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b="def" i="def"/>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9" name="Shape 109"/>
          <p:cNvSpPr/>
          <p:nvPr>
            <p:ph type="sldImg"/>
          </p:nvPr>
        </p:nvSpPr>
        <p:spPr>
          <a:xfrm>
            <a:off x="1143000" y="685800"/>
            <a:ext cx="4572000" cy="3429000"/>
          </a:xfrm>
          <a:prstGeom prst="rect">
            <a:avLst/>
          </a:prstGeom>
        </p:spPr>
        <p:txBody>
          <a:bodyPr/>
          <a:lstStyle/>
          <a:p>
            <a:pPr/>
          </a:p>
        </p:txBody>
      </p:sp>
      <p:sp>
        <p:nvSpPr>
          <p:cNvPr id="110" name="Shape 1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Титульный слайд">
    <p:spTree>
      <p:nvGrpSpPr>
        <p:cNvPr id="1" name=""/>
        <p:cNvGrpSpPr/>
        <p:nvPr/>
      </p:nvGrpSpPr>
      <p:grpSpPr>
        <a:xfrm>
          <a:off x="0" y="0"/>
          <a:ext cx="0" cy="0"/>
          <a:chOff x="0" y="0"/>
          <a:chExt cx="0" cy="0"/>
        </a:xfrm>
      </p:grpSpPr>
      <p:sp>
        <p:nvSpPr>
          <p:cNvPr id="11" name="Текст заголовка"/>
          <p:cNvSpPr txBox="1"/>
          <p:nvPr>
            <p:ph type="title"/>
          </p:nvPr>
        </p:nvSpPr>
        <p:spPr>
          <a:xfrm>
            <a:off x="1524000" y="1122362"/>
            <a:ext cx="9144000" cy="2387601"/>
          </a:xfrm>
          <a:prstGeom prst="rect">
            <a:avLst/>
          </a:prstGeom>
        </p:spPr>
        <p:txBody>
          <a:bodyPr anchor="b"/>
          <a:lstStyle>
            <a:lvl1pPr algn="ctr">
              <a:defRPr sz="6000"/>
            </a:lvl1pPr>
          </a:lstStyle>
          <a:p>
            <a:pPr/>
            <a:r>
              <a:t>Текст заголовка</a:t>
            </a:r>
          </a:p>
        </p:txBody>
      </p:sp>
      <p:sp>
        <p:nvSpPr>
          <p:cNvPr id="12" name="Уровень текста 1…"/>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Титульный слайд">
    <p:spTree>
      <p:nvGrpSpPr>
        <p:cNvPr id="1" name=""/>
        <p:cNvGrpSpPr/>
        <p:nvPr/>
      </p:nvGrpSpPr>
      <p:grpSpPr>
        <a:xfrm>
          <a:off x="0" y="0"/>
          <a:ext cx="0" cy="0"/>
          <a:chOff x="0" y="0"/>
          <a:chExt cx="0" cy="0"/>
        </a:xfrm>
      </p:grpSpPr>
      <p:sp>
        <p:nvSpPr>
          <p:cNvPr id="92" name="Текст заголовка"/>
          <p:cNvSpPr txBox="1"/>
          <p:nvPr>
            <p:ph type="title"/>
          </p:nvPr>
        </p:nvSpPr>
        <p:spPr>
          <a:xfrm>
            <a:off x="1524000" y="1122362"/>
            <a:ext cx="9144000" cy="2387601"/>
          </a:xfrm>
          <a:prstGeom prst="rect">
            <a:avLst/>
          </a:prstGeom>
        </p:spPr>
        <p:txBody>
          <a:bodyPr lIns="45718" tIns="45718" rIns="45718" bIns="45718" anchor="b"/>
          <a:lstStyle>
            <a:lvl1pPr algn="ctr">
              <a:defRPr sz="6000"/>
            </a:lvl1pPr>
          </a:lstStyle>
          <a:p>
            <a:pPr/>
            <a:r>
              <a:t>Текст заголовка</a:t>
            </a:r>
          </a:p>
        </p:txBody>
      </p:sp>
      <p:sp>
        <p:nvSpPr>
          <p:cNvPr id="93" name="Уровень текста 1…"/>
          <p:cNvSpPr txBox="1"/>
          <p:nvPr>
            <p:ph type="body" sz="quarter" idx="1"/>
          </p:nvPr>
        </p:nvSpPr>
        <p:spPr>
          <a:xfrm>
            <a:off x="1524000" y="3602037"/>
            <a:ext cx="9144000" cy="1655765"/>
          </a:xfrm>
          <a:prstGeom prst="rect">
            <a:avLst/>
          </a:prstGeom>
        </p:spPr>
        <p:txBody>
          <a:bodyPr lIns="45718" tIns="45718" rIns="45718" bIns="45718"/>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4" name="Номер слайда"/>
          <p:cNvSpPr txBox="1"/>
          <p:nvPr>
            <p:ph type="sldNum" sz="quarter" idx="2"/>
          </p:nvPr>
        </p:nvSpPr>
        <p:spPr>
          <a:xfrm>
            <a:off x="11095181" y="6414762"/>
            <a:ext cx="258620" cy="248301"/>
          </a:xfrm>
          <a:prstGeom prst="rect">
            <a:avLst/>
          </a:prstGeom>
        </p:spPr>
        <p:txBody>
          <a:bodyPr lIns="45718" tIns="45718" rIns="45718" bIns="45718"/>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и объект">
    <p:spTree>
      <p:nvGrpSpPr>
        <p:cNvPr id="1" name=""/>
        <p:cNvGrpSpPr/>
        <p:nvPr/>
      </p:nvGrpSpPr>
      <p:grpSpPr>
        <a:xfrm>
          <a:off x="0" y="0"/>
          <a:ext cx="0" cy="0"/>
          <a:chOff x="0" y="0"/>
          <a:chExt cx="0" cy="0"/>
        </a:xfrm>
      </p:grpSpPr>
      <p:sp>
        <p:nvSpPr>
          <p:cNvPr id="101" name="Текст заголовка"/>
          <p:cNvSpPr txBox="1"/>
          <p:nvPr>
            <p:ph type="title"/>
          </p:nvPr>
        </p:nvSpPr>
        <p:spPr>
          <a:prstGeom prst="rect">
            <a:avLst/>
          </a:prstGeom>
        </p:spPr>
        <p:txBody>
          <a:bodyPr lIns="45718" tIns="45718" rIns="45718" bIns="45718"/>
          <a:lstStyle/>
          <a:p>
            <a:pPr/>
            <a:r>
              <a:t>Текст заголовка</a:t>
            </a:r>
          </a:p>
        </p:txBody>
      </p:sp>
      <p:sp>
        <p:nvSpPr>
          <p:cNvPr id="102" name="Уровень текста 1…"/>
          <p:cNvSpPr txBox="1"/>
          <p:nvPr>
            <p:ph type="body" idx="1"/>
          </p:nvPr>
        </p:nvSpPr>
        <p:spPr>
          <a:prstGeom prst="rect">
            <a:avLst/>
          </a:prstGeom>
        </p:spPr>
        <p:txBody>
          <a:bodyPr lIns="45718" tIns="45718" rIns="45718" bIns="45718"/>
          <a:lstStyle>
            <a:lvl3pPr marL="1234438" indent="-320038"/>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03" name="Номер слайда"/>
          <p:cNvSpPr txBox="1"/>
          <p:nvPr>
            <p:ph type="sldNum" sz="quarter" idx="2"/>
          </p:nvPr>
        </p:nvSpPr>
        <p:spPr>
          <a:xfrm>
            <a:off x="11095181" y="6414762"/>
            <a:ext cx="258620" cy="248301"/>
          </a:xfrm>
          <a:prstGeom prst="rect">
            <a:avLst/>
          </a:prstGeom>
        </p:spPr>
        <p:txBody>
          <a:bodyPr lIns="45718" tIns="45718" rIns="45718" bIns="45718"/>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и объект">
    <p:spTree>
      <p:nvGrpSpPr>
        <p:cNvPr id="1" name=""/>
        <p:cNvGrpSpPr/>
        <p:nvPr/>
      </p:nvGrpSpPr>
      <p:grpSpPr>
        <a:xfrm>
          <a:off x="0" y="0"/>
          <a:ext cx="0" cy="0"/>
          <a:chOff x="0" y="0"/>
          <a:chExt cx="0" cy="0"/>
        </a:xfrm>
      </p:grpSpPr>
      <p:sp>
        <p:nvSpPr>
          <p:cNvPr id="20" name="Текст заголовка"/>
          <p:cNvSpPr txBox="1"/>
          <p:nvPr>
            <p:ph type="title"/>
          </p:nvPr>
        </p:nvSpPr>
        <p:spPr>
          <a:prstGeom prst="rect">
            <a:avLst/>
          </a:prstGeom>
        </p:spPr>
        <p:txBody>
          <a:bodyPr/>
          <a:lstStyle/>
          <a:p>
            <a:pPr/>
            <a:r>
              <a:t>Текст заголовка</a:t>
            </a:r>
          </a:p>
        </p:txBody>
      </p:sp>
      <p:sp>
        <p:nvSpPr>
          <p:cNvPr id="21" name="Уровень текста 1…"/>
          <p:cNvSpPr txBox="1"/>
          <p:nvPr>
            <p:ph type="body" idx="1"/>
          </p:nvPr>
        </p:nvSpPr>
        <p:spPr>
          <a:prstGeom prst="rect">
            <a:avLst/>
          </a:prstGeom>
        </p:spPr>
        <p:txBody>
          <a:body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2"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раздела">
    <p:spTree>
      <p:nvGrpSpPr>
        <p:cNvPr id="1" name=""/>
        <p:cNvGrpSpPr/>
        <p:nvPr/>
      </p:nvGrpSpPr>
      <p:grpSpPr>
        <a:xfrm>
          <a:off x="0" y="0"/>
          <a:ext cx="0" cy="0"/>
          <a:chOff x="0" y="0"/>
          <a:chExt cx="0" cy="0"/>
        </a:xfrm>
      </p:grpSpPr>
      <p:sp>
        <p:nvSpPr>
          <p:cNvPr id="29" name="Текст заголовка"/>
          <p:cNvSpPr txBox="1"/>
          <p:nvPr>
            <p:ph type="title"/>
          </p:nvPr>
        </p:nvSpPr>
        <p:spPr>
          <a:xfrm>
            <a:off x="831850" y="1709738"/>
            <a:ext cx="10515600" cy="2852737"/>
          </a:xfrm>
          <a:prstGeom prst="rect">
            <a:avLst/>
          </a:prstGeom>
        </p:spPr>
        <p:txBody>
          <a:bodyPr anchor="b"/>
          <a:lstStyle>
            <a:lvl1pPr>
              <a:defRPr sz="6000"/>
            </a:lvl1pPr>
          </a:lstStyle>
          <a:p>
            <a:pPr/>
            <a:r>
              <a:t>Текст заголовка</a:t>
            </a:r>
          </a:p>
        </p:txBody>
      </p:sp>
      <p:sp>
        <p:nvSpPr>
          <p:cNvPr id="30" name="Уровень текста 1…"/>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1"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Два объекта">
    <p:spTree>
      <p:nvGrpSpPr>
        <p:cNvPr id="1" name=""/>
        <p:cNvGrpSpPr/>
        <p:nvPr/>
      </p:nvGrpSpPr>
      <p:grpSpPr>
        <a:xfrm>
          <a:off x="0" y="0"/>
          <a:ext cx="0" cy="0"/>
          <a:chOff x="0" y="0"/>
          <a:chExt cx="0" cy="0"/>
        </a:xfrm>
      </p:grpSpPr>
      <p:sp>
        <p:nvSpPr>
          <p:cNvPr id="38" name="Текст заголовка"/>
          <p:cNvSpPr txBox="1"/>
          <p:nvPr>
            <p:ph type="title"/>
          </p:nvPr>
        </p:nvSpPr>
        <p:spPr>
          <a:prstGeom prst="rect">
            <a:avLst/>
          </a:prstGeom>
        </p:spPr>
        <p:txBody>
          <a:bodyPr/>
          <a:lstStyle/>
          <a:p>
            <a:pPr/>
            <a:r>
              <a:t>Текст заголовка</a:t>
            </a:r>
          </a:p>
        </p:txBody>
      </p:sp>
      <p:sp>
        <p:nvSpPr>
          <p:cNvPr id="39" name="Уровень текста 1…"/>
          <p:cNvSpPr txBox="1"/>
          <p:nvPr>
            <p:ph type="body" sz="half" idx="1"/>
          </p:nvPr>
        </p:nvSpPr>
        <p:spPr>
          <a:xfrm>
            <a:off x="838200" y="1825625"/>
            <a:ext cx="5181600" cy="4351338"/>
          </a:xfrm>
          <a:prstGeom prst="rect">
            <a:avLst/>
          </a:prstGeom>
        </p:spPr>
        <p:txBody>
          <a:body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0"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Сравнение">
    <p:spTree>
      <p:nvGrpSpPr>
        <p:cNvPr id="1" name=""/>
        <p:cNvGrpSpPr/>
        <p:nvPr/>
      </p:nvGrpSpPr>
      <p:grpSpPr>
        <a:xfrm>
          <a:off x="0" y="0"/>
          <a:ext cx="0" cy="0"/>
          <a:chOff x="0" y="0"/>
          <a:chExt cx="0" cy="0"/>
        </a:xfrm>
      </p:grpSpPr>
      <p:sp>
        <p:nvSpPr>
          <p:cNvPr id="47" name="Текст заголовка"/>
          <p:cNvSpPr txBox="1"/>
          <p:nvPr>
            <p:ph type="title"/>
          </p:nvPr>
        </p:nvSpPr>
        <p:spPr>
          <a:xfrm>
            <a:off x="839787" y="365125"/>
            <a:ext cx="10515601" cy="1325563"/>
          </a:xfrm>
          <a:prstGeom prst="rect">
            <a:avLst/>
          </a:prstGeom>
        </p:spPr>
        <p:txBody>
          <a:bodyPr/>
          <a:lstStyle/>
          <a:p>
            <a:pPr/>
            <a:r>
              <a:t>Текст заголовка</a:t>
            </a:r>
          </a:p>
        </p:txBody>
      </p:sp>
      <p:sp>
        <p:nvSpPr>
          <p:cNvPr id="48" name="Уровень текста 1…"/>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Только заголовок">
    <p:spTree>
      <p:nvGrpSpPr>
        <p:cNvPr id="1" name=""/>
        <p:cNvGrpSpPr/>
        <p:nvPr/>
      </p:nvGrpSpPr>
      <p:grpSpPr>
        <a:xfrm>
          <a:off x="0" y="0"/>
          <a:ext cx="0" cy="0"/>
          <a:chOff x="0" y="0"/>
          <a:chExt cx="0" cy="0"/>
        </a:xfrm>
      </p:grpSpPr>
      <p:sp>
        <p:nvSpPr>
          <p:cNvPr id="57" name="Текст заголовка"/>
          <p:cNvSpPr txBox="1"/>
          <p:nvPr>
            <p:ph type="title"/>
          </p:nvPr>
        </p:nvSpPr>
        <p:spPr>
          <a:prstGeom prst="rect">
            <a:avLst/>
          </a:prstGeom>
        </p:spPr>
        <p:txBody>
          <a:bodyPr/>
          <a:lstStyle/>
          <a:p>
            <a:pPr/>
            <a:r>
              <a:t>Текст заголовка</a:t>
            </a:r>
          </a:p>
        </p:txBody>
      </p:sp>
      <p:sp>
        <p:nvSpPr>
          <p:cNvPr id="58"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Пустой слайд">
    <p:spTree>
      <p:nvGrpSpPr>
        <p:cNvPr id="1" name=""/>
        <p:cNvGrpSpPr/>
        <p:nvPr/>
      </p:nvGrpSpPr>
      <p:grpSpPr>
        <a:xfrm>
          <a:off x="0" y="0"/>
          <a:ext cx="0" cy="0"/>
          <a:chOff x="0" y="0"/>
          <a:chExt cx="0" cy="0"/>
        </a:xfrm>
      </p:grpSpPr>
      <p:sp>
        <p:nvSpPr>
          <p:cNvPr id="65"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Объект с подписью">
    <p:spTree>
      <p:nvGrpSpPr>
        <p:cNvPr id="1" name=""/>
        <p:cNvGrpSpPr/>
        <p:nvPr/>
      </p:nvGrpSpPr>
      <p:grpSpPr>
        <a:xfrm>
          <a:off x="0" y="0"/>
          <a:ext cx="0" cy="0"/>
          <a:chOff x="0" y="0"/>
          <a:chExt cx="0" cy="0"/>
        </a:xfrm>
      </p:grpSpPr>
      <p:sp>
        <p:nvSpPr>
          <p:cNvPr id="72" name="Текст заголовка"/>
          <p:cNvSpPr txBox="1"/>
          <p:nvPr>
            <p:ph type="title"/>
          </p:nvPr>
        </p:nvSpPr>
        <p:spPr>
          <a:xfrm>
            <a:off x="839787" y="457200"/>
            <a:ext cx="3932239" cy="1600200"/>
          </a:xfrm>
          <a:prstGeom prst="rect">
            <a:avLst/>
          </a:prstGeom>
        </p:spPr>
        <p:txBody>
          <a:bodyPr anchor="b"/>
          <a:lstStyle>
            <a:lvl1pPr>
              <a:defRPr sz="3200"/>
            </a:lvl1pPr>
          </a:lstStyle>
          <a:p>
            <a:pPr/>
            <a:r>
              <a:t>Текст заголовка</a:t>
            </a:r>
          </a:p>
        </p:txBody>
      </p:sp>
      <p:sp>
        <p:nvSpPr>
          <p:cNvPr id="73" name="Уровень текста 1…"/>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Рисунок с подписью">
    <p:spTree>
      <p:nvGrpSpPr>
        <p:cNvPr id="1" name=""/>
        <p:cNvGrpSpPr/>
        <p:nvPr/>
      </p:nvGrpSpPr>
      <p:grpSpPr>
        <a:xfrm>
          <a:off x="0" y="0"/>
          <a:ext cx="0" cy="0"/>
          <a:chOff x="0" y="0"/>
          <a:chExt cx="0" cy="0"/>
        </a:xfrm>
      </p:grpSpPr>
      <p:sp>
        <p:nvSpPr>
          <p:cNvPr id="82" name="Текст заголовка"/>
          <p:cNvSpPr txBox="1"/>
          <p:nvPr>
            <p:ph type="title"/>
          </p:nvPr>
        </p:nvSpPr>
        <p:spPr>
          <a:xfrm>
            <a:off x="839787" y="457200"/>
            <a:ext cx="3932239" cy="1600200"/>
          </a:xfrm>
          <a:prstGeom prst="rect">
            <a:avLst/>
          </a:prstGeom>
        </p:spPr>
        <p:txBody>
          <a:bodyPr anchor="b"/>
          <a:lstStyle>
            <a:lvl1pPr>
              <a:defRPr sz="3200"/>
            </a:lvl1pPr>
          </a:lstStyle>
          <a:p>
            <a:pPr/>
            <a:r>
              <a:t>Текст заголовка</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Уровень текста 1…"/>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5"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Текст заголовка"/>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Текст заголовка</a:t>
            </a:r>
          </a:p>
        </p:txBody>
      </p:sp>
      <p:sp>
        <p:nvSpPr>
          <p:cNvPr id="3" name="Уровень текста 1…"/>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7.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0.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1.g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gif"/><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6.jpeg"/><Relationship Id="rId8" Type="http://schemas.openxmlformats.org/officeDocument/2006/relationships/image" Target="../media/image17.png"/><Relationship Id="rId9" Type="http://schemas.openxmlformats.org/officeDocument/2006/relationships/image" Target="../media/image2.gif"/><Relationship Id="rId10" Type="http://schemas.openxmlformats.org/officeDocument/2006/relationships/image" Target="../media/image1.jpeg"/><Relationship Id="rId11" Type="http://schemas.openxmlformats.org/officeDocument/2006/relationships/image" Target="../media/image17.jpeg"/><Relationship Id="rId12" Type="http://schemas.openxmlformats.org/officeDocument/2006/relationships/image" Target="../media/image18.jpeg"/><Relationship Id="rId13" Type="http://schemas.openxmlformats.org/officeDocument/2006/relationships/image" Target="../media/image1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4.png"/><Relationship Id="rId6" Type="http://schemas.openxmlformats.org/officeDocument/2006/relationships/image" Target="../media/image22.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 Id="rId3" Type="http://schemas.openxmlformats.org/officeDocument/2006/relationships/image" Target="../media/image2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24.jpeg"/><Relationship Id="rId4" Type="http://schemas.openxmlformats.org/officeDocument/2006/relationships/image" Target="../media/image28.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27.png"/><Relationship Id="rId4" Type="http://schemas.openxmlformats.org/officeDocument/2006/relationships/image" Target="../media/image30.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26.jpeg"/><Relationship Id="rId4" Type="http://schemas.openxmlformats.org/officeDocument/2006/relationships/image" Target="../media/image2.g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0.jpeg"/><Relationship Id="rId4" Type="http://schemas.openxmlformats.org/officeDocument/2006/relationships/image" Target="../media/image3.gif"/><Relationship Id="rId5" Type="http://schemas.openxmlformats.org/officeDocument/2006/relationships/image" Target="../media/image4.g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 Id="rId3" Type="http://schemas.openxmlformats.org/officeDocument/2006/relationships/image" Target="../media/image3.g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2.png"/><Relationship Id="rId6" Type="http://schemas.openxmlformats.org/officeDocument/2006/relationships/image" Target="../media/image6.gif"/><Relationship Id="rId7" Type="http://schemas.openxmlformats.org/officeDocument/2006/relationships/image" Target="../media/image7.gif"/><Relationship Id="rId8" Type="http://schemas.openxmlformats.org/officeDocument/2006/relationships/image" Target="../media/image34.jpeg"/><Relationship Id="rId9" Type="http://schemas.openxmlformats.org/officeDocument/2006/relationships/image" Target="../media/image33.png"/><Relationship Id="rId10" Type="http://schemas.openxmlformats.org/officeDocument/2006/relationships/image" Target="../media/image35.jpeg"/><Relationship Id="rId11" Type="http://schemas.openxmlformats.org/officeDocument/2006/relationships/image" Target="../media/image3.g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1.jpeg"/><Relationship Id="rId6" Type="http://schemas.openxmlformats.org/officeDocument/2006/relationships/image" Target="../media/image8.g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4.png"/><Relationship Id="rId6" Type="http://schemas.openxmlformats.org/officeDocument/2006/relationships/image" Target="../media/image1.jpeg"/><Relationship Id="rId7" Type="http://schemas.openxmlformats.org/officeDocument/2006/relationships/image" Target="../media/image8.g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5.jpeg"/><Relationship Id="rId4" Type="http://schemas.openxmlformats.org/officeDocument/2006/relationships/image" Target="../media/image6.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1.jpeg"/><Relationship Id="rId4" Type="http://schemas.openxmlformats.org/officeDocument/2006/relationships/image" Target="../media/image8.gif"/><Relationship Id="rId5" Type="http://schemas.openxmlformats.org/officeDocument/2006/relationships/image" Target="../media/image37.jpeg"/><Relationship Id="rId6" Type="http://schemas.openxmlformats.org/officeDocument/2006/relationships/image" Target="../media/image39.png"/><Relationship Id="rId7" Type="http://schemas.openxmlformats.org/officeDocument/2006/relationships/image" Target="../media/image40.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 Id="rId3" Type="http://schemas.openxmlformats.org/officeDocument/2006/relationships/image" Target="../media/image39.jpeg"/><Relationship Id="rId4" Type="http://schemas.openxmlformats.org/officeDocument/2006/relationships/image" Target="../media/image18.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9.gif"/><Relationship Id="rId4" Type="http://schemas.openxmlformats.org/officeDocument/2006/relationships/image" Target="../media/image44.pn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14.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 Id="rId3" Type="http://schemas.openxmlformats.org/officeDocument/2006/relationships/image" Target="../media/image14.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gif"/><Relationship Id="rId3" Type="http://schemas.openxmlformats.org/officeDocument/2006/relationships/image" Target="../media/image49.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 Id="rId3" Type="http://schemas.openxmlformats.org/officeDocument/2006/relationships/image" Target="../media/image11.gif"/><Relationship Id="rId4" Type="http://schemas.openxmlformats.org/officeDocument/2006/relationships/image" Target="../media/image1.gif"/></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 Id="rId3" Type="http://schemas.openxmlformats.org/officeDocument/2006/relationships/image" Target="../media/image11.gif"/><Relationship Id="rId4" Type="http://schemas.openxmlformats.org/officeDocument/2006/relationships/image" Target="../media/image5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gif"/></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gif"/><Relationship Id="rId3" Type="http://schemas.openxmlformats.org/officeDocument/2006/relationships/image" Target="../media/image53.png"/><Relationship Id="rId4" Type="http://schemas.openxmlformats.org/officeDocument/2006/relationships/image" Target="../media/image1.g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 Id="rId3" Type="http://schemas.openxmlformats.org/officeDocument/2006/relationships/image" Target="../media/image14.gif"/><Relationship Id="rId4" Type="http://schemas.openxmlformats.org/officeDocument/2006/relationships/image" Target="../media/image15.gif"/><Relationship Id="rId5" Type="http://schemas.openxmlformats.org/officeDocument/2006/relationships/image" Target="../media/image55.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gif"/><Relationship Id="rId3" Type="http://schemas.openxmlformats.org/officeDocument/2006/relationships/image" Target="../media/image17.gif"/><Relationship Id="rId4" Type="http://schemas.openxmlformats.org/officeDocument/2006/relationships/image" Target="../media/image57.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60.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eg"/><Relationship Id="rId3" Type="http://schemas.openxmlformats.org/officeDocument/2006/relationships/image" Target="../media/image61.png"/><Relationship Id="rId4" Type="http://schemas.openxmlformats.org/officeDocument/2006/relationships/image" Target="../media/image62.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4.jpeg"/><Relationship Id="rId3" Type="http://schemas.openxmlformats.org/officeDocument/2006/relationships/image" Target="../media/image45.jpeg"/><Relationship Id="rId4" Type="http://schemas.openxmlformats.org/officeDocument/2006/relationships/image" Target="../media/image64.png"/><Relationship Id="rId5" Type="http://schemas.openxmlformats.org/officeDocument/2006/relationships/image" Target="../media/image46.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5.png"/><Relationship Id="rId3" Type="http://schemas.openxmlformats.org/officeDocument/2006/relationships/image" Target="../media/image6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5.png"/><Relationship Id="rId5" Type="http://schemas.openxmlformats.org/officeDocument/2006/relationships/image" Target="../media/image69.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5.png"/><Relationship Id="rId5" Type="http://schemas.openxmlformats.org/officeDocument/2006/relationships/image" Target="../media/image70.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gif"/><Relationship Id="rId3" Type="http://schemas.openxmlformats.org/officeDocument/2006/relationships/image" Target="../media/image3.gif"/><Relationship Id="rId4" Type="http://schemas.openxmlformats.org/officeDocument/2006/relationships/image" Target="../media/image18.gif"/><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19.gif"/><Relationship Id="rId8" Type="http://schemas.openxmlformats.org/officeDocument/2006/relationships/image" Target="../media/image73.png"/><Relationship Id="rId9" Type="http://schemas.openxmlformats.org/officeDocument/2006/relationships/image" Target="../media/image74.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5.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4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 name="Прямоугольник 14"/>
          <p:cNvSpPr/>
          <p:nvPr/>
        </p:nvSpPr>
        <p:spPr>
          <a:xfrm>
            <a:off x="-2" y="6464594"/>
            <a:ext cx="12192001" cy="393406"/>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113" name="Rectangle 4"/>
          <p:cNvSpPr txBox="1"/>
          <p:nvPr>
            <p:ph type="subTitle" idx="1"/>
          </p:nvPr>
        </p:nvSpPr>
        <p:spPr>
          <a:xfrm>
            <a:off x="1027815" y="340627"/>
            <a:ext cx="10731794" cy="4257015"/>
          </a:xfrm>
          <a:prstGeom prst="rect">
            <a:avLst/>
          </a:prstGeom>
        </p:spPr>
        <p:txBody>
          <a:bodyPr/>
          <a:lstStyle/>
          <a:p>
            <a:pPr>
              <a:defRPr b="1" sz="5400">
                <a:solidFill>
                  <a:srgbClr val="0033CC"/>
                </a:solidFill>
              </a:defRPr>
            </a:pPr>
            <a:r>
              <a:t>Бор-нейтронозахватная терапия злокачественных опухолей</a:t>
            </a:r>
          </a:p>
          <a:p>
            <a:pPr>
              <a:defRPr b="1" sz="5400">
                <a:solidFill>
                  <a:srgbClr val="0033CC"/>
                </a:solidFill>
              </a:defRPr>
            </a:pPr>
          </a:p>
          <a:p>
            <a:pPr>
              <a:defRPr b="1" sz="4000">
                <a:solidFill>
                  <a:srgbClr val="3333CC"/>
                </a:solidFill>
              </a:defRPr>
            </a:pPr>
            <a:r>
              <a:t>С.Ю. Таскаев</a:t>
            </a:r>
          </a:p>
          <a:p>
            <a:pPr>
              <a:defRPr b="1" sz="4000">
                <a:solidFill>
                  <a:srgbClr val="3333CC"/>
                </a:solidFill>
              </a:defRPr>
            </a:pPr>
            <a:r>
              <a:t>Институт ядерной физики СО РАН</a:t>
            </a:r>
          </a:p>
        </p:txBody>
      </p:sp>
      <p:sp>
        <p:nvSpPr>
          <p:cNvPr id="114" name="Прямая соединительная линия 4"/>
          <p:cNvSpPr/>
          <p:nvPr/>
        </p:nvSpPr>
        <p:spPr>
          <a:xfrm>
            <a:off x="0" y="6464594"/>
            <a:ext cx="12192000" cy="1"/>
          </a:xfrm>
          <a:prstGeom prst="line">
            <a:avLst/>
          </a:prstGeom>
          <a:ln w="38100">
            <a:solidFill>
              <a:schemeClr val="accent5"/>
            </a:solidFill>
            <a:miter/>
          </a:ln>
        </p:spPr>
        <p:txBody>
          <a:bodyPr lIns="45719" rIns="45719"/>
          <a:lstStyle/>
          <a:p>
            <a:pPr/>
          </a:p>
        </p:txBody>
      </p:sp>
      <p:sp>
        <p:nvSpPr>
          <p:cNvPr id="115" name="Rectangle 4"/>
          <p:cNvSpPr txBox="1"/>
          <p:nvPr/>
        </p:nvSpPr>
        <p:spPr>
          <a:xfrm>
            <a:off x="859451" y="6542691"/>
            <a:ext cx="10210243" cy="31531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ctr">
              <a:lnSpc>
                <a:spcPct val="81000"/>
              </a:lnSpc>
              <a:spcBef>
                <a:spcPts val="1000"/>
              </a:spcBef>
              <a:defRPr i="1" sz="1600">
                <a:solidFill>
                  <a:srgbClr val="A6A6A6"/>
                </a:solidFill>
              </a:defRPr>
            </a:pPr>
            <a:r>
              <a:t>«Международная школа ускорительной физики: Линейные ускорители»</a:t>
            </a:r>
            <a:r>
              <a:t>, </a:t>
            </a:r>
            <a:r>
              <a:t>Вербилки</a:t>
            </a:r>
            <a:r>
              <a:t>, 2025</a:t>
            </a:r>
          </a:p>
        </p:txBody>
      </p:sp>
      <p:pic>
        <p:nvPicPr>
          <p:cNvPr id="116" name="Picture 31" descr="Picture 31"/>
          <p:cNvPicPr>
            <a:picLocks noChangeAspect="1"/>
          </p:cNvPicPr>
          <p:nvPr/>
        </p:nvPicPr>
        <p:blipFill>
          <a:blip r:embed="rId2">
            <a:extLst/>
          </a:blip>
          <a:stretch>
            <a:fillRect/>
          </a:stretch>
        </p:blipFill>
        <p:spPr>
          <a:xfrm>
            <a:off x="1697513" y="3226455"/>
            <a:ext cx="688976" cy="80660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167"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Основы БНЗТ</a:t>
            </a:r>
          </a:p>
        </p:txBody>
      </p:sp>
      <p:sp>
        <p:nvSpPr>
          <p:cNvPr id="168"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graphicFrame>
        <p:nvGraphicFramePr>
          <p:cNvPr id="169" name="Таблица 6"/>
          <p:cNvGraphicFramePr/>
          <p:nvPr/>
        </p:nvGraphicFramePr>
        <p:xfrm>
          <a:off x="2734355" y="2393550"/>
          <a:ext cx="6912770" cy="4464450"/>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2303955"/>
                <a:gridCol w="2303955"/>
                <a:gridCol w="2304859"/>
              </a:tblGrid>
              <a:tr h="297630">
                <a:tc>
                  <a:txBody>
                    <a:bodyPr/>
                    <a:lstStyle/>
                    <a:p>
                      <a:pPr marL="226695" indent="-226695" algn="ctr">
                        <a:spcBef>
                          <a:spcPts val="300"/>
                        </a:spcBef>
                        <a:defRPr b="0" sz="1800">
                          <a:solidFill>
                            <a:srgbClr val="000000"/>
                          </a:solidFill>
                        </a:defRPr>
                      </a:pPr>
                      <a:r>
                        <a:rPr b="1" sz="1400"/>
                        <a:t>Изотоп</a:t>
                      </a:r>
                    </a:p>
                  </a:txBody>
                  <a:tcPr marL="0" marR="0" marT="0" marB="0" anchor="t" anchorCtr="0" horzOverflow="overflow"/>
                </a:tc>
                <a:tc>
                  <a:txBody>
                    <a:bodyPr/>
                    <a:lstStyle/>
                    <a:p>
                      <a:pPr marL="226695" indent="-226695" algn="ctr">
                        <a:spcBef>
                          <a:spcPts val="300"/>
                        </a:spcBef>
                        <a:defRPr b="0" sz="1800">
                          <a:solidFill>
                            <a:srgbClr val="000000"/>
                          </a:solidFill>
                        </a:defRPr>
                      </a:pPr>
                      <a:r>
                        <a:rPr b="1" sz="1400"/>
                        <a:t>Вид реакции</a:t>
                      </a:r>
                    </a:p>
                  </a:txBody>
                  <a:tcPr marL="0" marR="0" marT="0" marB="0" anchor="t" anchorCtr="0" horzOverflow="overflow"/>
                </a:tc>
                <a:tc>
                  <a:txBody>
                    <a:bodyPr/>
                    <a:lstStyle/>
                    <a:p>
                      <a:pPr marL="226695" indent="-226695" algn="ctr">
                        <a:spcBef>
                          <a:spcPts val="300"/>
                        </a:spcBef>
                        <a:defRPr b="0" sz="1800">
                          <a:solidFill>
                            <a:srgbClr val="000000"/>
                          </a:solidFill>
                        </a:defRPr>
                      </a:pPr>
                      <a:r>
                        <a:rPr b="1" sz="1400"/>
                        <a:t>Сечение, б</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3</a:t>
                      </a:r>
                      <a:r>
                        <a:rPr baseline="0"/>
                        <a:t>He</a:t>
                      </a:r>
                      <a:r>
                        <a:rPr baseline="0"/>
                        <a:t> </a:t>
                      </a:r>
                      <a:r>
                        <a:rPr b="0" baseline="0" sz="1200"/>
                        <a:t>(0,000013 %)</a:t>
                      </a:r>
                    </a:p>
                  </a:txBody>
                  <a:tcPr marL="0" marR="0" marT="0" marB="0" anchor="t" anchorCtr="0" horzOverflow="overflow"/>
                </a:tc>
                <a:tc>
                  <a:txBody>
                    <a:bodyPr/>
                    <a:lstStyle/>
                    <a:p>
                      <a:pPr marL="226695" indent="-226695" algn="ctr">
                        <a:spcBef>
                          <a:spcPts val="300"/>
                        </a:spcBef>
                        <a:defRPr sz="1400"/>
                      </a:pPr>
                      <a:r>
                        <a:t>(</a:t>
                      </a:r>
                      <a:r>
                        <a:t>n</a:t>
                      </a:r>
                      <a:r>
                        <a:t>,</a:t>
                      </a:r>
                      <a:r>
                        <a:t>p</a:t>
                      </a:r>
                      <a:r>
                        <a:t>)</a:t>
                      </a:r>
                    </a:p>
                  </a:txBody>
                  <a:tcPr marL="0" marR="0" marT="0" marB="0" anchor="t" anchorCtr="0" horzOverflow="overflow"/>
                </a:tc>
                <a:tc>
                  <a:txBody>
                    <a:bodyPr/>
                    <a:lstStyle/>
                    <a:p>
                      <a:pPr marL="226695" marR="473075" indent="-226695">
                        <a:spcBef>
                          <a:spcPts val="300"/>
                        </a:spcBef>
                        <a:defRPr sz="1800"/>
                      </a:pPr>
                      <a:r>
                        <a:rPr sz="1400"/>
                        <a:t>5 333</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6</a:t>
                      </a:r>
                      <a:r>
                        <a:rPr baseline="0"/>
                        <a:t>Li</a:t>
                      </a:r>
                      <a:r>
                        <a:rPr baseline="0"/>
                        <a:t> </a:t>
                      </a:r>
                      <a:r>
                        <a:rPr b="0" baseline="0" sz="1200"/>
                        <a:t>(7,5 %)</a:t>
                      </a:r>
                    </a:p>
                  </a:txBody>
                  <a:tcPr marL="0" marR="0" marT="0" marB="0" anchor="t" anchorCtr="0" horzOverflow="overflow"/>
                </a:tc>
                <a:tc>
                  <a:txBody>
                    <a:bodyPr/>
                    <a:lstStyle/>
                    <a:p>
                      <a:pPr marL="226695" indent="-226695" algn="ctr">
                        <a:spcBef>
                          <a:spcPts val="300"/>
                        </a:spcBef>
                        <a:defRPr sz="1400"/>
                      </a:pPr>
                      <a:r>
                        <a:t>(</a:t>
                      </a:r>
                      <a:r>
                        <a:t>n</a:t>
                      </a:r>
                      <a:r>
                        <a:t>,</a:t>
                      </a:r>
                      <a:r>
                        <a:t>α</a:t>
                      </a:r>
                      <a:r>
                        <a:t>)</a:t>
                      </a:r>
                    </a:p>
                  </a:txBody>
                  <a:tcPr marL="0" marR="0" marT="0" marB="0" anchor="t" anchorCtr="0" horzOverflow="overflow"/>
                </a:tc>
                <a:tc>
                  <a:txBody>
                    <a:bodyPr/>
                    <a:lstStyle/>
                    <a:p>
                      <a:pPr marL="226695" marR="473075" indent="-226695">
                        <a:spcBef>
                          <a:spcPts val="300"/>
                        </a:spcBef>
                        <a:defRPr sz="1800"/>
                      </a:pPr>
                      <a:r>
                        <a:rPr sz="1400"/>
                        <a:t>940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10</a:t>
                      </a:r>
                      <a:r>
                        <a:rPr baseline="0"/>
                        <a:t>B</a:t>
                      </a:r>
                      <a:r>
                        <a:rPr baseline="0"/>
                        <a:t> </a:t>
                      </a:r>
                      <a:r>
                        <a:rPr b="0" baseline="0" sz="1200"/>
                        <a:t>(20 %)</a:t>
                      </a:r>
                    </a:p>
                  </a:txBody>
                  <a:tcPr marL="0" marR="0" marT="0" marB="0" anchor="t" anchorCtr="0" horzOverflow="overflow"/>
                </a:tc>
                <a:tc>
                  <a:txBody>
                    <a:bodyPr/>
                    <a:lstStyle/>
                    <a:p>
                      <a:pPr marL="226695" indent="-226695" algn="ctr">
                        <a:spcBef>
                          <a:spcPts val="300"/>
                        </a:spcBef>
                        <a:defRPr sz="1400"/>
                      </a:pPr>
                      <a:r>
                        <a:t>(</a:t>
                      </a:r>
                      <a:r>
                        <a:t>n</a:t>
                      </a:r>
                      <a:r>
                        <a:t>,</a:t>
                      </a:r>
                      <a:r>
                        <a:t>α</a:t>
                      </a:r>
                      <a:r>
                        <a:t>)</a:t>
                      </a:r>
                    </a:p>
                  </a:txBody>
                  <a:tcPr marL="0" marR="0" marT="0" marB="0" anchor="t" anchorCtr="0" horzOverflow="overflow"/>
                </a:tc>
                <a:tc>
                  <a:txBody>
                    <a:bodyPr/>
                    <a:lstStyle/>
                    <a:p>
                      <a:pPr marL="226695" marR="473075" indent="-226695">
                        <a:spcBef>
                          <a:spcPts val="300"/>
                        </a:spcBef>
                        <a:defRPr sz="1800"/>
                      </a:pPr>
                      <a:r>
                        <a:rPr sz="1400"/>
                        <a:t>3 835</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113</a:t>
                      </a:r>
                      <a:r>
                        <a:rPr baseline="0"/>
                        <a:t>Cd</a:t>
                      </a:r>
                      <a:r>
                        <a:rPr baseline="0"/>
                        <a:t> </a:t>
                      </a:r>
                      <a:r>
                        <a:rPr b="0" baseline="0" sz="1200"/>
                        <a:t>(12 %)</a:t>
                      </a:r>
                    </a:p>
                  </a:txBody>
                  <a:tcPr marL="0" marR="0" marT="0" marB="0" anchor="t" anchorCtr="0" horzOverflow="overflow"/>
                </a:tc>
                <a:tc>
                  <a:txBody>
                    <a:bodyPr/>
                    <a:lstStyle/>
                    <a:p>
                      <a:pPr marL="226695" indent="-226695" algn="ctr">
                        <a:spcBef>
                          <a:spcPts val="300"/>
                        </a:spcBef>
                        <a:defRPr sz="1400"/>
                      </a:pPr>
                      <a:r>
                        <a:t>(</a:t>
                      </a:r>
                      <a:r>
                        <a:t>n</a:t>
                      </a:r>
                      <a:r>
                        <a:t>,</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800"/>
                      </a:pPr>
                      <a:r>
                        <a:rPr sz="1400"/>
                        <a:t>20 600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135</a:t>
                      </a:r>
                      <a:r>
                        <a:rPr baseline="0"/>
                        <a:t>Xe</a:t>
                      </a:r>
                      <a:r>
                        <a:t> </a:t>
                      </a:r>
                      <a:r>
                        <a:rPr b="0" baseline="0" sz="1200">
                          <a:solidFill>
                            <a:srgbClr val="0066CC"/>
                          </a:solidFill>
                        </a:rPr>
                        <a:t>(9,14 ч)</a:t>
                      </a:r>
                    </a:p>
                  </a:txBody>
                  <a:tcPr marL="0" marR="0" marT="0" marB="0" anchor="t" anchorCtr="0" horzOverflow="overflow"/>
                </a:tc>
                <a:tc>
                  <a:txBody>
                    <a:bodyPr/>
                    <a:lstStyle/>
                    <a:p>
                      <a:pPr marL="226695" indent="-226695" algn="ctr">
                        <a:spcBef>
                          <a:spcPts val="300"/>
                        </a:spcBef>
                        <a:defRPr sz="1400"/>
                      </a:pPr>
                      <a:r>
                        <a:t>(</a:t>
                      </a:r>
                      <a:r>
                        <a:t>n</a:t>
                      </a:r>
                      <a:r>
                        <a:t>,</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800"/>
                      </a:pPr>
                      <a:r>
                        <a:rPr sz="1400"/>
                        <a:t>2 720 000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149</a:t>
                      </a:r>
                      <a:r>
                        <a:rPr baseline="0"/>
                        <a:t>Sm</a:t>
                      </a:r>
                      <a:r>
                        <a:rPr baseline="0"/>
                        <a:t> </a:t>
                      </a:r>
                      <a:r>
                        <a:rPr b="0" baseline="0" sz="1200"/>
                        <a:t>(14%)</a:t>
                      </a:r>
                    </a:p>
                  </a:txBody>
                  <a:tcPr marL="0" marR="0" marT="0" marB="0" anchor="t" anchorCtr="0" horzOverflow="overflow"/>
                </a:tc>
                <a:tc>
                  <a:txBody>
                    <a:bodyPr/>
                    <a:lstStyle/>
                    <a:p>
                      <a:pPr marL="226695" indent="-226695" algn="ctr">
                        <a:spcBef>
                          <a:spcPts val="300"/>
                        </a:spcBef>
                        <a:defRPr sz="1400"/>
                      </a:pPr>
                      <a:r>
                        <a:t>(</a:t>
                      </a: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42</a:t>
                      </a:r>
                      <a:r>
                        <a:t> </a:t>
                      </a:r>
                      <a:r>
                        <a:t>080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151</a:t>
                      </a:r>
                      <a:r>
                        <a:rPr baseline="0"/>
                        <a:t>Eu</a:t>
                      </a:r>
                      <a:r>
                        <a:rPr baseline="0"/>
                        <a:t> </a:t>
                      </a:r>
                      <a:r>
                        <a:rPr b="0" baseline="0" sz="1200"/>
                        <a:t>(48 %)</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9</a:t>
                      </a:r>
                      <a:r>
                        <a:t> </a:t>
                      </a:r>
                      <a:r>
                        <a:t>200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155</a:t>
                      </a:r>
                      <a:r>
                        <a:rPr baseline="0"/>
                        <a:t>Gd</a:t>
                      </a:r>
                      <a:r>
                        <a:rPr baseline="0"/>
                        <a:t> </a:t>
                      </a:r>
                      <a:r>
                        <a:rPr b="0" baseline="0" sz="1200"/>
                        <a:t>(15 %)</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61</a:t>
                      </a:r>
                      <a:r>
                        <a:t> </a:t>
                      </a:r>
                      <a:r>
                        <a:t>100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157</a:t>
                      </a:r>
                      <a:r>
                        <a:rPr baseline="0"/>
                        <a:t>Gd</a:t>
                      </a:r>
                      <a:r>
                        <a:rPr baseline="0"/>
                        <a:t> </a:t>
                      </a:r>
                      <a:r>
                        <a:rPr b="0" baseline="0" sz="1200"/>
                        <a:t>(15 %)</a:t>
                      </a:r>
                    </a:p>
                  </a:txBody>
                  <a:tcPr marL="0" marR="0" marT="0" marB="0" anchor="t" anchorCtr="0" horzOverflow="overflow">
                    <a:solidFill>
                      <a:srgbClr val="FFFF00"/>
                    </a:solidFill>
                  </a:tcPr>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259</a:t>
                      </a:r>
                      <a:r>
                        <a:t> </a:t>
                      </a:r>
                      <a:r>
                        <a:t>000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17</a:t>
                      </a:r>
                      <a:r>
                        <a:t>4</a:t>
                      </a:r>
                      <a:r>
                        <a:rPr baseline="0"/>
                        <a:t>Hf</a:t>
                      </a:r>
                      <a:r>
                        <a:rPr baseline="0"/>
                        <a:t> </a:t>
                      </a:r>
                      <a:r>
                        <a:rPr b="0" baseline="0" sz="1200">
                          <a:solidFill>
                            <a:srgbClr val="0066CC"/>
                          </a:solidFill>
                        </a:rPr>
                        <a:t>(2 10</a:t>
                      </a:r>
                      <a:r>
                        <a:rPr b="0" sz="1200">
                          <a:solidFill>
                            <a:srgbClr val="0066CC"/>
                          </a:solidFill>
                        </a:rPr>
                        <a:t>15</a:t>
                      </a:r>
                      <a:r>
                        <a:rPr b="0" baseline="0" sz="1200">
                          <a:solidFill>
                            <a:srgbClr val="0066CC"/>
                          </a:solidFill>
                        </a:rPr>
                        <a:t> лет, </a:t>
                      </a:r>
                      <a:r>
                        <a:rPr b="0" baseline="0" sz="1200">
                          <a:solidFill>
                            <a:srgbClr val="4D4D4D"/>
                          </a:solidFill>
                        </a:rPr>
                        <a:t>0,16 %</a:t>
                      </a:r>
                      <a:r>
                        <a:rPr b="0" baseline="0" sz="1200">
                          <a:solidFill>
                            <a:srgbClr val="0066CC"/>
                          </a:solidFill>
                        </a:rPr>
                        <a:t>)</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800"/>
                      </a:pPr>
                      <a:r>
                        <a:rPr sz="1400"/>
                        <a:t>561</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199</a:t>
                      </a:r>
                      <a:r>
                        <a:rPr baseline="0"/>
                        <a:t>Hg</a:t>
                      </a:r>
                      <a:r>
                        <a:rPr baseline="0"/>
                        <a:t> </a:t>
                      </a:r>
                      <a:r>
                        <a:rPr b="0" baseline="0" sz="1200"/>
                        <a:t>(17 %)</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2</a:t>
                      </a:r>
                      <a:r>
                        <a:t> </a:t>
                      </a:r>
                      <a:r>
                        <a:t>150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235</a:t>
                      </a:r>
                      <a:r>
                        <a:rPr baseline="0"/>
                        <a:t>U</a:t>
                      </a:r>
                      <a:r>
                        <a:t> </a:t>
                      </a:r>
                      <a:r>
                        <a:rPr b="0" baseline="0" sz="1200">
                          <a:solidFill>
                            <a:srgbClr val="0066CC"/>
                          </a:solidFill>
                        </a:rPr>
                        <a:t>(7 10</a:t>
                      </a:r>
                      <a:r>
                        <a:rPr b="0" sz="1200">
                          <a:solidFill>
                            <a:srgbClr val="0066CC"/>
                          </a:solidFill>
                        </a:rPr>
                        <a:t>8</a:t>
                      </a:r>
                      <a:r>
                        <a:rPr b="0" baseline="0" sz="1200">
                          <a:solidFill>
                            <a:srgbClr val="0066CC"/>
                          </a:solidFill>
                        </a:rPr>
                        <a:t> лет)</a:t>
                      </a:r>
                    </a:p>
                  </a:txBody>
                  <a:tcPr marL="0" marR="0" marT="0" marB="0" anchor="t" anchorCtr="0" horzOverflow="overflow"/>
                </a:tc>
                <a:tc>
                  <a:txBody>
                    <a:bodyPr/>
                    <a:lstStyle/>
                    <a:p>
                      <a:pPr marL="226695" indent="-226695" algn="ctr">
                        <a:spcBef>
                          <a:spcPts val="300"/>
                        </a:spcBef>
                        <a:defRPr sz="1800"/>
                      </a:pPr>
                      <a:r>
                        <a:rPr sz="1400"/>
                        <a:t>(n,f)</a:t>
                      </a:r>
                    </a:p>
                  </a:txBody>
                  <a:tcPr marL="0" marR="0" marT="0" marB="0" anchor="t" anchorCtr="0" horzOverflow="overflow"/>
                </a:tc>
                <a:tc>
                  <a:txBody>
                    <a:bodyPr/>
                    <a:lstStyle/>
                    <a:p>
                      <a:pPr marL="226695" marR="473075" indent="-226695">
                        <a:spcBef>
                          <a:spcPts val="300"/>
                        </a:spcBef>
                        <a:defRPr sz="1800"/>
                      </a:pPr>
                      <a:r>
                        <a:rPr sz="1400"/>
                        <a:t>681</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241</a:t>
                      </a:r>
                      <a:r>
                        <a:rPr baseline="0"/>
                        <a:t>Pu</a:t>
                      </a:r>
                      <a:r>
                        <a:t> </a:t>
                      </a:r>
                      <a:r>
                        <a:rPr b="0" baseline="0" sz="1200">
                          <a:solidFill>
                            <a:srgbClr val="0066CC"/>
                          </a:solidFill>
                        </a:rPr>
                        <a:t>(13,2 года)</a:t>
                      </a:r>
                    </a:p>
                  </a:txBody>
                  <a:tcPr marL="0" marR="0" marT="0" marB="0" anchor="t" anchorCtr="0" horzOverflow="overflow"/>
                </a:tc>
                <a:tc>
                  <a:txBody>
                    <a:bodyPr/>
                    <a:lstStyle/>
                    <a:p>
                      <a:pPr marL="226695" indent="-226695" algn="ctr">
                        <a:spcBef>
                          <a:spcPts val="300"/>
                        </a:spcBef>
                        <a:defRPr sz="1800"/>
                      </a:pPr>
                      <a:r>
                        <a:rPr sz="1400"/>
                        <a:t>(n,f)</a:t>
                      </a:r>
                    </a:p>
                  </a:txBody>
                  <a:tcPr marL="0" marR="0" marT="0" marB="0" anchor="t" anchorCtr="0" horzOverflow="overflow"/>
                </a:tc>
                <a:tc>
                  <a:txBody>
                    <a:bodyPr/>
                    <a:lstStyle/>
                    <a:p>
                      <a:pPr marL="226695" marR="473075" indent="-226695">
                        <a:spcBef>
                          <a:spcPts val="300"/>
                        </a:spcBef>
                        <a:defRPr sz="1400"/>
                      </a:pPr>
                      <a:r>
                        <a:t>1</a:t>
                      </a:r>
                      <a:r>
                        <a:t> </a:t>
                      </a:r>
                      <a:r>
                        <a:t>380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242</a:t>
                      </a:r>
                      <a:r>
                        <a:rPr baseline="0"/>
                        <a:t>Am</a:t>
                      </a:r>
                      <a:r>
                        <a:t> </a:t>
                      </a:r>
                      <a:r>
                        <a:rPr b="0" baseline="0" sz="1200">
                          <a:solidFill>
                            <a:srgbClr val="0066CC"/>
                          </a:solidFill>
                        </a:rPr>
                        <a:t>(16 ч)</a:t>
                      </a:r>
                    </a:p>
                  </a:txBody>
                  <a:tcPr marL="0" marR="0" marT="0" marB="0" anchor="t" anchorCtr="0" horzOverflow="overflow"/>
                </a:tc>
                <a:tc>
                  <a:txBody>
                    <a:bodyPr/>
                    <a:lstStyle/>
                    <a:p>
                      <a:pPr marL="226695" indent="-226695" algn="ctr">
                        <a:spcBef>
                          <a:spcPts val="300"/>
                        </a:spcBef>
                        <a:defRPr sz="1800"/>
                      </a:pPr>
                      <a:r>
                        <a:rPr sz="1400"/>
                        <a:t>(n,f)</a:t>
                      </a:r>
                    </a:p>
                  </a:txBody>
                  <a:tcPr marL="0" marR="0" marT="0" marB="0" anchor="t" anchorCtr="0" horzOverflow="overflow"/>
                </a:tc>
                <a:tc>
                  <a:txBody>
                    <a:bodyPr/>
                    <a:lstStyle/>
                    <a:p>
                      <a:pPr marL="226695" marR="473075" indent="-226695">
                        <a:spcBef>
                          <a:spcPts val="300"/>
                        </a:spcBef>
                        <a:defRPr sz="1400"/>
                      </a:pPr>
                      <a:r>
                        <a:t>8</a:t>
                      </a:r>
                      <a:r>
                        <a:t> </a:t>
                      </a:r>
                      <a:r>
                        <a:t>000</a:t>
                      </a:r>
                    </a:p>
                  </a:txBody>
                  <a:tcPr marL="0" marR="0" marT="0" marB="0" anchor="t" anchorCtr="0" horzOverflow="overflow"/>
                </a:tc>
              </a:tr>
            </a:tbl>
          </a:graphicData>
        </a:graphic>
      </p:graphicFrame>
      <p:sp>
        <p:nvSpPr>
          <p:cNvPr id="170" name="Прямоугольник 9"/>
          <p:cNvSpPr txBox="1"/>
          <p:nvPr/>
        </p:nvSpPr>
        <p:spPr>
          <a:xfrm>
            <a:off x="2708067" y="2017715"/>
            <a:ext cx="7973457"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a:solidFill>
                  <a:srgbClr val="FF0000"/>
                </a:solidFill>
                <a:latin typeface="Times New Roman"/>
                <a:ea typeface="Times New Roman"/>
                <a:cs typeface="Times New Roman"/>
                <a:sym typeface="Times New Roman"/>
              </a:defRPr>
            </a:lvl1pPr>
          </a:lstStyle>
          <a:p>
            <a:pPr/>
            <a:r>
              <a:t>Все ядра с сечением поглощения теплового нейтрона более 500 б</a:t>
            </a:r>
          </a:p>
        </p:txBody>
      </p:sp>
      <p:sp>
        <p:nvSpPr>
          <p:cNvPr id="171" name="Text Box 5"/>
          <p:cNvSpPr txBox="1"/>
          <p:nvPr/>
        </p:nvSpPr>
        <p:spPr>
          <a:xfrm>
            <a:off x="2289508" y="4983078"/>
            <a:ext cx="399129" cy="3707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333399"/>
                </a:solidFill>
                <a:latin typeface="Wingdings 2"/>
                <a:ea typeface="Wingdings 2"/>
                <a:cs typeface="Wingdings 2"/>
                <a:sym typeface="Wingdings 2"/>
              </a:defRPr>
            </a:lvl1pPr>
          </a:lstStyle>
          <a:p>
            <a:pPr>
              <a:defRPr>
                <a:latin typeface="Arial"/>
                <a:ea typeface="Arial"/>
                <a:cs typeface="Arial"/>
                <a:sym typeface="Arial"/>
              </a:defRPr>
            </a:pPr>
            <a:r>
              <a:rPr>
                <a:latin typeface="Wingdings 2"/>
                <a:ea typeface="Wingdings 2"/>
                <a:cs typeface="Wingdings 2"/>
                <a:sym typeface="Wingdings 2"/>
              </a:rPr>
              <a: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174"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Основы БНЗТ</a:t>
            </a:r>
          </a:p>
        </p:txBody>
      </p:sp>
      <p:sp>
        <p:nvSpPr>
          <p:cNvPr id="175"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176" name="Text Box 5"/>
          <p:cNvSpPr txBox="1"/>
          <p:nvPr/>
        </p:nvSpPr>
        <p:spPr>
          <a:xfrm>
            <a:off x="297337" y="692695"/>
            <a:ext cx="11551637" cy="5684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b="1">
                <a:solidFill>
                  <a:srgbClr val="333399"/>
                </a:solidFill>
                <a:latin typeface="Arial"/>
                <a:ea typeface="Arial"/>
                <a:cs typeface="Arial"/>
                <a:sym typeface="Arial"/>
              </a:defRPr>
            </a:pPr>
            <a:r>
              <a:t>Гадолиний-157</a:t>
            </a:r>
          </a:p>
          <a:p>
            <a:pPr marL="268288" indent="-268288">
              <a:defRPr>
                <a:solidFill>
                  <a:srgbClr val="333399"/>
                </a:solidFill>
                <a:latin typeface="Arial"/>
                <a:ea typeface="Arial"/>
                <a:cs typeface="Arial"/>
                <a:sym typeface="Arial"/>
              </a:defRPr>
            </a:pPr>
          </a:p>
          <a:p>
            <a:pPr marL="268288" indent="-268288">
              <a:defRPr>
                <a:solidFill>
                  <a:srgbClr val="333399"/>
                </a:solidFill>
                <a:latin typeface="Arial"/>
                <a:ea typeface="Arial"/>
                <a:cs typeface="Arial"/>
                <a:sym typeface="Arial"/>
              </a:defRPr>
            </a:pPr>
            <a:r>
              <a:t>Плюсы:</a:t>
            </a:r>
          </a:p>
          <a:p>
            <a:pPr marL="285750" indent="-285750">
              <a:buSzPct val="100000"/>
              <a:buFont typeface="Arial"/>
              <a:buChar char="•"/>
              <a:defRPr>
                <a:solidFill>
                  <a:srgbClr val="333399"/>
                </a:solidFill>
                <a:latin typeface="Arial"/>
                <a:ea typeface="Arial"/>
                <a:cs typeface="Arial"/>
                <a:sym typeface="Arial"/>
              </a:defRPr>
            </a:pPr>
            <a:r>
              <a:t>Сечение больше в 67 раз</a:t>
            </a:r>
          </a:p>
          <a:p>
            <a:pPr marL="285750" indent="-285750">
              <a:buSzPct val="100000"/>
              <a:buFont typeface="Arial"/>
              <a:buChar char="•"/>
              <a:defRPr>
                <a:solidFill>
                  <a:srgbClr val="333399"/>
                </a:solidFill>
                <a:latin typeface="Arial"/>
                <a:ea typeface="Arial"/>
                <a:cs typeface="Arial"/>
                <a:sym typeface="Arial"/>
              </a:defRPr>
            </a:pPr>
            <a:r>
              <a:t>Выделение энергии больше в 2,8 раз</a:t>
            </a:r>
          </a:p>
          <a:p>
            <a:pPr marL="285750" indent="-285750">
              <a:buSzPct val="100000"/>
              <a:buFont typeface="Arial"/>
              <a:buChar char="•"/>
              <a:defRPr>
                <a:solidFill>
                  <a:srgbClr val="333399"/>
                </a:solidFill>
                <a:latin typeface="Arial"/>
                <a:ea typeface="Arial"/>
                <a:cs typeface="Arial"/>
                <a:sym typeface="Arial"/>
              </a:defRPr>
            </a:pPr>
            <a:r>
              <a:t>Препараты с гадолинием доступны (используются в МРТ) и дешевы</a:t>
            </a:r>
          </a:p>
          <a:p>
            <a:pPr marL="285750" indent="-285750">
              <a:buSzPct val="100000"/>
              <a:buFont typeface="Arial"/>
              <a:buChar char="•"/>
              <a:defRPr>
                <a:solidFill>
                  <a:srgbClr val="333399"/>
                </a:solidFill>
                <a:latin typeface="Arial"/>
                <a:ea typeface="Arial"/>
                <a:cs typeface="Arial"/>
                <a:sym typeface="Arial"/>
              </a:defRPr>
            </a:pPr>
          </a:p>
          <a:p>
            <a:pPr>
              <a:defRPr>
                <a:solidFill>
                  <a:srgbClr val="333399"/>
                </a:solidFill>
                <a:latin typeface="Arial"/>
                <a:ea typeface="Arial"/>
                <a:cs typeface="Arial"/>
                <a:sym typeface="Arial"/>
              </a:defRPr>
            </a:pPr>
            <a:r>
              <a:t>Постоянно кто-нибудь предлагает ее реализовать, как правило для получения гранта.</a:t>
            </a:r>
          </a:p>
          <a:p>
            <a:pPr marL="285750" indent="-285750">
              <a:buSzPct val="100000"/>
              <a:buFont typeface="Arial"/>
              <a:buChar char="•"/>
              <a:defRPr>
                <a:solidFill>
                  <a:srgbClr val="333399"/>
                </a:solidFill>
                <a:latin typeface="Arial"/>
                <a:ea typeface="Arial"/>
                <a:cs typeface="Arial"/>
                <a:sym typeface="Arial"/>
              </a:defRPr>
            </a:pPr>
          </a:p>
          <a:p>
            <a:pPr>
              <a:defRPr>
                <a:solidFill>
                  <a:srgbClr val="333399"/>
                </a:solidFill>
                <a:latin typeface="Arial"/>
                <a:ea typeface="Arial"/>
                <a:cs typeface="Arial"/>
                <a:sym typeface="Arial"/>
              </a:defRPr>
            </a:pPr>
            <a:r>
              <a:t>Однако:</a:t>
            </a:r>
          </a:p>
          <a:p>
            <a:pPr marL="285750" indent="-285750">
              <a:buSzPct val="100000"/>
              <a:buFont typeface="Arial"/>
              <a:buChar char="•"/>
              <a:defRPr>
                <a:solidFill>
                  <a:srgbClr val="333399"/>
                </a:solidFill>
                <a:latin typeface="Arial"/>
                <a:ea typeface="Arial"/>
                <a:cs typeface="Arial"/>
                <a:sym typeface="Arial"/>
              </a:defRPr>
            </a:pPr>
            <a:r>
              <a:t>Из всей энергии распада в 7,937 МэВ только 63 кэВ от конверсионных и оже-электронов выделяется в размере 50 мкм;</a:t>
            </a:r>
            <a:br/>
            <a:r>
              <a:t>Основная энергия – это жесткое гамма-излучение со средним пробегом 40 см.</a:t>
            </a:r>
          </a:p>
          <a:p>
            <a:pPr marL="285750" indent="-285750">
              <a:buSzPct val="100000"/>
              <a:buFont typeface="Arial"/>
              <a:buChar char="•"/>
              <a:defRPr>
                <a:solidFill>
                  <a:srgbClr val="333399"/>
                </a:solidFill>
                <a:latin typeface="Arial"/>
                <a:ea typeface="Arial"/>
                <a:cs typeface="Arial"/>
                <a:sym typeface="Arial"/>
              </a:defRPr>
            </a:pPr>
          </a:p>
          <a:p>
            <a:pPr>
              <a:defRPr>
                <a:solidFill>
                  <a:srgbClr val="333399"/>
                </a:solidFill>
                <a:latin typeface="Arial"/>
                <a:ea typeface="Arial"/>
                <a:cs typeface="Arial"/>
                <a:sym typeface="Arial"/>
              </a:defRPr>
            </a:pPr>
            <a:r>
              <a:t>Следовательно:</a:t>
            </a:r>
          </a:p>
          <a:p>
            <a:pPr marL="285750" indent="-285750">
              <a:buSzPct val="100000"/>
              <a:buFont typeface="Arial"/>
              <a:buChar char="•"/>
              <a:defRPr>
                <a:solidFill>
                  <a:srgbClr val="333399"/>
                </a:solidFill>
                <a:latin typeface="Arial"/>
                <a:ea typeface="Arial"/>
                <a:cs typeface="Arial"/>
                <a:sym typeface="Arial"/>
              </a:defRPr>
            </a:pPr>
            <a:r>
              <a:t>Локальность выделения энергии не обеспечивается</a:t>
            </a:r>
          </a:p>
          <a:p>
            <a:pPr marL="285750" indent="-285750">
              <a:buSzPct val="100000"/>
              <a:buFont typeface="Arial"/>
              <a:buChar char="•"/>
              <a:defRPr>
                <a:solidFill>
                  <a:srgbClr val="333399"/>
                </a:solidFill>
                <a:latin typeface="Arial"/>
                <a:ea typeface="Arial"/>
                <a:cs typeface="Arial"/>
                <a:sym typeface="Arial"/>
              </a:defRPr>
            </a:pPr>
          </a:p>
          <a:p>
            <a:pPr>
              <a:defRPr>
                <a:solidFill>
                  <a:srgbClr val="333399"/>
                </a:solidFill>
                <a:latin typeface="Arial"/>
                <a:ea typeface="Arial"/>
                <a:cs typeface="Arial"/>
                <a:sym typeface="Arial"/>
              </a:defRPr>
            </a:pPr>
            <a:r>
              <a:t>Результат:</a:t>
            </a:r>
          </a:p>
          <a:p>
            <a:pPr marL="285750" indent="-285750">
              <a:buSzPct val="100000"/>
              <a:buFont typeface="Arial"/>
              <a:buChar char="•"/>
              <a:defRPr>
                <a:solidFill>
                  <a:srgbClr val="333399"/>
                </a:solidFill>
                <a:latin typeface="Arial"/>
                <a:ea typeface="Arial"/>
                <a:cs typeface="Arial"/>
                <a:sym typeface="Arial"/>
              </a:defRPr>
            </a:pPr>
            <a:r>
              <a:t>Реальная польза в предклинических исследованиях не показана</a:t>
            </a:r>
          </a:p>
          <a:p>
            <a:pPr marL="285750" indent="-285750">
              <a:buSzPct val="100000"/>
              <a:buFont typeface="Arial"/>
              <a:buChar char="•"/>
              <a:defRPr>
                <a:solidFill>
                  <a:srgbClr val="333399"/>
                </a:solidFill>
                <a:latin typeface="Arial"/>
                <a:ea typeface="Arial"/>
                <a:cs typeface="Arial"/>
                <a:sym typeface="Arial"/>
              </a:defRPr>
            </a:pPr>
            <a:r>
              <a:t>В сравнительных с БНЗТ лечениях получают худший результат</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179"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Основы БНЗТ</a:t>
            </a:r>
          </a:p>
        </p:txBody>
      </p:sp>
      <p:sp>
        <p:nvSpPr>
          <p:cNvPr id="180"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graphicFrame>
        <p:nvGraphicFramePr>
          <p:cNvPr id="181" name="Таблица 6"/>
          <p:cNvGraphicFramePr/>
          <p:nvPr/>
        </p:nvGraphicFramePr>
        <p:xfrm>
          <a:off x="2734355" y="2393550"/>
          <a:ext cx="6912770" cy="4464450"/>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2303955"/>
                <a:gridCol w="2303955"/>
                <a:gridCol w="2304859"/>
              </a:tblGrid>
              <a:tr h="297630">
                <a:tc>
                  <a:txBody>
                    <a:bodyPr/>
                    <a:lstStyle/>
                    <a:p>
                      <a:pPr marL="226695" indent="-226695" algn="ctr">
                        <a:spcBef>
                          <a:spcPts val="300"/>
                        </a:spcBef>
                        <a:defRPr b="0" sz="1800">
                          <a:solidFill>
                            <a:srgbClr val="000000"/>
                          </a:solidFill>
                        </a:defRPr>
                      </a:pPr>
                      <a:r>
                        <a:rPr b="1" sz="1400"/>
                        <a:t>Изотоп</a:t>
                      </a:r>
                    </a:p>
                  </a:txBody>
                  <a:tcPr marL="0" marR="0" marT="0" marB="0" anchor="t" anchorCtr="0" horzOverflow="overflow"/>
                </a:tc>
                <a:tc>
                  <a:txBody>
                    <a:bodyPr/>
                    <a:lstStyle/>
                    <a:p>
                      <a:pPr marL="226695" indent="-226695" algn="ctr">
                        <a:spcBef>
                          <a:spcPts val="300"/>
                        </a:spcBef>
                        <a:defRPr b="0" sz="1800">
                          <a:solidFill>
                            <a:srgbClr val="000000"/>
                          </a:solidFill>
                        </a:defRPr>
                      </a:pPr>
                      <a:r>
                        <a:rPr b="1" sz="1400"/>
                        <a:t>Вид реакции</a:t>
                      </a:r>
                    </a:p>
                  </a:txBody>
                  <a:tcPr marL="0" marR="0" marT="0" marB="0" anchor="t" anchorCtr="0" horzOverflow="overflow"/>
                </a:tc>
                <a:tc>
                  <a:txBody>
                    <a:bodyPr/>
                    <a:lstStyle/>
                    <a:p>
                      <a:pPr marL="226695" indent="-226695" algn="ctr">
                        <a:spcBef>
                          <a:spcPts val="300"/>
                        </a:spcBef>
                        <a:defRPr b="0" sz="1800">
                          <a:solidFill>
                            <a:srgbClr val="000000"/>
                          </a:solidFill>
                        </a:defRPr>
                      </a:pPr>
                      <a:r>
                        <a:rPr b="1" sz="1400"/>
                        <a:t>Сечение, б</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3</a:t>
                      </a:r>
                      <a:r>
                        <a:rPr baseline="0"/>
                        <a:t>He</a:t>
                      </a:r>
                      <a:r>
                        <a:rPr baseline="0"/>
                        <a:t> </a:t>
                      </a:r>
                      <a:r>
                        <a:rPr b="0" baseline="0" sz="1200"/>
                        <a:t>(0,000013 %)</a:t>
                      </a:r>
                    </a:p>
                  </a:txBody>
                  <a:tcPr marL="0" marR="0" marT="0" marB="0" anchor="t" anchorCtr="0" horzOverflow="overflow"/>
                </a:tc>
                <a:tc>
                  <a:txBody>
                    <a:bodyPr/>
                    <a:lstStyle/>
                    <a:p>
                      <a:pPr marL="226695" indent="-226695" algn="ctr">
                        <a:spcBef>
                          <a:spcPts val="300"/>
                        </a:spcBef>
                        <a:defRPr sz="1400"/>
                      </a:pPr>
                      <a:r>
                        <a:t>(</a:t>
                      </a:r>
                      <a:r>
                        <a:t>n</a:t>
                      </a:r>
                      <a:r>
                        <a:t>,</a:t>
                      </a:r>
                      <a:r>
                        <a:t>p</a:t>
                      </a:r>
                      <a:r>
                        <a:t>)</a:t>
                      </a:r>
                    </a:p>
                  </a:txBody>
                  <a:tcPr marL="0" marR="0" marT="0" marB="0" anchor="t" anchorCtr="0" horzOverflow="overflow"/>
                </a:tc>
                <a:tc>
                  <a:txBody>
                    <a:bodyPr/>
                    <a:lstStyle/>
                    <a:p>
                      <a:pPr marL="226695" marR="473075" indent="-226695">
                        <a:spcBef>
                          <a:spcPts val="300"/>
                        </a:spcBef>
                        <a:defRPr sz="1800"/>
                      </a:pPr>
                      <a:r>
                        <a:rPr sz="1400"/>
                        <a:t>5 333</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6</a:t>
                      </a:r>
                      <a:r>
                        <a:rPr baseline="0"/>
                        <a:t>Li</a:t>
                      </a:r>
                      <a:r>
                        <a:rPr baseline="0"/>
                        <a:t> </a:t>
                      </a:r>
                      <a:r>
                        <a:rPr b="0" baseline="0" sz="1200"/>
                        <a:t>(7,5 %)</a:t>
                      </a:r>
                    </a:p>
                  </a:txBody>
                  <a:tcPr marL="0" marR="0" marT="0" marB="0" anchor="t" anchorCtr="0" horzOverflow="overflow">
                    <a:solidFill>
                      <a:srgbClr val="FFFF00"/>
                    </a:solidFill>
                  </a:tcPr>
                </a:tc>
                <a:tc>
                  <a:txBody>
                    <a:bodyPr/>
                    <a:lstStyle/>
                    <a:p>
                      <a:pPr marL="226695" indent="-226695" algn="ctr">
                        <a:spcBef>
                          <a:spcPts val="300"/>
                        </a:spcBef>
                        <a:defRPr sz="1400"/>
                      </a:pPr>
                      <a:r>
                        <a:t>(</a:t>
                      </a:r>
                      <a:r>
                        <a:t>n</a:t>
                      </a:r>
                      <a:r>
                        <a:t>,</a:t>
                      </a:r>
                      <a:r>
                        <a:t>α</a:t>
                      </a:r>
                      <a:r>
                        <a:t>)</a:t>
                      </a:r>
                    </a:p>
                  </a:txBody>
                  <a:tcPr marL="0" marR="0" marT="0" marB="0" anchor="t" anchorCtr="0" horzOverflow="overflow"/>
                </a:tc>
                <a:tc>
                  <a:txBody>
                    <a:bodyPr/>
                    <a:lstStyle/>
                    <a:p>
                      <a:pPr marL="226695" marR="473075" indent="-226695">
                        <a:spcBef>
                          <a:spcPts val="300"/>
                        </a:spcBef>
                        <a:defRPr sz="1800"/>
                      </a:pPr>
                      <a:r>
                        <a:rPr sz="1400"/>
                        <a:t>940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10</a:t>
                      </a:r>
                      <a:r>
                        <a:rPr baseline="0"/>
                        <a:t>B</a:t>
                      </a:r>
                      <a:r>
                        <a:rPr baseline="0"/>
                        <a:t> </a:t>
                      </a:r>
                      <a:r>
                        <a:rPr b="0" baseline="0" sz="1200"/>
                        <a:t>(20 %)</a:t>
                      </a:r>
                    </a:p>
                  </a:txBody>
                  <a:tcPr marL="0" marR="0" marT="0" marB="0" anchor="t" anchorCtr="0" horzOverflow="overflow"/>
                </a:tc>
                <a:tc>
                  <a:txBody>
                    <a:bodyPr/>
                    <a:lstStyle/>
                    <a:p>
                      <a:pPr marL="226695" indent="-226695" algn="ctr">
                        <a:spcBef>
                          <a:spcPts val="300"/>
                        </a:spcBef>
                        <a:defRPr sz="1400"/>
                      </a:pPr>
                      <a:r>
                        <a:t>(</a:t>
                      </a:r>
                      <a:r>
                        <a:t>n</a:t>
                      </a:r>
                      <a:r>
                        <a:t>,</a:t>
                      </a:r>
                      <a:r>
                        <a:t>α</a:t>
                      </a:r>
                      <a:r>
                        <a:t>)</a:t>
                      </a:r>
                    </a:p>
                  </a:txBody>
                  <a:tcPr marL="0" marR="0" marT="0" marB="0" anchor="t" anchorCtr="0" horzOverflow="overflow"/>
                </a:tc>
                <a:tc>
                  <a:txBody>
                    <a:bodyPr/>
                    <a:lstStyle/>
                    <a:p>
                      <a:pPr marL="226695" marR="473075" indent="-226695">
                        <a:spcBef>
                          <a:spcPts val="300"/>
                        </a:spcBef>
                        <a:defRPr sz="1800"/>
                      </a:pPr>
                      <a:r>
                        <a:rPr sz="1400"/>
                        <a:t>3 835</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113</a:t>
                      </a:r>
                      <a:r>
                        <a:rPr baseline="0"/>
                        <a:t>Cd</a:t>
                      </a:r>
                      <a:r>
                        <a:rPr baseline="0"/>
                        <a:t> </a:t>
                      </a:r>
                      <a:r>
                        <a:rPr b="0" baseline="0" sz="1200"/>
                        <a:t>(12 %)</a:t>
                      </a:r>
                    </a:p>
                  </a:txBody>
                  <a:tcPr marL="0" marR="0" marT="0" marB="0" anchor="t" anchorCtr="0" horzOverflow="overflow"/>
                </a:tc>
                <a:tc>
                  <a:txBody>
                    <a:bodyPr/>
                    <a:lstStyle/>
                    <a:p>
                      <a:pPr marL="226695" indent="-226695" algn="ctr">
                        <a:spcBef>
                          <a:spcPts val="300"/>
                        </a:spcBef>
                        <a:defRPr sz="1400"/>
                      </a:pPr>
                      <a:r>
                        <a:t>(</a:t>
                      </a:r>
                      <a:r>
                        <a:t>n</a:t>
                      </a:r>
                      <a:r>
                        <a:t>,</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800"/>
                      </a:pPr>
                      <a:r>
                        <a:rPr sz="1400"/>
                        <a:t>20 600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135</a:t>
                      </a:r>
                      <a:r>
                        <a:rPr baseline="0"/>
                        <a:t>Xe</a:t>
                      </a:r>
                      <a:r>
                        <a:t> </a:t>
                      </a:r>
                      <a:r>
                        <a:rPr b="0" baseline="0" sz="1200">
                          <a:solidFill>
                            <a:srgbClr val="0066CC"/>
                          </a:solidFill>
                        </a:rPr>
                        <a:t>(9,14 ч)</a:t>
                      </a:r>
                    </a:p>
                  </a:txBody>
                  <a:tcPr marL="0" marR="0" marT="0" marB="0" anchor="t" anchorCtr="0" horzOverflow="overflow"/>
                </a:tc>
                <a:tc>
                  <a:txBody>
                    <a:bodyPr/>
                    <a:lstStyle/>
                    <a:p>
                      <a:pPr marL="226695" indent="-226695" algn="ctr">
                        <a:spcBef>
                          <a:spcPts val="300"/>
                        </a:spcBef>
                        <a:defRPr sz="1400"/>
                      </a:pPr>
                      <a:r>
                        <a:t>(</a:t>
                      </a:r>
                      <a:r>
                        <a:t>n</a:t>
                      </a:r>
                      <a:r>
                        <a:t>,</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800"/>
                      </a:pPr>
                      <a:r>
                        <a:rPr sz="1400"/>
                        <a:t>2 720 000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149</a:t>
                      </a:r>
                      <a:r>
                        <a:rPr baseline="0"/>
                        <a:t>Sm</a:t>
                      </a:r>
                      <a:r>
                        <a:rPr baseline="0"/>
                        <a:t> </a:t>
                      </a:r>
                      <a:r>
                        <a:rPr b="0" baseline="0" sz="1200"/>
                        <a:t>(14%)</a:t>
                      </a:r>
                    </a:p>
                  </a:txBody>
                  <a:tcPr marL="0" marR="0" marT="0" marB="0" anchor="t" anchorCtr="0" horzOverflow="overflow"/>
                </a:tc>
                <a:tc>
                  <a:txBody>
                    <a:bodyPr/>
                    <a:lstStyle/>
                    <a:p>
                      <a:pPr marL="226695" indent="-226695" algn="ctr">
                        <a:spcBef>
                          <a:spcPts val="300"/>
                        </a:spcBef>
                        <a:defRPr sz="1400"/>
                      </a:pPr>
                      <a:r>
                        <a:t>(</a:t>
                      </a: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42</a:t>
                      </a:r>
                      <a:r>
                        <a:t> </a:t>
                      </a:r>
                      <a:r>
                        <a:t>080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151</a:t>
                      </a:r>
                      <a:r>
                        <a:rPr baseline="0"/>
                        <a:t>Eu</a:t>
                      </a:r>
                      <a:r>
                        <a:rPr baseline="0"/>
                        <a:t> </a:t>
                      </a:r>
                      <a:r>
                        <a:rPr b="0" baseline="0" sz="1200"/>
                        <a:t>(48 %)</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9</a:t>
                      </a:r>
                      <a:r>
                        <a:t> </a:t>
                      </a:r>
                      <a:r>
                        <a:t>200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155</a:t>
                      </a:r>
                      <a:r>
                        <a:rPr baseline="0"/>
                        <a:t>Gd</a:t>
                      </a:r>
                      <a:r>
                        <a:rPr baseline="0"/>
                        <a:t> </a:t>
                      </a:r>
                      <a:r>
                        <a:rPr b="0" baseline="0" sz="1200"/>
                        <a:t>(15 %)</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61</a:t>
                      </a:r>
                      <a:r>
                        <a:t> </a:t>
                      </a:r>
                      <a:r>
                        <a:t>100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157</a:t>
                      </a:r>
                      <a:r>
                        <a:rPr baseline="0"/>
                        <a:t>Gd</a:t>
                      </a:r>
                      <a:r>
                        <a:rPr baseline="0"/>
                        <a:t> </a:t>
                      </a:r>
                      <a:r>
                        <a:rPr b="0" baseline="0" sz="1200"/>
                        <a:t>(15 %)</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259</a:t>
                      </a:r>
                      <a:r>
                        <a:t> </a:t>
                      </a:r>
                      <a:r>
                        <a:t>000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17</a:t>
                      </a:r>
                      <a:r>
                        <a:t>4</a:t>
                      </a:r>
                      <a:r>
                        <a:rPr baseline="0"/>
                        <a:t>Hf</a:t>
                      </a:r>
                      <a:r>
                        <a:rPr baseline="0"/>
                        <a:t> </a:t>
                      </a:r>
                      <a:r>
                        <a:rPr b="0" baseline="0" sz="1200">
                          <a:solidFill>
                            <a:srgbClr val="0066CC"/>
                          </a:solidFill>
                        </a:rPr>
                        <a:t>(2 10</a:t>
                      </a:r>
                      <a:r>
                        <a:rPr b="0" sz="1200">
                          <a:solidFill>
                            <a:srgbClr val="0066CC"/>
                          </a:solidFill>
                        </a:rPr>
                        <a:t>15</a:t>
                      </a:r>
                      <a:r>
                        <a:rPr b="0" baseline="0" sz="1200">
                          <a:solidFill>
                            <a:srgbClr val="0066CC"/>
                          </a:solidFill>
                        </a:rPr>
                        <a:t> лет, </a:t>
                      </a:r>
                      <a:r>
                        <a:rPr b="0" baseline="0" sz="1200">
                          <a:solidFill>
                            <a:srgbClr val="4D4D4D"/>
                          </a:solidFill>
                        </a:rPr>
                        <a:t>0,16 %</a:t>
                      </a:r>
                      <a:r>
                        <a:rPr b="0" baseline="0" sz="1200">
                          <a:solidFill>
                            <a:srgbClr val="0066CC"/>
                          </a:solidFill>
                        </a:rPr>
                        <a:t>)</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800"/>
                      </a:pPr>
                      <a:r>
                        <a:rPr sz="1400"/>
                        <a:t>561</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199</a:t>
                      </a:r>
                      <a:r>
                        <a:rPr baseline="0"/>
                        <a:t>Hg</a:t>
                      </a:r>
                      <a:r>
                        <a:rPr baseline="0"/>
                        <a:t> </a:t>
                      </a:r>
                      <a:r>
                        <a:rPr b="0" baseline="0" sz="1200"/>
                        <a:t>(17 %)</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2</a:t>
                      </a:r>
                      <a:r>
                        <a:t> </a:t>
                      </a:r>
                      <a:r>
                        <a:t>150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235</a:t>
                      </a:r>
                      <a:r>
                        <a:rPr baseline="0"/>
                        <a:t>U</a:t>
                      </a:r>
                      <a:r>
                        <a:t> </a:t>
                      </a:r>
                      <a:r>
                        <a:rPr b="0" baseline="0" sz="1200">
                          <a:solidFill>
                            <a:srgbClr val="0066CC"/>
                          </a:solidFill>
                        </a:rPr>
                        <a:t>(7 10</a:t>
                      </a:r>
                      <a:r>
                        <a:rPr b="0" sz="1200">
                          <a:solidFill>
                            <a:srgbClr val="0066CC"/>
                          </a:solidFill>
                        </a:rPr>
                        <a:t>8</a:t>
                      </a:r>
                      <a:r>
                        <a:rPr b="0" baseline="0" sz="1200">
                          <a:solidFill>
                            <a:srgbClr val="0066CC"/>
                          </a:solidFill>
                        </a:rPr>
                        <a:t> лет)</a:t>
                      </a:r>
                    </a:p>
                  </a:txBody>
                  <a:tcPr marL="0" marR="0" marT="0" marB="0" anchor="t" anchorCtr="0" horzOverflow="overflow"/>
                </a:tc>
                <a:tc>
                  <a:txBody>
                    <a:bodyPr/>
                    <a:lstStyle/>
                    <a:p>
                      <a:pPr marL="226695" indent="-226695" algn="ctr">
                        <a:spcBef>
                          <a:spcPts val="300"/>
                        </a:spcBef>
                        <a:defRPr sz="1800"/>
                      </a:pPr>
                      <a:r>
                        <a:rPr sz="1400"/>
                        <a:t>(n,f)</a:t>
                      </a:r>
                    </a:p>
                  </a:txBody>
                  <a:tcPr marL="0" marR="0" marT="0" marB="0" anchor="t" anchorCtr="0" horzOverflow="overflow"/>
                </a:tc>
                <a:tc>
                  <a:txBody>
                    <a:bodyPr/>
                    <a:lstStyle/>
                    <a:p>
                      <a:pPr marL="226695" marR="473075" indent="-226695">
                        <a:spcBef>
                          <a:spcPts val="300"/>
                        </a:spcBef>
                        <a:defRPr sz="1800"/>
                      </a:pPr>
                      <a:r>
                        <a:rPr sz="1400"/>
                        <a:t>681</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241</a:t>
                      </a:r>
                      <a:r>
                        <a:rPr baseline="0"/>
                        <a:t>Pu</a:t>
                      </a:r>
                      <a:r>
                        <a:t> </a:t>
                      </a:r>
                      <a:r>
                        <a:rPr b="0" baseline="0" sz="1200">
                          <a:solidFill>
                            <a:srgbClr val="0066CC"/>
                          </a:solidFill>
                        </a:rPr>
                        <a:t>(13,2 года)</a:t>
                      </a:r>
                    </a:p>
                  </a:txBody>
                  <a:tcPr marL="0" marR="0" marT="0" marB="0" anchor="t" anchorCtr="0" horzOverflow="overflow"/>
                </a:tc>
                <a:tc>
                  <a:txBody>
                    <a:bodyPr/>
                    <a:lstStyle/>
                    <a:p>
                      <a:pPr marL="226695" indent="-226695" algn="ctr">
                        <a:spcBef>
                          <a:spcPts val="300"/>
                        </a:spcBef>
                        <a:defRPr sz="1800"/>
                      </a:pPr>
                      <a:r>
                        <a:rPr sz="1400"/>
                        <a:t>(n,f)</a:t>
                      </a:r>
                    </a:p>
                  </a:txBody>
                  <a:tcPr marL="0" marR="0" marT="0" marB="0" anchor="t" anchorCtr="0" horzOverflow="overflow"/>
                </a:tc>
                <a:tc>
                  <a:txBody>
                    <a:bodyPr/>
                    <a:lstStyle/>
                    <a:p>
                      <a:pPr marL="226695" marR="473075" indent="-226695">
                        <a:spcBef>
                          <a:spcPts val="300"/>
                        </a:spcBef>
                        <a:defRPr sz="1400"/>
                      </a:pPr>
                      <a:r>
                        <a:t>1</a:t>
                      </a:r>
                      <a:r>
                        <a:t> </a:t>
                      </a:r>
                      <a:r>
                        <a:t>380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242</a:t>
                      </a:r>
                      <a:r>
                        <a:rPr baseline="0"/>
                        <a:t>Am</a:t>
                      </a:r>
                      <a:r>
                        <a:t> </a:t>
                      </a:r>
                      <a:r>
                        <a:rPr b="0" baseline="0" sz="1200">
                          <a:solidFill>
                            <a:srgbClr val="0066CC"/>
                          </a:solidFill>
                        </a:rPr>
                        <a:t>(16 ч)</a:t>
                      </a:r>
                    </a:p>
                  </a:txBody>
                  <a:tcPr marL="0" marR="0" marT="0" marB="0" anchor="t" anchorCtr="0" horzOverflow="overflow"/>
                </a:tc>
                <a:tc>
                  <a:txBody>
                    <a:bodyPr/>
                    <a:lstStyle/>
                    <a:p>
                      <a:pPr marL="226695" indent="-226695" algn="ctr">
                        <a:spcBef>
                          <a:spcPts val="300"/>
                        </a:spcBef>
                        <a:defRPr sz="1800"/>
                      </a:pPr>
                      <a:r>
                        <a:rPr sz="1400"/>
                        <a:t>(n,f)</a:t>
                      </a:r>
                    </a:p>
                  </a:txBody>
                  <a:tcPr marL="0" marR="0" marT="0" marB="0" anchor="t" anchorCtr="0" horzOverflow="overflow"/>
                </a:tc>
                <a:tc>
                  <a:txBody>
                    <a:bodyPr/>
                    <a:lstStyle/>
                    <a:p>
                      <a:pPr marL="226695" marR="473075" indent="-226695">
                        <a:spcBef>
                          <a:spcPts val="300"/>
                        </a:spcBef>
                        <a:defRPr sz="1400"/>
                      </a:pPr>
                      <a:r>
                        <a:t>8</a:t>
                      </a:r>
                      <a:r>
                        <a:t> </a:t>
                      </a:r>
                      <a:r>
                        <a:t>000</a:t>
                      </a:r>
                    </a:p>
                  </a:txBody>
                  <a:tcPr marL="0" marR="0" marT="0" marB="0" anchor="t" anchorCtr="0" horzOverflow="overflow"/>
                </a:tc>
              </a:tr>
            </a:tbl>
          </a:graphicData>
        </a:graphic>
      </p:graphicFrame>
      <p:sp>
        <p:nvSpPr>
          <p:cNvPr id="182" name="Прямоугольник 9"/>
          <p:cNvSpPr txBox="1"/>
          <p:nvPr/>
        </p:nvSpPr>
        <p:spPr>
          <a:xfrm>
            <a:off x="2708067" y="2017715"/>
            <a:ext cx="7973457"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a:solidFill>
                  <a:srgbClr val="FF0000"/>
                </a:solidFill>
                <a:latin typeface="Times New Roman"/>
                <a:ea typeface="Times New Roman"/>
                <a:cs typeface="Times New Roman"/>
                <a:sym typeface="Times New Roman"/>
              </a:defRPr>
            </a:lvl1pPr>
          </a:lstStyle>
          <a:p>
            <a:pPr/>
            <a:r>
              <a:t>Все ядра с сечением поглощения теплового нейтрона более 500 б</a:t>
            </a:r>
          </a:p>
        </p:txBody>
      </p:sp>
      <p:sp>
        <p:nvSpPr>
          <p:cNvPr id="183" name="Text Box 5"/>
          <p:cNvSpPr txBox="1"/>
          <p:nvPr/>
        </p:nvSpPr>
        <p:spPr>
          <a:xfrm>
            <a:off x="2289508" y="2936919"/>
            <a:ext cx="399129" cy="3707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333399"/>
                </a:solidFill>
                <a:latin typeface="Wingdings 2"/>
                <a:ea typeface="Wingdings 2"/>
                <a:cs typeface="Wingdings 2"/>
                <a:sym typeface="Wingdings 2"/>
              </a:defRPr>
            </a:lvl1pPr>
          </a:lstStyle>
          <a:p>
            <a:pPr>
              <a:defRPr>
                <a:latin typeface="Arial"/>
                <a:ea typeface="Arial"/>
                <a:cs typeface="Arial"/>
                <a:sym typeface="Arial"/>
              </a:defRPr>
            </a:pPr>
            <a:r>
              <a:rPr>
                <a:latin typeface="Wingdings 2"/>
                <a:ea typeface="Wingdings 2"/>
                <a:cs typeface="Wingdings 2"/>
                <a:sym typeface="Wingdings 2"/>
              </a:rPr>
              <a:t>☑</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186"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Основы БНЗТ</a:t>
            </a:r>
          </a:p>
        </p:txBody>
      </p:sp>
      <p:sp>
        <p:nvSpPr>
          <p:cNvPr id="187"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188" name="Text Box 5"/>
          <p:cNvSpPr txBox="1"/>
          <p:nvPr/>
        </p:nvSpPr>
        <p:spPr>
          <a:xfrm>
            <a:off x="297337" y="692695"/>
            <a:ext cx="11551637" cy="5303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b="1">
                <a:solidFill>
                  <a:srgbClr val="333399"/>
                </a:solidFill>
                <a:latin typeface="Arial"/>
                <a:ea typeface="Arial"/>
                <a:cs typeface="Arial"/>
                <a:sym typeface="Arial"/>
              </a:defRPr>
            </a:pPr>
            <a:r>
              <a:t>Литий-6</a:t>
            </a:r>
          </a:p>
          <a:p>
            <a:pPr marL="268288" indent="-268288">
              <a:defRPr>
                <a:solidFill>
                  <a:srgbClr val="333399"/>
                </a:solidFill>
                <a:latin typeface="Arial"/>
                <a:ea typeface="Arial"/>
                <a:cs typeface="Arial"/>
                <a:sym typeface="Arial"/>
              </a:defRPr>
            </a:pPr>
          </a:p>
          <a:p>
            <a:pPr marL="268288" indent="-268288">
              <a:defRPr>
                <a:solidFill>
                  <a:srgbClr val="333399"/>
                </a:solidFill>
                <a:latin typeface="Arial"/>
                <a:ea typeface="Arial"/>
                <a:cs typeface="Arial"/>
                <a:sym typeface="Arial"/>
              </a:defRPr>
            </a:pPr>
            <a:r>
              <a:t>Плюс:</a:t>
            </a:r>
          </a:p>
          <a:p>
            <a:pPr marL="285750" indent="-285750">
              <a:buSzPct val="100000"/>
              <a:buFont typeface="Arial"/>
              <a:buChar char="•"/>
              <a:defRPr b="1">
                <a:solidFill>
                  <a:srgbClr val="333399"/>
                </a:solidFill>
                <a:latin typeface="Arial"/>
                <a:ea typeface="Arial"/>
                <a:cs typeface="Arial"/>
                <a:sym typeface="Arial"/>
              </a:defRPr>
            </a:pPr>
            <a:r>
              <a:t>Все 100 % энергии ядерной реакции выделяется в малом размере (в БНЗТ – 84 %)</a:t>
            </a:r>
          </a:p>
          <a:p>
            <a:pPr marL="285750" indent="-285750">
              <a:buSzPct val="100000"/>
              <a:buFont typeface="Arial"/>
              <a:buChar char="•"/>
              <a:defRPr>
                <a:solidFill>
                  <a:srgbClr val="333399"/>
                </a:solidFill>
                <a:latin typeface="Arial"/>
                <a:ea typeface="Arial"/>
                <a:cs typeface="Arial"/>
                <a:sym typeface="Arial"/>
              </a:defRPr>
            </a:pPr>
            <a:r>
              <a:t>Сечение реакции меньше в 4 раза</a:t>
            </a:r>
          </a:p>
          <a:p>
            <a:pPr marL="285750" indent="-285750">
              <a:buSzPct val="100000"/>
              <a:buFont typeface="Arial"/>
              <a:buChar char="•"/>
              <a:defRPr>
                <a:solidFill>
                  <a:srgbClr val="333399"/>
                </a:solidFill>
                <a:latin typeface="Arial"/>
                <a:ea typeface="Arial"/>
                <a:cs typeface="Arial"/>
                <a:sym typeface="Arial"/>
              </a:defRPr>
            </a:pPr>
            <a:r>
              <a:t>Выделение энергии больше в 2 раза</a:t>
            </a:r>
          </a:p>
          <a:p>
            <a:pPr marL="285750" indent="-285750">
              <a:buSzPct val="100000"/>
              <a:buFont typeface="Arial"/>
              <a:buChar char="•"/>
              <a:defRPr>
                <a:solidFill>
                  <a:srgbClr val="333399"/>
                </a:solidFill>
                <a:latin typeface="Arial"/>
                <a:ea typeface="Arial"/>
                <a:cs typeface="Arial"/>
                <a:sym typeface="Arial"/>
              </a:defRPr>
            </a:pPr>
          </a:p>
          <a:p>
            <a:pPr>
              <a:defRPr>
                <a:solidFill>
                  <a:srgbClr val="333399"/>
                </a:solidFill>
                <a:latin typeface="Arial"/>
                <a:ea typeface="Arial"/>
                <a:cs typeface="Arial"/>
                <a:sym typeface="Arial"/>
              </a:defRPr>
            </a:pPr>
            <a:r>
              <a:t>Все публикации:</a:t>
            </a:r>
          </a:p>
          <a:p>
            <a:pPr marL="342900" indent="-342900">
              <a:buSzPct val="100000"/>
              <a:buAutoNum type="arabicPeriod" startAt="1"/>
              <a:defRPr sz="1400">
                <a:solidFill>
                  <a:srgbClr val="333399"/>
                </a:solidFill>
                <a:latin typeface="Arial"/>
                <a:ea typeface="Arial"/>
                <a:cs typeface="Arial"/>
                <a:sym typeface="Arial"/>
              </a:defRPr>
            </a:pPr>
            <a:r>
              <a:t>Locher G.L. Biological effects and therapeutic possibilities of neutrons</a:t>
            </a:r>
            <a:r>
              <a:t>.</a:t>
            </a:r>
            <a:r>
              <a:t> Am. J. Roentgenol. Radium Ther. </a:t>
            </a:r>
            <a:r>
              <a:t>36</a:t>
            </a:r>
            <a:r>
              <a:t> </a:t>
            </a:r>
            <a:r>
              <a:t>(</a:t>
            </a:r>
            <a:r>
              <a:rPr b="1"/>
              <a:t>1936</a:t>
            </a:r>
            <a:r>
              <a:rPr b="1"/>
              <a:t>)</a:t>
            </a:r>
            <a:r>
              <a:t> 1-13.</a:t>
            </a:r>
          </a:p>
          <a:p>
            <a:pPr marL="342900" indent="-342900">
              <a:buSzPct val="100000"/>
              <a:buAutoNum type="arabicPeriod" startAt="1"/>
              <a:defRPr sz="1400">
                <a:solidFill>
                  <a:srgbClr val="333399"/>
                </a:solidFill>
                <a:latin typeface="Arial"/>
                <a:ea typeface="Arial"/>
                <a:cs typeface="Arial"/>
                <a:sym typeface="Arial"/>
              </a:defRPr>
            </a:pPr>
            <a:r>
              <a:t>P. Zahl, F. Cooper. Localization of lithium in tumor tissue as a basis for slow neutron therapy. Science 93 (</a:t>
            </a:r>
            <a:r>
              <a:rPr b="1"/>
              <a:t>1941</a:t>
            </a:r>
            <a:r>
              <a:t>) 64–65.</a:t>
            </a:r>
          </a:p>
          <a:p>
            <a:pPr marL="342900" indent="-342900">
              <a:buSzPct val="100000"/>
              <a:buAutoNum type="arabicPeriod" startAt="1"/>
              <a:defRPr sz="1400">
                <a:solidFill>
                  <a:srgbClr val="333399"/>
                </a:solidFill>
                <a:latin typeface="Arial"/>
                <a:ea typeface="Arial"/>
                <a:cs typeface="Arial"/>
                <a:sym typeface="Arial"/>
              </a:defRPr>
            </a:pPr>
            <a:r>
              <a:t>A. Luessenhop, H. Sweet, J. Robinson. Possible use of the neutron capturing isotope Lithium-6 in the radiation therapy of brain tumors. Am J Roentgenol 76 (</a:t>
            </a:r>
            <a:r>
              <a:rPr b="1"/>
              <a:t>1956</a:t>
            </a:r>
            <a:r>
              <a:t>) 376–392.</a:t>
            </a:r>
          </a:p>
          <a:p>
            <a:pPr marL="342900" indent="-342900">
              <a:buSzPct val="100000"/>
              <a:buAutoNum type="arabicPeriod" startAt="1"/>
              <a:defRPr sz="1400">
                <a:solidFill>
                  <a:srgbClr val="333399"/>
                </a:solidFill>
                <a:latin typeface="Arial"/>
                <a:ea typeface="Arial"/>
                <a:cs typeface="Arial"/>
                <a:sym typeface="Arial"/>
              </a:defRPr>
            </a:pPr>
            <a:r>
              <a:t>L. Rendina. Can Lithium Salts Herald a New Era for Neutron Capture Therapy? J. Med. Chem. 53 (</a:t>
            </a:r>
            <a:r>
              <a:rPr b="1"/>
              <a:t>2010</a:t>
            </a:r>
            <a:r>
              <a:t>) 8224–8227.</a:t>
            </a:r>
          </a:p>
          <a:p>
            <a:pPr marL="342900" indent="-342900">
              <a:buSzPct val="100000"/>
              <a:buAutoNum type="arabicPeriod" startAt="1"/>
              <a:defRPr sz="1400">
                <a:solidFill>
                  <a:srgbClr val="333399"/>
                </a:solidFill>
                <a:latin typeface="Arial"/>
                <a:ea typeface="Arial"/>
                <a:cs typeface="Arial"/>
                <a:sym typeface="Arial"/>
              </a:defRPr>
            </a:pPr>
          </a:p>
          <a:p>
            <a:pPr>
              <a:defRPr>
                <a:solidFill>
                  <a:srgbClr val="333399"/>
                </a:solidFill>
                <a:latin typeface="Arial"/>
                <a:ea typeface="Arial"/>
                <a:cs typeface="Arial"/>
                <a:sym typeface="Arial"/>
              </a:defRPr>
            </a:pPr>
            <a:r>
              <a:t>Почему никто не развивал ЛиНЗТ? </a:t>
            </a:r>
          </a:p>
          <a:p>
            <a:pPr>
              <a:defRPr>
                <a:solidFill>
                  <a:srgbClr val="333399"/>
                </a:solidFill>
                <a:latin typeface="Arial"/>
                <a:ea typeface="Arial"/>
                <a:cs typeface="Arial"/>
                <a:sym typeface="Arial"/>
              </a:defRPr>
            </a:pPr>
            <a:r>
              <a:t>Возможно из-за:</a:t>
            </a:r>
          </a:p>
          <a:p>
            <a:pPr marL="285750" indent="-285750">
              <a:buSzPct val="100000"/>
              <a:buFont typeface="Arial"/>
              <a:buChar char="•"/>
              <a:defRPr>
                <a:solidFill>
                  <a:srgbClr val="333399"/>
                </a:solidFill>
                <a:latin typeface="Arial"/>
                <a:ea typeface="Arial"/>
                <a:cs typeface="Arial"/>
                <a:sym typeface="Arial"/>
              </a:defRPr>
            </a:pPr>
            <a:r>
              <a:t>предположения о высокой токсичности лития </a:t>
            </a:r>
          </a:p>
          <a:p>
            <a:pPr marL="285750" indent="-285750">
              <a:buSzPct val="100000"/>
              <a:buFont typeface="Arial"/>
              <a:buChar char="•"/>
              <a:defRPr>
                <a:solidFill>
                  <a:srgbClr val="333399"/>
                </a:solidFill>
                <a:latin typeface="Arial"/>
                <a:ea typeface="Arial"/>
                <a:cs typeface="Arial"/>
                <a:sym typeface="Arial"/>
              </a:defRPr>
            </a:pPr>
            <a:r>
              <a:t>нежелания или боязни использовать изотоп лития, обогащаемый для ядерного оружия</a:t>
            </a:r>
          </a:p>
          <a:p>
            <a:pPr>
              <a:defRPr>
                <a:solidFill>
                  <a:srgbClr val="333399"/>
                </a:solidFill>
                <a:latin typeface="Arial"/>
                <a:ea typeface="Arial"/>
                <a:cs typeface="Arial"/>
                <a:sym typeface="Arial"/>
              </a:defRPr>
            </a:pPr>
          </a:p>
          <a:p>
            <a:pPr>
              <a:defRPr>
                <a:solidFill>
                  <a:srgbClr val="333399"/>
                </a:solidFill>
                <a:latin typeface="Arial"/>
                <a:ea typeface="Arial"/>
                <a:cs typeface="Arial"/>
                <a:sym typeface="Arial"/>
              </a:defRPr>
            </a:pPr>
            <a:r>
              <a:t>14.02.2023 статьей в </a:t>
            </a:r>
            <a:r>
              <a:t>“Life” </a:t>
            </a:r>
            <a:r>
              <a:t>мы открыли эру ЛиНЗТ, затем статьи в </a:t>
            </a:r>
            <a:r>
              <a:t>“</a:t>
            </a:r>
            <a:r>
              <a:t>Бюллетень экспериментальной биологии и медицины</a:t>
            </a:r>
            <a:r>
              <a:t>”</a:t>
            </a:r>
            <a:r>
              <a:t>, </a:t>
            </a:r>
            <a:r>
              <a:t>“Journal of Applied Toxicology”</a:t>
            </a:r>
            <a:r>
              <a:t> и подана в </a:t>
            </a:r>
            <a:r>
              <a:t>“Nature Communications”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191"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Основы БНЗТ</a:t>
            </a:r>
          </a:p>
        </p:txBody>
      </p:sp>
      <p:sp>
        <p:nvSpPr>
          <p:cNvPr id="192"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193" name="Text Box 5"/>
          <p:cNvSpPr txBox="1"/>
          <p:nvPr/>
        </p:nvSpPr>
        <p:spPr>
          <a:xfrm>
            <a:off x="297336" y="692696"/>
            <a:ext cx="11433048" cy="48845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b="1">
                <a:solidFill>
                  <a:srgbClr val="333399"/>
                </a:solidFill>
                <a:latin typeface="Arial"/>
                <a:ea typeface="Arial"/>
                <a:cs typeface="Arial"/>
                <a:sym typeface="Arial"/>
              </a:defRPr>
            </a:pPr>
            <a:r>
              <a:t>Что нужно для БНЗТ:</a:t>
            </a:r>
          </a:p>
          <a:p>
            <a:pPr marL="268288" indent="-268288">
              <a:defRPr>
                <a:solidFill>
                  <a:srgbClr val="333399"/>
                </a:solidFill>
                <a:latin typeface="Arial"/>
                <a:ea typeface="Arial"/>
                <a:cs typeface="Arial"/>
                <a:sym typeface="Arial"/>
              </a:defRPr>
            </a:pPr>
          </a:p>
          <a:p>
            <a:pPr marL="342900" indent="-342900">
              <a:buSzPct val="100000"/>
              <a:buAutoNum type="arabicPeriod" startAt="1"/>
              <a:defRPr>
                <a:solidFill>
                  <a:srgbClr val="333399"/>
                </a:solidFill>
                <a:latin typeface="Arial"/>
                <a:ea typeface="Arial"/>
                <a:cs typeface="Arial"/>
                <a:sym typeface="Arial"/>
              </a:defRPr>
            </a:pPr>
            <a:r>
              <a:t>Доставить бор-10 в опухолевые клетки </a:t>
            </a:r>
            <a:br/>
            <a:r>
              <a:t>(достаточно 50 </a:t>
            </a:r>
            <a:r>
              <a:t>ppm</a:t>
            </a:r>
            <a:r>
              <a:t>, в здоровых клетках – раза в 3 меньше)</a:t>
            </a:r>
          </a:p>
          <a:p>
            <a:pPr marL="342900" indent="-342900">
              <a:buSzPct val="100000"/>
              <a:buAutoNum type="arabicPeriod" startAt="1"/>
              <a:defRPr>
                <a:solidFill>
                  <a:srgbClr val="333399"/>
                </a:solidFill>
                <a:latin typeface="Arial"/>
                <a:ea typeface="Arial"/>
                <a:cs typeface="Arial"/>
                <a:sym typeface="Arial"/>
              </a:defRPr>
            </a:pPr>
          </a:p>
          <a:p>
            <a:pPr marL="342900" indent="-342900">
              <a:buSzPct val="100000"/>
              <a:buAutoNum type="arabicPeriod" startAt="2"/>
              <a:defRPr>
                <a:solidFill>
                  <a:srgbClr val="333399"/>
                </a:solidFill>
                <a:latin typeface="Arial"/>
                <a:ea typeface="Arial"/>
                <a:cs typeface="Arial"/>
                <a:sym typeface="Arial"/>
              </a:defRPr>
            </a:pPr>
            <a:r>
              <a:t>Облучить потоком эпитепловых нейтронов</a:t>
            </a:r>
          </a:p>
          <a:p>
            <a:pPr marL="342900" indent="-342900">
              <a:buSzPct val="100000"/>
              <a:buAutoNum type="arabicPeriod" startAt="2"/>
              <a:defRPr>
                <a:solidFill>
                  <a:srgbClr val="333399"/>
                </a:solidFill>
                <a:latin typeface="Arial"/>
                <a:ea typeface="Arial"/>
                <a:cs typeface="Arial"/>
                <a:sym typeface="Arial"/>
              </a:defRPr>
            </a:pPr>
          </a:p>
          <a:p>
            <a:pPr marL="342900" indent="-342900">
              <a:buSzPct val="100000"/>
              <a:buAutoNum type="arabicPeriod" startAt="4"/>
              <a:defRPr>
                <a:solidFill>
                  <a:srgbClr val="333399"/>
                </a:solidFill>
                <a:latin typeface="Arial"/>
                <a:ea typeface="Arial"/>
                <a:cs typeface="Arial"/>
                <a:sym typeface="Arial"/>
              </a:defRPr>
            </a:pPr>
          </a:p>
          <a:p>
            <a:pPr>
              <a:defRPr b="1">
                <a:solidFill>
                  <a:srgbClr val="333399"/>
                </a:solidFill>
                <a:latin typeface="Arial"/>
                <a:ea typeface="Arial"/>
                <a:cs typeface="Arial"/>
                <a:sym typeface="Arial"/>
              </a:defRPr>
            </a:pPr>
            <a:r>
              <a:t>Требования на пучок нейтронов:</a:t>
            </a:r>
          </a:p>
          <a:p>
            <a:pPr marL="285750" indent="-285750">
              <a:buSzPct val="100000"/>
              <a:buFont typeface="Arial"/>
              <a:buChar char="•"/>
              <a:defRPr>
                <a:solidFill>
                  <a:srgbClr val="333399"/>
                </a:solidFill>
                <a:latin typeface="Arial"/>
                <a:ea typeface="Arial"/>
                <a:cs typeface="Arial"/>
                <a:sym typeface="Arial"/>
              </a:defRPr>
            </a:pPr>
            <a:r>
              <a:t>10</a:t>
            </a:r>
            <a:r>
              <a:rPr baseline="30000"/>
              <a:t>9</a:t>
            </a:r>
            <a:r>
              <a:t> эпитепловых нейтронов на см</a:t>
            </a:r>
            <a:r>
              <a:rPr baseline="30000"/>
              <a:t>2</a:t>
            </a:r>
            <a:r>
              <a:t> в секунду для терапии в течение 1 часа</a:t>
            </a:r>
            <a:br/>
            <a:r>
              <a:t>«эпитепловых» – лучше с энергиями от 1 кэВ до 30 кэВ</a:t>
            </a:r>
          </a:p>
          <a:p>
            <a:pPr marL="285750" indent="-285750">
              <a:buSzPct val="100000"/>
              <a:buFont typeface="Arial"/>
              <a:buChar char="•"/>
              <a:defRPr>
                <a:solidFill>
                  <a:srgbClr val="333399"/>
                </a:solidFill>
                <a:latin typeface="Arial"/>
                <a:ea typeface="Arial"/>
                <a:cs typeface="Arial"/>
                <a:sym typeface="Arial"/>
              </a:defRPr>
            </a:pPr>
            <a:r>
              <a:t>минимум гамма-излучения, тепловых нейтронов и быстрых нейтронов</a:t>
            </a:r>
          </a:p>
          <a:p>
            <a:pPr marL="285750" indent="-285750">
              <a:buSzPct val="100000"/>
              <a:buFont typeface="Arial"/>
              <a:buChar char="•"/>
              <a:defRPr>
                <a:solidFill>
                  <a:srgbClr val="333399"/>
                </a:solidFill>
                <a:latin typeface="Arial"/>
                <a:ea typeface="Arial"/>
                <a:cs typeface="Arial"/>
                <a:sym typeface="Arial"/>
              </a:defRPr>
            </a:pPr>
          </a:p>
          <a:p>
            <a:pPr>
              <a:defRPr>
                <a:solidFill>
                  <a:srgbClr val="333399"/>
                </a:solidFill>
                <a:latin typeface="Arial"/>
                <a:ea typeface="Arial"/>
                <a:cs typeface="Arial"/>
                <a:sym typeface="Arial"/>
              </a:defRPr>
            </a:pPr>
            <a:r>
              <a:t>Дозы:</a:t>
            </a:r>
          </a:p>
          <a:p>
            <a:pPr marL="285750" indent="-285750">
              <a:buSzPct val="100000"/>
              <a:buFont typeface="Arial"/>
              <a:buChar char="•"/>
              <a:defRPr>
                <a:solidFill>
                  <a:srgbClr val="333399"/>
                </a:solidFill>
                <a:latin typeface="Arial"/>
                <a:ea typeface="Arial"/>
                <a:cs typeface="Arial"/>
                <a:sym typeface="Arial"/>
              </a:defRPr>
            </a:pPr>
            <a:r>
              <a:t>“</a:t>
            </a:r>
            <a:r>
              <a:t>борная</a:t>
            </a:r>
            <a:r>
              <a:t>” </a:t>
            </a:r>
            <a:r>
              <a:t>доза – от альфа-частицы и ядра лития</a:t>
            </a:r>
          </a:p>
          <a:p>
            <a:pPr marL="285750" indent="-285750">
              <a:buSzPct val="100000"/>
              <a:buFont typeface="Arial"/>
              <a:buChar char="•"/>
              <a:defRPr>
                <a:solidFill>
                  <a:srgbClr val="333399"/>
                </a:solidFill>
                <a:latin typeface="Arial"/>
                <a:ea typeface="Arial"/>
                <a:cs typeface="Arial"/>
                <a:sym typeface="Arial"/>
              </a:defRPr>
            </a:pPr>
            <a:r>
              <a:t>гамма – от поглощения нейтронов бором (478 кэВ) и водородом (2,2 МэВ), от </a:t>
            </a:r>
            <a:r>
              <a:t>Li </a:t>
            </a:r>
            <a:r>
              <a:t>мишени </a:t>
            </a:r>
            <a:r>
              <a:t>(</a:t>
            </a:r>
            <a:r>
              <a:t>478 кэВ) и пр.</a:t>
            </a:r>
          </a:p>
          <a:p>
            <a:pPr marL="285750" indent="-285750">
              <a:buSzPct val="100000"/>
              <a:buFont typeface="Arial"/>
              <a:buChar char="•"/>
              <a:defRPr>
                <a:solidFill>
                  <a:srgbClr val="333399"/>
                </a:solidFill>
                <a:latin typeface="Arial"/>
                <a:ea typeface="Arial"/>
                <a:cs typeface="Arial"/>
                <a:sym typeface="Arial"/>
              </a:defRPr>
            </a:pPr>
            <a:r>
              <a:t>“</a:t>
            </a:r>
            <a:r>
              <a:t>быстрых нейтронов</a:t>
            </a:r>
            <a:r>
              <a:t>”</a:t>
            </a:r>
            <a:r>
              <a:t> – от рассеяния нейтронов преимущественно на водороде</a:t>
            </a:r>
          </a:p>
          <a:p>
            <a:pPr marL="285750" indent="-285750">
              <a:buSzPct val="100000"/>
              <a:buFont typeface="Arial"/>
              <a:buChar char="•"/>
              <a:defRPr>
                <a:solidFill>
                  <a:srgbClr val="333399"/>
                </a:solidFill>
                <a:latin typeface="Arial"/>
                <a:ea typeface="Arial"/>
                <a:cs typeface="Arial"/>
                <a:sym typeface="Arial"/>
              </a:defRPr>
            </a:pPr>
            <a:r>
              <a:t>“</a:t>
            </a:r>
            <a:r>
              <a:t>азотная</a:t>
            </a:r>
            <a:r>
              <a:t>”</a:t>
            </a:r>
            <a:r>
              <a:t> доза – 580 кэВ протоны отдачи в </a:t>
            </a:r>
            <a:r>
              <a:rPr baseline="30000"/>
              <a:t>1</a:t>
            </a:r>
            <a:r>
              <a:rPr baseline="30000"/>
              <a:t>4</a:t>
            </a:r>
            <a:r>
              <a:t>N(n,p)</a:t>
            </a:r>
            <a:r>
              <a:rPr baseline="30000"/>
              <a:t>14</a:t>
            </a:r>
            <a:r>
              <a:t>C</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196"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История БНЗТ</a:t>
            </a:r>
          </a:p>
        </p:txBody>
      </p:sp>
      <p:sp>
        <p:nvSpPr>
          <p:cNvPr id="197"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198" name="Text Box 5"/>
          <p:cNvSpPr txBox="1"/>
          <p:nvPr/>
        </p:nvSpPr>
        <p:spPr>
          <a:xfrm>
            <a:off x="297337" y="692695"/>
            <a:ext cx="8765448" cy="14174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b="1">
                <a:solidFill>
                  <a:srgbClr val="333399"/>
                </a:solidFill>
                <a:latin typeface="Arial"/>
                <a:ea typeface="Arial"/>
                <a:cs typeface="Arial"/>
                <a:sym typeface="Arial"/>
              </a:defRPr>
            </a:pPr>
            <a:r>
              <a:t>1932 – открытие нейтрона – </a:t>
            </a:r>
            <a:r>
              <a:t>G.Chadwick</a:t>
            </a:r>
          </a:p>
          <a:p>
            <a:pPr marL="268288" indent="-268288">
              <a:defRPr b="1">
                <a:solidFill>
                  <a:srgbClr val="333399"/>
                </a:solidFill>
                <a:latin typeface="Arial"/>
                <a:ea typeface="Arial"/>
                <a:cs typeface="Arial"/>
                <a:sym typeface="Arial"/>
              </a:defRPr>
            </a:pPr>
          </a:p>
          <a:p>
            <a:pPr marL="268288" indent="-268288">
              <a:defRPr>
                <a:solidFill>
                  <a:srgbClr val="333399"/>
                </a:solidFill>
                <a:latin typeface="Arial"/>
                <a:ea typeface="Arial"/>
                <a:cs typeface="Arial"/>
                <a:sym typeface="Arial"/>
              </a:defRPr>
            </a:pPr>
            <a:r>
              <a:t>Нейтрон – тяжелая элементарная частица, не имеющая электрического заряда. </a:t>
            </a:r>
            <a:br/>
            <a:br/>
            <a:r>
              <a:t>Время жизни в свободном состоянии – 880 секунд.</a:t>
            </a:r>
          </a:p>
        </p:txBody>
      </p:sp>
      <p:pic>
        <p:nvPicPr>
          <p:cNvPr id="199" name="Picture 2" descr="Picture 2"/>
          <p:cNvPicPr>
            <a:picLocks noChangeAspect="1"/>
          </p:cNvPicPr>
          <p:nvPr/>
        </p:nvPicPr>
        <p:blipFill>
          <a:blip r:embed="rId2">
            <a:extLst/>
          </a:blip>
          <a:stretch>
            <a:fillRect/>
          </a:stretch>
        </p:blipFill>
        <p:spPr>
          <a:xfrm>
            <a:off x="2505842" y="2619821"/>
            <a:ext cx="3680545" cy="3680545"/>
          </a:xfrm>
          <a:prstGeom prst="rect">
            <a:avLst/>
          </a:prstGeom>
          <a:ln w="12700">
            <a:miter lim="400000"/>
          </a:ln>
        </p:spPr>
      </p:pic>
      <p:pic>
        <p:nvPicPr>
          <p:cNvPr id="200" name="Picture 2" descr="Picture 2"/>
          <p:cNvPicPr>
            <a:picLocks noChangeAspect="1"/>
          </p:cNvPicPr>
          <p:nvPr/>
        </p:nvPicPr>
        <p:blipFill>
          <a:blip r:embed="rId3">
            <a:extLst/>
          </a:blip>
          <a:stretch>
            <a:fillRect/>
          </a:stretch>
        </p:blipFill>
        <p:spPr>
          <a:xfrm>
            <a:off x="6525199" y="2619821"/>
            <a:ext cx="2520281" cy="3251975"/>
          </a:xfrm>
          <a:prstGeom prst="rect">
            <a:avLst/>
          </a:prstGeom>
          <a:ln w="12700">
            <a:miter lim="400000"/>
          </a:ln>
        </p:spPr>
      </p:pic>
      <p:sp>
        <p:nvSpPr>
          <p:cNvPr id="201" name="Прямоугольник 12"/>
          <p:cNvSpPr txBox="1"/>
          <p:nvPr/>
        </p:nvSpPr>
        <p:spPr>
          <a:xfrm>
            <a:off x="5778830" y="5871795"/>
            <a:ext cx="4480561" cy="4902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i="1" sz="1400">
                <a:solidFill>
                  <a:srgbClr val="222222"/>
                </a:solidFill>
                <a:latin typeface="Times New Roman"/>
                <a:ea typeface="Times New Roman"/>
                <a:cs typeface="Times New Roman"/>
                <a:sym typeface="Times New Roman"/>
              </a:defRPr>
            </a:pPr>
            <a:r>
              <a:t>Сэр Джеймс Чедвик</a:t>
            </a:r>
            <a:r>
              <a:t> (1891-1974)</a:t>
            </a:r>
            <a:r>
              <a:t> — английский физик,</a:t>
            </a:r>
            <a:r>
              <a:t> </a:t>
            </a:r>
            <a:r>
              <a:t>лауреат Нобелевской премии по физике за 1935 год.</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204"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История БНЗТ</a:t>
            </a:r>
          </a:p>
        </p:txBody>
      </p:sp>
      <p:sp>
        <p:nvSpPr>
          <p:cNvPr id="205"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206" name="Text Box 5"/>
          <p:cNvSpPr txBox="1"/>
          <p:nvPr/>
        </p:nvSpPr>
        <p:spPr>
          <a:xfrm>
            <a:off x="297337" y="692695"/>
            <a:ext cx="8765448" cy="637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a:solidFill>
                  <a:srgbClr val="333399"/>
                </a:solidFill>
                <a:latin typeface="Arial"/>
                <a:ea typeface="Arial"/>
                <a:cs typeface="Arial"/>
                <a:sym typeface="Arial"/>
              </a:defRPr>
            </a:pPr>
            <a:r>
              <a:t>1932 – открытие нейтрона – </a:t>
            </a:r>
            <a:r>
              <a:t>G.Chadwick</a:t>
            </a:r>
          </a:p>
          <a:p>
            <a:pPr marL="268288" indent="-268288">
              <a:defRPr b="1">
                <a:solidFill>
                  <a:srgbClr val="333399"/>
                </a:solidFill>
                <a:latin typeface="Arial"/>
                <a:ea typeface="Arial"/>
                <a:cs typeface="Arial"/>
                <a:sym typeface="Arial"/>
              </a:defRPr>
            </a:pPr>
            <a:r>
              <a:t>1935 – описание реакции </a:t>
            </a:r>
            <a:r>
              <a:rPr baseline="30000">
                <a:solidFill>
                  <a:srgbClr val="2D2D8A"/>
                </a:solidFill>
              </a:rPr>
              <a:t>10</a:t>
            </a:r>
            <a:r>
              <a:rPr>
                <a:solidFill>
                  <a:srgbClr val="2D2D8A"/>
                </a:solidFill>
              </a:rPr>
              <a:t>B</a:t>
            </a:r>
            <a:r>
              <a:rPr>
                <a:solidFill>
                  <a:srgbClr val="2D2D8A"/>
                </a:solidFill>
              </a:rPr>
              <a:t>(</a:t>
            </a:r>
            <a:r>
              <a:rPr>
                <a:solidFill>
                  <a:srgbClr val="2D2D8A"/>
                </a:solidFill>
              </a:rPr>
              <a:t>n</a:t>
            </a:r>
            <a:r>
              <a:rPr>
                <a:solidFill>
                  <a:srgbClr val="2D2D8A"/>
                </a:solidFill>
              </a:rPr>
              <a:t>,</a:t>
            </a:r>
            <a:r>
              <a:rPr b="0">
                <a:solidFill>
                  <a:srgbClr val="2D2D8A"/>
                </a:solidFill>
                <a:latin typeface="Symbol"/>
                <a:ea typeface="Symbol"/>
                <a:cs typeface="Symbol"/>
                <a:sym typeface="Symbol"/>
              </a:rPr>
              <a:t>a</a:t>
            </a:r>
            <a:r>
              <a:rPr>
                <a:solidFill>
                  <a:srgbClr val="2D2D8A"/>
                </a:solidFill>
              </a:rPr>
              <a:t>)</a:t>
            </a:r>
            <a:r>
              <a:rPr baseline="30000">
                <a:solidFill>
                  <a:srgbClr val="2D2D8A"/>
                </a:solidFill>
              </a:rPr>
              <a:t>7</a:t>
            </a:r>
            <a:r>
              <a:rPr>
                <a:solidFill>
                  <a:srgbClr val="2D2D8A"/>
                </a:solidFill>
              </a:rPr>
              <a:t>Li</a:t>
            </a:r>
            <a:r>
              <a:t> – </a:t>
            </a:r>
            <a:r>
              <a:t>H.</a:t>
            </a:r>
            <a:r>
              <a:t>Taylor</a:t>
            </a:r>
            <a:r>
              <a:t> и</a:t>
            </a:r>
            <a:r>
              <a:t> M.Goldhaber</a:t>
            </a:r>
          </a:p>
        </p:txBody>
      </p:sp>
      <p:pic>
        <p:nvPicPr>
          <p:cNvPr id="207" name="Рисунок 8" descr="Рисунок 8"/>
          <p:cNvPicPr>
            <a:picLocks noChangeAspect="1"/>
          </p:cNvPicPr>
          <p:nvPr/>
        </p:nvPicPr>
        <p:blipFill>
          <a:blip r:embed="rId2">
            <a:extLst/>
          </a:blip>
          <a:srcRect l="1661" t="14347" r="22638" b="19744"/>
          <a:stretch>
            <a:fillRect/>
          </a:stretch>
        </p:blipFill>
        <p:spPr>
          <a:xfrm>
            <a:off x="2058433" y="1760434"/>
            <a:ext cx="7050070" cy="5097567"/>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210"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История БНЗТ</a:t>
            </a:r>
          </a:p>
        </p:txBody>
      </p:sp>
      <p:sp>
        <p:nvSpPr>
          <p:cNvPr id="211"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212" name="Text Box 5"/>
          <p:cNvSpPr txBox="1"/>
          <p:nvPr/>
        </p:nvSpPr>
        <p:spPr>
          <a:xfrm>
            <a:off x="297337" y="692695"/>
            <a:ext cx="8765448" cy="9039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a:solidFill>
                  <a:srgbClr val="333399"/>
                </a:solidFill>
                <a:latin typeface="Arial"/>
                <a:ea typeface="Arial"/>
                <a:cs typeface="Arial"/>
                <a:sym typeface="Arial"/>
              </a:defRPr>
            </a:pPr>
            <a:r>
              <a:t>1932 – открытие нейтрона – </a:t>
            </a:r>
            <a:r>
              <a:t>G.Chadwick</a:t>
            </a:r>
          </a:p>
          <a:p>
            <a:pPr marL="268288" indent="-268288">
              <a:defRPr>
                <a:solidFill>
                  <a:srgbClr val="333399"/>
                </a:solidFill>
                <a:latin typeface="Arial"/>
                <a:ea typeface="Arial"/>
                <a:cs typeface="Arial"/>
                <a:sym typeface="Arial"/>
              </a:defRPr>
            </a:pPr>
            <a:r>
              <a:t>1935 – описание реакции </a:t>
            </a:r>
            <a:r>
              <a:rPr baseline="30000">
                <a:solidFill>
                  <a:srgbClr val="2D2D8A"/>
                </a:solidFill>
              </a:rPr>
              <a:t>10</a:t>
            </a:r>
            <a:r>
              <a:rPr>
                <a:solidFill>
                  <a:srgbClr val="2D2D8A"/>
                </a:solidFill>
              </a:rPr>
              <a:t>B</a:t>
            </a:r>
            <a:r>
              <a:rPr>
                <a:solidFill>
                  <a:srgbClr val="2D2D8A"/>
                </a:solidFill>
              </a:rPr>
              <a:t>(</a:t>
            </a:r>
            <a:r>
              <a:rPr>
                <a:solidFill>
                  <a:srgbClr val="2D2D8A"/>
                </a:solidFill>
              </a:rPr>
              <a:t>n</a:t>
            </a:r>
            <a:r>
              <a:rPr>
                <a:solidFill>
                  <a:srgbClr val="2D2D8A"/>
                </a:solidFill>
              </a:rPr>
              <a:t>,</a:t>
            </a:r>
            <a:r>
              <a:rPr>
                <a:solidFill>
                  <a:srgbClr val="2D2D8A"/>
                </a:solidFill>
                <a:latin typeface="Symbol"/>
                <a:ea typeface="Symbol"/>
                <a:cs typeface="Symbol"/>
                <a:sym typeface="Symbol"/>
              </a:rPr>
              <a:t>a</a:t>
            </a:r>
            <a:r>
              <a:rPr>
                <a:solidFill>
                  <a:srgbClr val="2D2D8A"/>
                </a:solidFill>
              </a:rPr>
              <a:t>)</a:t>
            </a:r>
            <a:r>
              <a:rPr baseline="30000">
                <a:solidFill>
                  <a:srgbClr val="2D2D8A"/>
                </a:solidFill>
              </a:rPr>
              <a:t>7</a:t>
            </a:r>
            <a:r>
              <a:rPr>
                <a:solidFill>
                  <a:srgbClr val="2D2D8A"/>
                </a:solidFill>
              </a:rPr>
              <a:t>Li</a:t>
            </a:r>
            <a:r>
              <a:t> – </a:t>
            </a:r>
            <a:r>
              <a:t>H.</a:t>
            </a:r>
            <a:r>
              <a:t>Taylor</a:t>
            </a:r>
            <a:r>
              <a:t> и</a:t>
            </a:r>
            <a:r>
              <a:t> M.Goldhaber</a:t>
            </a:r>
          </a:p>
          <a:p>
            <a:pPr marL="268288" indent="-268288">
              <a:defRPr b="1">
                <a:solidFill>
                  <a:srgbClr val="333399"/>
                </a:solidFill>
                <a:latin typeface="Arial"/>
                <a:ea typeface="Arial"/>
                <a:cs typeface="Arial"/>
                <a:sym typeface="Arial"/>
              </a:defRPr>
            </a:pPr>
            <a:r>
              <a:t>1936 – предложение БНЗТ – </a:t>
            </a:r>
            <a:r>
              <a:t>G.Locher</a:t>
            </a:r>
          </a:p>
        </p:txBody>
      </p:sp>
      <p:pic>
        <p:nvPicPr>
          <p:cNvPr id="213" name="Рисунок 8" descr="Рисунок 8"/>
          <p:cNvPicPr>
            <a:picLocks noChangeAspect="1"/>
          </p:cNvPicPr>
          <p:nvPr/>
        </p:nvPicPr>
        <p:blipFill>
          <a:blip r:embed="rId2">
            <a:extLst/>
          </a:blip>
          <a:stretch>
            <a:fillRect/>
          </a:stretch>
        </p:blipFill>
        <p:spPr>
          <a:xfrm>
            <a:off x="1562128" y="1978586"/>
            <a:ext cx="8910065" cy="4879415"/>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216" name="Rectangle 4"/>
          <p:cNvSpPr txBox="1"/>
          <p:nvPr>
            <p:ph type="subTitle" sz="quarter" idx="1"/>
          </p:nvPr>
        </p:nvSpPr>
        <p:spPr>
          <a:xfrm>
            <a:off x="148280" y="-1"/>
            <a:ext cx="10085007" cy="479687"/>
          </a:xfrm>
          <a:prstGeom prst="rect">
            <a:avLst/>
          </a:prstGeom>
        </p:spPr>
        <p:txBody>
          <a:bodyPr/>
          <a:lstStyle/>
          <a:p>
            <a:pPr algn="l">
              <a:defRPr>
                <a:solidFill>
                  <a:srgbClr val="3333CC"/>
                </a:solidFill>
              </a:defRPr>
            </a:pPr>
            <a:r>
              <a:t>История БНЗТ – </a:t>
            </a:r>
            <a:r>
              <a:t>I </a:t>
            </a:r>
            <a:r>
              <a:t>этап</a:t>
            </a:r>
          </a:p>
        </p:txBody>
      </p:sp>
      <p:sp>
        <p:nvSpPr>
          <p:cNvPr id="217"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218" name="Text Box 5"/>
          <p:cNvSpPr txBox="1"/>
          <p:nvPr/>
        </p:nvSpPr>
        <p:spPr>
          <a:xfrm>
            <a:off x="297337" y="692695"/>
            <a:ext cx="7844599" cy="22175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a:solidFill>
                  <a:srgbClr val="333399"/>
                </a:solidFill>
                <a:latin typeface="Arial"/>
                <a:ea typeface="Arial"/>
                <a:cs typeface="Arial"/>
                <a:sym typeface="Arial"/>
              </a:defRPr>
            </a:pPr>
            <a:r>
              <a:t>1940 – первое облучение фрагментов опухоли </a:t>
            </a:r>
            <a:br/>
            <a:r>
              <a:t>с борной кислотой – </a:t>
            </a:r>
            <a:r>
              <a:t>P.</a:t>
            </a:r>
            <a:r>
              <a:t>Kruger</a:t>
            </a:r>
          </a:p>
          <a:p>
            <a:pPr marL="268288" indent="-268288">
              <a:defRPr>
                <a:solidFill>
                  <a:srgbClr val="333399"/>
                </a:solidFill>
                <a:latin typeface="Arial"/>
                <a:ea typeface="Arial"/>
                <a:cs typeface="Arial"/>
                <a:sym typeface="Arial"/>
              </a:defRPr>
            </a:pPr>
            <a:r>
              <a:t>1951 – </a:t>
            </a:r>
            <a:r>
              <a:t>селективное накопление бора в опухолевых </a:t>
            </a:r>
            <a:br/>
            <a:r>
              <a:t>клетках пациента – </a:t>
            </a:r>
            <a:r>
              <a:t>W.Sweet</a:t>
            </a:r>
            <a:br/>
          </a:p>
          <a:p>
            <a:pPr marL="268288" indent="-268288">
              <a:defRPr b="1">
                <a:solidFill>
                  <a:srgbClr val="333399"/>
                </a:solidFill>
                <a:latin typeface="Arial"/>
                <a:ea typeface="Arial"/>
                <a:cs typeface="Arial"/>
                <a:sym typeface="Arial"/>
              </a:defRPr>
            </a:pPr>
            <a:r>
              <a:t>I </a:t>
            </a:r>
            <a:r>
              <a:t>этап (1951 – 1961)</a:t>
            </a:r>
          </a:p>
          <a:p>
            <a:pPr marL="268288" indent="-268288">
              <a:defRPr>
                <a:solidFill>
                  <a:srgbClr val="333399"/>
                </a:solidFill>
                <a:latin typeface="Arial"/>
                <a:ea typeface="Arial"/>
                <a:cs typeface="Arial"/>
                <a:sym typeface="Arial"/>
              </a:defRPr>
            </a:pPr>
            <a:r>
              <a:t>Клинические испытания на специально построенных реакторах </a:t>
            </a:r>
          </a:p>
          <a:p>
            <a:pPr marL="268288" indent="-268288">
              <a:defRPr>
                <a:solidFill>
                  <a:srgbClr val="333399"/>
                </a:solidFill>
                <a:latin typeface="Arial"/>
                <a:ea typeface="Arial"/>
                <a:cs typeface="Arial"/>
                <a:sym typeface="Arial"/>
              </a:defRPr>
            </a:pPr>
            <a:r>
              <a:t>в Бостоне </a:t>
            </a:r>
            <a:r>
              <a:t>(MIT)</a:t>
            </a:r>
            <a:r>
              <a:t> и Брукхевене</a:t>
            </a:r>
          </a:p>
        </p:txBody>
      </p:sp>
      <p:pic>
        <p:nvPicPr>
          <p:cNvPr id="219" name="Рисунок 9" descr="Рисунок 9"/>
          <p:cNvPicPr>
            <a:picLocks noChangeAspect="1"/>
          </p:cNvPicPr>
          <p:nvPr/>
        </p:nvPicPr>
        <p:blipFill>
          <a:blip r:embed="rId2">
            <a:extLst/>
          </a:blip>
          <a:stretch>
            <a:fillRect/>
          </a:stretch>
        </p:blipFill>
        <p:spPr>
          <a:xfrm>
            <a:off x="0" y="3214028"/>
            <a:ext cx="4764948" cy="3643972"/>
          </a:xfrm>
          <a:prstGeom prst="rect">
            <a:avLst/>
          </a:prstGeom>
          <a:ln w="12700">
            <a:miter lim="400000"/>
          </a:ln>
        </p:spPr>
      </p:pic>
      <p:pic>
        <p:nvPicPr>
          <p:cNvPr id="220" name="Рисунок 10" descr="Рисунок 10"/>
          <p:cNvPicPr>
            <a:picLocks noChangeAspect="1"/>
          </p:cNvPicPr>
          <p:nvPr/>
        </p:nvPicPr>
        <p:blipFill>
          <a:blip r:embed="rId3">
            <a:extLst/>
          </a:blip>
          <a:srcRect l="12399" t="0" r="18446" b="0"/>
          <a:stretch>
            <a:fillRect/>
          </a:stretch>
        </p:blipFill>
        <p:spPr>
          <a:xfrm>
            <a:off x="4874003" y="3214028"/>
            <a:ext cx="2986843" cy="3643972"/>
          </a:xfrm>
          <a:prstGeom prst="rect">
            <a:avLst/>
          </a:prstGeom>
          <a:ln w="12700">
            <a:miter lim="400000"/>
          </a:ln>
        </p:spPr>
      </p:pic>
      <p:pic>
        <p:nvPicPr>
          <p:cNvPr id="221" name="Рисунок 2" descr="Рисунок 2"/>
          <p:cNvPicPr>
            <a:picLocks noChangeAspect="1"/>
          </p:cNvPicPr>
          <p:nvPr/>
        </p:nvPicPr>
        <p:blipFill>
          <a:blip r:embed="rId4">
            <a:extLst/>
          </a:blip>
          <a:stretch>
            <a:fillRect/>
          </a:stretch>
        </p:blipFill>
        <p:spPr>
          <a:xfrm>
            <a:off x="7998253" y="612396"/>
            <a:ext cx="4193746" cy="6245605"/>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224" name="Rectangle 4"/>
          <p:cNvSpPr txBox="1"/>
          <p:nvPr>
            <p:ph type="subTitle" sz="quarter" idx="1"/>
          </p:nvPr>
        </p:nvSpPr>
        <p:spPr>
          <a:xfrm>
            <a:off x="148280" y="-1"/>
            <a:ext cx="10085007" cy="479687"/>
          </a:xfrm>
          <a:prstGeom prst="rect">
            <a:avLst/>
          </a:prstGeom>
        </p:spPr>
        <p:txBody>
          <a:bodyPr/>
          <a:lstStyle/>
          <a:p>
            <a:pPr algn="l">
              <a:defRPr>
                <a:solidFill>
                  <a:srgbClr val="3333CC"/>
                </a:solidFill>
              </a:defRPr>
            </a:pPr>
            <a:r>
              <a:t>История БНЗТ – </a:t>
            </a:r>
            <a:r>
              <a:t>II </a:t>
            </a:r>
            <a:r>
              <a:t>этап</a:t>
            </a:r>
          </a:p>
        </p:txBody>
      </p:sp>
      <p:sp>
        <p:nvSpPr>
          <p:cNvPr id="225"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226" name="Text Box 5"/>
          <p:cNvSpPr txBox="1"/>
          <p:nvPr/>
        </p:nvSpPr>
        <p:spPr>
          <a:xfrm>
            <a:off x="297336" y="692695"/>
            <a:ext cx="11415956" cy="14174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b="1">
                <a:solidFill>
                  <a:srgbClr val="333399"/>
                </a:solidFill>
                <a:latin typeface="Arial"/>
                <a:ea typeface="Arial"/>
                <a:cs typeface="Arial"/>
                <a:sym typeface="Arial"/>
              </a:defRPr>
            </a:pPr>
            <a:r>
              <a:t>II </a:t>
            </a:r>
            <a:r>
              <a:t>этап (19</a:t>
            </a:r>
            <a:r>
              <a:t>68</a:t>
            </a:r>
            <a:r>
              <a:t> – 19</a:t>
            </a:r>
            <a:r>
              <a:t>92</a:t>
            </a:r>
            <a:r>
              <a:t>)</a:t>
            </a:r>
          </a:p>
          <a:p>
            <a:pPr marL="268288" indent="-268288">
              <a:defRPr>
                <a:solidFill>
                  <a:srgbClr val="333399"/>
                </a:solidFill>
                <a:latin typeface="Arial"/>
                <a:ea typeface="Arial"/>
                <a:cs typeface="Arial"/>
                <a:sym typeface="Arial"/>
              </a:defRPr>
            </a:pPr>
            <a:r>
              <a:t>Исследования на реакторах в Японии</a:t>
            </a:r>
          </a:p>
          <a:p>
            <a:pPr marL="268288" indent="-268288">
              <a:defRPr>
                <a:solidFill>
                  <a:srgbClr val="333399"/>
                </a:solidFill>
                <a:latin typeface="Arial"/>
                <a:ea typeface="Arial"/>
                <a:cs typeface="Arial"/>
                <a:sym typeface="Arial"/>
              </a:defRPr>
            </a:pPr>
            <a:r>
              <a:t>С 1968 г. </a:t>
            </a:r>
            <a:r>
              <a:t>H.Hatanaka</a:t>
            </a:r>
            <a:r>
              <a:t> стал применять боркаптат натрия </a:t>
            </a:r>
            <a:r>
              <a:t>BSH</a:t>
            </a:r>
            <a:r>
              <a:t>, </a:t>
            </a:r>
            <a:r>
              <a:t>синтезированного </a:t>
            </a:r>
            <a:r>
              <a:t>A.Soloway, </a:t>
            </a:r>
            <a:r>
              <a:t>и проводить открытое облучение опухоли после хирургии. Добился впечатляющих результатов – 5-летняя выживаемость составила 58% для группы пациентов со злокачественными глиомами 3 и 4 градаций </a:t>
            </a:r>
          </a:p>
        </p:txBody>
      </p:sp>
      <p:pic>
        <p:nvPicPr>
          <p:cNvPr id="227" name="Object 4" descr="Object 4"/>
          <p:cNvPicPr>
            <a:picLocks noChangeAspect="1"/>
          </p:cNvPicPr>
          <p:nvPr/>
        </p:nvPicPr>
        <p:blipFill>
          <a:blip r:embed="rId2">
            <a:extLst/>
          </a:blip>
          <a:stretch>
            <a:fillRect/>
          </a:stretch>
        </p:blipFill>
        <p:spPr>
          <a:xfrm>
            <a:off x="-4615" y="2360346"/>
            <a:ext cx="3180635" cy="4497655"/>
          </a:xfrm>
          <a:prstGeom prst="rect">
            <a:avLst/>
          </a:prstGeom>
          <a:ln w="12700">
            <a:miter lim="400000"/>
          </a:ln>
        </p:spPr>
      </p:pic>
      <p:pic>
        <p:nvPicPr>
          <p:cNvPr id="228" name="Object 5" descr="Object 5"/>
          <p:cNvPicPr>
            <a:picLocks noChangeAspect="1"/>
          </p:cNvPicPr>
          <p:nvPr/>
        </p:nvPicPr>
        <p:blipFill>
          <a:blip r:embed="rId3">
            <a:extLst/>
          </a:blip>
          <a:stretch>
            <a:fillRect/>
          </a:stretch>
        </p:blipFill>
        <p:spPr>
          <a:xfrm>
            <a:off x="3177201" y="2360345"/>
            <a:ext cx="3108509" cy="4494192"/>
          </a:xfrm>
          <a:prstGeom prst="rect">
            <a:avLst/>
          </a:prstGeom>
          <a:ln w="12700">
            <a:miter lim="400000"/>
          </a:ln>
        </p:spPr>
      </p:pic>
      <p:pic>
        <p:nvPicPr>
          <p:cNvPr id="229" name="Рисунок 12" descr="Рисунок 12"/>
          <p:cNvPicPr>
            <a:picLocks noChangeAspect="1"/>
          </p:cNvPicPr>
          <p:nvPr/>
        </p:nvPicPr>
        <p:blipFill>
          <a:blip r:embed="rId4">
            <a:extLst/>
          </a:blip>
          <a:stretch>
            <a:fillRect/>
          </a:stretch>
        </p:blipFill>
        <p:spPr>
          <a:xfrm flipH="1">
            <a:off x="7469023" y="2296342"/>
            <a:ext cx="4012943" cy="4589113"/>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 name="Рисунок 1" descr="Рисунок 1"/>
          <p:cNvPicPr>
            <a:picLocks noChangeAspect="1"/>
          </p:cNvPicPr>
          <p:nvPr/>
        </p:nvPicPr>
        <p:blipFill>
          <a:blip r:embed="rId2">
            <a:extLst/>
          </a:blip>
          <a:stretch>
            <a:fillRect/>
          </a:stretch>
        </p:blipFill>
        <p:spPr>
          <a:xfrm>
            <a:off x="0" y="0"/>
            <a:ext cx="6609072" cy="6858000"/>
          </a:xfrm>
          <a:prstGeom prst="rect">
            <a:avLst/>
          </a:prstGeom>
          <a:ln w="12700">
            <a:miter lim="400000"/>
          </a:ln>
        </p:spPr>
      </p:pic>
      <p:pic>
        <p:nvPicPr>
          <p:cNvPr id="119" name="Рисунок 2" descr="Рисунок 2"/>
          <p:cNvPicPr>
            <a:picLocks noChangeAspect="1"/>
          </p:cNvPicPr>
          <p:nvPr/>
        </p:nvPicPr>
        <p:blipFill>
          <a:blip r:embed="rId3">
            <a:extLst/>
          </a:blip>
          <a:stretch>
            <a:fillRect/>
          </a:stretch>
        </p:blipFill>
        <p:spPr>
          <a:xfrm>
            <a:off x="6718219" y="1055806"/>
            <a:ext cx="5473782" cy="3261813"/>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232" name="Rectangle 4"/>
          <p:cNvSpPr txBox="1"/>
          <p:nvPr>
            <p:ph type="subTitle" sz="quarter" idx="1"/>
          </p:nvPr>
        </p:nvSpPr>
        <p:spPr>
          <a:xfrm>
            <a:off x="148280" y="-1"/>
            <a:ext cx="10085007" cy="479687"/>
          </a:xfrm>
          <a:prstGeom prst="rect">
            <a:avLst/>
          </a:prstGeom>
        </p:spPr>
        <p:txBody>
          <a:bodyPr/>
          <a:lstStyle/>
          <a:p>
            <a:pPr algn="l">
              <a:defRPr>
                <a:solidFill>
                  <a:srgbClr val="3333CC"/>
                </a:solidFill>
              </a:defRPr>
            </a:pPr>
            <a:r>
              <a:t>История БНЗТ – </a:t>
            </a:r>
            <a:r>
              <a:t>III </a:t>
            </a:r>
            <a:r>
              <a:t>этап</a:t>
            </a:r>
          </a:p>
        </p:txBody>
      </p:sp>
      <p:sp>
        <p:nvSpPr>
          <p:cNvPr id="233"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graphicFrame>
        <p:nvGraphicFramePr>
          <p:cNvPr id="234" name="Таблица 9"/>
          <p:cNvGraphicFramePr/>
          <p:nvPr/>
        </p:nvGraphicFramePr>
        <p:xfrm>
          <a:off x="1867791" y="1645173"/>
          <a:ext cx="8208914" cy="4843496"/>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1062184"/>
                <a:gridCol w="2959637"/>
                <a:gridCol w="2134863"/>
                <a:gridCol w="2052228"/>
              </a:tblGrid>
              <a:tr h="241092">
                <a:tc>
                  <a:txBody>
                    <a:bodyPr/>
                    <a:lstStyle/>
                    <a:p>
                      <a:pPr marL="226695" indent="-226695" algn="just">
                        <a:spcBef>
                          <a:spcPts val="300"/>
                        </a:spcBef>
                        <a:defRPr b="0" sz="1800">
                          <a:solidFill>
                            <a:srgbClr val="000000"/>
                          </a:solidFill>
                        </a:defRPr>
                      </a:pPr>
                      <a:r>
                        <a:rPr b="1" sz="1200">
                          <a:latin typeface="Arial"/>
                          <a:ea typeface="Arial"/>
                          <a:cs typeface="Arial"/>
                          <a:sym typeface="Arial"/>
                        </a:rPr>
                        <a:t>реактор</a:t>
                      </a:r>
                    </a:p>
                  </a:txBody>
                  <a:tcPr marL="0" marR="0" marT="0" marB="0" anchor="t" anchorCtr="0" horzOverflow="overflow">
                    <a:solidFill>
                      <a:srgbClr val="BBE0E3"/>
                    </a:solidFill>
                  </a:tcPr>
                </a:tc>
                <a:tc>
                  <a:txBody>
                    <a:bodyPr/>
                    <a:lstStyle/>
                    <a:p>
                      <a:pPr marL="226695" indent="-226695" algn="just">
                        <a:spcBef>
                          <a:spcPts val="300"/>
                        </a:spcBef>
                        <a:defRPr b="0" sz="1800">
                          <a:solidFill>
                            <a:srgbClr val="000000"/>
                          </a:solidFill>
                        </a:defRPr>
                      </a:pPr>
                      <a:r>
                        <a:rPr b="1" sz="1200">
                          <a:latin typeface="Arial"/>
                          <a:ea typeface="Arial"/>
                          <a:cs typeface="Arial"/>
                          <a:sym typeface="Arial"/>
                        </a:rPr>
                        <a:t>город, страна</a:t>
                      </a:r>
                    </a:p>
                  </a:txBody>
                  <a:tcPr marL="0" marR="0" marT="0" marB="0" anchor="t" anchorCtr="0" horzOverflow="overflow">
                    <a:solidFill>
                      <a:srgbClr val="BBE0E3"/>
                    </a:solidFill>
                  </a:tcPr>
                </a:tc>
                <a:tc>
                  <a:txBody>
                    <a:bodyPr/>
                    <a:lstStyle/>
                    <a:p>
                      <a:pPr marL="226695" indent="-226695" algn="l">
                        <a:spcBef>
                          <a:spcPts val="300"/>
                        </a:spcBef>
                        <a:defRPr b="0" sz="1800">
                          <a:solidFill>
                            <a:srgbClr val="000000"/>
                          </a:solidFill>
                        </a:defRPr>
                      </a:pPr>
                      <a:r>
                        <a:rPr b="1" sz="1200">
                          <a:latin typeface="Arial"/>
                          <a:ea typeface="Arial"/>
                          <a:cs typeface="Arial"/>
                          <a:sym typeface="Arial"/>
                        </a:rPr>
                        <a:t>годы проведения терапии</a:t>
                      </a:r>
                    </a:p>
                  </a:txBody>
                  <a:tcPr marL="0" marR="0" marT="0" marB="0" anchor="t" anchorCtr="0" horzOverflow="overflow">
                    <a:solidFill>
                      <a:srgbClr val="BBE0E3"/>
                    </a:solidFill>
                  </a:tcPr>
                </a:tc>
                <a:tc>
                  <a:txBody>
                    <a:bodyPr/>
                    <a:lstStyle/>
                    <a:p>
                      <a:pPr marL="226695" indent="-226695" algn="ctr">
                        <a:spcBef>
                          <a:spcPts val="300"/>
                        </a:spcBef>
                        <a:defRPr b="0" sz="1800">
                          <a:solidFill>
                            <a:srgbClr val="000000"/>
                          </a:solidFill>
                        </a:defRPr>
                      </a:pPr>
                      <a:r>
                        <a:rPr b="1" sz="1200">
                          <a:latin typeface="Arial"/>
                          <a:ea typeface="Arial"/>
                          <a:cs typeface="Arial"/>
                          <a:sym typeface="Arial"/>
                        </a:rPr>
                        <a:t>количество пациентов</a:t>
                      </a:r>
                    </a:p>
                  </a:txBody>
                  <a:tcPr marL="0" marR="0" marT="0" marB="0" anchor="t" anchorCtr="0" horzOverflow="overflow">
                    <a:solidFill>
                      <a:srgbClr val="BBE0E3"/>
                    </a:solidFill>
                  </a:tcPr>
                </a:tc>
              </a:tr>
              <a:tr h="234517">
                <a:tc>
                  <a:txBody>
                    <a:bodyPr/>
                    <a:lstStyle/>
                    <a:p>
                      <a:pPr marL="226695" indent="-226695" algn="just">
                        <a:spcBef>
                          <a:spcPts val="300"/>
                        </a:spcBef>
                        <a:defRPr b="0" sz="1800">
                          <a:solidFill>
                            <a:srgbClr val="000000"/>
                          </a:solidFill>
                        </a:defRPr>
                      </a:pPr>
                      <a:r>
                        <a:rPr b="1" sz="1200">
                          <a:latin typeface="Arial"/>
                          <a:ea typeface="Arial"/>
                          <a:cs typeface="Arial"/>
                          <a:sym typeface="Arial"/>
                        </a:rPr>
                        <a:t>BMRR</a:t>
                      </a:r>
                    </a:p>
                  </a:txBody>
                  <a:tcPr marL="0" marR="0" marT="0" marB="0" anchor="t" anchorCtr="0" horzOverflow="overflow">
                    <a:solidFill>
                      <a:srgbClr val="BBE0E3"/>
                    </a:solidFill>
                  </a:tcPr>
                </a:tc>
                <a:tc>
                  <a:txBody>
                    <a:bodyPr/>
                    <a:lstStyle/>
                    <a:p>
                      <a:pPr marL="226695" indent="-226695" algn="just">
                        <a:spcBef>
                          <a:spcPts val="300"/>
                        </a:spcBef>
                        <a:defRPr sz="1800"/>
                      </a:pPr>
                      <a:r>
                        <a:rPr sz="1200">
                          <a:latin typeface="Arial"/>
                          <a:ea typeface="Arial"/>
                          <a:cs typeface="Arial"/>
                          <a:sym typeface="Arial"/>
                        </a:rPr>
                        <a:t>Брукхейвен, США</a:t>
                      </a:r>
                    </a:p>
                  </a:txBody>
                  <a:tcPr marL="0" marR="0" marT="0" marB="0" anchor="t" anchorCtr="0" horzOverflow="overflow">
                    <a:solidFill>
                      <a:srgbClr val="E7F3F4"/>
                    </a:solidFill>
                  </a:tcPr>
                </a:tc>
                <a:tc>
                  <a:txBody>
                    <a:bodyPr/>
                    <a:lstStyle/>
                    <a:p>
                      <a:pPr marL="226695" indent="-226695" algn="just">
                        <a:spcBef>
                          <a:spcPts val="300"/>
                        </a:spcBef>
                        <a:defRPr sz="1800"/>
                      </a:pPr>
                      <a:r>
                        <a:rPr sz="1200">
                          <a:latin typeface="Arial"/>
                          <a:ea typeface="Arial"/>
                          <a:cs typeface="Arial"/>
                          <a:sym typeface="Arial"/>
                        </a:rPr>
                        <a:t>1951-1961, 1994-1999</a:t>
                      </a:r>
                    </a:p>
                  </a:txBody>
                  <a:tcPr marL="0" marR="0" marT="0" marB="0" anchor="t" anchorCtr="0" horzOverflow="overflow">
                    <a:solidFill>
                      <a:srgbClr val="E7F3F4"/>
                    </a:solidFill>
                  </a:tcPr>
                </a:tc>
                <a:tc>
                  <a:txBody>
                    <a:bodyPr/>
                    <a:lstStyle/>
                    <a:p>
                      <a:pPr marL="226695" indent="-226695" algn="ctr">
                        <a:spcBef>
                          <a:spcPts val="300"/>
                        </a:spcBef>
                        <a:defRPr sz="1800"/>
                      </a:pPr>
                      <a:r>
                        <a:rPr sz="1200">
                          <a:latin typeface="Arial"/>
                          <a:ea typeface="Arial"/>
                          <a:cs typeface="Arial"/>
                          <a:sym typeface="Arial"/>
                        </a:rPr>
                        <a:t>42</a:t>
                      </a:r>
                    </a:p>
                  </a:txBody>
                  <a:tcPr marL="0" marR="0" marT="0" marB="0" anchor="t" anchorCtr="0" horzOverflow="overflow">
                    <a:solidFill>
                      <a:srgbClr val="E7F3F4"/>
                    </a:solidFill>
                  </a:tcPr>
                </a:tc>
              </a:tr>
              <a:tr h="517891">
                <a:tc>
                  <a:txBody>
                    <a:bodyPr/>
                    <a:lstStyle/>
                    <a:p>
                      <a:pPr marL="226695" indent="-226695" algn="just">
                        <a:spcBef>
                          <a:spcPts val="300"/>
                        </a:spcBef>
                        <a:defRPr>
                          <a:solidFill>
                            <a:srgbClr val="000000"/>
                          </a:solidFill>
                          <a:latin typeface="Arial"/>
                          <a:ea typeface="Arial"/>
                          <a:cs typeface="Arial"/>
                          <a:sym typeface="Arial"/>
                        </a:defRPr>
                      </a:pPr>
                      <a:r>
                        <a:t>MITR</a:t>
                      </a:r>
                      <a:endParaRPr sz="1100"/>
                    </a:p>
                    <a:p>
                      <a:pPr marL="226695" indent="-226695" algn="just">
                        <a:spcBef>
                          <a:spcPts val="300"/>
                        </a:spcBef>
                        <a:defRPr>
                          <a:solidFill>
                            <a:srgbClr val="000000"/>
                          </a:solidFill>
                          <a:latin typeface="Arial"/>
                          <a:ea typeface="Arial"/>
                          <a:cs typeface="Arial"/>
                          <a:sym typeface="Arial"/>
                        </a:defRPr>
                      </a:pPr>
                      <a:r>
                        <a:t>MIT-FCB</a:t>
                      </a:r>
                    </a:p>
                  </a:txBody>
                  <a:tcPr marL="0" marR="0" marT="0" marB="0" anchor="t" anchorCtr="0" horzOverflow="overflow">
                    <a:solidFill>
                      <a:srgbClr val="BBE0E3"/>
                    </a:solidFill>
                  </a:tcPr>
                </a:tc>
                <a:tc>
                  <a:txBody>
                    <a:bodyPr/>
                    <a:lstStyle/>
                    <a:p>
                      <a:pPr marL="226695" indent="-226695" algn="just">
                        <a:spcBef>
                          <a:spcPts val="300"/>
                        </a:spcBef>
                        <a:defRPr>
                          <a:latin typeface="Arial"/>
                          <a:ea typeface="Arial"/>
                          <a:cs typeface="Arial"/>
                          <a:sym typeface="Arial"/>
                        </a:defRPr>
                      </a:pPr>
                      <a:r>
                        <a:t>MIT</a:t>
                      </a:r>
                      <a:r>
                        <a:t>, Бостон, США</a:t>
                      </a:r>
                    </a:p>
                  </a:txBody>
                  <a:tcPr marL="0" marR="0" marT="0" marB="0" anchor="t" anchorCtr="0" horzOverflow="overflow">
                    <a:solidFill>
                      <a:srgbClr val="F3F9FA"/>
                    </a:solidFill>
                  </a:tcPr>
                </a:tc>
                <a:tc>
                  <a:txBody>
                    <a:bodyPr/>
                    <a:lstStyle/>
                    <a:p>
                      <a:pPr marL="226695" indent="-226695" algn="just">
                        <a:spcBef>
                          <a:spcPts val="300"/>
                        </a:spcBef>
                        <a:defRPr>
                          <a:latin typeface="Arial"/>
                          <a:ea typeface="Arial"/>
                          <a:cs typeface="Arial"/>
                          <a:sym typeface="Arial"/>
                        </a:defRPr>
                      </a:pPr>
                      <a:r>
                        <a:t>1959-1961,</a:t>
                      </a:r>
                      <a:endParaRPr sz="1100"/>
                    </a:p>
                    <a:p>
                      <a:pPr marL="226695" indent="-226695" algn="just">
                        <a:spcBef>
                          <a:spcPts val="300"/>
                        </a:spcBef>
                        <a:defRPr>
                          <a:latin typeface="Arial"/>
                          <a:ea typeface="Arial"/>
                          <a:cs typeface="Arial"/>
                          <a:sym typeface="Arial"/>
                        </a:defRPr>
                      </a:pPr>
                      <a:r>
                        <a:t>1994-2003</a:t>
                      </a:r>
                    </a:p>
                  </a:txBody>
                  <a:tcPr marL="0" marR="0" marT="0" marB="0" anchor="t" anchorCtr="0" horzOverflow="overflow">
                    <a:solidFill>
                      <a:srgbClr val="F3F9FA"/>
                    </a:solidFill>
                  </a:tcPr>
                </a:tc>
                <a:tc>
                  <a:txBody>
                    <a:bodyPr/>
                    <a:lstStyle/>
                    <a:p>
                      <a:pPr marL="226695" indent="-226695" algn="ctr">
                        <a:spcBef>
                          <a:spcPts val="300"/>
                        </a:spcBef>
                        <a:defRPr sz="1800"/>
                      </a:pPr>
                      <a:r>
                        <a:rPr sz="1200">
                          <a:latin typeface="Arial"/>
                          <a:ea typeface="Arial"/>
                          <a:cs typeface="Arial"/>
                          <a:sym typeface="Arial"/>
                        </a:rPr>
                        <a:t>99</a:t>
                      </a:r>
                    </a:p>
                  </a:txBody>
                  <a:tcPr marL="0" marR="0" marT="0" marB="0" anchor="t" anchorCtr="0" horzOverflow="overflow">
                    <a:solidFill>
                      <a:srgbClr val="F3F9FA"/>
                    </a:solidFill>
                  </a:tcPr>
                </a:tc>
              </a:tr>
              <a:tr h="469036">
                <a:tc>
                  <a:txBody>
                    <a:bodyPr/>
                    <a:lstStyle/>
                    <a:p>
                      <a:pPr marL="226695" indent="-226695" algn="just">
                        <a:spcBef>
                          <a:spcPts val="300"/>
                        </a:spcBef>
                        <a:defRPr b="0" sz="1800">
                          <a:solidFill>
                            <a:srgbClr val="000000"/>
                          </a:solidFill>
                        </a:defRPr>
                      </a:pPr>
                      <a:r>
                        <a:rPr b="1" sz="1200">
                          <a:latin typeface="Arial"/>
                          <a:ea typeface="Arial"/>
                          <a:cs typeface="Arial"/>
                          <a:sym typeface="Arial"/>
                        </a:rPr>
                        <a:t>KUR</a:t>
                      </a:r>
                    </a:p>
                  </a:txBody>
                  <a:tcPr marL="0" marR="0" marT="0" marB="0" anchor="t" anchorCtr="0" horzOverflow="overflow">
                    <a:solidFill>
                      <a:srgbClr val="BBE0E3"/>
                    </a:solidFill>
                  </a:tcPr>
                </a:tc>
                <a:tc>
                  <a:txBody>
                    <a:bodyPr/>
                    <a:lstStyle/>
                    <a:p>
                      <a:pPr marL="226695" indent="-226695" algn="l">
                        <a:spcBef>
                          <a:spcPts val="300"/>
                        </a:spcBef>
                        <a:defRPr>
                          <a:latin typeface="Arial"/>
                          <a:ea typeface="Arial"/>
                          <a:cs typeface="Arial"/>
                          <a:sym typeface="Arial"/>
                        </a:defRPr>
                      </a:pPr>
                      <a:r>
                        <a:t>Kyoto University Research Reactor Institute, </a:t>
                      </a:r>
                      <a:r>
                        <a:t>Куматори</a:t>
                      </a:r>
                      <a:r>
                        <a:t>, </a:t>
                      </a:r>
                      <a:r>
                        <a:t>Япония</a:t>
                      </a:r>
                    </a:p>
                  </a:txBody>
                  <a:tcPr marL="0" marR="0" marT="0" marB="0" anchor="t" anchorCtr="0" horzOverflow="overflow">
                    <a:solidFill>
                      <a:srgbClr val="E7F3F4"/>
                    </a:solidFill>
                  </a:tcPr>
                </a:tc>
                <a:tc>
                  <a:txBody>
                    <a:bodyPr/>
                    <a:lstStyle/>
                    <a:p>
                      <a:pPr marL="226695" indent="-226695" algn="l">
                        <a:spcBef>
                          <a:spcPts val="300"/>
                        </a:spcBef>
                        <a:defRPr sz="1800"/>
                      </a:pPr>
                      <a:r>
                        <a:rPr sz="1200">
                          <a:latin typeface="Arial"/>
                          <a:ea typeface="Arial"/>
                          <a:cs typeface="Arial"/>
                          <a:sym typeface="Arial"/>
                        </a:rPr>
                        <a:t>1974, 1987, 1990-2006, 2009-2015</a:t>
                      </a:r>
                    </a:p>
                  </a:txBody>
                  <a:tcPr marL="0" marR="0" marT="0" marB="0" anchor="t" anchorCtr="0" horzOverflow="overflow">
                    <a:solidFill>
                      <a:srgbClr val="E7F3F4"/>
                    </a:solidFill>
                  </a:tcPr>
                </a:tc>
                <a:tc>
                  <a:txBody>
                    <a:bodyPr/>
                    <a:lstStyle/>
                    <a:p>
                      <a:pPr marL="226695" indent="-226695" algn="ctr">
                        <a:spcBef>
                          <a:spcPts val="300"/>
                        </a:spcBef>
                        <a:defRPr sz="1800"/>
                      </a:pPr>
                      <a:r>
                        <a:rPr sz="1200">
                          <a:latin typeface="Arial"/>
                          <a:ea typeface="Arial"/>
                          <a:cs typeface="Arial"/>
                          <a:sym typeface="Arial"/>
                        </a:rPr>
                        <a:t>563</a:t>
                      </a:r>
                    </a:p>
                  </a:txBody>
                  <a:tcPr marL="0" marR="0" marT="0" marB="0" anchor="t" anchorCtr="0" horzOverflow="overflow">
                    <a:solidFill>
                      <a:srgbClr val="E7F3F4"/>
                    </a:solidFill>
                  </a:tcPr>
                </a:tc>
              </a:tr>
              <a:tr h="801268">
                <a:tc>
                  <a:txBody>
                    <a:bodyPr/>
                    <a:lstStyle/>
                    <a:p>
                      <a:pPr marL="226695" indent="-226695" algn="just">
                        <a:spcBef>
                          <a:spcPts val="300"/>
                        </a:spcBef>
                        <a:defRPr>
                          <a:solidFill>
                            <a:srgbClr val="000000"/>
                          </a:solidFill>
                          <a:latin typeface="Arial"/>
                          <a:ea typeface="Arial"/>
                          <a:cs typeface="Arial"/>
                          <a:sym typeface="Arial"/>
                        </a:defRPr>
                      </a:pPr>
                      <a:r>
                        <a:t>JRR-3</a:t>
                      </a:r>
                      <a:endParaRPr sz="1100"/>
                    </a:p>
                    <a:p>
                      <a:pPr marL="226695" indent="-226695" algn="just">
                        <a:spcBef>
                          <a:spcPts val="300"/>
                        </a:spcBef>
                        <a:defRPr>
                          <a:solidFill>
                            <a:srgbClr val="000000"/>
                          </a:solidFill>
                          <a:latin typeface="Arial"/>
                          <a:ea typeface="Arial"/>
                          <a:cs typeface="Arial"/>
                          <a:sym typeface="Arial"/>
                        </a:defRPr>
                      </a:pPr>
                      <a:r>
                        <a:t>JRR-2</a:t>
                      </a:r>
                      <a:endParaRPr sz="1100"/>
                    </a:p>
                    <a:p>
                      <a:pPr marL="226695" indent="-226695" algn="just">
                        <a:spcBef>
                          <a:spcPts val="300"/>
                        </a:spcBef>
                        <a:defRPr>
                          <a:solidFill>
                            <a:srgbClr val="000000"/>
                          </a:solidFill>
                          <a:latin typeface="Arial"/>
                          <a:ea typeface="Arial"/>
                          <a:cs typeface="Arial"/>
                          <a:sym typeface="Arial"/>
                        </a:defRPr>
                      </a:pPr>
                      <a:r>
                        <a:t>JRR-4</a:t>
                      </a:r>
                    </a:p>
                  </a:txBody>
                  <a:tcPr marL="0" marR="0" marT="0" marB="0" anchor="t" anchorCtr="0" horzOverflow="overflow">
                    <a:solidFill>
                      <a:srgbClr val="BBE0E3"/>
                    </a:solidFill>
                  </a:tcPr>
                </a:tc>
                <a:tc>
                  <a:txBody>
                    <a:bodyPr/>
                    <a:lstStyle/>
                    <a:p>
                      <a:pPr marL="226695" indent="-226695" algn="just">
                        <a:spcBef>
                          <a:spcPts val="300"/>
                        </a:spcBef>
                        <a:defRPr>
                          <a:latin typeface="Arial"/>
                          <a:ea typeface="Arial"/>
                          <a:cs typeface="Arial"/>
                          <a:sym typeface="Arial"/>
                        </a:defRPr>
                      </a:pPr>
                      <a:r>
                        <a:t>JAERI</a:t>
                      </a:r>
                      <a:r>
                        <a:t>, Токай, Япония</a:t>
                      </a:r>
                    </a:p>
                  </a:txBody>
                  <a:tcPr marL="0" marR="0" marT="0" marB="0" anchor="t" anchorCtr="0" horzOverflow="overflow">
                    <a:solidFill>
                      <a:srgbClr val="F3F9FA"/>
                    </a:solidFill>
                  </a:tcPr>
                </a:tc>
                <a:tc>
                  <a:txBody>
                    <a:bodyPr/>
                    <a:lstStyle/>
                    <a:p>
                      <a:pPr marL="226695" indent="-226695" algn="just">
                        <a:spcBef>
                          <a:spcPts val="300"/>
                        </a:spcBef>
                        <a:defRPr>
                          <a:latin typeface="Arial"/>
                          <a:ea typeface="Arial"/>
                          <a:cs typeface="Arial"/>
                          <a:sym typeface="Arial"/>
                        </a:defRPr>
                      </a:pPr>
                      <a:r>
                        <a:t>1969</a:t>
                      </a:r>
                      <a:endParaRPr sz="1100"/>
                    </a:p>
                    <a:p>
                      <a:pPr marL="226695" indent="-226695" algn="just">
                        <a:spcBef>
                          <a:spcPts val="300"/>
                        </a:spcBef>
                        <a:defRPr>
                          <a:latin typeface="Arial"/>
                          <a:ea typeface="Arial"/>
                          <a:cs typeface="Arial"/>
                          <a:sym typeface="Arial"/>
                        </a:defRPr>
                      </a:pPr>
                      <a:r>
                        <a:t>1990-1996</a:t>
                      </a:r>
                      <a:endParaRPr sz="1100"/>
                    </a:p>
                    <a:p>
                      <a:pPr marL="226695" indent="-226695" algn="just">
                        <a:spcBef>
                          <a:spcPts val="300"/>
                        </a:spcBef>
                        <a:defRPr>
                          <a:latin typeface="Arial"/>
                          <a:ea typeface="Arial"/>
                          <a:cs typeface="Arial"/>
                          <a:sym typeface="Arial"/>
                        </a:defRPr>
                      </a:pPr>
                      <a:r>
                        <a:t>1999-2015</a:t>
                      </a:r>
                    </a:p>
                  </a:txBody>
                  <a:tcPr marL="0" marR="0" marT="0" marB="0" anchor="t" anchorCtr="0" horzOverflow="overflow">
                    <a:solidFill>
                      <a:srgbClr val="F3F9FA"/>
                    </a:solidFill>
                  </a:tcPr>
                </a:tc>
                <a:tc>
                  <a:txBody>
                    <a:bodyPr/>
                    <a:lstStyle/>
                    <a:p>
                      <a:pPr marL="226695" indent="-226695" algn="ctr">
                        <a:spcBef>
                          <a:spcPts val="300"/>
                        </a:spcBef>
                        <a:defRPr>
                          <a:latin typeface="Arial"/>
                          <a:ea typeface="Arial"/>
                          <a:cs typeface="Arial"/>
                          <a:sym typeface="Arial"/>
                        </a:defRPr>
                      </a:pPr>
                      <a:r>
                        <a:t>1</a:t>
                      </a:r>
                      <a:endParaRPr sz="1100"/>
                    </a:p>
                    <a:p>
                      <a:pPr marL="226695" indent="-226695" algn="ctr">
                        <a:spcBef>
                          <a:spcPts val="300"/>
                        </a:spcBef>
                        <a:defRPr>
                          <a:latin typeface="Arial"/>
                          <a:ea typeface="Arial"/>
                          <a:cs typeface="Arial"/>
                          <a:sym typeface="Arial"/>
                        </a:defRPr>
                      </a:pPr>
                      <a:r>
                        <a:t>33</a:t>
                      </a:r>
                      <a:endParaRPr sz="1100"/>
                    </a:p>
                    <a:p>
                      <a:pPr marL="226695" indent="-226695" algn="ctr">
                        <a:spcBef>
                          <a:spcPts val="300"/>
                        </a:spcBef>
                        <a:defRPr>
                          <a:latin typeface="Arial"/>
                          <a:ea typeface="Arial"/>
                          <a:cs typeface="Arial"/>
                          <a:sym typeface="Arial"/>
                        </a:defRPr>
                      </a:pPr>
                      <a:r>
                        <a:t>105</a:t>
                      </a:r>
                    </a:p>
                  </a:txBody>
                  <a:tcPr marL="0" marR="0" marT="0" marB="0" anchor="t" anchorCtr="0" horzOverflow="overflow">
                    <a:solidFill>
                      <a:srgbClr val="F3F9FA"/>
                    </a:solidFill>
                  </a:tcPr>
                </a:tc>
              </a:tr>
              <a:tr h="469036">
                <a:tc>
                  <a:txBody>
                    <a:bodyPr/>
                    <a:lstStyle/>
                    <a:p>
                      <a:pPr marL="226695" indent="-226695" algn="just">
                        <a:spcBef>
                          <a:spcPts val="300"/>
                        </a:spcBef>
                        <a:defRPr b="0" sz="1800">
                          <a:solidFill>
                            <a:srgbClr val="000000"/>
                          </a:solidFill>
                        </a:defRPr>
                      </a:pPr>
                      <a:r>
                        <a:rPr b="1" sz="1200">
                          <a:latin typeface="Arial"/>
                          <a:ea typeface="Arial"/>
                          <a:cs typeface="Arial"/>
                          <a:sym typeface="Arial"/>
                        </a:rPr>
                        <a:t>HTR</a:t>
                      </a:r>
                    </a:p>
                  </a:txBody>
                  <a:tcPr marL="0" marR="0" marT="0" marB="0" anchor="t" anchorCtr="0" horzOverflow="overflow">
                    <a:solidFill>
                      <a:srgbClr val="BBE0E3"/>
                    </a:solidFill>
                  </a:tcPr>
                </a:tc>
                <a:tc>
                  <a:txBody>
                    <a:bodyPr/>
                    <a:lstStyle/>
                    <a:p>
                      <a:pPr marL="226695" indent="-226695" algn="l">
                        <a:spcBef>
                          <a:spcPts val="300"/>
                        </a:spcBef>
                        <a:defRPr>
                          <a:latin typeface="Arial"/>
                          <a:ea typeface="Arial"/>
                          <a:cs typeface="Arial"/>
                          <a:sym typeface="Arial"/>
                        </a:defRPr>
                      </a:pPr>
                      <a:r>
                        <a:t>Hitachi Training Reactor, </a:t>
                      </a:r>
                      <a:r>
                        <a:t>Токай</a:t>
                      </a:r>
                      <a:r>
                        <a:t>, </a:t>
                      </a:r>
                      <a:r>
                        <a:t>Япония</a:t>
                      </a:r>
                    </a:p>
                  </a:txBody>
                  <a:tcPr marL="0" marR="0" marT="0" marB="0" anchor="t" anchorCtr="0" horzOverflow="overflow">
                    <a:solidFill>
                      <a:srgbClr val="E7F3F4"/>
                    </a:solidFill>
                  </a:tcPr>
                </a:tc>
                <a:tc>
                  <a:txBody>
                    <a:bodyPr/>
                    <a:lstStyle/>
                    <a:p>
                      <a:pPr marL="226695" indent="-226695" algn="just">
                        <a:spcBef>
                          <a:spcPts val="300"/>
                        </a:spcBef>
                        <a:defRPr sz="1800"/>
                      </a:pPr>
                      <a:r>
                        <a:rPr sz="1200">
                          <a:latin typeface="Arial"/>
                          <a:ea typeface="Arial"/>
                          <a:cs typeface="Arial"/>
                          <a:sym typeface="Arial"/>
                        </a:rPr>
                        <a:t>1968-1974</a:t>
                      </a:r>
                    </a:p>
                  </a:txBody>
                  <a:tcPr marL="0" marR="0" marT="0" marB="0" anchor="t" anchorCtr="0" horzOverflow="overflow">
                    <a:solidFill>
                      <a:srgbClr val="E7F3F4"/>
                    </a:solidFill>
                  </a:tcPr>
                </a:tc>
                <a:tc>
                  <a:txBody>
                    <a:bodyPr/>
                    <a:lstStyle/>
                    <a:p>
                      <a:pPr marL="226695" indent="-226695" algn="ctr">
                        <a:spcBef>
                          <a:spcPts val="300"/>
                        </a:spcBef>
                        <a:defRPr sz="1800"/>
                      </a:pPr>
                      <a:r>
                        <a:rPr sz="1200">
                          <a:latin typeface="Arial"/>
                          <a:ea typeface="Arial"/>
                          <a:cs typeface="Arial"/>
                          <a:sym typeface="Arial"/>
                        </a:rPr>
                        <a:t>13</a:t>
                      </a:r>
                    </a:p>
                  </a:txBody>
                  <a:tcPr marL="0" marR="0" marT="0" marB="0" anchor="t" anchorCtr="0" horzOverflow="overflow">
                    <a:solidFill>
                      <a:srgbClr val="E7F3F4"/>
                    </a:solidFill>
                  </a:tcPr>
                </a:tc>
              </a:tr>
              <a:tr h="469036">
                <a:tc>
                  <a:txBody>
                    <a:bodyPr/>
                    <a:lstStyle/>
                    <a:p>
                      <a:pPr marL="226695" indent="-226695" algn="just">
                        <a:spcBef>
                          <a:spcPts val="300"/>
                        </a:spcBef>
                        <a:defRPr b="0" sz="1800">
                          <a:solidFill>
                            <a:srgbClr val="000000"/>
                          </a:solidFill>
                        </a:defRPr>
                      </a:pPr>
                      <a:r>
                        <a:rPr b="1" sz="1200">
                          <a:latin typeface="Arial"/>
                          <a:ea typeface="Arial"/>
                          <a:cs typeface="Arial"/>
                          <a:sym typeface="Arial"/>
                        </a:rPr>
                        <a:t>MuITR</a:t>
                      </a:r>
                    </a:p>
                  </a:txBody>
                  <a:tcPr marL="0" marR="0" marT="0" marB="0" anchor="t" anchorCtr="0" horzOverflow="overflow">
                    <a:solidFill>
                      <a:srgbClr val="BBE0E3"/>
                    </a:solidFill>
                  </a:tcPr>
                </a:tc>
                <a:tc>
                  <a:txBody>
                    <a:bodyPr/>
                    <a:lstStyle/>
                    <a:p>
                      <a:pPr marL="226695" indent="-226695" algn="l">
                        <a:spcBef>
                          <a:spcPts val="300"/>
                        </a:spcBef>
                        <a:defRPr>
                          <a:latin typeface="Arial"/>
                          <a:ea typeface="Arial"/>
                          <a:cs typeface="Arial"/>
                          <a:sym typeface="Arial"/>
                        </a:defRPr>
                      </a:pPr>
                      <a:r>
                        <a:t>Musashi Institute of Technology Research, </a:t>
                      </a:r>
                      <a:r>
                        <a:t>Токио</a:t>
                      </a:r>
                      <a:r>
                        <a:t>, </a:t>
                      </a:r>
                      <a:r>
                        <a:t>Япония</a:t>
                      </a:r>
                    </a:p>
                  </a:txBody>
                  <a:tcPr marL="0" marR="0" marT="0" marB="0" anchor="t" anchorCtr="0" horzOverflow="overflow">
                    <a:solidFill>
                      <a:srgbClr val="F3F9FA"/>
                    </a:solidFill>
                  </a:tcPr>
                </a:tc>
                <a:tc>
                  <a:txBody>
                    <a:bodyPr/>
                    <a:lstStyle/>
                    <a:p>
                      <a:pPr marL="226695" indent="-226695" algn="just">
                        <a:spcBef>
                          <a:spcPts val="300"/>
                        </a:spcBef>
                        <a:defRPr sz="1800"/>
                      </a:pPr>
                      <a:r>
                        <a:rPr sz="1200">
                          <a:latin typeface="Arial"/>
                          <a:ea typeface="Arial"/>
                          <a:cs typeface="Arial"/>
                          <a:sym typeface="Arial"/>
                        </a:rPr>
                        <a:t>1977-1989</a:t>
                      </a:r>
                    </a:p>
                  </a:txBody>
                  <a:tcPr marL="0" marR="0" marT="0" marB="0" anchor="t" anchorCtr="0" horzOverflow="overflow">
                    <a:solidFill>
                      <a:srgbClr val="F3F9FA"/>
                    </a:solidFill>
                  </a:tcPr>
                </a:tc>
                <a:tc>
                  <a:txBody>
                    <a:bodyPr/>
                    <a:lstStyle/>
                    <a:p>
                      <a:pPr marL="226695" indent="-226695" algn="ctr">
                        <a:spcBef>
                          <a:spcPts val="300"/>
                        </a:spcBef>
                        <a:defRPr sz="1800"/>
                      </a:pPr>
                      <a:r>
                        <a:rPr sz="1200">
                          <a:latin typeface="Arial"/>
                          <a:ea typeface="Arial"/>
                          <a:cs typeface="Arial"/>
                          <a:sym typeface="Arial"/>
                        </a:rPr>
                        <a:t>108</a:t>
                      </a:r>
                    </a:p>
                  </a:txBody>
                  <a:tcPr marL="0" marR="0" marT="0" marB="0" anchor="t" anchorCtr="0" horzOverflow="overflow">
                    <a:solidFill>
                      <a:srgbClr val="F3F9FA"/>
                    </a:solidFill>
                  </a:tcPr>
                </a:tc>
              </a:tr>
              <a:tr h="234517">
                <a:tc>
                  <a:txBody>
                    <a:bodyPr/>
                    <a:lstStyle/>
                    <a:p>
                      <a:pPr marL="226695" indent="-226695" algn="just">
                        <a:spcBef>
                          <a:spcPts val="300"/>
                        </a:spcBef>
                        <a:defRPr b="0" sz="1800">
                          <a:solidFill>
                            <a:srgbClr val="000000"/>
                          </a:solidFill>
                        </a:defRPr>
                      </a:pPr>
                      <a:r>
                        <a:rPr b="1" sz="1200">
                          <a:latin typeface="Arial"/>
                          <a:ea typeface="Arial"/>
                          <a:cs typeface="Arial"/>
                          <a:sym typeface="Arial"/>
                        </a:rPr>
                        <a:t>FiR-1</a:t>
                      </a:r>
                    </a:p>
                  </a:txBody>
                  <a:tcPr marL="0" marR="0" marT="0" marB="0" anchor="t" anchorCtr="0" horzOverflow="overflow">
                    <a:solidFill>
                      <a:srgbClr val="BBE0E3"/>
                    </a:solidFill>
                  </a:tcPr>
                </a:tc>
                <a:tc>
                  <a:txBody>
                    <a:bodyPr/>
                    <a:lstStyle/>
                    <a:p>
                      <a:pPr marL="226695" indent="-226695" algn="just">
                        <a:spcBef>
                          <a:spcPts val="300"/>
                        </a:spcBef>
                        <a:defRPr sz="1800"/>
                      </a:pPr>
                      <a:r>
                        <a:rPr sz="1200">
                          <a:latin typeface="Arial"/>
                          <a:ea typeface="Arial"/>
                          <a:cs typeface="Arial"/>
                          <a:sym typeface="Arial"/>
                        </a:rPr>
                        <a:t>Хельсинки, Финляндия</a:t>
                      </a:r>
                    </a:p>
                  </a:txBody>
                  <a:tcPr marL="0" marR="0" marT="0" marB="0" anchor="t" anchorCtr="0" horzOverflow="overflow">
                    <a:solidFill>
                      <a:srgbClr val="E7F3F4"/>
                    </a:solidFill>
                  </a:tcPr>
                </a:tc>
                <a:tc>
                  <a:txBody>
                    <a:bodyPr/>
                    <a:lstStyle/>
                    <a:p>
                      <a:pPr marL="226695" indent="-226695" algn="just">
                        <a:spcBef>
                          <a:spcPts val="300"/>
                        </a:spcBef>
                        <a:defRPr sz="1800"/>
                      </a:pPr>
                      <a:r>
                        <a:rPr sz="1200">
                          <a:latin typeface="Arial"/>
                          <a:ea typeface="Arial"/>
                          <a:cs typeface="Arial"/>
                          <a:sym typeface="Arial"/>
                        </a:rPr>
                        <a:t>1991-2011</a:t>
                      </a:r>
                    </a:p>
                  </a:txBody>
                  <a:tcPr marL="0" marR="0" marT="0" marB="0" anchor="t" anchorCtr="0" horzOverflow="overflow">
                    <a:solidFill>
                      <a:srgbClr val="E7F3F4"/>
                    </a:solidFill>
                  </a:tcPr>
                </a:tc>
                <a:tc>
                  <a:txBody>
                    <a:bodyPr/>
                    <a:lstStyle/>
                    <a:p>
                      <a:pPr marL="226695" indent="-226695" algn="ctr">
                        <a:spcBef>
                          <a:spcPts val="300"/>
                        </a:spcBef>
                        <a:defRPr sz="1800"/>
                      </a:pPr>
                      <a:r>
                        <a:rPr sz="1200">
                          <a:latin typeface="Arial"/>
                          <a:ea typeface="Arial"/>
                          <a:cs typeface="Arial"/>
                          <a:sym typeface="Arial"/>
                        </a:rPr>
                        <a:t>314</a:t>
                      </a:r>
                    </a:p>
                  </a:txBody>
                  <a:tcPr marL="0" marR="0" marT="0" marB="0" anchor="t" anchorCtr="0" horzOverflow="overflow">
                    <a:solidFill>
                      <a:srgbClr val="E7F3F4"/>
                    </a:solidFill>
                  </a:tcPr>
                </a:tc>
              </a:tr>
              <a:tr h="234517">
                <a:tc>
                  <a:txBody>
                    <a:bodyPr/>
                    <a:lstStyle/>
                    <a:p>
                      <a:pPr marL="226695" indent="-226695" algn="just">
                        <a:spcBef>
                          <a:spcPts val="300"/>
                        </a:spcBef>
                        <a:defRPr b="0" sz="1800">
                          <a:solidFill>
                            <a:srgbClr val="000000"/>
                          </a:solidFill>
                        </a:defRPr>
                      </a:pPr>
                      <a:r>
                        <a:rPr b="1" sz="1200">
                          <a:latin typeface="Arial"/>
                          <a:ea typeface="Arial"/>
                          <a:cs typeface="Arial"/>
                          <a:sym typeface="Arial"/>
                        </a:rPr>
                        <a:t>HFR</a:t>
                      </a:r>
                    </a:p>
                  </a:txBody>
                  <a:tcPr marL="0" marR="0" marT="0" marB="0" anchor="t" anchorCtr="0" horzOverflow="overflow">
                    <a:solidFill>
                      <a:srgbClr val="BBE0E3"/>
                    </a:solidFill>
                  </a:tcPr>
                </a:tc>
                <a:tc>
                  <a:txBody>
                    <a:bodyPr/>
                    <a:lstStyle/>
                    <a:p>
                      <a:pPr marL="226695" indent="-226695" algn="just">
                        <a:spcBef>
                          <a:spcPts val="300"/>
                        </a:spcBef>
                        <a:defRPr sz="1800"/>
                      </a:pPr>
                      <a:r>
                        <a:rPr sz="1200">
                          <a:latin typeface="Arial"/>
                          <a:ea typeface="Arial"/>
                          <a:cs typeface="Arial"/>
                          <a:sym typeface="Arial"/>
                        </a:rPr>
                        <a:t>Петтен, Голландия</a:t>
                      </a:r>
                    </a:p>
                  </a:txBody>
                  <a:tcPr marL="0" marR="0" marT="0" marB="0" anchor="t" anchorCtr="0" horzOverflow="overflow">
                    <a:solidFill>
                      <a:srgbClr val="F3F9FA"/>
                    </a:solidFill>
                  </a:tcPr>
                </a:tc>
                <a:tc>
                  <a:txBody>
                    <a:bodyPr/>
                    <a:lstStyle/>
                    <a:p>
                      <a:pPr marL="226695" indent="-226695" algn="just">
                        <a:spcBef>
                          <a:spcPts val="300"/>
                        </a:spcBef>
                        <a:defRPr sz="1800"/>
                      </a:pPr>
                      <a:r>
                        <a:rPr sz="1200">
                          <a:latin typeface="Arial"/>
                          <a:ea typeface="Arial"/>
                          <a:cs typeface="Arial"/>
                          <a:sym typeface="Arial"/>
                        </a:rPr>
                        <a:t>1997-2004</a:t>
                      </a:r>
                    </a:p>
                  </a:txBody>
                  <a:tcPr marL="0" marR="0" marT="0" marB="0" anchor="t" anchorCtr="0" horzOverflow="overflow">
                    <a:solidFill>
                      <a:srgbClr val="F3F9FA"/>
                    </a:solidFill>
                  </a:tcPr>
                </a:tc>
                <a:tc>
                  <a:txBody>
                    <a:bodyPr/>
                    <a:lstStyle/>
                    <a:p>
                      <a:pPr marL="226695" indent="-226695" algn="ctr">
                        <a:spcBef>
                          <a:spcPts val="300"/>
                        </a:spcBef>
                        <a:defRPr sz="1800"/>
                      </a:pPr>
                      <a:r>
                        <a:rPr sz="1200">
                          <a:latin typeface="Arial"/>
                          <a:ea typeface="Arial"/>
                          <a:cs typeface="Arial"/>
                          <a:sym typeface="Arial"/>
                        </a:rPr>
                        <a:t>30</a:t>
                      </a:r>
                    </a:p>
                  </a:txBody>
                  <a:tcPr marL="0" marR="0" marT="0" marB="0" anchor="t" anchorCtr="0" horzOverflow="overflow">
                    <a:solidFill>
                      <a:srgbClr val="F3F9FA"/>
                    </a:solidFill>
                  </a:tcPr>
                </a:tc>
              </a:tr>
              <a:tr h="234517">
                <a:tc>
                  <a:txBody>
                    <a:bodyPr/>
                    <a:lstStyle/>
                    <a:p>
                      <a:pPr marL="226695" indent="-226695" algn="just">
                        <a:spcBef>
                          <a:spcPts val="300"/>
                        </a:spcBef>
                        <a:defRPr b="0" sz="1800">
                          <a:solidFill>
                            <a:srgbClr val="000000"/>
                          </a:solidFill>
                        </a:defRPr>
                      </a:pPr>
                      <a:r>
                        <a:rPr b="1" sz="1200">
                          <a:latin typeface="Arial"/>
                          <a:ea typeface="Arial"/>
                          <a:cs typeface="Arial"/>
                          <a:sym typeface="Arial"/>
                        </a:rPr>
                        <a:t>LVR-15</a:t>
                      </a:r>
                    </a:p>
                  </a:txBody>
                  <a:tcPr marL="0" marR="0" marT="0" marB="0" anchor="t" anchorCtr="0" horzOverflow="overflow">
                    <a:solidFill>
                      <a:srgbClr val="BBE0E3"/>
                    </a:solidFill>
                  </a:tcPr>
                </a:tc>
                <a:tc>
                  <a:txBody>
                    <a:bodyPr/>
                    <a:lstStyle/>
                    <a:p>
                      <a:pPr marL="226695" indent="-226695" algn="just">
                        <a:spcBef>
                          <a:spcPts val="300"/>
                        </a:spcBef>
                        <a:defRPr sz="1800"/>
                      </a:pPr>
                      <a:r>
                        <a:rPr sz="1200">
                          <a:latin typeface="Arial"/>
                          <a:ea typeface="Arial"/>
                          <a:cs typeface="Arial"/>
                          <a:sym typeface="Arial"/>
                        </a:rPr>
                        <a:t>Рез, Чехия</a:t>
                      </a:r>
                    </a:p>
                  </a:txBody>
                  <a:tcPr marL="0" marR="0" marT="0" marB="0" anchor="t" anchorCtr="0" horzOverflow="overflow">
                    <a:solidFill>
                      <a:srgbClr val="E7F3F4"/>
                    </a:solidFill>
                  </a:tcPr>
                </a:tc>
                <a:tc>
                  <a:txBody>
                    <a:bodyPr/>
                    <a:lstStyle/>
                    <a:p>
                      <a:pPr marL="226695" indent="-226695" algn="just">
                        <a:spcBef>
                          <a:spcPts val="300"/>
                        </a:spcBef>
                        <a:defRPr sz="1800"/>
                      </a:pPr>
                      <a:r>
                        <a:rPr sz="1200">
                          <a:latin typeface="Arial"/>
                          <a:ea typeface="Arial"/>
                          <a:cs typeface="Arial"/>
                          <a:sym typeface="Arial"/>
                        </a:rPr>
                        <a:t>2000</a:t>
                      </a:r>
                    </a:p>
                  </a:txBody>
                  <a:tcPr marL="0" marR="0" marT="0" marB="0" anchor="t" anchorCtr="0" horzOverflow="overflow">
                    <a:solidFill>
                      <a:srgbClr val="E7F3F4"/>
                    </a:solidFill>
                  </a:tcPr>
                </a:tc>
                <a:tc>
                  <a:txBody>
                    <a:bodyPr/>
                    <a:lstStyle/>
                    <a:p>
                      <a:pPr marL="226695" indent="-226695" algn="ctr">
                        <a:spcBef>
                          <a:spcPts val="300"/>
                        </a:spcBef>
                        <a:defRPr sz="1800"/>
                      </a:pPr>
                      <a:r>
                        <a:rPr sz="1200">
                          <a:latin typeface="Arial"/>
                          <a:ea typeface="Arial"/>
                          <a:cs typeface="Arial"/>
                          <a:sym typeface="Arial"/>
                        </a:rPr>
                        <a:t>2</a:t>
                      </a:r>
                    </a:p>
                  </a:txBody>
                  <a:tcPr marL="0" marR="0" marT="0" marB="0" anchor="t" anchorCtr="0" horzOverflow="overflow">
                    <a:solidFill>
                      <a:srgbClr val="E7F3F4"/>
                    </a:solidFill>
                  </a:tcPr>
                </a:tc>
              </a:tr>
              <a:tr h="234517">
                <a:tc>
                  <a:txBody>
                    <a:bodyPr/>
                    <a:lstStyle/>
                    <a:p>
                      <a:pPr marL="226695" indent="-226695" algn="just">
                        <a:spcBef>
                          <a:spcPts val="300"/>
                        </a:spcBef>
                        <a:defRPr b="0" sz="1800">
                          <a:solidFill>
                            <a:srgbClr val="000000"/>
                          </a:solidFill>
                        </a:defRPr>
                      </a:pPr>
                      <a:r>
                        <a:rPr b="1" sz="1200">
                          <a:latin typeface="Arial"/>
                          <a:ea typeface="Arial"/>
                          <a:cs typeface="Arial"/>
                          <a:sym typeface="Arial"/>
                        </a:rPr>
                        <a:t>R2-0</a:t>
                      </a:r>
                    </a:p>
                  </a:txBody>
                  <a:tcPr marL="0" marR="0" marT="0" marB="0" anchor="t" anchorCtr="0" horzOverflow="overflow">
                    <a:solidFill>
                      <a:srgbClr val="BBE0E3"/>
                    </a:solidFill>
                  </a:tcPr>
                </a:tc>
                <a:tc>
                  <a:txBody>
                    <a:bodyPr/>
                    <a:lstStyle/>
                    <a:p>
                      <a:pPr marL="226695" indent="-226695" algn="just">
                        <a:spcBef>
                          <a:spcPts val="300"/>
                        </a:spcBef>
                        <a:defRPr sz="1800"/>
                      </a:pPr>
                      <a:r>
                        <a:rPr sz="1200">
                          <a:latin typeface="Arial"/>
                          <a:ea typeface="Arial"/>
                          <a:cs typeface="Arial"/>
                          <a:sym typeface="Arial"/>
                        </a:rPr>
                        <a:t>Студсвик, Швеция</a:t>
                      </a:r>
                    </a:p>
                  </a:txBody>
                  <a:tcPr marL="0" marR="0" marT="0" marB="0" anchor="t" anchorCtr="0" horzOverflow="overflow">
                    <a:solidFill>
                      <a:srgbClr val="F3F9FA"/>
                    </a:solidFill>
                  </a:tcPr>
                </a:tc>
                <a:tc>
                  <a:txBody>
                    <a:bodyPr/>
                    <a:lstStyle/>
                    <a:p>
                      <a:pPr marL="226695" indent="-226695" algn="just">
                        <a:spcBef>
                          <a:spcPts val="300"/>
                        </a:spcBef>
                        <a:defRPr sz="1800"/>
                      </a:pPr>
                      <a:r>
                        <a:rPr sz="1200">
                          <a:latin typeface="Arial"/>
                          <a:ea typeface="Arial"/>
                          <a:cs typeface="Arial"/>
                          <a:sym typeface="Arial"/>
                        </a:rPr>
                        <a:t>2001-2005</a:t>
                      </a:r>
                    </a:p>
                  </a:txBody>
                  <a:tcPr marL="0" marR="0" marT="0" marB="0" anchor="t" anchorCtr="0" horzOverflow="overflow">
                    <a:solidFill>
                      <a:srgbClr val="F3F9FA"/>
                    </a:solidFill>
                  </a:tcPr>
                </a:tc>
                <a:tc>
                  <a:txBody>
                    <a:bodyPr/>
                    <a:lstStyle/>
                    <a:p>
                      <a:pPr marL="226695" indent="-226695" algn="ctr">
                        <a:spcBef>
                          <a:spcPts val="300"/>
                        </a:spcBef>
                        <a:defRPr sz="1800"/>
                      </a:pPr>
                      <a:r>
                        <a:rPr sz="1200">
                          <a:latin typeface="Arial"/>
                          <a:ea typeface="Arial"/>
                          <a:cs typeface="Arial"/>
                          <a:sym typeface="Arial"/>
                        </a:rPr>
                        <a:t>22</a:t>
                      </a:r>
                    </a:p>
                  </a:txBody>
                  <a:tcPr marL="0" marR="0" marT="0" marB="0" anchor="t" anchorCtr="0" horzOverflow="overflow">
                    <a:solidFill>
                      <a:srgbClr val="F3F9FA"/>
                    </a:solidFill>
                  </a:tcPr>
                </a:tc>
              </a:tr>
              <a:tr h="234517">
                <a:tc>
                  <a:txBody>
                    <a:bodyPr/>
                    <a:lstStyle/>
                    <a:p>
                      <a:pPr marL="226695" indent="-226695" algn="just">
                        <a:spcBef>
                          <a:spcPts val="300"/>
                        </a:spcBef>
                        <a:defRPr>
                          <a:solidFill>
                            <a:srgbClr val="000000"/>
                          </a:solidFill>
                          <a:latin typeface="Arial"/>
                          <a:ea typeface="Arial"/>
                          <a:cs typeface="Arial"/>
                          <a:sym typeface="Arial"/>
                        </a:defRPr>
                      </a:pPr>
                      <a:r>
                        <a:t>T</a:t>
                      </a:r>
                      <a:r>
                        <a:t>APIRO</a:t>
                      </a:r>
                    </a:p>
                  </a:txBody>
                  <a:tcPr marL="0" marR="0" marT="0" marB="0" anchor="t" anchorCtr="0" horzOverflow="overflow">
                    <a:solidFill>
                      <a:srgbClr val="BBE0E3"/>
                    </a:solidFill>
                  </a:tcPr>
                </a:tc>
                <a:tc>
                  <a:txBody>
                    <a:bodyPr/>
                    <a:lstStyle/>
                    <a:p>
                      <a:pPr marL="226695" indent="-226695" algn="just">
                        <a:spcBef>
                          <a:spcPts val="300"/>
                        </a:spcBef>
                        <a:defRPr>
                          <a:latin typeface="Arial"/>
                          <a:ea typeface="Arial"/>
                          <a:cs typeface="Arial"/>
                          <a:sym typeface="Arial"/>
                        </a:defRPr>
                      </a:pPr>
                      <a:r>
                        <a:t>ENEA, </a:t>
                      </a:r>
                      <a:r>
                        <a:t>Рим, Италия</a:t>
                      </a:r>
                    </a:p>
                  </a:txBody>
                  <a:tcPr marL="0" marR="0" marT="0" marB="0" anchor="t" anchorCtr="0" horzOverflow="overflow">
                    <a:solidFill>
                      <a:srgbClr val="E7F3F4"/>
                    </a:solidFill>
                  </a:tcPr>
                </a:tc>
                <a:tc>
                  <a:txBody>
                    <a:bodyPr/>
                    <a:lstStyle/>
                    <a:p>
                      <a:pPr marL="226695" indent="-226695" algn="just">
                        <a:spcBef>
                          <a:spcPts val="300"/>
                        </a:spcBef>
                        <a:defRPr sz="1800"/>
                      </a:pPr>
                      <a:r>
                        <a:rPr sz="1200">
                          <a:latin typeface="Arial"/>
                          <a:ea typeface="Arial"/>
                          <a:cs typeface="Arial"/>
                          <a:sym typeface="Arial"/>
                        </a:rPr>
                        <a:t>2002, 2004</a:t>
                      </a:r>
                    </a:p>
                  </a:txBody>
                  <a:tcPr marL="0" marR="0" marT="0" marB="0" anchor="t" anchorCtr="0" horzOverflow="overflow">
                    <a:solidFill>
                      <a:srgbClr val="E7F3F4"/>
                    </a:solidFill>
                  </a:tcPr>
                </a:tc>
                <a:tc>
                  <a:txBody>
                    <a:bodyPr/>
                    <a:lstStyle/>
                    <a:p>
                      <a:pPr marL="226695" indent="-226695" algn="ctr">
                        <a:spcBef>
                          <a:spcPts val="300"/>
                        </a:spcBef>
                        <a:defRPr sz="1800"/>
                      </a:pPr>
                      <a:r>
                        <a:rPr sz="1200">
                          <a:latin typeface="Arial"/>
                          <a:ea typeface="Arial"/>
                          <a:cs typeface="Arial"/>
                          <a:sym typeface="Arial"/>
                        </a:rPr>
                        <a:t>2</a:t>
                      </a:r>
                    </a:p>
                  </a:txBody>
                  <a:tcPr marL="0" marR="0" marT="0" marB="0" anchor="t" anchorCtr="0" horzOverflow="overflow">
                    <a:solidFill>
                      <a:srgbClr val="E7F3F4"/>
                    </a:solidFill>
                  </a:tcPr>
                </a:tc>
              </a:tr>
              <a:tr h="234517">
                <a:tc>
                  <a:txBody>
                    <a:bodyPr/>
                    <a:lstStyle/>
                    <a:p>
                      <a:pPr marL="226695" indent="-226695" algn="just">
                        <a:spcBef>
                          <a:spcPts val="300"/>
                        </a:spcBef>
                        <a:defRPr b="0" sz="1800">
                          <a:solidFill>
                            <a:srgbClr val="000000"/>
                          </a:solidFill>
                        </a:defRPr>
                      </a:pPr>
                      <a:r>
                        <a:rPr b="1" sz="1200">
                          <a:latin typeface="Arial"/>
                          <a:ea typeface="Arial"/>
                          <a:cs typeface="Arial"/>
                          <a:sym typeface="Arial"/>
                        </a:rPr>
                        <a:t>THOR</a:t>
                      </a:r>
                    </a:p>
                  </a:txBody>
                  <a:tcPr marL="0" marR="0" marT="0" marB="0" anchor="t" anchorCtr="0" horzOverflow="overflow">
                    <a:solidFill>
                      <a:srgbClr val="BBE0E3"/>
                    </a:solidFill>
                  </a:tcPr>
                </a:tc>
                <a:tc>
                  <a:txBody>
                    <a:bodyPr/>
                    <a:lstStyle/>
                    <a:p>
                      <a:pPr marL="226695" indent="-226695" algn="just">
                        <a:spcBef>
                          <a:spcPts val="300"/>
                        </a:spcBef>
                        <a:defRPr sz="1800"/>
                      </a:pPr>
                      <a:r>
                        <a:rPr sz="1200">
                          <a:latin typeface="Arial"/>
                          <a:ea typeface="Arial"/>
                          <a:cs typeface="Arial"/>
                          <a:sym typeface="Arial"/>
                        </a:rPr>
                        <a:t>Синьчжу, Тайвань</a:t>
                      </a:r>
                    </a:p>
                  </a:txBody>
                  <a:tcPr marL="0" marR="0" marT="0" marB="0" anchor="t" anchorCtr="0" horzOverflow="overflow">
                    <a:solidFill>
                      <a:srgbClr val="F3F9FA"/>
                    </a:solidFill>
                  </a:tcPr>
                </a:tc>
                <a:tc>
                  <a:txBody>
                    <a:bodyPr/>
                    <a:lstStyle/>
                    <a:p>
                      <a:pPr marL="226695" indent="-226695" algn="just">
                        <a:spcBef>
                          <a:spcPts val="300"/>
                        </a:spcBef>
                        <a:defRPr sz="1800"/>
                      </a:pPr>
                      <a:r>
                        <a:rPr sz="1200">
                          <a:latin typeface="Arial"/>
                          <a:ea typeface="Arial"/>
                          <a:cs typeface="Arial"/>
                          <a:sym typeface="Arial"/>
                        </a:rPr>
                        <a:t>2010-2015</a:t>
                      </a:r>
                    </a:p>
                  </a:txBody>
                  <a:tcPr marL="0" marR="0" marT="0" marB="0" anchor="t" anchorCtr="0" horzOverflow="overflow">
                    <a:solidFill>
                      <a:srgbClr val="F3F9FA"/>
                    </a:solidFill>
                  </a:tcPr>
                </a:tc>
                <a:tc>
                  <a:txBody>
                    <a:bodyPr/>
                    <a:lstStyle/>
                    <a:p>
                      <a:pPr marL="226695" indent="-226695" algn="ctr">
                        <a:spcBef>
                          <a:spcPts val="300"/>
                        </a:spcBef>
                        <a:defRPr sz="1800"/>
                      </a:pPr>
                      <a:r>
                        <a:rPr sz="1200">
                          <a:latin typeface="Arial"/>
                          <a:ea typeface="Arial"/>
                          <a:cs typeface="Arial"/>
                          <a:sym typeface="Arial"/>
                        </a:rPr>
                        <a:t>34</a:t>
                      </a:r>
                    </a:p>
                  </a:txBody>
                  <a:tcPr marL="0" marR="0" marT="0" marB="0" anchor="t" anchorCtr="0" horzOverflow="overflow">
                    <a:solidFill>
                      <a:srgbClr val="F3F9FA"/>
                    </a:solidFill>
                  </a:tcPr>
                </a:tc>
              </a:tr>
              <a:tr h="234517">
                <a:tc>
                  <a:txBody>
                    <a:bodyPr/>
                    <a:lstStyle/>
                    <a:p>
                      <a:pPr marL="226695" indent="-226695" algn="just">
                        <a:spcBef>
                          <a:spcPts val="300"/>
                        </a:spcBef>
                        <a:defRPr>
                          <a:solidFill>
                            <a:srgbClr val="000000"/>
                          </a:solidFill>
                          <a:latin typeface="Arial"/>
                          <a:ea typeface="Arial"/>
                          <a:cs typeface="Arial"/>
                          <a:sym typeface="Arial"/>
                        </a:defRPr>
                      </a:pPr>
                      <a:r>
                        <a:t>RA</a:t>
                      </a:r>
                      <a:r>
                        <a:t>-6</a:t>
                      </a:r>
                    </a:p>
                  </a:txBody>
                  <a:tcPr marL="0" marR="0" marT="0" marB="0" anchor="t" anchorCtr="0" horzOverflow="overflow">
                    <a:solidFill>
                      <a:srgbClr val="BBE0E3"/>
                    </a:solidFill>
                  </a:tcPr>
                </a:tc>
                <a:tc>
                  <a:txBody>
                    <a:bodyPr/>
                    <a:lstStyle/>
                    <a:p>
                      <a:pPr marL="226695" indent="-226695" algn="just">
                        <a:spcBef>
                          <a:spcPts val="300"/>
                        </a:spcBef>
                        <a:defRPr sz="1800"/>
                      </a:pPr>
                      <a:r>
                        <a:rPr sz="1200">
                          <a:latin typeface="Arial"/>
                          <a:ea typeface="Arial"/>
                          <a:cs typeface="Arial"/>
                          <a:sym typeface="Arial"/>
                        </a:rPr>
                        <a:t>Барилоче, Аргентина</a:t>
                      </a:r>
                    </a:p>
                  </a:txBody>
                  <a:tcPr marL="0" marR="0" marT="0" marB="0" anchor="t" anchorCtr="0" horzOverflow="overflow">
                    <a:solidFill>
                      <a:srgbClr val="E7F3F4"/>
                    </a:solidFill>
                  </a:tcPr>
                </a:tc>
                <a:tc>
                  <a:txBody>
                    <a:bodyPr/>
                    <a:lstStyle/>
                    <a:p>
                      <a:pPr marL="226695" indent="-226695" algn="just">
                        <a:spcBef>
                          <a:spcPts val="300"/>
                        </a:spcBef>
                        <a:defRPr sz="1800"/>
                      </a:pPr>
                      <a:r>
                        <a:rPr sz="1200">
                          <a:latin typeface="Arial"/>
                          <a:ea typeface="Arial"/>
                          <a:cs typeface="Arial"/>
                          <a:sym typeface="Arial"/>
                        </a:rPr>
                        <a:t>2003-2015</a:t>
                      </a:r>
                    </a:p>
                  </a:txBody>
                  <a:tcPr marL="0" marR="0" marT="0" marB="0" anchor="t" anchorCtr="0" horzOverflow="overflow">
                    <a:solidFill>
                      <a:srgbClr val="E7F3F4"/>
                    </a:solidFill>
                  </a:tcPr>
                </a:tc>
                <a:tc>
                  <a:txBody>
                    <a:bodyPr/>
                    <a:lstStyle/>
                    <a:p>
                      <a:pPr marL="226695" indent="-226695" algn="ctr">
                        <a:spcBef>
                          <a:spcPts val="300"/>
                        </a:spcBef>
                        <a:defRPr sz="1800"/>
                      </a:pPr>
                      <a:r>
                        <a:rPr sz="1200">
                          <a:latin typeface="Arial"/>
                          <a:ea typeface="Arial"/>
                          <a:cs typeface="Arial"/>
                          <a:sym typeface="Arial"/>
                        </a:rPr>
                        <a:t>7</a:t>
                      </a:r>
                    </a:p>
                  </a:txBody>
                  <a:tcPr marL="0" marR="0" marT="0" marB="0" anchor="t" anchorCtr="0" horzOverflow="overflow">
                    <a:solidFill>
                      <a:srgbClr val="E7F3F4"/>
                    </a:solidFill>
                  </a:tcPr>
                </a:tc>
              </a:tr>
            </a:tbl>
          </a:graphicData>
        </a:graphic>
      </p:graphicFrame>
      <p:sp>
        <p:nvSpPr>
          <p:cNvPr id="235" name="Rectangle 1"/>
          <p:cNvSpPr txBox="1"/>
          <p:nvPr/>
        </p:nvSpPr>
        <p:spPr>
          <a:xfrm>
            <a:off x="2633592" y="6499013"/>
            <a:ext cx="3364944" cy="28708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i="1" sz="1400">
                <a:latin typeface="Times New Roman"/>
                <a:ea typeface="Times New Roman"/>
                <a:cs typeface="Times New Roman"/>
                <a:sym typeface="Times New Roman"/>
              </a:defRPr>
            </a:lvl1pPr>
          </a:lstStyle>
          <a:p>
            <a:pPr/>
            <a:r>
              <a:t>(состояние на май 2015)</a:t>
            </a:r>
          </a:p>
        </p:txBody>
      </p:sp>
      <p:sp>
        <p:nvSpPr>
          <p:cNvPr id="236" name="TextBox 11"/>
          <p:cNvSpPr txBox="1"/>
          <p:nvPr/>
        </p:nvSpPr>
        <p:spPr>
          <a:xfrm>
            <a:off x="8178207" y="6488667"/>
            <a:ext cx="1532780"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595959"/>
                </a:solidFill>
                <a:latin typeface="Arial"/>
                <a:ea typeface="Arial"/>
                <a:cs typeface="Arial"/>
                <a:sym typeface="Arial"/>
              </a:defRPr>
            </a:lvl1pPr>
          </a:lstStyle>
          <a:p>
            <a:pPr/>
            <a:r>
              <a:t>ИТОГО: 1375</a:t>
            </a:r>
          </a:p>
        </p:txBody>
      </p:sp>
      <p:sp>
        <p:nvSpPr>
          <p:cNvPr id="237" name="Text Box 5"/>
          <p:cNvSpPr txBox="1"/>
          <p:nvPr/>
        </p:nvSpPr>
        <p:spPr>
          <a:xfrm>
            <a:off x="297336" y="692695"/>
            <a:ext cx="10518648" cy="6173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b="1">
                <a:solidFill>
                  <a:srgbClr val="333399"/>
                </a:solidFill>
                <a:latin typeface="Arial"/>
                <a:ea typeface="Arial"/>
                <a:cs typeface="Arial"/>
                <a:sym typeface="Arial"/>
              </a:defRPr>
            </a:pPr>
            <a:r>
              <a:t>III </a:t>
            </a:r>
            <a:r>
              <a:t>этап (с начала 90-х гг.) - </a:t>
            </a:r>
            <a:r>
              <a:rPr b="0">
                <a:solidFill>
                  <a:srgbClr val="000099"/>
                </a:solidFill>
              </a:rPr>
              <a:t>клинические испытания глубинных внутримозговых опухолей с применением пучков эпитепловых нейтронов от ядерных реакторов</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240" name="Rectangle 4"/>
          <p:cNvSpPr txBox="1"/>
          <p:nvPr>
            <p:ph type="subTitle" sz="quarter" idx="1"/>
          </p:nvPr>
        </p:nvSpPr>
        <p:spPr>
          <a:xfrm>
            <a:off x="148280" y="-1"/>
            <a:ext cx="10085007" cy="479687"/>
          </a:xfrm>
          <a:prstGeom prst="rect">
            <a:avLst/>
          </a:prstGeom>
        </p:spPr>
        <p:txBody>
          <a:bodyPr/>
          <a:lstStyle/>
          <a:p>
            <a:pPr algn="l">
              <a:defRPr>
                <a:solidFill>
                  <a:srgbClr val="3333CC"/>
                </a:solidFill>
              </a:defRPr>
            </a:pPr>
            <a:r>
              <a:t>История БНЗТ – </a:t>
            </a:r>
            <a:r>
              <a:t>III </a:t>
            </a:r>
            <a:r>
              <a:t>этап</a:t>
            </a:r>
          </a:p>
        </p:txBody>
      </p:sp>
      <p:sp>
        <p:nvSpPr>
          <p:cNvPr id="241"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242" name="Text Box 5"/>
          <p:cNvSpPr txBox="1"/>
          <p:nvPr/>
        </p:nvSpPr>
        <p:spPr>
          <a:xfrm>
            <a:off x="297336" y="692695"/>
            <a:ext cx="10501556" cy="3017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b="1">
                <a:solidFill>
                  <a:srgbClr val="333399"/>
                </a:solidFill>
                <a:latin typeface="Arial"/>
                <a:ea typeface="Arial"/>
                <a:cs typeface="Arial"/>
                <a:sym typeface="Arial"/>
              </a:defRPr>
            </a:pPr>
            <a:r>
              <a:t>III </a:t>
            </a:r>
            <a:r>
              <a:t>этап (с начала 90-х гг.) - </a:t>
            </a:r>
            <a:r>
              <a:rPr b="0">
                <a:solidFill>
                  <a:srgbClr val="000099"/>
                </a:solidFill>
              </a:rPr>
              <a:t>клинические испытания глубинных внутримозговых опухолей с применением пучков эпитепловых нейтронов от ядерных реакторов</a:t>
            </a:r>
            <a:endParaRPr b="0">
              <a:solidFill>
                <a:srgbClr val="000099"/>
              </a:solidFill>
            </a:endParaRPr>
          </a:p>
          <a:p>
            <a:pPr marL="268288" indent="-268288">
              <a:defRPr b="1">
                <a:solidFill>
                  <a:srgbClr val="333399"/>
                </a:solidFill>
                <a:latin typeface="Arial"/>
                <a:ea typeface="Arial"/>
                <a:cs typeface="Arial"/>
                <a:sym typeface="Arial"/>
              </a:defRPr>
            </a:pPr>
          </a:p>
          <a:p>
            <a:pPr marL="268288" indent="-268288">
              <a:defRPr b="1">
                <a:solidFill>
                  <a:srgbClr val="333399"/>
                </a:solidFill>
                <a:latin typeface="Arial"/>
                <a:ea typeface="Arial"/>
                <a:cs typeface="Arial"/>
                <a:sym typeface="Arial"/>
              </a:defRPr>
            </a:pPr>
            <a:r>
              <a:t>Виды злокачественных опухолей, подвергнутых лечению на реакторах:</a:t>
            </a:r>
          </a:p>
          <a:p>
            <a:pPr marL="1257300" indent="-449262">
              <a:buSzPct val="100000"/>
              <a:buFont typeface="Arial"/>
              <a:buChar char="•"/>
              <a:defRPr>
                <a:solidFill>
                  <a:srgbClr val="333399"/>
                </a:solidFill>
                <a:latin typeface="Arial"/>
                <a:ea typeface="Arial"/>
                <a:cs typeface="Arial"/>
                <a:sym typeface="Arial"/>
              </a:defRPr>
            </a:pPr>
            <a:r>
              <a:t>глиомы</a:t>
            </a:r>
          </a:p>
          <a:p>
            <a:pPr marL="1257300" indent="-449262">
              <a:buSzPct val="100000"/>
              <a:buFont typeface="Arial"/>
              <a:buChar char="•"/>
              <a:defRPr>
                <a:solidFill>
                  <a:srgbClr val="333399"/>
                </a:solidFill>
                <a:latin typeface="Arial"/>
                <a:ea typeface="Arial"/>
                <a:cs typeface="Arial"/>
                <a:sym typeface="Arial"/>
              </a:defRPr>
            </a:pPr>
            <a:r>
              <a:t>меланома</a:t>
            </a:r>
          </a:p>
          <a:p>
            <a:pPr marL="1257300" indent="-449262">
              <a:buSzPct val="100000"/>
              <a:buFont typeface="Arial"/>
              <a:buChar char="•"/>
              <a:defRPr>
                <a:solidFill>
                  <a:srgbClr val="333399"/>
                </a:solidFill>
                <a:latin typeface="Arial"/>
                <a:ea typeface="Arial"/>
                <a:cs typeface="Arial"/>
                <a:sym typeface="Arial"/>
              </a:defRPr>
            </a:pPr>
            <a:r>
              <a:t>опухоль шеи</a:t>
            </a:r>
          </a:p>
          <a:p>
            <a:pPr marL="1257300" indent="-449262">
              <a:buSzPct val="100000"/>
              <a:buFont typeface="Arial"/>
              <a:buChar char="•"/>
              <a:defRPr>
                <a:solidFill>
                  <a:srgbClr val="333399"/>
                </a:solidFill>
                <a:latin typeface="Arial"/>
                <a:ea typeface="Arial"/>
                <a:cs typeface="Arial"/>
                <a:sym typeface="Arial"/>
              </a:defRPr>
            </a:pPr>
            <a:r>
              <a:t>менингиома </a:t>
            </a:r>
          </a:p>
          <a:p>
            <a:pPr marL="1257300" indent="-449262">
              <a:buSzPct val="100000"/>
              <a:buFont typeface="Arial"/>
              <a:buChar char="•"/>
              <a:defRPr>
                <a:solidFill>
                  <a:srgbClr val="333399"/>
                </a:solidFill>
                <a:latin typeface="Arial"/>
                <a:ea typeface="Arial"/>
                <a:cs typeface="Arial"/>
                <a:sym typeface="Arial"/>
              </a:defRPr>
            </a:pPr>
            <a:r>
              <a:t>мезотелиома плевры </a:t>
            </a:r>
          </a:p>
          <a:p>
            <a:pPr marL="1257300" indent="-449262">
              <a:buSzPct val="100000"/>
              <a:buFont typeface="Arial"/>
              <a:buChar char="•"/>
              <a:defRPr>
                <a:solidFill>
                  <a:srgbClr val="333399"/>
                </a:solidFill>
                <a:latin typeface="Arial"/>
                <a:ea typeface="Arial"/>
                <a:cs typeface="Arial"/>
                <a:sym typeface="Arial"/>
              </a:defRPr>
            </a:pPr>
            <a:r>
              <a:t>гепатоцеллюлярная карцинома</a:t>
            </a:r>
          </a:p>
        </p:txBody>
      </p:sp>
      <p:pic>
        <p:nvPicPr>
          <p:cNvPr id="243" name="Picture 2" descr="Picture 2"/>
          <p:cNvPicPr>
            <a:picLocks noChangeAspect="1"/>
          </p:cNvPicPr>
          <p:nvPr/>
        </p:nvPicPr>
        <p:blipFill>
          <a:blip r:embed="rId2">
            <a:extLst/>
          </a:blip>
          <a:stretch>
            <a:fillRect/>
          </a:stretch>
        </p:blipFill>
        <p:spPr>
          <a:xfrm>
            <a:off x="1186505" y="3623416"/>
            <a:ext cx="9967315" cy="3134649"/>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Рисунок 10" descr="Рисунок 10"/>
          <p:cNvPicPr>
            <a:picLocks noChangeAspect="1"/>
          </p:cNvPicPr>
          <p:nvPr/>
        </p:nvPicPr>
        <p:blipFill>
          <a:blip r:embed="rId2">
            <a:extLst/>
          </a:blip>
          <a:stretch>
            <a:fillRect/>
          </a:stretch>
        </p:blipFill>
        <p:spPr>
          <a:xfrm>
            <a:off x="2370191" y="479685"/>
            <a:ext cx="9567473" cy="6378316"/>
          </a:xfrm>
          <a:prstGeom prst="rect">
            <a:avLst/>
          </a:prstGeom>
          <a:ln w="12700">
            <a:miter lim="400000"/>
          </a:ln>
        </p:spPr>
      </p:pic>
      <p:sp>
        <p:nvSpPr>
          <p:cNvPr id="246"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247" name="Rectangle 4"/>
          <p:cNvSpPr txBox="1"/>
          <p:nvPr>
            <p:ph type="subTitle" sz="quarter" idx="1"/>
          </p:nvPr>
        </p:nvSpPr>
        <p:spPr>
          <a:xfrm>
            <a:off x="148280" y="-1"/>
            <a:ext cx="10085007" cy="479687"/>
          </a:xfrm>
          <a:prstGeom prst="rect">
            <a:avLst/>
          </a:prstGeom>
        </p:spPr>
        <p:txBody>
          <a:bodyPr/>
          <a:lstStyle/>
          <a:p>
            <a:pPr algn="l">
              <a:defRPr>
                <a:solidFill>
                  <a:srgbClr val="3333CC"/>
                </a:solidFill>
              </a:defRPr>
            </a:pPr>
            <a:r>
              <a:t>История БНЗТ – </a:t>
            </a:r>
            <a:r>
              <a:t>III </a:t>
            </a:r>
            <a:r>
              <a:t>этап</a:t>
            </a:r>
          </a:p>
        </p:txBody>
      </p:sp>
      <p:sp>
        <p:nvSpPr>
          <p:cNvPr id="248"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249" name="Text Box 5"/>
          <p:cNvSpPr txBox="1"/>
          <p:nvPr/>
        </p:nvSpPr>
        <p:spPr>
          <a:xfrm>
            <a:off x="297337" y="692695"/>
            <a:ext cx="8765448"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68288" indent="-268288">
              <a:defRPr b="1">
                <a:solidFill>
                  <a:srgbClr val="333399"/>
                </a:solidFill>
                <a:latin typeface="Arial"/>
                <a:ea typeface="Arial"/>
                <a:cs typeface="Arial"/>
                <a:sym typeface="Arial"/>
              </a:defRPr>
            </a:lvl1pPr>
          </a:lstStyle>
          <a:p>
            <a:pPr/>
            <a:r>
              <a:t>KUR (KURRI)</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252" name="Rectangle 4"/>
          <p:cNvSpPr txBox="1"/>
          <p:nvPr>
            <p:ph type="subTitle" sz="quarter" idx="1"/>
          </p:nvPr>
        </p:nvSpPr>
        <p:spPr>
          <a:xfrm>
            <a:off x="148280" y="-1"/>
            <a:ext cx="10085007" cy="479687"/>
          </a:xfrm>
          <a:prstGeom prst="rect">
            <a:avLst/>
          </a:prstGeom>
        </p:spPr>
        <p:txBody>
          <a:bodyPr/>
          <a:lstStyle/>
          <a:p>
            <a:pPr algn="l">
              <a:defRPr>
                <a:solidFill>
                  <a:srgbClr val="3333CC"/>
                </a:solidFill>
              </a:defRPr>
            </a:pPr>
            <a:r>
              <a:t>История БНЗТ – </a:t>
            </a:r>
            <a:r>
              <a:t>III </a:t>
            </a:r>
            <a:r>
              <a:t>этап</a:t>
            </a:r>
          </a:p>
        </p:txBody>
      </p:sp>
      <p:sp>
        <p:nvSpPr>
          <p:cNvPr id="253"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254" name="Text Box 5"/>
          <p:cNvSpPr txBox="1"/>
          <p:nvPr/>
        </p:nvSpPr>
        <p:spPr>
          <a:xfrm>
            <a:off x="297337" y="692695"/>
            <a:ext cx="8765448"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68288" indent="-268288">
              <a:defRPr b="1">
                <a:solidFill>
                  <a:srgbClr val="333399"/>
                </a:solidFill>
                <a:latin typeface="Arial"/>
                <a:ea typeface="Arial"/>
                <a:cs typeface="Arial"/>
                <a:sym typeface="Arial"/>
              </a:defRPr>
            </a:lvl1pPr>
          </a:lstStyle>
          <a:p>
            <a:pPr/>
            <a:r>
              <a:t>KUR (KURRI)</a:t>
            </a:r>
          </a:p>
        </p:txBody>
      </p:sp>
      <p:pic>
        <p:nvPicPr>
          <p:cNvPr id="255" name="Рисунок 8" descr="Рисунок 8"/>
          <p:cNvPicPr>
            <a:picLocks noChangeAspect="1"/>
          </p:cNvPicPr>
          <p:nvPr/>
        </p:nvPicPr>
        <p:blipFill>
          <a:blip r:embed="rId2">
            <a:extLst/>
          </a:blip>
          <a:stretch>
            <a:fillRect/>
          </a:stretch>
        </p:blipFill>
        <p:spPr>
          <a:xfrm>
            <a:off x="2373926" y="479685"/>
            <a:ext cx="9593706" cy="6378316"/>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258" name="Rectangle 4"/>
          <p:cNvSpPr txBox="1"/>
          <p:nvPr>
            <p:ph type="subTitle" sz="quarter" idx="1"/>
          </p:nvPr>
        </p:nvSpPr>
        <p:spPr>
          <a:xfrm>
            <a:off x="148280" y="-1"/>
            <a:ext cx="10085007" cy="479687"/>
          </a:xfrm>
          <a:prstGeom prst="rect">
            <a:avLst/>
          </a:prstGeom>
        </p:spPr>
        <p:txBody>
          <a:bodyPr/>
          <a:lstStyle/>
          <a:p>
            <a:pPr algn="l">
              <a:defRPr>
                <a:solidFill>
                  <a:srgbClr val="3333CC"/>
                </a:solidFill>
              </a:defRPr>
            </a:pPr>
            <a:r>
              <a:t>История БНЗТ – </a:t>
            </a:r>
            <a:r>
              <a:t>IV </a:t>
            </a:r>
            <a:r>
              <a:t>этап</a:t>
            </a:r>
          </a:p>
        </p:txBody>
      </p:sp>
      <p:sp>
        <p:nvSpPr>
          <p:cNvPr id="259"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260" name="Text Box 5"/>
          <p:cNvSpPr txBox="1"/>
          <p:nvPr/>
        </p:nvSpPr>
        <p:spPr>
          <a:xfrm>
            <a:off x="297337" y="692695"/>
            <a:ext cx="8765448" cy="6173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b="1">
                <a:solidFill>
                  <a:srgbClr val="333399"/>
                </a:solidFill>
                <a:latin typeface="Arial"/>
                <a:ea typeface="Arial"/>
                <a:cs typeface="Arial"/>
                <a:sym typeface="Arial"/>
              </a:defRPr>
            </a:pPr>
            <a:r>
              <a:t>IV </a:t>
            </a:r>
            <a:r>
              <a:t>этап (с 1 июня 2020) </a:t>
            </a:r>
            <a:r>
              <a:rPr b="0"/>
              <a:t>- использованием ускорителей заряженных частиц для получения пучков эпитепловых нейтронов</a:t>
            </a:r>
          </a:p>
        </p:txBody>
      </p:sp>
      <p:sp>
        <p:nvSpPr>
          <p:cNvPr id="261" name="Text Box 5"/>
          <p:cNvSpPr txBox="1"/>
          <p:nvPr/>
        </p:nvSpPr>
        <p:spPr>
          <a:xfrm>
            <a:off x="189276" y="1700808"/>
            <a:ext cx="8873509" cy="43511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a:solidFill>
                  <a:srgbClr val="333399"/>
                </a:solidFill>
                <a:latin typeface="Arial"/>
                <a:ea typeface="Arial"/>
                <a:cs typeface="Arial"/>
                <a:sym typeface="Arial"/>
              </a:defRPr>
            </a:pPr>
            <a:r>
              <a:t>Сауервейн (</a:t>
            </a:r>
            <a:r>
              <a:t>NCT)</a:t>
            </a:r>
            <a:r>
              <a:t>: </a:t>
            </a:r>
          </a:p>
          <a:p>
            <a:pPr marL="268288" indent="-268288">
              <a:defRPr>
                <a:solidFill>
                  <a:srgbClr val="333399"/>
                </a:solidFill>
                <a:latin typeface="Arial"/>
                <a:ea typeface="Arial"/>
                <a:cs typeface="Arial"/>
                <a:sym typeface="Arial"/>
              </a:defRPr>
            </a:pPr>
          </a:p>
          <a:p>
            <a:pPr marL="268288" indent="-268288">
              <a:defRPr>
                <a:solidFill>
                  <a:srgbClr val="333399"/>
                </a:solidFill>
                <a:latin typeface="Arial"/>
                <a:ea typeface="Arial"/>
                <a:cs typeface="Arial"/>
                <a:sym typeface="Arial"/>
              </a:defRPr>
            </a:pPr>
            <a:r>
              <a:t>“Ключевой фактор для успеха БНЗТ в первую очередь заключается в коллаборации между различными дисциплинами, от ядерной физики до хирургии, от химии до радиационной онкологии, от математики до радиобиологии. … </a:t>
            </a:r>
          </a:p>
          <a:p>
            <a:pPr marL="268288" indent="-268288">
              <a:defRPr>
                <a:solidFill>
                  <a:srgbClr val="333399"/>
                </a:solidFill>
                <a:latin typeface="Arial"/>
                <a:ea typeface="Arial"/>
                <a:cs typeface="Arial"/>
                <a:sym typeface="Arial"/>
              </a:defRPr>
            </a:pPr>
          </a:p>
          <a:p>
            <a:pPr marL="268288" indent="-268288">
              <a:defRPr>
                <a:solidFill>
                  <a:srgbClr val="333399"/>
                </a:solidFill>
                <a:latin typeface="Arial"/>
                <a:ea typeface="Arial"/>
                <a:cs typeface="Arial"/>
                <a:sym typeface="Arial"/>
              </a:defRPr>
            </a:pPr>
            <a:r>
              <a:t>Второй важный аспект состоит в наличии надежного источника нейтронов, размещаемого в клинике. До тех пор, пока технические проблемы не будут решены, не будет реального прогресса в БНЗТ. </a:t>
            </a:r>
          </a:p>
          <a:p>
            <a:pPr marL="268288" indent="-268288">
              <a:defRPr>
                <a:solidFill>
                  <a:srgbClr val="333399"/>
                </a:solidFill>
                <a:latin typeface="Arial"/>
                <a:ea typeface="Arial"/>
                <a:cs typeface="Arial"/>
                <a:sym typeface="Arial"/>
              </a:defRPr>
            </a:pPr>
          </a:p>
          <a:p>
            <a:pPr marL="268288" indent="-268288">
              <a:defRPr>
                <a:solidFill>
                  <a:srgbClr val="333399"/>
                </a:solidFill>
                <a:latin typeface="Arial"/>
                <a:ea typeface="Arial"/>
                <a:cs typeface="Arial"/>
                <a:sym typeface="Arial"/>
              </a:defRPr>
            </a:pPr>
            <a:r>
              <a:t>Аспект лекарственных препаратов, который раньше часто казался узким местом БНЗТ, менее важен. Два препарата, которые уже использовались в клинических испытаниях, а именно, </a:t>
            </a:r>
            <a:r>
              <a:t>BSH</a:t>
            </a:r>
            <a:r>
              <a:t> и </a:t>
            </a:r>
            <a:r>
              <a:t>BPA</a:t>
            </a:r>
            <a:r>
              <a:t>, обеспечивают очень хороший градиент бора между некоторыми опухолями и окружающими нормальными клетками, чтобы планировать и продолжать клинические испытания</a:t>
            </a:r>
            <a:r>
              <a:t>.”</a:t>
            </a:r>
          </a:p>
        </p:txBody>
      </p:sp>
      <p:pic>
        <p:nvPicPr>
          <p:cNvPr id="262" name="Picture 13" descr="Picture 13"/>
          <p:cNvPicPr>
            <a:picLocks noChangeAspect="1"/>
          </p:cNvPicPr>
          <p:nvPr/>
        </p:nvPicPr>
        <p:blipFill>
          <a:blip r:embed="rId2">
            <a:extLst/>
          </a:blip>
          <a:srcRect l="16000" t="0" r="17876" b="7791"/>
          <a:stretch>
            <a:fillRect/>
          </a:stretch>
        </p:blipFill>
        <p:spPr>
          <a:xfrm>
            <a:off x="9687446" y="1339026"/>
            <a:ext cx="2504554" cy="3751762"/>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Рисунок 6" descr="Рисунок 6"/>
          <p:cNvPicPr>
            <a:picLocks noChangeAspect="1"/>
          </p:cNvPicPr>
          <p:nvPr/>
        </p:nvPicPr>
        <p:blipFill>
          <a:blip r:embed="rId2">
            <a:extLst/>
          </a:blip>
          <a:srcRect l="521" t="9698" r="2922" b="2787"/>
          <a:stretch>
            <a:fillRect/>
          </a:stretch>
        </p:blipFill>
        <p:spPr>
          <a:xfrm>
            <a:off x="465513" y="479685"/>
            <a:ext cx="11245975" cy="6378316"/>
          </a:xfrm>
          <a:prstGeom prst="rect">
            <a:avLst/>
          </a:prstGeom>
          <a:ln w="12700">
            <a:miter lim="400000"/>
          </a:ln>
        </p:spPr>
      </p:pic>
      <p:sp>
        <p:nvSpPr>
          <p:cNvPr id="265"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266"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Текущий статус</a:t>
            </a:r>
          </a:p>
        </p:txBody>
      </p:sp>
      <p:sp>
        <p:nvSpPr>
          <p:cNvPr id="267"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270"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Текущий статус</a:t>
            </a:r>
          </a:p>
        </p:txBody>
      </p:sp>
      <p:sp>
        <p:nvSpPr>
          <p:cNvPr id="271"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pic>
        <p:nvPicPr>
          <p:cNvPr id="272" name="Picture 2" descr="Picture 2"/>
          <p:cNvPicPr>
            <a:picLocks noChangeAspect="1"/>
          </p:cNvPicPr>
          <p:nvPr/>
        </p:nvPicPr>
        <p:blipFill>
          <a:blip r:embed="rId2">
            <a:extLst/>
          </a:blip>
          <a:stretch>
            <a:fillRect/>
          </a:stretch>
        </p:blipFill>
        <p:spPr>
          <a:xfrm>
            <a:off x="922789" y="615450"/>
            <a:ext cx="3657601" cy="4825331"/>
          </a:xfrm>
          <a:prstGeom prst="rect">
            <a:avLst/>
          </a:prstGeom>
          <a:ln w="12700">
            <a:miter lim="400000"/>
          </a:ln>
        </p:spPr>
      </p:pic>
      <p:pic>
        <p:nvPicPr>
          <p:cNvPr id="273" name="Рисунок 2" descr="Рисунок 2"/>
          <p:cNvPicPr>
            <a:picLocks noChangeAspect="1"/>
          </p:cNvPicPr>
          <p:nvPr/>
        </p:nvPicPr>
        <p:blipFill>
          <a:blip r:embed="rId3">
            <a:extLst/>
          </a:blip>
          <a:srcRect l="14274" t="12843" r="15661" b="9358"/>
          <a:stretch>
            <a:fillRect/>
          </a:stretch>
        </p:blipFill>
        <p:spPr>
          <a:xfrm>
            <a:off x="7535392" y="615450"/>
            <a:ext cx="3194128" cy="4825331"/>
          </a:xfrm>
          <a:prstGeom prst="rect">
            <a:avLst/>
          </a:prstGeom>
          <a:ln w="12700">
            <a:miter lim="400000"/>
          </a:ln>
        </p:spPr>
      </p:pic>
      <p:pic>
        <p:nvPicPr>
          <p:cNvPr id="274" name="Рисунок 3" descr="Рисунок 3"/>
          <p:cNvPicPr>
            <a:picLocks noChangeAspect="1"/>
          </p:cNvPicPr>
          <p:nvPr/>
        </p:nvPicPr>
        <p:blipFill>
          <a:blip r:embed="rId4">
            <a:extLst/>
          </a:blip>
          <a:srcRect l="28349" t="11621" r="44748" b="75902"/>
          <a:stretch>
            <a:fillRect/>
          </a:stretch>
        </p:blipFill>
        <p:spPr>
          <a:xfrm>
            <a:off x="1283515" y="5492654"/>
            <a:ext cx="4689446" cy="1223335"/>
          </a:xfrm>
          <a:prstGeom prst="rect">
            <a:avLst/>
          </a:prstGeom>
          <a:ln w="12700">
            <a:miter lim="400000"/>
          </a:ln>
        </p:spPr>
      </p:pic>
      <p:pic>
        <p:nvPicPr>
          <p:cNvPr id="275" name="Рисунок 7" descr="Рисунок 7"/>
          <p:cNvPicPr>
            <a:picLocks noChangeAspect="1"/>
          </p:cNvPicPr>
          <p:nvPr/>
        </p:nvPicPr>
        <p:blipFill>
          <a:blip r:embed="rId5">
            <a:extLst/>
          </a:blip>
          <a:srcRect l="33028" t="16147" r="36285" b="70642"/>
          <a:stretch>
            <a:fillRect/>
          </a:stretch>
        </p:blipFill>
        <p:spPr>
          <a:xfrm>
            <a:off x="7659148" y="5576544"/>
            <a:ext cx="4477811" cy="1084315"/>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278"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Текущий статус</a:t>
            </a:r>
          </a:p>
        </p:txBody>
      </p:sp>
      <p:sp>
        <p:nvSpPr>
          <p:cNvPr id="279"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pic>
        <p:nvPicPr>
          <p:cNvPr id="280" name="Рисунок 2" descr="Рисунок 2"/>
          <p:cNvPicPr>
            <a:picLocks noChangeAspect="1"/>
          </p:cNvPicPr>
          <p:nvPr/>
        </p:nvPicPr>
        <p:blipFill>
          <a:blip r:embed="rId2">
            <a:extLst/>
          </a:blip>
          <a:srcRect l="662" t="10819" r="2191" b="6666"/>
          <a:stretch>
            <a:fillRect/>
          </a:stretch>
        </p:blipFill>
        <p:spPr>
          <a:xfrm>
            <a:off x="13368" y="479686"/>
            <a:ext cx="12165261" cy="6378314"/>
          </a:xfrm>
          <a:prstGeom prst="rect">
            <a:avLst/>
          </a:prstGeom>
          <a:ln w="12700">
            <a:miter lim="400000"/>
          </a:ln>
        </p:spPr>
      </p:pic>
      <p:sp>
        <p:nvSpPr>
          <p:cNvPr id="281" name="Text Box 5"/>
          <p:cNvSpPr txBox="1"/>
          <p:nvPr/>
        </p:nvSpPr>
        <p:spPr>
          <a:xfrm>
            <a:off x="1974714" y="2719563"/>
            <a:ext cx="399129" cy="3707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333399"/>
                </a:solidFill>
                <a:latin typeface="Wingdings 2"/>
                <a:ea typeface="Wingdings 2"/>
                <a:cs typeface="Wingdings 2"/>
                <a:sym typeface="Wingdings 2"/>
              </a:defRPr>
            </a:lvl1pPr>
          </a:lstStyle>
          <a:p>
            <a:pPr>
              <a:defRPr>
                <a:latin typeface="Arial"/>
                <a:ea typeface="Arial"/>
                <a:cs typeface="Arial"/>
                <a:sym typeface="Arial"/>
              </a:defRPr>
            </a:pPr>
            <a:r>
              <a:rPr>
                <a:latin typeface="Wingdings 2"/>
                <a:ea typeface="Wingdings 2"/>
                <a:cs typeface="Wingdings 2"/>
                <a:sym typeface="Wingdings 2"/>
              </a:rPr>
              <a:t>☑</a:t>
            </a:r>
          </a:p>
        </p:txBody>
      </p:sp>
      <p:sp>
        <p:nvSpPr>
          <p:cNvPr id="282" name="Text Box 5"/>
          <p:cNvSpPr txBox="1"/>
          <p:nvPr/>
        </p:nvSpPr>
        <p:spPr>
          <a:xfrm>
            <a:off x="1974714" y="2950394"/>
            <a:ext cx="399129" cy="3707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333399"/>
                </a:solidFill>
                <a:latin typeface="Wingdings 2"/>
                <a:ea typeface="Wingdings 2"/>
                <a:cs typeface="Wingdings 2"/>
                <a:sym typeface="Wingdings 2"/>
              </a:defRPr>
            </a:lvl1pPr>
          </a:lstStyle>
          <a:p>
            <a:pPr>
              <a:defRPr>
                <a:latin typeface="Arial"/>
                <a:ea typeface="Arial"/>
                <a:cs typeface="Arial"/>
                <a:sym typeface="Arial"/>
              </a:defRPr>
            </a:pPr>
            <a:r>
              <a:rPr>
                <a:latin typeface="Wingdings 2"/>
                <a:ea typeface="Wingdings 2"/>
                <a:cs typeface="Wingdings 2"/>
                <a:sym typeface="Wingdings 2"/>
              </a:rPr>
              <a:t>☑</a:t>
            </a:r>
          </a:p>
        </p:txBody>
      </p:sp>
      <p:sp>
        <p:nvSpPr>
          <p:cNvPr id="283" name="Text Box 5"/>
          <p:cNvSpPr txBox="1"/>
          <p:nvPr/>
        </p:nvSpPr>
        <p:spPr>
          <a:xfrm>
            <a:off x="1974714" y="3181226"/>
            <a:ext cx="399129" cy="3707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333399"/>
                </a:solidFill>
                <a:latin typeface="Wingdings 2"/>
                <a:ea typeface="Wingdings 2"/>
                <a:cs typeface="Wingdings 2"/>
                <a:sym typeface="Wingdings 2"/>
              </a:defRPr>
            </a:lvl1pPr>
          </a:lstStyle>
          <a:p>
            <a:pPr>
              <a:defRPr>
                <a:latin typeface="Arial"/>
                <a:ea typeface="Arial"/>
                <a:cs typeface="Arial"/>
                <a:sym typeface="Arial"/>
              </a:defRPr>
            </a:pPr>
            <a:r>
              <a:rPr>
                <a:latin typeface="Wingdings 2"/>
                <a:ea typeface="Wingdings 2"/>
                <a:cs typeface="Wingdings 2"/>
                <a:sym typeface="Wingdings 2"/>
              </a:rPr>
              <a:t>☑</a:t>
            </a:r>
          </a:p>
        </p:txBody>
      </p:sp>
      <p:sp>
        <p:nvSpPr>
          <p:cNvPr id="284" name="Text Box 5"/>
          <p:cNvSpPr txBox="1"/>
          <p:nvPr/>
        </p:nvSpPr>
        <p:spPr>
          <a:xfrm>
            <a:off x="1974714" y="3438009"/>
            <a:ext cx="399129" cy="3707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333399"/>
                </a:solidFill>
                <a:latin typeface="Wingdings 2"/>
                <a:ea typeface="Wingdings 2"/>
                <a:cs typeface="Wingdings 2"/>
                <a:sym typeface="Wingdings 2"/>
              </a:defRPr>
            </a:lvl1pPr>
          </a:lstStyle>
          <a:p>
            <a:pPr>
              <a:defRPr>
                <a:latin typeface="Arial"/>
                <a:ea typeface="Arial"/>
                <a:cs typeface="Arial"/>
                <a:sym typeface="Arial"/>
              </a:defRPr>
            </a:pPr>
            <a:r>
              <a:rPr>
                <a:latin typeface="Wingdings 2"/>
                <a:ea typeface="Wingdings 2"/>
                <a:cs typeface="Wingdings 2"/>
                <a:sym typeface="Wingdings 2"/>
              </a:rPr>
              <a:t>☑</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287"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Текущий статус</a:t>
            </a:r>
          </a:p>
        </p:txBody>
      </p:sp>
      <p:sp>
        <p:nvSpPr>
          <p:cNvPr id="288"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pic>
        <p:nvPicPr>
          <p:cNvPr id="289" name="Picture 2" descr="Picture 2"/>
          <p:cNvPicPr>
            <a:picLocks noChangeAspect="1"/>
          </p:cNvPicPr>
          <p:nvPr/>
        </p:nvPicPr>
        <p:blipFill>
          <a:blip r:embed="rId2">
            <a:extLst/>
          </a:blip>
          <a:stretch>
            <a:fillRect/>
          </a:stretch>
        </p:blipFill>
        <p:spPr>
          <a:xfrm>
            <a:off x="320466" y="891915"/>
            <a:ext cx="4306405" cy="5681272"/>
          </a:xfrm>
          <a:prstGeom prst="rect">
            <a:avLst/>
          </a:prstGeom>
          <a:ln w="12700">
            <a:miter lim="400000"/>
          </a:ln>
        </p:spPr>
      </p:pic>
      <p:sp>
        <p:nvSpPr>
          <p:cNvPr id="290" name="Text Box 5"/>
          <p:cNvSpPr txBox="1"/>
          <p:nvPr/>
        </p:nvSpPr>
        <p:spPr>
          <a:xfrm>
            <a:off x="5516978" y="1028232"/>
            <a:ext cx="5523456" cy="24842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a:solidFill>
                  <a:srgbClr val="333399"/>
                </a:solidFill>
                <a:latin typeface="Arial"/>
                <a:ea typeface="Arial"/>
                <a:cs typeface="Arial"/>
                <a:sym typeface="Arial"/>
              </a:defRPr>
            </a:pPr>
            <a:r>
              <a:t>16.06.2023</a:t>
            </a:r>
          </a:p>
          <a:p>
            <a:pPr marL="268288" indent="-268288">
              <a:defRPr>
                <a:solidFill>
                  <a:srgbClr val="333399"/>
                </a:solidFill>
                <a:latin typeface="Arial"/>
                <a:ea typeface="Arial"/>
                <a:cs typeface="Arial"/>
                <a:sym typeface="Arial"/>
              </a:defRPr>
            </a:pPr>
          </a:p>
          <a:p>
            <a:pPr marL="268288" indent="-268288">
              <a:defRPr>
                <a:solidFill>
                  <a:srgbClr val="333399"/>
                </a:solidFill>
                <a:latin typeface="Arial"/>
                <a:ea typeface="Arial"/>
                <a:cs typeface="Arial"/>
                <a:sym typeface="Arial"/>
              </a:defRPr>
            </a:pPr>
            <a:r>
              <a:t>M. Ahmed, ... S. Taskaev, ... K. Tsuchida.</a:t>
            </a:r>
          </a:p>
          <a:p>
            <a:pPr marL="268288" indent="-268288">
              <a:defRPr i="1">
                <a:solidFill>
                  <a:srgbClr val="333399"/>
                </a:solidFill>
                <a:latin typeface="Arial"/>
                <a:ea typeface="Arial"/>
                <a:cs typeface="Arial"/>
                <a:sym typeface="Arial"/>
              </a:defRPr>
            </a:pPr>
            <a:r>
              <a:t>Advances in Boron Neutron Capture Therapy.</a:t>
            </a:r>
          </a:p>
          <a:p>
            <a:pPr marL="268288" indent="-268288">
              <a:defRPr>
                <a:solidFill>
                  <a:srgbClr val="333399"/>
                </a:solidFill>
                <a:latin typeface="Arial"/>
                <a:ea typeface="Arial"/>
                <a:cs typeface="Arial"/>
                <a:sym typeface="Arial"/>
              </a:defRPr>
            </a:pPr>
            <a:r>
              <a:t>International Atomic Energy Agency, </a:t>
            </a:r>
          </a:p>
          <a:p>
            <a:pPr marL="268288" indent="-268288">
              <a:defRPr>
                <a:solidFill>
                  <a:srgbClr val="333399"/>
                </a:solidFill>
                <a:latin typeface="Arial"/>
                <a:ea typeface="Arial"/>
                <a:cs typeface="Arial"/>
                <a:sym typeface="Arial"/>
              </a:defRPr>
            </a:pPr>
            <a:r>
              <a:t>Vienna, Austria, June 2023, 416 p. </a:t>
            </a:r>
          </a:p>
          <a:p>
            <a:pPr marL="268288" indent="-268288">
              <a:defRPr>
                <a:solidFill>
                  <a:srgbClr val="333399"/>
                </a:solidFill>
                <a:latin typeface="Arial"/>
                <a:ea typeface="Arial"/>
                <a:cs typeface="Arial"/>
                <a:sym typeface="Arial"/>
              </a:defRPr>
            </a:pPr>
          </a:p>
          <a:p>
            <a:pPr marL="268288" indent="-268288">
              <a:defRPr>
                <a:solidFill>
                  <a:srgbClr val="333399"/>
                </a:solidFill>
                <a:latin typeface="Arial"/>
                <a:ea typeface="Arial"/>
                <a:cs typeface="Arial"/>
                <a:sym typeface="Arial"/>
              </a:defRPr>
            </a:pPr>
            <a:r>
              <a:t>CRCP/BOR/002 </a:t>
            </a:r>
          </a:p>
          <a:p>
            <a:pPr marL="268288" indent="-268288">
              <a:defRPr>
                <a:solidFill>
                  <a:srgbClr val="333399"/>
                </a:solidFill>
                <a:latin typeface="Arial"/>
                <a:ea typeface="Arial"/>
                <a:cs typeface="Arial"/>
                <a:sym typeface="Arial"/>
              </a:defRPr>
            </a:pPr>
            <a:r>
              <a:t>ISBN: 978-92-0-132723-9</a:t>
            </a:r>
          </a:p>
        </p:txBody>
      </p:sp>
      <p:pic>
        <p:nvPicPr>
          <p:cNvPr id="291" name="Picture 2" descr="Picture 2"/>
          <p:cNvPicPr>
            <a:picLocks noChangeAspect="1"/>
          </p:cNvPicPr>
          <p:nvPr/>
        </p:nvPicPr>
        <p:blipFill>
          <a:blip r:embed="rId3">
            <a:extLst/>
          </a:blip>
          <a:stretch>
            <a:fillRect/>
          </a:stretch>
        </p:blipFill>
        <p:spPr>
          <a:xfrm>
            <a:off x="10744200" y="574807"/>
            <a:ext cx="1447800" cy="1266827"/>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Рисунок 2" descr="Рисунок 2"/>
          <p:cNvPicPr>
            <a:picLocks noChangeAspect="1"/>
          </p:cNvPicPr>
          <p:nvPr/>
        </p:nvPicPr>
        <p:blipFill>
          <a:blip r:embed="rId2">
            <a:extLst/>
          </a:blip>
          <a:srcRect l="13567" t="16175" r="12115" b="1858"/>
          <a:stretch>
            <a:fillRect/>
          </a:stretch>
        </p:blipFill>
        <p:spPr>
          <a:xfrm>
            <a:off x="1051290" y="479685"/>
            <a:ext cx="10154275" cy="6378316"/>
          </a:xfrm>
          <a:prstGeom prst="rect">
            <a:avLst/>
          </a:prstGeom>
          <a:ln w="12700">
            <a:miter lim="400000"/>
          </a:ln>
        </p:spPr>
      </p:pic>
      <p:sp>
        <p:nvSpPr>
          <p:cNvPr id="294"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295"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Текущий статус</a:t>
            </a:r>
          </a:p>
        </p:txBody>
      </p:sp>
      <p:sp>
        <p:nvSpPr>
          <p:cNvPr id="296"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122"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Содержание</a:t>
            </a:r>
          </a:p>
        </p:txBody>
      </p:sp>
      <p:sp>
        <p:nvSpPr>
          <p:cNvPr id="123"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124" name="Text Box 5"/>
          <p:cNvSpPr txBox="1"/>
          <p:nvPr/>
        </p:nvSpPr>
        <p:spPr>
          <a:xfrm>
            <a:off x="1998547" y="2117458"/>
            <a:ext cx="8621432" cy="18594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sz="2400">
                <a:solidFill>
                  <a:srgbClr val="333399"/>
                </a:solidFill>
                <a:latin typeface="Arial"/>
                <a:ea typeface="Arial"/>
                <a:cs typeface="Arial"/>
                <a:sym typeface="Arial"/>
              </a:defRPr>
            </a:pPr>
            <a:r>
              <a:t>Основы БНЗТ</a:t>
            </a:r>
          </a:p>
          <a:p>
            <a:pPr marL="285750" indent="-285750">
              <a:buSzPct val="100000"/>
              <a:buFont typeface="Arial"/>
              <a:buChar char="•"/>
              <a:defRPr sz="2400">
                <a:solidFill>
                  <a:srgbClr val="333399"/>
                </a:solidFill>
                <a:latin typeface="Arial"/>
                <a:ea typeface="Arial"/>
                <a:cs typeface="Arial"/>
                <a:sym typeface="Arial"/>
              </a:defRPr>
            </a:pPr>
          </a:p>
          <a:p>
            <a:pPr marL="285750" indent="-285750">
              <a:buSzPct val="100000"/>
              <a:buFont typeface="Arial"/>
              <a:buChar char="•"/>
              <a:defRPr sz="2400">
                <a:solidFill>
                  <a:srgbClr val="333399"/>
                </a:solidFill>
                <a:latin typeface="Arial"/>
                <a:ea typeface="Arial"/>
                <a:cs typeface="Arial"/>
                <a:sym typeface="Arial"/>
              </a:defRPr>
            </a:pPr>
            <a:r>
              <a:t>История БНЗТ</a:t>
            </a:r>
          </a:p>
          <a:p>
            <a:pPr marL="285750" indent="-285750">
              <a:buSzPct val="100000"/>
              <a:buFont typeface="Arial"/>
              <a:buChar char="•"/>
              <a:defRPr sz="2400">
                <a:solidFill>
                  <a:srgbClr val="333399"/>
                </a:solidFill>
                <a:latin typeface="Arial"/>
                <a:ea typeface="Arial"/>
                <a:cs typeface="Arial"/>
                <a:sym typeface="Arial"/>
              </a:defRPr>
            </a:pPr>
          </a:p>
          <a:p>
            <a:pPr marL="285750" indent="-285750">
              <a:buSzPct val="100000"/>
              <a:buFont typeface="Arial"/>
              <a:buChar char="•"/>
              <a:defRPr sz="2400">
                <a:solidFill>
                  <a:srgbClr val="333399"/>
                </a:solidFill>
                <a:latin typeface="Arial"/>
                <a:ea typeface="Arial"/>
                <a:cs typeface="Arial"/>
                <a:sym typeface="Arial"/>
              </a:defRPr>
            </a:pPr>
            <a:r>
              <a:t>Статус БНЗТ</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Рисунок 3" descr="Рисунок 3"/>
          <p:cNvPicPr>
            <a:picLocks noChangeAspect="1"/>
          </p:cNvPicPr>
          <p:nvPr/>
        </p:nvPicPr>
        <p:blipFill>
          <a:blip r:embed="rId2">
            <a:extLst/>
          </a:blip>
          <a:srcRect l="24145" t="7321" r="22953" b="875"/>
          <a:stretch>
            <a:fillRect/>
          </a:stretch>
        </p:blipFill>
        <p:spPr>
          <a:xfrm>
            <a:off x="9795657" y="780128"/>
            <a:ext cx="2396344" cy="3400216"/>
          </a:xfrm>
          <a:prstGeom prst="rect">
            <a:avLst/>
          </a:prstGeom>
          <a:ln w="12700">
            <a:miter lim="400000"/>
          </a:ln>
        </p:spPr>
      </p:pic>
      <p:pic>
        <p:nvPicPr>
          <p:cNvPr id="299" name="Рисунок 4" descr="Рисунок 4"/>
          <p:cNvPicPr>
            <a:picLocks noChangeAspect="1"/>
          </p:cNvPicPr>
          <p:nvPr/>
        </p:nvPicPr>
        <p:blipFill>
          <a:blip r:embed="rId3">
            <a:extLst/>
          </a:blip>
          <a:srcRect l="22184" t="7117" r="18095" b="2581"/>
          <a:stretch>
            <a:fillRect/>
          </a:stretch>
        </p:blipFill>
        <p:spPr>
          <a:xfrm rot="5400000">
            <a:off x="1112757" y="-676794"/>
            <a:ext cx="6645574" cy="8216153"/>
          </a:xfrm>
          <a:prstGeom prst="rect">
            <a:avLst/>
          </a:prstGeom>
          <a:ln w="12700">
            <a:miter lim="400000"/>
          </a:ln>
        </p:spPr>
      </p:pic>
      <p:sp>
        <p:nvSpPr>
          <p:cNvPr id="300" name="TextBox 5"/>
          <p:cNvSpPr txBox="1"/>
          <p:nvPr/>
        </p:nvSpPr>
        <p:spPr>
          <a:xfrm>
            <a:off x="131141" y="486529"/>
            <a:ext cx="150608" cy="25439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chemeClr val="accent5"/>
                </a:solidFill>
                <a:latin typeface="Wingdings 2"/>
                <a:ea typeface="Wingdings 2"/>
                <a:cs typeface="Wingdings 2"/>
                <a:sym typeface="Wingdings 2"/>
              </a:defRPr>
            </a:lvl1pPr>
          </a:lstStyle>
          <a:p>
            <a:pPr>
              <a:defRPr b="1">
                <a:latin typeface="+mn-lt"/>
                <a:ea typeface="+mn-ea"/>
                <a:cs typeface="+mn-cs"/>
                <a:sym typeface="Calibri"/>
              </a:defRPr>
            </a:pPr>
            <a:r>
              <a:rPr b="0">
                <a:latin typeface="Wingdings 2"/>
                <a:ea typeface="Wingdings 2"/>
                <a:cs typeface="Wingdings 2"/>
                <a:sym typeface="Wingdings 2"/>
              </a:rPr>
              <a:t>☑</a:t>
            </a:r>
          </a:p>
        </p:txBody>
      </p:sp>
      <p:sp>
        <p:nvSpPr>
          <p:cNvPr id="301" name="TextBox 6"/>
          <p:cNvSpPr txBox="1"/>
          <p:nvPr/>
        </p:nvSpPr>
        <p:spPr>
          <a:xfrm>
            <a:off x="131141" y="888482"/>
            <a:ext cx="150608" cy="25439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chemeClr val="accent5"/>
                </a:solidFill>
                <a:latin typeface="Wingdings 2"/>
                <a:ea typeface="Wingdings 2"/>
                <a:cs typeface="Wingdings 2"/>
                <a:sym typeface="Wingdings 2"/>
              </a:defRPr>
            </a:lvl1pPr>
          </a:lstStyle>
          <a:p>
            <a:pPr>
              <a:defRPr b="1">
                <a:latin typeface="+mn-lt"/>
                <a:ea typeface="+mn-ea"/>
                <a:cs typeface="+mn-cs"/>
                <a:sym typeface="Calibri"/>
              </a:defRPr>
            </a:pPr>
            <a:r>
              <a:rPr b="0">
                <a:latin typeface="Wingdings 2"/>
                <a:ea typeface="Wingdings 2"/>
                <a:cs typeface="Wingdings 2"/>
                <a:sym typeface="Wingdings 2"/>
              </a:rPr>
              <a:t>☑</a:t>
            </a:r>
          </a:p>
        </p:txBody>
      </p:sp>
      <p:sp>
        <p:nvSpPr>
          <p:cNvPr id="302" name="TextBox 7"/>
          <p:cNvSpPr txBox="1"/>
          <p:nvPr/>
        </p:nvSpPr>
        <p:spPr>
          <a:xfrm>
            <a:off x="131141" y="1097224"/>
            <a:ext cx="150608" cy="2543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chemeClr val="accent5"/>
                </a:solidFill>
                <a:latin typeface="Wingdings 2"/>
                <a:ea typeface="Wingdings 2"/>
                <a:cs typeface="Wingdings 2"/>
                <a:sym typeface="Wingdings 2"/>
              </a:defRPr>
            </a:lvl1pPr>
          </a:lstStyle>
          <a:p>
            <a:pPr>
              <a:defRPr b="1">
                <a:latin typeface="+mn-lt"/>
                <a:ea typeface="+mn-ea"/>
                <a:cs typeface="+mn-cs"/>
                <a:sym typeface="Calibri"/>
              </a:defRPr>
            </a:pPr>
            <a:r>
              <a:rPr b="0">
                <a:latin typeface="Wingdings 2"/>
                <a:ea typeface="Wingdings 2"/>
                <a:cs typeface="Wingdings 2"/>
                <a:sym typeface="Wingdings 2"/>
              </a:rPr>
              <a:t>☑</a:t>
            </a:r>
          </a:p>
        </p:txBody>
      </p:sp>
      <p:sp>
        <p:nvSpPr>
          <p:cNvPr id="303" name="TextBox 8"/>
          <p:cNvSpPr txBox="1"/>
          <p:nvPr/>
        </p:nvSpPr>
        <p:spPr>
          <a:xfrm>
            <a:off x="148814" y="3540314"/>
            <a:ext cx="150608" cy="25439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0000"/>
                </a:solidFill>
                <a:latin typeface="Wingdings 2"/>
                <a:ea typeface="Wingdings 2"/>
                <a:cs typeface="Wingdings 2"/>
                <a:sym typeface="Wingdings 2"/>
              </a:defRPr>
            </a:lvl1pPr>
          </a:lstStyle>
          <a:p>
            <a:pPr>
              <a:defRPr b="1">
                <a:latin typeface="+mn-lt"/>
                <a:ea typeface="+mn-ea"/>
                <a:cs typeface="+mn-cs"/>
                <a:sym typeface="Calibri"/>
              </a:defRPr>
            </a:pPr>
            <a:r>
              <a:rPr b="0">
                <a:latin typeface="Wingdings 2"/>
                <a:ea typeface="Wingdings 2"/>
                <a:cs typeface="Wingdings 2"/>
                <a:sym typeface="Wingdings 2"/>
              </a:rPr>
              <a:t>☑</a:t>
            </a:r>
          </a:p>
        </p:txBody>
      </p:sp>
      <p:sp>
        <p:nvSpPr>
          <p:cNvPr id="304" name="TextBox 9"/>
          <p:cNvSpPr txBox="1"/>
          <p:nvPr/>
        </p:nvSpPr>
        <p:spPr>
          <a:xfrm>
            <a:off x="148815" y="3761528"/>
            <a:ext cx="150608" cy="2543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0000"/>
                </a:solidFill>
                <a:latin typeface="Wingdings 2"/>
                <a:ea typeface="Wingdings 2"/>
                <a:cs typeface="Wingdings 2"/>
                <a:sym typeface="Wingdings 2"/>
              </a:defRPr>
            </a:lvl1pPr>
          </a:lstStyle>
          <a:p>
            <a:pPr>
              <a:defRPr b="1">
                <a:latin typeface="+mn-lt"/>
                <a:ea typeface="+mn-ea"/>
                <a:cs typeface="+mn-cs"/>
                <a:sym typeface="Calibri"/>
              </a:defRPr>
            </a:pPr>
            <a:r>
              <a:rPr b="0">
                <a:latin typeface="Wingdings 2"/>
                <a:ea typeface="Wingdings 2"/>
                <a:cs typeface="Wingdings 2"/>
                <a:sym typeface="Wingdings 2"/>
              </a:rPr>
              <a:t>☑</a:t>
            </a:r>
          </a:p>
        </p:txBody>
      </p:sp>
      <p:sp>
        <p:nvSpPr>
          <p:cNvPr id="305" name="TextBox 10"/>
          <p:cNvSpPr txBox="1"/>
          <p:nvPr/>
        </p:nvSpPr>
        <p:spPr>
          <a:xfrm>
            <a:off x="148814" y="3950341"/>
            <a:ext cx="150608" cy="25439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0000"/>
                </a:solidFill>
                <a:latin typeface="Wingdings 2"/>
                <a:ea typeface="Wingdings 2"/>
                <a:cs typeface="Wingdings 2"/>
                <a:sym typeface="Wingdings 2"/>
              </a:defRPr>
            </a:lvl1pPr>
          </a:lstStyle>
          <a:p>
            <a:pPr>
              <a:defRPr b="1">
                <a:latin typeface="+mn-lt"/>
                <a:ea typeface="+mn-ea"/>
                <a:cs typeface="+mn-cs"/>
                <a:sym typeface="Calibri"/>
              </a:defRPr>
            </a:pPr>
            <a:r>
              <a:rPr b="0">
                <a:latin typeface="Wingdings 2"/>
                <a:ea typeface="Wingdings 2"/>
                <a:cs typeface="Wingdings 2"/>
                <a:sym typeface="Wingdings 2"/>
              </a:rPr>
              <a:t>☑</a:t>
            </a:r>
          </a:p>
        </p:txBody>
      </p:sp>
      <p:sp>
        <p:nvSpPr>
          <p:cNvPr id="306" name="TextBox 11"/>
          <p:cNvSpPr txBox="1"/>
          <p:nvPr/>
        </p:nvSpPr>
        <p:spPr>
          <a:xfrm>
            <a:off x="148815" y="4385331"/>
            <a:ext cx="150608" cy="2543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0000"/>
                </a:solidFill>
                <a:latin typeface="Wingdings 2"/>
                <a:ea typeface="Wingdings 2"/>
                <a:cs typeface="Wingdings 2"/>
                <a:sym typeface="Wingdings 2"/>
              </a:defRPr>
            </a:lvl1pPr>
          </a:lstStyle>
          <a:p>
            <a:pPr>
              <a:defRPr b="1">
                <a:latin typeface="+mn-lt"/>
                <a:ea typeface="+mn-ea"/>
                <a:cs typeface="+mn-cs"/>
                <a:sym typeface="Calibri"/>
              </a:defRPr>
            </a:pPr>
            <a:r>
              <a:rPr b="0">
                <a:latin typeface="Wingdings 2"/>
                <a:ea typeface="Wingdings 2"/>
                <a:cs typeface="Wingdings 2"/>
                <a:sym typeface="Wingdings 2"/>
              </a:rPr>
              <a:t>☑</a:t>
            </a:r>
          </a:p>
        </p:txBody>
      </p:sp>
      <p:sp>
        <p:nvSpPr>
          <p:cNvPr id="307" name="TextBox 12"/>
          <p:cNvSpPr txBox="1"/>
          <p:nvPr/>
        </p:nvSpPr>
        <p:spPr>
          <a:xfrm>
            <a:off x="148815" y="5135486"/>
            <a:ext cx="150608" cy="2543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chemeClr val="accent5"/>
                </a:solidFill>
                <a:latin typeface="Wingdings 2"/>
                <a:ea typeface="Wingdings 2"/>
                <a:cs typeface="Wingdings 2"/>
                <a:sym typeface="Wingdings 2"/>
              </a:defRPr>
            </a:lvl1pPr>
          </a:lstStyle>
          <a:p>
            <a:pPr>
              <a:defRPr b="1">
                <a:latin typeface="+mn-lt"/>
                <a:ea typeface="+mn-ea"/>
                <a:cs typeface="+mn-cs"/>
                <a:sym typeface="Calibri"/>
              </a:defRPr>
            </a:pPr>
            <a:r>
              <a:rPr b="0">
                <a:latin typeface="Wingdings 2"/>
                <a:ea typeface="Wingdings 2"/>
                <a:cs typeface="Wingdings 2"/>
                <a:sym typeface="Wingdings 2"/>
              </a:rPr>
              <a:t>☑</a:t>
            </a:r>
          </a:p>
        </p:txBody>
      </p:sp>
      <p:sp>
        <p:nvSpPr>
          <p:cNvPr id="308" name="TextBox 13"/>
          <p:cNvSpPr txBox="1"/>
          <p:nvPr/>
        </p:nvSpPr>
        <p:spPr>
          <a:xfrm>
            <a:off x="137608" y="5328263"/>
            <a:ext cx="150608" cy="2543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chemeClr val="accent5"/>
                </a:solidFill>
                <a:latin typeface="Wingdings 2"/>
                <a:ea typeface="Wingdings 2"/>
                <a:cs typeface="Wingdings 2"/>
                <a:sym typeface="Wingdings 2"/>
              </a:defRPr>
            </a:lvl1pPr>
          </a:lstStyle>
          <a:p>
            <a:pPr>
              <a:defRPr b="1">
                <a:latin typeface="+mn-lt"/>
                <a:ea typeface="+mn-ea"/>
                <a:cs typeface="+mn-cs"/>
                <a:sym typeface="Calibri"/>
              </a:defRPr>
            </a:pPr>
            <a:r>
              <a:rPr b="0">
                <a:latin typeface="Wingdings 2"/>
                <a:ea typeface="Wingdings 2"/>
                <a:cs typeface="Wingdings 2"/>
                <a:sym typeface="Wingdings 2"/>
              </a:rPr>
              <a:t>☑</a:t>
            </a:r>
          </a:p>
        </p:txBody>
      </p:sp>
      <p:sp>
        <p:nvSpPr>
          <p:cNvPr id="309" name="TextBox 14"/>
          <p:cNvSpPr txBox="1"/>
          <p:nvPr/>
        </p:nvSpPr>
        <p:spPr>
          <a:xfrm>
            <a:off x="131139" y="5544513"/>
            <a:ext cx="303007" cy="25439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chemeClr val="accent5"/>
                </a:solidFill>
                <a:latin typeface="Wingdings 2"/>
                <a:ea typeface="Wingdings 2"/>
                <a:cs typeface="Wingdings 2"/>
                <a:sym typeface="Wingdings 2"/>
              </a:defRPr>
            </a:lvl1pPr>
          </a:lstStyle>
          <a:p>
            <a:pPr>
              <a:defRPr b="1">
                <a:latin typeface="+mn-lt"/>
                <a:ea typeface="+mn-ea"/>
                <a:cs typeface="+mn-cs"/>
                <a:sym typeface="Calibri"/>
              </a:defRPr>
            </a:pPr>
            <a:r>
              <a:rPr b="0">
                <a:latin typeface="Wingdings 2"/>
                <a:ea typeface="Wingdings 2"/>
                <a:cs typeface="Wingdings 2"/>
                <a:sym typeface="Wingdings 2"/>
              </a:rPr>
              <a:t>☑</a:t>
            </a:r>
          </a:p>
        </p:txBody>
      </p:sp>
      <p:sp>
        <p:nvSpPr>
          <p:cNvPr id="310" name="TextBox 15"/>
          <p:cNvSpPr txBox="1"/>
          <p:nvPr/>
        </p:nvSpPr>
        <p:spPr>
          <a:xfrm>
            <a:off x="131139" y="5727665"/>
            <a:ext cx="303008" cy="25439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chemeClr val="accent5"/>
                </a:solidFill>
                <a:latin typeface="Wingdings 2"/>
                <a:ea typeface="Wingdings 2"/>
                <a:cs typeface="Wingdings 2"/>
                <a:sym typeface="Wingdings 2"/>
              </a:defRPr>
            </a:lvl1pPr>
          </a:lstStyle>
          <a:p>
            <a:pPr>
              <a:defRPr b="1">
                <a:latin typeface="+mn-lt"/>
                <a:ea typeface="+mn-ea"/>
                <a:cs typeface="+mn-cs"/>
                <a:sym typeface="Calibri"/>
              </a:defRPr>
            </a:pPr>
            <a:r>
              <a:rPr b="0">
                <a:latin typeface="Wingdings 2"/>
                <a:ea typeface="Wingdings 2"/>
                <a:cs typeface="Wingdings 2"/>
                <a:sym typeface="Wingdings 2"/>
              </a:rPr>
              <a:t>☑</a:t>
            </a:r>
          </a:p>
        </p:txBody>
      </p:sp>
      <p:sp>
        <p:nvSpPr>
          <p:cNvPr id="311" name="TextBox 16"/>
          <p:cNvSpPr txBox="1"/>
          <p:nvPr/>
        </p:nvSpPr>
        <p:spPr>
          <a:xfrm>
            <a:off x="131141" y="5936408"/>
            <a:ext cx="303007" cy="2543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chemeClr val="accent5"/>
                </a:solidFill>
                <a:latin typeface="Wingdings 2"/>
                <a:ea typeface="Wingdings 2"/>
                <a:cs typeface="Wingdings 2"/>
                <a:sym typeface="Wingdings 2"/>
              </a:defRPr>
            </a:lvl1pPr>
          </a:lstStyle>
          <a:p>
            <a:pPr>
              <a:defRPr b="1">
                <a:latin typeface="+mn-lt"/>
                <a:ea typeface="+mn-ea"/>
                <a:cs typeface="+mn-cs"/>
                <a:sym typeface="Calibri"/>
              </a:defRPr>
            </a:pPr>
            <a:r>
              <a:rPr b="0">
                <a:latin typeface="Wingdings 2"/>
                <a:ea typeface="Wingdings 2"/>
                <a:cs typeface="Wingdings 2"/>
                <a:sym typeface="Wingdings 2"/>
              </a:rPr>
              <a:t>☑</a:t>
            </a:r>
          </a:p>
        </p:txBody>
      </p:sp>
      <p:sp>
        <p:nvSpPr>
          <p:cNvPr id="312" name="TextBox 17"/>
          <p:cNvSpPr txBox="1"/>
          <p:nvPr/>
        </p:nvSpPr>
        <p:spPr>
          <a:xfrm>
            <a:off x="131141" y="679306"/>
            <a:ext cx="150608" cy="25439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chemeClr val="accent5"/>
                </a:solidFill>
                <a:latin typeface="Wingdings 2"/>
                <a:ea typeface="Wingdings 2"/>
                <a:cs typeface="Wingdings 2"/>
                <a:sym typeface="Wingdings 2"/>
              </a:defRPr>
            </a:lvl1pPr>
          </a:lstStyle>
          <a:p>
            <a:pPr>
              <a:defRPr b="1">
                <a:latin typeface="+mn-lt"/>
                <a:ea typeface="+mn-ea"/>
                <a:cs typeface="+mn-cs"/>
                <a:sym typeface="Calibri"/>
              </a:defRPr>
            </a:pPr>
            <a:r>
              <a:rPr b="0">
                <a:latin typeface="Wingdings 2"/>
                <a:ea typeface="Wingdings 2"/>
                <a:cs typeface="Wingdings 2"/>
                <a:sym typeface="Wingdings 2"/>
              </a:rPr>
              <a:t>☑</a:t>
            </a:r>
          </a:p>
        </p:txBody>
      </p:sp>
      <p:sp>
        <p:nvSpPr>
          <p:cNvPr id="313" name="Прямоугольник 20"/>
          <p:cNvSpPr txBox="1"/>
          <p:nvPr/>
        </p:nvSpPr>
        <p:spPr>
          <a:xfrm>
            <a:off x="9819637" y="4180344"/>
            <a:ext cx="2380828" cy="25240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sz="1400">
                <a:solidFill>
                  <a:srgbClr val="333399"/>
                </a:solidFill>
                <a:latin typeface="Arial"/>
                <a:ea typeface="Arial"/>
                <a:cs typeface="Arial"/>
                <a:sym typeface="Arial"/>
              </a:defRPr>
            </a:pPr>
            <a:r>
              <a:t>16.06.2023</a:t>
            </a:r>
            <a:endParaRPr sz="2000"/>
          </a:p>
          <a:p>
            <a:pPr marL="268288" indent="-268288">
              <a:defRPr sz="1400">
                <a:solidFill>
                  <a:srgbClr val="333399"/>
                </a:solidFill>
                <a:latin typeface="Arial"/>
                <a:ea typeface="Arial"/>
                <a:cs typeface="Arial"/>
                <a:sym typeface="Arial"/>
              </a:defRPr>
            </a:pPr>
          </a:p>
          <a:p>
            <a:pPr>
              <a:defRPr sz="1400">
                <a:solidFill>
                  <a:srgbClr val="333399"/>
                </a:solidFill>
                <a:latin typeface="Arial"/>
                <a:ea typeface="Arial"/>
                <a:cs typeface="Arial"/>
                <a:sym typeface="Arial"/>
              </a:defRPr>
            </a:pPr>
            <a:r>
              <a:t>M. Ahmed, ... S. Taskaev, ... K. Tsuchida. Advances in Boron Neutron Capture Therapy. International Atomic Energy Agency, </a:t>
            </a:r>
            <a:endParaRPr sz="2000"/>
          </a:p>
          <a:p>
            <a:pPr>
              <a:defRPr sz="1400">
                <a:solidFill>
                  <a:srgbClr val="333399"/>
                </a:solidFill>
                <a:latin typeface="Arial"/>
                <a:ea typeface="Arial"/>
                <a:cs typeface="Arial"/>
                <a:sym typeface="Arial"/>
              </a:defRPr>
            </a:pPr>
            <a:r>
              <a:t>Vienna, Austria, June 2023, 416 p. </a:t>
            </a:r>
            <a:endParaRPr sz="2000"/>
          </a:p>
          <a:p>
            <a:pPr marL="268288" indent="-268288">
              <a:defRPr sz="1400">
                <a:solidFill>
                  <a:srgbClr val="333399"/>
                </a:solidFill>
                <a:latin typeface="Arial"/>
                <a:ea typeface="Arial"/>
                <a:cs typeface="Arial"/>
                <a:sym typeface="Arial"/>
              </a:defRPr>
            </a:pPr>
          </a:p>
          <a:p>
            <a:pPr marL="268288" indent="-268288">
              <a:defRPr sz="1400">
                <a:solidFill>
                  <a:srgbClr val="333399"/>
                </a:solidFill>
                <a:latin typeface="Arial"/>
                <a:ea typeface="Arial"/>
                <a:cs typeface="Arial"/>
                <a:sym typeface="Arial"/>
              </a:defRPr>
            </a:pPr>
            <a:r>
              <a:t>CRCP/BOR/002 </a:t>
            </a:r>
            <a:endParaRPr sz="2000"/>
          </a:p>
          <a:p>
            <a:pPr marL="268288" indent="-268288">
              <a:defRPr sz="1400">
                <a:solidFill>
                  <a:srgbClr val="333399"/>
                </a:solidFill>
                <a:latin typeface="Arial"/>
                <a:ea typeface="Arial"/>
                <a:cs typeface="Arial"/>
                <a:sym typeface="Arial"/>
              </a:defRPr>
            </a:pPr>
            <a:r>
              <a:t>ISBN: 978-92-0-132723-9</a:t>
            </a:r>
          </a:p>
        </p:txBody>
      </p:sp>
      <p:pic>
        <p:nvPicPr>
          <p:cNvPr id="314" name="Picture 2" descr="Picture 2"/>
          <p:cNvPicPr>
            <a:picLocks noChangeAspect="1"/>
          </p:cNvPicPr>
          <p:nvPr/>
        </p:nvPicPr>
        <p:blipFill>
          <a:blip r:embed="rId4">
            <a:extLst/>
          </a:blip>
          <a:stretch>
            <a:fillRect/>
          </a:stretch>
        </p:blipFill>
        <p:spPr>
          <a:xfrm>
            <a:off x="10002128" y="7004"/>
            <a:ext cx="910602" cy="796779"/>
          </a:xfrm>
          <a:prstGeom prst="rect">
            <a:avLst/>
          </a:prstGeom>
          <a:ln w="12700">
            <a:miter lim="400000"/>
          </a:ln>
        </p:spPr>
      </p:pic>
      <p:pic>
        <p:nvPicPr>
          <p:cNvPr id="315" name="Picture 2" descr="Picture 2"/>
          <p:cNvPicPr>
            <a:picLocks noChangeAspect="1"/>
          </p:cNvPicPr>
          <p:nvPr/>
        </p:nvPicPr>
        <p:blipFill>
          <a:blip r:embed="rId5">
            <a:extLst/>
          </a:blip>
          <a:stretch>
            <a:fillRect/>
          </a:stretch>
        </p:blipFill>
        <p:spPr>
          <a:xfrm>
            <a:off x="7610223" y="591827"/>
            <a:ext cx="2076340" cy="183303"/>
          </a:xfrm>
          <a:prstGeom prst="rect">
            <a:avLst/>
          </a:prstGeom>
          <a:ln w="12700">
            <a:miter lim="400000"/>
          </a:ln>
        </p:spPr>
      </p:pic>
      <p:pic>
        <p:nvPicPr>
          <p:cNvPr id="316" name="Рисунок 7" descr="Рисунок 7"/>
          <p:cNvPicPr>
            <a:picLocks noChangeAspect="1"/>
          </p:cNvPicPr>
          <p:nvPr/>
        </p:nvPicPr>
        <p:blipFill>
          <a:blip r:embed="rId6">
            <a:extLst/>
          </a:blip>
          <a:stretch>
            <a:fillRect/>
          </a:stretch>
        </p:blipFill>
        <p:spPr>
          <a:xfrm>
            <a:off x="9154738" y="1681814"/>
            <a:ext cx="317246" cy="327464"/>
          </a:xfrm>
          <a:prstGeom prst="rect">
            <a:avLst/>
          </a:prstGeom>
          <a:ln w="12700">
            <a:miter lim="400000"/>
          </a:ln>
        </p:spPr>
      </p:pic>
      <p:pic>
        <p:nvPicPr>
          <p:cNvPr id="317" name="Picture 2" descr="Picture 2"/>
          <p:cNvPicPr>
            <a:picLocks noChangeAspect="1"/>
          </p:cNvPicPr>
          <p:nvPr/>
        </p:nvPicPr>
        <p:blipFill>
          <a:blip r:embed="rId7">
            <a:extLst/>
          </a:blip>
          <a:stretch>
            <a:fillRect/>
          </a:stretch>
        </p:blipFill>
        <p:spPr>
          <a:xfrm>
            <a:off x="8211886" y="1753205"/>
            <a:ext cx="863674" cy="184681"/>
          </a:xfrm>
          <a:prstGeom prst="rect">
            <a:avLst/>
          </a:prstGeom>
          <a:ln w="12700">
            <a:miter lim="400000"/>
          </a:ln>
        </p:spPr>
      </p:pic>
      <p:pic>
        <p:nvPicPr>
          <p:cNvPr id="318" name="Picture 4" descr="Picture 4"/>
          <p:cNvPicPr>
            <a:picLocks noChangeAspect="1"/>
          </p:cNvPicPr>
          <p:nvPr/>
        </p:nvPicPr>
        <p:blipFill>
          <a:blip r:embed="rId8">
            <a:extLst/>
          </a:blip>
          <a:stretch>
            <a:fillRect/>
          </a:stretch>
        </p:blipFill>
        <p:spPr>
          <a:xfrm>
            <a:off x="8962794" y="2956081"/>
            <a:ext cx="664786" cy="109691"/>
          </a:xfrm>
          <a:prstGeom prst="rect">
            <a:avLst/>
          </a:prstGeom>
          <a:ln w="12700">
            <a:miter lim="400000"/>
          </a:ln>
        </p:spPr>
      </p:pic>
      <p:pic>
        <p:nvPicPr>
          <p:cNvPr id="319" name="Picture 4" descr="Picture 4"/>
          <p:cNvPicPr>
            <a:picLocks noChangeAspect="1"/>
          </p:cNvPicPr>
          <p:nvPr/>
        </p:nvPicPr>
        <p:blipFill>
          <a:blip r:embed="rId9">
            <a:extLst/>
          </a:blip>
          <a:stretch>
            <a:fillRect/>
          </a:stretch>
        </p:blipFill>
        <p:spPr>
          <a:xfrm>
            <a:off x="8274122" y="2915960"/>
            <a:ext cx="626772" cy="189932"/>
          </a:xfrm>
          <a:prstGeom prst="rect">
            <a:avLst/>
          </a:prstGeom>
          <a:ln w="12700">
            <a:miter lim="400000"/>
          </a:ln>
        </p:spPr>
      </p:pic>
      <p:pic>
        <p:nvPicPr>
          <p:cNvPr id="320" name="Picture 31" descr="Picture 31"/>
          <p:cNvPicPr>
            <a:picLocks noChangeAspect="1"/>
          </p:cNvPicPr>
          <p:nvPr/>
        </p:nvPicPr>
        <p:blipFill>
          <a:blip r:embed="rId10">
            <a:extLst/>
          </a:blip>
          <a:stretch>
            <a:fillRect/>
          </a:stretch>
        </p:blipFill>
        <p:spPr>
          <a:xfrm>
            <a:off x="8215672" y="3678664"/>
            <a:ext cx="569996" cy="667313"/>
          </a:xfrm>
          <a:prstGeom prst="rect">
            <a:avLst/>
          </a:prstGeom>
          <a:ln w="12700">
            <a:miter lim="400000"/>
          </a:ln>
        </p:spPr>
      </p:pic>
      <p:pic>
        <p:nvPicPr>
          <p:cNvPr id="321" name="Picture 20" descr="Picture 20"/>
          <p:cNvPicPr>
            <a:picLocks noChangeAspect="1"/>
          </p:cNvPicPr>
          <p:nvPr/>
        </p:nvPicPr>
        <p:blipFill>
          <a:blip r:embed="rId11">
            <a:extLst/>
          </a:blip>
          <a:stretch>
            <a:fillRect/>
          </a:stretch>
        </p:blipFill>
        <p:spPr>
          <a:xfrm>
            <a:off x="8126476" y="4627669"/>
            <a:ext cx="834289" cy="438002"/>
          </a:xfrm>
          <a:prstGeom prst="rect">
            <a:avLst/>
          </a:prstGeom>
          <a:ln w="12700">
            <a:miter lim="400000"/>
          </a:ln>
        </p:spPr>
      </p:pic>
      <p:pic>
        <p:nvPicPr>
          <p:cNvPr id="322" name="Picture 4" descr="Picture 4"/>
          <p:cNvPicPr>
            <a:picLocks noChangeAspect="1"/>
          </p:cNvPicPr>
          <p:nvPr/>
        </p:nvPicPr>
        <p:blipFill>
          <a:blip r:embed="rId12">
            <a:extLst/>
          </a:blip>
          <a:srcRect l="0" t="34226" r="0" b="30296"/>
          <a:stretch>
            <a:fillRect/>
          </a:stretch>
        </p:blipFill>
        <p:spPr>
          <a:xfrm>
            <a:off x="8185300" y="5286845"/>
            <a:ext cx="1584819" cy="562268"/>
          </a:xfrm>
          <a:prstGeom prst="rect">
            <a:avLst/>
          </a:prstGeom>
          <a:ln w="12700">
            <a:miter lim="400000"/>
          </a:ln>
        </p:spPr>
      </p:pic>
      <p:pic>
        <p:nvPicPr>
          <p:cNvPr id="323" name="Picture 6" descr="Picture 6"/>
          <p:cNvPicPr>
            <a:picLocks noChangeAspect="1"/>
          </p:cNvPicPr>
          <p:nvPr/>
        </p:nvPicPr>
        <p:blipFill>
          <a:blip r:embed="rId13">
            <a:extLst/>
          </a:blip>
          <a:stretch>
            <a:fillRect/>
          </a:stretch>
        </p:blipFill>
        <p:spPr>
          <a:xfrm>
            <a:off x="8810428" y="6244185"/>
            <a:ext cx="556914" cy="556914"/>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49"/>
          <p:cNvSpPr/>
          <p:nvPr/>
        </p:nvSpPr>
        <p:spPr>
          <a:xfrm>
            <a:off x="142190" y="1789275"/>
            <a:ext cx="5638801" cy="4190999"/>
          </a:xfrm>
          <a:prstGeom prst="rect">
            <a:avLst/>
          </a:prstGeom>
          <a:gradFill>
            <a:gsLst>
              <a:gs pos="0">
                <a:srgbClr val="FFFFFF"/>
              </a:gs>
              <a:gs pos="100000">
                <a:srgbClr val="E0E0E0"/>
              </a:gs>
            </a:gsLst>
            <a:lin ang="5400000"/>
          </a:gradFill>
          <a:ln w="3175">
            <a:solidFill>
              <a:srgbClr val="919191"/>
            </a:solidFill>
          </a:ln>
          <a:effectLst>
            <a:outerShdw sx="100000" sy="100000" kx="0" ky="0" algn="b" rotWithShape="0" blurRad="88900" dist="25400" dir="5400000">
              <a:srgbClr val="000000">
                <a:alpha val="50000"/>
              </a:srgbClr>
            </a:outerShdw>
          </a:effectLst>
        </p:spPr>
        <p:txBody>
          <a:bodyPr lIns="45719" rIns="45719"/>
          <a:lstStyle/>
          <a:p>
            <a:pPr defTabSz="497898">
              <a:defRPr sz="1200"/>
            </a:pPr>
          </a:p>
        </p:txBody>
      </p:sp>
      <p:pic>
        <p:nvPicPr>
          <p:cNvPr id="326" name="Picture 5" descr="Picture 5"/>
          <p:cNvPicPr>
            <a:picLocks noChangeAspect="1"/>
          </p:cNvPicPr>
          <p:nvPr/>
        </p:nvPicPr>
        <p:blipFill>
          <a:blip r:embed="rId2">
            <a:extLst/>
          </a:blip>
          <a:stretch>
            <a:fillRect/>
          </a:stretch>
        </p:blipFill>
        <p:spPr>
          <a:xfrm>
            <a:off x="144193" y="1781068"/>
            <a:ext cx="5715001" cy="4074020"/>
          </a:xfrm>
          <a:prstGeom prst="rect">
            <a:avLst/>
          </a:prstGeom>
          <a:ln w="12700">
            <a:miter lim="400000"/>
          </a:ln>
        </p:spPr>
      </p:pic>
      <p:grpSp>
        <p:nvGrpSpPr>
          <p:cNvPr id="329" name="Group 3"/>
          <p:cNvGrpSpPr/>
          <p:nvPr/>
        </p:nvGrpSpPr>
        <p:grpSpPr>
          <a:xfrm>
            <a:off x="6172200" y="2436056"/>
            <a:ext cx="6019800" cy="4191002"/>
            <a:chOff x="0" y="0"/>
            <a:chExt cx="6019800" cy="4191000"/>
          </a:xfrm>
        </p:grpSpPr>
        <p:sp>
          <p:nvSpPr>
            <p:cNvPr id="327" name="Shape 49"/>
            <p:cNvSpPr/>
            <p:nvPr/>
          </p:nvSpPr>
          <p:spPr>
            <a:xfrm>
              <a:off x="0" y="-1"/>
              <a:ext cx="6019800" cy="4153114"/>
            </a:xfrm>
            <a:prstGeom prst="rect">
              <a:avLst/>
            </a:prstGeom>
            <a:gradFill flip="none" rotWithShape="1">
              <a:gsLst>
                <a:gs pos="0">
                  <a:srgbClr val="FFFFFF"/>
                </a:gs>
                <a:gs pos="100000">
                  <a:srgbClr val="E0E0E0"/>
                </a:gs>
              </a:gsLst>
              <a:lin ang="5400000" scaled="0"/>
            </a:gradFill>
            <a:ln w="3175" cap="flat">
              <a:solidFill>
                <a:srgbClr val="919191"/>
              </a:solidFill>
              <a:prstDash val="solid"/>
              <a:round/>
            </a:ln>
            <a:effectLst>
              <a:outerShdw sx="100000" sy="100000" kx="0" ky="0" algn="b" rotWithShape="0" blurRad="88900" dist="25400" dir="5400000">
                <a:srgbClr val="000000">
                  <a:alpha val="50000"/>
                </a:srgbClr>
              </a:outerShdw>
            </a:effectLst>
          </p:spPr>
          <p:txBody>
            <a:bodyPr wrap="square" lIns="45719" tIns="45719" rIns="45719" bIns="45719" numCol="1" anchor="t">
              <a:noAutofit/>
            </a:bodyPr>
            <a:lstStyle/>
            <a:p>
              <a:pPr defTabSz="497898">
                <a:defRPr sz="1200"/>
              </a:pPr>
            </a:p>
          </p:txBody>
        </p:sp>
        <p:pic>
          <p:nvPicPr>
            <p:cNvPr id="328" name="Picture 2" descr="Picture 2"/>
            <p:cNvPicPr>
              <a:picLocks noChangeAspect="1"/>
            </p:cNvPicPr>
            <p:nvPr/>
          </p:nvPicPr>
          <p:blipFill>
            <a:blip r:embed="rId3">
              <a:extLst/>
            </a:blip>
            <a:stretch>
              <a:fillRect/>
            </a:stretch>
          </p:blipFill>
          <p:spPr>
            <a:xfrm>
              <a:off x="148637" y="220686"/>
              <a:ext cx="5722526" cy="3970315"/>
            </a:xfrm>
            <a:prstGeom prst="rect">
              <a:avLst/>
            </a:prstGeom>
            <a:ln w="12700" cap="flat">
              <a:noFill/>
              <a:miter lim="400000"/>
            </a:ln>
            <a:effectLst/>
          </p:spPr>
        </p:pic>
      </p:grpSp>
      <p:sp>
        <p:nvSpPr>
          <p:cNvPr id="330" name="TextBox 8"/>
          <p:cNvSpPr txBox="1"/>
          <p:nvPr/>
        </p:nvSpPr>
        <p:spPr>
          <a:xfrm>
            <a:off x="221283" y="234833"/>
            <a:ext cx="11275423"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000">
                <a:solidFill>
                  <a:srgbClr val="0033CC"/>
                </a:solidFill>
              </a:defRPr>
            </a:lvl1pPr>
          </a:lstStyle>
          <a:p>
            <a:pPr/>
            <a:r>
              <a:t>Neutron and gamma energy spectra for 2.3 MeV VITA and 30 MeV Cyclotron (Sumitomo)</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TextBox 2"/>
          <p:cNvSpPr txBox="1"/>
          <p:nvPr/>
        </p:nvSpPr>
        <p:spPr>
          <a:xfrm>
            <a:off x="916815" y="262749"/>
            <a:ext cx="10429365" cy="593185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400">
                <a:solidFill>
                  <a:srgbClr val="0033CC"/>
                </a:solidFill>
              </a:defRPr>
            </a:pPr>
            <a:r>
              <a:t>L = 1/(n </a:t>
            </a:r>
            <a:r>
              <a:rPr b="0">
                <a:latin typeface="Symbol"/>
                <a:ea typeface="Symbol"/>
                <a:cs typeface="Symbol"/>
                <a:sym typeface="Symbol"/>
              </a:rPr>
              <a:t>s</a:t>
            </a:r>
            <a:r>
              <a:t>)</a:t>
            </a:r>
          </a:p>
          <a:p>
            <a:pPr>
              <a:defRPr b="1" sz="2400">
                <a:solidFill>
                  <a:srgbClr val="0033CC"/>
                </a:solidFill>
              </a:defRPr>
            </a:pPr>
          </a:p>
          <a:p>
            <a:pPr>
              <a:defRPr sz="2400">
                <a:solidFill>
                  <a:srgbClr val="0033CC"/>
                </a:solidFill>
              </a:defRPr>
            </a:pPr>
            <a:r>
              <a:t>Бор-10, 40 </a:t>
            </a:r>
            <a:r>
              <a:t>ppm, 4000 </a:t>
            </a:r>
            <a:r>
              <a:t>барн</a:t>
            </a:r>
            <a:r>
              <a:rPr b="1"/>
              <a:t>	</a:t>
            </a:r>
            <a:r>
              <a:rPr b="1"/>
              <a:t>L = 100</a:t>
            </a:r>
            <a:r>
              <a:rPr b="1"/>
              <a:t> см		</a:t>
            </a:r>
            <a:r>
              <a:t>2,34 МэВ		100 %</a:t>
            </a:r>
            <a:endParaRPr b="1"/>
          </a:p>
          <a:p>
            <a:pPr>
              <a:defRPr b="1" sz="2400">
                <a:solidFill>
                  <a:srgbClr val="0033CC"/>
                </a:solidFill>
              </a:defRPr>
            </a:pPr>
          </a:p>
          <a:p>
            <a:pPr>
              <a:defRPr sz="2400">
                <a:solidFill>
                  <a:srgbClr val="0033CC"/>
                </a:solidFill>
              </a:defRPr>
            </a:pPr>
            <a:r>
              <a:t>Водород, 60 %, 0,3 барн</a:t>
            </a:r>
            <a:r>
              <a:rPr b="1"/>
              <a:t>	</a:t>
            </a:r>
            <a:r>
              <a:rPr b="1"/>
              <a:t>L = </a:t>
            </a:r>
            <a:r>
              <a:rPr b="1"/>
              <a:t>10</a:t>
            </a:r>
            <a:r>
              <a:rPr b="1"/>
              <a:t>0 </a:t>
            </a:r>
            <a:r>
              <a:rPr b="1"/>
              <a:t>см		</a:t>
            </a:r>
            <a:r>
              <a:t>2,2 МэВ, 20 см	</a:t>
            </a:r>
            <a:r>
              <a:t>  2</a:t>
            </a:r>
            <a:r>
              <a:t>0 %</a:t>
            </a:r>
          </a:p>
          <a:p>
            <a:pPr>
              <a:defRPr b="1" sz="2400">
                <a:solidFill>
                  <a:srgbClr val="0033CC"/>
                </a:solidFill>
              </a:defRPr>
            </a:pPr>
          </a:p>
          <a:p>
            <a:pPr>
              <a:defRPr sz="2400">
                <a:solidFill>
                  <a:srgbClr val="0033CC"/>
                </a:solidFill>
              </a:defRPr>
            </a:pPr>
            <a:r>
              <a:t>Азот, 3 %, 1,7 барн</a:t>
            </a:r>
            <a:r>
              <a:rPr b="1"/>
              <a:t>		</a:t>
            </a:r>
            <a:r>
              <a:rPr b="1"/>
              <a:t>L = 1000 </a:t>
            </a:r>
            <a:r>
              <a:rPr b="1"/>
              <a:t>см		</a:t>
            </a:r>
            <a:r>
              <a:t>0,6 МэВ	</a:t>
            </a:r>
            <a:r>
              <a:t>	    2</a:t>
            </a:r>
            <a:r>
              <a:t> %</a:t>
            </a:r>
          </a:p>
          <a:p>
            <a:pPr>
              <a:defRPr b="1" sz="2400">
                <a:solidFill>
                  <a:srgbClr val="0033CC"/>
                </a:solidFill>
              </a:defRPr>
            </a:pPr>
          </a:p>
          <a:p>
            <a:pPr>
              <a:defRPr sz="2400">
                <a:solidFill>
                  <a:srgbClr val="0033CC"/>
                </a:solidFill>
              </a:defRPr>
            </a:pPr>
            <a:r>
              <a:t>10</a:t>
            </a:r>
            <a:r>
              <a:rPr baseline="30000"/>
              <a:t>9</a:t>
            </a:r>
            <a:r>
              <a:t> нейтронов/см</a:t>
            </a:r>
            <a:r>
              <a:rPr baseline="30000"/>
              <a:t>2</a:t>
            </a:r>
            <a:r>
              <a:t>с, 200 см</a:t>
            </a:r>
            <a:r>
              <a:rPr baseline="30000"/>
              <a:t>2</a:t>
            </a:r>
            <a:r>
              <a:t>, 2400 с = </a:t>
            </a:r>
            <a:r>
              <a:rPr b="1"/>
              <a:t>5 10</a:t>
            </a:r>
            <a:r>
              <a:rPr b="1" baseline="30000"/>
              <a:t>14</a:t>
            </a:r>
            <a:r>
              <a:rPr b="1"/>
              <a:t> нейтронов</a:t>
            </a:r>
            <a:endParaRPr b="1"/>
          </a:p>
          <a:p>
            <a:pPr>
              <a:defRPr b="1" sz="2400">
                <a:solidFill>
                  <a:srgbClr val="0033CC"/>
                </a:solidFill>
              </a:defRPr>
            </a:pPr>
          </a:p>
          <a:p>
            <a:pPr>
              <a:defRPr sz="2400">
                <a:solidFill>
                  <a:srgbClr val="0033CC"/>
                </a:solidFill>
              </a:defRPr>
            </a:pPr>
            <a:r>
              <a:t>2,34 10</a:t>
            </a:r>
            <a:r>
              <a:rPr baseline="30000"/>
              <a:t>6</a:t>
            </a:r>
            <a:r>
              <a:t> эВ * 5 10</a:t>
            </a:r>
            <a:r>
              <a:rPr baseline="30000"/>
              <a:t>14</a:t>
            </a:r>
            <a:r>
              <a:t> * 1,6 10</a:t>
            </a:r>
            <a:r>
              <a:rPr baseline="30000"/>
              <a:t>-19</a:t>
            </a:r>
            <a:r>
              <a:t> = </a:t>
            </a:r>
            <a:r>
              <a:rPr b="1"/>
              <a:t>200 Дж</a:t>
            </a:r>
            <a:endParaRPr b="1"/>
          </a:p>
          <a:p>
            <a:pPr>
              <a:defRPr b="1" sz="2400">
                <a:solidFill>
                  <a:srgbClr val="0033CC"/>
                </a:solidFill>
              </a:defRPr>
            </a:pPr>
          </a:p>
          <a:p>
            <a:pPr>
              <a:defRPr sz="2400">
                <a:solidFill>
                  <a:srgbClr val="0033CC"/>
                </a:solidFill>
              </a:defRPr>
            </a:pPr>
            <a:r>
              <a:t>Масса опухоли = 100 г   20 Гр  = </a:t>
            </a:r>
            <a:r>
              <a:rPr b="1"/>
              <a:t>2 Дж</a:t>
            </a:r>
            <a:endParaRPr b="1"/>
          </a:p>
          <a:p>
            <a:pPr>
              <a:defRPr b="1" sz="2400">
                <a:solidFill>
                  <a:srgbClr val="0033CC"/>
                </a:solidFill>
              </a:defRPr>
            </a:pPr>
          </a:p>
          <a:p>
            <a:pPr>
              <a:defRPr b="1" sz="2400">
                <a:solidFill>
                  <a:srgbClr val="0033CC"/>
                </a:solidFill>
              </a:defRPr>
            </a:pPr>
            <a:r>
              <a:t>Малая часть нейтронов дойдет до цели, </a:t>
            </a:r>
          </a:p>
          <a:p>
            <a:pPr>
              <a:defRPr b="1" sz="2400">
                <a:solidFill>
                  <a:srgbClr val="0033CC"/>
                </a:solidFill>
              </a:defRPr>
            </a:pPr>
            <a:r>
              <a:t>Большинство нейтронов не остаются в голове – они из нее вытекают</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Рисунок 1" descr="Рисунок 1"/>
          <p:cNvPicPr>
            <a:picLocks noChangeAspect="1"/>
          </p:cNvPicPr>
          <p:nvPr/>
        </p:nvPicPr>
        <p:blipFill>
          <a:blip r:embed="rId2">
            <a:extLst/>
          </a:blip>
          <a:srcRect l="18846" t="12410" r="5897" b="28821"/>
          <a:stretch>
            <a:fillRect/>
          </a:stretch>
        </p:blipFill>
        <p:spPr>
          <a:xfrm>
            <a:off x="-27923" y="-1"/>
            <a:ext cx="12219924" cy="6858001"/>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Рисунок 3" descr="Рисунок 3"/>
          <p:cNvPicPr>
            <a:picLocks noChangeAspect="1"/>
          </p:cNvPicPr>
          <p:nvPr/>
        </p:nvPicPr>
        <p:blipFill>
          <a:blip r:embed="rId2">
            <a:extLst/>
          </a:blip>
          <a:srcRect l="23077" t="38646" r="9601" b="3959"/>
          <a:stretch>
            <a:fillRect/>
          </a:stretch>
        </p:blipFill>
        <p:spPr>
          <a:xfrm>
            <a:off x="1195752" y="395720"/>
            <a:ext cx="9076630" cy="6054751"/>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Рисунок 1" descr="Рисунок 1"/>
          <p:cNvPicPr>
            <a:picLocks noChangeAspect="1"/>
          </p:cNvPicPr>
          <p:nvPr/>
        </p:nvPicPr>
        <p:blipFill>
          <a:blip r:embed="rId2">
            <a:extLst/>
          </a:blip>
          <a:srcRect l="27686" t="55077" r="15630" b="4513"/>
          <a:stretch>
            <a:fillRect/>
          </a:stretch>
        </p:blipFill>
        <p:spPr>
          <a:xfrm>
            <a:off x="-1" y="236072"/>
            <a:ext cx="12192003" cy="5502467"/>
          </a:xfrm>
          <a:prstGeom prst="rect">
            <a:avLst/>
          </a:prstGeom>
          <a:ln w="12700">
            <a:miter lim="400000"/>
          </a:ln>
        </p:spPr>
      </p:pic>
      <p:sp>
        <p:nvSpPr>
          <p:cNvPr id="339" name="TextBox 2"/>
          <p:cNvSpPr txBox="1"/>
          <p:nvPr/>
        </p:nvSpPr>
        <p:spPr>
          <a:xfrm>
            <a:off x="2391579" y="5896273"/>
            <a:ext cx="6928157"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0033CC"/>
                </a:solidFill>
              </a:defRPr>
            </a:lvl1pPr>
          </a:lstStyle>
          <a:p>
            <a:pPr/>
            <a:r>
              <a:t>Жесткий спектр / мягкий спектр 	= +1 см по глубине</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TextBox 2"/>
          <p:cNvSpPr txBox="1"/>
          <p:nvPr/>
        </p:nvSpPr>
        <p:spPr>
          <a:xfrm>
            <a:off x="993454" y="1052151"/>
            <a:ext cx="10429365" cy="48120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i="1" sz="2400">
                <a:solidFill>
                  <a:srgbClr val="0033CC"/>
                </a:solidFill>
              </a:defRPr>
            </a:pPr>
            <a:r>
              <a:t>“Through the optimisation process to design a suitable neutron BSA, accelerators producing very different initial neutron source spectra ultimately produce thermal neutron fluences in phantom which have a high degree of similarity.”</a:t>
            </a:r>
          </a:p>
          <a:p>
            <a:pPr>
              <a:defRPr b="1" i="1" sz="2400">
                <a:solidFill>
                  <a:srgbClr val="0033CC"/>
                </a:solidFill>
              </a:defRPr>
            </a:pPr>
          </a:p>
          <a:p>
            <a:pPr>
              <a:defRPr b="1" sz="2400">
                <a:solidFill>
                  <a:srgbClr val="0033CC"/>
                </a:solidFill>
              </a:defRPr>
            </a:pPr>
            <a:r>
              <a:t>Это значит</a:t>
            </a:r>
            <a:r>
              <a:t>:</a:t>
            </a:r>
          </a:p>
          <a:p>
            <a:pPr marL="457200" indent="-457200">
              <a:buSzPct val="100000"/>
              <a:buAutoNum type="arabicParenR" startAt="1"/>
              <a:defRPr b="1" sz="2400">
                <a:solidFill>
                  <a:srgbClr val="0033CC"/>
                </a:solidFill>
              </a:defRPr>
            </a:pPr>
            <a:r>
              <a:t>Нет никакого смысла измерять спектр нейтронов и дозовые характеристики – достаточно выполнить </a:t>
            </a:r>
            <a:r>
              <a:t>“</a:t>
            </a:r>
            <a:r>
              <a:t>требования</a:t>
            </a:r>
            <a:r>
              <a:t>”</a:t>
            </a:r>
          </a:p>
          <a:p>
            <a:pPr marL="457200" indent="-457200">
              <a:buSzPct val="100000"/>
              <a:buAutoNum type="arabicParenR" startAt="1"/>
              <a:defRPr b="1" sz="2400">
                <a:solidFill>
                  <a:srgbClr val="0033CC"/>
                </a:solidFill>
              </a:defRPr>
            </a:pPr>
            <a:r>
              <a:t>Характеристики нейтронного поля для терапии практически одинаковы на разных установках</a:t>
            </a:r>
          </a:p>
          <a:p>
            <a:pPr marL="457200" indent="-457200">
              <a:buSzPct val="100000"/>
              <a:buAutoNum type="arabicParenR" startAt="1"/>
              <a:defRPr b="1" sz="2400">
                <a:solidFill>
                  <a:srgbClr val="0033CC"/>
                </a:solidFill>
              </a:defRPr>
            </a:pPr>
            <a:r>
              <a:t>Ответ пациента на терапию на разных установках должен быть одинаков</a:t>
            </a:r>
          </a:p>
          <a:p>
            <a:pPr marL="457200" indent="-457200">
              <a:buSzPct val="100000"/>
              <a:buAutoNum type="arabicParenR" startAt="1"/>
              <a:defRPr b="1" sz="2400">
                <a:solidFill>
                  <a:srgbClr val="0033CC"/>
                </a:solidFill>
              </a:defRPr>
            </a:pPr>
            <a:r>
              <a:t>Для планирования клинических испытаний следует принимать во внимание результаты терапии на других установках</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Picture 10" descr="Picture 10"/>
          <p:cNvPicPr>
            <a:picLocks noChangeAspect="1"/>
          </p:cNvPicPr>
          <p:nvPr/>
        </p:nvPicPr>
        <p:blipFill>
          <a:blip r:embed="rId2">
            <a:extLst/>
          </a:blip>
          <a:stretch>
            <a:fillRect/>
          </a:stretch>
        </p:blipFill>
        <p:spPr>
          <a:xfrm>
            <a:off x="0" y="0"/>
            <a:ext cx="6239074" cy="4158344"/>
          </a:xfrm>
          <a:prstGeom prst="rect">
            <a:avLst/>
          </a:prstGeom>
          <a:ln w="12700">
            <a:miter lim="400000"/>
          </a:ln>
        </p:spPr>
      </p:pic>
      <p:pic>
        <p:nvPicPr>
          <p:cNvPr id="344" name="Picture 12" descr="Picture 12"/>
          <p:cNvPicPr>
            <a:picLocks noChangeAspect="1"/>
          </p:cNvPicPr>
          <p:nvPr/>
        </p:nvPicPr>
        <p:blipFill>
          <a:blip r:embed="rId3">
            <a:extLst/>
          </a:blip>
          <a:stretch>
            <a:fillRect/>
          </a:stretch>
        </p:blipFill>
        <p:spPr>
          <a:xfrm>
            <a:off x="6647543" y="0"/>
            <a:ext cx="5544457" cy="4158344"/>
          </a:xfrm>
          <a:prstGeom prst="rect">
            <a:avLst/>
          </a:prstGeom>
          <a:ln w="12700">
            <a:miter lim="400000"/>
          </a:ln>
        </p:spPr>
      </p:pic>
      <p:pic>
        <p:nvPicPr>
          <p:cNvPr id="345" name="Picture 16" descr="Picture 16"/>
          <p:cNvPicPr>
            <a:picLocks noChangeAspect="1"/>
          </p:cNvPicPr>
          <p:nvPr/>
        </p:nvPicPr>
        <p:blipFill>
          <a:blip r:embed="rId4">
            <a:extLst/>
          </a:blip>
          <a:stretch>
            <a:fillRect/>
          </a:stretch>
        </p:blipFill>
        <p:spPr>
          <a:xfrm>
            <a:off x="8095488" y="4297679"/>
            <a:ext cx="4096512" cy="2560321"/>
          </a:xfrm>
          <a:prstGeom prst="rect">
            <a:avLst/>
          </a:prstGeom>
          <a:ln w="12700">
            <a:miter lim="400000"/>
          </a:ln>
        </p:spPr>
      </p:pic>
      <p:pic>
        <p:nvPicPr>
          <p:cNvPr id="346" name="Рисунок 10" descr="Рисунок 10"/>
          <p:cNvPicPr>
            <a:picLocks noChangeAspect="1"/>
          </p:cNvPicPr>
          <p:nvPr/>
        </p:nvPicPr>
        <p:blipFill>
          <a:blip r:embed="rId5">
            <a:extLst/>
          </a:blip>
          <a:srcRect l="17208" t="28333" r="53133" b="25444"/>
          <a:stretch>
            <a:fillRect/>
          </a:stretch>
        </p:blipFill>
        <p:spPr>
          <a:xfrm>
            <a:off x="5433058" y="4303302"/>
            <a:ext cx="2616110" cy="2554699"/>
          </a:xfrm>
          <a:prstGeom prst="rect">
            <a:avLst/>
          </a:prstGeom>
          <a:ln w="12700">
            <a:miter lim="400000"/>
          </a:ln>
        </p:spPr>
      </p:pic>
      <p:pic>
        <p:nvPicPr>
          <p:cNvPr id="347" name="Picture 26" descr="Picture 26"/>
          <p:cNvPicPr>
            <a:picLocks noChangeAspect="1"/>
          </p:cNvPicPr>
          <p:nvPr/>
        </p:nvPicPr>
        <p:blipFill>
          <a:blip r:embed="rId6">
            <a:extLst/>
          </a:blip>
          <a:stretch>
            <a:fillRect/>
          </a:stretch>
        </p:blipFill>
        <p:spPr>
          <a:xfrm>
            <a:off x="719454" y="4501513"/>
            <a:ext cx="2763935" cy="2082167"/>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9" name="Рисунок 3" descr="Рисунок 3"/>
          <p:cNvPicPr>
            <a:picLocks noChangeAspect="1"/>
          </p:cNvPicPr>
          <p:nvPr/>
        </p:nvPicPr>
        <p:blipFill>
          <a:blip r:embed="rId2">
            <a:extLst/>
          </a:blip>
          <a:srcRect l="2889" t="0" r="53965" b="0"/>
          <a:stretch>
            <a:fillRect/>
          </a:stretch>
        </p:blipFill>
        <p:spPr>
          <a:xfrm>
            <a:off x="3343919" y="1090247"/>
            <a:ext cx="8848081" cy="5767755"/>
          </a:xfrm>
          <a:prstGeom prst="rect">
            <a:avLst/>
          </a:prstGeom>
          <a:ln w="12700">
            <a:miter lim="400000"/>
          </a:ln>
        </p:spPr>
      </p:pic>
      <p:pic>
        <p:nvPicPr>
          <p:cNvPr id="350" name="Рисунок 4" descr="Рисунок 4"/>
          <p:cNvPicPr>
            <a:picLocks noChangeAspect="1"/>
          </p:cNvPicPr>
          <p:nvPr/>
        </p:nvPicPr>
        <p:blipFill>
          <a:blip r:embed="rId3">
            <a:extLst/>
          </a:blip>
          <a:srcRect l="23012" t="24922" r="60636" b="32615"/>
          <a:stretch>
            <a:fillRect/>
          </a:stretch>
        </p:blipFill>
        <p:spPr>
          <a:xfrm>
            <a:off x="0" y="-1"/>
            <a:ext cx="3059724" cy="474429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353" name="Rectangle 4"/>
          <p:cNvSpPr txBox="1"/>
          <p:nvPr>
            <p:ph type="subTitle" sz="quarter" idx="1"/>
          </p:nvPr>
        </p:nvSpPr>
        <p:spPr>
          <a:xfrm>
            <a:off x="148280" y="-1"/>
            <a:ext cx="10085007" cy="479687"/>
          </a:xfrm>
          <a:prstGeom prst="rect">
            <a:avLst/>
          </a:prstGeom>
        </p:spPr>
        <p:txBody>
          <a:bodyPr/>
          <a:lstStyle/>
          <a:p>
            <a:pPr algn="l">
              <a:defRPr>
                <a:solidFill>
                  <a:srgbClr val="3333CC"/>
                </a:solidFill>
              </a:defRPr>
            </a:pPr>
            <a:r>
              <a:t>1. Япония 	</a:t>
            </a:r>
            <a:r>
              <a:t>C-BENS (Sumitomo)</a:t>
            </a:r>
          </a:p>
        </p:txBody>
      </p:sp>
      <p:sp>
        <p:nvSpPr>
          <p:cNvPr id="354"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355" name="Rectangle 4"/>
          <p:cNvSpPr txBox="1"/>
          <p:nvPr/>
        </p:nvSpPr>
        <p:spPr>
          <a:xfrm>
            <a:off x="194000" y="730739"/>
            <a:ext cx="11680430" cy="173110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68288" indent="-268288">
              <a:defRPr b="1">
                <a:solidFill>
                  <a:srgbClr val="3333CC"/>
                </a:solidFill>
              </a:defRPr>
            </a:pPr>
            <a:r>
              <a:t>C-BENS – 30 </a:t>
            </a:r>
            <a:r>
              <a:t>МэВ 1 мА циклотрон + </a:t>
            </a:r>
            <a:r>
              <a:t>Be </a:t>
            </a:r>
            <a:r>
              <a:t>мишень</a:t>
            </a:r>
            <a:endParaRPr sz="2400"/>
          </a:p>
          <a:p>
            <a:pPr marL="268288" indent="-268288">
              <a:defRPr>
                <a:solidFill>
                  <a:srgbClr val="3333CC"/>
                </a:solidFill>
              </a:defRPr>
            </a:pPr>
            <a:r>
              <a:t>1. </a:t>
            </a:r>
            <a:r>
              <a:t>Institute for Integrated Radiation and Nuclear Science, Kyoto University, Kumatori, Japan (c 2012)</a:t>
            </a:r>
          </a:p>
          <a:p>
            <a:pPr marL="268288" indent="-268288">
              <a:defRPr>
                <a:solidFill>
                  <a:srgbClr val="3333CC"/>
                </a:solidFill>
              </a:defRPr>
            </a:pPr>
            <a:r>
              <a:t>2. </a:t>
            </a:r>
            <a:r>
              <a:t>Southern Tohoku BNCT Research Center, Koriyama, Fukushima Prefecture, Japan (c 2016)</a:t>
            </a:r>
          </a:p>
          <a:p>
            <a:pPr marL="268288" indent="-268288">
              <a:defRPr>
                <a:solidFill>
                  <a:srgbClr val="3333CC"/>
                </a:solidFill>
              </a:defRPr>
            </a:pPr>
            <a:r>
              <a:t>3. </a:t>
            </a:r>
            <a:r>
              <a:t>Kansai BNCT Research Center, Medical University, Osaka, Japan (c 2020)</a:t>
            </a:r>
          </a:p>
        </p:txBody>
      </p:sp>
      <p:sp>
        <p:nvSpPr>
          <p:cNvPr id="356" name="Rectangle 4"/>
          <p:cNvSpPr txBox="1"/>
          <p:nvPr/>
        </p:nvSpPr>
        <p:spPr>
          <a:xfrm>
            <a:off x="194000" y="2313354"/>
            <a:ext cx="11680430" cy="236415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46824" indent="-246824" defTabSz="841247">
              <a:defRPr sz="1656">
                <a:solidFill>
                  <a:srgbClr val="3333CC"/>
                </a:solidFill>
              </a:defRPr>
            </a:pPr>
            <a:r>
              <a:t>12 марта 2020 компания </a:t>
            </a:r>
            <a:r>
              <a:t>Sumitomo </a:t>
            </a:r>
            <a:r>
              <a:t>получила разрешение на изготовление, продажу и применение в БНЗТ разработанных ими 30-МэВ циклотрона и бериллиевой мишени.</a:t>
            </a:r>
          </a:p>
          <a:p>
            <a:pPr marL="246824" indent="-246824" defTabSz="841247">
              <a:defRPr sz="1656">
                <a:solidFill>
                  <a:srgbClr val="3333CC"/>
                </a:solidFill>
              </a:defRPr>
            </a:pPr>
          </a:p>
          <a:p>
            <a:pPr marL="246824" indent="-246824" defTabSz="841247">
              <a:defRPr sz="1656">
                <a:solidFill>
                  <a:srgbClr val="3333CC"/>
                </a:solidFill>
              </a:defRPr>
            </a:pPr>
            <a:r>
              <a:t>25 марта 2020 компания </a:t>
            </a:r>
            <a:r>
              <a:t>Stella Pharma </a:t>
            </a:r>
            <a:r>
              <a:t>получила разрешение на применение для БНЗТ «стеборонина» – препарата адресной доставки бора.</a:t>
            </a:r>
          </a:p>
          <a:p>
            <a:pPr marL="246824" indent="-246824" defTabSz="841247">
              <a:defRPr sz="1656">
                <a:solidFill>
                  <a:srgbClr val="3333CC"/>
                </a:solidFill>
              </a:defRPr>
            </a:pPr>
          </a:p>
          <a:p>
            <a:pPr marL="246824" indent="-246824" defTabSz="841247">
              <a:defRPr b="1" sz="1656">
                <a:solidFill>
                  <a:srgbClr val="3333CC"/>
                </a:solidFill>
              </a:defRPr>
            </a:pPr>
            <a:r>
              <a:t>С 1 июня 2020 при поддержке медицинского страхования началось клиническое БНЗТ в Медицинском колледже Осака и в госпитале в Корияма</a:t>
            </a:r>
          </a:p>
        </p:txBody>
      </p:sp>
      <p:pic>
        <p:nvPicPr>
          <p:cNvPr id="357" name="Рисунок 6" descr="Рисунок 6"/>
          <p:cNvPicPr>
            <a:picLocks noChangeAspect="1"/>
          </p:cNvPicPr>
          <p:nvPr/>
        </p:nvPicPr>
        <p:blipFill>
          <a:blip r:embed="rId2">
            <a:extLst/>
          </a:blip>
          <a:srcRect l="0" t="28268" r="0" b="34419"/>
          <a:stretch>
            <a:fillRect/>
          </a:stretch>
        </p:blipFill>
        <p:spPr>
          <a:xfrm>
            <a:off x="1462215" y="4589583"/>
            <a:ext cx="9144001" cy="2268417"/>
          </a:xfrm>
          <a:prstGeom prst="rect">
            <a:avLst/>
          </a:prstGeom>
          <a:ln w="12700">
            <a:miter lim="400000"/>
          </a:ln>
        </p:spPr>
      </p:pic>
      <p:pic>
        <p:nvPicPr>
          <p:cNvPr id="358" name="Picture 2" descr="Picture 2"/>
          <p:cNvPicPr>
            <a:picLocks noChangeAspect="1"/>
          </p:cNvPicPr>
          <p:nvPr/>
        </p:nvPicPr>
        <p:blipFill>
          <a:blip r:embed="rId3">
            <a:extLst/>
          </a:blip>
          <a:stretch>
            <a:fillRect/>
          </a:stretch>
        </p:blipFill>
        <p:spPr>
          <a:xfrm>
            <a:off x="7998552" y="60415"/>
            <a:ext cx="4114098" cy="363199"/>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127"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Основы БНЗТ</a:t>
            </a:r>
          </a:p>
        </p:txBody>
      </p:sp>
      <p:sp>
        <p:nvSpPr>
          <p:cNvPr id="128"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129" name="Text Box 5"/>
          <p:cNvSpPr txBox="1"/>
          <p:nvPr/>
        </p:nvSpPr>
        <p:spPr>
          <a:xfrm>
            <a:off x="297337" y="692695"/>
            <a:ext cx="8621432" cy="16841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a:solidFill>
                  <a:srgbClr val="333399"/>
                </a:solidFill>
                <a:latin typeface="Arial"/>
                <a:ea typeface="Arial"/>
                <a:cs typeface="Arial"/>
                <a:sym typeface="Arial"/>
              </a:defRPr>
            </a:pPr>
            <a:r>
              <a:t>Бор-нейтронозахватная терапия (БНЗТ) – </a:t>
            </a:r>
            <a:br/>
            <a:r>
              <a:t>избирательное уничтожение клеток злокачественных опухолей </a:t>
            </a:r>
            <a:br/>
            <a:r>
              <a:t>путём накопления в них стабильного изотопа бор-10 </a:t>
            </a:r>
            <a:br/>
            <a:r>
              <a:t>и последующего облучения эпитепловыми нейтронами.</a:t>
            </a:r>
          </a:p>
          <a:p>
            <a:pPr marL="268288" indent="-268288">
              <a:defRPr>
                <a:solidFill>
                  <a:srgbClr val="333399"/>
                </a:solidFill>
                <a:latin typeface="Arial"/>
                <a:ea typeface="Arial"/>
                <a:cs typeface="Arial"/>
                <a:sym typeface="Arial"/>
              </a:defRPr>
            </a:pPr>
          </a:p>
          <a:p>
            <a:pPr marL="268288" indent="-268288">
              <a:defRPr>
                <a:solidFill>
                  <a:srgbClr val="333399"/>
                </a:solidFill>
                <a:latin typeface="Arial"/>
                <a:ea typeface="Arial"/>
                <a:cs typeface="Arial"/>
                <a:sym typeface="Arial"/>
              </a:defRPr>
            </a:pPr>
            <a:r>
              <a:t>БНЗТ – кандидат на методику лечения глиобластомы мозга и др.</a:t>
            </a:r>
          </a:p>
        </p:txBody>
      </p:sp>
      <p:pic>
        <p:nvPicPr>
          <p:cNvPr id="130" name="Picture 7" descr="Picture 7"/>
          <p:cNvPicPr>
            <a:picLocks noChangeAspect="1"/>
          </p:cNvPicPr>
          <p:nvPr/>
        </p:nvPicPr>
        <p:blipFill>
          <a:blip r:embed="rId2">
            <a:extLst/>
          </a:blip>
          <a:stretch>
            <a:fillRect/>
          </a:stretch>
        </p:blipFill>
        <p:spPr>
          <a:xfrm>
            <a:off x="2789542" y="2919866"/>
            <a:ext cx="6174947" cy="3877576"/>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361" name="Rectangle 4"/>
          <p:cNvSpPr txBox="1"/>
          <p:nvPr>
            <p:ph type="subTitle" sz="quarter" idx="1"/>
          </p:nvPr>
        </p:nvSpPr>
        <p:spPr>
          <a:xfrm>
            <a:off x="148280" y="-1"/>
            <a:ext cx="10085007" cy="479687"/>
          </a:xfrm>
          <a:prstGeom prst="rect">
            <a:avLst/>
          </a:prstGeom>
        </p:spPr>
        <p:txBody>
          <a:bodyPr/>
          <a:lstStyle/>
          <a:p>
            <a:pPr algn="l">
              <a:defRPr>
                <a:solidFill>
                  <a:srgbClr val="3333CC"/>
                </a:solidFill>
              </a:defRPr>
            </a:pPr>
            <a:r>
              <a:t>1. Япония 	</a:t>
            </a:r>
            <a:r>
              <a:t>C-BENS (Sumitomo)</a:t>
            </a:r>
          </a:p>
        </p:txBody>
      </p:sp>
      <p:sp>
        <p:nvSpPr>
          <p:cNvPr id="362"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363" name="Rectangle 4"/>
          <p:cNvSpPr txBox="1"/>
          <p:nvPr/>
        </p:nvSpPr>
        <p:spPr>
          <a:xfrm>
            <a:off x="194000" y="730739"/>
            <a:ext cx="11680430" cy="173110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68288" indent="-268288">
              <a:defRPr b="1">
                <a:solidFill>
                  <a:srgbClr val="3333CC"/>
                </a:solidFill>
              </a:defRPr>
            </a:pPr>
            <a:r>
              <a:t>C-BENS – 30 </a:t>
            </a:r>
            <a:r>
              <a:t>МэВ 1 мА циклотрон + </a:t>
            </a:r>
            <a:r>
              <a:t>Be </a:t>
            </a:r>
            <a:r>
              <a:t>мишень</a:t>
            </a:r>
            <a:endParaRPr sz="2400"/>
          </a:p>
          <a:p>
            <a:pPr marL="268288" indent="-268288">
              <a:defRPr>
                <a:solidFill>
                  <a:srgbClr val="3333CC"/>
                </a:solidFill>
              </a:defRPr>
            </a:pPr>
            <a:r>
              <a:t>1. </a:t>
            </a:r>
            <a:r>
              <a:t>Institute for Integrated Radiation and Nuclear Science, Kyoto University, Kumatori, Japan (c 2012)</a:t>
            </a:r>
          </a:p>
          <a:p>
            <a:pPr marL="268288" indent="-268288">
              <a:defRPr>
                <a:solidFill>
                  <a:srgbClr val="3333CC"/>
                </a:solidFill>
              </a:defRPr>
            </a:pPr>
            <a:r>
              <a:t>2. </a:t>
            </a:r>
            <a:r>
              <a:t>Southern Tohoku BNCT Research Center, Koriyama, Fukushima Prefecture, Japan (c 2016)</a:t>
            </a:r>
          </a:p>
          <a:p>
            <a:pPr marL="268288" indent="-268288">
              <a:defRPr>
                <a:solidFill>
                  <a:srgbClr val="3333CC"/>
                </a:solidFill>
              </a:defRPr>
            </a:pPr>
            <a:r>
              <a:t>3. </a:t>
            </a:r>
            <a:r>
              <a:t>Kansai BNCT Research Center, Medical University, Osaka, Japan (c 2020)</a:t>
            </a:r>
          </a:p>
        </p:txBody>
      </p:sp>
      <p:pic>
        <p:nvPicPr>
          <p:cNvPr id="364" name="Picture 2" descr="Picture 2"/>
          <p:cNvPicPr>
            <a:picLocks noChangeAspect="1"/>
          </p:cNvPicPr>
          <p:nvPr/>
        </p:nvPicPr>
        <p:blipFill>
          <a:blip r:embed="rId2">
            <a:extLst/>
          </a:blip>
          <a:stretch>
            <a:fillRect/>
          </a:stretch>
        </p:blipFill>
        <p:spPr>
          <a:xfrm>
            <a:off x="7998552" y="60415"/>
            <a:ext cx="4114098" cy="363199"/>
          </a:xfrm>
          <a:prstGeom prst="rect">
            <a:avLst/>
          </a:prstGeom>
          <a:ln w="12700">
            <a:miter lim="400000"/>
          </a:ln>
        </p:spPr>
      </p:pic>
      <p:sp>
        <p:nvSpPr>
          <p:cNvPr id="365" name="object 3"/>
          <p:cNvSpPr/>
          <p:nvPr/>
        </p:nvSpPr>
        <p:spPr>
          <a:xfrm>
            <a:off x="4445" y="2594343"/>
            <a:ext cx="5350071" cy="4263659"/>
          </a:xfrm>
          <a:prstGeom prst="rect">
            <a:avLst/>
          </a:prstGeom>
          <a:blipFill>
            <a:blip r:embed="rId3"/>
            <a:stretch>
              <a:fillRect/>
            </a:stretch>
          </a:blipFill>
          <a:ln w="12700">
            <a:miter lim="400000"/>
          </a:ln>
        </p:spPr>
        <p:txBody>
          <a:bodyPr lIns="45719" rIns="45719"/>
          <a:lstStyle/>
          <a:p>
            <a:pPr>
              <a:defRPr>
                <a:solidFill>
                  <a:srgbClr val="FFFFFF"/>
                </a:solidFill>
              </a:defRPr>
            </a:pPr>
          </a:p>
        </p:txBody>
      </p:sp>
      <p:pic>
        <p:nvPicPr>
          <p:cNvPr id="366" name="Рисунок 2" descr="Рисунок 2"/>
          <p:cNvPicPr>
            <a:picLocks noChangeAspect="1"/>
          </p:cNvPicPr>
          <p:nvPr/>
        </p:nvPicPr>
        <p:blipFill>
          <a:blip r:embed="rId4">
            <a:extLst/>
          </a:blip>
          <a:stretch>
            <a:fillRect/>
          </a:stretch>
        </p:blipFill>
        <p:spPr>
          <a:xfrm>
            <a:off x="5805549" y="2594343"/>
            <a:ext cx="6386451" cy="4258767"/>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369" name="Rectangle 4"/>
          <p:cNvSpPr txBox="1"/>
          <p:nvPr>
            <p:ph type="subTitle" sz="quarter" idx="1"/>
          </p:nvPr>
        </p:nvSpPr>
        <p:spPr>
          <a:xfrm>
            <a:off x="148280" y="-1"/>
            <a:ext cx="10085007" cy="479687"/>
          </a:xfrm>
          <a:prstGeom prst="rect">
            <a:avLst/>
          </a:prstGeom>
        </p:spPr>
        <p:txBody>
          <a:bodyPr/>
          <a:lstStyle/>
          <a:p>
            <a:pPr algn="l">
              <a:defRPr>
                <a:solidFill>
                  <a:srgbClr val="3333CC"/>
                </a:solidFill>
              </a:defRPr>
            </a:pPr>
            <a:r>
              <a:t>1. Япония 	</a:t>
            </a:r>
            <a:r>
              <a:t>C-BENS (Sumitomo)</a:t>
            </a:r>
          </a:p>
        </p:txBody>
      </p:sp>
      <p:sp>
        <p:nvSpPr>
          <p:cNvPr id="370"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371" name="Rectangle 4"/>
          <p:cNvSpPr txBox="1"/>
          <p:nvPr/>
        </p:nvSpPr>
        <p:spPr>
          <a:xfrm>
            <a:off x="194000" y="590880"/>
            <a:ext cx="11680430" cy="48259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68288" indent="-268288">
              <a:defRPr>
                <a:solidFill>
                  <a:srgbClr val="3333CC"/>
                </a:solidFill>
              </a:defRPr>
            </a:pPr>
            <a:r>
              <a:t>2016-2018 – клинические испытания фазы </a:t>
            </a:r>
            <a:r>
              <a:t>II – </a:t>
            </a:r>
            <a:r>
              <a:t>опухоли шеи и головы, глиобластома </a:t>
            </a:r>
          </a:p>
        </p:txBody>
      </p:sp>
      <p:pic>
        <p:nvPicPr>
          <p:cNvPr id="372" name="Рисунок 6" descr="Рисунок 6"/>
          <p:cNvPicPr>
            <a:picLocks noChangeAspect="1"/>
          </p:cNvPicPr>
          <p:nvPr/>
        </p:nvPicPr>
        <p:blipFill>
          <a:blip r:embed="rId2">
            <a:extLst/>
          </a:blip>
          <a:srcRect l="19856" t="13249" r="4783" b="45184"/>
          <a:stretch>
            <a:fillRect/>
          </a:stretch>
        </p:blipFill>
        <p:spPr>
          <a:xfrm>
            <a:off x="-1" y="959371"/>
            <a:ext cx="5122361" cy="2385610"/>
          </a:xfrm>
          <a:prstGeom prst="rect">
            <a:avLst/>
          </a:prstGeom>
          <a:ln w="12700">
            <a:miter lim="400000"/>
          </a:ln>
        </p:spPr>
      </p:pic>
      <p:pic>
        <p:nvPicPr>
          <p:cNvPr id="373" name="Picture 2" descr="Picture 2"/>
          <p:cNvPicPr>
            <a:picLocks noChangeAspect="1"/>
          </p:cNvPicPr>
          <p:nvPr/>
        </p:nvPicPr>
        <p:blipFill>
          <a:blip r:embed="rId3">
            <a:extLst/>
          </a:blip>
          <a:stretch>
            <a:fillRect/>
          </a:stretch>
        </p:blipFill>
        <p:spPr>
          <a:xfrm>
            <a:off x="7998552" y="60415"/>
            <a:ext cx="4114098" cy="363199"/>
          </a:xfrm>
          <a:prstGeom prst="rect">
            <a:avLst/>
          </a:prstGeom>
          <a:ln w="12700">
            <a:miter lim="400000"/>
          </a:ln>
        </p:spPr>
      </p:pic>
      <p:pic>
        <p:nvPicPr>
          <p:cNvPr id="374" name="Рисунок 9" descr="Рисунок 9"/>
          <p:cNvPicPr>
            <a:picLocks noChangeAspect="1"/>
          </p:cNvPicPr>
          <p:nvPr/>
        </p:nvPicPr>
        <p:blipFill>
          <a:blip r:embed="rId4">
            <a:extLst/>
          </a:blip>
          <a:srcRect l="7686" t="8000" r="3556" b="63621"/>
          <a:stretch>
            <a:fillRect/>
          </a:stretch>
        </p:blipFill>
        <p:spPr>
          <a:xfrm>
            <a:off x="5274288" y="1184671"/>
            <a:ext cx="6917713" cy="2174019"/>
          </a:xfrm>
          <a:prstGeom prst="rect">
            <a:avLst/>
          </a:prstGeom>
          <a:ln w="12700">
            <a:miter lim="400000"/>
          </a:ln>
        </p:spPr>
      </p:pic>
      <p:sp>
        <p:nvSpPr>
          <p:cNvPr id="375" name="Rectangle 4"/>
          <p:cNvSpPr txBox="1"/>
          <p:nvPr/>
        </p:nvSpPr>
        <p:spPr>
          <a:xfrm>
            <a:off x="45719" y="4034190"/>
            <a:ext cx="4592058" cy="18731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68288" indent="-268288">
              <a:defRPr>
                <a:solidFill>
                  <a:srgbClr val="3333CC"/>
                </a:solidFill>
                <a:latin typeface="Times New Roman"/>
                <a:ea typeface="Times New Roman"/>
                <a:cs typeface="Times New Roman"/>
                <a:sym typeface="Times New Roman"/>
              </a:defRPr>
            </a:pPr>
            <a:r>
              <a:t>Prof. Shin-Ichi Miyatake:</a:t>
            </a:r>
            <a:r>
              <a:rPr i="1"/>
              <a:t> “In Japan, Japanese authority permitted BNCT only for these H&amp;N cancers, since June 2020. So we started accelerator-based BNCT since then with the coverage of national health insurance system”.</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7" name="Рисунок 3" descr="Рисунок 3"/>
          <p:cNvPicPr>
            <a:picLocks noChangeAspect="1"/>
          </p:cNvPicPr>
          <p:nvPr/>
        </p:nvPicPr>
        <p:blipFill>
          <a:blip r:embed="rId2">
            <a:extLst/>
          </a:blip>
          <a:srcRect l="0" t="26789" r="0" b="0"/>
          <a:stretch>
            <a:fillRect/>
          </a:stretch>
        </p:blipFill>
        <p:spPr>
          <a:xfrm>
            <a:off x="-3818" y="161488"/>
            <a:ext cx="12195819" cy="6696511"/>
          </a:xfrm>
          <a:prstGeom prst="rect">
            <a:avLst/>
          </a:prstGeom>
          <a:ln w="12700">
            <a:miter lim="400000"/>
          </a:ln>
        </p:spPr>
      </p:pic>
      <p:sp>
        <p:nvSpPr>
          <p:cNvPr id="378" name="Прямоугольник 5"/>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379" name="Rectangle 4"/>
          <p:cNvSpPr txBox="1"/>
          <p:nvPr/>
        </p:nvSpPr>
        <p:spPr>
          <a:xfrm>
            <a:off x="194000" y="-1"/>
            <a:ext cx="9993567" cy="47968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91440" indent="-91440" defTabSz="365760">
              <a:lnSpc>
                <a:spcPct val="90000"/>
              </a:lnSpc>
              <a:spcBef>
                <a:spcPts val="400"/>
              </a:spcBef>
              <a:buSzPct val="100000"/>
              <a:buFont typeface="Arial"/>
              <a:buChar char="•"/>
              <a:defRPr sz="1120">
                <a:solidFill>
                  <a:srgbClr val="3333CC"/>
                </a:solidFill>
              </a:defRPr>
            </a:pPr>
            <a:r>
              <a:t>1. Япония 		</a:t>
            </a:r>
            <a:r>
              <a:t>C-BENS (Sumitomo)</a:t>
            </a:r>
          </a:p>
          <a:p>
            <a:pPr marL="91440" indent="-91440" defTabSz="365760">
              <a:lnSpc>
                <a:spcPct val="90000"/>
              </a:lnSpc>
              <a:spcBef>
                <a:spcPts val="400"/>
              </a:spcBef>
              <a:buSzPct val="100000"/>
              <a:buFont typeface="Arial"/>
              <a:buChar char="•"/>
              <a:defRPr b="1" sz="1120">
                <a:solidFill>
                  <a:srgbClr val="3333CC"/>
                </a:solidFill>
              </a:defRPr>
            </a:pPr>
          </a:p>
          <a:p>
            <a:pPr marL="91440" indent="-91440" defTabSz="365760">
              <a:lnSpc>
                <a:spcPct val="90000"/>
              </a:lnSpc>
              <a:spcBef>
                <a:spcPts val="400"/>
              </a:spcBef>
              <a:buSzPct val="100000"/>
              <a:buFont typeface="Arial"/>
              <a:buChar char="•"/>
              <a:defRPr sz="720">
                <a:solidFill>
                  <a:srgbClr val="3333CC"/>
                </a:solidFill>
              </a:defRPr>
            </a:pPr>
          </a:p>
          <a:p>
            <a:pPr marL="91440" indent="-91440" defTabSz="365760">
              <a:lnSpc>
                <a:spcPct val="90000"/>
              </a:lnSpc>
              <a:spcBef>
                <a:spcPts val="400"/>
              </a:spcBef>
              <a:buSzPct val="100000"/>
              <a:buFont typeface="Arial"/>
              <a:buChar char="•"/>
              <a:defRPr sz="720">
                <a:solidFill>
                  <a:srgbClr val="3333CC"/>
                </a:solidFill>
              </a:defRPr>
            </a:pPr>
          </a:p>
        </p:txBody>
      </p:sp>
      <p:sp>
        <p:nvSpPr>
          <p:cNvPr id="380" name="Прямая соединительная линия 7"/>
          <p:cNvSpPr/>
          <p:nvPr/>
        </p:nvSpPr>
        <p:spPr>
          <a:xfrm>
            <a:off x="0" y="479685"/>
            <a:ext cx="12192000" cy="1"/>
          </a:xfrm>
          <a:prstGeom prst="line">
            <a:avLst/>
          </a:prstGeom>
          <a:ln w="38100">
            <a:solidFill>
              <a:schemeClr val="accent5"/>
            </a:solidFill>
            <a:miter/>
          </a:ln>
        </p:spPr>
        <p:txBody>
          <a:bodyPr lIns="45719" rIns="45719"/>
          <a:lstStyle/>
          <a:p>
            <a:pP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383" name="Rectangle 4"/>
          <p:cNvSpPr txBox="1"/>
          <p:nvPr>
            <p:ph type="subTitle" sz="quarter" idx="1"/>
          </p:nvPr>
        </p:nvSpPr>
        <p:spPr>
          <a:xfrm>
            <a:off x="148280" y="-1"/>
            <a:ext cx="10085007" cy="479687"/>
          </a:xfrm>
          <a:prstGeom prst="rect">
            <a:avLst/>
          </a:prstGeom>
        </p:spPr>
        <p:txBody>
          <a:bodyPr/>
          <a:lstStyle/>
          <a:p>
            <a:pPr algn="l">
              <a:defRPr>
                <a:solidFill>
                  <a:srgbClr val="3333CC"/>
                </a:solidFill>
              </a:defRPr>
            </a:pPr>
            <a:r>
              <a:t>1. Япония	</a:t>
            </a:r>
            <a:r>
              <a:t>CICS (Cancer Intelligence Care Systems)</a:t>
            </a:r>
          </a:p>
        </p:txBody>
      </p:sp>
      <p:sp>
        <p:nvSpPr>
          <p:cNvPr id="384"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385" name="Rectangle 4"/>
          <p:cNvSpPr txBox="1"/>
          <p:nvPr/>
        </p:nvSpPr>
        <p:spPr>
          <a:xfrm>
            <a:off x="194001" y="730740"/>
            <a:ext cx="7245600" cy="12387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68288" indent="-268288">
              <a:defRPr b="1">
                <a:solidFill>
                  <a:srgbClr val="3333CC"/>
                </a:solidFill>
              </a:defRPr>
            </a:pPr>
            <a:r>
              <a:t>CICS – 2,5 </a:t>
            </a:r>
            <a:r>
              <a:t>МэВ </a:t>
            </a:r>
            <a:r>
              <a:t>20</a:t>
            </a:r>
            <a:r>
              <a:t> мА линак </a:t>
            </a:r>
            <a:r>
              <a:t>(Hitachi) </a:t>
            </a:r>
            <a:r>
              <a:t>+ </a:t>
            </a:r>
            <a:r>
              <a:t>Li </a:t>
            </a:r>
            <a:r>
              <a:t>мишень</a:t>
            </a:r>
            <a:endParaRPr sz="2400"/>
          </a:p>
          <a:p>
            <a:pPr marL="268288" indent="-268288">
              <a:defRPr>
                <a:solidFill>
                  <a:srgbClr val="3333CC"/>
                </a:solidFill>
              </a:defRPr>
            </a:pPr>
            <a:r>
              <a:t>1. </a:t>
            </a:r>
            <a:r>
              <a:t>National Cancer Center, Tokyo, Japan </a:t>
            </a:r>
            <a:r>
              <a:t>– клинические испытания с 20</a:t>
            </a:r>
            <a:r>
              <a:t>19</a:t>
            </a:r>
            <a:r>
              <a:t> </a:t>
            </a:r>
            <a:endParaRPr sz="2400"/>
          </a:p>
          <a:p>
            <a:pPr marL="268288" indent="-268288">
              <a:defRPr>
                <a:solidFill>
                  <a:srgbClr val="3333CC"/>
                </a:solidFill>
              </a:defRPr>
            </a:pPr>
            <a:r>
              <a:t>2.</a:t>
            </a:r>
            <a:r>
              <a:t> </a:t>
            </a:r>
            <a:r>
              <a:t>Edogawa Hospital, Edogawa, Tokyo, Japan</a:t>
            </a:r>
          </a:p>
        </p:txBody>
      </p:sp>
      <p:pic>
        <p:nvPicPr>
          <p:cNvPr id="386" name="Рисунок 5" descr="Рисунок 5"/>
          <p:cNvPicPr>
            <a:picLocks noChangeAspect="1"/>
          </p:cNvPicPr>
          <p:nvPr/>
        </p:nvPicPr>
        <p:blipFill>
          <a:blip r:embed="rId2">
            <a:extLst/>
          </a:blip>
          <a:srcRect l="18727" t="32925" r="13306" b="9685"/>
          <a:stretch>
            <a:fillRect/>
          </a:stretch>
        </p:blipFill>
        <p:spPr>
          <a:xfrm>
            <a:off x="-1" y="3089273"/>
            <a:ext cx="5076826" cy="3768727"/>
          </a:xfrm>
          <a:prstGeom prst="rect">
            <a:avLst/>
          </a:prstGeom>
          <a:ln w="12700">
            <a:miter lim="400000"/>
          </a:ln>
        </p:spPr>
      </p:pic>
      <p:pic>
        <p:nvPicPr>
          <p:cNvPr id="387" name="Рисунок 1" descr="Рисунок 1"/>
          <p:cNvPicPr>
            <a:picLocks noChangeAspect="1"/>
          </p:cNvPicPr>
          <p:nvPr/>
        </p:nvPicPr>
        <p:blipFill>
          <a:blip r:embed="rId3">
            <a:extLst/>
          </a:blip>
          <a:stretch>
            <a:fillRect/>
          </a:stretch>
        </p:blipFill>
        <p:spPr>
          <a:xfrm>
            <a:off x="5217183" y="2220529"/>
            <a:ext cx="6974817" cy="4637470"/>
          </a:xfrm>
          <a:prstGeom prst="rect">
            <a:avLst/>
          </a:prstGeom>
          <a:ln w="12700">
            <a:miter lim="400000"/>
          </a:ln>
        </p:spPr>
      </p:pic>
      <p:pic>
        <p:nvPicPr>
          <p:cNvPr id="388" name="Picture 4" descr="Picture 4"/>
          <p:cNvPicPr>
            <a:picLocks noChangeAspect="1"/>
          </p:cNvPicPr>
          <p:nvPr/>
        </p:nvPicPr>
        <p:blipFill>
          <a:blip r:embed="rId4">
            <a:extLst/>
          </a:blip>
          <a:stretch>
            <a:fillRect/>
          </a:stretch>
        </p:blipFill>
        <p:spPr>
          <a:xfrm>
            <a:off x="10381567" y="-14861"/>
            <a:ext cx="1571626" cy="476251"/>
          </a:xfrm>
          <a:prstGeom prst="rect">
            <a:avLst/>
          </a:prstGeom>
          <a:ln w="12700">
            <a:miter lim="400000"/>
          </a:ln>
        </p:spPr>
      </p:pic>
      <p:sp>
        <p:nvSpPr>
          <p:cNvPr id="389" name="Rectangle 4"/>
          <p:cNvSpPr txBox="1"/>
          <p:nvPr/>
        </p:nvSpPr>
        <p:spPr>
          <a:xfrm>
            <a:off x="119572" y="1850534"/>
            <a:ext cx="4911533" cy="123873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68288" indent="-268288">
              <a:defRPr>
                <a:solidFill>
                  <a:srgbClr val="3333CC"/>
                </a:solidFill>
                <a:latin typeface="Times New Roman"/>
                <a:ea typeface="Times New Roman"/>
                <a:cs typeface="Times New Roman"/>
                <a:sym typeface="Times New Roman"/>
              </a:defRPr>
            </a:pPr>
            <a:r>
              <a:t>Prof. Hiroshi Igaki</a:t>
            </a:r>
            <a:r>
              <a:t>: </a:t>
            </a:r>
            <a:r>
              <a:rPr i="1"/>
              <a:t>“We have started a clinical trial of BNCT for skin melanoma and angiosarcoma in November 2019 (about one patient per month)”</a:t>
            </a:r>
            <a:r>
              <a:rPr>
                <a:latin typeface="+mn-lt"/>
                <a:ea typeface="+mn-ea"/>
                <a:cs typeface="+mn-cs"/>
                <a:sym typeface="Calibri"/>
              </a:rPr>
              <a:t>. </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392" name="Rectangle 4"/>
          <p:cNvSpPr txBox="1"/>
          <p:nvPr>
            <p:ph type="subTitle" sz="quarter" idx="1"/>
          </p:nvPr>
        </p:nvSpPr>
        <p:spPr>
          <a:xfrm>
            <a:off x="148280" y="-1"/>
            <a:ext cx="10085007" cy="479687"/>
          </a:xfrm>
          <a:prstGeom prst="rect">
            <a:avLst/>
          </a:prstGeom>
        </p:spPr>
        <p:txBody>
          <a:bodyPr/>
          <a:lstStyle/>
          <a:p>
            <a:pPr algn="l">
              <a:defRPr>
                <a:solidFill>
                  <a:srgbClr val="3333CC"/>
                </a:solidFill>
              </a:defRPr>
            </a:pPr>
            <a:r>
              <a:t>1. Япония	</a:t>
            </a:r>
            <a:r>
              <a:t>iBNCT (University of Tsukuba)</a:t>
            </a:r>
          </a:p>
        </p:txBody>
      </p:sp>
      <p:sp>
        <p:nvSpPr>
          <p:cNvPr id="393"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394" name="Rectangle 4"/>
          <p:cNvSpPr txBox="1"/>
          <p:nvPr/>
        </p:nvSpPr>
        <p:spPr>
          <a:xfrm>
            <a:off x="194000" y="730739"/>
            <a:ext cx="4863908" cy="173110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68288" indent="-268288">
              <a:defRPr b="1">
                <a:solidFill>
                  <a:srgbClr val="3333CC"/>
                </a:solidFill>
              </a:defRPr>
            </a:pPr>
            <a:r>
              <a:t>iBNCT – 8 </a:t>
            </a:r>
            <a:r>
              <a:t>МэВ </a:t>
            </a:r>
            <a:r>
              <a:t>5</a:t>
            </a:r>
            <a:r>
              <a:t> мА линак + </a:t>
            </a:r>
            <a:r>
              <a:t>Be </a:t>
            </a:r>
            <a:r>
              <a:t>мишень</a:t>
            </a:r>
            <a:endParaRPr sz="2400"/>
          </a:p>
          <a:p>
            <a:pPr marL="268288" indent="-268288">
              <a:defRPr>
                <a:solidFill>
                  <a:srgbClr val="3333CC"/>
                </a:solidFill>
              </a:defRPr>
            </a:pPr>
            <a:r>
              <a:t>1. </a:t>
            </a:r>
            <a:r>
              <a:t>BNCT Center, Tokai, Ibaraki Prefecture, Japan</a:t>
            </a:r>
          </a:p>
        </p:txBody>
      </p:sp>
      <p:pic>
        <p:nvPicPr>
          <p:cNvPr id="395" name="Рисунок 7" descr="Рисунок 7"/>
          <p:cNvPicPr>
            <a:picLocks noChangeAspect="1"/>
          </p:cNvPicPr>
          <p:nvPr/>
        </p:nvPicPr>
        <p:blipFill>
          <a:blip r:embed="rId2">
            <a:extLst/>
          </a:blip>
          <a:stretch>
            <a:fillRect/>
          </a:stretch>
        </p:blipFill>
        <p:spPr>
          <a:xfrm>
            <a:off x="11235922" y="0"/>
            <a:ext cx="965201" cy="965200"/>
          </a:xfrm>
          <a:prstGeom prst="rect">
            <a:avLst/>
          </a:prstGeom>
          <a:ln w="12700">
            <a:miter lim="400000"/>
          </a:ln>
        </p:spPr>
      </p:pic>
      <p:pic>
        <p:nvPicPr>
          <p:cNvPr id="396" name="Picture 2" descr="Picture 2"/>
          <p:cNvPicPr>
            <a:picLocks noChangeAspect="1"/>
          </p:cNvPicPr>
          <p:nvPr/>
        </p:nvPicPr>
        <p:blipFill>
          <a:blip r:embed="rId3">
            <a:extLst/>
          </a:blip>
          <a:stretch>
            <a:fillRect/>
          </a:stretch>
        </p:blipFill>
        <p:spPr>
          <a:xfrm>
            <a:off x="228600" y="1700839"/>
            <a:ext cx="3749874" cy="2507813"/>
          </a:xfrm>
          <a:prstGeom prst="rect">
            <a:avLst/>
          </a:prstGeom>
          <a:ln w="12700">
            <a:miter lim="400000"/>
          </a:ln>
        </p:spPr>
      </p:pic>
      <p:pic>
        <p:nvPicPr>
          <p:cNvPr id="397" name="Picture 3" descr="Picture 3"/>
          <p:cNvPicPr>
            <a:picLocks noChangeAspect="1"/>
          </p:cNvPicPr>
          <p:nvPr/>
        </p:nvPicPr>
        <p:blipFill>
          <a:blip r:embed="rId4">
            <a:extLst/>
          </a:blip>
          <a:stretch>
            <a:fillRect/>
          </a:stretch>
        </p:blipFill>
        <p:spPr>
          <a:xfrm>
            <a:off x="230171" y="4357165"/>
            <a:ext cx="3748302" cy="2500835"/>
          </a:xfrm>
          <a:prstGeom prst="rect">
            <a:avLst/>
          </a:prstGeom>
          <a:ln w="12700">
            <a:miter lim="400000"/>
          </a:ln>
        </p:spPr>
      </p:pic>
      <p:pic>
        <p:nvPicPr>
          <p:cNvPr id="398" name="Рисунок 13" descr="Рисунок 13"/>
          <p:cNvPicPr>
            <a:picLocks noChangeAspect="1"/>
          </p:cNvPicPr>
          <p:nvPr/>
        </p:nvPicPr>
        <p:blipFill>
          <a:blip r:embed="rId5">
            <a:extLst/>
          </a:blip>
          <a:stretch>
            <a:fillRect/>
          </a:stretch>
        </p:blipFill>
        <p:spPr>
          <a:xfrm>
            <a:off x="4733490" y="1956792"/>
            <a:ext cx="6863575" cy="4575718"/>
          </a:xfrm>
          <a:prstGeom prst="rect">
            <a:avLst/>
          </a:prstGeom>
          <a:ln w="12700">
            <a:miter lim="400000"/>
          </a:ln>
        </p:spPr>
      </p:pic>
      <p:sp>
        <p:nvSpPr>
          <p:cNvPr id="399" name="Rectangle 4"/>
          <p:cNvSpPr txBox="1"/>
          <p:nvPr/>
        </p:nvSpPr>
        <p:spPr>
          <a:xfrm>
            <a:off x="5149348" y="1235549"/>
            <a:ext cx="6534093" cy="6151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a:solidFill>
                  <a:srgbClr val="3333CC"/>
                </a:solidFill>
                <a:latin typeface="Times New Roman"/>
                <a:ea typeface="Times New Roman"/>
                <a:cs typeface="Times New Roman"/>
                <a:sym typeface="Times New Roman"/>
              </a:defRPr>
            </a:pPr>
            <a:r>
              <a:t>Dr. Hiroaki Kumada: </a:t>
            </a:r>
            <a:r>
              <a:rPr i="1"/>
              <a:t>“</a:t>
            </a:r>
            <a:r>
              <a:rPr i="1"/>
              <a:t>Доклинические испытания стартовали с ноября 2021</a:t>
            </a:r>
            <a:r>
              <a:rPr i="1"/>
              <a:t>”.</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402"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Accelerator based Neutron Source VITA</a:t>
            </a:r>
          </a:p>
        </p:txBody>
      </p:sp>
      <p:sp>
        <p:nvSpPr>
          <p:cNvPr id="403" name="Прямая соединительная линия 4"/>
          <p:cNvSpPr/>
          <p:nvPr/>
        </p:nvSpPr>
        <p:spPr>
          <a:xfrm>
            <a:off x="-1" y="479685"/>
            <a:ext cx="10478773" cy="1"/>
          </a:xfrm>
          <a:prstGeom prst="line">
            <a:avLst/>
          </a:prstGeom>
          <a:ln w="38100">
            <a:solidFill>
              <a:schemeClr val="accent5"/>
            </a:solidFill>
            <a:miter/>
          </a:ln>
        </p:spPr>
        <p:txBody>
          <a:bodyPr lIns="45719" rIns="45719"/>
          <a:lstStyle/>
          <a:p>
            <a:pPr/>
          </a:p>
        </p:txBody>
      </p:sp>
      <p:sp>
        <p:nvSpPr>
          <p:cNvPr id="404" name="Rectangle 4"/>
          <p:cNvSpPr txBox="1"/>
          <p:nvPr/>
        </p:nvSpPr>
        <p:spPr>
          <a:xfrm>
            <a:off x="194001" y="730738"/>
            <a:ext cx="11420976" cy="220540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65605" indent="-265605" defTabSz="905255">
              <a:defRPr b="1" sz="1782">
                <a:solidFill>
                  <a:srgbClr val="3333CC"/>
                </a:solidFill>
              </a:defRPr>
            </a:pPr>
            <a:r>
              <a:t>Ускорительный источник нейтронов </a:t>
            </a:r>
            <a:r>
              <a:t>VITA:</a:t>
            </a:r>
            <a:endParaRPr sz="2376"/>
          </a:p>
          <a:p>
            <a:pPr marL="265605" indent="-265605" defTabSz="905255">
              <a:defRPr sz="1782">
                <a:solidFill>
                  <a:srgbClr val="3333CC"/>
                </a:solidFill>
              </a:defRPr>
            </a:pPr>
            <a:r>
              <a:t>электростатический тандемный ускоритель заряженных частиц оригинальной конструкции, названный со временем ускорителем-тандемом с вакуумной изоляцией (Vacuum Insulated Tandem Accelerator – VITA)</a:t>
            </a:r>
            <a:r>
              <a:t> </a:t>
            </a:r>
            <a:br/>
            <a:r>
              <a:t>для получения 2,35 МэВ 10 мА стационарного пучка протонов или дейтронов</a:t>
            </a:r>
            <a:endParaRPr sz="2376"/>
          </a:p>
          <a:p>
            <a:pPr marL="265605" indent="-265605" defTabSz="905255">
              <a:defRPr sz="1782">
                <a:solidFill>
                  <a:srgbClr val="3333CC"/>
                </a:solidFill>
              </a:defRPr>
            </a:pPr>
            <a:r>
              <a:t>оригинальная тонкая литиевую мишень для генерации нейтронов</a:t>
            </a:r>
            <a:endParaRPr sz="2376"/>
          </a:p>
          <a:p>
            <a:pPr marL="265605" indent="-265605" defTabSz="905255">
              <a:defRPr sz="1782">
                <a:solidFill>
                  <a:srgbClr val="3333CC"/>
                </a:solidFill>
              </a:defRPr>
            </a:pPr>
            <a:r>
              <a:t>ряд систем формирования пучка нейтронов с замедлителем из фторида магния, оргстекла или тяжелой воды</a:t>
            </a:r>
          </a:p>
          <a:p>
            <a:pPr marL="265605" indent="-265605" defTabSz="905255">
              <a:defRPr sz="1782">
                <a:solidFill>
                  <a:srgbClr val="3333CC"/>
                </a:solidFill>
              </a:defRPr>
            </a:pPr>
          </a:p>
        </p:txBody>
      </p:sp>
      <p:pic>
        <p:nvPicPr>
          <p:cNvPr id="405" name="Picture 31" descr="Picture 31"/>
          <p:cNvPicPr>
            <a:picLocks noChangeAspect="1"/>
          </p:cNvPicPr>
          <p:nvPr/>
        </p:nvPicPr>
        <p:blipFill>
          <a:blip r:embed="rId2">
            <a:extLst/>
          </a:blip>
          <a:stretch>
            <a:fillRect/>
          </a:stretch>
        </p:blipFill>
        <p:spPr>
          <a:xfrm>
            <a:off x="11519276" y="730738"/>
            <a:ext cx="484087" cy="566735"/>
          </a:xfrm>
          <a:prstGeom prst="rect">
            <a:avLst/>
          </a:prstGeom>
          <a:ln w="12700">
            <a:miter lim="400000"/>
          </a:ln>
        </p:spPr>
      </p:pic>
      <p:pic>
        <p:nvPicPr>
          <p:cNvPr id="406" name="Рисунок 3" descr="Рисунок 3"/>
          <p:cNvPicPr>
            <a:picLocks noChangeAspect="1"/>
          </p:cNvPicPr>
          <p:nvPr/>
        </p:nvPicPr>
        <p:blipFill>
          <a:blip r:embed="rId3">
            <a:extLst/>
          </a:blip>
          <a:stretch>
            <a:fillRect/>
          </a:stretch>
        </p:blipFill>
        <p:spPr>
          <a:xfrm>
            <a:off x="225279" y="2457973"/>
            <a:ext cx="3300020" cy="4400027"/>
          </a:xfrm>
          <a:prstGeom prst="rect">
            <a:avLst/>
          </a:prstGeom>
          <a:ln w="12700">
            <a:miter lim="400000"/>
          </a:ln>
        </p:spPr>
      </p:pic>
      <p:pic>
        <p:nvPicPr>
          <p:cNvPr id="407" name="Рисунок 18" descr="Рисунок 18"/>
          <p:cNvPicPr>
            <a:picLocks noChangeAspect="1"/>
          </p:cNvPicPr>
          <p:nvPr/>
        </p:nvPicPr>
        <p:blipFill>
          <a:blip r:embed="rId4">
            <a:extLst/>
          </a:blip>
          <a:stretch>
            <a:fillRect/>
          </a:stretch>
        </p:blipFill>
        <p:spPr>
          <a:xfrm>
            <a:off x="10478771" y="0"/>
            <a:ext cx="1647813" cy="546531"/>
          </a:xfrm>
          <a:prstGeom prst="rect">
            <a:avLst/>
          </a:prstGeom>
          <a:ln w="12700">
            <a:miter lim="400000"/>
          </a:ln>
        </p:spPr>
      </p:pic>
      <p:pic>
        <p:nvPicPr>
          <p:cNvPr id="408" name="Рисунок 1" descr="Рисунок 1"/>
          <p:cNvPicPr>
            <a:picLocks noChangeAspect="1"/>
          </p:cNvPicPr>
          <p:nvPr/>
        </p:nvPicPr>
        <p:blipFill>
          <a:blip r:embed="rId5">
            <a:extLst/>
          </a:blip>
          <a:stretch>
            <a:fillRect/>
          </a:stretch>
        </p:blipFill>
        <p:spPr>
          <a:xfrm>
            <a:off x="4425963" y="2525016"/>
            <a:ext cx="7234734" cy="4265942"/>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Rectangle 4"/>
          <p:cNvSpPr txBox="1"/>
          <p:nvPr/>
        </p:nvSpPr>
        <p:spPr>
          <a:xfrm>
            <a:off x="160910" y="191360"/>
            <a:ext cx="5928061" cy="632629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905255">
              <a:lnSpc>
                <a:spcPct val="81000"/>
              </a:lnSpc>
              <a:defRPr sz="1700">
                <a:solidFill>
                  <a:srgbClr val="3333CC"/>
                </a:solidFill>
                <a:latin typeface="Calibri Light"/>
                <a:ea typeface="Calibri Light"/>
                <a:cs typeface="Calibri Light"/>
                <a:sym typeface="Calibri Light"/>
              </a:defRPr>
            </a:pPr>
            <a:r>
              <a:t>Accelerator based Neutron Source VITA produces:</a:t>
            </a:r>
            <a:endParaRPr sz="2100"/>
          </a:p>
          <a:p>
            <a:pPr defTabSz="905255">
              <a:lnSpc>
                <a:spcPct val="81000"/>
              </a:lnSpc>
              <a:defRPr sz="2100">
                <a:solidFill>
                  <a:srgbClr val="3333CC"/>
                </a:solidFill>
                <a:latin typeface="Calibri Light"/>
                <a:ea typeface="Calibri Light"/>
                <a:cs typeface="Calibri Light"/>
                <a:sym typeface="Calibri Light"/>
              </a:defRPr>
            </a:pPr>
          </a:p>
          <a:p>
            <a:pPr defTabSz="905255">
              <a:lnSpc>
                <a:spcPct val="81000"/>
              </a:lnSpc>
              <a:defRPr sz="1700">
                <a:solidFill>
                  <a:srgbClr val="3333CC"/>
                </a:solidFill>
                <a:latin typeface="Calibri Light"/>
                <a:ea typeface="Calibri Light"/>
                <a:cs typeface="Calibri Light"/>
                <a:sym typeface="Calibri Light"/>
              </a:defRPr>
            </a:pPr>
            <a:r>
              <a:t>High power DC proton/deuteron beam (20 kW): </a:t>
            </a:r>
            <a:endParaRPr sz="2100"/>
          </a:p>
          <a:p>
            <a:pPr defTabSz="905255">
              <a:lnSpc>
                <a:spcPct val="99000"/>
              </a:lnSpc>
              <a:defRPr sz="1700">
                <a:solidFill>
                  <a:srgbClr val="3333CC"/>
                </a:solidFill>
                <a:latin typeface="Calibri Light"/>
                <a:ea typeface="Calibri Light"/>
                <a:cs typeface="Calibri Light"/>
                <a:sym typeface="Calibri Light"/>
              </a:defRPr>
            </a:pPr>
            <a:r>
              <a:t>Energy: from 0.1 MeV to 2.3 MeV</a:t>
            </a:r>
            <a:endParaRPr sz="2100"/>
          </a:p>
          <a:p>
            <a:pPr defTabSz="905255">
              <a:lnSpc>
                <a:spcPct val="99000"/>
              </a:lnSpc>
              <a:defRPr>
                <a:solidFill>
                  <a:srgbClr val="3333CC"/>
                </a:solidFill>
                <a:latin typeface="Calibri Light"/>
                <a:ea typeface="Calibri Light"/>
                <a:cs typeface="Calibri Light"/>
                <a:sym typeface="Calibri Light"/>
              </a:defRPr>
            </a:pPr>
            <a:r>
              <a:t>Monochromaticity and stability: 0.1%</a:t>
            </a:r>
            <a:endParaRPr sz="2100"/>
          </a:p>
          <a:p>
            <a:pPr defTabSz="905255">
              <a:lnSpc>
                <a:spcPct val="99000"/>
              </a:lnSpc>
              <a:defRPr>
                <a:solidFill>
                  <a:srgbClr val="3333CC"/>
                </a:solidFill>
                <a:latin typeface="Calibri Light"/>
                <a:ea typeface="Calibri Light"/>
                <a:cs typeface="Calibri Light"/>
                <a:sym typeface="Calibri Light"/>
              </a:defRPr>
            </a:pPr>
            <a:r>
              <a:t>Current: up to 10 mA</a:t>
            </a:r>
            <a:endParaRPr sz="2100"/>
          </a:p>
          <a:p>
            <a:pPr defTabSz="905255">
              <a:lnSpc>
                <a:spcPct val="99000"/>
              </a:lnSpc>
              <a:defRPr>
                <a:solidFill>
                  <a:srgbClr val="3333CC"/>
                </a:solidFill>
                <a:latin typeface="Calibri Light"/>
                <a:ea typeface="Calibri Light"/>
                <a:cs typeface="Calibri Light"/>
                <a:sym typeface="Calibri Light"/>
              </a:defRPr>
            </a:pPr>
            <a:r>
              <a:t>Current </a:t>
            </a:r>
            <a:r>
              <a:rPr sz="1700"/>
              <a:t>stability: 0.4 %</a:t>
            </a:r>
            <a:endParaRPr sz="2100"/>
          </a:p>
          <a:p>
            <a:pPr defTabSz="905255">
              <a:lnSpc>
                <a:spcPct val="81000"/>
              </a:lnSpc>
              <a:defRPr sz="2100">
                <a:solidFill>
                  <a:srgbClr val="3333CC"/>
                </a:solidFill>
                <a:latin typeface="Calibri Light"/>
                <a:ea typeface="Calibri Light"/>
                <a:cs typeface="Calibri Light"/>
                <a:sym typeface="Calibri Light"/>
              </a:defRPr>
            </a:pPr>
          </a:p>
          <a:p>
            <a:pPr defTabSz="905255">
              <a:lnSpc>
                <a:spcPct val="99000"/>
              </a:lnSpc>
              <a:defRPr sz="1700">
                <a:solidFill>
                  <a:srgbClr val="3333CC"/>
                </a:solidFill>
                <a:latin typeface="Calibri Light"/>
                <a:ea typeface="Calibri Light"/>
                <a:cs typeface="Calibri Light"/>
                <a:sym typeface="Calibri Light"/>
              </a:defRPr>
            </a:pPr>
            <a:r>
              <a:t>High flux neutron beam (5 10</a:t>
            </a:r>
            <a:r>
              <a:rPr baseline="29978"/>
              <a:t>12</a:t>
            </a:r>
            <a:r>
              <a:t> s</a:t>
            </a:r>
            <a:r>
              <a:rPr baseline="29978"/>
              <a:t>-1</a:t>
            </a:r>
            <a:r>
              <a:t>):</a:t>
            </a:r>
            <a:endParaRPr sz="2100"/>
          </a:p>
          <a:p>
            <a:pPr marL="339470" indent="-339470" defTabSz="905255">
              <a:lnSpc>
                <a:spcPct val="81000"/>
              </a:lnSpc>
              <a:buSzPct val="100000"/>
              <a:buFont typeface="Calibri"/>
              <a:buChar char="✓"/>
              <a:defRPr sz="1700">
                <a:solidFill>
                  <a:srgbClr val="3333CC"/>
                </a:solidFill>
                <a:latin typeface="Calibri Light"/>
                <a:ea typeface="Calibri Light"/>
                <a:cs typeface="Calibri Light"/>
                <a:sym typeface="Calibri Light"/>
              </a:defRPr>
            </a:pPr>
            <a:r>
              <a:t> cold (D</a:t>
            </a:r>
            <a:r>
              <a:rPr baseline="-25191"/>
              <a:t>2</a:t>
            </a:r>
            <a:r>
              <a:t>O moderator @ cryo temp.)</a:t>
            </a:r>
            <a:endParaRPr sz="2100"/>
          </a:p>
          <a:p>
            <a:pPr marL="339470" indent="-339470" defTabSz="905255">
              <a:lnSpc>
                <a:spcPct val="81000"/>
              </a:lnSpc>
              <a:buSzPct val="100000"/>
              <a:buFont typeface="Calibri"/>
              <a:buChar char="✓"/>
              <a:defRPr sz="1700">
                <a:solidFill>
                  <a:srgbClr val="3333CC"/>
                </a:solidFill>
                <a:latin typeface="Calibri Light"/>
                <a:ea typeface="Calibri Light"/>
                <a:cs typeface="Calibri Light"/>
                <a:sym typeface="Calibri Light"/>
              </a:defRPr>
            </a:pPr>
            <a:r>
              <a:t> thermal (D</a:t>
            </a:r>
            <a:r>
              <a:rPr baseline="-25191"/>
              <a:t>2</a:t>
            </a:r>
            <a:r>
              <a:t>O or Plexiglas moderator)</a:t>
            </a:r>
            <a:endParaRPr sz="2100"/>
          </a:p>
          <a:p>
            <a:pPr marL="339470" indent="-339470" defTabSz="905255">
              <a:lnSpc>
                <a:spcPct val="81000"/>
              </a:lnSpc>
              <a:buSzPct val="100000"/>
              <a:buFont typeface="Calibri"/>
              <a:buChar char="✓"/>
              <a:defRPr sz="1700">
                <a:solidFill>
                  <a:srgbClr val="3333CC"/>
                </a:solidFill>
                <a:latin typeface="Calibri Light"/>
                <a:ea typeface="Calibri Light"/>
                <a:cs typeface="Calibri Light"/>
                <a:sym typeface="Calibri Light"/>
              </a:defRPr>
            </a:pPr>
            <a:r>
              <a:t> epithermal (MgF</a:t>
            </a:r>
            <a:r>
              <a:rPr baseline="-25191"/>
              <a:t>2</a:t>
            </a:r>
            <a:r>
              <a:t> moderator)</a:t>
            </a:r>
            <a:endParaRPr sz="2100"/>
          </a:p>
          <a:p>
            <a:pPr marL="339470" indent="-339470" defTabSz="905255">
              <a:lnSpc>
                <a:spcPct val="81000"/>
              </a:lnSpc>
              <a:buSzPct val="100000"/>
              <a:buFont typeface="Calibri"/>
              <a:buChar char="✓"/>
              <a:defRPr sz="1700">
                <a:solidFill>
                  <a:srgbClr val="3333CC"/>
                </a:solidFill>
                <a:latin typeface="Calibri Light"/>
                <a:ea typeface="Calibri Light"/>
                <a:cs typeface="Calibri Light"/>
                <a:sym typeface="Calibri Light"/>
              </a:defRPr>
            </a:pPr>
            <a:r>
              <a:t> exclusively epithermal (no fast and thermal)</a:t>
            </a:r>
            <a:endParaRPr sz="2100"/>
          </a:p>
          <a:p>
            <a:pPr marL="339470" indent="-339470" defTabSz="905255">
              <a:lnSpc>
                <a:spcPct val="81000"/>
              </a:lnSpc>
              <a:buSzPct val="100000"/>
              <a:buFont typeface="Calibri"/>
              <a:buChar char="✓"/>
              <a:defRPr sz="1700">
                <a:solidFill>
                  <a:srgbClr val="3333CC"/>
                </a:solidFill>
                <a:latin typeface="Calibri Light"/>
                <a:ea typeface="Calibri Light"/>
                <a:cs typeface="Calibri Light"/>
                <a:sym typeface="Calibri Light"/>
              </a:defRPr>
            </a:pPr>
            <a:r>
              <a:t> over-epithermal</a:t>
            </a:r>
            <a:endParaRPr sz="2100"/>
          </a:p>
          <a:p>
            <a:pPr marL="339470" indent="-339470" defTabSz="905255">
              <a:lnSpc>
                <a:spcPct val="81000"/>
              </a:lnSpc>
              <a:buSzPct val="100000"/>
              <a:buFont typeface="Calibri"/>
              <a:buChar char="✓"/>
              <a:defRPr sz="1700">
                <a:solidFill>
                  <a:srgbClr val="3333CC"/>
                </a:solidFill>
                <a:latin typeface="Calibri Light"/>
                <a:ea typeface="Calibri Light"/>
                <a:cs typeface="Calibri Light"/>
                <a:sym typeface="Calibri Light"/>
              </a:defRPr>
            </a:pPr>
            <a:r>
              <a:t> monoenergetic (kinematic collimation)</a:t>
            </a:r>
            <a:endParaRPr sz="2100"/>
          </a:p>
          <a:p>
            <a:pPr marL="339470" indent="-339470" defTabSz="905255">
              <a:lnSpc>
                <a:spcPct val="81000"/>
              </a:lnSpc>
              <a:buSzPct val="100000"/>
              <a:buFont typeface="Calibri"/>
              <a:buChar char="✓"/>
              <a:defRPr sz="1700">
                <a:solidFill>
                  <a:srgbClr val="3333CC"/>
                </a:solidFill>
                <a:latin typeface="Calibri Light"/>
                <a:ea typeface="Calibri Light"/>
                <a:cs typeface="Calibri Light"/>
                <a:sym typeface="Calibri Light"/>
              </a:defRPr>
            </a:pPr>
            <a:r>
              <a:t> fast </a:t>
            </a:r>
            <a:endParaRPr sz="2100"/>
          </a:p>
          <a:p>
            <a:pPr defTabSz="905255">
              <a:lnSpc>
                <a:spcPct val="81000"/>
              </a:lnSpc>
              <a:defRPr sz="2100">
                <a:solidFill>
                  <a:srgbClr val="3333CC"/>
                </a:solidFill>
                <a:latin typeface="Calibri Light"/>
                <a:ea typeface="Calibri Light"/>
                <a:cs typeface="Calibri Light"/>
                <a:sym typeface="Calibri Light"/>
              </a:defRPr>
            </a:pPr>
          </a:p>
          <a:p>
            <a:pPr defTabSz="905255">
              <a:lnSpc>
                <a:spcPct val="81000"/>
              </a:lnSpc>
              <a:defRPr sz="1700">
                <a:solidFill>
                  <a:srgbClr val="3333CC"/>
                </a:solidFill>
                <a:latin typeface="Calibri Light"/>
                <a:ea typeface="Calibri Light"/>
                <a:cs typeface="Calibri Light"/>
                <a:sym typeface="Calibri Light"/>
              </a:defRPr>
            </a:pPr>
            <a:r>
              <a:t>Bright source of photons – </a:t>
            </a:r>
            <a:r>
              <a:rPr baseline="29978"/>
              <a:t>7</a:t>
            </a:r>
            <a:r>
              <a:t>Li(p,p’</a:t>
            </a:r>
            <a:r>
              <a:rPr>
                <a:latin typeface="Symbol"/>
                <a:ea typeface="Symbol"/>
                <a:cs typeface="Symbol"/>
                <a:sym typeface="Symbol"/>
              </a:rPr>
              <a:t>g</a:t>
            </a:r>
            <a:r>
              <a:t>)</a:t>
            </a:r>
            <a:r>
              <a:rPr baseline="29978"/>
              <a:t>7</a:t>
            </a:r>
            <a:r>
              <a:t>Li, </a:t>
            </a:r>
            <a:r>
              <a:rPr baseline="29978"/>
              <a:t>19</a:t>
            </a:r>
            <a:r>
              <a:t>F(p,</a:t>
            </a:r>
            <a:r>
              <a:rPr>
                <a:latin typeface="Symbol"/>
                <a:ea typeface="Symbol"/>
                <a:cs typeface="Symbol"/>
                <a:sym typeface="Symbol"/>
              </a:rPr>
              <a:t>a</a:t>
            </a:r>
            <a:r>
              <a:t>e</a:t>
            </a:r>
            <a:r>
              <a:rPr baseline="29978"/>
              <a:t>+</a:t>
            </a:r>
            <a:r>
              <a:t>e</a:t>
            </a:r>
            <a:r>
              <a:rPr baseline="29978"/>
              <a:t>-</a:t>
            </a:r>
            <a:r>
              <a:t>)</a:t>
            </a:r>
            <a:r>
              <a:rPr baseline="29978"/>
              <a:t>16</a:t>
            </a:r>
            <a:r>
              <a:t>O</a:t>
            </a:r>
            <a:endParaRPr sz="2100"/>
          </a:p>
          <a:p>
            <a:pPr defTabSz="905255">
              <a:lnSpc>
                <a:spcPct val="81000"/>
              </a:lnSpc>
              <a:defRPr sz="2100">
                <a:solidFill>
                  <a:srgbClr val="3333CC"/>
                </a:solidFill>
                <a:latin typeface="Calibri Light"/>
                <a:ea typeface="Calibri Light"/>
                <a:cs typeface="Calibri Light"/>
                <a:sym typeface="Calibri Light"/>
              </a:defRPr>
            </a:pPr>
          </a:p>
          <a:p>
            <a:pPr defTabSz="905255">
              <a:lnSpc>
                <a:spcPct val="81000"/>
              </a:lnSpc>
              <a:defRPr sz="1700">
                <a:solidFill>
                  <a:srgbClr val="3333CC"/>
                </a:solidFill>
                <a:latin typeface="Calibri Light"/>
                <a:ea typeface="Calibri Light"/>
                <a:cs typeface="Calibri Light"/>
                <a:sym typeface="Calibri Light"/>
              </a:defRPr>
            </a:pPr>
            <a:r>
              <a:t>Bright source of </a:t>
            </a:r>
            <a:r>
              <a:rPr>
                <a:latin typeface="Symbol"/>
                <a:ea typeface="Symbol"/>
                <a:cs typeface="Symbol"/>
                <a:sym typeface="Symbol"/>
              </a:rPr>
              <a:t>a</a:t>
            </a:r>
            <a:r>
              <a:t>-particles – </a:t>
            </a:r>
            <a:r>
              <a:rPr baseline="29978"/>
              <a:t>7</a:t>
            </a:r>
            <a:r>
              <a:t>Li(p,</a:t>
            </a:r>
            <a:r>
              <a:rPr>
                <a:latin typeface="Symbol"/>
                <a:ea typeface="Symbol"/>
                <a:cs typeface="Symbol"/>
                <a:sym typeface="Symbol"/>
              </a:rPr>
              <a:t>a</a:t>
            </a:r>
            <a:r>
              <a:t>)</a:t>
            </a:r>
            <a:r>
              <a:rPr>
                <a:latin typeface="Symbol"/>
                <a:ea typeface="Symbol"/>
                <a:cs typeface="Symbol"/>
                <a:sym typeface="Symbol"/>
              </a:rPr>
              <a:t>a</a:t>
            </a:r>
            <a:r>
              <a:t>, </a:t>
            </a:r>
            <a:r>
              <a:rPr baseline="29978"/>
              <a:t>11</a:t>
            </a:r>
            <a:r>
              <a:t>B(p,</a:t>
            </a:r>
            <a:r>
              <a:rPr>
                <a:latin typeface="Symbol"/>
                <a:ea typeface="Symbol"/>
                <a:cs typeface="Symbol"/>
                <a:sym typeface="Symbol"/>
              </a:rPr>
              <a:t>a</a:t>
            </a:r>
            <a:r>
              <a:t>)</a:t>
            </a:r>
            <a:r>
              <a:rPr>
                <a:latin typeface="Symbol"/>
                <a:ea typeface="Symbol"/>
                <a:cs typeface="Symbol"/>
                <a:sym typeface="Symbol"/>
              </a:rPr>
              <a:t>aa</a:t>
            </a:r>
            <a:endParaRPr sz="1900"/>
          </a:p>
          <a:p>
            <a:pPr defTabSz="905255">
              <a:lnSpc>
                <a:spcPct val="81000"/>
              </a:lnSpc>
              <a:defRPr sz="1900">
                <a:solidFill>
                  <a:srgbClr val="3333CC"/>
                </a:solidFill>
                <a:latin typeface="Calibri Light"/>
                <a:ea typeface="Calibri Light"/>
                <a:cs typeface="Calibri Light"/>
                <a:sym typeface="Calibri Light"/>
              </a:defRPr>
            </a:pPr>
          </a:p>
          <a:p>
            <a:pPr defTabSz="905255">
              <a:lnSpc>
                <a:spcPct val="81000"/>
              </a:lnSpc>
              <a:defRPr sz="1700">
                <a:solidFill>
                  <a:srgbClr val="3333CC"/>
                </a:solidFill>
                <a:latin typeface="Calibri Light"/>
                <a:ea typeface="Calibri Light"/>
                <a:cs typeface="Calibri Light"/>
                <a:sym typeface="Calibri Light"/>
              </a:defRPr>
            </a:pPr>
            <a:r>
              <a:t>Bright source of positrons – </a:t>
            </a:r>
            <a:r>
              <a:rPr baseline="29978"/>
              <a:t>19</a:t>
            </a:r>
            <a:r>
              <a:t>F(p,</a:t>
            </a:r>
            <a:r>
              <a:rPr>
                <a:latin typeface="Symbol"/>
                <a:ea typeface="Symbol"/>
                <a:cs typeface="Symbol"/>
                <a:sym typeface="Symbol"/>
              </a:rPr>
              <a:t>a</a:t>
            </a:r>
            <a:r>
              <a:t>e</a:t>
            </a:r>
            <a:r>
              <a:rPr baseline="29978"/>
              <a:t>+</a:t>
            </a:r>
            <a:r>
              <a:t>e</a:t>
            </a:r>
            <a:r>
              <a:rPr baseline="29978"/>
              <a:t>-</a:t>
            </a:r>
            <a:r>
              <a:t>)</a:t>
            </a:r>
            <a:r>
              <a:rPr baseline="29978"/>
              <a:t>16</a:t>
            </a:r>
            <a:r>
              <a:t>O</a:t>
            </a:r>
            <a:endParaRPr sz="2100"/>
          </a:p>
          <a:p>
            <a:pPr defTabSz="905255">
              <a:lnSpc>
                <a:spcPct val="81000"/>
              </a:lnSpc>
              <a:defRPr sz="2100">
                <a:solidFill>
                  <a:srgbClr val="3333CC"/>
                </a:solidFill>
                <a:latin typeface="Calibri Light"/>
                <a:ea typeface="Calibri Light"/>
                <a:cs typeface="Calibri Light"/>
                <a:sym typeface="Calibri Light"/>
              </a:defRPr>
            </a:pPr>
          </a:p>
          <a:p>
            <a:pPr defTabSz="905255">
              <a:lnSpc>
                <a:spcPct val="81000"/>
              </a:lnSpc>
              <a:defRPr sz="1700">
                <a:solidFill>
                  <a:srgbClr val="3333CC"/>
                </a:solidFill>
                <a:latin typeface="Calibri Light"/>
                <a:ea typeface="Calibri Light"/>
                <a:cs typeface="Calibri Light"/>
                <a:sym typeface="Calibri Light"/>
              </a:defRPr>
            </a:pPr>
            <a:r>
              <a:t>Bright source of neutrons – up to 10</a:t>
            </a:r>
            <a:r>
              <a:rPr baseline="29978"/>
              <a:t>4</a:t>
            </a:r>
            <a:r>
              <a:t> n/cm</a:t>
            </a:r>
            <a:r>
              <a:rPr baseline="29978"/>
              <a:t>3 </a:t>
            </a:r>
            <a:r>
              <a:t>(in future)</a:t>
            </a:r>
          </a:p>
        </p:txBody>
      </p:sp>
      <p:pic>
        <p:nvPicPr>
          <p:cNvPr id="411" name="Рисунок 1" descr="Рисунок 1"/>
          <p:cNvPicPr>
            <a:picLocks noChangeAspect="1"/>
          </p:cNvPicPr>
          <p:nvPr/>
        </p:nvPicPr>
        <p:blipFill>
          <a:blip r:embed="rId2">
            <a:extLst/>
          </a:blip>
          <a:srcRect l="0" t="0" r="20149" b="0"/>
          <a:stretch>
            <a:fillRect/>
          </a:stretch>
        </p:blipFill>
        <p:spPr>
          <a:xfrm>
            <a:off x="6008913" y="479685"/>
            <a:ext cx="6183087" cy="5845975"/>
          </a:xfrm>
          <a:prstGeom prst="rect">
            <a:avLst/>
          </a:prstGeom>
          <a:ln w="12700">
            <a:miter lim="400000"/>
          </a:ln>
        </p:spPr>
      </p:pic>
      <p:sp>
        <p:nvSpPr>
          <p:cNvPr id="412" name="Прямоугольник 9"/>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latin typeface="Calibri Light"/>
                <a:ea typeface="Calibri Light"/>
                <a:cs typeface="Calibri Light"/>
                <a:sym typeface="Calibri Light"/>
              </a:defRPr>
            </a:pPr>
          </a:p>
        </p:txBody>
      </p:sp>
      <p:sp>
        <p:nvSpPr>
          <p:cNvPr id="413" name="Прямая соединительная линия 11"/>
          <p:cNvSpPr/>
          <p:nvPr/>
        </p:nvSpPr>
        <p:spPr>
          <a:xfrm flipV="1">
            <a:off x="2954865" y="479683"/>
            <a:ext cx="7426702" cy="2"/>
          </a:xfrm>
          <a:prstGeom prst="line">
            <a:avLst/>
          </a:prstGeom>
          <a:ln w="38100">
            <a:solidFill>
              <a:schemeClr val="accent5"/>
            </a:solidFill>
            <a:miter/>
          </a:ln>
        </p:spPr>
        <p:txBody>
          <a:bodyPr lIns="45719" rIns="45719"/>
          <a:lstStyle/>
          <a:p>
            <a:pPr/>
          </a:p>
        </p:txBody>
      </p:sp>
      <p:sp>
        <p:nvSpPr>
          <p:cNvPr id="414" name="Rectangle 4"/>
          <p:cNvSpPr txBox="1"/>
          <p:nvPr/>
        </p:nvSpPr>
        <p:spPr>
          <a:xfrm>
            <a:off x="194000" y="-1"/>
            <a:ext cx="9993567" cy="47968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91440" indent="-91440" defTabSz="365760">
              <a:lnSpc>
                <a:spcPct val="90000"/>
              </a:lnSpc>
              <a:spcBef>
                <a:spcPts val="400"/>
              </a:spcBef>
              <a:buSzPct val="100000"/>
              <a:buFont typeface="Arial"/>
              <a:buChar char="•"/>
              <a:defRPr sz="1120">
                <a:solidFill>
                  <a:srgbClr val="3333CC"/>
                </a:solidFill>
              </a:defRPr>
            </a:pPr>
            <a:r>
              <a:t>Accelerator based Neutron Source VITA</a:t>
            </a:r>
          </a:p>
          <a:p>
            <a:pPr marL="91440" indent="-91440" defTabSz="365760">
              <a:lnSpc>
                <a:spcPct val="90000"/>
              </a:lnSpc>
              <a:spcBef>
                <a:spcPts val="400"/>
              </a:spcBef>
              <a:buSzPct val="100000"/>
              <a:buFont typeface="Arial"/>
              <a:buChar char="•"/>
              <a:defRPr i="1" sz="1120">
                <a:solidFill>
                  <a:srgbClr val="3333CC"/>
                </a:solidFill>
              </a:defRPr>
            </a:pPr>
          </a:p>
          <a:p>
            <a:pPr marL="91440" indent="-91440" defTabSz="365760">
              <a:lnSpc>
                <a:spcPct val="90000"/>
              </a:lnSpc>
              <a:spcBef>
                <a:spcPts val="400"/>
              </a:spcBef>
              <a:buSzPct val="100000"/>
              <a:buFont typeface="Arial"/>
              <a:buChar char="•"/>
              <a:defRPr b="1" sz="1120">
                <a:solidFill>
                  <a:srgbClr val="3333CC"/>
                </a:solidFill>
              </a:defRPr>
            </a:pPr>
          </a:p>
          <a:p>
            <a:pPr marL="91440" indent="-91440" defTabSz="365760">
              <a:lnSpc>
                <a:spcPct val="90000"/>
              </a:lnSpc>
              <a:spcBef>
                <a:spcPts val="400"/>
              </a:spcBef>
              <a:buSzPct val="100000"/>
              <a:buFont typeface="Arial"/>
              <a:buChar char="•"/>
              <a:defRPr sz="720">
                <a:solidFill>
                  <a:srgbClr val="3333CC"/>
                </a:solidFill>
              </a:defRPr>
            </a:pPr>
          </a:p>
          <a:p>
            <a:pPr marL="91440" indent="-91440" defTabSz="365760">
              <a:lnSpc>
                <a:spcPct val="90000"/>
              </a:lnSpc>
              <a:spcBef>
                <a:spcPts val="400"/>
              </a:spcBef>
              <a:buSzPct val="100000"/>
              <a:buFont typeface="Arial"/>
              <a:buChar char="•"/>
              <a:defRPr sz="720">
                <a:solidFill>
                  <a:srgbClr val="3333CC"/>
                </a:solidFill>
              </a:defRPr>
            </a:pPr>
          </a:p>
        </p:txBody>
      </p:sp>
      <p:pic>
        <p:nvPicPr>
          <p:cNvPr id="415" name="Рисунок 9" descr="Рисунок 9"/>
          <p:cNvPicPr>
            <a:picLocks noChangeAspect="1"/>
          </p:cNvPicPr>
          <p:nvPr/>
        </p:nvPicPr>
        <p:blipFill>
          <a:blip r:embed="rId3">
            <a:extLst/>
          </a:blip>
          <a:stretch>
            <a:fillRect/>
          </a:stretch>
        </p:blipFill>
        <p:spPr>
          <a:xfrm>
            <a:off x="10478771" y="0"/>
            <a:ext cx="1647813" cy="546531"/>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Text Box 17"/>
          <p:cNvSpPr txBox="1"/>
          <p:nvPr/>
        </p:nvSpPr>
        <p:spPr>
          <a:xfrm>
            <a:off x="105955" y="650683"/>
            <a:ext cx="7290135" cy="41502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400"/>
              </a:spcBef>
              <a:defRPr>
                <a:solidFill>
                  <a:srgbClr val="3333CC"/>
                </a:solidFill>
                <a:latin typeface="Arial"/>
                <a:ea typeface="Arial"/>
                <a:cs typeface="Arial"/>
                <a:sym typeface="Arial"/>
              </a:defRPr>
            </a:pPr>
            <a:r>
              <a:t>Budker Institute of Nuclear Physics (Russia) proposed and developed </a:t>
            </a:r>
            <a:br/>
            <a:r>
              <a:t>Accelerator based Neutron Source VITA as the best solution for BNCT</a:t>
            </a:r>
          </a:p>
          <a:p>
            <a:pPr marL="1076325" indent="-358775">
              <a:spcBef>
                <a:spcPts val="400"/>
              </a:spcBef>
              <a:buSzPct val="100000"/>
              <a:buFont typeface="Arial"/>
              <a:buChar char="•"/>
              <a:defRPr>
                <a:solidFill>
                  <a:srgbClr val="3333CC"/>
                </a:solidFill>
                <a:latin typeface="Arial"/>
                <a:ea typeface="Arial"/>
                <a:cs typeface="Arial"/>
                <a:sym typeface="Arial"/>
              </a:defRPr>
            </a:pPr>
            <a:r>
              <a:t>therapeutic epithermal neutron flux = 10</a:t>
            </a:r>
            <a:r>
              <a:rPr baseline="30000"/>
              <a:t>9</a:t>
            </a:r>
            <a:r>
              <a:t> cm</a:t>
            </a:r>
            <a:r>
              <a:rPr baseline="30000"/>
              <a:t>-2</a:t>
            </a:r>
            <a:r>
              <a:t> s</a:t>
            </a:r>
            <a:r>
              <a:rPr baseline="30000"/>
              <a:t>-1</a:t>
            </a:r>
            <a:endParaRPr sz="3200"/>
          </a:p>
          <a:p>
            <a:pPr marL="1076325" indent="-358775">
              <a:spcBef>
                <a:spcPts val="400"/>
              </a:spcBef>
              <a:buSzPct val="100000"/>
              <a:buFont typeface="Arial"/>
              <a:buChar char="•"/>
              <a:defRPr>
                <a:solidFill>
                  <a:srgbClr val="3333CC"/>
                </a:solidFill>
                <a:latin typeface="Arial"/>
                <a:ea typeface="Arial"/>
                <a:cs typeface="Arial"/>
                <a:sym typeface="Arial"/>
              </a:defRPr>
            </a:pPr>
            <a:r>
              <a:t>therapy time = 40 min</a:t>
            </a:r>
            <a:endParaRPr sz="3200"/>
          </a:p>
          <a:p>
            <a:pPr>
              <a:defRPr>
                <a:solidFill>
                  <a:srgbClr val="3333CC"/>
                </a:solidFill>
              </a:defRPr>
            </a:pPr>
          </a:p>
          <a:p>
            <a:pPr>
              <a:defRPr b="1">
                <a:solidFill>
                  <a:srgbClr val="3333CC"/>
                </a:solidFill>
                <a:latin typeface="Arial"/>
                <a:ea typeface="Arial"/>
                <a:cs typeface="Arial"/>
                <a:sym typeface="Arial"/>
              </a:defRPr>
            </a:pPr>
            <a:r>
              <a:t>VITA</a:t>
            </a:r>
            <a:r>
              <a:rPr b="0"/>
              <a:t> in Novosibirsk (Russia) is used for a decade:</a:t>
            </a:r>
            <a:endParaRPr sz="3200"/>
          </a:p>
          <a:p>
            <a:pPr marL="285750" indent="-285750">
              <a:buSzPct val="100000"/>
              <a:buChar char="•"/>
              <a:defRPr>
                <a:solidFill>
                  <a:srgbClr val="3333CC"/>
                </a:solidFill>
                <a:latin typeface="Arial"/>
                <a:ea typeface="Arial"/>
                <a:cs typeface="Arial"/>
                <a:sym typeface="Arial"/>
              </a:defRPr>
            </a:pPr>
            <a:r>
              <a:t>to develop dosimetry tools and methods, </a:t>
            </a:r>
          </a:p>
          <a:p>
            <a:pPr marL="285750" indent="-285750">
              <a:buSzPct val="100000"/>
              <a:buChar char="•"/>
              <a:defRPr>
                <a:solidFill>
                  <a:srgbClr val="3333CC"/>
                </a:solidFill>
                <a:latin typeface="Arial"/>
                <a:ea typeface="Arial"/>
                <a:cs typeface="Arial"/>
                <a:sym typeface="Arial"/>
              </a:defRPr>
            </a:pPr>
            <a:r>
              <a:t>to test new boron delivery drugs, </a:t>
            </a:r>
          </a:p>
          <a:p>
            <a:pPr marL="285750" indent="-285750">
              <a:buSzPct val="100000"/>
              <a:buChar char="•"/>
              <a:defRPr>
                <a:solidFill>
                  <a:srgbClr val="3333CC"/>
                </a:solidFill>
                <a:latin typeface="Arial"/>
                <a:ea typeface="Arial"/>
                <a:cs typeface="Arial"/>
                <a:sym typeface="Arial"/>
              </a:defRPr>
            </a:pPr>
            <a:r>
              <a:t>to treat large domestic animals (cats and dogs),</a:t>
            </a:r>
            <a:endParaRPr sz="3200"/>
          </a:p>
          <a:p>
            <a:pPr marL="285750" indent="-285750">
              <a:buSzPct val="100000"/>
              <a:buChar char="•"/>
              <a:defRPr>
                <a:solidFill>
                  <a:srgbClr val="3333CC"/>
                </a:solidFill>
                <a:latin typeface="Arial"/>
                <a:ea typeface="Arial"/>
                <a:cs typeface="Arial"/>
                <a:sym typeface="Arial"/>
              </a:defRPr>
            </a:pPr>
            <a:r>
              <a:t>to  develop lithium neutron capture therapy,</a:t>
            </a:r>
            <a:endParaRPr sz="3200"/>
          </a:p>
          <a:p>
            <a:pPr marL="285750" indent="-285750">
              <a:buSzPct val="100000"/>
              <a:buChar char="•"/>
              <a:defRPr>
                <a:solidFill>
                  <a:srgbClr val="3333CC"/>
                </a:solidFill>
                <a:latin typeface="Arial"/>
                <a:ea typeface="Arial"/>
                <a:cs typeface="Arial"/>
                <a:sym typeface="Arial"/>
              </a:defRPr>
            </a:pPr>
            <a:r>
              <a:t>to test promising materials for ITER and CERN, </a:t>
            </a:r>
          </a:p>
          <a:p>
            <a:pPr marL="285750" indent="-285750">
              <a:buSzPct val="100000"/>
              <a:buChar char="•"/>
              <a:defRPr>
                <a:solidFill>
                  <a:srgbClr val="3333CC"/>
                </a:solidFill>
                <a:latin typeface="Arial"/>
                <a:ea typeface="Arial"/>
                <a:cs typeface="Arial"/>
                <a:sym typeface="Arial"/>
              </a:defRPr>
            </a:pPr>
            <a:r>
              <a:t>to measure the cross-sections of the nuclear reactions, </a:t>
            </a:r>
          </a:p>
          <a:p>
            <a:pPr marL="285750" indent="-285750">
              <a:buSzPct val="100000"/>
              <a:buChar char="•"/>
              <a:defRPr>
                <a:solidFill>
                  <a:srgbClr val="3333CC"/>
                </a:solidFill>
                <a:latin typeface="Arial"/>
                <a:ea typeface="Arial"/>
                <a:cs typeface="Arial"/>
                <a:sym typeface="Arial"/>
              </a:defRPr>
            </a:pPr>
            <a:r>
              <a:t>etc.</a:t>
            </a:r>
            <a:endParaRPr sz="3200"/>
          </a:p>
        </p:txBody>
      </p:sp>
      <p:sp>
        <p:nvSpPr>
          <p:cNvPr id="418" name="Прямоугольник 8"/>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419" name="Rectangle 4"/>
          <p:cNvSpPr txBox="1"/>
          <p:nvPr/>
        </p:nvSpPr>
        <p:spPr>
          <a:xfrm>
            <a:off x="194000" y="-1"/>
            <a:ext cx="9993567" cy="47968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448055">
              <a:lnSpc>
                <a:spcPct val="90000"/>
              </a:lnSpc>
              <a:spcBef>
                <a:spcPts val="400"/>
              </a:spcBef>
              <a:defRPr sz="1372">
                <a:solidFill>
                  <a:srgbClr val="3333CC"/>
                </a:solidFill>
              </a:defRPr>
            </a:lvl1pPr>
          </a:lstStyle>
          <a:p>
            <a:pPr/>
            <a:r>
              <a:t>Accelerator based Neutron Source VITA</a:t>
            </a:r>
          </a:p>
        </p:txBody>
      </p:sp>
      <p:sp>
        <p:nvSpPr>
          <p:cNvPr id="420" name="Прямая соединительная линия 10"/>
          <p:cNvSpPr/>
          <p:nvPr/>
        </p:nvSpPr>
        <p:spPr>
          <a:xfrm>
            <a:off x="2954866" y="479685"/>
            <a:ext cx="7370821" cy="1"/>
          </a:xfrm>
          <a:prstGeom prst="line">
            <a:avLst/>
          </a:prstGeom>
          <a:ln w="38100">
            <a:solidFill>
              <a:schemeClr val="accent5"/>
            </a:solidFill>
            <a:miter/>
          </a:ln>
        </p:spPr>
        <p:txBody>
          <a:bodyPr lIns="45719" rIns="45719"/>
          <a:lstStyle/>
          <a:p>
            <a:pPr/>
          </a:p>
        </p:txBody>
      </p:sp>
      <p:pic>
        <p:nvPicPr>
          <p:cNvPr id="421" name="Рисунок 16" descr="Рисунок 16"/>
          <p:cNvPicPr>
            <a:picLocks noChangeAspect="1"/>
          </p:cNvPicPr>
          <p:nvPr/>
        </p:nvPicPr>
        <p:blipFill>
          <a:blip r:embed="rId2">
            <a:extLst/>
          </a:blip>
          <a:stretch>
            <a:fillRect/>
          </a:stretch>
        </p:blipFill>
        <p:spPr>
          <a:xfrm>
            <a:off x="7482875" y="553903"/>
            <a:ext cx="4709125" cy="3139416"/>
          </a:xfrm>
          <a:prstGeom prst="rect">
            <a:avLst/>
          </a:prstGeom>
          <a:ln w="12700">
            <a:miter lim="400000"/>
          </a:ln>
        </p:spPr>
      </p:pic>
      <p:pic>
        <p:nvPicPr>
          <p:cNvPr id="422" name="Рисунок 18" descr="Рисунок 18"/>
          <p:cNvPicPr>
            <a:picLocks noChangeAspect="1"/>
          </p:cNvPicPr>
          <p:nvPr/>
        </p:nvPicPr>
        <p:blipFill>
          <a:blip r:embed="rId3">
            <a:extLst/>
          </a:blip>
          <a:stretch>
            <a:fillRect/>
          </a:stretch>
        </p:blipFill>
        <p:spPr>
          <a:xfrm>
            <a:off x="8498251" y="5430129"/>
            <a:ext cx="2004762" cy="1427871"/>
          </a:xfrm>
          <a:prstGeom prst="rect">
            <a:avLst/>
          </a:prstGeom>
          <a:ln w="12700">
            <a:miter lim="400000"/>
          </a:ln>
        </p:spPr>
      </p:pic>
      <p:pic>
        <p:nvPicPr>
          <p:cNvPr id="423" name="Рисунок 19" descr="Рисунок 19"/>
          <p:cNvPicPr>
            <a:picLocks noChangeAspect="1"/>
          </p:cNvPicPr>
          <p:nvPr/>
        </p:nvPicPr>
        <p:blipFill>
          <a:blip r:embed="rId4">
            <a:extLst/>
          </a:blip>
          <a:srcRect l="6544" t="28224" r="21725" b="0"/>
          <a:stretch>
            <a:fillRect/>
          </a:stretch>
        </p:blipFill>
        <p:spPr>
          <a:xfrm>
            <a:off x="2720828" y="4933575"/>
            <a:ext cx="1923234" cy="1924425"/>
          </a:xfrm>
          <a:prstGeom prst="rect">
            <a:avLst/>
          </a:prstGeom>
          <a:ln w="12700">
            <a:miter lim="400000"/>
          </a:ln>
        </p:spPr>
      </p:pic>
      <p:pic>
        <p:nvPicPr>
          <p:cNvPr id="424" name="Рисунок 2" descr="Рисунок 2"/>
          <p:cNvPicPr>
            <a:picLocks noChangeAspect="1"/>
          </p:cNvPicPr>
          <p:nvPr/>
        </p:nvPicPr>
        <p:blipFill>
          <a:blip r:embed="rId5">
            <a:extLst/>
          </a:blip>
          <a:srcRect l="12783" t="30741" r="54172" b="33976"/>
          <a:stretch>
            <a:fillRect/>
          </a:stretch>
        </p:blipFill>
        <p:spPr>
          <a:xfrm>
            <a:off x="6433381" y="5430129"/>
            <a:ext cx="1995774" cy="1427872"/>
          </a:xfrm>
          <a:prstGeom prst="rect">
            <a:avLst/>
          </a:prstGeom>
          <a:ln w="12700">
            <a:miter lim="400000"/>
          </a:ln>
        </p:spPr>
      </p:pic>
      <p:pic>
        <p:nvPicPr>
          <p:cNvPr id="425" name="Рисунок 21" descr="Рисунок 21"/>
          <p:cNvPicPr>
            <a:picLocks noChangeAspect="1"/>
          </p:cNvPicPr>
          <p:nvPr/>
        </p:nvPicPr>
        <p:blipFill>
          <a:blip r:embed="rId6">
            <a:extLst/>
          </a:blip>
          <a:stretch>
            <a:fillRect/>
          </a:stretch>
        </p:blipFill>
        <p:spPr>
          <a:xfrm>
            <a:off x="6479852" y="3767535"/>
            <a:ext cx="1569643" cy="1526705"/>
          </a:xfrm>
          <a:prstGeom prst="rect">
            <a:avLst/>
          </a:prstGeom>
          <a:ln w="12700">
            <a:miter lim="400000"/>
          </a:ln>
        </p:spPr>
      </p:pic>
      <p:pic>
        <p:nvPicPr>
          <p:cNvPr id="426" name="Рисунок 22" descr="Рисунок 22"/>
          <p:cNvPicPr>
            <a:picLocks noChangeAspect="1"/>
          </p:cNvPicPr>
          <p:nvPr/>
        </p:nvPicPr>
        <p:blipFill>
          <a:blip r:embed="rId7">
            <a:extLst/>
          </a:blip>
          <a:stretch>
            <a:fillRect/>
          </a:stretch>
        </p:blipFill>
        <p:spPr>
          <a:xfrm>
            <a:off x="8049493" y="3767533"/>
            <a:ext cx="2688164" cy="1519335"/>
          </a:xfrm>
          <a:prstGeom prst="rect">
            <a:avLst/>
          </a:prstGeom>
          <a:ln w="12700">
            <a:miter lim="400000"/>
          </a:ln>
        </p:spPr>
      </p:pic>
      <p:pic>
        <p:nvPicPr>
          <p:cNvPr id="427" name="Picture 2" descr="Picture 2"/>
          <p:cNvPicPr>
            <a:picLocks noChangeAspect="1"/>
          </p:cNvPicPr>
          <p:nvPr/>
        </p:nvPicPr>
        <p:blipFill>
          <a:blip r:embed="rId8">
            <a:extLst/>
          </a:blip>
          <a:stretch>
            <a:fillRect/>
          </a:stretch>
        </p:blipFill>
        <p:spPr>
          <a:xfrm>
            <a:off x="10673753" y="4169083"/>
            <a:ext cx="1518247" cy="1976512"/>
          </a:xfrm>
          <a:prstGeom prst="rect">
            <a:avLst/>
          </a:prstGeom>
          <a:ln w="12700">
            <a:miter lim="400000"/>
          </a:ln>
        </p:spPr>
      </p:pic>
      <p:pic>
        <p:nvPicPr>
          <p:cNvPr id="428" name="Рисунок 24" descr="Рисунок 24"/>
          <p:cNvPicPr>
            <a:picLocks noChangeAspect="1"/>
          </p:cNvPicPr>
          <p:nvPr/>
        </p:nvPicPr>
        <p:blipFill>
          <a:blip r:embed="rId9">
            <a:extLst/>
          </a:blip>
          <a:stretch>
            <a:fillRect/>
          </a:stretch>
        </p:blipFill>
        <p:spPr>
          <a:xfrm>
            <a:off x="0" y="4938343"/>
            <a:ext cx="2588374" cy="1919657"/>
          </a:xfrm>
          <a:prstGeom prst="rect">
            <a:avLst/>
          </a:prstGeom>
          <a:ln w="12700">
            <a:miter lim="400000"/>
          </a:ln>
        </p:spPr>
      </p:pic>
      <p:pic>
        <p:nvPicPr>
          <p:cNvPr id="429" name="Рисунок 25" descr="Рисунок 25"/>
          <p:cNvPicPr>
            <a:picLocks noChangeAspect="1"/>
          </p:cNvPicPr>
          <p:nvPr/>
        </p:nvPicPr>
        <p:blipFill>
          <a:blip r:embed="rId10">
            <a:extLst/>
          </a:blip>
          <a:srcRect l="19034" t="29510" r="18918" b="27451"/>
          <a:stretch>
            <a:fillRect/>
          </a:stretch>
        </p:blipFill>
        <p:spPr>
          <a:xfrm>
            <a:off x="4781391" y="4933576"/>
            <a:ext cx="1553055" cy="1915144"/>
          </a:xfrm>
          <a:prstGeom prst="rect">
            <a:avLst/>
          </a:prstGeom>
          <a:ln w="12700">
            <a:miter lim="400000"/>
          </a:ln>
        </p:spPr>
      </p:pic>
      <p:pic>
        <p:nvPicPr>
          <p:cNvPr id="430" name="Рисунок 14" descr="Рисунок 14"/>
          <p:cNvPicPr>
            <a:picLocks noChangeAspect="1"/>
          </p:cNvPicPr>
          <p:nvPr/>
        </p:nvPicPr>
        <p:blipFill>
          <a:blip r:embed="rId11">
            <a:extLst/>
          </a:blip>
          <a:stretch>
            <a:fillRect/>
          </a:stretch>
        </p:blipFill>
        <p:spPr>
          <a:xfrm>
            <a:off x="10478771" y="0"/>
            <a:ext cx="1647813" cy="546531"/>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2" name="Рисунок 13" descr="Рисунок 13"/>
          <p:cNvPicPr>
            <a:picLocks noChangeAspect="1"/>
          </p:cNvPicPr>
          <p:nvPr/>
        </p:nvPicPr>
        <p:blipFill>
          <a:blip r:embed="rId2">
            <a:extLst/>
          </a:blip>
          <a:srcRect l="0" t="12179" r="0" b="0"/>
          <a:stretch>
            <a:fillRect/>
          </a:stretch>
        </p:blipFill>
        <p:spPr>
          <a:xfrm>
            <a:off x="5945313" y="3054382"/>
            <a:ext cx="5774833" cy="3803617"/>
          </a:xfrm>
          <a:prstGeom prst="rect">
            <a:avLst/>
          </a:prstGeom>
          <a:ln w="12700">
            <a:miter lim="400000"/>
          </a:ln>
        </p:spPr>
      </p:pic>
      <p:sp>
        <p:nvSpPr>
          <p:cNvPr id="433"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434" name="Rectangle 4"/>
          <p:cNvSpPr txBox="1"/>
          <p:nvPr>
            <p:ph type="subTitle" sz="quarter" idx="1"/>
          </p:nvPr>
        </p:nvSpPr>
        <p:spPr>
          <a:xfrm>
            <a:off x="148280" y="-1"/>
            <a:ext cx="10085007" cy="479687"/>
          </a:xfrm>
          <a:prstGeom prst="rect">
            <a:avLst/>
          </a:prstGeom>
        </p:spPr>
        <p:txBody>
          <a:bodyPr/>
          <a:lstStyle/>
          <a:p>
            <a:pPr algn="l">
              <a:defRPr>
                <a:solidFill>
                  <a:srgbClr val="3333CC"/>
                </a:solidFill>
              </a:defRPr>
            </a:pPr>
            <a:r>
              <a:t>2</a:t>
            </a:r>
            <a:r>
              <a:t>. Китай	</a:t>
            </a:r>
            <a:r>
              <a:t>VITA-II</a:t>
            </a:r>
            <a:r>
              <a:rPr>
                <a:latin typeface="Symbol"/>
                <a:ea typeface="Symbol"/>
                <a:cs typeface="Symbol"/>
                <a:sym typeface="Symbol"/>
              </a:rPr>
              <a:t>a </a:t>
            </a:r>
            <a:r>
              <a:t>(</a:t>
            </a:r>
            <a:r>
              <a:t>ИЯФ СО РАН)</a:t>
            </a:r>
          </a:p>
        </p:txBody>
      </p:sp>
      <p:sp>
        <p:nvSpPr>
          <p:cNvPr id="435"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436" name="Rectangle 4"/>
          <p:cNvSpPr txBox="1"/>
          <p:nvPr/>
        </p:nvSpPr>
        <p:spPr>
          <a:xfrm>
            <a:off x="194000" y="730739"/>
            <a:ext cx="11709025" cy="184540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68288" indent="-268288">
              <a:defRPr>
                <a:solidFill>
                  <a:srgbClr val="3333CC"/>
                </a:solidFill>
              </a:defRPr>
            </a:lvl1pPr>
          </a:lstStyle>
          <a:p>
            <a:pPr/>
            <a:r>
              <a:t>Xiamen Humanity Hospital, Xiamen, China</a:t>
            </a:r>
          </a:p>
        </p:txBody>
      </p:sp>
      <p:pic>
        <p:nvPicPr>
          <p:cNvPr id="437" name="Picture 2" descr="Picture 2"/>
          <p:cNvPicPr>
            <a:picLocks noChangeAspect="1"/>
          </p:cNvPicPr>
          <p:nvPr/>
        </p:nvPicPr>
        <p:blipFill>
          <a:blip r:embed="rId3">
            <a:extLst/>
          </a:blip>
          <a:stretch>
            <a:fillRect/>
          </a:stretch>
        </p:blipFill>
        <p:spPr>
          <a:xfrm>
            <a:off x="10551707" y="996447"/>
            <a:ext cx="1505566" cy="822867"/>
          </a:xfrm>
          <a:prstGeom prst="rect">
            <a:avLst/>
          </a:prstGeom>
          <a:ln w="12700">
            <a:miter lim="400000"/>
          </a:ln>
        </p:spPr>
      </p:pic>
      <p:pic>
        <p:nvPicPr>
          <p:cNvPr id="438" name="Изображение 2" descr="Изображение 2"/>
          <p:cNvPicPr>
            <a:picLocks noChangeAspect="1"/>
          </p:cNvPicPr>
          <p:nvPr/>
        </p:nvPicPr>
        <p:blipFill>
          <a:blip r:embed="rId4">
            <a:extLst/>
          </a:blip>
          <a:srcRect l="53149" t="37273" r="10434" b="11166"/>
          <a:stretch>
            <a:fillRect/>
          </a:stretch>
        </p:blipFill>
        <p:spPr>
          <a:xfrm>
            <a:off x="-2" y="2217423"/>
            <a:ext cx="5746460" cy="4640577"/>
          </a:xfrm>
          <a:prstGeom prst="rect">
            <a:avLst/>
          </a:prstGeom>
          <a:ln w="12700">
            <a:miter lim="400000"/>
          </a:ln>
        </p:spPr>
      </p:pic>
      <p:pic>
        <p:nvPicPr>
          <p:cNvPr id="439" name="Picture 31" descr="Picture 31"/>
          <p:cNvPicPr>
            <a:picLocks noChangeAspect="1"/>
          </p:cNvPicPr>
          <p:nvPr/>
        </p:nvPicPr>
        <p:blipFill>
          <a:blip r:embed="rId5">
            <a:extLst/>
          </a:blip>
          <a:stretch>
            <a:fillRect/>
          </a:stretch>
        </p:blipFill>
        <p:spPr>
          <a:xfrm>
            <a:off x="11401831" y="0"/>
            <a:ext cx="484087" cy="566735"/>
          </a:xfrm>
          <a:prstGeom prst="rect">
            <a:avLst/>
          </a:prstGeom>
          <a:ln w="12700">
            <a:miter lim="400000"/>
          </a:ln>
        </p:spPr>
      </p:pic>
      <p:pic>
        <p:nvPicPr>
          <p:cNvPr id="440" name="Рисунок 19" descr="Рисунок 19"/>
          <p:cNvPicPr>
            <a:picLocks noChangeAspect="1"/>
          </p:cNvPicPr>
          <p:nvPr/>
        </p:nvPicPr>
        <p:blipFill>
          <a:blip r:embed="rId6">
            <a:extLst/>
          </a:blip>
          <a:stretch>
            <a:fillRect/>
          </a:stretch>
        </p:blipFill>
        <p:spPr>
          <a:xfrm>
            <a:off x="7167746" y="385428"/>
            <a:ext cx="3739019" cy="837883"/>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443" name="Rectangle 4"/>
          <p:cNvSpPr txBox="1"/>
          <p:nvPr>
            <p:ph type="subTitle" sz="quarter" idx="1"/>
          </p:nvPr>
        </p:nvSpPr>
        <p:spPr>
          <a:xfrm>
            <a:off x="148280" y="-1"/>
            <a:ext cx="10085007" cy="479687"/>
          </a:xfrm>
          <a:prstGeom prst="rect">
            <a:avLst/>
          </a:prstGeom>
        </p:spPr>
        <p:txBody>
          <a:bodyPr/>
          <a:lstStyle/>
          <a:p>
            <a:pPr algn="l">
              <a:defRPr>
                <a:solidFill>
                  <a:srgbClr val="3333CC"/>
                </a:solidFill>
              </a:defRPr>
            </a:pPr>
            <a:r>
              <a:t>2</a:t>
            </a:r>
            <a:r>
              <a:t>. Китай	</a:t>
            </a:r>
            <a:r>
              <a:t>VITA-II</a:t>
            </a:r>
            <a:r>
              <a:rPr>
                <a:latin typeface="Symbol"/>
                <a:ea typeface="Symbol"/>
                <a:cs typeface="Symbol"/>
                <a:sym typeface="Symbol"/>
              </a:rPr>
              <a:t>a </a:t>
            </a:r>
            <a:r>
              <a:t>(</a:t>
            </a:r>
            <a:r>
              <a:t>ИЯФ СО РАН)</a:t>
            </a:r>
          </a:p>
        </p:txBody>
      </p:sp>
      <p:sp>
        <p:nvSpPr>
          <p:cNvPr id="444"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pic>
        <p:nvPicPr>
          <p:cNvPr id="445" name="Рисунок 18" descr="Рисунок 18"/>
          <p:cNvPicPr>
            <a:picLocks noChangeAspect="1"/>
          </p:cNvPicPr>
          <p:nvPr/>
        </p:nvPicPr>
        <p:blipFill>
          <a:blip r:embed="rId2">
            <a:extLst/>
          </a:blip>
          <a:srcRect l="49349" t="32419" r="12599" b="25621"/>
          <a:stretch>
            <a:fillRect/>
          </a:stretch>
        </p:blipFill>
        <p:spPr>
          <a:xfrm>
            <a:off x="148280" y="2212966"/>
            <a:ext cx="6757209" cy="4634754"/>
          </a:xfrm>
          <a:prstGeom prst="rect">
            <a:avLst/>
          </a:prstGeom>
          <a:ln w="12700">
            <a:miter lim="400000"/>
          </a:ln>
        </p:spPr>
      </p:pic>
      <p:pic>
        <p:nvPicPr>
          <p:cNvPr id="446" name="Рисунок 19" descr="Рисунок 19"/>
          <p:cNvPicPr>
            <a:picLocks noChangeAspect="1"/>
          </p:cNvPicPr>
          <p:nvPr/>
        </p:nvPicPr>
        <p:blipFill>
          <a:blip r:embed="rId3">
            <a:extLst/>
          </a:blip>
          <a:srcRect l="11054" t="24314" r="52033" b="38954"/>
          <a:stretch>
            <a:fillRect/>
          </a:stretch>
        </p:blipFill>
        <p:spPr>
          <a:xfrm>
            <a:off x="7007693" y="3649210"/>
            <a:ext cx="5184308" cy="3208790"/>
          </a:xfrm>
          <a:prstGeom prst="rect">
            <a:avLst/>
          </a:prstGeom>
          <a:ln w="12700">
            <a:miter lim="400000"/>
          </a:ln>
        </p:spPr>
      </p:pic>
      <p:pic>
        <p:nvPicPr>
          <p:cNvPr id="447" name="Рисунок 20" descr="Рисунок 20"/>
          <p:cNvPicPr>
            <a:picLocks noChangeAspect="1"/>
          </p:cNvPicPr>
          <p:nvPr/>
        </p:nvPicPr>
        <p:blipFill>
          <a:blip r:embed="rId4">
            <a:extLst/>
          </a:blip>
          <a:srcRect l="49268" t="57909" r="13331" b="30065"/>
          <a:stretch>
            <a:fillRect/>
          </a:stretch>
        </p:blipFill>
        <p:spPr>
          <a:xfrm>
            <a:off x="7007693" y="2369242"/>
            <a:ext cx="5184307" cy="1036863"/>
          </a:xfrm>
          <a:prstGeom prst="rect">
            <a:avLst/>
          </a:prstGeom>
          <a:ln w="12700">
            <a:miter lim="400000"/>
          </a:ln>
        </p:spPr>
      </p:pic>
      <p:pic>
        <p:nvPicPr>
          <p:cNvPr id="448" name="Picture 2" descr="Picture 2"/>
          <p:cNvPicPr>
            <a:picLocks noChangeAspect="1"/>
          </p:cNvPicPr>
          <p:nvPr/>
        </p:nvPicPr>
        <p:blipFill>
          <a:blip r:embed="rId5">
            <a:extLst/>
          </a:blip>
          <a:stretch>
            <a:fillRect/>
          </a:stretch>
        </p:blipFill>
        <p:spPr>
          <a:xfrm>
            <a:off x="10564807" y="1310358"/>
            <a:ext cx="1505566" cy="822867"/>
          </a:xfrm>
          <a:prstGeom prst="rect">
            <a:avLst/>
          </a:prstGeom>
          <a:ln w="12700">
            <a:miter lim="400000"/>
          </a:ln>
        </p:spPr>
      </p:pic>
      <p:pic>
        <p:nvPicPr>
          <p:cNvPr id="449" name="Picture 31" descr="Picture 31"/>
          <p:cNvPicPr>
            <a:picLocks noChangeAspect="1"/>
          </p:cNvPicPr>
          <p:nvPr/>
        </p:nvPicPr>
        <p:blipFill>
          <a:blip r:embed="rId6">
            <a:extLst/>
          </a:blip>
          <a:stretch>
            <a:fillRect/>
          </a:stretch>
        </p:blipFill>
        <p:spPr>
          <a:xfrm>
            <a:off x="11401831" y="0"/>
            <a:ext cx="484087" cy="566735"/>
          </a:xfrm>
          <a:prstGeom prst="rect">
            <a:avLst/>
          </a:prstGeom>
          <a:ln w="12700">
            <a:miter lim="400000"/>
          </a:ln>
        </p:spPr>
      </p:pic>
      <p:sp>
        <p:nvSpPr>
          <p:cNvPr id="450" name="Прямоугольник 13"/>
          <p:cNvSpPr txBox="1"/>
          <p:nvPr/>
        </p:nvSpPr>
        <p:spPr>
          <a:xfrm>
            <a:off x="1019188" y="1125693"/>
            <a:ext cx="5279899" cy="3330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268288" indent="-268288">
              <a:defRPr>
                <a:solidFill>
                  <a:srgbClr val="3333CC"/>
                </a:solidFill>
              </a:defRPr>
            </a:lvl1pPr>
          </a:lstStyle>
          <a:p>
            <a:pPr/>
            <a:r>
              <a:t>В Китае начали клинические испытания с 09.10.2022.</a:t>
            </a:r>
          </a:p>
        </p:txBody>
      </p:sp>
      <p:pic>
        <p:nvPicPr>
          <p:cNvPr id="451" name="Рисунок 15" descr="Рисунок 15"/>
          <p:cNvPicPr>
            <a:picLocks noChangeAspect="1"/>
          </p:cNvPicPr>
          <p:nvPr/>
        </p:nvPicPr>
        <p:blipFill>
          <a:blip r:embed="rId7">
            <a:extLst/>
          </a:blip>
          <a:stretch>
            <a:fillRect/>
          </a:stretch>
        </p:blipFill>
        <p:spPr>
          <a:xfrm>
            <a:off x="7167746" y="385428"/>
            <a:ext cx="3739019" cy="837883"/>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133"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Основы БНЗТ</a:t>
            </a:r>
          </a:p>
        </p:txBody>
      </p:sp>
      <p:sp>
        <p:nvSpPr>
          <p:cNvPr id="134"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135" name="Text Box 5"/>
          <p:cNvSpPr txBox="1"/>
          <p:nvPr/>
        </p:nvSpPr>
        <p:spPr>
          <a:xfrm>
            <a:off x="297337" y="692696"/>
            <a:ext cx="8621432" cy="11706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a:solidFill>
                  <a:srgbClr val="333399"/>
                </a:solidFill>
                <a:latin typeface="Arial"/>
                <a:ea typeface="Arial"/>
                <a:cs typeface="Arial"/>
                <a:sym typeface="Arial"/>
              </a:defRPr>
            </a:pPr>
            <a:r>
              <a:t>3 свойства </a:t>
            </a:r>
            <a:r>
              <a:rPr baseline="30000">
                <a:solidFill>
                  <a:srgbClr val="2D2D8A"/>
                </a:solidFill>
              </a:rPr>
              <a:t>10</a:t>
            </a:r>
            <a:r>
              <a:rPr>
                <a:solidFill>
                  <a:srgbClr val="2D2D8A"/>
                </a:solidFill>
              </a:rPr>
              <a:t>B</a:t>
            </a:r>
            <a:r>
              <a:rPr>
                <a:solidFill>
                  <a:srgbClr val="2D2D8A"/>
                </a:solidFill>
              </a:rPr>
              <a:t>(</a:t>
            </a:r>
            <a:r>
              <a:rPr>
                <a:solidFill>
                  <a:srgbClr val="2D2D8A"/>
                </a:solidFill>
              </a:rPr>
              <a:t>n</a:t>
            </a:r>
            <a:r>
              <a:rPr>
                <a:solidFill>
                  <a:srgbClr val="2D2D8A"/>
                </a:solidFill>
              </a:rPr>
              <a:t>,</a:t>
            </a:r>
            <a:r>
              <a:rPr>
                <a:solidFill>
                  <a:srgbClr val="2D2D8A"/>
                </a:solidFill>
                <a:latin typeface="Symbol"/>
                <a:ea typeface="Symbol"/>
                <a:cs typeface="Symbol"/>
                <a:sym typeface="Symbol"/>
              </a:rPr>
              <a:t>a</a:t>
            </a:r>
            <a:r>
              <a:rPr>
                <a:solidFill>
                  <a:srgbClr val="2D2D8A"/>
                </a:solidFill>
              </a:rPr>
              <a:t>)</a:t>
            </a:r>
            <a:r>
              <a:rPr baseline="30000">
                <a:solidFill>
                  <a:srgbClr val="2D2D8A"/>
                </a:solidFill>
              </a:rPr>
              <a:t>7</a:t>
            </a:r>
            <a:r>
              <a:rPr>
                <a:solidFill>
                  <a:srgbClr val="2D2D8A"/>
                </a:solidFill>
              </a:rPr>
              <a:t>Li</a:t>
            </a:r>
            <a:r>
              <a:t>: 	</a:t>
            </a:r>
          </a:p>
          <a:p>
            <a:pPr marL="342900" indent="-342900">
              <a:defRPr>
                <a:solidFill>
                  <a:srgbClr val="333399"/>
                </a:solidFill>
                <a:latin typeface="Arial"/>
                <a:ea typeface="Arial"/>
                <a:cs typeface="Arial"/>
                <a:sym typeface="Arial"/>
              </a:defRPr>
            </a:pPr>
            <a:r>
              <a:t>  1) </a:t>
            </a:r>
            <a:r>
              <a:rPr b="1"/>
              <a:t>сечение поглощения теплового нейтрона = 3 835 б</a:t>
            </a:r>
            <a:endParaRPr b="1"/>
          </a:p>
          <a:p>
            <a:pPr marL="342900" indent="-342900">
              <a:defRPr>
                <a:solidFill>
                  <a:srgbClr val="333399"/>
                </a:solidFill>
                <a:latin typeface="Arial"/>
                <a:ea typeface="Arial"/>
                <a:cs typeface="Arial"/>
                <a:sym typeface="Arial"/>
              </a:defRPr>
            </a:pPr>
            <a:r>
              <a:t>  2) 84% </a:t>
            </a:r>
            <a:r>
              <a:rPr>
                <a:solidFill>
                  <a:srgbClr val="2D2D8A"/>
                </a:solidFill>
              </a:rPr>
              <a:t>энергии распада (2,79 МэВ) </a:t>
            </a:r>
            <a:r>
              <a:t>– внутри 10 мкм</a:t>
            </a:r>
          </a:p>
          <a:p>
            <a:pPr marL="268288" indent="-268288">
              <a:defRPr>
                <a:solidFill>
                  <a:srgbClr val="333399"/>
                </a:solidFill>
                <a:latin typeface="Arial"/>
                <a:ea typeface="Arial"/>
                <a:cs typeface="Arial"/>
                <a:sym typeface="Arial"/>
              </a:defRPr>
            </a:pPr>
            <a:r>
              <a:t>  </a:t>
            </a:r>
            <a:r>
              <a:t>3) </a:t>
            </a:r>
            <a:r>
              <a:t>бор нерадиоактивен и нетоксичен</a:t>
            </a:r>
          </a:p>
        </p:txBody>
      </p:sp>
      <p:pic>
        <p:nvPicPr>
          <p:cNvPr id="136" name="Рисунок 8" descr="Рисунок 8"/>
          <p:cNvPicPr>
            <a:picLocks noChangeAspect="1"/>
          </p:cNvPicPr>
          <p:nvPr/>
        </p:nvPicPr>
        <p:blipFill>
          <a:blip r:embed="rId2">
            <a:extLst/>
          </a:blip>
          <a:srcRect l="1661" t="14347" r="22638" b="19744"/>
          <a:stretch>
            <a:fillRect/>
          </a:stretch>
        </p:blipFill>
        <p:spPr>
          <a:xfrm>
            <a:off x="899591" y="2181057"/>
            <a:ext cx="6264698" cy="4638978"/>
          </a:xfrm>
          <a:prstGeom prst="rect">
            <a:avLst/>
          </a:prstGeom>
          <a:ln w="12700">
            <a:miter lim="400000"/>
          </a:ln>
        </p:spPr>
      </p:pic>
      <p:pic>
        <p:nvPicPr>
          <p:cNvPr id="137" name="Рисунок 6" descr="Рисунок 6"/>
          <p:cNvPicPr>
            <a:picLocks noChangeAspect="1"/>
          </p:cNvPicPr>
          <p:nvPr/>
        </p:nvPicPr>
        <p:blipFill>
          <a:blip r:embed="rId3">
            <a:extLst/>
          </a:blip>
          <a:stretch>
            <a:fillRect/>
          </a:stretch>
        </p:blipFill>
        <p:spPr>
          <a:xfrm>
            <a:off x="8171581" y="1079746"/>
            <a:ext cx="4020421" cy="2789450"/>
          </a:xfrm>
          <a:prstGeom prst="rect">
            <a:avLst/>
          </a:prstGeom>
          <a:ln w="12700">
            <a:miter lim="400000"/>
          </a:ln>
        </p:spPr>
      </p:pic>
      <p:pic>
        <p:nvPicPr>
          <p:cNvPr id="138" name="Рисунок 9" descr="Рисунок 9"/>
          <p:cNvPicPr>
            <a:picLocks noChangeAspect="1"/>
          </p:cNvPicPr>
          <p:nvPr/>
        </p:nvPicPr>
        <p:blipFill>
          <a:blip r:embed="rId4">
            <a:extLst/>
          </a:blip>
          <a:stretch>
            <a:fillRect/>
          </a:stretch>
        </p:blipFill>
        <p:spPr>
          <a:xfrm>
            <a:off x="8171580" y="4030586"/>
            <a:ext cx="4020420" cy="2789449"/>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454" name="Rectangle 4"/>
          <p:cNvSpPr txBox="1"/>
          <p:nvPr>
            <p:ph type="subTitle" sz="quarter" idx="1"/>
          </p:nvPr>
        </p:nvSpPr>
        <p:spPr>
          <a:xfrm>
            <a:off x="148280" y="-1"/>
            <a:ext cx="10085007" cy="479687"/>
          </a:xfrm>
          <a:prstGeom prst="rect">
            <a:avLst/>
          </a:prstGeom>
        </p:spPr>
        <p:txBody>
          <a:bodyPr/>
          <a:lstStyle/>
          <a:p>
            <a:pPr algn="l">
              <a:defRPr>
                <a:solidFill>
                  <a:srgbClr val="3333CC"/>
                </a:solidFill>
              </a:defRPr>
            </a:pPr>
            <a:r>
              <a:t>2</a:t>
            </a:r>
            <a:r>
              <a:t>. Китай	</a:t>
            </a:r>
            <a:r>
              <a:t>VITA-II</a:t>
            </a:r>
            <a:r>
              <a:rPr>
                <a:latin typeface="Symbol"/>
                <a:ea typeface="Symbol"/>
                <a:cs typeface="Symbol"/>
                <a:sym typeface="Symbol"/>
              </a:rPr>
              <a:t>a </a:t>
            </a:r>
            <a:r>
              <a:t>(</a:t>
            </a:r>
            <a:r>
              <a:t>ИЯФ СО РАН)</a:t>
            </a:r>
          </a:p>
        </p:txBody>
      </p:sp>
      <p:sp>
        <p:nvSpPr>
          <p:cNvPr id="455"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pic>
        <p:nvPicPr>
          <p:cNvPr id="456" name="Picture 2" descr="Picture 2"/>
          <p:cNvPicPr>
            <a:picLocks noChangeAspect="1"/>
          </p:cNvPicPr>
          <p:nvPr/>
        </p:nvPicPr>
        <p:blipFill>
          <a:blip r:embed="rId2">
            <a:extLst/>
          </a:blip>
          <a:stretch>
            <a:fillRect/>
          </a:stretch>
        </p:blipFill>
        <p:spPr>
          <a:xfrm>
            <a:off x="10564807" y="1310358"/>
            <a:ext cx="1505566" cy="822867"/>
          </a:xfrm>
          <a:prstGeom prst="rect">
            <a:avLst/>
          </a:prstGeom>
          <a:ln w="12700">
            <a:miter lim="400000"/>
          </a:ln>
        </p:spPr>
      </p:pic>
      <p:pic>
        <p:nvPicPr>
          <p:cNvPr id="457" name="Picture 31" descr="Picture 31"/>
          <p:cNvPicPr>
            <a:picLocks noChangeAspect="1"/>
          </p:cNvPicPr>
          <p:nvPr/>
        </p:nvPicPr>
        <p:blipFill>
          <a:blip r:embed="rId3">
            <a:extLst/>
          </a:blip>
          <a:stretch>
            <a:fillRect/>
          </a:stretch>
        </p:blipFill>
        <p:spPr>
          <a:xfrm>
            <a:off x="11401831" y="0"/>
            <a:ext cx="484087" cy="566735"/>
          </a:xfrm>
          <a:prstGeom prst="rect">
            <a:avLst/>
          </a:prstGeom>
          <a:ln w="12700">
            <a:miter lim="400000"/>
          </a:ln>
        </p:spPr>
      </p:pic>
      <p:sp>
        <p:nvSpPr>
          <p:cNvPr id="458" name="Прямоугольник 13"/>
          <p:cNvSpPr txBox="1"/>
          <p:nvPr/>
        </p:nvSpPr>
        <p:spPr>
          <a:xfrm>
            <a:off x="725573" y="1141489"/>
            <a:ext cx="4575793" cy="6251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268288" indent="-268288">
              <a:defRPr>
                <a:solidFill>
                  <a:srgbClr val="3333CC"/>
                </a:solidFill>
              </a:defRPr>
            </a:pPr>
            <a:r>
              <a:t>В Китае продолжили клинические испытания </a:t>
            </a:r>
            <a:br/>
            <a:r>
              <a:t>по гос. программе с 22.05.2024.</a:t>
            </a:r>
          </a:p>
        </p:txBody>
      </p:sp>
      <p:pic>
        <p:nvPicPr>
          <p:cNvPr id="459" name="Рисунок 10" descr="Рисунок 10"/>
          <p:cNvPicPr>
            <a:picLocks noChangeAspect="1"/>
          </p:cNvPicPr>
          <p:nvPr/>
        </p:nvPicPr>
        <p:blipFill>
          <a:blip r:embed="rId4">
            <a:extLst/>
          </a:blip>
          <a:stretch>
            <a:fillRect/>
          </a:stretch>
        </p:blipFill>
        <p:spPr>
          <a:xfrm>
            <a:off x="7167746" y="385428"/>
            <a:ext cx="3739019" cy="837883"/>
          </a:xfrm>
          <a:prstGeom prst="rect">
            <a:avLst/>
          </a:prstGeom>
          <a:ln w="12700">
            <a:miter lim="400000"/>
          </a:ln>
        </p:spPr>
      </p:pic>
      <p:pic>
        <p:nvPicPr>
          <p:cNvPr id="460" name="Рисунок 15" descr="Рисунок 15"/>
          <p:cNvPicPr>
            <a:picLocks noChangeAspect="1"/>
          </p:cNvPicPr>
          <p:nvPr/>
        </p:nvPicPr>
        <p:blipFill>
          <a:blip r:embed="rId5">
            <a:extLst/>
          </a:blip>
          <a:stretch>
            <a:fillRect/>
          </a:stretch>
        </p:blipFill>
        <p:spPr>
          <a:xfrm>
            <a:off x="0" y="2254444"/>
            <a:ext cx="7167747" cy="4603556"/>
          </a:xfrm>
          <a:prstGeom prst="rect">
            <a:avLst/>
          </a:prstGeom>
          <a:ln w="12700">
            <a:miter lim="400000"/>
          </a:ln>
        </p:spPr>
      </p:pic>
      <p:grpSp>
        <p:nvGrpSpPr>
          <p:cNvPr id="463" name="图片 7"/>
          <p:cNvGrpSpPr/>
          <p:nvPr/>
        </p:nvGrpSpPr>
        <p:grpSpPr>
          <a:xfrm>
            <a:off x="7716129" y="3879874"/>
            <a:ext cx="4419601" cy="2915778"/>
            <a:chOff x="0" y="0"/>
            <a:chExt cx="4419600" cy="2915777"/>
          </a:xfrm>
        </p:grpSpPr>
        <p:sp>
          <p:nvSpPr>
            <p:cNvPr id="461" name="Прямоугольник"/>
            <p:cNvSpPr/>
            <p:nvPr/>
          </p:nvSpPr>
          <p:spPr>
            <a:xfrm>
              <a:off x="0" y="0"/>
              <a:ext cx="4419600" cy="2915778"/>
            </a:xfrm>
            <a:prstGeom prst="rect">
              <a:avLst/>
            </a:prstGeom>
            <a:solidFill>
              <a:srgbClr val="EDEDED"/>
            </a:solidFill>
            <a:ln w="12700" cap="flat">
              <a:noFill/>
              <a:miter lim="400000"/>
            </a:ln>
            <a:effectLst/>
          </p:spPr>
          <p:txBody>
            <a:bodyPr wrap="square" lIns="45719" tIns="45719" rIns="45719" bIns="45719" numCol="1" anchor="ctr">
              <a:noAutofit/>
            </a:bodyPr>
            <a:lstStyle/>
            <a:p>
              <a:pPr/>
            </a:p>
          </p:txBody>
        </p:sp>
        <p:pic>
          <p:nvPicPr>
            <p:cNvPr id="462" name="image72.png" descr="image72.png"/>
            <p:cNvPicPr>
              <a:picLocks noChangeAspect="1"/>
            </p:cNvPicPr>
            <p:nvPr/>
          </p:nvPicPr>
          <p:blipFill>
            <a:blip r:embed="rId6">
              <a:extLst/>
            </a:blip>
            <a:srcRect l="0" t="0" r="0" b="11993"/>
            <a:stretch>
              <a:fillRect/>
            </a:stretch>
          </p:blipFill>
          <p:spPr>
            <a:xfrm>
              <a:off x="0" y="0"/>
              <a:ext cx="4419600" cy="2915778"/>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grpSp>
        <p:nvGrpSpPr>
          <p:cNvPr id="466" name="图片 11"/>
          <p:cNvGrpSpPr/>
          <p:nvPr/>
        </p:nvGrpSpPr>
        <p:grpSpPr>
          <a:xfrm>
            <a:off x="7553528" y="1495025"/>
            <a:ext cx="2967453" cy="2140909"/>
            <a:chOff x="0" y="0"/>
            <a:chExt cx="2967452" cy="2140908"/>
          </a:xfrm>
        </p:grpSpPr>
        <p:sp>
          <p:nvSpPr>
            <p:cNvPr id="464" name="Прямоугольник"/>
            <p:cNvSpPr/>
            <p:nvPr/>
          </p:nvSpPr>
          <p:spPr>
            <a:xfrm>
              <a:off x="0" y="0"/>
              <a:ext cx="2967453" cy="2140909"/>
            </a:xfrm>
            <a:prstGeom prst="rect">
              <a:avLst/>
            </a:prstGeom>
            <a:solidFill>
              <a:srgbClr val="EDEDED"/>
            </a:solidFill>
            <a:ln w="12700" cap="flat">
              <a:noFill/>
              <a:miter lim="400000"/>
            </a:ln>
            <a:effectLst/>
          </p:spPr>
          <p:txBody>
            <a:bodyPr wrap="square" lIns="45719" tIns="45719" rIns="45719" bIns="45719" numCol="1" anchor="ctr">
              <a:noAutofit/>
            </a:bodyPr>
            <a:lstStyle/>
            <a:p>
              <a:pPr/>
            </a:p>
          </p:txBody>
        </p:sp>
        <p:pic>
          <p:nvPicPr>
            <p:cNvPr id="465" name="image73.png" descr="image73.png"/>
            <p:cNvPicPr>
              <a:picLocks noChangeAspect="1"/>
            </p:cNvPicPr>
            <p:nvPr/>
          </p:nvPicPr>
          <p:blipFill>
            <a:blip r:embed="rId7">
              <a:extLst/>
            </a:blip>
            <a:stretch>
              <a:fillRect/>
            </a:stretch>
          </p:blipFill>
          <p:spPr>
            <a:xfrm>
              <a:off x="0" y="0"/>
              <a:ext cx="2967453" cy="2140909"/>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469" name="Rectangle 4"/>
          <p:cNvSpPr txBox="1"/>
          <p:nvPr>
            <p:ph type="subTitle" sz="quarter" idx="1"/>
          </p:nvPr>
        </p:nvSpPr>
        <p:spPr>
          <a:xfrm>
            <a:off x="148280" y="-1"/>
            <a:ext cx="10085007" cy="479687"/>
          </a:xfrm>
          <a:prstGeom prst="rect">
            <a:avLst/>
          </a:prstGeom>
        </p:spPr>
        <p:txBody>
          <a:bodyPr/>
          <a:lstStyle/>
          <a:p>
            <a:pPr algn="l">
              <a:defRPr>
                <a:solidFill>
                  <a:srgbClr val="3333CC"/>
                </a:solidFill>
              </a:defRPr>
            </a:pPr>
            <a:r>
              <a:t>3. Южная Корея	</a:t>
            </a:r>
            <a:r>
              <a:t>Dawonsys Co. Ltd.</a:t>
            </a:r>
          </a:p>
        </p:txBody>
      </p:sp>
      <p:sp>
        <p:nvSpPr>
          <p:cNvPr id="470"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471" name="Прямоугольник 13"/>
          <p:cNvSpPr txBox="1"/>
          <p:nvPr/>
        </p:nvSpPr>
        <p:spPr>
          <a:xfrm>
            <a:off x="1019187" y="1125693"/>
            <a:ext cx="6085916" cy="3330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268288" indent="-268288">
              <a:defRPr>
                <a:solidFill>
                  <a:srgbClr val="3333CC"/>
                </a:solidFill>
              </a:defRPr>
            </a:lvl1pPr>
          </a:lstStyle>
          <a:p>
            <a:pPr/>
            <a:r>
              <a:t>В Южной Корее начали клинические испытания с 28.12.2022.</a:t>
            </a:r>
          </a:p>
        </p:txBody>
      </p:sp>
      <p:pic>
        <p:nvPicPr>
          <p:cNvPr id="472" name="Рисунок 2" descr="Рисунок 2"/>
          <p:cNvPicPr>
            <a:picLocks noChangeAspect="1"/>
          </p:cNvPicPr>
          <p:nvPr/>
        </p:nvPicPr>
        <p:blipFill>
          <a:blip r:embed="rId2">
            <a:extLst/>
          </a:blip>
          <a:srcRect l="0" t="0" r="0" b="28725"/>
          <a:stretch>
            <a:fillRect/>
          </a:stretch>
        </p:blipFill>
        <p:spPr>
          <a:xfrm>
            <a:off x="5162026" y="4421051"/>
            <a:ext cx="7029974" cy="2491046"/>
          </a:xfrm>
          <a:prstGeom prst="rect">
            <a:avLst/>
          </a:prstGeom>
          <a:ln w="12700">
            <a:miter lim="400000"/>
          </a:ln>
        </p:spPr>
      </p:pic>
      <p:sp>
        <p:nvSpPr>
          <p:cNvPr id="473" name="Text Box 17"/>
          <p:cNvSpPr txBox="1"/>
          <p:nvPr/>
        </p:nvSpPr>
        <p:spPr>
          <a:xfrm>
            <a:off x="256957" y="1802476"/>
            <a:ext cx="7290135" cy="6419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400"/>
              </a:spcBef>
              <a:defRPr>
                <a:solidFill>
                  <a:srgbClr val="3333CC"/>
                </a:solidFill>
                <a:latin typeface="Arial"/>
                <a:ea typeface="Arial"/>
                <a:cs typeface="Arial"/>
                <a:sym typeface="Arial"/>
              </a:defRPr>
            </a:lvl1pPr>
          </a:lstStyle>
          <a:p>
            <a:pPr/>
            <a:r>
              <a:t>10 МэВ 4 мА линак</a:t>
            </a:r>
          </a:p>
        </p:txBody>
      </p:sp>
      <p:pic>
        <p:nvPicPr>
          <p:cNvPr id="474" name="Рисунок 3" descr="Рисунок 3"/>
          <p:cNvPicPr>
            <a:picLocks noChangeAspect="1"/>
          </p:cNvPicPr>
          <p:nvPr/>
        </p:nvPicPr>
        <p:blipFill>
          <a:blip r:embed="rId3">
            <a:extLst/>
          </a:blip>
          <a:srcRect l="0" t="0" r="37317" b="11724"/>
          <a:stretch>
            <a:fillRect/>
          </a:stretch>
        </p:blipFill>
        <p:spPr>
          <a:xfrm>
            <a:off x="7500602" y="600924"/>
            <a:ext cx="4691398" cy="3174122"/>
          </a:xfrm>
          <a:prstGeom prst="rect">
            <a:avLst/>
          </a:prstGeom>
          <a:ln w="12700">
            <a:miter lim="400000"/>
          </a:ln>
        </p:spPr>
      </p:pic>
      <p:pic>
        <p:nvPicPr>
          <p:cNvPr id="475" name="Рисунок 5" descr="Рисунок 5"/>
          <p:cNvPicPr>
            <a:picLocks noChangeAspect="1"/>
          </p:cNvPicPr>
          <p:nvPr/>
        </p:nvPicPr>
        <p:blipFill>
          <a:blip r:embed="rId4">
            <a:extLst/>
          </a:blip>
          <a:srcRect l="54000" t="33516" r="8806" b="22201"/>
          <a:stretch>
            <a:fillRect/>
          </a:stretch>
        </p:blipFill>
        <p:spPr>
          <a:xfrm>
            <a:off x="148280" y="2283966"/>
            <a:ext cx="4876725" cy="331215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478" name="Rectangle 4"/>
          <p:cNvSpPr txBox="1"/>
          <p:nvPr>
            <p:ph type="subTitle" sz="quarter" idx="1"/>
          </p:nvPr>
        </p:nvSpPr>
        <p:spPr>
          <a:xfrm>
            <a:off x="148280" y="-1"/>
            <a:ext cx="10085007" cy="479687"/>
          </a:xfrm>
          <a:prstGeom prst="rect">
            <a:avLst/>
          </a:prstGeom>
        </p:spPr>
        <p:txBody>
          <a:bodyPr/>
          <a:lstStyle/>
          <a:p>
            <a:pPr algn="l">
              <a:defRPr>
                <a:solidFill>
                  <a:srgbClr val="3333CC"/>
                </a:solidFill>
              </a:defRPr>
            </a:pPr>
            <a:r>
              <a:t>4</a:t>
            </a:r>
            <a:r>
              <a:t>. Финляндия		</a:t>
            </a:r>
            <a:r>
              <a:t>nuBeam (Neutron Therapeutics)</a:t>
            </a:r>
          </a:p>
        </p:txBody>
      </p:sp>
      <p:sp>
        <p:nvSpPr>
          <p:cNvPr id="479"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480" name="Rectangle 4"/>
          <p:cNvSpPr txBox="1"/>
          <p:nvPr/>
        </p:nvSpPr>
        <p:spPr>
          <a:xfrm>
            <a:off x="194000" y="730740"/>
            <a:ext cx="9493365" cy="246966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68288" indent="-268288">
              <a:defRPr b="1">
                <a:solidFill>
                  <a:srgbClr val="3333CC"/>
                </a:solidFill>
              </a:defRPr>
            </a:pPr>
            <a:r>
              <a:t>nuBeam – 2,5 </a:t>
            </a:r>
            <a:r>
              <a:t>МэВ </a:t>
            </a:r>
            <a:r>
              <a:t>30</a:t>
            </a:r>
            <a:r>
              <a:t> мА ускоритель прямого действия</a:t>
            </a:r>
            <a:r>
              <a:t> </a:t>
            </a:r>
            <a:r>
              <a:t>+ </a:t>
            </a:r>
            <a:r>
              <a:t>Li </a:t>
            </a:r>
            <a:r>
              <a:t>мишень</a:t>
            </a:r>
          </a:p>
        </p:txBody>
      </p:sp>
      <p:pic>
        <p:nvPicPr>
          <p:cNvPr id="481" name="Рисунок 7" descr="Рисунок 7"/>
          <p:cNvPicPr>
            <a:picLocks noChangeAspect="1"/>
          </p:cNvPicPr>
          <p:nvPr/>
        </p:nvPicPr>
        <p:blipFill>
          <a:blip r:embed="rId2">
            <a:extLst/>
          </a:blip>
          <a:srcRect l="0" t="12903" r="0" b="7078"/>
          <a:stretch>
            <a:fillRect/>
          </a:stretch>
        </p:blipFill>
        <p:spPr>
          <a:xfrm>
            <a:off x="0" y="3337384"/>
            <a:ext cx="5866258" cy="3520617"/>
          </a:xfrm>
          <a:prstGeom prst="rect">
            <a:avLst/>
          </a:prstGeom>
          <a:ln w="12700">
            <a:miter lim="400000"/>
          </a:ln>
        </p:spPr>
      </p:pic>
      <p:pic>
        <p:nvPicPr>
          <p:cNvPr id="482" name="Рисунок 10" descr="Рисунок 10"/>
          <p:cNvPicPr>
            <a:picLocks noChangeAspect="1"/>
          </p:cNvPicPr>
          <p:nvPr/>
        </p:nvPicPr>
        <p:blipFill>
          <a:blip r:embed="rId3">
            <a:extLst/>
          </a:blip>
          <a:stretch>
            <a:fillRect/>
          </a:stretch>
        </p:blipFill>
        <p:spPr>
          <a:xfrm>
            <a:off x="6603023" y="3337385"/>
            <a:ext cx="5588978" cy="3520617"/>
          </a:xfrm>
          <a:prstGeom prst="rect">
            <a:avLst/>
          </a:prstGeom>
          <a:ln w="12700">
            <a:miter lim="400000"/>
          </a:ln>
        </p:spPr>
      </p:pic>
      <p:pic>
        <p:nvPicPr>
          <p:cNvPr id="483" name="Picture 4" descr="Picture 4"/>
          <p:cNvPicPr>
            <a:picLocks noChangeAspect="1"/>
          </p:cNvPicPr>
          <p:nvPr/>
        </p:nvPicPr>
        <p:blipFill>
          <a:blip r:embed="rId4">
            <a:extLst/>
          </a:blip>
          <a:srcRect l="0" t="34226" r="0" b="30296"/>
          <a:stretch>
            <a:fillRect/>
          </a:stretch>
        </p:blipFill>
        <p:spPr>
          <a:xfrm>
            <a:off x="10130703" y="0"/>
            <a:ext cx="2061298" cy="731314"/>
          </a:xfrm>
          <a:prstGeom prst="rect">
            <a:avLst/>
          </a:prstGeom>
          <a:ln w="12700">
            <a:miter lim="400000"/>
          </a:ln>
        </p:spPr>
      </p:pic>
      <p:sp>
        <p:nvSpPr>
          <p:cNvPr id="484" name="Прямоугольник 12"/>
          <p:cNvSpPr txBox="1"/>
          <p:nvPr/>
        </p:nvSpPr>
        <p:spPr>
          <a:xfrm>
            <a:off x="1019187" y="1125693"/>
            <a:ext cx="5847605" cy="3330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268288" indent="-268288">
              <a:defRPr>
                <a:solidFill>
                  <a:srgbClr val="3333CC"/>
                </a:solidFill>
              </a:defRPr>
            </a:lvl1pPr>
          </a:lstStyle>
          <a:p>
            <a:pPr/>
            <a:r>
              <a:t>В Финляндии начали клинические испытания с 16.05.2025.</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487" name="Rectangle 4"/>
          <p:cNvSpPr txBox="1"/>
          <p:nvPr>
            <p:ph type="subTitle" sz="quarter" idx="1"/>
          </p:nvPr>
        </p:nvSpPr>
        <p:spPr>
          <a:xfrm>
            <a:off x="148280" y="-1"/>
            <a:ext cx="10085007" cy="479687"/>
          </a:xfrm>
          <a:prstGeom prst="rect">
            <a:avLst/>
          </a:prstGeom>
        </p:spPr>
        <p:txBody>
          <a:bodyPr/>
          <a:lstStyle/>
          <a:p>
            <a:pPr algn="l">
              <a:defRPr>
                <a:solidFill>
                  <a:srgbClr val="3333CC"/>
                </a:solidFill>
              </a:defRPr>
            </a:pPr>
            <a:r>
              <a:t>5. Россия	</a:t>
            </a:r>
            <a:r>
              <a:t>VITA-II</a:t>
            </a:r>
            <a:r>
              <a:rPr>
                <a:latin typeface="Symbol"/>
                <a:ea typeface="Symbol"/>
                <a:cs typeface="Symbol"/>
                <a:sym typeface="Symbol"/>
              </a:rPr>
              <a:t>b</a:t>
            </a:r>
            <a:r>
              <a:t> (</a:t>
            </a:r>
            <a:r>
              <a:t>ИЯФ СО РАН)</a:t>
            </a:r>
          </a:p>
        </p:txBody>
      </p:sp>
      <p:sp>
        <p:nvSpPr>
          <p:cNvPr id="488"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489" name="Rectangle 4"/>
          <p:cNvSpPr txBox="1"/>
          <p:nvPr/>
        </p:nvSpPr>
        <p:spPr>
          <a:xfrm>
            <a:off x="194000" y="730739"/>
            <a:ext cx="11709025" cy="184540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68288" indent="-268288">
              <a:defRPr>
                <a:solidFill>
                  <a:srgbClr val="3333CC"/>
                </a:solidFill>
              </a:defRPr>
            </a:lvl1pPr>
          </a:lstStyle>
          <a:p>
            <a:pPr/>
            <a:r>
              <a:t>НМИЦ онкологии им. Н.Н. Блохина Минздрава России</a:t>
            </a:r>
          </a:p>
        </p:txBody>
      </p:sp>
      <p:pic>
        <p:nvPicPr>
          <p:cNvPr id="490" name="Picture 31" descr="Picture 31"/>
          <p:cNvPicPr>
            <a:picLocks noChangeAspect="1"/>
          </p:cNvPicPr>
          <p:nvPr/>
        </p:nvPicPr>
        <p:blipFill>
          <a:blip r:embed="rId2">
            <a:extLst/>
          </a:blip>
          <a:stretch>
            <a:fillRect/>
          </a:stretch>
        </p:blipFill>
        <p:spPr>
          <a:xfrm>
            <a:off x="11401831" y="0"/>
            <a:ext cx="484087" cy="566735"/>
          </a:xfrm>
          <a:prstGeom prst="rect">
            <a:avLst/>
          </a:prstGeom>
          <a:ln w="12700">
            <a:miter lim="400000"/>
          </a:ln>
        </p:spPr>
      </p:pic>
      <p:pic>
        <p:nvPicPr>
          <p:cNvPr id="491" name="Рисунок 10" descr="Рисунок 10"/>
          <p:cNvPicPr>
            <a:picLocks noChangeAspect="1"/>
          </p:cNvPicPr>
          <p:nvPr/>
        </p:nvPicPr>
        <p:blipFill>
          <a:blip r:embed="rId3">
            <a:extLst/>
          </a:blip>
          <a:stretch>
            <a:fillRect/>
          </a:stretch>
        </p:blipFill>
        <p:spPr>
          <a:xfrm>
            <a:off x="6886529" y="479685"/>
            <a:ext cx="3591039" cy="918434"/>
          </a:xfrm>
          <a:prstGeom prst="rect">
            <a:avLst/>
          </a:prstGeom>
          <a:ln w="12700">
            <a:miter lim="400000"/>
          </a:ln>
        </p:spPr>
      </p:pic>
      <p:pic>
        <p:nvPicPr>
          <p:cNvPr id="492" name="Рисунок 15" descr="Рисунок 15"/>
          <p:cNvPicPr>
            <a:picLocks noChangeAspect="1"/>
          </p:cNvPicPr>
          <p:nvPr/>
        </p:nvPicPr>
        <p:blipFill>
          <a:blip r:embed="rId4">
            <a:extLst/>
          </a:blip>
          <a:stretch>
            <a:fillRect/>
          </a:stretch>
        </p:blipFill>
        <p:spPr>
          <a:xfrm>
            <a:off x="10024670" y="1398119"/>
            <a:ext cx="2167331" cy="944289"/>
          </a:xfrm>
          <a:prstGeom prst="rect">
            <a:avLst/>
          </a:prstGeom>
          <a:ln w="12700">
            <a:miter lim="400000"/>
          </a:ln>
        </p:spPr>
      </p:pic>
      <p:pic>
        <p:nvPicPr>
          <p:cNvPr id="493" name="Рисунок 16" descr="Рисунок 16"/>
          <p:cNvPicPr>
            <a:picLocks noChangeAspect="1"/>
          </p:cNvPicPr>
          <p:nvPr/>
        </p:nvPicPr>
        <p:blipFill>
          <a:blip r:embed="rId5">
            <a:extLst/>
          </a:blip>
          <a:stretch>
            <a:fillRect/>
          </a:stretch>
        </p:blipFill>
        <p:spPr>
          <a:xfrm>
            <a:off x="148279" y="1197535"/>
            <a:ext cx="3850549" cy="2046305"/>
          </a:xfrm>
          <a:prstGeom prst="rect">
            <a:avLst/>
          </a:prstGeom>
          <a:ln w="12700">
            <a:miter lim="400000"/>
          </a:ln>
        </p:spPr>
      </p:pic>
      <p:pic>
        <p:nvPicPr>
          <p:cNvPr id="494" name="Рисунок 17" descr="Рисунок 17"/>
          <p:cNvPicPr>
            <a:picLocks noChangeAspect="1"/>
          </p:cNvPicPr>
          <p:nvPr/>
        </p:nvPicPr>
        <p:blipFill>
          <a:blip r:embed="rId6">
            <a:extLst/>
          </a:blip>
          <a:srcRect l="14466" t="5026" r="5259" b="7488"/>
          <a:stretch>
            <a:fillRect/>
          </a:stretch>
        </p:blipFill>
        <p:spPr>
          <a:xfrm>
            <a:off x="0" y="3432476"/>
            <a:ext cx="4714614" cy="3425524"/>
          </a:xfrm>
          <a:prstGeom prst="rect">
            <a:avLst/>
          </a:prstGeom>
          <a:ln w="12700">
            <a:miter lim="400000"/>
          </a:ln>
        </p:spPr>
      </p:pic>
      <p:pic>
        <p:nvPicPr>
          <p:cNvPr id="495" name="Рисунок 15" descr="Рисунок 15"/>
          <p:cNvPicPr>
            <a:picLocks noChangeAspect="1"/>
          </p:cNvPicPr>
          <p:nvPr/>
        </p:nvPicPr>
        <p:blipFill>
          <a:blip r:embed="rId7">
            <a:extLst/>
          </a:blip>
          <a:srcRect l="23051" t="9539" r="19219" b="11763"/>
          <a:stretch>
            <a:fillRect/>
          </a:stretch>
        </p:blipFill>
        <p:spPr>
          <a:xfrm>
            <a:off x="5142450" y="2547607"/>
            <a:ext cx="7049550" cy="4310394"/>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498"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Дозиметрия</a:t>
            </a:r>
          </a:p>
        </p:txBody>
      </p:sp>
      <p:sp>
        <p:nvSpPr>
          <p:cNvPr id="499"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pic>
        <p:nvPicPr>
          <p:cNvPr id="500" name="Рисунок 2" descr="Рисунок 2"/>
          <p:cNvPicPr>
            <a:picLocks noChangeAspect="1"/>
          </p:cNvPicPr>
          <p:nvPr/>
        </p:nvPicPr>
        <p:blipFill>
          <a:blip r:embed="rId2">
            <a:extLst/>
          </a:blip>
          <a:srcRect l="19773" t="24087" r="25340" b="13688"/>
          <a:stretch>
            <a:fillRect/>
          </a:stretch>
        </p:blipFill>
        <p:spPr>
          <a:xfrm>
            <a:off x="1579416" y="727364"/>
            <a:ext cx="8644243" cy="5060373"/>
          </a:xfrm>
          <a:prstGeom prst="rect">
            <a:avLst/>
          </a:prstGeom>
          <a:ln w="12700">
            <a:miter lim="400000"/>
          </a:ln>
        </p:spPr>
      </p:pic>
      <p:pic>
        <p:nvPicPr>
          <p:cNvPr id="501" name="Рисунок 3" descr="Рисунок 3"/>
          <p:cNvPicPr>
            <a:picLocks noChangeAspect="1"/>
          </p:cNvPicPr>
          <p:nvPr/>
        </p:nvPicPr>
        <p:blipFill>
          <a:blip r:embed="rId3">
            <a:extLst/>
          </a:blip>
          <a:srcRect l="13466" t="43398" r="26192" b="49010"/>
          <a:stretch>
            <a:fillRect/>
          </a:stretch>
        </p:blipFill>
        <p:spPr>
          <a:xfrm>
            <a:off x="619843" y="5881254"/>
            <a:ext cx="9435873" cy="613065"/>
          </a:xfrm>
          <a:prstGeom prst="rect">
            <a:avLst/>
          </a:prstGeom>
          <a:ln w="12700">
            <a:miter lim="400000"/>
          </a:ln>
        </p:spPr>
      </p:pic>
      <p:sp>
        <p:nvSpPr>
          <p:cNvPr id="502" name="Rectangle 4"/>
          <p:cNvSpPr txBox="1"/>
          <p:nvPr/>
        </p:nvSpPr>
        <p:spPr>
          <a:xfrm>
            <a:off x="10387483" y="6293382"/>
            <a:ext cx="1651424" cy="40187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68288" indent="-268288">
              <a:defRPr>
                <a:solidFill>
                  <a:srgbClr val="3333CC"/>
                </a:solidFill>
              </a:defRPr>
            </a:pPr>
            <a:r>
              <a:t>Response = </a:t>
            </a:r>
            <a:r>
              <a:rPr i="1"/>
              <a:t>f</a:t>
            </a:r>
            <a:r>
              <a:t> (</a:t>
            </a:r>
            <a:r>
              <a:rPr i="1"/>
              <a:t>t</a:t>
            </a:r>
            <a:r>
              <a:t>)</a:t>
            </a:r>
          </a:p>
        </p:txBody>
      </p:sp>
      <p:pic>
        <p:nvPicPr>
          <p:cNvPr id="503" name="Picture 13" descr="Picture 13"/>
          <p:cNvPicPr>
            <a:picLocks noChangeAspect="1"/>
          </p:cNvPicPr>
          <p:nvPr/>
        </p:nvPicPr>
        <p:blipFill>
          <a:blip r:embed="rId4">
            <a:extLst/>
          </a:blip>
          <a:srcRect l="16000" t="0" r="17876" b="7791"/>
          <a:stretch>
            <a:fillRect/>
          </a:stretch>
        </p:blipFill>
        <p:spPr>
          <a:xfrm>
            <a:off x="10653752" y="557971"/>
            <a:ext cx="1538248" cy="2304258"/>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506"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Дозиметрия</a:t>
            </a:r>
          </a:p>
        </p:txBody>
      </p:sp>
      <p:sp>
        <p:nvSpPr>
          <p:cNvPr id="507"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pic>
        <p:nvPicPr>
          <p:cNvPr id="508" name="Рисунок 5" descr="Рисунок 5"/>
          <p:cNvPicPr>
            <a:picLocks noChangeAspect="1"/>
          </p:cNvPicPr>
          <p:nvPr/>
        </p:nvPicPr>
        <p:blipFill>
          <a:blip r:embed="rId2">
            <a:extLst/>
          </a:blip>
          <a:srcRect l="34250" t="14937" r="22438" b="25818"/>
          <a:stretch>
            <a:fillRect/>
          </a:stretch>
        </p:blipFill>
        <p:spPr>
          <a:xfrm>
            <a:off x="2128601" y="557972"/>
            <a:ext cx="7073588" cy="6301924"/>
          </a:xfrm>
          <a:prstGeom prst="rect">
            <a:avLst/>
          </a:prstGeom>
          <a:ln w="12700">
            <a:miter lim="400000"/>
          </a:ln>
        </p:spPr>
      </p:pic>
      <p:pic>
        <p:nvPicPr>
          <p:cNvPr id="509" name="Picture 13" descr="Picture 13"/>
          <p:cNvPicPr>
            <a:picLocks noChangeAspect="1"/>
          </p:cNvPicPr>
          <p:nvPr/>
        </p:nvPicPr>
        <p:blipFill>
          <a:blip r:embed="rId3">
            <a:extLst/>
          </a:blip>
          <a:srcRect l="16000" t="0" r="17876" b="7791"/>
          <a:stretch>
            <a:fillRect/>
          </a:stretch>
        </p:blipFill>
        <p:spPr>
          <a:xfrm>
            <a:off x="10653752" y="557971"/>
            <a:ext cx="1538248" cy="2304258"/>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1" name="Рисунок 5" descr="Рисунок 5"/>
          <p:cNvPicPr>
            <a:picLocks noChangeAspect="1"/>
          </p:cNvPicPr>
          <p:nvPr/>
        </p:nvPicPr>
        <p:blipFill>
          <a:blip r:embed="rId2">
            <a:extLst/>
          </a:blip>
          <a:srcRect l="0" t="11091" r="0" b="5171"/>
          <a:stretch>
            <a:fillRect/>
          </a:stretch>
        </p:blipFill>
        <p:spPr>
          <a:xfrm>
            <a:off x="-2" y="479686"/>
            <a:ext cx="12187137" cy="6378314"/>
          </a:xfrm>
          <a:prstGeom prst="rect">
            <a:avLst/>
          </a:prstGeom>
          <a:ln w="12700">
            <a:miter lim="400000"/>
          </a:ln>
        </p:spPr>
      </p:pic>
      <p:sp>
        <p:nvSpPr>
          <p:cNvPr id="512"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513"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Дозиметрия</a:t>
            </a:r>
          </a:p>
        </p:txBody>
      </p:sp>
      <p:sp>
        <p:nvSpPr>
          <p:cNvPr id="514"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6" name="Рисунок 2" descr="Рисунок 2"/>
          <p:cNvPicPr>
            <a:picLocks noChangeAspect="1"/>
          </p:cNvPicPr>
          <p:nvPr/>
        </p:nvPicPr>
        <p:blipFill>
          <a:blip r:embed="rId2">
            <a:extLst/>
          </a:blip>
          <a:stretch>
            <a:fillRect/>
          </a:stretch>
        </p:blipFill>
        <p:spPr>
          <a:xfrm>
            <a:off x="4999289" y="479685"/>
            <a:ext cx="6944881" cy="6272567"/>
          </a:xfrm>
          <a:prstGeom prst="rect">
            <a:avLst/>
          </a:prstGeom>
          <a:ln w="12700">
            <a:miter lim="400000"/>
          </a:ln>
        </p:spPr>
      </p:pic>
      <p:sp>
        <p:nvSpPr>
          <p:cNvPr id="517"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518"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Дозиметрия</a:t>
            </a:r>
          </a:p>
        </p:txBody>
      </p:sp>
      <p:sp>
        <p:nvSpPr>
          <p:cNvPr id="519"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520" name="Rectangle 4"/>
          <p:cNvSpPr txBox="1"/>
          <p:nvPr/>
        </p:nvSpPr>
        <p:spPr>
          <a:xfrm>
            <a:off x="194000" y="730739"/>
            <a:ext cx="3683887" cy="11396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68288" indent="-268288">
              <a:defRPr b="1">
                <a:solidFill>
                  <a:srgbClr val="3333CC"/>
                </a:solidFill>
              </a:defRPr>
            </a:lvl1pPr>
          </a:lstStyle>
          <a:p>
            <a:pPr/>
            <a:r>
              <a:t>Выход нейтронов</a:t>
            </a:r>
          </a:p>
        </p:txBody>
      </p:sp>
      <p:sp>
        <p:nvSpPr>
          <p:cNvPr id="521" name="Rectangle 4"/>
          <p:cNvSpPr txBox="1"/>
          <p:nvPr/>
        </p:nvSpPr>
        <p:spPr>
          <a:xfrm>
            <a:off x="293786" y="1386542"/>
            <a:ext cx="3883871" cy="80711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68288" indent="-268288">
              <a:defRPr baseline="30000">
                <a:solidFill>
                  <a:srgbClr val="3333CC"/>
                </a:solidFill>
              </a:defRPr>
            </a:pPr>
            <a:r>
              <a:t>7</a:t>
            </a:r>
            <a:r>
              <a:rPr baseline="0"/>
              <a:t>Li(p,n)</a:t>
            </a:r>
            <a:r>
              <a:t>7</a:t>
            </a:r>
            <a:r>
              <a:rPr baseline="0"/>
              <a:t>Be</a:t>
            </a:r>
          </a:p>
        </p:txBody>
      </p:sp>
      <p:pic>
        <p:nvPicPr>
          <p:cNvPr id="522" name="Рисунок 3" descr="Рисунок 3"/>
          <p:cNvPicPr>
            <a:picLocks noChangeAspect="1"/>
          </p:cNvPicPr>
          <p:nvPr/>
        </p:nvPicPr>
        <p:blipFill>
          <a:blip r:embed="rId3">
            <a:extLst/>
          </a:blip>
          <a:srcRect l="8155" t="16199" r="15330" b="48536"/>
          <a:stretch>
            <a:fillRect/>
          </a:stretch>
        </p:blipFill>
        <p:spPr>
          <a:xfrm>
            <a:off x="-1" y="4351333"/>
            <a:ext cx="4999291" cy="1645117"/>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525"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Дозиметрия</a:t>
            </a:r>
          </a:p>
        </p:txBody>
      </p:sp>
      <p:sp>
        <p:nvSpPr>
          <p:cNvPr id="526"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527" name="Rectangle 4"/>
          <p:cNvSpPr txBox="1"/>
          <p:nvPr/>
        </p:nvSpPr>
        <p:spPr>
          <a:xfrm>
            <a:off x="194000" y="730739"/>
            <a:ext cx="3683887" cy="11396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68288" indent="-268288">
              <a:defRPr b="1">
                <a:solidFill>
                  <a:srgbClr val="3333CC"/>
                </a:solidFill>
              </a:defRPr>
            </a:lvl1pPr>
          </a:lstStyle>
          <a:p>
            <a:pPr/>
            <a:r>
              <a:t>Доза гамма-излучения +</a:t>
            </a:r>
          </a:p>
        </p:txBody>
      </p:sp>
      <p:sp>
        <p:nvSpPr>
          <p:cNvPr id="528" name="Rectangle 4"/>
          <p:cNvSpPr txBox="1"/>
          <p:nvPr/>
        </p:nvSpPr>
        <p:spPr>
          <a:xfrm>
            <a:off x="194000" y="1377996"/>
            <a:ext cx="3883871" cy="80711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68288" indent="-268288">
              <a:defRPr baseline="30000">
                <a:solidFill>
                  <a:srgbClr val="3333CC"/>
                </a:solidFill>
              </a:defRPr>
            </a:pPr>
            <a:r>
              <a:t>7</a:t>
            </a:r>
            <a:r>
              <a:rPr baseline="0"/>
              <a:t>Li(p,p‘</a:t>
            </a:r>
            <a:r>
              <a:rPr baseline="0">
                <a:latin typeface="Symbol"/>
                <a:ea typeface="Symbol"/>
                <a:cs typeface="Symbol"/>
                <a:sym typeface="Symbol"/>
              </a:rPr>
              <a:t>g</a:t>
            </a:r>
            <a:r>
              <a:rPr baseline="0"/>
              <a:t>)</a:t>
            </a:r>
            <a:r>
              <a:t>7</a:t>
            </a:r>
            <a:r>
              <a:rPr baseline="0"/>
              <a:t>Li</a:t>
            </a:r>
          </a:p>
        </p:txBody>
      </p:sp>
      <p:pic>
        <p:nvPicPr>
          <p:cNvPr id="529" name="Рисунок 2" descr="Рисунок 2"/>
          <p:cNvPicPr>
            <a:picLocks noChangeAspect="1"/>
          </p:cNvPicPr>
          <p:nvPr/>
        </p:nvPicPr>
        <p:blipFill>
          <a:blip r:embed="rId2">
            <a:extLst/>
          </a:blip>
          <a:srcRect l="17310" t="12816" r="17087" b="38398"/>
          <a:stretch>
            <a:fillRect/>
          </a:stretch>
        </p:blipFill>
        <p:spPr>
          <a:xfrm>
            <a:off x="0" y="3718145"/>
            <a:ext cx="4932001" cy="2555064"/>
          </a:xfrm>
          <a:prstGeom prst="rect">
            <a:avLst/>
          </a:prstGeom>
          <a:ln w="12700">
            <a:miter lim="400000"/>
          </a:ln>
        </p:spPr>
      </p:pic>
      <p:pic>
        <p:nvPicPr>
          <p:cNvPr id="530" name="Рисунок 9" descr="Рисунок 9"/>
          <p:cNvPicPr>
            <a:picLocks noChangeAspect="1"/>
          </p:cNvPicPr>
          <p:nvPr/>
        </p:nvPicPr>
        <p:blipFill>
          <a:blip r:embed="rId3">
            <a:extLst/>
          </a:blip>
          <a:stretch>
            <a:fillRect/>
          </a:stretch>
        </p:blipFill>
        <p:spPr>
          <a:xfrm>
            <a:off x="4932000" y="1079999"/>
            <a:ext cx="7239470" cy="5616001"/>
          </a:xfrm>
          <a:prstGeom prst="rect">
            <a:avLst/>
          </a:prstGeom>
          <a:ln w="12700">
            <a:miter lim="400000"/>
          </a:ln>
        </p:spPr>
      </p:pic>
      <p:pic>
        <p:nvPicPr>
          <p:cNvPr id="531" name="Picture 2" descr="Picture 2"/>
          <p:cNvPicPr>
            <a:picLocks noChangeAspect="1"/>
          </p:cNvPicPr>
          <p:nvPr/>
        </p:nvPicPr>
        <p:blipFill>
          <a:blip r:embed="rId4">
            <a:extLst/>
          </a:blip>
          <a:stretch>
            <a:fillRect/>
          </a:stretch>
        </p:blipFill>
        <p:spPr>
          <a:xfrm>
            <a:off x="10991715" y="539572"/>
            <a:ext cx="1179756" cy="1032288"/>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3" name="Рисунок 3" descr="Рисунок 3"/>
          <p:cNvPicPr>
            <a:picLocks noChangeAspect="1"/>
          </p:cNvPicPr>
          <p:nvPr/>
        </p:nvPicPr>
        <p:blipFill>
          <a:blip r:embed="rId2">
            <a:extLst/>
          </a:blip>
          <a:srcRect l="18134" t="7601" r="16860" b="39689"/>
          <a:stretch>
            <a:fillRect/>
          </a:stretch>
        </p:blipFill>
        <p:spPr>
          <a:xfrm>
            <a:off x="-1" y="4033615"/>
            <a:ext cx="4973683" cy="2525653"/>
          </a:xfrm>
          <a:prstGeom prst="rect">
            <a:avLst/>
          </a:prstGeom>
          <a:ln w="12700">
            <a:miter lim="400000"/>
          </a:ln>
        </p:spPr>
      </p:pic>
      <p:sp>
        <p:nvSpPr>
          <p:cNvPr id="534"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535"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Дозиметрия</a:t>
            </a:r>
          </a:p>
        </p:txBody>
      </p:sp>
      <p:sp>
        <p:nvSpPr>
          <p:cNvPr id="536"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537" name="Rectangle 4"/>
          <p:cNvSpPr txBox="1"/>
          <p:nvPr/>
        </p:nvSpPr>
        <p:spPr>
          <a:xfrm>
            <a:off x="194000" y="730739"/>
            <a:ext cx="3683887" cy="11396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68288" indent="-268288">
              <a:defRPr b="1">
                <a:solidFill>
                  <a:srgbClr val="3333CC"/>
                </a:solidFill>
              </a:defRPr>
            </a:lvl1pPr>
          </a:lstStyle>
          <a:p>
            <a:pPr/>
            <a:r>
              <a:t>Доза гамма-излучения +</a:t>
            </a:r>
          </a:p>
        </p:txBody>
      </p:sp>
      <p:sp>
        <p:nvSpPr>
          <p:cNvPr id="538" name="Rectangle 4"/>
          <p:cNvSpPr txBox="1"/>
          <p:nvPr/>
        </p:nvSpPr>
        <p:spPr>
          <a:xfrm>
            <a:off x="194000" y="1377996"/>
            <a:ext cx="4521206" cy="80711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68288" indent="-268288">
              <a:defRPr baseline="30000">
                <a:solidFill>
                  <a:srgbClr val="3333CC"/>
                </a:solidFill>
              </a:defRPr>
            </a:pPr>
            <a:r>
              <a:t>7</a:t>
            </a:r>
            <a:r>
              <a:rPr baseline="0"/>
              <a:t>Li(p,p‘</a:t>
            </a:r>
            <a:r>
              <a:rPr baseline="0">
                <a:latin typeface="Symbol"/>
                <a:ea typeface="Symbol"/>
                <a:cs typeface="Symbol"/>
                <a:sym typeface="Symbol"/>
              </a:rPr>
              <a:t>g</a:t>
            </a:r>
            <a:r>
              <a:rPr baseline="0"/>
              <a:t>)</a:t>
            </a:r>
            <a:r>
              <a:t>7</a:t>
            </a:r>
            <a:r>
              <a:rPr baseline="0"/>
              <a:t>Li </a:t>
            </a:r>
            <a:r>
              <a:rPr baseline="0"/>
              <a:t>+ 4 точки, в том числе на 2,5 МэВ</a:t>
            </a:r>
          </a:p>
        </p:txBody>
      </p:sp>
      <p:pic>
        <p:nvPicPr>
          <p:cNvPr id="539" name="Рисунок 9" descr="Рисунок 9"/>
          <p:cNvPicPr>
            <a:picLocks noChangeAspect="1"/>
          </p:cNvPicPr>
          <p:nvPr/>
        </p:nvPicPr>
        <p:blipFill>
          <a:blip r:embed="rId3">
            <a:extLst/>
          </a:blip>
          <a:stretch>
            <a:fillRect/>
          </a:stretch>
        </p:blipFill>
        <p:spPr>
          <a:xfrm>
            <a:off x="4932000" y="1079999"/>
            <a:ext cx="7239470" cy="5616001"/>
          </a:xfrm>
          <a:prstGeom prst="rect">
            <a:avLst/>
          </a:prstGeom>
          <a:ln w="12700">
            <a:miter lim="400000"/>
          </a:ln>
        </p:spPr>
      </p:pic>
      <p:pic>
        <p:nvPicPr>
          <p:cNvPr id="540" name="Рисунок 2" descr="Рисунок 2"/>
          <p:cNvPicPr>
            <a:picLocks noChangeAspect="1"/>
          </p:cNvPicPr>
          <p:nvPr/>
        </p:nvPicPr>
        <p:blipFill>
          <a:blip r:embed="rId4">
            <a:extLst/>
          </a:blip>
          <a:srcRect l="18955" t="12783" r="45624" b="46997"/>
          <a:stretch>
            <a:fillRect/>
          </a:stretch>
        </p:blipFill>
        <p:spPr>
          <a:xfrm>
            <a:off x="896263" y="1709460"/>
            <a:ext cx="2935149" cy="234940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141"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Основы БНЗТ</a:t>
            </a:r>
          </a:p>
        </p:txBody>
      </p:sp>
      <p:sp>
        <p:nvSpPr>
          <p:cNvPr id="142"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143" name="Text Box 5"/>
          <p:cNvSpPr txBox="1"/>
          <p:nvPr/>
        </p:nvSpPr>
        <p:spPr>
          <a:xfrm>
            <a:off x="297337" y="692696"/>
            <a:ext cx="8621432" cy="11706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a:solidFill>
                  <a:srgbClr val="333399"/>
                </a:solidFill>
                <a:latin typeface="Arial"/>
                <a:ea typeface="Arial"/>
                <a:cs typeface="Arial"/>
                <a:sym typeface="Arial"/>
              </a:defRPr>
            </a:pPr>
            <a:r>
              <a:t>3 свойства </a:t>
            </a:r>
            <a:r>
              <a:rPr baseline="30000">
                <a:solidFill>
                  <a:srgbClr val="2D2D8A"/>
                </a:solidFill>
              </a:rPr>
              <a:t>10</a:t>
            </a:r>
            <a:r>
              <a:rPr>
                <a:solidFill>
                  <a:srgbClr val="2D2D8A"/>
                </a:solidFill>
              </a:rPr>
              <a:t>B</a:t>
            </a:r>
            <a:r>
              <a:rPr>
                <a:solidFill>
                  <a:srgbClr val="2D2D8A"/>
                </a:solidFill>
              </a:rPr>
              <a:t>(</a:t>
            </a:r>
            <a:r>
              <a:rPr>
                <a:solidFill>
                  <a:srgbClr val="2D2D8A"/>
                </a:solidFill>
              </a:rPr>
              <a:t>n</a:t>
            </a:r>
            <a:r>
              <a:rPr>
                <a:solidFill>
                  <a:srgbClr val="2D2D8A"/>
                </a:solidFill>
              </a:rPr>
              <a:t>,</a:t>
            </a:r>
            <a:r>
              <a:rPr>
                <a:solidFill>
                  <a:srgbClr val="2D2D8A"/>
                </a:solidFill>
                <a:latin typeface="Symbol"/>
                <a:ea typeface="Symbol"/>
                <a:cs typeface="Symbol"/>
                <a:sym typeface="Symbol"/>
              </a:rPr>
              <a:t>a</a:t>
            </a:r>
            <a:r>
              <a:rPr>
                <a:solidFill>
                  <a:srgbClr val="2D2D8A"/>
                </a:solidFill>
              </a:rPr>
              <a:t>)</a:t>
            </a:r>
            <a:r>
              <a:rPr baseline="30000">
                <a:solidFill>
                  <a:srgbClr val="2D2D8A"/>
                </a:solidFill>
              </a:rPr>
              <a:t>7</a:t>
            </a:r>
            <a:r>
              <a:rPr>
                <a:solidFill>
                  <a:srgbClr val="2D2D8A"/>
                </a:solidFill>
              </a:rPr>
              <a:t>Li</a:t>
            </a:r>
            <a:r>
              <a:t>: 	</a:t>
            </a:r>
          </a:p>
          <a:p>
            <a:pPr marL="342900" indent="-342900">
              <a:defRPr>
                <a:solidFill>
                  <a:srgbClr val="333399"/>
                </a:solidFill>
                <a:latin typeface="Arial"/>
                <a:ea typeface="Arial"/>
                <a:cs typeface="Arial"/>
                <a:sym typeface="Arial"/>
              </a:defRPr>
            </a:pPr>
            <a:r>
              <a:t>  1) </a:t>
            </a:r>
            <a:r>
              <a:rPr b="1"/>
              <a:t>сечение поглощения теплового нейтрона = 3 835 б</a:t>
            </a:r>
            <a:endParaRPr b="1"/>
          </a:p>
          <a:p>
            <a:pPr marL="342900" indent="-342900">
              <a:defRPr>
                <a:solidFill>
                  <a:srgbClr val="333399"/>
                </a:solidFill>
                <a:latin typeface="Arial"/>
                <a:ea typeface="Arial"/>
                <a:cs typeface="Arial"/>
                <a:sym typeface="Arial"/>
              </a:defRPr>
            </a:pPr>
            <a:r>
              <a:t>  2) 84% </a:t>
            </a:r>
            <a:r>
              <a:rPr>
                <a:solidFill>
                  <a:srgbClr val="2D2D8A"/>
                </a:solidFill>
              </a:rPr>
              <a:t>энергии распада (2,79 МэВ) </a:t>
            </a:r>
            <a:r>
              <a:t>– внутри 10 мкм</a:t>
            </a:r>
          </a:p>
          <a:p>
            <a:pPr marL="268288" indent="-268288">
              <a:defRPr>
                <a:solidFill>
                  <a:srgbClr val="333399"/>
                </a:solidFill>
                <a:latin typeface="Arial"/>
                <a:ea typeface="Arial"/>
                <a:cs typeface="Arial"/>
                <a:sym typeface="Arial"/>
              </a:defRPr>
            </a:pPr>
            <a:r>
              <a:t>  </a:t>
            </a:r>
            <a:r>
              <a:t>3) </a:t>
            </a:r>
            <a:r>
              <a:t>бор нерадиоактивен и нетоксичен</a:t>
            </a:r>
          </a:p>
        </p:txBody>
      </p:sp>
      <p:graphicFrame>
        <p:nvGraphicFramePr>
          <p:cNvPr id="144" name="Таблица 6"/>
          <p:cNvGraphicFramePr/>
          <p:nvPr/>
        </p:nvGraphicFramePr>
        <p:xfrm>
          <a:off x="2734355" y="2393550"/>
          <a:ext cx="6912770" cy="4464450"/>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2303955"/>
                <a:gridCol w="2303955"/>
                <a:gridCol w="2304859"/>
              </a:tblGrid>
              <a:tr h="297630">
                <a:tc>
                  <a:txBody>
                    <a:bodyPr/>
                    <a:lstStyle/>
                    <a:p>
                      <a:pPr marL="226695" indent="-226695" algn="ctr">
                        <a:spcBef>
                          <a:spcPts val="300"/>
                        </a:spcBef>
                        <a:defRPr b="0" sz="1800">
                          <a:solidFill>
                            <a:srgbClr val="000000"/>
                          </a:solidFill>
                        </a:defRPr>
                      </a:pPr>
                      <a:r>
                        <a:rPr b="1" sz="1400"/>
                        <a:t>Изотоп</a:t>
                      </a:r>
                    </a:p>
                  </a:txBody>
                  <a:tcPr marL="0" marR="0" marT="0" marB="0" anchor="t" anchorCtr="0" horzOverflow="overflow"/>
                </a:tc>
                <a:tc>
                  <a:txBody>
                    <a:bodyPr/>
                    <a:lstStyle/>
                    <a:p>
                      <a:pPr marL="226695" indent="-226695" algn="ctr">
                        <a:spcBef>
                          <a:spcPts val="300"/>
                        </a:spcBef>
                        <a:defRPr b="0" sz="1800">
                          <a:solidFill>
                            <a:srgbClr val="000000"/>
                          </a:solidFill>
                        </a:defRPr>
                      </a:pPr>
                      <a:r>
                        <a:rPr b="1" sz="1400"/>
                        <a:t>Вид реакции</a:t>
                      </a:r>
                    </a:p>
                  </a:txBody>
                  <a:tcPr marL="0" marR="0" marT="0" marB="0" anchor="t" anchorCtr="0" horzOverflow="overflow"/>
                </a:tc>
                <a:tc>
                  <a:txBody>
                    <a:bodyPr/>
                    <a:lstStyle/>
                    <a:p>
                      <a:pPr marL="226695" indent="-226695" algn="ctr">
                        <a:spcBef>
                          <a:spcPts val="300"/>
                        </a:spcBef>
                        <a:defRPr b="0" sz="1800">
                          <a:solidFill>
                            <a:srgbClr val="000000"/>
                          </a:solidFill>
                        </a:defRPr>
                      </a:pPr>
                      <a:r>
                        <a:rPr b="1" sz="1400"/>
                        <a:t>Сечение, б</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3</a:t>
                      </a:r>
                      <a:r>
                        <a:rPr baseline="0"/>
                        <a:t>He</a:t>
                      </a:r>
                      <a:r>
                        <a:rPr baseline="0"/>
                        <a:t> </a:t>
                      </a:r>
                      <a:r>
                        <a:rPr b="0" baseline="0" sz="1200"/>
                        <a:t>(0,000013 %)</a:t>
                      </a:r>
                    </a:p>
                  </a:txBody>
                  <a:tcPr marL="0" marR="0" marT="0" marB="0" anchor="t" anchorCtr="0" horzOverflow="overflow"/>
                </a:tc>
                <a:tc>
                  <a:txBody>
                    <a:bodyPr/>
                    <a:lstStyle/>
                    <a:p>
                      <a:pPr marL="226695" indent="-226695" algn="ctr">
                        <a:spcBef>
                          <a:spcPts val="300"/>
                        </a:spcBef>
                        <a:defRPr sz="1400"/>
                      </a:pPr>
                      <a:r>
                        <a:t>(</a:t>
                      </a:r>
                      <a:r>
                        <a:t>n</a:t>
                      </a:r>
                      <a:r>
                        <a:t>,</a:t>
                      </a:r>
                      <a:r>
                        <a:t>p</a:t>
                      </a:r>
                      <a:r>
                        <a:t>)</a:t>
                      </a:r>
                    </a:p>
                  </a:txBody>
                  <a:tcPr marL="0" marR="0" marT="0" marB="0" anchor="t" anchorCtr="0" horzOverflow="overflow"/>
                </a:tc>
                <a:tc>
                  <a:txBody>
                    <a:bodyPr/>
                    <a:lstStyle/>
                    <a:p>
                      <a:pPr marL="226695" marR="473075" indent="-226695">
                        <a:spcBef>
                          <a:spcPts val="300"/>
                        </a:spcBef>
                        <a:defRPr sz="1800"/>
                      </a:pPr>
                      <a:r>
                        <a:rPr sz="1400"/>
                        <a:t>5 333</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6</a:t>
                      </a:r>
                      <a:r>
                        <a:rPr baseline="0"/>
                        <a:t>Li</a:t>
                      </a:r>
                      <a:r>
                        <a:rPr baseline="0"/>
                        <a:t> </a:t>
                      </a:r>
                      <a:r>
                        <a:rPr b="0" baseline="0" sz="1200"/>
                        <a:t>(7,5 %)</a:t>
                      </a:r>
                    </a:p>
                  </a:txBody>
                  <a:tcPr marL="0" marR="0" marT="0" marB="0" anchor="t" anchorCtr="0" horzOverflow="overflow"/>
                </a:tc>
                <a:tc>
                  <a:txBody>
                    <a:bodyPr/>
                    <a:lstStyle/>
                    <a:p>
                      <a:pPr marL="226695" indent="-226695" algn="ctr">
                        <a:spcBef>
                          <a:spcPts val="300"/>
                        </a:spcBef>
                        <a:defRPr sz="1400"/>
                      </a:pPr>
                      <a:r>
                        <a:t>(</a:t>
                      </a:r>
                      <a:r>
                        <a:t>n</a:t>
                      </a:r>
                      <a:r>
                        <a:t>,</a:t>
                      </a:r>
                      <a:r>
                        <a:t>α</a:t>
                      </a:r>
                      <a:r>
                        <a:t>)</a:t>
                      </a:r>
                    </a:p>
                  </a:txBody>
                  <a:tcPr marL="0" marR="0" marT="0" marB="0" anchor="t" anchorCtr="0" horzOverflow="overflow"/>
                </a:tc>
                <a:tc>
                  <a:txBody>
                    <a:bodyPr/>
                    <a:lstStyle/>
                    <a:p>
                      <a:pPr marL="226695" marR="473075" indent="-226695">
                        <a:spcBef>
                          <a:spcPts val="300"/>
                        </a:spcBef>
                        <a:defRPr sz="1800"/>
                      </a:pPr>
                      <a:r>
                        <a:rPr sz="1400"/>
                        <a:t>940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10</a:t>
                      </a:r>
                      <a:r>
                        <a:rPr baseline="0"/>
                        <a:t>B</a:t>
                      </a:r>
                      <a:r>
                        <a:rPr baseline="0"/>
                        <a:t> </a:t>
                      </a:r>
                      <a:r>
                        <a:rPr b="0" baseline="0" sz="1200"/>
                        <a:t>(20 %)</a:t>
                      </a:r>
                    </a:p>
                  </a:txBody>
                  <a:tcPr marL="0" marR="0" marT="0" marB="0" anchor="t" anchorCtr="0" horzOverflow="overflow"/>
                </a:tc>
                <a:tc>
                  <a:txBody>
                    <a:bodyPr/>
                    <a:lstStyle/>
                    <a:p>
                      <a:pPr marL="226695" indent="-226695" algn="ctr">
                        <a:spcBef>
                          <a:spcPts val="300"/>
                        </a:spcBef>
                        <a:defRPr sz="1400"/>
                      </a:pPr>
                      <a:r>
                        <a:t>(</a:t>
                      </a:r>
                      <a:r>
                        <a:t>n</a:t>
                      </a:r>
                      <a:r>
                        <a:t>,</a:t>
                      </a:r>
                      <a:r>
                        <a:t>α</a:t>
                      </a:r>
                      <a:r>
                        <a:t>)</a:t>
                      </a:r>
                    </a:p>
                  </a:txBody>
                  <a:tcPr marL="0" marR="0" marT="0" marB="0" anchor="t" anchorCtr="0" horzOverflow="overflow"/>
                </a:tc>
                <a:tc>
                  <a:txBody>
                    <a:bodyPr/>
                    <a:lstStyle/>
                    <a:p>
                      <a:pPr marL="226695" marR="473075" indent="-226695">
                        <a:spcBef>
                          <a:spcPts val="300"/>
                        </a:spcBef>
                        <a:defRPr sz="1800"/>
                      </a:pPr>
                      <a:r>
                        <a:rPr sz="1400"/>
                        <a:t>3 835</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113</a:t>
                      </a:r>
                      <a:r>
                        <a:rPr baseline="0"/>
                        <a:t>Cd</a:t>
                      </a:r>
                      <a:r>
                        <a:rPr baseline="0"/>
                        <a:t> </a:t>
                      </a:r>
                      <a:r>
                        <a:rPr b="0" baseline="0" sz="1200"/>
                        <a:t>(12 %)</a:t>
                      </a:r>
                    </a:p>
                  </a:txBody>
                  <a:tcPr marL="0" marR="0" marT="0" marB="0" anchor="t" anchorCtr="0" horzOverflow="overflow"/>
                </a:tc>
                <a:tc>
                  <a:txBody>
                    <a:bodyPr/>
                    <a:lstStyle/>
                    <a:p>
                      <a:pPr marL="226695" indent="-226695" algn="ctr">
                        <a:spcBef>
                          <a:spcPts val="300"/>
                        </a:spcBef>
                        <a:defRPr sz="1400"/>
                      </a:pPr>
                      <a:r>
                        <a:t>(</a:t>
                      </a:r>
                      <a:r>
                        <a:t>n</a:t>
                      </a:r>
                      <a:r>
                        <a:t>,</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800"/>
                      </a:pPr>
                      <a:r>
                        <a:rPr sz="1400"/>
                        <a:t>20 600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135</a:t>
                      </a:r>
                      <a:r>
                        <a:rPr baseline="0"/>
                        <a:t>Xe</a:t>
                      </a:r>
                      <a:r>
                        <a:t> </a:t>
                      </a:r>
                      <a:r>
                        <a:rPr b="0" baseline="0" sz="1200">
                          <a:solidFill>
                            <a:srgbClr val="0066CC"/>
                          </a:solidFill>
                        </a:rPr>
                        <a:t>(9,14 ч)</a:t>
                      </a:r>
                    </a:p>
                  </a:txBody>
                  <a:tcPr marL="0" marR="0" marT="0" marB="0" anchor="t" anchorCtr="0" horzOverflow="overflow"/>
                </a:tc>
                <a:tc>
                  <a:txBody>
                    <a:bodyPr/>
                    <a:lstStyle/>
                    <a:p>
                      <a:pPr marL="226695" indent="-226695" algn="ctr">
                        <a:spcBef>
                          <a:spcPts val="300"/>
                        </a:spcBef>
                        <a:defRPr sz="1400"/>
                      </a:pPr>
                      <a:r>
                        <a:t>(</a:t>
                      </a:r>
                      <a:r>
                        <a:t>n</a:t>
                      </a:r>
                      <a:r>
                        <a:t>,</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800"/>
                      </a:pPr>
                      <a:r>
                        <a:rPr sz="1400"/>
                        <a:t>2 720 000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149</a:t>
                      </a:r>
                      <a:r>
                        <a:rPr baseline="0"/>
                        <a:t>Sm</a:t>
                      </a:r>
                      <a:r>
                        <a:rPr baseline="0"/>
                        <a:t> </a:t>
                      </a:r>
                      <a:r>
                        <a:rPr b="0" baseline="0" sz="1200"/>
                        <a:t>(14%)</a:t>
                      </a:r>
                    </a:p>
                  </a:txBody>
                  <a:tcPr marL="0" marR="0" marT="0" marB="0" anchor="t" anchorCtr="0" horzOverflow="overflow"/>
                </a:tc>
                <a:tc>
                  <a:txBody>
                    <a:bodyPr/>
                    <a:lstStyle/>
                    <a:p>
                      <a:pPr marL="226695" indent="-226695" algn="ctr">
                        <a:spcBef>
                          <a:spcPts val="300"/>
                        </a:spcBef>
                        <a:defRPr sz="1400"/>
                      </a:pPr>
                      <a:r>
                        <a:t>(</a:t>
                      </a: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42</a:t>
                      </a:r>
                      <a:r>
                        <a:t> </a:t>
                      </a:r>
                      <a:r>
                        <a:t>080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151</a:t>
                      </a:r>
                      <a:r>
                        <a:rPr baseline="0"/>
                        <a:t>Eu</a:t>
                      </a:r>
                      <a:r>
                        <a:rPr baseline="0"/>
                        <a:t> </a:t>
                      </a:r>
                      <a:r>
                        <a:rPr b="0" baseline="0" sz="1200"/>
                        <a:t>(48 %)</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9</a:t>
                      </a:r>
                      <a:r>
                        <a:t> </a:t>
                      </a:r>
                      <a:r>
                        <a:t>200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155</a:t>
                      </a:r>
                      <a:r>
                        <a:rPr baseline="0"/>
                        <a:t>Gd</a:t>
                      </a:r>
                      <a:r>
                        <a:rPr baseline="0"/>
                        <a:t> </a:t>
                      </a:r>
                      <a:r>
                        <a:rPr b="0" baseline="0" sz="1200"/>
                        <a:t>(15 %)</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61</a:t>
                      </a:r>
                      <a:r>
                        <a:t> </a:t>
                      </a:r>
                      <a:r>
                        <a:t>100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157</a:t>
                      </a:r>
                      <a:r>
                        <a:rPr baseline="0"/>
                        <a:t>Gd</a:t>
                      </a:r>
                      <a:r>
                        <a:rPr baseline="0"/>
                        <a:t> </a:t>
                      </a:r>
                      <a:r>
                        <a:rPr b="0" baseline="0" sz="1200"/>
                        <a:t>(15 %)</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259</a:t>
                      </a:r>
                      <a:r>
                        <a:t> </a:t>
                      </a:r>
                      <a:r>
                        <a:t>000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17</a:t>
                      </a:r>
                      <a:r>
                        <a:t>4</a:t>
                      </a:r>
                      <a:r>
                        <a:rPr baseline="0"/>
                        <a:t>Hf</a:t>
                      </a:r>
                      <a:r>
                        <a:rPr baseline="0"/>
                        <a:t> </a:t>
                      </a:r>
                      <a:r>
                        <a:rPr b="0" baseline="0" sz="1200">
                          <a:solidFill>
                            <a:srgbClr val="0066CC"/>
                          </a:solidFill>
                        </a:rPr>
                        <a:t>(2 10</a:t>
                      </a:r>
                      <a:r>
                        <a:rPr b="0" sz="1200">
                          <a:solidFill>
                            <a:srgbClr val="0066CC"/>
                          </a:solidFill>
                        </a:rPr>
                        <a:t>15</a:t>
                      </a:r>
                      <a:r>
                        <a:rPr b="0" baseline="0" sz="1200">
                          <a:solidFill>
                            <a:srgbClr val="0066CC"/>
                          </a:solidFill>
                        </a:rPr>
                        <a:t> лет, </a:t>
                      </a:r>
                      <a:r>
                        <a:rPr b="0" baseline="0" sz="1200">
                          <a:solidFill>
                            <a:srgbClr val="4D4D4D"/>
                          </a:solidFill>
                        </a:rPr>
                        <a:t>0,16 %</a:t>
                      </a:r>
                      <a:r>
                        <a:rPr b="0" baseline="0" sz="1200">
                          <a:solidFill>
                            <a:srgbClr val="0066CC"/>
                          </a:solidFill>
                        </a:rPr>
                        <a:t>)</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800"/>
                      </a:pPr>
                      <a:r>
                        <a:rPr sz="1400"/>
                        <a:t>561</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199</a:t>
                      </a:r>
                      <a:r>
                        <a:rPr baseline="0"/>
                        <a:t>Hg</a:t>
                      </a:r>
                      <a:r>
                        <a:rPr baseline="0"/>
                        <a:t> </a:t>
                      </a:r>
                      <a:r>
                        <a:rPr b="0" baseline="0" sz="1200"/>
                        <a:t>(17 %)</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2</a:t>
                      </a:r>
                      <a:r>
                        <a:t> </a:t>
                      </a:r>
                      <a:r>
                        <a:t>150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235</a:t>
                      </a:r>
                      <a:r>
                        <a:rPr baseline="0"/>
                        <a:t>U</a:t>
                      </a:r>
                      <a:r>
                        <a:t> </a:t>
                      </a:r>
                      <a:r>
                        <a:rPr b="0" baseline="0" sz="1200">
                          <a:solidFill>
                            <a:srgbClr val="0066CC"/>
                          </a:solidFill>
                        </a:rPr>
                        <a:t>(7 10</a:t>
                      </a:r>
                      <a:r>
                        <a:rPr b="0" sz="1200">
                          <a:solidFill>
                            <a:srgbClr val="0066CC"/>
                          </a:solidFill>
                        </a:rPr>
                        <a:t>8</a:t>
                      </a:r>
                      <a:r>
                        <a:rPr b="0" baseline="0" sz="1200">
                          <a:solidFill>
                            <a:srgbClr val="0066CC"/>
                          </a:solidFill>
                        </a:rPr>
                        <a:t> лет)</a:t>
                      </a:r>
                    </a:p>
                  </a:txBody>
                  <a:tcPr marL="0" marR="0" marT="0" marB="0" anchor="t" anchorCtr="0" horzOverflow="overflow"/>
                </a:tc>
                <a:tc>
                  <a:txBody>
                    <a:bodyPr/>
                    <a:lstStyle/>
                    <a:p>
                      <a:pPr marL="226695" indent="-226695" algn="ctr">
                        <a:spcBef>
                          <a:spcPts val="300"/>
                        </a:spcBef>
                        <a:defRPr sz="1800"/>
                      </a:pPr>
                      <a:r>
                        <a:rPr sz="1400"/>
                        <a:t>(n,f)</a:t>
                      </a:r>
                    </a:p>
                  </a:txBody>
                  <a:tcPr marL="0" marR="0" marT="0" marB="0" anchor="t" anchorCtr="0" horzOverflow="overflow"/>
                </a:tc>
                <a:tc>
                  <a:txBody>
                    <a:bodyPr/>
                    <a:lstStyle/>
                    <a:p>
                      <a:pPr marL="226695" marR="473075" indent="-226695">
                        <a:spcBef>
                          <a:spcPts val="300"/>
                        </a:spcBef>
                        <a:defRPr sz="1800"/>
                      </a:pPr>
                      <a:r>
                        <a:rPr sz="1400"/>
                        <a:t>681</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241</a:t>
                      </a:r>
                      <a:r>
                        <a:rPr baseline="0"/>
                        <a:t>Pu</a:t>
                      </a:r>
                      <a:r>
                        <a:t> </a:t>
                      </a:r>
                      <a:r>
                        <a:rPr b="0" baseline="0" sz="1200">
                          <a:solidFill>
                            <a:srgbClr val="0066CC"/>
                          </a:solidFill>
                        </a:rPr>
                        <a:t>(13,2 года)</a:t>
                      </a:r>
                    </a:p>
                  </a:txBody>
                  <a:tcPr marL="0" marR="0" marT="0" marB="0" anchor="t" anchorCtr="0" horzOverflow="overflow"/>
                </a:tc>
                <a:tc>
                  <a:txBody>
                    <a:bodyPr/>
                    <a:lstStyle/>
                    <a:p>
                      <a:pPr marL="226695" indent="-226695" algn="ctr">
                        <a:spcBef>
                          <a:spcPts val="300"/>
                        </a:spcBef>
                        <a:defRPr sz="1800"/>
                      </a:pPr>
                      <a:r>
                        <a:rPr sz="1400"/>
                        <a:t>(n,f)</a:t>
                      </a:r>
                    </a:p>
                  </a:txBody>
                  <a:tcPr marL="0" marR="0" marT="0" marB="0" anchor="t" anchorCtr="0" horzOverflow="overflow"/>
                </a:tc>
                <a:tc>
                  <a:txBody>
                    <a:bodyPr/>
                    <a:lstStyle/>
                    <a:p>
                      <a:pPr marL="226695" marR="473075" indent="-226695">
                        <a:spcBef>
                          <a:spcPts val="300"/>
                        </a:spcBef>
                        <a:defRPr sz="1400"/>
                      </a:pPr>
                      <a:r>
                        <a:t>1</a:t>
                      </a:r>
                      <a:r>
                        <a:t> </a:t>
                      </a:r>
                      <a:r>
                        <a:t>380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242</a:t>
                      </a:r>
                      <a:r>
                        <a:rPr baseline="0"/>
                        <a:t>Am</a:t>
                      </a:r>
                      <a:r>
                        <a:t> </a:t>
                      </a:r>
                      <a:r>
                        <a:rPr b="0" baseline="0" sz="1200">
                          <a:solidFill>
                            <a:srgbClr val="0066CC"/>
                          </a:solidFill>
                        </a:rPr>
                        <a:t>(16 ч)</a:t>
                      </a:r>
                    </a:p>
                  </a:txBody>
                  <a:tcPr marL="0" marR="0" marT="0" marB="0" anchor="t" anchorCtr="0" horzOverflow="overflow"/>
                </a:tc>
                <a:tc>
                  <a:txBody>
                    <a:bodyPr/>
                    <a:lstStyle/>
                    <a:p>
                      <a:pPr marL="226695" indent="-226695" algn="ctr">
                        <a:spcBef>
                          <a:spcPts val="300"/>
                        </a:spcBef>
                        <a:defRPr sz="1800"/>
                      </a:pPr>
                      <a:r>
                        <a:rPr sz="1400"/>
                        <a:t>(n,f)</a:t>
                      </a:r>
                    </a:p>
                  </a:txBody>
                  <a:tcPr marL="0" marR="0" marT="0" marB="0" anchor="t" anchorCtr="0" horzOverflow="overflow"/>
                </a:tc>
                <a:tc>
                  <a:txBody>
                    <a:bodyPr/>
                    <a:lstStyle/>
                    <a:p>
                      <a:pPr marL="226695" marR="473075" indent="-226695">
                        <a:spcBef>
                          <a:spcPts val="300"/>
                        </a:spcBef>
                        <a:defRPr sz="1400"/>
                      </a:pPr>
                      <a:r>
                        <a:t>8</a:t>
                      </a:r>
                      <a:r>
                        <a:t> </a:t>
                      </a:r>
                      <a:r>
                        <a:t>000</a:t>
                      </a:r>
                    </a:p>
                  </a:txBody>
                  <a:tcPr marL="0" marR="0" marT="0" marB="0" anchor="t" anchorCtr="0" horzOverflow="overflow"/>
                </a:tc>
              </a:tr>
            </a:tbl>
          </a:graphicData>
        </a:graphic>
      </p:graphicFrame>
      <p:sp>
        <p:nvSpPr>
          <p:cNvPr id="145" name="Прямоугольник 9"/>
          <p:cNvSpPr txBox="1"/>
          <p:nvPr/>
        </p:nvSpPr>
        <p:spPr>
          <a:xfrm>
            <a:off x="2708067" y="2017715"/>
            <a:ext cx="7973457"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a:solidFill>
                  <a:srgbClr val="FF0000"/>
                </a:solidFill>
                <a:latin typeface="Times New Roman"/>
                <a:ea typeface="Times New Roman"/>
                <a:cs typeface="Times New Roman"/>
                <a:sym typeface="Times New Roman"/>
              </a:defRPr>
            </a:lvl1pPr>
          </a:lstStyle>
          <a:p>
            <a:pPr/>
            <a:r>
              <a:t>Все ядра с сечением поглощения теплового нейтрона более 500 б</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543"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Дозиметрия</a:t>
            </a:r>
          </a:p>
        </p:txBody>
      </p:sp>
      <p:sp>
        <p:nvSpPr>
          <p:cNvPr id="544"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545" name="Rectangle 4"/>
          <p:cNvSpPr txBox="1"/>
          <p:nvPr/>
        </p:nvSpPr>
        <p:spPr>
          <a:xfrm>
            <a:off x="194000" y="730739"/>
            <a:ext cx="3683887" cy="11396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68288" indent="-268288">
              <a:defRPr b="1">
                <a:solidFill>
                  <a:srgbClr val="3333CC"/>
                </a:solidFill>
              </a:defRPr>
            </a:lvl1pPr>
          </a:lstStyle>
          <a:p>
            <a:pPr/>
            <a:r>
              <a:t>Поток альфа-частиц</a:t>
            </a:r>
          </a:p>
        </p:txBody>
      </p:sp>
      <p:sp>
        <p:nvSpPr>
          <p:cNvPr id="546" name="Rectangle 4"/>
          <p:cNvSpPr txBox="1"/>
          <p:nvPr/>
        </p:nvSpPr>
        <p:spPr>
          <a:xfrm>
            <a:off x="194000" y="1377996"/>
            <a:ext cx="3883871" cy="80711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68288" indent="-268288">
              <a:defRPr baseline="30000">
                <a:solidFill>
                  <a:srgbClr val="3333CC"/>
                </a:solidFill>
              </a:defRPr>
            </a:pPr>
            <a:r>
              <a:t>7</a:t>
            </a:r>
            <a:r>
              <a:rPr baseline="0"/>
              <a:t>Li(p,</a:t>
            </a:r>
            <a:r>
              <a:rPr baseline="0">
                <a:latin typeface="Symbol"/>
                <a:ea typeface="Symbol"/>
                <a:cs typeface="Symbol"/>
                <a:sym typeface="Symbol"/>
              </a:rPr>
              <a:t>a</a:t>
            </a:r>
            <a:r>
              <a:rPr baseline="0"/>
              <a:t>)</a:t>
            </a:r>
            <a:r>
              <a:rPr baseline="0">
                <a:latin typeface="Symbol"/>
                <a:ea typeface="Symbol"/>
                <a:cs typeface="Symbol"/>
                <a:sym typeface="Symbol"/>
              </a:rPr>
              <a:t>a</a:t>
            </a:r>
          </a:p>
        </p:txBody>
      </p:sp>
      <p:pic>
        <p:nvPicPr>
          <p:cNvPr id="547" name="Рисунок 9" descr="Рисунок 9"/>
          <p:cNvPicPr>
            <a:picLocks noChangeAspect="1"/>
          </p:cNvPicPr>
          <p:nvPr/>
        </p:nvPicPr>
        <p:blipFill>
          <a:blip r:embed="rId2">
            <a:extLst/>
          </a:blip>
          <a:stretch>
            <a:fillRect/>
          </a:stretch>
        </p:blipFill>
        <p:spPr>
          <a:xfrm>
            <a:off x="5183999" y="1079999"/>
            <a:ext cx="6961818" cy="5616001"/>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550"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Дозиметрия</a:t>
            </a:r>
          </a:p>
        </p:txBody>
      </p:sp>
      <p:sp>
        <p:nvSpPr>
          <p:cNvPr id="551"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552" name="Rectangle 4"/>
          <p:cNvSpPr txBox="1"/>
          <p:nvPr/>
        </p:nvSpPr>
        <p:spPr>
          <a:xfrm>
            <a:off x="194000" y="730739"/>
            <a:ext cx="3683887" cy="11396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68288" indent="-268288">
              <a:defRPr b="1">
                <a:solidFill>
                  <a:srgbClr val="3333CC"/>
                </a:solidFill>
              </a:defRPr>
            </a:lvl1pPr>
          </a:lstStyle>
          <a:p>
            <a:pPr/>
            <a:r>
              <a:t>Поток альфа-частиц</a:t>
            </a:r>
          </a:p>
        </p:txBody>
      </p:sp>
      <p:sp>
        <p:nvSpPr>
          <p:cNvPr id="553" name="Rectangle 4"/>
          <p:cNvSpPr txBox="1"/>
          <p:nvPr/>
        </p:nvSpPr>
        <p:spPr>
          <a:xfrm>
            <a:off x="194000" y="1377996"/>
            <a:ext cx="3883871" cy="80711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68288" indent="-268288">
              <a:defRPr baseline="30000">
                <a:solidFill>
                  <a:srgbClr val="3333CC"/>
                </a:solidFill>
              </a:defRPr>
            </a:pPr>
            <a:r>
              <a:t>7</a:t>
            </a:r>
            <a:r>
              <a:rPr baseline="0"/>
              <a:t>Li(p,</a:t>
            </a:r>
            <a:r>
              <a:rPr baseline="0">
                <a:latin typeface="Symbol"/>
                <a:ea typeface="Symbol"/>
                <a:cs typeface="Symbol"/>
                <a:sym typeface="Symbol"/>
              </a:rPr>
              <a:t>a</a:t>
            </a:r>
            <a:r>
              <a:rPr baseline="0"/>
              <a:t>)</a:t>
            </a:r>
            <a:r>
              <a:rPr baseline="0">
                <a:latin typeface="Symbol"/>
                <a:ea typeface="Symbol"/>
                <a:cs typeface="Symbol"/>
                <a:sym typeface="Symbol"/>
              </a:rPr>
              <a:t>a</a:t>
            </a:r>
          </a:p>
        </p:txBody>
      </p:sp>
      <p:pic>
        <p:nvPicPr>
          <p:cNvPr id="554" name="Рисунок 10" descr="Рисунок 10"/>
          <p:cNvPicPr>
            <a:picLocks noChangeAspect="1"/>
          </p:cNvPicPr>
          <p:nvPr/>
        </p:nvPicPr>
        <p:blipFill>
          <a:blip r:embed="rId2">
            <a:extLst/>
          </a:blip>
          <a:stretch>
            <a:fillRect/>
          </a:stretch>
        </p:blipFill>
        <p:spPr>
          <a:xfrm>
            <a:off x="5183999" y="1079999"/>
            <a:ext cx="6888493" cy="5616001"/>
          </a:xfrm>
          <a:prstGeom prst="rect">
            <a:avLst/>
          </a:prstGeom>
          <a:ln w="12700">
            <a:miter lim="400000"/>
          </a:ln>
        </p:spPr>
      </p:pic>
      <p:pic>
        <p:nvPicPr>
          <p:cNvPr id="555" name="Рисунок 2" descr="Рисунок 2"/>
          <p:cNvPicPr>
            <a:picLocks noChangeAspect="1"/>
          </p:cNvPicPr>
          <p:nvPr/>
        </p:nvPicPr>
        <p:blipFill>
          <a:blip r:embed="rId3">
            <a:extLst/>
          </a:blip>
          <a:srcRect l="18296" t="12711" r="17199" b="43426"/>
          <a:stretch>
            <a:fillRect/>
          </a:stretch>
        </p:blipFill>
        <p:spPr>
          <a:xfrm>
            <a:off x="0" y="4046247"/>
            <a:ext cx="5184000" cy="2516923"/>
          </a:xfrm>
          <a:prstGeom prst="rect">
            <a:avLst/>
          </a:prstGeom>
          <a:ln w="12700">
            <a:miter lim="400000"/>
          </a:ln>
        </p:spPr>
      </p:pic>
      <p:pic>
        <p:nvPicPr>
          <p:cNvPr id="556" name="Picture 2" descr="Picture 2"/>
          <p:cNvPicPr>
            <a:picLocks noChangeAspect="1"/>
          </p:cNvPicPr>
          <p:nvPr/>
        </p:nvPicPr>
        <p:blipFill>
          <a:blip r:embed="rId4">
            <a:extLst/>
          </a:blip>
          <a:stretch>
            <a:fillRect/>
          </a:stretch>
        </p:blipFill>
        <p:spPr>
          <a:xfrm>
            <a:off x="10991715" y="539572"/>
            <a:ext cx="1179756" cy="1032288"/>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559"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Дозиметрия</a:t>
            </a:r>
          </a:p>
        </p:txBody>
      </p:sp>
      <p:sp>
        <p:nvSpPr>
          <p:cNvPr id="560"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561" name="Rectangle 4"/>
          <p:cNvSpPr txBox="1"/>
          <p:nvPr/>
        </p:nvSpPr>
        <p:spPr>
          <a:xfrm>
            <a:off x="194000" y="730739"/>
            <a:ext cx="6537095" cy="189281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68288" indent="-268288">
              <a:defRPr b="1">
                <a:solidFill>
                  <a:srgbClr val="3333CC"/>
                </a:solidFill>
                <a:latin typeface="Arial"/>
                <a:ea typeface="Arial"/>
                <a:cs typeface="Arial"/>
                <a:sym typeface="Arial"/>
              </a:defRPr>
            </a:pPr>
            <a:r>
              <a:t>малогабаритный детектор нейтронов с парой литьевых </a:t>
            </a:r>
            <a:br/>
            <a:r>
              <a:t>полистирольных сцинтилляторов, </a:t>
            </a:r>
            <a:br/>
            <a:r>
              <a:t>один из которых обогащен бором </a:t>
            </a:r>
          </a:p>
          <a:p>
            <a:pPr marL="268288" indent="-268288">
              <a:defRPr b="1">
                <a:solidFill>
                  <a:srgbClr val="3333CC"/>
                </a:solidFill>
                <a:latin typeface="Arial"/>
                <a:ea typeface="Arial"/>
                <a:cs typeface="Arial"/>
                <a:sym typeface="Arial"/>
              </a:defRPr>
            </a:pPr>
            <a:r>
              <a:t>– измеряет борную дозу и дозу гамма-излучения</a:t>
            </a:r>
          </a:p>
        </p:txBody>
      </p:sp>
      <p:pic>
        <p:nvPicPr>
          <p:cNvPr id="562" name="Рисунок 3" descr="Рисунок 3"/>
          <p:cNvPicPr>
            <a:picLocks noChangeAspect="1"/>
          </p:cNvPicPr>
          <p:nvPr/>
        </p:nvPicPr>
        <p:blipFill>
          <a:blip r:embed="rId2">
            <a:extLst/>
          </a:blip>
          <a:srcRect l="38493" t="13583" r="26273" b="54766"/>
          <a:stretch>
            <a:fillRect/>
          </a:stretch>
        </p:blipFill>
        <p:spPr>
          <a:xfrm>
            <a:off x="34044" y="3889016"/>
            <a:ext cx="4574860" cy="2934379"/>
          </a:xfrm>
          <a:prstGeom prst="rect">
            <a:avLst/>
          </a:prstGeom>
          <a:ln w="12700">
            <a:miter lim="400000"/>
          </a:ln>
        </p:spPr>
      </p:pic>
      <p:pic>
        <p:nvPicPr>
          <p:cNvPr id="563" name="Рисунок 5" descr="Рисунок 5"/>
          <p:cNvPicPr>
            <a:picLocks noChangeAspect="1"/>
          </p:cNvPicPr>
          <p:nvPr/>
        </p:nvPicPr>
        <p:blipFill>
          <a:blip r:embed="rId3">
            <a:extLst/>
          </a:blip>
          <a:stretch>
            <a:fillRect/>
          </a:stretch>
        </p:blipFill>
        <p:spPr>
          <a:xfrm>
            <a:off x="7143481" y="620684"/>
            <a:ext cx="4928617" cy="3118106"/>
          </a:xfrm>
          <a:prstGeom prst="rect">
            <a:avLst/>
          </a:prstGeom>
          <a:ln w="12700">
            <a:miter lim="400000"/>
          </a:ln>
        </p:spPr>
      </p:pic>
      <p:pic>
        <p:nvPicPr>
          <p:cNvPr id="564" name="Рисунок 6" descr="Рисунок 6"/>
          <p:cNvPicPr>
            <a:picLocks noChangeAspect="1"/>
          </p:cNvPicPr>
          <p:nvPr/>
        </p:nvPicPr>
        <p:blipFill>
          <a:blip r:embed="rId4">
            <a:extLst/>
          </a:blip>
          <a:stretch>
            <a:fillRect/>
          </a:stretch>
        </p:blipFill>
        <p:spPr>
          <a:xfrm>
            <a:off x="7143481" y="3722802"/>
            <a:ext cx="4928617" cy="3118106"/>
          </a:xfrm>
          <a:prstGeom prst="rect">
            <a:avLst/>
          </a:prstGeom>
          <a:ln w="12700">
            <a:miter lim="400000"/>
          </a:ln>
        </p:spPr>
      </p:pic>
      <p:pic>
        <p:nvPicPr>
          <p:cNvPr id="565" name="Рисунок 2" descr="Рисунок 2"/>
          <p:cNvPicPr>
            <a:picLocks noChangeAspect="1"/>
          </p:cNvPicPr>
          <p:nvPr/>
        </p:nvPicPr>
        <p:blipFill>
          <a:blip r:embed="rId5">
            <a:extLst/>
          </a:blip>
          <a:stretch>
            <a:fillRect/>
          </a:stretch>
        </p:blipFill>
        <p:spPr>
          <a:xfrm>
            <a:off x="2321473" y="2043169"/>
            <a:ext cx="3656860" cy="3359268"/>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568"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Дозиметрия</a:t>
            </a:r>
          </a:p>
        </p:txBody>
      </p:sp>
      <p:sp>
        <p:nvSpPr>
          <p:cNvPr id="569"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570" name="Rectangle 4"/>
          <p:cNvSpPr txBox="1"/>
          <p:nvPr/>
        </p:nvSpPr>
        <p:spPr>
          <a:xfrm>
            <a:off x="193999" y="730739"/>
            <a:ext cx="11767123" cy="3482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68288" indent="-268288">
              <a:defRPr b="1">
                <a:solidFill>
                  <a:srgbClr val="3333CC"/>
                </a:solidFill>
                <a:latin typeface="Arial"/>
                <a:ea typeface="Arial"/>
                <a:cs typeface="Arial"/>
                <a:sym typeface="Arial"/>
              </a:defRPr>
            </a:pPr>
            <a:r>
              <a:t>«Клеточный» дозиметр – измеряет сумму дозы быстрых нейтронов и азотной дозы</a:t>
            </a:r>
          </a:p>
          <a:p>
            <a:pPr marL="268288" indent="-268288">
              <a:defRPr b="1">
                <a:solidFill>
                  <a:srgbClr val="3333CC"/>
                </a:solidFill>
                <a:latin typeface="Arial"/>
                <a:ea typeface="Arial"/>
                <a:cs typeface="Arial"/>
                <a:sym typeface="Arial"/>
              </a:defRPr>
            </a:pPr>
          </a:p>
          <a:p>
            <a:pPr marL="268288" indent="-268288">
              <a:defRPr>
                <a:solidFill>
                  <a:srgbClr val="3333CC"/>
                </a:solidFill>
                <a:latin typeface="Arial"/>
                <a:ea typeface="Arial"/>
                <a:cs typeface="Arial"/>
                <a:sym typeface="Arial"/>
              </a:defRPr>
            </a:pPr>
            <a:r>
              <a:t>Клеточные культуры облучают двумя разными излучениями (только фотонным и фотонным с нейтронным) в течение одинакового времени и добиваются одинаковой выживаемости клеточных культур, размещаемых в одном и том же положении по отношению к литиевой мишени. </a:t>
            </a:r>
          </a:p>
          <a:p>
            <a:pPr marL="268288" indent="-268288">
              <a:defRPr>
                <a:solidFill>
                  <a:srgbClr val="3333CC"/>
                </a:solidFill>
                <a:latin typeface="Arial"/>
                <a:ea typeface="Arial"/>
                <a:cs typeface="Arial"/>
                <a:sym typeface="Arial"/>
              </a:defRPr>
            </a:pPr>
            <a:r>
              <a:t>Поскольку выживаемость клеточных культур одинаковая и время облучения одинаковое, одинаков и биологический эффект двух разных ионизирующих излучений, и полученные эквивалентные дозы. </a:t>
            </a:r>
          </a:p>
          <a:p>
            <a:pPr marL="268288" indent="-268288">
              <a:defRPr>
                <a:solidFill>
                  <a:srgbClr val="3333CC"/>
                </a:solidFill>
                <a:latin typeface="Arial"/>
                <a:ea typeface="Arial"/>
                <a:cs typeface="Arial"/>
                <a:sym typeface="Arial"/>
              </a:defRPr>
            </a:pPr>
            <a:r>
              <a:t>В первом случае чистого фотонного излучения эквивалентную дозу измеряют дозиметром </a:t>
            </a:r>
            <a:r>
              <a:rPr>
                <a:latin typeface="Symbol"/>
                <a:ea typeface="Symbol"/>
                <a:cs typeface="Symbol"/>
                <a:sym typeface="Symbol"/>
              </a:rPr>
              <a:t>g</a:t>
            </a:r>
            <a:r>
              <a:t>-излучения. Во втором случае смешанного излучения, фотонного и нейтронного, дозиметром </a:t>
            </a:r>
            <a:r>
              <a:rPr>
                <a:latin typeface="Symbol"/>
                <a:ea typeface="Symbol"/>
                <a:cs typeface="Symbol"/>
                <a:sym typeface="Symbol"/>
              </a:rPr>
              <a:t>g </a:t>
            </a:r>
            <a:r>
              <a:t>-излучения измеряют только часть эквивалентной дозы, обусловленную фотонным излучением. Оставшуюся часть эквивалентной дозы, а именно сумму азотной дозы и дозы быстрых нейтронов, определяют как разницу измеренных доз </a:t>
            </a:r>
            <a:r>
              <a:rPr>
                <a:latin typeface="Symbol"/>
                <a:ea typeface="Symbol"/>
                <a:cs typeface="Symbol"/>
                <a:sym typeface="Symbol"/>
              </a:rPr>
              <a:t>g </a:t>
            </a:r>
            <a:r>
              <a:t>-излучения при фотонном излучении и смешанном.</a:t>
            </a:r>
          </a:p>
        </p:txBody>
      </p:sp>
      <p:pic>
        <p:nvPicPr>
          <p:cNvPr id="571" name="Рисунок 2" descr="Рисунок 2"/>
          <p:cNvPicPr>
            <a:picLocks noChangeAspect="1"/>
          </p:cNvPicPr>
          <p:nvPr/>
        </p:nvPicPr>
        <p:blipFill>
          <a:blip r:embed="rId2">
            <a:extLst/>
          </a:blip>
          <a:srcRect l="7353" t="15076" r="7145" b="54767"/>
          <a:stretch>
            <a:fillRect/>
          </a:stretch>
        </p:blipFill>
        <p:spPr>
          <a:xfrm>
            <a:off x="4579556" y="4668973"/>
            <a:ext cx="7612445" cy="1916975"/>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574"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Дозиметрия</a:t>
            </a:r>
          </a:p>
        </p:txBody>
      </p:sp>
      <p:sp>
        <p:nvSpPr>
          <p:cNvPr id="575"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576" name="Rectangle 4"/>
          <p:cNvSpPr txBox="1"/>
          <p:nvPr/>
        </p:nvSpPr>
        <p:spPr>
          <a:xfrm>
            <a:off x="193999" y="730739"/>
            <a:ext cx="10895450" cy="11396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68288" indent="-268288">
              <a:defRPr b="1">
                <a:solidFill>
                  <a:srgbClr val="3333CC"/>
                </a:solidFill>
                <a:latin typeface="Arial"/>
                <a:ea typeface="Arial"/>
                <a:cs typeface="Arial"/>
                <a:sym typeface="Arial"/>
              </a:defRPr>
            </a:pPr>
            <a:r>
              <a:t>Активационный датчик потока эпитепловых нейтронов (</a:t>
            </a:r>
            <a:r>
              <a:rPr baseline="30000"/>
              <a:t>71</a:t>
            </a:r>
            <a:r>
              <a:t>Ga(n,</a:t>
            </a:r>
            <a:r>
              <a:rPr b="0">
                <a:latin typeface="Symbol"/>
                <a:ea typeface="Symbol"/>
                <a:cs typeface="Symbol"/>
                <a:sym typeface="Symbol"/>
              </a:rPr>
              <a:t>g</a:t>
            </a:r>
            <a:r>
              <a:t>)</a:t>
            </a:r>
            <a:r>
              <a:rPr baseline="30000"/>
              <a:t>72</a:t>
            </a:r>
            <a:r>
              <a:t>Ga)</a:t>
            </a:r>
          </a:p>
        </p:txBody>
      </p:sp>
      <p:pic>
        <p:nvPicPr>
          <p:cNvPr id="577" name="Рисунок 2" descr="Рисунок 2"/>
          <p:cNvPicPr>
            <a:picLocks noChangeAspect="1"/>
          </p:cNvPicPr>
          <p:nvPr/>
        </p:nvPicPr>
        <p:blipFill>
          <a:blip r:embed="rId2">
            <a:extLst/>
          </a:blip>
          <a:stretch>
            <a:fillRect/>
          </a:stretch>
        </p:blipFill>
        <p:spPr>
          <a:xfrm>
            <a:off x="1188537" y="1445829"/>
            <a:ext cx="3101453" cy="2354297"/>
          </a:xfrm>
          <a:prstGeom prst="rect">
            <a:avLst/>
          </a:prstGeom>
          <a:ln w="12700">
            <a:miter lim="400000"/>
          </a:ln>
        </p:spPr>
      </p:pic>
      <p:pic>
        <p:nvPicPr>
          <p:cNvPr id="578" name="Рисунок 3" descr="Рисунок 3"/>
          <p:cNvPicPr>
            <a:picLocks noChangeAspect="1"/>
          </p:cNvPicPr>
          <p:nvPr/>
        </p:nvPicPr>
        <p:blipFill>
          <a:blip r:embed="rId3">
            <a:extLst/>
          </a:blip>
          <a:stretch>
            <a:fillRect/>
          </a:stretch>
        </p:blipFill>
        <p:spPr>
          <a:xfrm>
            <a:off x="5037013" y="2029625"/>
            <a:ext cx="7154987" cy="3943887"/>
          </a:xfrm>
          <a:prstGeom prst="rect">
            <a:avLst/>
          </a:prstGeom>
          <a:ln w="12700">
            <a:miter lim="400000"/>
          </a:ln>
        </p:spPr>
      </p:pic>
      <p:pic>
        <p:nvPicPr>
          <p:cNvPr id="579" name="Рисунок 5" descr="Рисунок 5"/>
          <p:cNvPicPr>
            <a:picLocks noChangeAspect="1"/>
          </p:cNvPicPr>
          <p:nvPr/>
        </p:nvPicPr>
        <p:blipFill>
          <a:blip r:embed="rId4">
            <a:extLst/>
          </a:blip>
          <a:srcRect l="38226" t="13583" r="26807" b="58255"/>
          <a:stretch>
            <a:fillRect/>
          </a:stretch>
        </p:blipFill>
        <p:spPr>
          <a:xfrm>
            <a:off x="148280" y="4153258"/>
            <a:ext cx="4532487" cy="2606468"/>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582"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Препараты адресной доставки бора</a:t>
            </a:r>
          </a:p>
        </p:txBody>
      </p:sp>
      <p:sp>
        <p:nvSpPr>
          <p:cNvPr id="583"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pic>
        <p:nvPicPr>
          <p:cNvPr id="584" name="Рисунок 6" descr="Рисунок 6"/>
          <p:cNvPicPr>
            <a:picLocks noChangeAspect="1"/>
          </p:cNvPicPr>
          <p:nvPr/>
        </p:nvPicPr>
        <p:blipFill>
          <a:blip r:embed="rId2">
            <a:extLst/>
          </a:blip>
          <a:srcRect l="44152" t="17449" r="30870" b="7035"/>
          <a:stretch>
            <a:fillRect/>
          </a:stretch>
        </p:blipFill>
        <p:spPr>
          <a:xfrm>
            <a:off x="0" y="562707"/>
            <a:ext cx="3888867" cy="6295294"/>
          </a:xfrm>
          <a:prstGeom prst="rect">
            <a:avLst/>
          </a:prstGeom>
          <a:ln w="12700">
            <a:miter lim="400000"/>
          </a:ln>
        </p:spPr>
      </p:pic>
      <p:pic>
        <p:nvPicPr>
          <p:cNvPr id="585" name="Рисунок 7" descr="Рисунок 7"/>
          <p:cNvPicPr>
            <a:picLocks noChangeAspect="1"/>
          </p:cNvPicPr>
          <p:nvPr/>
        </p:nvPicPr>
        <p:blipFill>
          <a:blip r:embed="rId3">
            <a:extLst/>
          </a:blip>
          <a:srcRect l="43108" t="15379" r="29826" b="10689"/>
          <a:stretch>
            <a:fillRect/>
          </a:stretch>
        </p:blipFill>
        <p:spPr>
          <a:xfrm>
            <a:off x="3788126" y="562708"/>
            <a:ext cx="4304031" cy="6295292"/>
          </a:xfrm>
          <a:prstGeom prst="rect">
            <a:avLst/>
          </a:prstGeom>
          <a:ln w="12700">
            <a:miter lim="400000"/>
          </a:ln>
        </p:spPr>
      </p:pic>
      <p:pic>
        <p:nvPicPr>
          <p:cNvPr id="586" name="Рисунок 8" descr="Рисунок 8"/>
          <p:cNvPicPr>
            <a:picLocks noChangeAspect="1"/>
          </p:cNvPicPr>
          <p:nvPr/>
        </p:nvPicPr>
        <p:blipFill>
          <a:blip r:embed="rId4">
            <a:extLst/>
          </a:blip>
          <a:srcRect l="49824" t="30357" r="21105" b="6090"/>
          <a:stretch>
            <a:fillRect/>
          </a:stretch>
        </p:blipFill>
        <p:spPr>
          <a:xfrm>
            <a:off x="8449409" y="676333"/>
            <a:ext cx="3742593" cy="6187569"/>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589"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Лечение</a:t>
            </a:r>
          </a:p>
        </p:txBody>
      </p:sp>
      <p:sp>
        <p:nvSpPr>
          <p:cNvPr id="590"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pic>
        <p:nvPicPr>
          <p:cNvPr id="591" name="Рисунок 2" descr="Рисунок 2"/>
          <p:cNvPicPr>
            <a:picLocks noChangeAspect="1"/>
          </p:cNvPicPr>
          <p:nvPr/>
        </p:nvPicPr>
        <p:blipFill>
          <a:blip r:embed="rId2">
            <a:extLst/>
          </a:blip>
          <a:stretch>
            <a:fillRect/>
          </a:stretch>
        </p:blipFill>
        <p:spPr>
          <a:xfrm>
            <a:off x="1" y="623842"/>
            <a:ext cx="5811140" cy="3268767"/>
          </a:xfrm>
          <a:prstGeom prst="rect">
            <a:avLst/>
          </a:prstGeom>
          <a:ln w="12700">
            <a:miter lim="400000"/>
          </a:ln>
        </p:spPr>
      </p:pic>
      <p:pic>
        <p:nvPicPr>
          <p:cNvPr id="592" name="Рисунок 3" descr="Рисунок 3"/>
          <p:cNvPicPr>
            <a:picLocks noChangeAspect="1"/>
          </p:cNvPicPr>
          <p:nvPr/>
        </p:nvPicPr>
        <p:blipFill>
          <a:blip r:embed="rId3">
            <a:extLst/>
          </a:blip>
          <a:srcRect l="8065" t="16574" r="8747" b="48660"/>
          <a:stretch>
            <a:fillRect/>
          </a:stretch>
        </p:blipFill>
        <p:spPr>
          <a:xfrm>
            <a:off x="6096000" y="1199433"/>
            <a:ext cx="6061369" cy="1808686"/>
          </a:xfrm>
          <a:prstGeom prst="rect">
            <a:avLst/>
          </a:prstGeom>
          <a:ln w="12700">
            <a:miter lim="400000"/>
          </a:ln>
        </p:spPr>
      </p:pic>
      <p:pic>
        <p:nvPicPr>
          <p:cNvPr id="593" name="Рисунок 5" descr="Рисунок 5"/>
          <p:cNvPicPr>
            <a:picLocks noChangeAspect="1"/>
          </p:cNvPicPr>
          <p:nvPr/>
        </p:nvPicPr>
        <p:blipFill>
          <a:blip r:embed="rId4">
            <a:extLst/>
          </a:blip>
          <a:srcRect l="8243" t="16822" r="8568" b="49033"/>
          <a:stretch>
            <a:fillRect/>
          </a:stretch>
        </p:blipFill>
        <p:spPr>
          <a:xfrm>
            <a:off x="6033330" y="3727865"/>
            <a:ext cx="6007696" cy="1760545"/>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5" name="Прямоугольник 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596" name="Rectangle 4"/>
          <p:cNvSpPr txBox="1"/>
          <p:nvPr/>
        </p:nvSpPr>
        <p:spPr>
          <a:xfrm>
            <a:off x="194000" y="-1"/>
            <a:ext cx="9993567" cy="47968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91440" indent="-91440" defTabSz="365760">
              <a:lnSpc>
                <a:spcPct val="90000"/>
              </a:lnSpc>
              <a:spcBef>
                <a:spcPts val="400"/>
              </a:spcBef>
              <a:buSzPct val="100000"/>
              <a:buFont typeface="Arial"/>
              <a:buChar char="•"/>
              <a:defRPr sz="1120">
                <a:solidFill>
                  <a:srgbClr val="3333CC"/>
                </a:solidFill>
              </a:defRPr>
            </a:pPr>
            <a:r>
              <a:t>Области</a:t>
            </a:r>
          </a:p>
          <a:p>
            <a:pPr marL="91440" indent="-91440" defTabSz="365760">
              <a:lnSpc>
                <a:spcPct val="90000"/>
              </a:lnSpc>
              <a:spcBef>
                <a:spcPts val="400"/>
              </a:spcBef>
              <a:buSzPct val="100000"/>
              <a:buFont typeface="Arial"/>
              <a:buChar char="•"/>
              <a:defRPr b="1" sz="1120">
                <a:solidFill>
                  <a:srgbClr val="3333CC"/>
                </a:solidFill>
              </a:defRPr>
            </a:pPr>
          </a:p>
          <a:p>
            <a:pPr marL="91440" indent="-91440" defTabSz="365760">
              <a:lnSpc>
                <a:spcPct val="90000"/>
              </a:lnSpc>
              <a:spcBef>
                <a:spcPts val="400"/>
              </a:spcBef>
              <a:buSzPct val="100000"/>
              <a:buFont typeface="Arial"/>
              <a:buChar char="•"/>
              <a:defRPr sz="720">
                <a:solidFill>
                  <a:srgbClr val="3333CC"/>
                </a:solidFill>
              </a:defRPr>
            </a:pPr>
          </a:p>
          <a:p>
            <a:pPr marL="91440" indent="-91440" defTabSz="365760">
              <a:lnSpc>
                <a:spcPct val="90000"/>
              </a:lnSpc>
              <a:spcBef>
                <a:spcPts val="400"/>
              </a:spcBef>
              <a:buSzPct val="100000"/>
              <a:buFont typeface="Arial"/>
              <a:buChar char="•"/>
              <a:defRPr sz="720">
                <a:solidFill>
                  <a:srgbClr val="3333CC"/>
                </a:solidFill>
              </a:defRPr>
            </a:pPr>
          </a:p>
        </p:txBody>
      </p:sp>
      <p:sp>
        <p:nvSpPr>
          <p:cNvPr id="597" name="Прямая соединительная линия 6"/>
          <p:cNvSpPr/>
          <p:nvPr/>
        </p:nvSpPr>
        <p:spPr>
          <a:xfrm>
            <a:off x="0" y="479685"/>
            <a:ext cx="12192000" cy="1"/>
          </a:xfrm>
          <a:prstGeom prst="line">
            <a:avLst/>
          </a:prstGeom>
          <a:ln w="38100">
            <a:solidFill>
              <a:schemeClr val="accent5"/>
            </a:solidFill>
            <a:miter/>
          </a:ln>
        </p:spPr>
        <p:txBody>
          <a:bodyPr lIns="45719" rIns="45719"/>
          <a:lstStyle/>
          <a:p>
            <a:pPr/>
          </a:p>
        </p:txBody>
      </p:sp>
      <p:pic>
        <p:nvPicPr>
          <p:cNvPr id="598" name="Рисунок 3" descr="Рисунок 3"/>
          <p:cNvPicPr>
            <a:picLocks noChangeAspect="1"/>
          </p:cNvPicPr>
          <p:nvPr/>
        </p:nvPicPr>
        <p:blipFill>
          <a:blip r:embed="rId2">
            <a:extLst/>
          </a:blip>
          <a:srcRect l="24515" t="28870" r="24324" b="18126"/>
          <a:stretch>
            <a:fillRect/>
          </a:stretch>
        </p:blipFill>
        <p:spPr>
          <a:xfrm>
            <a:off x="2011933" y="0"/>
            <a:ext cx="10180067" cy="6858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Прямоугольник 1"/>
          <p:cNvSpPr/>
          <p:nvPr/>
        </p:nvSpPr>
        <p:spPr>
          <a:xfrm>
            <a:off x="0" y="-1"/>
            <a:ext cx="12192000" cy="479687"/>
          </a:xfrm>
          <a:prstGeom prst="rect">
            <a:avLst/>
          </a:prstGeom>
          <a:solidFill>
            <a:srgbClr val="F2F2F2"/>
          </a:solidFill>
          <a:ln w="12700">
            <a:miter lim="400000"/>
          </a:ln>
        </p:spPr>
        <p:txBody>
          <a:bodyPr lIns="45718" tIns="45718" rIns="45718" bIns="45718" anchor="ctr"/>
          <a:lstStyle/>
          <a:p>
            <a:pPr algn="ctr">
              <a:defRPr>
                <a:solidFill>
                  <a:srgbClr val="FFFFFF"/>
                </a:solidFill>
              </a:defRPr>
            </a:pPr>
          </a:p>
        </p:txBody>
      </p:sp>
      <p:sp>
        <p:nvSpPr>
          <p:cNvPr id="601" name="Rectangle 4"/>
          <p:cNvSpPr txBox="1"/>
          <p:nvPr>
            <p:ph type="body" sz="quarter" idx="1"/>
          </p:nvPr>
        </p:nvSpPr>
        <p:spPr>
          <a:xfrm>
            <a:off x="148280" y="-1"/>
            <a:ext cx="10085007" cy="479687"/>
          </a:xfrm>
          <a:prstGeom prst="rect">
            <a:avLst/>
          </a:prstGeom>
        </p:spPr>
        <p:txBody>
          <a:bodyPr/>
          <a:lstStyle>
            <a:lvl1pPr algn="l">
              <a:defRPr>
                <a:solidFill>
                  <a:srgbClr val="3333CC"/>
                </a:solidFill>
              </a:defRPr>
            </a:lvl1pPr>
          </a:lstStyle>
          <a:p>
            <a:pPr/>
            <a:r>
              <a:t>VITA applications:	 	Blistering	</a:t>
            </a:r>
          </a:p>
        </p:txBody>
      </p:sp>
      <p:sp>
        <p:nvSpPr>
          <p:cNvPr id="602" name="Прямая соединительная линия 3"/>
          <p:cNvSpPr/>
          <p:nvPr/>
        </p:nvSpPr>
        <p:spPr>
          <a:xfrm>
            <a:off x="2954865" y="479685"/>
            <a:ext cx="9237135" cy="1"/>
          </a:xfrm>
          <a:prstGeom prst="line">
            <a:avLst/>
          </a:prstGeom>
          <a:ln w="38100">
            <a:solidFill>
              <a:schemeClr val="accent5"/>
            </a:solidFill>
            <a:miter/>
          </a:ln>
        </p:spPr>
        <p:txBody>
          <a:bodyPr lIns="45718" tIns="45718" rIns="45718" bIns="45718"/>
          <a:lstStyle/>
          <a:p>
            <a:pPr>
              <a:defRPr>
                <a:latin typeface="+mj-lt"/>
                <a:ea typeface="+mj-ea"/>
                <a:cs typeface="+mj-cs"/>
                <a:sym typeface="Helvetica"/>
              </a:defRPr>
            </a:pPr>
          </a:p>
        </p:txBody>
      </p:sp>
      <p:sp>
        <p:nvSpPr>
          <p:cNvPr id="603" name="TextBox 4"/>
          <p:cNvSpPr txBox="1"/>
          <p:nvPr/>
        </p:nvSpPr>
        <p:spPr>
          <a:xfrm>
            <a:off x="221283" y="619508"/>
            <a:ext cx="7581597" cy="216897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2000"/>
            </a:pPr>
            <a:r>
              <a:t>VITA was used </a:t>
            </a:r>
          </a:p>
          <a:p>
            <a:pPr marL="342900" indent="-342900">
              <a:buSzPct val="100000"/>
              <a:buFont typeface="Arial"/>
              <a:buChar char="•"/>
              <a:defRPr b="1" sz="2000"/>
            </a:pPr>
            <a:r>
              <a:t>to observe </a:t>
            </a:r>
            <a:r>
              <a:rPr i="1"/>
              <a:t>in situ </a:t>
            </a:r>
            <a:r>
              <a:t>blistering during 2-MeV proton irradiation</a:t>
            </a:r>
            <a:br/>
            <a:r>
              <a:t>of metallic samples to a fluence of up to 6.7 × 10</a:t>
            </a:r>
            <a:r>
              <a:rPr baseline="30000"/>
              <a:t>20</a:t>
            </a:r>
            <a:r>
              <a:t> cm</a:t>
            </a:r>
            <a:r>
              <a:rPr baseline="30000"/>
              <a:t>−2</a:t>
            </a:r>
            <a:endParaRPr baseline="30000"/>
          </a:p>
          <a:p>
            <a:pPr marL="342900" indent="-342900">
              <a:buSzPct val="100000"/>
              <a:buFont typeface="Arial"/>
              <a:buChar char="•"/>
              <a:defRPr b="1" sz="2000"/>
            </a:pPr>
            <a:r>
              <a:t>to study of the blistering effect of copper with a thin lithium </a:t>
            </a:r>
            <a:br/>
            <a:r>
              <a:t>layer on the neutron yield in the </a:t>
            </a:r>
            <a:r>
              <a:rPr baseline="30000"/>
              <a:t>7</a:t>
            </a:r>
            <a:r>
              <a:t>Li(p,n)</a:t>
            </a:r>
            <a:r>
              <a:rPr baseline="30000"/>
              <a:t>7</a:t>
            </a:r>
            <a:r>
              <a:t>Be reaction</a:t>
            </a:r>
          </a:p>
          <a:p>
            <a:pPr marL="342900" indent="-342900">
              <a:buSzPct val="100000"/>
              <a:buFont typeface="Arial"/>
              <a:buChar char="•"/>
              <a:defRPr b="1" sz="2000"/>
            </a:pPr>
          </a:p>
          <a:p>
            <a:pPr>
              <a:defRPr b="1" sz="2000"/>
            </a:pPr>
            <a:r>
              <a:t>We made lithium target </a:t>
            </a:r>
            <a:r>
              <a:rPr b="0"/>
              <a:t>with extremely long operating time</a:t>
            </a:r>
          </a:p>
        </p:txBody>
      </p:sp>
      <p:sp>
        <p:nvSpPr>
          <p:cNvPr id="604" name="TextBox 5"/>
          <p:cNvSpPr txBox="1"/>
          <p:nvPr/>
        </p:nvSpPr>
        <p:spPr>
          <a:xfrm>
            <a:off x="221283" y="5689136"/>
            <a:ext cx="11171789" cy="106259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60363" indent="-360363">
              <a:defRPr i="1" sz="1600"/>
            </a:pPr>
            <a:r>
              <a:t>Badrutdinov A. et al.</a:t>
            </a:r>
            <a:r>
              <a:rPr i="0"/>
              <a:t> </a:t>
            </a:r>
            <a:r>
              <a:t>In Situ </a:t>
            </a:r>
            <a:r>
              <a:rPr i="0"/>
              <a:t>Observations of Blistering of a Metal Irradiated with 2-MeV Protons. Metals 7 (2017) 558.</a:t>
            </a:r>
          </a:p>
          <a:p>
            <a:pPr marL="360363" indent="-360363">
              <a:defRPr i="1" sz="1600"/>
            </a:pPr>
            <a:r>
              <a:t>Bykov T. et al. In situ</a:t>
            </a:r>
            <a:r>
              <a:rPr i="0"/>
              <a:t> study of the blistering effect of copper with a thin lithium layer on the neutron yield … NIM B 481 (2020) 62.</a:t>
            </a:r>
          </a:p>
          <a:p>
            <a:pPr marL="360363" indent="-360363">
              <a:defRPr sz="1600"/>
            </a:pPr>
            <a:r>
              <a:t>S. Taskaev, A. Makarov, E. Sokolova. </a:t>
            </a:r>
            <a:r>
              <a:rPr i="1"/>
              <a:t>Systems, devices, and methods for deformation reduction and resistance in metallic bodies.</a:t>
            </a:r>
            <a:r>
              <a:t> United States Patent no. US 2022/0030696 A1, Jan. 27, 2022.</a:t>
            </a:r>
          </a:p>
        </p:txBody>
      </p:sp>
      <p:pic>
        <p:nvPicPr>
          <p:cNvPr id="605" name="Рисунок 6" descr="Рисунок 6"/>
          <p:cNvPicPr>
            <a:picLocks noChangeAspect="1"/>
          </p:cNvPicPr>
          <p:nvPr/>
        </p:nvPicPr>
        <p:blipFill>
          <a:blip r:embed="rId2">
            <a:extLst/>
          </a:blip>
          <a:stretch>
            <a:fillRect/>
          </a:stretch>
        </p:blipFill>
        <p:spPr>
          <a:xfrm>
            <a:off x="7248872" y="2131222"/>
            <a:ext cx="4943131" cy="3520691"/>
          </a:xfrm>
          <a:prstGeom prst="rect">
            <a:avLst/>
          </a:prstGeom>
          <a:ln w="12700">
            <a:miter lim="400000"/>
          </a:ln>
        </p:spPr>
      </p:pic>
      <p:pic>
        <p:nvPicPr>
          <p:cNvPr id="606" name="Рисунок 1" descr="Рисунок 1"/>
          <p:cNvPicPr>
            <a:picLocks noChangeAspect="1"/>
          </p:cNvPicPr>
          <p:nvPr/>
        </p:nvPicPr>
        <p:blipFill>
          <a:blip r:embed="rId3">
            <a:extLst/>
          </a:blip>
          <a:stretch>
            <a:fillRect/>
          </a:stretch>
        </p:blipFill>
        <p:spPr>
          <a:xfrm>
            <a:off x="-3" y="3364636"/>
            <a:ext cx="3432255" cy="2287279"/>
          </a:xfrm>
          <a:prstGeom prst="rect">
            <a:avLst/>
          </a:prstGeom>
          <a:ln w="12700">
            <a:miter lim="400000"/>
          </a:ln>
        </p:spPr>
      </p:pic>
      <p:pic>
        <p:nvPicPr>
          <p:cNvPr id="607" name="Picture 3" descr="Picture 3"/>
          <p:cNvPicPr>
            <a:picLocks noChangeAspect="1"/>
          </p:cNvPicPr>
          <p:nvPr/>
        </p:nvPicPr>
        <p:blipFill>
          <a:blip r:embed="rId4">
            <a:extLst/>
          </a:blip>
          <a:srcRect l="20081" t="85437" r="43863" b="1271"/>
          <a:stretch>
            <a:fillRect/>
          </a:stretch>
        </p:blipFill>
        <p:spPr>
          <a:xfrm>
            <a:off x="7795683" y="701126"/>
            <a:ext cx="4396319" cy="863603"/>
          </a:xfrm>
          <a:prstGeom prst="rect">
            <a:avLst/>
          </a:prstGeom>
          <a:ln w="12700">
            <a:miter lim="400000"/>
          </a:ln>
        </p:spPr>
      </p:pic>
      <p:sp>
        <p:nvSpPr>
          <p:cNvPr id="608" name="TextBox 11"/>
          <p:cNvSpPr txBox="1"/>
          <p:nvPr/>
        </p:nvSpPr>
        <p:spPr>
          <a:xfrm>
            <a:off x="11098417" y="55175"/>
            <a:ext cx="864711" cy="33308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a:defRPr b="1">
                <a:solidFill>
                  <a:srgbClr val="808080"/>
                </a:solidFill>
              </a:defRPr>
            </a:lvl1pPr>
          </a:lstStyle>
          <a:p>
            <a:pPr/>
            <a:r>
              <a:t>10/21</a:t>
            </a:r>
          </a:p>
        </p:txBody>
      </p:sp>
      <p:pic>
        <p:nvPicPr>
          <p:cNvPr id="609" name="Рисунок 8" descr="Рисунок 8"/>
          <p:cNvPicPr>
            <a:picLocks noChangeAspect="1"/>
          </p:cNvPicPr>
          <p:nvPr/>
        </p:nvPicPr>
        <p:blipFill>
          <a:blip r:embed="rId5">
            <a:extLst/>
          </a:blip>
          <a:stretch>
            <a:fillRect/>
          </a:stretch>
        </p:blipFill>
        <p:spPr>
          <a:xfrm>
            <a:off x="3539787" y="3364638"/>
            <a:ext cx="3430914" cy="2287279"/>
          </a:xfrm>
          <a:prstGeom prst="rect">
            <a:avLst/>
          </a:prstGeom>
          <a:ln w="12700">
            <a:miter lim="400000"/>
          </a:ln>
          <a:effectLst>
            <a:outerShdw sx="100000" sy="100000" kx="0" ky="0" algn="b" rotWithShape="0" blurRad="50800" dist="38100" dir="2700000">
              <a:srgbClr val="000000">
                <a:alpha val="43000"/>
              </a:srgbClr>
            </a:outerShdw>
          </a:effectLst>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Прямоугольник 1"/>
          <p:cNvSpPr/>
          <p:nvPr/>
        </p:nvSpPr>
        <p:spPr>
          <a:xfrm>
            <a:off x="0" y="-1"/>
            <a:ext cx="12192000" cy="479687"/>
          </a:xfrm>
          <a:prstGeom prst="rect">
            <a:avLst/>
          </a:prstGeom>
          <a:solidFill>
            <a:srgbClr val="F2F2F2"/>
          </a:solidFill>
          <a:ln w="12700">
            <a:miter lim="400000"/>
          </a:ln>
        </p:spPr>
        <p:txBody>
          <a:bodyPr lIns="45718" tIns="45718" rIns="45718" bIns="45718" anchor="ctr"/>
          <a:lstStyle/>
          <a:p>
            <a:pPr algn="ctr">
              <a:defRPr>
                <a:solidFill>
                  <a:srgbClr val="FFFFFF"/>
                </a:solidFill>
              </a:defRPr>
            </a:pPr>
          </a:p>
        </p:txBody>
      </p:sp>
      <p:sp>
        <p:nvSpPr>
          <p:cNvPr id="612" name="Rectangle 4"/>
          <p:cNvSpPr txBox="1"/>
          <p:nvPr>
            <p:ph type="body" sz="quarter" idx="1"/>
          </p:nvPr>
        </p:nvSpPr>
        <p:spPr>
          <a:xfrm>
            <a:off x="148280" y="-1"/>
            <a:ext cx="10085007" cy="479687"/>
          </a:xfrm>
          <a:prstGeom prst="rect">
            <a:avLst/>
          </a:prstGeom>
        </p:spPr>
        <p:txBody>
          <a:bodyPr/>
          <a:lstStyle>
            <a:lvl1pPr algn="l">
              <a:defRPr>
                <a:solidFill>
                  <a:srgbClr val="3333CC"/>
                </a:solidFill>
              </a:defRPr>
            </a:lvl1pPr>
          </a:lstStyle>
          <a:p>
            <a:pPr/>
            <a:r>
              <a:t>VITA applications:	ITER</a:t>
            </a:r>
          </a:p>
        </p:txBody>
      </p:sp>
      <p:sp>
        <p:nvSpPr>
          <p:cNvPr id="613" name="Прямая соединительная линия 3"/>
          <p:cNvSpPr/>
          <p:nvPr/>
        </p:nvSpPr>
        <p:spPr>
          <a:xfrm>
            <a:off x="2954865" y="479685"/>
            <a:ext cx="9237135" cy="1"/>
          </a:xfrm>
          <a:prstGeom prst="line">
            <a:avLst/>
          </a:prstGeom>
          <a:ln w="38100">
            <a:solidFill>
              <a:schemeClr val="accent5"/>
            </a:solidFill>
            <a:miter/>
          </a:ln>
        </p:spPr>
        <p:txBody>
          <a:bodyPr lIns="45718" tIns="45718" rIns="45718" bIns="45718"/>
          <a:lstStyle/>
          <a:p>
            <a:pPr>
              <a:defRPr>
                <a:latin typeface="+mj-lt"/>
                <a:ea typeface="+mj-ea"/>
                <a:cs typeface="+mj-cs"/>
                <a:sym typeface="Helvetica"/>
              </a:defRPr>
            </a:pPr>
          </a:p>
        </p:txBody>
      </p:sp>
      <p:sp>
        <p:nvSpPr>
          <p:cNvPr id="614" name="TextBox 4"/>
          <p:cNvSpPr txBox="1"/>
          <p:nvPr/>
        </p:nvSpPr>
        <p:spPr>
          <a:xfrm>
            <a:off x="255150" y="5899213"/>
            <a:ext cx="11171789" cy="80859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60363" indent="-360363">
              <a:defRPr sz="1600"/>
            </a:pPr>
            <a:r>
              <a:t>Shoshin et al. Qualification of Boron Carbide … IEEE Transactions on Plasma Science 48 (2020) 1474-1478.</a:t>
            </a:r>
          </a:p>
          <a:p>
            <a:pPr marL="360363" indent="-360363">
              <a:defRPr sz="1600"/>
            </a:pPr>
            <a:r>
              <a:t>Shoshin et al. </a:t>
            </a:r>
            <a:r>
              <a:rPr i="1"/>
              <a:t>Test results of boron carbide ceramics for ITER port protection. </a:t>
            </a:r>
            <a:r>
              <a:t>Fusion Engineering and Design 168 (2021) 112426.</a:t>
            </a:r>
          </a:p>
          <a:p>
            <a:pPr marL="360363" indent="-360363">
              <a:defRPr sz="1600"/>
            </a:pPr>
            <a:r>
              <a:t>Shoshin et al. </a:t>
            </a:r>
            <a:r>
              <a:rPr i="1"/>
              <a:t>Integration of ITER diagnostic ports at the Budker institute. </a:t>
            </a:r>
            <a:r>
              <a:t>Fusion Engineering and Design 178 (2022) 113114.</a:t>
            </a:r>
          </a:p>
        </p:txBody>
      </p:sp>
      <p:pic>
        <p:nvPicPr>
          <p:cNvPr id="615" name="Picture 6" descr="Picture 6"/>
          <p:cNvPicPr>
            <a:picLocks noChangeAspect="1"/>
          </p:cNvPicPr>
          <p:nvPr/>
        </p:nvPicPr>
        <p:blipFill>
          <a:blip r:embed="rId2">
            <a:extLst/>
          </a:blip>
          <a:stretch>
            <a:fillRect/>
          </a:stretch>
        </p:blipFill>
        <p:spPr>
          <a:xfrm>
            <a:off x="10622512" y="664827"/>
            <a:ext cx="1569490" cy="1569487"/>
          </a:xfrm>
          <a:prstGeom prst="rect">
            <a:avLst/>
          </a:prstGeom>
          <a:ln w="12700">
            <a:miter lim="400000"/>
          </a:ln>
        </p:spPr>
      </p:pic>
      <p:pic>
        <p:nvPicPr>
          <p:cNvPr id="616" name="Изображение 1" descr="Изображение 1"/>
          <p:cNvPicPr>
            <a:picLocks noChangeAspect="1"/>
          </p:cNvPicPr>
          <p:nvPr/>
        </p:nvPicPr>
        <p:blipFill>
          <a:blip r:embed="rId3">
            <a:extLst/>
          </a:blip>
          <a:srcRect l="50000" t="65359" r="16136" b="9785"/>
          <a:stretch>
            <a:fillRect/>
          </a:stretch>
        </p:blipFill>
        <p:spPr>
          <a:xfrm>
            <a:off x="5946773" y="2632605"/>
            <a:ext cx="4645030" cy="1944687"/>
          </a:xfrm>
          <a:prstGeom prst="rect">
            <a:avLst/>
          </a:prstGeom>
          <a:ln w="12700">
            <a:miter lim="400000"/>
          </a:ln>
        </p:spPr>
      </p:pic>
      <p:pic>
        <p:nvPicPr>
          <p:cNvPr id="617" name="Изображение 5" descr="Изображение 5"/>
          <p:cNvPicPr>
            <a:picLocks noChangeAspect="1"/>
          </p:cNvPicPr>
          <p:nvPr/>
        </p:nvPicPr>
        <p:blipFill>
          <a:blip r:embed="rId3">
            <a:extLst/>
          </a:blip>
          <a:srcRect l="50000" t="22551" r="13776" b="36021"/>
          <a:stretch>
            <a:fillRect/>
          </a:stretch>
        </p:blipFill>
        <p:spPr>
          <a:xfrm>
            <a:off x="0" y="1634068"/>
            <a:ext cx="6139080" cy="4003149"/>
          </a:xfrm>
          <a:prstGeom prst="rect">
            <a:avLst/>
          </a:prstGeom>
          <a:ln w="12700">
            <a:miter lim="400000"/>
          </a:ln>
        </p:spPr>
      </p:pic>
      <p:sp>
        <p:nvSpPr>
          <p:cNvPr id="618" name="Прямоугольник 8"/>
          <p:cNvSpPr txBox="1"/>
          <p:nvPr/>
        </p:nvSpPr>
        <p:spPr>
          <a:xfrm>
            <a:off x="596053" y="741685"/>
            <a:ext cx="7621693" cy="64497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2000"/>
            </a:lvl1pPr>
          </a:lstStyle>
          <a:p>
            <a:pPr/>
            <a:r>
              <a:t>The concentration of hazardous impurities in ceramic and steel samples developed for the ITER was measured by activation analysis</a:t>
            </a:r>
          </a:p>
        </p:txBody>
      </p:sp>
      <p:sp>
        <p:nvSpPr>
          <p:cNvPr id="619" name="TextBox 9"/>
          <p:cNvSpPr txBox="1"/>
          <p:nvPr/>
        </p:nvSpPr>
        <p:spPr>
          <a:xfrm>
            <a:off x="11098417" y="55175"/>
            <a:ext cx="864711" cy="33308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a:defRPr b="1">
                <a:solidFill>
                  <a:srgbClr val="808080"/>
                </a:solidFill>
              </a:defRPr>
            </a:lvl1pPr>
          </a:lstStyle>
          <a:p>
            <a:pPr/>
            <a:r>
              <a:t>11/21</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148"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Основы БНЗТ</a:t>
            </a:r>
          </a:p>
        </p:txBody>
      </p:sp>
      <p:sp>
        <p:nvSpPr>
          <p:cNvPr id="149"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150" name="Text Box 5"/>
          <p:cNvSpPr txBox="1"/>
          <p:nvPr/>
        </p:nvSpPr>
        <p:spPr>
          <a:xfrm>
            <a:off x="297337" y="692696"/>
            <a:ext cx="8621432" cy="11706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a:solidFill>
                  <a:srgbClr val="333399"/>
                </a:solidFill>
                <a:latin typeface="Arial"/>
                <a:ea typeface="Arial"/>
                <a:cs typeface="Arial"/>
                <a:sym typeface="Arial"/>
              </a:defRPr>
            </a:pPr>
            <a:r>
              <a:t>3 свойства </a:t>
            </a:r>
            <a:r>
              <a:rPr baseline="30000">
                <a:solidFill>
                  <a:srgbClr val="2D2D8A"/>
                </a:solidFill>
              </a:rPr>
              <a:t>10</a:t>
            </a:r>
            <a:r>
              <a:rPr>
                <a:solidFill>
                  <a:srgbClr val="2D2D8A"/>
                </a:solidFill>
              </a:rPr>
              <a:t>B</a:t>
            </a:r>
            <a:r>
              <a:rPr>
                <a:solidFill>
                  <a:srgbClr val="2D2D8A"/>
                </a:solidFill>
              </a:rPr>
              <a:t>(</a:t>
            </a:r>
            <a:r>
              <a:rPr>
                <a:solidFill>
                  <a:srgbClr val="2D2D8A"/>
                </a:solidFill>
              </a:rPr>
              <a:t>n</a:t>
            </a:r>
            <a:r>
              <a:rPr>
                <a:solidFill>
                  <a:srgbClr val="2D2D8A"/>
                </a:solidFill>
              </a:rPr>
              <a:t>,</a:t>
            </a:r>
            <a:r>
              <a:rPr>
                <a:solidFill>
                  <a:srgbClr val="2D2D8A"/>
                </a:solidFill>
                <a:latin typeface="Symbol"/>
                <a:ea typeface="Symbol"/>
                <a:cs typeface="Symbol"/>
                <a:sym typeface="Symbol"/>
              </a:rPr>
              <a:t>a</a:t>
            </a:r>
            <a:r>
              <a:rPr>
                <a:solidFill>
                  <a:srgbClr val="2D2D8A"/>
                </a:solidFill>
              </a:rPr>
              <a:t>)</a:t>
            </a:r>
            <a:r>
              <a:rPr baseline="30000">
                <a:solidFill>
                  <a:srgbClr val="2D2D8A"/>
                </a:solidFill>
              </a:rPr>
              <a:t>7</a:t>
            </a:r>
            <a:r>
              <a:rPr>
                <a:solidFill>
                  <a:srgbClr val="2D2D8A"/>
                </a:solidFill>
              </a:rPr>
              <a:t>Li</a:t>
            </a:r>
            <a:r>
              <a:t>: 	</a:t>
            </a:r>
          </a:p>
          <a:p>
            <a:pPr marL="342900" indent="-342900">
              <a:defRPr>
                <a:solidFill>
                  <a:srgbClr val="333399"/>
                </a:solidFill>
                <a:latin typeface="Arial"/>
                <a:ea typeface="Arial"/>
                <a:cs typeface="Arial"/>
                <a:sym typeface="Arial"/>
              </a:defRPr>
            </a:pPr>
            <a:r>
              <a:t>  1) сечение поглощения теплового нейтрона = 3 835 б</a:t>
            </a:r>
          </a:p>
          <a:p>
            <a:pPr marL="342900" indent="-342900">
              <a:defRPr>
                <a:solidFill>
                  <a:srgbClr val="333399"/>
                </a:solidFill>
                <a:latin typeface="Arial"/>
                <a:ea typeface="Arial"/>
                <a:cs typeface="Arial"/>
                <a:sym typeface="Arial"/>
              </a:defRPr>
            </a:pPr>
            <a:r>
              <a:t>  2) </a:t>
            </a:r>
            <a:r>
              <a:rPr b="1"/>
              <a:t>84% </a:t>
            </a:r>
            <a:r>
              <a:rPr b="1">
                <a:solidFill>
                  <a:srgbClr val="2D2D8A"/>
                </a:solidFill>
              </a:rPr>
              <a:t>энергии распада (2,79 МэВ) </a:t>
            </a:r>
            <a:r>
              <a:rPr b="1"/>
              <a:t>– внутри 10 мкм</a:t>
            </a:r>
            <a:endParaRPr b="1"/>
          </a:p>
          <a:p>
            <a:pPr marL="268288" indent="-268288">
              <a:defRPr>
                <a:solidFill>
                  <a:srgbClr val="333399"/>
                </a:solidFill>
                <a:latin typeface="Arial"/>
                <a:ea typeface="Arial"/>
                <a:cs typeface="Arial"/>
                <a:sym typeface="Arial"/>
              </a:defRPr>
            </a:pPr>
            <a:r>
              <a:t>  </a:t>
            </a:r>
            <a:r>
              <a:t>3) </a:t>
            </a:r>
            <a:r>
              <a:t>бор нерадиоактивен и нетоксичен</a:t>
            </a:r>
          </a:p>
        </p:txBody>
      </p:sp>
      <p:pic>
        <p:nvPicPr>
          <p:cNvPr id="151" name="Picture 7" descr="Picture 7"/>
          <p:cNvPicPr>
            <a:picLocks noChangeAspect="1"/>
          </p:cNvPicPr>
          <p:nvPr/>
        </p:nvPicPr>
        <p:blipFill>
          <a:blip r:embed="rId2">
            <a:extLst/>
          </a:blip>
          <a:stretch>
            <a:fillRect/>
          </a:stretch>
        </p:blipFill>
        <p:spPr>
          <a:xfrm>
            <a:off x="1636000" y="2325379"/>
            <a:ext cx="6134242" cy="3852014"/>
          </a:xfrm>
          <a:prstGeom prst="rect">
            <a:avLst/>
          </a:prstGeom>
          <a:ln w="12700">
            <a:miter lim="400000"/>
          </a:ln>
        </p:spPr>
      </p:pic>
      <p:sp>
        <p:nvSpPr>
          <p:cNvPr id="152" name="Прямоугольник 10"/>
          <p:cNvSpPr txBox="1"/>
          <p:nvPr/>
        </p:nvSpPr>
        <p:spPr>
          <a:xfrm>
            <a:off x="8746278" y="2127729"/>
            <a:ext cx="2284825" cy="409521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baseline="30000">
                <a:solidFill>
                  <a:srgbClr val="2D2D8A"/>
                </a:solidFill>
                <a:latin typeface="Arial"/>
                <a:ea typeface="Arial"/>
                <a:cs typeface="Arial"/>
                <a:sym typeface="Arial"/>
              </a:defRPr>
            </a:pPr>
            <a:r>
              <a:t>10</a:t>
            </a:r>
            <a:r>
              <a:rPr baseline="0"/>
              <a:t>B</a:t>
            </a:r>
            <a:r>
              <a:rPr baseline="0"/>
              <a:t>(</a:t>
            </a:r>
            <a:r>
              <a:rPr baseline="0"/>
              <a:t>n</a:t>
            </a:r>
            <a:r>
              <a:rPr baseline="0"/>
              <a:t>,</a:t>
            </a:r>
            <a:r>
              <a:rPr b="0" baseline="0">
                <a:latin typeface="Symbol"/>
                <a:ea typeface="Symbol"/>
                <a:cs typeface="Symbol"/>
                <a:sym typeface="Symbol"/>
              </a:rPr>
              <a:t>a</a:t>
            </a:r>
            <a:r>
              <a:rPr baseline="0"/>
              <a:t>)</a:t>
            </a:r>
            <a:r>
              <a:t>7</a:t>
            </a:r>
            <a:r>
              <a:rPr baseline="0"/>
              <a:t>Li</a:t>
            </a:r>
            <a:r>
              <a:rPr baseline="0"/>
              <a:t>:</a:t>
            </a:r>
            <a:endParaRPr baseline="0"/>
          </a:p>
          <a:p>
            <a:pPr>
              <a:defRPr>
                <a:solidFill>
                  <a:srgbClr val="2D2D8A"/>
                </a:solidFill>
                <a:latin typeface="Arial"/>
                <a:ea typeface="Arial"/>
                <a:cs typeface="Arial"/>
                <a:sym typeface="Arial"/>
              </a:defRPr>
            </a:pPr>
            <a:r>
              <a:t>   6,1% - </a:t>
            </a:r>
            <a:r>
              <a:rPr>
                <a:latin typeface="Symbol"/>
                <a:ea typeface="Symbol"/>
                <a:cs typeface="Symbol"/>
                <a:sym typeface="Symbol"/>
              </a:rPr>
              <a:t>a</a:t>
            </a:r>
            <a:r>
              <a:t> + </a:t>
            </a:r>
            <a:r>
              <a:rPr baseline="30000"/>
              <a:t>7</a:t>
            </a:r>
            <a:r>
              <a:t>Li</a:t>
            </a:r>
          </a:p>
          <a:p>
            <a:pPr>
              <a:defRPr>
                <a:solidFill>
                  <a:srgbClr val="2D2D8A"/>
                </a:solidFill>
                <a:latin typeface="Arial"/>
                <a:ea typeface="Arial"/>
                <a:cs typeface="Arial"/>
                <a:sym typeface="Arial"/>
              </a:defRPr>
            </a:pPr>
            <a:r>
              <a:t> </a:t>
            </a:r>
            <a:r>
              <a:t>93,9% - </a:t>
            </a:r>
            <a:r>
              <a:rPr>
                <a:latin typeface="Symbol"/>
                <a:ea typeface="Symbol"/>
                <a:cs typeface="Symbol"/>
                <a:sym typeface="Symbol"/>
              </a:rPr>
              <a:t>a</a:t>
            </a:r>
            <a:r>
              <a:t> + </a:t>
            </a:r>
            <a:r>
              <a:rPr baseline="30000"/>
              <a:t>7</a:t>
            </a:r>
            <a:r>
              <a:t>Li</a:t>
            </a:r>
            <a:r>
              <a:t> + </a:t>
            </a:r>
            <a:r>
              <a:rPr>
                <a:latin typeface="Symbol"/>
                <a:ea typeface="Symbol"/>
                <a:cs typeface="Symbol"/>
                <a:sym typeface="Symbol"/>
              </a:rPr>
              <a:t>g</a:t>
            </a:r>
            <a:endParaRPr>
              <a:latin typeface="Symbol"/>
              <a:ea typeface="Symbol"/>
              <a:cs typeface="Symbol"/>
              <a:sym typeface="Symbol"/>
            </a:endParaRPr>
          </a:p>
          <a:p>
            <a:pPr>
              <a:defRPr>
                <a:solidFill>
                  <a:srgbClr val="2D2D8A"/>
                </a:solidFill>
                <a:latin typeface="Symbol"/>
                <a:ea typeface="Symbol"/>
                <a:cs typeface="Symbol"/>
                <a:sym typeface="Symbol"/>
              </a:defRPr>
            </a:pPr>
          </a:p>
          <a:p>
            <a:pPr>
              <a:defRPr>
                <a:solidFill>
                  <a:srgbClr val="2D2D8A"/>
                </a:solidFill>
                <a:latin typeface="Arial"/>
                <a:ea typeface="Arial"/>
                <a:cs typeface="Arial"/>
                <a:sym typeface="Arial"/>
              </a:defRPr>
            </a:pPr>
            <a:r>
              <a:t>длина пробега:</a:t>
            </a:r>
          </a:p>
          <a:p>
            <a:pPr>
              <a:defRPr>
                <a:solidFill>
                  <a:srgbClr val="2D2D8A"/>
                </a:solidFill>
                <a:latin typeface="Arial"/>
                <a:ea typeface="Arial"/>
                <a:cs typeface="Arial"/>
                <a:sym typeface="Arial"/>
              </a:defRPr>
            </a:pPr>
            <a:r>
              <a:rPr>
                <a:latin typeface="Symbol"/>
                <a:ea typeface="Symbol"/>
                <a:cs typeface="Symbol"/>
                <a:sym typeface="Symbol"/>
              </a:rPr>
              <a:t>a</a:t>
            </a:r>
            <a:r>
              <a:t>     = 7,5 мкм</a:t>
            </a:r>
          </a:p>
          <a:p>
            <a:pPr>
              <a:defRPr baseline="30000">
                <a:solidFill>
                  <a:srgbClr val="2D2D8A"/>
                </a:solidFill>
                <a:latin typeface="Arial"/>
                <a:ea typeface="Arial"/>
                <a:cs typeface="Arial"/>
                <a:sym typeface="Arial"/>
              </a:defRPr>
            </a:pPr>
            <a:r>
              <a:t>7</a:t>
            </a:r>
            <a:r>
              <a:rPr baseline="0"/>
              <a:t>Li</a:t>
            </a:r>
            <a:r>
              <a:rPr baseline="0"/>
              <a:t>    = 5,1 мкм</a:t>
            </a:r>
            <a:endParaRPr baseline="0"/>
          </a:p>
          <a:p>
            <a:pPr marL="285750" indent="-285750">
              <a:buSzPct val="100000"/>
              <a:buFont typeface="Symbol"/>
              <a:buChar char="g"/>
              <a:defRPr>
                <a:solidFill>
                  <a:srgbClr val="2D2D8A"/>
                </a:solidFill>
                <a:latin typeface="Arial"/>
                <a:ea typeface="Arial"/>
                <a:cs typeface="Arial"/>
                <a:sym typeface="Arial"/>
              </a:defRPr>
            </a:pPr>
            <a:r>
              <a:t>~ 10 </a:t>
            </a:r>
            <a:r>
              <a:t>см</a:t>
            </a:r>
          </a:p>
          <a:p>
            <a:pPr marL="285750" indent="-285750">
              <a:buSzPct val="100000"/>
              <a:buFont typeface="Symbol"/>
              <a:buChar char="g"/>
              <a:defRPr>
                <a:solidFill>
                  <a:srgbClr val="2D2D8A"/>
                </a:solidFill>
                <a:latin typeface="Arial"/>
                <a:ea typeface="Arial"/>
                <a:cs typeface="Arial"/>
                <a:sym typeface="Arial"/>
              </a:defRPr>
            </a:pPr>
          </a:p>
          <a:p>
            <a:pPr>
              <a:defRPr>
                <a:solidFill>
                  <a:srgbClr val="2D2D8A"/>
                </a:solidFill>
                <a:latin typeface="Arial"/>
                <a:ea typeface="Arial"/>
                <a:cs typeface="Arial"/>
                <a:sym typeface="Arial"/>
              </a:defRPr>
            </a:pPr>
            <a:r>
              <a:t>84% от 2,79 МэВ</a:t>
            </a:r>
          </a:p>
          <a:p>
            <a:pPr>
              <a:defRPr>
                <a:solidFill>
                  <a:srgbClr val="2D2D8A"/>
                </a:solidFill>
                <a:latin typeface="Arial"/>
                <a:ea typeface="Arial"/>
                <a:cs typeface="Arial"/>
                <a:sym typeface="Arial"/>
              </a:defRPr>
            </a:pPr>
            <a:r>
              <a:t>выделяется в области 10 мкм =</a:t>
            </a:r>
          </a:p>
          <a:p>
            <a:pPr>
              <a:defRPr>
                <a:solidFill>
                  <a:srgbClr val="2D2D8A"/>
                </a:solidFill>
                <a:latin typeface="Arial"/>
                <a:ea typeface="Arial"/>
                <a:cs typeface="Arial"/>
                <a:sym typeface="Arial"/>
              </a:defRPr>
            </a:pPr>
            <a:r>
              <a:t>размер клеток млекопитающих</a:t>
            </a:r>
            <a:endParaRPr>
              <a:latin typeface="Symbol"/>
              <a:ea typeface="Symbol"/>
              <a:cs typeface="Symbol"/>
              <a:sym typeface="Symbol"/>
            </a:endParaRP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Прямоугольник 1"/>
          <p:cNvSpPr/>
          <p:nvPr/>
        </p:nvSpPr>
        <p:spPr>
          <a:xfrm>
            <a:off x="0" y="-1"/>
            <a:ext cx="12192000" cy="479687"/>
          </a:xfrm>
          <a:prstGeom prst="rect">
            <a:avLst/>
          </a:prstGeom>
          <a:solidFill>
            <a:srgbClr val="F2F2F2"/>
          </a:solidFill>
          <a:ln w="12700">
            <a:miter lim="400000"/>
          </a:ln>
        </p:spPr>
        <p:txBody>
          <a:bodyPr lIns="45718" tIns="45718" rIns="45718" bIns="45718" anchor="ctr"/>
          <a:lstStyle/>
          <a:p>
            <a:pPr algn="ctr">
              <a:defRPr>
                <a:solidFill>
                  <a:srgbClr val="FFFFFF"/>
                </a:solidFill>
              </a:defRPr>
            </a:pPr>
          </a:p>
        </p:txBody>
      </p:sp>
      <p:sp>
        <p:nvSpPr>
          <p:cNvPr id="622" name="Rectangle 4"/>
          <p:cNvSpPr txBox="1"/>
          <p:nvPr>
            <p:ph type="body" sz="quarter" idx="1"/>
          </p:nvPr>
        </p:nvSpPr>
        <p:spPr>
          <a:xfrm>
            <a:off x="148280" y="-1"/>
            <a:ext cx="10085007" cy="479687"/>
          </a:xfrm>
          <a:prstGeom prst="rect">
            <a:avLst/>
          </a:prstGeom>
        </p:spPr>
        <p:txBody>
          <a:bodyPr/>
          <a:lstStyle>
            <a:lvl1pPr algn="l">
              <a:defRPr>
                <a:solidFill>
                  <a:srgbClr val="3333CC"/>
                </a:solidFill>
              </a:defRPr>
            </a:lvl1pPr>
          </a:lstStyle>
          <a:p>
            <a:pPr/>
            <a:r>
              <a:t>VITA applications:	Fast neutrons</a:t>
            </a:r>
          </a:p>
        </p:txBody>
      </p:sp>
      <p:sp>
        <p:nvSpPr>
          <p:cNvPr id="623" name="Прямая соединительная линия 3"/>
          <p:cNvSpPr/>
          <p:nvPr/>
        </p:nvSpPr>
        <p:spPr>
          <a:xfrm>
            <a:off x="2954865" y="479685"/>
            <a:ext cx="9237135" cy="1"/>
          </a:xfrm>
          <a:prstGeom prst="line">
            <a:avLst/>
          </a:prstGeom>
          <a:ln w="38100">
            <a:solidFill>
              <a:schemeClr val="accent5"/>
            </a:solidFill>
            <a:miter/>
          </a:ln>
        </p:spPr>
        <p:txBody>
          <a:bodyPr lIns="45718" tIns="45718" rIns="45718" bIns="45718"/>
          <a:lstStyle/>
          <a:p>
            <a:pPr>
              <a:defRPr>
                <a:latin typeface="+mj-lt"/>
                <a:ea typeface="+mj-ea"/>
                <a:cs typeface="+mj-cs"/>
                <a:sym typeface="Helvetica"/>
              </a:defRPr>
            </a:pPr>
          </a:p>
        </p:txBody>
      </p:sp>
      <p:pic>
        <p:nvPicPr>
          <p:cNvPr id="624" name="Picture 2" descr="Picture 2"/>
          <p:cNvPicPr>
            <a:picLocks noChangeAspect="1"/>
          </p:cNvPicPr>
          <p:nvPr/>
        </p:nvPicPr>
        <p:blipFill>
          <a:blip r:embed="rId2">
            <a:extLst/>
          </a:blip>
          <a:stretch>
            <a:fillRect/>
          </a:stretch>
        </p:blipFill>
        <p:spPr>
          <a:xfrm>
            <a:off x="10668000" y="2352980"/>
            <a:ext cx="1524000" cy="1514478"/>
          </a:xfrm>
          <a:prstGeom prst="rect">
            <a:avLst/>
          </a:prstGeom>
          <a:ln w="12700">
            <a:miter lim="400000"/>
          </a:ln>
        </p:spPr>
      </p:pic>
      <p:pic>
        <p:nvPicPr>
          <p:cNvPr id="625" name="Рисунок 5" descr="Рисунок 5"/>
          <p:cNvPicPr>
            <a:picLocks noChangeAspect="1"/>
          </p:cNvPicPr>
          <p:nvPr/>
        </p:nvPicPr>
        <p:blipFill>
          <a:blip r:embed="rId3">
            <a:extLst/>
          </a:blip>
          <a:stretch>
            <a:fillRect/>
          </a:stretch>
        </p:blipFill>
        <p:spPr>
          <a:xfrm>
            <a:off x="10668000" y="3986124"/>
            <a:ext cx="1524000" cy="1724484"/>
          </a:xfrm>
          <a:prstGeom prst="rect">
            <a:avLst/>
          </a:prstGeom>
          <a:ln w="12700">
            <a:miter lim="400000"/>
          </a:ln>
        </p:spPr>
      </p:pic>
      <p:sp>
        <p:nvSpPr>
          <p:cNvPr id="626" name="Прямоугольник 6"/>
          <p:cNvSpPr txBox="1"/>
          <p:nvPr/>
        </p:nvSpPr>
        <p:spPr>
          <a:xfrm>
            <a:off x="519852" y="1021139"/>
            <a:ext cx="9001760" cy="247377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a:pPr>
            <a:r>
              <a:t>We generate </a:t>
            </a:r>
            <a:r>
              <a:rPr b="1"/>
              <a:t>fast neutrons for radiation testing</a:t>
            </a:r>
            <a:r>
              <a:t>:</a:t>
            </a:r>
          </a:p>
          <a:p>
            <a:pPr marL="342900" indent="-342900">
              <a:buSzPct val="100000"/>
              <a:buFont typeface="Arial"/>
              <a:buChar char="•"/>
              <a:defRPr sz="2000"/>
            </a:pPr>
            <a:r>
              <a:t>of fibers (Saclay Nuclear Research Centre) for the High-Luminosity LHC in CERN</a:t>
            </a:r>
          </a:p>
          <a:p>
            <a:pPr marL="342900" indent="-342900">
              <a:buSzPct val="100000"/>
              <a:buFont typeface="Arial"/>
              <a:buChar char="•"/>
              <a:defRPr sz="2000"/>
            </a:pPr>
            <a:r>
              <a:t>of semiconductor PMT and dc-dc converters for the ATLAS detector in CERN</a:t>
            </a:r>
          </a:p>
          <a:p>
            <a:pPr marL="342900" indent="-342900">
              <a:buSzPct val="100000"/>
              <a:buFont typeface="Arial"/>
              <a:buChar char="•"/>
              <a:defRPr sz="2000"/>
            </a:pPr>
            <a:r>
              <a:t>of boron carbide ceramics for ITER</a:t>
            </a:r>
          </a:p>
          <a:p>
            <a:pPr marL="342900" indent="-342900">
              <a:buSzPct val="100000"/>
              <a:buFont typeface="Arial"/>
              <a:buChar char="•"/>
              <a:defRPr sz="2000"/>
            </a:pPr>
            <a:r>
              <a:t>of diamond neutron detector for ITER</a:t>
            </a:r>
          </a:p>
          <a:p>
            <a:pPr marL="342900" indent="-342900">
              <a:buSzPct val="100000"/>
              <a:buFont typeface="Arial"/>
              <a:buChar char="•"/>
              <a:defRPr sz="2000"/>
            </a:pPr>
            <a:r>
              <a:t>of neodymium magnets for high power linac (Kurchatov Institute)</a:t>
            </a:r>
          </a:p>
          <a:p>
            <a:pPr marL="342900" indent="-342900">
              <a:buSzPct val="100000"/>
              <a:buFont typeface="Arial"/>
              <a:buChar char="•"/>
              <a:defRPr sz="2000"/>
            </a:pPr>
            <a:r>
              <a:t>of gas sensors based on titanyl phthalocyanines</a:t>
            </a:r>
          </a:p>
          <a:p>
            <a:pPr marL="342900" indent="-342900">
              <a:buSzPct val="100000"/>
              <a:buFont typeface="Arial"/>
              <a:buChar char="•"/>
              <a:defRPr sz="2000"/>
            </a:pPr>
            <a:r>
              <a:t>of natural (popigai) and synthetic diamonds</a:t>
            </a:r>
          </a:p>
        </p:txBody>
      </p:sp>
      <p:pic>
        <p:nvPicPr>
          <p:cNvPr id="627" name="Picture 6" descr="Picture 6"/>
          <p:cNvPicPr>
            <a:picLocks noChangeAspect="1"/>
          </p:cNvPicPr>
          <p:nvPr/>
        </p:nvPicPr>
        <p:blipFill>
          <a:blip r:embed="rId4">
            <a:extLst/>
          </a:blip>
          <a:stretch>
            <a:fillRect/>
          </a:stretch>
        </p:blipFill>
        <p:spPr>
          <a:xfrm>
            <a:off x="10622512" y="664827"/>
            <a:ext cx="1569490" cy="1569487"/>
          </a:xfrm>
          <a:prstGeom prst="rect">
            <a:avLst/>
          </a:prstGeom>
          <a:ln w="12700">
            <a:miter lim="400000"/>
          </a:ln>
        </p:spPr>
      </p:pic>
      <p:sp>
        <p:nvSpPr>
          <p:cNvPr id="628" name="TextBox 9"/>
          <p:cNvSpPr txBox="1"/>
          <p:nvPr/>
        </p:nvSpPr>
        <p:spPr>
          <a:xfrm>
            <a:off x="255150" y="5899213"/>
            <a:ext cx="11171789" cy="80859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60363" indent="-360363">
              <a:defRPr sz="1600"/>
            </a:pPr>
            <a:r>
              <a:t>Kasatov et al. </a:t>
            </a:r>
            <a:r>
              <a:rPr i="1"/>
              <a:t>A fast-neutron source based ...</a:t>
            </a:r>
            <a:br>
              <a:rPr i="1"/>
            </a:br>
            <a:r>
              <a:t>Instruments and Experimental Techniques 63 (2020) 611–615.</a:t>
            </a:r>
          </a:p>
          <a:p>
            <a:pPr marL="360363" indent="-360363">
              <a:defRPr sz="1600"/>
            </a:pPr>
            <a:r>
              <a:t>https://www.nature.com/articles/d42473-021-00133-3</a:t>
            </a:r>
          </a:p>
        </p:txBody>
      </p:sp>
      <p:pic>
        <p:nvPicPr>
          <p:cNvPr id="629" name="Рисунок 10" descr="Рисунок 10"/>
          <p:cNvPicPr>
            <a:picLocks noChangeAspect="1"/>
          </p:cNvPicPr>
          <p:nvPr/>
        </p:nvPicPr>
        <p:blipFill>
          <a:blip r:embed="rId5">
            <a:extLst/>
          </a:blip>
          <a:srcRect l="26042" t="14033" r="45276" b="0"/>
          <a:stretch>
            <a:fillRect/>
          </a:stretch>
        </p:blipFill>
        <p:spPr>
          <a:xfrm>
            <a:off x="7824454" y="2352980"/>
            <a:ext cx="2798062" cy="4501764"/>
          </a:xfrm>
          <a:prstGeom prst="rect">
            <a:avLst/>
          </a:prstGeom>
          <a:ln w="12700">
            <a:miter lim="400000"/>
          </a:ln>
        </p:spPr>
      </p:pic>
      <p:sp>
        <p:nvSpPr>
          <p:cNvPr id="630" name="Прямоугольник 7"/>
          <p:cNvSpPr txBox="1"/>
          <p:nvPr/>
        </p:nvSpPr>
        <p:spPr>
          <a:xfrm>
            <a:off x="435755" y="4025917"/>
            <a:ext cx="6004564" cy="150148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buSzPct val="100000"/>
              <a:buFont typeface="Calibri"/>
              <a:buChar char="✓"/>
            </a:pPr>
            <a:r>
              <a:t>Irradiation of boron carbide ceramic samples for ITER with a fast neutron flux of 10</a:t>
            </a:r>
            <a:r>
              <a:rPr baseline="30000"/>
              <a:t>14</a:t>
            </a:r>
            <a:r>
              <a:t> n/cm</a:t>
            </a:r>
            <a:r>
              <a:rPr baseline="30000"/>
              <a:t>2</a:t>
            </a:r>
            <a:r>
              <a:t> fluence (corr. 100 ITER shots) reduces their density by 5%, </a:t>
            </a:r>
            <a:br/>
            <a:r>
              <a:t>                        Young's modulus  by 13%</a:t>
            </a:r>
            <a:br/>
            <a:r>
              <a:t>                        bending strength by 14%</a:t>
            </a:r>
          </a:p>
        </p:txBody>
      </p:sp>
      <p:sp>
        <p:nvSpPr>
          <p:cNvPr id="631" name="TextBox 11"/>
          <p:cNvSpPr txBox="1"/>
          <p:nvPr/>
        </p:nvSpPr>
        <p:spPr>
          <a:xfrm>
            <a:off x="11098417" y="55175"/>
            <a:ext cx="864711" cy="33308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a:defRPr b="1">
                <a:solidFill>
                  <a:srgbClr val="808080"/>
                </a:solidFill>
              </a:defRPr>
            </a:lvl1pPr>
          </a:lstStyle>
          <a:p>
            <a:pPr/>
            <a:r>
              <a:t>12/21</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Прямоугольник 1"/>
          <p:cNvSpPr/>
          <p:nvPr/>
        </p:nvSpPr>
        <p:spPr>
          <a:xfrm>
            <a:off x="0" y="-1"/>
            <a:ext cx="12192000" cy="479687"/>
          </a:xfrm>
          <a:prstGeom prst="rect">
            <a:avLst/>
          </a:prstGeom>
          <a:solidFill>
            <a:srgbClr val="F2F2F2"/>
          </a:solidFill>
          <a:ln w="12700">
            <a:miter lim="400000"/>
          </a:ln>
        </p:spPr>
        <p:txBody>
          <a:bodyPr lIns="45718" tIns="45718" rIns="45718" bIns="45718" anchor="ctr"/>
          <a:lstStyle/>
          <a:p>
            <a:pPr algn="ctr">
              <a:defRPr>
                <a:solidFill>
                  <a:srgbClr val="FFFFFF"/>
                </a:solidFill>
              </a:defRPr>
            </a:pPr>
          </a:p>
        </p:txBody>
      </p:sp>
      <p:sp>
        <p:nvSpPr>
          <p:cNvPr id="634" name="Rectangle 4"/>
          <p:cNvSpPr txBox="1"/>
          <p:nvPr>
            <p:ph type="body" sz="quarter" idx="1"/>
          </p:nvPr>
        </p:nvSpPr>
        <p:spPr>
          <a:xfrm>
            <a:off x="148280" y="-1"/>
            <a:ext cx="10085007" cy="479687"/>
          </a:xfrm>
          <a:prstGeom prst="rect">
            <a:avLst/>
          </a:prstGeom>
        </p:spPr>
        <p:txBody>
          <a:bodyPr/>
          <a:lstStyle>
            <a:lvl1pPr algn="l">
              <a:defRPr>
                <a:solidFill>
                  <a:srgbClr val="3333CC"/>
                </a:solidFill>
              </a:defRPr>
            </a:lvl1pPr>
          </a:lstStyle>
          <a:p>
            <a:pPr/>
            <a:r>
              <a:t>VITA applications:	Fast neutrons</a:t>
            </a:r>
          </a:p>
        </p:txBody>
      </p:sp>
      <p:sp>
        <p:nvSpPr>
          <p:cNvPr id="635" name="Прямая соединительная линия 3"/>
          <p:cNvSpPr/>
          <p:nvPr/>
        </p:nvSpPr>
        <p:spPr>
          <a:xfrm>
            <a:off x="2954865" y="479685"/>
            <a:ext cx="9237135" cy="1"/>
          </a:xfrm>
          <a:prstGeom prst="line">
            <a:avLst/>
          </a:prstGeom>
          <a:ln w="38100">
            <a:solidFill>
              <a:schemeClr val="accent5"/>
            </a:solidFill>
            <a:miter/>
          </a:ln>
        </p:spPr>
        <p:txBody>
          <a:bodyPr lIns="45718" tIns="45718" rIns="45718" bIns="45718"/>
          <a:lstStyle/>
          <a:p>
            <a:pPr>
              <a:defRPr>
                <a:latin typeface="+mj-lt"/>
                <a:ea typeface="+mj-ea"/>
                <a:cs typeface="+mj-cs"/>
                <a:sym typeface="Helvetica"/>
              </a:defRPr>
            </a:pPr>
          </a:p>
        </p:txBody>
      </p:sp>
      <p:pic>
        <p:nvPicPr>
          <p:cNvPr id="636" name="Picture 2" descr="Picture 2"/>
          <p:cNvPicPr>
            <a:picLocks noChangeAspect="1"/>
          </p:cNvPicPr>
          <p:nvPr/>
        </p:nvPicPr>
        <p:blipFill>
          <a:blip r:embed="rId2">
            <a:extLst/>
          </a:blip>
          <a:stretch>
            <a:fillRect/>
          </a:stretch>
        </p:blipFill>
        <p:spPr>
          <a:xfrm>
            <a:off x="10668000" y="2352980"/>
            <a:ext cx="1524000" cy="1514478"/>
          </a:xfrm>
          <a:prstGeom prst="rect">
            <a:avLst/>
          </a:prstGeom>
          <a:ln w="12700">
            <a:miter lim="400000"/>
          </a:ln>
        </p:spPr>
      </p:pic>
      <p:pic>
        <p:nvPicPr>
          <p:cNvPr id="637" name="Рисунок 5" descr="Рисунок 5"/>
          <p:cNvPicPr>
            <a:picLocks noChangeAspect="1"/>
          </p:cNvPicPr>
          <p:nvPr/>
        </p:nvPicPr>
        <p:blipFill>
          <a:blip r:embed="rId3">
            <a:extLst/>
          </a:blip>
          <a:stretch>
            <a:fillRect/>
          </a:stretch>
        </p:blipFill>
        <p:spPr>
          <a:xfrm>
            <a:off x="10668000" y="3986124"/>
            <a:ext cx="1524000" cy="1724484"/>
          </a:xfrm>
          <a:prstGeom prst="rect">
            <a:avLst/>
          </a:prstGeom>
          <a:ln w="12700">
            <a:miter lim="400000"/>
          </a:ln>
        </p:spPr>
      </p:pic>
      <p:pic>
        <p:nvPicPr>
          <p:cNvPr id="638" name="Picture 6" descr="Picture 6"/>
          <p:cNvPicPr>
            <a:picLocks noChangeAspect="1"/>
          </p:cNvPicPr>
          <p:nvPr/>
        </p:nvPicPr>
        <p:blipFill>
          <a:blip r:embed="rId4">
            <a:extLst/>
          </a:blip>
          <a:stretch>
            <a:fillRect/>
          </a:stretch>
        </p:blipFill>
        <p:spPr>
          <a:xfrm>
            <a:off x="10622512" y="664827"/>
            <a:ext cx="1569490" cy="1569487"/>
          </a:xfrm>
          <a:prstGeom prst="rect">
            <a:avLst/>
          </a:prstGeom>
          <a:ln w="12700">
            <a:miter lim="400000"/>
          </a:ln>
        </p:spPr>
      </p:pic>
      <p:pic>
        <p:nvPicPr>
          <p:cNvPr id="639" name="Рисунок 11" descr="Рисунок 11"/>
          <p:cNvPicPr>
            <a:picLocks noChangeAspect="1"/>
          </p:cNvPicPr>
          <p:nvPr/>
        </p:nvPicPr>
        <p:blipFill>
          <a:blip r:embed="rId5">
            <a:extLst/>
          </a:blip>
          <a:srcRect l="0" t="0" r="0" b="60897"/>
          <a:stretch>
            <a:fillRect/>
          </a:stretch>
        </p:blipFill>
        <p:spPr>
          <a:xfrm>
            <a:off x="1252022" y="3590237"/>
            <a:ext cx="8173332" cy="3080251"/>
          </a:xfrm>
          <a:prstGeom prst="rect">
            <a:avLst/>
          </a:prstGeom>
          <a:ln w="12700">
            <a:miter lim="400000"/>
          </a:ln>
        </p:spPr>
      </p:pic>
      <p:sp>
        <p:nvSpPr>
          <p:cNvPr id="640" name="Rectangle 4"/>
          <p:cNvSpPr txBox="1"/>
          <p:nvPr/>
        </p:nvSpPr>
        <p:spPr>
          <a:xfrm>
            <a:off x="194000" y="757308"/>
            <a:ext cx="10212576" cy="331529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000">
                <a:solidFill>
                  <a:srgbClr val="3333CC"/>
                </a:solidFill>
              </a:defRPr>
            </a:pPr>
            <a:r>
              <a:t>The dependence of the transparency of the optical fiber on the fluence of fast neutrons up to a value of 3 10</a:t>
            </a:r>
            <a:r>
              <a:rPr baseline="30000"/>
              <a:t>14</a:t>
            </a:r>
            <a:r>
              <a:t> neutrons/cm</a:t>
            </a:r>
            <a:r>
              <a:rPr baseline="30000"/>
              <a:t>2</a:t>
            </a:r>
            <a:r>
              <a:t> was measured.</a:t>
            </a:r>
            <a:endParaRPr b="1"/>
          </a:p>
          <a:p>
            <a:pPr>
              <a:lnSpc>
                <a:spcPct val="90000"/>
              </a:lnSpc>
              <a:spcBef>
                <a:spcPts val="1000"/>
              </a:spcBef>
              <a:defRPr sz="2000">
                <a:solidFill>
                  <a:srgbClr val="3333CC"/>
                </a:solidFill>
              </a:defRPr>
            </a:pPr>
            <a:r>
              <a:t>It has been established that the transparency of an optical fiber decreases by ~ 50% as soon as the fiber is irradiated with fast neutrons, and does not return to its previous level after the end of irradiation. The measured degradation of optical fiber transparency varies from 20% to 35% with an acquired fast neutron fluence of 10</a:t>
            </a:r>
            <a:r>
              <a:rPr baseline="30000"/>
              <a:t>14</a:t>
            </a:r>
            <a:r>
              <a:t> neutrons/cm</a:t>
            </a:r>
            <a:r>
              <a:rPr baseline="30000"/>
              <a:t>2</a:t>
            </a:r>
            <a:r>
              <a:t>.</a:t>
            </a:r>
          </a:p>
          <a:p>
            <a:pPr>
              <a:lnSpc>
                <a:spcPct val="90000"/>
              </a:lnSpc>
              <a:spcBef>
                <a:spcPts val="1000"/>
              </a:spcBef>
              <a:defRPr sz="2000">
                <a:solidFill>
                  <a:srgbClr val="3333CC"/>
                </a:solidFill>
              </a:defRPr>
            </a:pPr>
            <a:r>
              <a:t>Such a detailed study of the dependence of the transparency of an optical fiber on the fluence of fast neutrons was carried out for the first time and the results obtained are unique and important for science and practice.</a:t>
            </a:r>
          </a:p>
        </p:txBody>
      </p:sp>
      <p:sp>
        <p:nvSpPr>
          <p:cNvPr id="641" name="TextBox 9"/>
          <p:cNvSpPr txBox="1"/>
          <p:nvPr/>
        </p:nvSpPr>
        <p:spPr>
          <a:xfrm>
            <a:off x="11098417" y="55175"/>
            <a:ext cx="864711" cy="33308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a:defRPr b="1">
                <a:solidFill>
                  <a:srgbClr val="808080"/>
                </a:solidFill>
              </a:defRPr>
            </a:lvl1pPr>
          </a:lstStyle>
          <a:p>
            <a:pPr/>
            <a:r>
              <a:t>13/21</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Прямоугольник 8"/>
          <p:cNvSpPr/>
          <p:nvPr/>
        </p:nvSpPr>
        <p:spPr>
          <a:xfrm>
            <a:off x="0" y="-1"/>
            <a:ext cx="12192000" cy="479687"/>
          </a:xfrm>
          <a:prstGeom prst="rect">
            <a:avLst/>
          </a:prstGeom>
          <a:solidFill>
            <a:srgbClr val="F2F2F2"/>
          </a:solidFill>
          <a:ln w="12700">
            <a:miter lim="400000"/>
          </a:ln>
        </p:spPr>
        <p:txBody>
          <a:bodyPr lIns="45718" tIns="45718" rIns="45718" bIns="45718" anchor="ctr"/>
          <a:lstStyle/>
          <a:p>
            <a:pPr algn="ctr">
              <a:defRPr>
                <a:solidFill>
                  <a:srgbClr val="FFFFFF"/>
                </a:solidFill>
              </a:defRPr>
            </a:pPr>
          </a:p>
        </p:txBody>
      </p:sp>
      <p:sp>
        <p:nvSpPr>
          <p:cNvPr id="644" name="Rectangle 4"/>
          <p:cNvSpPr txBox="1"/>
          <p:nvPr/>
        </p:nvSpPr>
        <p:spPr>
          <a:xfrm>
            <a:off x="193998" y="-1"/>
            <a:ext cx="9993571" cy="47968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nSpc>
                <a:spcPct val="90000"/>
              </a:lnSpc>
              <a:spcBef>
                <a:spcPts val="1000"/>
              </a:spcBef>
              <a:defRPr sz="2800">
                <a:solidFill>
                  <a:srgbClr val="3333CC"/>
                </a:solidFill>
              </a:defRPr>
            </a:lvl1pPr>
          </a:lstStyle>
          <a:p>
            <a:pPr/>
            <a:r>
              <a:t>Accelerator based Neutron Sources VITA-III</a:t>
            </a:r>
          </a:p>
        </p:txBody>
      </p:sp>
      <p:sp>
        <p:nvSpPr>
          <p:cNvPr id="645" name="Прямая соединительная линия 10"/>
          <p:cNvSpPr/>
          <p:nvPr/>
        </p:nvSpPr>
        <p:spPr>
          <a:xfrm>
            <a:off x="2954864" y="479685"/>
            <a:ext cx="4760347" cy="1"/>
          </a:xfrm>
          <a:prstGeom prst="line">
            <a:avLst/>
          </a:prstGeom>
          <a:ln w="38100">
            <a:solidFill>
              <a:schemeClr val="accent5"/>
            </a:solidFill>
            <a:miter/>
          </a:ln>
        </p:spPr>
        <p:txBody>
          <a:bodyPr lIns="45718" tIns="45718" rIns="45718" bIns="45718"/>
          <a:lstStyle/>
          <a:p>
            <a:pPr>
              <a:defRPr>
                <a:latin typeface="+mj-lt"/>
                <a:ea typeface="+mj-ea"/>
                <a:cs typeface="+mj-cs"/>
                <a:sym typeface="Helvetica"/>
              </a:defRPr>
            </a:pPr>
          </a:p>
        </p:txBody>
      </p:sp>
      <p:sp>
        <p:nvSpPr>
          <p:cNvPr id="646" name="TextBox 13"/>
          <p:cNvSpPr txBox="1"/>
          <p:nvPr/>
        </p:nvSpPr>
        <p:spPr>
          <a:xfrm>
            <a:off x="11098417" y="55175"/>
            <a:ext cx="864711" cy="33308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a:defRPr b="1">
                <a:solidFill>
                  <a:srgbClr val="808080"/>
                </a:solidFill>
              </a:defRPr>
            </a:lvl1pPr>
          </a:lstStyle>
          <a:p>
            <a:pPr/>
            <a:r>
              <a:t>17/21</a:t>
            </a:r>
          </a:p>
        </p:txBody>
      </p:sp>
      <p:pic>
        <p:nvPicPr>
          <p:cNvPr id="647" name="Рисунок 10" descr="Рисунок 10"/>
          <p:cNvPicPr>
            <a:picLocks noChangeAspect="1"/>
          </p:cNvPicPr>
          <p:nvPr/>
        </p:nvPicPr>
        <p:blipFill>
          <a:blip r:embed="rId2">
            <a:extLst/>
          </a:blip>
          <a:stretch>
            <a:fillRect/>
          </a:stretch>
        </p:blipFill>
        <p:spPr>
          <a:xfrm>
            <a:off x="3681622" y="1022802"/>
            <a:ext cx="2597502" cy="582078"/>
          </a:xfrm>
          <a:prstGeom prst="rect">
            <a:avLst/>
          </a:prstGeom>
          <a:ln w="12700">
            <a:miter lim="400000"/>
          </a:ln>
        </p:spPr>
      </p:pic>
      <p:pic>
        <p:nvPicPr>
          <p:cNvPr id="648" name="Рисунок 16" descr="Рисунок 16"/>
          <p:cNvPicPr>
            <a:picLocks noChangeAspect="1"/>
          </p:cNvPicPr>
          <p:nvPr/>
        </p:nvPicPr>
        <p:blipFill>
          <a:blip r:embed="rId3">
            <a:extLst/>
          </a:blip>
          <a:stretch>
            <a:fillRect/>
          </a:stretch>
        </p:blipFill>
        <p:spPr>
          <a:xfrm>
            <a:off x="746750" y="1046249"/>
            <a:ext cx="1777683" cy="589607"/>
          </a:xfrm>
          <a:prstGeom prst="rect">
            <a:avLst/>
          </a:prstGeom>
          <a:ln w="12700">
            <a:miter lim="400000"/>
          </a:ln>
        </p:spPr>
      </p:pic>
      <p:pic>
        <p:nvPicPr>
          <p:cNvPr id="649" name="Рисунок 17" descr="Рисунок 17"/>
          <p:cNvPicPr>
            <a:picLocks noChangeAspect="1"/>
          </p:cNvPicPr>
          <p:nvPr/>
        </p:nvPicPr>
        <p:blipFill>
          <a:blip r:embed="rId4">
            <a:extLst/>
          </a:blip>
          <a:stretch>
            <a:fillRect/>
          </a:stretch>
        </p:blipFill>
        <p:spPr>
          <a:xfrm>
            <a:off x="8187787" y="1022802"/>
            <a:ext cx="2632175" cy="613053"/>
          </a:xfrm>
          <a:prstGeom prst="rect">
            <a:avLst/>
          </a:prstGeom>
          <a:ln w="12700">
            <a:miter lim="400000"/>
          </a:ln>
        </p:spPr>
      </p:pic>
      <p:pic>
        <p:nvPicPr>
          <p:cNvPr id="650" name="Рисунок 18" descr="Рисунок 18"/>
          <p:cNvPicPr>
            <a:picLocks noChangeAspect="1"/>
          </p:cNvPicPr>
          <p:nvPr/>
        </p:nvPicPr>
        <p:blipFill>
          <a:blip r:embed="rId5">
            <a:extLst/>
          </a:blip>
          <a:srcRect l="18037" t="13456" r="16485" b="43485"/>
          <a:stretch>
            <a:fillRect/>
          </a:stretch>
        </p:blipFill>
        <p:spPr>
          <a:xfrm>
            <a:off x="6379626" y="4261606"/>
            <a:ext cx="5812374" cy="2596392"/>
          </a:xfrm>
          <a:prstGeom prst="rect">
            <a:avLst/>
          </a:prstGeom>
          <a:ln w="12700">
            <a:miter lim="400000"/>
          </a:ln>
        </p:spPr>
      </p:pic>
      <p:pic>
        <p:nvPicPr>
          <p:cNvPr id="651" name="Рисунок 19" descr="Рисунок 19"/>
          <p:cNvPicPr>
            <a:picLocks noChangeAspect="1"/>
          </p:cNvPicPr>
          <p:nvPr/>
        </p:nvPicPr>
        <p:blipFill>
          <a:blip r:embed="rId6">
            <a:extLst/>
          </a:blip>
          <a:stretch>
            <a:fillRect/>
          </a:stretch>
        </p:blipFill>
        <p:spPr>
          <a:xfrm>
            <a:off x="404728" y="1749693"/>
            <a:ext cx="2831165" cy="1635856"/>
          </a:xfrm>
          <a:prstGeom prst="rect">
            <a:avLst/>
          </a:prstGeom>
          <a:ln w="12700">
            <a:miter lim="400000"/>
          </a:ln>
        </p:spPr>
      </p:pic>
      <p:pic>
        <p:nvPicPr>
          <p:cNvPr id="652" name="Рисунок 20" descr="Рисунок 20"/>
          <p:cNvPicPr>
            <a:picLocks noChangeAspect="1"/>
          </p:cNvPicPr>
          <p:nvPr/>
        </p:nvPicPr>
        <p:blipFill>
          <a:blip r:embed="rId7">
            <a:extLst/>
          </a:blip>
          <a:stretch>
            <a:fillRect/>
          </a:stretch>
        </p:blipFill>
        <p:spPr>
          <a:xfrm>
            <a:off x="4135042" y="1691563"/>
            <a:ext cx="1594982" cy="1618565"/>
          </a:xfrm>
          <a:prstGeom prst="rect">
            <a:avLst/>
          </a:prstGeom>
          <a:ln w="12700">
            <a:miter lim="400000"/>
          </a:ln>
        </p:spPr>
      </p:pic>
      <p:sp>
        <p:nvSpPr>
          <p:cNvPr id="653" name="Прямоугольник 21"/>
          <p:cNvSpPr txBox="1"/>
          <p:nvPr/>
        </p:nvSpPr>
        <p:spPr>
          <a:xfrm>
            <a:off x="4056112" y="3574596"/>
            <a:ext cx="1514134" cy="929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a:latin typeface="Charis SIL"/>
                <a:ea typeface="Charis SIL"/>
                <a:cs typeface="Charis SIL"/>
                <a:sym typeface="Charis SIL"/>
              </a:defRPr>
            </a:pPr>
            <a:r>
              <a:t>15 - 20 mm</a:t>
            </a:r>
          </a:p>
          <a:p>
            <a:pPr>
              <a:defRPr>
                <a:latin typeface="Charis SIL"/>
                <a:ea typeface="Charis SIL"/>
                <a:cs typeface="Charis SIL"/>
                <a:sym typeface="Charis SIL"/>
              </a:defRPr>
            </a:pPr>
            <a:r>
              <a:t>± 4 mrad</a:t>
            </a:r>
          </a:p>
          <a:p>
            <a:pPr>
              <a:defRPr>
                <a:latin typeface="Charis SIL"/>
                <a:ea typeface="Charis SIL"/>
                <a:cs typeface="Charis SIL"/>
                <a:sym typeface="Charis SIL"/>
              </a:defRPr>
            </a:pPr>
            <a:r>
              <a:t>0.2 mm mrad </a:t>
            </a:r>
          </a:p>
        </p:txBody>
      </p:sp>
      <p:sp>
        <p:nvSpPr>
          <p:cNvPr id="654" name="Прямоугольник 22"/>
          <p:cNvSpPr txBox="1"/>
          <p:nvPr/>
        </p:nvSpPr>
        <p:spPr>
          <a:xfrm>
            <a:off x="944871" y="3651791"/>
            <a:ext cx="1514134" cy="929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a:latin typeface="Charis SIL"/>
                <a:ea typeface="Charis SIL"/>
                <a:cs typeface="Charis SIL"/>
                <a:sym typeface="Charis SIL"/>
              </a:defRPr>
            </a:pPr>
            <a:r>
              <a:t>10  mm</a:t>
            </a:r>
          </a:p>
          <a:p>
            <a:pPr>
              <a:defRPr>
                <a:latin typeface="Charis SIL"/>
                <a:ea typeface="Charis SIL"/>
                <a:cs typeface="Charis SIL"/>
                <a:sym typeface="Charis SIL"/>
              </a:defRPr>
            </a:pPr>
            <a:r>
              <a:t>± 1 mrad</a:t>
            </a:r>
          </a:p>
          <a:p>
            <a:pPr>
              <a:defRPr>
                <a:latin typeface="Charis SIL"/>
                <a:ea typeface="Charis SIL"/>
                <a:cs typeface="Charis SIL"/>
                <a:sym typeface="Charis SIL"/>
              </a:defRPr>
            </a:pPr>
            <a:r>
              <a:t>0.2 mm mrad </a:t>
            </a:r>
          </a:p>
        </p:txBody>
      </p:sp>
      <p:pic>
        <p:nvPicPr>
          <p:cNvPr id="655" name="Рисунок 23" descr="Рисунок 23"/>
          <p:cNvPicPr>
            <a:picLocks noChangeAspect="1"/>
          </p:cNvPicPr>
          <p:nvPr/>
        </p:nvPicPr>
        <p:blipFill>
          <a:blip r:embed="rId8">
            <a:extLst/>
          </a:blip>
          <a:srcRect l="22709" t="38900" r="16372" b="25747"/>
          <a:stretch>
            <a:fillRect/>
          </a:stretch>
        </p:blipFill>
        <p:spPr>
          <a:xfrm>
            <a:off x="6649907" y="1671145"/>
            <a:ext cx="5542096" cy="2040341"/>
          </a:xfrm>
          <a:prstGeom prst="rect">
            <a:avLst/>
          </a:prstGeom>
          <a:ln w="12700">
            <a:miter lim="400000"/>
          </a:ln>
        </p:spPr>
      </p:pic>
      <p:pic>
        <p:nvPicPr>
          <p:cNvPr id="656" name="Рисунок 24" descr="Рисунок 24"/>
          <p:cNvPicPr>
            <a:picLocks noChangeAspect="1"/>
          </p:cNvPicPr>
          <p:nvPr/>
        </p:nvPicPr>
        <p:blipFill>
          <a:blip r:embed="rId9">
            <a:extLst/>
          </a:blip>
          <a:srcRect l="15333" t="7356" r="16895" b="2987"/>
          <a:stretch>
            <a:fillRect/>
          </a:stretch>
        </p:blipFill>
        <p:spPr>
          <a:xfrm>
            <a:off x="1820308" y="4564730"/>
            <a:ext cx="2551998" cy="2293269"/>
          </a:xfrm>
          <a:prstGeom prst="rect">
            <a:avLst/>
          </a:prstGeom>
          <a:ln w="12700">
            <a:miter lim="400000"/>
          </a:ln>
        </p:spPr>
      </p:pic>
      <p:sp>
        <p:nvSpPr>
          <p:cNvPr id="657" name="Прямоугольник 25"/>
          <p:cNvSpPr txBox="1"/>
          <p:nvPr/>
        </p:nvSpPr>
        <p:spPr>
          <a:xfrm>
            <a:off x="9367401" y="3605569"/>
            <a:ext cx="815609" cy="6502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a:latin typeface="Charis SIL"/>
                <a:ea typeface="Charis SIL"/>
                <a:cs typeface="Charis SIL"/>
                <a:sym typeface="Charis SIL"/>
              </a:defRPr>
            </a:pPr>
          </a:p>
          <a:p>
            <a:pPr>
              <a:defRPr>
                <a:latin typeface="Charis SIL"/>
                <a:ea typeface="Charis SIL"/>
                <a:cs typeface="Charis SIL"/>
                <a:sym typeface="Charis SIL"/>
              </a:defRPr>
            </a:pPr>
            <a:r>
              <a:t>0 mrad</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Прямоугольник 1"/>
          <p:cNvSpPr/>
          <p:nvPr/>
        </p:nvSpPr>
        <p:spPr>
          <a:xfrm>
            <a:off x="0" y="-1"/>
            <a:ext cx="12192000" cy="479687"/>
          </a:xfrm>
          <a:prstGeom prst="rect">
            <a:avLst/>
          </a:prstGeom>
          <a:solidFill>
            <a:srgbClr val="F2F2F2"/>
          </a:solidFill>
          <a:ln w="12700">
            <a:miter lim="400000"/>
          </a:ln>
        </p:spPr>
        <p:txBody>
          <a:bodyPr lIns="45718" tIns="45718" rIns="45718" bIns="45718" anchor="ctr"/>
          <a:lstStyle/>
          <a:p>
            <a:pPr algn="ctr">
              <a:defRPr>
                <a:solidFill>
                  <a:srgbClr val="FFFFFF"/>
                </a:solidFill>
              </a:defRPr>
            </a:pPr>
          </a:p>
        </p:txBody>
      </p:sp>
      <p:sp>
        <p:nvSpPr>
          <p:cNvPr id="660" name="Rectangle 4"/>
          <p:cNvSpPr txBox="1"/>
          <p:nvPr>
            <p:ph type="body" sz="quarter" idx="1"/>
          </p:nvPr>
        </p:nvSpPr>
        <p:spPr>
          <a:xfrm>
            <a:off x="148280" y="-1"/>
            <a:ext cx="10085007" cy="479687"/>
          </a:xfrm>
          <a:prstGeom prst="rect">
            <a:avLst/>
          </a:prstGeom>
        </p:spPr>
        <p:txBody>
          <a:bodyPr/>
          <a:lstStyle>
            <a:lvl1pPr algn="l">
              <a:defRPr>
                <a:solidFill>
                  <a:srgbClr val="3333CC"/>
                </a:solidFill>
              </a:defRPr>
            </a:lvl1pPr>
          </a:lstStyle>
          <a:p>
            <a:pPr/>
            <a:r>
              <a:t>VITA applications:	neutron-neutron collider	</a:t>
            </a:r>
          </a:p>
        </p:txBody>
      </p:sp>
      <p:sp>
        <p:nvSpPr>
          <p:cNvPr id="661" name="Прямая соединительная линия 3"/>
          <p:cNvSpPr/>
          <p:nvPr/>
        </p:nvSpPr>
        <p:spPr>
          <a:xfrm>
            <a:off x="2954865" y="479685"/>
            <a:ext cx="9237135" cy="1"/>
          </a:xfrm>
          <a:prstGeom prst="line">
            <a:avLst/>
          </a:prstGeom>
          <a:ln w="38100">
            <a:solidFill>
              <a:schemeClr val="accent5"/>
            </a:solidFill>
            <a:miter/>
          </a:ln>
        </p:spPr>
        <p:txBody>
          <a:bodyPr lIns="45718" tIns="45718" rIns="45718" bIns="45718"/>
          <a:lstStyle/>
          <a:p>
            <a:pPr>
              <a:defRPr>
                <a:latin typeface="+mj-lt"/>
                <a:ea typeface="+mj-ea"/>
                <a:cs typeface="+mj-cs"/>
                <a:sym typeface="Helvetica"/>
              </a:defRPr>
            </a:pPr>
          </a:p>
        </p:txBody>
      </p:sp>
      <p:sp>
        <p:nvSpPr>
          <p:cNvPr id="662" name="Rectangle 4"/>
          <p:cNvSpPr txBox="1"/>
          <p:nvPr/>
        </p:nvSpPr>
        <p:spPr>
          <a:xfrm>
            <a:off x="194000" y="701918"/>
            <a:ext cx="11434417" cy="294680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defRPr sz="2400">
                <a:solidFill>
                  <a:srgbClr val="3333CC"/>
                </a:solidFill>
              </a:defRPr>
            </a:pPr>
            <a:r>
              <a:t>Our source provides the highest neutron density!</a:t>
            </a:r>
          </a:p>
          <a:p>
            <a:pPr>
              <a:defRPr sz="2400">
                <a:solidFill>
                  <a:srgbClr val="3333CC"/>
                </a:solidFill>
              </a:defRPr>
            </a:pPr>
          </a:p>
          <a:p>
            <a:pPr>
              <a:defRPr sz="2400">
                <a:solidFill>
                  <a:srgbClr val="3333CC"/>
                </a:solidFill>
              </a:defRPr>
            </a:pPr>
            <a:r>
              <a:t>We are planning:</a:t>
            </a:r>
          </a:p>
          <a:p>
            <a:pPr marL="342900" indent="-342900">
              <a:buSzPct val="100000"/>
              <a:buFont typeface="Arial"/>
              <a:buChar char="•"/>
              <a:defRPr sz="2400">
                <a:solidFill>
                  <a:srgbClr val="3333CC"/>
                </a:solidFill>
              </a:defRPr>
            </a:pPr>
            <a:r>
              <a:t>Repeat the Stern-Gerlach experiment and give it a correct explanation;</a:t>
            </a:r>
          </a:p>
          <a:p>
            <a:pPr marL="342900" indent="-342900">
              <a:buSzPct val="100000"/>
              <a:buFont typeface="Arial"/>
              <a:buChar char="•"/>
              <a:defRPr sz="2400">
                <a:solidFill>
                  <a:srgbClr val="3333CC"/>
                </a:solidFill>
              </a:defRPr>
            </a:pPr>
            <a:r>
              <a:t>To make a neutron-electron collider and measure the properties of the neutron directly for the first time, rather than through its bound states (deuteron, helium);</a:t>
            </a:r>
          </a:p>
          <a:p>
            <a:pPr marL="342900" indent="-342900">
              <a:buSzPct val="100000"/>
              <a:buFont typeface="Arial"/>
              <a:buChar char="•"/>
              <a:defRPr sz="2400">
                <a:solidFill>
                  <a:srgbClr val="3333CC"/>
                </a:solidFill>
              </a:defRPr>
            </a:pPr>
            <a:r>
              <a:t>To make a neutron-neutron collider and …</a:t>
            </a:r>
          </a:p>
        </p:txBody>
      </p:sp>
      <p:pic>
        <p:nvPicPr>
          <p:cNvPr id="663" name="Рисунок 4" descr="Рисунок 4"/>
          <p:cNvPicPr>
            <a:picLocks noChangeAspect="1"/>
          </p:cNvPicPr>
          <p:nvPr/>
        </p:nvPicPr>
        <p:blipFill>
          <a:blip r:embed="rId2">
            <a:extLst/>
          </a:blip>
          <a:srcRect l="16505" t="16181" r="19808" b="45241"/>
          <a:stretch>
            <a:fillRect/>
          </a:stretch>
        </p:blipFill>
        <p:spPr>
          <a:xfrm>
            <a:off x="2559728" y="3500787"/>
            <a:ext cx="9632272" cy="3357213"/>
          </a:xfrm>
          <a:prstGeom prst="rect">
            <a:avLst/>
          </a:prstGeom>
          <a:ln w="12700">
            <a:miter lim="400000"/>
          </a:ln>
        </p:spPr>
      </p:pic>
      <p:sp>
        <p:nvSpPr>
          <p:cNvPr id="664" name="TextBox 6"/>
          <p:cNvSpPr txBox="1"/>
          <p:nvPr/>
        </p:nvSpPr>
        <p:spPr>
          <a:xfrm>
            <a:off x="11098417" y="55175"/>
            <a:ext cx="864711" cy="33308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a:defRPr b="1">
                <a:solidFill>
                  <a:srgbClr val="808080"/>
                </a:solidFill>
              </a:defRPr>
            </a:lvl1pPr>
          </a:lstStyle>
          <a:p>
            <a:pPr/>
            <a:r>
              <a:t>18/21</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6" name="Picture 2" descr="Picture 2"/>
          <p:cNvPicPr>
            <a:picLocks noChangeAspect="1"/>
          </p:cNvPicPr>
          <p:nvPr/>
        </p:nvPicPr>
        <p:blipFill>
          <a:blip r:embed="rId2">
            <a:extLst/>
          </a:blip>
          <a:stretch>
            <a:fillRect/>
          </a:stretch>
        </p:blipFill>
        <p:spPr>
          <a:xfrm>
            <a:off x="0" y="479685"/>
            <a:ext cx="4453009" cy="6378316"/>
          </a:xfrm>
          <a:prstGeom prst="rect">
            <a:avLst/>
          </a:prstGeom>
          <a:ln w="12700">
            <a:miter lim="400000"/>
          </a:ln>
        </p:spPr>
      </p:pic>
      <p:sp>
        <p:nvSpPr>
          <p:cNvPr id="667"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668"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Заключение</a:t>
            </a:r>
          </a:p>
        </p:txBody>
      </p:sp>
      <p:sp>
        <p:nvSpPr>
          <p:cNvPr id="669"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670" name="Rectangle 4"/>
          <p:cNvSpPr txBox="1"/>
          <p:nvPr/>
        </p:nvSpPr>
        <p:spPr>
          <a:xfrm>
            <a:off x="5265420" y="959370"/>
            <a:ext cx="6609010" cy="544938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68288" indent="-268288">
              <a:defRPr sz="2400">
                <a:solidFill>
                  <a:srgbClr val="3333CC"/>
                </a:solidFill>
              </a:defRPr>
            </a:lvl1pPr>
          </a:lstStyle>
          <a:p>
            <a:pPr/>
            <a:r>
              <a:t>БНЗТ – самая сложная высокотехнологичная методика лечения больных, достойная того, чтобы посвятить ей свою научную карьеру</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2" name="Рисунок 4" descr="Рисунок 4"/>
          <p:cNvPicPr>
            <a:picLocks noChangeAspect="1"/>
          </p:cNvPicPr>
          <p:nvPr/>
        </p:nvPicPr>
        <p:blipFill>
          <a:blip r:embed="rId2">
            <a:extLst/>
          </a:blip>
          <a:stretch>
            <a:fillRect/>
          </a:stretch>
        </p:blipFill>
        <p:spPr>
          <a:xfrm>
            <a:off x="10685033" y="5255259"/>
            <a:ext cx="1333371" cy="1333371"/>
          </a:xfrm>
          <a:prstGeom prst="rect">
            <a:avLst/>
          </a:prstGeom>
          <a:ln w="12700">
            <a:miter lim="400000"/>
          </a:ln>
        </p:spPr>
      </p:pic>
      <p:sp>
        <p:nvSpPr>
          <p:cNvPr id="673" name="Text Box 17"/>
          <p:cNvSpPr txBox="1"/>
          <p:nvPr/>
        </p:nvSpPr>
        <p:spPr>
          <a:xfrm>
            <a:off x="10473173" y="549150"/>
            <a:ext cx="1673107" cy="11322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000">
                <a:solidFill>
                  <a:srgbClr val="FF0000"/>
                </a:solidFill>
                <a:latin typeface="Arial"/>
                <a:ea typeface="Arial"/>
                <a:cs typeface="Arial"/>
                <a:sym typeface="Arial"/>
              </a:defRPr>
            </a:pPr>
            <a:r>
              <a:t>Спасибо за внимание</a:t>
            </a:r>
            <a:r>
              <a:t>!</a:t>
            </a:r>
            <a:endParaRPr sz="3200"/>
          </a:p>
        </p:txBody>
      </p:sp>
      <p:pic>
        <p:nvPicPr>
          <p:cNvPr id="674" name="Рисунок 1" descr="Рисунок 1"/>
          <p:cNvPicPr>
            <a:picLocks noChangeAspect="1"/>
          </p:cNvPicPr>
          <p:nvPr/>
        </p:nvPicPr>
        <p:blipFill>
          <a:blip r:embed="rId3">
            <a:extLst/>
          </a:blip>
          <a:stretch>
            <a:fillRect/>
          </a:stretch>
        </p:blipFill>
        <p:spPr>
          <a:xfrm>
            <a:off x="0" y="0"/>
            <a:ext cx="10287000" cy="6858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155"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Основы БНЗТ</a:t>
            </a:r>
          </a:p>
        </p:txBody>
      </p:sp>
      <p:sp>
        <p:nvSpPr>
          <p:cNvPr id="156"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157" name="Text Box 5"/>
          <p:cNvSpPr txBox="1"/>
          <p:nvPr/>
        </p:nvSpPr>
        <p:spPr>
          <a:xfrm>
            <a:off x="297337" y="692696"/>
            <a:ext cx="8621432" cy="11706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a:solidFill>
                  <a:srgbClr val="333399"/>
                </a:solidFill>
                <a:latin typeface="Arial"/>
                <a:ea typeface="Arial"/>
                <a:cs typeface="Arial"/>
                <a:sym typeface="Arial"/>
              </a:defRPr>
            </a:pPr>
            <a:r>
              <a:t>3 свойства </a:t>
            </a:r>
            <a:r>
              <a:rPr baseline="30000">
                <a:solidFill>
                  <a:srgbClr val="2D2D8A"/>
                </a:solidFill>
              </a:rPr>
              <a:t>10</a:t>
            </a:r>
            <a:r>
              <a:rPr>
                <a:solidFill>
                  <a:srgbClr val="2D2D8A"/>
                </a:solidFill>
              </a:rPr>
              <a:t>B</a:t>
            </a:r>
            <a:r>
              <a:rPr>
                <a:solidFill>
                  <a:srgbClr val="2D2D8A"/>
                </a:solidFill>
              </a:rPr>
              <a:t>(</a:t>
            </a:r>
            <a:r>
              <a:rPr>
                <a:solidFill>
                  <a:srgbClr val="2D2D8A"/>
                </a:solidFill>
              </a:rPr>
              <a:t>n</a:t>
            </a:r>
            <a:r>
              <a:rPr>
                <a:solidFill>
                  <a:srgbClr val="2D2D8A"/>
                </a:solidFill>
              </a:rPr>
              <a:t>,</a:t>
            </a:r>
            <a:r>
              <a:rPr>
                <a:solidFill>
                  <a:srgbClr val="2D2D8A"/>
                </a:solidFill>
                <a:latin typeface="Symbol"/>
                <a:ea typeface="Symbol"/>
                <a:cs typeface="Symbol"/>
                <a:sym typeface="Symbol"/>
              </a:rPr>
              <a:t>a</a:t>
            </a:r>
            <a:r>
              <a:rPr>
                <a:solidFill>
                  <a:srgbClr val="2D2D8A"/>
                </a:solidFill>
              </a:rPr>
              <a:t>)</a:t>
            </a:r>
            <a:r>
              <a:rPr baseline="30000">
                <a:solidFill>
                  <a:srgbClr val="2D2D8A"/>
                </a:solidFill>
              </a:rPr>
              <a:t>7</a:t>
            </a:r>
            <a:r>
              <a:rPr>
                <a:solidFill>
                  <a:srgbClr val="2D2D8A"/>
                </a:solidFill>
              </a:rPr>
              <a:t>Li</a:t>
            </a:r>
            <a:r>
              <a:t>: 	</a:t>
            </a:r>
          </a:p>
          <a:p>
            <a:pPr marL="342900" indent="-342900">
              <a:defRPr>
                <a:solidFill>
                  <a:srgbClr val="333399"/>
                </a:solidFill>
                <a:latin typeface="Arial"/>
                <a:ea typeface="Arial"/>
                <a:cs typeface="Arial"/>
                <a:sym typeface="Arial"/>
              </a:defRPr>
            </a:pPr>
            <a:r>
              <a:t>  1) сечение поглощения теплового нейтрона = 3 835 б</a:t>
            </a:r>
          </a:p>
          <a:p>
            <a:pPr marL="342900" indent="-342900">
              <a:defRPr>
                <a:solidFill>
                  <a:srgbClr val="333399"/>
                </a:solidFill>
                <a:latin typeface="Arial"/>
                <a:ea typeface="Arial"/>
                <a:cs typeface="Arial"/>
                <a:sym typeface="Arial"/>
              </a:defRPr>
            </a:pPr>
            <a:r>
              <a:t>  2) </a:t>
            </a:r>
            <a:r>
              <a:rPr b="1"/>
              <a:t>84% </a:t>
            </a:r>
            <a:r>
              <a:rPr b="1">
                <a:solidFill>
                  <a:srgbClr val="2D2D8A"/>
                </a:solidFill>
              </a:rPr>
              <a:t>энергии распада (2,79 МэВ) </a:t>
            </a:r>
            <a:r>
              <a:rPr b="1"/>
              <a:t>– внутри 10 мкм</a:t>
            </a:r>
            <a:endParaRPr b="1"/>
          </a:p>
          <a:p>
            <a:pPr marL="268288" indent="-268288">
              <a:defRPr>
                <a:solidFill>
                  <a:srgbClr val="333399"/>
                </a:solidFill>
                <a:latin typeface="Arial"/>
                <a:ea typeface="Arial"/>
                <a:cs typeface="Arial"/>
                <a:sym typeface="Arial"/>
              </a:defRPr>
            </a:pPr>
            <a:r>
              <a:t>  </a:t>
            </a:r>
            <a:r>
              <a:t>3) </a:t>
            </a:r>
            <a:r>
              <a:t>бор нерадиоактивен и нетоксичен</a:t>
            </a:r>
          </a:p>
        </p:txBody>
      </p:sp>
      <p:graphicFrame>
        <p:nvGraphicFramePr>
          <p:cNvPr id="158" name="Таблица 8"/>
          <p:cNvGraphicFramePr/>
          <p:nvPr/>
        </p:nvGraphicFramePr>
        <p:xfrm>
          <a:off x="2159999" y="2159999"/>
          <a:ext cx="6912770" cy="4464451"/>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2303955"/>
                <a:gridCol w="2303955"/>
                <a:gridCol w="2304859"/>
              </a:tblGrid>
              <a:tr h="297630">
                <a:tc>
                  <a:txBody>
                    <a:bodyPr/>
                    <a:lstStyle/>
                    <a:p>
                      <a:pPr marL="226695" indent="-226695" algn="ctr">
                        <a:spcBef>
                          <a:spcPts val="300"/>
                        </a:spcBef>
                        <a:defRPr b="0" sz="1800">
                          <a:solidFill>
                            <a:srgbClr val="000000"/>
                          </a:solidFill>
                        </a:defRPr>
                      </a:pPr>
                      <a:r>
                        <a:rPr b="1" sz="1400"/>
                        <a:t>Изотоп</a:t>
                      </a:r>
                    </a:p>
                  </a:txBody>
                  <a:tcPr marL="0" marR="0" marT="0" marB="0" anchor="t" anchorCtr="0" horzOverflow="overflow"/>
                </a:tc>
                <a:tc>
                  <a:txBody>
                    <a:bodyPr/>
                    <a:lstStyle/>
                    <a:p>
                      <a:pPr marL="226695" indent="-226695" algn="ctr">
                        <a:spcBef>
                          <a:spcPts val="300"/>
                        </a:spcBef>
                        <a:defRPr b="0" sz="1800">
                          <a:solidFill>
                            <a:srgbClr val="000000"/>
                          </a:solidFill>
                        </a:defRPr>
                      </a:pPr>
                      <a:r>
                        <a:rPr b="1" sz="1400"/>
                        <a:t>Вид реакции</a:t>
                      </a:r>
                    </a:p>
                  </a:txBody>
                  <a:tcPr marL="0" marR="0" marT="0" marB="0" anchor="t" anchorCtr="0" horzOverflow="overflow"/>
                </a:tc>
                <a:tc>
                  <a:txBody>
                    <a:bodyPr/>
                    <a:lstStyle/>
                    <a:p>
                      <a:pPr marL="226695" indent="-226695" algn="ctr">
                        <a:spcBef>
                          <a:spcPts val="300"/>
                        </a:spcBef>
                        <a:defRPr b="0" sz="1800">
                          <a:solidFill>
                            <a:srgbClr val="000000"/>
                          </a:solidFill>
                        </a:defRPr>
                      </a:pPr>
                      <a:r>
                        <a:rPr b="1" sz="1400"/>
                        <a:t>Сечение, б</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3</a:t>
                      </a:r>
                      <a:r>
                        <a:rPr baseline="0"/>
                        <a:t>He</a:t>
                      </a:r>
                    </a:p>
                  </a:txBody>
                  <a:tcPr marL="0" marR="0" marT="0" marB="0" anchor="t" anchorCtr="0" horzOverflow="overflow"/>
                </a:tc>
                <a:tc>
                  <a:txBody>
                    <a:bodyPr/>
                    <a:lstStyle/>
                    <a:p>
                      <a:pPr marL="226695" indent="-226695" algn="ctr">
                        <a:spcBef>
                          <a:spcPts val="300"/>
                        </a:spcBef>
                        <a:defRPr sz="1400"/>
                      </a:pPr>
                      <a:r>
                        <a:t>(</a:t>
                      </a:r>
                      <a:r>
                        <a:t>n</a:t>
                      </a:r>
                      <a:r>
                        <a:t>,</a:t>
                      </a:r>
                      <a:r>
                        <a:t>p</a:t>
                      </a:r>
                      <a:r>
                        <a:t>)</a:t>
                      </a:r>
                    </a:p>
                  </a:txBody>
                  <a:tcPr marL="0" marR="0" marT="0" marB="0" anchor="t" anchorCtr="0" horzOverflow="overflow"/>
                </a:tc>
                <a:tc>
                  <a:txBody>
                    <a:bodyPr/>
                    <a:lstStyle/>
                    <a:p>
                      <a:pPr marL="226695" marR="473075" indent="-226695">
                        <a:spcBef>
                          <a:spcPts val="300"/>
                        </a:spcBef>
                        <a:defRPr sz="1800"/>
                      </a:pPr>
                      <a:r>
                        <a:rPr sz="1400"/>
                        <a:t>5 333</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6</a:t>
                      </a:r>
                      <a:r>
                        <a:rPr baseline="0"/>
                        <a:t>Li</a:t>
                      </a:r>
                    </a:p>
                  </a:txBody>
                  <a:tcPr marL="0" marR="0" marT="0" marB="0" anchor="t" anchorCtr="0" horzOverflow="overflow">
                    <a:solidFill>
                      <a:srgbClr val="FFFF00"/>
                    </a:solidFill>
                  </a:tcPr>
                </a:tc>
                <a:tc>
                  <a:txBody>
                    <a:bodyPr/>
                    <a:lstStyle/>
                    <a:p>
                      <a:pPr marL="226695" indent="-226695" algn="ctr">
                        <a:spcBef>
                          <a:spcPts val="300"/>
                        </a:spcBef>
                        <a:defRPr sz="1400"/>
                      </a:pPr>
                      <a:r>
                        <a:t>(</a:t>
                      </a:r>
                      <a:r>
                        <a:t>n</a:t>
                      </a:r>
                      <a:r>
                        <a:t>,</a:t>
                      </a:r>
                      <a:r>
                        <a:t>α</a:t>
                      </a:r>
                      <a:r>
                        <a:t>)</a:t>
                      </a:r>
                    </a:p>
                  </a:txBody>
                  <a:tcPr marL="0" marR="0" marT="0" marB="0" anchor="t" anchorCtr="0" horzOverflow="overflow"/>
                </a:tc>
                <a:tc>
                  <a:txBody>
                    <a:bodyPr/>
                    <a:lstStyle/>
                    <a:p>
                      <a:pPr marL="226695" marR="473075" indent="-226695">
                        <a:spcBef>
                          <a:spcPts val="300"/>
                        </a:spcBef>
                        <a:defRPr sz="1800"/>
                      </a:pPr>
                      <a:r>
                        <a:rPr sz="1400"/>
                        <a:t>940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10</a:t>
                      </a:r>
                      <a:r>
                        <a:rPr baseline="0"/>
                        <a:t>B</a:t>
                      </a:r>
                    </a:p>
                  </a:txBody>
                  <a:tcPr marL="0" marR="0" marT="0" marB="0" anchor="t" anchorCtr="0" horzOverflow="overflow">
                    <a:solidFill>
                      <a:srgbClr val="FFFF00"/>
                    </a:solidFill>
                  </a:tcPr>
                </a:tc>
                <a:tc>
                  <a:txBody>
                    <a:bodyPr/>
                    <a:lstStyle/>
                    <a:p>
                      <a:pPr marL="226695" indent="-226695" algn="ctr">
                        <a:spcBef>
                          <a:spcPts val="300"/>
                        </a:spcBef>
                        <a:defRPr sz="1400"/>
                      </a:pPr>
                      <a:r>
                        <a:t>(</a:t>
                      </a:r>
                      <a:r>
                        <a:t>n</a:t>
                      </a:r>
                      <a:r>
                        <a:t>,</a:t>
                      </a:r>
                      <a:r>
                        <a:t>α</a:t>
                      </a:r>
                      <a:r>
                        <a:t>)</a:t>
                      </a:r>
                    </a:p>
                  </a:txBody>
                  <a:tcPr marL="0" marR="0" marT="0" marB="0" anchor="t" anchorCtr="0" horzOverflow="overflow"/>
                </a:tc>
                <a:tc>
                  <a:txBody>
                    <a:bodyPr/>
                    <a:lstStyle/>
                    <a:p>
                      <a:pPr marL="226695" marR="473075" indent="-226695">
                        <a:spcBef>
                          <a:spcPts val="300"/>
                        </a:spcBef>
                        <a:defRPr sz="1800"/>
                      </a:pPr>
                      <a:r>
                        <a:rPr sz="1400"/>
                        <a:t>3 835</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113</a:t>
                      </a:r>
                      <a:r>
                        <a:rPr baseline="0"/>
                        <a:t>Cd</a:t>
                      </a:r>
                    </a:p>
                  </a:txBody>
                  <a:tcPr marL="0" marR="0" marT="0" marB="0" anchor="t" anchorCtr="0" horzOverflow="overflow"/>
                </a:tc>
                <a:tc>
                  <a:txBody>
                    <a:bodyPr/>
                    <a:lstStyle/>
                    <a:p>
                      <a:pPr marL="226695" indent="-226695" algn="ctr">
                        <a:spcBef>
                          <a:spcPts val="300"/>
                        </a:spcBef>
                        <a:defRPr sz="1400"/>
                      </a:pPr>
                      <a:r>
                        <a:t>(</a:t>
                      </a:r>
                      <a:r>
                        <a:t>n</a:t>
                      </a:r>
                      <a:r>
                        <a:t>,</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800"/>
                      </a:pPr>
                      <a:r>
                        <a:rPr sz="1400"/>
                        <a:t>20 600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135</a:t>
                      </a:r>
                      <a:r>
                        <a:rPr baseline="0"/>
                        <a:t>Xe</a:t>
                      </a:r>
                      <a:r>
                        <a:t> </a:t>
                      </a:r>
                      <a:r>
                        <a:rPr b="0" baseline="0" sz="1200"/>
                        <a:t>(9,14 ч)</a:t>
                      </a:r>
                    </a:p>
                  </a:txBody>
                  <a:tcPr marL="0" marR="0" marT="0" marB="0" anchor="t" anchorCtr="0" horzOverflow="overflow"/>
                </a:tc>
                <a:tc>
                  <a:txBody>
                    <a:bodyPr/>
                    <a:lstStyle/>
                    <a:p>
                      <a:pPr marL="226695" indent="-226695" algn="ctr">
                        <a:spcBef>
                          <a:spcPts val="300"/>
                        </a:spcBef>
                        <a:defRPr sz="1400"/>
                      </a:pPr>
                      <a:r>
                        <a:t>(</a:t>
                      </a:r>
                      <a:r>
                        <a:t>n</a:t>
                      </a:r>
                      <a:r>
                        <a:t>,</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800"/>
                      </a:pPr>
                      <a:r>
                        <a:rPr sz="1400"/>
                        <a:t>2 720 000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149</a:t>
                      </a:r>
                      <a:r>
                        <a:rPr baseline="0"/>
                        <a:t>Sm</a:t>
                      </a:r>
                    </a:p>
                  </a:txBody>
                  <a:tcPr marL="0" marR="0" marT="0" marB="0" anchor="t" anchorCtr="0" horzOverflow="overflow"/>
                </a:tc>
                <a:tc>
                  <a:txBody>
                    <a:bodyPr/>
                    <a:lstStyle/>
                    <a:p>
                      <a:pPr marL="226695" indent="-226695" algn="ctr">
                        <a:spcBef>
                          <a:spcPts val="300"/>
                        </a:spcBef>
                        <a:defRPr sz="1400"/>
                      </a:pPr>
                      <a:r>
                        <a:t>(</a:t>
                      </a: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42</a:t>
                      </a:r>
                      <a:r>
                        <a:t> </a:t>
                      </a:r>
                      <a:r>
                        <a:t>080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151</a:t>
                      </a:r>
                      <a:r>
                        <a:rPr baseline="0"/>
                        <a:t>Eu</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9</a:t>
                      </a:r>
                      <a:r>
                        <a:t> </a:t>
                      </a:r>
                      <a:r>
                        <a:t>200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155</a:t>
                      </a:r>
                      <a:r>
                        <a:rPr baseline="0"/>
                        <a:t>Gd</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61</a:t>
                      </a:r>
                      <a:r>
                        <a:t> </a:t>
                      </a:r>
                      <a:r>
                        <a:t>100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157</a:t>
                      </a:r>
                      <a:r>
                        <a:rPr baseline="0"/>
                        <a:t>Gd</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259</a:t>
                      </a:r>
                      <a:r>
                        <a:t> </a:t>
                      </a:r>
                      <a:r>
                        <a:t>000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174</a:t>
                      </a:r>
                      <a:r>
                        <a:rPr baseline="0"/>
                        <a:t>Hf</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800"/>
                      </a:pPr>
                      <a:r>
                        <a:rPr sz="1400"/>
                        <a:t>561</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199</a:t>
                      </a:r>
                      <a:r>
                        <a:rPr baseline="0"/>
                        <a:t>Hg</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2</a:t>
                      </a:r>
                      <a:r>
                        <a:t> </a:t>
                      </a:r>
                      <a:r>
                        <a:t>150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235</a:t>
                      </a:r>
                      <a:r>
                        <a:rPr baseline="0"/>
                        <a:t>U</a:t>
                      </a:r>
                      <a:r>
                        <a:t> </a:t>
                      </a:r>
                      <a:r>
                        <a:rPr b="0" baseline="0" sz="1200"/>
                        <a:t>(7 10</a:t>
                      </a:r>
                      <a:r>
                        <a:rPr b="0" sz="1200"/>
                        <a:t>8</a:t>
                      </a:r>
                      <a:r>
                        <a:rPr b="0" baseline="0" sz="1200"/>
                        <a:t> лет)</a:t>
                      </a:r>
                    </a:p>
                  </a:txBody>
                  <a:tcPr marL="0" marR="0" marT="0" marB="0" anchor="t" anchorCtr="0" horzOverflow="overflow">
                    <a:solidFill>
                      <a:srgbClr val="FFFF00"/>
                    </a:solidFill>
                  </a:tcPr>
                </a:tc>
                <a:tc>
                  <a:txBody>
                    <a:bodyPr/>
                    <a:lstStyle/>
                    <a:p>
                      <a:pPr marL="226695" indent="-226695" algn="ctr">
                        <a:spcBef>
                          <a:spcPts val="300"/>
                        </a:spcBef>
                        <a:defRPr sz="1800"/>
                      </a:pPr>
                      <a:r>
                        <a:rPr sz="1400"/>
                        <a:t>(n,f)</a:t>
                      </a:r>
                    </a:p>
                  </a:txBody>
                  <a:tcPr marL="0" marR="0" marT="0" marB="0" anchor="t" anchorCtr="0" horzOverflow="overflow"/>
                </a:tc>
                <a:tc>
                  <a:txBody>
                    <a:bodyPr/>
                    <a:lstStyle/>
                    <a:p>
                      <a:pPr marL="226695" marR="473075" indent="-226695">
                        <a:spcBef>
                          <a:spcPts val="300"/>
                        </a:spcBef>
                        <a:defRPr sz="1800"/>
                      </a:pPr>
                      <a:r>
                        <a:rPr sz="1400"/>
                        <a:t>681</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241</a:t>
                      </a:r>
                      <a:r>
                        <a:rPr baseline="0"/>
                        <a:t>Pu</a:t>
                      </a:r>
                      <a:r>
                        <a:t> </a:t>
                      </a:r>
                      <a:r>
                        <a:rPr b="0" baseline="0" sz="1200"/>
                        <a:t>(13,2 года)</a:t>
                      </a:r>
                    </a:p>
                  </a:txBody>
                  <a:tcPr marL="0" marR="0" marT="0" marB="0" anchor="t" anchorCtr="0" horzOverflow="overflow"/>
                </a:tc>
                <a:tc>
                  <a:txBody>
                    <a:bodyPr/>
                    <a:lstStyle/>
                    <a:p>
                      <a:pPr marL="226695" indent="-226695" algn="ctr">
                        <a:spcBef>
                          <a:spcPts val="300"/>
                        </a:spcBef>
                        <a:defRPr sz="1800"/>
                      </a:pPr>
                      <a:r>
                        <a:rPr sz="1400"/>
                        <a:t>(n,f)</a:t>
                      </a:r>
                    </a:p>
                  </a:txBody>
                  <a:tcPr marL="0" marR="0" marT="0" marB="0" anchor="t" anchorCtr="0" horzOverflow="overflow"/>
                </a:tc>
                <a:tc>
                  <a:txBody>
                    <a:bodyPr/>
                    <a:lstStyle/>
                    <a:p>
                      <a:pPr marL="226695" marR="473075" indent="-226695">
                        <a:spcBef>
                          <a:spcPts val="300"/>
                        </a:spcBef>
                        <a:defRPr sz="1400"/>
                      </a:pPr>
                      <a:r>
                        <a:t>1</a:t>
                      </a:r>
                      <a:r>
                        <a:t> </a:t>
                      </a:r>
                      <a:r>
                        <a:t>380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242</a:t>
                      </a:r>
                      <a:r>
                        <a:rPr baseline="0"/>
                        <a:t>Am</a:t>
                      </a:r>
                      <a:r>
                        <a:t> </a:t>
                      </a:r>
                      <a:r>
                        <a:rPr b="0" baseline="0" sz="1200"/>
                        <a:t>(16 ч)</a:t>
                      </a:r>
                    </a:p>
                  </a:txBody>
                  <a:tcPr marL="0" marR="0" marT="0" marB="0" anchor="t" anchorCtr="0" horzOverflow="overflow"/>
                </a:tc>
                <a:tc>
                  <a:txBody>
                    <a:bodyPr/>
                    <a:lstStyle/>
                    <a:p>
                      <a:pPr marL="226695" indent="-226695" algn="ctr">
                        <a:spcBef>
                          <a:spcPts val="300"/>
                        </a:spcBef>
                        <a:defRPr sz="1800"/>
                      </a:pPr>
                      <a:r>
                        <a:rPr sz="1400"/>
                        <a:t>(n,f)</a:t>
                      </a:r>
                    </a:p>
                  </a:txBody>
                  <a:tcPr marL="0" marR="0" marT="0" marB="0" anchor="t" anchorCtr="0" horzOverflow="overflow"/>
                </a:tc>
                <a:tc>
                  <a:txBody>
                    <a:bodyPr/>
                    <a:lstStyle/>
                    <a:p>
                      <a:pPr marL="226695" marR="473075" indent="-226695">
                        <a:spcBef>
                          <a:spcPts val="300"/>
                        </a:spcBef>
                        <a:defRPr sz="1400"/>
                      </a:pPr>
                      <a:r>
                        <a:t>8</a:t>
                      </a:r>
                      <a:r>
                        <a:t> </a:t>
                      </a:r>
                      <a:r>
                        <a:t>000</a:t>
                      </a:r>
                    </a:p>
                  </a:txBody>
                  <a:tcPr marL="0" marR="0" marT="0" marB="0" anchor="t" anchorCtr="0" horzOverflow="overflow"/>
                </a:tc>
              </a:tr>
            </a:tbl>
          </a:graphicData>
        </a:graphic>
      </p:graphicFrame>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Прямоугольник 14"/>
          <p:cNvSpPr/>
          <p:nvPr/>
        </p:nvSpPr>
        <p:spPr>
          <a:xfrm>
            <a:off x="0" y="-1"/>
            <a:ext cx="12192000" cy="479687"/>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161" name="Rectangle 4"/>
          <p:cNvSpPr txBox="1"/>
          <p:nvPr>
            <p:ph type="subTitle" sz="quarter" idx="1"/>
          </p:nvPr>
        </p:nvSpPr>
        <p:spPr>
          <a:xfrm>
            <a:off x="148280" y="-1"/>
            <a:ext cx="10085007" cy="479687"/>
          </a:xfrm>
          <a:prstGeom prst="rect">
            <a:avLst/>
          </a:prstGeom>
        </p:spPr>
        <p:txBody>
          <a:bodyPr/>
          <a:lstStyle>
            <a:lvl1pPr algn="l">
              <a:defRPr>
                <a:solidFill>
                  <a:srgbClr val="3333CC"/>
                </a:solidFill>
              </a:defRPr>
            </a:lvl1pPr>
          </a:lstStyle>
          <a:p>
            <a:pPr/>
            <a:r>
              <a:t>Основы БНЗТ</a:t>
            </a:r>
          </a:p>
        </p:txBody>
      </p:sp>
      <p:sp>
        <p:nvSpPr>
          <p:cNvPr id="162" name="Прямая соединительная линия 4"/>
          <p:cNvSpPr/>
          <p:nvPr/>
        </p:nvSpPr>
        <p:spPr>
          <a:xfrm>
            <a:off x="0" y="479685"/>
            <a:ext cx="12192000" cy="1"/>
          </a:xfrm>
          <a:prstGeom prst="line">
            <a:avLst/>
          </a:prstGeom>
          <a:ln w="38100">
            <a:solidFill>
              <a:schemeClr val="accent5"/>
            </a:solidFill>
            <a:miter/>
          </a:ln>
        </p:spPr>
        <p:txBody>
          <a:bodyPr lIns="45719" rIns="45719"/>
          <a:lstStyle/>
          <a:p>
            <a:pPr/>
          </a:p>
        </p:txBody>
      </p:sp>
      <p:sp>
        <p:nvSpPr>
          <p:cNvPr id="163" name="Text Box 5"/>
          <p:cNvSpPr txBox="1"/>
          <p:nvPr/>
        </p:nvSpPr>
        <p:spPr>
          <a:xfrm>
            <a:off x="297337" y="692696"/>
            <a:ext cx="8621432" cy="11706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68288" indent="-268288">
              <a:defRPr>
                <a:solidFill>
                  <a:srgbClr val="333399"/>
                </a:solidFill>
                <a:latin typeface="Arial"/>
                <a:ea typeface="Arial"/>
                <a:cs typeface="Arial"/>
                <a:sym typeface="Arial"/>
              </a:defRPr>
            </a:pPr>
            <a:r>
              <a:t>3 свойства </a:t>
            </a:r>
            <a:r>
              <a:rPr baseline="30000">
                <a:solidFill>
                  <a:srgbClr val="2D2D8A"/>
                </a:solidFill>
              </a:rPr>
              <a:t>10</a:t>
            </a:r>
            <a:r>
              <a:rPr>
                <a:solidFill>
                  <a:srgbClr val="2D2D8A"/>
                </a:solidFill>
              </a:rPr>
              <a:t>B</a:t>
            </a:r>
            <a:r>
              <a:rPr>
                <a:solidFill>
                  <a:srgbClr val="2D2D8A"/>
                </a:solidFill>
              </a:rPr>
              <a:t>(</a:t>
            </a:r>
            <a:r>
              <a:rPr>
                <a:solidFill>
                  <a:srgbClr val="2D2D8A"/>
                </a:solidFill>
              </a:rPr>
              <a:t>n</a:t>
            </a:r>
            <a:r>
              <a:rPr>
                <a:solidFill>
                  <a:srgbClr val="2D2D8A"/>
                </a:solidFill>
              </a:rPr>
              <a:t>,</a:t>
            </a:r>
            <a:r>
              <a:rPr>
                <a:solidFill>
                  <a:srgbClr val="2D2D8A"/>
                </a:solidFill>
                <a:latin typeface="Symbol"/>
                <a:ea typeface="Symbol"/>
                <a:cs typeface="Symbol"/>
                <a:sym typeface="Symbol"/>
              </a:rPr>
              <a:t>a</a:t>
            </a:r>
            <a:r>
              <a:rPr>
                <a:solidFill>
                  <a:srgbClr val="2D2D8A"/>
                </a:solidFill>
              </a:rPr>
              <a:t>)</a:t>
            </a:r>
            <a:r>
              <a:rPr baseline="30000">
                <a:solidFill>
                  <a:srgbClr val="2D2D8A"/>
                </a:solidFill>
              </a:rPr>
              <a:t>7</a:t>
            </a:r>
            <a:r>
              <a:rPr>
                <a:solidFill>
                  <a:srgbClr val="2D2D8A"/>
                </a:solidFill>
              </a:rPr>
              <a:t>Li</a:t>
            </a:r>
            <a:r>
              <a:t>: 	</a:t>
            </a:r>
          </a:p>
          <a:p>
            <a:pPr marL="342900" indent="-342900">
              <a:defRPr>
                <a:solidFill>
                  <a:srgbClr val="333399"/>
                </a:solidFill>
                <a:latin typeface="Arial"/>
                <a:ea typeface="Arial"/>
                <a:cs typeface="Arial"/>
                <a:sym typeface="Arial"/>
              </a:defRPr>
            </a:pPr>
            <a:r>
              <a:t>  1) сечение поглощения теплового нейтрона = 3 835 б</a:t>
            </a:r>
          </a:p>
          <a:p>
            <a:pPr marL="342900" indent="-342900">
              <a:defRPr>
                <a:solidFill>
                  <a:srgbClr val="333399"/>
                </a:solidFill>
                <a:latin typeface="Arial"/>
                <a:ea typeface="Arial"/>
                <a:cs typeface="Arial"/>
                <a:sym typeface="Arial"/>
              </a:defRPr>
            </a:pPr>
            <a:r>
              <a:t>  2) 84% </a:t>
            </a:r>
            <a:r>
              <a:rPr>
                <a:solidFill>
                  <a:srgbClr val="2D2D8A"/>
                </a:solidFill>
              </a:rPr>
              <a:t>энергии распада (2,79 МэВ) </a:t>
            </a:r>
            <a:r>
              <a:t>– внутри 10 мкм</a:t>
            </a:r>
          </a:p>
          <a:p>
            <a:pPr marL="268288" indent="-268288">
              <a:defRPr>
                <a:solidFill>
                  <a:srgbClr val="333399"/>
                </a:solidFill>
                <a:latin typeface="Arial"/>
                <a:ea typeface="Arial"/>
                <a:cs typeface="Arial"/>
                <a:sym typeface="Arial"/>
              </a:defRPr>
            </a:pPr>
            <a:r>
              <a:t>  </a:t>
            </a:r>
            <a:r>
              <a:t>3) </a:t>
            </a:r>
            <a:r>
              <a:rPr b="1"/>
              <a:t>бор нерадиоактивен и нетоксичен</a:t>
            </a:r>
          </a:p>
        </p:txBody>
      </p:sp>
      <p:graphicFrame>
        <p:nvGraphicFramePr>
          <p:cNvPr id="164" name="Таблица 6"/>
          <p:cNvGraphicFramePr/>
          <p:nvPr/>
        </p:nvGraphicFramePr>
        <p:xfrm>
          <a:off x="2159999" y="2159999"/>
          <a:ext cx="6912770" cy="4464451"/>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2303955"/>
                <a:gridCol w="2303955"/>
                <a:gridCol w="2304859"/>
              </a:tblGrid>
              <a:tr h="297630">
                <a:tc>
                  <a:txBody>
                    <a:bodyPr/>
                    <a:lstStyle/>
                    <a:p>
                      <a:pPr marL="226695" indent="-226695" algn="ctr">
                        <a:spcBef>
                          <a:spcPts val="300"/>
                        </a:spcBef>
                        <a:defRPr b="0" sz="1800">
                          <a:solidFill>
                            <a:srgbClr val="000000"/>
                          </a:solidFill>
                        </a:defRPr>
                      </a:pPr>
                      <a:r>
                        <a:rPr b="1" sz="1400"/>
                        <a:t>Изотоп</a:t>
                      </a:r>
                    </a:p>
                  </a:txBody>
                  <a:tcPr marL="0" marR="0" marT="0" marB="0" anchor="t" anchorCtr="0" horzOverflow="overflow"/>
                </a:tc>
                <a:tc>
                  <a:txBody>
                    <a:bodyPr/>
                    <a:lstStyle/>
                    <a:p>
                      <a:pPr marL="226695" indent="-226695" algn="ctr">
                        <a:spcBef>
                          <a:spcPts val="300"/>
                        </a:spcBef>
                        <a:defRPr b="0" sz="1800">
                          <a:solidFill>
                            <a:srgbClr val="000000"/>
                          </a:solidFill>
                        </a:defRPr>
                      </a:pPr>
                      <a:r>
                        <a:rPr b="1" sz="1400"/>
                        <a:t>Вид реакции</a:t>
                      </a:r>
                    </a:p>
                  </a:txBody>
                  <a:tcPr marL="0" marR="0" marT="0" marB="0" anchor="t" anchorCtr="0" horzOverflow="overflow"/>
                </a:tc>
                <a:tc>
                  <a:txBody>
                    <a:bodyPr/>
                    <a:lstStyle/>
                    <a:p>
                      <a:pPr marL="226695" indent="-226695" algn="ctr">
                        <a:spcBef>
                          <a:spcPts val="300"/>
                        </a:spcBef>
                        <a:defRPr b="0" sz="1800">
                          <a:solidFill>
                            <a:srgbClr val="000000"/>
                          </a:solidFill>
                        </a:defRPr>
                      </a:pPr>
                      <a:r>
                        <a:rPr b="1" sz="1400"/>
                        <a:t>Сечение, б</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3</a:t>
                      </a:r>
                      <a:r>
                        <a:rPr baseline="0"/>
                        <a:t>He</a:t>
                      </a:r>
                    </a:p>
                  </a:txBody>
                  <a:tcPr marL="0" marR="0" marT="0" marB="0" anchor="t" anchorCtr="0" horzOverflow="overflow"/>
                </a:tc>
                <a:tc>
                  <a:txBody>
                    <a:bodyPr/>
                    <a:lstStyle/>
                    <a:p>
                      <a:pPr marL="226695" indent="-226695" algn="ctr">
                        <a:spcBef>
                          <a:spcPts val="300"/>
                        </a:spcBef>
                        <a:defRPr sz="1400"/>
                      </a:pPr>
                      <a:r>
                        <a:t>(</a:t>
                      </a:r>
                      <a:r>
                        <a:t>n</a:t>
                      </a:r>
                      <a:r>
                        <a:t>,</a:t>
                      </a:r>
                      <a:r>
                        <a:t>p</a:t>
                      </a:r>
                      <a:r>
                        <a:t>)</a:t>
                      </a:r>
                    </a:p>
                  </a:txBody>
                  <a:tcPr marL="0" marR="0" marT="0" marB="0" anchor="t" anchorCtr="0" horzOverflow="overflow"/>
                </a:tc>
                <a:tc>
                  <a:txBody>
                    <a:bodyPr/>
                    <a:lstStyle/>
                    <a:p>
                      <a:pPr marL="226695" marR="473075" indent="-226695">
                        <a:spcBef>
                          <a:spcPts val="300"/>
                        </a:spcBef>
                        <a:defRPr sz="1800"/>
                      </a:pPr>
                      <a:r>
                        <a:rPr sz="1400"/>
                        <a:t>5 333</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6</a:t>
                      </a:r>
                      <a:r>
                        <a:rPr baseline="0"/>
                        <a:t>Li</a:t>
                      </a:r>
                    </a:p>
                  </a:txBody>
                  <a:tcPr marL="0" marR="0" marT="0" marB="0" anchor="t" anchorCtr="0" horzOverflow="overflow"/>
                </a:tc>
                <a:tc>
                  <a:txBody>
                    <a:bodyPr/>
                    <a:lstStyle/>
                    <a:p>
                      <a:pPr marL="226695" indent="-226695" algn="ctr">
                        <a:spcBef>
                          <a:spcPts val="300"/>
                        </a:spcBef>
                        <a:defRPr sz="1400"/>
                      </a:pPr>
                      <a:r>
                        <a:t>(</a:t>
                      </a:r>
                      <a:r>
                        <a:t>n</a:t>
                      </a:r>
                      <a:r>
                        <a:t>,</a:t>
                      </a:r>
                      <a:r>
                        <a:t>α</a:t>
                      </a:r>
                      <a:r>
                        <a:t>)</a:t>
                      </a:r>
                    </a:p>
                  </a:txBody>
                  <a:tcPr marL="0" marR="0" marT="0" marB="0" anchor="t" anchorCtr="0" horzOverflow="overflow"/>
                </a:tc>
                <a:tc>
                  <a:txBody>
                    <a:bodyPr/>
                    <a:lstStyle/>
                    <a:p>
                      <a:pPr marL="226695" marR="473075" indent="-226695">
                        <a:spcBef>
                          <a:spcPts val="300"/>
                        </a:spcBef>
                        <a:defRPr sz="1800"/>
                      </a:pPr>
                      <a:r>
                        <a:rPr sz="1400"/>
                        <a:t>940</a:t>
                      </a:r>
                    </a:p>
                  </a:txBody>
                  <a:tcPr marL="0" marR="0" marT="0" marB="0" anchor="t" anchorCtr="0" horzOverflow="overflow"/>
                </a:tc>
              </a:tr>
              <a:tr h="297630">
                <a:tc>
                  <a:txBody>
                    <a:bodyPr/>
                    <a:lstStyle/>
                    <a:p>
                      <a:pPr marL="226695" indent="-226695" algn="ctr">
                        <a:spcBef>
                          <a:spcPts val="300"/>
                        </a:spcBef>
                        <a:defRPr baseline="30000" sz="1400">
                          <a:solidFill>
                            <a:srgbClr val="FF0000"/>
                          </a:solidFill>
                        </a:defRPr>
                      </a:pPr>
                      <a:r>
                        <a:t>10</a:t>
                      </a:r>
                      <a:r>
                        <a:rPr baseline="0"/>
                        <a:t>B</a:t>
                      </a:r>
                    </a:p>
                  </a:txBody>
                  <a:tcPr marL="0" marR="0" marT="0" marB="0" anchor="t" anchorCtr="0" horzOverflow="overflow">
                    <a:solidFill>
                      <a:srgbClr val="FFFF00"/>
                    </a:solidFill>
                  </a:tcPr>
                </a:tc>
                <a:tc>
                  <a:txBody>
                    <a:bodyPr/>
                    <a:lstStyle/>
                    <a:p>
                      <a:pPr marL="226695" indent="-226695" algn="ctr">
                        <a:spcBef>
                          <a:spcPts val="300"/>
                        </a:spcBef>
                        <a:defRPr sz="1400">
                          <a:solidFill>
                            <a:srgbClr val="FF0000"/>
                          </a:solidFill>
                        </a:defRPr>
                      </a:pPr>
                      <a:r>
                        <a:t>(</a:t>
                      </a:r>
                      <a:r>
                        <a:t>n</a:t>
                      </a:r>
                      <a:r>
                        <a:t>,</a:t>
                      </a:r>
                      <a:r>
                        <a:t>α</a:t>
                      </a:r>
                      <a:r>
                        <a:t>)</a:t>
                      </a:r>
                    </a:p>
                  </a:txBody>
                  <a:tcPr marL="0" marR="0" marT="0" marB="0" anchor="t" anchorCtr="0" horzOverflow="overflow">
                    <a:solidFill>
                      <a:srgbClr val="FFFF00"/>
                    </a:solidFill>
                  </a:tcPr>
                </a:tc>
                <a:tc>
                  <a:txBody>
                    <a:bodyPr/>
                    <a:lstStyle/>
                    <a:p>
                      <a:pPr marL="226695" marR="473075" indent="-226695">
                        <a:spcBef>
                          <a:spcPts val="300"/>
                        </a:spcBef>
                        <a:defRPr sz="1800"/>
                      </a:pPr>
                      <a:r>
                        <a:rPr sz="1400">
                          <a:solidFill>
                            <a:srgbClr val="FF0000"/>
                          </a:solidFill>
                        </a:rPr>
                        <a:t>3 835</a:t>
                      </a:r>
                    </a:p>
                  </a:txBody>
                  <a:tcPr marL="0" marR="0" marT="0" marB="0" anchor="t" anchorCtr="0" horzOverflow="overflow">
                    <a:solidFill>
                      <a:srgbClr val="FFFF00"/>
                    </a:solidFill>
                  </a:tcPr>
                </a:tc>
              </a:tr>
              <a:tr h="297630">
                <a:tc>
                  <a:txBody>
                    <a:bodyPr/>
                    <a:lstStyle/>
                    <a:p>
                      <a:pPr marL="226695" indent="-226695" algn="ctr">
                        <a:spcBef>
                          <a:spcPts val="300"/>
                        </a:spcBef>
                        <a:defRPr baseline="30000" sz="1400">
                          <a:solidFill>
                            <a:srgbClr val="000000"/>
                          </a:solidFill>
                        </a:defRPr>
                      </a:pPr>
                      <a:r>
                        <a:t>113</a:t>
                      </a:r>
                      <a:r>
                        <a:rPr baseline="0"/>
                        <a:t>Cd</a:t>
                      </a:r>
                    </a:p>
                  </a:txBody>
                  <a:tcPr marL="0" marR="0" marT="0" marB="0" anchor="t" anchorCtr="0" horzOverflow="overflow"/>
                </a:tc>
                <a:tc>
                  <a:txBody>
                    <a:bodyPr/>
                    <a:lstStyle/>
                    <a:p>
                      <a:pPr marL="226695" indent="-226695" algn="ctr">
                        <a:spcBef>
                          <a:spcPts val="300"/>
                        </a:spcBef>
                        <a:defRPr sz="1400"/>
                      </a:pPr>
                      <a:r>
                        <a:t>(</a:t>
                      </a:r>
                      <a:r>
                        <a:t>n</a:t>
                      </a:r>
                      <a:r>
                        <a:t>,</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800"/>
                      </a:pPr>
                      <a:r>
                        <a:rPr sz="1400"/>
                        <a:t>20 600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135</a:t>
                      </a:r>
                      <a:r>
                        <a:rPr baseline="0"/>
                        <a:t>Xe</a:t>
                      </a:r>
                      <a:r>
                        <a:t> </a:t>
                      </a:r>
                      <a:r>
                        <a:rPr b="0" baseline="0" sz="1200"/>
                        <a:t>(9,14 ч)</a:t>
                      </a:r>
                    </a:p>
                  </a:txBody>
                  <a:tcPr marL="0" marR="0" marT="0" marB="0" anchor="t" anchorCtr="0" horzOverflow="overflow"/>
                </a:tc>
                <a:tc>
                  <a:txBody>
                    <a:bodyPr/>
                    <a:lstStyle/>
                    <a:p>
                      <a:pPr marL="226695" indent="-226695" algn="ctr">
                        <a:spcBef>
                          <a:spcPts val="300"/>
                        </a:spcBef>
                        <a:defRPr sz="1400"/>
                      </a:pPr>
                      <a:r>
                        <a:t>(</a:t>
                      </a:r>
                      <a:r>
                        <a:t>n</a:t>
                      </a:r>
                      <a:r>
                        <a:t>,</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800"/>
                      </a:pPr>
                      <a:r>
                        <a:rPr sz="1400"/>
                        <a:t>2 720 000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149</a:t>
                      </a:r>
                      <a:r>
                        <a:rPr baseline="0"/>
                        <a:t>Sm</a:t>
                      </a:r>
                    </a:p>
                  </a:txBody>
                  <a:tcPr marL="0" marR="0" marT="0" marB="0" anchor="t" anchorCtr="0" horzOverflow="overflow"/>
                </a:tc>
                <a:tc>
                  <a:txBody>
                    <a:bodyPr/>
                    <a:lstStyle/>
                    <a:p>
                      <a:pPr marL="226695" indent="-226695" algn="ctr">
                        <a:spcBef>
                          <a:spcPts val="300"/>
                        </a:spcBef>
                        <a:defRPr sz="1400"/>
                      </a:pPr>
                      <a:r>
                        <a:t>(</a:t>
                      </a: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42</a:t>
                      </a:r>
                      <a:r>
                        <a:t> </a:t>
                      </a:r>
                      <a:r>
                        <a:t>080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151</a:t>
                      </a:r>
                      <a:r>
                        <a:rPr baseline="0"/>
                        <a:t>Eu</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9</a:t>
                      </a:r>
                      <a:r>
                        <a:t> </a:t>
                      </a:r>
                      <a:r>
                        <a:t>200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155</a:t>
                      </a:r>
                      <a:r>
                        <a:rPr baseline="0"/>
                        <a:t>Gd</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61</a:t>
                      </a:r>
                      <a:r>
                        <a:t> </a:t>
                      </a:r>
                      <a:r>
                        <a:t>100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157</a:t>
                      </a:r>
                      <a:r>
                        <a:rPr baseline="0"/>
                        <a:t>Gd</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259</a:t>
                      </a:r>
                      <a:r>
                        <a:t> </a:t>
                      </a:r>
                      <a:r>
                        <a:t>000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174</a:t>
                      </a:r>
                      <a:r>
                        <a:rPr baseline="0"/>
                        <a:t>Hf</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800"/>
                      </a:pPr>
                      <a:r>
                        <a:rPr sz="1400"/>
                        <a:t>561</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199</a:t>
                      </a:r>
                      <a:r>
                        <a:rPr baseline="0"/>
                        <a:t>Hg</a:t>
                      </a:r>
                    </a:p>
                  </a:txBody>
                  <a:tcPr marL="0" marR="0" marT="0" marB="0" anchor="t" anchorCtr="0" horzOverflow="overflow"/>
                </a:tc>
                <a:tc>
                  <a:txBody>
                    <a:bodyPr/>
                    <a:lstStyle/>
                    <a:p>
                      <a:pPr marL="226695" indent="-226695" algn="ctr">
                        <a:spcBef>
                          <a:spcPts val="300"/>
                        </a:spcBef>
                        <a:defRPr sz="1400"/>
                      </a:pPr>
                      <a:r>
                        <a:t>(n,</a:t>
                      </a:r>
                      <a:r>
                        <a:rPr>
                          <a:latin typeface="Symbol"/>
                          <a:ea typeface="Symbol"/>
                          <a:cs typeface="Symbol"/>
                          <a:sym typeface="Symbol"/>
                        </a:rPr>
                        <a:t>g</a:t>
                      </a:r>
                      <a:r>
                        <a:t>)</a:t>
                      </a:r>
                    </a:p>
                  </a:txBody>
                  <a:tcPr marL="0" marR="0" marT="0" marB="0" anchor="t" anchorCtr="0" horzOverflow="overflow"/>
                </a:tc>
                <a:tc>
                  <a:txBody>
                    <a:bodyPr/>
                    <a:lstStyle/>
                    <a:p>
                      <a:pPr marL="226695" marR="473075" indent="-226695">
                        <a:spcBef>
                          <a:spcPts val="300"/>
                        </a:spcBef>
                        <a:defRPr sz="1400"/>
                      </a:pPr>
                      <a:r>
                        <a:t>2</a:t>
                      </a:r>
                      <a:r>
                        <a:t> </a:t>
                      </a:r>
                      <a:r>
                        <a:t>150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235</a:t>
                      </a:r>
                      <a:r>
                        <a:rPr baseline="0"/>
                        <a:t>U</a:t>
                      </a:r>
                      <a:r>
                        <a:t> </a:t>
                      </a:r>
                      <a:r>
                        <a:rPr b="0" baseline="0" sz="1200"/>
                        <a:t>(7 10</a:t>
                      </a:r>
                      <a:r>
                        <a:rPr b="0" sz="1200"/>
                        <a:t>8</a:t>
                      </a:r>
                      <a:r>
                        <a:rPr b="0" baseline="0" sz="1200"/>
                        <a:t> лет)</a:t>
                      </a:r>
                    </a:p>
                  </a:txBody>
                  <a:tcPr marL="0" marR="0" marT="0" marB="0" anchor="t" anchorCtr="0" horzOverflow="overflow"/>
                </a:tc>
                <a:tc>
                  <a:txBody>
                    <a:bodyPr/>
                    <a:lstStyle/>
                    <a:p>
                      <a:pPr marL="226695" indent="-226695" algn="ctr">
                        <a:spcBef>
                          <a:spcPts val="300"/>
                        </a:spcBef>
                        <a:defRPr sz="1800"/>
                      </a:pPr>
                      <a:r>
                        <a:rPr sz="1400"/>
                        <a:t>(n,f)</a:t>
                      </a:r>
                    </a:p>
                  </a:txBody>
                  <a:tcPr marL="0" marR="0" marT="0" marB="0" anchor="t" anchorCtr="0" horzOverflow="overflow"/>
                </a:tc>
                <a:tc>
                  <a:txBody>
                    <a:bodyPr/>
                    <a:lstStyle/>
                    <a:p>
                      <a:pPr marL="226695" marR="473075" indent="-226695">
                        <a:spcBef>
                          <a:spcPts val="300"/>
                        </a:spcBef>
                        <a:defRPr sz="1800"/>
                      </a:pPr>
                      <a:r>
                        <a:rPr sz="1400"/>
                        <a:t>681</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241</a:t>
                      </a:r>
                      <a:r>
                        <a:rPr baseline="0"/>
                        <a:t>Pu</a:t>
                      </a:r>
                      <a:r>
                        <a:t> </a:t>
                      </a:r>
                      <a:r>
                        <a:rPr b="0" baseline="0" sz="1200"/>
                        <a:t>(13,2 года)</a:t>
                      </a:r>
                    </a:p>
                  </a:txBody>
                  <a:tcPr marL="0" marR="0" marT="0" marB="0" anchor="t" anchorCtr="0" horzOverflow="overflow"/>
                </a:tc>
                <a:tc>
                  <a:txBody>
                    <a:bodyPr/>
                    <a:lstStyle/>
                    <a:p>
                      <a:pPr marL="226695" indent="-226695" algn="ctr">
                        <a:spcBef>
                          <a:spcPts val="300"/>
                        </a:spcBef>
                        <a:defRPr sz="1800"/>
                      </a:pPr>
                      <a:r>
                        <a:rPr sz="1400"/>
                        <a:t>(n,f)</a:t>
                      </a:r>
                    </a:p>
                  </a:txBody>
                  <a:tcPr marL="0" marR="0" marT="0" marB="0" anchor="t" anchorCtr="0" horzOverflow="overflow"/>
                </a:tc>
                <a:tc>
                  <a:txBody>
                    <a:bodyPr/>
                    <a:lstStyle/>
                    <a:p>
                      <a:pPr marL="226695" marR="473075" indent="-226695">
                        <a:spcBef>
                          <a:spcPts val="300"/>
                        </a:spcBef>
                        <a:defRPr sz="1400"/>
                      </a:pPr>
                      <a:r>
                        <a:t>1</a:t>
                      </a:r>
                      <a:r>
                        <a:t> </a:t>
                      </a:r>
                      <a:r>
                        <a:t>380</a:t>
                      </a:r>
                    </a:p>
                  </a:txBody>
                  <a:tcPr marL="0" marR="0" marT="0" marB="0" anchor="t" anchorCtr="0" horzOverflow="overflow"/>
                </a:tc>
              </a:tr>
              <a:tr h="297630">
                <a:tc>
                  <a:txBody>
                    <a:bodyPr/>
                    <a:lstStyle/>
                    <a:p>
                      <a:pPr marL="226695" indent="-226695" algn="ctr">
                        <a:spcBef>
                          <a:spcPts val="300"/>
                        </a:spcBef>
                        <a:defRPr baseline="30000" sz="1400">
                          <a:solidFill>
                            <a:srgbClr val="000000"/>
                          </a:solidFill>
                        </a:defRPr>
                      </a:pPr>
                      <a:r>
                        <a:t>242</a:t>
                      </a:r>
                      <a:r>
                        <a:rPr baseline="0"/>
                        <a:t>Am</a:t>
                      </a:r>
                      <a:r>
                        <a:t> </a:t>
                      </a:r>
                      <a:r>
                        <a:rPr b="0" baseline="0" sz="1200"/>
                        <a:t>(16 ч)</a:t>
                      </a:r>
                    </a:p>
                  </a:txBody>
                  <a:tcPr marL="0" marR="0" marT="0" marB="0" anchor="t" anchorCtr="0" horzOverflow="overflow"/>
                </a:tc>
                <a:tc>
                  <a:txBody>
                    <a:bodyPr/>
                    <a:lstStyle/>
                    <a:p>
                      <a:pPr marL="226695" indent="-226695" algn="ctr">
                        <a:spcBef>
                          <a:spcPts val="300"/>
                        </a:spcBef>
                        <a:defRPr sz="1800"/>
                      </a:pPr>
                      <a:r>
                        <a:rPr sz="1400"/>
                        <a:t>(n,f)</a:t>
                      </a:r>
                    </a:p>
                  </a:txBody>
                  <a:tcPr marL="0" marR="0" marT="0" marB="0" anchor="t" anchorCtr="0" horzOverflow="overflow"/>
                </a:tc>
                <a:tc>
                  <a:txBody>
                    <a:bodyPr/>
                    <a:lstStyle/>
                    <a:p>
                      <a:pPr marL="226695" marR="473075" indent="-226695">
                        <a:spcBef>
                          <a:spcPts val="300"/>
                        </a:spcBef>
                        <a:defRPr sz="1400"/>
                      </a:pPr>
                      <a:r>
                        <a:t>8</a:t>
                      </a:r>
                      <a:r>
                        <a:t> </a:t>
                      </a:r>
                      <a:r>
                        <a:t>000</a:t>
                      </a:r>
                    </a:p>
                  </a:txBody>
                  <a:tcPr marL="0" marR="0" marT="0" marB="0" anchor="t" anchorCtr="0" horzOverflow="overflow"/>
                </a:tc>
              </a:tr>
            </a:tbl>
          </a:graphicData>
        </a:graphic>
      </p:graphicFrame>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Тема Office">
  <a:themeElements>
    <a:clrScheme name="Тема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Тема Office">
      <a:majorFont>
        <a:latin typeface="Helvetica"/>
        <a:ea typeface="Helvetica"/>
        <a:cs typeface="Helvetica"/>
      </a:majorFont>
      <a:minorFont>
        <a:latin typeface="Calibri"/>
        <a:ea typeface="Calibri"/>
        <a:cs typeface="Calibri"/>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Тема Office">
  <a:themeElements>
    <a:clrScheme name="Тема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Тема Office">
      <a:majorFont>
        <a:latin typeface="Helvetica"/>
        <a:ea typeface="Helvetica"/>
        <a:cs typeface="Helvetica"/>
      </a:majorFont>
      <a:minorFont>
        <a:latin typeface="Calibri"/>
        <a:ea typeface="Calibri"/>
        <a:cs typeface="Calibri"/>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