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1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D20A2-5A65-4EB5-90BA-7A0BF9CDA140}" type="datetimeFigureOut">
              <a:rPr lang="ru-RU" smtClean="0"/>
              <a:pPr/>
              <a:t>25.08.2025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2FE3-07C8-4D68-B7E7-DFCC92C548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7863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D20A2-5A65-4EB5-90BA-7A0BF9CDA140}" type="datetimeFigureOut">
              <a:rPr lang="ru-RU" smtClean="0"/>
              <a:pPr/>
              <a:t>25.08.2025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2FE3-07C8-4D68-B7E7-DFCC92C548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4305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D20A2-5A65-4EB5-90BA-7A0BF9CDA140}" type="datetimeFigureOut">
              <a:rPr lang="ru-RU" smtClean="0"/>
              <a:pPr/>
              <a:t>25.08.2025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2FE3-07C8-4D68-B7E7-DFCC92C548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1226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D20A2-5A65-4EB5-90BA-7A0BF9CDA140}" type="datetimeFigureOut">
              <a:rPr lang="ru-RU" smtClean="0"/>
              <a:pPr/>
              <a:t>25.08.2025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2FE3-07C8-4D68-B7E7-DFCC92C548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7282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D20A2-5A65-4EB5-90BA-7A0BF9CDA140}" type="datetimeFigureOut">
              <a:rPr lang="ru-RU" smtClean="0"/>
              <a:pPr/>
              <a:t>25.08.2025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2FE3-07C8-4D68-B7E7-DFCC92C548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4159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D20A2-5A65-4EB5-90BA-7A0BF9CDA140}" type="datetimeFigureOut">
              <a:rPr lang="ru-RU" smtClean="0"/>
              <a:pPr/>
              <a:t>25.08.2025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2FE3-07C8-4D68-B7E7-DFCC92C548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058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D20A2-5A65-4EB5-90BA-7A0BF9CDA140}" type="datetimeFigureOut">
              <a:rPr lang="ru-RU" smtClean="0"/>
              <a:pPr/>
              <a:t>25.08.2025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2FE3-07C8-4D68-B7E7-DFCC92C548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5122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D20A2-5A65-4EB5-90BA-7A0BF9CDA140}" type="datetimeFigureOut">
              <a:rPr lang="ru-RU" smtClean="0"/>
              <a:pPr/>
              <a:t>25.08.2025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2FE3-07C8-4D68-B7E7-DFCC92C548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4998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D20A2-5A65-4EB5-90BA-7A0BF9CDA140}" type="datetimeFigureOut">
              <a:rPr lang="ru-RU" smtClean="0"/>
              <a:pPr/>
              <a:t>25.08.2025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2FE3-07C8-4D68-B7E7-DFCC92C548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2791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D20A2-5A65-4EB5-90BA-7A0BF9CDA140}" type="datetimeFigureOut">
              <a:rPr lang="ru-RU" smtClean="0"/>
              <a:pPr/>
              <a:t>25.08.2025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2FE3-07C8-4D68-B7E7-DFCC92C548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883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D20A2-5A65-4EB5-90BA-7A0BF9CDA140}" type="datetimeFigureOut">
              <a:rPr lang="ru-RU" smtClean="0"/>
              <a:pPr/>
              <a:t>25.08.2025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2FE3-07C8-4D68-B7E7-DFCC92C548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48139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D20A2-5A65-4EB5-90BA-7A0BF9CDA140}" type="datetimeFigureOut">
              <a:rPr lang="ru-RU" smtClean="0"/>
              <a:pPr/>
              <a:t>25.08.2025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B2FE3-07C8-4D68-B7E7-DFCC92C548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346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altLang="ru-RU" b="1" dirty="0" smtClean="0">
                <a:latin typeface="Times New Roman" panose="02020603050405020304" pitchFamily="18" charset="0"/>
              </a:rPr>
              <a:t>Введение в ускорители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32742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6837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 smtClean="0">
                <a:latin typeface="Times New Roman" panose="02020603050405020304" pitchFamily="18" charset="0"/>
              </a:rPr>
              <a:t>Высокочастотный линейный ускоритель (</a:t>
            </a:r>
            <a:r>
              <a:rPr lang="ru-RU" altLang="ru-RU" b="1" dirty="0" err="1" smtClean="0">
                <a:latin typeface="Times New Roman" panose="02020603050405020304" pitchFamily="18" charset="0"/>
              </a:rPr>
              <a:t>Видероэ</a:t>
            </a:r>
            <a:r>
              <a:rPr lang="ru-RU" altLang="ru-RU" b="1" dirty="0" smtClean="0">
                <a:latin typeface="Times New Roman" panose="02020603050405020304" pitchFamily="18" charset="0"/>
              </a:rPr>
              <a:t>)</a:t>
            </a:r>
            <a:r>
              <a:rPr lang="en-US" altLang="ru-RU" sz="5400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350" y="1104901"/>
            <a:ext cx="12058650" cy="356234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None/>
            </a:pPr>
            <a:r>
              <a:rPr lang="ru-RU" altLang="ru-RU" sz="2200" dirty="0" smtClean="0">
                <a:latin typeface="Times New Roman" panose="02020603050405020304" pitchFamily="18" charset="0"/>
              </a:rPr>
              <a:t>Принцип действия:</a:t>
            </a:r>
          </a:p>
          <a:p>
            <a:pPr>
              <a:lnSpc>
                <a:spcPct val="80000"/>
              </a:lnSpc>
            </a:pPr>
            <a:r>
              <a:rPr lang="ru-RU" altLang="ru-RU" sz="2200" dirty="0" smtClean="0">
                <a:latin typeface="Times New Roman" panose="02020603050405020304" pitchFamily="18" charset="0"/>
              </a:rPr>
              <a:t>пучок из ионного источника вводится в последовательность дрейфовых трубок, выполненных из </a:t>
            </a:r>
            <a:r>
              <a:rPr lang="ru-RU" altLang="ru-RU" sz="2200" dirty="0" err="1" smtClean="0">
                <a:latin typeface="Times New Roman" panose="02020603050405020304" pitchFamily="18" charset="0"/>
              </a:rPr>
              <a:t>проводяшего</a:t>
            </a:r>
            <a:r>
              <a:rPr lang="ru-RU" altLang="ru-RU" sz="2200" dirty="0" smtClean="0">
                <a:latin typeface="Times New Roman" panose="02020603050405020304" pitchFamily="18" charset="0"/>
              </a:rPr>
              <a:t> материала</a:t>
            </a:r>
          </a:p>
          <a:p>
            <a:pPr>
              <a:lnSpc>
                <a:spcPct val="80000"/>
              </a:lnSpc>
            </a:pPr>
            <a:r>
              <a:rPr lang="ru-RU" altLang="ru-RU" sz="2200" dirty="0" smtClean="0">
                <a:latin typeface="Times New Roman" panose="02020603050405020304" pitchFamily="18" charset="0"/>
              </a:rPr>
              <a:t>высокочастотное напряжение прикладывается ко всем трубкам от генератора</a:t>
            </a:r>
          </a:p>
          <a:p>
            <a:pPr>
              <a:lnSpc>
                <a:spcPct val="80000"/>
              </a:lnSpc>
            </a:pPr>
            <a:r>
              <a:rPr lang="ru-RU" altLang="ru-RU" sz="2200" dirty="0" smtClean="0">
                <a:latin typeface="Times New Roman" panose="02020603050405020304" pitchFamily="18" charset="0"/>
              </a:rPr>
              <a:t>поля внутри трубок нет, но есть в зазорах</a:t>
            </a:r>
          </a:p>
          <a:p>
            <a:pPr>
              <a:lnSpc>
                <a:spcPct val="80000"/>
              </a:lnSpc>
            </a:pPr>
            <a:r>
              <a:rPr lang="ru-RU" altLang="ru-RU" sz="2200" dirty="0" smtClean="0">
                <a:latin typeface="Times New Roman" panose="02020603050405020304" pitchFamily="18" charset="0"/>
              </a:rPr>
              <a:t>за время пролета частицы в трубке фаза ускоряющего поля изменяется на 180 градусов</a:t>
            </a:r>
          </a:p>
          <a:p>
            <a:pPr>
              <a:lnSpc>
                <a:spcPct val="80000"/>
              </a:lnSpc>
            </a:pPr>
            <a:r>
              <a:rPr lang="ru-RU" altLang="ru-RU" sz="2200" dirty="0" smtClean="0">
                <a:latin typeface="Times New Roman" panose="02020603050405020304" pitchFamily="18" charset="0"/>
              </a:rPr>
              <a:t>для поддержание синхронизма между частицей и нужной фазой ускоряющего поля длина трубок нарастает (резонансная структура)</a:t>
            </a:r>
          </a:p>
          <a:p>
            <a:pPr>
              <a:lnSpc>
                <a:spcPct val="80000"/>
              </a:lnSpc>
            </a:pPr>
            <a:r>
              <a:rPr lang="ru-RU" altLang="ru-RU" sz="2200" dirty="0" smtClean="0">
                <a:latin typeface="Times New Roman" panose="02020603050405020304" pitchFamily="18" charset="0"/>
              </a:rPr>
              <a:t>когда скорость частицы (и, соответственно, длина дрейфовой трубки) нарастает значительно по сравнению с первоначальной, происходит смена частоты на более высокую</a:t>
            </a:r>
          </a:p>
          <a:p>
            <a:pPr>
              <a:lnSpc>
                <a:spcPct val="80000"/>
              </a:lnSpc>
            </a:pPr>
            <a:r>
              <a:rPr lang="ru-RU" altLang="ru-RU" sz="2200" dirty="0" smtClean="0">
                <a:latin typeface="Times New Roman" panose="02020603050405020304" pitchFamily="18" charset="0"/>
              </a:rPr>
              <a:t>при высоких частотах становятся заметными потери энергии  в структуре и зазоры «закрывают», делая их резонаторами</a:t>
            </a:r>
            <a:endParaRPr lang="en-US" altLang="ru-RU" sz="2200" dirty="0" smtClean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Picture 6" descr="RFlina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5649" y="4895850"/>
            <a:ext cx="6159661" cy="16351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6425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93725"/>
            <a:ext cx="10515600" cy="6445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Ускоритель </a:t>
            </a:r>
            <a:r>
              <a:rPr lang="ru-RU" b="1" dirty="0" err="1" smtClean="0"/>
              <a:t>Альвареца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/>
              <a:t>В 1946 году </a:t>
            </a:r>
            <a:r>
              <a:rPr lang="ru-RU" sz="2400" dirty="0" err="1" smtClean="0"/>
              <a:t>Альварец</a:t>
            </a:r>
            <a:r>
              <a:rPr lang="ru-RU" sz="2400" dirty="0" smtClean="0"/>
              <a:t> </a:t>
            </a:r>
            <a:r>
              <a:rPr lang="ru-RU" sz="2400" dirty="0"/>
              <a:t>и Вольфганг </a:t>
            </a:r>
            <a:r>
              <a:rPr lang="ru-RU" sz="2400" dirty="0" err="1"/>
              <a:t>Панофски</a:t>
            </a:r>
            <a:r>
              <a:rPr lang="ru-RU" sz="2400" dirty="0"/>
              <a:t> построили в Беркли первый в мире линейный ускоритель, который разгонял протоны до энергии в 32 МэВ, вполне достаточной для экспериментов в области ядерной физики. Для создания ускоряющего поля они воспользовались деталями </a:t>
            </a:r>
            <a:r>
              <a:rPr lang="ru-RU" sz="2400" dirty="0" smtClean="0"/>
              <a:t>радиолокаторов. </a:t>
            </a:r>
            <a:r>
              <a:rPr lang="ru-RU" sz="2400" dirty="0"/>
              <a:t>Схема </a:t>
            </a:r>
            <a:r>
              <a:rPr lang="ru-RU" sz="2400" dirty="0" err="1" smtClean="0"/>
              <a:t>Альвареца</a:t>
            </a:r>
            <a:r>
              <a:rPr lang="ru-RU" sz="2400" dirty="0" smtClean="0"/>
              <a:t> </a:t>
            </a:r>
            <a:r>
              <a:rPr lang="ru-RU" sz="2400" dirty="0"/>
              <a:t>хорошо работает для разгона протонов до 200 МэВ. Более высокие энергии получают с помощью волноводов с бегущей волной, которые используют и в электронных линейных ускорителях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smtClean="0"/>
              <a:t>Ускоритель Л. </a:t>
            </a:r>
            <a:r>
              <a:rPr lang="ru-RU" sz="2400" dirty="0" err="1" smtClean="0"/>
              <a:t>Альвареца</a:t>
            </a:r>
            <a:r>
              <a:rPr lang="ru-RU" sz="2400" dirty="0" smtClean="0"/>
              <a:t> имел диаметр 1 м и длину 12 м, рабочая частота составляла 200 МГц. Протоны ускорялись с 4 МэВ до 32 МэВ. Примерно в то же время, в Стэнфорде Э. </a:t>
            </a:r>
            <a:r>
              <a:rPr lang="ru-RU" sz="2400" dirty="0" err="1" smtClean="0"/>
              <a:t>Гинзтоном</a:t>
            </a:r>
            <a:r>
              <a:rPr lang="ru-RU" sz="2400" dirty="0" smtClean="0"/>
              <a:t>, В. </a:t>
            </a:r>
            <a:r>
              <a:rPr lang="ru-RU" sz="2400" dirty="0" err="1" smtClean="0"/>
              <a:t>Хансэном</a:t>
            </a:r>
            <a:r>
              <a:rPr lang="ru-RU" sz="2400" dirty="0" smtClean="0"/>
              <a:t> и В. Кеннеди  была предложена новая ускоряющая структура, эффективная для ускорения релятивистских электронов. Структура состояла из набора резонаторов с центральными отверстиями для пролета пучка и прохождения электромагнитной мощности и называлась структурой круглого диафрагмированного волновода.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435861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96925"/>
          </a:xfrm>
        </p:spPr>
        <p:txBody>
          <a:bodyPr/>
          <a:lstStyle/>
          <a:p>
            <a:pPr algn="ctr"/>
            <a:r>
              <a:rPr lang="ru-RU" b="1" dirty="0" smtClean="0"/>
              <a:t>Резонаторы Н-типа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25" y="796925"/>
            <a:ext cx="11868150" cy="3165475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 smtClean="0"/>
              <a:t>В 1962 г. П. </a:t>
            </a:r>
            <a:r>
              <a:rPr lang="ru-RU" sz="2400" dirty="0" err="1" smtClean="0"/>
              <a:t>Зейдлиц</a:t>
            </a:r>
            <a:r>
              <a:rPr lang="ru-RU" sz="2400" dirty="0" smtClean="0"/>
              <a:t> и В. </a:t>
            </a:r>
            <a:r>
              <a:rPr lang="ru-RU" sz="2400" dirty="0" err="1" smtClean="0"/>
              <a:t>Ямницкий</a:t>
            </a:r>
            <a:r>
              <a:rPr lang="ru-RU" sz="2400" dirty="0" smtClean="0"/>
              <a:t> предложили, а в 1965 г. В. </a:t>
            </a:r>
            <a:r>
              <a:rPr lang="ru-RU" sz="2400" dirty="0" err="1" smtClean="0"/>
              <a:t>Бомко</a:t>
            </a:r>
            <a:r>
              <a:rPr lang="ru-RU" sz="2400" dirty="0" smtClean="0"/>
              <a:t> и Е. </a:t>
            </a:r>
            <a:r>
              <a:rPr lang="ru-RU" sz="2400" dirty="0" err="1" smtClean="0"/>
              <a:t>Ревуцкий</a:t>
            </a:r>
            <a:r>
              <a:rPr lang="ru-RU" sz="2400" dirty="0" smtClean="0"/>
              <a:t> подробно исследовали так называемые Н-резонаторы. На рисунке показана эволюция резонансной петли в Н-резонатор и встречно-штыревую структуру. В Н-резонаторе магнитное поле полностью охватывает нижний и верхний пилоны. Благодаря этому, на трубках дрейфа напряжения получаются различной полярности. Встречно-штыревая структура с 11 трубками дрейфа использовалась В. </a:t>
            </a:r>
            <a:r>
              <a:rPr lang="ru-RU" sz="2400" dirty="0" err="1" smtClean="0"/>
              <a:t>Бомко</a:t>
            </a:r>
            <a:r>
              <a:rPr lang="ru-RU" sz="2400" dirty="0" smtClean="0"/>
              <a:t> в резонансном режиме на виде колебания π и имела следующие параметры:</a:t>
            </a:r>
          </a:p>
          <a:p>
            <a:r>
              <a:rPr lang="ru-RU" sz="2400" dirty="0" smtClean="0"/>
              <a:t>рабочая частота – 30 МГц;</a:t>
            </a:r>
          </a:p>
          <a:p>
            <a:r>
              <a:rPr lang="ru-RU" sz="2400" dirty="0" smtClean="0"/>
              <a:t>диаметр структуры –1,5 м; </a:t>
            </a:r>
          </a:p>
          <a:p>
            <a:r>
              <a:rPr lang="ru-RU" sz="2400" dirty="0" err="1" smtClean="0"/>
              <a:t>шунтовое</a:t>
            </a:r>
            <a:r>
              <a:rPr lang="ru-RU" sz="2400" dirty="0" smtClean="0"/>
              <a:t> сопротивление –80 МОм/м; </a:t>
            </a:r>
          </a:p>
          <a:p>
            <a:r>
              <a:rPr lang="ru-RU" sz="2400" dirty="0" smtClean="0"/>
              <a:t>энергия ускоряемых тяжелых ионов –1 МэВ;</a:t>
            </a:r>
          </a:p>
          <a:p>
            <a:r>
              <a:rPr lang="ru-RU" sz="2400" dirty="0" smtClean="0"/>
              <a:t>трубки дрейфа имели диаметр 10 см для возможности размещения магнитов</a:t>
            </a:r>
            <a:endParaRPr lang="ru-RU" sz="2400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Рисунок 0" descr="IMG_20250825_100827.jpg"/>
          <p:cNvPicPr>
            <a:picLocks noChangeAspect="1" noChangeArrowheads="1"/>
          </p:cNvPicPr>
          <p:nvPr/>
        </p:nvPicPr>
        <p:blipFill>
          <a:blip r:embed="rId2" cstate="print">
            <a:lum bright="30000" contrast="10000"/>
          </a:blip>
          <a:srcRect l="5556" t="33830" r="5292" b="26810"/>
          <a:stretch>
            <a:fillRect/>
          </a:stretch>
        </p:blipFill>
        <p:spPr bwMode="auto">
          <a:xfrm rot="10800000">
            <a:off x="2031998" y="3852333"/>
            <a:ext cx="7789587" cy="2591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75072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96925"/>
          </a:xfrm>
        </p:spPr>
        <p:txBody>
          <a:bodyPr/>
          <a:lstStyle/>
          <a:p>
            <a:pPr algn="ctr"/>
            <a:r>
              <a:rPr lang="ru-RU" b="1" dirty="0" smtClean="0"/>
              <a:t>Высокочастотный квадруполь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050" y="795336"/>
            <a:ext cx="11887200" cy="5889625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Высокочастотный квадрупольный </a:t>
            </a:r>
            <a:r>
              <a:rPr lang="ru-RU" sz="2400" dirty="0" err="1" smtClean="0"/>
              <a:t>линак</a:t>
            </a:r>
            <a:r>
              <a:rPr lang="ru-RU" sz="2400" dirty="0" smtClean="0"/>
              <a:t> (RFQ) применяется для ускорения частиц со скоростями от 0,01 до 0,1 от скорости света. RFQ является одним из важнейших ускорителей ионов</a:t>
            </a:r>
          </a:p>
          <a:p>
            <a:pPr algn="just"/>
            <a:r>
              <a:rPr lang="ru-RU" sz="2400" dirty="0" smtClean="0"/>
              <a:t>Принцип работы высокочастотного квадруполя в качестве ускорителя частиц был впервые предложен И. </a:t>
            </a:r>
            <a:r>
              <a:rPr lang="ru-RU" sz="2400" dirty="0" err="1" smtClean="0"/>
              <a:t>Капчинским</a:t>
            </a:r>
            <a:r>
              <a:rPr lang="ru-RU" sz="2400" dirty="0" smtClean="0"/>
              <a:t> и В. Тепляковым в 1969 г. Для RFQ используются резонаторы Н-типа, которые имеют четыре пилона с волнообразным профилем в месте пролета пучка. Благодаря такой форме электродов, возможна одновременная фокусировка квадрупольным ВЧ полем и ускорение частиц. Такой принцип позволил расширить пределы работы линейных ускорителей ионов с малыми скоростями и отказаться от больших высоковольтных ускорителей прямого действия. Позже И. </a:t>
            </a:r>
            <a:r>
              <a:rPr lang="ru-RU" sz="2400" dirty="0" err="1" smtClean="0"/>
              <a:t>Капчинский</a:t>
            </a:r>
            <a:r>
              <a:rPr lang="ru-RU" sz="2400" dirty="0" smtClean="0"/>
              <a:t> и В. Тепляков показали, как можно ввести малые изменения в параметры RFQ </a:t>
            </a:r>
            <a:r>
              <a:rPr lang="ru-RU" sz="2400" dirty="0" err="1" smtClean="0"/>
              <a:t>линака</a:t>
            </a:r>
            <a:r>
              <a:rPr lang="ru-RU" sz="2400" dirty="0" smtClean="0"/>
              <a:t>, чтобы была возможна адиабатическая группировка частиц.</a:t>
            </a:r>
          </a:p>
          <a:p>
            <a:pPr algn="ctr"/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5229857"/>
            <a:ext cx="3778250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62426" y="4967390"/>
            <a:ext cx="48376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/>
              <a:t>Поперечные сечения объемных резонаторов для ускоряющих </a:t>
            </a:r>
          </a:p>
          <a:p>
            <a:pPr algn="ctr">
              <a:spcAft>
                <a:spcPts val="0"/>
              </a:spcAft>
            </a:pPr>
            <a:r>
              <a:rPr lang="ru-RU" sz="1400" dirty="0"/>
              <a:t>структур с пространственно-однородной ВЧ-квадрупольной </a:t>
            </a:r>
            <a:r>
              <a:rPr lang="ru-RU" sz="1400" dirty="0" smtClean="0"/>
              <a:t>фокусировкой: </a:t>
            </a:r>
          </a:p>
          <a:p>
            <a:pPr algn="ctr">
              <a:spcAft>
                <a:spcPts val="0"/>
              </a:spcAft>
            </a:pPr>
            <a:endParaRPr lang="ru-RU" sz="1400" dirty="0" smtClean="0"/>
          </a:p>
          <a:p>
            <a:pPr algn="just">
              <a:spcAft>
                <a:spcPts val="0"/>
              </a:spcAft>
            </a:pPr>
            <a:r>
              <a:rPr lang="ru-RU" sz="1400" dirty="0" smtClean="0"/>
              <a:t>а</a:t>
            </a:r>
            <a:r>
              <a:rPr lang="ru-RU" sz="1400" dirty="0"/>
              <a:t>) двойной Н-резонатор; б) секторный четырехкамерный резонатор;</a:t>
            </a:r>
          </a:p>
          <a:p>
            <a:r>
              <a:rPr lang="ru-RU" sz="1400" dirty="0" smtClean="0"/>
              <a:t>в</a:t>
            </a:r>
            <a:r>
              <a:rPr lang="ru-RU" sz="1400" dirty="0"/>
              <a:t>) четырехкамерный резонатор типа ”клеверный лист”.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89030" y="4963307"/>
            <a:ext cx="2086504" cy="173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49346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12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Линейный ускоритель электронов  ЛИНАК –</a:t>
            </a:r>
            <a:br>
              <a:rPr lang="ru-RU" b="1" dirty="0" smtClean="0"/>
            </a:br>
            <a:r>
              <a:rPr lang="ru-RU" b="1" dirty="0" smtClean="0"/>
              <a:t>базовая установка ЛЯП</a:t>
            </a:r>
            <a:endParaRPr lang="ru-RU" b="1" dirty="0"/>
          </a:p>
        </p:txBody>
      </p:sp>
      <p:pic>
        <p:nvPicPr>
          <p:cNvPr id="4" name="Содержимое 3" descr="linac-200_layou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7526" y="2514759"/>
            <a:ext cx="10898359" cy="24965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НАЧАЛО,  2001 год</a:t>
            </a:r>
            <a:endParaRPr lang="ru-RU" b="1" dirty="0"/>
          </a:p>
        </p:txBody>
      </p:sp>
      <p:pic>
        <p:nvPicPr>
          <p:cNvPr id="4" name="Picture 2" descr="P10102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406" y="1947332"/>
            <a:ext cx="5594351" cy="419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4057" y="1972733"/>
            <a:ext cx="5611005" cy="420825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Установлены первые ускоряющие секции</a:t>
            </a:r>
            <a:endParaRPr lang="ru-RU" b="1" dirty="0"/>
          </a:p>
        </p:txBody>
      </p:sp>
      <p:pic>
        <p:nvPicPr>
          <p:cNvPr id="4" name="Picture 5" descr="P101003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841" y="2130426"/>
            <a:ext cx="5801784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P10100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7763" y="1845734"/>
            <a:ext cx="3636935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6600" cy="1325563"/>
          </a:xfrm>
        </p:spPr>
        <p:txBody>
          <a:bodyPr/>
          <a:lstStyle/>
          <a:p>
            <a:pPr algn="ctr"/>
            <a:r>
              <a:rPr lang="ru-RU" b="1" dirty="0" smtClean="0"/>
              <a:t>Собрана и запущена ЭП на напряжение 50 кВ </a:t>
            </a:r>
            <a:endParaRPr lang="ru-RU" b="1" dirty="0"/>
          </a:p>
        </p:txBody>
      </p:sp>
      <p:pic>
        <p:nvPicPr>
          <p:cNvPr id="4" name="Содержимое 3" descr="P10103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708" y="1927226"/>
            <a:ext cx="5801784" cy="4351338"/>
          </a:xfrm>
          <a:prstGeom prst="rect">
            <a:avLst/>
          </a:prstGeom>
        </p:spPr>
      </p:pic>
      <p:pic>
        <p:nvPicPr>
          <p:cNvPr id="5" name="Рисунок 4" descr="DSC00144_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94648" y="1965615"/>
            <a:ext cx="5761885" cy="432511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733" y="144992"/>
            <a:ext cx="10515600" cy="118427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Смонтировано оборудование модуляторного зала и пультовой</a:t>
            </a:r>
            <a:endParaRPr lang="ru-RU" b="1" dirty="0"/>
          </a:p>
        </p:txBody>
      </p:sp>
      <p:pic>
        <p:nvPicPr>
          <p:cNvPr id="4" name="Содержимое 3" descr="DSC00097_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5773" y="1910291"/>
            <a:ext cx="5799920" cy="4351338"/>
          </a:xfrm>
          <a:prstGeom prst="rect">
            <a:avLst/>
          </a:prstGeom>
        </p:spPr>
      </p:pic>
      <p:pic>
        <p:nvPicPr>
          <p:cNvPr id="5" name="Рисунок 4" descr="DSC003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1913466"/>
            <a:ext cx="5791200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Ондулятор и первые пользователи</a:t>
            </a:r>
            <a:endParaRPr lang="ru-RU" b="1" dirty="0"/>
          </a:p>
        </p:txBody>
      </p:sp>
      <p:pic>
        <p:nvPicPr>
          <p:cNvPr id="4" name="Содержимое 3" descr="DSCN57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108" y="1842558"/>
            <a:ext cx="5801784" cy="4351338"/>
          </a:xfrm>
          <a:prstGeom prst="rect">
            <a:avLst/>
          </a:prstGeom>
        </p:spPr>
      </p:pic>
      <p:pic>
        <p:nvPicPr>
          <p:cNvPr id="5" name="Picture 12" descr="DSCN55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5333" y="1829529"/>
            <a:ext cx="5825067" cy="437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dirty="0" smtClean="0">
                <a:latin typeface="Times New Roman" panose="02020603050405020304" pitchFamily="18" charset="0"/>
              </a:rPr>
              <a:t>Ускоритель – установка для получения пучков заряженных частиц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altLang="ru-RU" dirty="0" smtClean="0">
                <a:latin typeface="Times New Roman" panose="02020603050405020304" pitchFamily="18" charset="0"/>
              </a:rPr>
              <a:t>Ускорители применяются:</a:t>
            </a:r>
          </a:p>
          <a:p>
            <a:r>
              <a:rPr lang="ru-RU" altLang="ru-RU" dirty="0" smtClean="0">
                <a:latin typeface="Times New Roman" panose="02020603050405020304" pitchFamily="18" charset="0"/>
              </a:rPr>
              <a:t>В научных исследованиях (элементарные частицы, ядерная физика, физика твердого тела,</a:t>
            </a:r>
            <a:r>
              <a:rPr lang="ru-RU" altLang="ru-RU" dirty="0" smtClean="0"/>
              <a:t>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не встречающихся в природе нуклидов)</a:t>
            </a:r>
            <a:endParaRPr lang="ru-RU" altLang="ru-RU" dirty="0" smtClean="0">
              <a:latin typeface="Times New Roman" panose="02020603050405020304" pitchFamily="18" charset="0"/>
            </a:endParaRPr>
          </a:p>
          <a:p>
            <a:r>
              <a:rPr lang="ru-RU" altLang="ru-RU" dirty="0" smtClean="0">
                <a:latin typeface="Times New Roman" panose="02020603050405020304" pitchFamily="18" charset="0"/>
              </a:rPr>
              <a:t>В прикладных исследованиях (источники синхротронного излучения)</a:t>
            </a:r>
          </a:p>
          <a:p>
            <a:r>
              <a:rPr lang="ru-RU" altLang="ru-RU" dirty="0" smtClean="0">
                <a:latin typeface="Times New Roman" panose="02020603050405020304" pitchFamily="18" charset="0"/>
              </a:rPr>
              <a:t>В медицине (радиационная диагностика и терапия, стерилизация аппаратуры), биологии</a:t>
            </a:r>
          </a:p>
          <a:p>
            <a:r>
              <a:rPr lang="ru-RU" altLang="ru-RU" dirty="0" smtClean="0">
                <a:latin typeface="Times New Roman" panose="02020603050405020304" pitchFamily="18" charset="0"/>
              </a:rPr>
              <a:t>В промышленности (имплантация ионов, дефектоскопия, электронно-лучевая сварка, стерилизация пищевых продуктов,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искусственная полимеризация лаков </a:t>
            </a:r>
            <a:r>
              <a:rPr lang="ru-RU" altLang="ru-RU" dirty="0" smtClean="0">
                <a:latin typeface="Times New Roman" panose="02020603050405020304" pitchFamily="18" charset="0"/>
              </a:rPr>
              <a:t>радиационная обработка материалов,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изготовление элементов микроэлектроники, модификация свойств материалов, например резины</a:t>
            </a:r>
            <a:r>
              <a:rPr lang="ru-RU" altLang="ru-RU" dirty="0" smtClean="0">
                <a:latin typeface="Times New Roman" panose="02020603050405020304" pitchFamily="18" charset="0"/>
              </a:rPr>
              <a:t>)</a:t>
            </a:r>
            <a:endParaRPr lang="en-US" altLang="ru-RU" dirty="0" smtClean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23623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Ускоритель в настоящее время</a:t>
            </a:r>
            <a:endParaRPr lang="ru-RU" b="1" dirty="0"/>
          </a:p>
        </p:txBody>
      </p:sp>
      <p:pic>
        <p:nvPicPr>
          <p:cNvPr id="4" name="Содержимое 3" descr="DSCN86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3242" y="1854199"/>
            <a:ext cx="4323292" cy="3242469"/>
          </a:xfrm>
          <a:prstGeom prst="rect">
            <a:avLst/>
          </a:prstGeom>
        </p:spPr>
      </p:pic>
      <p:pic>
        <p:nvPicPr>
          <p:cNvPr id="5" name="Рисунок 4" descr="DSCN86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61110" y="1820333"/>
            <a:ext cx="4278487" cy="3208865"/>
          </a:xfrm>
          <a:prstGeom prst="rect">
            <a:avLst/>
          </a:prstGeom>
        </p:spPr>
      </p:pic>
      <p:pic>
        <p:nvPicPr>
          <p:cNvPr id="6" name="Рисунок 5" descr="20241001_1014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3886200" y="4288895"/>
            <a:ext cx="4326466" cy="243363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B384288-E1A4-448B-A129-E2DE0000247F}" type="slidenum">
              <a:rPr lang="ru-RU"/>
              <a:pPr/>
              <a:t>21</a:t>
            </a:fld>
            <a:endParaRPr lang="ru-RU"/>
          </a:p>
        </p:txBody>
      </p:sp>
      <p:sp>
        <p:nvSpPr>
          <p:cNvPr id="1038" name="Rectangle 10"/>
          <p:cNvSpPr>
            <a:spLocks noChangeArrowheads="1"/>
          </p:cNvSpPr>
          <p:nvPr/>
        </p:nvSpPr>
        <p:spPr bwMode="auto">
          <a:xfrm>
            <a:off x="2825751" y="580381"/>
            <a:ext cx="710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ПАРАМЕТРЫ УСКОРИТЕЛЯ ЭЛЕКТРОНОВ</a:t>
            </a:r>
            <a:endParaRPr lang="ru-RU" sz="2400" dirty="0"/>
          </a:p>
        </p:txBody>
      </p:sp>
      <p:graphicFrame>
        <p:nvGraphicFramePr>
          <p:cNvPr id="1075" name="Group 51"/>
          <p:cNvGraphicFramePr>
            <a:graphicFrameLocks noGrp="1"/>
          </p:cNvGraphicFramePr>
          <p:nvPr/>
        </p:nvGraphicFramePr>
        <p:xfrm>
          <a:off x="2722034" y="1871134"/>
          <a:ext cx="6910918" cy="3456306"/>
        </p:xfrm>
        <a:graphic>
          <a:graphicData uri="http://schemas.openxmlformats.org/drawingml/2006/table">
            <a:tbl>
              <a:tblPr/>
              <a:tblGrid>
                <a:gridCol w="4783667"/>
                <a:gridCol w="2127251"/>
              </a:tblGrid>
              <a:tr h="512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Энергия электронов, МэВ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200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Ток пучка в импульсе, мА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40 -60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Длительность импульса тока, мкс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0,01 – 3,5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Частота посылок, Гц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1 - 10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Количество ускоряющих секций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 короткие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 длинные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Темп ускорения, МэВ/м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Энергия инжекции, кэВ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400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5400" b="1" dirty="0" smtClean="0"/>
          </a:p>
          <a:p>
            <a:pPr algn="ctr">
              <a:buNone/>
            </a:pPr>
            <a:r>
              <a:rPr lang="ru-RU" sz="5400" b="1" dirty="0" smtClean="0"/>
              <a:t>СПАСИБО</a:t>
            </a:r>
            <a:endParaRPr lang="ru-RU" sz="5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dirty="0" smtClean="0">
                <a:latin typeface="Times New Roman" panose="02020603050405020304" pitchFamily="18" charset="0"/>
              </a:rPr>
              <a:t>Ускорители различаются: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4725"/>
          </a:xfrm>
        </p:spPr>
        <p:txBody>
          <a:bodyPr>
            <a:normAutofit lnSpcReduction="10000"/>
          </a:bodyPr>
          <a:lstStyle/>
          <a:p>
            <a:r>
              <a:rPr lang="ru-RU" altLang="ru-RU" dirty="0" smtClean="0">
                <a:latin typeface="Times New Roman" panose="02020603050405020304" pitchFamily="18" charset="0"/>
              </a:rPr>
              <a:t>По назначению</a:t>
            </a:r>
          </a:p>
          <a:p>
            <a:r>
              <a:rPr lang="ru-RU" altLang="ru-RU" dirty="0" smtClean="0">
                <a:latin typeface="Times New Roman" panose="02020603050405020304" pitchFamily="18" charset="0"/>
              </a:rPr>
              <a:t>По составу поставляемых частиц: легкие (электроны, позитроны), промежуточные (мезоны) и тяжелые частицы (протоны), ионы самых разнообразных масс и </a:t>
            </a:r>
            <a:r>
              <a:rPr lang="ru-RU" altLang="ru-RU" dirty="0" err="1" smtClean="0">
                <a:latin typeface="Times New Roman" panose="02020603050405020304" pitchFamily="18" charset="0"/>
              </a:rPr>
              <a:t>зарядностей</a:t>
            </a:r>
            <a:r>
              <a:rPr lang="ru-RU" altLang="ru-RU" dirty="0" smtClean="0">
                <a:latin typeface="Times New Roman" panose="02020603050405020304" pitchFamily="18" charset="0"/>
              </a:rPr>
              <a:t>, античастицы (антипротоны)</a:t>
            </a:r>
          </a:p>
          <a:p>
            <a:r>
              <a:rPr lang="ru-RU" altLang="ru-RU" dirty="0" smtClean="0">
                <a:latin typeface="Times New Roman" panose="02020603050405020304" pitchFamily="18" charset="0"/>
              </a:rPr>
              <a:t>По энергии частиц, от самых низких до нескольких ТэВ (10</a:t>
            </a:r>
            <a:r>
              <a:rPr lang="ru-RU" altLang="ru-RU" baseline="30000" dirty="0" smtClean="0">
                <a:latin typeface="Times New Roman" panose="02020603050405020304" pitchFamily="18" charset="0"/>
              </a:rPr>
              <a:t>12</a:t>
            </a:r>
            <a:r>
              <a:rPr lang="ru-RU" altLang="ru-RU" dirty="0" smtClean="0">
                <a:latin typeface="Times New Roman" panose="02020603050405020304" pitchFamily="18" charset="0"/>
              </a:rPr>
              <a:t> эВ, 1 эВ=1.6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ru-RU" altLang="ru-RU" dirty="0" smtClean="0">
                <a:latin typeface="Times New Roman" panose="02020603050405020304" pitchFamily="18" charset="0"/>
              </a:rPr>
              <a:t>10</a:t>
            </a:r>
            <a:r>
              <a:rPr lang="ru-RU" altLang="ru-RU" baseline="30000" dirty="0" smtClean="0">
                <a:latin typeface="Times New Roman" panose="02020603050405020304" pitchFamily="18" charset="0"/>
              </a:rPr>
              <a:t>-19 </a:t>
            </a:r>
            <a:r>
              <a:rPr lang="ru-RU" altLang="ru-RU" dirty="0" smtClean="0">
                <a:latin typeface="Times New Roman" panose="02020603050405020304" pitchFamily="18" charset="0"/>
              </a:rPr>
              <a:t>Дж)</a:t>
            </a:r>
          </a:p>
          <a:p>
            <a:r>
              <a:rPr lang="ru-RU" altLang="ru-RU" dirty="0" smtClean="0">
                <a:latin typeface="Times New Roman" panose="02020603050405020304" pitchFamily="18" charset="0"/>
              </a:rPr>
              <a:t>По геометрии (кольцевые и линейные)</a:t>
            </a:r>
          </a:p>
          <a:p>
            <a:r>
              <a:rPr lang="ru-RU" altLang="ru-RU" dirty="0" smtClean="0">
                <a:latin typeface="Times New Roman" panose="02020603050405020304" pitchFamily="18" charset="0"/>
              </a:rPr>
              <a:t>По интенсивности пучков</a:t>
            </a:r>
          </a:p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ускорителей - не самоцель, а потребности ядерной физики и физики высоких энергий</a:t>
            </a:r>
          </a:p>
          <a:p>
            <a:endParaRPr lang="ru-RU" altLang="ru-RU" dirty="0" smtClean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7118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6925"/>
          </a:xfrm>
        </p:spPr>
        <p:txBody>
          <a:bodyPr/>
          <a:lstStyle/>
          <a:p>
            <a:pPr algn="ctr"/>
            <a:r>
              <a:rPr lang="ru-RU" altLang="ru-RU" b="1" dirty="0" smtClean="0">
                <a:latin typeface="Times New Roman" panose="02020603050405020304" pitchFamily="18" charset="0"/>
              </a:rPr>
              <a:t>Происхождение ускорителей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5451"/>
            <a:ext cx="10515600" cy="3924300"/>
          </a:xfrm>
        </p:spPr>
        <p:txBody>
          <a:bodyPr>
            <a:normAutofit/>
          </a:bodyPr>
          <a:lstStyle/>
          <a:p>
            <a:r>
              <a:rPr lang="ru-RU" altLang="ru-RU" dirty="0" smtClean="0">
                <a:latin typeface="Times New Roman" panose="02020603050405020304" pitchFamily="18" charset="0"/>
              </a:rPr>
              <a:t>Первая задача – изучение строения атомного ядра</a:t>
            </a:r>
            <a:endParaRPr lang="ru-RU" dirty="0" smtClean="0"/>
          </a:p>
          <a:p>
            <a:r>
              <a:rPr lang="ru-RU" dirty="0" smtClean="0"/>
              <a:t>В 1924 г. Г. </a:t>
            </a:r>
            <a:r>
              <a:rPr lang="ru-RU" dirty="0" err="1" smtClean="0"/>
              <a:t>Изинг</a:t>
            </a:r>
            <a:r>
              <a:rPr lang="ru-RU" dirty="0" smtClean="0"/>
              <a:t> в Стокгольме предложил первый ускоритель, который использовал переменное электрическое поле, состоящий из прямой вакуумной трубы и последовательности металлических дрейфовых трубок с отверстием в центре для пролета пучка</a:t>
            </a:r>
          </a:p>
          <a:p>
            <a:r>
              <a:rPr lang="ru-RU" dirty="0" smtClean="0"/>
              <a:t>Первый резонансный ускоритель был создан и испытан Р. </a:t>
            </a:r>
            <a:r>
              <a:rPr lang="ru-RU" dirty="0" err="1" smtClean="0"/>
              <a:t>Видероэ</a:t>
            </a:r>
            <a:r>
              <a:rPr lang="ru-RU" dirty="0" smtClean="0"/>
              <a:t> в 1927 г. в Германии. </a:t>
            </a:r>
            <a:r>
              <a:rPr lang="ru-RU" dirty="0" err="1" smtClean="0"/>
              <a:t>Линак</a:t>
            </a:r>
            <a:r>
              <a:rPr lang="ru-RU" dirty="0" smtClean="0"/>
              <a:t>, созданный Р. </a:t>
            </a:r>
            <a:r>
              <a:rPr lang="ru-RU" dirty="0" err="1" smtClean="0"/>
              <a:t>Видероэ</a:t>
            </a:r>
            <a:r>
              <a:rPr lang="ru-RU" dirty="0" smtClean="0"/>
              <a:t>, был предшественником всех современных резонансных ускорителей</a:t>
            </a:r>
          </a:p>
          <a:p>
            <a:pPr algn="ctr"/>
            <a:endParaRPr lang="ru-RU" altLang="ru-RU" dirty="0" smtClean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46951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Схема ускорителя </a:t>
            </a:r>
            <a:r>
              <a:rPr lang="ru-RU" b="1" dirty="0" err="1" smtClean="0"/>
              <a:t>Видероэ</a:t>
            </a:r>
            <a:endParaRPr lang="ru-RU" b="1" dirty="0"/>
          </a:p>
        </p:txBody>
      </p:sp>
      <p:pic>
        <p:nvPicPr>
          <p:cNvPr id="4" name="Picture 2" descr="Ускоритель Видероэ (схема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690688"/>
            <a:ext cx="6350000" cy="3594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30584" y="5562600"/>
            <a:ext cx="8213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 – трубки дрейфа; 2 – источник переменного напряжения:</a:t>
            </a:r>
          </a:p>
          <a:p>
            <a:pPr algn="ctr"/>
            <a:r>
              <a:rPr lang="ru-RU" sz="2400" dirty="0" smtClean="0"/>
              <a:t>3 – электрическое поле между трубками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119223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31439"/>
            <a:ext cx="1190625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В эксперименте Р. </a:t>
            </a:r>
            <a:r>
              <a:rPr lang="ru-RU" sz="2400" dirty="0" err="1" smtClean="0"/>
              <a:t>Видероэ</a:t>
            </a:r>
            <a:r>
              <a:rPr lang="ru-RU" sz="2400" dirty="0" smtClean="0"/>
              <a:t> высокочастотное напряжение амплитудой 25 </a:t>
            </a:r>
            <a:r>
              <a:rPr lang="ru-RU" sz="2400" dirty="0" err="1" smtClean="0"/>
              <a:t>кВ</a:t>
            </a:r>
            <a:r>
              <a:rPr lang="ru-RU" sz="2400" dirty="0" smtClean="0"/>
              <a:t> и частотой 1 МГц было приложено к единичной дрейфовой трубке, расположенной между двумя заземленными электродами. Пучок ионов калия приобретал максимум энергии в каждом зазоре. Измеренная конечная кинетическая энергия составила 50 кэВ и равнялась удвоенной энергии, которая была получена, если бы пучок пролетал только через один ускоряющий зазор. 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 smtClean="0"/>
              <a:t>В 1932 г. Д. Слоен и Э. Лоуренс повторили ускоритель Р. </a:t>
            </a:r>
            <a:r>
              <a:rPr lang="ru-RU" sz="2400" dirty="0" err="1" smtClean="0"/>
              <a:t>Видероэ</a:t>
            </a:r>
            <a:r>
              <a:rPr lang="ru-RU" sz="2400" dirty="0" smtClean="0"/>
              <a:t> с 30 дрейфовыми трубками и, используя от источника напряжение в 42 </a:t>
            </a:r>
            <a:r>
              <a:rPr lang="ru-RU" sz="2400" dirty="0" err="1" smtClean="0"/>
              <a:t>кВ</a:t>
            </a:r>
            <a:r>
              <a:rPr lang="ru-RU" sz="2400" dirty="0" smtClean="0"/>
              <a:t> и частоту 10 МГц, они ускорили пучок током 1 мкА, состоящий из ионов ртути, до энергии 1,26 МэВ. В 1934 г. выходная энергия была увеличена до 2,85 МэВ путем использования 36 дрейфовых трубок. 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490333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9325"/>
          </a:xfrm>
        </p:spPr>
        <p:txBody>
          <a:bodyPr/>
          <a:lstStyle/>
          <a:p>
            <a:pPr algn="ctr"/>
            <a:r>
              <a:rPr lang="ru-RU" altLang="ru-RU" b="1" dirty="0" smtClean="0">
                <a:latin typeface="Times New Roman" panose="02020603050405020304" pitchFamily="18" charset="0"/>
              </a:rPr>
              <a:t>Ускоритель </a:t>
            </a:r>
            <a:r>
              <a:rPr lang="ru-RU" altLang="ru-RU" b="1" dirty="0" err="1" smtClean="0">
                <a:latin typeface="Times New Roman" panose="02020603050405020304" pitchFamily="18" charset="0"/>
              </a:rPr>
              <a:t>Кокрофта-Уолтона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450" y="2004180"/>
            <a:ext cx="7200900" cy="4351338"/>
          </a:xfrm>
        </p:spPr>
        <p:txBody>
          <a:bodyPr>
            <a:normAutofit/>
          </a:bodyPr>
          <a:lstStyle/>
          <a:p>
            <a:pPr algn="just"/>
            <a:r>
              <a:rPr lang="ru-RU" sz="2400" dirty="0"/>
              <a:t>Первый «рабочий» линейный ускоритель построили в 1932 году сотрудники </a:t>
            </a:r>
            <a:r>
              <a:rPr lang="ru-RU" sz="2400" dirty="0" err="1"/>
              <a:t>Кавендишской</a:t>
            </a:r>
            <a:r>
              <a:rPr lang="ru-RU" sz="2400" dirty="0"/>
              <a:t> лаборатории Джон </a:t>
            </a:r>
            <a:r>
              <a:rPr lang="ru-RU" sz="2400" dirty="0" err="1"/>
              <a:t>Кокрофт</a:t>
            </a:r>
            <a:r>
              <a:rPr lang="ru-RU" sz="2400" dirty="0"/>
              <a:t> и Эрнест </a:t>
            </a:r>
            <a:r>
              <a:rPr lang="ru-RU" sz="2400" dirty="0" err="1"/>
              <a:t>Уолтон</a:t>
            </a:r>
            <a:r>
              <a:rPr lang="ru-RU" sz="2400" dirty="0"/>
              <a:t>, спустя 19 лет удостоенные Нобелевской премии. Эта машина разгоняла протоны до энергии в 500 КэВ, что позволило взломать ядра лития. В 1930-е годы эта система (так называемый каскадный генератор) использовалась довольно широко, но лишь для получения энергий до 1 МэВ (в этом качестве ее используют и поныне). </a:t>
            </a:r>
          </a:p>
        </p:txBody>
      </p:sp>
      <p:pic>
        <p:nvPicPr>
          <p:cNvPr id="4" name="Content Placeholder 8" descr="CWGenerato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8100" y="1512887"/>
            <a:ext cx="4362450" cy="48426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3709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5575"/>
            <a:ext cx="10515600" cy="1325563"/>
          </a:xfrm>
        </p:spPr>
        <p:txBody>
          <a:bodyPr/>
          <a:lstStyle/>
          <a:p>
            <a:pPr algn="ctr"/>
            <a:r>
              <a:rPr lang="ru-RU" altLang="ru-RU" b="1" dirty="0" smtClean="0">
                <a:latin typeface="Times New Roman" panose="02020603050405020304" pitchFamily="18" charset="0"/>
              </a:rPr>
              <a:t>Электростатический генератор Ван дер </a:t>
            </a:r>
            <a:r>
              <a:rPr lang="ru-RU" altLang="ru-RU" b="1" dirty="0" err="1" smtClean="0">
                <a:latin typeface="Times New Roman" panose="02020603050405020304" pitchFamily="18" charset="0"/>
              </a:rPr>
              <a:t>Граафа</a:t>
            </a:r>
            <a:endParaRPr lang="ru-RU" dirty="0"/>
          </a:p>
        </p:txBody>
      </p:sp>
      <p:pic>
        <p:nvPicPr>
          <p:cNvPr id="6" name="Picture 7" descr="VandeGraaf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86750" y="1610041"/>
            <a:ext cx="3533775" cy="459951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90500" y="1610041"/>
            <a:ext cx="7429500" cy="511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Принцип работы: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Воздух ионизируется под высоким (50 </a:t>
            </a:r>
            <a:r>
              <a:rPr lang="ru-RU" altLang="ru-RU" sz="2400" dirty="0" err="1">
                <a:latin typeface="Times New Roman" panose="02020603050405020304" pitchFamily="18" charset="0"/>
              </a:rPr>
              <a:t>кВ</a:t>
            </a:r>
            <a:r>
              <a:rPr lang="ru-RU" altLang="ru-RU" sz="2400" dirty="0">
                <a:latin typeface="Times New Roman" panose="02020603050405020304" pitchFamily="18" charset="0"/>
              </a:rPr>
              <a:t>) напряжением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Коронный разряд, ионы заряжают резиновый ремень, вращение блоков задается мотором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Заряд переносится ремнем вверх до сборника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Сфера заряжается до высокого потенциала, ограничения связаны с коронным разрядом, зависят от формы поверхности, ее чистоты и т.д.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Во избежание пробоя внутри сферу заполняют инертным газом (10 </a:t>
            </a:r>
            <a:r>
              <a:rPr lang="ru-RU" altLang="ru-RU" sz="2400" dirty="0" err="1">
                <a:latin typeface="Times New Roman" panose="02020603050405020304" pitchFamily="18" charset="0"/>
              </a:rPr>
              <a:t>Атм</a:t>
            </a:r>
            <a:r>
              <a:rPr lang="ru-RU" altLang="ru-RU" sz="2400" dirty="0">
                <a:latin typeface="Times New Roman" panose="02020603050405020304" pitchFamily="18" charset="0"/>
              </a:rPr>
              <a:t>, азот, фреон)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Ионы (протоны) получаются в источнике под высоким напряжением (равным потенциалу сферы) и ускоряются в канале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Нужная </a:t>
            </a:r>
            <a:r>
              <a:rPr lang="ru-RU" altLang="ru-RU" sz="2400" dirty="0" err="1">
                <a:latin typeface="Times New Roman" panose="02020603050405020304" pitchFamily="18" charset="0"/>
              </a:rPr>
              <a:t>зарядность</a:t>
            </a:r>
            <a:r>
              <a:rPr lang="ru-RU" altLang="ru-RU" sz="2400" dirty="0">
                <a:latin typeface="Times New Roman" panose="02020603050405020304" pitchFamily="18" charset="0"/>
              </a:rPr>
              <a:t> отсортировывается при помощи </a:t>
            </a:r>
            <a:r>
              <a:rPr lang="ru-RU" altLang="ru-RU" sz="2400" dirty="0" err="1">
                <a:latin typeface="Times New Roman" panose="02020603050405020304" pitchFamily="18" charset="0"/>
              </a:rPr>
              <a:t>анализируюшего</a:t>
            </a:r>
            <a:r>
              <a:rPr lang="ru-RU" altLang="ru-RU" sz="2400" dirty="0">
                <a:latin typeface="Times New Roman" panose="02020603050405020304" pitchFamily="18" charset="0"/>
              </a:rPr>
              <a:t> магнита и коллиматора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Максимальная энергия порядка 10 МэВ</a:t>
            </a:r>
            <a:endParaRPr lang="en-US" altLang="ru-RU" sz="2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4384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758825"/>
          </a:xfrm>
        </p:spPr>
        <p:txBody>
          <a:bodyPr/>
          <a:lstStyle/>
          <a:p>
            <a:pPr algn="ctr"/>
            <a:r>
              <a:rPr lang="ru-RU" altLang="ru-RU" b="1" dirty="0" smtClean="0">
                <a:latin typeface="Times New Roman" panose="02020603050405020304" pitchFamily="18" charset="0"/>
              </a:rPr>
              <a:t>Ускоритель тандем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87425"/>
            <a:ext cx="10515600" cy="2994025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ru-RU" altLang="ru-RU" sz="2400" dirty="0" err="1" smtClean="0">
                <a:latin typeface="Times New Roman" panose="02020603050405020304" pitchFamily="18" charset="0"/>
              </a:rPr>
              <a:t>Принцин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 работы: 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дважды используется ускоряющее напряжение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пучок отрицательных ионов вводится из источника под нулевым напряжением и ускоряется до напряжения терминала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производится его обдирка при прохождении через фольгу до положительной </a:t>
            </a:r>
            <a:r>
              <a:rPr lang="ru-RU" altLang="ru-RU" sz="2400" dirty="0" err="1" smtClean="0">
                <a:latin typeface="Times New Roman" panose="02020603050405020304" pitchFamily="18" charset="0"/>
              </a:rPr>
              <a:t>зарядности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повторное ускорение за счет прохождения разности потенциалов при движении пучка от терминала к магнитному анализатору</a:t>
            </a:r>
            <a:endParaRPr lang="en-US" altLang="ru-RU" sz="2400" dirty="0" smtClean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9" descr="Tandemcd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3543" y="4225925"/>
            <a:ext cx="4063207" cy="23082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93777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1050</Words>
  <Application>Microsoft Office PowerPoint</Application>
  <PresentationFormat>Произвольный</PresentationFormat>
  <Paragraphs>95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Введение в ускорители</vt:lpstr>
      <vt:lpstr>Ускоритель – установка для получения пучков заряженных частиц</vt:lpstr>
      <vt:lpstr>Ускорители различаются:</vt:lpstr>
      <vt:lpstr>Происхождение ускорителей</vt:lpstr>
      <vt:lpstr>Схема ускорителя Видероэ</vt:lpstr>
      <vt:lpstr>Слайд 6</vt:lpstr>
      <vt:lpstr>Ускоритель Кокрофта-Уолтона</vt:lpstr>
      <vt:lpstr>Электростатический генератор Ван дер Граафа</vt:lpstr>
      <vt:lpstr>Ускоритель тандем</vt:lpstr>
      <vt:lpstr>Высокочастотный линейный ускоритель (Видероэ) </vt:lpstr>
      <vt:lpstr>Ускоритель Альвареца</vt:lpstr>
      <vt:lpstr>Резонаторы Н-типа </vt:lpstr>
      <vt:lpstr>Высокочастотный квадруполь</vt:lpstr>
      <vt:lpstr>Линейный ускоритель электронов  ЛИНАК – базовая установка ЛЯП</vt:lpstr>
      <vt:lpstr>НАЧАЛО,  2001 год</vt:lpstr>
      <vt:lpstr>Установлены первые ускоряющие секции</vt:lpstr>
      <vt:lpstr>Собрана и запущена ЭП на напряжение 50 кВ </vt:lpstr>
      <vt:lpstr>Смонтировано оборудование модуляторного зала и пультовой</vt:lpstr>
      <vt:lpstr>Ондулятор и первые пользователи</vt:lpstr>
      <vt:lpstr>Ускоритель в настоящее время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Введение в ускорители</dc:title>
  <dc:creator>Валерий Кобец</dc:creator>
  <cp:lastModifiedBy>Администратор</cp:lastModifiedBy>
  <cp:revision>40</cp:revision>
  <dcterms:created xsi:type="dcterms:W3CDTF">2025-08-24T15:09:32Z</dcterms:created>
  <dcterms:modified xsi:type="dcterms:W3CDTF">2025-08-25T09:02:09Z</dcterms:modified>
</cp:coreProperties>
</file>