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4;&#1048;&#1071;&#1048;\&#1053;&#1072;&#1091;&#1082;&#1072;\&#1052;&#1086;&#1076;&#1077;&#1083;&#1080;&#1088;&#1086;&#1074;&#1072;&#1085;&#1080;&#1077;%20&#1057;&#1069;&#1057;\&#1056;&#1072;&#1089;&#1095;&#1077;&#1090;&#1099;\&#1042;&#1083;&#1080;&#1103;&#1085;&#1080;&#1077;%20&#1041;&#1057;&#1050;\Out_39(&#1041;&#1057;&#1050;-8%20&#1053;-1%20&#1057;&#1093;-1%20&#1040;&#1044;-1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</a:t>
            </a:r>
            <a:r>
              <a:rPr lang="en-US"/>
              <a:t>C 1</a:t>
            </a:r>
            <a:r>
              <a:rPr lang="ru-RU"/>
              <a:t>3, амплитуды </a:t>
            </a:r>
            <a:r>
              <a:rPr lang="en-US"/>
              <a:t>Zy</a:t>
            </a:r>
            <a:endParaRPr lang="ru-RU"/>
          </a:p>
        </c:rich>
      </c:tx>
      <c:overlay val="0"/>
      <c:spPr>
        <a:noFill/>
        <a:ln>
          <a:noFill/>
          <a:prstDash val="solid"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Секция 1</c:v>
          </c:tx>
          <c:spPr>
            <a:ln w="19050" cap="rnd">
              <a:solidFill>
                <a:schemeClr val="accent2"/>
              </a:solidFill>
              <a:prstDash val="solid"/>
              <a:round/>
            </a:ln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</a:ln>
            </c:spPr>
          </c:marker>
          <c:val>
            <c:numRef>
              <c:f>Zyd!$V$2:$V$51</c:f>
              <c:numCache>
                <c:formatCode>General</c:formatCode>
                <c:ptCount val="50"/>
                <c:pt idx="0">
                  <c:v>0.49845183193601228</c:v>
                </c:pt>
                <c:pt idx="1">
                  <c:v>1.0185711779416491</c:v>
                </c:pt>
                <c:pt idx="2">
                  <c:v>1.5930346753509459</c:v>
                </c:pt>
                <c:pt idx="3">
                  <c:v>2.2705544243008919</c:v>
                </c:pt>
                <c:pt idx="4">
                  <c:v>3.1442741949546802</c:v>
                </c:pt>
                <c:pt idx="5">
                  <c:v>4.4308302942082163</c:v>
                </c:pt>
                <c:pt idx="6">
                  <c:v>6.7867148852380934</c:v>
                </c:pt>
                <c:pt idx="7">
                  <c:v>12.903182256903751</c:v>
                </c:pt>
                <c:pt idx="8">
                  <c:v>17.196097473188239</c:v>
                </c:pt>
                <c:pt idx="9">
                  <c:v>6.9705370488310434</c:v>
                </c:pt>
                <c:pt idx="10">
                  <c:v>2.9379095473412038</c:v>
                </c:pt>
                <c:pt idx="11">
                  <c:v>1.189812517482209</c:v>
                </c:pt>
                <c:pt idx="12">
                  <c:v>1.12229510435942</c:v>
                </c:pt>
                <c:pt idx="13">
                  <c:v>1.419034838848128</c:v>
                </c:pt>
                <c:pt idx="14">
                  <c:v>1.091709011017755</c:v>
                </c:pt>
                <c:pt idx="15">
                  <c:v>1.869432286117902</c:v>
                </c:pt>
                <c:pt idx="16">
                  <c:v>2.5671637808966872</c:v>
                </c:pt>
                <c:pt idx="17">
                  <c:v>2.2679777817419269</c:v>
                </c:pt>
                <c:pt idx="18">
                  <c:v>1.708129153217125</c:v>
                </c:pt>
                <c:pt idx="19">
                  <c:v>2.312411017322801</c:v>
                </c:pt>
                <c:pt idx="20">
                  <c:v>2.8147515176857798</c:v>
                </c:pt>
                <c:pt idx="21">
                  <c:v>3.2603268768005371</c:v>
                </c:pt>
                <c:pt idx="22">
                  <c:v>3.6845417982070141</c:v>
                </c:pt>
                <c:pt idx="23">
                  <c:v>4.1055852177489127</c:v>
                </c:pt>
                <c:pt idx="24">
                  <c:v>4.5676564640254051</c:v>
                </c:pt>
                <c:pt idx="25">
                  <c:v>5.1465087821808861</c:v>
                </c:pt>
                <c:pt idx="26">
                  <c:v>6.321931397950598</c:v>
                </c:pt>
                <c:pt idx="27">
                  <c:v>3.642317024579607</c:v>
                </c:pt>
                <c:pt idx="28">
                  <c:v>4.9580207615483411</c:v>
                </c:pt>
                <c:pt idx="29">
                  <c:v>5.5894166348971046</c:v>
                </c:pt>
                <c:pt idx="30">
                  <c:v>6.0762996199550496</c:v>
                </c:pt>
                <c:pt idx="31">
                  <c:v>6.5211198765122953</c:v>
                </c:pt>
                <c:pt idx="32">
                  <c:v>6.953486076089435</c:v>
                </c:pt>
                <c:pt idx="33">
                  <c:v>7.3858288332291533</c:v>
                </c:pt>
                <c:pt idx="34">
                  <c:v>7.825086975255406</c:v>
                </c:pt>
                <c:pt idx="35">
                  <c:v>8.2720732371668433</c:v>
                </c:pt>
                <c:pt idx="36">
                  <c:v>8.7333874944061289</c:v>
                </c:pt>
                <c:pt idx="37">
                  <c:v>9.2143253335836484</c:v>
                </c:pt>
                <c:pt idx="38">
                  <c:v>9.7143819901476931</c:v>
                </c:pt>
                <c:pt idx="39">
                  <c:v>10.23659705602037</c:v>
                </c:pt>
                <c:pt idx="40">
                  <c:v>10.783898594011999</c:v>
                </c:pt>
                <c:pt idx="41">
                  <c:v>11.359365615713189</c:v>
                </c:pt>
                <c:pt idx="42">
                  <c:v>11.966346100066851</c:v>
                </c:pt>
                <c:pt idx="43">
                  <c:v>12.60854902468926</c:v>
                </c:pt>
                <c:pt idx="44">
                  <c:v>13.290135871192559</c:v>
                </c:pt>
                <c:pt idx="45">
                  <c:v>14.01582225251969</c:v>
                </c:pt>
                <c:pt idx="46">
                  <c:v>14.790994022020939</c:v>
                </c:pt>
                <c:pt idx="47">
                  <c:v>15.62185502027293</c:v>
                </c:pt>
                <c:pt idx="48">
                  <c:v>16.515600692658719</c:v>
                </c:pt>
                <c:pt idx="49">
                  <c:v>17.48063611156525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EE-4B19-B279-82B0FDEDCB0A}"/>
            </c:ext>
          </c:extLst>
        </c:ser>
        <c:ser>
          <c:idx val="1"/>
          <c:order val="1"/>
          <c:tx>
            <c:v>Секция 2</c:v>
          </c:tx>
          <c:spPr>
            <a:ln w="19050" cap="rnd">
              <a:solidFill>
                <a:srgbClr val="0070C0"/>
              </a:solidFill>
              <a:prstDash val="solid"/>
              <a:round/>
            </a:ln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  <a:prstDash val="solid"/>
              </a:ln>
            </c:spPr>
          </c:marker>
          <c:val>
            <c:numRef>
              <c:f>Zyd!$X$2:$X$51</c:f>
              <c:numCache>
                <c:formatCode>General</c:formatCode>
                <c:ptCount val="50"/>
                <c:pt idx="0">
                  <c:v>0.50034830266211472</c:v>
                </c:pt>
                <c:pt idx="1">
                  <c:v>1.0216889738425621</c:v>
                </c:pt>
                <c:pt idx="2">
                  <c:v>1.5958430727206661</c:v>
                </c:pt>
                <c:pt idx="3">
                  <c:v>2.2697042649998731</c:v>
                </c:pt>
                <c:pt idx="4">
                  <c:v>3.1320916500959179</c:v>
                </c:pt>
                <c:pt idx="5">
                  <c:v>4.3867708548113269</c:v>
                </c:pt>
                <c:pt idx="6">
                  <c:v>6.6360584497329427</c:v>
                </c:pt>
                <c:pt idx="7">
                  <c:v>12.12637124683668</c:v>
                </c:pt>
                <c:pt idx="8">
                  <c:v>18.195736088869179</c:v>
                </c:pt>
                <c:pt idx="9">
                  <c:v>7.3735130697120148</c:v>
                </c:pt>
                <c:pt idx="10">
                  <c:v>3.0337605197317918</c:v>
                </c:pt>
                <c:pt idx="11">
                  <c:v>1.207469623702669</c:v>
                </c:pt>
                <c:pt idx="12">
                  <c:v>1.1161807194620641</c:v>
                </c:pt>
                <c:pt idx="13">
                  <c:v>1.426499118100812</c:v>
                </c:pt>
                <c:pt idx="14">
                  <c:v>1.060205329698962</c:v>
                </c:pt>
                <c:pt idx="15">
                  <c:v>1.6708696764219879</c:v>
                </c:pt>
                <c:pt idx="16">
                  <c:v>2.2653948415377778</c:v>
                </c:pt>
                <c:pt idx="17">
                  <c:v>2.9237792037338668</c:v>
                </c:pt>
                <c:pt idx="18">
                  <c:v>3.7042354365415009</c:v>
                </c:pt>
                <c:pt idx="19">
                  <c:v>4.7741047531067906</c:v>
                </c:pt>
                <c:pt idx="20">
                  <c:v>6.9137905157181319</c:v>
                </c:pt>
                <c:pt idx="21">
                  <c:v>10.20595090853891</c:v>
                </c:pt>
                <c:pt idx="22">
                  <c:v>1.207212216227282</c:v>
                </c:pt>
                <c:pt idx="23">
                  <c:v>2.04442552255734</c:v>
                </c:pt>
                <c:pt idx="24">
                  <c:v>2.9509908404711118</c:v>
                </c:pt>
                <c:pt idx="25">
                  <c:v>3.6009225357169088</c:v>
                </c:pt>
                <c:pt idx="26">
                  <c:v>4.1357602812089826</c:v>
                </c:pt>
                <c:pt idx="27">
                  <c:v>4.6151131461698931</c:v>
                </c:pt>
                <c:pt idx="28">
                  <c:v>5.0714272451068991</c:v>
                </c:pt>
                <c:pt idx="29">
                  <c:v>5.5484126121947082</c:v>
                </c:pt>
                <c:pt idx="30">
                  <c:v>5.8327366802498091</c:v>
                </c:pt>
                <c:pt idx="31">
                  <c:v>6.2611651665477561</c:v>
                </c:pt>
                <c:pt idx="32">
                  <c:v>6.6934515432899548</c:v>
                </c:pt>
                <c:pt idx="33">
                  <c:v>7.1258647906804571</c:v>
                </c:pt>
                <c:pt idx="34">
                  <c:v>7.5631112624318657</c:v>
                </c:pt>
                <c:pt idx="35">
                  <c:v>8.0131495638992476</c:v>
                </c:pt>
                <c:pt idx="36">
                  <c:v>8.4765119433758969</c:v>
                </c:pt>
                <c:pt idx="37">
                  <c:v>8.9559461796698123</c:v>
                </c:pt>
                <c:pt idx="38">
                  <c:v>9.4540564922634971</c:v>
                </c:pt>
                <c:pt idx="39">
                  <c:v>9.9734656821042886</c:v>
                </c:pt>
                <c:pt idx="40">
                  <c:v>10.516920536987071</c:v>
                </c:pt>
                <c:pt idx="41">
                  <c:v>11.08737749681119</c:v>
                </c:pt>
                <c:pt idx="42">
                  <c:v>11.688069388378951</c:v>
                </c:pt>
                <c:pt idx="43">
                  <c:v>12.32258151597367</c:v>
                </c:pt>
                <c:pt idx="44">
                  <c:v>12.994929618803569</c:v>
                </c:pt>
                <c:pt idx="45">
                  <c:v>13.709654789925279</c:v>
                </c:pt>
                <c:pt idx="46">
                  <c:v>14.4719301517299</c:v>
                </c:pt>
                <c:pt idx="47">
                  <c:v>15.28769903004695</c:v>
                </c:pt>
                <c:pt idx="48">
                  <c:v>16.163836351981342</c:v>
                </c:pt>
                <c:pt idx="49">
                  <c:v>17.10835103997643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EE-4B19-B279-82B0FDEDC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7450015"/>
        <c:axId val="1147451455"/>
      </c:lineChart>
      <c:catAx>
        <c:axId val="1147450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47451455"/>
        <c:crosses val="autoZero"/>
        <c:auto val="1"/>
        <c:lblAlgn val="ctr"/>
        <c:lblOffset val="100"/>
        <c:noMultiLvlLbl val="0"/>
      </c:catAx>
      <c:valAx>
        <c:axId val="1147451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  <a:prstDash val="solid"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47450015"/>
        <c:crosses val="autoZero"/>
        <c:crossBetween val="midCat"/>
      </c:valAx>
    </c:plotArea>
    <c:legend>
      <c:legendPos val="r"/>
      <c:overlay val="0"/>
      <c:spPr>
        <a:noFill/>
        <a:ln>
          <a:noFill/>
          <a:prstDash val="solid"/>
        </a:ln>
      </c:spPr>
      <c:txPr>
        <a:bodyPr rot="0" spcFirstLastPara="1" vertOverflow="ellipsis" vert="horz" wrap="square" anchor="ctr" anchorCtr="1"/>
        <a:lstStyle/>
        <a:p>
          <a:pPr>
            <a:defRPr sz="900" b="0" i="0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prstDash val="solid"/>
      <a:round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F87E84-A6E8-0293-E5AC-9C25E4113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0D5C6C9-3B83-5A82-5C35-D8C1EB1BA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4A9522-53F9-457A-00DE-1F5CF179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068-F5F1-45D7-986C-DD1B80B6F9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744C41-4695-541D-81A3-12607E5ED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6768A1-466C-D3F3-17F9-FB1196371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844-82A3-4996-8C0F-600D138BCF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220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C45444-A094-AD70-F8FC-5AB7541E4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8108EDD-EE3A-6027-F740-2BD6ACBBB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2B5DED-2A2B-46DA-84A2-2EB55F8D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068-F5F1-45D7-986C-DD1B80B6F9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E8F607-7A66-2C4F-5122-A6321514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C84CFE-92C9-D1E9-96D6-A409EA8C6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844-82A3-4996-8C0F-600D138BCF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27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F416612-6B78-0155-0A7E-A1DC5FD42A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FFCC9B2-FF76-5263-64A2-2367A4789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CDCAD7-9885-07FB-187E-064B99067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068-F5F1-45D7-986C-DD1B80B6F9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15AB85-939A-AF0C-CA0B-860C4A81B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0E8D84-9DF9-F9A4-C49F-C1B45A157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844-82A3-4996-8C0F-600D138BCF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36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4A4DF-80B9-1C60-6B2F-205B8950E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C2126E-3453-A00D-B8C8-0887A42EA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624894-EE3C-3AC6-4264-F98732C5E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068-F5F1-45D7-986C-DD1B80B6F9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FA26A1-A09C-AE8B-CFAF-58677C3C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E5ED76-2838-7B14-0C79-8C0E18181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844-82A3-4996-8C0F-600D138BCF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7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A90AA0-86B0-A8F3-E430-392942A16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E21E2A-13F9-4CF3-2273-A041B92F2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676181-89DD-913D-E27E-8C0086985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068-F5F1-45D7-986C-DD1B80B6F9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DDDDE5-7CF4-C9E5-513C-CAF677390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0AF612-4BA6-85B1-F359-C242D311D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844-82A3-4996-8C0F-600D138BCF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52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DC7459-2642-8F04-2C3F-EB1773B12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31687E-05AF-D02E-871C-3D741A81D1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3838D27-BEFD-E15D-61DE-6908D29FC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EA451F-DCCB-B933-ED8E-3F10871B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068-F5F1-45D7-986C-DD1B80B6F9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D6534F-74D4-ADDB-53A2-C95CA1070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32052C-8D75-84E8-AAE1-296575631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844-82A3-4996-8C0F-600D138BCF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8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260DAF-F914-779C-8B32-71E53BD42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9630C1-DBE8-D458-97CE-046F9F6EA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833EBE-86D3-029F-77CA-71A54B95C1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A4548A9-63B1-5451-E565-9085B8F15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259756D-39BB-24A8-0CBE-A4FC432DB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25A792F-37DB-92DC-B1D2-E09B7B7D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068-F5F1-45D7-986C-DD1B80B6F9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A0B3B61-5DDE-6DE0-1930-383C55F00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B2FAA7C-80CB-BED4-A86D-59BFED96C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844-82A3-4996-8C0F-600D138BCF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94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F978AD-C771-2024-9AED-43AE6B467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D29BC04-3A2F-79C1-2DAB-584E08572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068-F5F1-45D7-986C-DD1B80B6F9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C074784-B798-E260-2BED-A99B0C6C5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A01418-F9CA-6723-4FE6-BA17A1824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844-82A3-4996-8C0F-600D138BCF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170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A99E09A-CCEC-4D38-58A4-4D3276DC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068-F5F1-45D7-986C-DD1B80B6F9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A6F5D5F-F754-1744-B1C3-57BB401E2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9628011-2FAF-2662-21C4-1F2BF2B35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844-82A3-4996-8C0F-600D138BCF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16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55BF5F-D532-CAC4-CC73-6F576B6DE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50CAD9-429B-5130-617B-DA8CB3736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F5D5051-824C-6267-BEC7-67191B88C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83C189-E862-E3B8-CA3D-41216E1B5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068-F5F1-45D7-986C-DD1B80B6F9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944530-AEAC-36C5-A470-FF63B0F7F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BC2124-B9D2-05BE-F8A5-C5A341CEC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844-82A3-4996-8C0F-600D138BCF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36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1722DA-C2D5-2104-39F0-FC86ACBE9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4CFB6D6-B73F-545F-7385-465CA04E1E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792AF9-84EE-7506-B848-9FC227E5F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629D11-54E0-C88F-5D51-C11F14411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068-F5F1-45D7-986C-DD1B80B6F9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90BD2D-BBBB-4603-C52C-BA943D2E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8BA18D-B5BD-1F14-2A4B-45F67371A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844-82A3-4996-8C0F-600D138BCF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51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C41981-4D04-A7B2-AC8A-DBF330E1D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CFF407-FA6D-857A-22CB-857841D22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CF0047-46A0-872C-3B1F-5A2C638266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95068-F5F1-45D7-986C-DD1B80B6F959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505C27-88CE-280B-DBD1-22DA6E2D3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2F525F-DD8D-3B0C-B3C9-34013418D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DB844-82A3-4996-8C0F-600D138BCF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61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500EA6-E325-EEC6-2770-251B6368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1699"/>
            <a:ext cx="10515600" cy="638052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Повышение надежности функционирования и качества электроэнергии системы электроснабжения базовых установок комплекса NICA: ускорителей Бустер,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Нуклотрон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коллайдер NICA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653ECFD-CF5D-919D-AD36-7233BB8A1BC2}"/>
              </a:ext>
            </a:extLst>
          </p:cNvPr>
          <p:cNvSpPr txBox="1">
            <a:spLocks/>
          </p:cNvSpPr>
          <p:nvPr/>
        </p:nvSpPr>
        <p:spPr>
          <a:xfrm>
            <a:off x="838200" y="4643632"/>
            <a:ext cx="10515600" cy="1659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4 июня 2025 г.</a:t>
            </a:r>
          </a:p>
          <a:p>
            <a:pPr algn="ctr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Наумов О.Е.,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н.с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гр. №3 НИОСЭТ ЛФВЭ, к.т.н.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C8D746-A0E7-5D1E-0DA1-95F2AC0035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78"/>
          <a:stretch/>
        </p:blipFill>
        <p:spPr>
          <a:xfrm>
            <a:off x="3880868" y="301837"/>
            <a:ext cx="3975870" cy="2610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515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2A6DD-0555-1C31-F8D5-A8869FEE0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4483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Задачи исследования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F220FFF-BED7-6B5D-F768-4DDC5874420E}"/>
              </a:ext>
            </a:extLst>
          </p:cNvPr>
          <p:cNvSpPr txBox="1">
            <a:spLocks/>
          </p:cNvSpPr>
          <p:nvPr/>
        </p:nvSpPr>
        <p:spPr>
          <a:xfrm>
            <a:off x="926980" y="1331651"/>
            <a:ext cx="10515600" cy="2254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43C8E4-115C-650C-5D94-1E868AB788ED}"/>
              </a:ext>
            </a:extLst>
          </p:cNvPr>
          <p:cNvSpPr txBox="1"/>
          <p:nvPr/>
        </p:nvSpPr>
        <p:spPr>
          <a:xfrm>
            <a:off x="926980" y="1331651"/>
            <a:ext cx="105156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/>
              <a:t>1</a:t>
            </a:r>
            <a:r>
              <a:rPr lang="ru-RU" sz="2400" dirty="0"/>
              <a:t>. Разработка математической модели системы электроснабжения (СЭС) ускорительного комплекса NICA и расчет режимных параметров СЭС во время работы ускорительных установок</a:t>
            </a:r>
          </a:p>
          <a:p>
            <a:pPr>
              <a:spcAft>
                <a:spcPts val="1200"/>
              </a:spcAft>
            </a:pPr>
            <a:r>
              <a:rPr lang="ru-RU" sz="2400" dirty="0"/>
              <a:t>2. Экспериментальное определение параметров режимов СЭС ускорительного комплекса NICA, сравнение с расчетными данными</a:t>
            </a:r>
          </a:p>
          <a:p>
            <a:pPr>
              <a:spcAft>
                <a:spcPts val="1200"/>
              </a:spcAft>
            </a:pPr>
            <a:r>
              <a:rPr lang="ru-RU" sz="2400" dirty="0"/>
              <a:t>3. Анализ экспериментальных данных, выявление проблем (недостаточная надежность электроснабжения, высокий уровень гармоник, провалы напряжения и т.п.)</a:t>
            </a:r>
          </a:p>
          <a:p>
            <a:r>
              <a:rPr lang="ru-RU" sz="2400" dirty="0"/>
              <a:t>4. Обоснование и разработка способов устранения проблем (фильтры, регулирование напряжения, автоматизация управления энергосистемой, накопители электроэнергии и пр.)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969DC1-B452-9BC3-09BE-D772CE5E2361}"/>
              </a:ext>
            </a:extLst>
          </p:cNvPr>
          <p:cNvSpPr txBox="1"/>
          <p:nvPr/>
        </p:nvSpPr>
        <p:spPr>
          <a:xfrm>
            <a:off x="11585608" y="6371921"/>
            <a:ext cx="587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90714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DB879A-FA4A-65AD-E817-7346ADF54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4EE253-D91F-AF19-F1CA-AE08B4F51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4483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Математическая модель СЭС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C092D38-7931-5889-D51B-DC4302DDD2BC}"/>
              </a:ext>
            </a:extLst>
          </p:cNvPr>
          <p:cNvSpPr txBox="1">
            <a:spLocks/>
          </p:cNvSpPr>
          <p:nvPr/>
        </p:nvSpPr>
        <p:spPr>
          <a:xfrm>
            <a:off x="8025010" y="1495425"/>
            <a:ext cx="3417569" cy="2091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19906B-FFF1-DBE2-3A4B-25D1EC0A3DF3}"/>
              </a:ext>
            </a:extLst>
          </p:cNvPr>
          <p:cNvSpPr txBox="1"/>
          <p:nvPr/>
        </p:nvSpPr>
        <p:spPr>
          <a:xfrm>
            <a:off x="11585608" y="6371921"/>
            <a:ext cx="587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4FB2A8-2703-990B-49F3-DD0F96252CFC}"/>
              </a:ext>
            </a:extLst>
          </p:cNvPr>
          <p:cNvSpPr txBox="1"/>
          <p:nvPr/>
        </p:nvSpPr>
        <p:spPr>
          <a:xfrm>
            <a:off x="838200" y="1189608"/>
            <a:ext cx="321001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/>
              <a:t>Построена полная принципиальная схема системы электроснабжения – основа для разработки математических моделей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/>
              <a:t>Собрана информация по величинам потребляемых мощностей за 2024 год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A5C3954-741D-0CF7-40AF-438ECA0EF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1080" y="1116094"/>
            <a:ext cx="7172974" cy="551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04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5381A0-8A00-A77D-C274-9CE590C09D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51A0A0-4644-6E05-3D46-8DC6F18E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4483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Математическая модель СЭС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368783-7F8B-9F77-D54D-D8F060BFDBAF}"/>
              </a:ext>
            </a:extLst>
          </p:cNvPr>
          <p:cNvSpPr txBox="1"/>
          <p:nvPr/>
        </p:nvSpPr>
        <p:spPr>
          <a:xfrm>
            <a:off x="11585608" y="6371921"/>
            <a:ext cx="587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AE248F-DB25-D7AE-3FA7-04DC801CAF31}"/>
              </a:ext>
            </a:extLst>
          </p:cNvPr>
          <p:cNvSpPr txBox="1"/>
          <p:nvPr/>
        </p:nvSpPr>
        <p:spPr>
          <a:xfrm>
            <a:off x="3880083" y="3559137"/>
            <a:ext cx="43140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Pandapower – </a:t>
            </a:r>
            <a:r>
              <a:rPr lang="ru-RU" sz="1600" dirty="0"/>
              <a:t>свободно распространяемое ПО с открытым исходным кодом для расчета и оптимизации режимов электрических систем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DC3F796-6683-B855-9EC5-BBBD4AF88E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80083" y="1770802"/>
            <a:ext cx="3865138" cy="100393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BA5E76A-2CCF-3002-AFD8-C4BAA76DC0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652" y="2833354"/>
            <a:ext cx="2381435" cy="47537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7B80B37-052D-31F7-30A8-1DB8350614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843" y="2954664"/>
            <a:ext cx="1670197" cy="474336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CD6123D-E893-D9B6-C99F-E94DDC25FD5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9421" y="2199488"/>
            <a:ext cx="2124075" cy="176212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C586ADA-F78B-5A75-DD9D-4659F7B54254}"/>
              </a:ext>
            </a:extLst>
          </p:cNvPr>
          <p:cNvSpPr txBox="1"/>
          <p:nvPr/>
        </p:nvSpPr>
        <p:spPr>
          <a:xfrm>
            <a:off x="838200" y="1245622"/>
            <a:ext cx="1819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Запланированное программное обеспечение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5796E9-540E-1354-D092-0BB4D3B656E1}"/>
              </a:ext>
            </a:extLst>
          </p:cNvPr>
          <p:cNvSpPr txBox="1"/>
          <p:nvPr/>
        </p:nvSpPr>
        <p:spPr>
          <a:xfrm>
            <a:off x="4949300" y="1252318"/>
            <a:ext cx="6147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Фактическое программное обеспечение</a:t>
            </a:r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435A1A8E-3C2A-194B-992E-6631906A7AAA}"/>
              </a:ext>
            </a:extLst>
          </p:cNvPr>
          <p:cNvSpPr/>
          <p:nvPr/>
        </p:nvSpPr>
        <p:spPr>
          <a:xfrm>
            <a:off x="3138256" y="2199488"/>
            <a:ext cx="545977" cy="57524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: вправо 18">
            <a:extLst>
              <a:ext uri="{FF2B5EF4-FFF2-40B4-BE49-F238E27FC236}">
                <a16:creationId xmlns:a16="http://schemas.microsoft.com/office/drawing/2014/main" id="{B90002AB-83E0-C4E7-F0B2-5D145AFAC7CA}"/>
              </a:ext>
            </a:extLst>
          </p:cNvPr>
          <p:cNvSpPr/>
          <p:nvPr/>
        </p:nvSpPr>
        <p:spPr>
          <a:xfrm rot="5400000">
            <a:off x="5805867" y="4418478"/>
            <a:ext cx="427711" cy="37153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85A5F-DD34-DF02-775F-7F3ED7F63AA7}"/>
              </a:ext>
            </a:extLst>
          </p:cNvPr>
          <p:cNvSpPr txBox="1"/>
          <p:nvPr/>
        </p:nvSpPr>
        <p:spPr>
          <a:xfrm>
            <a:off x="3862720" y="4830063"/>
            <a:ext cx="4314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Математическая модель для расчета стационарных и переходных режимов СЭС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91E6CB-FBA5-9213-092E-C9A91D003B66}"/>
              </a:ext>
            </a:extLst>
          </p:cNvPr>
          <p:cNvSpPr txBox="1"/>
          <p:nvPr/>
        </p:nvSpPr>
        <p:spPr>
          <a:xfrm>
            <a:off x="3862719" y="5395020"/>
            <a:ext cx="43140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Корректность доказана сопоставлением расчетных и экспериментально зафиксированных параметров режима СЭС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E67407C4-B162-FCDF-58BD-DE2D6B1AE3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84832" y="1830571"/>
            <a:ext cx="3358780" cy="992072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06B9CFB-3992-D76C-48C7-00449B967292}"/>
              </a:ext>
            </a:extLst>
          </p:cNvPr>
          <p:cNvSpPr txBox="1"/>
          <p:nvPr/>
        </p:nvSpPr>
        <p:spPr>
          <a:xfrm>
            <a:off x="8618775" y="3559137"/>
            <a:ext cx="30908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Самостоятельно разработанные программы с использованием библиотек </a:t>
            </a:r>
            <a:r>
              <a:rPr lang="en-US" sz="1600" dirty="0"/>
              <a:t>Python</a:t>
            </a:r>
            <a:endParaRPr lang="ru-RU" sz="1600" dirty="0"/>
          </a:p>
        </p:txBody>
      </p:sp>
      <p:sp>
        <p:nvSpPr>
          <p:cNvPr id="25" name="Стрелка: вправо 24">
            <a:extLst>
              <a:ext uri="{FF2B5EF4-FFF2-40B4-BE49-F238E27FC236}">
                <a16:creationId xmlns:a16="http://schemas.microsoft.com/office/drawing/2014/main" id="{0DFC6C9F-B444-8A8D-B013-1C5B871BF81C}"/>
              </a:ext>
            </a:extLst>
          </p:cNvPr>
          <p:cNvSpPr/>
          <p:nvPr/>
        </p:nvSpPr>
        <p:spPr>
          <a:xfrm rot="5400000">
            <a:off x="9658775" y="4411515"/>
            <a:ext cx="427711" cy="37153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5B0A38-12EF-BD9B-A513-11491C0226E5}"/>
              </a:ext>
            </a:extLst>
          </p:cNvPr>
          <p:cNvSpPr txBox="1"/>
          <p:nvPr/>
        </p:nvSpPr>
        <p:spPr>
          <a:xfrm>
            <a:off x="8630031" y="4818101"/>
            <a:ext cx="3390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Математическая модель для расчета частотных свойств СЭС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9D46ECF-6D9D-7421-53AB-F0D507214E6B}"/>
              </a:ext>
            </a:extLst>
          </p:cNvPr>
          <p:cNvSpPr txBox="1"/>
          <p:nvPr/>
        </p:nvSpPr>
        <p:spPr>
          <a:xfrm>
            <a:off x="8638905" y="5386140"/>
            <a:ext cx="31151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Корректность доказана сопоставлением с результатами расчета в демо-версии </a:t>
            </a:r>
            <a:r>
              <a:rPr lang="en-US" sz="1400" dirty="0"/>
              <a:t>PSCAD </a:t>
            </a:r>
            <a:r>
              <a:rPr lang="ru-RU" sz="1400" dirty="0"/>
              <a:t>и </a:t>
            </a:r>
            <a:r>
              <a:rPr lang="en-US" sz="1400" dirty="0" err="1"/>
              <a:t>Matlab</a:t>
            </a:r>
            <a:r>
              <a:rPr lang="en-US" sz="1400" dirty="0"/>
              <a:t> Simulink</a:t>
            </a:r>
            <a:endParaRPr lang="ru-RU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2C675EE-2E10-9462-CB70-8DEF65EC0996}"/>
              </a:ext>
            </a:extLst>
          </p:cNvPr>
          <p:cNvSpPr txBox="1"/>
          <p:nvPr/>
        </p:nvSpPr>
        <p:spPr>
          <a:xfrm>
            <a:off x="4441268" y="6336409"/>
            <a:ext cx="27853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Надежность электроснабжения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4BD72E-DBD0-3CCB-AF51-EF5DC0069ABC}"/>
              </a:ext>
            </a:extLst>
          </p:cNvPr>
          <p:cNvSpPr txBox="1"/>
          <p:nvPr/>
        </p:nvSpPr>
        <p:spPr>
          <a:xfrm>
            <a:off x="8831348" y="6354167"/>
            <a:ext cx="27853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Качество электроэнергии</a:t>
            </a:r>
          </a:p>
        </p:txBody>
      </p:sp>
    </p:spTree>
    <p:extLst>
      <p:ext uri="{BB962C8B-B14F-4D97-AF65-F5344CB8AC3E}">
        <p14:creationId xmlns:p14="http://schemas.microsoft.com/office/powerpoint/2010/main" val="342031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BAE20-DC44-6C72-7148-F4BDCCCBD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99223-2A88-0A7B-887E-03150C93F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7408" cy="824483"/>
          </a:xfrm>
        </p:spPr>
        <p:txBody>
          <a:bodyPr>
            <a:no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Экспериментальное определение параметров режимов СЭС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E2C9FEC-D7D2-AB38-C93F-66214C329961}"/>
              </a:ext>
            </a:extLst>
          </p:cNvPr>
          <p:cNvSpPr txBox="1">
            <a:spLocks/>
          </p:cNvSpPr>
          <p:nvPr/>
        </p:nvSpPr>
        <p:spPr>
          <a:xfrm>
            <a:off x="8025010" y="1495425"/>
            <a:ext cx="3417569" cy="2091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B26ECC-48D1-E78C-CD09-49339B0E4C33}"/>
              </a:ext>
            </a:extLst>
          </p:cNvPr>
          <p:cNvSpPr txBox="1"/>
          <p:nvPr/>
        </p:nvSpPr>
        <p:spPr>
          <a:xfrm>
            <a:off x="11585608" y="6371921"/>
            <a:ext cx="587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D305B-BD4E-4A75-2829-E79346357310}"/>
              </a:ext>
            </a:extLst>
          </p:cNvPr>
          <p:cNvSpPr txBox="1"/>
          <p:nvPr/>
        </p:nvSpPr>
        <p:spPr>
          <a:xfrm>
            <a:off x="838200" y="1651247"/>
            <a:ext cx="106043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/>
              <a:t>Во время сеанса 2022-2023 гг. записаны осциллограммы токов и напряжений, собрана информация о потребляемой мощности и качестве электроэнергии в различных режимах работы </a:t>
            </a:r>
            <a:r>
              <a:rPr lang="ru-RU" sz="2000" dirty="0" err="1"/>
              <a:t>Нуклотрона</a:t>
            </a:r>
            <a:r>
              <a:rPr lang="ru-RU" sz="2000" dirty="0"/>
              <a:t> и Бустера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/>
              <a:t>За 2024 год собрана и обработана информация по величинам токов, напряжений, мощностей в системе </a:t>
            </a:r>
            <a:r>
              <a:rPr lang="en-US" sz="2000" dirty="0" err="1"/>
              <a:t>Redkit</a:t>
            </a:r>
            <a:r>
              <a:rPr lang="en-US" sz="2000" dirty="0"/>
              <a:t> SCADA </a:t>
            </a:r>
            <a:r>
              <a:rPr lang="ru-RU" sz="2000" dirty="0"/>
              <a:t>на ГПП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/>
              <a:t>Проанализировано множество осциллограмм аварийных режимов (короткие замыкания, однофазные замыкания на землю и т.д.) за период 2022-2025 гг., определены параметры таких режимов (база для сравнения с модельными данными)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/>
              <a:t>Появилась возможность онлайн контроля показателей качества электроэнергии на базе контроллеров ячеек 6 </a:t>
            </a:r>
            <a:r>
              <a:rPr lang="ru-RU" sz="2000" dirty="0" err="1"/>
              <a:t>кВ</a:t>
            </a:r>
            <a:r>
              <a:rPr lang="ru-RU" sz="2000" dirty="0"/>
              <a:t> </a:t>
            </a:r>
            <a:r>
              <a:rPr lang="en-US" sz="2000" dirty="0"/>
              <a:t>ARIS</a:t>
            </a:r>
            <a:r>
              <a:rPr lang="ru-RU" sz="2000" dirty="0"/>
              <a:t> (пока ГПП, ПС 13а, ПС 15, ПС К, далее планируется расширение на другие подстанции). Каждый месяц проводится анализ архивных данных по качеству электроэнергии на ГПП + имеется регистратор качества электроэнергии </a:t>
            </a:r>
            <a:r>
              <a:rPr lang="en-US" sz="2000" dirty="0" err="1"/>
              <a:t>Metrel</a:t>
            </a:r>
            <a:r>
              <a:rPr lang="en-US" sz="2000" dirty="0"/>
              <a:t> MI2892</a:t>
            </a:r>
            <a:r>
              <a:rPr lang="ru-RU" sz="2000" dirty="0"/>
              <a:t> (переносной прибор класса 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/>
              <a:t>Рассчитаны частотные характеристики СЭС в диапазоне до 2500 Гц, определены резонансные частоты для некоторых схем питания и мощностей нагрузок</a:t>
            </a:r>
          </a:p>
        </p:txBody>
      </p:sp>
    </p:spTree>
    <p:extLst>
      <p:ext uri="{BB962C8B-B14F-4D97-AF65-F5344CB8AC3E}">
        <p14:creationId xmlns:p14="http://schemas.microsoft.com/office/powerpoint/2010/main" val="196108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36A60F-D714-9249-A18A-421F4A213F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2B3DCF-1E21-BED6-993F-BBE065D4F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7408" cy="824483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Выявленные проблемы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A961D1-E499-30D3-7DD4-B47AC4D152AA}"/>
              </a:ext>
            </a:extLst>
          </p:cNvPr>
          <p:cNvSpPr txBox="1"/>
          <p:nvPr/>
        </p:nvSpPr>
        <p:spPr>
          <a:xfrm>
            <a:off x="11585608" y="6371921"/>
            <a:ext cx="587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47DC1-F5DE-55DB-1200-9826EC73DDD2}"/>
              </a:ext>
            </a:extLst>
          </p:cNvPr>
          <p:cNvSpPr txBox="1"/>
          <p:nvPr/>
        </p:nvSpPr>
        <p:spPr>
          <a:xfrm>
            <a:off x="838200" y="1189608"/>
            <a:ext cx="66615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Качество электроэнергии в сети 6 </a:t>
            </a:r>
            <a:r>
              <a:rPr lang="ru-RU" dirty="0" err="1"/>
              <a:t>кВ</a:t>
            </a:r>
            <a:r>
              <a:rPr lang="ru-RU" dirty="0"/>
              <a:t> ЛФВЭ соответствует требованиям ГОСТ 32144, </a:t>
            </a:r>
            <a:r>
              <a:rPr lang="ru-RU" b="1" dirty="0"/>
              <a:t>за исключением коэффициента гармоник</a:t>
            </a:r>
          </a:p>
          <a:p>
            <a:r>
              <a:rPr lang="ru-RU" dirty="0"/>
              <a:t>Во время сеанса 2022-2023 гг. на ПС 15 коэффициент гармоник повышался практически до предельного уровня по ГОСТ. В настоящее время наблюдаются периодические </a:t>
            </a:r>
            <a:r>
              <a:rPr lang="ru-RU" b="1" dirty="0"/>
              <a:t>превышения</a:t>
            </a:r>
            <a:r>
              <a:rPr lang="ru-RU" dirty="0"/>
              <a:t> предельного уровня по 11-й и 13-й гармоникам на 7-й и 8-й секциях шин 6 </a:t>
            </a:r>
            <a:r>
              <a:rPr lang="ru-RU" dirty="0" err="1"/>
              <a:t>кВ</a:t>
            </a:r>
            <a:r>
              <a:rPr lang="ru-RU" dirty="0"/>
              <a:t> ГПП (причина: поступление токов гармоник со стороны ЛЯР и резонанс на частотах этих гармоник).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DA0CC0DE-433D-6536-FDD6-4DB4D87140E7}"/>
              </a:ext>
            </a:extLst>
          </p:cNvPr>
          <p:cNvGrpSpPr/>
          <p:nvPr/>
        </p:nvGrpSpPr>
        <p:grpSpPr>
          <a:xfrm>
            <a:off x="7511804" y="856546"/>
            <a:ext cx="4041577" cy="3287944"/>
            <a:chOff x="7511804" y="1114001"/>
            <a:chExt cx="4041577" cy="3287944"/>
          </a:xfrm>
        </p:grpSpPr>
        <p:sp>
          <p:nvSpPr>
            <p:cNvPr id="4" name="Заголовок 1">
              <a:extLst>
                <a:ext uri="{FF2B5EF4-FFF2-40B4-BE49-F238E27FC236}">
                  <a16:creationId xmlns:a16="http://schemas.microsoft.com/office/drawing/2014/main" id="{A1E0ACB8-2407-069B-56EE-C04DF0CFEB75}"/>
                </a:ext>
              </a:extLst>
            </p:cNvPr>
            <p:cNvSpPr txBox="1">
              <a:spLocks/>
            </p:cNvSpPr>
            <p:nvPr/>
          </p:nvSpPr>
          <p:spPr>
            <a:xfrm>
              <a:off x="8025010" y="1495425"/>
              <a:ext cx="3417569" cy="209115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ru-RU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80024BA-A33A-BDEE-BD01-96A4E7A78BD8}"/>
                </a:ext>
              </a:extLst>
            </p:cNvPr>
            <p:cNvSpPr txBox="1"/>
            <p:nvPr/>
          </p:nvSpPr>
          <p:spPr>
            <a:xfrm>
              <a:off x="9388715" y="1114001"/>
              <a:ext cx="1617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/>
                <a:t>реальный ток</a:t>
              </a: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06354500-7A59-9C9B-A32C-36FEDCF6A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8328" y="1671406"/>
              <a:ext cx="3795053" cy="2455182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6A2CDC0-D525-598D-7654-144F0424AF06}"/>
                </a:ext>
              </a:extLst>
            </p:cNvPr>
            <p:cNvSpPr txBox="1"/>
            <p:nvPr/>
          </p:nvSpPr>
          <p:spPr>
            <a:xfrm>
              <a:off x="9388715" y="1434632"/>
              <a:ext cx="20659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/>
                <a:t>идеальный ток 50 Гц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61E9CBF0-FDA0-69BB-916F-DAF3939F70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44505" y="1724674"/>
              <a:ext cx="714472" cy="5672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2B8D704E-49C5-29C8-F182-D1B0E74939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84707" y="1378194"/>
              <a:ext cx="874270" cy="5602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83DF6D0-83BB-2A8C-7AB3-76D41DE51F73}"/>
                </a:ext>
              </a:extLst>
            </p:cNvPr>
            <p:cNvSpPr txBox="1"/>
            <p:nvPr/>
          </p:nvSpPr>
          <p:spPr>
            <a:xfrm rot="16200000">
              <a:off x="6857171" y="2700861"/>
              <a:ext cx="1617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/>
                <a:t>Ток, А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0A368F3-6471-A9A4-7BAA-023F55B28134}"/>
                </a:ext>
              </a:extLst>
            </p:cNvPr>
            <p:cNvSpPr txBox="1"/>
            <p:nvPr/>
          </p:nvSpPr>
          <p:spPr>
            <a:xfrm>
              <a:off x="8925272" y="4094168"/>
              <a:ext cx="1617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/>
                <a:t>Время, мс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4F678E42-AA70-7BFF-0820-F7FF684CD5A5}"/>
              </a:ext>
            </a:extLst>
          </p:cNvPr>
          <p:cNvSpPr txBox="1"/>
          <p:nvPr/>
        </p:nvSpPr>
        <p:spPr>
          <a:xfrm>
            <a:off x="7217547" y="4374095"/>
            <a:ext cx="442922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Сеть 6 </a:t>
            </a:r>
            <a:r>
              <a:rPr lang="ru-RU" dirty="0" err="1"/>
              <a:t>кВ</a:t>
            </a:r>
            <a:r>
              <a:rPr lang="ru-RU" dirty="0"/>
              <a:t> образует сложную </a:t>
            </a:r>
            <a:r>
              <a:rPr lang="en-US" dirty="0"/>
              <a:t>RLC</a:t>
            </a:r>
            <a:r>
              <a:rPr lang="ru-RU" dirty="0"/>
              <a:t> систему со множеством резонансных частот, которые в ряде случаев совпадают с характерными частотами выпрямителей – условия для </a:t>
            </a:r>
            <a:r>
              <a:rPr lang="ru-RU" b="1" dirty="0"/>
              <a:t>резонансного возрастания токов и напряжений гармоник</a:t>
            </a:r>
          </a:p>
        </p:txBody>
      </p:sp>
      <p:graphicFrame>
        <p:nvGraphicFramePr>
          <p:cNvPr id="18" name="Chart 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738689"/>
              </p:ext>
            </p:extLst>
          </p:nvPr>
        </p:nvGraphicFramePr>
        <p:xfrm>
          <a:off x="900470" y="3747933"/>
          <a:ext cx="6237177" cy="2568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FF0B5B99-FBBE-2583-2B54-7FB864F32BB4}"/>
              </a:ext>
            </a:extLst>
          </p:cNvPr>
          <p:cNvSpPr txBox="1"/>
          <p:nvPr/>
        </p:nvSpPr>
        <p:spPr>
          <a:xfrm>
            <a:off x="5298877" y="6405420"/>
            <a:ext cx="27853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</a:rPr>
              <a:t>Фильтры гармоник?</a:t>
            </a:r>
          </a:p>
        </p:txBody>
      </p:sp>
    </p:spTree>
    <p:extLst>
      <p:ext uri="{BB962C8B-B14F-4D97-AF65-F5344CB8AC3E}">
        <p14:creationId xmlns:p14="http://schemas.microsoft.com/office/powerpoint/2010/main" val="1125205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A3A67-EF45-AFEE-E0F6-769B38F63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C8E4B2-5A94-AFBD-D290-FF6FA4543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7408" cy="824483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Выявленные проблемы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C2A0E2-FB11-7F74-11A9-A45D2F4D272F}"/>
              </a:ext>
            </a:extLst>
          </p:cNvPr>
          <p:cNvSpPr txBox="1"/>
          <p:nvPr/>
        </p:nvSpPr>
        <p:spPr>
          <a:xfrm>
            <a:off x="11585608" y="6371921"/>
            <a:ext cx="587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B3893-42C9-E396-1669-D67F2711EAD8}"/>
              </a:ext>
            </a:extLst>
          </p:cNvPr>
          <p:cNvSpPr txBox="1"/>
          <p:nvPr/>
        </p:nvSpPr>
        <p:spPr>
          <a:xfrm>
            <a:off x="838200" y="1189608"/>
            <a:ext cx="572239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/>
              <a:t>Высокая аварийность </a:t>
            </a:r>
            <a:r>
              <a:rPr lang="ru-RU" dirty="0"/>
              <a:t>систем электроснабжения внешних потребителей 6 </a:t>
            </a:r>
            <a:r>
              <a:rPr lang="ru-RU" dirty="0" err="1"/>
              <a:t>кВ</a:t>
            </a:r>
            <a:r>
              <a:rPr lang="ru-RU" dirty="0"/>
              <a:t>, питающихся от ЛФВЭ (Александровка, </a:t>
            </a:r>
            <a:r>
              <a:rPr lang="ru-RU" dirty="0" err="1"/>
              <a:t>Пелком</a:t>
            </a:r>
            <a:r>
              <a:rPr lang="ru-RU" dirty="0"/>
              <a:t>) – </a:t>
            </a:r>
            <a:r>
              <a:rPr lang="ru-RU" b="1" dirty="0"/>
              <a:t>7 аварийных отключений только за 2025 г. </a:t>
            </a:r>
            <a:r>
              <a:rPr lang="ru-RU" dirty="0"/>
              <a:t>(плюс воздействие перенапряжений из-за замыканий на землю в сети 6 </a:t>
            </a:r>
            <a:r>
              <a:rPr lang="ru-RU" dirty="0" err="1"/>
              <a:t>кВ</a:t>
            </a:r>
            <a:r>
              <a:rPr lang="ru-RU" dirty="0"/>
              <a:t>, что негативно сказывается на сроке службы электрооборудования 6 </a:t>
            </a:r>
            <a:r>
              <a:rPr lang="ru-RU" dirty="0" err="1"/>
              <a:t>кВ</a:t>
            </a:r>
            <a:r>
              <a:rPr lang="ru-RU" dirty="0"/>
              <a:t> ЛФВЭ)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/>
              <a:t>Несогласованность уставок и настроек оборудования релейной защиты 6 </a:t>
            </a:r>
            <a:r>
              <a:rPr lang="ru-RU" b="1" dirty="0" err="1"/>
              <a:t>кВ</a:t>
            </a:r>
            <a:r>
              <a:rPr lang="ru-RU" b="1" dirty="0"/>
              <a:t> между подстанциями ЛФВЭ </a:t>
            </a:r>
            <a:r>
              <a:rPr lang="ru-RU" dirty="0"/>
              <a:t>(мой основной фронт работы 2023-2025 гг.) – десятки внеплановых и излишних отключений (сейчас частично решено)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err="1"/>
              <a:t>Ненаблюдаемость</a:t>
            </a:r>
            <a:r>
              <a:rPr lang="ru-RU" b="1" dirty="0"/>
              <a:t> подстанций, питающих коллайдер </a:t>
            </a:r>
            <a:r>
              <a:rPr lang="en-US" b="1" dirty="0"/>
              <a:t>NICA</a:t>
            </a:r>
            <a:r>
              <a:rPr lang="ru-RU" b="1" dirty="0"/>
              <a:t>: </a:t>
            </a:r>
            <a:r>
              <a:rPr lang="ru-RU" dirty="0"/>
              <a:t>проблемы выявляются только при физическом посещении подстанций (авария 07 мая 2025 г. с </a:t>
            </a:r>
            <a:r>
              <a:rPr lang="ru-RU" dirty="0" err="1"/>
              <a:t>обесточением</a:t>
            </a:r>
            <a:r>
              <a:rPr lang="ru-RU" dirty="0"/>
              <a:t> коллайдера </a:t>
            </a:r>
            <a:r>
              <a:rPr lang="en-US" dirty="0"/>
              <a:t>NICA</a:t>
            </a:r>
            <a:r>
              <a:rPr lang="ru-RU" dirty="0"/>
              <a:t>). </a:t>
            </a:r>
            <a:r>
              <a:rPr lang="ru-RU" b="1" dirty="0"/>
              <a:t>Фактическая схема электроснабжения ЛФВЭ отслеживается далеко не полностью</a:t>
            </a:r>
            <a:endParaRPr lang="ru-RU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AE3F3F4-EFC1-A3EB-BD1E-7E6017ECA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5050" y="2513537"/>
            <a:ext cx="5095875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876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2B07D3-6907-9F1C-C70C-B1417F0D81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7C5483-2A34-DA95-B6EC-543A4A4CA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7408" cy="824483"/>
          </a:xfrm>
        </p:spPr>
        <p:txBody>
          <a:bodyPr>
            <a:no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Дальнейшая работа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AD67E3C-45BA-91CA-1DE6-90874ED23C42}"/>
              </a:ext>
            </a:extLst>
          </p:cNvPr>
          <p:cNvSpPr txBox="1">
            <a:spLocks/>
          </p:cNvSpPr>
          <p:nvPr/>
        </p:nvSpPr>
        <p:spPr>
          <a:xfrm>
            <a:off x="8025010" y="1495425"/>
            <a:ext cx="3417569" cy="2091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0B99EC-F97E-2EF3-5B0F-734CDD4D9BE5}"/>
              </a:ext>
            </a:extLst>
          </p:cNvPr>
          <p:cNvSpPr txBox="1"/>
          <p:nvPr/>
        </p:nvSpPr>
        <p:spPr>
          <a:xfrm>
            <a:off x="11585608" y="6371921"/>
            <a:ext cx="587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7D60BC-ADE1-0517-8972-611A6397F4D3}"/>
              </a:ext>
            </a:extLst>
          </p:cNvPr>
          <p:cNvSpPr txBox="1"/>
          <p:nvPr/>
        </p:nvSpPr>
        <p:spPr>
          <a:xfrm>
            <a:off x="838200" y="1127464"/>
            <a:ext cx="1060437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/>
              <a:t>Анализ различных моделей нагрузок (потребителей) для токов высших гармоник</a:t>
            </a:r>
          </a:p>
          <a:p>
            <a:r>
              <a:rPr lang="ru-RU" sz="2000" dirty="0"/>
              <a:t>Приведенные в литературе модели и результаты моделирования не полностью согласуются между собой, а иногда и противоречивы – есть необходимость исследования в этом направлении (+ публикация)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/>
              <a:t>Автоматизированный анализ надежности электроснабжения при различных конфигурациях СЭС с использованием внутренних инструментов </a:t>
            </a:r>
            <a:r>
              <a:rPr lang="en-US" sz="2000" dirty="0"/>
              <a:t>Pandapower (+ </a:t>
            </a:r>
            <a:r>
              <a:rPr lang="ru-RU" sz="2000" dirty="0"/>
              <a:t>возможна разработка своих алгоритмов анализа) (+ публикация)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/>
              <a:t>Анализ качества электроэнергии в сети ЛФВЭ во время сеанса (Бустер + </a:t>
            </a:r>
            <a:r>
              <a:rPr lang="ru-RU" sz="2000" dirty="0" err="1"/>
              <a:t>Нуклотрон</a:t>
            </a:r>
            <a:r>
              <a:rPr lang="ru-RU" sz="2000" dirty="0"/>
              <a:t> + </a:t>
            </a:r>
            <a:r>
              <a:rPr lang="en-US" sz="2000" dirty="0"/>
              <a:t>NICA</a:t>
            </a:r>
            <a:r>
              <a:rPr lang="ru-RU" sz="2000" dirty="0"/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/>
              <a:t>Анализ путей снижения уровня высших гармоник токов и напряжений в СЭС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419671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739</Words>
  <Application>Microsoft Office PowerPoint</Application>
  <PresentationFormat>Широкоэкранный</PresentationFormat>
  <Paragraphs>57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Тема Office</vt:lpstr>
      <vt:lpstr>Повышение надежности функционирования и качества электроэнергии системы электроснабжения базовых установок комплекса NICA: ускорителей Бустер, Нуклотрон, коллайдер NICA</vt:lpstr>
      <vt:lpstr>Задачи исследования</vt:lpstr>
      <vt:lpstr>Математическая модель СЭС</vt:lpstr>
      <vt:lpstr>Математическая модель СЭС</vt:lpstr>
      <vt:lpstr>Экспериментальное определение параметров режимов СЭС</vt:lpstr>
      <vt:lpstr>Выявленные проблемы</vt:lpstr>
      <vt:lpstr>Выявленные проблемы</vt:lpstr>
      <vt:lpstr>Дальнейшая работа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H</cp:lastModifiedBy>
  <cp:revision>41</cp:revision>
  <dcterms:created xsi:type="dcterms:W3CDTF">2025-05-12T11:17:06Z</dcterms:created>
  <dcterms:modified xsi:type="dcterms:W3CDTF">2025-06-03T06:19:46Z</dcterms:modified>
</cp:coreProperties>
</file>