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8" r:id="rId3"/>
    <p:sldId id="259" r:id="rId4"/>
    <p:sldId id="260" r:id="rId5"/>
    <p:sldId id="261" r:id="rId6"/>
    <p:sldId id="262" r:id="rId7"/>
    <p:sldId id="264" r:id="rId8"/>
    <p:sldId id="276" r:id="rId9"/>
    <p:sldId id="272" r:id="rId10"/>
    <p:sldId id="266" r:id="rId11"/>
    <p:sldId id="274" r:id="rId12"/>
    <p:sldId id="268" r:id="rId13"/>
    <p:sldId id="269" r:id="rId14"/>
    <p:sldId id="273" r:id="rId15"/>
    <p:sldId id="275" r:id="rId16"/>
    <p:sldId id="277"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25F76AB-6BC0-4E19-9EA0-14D6644D0D75}" type="datetimeFigureOut">
              <a:rPr lang="ru-RU" smtClean="0"/>
              <a:t>14.06.2018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3FF072-C1F9-471C-8C72-7605AFBDC94C}" type="slidenum">
              <a:rPr lang="ru-RU" smtClean="0"/>
              <a:t>‹#›</a:t>
            </a:fld>
            <a:endParaRPr lang="ru-RU"/>
          </a:p>
        </p:txBody>
      </p:sp>
    </p:spTree>
    <p:extLst>
      <p:ext uri="{BB962C8B-B14F-4D97-AF65-F5344CB8AC3E}">
        <p14:creationId xmlns:p14="http://schemas.microsoft.com/office/powerpoint/2010/main" val="2504890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25F76AB-6BC0-4E19-9EA0-14D6644D0D75}" type="datetimeFigureOut">
              <a:rPr lang="ru-RU" smtClean="0"/>
              <a:t>14.06.2018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3FF072-C1F9-471C-8C72-7605AFBDC94C}" type="slidenum">
              <a:rPr lang="ru-RU" smtClean="0"/>
              <a:t>‹#›</a:t>
            </a:fld>
            <a:endParaRPr lang="ru-RU"/>
          </a:p>
        </p:txBody>
      </p:sp>
    </p:spTree>
    <p:extLst>
      <p:ext uri="{BB962C8B-B14F-4D97-AF65-F5344CB8AC3E}">
        <p14:creationId xmlns:p14="http://schemas.microsoft.com/office/powerpoint/2010/main" val="2511030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25F76AB-6BC0-4E19-9EA0-14D6644D0D75}" type="datetimeFigureOut">
              <a:rPr lang="ru-RU" smtClean="0"/>
              <a:t>14.06.2018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3FF072-C1F9-471C-8C72-7605AFBDC94C}" type="slidenum">
              <a:rPr lang="ru-RU" smtClean="0"/>
              <a:t>‹#›</a:t>
            </a:fld>
            <a:endParaRPr lang="ru-RU"/>
          </a:p>
        </p:txBody>
      </p:sp>
    </p:spTree>
    <p:extLst>
      <p:ext uri="{BB962C8B-B14F-4D97-AF65-F5344CB8AC3E}">
        <p14:creationId xmlns:p14="http://schemas.microsoft.com/office/powerpoint/2010/main" val="2907790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25F76AB-6BC0-4E19-9EA0-14D6644D0D75}" type="datetimeFigureOut">
              <a:rPr lang="ru-RU" smtClean="0"/>
              <a:t>14.06.2018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3FF072-C1F9-471C-8C72-7605AFBDC94C}" type="slidenum">
              <a:rPr lang="ru-RU" smtClean="0"/>
              <a:t>‹#›</a:t>
            </a:fld>
            <a:endParaRPr lang="ru-RU"/>
          </a:p>
        </p:txBody>
      </p:sp>
    </p:spTree>
    <p:extLst>
      <p:ext uri="{BB962C8B-B14F-4D97-AF65-F5344CB8AC3E}">
        <p14:creationId xmlns:p14="http://schemas.microsoft.com/office/powerpoint/2010/main" val="783537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25F76AB-6BC0-4E19-9EA0-14D6644D0D75}" type="datetimeFigureOut">
              <a:rPr lang="ru-RU" smtClean="0"/>
              <a:t>14.06.2018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3FF072-C1F9-471C-8C72-7605AFBDC94C}" type="slidenum">
              <a:rPr lang="ru-RU" smtClean="0"/>
              <a:t>‹#›</a:t>
            </a:fld>
            <a:endParaRPr lang="ru-RU"/>
          </a:p>
        </p:txBody>
      </p:sp>
    </p:spTree>
    <p:extLst>
      <p:ext uri="{BB962C8B-B14F-4D97-AF65-F5344CB8AC3E}">
        <p14:creationId xmlns:p14="http://schemas.microsoft.com/office/powerpoint/2010/main" val="14216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25F76AB-6BC0-4E19-9EA0-14D6644D0D75}" type="datetimeFigureOut">
              <a:rPr lang="ru-RU" smtClean="0"/>
              <a:t>14.06.2018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3FF072-C1F9-471C-8C72-7605AFBDC94C}" type="slidenum">
              <a:rPr lang="ru-RU" smtClean="0"/>
              <a:t>‹#›</a:t>
            </a:fld>
            <a:endParaRPr lang="ru-RU"/>
          </a:p>
        </p:txBody>
      </p:sp>
    </p:spTree>
    <p:extLst>
      <p:ext uri="{BB962C8B-B14F-4D97-AF65-F5344CB8AC3E}">
        <p14:creationId xmlns:p14="http://schemas.microsoft.com/office/powerpoint/2010/main" val="3380473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25F76AB-6BC0-4E19-9EA0-14D6644D0D75}" type="datetimeFigureOut">
              <a:rPr lang="ru-RU" smtClean="0"/>
              <a:t>14.06.2018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93FF072-C1F9-471C-8C72-7605AFBDC94C}" type="slidenum">
              <a:rPr lang="ru-RU" smtClean="0"/>
              <a:t>‹#›</a:t>
            </a:fld>
            <a:endParaRPr lang="ru-RU"/>
          </a:p>
        </p:txBody>
      </p:sp>
    </p:spTree>
    <p:extLst>
      <p:ext uri="{BB962C8B-B14F-4D97-AF65-F5344CB8AC3E}">
        <p14:creationId xmlns:p14="http://schemas.microsoft.com/office/powerpoint/2010/main" val="4046547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25F76AB-6BC0-4E19-9EA0-14D6644D0D75}" type="datetimeFigureOut">
              <a:rPr lang="ru-RU" smtClean="0"/>
              <a:t>14.06.2018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93FF072-C1F9-471C-8C72-7605AFBDC94C}" type="slidenum">
              <a:rPr lang="ru-RU" smtClean="0"/>
              <a:t>‹#›</a:t>
            </a:fld>
            <a:endParaRPr lang="ru-RU"/>
          </a:p>
        </p:txBody>
      </p:sp>
    </p:spTree>
    <p:extLst>
      <p:ext uri="{BB962C8B-B14F-4D97-AF65-F5344CB8AC3E}">
        <p14:creationId xmlns:p14="http://schemas.microsoft.com/office/powerpoint/2010/main" val="3165256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25F76AB-6BC0-4E19-9EA0-14D6644D0D75}" type="datetimeFigureOut">
              <a:rPr lang="ru-RU" smtClean="0"/>
              <a:t>14.06.2018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93FF072-C1F9-471C-8C72-7605AFBDC94C}" type="slidenum">
              <a:rPr lang="ru-RU" smtClean="0"/>
              <a:t>‹#›</a:t>
            </a:fld>
            <a:endParaRPr lang="ru-RU"/>
          </a:p>
        </p:txBody>
      </p:sp>
    </p:spTree>
    <p:extLst>
      <p:ext uri="{BB962C8B-B14F-4D97-AF65-F5344CB8AC3E}">
        <p14:creationId xmlns:p14="http://schemas.microsoft.com/office/powerpoint/2010/main" val="2823094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25F76AB-6BC0-4E19-9EA0-14D6644D0D75}" type="datetimeFigureOut">
              <a:rPr lang="ru-RU" smtClean="0"/>
              <a:t>14.06.2018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3FF072-C1F9-471C-8C72-7605AFBDC94C}" type="slidenum">
              <a:rPr lang="ru-RU" smtClean="0"/>
              <a:t>‹#›</a:t>
            </a:fld>
            <a:endParaRPr lang="ru-RU"/>
          </a:p>
        </p:txBody>
      </p:sp>
    </p:spTree>
    <p:extLst>
      <p:ext uri="{BB962C8B-B14F-4D97-AF65-F5344CB8AC3E}">
        <p14:creationId xmlns:p14="http://schemas.microsoft.com/office/powerpoint/2010/main" val="1403727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25F76AB-6BC0-4E19-9EA0-14D6644D0D75}" type="datetimeFigureOut">
              <a:rPr lang="ru-RU" smtClean="0"/>
              <a:t>14.06.2018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3FF072-C1F9-471C-8C72-7605AFBDC94C}" type="slidenum">
              <a:rPr lang="ru-RU" smtClean="0"/>
              <a:t>‹#›</a:t>
            </a:fld>
            <a:endParaRPr lang="ru-RU"/>
          </a:p>
        </p:txBody>
      </p:sp>
    </p:spTree>
    <p:extLst>
      <p:ext uri="{BB962C8B-B14F-4D97-AF65-F5344CB8AC3E}">
        <p14:creationId xmlns:p14="http://schemas.microsoft.com/office/powerpoint/2010/main" val="54637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F76AB-6BC0-4E19-9EA0-14D6644D0D75}" type="datetimeFigureOut">
              <a:rPr lang="ru-RU" smtClean="0"/>
              <a:t>14.06.2018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FF072-C1F9-471C-8C72-7605AFBDC94C}" type="slidenum">
              <a:rPr lang="ru-RU" smtClean="0"/>
              <a:t>‹#›</a:t>
            </a:fld>
            <a:endParaRPr lang="ru-RU"/>
          </a:p>
        </p:txBody>
      </p:sp>
    </p:spTree>
    <p:extLst>
      <p:ext uri="{BB962C8B-B14F-4D97-AF65-F5344CB8AC3E}">
        <p14:creationId xmlns:p14="http://schemas.microsoft.com/office/powerpoint/2010/main" val="976290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6982" y="1906438"/>
            <a:ext cx="6530196" cy="4247317"/>
          </a:xfrm>
          <a:prstGeom prst="rect">
            <a:avLst/>
          </a:prstGeom>
          <a:noFill/>
        </p:spPr>
        <p:txBody>
          <a:bodyPr wrap="square" rtlCol="0">
            <a:spAutoFit/>
          </a:bodyPr>
          <a:lstStyle/>
          <a:p>
            <a:r>
              <a:rPr lang="en-US" spc="40" dirty="0">
                <a:latin typeface="Times New Roman" panose="02020603050405020304" pitchFamily="18" charset="0"/>
                <a:ea typeface="Times New Roman" panose="02020603050405020304" pitchFamily="18" charset="0"/>
              </a:rPr>
              <a:t>The main goal of the project is development and construction of a dedicated two-room proton therapy center on the basis of the SC202 superconducting cyclotron being jointly developed by JINR and ASIPP (Hefei, </a:t>
            </a:r>
            <a:r>
              <a:rPr lang="en-US" spc="40" dirty="0" smtClean="0">
                <a:latin typeface="Times New Roman" panose="02020603050405020304" pitchFamily="18" charset="0"/>
                <a:ea typeface="Times New Roman" panose="02020603050405020304" pitchFamily="18" charset="0"/>
              </a:rPr>
              <a:t>China).</a:t>
            </a:r>
          </a:p>
          <a:p>
            <a:endParaRPr lang="en-US" spc="40" dirty="0" smtClean="0">
              <a:latin typeface="Times New Roman" panose="02020603050405020304" pitchFamily="18" charset="0"/>
              <a:ea typeface="Times New Roman" panose="02020603050405020304" pitchFamily="18" charset="0"/>
            </a:endParaRPr>
          </a:p>
          <a:p>
            <a:r>
              <a:rPr lang="en-US" spc="40" dirty="0">
                <a:latin typeface="Times New Roman" panose="02020603050405020304" pitchFamily="18" charset="0"/>
                <a:ea typeface="Times New Roman" panose="02020603050405020304" pitchFamily="18" charset="0"/>
              </a:rPr>
              <a:t>At the </a:t>
            </a:r>
            <a:r>
              <a:rPr lang="en-US" spc="40" dirty="0" err="1">
                <a:latin typeface="Times New Roman" panose="02020603050405020304" pitchFamily="18" charset="0"/>
                <a:ea typeface="Times New Roman" panose="02020603050405020304" pitchFamily="18" charset="0"/>
              </a:rPr>
              <a:t>Dzhelepov</a:t>
            </a:r>
            <a:r>
              <a:rPr lang="en-US" spc="40" dirty="0">
                <a:latin typeface="Times New Roman" panose="02020603050405020304" pitchFamily="18" charset="0"/>
                <a:ea typeface="Times New Roman" panose="02020603050405020304" pitchFamily="18" charset="0"/>
              </a:rPr>
              <a:t> Laboratory of Nuclear Problems, JINR, the Medico-Technical Complex (MTC) was developed on the basis of the 660-MeV proton accelerator (</a:t>
            </a:r>
            <a:r>
              <a:rPr lang="en-US" spc="40" dirty="0" err="1">
                <a:latin typeface="Times New Roman" panose="02020603050405020304" pitchFamily="18" charset="0"/>
                <a:ea typeface="Times New Roman" panose="02020603050405020304" pitchFamily="18" charset="0"/>
              </a:rPr>
              <a:t>phasotron</a:t>
            </a:r>
            <a:r>
              <a:rPr lang="en-US" spc="40" dirty="0">
                <a:latin typeface="Times New Roman" panose="02020603050405020304" pitchFamily="18" charset="0"/>
                <a:ea typeface="Times New Roman" panose="02020603050405020304" pitchFamily="18" charset="0"/>
              </a:rPr>
              <a:t>), where patients with different tumors are treated using 3D conformal proton beam therapy which allows the dose distribution maximum to be shaped so as to most closely match the shape of the irradiated target. The dose drastically falls off beyond the tumor boundaries, which allows treatment of earlier inaccessible localizations immediately adjacent to a patient’s vital radiosensitive </a:t>
            </a:r>
            <a:r>
              <a:rPr lang="en-US" spc="40" dirty="0" smtClean="0">
                <a:latin typeface="Times New Roman" panose="02020603050405020304" pitchFamily="18" charset="0"/>
                <a:ea typeface="Times New Roman" panose="02020603050405020304" pitchFamily="18" charset="0"/>
              </a:rPr>
              <a:t>organs.</a:t>
            </a:r>
            <a:endParaRPr lang="en-US" dirty="0"/>
          </a:p>
        </p:txBody>
      </p:sp>
      <p:sp>
        <p:nvSpPr>
          <p:cNvPr id="5" name="TextBox 4"/>
          <p:cNvSpPr txBox="1"/>
          <p:nvPr/>
        </p:nvSpPr>
        <p:spPr>
          <a:xfrm>
            <a:off x="707368" y="646981"/>
            <a:ext cx="8169213" cy="771814"/>
          </a:xfrm>
          <a:prstGeom prst="rect">
            <a:avLst/>
          </a:prstGeom>
          <a:noFill/>
        </p:spPr>
        <p:txBody>
          <a:bodyPr wrap="square" rtlCol="0">
            <a:spAutoFit/>
          </a:bodyPr>
          <a:lstStyle/>
          <a:p>
            <a:pPr marL="2400300" lvl="0" algn="ctr">
              <a:lnSpc>
                <a:spcPct val="115000"/>
              </a:lnSpc>
            </a:pPr>
            <a:r>
              <a:rPr lang="en-US" sz="2000" dirty="0">
                <a:latin typeface="Times New Roman" panose="02020603050405020304" pitchFamily="18" charset="0"/>
                <a:cs typeface="Times New Roman" panose="02020603050405020304" pitchFamily="18" charset="0"/>
              </a:rPr>
              <a:t>About preparation of the project of the R</a:t>
            </a:r>
            <a:r>
              <a:rPr lang="en-US" sz="2000" dirty="0" smtClean="0">
                <a:latin typeface="Times New Roman" panose="02020603050405020304" pitchFamily="18" charset="0"/>
                <a:cs typeface="Times New Roman" panose="02020603050405020304" pitchFamily="18" charset="0"/>
              </a:rPr>
              <a:t>esearch </a:t>
            </a:r>
            <a:r>
              <a:rPr lang="en-US" sz="2000" dirty="0">
                <a:latin typeface="Times New Roman" panose="02020603050405020304" pitchFamily="18" charset="0"/>
                <a:cs typeface="Times New Roman" panose="02020603050405020304" pitchFamily="18" charset="0"/>
              </a:rPr>
              <a:t>C</a:t>
            </a:r>
            <a:r>
              <a:rPr lang="en-US" sz="2000" dirty="0" smtClean="0">
                <a:latin typeface="Times New Roman" panose="02020603050405020304" pitchFamily="18" charset="0"/>
                <a:cs typeface="Times New Roman" panose="02020603050405020304" pitchFamily="18" charset="0"/>
              </a:rPr>
              <a:t>enter </a:t>
            </a:r>
            <a:r>
              <a:rPr lang="en-US" sz="2000" dirty="0">
                <a:latin typeface="Times New Roman" panose="02020603050405020304" pitchFamily="18" charset="0"/>
                <a:cs typeface="Times New Roman" panose="02020603050405020304" pitchFamily="18" charset="0"/>
              </a:rPr>
              <a:t>for </a:t>
            </a:r>
            <a:r>
              <a:rPr lang="en-US" sz="2000" dirty="0" smtClean="0">
                <a:latin typeface="Times New Roman" panose="02020603050405020304" pitchFamily="18" charset="0"/>
                <a:cs typeface="Times New Roman" panose="02020603050405020304" pitchFamily="18" charset="0"/>
              </a:rPr>
              <a:t>Proton </a:t>
            </a:r>
            <a:r>
              <a:rPr lang="en-US" sz="2000" dirty="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herapy </a:t>
            </a:r>
            <a:r>
              <a:rPr lang="en-US" sz="2000" dirty="0">
                <a:latin typeface="Times New Roman" panose="02020603050405020304" pitchFamily="18" charset="0"/>
                <a:cs typeface="Times New Roman" panose="02020603050405020304" pitchFamily="18" charset="0"/>
              </a:rPr>
              <a:t>(RCPT) at JINR</a:t>
            </a:r>
            <a:endPar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p:cNvSpPr txBox="1"/>
          <p:nvPr/>
        </p:nvSpPr>
        <p:spPr>
          <a:xfrm>
            <a:off x="7323826" y="6305909"/>
            <a:ext cx="4157932" cy="338554"/>
          </a:xfrm>
          <a:prstGeom prst="rect">
            <a:avLst/>
          </a:prstGeom>
          <a:noFill/>
        </p:spPr>
        <p:txBody>
          <a:bodyPr wrap="square" rtlCol="0">
            <a:spAutoFit/>
          </a:bodyPr>
          <a:lstStyle/>
          <a:p>
            <a:r>
              <a:rPr lang="en-US" sz="1600" i="1" dirty="0" err="1" smtClean="0"/>
              <a:t>N.Russakovich</a:t>
            </a:r>
            <a:r>
              <a:rPr lang="en-US" sz="1600" i="1" dirty="0" smtClean="0"/>
              <a:t>,</a:t>
            </a:r>
            <a:r>
              <a:rPr lang="ru-RU" sz="1600" i="1" dirty="0" smtClean="0"/>
              <a:t>  1</a:t>
            </a:r>
            <a:r>
              <a:rPr lang="en-US" sz="1600" i="1" dirty="0" smtClean="0"/>
              <a:t>4</a:t>
            </a:r>
            <a:r>
              <a:rPr lang="ru-RU" sz="1600" i="1" dirty="0" smtClean="0"/>
              <a:t>.0</a:t>
            </a:r>
            <a:r>
              <a:rPr lang="en-US" sz="1600" i="1" dirty="0" smtClean="0"/>
              <a:t>6</a:t>
            </a:r>
            <a:r>
              <a:rPr lang="ru-RU" sz="1600" i="1" dirty="0" smtClean="0"/>
              <a:t>.2018</a:t>
            </a:r>
            <a:endParaRPr lang="ru-RU" sz="1600" i="1" dirty="0"/>
          </a:p>
        </p:txBody>
      </p:sp>
      <p:pic>
        <p:nvPicPr>
          <p:cNvPr id="2" name="Рисунок 1"/>
          <p:cNvPicPr>
            <a:picLocks noChangeAspect="1"/>
          </p:cNvPicPr>
          <p:nvPr/>
        </p:nvPicPr>
        <p:blipFill>
          <a:blip r:embed="rId2"/>
          <a:stretch>
            <a:fillRect/>
          </a:stretch>
        </p:blipFill>
        <p:spPr>
          <a:xfrm>
            <a:off x="7811585" y="3027068"/>
            <a:ext cx="3487214" cy="2615411"/>
          </a:xfrm>
          <a:prstGeom prst="rect">
            <a:avLst/>
          </a:prstGeom>
        </p:spPr>
      </p:pic>
    </p:spTree>
    <p:extLst>
      <p:ext uri="{BB962C8B-B14F-4D97-AF65-F5344CB8AC3E}">
        <p14:creationId xmlns:p14="http://schemas.microsoft.com/office/powerpoint/2010/main" val="86794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extLst>
              <a:ext uri="{28A0092B-C50C-407E-A947-70E740481C1C}">
                <a14:useLocalDpi xmlns:a14="http://schemas.microsoft.com/office/drawing/2010/main" val="0"/>
              </a:ext>
            </a:extLst>
          </a:blip>
          <a:stretch>
            <a:fillRect/>
          </a:stretch>
        </p:blipFill>
        <p:spPr>
          <a:xfrm>
            <a:off x="2270952" y="441474"/>
            <a:ext cx="7528655" cy="4070141"/>
          </a:xfrm>
          <a:prstGeom prst="rect">
            <a:avLst/>
          </a:prstGeom>
        </p:spPr>
      </p:pic>
      <p:sp>
        <p:nvSpPr>
          <p:cNvPr id="3" name="TextBox 2"/>
          <p:cNvSpPr txBox="1"/>
          <p:nvPr/>
        </p:nvSpPr>
        <p:spPr>
          <a:xfrm>
            <a:off x="2760453" y="5227608"/>
            <a:ext cx="7530860" cy="369332"/>
          </a:xfrm>
          <a:prstGeom prst="rect">
            <a:avLst/>
          </a:prstGeom>
          <a:noFill/>
        </p:spPr>
        <p:txBody>
          <a:bodyPr wrap="square" rtlCol="0">
            <a:spAutoFit/>
          </a:bodyPr>
          <a:lstStyle/>
          <a:p>
            <a:r>
              <a:rPr lang="en-US" spc="40">
                <a:latin typeface="Times New Roman" panose="02020603050405020304" pitchFamily="18" charset="0"/>
                <a:ea typeface="Times New Roman" panose="02020603050405020304" pitchFamily="18" charset="0"/>
              </a:rPr>
              <a:t>Artist’s view of the Proton Therapy Research Center</a:t>
            </a:r>
            <a:endParaRPr lang="ru-RU" dirty="0"/>
          </a:p>
        </p:txBody>
      </p:sp>
    </p:spTree>
    <p:extLst>
      <p:ext uri="{BB962C8B-B14F-4D97-AF65-F5344CB8AC3E}">
        <p14:creationId xmlns:p14="http://schemas.microsoft.com/office/powerpoint/2010/main" val="2068369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453" y="319177"/>
            <a:ext cx="11386868" cy="5632311"/>
          </a:xfrm>
          <a:prstGeom prst="rect">
            <a:avLst/>
          </a:prstGeom>
          <a:noFill/>
        </p:spPr>
        <p:txBody>
          <a:bodyPr wrap="square" rtlCol="0">
            <a:spAutoFit/>
          </a:bodyPr>
          <a:lstStyle/>
          <a:p>
            <a:pPr algn="just">
              <a:spcAft>
                <a:spcPts val="0"/>
              </a:spcAft>
            </a:pPr>
            <a:r>
              <a:rPr lang="en-US" spc="40" dirty="0">
                <a:latin typeface="Times New Roman" panose="02020603050405020304" pitchFamily="18" charset="0"/>
                <a:ea typeface="Times New Roman" panose="02020603050405020304" pitchFamily="18" charset="0"/>
              </a:rPr>
              <a:t>The center will be constructed in two stages. At the first stage the room with the fixed horizontal beam and the treatment chair will be equipped. This method is used in MTC treatment room 1 and proved itself to be good over several years of conformal proton beam treatment of head–neck tumors and tumors of other localizations. The equipment of this room can be rather quickly transformed, which allows the break between </a:t>
            </a:r>
            <a:r>
              <a:rPr lang="en-US" spc="40" dirty="0" err="1">
                <a:latin typeface="Times New Roman" panose="02020603050405020304" pitchFamily="18" charset="0"/>
                <a:ea typeface="Times New Roman" panose="02020603050405020304" pitchFamily="18" charset="0"/>
              </a:rPr>
              <a:t>phasotron</a:t>
            </a:r>
            <a:r>
              <a:rPr lang="en-US" spc="40" dirty="0">
                <a:latin typeface="Times New Roman" panose="02020603050405020304" pitchFamily="18" charset="0"/>
                <a:ea typeface="Times New Roman" panose="02020603050405020304" pitchFamily="18" charset="0"/>
              </a:rPr>
              <a:t>-based proton therapy sessions at the MTC to be reduced to a minimum. In this version only the system for shaping and control of the proton therapy beam in the treatment room will be modified. </a:t>
            </a:r>
            <a:endParaRPr lang="en-US" spc="40" dirty="0" smtClean="0">
              <a:latin typeface="Times New Roman" panose="02020603050405020304" pitchFamily="18" charset="0"/>
              <a:ea typeface="Times New Roman" panose="02020603050405020304" pitchFamily="18" charset="0"/>
            </a:endParaRPr>
          </a:p>
          <a:p>
            <a:pPr algn="just">
              <a:spcAft>
                <a:spcPts val="0"/>
              </a:spcAft>
            </a:pPr>
            <a:endParaRPr lang="ru-RU" dirty="0">
              <a:latin typeface="Times New Roman" panose="02020603050405020304" pitchFamily="18" charset="0"/>
              <a:ea typeface="Times New Roman" panose="02020603050405020304" pitchFamily="18" charset="0"/>
            </a:endParaRPr>
          </a:p>
          <a:p>
            <a:pPr algn="just">
              <a:spcAft>
                <a:spcPts val="0"/>
              </a:spcAft>
            </a:pPr>
            <a:r>
              <a:rPr lang="en-US" spc="40" dirty="0">
                <a:latin typeface="Times New Roman" panose="02020603050405020304" pitchFamily="18" charset="0"/>
                <a:ea typeface="Times New Roman" panose="02020603050405020304" pitchFamily="18" charset="0"/>
              </a:rPr>
              <a:t>At the second stage the proton therapy center will be equipped with a gantry capable of scanning the target volume by a narrow proton beam. This method is now considered most promising since it allows more flexible shaping of dose fields and also doing without individual beam-shaping devices (boluses and collimators), which decreases the time of preparation for the course of radiotherapy and the irradiation time</a:t>
            </a:r>
            <a:r>
              <a:rPr lang="en-US" spc="40" dirty="0" smtClean="0">
                <a:latin typeface="Times New Roman" panose="02020603050405020304" pitchFamily="18" charset="0"/>
                <a:ea typeface="Times New Roman" panose="02020603050405020304" pitchFamily="18" charset="0"/>
              </a:rPr>
              <a:t>.</a:t>
            </a:r>
          </a:p>
          <a:p>
            <a:pPr algn="just">
              <a:spcAft>
                <a:spcPts val="0"/>
              </a:spcAft>
            </a:pPr>
            <a:endParaRPr lang="ru-RU" dirty="0">
              <a:latin typeface="Times New Roman" panose="02020603050405020304" pitchFamily="18" charset="0"/>
              <a:ea typeface="Times New Roman" panose="02020603050405020304" pitchFamily="18" charset="0"/>
            </a:endParaRPr>
          </a:p>
          <a:p>
            <a:pPr algn="just">
              <a:spcAft>
                <a:spcPts val="0"/>
              </a:spcAft>
            </a:pPr>
            <a:r>
              <a:rPr lang="en-US" spc="40" dirty="0">
                <a:latin typeface="Times New Roman" panose="02020603050405020304" pitchFamily="18" charset="0"/>
                <a:ea typeface="Times New Roman" panose="02020603050405020304" pitchFamily="18" charset="0"/>
              </a:rPr>
              <a:t>It is worth noting that development and manufacture of such a sophisticated device as the gantry by the efforts of JINR will take unreasonably long time and require appreciable expenditures. A more practical way is to purchase a commercially produced gantry, e.g., from IBA, with which JINR fruitfully cooperates for a long time. </a:t>
            </a:r>
            <a:endParaRPr lang="en-US" spc="40" dirty="0" smtClean="0">
              <a:latin typeface="Times New Roman" panose="02020603050405020304" pitchFamily="18" charset="0"/>
              <a:ea typeface="Times New Roman" panose="02020603050405020304" pitchFamily="18" charset="0"/>
            </a:endParaRPr>
          </a:p>
          <a:p>
            <a:pPr algn="just">
              <a:spcAft>
                <a:spcPts val="0"/>
              </a:spcAft>
            </a:pPr>
            <a:endParaRPr lang="ru-RU" dirty="0">
              <a:latin typeface="Times New Roman" panose="02020603050405020304" pitchFamily="18" charset="0"/>
              <a:ea typeface="Times New Roman" panose="02020603050405020304" pitchFamily="18" charset="0"/>
            </a:endParaRPr>
          </a:p>
          <a:p>
            <a:pPr algn="just">
              <a:spcAft>
                <a:spcPts val="0"/>
              </a:spcAft>
            </a:pPr>
            <a:r>
              <a:rPr lang="en-US" spc="40" dirty="0">
                <a:solidFill>
                  <a:srgbClr val="000000"/>
                </a:solidFill>
                <a:latin typeface="Times New Roman" panose="02020603050405020304" pitchFamily="18" charset="0"/>
                <a:ea typeface="Times New Roman" panose="02020603050405020304" pitchFamily="18" charset="0"/>
              </a:rPr>
              <a:t>In addition, the building of the center should be designed and constructed with a view to its housing a dedicated medical electron accelerator for the energy of about 6 MeV for concomitant photon–proton therapy and an X-ray and a magnetic resonance </a:t>
            </a:r>
            <a:r>
              <a:rPr lang="en-US" spc="40" dirty="0" smtClean="0">
                <a:solidFill>
                  <a:srgbClr val="000000"/>
                </a:solidFill>
                <a:latin typeface="Times New Roman" panose="02020603050405020304" pitchFamily="18" charset="0"/>
                <a:ea typeface="Times New Roman" panose="02020603050405020304" pitchFamily="18" charset="0"/>
              </a:rPr>
              <a:t>tomography </a:t>
            </a:r>
            <a:r>
              <a:rPr lang="en-US" spc="40" dirty="0">
                <a:solidFill>
                  <a:srgbClr val="000000"/>
                </a:solidFill>
                <a:latin typeface="Times New Roman" panose="02020603050405020304" pitchFamily="18" charset="0"/>
                <a:ea typeface="Times New Roman" panose="02020603050405020304" pitchFamily="18" charset="0"/>
              </a:rPr>
              <a:t>for carrying out the complete cycle of radiotherapy preparation procedures in one place.</a:t>
            </a:r>
            <a:endParaRPr lang="ru-R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08148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a:blip r:embed="rId2" cstate="print">
            <a:extLst>
              <a:ext uri="{28A0092B-C50C-407E-A947-70E740481C1C}">
                <a14:useLocalDpi xmlns:a14="http://schemas.microsoft.com/office/drawing/2010/main" val="0"/>
              </a:ext>
            </a:extLst>
          </a:blip>
          <a:stretch>
            <a:fillRect/>
          </a:stretch>
        </p:blipFill>
        <p:spPr>
          <a:xfrm>
            <a:off x="3338423" y="146649"/>
            <a:ext cx="8248829" cy="6521570"/>
          </a:xfrm>
          <a:prstGeom prst="rect">
            <a:avLst/>
          </a:prstGeom>
        </p:spPr>
      </p:pic>
      <p:sp>
        <p:nvSpPr>
          <p:cNvPr id="5" name="TextBox 4"/>
          <p:cNvSpPr txBox="1"/>
          <p:nvPr/>
        </p:nvSpPr>
        <p:spPr>
          <a:xfrm>
            <a:off x="207034" y="646982"/>
            <a:ext cx="4140679" cy="1754326"/>
          </a:xfrm>
          <a:prstGeom prst="rect">
            <a:avLst/>
          </a:prstGeom>
          <a:noFill/>
        </p:spPr>
        <p:txBody>
          <a:bodyPr wrap="square" rtlCol="0">
            <a:spAutoFit/>
          </a:bodyPr>
          <a:lstStyle/>
          <a:p>
            <a:pPr indent="457200">
              <a:spcAft>
                <a:spcPts val="1200"/>
              </a:spcAft>
            </a:pPr>
            <a:r>
              <a:rPr lang="en-US" spc="40" dirty="0" smtClean="0">
                <a:latin typeface="Times New Roman" panose="02020603050405020304" pitchFamily="18" charset="0"/>
                <a:ea typeface="Times New Roman" panose="02020603050405020304" pitchFamily="18" charset="0"/>
              </a:rPr>
              <a:t>The </a:t>
            </a:r>
            <a:r>
              <a:rPr lang="en-US" spc="40" dirty="0">
                <a:latin typeface="Times New Roman" panose="02020603050405020304" pitchFamily="18" charset="0"/>
                <a:ea typeface="Times New Roman" panose="02020603050405020304" pitchFamily="18" charset="0"/>
              </a:rPr>
              <a:t>DLNP Design Office has developed the concept of situating the Proton Therapy Research Center in a two-storied </a:t>
            </a:r>
            <a:r>
              <a:rPr lang="en-US" spc="40" dirty="0" smtClean="0">
                <a:latin typeface="Times New Roman" panose="02020603050405020304" pitchFamily="18" charset="0"/>
                <a:ea typeface="Times New Roman" panose="02020603050405020304" pitchFamily="18" charset="0"/>
              </a:rPr>
              <a:t>building. The </a:t>
            </a:r>
            <a:r>
              <a:rPr lang="en-US" spc="40" dirty="0">
                <a:latin typeface="Times New Roman" panose="02020603050405020304" pitchFamily="18" charset="0"/>
                <a:ea typeface="Times New Roman" panose="02020603050405020304" pitchFamily="18" charset="0"/>
              </a:rPr>
              <a:t>first floor accommodates scientific equipment and rooms for </a:t>
            </a:r>
            <a:r>
              <a:rPr lang="en-US" spc="40" dirty="0" smtClean="0">
                <a:latin typeface="Times New Roman" panose="02020603050405020304" pitchFamily="18" charset="0"/>
                <a:ea typeface="Times New Roman" panose="02020603050405020304" pitchFamily="18" charset="0"/>
              </a:rPr>
              <a:t>patients. </a:t>
            </a:r>
            <a:endParaRPr lang="ru-RU" dirty="0"/>
          </a:p>
        </p:txBody>
      </p:sp>
    </p:spTree>
    <p:extLst>
      <p:ext uri="{BB962C8B-B14F-4D97-AF65-F5344CB8AC3E}">
        <p14:creationId xmlns:p14="http://schemas.microsoft.com/office/powerpoint/2010/main" val="2008071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extLst>
              <a:ext uri="{28A0092B-C50C-407E-A947-70E740481C1C}">
                <a14:useLocalDpi xmlns:a14="http://schemas.microsoft.com/office/drawing/2010/main" val="0"/>
              </a:ext>
            </a:extLst>
          </a:blip>
          <a:stretch>
            <a:fillRect/>
          </a:stretch>
        </p:blipFill>
        <p:spPr>
          <a:xfrm>
            <a:off x="3338423" y="595223"/>
            <a:ext cx="8377237" cy="6111995"/>
          </a:xfrm>
          <a:prstGeom prst="rect">
            <a:avLst/>
          </a:prstGeom>
        </p:spPr>
      </p:pic>
      <p:sp>
        <p:nvSpPr>
          <p:cNvPr id="3" name="TextBox 2"/>
          <p:cNvSpPr txBox="1"/>
          <p:nvPr/>
        </p:nvSpPr>
        <p:spPr>
          <a:xfrm>
            <a:off x="336429" y="595223"/>
            <a:ext cx="3217654" cy="1200329"/>
          </a:xfrm>
          <a:prstGeom prst="rect">
            <a:avLst/>
          </a:prstGeom>
          <a:noFill/>
        </p:spPr>
        <p:txBody>
          <a:bodyPr wrap="square" rtlCol="0">
            <a:spAutoFit/>
          </a:bodyPr>
          <a:lstStyle/>
          <a:p>
            <a:r>
              <a:rPr lang="en-US" spc="40" dirty="0">
                <a:solidFill>
                  <a:prstClr val="black"/>
                </a:solidFill>
                <a:latin typeface="Times New Roman" panose="02020603050405020304" pitchFamily="18" charset="0"/>
                <a:ea typeface="Times New Roman" panose="02020603050405020304" pitchFamily="18" charset="0"/>
              </a:rPr>
              <a:t>O</a:t>
            </a:r>
            <a:r>
              <a:rPr lang="en-US" spc="40" dirty="0" smtClean="0">
                <a:solidFill>
                  <a:prstClr val="black"/>
                </a:solidFill>
                <a:latin typeface="Times New Roman" panose="02020603050405020304" pitchFamily="18" charset="0"/>
                <a:ea typeface="Times New Roman" panose="02020603050405020304" pitchFamily="18" charset="0"/>
              </a:rPr>
              <a:t>n </a:t>
            </a:r>
            <a:r>
              <a:rPr lang="en-US" spc="40" dirty="0">
                <a:solidFill>
                  <a:prstClr val="black"/>
                </a:solidFill>
                <a:latin typeface="Times New Roman" panose="02020603050405020304" pitchFamily="18" charset="0"/>
                <a:ea typeface="Times New Roman" panose="02020603050405020304" pitchFamily="18" charset="0"/>
              </a:rPr>
              <a:t>the second floor there are rooms for the personnel and technical maintenance rooms.</a:t>
            </a:r>
            <a:br>
              <a:rPr lang="en-US" spc="40" dirty="0">
                <a:solidFill>
                  <a:prstClr val="black"/>
                </a:solidFill>
                <a:latin typeface="Times New Roman" panose="02020603050405020304" pitchFamily="18" charset="0"/>
                <a:ea typeface="Times New Roman" panose="02020603050405020304" pitchFamily="18" charset="0"/>
              </a:rPr>
            </a:br>
            <a:endParaRPr lang="ru-RU" dirty="0"/>
          </a:p>
        </p:txBody>
      </p:sp>
    </p:spTree>
    <p:extLst>
      <p:ext uri="{BB962C8B-B14F-4D97-AF65-F5344CB8AC3E}">
        <p14:creationId xmlns:p14="http://schemas.microsoft.com/office/powerpoint/2010/main" val="361969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2475" y="785004"/>
            <a:ext cx="4166559" cy="646331"/>
          </a:xfrm>
          <a:prstGeom prst="rect">
            <a:avLst/>
          </a:prstGeom>
          <a:noFill/>
        </p:spPr>
        <p:txBody>
          <a:bodyPr wrap="square" rtlCol="0">
            <a:spAutoFit/>
          </a:bodyPr>
          <a:lstStyle/>
          <a:p>
            <a:pPr marR="516255">
              <a:spcAft>
                <a:spcPts val="0"/>
              </a:spcAf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Provisional </a:t>
            </a:r>
            <a:r>
              <a:rPr lang="en-US" dirty="0">
                <a:latin typeface="Times New Roman" panose="02020603050405020304" pitchFamily="18" charset="0"/>
                <a:ea typeface="Times New Roman" panose="02020603050405020304" pitchFamily="18" charset="0"/>
                <a:cs typeface="Times New Roman" panose="02020603050405020304" pitchFamily="18" charset="0"/>
              </a:rPr>
              <a:t>schedule </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and </a:t>
            </a:r>
            <a:r>
              <a:rPr lang="en-US" dirty="0">
                <a:latin typeface="Times New Roman" panose="02020603050405020304" pitchFamily="18" charset="0"/>
                <a:ea typeface="Times New Roman" panose="02020603050405020304" pitchFamily="18" charset="0"/>
                <a:cs typeface="Times New Roman" panose="02020603050405020304" pitchFamily="18" charset="0"/>
              </a:rPr>
              <a:t>resources </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(2019-2021???)</a:t>
            </a:r>
            <a:endParaRPr lang="ru-RU" sz="1200" dirty="0">
              <a:latin typeface="Courier New" panose="02070309020205020404" pitchFamily="49" charset="0"/>
              <a:ea typeface="Times New Roman" panose="02020603050405020304" pitchFamily="18" charset="0"/>
              <a:cs typeface="Times New Roman" panose="02020603050405020304" pitchFamily="18" charset="0"/>
            </a:endParaRPr>
          </a:p>
        </p:txBody>
      </p:sp>
      <p:graphicFrame>
        <p:nvGraphicFramePr>
          <p:cNvPr id="3" name="Объект 2"/>
          <p:cNvGraphicFramePr>
            <a:graphicFrameLocks noChangeAspect="1"/>
          </p:cNvGraphicFramePr>
          <p:nvPr>
            <p:extLst>
              <p:ext uri="{D42A27DB-BD31-4B8C-83A1-F6EECF244321}">
                <p14:modId xmlns:p14="http://schemas.microsoft.com/office/powerpoint/2010/main" val="234318424"/>
              </p:ext>
            </p:extLst>
          </p:nvPr>
        </p:nvGraphicFramePr>
        <p:xfrm>
          <a:off x="4485735" y="785004"/>
          <a:ext cx="6704521" cy="5985923"/>
        </p:xfrm>
        <a:graphic>
          <a:graphicData uri="http://schemas.openxmlformats.org/presentationml/2006/ole">
            <mc:AlternateContent xmlns:mc="http://schemas.openxmlformats.org/markup-compatibility/2006">
              <mc:Choice xmlns:v="urn:schemas-microsoft-com:vml" Requires="v">
                <p:oleObj spid="_x0000_s1029" name="Документ" r:id="rId3" imgW="5925134" imgH="5289984" progId="Word.Document.12">
                  <p:embed/>
                </p:oleObj>
              </mc:Choice>
              <mc:Fallback>
                <p:oleObj name="Документ" r:id="rId3" imgW="5925134" imgH="5289984" progId="Word.Document.12">
                  <p:embed/>
                  <p:pic>
                    <p:nvPicPr>
                      <p:cNvPr id="0" name=""/>
                      <p:cNvPicPr/>
                      <p:nvPr/>
                    </p:nvPicPr>
                    <p:blipFill>
                      <a:blip r:embed="rId4"/>
                      <a:stretch>
                        <a:fillRect/>
                      </a:stretch>
                    </p:blipFill>
                    <p:spPr>
                      <a:xfrm>
                        <a:off x="4485735" y="785004"/>
                        <a:ext cx="6704521" cy="5985923"/>
                      </a:xfrm>
                      <a:prstGeom prst="rect">
                        <a:avLst/>
                      </a:prstGeom>
                    </p:spPr>
                  </p:pic>
                </p:oleObj>
              </mc:Fallback>
            </mc:AlternateContent>
          </a:graphicData>
        </a:graphic>
      </p:graphicFrame>
    </p:spTree>
    <p:extLst>
      <p:ext uri="{BB962C8B-B14F-4D97-AF65-F5344CB8AC3E}">
        <p14:creationId xmlns:p14="http://schemas.microsoft.com/office/powerpoint/2010/main" val="2264307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2257" y="500332"/>
            <a:ext cx="9790981" cy="4801314"/>
          </a:xfrm>
          <a:prstGeom prst="rect">
            <a:avLst/>
          </a:prstGeom>
          <a:noFill/>
        </p:spPr>
        <p:txBody>
          <a:bodyPr wrap="square" rtlCol="0">
            <a:spAutoFit/>
          </a:bodyPr>
          <a:lstStyle/>
          <a:p>
            <a:pPr algn="just">
              <a:spcAft>
                <a:spcPts val="0"/>
              </a:spcAft>
            </a:pPr>
            <a:r>
              <a:rPr lang="en-US" i="1" spc="40" dirty="0">
                <a:latin typeface="Times New Roman" panose="02020603050405020304" pitchFamily="18" charset="0"/>
                <a:ea typeface="Times New Roman" panose="02020603050405020304" pitchFamily="18" charset="0"/>
              </a:rPr>
              <a:t>Implementation of this project allows the following issues to be solved</a:t>
            </a:r>
            <a:r>
              <a:rPr lang="en-US" i="1" spc="40" dirty="0" smtClean="0">
                <a:latin typeface="Times New Roman" panose="02020603050405020304" pitchFamily="18" charset="0"/>
                <a:ea typeface="Times New Roman" panose="02020603050405020304" pitchFamily="18" charset="0"/>
              </a:rPr>
              <a:t>:</a:t>
            </a:r>
          </a:p>
          <a:p>
            <a:pPr algn="just">
              <a:spcAft>
                <a:spcPts val="0"/>
              </a:spcAft>
            </a:pPr>
            <a:endParaRPr lang="ru-RU"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spc="40" dirty="0">
                <a:latin typeface="Times New Roman" panose="02020603050405020304" pitchFamily="18" charset="0"/>
                <a:ea typeface="Times New Roman" panose="02020603050405020304" pitchFamily="18" charset="0"/>
              </a:rPr>
              <a:t>To stop using the </a:t>
            </a:r>
            <a:r>
              <a:rPr lang="en-US" spc="40" dirty="0" err="1" smtClean="0">
                <a:latin typeface="Times New Roman" panose="02020603050405020304" pitchFamily="18" charset="0"/>
                <a:ea typeface="Times New Roman" panose="02020603050405020304" pitchFamily="18" charset="0"/>
              </a:rPr>
              <a:t>Phasotron</a:t>
            </a:r>
            <a:r>
              <a:rPr lang="en-US" spc="40" dirty="0">
                <a:latin typeface="Times New Roman" panose="02020603050405020304" pitchFamily="18" charset="0"/>
                <a:ea typeface="Times New Roman" panose="02020603050405020304" pitchFamily="18" charset="0"/>
              </a:rPr>
              <a:t>, which is </a:t>
            </a:r>
            <a:r>
              <a:rPr lang="en-US" spc="40" dirty="0" smtClean="0">
                <a:latin typeface="Times New Roman" panose="02020603050405020304" pitchFamily="18" charset="0"/>
                <a:ea typeface="Times New Roman" panose="02020603050405020304" pitchFamily="18" charset="0"/>
              </a:rPr>
              <a:t>very expensive and low </a:t>
            </a:r>
            <a:r>
              <a:rPr lang="en-US" spc="40" dirty="0">
                <a:latin typeface="Times New Roman" panose="02020603050405020304" pitchFamily="18" charset="0"/>
                <a:ea typeface="Times New Roman" panose="02020603050405020304" pitchFamily="18" charset="0"/>
              </a:rPr>
              <a:t>effective in its parameters for medico-biological research</a:t>
            </a:r>
            <a:r>
              <a:rPr lang="en-US" spc="40" dirty="0" smtClean="0">
                <a:latin typeface="Times New Roman" panose="02020603050405020304" pitchFamily="18" charset="0"/>
                <a:ea typeface="Times New Roman" panose="02020603050405020304" pitchFamily="18" charset="0"/>
              </a:rPr>
              <a:t>.</a:t>
            </a:r>
          </a:p>
          <a:p>
            <a:pPr marL="342900" lvl="0" indent="-342900" algn="just">
              <a:spcAft>
                <a:spcPts val="0"/>
              </a:spcAft>
              <a:buFont typeface="Symbol" panose="05050102010706020507" pitchFamily="18" charset="2"/>
              <a:buChar char=""/>
            </a:pPr>
            <a:endParaRPr lang="en-US" spc="40" dirty="0" smtClean="0">
              <a:latin typeface="Times New Roman" panose="02020603050405020304" pitchFamily="18" charset="0"/>
              <a:ea typeface="Times New Roman" panose="02020603050405020304" pitchFamily="18" charset="0"/>
            </a:endParaRPr>
          </a:p>
          <a:p>
            <a:pPr marL="342900" indent="-342900" algn="just">
              <a:buFont typeface="Symbol" panose="05050102010706020507" pitchFamily="18" charset="2"/>
              <a:buChar char=""/>
            </a:pPr>
            <a:r>
              <a:rPr lang="en-US" spc="40" dirty="0" smtClean="0">
                <a:latin typeface="Times New Roman" panose="02020603050405020304" pitchFamily="18" charset="0"/>
                <a:ea typeface="Calibri" panose="020F0502020204030204" pitchFamily="34" charset="0"/>
                <a:cs typeface="Times New Roman" panose="02020603050405020304" pitchFamily="18" charset="0"/>
              </a:rPr>
              <a:t>To provide significantly better working conditions for researches, but also comfortable treatment for patients.</a:t>
            </a:r>
          </a:p>
          <a:p>
            <a:pPr marL="342900" indent="-342900" algn="just">
              <a:buFont typeface="Symbol" panose="05050102010706020507" pitchFamily="18" charset="2"/>
              <a:buChar char=""/>
            </a:pPr>
            <a:endParaRPr lang="en-US" spc="4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Symbol" panose="05050102010706020507" pitchFamily="18" charset="2"/>
              <a:buChar char=""/>
            </a:pPr>
            <a:r>
              <a:rPr lang="en-US" spc="40" dirty="0" smtClean="0">
                <a:latin typeface="Times New Roman" panose="02020603050405020304" pitchFamily="18" charset="0"/>
                <a:ea typeface="Calibri" panose="020F0502020204030204" pitchFamily="34" charset="0"/>
                <a:cs typeface="Times New Roman" panose="02020603050405020304" pitchFamily="18" charset="0"/>
              </a:rPr>
              <a:t>To preserve the possibilities of “in-house” </a:t>
            </a:r>
            <a:r>
              <a:rPr lang="en-US" spc="40" dirty="0">
                <a:latin typeface="Times New Roman" panose="02020603050405020304" pitchFamily="18" charset="0"/>
                <a:ea typeface="Calibri" panose="020F0502020204030204" pitchFamily="34" charset="0"/>
                <a:cs typeface="Times New Roman" panose="02020603050405020304" pitchFamily="18" charset="0"/>
              </a:rPr>
              <a:t>development </a:t>
            </a:r>
            <a:r>
              <a:rPr lang="en-US" spc="40" dirty="0" smtClean="0">
                <a:latin typeface="Times New Roman" panose="02020603050405020304" pitchFamily="18" charset="0"/>
                <a:ea typeface="Calibri" panose="020F0502020204030204" pitchFamily="34" charset="0"/>
                <a:cs typeface="Times New Roman" panose="02020603050405020304" pitchFamily="18" charset="0"/>
              </a:rPr>
              <a:t>of </a:t>
            </a:r>
            <a:r>
              <a:rPr lang="en-US" spc="40" dirty="0">
                <a:latin typeface="Times New Roman" panose="02020603050405020304" pitchFamily="18" charset="0"/>
                <a:ea typeface="Calibri" panose="020F0502020204030204" pitchFamily="34" charset="0"/>
                <a:cs typeface="Times New Roman" panose="02020603050405020304" pitchFamily="18" charset="0"/>
              </a:rPr>
              <a:t>techniques, hardware and the software</a:t>
            </a:r>
            <a:r>
              <a:rPr lang="en-US" spc="40" dirty="0" smtClean="0">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buFont typeface="Symbol" panose="05050102010706020507" pitchFamily="18" charset="2"/>
              <a:buChar char=""/>
            </a:pPr>
            <a:endParaRPr lang="en-US" spc="4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n-US" spc="40" dirty="0" smtClean="0">
                <a:latin typeface="Times New Roman" panose="02020603050405020304" pitchFamily="18" charset="0"/>
                <a:ea typeface="Times New Roman" panose="02020603050405020304" pitchFamily="18" charset="0"/>
              </a:rPr>
              <a:t>To </a:t>
            </a:r>
            <a:r>
              <a:rPr lang="en-US" spc="40" dirty="0">
                <a:latin typeface="Times New Roman" panose="02020603050405020304" pitchFamily="18" charset="0"/>
                <a:ea typeface="Times New Roman" panose="02020603050405020304" pitchFamily="18" charset="0"/>
              </a:rPr>
              <a:t>create a modern “demonstration” proton therapy center that can be further </a:t>
            </a:r>
            <a:r>
              <a:rPr lang="en-US" spc="40" dirty="0" smtClean="0">
                <a:latin typeface="Times New Roman" panose="02020603050405020304" pitchFamily="18" charset="0"/>
                <a:ea typeface="Times New Roman" panose="02020603050405020304" pitchFamily="18" charset="0"/>
              </a:rPr>
              <a:t>replicated </a:t>
            </a:r>
            <a:r>
              <a:rPr lang="en-US" spc="40" dirty="0">
                <a:latin typeface="Times New Roman" panose="02020603050405020304" pitchFamily="18" charset="0"/>
                <a:ea typeface="Times New Roman" panose="02020603050405020304" pitchFamily="18" charset="0"/>
              </a:rPr>
              <a:t>for practical medicine purposes of JINR Member States</a:t>
            </a:r>
            <a:r>
              <a:rPr lang="en-US" spc="40" dirty="0" smtClean="0">
                <a:latin typeface="Times New Roman" panose="02020603050405020304" pitchFamily="18" charset="0"/>
                <a:ea typeface="Times New Roman" panose="02020603050405020304" pitchFamily="18" charset="0"/>
              </a:rPr>
              <a:t>.</a:t>
            </a:r>
          </a:p>
          <a:p>
            <a:pPr marL="342900" lvl="0" indent="-342900" algn="just">
              <a:spcAft>
                <a:spcPts val="0"/>
              </a:spcAft>
              <a:buFont typeface="Symbol" panose="05050102010706020507" pitchFamily="18" charset="2"/>
              <a:buChar char=""/>
            </a:pPr>
            <a:endParaRPr lang="ru-RU"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spc="40" dirty="0">
                <a:latin typeface="Times New Roman" panose="02020603050405020304" pitchFamily="18" charset="0"/>
                <a:ea typeface="Times New Roman" panose="02020603050405020304" pitchFamily="18" charset="0"/>
              </a:rPr>
              <a:t>In view of recently expanding construction and commissioning of proton therapy centers in Russia and other JINR Member States and considering ample experience of </a:t>
            </a:r>
            <a:r>
              <a:rPr lang="en-US" spc="40" dirty="0" err="1">
                <a:latin typeface="Times New Roman" panose="02020603050405020304" pitchFamily="18" charset="0"/>
                <a:ea typeface="Times New Roman" panose="02020603050405020304" pitchFamily="18" charset="0"/>
              </a:rPr>
              <a:t>Dubna</a:t>
            </a:r>
            <a:r>
              <a:rPr lang="en-US" spc="40" dirty="0">
                <a:latin typeface="Times New Roman" panose="02020603050405020304" pitchFamily="18" charset="0"/>
                <a:ea typeface="Times New Roman" panose="02020603050405020304" pitchFamily="18" charset="0"/>
              </a:rPr>
              <a:t> in this area, it could become a cadre training unit for these centers.</a:t>
            </a:r>
            <a:endParaRPr lang="ru-R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624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04581" y="3450566"/>
            <a:ext cx="4313207" cy="584775"/>
          </a:xfrm>
          <a:prstGeom prst="rect">
            <a:avLst/>
          </a:prstGeom>
          <a:noFill/>
        </p:spPr>
        <p:txBody>
          <a:bodyPr wrap="square" rtlCol="0">
            <a:spAutoFit/>
          </a:bodyPr>
          <a:lstStyle/>
          <a:p>
            <a:r>
              <a:rPr lang="en-US" sz="3200" dirty="0" smtClean="0"/>
              <a:t>Thank you!</a:t>
            </a:r>
            <a:endParaRPr lang="ru-RU" sz="3200" dirty="0"/>
          </a:p>
        </p:txBody>
      </p:sp>
    </p:spTree>
    <p:extLst>
      <p:ext uri="{BB962C8B-B14F-4D97-AF65-F5344CB8AC3E}">
        <p14:creationId xmlns:p14="http://schemas.microsoft.com/office/powerpoint/2010/main" val="296489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343" y="352724"/>
            <a:ext cx="11041812" cy="6134341"/>
          </a:xfrm>
          <a:prstGeom prst="rect">
            <a:avLst/>
          </a:prstGeom>
        </p:spPr>
      </p:pic>
      <p:sp>
        <p:nvSpPr>
          <p:cNvPr id="3" name="TextBox 2"/>
          <p:cNvSpPr txBox="1"/>
          <p:nvPr/>
        </p:nvSpPr>
        <p:spPr>
          <a:xfrm>
            <a:off x="6219645" y="5615796"/>
            <a:ext cx="5072332" cy="646331"/>
          </a:xfrm>
          <a:prstGeom prst="rect">
            <a:avLst/>
          </a:prstGeom>
          <a:noFill/>
        </p:spPr>
        <p:txBody>
          <a:bodyPr wrap="square" rtlCol="0">
            <a:spAutoFit/>
          </a:bodyPr>
          <a:lstStyle/>
          <a:p>
            <a:r>
              <a:rPr lang="en-US" dirty="0" smtClean="0">
                <a:solidFill>
                  <a:schemeClr val="bg1"/>
                </a:solidFill>
              </a:rPr>
              <a:t>Seminar at DLNP by Prof. Vladimir </a:t>
            </a:r>
            <a:r>
              <a:rPr lang="en-US" dirty="0" err="1" smtClean="0">
                <a:solidFill>
                  <a:schemeClr val="bg1"/>
                </a:solidFill>
              </a:rPr>
              <a:t>Komarov</a:t>
            </a:r>
            <a:endParaRPr lang="en-US" dirty="0" smtClean="0">
              <a:solidFill>
                <a:schemeClr val="bg1"/>
              </a:solidFill>
            </a:endParaRPr>
          </a:p>
          <a:p>
            <a:r>
              <a:rPr lang="en-US" dirty="0" smtClean="0">
                <a:solidFill>
                  <a:schemeClr val="bg1"/>
                </a:solidFill>
              </a:rPr>
              <a:t>April 2018</a:t>
            </a:r>
            <a:endParaRPr lang="ru-RU" dirty="0">
              <a:solidFill>
                <a:schemeClr val="bg1"/>
              </a:solidFill>
            </a:endParaRPr>
          </a:p>
        </p:txBody>
      </p:sp>
    </p:spTree>
    <p:extLst>
      <p:ext uri="{BB962C8B-B14F-4D97-AF65-F5344CB8AC3E}">
        <p14:creationId xmlns:p14="http://schemas.microsoft.com/office/powerpoint/2010/main" val="2914889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6375227" y="854015"/>
            <a:ext cx="5503346" cy="4041520"/>
          </a:xfrm>
          <a:prstGeom prst="rect">
            <a:avLst/>
          </a:prstGeom>
        </p:spPr>
      </p:pic>
      <p:sp>
        <p:nvSpPr>
          <p:cNvPr id="4" name="TextBox 3"/>
          <p:cNvSpPr txBox="1"/>
          <p:nvPr/>
        </p:nvSpPr>
        <p:spPr>
          <a:xfrm>
            <a:off x="353683" y="414068"/>
            <a:ext cx="5762445" cy="4247317"/>
          </a:xfrm>
          <a:prstGeom prst="rect">
            <a:avLst/>
          </a:prstGeom>
          <a:noFill/>
        </p:spPr>
        <p:txBody>
          <a:bodyPr wrap="square" rtlCol="0">
            <a:spAutoFit/>
          </a:bodyPr>
          <a:lstStyle/>
          <a:p>
            <a:pPr>
              <a:spcAft>
                <a:spcPts val="0"/>
              </a:spcAft>
            </a:pPr>
            <a:r>
              <a:rPr lang="en-US" spc="40" dirty="0">
                <a:latin typeface="Times New Roman" panose="02020603050405020304" pitchFamily="18" charset="0"/>
                <a:ea typeface="Times New Roman" panose="02020603050405020304" pitchFamily="18" charset="0"/>
              </a:rPr>
              <a:t>Over the period of 2000 to 2017 proton treatment with the </a:t>
            </a:r>
            <a:r>
              <a:rPr lang="en-US" spc="40" dirty="0" err="1">
                <a:latin typeface="Times New Roman" panose="02020603050405020304" pitchFamily="18" charset="0"/>
                <a:ea typeface="Times New Roman" panose="02020603050405020304" pitchFamily="18" charset="0"/>
              </a:rPr>
              <a:t>phasotron</a:t>
            </a:r>
            <a:r>
              <a:rPr lang="en-US" spc="40" dirty="0">
                <a:latin typeface="Times New Roman" panose="02020603050405020304" pitchFamily="18" charset="0"/>
                <a:ea typeface="Times New Roman" panose="02020603050405020304" pitchFamily="18" charset="0"/>
              </a:rPr>
              <a:t> beams was given to more than 1200 patients with various tumors (including residents of JINR Member States other than Russia). </a:t>
            </a:r>
            <a:endParaRPr lang="en-US" spc="40" dirty="0" smtClean="0">
              <a:latin typeface="Times New Roman" panose="02020603050405020304" pitchFamily="18" charset="0"/>
              <a:ea typeface="Times New Roman" panose="02020603050405020304" pitchFamily="18" charset="0"/>
            </a:endParaRPr>
          </a:p>
          <a:p>
            <a:pPr>
              <a:spcAft>
                <a:spcPts val="0"/>
              </a:spcAft>
            </a:pPr>
            <a:endParaRPr lang="ru-RU" dirty="0">
              <a:latin typeface="Times New Roman" panose="02020603050405020304" pitchFamily="18" charset="0"/>
              <a:ea typeface="Times New Roman" panose="02020603050405020304" pitchFamily="18" charset="0"/>
            </a:endParaRPr>
          </a:p>
          <a:p>
            <a:pPr>
              <a:spcAft>
                <a:spcPts val="0"/>
              </a:spcAft>
            </a:pPr>
            <a:r>
              <a:rPr lang="en-US" spc="40" dirty="0">
                <a:latin typeface="Times New Roman" panose="02020603050405020304" pitchFamily="18" charset="0"/>
                <a:ea typeface="Times New Roman" panose="02020603050405020304" pitchFamily="18" charset="0"/>
              </a:rPr>
              <a:t>However, medical uses of the </a:t>
            </a:r>
            <a:r>
              <a:rPr lang="en-US" spc="40" dirty="0" err="1" smtClean="0">
                <a:latin typeface="Times New Roman" panose="02020603050405020304" pitchFamily="18" charset="0"/>
                <a:ea typeface="Times New Roman" panose="02020603050405020304" pitchFamily="18" charset="0"/>
              </a:rPr>
              <a:t>Phasotron</a:t>
            </a:r>
            <a:r>
              <a:rPr lang="en-US" spc="40" dirty="0" smtClean="0">
                <a:latin typeface="Times New Roman" panose="02020603050405020304" pitchFamily="18" charset="0"/>
                <a:ea typeface="Times New Roman" panose="02020603050405020304" pitchFamily="18" charset="0"/>
              </a:rPr>
              <a:t> </a:t>
            </a:r>
            <a:r>
              <a:rPr lang="en-US" spc="40" dirty="0">
                <a:latin typeface="Times New Roman" panose="02020603050405020304" pitchFamily="18" charset="0"/>
                <a:ea typeface="Times New Roman" panose="02020603050405020304" pitchFamily="18" charset="0"/>
              </a:rPr>
              <a:t>beams grow low effective for a number of reasons. This accelerator was intended for basic nuclear-physics research, which makes its particle energy about a factor of 3 too high as compared with dedicated proton therapy accelerators. This results in increased power consumption (up to 3 MW), rather sizable personnel (about 50 people), and lower operation reliability. Total annular JINR budget expenditures for </a:t>
            </a:r>
            <a:r>
              <a:rPr lang="en-US" spc="40" dirty="0" err="1" smtClean="0">
                <a:latin typeface="Times New Roman" panose="02020603050405020304" pitchFamily="18" charset="0"/>
                <a:ea typeface="Times New Roman" panose="02020603050405020304" pitchFamily="18" charset="0"/>
              </a:rPr>
              <a:t>Phasotron</a:t>
            </a:r>
            <a:r>
              <a:rPr lang="en-US" spc="40" dirty="0" smtClean="0">
                <a:latin typeface="Times New Roman" panose="02020603050405020304" pitchFamily="18" charset="0"/>
                <a:ea typeface="Times New Roman" panose="02020603050405020304" pitchFamily="18" charset="0"/>
              </a:rPr>
              <a:t> maintenance </a:t>
            </a:r>
            <a:r>
              <a:rPr lang="en-US" spc="40" dirty="0">
                <a:latin typeface="Times New Roman" panose="02020603050405020304" pitchFamily="18" charset="0"/>
                <a:ea typeface="Times New Roman" panose="02020603050405020304" pitchFamily="18" charset="0"/>
              </a:rPr>
              <a:t>and operation are about €1M. </a:t>
            </a:r>
            <a:endParaRPr lang="ru-RU" dirty="0">
              <a:latin typeface="Times New Roman" panose="02020603050405020304" pitchFamily="18" charset="0"/>
              <a:ea typeface="Times New Roman" panose="02020603050405020304" pitchFamily="18" charset="0"/>
            </a:endParaRPr>
          </a:p>
        </p:txBody>
      </p:sp>
      <p:sp>
        <p:nvSpPr>
          <p:cNvPr id="5" name="TextBox 4"/>
          <p:cNvSpPr txBox="1"/>
          <p:nvPr/>
        </p:nvSpPr>
        <p:spPr>
          <a:xfrm>
            <a:off x="414068" y="5193102"/>
            <a:ext cx="10912415" cy="1200329"/>
          </a:xfrm>
          <a:prstGeom prst="rect">
            <a:avLst/>
          </a:prstGeom>
          <a:noFill/>
        </p:spPr>
        <p:txBody>
          <a:bodyPr wrap="square" rtlCol="0">
            <a:spAutoFit/>
          </a:bodyPr>
          <a:lstStyle/>
          <a:p>
            <a:pPr algn="just">
              <a:spcAft>
                <a:spcPts val="0"/>
              </a:spcAft>
            </a:pPr>
            <a:r>
              <a:rPr lang="en-US" spc="40" dirty="0">
                <a:latin typeface="Times New Roman" panose="02020603050405020304" pitchFamily="18" charset="0"/>
                <a:ea typeface="Times New Roman" panose="02020603050405020304" pitchFamily="18" charset="0"/>
              </a:rPr>
              <a:t>Therefore, it seems currently important to construct </a:t>
            </a:r>
            <a:r>
              <a:rPr lang="en-US" spc="40" dirty="0" smtClean="0">
                <a:latin typeface="Times New Roman" panose="02020603050405020304" pitchFamily="18" charset="0"/>
                <a:ea typeface="Times New Roman" panose="02020603050405020304" pitchFamily="18" charset="0"/>
              </a:rPr>
              <a:t>a</a:t>
            </a:r>
            <a:r>
              <a:rPr lang="ru-RU" spc="40" dirty="0" smtClean="0">
                <a:latin typeface="Times New Roman" panose="02020603050405020304" pitchFamily="18" charset="0"/>
                <a:ea typeface="Times New Roman" panose="02020603050405020304" pitchFamily="18" charset="0"/>
              </a:rPr>
              <a:t> </a:t>
            </a:r>
            <a:r>
              <a:rPr lang="en-US" spc="40" dirty="0" smtClean="0">
                <a:latin typeface="Times New Roman" panose="02020603050405020304" pitchFamily="18" charset="0"/>
                <a:ea typeface="Times New Roman" panose="02020603050405020304" pitchFamily="18" charset="0"/>
              </a:rPr>
              <a:t>modern </a:t>
            </a:r>
            <a:r>
              <a:rPr lang="en-US" spc="40" dirty="0">
                <a:latin typeface="Times New Roman" panose="02020603050405020304" pitchFamily="18" charset="0"/>
                <a:ea typeface="Times New Roman" panose="02020603050405020304" pitchFamily="18" charset="0"/>
              </a:rPr>
              <a:t>center for medico-biological investigations of interest for almost all JINR Member States on the basis of a new compact dedicated proton accelerator. This simultaneously solves two problems: a decrease in the expenditures for research and production of a proton therapy beam with the best parameters.  </a:t>
            </a:r>
            <a:endParaRPr lang="ru-R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51218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6044" y="543465"/>
            <a:ext cx="11611155" cy="5355312"/>
          </a:xfrm>
          <a:prstGeom prst="rect">
            <a:avLst/>
          </a:prstGeom>
          <a:noFill/>
        </p:spPr>
        <p:txBody>
          <a:bodyPr wrap="square" rtlCol="0">
            <a:spAutoFit/>
          </a:bodyPr>
          <a:lstStyle/>
          <a:p>
            <a:pPr marL="142875" marR="106680" algn="ctr">
              <a:spcAft>
                <a:spcPts val="0"/>
              </a:spcAft>
            </a:pPr>
            <a:r>
              <a:rPr lang="en-US" dirty="0" smtClean="0">
                <a:latin typeface="Times New Roman" panose="02020603050405020304" pitchFamily="18" charset="0"/>
                <a:cs typeface="Times New Roman" panose="02020603050405020304" pitchFamily="18" charset="0"/>
              </a:rPr>
              <a:t>The project “Further </a:t>
            </a:r>
            <a:r>
              <a:rPr lang="en-US" dirty="0">
                <a:latin typeface="Times New Roman" panose="02020603050405020304" pitchFamily="18" charset="0"/>
                <a:cs typeface="Times New Roman" panose="02020603050405020304" pitchFamily="18" charset="0"/>
              </a:rPr>
              <a:t>Development of  Methods, Technologies, Schedule Modes and Delivery of </a:t>
            </a:r>
            <a:r>
              <a:rPr lang="en-US" dirty="0" smtClean="0">
                <a:latin typeface="Times New Roman" panose="02020603050405020304" pitchFamily="18" charset="0"/>
                <a:cs typeface="Times New Roman" panose="02020603050405020304" pitchFamily="18" charset="0"/>
              </a:rPr>
              <a:t>Radiotherapy”</a:t>
            </a:r>
          </a:p>
          <a:p>
            <a:pPr marL="142875" marR="106680" algn="ctr">
              <a:spcAft>
                <a:spcPts val="0"/>
              </a:spcAft>
            </a:pPr>
            <a:r>
              <a:rPr lang="en-US" dirty="0" smtClean="0">
                <a:solidFill>
                  <a:prstClr val="black"/>
                </a:solidFill>
                <a:latin typeface="Times New Roman" panose="02020603050405020304" pitchFamily="18" charset="0"/>
                <a:cs typeface="Times New Roman" panose="02020603050405020304" pitchFamily="18" charset="0"/>
              </a:rPr>
              <a:t> </a:t>
            </a:r>
            <a:r>
              <a:rPr lang="en-US" dirty="0">
                <a:solidFill>
                  <a:prstClr val="black"/>
                </a:solidFill>
                <a:latin typeface="Times New Roman" panose="02020603050405020304" pitchFamily="18" charset="0"/>
                <a:cs typeface="Times New Roman" panose="02020603050405020304" pitchFamily="18" charset="0"/>
              </a:rPr>
              <a:t>(2017-2019) </a:t>
            </a:r>
            <a:endParaRPr lang="en-US" dirty="0">
              <a:latin typeface="Times New Roman" panose="02020603050405020304" pitchFamily="18" charset="0"/>
              <a:cs typeface="Times New Roman" panose="02020603050405020304" pitchFamily="18" charset="0"/>
            </a:endParaRPr>
          </a:p>
          <a:p>
            <a:pPr marL="142875" marR="106680" algn="ctr">
              <a:spcAft>
                <a:spcPts val="0"/>
              </a:spcAft>
            </a:pPr>
            <a:endParaRPr lang="en-US" dirty="0">
              <a:latin typeface="Times New Roman" panose="02020603050405020304" pitchFamily="18" charset="0"/>
              <a:cs typeface="Times New Roman" panose="02020603050405020304" pitchFamily="18" charset="0"/>
            </a:endParaRPr>
          </a:p>
          <a:p>
            <a:pPr marL="142875" marR="106680">
              <a:spcAft>
                <a:spcPts val="0"/>
              </a:spcAft>
            </a:pPr>
            <a:r>
              <a:rPr lang="en-US" i="1" dirty="0" smtClean="0">
                <a:latin typeface="Times New Roman" panose="02020603050405020304" pitchFamily="18" charset="0"/>
                <a:cs typeface="Times New Roman" panose="02020603050405020304" pitchFamily="18" charset="0"/>
              </a:rPr>
              <a:t>1. Clinical </a:t>
            </a:r>
            <a:r>
              <a:rPr lang="en-US" i="1" dirty="0">
                <a:latin typeface="Times New Roman" panose="02020603050405020304" pitchFamily="18" charset="0"/>
                <a:cs typeface="Times New Roman" panose="02020603050405020304" pitchFamily="18" charset="0"/>
              </a:rPr>
              <a:t>trials</a:t>
            </a:r>
            <a:r>
              <a:rPr lang="en-US" i="1" dirty="0" smtClean="0">
                <a:latin typeface="Times New Roman" panose="02020603050405020304" pitchFamily="18" charset="0"/>
                <a:cs typeface="Times New Roman" panose="02020603050405020304" pitchFamily="18" charset="0"/>
              </a:rPr>
              <a:t>:</a:t>
            </a:r>
            <a:endParaRPr lang="en-US" i="1" dirty="0">
              <a:latin typeface="Times New Roman" panose="02020603050405020304" pitchFamily="18" charset="0"/>
              <a:cs typeface="Times New Roman" panose="02020603050405020304" pitchFamily="18" charset="0"/>
            </a:endParaRPr>
          </a:p>
          <a:p>
            <a:pPr marL="142875" marR="106680">
              <a:spcAft>
                <a:spcPts val="0"/>
              </a:spcAft>
            </a:pPr>
            <a:r>
              <a:rPr lang="en-US" dirty="0">
                <a:latin typeface="Times New Roman" panose="02020603050405020304" pitchFamily="18" charset="0"/>
                <a:cs typeface="Times New Roman" panose="02020603050405020304" pitchFamily="18" charset="0"/>
              </a:rPr>
              <a:t>Continuation of clinical trials on proton therapy of various new growths on </a:t>
            </a:r>
            <a:r>
              <a:rPr lang="en-US" dirty="0" err="1">
                <a:latin typeface="Times New Roman" panose="02020603050405020304" pitchFamily="18" charset="0"/>
                <a:cs typeface="Times New Roman" panose="02020603050405020304" pitchFamily="18" charset="0"/>
              </a:rPr>
              <a:t>P</a:t>
            </a:r>
            <a:r>
              <a:rPr lang="en-US" dirty="0" err="1" smtClean="0">
                <a:latin typeface="Times New Roman" panose="02020603050405020304" pitchFamily="18" charset="0"/>
                <a:cs typeface="Times New Roman" panose="02020603050405020304" pitchFamily="18" charset="0"/>
              </a:rPr>
              <a:t>hasotron</a:t>
            </a:r>
            <a:r>
              <a:rPr lang="en-US" dirty="0" smtClean="0">
                <a:latin typeface="Times New Roman" panose="02020603050405020304" pitchFamily="18" charset="0"/>
                <a:cs typeface="Times New Roman" panose="02020603050405020304" pitchFamily="18" charset="0"/>
              </a:rPr>
              <a:t> beam </a:t>
            </a:r>
            <a:r>
              <a:rPr lang="en-US" dirty="0">
                <a:latin typeface="Times New Roman" panose="02020603050405020304" pitchFamily="18" charset="0"/>
                <a:cs typeface="Times New Roman" panose="02020603050405020304" pitchFamily="18" charset="0"/>
              </a:rPr>
              <a:t>in a procedural cabin </a:t>
            </a:r>
            <a:r>
              <a:rPr lang="ru-R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1.</a:t>
            </a:r>
            <a:endParaRPr lang="ru-RU" dirty="0" smtClean="0">
              <a:latin typeface="Times New Roman" panose="02020603050405020304" pitchFamily="18" charset="0"/>
              <a:cs typeface="Times New Roman" panose="02020603050405020304" pitchFamily="18" charset="0"/>
            </a:endParaRPr>
          </a:p>
          <a:p>
            <a:pPr marL="142875" marR="106680">
              <a:spcAft>
                <a:spcPts val="0"/>
              </a:spcAft>
            </a:pPr>
            <a:r>
              <a:rPr lang="en-US" dirty="0" smtClean="0">
                <a:latin typeface="Times New Roman" panose="02020603050405020304" pitchFamily="18" charset="0"/>
                <a:cs typeface="Times New Roman" panose="02020603050405020304" pitchFamily="18" charset="0"/>
              </a:rPr>
              <a:t>Finishing statistical </a:t>
            </a:r>
            <a:r>
              <a:rPr lang="en-US" dirty="0">
                <a:latin typeface="Times New Roman" panose="02020603050405020304" pitchFamily="18" charset="0"/>
                <a:cs typeface="Times New Roman" panose="02020603050405020304" pitchFamily="18" charset="0"/>
              </a:rPr>
              <a:t>analysis of results of therapy on a proton </a:t>
            </a:r>
            <a:r>
              <a:rPr lang="en-US" dirty="0" smtClean="0">
                <a:latin typeface="Times New Roman" panose="02020603050405020304" pitchFamily="18" charset="0"/>
                <a:cs typeface="Times New Roman" panose="02020603050405020304" pitchFamily="18" charset="0"/>
              </a:rPr>
              <a:t>beam </a:t>
            </a:r>
            <a:r>
              <a:rPr lang="en-US" dirty="0">
                <a:latin typeface="Times New Roman" panose="02020603050405020304" pitchFamily="18" charset="0"/>
                <a:cs typeface="Times New Roman" panose="02020603050405020304" pitchFamily="18" charset="0"/>
              </a:rPr>
              <a:t>of patients with the diagnosis "</a:t>
            </a:r>
            <a:r>
              <a:rPr lang="en-US" dirty="0" err="1">
                <a:latin typeface="Times New Roman" panose="02020603050405020304" pitchFamily="18" charset="0"/>
                <a:cs typeface="Times New Roman" panose="02020603050405020304" pitchFamily="18" charset="0"/>
              </a:rPr>
              <a:t>hordoma</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hondrosarkoma</a:t>
            </a:r>
            <a:r>
              <a:rPr lang="en-US" dirty="0">
                <a:latin typeface="Times New Roman" panose="02020603050405020304" pitchFamily="18" charset="0"/>
                <a:cs typeface="Times New Roman" panose="02020603050405020304" pitchFamily="18" charset="0"/>
              </a:rPr>
              <a:t> of the basis of a skull". The statistical analysis of results of clinical trials on a proton </a:t>
            </a:r>
            <a:r>
              <a:rPr lang="en-US" dirty="0" smtClean="0">
                <a:latin typeface="Times New Roman" panose="02020603050405020304" pitchFamily="18" charset="0"/>
                <a:cs typeface="Times New Roman" panose="02020603050405020304" pitchFamily="18" charset="0"/>
              </a:rPr>
              <a:t>beam of </a:t>
            </a:r>
            <a:r>
              <a:rPr lang="en-US" dirty="0">
                <a:latin typeface="Times New Roman" panose="02020603050405020304" pitchFamily="18" charset="0"/>
                <a:cs typeface="Times New Roman" panose="02020603050405020304" pitchFamily="18" charset="0"/>
              </a:rPr>
              <a:t>patients with the diagnosis "gliomas and meningioma of a brain".</a:t>
            </a:r>
          </a:p>
          <a:p>
            <a:pPr marL="142875" marR="106680" algn="ctr">
              <a:spcAft>
                <a:spcPts val="0"/>
              </a:spcAft>
            </a:pPr>
            <a:endParaRPr lang="en-US" dirty="0">
              <a:latin typeface="Times New Roman" panose="02020603050405020304" pitchFamily="18" charset="0"/>
              <a:cs typeface="Times New Roman" panose="02020603050405020304" pitchFamily="18" charset="0"/>
            </a:endParaRPr>
          </a:p>
          <a:p>
            <a:pPr marL="142875" marR="106680">
              <a:spcAft>
                <a:spcPts val="0"/>
              </a:spcAft>
            </a:pPr>
            <a:r>
              <a:rPr lang="en-US" i="1" dirty="0" smtClean="0">
                <a:latin typeface="Times New Roman" panose="02020603050405020304" pitchFamily="18" charset="0"/>
                <a:cs typeface="Times New Roman" panose="02020603050405020304" pitchFamily="18" charset="0"/>
              </a:rPr>
              <a:t>2. Development </a:t>
            </a:r>
            <a:r>
              <a:rPr lang="en-US" i="1" dirty="0">
                <a:latin typeface="Times New Roman" panose="02020603050405020304" pitchFamily="18" charset="0"/>
                <a:cs typeface="Times New Roman" panose="02020603050405020304" pitchFamily="18" charset="0"/>
              </a:rPr>
              <a:t>and improvement of techniques of proton therapy</a:t>
            </a:r>
            <a:r>
              <a:rPr lang="en-US" i="1" dirty="0" smtClean="0">
                <a:latin typeface="Times New Roman" panose="02020603050405020304" pitchFamily="18" charset="0"/>
                <a:cs typeface="Times New Roman" panose="02020603050405020304" pitchFamily="18" charset="0"/>
              </a:rPr>
              <a:t>:</a:t>
            </a:r>
            <a:endParaRPr lang="en-US" i="1" dirty="0">
              <a:latin typeface="Times New Roman" panose="02020603050405020304" pitchFamily="18" charset="0"/>
              <a:cs typeface="Times New Roman" panose="02020603050405020304" pitchFamily="18" charset="0"/>
            </a:endParaRPr>
          </a:p>
          <a:p>
            <a:pPr marL="142875" marR="106680">
              <a:spcAft>
                <a:spcPts val="0"/>
              </a:spcAft>
            </a:pPr>
            <a:r>
              <a:rPr lang="en-US" dirty="0">
                <a:latin typeface="Times New Roman" panose="02020603050405020304" pitchFamily="18" charset="0"/>
                <a:cs typeface="Times New Roman" panose="02020603050405020304" pitchFamily="18" charset="0"/>
              </a:rPr>
              <a:t>D</a:t>
            </a:r>
            <a:r>
              <a:rPr lang="en-US" dirty="0" smtClean="0">
                <a:latin typeface="Times New Roman" panose="02020603050405020304" pitchFamily="18" charset="0"/>
                <a:cs typeface="Times New Roman" panose="02020603050405020304" pitchFamily="18" charset="0"/>
              </a:rPr>
              <a:t>evelopment </a:t>
            </a:r>
            <a:r>
              <a:rPr lang="en-US" dirty="0">
                <a:latin typeface="Times New Roman" panose="02020603050405020304" pitchFamily="18" charset="0"/>
                <a:cs typeface="Times New Roman" panose="02020603050405020304" pitchFamily="18" charset="0"/>
              </a:rPr>
              <a:t>of the equipment for carrying out dynamic conformal radiation by a proton </a:t>
            </a:r>
            <a:r>
              <a:rPr lang="en-US" dirty="0" smtClean="0">
                <a:latin typeface="Times New Roman" panose="02020603050405020304" pitchFamily="18" charset="0"/>
                <a:cs typeface="Times New Roman" panose="02020603050405020304" pitchFamily="18" charset="0"/>
              </a:rPr>
              <a:t>beam </a:t>
            </a:r>
            <a:r>
              <a:rPr lang="en-US" dirty="0">
                <a:latin typeface="Times New Roman" panose="02020603050405020304" pitchFamily="18" charset="0"/>
                <a:cs typeface="Times New Roman" panose="02020603050405020304" pitchFamily="18" charset="0"/>
              </a:rPr>
              <a:t>of deeply lying targets including </a:t>
            </a:r>
            <a:r>
              <a:rPr lang="en-US" dirty="0" smtClean="0">
                <a:latin typeface="Times New Roman" panose="02020603050405020304" pitchFamily="18" charset="0"/>
                <a:cs typeface="Times New Roman" panose="02020603050405020304" pitchFamily="18" charset="0"/>
              </a:rPr>
              <a:t>computer operated moderator </a:t>
            </a:r>
            <a:r>
              <a:rPr lang="en-US" dirty="0">
                <a:latin typeface="Times New Roman" panose="02020603050405020304" pitchFamily="18" charset="0"/>
                <a:cs typeface="Times New Roman" panose="02020603050405020304" pitchFamily="18" charset="0"/>
              </a:rPr>
              <a:t>of variable thickness and full-scale option of the </a:t>
            </a:r>
            <a:r>
              <a:rPr lang="en-US" dirty="0" smtClean="0">
                <a:latin typeface="Times New Roman" panose="02020603050405020304" pitchFamily="18" charset="0"/>
                <a:cs typeface="Times New Roman" panose="02020603050405020304" pitchFamily="18" charset="0"/>
              </a:rPr>
              <a:t>Multi-Leaf </a:t>
            </a:r>
            <a:r>
              <a:rPr lang="en-US" dirty="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ollimator.</a:t>
            </a:r>
          </a:p>
          <a:p>
            <a:pPr marL="142875" marR="106680">
              <a:spcAft>
                <a:spcPts val="0"/>
              </a:spcAft>
            </a:pPr>
            <a:endParaRPr lang="en-US" dirty="0">
              <a:latin typeface="Times New Roman" panose="02020603050405020304" pitchFamily="18" charset="0"/>
              <a:cs typeface="Times New Roman" panose="02020603050405020304" pitchFamily="18" charset="0"/>
            </a:endParaRPr>
          </a:p>
          <a:p>
            <a:pPr marL="142875" marR="106680">
              <a:spcAft>
                <a:spcPts val="0"/>
              </a:spcAft>
            </a:pPr>
            <a:endParaRPr lang="en-US" dirty="0" smtClean="0">
              <a:latin typeface="Times New Roman" panose="02020603050405020304" pitchFamily="18" charset="0"/>
              <a:cs typeface="Times New Roman" panose="02020603050405020304" pitchFamily="18" charset="0"/>
            </a:endParaRPr>
          </a:p>
          <a:p>
            <a:pPr marL="142875" marR="106680">
              <a:spcAft>
                <a:spcPts val="0"/>
              </a:spcAft>
            </a:pPr>
            <a:endParaRPr lang="en-US" dirty="0">
              <a:latin typeface="Times New Roman" panose="02020603050405020304" pitchFamily="18" charset="0"/>
              <a:cs typeface="Times New Roman" panose="02020603050405020304" pitchFamily="18" charset="0"/>
            </a:endParaRPr>
          </a:p>
          <a:p>
            <a:pPr marL="142875" marR="106680">
              <a:spcAft>
                <a:spcPts val="0"/>
              </a:spcAft>
            </a:pPr>
            <a:endParaRPr lang="en-US" dirty="0" smtClean="0">
              <a:latin typeface="Times New Roman" panose="02020603050405020304" pitchFamily="18" charset="0"/>
              <a:cs typeface="Times New Roman" panose="02020603050405020304" pitchFamily="18" charset="0"/>
            </a:endParaRPr>
          </a:p>
          <a:p>
            <a:pPr marL="142875" marR="106680">
              <a:spcAft>
                <a:spcPts val="0"/>
              </a:spcAft>
            </a:pPr>
            <a:endParaRPr lang="en-US" dirty="0">
              <a:latin typeface="Times New Roman" panose="02020603050405020304" pitchFamily="18" charset="0"/>
              <a:cs typeface="Times New Roman" panose="02020603050405020304" pitchFamily="18" charset="0"/>
            </a:endParaRPr>
          </a:p>
          <a:p>
            <a:pPr marL="142875" marR="106680">
              <a:spcAft>
                <a:spcPts val="0"/>
              </a:spcAft>
            </a:pPr>
            <a:endParaRPr lang="en-US" dirty="0" smtClean="0">
              <a:latin typeface="Times New Roman" panose="02020603050405020304" pitchFamily="18" charset="0"/>
              <a:cs typeface="Times New Roman" panose="02020603050405020304" pitchFamily="18" charset="0"/>
            </a:endParaRPr>
          </a:p>
          <a:p>
            <a:pPr marL="142875" marR="106680">
              <a:spcAft>
                <a:spcPts val="0"/>
              </a:spcAft>
            </a:pPr>
            <a:endParaRPr lang="en-US" dirty="0">
              <a:latin typeface="Times New Roman" panose="02020603050405020304" pitchFamily="18" charset="0"/>
              <a:cs typeface="Times New Roman" panose="02020603050405020304" pitchFamily="18" charset="0"/>
            </a:endParaRPr>
          </a:p>
        </p:txBody>
      </p:sp>
      <p:pic>
        <p:nvPicPr>
          <p:cNvPr id="4" name="Рисунок 3" descr="Ustanovk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5199" y="4035318"/>
            <a:ext cx="4931112" cy="258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6049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4619" y="1285337"/>
            <a:ext cx="11067690" cy="1765996"/>
          </a:xfrm>
          <a:prstGeom prst="rect">
            <a:avLst/>
          </a:prstGeom>
          <a:noFill/>
        </p:spPr>
        <p:txBody>
          <a:bodyPr wrap="square" rtlCol="0">
            <a:spAutoFit/>
          </a:bodyPr>
          <a:lstStyle/>
          <a:p>
            <a:pPr marL="142875" marR="106680" lvl="0"/>
            <a:r>
              <a:rPr lang="en-US" i="1" dirty="0" smtClean="0">
                <a:solidFill>
                  <a:prstClr val="black"/>
                </a:solidFill>
                <a:latin typeface="Times New Roman" panose="02020603050405020304" pitchFamily="18" charset="0"/>
                <a:cs typeface="Times New Roman" panose="02020603050405020304" pitchFamily="18" charset="0"/>
              </a:rPr>
              <a:t>3. Expansion </a:t>
            </a:r>
            <a:r>
              <a:rPr lang="en-US" i="1" dirty="0">
                <a:solidFill>
                  <a:prstClr val="black"/>
                </a:solidFill>
                <a:latin typeface="Times New Roman" panose="02020603050405020304" pitchFamily="18" charset="0"/>
                <a:cs typeface="Times New Roman" panose="02020603050405020304" pitchFamily="18" charset="0"/>
              </a:rPr>
              <a:t>of functionality of the three-dimensional program of planning of conformal proton radiotherapy developed </a:t>
            </a:r>
            <a:r>
              <a:rPr lang="en-US" i="1" dirty="0" smtClean="0">
                <a:solidFill>
                  <a:prstClr val="black"/>
                </a:solidFill>
                <a:latin typeface="Times New Roman" panose="02020603050405020304" pitchFamily="18" charset="0"/>
                <a:cs typeface="Times New Roman" panose="02020603050405020304" pitchFamily="18" charset="0"/>
              </a:rPr>
              <a:t>at MTC </a:t>
            </a:r>
            <a:r>
              <a:rPr lang="en-US" i="1" dirty="0">
                <a:solidFill>
                  <a:prstClr val="black"/>
                </a:solidFill>
                <a:latin typeface="Times New Roman" panose="02020603050405020304" pitchFamily="18" charset="0"/>
                <a:cs typeface="Times New Roman" panose="02020603050405020304" pitchFamily="18" charset="0"/>
              </a:rPr>
              <a:t>and its clinical approbation in radiation sessions.</a:t>
            </a:r>
          </a:p>
          <a:p>
            <a:pPr marL="113030">
              <a:lnSpc>
                <a:spcPct val="107000"/>
              </a:lnSpc>
              <a:spcAft>
                <a:spcPts val="0"/>
              </a:spcAft>
            </a:pPr>
            <a:endParaRPr lang="en-US" sz="1600" dirty="0" smtClean="0">
              <a:latin typeface="Calibri" panose="020F0502020204030204" pitchFamily="34" charset="0"/>
              <a:ea typeface="Symbol" panose="05050102010706020507" pitchFamily="18" charset="2"/>
              <a:cs typeface="Symbol" panose="05050102010706020507" pitchFamily="18" charset="2"/>
            </a:endParaRPr>
          </a:p>
          <a:p>
            <a:pPr marL="113030">
              <a:lnSpc>
                <a:spcPct val="107000"/>
              </a:lnSpc>
              <a:spcAft>
                <a:spcPts val="0"/>
              </a:spcAft>
            </a:pPr>
            <a:endParaRPr lang="en-US" sz="1600" dirty="0">
              <a:latin typeface="Calibri" panose="020F0502020204030204" pitchFamily="34" charset="0"/>
              <a:ea typeface="Symbol" panose="05050102010706020507" pitchFamily="18" charset="2"/>
              <a:cs typeface="Symbol" panose="05050102010706020507" pitchFamily="18" charset="2"/>
            </a:endParaRPr>
          </a:p>
          <a:p>
            <a:pPr marL="113030">
              <a:lnSpc>
                <a:spcPct val="107000"/>
              </a:lnSpc>
              <a:spcAft>
                <a:spcPts val="0"/>
              </a:spcAft>
            </a:pPr>
            <a:r>
              <a:rPr lang="en-US" i="1" dirty="0" smtClean="0">
                <a:latin typeface="Times New Roman" panose="02020603050405020304" pitchFamily="18" charset="0"/>
                <a:ea typeface="Symbol" panose="05050102010706020507" pitchFamily="18" charset="2"/>
                <a:cs typeface="Times New Roman" panose="02020603050405020304" pitchFamily="18" charset="0"/>
              </a:rPr>
              <a:t>4. Dosimetry </a:t>
            </a:r>
            <a:r>
              <a:rPr lang="en-US" i="1" dirty="0">
                <a:latin typeface="Times New Roman" panose="02020603050405020304" pitchFamily="18" charset="0"/>
                <a:ea typeface="Symbol" panose="05050102010706020507" pitchFamily="18" charset="2"/>
                <a:cs typeface="Times New Roman" panose="02020603050405020304" pitchFamily="18" charset="0"/>
              </a:rPr>
              <a:t>and </a:t>
            </a:r>
            <a:r>
              <a:rPr lang="en-US" i="1" dirty="0" smtClean="0">
                <a:latin typeface="Times New Roman" panose="02020603050405020304" pitchFamily="18" charset="0"/>
                <a:ea typeface="Symbol" panose="05050102010706020507" pitchFamily="18" charset="2"/>
                <a:cs typeface="Times New Roman" panose="02020603050405020304" pitchFamily="18" charset="0"/>
              </a:rPr>
              <a:t>micro dosimetry </a:t>
            </a:r>
            <a:r>
              <a:rPr lang="en-US" i="1" dirty="0">
                <a:latin typeface="Times New Roman" panose="02020603050405020304" pitchFamily="18" charset="0"/>
                <a:ea typeface="Symbol" panose="05050102010706020507" pitchFamily="18" charset="2"/>
                <a:cs typeface="Times New Roman" panose="02020603050405020304" pitchFamily="18" charset="0"/>
              </a:rPr>
              <a:t>of therapeutic hadron </a:t>
            </a:r>
            <a:r>
              <a:rPr lang="en-US" i="1" dirty="0" smtClean="0">
                <a:latin typeface="Times New Roman" panose="02020603050405020304" pitchFamily="18" charset="0"/>
                <a:ea typeface="Symbol" panose="05050102010706020507" pitchFamily="18" charset="2"/>
                <a:cs typeface="Times New Roman" panose="02020603050405020304" pitchFamily="18" charset="0"/>
              </a:rPr>
              <a:t>beams</a:t>
            </a:r>
            <a:r>
              <a:rPr lang="en-US" i="1" dirty="0">
                <a:latin typeface="Times New Roman" panose="02020603050405020304" pitchFamily="18" charset="0"/>
                <a:ea typeface="Symbol" panose="05050102010706020507" pitchFamily="18" charset="2"/>
                <a:cs typeface="Times New Roman" panose="02020603050405020304" pitchFamily="18" charset="0"/>
              </a:rPr>
              <a:t>.</a:t>
            </a:r>
          </a:p>
          <a:p>
            <a:pPr marL="113030">
              <a:lnSpc>
                <a:spcPct val="107000"/>
              </a:lnSpc>
              <a:spcAft>
                <a:spcPts val="0"/>
              </a:spcAft>
            </a:pPr>
            <a:endParaRPr lang="en-US" dirty="0">
              <a:latin typeface="Times New Roman" panose="02020603050405020304" pitchFamily="18" charset="0"/>
              <a:ea typeface="Symbol" panose="05050102010706020507" pitchFamily="18" charset="2"/>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776445229"/>
              </p:ext>
            </p:extLst>
          </p:nvPr>
        </p:nvGraphicFramePr>
        <p:xfrm>
          <a:off x="1008752" y="3113328"/>
          <a:ext cx="7072313" cy="2757576"/>
        </p:xfrm>
        <a:graphic>
          <a:graphicData uri="http://schemas.openxmlformats.org/drawingml/2006/table">
            <a:tbl>
              <a:tblPr/>
              <a:tblGrid>
                <a:gridCol w="1027113">
                  <a:extLst>
                    <a:ext uri="{9D8B030D-6E8A-4147-A177-3AD203B41FA5}">
                      <a16:colId xmlns:a16="http://schemas.microsoft.com/office/drawing/2014/main" val="20000"/>
                    </a:ext>
                  </a:extLst>
                </a:gridCol>
                <a:gridCol w="2965450">
                  <a:extLst>
                    <a:ext uri="{9D8B030D-6E8A-4147-A177-3AD203B41FA5}">
                      <a16:colId xmlns:a16="http://schemas.microsoft.com/office/drawing/2014/main" val="20001"/>
                    </a:ext>
                  </a:extLst>
                </a:gridCol>
                <a:gridCol w="1025525">
                  <a:extLst>
                    <a:ext uri="{9D8B030D-6E8A-4147-A177-3AD203B41FA5}">
                      <a16:colId xmlns:a16="http://schemas.microsoft.com/office/drawing/2014/main" val="20002"/>
                    </a:ext>
                  </a:extLst>
                </a:gridCol>
                <a:gridCol w="1027112">
                  <a:extLst>
                    <a:ext uri="{9D8B030D-6E8A-4147-A177-3AD203B41FA5}">
                      <a16:colId xmlns:a16="http://schemas.microsoft.com/office/drawing/2014/main" val="20003"/>
                    </a:ext>
                  </a:extLst>
                </a:gridCol>
                <a:gridCol w="1027113">
                  <a:extLst>
                    <a:ext uri="{9D8B030D-6E8A-4147-A177-3AD203B41FA5}">
                      <a16:colId xmlns:a16="http://schemas.microsoft.com/office/drawing/2014/main" val="20004"/>
                    </a:ext>
                  </a:extLst>
                </a:gridCol>
              </a:tblGrid>
              <a:tr h="428576">
                <a:tc rowSpan="2">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ts val="80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ts val="80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3">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ts val="80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Resources needed</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55559">
                <a:tc vMerge="1">
                  <a:txBody>
                    <a:bodyPr/>
                    <a:lstStyle/>
                    <a:p>
                      <a:endParaRPr lang="ru-RU"/>
                    </a:p>
                  </a:txBody>
                  <a:tcPr/>
                </a:tc>
                <a:tc vMerge="1">
                  <a:txBody>
                    <a:bodyPr/>
                    <a:lstStyle/>
                    <a:p>
                      <a:endParaRPr lang="ru-RU"/>
                    </a:p>
                  </a:txBody>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ts val="2800"/>
                        </a:lnSpc>
                        <a:spcBef>
                          <a:spcPts val="80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2017</a:t>
                      </a:r>
                      <a:endParaRPr kumimoji="0" lang="ru-RU"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ts val="2800"/>
                        </a:lnSpc>
                        <a:spcBef>
                          <a:spcPts val="80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2018</a:t>
                      </a:r>
                      <a:endParaRPr kumimoji="0" lang="ru-RU"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ts val="2800"/>
                        </a:lnSpc>
                        <a:spcBef>
                          <a:spcPts val="80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2019</a:t>
                      </a:r>
                      <a:endParaRPr kumimoji="0" lang="ru-RU"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156192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ts val="28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ts val="28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ts val="28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ts val="28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4.</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ts val="80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DLNP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Phasotron</a:t>
                      </a:r>
                      <a:endParaRPr kumimoji="0" lang="ru-RU" sz="18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ts val="80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Materials</a:t>
                      </a:r>
                      <a:endParaRPr kumimoji="0" lang="ru-RU" sz="18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ts val="80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Equipment </a:t>
                      </a:r>
                      <a:endParaRPr kumimoji="0" lang="ru-RU" sz="18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ts val="80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Scientific visits</a:t>
                      </a:r>
                      <a:endParaRPr kumimoji="0" lang="ru-RU"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ts val="28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900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hrs</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ts val="28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5,000 $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ts val="28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10,000 $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ts val="28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10,000 $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ts val="28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900 hrs</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ts val="28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5,000 $</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ts val="28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10,000 $</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ts val="28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10,000 $</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ts val="28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900 hrs</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ts val="28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5,000 $</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ts val="28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10,000 $</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ts val="28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10,000 $</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411433">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ts val="1700"/>
                        </a:lnSpc>
                        <a:spcBef>
                          <a:spcPts val="600"/>
                        </a:spcBef>
                        <a:spcAft>
                          <a:spcPts val="600"/>
                        </a:spcAft>
                        <a:buClrTx/>
                        <a:buSzTx/>
                        <a:buFontTx/>
                        <a:buNone/>
                        <a:tabLst/>
                      </a:pPr>
                      <a:endParaRPr kumimoji="0" lang="en-US"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Total</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25,000 $</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25,000 $</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25,000 $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30073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4785" y="966158"/>
            <a:ext cx="9678838" cy="4552015"/>
          </a:xfrm>
          <a:prstGeom prst="rect">
            <a:avLst/>
          </a:prstGeom>
          <a:noFill/>
        </p:spPr>
        <p:txBody>
          <a:bodyPr wrap="square" rtlCol="0">
            <a:spAutoFit/>
          </a:bodyPr>
          <a:lstStyle/>
          <a:p>
            <a:pPr lvl="0" algn="just">
              <a:lnSpc>
                <a:spcPct val="115000"/>
              </a:lnSpc>
              <a:spcAft>
                <a:spcPts val="0"/>
              </a:spcAft>
            </a:pPr>
            <a:r>
              <a:rPr lang="en-US" i="1" dirty="0">
                <a:latin typeface="Times New Roman" panose="02020603050405020304" pitchFamily="18" charset="0"/>
                <a:ea typeface="Calibri" panose="020F0502020204030204" pitchFamily="34" charset="0"/>
                <a:cs typeface="Times New Roman" panose="02020603050405020304" pitchFamily="18" charset="0"/>
              </a:rPr>
              <a:t>Recommendation of </a:t>
            </a:r>
            <a:r>
              <a:rPr lang="en-US" i="1" dirty="0" smtClean="0">
                <a:latin typeface="Times New Roman" panose="02020603050405020304" pitchFamily="18" charset="0"/>
                <a:ea typeface="Calibri" panose="020F0502020204030204" pitchFamily="34" charset="0"/>
                <a:cs typeface="Times New Roman" panose="02020603050405020304" pitchFamily="18" charset="0"/>
              </a:rPr>
              <a:t>JINR’s </a:t>
            </a:r>
            <a:r>
              <a:rPr lang="en-US" i="1" dirty="0">
                <a:latin typeface="Times New Roman" panose="02020603050405020304" pitchFamily="18" charset="0"/>
                <a:ea typeface="Calibri" panose="020F0502020204030204" pitchFamily="34" charset="0"/>
                <a:cs typeface="Times New Roman" panose="02020603050405020304" pitchFamily="18" charset="0"/>
              </a:rPr>
              <a:t>Program </a:t>
            </a:r>
            <a:r>
              <a:rPr lang="en-US" i="1" dirty="0" smtClean="0">
                <a:latin typeface="Times New Roman" panose="02020603050405020304" pitchFamily="18" charset="0"/>
                <a:ea typeface="Calibri" panose="020F0502020204030204" pitchFamily="34" charset="0"/>
                <a:cs typeface="Times New Roman" panose="02020603050405020304" pitchFamily="18" charset="0"/>
              </a:rPr>
              <a:t>Advisory </a:t>
            </a:r>
            <a:r>
              <a:rPr lang="en-US" i="1" dirty="0">
                <a:latin typeface="Times New Roman" panose="02020603050405020304" pitchFamily="18" charset="0"/>
                <a:ea typeface="Calibri" panose="020F0502020204030204" pitchFamily="34" charset="0"/>
                <a:cs typeface="Times New Roman" panose="02020603050405020304" pitchFamily="18" charset="0"/>
              </a:rPr>
              <a:t>C</a:t>
            </a:r>
            <a:r>
              <a:rPr lang="en-US" i="1" dirty="0" smtClean="0">
                <a:latin typeface="Times New Roman" panose="02020603050405020304" pitchFamily="18" charset="0"/>
                <a:ea typeface="Calibri" panose="020F0502020204030204" pitchFamily="34" charset="0"/>
                <a:cs typeface="Times New Roman" panose="02020603050405020304" pitchFamily="18" charset="0"/>
              </a:rPr>
              <a:t>ommittee </a:t>
            </a:r>
            <a:r>
              <a:rPr lang="en-US" i="1" dirty="0">
                <a:latin typeface="Times New Roman" panose="02020603050405020304" pitchFamily="18" charset="0"/>
                <a:ea typeface="Calibri" panose="020F0502020204030204" pitchFamily="34" charset="0"/>
                <a:cs typeface="Times New Roman" panose="02020603050405020304" pitchFamily="18" charset="0"/>
              </a:rPr>
              <a:t>about the project (2016):</a:t>
            </a:r>
          </a:p>
          <a:p>
            <a:pPr lvl="0" algn="just">
              <a:lnSpc>
                <a:spcPct val="115000"/>
              </a:lnSpc>
              <a:spcAft>
                <a:spcPts val="0"/>
              </a:spcAft>
            </a:pPr>
            <a:endParaRPr lang="en-US" b="1" i="1"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15000"/>
              </a:lnSpc>
              <a:spcAft>
                <a:spcPts val="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dirty="0">
                <a:latin typeface="Times New Roman" panose="02020603050405020304" pitchFamily="18" charset="0"/>
                <a:ea typeface="Calibri" panose="020F0502020204030204" pitchFamily="34" charset="0"/>
                <a:cs typeface="Times New Roman" panose="02020603050405020304" pitchFamily="18" charset="0"/>
              </a:rPr>
              <a:t>PAC emphasizes the importance of the results achieved both in the field of clinical research on the proton radiotherapy and in radiobiology. In Russia, this medical and technical complex is currently the only </a:t>
            </a:r>
            <a:r>
              <a:rPr lang="en-US" dirty="0" err="1">
                <a:latin typeface="Times New Roman" panose="02020603050405020304" pitchFamily="18" charset="0"/>
                <a:ea typeface="Calibri" panose="020F0502020204030204" pitchFamily="34" charset="0"/>
                <a:cs typeface="Times New Roman" panose="02020603050405020304" pitchFamily="18" charset="0"/>
              </a:rPr>
              <a:t>centre</a:t>
            </a:r>
            <a:r>
              <a:rPr lang="en-US" dirty="0">
                <a:latin typeface="Times New Roman" panose="02020603050405020304" pitchFamily="18" charset="0"/>
                <a:ea typeface="Calibri" panose="020F0502020204030204" pitchFamily="34" charset="0"/>
                <a:cs typeface="Times New Roman" panose="02020603050405020304" pitchFamily="18" charset="0"/>
              </a:rPr>
              <a:t> for proton therapy which is in operation and at the same time has acquired considerable expertise in this field. The PAC notes the significance of the project’s scientific </a:t>
            </a:r>
            <a:r>
              <a:rPr lang="en-US" dirty="0" err="1">
                <a:latin typeface="Times New Roman" panose="02020603050405020304" pitchFamily="18" charset="0"/>
                <a:ea typeface="Calibri" panose="020F0502020204030204" pitchFamily="34" charset="0"/>
                <a:cs typeface="Times New Roman" panose="02020603050405020304" pitchFamily="18" charset="0"/>
              </a:rPr>
              <a:t>programme</a:t>
            </a:r>
            <a:r>
              <a:rPr lang="en-US" dirty="0">
                <a:latin typeface="Times New Roman" panose="02020603050405020304" pitchFamily="18" charset="0"/>
                <a:ea typeface="Calibri" panose="020F0502020204030204" pitchFamily="34" charset="0"/>
                <a:cs typeface="Times New Roman" panose="02020603050405020304" pitchFamily="18" charset="0"/>
              </a:rPr>
              <a:t> aimed at medico-technical and clinical research for the treatment of cancer patients as well as successive diagnostics. The tools and methods of the project are able to resolve the problem; the scientific and technical impact of this research is on the good level. The requested budget is reasonable and meets the purposes and tasks stated. The management plan includes a clear overall responsibility for the activities of partners from JINR and external institutions which expressed an interest to join this project. The research team is well balanced and its expertise is sufficient to accomplish the project. The planned timetable, the balance between time frames and costs, and the benefits for JINR arising from this activity are clearly outlined</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2994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8740" y="1147313"/>
            <a:ext cx="5486400" cy="4247317"/>
          </a:xfrm>
          <a:prstGeom prst="rect">
            <a:avLst/>
          </a:prstGeom>
          <a:noFill/>
        </p:spPr>
        <p:txBody>
          <a:bodyPr wrap="square" rtlCol="0">
            <a:spAutoFit/>
          </a:bodyPr>
          <a:lstStyle/>
          <a:p>
            <a:pPr lvl="0">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Still in the </a:t>
            </a:r>
            <a:r>
              <a:rPr lang="en-US" dirty="0" smtClean="0">
                <a:latin typeface="Times New Roman" panose="02020603050405020304" pitchFamily="18" charset="0"/>
                <a:ea typeface="Calibri" panose="020F0502020204030204" pitchFamily="34" charset="0"/>
                <a:cs typeface="Times New Roman" panose="02020603050405020304" pitchFamily="18" charset="0"/>
              </a:rPr>
              <a:t>90’s </a:t>
            </a:r>
            <a:r>
              <a:rPr lang="en-US" dirty="0">
                <a:latin typeface="Times New Roman" panose="02020603050405020304" pitchFamily="18" charset="0"/>
                <a:ea typeface="Calibri" panose="020F0502020204030204" pitchFamily="34" charset="0"/>
                <a:cs typeface="Times New Roman" panose="02020603050405020304" pitchFamily="18" charset="0"/>
              </a:rPr>
              <a:t>the </a:t>
            </a:r>
            <a:r>
              <a:rPr lang="en-US" dirty="0" smtClean="0">
                <a:latin typeface="Times New Roman" panose="02020603050405020304" pitchFamily="18" charset="0"/>
                <a:ea typeface="Calibri" panose="020F0502020204030204" pitchFamily="34" charset="0"/>
                <a:cs typeface="Times New Roman" panose="02020603050405020304" pitchFamily="18" charset="0"/>
              </a:rPr>
              <a:t>Scientific Council and the Committee of Plenipotentiaries repeatedly </a:t>
            </a:r>
            <a:r>
              <a:rPr lang="en-US" dirty="0">
                <a:latin typeface="Times New Roman" panose="02020603050405020304" pitchFamily="18" charset="0"/>
                <a:ea typeface="Calibri" panose="020F0502020204030204" pitchFamily="34" charset="0"/>
                <a:cs typeface="Times New Roman" panose="02020603050405020304" pitchFamily="18" charset="0"/>
              </a:rPr>
              <a:t>indicated to us an inefficiency and high cost of use of the </a:t>
            </a:r>
            <a:r>
              <a:rPr lang="en-US" dirty="0" err="1">
                <a:latin typeface="Times New Roman" panose="02020603050405020304" pitchFamily="18" charset="0"/>
                <a:ea typeface="Calibri" panose="020F0502020204030204" pitchFamily="34" charset="0"/>
                <a:cs typeface="Times New Roman" panose="02020603050405020304" pitchFamily="18" charset="0"/>
              </a:rPr>
              <a:t>Phasotron</a:t>
            </a:r>
            <a:r>
              <a:rPr lang="en-US" dirty="0">
                <a:latin typeface="Times New Roman" panose="02020603050405020304" pitchFamily="18" charset="0"/>
                <a:ea typeface="Calibri" panose="020F0502020204030204" pitchFamily="34" charset="0"/>
                <a:cs typeface="Times New Roman" panose="02020603050405020304" pitchFamily="18" charset="0"/>
              </a:rPr>
              <a:t> for </a:t>
            </a:r>
            <a:r>
              <a:rPr lang="en-US" dirty="0" smtClean="0">
                <a:latin typeface="Times New Roman" panose="02020603050405020304" pitchFamily="18" charset="0"/>
                <a:ea typeface="Calibri" panose="020F0502020204030204" pitchFamily="34" charset="0"/>
                <a:cs typeface="Times New Roman" panose="02020603050405020304" pitchFamily="18" charset="0"/>
              </a:rPr>
              <a:t>therapy. </a:t>
            </a:r>
            <a:r>
              <a:rPr lang="en-US" dirty="0">
                <a:latin typeface="Times New Roman" panose="02020603050405020304" pitchFamily="18" charset="0"/>
                <a:ea typeface="Calibri" panose="020F0502020204030204" pitchFamily="34" charset="0"/>
                <a:cs typeface="Times New Roman" panose="02020603050405020304" pitchFamily="18" charset="0"/>
              </a:rPr>
              <a:t>H</a:t>
            </a:r>
            <a:r>
              <a:rPr lang="en-US" dirty="0" smtClean="0">
                <a:latin typeface="Times New Roman" panose="02020603050405020304" pitchFamily="18" charset="0"/>
                <a:ea typeface="Calibri" panose="020F0502020204030204" pitchFamily="34" charset="0"/>
                <a:cs typeface="Times New Roman" panose="02020603050405020304" pitchFamily="18" charset="0"/>
              </a:rPr>
              <a:t>owever</a:t>
            </a:r>
            <a:r>
              <a:rPr lang="en-US" dirty="0">
                <a:latin typeface="Times New Roman" panose="02020603050405020304" pitchFamily="18" charset="0"/>
                <a:ea typeface="Calibri" panose="020F0502020204030204" pitchFamily="34" charset="0"/>
                <a:cs typeface="Times New Roman" panose="02020603050405020304" pitchFamily="18" charset="0"/>
              </a:rPr>
              <a:t>, at that </a:t>
            </a:r>
            <a:r>
              <a:rPr lang="en-US" dirty="0" smtClean="0">
                <a:latin typeface="Times New Roman" panose="02020603050405020304" pitchFamily="18" charset="0"/>
                <a:ea typeface="Calibri" panose="020F0502020204030204" pitchFamily="34" charset="0"/>
                <a:cs typeface="Times New Roman" panose="02020603050405020304" pitchFamily="18" charset="0"/>
              </a:rPr>
              <a:t>time this </a:t>
            </a:r>
            <a:r>
              <a:rPr lang="en-US" dirty="0">
                <a:latin typeface="Times New Roman" panose="02020603050405020304" pitchFamily="18" charset="0"/>
                <a:ea typeface="Calibri" panose="020F0502020204030204" pitchFamily="34" charset="0"/>
                <a:cs typeface="Times New Roman" panose="02020603050405020304" pitchFamily="18" charset="0"/>
              </a:rPr>
              <a:t>accelerator </a:t>
            </a:r>
            <a:r>
              <a:rPr lang="en-US" dirty="0" smtClean="0">
                <a:latin typeface="Times New Roman" panose="02020603050405020304" pitchFamily="18" charset="0"/>
                <a:ea typeface="Calibri" panose="020F0502020204030204" pitchFamily="34" charset="0"/>
                <a:cs typeface="Times New Roman" panose="02020603050405020304" pitchFamily="18" charset="0"/>
              </a:rPr>
              <a:t>was providing beams also for basic research </a:t>
            </a:r>
            <a:r>
              <a:rPr lang="en-US" dirty="0">
                <a:latin typeface="Times New Roman" panose="02020603050405020304" pitchFamily="18" charset="0"/>
                <a:ea typeface="Calibri" panose="020F0502020204030204" pitchFamily="34" charset="0"/>
                <a:cs typeface="Times New Roman" panose="02020603050405020304" pitchFamily="18" charset="0"/>
              </a:rPr>
              <a:t>– a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muonic</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catalysis, </a:t>
            </a:r>
            <a:r>
              <a:rPr lang="en-US" dirty="0" smtClean="0">
                <a:latin typeface="Times New Roman" panose="02020603050405020304" pitchFamily="18" charset="0"/>
                <a:ea typeface="Calibri" panose="020F0502020204030204" pitchFamily="34" charset="0"/>
                <a:cs typeface="Times New Roman" panose="02020603050405020304" pitchFamily="18" charset="0"/>
              </a:rPr>
              <a:t>solid state investigations with muon rotation method, and </a:t>
            </a:r>
            <a:r>
              <a:rPr lang="en-US" dirty="0">
                <a:latin typeface="Times New Roman" panose="02020603050405020304" pitchFamily="18" charset="0"/>
                <a:ea typeface="Calibri" panose="020F0502020204030204" pitchFamily="34" charset="0"/>
                <a:cs typeface="Times New Roman" panose="02020603050405020304" pitchFamily="18" charset="0"/>
              </a:rPr>
              <a:t>some </a:t>
            </a:r>
            <a:r>
              <a:rPr lang="en-US" dirty="0" smtClean="0">
                <a:latin typeface="Times New Roman" panose="02020603050405020304" pitchFamily="18" charset="0"/>
                <a:ea typeface="Calibri" panose="020F0502020204030204" pitchFamily="34" charset="0"/>
                <a:cs typeface="Times New Roman" panose="02020603050405020304" pitchFamily="18" charset="0"/>
              </a:rPr>
              <a:t>others.  </a:t>
            </a:r>
          </a:p>
          <a:p>
            <a:pPr lvl="0">
              <a:spcAft>
                <a:spcPts val="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lvl="0">
              <a:spcAft>
                <a:spcPts val="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Today  </a:t>
            </a:r>
            <a:r>
              <a:rPr lang="en-US" dirty="0">
                <a:latin typeface="Times New Roman" panose="02020603050405020304" pitchFamily="18" charset="0"/>
                <a:ea typeface="Calibri" panose="020F0502020204030204" pitchFamily="34" charset="0"/>
                <a:cs typeface="Times New Roman" panose="02020603050405020304" pitchFamily="18" charset="0"/>
              </a:rPr>
              <a:t>the physical program for the </a:t>
            </a:r>
            <a:r>
              <a:rPr lang="en-US" dirty="0" err="1">
                <a:latin typeface="Times New Roman" panose="02020603050405020304" pitchFamily="18" charset="0"/>
                <a:ea typeface="Calibri" panose="020F0502020204030204" pitchFamily="34" charset="0"/>
                <a:cs typeface="Times New Roman" panose="02020603050405020304" pitchFamily="18" charset="0"/>
              </a:rPr>
              <a:t>Phasotron</a:t>
            </a:r>
            <a:r>
              <a:rPr lang="en-US" dirty="0">
                <a:latin typeface="Times New Roman" panose="02020603050405020304" pitchFamily="18" charset="0"/>
                <a:ea typeface="Calibri" panose="020F0502020204030204" pitchFamily="34" charset="0"/>
                <a:cs typeface="Times New Roman" panose="02020603050405020304" pitchFamily="18" charset="0"/>
              </a:rPr>
              <a:t> is not </a:t>
            </a:r>
            <a:r>
              <a:rPr lang="en-US" dirty="0" smtClean="0">
                <a:latin typeface="Times New Roman" panose="02020603050405020304" pitchFamily="18" charset="0"/>
                <a:ea typeface="Calibri" panose="020F0502020204030204" pitchFamily="34" charset="0"/>
                <a:cs typeface="Times New Roman" panose="02020603050405020304" pitchFamily="18" charset="0"/>
              </a:rPr>
              <a:t>an actual issue anymore. </a:t>
            </a:r>
          </a:p>
          <a:p>
            <a:pPr lvl="0">
              <a:spcAft>
                <a:spcPts val="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lvl="0">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On the other hand, </a:t>
            </a:r>
            <a:r>
              <a:rPr lang="en-US"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dirty="0">
                <a:latin typeface="Times New Roman" panose="02020603050405020304" pitchFamily="18" charset="0"/>
                <a:ea typeface="Calibri" panose="020F0502020204030204" pitchFamily="34" charset="0"/>
                <a:cs typeface="Times New Roman" panose="02020603050405020304" pitchFamily="18" charset="0"/>
              </a:rPr>
              <a:t>compact </a:t>
            </a:r>
            <a:r>
              <a:rPr lang="en-US" dirty="0" smtClean="0">
                <a:latin typeface="Times New Roman" panose="02020603050405020304" pitchFamily="18" charset="0"/>
                <a:ea typeface="Calibri" panose="020F0502020204030204" pitchFamily="34" charset="0"/>
                <a:cs typeface="Times New Roman" panose="02020603050405020304" pitchFamily="18" charset="0"/>
              </a:rPr>
              <a:t>superconductive accelerator SC202 is expected to be delivered already next year. </a:t>
            </a:r>
            <a:r>
              <a:rPr lang="en-US"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Inevitably, </a:t>
            </a:r>
            <a:r>
              <a:rPr lang="en-US" dirty="0">
                <a:latin typeface="Times New Roman" panose="02020603050405020304" pitchFamily="18" charset="0"/>
                <a:ea typeface="Calibri" panose="020F0502020204030204" pitchFamily="34" charset="0"/>
                <a:cs typeface="Times New Roman" panose="02020603050405020304" pitchFamily="18" charset="0"/>
              </a:rPr>
              <a:t>i</a:t>
            </a:r>
            <a:r>
              <a:rPr lang="en-US" dirty="0" smtClean="0">
                <a:latin typeface="Times New Roman" panose="02020603050405020304" pitchFamily="18" charset="0"/>
                <a:ea typeface="Calibri" panose="020F0502020204030204" pitchFamily="34" charset="0"/>
                <a:cs typeface="Times New Roman" panose="02020603050405020304" pitchFamily="18" charset="0"/>
              </a:rPr>
              <a:t>n </a:t>
            </a:r>
            <a:r>
              <a:rPr lang="en-US" dirty="0">
                <a:latin typeface="Times New Roman" panose="02020603050405020304" pitchFamily="18" charset="0"/>
                <a:ea typeface="Calibri" panose="020F0502020204030204" pitchFamily="34" charset="0"/>
                <a:cs typeface="Times New Roman" panose="02020603050405020304" pitchFamily="18" charset="0"/>
              </a:rPr>
              <a:t>the near </a:t>
            </a:r>
            <a:r>
              <a:rPr lang="en-US" dirty="0" smtClean="0">
                <a:latin typeface="Times New Roman" panose="02020603050405020304" pitchFamily="18" charset="0"/>
                <a:ea typeface="Calibri" panose="020F0502020204030204" pitchFamily="34" charset="0"/>
                <a:cs typeface="Times New Roman" panose="02020603050405020304" pitchFamily="18" charset="0"/>
              </a:rPr>
              <a:t>future there </a:t>
            </a:r>
            <a:r>
              <a:rPr lang="en-US" dirty="0">
                <a:latin typeface="Times New Roman" panose="02020603050405020304" pitchFamily="18" charset="0"/>
                <a:ea typeface="Calibri" panose="020F0502020204030204" pitchFamily="34" charset="0"/>
                <a:cs typeface="Times New Roman" panose="02020603050405020304" pitchFamily="18" charset="0"/>
              </a:rPr>
              <a:t>will be a question of its placement. </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6622070" y="1293963"/>
            <a:ext cx="5290866" cy="3968150"/>
          </a:xfrm>
          <a:prstGeom prst="rect">
            <a:avLst/>
          </a:prstGeom>
        </p:spPr>
      </p:pic>
    </p:spTree>
    <p:extLst>
      <p:ext uri="{BB962C8B-B14F-4D97-AF65-F5344CB8AC3E}">
        <p14:creationId xmlns:p14="http://schemas.microsoft.com/office/powerpoint/2010/main" val="4047837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2090" y="422694"/>
            <a:ext cx="7539487" cy="5355312"/>
          </a:xfrm>
          <a:prstGeom prst="rect">
            <a:avLst/>
          </a:prstGeom>
          <a:noFill/>
        </p:spPr>
        <p:txBody>
          <a:bodyPr wrap="square" rtlCol="0">
            <a:spAutoFit/>
          </a:bodyPr>
          <a:lstStyle/>
          <a:p>
            <a:pPr algn="just">
              <a:spcAft>
                <a:spcPts val="0"/>
              </a:spcAft>
            </a:pPr>
            <a:r>
              <a:rPr lang="en-US" spc="40" dirty="0">
                <a:latin typeface="Times New Roman" panose="02020603050405020304" pitchFamily="18" charset="0"/>
                <a:ea typeface="Times New Roman" panose="02020603050405020304" pitchFamily="18" charset="0"/>
              </a:rPr>
              <a:t>Therefore, it seems currently important to construct a new center for medico-biological investigations of interest for almost all JINR Member States on the basis of a new compact dedicated proton accelerator. </a:t>
            </a:r>
            <a:endParaRPr lang="en-US" spc="40" dirty="0" smtClean="0">
              <a:latin typeface="Times New Roman" panose="02020603050405020304" pitchFamily="18" charset="0"/>
              <a:ea typeface="Times New Roman" panose="02020603050405020304" pitchFamily="18" charset="0"/>
            </a:endParaRPr>
          </a:p>
          <a:p>
            <a:pPr algn="just">
              <a:spcAft>
                <a:spcPts val="0"/>
              </a:spcAft>
            </a:pPr>
            <a:endParaRPr lang="ru-RU" dirty="0">
              <a:latin typeface="Times New Roman" panose="02020603050405020304" pitchFamily="18" charset="0"/>
              <a:ea typeface="Times New Roman" panose="02020603050405020304" pitchFamily="18" charset="0"/>
            </a:endParaRPr>
          </a:p>
          <a:p>
            <a:pPr algn="just">
              <a:spcAft>
                <a:spcPts val="0"/>
              </a:spcAft>
            </a:pPr>
            <a:r>
              <a:rPr lang="en-US" spc="40" dirty="0">
                <a:latin typeface="Times New Roman" panose="02020603050405020304" pitchFamily="18" charset="0"/>
                <a:ea typeface="Times New Roman" panose="02020603050405020304" pitchFamily="18" charset="0"/>
              </a:rPr>
              <a:t>Some time ago a similar idea was already considered. It implied placing a compact superconducting accelerator in the DLNP </a:t>
            </a:r>
            <a:r>
              <a:rPr lang="en-US" spc="40" dirty="0" err="1" smtClean="0">
                <a:latin typeface="Times New Roman" panose="02020603050405020304" pitchFamily="18" charset="0"/>
                <a:ea typeface="Times New Roman" panose="02020603050405020304" pitchFamily="18" charset="0"/>
              </a:rPr>
              <a:t>Phasotron</a:t>
            </a:r>
            <a:r>
              <a:rPr lang="en-US" spc="40" dirty="0" smtClean="0">
                <a:latin typeface="Times New Roman" panose="02020603050405020304" pitchFamily="18" charset="0"/>
                <a:ea typeface="Times New Roman" panose="02020603050405020304" pitchFamily="18" charset="0"/>
              </a:rPr>
              <a:t> </a:t>
            </a:r>
            <a:r>
              <a:rPr lang="en-US" spc="40" dirty="0">
                <a:latin typeface="Times New Roman" panose="02020603050405020304" pitchFamily="18" charset="0"/>
                <a:ea typeface="Times New Roman" panose="02020603050405020304" pitchFamily="18" charset="0"/>
              </a:rPr>
              <a:t>hall and using the existing beam transport equipment and treatment rooms</a:t>
            </a:r>
            <a:r>
              <a:rPr lang="en-US" spc="40" dirty="0" smtClean="0">
                <a:latin typeface="Times New Roman" panose="02020603050405020304" pitchFamily="18" charset="0"/>
                <a:ea typeface="Times New Roman" panose="02020603050405020304" pitchFamily="18" charset="0"/>
              </a:rPr>
              <a:t>.</a:t>
            </a:r>
          </a:p>
          <a:p>
            <a:pPr algn="just">
              <a:spcAft>
                <a:spcPts val="0"/>
              </a:spcAft>
            </a:pPr>
            <a:r>
              <a:rPr lang="en-US" spc="40" dirty="0" smtClean="0">
                <a:latin typeface="Times New Roman" panose="02020603050405020304" pitchFamily="18" charset="0"/>
                <a:ea typeface="Times New Roman" panose="02020603050405020304" pitchFamily="18" charset="0"/>
              </a:rPr>
              <a:t> </a:t>
            </a:r>
          </a:p>
          <a:p>
            <a:pPr algn="just">
              <a:spcAft>
                <a:spcPts val="0"/>
              </a:spcAft>
            </a:pPr>
            <a:r>
              <a:rPr lang="en-US" dirty="0">
                <a:solidFill>
                  <a:prstClr val="black"/>
                </a:solidFill>
                <a:latin typeface="Times New Roman" panose="02020603050405020304" pitchFamily="18" charset="0"/>
                <a:cs typeface="Times New Roman" panose="02020603050405020304" pitchFamily="18" charset="0"/>
              </a:rPr>
              <a:t>However, such option is extremely conservative and practically does not provide opportunities for any further development. Considering also </a:t>
            </a:r>
            <a:r>
              <a:rPr lang="en-US" spc="40" dirty="0" smtClean="0">
                <a:latin typeface="Times New Roman" panose="02020603050405020304" pitchFamily="18" charset="0"/>
                <a:ea typeface="Times New Roman" panose="02020603050405020304" pitchFamily="18" charset="0"/>
              </a:rPr>
              <a:t>that </a:t>
            </a:r>
            <a:r>
              <a:rPr lang="en-US" spc="40" dirty="0">
                <a:latin typeface="Times New Roman" panose="02020603050405020304" pitchFamily="18" charset="0"/>
                <a:ea typeface="Times New Roman" panose="02020603050405020304" pitchFamily="18" charset="0"/>
              </a:rPr>
              <a:t>the </a:t>
            </a:r>
            <a:r>
              <a:rPr lang="en-US" spc="40" dirty="0" err="1" smtClean="0">
                <a:latin typeface="Times New Roman" panose="02020603050405020304" pitchFamily="18" charset="0"/>
                <a:ea typeface="Times New Roman" panose="02020603050405020304" pitchFamily="18" charset="0"/>
              </a:rPr>
              <a:t>Phasotron</a:t>
            </a:r>
            <a:r>
              <a:rPr lang="en-US" spc="40" dirty="0" smtClean="0">
                <a:latin typeface="Times New Roman" panose="02020603050405020304" pitchFamily="18" charset="0"/>
                <a:ea typeface="Times New Roman" panose="02020603050405020304" pitchFamily="18" charset="0"/>
              </a:rPr>
              <a:t> </a:t>
            </a:r>
            <a:r>
              <a:rPr lang="en-US" spc="40" dirty="0">
                <a:latin typeface="Times New Roman" panose="02020603050405020304" pitchFamily="18" charset="0"/>
                <a:ea typeface="Times New Roman" panose="02020603050405020304" pitchFamily="18" charset="0"/>
              </a:rPr>
              <a:t>building was constructed about 70 years ago and that requirements of Russian controlling agencies for radiation hazardous installations grow stricter, it seems to be reasonable to construct a dedicated proton therapy center in a </a:t>
            </a:r>
            <a:r>
              <a:rPr lang="en-US" spc="40" dirty="0" smtClean="0">
                <a:latin typeface="Times New Roman" panose="02020603050405020304" pitchFamily="18" charset="0"/>
                <a:ea typeface="Times New Roman" panose="02020603050405020304" pitchFamily="18" charset="0"/>
              </a:rPr>
              <a:t>free </a:t>
            </a:r>
            <a:r>
              <a:rPr lang="en-US" spc="40" dirty="0">
                <a:latin typeface="Times New Roman" panose="02020603050405020304" pitchFamily="18" charset="0"/>
                <a:ea typeface="Times New Roman" panose="02020603050405020304" pitchFamily="18" charset="0"/>
              </a:rPr>
              <a:t>place on the territory of the DLNP technical site</a:t>
            </a:r>
            <a:r>
              <a:rPr lang="en-US" spc="40" dirty="0" smtClean="0">
                <a:latin typeface="Times New Roman" panose="02020603050405020304" pitchFamily="18" charset="0"/>
                <a:ea typeface="Times New Roman" panose="02020603050405020304" pitchFamily="18" charset="0"/>
              </a:rPr>
              <a:t>.</a:t>
            </a:r>
          </a:p>
          <a:p>
            <a:pPr algn="just">
              <a:spcAft>
                <a:spcPts val="0"/>
              </a:spcAft>
            </a:pPr>
            <a:endParaRPr lang="en-US" spc="40" dirty="0" smtClean="0">
              <a:latin typeface="Times New Roman" panose="02020603050405020304" pitchFamily="18" charset="0"/>
              <a:ea typeface="Times New Roman" panose="02020603050405020304" pitchFamily="18" charset="0"/>
            </a:endParaRPr>
          </a:p>
          <a:p>
            <a:pPr lvl="0"/>
            <a:r>
              <a:rPr lang="en-US" dirty="0" smtClean="0">
                <a:solidFill>
                  <a:prstClr val="black"/>
                </a:solidFill>
                <a:latin typeface="Times New Roman" panose="02020603050405020304" pitchFamily="18" charset="0"/>
                <a:cs typeface="Times New Roman" panose="02020603050405020304" pitchFamily="18" charset="0"/>
              </a:rPr>
              <a:t>This will also provide to the </a:t>
            </a:r>
            <a:r>
              <a:rPr lang="en-US" dirty="0" err="1" smtClean="0">
                <a:solidFill>
                  <a:prstClr val="black"/>
                </a:solidFill>
                <a:latin typeface="Times New Roman" panose="02020603050405020304" pitchFamily="18" charset="0"/>
                <a:cs typeface="Times New Roman" panose="02020603050405020304" pitchFamily="18" charset="0"/>
              </a:rPr>
              <a:t>Phasotron</a:t>
            </a:r>
            <a:r>
              <a:rPr lang="en-US" dirty="0" smtClean="0">
                <a:solidFill>
                  <a:prstClr val="black"/>
                </a:solidFill>
                <a:latin typeface="Times New Roman" panose="02020603050405020304" pitchFamily="18" charset="0"/>
                <a:cs typeface="Times New Roman" panose="02020603050405020304" pitchFamily="18" charset="0"/>
              </a:rPr>
              <a:t> – the very first JINR’s accelerator – the honourable </a:t>
            </a:r>
            <a:r>
              <a:rPr lang="en-US" dirty="0">
                <a:solidFill>
                  <a:prstClr val="black"/>
                </a:solidFill>
                <a:latin typeface="Times New Roman" panose="02020603050405020304" pitchFamily="18" charset="0"/>
                <a:cs typeface="Times New Roman" panose="02020603050405020304" pitchFamily="18" charset="0"/>
              </a:rPr>
              <a:t>role of a museum piece.</a:t>
            </a:r>
          </a:p>
          <a:p>
            <a:pPr algn="just">
              <a:spcAft>
                <a:spcPts val="0"/>
              </a:spcAft>
            </a:pPr>
            <a:endParaRPr lang="ru-RU" dirty="0">
              <a:latin typeface="Times New Roman" panose="02020603050405020304" pitchFamily="18" charset="0"/>
              <a:ea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8467193" y="4088117"/>
            <a:ext cx="3487214" cy="2615411"/>
          </a:xfrm>
          <a:prstGeom prst="rect">
            <a:avLst/>
          </a:prstGeom>
        </p:spPr>
      </p:pic>
    </p:spTree>
    <p:extLst>
      <p:ext uri="{BB962C8B-B14F-4D97-AF65-F5344CB8AC3E}">
        <p14:creationId xmlns:p14="http://schemas.microsoft.com/office/powerpoint/2010/main" val="341369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9894" y="284672"/>
            <a:ext cx="9532189" cy="369332"/>
          </a:xfrm>
          <a:prstGeom prst="rect">
            <a:avLst/>
          </a:prstGeom>
          <a:noFill/>
        </p:spPr>
        <p:txBody>
          <a:bodyPr wrap="square" rtlCol="0">
            <a:spAutoFit/>
          </a:bodyPr>
          <a:lstStyle/>
          <a:p>
            <a:r>
              <a:rPr lang="en-US" b="1" spc="100">
                <a:latin typeface="Times New Roman" panose="02020603050405020304" pitchFamily="18" charset="0"/>
                <a:ea typeface="Times New Roman" panose="02020603050405020304" pitchFamily="18" charset="0"/>
              </a:rPr>
              <a:t>Superconducting cyclotron SC202 </a:t>
            </a:r>
            <a:endParaRPr lang="ru-RU" dirty="0"/>
          </a:p>
        </p:txBody>
      </p:sp>
      <p:sp>
        <p:nvSpPr>
          <p:cNvPr id="3" name="TextBox 2"/>
          <p:cNvSpPr txBox="1"/>
          <p:nvPr/>
        </p:nvSpPr>
        <p:spPr>
          <a:xfrm>
            <a:off x="940280" y="957531"/>
            <a:ext cx="7686136" cy="3139321"/>
          </a:xfrm>
          <a:prstGeom prst="rect">
            <a:avLst/>
          </a:prstGeom>
          <a:noFill/>
        </p:spPr>
        <p:txBody>
          <a:bodyPr wrap="square" rtlCol="0">
            <a:spAutoFit/>
          </a:bodyPr>
          <a:lstStyle/>
          <a:p>
            <a:pPr marL="342900" lvl="0" indent="-342900" algn="just">
              <a:spcAft>
                <a:spcPts val="0"/>
              </a:spcAft>
              <a:buFont typeface="Symbol" panose="05050102010706020507" pitchFamily="18" charset="2"/>
              <a:buChar char=""/>
            </a:pPr>
            <a:r>
              <a:rPr lang="en-GB" kern="800" dirty="0" smtClean="0">
                <a:latin typeface="Times New Roman" panose="02020603050405020304" pitchFamily="18" charset="0"/>
                <a:ea typeface="Times New Roman" panose="02020603050405020304" pitchFamily="18" charset="0"/>
              </a:rPr>
              <a:t>Fixed </a:t>
            </a:r>
            <a:r>
              <a:rPr lang="en-GB" kern="800" dirty="0">
                <a:latin typeface="Times New Roman" panose="02020603050405020304" pitchFamily="18" charset="0"/>
                <a:ea typeface="Times New Roman" panose="02020603050405020304" pitchFamily="18" charset="0"/>
              </a:rPr>
              <a:t>energy, fixed field and fixed RF frequency;</a:t>
            </a:r>
            <a:endParaRPr lang="ru-RU" sz="1200" kern="8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GB" kern="800" dirty="0">
                <a:latin typeface="Times New Roman" panose="02020603050405020304" pitchFamily="18" charset="0"/>
                <a:ea typeface="Times New Roman" panose="02020603050405020304" pitchFamily="18" charset="0"/>
              </a:rPr>
              <a:t>Superconducting coils enclosed in cryostat, all other parts are warm;</a:t>
            </a:r>
            <a:endParaRPr lang="ru-RU" sz="1200" kern="8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GB" kern="800" dirty="0" smtClean="0">
                <a:latin typeface="Times New Roman" panose="02020603050405020304" pitchFamily="18" charset="0"/>
                <a:ea typeface="Times New Roman" panose="02020603050405020304" pitchFamily="18" charset="0"/>
              </a:rPr>
              <a:t>Extraction </a:t>
            </a:r>
            <a:r>
              <a:rPr lang="en-GB" kern="800" dirty="0">
                <a:latin typeface="Times New Roman" panose="02020603050405020304" pitchFamily="18" charset="0"/>
                <a:ea typeface="Times New Roman" panose="02020603050405020304" pitchFamily="18" charset="0"/>
              </a:rPr>
              <a:t>with an electrostatic deflector and passive magnetic channels.</a:t>
            </a:r>
            <a:endParaRPr lang="ru-RU" sz="1200" kern="8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GB" kern="800" dirty="0">
                <a:latin typeface="Times New Roman" panose="02020603050405020304" pitchFamily="18" charset="0"/>
                <a:ea typeface="Times New Roman" panose="02020603050405020304" pitchFamily="18" charset="0"/>
              </a:rPr>
              <a:t>Bending limit W=200 MeV;</a:t>
            </a:r>
            <a:endParaRPr lang="ru-RU" sz="1200" kern="8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GB" kern="800" dirty="0">
                <a:latin typeface="Times New Roman" panose="02020603050405020304" pitchFamily="18" charset="0"/>
                <a:ea typeface="Times New Roman" panose="02020603050405020304" pitchFamily="18" charset="0"/>
              </a:rPr>
              <a:t>Deep-valley concept with RF cavities placed in the valleys;</a:t>
            </a:r>
            <a:endParaRPr lang="ru-RU" sz="1200" kern="8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GB" kern="800" dirty="0">
                <a:latin typeface="Times New Roman" panose="02020603050405020304" pitchFamily="18" charset="0"/>
                <a:ea typeface="Times New Roman" panose="02020603050405020304" pitchFamily="18" charset="0"/>
              </a:rPr>
              <a:t>Acceleration up to ~5-7 mm from pole edge </a:t>
            </a:r>
            <a:r>
              <a:rPr lang="en-GB" kern="800" dirty="0">
                <a:latin typeface="Times New Roman" panose="02020603050405020304" pitchFamily="18" charset="0"/>
                <a:ea typeface="Times New Roman" panose="02020603050405020304" pitchFamily="18" charset="0"/>
                <a:sym typeface="Symbol" panose="05050102010706020507" pitchFamily="18" charset="2"/>
              </a:rPr>
              <a:t></a:t>
            </a:r>
            <a:r>
              <a:rPr lang="en-GB" kern="800" dirty="0">
                <a:latin typeface="Times New Roman" panose="02020603050405020304" pitchFamily="18" charset="0"/>
                <a:ea typeface="Times New Roman" panose="02020603050405020304" pitchFamily="18" charset="0"/>
              </a:rPr>
              <a:t> to facilitate extraction;</a:t>
            </a:r>
            <a:endParaRPr lang="ru-RU" sz="1200" kern="8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GB" kern="800" dirty="0" smtClean="0">
                <a:latin typeface="Times New Roman" panose="02020603050405020304" pitchFamily="18" charset="0"/>
                <a:ea typeface="Times New Roman" panose="02020603050405020304" pitchFamily="18" charset="0"/>
              </a:rPr>
              <a:t>Pole </a:t>
            </a:r>
            <a:r>
              <a:rPr lang="en-GB" kern="800" dirty="0">
                <a:latin typeface="Times New Roman" panose="02020603050405020304" pitchFamily="18" charset="0"/>
                <a:ea typeface="Times New Roman" panose="02020603050405020304" pitchFamily="18" charset="0"/>
              </a:rPr>
              <a:t>radius = 61 cm;</a:t>
            </a:r>
            <a:endParaRPr lang="ru-RU" sz="1200" kern="8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GB" kern="800" dirty="0">
                <a:latin typeface="Times New Roman" panose="02020603050405020304" pitchFamily="18" charset="0"/>
                <a:ea typeface="Times New Roman" panose="02020603050405020304" pitchFamily="18" charset="0"/>
              </a:rPr>
              <a:t>Outer diameter = 250 cm;</a:t>
            </a:r>
            <a:endParaRPr lang="ru-RU" sz="1200" kern="8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GB" kern="800" dirty="0">
                <a:latin typeface="Times New Roman" panose="02020603050405020304" pitchFamily="18" charset="0"/>
                <a:ea typeface="Times New Roman" panose="02020603050405020304" pitchFamily="18" charset="0"/>
              </a:rPr>
              <a:t>Height = 170 cm;</a:t>
            </a:r>
            <a:endParaRPr lang="ru-RU" sz="1200" kern="8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GB" kern="800" dirty="0">
                <a:latin typeface="Times New Roman" panose="02020603050405020304" pitchFamily="18" charset="0"/>
                <a:ea typeface="Times New Roman" panose="02020603050405020304" pitchFamily="18" charset="0"/>
              </a:rPr>
              <a:t>Hill field = 4.75 Tesla, valley field  = 3 Tesla;</a:t>
            </a:r>
            <a:endParaRPr lang="ru-RU" sz="1200" kern="8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GB" kern="800" dirty="0" smtClean="0">
                <a:latin typeface="Times New Roman" panose="02020603050405020304" pitchFamily="18" charset="0"/>
                <a:ea typeface="Times New Roman" panose="02020603050405020304" pitchFamily="18" charset="0"/>
              </a:rPr>
              <a:t>Weight </a:t>
            </a:r>
            <a:r>
              <a:rPr lang="en-GB" kern="800" dirty="0">
                <a:latin typeface="Times New Roman" panose="02020603050405020304" pitchFamily="18" charset="0"/>
                <a:ea typeface="Times New Roman" panose="02020603050405020304" pitchFamily="18" charset="0"/>
              </a:rPr>
              <a:t>is about 55 tons.</a:t>
            </a:r>
            <a:endParaRPr lang="ru-RU" sz="1200" kern="800" dirty="0">
              <a:effectLst/>
              <a:latin typeface="Times New Roman" panose="02020603050405020304" pitchFamily="18" charset="0"/>
              <a:ea typeface="Times New Roman" panose="02020603050405020304" pitchFamily="18" charset="0"/>
            </a:endParaRPr>
          </a:p>
        </p:txBody>
      </p:sp>
      <p:pic>
        <p:nvPicPr>
          <p:cNvPr id="5" name="Рисунок 4"/>
          <p:cNvPicPr/>
          <p:nvPr/>
        </p:nvPicPr>
        <p:blipFill>
          <a:blip r:embed="rId2" cstate="print">
            <a:extLst>
              <a:ext uri="{28A0092B-C50C-407E-A947-70E740481C1C}">
                <a14:useLocalDpi xmlns:a14="http://schemas.microsoft.com/office/drawing/2010/main" val="0"/>
              </a:ext>
            </a:extLst>
          </a:blip>
          <a:stretch>
            <a:fillRect/>
          </a:stretch>
        </p:blipFill>
        <p:spPr>
          <a:xfrm>
            <a:off x="5779698" y="3071004"/>
            <a:ext cx="5657197" cy="3406056"/>
          </a:xfrm>
          <a:prstGeom prst="rect">
            <a:avLst/>
          </a:prstGeom>
        </p:spPr>
      </p:pic>
    </p:spTree>
    <p:extLst>
      <p:ext uri="{BB962C8B-B14F-4D97-AF65-F5344CB8AC3E}">
        <p14:creationId xmlns:p14="http://schemas.microsoft.com/office/powerpoint/2010/main" val="1429984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1135</TotalTime>
  <Words>1634</Words>
  <Application>Microsoft Office PowerPoint</Application>
  <PresentationFormat>Широкоэкранный</PresentationFormat>
  <Paragraphs>108</Paragraphs>
  <Slides>16</Slides>
  <Notes>0</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16</vt:i4>
      </vt:variant>
    </vt:vector>
  </HeadingPairs>
  <TitlesOfParts>
    <vt:vector size="24" baseType="lpstr">
      <vt:lpstr>Arial</vt:lpstr>
      <vt:lpstr>Calibri</vt:lpstr>
      <vt:lpstr>Calibri Light</vt:lpstr>
      <vt:lpstr>Courier New</vt:lpstr>
      <vt:lpstr>Symbol</vt:lpstr>
      <vt:lpstr>Times New Roman</vt:lpstr>
      <vt:lpstr>Тема Office</vt:lpstr>
      <vt:lpstr>Документ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Николай</dc:creator>
  <cp:lastModifiedBy>Николай</cp:lastModifiedBy>
  <cp:revision>57</cp:revision>
  <dcterms:created xsi:type="dcterms:W3CDTF">2018-04-10T14:22:41Z</dcterms:created>
  <dcterms:modified xsi:type="dcterms:W3CDTF">2018-06-14T08:41:05Z</dcterms:modified>
</cp:coreProperties>
</file>