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slideLayouts/slideLayout4.xml" ContentType="application/vnd.openxmlformats-officedocument.presentationml.slideLayout+xml"/>
  <Override PartName="/ppt/theme/theme8.xml" ContentType="application/vnd.openxmlformats-officedocument.theme+xml"/>
  <Override PartName="/ppt/slideLayouts/slideLayout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2.xml" ContentType="application/vnd.openxmlformats-officedocument.theme+xml"/>
  <Override PartName="/ppt/slideLayouts/slideLayout8.xml" ContentType="application/vnd.openxmlformats-officedocument.presentationml.slideLayout+xml"/>
  <Override PartName="/ppt/theme/theme13.xml" ContentType="application/vnd.openxmlformats-officedocument.theme+xml"/>
  <Override PartName="/ppt/slideLayouts/slideLayout9.xml" ContentType="application/vnd.openxmlformats-officedocument.presentationml.slideLayout+xml"/>
  <Override PartName="/ppt/theme/theme14.xml" ContentType="application/vnd.openxmlformats-officedocument.theme+xml"/>
  <Override PartName="/ppt/slideLayouts/slideLayout10.xml" ContentType="application/vnd.openxmlformats-officedocument.presentationml.slideLayout+xml"/>
  <Override PartName="/ppt/theme/theme1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1"/>
    <p:sldMasterId id="2147483904" r:id="rId2"/>
    <p:sldMasterId id="2147483918" r:id="rId3"/>
    <p:sldMasterId id="2147484034" r:id="rId4"/>
    <p:sldMasterId id="2147484075" r:id="rId5"/>
    <p:sldMasterId id="2147484083" r:id="rId6"/>
    <p:sldMasterId id="2147484165" r:id="rId7"/>
    <p:sldMasterId id="2147484197" r:id="rId8"/>
    <p:sldMasterId id="2147484222" r:id="rId9"/>
    <p:sldMasterId id="2147484228" r:id="rId10"/>
    <p:sldMasterId id="2147484230" r:id="rId11"/>
    <p:sldMasterId id="2147484254" r:id="rId12"/>
    <p:sldMasterId id="2147484287" r:id="rId13"/>
    <p:sldMasterId id="2147484289" r:id="rId14"/>
    <p:sldMasterId id="2147484303" r:id="rId15"/>
    <p:sldMasterId id="2147484307" r:id="rId16"/>
    <p:sldMasterId id="2147484309" r:id="rId17"/>
  </p:sldMasterIdLst>
  <p:notesMasterIdLst>
    <p:notesMasterId r:id="rId51"/>
  </p:notesMasterIdLst>
  <p:handoutMasterIdLst>
    <p:handoutMasterId r:id="rId52"/>
  </p:handoutMasterIdLst>
  <p:sldIdLst>
    <p:sldId id="261" r:id="rId18"/>
    <p:sldId id="523" r:id="rId19"/>
    <p:sldId id="649" r:id="rId20"/>
    <p:sldId id="646" r:id="rId21"/>
    <p:sldId id="647" r:id="rId22"/>
    <p:sldId id="650" r:id="rId23"/>
    <p:sldId id="652" r:id="rId24"/>
    <p:sldId id="710" r:id="rId25"/>
    <p:sldId id="666" r:id="rId26"/>
    <p:sldId id="654" r:id="rId27"/>
    <p:sldId id="687" r:id="rId28"/>
    <p:sldId id="668" r:id="rId29"/>
    <p:sldId id="671" r:id="rId30"/>
    <p:sldId id="708" r:id="rId31"/>
    <p:sldId id="688" r:id="rId32"/>
    <p:sldId id="689" r:id="rId33"/>
    <p:sldId id="690" r:id="rId34"/>
    <p:sldId id="691" r:id="rId35"/>
    <p:sldId id="694" r:id="rId36"/>
    <p:sldId id="695" r:id="rId37"/>
    <p:sldId id="692" r:id="rId38"/>
    <p:sldId id="696" r:id="rId39"/>
    <p:sldId id="693" r:id="rId40"/>
    <p:sldId id="698" r:id="rId41"/>
    <p:sldId id="699" r:id="rId42"/>
    <p:sldId id="700" r:id="rId43"/>
    <p:sldId id="701" r:id="rId44"/>
    <p:sldId id="702" r:id="rId45"/>
    <p:sldId id="705" r:id="rId46"/>
    <p:sldId id="709" r:id="rId47"/>
    <p:sldId id="707" r:id="rId48"/>
    <p:sldId id="703" r:id="rId49"/>
    <p:sldId id="704" r:id="rId50"/>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800000"/>
    <a:srgbClr val="008000"/>
    <a:srgbClr val="CC0066"/>
    <a:srgbClr val="FFFFCC"/>
    <a:srgbClr val="009242"/>
    <a:srgbClr val="660033"/>
    <a:srgbClr val="FFF8EF"/>
    <a:srgbClr val="FF0066"/>
    <a:srgbClr val="008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43" autoAdjust="0"/>
    <p:restoredTop sz="94629" autoAdjust="0"/>
  </p:normalViewPr>
  <p:slideViewPr>
    <p:cSldViewPr>
      <p:cViewPr varScale="1">
        <p:scale>
          <a:sx n="74" d="100"/>
          <a:sy n="74" d="100"/>
        </p:scale>
        <p:origin x="-1902" y="-90"/>
      </p:cViewPr>
      <p:guideLst>
        <p:guide orient="horz" pos="2160"/>
        <p:guide pos="2880"/>
      </p:guideLst>
    </p:cSldViewPr>
  </p:slideViewPr>
  <p:notesTextViewPr>
    <p:cViewPr>
      <p:scale>
        <a:sx n="1" d="1"/>
        <a:sy n="1" d="1"/>
      </p:scale>
      <p:origin x="0" y="0"/>
    </p:cViewPr>
  </p:notesTextViewPr>
  <p:sorterViewPr>
    <p:cViewPr>
      <p:scale>
        <a:sx n="80" d="100"/>
        <a:sy n="80" d="100"/>
      </p:scale>
      <p:origin x="0" y="2070"/>
    </p:cViewPr>
  </p:sorterViewPr>
  <p:notesViewPr>
    <p:cSldViewPr>
      <p:cViewPr>
        <p:scale>
          <a:sx n="100" d="100"/>
          <a:sy n="100" d="100"/>
        </p:scale>
        <p:origin x="-2419" y="326"/>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57DADCE-13E8-491D-95FB-EE50EFD70311}" type="datetimeFigureOut">
              <a:rPr lang="ru-RU" smtClean="0"/>
              <a:t>15.06.2018</a:t>
            </a:fld>
            <a:endParaRPr lang="ru-RU"/>
          </a:p>
        </p:txBody>
      </p:sp>
      <p:sp>
        <p:nvSpPr>
          <p:cNvPr id="4" name="Нижний колонтитул 3"/>
          <p:cNvSpPr>
            <a:spLocks noGrp="1"/>
          </p:cNvSpPr>
          <p:nvPr>
            <p:ph type="ftr" sz="quarter" idx="2"/>
          </p:nvPr>
        </p:nvSpPr>
        <p:spPr>
          <a:xfrm>
            <a:off x="0" y="9429751"/>
            <a:ext cx="2946400" cy="49688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9751"/>
            <a:ext cx="2946400" cy="496888"/>
          </a:xfrm>
          <a:prstGeom prst="rect">
            <a:avLst/>
          </a:prstGeom>
        </p:spPr>
        <p:txBody>
          <a:bodyPr vert="horz" lIns="91440" tIns="45720" rIns="91440" bIns="45720" rtlCol="0" anchor="b"/>
          <a:lstStyle>
            <a:lvl1pPr algn="r">
              <a:defRPr sz="1200"/>
            </a:lvl1pPr>
          </a:lstStyle>
          <a:p>
            <a:fld id="{907D2BC8-477F-4836-B0F9-65A7CF67F233}" type="slidenum">
              <a:rPr lang="ru-RU" smtClean="0"/>
              <a:t>‹#›</a:t>
            </a:fld>
            <a:endParaRPr lang="ru-RU"/>
          </a:p>
        </p:txBody>
      </p:sp>
    </p:spTree>
    <p:extLst>
      <p:ext uri="{BB962C8B-B14F-4D97-AF65-F5344CB8AC3E}">
        <p14:creationId xmlns:p14="http://schemas.microsoft.com/office/powerpoint/2010/main" val="2874723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2946351" cy="496174"/>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49730" y="0"/>
            <a:ext cx="2946351" cy="496174"/>
          </a:xfrm>
          <a:prstGeom prst="rect">
            <a:avLst/>
          </a:prstGeom>
        </p:spPr>
        <p:txBody>
          <a:bodyPr vert="horz" lIns="91440" tIns="45720" rIns="91440" bIns="45720" rtlCol="0"/>
          <a:lstStyle>
            <a:lvl1pPr algn="r">
              <a:defRPr sz="1200"/>
            </a:lvl1pPr>
          </a:lstStyle>
          <a:p>
            <a:fld id="{5B470779-CFD4-45BB-A8C8-0AF15215396C}" type="datetimeFigureOut">
              <a:rPr lang="ru-RU" smtClean="0"/>
              <a:pPr/>
              <a:t>15.06.2018</a:t>
            </a:fld>
            <a:endParaRPr lang="ru-RU" dirty="0"/>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930" y="4716029"/>
            <a:ext cx="5437821" cy="4467146"/>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9430469"/>
            <a:ext cx="2946351" cy="496173"/>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49730" y="9430469"/>
            <a:ext cx="2946351" cy="496173"/>
          </a:xfrm>
          <a:prstGeom prst="rect">
            <a:avLst/>
          </a:prstGeom>
        </p:spPr>
        <p:txBody>
          <a:bodyPr vert="horz" lIns="91440" tIns="45720" rIns="91440" bIns="45720" rtlCol="0" anchor="b"/>
          <a:lstStyle>
            <a:lvl1pPr algn="r">
              <a:defRPr sz="1200"/>
            </a:lvl1pPr>
          </a:lstStyle>
          <a:p>
            <a:fld id="{7F9E72FF-924B-4C0A-9FF7-142D00236ACF}" type="slidenum">
              <a:rPr lang="ru-RU" smtClean="0"/>
              <a:pPr/>
              <a:t>‹#›</a:t>
            </a:fld>
            <a:endParaRPr lang="ru-RU" dirty="0"/>
          </a:p>
        </p:txBody>
      </p:sp>
    </p:spTree>
    <p:extLst>
      <p:ext uri="{BB962C8B-B14F-4D97-AF65-F5344CB8AC3E}">
        <p14:creationId xmlns:p14="http://schemas.microsoft.com/office/powerpoint/2010/main" val="976516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F9E72FF-924B-4C0A-9FF7-142D00236ACF}" type="slidenum">
              <a:rPr lang="ru-RU" smtClean="0"/>
              <a:pPr/>
              <a:t>1</a:t>
            </a:fld>
            <a:endParaRPr lang="ru-RU" dirty="0"/>
          </a:p>
        </p:txBody>
      </p:sp>
    </p:spTree>
    <p:extLst>
      <p:ext uri="{BB962C8B-B14F-4D97-AF65-F5344CB8AC3E}">
        <p14:creationId xmlns:p14="http://schemas.microsoft.com/office/powerpoint/2010/main" val="1267652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F9E72FF-924B-4C0A-9FF7-142D00236ACF}" type="slidenum">
              <a:rPr lang="ru-RU" smtClean="0"/>
              <a:pPr/>
              <a:t>10</a:t>
            </a:fld>
            <a:endParaRPr lang="ru-RU" dirty="0"/>
          </a:p>
        </p:txBody>
      </p:sp>
    </p:spTree>
    <p:extLst>
      <p:ext uri="{BB962C8B-B14F-4D97-AF65-F5344CB8AC3E}">
        <p14:creationId xmlns:p14="http://schemas.microsoft.com/office/powerpoint/2010/main" val="1019513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766FB3-7346-42EF-A4C6-318E09B08A39}" type="slidenum">
              <a:rPr lang="ru-RU" smtClean="0">
                <a:solidFill>
                  <a:prstClr val="black"/>
                </a:solidFill>
              </a:rPr>
              <a:pPr/>
              <a:t>11</a:t>
            </a:fld>
            <a:endParaRPr lang="ru-RU">
              <a:solidFill>
                <a:prstClr val="black"/>
              </a:solidFill>
            </a:endParaRPr>
          </a:p>
        </p:txBody>
      </p:sp>
    </p:spTree>
    <p:extLst>
      <p:ext uri="{BB962C8B-B14F-4D97-AF65-F5344CB8AC3E}">
        <p14:creationId xmlns:p14="http://schemas.microsoft.com/office/powerpoint/2010/main" val="1817629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Образ слайда 1"/>
          <p:cNvSpPr>
            <a:spLocks noGrp="1" noRot="1" noChangeAspect="1" noTextEdit="1"/>
          </p:cNvSpPr>
          <p:nvPr>
            <p:ph type="sldImg"/>
          </p:nvPr>
        </p:nvSpPr>
        <p:spPr>
          <a:ln/>
        </p:spPr>
      </p:sp>
      <p:sp>
        <p:nvSpPr>
          <p:cNvPr id="30515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latin typeface="Arial" pitchFamily="34" charset="0"/>
            </a:endParaRPr>
          </a:p>
        </p:txBody>
      </p:sp>
      <p:sp>
        <p:nvSpPr>
          <p:cNvPr id="30515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Times New Roman" pitchFamily="18" charset="0"/>
              </a:defRPr>
            </a:lvl1pPr>
            <a:lvl2pPr marL="742950" indent="-285750" defTabSz="920750" eaLnBrk="0" hangingPunct="0">
              <a:defRPr>
                <a:solidFill>
                  <a:schemeClr val="tx1"/>
                </a:solidFill>
                <a:latin typeface="Times New Roman" pitchFamily="18" charset="0"/>
              </a:defRPr>
            </a:lvl2pPr>
            <a:lvl3pPr marL="1143000" indent="-228600" defTabSz="920750" eaLnBrk="0" hangingPunct="0">
              <a:defRPr>
                <a:solidFill>
                  <a:schemeClr val="tx1"/>
                </a:solidFill>
                <a:latin typeface="Times New Roman" pitchFamily="18" charset="0"/>
              </a:defRPr>
            </a:lvl3pPr>
            <a:lvl4pPr marL="1600200" indent="-228600" defTabSz="920750" eaLnBrk="0" hangingPunct="0">
              <a:defRPr>
                <a:solidFill>
                  <a:schemeClr val="tx1"/>
                </a:solidFill>
                <a:latin typeface="Times New Roman" pitchFamily="18" charset="0"/>
              </a:defRPr>
            </a:lvl4pPr>
            <a:lvl5pPr marL="2057400" indent="-228600" defTabSz="920750" eaLnBrk="0" hangingPunct="0">
              <a:defRPr>
                <a:solidFill>
                  <a:schemeClr val="tx1"/>
                </a:solidFill>
                <a:latin typeface="Times New Roman" pitchFamily="18" charset="0"/>
              </a:defRPr>
            </a:lvl5pPr>
            <a:lvl6pPr marL="2514600" indent="-228600" defTabSz="920750" eaLnBrk="0" fontAlgn="base" hangingPunct="0">
              <a:spcBef>
                <a:spcPct val="0"/>
              </a:spcBef>
              <a:spcAft>
                <a:spcPct val="0"/>
              </a:spcAft>
              <a:defRPr>
                <a:solidFill>
                  <a:schemeClr val="tx1"/>
                </a:solidFill>
                <a:latin typeface="Times New Roman" pitchFamily="18" charset="0"/>
              </a:defRPr>
            </a:lvl6pPr>
            <a:lvl7pPr marL="2971800" indent="-228600" defTabSz="920750" eaLnBrk="0" fontAlgn="base" hangingPunct="0">
              <a:spcBef>
                <a:spcPct val="0"/>
              </a:spcBef>
              <a:spcAft>
                <a:spcPct val="0"/>
              </a:spcAft>
              <a:defRPr>
                <a:solidFill>
                  <a:schemeClr val="tx1"/>
                </a:solidFill>
                <a:latin typeface="Times New Roman" pitchFamily="18" charset="0"/>
              </a:defRPr>
            </a:lvl7pPr>
            <a:lvl8pPr marL="3429000" indent="-228600" defTabSz="920750" eaLnBrk="0" fontAlgn="base" hangingPunct="0">
              <a:spcBef>
                <a:spcPct val="0"/>
              </a:spcBef>
              <a:spcAft>
                <a:spcPct val="0"/>
              </a:spcAft>
              <a:defRPr>
                <a:solidFill>
                  <a:schemeClr val="tx1"/>
                </a:solidFill>
                <a:latin typeface="Times New Roman" pitchFamily="18" charset="0"/>
              </a:defRPr>
            </a:lvl8pPr>
            <a:lvl9pPr marL="3886200" indent="-228600" defTabSz="920750" eaLnBrk="0" fontAlgn="base" hangingPunct="0">
              <a:spcBef>
                <a:spcPct val="0"/>
              </a:spcBef>
              <a:spcAft>
                <a:spcPct val="0"/>
              </a:spcAft>
              <a:defRPr>
                <a:solidFill>
                  <a:schemeClr val="tx1"/>
                </a:solidFill>
                <a:latin typeface="Times New Roman" pitchFamily="18" charset="0"/>
              </a:defRPr>
            </a:lvl9pPr>
          </a:lstStyle>
          <a:p>
            <a:pPr eaLnBrk="1" hangingPunct="1"/>
            <a:fld id="{EBDEDDDC-3B7E-4480-9E01-132A7D52BE78}" type="slidenum">
              <a:rPr lang="ru-RU" smtClean="0">
                <a:solidFill>
                  <a:srgbClr val="000000"/>
                </a:solidFill>
                <a:latin typeface="Arial" pitchFamily="34" charset="0"/>
              </a:rPr>
              <a:pPr eaLnBrk="1" hangingPunct="1"/>
              <a:t>12</a:t>
            </a:fld>
            <a:endParaRPr lang="ru-RU" smtClean="0">
              <a:solidFill>
                <a:srgbClr val="000000"/>
              </a:solidFill>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766FB3-7346-42EF-A4C6-318E09B08A39}" type="slidenum">
              <a:rPr lang="ru-RU" smtClean="0">
                <a:solidFill>
                  <a:prstClr val="black"/>
                </a:solidFill>
              </a:rPr>
              <a:pPr/>
              <a:t>13</a:t>
            </a:fld>
            <a:endParaRPr lang="ru-RU">
              <a:solidFill>
                <a:prstClr val="black"/>
              </a:solidFill>
            </a:endParaRPr>
          </a:p>
        </p:txBody>
      </p:sp>
    </p:spTree>
    <p:extLst>
      <p:ext uri="{BB962C8B-B14F-4D97-AF65-F5344CB8AC3E}">
        <p14:creationId xmlns:p14="http://schemas.microsoft.com/office/powerpoint/2010/main" val="320563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446509" y="4716033"/>
            <a:ext cx="6120680" cy="4467146"/>
          </a:xfrm>
        </p:spPr>
        <p:txBody>
          <a:bodyPr/>
          <a:lstStyle/>
          <a:p>
            <a:pPr algn="just"/>
            <a:r>
              <a:rPr lang="en-US" b="1" dirty="0" err="1" smtClean="0">
                <a:latin typeface="Times New Roman" panose="02020603050405020304" pitchFamily="18" charset="0"/>
                <a:cs typeface="Times New Roman" panose="02020603050405020304" pitchFamily="18" charset="0"/>
              </a:rPr>
              <a:t>Fig.a</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Step </a:t>
            </a:r>
            <a:r>
              <a:rPr lang="en-US" dirty="0">
                <a:latin typeface="Times New Roman" panose="02020603050405020304" pitchFamily="18" charset="0"/>
                <a:cs typeface="Times New Roman" panose="02020603050405020304" pitchFamily="18" charset="0"/>
              </a:rPr>
              <a:t>1: Shine (intense) light onto the molecules to create (many) virtual states. This light will pump many molecules and is called the pump beam (</a:t>
            </a:r>
            <a:r>
              <a:rPr lang="en-US" dirty="0" err="1">
                <a:latin typeface="Times New Roman" panose="02020603050405020304" pitchFamily="18" charset="0"/>
                <a:cs typeface="Times New Roman" panose="02020603050405020304" pitchFamily="18" charset="0"/>
              </a:rPr>
              <a:t>ω</a:t>
            </a:r>
            <a:r>
              <a:rPr lang="en-US" baseline="-25000" dirty="0" err="1">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Step </a:t>
            </a:r>
            <a:r>
              <a:rPr lang="en-US" dirty="0">
                <a:latin typeface="Times New Roman" panose="02020603050405020304" pitchFamily="18" charset="0"/>
                <a:cs typeface="Times New Roman" panose="02020603050405020304" pitchFamily="18" charset="0"/>
              </a:rPr>
              <a:t>2: Shine (intense) light onto the molecules with appropriate energy to “to stimulate the depopulation” of the virtual state. This energy is the Stokes energy (less than excitation). Hence, the light is the Stokes beam (</a:t>
            </a:r>
            <a:r>
              <a:rPr lang="en-US" dirty="0" err="1">
                <a:latin typeface="Times New Roman" panose="02020603050405020304" pitchFamily="18" charset="0"/>
                <a:cs typeface="Times New Roman" panose="02020603050405020304" pitchFamily="18" charset="0"/>
              </a:rPr>
              <a:t>ω</a:t>
            </a:r>
            <a:r>
              <a:rPr lang="en-US" baseline="-25000" dirty="0" err="1">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r>
              <a:rPr lang="en-US" b="1" dirty="0" err="1" smtClean="0">
                <a:latin typeface="Times New Roman" panose="02020603050405020304" pitchFamily="18" charset="0"/>
                <a:cs typeface="Times New Roman" panose="02020603050405020304" pitchFamily="18" charset="0"/>
              </a:rPr>
              <a:t>Fig.b</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consequence of this double illumination is the dense population of a vibrational sub-state of the ground state, which is very specific to the chemical properties. The selection is tuned by the tunable pump beam.</a:t>
            </a:r>
          </a:p>
          <a:p>
            <a:pPr algn="just"/>
            <a:endParaRPr lang="en-US" dirty="0" smtClean="0">
              <a:latin typeface="Times New Roman" panose="02020603050405020304" pitchFamily="18" charset="0"/>
              <a:cs typeface="Times New Roman" panose="02020603050405020304" pitchFamily="18" charset="0"/>
            </a:endParaRPr>
          </a:p>
          <a:p>
            <a:pPr algn="just"/>
            <a:r>
              <a:rPr lang="en-US" b="1" dirty="0" err="1" smtClean="0">
                <a:latin typeface="Times New Roman" panose="02020603050405020304" pitchFamily="18" charset="0"/>
                <a:cs typeface="Times New Roman" panose="02020603050405020304" pitchFamily="18" charset="0"/>
              </a:rPr>
              <a:t>Fig.c</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order to visualize the populated vibrational state, we use the pump beam as a probe to elevate the molecule to a new virtual state. (No action needed, light is still on</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r>
              <a:rPr lang="en-US" b="1" dirty="0" err="1" smtClean="0">
                <a:latin typeface="Times New Roman" panose="02020603050405020304" pitchFamily="18" charset="0"/>
                <a:cs typeface="Times New Roman" panose="02020603050405020304" pitchFamily="18" charset="0"/>
              </a:rPr>
              <a:t>Fig.d</a:t>
            </a:r>
            <a:r>
              <a:rPr lang="en-US" b="1"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molecules will relax from this virtual state to the ground state, the energy is now larger than the pump, consequently “bluer” than the pump and hence called “anti-Stokes”. This is the detected signal.</a:t>
            </a:r>
          </a:p>
          <a:p>
            <a:pPr algn="just"/>
            <a:endParaRPr lang="en-US" dirty="0" smtClean="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In CARS microscopy, the electronic contributions to </a:t>
            </a:r>
            <a:r>
              <a:rPr lang="en-US" dirty="0">
                <a:latin typeface="Times New Roman" panose="02020603050405020304" pitchFamily="18" charset="0"/>
                <a:cs typeface="Times New Roman" panose="02020603050405020304" pitchFamily="18" charset="0"/>
                <a:sym typeface="Symbol"/>
              </a:rPr>
              <a:t>(3) </a:t>
            </a:r>
            <a:r>
              <a:rPr lang="en-US" dirty="0" smtClean="0">
                <a:latin typeface="Times New Roman" panose="02020603050405020304" pitchFamily="18" charset="0"/>
                <a:cs typeface="Times New Roman" panose="02020603050405020304" pitchFamily="18" charset="0"/>
                <a:sym typeface="Symbol"/>
              </a:rPr>
              <a:t>are exhibited as a </a:t>
            </a:r>
            <a:r>
              <a:rPr lang="en-US" dirty="0" err="1" smtClean="0">
                <a:latin typeface="Times New Roman" panose="02020603050405020304" pitchFamily="18" charset="0"/>
                <a:cs typeface="Times New Roman" panose="02020603050405020304" pitchFamily="18" charset="0"/>
                <a:sym typeface="Symbol"/>
              </a:rPr>
              <a:t>nonresonant</a:t>
            </a:r>
            <a:r>
              <a:rPr lang="en-US" dirty="0" smtClean="0">
                <a:latin typeface="Times New Roman" panose="02020603050405020304" pitchFamily="18" charset="0"/>
                <a:cs typeface="Times New Roman" panose="02020603050405020304" pitchFamily="18" charset="0"/>
                <a:sym typeface="Symbol"/>
              </a:rPr>
              <a:t> background signal with no vibrational contrast and need to be minimized. By taking advantage of the Raman depolarization ratio of certain modes, </a:t>
            </a:r>
            <a:r>
              <a:rPr lang="en-US" dirty="0" err="1" smtClean="0">
                <a:latin typeface="Times New Roman" panose="02020603050405020304" pitchFamily="18" charset="0"/>
                <a:cs typeface="Times New Roman" panose="02020603050405020304" pitchFamily="18" charset="0"/>
                <a:sym typeface="Symbol"/>
              </a:rPr>
              <a:t>thr</a:t>
            </a:r>
            <a:r>
              <a:rPr lang="en-US" dirty="0" smtClean="0">
                <a:latin typeface="Times New Roman" panose="02020603050405020304" pitchFamily="18" charset="0"/>
                <a:cs typeface="Times New Roman" panose="02020603050405020304" pitchFamily="18" charset="0"/>
                <a:sym typeface="Symbol"/>
              </a:rPr>
              <a:t> resonant signal can be separated from the </a:t>
            </a:r>
            <a:r>
              <a:rPr lang="en-US" dirty="0" err="1" smtClean="0">
                <a:latin typeface="Times New Roman" panose="02020603050405020304" pitchFamily="18" charset="0"/>
                <a:cs typeface="Times New Roman" panose="02020603050405020304" pitchFamily="18" charset="0"/>
                <a:sym typeface="Symbol"/>
              </a:rPr>
              <a:t>nonresonant</a:t>
            </a:r>
            <a:r>
              <a:rPr lang="en-US" dirty="0" smtClean="0">
                <a:latin typeface="Times New Roman" panose="02020603050405020304" pitchFamily="18" charset="0"/>
                <a:cs typeface="Times New Roman" panose="02020603050405020304" pitchFamily="18" charset="0"/>
                <a:sym typeface="Symbol"/>
              </a:rPr>
              <a:t> background when polarization sensitive detection is employed. P-CARS significantly enhances the image quality and contrast.</a:t>
            </a:r>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7F9E72FF-924B-4C0A-9FF7-142D00236ACF}" type="slidenum">
              <a:rPr lang="ru-RU" smtClean="0">
                <a:solidFill>
                  <a:prstClr val="black"/>
                </a:solidFill>
              </a:rPr>
              <a:pPr/>
              <a:t>14</a:t>
            </a:fld>
            <a:endParaRPr lang="ru-RU" dirty="0">
              <a:solidFill>
                <a:prstClr val="black"/>
              </a:solidFill>
            </a:endParaRPr>
          </a:p>
        </p:txBody>
      </p:sp>
    </p:spTree>
    <p:extLst>
      <p:ext uri="{BB962C8B-B14F-4D97-AF65-F5344CB8AC3E}">
        <p14:creationId xmlns:p14="http://schemas.microsoft.com/office/powerpoint/2010/main" val="54334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F9E72FF-924B-4C0A-9FF7-142D00236ACF}" type="slidenum">
              <a:rPr lang="ru-RU" smtClean="0"/>
              <a:pPr/>
              <a:t>15</a:t>
            </a:fld>
            <a:endParaRPr lang="ru-RU" dirty="0"/>
          </a:p>
        </p:txBody>
      </p:sp>
    </p:spTree>
    <p:extLst>
      <p:ext uri="{BB962C8B-B14F-4D97-AF65-F5344CB8AC3E}">
        <p14:creationId xmlns:p14="http://schemas.microsoft.com/office/powerpoint/2010/main" val="1765489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766FB3-7346-42EF-A4C6-318E09B08A39}" type="slidenum">
              <a:rPr lang="ru-RU" smtClean="0">
                <a:solidFill>
                  <a:prstClr val="black"/>
                </a:solidFill>
              </a:rPr>
              <a:pPr/>
              <a:t>16</a:t>
            </a:fld>
            <a:endParaRPr lang="ru-RU">
              <a:solidFill>
                <a:prstClr val="black"/>
              </a:solidFill>
            </a:endParaRPr>
          </a:p>
        </p:txBody>
      </p:sp>
    </p:spTree>
    <p:extLst>
      <p:ext uri="{BB962C8B-B14F-4D97-AF65-F5344CB8AC3E}">
        <p14:creationId xmlns:p14="http://schemas.microsoft.com/office/powerpoint/2010/main" val="788406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766FB3-7346-42EF-A4C6-318E09B08A39}" type="slidenum">
              <a:rPr lang="ru-RU" smtClean="0">
                <a:solidFill>
                  <a:prstClr val="black"/>
                </a:solidFill>
              </a:rPr>
              <a:pPr/>
              <a:t>17</a:t>
            </a:fld>
            <a:endParaRPr lang="ru-RU">
              <a:solidFill>
                <a:prstClr val="black"/>
              </a:solidFill>
            </a:endParaRPr>
          </a:p>
        </p:txBody>
      </p:sp>
    </p:spTree>
    <p:extLst>
      <p:ext uri="{BB962C8B-B14F-4D97-AF65-F5344CB8AC3E}">
        <p14:creationId xmlns:p14="http://schemas.microsoft.com/office/powerpoint/2010/main" val="473675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766FB3-7346-42EF-A4C6-318E09B08A39}" type="slidenum">
              <a:rPr lang="ru-RU" smtClean="0">
                <a:solidFill>
                  <a:prstClr val="black"/>
                </a:solidFill>
              </a:rPr>
              <a:pPr/>
              <a:t>18</a:t>
            </a:fld>
            <a:endParaRPr lang="ru-RU">
              <a:solidFill>
                <a:prstClr val="black"/>
              </a:solidFill>
            </a:endParaRPr>
          </a:p>
        </p:txBody>
      </p:sp>
    </p:spTree>
    <p:extLst>
      <p:ext uri="{BB962C8B-B14F-4D97-AF65-F5344CB8AC3E}">
        <p14:creationId xmlns:p14="http://schemas.microsoft.com/office/powerpoint/2010/main" val="1438336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766FB3-7346-42EF-A4C6-318E09B08A39}" type="slidenum">
              <a:rPr lang="ru-RU" smtClean="0">
                <a:solidFill>
                  <a:prstClr val="black"/>
                </a:solidFill>
              </a:rPr>
              <a:pPr/>
              <a:t>19</a:t>
            </a:fld>
            <a:endParaRPr lang="ru-RU">
              <a:solidFill>
                <a:prstClr val="black"/>
              </a:solidFill>
            </a:endParaRPr>
          </a:p>
        </p:txBody>
      </p:sp>
    </p:spTree>
    <p:extLst>
      <p:ext uri="{BB962C8B-B14F-4D97-AF65-F5344CB8AC3E}">
        <p14:creationId xmlns:p14="http://schemas.microsoft.com/office/powerpoint/2010/main" val="62436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Образ слайда 1"/>
          <p:cNvSpPr>
            <a:spLocks noGrp="1" noRot="1" noChangeAspect="1" noTextEdit="1"/>
          </p:cNvSpPr>
          <p:nvPr>
            <p:ph type="sldImg"/>
          </p:nvPr>
        </p:nvSpPr>
        <p:spPr>
          <a:ln/>
        </p:spPr>
      </p:sp>
      <p:sp>
        <p:nvSpPr>
          <p:cNvPr id="1935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altLang="ru-RU" sz="1400" dirty="0">
              <a:latin typeface="Times New Roman" panose="02020603050405020304" pitchFamily="18" charset="0"/>
              <a:cs typeface="Times New Roman" panose="02020603050405020304" pitchFamily="18" charset="0"/>
            </a:endParaRPr>
          </a:p>
        </p:txBody>
      </p:sp>
      <p:sp>
        <p:nvSpPr>
          <p:cNvPr id="19354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Arial" charset="0"/>
              </a:defRPr>
            </a:lvl1pPr>
            <a:lvl2pPr marL="714375" indent="-274638" defTabSz="919163" eaLnBrk="0" hangingPunct="0">
              <a:spcBef>
                <a:spcPct val="30000"/>
              </a:spcBef>
              <a:defRPr sz="1200">
                <a:solidFill>
                  <a:schemeClr val="tx1"/>
                </a:solidFill>
                <a:latin typeface="Arial" charset="0"/>
              </a:defRPr>
            </a:lvl2pPr>
            <a:lvl3pPr marL="1100138" indent="-219075" defTabSz="919163" eaLnBrk="0" hangingPunct="0">
              <a:spcBef>
                <a:spcPct val="30000"/>
              </a:spcBef>
              <a:defRPr sz="1200">
                <a:solidFill>
                  <a:schemeClr val="tx1"/>
                </a:solidFill>
                <a:latin typeface="Arial" charset="0"/>
              </a:defRPr>
            </a:lvl3pPr>
            <a:lvl4pPr marL="1541463" indent="-219075" defTabSz="919163" eaLnBrk="0" hangingPunct="0">
              <a:spcBef>
                <a:spcPct val="30000"/>
              </a:spcBef>
              <a:defRPr sz="1200">
                <a:solidFill>
                  <a:schemeClr val="tx1"/>
                </a:solidFill>
                <a:latin typeface="Arial" charset="0"/>
              </a:defRPr>
            </a:lvl4pPr>
            <a:lvl5pPr marL="1981200" indent="-219075" defTabSz="919163" eaLnBrk="0" hangingPunct="0">
              <a:spcBef>
                <a:spcPct val="30000"/>
              </a:spcBef>
              <a:defRPr sz="1200">
                <a:solidFill>
                  <a:schemeClr val="tx1"/>
                </a:solidFill>
                <a:latin typeface="Arial" charset="0"/>
              </a:defRPr>
            </a:lvl5pPr>
            <a:lvl6pPr marL="2438400" indent="-219075" defTabSz="919163" eaLnBrk="0" fontAlgn="base" hangingPunct="0">
              <a:spcBef>
                <a:spcPct val="30000"/>
              </a:spcBef>
              <a:spcAft>
                <a:spcPct val="0"/>
              </a:spcAft>
              <a:defRPr sz="1200">
                <a:solidFill>
                  <a:schemeClr val="tx1"/>
                </a:solidFill>
                <a:latin typeface="Arial" charset="0"/>
              </a:defRPr>
            </a:lvl6pPr>
            <a:lvl7pPr marL="2895600" indent="-219075" defTabSz="919163" eaLnBrk="0" fontAlgn="base" hangingPunct="0">
              <a:spcBef>
                <a:spcPct val="30000"/>
              </a:spcBef>
              <a:spcAft>
                <a:spcPct val="0"/>
              </a:spcAft>
              <a:defRPr sz="1200">
                <a:solidFill>
                  <a:schemeClr val="tx1"/>
                </a:solidFill>
                <a:latin typeface="Arial" charset="0"/>
              </a:defRPr>
            </a:lvl7pPr>
            <a:lvl8pPr marL="3352800" indent="-219075" defTabSz="919163" eaLnBrk="0" fontAlgn="base" hangingPunct="0">
              <a:spcBef>
                <a:spcPct val="30000"/>
              </a:spcBef>
              <a:spcAft>
                <a:spcPct val="0"/>
              </a:spcAft>
              <a:defRPr sz="1200">
                <a:solidFill>
                  <a:schemeClr val="tx1"/>
                </a:solidFill>
                <a:latin typeface="Arial" charset="0"/>
              </a:defRPr>
            </a:lvl8pPr>
            <a:lvl9pPr marL="3810000" indent="-219075" defTabSz="9191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D83EA37-97DE-42C9-A71E-559C02B46B2A}" type="slidenum">
              <a:rPr lang="ru-RU" altLang="ru-RU" sz="1300" smtClean="0">
                <a:solidFill>
                  <a:srgbClr val="000000"/>
                </a:solidFill>
              </a:rPr>
              <a:pPr eaLnBrk="1" hangingPunct="1">
                <a:spcBef>
                  <a:spcPct val="0"/>
                </a:spcBef>
              </a:pPr>
              <a:t>2</a:t>
            </a:fld>
            <a:endParaRPr lang="ru-RU" altLang="ru-RU" sz="1300"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766FB3-7346-42EF-A4C6-318E09B08A39}" type="slidenum">
              <a:rPr lang="ru-RU" smtClean="0">
                <a:solidFill>
                  <a:prstClr val="black"/>
                </a:solidFill>
              </a:rPr>
              <a:pPr/>
              <a:t>20</a:t>
            </a:fld>
            <a:endParaRPr lang="ru-RU">
              <a:solidFill>
                <a:prstClr val="black"/>
              </a:solidFill>
            </a:endParaRPr>
          </a:p>
        </p:txBody>
      </p:sp>
    </p:spTree>
    <p:extLst>
      <p:ext uri="{BB962C8B-B14F-4D97-AF65-F5344CB8AC3E}">
        <p14:creationId xmlns:p14="http://schemas.microsoft.com/office/powerpoint/2010/main" val="3733015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766FB3-7346-42EF-A4C6-318E09B08A39}" type="slidenum">
              <a:rPr lang="ru-RU" smtClean="0">
                <a:solidFill>
                  <a:prstClr val="black"/>
                </a:solidFill>
              </a:rPr>
              <a:pPr/>
              <a:t>21</a:t>
            </a:fld>
            <a:endParaRPr lang="ru-RU">
              <a:solidFill>
                <a:prstClr val="black"/>
              </a:solidFill>
            </a:endParaRPr>
          </a:p>
        </p:txBody>
      </p:sp>
    </p:spTree>
    <p:extLst>
      <p:ext uri="{BB962C8B-B14F-4D97-AF65-F5344CB8AC3E}">
        <p14:creationId xmlns:p14="http://schemas.microsoft.com/office/powerpoint/2010/main" val="1037681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766FB3-7346-42EF-A4C6-318E09B08A39}" type="slidenum">
              <a:rPr lang="ru-RU" smtClean="0">
                <a:solidFill>
                  <a:prstClr val="black"/>
                </a:solidFill>
              </a:rPr>
              <a:pPr/>
              <a:t>22</a:t>
            </a:fld>
            <a:endParaRPr lang="ru-RU">
              <a:solidFill>
                <a:prstClr val="black"/>
              </a:solidFill>
            </a:endParaRPr>
          </a:p>
        </p:txBody>
      </p:sp>
    </p:spTree>
    <p:extLst>
      <p:ext uri="{BB962C8B-B14F-4D97-AF65-F5344CB8AC3E}">
        <p14:creationId xmlns:p14="http://schemas.microsoft.com/office/powerpoint/2010/main" val="1302726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766FB3-7346-42EF-A4C6-318E09B08A39}" type="slidenum">
              <a:rPr lang="ru-RU" smtClean="0">
                <a:solidFill>
                  <a:prstClr val="black"/>
                </a:solidFill>
              </a:rPr>
              <a:pPr/>
              <a:t>23</a:t>
            </a:fld>
            <a:endParaRPr lang="ru-RU">
              <a:solidFill>
                <a:prstClr val="black"/>
              </a:solidFill>
            </a:endParaRPr>
          </a:p>
        </p:txBody>
      </p:sp>
    </p:spTree>
    <p:extLst>
      <p:ext uri="{BB962C8B-B14F-4D97-AF65-F5344CB8AC3E}">
        <p14:creationId xmlns:p14="http://schemas.microsoft.com/office/powerpoint/2010/main" val="3534480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766FB3-7346-42EF-A4C6-318E09B08A39}" type="slidenum">
              <a:rPr lang="ru-RU" smtClean="0">
                <a:solidFill>
                  <a:prstClr val="black"/>
                </a:solidFill>
              </a:rPr>
              <a:pPr/>
              <a:t>24</a:t>
            </a:fld>
            <a:endParaRPr lang="ru-RU">
              <a:solidFill>
                <a:prstClr val="black"/>
              </a:solidFill>
            </a:endParaRPr>
          </a:p>
        </p:txBody>
      </p:sp>
    </p:spTree>
    <p:extLst>
      <p:ext uri="{BB962C8B-B14F-4D97-AF65-F5344CB8AC3E}">
        <p14:creationId xmlns:p14="http://schemas.microsoft.com/office/powerpoint/2010/main" val="1903965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766FB3-7346-42EF-A4C6-318E09B08A39}" type="slidenum">
              <a:rPr lang="ru-RU" smtClean="0">
                <a:solidFill>
                  <a:prstClr val="black"/>
                </a:solidFill>
              </a:rPr>
              <a:pPr/>
              <a:t>25</a:t>
            </a:fld>
            <a:endParaRPr lang="ru-RU">
              <a:solidFill>
                <a:prstClr val="black"/>
              </a:solidFill>
            </a:endParaRPr>
          </a:p>
        </p:txBody>
      </p:sp>
    </p:spTree>
    <p:extLst>
      <p:ext uri="{BB962C8B-B14F-4D97-AF65-F5344CB8AC3E}">
        <p14:creationId xmlns:p14="http://schemas.microsoft.com/office/powerpoint/2010/main" val="2719501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766FB3-7346-42EF-A4C6-318E09B08A39}" type="slidenum">
              <a:rPr lang="ru-RU" smtClean="0">
                <a:solidFill>
                  <a:prstClr val="black"/>
                </a:solidFill>
              </a:rPr>
              <a:pPr/>
              <a:t>26</a:t>
            </a:fld>
            <a:endParaRPr lang="ru-RU">
              <a:solidFill>
                <a:prstClr val="black"/>
              </a:solidFill>
            </a:endParaRPr>
          </a:p>
        </p:txBody>
      </p:sp>
    </p:spTree>
    <p:extLst>
      <p:ext uri="{BB962C8B-B14F-4D97-AF65-F5344CB8AC3E}">
        <p14:creationId xmlns:p14="http://schemas.microsoft.com/office/powerpoint/2010/main" val="2941804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766FB3-7346-42EF-A4C6-318E09B08A39}" type="slidenum">
              <a:rPr lang="ru-RU" smtClean="0">
                <a:solidFill>
                  <a:prstClr val="black"/>
                </a:solidFill>
              </a:rPr>
              <a:pPr/>
              <a:t>27</a:t>
            </a:fld>
            <a:endParaRPr lang="ru-RU">
              <a:solidFill>
                <a:prstClr val="black"/>
              </a:solidFill>
            </a:endParaRPr>
          </a:p>
        </p:txBody>
      </p:sp>
    </p:spTree>
    <p:extLst>
      <p:ext uri="{BB962C8B-B14F-4D97-AF65-F5344CB8AC3E}">
        <p14:creationId xmlns:p14="http://schemas.microsoft.com/office/powerpoint/2010/main" val="1001681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766FB3-7346-42EF-A4C6-318E09B08A39}" type="slidenum">
              <a:rPr lang="ru-RU" smtClean="0">
                <a:solidFill>
                  <a:prstClr val="black"/>
                </a:solidFill>
              </a:rPr>
              <a:pPr/>
              <a:t>28</a:t>
            </a:fld>
            <a:endParaRPr lang="ru-RU">
              <a:solidFill>
                <a:prstClr val="black"/>
              </a:solidFill>
            </a:endParaRPr>
          </a:p>
        </p:txBody>
      </p:sp>
    </p:spTree>
    <p:extLst>
      <p:ext uri="{BB962C8B-B14F-4D97-AF65-F5344CB8AC3E}">
        <p14:creationId xmlns:p14="http://schemas.microsoft.com/office/powerpoint/2010/main" val="699721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Образ слайда 1"/>
          <p:cNvSpPr>
            <a:spLocks noGrp="1" noRot="1" noChangeAspect="1" noTextEdit="1"/>
          </p:cNvSpPr>
          <p:nvPr>
            <p:ph type="sldImg"/>
          </p:nvPr>
        </p:nvSpPr>
        <p:spPr>
          <a:ln/>
        </p:spPr>
      </p:sp>
      <p:sp>
        <p:nvSpPr>
          <p:cNvPr id="31846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latin typeface="Arial" pitchFamily="34" charset="0"/>
            </a:endParaRPr>
          </a:p>
        </p:txBody>
      </p:sp>
      <p:sp>
        <p:nvSpPr>
          <p:cNvPr id="31846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spcBef>
                <a:spcPct val="30000"/>
              </a:spcBef>
              <a:defRPr sz="1200">
                <a:solidFill>
                  <a:schemeClr val="tx1"/>
                </a:solidFill>
                <a:latin typeface="Arial" pitchFamily="34" charset="0"/>
              </a:defRPr>
            </a:lvl1pPr>
            <a:lvl2pPr marL="742950" indent="-285750" defTabSz="920750" eaLnBrk="0" hangingPunct="0">
              <a:spcBef>
                <a:spcPct val="30000"/>
              </a:spcBef>
              <a:defRPr sz="1200">
                <a:solidFill>
                  <a:schemeClr val="tx1"/>
                </a:solidFill>
                <a:latin typeface="Arial" pitchFamily="34" charset="0"/>
              </a:defRPr>
            </a:lvl2pPr>
            <a:lvl3pPr marL="1143000" indent="-228600" defTabSz="920750" eaLnBrk="0" hangingPunct="0">
              <a:spcBef>
                <a:spcPct val="30000"/>
              </a:spcBef>
              <a:defRPr sz="1200">
                <a:solidFill>
                  <a:schemeClr val="tx1"/>
                </a:solidFill>
                <a:latin typeface="Arial" pitchFamily="34" charset="0"/>
              </a:defRPr>
            </a:lvl3pPr>
            <a:lvl4pPr marL="1600200" indent="-228600" defTabSz="920750" eaLnBrk="0" hangingPunct="0">
              <a:spcBef>
                <a:spcPct val="30000"/>
              </a:spcBef>
              <a:defRPr sz="1200">
                <a:solidFill>
                  <a:schemeClr val="tx1"/>
                </a:solidFill>
                <a:latin typeface="Arial" pitchFamily="34" charset="0"/>
              </a:defRPr>
            </a:lvl4pPr>
            <a:lvl5pPr marL="2057400" indent="-228600" defTabSz="920750" eaLnBrk="0" hangingPunct="0">
              <a:spcBef>
                <a:spcPct val="30000"/>
              </a:spcBef>
              <a:defRPr sz="1200">
                <a:solidFill>
                  <a:schemeClr val="tx1"/>
                </a:solidFill>
                <a:latin typeface="Arial" pitchFamily="34" charset="0"/>
              </a:defRPr>
            </a:lvl5pPr>
            <a:lvl6pPr marL="2514600" indent="-228600" defTabSz="920750" eaLnBrk="0" fontAlgn="base" hangingPunct="0">
              <a:spcBef>
                <a:spcPct val="30000"/>
              </a:spcBef>
              <a:spcAft>
                <a:spcPct val="0"/>
              </a:spcAft>
              <a:defRPr sz="1200">
                <a:solidFill>
                  <a:schemeClr val="tx1"/>
                </a:solidFill>
                <a:latin typeface="Arial" pitchFamily="34" charset="0"/>
              </a:defRPr>
            </a:lvl6pPr>
            <a:lvl7pPr marL="2971800" indent="-228600" defTabSz="920750" eaLnBrk="0" fontAlgn="base" hangingPunct="0">
              <a:spcBef>
                <a:spcPct val="30000"/>
              </a:spcBef>
              <a:spcAft>
                <a:spcPct val="0"/>
              </a:spcAft>
              <a:defRPr sz="1200">
                <a:solidFill>
                  <a:schemeClr val="tx1"/>
                </a:solidFill>
                <a:latin typeface="Arial" pitchFamily="34" charset="0"/>
              </a:defRPr>
            </a:lvl7pPr>
            <a:lvl8pPr marL="3429000" indent="-228600" defTabSz="920750" eaLnBrk="0" fontAlgn="base" hangingPunct="0">
              <a:spcBef>
                <a:spcPct val="30000"/>
              </a:spcBef>
              <a:spcAft>
                <a:spcPct val="0"/>
              </a:spcAft>
              <a:defRPr sz="1200">
                <a:solidFill>
                  <a:schemeClr val="tx1"/>
                </a:solidFill>
                <a:latin typeface="Arial" pitchFamily="34" charset="0"/>
              </a:defRPr>
            </a:lvl8pPr>
            <a:lvl9pPr marL="3886200" indent="-228600" defTabSz="92075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CCC064D-9162-4DF6-87C6-FC8E91A9C433}" type="slidenum">
              <a:rPr lang="ru-RU" altLang="ru-RU" sz="1300" smtClean="0">
                <a:solidFill>
                  <a:srgbClr val="000000"/>
                </a:solidFill>
              </a:rPr>
              <a:pPr eaLnBrk="1" hangingPunct="1">
                <a:spcBef>
                  <a:spcPct val="0"/>
                </a:spcBef>
              </a:pPr>
              <a:t>29</a:t>
            </a:fld>
            <a:endParaRPr lang="ru-RU" altLang="ru-RU" sz="1300"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endParaRPr lang="ru-RU" sz="1400" dirty="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0"/>
          </p:nvPr>
        </p:nvSpPr>
        <p:spPr/>
        <p:txBody>
          <a:bodyPr/>
          <a:lstStyle/>
          <a:p>
            <a:fld id="{7F9E72FF-924B-4C0A-9FF7-142D00236ACF}" type="slidenum">
              <a:rPr lang="ru-RU" smtClean="0"/>
              <a:pPr/>
              <a:t>3</a:t>
            </a:fld>
            <a:endParaRPr lang="ru-RU" dirty="0"/>
          </a:p>
        </p:txBody>
      </p:sp>
    </p:spTree>
    <p:extLst>
      <p:ext uri="{BB962C8B-B14F-4D97-AF65-F5344CB8AC3E}">
        <p14:creationId xmlns:p14="http://schemas.microsoft.com/office/powerpoint/2010/main" val="483058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F9E72FF-924B-4C0A-9FF7-142D00236ACF}" type="slidenum">
              <a:rPr lang="ru-RU" smtClean="0"/>
              <a:pPr/>
              <a:t>30</a:t>
            </a:fld>
            <a:endParaRPr lang="ru-RU" dirty="0"/>
          </a:p>
        </p:txBody>
      </p:sp>
    </p:spTree>
    <p:extLst>
      <p:ext uri="{BB962C8B-B14F-4D97-AF65-F5344CB8AC3E}">
        <p14:creationId xmlns:p14="http://schemas.microsoft.com/office/powerpoint/2010/main" val="1813324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F9E72FF-924B-4C0A-9FF7-142D00236ACF}" type="slidenum">
              <a:rPr lang="ru-RU" smtClean="0"/>
              <a:pPr/>
              <a:t>31</a:t>
            </a:fld>
            <a:endParaRPr lang="ru-RU" dirty="0"/>
          </a:p>
        </p:txBody>
      </p:sp>
    </p:spTree>
    <p:extLst>
      <p:ext uri="{BB962C8B-B14F-4D97-AF65-F5344CB8AC3E}">
        <p14:creationId xmlns:p14="http://schemas.microsoft.com/office/powerpoint/2010/main" val="1528847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766FB3-7346-42EF-A4C6-318E09B08A39}" type="slidenum">
              <a:rPr lang="ru-RU" smtClean="0">
                <a:solidFill>
                  <a:prstClr val="black"/>
                </a:solidFill>
              </a:rPr>
              <a:pPr/>
              <a:t>32</a:t>
            </a:fld>
            <a:endParaRPr lang="ru-RU">
              <a:solidFill>
                <a:prstClr val="black"/>
              </a:solidFill>
            </a:endParaRPr>
          </a:p>
        </p:txBody>
      </p:sp>
    </p:spTree>
    <p:extLst>
      <p:ext uri="{BB962C8B-B14F-4D97-AF65-F5344CB8AC3E}">
        <p14:creationId xmlns:p14="http://schemas.microsoft.com/office/powerpoint/2010/main" val="1741903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766FB3-7346-42EF-A4C6-318E09B08A39}" type="slidenum">
              <a:rPr lang="ru-RU" smtClean="0">
                <a:solidFill>
                  <a:prstClr val="black"/>
                </a:solidFill>
              </a:rPr>
              <a:pPr/>
              <a:t>33</a:t>
            </a:fld>
            <a:endParaRPr lang="ru-RU">
              <a:solidFill>
                <a:prstClr val="black"/>
              </a:solidFill>
            </a:endParaRPr>
          </a:p>
        </p:txBody>
      </p:sp>
    </p:spTree>
    <p:extLst>
      <p:ext uri="{BB962C8B-B14F-4D97-AF65-F5344CB8AC3E}">
        <p14:creationId xmlns:p14="http://schemas.microsoft.com/office/powerpoint/2010/main" val="2429720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F9E72FF-924B-4C0A-9FF7-142D00236ACF}" type="slidenum">
              <a:rPr lang="ru-RU" smtClean="0"/>
              <a:pPr/>
              <a:t>4</a:t>
            </a:fld>
            <a:endParaRPr lang="ru-RU" dirty="0"/>
          </a:p>
        </p:txBody>
      </p:sp>
    </p:spTree>
    <p:extLst>
      <p:ext uri="{BB962C8B-B14F-4D97-AF65-F5344CB8AC3E}">
        <p14:creationId xmlns:p14="http://schemas.microsoft.com/office/powerpoint/2010/main" val="1247674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F9E72FF-924B-4C0A-9FF7-142D00236ACF}" type="slidenum">
              <a:rPr lang="ru-RU" smtClean="0"/>
              <a:pPr/>
              <a:t>5</a:t>
            </a:fld>
            <a:endParaRPr lang="ru-RU" dirty="0"/>
          </a:p>
        </p:txBody>
      </p:sp>
    </p:spTree>
    <p:extLst>
      <p:ext uri="{BB962C8B-B14F-4D97-AF65-F5344CB8AC3E}">
        <p14:creationId xmlns:p14="http://schemas.microsoft.com/office/powerpoint/2010/main" val="498602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F9E72FF-924B-4C0A-9FF7-142D00236ACF}" type="slidenum">
              <a:rPr lang="ru-RU" smtClean="0"/>
              <a:pPr/>
              <a:t>6</a:t>
            </a:fld>
            <a:endParaRPr lang="ru-RU" dirty="0"/>
          </a:p>
        </p:txBody>
      </p:sp>
    </p:spTree>
    <p:extLst>
      <p:ext uri="{BB962C8B-B14F-4D97-AF65-F5344CB8AC3E}">
        <p14:creationId xmlns:p14="http://schemas.microsoft.com/office/powerpoint/2010/main" val="4270805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FBB6193-3979-48E9-A46C-0AD9E7F52BFC}" type="slidenum">
              <a:rPr lang="ru-RU" smtClean="0">
                <a:solidFill>
                  <a:prstClr val="black"/>
                </a:solidFill>
              </a:rPr>
              <a:pPr/>
              <a:t>7</a:t>
            </a:fld>
            <a:endParaRPr lang="ru-RU">
              <a:solidFill>
                <a:prstClr val="black"/>
              </a:solidFill>
            </a:endParaRPr>
          </a:p>
        </p:txBody>
      </p:sp>
    </p:spTree>
    <p:extLst>
      <p:ext uri="{BB962C8B-B14F-4D97-AF65-F5344CB8AC3E}">
        <p14:creationId xmlns:p14="http://schemas.microsoft.com/office/powerpoint/2010/main" val="3042105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F9E72FF-924B-4C0A-9FF7-142D00236ACF}" type="slidenum">
              <a:rPr lang="ru-RU" smtClean="0"/>
              <a:pPr/>
              <a:t>8</a:t>
            </a:fld>
            <a:endParaRPr lang="ru-RU" dirty="0"/>
          </a:p>
        </p:txBody>
      </p:sp>
    </p:spTree>
    <p:extLst>
      <p:ext uri="{BB962C8B-B14F-4D97-AF65-F5344CB8AC3E}">
        <p14:creationId xmlns:p14="http://schemas.microsoft.com/office/powerpoint/2010/main" val="131585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A766FB3-7346-42EF-A4C6-318E09B08A39}" type="slidenum">
              <a:rPr lang="ru-RU" smtClean="0">
                <a:solidFill>
                  <a:prstClr val="black"/>
                </a:solidFill>
              </a:rPr>
              <a:pPr/>
              <a:t>9</a:t>
            </a:fld>
            <a:endParaRPr lang="ru-RU">
              <a:solidFill>
                <a:prstClr val="black"/>
              </a:solidFill>
            </a:endParaRPr>
          </a:p>
        </p:txBody>
      </p:sp>
    </p:spTree>
    <p:extLst>
      <p:ext uri="{BB962C8B-B14F-4D97-AF65-F5344CB8AC3E}">
        <p14:creationId xmlns:p14="http://schemas.microsoft.com/office/powerpoint/2010/main" val="3125846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a:xfrm>
            <a:off x="871538" y="2674938"/>
            <a:ext cx="7408862" cy="3451225"/>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Title 6"/>
          <p:cNvSpPr>
            <a:spLocks noGrp="1"/>
          </p:cNvSpPr>
          <p:nvPr>
            <p:ph type="title"/>
          </p:nvPr>
        </p:nvSpPr>
        <p:spPr>
          <a:xfrm>
            <a:off x="457200" y="338138"/>
            <a:ext cx="8229600" cy="1252537"/>
          </a:xfrm>
          <a:prstGeom prst="rect">
            <a:avLst/>
          </a:prstGeom>
        </p:spPr>
        <p:txBody>
          <a:bodyPr/>
          <a:lstStyle/>
          <a:p>
            <a:r>
              <a:rPr lang="ru-RU" smtClean="0"/>
              <a:t>Образец заголовка</a:t>
            </a:r>
            <a:endParaRPr lang="en-US"/>
          </a:p>
        </p:txBody>
      </p:sp>
      <p:sp>
        <p:nvSpPr>
          <p:cNvPr id="4" name="Date Placeholder 3"/>
          <p:cNvSpPr>
            <a:spLocks noGrp="1"/>
          </p:cNvSpPr>
          <p:nvPr>
            <p:ph type="dt" sz="half" idx="10"/>
          </p:nvPr>
        </p:nvSpPr>
        <p:spPr>
          <a:xfrm>
            <a:off x="5164138" y="6249988"/>
            <a:ext cx="3786187" cy="365125"/>
          </a:xfrm>
          <a:prstGeom prst="rect">
            <a:avLst/>
          </a:prstGeom>
        </p:spPr>
        <p:txBody>
          <a:bodyPr/>
          <a:lstStyle>
            <a:lvl1pPr>
              <a:defRPr/>
            </a:lvl1pPr>
          </a:lstStyle>
          <a:p>
            <a:pPr>
              <a:defRPr/>
            </a:pPr>
            <a:endParaRPr lang="ro-RO">
              <a:solidFill>
                <a:srgbClr val="073E87"/>
              </a:solidFill>
            </a:endParaRPr>
          </a:p>
        </p:txBody>
      </p:sp>
      <p:sp>
        <p:nvSpPr>
          <p:cNvPr id="5" name="Footer Placeholder 4"/>
          <p:cNvSpPr>
            <a:spLocks noGrp="1"/>
          </p:cNvSpPr>
          <p:nvPr>
            <p:ph type="ftr" sz="quarter" idx="11"/>
          </p:nvPr>
        </p:nvSpPr>
        <p:spPr>
          <a:xfrm>
            <a:off x="193675" y="6249988"/>
            <a:ext cx="3786188" cy="365125"/>
          </a:xfrm>
          <a:prstGeom prst="rect">
            <a:avLst/>
          </a:prstGeom>
        </p:spPr>
        <p:txBody>
          <a:bodyPr/>
          <a:lstStyle>
            <a:lvl1pPr>
              <a:defRPr/>
            </a:lvl1pPr>
          </a:lstStyle>
          <a:p>
            <a:pPr>
              <a:defRPr/>
            </a:pPr>
            <a:endParaRPr lang="ro-RO">
              <a:solidFill>
                <a:srgbClr val="073E87"/>
              </a:solidFill>
            </a:endParaRPr>
          </a:p>
        </p:txBody>
      </p:sp>
      <p:sp>
        <p:nvSpPr>
          <p:cNvPr id="6" name="Slide Number Placeholder 5"/>
          <p:cNvSpPr>
            <a:spLocks noGrp="1"/>
          </p:cNvSpPr>
          <p:nvPr>
            <p:ph type="sldNum" sz="quarter" idx="12"/>
          </p:nvPr>
        </p:nvSpPr>
        <p:spPr>
          <a:xfrm>
            <a:off x="3990975" y="6249988"/>
            <a:ext cx="1162050" cy="365125"/>
          </a:xfrm>
          <a:prstGeom prst="rect">
            <a:avLst/>
          </a:prstGeom>
        </p:spPr>
        <p:txBody>
          <a:bodyPr/>
          <a:lstStyle>
            <a:lvl1pPr>
              <a:defRPr/>
            </a:lvl1pPr>
          </a:lstStyle>
          <a:p>
            <a:pPr>
              <a:defRPr/>
            </a:pPr>
            <a:fld id="{4B3C9B08-9FA5-4903-AEA9-83657B7D7D90}" type="slidenum">
              <a:rPr lang="ro-RO">
                <a:solidFill>
                  <a:srgbClr val="073E87"/>
                </a:solidFill>
              </a:rPr>
              <a:pPr>
                <a:defRPr/>
              </a:pPr>
              <a:t>‹#›</a:t>
            </a:fld>
            <a:endParaRPr lang="ro-RO">
              <a:solidFill>
                <a:srgbClr val="073E87"/>
              </a:solidFill>
            </a:endParaRPr>
          </a:p>
        </p:txBody>
      </p:sp>
    </p:spTree>
    <p:extLst>
      <p:ext uri="{BB962C8B-B14F-4D97-AF65-F5344CB8AC3E}">
        <p14:creationId xmlns:p14="http://schemas.microsoft.com/office/powerpoint/2010/main" val="2691777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22BAE75-A844-4EED-A791-FBCD735FAA79}" type="datetimeFigureOut">
              <a:rPr lang="ru-RU" smtClean="0">
                <a:solidFill>
                  <a:prstClr val="black">
                    <a:tint val="75000"/>
                  </a:prstClr>
                </a:solidFill>
              </a:rPr>
              <a:pPr/>
              <a:t>15.06.2018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62F5E9B-51D0-4413-AEDA-82D27FB17AA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22BAE75-A844-4EED-A791-FBCD735FAA79}" type="datetimeFigureOut">
              <a:rPr lang="ru-RU" smtClean="0">
                <a:solidFill>
                  <a:prstClr val="black">
                    <a:tint val="75000"/>
                  </a:prstClr>
                </a:solidFill>
              </a:rPr>
              <a:pPr/>
              <a:t>15.06.2018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62F5E9B-51D0-4413-AEDA-82D27FB17AA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2BAE75-A844-4EED-A791-FBCD735FAA79}" type="datetimeFigureOut">
              <a:rPr lang="ru-RU" smtClean="0">
                <a:solidFill>
                  <a:prstClr val="black">
                    <a:tint val="75000"/>
                  </a:prstClr>
                </a:solidFill>
              </a:rPr>
              <a:pPr/>
              <a:t>15.06.2018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62F5E9B-51D0-4413-AEDA-82D27FB17AA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E7B40C39-F757-4999-A606-B271B244A614}" type="datetime1">
              <a:rPr lang="ru-RU" smtClean="0">
                <a:solidFill>
                  <a:prstClr val="black">
                    <a:tint val="75000"/>
                  </a:prstClr>
                </a:solidFill>
              </a:rPr>
              <a:pPr/>
              <a:t>15.06.2018</a:t>
            </a:fld>
            <a:endParaRPr lang="ru-RU">
              <a:solidFill>
                <a:prstClr val="black">
                  <a:tint val="75000"/>
                </a:prstClr>
              </a:solidFill>
            </a:endParaRPr>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r>
              <a:rPr lang="en-US" smtClean="0">
                <a:solidFill>
                  <a:prstClr val="black">
                    <a:tint val="75000"/>
                  </a:prstClr>
                </a:solidFill>
              </a:rPr>
              <a:t>ICNBME-2013</a:t>
            </a:r>
            <a:endParaRPr lang="ru-RU">
              <a:solidFill>
                <a:prstClr val="black">
                  <a:tint val="75000"/>
                </a:prstClr>
              </a:solidFill>
            </a:endParaRPr>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923E2F30-8373-45FF-ACF9-252161D1D901}"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2BAE75-A844-4EED-A791-FBCD735FAA79}" type="datetimeFigureOut">
              <a:rPr lang="ru-RU" smtClean="0">
                <a:solidFill>
                  <a:prstClr val="black">
                    <a:tint val="75000"/>
                  </a:prstClr>
                </a:solidFill>
              </a:rPr>
              <a:pPr/>
              <a:t>15.06.2018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62F5E9B-51D0-4413-AEDA-82D27FB17AA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Титульный слайд">
    <p:bg>
      <p:bgRef idx="1003">
        <a:schemeClr val="bg1"/>
      </p:bgRef>
    </p:bg>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1295400" y="3200400"/>
            <a:ext cx="6400800" cy="1600200"/>
          </a:xfrm>
          <a:prstGeom prst="rect">
            <a:avLst/>
          </a:prstGeo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5164138" y="6249988"/>
            <a:ext cx="3786187" cy="365125"/>
          </a:xfrm>
          <a:prstGeom prst="rect">
            <a:avLst/>
          </a:prstGeom>
        </p:spPr>
        <p:txBody>
          <a:bodyPr/>
          <a:lstStyle/>
          <a:p>
            <a:endParaRPr lang="ru-RU">
              <a:solidFill>
                <a:prstClr val="black">
                  <a:tint val="75000"/>
                </a:prstClr>
              </a:solidFill>
            </a:endParaRPr>
          </a:p>
        </p:txBody>
      </p:sp>
      <p:sp>
        <p:nvSpPr>
          <p:cNvPr id="17" name="Нижний колонтитул 16"/>
          <p:cNvSpPr>
            <a:spLocks noGrp="1"/>
          </p:cNvSpPr>
          <p:nvPr>
            <p:ph type="ftr" sz="quarter" idx="11"/>
          </p:nvPr>
        </p:nvSpPr>
        <p:spPr>
          <a:xfrm>
            <a:off x="193675" y="6249988"/>
            <a:ext cx="3786188" cy="365125"/>
          </a:xfrm>
          <a:prstGeom prst="rect">
            <a:avLst/>
          </a:prstGeom>
        </p:spPr>
        <p:txBody>
          <a:bodyPr/>
          <a:lstStyle/>
          <a:p>
            <a:endParaRPr lang="ru-RU">
              <a:solidFill>
                <a:prstClr val="black">
                  <a:tint val="75000"/>
                </a:prstClr>
              </a:solidFill>
            </a:endParaRPr>
          </a:p>
        </p:txBody>
      </p:sp>
      <p:sp>
        <p:nvSpPr>
          <p:cNvPr id="29" name="Номер слайда 28"/>
          <p:cNvSpPr>
            <a:spLocks noGrp="1"/>
          </p:cNvSpPr>
          <p:nvPr>
            <p:ph type="sldNum" sz="quarter" idx="12"/>
          </p:nvPr>
        </p:nvSpPr>
        <p:spPr>
          <a:xfrm>
            <a:off x="3990975" y="6249988"/>
            <a:ext cx="1162050" cy="365125"/>
          </a:xfrm>
          <a:prstGeom prst="rect">
            <a:avLst/>
          </a:prstGeom>
        </p:spPr>
        <p:txBody>
          <a:bodyPr lIns="0" tIns="0" rIns="0" bIns="0">
            <a:noAutofit/>
          </a:bodyPr>
          <a:lstStyle>
            <a:lvl1pPr>
              <a:defRPr sz="1400">
                <a:solidFill>
                  <a:srgbClr val="FFFFFF"/>
                </a:solidFill>
              </a:defRPr>
            </a:lvl1pPr>
          </a:lstStyle>
          <a:p>
            <a:fld id="{10C72B2E-8D32-4B8E-94C3-0A2C9031ACBF}" type="slidenum">
              <a:rPr lang="ru-RU" smtClean="0">
                <a:solidFill>
                  <a:prstClr val="black">
                    <a:tint val="75000"/>
                  </a:prstClr>
                </a:solidFill>
              </a:rPr>
              <a:pPr/>
              <a:t>‹#›</a:t>
            </a:fld>
            <a:endParaRPr lang="ru-RU">
              <a:solidFill>
                <a:prstClr val="black">
                  <a:tint val="75000"/>
                </a:prstClr>
              </a:solidFill>
            </a:endParaRPr>
          </a:p>
        </p:txBody>
      </p:sp>
      <p:sp>
        <p:nvSpPr>
          <p:cNvPr id="8" name="Заголовок 7"/>
          <p:cNvSpPr>
            <a:spLocks noGrp="1"/>
          </p:cNvSpPr>
          <p:nvPr>
            <p:ph type="ctrTitle"/>
          </p:nvPr>
        </p:nvSpPr>
        <p:spPr>
          <a:xfrm>
            <a:off x="457200" y="1505930"/>
            <a:ext cx="8229600" cy="1470025"/>
          </a:xfrm>
          <a:prstGeom prst="rect">
            <a:avLst/>
          </a:prstGeo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a:xfrm>
            <a:off x="3476625" y="6524625"/>
            <a:ext cx="2895600" cy="288925"/>
          </a:xfrm>
          <a:prstGeom prst="rect">
            <a:avLst/>
          </a:prstGeom>
        </p:spPr>
        <p:txBody>
          <a:bodyPr/>
          <a:lstStyle>
            <a:lvl1pPr>
              <a:defRPr>
                <a:latin typeface="Times New Roman" pitchFamily="18" charset="0"/>
              </a:defRPr>
            </a:lvl1pPr>
          </a:lstStyle>
          <a:p>
            <a:pPr>
              <a:defRPr/>
            </a:pPr>
            <a:r>
              <a:rPr lang="en-US">
                <a:solidFill>
                  <a:srgbClr val="000000"/>
                </a:solidFill>
              </a:rPr>
              <a:t>ОИЯИ</a:t>
            </a:r>
            <a:endParaRPr lang="ru-RU">
              <a:solidFill>
                <a:srgbClr val="000000"/>
              </a:solidFill>
            </a:endParaRPr>
          </a:p>
        </p:txBody>
      </p:sp>
      <p:sp>
        <p:nvSpPr>
          <p:cNvPr id="3" name="Номер слайда 2"/>
          <p:cNvSpPr>
            <a:spLocks noGrp="1"/>
          </p:cNvSpPr>
          <p:nvPr>
            <p:ph type="sldNum" sz="quarter" idx="11"/>
          </p:nvPr>
        </p:nvSpPr>
        <p:spPr/>
        <p:txBody>
          <a:bodyPr/>
          <a:lstStyle>
            <a:lvl1pPr>
              <a:defRPr>
                <a:latin typeface="Times New Roman" pitchFamily="18" charset="0"/>
              </a:defRPr>
            </a:lvl1pPr>
          </a:lstStyle>
          <a:p>
            <a:pPr>
              <a:defRPr/>
            </a:pPr>
            <a:fld id="{3745DAF7-607F-4402-89EF-335670FBF867}" type="slidenum">
              <a:rPr lang="ru-RU"/>
              <a:pPr>
                <a:defRPr/>
              </a:pPr>
              <a:t>‹#›</a:t>
            </a:fld>
            <a:endParaRPr lang="ru-RU"/>
          </a:p>
        </p:txBody>
      </p:sp>
    </p:spTree>
    <p:extLst>
      <p:ext uri="{BB962C8B-B14F-4D97-AF65-F5344CB8AC3E}">
        <p14:creationId xmlns:p14="http://schemas.microsoft.com/office/powerpoint/2010/main" val="2429759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o-RO"/>
          </a:p>
        </p:txBody>
      </p:sp>
      <p:sp>
        <p:nvSpPr>
          <p:cNvPr id="5" name="Нижний колонтитул 4"/>
          <p:cNvSpPr>
            <a:spLocks noGrp="1"/>
          </p:cNvSpPr>
          <p:nvPr>
            <p:ph type="ftr" sz="quarter" idx="11"/>
          </p:nvPr>
        </p:nvSpPr>
        <p:spPr/>
        <p:txBody>
          <a:bodyPr/>
          <a:lstStyle>
            <a:lvl1pPr>
              <a:defRPr/>
            </a:lvl1pPr>
          </a:lstStyle>
          <a:p>
            <a:pPr>
              <a:defRPr/>
            </a:pPr>
            <a:endParaRPr lang="ro-RO"/>
          </a:p>
        </p:txBody>
      </p:sp>
      <p:sp>
        <p:nvSpPr>
          <p:cNvPr id="6" name="Номер слайда 5"/>
          <p:cNvSpPr>
            <a:spLocks noGrp="1"/>
          </p:cNvSpPr>
          <p:nvPr>
            <p:ph type="sldNum" sz="quarter" idx="12"/>
          </p:nvPr>
        </p:nvSpPr>
        <p:spPr/>
        <p:txBody>
          <a:bodyPr/>
          <a:lstStyle>
            <a:lvl1pPr>
              <a:defRPr/>
            </a:lvl1pPr>
          </a:lstStyle>
          <a:p>
            <a:pPr>
              <a:defRPr/>
            </a:pPr>
            <a:fld id="{99C5DB24-4882-4619-823D-CE9C9D80AC8D}" type="slidenum">
              <a:rPr lang="ro-RO"/>
              <a:pPr>
                <a:defRPr/>
              </a:pPr>
              <a:t>‹#›</a:t>
            </a:fld>
            <a:endParaRPr lang="ro-RO"/>
          </a:p>
        </p:txBody>
      </p:sp>
    </p:spTree>
    <p:extLst>
      <p:ext uri="{BB962C8B-B14F-4D97-AF65-F5344CB8AC3E}">
        <p14:creationId xmlns:p14="http://schemas.microsoft.com/office/powerpoint/2010/main" val="173612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p:txBody>
          <a:bodyPr/>
          <a:lstStyle>
            <a:lvl1pPr>
              <a:defRPr/>
            </a:lvl1pPr>
          </a:lstStyle>
          <a:p>
            <a:pPr>
              <a:defRPr/>
            </a:pPr>
            <a:fld id="{266E32F3-BF60-405F-9240-4F4E288EF71A}" type="slidenum">
              <a:rPr lang="en-GB" altLang="fr-FR"/>
              <a:pPr>
                <a:defRPr/>
              </a:pPr>
              <a:t>‹#›</a:t>
            </a:fld>
            <a:endParaRPr lang="en-GB" altLang="fr-FR"/>
          </a:p>
        </p:txBody>
      </p:sp>
    </p:spTree>
    <p:extLst>
      <p:ext uri="{BB962C8B-B14F-4D97-AF65-F5344CB8AC3E}">
        <p14:creationId xmlns:p14="http://schemas.microsoft.com/office/powerpoint/2010/main" val="284972087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FD98D7-FE28-4BA3-9C0B-0A5666A96CEB}" type="datetime1">
              <a:rPr lang="ru-RU" smtClean="0">
                <a:solidFill>
                  <a:prstClr val="black">
                    <a:tint val="75000"/>
                  </a:prstClr>
                </a:solidFill>
              </a:rPr>
              <a:pPr/>
              <a:t>15.06.2018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C97216-A76B-44B9-9842-DF8F997F370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6172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22BAE75-A844-4EED-A791-FBCD735FAA79}" type="datetimeFigureOut">
              <a:rPr lang="ru-RU" smtClean="0">
                <a:solidFill>
                  <a:prstClr val="black">
                    <a:tint val="75000"/>
                  </a:prstClr>
                </a:solidFill>
              </a:rPr>
              <a:pPr/>
              <a:t>15.06.2018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62F5E9B-51D0-4413-AEDA-82D27FB17AA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endParaRPr lang="ru-RU" altLang="ru-RU"/>
          </a:p>
        </p:txBody>
      </p:sp>
      <p:sp>
        <p:nvSpPr>
          <p:cNvPr id="5" name="Нижний колонтитул 4"/>
          <p:cNvSpPr>
            <a:spLocks noGrp="1"/>
          </p:cNvSpPr>
          <p:nvPr>
            <p:ph type="ftr" sz="quarter" idx="11"/>
          </p:nvPr>
        </p:nvSpPr>
        <p:spPr/>
        <p:txBody>
          <a:bodyPr/>
          <a:lstStyle/>
          <a:p>
            <a:endParaRPr lang="ru-RU" altLang="ru-RU"/>
          </a:p>
        </p:txBody>
      </p:sp>
      <p:sp>
        <p:nvSpPr>
          <p:cNvPr id="6" name="Номер слайда 5"/>
          <p:cNvSpPr>
            <a:spLocks noGrp="1"/>
          </p:cNvSpPr>
          <p:nvPr>
            <p:ph type="sldNum" sz="quarter" idx="12"/>
          </p:nvPr>
        </p:nvSpPr>
        <p:spPr>
          <a:xfrm>
            <a:off x="4361688" y="1026372"/>
            <a:ext cx="457200" cy="441325"/>
          </a:xfrm>
        </p:spPr>
        <p:txBody>
          <a:bodyPr/>
          <a:lstStyle/>
          <a:p>
            <a:fld id="{34655658-7B3E-4E77-9668-0AFB9657A9E6}" type="slidenum">
              <a:rPr lang="ru-RU" altLang="ru-RU" smtClean="0">
                <a:solidFill>
                  <a:srgbClr val="8CADAE">
                    <a:shade val="75000"/>
                  </a:srgbClr>
                </a:solidFill>
              </a:rPr>
              <a:pPr/>
              <a:t>‹#›</a:t>
            </a:fld>
            <a:endParaRPr lang="ru-RU" altLang="ru-RU">
              <a:solidFill>
                <a:srgbClr val="8CADAE">
                  <a:shade val="75000"/>
                </a:srgbClr>
              </a:solidFill>
            </a:endParaRPr>
          </a:p>
        </p:txBody>
      </p:sp>
      <p:sp>
        <p:nvSpPr>
          <p:cNvPr id="8" name="Объект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altLang="ru-RU"/>
          </a:p>
        </p:txBody>
      </p:sp>
      <p:sp>
        <p:nvSpPr>
          <p:cNvPr id="5" name="Footer Placeholder 4"/>
          <p:cNvSpPr>
            <a:spLocks noGrp="1"/>
          </p:cNvSpPr>
          <p:nvPr>
            <p:ph type="ftr" sz="quarter" idx="11"/>
          </p:nvPr>
        </p:nvSpPr>
        <p:spPr/>
        <p:txBody>
          <a:bodyPr/>
          <a:lstStyle/>
          <a:p>
            <a:endParaRPr lang="ru-RU" altLang="ru-RU"/>
          </a:p>
        </p:txBody>
      </p:sp>
      <p:sp>
        <p:nvSpPr>
          <p:cNvPr id="6" name="Slide Number Placeholder 5"/>
          <p:cNvSpPr>
            <a:spLocks noGrp="1"/>
          </p:cNvSpPr>
          <p:nvPr>
            <p:ph type="sldNum" sz="quarter" idx="12"/>
          </p:nvPr>
        </p:nvSpPr>
        <p:spPr/>
        <p:txBody>
          <a:bodyPr/>
          <a:lstStyle/>
          <a:p>
            <a:fld id="{34655658-7B3E-4E77-9668-0AFB9657A9E6}" type="slidenum">
              <a:rPr lang="ru-RU" altLang="ru-RU" smtClean="0"/>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8.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9.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5.xml"/><Relationship Id="rId1" Type="http://schemas.openxmlformats.org/officeDocument/2006/relationships/slideLayout" Target="../slideLayouts/slideLayout10.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5.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4.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ChangeArrowheads="1"/>
          </p:cNvSpPr>
          <p:nvPr userDrawn="1"/>
        </p:nvSpPr>
        <p:spPr bwMode="auto">
          <a:xfrm>
            <a:off x="0" y="0"/>
            <a:ext cx="9144000" cy="6669088"/>
          </a:xfrm>
          <a:prstGeom prst="rect">
            <a:avLst/>
          </a:prstGeom>
          <a:gradFill rotWithShape="1">
            <a:gsLst>
              <a:gs pos="0">
                <a:srgbClr val="EEB000"/>
              </a:gs>
              <a:gs pos="100000">
                <a:srgbClr val="FFFF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0"/>
              </a:spcBef>
              <a:spcAft>
                <a:spcPct val="0"/>
              </a:spcAft>
              <a:defRPr/>
            </a:pPr>
            <a:endParaRPr lang="ru-RU" altLang="ru-RU" sz="2400" dirty="0" smtClean="0">
              <a:solidFill>
                <a:srgbClr val="224568"/>
              </a:solidFill>
              <a:latin typeface="Verdana" pitchFamily="34" charset="0"/>
            </a:endParaRPr>
          </a:p>
        </p:txBody>
      </p:sp>
      <p:sp>
        <p:nvSpPr>
          <p:cNvPr id="58371" name="Rectangle 3"/>
          <p:cNvSpPr>
            <a:spLocks noChangeArrowheads="1"/>
          </p:cNvSpPr>
          <p:nvPr userDrawn="1"/>
        </p:nvSpPr>
        <p:spPr bwMode="auto">
          <a:xfrm>
            <a:off x="0" y="6597650"/>
            <a:ext cx="9144000" cy="260350"/>
          </a:xfrm>
          <a:prstGeom prst="rect">
            <a:avLst/>
          </a:prstGeom>
          <a:solidFill>
            <a:srgbClr val="2245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defRPr/>
            </a:pPr>
            <a:endParaRPr lang="ru-RU" altLang="ru-RU" sz="3200" dirty="0" smtClean="0">
              <a:solidFill>
                <a:srgbClr val="000000"/>
              </a:solidFill>
            </a:endParaRPr>
          </a:p>
        </p:txBody>
      </p:sp>
      <p:sp>
        <p:nvSpPr>
          <p:cNvPr id="58372" name="Rectangle 4"/>
          <p:cNvSpPr>
            <a:spLocks noChangeArrowheads="1"/>
          </p:cNvSpPr>
          <p:nvPr userDrawn="1"/>
        </p:nvSpPr>
        <p:spPr bwMode="black">
          <a:xfrm>
            <a:off x="0" y="6597650"/>
            <a:ext cx="6011863"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defRPr/>
            </a:pPr>
            <a:r>
              <a:rPr lang="en-US" altLang="ru-RU" sz="1400" b="1" dirty="0" smtClean="0">
                <a:solidFill>
                  <a:srgbClr val="FF0000"/>
                </a:solidFill>
                <a:latin typeface="Arial" charset="0"/>
              </a:rPr>
              <a:t>JINR Finance Committee                                                A. Sissakian                               </a:t>
            </a:r>
            <a:endParaRPr lang="ru-RU" altLang="ru-RU" b="1" dirty="0" smtClean="0">
              <a:solidFill>
                <a:srgbClr val="FF0000"/>
              </a:solidFill>
              <a:latin typeface="Arial" charset="0"/>
            </a:endParaRPr>
          </a:p>
        </p:txBody>
      </p:sp>
      <p:sp>
        <p:nvSpPr>
          <p:cNvPr id="58373" name="Rectangle 5"/>
          <p:cNvSpPr>
            <a:spLocks noChangeArrowheads="1"/>
          </p:cNvSpPr>
          <p:nvPr userDrawn="1"/>
        </p:nvSpPr>
        <p:spPr bwMode="auto">
          <a:xfrm>
            <a:off x="0" y="0"/>
            <a:ext cx="9144000" cy="620713"/>
          </a:xfrm>
          <a:prstGeom prst="rect">
            <a:avLst/>
          </a:prstGeom>
          <a:solidFill>
            <a:srgbClr val="224568"/>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defRPr/>
            </a:pPr>
            <a:endParaRPr lang="ru-RU" altLang="ru-RU" sz="3200" dirty="0" smtClean="0">
              <a:solidFill>
                <a:srgbClr val="000000"/>
              </a:solidFill>
            </a:endParaRPr>
          </a:p>
        </p:txBody>
      </p:sp>
      <p:sp>
        <p:nvSpPr>
          <p:cNvPr id="21510" name="Rectangle 6"/>
          <p:cNvSpPr>
            <a:spLocks noGrp="1" noChangeArrowheads="1"/>
          </p:cNvSpPr>
          <p:nvPr>
            <p:ph type="sldNum" sz="quarter" idx="4"/>
          </p:nvPr>
        </p:nvSpPr>
        <p:spPr bwMode="auto">
          <a:xfrm>
            <a:off x="8229600" y="65532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0000"/>
                </a:solidFill>
                <a:latin typeface="Copperplate Gothic Bold" pitchFamily="34" charset="0"/>
              </a:defRPr>
            </a:lvl1pPr>
          </a:lstStyle>
          <a:p>
            <a:pPr fontAlgn="base">
              <a:spcBef>
                <a:spcPct val="0"/>
              </a:spcBef>
              <a:spcAft>
                <a:spcPct val="0"/>
              </a:spcAft>
              <a:defRPr/>
            </a:pPr>
            <a:fld id="{564780A5-689D-4ED8-AB78-81C21C662E1F}" type="slidenum">
              <a:rPr lang="en-GB" altLang="fr-FR"/>
              <a:pPr fontAlgn="base">
                <a:spcBef>
                  <a:spcPct val="0"/>
                </a:spcBef>
                <a:spcAft>
                  <a:spcPct val="0"/>
                </a:spcAft>
                <a:defRPr/>
              </a:pPr>
              <a:t>‹#›</a:t>
            </a:fld>
            <a:endParaRPr lang="en-GB" altLang="fr-FR" dirty="0"/>
          </a:p>
        </p:txBody>
      </p:sp>
    </p:spTree>
  </p:cSld>
  <p:clrMap bg1="lt1" tx1="dk1" bg2="lt2" tx2="dk2" accent1="accent1" accent2="accent2" accent3="accent3" accent4="accent4" accent5="accent5" accent6="accent6" hlink="hlink" folHlink="folHlink"/>
  <p:transition spd="med"/>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3730" name="Picture 2" descr="fon-3 cop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8355" name="Oval 3"/>
          <p:cNvSpPr>
            <a:spLocks noChangeArrowheads="1"/>
          </p:cNvSpPr>
          <p:nvPr userDrawn="1"/>
        </p:nvSpPr>
        <p:spPr bwMode="auto">
          <a:xfrm>
            <a:off x="2627313" y="-603250"/>
            <a:ext cx="3097212" cy="2447925"/>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noFill/>
            <a:round/>
            <a:headEnd/>
            <a:tailEnd/>
          </a:ln>
          <a:effectLst/>
        </p:spPr>
        <p:txBody>
          <a:bodyPr wrap="none" anchor="ctr"/>
          <a:lstStyle/>
          <a:p>
            <a:pPr fontAlgn="base">
              <a:spcBef>
                <a:spcPct val="0"/>
              </a:spcBef>
              <a:spcAft>
                <a:spcPct val="0"/>
              </a:spcAft>
              <a:defRPr/>
            </a:pPr>
            <a:endParaRPr lang="ru-RU">
              <a:solidFill>
                <a:srgbClr val="000000"/>
              </a:solidFill>
            </a:endParaRPr>
          </a:p>
        </p:txBody>
      </p:sp>
      <p:sp>
        <p:nvSpPr>
          <p:cNvPr id="74756" name="Rectangle 4"/>
          <p:cNvSpPr>
            <a:spLocks noChangeArrowheads="1"/>
          </p:cNvSpPr>
          <p:nvPr userDrawn="1"/>
        </p:nvSpPr>
        <p:spPr bwMode="auto">
          <a:xfrm>
            <a:off x="0" y="6524625"/>
            <a:ext cx="9144000" cy="333375"/>
          </a:xfrm>
          <a:prstGeom prst="rect">
            <a:avLst/>
          </a:prstGeom>
          <a:gradFill rotWithShape="1">
            <a:gsLst>
              <a:gs pos="0">
                <a:srgbClr val="DDDDDD">
                  <a:alpha val="46999"/>
                </a:srgbClr>
              </a:gs>
              <a:gs pos="100000">
                <a:srgbClr val="666666">
                  <a:alpha val="46999"/>
                </a:srgbClr>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defRPr/>
            </a:pPr>
            <a:endParaRPr lang="ru-RU" altLang="ru-RU" smtClean="0">
              <a:solidFill>
                <a:srgbClr val="000000"/>
              </a:solidFill>
              <a:latin typeface="Arial" pitchFamily="34" charset="0"/>
            </a:endParaRPr>
          </a:p>
        </p:txBody>
      </p:sp>
      <p:sp>
        <p:nvSpPr>
          <p:cNvPr id="868357" name="Rectangle 5"/>
          <p:cNvSpPr>
            <a:spLocks noGrp="1" noChangeArrowheads="1"/>
          </p:cNvSpPr>
          <p:nvPr>
            <p:ph type="ftr" sz="quarter" idx="3"/>
          </p:nvPr>
        </p:nvSpPr>
        <p:spPr bwMode="auto">
          <a:xfrm>
            <a:off x="3476625" y="6524625"/>
            <a:ext cx="2895600"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solidFill>
                  <a:srgbClr val="FFFFFF"/>
                </a:solidFill>
                <a:latin typeface="Arial" pitchFamily="34" charset="0"/>
              </a:defRPr>
            </a:lvl1pPr>
          </a:lstStyle>
          <a:p>
            <a:pPr fontAlgn="base">
              <a:spcBef>
                <a:spcPct val="0"/>
              </a:spcBef>
              <a:spcAft>
                <a:spcPct val="0"/>
              </a:spcAft>
              <a:defRPr/>
            </a:pPr>
            <a:r>
              <a:rPr lang="en-US"/>
              <a:t>ОИЯИ</a:t>
            </a:r>
            <a:endParaRPr lang="ru-RU"/>
          </a:p>
        </p:txBody>
      </p:sp>
      <p:sp>
        <p:nvSpPr>
          <p:cNvPr id="868358" name="Rectangle 6"/>
          <p:cNvSpPr>
            <a:spLocks noGrp="1" noChangeArrowheads="1"/>
          </p:cNvSpPr>
          <p:nvPr>
            <p:ph type="sldNum" sz="quarter" idx="4"/>
          </p:nvPr>
        </p:nvSpPr>
        <p:spPr bwMode="auto">
          <a:xfrm>
            <a:off x="7019925" y="6524625"/>
            <a:ext cx="2133600"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FFFFFF"/>
                </a:solidFill>
                <a:latin typeface="Arial" pitchFamily="34" charset="0"/>
              </a:defRPr>
            </a:lvl1pPr>
          </a:lstStyle>
          <a:p>
            <a:pPr fontAlgn="base">
              <a:spcBef>
                <a:spcPct val="0"/>
              </a:spcBef>
              <a:spcAft>
                <a:spcPct val="0"/>
              </a:spcAft>
              <a:defRPr/>
            </a:pPr>
            <a:fld id="{462A1C03-0B6B-43F7-AA31-176791586927}" type="slidenum">
              <a:rPr lang="ru-RU"/>
              <a:pPr fontAlgn="base">
                <a:spcBef>
                  <a:spcPct val="0"/>
                </a:spcBef>
                <a:spcAft>
                  <a:spcPct val="0"/>
                </a:spcAft>
                <a:defRPr/>
              </a:pPr>
              <a:t>‹#›</a:t>
            </a:fld>
            <a:endParaRPr lang="ru-RU"/>
          </a:p>
        </p:txBody>
      </p:sp>
    </p:spTree>
  </p:cSld>
  <p:clrMap bg1="lt1" tx1="dk1" bg2="lt2" tx2="dk2" accent1="accent1" accent2="accent2" accent3="accent3" accent4="accent4" accent5="accent5" accent6="accent6" hlink="hlink" folHlink="folHlink"/>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8066" name="Picture 7" descr="fon-2 copy"/>
          <p:cNvPicPr>
            <a:picLocks noChangeAspect="1" noChangeArrowheads="1"/>
          </p:cNvPicPr>
          <p:nvPr userDrawn="1"/>
        </p:nvPicPr>
        <p:blipFill>
          <a:blip r:embed="rId2">
            <a:lum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ctangle 8"/>
          <p:cNvSpPr>
            <a:spLocks noChangeArrowheads="1"/>
          </p:cNvSpPr>
          <p:nvPr userDrawn="1"/>
        </p:nvSpPr>
        <p:spPr bwMode="auto">
          <a:xfrm>
            <a:off x="0" y="6524625"/>
            <a:ext cx="9144000" cy="333375"/>
          </a:xfrm>
          <a:prstGeom prst="rect">
            <a:avLst/>
          </a:prstGeom>
          <a:gradFill rotWithShape="1">
            <a:gsLst>
              <a:gs pos="0">
                <a:srgbClr val="DDDDDD">
                  <a:alpha val="46999"/>
                </a:srgbClr>
              </a:gs>
              <a:gs pos="100000">
                <a:srgbClr val="666666">
                  <a:alpha val="46999"/>
                </a:srgbClr>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defRPr/>
            </a:pPr>
            <a:endParaRPr lang="ru-RU" altLang="ru-RU" smtClean="0">
              <a:solidFill>
                <a:srgbClr val="000000"/>
              </a:solidFill>
              <a:latin typeface="Arial" pitchFamily="34" charset="0"/>
            </a:endParaRPr>
          </a:p>
        </p:txBody>
      </p:sp>
      <p:sp>
        <p:nvSpPr>
          <p:cNvPr id="4101" name="Rectangle 5"/>
          <p:cNvSpPr>
            <a:spLocks noGrp="1" noChangeArrowheads="1"/>
          </p:cNvSpPr>
          <p:nvPr>
            <p:ph type="ftr" sz="quarter" idx="3"/>
          </p:nvPr>
        </p:nvSpPr>
        <p:spPr bwMode="auto">
          <a:xfrm>
            <a:off x="3124200" y="6589713"/>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solidFill>
                  <a:srgbClr val="FFFFFF"/>
                </a:solidFill>
                <a:latin typeface="Arial" pitchFamily="34" charset="0"/>
              </a:defRPr>
            </a:lvl1pPr>
          </a:lstStyle>
          <a:p>
            <a:pPr fontAlgn="base">
              <a:spcBef>
                <a:spcPct val="0"/>
              </a:spcBef>
              <a:spcAft>
                <a:spcPct val="0"/>
              </a:spcAft>
              <a:defRPr/>
            </a:pPr>
            <a:r>
              <a:rPr lang="en-US"/>
              <a:t>2006 European School on HEP</a:t>
            </a:r>
            <a:endParaRPr lang="ru-RU"/>
          </a:p>
        </p:txBody>
      </p:sp>
      <p:sp>
        <p:nvSpPr>
          <p:cNvPr id="4102" name="Rectangle 6"/>
          <p:cNvSpPr>
            <a:spLocks noGrp="1" noChangeArrowheads="1"/>
          </p:cNvSpPr>
          <p:nvPr>
            <p:ph type="sldNum" sz="quarter" idx="4"/>
          </p:nvPr>
        </p:nvSpPr>
        <p:spPr bwMode="auto">
          <a:xfrm>
            <a:off x="7019925" y="6524625"/>
            <a:ext cx="2133600"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FFFFFF"/>
                </a:solidFill>
                <a:latin typeface="Arial" pitchFamily="34" charset="0"/>
              </a:defRPr>
            </a:lvl1pPr>
          </a:lstStyle>
          <a:p>
            <a:pPr fontAlgn="base">
              <a:spcBef>
                <a:spcPct val="0"/>
              </a:spcBef>
              <a:spcAft>
                <a:spcPct val="0"/>
              </a:spcAft>
              <a:defRPr/>
            </a:pPr>
            <a:fld id="{7EEE87EA-30DD-402E-823D-432142C44A40}" type="slidenum">
              <a:rPr lang="ru-RU"/>
              <a:pPr fontAlgn="base">
                <a:spcBef>
                  <a:spcPct val="0"/>
                </a:spcBef>
                <a:spcAft>
                  <a:spcPct val="0"/>
                </a:spcAft>
                <a:defRPr/>
              </a:pPr>
              <a:t>‹#›</a:t>
            </a:fld>
            <a:endParaRPr lang="ru-RU"/>
          </a:p>
        </p:txBody>
      </p:sp>
    </p:spTree>
  </p:cSld>
  <p:clrMap bg1="lt1" tx1="dk1" bg2="lt2" tx2="dk2" accent1="accent1" accent2="accent2" accent3="accent3" accent4="accent4" accent5="accent5" accent6="accent6" hlink="hlink" folHlink="folHlink"/>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15F42-8C86-4AC2-BC29-DA49DD70B5C8}" type="datetimeFigureOut">
              <a:rPr lang="ru-RU" smtClean="0">
                <a:solidFill>
                  <a:prstClr val="black">
                    <a:tint val="75000"/>
                  </a:prstClr>
                </a:solidFill>
              </a:rPr>
              <a:pPr/>
              <a:t>15.06.2018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E76E9-E7F6-483F-9E7D-1363F1CA774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68799116"/>
      </p:ext>
    </p:extLst>
  </p:cSld>
  <p:clrMap bg1="lt1" tx1="dk1" bg2="lt2" tx2="dk2" accent1="accent1" accent2="accent2" accent3="accent3" accent4="accent4" accent5="accent5" accent6="accent6" hlink="hlink" folHlink="folHlink"/>
  <p:sldLayoutIdLst>
    <p:sldLayoutId id="2147484255" r:id="rId1"/>
    <p:sldLayoutId id="214748430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fontAlgn="base">
              <a:spcBef>
                <a:spcPct val="0"/>
              </a:spcBef>
              <a:spcAft>
                <a:spcPct val="0"/>
              </a:spcAft>
            </a:pPr>
            <a:endParaRPr lang="ru-RU" altLang="ru-RU">
              <a:latin typeface="Arial" charset="0"/>
            </a:endParaRPr>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fontAlgn="base">
              <a:spcBef>
                <a:spcPct val="0"/>
              </a:spcBef>
              <a:spcAft>
                <a:spcPct val="0"/>
              </a:spcAft>
            </a:pPr>
            <a:endParaRPr lang="ru-RU" altLang="ru-RU">
              <a:latin typeface="Arial" charset="0"/>
            </a:endParaRPr>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endParaRPr>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fontAlgn="base">
              <a:spcBef>
                <a:spcPct val="0"/>
              </a:spcBef>
              <a:spcAft>
                <a:spcPct val="0"/>
              </a:spcAft>
            </a:pPr>
            <a:fld id="{E5FC2F31-424E-4F94-A465-FF50F2F90925}" type="slidenum">
              <a:rPr lang="ru-RU" altLang="ru-RU" smtClean="0">
                <a:solidFill>
                  <a:srgbClr val="8CADAE">
                    <a:shade val="75000"/>
                  </a:srgbClr>
                </a:solidFill>
                <a:latin typeface="Arial" charset="0"/>
              </a:rPr>
              <a:pPr fontAlgn="base">
                <a:spcBef>
                  <a:spcPct val="0"/>
                </a:spcBef>
                <a:spcAft>
                  <a:spcPct val="0"/>
                </a:spcAft>
              </a:pPr>
              <a:t>‹#›</a:t>
            </a:fld>
            <a:endParaRPr lang="ru-RU" altLang="ru-RU">
              <a:solidFill>
                <a:srgbClr val="8CADAE">
                  <a:shade val="75000"/>
                </a:srgbClr>
              </a:solidFill>
              <a:latin typeface="Arial" charset="0"/>
            </a:endParaRPr>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4288" r:id="rId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1378"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1379"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12AE04F8-4144-495C-9512-267AD56FF4CF}" type="datetime1">
              <a:rPr lang="ru-RU"/>
              <a:pPr>
                <a:defRPr/>
              </a:pPr>
              <a:t>15.06.2018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r>
              <a:rPr lang="en-US"/>
              <a:t>ICNBME-2013</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A7E41F61-6D03-41B6-BDCA-06D19B32CDD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290" r:id="rId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dirty="0">
              <a:solidFill>
                <a:prstClr val="black"/>
              </a:solidFill>
            </a:endParaRPr>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solidFill>
                <a:prstClr val="black"/>
              </a:solidFill>
            </a:endParaRPr>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564780A5-689D-4ED8-AB78-81C21C662E1F}" type="slidenum">
              <a:rPr lang="en-GB" altLang="fr-FR" smtClean="0">
                <a:solidFill>
                  <a:prstClr val="black"/>
                </a:solidFill>
              </a:rPr>
              <a:pPr fontAlgn="base">
                <a:spcBef>
                  <a:spcPct val="0"/>
                </a:spcBef>
                <a:spcAft>
                  <a:spcPct val="0"/>
                </a:spcAft>
                <a:defRPr/>
              </a:pPr>
              <a:t>‹#›</a:t>
            </a:fld>
            <a:endParaRPr lang="en-GB" altLang="fr-FR"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4305"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BAE75-A844-4EED-A791-FBCD735FAA79}" type="datetimeFigureOut">
              <a:rPr lang="ru-RU" smtClean="0">
                <a:solidFill>
                  <a:prstClr val="black">
                    <a:tint val="75000"/>
                  </a:prstClr>
                </a:solidFill>
              </a:rPr>
              <a:pPr/>
              <a:t>15.06.2018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F5E9B-51D0-4413-AEDA-82D27FB17AAE}"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308" r:id="rId1"/>
    <p:sldLayoutId id="214748431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Прямоугольный треугольник 13"/>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534513C-9A40-4D05-96FD-DEA63B68759A}" type="datetime1">
              <a:rPr lang="ru-RU" smtClean="0">
                <a:solidFill>
                  <a:prstClr val="black">
                    <a:tint val="75000"/>
                  </a:prstClr>
                </a:solidFill>
              </a:rPr>
              <a:pPr/>
              <a:t>15.06.2018</a:t>
            </a:fld>
            <a:endParaRPr lang="ru-RU">
              <a:solidFill>
                <a:prstClr val="black">
                  <a:tint val="75000"/>
                </a:prstClr>
              </a:solidFill>
            </a:endParaRPr>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solidFill>
                  <a:prstClr val="black">
                    <a:tint val="75000"/>
                  </a:prstClr>
                </a:solidFill>
              </a:rPr>
              <a:t>ICNBME-2013</a:t>
            </a:r>
            <a:endParaRPr lang="ru-RU">
              <a:solidFill>
                <a:prstClr val="black">
                  <a:tint val="75000"/>
                </a:prstClr>
              </a:solidFill>
            </a:endParaRPr>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23E2F30-8373-45FF-ACF9-252161D1D901}"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310" r:id="rId1"/>
    <p:sldLayoutId id="2147484315" r:id="rId2"/>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userDrawn="1"/>
        </p:nvSpPr>
        <p:spPr bwMode="auto">
          <a:xfrm>
            <a:off x="0" y="6597650"/>
            <a:ext cx="9144000" cy="260350"/>
          </a:xfrm>
          <a:prstGeom prst="rect">
            <a:avLst/>
          </a:prstGeom>
          <a:solidFill>
            <a:srgbClr val="2245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defRPr/>
            </a:pPr>
            <a:endParaRPr lang="ru-RU" altLang="ru-RU" dirty="0" smtClean="0">
              <a:solidFill>
                <a:srgbClr val="000000"/>
              </a:solidFill>
            </a:endParaRPr>
          </a:p>
        </p:txBody>
      </p:sp>
      <p:sp>
        <p:nvSpPr>
          <p:cNvPr id="5123" name="Rectangle 3"/>
          <p:cNvSpPr>
            <a:spLocks noChangeArrowheads="1"/>
          </p:cNvSpPr>
          <p:nvPr userDrawn="1"/>
        </p:nvSpPr>
        <p:spPr bwMode="auto">
          <a:xfrm>
            <a:off x="0" y="0"/>
            <a:ext cx="9144000" cy="765175"/>
          </a:xfrm>
          <a:prstGeom prst="rect">
            <a:avLst/>
          </a:prstGeom>
          <a:solidFill>
            <a:srgbClr val="224568"/>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defRPr/>
            </a:pPr>
            <a:endParaRPr lang="ru-RU" altLang="ru-RU" dirty="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4115" r:id="rId1"/>
    <p:sldLayoutId id="2147484116" r:id="rId2"/>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ChangeArrowheads="1"/>
          </p:cNvSpPr>
          <p:nvPr userDrawn="1"/>
        </p:nvSpPr>
        <p:spPr bwMode="auto">
          <a:xfrm>
            <a:off x="0" y="6597650"/>
            <a:ext cx="9144000" cy="260350"/>
          </a:xfrm>
          <a:prstGeom prst="rect">
            <a:avLst/>
          </a:prstGeom>
          <a:solidFill>
            <a:srgbClr val="2245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defRPr/>
            </a:pPr>
            <a:endParaRPr lang="ru-RU" altLang="ru-RU" sz="3200" dirty="0" smtClean="0">
              <a:solidFill>
                <a:srgbClr val="000000"/>
              </a:solidFill>
            </a:endParaRPr>
          </a:p>
        </p:txBody>
      </p:sp>
      <p:sp>
        <p:nvSpPr>
          <p:cNvPr id="46083" name="Rectangle 3"/>
          <p:cNvSpPr>
            <a:spLocks noChangeArrowheads="1"/>
          </p:cNvSpPr>
          <p:nvPr userDrawn="1"/>
        </p:nvSpPr>
        <p:spPr bwMode="auto">
          <a:xfrm>
            <a:off x="0" y="0"/>
            <a:ext cx="9144000" cy="765175"/>
          </a:xfrm>
          <a:prstGeom prst="rect">
            <a:avLst/>
          </a:prstGeom>
          <a:solidFill>
            <a:srgbClr val="224568"/>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defRPr/>
            </a:pPr>
            <a:endParaRPr lang="ru-RU" altLang="ru-RU" sz="3200" dirty="0" smtClean="0">
              <a:solidFill>
                <a:srgbClr val="000000"/>
              </a:solidFill>
            </a:endParaRPr>
          </a:p>
        </p:txBody>
      </p:sp>
      <p:sp>
        <p:nvSpPr>
          <p:cNvPr id="110596" name="Rectangle 4"/>
          <p:cNvSpPr>
            <a:spLocks noGrp="1" noChangeArrowheads="1"/>
          </p:cNvSpPr>
          <p:nvPr>
            <p:ph type="sldNum" sz="quarter" idx="4"/>
          </p:nvPr>
        </p:nvSpPr>
        <p:spPr bwMode="auto">
          <a:xfrm>
            <a:off x="8229600" y="65532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0000"/>
                </a:solidFill>
                <a:latin typeface="Copperplate Gothic Bold" pitchFamily="34" charset="0"/>
              </a:defRPr>
            </a:lvl1pPr>
          </a:lstStyle>
          <a:p>
            <a:pPr fontAlgn="base">
              <a:spcBef>
                <a:spcPct val="0"/>
              </a:spcBef>
              <a:spcAft>
                <a:spcPct val="0"/>
              </a:spcAft>
              <a:defRPr/>
            </a:pPr>
            <a:fld id="{F8BBFB0C-D779-4E3E-9C03-31FE96F12926}" type="slidenum">
              <a:rPr lang="en-GB" altLang="fr-FR"/>
              <a:pPr fontAlgn="base">
                <a:spcBef>
                  <a:spcPct val="0"/>
                </a:spcBef>
                <a:spcAft>
                  <a:spcPct val="0"/>
                </a:spcAft>
                <a:defRPr/>
              </a:pPr>
              <a:t>‹#›</a:t>
            </a:fld>
            <a:endParaRPr lang="en-GB" altLang="fr-FR" dirty="0"/>
          </a:p>
        </p:txBody>
      </p:sp>
    </p:spTree>
  </p:cSld>
  <p:clrMap bg1="lt1" tx1="dk1" bg2="lt2" tx2="dk2" accent1="accent1" accent2="accent2" accent3="accent3" accent4="accent4" accent5="accent5" accent6="accent6" hlink="hlink" folHlink="folHlink"/>
  <p:sldLayoutIdLst>
    <p:sldLayoutId id="2147484240" r:id="rId1"/>
  </p:sldLayoutIdLst>
  <p:transition spd="med"/>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ChangeArrowheads="1"/>
          </p:cNvSpPr>
          <p:nvPr userDrawn="1"/>
        </p:nvSpPr>
        <p:spPr bwMode="auto">
          <a:xfrm>
            <a:off x="0" y="0"/>
            <a:ext cx="9144000" cy="6669088"/>
          </a:xfrm>
          <a:prstGeom prst="rect">
            <a:avLst/>
          </a:prstGeom>
          <a:gradFill rotWithShape="1">
            <a:gsLst>
              <a:gs pos="0">
                <a:srgbClr val="EEB000"/>
              </a:gs>
              <a:gs pos="100000">
                <a:srgbClr val="FFFF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0"/>
              </a:spcBef>
              <a:spcAft>
                <a:spcPct val="0"/>
              </a:spcAft>
              <a:defRPr/>
            </a:pPr>
            <a:endParaRPr lang="ru-RU" altLang="ru-RU" sz="2400" smtClean="0">
              <a:solidFill>
                <a:srgbClr val="224568"/>
              </a:solidFill>
              <a:latin typeface="Verdana" pitchFamily="34" charset="0"/>
            </a:endParaRPr>
          </a:p>
        </p:txBody>
      </p:sp>
      <p:sp>
        <p:nvSpPr>
          <p:cNvPr id="58371" name="Rectangle 3"/>
          <p:cNvSpPr>
            <a:spLocks noChangeArrowheads="1"/>
          </p:cNvSpPr>
          <p:nvPr userDrawn="1"/>
        </p:nvSpPr>
        <p:spPr bwMode="auto">
          <a:xfrm>
            <a:off x="0" y="6597650"/>
            <a:ext cx="9144000" cy="260350"/>
          </a:xfrm>
          <a:prstGeom prst="rect">
            <a:avLst/>
          </a:prstGeom>
          <a:solidFill>
            <a:srgbClr val="2245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defRPr/>
            </a:pPr>
            <a:endParaRPr lang="ru-RU" altLang="ru-RU" sz="3200" smtClean="0">
              <a:solidFill>
                <a:srgbClr val="000000"/>
              </a:solidFill>
            </a:endParaRPr>
          </a:p>
        </p:txBody>
      </p:sp>
      <p:sp>
        <p:nvSpPr>
          <p:cNvPr id="58372" name="Rectangle 4"/>
          <p:cNvSpPr>
            <a:spLocks noChangeArrowheads="1"/>
          </p:cNvSpPr>
          <p:nvPr userDrawn="1"/>
        </p:nvSpPr>
        <p:spPr bwMode="black">
          <a:xfrm>
            <a:off x="0" y="6597650"/>
            <a:ext cx="6011863"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defRPr/>
            </a:pPr>
            <a:r>
              <a:rPr lang="en-US" altLang="ru-RU" sz="1400" b="1" smtClean="0">
                <a:solidFill>
                  <a:srgbClr val="FF0000"/>
                </a:solidFill>
                <a:latin typeface="Arial" charset="0"/>
              </a:rPr>
              <a:t>JINR Finance Committee                                                A. Sissakian                               </a:t>
            </a:r>
            <a:endParaRPr lang="ru-RU" altLang="ru-RU" b="1" smtClean="0">
              <a:solidFill>
                <a:srgbClr val="FF0000"/>
              </a:solidFill>
              <a:latin typeface="Arial" charset="0"/>
            </a:endParaRPr>
          </a:p>
        </p:txBody>
      </p:sp>
      <p:sp>
        <p:nvSpPr>
          <p:cNvPr id="58373" name="Rectangle 5"/>
          <p:cNvSpPr>
            <a:spLocks noChangeArrowheads="1"/>
          </p:cNvSpPr>
          <p:nvPr userDrawn="1"/>
        </p:nvSpPr>
        <p:spPr bwMode="auto">
          <a:xfrm>
            <a:off x="0" y="0"/>
            <a:ext cx="9144000" cy="620713"/>
          </a:xfrm>
          <a:prstGeom prst="rect">
            <a:avLst/>
          </a:prstGeom>
          <a:solidFill>
            <a:srgbClr val="224568"/>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defRPr/>
            </a:pPr>
            <a:endParaRPr lang="ru-RU" altLang="ru-RU" sz="3200" smtClean="0">
              <a:solidFill>
                <a:srgbClr val="000000"/>
              </a:solidFill>
            </a:endParaRPr>
          </a:p>
        </p:txBody>
      </p:sp>
      <p:sp>
        <p:nvSpPr>
          <p:cNvPr id="21510" name="Rectangle 6"/>
          <p:cNvSpPr>
            <a:spLocks noGrp="1" noChangeArrowheads="1"/>
          </p:cNvSpPr>
          <p:nvPr>
            <p:ph type="sldNum" sz="quarter" idx="4"/>
          </p:nvPr>
        </p:nvSpPr>
        <p:spPr bwMode="auto">
          <a:xfrm>
            <a:off x="8229600" y="65532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0000"/>
                </a:solidFill>
                <a:latin typeface="Copperplate Gothic Bold" pitchFamily="34" charset="0"/>
              </a:defRPr>
            </a:lvl1pPr>
          </a:lstStyle>
          <a:p>
            <a:pPr fontAlgn="base">
              <a:spcBef>
                <a:spcPct val="0"/>
              </a:spcBef>
              <a:spcAft>
                <a:spcPct val="0"/>
              </a:spcAft>
              <a:defRPr/>
            </a:pPr>
            <a:fld id="{7D3D1C1F-ACE7-48DF-9298-8E5B7BA2F7C8}" type="slidenum">
              <a:rPr lang="en-GB" altLang="fr-FR"/>
              <a:pPr fontAlgn="base">
                <a:spcBef>
                  <a:spcPct val="0"/>
                </a:spcBef>
                <a:spcAft>
                  <a:spcPct val="0"/>
                </a:spcAft>
                <a:defRPr/>
              </a:pPr>
              <a:t>‹#›</a:t>
            </a:fld>
            <a:endParaRPr lang="en-GB" altLang="fr-FR"/>
          </a:p>
        </p:txBody>
      </p:sp>
    </p:spTree>
  </p:cSld>
  <p:clrMap bg1="lt1" tx1="dk1" bg2="lt2" tx2="dk2" accent1="accent1" accent2="accent2" accent3="accent3" accent4="accent4" accent5="accent5" accent6="accent6" hlink="hlink" folHlink="folHlink"/>
  <p:transition spd="med"/>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0" y="0"/>
            <a:ext cx="9144000" cy="6669088"/>
          </a:xfrm>
          <a:prstGeom prst="rect">
            <a:avLst/>
          </a:prstGeom>
          <a:gradFill rotWithShape="1">
            <a:gsLst>
              <a:gs pos="0">
                <a:srgbClr val="EEB000"/>
              </a:gs>
              <a:gs pos="100000">
                <a:srgbClr val="FFFF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0"/>
              </a:spcBef>
              <a:spcAft>
                <a:spcPct val="0"/>
              </a:spcAft>
            </a:pPr>
            <a:endParaRPr lang="ru-RU" altLang="ru-RU" sz="2400" smtClean="0">
              <a:solidFill>
                <a:srgbClr val="224568"/>
              </a:solidFill>
              <a:latin typeface="Verdana" pitchFamily="34" charset="0"/>
              <a:cs typeface="Arial" pitchFamily="34" charset="0"/>
            </a:endParaRPr>
          </a:p>
        </p:txBody>
      </p:sp>
      <p:sp>
        <p:nvSpPr>
          <p:cNvPr id="97283" name="Rectangle 3"/>
          <p:cNvSpPr>
            <a:spLocks noChangeArrowheads="1"/>
          </p:cNvSpPr>
          <p:nvPr/>
        </p:nvSpPr>
        <p:spPr bwMode="auto">
          <a:xfrm>
            <a:off x="0" y="6597650"/>
            <a:ext cx="9144000" cy="260350"/>
          </a:xfrm>
          <a:prstGeom prst="rect">
            <a:avLst/>
          </a:prstGeom>
          <a:solidFill>
            <a:srgbClr val="2245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endParaRPr lang="ru-RU" altLang="ru-RU" sz="3200" smtClean="0">
              <a:solidFill>
                <a:srgbClr val="000000"/>
              </a:solidFill>
              <a:cs typeface="Arial" pitchFamily="34" charset="0"/>
            </a:endParaRPr>
          </a:p>
        </p:txBody>
      </p:sp>
      <p:sp>
        <p:nvSpPr>
          <p:cNvPr id="97284" name="Rectangle 5"/>
          <p:cNvSpPr>
            <a:spLocks noChangeArrowheads="1"/>
          </p:cNvSpPr>
          <p:nvPr/>
        </p:nvSpPr>
        <p:spPr bwMode="auto">
          <a:xfrm>
            <a:off x="0" y="0"/>
            <a:ext cx="9144000" cy="1196975"/>
          </a:xfrm>
          <a:prstGeom prst="rect">
            <a:avLst/>
          </a:prstGeom>
          <a:solidFill>
            <a:srgbClr val="224568"/>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endParaRPr lang="ru-RU" altLang="ru-RU" sz="3200" smtClean="0">
              <a:solidFill>
                <a:srgbClr val="000000"/>
              </a:solidFill>
              <a:cs typeface="Arial" pitchFamily="34" charset="0"/>
            </a:endParaRPr>
          </a:p>
        </p:txBody>
      </p:sp>
      <p:sp>
        <p:nvSpPr>
          <p:cNvPr id="77830" name="Rectangle 6"/>
          <p:cNvSpPr>
            <a:spLocks noGrp="1" noChangeArrowheads="1"/>
          </p:cNvSpPr>
          <p:nvPr>
            <p:ph type="sldNum" sz="quarter" idx="4"/>
          </p:nvPr>
        </p:nvSpPr>
        <p:spPr bwMode="auto">
          <a:xfrm>
            <a:off x="8229600" y="65532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0000"/>
                </a:solidFill>
                <a:latin typeface="Copperplate Gothic Bold" pitchFamily="34" charset="0"/>
                <a:cs typeface="+mn-cs"/>
              </a:defRPr>
            </a:lvl1pPr>
          </a:lstStyle>
          <a:p>
            <a:pPr fontAlgn="base">
              <a:spcBef>
                <a:spcPct val="0"/>
              </a:spcBef>
              <a:spcAft>
                <a:spcPct val="0"/>
              </a:spcAft>
              <a:defRPr/>
            </a:pPr>
            <a:fld id="{EB31715D-DDF6-460D-9811-F35DC0FA9270}" type="slidenum">
              <a:rPr lang="en-GB" altLang="fr-FR"/>
              <a:pPr fontAlgn="base">
                <a:spcBef>
                  <a:spcPct val="0"/>
                </a:spcBef>
                <a:spcAft>
                  <a:spcPct val="0"/>
                </a:spcAft>
                <a:defRPr/>
              </a:pPr>
              <a:t>‹#›</a:t>
            </a:fld>
            <a:endParaRPr lang="en-GB" altLang="fr-FR"/>
          </a:p>
        </p:txBody>
      </p:sp>
    </p:spTree>
  </p:cSld>
  <p:clrMap bg1="lt1" tx1="dk1" bg2="lt2" tx2="dk2" accent1="accent1" accent2="accent2" accent3="accent3" accent4="accent4" accent5="accent5" accent6="accent6" hlink="hlink" folHlink="folHlink"/>
  <p:transition spd="med"/>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ChangeArrowheads="1"/>
          </p:cNvSpPr>
          <p:nvPr userDrawn="1"/>
        </p:nvSpPr>
        <p:spPr bwMode="auto">
          <a:xfrm>
            <a:off x="0" y="6597650"/>
            <a:ext cx="9144000" cy="260350"/>
          </a:xfrm>
          <a:prstGeom prst="rect">
            <a:avLst/>
          </a:prstGeom>
          <a:solidFill>
            <a:srgbClr val="2245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defRPr/>
            </a:pPr>
            <a:endParaRPr lang="ru-RU" altLang="ru-RU" sz="3200" smtClean="0">
              <a:solidFill>
                <a:srgbClr val="000000"/>
              </a:solidFill>
            </a:endParaRPr>
          </a:p>
        </p:txBody>
      </p:sp>
      <p:sp>
        <p:nvSpPr>
          <p:cNvPr id="46083" name="Rectangle 3"/>
          <p:cNvSpPr>
            <a:spLocks noChangeArrowheads="1"/>
          </p:cNvSpPr>
          <p:nvPr userDrawn="1"/>
        </p:nvSpPr>
        <p:spPr bwMode="auto">
          <a:xfrm>
            <a:off x="0" y="0"/>
            <a:ext cx="9144000" cy="765175"/>
          </a:xfrm>
          <a:prstGeom prst="rect">
            <a:avLst/>
          </a:prstGeom>
          <a:solidFill>
            <a:srgbClr val="224568"/>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defRPr/>
            </a:pPr>
            <a:endParaRPr lang="ru-RU" altLang="ru-RU" sz="3200" smtClean="0">
              <a:solidFill>
                <a:srgbClr val="000000"/>
              </a:solidFill>
            </a:endParaRPr>
          </a:p>
        </p:txBody>
      </p:sp>
      <p:sp>
        <p:nvSpPr>
          <p:cNvPr id="110596" name="Rectangle 4"/>
          <p:cNvSpPr>
            <a:spLocks noGrp="1" noChangeArrowheads="1"/>
          </p:cNvSpPr>
          <p:nvPr>
            <p:ph type="sldNum" sz="quarter" idx="4"/>
          </p:nvPr>
        </p:nvSpPr>
        <p:spPr bwMode="auto">
          <a:xfrm>
            <a:off x="8229600" y="65532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0000"/>
                </a:solidFill>
                <a:latin typeface="Copperplate Gothic Bold" pitchFamily="34" charset="0"/>
              </a:defRPr>
            </a:lvl1pPr>
          </a:lstStyle>
          <a:p>
            <a:pPr fontAlgn="base">
              <a:spcBef>
                <a:spcPct val="0"/>
              </a:spcBef>
              <a:spcAft>
                <a:spcPct val="0"/>
              </a:spcAft>
              <a:defRPr/>
            </a:pPr>
            <a:fld id="{85A910BB-B2B7-483D-85D7-4FCBE00ECAD2}" type="slidenum">
              <a:rPr lang="en-GB" altLang="fr-FR"/>
              <a:pPr fontAlgn="base">
                <a:spcBef>
                  <a:spcPct val="0"/>
                </a:spcBef>
                <a:spcAft>
                  <a:spcPct val="0"/>
                </a:spcAft>
                <a:defRPr/>
              </a:pPr>
              <a:t>‹#›</a:t>
            </a:fld>
            <a:endParaRPr lang="en-GB" altLang="fr-FR"/>
          </a:p>
        </p:txBody>
      </p:sp>
    </p:spTree>
  </p:cSld>
  <p:clrMap bg1="lt1" tx1="dk1" bg2="lt2" tx2="dk2" accent1="accent1" accent2="accent2" accent3="accent3" accent4="accent4" accent5="accent5" accent6="accent6" hlink="hlink" folHlink="folHlink"/>
  <p:transition spd="med"/>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ChangeArrowheads="1"/>
          </p:cNvSpPr>
          <p:nvPr userDrawn="1"/>
        </p:nvSpPr>
        <p:spPr bwMode="auto">
          <a:xfrm>
            <a:off x="0" y="6597650"/>
            <a:ext cx="9144000" cy="260350"/>
          </a:xfrm>
          <a:prstGeom prst="rect">
            <a:avLst/>
          </a:prstGeom>
          <a:solidFill>
            <a:srgbClr val="2245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defRPr/>
            </a:pPr>
            <a:endParaRPr lang="ru-RU" altLang="ru-RU" sz="3200" smtClean="0">
              <a:solidFill>
                <a:srgbClr val="000000"/>
              </a:solidFill>
            </a:endParaRPr>
          </a:p>
        </p:txBody>
      </p:sp>
      <p:sp>
        <p:nvSpPr>
          <p:cNvPr id="46083" name="Rectangle 3"/>
          <p:cNvSpPr>
            <a:spLocks noChangeArrowheads="1"/>
          </p:cNvSpPr>
          <p:nvPr userDrawn="1"/>
        </p:nvSpPr>
        <p:spPr bwMode="auto">
          <a:xfrm>
            <a:off x="0" y="0"/>
            <a:ext cx="9144000" cy="765175"/>
          </a:xfrm>
          <a:prstGeom prst="rect">
            <a:avLst/>
          </a:prstGeom>
          <a:solidFill>
            <a:srgbClr val="224568"/>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defRPr/>
            </a:pPr>
            <a:endParaRPr lang="ru-RU" altLang="ru-RU" sz="3200" smtClean="0">
              <a:solidFill>
                <a:srgbClr val="000000"/>
              </a:solidFill>
            </a:endParaRPr>
          </a:p>
        </p:txBody>
      </p:sp>
      <p:sp>
        <p:nvSpPr>
          <p:cNvPr id="110596" name="Rectangle 4"/>
          <p:cNvSpPr>
            <a:spLocks noGrp="1" noChangeArrowheads="1"/>
          </p:cNvSpPr>
          <p:nvPr>
            <p:ph type="sldNum" sz="quarter" idx="4"/>
          </p:nvPr>
        </p:nvSpPr>
        <p:spPr bwMode="auto">
          <a:xfrm>
            <a:off x="8229600" y="65532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0000"/>
                </a:solidFill>
                <a:latin typeface="Copperplate Gothic Bold" pitchFamily="34" charset="0"/>
              </a:defRPr>
            </a:lvl1pPr>
          </a:lstStyle>
          <a:p>
            <a:pPr fontAlgn="base">
              <a:spcBef>
                <a:spcPct val="0"/>
              </a:spcBef>
              <a:spcAft>
                <a:spcPct val="0"/>
              </a:spcAft>
              <a:defRPr/>
            </a:pPr>
            <a:fld id="{C7FA933C-D632-40DA-8FC6-8B07E59F45A1}" type="slidenum">
              <a:rPr lang="en-GB" altLang="fr-FR"/>
              <a:pPr fontAlgn="base">
                <a:spcBef>
                  <a:spcPct val="0"/>
                </a:spcBef>
                <a:spcAft>
                  <a:spcPct val="0"/>
                </a:spcAft>
                <a:defRPr/>
              </a:pPr>
              <a:t>‹#›</a:t>
            </a:fld>
            <a:endParaRPr lang="en-GB" altLang="fr-FR"/>
          </a:p>
        </p:txBody>
      </p:sp>
    </p:spTree>
  </p:cSld>
  <p:clrMap bg1="lt1" tx1="dk1" bg2="lt2" tx2="dk2" accent1="accent1" accent2="accent2" accent3="accent3" accent4="accent4" accent5="accent5" accent6="accent6" hlink="hlink" folHlink="folHlink"/>
  <p:transition spd="med"/>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093B1D-51A1-4F21-9B98-DF92486C37B7}" type="slidenum">
              <a:rPr lang="en-CA" smtClean="0">
                <a:solidFill>
                  <a:prstClr val="black">
                    <a:tint val="75000"/>
                  </a:prstClr>
                </a:solidFill>
              </a:rPr>
              <a:pPr/>
              <a:t>‹#›</a:t>
            </a:fld>
            <a:endParaRPr lang="en-CA">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19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450" name="Group 2"/>
          <p:cNvGrpSpPr>
            <a:grpSpLocks/>
          </p:cNvGrpSpPr>
          <p:nvPr/>
        </p:nvGrpSpPr>
        <p:grpSpPr bwMode="auto">
          <a:xfrm>
            <a:off x="-3238500" y="0"/>
            <a:ext cx="11925300" cy="3810000"/>
            <a:chOff x="-2040" y="0"/>
            <a:chExt cx="7512" cy="2400"/>
          </a:xfrm>
        </p:grpSpPr>
        <p:sp>
          <p:nvSpPr>
            <p:cNvPr id="104456"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mtClean="0">
                <a:solidFill>
                  <a:srgbClr val="000000"/>
                </a:solidFill>
                <a:latin typeface="Times New Roman" pitchFamily="18" charset="0"/>
              </a:endParaRPr>
            </a:p>
          </p:txBody>
        </p:sp>
        <p:sp>
          <p:nvSpPr>
            <p:cNvPr id="104457"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mtClean="0">
                <a:solidFill>
                  <a:srgbClr val="000000"/>
                </a:solidFill>
                <a:latin typeface="Times New Roman" pitchFamily="18" charset="0"/>
              </a:endParaRPr>
            </a:p>
          </p:txBody>
        </p:sp>
        <p:sp>
          <p:nvSpPr>
            <p:cNvPr id="104458" name="Line 5"/>
            <p:cNvSpPr>
              <a:spLocks noChangeShapeType="1"/>
            </p:cNvSpPr>
            <p:nvPr userDrawn="1"/>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ru-RU" smtClean="0">
                <a:solidFill>
                  <a:srgbClr val="000000"/>
                </a:solidFill>
                <a:latin typeface="Times New Roman" pitchFamily="18" charset="0"/>
              </a:endParaRPr>
            </a:p>
          </p:txBody>
        </p:sp>
      </p:grpSp>
      <p:sp>
        <p:nvSpPr>
          <p:cNvPr id="104451"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1" rIns="91420" bIns="45711" numCol="1" anchor="b" anchorCtr="0" compatLnSpc="1">
            <a:prstTxWarp prst="textNoShape">
              <a:avLst/>
            </a:prstTxWarp>
          </a:bodyPr>
          <a:lstStyle/>
          <a:p>
            <a:pPr lvl="0"/>
            <a:r>
              <a:rPr lang="en-US" altLang="ru-RU" smtClean="0"/>
              <a:t>Образец заголовка</a:t>
            </a:r>
          </a:p>
        </p:txBody>
      </p:sp>
      <p:sp>
        <p:nvSpPr>
          <p:cNvPr id="104452"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1" rIns="91420" bIns="45711" numCol="1" anchor="t" anchorCtr="0" compatLnSpc="1">
            <a:prstTxWarp prst="textNoShape">
              <a:avLst/>
            </a:prstTxWarp>
          </a:bodyPr>
          <a:lstStyle/>
          <a:p>
            <a:pPr lvl="0"/>
            <a:r>
              <a:rPr lang="en-US" altLang="ru-RU" smtClean="0"/>
              <a:t>Образец текста</a:t>
            </a:r>
          </a:p>
          <a:p>
            <a:pPr lvl="1"/>
            <a:r>
              <a:rPr lang="en-US" altLang="ru-RU" smtClean="0"/>
              <a:t>Второй уровень</a:t>
            </a:r>
          </a:p>
          <a:p>
            <a:pPr lvl="2"/>
            <a:r>
              <a:rPr lang="en-US" altLang="ru-RU" smtClean="0"/>
              <a:t>Третий уровень</a:t>
            </a:r>
          </a:p>
          <a:p>
            <a:pPr lvl="3"/>
            <a:r>
              <a:rPr lang="en-US" altLang="ru-RU" smtClean="0"/>
              <a:t>Четвертый уровень</a:t>
            </a:r>
          </a:p>
          <a:p>
            <a:pPr lvl="4"/>
            <a:r>
              <a:rPr lang="en-US" altLang="ru-RU" smtClean="0"/>
              <a:t>Пятый уровень</a:t>
            </a:r>
          </a:p>
        </p:txBody>
      </p:sp>
      <p:sp>
        <p:nvSpPr>
          <p:cNvPr id="2048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20" tIns="45711" rIns="91420" bIns="45711" numCol="1" anchor="b" anchorCtr="0" compatLnSpc="1">
            <a:prstTxWarp prst="textNoShape">
              <a:avLst/>
            </a:prstTxWarp>
          </a:bodyPr>
          <a:lstStyle>
            <a:lvl1pPr>
              <a:defRPr sz="1200">
                <a:solidFill>
                  <a:srgbClr val="000000"/>
                </a:solidFill>
                <a:latin typeface="Verdana" pitchFamily="34" charset="0"/>
                <a:cs typeface="+mn-cs"/>
              </a:defRPr>
            </a:lvl1pPr>
          </a:lstStyle>
          <a:p>
            <a:pPr fontAlgn="base">
              <a:spcBef>
                <a:spcPct val="0"/>
              </a:spcBef>
              <a:spcAft>
                <a:spcPct val="0"/>
              </a:spcAft>
              <a:defRPr/>
            </a:pPr>
            <a:r>
              <a:rPr lang="ru-RU"/>
              <a:t>24.09.2009</a:t>
            </a:r>
            <a:endParaRPr lang="en-US"/>
          </a:p>
        </p:txBody>
      </p:sp>
      <p:sp>
        <p:nvSpPr>
          <p:cNvPr id="2048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0" tIns="45711" rIns="91420" bIns="45711" numCol="1" anchor="b" anchorCtr="0" compatLnSpc="1">
            <a:prstTxWarp prst="textNoShape">
              <a:avLst/>
            </a:prstTxWarp>
          </a:bodyPr>
          <a:lstStyle>
            <a:lvl1pPr algn="ctr">
              <a:defRPr sz="1200">
                <a:solidFill>
                  <a:srgbClr val="000000"/>
                </a:solidFill>
                <a:latin typeface="Verdana" pitchFamily="34" charset="0"/>
                <a:cs typeface="+mn-cs"/>
              </a:defRPr>
            </a:lvl1pPr>
          </a:lstStyle>
          <a:p>
            <a:pPr fontAlgn="base">
              <a:spcBef>
                <a:spcPct val="0"/>
              </a:spcBef>
              <a:spcAft>
                <a:spcPct val="0"/>
              </a:spcAft>
              <a:defRPr/>
            </a:pPr>
            <a:r>
              <a:rPr lang="en-US"/>
              <a:t>107 session of JINR SC</a:t>
            </a:r>
          </a:p>
        </p:txBody>
      </p:sp>
      <p:sp>
        <p:nvSpPr>
          <p:cNvPr id="2049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20" tIns="45711" rIns="91420" bIns="45711" numCol="1" anchor="b" anchorCtr="0" compatLnSpc="1">
            <a:prstTxWarp prst="textNoShape">
              <a:avLst/>
            </a:prstTxWarp>
          </a:bodyPr>
          <a:lstStyle>
            <a:lvl1pPr algn="r">
              <a:defRPr sz="1200">
                <a:solidFill>
                  <a:srgbClr val="000000"/>
                </a:solidFill>
                <a:latin typeface="Verdana" pitchFamily="34" charset="0"/>
                <a:cs typeface="+mn-cs"/>
              </a:defRPr>
            </a:lvl1pPr>
          </a:lstStyle>
          <a:p>
            <a:pPr fontAlgn="base">
              <a:spcBef>
                <a:spcPct val="0"/>
              </a:spcBef>
              <a:spcAft>
                <a:spcPct val="0"/>
              </a:spcAft>
              <a:defRPr/>
            </a:pPr>
            <a:fld id="{031B7474-114D-46E9-8BD1-0FA71BC51129}"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4223" r:id="rId1"/>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106" algn="l" rtl="0" fontAlgn="base">
        <a:spcBef>
          <a:spcPct val="0"/>
        </a:spcBef>
        <a:spcAft>
          <a:spcPct val="0"/>
        </a:spcAft>
        <a:defRPr sz="3600">
          <a:solidFill>
            <a:schemeClr val="tx2"/>
          </a:solidFill>
          <a:latin typeface="Arial" pitchFamily="34" charset="0"/>
        </a:defRPr>
      </a:lvl6pPr>
      <a:lvl7pPr marL="914210" algn="l" rtl="0" fontAlgn="base">
        <a:spcBef>
          <a:spcPct val="0"/>
        </a:spcBef>
        <a:spcAft>
          <a:spcPct val="0"/>
        </a:spcAft>
        <a:defRPr sz="3600">
          <a:solidFill>
            <a:schemeClr val="tx2"/>
          </a:solidFill>
          <a:latin typeface="Arial" pitchFamily="34" charset="0"/>
        </a:defRPr>
      </a:lvl7pPr>
      <a:lvl8pPr marL="1371316" algn="l" rtl="0" fontAlgn="base">
        <a:spcBef>
          <a:spcPct val="0"/>
        </a:spcBef>
        <a:spcAft>
          <a:spcPct val="0"/>
        </a:spcAft>
        <a:defRPr sz="3600">
          <a:solidFill>
            <a:schemeClr val="tx2"/>
          </a:solidFill>
          <a:latin typeface="Arial" pitchFamily="34" charset="0"/>
        </a:defRPr>
      </a:lvl8pPr>
      <a:lvl9pPr marL="1828421" algn="l" rtl="0" fontAlgn="base">
        <a:spcBef>
          <a:spcPct val="0"/>
        </a:spcBef>
        <a:spcAft>
          <a:spcPct val="0"/>
        </a:spcAft>
        <a:defRPr sz="3600">
          <a:solidFill>
            <a:schemeClr val="tx2"/>
          </a:solidFill>
          <a:latin typeface="Arial" pitchFamily="34" charset="0"/>
        </a:defRPr>
      </a:lvl9pPr>
    </p:titleStyle>
    <p:bodyStyle>
      <a:lvl1pPr marL="339725" indent="-339725"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39775" indent="-282575"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39825" indent="-225425"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597025" indent="-225425"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4225" indent="-225425"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079" indent="-228553"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184" indent="-228553"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8289" indent="-228553"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5394" indent="-228553"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ru-RU"/>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openxmlformats.org/officeDocument/2006/relationships/image" Target="../media/image31.jpeg"/><Relationship Id="rId7" Type="http://schemas.openxmlformats.org/officeDocument/2006/relationships/image" Target="../media/image35.png"/><Relationship Id="rId12" Type="http://schemas.openxmlformats.org/officeDocument/2006/relationships/hyperlink" Target="https://www.google.ru/url?sa=i&amp;rct=j&amp;q=&amp;esrc=s&amp;source=images&amp;cd=&amp;cad=rja&amp;uact=8&amp;ved=0CAcQjRxqFQoTCNmN9qyU4scCFYVaLAodNHwPqg&amp;url=https://ru.wikipedia.org/wiki/%D0%A0%D1%8D%D0%BB%D0%B5%D0%B5%D0%B2%D1%81%D0%BA%D0%BE%D0%B5_%D1%80%D0%B0%D1%81%D1%81%D0%B5%D1%8F%D0%BD%D0%B8%D0%B5&amp;psig=AFQjCNERQd0HvjyVwKkxmt9KFPEIW_XAmw&amp;ust=1441620309649287"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4.png"/><Relationship Id="rId11" Type="http://schemas.openxmlformats.org/officeDocument/2006/relationships/image" Target="../media/image39.jpe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3.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www.google.ru/url?sa=i&amp;rct=j&amp;q=&amp;esrc=s&amp;source=images&amp;cd=&amp;cad=rja&amp;uact=8&amp;ved=0CAcQjRxqFQoTCLebtof0mckCFSTDcgodsuoAVw&amp;url=https://en.wikipedia.org/wiki/Coherent_anti-Stokes_Raman_spectroscopy&amp;psig=AFQjCNFzWV2bDGp4FeTohW7NDTVdoz_aMw&amp;ust=1447933843345149" TargetMode="External"/><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53.jpe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19.xml"/><Relationship Id="rId7" Type="http://schemas.openxmlformats.org/officeDocument/2006/relationships/image" Target="../media/image59.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8.wmf"/><Relationship Id="rId4" Type="http://schemas.openxmlformats.org/officeDocument/2006/relationships/oleObject" Target="../embeddings/oleObject2.bin"/><Relationship Id="rId9" Type="http://schemas.openxmlformats.org/officeDocument/2006/relationships/image" Target="../media/image6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microsoft.com/office/2007/relationships/hdphoto" Target="../media/hdphoto6.wdp"/><Relationship Id="rId5" Type="http://schemas.openxmlformats.org/officeDocument/2006/relationships/image" Target="../media/image71.jpeg"/><Relationship Id="rId4" Type="http://schemas.microsoft.com/office/2007/relationships/hdphoto" Target="../media/hdphoto5.wdp"/></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64.png"/><Relationship Id="rId4" Type="http://schemas.openxmlformats.org/officeDocument/2006/relationships/image" Target="../media/image73.png"/></Relationships>
</file>

<file path=ppt/slides/_rels/slide2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google.ru/url?sa=i&amp;rct=j&amp;q=&amp;esrc=s&amp;source=images&amp;cd=&amp;cad=rja&amp;uact=8&amp;ved=0CAcQjRw&amp;url=http://etvnet.com/encyclopedia/d/person/bor/&amp;ei=gKBHVeiYMeHTygPGs4G4BA&amp;bvm=bv.92291466,d.bGQ&amp;psig=AFQjCNHc_0gRoI1rBMu4drBgrJDtK358ng&amp;ust=1430843814701607" TargetMode="External"/><Relationship Id="rId7" Type="http://schemas.openxmlformats.org/officeDocument/2006/relationships/hyperlink" Target="http://www.google.ru/url?sa=i&amp;rct=j&amp;q=&amp;esrc=s&amp;source=images&amp;cd=&amp;cad=rja&amp;uact=8&amp;ved=2ahUKEwjKifn1js7bAhWuhqYKHdpdDpAQjRx6BAgBEAU&amp;url=http://www.horiba.com/ru/scientific/products/raman-spectroscopy/raman-academy/raman-faqs/what-is-raman-spectroscopy/&amp;psig=AOvVaw2Hzgnkq-ngTMHs66l6ilpa&amp;ust=1528892574245731"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hyperlink" Target="https://www.google.ru/url?sa=i&amp;rct=j&amp;q=&amp;esrc=s&amp;source=images&amp;cd=&amp;cad=rja&amp;uact=8&amp;ved=2ahUKEwiwhurMjs7bAhXyhaYKHXEXCmcQjRx6BAgBEAU&amp;url=https://www.dreamstime.com/stock-illustration-atomic-structure-proton-neutron-electron-isolated-w-d-model-nucleus-atom-protons-neutrons-surrounded-image93669841&amp;psig=AOvVaw3oEyVaK_1Ca-2SzNvrk0fp&amp;ust=1528892484847057" TargetMode="External"/><Relationship Id="rId10" Type="http://schemas.openxmlformats.org/officeDocument/2006/relationships/image" Target="../media/image10.png"/><Relationship Id="rId4" Type="http://schemas.openxmlformats.org/officeDocument/2006/relationships/image" Target="../media/image7.jpeg"/><Relationship Id="rId9"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77.jpeg"/></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hyperlink" Target="http://www.google.ru/url?sa=i&amp;rct=j&amp;q=&amp;esrc=s&amp;source=images&amp;cd=&amp;cad=rja&amp;uact=8&amp;ved=2ahUKEwjKur_L-83bAhUEFSwKHRqWAE0QjRx6BAgBEAU&amp;url=http://www.its-physics.org/leonid-isaakovich-mandelshtam&amp;psig=AOvVaw0ImrpeDIZTD_ka20tnMJ7O&amp;ust=152888736601619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hyperlink" Target="https://www.google.ru/url?sa=i&amp;source=images&amp;cd=&amp;cad=rja&amp;uact=8&amp;ved=2ahUKEwiWjMDs5LvbAhXC1ywKHXLhDb0QjRx6BAgBEAU&amp;url=http://www.wikiwand.com/ru/%D0%AD%D1%80%D0%B5%D0%BD%D1%84%D0%B5%D1%81%D1%82,_%D0%9F%D0%B0%D1%83%D0%BB%D1%8C&amp;psig=AOvVaw3wZesBTi0BT5_PR39tO4x_&amp;ust=1528262778331872" TargetMode="Externa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hyperlink" Target="http://www.google.ru/url?sa=i&amp;rct=j&amp;q=&amp;esrc=s&amp;source=images&amp;cd=&amp;cad=rja&amp;uact=8&amp;ved=0CAcQjRw&amp;url=http://www.iacs.res.in/iacs_nobel_prize_winner.html&amp;ei=6pRHVdP3KYG2sAHfu4H4BA&amp;bvm=bv.92291466,d.bGQ&amp;psig=AFQjCNHzcCzD5kESjCBguW9-iavAr_XoRQ&amp;ust=143076521972119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23.jpeg"/><Relationship Id="rId4" Type="http://schemas.openxmlformats.org/officeDocument/2006/relationships/hyperlink" Target="http://www.google.ru/url?sa=i&amp;rct=j&amp;q=&amp;esrc=s&amp;source=images&amp;cd=&amp;cad=rja&amp;uact=8&amp;ved=0ahUKEwiBreTV7ujMAhWKA5oKHWCpDF8QjRwIBw&amp;url=http://eng.thesaurus.rusnano.com/wiki/article1211&amp;psig=AFQjCNE7d_6Y7TEFzSLwAO0GNLz7Oa2iGg&amp;ust=1463840914638225"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ru/url?sa=i&amp;rct=j&amp;q=&amp;esrc=s&amp;source=images&amp;cd=&amp;cad=rja&amp;uact=8&amp;ved=2ahUKEwjbzNXQ2NDbAhWoiKYKHWsUBToQjRx6BAgBEAU&amp;url=https://en.wikipedia.org/wiki/Raman_spectroscopy&amp;psig=AOvVaw26efJ2VSw-YlOrp4zC7Ebv&amp;ust=1528981102246055"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179512" y="188640"/>
            <a:ext cx="8784976" cy="2376264"/>
          </a:xfrm>
          <a:prstGeom prst="roundRect">
            <a:avLst/>
          </a:prstGeom>
          <a:solidFill>
            <a:srgbClr val="FFF8EF"/>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chemeClr val="tx1"/>
              </a:solidFill>
              <a:latin typeface="Arial" panose="020B0604020202020204" pitchFamily="34" charset="0"/>
              <a:cs typeface="Arial" panose="020B0604020202020204" pitchFamily="34" charset="0"/>
            </a:endParaRPr>
          </a:p>
          <a:p>
            <a:pPr algn="ctr"/>
            <a:endParaRPr lang="ru-RU" b="1" dirty="0" smtClean="0">
              <a:solidFill>
                <a:schemeClr val="tx1"/>
              </a:solidFill>
              <a:latin typeface="Arial" panose="020B0604020202020204" pitchFamily="34" charset="0"/>
              <a:cs typeface="Arial" panose="020B0604020202020204" pitchFamily="34" charset="0"/>
            </a:endParaRPr>
          </a:p>
          <a:p>
            <a:pPr algn="ctr"/>
            <a:r>
              <a:rPr lang="en-US" sz="2800" b="1" dirty="0" smtClean="0">
                <a:solidFill>
                  <a:schemeClr val="tx1"/>
                </a:solidFill>
                <a:latin typeface="Arial" panose="020B0604020202020204" pitchFamily="34" charset="0"/>
                <a:cs typeface="Arial" panose="020B0604020202020204" pitchFamily="34" charset="0"/>
              </a:rPr>
              <a:t>90 </a:t>
            </a:r>
            <a:r>
              <a:rPr lang="en-US" sz="2800" b="1" dirty="0">
                <a:solidFill>
                  <a:schemeClr val="tx1"/>
                </a:solidFill>
                <a:latin typeface="Arial" panose="020B0604020202020204" pitchFamily="34" charset="0"/>
                <a:cs typeface="Arial" panose="020B0604020202020204" pitchFamily="34" charset="0"/>
              </a:rPr>
              <a:t>years of Raman effect: </a:t>
            </a:r>
            <a:endParaRPr lang="en-US" sz="2800" b="1" dirty="0" smtClean="0">
              <a:solidFill>
                <a:schemeClr val="tx1"/>
              </a:solidFill>
              <a:latin typeface="Arial" panose="020B0604020202020204" pitchFamily="34" charset="0"/>
              <a:cs typeface="Arial" panose="020B0604020202020204" pitchFamily="34" charset="0"/>
            </a:endParaRPr>
          </a:p>
          <a:p>
            <a:pPr algn="ctr"/>
            <a:r>
              <a:rPr lang="en-US" sz="2800" b="1" dirty="0" smtClean="0">
                <a:solidFill>
                  <a:schemeClr val="tx1"/>
                </a:solidFill>
                <a:latin typeface="Arial" panose="020B0604020202020204" pitchFamily="34" charset="0"/>
                <a:cs typeface="Arial" panose="020B0604020202020204" pitchFamily="34" charset="0"/>
              </a:rPr>
              <a:t>surface-enhanced micro-CARS </a:t>
            </a:r>
            <a:r>
              <a:rPr lang="en-US" sz="2800" b="1" dirty="0">
                <a:solidFill>
                  <a:schemeClr val="tx1"/>
                </a:solidFill>
                <a:latin typeface="Arial" panose="020B0604020202020204" pitchFamily="34" charset="0"/>
                <a:cs typeface="Arial" panose="020B0604020202020204" pitchFamily="34" charset="0"/>
              </a:rPr>
              <a:t>mapping </a:t>
            </a:r>
            <a:r>
              <a:rPr lang="en-US" sz="2800" b="1" dirty="0" smtClean="0">
                <a:solidFill>
                  <a:schemeClr val="tx1"/>
                </a:solidFill>
                <a:latin typeface="Arial" panose="020B0604020202020204" pitchFamily="34" charset="0"/>
                <a:cs typeface="Arial" panose="020B0604020202020204" pitchFamily="34" charset="0"/>
              </a:rPr>
              <a:t>                      of </a:t>
            </a:r>
            <a:r>
              <a:rPr lang="en-US" sz="2800" b="1" dirty="0">
                <a:solidFill>
                  <a:schemeClr val="tx1"/>
                </a:solidFill>
                <a:latin typeface="Arial" panose="020B0604020202020204" pitchFamily="34" charset="0"/>
                <a:cs typeface="Arial" panose="020B0604020202020204" pitchFamily="34" charset="0"/>
              </a:rPr>
              <a:t>organic molecules</a:t>
            </a:r>
            <a:endParaRPr lang="en-US" sz="2800" b="1" i="1" u="sng" dirty="0" smtClean="0">
              <a:solidFill>
                <a:schemeClr val="tx1"/>
              </a:solidFill>
              <a:latin typeface="Arial" panose="020B0604020202020204" pitchFamily="34" charset="0"/>
              <a:cs typeface="Arial" panose="020B0604020202020204" pitchFamily="34" charset="0"/>
            </a:endParaRPr>
          </a:p>
          <a:p>
            <a:pPr algn="ctr"/>
            <a:endParaRPr lang="en-US" b="1" dirty="0" smtClean="0">
              <a:solidFill>
                <a:schemeClr val="tx1"/>
              </a:solidFill>
              <a:latin typeface="Arial" panose="020B0604020202020204" pitchFamily="34" charset="0"/>
              <a:cs typeface="Arial" panose="020B0604020202020204" pitchFamily="34" charset="0"/>
            </a:endParaRPr>
          </a:p>
          <a:p>
            <a:pPr algn="ctr"/>
            <a:r>
              <a:rPr lang="en-US" sz="2000" b="1" dirty="0" err="1" smtClean="0">
                <a:solidFill>
                  <a:schemeClr val="tx1"/>
                </a:solidFill>
                <a:latin typeface="Arial" panose="020B0604020202020204" pitchFamily="34" charset="0"/>
                <a:cs typeface="Arial" panose="020B0604020202020204" pitchFamily="34" charset="0"/>
              </a:rPr>
              <a:t>Grigory</a:t>
            </a:r>
            <a:r>
              <a:rPr lang="en-US" sz="2000" b="1" dirty="0" smtClean="0">
                <a:solidFill>
                  <a:schemeClr val="tx1"/>
                </a:solidFill>
                <a:latin typeface="Arial" panose="020B0604020202020204" pitchFamily="34" charset="0"/>
                <a:cs typeface="Arial" panose="020B0604020202020204" pitchFamily="34" charset="0"/>
              </a:rPr>
              <a:t> </a:t>
            </a:r>
            <a:r>
              <a:rPr lang="en-US" sz="2000" b="1" dirty="0" err="1" smtClean="0">
                <a:solidFill>
                  <a:schemeClr val="tx1"/>
                </a:solidFill>
                <a:latin typeface="Arial" panose="020B0604020202020204" pitchFamily="34" charset="0"/>
                <a:cs typeface="Arial" panose="020B0604020202020204" pitchFamily="34" charset="0"/>
              </a:rPr>
              <a:t>Arzumanyan</a:t>
            </a:r>
            <a:endParaRPr lang="en-US" sz="2000" b="1" dirty="0" smtClean="0">
              <a:solidFill>
                <a:schemeClr val="tx1"/>
              </a:solidFill>
              <a:latin typeface="Arial" panose="020B0604020202020204" pitchFamily="34" charset="0"/>
              <a:cs typeface="Arial" panose="020B0604020202020204" pitchFamily="34" charset="0"/>
            </a:endParaRPr>
          </a:p>
          <a:p>
            <a:pPr algn="ctr"/>
            <a:r>
              <a:rPr lang="en-US" sz="2000" b="1" dirty="0" smtClean="0">
                <a:solidFill>
                  <a:schemeClr val="tx1"/>
                </a:solidFill>
                <a:latin typeface="Arial" panose="020B0604020202020204" pitchFamily="34" charset="0"/>
                <a:cs typeface="Arial" panose="020B0604020202020204" pitchFamily="34" charset="0"/>
              </a:rPr>
              <a:t>FLNP, Sector of Raman spectroscopy</a:t>
            </a:r>
            <a:r>
              <a:rPr lang="en-US" b="1" dirty="0">
                <a:solidFill>
                  <a:schemeClr val="tx1"/>
                </a:solidFill>
                <a:latin typeface="Arial" panose="020B0604020202020204" pitchFamily="34" charset="0"/>
                <a:cs typeface="Arial" panose="020B0604020202020204" pitchFamily="34" charset="0"/>
              </a:rPr>
              <a:t/>
            </a:r>
            <a:br>
              <a:rPr lang="en-US" b="1" dirty="0">
                <a:solidFill>
                  <a:schemeClr val="tx1"/>
                </a:solidFill>
                <a:latin typeface="Arial" panose="020B0604020202020204" pitchFamily="34" charset="0"/>
                <a:cs typeface="Arial" panose="020B0604020202020204" pitchFamily="34" charset="0"/>
              </a:rPr>
            </a:br>
            <a:r>
              <a:rPr lang="en-US" sz="16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16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ru-RU" dirty="0"/>
          </a:p>
        </p:txBody>
      </p:sp>
      <p:sp>
        <p:nvSpPr>
          <p:cNvPr id="2" name="TextBox 1"/>
          <p:cNvSpPr txBox="1"/>
          <p:nvPr/>
        </p:nvSpPr>
        <p:spPr>
          <a:xfrm>
            <a:off x="1043608" y="6165304"/>
            <a:ext cx="6959149" cy="707886"/>
          </a:xfrm>
          <a:prstGeom prst="rect">
            <a:avLst/>
          </a:prstGeom>
          <a:noFill/>
        </p:spPr>
        <p:txBody>
          <a:bodyPr wrap="none" rtlCol="0">
            <a:spAutoFit/>
          </a:bodyPr>
          <a:lstStyle/>
          <a:p>
            <a:r>
              <a:rPr lang="en-US" sz="2000" b="1" dirty="0" smtClean="0">
                <a:latin typeface="Arial" panose="020B0604020202020204" pitchFamily="34" charset="0"/>
                <a:cs typeface="Arial" panose="020B0604020202020204" pitchFamily="34" charset="0"/>
              </a:rPr>
              <a:t>48</a:t>
            </a:r>
            <a:r>
              <a:rPr lang="en-US" sz="2000" b="1" baseline="30000" dirty="0" smtClean="0">
                <a:latin typeface="Arial" panose="020B0604020202020204" pitchFamily="34" charset="0"/>
                <a:cs typeface="Arial" panose="020B0604020202020204" pitchFamily="34" charset="0"/>
              </a:rPr>
              <a:t>th</a:t>
            </a:r>
            <a:r>
              <a:rPr lang="en-US" sz="2000" b="1" dirty="0" smtClean="0">
                <a:latin typeface="Arial" panose="020B0604020202020204" pitchFamily="34" charset="0"/>
                <a:cs typeface="Arial" panose="020B0604020202020204" pitchFamily="34" charset="0"/>
              </a:rPr>
              <a:t> meeting </a:t>
            </a:r>
            <a:r>
              <a:rPr lang="en-US" sz="2000" b="1" dirty="0">
                <a:latin typeface="Arial" panose="020B0604020202020204" pitchFamily="34" charset="0"/>
                <a:cs typeface="Arial" panose="020B0604020202020204" pitchFamily="34" charset="0"/>
              </a:rPr>
              <a:t>of the PAC for Condensed Matter </a:t>
            </a:r>
            <a:r>
              <a:rPr lang="en-US" sz="2000" b="1" dirty="0" smtClean="0">
                <a:latin typeface="Arial" panose="020B0604020202020204" pitchFamily="34" charset="0"/>
                <a:cs typeface="Arial" panose="020B0604020202020204" pitchFamily="34" charset="0"/>
              </a:rPr>
              <a:t>Physics</a:t>
            </a:r>
          </a:p>
          <a:p>
            <a:pPr algn="ctr"/>
            <a:r>
              <a:rPr lang="en-US" sz="2000" b="1" dirty="0" smtClean="0">
                <a:latin typeface="Arial" panose="020B0604020202020204" pitchFamily="34" charset="0"/>
                <a:cs typeface="Arial" panose="020B0604020202020204" pitchFamily="34" charset="0"/>
              </a:rPr>
              <a:t>14 – 15 June 2018</a:t>
            </a:r>
          </a:p>
        </p:txBody>
      </p:sp>
      <p:sp>
        <p:nvSpPr>
          <p:cNvPr id="4" name="Скругленный прямоугольник 3"/>
          <p:cNvSpPr/>
          <p:nvPr/>
        </p:nvSpPr>
        <p:spPr>
          <a:xfrm>
            <a:off x="67362" y="6021288"/>
            <a:ext cx="9041142" cy="78685"/>
          </a:xfrm>
          <a:prstGeom prst="roundRect">
            <a:avLst/>
          </a:prstGeom>
          <a:solidFill>
            <a:schemeClr val="accent6">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5" descr="D:\Infra\My Photo\2018\05-Novosibirsk 27 May-01 June 2018\IMG_20180531_085231~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3703" y="2636912"/>
            <a:ext cx="2368459" cy="327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697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5616" y="40740"/>
            <a:ext cx="7244291"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90-years of Raman effect: key </a:t>
            </a:r>
            <a:r>
              <a:rPr lang="en-US" sz="2800" b="1" dirty="0" smtClean="0">
                <a:latin typeface="Arial" panose="020B0604020202020204" pitchFamily="34" charset="0"/>
                <a:cs typeface="Arial" panose="020B0604020202020204" pitchFamily="34" charset="0"/>
              </a:rPr>
              <a:t>milestones</a:t>
            </a:r>
            <a:endParaRPr lang="ru-RU" dirty="0"/>
          </a:p>
        </p:txBody>
      </p:sp>
      <p:sp>
        <p:nvSpPr>
          <p:cNvPr id="6" name="Скругленный прямоугольник 5"/>
          <p:cNvSpPr/>
          <p:nvPr/>
        </p:nvSpPr>
        <p:spPr>
          <a:xfrm>
            <a:off x="102858" y="562054"/>
            <a:ext cx="9041142" cy="78685"/>
          </a:xfrm>
          <a:prstGeom prst="roundRect">
            <a:avLst/>
          </a:prstGeom>
          <a:solidFill>
            <a:schemeClr val="accent6">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Номер слайда 2"/>
          <p:cNvSpPr txBox="1">
            <a:spLocks/>
          </p:cNvSpPr>
          <p:nvPr/>
        </p:nvSpPr>
        <p:spPr bwMode="auto">
          <a:xfrm>
            <a:off x="7092280" y="6525344"/>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fld id="{00BC50F8-9B4C-4D46-8920-2FE3B9E2EA94}" type="slidenum">
              <a:rPr lang="ro-RO" altLang="ru-RU" sz="1200" b="1" smtClean="0">
                <a:solidFill>
                  <a:srgbClr val="000000"/>
                </a:solidFill>
                <a:latin typeface="Arial" charset="0"/>
                <a:cs typeface="Arial" charset="0"/>
              </a:rPr>
              <a:pPr algn="r" eaLnBrk="1" fontAlgn="base" hangingPunct="1">
                <a:spcBef>
                  <a:spcPct val="0"/>
                </a:spcBef>
                <a:spcAft>
                  <a:spcPct val="0"/>
                </a:spcAft>
                <a:buFontTx/>
                <a:buNone/>
              </a:pPr>
              <a:t>10</a:t>
            </a:fld>
            <a:endParaRPr lang="ro-RO" altLang="ru-RU" sz="1200" b="1" dirty="0" smtClean="0">
              <a:solidFill>
                <a:srgbClr val="000000"/>
              </a:solidFill>
              <a:latin typeface="Arial" charset="0"/>
              <a:cs typeface="Arial" charset="0"/>
            </a:endParaRPr>
          </a:p>
        </p:txBody>
      </p:sp>
      <p:sp>
        <p:nvSpPr>
          <p:cNvPr id="8" name="TextBox 7"/>
          <p:cNvSpPr txBox="1"/>
          <p:nvPr/>
        </p:nvSpPr>
        <p:spPr>
          <a:xfrm>
            <a:off x="102858" y="836712"/>
            <a:ext cx="8933638" cy="4339650"/>
          </a:xfrm>
          <a:prstGeom prst="rect">
            <a:avLst/>
          </a:prstGeom>
          <a:noFill/>
        </p:spPr>
        <p:txBody>
          <a:bodyPr wrap="square" rtlCol="0">
            <a:spAutoFit/>
          </a:bodyPr>
          <a:lstStyle/>
          <a:p>
            <a:r>
              <a:rPr lang="en-US" sz="2000" b="1" dirty="0" smtClean="0">
                <a:solidFill>
                  <a:schemeClr val="accent2">
                    <a:lumMod val="75000"/>
                  </a:schemeClr>
                </a:solidFill>
                <a:latin typeface="Arial" panose="020B0604020202020204" pitchFamily="34" charset="0"/>
                <a:cs typeface="Arial" panose="020B0604020202020204" pitchFamily="34" charset="0"/>
              </a:rPr>
              <a:t>1961</a:t>
            </a:r>
            <a:r>
              <a:rPr lang="en-US" sz="2000" b="1" dirty="0" smtClean="0">
                <a:latin typeface="Arial" panose="020B0604020202020204" pitchFamily="34" charset="0"/>
                <a:cs typeface="Arial" panose="020B0604020202020204" pitchFamily="34" charset="0"/>
              </a:rPr>
              <a:t> </a:t>
            </a:r>
            <a:r>
              <a:rPr lang="en-US" sz="2000" b="1" dirty="0" smtClean="0">
                <a:solidFill>
                  <a:schemeClr val="accent2">
                    <a:lumMod val="75000"/>
                  </a:schemeClr>
                </a:solidFill>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 </a:t>
            </a:r>
            <a:r>
              <a:rPr lang="en-US" sz="2000" b="1" u="sng" dirty="0" smtClean="0">
                <a:solidFill>
                  <a:schemeClr val="accent2">
                    <a:lumMod val="75000"/>
                  </a:schemeClr>
                </a:solidFill>
                <a:latin typeface="Arial" panose="020B0604020202020204" pitchFamily="34" charset="0"/>
                <a:cs typeface="Arial" panose="020B0604020202020204" pitchFamily="34" charset="0"/>
              </a:rPr>
              <a:t>invention </a:t>
            </a:r>
            <a:r>
              <a:rPr lang="en-US" sz="2000" b="1" u="sng" dirty="0">
                <a:solidFill>
                  <a:schemeClr val="accent2">
                    <a:lumMod val="75000"/>
                  </a:schemeClr>
                </a:solidFill>
                <a:latin typeface="Arial" panose="020B0604020202020204" pitchFamily="34" charset="0"/>
                <a:cs typeface="Arial" panose="020B0604020202020204" pitchFamily="34" charset="0"/>
              </a:rPr>
              <a:t>of lasers</a:t>
            </a:r>
            <a:r>
              <a:rPr lang="en-US" b="1" dirty="0">
                <a:solidFill>
                  <a:schemeClr val="accent2">
                    <a:lumMod val="75000"/>
                  </a:schemeClr>
                </a:solidFill>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a new generation of light excitation sources –                 	Nobel Prize in Physics (1964), A.M. Basov, A.M. Prokhorov, C.H. Townes</a:t>
            </a:r>
          </a:p>
          <a:p>
            <a:pPr>
              <a:lnSpc>
                <a:spcPct val="50000"/>
              </a:lnSpc>
            </a:pPr>
            <a:endParaRPr lang="en-US" b="1" dirty="0">
              <a:latin typeface="Arial" panose="020B0604020202020204" pitchFamily="34" charset="0"/>
              <a:cs typeface="Arial" panose="020B0604020202020204" pitchFamily="34" charset="0"/>
            </a:endParaRPr>
          </a:p>
          <a:p>
            <a:r>
              <a:rPr lang="en-US" sz="2000" b="1" dirty="0" smtClean="0">
                <a:solidFill>
                  <a:schemeClr val="accent2">
                    <a:lumMod val="75000"/>
                  </a:schemeClr>
                </a:solidFill>
                <a:latin typeface="Arial" panose="020B0604020202020204" pitchFamily="34" charset="0"/>
                <a:cs typeface="Arial" panose="020B0604020202020204" pitchFamily="34" charset="0"/>
              </a:rPr>
              <a:t>1966 –</a:t>
            </a:r>
            <a:r>
              <a:rPr lang="en-US" sz="2000" b="1" dirty="0" smtClean="0">
                <a:latin typeface="Arial" panose="020B0604020202020204" pitchFamily="34" charset="0"/>
                <a:cs typeface="Arial" panose="020B0604020202020204" pitchFamily="34" charset="0"/>
              </a:rPr>
              <a:t>  </a:t>
            </a:r>
            <a:r>
              <a:rPr lang="en-US" sz="2000" b="1" u="sng" dirty="0" smtClean="0">
                <a:solidFill>
                  <a:schemeClr val="accent2">
                    <a:lumMod val="75000"/>
                  </a:schemeClr>
                </a:solidFill>
                <a:latin typeface="Arial" panose="020B0604020202020204" pitchFamily="34" charset="0"/>
                <a:cs typeface="Arial" panose="020B0604020202020204" pitchFamily="34" charset="0"/>
              </a:rPr>
              <a:t>CARS:</a:t>
            </a:r>
            <a:r>
              <a:rPr lang="en-US" sz="2000"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Coherent Anti-Stokes Raman </a:t>
            </a:r>
            <a:r>
              <a:rPr lang="en-US" b="1" dirty="0" smtClean="0">
                <a:latin typeface="Arial" panose="020B0604020202020204" pitchFamily="34" charset="0"/>
                <a:cs typeface="Arial" panose="020B0604020202020204" pitchFamily="34" charset="0"/>
              </a:rPr>
              <a:t>Scattering,</a:t>
            </a:r>
            <a:endParaRPr lang="en-US" b="1"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	first recordings by P</a:t>
            </a:r>
            <a:r>
              <a:rPr lang="en-US" b="1" dirty="0">
                <a:latin typeface="Arial" panose="020B0604020202020204" pitchFamily="34" charset="0"/>
                <a:cs typeface="Arial" panose="020B0604020202020204" pitchFamily="34" charset="0"/>
              </a:rPr>
              <a:t>. D. Maker and R. W. </a:t>
            </a:r>
            <a:r>
              <a:rPr lang="en-US" b="1" dirty="0" err="1">
                <a:latin typeface="Arial" panose="020B0604020202020204" pitchFamily="34" charset="0"/>
                <a:cs typeface="Arial" panose="020B0604020202020204" pitchFamily="34" charset="0"/>
              </a:rPr>
              <a:t>Terhune</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Ford Motor company</a:t>
            </a:r>
          </a:p>
          <a:p>
            <a:pPr>
              <a:lnSpc>
                <a:spcPct val="50000"/>
              </a:lnSpc>
            </a:pPr>
            <a:endParaRPr lang="en-US" b="1" dirty="0">
              <a:latin typeface="Arial" panose="020B0604020202020204" pitchFamily="34" charset="0"/>
              <a:cs typeface="Arial" panose="020B0604020202020204" pitchFamily="34" charset="0"/>
            </a:endParaRPr>
          </a:p>
          <a:p>
            <a:r>
              <a:rPr lang="en-US" sz="2000" b="1" dirty="0" smtClean="0">
                <a:solidFill>
                  <a:schemeClr val="accent2">
                    <a:lumMod val="75000"/>
                  </a:schemeClr>
                </a:solidFill>
                <a:latin typeface="Arial" panose="020B0604020202020204" pitchFamily="34" charset="0"/>
                <a:cs typeface="Arial" panose="020B0604020202020204" pitchFamily="34" charset="0"/>
              </a:rPr>
              <a:t>1974 –</a:t>
            </a:r>
            <a:r>
              <a:rPr lang="en-US" sz="2000" b="1" dirty="0" smtClean="0">
                <a:latin typeface="Arial" panose="020B0604020202020204" pitchFamily="34" charset="0"/>
                <a:cs typeface="Arial" panose="020B0604020202020204" pitchFamily="34" charset="0"/>
              </a:rPr>
              <a:t>  </a:t>
            </a:r>
            <a:r>
              <a:rPr lang="en-US" sz="2000" b="1" u="sng" dirty="0" smtClean="0">
                <a:solidFill>
                  <a:schemeClr val="accent2">
                    <a:lumMod val="75000"/>
                  </a:schemeClr>
                </a:solidFill>
                <a:latin typeface="Arial" panose="020B0604020202020204" pitchFamily="34" charset="0"/>
                <a:cs typeface="Arial" panose="020B0604020202020204" pitchFamily="34" charset="0"/>
              </a:rPr>
              <a:t>SERS:</a:t>
            </a:r>
            <a:r>
              <a:rPr lang="en-US" sz="2000" b="1"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Surface-Enhanced </a:t>
            </a:r>
            <a:r>
              <a:rPr lang="en-US" b="1" dirty="0">
                <a:latin typeface="Arial" panose="020B0604020202020204" pitchFamily="34" charset="0"/>
                <a:cs typeface="Arial" panose="020B0604020202020204" pitchFamily="34" charset="0"/>
              </a:rPr>
              <a:t>Raman </a:t>
            </a:r>
            <a:r>
              <a:rPr lang="en-US" b="1" dirty="0" smtClean="0">
                <a:latin typeface="Arial" panose="020B0604020202020204" pitchFamily="34" charset="0"/>
                <a:cs typeface="Arial" panose="020B0604020202020204" pitchFamily="34" charset="0"/>
              </a:rPr>
              <a:t>Scattering, first demonstration by                  	M. Fleischmann – a technique which provides many orders of 	magnitude increases in </a:t>
            </a:r>
            <a:r>
              <a:rPr lang="en-US" b="1" dirty="0">
                <a:latin typeface="Arial" panose="020B0604020202020204" pitchFamily="34" charset="0"/>
                <a:cs typeface="Arial" panose="020B0604020202020204" pitchFamily="34" charset="0"/>
              </a:rPr>
              <a:t>Raman </a:t>
            </a:r>
            <a:r>
              <a:rPr lang="en-US" b="1" dirty="0" smtClean="0">
                <a:latin typeface="Arial" panose="020B0604020202020204" pitchFamily="34" charset="0"/>
                <a:cs typeface="Arial" panose="020B0604020202020204" pitchFamily="34" charset="0"/>
              </a:rPr>
              <a:t>intensity </a:t>
            </a:r>
          </a:p>
          <a:p>
            <a:pPr>
              <a:lnSpc>
                <a:spcPct val="50000"/>
              </a:lnSpc>
            </a:pPr>
            <a:endParaRPr lang="en-US" b="1" dirty="0">
              <a:latin typeface="Arial" panose="020B0604020202020204" pitchFamily="34" charset="0"/>
              <a:cs typeface="Arial" panose="020B0604020202020204" pitchFamily="34" charset="0"/>
            </a:endParaRPr>
          </a:p>
          <a:p>
            <a:r>
              <a:rPr lang="en-US" b="1" dirty="0" smtClean="0">
                <a:solidFill>
                  <a:schemeClr val="accent2">
                    <a:lumMod val="75000"/>
                  </a:schemeClr>
                </a:solidFill>
                <a:latin typeface="Arial" panose="020B0604020202020204" pitchFamily="34" charset="0"/>
                <a:cs typeface="Arial" panose="020B0604020202020204" pitchFamily="34" charset="0"/>
              </a:rPr>
              <a:t>1985 – TERS (or </a:t>
            </a:r>
            <a:r>
              <a:rPr lang="en-US" b="1" dirty="0" err="1" smtClean="0">
                <a:solidFill>
                  <a:schemeClr val="accent2">
                    <a:lumMod val="75000"/>
                  </a:schemeClr>
                </a:solidFill>
                <a:latin typeface="Arial" panose="020B0604020202020204" pitchFamily="34" charset="0"/>
                <a:cs typeface="Arial" panose="020B0604020202020204" pitchFamily="34" charset="0"/>
              </a:rPr>
              <a:t>nano</a:t>
            </a:r>
            <a:r>
              <a:rPr lang="en-US" b="1" dirty="0" smtClean="0">
                <a:solidFill>
                  <a:schemeClr val="accent2">
                    <a:lumMod val="75000"/>
                  </a:schemeClr>
                </a:solidFill>
                <a:latin typeface="Arial" panose="020B0604020202020204" pitchFamily="34" charset="0"/>
                <a:cs typeface="Arial" panose="020B0604020202020204" pitchFamily="34" charset="0"/>
              </a:rPr>
              <a:t>-</a:t>
            </a:r>
            <a:r>
              <a:rPr lang="en-US" b="1" dirty="0" smtClean="0">
                <a:solidFill>
                  <a:srgbClr val="800000"/>
                </a:solidFill>
                <a:latin typeface="Arial" panose="020B0604020202020204" pitchFamily="34" charset="0"/>
                <a:cs typeface="Arial" panose="020B0604020202020204" pitchFamily="34" charset="0"/>
              </a:rPr>
              <a:t>Ram</a:t>
            </a:r>
            <a:r>
              <a:rPr lang="en-US" b="1" dirty="0" smtClean="0">
                <a:solidFill>
                  <a:schemeClr val="accent2">
                    <a:lumMod val="75000"/>
                  </a:schemeClr>
                </a:solidFill>
                <a:latin typeface="Arial" panose="020B0604020202020204" pitchFamily="34" charset="0"/>
                <a:cs typeface="Arial" panose="020B0604020202020204" pitchFamily="34" charset="0"/>
              </a:rPr>
              <a:t>an): </a:t>
            </a:r>
            <a:r>
              <a:rPr lang="en-US" b="1" dirty="0">
                <a:latin typeface="Arial" panose="020B0604020202020204" pitchFamily="34" charset="0"/>
                <a:cs typeface="Arial" panose="020B0604020202020204" pitchFamily="34" charset="0"/>
              </a:rPr>
              <a:t>Tip-Enhanced Raman Scattering - the </a:t>
            </a:r>
            <a:r>
              <a:rPr lang="en-US" b="1" dirty="0" smtClean="0">
                <a:latin typeface="Arial" panose="020B0604020202020204" pitchFamily="34" charset="0"/>
                <a:cs typeface="Arial" panose="020B0604020202020204" pitchFamily="34" charset="0"/>
              </a:rPr>
              <a:t>concept 	was </a:t>
            </a:r>
            <a:r>
              <a:rPr lang="en-US" b="1" dirty="0">
                <a:latin typeface="Arial" panose="020B0604020202020204" pitchFamily="34" charset="0"/>
                <a:cs typeface="Arial" panose="020B0604020202020204" pitchFamily="34" charset="0"/>
              </a:rPr>
              <a:t>first </a:t>
            </a:r>
            <a:r>
              <a:rPr lang="en-US" b="1" dirty="0" smtClean="0">
                <a:latin typeface="Arial" panose="020B0604020202020204" pitchFamily="34" charset="0"/>
                <a:cs typeface="Arial" panose="020B0604020202020204" pitchFamily="34" charset="0"/>
              </a:rPr>
              <a:t>proposed </a:t>
            </a:r>
            <a:r>
              <a:rPr lang="en-US" b="1" dirty="0">
                <a:latin typeface="Arial" panose="020B0604020202020204" pitchFamily="34" charset="0"/>
                <a:cs typeface="Arial" panose="020B0604020202020204" pitchFamily="34" charset="0"/>
              </a:rPr>
              <a:t>by Wessel in 1985, and </a:t>
            </a:r>
            <a:r>
              <a:rPr lang="en-US" b="1" dirty="0" smtClean="0">
                <a:latin typeface="Arial" panose="020B0604020202020204" pitchFamily="34" charset="0"/>
                <a:cs typeface="Arial" panose="020B0604020202020204" pitchFamily="34" charset="0"/>
              </a:rPr>
              <a:t>was experimentally 	realized in 2000 (</a:t>
            </a:r>
            <a:r>
              <a:rPr lang="en-US" b="1" dirty="0">
                <a:latin typeface="Arial" panose="020B0604020202020204" pitchFamily="34" charset="0"/>
                <a:cs typeface="Arial" panose="020B0604020202020204" pitchFamily="34" charset="0"/>
              </a:rPr>
              <a:t>nanoscale resolution </a:t>
            </a:r>
            <a:r>
              <a:rPr lang="en-US" b="1" dirty="0" smtClean="0">
                <a:latin typeface="Arial" panose="020B0604020202020204" pitchFamily="34" charset="0"/>
                <a:cs typeface="Arial" panose="020B0604020202020204" pitchFamily="34" charset="0"/>
              </a:rPr>
              <a:t>imaging)</a:t>
            </a:r>
          </a:p>
          <a:p>
            <a:pPr>
              <a:lnSpc>
                <a:spcPct val="50000"/>
              </a:lnSpc>
            </a:pPr>
            <a:endParaRPr lang="en-US" b="1" dirty="0" smtClean="0">
              <a:latin typeface="Arial" panose="020B0604020202020204" pitchFamily="34" charset="0"/>
              <a:cs typeface="Arial" panose="020B0604020202020204" pitchFamily="34" charset="0"/>
            </a:endParaRPr>
          </a:p>
          <a:p>
            <a:r>
              <a:rPr lang="en-US" b="1" dirty="0" smtClean="0">
                <a:solidFill>
                  <a:srgbClr val="800000"/>
                </a:solidFill>
                <a:latin typeface="Arial" panose="020B0604020202020204" pitchFamily="34" charset="0"/>
                <a:cs typeface="Arial" panose="020B0604020202020204" pitchFamily="34" charset="0"/>
              </a:rPr>
              <a:t>From the 80s to the present: </a:t>
            </a:r>
            <a:r>
              <a:rPr lang="en-US" b="1" dirty="0">
                <a:latin typeface="Arial" panose="020B0604020202020204" pitchFamily="34" charset="0"/>
                <a:cs typeface="Arial" panose="020B0604020202020204" pitchFamily="34" charset="0"/>
              </a:rPr>
              <a:t>improvement of the optics, filters (especially notch </a:t>
            </a:r>
            <a:r>
              <a:rPr lang="en-US" b="1" dirty="0" smtClean="0">
                <a:latin typeface="Arial" panose="020B0604020202020204" pitchFamily="34" charset="0"/>
                <a:cs typeface="Arial" panose="020B0604020202020204" pitchFamily="34" charset="0"/>
              </a:rPr>
              <a:t>	filters</a:t>
            </a:r>
            <a:r>
              <a:rPr lang="en-US" b="1" dirty="0">
                <a:latin typeface="Arial" panose="020B0604020202020204" pitchFamily="34" charset="0"/>
                <a:cs typeface="Arial" panose="020B0604020202020204" pitchFamily="34" charset="0"/>
              </a:rPr>
              <a:t>) , </a:t>
            </a:r>
            <a:r>
              <a:rPr lang="en-US" b="1" dirty="0" smtClean="0">
                <a:latin typeface="Arial" panose="020B0604020202020204" pitchFamily="34" charset="0"/>
                <a:cs typeface="Arial" panose="020B0604020202020204" pitchFamily="34" charset="0"/>
              </a:rPr>
              <a:t>detectors (PMT, CCD), </a:t>
            </a:r>
            <a:r>
              <a:rPr lang="en-US" b="1" dirty="0">
                <a:latin typeface="Arial" panose="020B0604020202020204" pitchFamily="34" charset="0"/>
                <a:cs typeface="Arial" panose="020B0604020202020204" pitchFamily="34" charset="0"/>
              </a:rPr>
              <a:t>soft, etc. </a:t>
            </a:r>
          </a:p>
          <a:p>
            <a:r>
              <a:rPr lang="en-US" b="1" dirty="0" smtClean="0">
                <a:latin typeface="Arial" panose="020B0604020202020204" pitchFamily="34" charset="0"/>
                <a:cs typeface="Arial" panose="020B0604020202020204" pitchFamily="34" charset="0"/>
              </a:rPr>
              <a:t> </a:t>
            </a:r>
            <a:endParaRPr lang="ru-RU" b="1" dirty="0">
              <a:latin typeface="Arial" panose="020B0604020202020204" pitchFamily="34" charset="0"/>
              <a:cs typeface="Arial" panose="020B0604020202020204" pitchFamily="34" charset="0"/>
            </a:endParaRPr>
          </a:p>
        </p:txBody>
      </p:sp>
      <p:sp>
        <p:nvSpPr>
          <p:cNvPr id="11" name="Скругленный прямоугольник 10"/>
          <p:cNvSpPr/>
          <p:nvPr/>
        </p:nvSpPr>
        <p:spPr>
          <a:xfrm>
            <a:off x="107504" y="4934491"/>
            <a:ext cx="9041142" cy="78685"/>
          </a:xfrm>
          <a:prstGeom prst="roundRect">
            <a:avLst/>
          </a:prstGeom>
          <a:solidFill>
            <a:schemeClr val="accent6">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07504" y="5149693"/>
            <a:ext cx="5472608" cy="1692771"/>
          </a:xfrm>
          <a:prstGeom prst="rect">
            <a:avLst/>
          </a:prstGeom>
          <a:noFill/>
        </p:spPr>
        <p:txBody>
          <a:bodyPr wrap="square" rtlCol="0">
            <a:spAutoFit/>
          </a:bodyPr>
          <a:lstStyle/>
          <a:p>
            <a:r>
              <a:rPr lang="en-US" sz="2400" b="1" u="sng" dirty="0" smtClean="0">
                <a:latin typeface="Arial" panose="020B0604020202020204" pitchFamily="34" charset="0"/>
                <a:cs typeface="Arial" panose="020B0604020202020204" pitchFamily="34" charset="0"/>
              </a:rPr>
              <a:t>Modern trends: </a:t>
            </a:r>
          </a:p>
          <a:p>
            <a:pPr marL="285750" indent="-285750">
              <a:buFontTx/>
              <a:buChar char="-"/>
            </a:pPr>
            <a:r>
              <a:rPr lang="en-US" b="1" dirty="0" smtClean="0">
                <a:latin typeface="Arial" panose="020B0604020202020204" pitchFamily="34" charset="0"/>
                <a:cs typeface="Arial" panose="020B0604020202020204" pitchFamily="34" charset="0"/>
              </a:rPr>
              <a:t>combination of CARS with SERS – </a:t>
            </a:r>
            <a:r>
              <a:rPr lang="en-US" sz="2000" b="1" u="sng" dirty="0" smtClean="0">
                <a:solidFill>
                  <a:srgbClr val="C00000"/>
                </a:solidFill>
                <a:latin typeface="Arial" panose="020B0604020202020204" pitchFamily="34" charset="0"/>
                <a:cs typeface="Arial" panose="020B0604020202020204" pitchFamily="34" charset="0"/>
              </a:rPr>
              <a:t>SECARS</a:t>
            </a:r>
          </a:p>
          <a:p>
            <a:pPr marL="285750" indent="-285750">
              <a:buFontTx/>
              <a:buChar char="-"/>
            </a:pPr>
            <a:r>
              <a:rPr lang="en-US" sz="2000" b="1" dirty="0">
                <a:solidFill>
                  <a:srgbClr val="C00000"/>
                </a:solidFill>
                <a:latin typeface="Arial" panose="020B0604020202020204" pitchFamily="34" charset="0"/>
                <a:cs typeface="Arial" panose="020B0604020202020204" pitchFamily="34" charset="0"/>
              </a:rPr>
              <a:t>S</a:t>
            </a:r>
            <a:r>
              <a:rPr lang="en-US" sz="2000" b="1" dirty="0">
                <a:latin typeface="Arial" panose="020B0604020202020204" pitchFamily="34" charset="0"/>
                <a:cs typeface="Arial" panose="020B0604020202020204" pitchFamily="34" charset="0"/>
              </a:rPr>
              <a:t>hell-</a:t>
            </a:r>
            <a:r>
              <a:rPr lang="en-US" sz="2000" b="1" dirty="0">
                <a:solidFill>
                  <a:srgbClr val="C00000"/>
                </a:solidFill>
                <a:latin typeface="Arial" panose="020B0604020202020204" pitchFamily="34" charset="0"/>
                <a:cs typeface="Arial" panose="020B0604020202020204" pitchFamily="34" charset="0"/>
              </a:rPr>
              <a:t>I</a:t>
            </a:r>
            <a:r>
              <a:rPr lang="en-US" sz="2000" b="1" dirty="0">
                <a:latin typeface="Arial" panose="020B0604020202020204" pitchFamily="34" charset="0"/>
                <a:cs typeface="Arial" panose="020B0604020202020204" pitchFamily="34" charset="0"/>
              </a:rPr>
              <a:t>solated </a:t>
            </a:r>
            <a:r>
              <a:rPr lang="en-US" sz="2000" b="1" dirty="0">
                <a:solidFill>
                  <a:srgbClr val="C00000"/>
                </a:solidFill>
                <a:latin typeface="Arial" panose="020B0604020202020204" pitchFamily="34" charset="0"/>
                <a:cs typeface="Arial" panose="020B0604020202020204" pitchFamily="34" charset="0"/>
              </a:rPr>
              <a:t>N</a:t>
            </a:r>
            <a:r>
              <a:rPr lang="en-US" sz="2000" b="1" dirty="0">
                <a:latin typeface="Arial" panose="020B0604020202020204" pitchFamily="34" charset="0"/>
                <a:cs typeface="Arial" panose="020B0604020202020204" pitchFamily="34" charset="0"/>
              </a:rPr>
              <a:t>P </a:t>
            </a:r>
            <a:r>
              <a:rPr lang="en-US" sz="2000" b="1" dirty="0">
                <a:solidFill>
                  <a:srgbClr val="C00000"/>
                </a:solidFill>
                <a:latin typeface="Arial" panose="020B0604020202020204" pitchFamily="34" charset="0"/>
                <a:cs typeface="Arial" panose="020B0604020202020204" pitchFamily="34" charset="0"/>
              </a:rPr>
              <a:t>E</a:t>
            </a:r>
            <a:r>
              <a:rPr lang="en-US" sz="2000" b="1" dirty="0">
                <a:latin typeface="Arial" panose="020B0604020202020204" pitchFamily="34" charset="0"/>
                <a:cs typeface="Arial" panose="020B0604020202020204" pitchFamily="34" charset="0"/>
              </a:rPr>
              <a:t>nhanced </a:t>
            </a:r>
            <a:r>
              <a:rPr lang="en-US" sz="2000" b="1" dirty="0">
                <a:solidFill>
                  <a:srgbClr val="C00000"/>
                </a:solidFill>
                <a:latin typeface="Arial" panose="020B0604020202020204" pitchFamily="34" charset="0"/>
                <a:cs typeface="Arial" panose="020B0604020202020204" pitchFamily="34" charset="0"/>
              </a:rPr>
              <a:t>R</a:t>
            </a:r>
            <a:r>
              <a:rPr lang="en-US" sz="2000" b="1" dirty="0">
                <a:latin typeface="Arial" panose="020B0604020202020204" pitchFamily="34" charset="0"/>
                <a:cs typeface="Arial" panose="020B0604020202020204" pitchFamily="34" charset="0"/>
              </a:rPr>
              <a:t>aman </a:t>
            </a:r>
            <a:r>
              <a:rPr lang="en-US" sz="2000" b="1" dirty="0" smtClean="0">
                <a:solidFill>
                  <a:srgbClr val="C00000"/>
                </a:solidFill>
                <a:latin typeface="Arial" panose="020B0604020202020204" pitchFamily="34" charset="0"/>
                <a:cs typeface="Arial" panose="020B0604020202020204" pitchFamily="34" charset="0"/>
              </a:rPr>
              <a:t>S</a:t>
            </a:r>
            <a:r>
              <a:rPr lang="en-US" sz="2000" b="1" dirty="0" smtClean="0">
                <a:latin typeface="Arial" panose="020B0604020202020204" pitchFamily="34" charset="0"/>
                <a:cs typeface="Arial" panose="020B0604020202020204" pitchFamily="34" charset="0"/>
              </a:rPr>
              <a:t>pectroscopy – </a:t>
            </a:r>
            <a:r>
              <a:rPr lang="en-US" sz="2000" b="1" u="sng" dirty="0" smtClean="0">
                <a:solidFill>
                  <a:srgbClr val="C00000"/>
                </a:solidFill>
                <a:latin typeface="Arial" panose="020B0604020202020204" pitchFamily="34" charset="0"/>
                <a:cs typeface="Arial" panose="020B0604020202020204" pitchFamily="34" charset="0"/>
              </a:rPr>
              <a:t>SHINERS</a:t>
            </a:r>
          </a:p>
          <a:p>
            <a:pPr marL="342900" indent="-342900">
              <a:buFontTx/>
              <a:buChar char="-"/>
            </a:pPr>
            <a:endParaRPr lang="ru-RU" sz="2000" b="1" u="sng" dirty="0">
              <a:solidFill>
                <a:srgbClr val="C00000"/>
              </a:solidFill>
              <a:latin typeface="Arial" panose="020B0604020202020204" pitchFamily="34" charset="0"/>
              <a:cs typeface="Arial" panose="020B0604020202020204" pitchFamily="34" charset="0"/>
            </a:endParaRPr>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7936" y="5149692"/>
            <a:ext cx="3074635" cy="1558213"/>
          </a:xfrm>
          <a:prstGeom prst="rect">
            <a:avLst/>
          </a:prstGeom>
          <a:ln>
            <a:solidFill>
              <a:schemeClr val="accent1">
                <a:lumMod val="75000"/>
              </a:schemeClr>
            </a:solidFill>
          </a:ln>
        </p:spPr>
      </p:pic>
    </p:spTree>
    <p:extLst>
      <p:ext uri="{BB962C8B-B14F-4D97-AF65-F5344CB8AC3E}">
        <p14:creationId xmlns:p14="http://schemas.microsoft.com/office/powerpoint/2010/main" val="285494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340768"/>
            <a:ext cx="8352928" cy="1944216"/>
          </a:xfrm>
        </p:spPr>
        <p:txBody>
          <a:bodyPr>
            <a:normAutofit/>
          </a:bodyPr>
          <a:lstStyle/>
          <a:p>
            <a:pPr algn="ctr"/>
            <a:r>
              <a:rPr lang="en-US" sz="2800" b="1" dirty="0">
                <a:solidFill>
                  <a:schemeClr val="tx1"/>
                </a:solidFill>
                <a:effectLst/>
                <a:latin typeface="Arial" panose="020B0604020202020204" pitchFamily="34" charset="0"/>
                <a:cs typeface="Arial" panose="020B0604020202020204" pitchFamily="34" charset="0"/>
              </a:rPr>
              <a:t>Surface Enhanced micro-CARS from Gold</a:t>
            </a:r>
            <a:r>
              <a:rPr lang="ru-RU" sz="2800" dirty="0">
                <a:solidFill>
                  <a:schemeClr val="tx1"/>
                </a:solidFill>
                <a:effectLst/>
                <a:latin typeface="Arial" panose="020B0604020202020204" pitchFamily="34" charset="0"/>
                <a:cs typeface="Arial" panose="020B0604020202020204" pitchFamily="34" charset="0"/>
              </a:rPr>
              <a:t/>
            </a:r>
            <a:br>
              <a:rPr lang="ru-RU" sz="2800" dirty="0">
                <a:solidFill>
                  <a:schemeClr val="tx1"/>
                </a:solidFill>
                <a:effectLst/>
                <a:latin typeface="Arial" panose="020B0604020202020204" pitchFamily="34" charset="0"/>
                <a:cs typeface="Arial" panose="020B0604020202020204" pitchFamily="34" charset="0"/>
              </a:rPr>
            </a:br>
            <a:r>
              <a:rPr lang="en-US" sz="2800" b="1" dirty="0">
                <a:solidFill>
                  <a:schemeClr val="tx1"/>
                </a:solidFill>
                <a:effectLst/>
                <a:latin typeface="Arial" panose="020B0604020202020204" pitchFamily="34" charset="0"/>
                <a:cs typeface="Arial" panose="020B0604020202020204" pitchFamily="34" charset="0"/>
              </a:rPr>
              <a:t>Nanoparticle-Immobilized Organic Molecules</a:t>
            </a:r>
            <a:r>
              <a:rPr lang="ru-RU" sz="2800" dirty="0">
                <a:solidFill>
                  <a:schemeClr val="tx1"/>
                </a:solidFill>
                <a:effectLst/>
                <a:latin typeface="Arial" panose="020B0604020202020204" pitchFamily="34" charset="0"/>
                <a:cs typeface="Arial" panose="020B0604020202020204" pitchFamily="34" charset="0"/>
              </a:rPr>
              <a:t/>
            </a:r>
            <a:br>
              <a:rPr lang="ru-RU" sz="2800" dirty="0">
                <a:solidFill>
                  <a:schemeClr val="tx1"/>
                </a:solidFill>
                <a:effectLst/>
                <a:latin typeface="Arial" panose="020B0604020202020204" pitchFamily="34" charset="0"/>
                <a:cs typeface="Arial" panose="020B0604020202020204" pitchFamily="34" charset="0"/>
              </a:rPr>
            </a:br>
            <a:r>
              <a:rPr lang="en-US" sz="2800" b="1" dirty="0">
                <a:solidFill>
                  <a:schemeClr val="tx1"/>
                </a:solidFill>
                <a:effectLst/>
                <a:latin typeface="Arial" panose="020B0604020202020204" pitchFamily="34" charset="0"/>
                <a:cs typeface="Arial" panose="020B0604020202020204" pitchFamily="34" charset="0"/>
              </a:rPr>
              <a:t>at a Nanostructured </a:t>
            </a:r>
            <a:r>
              <a:rPr lang="en-US" sz="2800" b="1" dirty="0">
                <a:effectLst/>
                <a:latin typeface="Arial" panose="020B0604020202020204" pitchFamily="34" charset="0"/>
                <a:cs typeface="Arial" panose="020B0604020202020204" pitchFamily="34" charset="0"/>
              </a:rPr>
              <a:t>CeO</a:t>
            </a:r>
            <a:r>
              <a:rPr lang="en-US" sz="2800" b="1" baseline="-25000" dirty="0">
                <a:effectLst/>
                <a:latin typeface="Arial" panose="020B0604020202020204" pitchFamily="34" charset="0"/>
                <a:cs typeface="Arial" panose="020B0604020202020204" pitchFamily="34" charset="0"/>
              </a:rPr>
              <a:t>2</a:t>
            </a:r>
            <a:r>
              <a:rPr lang="en-US" sz="2800" b="1" dirty="0">
                <a:effectLst/>
                <a:latin typeface="Arial" panose="020B0604020202020204" pitchFamily="34" charset="0"/>
                <a:cs typeface="Arial" panose="020B0604020202020204" pitchFamily="34" charset="0"/>
              </a:rPr>
              <a:t>/Al Film</a:t>
            </a:r>
            <a:endParaRPr lang="ru-RU" sz="2800" dirty="0">
              <a:effectLst/>
              <a:latin typeface="Arial" panose="020B0604020202020204" pitchFamily="34" charset="0"/>
              <a:cs typeface="Arial" panose="020B0604020202020204" pitchFamily="34" charset="0"/>
            </a:endParaRPr>
          </a:p>
        </p:txBody>
      </p:sp>
      <p:sp>
        <p:nvSpPr>
          <p:cNvPr id="3" name="TextBox 2"/>
          <p:cNvSpPr txBox="1"/>
          <p:nvPr/>
        </p:nvSpPr>
        <p:spPr>
          <a:xfrm>
            <a:off x="3347864" y="640150"/>
            <a:ext cx="2319866" cy="707886"/>
          </a:xfrm>
          <a:prstGeom prst="rect">
            <a:avLst/>
          </a:prstGeom>
          <a:noFill/>
        </p:spPr>
        <p:txBody>
          <a:bodyPr wrap="none" rtlCol="0">
            <a:spAutoFit/>
          </a:bodyPr>
          <a:lstStyle/>
          <a:p>
            <a:r>
              <a:rPr lang="en-US" sz="4000" b="1" dirty="0" smtClean="0">
                <a:solidFill>
                  <a:srgbClr val="DEF5FA">
                    <a:lumMod val="25000"/>
                  </a:srgbClr>
                </a:solidFill>
                <a:latin typeface="Arial" panose="020B0604020202020204" pitchFamily="34" charset="0"/>
                <a:cs typeface="Arial" panose="020B0604020202020204" pitchFamily="34" charset="0"/>
              </a:rPr>
              <a:t>SECARS</a:t>
            </a:r>
            <a:endParaRPr lang="ru-RU" sz="4000" b="1" dirty="0">
              <a:solidFill>
                <a:srgbClr val="DEF5FA">
                  <a:lumMod val="25000"/>
                </a:srgbClr>
              </a:solidFill>
              <a:latin typeface="Arial" panose="020B0604020202020204" pitchFamily="34" charset="0"/>
              <a:cs typeface="Arial" panose="020B0604020202020204" pitchFamily="34" charset="0"/>
            </a:endParaRPr>
          </a:p>
        </p:txBody>
      </p:sp>
      <p:sp>
        <p:nvSpPr>
          <p:cNvPr id="5" name="Номер слайда 2"/>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fld id="{00BC50F8-9B4C-4D46-8920-2FE3B9E2EA94}" type="slidenum">
              <a:rPr lang="ro-RO" altLang="ru-RU" sz="1100" b="1" smtClean="0">
                <a:solidFill>
                  <a:srgbClr val="000000"/>
                </a:solidFill>
                <a:latin typeface="Arial" charset="0"/>
                <a:cs typeface="Arial" charset="0"/>
              </a:rPr>
              <a:pPr algn="r" eaLnBrk="1" fontAlgn="base" hangingPunct="1">
                <a:spcBef>
                  <a:spcPct val="0"/>
                </a:spcBef>
                <a:spcAft>
                  <a:spcPct val="0"/>
                </a:spcAft>
                <a:buFontTx/>
                <a:buNone/>
              </a:pPr>
              <a:t>11</a:t>
            </a:fld>
            <a:endParaRPr lang="ro-RO" altLang="ru-RU" sz="1100" b="1" dirty="0" smtClean="0">
              <a:solidFill>
                <a:srgbClr val="000000"/>
              </a:solidFill>
              <a:latin typeface="Arial" charset="0"/>
              <a:cs typeface="Arial" charset="0"/>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419" y="3212976"/>
            <a:ext cx="5032755" cy="20695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6513" y="17463"/>
            <a:ext cx="9180513" cy="666908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prstClr val="white"/>
              </a:solidFill>
            </a:endParaRPr>
          </a:p>
        </p:txBody>
      </p:sp>
      <p:sp>
        <p:nvSpPr>
          <p:cNvPr id="3" name="Скругленный прямоугольник 2"/>
          <p:cNvSpPr/>
          <p:nvPr/>
        </p:nvSpPr>
        <p:spPr>
          <a:xfrm>
            <a:off x="323850" y="1196975"/>
            <a:ext cx="2016125" cy="13679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9" name="TextBox 8"/>
          <p:cNvSpPr txBox="1"/>
          <p:nvPr/>
        </p:nvSpPr>
        <p:spPr>
          <a:xfrm>
            <a:off x="863600" y="764704"/>
            <a:ext cx="954088" cy="369887"/>
          </a:xfrm>
          <a:prstGeom prst="rect">
            <a:avLst/>
          </a:prstGeom>
          <a:solidFill>
            <a:schemeClr val="accent1">
              <a:lumMod val="20000"/>
              <a:lumOff val="80000"/>
            </a:schemeClr>
          </a:solidFill>
        </p:spPr>
        <p:txBody>
          <a:bodyPr wrap="none">
            <a:spAutoFit/>
          </a:bodyPr>
          <a:lstStyle/>
          <a:p>
            <a:pPr>
              <a:defRPr/>
            </a:pPr>
            <a:r>
              <a:rPr lang="en-US" b="1" dirty="0">
                <a:solidFill>
                  <a:prstClr val="black"/>
                </a:solidFill>
                <a:latin typeface="Arial" pitchFamily="34" charset="0"/>
                <a:cs typeface="Arial" pitchFamily="34" charset="0"/>
              </a:rPr>
              <a:t>Raman</a:t>
            </a:r>
            <a:endParaRPr lang="ru-RU" b="1" dirty="0">
              <a:solidFill>
                <a:prstClr val="black"/>
              </a:solidFill>
              <a:latin typeface="Arial" pitchFamily="34" charset="0"/>
              <a:cs typeface="Arial" pitchFamily="34" charset="0"/>
            </a:endParaRPr>
          </a:p>
        </p:txBody>
      </p:sp>
      <p:sp>
        <p:nvSpPr>
          <p:cNvPr id="11" name="Скругленный прямоугольник 10"/>
          <p:cNvSpPr/>
          <p:nvPr/>
        </p:nvSpPr>
        <p:spPr>
          <a:xfrm>
            <a:off x="179514" y="44450"/>
            <a:ext cx="8742084" cy="6477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0" anchor="ctr" anchorCtr="1"/>
          <a:lstStyle/>
          <a:p>
            <a:pPr algn="ctr">
              <a:defRPr/>
            </a:pPr>
            <a:endParaRPr lang="en-US" sz="2400" b="1" dirty="0">
              <a:solidFill>
                <a:srgbClr val="1F497D">
                  <a:lumMod val="75000"/>
                </a:srgbClr>
              </a:solidFill>
              <a:latin typeface="Comic Sans MS" pitchFamily="66" charset="0"/>
              <a:cs typeface="Arial" pitchFamily="34" charset="0"/>
            </a:endParaRPr>
          </a:p>
          <a:p>
            <a:pPr algn="ctr">
              <a:defRPr/>
            </a:pPr>
            <a:r>
              <a:rPr lang="en-US" sz="3000" b="1" dirty="0">
                <a:solidFill>
                  <a:srgbClr val="1F497D">
                    <a:lumMod val="75000"/>
                  </a:srgbClr>
                </a:solidFill>
                <a:latin typeface="Arial" panose="020B0604020202020204" pitchFamily="34" charset="0"/>
                <a:cs typeface="Arial" panose="020B0604020202020204" pitchFamily="34" charset="0"/>
              </a:rPr>
              <a:t>Multimodal optical platform at </a:t>
            </a:r>
            <a:r>
              <a:rPr lang="en-US" sz="3000" b="1" dirty="0" smtClean="0">
                <a:solidFill>
                  <a:srgbClr val="1F497D">
                    <a:lumMod val="75000"/>
                  </a:srgbClr>
                </a:solidFill>
                <a:latin typeface="Arial" panose="020B0604020202020204" pitchFamily="34" charset="0"/>
                <a:cs typeface="Arial" panose="020B0604020202020204" pitchFamily="34" charset="0"/>
              </a:rPr>
              <a:t>JINR </a:t>
            </a:r>
            <a:endParaRPr lang="ru-RU" sz="3000" dirty="0">
              <a:solidFill>
                <a:srgbClr val="1F497D">
                  <a:lumMod val="75000"/>
                </a:srgbClr>
              </a:solidFill>
              <a:latin typeface="Arial" panose="020B0604020202020204" pitchFamily="34" charset="0"/>
              <a:cs typeface="Arial" panose="020B0604020202020204" pitchFamily="34" charset="0"/>
            </a:endParaRPr>
          </a:p>
          <a:p>
            <a:pPr algn="ctr">
              <a:defRPr/>
            </a:pPr>
            <a:endParaRPr lang="ru-RU" dirty="0">
              <a:solidFill>
                <a:prstClr val="white"/>
              </a:solidFill>
            </a:endParaRPr>
          </a:p>
        </p:txBody>
      </p:sp>
      <p:sp>
        <p:nvSpPr>
          <p:cNvPr id="16" name="Стрелка вниз 15"/>
          <p:cNvSpPr/>
          <p:nvPr/>
        </p:nvSpPr>
        <p:spPr>
          <a:xfrm rot="14281048">
            <a:off x="6161928" y="2188035"/>
            <a:ext cx="230187" cy="1220526"/>
          </a:xfrm>
          <a:prstGeom prst="down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21" name="Скругленный прямоугольник 20"/>
          <p:cNvSpPr/>
          <p:nvPr/>
        </p:nvSpPr>
        <p:spPr>
          <a:xfrm>
            <a:off x="334962" y="3187902"/>
            <a:ext cx="2004790" cy="12881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2" name="Стрелка вниз 31"/>
          <p:cNvSpPr/>
          <p:nvPr/>
        </p:nvSpPr>
        <p:spPr>
          <a:xfrm rot="10800000">
            <a:off x="4355976" y="2798763"/>
            <a:ext cx="230188" cy="633412"/>
          </a:xfrm>
          <a:prstGeom prst="down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42" name="Скругленный прямоугольник 41"/>
          <p:cNvSpPr/>
          <p:nvPr/>
        </p:nvSpPr>
        <p:spPr>
          <a:xfrm>
            <a:off x="308768" y="5172001"/>
            <a:ext cx="2046288" cy="12813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225304" name="AutoShape 6" descr="data:image/jpeg;base64,/9j/4AAQSkZJRgABAQAAAQABAAD/2wCEAAkGBhMSEBAUDxQQFRAPFxUVFRIWERUVFRMVFBUWGBcaFRgYHiceFyEjGxQTJC8gIycpLy0tFSAxNTAqNSgsLikBCQoKDgwMGg8PGTQkHh0sLTU1NiwpKik1KTUpLDU1LDApMCwsKSwsNSw1LDU1NSwpLCkpLC4yLS0sLCkqKSksKf/AABEIAM4AtAMBIgACEQEDEQH/xAAbAAEBAAMBAQEAAAAAAAAAAAAABQMEBgECB//EAEYQAAIBAwEEAgsOBgICAwAAAAECAwAEERIFBhMhFjEUIjVBUVJTcpOh0QcVMjM0YXF0kZKywcPSF1RVgZWzI0JiwiQlov/EABcBAQEBAQAAAAAAAAAAAAAAAAAFBAb/xAAwEQEAAQEGBAMGBwAAAAAAAAAAAXICAwQRMcESFDRBEySBFSJRYqHhBSElYXORwv/aAAwDAQACEQMRAD8A/bLm5WNGeRgqICWYnAAHWSamdL7Py8fr9lN7/kNz5n5iq4FBI6X2fl4/X7KdL7Py8fr9lWMUxQR+l9n5eP1+ynS+z8vH6/ZVjFMUEfpfZ+Xj9fsp0vs/Lx+v2VYxTFBH6X2fl4/X7KdL7Py8fr9lWMUxQR+l9n5eP1+ynS+z8vH6/ZVjFeUEjpfZ+Xj9fsp0vs/Lx+v2VXpQSOl9n5eP1+ynS+z8vH6/ZVelBI6X2fl4/X7KdL7Py8fr9lWMV5QSOl9n5eP1+ynS+z8vH6/ZVjFeUEjpfZ+Xj9fsrLa7y20jqkc0Zd86VyQTgZ5Z6+QNU6j7d+NsPrH6M1BYpQUoI+9/yG58z8xVgVH3v+Q3PmfmK3No7Xht1DXM0MKscBpJUjBPM4BYgHkD9lBuUqfc7ftoxEZZ7dBPzjLzIvEBxjRk9t8JerxhXtxty3jlWGSeBJnxpiaVFkbUcDShOTk+AUG/StL36g43A40PZGM8DipxcYznRnV1c+qvm125bySvFFPA80edcSyozrpODqUHK4PLnQb9Kn2u37aUStFPbusAzIUmRhEME5cg9r8FuvHwTXkO8Nq8TypcWzQxcnlWaMxp1fCcHSvWOs98UFGlTm3hthCJzcW4t2OBMZoxGTnGA+dJOQe/3qXG8NskSSyXFusMvwJWmjVH7/aMThuQPVQebY2yLdoTIAIZGZHkJxwzoZlJGOYOgjvdYrnE3xmMiKsI4tx2KAjzkJGZ4riTniMkECIZ68k97HO3vBd2ToIL6W2CT6SsckyIZMMCpUEgntgOqsd6LEXacaS3W8do2RGnVZGZBIkZVC2TykkAwOeaCfu/vNOztHcLGSXvyrIxwqWssSKuCoz8aef/AIjw8sc2/wAwFuwiQpItq0gEkjNH2UYwPgxlFxxAe3ZSwHIeHbk2ds2SdodcBuS8kjQrc4lDSKOKNCvqAYAFlxg9ZHfr5i2VsyWQxRtA0kAQNClzkr2OVCF41f4SaEGojIwBQZod4TDYPcTapGSSZAAObHsp4owNIP8A4DkCfmNS5t9JAYnljeJInnMoCSBZo47OSYGPjRo3Ir4BzXrIq1a3VhNbzJFLay2yh2mCzI6KJGaRi5DHRk62ySMY5dVatquzOEZVltpIYWYtM10JUDyR8MiSRnI5o+MMepqDXg33lZcG2YSSNCkWeMkTNMzDDvLEpBQLk6VbIIxWDaG911DJIzxQ6IbdmaFZ85lFwIgVcJyUgjrwRnmM1vC02YtqXMsHYshQCZrvKAxk8MRSs+E0nOApGKzpu9YvCroqNDoft1kZlkR3EjFmUniZZdWo5Oc86DBNvXMhlLwxcO0eKO4ZZmyGl0H/AIVKduFWVCdRUnmAOXPUn3zl4Tu8Kqjx3pjZLjL6rMuDqBjwuoLkEasd8VbGx7W4aO5Ch+II5FYM4WQLhomdMhXI5EFgSOXgrI+7duYxGYxoUTKBqbquM8Xv/wDbUftoNa02/JJOwWJOx0ma3MhmAk4iLksIyMFdQ04Dau/jFZdu/G2H1j9GavJdlWiXMcjKBPM5Kc2w0ojbLBPgh+GrdvjOB117t342w+sfozUFilKUEfe/5Dc+Z+Yra2psWC5VVuYopVU5CyIGAOCMgH5q1d7/AJDc+Z+YqwKCZd7t2sohEsEDi3GIg0anhjteSZ6vgL1eKK+rrd62kmSaWCF548aZWjUuuk5XDdYwao0oOW3vtbeCKe7EUQu2XhrPoHEy40cm6+Sk/ZX1uXY2zwpdRQwrcSqVllVAHZ89vqYczkjNc97qm08tDADyXMjfScqvq1eqsvuU7U5TwH5pF/v2r/8Ar9pqdzHnODtl9UqMX5/w+2WXrq7C03atYllWK3gRbgYlCxqBIMMMOB8Lk7dfjGvIN2bVIZIY7eBYJTl4hGoRzy+EuMH4I+yqlKoqqW27NqYBbm3gNup1CHhrwwck5C4xnmftpcbsWskUcMlvA0MXwI2jUonIjtR1DrP21UpQTb/dy1naNp4IJGiACM8asUAOQFJ6ude3O71tJMs0kELzx40ytGpddJyuGxkYNUaUE5N37ZZzcLBCLk5zMEHEORg9t19XKuRaySPbaLGiqrguwVQAzOjFiQOsknnXf1w933ci80f62rfgdbyi0n4/S7rsuksd2LWFJUht4I0nGmRVjUCRcEYYAdsMMw5+Ma8i3VtFheFba3EEpDPEI10MwxgsuME9qPsqqKVgUEt92bUwCA28Bt1OoQ8NeGGyTkLjGeZ+2s7WCx27RQIqoqMqIoAUcjgAdQrdpQfmtnu5dh7XiCdeHHZCNkSJ+CIooxKhdpBw+3WTUAG1BuWeobl1u7dlblEDhLUFLUhwTLHNMssoGWHNYlWIaiP+3MZzXfUoOH2FsSZXtG0TCNLmR9LxxxCJDaSR5RFdtKlyOWesk4AroNu/G2H1j9GarFR9u/G2H1j9GagsUpSgj73/ACG58z8xVgVH3v8AkNz5n5irAoFKUoOW90ZB2BKe/qj/ABitjcRB2BbHAzhvxtWH3Ru58vnR/jFbG4nc+2+hvxtWKOsmndOjr5o3X6UpW1RKUpQKUpQK4e77uReaP9bV3FcPd93IvNH+tq34HW8otJ+P0u67LuBSgpWBQKUpQKUpQKj7d+NsPrH6M1WKj7d+NsPrH6M1BYpSlBH3v+Q3PmfmKr5qRvf8hufM/MVj3h2wYJLTU6xwPI4lkbAXtYnZEJPJdTAc+s4wOuguZpXMbt7xvcznGOGbaCR0HPse4ZpA8THAIOAMq3Mae9mumBoOZ90bufL50f4xWxuJ3Ptvob8bVr+6N3Pl86P8YrY3E7n230N+NqxR1k07p8dfNG6/SlK2qBSlKBSlKBXD3fdyLzR/rau4rh7vu5F5o/1tW/A63lFpPx+l3XZdvTNSN5toNDCjqwQcWFZJCMiOJpFDsc8gMZGTyGc96pey96muLqFEK6T2WJIwdWEjdRBMTjKhx1d5hJkZxmsCg6ylfOsfbXoNB7SlKBUfbvxth9Y/RmqxUfbvxth9Y/RmoLFKUoI+9/yG58z8xVYqD11J3v8AkNz5n5irAoJ217OV0UW7hH1qWPMAoe1fqHwtJJB8IFauxNnzxO3GcOhXllicNq5aRyAGPCCc9+rdKDmPdG7ny+dH+MVsbidz7b6G/G1a/ujdz5fOj/GK2NxO59t9DfjasUdZNO6fHXzRuv0pStqgUpSgUpSgVw933ci80f62ruK4e77uReaP9bVvwOt5RaT8fpd12XbFc9dae1LLiRSIBzcY+EU6urtgCR9h+zNbwpWBQcxb7sSYkLOgdouGhVEypLTHJIUYIEi8005weVVNi2LR8XUI1V2BVExhQFAPMAA8x4M+HNU8UoFKUoFR9u/G2H1j9GarFR9u/G2H1j9GagsUpSgj73/IbnzPzFWBUfe/5Dc+Z+Yqjc3scYBldEBOAWdVBPgGTQZ6Voe/9t5e39NH7ae/9t5e39NH7aCP7o3c+Xzo/wAYrY3E7n230N+Nqm7+bUhksZFjlhZiyYVZUJ5OM8s1n3M2vAljbrJNCrKDlWlQEZZjzBPKscRPNzPy7sERPPTPybuqpWh7/wBt5e39NH7ae/8AbeXt/TR+2tje36Voe/8AbeXt/TR+2nv/AG3l7f00ftoN+laHv/beXt/TR+2nv/beXt/TR+2g364e77uReaP9bV1Pv/beXt/TR+2uOur+I7ZjkEkfDCjt9a6PgMPhZxW/A63lFpPx+l3XZfoApWgNv23l7f00ftp7/wBt5e39NH7awKDfpWh7/wBt5e39NH7a99+4cxBZEbjOY0KkMpcIX0ll5A6VPXQb1KkLvTAQrKLhlfJVktLmRSAxXOpIyOtT3+rB79eS7eIvYrbhPpkSR+MSApMYQ6UHW3JxknAGMc6CxUfbvxth9Y/RmqxUfbvxth9Y/RmoLFKUoI+9/wAhufM/MVn2zu7bXaqt3DHMiHUquMgHGMj+xNYN7/kNz5n5irAoOX/hfsr+StvuU/hfsr+StvuV1FKD893w3J2Xa2U8q2dqHC6UOj/u3JSPozn+1fe6u42y7mzglNlalnUB+0/7r2resH7am+7Htf4i3U+GVx/+U/8Af1Vl9xvbGUnt2PNSJUHzN2revT96sfjeY4O2To5/DP0bmMve4s/TT7uk/hfsr+StvuU/hfsr+StvuV1FK2Occv8Awv2V/JW33Kfwv2V/JW33K6ilBy/8L9lfyVt9yn8L9lfyVt9yuopQct/C/ZX8lbfcrmrjdW0G00tRBELVlBMOntCdJbJH0gH+1fp1cPd93IvNH+tq34HW8otJ+P0u67Lf/hfsr+StvuV7/C/ZX8lbfcq1d7Zhj4okdVMEYlfOe1jJYBurnzRhyz1fOKkPv1AkxjlIVQsrcQFmUcKYxMGAXK462Y9qvh79YFB8fwv2V/JW33KzXG5EC2rwWSra6nEqSRIMxyrjDgE8zgY+ityXei2V5UMnbQ4DgI7YZgpVeSkMxDrhRknPIGtO631gXh6CWEq3DBtLqqG2XLrKdOYyOohhkY6qDa6J2xWMGM4iRY1/5JBhEGFGAwHVWe62VrubebVjsdZl04zq4wj7+eWOH66+BvHb8UQmReK2BpwxGpl1BNWNOojmFJ1Ec8Vhtt77SQMyTIVVBJnDAFCdOpCR241EL2ueZx18qC1Ufbvxth9Y/Rmr5i3oid4Fiy3GleFshkaJ0haXDo4DA4UciB8IGvrbvxth9Y/RmoLFKUoI+9/yG58z8xW7d7RSNoUbOqdiiADOSqs5J8AAU860t7/kNz5n5ism2dimcxMkhilgZijhFfk6lHBVuRyp/sQOvqIZ7ba0ckjRo2WWNJQRzVo5CwVkYcmGUPV83hFbtcg2zfe5RIGMxWMW8QfC8OGFJJFUlfhsSObHGcDl4bmxdptMJdYAMTlOoqThVPNG7Zfhd/rHMcjQQPdRgX3umbSuvVGNWkZxrHf662fc6t197rVtK6irZbSMnt27/XWL3Uu5k3nRf7BW17nXcy181vxtWWOp9N12Zn2LH8v+XRivaUrUhFKUoFKUoFcPd93IvNH+tq7g1wd1Ovv3G2pdOkc8jHxbd+qGB1vKLSdj5/K7rsug27u32RLbOGCiJsSrpzxotSyBPm/5Iojnwah36kncydXlaKaEcdbmNtUTMVW5uGlyuGHNQxGDyJ8FdipyOXUa9qeouUbc91hnjhlwJJYnVSXAaOKCKLhyMhDcxFklcfZkVqJuHIsRRZYsub3OI3ChbyPHajUTlWA6ycjPUa0Nkb43QiiVI3nMUUckhI1NJxXkwNZdRHgJyYhgSMcsVTv99JIjOrRo0lp2TJKoyP8AhjVTCRz5F+LFzPLtJPBQbR3Vk16eKnYxnS6YaDxeIhRtIbONJZAc4yBy+cYpNzpOFbpHMEa3tTbagGGomS3c81YFVYQFTg5w/I8q1G3juiYuKhjKTIdRHAWVWguGKMpdyoBjXticEEHHIgVd09vyXHEW4CLMixvwxG6ELJqweZZZFyjASIxDYPIUGtsbcx4ZUkZ4+VwbgoivgarTsfSCzEnmA2o9fPkKqbd+NsPrH6M1WKj7d+NsPrH6M1BYpSlBH3v+Q3PmfmKsCo+9/wAhufM/MU3k2ndQohsrU3Ts2GTjJFpXBOrL8jzwMfPQVnjB6wD9IzQRgEkAZPX8/wBPhriOlu1/6M3+QtvbTpbtf+jN/kLb20G37qXcybzov9gra9zruZa+a342rlt5L3at7bvA2ynjDlTrF7bPjSQfg6hnq8NZNgbU2ta28UC7JaQRAjWb22Utlifg6jjr8NZ4sz4/F2y3V5vrHsmLrP3vEzy/bh1fpNK4bpbtf+jN/kLb206W7X/ozf5C29taEh3NK4bpbtf+jN/kLb206W7X/ozf5C29tB3NK4bpbtf+jN/kLb206W7X/ozf5C29tB3Br8kvdgf/AGJtwO1eQY8xu29S5+yuj6W7X/ozf5C29taD7S2oblbj3mbiIhQDs+2xzPXnPWBkf3rdgsVy82p+MfXsn47CczFiPhMf13fosSAAAcgOQHgA6q+64bpbtf8Aozf5C29tOlu1/wCjN/kLb21hUHTvu3anh5ggPB5J/wAa9qM6sD5sknHhra9749cj6E1yqqO2kZdV1aVY98DU3I+Ma47pbtf+jN/kLb21uneO7W17Iu7fsTgTLxYzKk2bY4Dyak5Lp1FvojPhoLlru9bRgCOGFQG18kHwgCoP9gxH0GvvZ+yIYAwgijjDHJ0KFzjq6vBk4HezXN++l+8cMkaviZTJhbaF9Cu7GNSXuIzkR6MjB59/vDTuJf8A5DOXPZwvYI1UuQwgZItShAfgFDKx6xnJzyoO9qPt342w+sfozVYqPt342w+sfozUFilKUEfe/wCQ3PmfmKsCo+9/yG58z8xVgUClKUClKUClKUClKUClKUClKUClKUCvmRAwIYAg8iCMgg9YI79fVKDxRisZtk169K8QDSH0jVjwZ68fNWWlAqPt342w+sfozVYqPt342w+sfozUFilKUEfe/wCQ3PmfmKsCo+9/yG58z8xVgUCuL3v39ezu47dFsxrhM3EubvsZOUmjSpKkMe/jwZrtKh3e6sct8t1LpfTAYBE8asvOUSa8nv8ALGMd+g1RvtHGZxclFMBt00RCWV2luIwwRQE/5CTnGnOQMnFVdi7ehu0d7dmZY3aNsoyEOmNQw4B5ZxXM7y7oOGnuLfivPJPbTokYiDRNbxmPIErBZQVLZUlevkaz7lbEuoo2ad3jMt1PPJGyRM8qSjCCQoSsZyNWEJxyGTQb+3d7Db3VnAIZG7KkVGmxiKPWJCBq/wCznhntR3uZI5Zs311w4pHxnhozY8OlSceqtHbewhcPaMXK9iTrOBpzrKo66T4Ph9fzVl975GiuEllL8YyaW4arwkcYVQB8LTz5nmaCDZb7sBC90LYRTwvOTDK0jQrHEJW4ilc4wSMjv4GOdb7b5wg9txADwQqcCXikzGYJ2mnPbcFsevGRX2m6kS2T20YjQyQGBpViVWbMejUQOvw4zXlzusHuFm4hBU2x06Rz7GFwOvP/AG7IP0afnoPZN87YRo+ZDr4h0LBK0iLCwWUyIF1IEYgHI6z36+H3zgVirF3bVKFWKGWQlYeHrJCr3uMhyORzyzWF90GVtcFw0cp7IUvwg3aXMokIUEjDIwGluY68g1qdFp47pDbzMqsl2zTNGsmGma00qQWBLYhZg3VkHI71BQj3yjLyjBZFMIhMatI0/FhEw0KozyXJ+gZ5VRO3YRb9kFxwfG0tnOrTp041atXa6cZzyxmoE3ueR4UI4xGYeGssIlQCG34GHUka8rzyCpBqo27S9hrbBtOgq6ukaIFkSQSqwRRpxrA5d/vkk5oNW53xBa2SCORpJ5+C6vFIhgwnEJkXTkZXBHeIOc4Br72/vOYJ0iHY6a0LiS4lMUbkNjho2kgt3znqBHI55fVruuRMs8suubi8ViIwinTA8Koq6jpADk9ZJJP0VsbV2NJI5aOYKHQI8UkImiYAkhghYaW7ZhnJBGMjkKCdeb1yiZYwLSEmGGUrc3GltUrSAougENp4fMg47YYrPLvBOzT8COApasI5HkmMYeXQrMkfanAGpRqbHM9XLNZdlbpxQFcduqQQwKHVWIELSnVn5+L1AADSMVjvN2GLT8GRFjuWDyRSW6zrxAoXXGCRpJ0ryOoZXOOZoLlrNrRGIKl1B0kglcjOCVJBx8xIrLWnsjZq28EMMeSkCLGpOMkKABnH0VuUCo+3fjbD6x+jNVio+3fjbD6x+jNQWKUpQSN7UJsrkKCToPIAknBB5AczXyN7bbx39BP+yrNeYoJHS228d/QT/sp0ttvHf0E/7KsUoI/S228d/QT/ALKdLbbx39BP+yrFKCP0ttvHf0E/7KdLbbx39BP+yrFKCP0ttvHf0E/7KdLbbx39BP8AsqxSgj9Lbbx39BP+ynS228d/QT/sqxSgj9Lbbx39BP8Asp0ttvHf0E/7KsUoI/S228d/QT/sp0ttvHf0E/7KsUoI/S228d/QT/sp0ttvHf0E/wCyrFKCP0ttvHf0E/7KdLbbx39BP+yrFKCP0ttvHf0E/wCytK82xFPPZLCXYpMWb/hlUBRDKMksoA5kfbXS0xQKV5XtB//Z"/>
          <p:cNvSpPr>
            <a:spLocks noChangeAspect="1" noChangeArrowheads="1"/>
          </p:cNvSpPr>
          <p:nvPr/>
        </p:nvSpPr>
        <p:spPr bwMode="auto">
          <a:xfrm>
            <a:off x="63500" y="-801688"/>
            <a:ext cx="1447800" cy="165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000000"/>
              </a:solidFill>
            </a:endParaRPr>
          </a:p>
        </p:txBody>
      </p:sp>
      <p:sp>
        <p:nvSpPr>
          <p:cNvPr id="225306" name="AutoShape 8" descr="data:image/jpeg;base64,/9j/4AAQSkZJRgABAQAAAQABAAD/2wCEAAkGBhMSEBAUDxQQFRAPFxUVFRIWERUVFRMVFBUWGBcaFRgYHiceFyEjGxQTJC8gIycpLy0tFSAxNTAqNSgsLikBCQoKDgwMGg8PGTQkHh0sLTU1NiwpKik1KTUpLDU1LDApMCwsKSwsNSw1LDU1NSwpLCkpLC4yLS0sLCkqKSksKf/AABEIAM4AtAMBIgACEQEDEQH/xAAbAAEBAAMBAQEAAAAAAAAAAAAABQMEBgECB//EAEYQAAIBAwEEAgsOBgICAwAAAAECAwAEERIFBhMhFjEUIjVBUVJTcpOh0QcVMjM0YXF0kZKywcPSF1RVgZWzI0JiwiQlov/EABcBAQEBAQAAAAAAAAAAAAAAAAAFBAb/xAAwEQEAAQEGBAMGBwAAAAAAAAAAAXICAwQRMcESFDRBEySBFSJRYqHhBSElYXORwv/aAAwDAQACEQMRAD8A/bLm5WNGeRgqICWYnAAHWSamdL7Py8fr9lN7/kNz5n5iq4FBI6X2fl4/X7KdL7Py8fr9lWMUxQR+l9n5eP1+ynS+z8vH6/ZVjFMUEfpfZ+Xj9fsp0vs/Lx+v2VYxTFBH6X2fl4/X7KdL7Py8fr9lWMUxQR+l9n5eP1+ynS+z8vH6/ZVjFeUEjpfZ+Xj9fsp0vs/Lx+v2VXpQSOl9n5eP1+ynS+z8vH6/ZVelBI6X2fl4/X7KdL7Py8fr9lWMV5QSOl9n5eP1+ynS+z8vH6/ZVjFeUEjpfZ+Xj9fsrLa7y20jqkc0Zd86VyQTgZ5Z6+QNU6j7d+NsPrH6M1BYpQUoI+9/yG58z8xVgVH3v+Q3PmfmK3No7Xht1DXM0MKscBpJUjBPM4BYgHkD9lBuUqfc7ftoxEZZ7dBPzjLzIvEBxjRk9t8JerxhXtxty3jlWGSeBJnxpiaVFkbUcDShOTk+AUG/StL36g43A40PZGM8DipxcYznRnV1c+qvm125bySvFFPA80edcSyozrpODqUHK4PLnQb9Kn2u37aUStFPbusAzIUmRhEME5cg9r8FuvHwTXkO8Nq8TypcWzQxcnlWaMxp1fCcHSvWOs98UFGlTm3hthCJzcW4t2OBMZoxGTnGA+dJOQe/3qXG8NskSSyXFusMvwJWmjVH7/aMThuQPVQebY2yLdoTIAIZGZHkJxwzoZlJGOYOgjvdYrnE3xmMiKsI4tx2KAjzkJGZ4riTniMkECIZ68k97HO3vBd2ToIL6W2CT6SsckyIZMMCpUEgntgOqsd6LEXacaS3W8do2RGnVZGZBIkZVC2TykkAwOeaCfu/vNOztHcLGSXvyrIxwqWssSKuCoz8aef/AIjw8sc2/wAwFuwiQpItq0gEkjNH2UYwPgxlFxxAe3ZSwHIeHbk2ds2SdodcBuS8kjQrc4lDSKOKNCvqAYAFlxg9ZHfr5i2VsyWQxRtA0kAQNClzkr2OVCF41f4SaEGojIwBQZod4TDYPcTapGSSZAAObHsp4owNIP8A4DkCfmNS5t9JAYnljeJInnMoCSBZo47OSYGPjRo3Ir4BzXrIq1a3VhNbzJFLay2yh2mCzI6KJGaRi5DHRk62ySMY5dVatquzOEZVltpIYWYtM10JUDyR8MiSRnI5o+MMepqDXg33lZcG2YSSNCkWeMkTNMzDDvLEpBQLk6VbIIxWDaG911DJIzxQ6IbdmaFZ85lFwIgVcJyUgjrwRnmM1vC02YtqXMsHYshQCZrvKAxk8MRSs+E0nOApGKzpu9YvCroqNDoft1kZlkR3EjFmUniZZdWo5Oc86DBNvXMhlLwxcO0eKO4ZZmyGl0H/AIVKduFWVCdRUnmAOXPUn3zl4Tu8Kqjx3pjZLjL6rMuDqBjwuoLkEasd8VbGx7W4aO5Ch+II5FYM4WQLhomdMhXI5EFgSOXgrI+7duYxGYxoUTKBqbquM8Xv/wDbUftoNa02/JJOwWJOx0ma3MhmAk4iLksIyMFdQ04Dau/jFZdu/G2H1j9GavJdlWiXMcjKBPM5Kc2w0ojbLBPgh+GrdvjOB117t342w+sfozUFilKUEfe/5Dc+Z+Yra2psWC5VVuYopVU5CyIGAOCMgH5q1d7/AJDc+Z+YqwKCZd7t2sohEsEDi3GIg0anhjteSZ6vgL1eKK+rrd62kmSaWCF548aZWjUuuk5XDdYwao0oOW3vtbeCKe7EUQu2XhrPoHEy40cm6+Sk/ZX1uXY2zwpdRQwrcSqVllVAHZ89vqYczkjNc97qm08tDADyXMjfScqvq1eqsvuU7U5TwH5pF/v2r/8Ar9pqdzHnODtl9UqMX5/w+2WXrq7C03atYllWK3gRbgYlCxqBIMMMOB8Lk7dfjGvIN2bVIZIY7eBYJTl4hGoRzy+EuMH4I+yqlKoqqW27NqYBbm3gNup1CHhrwwck5C4xnmftpcbsWskUcMlvA0MXwI2jUonIjtR1DrP21UpQTb/dy1naNp4IJGiACM8asUAOQFJ6ude3O71tJMs0kELzx40ytGpddJyuGxkYNUaUE5N37ZZzcLBCLk5zMEHEORg9t19XKuRaySPbaLGiqrguwVQAzOjFiQOsknnXf1w933ci80f62rfgdbyi0n4/S7rsuksd2LWFJUht4I0nGmRVjUCRcEYYAdsMMw5+Ma8i3VtFheFba3EEpDPEI10MwxgsuME9qPsqqKVgUEt92bUwCA28Bt1OoQ8NeGGyTkLjGeZ+2s7WCx27RQIqoqMqIoAUcjgAdQrdpQfmtnu5dh7XiCdeHHZCNkSJ+CIooxKhdpBw+3WTUAG1BuWeobl1u7dlblEDhLUFLUhwTLHNMssoGWHNYlWIaiP+3MZzXfUoOH2FsSZXtG0TCNLmR9LxxxCJDaSR5RFdtKlyOWesk4AroNu/G2H1j9GarFR9u/G2H1j9GagsUpSgj73/ACG58z8xVgVH3v8AkNz5n5irAoFKUoOW90ZB2BKe/qj/ABitjcRB2BbHAzhvxtWH3Ru58vnR/jFbG4nc+2+hvxtWKOsmndOjr5o3X6UpW1RKUpQKUpQK4e77uReaP9bV3FcPd93IvNH+tq34HW8otJ+P0u67LuBSgpWBQKUpQKUpQKj7d+NsPrH6M1WKj7d+NsPrH6M1BYpSlBH3v+Q3PmfmKr5qRvf8hufM/MVj3h2wYJLTU6xwPI4lkbAXtYnZEJPJdTAc+s4wOuguZpXMbt7xvcznGOGbaCR0HPse4ZpA8THAIOAMq3Mae9mumBoOZ90bufL50f4xWxuJ3Ptvob8bVr+6N3Pl86P8YrY3E7n230N+NqxR1k07p8dfNG6/SlK2qBSlKBSlKBXD3fdyLzR/rau4rh7vu5F5o/1tW/A63lFpPx+l3XZdvTNSN5toNDCjqwQcWFZJCMiOJpFDsc8gMZGTyGc96pey96muLqFEK6T2WJIwdWEjdRBMTjKhx1d5hJkZxmsCg6ylfOsfbXoNB7SlKBUfbvxth9Y/RmqxUfbvxth9Y/RmoLFKUoI+9/yG58z8xVYqD11J3v8AkNz5n5irAoJ217OV0UW7hH1qWPMAoe1fqHwtJJB8IFauxNnzxO3GcOhXllicNq5aRyAGPCCc9+rdKDmPdG7ny+dH+MVsbidz7b6G/G1a/ujdz5fOj/GK2NxO59t9DfjasUdZNO6fHXzRuv0pStqgUpSgUpSgVw933ci80f62ruK4e77uReaP9bVvwOt5RaT8fpd12XbFc9dae1LLiRSIBzcY+EU6urtgCR9h+zNbwpWBQcxb7sSYkLOgdouGhVEypLTHJIUYIEi8005weVVNi2LR8XUI1V2BVExhQFAPMAA8x4M+HNU8UoFKUoFR9u/G2H1j9GarFR9u/G2H1j9GagsUpSgj73/IbnzPzFWBUfe/5Dc+Z+Yqjc3scYBldEBOAWdVBPgGTQZ6Voe/9t5e39NH7ae/9t5e39NH7aCP7o3c+Xzo/wAYrY3E7n230N+Nqm7+bUhksZFjlhZiyYVZUJ5OM8s1n3M2vAljbrJNCrKDlWlQEZZjzBPKscRPNzPy7sERPPTPybuqpWh7/wBt5e39NH7ae/8AbeXt/TR+2tje36Voe/8AbeXt/TR+2nv/AG3l7f00ftoN+laHv/beXt/TR+2nv/beXt/TR+2g364e77uReaP9bV1Pv/beXt/TR+2uOur+I7ZjkEkfDCjt9a6PgMPhZxW/A63lFpPx+l3XZfoApWgNv23l7f00ftp7/wBt5e39NH7awKDfpWh7/wBt5e39NH7a99+4cxBZEbjOY0KkMpcIX0ll5A6VPXQb1KkLvTAQrKLhlfJVktLmRSAxXOpIyOtT3+rB79eS7eIvYrbhPpkSR+MSApMYQ6UHW3JxknAGMc6CxUfbvxth9Y/RmqxUfbvxth9Y/RmoLFKUoI+9/wAhufM/MVn2zu7bXaqt3DHMiHUquMgHGMj+xNYN7/kNz5n5irAoOX/hfsr+StvuU/hfsr+StvuV1FKD893w3J2Xa2U8q2dqHC6UOj/u3JSPozn+1fe6u42y7mzglNlalnUB+0/7r2resH7am+7Htf4i3U+GVx/+U/8Af1Vl9xvbGUnt2PNSJUHzN2revT96sfjeY4O2To5/DP0bmMve4s/TT7uk/hfsr+StvuU/hfsr+StvuV1FK2Occv8Awv2V/JW33Kfwv2V/JW33K6ilBy/8L9lfyVt9yn8L9lfyVt9yuopQct/C/ZX8lbfcrmrjdW0G00tRBELVlBMOntCdJbJH0gH+1fp1cPd93IvNH+tq34HW8otJ+P0u67Lf/hfsr+StvuV7/C/ZX8lbfcq1d7Zhj4okdVMEYlfOe1jJYBurnzRhyz1fOKkPv1AkxjlIVQsrcQFmUcKYxMGAXK462Y9qvh79YFB8fwv2V/JW33KzXG5EC2rwWSra6nEqSRIMxyrjDgE8zgY+ityXei2V5UMnbQ4DgI7YZgpVeSkMxDrhRknPIGtO631gXh6CWEq3DBtLqqG2XLrKdOYyOohhkY6qDa6J2xWMGM4iRY1/5JBhEGFGAwHVWe62VrubebVjsdZl04zq4wj7+eWOH66+BvHb8UQmReK2BpwxGpl1BNWNOojmFJ1Ec8Vhtt77SQMyTIVVBJnDAFCdOpCR241EL2ueZx18qC1Ufbvxth9Y/Rmr5i3oid4Fiy3GleFshkaJ0haXDo4DA4UciB8IGvrbvxth9Y/RmoLFKUoI+9/yG58z8xW7d7RSNoUbOqdiiADOSqs5J8AAU860t7/kNz5n5ism2dimcxMkhilgZijhFfk6lHBVuRyp/sQOvqIZ7ba0ckjRo2WWNJQRzVo5CwVkYcmGUPV83hFbtcg2zfe5RIGMxWMW8QfC8OGFJJFUlfhsSObHGcDl4bmxdptMJdYAMTlOoqThVPNG7Zfhd/rHMcjQQPdRgX3umbSuvVGNWkZxrHf662fc6t197rVtK6irZbSMnt27/XWL3Uu5k3nRf7BW17nXcy181vxtWWOp9N12Zn2LH8v+XRivaUrUhFKUoFKUoFcPd93IvNH+tq7g1wd1Ovv3G2pdOkc8jHxbd+qGB1vKLSdj5/K7rsug27u32RLbOGCiJsSrpzxotSyBPm/5Iojnwah36kncydXlaKaEcdbmNtUTMVW5uGlyuGHNQxGDyJ8FdipyOXUa9qeouUbc91hnjhlwJJYnVSXAaOKCKLhyMhDcxFklcfZkVqJuHIsRRZYsub3OI3ChbyPHajUTlWA6ycjPUa0Nkb43QiiVI3nMUUckhI1NJxXkwNZdRHgJyYhgSMcsVTv99JIjOrRo0lp2TJKoyP8AhjVTCRz5F+LFzPLtJPBQbR3Vk16eKnYxnS6YaDxeIhRtIbONJZAc4yBy+cYpNzpOFbpHMEa3tTbagGGomS3c81YFVYQFTg5w/I8q1G3juiYuKhjKTIdRHAWVWguGKMpdyoBjXticEEHHIgVd09vyXHEW4CLMixvwxG6ELJqweZZZFyjASIxDYPIUGtsbcx4ZUkZ4+VwbgoivgarTsfSCzEnmA2o9fPkKqbd+NsPrH6M1WKj7d+NsPrH6M1BYpSlBH3v+Q3PmfmKsCo+9/wAhufM/MU3k2ndQohsrU3Ts2GTjJFpXBOrL8jzwMfPQVnjB6wD9IzQRgEkAZPX8/wBPhriOlu1/6M3+QtvbTpbtf+jN/kLb20G37qXcybzov9gra9zruZa+a342rlt5L3at7bvA2ynjDlTrF7bPjSQfg6hnq8NZNgbU2ta28UC7JaQRAjWb22Utlifg6jjr8NZ4sz4/F2y3V5vrHsmLrP3vEzy/bh1fpNK4bpbtf+jN/kLb206W7X/ozf5C29taEh3NK4bpbtf+jN/kLb206W7X/ozf5C29tB3NK4bpbtf+jN/kLb206W7X/ozf5C29tB3Br8kvdgf/AGJtwO1eQY8xu29S5+yuj6W7X/ozf5C29taD7S2oblbj3mbiIhQDs+2xzPXnPWBkf3rdgsVy82p+MfXsn47CczFiPhMf13fosSAAAcgOQHgA6q+64bpbtf8Aozf5C29tOlu1/wCjN/kLb21hUHTvu3anh5ggPB5J/wAa9qM6sD5sknHhra9749cj6E1yqqO2kZdV1aVY98DU3I+Ma47pbtf+jN/kLb21uneO7W17Iu7fsTgTLxYzKk2bY4Dyak5Lp1FvojPhoLlru9bRgCOGFQG18kHwgCoP9gxH0GvvZ+yIYAwgijjDHJ0KFzjq6vBk4HezXN++l+8cMkaviZTJhbaF9Cu7GNSXuIzkR6MjB59/vDTuJf8A5DOXPZwvYI1UuQwgZItShAfgFDKx6xnJzyoO9qPt342w+sfozVYqPt342w+sfozUFilKUEfe/wCQ3PmfmKsCo+9/yG58z8xVgUClKUClKUClKUClKUClKUClKUClKUCvmRAwIYAg8iCMgg9YI79fVKDxRisZtk169K8QDSH0jVjwZ68fNWWlAqPt342w+sfozVYqPt342w+sfozUFilKUEfe/wCQ3PmfmKsCo+9/yG58z8xVgUCuL3v39ezu47dFsxrhM3EubvsZOUmjSpKkMe/jwZrtKh3e6sct8t1LpfTAYBE8asvOUSa8nv8ALGMd+g1RvtHGZxclFMBt00RCWV2luIwwRQE/5CTnGnOQMnFVdi7ehu0d7dmZY3aNsoyEOmNQw4B5ZxXM7y7oOGnuLfivPJPbTokYiDRNbxmPIErBZQVLZUlevkaz7lbEuoo2ad3jMt1PPJGyRM8qSjCCQoSsZyNWEJxyGTQb+3d7Db3VnAIZG7KkVGmxiKPWJCBq/wCznhntR3uZI5Zs311w4pHxnhozY8OlSceqtHbewhcPaMXK9iTrOBpzrKo66T4Ph9fzVl975GiuEllL8YyaW4arwkcYVQB8LTz5nmaCDZb7sBC90LYRTwvOTDK0jQrHEJW4ilc4wSMjv4GOdb7b5wg9txADwQqcCXikzGYJ2mnPbcFsevGRX2m6kS2T20YjQyQGBpViVWbMejUQOvw4zXlzusHuFm4hBU2x06Rz7GFwOvP/AG7IP0afnoPZN87YRo+ZDr4h0LBK0iLCwWUyIF1IEYgHI6z36+H3zgVirF3bVKFWKGWQlYeHrJCr3uMhyORzyzWF90GVtcFw0cp7IUvwg3aXMokIUEjDIwGluY68g1qdFp47pDbzMqsl2zTNGsmGma00qQWBLYhZg3VkHI71BQj3yjLyjBZFMIhMatI0/FhEw0KozyXJ+gZ5VRO3YRb9kFxwfG0tnOrTp041atXa6cZzyxmoE3ueR4UI4xGYeGssIlQCG34GHUka8rzyCpBqo27S9hrbBtOgq6ukaIFkSQSqwRRpxrA5d/vkk5oNW53xBa2SCORpJ5+C6vFIhgwnEJkXTkZXBHeIOc4Br72/vOYJ0iHY6a0LiS4lMUbkNjho2kgt3znqBHI55fVruuRMs8suubi8ViIwinTA8Koq6jpADk9ZJJP0VsbV2NJI5aOYKHQI8UkImiYAkhghYaW7ZhnJBGMjkKCdeb1yiZYwLSEmGGUrc3GltUrSAougENp4fMg47YYrPLvBOzT8COApasI5HkmMYeXQrMkfanAGpRqbHM9XLNZdlbpxQFcduqQQwKHVWIELSnVn5+L1AADSMVjvN2GLT8GRFjuWDyRSW6zrxAoXXGCRpJ0ryOoZXOOZoLlrNrRGIKl1B0kglcjOCVJBx8xIrLWnsjZq28EMMeSkCLGpOMkKABnH0VuUCo+3fjbD6x+jNVio+3fjbD6x+jNQWKUpQSN7UJsrkKCToPIAknBB5AczXyN7bbx39BP+yrNeYoJHS228d/QT/sp0ttvHf0E/7KsUoI/S228d/QT/ALKdLbbx39BP+yrFKCP0ttvHf0E/7KdLbbx39BP+yrFKCP0ttvHf0E/7KdLbbx39BP8AsqxSgj9Lbbx39BP+ynS228d/QT/sqxSgj9Lbbx39BP8Asp0ttvHf0E/7KsUoI/S228d/QT/sp0ttvHf0E/7KsUoI/S228d/QT/sp0ttvHf0E/wCyrFKCP0ttvHf0E/7KdLbbx39BP+yrFKCP0ttvHf0E/wCytK82xFPPZLCXYpMWb/hlUBRDKMksoA5kfbXS0xQKV5XtB//Z"/>
          <p:cNvSpPr>
            <a:spLocks noChangeAspect="1" noChangeArrowheads="1"/>
          </p:cNvSpPr>
          <p:nvPr/>
        </p:nvSpPr>
        <p:spPr bwMode="auto">
          <a:xfrm>
            <a:off x="215900" y="-649288"/>
            <a:ext cx="1447800" cy="165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000000"/>
              </a:solidFill>
            </a:endParaRPr>
          </a:p>
        </p:txBody>
      </p:sp>
      <p:sp>
        <p:nvSpPr>
          <p:cNvPr id="225307" name="AutoShape 10" descr="data:image/jpeg;base64,/9j/4AAQSkZJRgABAQAAAQABAAD/2wCEAAkGBhMSEBAUDxQQFRAPFxUVFRIWERUVFRMVFBUWGBcaFRgYHiceFyEjGxQTJC8gIycpLy0tFSAxNTAqNSgsLikBCQoKDgwMGg8PGTQkHh0sLTU1NiwpKik1KTUpLDU1LDApMCwsKSwsNSw1LDU1NSwpLCkpLC4yLS0sLCkqKSksKf/AABEIAM4AtAMBIgACEQEDEQH/xAAbAAEBAAMBAQEAAAAAAAAAAAAABQMEBgECB//EAEYQAAIBAwEEAgsOBgICAwAAAAECAwAEERIFBhMhFjEUIjVBUVJTcpOh0QcVMjM0YXF0kZKywcPSF1RVgZWzI0JiwiQlov/EABcBAQEBAQAAAAAAAAAAAAAAAAAFBAb/xAAwEQEAAQEGBAMGBwAAAAAAAAAAAXICAwQRMcESFDRBEySBFSJRYqHhBSElYXORwv/aAAwDAQACEQMRAD8A/bLm5WNGeRgqICWYnAAHWSamdL7Py8fr9lN7/kNz5n5iq4FBI6X2fl4/X7KdL7Py8fr9lWMUxQR+l9n5eP1+ynS+z8vH6/ZVjFMUEfpfZ+Xj9fsp0vs/Lx+v2VYxTFBH6X2fl4/X7KdL7Py8fr9lWMUxQR+l9n5eP1+ynS+z8vH6/ZVjFeUEjpfZ+Xj9fsp0vs/Lx+v2VXpQSOl9n5eP1+ynS+z8vH6/ZVelBI6X2fl4/X7KdL7Py8fr9lWMV5QSOl9n5eP1+ynS+z8vH6/ZVjFeUEjpfZ+Xj9fsrLa7y20jqkc0Zd86VyQTgZ5Z6+QNU6j7d+NsPrH6M1BYpQUoI+9/yG58z8xVgVH3v+Q3PmfmK3No7Xht1DXM0MKscBpJUjBPM4BYgHkD9lBuUqfc7ftoxEZZ7dBPzjLzIvEBxjRk9t8JerxhXtxty3jlWGSeBJnxpiaVFkbUcDShOTk+AUG/StL36g43A40PZGM8DipxcYznRnV1c+qvm125bySvFFPA80edcSyozrpODqUHK4PLnQb9Kn2u37aUStFPbusAzIUmRhEME5cg9r8FuvHwTXkO8Nq8TypcWzQxcnlWaMxp1fCcHSvWOs98UFGlTm3hthCJzcW4t2OBMZoxGTnGA+dJOQe/3qXG8NskSSyXFusMvwJWmjVH7/aMThuQPVQebY2yLdoTIAIZGZHkJxwzoZlJGOYOgjvdYrnE3xmMiKsI4tx2KAjzkJGZ4riTniMkECIZ68k97HO3vBd2ToIL6W2CT6SsckyIZMMCpUEgntgOqsd6LEXacaS3W8do2RGnVZGZBIkZVC2TykkAwOeaCfu/vNOztHcLGSXvyrIxwqWssSKuCoz8aef/AIjw8sc2/wAwFuwiQpItq0gEkjNH2UYwPgxlFxxAe3ZSwHIeHbk2ds2SdodcBuS8kjQrc4lDSKOKNCvqAYAFlxg9ZHfr5i2VsyWQxRtA0kAQNClzkr2OVCF41f4SaEGojIwBQZod4TDYPcTapGSSZAAObHsp4owNIP8A4DkCfmNS5t9JAYnljeJInnMoCSBZo47OSYGPjRo3Ir4BzXrIq1a3VhNbzJFLay2yh2mCzI6KJGaRi5DHRk62ySMY5dVatquzOEZVltpIYWYtM10JUDyR8MiSRnI5o+MMepqDXg33lZcG2YSSNCkWeMkTNMzDDvLEpBQLk6VbIIxWDaG911DJIzxQ6IbdmaFZ85lFwIgVcJyUgjrwRnmM1vC02YtqXMsHYshQCZrvKAxk8MRSs+E0nOApGKzpu9YvCroqNDoft1kZlkR3EjFmUniZZdWo5Oc86DBNvXMhlLwxcO0eKO4ZZmyGl0H/AIVKduFWVCdRUnmAOXPUn3zl4Tu8Kqjx3pjZLjL6rMuDqBjwuoLkEasd8VbGx7W4aO5Ch+II5FYM4WQLhomdMhXI5EFgSOXgrI+7duYxGYxoUTKBqbquM8Xv/wDbUftoNa02/JJOwWJOx0ma3MhmAk4iLksIyMFdQ04Dau/jFZdu/G2H1j9GavJdlWiXMcjKBPM5Kc2w0ojbLBPgh+GrdvjOB117t342w+sfozUFilKUEfe/5Dc+Z+Yra2psWC5VVuYopVU5CyIGAOCMgH5q1d7/AJDc+Z+YqwKCZd7t2sohEsEDi3GIg0anhjteSZ6vgL1eKK+rrd62kmSaWCF548aZWjUuuk5XDdYwao0oOW3vtbeCKe7EUQu2XhrPoHEy40cm6+Sk/ZX1uXY2zwpdRQwrcSqVllVAHZ89vqYczkjNc97qm08tDADyXMjfScqvq1eqsvuU7U5TwH5pF/v2r/8Ar9pqdzHnODtl9UqMX5/w+2WXrq7C03atYllWK3gRbgYlCxqBIMMMOB8Lk7dfjGvIN2bVIZIY7eBYJTl4hGoRzy+EuMH4I+yqlKoqqW27NqYBbm3gNup1CHhrwwck5C4xnmftpcbsWskUcMlvA0MXwI2jUonIjtR1DrP21UpQTb/dy1naNp4IJGiACM8asUAOQFJ6ude3O71tJMs0kELzx40ytGpddJyuGxkYNUaUE5N37ZZzcLBCLk5zMEHEORg9t19XKuRaySPbaLGiqrguwVQAzOjFiQOsknnXf1w933ci80f62rfgdbyi0n4/S7rsuksd2LWFJUht4I0nGmRVjUCRcEYYAdsMMw5+Ma8i3VtFheFba3EEpDPEI10MwxgsuME9qPsqqKVgUEt92bUwCA28Bt1OoQ8NeGGyTkLjGeZ+2s7WCx27RQIqoqMqIoAUcjgAdQrdpQfmtnu5dh7XiCdeHHZCNkSJ+CIooxKhdpBw+3WTUAG1BuWeobl1u7dlblEDhLUFLUhwTLHNMssoGWHNYlWIaiP+3MZzXfUoOH2FsSZXtG0TCNLmR9LxxxCJDaSR5RFdtKlyOWesk4AroNu/G2H1j9GarFR9u/G2H1j9GagsUpSgj73/ACG58z8xVgVH3v8AkNz5n5irAoFKUoOW90ZB2BKe/qj/ABitjcRB2BbHAzhvxtWH3Ru58vnR/jFbG4nc+2+hvxtWKOsmndOjr5o3X6UpW1RKUpQKUpQK4e77uReaP9bV3FcPd93IvNH+tq34HW8otJ+P0u67LuBSgpWBQKUpQKUpQKj7d+NsPrH6M1WKj7d+NsPrH6M1BYpSlBH3v+Q3PmfmKr5qRvf8hufM/MVj3h2wYJLTU6xwPI4lkbAXtYnZEJPJdTAc+s4wOuguZpXMbt7xvcznGOGbaCR0HPse4ZpA8THAIOAMq3Mae9mumBoOZ90bufL50f4xWxuJ3Ptvob8bVr+6N3Pl86P8YrY3E7n230N+NqxR1k07p8dfNG6/SlK2qBSlKBSlKBXD3fdyLzR/rau4rh7vu5F5o/1tW/A63lFpPx+l3XZdvTNSN5toNDCjqwQcWFZJCMiOJpFDsc8gMZGTyGc96pey96muLqFEK6T2WJIwdWEjdRBMTjKhx1d5hJkZxmsCg6ylfOsfbXoNB7SlKBUfbvxth9Y/RmqxUfbvxth9Y/RmoLFKUoI+9/yG58z8xVYqD11J3v8AkNz5n5irAoJ217OV0UW7hH1qWPMAoe1fqHwtJJB8IFauxNnzxO3GcOhXllicNq5aRyAGPCCc9+rdKDmPdG7ny+dH+MVsbidz7b6G/G1a/ujdz5fOj/GK2NxO59t9DfjasUdZNO6fHXzRuv0pStqgUpSgUpSgVw933ci80f62ruK4e77uReaP9bVvwOt5RaT8fpd12XbFc9dae1LLiRSIBzcY+EU6urtgCR9h+zNbwpWBQcxb7sSYkLOgdouGhVEypLTHJIUYIEi8005weVVNi2LR8XUI1V2BVExhQFAPMAA8x4M+HNU8UoFKUoFR9u/G2H1j9GarFR9u/G2H1j9GagsUpSgj73/IbnzPzFWBUfe/5Dc+Z+Yqjc3scYBldEBOAWdVBPgGTQZ6Voe/9t5e39NH7ae/9t5e39NH7aCP7o3c+Xzo/wAYrY3E7n230N+Nqm7+bUhksZFjlhZiyYVZUJ5OM8s1n3M2vAljbrJNCrKDlWlQEZZjzBPKscRPNzPy7sERPPTPybuqpWh7/wBt5e39NH7ae/8AbeXt/TR+2tje36Voe/8AbeXt/TR+2nv/AG3l7f00ftoN+laHv/beXt/TR+2nv/beXt/TR+2g364e77uReaP9bV1Pv/beXt/TR+2uOur+I7ZjkEkfDCjt9a6PgMPhZxW/A63lFpPx+l3XZfoApWgNv23l7f00ftp7/wBt5e39NH7awKDfpWh7/wBt5e39NH7a99+4cxBZEbjOY0KkMpcIX0ll5A6VPXQb1KkLvTAQrKLhlfJVktLmRSAxXOpIyOtT3+rB79eS7eIvYrbhPpkSR+MSApMYQ6UHW3JxknAGMc6CxUfbvxth9Y/RmqxUfbvxth9Y/RmoLFKUoI+9/wAhufM/MVn2zu7bXaqt3DHMiHUquMgHGMj+xNYN7/kNz5n5irAoOX/hfsr+StvuU/hfsr+StvuV1FKD893w3J2Xa2U8q2dqHC6UOj/u3JSPozn+1fe6u42y7mzglNlalnUB+0/7r2resH7am+7Htf4i3U+GVx/+U/8Af1Vl9xvbGUnt2PNSJUHzN2revT96sfjeY4O2To5/DP0bmMve4s/TT7uk/hfsr+StvuU/hfsr+StvuV1FK2Occv8Awv2V/JW33Kfwv2V/JW33K6ilBy/8L9lfyVt9yn8L9lfyVt9yuopQct/C/ZX8lbfcrmrjdW0G00tRBELVlBMOntCdJbJH0gH+1fp1cPd93IvNH+tq34HW8otJ+P0u67Lf/hfsr+StvuV7/C/ZX8lbfcq1d7Zhj4okdVMEYlfOe1jJYBurnzRhyz1fOKkPv1AkxjlIVQsrcQFmUcKYxMGAXK462Y9qvh79YFB8fwv2V/JW33KzXG5EC2rwWSra6nEqSRIMxyrjDgE8zgY+ityXei2V5UMnbQ4DgI7YZgpVeSkMxDrhRknPIGtO631gXh6CWEq3DBtLqqG2XLrKdOYyOohhkY6qDa6J2xWMGM4iRY1/5JBhEGFGAwHVWe62VrubebVjsdZl04zq4wj7+eWOH66+BvHb8UQmReK2BpwxGpl1BNWNOojmFJ1Ec8Vhtt77SQMyTIVVBJnDAFCdOpCR241EL2ueZx18qC1Ufbvxth9Y/Rmr5i3oid4Fiy3GleFshkaJ0haXDo4DA4UciB8IGvrbvxth9Y/RmoLFKUoI+9/yG58z8xW7d7RSNoUbOqdiiADOSqs5J8AAU860t7/kNz5n5ism2dimcxMkhilgZijhFfk6lHBVuRyp/sQOvqIZ7ba0ckjRo2WWNJQRzVo5CwVkYcmGUPV83hFbtcg2zfe5RIGMxWMW8QfC8OGFJJFUlfhsSObHGcDl4bmxdptMJdYAMTlOoqThVPNG7Zfhd/rHMcjQQPdRgX3umbSuvVGNWkZxrHf662fc6t197rVtK6irZbSMnt27/XWL3Uu5k3nRf7BW17nXcy181vxtWWOp9N12Zn2LH8v+XRivaUrUhFKUoFKUoFcPd93IvNH+tq7g1wd1Ovv3G2pdOkc8jHxbd+qGB1vKLSdj5/K7rsug27u32RLbOGCiJsSrpzxotSyBPm/5Iojnwah36kncydXlaKaEcdbmNtUTMVW5uGlyuGHNQxGDyJ8FdipyOXUa9qeouUbc91hnjhlwJJYnVSXAaOKCKLhyMhDcxFklcfZkVqJuHIsRRZYsub3OI3ChbyPHajUTlWA6ycjPUa0Nkb43QiiVI3nMUUckhI1NJxXkwNZdRHgJyYhgSMcsVTv99JIjOrRo0lp2TJKoyP8AhjVTCRz5F+LFzPLtJPBQbR3Vk16eKnYxnS6YaDxeIhRtIbONJZAc4yBy+cYpNzpOFbpHMEa3tTbagGGomS3c81YFVYQFTg5w/I8q1G3juiYuKhjKTIdRHAWVWguGKMpdyoBjXticEEHHIgVd09vyXHEW4CLMixvwxG6ELJqweZZZFyjASIxDYPIUGtsbcx4ZUkZ4+VwbgoivgarTsfSCzEnmA2o9fPkKqbd+NsPrH6M1WKj7d+NsPrH6M1BYpSlBH3v+Q3PmfmKsCo+9/wAhufM/MU3k2ndQohsrU3Ts2GTjJFpXBOrL8jzwMfPQVnjB6wD9IzQRgEkAZPX8/wBPhriOlu1/6M3+QtvbTpbtf+jN/kLb20G37qXcybzov9gra9zruZa+a342rlt5L3at7bvA2ynjDlTrF7bPjSQfg6hnq8NZNgbU2ta28UC7JaQRAjWb22Utlifg6jjr8NZ4sz4/F2y3V5vrHsmLrP3vEzy/bh1fpNK4bpbtf+jN/kLb206W7X/ozf5C29taEh3NK4bpbtf+jN/kLb206W7X/ozf5C29tB3NK4bpbtf+jN/kLb206W7X/ozf5C29tB3Br8kvdgf/AGJtwO1eQY8xu29S5+yuj6W7X/ozf5C29taD7S2oblbj3mbiIhQDs+2xzPXnPWBkf3rdgsVy82p+MfXsn47CczFiPhMf13fosSAAAcgOQHgA6q+64bpbtf8Aozf5C29tOlu1/wCjN/kLb21hUHTvu3anh5ggPB5J/wAa9qM6sD5sknHhra9749cj6E1yqqO2kZdV1aVY98DU3I+Ma47pbtf+jN/kLb21uneO7W17Iu7fsTgTLxYzKk2bY4Dyak5Lp1FvojPhoLlru9bRgCOGFQG18kHwgCoP9gxH0GvvZ+yIYAwgijjDHJ0KFzjq6vBk4HezXN++l+8cMkaviZTJhbaF9Cu7GNSXuIzkR6MjB59/vDTuJf8A5DOXPZwvYI1UuQwgZItShAfgFDKx6xnJzyoO9qPt342w+sfozVYqPt342w+sfozUFilKUEfe/wCQ3PmfmKsCo+9/yG58z8xVgUClKUClKUClKUClKUClKUClKUClKUCvmRAwIYAg8iCMgg9YI79fVKDxRisZtk169K8QDSH0jVjwZ68fNWWlAqPt342w+sfozVYqPt342w+sfozUFilKUEfe/wCQ3PmfmKsCo+9/yG58z8xVgUCuL3v39ezu47dFsxrhM3EubvsZOUmjSpKkMe/jwZrtKh3e6sct8t1LpfTAYBE8asvOUSa8nv8ALGMd+g1RvtHGZxclFMBt00RCWV2luIwwRQE/5CTnGnOQMnFVdi7ehu0d7dmZY3aNsoyEOmNQw4B5ZxXM7y7oOGnuLfivPJPbTokYiDRNbxmPIErBZQVLZUlevkaz7lbEuoo2ad3jMt1PPJGyRM8qSjCCQoSsZyNWEJxyGTQb+3d7Db3VnAIZG7KkVGmxiKPWJCBq/wCznhntR3uZI5Zs311w4pHxnhozY8OlSceqtHbewhcPaMXK9iTrOBpzrKo66T4Ph9fzVl975GiuEllL8YyaW4arwkcYVQB8LTz5nmaCDZb7sBC90LYRTwvOTDK0jQrHEJW4ilc4wSMjv4GOdb7b5wg9txADwQqcCXikzGYJ2mnPbcFsevGRX2m6kS2T20YjQyQGBpViVWbMejUQOvw4zXlzusHuFm4hBU2x06Rz7GFwOvP/AG7IP0afnoPZN87YRo+ZDr4h0LBK0iLCwWUyIF1IEYgHI6z36+H3zgVirF3bVKFWKGWQlYeHrJCr3uMhyORzyzWF90GVtcFw0cp7IUvwg3aXMokIUEjDIwGluY68g1qdFp47pDbzMqsl2zTNGsmGma00qQWBLYhZg3VkHI71BQj3yjLyjBZFMIhMatI0/FhEw0KozyXJ+gZ5VRO3YRb9kFxwfG0tnOrTp041atXa6cZzyxmoE3ueR4UI4xGYeGssIlQCG34GHUka8rzyCpBqo27S9hrbBtOgq6ukaIFkSQSqwRRpxrA5d/vkk5oNW53xBa2SCORpJ5+C6vFIhgwnEJkXTkZXBHeIOc4Br72/vOYJ0iHY6a0LiS4lMUbkNjho2kgt3znqBHI55fVruuRMs8suubi8ViIwinTA8Koq6jpADk9ZJJP0VsbV2NJI5aOYKHQI8UkImiYAkhghYaW7ZhnJBGMjkKCdeb1yiZYwLSEmGGUrc3GltUrSAougENp4fMg47YYrPLvBOzT8COApasI5HkmMYeXQrMkfanAGpRqbHM9XLNZdlbpxQFcduqQQwKHVWIELSnVn5+L1AADSMVjvN2GLT8GRFjuWDyRSW6zrxAoXXGCRpJ0ryOoZXOOZoLlrNrRGIKl1B0kglcjOCVJBx8xIrLWnsjZq28EMMeSkCLGpOMkKABnH0VuUCo+3fjbD6x+jNVio+3fjbD6x+jNQWKUpQSN7UJsrkKCToPIAknBB5AczXyN7bbx39BP+yrNeYoJHS228d/QT/sp0ttvHf0E/7KsUoI/S228d/QT/ALKdLbbx39BP+yrFKCP0ttvHf0E/7KdLbbx39BP+yrFKCP0ttvHf0E/7KdLbbx39BP8AsqxSgj9Lbbx39BP+ynS228d/QT/sqxSgj9Lbbx39BP8Asp0ttvHf0E/7KsUoI/S228d/QT/sp0ttvHf0E/7KsUoI/S228d/QT/sp0ttvHf0E/wCyrFKCP0ttvHf0E/7KdLbbx39BP+yrFKCP0ttvHf0E/wCytK82xFPPZLCXYpMWb/hlUBRDKMksoA5kfbXS0xQKV5XtB//Z"/>
          <p:cNvSpPr>
            <a:spLocks noChangeAspect="1" noChangeArrowheads="1"/>
          </p:cNvSpPr>
          <p:nvPr/>
        </p:nvSpPr>
        <p:spPr bwMode="auto">
          <a:xfrm>
            <a:off x="63500" y="-946150"/>
            <a:ext cx="17145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a:solidFill>
                <a:srgbClr val="000000"/>
              </a:solidFill>
            </a:endParaRPr>
          </a:p>
        </p:txBody>
      </p:sp>
      <p:sp>
        <p:nvSpPr>
          <p:cNvPr id="41" name="Стрелка вниз 40"/>
          <p:cNvSpPr/>
          <p:nvPr/>
        </p:nvSpPr>
        <p:spPr>
          <a:xfrm rot="5400000">
            <a:off x="2589791" y="3364292"/>
            <a:ext cx="230400" cy="738945"/>
          </a:xfrm>
          <a:prstGeom prst="down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34" name="Стрелка вниз 33"/>
          <p:cNvSpPr/>
          <p:nvPr/>
        </p:nvSpPr>
        <p:spPr>
          <a:xfrm rot="3023698">
            <a:off x="2719219" y="3938492"/>
            <a:ext cx="230400" cy="1547812"/>
          </a:xfrm>
          <a:prstGeom prst="down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52" name="Стрелка вниз 51"/>
          <p:cNvSpPr/>
          <p:nvPr/>
        </p:nvSpPr>
        <p:spPr>
          <a:xfrm rot="7412110">
            <a:off x="2574226" y="2276662"/>
            <a:ext cx="230400" cy="1030333"/>
          </a:xfrm>
          <a:prstGeom prst="down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47" name="Рисунок 46" descr="fig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9682" y="5371416"/>
            <a:ext cx="1546225" cy="958105"/>
          </a:xfrm>
          <a:prstGeom prst="rect">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pic>
      <p:sp>
        <p:nvSpPr>
          <p:cNvPr id="13" name="Скругленный прямоугольник 12"/>
          <p:cNvSpPr/>
          <p:nvPr/>
        </p:nvSpPr>
        <p:spPr>
          <a:xfrm>
            <a:off x="3029962" y="3040063"/>
            <a:ext cx="2817235" cy="15410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225317" name="Номер слайда 5"/>
          <p:cNvSpPr txBox="1">
            <a:spLocks/>
          </p:cNvSpPr>
          <p:nvPr/>
        </p:nvSpPr>
        <p:spPr bwMode="auto">
          <a:xfrm>
            <a:off x="8675688" y="6524625"/>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fontAlgn="base" hangingPunct="1">
              <a:spcBef>
                <a:spcPct val="0"/>
              </a:spcBef>
              <a:spcAft>
                <a:spcPct val="0"/>
              </a:spcAft>
            </a:pPr>
            <a:fld id="{B4CCAB12-4A2A-419B-B3DD-E1966F61B908}" type="slidenum">
              <a:rPr lang="ru-RU" sz="1200" b="1">
                <a:solidFill>
                  <a:srgbClr val="1F497D">
                    <a:lumMod val="75000"/>
                  </a:srgbClr>
                </a:solidFill>
                <a:latin typeface="Arial" pitchFamily="34" charset="0"/>
                <a:cs typeface="Arial" pitchFamily="34" charset="0"/>
              </a:rPr>
              <a:pPr algn="r" eaLnBrk="1" fontAlgn="base" hangingPunct="1">
                <a:spcBef>
                  <a:spcPct val="0"/>
                </a:spcBef>
                <a:spcAft>
                  <a:spcPct val="0"/>
                </a:spcAft>
              </a:pPr>
              <a:t>12</a:t>
            </a:fld>
            <a:endParaRPr lang="ru-RU" sz="1200" b="1" dirty="0">
              <a:solidFill>
                <a:srgbClr val="1F497D">
                  <a:lumMod val="75000"/>
                </a:srgbClr>
              </a:solidFill>
              <a:latin typeface="Arial" pitchFamily="34" charset="0"/>
              <a:cs typeface="Arial" pitchFamily="34" charset="0"/>
            </a:endParaRPr>
          </a:p>
        </p:txBody>
      </p:sp>
      <p:sp>
        <p:nvSpPr>
          <p:cNvPr id="54" name="Скругленный прямоугольник 53"/>
          <p:cNvSpPr/>
          <p:nvPr/>
        </p:nvSpPr>
        <p:spPr>
          <a:xfrm>
            <a:off x="6804883" y="5084510"/>
            <a:ext cx="2016125" cy="14401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57" name="Скругленный прямоугольник 56"/>
          <p:cNvSpPr/>
          <p:nvPr/>
        </p:nvSpPr>
        <p:spPr>
          <a:xfrm>
            <a:off x="3491880" y="5436000"/>
            <a:ext cx="1944216" cy="11867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prstClr val="white"/>
              </a:solidFill>
            </a:endParaRPr>
          </a:p>
        </p:txBody>
      </p:sp>
      <p:pic>
        <p:nvPicPr>
          <p:cNvPr id="58" name="Рисунок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0677" y="5564396"/>
            <a:ext cx="1611313" cy="888940"/>
          </a:xfrm>
          <a:prstGeom prst="rect">
            <a:avLst/>
          </a:prstGeom>
          <a:noFill/>
          <a:ln w="9525">
            <a:solidFill>
              <a:srgbClr val="003366"/>
            </a:solidFill>
            <a:miter lim="800000"/>
            <a:headEnd/>
            <a:tailEnd/>
          </a:ln>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3563888" y="4869160"/>
            <a:ext cx="1800493" cy="540000"/>
          </a:xfrm>
          <a:prstGeom prst="rect">
            <a:avLst/>
          </a:prstGeom>
          <a:solidFill>
            <a:schemeClr val="bg1"/>
          </a:solidFill>
        </p:spPr>
        <p:txBody>
          <a:bodyPr wrap="none" rtlCol="0">
            <a:spAutoFit/>
          </a:bodyPr>
          <a:lstStyle/>
          <a:p>
            <a:pPr algn="ctr">
              <a:lnSpc>
                <a:spcPct val="80000"/>
              </a:lnSpc>
            </a:pPr>
            <a:r>
              <a:rPr lang="en-US" sz="1300" b="1" dirty="0" smtClean="0">
                <a:solidFill>
                  <a:prstClr val="black"/>
                </a:solidFill>
                <a:latin typeface="Arial" pitchFamily="34" charset="0"/>
                <a:cs typeface="Arial" pitchFamily="34" charset="0"/>
              </a:rPr>
              <a:t>Second harmonic &amp; </a:t>
            </a:r>
          </a:p>
          <a:p>
            <a:pPr algn="ctr">
              <a:lnSpc>
                <a:spcPct val="80000"/>
              </a:lnSpc>
            </a:pPr>
            <a:r>
              <a:rPr lang="en-US" sz="1300" b="1" dirty="0">
                <a:solidFill>
                  <a:prstClr val="black"/>
                </a:solidFill>
                <a:latin typeface="Arial" pitchFamily="34" charset="0"/>
                <a:cs typeface="Arial" pitchFamily="34" charset="0"/>
              </a:rPr>
              <a:t>s</a:t>
            </a:r>
            <a:r>
              <a:rPr lang="en-US" sz="1300" b="1" dirty="0" smtClean="0">
                <a:solidFill>
                  <a:prstClr val="black"/>
                </a:solidFill>
                <a:latin typeface="Arial" pitchFamily="34" charset="0"/>
                <a:cs typeface="Arial" pitchFamily="34" charset="0"/>
              </a:rPr>
              <a:t>um frequency</a:t>
            </a:r>
          </a:p>
          <a:p>
            <a:pPr algn="ctr">
              <a:lnSpc>
                <a:spcPct val="80000"/>
              </a:lnSpc>
            </a:pPr>
            <a:r>
              <a:rPr lang="en-US" sz="1300" b="1" dirty="0" smtClean="0">
                <a:solidFill>
                  <a:prstClr val="black"/>
                </a:solidFill>
                <a:latin typeface="Arial" pitchFamily="34" charset="0"/>
                <a:cs typeface="Arial" pitchFamily="34" charset="0"/>
              </a:rPr>
              <a:t>generation</a:t>
            </a:r>
            <a:endParaRPr lang="ru-RU" sz="1300" b="1" dirty="0">
              <a:solidFill>
                <a:prstClr val="black"/>
              </a:solidFill>
              <a:latin typeface="Arial" pitchFamily="34" charset="0"/>
              <a:cs typeface="Arial" pitchFamily="34" charset="0"/>
            </a:endParaRPr>
          </a:p>
        </p:txBody>
      </p:sp>
      <p:sp>
        <p:nvSpPr>
          <p:cNvPr id="60" name="Стрелка вниз 59"/>
          <p:cNvSpPr/>
          <p:nvPr/>
        </p:nvSpPr>
        <p:spPr>
          <a:xfrm>
            <a:off x="4371652" y="4581128"/>
            <a:ext cx="200348" cy="288032"/>
          </a:xfrm>
          <a:prstGeom prst="down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62" name="Скругленный прямоугольник 61"/>
          <p:cNvSpPr/>
          <p:nvPr/>
        </p:nvSpPr>
        <p:spPr>
          <a:xfrm>
            <a:off x="6732339" y="3101789"/>
            <a:ext cx="2016125" cy="13884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4000" b="1" dirty="0">
              <a:solidFill>
                <a:srgbClr val="000000"/>
              </a:solidFill>
              <a:cs typeface="Arial" panose="020B0604020202020204" pitchFamily="34" charset="0"/>
            </a:endParaRPr>
          </a:p>
        </p:txBody>
      </p:sp>
      <p:pic>
        <p:nvPicPr>
          <p:cNvPr id="4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1581" y="5202239"/>
            <a:ext cx="1674875" cy="1210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Скругленный прямоугольник 44"/>
          <p:cNvSpPr/>
          <p:nvPr/>
        </p:nvSpPr>
        <p:spPr>
          <a:xfrm>
            <a:off x="3174777" y="1269961"/>
            <a:ext cx="2549352" cy="1528337"/>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5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2424" y="1359125"/>
            <a:ext cx="2217688" cy="13387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3" name="TextBox 62"/>
          <p:cNvSpPr txBox="1"/>
          <p:nvPr/>
        </p:nvSpPr>
        <p:spPr>
          <a:xfrm>
            <a:off x="2746268" y="802044"/>
            <a:ext cx="3409908" cy="400110"/>
          </a:xfrm>
          <a:prstGeom prst="rect">
            <a:avLst/>
          </a:prstGeom>
          <a:solidFill>
            <a:schemeClr val="accent1">
              <a:lumMod val="20000"/>
              <a:lumOff val="80000"/>
            </a:schemeClr>
          </a:solidFill>
        </p:spPr>
        <p:txBody>
          <a:bodyPr wrap="none">
            <a:spAutoFit/>
          </a:bodyPr>
          <a:lstStyle/>
          <a:p>
            <a:pPr algn="ctr">
              <a:defRPr/>
            </a:pPr>
            <a:r>
              <a:rPr lang="en-US" sz="2000" b="1" dirty="0" smtClean="0">
                <a:solidFill>
                  <a:prstClr val="black"/>
                </a:solidFill>
                <a:latin typeface="Arial" panose="020B0604020202020204" pitchFamily="34" charset="0"/>
                <a:cs typeface="Arial" panose="020B0604020202020204" pitchFamily="34" charset="0"/>
              </a:rPr>
              <a:t>F-CARS, E-CARS, P-CARS</a:t>
            </a:r>
            <a:endParaRPr lang="ru-RU" sz="2000" b="1" dirty="0">
              <a:solidFill>
                <a:prstClr val="black"/>
              </a:solidFill>
              <a:latin typeface="Arial" panose="020B0604020202020204" pitchFamily="34" charset="0"/>
              <a:cs typeface="Arial" panose="020B0604020202020204" pitchFamily="34" charset="0"/>
            </a:endParaRPr>
          </a:p>
        </p:txBody>
      </p:sp>
      <p:pic>
        <p:nvPicPr>
          <p:cNvPr id="65"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5615" y="1334692"/>
            <a:ext cx="1730057" cy="6901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4068" y="2081343"/>
            <a:ext cx="1772543" cy="411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Скругленный прямоугольник 66"/>
          <p:cNvSpPr/>
          <p:nvPr/>
        </p:nvSpPr>
        <p:spPr>
          <a:xfrm>
            <a:off x="6735655" y="1193303"/>
            <a:ext cx="2016125" cy="13716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68" name="TextBox 67"/>
          <p:cNvSpPr txBox="1"/>
          <p:nvPr/>
        </p:nvSpPr>
        <p:spPr>
          <a:xfrm>
            <a:off x="7301127" y="764704"/>
            <a:ext cx="885179" cy="400110"/>
          </a:xfrm>
          <a:prstGeom prst="rect">
            <a:avLst/>
          </a:prstGeom>
          <a:solidFill>
            <a:schemeClr val="accent1">
              <a:lumMod val="20000"/>
              <a:lumOff val="80000"/>
            </a:schemeClr>
          </a:solidFill>
        </p:spPr>
        <p:txBody>
          <a:bodyPr wrap="none">
            <a:spAutoFit/>
          </a:bodyPr>
          <a:lstStyle/>
          <a:p>
            <a:pPr>
              <a:defRPr/>
            </a:pPr>
            <a:r>
              <a:rPr lang="en-US" sz="2000" b="1" dirty="0" smtClean="0">
                <a:solidFill>
                  <a:prstClr val="black"/>
                </a:solidFill>
                <a:latin typeface="Arial" panose="020B0604020202020204" pitchFamily="34" charset="0"/>
                <a:cs typeface="Arial" panose="020B0604020202020204" pitchFamily="34" charset="0"/>
              </a:rPr>
              <a:t>SERS</a:t>
            </a:r>
            <a:endParaRPr lang="ru-RU" sz="2000" b="1" dirty="0">
              <a:solidFill>
                <a:prstClr val="black"/>
              </a:solidFill>
              <a:latin typeface="Arial" panose="020B0604020202020204" pitchFamily="34" charset="0"/>
              <a:cs typeface="Arial" panose="020B0604020202020204" pitchFamily="34" charset="0"/>
            </a:endParaRPr>
          </a:p>
        </p:txBody>
      </p:sp>
      <p:pic>
        <p:nvPicPr>
          <p:cNvPr id="69"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6256" y="1344340"/>
            <a:ext cx="1775162" cy="11485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0" name="TextBox 69"/>
          <p:cNvSpPr txBox="1"/>
          <p:nvPr/>
        </p:nvSpPr>
        <p:spPr>
          <a:xfrm>
            <a:off x="7086173" y="2697912"/>
            <a:ext cx="1257075" cy="400110"/>
          </a:xfrm>
          <a:prstGeom prst="rect">
            <a:avLst/>
          </a:prstGeom>
          <a:solidFill>
            <a:schemeClr val="accent1">
              <a:lumMod val="20000"/>
              <a:lumOff val="80000"/>
            </a:schemeClr>
          </a:solidFill>
        </p:spPr>
        <p:txBody>
          <a:bodyPr wrap="none">
            <a:spAutoFit/>
          </a:bodyPr>
          <a:lstStyle/>
          <a:p>
            <a:pPr>
              <a:defRPr/>
            </a:pPr>
            <a:r>
              <a:rPr lang="en-US" sz="2000" b="1" dirty="0" smtClean="0">
                <a:solidFill>
                  <a:prstClr val="black"/>
                </a:solidFill>
                <a:latin typeface="Arial" panose="020B0604020202020204" pitchFamily="34" charset="0"/>
                <a:cs typeface="Arial" panose="020B0604020202020204" pitchFamily="34" charset="0"/>
              </a:rPr>
              <a:t>SECARS</a:t>
            </a:r>
            <a:endParaRPr lang="ru-RU" sz="2000" b="1" dirty="0">
              <a:solidFill>
                <a:prstClr val="black"/>
              </a:solidFill>
              <a:latin typeface="Arial" panose="020B0604020202020204" pitchFamily="34" charset="0"/>
              <a:cs typeface="Arial" panose="020B0604020202020204" pitchFamily="34" charset="0"/>
            </a:endParaRPr>
          </a:p>
        </p:txBody>
      </p:sp>
      <p:pic>
        <p:nvPicPr>
          <p:cNvPr id="72"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76256" y="3202088"/>
            <a:ext cx="1766665" cy="1171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TextBox 72"/>
          <p:cNvSpPr txBox="1"/>
          <p:nvPr/>
        </p:nvSpPr>
        <p:spPr>
          <a:xfrm>
            <a:off x="6823668" y="4643852"/>
            <a:ext cx="1880643" cy="400110"/>
          </a:xfrm>
          <a:prstGeom prst="rect">
            <a:avLst/>
          </a:prstGeom>
          <a:solidFill>
            <a:schemeClr val="accent1">
              <a:lumMod val="20000"/>
              <a:lumOff val="80000"/>
            </a:schemeClr>
          </a:solidFill>
        </p:spPr>
        <p:txBody>
          <a:bodyPr wrap="none">
            <a:spAutoFit/>
          </a:bodyPr>
          <a:lstStyle/>
          <a:p>
            <a:pPr>
              <a:defRPr/>
            </a:pPr>
            <a:r>
              <a:rPr lang="en-US" sz="2000" b="1" dirty="0" smtClean="0">
                <a:solidFill>
                  <a:prstClr val="black"/>
                </a:solidFill>
                <a:latin typeface="Arial" panose="020B0604020202020204" pitchFamily="34" charset="0"/>
                <a:cs typeface="Arial" panose="020B0604020202020204" pitchFamily="34" charset="0"/>
              </a:rPr>
              <a:t>SHG, SONICC</a:t>
            </a:r>
            <a:endParaRPr lang="ru-RU" sz="2000" b="1" dirty="0">
              <a:solidFill>
                <a:prstClr val="black"/>
              </a:solidFill>
              <a:latin typeface="Arial" panose="020B0604020202020204" pitchFamily="34" charset="0"/>
              <a:cs typeface="Arial" panose="020B0604020202020204" pitchFamily="34" charset="0"/>
            </a:endParaRPr>
          </a:p>
        </p:txBody>
      </p:sp>
      <p:pic>
        <p:nvPicPr>
          <p:cNvPr id="74" name="Picture 4" descr="D:\_MG_8197c.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74777" y="3155471"/>
            <a:ext cx="2549351" cy="135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 descr="https://upload.wikimedia.org/wikipedia/commons/thumb/6/69/Rayleigh_sunlight_scattering.png/250px-Rayleigh_sunlight_scattering.pn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4068" y="3284584"/>
            <a:ext cx="1772543" cy="1104013"/>
          </a:xfrm>
          <a:prstGeom prst="rect">
            <a:avLst/>
          </a:prstGeom>
          <a:noFill/>
          <a:ln>
            <a:solidFill>
              <a:schemeClr val="tx2">
                <a:lumMod val="75000"/>
              </a:schemeClr>
            </a:solidFill>
          </a:ln>
          <a:extLst>
            <a:ext uri="{909E8E84-426E-40DD-AFC4-6F175D3DCCD1}">
              <a14:hiddenFill xmlns:a14="http://schemas.microsoft.com/office/drawing/2010/main">
                <a:solidFill>
                  <a:srgbClr val="FFFFFF"/>
                </a:solidFill>
              </a14:hiddenFill>
            </a:ext>
          </a:extLst>
        </p:spPr>
      </p:pic>
      <p:sp>
        <p:nvSpPr>
          <p:cNvPr id="76" name="TextBox 35"/>
          <p:cNvSpPr txBox="1">
            <a:spLocks noChangeArrowheads="1"/>
          </p:cNvSpPr>
          <p:nvPr/>
        </p:nvSpPr>
        <p:spPr bwMode="auto">
          <a:xfrm>
            <a:off x="421274" y="2740763"/>
            <a:ext cx="1838739" cy="437043"/>
          </a:xfrm>
          <a:prstGeom prst="rect">
            <a:avLst/>
          </a:prstGeom>
          <a:solidFill>
            <a:schemeClr val="bg1"/>
          </a:solidFill>
          <a:ln w="9525">
            <a:no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lnSpc>
                <a:spcPct val="80000"/>
              </a:lnSpc>
              <a:spcBef>
                <a:spcPct val="0"/>
              </a:spcBef>
              <a:spcAft>
                <a:spcPct val="0"/>
              </a:spcAft>
              <a:buFont typeface="Arial" charset="0"/>
              <a:buNone/>
            </a:pPr>
            <a:r>
              <a:rPr lang="en-US" sz="1400" b="1" dirty="0" smtClean="0">
                <a:solidFill>
                  <a:srgbClr val="254061"/>
                </a:solidFill>
                <a:latin typeface="Arial" pitchFamily="34" charset="0"/>
                <a:cs typeface="Arial" pitchFamily="34" charset="0"/>
              </a:rPr>
              <a:t>Transmitted and reflected channels</a:t>
            </a:r>
            <a:endParaRPr lang="ru-RU" sz="1400" b="1" dirty="0">
              <a:solidFill>
                <a:srgbClr val="254061"/>
              </a:solidFill>
              <a:latin typeface="Arial" pitchFamily="34" charset="0"/>
              <a:cs typeface="Arial" pitchFamily="34" charset="0"/>
            </a:endParaRPr>
          </a:p>
        </p:txBody>
      </p:sp>
      <p:sp>
        <p:nvSpPr>
          <p:cNvPr id="77" name="Прямоугольник 76"/>
          <p:cNvSpPr/>
          <p:nvPr/>
        </p:nvSpPr>
        <p:spPr>
          <a:xfrm>
            <a:off x="488223" y="4633972"/>
            <a:ext cx="1687377" cy="523220"/>
          </a:xfrm>
          <a:prstGeom prst="rect">
            <a:avLst/>
          </a:prstGeom>
          <a:solidFill>
            <a:schemeClr val="bg1"/>
          </a:solidFill>
        </p:spPr>
        <p:txBody>
          <a:bodyPr wrap="square">
            <a:spAutoFit/>
          </a:bodyPr>
          <a:lstStyle/>
          <a:p>
            <a:pPr algn="ctr">
              <a:defRPr/>
            </a:pPr>
            <a:r>
              <a:rPr lang="en-US" sz="1400" b="1" dirty="0">
                <a:solidFill>
                  <a:prstClr val="black"/>
                </a:solidFill>
                <a:latin typeface="Arial" pitchFamily="34" charset="0"/>
                <a:cs typeface="Arial" pitchFamily="34" charset="0"/>
              </a:rPr>
              <a:t>Up-conversion luminescence</a:t>
            </a:r>
            <a:endParaRPr lang="ru-RU" sz="1400" b="1" dirty="0">
              <a:solidFill>
                <a:prstClr val="black"/>
              </a:solidFill>
              <a:latin typeface="Arial" pitchFamily="34" charset="0"/>
              <a:cs typeface="Arial" pitchFamily="34" charset="0"/>
            </a:endParaRPr>
          </a:p>
        </p:txBody>
      </p:sp>
      <p:sp>
        <p:nvSpPr>
          <p:cNvPr id="78" name="Стрелка вниз 77"/>
          <p:cNvSpPr/>
          <p:nvPr/>
        </p:nvSpPr>
        <p:spPr>
          <a:xfrm rot="16200000">
            <a:off x="6179247" y="3394341"/>
            <a:ext cx="230400" cy="875783"/>
          </a:xfrm>
          <a:prstGeom prst="down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79" name="Стрелка вниз 78"/>
          <p:cNvSpPr/>
          <p:nvPr/>
        </p:nvSpPr>
        <p:spPr>
          <a:xfrm rot="18311813">
            <a:off x="6212124" y="4208722"/>
            <a:ext cx="230400" cy="1313784"/>
          </a:xfrm>
          <a:prstGeom prst="down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4" name="Скругленный прямоугольник 3"/>
          <p:cNvSpPr/>
          <p:nvPr/>
        </p:nvSpPr>
        <p:spPr>
          <a:xfrm>
            <a:off x="3250447" y="4223869"/>
            <a:ext cx="2376264" cy="3572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black"/>
                </a:solidFill>
                <a:latin typeface="Arial" panose="020B0604020202020204" pitchFamily="34" charset="0"/>
                <a:cs typeface="Arial" panose="020B0604020202020204" pitchFamily="34" charset="0"/>
              </a:rPr>
              <a:t>“</a:t>
            </a:r>
            <a:r>
              <a:rPr lang="en-US" sz="1600" b="1" dirty="0" smtClean="0">
                <a:solidFill>
                  <a:prstClr val="black"/>
                </a:solidFill>
                <a:latin typeface="Arial" panose="020B0604020202020204" pitchFamily="34" charset="0"/>
                <a:cs typeface="Arial" panose="020B0604020202020204" pitchFamily="34" charset="0"/>
              </a:rPr>
              <a:t>CARS” microscope</a:t>
            </a:r>
            <a:endParaRPr lang="ru-RU" sz="1600" b="1" dirty="0">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pPr>
              <a:defRPr/>
            </a:pPr>
            <a:fld id="{3745DAF7-607F-4402-89EF-335670FBF867}" type="slidenum">
              <a:rPr lang="ru-RU" b="1" smtClean="0">
                <a:solidFill>
                  <a:srgbClr val="FFFFFF"/>
                </a:solidFill>
              </a:rPr>
              <a:pPr>
                <a:defRPr/>
              </a:pPr>
              <a:t>13</a:t>
            </a:fld>
            <a:endParaRPr lang="ru-RU" b="1" dirty="0">
              <a:solidFill>
                <a:srgbClr val="FFFFFF"/>
              </a:solidFill>
            </a:endParaRPr>
          </a:p>
        </p:txBody>
      </p:sp>
      <p:graphicFrame>
        <p:nvGraphicFramePr>
          <p:cNvPr id="8" name="Объект 7"/>
          <p:cNvGraphicFramePr>
            <a:graphicFrameLocks noChangeAspect="1"/>
          </p:cNvGraphicFramePr>
          <p:nvPr>
            <p:extLst>
              <p:ext uri="{D42A27DB-BD31-4B8C-83A1-F6EECF244321}">
                <p14:modId xmlns:p14="http://schemas.microsoft.com/office/powerpoint/2010/main" val="233584850"/>
              </p:ext>
            </p:extLst>
          </p:nvPr>
        </p:nvGraphicFramePr>
        <p:xfrm>
          <a:off x="225459" y="2170903"/>
          <a:ext cx="5343698" cy="1940130"/>
        </p:xfrm>
        <a:graphic>
          <a:graphicData uri="http://schemas.openxmlformats.org/presentationml/2006/ole">
            <mc:AlternateContent xmlns:mc="http://schemas.openxmlformats.org/markup-compatibility/2006">
              <mc:Choice xmlns:v="urn:schemas-microsoft-com:vml" Requires="v">
                <p:oleObj spid="_x0000_s92218" name="PHOTO-PAINT" r:id="rId4" imgW="8545085" imgH="2742857" progId="CorelPHOTOPAINT.Image.13">
                  <p:embed/>
                </p:oleObj>
              </mc:Choice>
              <mc:Fallback>
                <p:oleObj name="PHOTO-PAINT" r:id="rId4" imgW="8545085" imgH="2742857" progId="CorelPHOTOPAINT.Image.1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459" y="2170903"/>
                        <a:ext cx="5343698" cy="1940130"/>
                      </a:xfrm>
                      <a:prstGeom prst="rect">
                        <a:avLst/>
                      </a:prstGeom>
                      <a:noFill/>
                      <a:ln>
                        <a:solidFill>
                          <a:schemeClr val="tx1"/>
                        </a:solidFill>
                      </a:ln>
                    </p:spPr>
                  </p:pic>
                </p:oleObj>
              </mc:Fallback>
            </mc:AlternateContent>
          </a:graphicData>
        </a:graphic>
      </p:graphicFrame>
      <p:pic>
        <p:nvPicPr>
          <p:cNvPr id="10"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176" y="2852937"/>
            <a:ext cx="2307125"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a:spLocks noChangeArrowheads="1"/>
          </p:cNvSpPr>
          <p:nvPr/>
        </p:nvSpPr>
        <p:spPr bwMode="auto">
          <a:xfrm>
            <a:off x="6195475" y="3748970"/>
            <a:ext cx="27363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ru-RU" sz="2000" b="1" dirty="0" err="1">
                <a:solidFill>
                  <a:srgbClr val="339933"/>
                </a:solidFill>
                <a:latin typeface="Arial" panose="020B0604020202020204" pitchFamily="34" charset="0"/>
                <a:cs typeface="Arial" panose="020B0604020202020204" pitchFamily="34" charset="0"/>
              </a:rPr>
              <a:t>ω</a:t>
            </a:r>
            <a:r>
              <a:rPr lang="en-US" altLang="ru-RU" sz="2000" b="1" baseline="-25000" dirty="0" err="1">
                <a:solidFill>
                  <a:srgbClr val="339933"/>
                </a:solidFill>
                <a:latin typeface="Arial" panose="020B0604020202020204" pitchFamily="34" charset="0"/>
                <a:cs typeface="Arial" panose="020B0604020202020204" pitchFamily="34" charset="0"/>
              </a:rPr>
              <a:t>vib</a:t>
            </a:r>
            <a:r>
              <a:rPr lang="en-US" altLang="ru-RU" sz="2000" b="1" dirty="0">
                <a:solidFill>
                  <a:srgbClr val="0000CC"/>
                </a:solidFill>
                <a:latin typeface="Arial" panose="020B0604020202020204" pitchFamily="34" charset="0"/>
                <a:cs typeface="Arial" panose="020B0604020202020204" pitchFamily="34" charset="0"/>
              </a:rPr>
              <a:t> </a:t>
            </a:r>
            <a:r>
              <a:rPr lang="en-US" altLang="ru-RU" sz="2000" b="1" dirty="0">
                <a:solidFill>
                  <a:srgbClr val="000000"/>
                </a:solidFill>
                <a:latin typeface="Arial" panose="020B0604020202020204" pitchFamily="34" charset="0"/>
                <a:cs typeface="Arial" panose="020B0604020202020204" pitchFamily="34" charset="0"/>
              </a:rPr>
              <a:t>=</a:t>
            </a:r>
            <a:r>
              <a:rPr lang="en-US" altLang="ru-RU" sz="2000" b="1" dirty="0">
                <a:solidFill>
                  <a:srgbClr val="0000CC"/>
                </a:solidFill>
                <a:latin typeface="Arial" panose="020B0604020202020204" pitchFamily="34" charset="0"/>
                <a:cs typeface="Arial" panose="020B0604020202020204" pitchFamily="34" charset="0"/>
              </a:rPr>
              <a:t> </a:t>
            </a:r>
            <a:r>
              <a:rPr lang="en-US" altLang="ru-RU" sz="2000" b="1" dirty="0" err="1">
                <a:solidFill>
                  <a:srgbClr val="FF0000"/>
                </a:solidFill>
                <a:latin typeface="Arial" panose="020B0604020202020204" pitchFamily="34" charset="0"/>
                <a:cs typeface="Arial" panose="020B0604020202020204" pitchFamily="34" charset="0"/>
              </a:rPr>
              <a:t>ω</a:t>
            </a:r>
            <a:r>
              <a:rPr lang="en-US" altLang="ru-RU" sz="2000" b="1" baseline="-25000" dirty="0" err="1">
                <a:solidFill>
                  <a:srgbClr val="FF0000"/>
                </a:solidFill>
                <a:latin typeface="Arial" panose="020B0604020202020204" pitchFamily="34" charset="0"/>
                <a:cs typeface="Arial" panose="020B0604020202020204" pitchFamily="34" charset="0"/>
              </a:rPr>
              <a:t>pump</a:t>
            </a:r>
            <a:r>
              <a:rPr lang="en-US" altLang="ru-RU" sz="2000" b="1" dirty="0">
                <a:solidFill>
                  <a:srgbClr val="0000CC"/>
                </a:solidFill>
                <a:latin typeface="Arial" panose="020B0604020202020204" pitchFamily="34" charset="0"/>
                <a:cs typeface="Arial" panose="020B0604020202020204" pitchFamily="34" charset="0"/>
              </a:rPr>
              <a:t> </a:t>
            </a:r>
            <a:r>
              <a:rPr lang="en-US" altLang="ru-RU" sz="2000" b="1" dirty="0">
                <a:solidFill>
                  <a:srgbClr val="000000"/>
                </a:solidFill>
                <a:latin typeface="Arial" panose="020B0604020202020204" pitchFamily="34" charset="0"/>
                <a:cs typeface="Arial" panose="020B0604020202020204" pitchFamily="34" charset="0"/>
              </a:rPr>
              <a:t>-</a:t>
            </a:r>
            <a:r>
              <a:rPr lang="en-US" altLang="ru-RU" sz="2000" b="1" dirty="0">
                <a:solidFill>
                  <a:srgbClr val="0000CC"/>
                </a:solidFill>
                <a:latin typeface="Arial" panose="020B0604020202020204" pitchFamily="34" charset="0"/>
                <a:cs typeface="Arial" panose="020B0604020202020204" pitchFamily="34" charset="0"/>
              </a:rPr>
              <a:t> </a:t>
            </a:r>
            <a:r>
              <a:rPr lang="en-US" altLang="ru-RU" sz="2000" b="1" dirty="0" err="1">
                <a:solidFill>
                  <a:srgbClr val="FF9900"/>
                </a:solidFill>
                <a:latin typeface="Arial" panose="020B0604020202020204" pitchFamily="34" charset="0"/>
                <a:cs typeface="Arial" panose="020B0604020202020204" pitchFamily="34" charset="0"/>
              </a:rPr>
              <a:t>ω</a:t>
            </a:r>
            <a:r>
              <a:rPr lang="en-US" altLang="ru-RU" sz="2000" b="1" baseline="-25000" dirty="0" err="1">
                <a:solidFill>
                  <a:srgbClr val="FF9900"/>
                </a:solidFill>
                <a:latin typeface="Arial" panose="020B0604020202020204" pitchFamily="34" charset="0"/>
                <a:cs typeface="Arial" panose="020B0604020202020204" pitchFamily="34" charset="0"/>
              </a:rPr>
              <a:t>Stokes</a:t>
            </a:r>
            <a:r>
              <a:rPr lang="en-US" altLang="ru-RU" sz="2000" b="1" dirty="0">
                <a:solidFill>
                  <a:srgbClr val="3AA777"/>
                </a:solidFill>
                <a:latin typeface="Arial" panose="020B0604020202020204" pitchFamily="34" charset="0"/>
                <a:cs typeface="Arial" panose="020B0604020202020204" pitchFamily="34" charset="0"/>
              </a:rPr>
              <a:t> </a:t>
            </a:r>
            <a:r>
              <a:rPr lang="en-US" altLang="ru-RU" sz="2000" b="1" dirty="0" smtClean="0">
                <a:solidFill>
                  <a:srgbClr val="3AA777"/>
                </a:solidFill>
                <a:latin typeface="Arial" panose="020B0604020202020204" pitchFamily="34" charset="0"/>
                <a:cs typeface="Arial" panose="020B0604020202020204" pitchFamily="34" charset="0"/>
              </a:rPr>
              <a:t> </a:t>
            </a:r>
            <a:endParaRPr lang="en-US" altLang="ru-RU" sz="2000" b="1" dirty="0">
              <a:solidFill>
                <a:srgbClr val="3AA777"/>
              </a:solidFill>
              <a:latin typeface="Arial" panose="020B0604020202020204" pitchFamily="34" charset="0"/>
              <a:cs typeface="Arial" panose="020B0604020202020204" pitchFamily="34" charset="0"/>
            </a:endParaRPr>
          </a:p>
        </p:txBody>
      </p:sp>
      <p:cxnSp>
        <p:nvCxnSpPr>
          <p:cNvPr id="13" name="Прямая со стрелкой 12"/>
          <p:cNvCxnSpPr>
            <a:endCxn id="11" idx="1"/>
          </p:cNvCxnSpPr>
          <p:nvPr/>
        </p:nvCxnSpPr>
        <p:spPr bwMode="auto">
          <a:xfrm>
            <a:off x="5436096" y="3748970"/>
            <a:ext cx="759379" cy="200055"/>
          </a:xfrm>
          <a:prstGeom prst="straightConnector1">
            <a:avLst/>
          </a:prstGeom>
          <a:solidFill>
            <a:schemeClr val="accent1"/>
          </a:solidFill>
          <a:ln w="9525" cap="flat" cmpd="sng" algn="ctr">
            <a:solidFill>
              <a:srgbClr val="00B050"/>
            </a:solidFill>
            <a:prstDash val="solid"/>
            <a:miter lim="800000"/>
            <a:headEnd type="none" w="med" len="med"/>
            <a:tailEnd type="arrow"/>
          </a:ln>
          <a:effectLst/>
        </p:spPr>
      </p:cxnSp>
      <p:pic>
        <p:nvPicPr>
          <p:cNvPr id="14400" name="Picture 6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0699" y="1916832"/>
            <a:ext cx="2598078" cy="8665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95867" y="820450"/>
            <a:ext cx="8712968" cy="1600438"/>
          </a:xfrm>
          <a:prstGeom prst="rect">
            <a:avLst/>
          </a:prstGeom>
          <a:noFill/>
        </p:spPr>
        <p:txBody>
          <a:bodyPr wrap="square" rtlCol="0">
            <a:spAutoFit/>
          </a:bodyPr>
          <a:lstStyle/>
          <a:p>
            <a:pPr algn="just"/>
            <a:r>
              <a:rPr lang="en-US" sz="2000" b="1" dirty="0" smtClean="0">
                <a:solidFill>
                  <a:srgbClr val="000000"/>
                </a:solidFill>
              </a:rPr>
              <a:t>CARS </a:t>
            </a:r>
            <a:r>
              <a:rPr lang="en-US" sz="2000" b="1" dirty="0">
                <a:solidFill>
                  <a:srgbClr val="000000"/>
                </a:solidFill>
              </a:rPr>
              <a:t>is a third-order nonlinear process that involves a pump beam at a frequency </a:t>
            </a:r>
            <a:r>
              <a:rPr lang="en-US" sz="2000" b="1" dirty="0" err="1">
                <a:solidFill>
                  <a:srgbClr val="000000"/>
                </a:solidFill>
              </a:rPr>
              <a:t>ω</a:t>
            </a:r>
            <a:r>
              <a:rPr lang="en-US" sz="2000" b="1" baseline="-25000" dirty="0" err="1">
                <a:solidFill>
                  <a:srgbClr val="000000"/>
                </a:solidFill>
              </a:rPr>
              <a:t>p</a:t>
            </a:r>
            <a:r>
              <a:rPr lang="en-US" sz="2000" b="1" dirty="0">
                <a:solidFill>
                  <a:srgbClr val="000000"/>
                </a:solidFill>
              </a:rPr>
              <a:t> and a Stokes beam at a frequency of </a:t>
            </a:r>
            <a:r>
              <a:rPr lang="en-US" sz="2000" b="1" dirty="0" err="1">
                <a:solidFill>
                  <a:srgbClr val="000000"/>
                </a:solidFill>
              </a:rPr>
              <a:t>ω</a:t>
            </a:r>
            <a:r>
              <a:rPr lang="en-US" sz="2000" b="1" baseline="-25000" dirty="0" err="1">
                <a:solidFill>
                  <a:srgbClr val="000000"/>
                </a:solidFill>
              </a:rPr>
              <a:t>s</a:t>
            </a:r>
            <a:r>
              <a:rPr lang="en-US" sz="2000" b="1" dirty="0">
                <a:solidFill>
                  <a:srgbClr val="000000"/>
                </a:solidFill>
              </a:rPr>
              <a:t>. </a:t>
            </a:r>
            <a:r>
              <a:rPr lang="en-US" sz="2000" b="1" dirty="0" smtClean="0">
                <a:solidFill>
                  <a:srgbClr val="000000"/>
                </a:solidFill>
              </a:rPr>
              <a:t>The </a:t>
            </a:r>
            <a:r>
              <a:rPr lang="en-US" sz="2000" b="1" dirty="0">
                <a:solidFill>
                  <a:srgbClr val="000000"/>
                </a:solidFill>
              </a:rPr>
              <a:t>signal at the anti-Stokes frequency of </a:t>
            </a:r>
            <a:r>
              <a:rPr lang="en-US" sz="2000" b="1" dirty="0" err="1">
                <a:solidFill>
                  <a:srgbClr val="003366"/>
                </a:solidFill>
                <a:effectLst>
                  <a:outerShdw blurRad="38100" dist="38100" dir="2700000" algn="tl">
                    <a:srgbClr val="000000">
                      <a:alpha val="43137"/>
                    </a:srgbClr>
                  </a:outerShdw>
                </a:effectLst>
              </a:rPr>
              <a:t>ω</a:t>
            </a:r>
            <a:r>
              <a:rPr lang="en-US" sz="2000" b="1" baseline="-25000" dirty="0" err="1">
                <a:solidFill>
                  <a:srgbClr val="003366"/>
                </a:solidFill>
                <a:effectLst>
                  <a:outerShdw blurRad="38100" dist="38100" dir="2700000" algn="tl">
                    <a:srgbClr val="000000">
                      <a:alpha val="43137"/>
                    </a:srgbClr>
                  </a:outerShdw>
                </a:effectLst>
              </a:rPr>
              <a:t>as</a:t>
            </a:r>
            <a:r>
              <a:rPr lang="en-US" sz="2000" b="1" baseline="-25000" dirty="0">
                <a:solidFill>
                  <a:srgbClr val="003366"/>
                </a:solidFill>
                <a:effectLst>
                  <a:outerShdw blurRad="38100" dist="38100" dir="2700000" algn="tl">
                    <a:srgbClr val="000000">
                      <a:alpha val="43137"/>
                    </a:srgbClr>
                  </a:outerShdw>
                </a:effectLst>
              </a:rPr>
              <a:t> </a:t>
            </a:r>
            <a:r>
              <a:rPr lang="en-US" sz="2000" b="1" dirty="0">
                <a:solidFill>
                  <a:srgbClr val="003366"/>
                </a:solidFill>
                <a:effectLst>
                  <a:outerShdw blurRad="38100" dist="38100" dir="2700000" algn="tl">
                    <a:srgbClr val="000000">
                      <a:alpha val="43137"/>
                    </a:srgbClr>
                  </a:outerShdw>
                </a:effectLst>
              </a:rPr>
              <a:t>= 2ω</a:t>
            </a:r>
            <a:r>
              <a:rPr lang="en-US" sz="2000" b="1" baseline="-25000" dirty="0">
                <a:solidFill>
                  <a:srgbClr val="003366"/>
                </a:solidFill>
                <a:effectLst>
                  <a:outerShdw blurRad="38100" dist="38100" dir="2700000" algn="tl">
                    <a:srgbClr val="000000">
                      <a:alpha val="43137"/>
                    </a:srgbClr>
                  </a:outerShdw>
                </a:effectLst>
              </a:rPr>
              <a:t>p</a:t>
            </a:r>
            <a:r>
              <a:rPr lang="en-US" sz="2000" b="1" dirty="0">
                <a:solidFill>
                  <a:srgbClr val="003366"/>
                </a:solidFill>
                <a:effectLst>
                  <a:outerShdw blurRad="38100" dist="38100" dir="2700000" algn="tl">
                    <a:srgbClr val="000000">
                      <a:alpha val="43137"/>
                    </a:srgbClr>
                  </a:outerShdw>
                </a:effectLst>
              </a:rPr>
              <a:t>- </a:t>
            </a:r>
            <a:r>
              <a:rPr lang="en-US" sz="2000" b="1" dirty="0" err="1">
                <a:solidFill>
                  <a:srgbClr val="003366"/>
                </a:solidFill>
                <a:effectLst>
                  <a:outerShdw blurRad="38100" dist="38100" dir="2700000" algn="tl">
                    <a:srgbClr val="000000">
                      <a:alpha val="43137"/>
                    </a:srgbClr>
                  </a:outerShdw>
                </a:effectLst>
              </a:rPr>
              <a:t>ω</a:t>
            </a:r>
            <a:r>
              <a:rPr lang="en-US" sz="2000" b="1" baseline="-25000" dirty="0" err="1">
                <a:solidFill>
                  <a:srgbClr val="003366"/>
                </a:solidFill>
                <a:effectLst>
                  <a:outerShdw blurRad="38100" dist="38100" dir="2700000" algn="tl">
                    <a:srgbClr val="000000">
                      <a:alpha val="43137"/>
                    </a:srgbClr>
                  </a:outerShdw>
                </a:effectLst>
              </a:rPr>
              <a:t>s</a:t>
            </a:r>
            <a:r>
              <a:rPr lang="en-US" sz="2000" b="1" dirty="0">
                <a:solidFill>
                  <a:srgbClr val="003366"/>
                </a:solidFill>
                <a:effectLst>
                  <a:outerShdw blurRad="38100" dist="38100" dir="2700000" algn="tl">
                    <a:srgbClr val="000000">
                      <a:alpha val="43137"/>
                    </a:srgbClr>
                  </a:outerShdw>
                </a:effectLst>
              </a:rPr>
              <a:t> </a:t>
            </a:r>
            <a:r>
              <a:rPr lang="en-US" sz="2000" b="1" dirty="0">
                <a:solidFill>
                  <a:srgbClr val="000000"/>
                </a:solidFill>
              </a:rPr>
              <a:t>is generated in the phase-matching direction. </a:t>
            </a:r>
          </a:p>
          <a:p>
            <a:endParaRPr lang="ru-RU" dirty="0">
              <a:solidFill>
                <a:srgbClr val="000000"/>
              </a:solidFill>
            </a:endParaRPr>
          </a:p>
        </p:txBody>
      </p:sp>
      <p:sp>
        <p:nvSpPr>
          <p:cNvPr id="6" name="TextBox 5"/>
          <p:cNvSpPr txBox="1"/>
          <p:nvPr/>
        </p:nvSpPr>
        <p:spPr>
          <a:xfrm>
            <a:off x="362736" y="4141027"/>
            <a:ext cx="8212505" cy="369332"/>
          </a:xfrm>
          <a:prstGeom prst="rect">
            <a:avLst/>
          </a:prstGeom>
          <a:noFill/>
        </p:spPr>
        <p:txBody>
          <a:bodyPr wrap="none" rtlCol="0">
            <a:spAutoFit/>
          </a:bodyPr>
          <a:lstStyle/>
          <a:p>
            <a:r>
              <a:rPr lang="en-US" b="1" dirty="0">
                <a:solidFill>
                  <a:srgbClr val="000000"/>
                </a:solidFill>
              </a:rPr>
              <a:t>The sample is stimulated through a </a:t>
            </a:r>
            <a:r>
              <a:rPr lang="en-US" b="1" dirty="0" smtClean="0">
                <a:solidFill>
                  <a:srgbClr val="000000"/>
                </a:solidFill>
              </a:rPr>
              <a:t>four-wave mixing parametric process.</a:t>
            </a:r>
            <a:endParaRPr lang="ru-RU" dirty="0">
              <a:solidFill>
                <a:srgbClr val="000000"/>
              </a:solidFill>
            </a:endParaRPr>
          </a:p>
        </p:txBody>
      </p:sp>
      <p:sp>
        <p:nvSpPr>
          <p:cNvPr id="9" name="TextBox 8"/>
          <p:cNvSpPr txBox="1"/>
          <p:nvPr/>
        </p:nvSpPr>
        <p:spPr>
          <a:xfrm>
            <a:off x="195867" y="5307465"/>
            <a:ext cx="8840630" cy="1200329"/>
          </a:xfrm>
          <a:prstGeom prst="rect">
            <a:avLst/>
          </a:prstGeom>
          <a:solidFill>
            <a:srgbClr val="003366"/>
          </a:solidFill>
        </p:spPr>
        <p:txBody>
          <a:bodyPr wrap="square" rtlCol="0">
            <a:spAutoFit/>
          </a:bodyPr>
          <a:lstStyle/>
          <a:p>
            <a:pPr algn="just"/>
            <a:r>
              <a:rPr lang="en-US" b="1" dirty="0" smtClean="0">
                <a:solidFill>
                  <a:srgbClr val="FFFFFF"/>
                </a:solidFill>
              </a:rPr>
              <a:t>The vibrational contrast in CARS is created when the pump-Stokes frequency difference matches </a:t>
            </a:r>
            <a:r>
              <a:rPr lang="en-US" b="1" dirty="0" smtClean="0">
                <a:solidFill>
                  <a:srgbClr val="FFFFFF"/>
                </a:solidFill>
                <a:sym typeface="Symbol"/>
              </a:rPr>
              <a:t>molecular vibration of a particular chemical bond  = </a:t>
            </a:r>
            <a:r>
              <a:rPr lang="en-US" altLang="ru-RU" b="1" dirty="0" err="1" smtClean="0">
                <a:solidFill>
                  <a:srgbClr val="FFFFFF"/>
                </a:solidFill>
                <a:cs typeface="Arial" panose="020B0604020202020204" pitchFamily="34" charset="0"/>
              </a:rPr>
              <a:t>ω</a:t>
            </a:r>
            <a:r>
              <a:rPr lang="en-US" altLang="ru-RU" b="1" baseline="-25000" dirty="0" err="1" smtClean="0">
                <a:solidFill>
                  <a:srgbClr val="FFFFFF"/>
                </a:solidFill>
                <a:cs typeface="Arial" panose="020B0604020202020204" pitchFamily="34" charset="0"/>
              </a:rPr>
              <a:t>vib</a:t>
            </a:r>
            <a:r>
              <a:rPr lang="en-US" altLang="ru-RU" b="1" baseline="-25000" dirty="0" smtClean="0">
                <a:solidFill>
                  <a:srgbClr val="FFFFFF"/>
                </a:solidFill>
                <a:cs typeface="Arial" panose="020B0604020202020204" pitchFamily="34" charset="0"/>
              </a:rPr>
              <a:t> </a:t>
            </a:r>
            <a:r>
              <a:rPr lang="en-US" b="1" dirty="0" smtClean="0">
                <a:solidFill>
                  <a:srgbClr val="FFFFFF"/>
                </a:solidFill>
                <a:sym typeface="Symbol"/>
              </a:rPr>
              <a:t> and the oscillations of molecules with that bond are driven coherently.                Thus, CARS provides a chemically specific signature of various molecules.</a:t>
            </a:r>
            <a:endParaRPr lang="ru-RU" b="1" dirty="0">
              <a:solidFill>
                <a:srgbClr val="FFFFFF"/>
              </a:solidFill>
            </a:endParaRPr>
          </a:p>
        </p:txBody>
      </p:sp>
      <p:sp>
        <p:nvSpPr>
          <p:cNvPr id="12" name="TextBox 11"/>
          <p:cNvSpPr txBox="1"/>
          <p:nvPr/>
        </p:nvSpPr>
        <p:spPr>
          <a:xfrm>
            <a:off x="1907704" y="128489"/>
            <a:ext cx="6082114" cy="584775"/>
          </a:xfrm>
          <a:prstGeom prst="rect">
            <a:avLst/>
          </a:prstGeom>
          <a:noFill/>
        </p:spPr>
        <p:txBody>
          <a:bodyPr wrap="none" rtlCol="0">
            <a:spAutoFit/>
          </a:bodyPr>
          <a:lstStyle/>
          <a:p>
            <a:r>
              <a:rPr lang="en-US" sz="3200" b="1" u="sng" dirty="0">
                <a:solidFill>
                  <a:srgbClr val="FFFFFF"/>
                </a:solidFill>
              </a:rPr>
              <a:t>Physical </a:t>
            </a:r>
            <a:r>
              <a:rPr lang="en-US" sz="3200" b="1" u="sng" dirty="0" smtClean="0">
                <a:solidFill>
                  <a:srgbClr val="FFFFFF"/>
                </a:solidFill>
              </a:rPr>
              <a:t>background of CARS</a:t>
            </a:r>
            <a:endParaRPr lang="ru-RU" dirty="0">
              <a:solidFill>
                <a:srgbClr val="000000"/>
              </a:solidFill>
            </a:endParaRPr>
          </a:p>
        </p:txBody>
      </p:sp>
      <p:sp>
        <p:nvSpPr>
          <p:cNvPr id="19" name="Скругленный прямоугольник 18"/>
          <p:cNvSpPr/>
          <p:nvPr/>
        </p:nvSpPr>
        <p:spPr>
          <a:xfrm>
            <a:off x="107503" y="4574973"/>
            <a:ext cx="4444847" cy="607422"/>
          </a:xfrm>
          <a:prstGeom prst="round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prstClr val="white"/>
                </a:solidFill>
                <a:cs typeface="Arial" pitchFamily="34" charset="0"/>
              </a:rPr>
              <a:t>I</a:t>
            </a:r>
            <a:r>
              <a:rPr lang="en-US" sz="2400" b="1" baseline="-25000" dirty="0" smtClean="0">
                <a:solidFill>
                  <a:prstClr val="white"/>
                </a:solidFill>
                <a:cs typeface="Arial" pitchFamily="34" charset="0"/>
              </a:rPr>
              <a:t>CARS</a:t>
            </a:r>
            <a:r>
              <a:rPr lang="en-US" sz="2400" b="1" dirty="0" smtClean="0">
                <a:solidFill>
                  <a:prstClr val="white"/>
                </a:solidFill>
                <a:cs typeface="Arial" pitchFamily="34" charset="0"/>
              </a:rPr>
              <a:t>(</a:t>
            </a:r>
            <a:r>
              <a:rPr lang="el-GR" sz="2400" b="1" dirty="0" smtClean="0">
                <a:solidFill>
                  <a:prstClr val="white"/>
                </a:solidFill>
                <a:cs typeface="Arial" pitchFamily="34" charset="0"/>
              </a:rPr>
              <a:t>ω</a:t>
            </a:r>
            <a:r>
              <a:rPr lang="en-US" sz="2400" b="1" dirty="0" smtClean="0">
                <a:solidFill>
                  <a:prstClr val="white"/>
                </a:solidFill>
                <a:cs typeface="Arial" pitchFamily="34" charset="0"/>
              </a:rPr>
              <a:t>)</a:t>
            </a:r>
            <a:r>
              <a:rPr lang="en-US" sz="2400" b="1" baseline="-25000" dirty="0" smtClean="0">
                <a:solidFill>
                  <a:prstClr val="white"/>
                </a:solidFill>
                <a:cs typeface="Arial" pitchFamily="34" charset="0"/>
              </a:rPr>
              <a:t> </a:t>
            </a:r>
            <a:r>
              <a:rPr lang="en-US" sz="2400" b="1" dirty="0" smtClean="0">
                <a:solidFill>
                  <a:prstClr val="white"/>
                </a:solidFill>
                <a:cs typeface="Arial" pitchFamily="34" charset="0"/>
              </a:rPr>
              <a:t>~ </a:t>
            </a:r>
            <a:r>
              <a:rPr lang="en-US" sz="2400" dirty="0" smtClean="0">
                <a:solidFill>
                  <a:prstClr val="white"/>
                </a:solidFill>
                <a:cs typeface="Arial" pitchFamily="34" charset="0"/>
              </a:rPr>
              <a:t>|</a:t>
            </a:r>
            <a:r>
              <a:rPr lang="en-US" sz="2400" b="1" dirty="0" smtClean="0">
                <a:solidFill>
                  <a:prstClr val="white"/>
                </a:solidFill>
                <a:cs typeface="Arial" pitchFamily="34" charset="0"/>
                <a:sym typeface="Symbol"/>
              </a:rPr>
              <a:t></a:t>
            </a:r>
            <a:r>
              <a:rPr lang="en-US" sz="2400" b="1" baseline="-25000" dirty="0" smtClean="0">
                <a:solidFill>
                  <a:prstClr val="white"/>
                </a:solidFill>
                <a:cs typeface="Arial" pitchFamily="34" charset="0"/>
                <a:sym typeface="Symbol"/>
              </a:rPr>
              <a:t>CARS</a:t>
            </a:r>
            <a:r>
              <a:rPr lang="en-US" sz="2400" b="1" baseline="30000" dirty="0" smtClean="0">
                <a:solidFill>
                  <a:prstClr val="white"/>
                </a:solidFill>
                <a:cs typeface="Arial" pitchFamily="34" charset="0"/>
                <a:sym typeface="Symbol"/>
              </a:rPr>
              <a:t>(3)</a:t>
            </a:r>
            <a:r>
              <a:rPr lang="en-US" sz="2400" dirty="0" smtClean="0">
                <a:solidFill>
                  <a:prstClr val="white"/>
                </a:solidFill>
                <a:cs typeface="Arial" pitchFamily="34" charset="0"/>
              </a:rPr>
              <a:t>|</a:t>
            </a:r>
            <a:r>
              <a:rPr lang="en-US" sz="2400" baseline="30000" dirty="0" smtClean="0">
                <a:solidFill>
                  <a:prstClr val="white"/>
                </a:solidFill>
                <a:cs typeface="Arial" pitchFamily="34" charset="0"/>
              </a:rPr>
              <a:t>2</a:t>
            </a:r>
            <a:r>
              <a:rPr lang="en-US" sz="2400" b="1" dirty="0" smtClean="0">
                <a:solidFill>
                  <a:prstClr val="white"/>
                </a:solidFill>
                <a:cs typeface="Arial" pitchFamily="34" charset="0"/>
                <a:sym typeface="Symbol"/>
              </a:rPr>
              <a:t> </a:t>
            </a:r>
            <a:r>
              <a:rPr lang="en-US" b="1" dirty="0" smtClean="0">
                <a:solidFill>
                  <a:prstClr val="white"/>
                </a:solidFill>
                <a:cs typeface="Arial" pitchFamily="34" charset="0"/>
                <a:sym typeface="Symbol"/>
              </a:rPr>
              <a:t>x</a:t>
            </a:r>
            <a:r>
              <a:rPr lang="en-US" sz="2400" b="1" dirty="0" smtClean="0">
                <a:solidFill>
                  <a:prstClr val="white"/>
                </a:solidFill>
                <a:cs typeface="Arial" pitchFamily="34" charset="0"/>
                <a:sym typeface="Symbol"/>
              </a:rPr>
              <a:t> </a:t>
            </a:r>
            <a:r>
              <a:rPr lang="en-US" sz="2400" dirty="0" smtClean="0">
                <a:solidFill>
                  <a:prstClr val="white"/>
                </a:solidFill>
                <a:cs typeface="Arial" pitchFamily="34" charset="0"/>
              </a:rPr>
              <a:t>I</a:t>
            </a:r>
            <a:r>
              <a:rPr lang="en-US" sz="2400" b="1" baseline="-25000" dirty="0" smtClean="0">
                <a:solidFill>
                  <a:prstClr val="white"/>
                </a:solidFill>
                <a:cs typeface="Arial" pitchFamily="34" charset="0"/>
              </a:rPr>
              <a:t>p</a:t>
            </a:r>
            <a:r>
              <a:rPr lang="en-US" sz="2400" baseline="30000" dirty="0" smtClean="0">
                <a:solidFill>
                  <a:prstClr val="white"/>
                </a:solidFill>
                <a:cs typeface="Arial" pitchFamily="34" charset="0"/>
              </a:rPr>
              <a:t>2</a:t>
            </a:r>
            <a:r>
              <a:rPr lang="en-US" sz="2400" b="1" baseline="30000" dirty="0" smtClean="0">
                <a:solidFill>
                  <a:prstClr val="white"/>
                </a:solidFill>
                <a:cs typeface="Arial" pitchFamily="34" charset="0"/>
              </a:rPr>
              <a:t> </a:t>
            </a:r>
            <a:r>
              <a:rPr lang="en-US" sz="2400" dirty="0" smtClean="0">
                <a:solidFill>
                  <a:prstClr val="white"/>
                </a:solidFill>
                <a:cs typeface="Arial" pitchFamily="34" charset="0"/>
              </a:rPr>
              <a:t>I</a:t>
            </a:r>
            <a:r>
              <a:rPr lang="en-US" sz="2400" b="1" baseline="-25000" dirty="0" smtClean="0">
                <a:solidFill>
                  <a:prstClr val="white"/>
                </a:solidFill>
                <a:cs typeface="Arial" pitchFamily="34" charset="0"/>
              </a:rPr>
              <a:t>S </a:t>
            </a:r>
            <a:r>
              <a:rPr lang="en-US" b="1" dirty="0" smtClean="0">
                <a:solidFill>
                  <a:prstClr val="white"/>
                </a:solidFill>
                <a:cs typeface="Arial" pitchFamily="34" charset="0"/>
              </a:rPr>
              <a:t>x </a:t>
            </a:r>
            <a:r>
              <a:rPr lang="en-US" sz="2400" dirty="0" smtClean="0">
                <a:solidFill>
                  <a:prstClr val="white"/>
                </a:solidFill>
                <a:cs typeface="Arial" pitchFamily="34" charset="0"/>
              </a:rPr>
              <a:t>N</a:t>
            </a:r>
            <a:r>
              <a:rPr lang="en-US" sz="2400" baseline="30000" dirty="0" smtClean="0">
                <a:solidFill>
                  <a:prstClr val="white"/>
                </a:solidFill>
                <a:cs typeface="Arial" pitchFamily="34" charset="0"/>
              </a:rPr>
              <a:t>2</a:t>
            </a:r>
            <a:r>
              <a:rPr lang="en-US" b="1" dirty="0" smtClean="0">
                <a:solidFill>
                  <a:prstClr val="white"/>
                </a:solidFill>
                <a:cs typeface="Arial" pitchFamily="34" charset="0"/>
              </a:rPr>
              <a:t> </a:t>
            </a:r>
            <a:r>
              <a:rPr lang="en-US" sz="2400" b="1" baseline="-25000" dirty="0" smtClean="0">
                <a:solidFill>
                  <a:prstClr val="white"/>
                </a:solidFill>
                <a:cs typeface="Arial" pitchFamily="34" charset="0"/>
              </a:rPr>
              <a:t> </a:t>
            </a:r>
            <a:endParaRPr lang="ru-RU" sz="2400" b="1" baseline="30000" dirty="0">
              <a:solidFill>
                <a:prstClr val="white"/>
              </a:solidFill>
              <a:cs typeface="Arial" pitchFamily="34" charset="0"/>
            </a:endParaRPr>
          </a:p>
        </p:txBody>
      </p:sp>
      <p:sp>
        <p:nvSpPr>
          <p:cNvPr id="18" name="TextBox 17"/>
          <p:cNvSpPr txBox="1"/>
          <p:nvPr/>
        </p:nvSpPr>
        <p:spPr>
          <a:xfrm>
            <a:off x="4552449" y="4708262"/>
            <a:ext cx="4556055" cy="369332"/>
          </a:xfrm>
          <a:prstGeom prst="rect">
            <a:avLst/>
          </a:prstGeom>
          <a:noFill/>
        </p:spPr>
        <p:txBody>
          <a:bodyPr wrap="none" rtlCol="0">
            <a:spAutoFit/>
          </a:bodyPr>
          <a:lstStyle/>
          <a:p>
            <a:r>
              <a:rPr lang="en-US" b="1" dirty="0" smtClean="0">
                <a:solidFill>
                  <a:srgbClr val="000000"/>
                </a:solidFill>
                <a:cs typeface="Arial" pitchFamily="34" charset="0"/>
                <a:sym typeface="Symbol"/>
              </a:rPr>
              <a:t></a:t>
            </a:r>
            <a:r>
              <a:rPr lang="en-US" b="1" baseline="30000" dirty="0" smtClean="0">
                <a:solidFill>
                  <a:srgbClr val="000000"/>
                </a:solidFill>
                <a:cs typeface="Arial" pitchFamily="34" charset="0"/>
                <a:sym typeface="Symbol"/>
              </a:rPr>
              <a:t>(3) </a:t>
            </a:r>
            <a:r>
              <a:rPr lang="en-US" b="1" dirty="0" smtClean="0">
                <a:solidFill>
                  <a:srgbClr val="000000"/>
                </a:solidFill>
                <a:cs typeface="Arial" pitchFamily="34" charset="0"/>
                <a:sym typeface="Symbol"/>
              </a:rPr>
              <a:t>– third-order nonlinear susceptibility</a:t>
            </a:r>
            <a:endParaRPr lang="ru-RU" dirty="0">
              <a:solidFill>
                <a:srgbClr val="000000"/>
              </a:solidFill>
            </a:endParaRPr>
          </a:p>
        </p:txBody>
      </p:sp>
    </p:spTree>
    <p:extLst>
      <p:ext uri="{BB962C8B-B14F-4D97-AF65-F5344CB8AC3E}">
        <p14:creationId xmlns:p14="http://schemas.microsoft.com/office/powerpoint/2010/main" val="409822008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pPr>
              <a:defRPr/>
            </a:pPr>
            <a:fld id="{3745DAF7-607F-4402-89EF-335670FBF867}" type="slidenum">
              <a:rPr lang="ru-RU" b="1" smtClean="0">
                <a:solidFill>
                  <a:srgbClr val="FFFFFF"/>
                </a:solidFill>
              </a:rPr>
              <a:pPr>
                <a:defRPr/>
              </a:pPr>
              <a:t>14</a:t>
            </a:fld>
            <a:endParaRPr lang="ru-RU" b="1" dirty="0">
              <a:solidFill>
                <a:srgbClr val="FFFFFF"/>
              </a:solidFill>
            </a:endParaRPr>
          </a:p>
        </p:txBody>
      </p:sp>
      <p:pic>
        <p:nvPicPr>
          <p:cNvPr id="15362" name="Picture 2" descr="https://upload.wikimedia.org/wikipedia/commons/thumb/b/b8/CARS_diagram.png/250px-CARS_diagram.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472" y="908721"/>
            <a:ext cx="2926432" cy="23762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26687" y="136327"/>
            <a:ext cx="5763116" cy="584775"/>
          </a:xfrm>
          <a:prstGeom prst="rect">
            <a:avLst/>
          </a:prstGeom>
          <a:noFill/>
        </p:spPr>
        <p:txBody>
          <a:bodyPr wrap="none" rtlCol="0">
            <a:spAutoFit/>
          </a:bodyPr>
          <a:lstStyle/>
          <a:p>
            <a:r>
              <a:rPr lang="en-US" sz="3200" b="1" dirty="0" smtClean="0">
                <a:solidFill>
                  <a:srgbClr val="FFFFFF"/>
                </a:solidFill>
              </a:rPr>
              <a:t>The CARS process in details</a:t>
            </a:r>
            <a:endParaRPr lang="ru-RU" sz="3200" b="1" dirty="0">
              <a:solidFill>
                <a:srgbClr val="FFFFFF"/>
              </a:solidFill>
            </a:endParaRPr>
          </a:p>
        </p:txBody>
      </p:sp>
      <p:sp>
        <p:nvSpPr>
          <p:cNvPr id="3" name="TextBox 2"/>
          <p:cNvSpPr txBox="1"/>
          <p:nvPr/>
        </p:nvSpPr>
        <p:spPr>
          <a:xfrm>
            <a:off x="922383" y="3327761"/>
            <a:ext cx="2492990" cy="369332"/>
          </a:xfrm>
          <a:prstGeom prst="rect">
            <a:avLst/>
          </a:prstGeom>
          <a:noFill/>
        </p:spPr>
        <p:txBody>
          <a:bodyPr wrap="none" rtlCol="0">
            <a:spAutoFit/>
          </a:bodyPr>
          <a:lstStyle/>
          <a:p>
            <a:r>
              <a:rPr lang="en-US" dirty="0" smtClean="0">
                <a:solidFill>
                  <a:srgbClr val="000000"/>
                </a:solidFill>
              </a:rPr>
              <a:t>CARS energy diagram</a:t>
            </a:r>
            <a:endParaRPr lang="ru-RU" dirty="0">
              <a:solidFill>
                <a:srgbClr val="000000"/>
              </a:solidFill>
            </a:endParaRPr>
          </a:p>
        </p:txBody>
      </p:sp>
      <p:pic>
        <p:nvPicPr>
          <p:cNvPr id="399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4676709"/>
            <a:ext cx="2002469" cy="17766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903623" y="4613342"/>
            <a:ext cx="312906" cy="369332"/>
          </a:xfrm>
          <a:prstGeom prst="rect">
            <a:avLst/>
          </a:prstGeom>
          <a:noFill/>
        </p:spPr>
        <p:txBody>
          <a:bodyPr wrap="none" rtlCol="0">
            <a:spAutoFit/>
          </a:bodyPr>
          <a:lstStyle/>
          <a:p>
            <a:r>
              <a:rPr lang="en-US" dirty="0" smtClean="0">
                <a:solidFill>
                  <a:srgbClr val="000000"/>
                </a:solidFill>
              </a:rPr>
              <a:t>a</a:t>
            </a:r>
            <a:endParaRPr lang="ru-RU" dirty="0">
              <a:solidFill>
                <a:srgbClr val="000000"/>
              </a:solidFill>
            </a:endParaRPr>
          </a:p>
        </p:txBody>
      </p:sp>
      <p:pic>
        <p:nvPicPr>
          <p:cNvPr id="3993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2762" y="4676710"/>
            <a:ext cx="2025222" cy="17766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4115078" y="4643844"/>
            <a:ext cx="312906" cy="369332"/>
          </a:xfrm>
          <a:prstGeom prst="rect">
            <a:avLst/>
          </a:prstGeom>
          <a:noFill/>
        </p:spPr>
        <p:txBody>
          <a:bodyPr wrap="none" rtlCol="0">
            <a:spAutoFit/>
          </a:bodyPr>
          <a:lstStyle/>
          <a:p>
            <a:r>
              <a:rPr lang="en-US" dirty="0" smtClean="0">
                <a:solidFill>
                  <a:srgbClr val="000000"/>
                </a:solidFill>
              </a:rPr>
              <a:t>b</a:t>
            </a:r>
            <a:endParaRPr lang="ru-RU" dirty="0">
              <a:solidFill>
                <a:srgbClr val="000000"/>
              </a:solidFill>
            </a:endParaRPr>
          </a:p>
        </p:txBody>
      </p:sp>
      <p:pic>
        <p:nvPicPr>
          <p:cNvPr id="3994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4680147"/>
            <a:ext cx="2156378" cy="17731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6432158" y="4581128"/>
            <a:ext cx="300082" cy="369332"/>
          </a:xfrm>
          <a:prstGeom prst="rect">
            <a:avLst/>
          </a:prstGeom>
          <a:noFill/>
        </p:spPr>
        <p:txBody>
          <a:bodyPr wrap="none" rtlCol="0">
            <a:spAutoFit/>
          </a:bodyPr>
          <a:lstStyle/>
          <a:p>
            <a:r>
              <a:rPr lang="en-US" dirty="0" smtClean="0">
                <a:solidFill>
                  <a:srgbClr val="000000"/>
                </a:solidFill>
              </a:rPr>
              <a:t>c</a:t>
            </a:r>
            <a:endParaRPr lang="ru-RU" dirty="0">
              <a:solidFill>
                <a:srgbClr val="000000"/>
              </a:solidFill>
            </a:endParaRPr>
          </a:p>
        </p:txBody>
      </p:sp>
      <p:pic>
        <p:nvPicPr>
          <p:cNvPr id="3994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91858" y="4680147"/>
            <a:ext cx="2133838" cy="17731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8723590" y="4617947"/>
            <a:ext cx="312906" cy="369332"/>
          </a:xfrm>
          <a:prstGeom prst="rect">
            <a:avLst/>
          </a:prstGeom>
          <a:noFill/>
        </p:spPr>
        <p:txBody>
          <a:bodyPr wrap="none" rtlCol="0">
            <a:spAutoFit/>
          </a:bodyPr>
          <a:lstStyle/>
          <a:p>
            <a:r>
              <a:rPr lang="en-US" dirty="0" smtClean="0">
                <a:solidFill>
                  <a:srgbClr val="000000"/>
                </a:solidFill>
              </a:rPr>
              <a:t>d</a:t>
            </a:r>
            <a:endParaRPr lang="ru-RU" dirty="0">
              <a:solidFill>
                <a:srgbClr val="000000"/>
              </a:solidFill>
            </a:endParaRPr>
          </a:p>
        </p:txBody>
      </p:sp>
      <p:sp>
        <p:nvSpPr>
          <p:cNvPr id="6" name="TextBox 5"/>
          <p:cNvSpPr txBox="1"/>
          <p:nvPr/>
        </p:nvSpPr>
        <p:spPr>
          <a:xfrm>
            <a:off x="4313357" y="3605615"/>
            <a:ext cx="4705597" cy="954107"/>
          </a:xfrm>
          <a:prstGeom prst="rect">
            <a:avLst/>
          </a:prstGeom>
          <a:noFill/>
        </p:spPr>
        <p:txBody>
          <a:bodyPr wrap="square" rtlCol="0">
            <a:spAutoFit/>
          </a:bodyPr>
          <a:lstStyle/>
          <a:p>
            <a:pPr algn="ctr"/>
            <a:r>
              <a:rPr lang="en-US" sz="1400" b="1" dirty="0" smtClean="0">
                <a:solidFill>
                  <a:srgbClr val="000000"/>
                </a:solidFill>
              </a:rPr>
              <a:t>Non-resonant component arises from</a:t>
            </a:r>
          </a:p>
          <a:p>
            <a:pPr algn="ctr"/>
            <a:r>
              <a:rPr lang="en-US" sz="1400" b="1" dirty="0">
                <a:solidFill>
                  <a:srgbClr val="000000"/>
                </a:solidFill>
              </a:rPr>
              <a:t>t</a:t>
            </a:r>
            <a:r>
              <a:rPr lang="en-US" sz="1400" b="1" dirty="0" smtClean="0">
                <a:solidFill>
                  <a:srgbClr val="000000"/>
                </a:solidFill>
              </a:rPr>
              <a:t>he electronic contributions to </a:t>
            </a:r>
            <a:r>
              <a:rPr lang="en-US" sz="1400" b="1" dirty="0">
                <a:solidFill>
                  <a:srgbClr val="000000"/>
                </a:solidFill>
                <a:cs typeface="Arial" pitchFamily="34" charset="0"/>
                <a:sym typeface="Symbol"/>
              </a:rPr>
              <a:t></a:t>
            </a:r>
            <a:r>
              <a:rPr lang="en-US" sz="1400" b="1" baseline="30000" dirty="0">
                <a:solidFill>
                  <a:srgbClr val="000000"/>
                </a:solidFill>
                <a:cs typeface="Arial" pitchFamily="34" charset="0"/>
                <a:sym typeface="Symbol"/>
              </a:rPr>
              <a:t>(3)</a:t>
            </a:r>
            <a:r>
              <a:rPr lang="en-US" sz="1400" b="1" dirty="0" smtClean="0">
                <a:solidFill>
                  <a:srgbClr val="000000"/>
                </a:solidFill>
              </a:rPr>
              <a:t> :                                         a) off-resonance transitions,                                                  b) two-photon non-resonant contribution.</a:t>
            </a:r>
            <a:endParaRPr lang="ru-RU" sz="1400" b="1" dirty="0">
              <a:solidFill>
                <a:srgbClr val="000000"/>
              </a:solidFill>
            </a:endParaRPr>
          </a:p>
        </p:txBody>
      </p:sp>
      <p:sp>
        <p:nvSpPr>
          <p:cNvPr id="16" name="Rectangle 3"/>
          <p:cNvSpPr>
            <a:spLocks noChangeArrowheads="1"/>
          </p:cNvSpPr>
          <p:nvPr/>
        </p:nvSpPr>
        <p:spPr bwMode="auto">
          <a:xfrm>
            <a:off x="7727299" y="5463353"/>
            <a:ext cx="13891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ru-RU" sz="1200" b="1" dirty="0" err="1"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ω</a:t>
            </a:r>
            <a:r>
              <a:rPr lang="en-US" altLang="ru-RU" sz="1200" b="1" baseline="-25000" dirty="0" err="1"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a:t>
            </a:r>
            <a:r>
              <a:rPr lang="en-US" altLang="ru-RU" sz="1200"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ru-RU" sz="12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ru-RU" sz="1200"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2ω</a:t>
            </a:r>
            <a:r>
              <a:rPr lang="en-US" altLang="ru-RU" sz="1200" b="1" baseline="-25000"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en-US" altLang="ru-RU" sz="1200"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ru-RU" sz="1200" b="1" dirty="0" err="1"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ω</a:t>
            </a:r>
            <a:r>
              <a:rPr lang="en-US" altLang="ru-RU" sz="1200" b="1" baseline="-25000" dirty="0" err="1"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
            </a:r>
            <a:r>
              <a:rPr lang="en-US" altLang="ru-RU" sz="1200" b="1" dirty="0" smtClean="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altLang="ru-RU" sz="12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198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61863" y="1636930"/>
            <a:ext cx="2509465" cy="18754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 name="TextBox 17"/>
          <p:cNvSpPr txBox="1"/>
          <p:nvPr/>
        </p:nvSpPr>
        <p:spPr>
          <a:xfrm>
            <a:off x="498312" y="4251945"/>
            <a:ext cx="3575018" cy="307777"/>
          </a:xfrm>
          <a:prstGeom prst="rect">
            <a:avLst/>
          </a:prstGeom>
          <a:noFill/>
        </p:spPr>
        <p:txBody>
          <a:bodyPr wrap="none" rtlCol="0">
            <a:spAutoFit/>
          </a:bodyPr>
          <a:lstStyle/>
          <a:p>
            <a:r>
              <a:rPr lang="en-US" sz="1400" b="1" dirty="0" smtClean="0">
                <a:solidFill>
                  <a:srgbClr val="000000"/>
                </a:solidFill>
                <a:cs typeface="Arial" pitchFamily="34" charset="0"/>
                <a:sym typeface="Symbol"/>
              </a:rPr>
              <a:t></a:t>
            </a:r>
            <a:r>
              <a:rPr lang="en-US" sz="1400" b="1" baseline="30000" dirty="0" smtClean="0">
                <a:solidFill>
                  <a:srgbClr val="000000"/>
                </a:solidFill>
                <a:cs typeface="Arial" pitchFamily="34" charset="0"/>
                <a:sym typeface="Symbol"/>
              </a:rPr>
              <a:t>(3) </a:t>
            </a:r>
            <a:r>
              <a:rPr lang="en-US" sz="1400" b="1" dirty="0" smtClean="0">
                <a:solidFill>
                  <a:srgbClr val="000000"/>
                </a:solidFill>
                <a:cs typeface="Arial" pitchFamily="34" charset="0"/>
                <a:sym typeface="Symbol"/>
              </a:rPr>
              <a:t>– third-order nonlinear susceptibility</a:t>
            </a:r>
            <a:endParaRPr lang="ru-RU" sz="1400" dirty="0">
              <a:solidFill>
                <a:srgbClr val="000000"/>
              </a:solidFill>
            </a:endParaRPr>
          </a:p>
        </p:txBody>
      </p:sp>
      <p:sp>
        <p:nvSpPr>
          <p:cNvPr id="19" name="Скругленный прямоугольник 18"/>
          <p:cNvSpPr/>
          <p:nvPr/>
        </p:nvSpPr>
        <p:spPr>
          <a:xfrm>
            <a:off x="63398" y="3670642"/>
            <a:ext cx="4444847" cy="524828"/>
          </a:xfrm>
          <a:prstGeom prst="round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prstClr val="white"/>
                </a:solidFill>
                <a:cs typeface="Arial" pitchFamily="34" charset="0"/>
              </a:rPr>
              <a:t>I</a:t>
            </a:r>
            <a:r>
              <a:rPr lang="en-US" sz="2400" b="1" baseline="-25000" dirty="0" smtClean="0">
                <a:solidFill>
                  <a:prstClr val="white"/>
                </a:solidFill>
                <a:cs typeface="Arial" pitchFamily="34" charset="0"/>
              </a:rPr>
              <a:t>CARS</a:t>
            </a:r>
            <a:r>
              <a:rPr lang="en-US" sz="2400" b="1" dirty="0" smtClean="0">
                <a:solidFill>
                  <a:prstClr val="white"/>
                </a:solidFill>
                <a:cs typeface="Arial" pitchFamily="34" charset="0"/>
              </a:rPr>
              <a:t>(</a:t>
            </a:r>
            <a:r>
              <a:rPr lang="el-GR" sz="2400" b="1" dirty="0" smtClean="0">
                <a:solidFill>
                  <a:prstClr val="white"/>
                </a:solidFill>
                <a:cs typeface="Arial" pitchFamily="34" charset="0"/>
              </a:rPr>
              <a:t>ω</a:t>
            </a:r>
            <a:r>
              <a:rPr lang="en-US" sz="2400" b="1" dirty="0" smtClean="0">
                <a:solidFill>
                  <a:prstClr val="white"/>
                </a:solidFill>
                <a:cs typeface="Arial" pitchFamily="34" charset="0"/>
              </a:rPr>
              <a:t>)</a:t>
            </a:r>
            <a:r>
              <a:rPr lang="en-US" sz="2400" b="1" baseline="-25000" dirty="0" smtClean="0">
                <a:solidFill>
                  <a:prstClr val="white"/>
                </a:solidFill>
                <a:cs typeface="Arial" pitchFamily="34" charset="0"/>
              </a:rPr>
              <a:t> </a:t>
            </a:r>
            <a:r>
              <a:rPr lang="en-US" sz="2400" b="1" dirty="0" smtClean="0">
                <a:solidFill>
                  <a:prstClr val="white"/>
                </a:solidFill>
                <a:cs typeface="Arial" pitchFamily="34" charset="0"/>
              </a:rPr>
              <a:t>~ </a:t>
            </a:r>
            <a:r>
              <a:rPr lang="en-US" sz="2400" dirty="0" smtClean="0">
                <a:solidFill>
                  <a:prstClr val="white"/>
                </a:solidFill>
                <a:cs typeface="Arial" pitchFamily="34" charset="0"/>
              </a:rPr>
              <a:t>|</a:t>
            </a:r>
            <a:r>
              <a:rPr lang="en-US" sz="2400" b="1" dirty="0" smtClean="0">
                <a:solidFill>
                  <a:prstClr val="white"/>
                </a:solidFill>
                <a:cs typeface="Arial" pitchFamily="34" charset="0"/>
                <a:sym typeface="Symbol"/>
              </a:rPr>
              <a:t></a:t>
            </a:r>
            <a:r>
              <a:rPr lang="en-US" sz="2400" b="1" baseline="-25000" dirty="0" smtClean="0">
                <a:solidFill>
                  <a:prstClr val="white"/>
                </a:solidFill>
                <a:cs typeface="Arial" pitchFamily="34" charset="0"/>
                <a:sym typeface="Symbol"/>
              </a:rPr>
              <a:t>CARS</a:t>
            </a:r>
            <a:r>
              <a:rPr lang="en-US" sz="2400" b="1" baseline="30000" dirty="0" smtClean="0">
                <a:solidFill>
                  <a:prstClr val="white"/>
                </a:solidFill>
                <a:cs typeface="Arial" pitchFamily="34" charset="0"/>
                <a:sym typeface="Symbol"/>
              </a:rPr>
              <a:t>(3)</a:t>
            </a:r>
            <a:r>
              <a:rPr lang="en-US" sz="2400" dirty="0" smtClean="0">
                <a:solidFill>
                  <a:prstClr val="white"/>
                </a:solidFill>
                <a:cs typeface="Arial" pitchFamily="34" charset="0"/>
              </a:rPr>
              <a:t>|</a:t>
            </a:r>
            <a:r>
              <a:rPr lang="en-US" sz="2400" baseline="30000" dirty="0" smtClean="0">
                <a:solidFill>
                  <a:prstClr val="white"/>
                </a:solidFill>
                <a:cs typeface="Arial" pitchFamily="34" charset="0"/>
              </a:rPr>
              <a:t>2</a:t>
            </a:r>
            <a:r>
              <a:rPr lang="en-US" sz="2400" b="1" dirty="0" smtClean="0">
                <a:solidFill>
                  <a:prstClr val="white"/>
                </a:solidFill>
                <a:cs typeface="Arial" pitchFamily="34" charset="0"/>
                <a:sym typeface="Symbol"/>
              </a:rPr>
              <a:t> </a:t>
            </a:r>
            <a:r>
              <a:rPr lang="en-US" b="1" dirty="0" smtClean="0">
                <a:solidFill>
                  <a:prstClr val="white"/>
                </a:solidFill>
                <a:cs typeface="Arial" pitchFamily="34" charset="0"/>
                <a:sym typeface="Symbol"/>
              </a:rPr>
              <a:t>x</a:t>
            </a:r>
            <a:r>
              <a:rPr lang="en-US" sz="2400" b="1" dirty="0" smtClean="0">
                <a:solidFill>
                  <a:prstClr val="white"/>
                </a:solidFill>
                <a:cs typeface="Arial" pitchFamily="34" charset="0"/>
                <a:sym typeface="Symbol"/>
              </a:rPr>
              <a:t> </a:t>
            </a:r>
            <a:r>
              <a:rPr lang="en-US" sz="2400" dirty="0" smtClean="0">
                <a:solidFill>
                  <a:prstClr val="white"/>
                </a:solidFill>
                <a:cs typeface="Arial" pitchFamily="34" charset="0"/>
              </a:rPr>
              <a:t>I</a:t>
            </a:r>
            <a:r>
              <a:rPr lang="en-US" sz="2400" b="1" baseline="-25000" dirty="0" smtClean="0">
                <a:solidFill>
                  <a:prstClr val="white"/>
                </a:solidFill>
                <a:cs typeface="Arial" pitchFamily="34" charset="0"/>
              </a:rPr>
              <a:t>p</a:t>
            </a:r>
            <a:r>
              <a:rPr lang="en-US" sz="2400" baseline="30000" dirty="0" smtClean="0">
                <a:solidFill>
                  <a:prstClr val="white"/>
                </a:solidFill>
                <a:cs typeface="Arial" pitchFamily="34" charset="0"/>
              </a:rPr>
              <a:t>2</a:t>
            </a:r>
            <a:r>
              <a:rPr lang="en-US" sz="2400" b="1" baseline="30000" dirty="0" smtClean="0">
                <a:solidFill>
                  <a:prstClr val="white"/>
                </a:solidFill>
                <a:cs typeface="Arial" pitchFamily="34" charset="0"/>
              </a:rPr>
              <a:t> </a:t>
            </a:r>
            <a:r>
              <a:rPr lang="en-US" sz="2400" dirty="0" smtClean="0">
                <a:solidFill>
                  <a:prstClr val="white"/>
                </a:solidFill>
                <a:cs typeface="Arial" pitchFamily="34" charset="0"/>
              </a:rPr>
              <a:t>I</a:t>
            </a:r>
            <a:r>
              <a:rPr lang="en-US" sz="2400" b="1" baseline="-25000" dirty="0" smtClean="0">
                <a:solidFill>
                  <a:prstClr val="white"/>
                </a:solidFill>
                <a:cs typeface="Arial" pitchFamily="34" charset="0"/>
              </a:rPr>
              <a:t>S </a:t>
            </a:r>
            <a:r>
              <a:rPr lang="en-US" b="1" dirty="0" smtClean="0">
                <a:solidFill>
                  <a:prstClr val="white"/>
                </a:solidFill>
                <a:cs typeface="Arial" pitchFamily="34" charset="0"/>
              </a:rPr>
              <a:t>x </a:t>
            </a:r>
            <a:r>
              <a:rPr lang="en-US" sz="2400" dirty="0" smtClean="0">
                <a:solidFill>
                  <a:prstClr val="white"/>
                </a:solidFill>
                <a:cs typeface="Arial" pitchFamily="34" charset="0"/>
              </a:rPr>
              <a:t>N</a:t>
            </a:r>
            <a:r>
              <a:rPr lang="en-US" sz="2400" baseline="30000" dirty="0" smtClean="0">
                <a:solidFill>
                  <a:prstClr val="white"/>
                </a:solidFill>
                <a:cs typeface="Arial" pitchFamily="34" charset="0"/>
              </a:rPr>
              <a:t>2</a:t>
            </a:r>
            <a:r>
              <a:rPr lang="en-US" b="1" dirty="0" smtClean="0">
                <a:solidFill>
                  <a:prstClr val="white"/>
                </a:solidFill>
                <a:cs typeface="Arial" pitchFamily="34" charset="0"/>
              </a:rPr>
              <a:t> </a:t>
            </a:r>
            <a:r>
              <a:rPr lang="en-US" sz="2400" b="1" baseline="-25000" dirty="0" smtClean="0">
                <a:solidFill>
                  <a:prstClr val="white"/>
                </a:solidFill>
                <a:cs typeface="Arial" pitchFamily="34" charset="0"/>
              </a:rPr>
              <a:t> </a:t>
            </a:r>
            <a:endParaRPr lang="ru-RU" sz="2400" b="1" baseline="30000" dirty="0">
              <a:solidFill>
                <a:prstClr val="white"/>
              </a:solidFill>
              <a:cs typeface="Arial" pitchFamily="34" charset="0"/>
            </a:endParaRPr>
          </a:p>
        </p:txBody>
      </p:sp>
      <p:sp>
        <p:nvSpPr>
          <p:cNvPr id="20" name="TextBox 19"/>
          <p:cNvSpPr txBox="1"/>
          <p:nvPr/>
        </p:nvSpPr>
        <p:spPr>
          <a:xfrm>
            <a:off x="4271532" y="836712"/>
            <a:ext cx="4721538" cy="738664"/>
          </a:xfrm>
          <a:prstGeom prst="rect">
            <a:avLst/>
          </a:prstGeom>
          <a:noFill/>
        </p:spPr>
        <p:txBody>
          <a:bodyPr wrap="square" rtlCol="0">
            <a:spAutoFit/>
          </a:bodyPr>
          <a:lstStyle/>
          <a:p>
            <a:pPr algn="ctr"/>
            <a:r>
              <a:rPr lang="en-US" sz="1400" b="1" dirty="0">
                <a:solidFill>
                  <a:srgbClr val="000000"/>
                </a:solidFill>
              </a:rPr>
              <a:t>CARS </a:t>
            </a:r>
            <a:r>
              <a:rPr lang="en-US" sz="1400" b="1" dirty="0" smtClean="0">
                <a:solidFill>
                  <a:srgbClr val="000000"/>
                </a:solidFill>
              </a:rPr>
              <a:t>microscopy is </a:t>
            </a:r>
            <a:r>
              <a:rPr lang="en-US" sz="1400" b="1" dirty="0">
                <a:solidFill>
                  <a:srgbClr val="000000"/>
                </a:solidFill>
              </a:rPr>
              <a:t>a coherent imaging </a:t>
            </a:r>
            <a:r>
              <a:rPr lang="en-US" sz="1400" b="1" dirty="0" smtClean="0">
                <a:solidFill>
                  <a:srgbClr val="000000"/>
                </a:solidFill>
              </a:rPr>
              <a:t>method</a:t>
            </a:r>
          </a:p>
          <a:p>
            <a:pPr algn="ctr"/>
            <a:r>
              <a:rPr lang="en-US" sz="1400" b="1" dirty="0" smtClean="0">
                <a:solidFill>
                  <a:srgbClr val="000000"/>
                </a:solidFill>
              </a:rPr>
              <a:t>in </a:t>
            </a:r>
            <a:r>
              <a:rPr lang="en-US" sz="1400" b="1" dirty="0">
                <a:solidFill>
                  <a:srgbClr val="000000"/>
                </a:solidFill>
              </a:rPr>
              <a:t>which the induced </a:t>
            </a:r>
            <a:r>
              <a:rPr lang="en-US" sz="1400" b="1" dirty="0" smtClean="0">
                <a:solidFill>
                  <a:srgbClr val="000000"/>
                </a:solidFill>
              </a:rPr>
              <a:t>polarization assumes a </a:t>
            </a:r>
          </a:p>
          <a:p>
            <a:pPr algn="ctr"/>
            <a:r>
              <a:rPr lang="en-US" sz="1400" b="1" dirty="0">
                <a:solidFill>
                  <a:srgbClr val="000000"/>
                </a:solidFill>
              </a:rPr>
              <a:t>w</a:t>
            </a:r>
            <a:r>
              <a:rPr lang="en-US" sz="1400" b="1" dirty="0" smtClean="0">
                <a:solidFill>
                  <a:srgbClr val="000000"/>
                </a:solidFill>
              </a:rPr>
              <a:t>ell-defined phase relation with the excitation fields.</a:t>
            </a:r>
            <a:endParaRPr lang="ru-RU" dirty="0">
              <a:solidFill>
                <a:srgbClr val="000000"/>
              </a:solidFill>
            </a:endParaRPr>
          </a:p>
        </p:txBody>
      </p:sp>
    </p:spTree>
    <p:extLst>
      <p:ext uri="{BB962C8B-B14F-4D97-AF65-F5344CB8AC3E}">
        <p14:creationId xmlns:p14="http://schemas.microsoft.com/office/powerpoint/2010/main" val="133093608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764704"/>
            <a:ext cx="6572200" cy="50028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Номер слайда 2"/>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fld id="{00BC50F8-9B4C-4D46-8920-2FE3B9E2EA94}" type="slidenum">
              <a:rPr lang="ro-RO" altLang="ru-RU" sz="1100" b="1" smtClean="0">
                <a:solidFill>
                  <a:srgbClr val="000000"/>
                </a:solidFill>
                <a:latin typeface="Arial" charset="0"/>
                <a:cs typeface="Arial" charset="0"/>
              </a:rPr>
              <a:pPr algn="r" eaLnBrk="1" fontAlgn="base" hangingPunct="1">
                <a:spcBef>
                  <a:spcPct val="0"/>
                </a:spcBef>
                <a:spcAft>
                  <a:spcPct val="0"/>
                </a:spcAft>
                <a:buFontTx/>
                <a:buNone/>
              </a:pPr>
              <a:t>15</a:t>
            </a:fld>
            <a:endParaRPr lang="ro-RO" altLang="ru-RU" sz="1100" b="1" dirty="0" smtClean="0">
              <a:solidFill>
                <a:srgbClr val="000000"/>
              </a:solidFill>
              <a:latin typeface="Arial" charset="0"/>
              <a:cs typeface="Arial" charset="0"/>
            </a:endParaRPr>
          </a:p>
        </p:txBody>
      </p:sp>
      <p:sp>
        <p:nvSpPr>
          <p:cNvPr id="5" name="TextBox 4"/>
          <p:cNvSpPr txBox="1"/>
          <p:nvPr/>
        </p:nvSpPr>
        <p:spPr>
          <a:xfrm>
            <a:off x="1552713" y="116632"/>
            <a:ext cx="6546985" cy="492443"/>
          </a:xfrm>
          <a:prstGeom prst="rect">
            <a:avLst/>
          </a:prstGeom>
          <a:noFill/>
        </p:spPr>
        <p:txBody>
          <a:bodyPr wrap="none" rtlCol="0">
            <a:spAutoFit/>
          </a:bodyPr>
          <a:lstStyle/>
          <a:p>
            <a:r>
              <a:rPr lang="ru-RU" sz="2600" b="1" dirty="0" smtClean="0">
                <a:solidFill>
                  <a:prstClr val="black"/>
                </a:solidFill>
                <a:latin typeface="Arial" panose="020B0604020202020204" pitchFamily="34" charset="0"/>
                <a:cs typeface="Arial" panose="020B0604020202020204" pitchFamily="34" charset="0"/>
              </a:rPr>
              <a:t>О</a:t>
            </a:r>
            <a:r>
              <a:rPr lang="en-US" sz="2600" b="1" dirty="0" err="1" smtClean="0">
                <a:solidFill>
                  <a:prstClr val="black"/>
                </a:solidFill>
                <a:latin typeface="Arial" panose="020B0604020202020204" pitchFamily="34" charset="0"/>
                <a:cs typeface="Arial" panose="020B0604020202020204" pitchFamily="34" charset="0"/>
              </a:rPr>
              <a:t>ptical</a:t>
            </a:r>
            <a:r>
              <a:rPr lang="en-US" sz="2600" b="1" dirty="0" smtClean="0">
                <a:solidFill>
                  <a:prstClr val="black"/>
                </a:solidFill>
                <a:latin typeface="Arial" panose="020B0604020202020204" pitchFamily="34" charset="0"/>
                <a:cs typeface="Arial" panose="020B0604020202020204" pitchFamily="34" charset="0"/>
              </a:rPr>
              <a:t> layout of SECARS experiments</a:t>
            </a:r>
            <a:endParaRPr lang="ru-RU" sz="2600" b="1" dirty="0">
              <a:solidFill>
                <a:prstClr val="black"/>
              </a:solidFill>
              <a:latin typeface="Arial" panose="020B0604020202020204" pitchFamily="34" charset="0"/>
              <a:cs typeface="Arial" panose="020B0604020202020204" pitchFamily="34" charset="0"/>
            </a:endParaRPr>
          </a:p>
        </p:txBody>
      </p:sp>
      <p:sp>
        <p:nvSpPr>
          <p:cNvPr id="2" name="TextBox 1"/>
          <p:cNvSpPr txBox="1"/>
          <p:nvPr/>
        </p:nvSpPr>
        <p:spPr>
          <a:xfrm>
            <a:off x="4652020" y="4725144"/>
            <a:ext cx="934871" cy="307777"/>
          </a:xfrm>
          <a:prstGeom prst="rect">
            <a:avLst/>
          </a:prstGeom>
          <a:noFill/>
        </p:spPr>
        <p:txBody>
          <a:bodyPr wrap="none" rtlCol="0">
            <a:spAutoFit/>
          </a:bodyPr>
          <a:lstStyle/>
          <a:p>
            <a:r>
              <a:rPr lang="en-US" sz="1400" b="1" dirty="0" smtClean="0">
                <a:solidFill>
                  <a:prstClr val="black"/>
                </a:solidFill>
                <a:latin typeface="Arial" panose="020B0604020202020204" pitchFamily="34" charset="0"/>
                <a:cs typeface="Arial" panose="020B0604020202020204" pitchFamily="34" charset="0"/>
              </a:rPr>
              <a:t>SECARS</a:t>
            </a:r>
            <a:endParaRPr lang="ru-RU" sz="1400" b="1"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6445441" y="2041103"/>
            <a:ext cx="934871" cy="307777"/>
          </a:xfrm>
          <a:prstGeom prst="rect">
            <a:avLst/>
          </a:prstGeom>
          <a:noFill/>
        </p:spPr>
        <p:txBody>
          <a:bodyPr wrap="none" rtlCol="0">
            <a:spAutoFit/>
          </a:bodyPr>
          <a:lstStyle/>
          <a:p>
            <a:r>
              <a:rPr lang="en-US" sz="1400" b="1" dirty="0" smtClean="0">
                <a:solidFill>
                  <a:prstClr val="black"/>
                </a:solidFill>
                <a:latin typeface="Arial" panose="020B0604020202020204" pitchFamily="34" charset="0"/>
                <a:cs typeface="Arial" panose="020B0604020202020204" pitchFamily="34" charset="0"/>
              </a:rPr>
              <a:t>SECARS</a:t>
            </a:r>
            <a:endParaRPr lang="ru-RU" sz="1400" b="1" dirty="0">
              <a:solidFill>
                <a:prstClr val="black"/>
              </a:solidFill>
              <a:latin typeface="Arial" panose="020B0604020202020204" pitchFamily="34" charset="0"/>
              <a:cs typeface="Arial" panose="020B0604020202020204" pitchFamily="34" charset="0"/>
            </a:endParaRPr>
          </a:p>
        </p:txBody>
      </p:sp>
      <p:sp>
        <p:nvSpPr>
          <p:cNvPr id="8" name="TextBox 7"/>
          <p:cNvSpPr txBox="1"/>
          <p:nvPr/>
        </p:nvSpPr>
        <p:spPr>
          <a:xfrm>
            <a:off x="7132111" y="4376137"/>
            <a:ext cx="824265" cy="276999"/>
          </a:xfrm>
          <a:prstGeom prst="rect">
            <a:avLst/>
          </a:prstGeom>
          <a:noFill/>
        </p:spPr>
        <p:txBody>
          <a:bodyPr wrap="none" rtlCol="0">
            <a:spAutoFit/>
          </a:bodyPr>
          <a:lstStyle/>
          <a:p>
            <a:r>
              <a:rPr lang="en-US" sz="1200" b="1" dirty="0" smtClean="0">
                <a:solidFill>
                  <a:prstClr val="black"/>
                </a:solidFill>
                <a:latin typeface="Arial" panose="020B0604020202020204" pitchFamily="34" charset="0"/>
                <a:cs typeface="Arial" panose="020B0604020202020204" pitchFamily="34" charset="0"/>
              </a:rPr>
              <a:t>SECARS</a:t>
            </a:r>
            <a:endParaRPr lang="ru-RU" sz="1200" b="1" dirty="0">
              <a:solidFill>
                <a:prstClr val="black"/>
              </a:solidFill>
              <a:latin typeface="Arial" panose="020B0604020202020204" pitchFamily="34" charset="0"/>
              <a:cs typeface="Arial" panose="020B0604020202020204" pitchFamily="34" charset="0"/>
            </a:endParaRPr>
          </a:p>
        </p:txBody>
      </p:sp>
      <p:sp>
        <p:nvSpPr>
          <p:cNvPr id="4" name="TextBox 3"/>
          <p:cNvSpPr txBox="1"/>
          <p:nvPr/>
        </p:nvSpPr>
        <p:spPr>
          <a:xfrm>
            <a:off x="2267744" y="2041103"/>
            <a:ext cx="1664238" cy="338554"/>
          </a:xfrm>
          <a:prstGeom prst="rect">
            <a:avLst/>
          </a:prstGeom>
          <a:noFill/>
        </p:spPr>
        <p:txBody>
          <a:bodyPr wrap="none" rtlCol="0">
            <a:spAutoFit/>
          </a:bodyPr>
          <a:lstStyle/>
          <a:p>
            <a:r>
              <a:rPr lang="en-US" sz="1600" b="1" dirty="0">
                <a:solidFill>
                  <a:srgbClr val="C00000"/>
                </a:solidFill>
                <a:latin typeface="Arial" panose="020B0604020202020204" pitchFamily="34" charset="0"/>
                <a:cs typeface="Arial" panose="020B0604020202020204" pitchFamily="34" charset="0"/>
              </a:rPr>
              <a:t>Nikon TE2000S</a:t>
            </a:r>
            <a:endParaRPr lang="ru-RU" sz="1600" b="1" dirty="0">
              <a:solidFill>
                <a:srgbClr val="C00000"/>
              </a:solidFill>
              <a:latin typeface="Arial" panose="020B0604020202020204" pitchFamily="34" charset="0"/>
              <a:cs typeface="Arial" panose="020B0604020202020204" pitchFamily="34" charset="0"/>
            </a:endParaRPr>
          </a:p>
        </p:txBody>
      </p:sp>
      <p:pic>
        <p:nvPicPr>
          <p:cNvPr id="76802" name="Picture 2"/>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825498" y="5032921"/>
            <a:ext cx="1872208" cy="6331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Прямоугольник 9"/>
          <p:cNvSpPr/>
          <p:nvPr/>
        </p:nvSpPr>
        <p:spPr>
          <a:xfrm rot="16200000">
            <a:off x="5375735" y="2418914"/>
            <a:ext cx="1590500" cy="461665"/>
          </a:xfrm>
          <a:prstGeom prst="rect">
            <a:avLst/>
          </a:prstGeom>
        </p:spPr>
        <p:txBody>
          <a:bodyPr wrap="none">
            <a:spAutoFit/>
          </a:bodyPr>
          <a:lstStyle/>
          <a:p>
            <a:pPr algn="ctr"/>
            <a:r>
              <a:rPr lang="en-US" sz="1200" b="1" dirty="0">
                <a:solidFill>
                  <a:srgbClr val="C00000"/>
                </a:solidFill>
                <a:latin typeface="Arial" panose="020B0604020202020204" pitchFamily="34" charset="0"/>
                <a:cs typeface="Arial" panose="020B0604020202020204" pitchFamily="34" charset="0"/>
              </a:rPr>
              <a:t>H7844, </a:t>
            </a:r>
            <a:r>
              <a:rPr lang="en-US" sz="1200" b="1" dirty="0" smtClean="0">
                <a:solidFill>
                  <a:srgbClr val="C00000"/>
                </a:solidFill>
                <a:latin typeface="Arial" panose="020B0604020202020204" pitchFamily="34" charset="0"/>
                <a:cs typeface="Arial" panose="020B0604020202020204" pitchFamily="34" charset="0"/>
              </a:rPr>
              <a:t>Hamamatsu</a:t>
            </a:r>
          </a:p>
          <a:p>
            <a:pPr algn="ctr"/>
            <a:r>
              <a:rPr lang="en-US" sz="1200" b="1" dirty="0" smtClean="0">
                <a:solidFill>
                  <a:srgbClr val="C00000"/>
                </a:solidFill>
                <a:latin typeface="Arial" panose="020B0604020202020204" pitchFamily="34" charset="0"/>
                <a:cs typeface="Arial" panose="020B0604020202020204" pitchFamily="34" charset="0"/>
              </a:rPr>
              <a:t>Fast mapping</a:t>
            </a:r>
            <a:endParaRPr lang="ru-RU" sz="1200" b="1" dirty="0">
              <a:solidFill>
                <a:srgbClr val="C00000"/>
              </a:solidFill>
              <a:latin typeface="Arial" panose="020B0604020202020204" pitchFamily="34" charset="0"/>
              <a:cs typeface="Arial" panose="020B0604020202020204" pitchFamily="34" charset="0"/>
            </a:endParaRPr>
          </a:p>
        </p:txBody>
      </p:sp>
      <p:sp>
        <p:nvSpPr>
          <p:cNvPr id="11" name="Прямоугольник 10"/>
          <p:cNvSpPr/>
          <p:nvPr/>
        </p:nvSpPr>
        <p:spPr>
          <a:xfrm rot="16200000">
            <a:off x="7144103" y="3339188"/>
            <a:ext cx="2310248" cy="461665"/>
          </a:xfrm>
          <a:prstGeom prst="rect">
            <a:avLst/>
          </a:prstGeom>
        </p:spPr>
        <p:txBody>
          <a:bodyPr wrap="none">
            <a:spAutoFit/>
          </a:bodyPr>
          <a:lstStyle/>
          <a:p>
            <a:pPr algn="ctr"/>
            <a:r>
              <a:rPr lang="en-US" sz="1200" b="1" dirty="0" smtClean="0">
                <a:solidFill>
                  <a:srgbClr val="C00000"/>
                </a:solidFill>
                <a:latin typeface="Arial" panose="020B0604020202020204" pitchFamily="34" charset="0"/>
                <a:cs typeface="Arial" panose="020B0604020202020204" pitchFamily="34" charset="0"/>
              </a:rPr>
              <a:t>HS </a:t>
            </a:r>
            <a:r>
              <a:rPr lang="en-US" sz="1200" b="1" dirty="0">
                <a:solidFill>
                  <a:srgbClr val="C00000"/>
                </a:solidFill>
                <a:latin typeface="Arial" panose="020B0604020202020204" pitchFamily="34" charset="0"/>
                <a:cs typeface="Arial" panose="020B0604020202020204" pitchFamily="34" charset="0"/>
              </a:rPr>
              <a:t>101H, PROSCAN, </a:t>
            </a:r>
            <a:r>
              <a:rPr lang="en-US" sz="1200" b="1" dirty="0" smtClean="0">
                <a:solidFill>
                  <a:srgbClr val="C00000"/>
                </a:solidFill>
                <a:latin typeface="Arial" panose="020B0604020202020204" pitchFamily="34" charset="0"/>
                <a:cs typeface="Arial" panose="020B0604020202020204" pitchFamily="34" charset="0"/>
              </a:rPr>
              <a:t>Belarus</a:t>
            </a:r>
          </a:p>
          <a:p>
            <a:pPr algn="ctr"/>
            <a:r>
              <a:rPr lang="en-US" sz="1200" b="1" dirty="0" smtClean="0">
                <a:solidFill>
                  <a:srgbClr val="C00000"/>
                </a:solidFill>
                <a:latin typeface="Arial" panose="020B0604020202020204" pitchFamily="34" charset="0"/>
                <a:cs typeface="Arial" panose="020B0604020202020204" pitchFamily="34" charset="0"/>
              </a:rPr>
              <a:t>Slow mapping</a:t>
            </a:r>
            <a:endParaRPr lang="ru-RU" sz="1200" b="1" dirty="0">
              <a:solidFill>
                <a:srgbClr val="C00000"/>
              </a:solidFill>
              <a:latin typeface="Arial" panose="020B0604020202020204" pitchFamily="34" charset="0"/>
              <a:cs typeface="Arial" panose="020B0604020202020204" pitchFamily="34" charset="0"/>
            </a:endParaRPr>
          </a:p>
        </p:txBody>
      </p:sp>
      <p:cxnSp>
        <p:nvCxnSpPr>
          <p:cNvPr id="13" name="Прямая со стрелкой 12"/>
          <p:cNvCxnSpPr/>
          <p:nvPr/>
        </p:nvCxnSpPr>
        <p:spPr>
          <a:xfrm flipH="1">
            <a:off x="6372200" y="3068960"/>
            <a:ext cx="21479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7740352" y="3717032"/>
            <a:ext cx="33114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6200000">
            <a:off x="4062532" y="2858348"/>
            <a:ext cx="1398140" cy="523220"/>
          </a:xfrm>
          <a:prstGeom prst="rect">
            <a:avLst/>
          </a:prstGeom>
          <a:noFill/>
        </p:spPr>
        <p:txBody>
          <a:bodyPr wrap="none" rtlCol="0">
            <a:spAutoFit/>
          </a:bodyPr>
          <a:lstStyle/>
          <a:p>
            <a:pPr algn="ctr"/>
            <a:r>
              <a:rPr lang="en-US" sz="1400" b="1" dirty="0" smtClean="0">
                <a:solidFill>
                  <a:srgbClr val="C00000"/>
                </a:solidFill>
                <a:latin typeface="Arial" panose="020B0604020202020204" pitchFamily="34" charset="0"/>
                <a:cs typeface="Arial" panose="020B0604020202020204" pitchFamily="34" charset="0"/>
              </a:rPr>
              <a:t>Fast mapping</a:t>
            </a:r>
          </a:p>
          <a:p>
            <a:pPr algn="ctr"/>
            <a:r>
              <a:rPr lang="en-US" sz="1400" b="1" dirty="0" smtClean="0">
                <a:solidFill>
                  <a:srgbClr val="C00000"/>
                </a:solidFill>
                <a:latin typeface="Arial" panose="020B0604020202020204" pitchFamily="34" charset="0"/>
                <a:cs typeface="Arial" panose="020B0604020202020204" pitchFamily="34" charset="0"/>
              </a:rPr>
              <a:t>Slow mapping</a:t>
            </a:r>
            <a:endParaRPr lang="ru-RU" sz="1400" b="1" dirty="0">
              <a:solidFill>
                <a:srgbClr val="C00000"/>
              </a:solidFill>
              <a:latin typeface="Arial" panose="020B0604020202020204" pitchFamily="34" charset="0"/>
              <a:cs typeface="Arial" panose="020B0604020202020204" pitchFamily="34" charset="0"/>
            </a:endParaRPr>
          </a:p>
        </p:txBody>
      </p:sp>
      <p:cxnSp>
        <p:nvCxnSpPr>
          <p:cNvPr id="16" name="Прямая со стрелкой 15"/>
          <p:cNvCxnSpPr>
            <a:stCxn id="9" idx="0"/>
          </p:cNvCxnSpPr>
          <p:nvPr/>
        </p:nvCxnSpPr>
        <p:spPr>
          <a:xfrm flipH="1">
            <a:off x="4096841" y="3119958"/>
            <a:ext cx="40315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Скругленный прямоугольник 16"/>
          <p:cNvSpPr/>
          <p:nvPr/>
        </p:nvSpPr>
        <p:spPr>
          <a:xfrm>
            <a:off x="67362" y="620688"/>
            <a:ext cx="9041142" cy="78685"/>
          </a:xfrm>
          <a:prstGeom prst="roundRect">
            <a:avLst/>
          </a:prstGeom>
          <a:solidFill>
            <a:schemeClr val="accent6">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67362" y="6014611"/>
            <a:ext cx="9041142" cy="78685"/>
          </a:xfrm>
          <a:prstGeom prst="roundRect">
            <a:avLst/>
          </a:prstGeom>
          <a:solidFill>
            <a:schemeClr val="accent6">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19820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TNB1.jpg"/>
          <p:cNvPicPr>
            <a:picLocks noChangeAspect="1"/>
          </p:cNvPicPr>
          <p:nvPr/>
        </p:nvPicPr>
        <p:blipFill>
          <a:blip r:embed="rId3" cstate="print"/>
          <a:stretch>
            <a:fillRect/>
          </a:stretch>
        </p:blipFill>
        <p:spPr>
          <a:xfrm>
            <a:off x="6147150" y="1658481"/>
            <a:ext cx="2761950" cy="1728192"/>
          </a:xfrm>
          <a:prstGeom prst="rect">
            <a:avLst/>
          </a:prstGeom>
          <a:ln>
            <a:solidFill>
              <a:schemeClr val="tx1"/>
            </a:solidFill>
          </a:ln>
        </p:spPr>
      </p:pic>
      <p:sp>
        <p:nvSpPr>
          <p:cNvPr id="5" name="TextBox 4"/>
          <p:cNvSpPr txBox="1"/>
          <p:nvPr/>
        </p:nvSpPr>
        <p:spPr>
          <a:xfrm>
            <a:off x="2123728" y="377001"/>
            <a:ext cx="5057795" cy="584775"/>
          </a:xfrm>
          <a:prstGeom prst="rect">
            <a:avLst/>
          </a:prstGeom>
          <a:noFill/>
        </p:spPr>
        <p:txBody>
          <a:bodyPr wrap="none" rtlCol="0">
            <a:spAutoFit/>
          </a:bodyPr>
          <a:lstStyle/>
          <a:p>
            <a:pPr algn="ctr"/>
            <a:r>
              <a:rPr lang="en-US" sz="3200" dirty="0" smtClean="0">
                <a:solidFill>
                  <a:prstClr val="black"/>
                </a:solidFill>
                <a:latin typeface="Arial" panose="020B0604020202020204" pitchFamily="34" charset="0"/>
                <a:cs typeface="Arial" panose="020B0604020202020204" pitchFamily="34" charset="0"/>
              </a:rPr>
              <a:t>Analyte/reporter molecules</a:t>
            </a:r>
            <a:endParaRPr lang="ru-RU" sz="3200"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88210" y="2291745"/>
            <a:ext cx="5958682" cy="461665"/>
          </a:xfrm>
          <a:prstGeom prst="rect">
            <a:avLst/>
          </a:prstGeom>
          <a:noFill/>
        </p:spPr>
        <p:txBody>
          <a:bodyPr wrap="none" rtlCol="0">
            <a:spAutoFit/>
          </a:bodyPr>
          <a:lstStyle/>
          <a:p>
            <a:r>
              <a:rPr lang="en-US" sz="2400" b="1" i="1" dirty="0" smtClean="0">
                <a:solidFill>
                  <a:prstClr val="black"/>
                </a:solidFill>
                <a:latin typeface="Arial" panose="020B0604020202020204" pitchFamily="34" charset="0"/>
                <a:cs typeface="Arial" panose="020B0604020202020204" pitchFamily="34" charset="0"/>
              </a:rPr>
              <a:t>Al/CeO</a:t>
            </a:r>
            <a:r>
              <a:rPr lang="en-US" sz="2400" b="1" i="1" baseline="-25000" dirty="0" smtClean="0">
                <a:solidFill>
                  <a:prstClr val="black"/>
                </a:solidFill>
                <a:latin typeface="Arial" panose="020B0604020202020204" pitchFamily="34" charset="0"/>
                <a:cs typeface="Arial" panose="020B0604020202020204" pitchFamily="34" charset="0"/>
              </a:rPr>
              <a:t>2</a:t>
            </a:r>
            <a:r>
              <a:rPr lang="en-US" sz="2400" b="1" i="1" dirty="0" smtClean="0">
                <a:solidFill>
                  <a:prstClr val="black"/>
                </a:solidFill>
                <a:latin typeface="Arial" panose="020B0604020202020204" pitchFamily="34" charset="0"/>
                <a:cs typeface="Arial" panose="020B0604020202020204" pitchFamily="34" charset="0"/>
              </a:rPr>
              <a:t>/</a:t>
            </a:r>
            <a:r>
              <a:rPr lang="en-US" sz="2400" b="1" i="1" dirty="0" err="1" smtClean="0">
                <a:solidFill>
                  <a:prstClr val="black"/>
                </a:solidFill>
                <a:latin typeface="Arial" panose="020B0604020202020204" pitchFamily="34" charset="0"/>
                <a:cs typeface="Arial" panose="020B0604020202020204" pitchFamily="34" charset="0"/>
              </a:rPr>
              <a:t>AuNP</a:t>
            </a:r>
            <a:r>
              <a:rPr lang="en-US" sz="2400" b="1" i="1" dirty="0" smtClean="0">
                <a:solidFill>
                  <a:prstClr val="black"/>
                </a:solidFill>
                <a:latin typeface="Arial" panose="020B0604020202020204" pitchFamily="34" charset="0"/>
                <a:cs typeface="Arial" panose="020B0604020202020204" pitchFamily="34" charset="0"/>
              </a:rPr>
              <a:t>/DTNB </a:t>
            </a:r>
            <a:r>
              <a:rPr lang="en-US" sz="2400" b="1" dirty="0" smtClean="0">
                <a:solidFill>
                  <a:prstClr val="black"/>
                </a:solidFill>
                <a:latin typeface="Arial" panose="020B0604020202020204" pitchFamily="34" charset="0"/>
                <a:cs typeface="Arial" panose="020B0604020202020204" pitchFamily="34" charset="0"/>
              </a:rPr>
              <a:t>1900 nm-thick film</a:t>
            </a:r>
            <a:endParaRPr lang="ru-RU" sz="2400" b="1" dirty="0">
              <a:solidFill>
                <a:prstClr val="black"/>
              </a:solidFill>
              <a:latin typeface="Arial" panose="020B0604020202020204" pitchFamily="34" charset="0"/>
              <a:cs typeface="Arial" panose="020B0604020202020204" pitchFamily="34" charset="0"/>
            </a:endParaRPr>
          </a:p>
        </p:txBody>
      </p:sp>
      <p:sp>
        <p:nvSpPr>
          <p:cNvPr id="8" name="TextBox 7"/>
          <p:cNvSpPr txBox="1"/>
          <p:nvPr/>
        </p:nvSpPr>
        <p:spPr>
          <a:xfrm>
            <a:off x="252392" y="4766519"/>
            <a:ext cx="6016199" cy="461665"/>
          </a:xfrm>
          <a:prstGeom prst="rect">
            <a:avLst/>
          </a:prstGeom>
          <a:noFill/>
        </p:spPr>
        <p:txBody>
          <a:bodyPr wrap="none" rtlCol="0">
            <a:spAutoFit/>
          </a:bodyPr>
          <a:lstStyle/>
          <a:p>
            <a:r>
              <a:rPr lang="en-US" sz="2400" b="1" i="1" dirty="0" smtClean="0">
                <a:solidFill>
                  <a:prstClr val="black"/>
                </a:solidFill>
                <a:latin typeface="Arial" panose="020B0604020202020204" pitchFamily="34" charset="0"/>
                <a:cs typeface="Arial" panose="020B0604020202020204" pitchFamily="34" charset="0"/>
              </a:rPr>
              <a:t>Al/CeO</a:t>
            </a:r>
            <a:r>
              <a:rPr lang="en-US" sz="2400" b="1" i="1" baseline="-25000" dirty="0" smtClean="0">
                <a:solidFill>
                  <a:prstClr val="black"/>
                </a:solidFill>
                <a:latin typeface="Arial" panose="020B0604020202020204" pitchFamily="34" charset="0"/>
                <a:cs typeface="Arial" panose="020B0604020202020204" pitchFamily="34" charset="0"/>
              </a:rPr>
              <a:t>2</a:t>
            </a:r>
            <a:r>
              <a:rPr lang="en-US" sz="2400" b="1" i="1" dirty="0" smtClean="0">
                <a:solidFill>
                  <a:prstClr val="black"/>
                </a:solidFill>
                <a:latin typeface="Arial" panose="020B0604020202020204" pitchFamily="34" charset="0"/>
                <a:cs typeface="Arial" panose="020B0604020202020204" pitchFamily="34" charset="0"/>
              </a:rPr>
              <a:t>/</a:t>
            </a:r>
            <a:r>
              <a:rPr lang="en-US" sz="2400" b="1" i="1" dirty="0" err="1" smtClean="0">
                <a:solidFill>
                  <a:prstClr val="black"/>
                </a:solidFill>
                <a:latin typeface="Arial" panose="020B0604020202020204" pitchFamily="34" charset="0"/>
                <a:cs typeface="Arial" panose="020B0604020202020204" pitchFamily="34" charset="0"/>
              </a:rPr>
              <a:t>AuNP</a:t>
            </a:r>
            <a:r>
              <a:rPr lang="en-US" sz="2400" b="1" i="1" dirty="0" smtClean="0">
                <a:solidFill>
                  <a:prstClr val="black"/>
                </a:solidFill>
                <a:latin typeface="Arial" panose="020B0604020202020204" pitchFamily="34" charset="0"/>
                <a:cs typeface="Arial" panose="020B0604020202020204" pitchFamily="34" charset="0"/>
              </a:rPr>
              <a:t>/</a:t>
            </a:r>
            <a:r>
              <a:rPr lang="en-US" sz="2400" b="1" i="1" dirty="0" err="1" smtClean="0">
                <a:solidFill>
                  <a:prstClr val="black"/>
                </a:solidFill>
                <a:latin typeface="Arial" panose="020B0604020202020204" pitchFamily="34" charset="0"/>
                <a:cs typeface="Arial" panose="020B0604020202020204" pitchFamily="34" charset="0"/>
              </a:rPr>
              <a:t>mPBA</a:t>
            </a:r>
            <a:r>
              <a:rPr lang="en-US" sz="2400" b="1" i="1" dirty="0" smtClean="0">
                <a:solidFill>
                  <a:prstClr val="black"/>
                </a:solidFill>
                <a:latin typeface="Arial" panose="020B0604020202020204" pitchFamily="34" charset="0"/>
                <a:cs typeface="Arial" panose="020B0604020202020204" pitchFamily="34" charset="0"/>
              </a:rPr>
              <a:t> </a:t>
            </a:r>
            <a:r>
              <a:rPr lang="en-US" sz="2400" b="1" dirty="0" smtClean="0">
                <a:solidFill>
                  <a:prstClr val="black"/>
                </a:solidFill>
                <a:latin typeface="Arial" panose="020B0604020202020204" pitchFamily="34" charset="0"/>
                <a:cs typeface="Arial" panose="020B0604020202020204" pitchFamily="34" charset="0"/>
              </a:rPr>
              <a:t>1900 nm-thick film</a:t>
            </a:r>
            <a:endParaRPr lang="ru-RU" sz="2400" b="1" dirty="0">
              <a:solidFill>
                <a:prstClr val="black"/>
              </a:solidFill>
              <a:latin typeface="Arial" panose="020B0604020202020204" pitchFamily="34" charset="0"/>
              <a:cs typeface="Arial" panose="020B0604020202020204" pitchFamily="34" charset="0"/>
            </a:endParaRPr>
          </a:p>
        </p:txBody>
      </p:sp>
      <p:pic>
        <p:nvPicPr>
          <p:cNvPr id="10" name="Рисунок 9" descr="MPBA1.jpg"/>
          <p:cNvPicPr>
            <a:picLocks noChangeAspect="1"/>
          </p:cNvPicPr>
          <p:nvPr/>
        </p:nvPicPr>
        <p:blipFill>
          <a:blip r:embed="rId4" cstate="print"/>
          <a:stretch>
            <a:fillRect/>
          </a:stretch>
        </p:blipFill>
        <p:spPr>
          <a:xfrm>
            <a:off x="6402339" y="4437112"/>
            <a:ext cx="2342158" cy="1582144"/>
          </a:xfrm>
          <a:prstGeom prst="rect">
            <a:avLst/>
          </a:prstGeom>
          <a:ln>
            <a:solidFill>
              <a:schemeClr val="tx1"/>
            </a:solidFill>
          </a:ln>
        </p:spPr>
      </p:pic>
      <p:sp>
        <p:nvSpPr>
          <p:cNvPr id="14" name="TextBox 13"/>
          <p:cNvSpPr txBox="1"/>
          <p:nvPr/>
        </p:nvSpPr>
        <p:spPr>
          <a:xfrm>
            <a:off x="611975" y="5327650"/>
            <a:ext cx="5409368" cy="461665"/>
          </a:xfrm>
          <a:prstGeom prst="rect">
            <a:avLst/>
          </a:prstGeom>
          <a:noFill/>
        </p:spPr>
        <p:txBody>
          <a:bodyPr wrap="square" rtlCol="0">
            <a:spAutoFit/>
          </a:bodyPr>
          <a:lstStyle/>
          <a:p>
            <a:r>
              <a:rPr lang="en-US" sz="2400" dirty="0" err="1" smtClean="0">
                <a:solidFill>
                  <a:prstClr val="black"/>
                </a:solidFill>
                <a:latin typeface="Arial" panose="020B0604020202020204" pitchFamily="34" charset="0"/>
                <a:cs typeface="Arial" panose="020B0604020202020204" pitchFamily="34" charset="0"/>
              </a:rPr>
              <a:t>mercaptoPhenylBoronic</a:t>
            </a:r>
            <a:r>
              <a:rPr lang="en-US" sz="2400" dirty="0" smtClean="0">
                <a:solidFill>
                  <a:prstClr val="black"/>
                </a:solidFill>
                <a:latin typeface="Arial" panose="020B0604020202020204" pitchFamily="34" charset="0"/>
                <a:cs typeface="Arial" panose="020B0604020202020204" pitchFamily="34" charset="0"/>
              </a:rPr>
              <a:t> acid</a:t>
            </a:r>
            <a:r>
              <a:rPr lang="ru-RU" sz="2400" dirty="0" smtClean="0">
                <a:solidFill>
                  <a:prstClr val="black"/>
                </a:solidFill>
                <a:latin typeface="Arial" panose="020B0604020202020204" pitchFamily="34" charset="0"/>
                <a:cs typeface="Arial" panose="020B0604020202020204" pitchFamily="34" charset="0"/>
              </a:rPr>
              <a:t> </a:t>
            </a:r>
            <a:r>
              <a:rPr lang="ru-RU" sz="2400" b="1" dirty="0" smtClean="0">
                <a:solidFill>
                  <a:prstClr val="black"/>
                </a:solidFill>
                <a:latin typeface="Arial" panose="020B0604020202020204" pitchFamily="34" charset="0"/>
                <a:cs typeface="Arial" panose="020B0604020202020204" pitchFamily="34" charset="0"/>
              </a:rPr>
              <a:t>(</a:t>
            </a:r>
            <a:r>
              <a:rPr lang="en-US" sz="2400" b="1" dirty="0" err="1" smtClean="0">
                <a:solidFill>
                  <a:prstClr val="black"/>
                </a:solidFill>
                <a:latin typeface="Arial" panose="020B0604020202020204" pitchFamily="34" charset="0"/>
                <a:cs typeface="Arial" panose="020B0604020202020204" pitchFamily="34" charset="0"/>
              </a:rPr>
              <a:t>mPBA</a:t>
            </a:r>
            <a:r>
              <a:rPr lang="en-US" sz="2400" b="1" dirty="0" smtClean="0">
                <a:solidFill>
                  <a:prstClr val="black"/>
                </a:solidFill>
                <a:latin typeface="Arial" panose="020B0604020202020204" pitchFamily="34" charset="0"/>
                <a:cs typeface="Arial" panose="020B0604020202020204" pitchFamily="34" charset="0"/>
              </a:rPr>
              <a:t>)</a:t>
            </a:r>
            <a:endParaRPr lang="ru-RU" sz="2400" b="1" dirty="0">
              <a:solidFill>
                <a:prstClr val="black"/>
              </a:solidFill>
              <a:latin typeface="Arial" panose="020B0604020202020204" pitchFamily="34" charset="0"/>
              <a:cs typeface="Arial" panose="020B0604020202020204" pitchFamily="34" charset="0"/>
            </a:endParaRPr>
          </a:p>
        </p:txBody>
      </p:sp>
      <p:sp>
        <p:nvSpPr>
          <p:cNvPr id="15" name="TextBox 14"/>
          <p:cNvSpPr txBox="1"/>
          <p:nvPr/>
        </p:nvSpPr>
        <p:spPr>
          <a:xfrm>
            <a:off x="683983" y="2771120"/>
            <a:ext cx="5265352" cy="615553"/>
          </a:xfrm>
          <a:prstGeom prst="rect">
            <a:avLst/>
          </a:prstGeom>
          <a:noFill/>
        </p:spPr>
        <p:txBody>
          <a:bodyPr wrap="square" rtlCol="0">
            <a:spAutoFit/>
          </a:bodyPr>
          <a:lstStyle/>
          <a:p>
            <a:pPr>
              <a:lnSpc>
                <a:spcPct val="50000"/>
              </a:lnSpc>
            </a:pPr>
            <a:endParaRPr lang="en-US" sz="2000" dirty="0" smtClean="0">
              <a:solidFill>
                <a:prstClr val="black"/>
              </a:solidFill>
              <a:latin typeface="Arial" panose="020B0604020202020204" pitchFamily="34" charset="0"/>
              <a:cs typeface="Arial" panose="020B0604020202020204" pitchFamily="34" charset="0"/>
            </a:endParaRPr>
          </a:p>
          <a:p>
            <a:r>
              <a:rPr lang="en-US" sz="2400" dirty="0" err="1" smtClean="0">
                <a:solidFill>
                  <a:prstClr val="black"/>
                </a:solidFill>
                <a:latin typeface="Arial" panose="020B0604020202020204" pitchFamily="34" charset="0"/>
                <a:cs typeface="Arial" panose="020B0604020202020204" pitchFamily="34" charset="0"/>
              </a:rPr>
              <a:t>Dithionitrobenzoic</a:t>
            </a:r>
            <a:r>
              <a:rPr lang="en-US" sz="2400" dirty="0" smtClean="0">
                <a:solidFill>
                  <a:prstClr val="black"/>
                </a:solidFill>
                <a:latin typeface="Arial" panose="020B0604020202020204" pitchFamily="34" charset="0"/>
                <a:cs typeface="Arial" panose="020B0604020202020204" pitchFamily="34" charset="0"/>
              </a:rPr>
              <a:t> acid </a:t>
            </a:r>
            <a:r>
              <a:rPr lang="en-US" sz="2400" b="1" dirty="0" smtClean="0">
                <a:solidFill>
                  <a:prstClr val="black"/>
                </a:solidFill>
                <a:latin typeface="Arial" panose="020B0604020202020204" pitchFamily="34" charset="0"/>
                <a:cs typeface="Arial" panose="020B0604020202020204" pitchFamily="34" charset="0"/>
              </a:rPr>
              <a:t>(DTNB)</a:t>
            </a:r>
            <a:endParaRPr lang="ru-RU" sz="2400" b="1" dirty="0">
              <a:solidFill>
                <a:prstClr val="black"/>
              </a:solidFill>
              <a:latin typeface="Arial" panose="020B0604020202020204" pitchFamily="34" charset="0"/>
              <a:cs typeface="Arial" panose="020B0604020202020204" pitchFamily="34" charset="0"/>
            </a:endParaRPr>
          </a:p>
        </p:txBody>
      </p:sp>
      <p:sp>
        <p:nvSpPr>
          <p:cNvPr id="16" name="Номер слайда 2"/>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fld id="{00BC50F8-9B4C-4D46-8920-2FE3B9E2EA94}" type="slidenum">
              <a:rPr lang="ro-RO" altLang="ru-RU" sz="1100" b="1" smtClean="0">
                <a:solidFill>
                  <a:srgbClr val="000000"/>
                </a:solidFill>
                <a:latin typeface="Arial" charset="0"/>
                <a:cs typeface="Arial" charset="0"/>
              </a:rPr>
              <a:pPr algn="r" eaLnBrk="1" fontAlgn="base" hangingPunct="1">
                <a:spcBef>
                  <a:spcPct val="0"/>
                </a:spcBef>
                <a:spcAft>
                  <a:spcPct val="0"/>
                </a:spcAft>
                <a:buFontTx/>
                <a:buNone/>
              </a:pPr>
              <a:t>16</a:t>
            </a:fld>
            <a:endParaRPr lang="ro-RO" altLang="ru-RU" sz="1100" b="1" dirty="0" smtClean="0">
              <a:solidFill>
                <a:srgbClr val="000000"/>
              </a:solidFill>
              <a:latin typeface="Arial" charset="0"/>
              <a:cs typeface="Arial" charset="0"/>
            </a:endParaRPr>
          </a:p>
        </p:txBody>
      </p:sp>
      <p:sp>
        <p:nvSpPr>
          <p:cNvPr id="3" name="Скругленный прямоугольник 2"/>
          <p:cNvSpPr/>
          <p:nvPr/>
        </p:nvSpPr>
        <p:spPr>
          <a:xfrm>
            <a:off x="361509" y="1196752"/>
            <a:ext cx="8361696"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txBox="1">
            <a:spLocks/>
          </p:cNvSpPr>
          <p:nvPr/>
        </p:nvSpPr>
        <p:spPr bwMode="auto">
          <a:xfrm>
            <a:off x="7046912" y="652025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fld id="{00BC50F8-9B4C-4D46-8920-2FE3B9E2EA94}" type="slidenum">
              <a:rPr lang="ro-RO" altLang="ru-RU" sz="1400" b="1" smtClean="0">
                <a:solidFill>
                  <a:srgbClr val="000000"/>
                </a:solidFill>
                <a:latin typeface="Arial" charset="0"/>
                <a:cs typeface="Arial" charset="0"/>
              </a:rPr>
              <a:pPr algn="r" eaLnBrk="1" fontAlgn="base" hangingPunct="1">
                <a:spcBef>
                  <a:spcPct val="0"/>
                </a:spcBef>
                <a:spcAft>
                  <a:spcPct val="0"/>
                </a:spcAft>
                <a:buFontTx/>
                <a:buNone/>
              </a:pPr>
              <a:t>17</a:t>
            </a:fld>
            <a:endParaRPr lang="ro-RO" altLang="ru-RU" sz="1400" b="1" dirty="0" smtClean="0">
              <a:solidFill>
                <a:srgbClr val="000000"/>
              </a:solidFill>
              <a:latin typeface="Arial" charset="0"/>
              <a:cs typeface="Arial" charset="0"/>
            </a:endParaRPr>
          </a:p>
        </p:txBody>
      </p:sp>
      <p:sp>
        <p:nvSpPr>
          <p:cNvPr id="6" name="TextBox 5"/>
          <p:cNvSpPr txBox="1"/>
          <p:nvPr/>
        </p:nvSpPr>
        <p:spPr>
          <a:xfrm>
            <a:off x="713182" y="35521"/>
            <a:ext cx="7015062" cy="461665"/>
          </a:xfrm>
          <a:prstGeom prst="rect">
            <a:avLst/>
          </a:prstGeom>
          <a:noFill/>
        </p:spPr>
        <p:txBody>
          <a:bodyPr wrap="none" rtlCol="0">
            <a:spAutoFit/>
          </a:bodyPr>
          <a:lstStyle/>
          <a:p>
            <a:r>
              <a:rPr lang="ru-RU" sz="2400" b="1" dirty="0" smtClean="0">
                <a:solidFill>
                  <a:prstClr val="black"/>
                </a:solidFill>
                <a:latin typeface="Arial" panose="020B0604020202020204" pitchFamily="34" charset="0"/>
                <a:cs typeface="Arial" panose="020B0604020202020204" pitchFamily="34" charset="0"/>
              </a:rPr>
              <a:t>            </a:t>
            </a:r>
            <a:r>
              <a:rPr lang="en-US" sz="2400" b="1" dirty="0" smtClean="0">
                <a:solidFill>
                  <a:prstClr val="black"/>
                </a:solidFill>
                <a:latin typeface="Arial" panose="020B0604020202020204" pitchFamily="34" charset="0"/>
                <a:cs typeface="Arial" panose="020B0604020202020204" pitchFamily="34" charset="0"/>
              </a:rPr>
              <a:t>SERS-active substrates</a:t>
            </a:r>
            <a:r>
              <a:rPr lang="ru-RU" sz="2400" b="1" dirty="0" smtClean="0">
                <a:solidFill>
                  <a:srgbClr val="C00000"/>
                </a:solidFill>
                <a:latin typeface="Arial" panose="020B0604020202020204" pitchFamily="34" charset="0"/>
                <a:cs typeface="Arial" panose="020B0604020202020204" pitchFamily="34" charset="0"/>
              </a:rPr>
              <a:t>*</a:t>
            </a:r>
            <a:r>
              <a:rPr lang="ru-RU" sz="2400" dirty="0" smtClean="0">
                <a:solidFill>
                  <a:prstClr val="black"/>
                </a:solidFill>
                <a:latin typeface="Arial" panose="020B0604020202020204" pitchFamily="34" charset="0"/>
                <a:cs typeface="Arial" panose="020B0604020202020204" pitchFamily="34" charset="0"/>
              </a:rPr>
              <a:t>: </a:t>
            </a:r>
            <a:r>
              <a:rPr lang="en-US" sz="2400" b="1" dirty="0" smtClean="0">
                <a:solidFill>
                  <a:prstClr val="black"/>
                </a:solidFill>
                <a:latin typeface="Arial" panose="020B0604020202020204" pitchFamily="34" charset="0"/>
                <a:cs typeface="Arial" panose="020B0604020202020204" pitchFamily="34" charset="0"/>
              </a:rPr>
              <a:t>Al</a:t>
            </a:r>
            <a:r>
              <a:rPr lang="ru-RU" sz="2400" b="1" dirty="0">
                <a:solidFill>
                  <a:prstClr val="black"/>
                </a:solidFill>
                <a:latin typeface="Arial" panose="020B0604020202020204" pitchFamily="34" charset="0"/>
                <a:cs typeface="Arial" panose="020B0604020202020204" pitchFamily="34" charset="0"/>
              </a:rPr>
              <a:t>/</a:t>
            </a:r>
            <a:r>
              <a:rPr lang="en-US" sz="2400" b="1" dirty="0" err="1">
                <a:solidFill>
                  <a:prstClr val="black"/>
                </a:solidFill>
                <a:latin typeface="Arial" panose="020B0604020202020204" pitchFamily="34" charset="0"/>
                <a:cs typeface="Arial" panose="020B0604020202020204" pitchFamily="34" charset="0"/>
              </a:rPr>
              <a:t>CeO</a:t>
            </a:r>
            <a:r>
              <a:rPr lang="ru-RU" sz="2400" b="1" baseline="-25000" dirty="0">
                <a:solidFill>
                  <a:prstClr val="black"/>
                </a:solidFill>
                <a:latin typeface="Arial" panose="020B0604020202020204" pitchFamily="34" charset="0"/>
                <a:cs typeface="Arial" panose="020B0604020202020204" pitchFamily="34" charset="0"/>
              </a:rPr>
              <a:t>2</a:t>
            </a:r>
            <a:r>
              <a:rPr lang="ru-RU" sz="2400" b="1" dirty="0">
                <a:solidFill>
                  <a:prstClr val="black"/>
                </a:solidFill>
                <a:latin typeface="Arial" panose="020B0604020202020204" pitchFamily="34" charset="0"/>
                <a:cs typeface="Arial" panose="020B0604020202020204" pitchFamily="34" charset="0"/>
              </a:rPr>
              <a:t>/</a:t>
            </a:r>
            <a:r>
              <a:rPr lang="en-US" sz="2400" b="1" dirty="0" err="1" smtClean="0">
                <a:solidFill>
                  <a:prstClr val="black"/>
                </a:solidFill>
                <a:latin typeface="Arial" panose="020B0604020202020204" pitchFamily="34" charset="0"/>
                <a:cs typeface="Arial" panose="020B0604020202020204" pitchFamily="34" charset="0"/>
              </a:rPr>
              <a:t>AuNP</a:t>
            </a:r>
            <a:endParaRPr lang="ru-RU" dirty="0">
              <a:solidFill>
                <a:prstClr val="black"/>
              </a:solidFill>
            </a:endParaRPr>
          </a:p>
        </p:txBody>
      </p:sp>
      <p:pic>
        <p:nvPicPr>
          <p:cNvPr id="604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66" y="538763"/>
            <a:ext cx="5043952" cy="17050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04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7682" y="538763"/>
            <a:ext cx="3751494" cy="17096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377999" y="4365104"/>
            <a:ext cx="1984839" cy="338554"/>
          </a:xfrm>
          <a:prstGeom prst="rect">
            <a:avLst/>
          </a:prstGeom>
          <a:noFill/>
        </p:spPr>
        <p:txBody>
          <a:bodyPr wrap="none" rtlCol="0">
            <a:spAutoFit/>
          </a:bodyPr>
          <a:lstStyle/>
          <a:p>
            <a:r>
              <a:rPr lang="en-US" sz="1600" b="1" dirty="0" smtClean="0">
                <a:solidFill>
                  <a:prstClr val="black"/>
                </a:solidFill>
                <a:latin typeface="Arial" panose="020B0604020202020204" pitchFamily="34" charset="0"/>
                <a:cs typeface="Arial" panose="020B0604020202020204" pitchFamily="34" charset="0"/>
              </a:rPr>
              <a:t>Microphotography</a:t>
            </a:r>
            <a:endParaRPr lang="ru-RU" sz="1600" b="1" dirty="0">
              <a:solidFill>
                <a:prstClr val="black"/>
              </a:solidFill>
              <a:latin typeface="Arial" panose="020B0604020202020204" pitchFamily="34" charset="0"/>
              <a:cs typeface="Arial" panose="020B0604020202020204" pitchFamily="34" charset="0"/>
            </a:endParaRPr>
          </a:p>
        </p:txBody>
      </p:sp>
      <p:pic>
        <p:nvPicPr>
          <p:cNvPr id="604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674" y="2492896"/>
            <a:ext cx="2027588" cy="1898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Прямоугольник 11"/>
          <p:cNvSpPr/>
          <p:nvPr/>
        </p:nvSpPr>
        <p:spPr>
          <a:xfrm rot="16200000">
            <a:off x="-385316" y="3257503"/>
            <a:ext cx="1242648" cy="369332"/>
          </a:xfrm>
          <a:prstGeom prst="rect">
            <a:avLst/>
          </a:prstGeom>
        </p:spPr>
        <p:txBody>
          <a:bodyPr wrap="none">
            <a:spAutoFit/>
          </a:bodyPr>
          <a:lstStyle/>
          <a:p>
            <a:r>
              <a:rPr lang="el-GR" b="1" dirty="0">
                <a:solidFill>
                  <a:prstClr val="black"/>
                </a:solidFill>
                <a:latin typeface="Arial" panose="020B0604020202020204" pitchFamily="34" charset="0"/>
                <a:cs typeface="Arial" panose="020B0604020202020204" pitchFamily="34" charset="0"/>
              </a:rPr>
              <a:t>29×29 μ</a:t>
            </a:r>
            <a:r>
              <a:rPr lang="en-US" b="1" dirty="0">
                <a:solidFill>
                  <a:prstClr val="black"/>
                </a:solidFill>
                <a:latin typeface="Arial" panose="020B0604020202020204" pitchFamily="34" charset="0"/>
                <a:cs typeface="Arial" panose="020B0604020202020204" pitchFamily="34" charset="0"/>
              </a:rPr>
              <a:t>m</a:t>
            </a:r>
            <a:endParaRPr lang="ru-RU" b="1" dirty="0">
              <a:solidFill>
                <a:prstClr val="black"/>
              </a:solidFill>
              <a:latin typeface="Arial" panose="020B0604020202020204" pitchFamily="34" charset="0"/>
              <a:cs typeface="Arial" panose="020B0604020202020204" pitchFamily="34" charset="0"/>
            </a:endParaRPr>
          </a:p>
        </p:txBody>
      </p:sp>
      <p:pic>
        <p:nvPicPr>
          <p:cNvPr id="7373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9941" y="2479518"/>
            <a:ext cx="6593902" cy="2272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483768" y="4786655"/>
            <a:ext cx="6459520" cy="923330"/>
          </a:xfrm>
          <a:prstGeom prst="rect">
            <a:avLst/>
          </a:prstGeom>
          <a:noFill/>
        </p:spPr>
        <p:txBody>
          <a:bodyPr wrap="square" rtlCol="0">
            <a:spAutoFit/>
          </a:bodyPr>
          <a:lstStyle/>
          <a:p>
            <a:pPr algn="just"/>
            <a:r>
              <a:rPr lang="en-US" b="1" dirty="0" smtClean="0">
                <a:solidFill>
                  <a:prstClr val="black"/>
                </a:solidFill>
                <a:latin typeface="Arial" panose="020B0604020202020204" pitchFamily="34" charset="0"/>
                <a:cs typeface="Arial" panose="020B0604020202020204" pitchFamily="34" charset="0"/>
              </a:rPr>
              <a:t>SEM images of a CeO2/Al/Al</a:t>
            </a:r>
            <a:r>
              <a:rPr lang="en-US" b="1" baseline="-25000" dirty="0" smtClean="0">
                <a:solidFill>
                  <a:prstClr val="black"/>
                </a:solidFill>
                <a:latin typeface="Arial" panose="020B0604020202020204" pitchFamily="34" charset="0"/>
                <a:cs typeface="Arial" panose="020B0604020202020204" pitchFamily="34" charset="0"/>
              </a:rPr>
              <a:t>2</a:t>
            </a:r>
            <a:r>
              <a:rPr lang="en-US" b="1" dirty="0" smtClean="0">
                <a:solidFill>
                  <a:prstClr val="black"/>
                </a:solidFill>
                <a:latin typeface="Arial" panose="020B0604020202020204" pitchFamily="34" charset="0"/>
                <a:cs typeface="Arial" panose="020B0604020202020204" pitchFamily="34" charset="0"/>
              </a:rPr>
              <a:t>O</a:t>
            </a:r>
            <a:r>
              <a:rPr lang="en-US" b="1" baseline="-25000" dirty="0" smtClean="0">
                <a:solidFill>
                  <a:prstClr val="black"/>
                </a:solidFill>
                <a:latin typeface="Arial" panose="020B0604020202020204" pitchFamily="34" charset="0"/>
                <a:cs typeface="Arial" panose="020B0604020202020204" pitchFamily="34" charset="0"/>
              </a:rPr>
              <a:t>3</a:t>
            </a:r>
            <a:r>
              <a:rPr lang="en-US" b="1" dirty="0" smtClean="0">
                <a:solidFill>
                  <a:prstClr val="black"/>
                </a:solidFill>
                <a:latin typeface="Arial" panose="020B0604020202020204" pitchFamily="34" charset="0"/>
                <a:cs typeface="Arial" panose="020B0604020202020204" pitchFamily="34" charset="0"/>
              </a:rPr>
              <a:t> sample  surface with the TNB-modified Au‐NPs</a:t>
            </a:r>
            <a:r>
              <a:rPr lang="en-US" b="1" dirty="0">
                <a:solidFill>
                  <a:prstClr val="black"/>
                </a:solidFill>
                <a:latin typeface="Arial" panose="020B0604020202020204" pitchFamily="34" charset="0"/>
                <a:cs typeface="Arial" panose="020B0604020202020204" pitchFamily="34" charset="0"/>
              </a:rPr>
              <a:t>: </a:t>
            </a:r>
            <a:endParaRPr lang="ru-RU" b="1" dirty="0" smtClean="0">
              <a:solidFill>
                <a:prstClr val="black"/>
              </a:solidFill>
              <a:latin typeface="Arial" panose="020B0604020202020204" pitchFamily="34" charset="0"/>
              <a:cs typeface="Arial" panose="020B0604020202020204" pitchFamily="34" charset="0"/>
            </a:endParaRPr>
          </a:p>
          <a:p>
            <a:pPr algn="just"/>
            <a:r>
              <a:rPr lang="en-US" b="1" dirty="0" smtClean="0">
                <a:solidFill>
                  <a:prstClr val="black"/>
                </a:solidFill>
                <a:latin typeface="Arial" panose="020B0604020202020204" pitchFamily="34" charset="0"/>
                <a:cs typeface="Arial" panose="020B0604020202020204" pitchFamily="34" charset="0"/>
              </a:rPr>
              <a:t>(</a:t>
            </a:r>
            <a:r>
              <a:rPr lang="en-US" b="1" dirty="0">
                <a:solidFill>
                  <a:prstClr val="black"/>
                </a:solidFill>
                <a:latin typeface="Arial" panose="020B0604020202020204" pitchFamily="34" charset="0"/>
                <a:cs typeface="Arial" panose="020B0604020202020204" pitchFamily="34" charset="0"/>
              </a:rPr>
              <a:t>a) ~</a:t>
            </a:r>
            <a:r>
              <a:rPr lang="en-US" b="1" dirty="0" smtClean="0">
                <a:solidFill>
                  <a:prstClr val="black"/>
                </a:solidFill>
                <a:latin typeface="Arial" panose="020B0604020202020204" pitchFamily="34" charset="0"/>
                <a:cs typeface="Arial" panose="020B0604020202020204" pitchFamily="34" charset="0"/>
              </a:rPr>
              <a:t>7.5 µm </a:t>
            </a:r>
            <a:r>
              <a:rPr lang="en-US" b="1" dirty="0">
                <a:solidFill>
                  <a:prstClr val="black"/>
                </a:solidFill>
                <a:latin typeface="Arial" panose="020B0604020202020204" pitchFamily="34" charset="0"/>
                <a:cs typeface="Arial" panose="020B0604020202020204" pitchFamily="34" charset="0"/>
              </a:rPr>
              <a:t>× </a:t>
            </a:r>
            <a:r>
              <a:rPr lang="en-US" b="1" dirty="0" smtClean="0">
                <a:solidFill>
                  <a:prstClr val="black"/>
                </a:solidFill>
                <a:latin typeface="Arial" panose="020B0604020202020204" pitchFamily="34" charset="0"/>
                <a:cs typeface="Arial" panose="020B0604020202020204" pitchFamily="34" charset="0"/>
              </a:rPr>
              <a:t>4.5 </a:t>
            </a:r>
            <a:r>
              <a:rPr lang="en-US" b="1" dirty="0">
                <a:solidFill>
                  <a:prstClr val="black"/>
                </a:solidFill>
                <a:latin typeface="Arial" panose="020B0604020202020204" pitchFamily="34" charset="0"/>
                <a:cs typeface="Arial" panose="020B0604020202020204" pitchFamily="34" charset="0"/>
              </a:rPr>
              <a:t>µm</a:t>
            </a:r>
            <a:r>
              <a:rPr lang="en-US" b="1" dirty="0" smtClean="0">
                <a:solidFill>
                  <a:prstClr val="black"/>
                </a:solidFill>
                <a:latin typeface="Arial" panose="020B0604020202020204" pitchFamily="34" charset="0"/>
                <a:cs typeface="Arial" panose="020B0604020202020204" pitchFamily="34" charset="0"/>
              </a:rPr>
              <a:t> </a:t>
            </a:r>
            <a:r>
              <a:rPr lang="ru-RU" b="1" dirty="0">
                <a:solidFill>
                  <a:prstClr val="black"/>
                </a:solidFill>
                <a:latin typeface="Arial" panose="020B0604020202020204" pitchFamily="34" charset="0"/>
                <a:cs typeface="Arial" panose="020B0604020202020204" pitchFamily="34" charset="0"/>
              </a:rPr>
              <a:t>,</a:t>
            </a:r>
            <a:r>
              <a:rPr lang="en-US" b="1" dirty="0" smtClean="0">
                <a:solidFill>
                  <a:prstClr val="black"/>
                </a:solidFill>
                <a:latin typeface="Arial" panose="020B0604020202020204" pitchFamily="34" charset="0"/>
                <a:cs typeface="Arial" panose="020B0604020202020204" pitchFamily="34" charset="0"/>
              </a:rPr>
              <a:t> (</a:t>
            </a:r>
            <a:r>
              <a:rPr lang="en-US" b="1" dirty="0">
                <a:solidFill>
                  <a:prstClr val="black"/>
                </a:solidFill>
                <a:latin typeface="Arial" panose="020B0604020202020204" pitchFamily="34" charset="0"/>
                <a:cs typeface="Arial" panose="020B0604020202020204" pitchFamily="34" charset="0"/>
              </a:rPr>
              <a:t>b) ~</a:t>
            </a:r>
            <a:r>
              <a:rPr lang="en-US" b="1" dirty="0" smtClean="0">
                <a:solidFill>
                  <a:prstClr val="black"/>
                </a:solidFill>
                <a:latin typeface="Arial" panose="020B0604020202020204" pitchFamily="34" charset="0"/>
                <a:cs typeface="Arial" panose="020B0604020202020204" pitchFamily="34" charset="0"/>
              </a:rPr>
              <a:t>0.6 </a:t>
            </a:r>
            <a:r>
              <a:rPr lang="en-US" b="1" dirty="0">
                <a:solidFill>
                  <a:prstClr val="black"/>
                </a:solidFill>
                <a:latin typeface="Arial" panose="020B0604020202020204" pitchFamily="34" charset="0"/>
                <a:cs typeface="Arial" panose="020B0604020202020204" pitchFamily="34" charset="0"/>
              </a:rPr>
              <a:t>µm</a:t>
            </a:r>
            <a:r>
              <a:rPr lang="en-US" b="1" dirty="0" smtClean="0">
                <a:solidFill>
                  <a:prstClr val="black"/>
                </a:solidFill>
                <a:latin typeface="Arial" panose="020B0604020202020204" pitchFamily="34" charset="0"/>
                <a:cs typeface="Arial" panose="020B0604020202020204" pitchFamily="34" charset="0"/>
              </a:rPr>
              <a:t> </a:t>
            </a:r>
            <a:r>
              <a:rPr lang="en-US" b="1" dirty="0">
                <a:solidFill>
                  <a:prstClr val="black"/>
                </a:solidFill>
                <a:latin typeface="Arial" panose="020B0604020202020204" pitchFamily="34" charset="0"/>
                <a:cs typeface="Arial" panose="020B0604020202020204" pitchFamily="34" charset="0"/>
              </a:rPr>
              <a:t>× 0.4 µm </a:t>
            </a:r>
            <a:r>
              <a:rPr lang="en-US" b="1" dirty="0" smtClean="0">
                <a:solidFill>
                  <a:prstClr val="black"/>
                </a:solidFill>
                <a:latin typeface="Arial" panose="020B0604020202020204" pitchFamily="34" charset="0"/>
                <a:cs typeface="Arial" panose="020B0604020202020204" pitchFamily="34" charset="0"/>
              </a:rPr>
              <a:t> </a:t>
            </a:r>
            <a:endParaRPr lang="ru-RU" b="1" dirty="0">
              <a:solidFill>
                <a:prstClr val="black"/>
              </a:solidFill>
              <a:latin typeface="Arial" panose="020B0604020202020204" pitchFamily="34" charset="0"/>
              <a:cs typeface="Arial" panose="020B0604020202020204" pitchFamily="34" charset="0"/>
            </a:endParaRPr>
          </a:p>
        </p:txBody>
      </p:sp>
      <p:sp>
        <p:nvSpPr>
          <p:cNvPr id="3" name="TextBox 2"/>
          <p:cNvSpPr txBox="1"/>
          <p:nvPr/>
        </p:nvSpPr>
        <p:spPr>
          <a:xfrm>
            <a:off x="3621030" y="1772816"/>
            <a:ext cx="1199367" cy="307777"/>
          </a:xfrm>
          <a:prstGeom prst="rect">
            <a:avLst/>
          </a:prstGeom>
          <a:noFill/>
        </p:spPr>
        <p:txBody>
          <a:bodyPr wrap="none" rtlCol="0">
            <a:spAutoFit/>
          </a:bodyPr>
          <a:lstStyle/>
          <a:p>
            <a:r>
              <a:rPr lang="ru-RU" sz="1400" dirty="0" smtClean="0">
                <a:solidFill>
                  <a:prstClr val="black"/>
                </a:solidFill>
                <a:latin typeface="Arial" panose="020B0604020202020204" pitchFamily="34" charset="0"/>
                <a:cs typeface="Arial" panose="020B0604020202020204" pitchFamily="34" charset="0"/>
              </a:rPr>
              <a:t>0</a:t>
            </a:r>
            <a:r>
              <a:rPr lang="en-US" sz="1400" dirty="0" smtClean="0">
                <a:solidFill>
                  <a:prstClr val="black"/>
                </a:solidFill>
                <a:latin typeface="Arial" panose="020B0604020202020204" pitchFamily="34" charset="0"/>
                <a:cs typeface="Arial" panose="020B0604020202020204" pitchFamily="34" charset="0"/>
              </a:rPr>
              <a:t>.5 mm thick</a:t>
            </a:r>
            <a:endParaRPr lang="ru-RU" sz="1400"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284771" y="5964157"/>
            <a:ext cx="8798921" cy="738664"/>
          </a:xfrm>
          <a:prstGeom prst="rect">
            <a:avLst/>
          </a:prstGeom>
          <a:noFill/>
        </p:spPr>
        <p:txBody>
          <a:bodyPr wrap="square" rtlCol="0">
            <a:spAutoFit/>
          </a:bodyPr>
          <a:lstStyle/>
          <a:p>
            <a:r>
              <a:rPr lang="ru-RU" sz="2400" b="1" dirty="0" smtClean="0">
                <a:solidFill>
                  <a:srgbClr val="C00000"/>
                </a:solidFill>
                <a:latin typeface="Arial" panose="020B0604020202020204" pitchFamily="34" charset="0"/>
                <a:cs typeface="Arial" panose="020B0604020202020204" pitchFamily="34" charset="0"/>
              </a:rPr>
              <a:t>*</a:t>
            </a:r>
            <a:r>
              <a:rPr lang="ru-RU" b="1" dirty="0" smtClean="0">
                <a:solidFill>
                  <a:srgbClr val="C00000"/>
                </a:solidFill>
                <a:latin typeface="Arial" panose="020B0604020202020204" pitchFamily="34" charset="0"/>
                <a:cs typeface="Arial" panose="020B0604020202020204" pitchFamily="34" charset="0"/>
              </a:rPr>
              <a:t> </a:t>
            </a:r>
            <a:r>
              <a:rPr lang="en-US" dirty="0" smtClean="0">
                <a:solidFill>
                  <a:prstClr val="black"/>
                </a:solidFill>
              </a:rPr>
              <a:t>[</a:t>
            </a:r>
            <a:r>
              <a:rPr lang="en-US" dirty="0">
                <a:solidFill>
                  <a:prstClr val="black"/>
                </a:solidFill>
              </a:rPr>
              <a:t>1] I. </a:t>
            </a:r>
            <a:r>
              <a:rPr lang="en-US" dirty="0" err="1">
                <a:solidFill>
                  <a:prstClr val="black"/>
                </a:solidFill>
              </a:rPr>
              <a:t>Kurochkin</a:t>
            </a:r>
            <a:r>
              <a:rPr lang="en-US" dirty="0">
                <a:solidFill>
                  <a:prstClr val="black"/>
                </a:solidFill>
              </a:rPr>
              <a:t>, I. </a:t>
            </a:r>
            <a:r>
              <a:rPr lang="en-US" dirty="0" err="1">
                <a:solidFill>
                  <a:prstClr val="black"/>
                </a:solidFill>
              </a:rPr>
              <a:t>Ryzhikov</a:t>
            </a:r>
            <a:r>
              <a:rPr lang="en-US" dirty="0" smtClean="0">
                <a:solidFill>
                  <a:prstClr val="black"/>
                </a:solidFill>
              </a:rPr>
              <a:t>, </a:t>
            </a:r>
            <a:r>
              <a:rPr lang="en-US" dirty="0">
                <a:solidFill>
                  <a:prstClr val="black"/>
                </a:solidFill>
              </a:rPr>
              <a:t>A. </a:t>
            </a:r>
            <a:r>
              <a:rPr lang="en-US" dirty="0" err="1">
                <a:solidFill>
                  <a:prstClr val="black"/>
                </a:solidFill>
              </a:rPr>
              <a:t>Lagarkov</a:t>
            </a:r>
            <a:r>
              <a:rPr lang="en-US" dirty="0" smtClean="0">
                <a:solidFill>
                  <a:prstClr val="black"/>
                </a:solidFill>
              </a:rPr>
              <a:t>,</a:t>
            </a:r>
            <a:r>
              <a:rPr lang="ru-RU" dirty="0" smtClean="0">
                <a:solidFill>
                  <a:prstClr val="black"/>
                </a:solidFill>
              </a:rPr>
              <a:t> </a:t>
            </a:r>
            <a:r>
              <a:rPr lang="en-US" dirty="0" smtClean="0">
                <a:solidFill>
                  <a:prstClr val="black"/>
                </a:solidFill>
              </a:rPr>
              <a:t>et al//Advanced </a:t>
            </a:r>
            <a:r>
              <a:rPr lang="en-US" dirty="0">
                <a:solidFill>
                  <a:prstClr val="black"/>
                </a:solidFill>
              </a:rPr>
              <a:t>Electromagnetics 2014, 3, </a:t>
            </a:r>
            <a:r>
              <a:rPr lang="en-US" dirty="0" smtClean="0">
                <a:solidFill>
                  <a:prstClr val="black"/>
                </a:solidFill>
              </a:rPr>
              <a:t>57</a:t>
            </a:r>
            <a:endParaRPr lang="en-US" dirty="0">
              <a:solidFill>
                <a:prstClr val="black"/>
              </a:solidFill>
            </a:endParaRPr>
          </a:p>
          <a:p>
            <a:r>
              <a:rPr lang="fi-FI" dirty="0" smtClean="0">
                <a:solidFill>
                  <a:prstClr val="black"/>
                </a:solidFill>
              </a:rPr>
              <a:t>   [</a:t>
            </a:r>
            <a:r>
              <a:rPr lang="fi-FI" dirty="0">
                <a:solidFill>
                  <a:prstClr val="black"/>
                </a:solidFill>
              </a:rPr>
              <a:t>2] I. N. Kurochkin, I. A. Ryzhikov, </a:t>
            </a:r>
            <a:r>
              <a:rPr lang="en-US" dirty="0" smtClean="0">
                <a:solidFill>
                  <a:prstClr val="black"/>
                </a:solidFill>
              </a:rPr>
              <a:t>A</a:t>
            </a:r>
            <a:r>
              <a:rPr lang="en-US" dirty="0">
                <a:solidFill>
                  <a:prstClr val="black"/>
                </a:solidFill>
              </a:rPr>
              <a:t>. N. </a:t>
            </a:r>
            <a:r>
              <a:rPr lang="en-US" dirty="0" err="1">
                <a:solidFill>
                  <a:prstClr val="black"/>
                </a:solidFill>
              </a:rPr>
              <a:t>Lagarkov</a:t>
            </a:r>
            <a:r>
              <a:rPr lang="en-US" dirty="0">
                <a:solidFill>
                  <a:prstClr val="black"/>
                </a:solidFill>
              </a:rPr>
              <a:t>, </a:t>
            </a:r>
            <a:r>
              <a:rPr lang="en-US" dirty="0" smtClean="0">
                <a:solidFill>
                  <a:prstClr val="black"/>
                </a:solidFill>
              </a:rPr>
              <a:t>et al//MSU Chem</a:t>
            </a:r>
            <a:r>
              <a:rPr lang="en-US" dirty="0">
                <a:solidFill>
                  <a:prstClr val="black"/>
                </a:solidFill>
              </a:rPr>
              <a:t>. Bull. </a:t>
            </a:r>
            <a:r>
              <a:rPr lang="en-US" dirty="0" smtClean="0">
                <a:solidFill>
                  <a:prstClr val="black"/>
                </a:solidFill>
              </a:rPr>
              <a:t>2015</a:t>
            </a:r>
            <a:r>
              <a:rPr lang="en-US" dirty="0">
                <a:solidFill>
                  <a:prstClr val="black"/>
                </a:solidFill>
              </a:rPr>
              <a:t>, 70, </a:t>
            </a:r>
            <a:r>
              <a:rPr lang="en-US" dirty="0" smtClean="0">
                <a:solidFill>
                  <a:prstClr val="black"/>
                </a:solidFill>
              </a:rPr>
              <a:t>102</a:t>
            </a:r>
            <a:endParaRPr lang="ru-RU" dirty="0">
              <a:solidFill>
                <a:prstClr val="black"/>
              </a:solidFill>
            </a:endParaRPr>
          </a:p>
        </p:txBody>
      </p:sp>
    </p:spTree>
    <p:extLst>
      <p:ext uri="{BB962C8B-B14F-4D97-AF65-F5344CB8AC3E}">
        <p14:creationId xmlns:p14="http://schemas.microsoft.com/office/powerpoint/2010/main" val="3707903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3287" y="1484784"/>
            <a:ext cx="4802917" cy="954107"/>
          </a:xfrm>
          <a:prstGeom prst="rect">
            <a:avLst/>
          </a:prstGeom>
          <a:noFill/>
        </p:spPr>
        <p:txBody>
          <a:bodyPr wrap="none" rtlCol="0">
            <a:spAutoFit/>
          </a:bodyPr>
          <a:lstStyle/>
          <a:p>
            <a:pPr algn="ctr"/>
            <a:r>
              <a:rPr lang="en-US" sz="2800" b="1" dirty="0" smtClean="0">
                <a:solidFill>
                  <a:prstClr val="black"/>
                </a:solidFill>
                <a:latin typeface="Arial" panose="020B0604020202020204" pitchFamily="34" charset="0"/>
                <a:cs typeface="Arial" panose="020B0604020202020204" pitchFamily="34" charset="0"/>
              </a:rPr>
              <a:t>Preliminary to</a:t>
            </a:r>
            <a:r>
              <a:rPr lang="ru-RU" sz="2800" b="1" dirty="0" smtClean="0">
                <a:solidFill>
                  <a:prstClr val="black"/>
                </a:solidFill>
                <a:latin typeface="Arial" panose="020B0604020202020204" pitchFamily="34" charset="0"/>
                <a:cs typeface="Arial" panose="020B0604020202020204" pitchFamily="34" charset="0"/>
              </a:rPr>
              <a:t> </a:t>
            </a:r>
            <a:r>
              <a:rPr lang="en-US" sz="2800" b="1" dirty="0" smtClean="0">
                <a:solidFill>
                  <a:prstClr val="black"/>
                </a:solidFill>
                <a:latin typeface="Arial" panose="020B0604020202020204" pitchFamily="34" charset="0"/>
                <a:cs typeface="Arial" panose="020B0604020202020204" pitchFamily="34" charset="0"/>
              </a:rPr>
              <a:t>SECARS</a:t>
            </a:r>
            <a:r>
              <a:rPr lang="ru-RU" sz="2800" b="1" dirty="0" smtClean="0">
                <a:solidFill>
                  <a:prstClr val="black"/>
                </a:solidFill>
                <a:latin typeface="Arial" panose="020B0604020202020204" pitchFamily="34" charset="0"/>
                <a:cs typeface="Arial" panose="020B0604020202020204" pitchFamily="34" charset="0"/>
              </a:rPr>
              <a:t> </a:t>
            </a:r>
          </a:p>
          <a:p>
            <a:pPr algn="ctr"/>
            <a:r>
              <a:rPr lang="en-US" sz="2800" b="1" dirty="0" smtClean="0">
                <a:solidFill>
                  <a:prstClr val="black"/>
                </a:solidFill>
                <a:latin typeface="Arial" panose="020B0604020202020204" pitchFamily="34" charset="0"/>
                <a:cs typeface="Arial" panose="020B0604020202020204" pitchFamily="34" charset="0"/>
              </a:rPr>
              <a:t>test-control </a:t>
            </a:r>
            <a:r>
              <a:rPr lang="en-US" sz="2800" b="1" dirty="0" smtClean="0">
                <a:solidFill>
                  <a:prstClr val="black"/>
                </a:solidFill>
                <a:latin typeface="Arial" panose="020B0604020202020204" pitchFamily="34" charset="0"/>
                <a:cs typeface="Arial" panose="020B0604020202020204" pitchFamily="34" charset="0"/>
              </a:rPr>
              <a:t>measurements</a:t>
            </a:r>
            <a:endParaRPr lang="ru-RU" sz="2800" b="1" dirty="0">
              <a:solidFill>
                <a:prstClr val="black"/>
              </a:solidFill>
              <a:latin typeface="Arial" panose="020B0604020202020204" pitchFamily="34" charset="0"/>
              <a:cs typeface="Arial" panose="020B0604020202020204" pitchFamily="34" charset="0"/>
            </a:endParaRPr>
          </a:p>
        </p:txBody>
      </p:sp>
      <p:sp>
        <p:nvSpPr>
          <p:cNvPr id="5" name="Номер слайда 2"/>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fld id="{00BC50F8-9B4C-4D46-8920-2FE3B9E2EA94}" type="slidenum">
              <a:rPr lang="ro-RO" altLang="ru-RU" sz="1100" b="1" smtClean="0">
                <a:solidFill>
                  <a:prstClr val="white"/>
                </a:solidFill>
                <a:latin typeface="Arial" charset="0"/>
                <a:cs typeface="Arial" charset="0"/>
              </a:rPr>
              <a:pPr algn="r" eaLnBrk="1" fontAlgn="base" hangingPunct="1">
                <a:spcBef>
                  <a:spcPct val="0"/>
                </a:spcBef>
                <a:spcAft>
                  <a:spcPct val="0"/>
                </a:spcAft>
                <a:buFontTx/>
                <a:buNone/>
              </a:pPr>
              <a:t>18</a:t>
            </a:fld>
            <a:endParaRPr lang="ro-RO" altLang="ru-RU" sz="1100" b="1" dirty="0" smtClean="0">
              <a:solidFill>
                <a:prstClr val="white"/>
              </a:solidFill>
              <a:latin typeface="Arial" charset="0"/>
              <a:cs typeface="Arial" charset="0"/>
            </a:endParaRPr>
          </a:p>
        </p:txBody>
      </p:sp>
    </p:spTree>
    <p:extLst>
      <p:ext uri="{BB962C8B-B14F-4D97-AF65-F5344CB8AC3E}">
        <p14:creationId xmlns:p14="http://schemas.microsoft.com/office/powerpoint/2010/main" val="2342796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712968" cy="1110754"/>
          </a:xfrm>
        </p:spPr>
        <p:txBody>
          <a:bodyPr>
            <a:normAutofit fontScale="90000"/>
          </a:bodyPr>
          <a:lstStyle/>
          <a:p>
            <a:r>
              <a:rPr lang="ru-RU" sz="2700" b="1" dirty="0" smtClean="0">
                <a:latin typeface="Arial" panose="020B0604020202020204" pitchFamily="34" charset="0"/>
                <a:cs typeface="Arial" panose="020B0604020202020204" pitchFamily="34" charset="0"/>
              </a:rPr>
              <a:t/>
            </a:r>
            <a:br>
              <a:rPr lang="ru-RU" sz="2700" b="1" dirty="0" smtClean="0">
                <a:latin typeface="Arial" panose="020B0604020202020204" pitchFamily="34" charset="0"/>
                <a:cs typeface="Arial" panose="020B0604020202020204" pitchFamily="34" charset="0"/>
              </a:rPr>
            </a:br>
            <a:r>
              <a:rPr lang="en-US" sz="2700" b="1" dirty="0" smtClean="0">
                <a:latin typeface="Arial" panose="020B0604020202020204" pitchFamily="34" charset="0"/>
                <a:cs typeface="Arial" panose="020B0604020202020204" pitchFamily="34" charset="0"/>
              </a:rPr>
              <a:t>SERS spectra from</a:t>
            </a:r>
            <a:r>
              <a:rPr lang="ru-RU" sz="2700" b="1" dirty="0" smtClean="0">
                <a:latin typeface="Arial" panose="020B0604020202020204" pitchFamily="34" charset="0"/>
                <a:cs typeface="Arial" panose="020B0604020202020204" pitchFamily="34" charset="0"/>
              </a:rPr>
              <a:t>: </a:t>
            </a:r>
            <a:br>
              <a:rPr lang="ru-RU" sz="2700" b="1" dirty="0" smtClean="0">
                <a:latin typeface="Arial" panose="020B0604020202020204" pitchFamily="34" charset="0"/>
                <a:cs typeface="Arial" panose="020B0604020202020204" pitchFamily="34" charset="0"/>
              </a:rPr>
            </a:br>
            <a:r>
              <a:rPr lang="en-US" sz="2700" b="1" dirty="0" smtClean="0">
                <a:latin typeface="Arial" panose="020B0604020202020204" pitchFamily="34" charset="0"/>
                <a:cs typeface="Arial" panose="020B0604020202020204" pitchFamily="34" charset="0"/>
              </a:rPr>
              <a:t>Al</a:t>
            </a:r>
            <a:r>
              <a:rPr lang="ru-RU" sz="2700" b="1" dirty="0" smtClean="0">
                <a:latin typeface="Arial" panose="020B0604020202020204" pitchFamily="34" charset="0"/>
                <a:cs typeface="Arial" panose="020B0604020202020204" pitchFamily="34" charset="0"/>
              </a:rPr>
              <a:t>/</a:t>
            </a:r>
            <a:r>
              <a:rPr lang="en-US" sz="2700" b="1" dirty="0" err="1" smtClean="0">
                <a:latin typeface="Arial" panose="020B0604020202020204" pitchFamily="34" charset="0"/>
                <a:cs typeface="Arial" panose="020B0604020202020204" pitchFamily="34" charset="0"/>
              </a:rPr>
              <a:t>CeO</a:t>
            </a:r>
            <a:r>
              <a:rPr lang="ru-RU" sz="2700" b="1" baseline="-25000" dirty="0" smtClean="0">
                <a:latin typeface="Arial" panose="020B0604020202020204" pitchFamily="34" charset="0"/>
                <a:cs typeface="Arial" panose="020B0604020202020204" pitchFamily="34" charset="0"/>
              </a:rPr>
              <a:t>2</a:t>
            </a:r>
            <a:r>
              <a:rPr lang="ru-RU" sz="2700" b="1" dirty="0" smtClean="0">
                <a:latin typeface="Arial" panose="020B0604020202020204" pitchFamily="34" charset="0"/>
                <a:cs typeface="Arial" panose="020B0604020202020204" pitchFamily="34" charset="0"/>
              </a:rPr>
              <a:t>/</a:t>
            </a:r>
            <a:r>
              <a:rPr lang="en-US" sz="2700" b="1" dirty="0" smtClean="0">
                <a:latin typeface="Arial" panose="020B0604020202020204" pitchFamily="34" charset="0"/>
                <a:cs typeface="Arial" panose="020B0604020202020204" pitchFamily="34" charset="0"/>
              </a:rPr>
              <a:t>Au</a:t>
            </a:r>
            <a:r>
              <a:rPr lang="ru-RU" sz="2700" b="1" dirty="0" smtClean="0">
                <a:latin typeface="Arial" panose="020B0604020202020204" pitchFamily="34" charset="0"/>
                <a:cs typeface="Arial" panose="020B0604020202020204" pitchFamily="34" charset="0"/>
              </a:rPr>
              <a:t>/</a:t>
            </a:r>
            <a:r>
              <a:rPr lang="en-US" sz="2700" b="1" dirty="0" smtClean="0">
                <a:latin typeface="Arial" panose="020B0604020202020204" pitchFamily="34" charset="0"/>
                <a:cs typeface="Arial" panose="020B0604020202020204" pitchFamily="34" charset="0"/>
              </a:rPr>
              <a:t>DTNB</a:t>
            </a:r>
            <a:r>
              <a:rPr lang="ru-RU" sz="2700" b="1" dirty="0" smtClean="0">
                <a:latin typeface="Arial" panose="020B0604020202020204" pitchFamily="34" charset="0"/>
                <a:cs typeface="Arial" panose="020B0604020202020204" pitchFamily="34" charset="0"/>
              </a:rPr>
              <a:t> и</a:t>
            </a:r>
            <a:r>
              <a:rPr lang="en-US" sz="2700" b="1" dirty="0" smtClean="0">
                <a:latin typeface="Arial" panose="020B0604020202020204" pitchFamily="34" charset="0"/>
                <a:cs typeface="Arial" panose="020B0604020202020204" pitchFamily="34" charset="0"/>
              </a:rPr>
              <a:t> </a:t>
            </a:r>
            <a:r>
              <a:rPr lang="en-US" sz="2700" b="1" dirty="0">
                <a:latin typeface="Arial" panose="020B0604020202020204" pitchFamily="34" charset="0"/>
                <a:cs typeface="Arial" panose="020B0604020202020204" pitchFamily="34" charset="0"/>
              </a:rPr>
              <a:t>Al</a:t>
            </a:r>
            <a:r>
              <a:rPr lang="ru-RU" sz="2700" b="1" dirty="0">
                <a:latin typeface="Arial" panose="020B0604020202020204" pitchFamily="34" charset="0"/>
                <a:cs typeface="Arial" panose="020B0604020202020204" pitchFamily="34" charset="0"/>
              </a:rPr>
              <a:t>/</a:t>
            </a:r>
            <a:r>
              <a:rPr lang="en-US" sz="2700" b="1" dirty="0" err="1">
                <a:latin typeface="Arial" panose="020B0604020202020204" pitchFamily="34" charset="0"/>
                <a:cs typeface="Arial" panose="020B0604020202020204" pitchFamily="34" charset="0"/>
              </a:rPr>
              <a:t>CeO</a:t>
            </a:r>
            <a:r>
              <a:rPr lang="ru-RU" sz="2700" b="1" baseline="-25000" dirty="0">
                <a:latin typeface="Arial" panose="020B0604020202020204" pitchFamily="34" charset="0"/>
                <a:cs typeface="Arial" panose="020B0604020202020204" pitchFamily="34" charset="0"/>
              </a:rPr>
              <a:t>2</a:t>
            </a:r>
            <a:r>
              <a:rPr lang="ru-RU" sz="2700" b="1" dirty="0">
                <a:latin typeface="Arial" panose="020B0604020202020204" pitchFamily="34" charset="0"/>
                <a:cs typeface="Arial" panose="020B0604020202020204" pitchFamily="34" charset="0"/>
              </a:rPr>
              <a:t>/</a:t>
            </a:r>
            <a:r>
              <a:rPr lang="en-US" sz="2700" b="1" dirty="0">
                <a:latin typeface="Arial" panose="020B0604020202020204" pitchFamily="34" charset="0"/>
                <a:cs typeface="Arial" panose="020B0604020202020204" pitchFamily="34" charset="0"/>
              </a:rPr>
              <a:t>Au</a:t>
            </a:r>
            <a:r>
              <a:rPr lang="ru-RU" sz="2700" b="1" dirty="0" smtClean="0">
                <a:latin typeface="Arial" panose="020B0604020202020204" pitchFamily="34" charset="0"/>
                <a:cs typeface="Arial" panose="020B0604020202020204" pitchFamily="34" charset="0"/>
              </a:rPr>
              <a:t>/</a:t>
            </a:r>
            <a:r>
              <a:rPr lang="en-US" sz="2700" b="1" dirty="0" smtClean="0">
                <a:latin typeface="Arial" panose="020B0604020202020204" pitchFamily="34" charset="0"/>
                <a:cs typeface="Arial" panose="020B0604020202020204" pitchFamily="34" charset="0"/>
              </a:rPr>
              <a:t>MPBA</a:t>
            </a:r>
            <a:br>
              <a:rPr lang="en-US" sz="2700" b="1" dirty="0" smtClean="0">
                <a:latin typeface="Arial" panose="020B0604020202020204" pitchFamily="34" charset="0"/>
                <a:cs typeface="Arial" panose="020B0604020202020204" pitchFamily="34" charset="0"/>
              </a:rPr>
            </a:br>
            <a:r>
              <a:rPr lang="en-US" sz="2700" b="1" dirty="0" smtClean="0">
                <a:latin typeface="Arial" panose="020B0604020202020204" pitchFamily="34" charset="0"/>
                <a:cs typeface="Arial" panose="020B0604020202020204" pitchFamily="34" charset="0"/>
              </a:rPr>
              <a:t> 633 nm laser excitation</a:t>
            </a:r>
            <a:r>
              <a:rPr lang="ru-RU" sz="2700" b="1" dirty="0" smtClean="0">
                <a:latin typeface="Arial" panose="020B0604020202020204" pitchFamily="34" charset="0"/>
                <a:cs typeface="Arial" panose="020B0604020202020204" pitchFamily="34" charset="0"/>
              </a:rPr>
              <a:t/>
            </a:r>
            <a:br>
              <a:rPr lang="ru-RU" sz="2700" b="1" dirty="0" smtClean="0">
                <a:latin typeface="Arial" panose="020B0604020202020204" pitchFamily="34" charset="0"/>
                <a:cs typeface="Arial" panose="020B0604020202020204" pitchFamily="34" charset="0"/>
              </a:rPr>
            </a:br>
            <a:r>
              <a:rPr lang="ru-RU" sz="2400" dirty="0" smtClean="0"/>
              <a:t> </a:t>
            </a:r>
            <a:endParaRPr lang="ru-RU" sz="2400" dirty="0"/>
          </a:p>
        </p:txBody>
      </p:sp>
      <p:graphicFrame>
        <p:nvGraphicFramePr>
          <p:cNvPr id="5" name="Объект 4"/>
          <p:cNvGraphicFramePr>
            <a:graphicFrameLocks noChangeAspect="1"/>
          </p:cNvGraphicFramePr>
          <p:nvPr>
            <p:extLst>
              <p:ext uri="{D42A27DB-BD31-4B8C-83A1-F6EECF244321}">
                <p14:modId xmlns:p14="http://schemas.microsoft.com/office/powerpoint/2010/main" val="3175659093"/>
              </p:ext>
            </p:extLst>
          </p:nvPr>
        </p:nvGraphicFramePr>
        <p:xfrm>
          <a:off x="4716016" y="1196752"/>
          <a:ext cx="4140650" cy="3168352"/>
        </p:xfrm>
        <a:graphic>
          <a:graphicData uri="http://schemas.openxmlformats.org/presentationml/2006/ole">
            <mc:AlternateContent xmlns:mc="http://schemas.openxmlformats.org/markup-compatibility/2006">
              <mc:Choice xmlns:v="urn:schemas-microsoft-com:vml" Requires="v">
                <p:oleObj spid="_x0000_s93298" name="Graph" r:id="rId4" imgW="3920760" imgH="3000960" progId="Origin50.Graph">
                  <p:embed/>
                </p:oleObj>
              </mc:Choice>
              <mc:Fallback>
                <p:oleObj name="Graph" r:id="rId4" imgW="3920760" imgH="3000960" progId="Origin50.Graph">
                  <p:embed/>
                  <p:pic>
                    <p:nvPicPr>
                      <p:cNvPr id="0" name=""/>
                      <p:cNvPicPr/>
                      <p:nvPr/>
                    </p:nvPicPr>
                    <p:blipFill>
                      <a:blip r:embed="rId5"/>
                      <a:stretch>
                        <a:fillRect/>
                      </a:stretch>
                    </p:blipFill>
                    <p:spPr>
                      <a:xfrm>
                        <a:off x="4716016" y="1196752"/>
                        <a:ext cx="4140650" cy="3168352"/>
                      </a:xfrm>
                      <a:prstGeom prst="rect">
                        <a:avLst/>
                      </a:prstGeom>
                      <a:ln>
                        <a:solidFill>
                          <a:schemeClr val="tx1"/>
                        </a:solidFill>
                      </a:ln>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3446079082"/>
              </p:ext>
            </p:extLst>
          </p:nvPr>
        </p:nvGraphicFramePr>
        <p:xfrm>
          <a:off x="360880" y="1196752"/>
          <a:ext cx="4140650" cy="3168352"/>
        </p:xfrm>
        <a:graphic>
          <a:graphicData uri="http://schemas.openxmlformats.org/presentationml/2006/ole">
            <mc:AlternateContent xmlns:mc="http://schemas.openxmlformats.org/markup-compatibility/2006">
              <mc:Choice xmlns:v="urn:schemas-microsoft-com:vml" Requires="v">
                <p:oleObj spid="_x0000_s93299" name="Graph" r:id="rId6" imgW="3920760" imgH="3000960" progId="Origin50.Graph">
                  <p:embed/>
                </p:oleObj>
              </mc:Choice>
              <mc:Fallback>
                <p:oleObj name="Graph" r:id="rId6" imgW="3920760" imgH="3000960" progId="Origin50.Graph">
                  <p:embed/>
                  <p:pic>
                    <p:nvPicPr>
                      <p:cNvPr id="0" name=""/>
                      <p:cNvPicPr/>
                      <p:nvPr/>
                    </p:nvPicPr>
                    <p:blipFill>
                      <a:blip r:embed="rId7"/>
                      <a:stretch>
                        <a:fillRect/>
                      </a:stretch>
                    </p:blipFill>
                    <p:spPr>
                      <a:xfrm>
                        <a:off x="360880" y="1196752"/>
                        <a:ext cx="4140650" cy="3168352"/>
                      </a:xfrm>
                      <a:prstGeom prst="rect">
                        <a:avLst/>
                      </a:prstGeom>
                      <a:ln>
                        <a:solidFill>
                          <a:schemeClr val="tx1"/>
                        </a:solidFill>
                      </a:ln>
                    </p:spPr>
                  </p:pic>
                </p:oleObj>
              </mc:Fallback>
            </mc:AlternateContent>
          </a:graphicData>
        </a:graphic>
      </p:graphicFrame>
      <p:sp>
        <p:nvSpPr>
          <p:cNvPr id="3" name="TextBox 2"/>
          <p:cNvSpPr txBox="1"/>
          <p:nvPr/>
        </p:nvSpPr>
        <p:spPr>
          <a:xfrm>
            <a:off x="1691680" y="4365104"/>
            <a:ext cx="1672253" cy="369332"/>
          </a:xfrm>
          <a:prstGeom prst="rect">
            <a:avLst/>
          </a:prstGeom>
          <a:noFill/>
        </p:spPr>
        <p:txBody>
          <a:bodyPr wrap="none" rtlCol="0">
            <a:spAutoFit/>
          </a:bodyPr>
          <a:lstStyle/>
          <a:p>
            <a:r>
              <a:rPr lang="en-US" b="1" dirty="0" smtClean="0">
                <a:solidFill>
                  <a:prstClr val="black"/>
                </a:solidFill>
                <a:latin typeface="Arial" panose="020B0604020202020204" pitchFamily="34" charset="0"/>
                <a:cs typeface="Arial" panose="020B0604020202020204" pitchFamily="34" charset="0"/>
              </a:rPr>
              <a:t>SERS (DTNB)</a:t>
            </a:r>
            <a:endParaRPr lang="ru-RU" b="1"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6012160" y="4365104"/>
            <a:ext cx="1710725" cy="369332"/>
          </a:xfrm>
          <a:prstGeom prst="rect">
            <a:avLst/>
          </a:prstGeom>
          <a:noFill/>
        </p:spPr>
        <p:txBody>
          <a:bodyPr wrap="none" rtlCol="0">
            <a:spAutoFit/>
          </a:bodyPr>
          <a:lstStyle/>
          <a:p>
            <a:r>
              <a:rPr lang="en-US" b="1" dirty="0" smtClean="0">
                <a:solidFill>
                  <a:prstClr val="black"/>
                </a:solidFill>
                <a:latin typeface="Arial" panose="020B0604020202020204" pitchFamily="34" charset="0"/>
                <a:cs typeface="Arial" panose="020B0604020202020204" pitchFamily="34" charset="0"/>
              </a:rPr>
              <a:t>SERS (MPBA)</a:t>
            </a:r>
            <a:endParaRPr lang="ru-RU" b="1" dirty="0">
              <a:solidFill>
                <a:prstClr val="black"/>
              </a:solidFill>
              <a:latin typeface="Arial" panose="020B0604020202020204" pitchFamily="34" charset="0"/>
              <a:cs typeface="Arial" panose="020B0604020202020204" pitchFamily="34" charset="0"/>
            </a:endParaRPr>
          </a:p>
        </p:txBody>
      </p:sp>
      <p:sp>
        <p:nvSpPr>
          <p:cNvPr id="10" name="TextBox 9"/>
          <p:cNvSpPr txBox="1"/>
          <p:nvPr/>
        </p:nvSpPr>
        <p:spPr>
          <a:xfrm>
            <a:off x="179512" y="4837802"/>
            <a:ext cx="4320480" cy="1754326"/>
          </a:xfrm>
          <a:prstGeom prst="rect">
            <a:avLst/>
          </a:prstGeom>
          <a:noFill/>
        </p:spPr>
        <p:txBody>
          <a:bodyPr wrap="square" rtlCol="0">
            <a:spAutoFit/>
          </a:bodyPr>
          <a:lstStyle/>
          <a:p>
            <a:pPr algn="just"/>
            <a:r>
              <a:rPr lang="en-US" b="1" dirty="0" smtClean="0">
                <a:solidFill>
                  <a:prstClr val="black"/>
                </a:solidFill>
                <a:latin typeface="Arial" panose="020B0604020202020204" pitchFamily="34" charset="0"/>
                <a:cs typeface="Arial" panose="020B0604020202020204" pitchFamily="34" charset="0"/>
              </a:rPr>
              <a:t>SERS spectrum of DTNB is dominated by the strong peaks at </a:t>
            </a:r>
            <a:r>
              <a:rPr lang="en-US" b="1" i="1" u="sng" dirty="0" smtClean="0">
                <a:solidFill>
                  <a:prstClr val="black"/>
                </a:solidFill>
                <a:latin typeface="Arial" panose="020B0604020202020204" pitchFamily="34" charset="0"/>
                <a:cs typeface="Arial" panose="020B0604020202020204" pitchFamily="34" charset="0"/>
              </a:rPr>
              <a:t>1338cm</a:t>
            </a:r>
            <a:r>
              <a:rPr lang="en-US" b="1" i="1" u="sng" baseline="30000" dirty="0">
                <a:solidFill>
                  <a:prstClr val="black"/>
                </a:solidFill>
                <a:latin typeface="Arial" panose="020B0604020202020204" pitchFamily="34" charset="0"/>
                <a:cs typeface="Arial" panose="020B0604020202020204" pitchFamily="34" charset="0"/>
              </a:rPr>
              <a:t>−</a:t>
            </a:r>
            <a:r>
              <a:rPr lang="en-US" b="1" i="1" u="sng" baseline="30000" dirty="0" smtClean="0">
                <a:solidFill>
                  <a:prstClr val="black"/>
                </a:solidFill>
                <a:latin typeface="Arial" panose="020B0604020202020204" pitchFamily="34" charset="0"/>
                <a:cs typeface="Arial" panose="020B0604020202020204" pitchFamily="34" charset="0"/>
              </a:rPr>
              <a:t>1</a:t>
            </a:r>
            <a:r>
              <a:rPr lang="en-US" b="1" i="1" u="sng" dirty="0">
                <a:solidFill>
                  <a:prstClr val="black"/>
                </a:solidFill>
                <a:latin typeface="Arial" panose="020B0604020202020204" pitchFamily="34" charset="0"/>
                <a:cs typeface="Arial" panose="020B0604020202020204" pitchFamily="34" charset="0"/>
              </a:rPr>
              <a:t> </a:t>
            </a:r>
            <a:r>
              <a:rPr lang="en-US" b="1" i="1" u="sng" dirty="0" smtClean="0">
                <a:solidFill>
                  <a:prstClr val="black"/>
                </a:solidFill>
                <a:latin typeface="Arial" panose="020B0604020202020204" pitchFamily="34" charset="0"/>
                <a:cs typeface="Arial" panose="020B0604020202020204" pitchFamily="34" charset="0"/>
              </a:rPr>
              <a:t>and 1555cm</a:t>
            </a:r>
            <a:r>
              <a:rPr lang="en-US" b="1" i="1" u="sng" baseline="30000" dirty="0" smtClean="0">
                <a:solidFill>
                  <a:prstClr val="black"/>
                </a:solidFill>
                <a:latin typeface="Arial" panose="020B0604020202020204" pitchFamily="34" charset="0"/>
                <a:cs typeface="Arial" panose="020B0604020202020204" pitchFamily="34" charset="0"/>
              </a:rPr>
              <a:t>-1</a:t>
            </a:r>
            <a:r>
              <a:rPr lang="en-US" b="1" i="1" u="sng" dirty="0" smtClean="0">
                <a:solidFill>
                  <a:prstClr val="black"/>
                </a:solidFill>
                <a:latin typeface="Arial" panose="020B0604020202020204" pitchFamily="34" charset="0"/>
                <a:cs typeface="Arial" panose="020B0604020202020204" pitchFamily="34" charset="0"/>
              </a:rPr>
              <a:t> </a:t>
            </a:r>
            <a:r>
              <a:rPr lang="en-US" b="1" dirty="0" smtClean="0">
                <a:solidFill>
                  <a:prstClr val="black"/>
                </a:solidFill>
                <a:latin typeface="Arial" panose="020B0604020202020204" pitchFamily="34" charset="0"/>
                <a:cs typeface="Arial" panose="020B0604020202020204" pitchFamily="34" charset="0"/>
              </a:rPr>
              <a:t>assigned as the symmetric stretch of the nitro group </a:t>
            </a:r>
            <a:r>
              <a:rPr lang="en-US" b="1" dirty="0" smtClean="0">
                <a:solidFill>
                  <a:prstClr val="black"/>
                </a:solidFill>
                <a:latin typeface="Arial" panose="020B0604020202020204" pitchFamily="34" charset="0"/>
                <a:cs typeface="Arial" panose="020B0604020202020204" pitchFamily="34" charset="0"/>
                <a:sym typeface="Symbol"/>
              </a:rPr>
              <a:t></a:t>
            </a:r>
            <a:r>
              <a:rPr lang="en-US" b="1" baseline="-25000" dirty="0" smtClean="0">
                <a:solidFill>
                  <a:prstClr val="black"/>
                </a:solidFill>
                <a:latin typeface="Arial" panose="020B0604020202020204" pitchFamily="34" charset="0"/>
                <a:cs typeface="Arial" panose="020B0604020202020204" pitchFamily="34" charset="0"/>
              </a:rPr>
              <a:t>s</a:t>
            </a:r>
            <a:r>
              <a:rPr lang="en-US" b="1" dirty="0" smtClean="0">
                <a:solidFill>
                  <a:prstClr val="black"/>
                </a:solidFill>
                <a:latin typeface="Arial" panose="020B0604020202020204" pitchFamily="34" charset="0"/>
                <a:cs typeface="Arial" panose="020B0604020202020204" pitchFamily="34" charset="0"/>
              </a:rPr>
              <a:t>(NO</a:t>
            </a:r>
            <a:r>
              <a:rPr lang="en-US" b="1" baseline="-25000" dirty="0" smtClean="0">
                <a:solidFill>
                  <a:prstClr val="black"/>
                </a:solidFill>
                <a:latin typeface="Arial" panose="020B0604020202020204" pitchFamily="34" charset="0"/>
                <a:cs typeface="Arial" panose="020B0604020202020204" pitchFamily="34" charset="0"/>
              </a:rPr>
              <a:t>2</a:t>
            </a:r>
            <a:r>
              <a:rPr lang="en-US" b="1" dirty="0">
                <a:solidFill>
                  <a:prstClr val="black"/>
                </a:solidFill>
                <a:latin typeface="Arial" panose="020B0604020202020204" pitchFamily="34" charset="0"/>
                <a:cs typeface="Arial" panose="020B0604020202020204" pitchFamily="34" charset="0"/>
              </a:rPr>
              <a:t>) </a:t>
            </a:r>
            <a:r>
              <a:rPr lang="en-US" b="1" dirty="0" smtClean="0">
                <a:solidFill>
                  <a:prstClr val="black"/>
                </a:solidFill>
                <a:latin typeface="Arial" panose="020B0604020202020204" pitchFamily="34" charset="0"/>
                <a:cs typeface="Arial" panose="020B0604020202020204" pitchFamily="34" charset="0"/>
              </a:rPr>
              <a:t>and the aromatic ring stretch, respectively.</a:t>
            </a:r>
            <a:endParaRPr lang="ru-RU" b="1" dirty="0">
              <a:solidFill>
                <a:prstClr val="black"/>
              </a:solidFill>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71800" y="1556792"/>
            <a:ext cx="1605747" cy="10081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TextBox 14"/>
          <p:cNvSpPr txBox="1"/>
          <p:nvPr/>
        </p:nvSpPr>
        <p:spPr>
          <a:xfrm>
            <a:off x="4788024" y="4843026"/>
            <a:ext cx="4104456" cy="1754326"/>
          </a:xfrm>
          <a:prstGeom prst="rect">
            <a:avLst/>
          </a:prstGeom>
          <a:noFill/>
        </p:spPr>
        <p:txBody>
          <a:bodyPr wrap="square" rtlCol="0">
            <a:spAutoFit/>
          </a:bodyPr>
          <a:lstStyle/>
          <a:p>
            <a:pPr algn="just"/>
            <a:r>
              <a:rPr lang="en-US" b="1" dirty="0">
                <a:solidFill>
                  <a:prstClr val="black"/>
                </a:solidFill>
                <a:latin typeface="Arial" panose="020B0604020202020204" pitchFamily="34" charset="0"/>
                <a:cs typeface="Arial" panose="020B0604020202020204" pitchFamily="34" charset="0"/>
              </a:rPr>
              <a:t>SERS spectrum of MPBA is dominated by the strong bands at </a:t>
            </a:r>
            <a:r>
              <a:rPr lang="en-US" b="1" i="1" u="sng" dirty="0" smtClean="0">
                <a:solidFill>
                  <a:prstClr val="black"/>
                </a:solidFill>
                <a:latin typeface="Arial" panose="020B0604020202020204" pitchFamily="34" charset="0"/>
                <a:cs typeface="Arial" panose="020B0604020202020204" pitchFamily="34" charset="0"/>
              </a:rPr>
              <a:t>1073cm</a:t>
            </a:r>
            <a:r>
              <a:rPr lang="en-US" b="1" i="1" u="sng" baseline="30000" dirty="0" smtClean="0">
                <a:solidFill>
                  <a:prstClr val="black"/>
                </a:solidFill>
                <a:latin typeface="Arial" panose="020B0604020202020204" pitchFamily="34" charset="0"/>
                <a:cs typeface="Arial" panose="020B0604020202020204" pitchFamily="34" charset="0"/>
              </a:rPr>
              <a:t>-1</a:t>
            </a:r>
            <a:r>
              <a:rPr lang="en-US" b="1" i="1" u="sng" dirty="0" smtClean="0">
                <a:solidFill>
                  <a:prstClr val="black"/>
                </a:solidFill>
                <a:latin typeface="Arial" panose="020B0604020202020204" pitchFamily="34" charset="0"/>
                <a:cs typeface="Arial" panose="020B0604020202020204" pitchFamily="34" charset="0"/>
              </a:rPr>
              <a:t> </a:t>
            </a:r>
            <a:r>
              <a:rPr lang="en-US" b="1" i="1" u="sng" dirty="0">
                <a:solidFill>
                  <a:prstClr val="black"/>
                </a:solidFill>
                <a:latin typeface="Arial" panose="020B0604020202020204" pitchFamily="34" charset="0"/>
                <a:cs typeface="Arial" panose="020B0604020202020204" pitchFamily="34" charset="0"/>
              </a:rPr>
              <a:t>and 1585cm</a:t>
            </a:r>
            <a:r>
              <a:rPr lang="en-US" b="1" i="1" u="sng" baseline="30000" dirty="0">
                <a:solidFill>
                  <a:prstClr val="black"/>
                </a:solidFill>
                <a:latin typeface="Arial" panose="020B0604020202020204" pitchFamily="34" charset="0"/>
                <a:cs typeface="Arial" panose="020B0604020202020204" pitchFamily="34" charset="0"/>
              </a:rPr>
              <a:t>-1</a:t>
            </a:r>
            <a:r>
              <a:rPr lang="en-US" b="1" i="1" u="sng" dirty="0">
                <a:solidFill>
                  <a:prstClr val="black"/>
                </a:solidFill>
                <a:latin typeface="Arial" panose="020B0604020202020204" pitchFamily="34" charset="0"/>
                <a:cs typeface="Arial" panose="020B0604020202020204" pitchFamily="34" charset="0"/>
              </a:rPr>
              <a:t> </a:t>
            </a:r>
            <a:r>
              <a:rPr lang="en-US" b="1" dirty="0">
                <a:solidFill>
                  <a:prstClr val="black"/>
                </a:solidFill>
                <a:latin typeface="Arial" panose="020B0604020202020204" pitchFamily="34" charset="0"/>
                <a:cs typeface="Arial" panose="020B0604020202020204" pitchFamily="34" charset="0"/>
              </a:rPr>
              <a:t>assigned to the </a:t>
            </a:r>
            <a:r>
              <a:rPr lang="en-US" b="1" dirty="0" smtClean="0">
                <a:solidFill>
                  <a:prstClr val="black"/>
                </a:solidFill>
                <a:latin typeface="Arial" panose="020B0604020202020204" pitchFamily="34" charset="0"/>
                <a:cs typeface="Arial" panose="020B0604020202020204" pitchFamily="34" charset="0"/>
              </a:rPr>
              <a:t>in-plane bending and stretching modes </a:t>
            </a:r>
            <a:r>
              <a:rPr lang="en-US" b="1" dirty="0" smtClean="0">
                <a:solidFill>
                  <a:prstClr val="black"/>
                </a:solidFill>
                <a:latin typeface="Arial" panose="020B0604020202020204" pitchFamily="34" charset="0"/>
                <a:cs typeface="Arial" panose="020B0604020202020204" pitchFamily="34" charset="0"/>
                <a:sym typeface="Symbol"/>
              </a:rPr>
              <a:t></a:t>
            </a:r>
            <a:r>
              <a:rPr lang="en-US" b="1" baseline="-25000" dirty="0" smtClean="0">
                <a:solidFill>
                  <a:prstClr val="black"/>
                </a:solidFill>
                <a:latin typeface="Arial" panose="020B0604020202020204" pitchFamily="34" charset="0"/>
                <a:cs typeface="Arial" panose="020B0604020202020204" pitchFamily="34" charset="0"/>
              </a:rPr>
              <a:t>CCC</a:t>
            </a:r>
            <a:r>
              <a:rPr lang="en-US" b="1" dirty="0" smtClean="0">
                <a:solidFill>
                  <a:prstClr val="black"/>
                </a:solidFill>
                <a:latin typeface="Arial" panose="020B0604020202020204" pitchFamily="34" charset="0"/>
                <a:cs typeface="Arial" panose="020B0604020202020204" pitchFamily="34" charset="0"/>
              </a:rPr>
              <a:t>+</a:t>
            </a:r>
            <a:r>
              <a:rPr lang="en-US" b="1" dirty="0" smtClean="0">
                <a:solidFill>
                  <a:prstClr val="black"/>
                </a:solidFill>
                <a:latin typeface="Arial" panose="020B0604020202020204" pitchFamily="34" charset="0"/>
                <a:cs typeface="Arial" panose="020B0604020202020204" pitchFamily="34" charset="0"/>
                <a:sym typeface="Symbol"/>
              </a:rPr>
              <a:t></a:t>
            </a:r>
            <a:r>
              <a:rPr lang="en-US" b="1" baseline="-25000" dirty="0" smtClean="0">
                <a:solidFill>
                  <a:prstClr val="black"/>
                </a:solidFill>
                <a:latin typeface="Arial" panose="020B0604020202020204" pitchFamily="34" charset="0"/>
                <a:cs typeface="Arial" panose="020B0604020202020204" pitchFamily="34" charset="0"/>
              </a:rPr>
              <a:t>CS </a:t>
            </a:r>
            <a:r>
              <a:rPr lang="en-US" b="1" dirty="0" smtClean="0">
                <a:solidFill>
                  <a:prstClr val="black"/>
                </a:solidFill>
                <a:latin typeface="Arial" panose="020B0604020202020204" pitchFamily="34" charset="0"/>
                <a:cs typeface="Arial" panose="020B0604020202020204" pitchFamily="34" charset="0"/>
              </a:rPr>
              <a:t>and </a:t>
            </a:r>
            <a:r>
              <a:rPr lang="en-US" b="1" dirty="0">
                <a:solidFill>
                  <a:prstClr val="black"/>
                </a:solidFill>
                <a:latin typeface="Arial" panose="020B0604020202020204" pitchFamily="34" charset="0"/>
                <a:cs typeface="Arial" panose="020B0604020202020204" pitchFamily="34" charset="0"/>
                <a:sym typeface="Symbol"/>
              </a:rPr>
              <a:t></a:t>
            </a:r>
            <a:r>
              <a:rPr lang="en-US" b="1" baseline="-25000" dirty="0" smtClean="0">
                <a:solidFill>
                  <a:prstClr val="black"/>
                </a:solidFill>
                <a:latin typeface="Arial" panose="020B0604020202020204" pitchFamily="34" charset="0"/>
                <a:cs typeface="Arial" panose="020B0604020202020204" pitchFamily="34" charset="0"/>
              </a:rPr>
              <a:t>CC</a:t>
            </a:r>
            <a:r>
              <a:rPr lang="en-US" b="1" dirty="0" smtClean="0">
                <a:solidFill>
                  <a:prstClr val="black"/>
                </a:solidFill>
                <a:latin typeface="Arial" panose="020B0604020202020204" pitchFamily="34" charset="0"/>
                <a:cs typeface="Arial" panose="020B0604020202020204" pitchFamily="34" charset="0"/>
              </a:rPr>
              <a:t>,  respectively.</a:t>
            </a:r>
            <a:endParaRPr lang="ru-RU" b="1" dirty="0">
              <a:solidFill>
                <a:prstClr val="black"/>
              </a:solidFill>
              <a:latin typeface="Arial" panose="020B0604020202020204" pitchFamily="34" charset="0"/>
              <a:cs typeface="Arial" panose="020B0604020202020204" pitchFamily="34" charset="0"/>
            </a:endParaRPr>
          </a:p>
        </p:txBody>
      </p:sp>
      <p:sp>
        <p:nvSpPr>
          <p:cNvPr id="16" name="Номер слайда 2"/>
          <p:cNvSpPr txBox="1">
            <a:spLocks/>
          </p:cNvSpPr>
          <p:nvPr/>
        </p:nvSpPr>
        <p:spPr bwMode="auto">
          <a:xfrm>
            <a:off x="7046912" y="652025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fld id="{00BC50F8-9B4C-4D46-8920-2FE3B9E2EA94}" type="slidenum">
              <a:rPr lang="ro-RO" altLang="ru-RU" sz="1400" b="1" smtClean="0">
                <a:solidFill>
                  <a:srgbClr val="000000"/>
                </a:solidFill>
                <a:latin typeface="Arial" charset="0"/>
                <a:cs typeface="Arial" charset="0"/>
              </a:rPr>
              <a:pPr algn="r" eaLnBrk="1" fontAlgn="base" hangingPunct="1">
                <a:spcBef>
                  <a:spcPct val="0"/>
                </a:spcBef>
                <a:spcAft>
                  <a:spcPct val="0"/>
                </a:spcAft>
                <a:buFontTx/>
                <a:buNone/>
              </a:pPr>
              <a:t>19</a:t>
            </a:fld>
            <a:endParaRPr lang="ro-RO" altLang="ru-RU" sz="1400" b="1" dirty="0" smtClean="0">
              <a:solidFill>
                <a:srgbClr val="000000"/>
              </a:solidFill>
              <a:latin typeface="Arial" charset="0"/>
              <a:cs typeface="Arial" charset="0"/>
            </a:endParaRPr>
          </a:p>
        </p:txBody>
      </p:sp>
      <p:pic>
        <p:nvPicPr>
          <p:cNvPr id="61524" name="Picture 84" descr="4-Mercaptophenylboronic acid 9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03293" y="1573188"/>
            <a:ext cx="783655" cy="11357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Номер слайда 5"/>
          <p:cNvSpPr txBox="1">
            <a:spLocks/>
          </p:cNvSpPr>
          <p:nvPr/>
        </p:nvSpPr>
        <p:spPr bwMode="auto">
          <a:xfrm>
            <a:off x="8675688" y="6481763"/>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r" eaLnBrk="1" fontAlgn="base" hangingPunct="1">
              <a:spcBef>
                <a:spcPct val="0"/>
              </a:spcBef>
              <a:spcAft>
                <a:spcPct val="0"/>
              </a:spcAft>
              <a:buClrTx/>
              <a:buSzTx/>
              <a:buFontTx/>
              <a:buNone/>
            </a:pPr>
            <a:fld id="{77C1EEAA-36E8-4285-AF30-FAAD9D7B2792}" type="slidenum">
              <a:rPr lang="ru-RU" altLang="ru-RU" sz="1200" b="1" smtClean="0">
                <a:solidFill>
                  <a:prstClr val="white"/>
                </a:solidFill>
                <a:latin typeface="Arial" charset="0"/>
                <a:cs typeface="Arial" charset="0"/>
              </a:rPr>
              <a:pPr algn="r" eaLnBrk="1" fontAlgn="base" hangingPunct="1">
                <a:spcBef>
                  <a:spcPct val="0"/>
                </a:spcBef>
                <a:spcAft>
                  <a:spcPct val="0"/>
                </a:spcAft>
                <a:buClrTx/>
                <a:buSzTx/>
                <a:buFontTx/>
                <a:buNone/>
              </a:pPr>
              <a:t>2</a:t>
            </a:fld>
            <a:endParaRPr lang="ru-RU" altLang="ru-RU" sz="1200" b="1" dirty="0" smtClean="0">
              <a:solidFill>
                <a:prstClr val="white"/>
              </a:solidFill>
              <a:latin typeface="Arial" charset="0"/>
              <a:cs typeface="Arial" charset="0"/>
            </a:endParaRPr>
          </a:p>
        </p:txBody>
      </p:sp>
      <p:sp>
        <p:nvSpPr>
          <p:cNvPr id="4" name="Номер слайда 2"/>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fld id="{00BC50F8-9B4C-4D46-8920-2FE3B9E2EA94}" type="slidenum">
              <a:rPr lang="ro-RO" altLang="ru-RU" sz="1400" b="1" smtClean="0">
                <a:solidFill>
                  <a:srgbClr val="000000"/>
                </a:solidFill>
                <a:latin typeface="Arial" charset="0"/>
                <a:cs typeface="Arial" charset="0"/>
              </a:rPr>
              <a:pPr algn="r" eaLnBrk="1" fontAlgn="base" hangingPunct="1">
                <a:spcBef>
                  <a:spcPct val="0"/>
                </a:spcBef>
                <a:spcAft>
                  <a:spcPct val="0"/>
                </a:spcAft>
                <a:buFontTx/>
                <a:buNone/>
              </a:pPr>
              <a:t>2</a:t>
            </a:fld>
            <a:endParaRPr lang="ro-RO" altLang="ru-RU" sz="1400" b="1" dirty="0" smtClean="0">
              <a:solidFill>
                <a:srgbClr val="000000"/>
              </a:solidFill>
              <a:latin typeface="Arial" charset="0"/>
              <a:cs typeface="Arial" charset="0"/>
            </a:endParaRPr>
          </a:p>
        </p:txBody>
      </p:sp>
      <p:sp>
        <p:nvSpPr>
          <p:cNvPr id="5" name="Прямоугольник 4"/>
          <p:cNvSpPr/>
          <p:nvPr/>
        </p:nvSpPr>
        <p:spPr>
          <a:xfrm>
            <a:off x="33640" y="404664"/>
            <a:ext cx="9025384" cy="584775"/>
          </a:xfrm>
          <a:prstGeom prst="rect">
            <a:avLst/>
          </a:prstGeom>
        </p:spPr>
        <p:txBody>
          <a:bodyPr wrap="square">
            <a:spAutoFit/>
          </a:bodyPr>
          <a:lstStyle/>
          <a:p>
            <a:pPr>
              <a:defRPr/>
            </a:pPr>
            <a:r>
              <a:rPr lang="en-US" sz="3200" b="1" dirty="0" smtClean="0">
                <a:solidFill>
                  <a:prstClr val="black">
                    <a:lumMod val="50000"/>
                  </a:prstClr>
                </a:solidFill>
                <a:latin typeface="Arial" panose="020B0604020202020204" pitchFamily="34" charset="0"/>
                <a:cs typeface="Arial" panose="020B0604020202020204" pitchFamily="34" charset="0"/>
              </a:rPr>
              <a:t>     OUTLINE</a:t>
            </a:r>
            <a:endParaRPr lang="ru-RU" dirty="0"/>
          </a:p>
        </p:txBody>
      </p:sp>
      <p:sp>
        <p:nvSpPr>
          <p:cNvPr id="7" name="Скругленный прямоугольник 6"/>
          <p:cNvSpPr/>
          <p:nvPr/>
        </p:nvSpPr>
        <p:spPr>
          <a:xfrm>
            <a:off x="67362" y="6165304"/>
            <a:ext cx="9041142" cy="78685"/>
          </a:xfrm>
          <a:prstGeom prst="roundRect">
            <a:avLst/>
          </a:prstGeom>
          <a:solidFill>
            <a:schemeClr val="accent6">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23528" y="1628800"/>
            <a:ext cx="8352161" cy="4062651"/>
          </a:xfrm>
          <a:prstGeom prst="rect">
            <a:avLst/>
          </a:prstGeom>
          <a:noFill/>
        </p:spPr>
        <p:txBody>
          <a:bodyPr wrap="square" rtlCol="0">
            <a:spAutoFit/>
          </a:bodyPr>
          <a:lstStyle/>
          <a:p>
            <a:pPr marL="457200" indent="-457200">
              <a:buAutoNum type="arabicPeriod"/>
            </a:pPr>
            <a:r>
              <a:rPr lang="en-US" sz="2600" b="1" dirty="0" smtClean="0">
                <a:latin typeface="Arial" panose="020B0604020202020204" pitchFamily="34" charset="0"/>
                <a:cs typeface="Arial" panose="020B0604020202020204" pitchFamily="34" charset="0"/>
              </a:rPr>
              <a:t>Foreword</a:t>
            </a:r>
          </a:p>
          <a:p>
            <a:pPr marL="457200" indent="-457200">
              <a:buAutoNum type="arabicPeriod"/>
            </a:pPr>
            <a:endParaRPr lang="en-US" sz="2600" b="1" dirty="0">
              <a:latin typeface="Arial" panose="020B0604020202020204" pitchFamily="34" charset="0"/>
              <a:cs typeface="Arial" panose="020B0604020202020204" pitchFamily="34" charset="0"/>
            </a:endParaRPr>
          </a:p>
          <a:p>
            <a:pPr marL="457200" indent="-457200">
              <a:buAutoNum type="arabicPeriod"/>
            </a:pPr>
            <a:r>
              <a:rPr lang="en-US" sz="2600" b="1" dirty="0" smtClean="0">
                <a:latin typeface="Arial" panose="020B0604020202020204" pitchFamily="34" charset="0"/>
                <a:cs typeface="Arial" panose="020B0604020202020204" pitchFamily="34" charset="0"/>
              </a:rPr>
              <a:t>90-years </a:t>
            </a:r>
            <a:r>
              <a:rPr lang="en-US" sz="2600" b="1" dirty="0">
                <a:latin typeface="Arial" panose="020B0604020202020204" pitchFamily="34" charset="0"/>
                <a:cs typeface="Arial" panose="020B0604020202020204" pitchFamily="34" charset="0"/>
              </a:rPr>
              <a:t>of Raman effect: </a:t>
            </a:r>
            <a:r>
              <a:rPr lang="en-US" sz="2600" b="1" dirty="0" smtClean="0">
                <a:latin typeface="Arial" panose="020B0604020202020204" pitchFamily="34" charset="0"/>
                <a:cs typeface="Arial" panose="020B0604020202020204" pitchFamily="34" charset="0"/>
              </a:rPr>
              <a:t>history in brief and key milestones </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3</a:t>
            </a:r>
            <a:r>
              <a:rPr lang="en-US" sz="2600" b="1" dirty="0" smtClean="0">
                <a:latin typeface="Arial" panose="020B0604020202020204" pitchFamily="34" charset="0"/>
                <a:cs typeface="Arial" panose="020B0604020202020204" pitchFamily="34" charset="0"/>
              </a:rPr>
              <a:t>. Current results on surface-enhanced coherent </a:t>
            </a:r>
          </a:p>
          <a:p>
            <a:r>
              <a:rPr lang="en-US" sz="2600" b="1" dirty="0">
                <a:latin typeface="Arial" panose="020B0604020202020204" pitchFamily="34" charset="0"/>
                <a:cs typeface="Arial" panose="020B0604020202020204" pitchFamily="34" charset="0"/>
              </a:rPr>
              <a:t> </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antistokes</a:t>
            </a:r>
            <a:r>
              <a:rPr lang="en-US" sz="2600" b="1" dirty="0" smtClean="0">
                <a:latin typeface="Arial" panose="020B0604020202020204" pitchFamily="34" charset="0"/>
                <a:cs typeface="Arial" panose="020B0604020202020204" pitchFamily="34" charset="0"/>
              </a:rPr>
              <a:t> </a:t>
            </a:r>
            <a:r>
              <a:rPr lang="en-US" sz="2600" b="1" dirty="0" err="1" smtClean="0">
                <a:latin typeface="Arial" panose="020B0604020202020204" pitchFamily="34" charset="0"/>
                <a:cs typeface="Arial" panose="020B0604020202020204" pitchFamily="34" charset="0"/>
              </a:rPr>
              <a:t>raman</a:t>
            </a:r>
            <a:r>
              <a:rPr lang="en-US" sz="2600" b="1" dirty="0" smtClean="0">
                <a:latin typeface="Arial" panose="020B0604020202020204" pitchFamily="34" charset="0"/>
                <a:cs typeface="Arial" panose="020B0604020202020204" pitchFamily="34" charset="0"/>
              </a:rPr>
              <a:t> scattering (SECARS).</a:t>
            </a:r>
          </a:p>
          <a:p>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4</a:t>
            </a:r>
            <a:r>
              <a:rPr lang="en-US" sz="2600" b="1" dirty="0" smtClean="0">
                <a:latin typeface="Arial" panose="020B0604020202020204" pitchFamily="34" charset="0"/>
                <a:cs typeface="Arial" panose="020B0604020202020204" pitchFamily="34" charset="0"/>
              </a:rPr>
              <a:t>. Summary  </a:t>
            </a:r>
            <a:endParaRPr lang="en-US" sz="2600" b="1" dirty="0">
              <a:latin typeface="Arial" panose="020B0604020202020204" pitchFamily="34" charset="0"/>
              <a:cs typeface="Arial" panose="020B0604020202020204" pitchFamily="34" charset="0"/>
            </a:endParaRPr>
          </a:p>
          <a:p>
            <a:endParaRPr lang="ru-RU" sz="2400" dirty="0"/>
          </a:p>
        </p:txBody>
      </p:sp>
      <p:sp>
        <p:nvSpPr>
          <p:cNvPr id="8" name="Скругленный прямоугольник 7"/>
          <p:cNvSpPr/>
          <p:nvPr/>
        </p:nvSpPr>
        <p:spPr>
          <a:xfrm>
            <a:off x="67362" y="980728"/>
            <a:ext cx="9041142" cy="78685"/>
          </a:xfrm>
          <a:prstGeom prst="roundRect">
            <a:avLst/>
          </a:prstGeom>
          <a:solidFill>
            <a:schemeClr val="accent6">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036496" cy="1143000"/>
          </a:xfrm>
        </p:spPr>
        <p:txBody>
          <a:bodyPr>
            <a:noAutofit/>
          </a:bodyPr>
          <a:lstStyle/>
          <a:p>
            <a:r>
              <a:rPr lang="en-US" sz="2400" b="1" dirty="0" smtClean="0">
                <a:latin typeface="Arial" panose="020B0604020202020204" pitchFamily="34" charset="0"/>
                <a:cs typeface="Arial" panose="020B0604020202020204" pitchFamily="34" charset="0"/>
              </a:rPr>
              <a:t>Comparison of the spatial distribution of DTNB </a:t>
            </a:r>
            <a:r>
              <a:rPr lang="ru-RU" sz="2400" b="1" dirty="0" smtClean="0">
                <a:latin typeface="Arial" panose="020B0604020202020204" pitchFamily="34" charset="0"/>
                <a:cs typeface="Arial" panose="020B0604020202020204" pitchFamily="34" charset="0"/>
              </a:rPr>
              <a:t>1338 см</a:t>
            </a:r>
            <a:r>
              <a:rPr lang="ru-RU" sz="2400" b="1" baseline="30000" dirty="0" smtClean="0">
                <a:latin typeface="Arial" panose="020B0604020202020204" pitchFamily="34" charset="0"/>
                <a:cs typeface="Arial" panose="020B0604020202020204" pitchFamily="34" charset="0"/>
              </a:rPr>
              <a:t>-1</a:t>
            </a:r>
            <a:r>
              <a:rPr lang="ru-RU" sz="2400" b="1"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and</a:t>
            </a:r>
            <a:r>
              <a:rPr lang="ru-RU" sz="2400" b="1" dirty="0" smtClean="0">
                <a:latin typeface="Arial" panose="020B0604020202020204" pitchFamily="34" charset="0"/>
                <a:cs typeface="Arial" panose="020B0604020202020204" pitchFamily="34" charset="0"/>
              </a:rPr>
              <a:t> 1555 см</a:t>
            </a:r>
            <a:r>
              <a:rPr lang="ru-RU" sz="2400" b="1" baseline="30000" dirty="0" smtClean="0">
                <a:latin typeface="Arial" panose="020B0604020202020204" pitchFamily="34" charset="0"/>
                <a:cs typeface="Arial" panose="020B0604020202020204" pitchFamily="34" charset="0"/>
              </a:rPr>
              <a:t>-1</a:t>
            </a:r>
            <a:r>
              <a:rPr lang="ru-RU" sz="2400" b="1"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lines intensities, and</a:t>
            </a:r>
            <a:r>
              <a:rPr lang="ru-RU" sz="2400" b="1" dirty="0" smtClean="0">
                <a:latin typeface="Arial" panose="020B0604020202020204" pitchFamily="34" charset="0"/>
                <a:cs typeface="Arial" panose="020B0604020202020204" pitchFamily="34" charset="0"/>
              </a:rPr>
              <a:t> 450 см</a:t>
            </a:r>
            <a:r>
              <a:rPr lang="ru-RU" sz="2400" b="1" baseline="30000" dirty="0" smtClean="0">
                <a:latin typeface="Arial" panose="020B0604020202020204" pitchFamily="34" charset="0"/>
                <a:cs typeface="Arial" panose="020B0604020202020204" pitchFamily="34" charset="0"/>
              </a:rPr>
              <a:t>-1</a:t>
            </a:r>
            <a:r>
              <a:rPr lang="ru-RU" sz="2400" b="1"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CeO</a:t>
            </a:r>
            <a:r>
              <a:rPr lang="en-US" sz="2400" b="1" baseline="-25000" dirty="0" smtClean="0">
                <a:latin typeface="Arial" panose="020B0604020202020204" pitchFamily="34" charset="0"/>
                <a:cs typeface="Arial" panose="020B0604020202020204" pitchFamily="34" charset="0"/>
              </a:rPr>
              <a:t>2</a:t>
            </a:r>
            <a:r>
              <a:rPr lang="en-US" sz="2400" b="1" dirty="0" smtClean="0">
                <a:latin typeface="Arial" panose="020B0604020202020204" pitchFamily="34" charset="0"/>
                <a:cs typeface="Arial" panose="020B0604020202020204" pitchFamily="34" charset="0"/>
              </a:rPr>
              <a:t>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Excitation: 532 nm</a:t>
            </a:r>
            <a:endParaRPr lang="ru-RU" sz="2400" b="1" dirty="0">
              <a:latin typeface="Arial" panose="020B0604020202020204" pitchFamily="34" charset="0"/>
              <a:cs typeface="Arial" panose="020B0604020202020204" pitchFamily="34" charset="0"/>
            </a:endParaRPr>
          </a:p>
        </p:txBody>
      </p:sp>
      <p:pic>
        <p:nvPicPr>
          <p:cNvPr id="4" name="Содержимое 3" descr="6_1_532R.jpg"/>
          <p:cNvPicPr>
            <a:picLocks noGrp="1" noChangeAspect="1"/>
          </p:cNvPicPr>
          <p:nvPr>
            <p:ph idx="1"/>
          </p:nvPr>
        </p:nvPicPr>
        <p:blipFill>
          <a:blip r:embed="rId3" cstate="print"/>
          <a:stretch>
            <a:fillRect/>
          </a:stretch>
        </p:blipFill>
        <p:spPr>
          <a:xfrm>
            <a:off x="1702537" y="1742082"/>
            <a:ext cx="5749783" cy="4525963"/>
          </a:xfrm>
        </p:spPr>
      </p:pic>
      <p:sp>
        <p:nvSpPr>
          <p:cNvPr id="5" name="TextBox 4"/>
          <p:cNvSpPr txBox="1"/>
          <p:nvPr/>
        </p:nvSpPr>
        <p:spPr>
          <a:xfrm rot="16200000">
            <a:off x="549058" y="2581439"/>
            <a:ext cx="1915909" cy="369332"/>
          </a:xfrm>
          <a:prstGeom prst="rect">
            <a:avLst/>
          </a:prstGeom>
          <a:noFill/>
        </p:spPr>
        <p:txBody>
          <a:bodyPr wrap="none" rtlCol="0">
            <a:spAutoFit/>
          </a:bodyPr>
          <a:lstStyle/>
          <a:p>
            <a:r>
              <a:rPr lang="en-US" b="1" dirty="0" smtClean="0">
                <a:solidFill>
                  <a:prstClr val="black"/>
                </a:solidFill>
                <a:latin typeface="Arial" panose="020B0604020202020204" pitchFamily="34" charset="0"/>
                <a:cs typeface="Arial" panose="020B0604020202020204" pitchFamily="34" charset="0"/>
              </a:rPr>
              <a:t>SERS substrate</a:t>
            </a:r>
            <a:endParaRPr lang="ru-RU" b="1"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7487585" y="2746683"/>
            <a:ext cx="681597" cy="338554"/>
          </a:xfrm>
          <a:prstGeom prst="rect">
            <a:avLst/>
          </a:prstGeom>
          <a:noFill/>
        </p:spPr>
        <p:txBody>
          <a:bodyPr wrap="none" rtlCol="0">
            <a:spAutoFit/>
          </a:bodyPr>
          <a:lstStyle/>
          <a:p>
            <a:r>
              <a:rPr lang="en-US" sz="1600" b="1" dirty="0" smtClean="0">
                <a:solidFill>
                  <a:prstClr val="black"/>
                </a:solidFill>
                <a:latin typeface="Arial" panose="020B0604020202020204" pitchFamily="34" charset="0"/>
                <a:cs typeface="Arial" panose="020B0604020202020204" pitchFamily="34" charset="0"/>
              </a:rPr>
              <a:t>CeO</a:t>
            </a:r>
            <a:r>
              <a:rPr lang="en-US" sz="1600" b="1" baseline="-25000" dirty="0" smtClean="0">
                <a:solidFill>
                  <a:prstClr val="black"/>
                </a:solidFill>
                <a:latin typeface="Arial" panose="020B0604020202020204" pitchFamily="34" charset="0"/>
                <a:cs typeface="Arial" panose="020B0604020202020204" pitchFamily="34" charset="0"/>
              </a:rPr>
              <a:t>2</a:t>
            </a:r>
            <a:endParaRPr lang="ru-RU" sz="1600" b="1" baseline="-25000"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971600" y="5013176"/>
            <a:ext cx="752129" cy="338554"/>
          </a:xfrm>
          <a:prstGeom prst="rect">
            <a:avLst/>
          </a:prstGeom>
          <a:noFill/>
        </p:spPr>
        <p:txBody>
          <a:bodyPr wrap="none" rtlCol="0">
            <a:spAutoFit/>
          </a:bodyPr>
          <a:lstStyle/>
          <a:p>
            <a:r>
              <a:rPr lang="en-US" sz="1600" b="1" dirty="0" smtClean="0">
                <a:solidFill>
                  <a:prstClr val="black"/>
                </a:solidFill>
                <a:latin typeface="Arial" panose="020B0604020202020204" pitchFamily="34" charset="0"/>
                <a:cs typeface="Arial" panose="020B0604020202020204" pitchFamily="34" charset="0"/>
              </a:rPr>
              <a:t>DTNB</a:t>
            </a:r>
            <a:endParaRPr lang="ru-RU" sz="1600" b="1" dirty="0">
              <a:solidFill>
                <a:prstClr val="black"/>
              </a:solidFill>
              <a:latin typeface="Arial" panose="020B0604020202020204" pitchFamily="34" charset="0"/>
              <a:cs typeface="Arial" panose="020B0604020202020204" pitchFamily="34" charset="0"/>
            </a:endParaRPr>
          </a:p>
        </p:txBody>
      </p:sp>
      <p:sp>
        <p:nvSpPr>
          <p:cNvPr id="8" name="TextBox 7"/>
          <p:cNvSpPr txBox="1"/>
          <p:nvPr/>
        </p:nvSpPr>
        <p:spPr>
          <a:xfrm>
            <a:off x="7452320" y="5013176"/>
            <a:ext cx="752129" cy="338554"/>
          </a:xfrm>
          <a:prstGeom prst="rect">
            <a:avLst/>
          </a:prstGeom>
          <a:noFill/>
        </p:spPr>
        <p:txBody>
          <a:bodyPr wrap="none" rtlCol="0">
            <a:spAutoFit/>
          </a:bodyPr>
          <a:lstStyle/>
          <a:p>
            <a:r>
              <a:rPr lang="en-US" sz="1600" b="1" dirty="0" smtClean="0">
                <a:solidFill>
                  <a:prstClr val="black"/>
                </a:solidFill>
                <a:latin typeface="Arial" panose="020B0604020202020204" pitchFamily="34" charset="0"/>
                <a:cs typeface="Arial" panose="020B0604020202020204" pitchFamily="34" charset="0"/>
              </a:rPr>
              <a:t>DTNB</a:t>
            </a:r>
            <a:endParaRPr lang="ru-RU" sz="1600" b="1" dirty="0">
              <a:solidFill>
                <a:prstClr val="black"/>
              </a:solidFill>
              <a:latin typeface="Arial" panose="020B0604020202020204" pitchFamily="34" charset="0"/>
              <a:cs typeface="Arial" panose="020B0604020202020204" pitchFamily="34" charset="0"/>
            </a:endParaRPr>
          </a:p>
        </p:txBody>
      </p:sp>
      <p:sp>
        <p:nvSpPr>
          <p:cNvPr id="10" name="TextBox 9"/>
          <p:cNvSpPr txBox="1"/>
          <p:nvPr/>
        </p:nvSpPr>
        <p:spPr>
          <a:xfrm>
            <a:off x="467544" y="6361858"/>
            <a:ext cx="8136904" cy="400110"/>
          </a:xfrm>
          <a:prstGeom prst="rect">
            <a:avLst/>
          </a:prstGeom>
          <a:noFill/>
        </p:spPr>
        <p:txBody>
          <a:bodyPr wrap="square" rtlCol="0">
            <a:spAutoFit/>
          </a:bodyPr>
          <a:lstStyle/>
          <a:p>
            <a:pPr algn="ctr"/>
            <a:r>
              <a:rPr lang="en-US" sz="2000" b="1" dirty="0" smtClean="0">
                <a:solidFill>
                  <a:prstClr val="black"/>
                </a:solidFill>
                <a:latin typeface="Arial" panose="020B0604020202020204" pitchFamily="34" charset="0"/>
                <a:cs typeface="Arial" panose="020B0604020202020204" pitchFamily="34" charset="0"/>
              </a:rPr>
              <a:t>Scan area</a:t>
            </a:r>
            <a:r>
              <a:rPr lang="ru-RU" sz="2000" b="1" dirty="0" smtClean="0">
                <a:solidFill>
                  <a:prstClr val="black"/>
                </a:solidFill>
                <a:latin typeface="Arial" panose="020B0604020202020204" pitchFamily="34" charset="0"/>
                <a:cs typeface="Arial" panose="020B0604020202020204" pitchFamily="34" charset="0"/>
              </a:rPr>
              <a:t>: 23</a:t>
            </a:r>
            <a:r>
              <a:rPr lang="en-US" sz="2000" b="1" dirty="0" smtClean="0">
                <a:solidFill>
                  <a:prstClr val="black"/>
                </a:solidFill>
                <a:latin typeface="Arial" panose="020B0604020202020204" pitchFamily="34" charset="0"/>
                <a:cs typeface="Arial" panose="020B0604020202020204" pitchFamily="34" charset="0"/>
              </a:rPr>
              <a:t> </a:t>
            </a:r>
            <a:r>
              <a:rPr lang="ru-RU" sz="2000" b="1" dirty="0" smtClean="0">
                <a:solidFill>
                  <a:prstClr val="black"/>
                </a:solidFill>
                <a:latin typeface="Arial" panose="020B0604020202020204" pitchFamily="34" charset="0"/>
                <a:cs typeface="Arial" panose="020B0604020202020204" pitchFamily="34" charset="0"/>
              </a:rPr>
              <a:t>х</a:t>
            </a:r>
            <a:r>
              <a:rPr lang="en-US" sz="2000" b="1" dirty="0" smtClean="0">
                <a:solidFill>
                  <a:prstClr val="black"/>
                </a:solidFill>
                <a:latin typeface="Arial" panose="020B0604020202020204" pitchFamily="34" charset="0"/>
                <a:cs typeface="Arial" panose="020B0604020202020204" pitchFamily="34" charset="0"/>
              </a:rPr>
              <a:t> </a:t>
            </a:r>
            <a:r>
              <a:rPr lang="ru-RU" sz="2000" b="1" dirty="0" smtClean="0">
                <a:solidFill>
                  <a:prstClr val="black"/>
                </a:solidFill>
                <a:latin typeface="Arial" panose="020B0604020202020204" pitchFamily="34" charset="0"/>
                <a:cs typeface="Arial" panose="020B0604020202020204" pitchFamily="34" charset="0"/>
              </a:rPr>
              <a:t>18 </a:t>
            </a:r>
            <a:r>
              <a:rPr lang="en-US" sz="2000" b="1" dirty="0" smtClean="0">
                <a:solidFill>
                  <a:prstClr val="black"/>
                </a:solidFill>
                <a:latin typeface="Arial" panose="020B0604020202020204" pitchFamily="34" charset="0"/>
                <a:cs typeface="Arial" panose="020B0604020202020204" pitchFamily="34" charset="0"/>
              </a:rPr>
              <a:t>µm</a:t>
            </a:r>
            <a:endParaRPr lang="ru-RU" sz="2000" b="1" dirty="0">
              <a:solidFill>
                <a:prstClr val="black"/>
              </a:solidFill>
              <a:latin typeface="Arial" panose="020B0604020202020204" pitchFamily="34" charset="0"/>
              <a:cs typeface="Arial" panose="020B0604020202020204" pitchFamily="34" charset="0"/>
            </a:endParaRPr>
          </a:p>
        </p:txBody>
      </p:sp>
      <p:sp>
        <p:nvSpPr>
          <p:cNvPr id="3" name="Прямоугольник 2"/>
          <p:cNvSpPr/>
          <p:nvPr/>
        </p:nvSpPr>
        <p:spPr>
          <a:xfrm>
            <a:off x="6012160" y="4005064"/>
            <a:ext cx="1224136"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black"/>
              </a:solidFill>
            </a:endParaRPr>
          </a:p>
          <a:p>
            <a:pPr algn="ctr"/>
            <a:r>
              <a:rPr lang="ru-RU" dirty="0" smtClean="0">
                <a:solidFill>
                  <a:prstClr val="black"/>
                </a:solidFill>
              </a:rPr>
              <a:t>1555</a:t>
            </a:r>
            <a:r>
              <a:rPr lang="en-US" dirty="0" smtClean="0">
                <a:solidFill>
                  <a:prstClr val="black"/>
                </a:solidFill>
              </a:rPr>
              <a:t> </a:t>
            </a:r>
            <a:r>
              <a:rPr lang="en-US" dirty="0">
                <a:solidFill>
                  <a:prstClr val="black"/>
                </a:solidFill>
              </a:rPr>
              <a:t>cm</a:t>
            </a:r>
            <a:r>
              <a:rPr lang="en-US" baseline="30000" dirty="0">
                <a:solidFill>
                  <a:prstClr val="black"/>
                </a:solidFill>
              </a:rPr>
              <a:t>-1</a:t>
            </a:r>
            <a:endParaRPr lang="ru-RU" baseline="30000" dirty="0">
              <a:solidFill>
                <a:prstClr val="black"/>
              </a:solidFill>
            </a:endParaRPr>
          </a:p>
          <a:p>
            <a:pPr algn="ctr"/>
            <a:endParaRPr lang="ru-RU" dirty="0">
              <a:solidFill>
                <a:prstClr val="black"/>
              </a:solidFill>
            </a:endParaRPr>
          </a:p>
        </p:txBody>
      </p:sp>
      <p:sp>
        <p:nvSpPr>
          <p:cNvPr id="12" name="Прямоугольник 11"/>
          <p:cNvSpPr/>
          <p:nvPr/>
        </p:nvSpPr>
        <p:spPr>
          <a:xfrm>
            <a:off x="3059832" y="4005064"/>
            <a:ext cx="1152128"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prstClr val="black"/>
                </a:solidFill>
              </a:rPr>
              <a:t>1338</a:t>
            </a:r>
            <a:r>
              <a:rPr lang="en-US" dirty="0" smtClean="0">
                <a:solidFill>
                  <a:prstClr val="black"/>
                </a:solidFill>
              </a:rPr>
              <a:t> cm</a:t>
            </a:r>
            <a:r>
              <a:rPr lang="en-US" baseline="30000" dirty="0" smtClean="0">
                <a:solidFill>
                  <a:prstClr val="black"/>
                </a:solidFill>
              </a:rPr>
              <a:t>-1</a:t>
            </a:r>
            <a:endParaRPr lang="ru-RU" baseline="30000" dirty="0">
              <a:solidFill>
                <a:prstClr val="black"/>
              </a:solidFill>
            </a:endParaRPr>
          </a:p>
        </p:txBody>
      </p:sp>
      <p:sp>
        <p:nvSpPr>
          <p:cNvPr id="13" name="Прямоугольник 12"/>
          <p:cNvSpPr/>
          <p:nvPr/>
        </p:nvSpPr>
        <p:spPr>
          <a:xfrm>
            <a:off x="3059832" y="1772816"/>
            <a:ext cx="1152128"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latin typeface="Arial" panose="020B0604020202020204" pitchFamily="34" charset="0"/>
                <a:cs typeface="Arial" panose="020B0604020202020204" pitchFamily="34" charset="0"/>
              </a:rPr>
              <a:t>Camera</a:t>
            </a:r>
            <a:endParaRPr lang="ru-RU" b="1" dirty="0">
              <a:solidFill>
                <a:prstClr val="black"/>
              </a:solidFill>
              <a:latin typeface="Arial" panose="020B0604020202020204" pitchFamily="34" charset="0"/>
              <a:cs typeface="Arial" panose="020B0604020202020204" pitchFamily="34" charset="0"/>
            </a:endParaRPr>
          </a:p>
        </p:txBody>
      </p:sp>
      <p:sp>
        <p:nvSpPr>
          <p:cNvPr id="14" name="Прямоугольник 13"/>
          <p:cNvSpPr/>
          <p:nvPr/>
        </p:nvSpPr>
        <p:spPr>
          <a:xfrm>
            <a:off x="6012160" y="1772816"/>
            <a:ext cx="1034752"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450 cm</a:t>
            </a:r>
            <a:r>
              <a:rPr lang="en-US" baseline="30000" dirty="0" smtClean="0">
                <a:solidFill>
                  <a:prstClr val="black"/>
                </a:solidFill>
              </a:rPr>
              <a:t>-1</a:t>
            </a:r>
            <a:endParaRPr lang="ru-RU" baseline="30000" dirty="0">
              <a:solidFill>
                <a:prstClr val="black"/>
              </a:solidFill>
            </a:endParaRPr>
          </a:p>
        </p:txBody>
      </p:sp>
      <p:sp>
        <p:nvSpPr>
          <p:cNvPr id="15" name="Номер слайда 2"/>
          <p:cNvSpPr txBox="1">
            <a:spLocks/>
          </p:cNvSpPr>
          <p:nvPr/>
        </p:nvSpPr>
        <p:spPr bwMode="auto">
          <a:xfrm>
            <a:off x="7046912" y="652025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fld id="{00BC50F8-9B4C-4D46-8920-2FE3B9E2EA94}" type="slidenum">
              <a:rPr lang="ro-RO" altLang="ru-RU" sz="1400" b="1" smtClean="0">
                <a:solidFill>
                  <a:srgbClr val="000000"/>
                </a:solidFill>
                <a:latin typeface="Arial" charset="0"/>
                <a:cs typeface="Arial" charset="0"/>
              </a:rPr>
              <a:pPr algn="r" eaLnBrk="1" fontAlgn="base" hangingPunct="1">
                <a:spcBef>
                  <a:spcPct val="0"/>
                </a:spcBef>
                <a:spcAft>
                  <a:spcPct val="0"/>
                </a:spcAft>
                <a:buFontTx/>
                <a:buNone/>
              </a:pPr>
              <a:t>20</a:t>
            </a:fld>
            <a:endParaRPr lang="ro-RO" altLang="ru-RU" sz="1400" b="1" dirty="0" smtClean="0">
              <a:solidFill>
                <a:srgbClr val="000000"/>
              </a:solidFill>
              <a:latin typeface="Arial" charset="0"/>
              <a:cs typeface="Arial" charset="0"/>
            </a:endParaRPr>
          </a:p>
        </p:txBody>
      </p:sp>
      <p:sp>
        <p:nvSpPr>
          <p:cNvPr id="9" name="Скругленный прямоугольник 8"/>
          <p:cNvSpPr/>
          <p:nvPr/>
        </p:nvSpPr>
        <p:spPr>
          <a:xfrm>
            <a:off x="395536" y="1412776"/>
            <a:ext cx="8280920" cy="4571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523"/>
            <a:ext cx="9144000" cy="562074"/>
          </a:xfrm>
        </p:spPr>
        <p:txBody>
          <a:bodyPr>
            <a:normAutofit/>
          </a:bodyPr>
          <a:lstStyle/>
          <a:p>
            <a:r>
              <a:rPr lang="en-US" sz="2800" b="1" dirty="0" smtClean="0">
                <a:latin typeface="Arial" panose="020B0604020202020204" pitchFamily="34" charset="0"/>
                <a:cs typeface="Arial" panose="020B0604020202020204" pitchFamily="34" charset="0"/>
              </a:rPr>
              <a:t>Definition of optical damage threshold of the sample</a:t>
            </a:r>
            <a:endParaRPr lang="ru-RU" sz="2800" b="1" dirty="0">
              <a:latin typeface="Arial" panose="020B0604020202020204" pitchFamily="34" charset="0"/>
              <a:cs typeface="Arial" panose="020B0604020202020204" pitchFamily="34" charset="0"/>
            </a:endParaRPr>
          </a:p>
        </p:txBody>
      </p:sp>
      <p:pic>
        <p:nvPicPr>
          <p:cNvPr id="77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692696"/>
            <a:ext cx="6991350" cy="57245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3059832" y="1664296"/>
            <a:ext cx="3616183" cy="369332"/>
          </a:xfrm>
          <a:prstGeom prst="rect">
            <a:avLst/>
          </a:prstGeom>
          <a:noFill/>
        </p:spPr>
        <p:txBody>
          <a:bodyPr wrap="none" rtlCol="0">
            <a:spAutoFit/>
          </a:bodyPr>
          <a:lstStyle/>
          <a:p>
            <a:r>
              <a:rPr lang="en-US" dirty="0" smtClean="0">
                <a:solidFill>
                  <a:prstClr val="black"/>
                </a:solidFill>
              </a:rPr>
              <a:t>Safe operation: I</a:t>
            </a:r>
            <a:r>
              <a:rPr lang="en-US" baseline="-25000" dirty="0" smtClean="0">
                <a:solidFill>
                  <a:prstClr val="black"/>
                </a:solidFill>
              </a:rPr>
              <a:t>L</a:t>
            </a:r>
            <a:r>
              <a:rPr lang="en-US" dirty="0" smtClean="0">
                <a:solidFill>
                  <a:prstClr val="black"/>
                </a:solidFill>
              </a:rPr>
              <a:t>&lt;200-300 kW/cm</a:t>
            </a:r>
            <a:r>
              <a:rPr lang="en-US" baseline="30000" dirty="0" smtClean="0">
                <a:solidFill>
                  <a:prstClr val="black"/>
                </a:solidFill>
              </a:rPr>
              <a:t>2</a:t>
            </a:r>
            <a:endParaRPr lang="ru-RU" baseline="30000" dirty="0">
              <a:solidFill>
                <a:prstClr val="black"/>
              </a:solidFill>
            </a:endParaRPr>
          </a:p>
        </p:txBody>
      </p:sp>
      <p:sp>
        <p:nvSpPr>
          <p:cNvPr id="6" name="TextBox 5"/>
          <p:cNvSpPr txBox="1"/>
          <p:nvPr/>
        </p:nvSpPr>
        <p:spPr>
          <a:xfrm>
            <a:off x="6462322" y="1664296"/>
            <a:ext cx="1754006" cy="369332"/>
          </a:xfrm>
          <a:prstGeom prst="rect">
            <a:avLst/>
          </a:prstGeom>
          <a:noFill/>
        </p:spPr>
        <p:txBody>
          <a:bodyPr wrap="none" rtlCol="0">
            <a:spAutoFit/>
          </a:bodyPr>
          <a:lstStyle/>
          <a:p>
            <a:r>
              <a:rPr lang="en-US" dirty="0" smtClean="0">
                <a:solidFill>
                  <a:prstClr val="black"/>
                </a:solidFill>
              </a:rPr>
              <a:t>(or 2-3mW/µm</a:t>
            </a:r>
            <a:r>
              <a:rPr lang="en-US" baseline="30000" dirty="0" smtClean="0">
                <a:solidFill>
                  <a:prstClr val="black"/>
                </a:solidFill>
              </a:rPr>
              <a:t>2</a:t>
            </a:r>
            <a:r>
              <a:rPr lang="en-US" dirty="0" smtClean="0">
                <a:solidFill>
                  <a:prstClr val="black"/>
                </a:solidFill>
              </a:rPr>
              <a:t>)</a:t>
            </a:r>
            <a:endParaRPr lang="ru-RU" dirty="0">
              <a:solidFill>
                <a:prstClr val="black"/>
              </a:solidFill>
            </a:endParaRPr>
          </a:p>
        </p:txBody>
      </p:sp>
      <p:sp>
        <p:nvSpPr>
          <p:cNvPr id="7" name="TextBox 6"/>
          <p:cNvSpPr txBox="1"/>
          <p:nvPr/>
        </p:nvSpPr>
        <p:spPr>
          <a:xfrm>
            <a:off x="5004048" y="1966496"/>
            <a:ext cx="2440092" cy="338554"/>
          </a:xfrm>
          <a:prstGeom prst="rect">
            <a:avLst/>
          </a:prstGeom>
          <a:noFill/>
        </p:spPr>
        <p:txBody>
          <a:bodyPr wrap="none" rtlCol="0">
            <a:spAutoFit/>
          </a:bodyPr>
          <a:lstStyle/>
          <a:p>
            <a:r>
              <a:rPr lang="en-US" sz="1600" b="1" dirty="0" smtClean="0">
                <a:solidFill>
                  <a:prstClr val="black"/>
                </a:solidFill>
                <a:latin typeface="Arial" panose="020B0604020202020204" pitchFamily="34" charset="0"/>
                <a:cs typeface="Arial" panose="020B0604020202020204" pitchFamily="34" charset="0"/>
              </a:rPr>
              <a:t>~ 6x10</a:t>
            </a:r>
            <a:r>
              <a:rPr lang="en-US" sz="1600" b="1" baseline="30000" dirty="0" smtClean="0">
                <a:solidFill>
                  <a:prstClr val="black"/>
                </a:solidFill>
                <a:latin typeface="Arial" panose="020B0604020202020204" pitchFamily="34" charset="0"/>
                <a:cs typeface="Arial" panose="020B0604020202020204" pitchFamily="34" charset="0"/>
              </a:rPr>
              <a:t>15</a:t>
            </a:r>
            <a:r>
              <a:rPr lang="en-US" sz="1600" b="1" dirty="0" smtClean="0">
                <a:solidFill>
                  <a:prstClr val="black"/>
                </a:solidFill>
                <a:latin typeface="Arial" panose="020B0604020202020204" pitchFamily="34" charset="0"/>
                <a:cs typeface="Arial" panose="020B0604020202020204" pitchFamily="34" charset="0"/>
              </a:rPr>
              <a:t> photons/µm</a:t>
            </a:r>
            <a:r>
              <a:rPr lang="en-US" sz="1600" b="1" baseline="30000" dirty="0" smtClean="0">
                <a:solidFill>
                  <a:prstClr val="black"/>
                </a:solidFill>
                <a:latin typeface="Arial" panose="020B0604020202020204" pitchFamily="34" charset="0"/>
                <a:cs typeface="Arial" panose="020B0604020202020204" pitchFamily="34" charset="0"/>
              </a:rPr>
              <a:t>2</a:t>
            </a:r>
            <a:r>
              <a:rPr lang="en-US" sz="1600" b="1" dirty="0" smtClean="0">
                <a:solidFill>
                  <a:prstClr val="black"/>
                </a:solidFill>
                <a:latin typeface="Arial" panose="020B0604020202020204" pitchFamily="34" charset="0"/>
                <a:cs typeface="Arial" panose="020B0604020202020204" pitchFamily="34" charset="0"/>
              </a:rPr>
              <a:t>/s</a:t>
            </a:r>
            <a:endParaRPr lang="ru-RU" sz="1600" b="1" dirty="0">
              <a:solidFill>
                <a:prstClr val="black"/>
              </a:solidFill>
              <a:latin typeface="Arial" panose="020B0604020202020204" pitchFamily="34" charset="0"/>
              <a:cs typeface="Arial" panose="020B0604020202020204" pitchFamily="34" charset="0"/>
            </a:endParaRPr>
          </a:p>
        </p:txBody>
      </p:sp>
      <p:sp>
        <p:nvSpPr>
          <p:cNvPr id="9" name="Номер слайда 2"/>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fld id="{00BC50F8-9B4C-4D46-8920-2FE3B9E2EA94}" type="slidenum">
              <a:rPr lang="ro-RO" altLang="ru-RU" sz="1100" b="1" smtClean="0">
                <a:solidFill>
                  <a:srgbClr val="000000"/>
                </a:solidFill>
                <a:latin typeface="Arial" charset="0"/>
                <a:cs typeface="Arial" charset="0"/>
              </a:rPr>
              <a:pPr algn="r" eaLnBrk="1" fontAlgn="base" hangingPunct="1">
                <a:spcBef>
                  <a:spcPct val="0"/>
                </a:spcBef>
                <a:spcAft>
                  <a:spcPct val="0"/>
                </a:spcAft>
                <a:buFontTx/>
                <a:buNone/>
              </a:pPr>
              <a:t>21</a:t>
            </a:fld>
            <a:endParaRPr lang="ro-RO" altLang="ru-RU" sz="1100" b="1" dirty="0" smtClean="0">
              <a:solidFill>
                <a:srgbClr val="000000"/>
              </a:solidFill>
              <a:latin typeface="Arial" charset="0"/>
              <a:cs typeface="Arial" charset="0"/>
            </a:endParaRPr>
          </a:p>
        </p:txBody>
      </p:sp>
      <p:sp>
        <p:nvSpPr>
          <p:cNvPr id="3" name="TextBox 2"/>
          <p:cNvSpPr txBox="1"/>
          <p:nvPr/>
        </p:nvSpPr>
        <p:spPr>
          <a:xfrm>
            <a:off x="5508104" y="2775486"/>
            <a:ext cx="1114408" cy="338554"/>
          </a:xfrm>
          <a:prstGeom prst="rect">
            <a:avLst/>
          </a:prstGeom>
          <a:noFill/>
        </p:spPr>
        <p:txBody>
          <a:bodyPr wrap="none" rtlCol="0">
            <a:spAutoFit/>
          </a:bodyPr>
          <a:lstStyle/>
          <a:p>
            <a:r>
              <a:rPr lang="ru-RU" sz="1600" b="1" dirty="0" smtClean="0">
                <a:solidFill>
                  <a:prstClr val="black"/>
                </a:solidFill>
                <a:latin typeface="Arial" panose="020B0604020202020204" pitchFamily="34" charset="0"/>
                <a:cs typeface="Arial" panose="020B0604020202020204" pitchFamily="34" charset="0"/>
              </a:rPr>
              <a:t>1338</a:t>
            </a:r>
            <a:r>
              <a:rPr lang="en-US" sz="1600" b="1" dirty="0" smtClean="0">
                <a:solidFill>
                  <a:prstClr val="black"/>
                </a:solidFill>
                <a:latin typeface="Arial" panose="020B0604020202020204" pitchFamily="34" charset="0"/>
                <a:cs typeface="Arial" panose="020B0604020202020204" pitchFamily="34" charset="0"/>
              </a:rPr>
              <a:t> cm</a:t>
            </a:r>
            <a:r>
              <a:rPr lang="en-US" sz="1600" b="1" baseline="30000" dirty="0" smtClean="0">
                <a:solidFill>
                  <a:prstClr val="black"/>
                </a:solidFill>
                <a:latin typeface="Arial" panose="020B0604020202020204" pitchFamily="34" charset="0"/>
                <a:cs typeface="Arial" panose="020B0604020202020204" pitchFamily="34" charset="0"/>
              </a:rPr>
              <a:t>-1</a:t>
            </a:r>
            <a:endParaRPr lang="ru-RU" sz="1600" b="1" baseline="30000" dirty="0">
              <a:solidFill>
                <a:prstClr val="black"/>
              </a:solidFill>
              <a:latin typeface="Arial" panose="020B0604020202020204" pitchFamily="34" charset="0"/>
              <a:cs typeface="Arial" panose="020B0604020202020204" pitchFamily="34" charset="0"/>
            </a:endParaRPr>
          </a:p>
        </p:txBody>
      </p:sp>
      <p:sp>
        <p:nvSpPr>
          <p:cNvPr id="10" name="TextBox 9"/>
          <p:cNvSpPr txBox="1"/>
          <p:nvPr/>
        </p:nvSpPr>
        <p:spPr>
          <a:xfrm>
            <a:off x="2843808" y="2132856"/>
            <a:ext cx="1058303" cy="338554"/>
          </a:xfrm>
          <a:prstGeom prst="rect">
            <a:avLst/>
          </a:prstGeom>
          <a:noFill/>
        </p:spPr>
        <p:txBody>
          <a:bodyPr wrap="none" rtlCol="0">
            <a:spAutoFit/>
          </a:bodyPr>
          <a:lstStyle/>
          <a:p>
            <a:r>
              <a:rPr lang="en-US" sz="1600" b="1" dirty="0" smtClean="0">
                <a:solidFill>
                  <a:prstClr val="black"/>
                </a:solidFill>
                <a:latin typeface="Arial" panose="020B0604020202020204" pitchFamily="34" charset="0"/>
                <a:cs typeface="Arial" panose="020B0604020202020204" pitchFamily="34" charset="0"/>
              </a:rPr>
              <a:t> 450 cm</a:t>
            </a:r>
            <a:r>
              <a:rPr lang="en-US" sz="1600" b="1" baseline="30000" dirty="0" smtClean="0">
                <a:solidFill>
                  <a:prstClr val="black"/>
                </a:solidFill>
                <a:latin typeface="Arial" panose="020B0604020202020204" pitchFamily="34" charset="0"/>
                <a:cs typeface="Arial" panose="020B0604020202020204" pitchFamily="34" charset="0"/>
              </a:rPr>
              <a:t>-1</a:t>
            </a:r>
            <a:endParaRPr lang="ru-RU" sz="1600" b="1" baseline="30000" dirty="0">
              <a:solidFill>
                <a:prstClr val="black"/>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2099" y="1628800"/>
            <a:ext cx="6418744" cy="584775"/>
          </a:xfrm>
          <a:prstGeom prst="rect">
            <a:avLst/>
          </a:prstGeom>
          <a:noFill/>
        </p:spPr>
        <p:txBody>
          <a:bodyPr wrap="none" rtlCol="0">
            <a:spAutoFit/>
          </a:bodyPr>
          <a:lstStyle/>
          <a:p>
            <a:pPr algn="ctr"/>
            <a:r>
              <a:rPr lang="en-US" sz="3200" b="1" dirty="0" smtClean="0">
                <a:solidFill>
                  <a:prstClr val="black"/>
                </a:solidFill>
                <a:latin typeface="Arial" panose="020B0604020202020204" pitchFamily="34" charset="0"/>
                <a:cs typeface="Arial" panose="020B0604020202020204" pitchFamily="34" charset="0"/>
              </a:rPr>
              <a:t>Direct SECARS</a:t>
            </a:r>
            <a:r>
              <a:rPr lang="ru-RU" sz="3200" b="1" dirty="0" smtClean="0">
                <a:solidFill>
                  <a:prstClr val="black"/>
                </a:solidFill>
                <a:latin typeface="Arial" panose="020B0604020202020204" pitchFamily="34" charset="0"/>
                <a:cs typeface="Arial" panose="020B0604020202020204" pitchFamily="34" charset="0"/>
              </a:rPr>
              <a:t> </a:t>
            </a:r>
            <a:r>
              <a:rPr lang="en-US" sz="3200" b="1" dirty="0" smtClean="0">
                <a:solidFill>
                  <a:prstClr val="black"/>
                </a:solidFill>
                <a:latin typeface="Arial" panose="020B0604020202020204" pitchFamily="34" charset="0"/>
                <a:cs typeface="Arial" panose="020B0604020202020204" pitchFamily="34" charset="0"/>
              </a:rPr>
              <a:t>measurements</a:t>
            </a:r>
            <a:endParaRPr lang="ru-RU" sz="3200" b="1" dirty="0">
              <a:solidFill>
                <a:prstClr val="black"/>
              </a:solidFill>
              <a:latin typeface="Arial" panose="020B0604020202020204" pitchFamily="34" charset="0"/>
              <a:cs typeface="Arial" panose="020B0604020202020204" pitchFamily="34" charset="0"/>
            </a:endParaRPr>
          </a:p>
        </p:txBody>
      </p:sp>
      <p:sp>
        <p:nvSpPr>
          <p:cNvPr id="5" name="Номер слайда 2"/>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fld id="{00BC50F8-9B4C-4D46-8920-2FE3B9E2EA94}" type="slidenum">
              <a:rPr lang="ro-RO" altLang="ru-RU" sz="1100" b="1" smtClean="0">
                <a:solidFill>
                  <a:prstClr val="white"/>
                </a:solidFill>
                <a:latin typeface="Arial" charset="0"/>
                <a:cs typeface="Arial" charset="0"/>
              </a:rPr>
              <a:pPr algn="r" eaLnBrk="1" fontAlgn="base" hangingPunct="1">
                <a:spcBef>
                  <a:spcPct val="0"/>
                </a:spcBef>
                <a:spcAft>
                  <a:spcPct val="0"/>
                </a:spcAft>
                <a:buFontTx/>
                <a:buNone/>
              </a:pPr>
              <a:t>22</a:t>
            </a:fld>
            <a:endParaRPr lang="ro-RO" altLang="ru-RU" sz="1100" b="1" dirty="0" smtClean="0">
              <a:solidFill>
                <a:prstClr val="white"/>
              </a:solidFill>
              <a:latin typeface="Arial" charset="0"/>
              <a:cs typeface="Arial" charset="0"/>
            </a:endParaRPr>
          </a:p>
        </p:txBody>
      </p:sp>
    </p:spTree>
    <p:extLst>
      <p:ext uri="{BB962C8B-B14F-4D97-AF65-F5344CB8AC3E}">
        <p14:creationId xmlns:p14="http://schemas.microsoft.com/office/powerpoint/2010/main" val="3582242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2"/>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fld id="{00BC50F8-9B4C-4D46-8920-2FE3B9E2EA94}" type="slidenum">
              <a:rPr lang="ro-RO" altLang="ru-RU" sz="1100" b="1" smtClean="0">
                <a:solidFill>
                  <a:srgbClr val="000000"/>
                </a:solidFill>
                <a:latin typeface="Arial" charset="0"/>
                <a:cs typeface="Arial" charset="0"/>
              </a:rPr>
              <a:pPr algn="r" eaLnBrk="1" fontAlgn="base" hangingPunct="1">
                <a:spcBef>
                  <a:spcPct val="0"/>
                </a:spcBef>
                <a:spcAft>
                  <a:spcPct val="0"/>
                </a:spcAft>
                <a:buFontTx/>
                <a:buNone/>
              </a:pPr>
              <a:t>23</a:t>
            </a:fld>
            <a:endParaRPr lang="ro-RO" altLang="ru-RU" sz="1100" b="1" dirty="0" smtClean="0">
              <a:solidFill>
                <a:srgbClr val="000000"/>
              </a:solidFill>
              <a:latin typeface="Arial" charset="0"/>
              <a:cs typeface="Arial" charset="0"/>
            </a:endParaRPr>
          </a:p>
        </p:txBody>
      </p:sp>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1830" y="2348880"/>
            <a:ext cx="6254825" cy="25044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94766" y="188640"/>
            <a:ext cx="8568952" cy="830997"/>
          </a:xfrm>
          <a:prstGeom prst="rect">
            <a:avLst/>
          </a:prstGeom>
          <a:noFill/>
        </p:spPr>
        <p:txBody>
          <a:bodyPr wrap="square" rtlCol="0">
            <a:spAutoFit/>
          </a:bodyPr>
          <a:lstStyle/>
          <a:p>
            <a:pPr algn="ctr"/>
            <a:r>
              <a:rPr lang="en-US" sz="2400" b="1" dirty="0" smtClean="0">
                <a:solidFill>
                  <a:prstClr val="black"/>
                </a:solidFill>
                <a:latin typeface="Arial" panose="020B0604020202020204" pitchFamily="34" charset="0"/>
                <a:cs typeface="Arial" panose="020B0604020202020204" pitchFamily="34" charset="0"/>
              </a:rPr>
              <a:t>Spatial distribution of epi-CARS (epi-TCFWM)</a:t>
            </a:r>
            <a:r>
              <a:rPr lang="ru-RU" sz="2400" b="1" dirty="0" smtClean="0">
                <a:solidFill>
                  <a:prstClr val="black"/>
                </a:solidFill>
                <a:latin typeface="Arial" panose="020B0604020202020204" pitchFamily="34" charset="0"/>
                <a:cs typeface="Arial" panose="020B0604020202020204" pitchFamily="34" charset="0"/>
              </a:rPr>
              <a:t> </a:t>
            </a:r>
            <a:r>
              <a:rPr lang="en-US" sz="2400" b="1" dirty="0" smtClean="0">
                <a:solidFill>
                  <a:prstClr val="black"/>
                </a:solidFill>
                <a:latin typeface="Arial" panose="020B0604020202020204" pitchFamily="34" charset="0"/>
                <a:cs typeface="Arial" panose="020B0604020202020204" pitchFamily="34" charset="0"/>
              </a:rPr>
              <a:t>signal for unmodified Au-NPs on </a:t>
            </a:r>
            <a:r>
              <a:rPr lang="en-US" sz="2400" b="1" i="1" dirty="0" smtClean="0">
                <a:solidFill>
                  <a:prstClr val="black"/>
                </a:solidFill>
                <a:latin typeface="Arial" panose="020B0604020202020204" pitchFamily="34" charset="0"/>
                <a:cs typeface="Arial" panose="020B0604020202020204" pitchFamily="34" charset="0"/>
              </a:rPr>
              <a:t>CeO</a:t>
            </a:r>
            <a:r>
              <a:rPr lang="en-US" sz="2400" b="1" i="1" baseline="-25000" dirty="0" smtClean="0">
                <a:solidFill>
                  <a:prstClr val="black"/>
                </a:solidFill>
                <a:latin typeface="Arial" panose="020B0604020202020204" pitchFamily="34" charset="0"/>
                <a:cs typeface="Arial" panose="020B0604020202020204" pitchFamily="34" charset="0"/>
              </a:rPr>
              <a:t>2 </a:t>
            </a:r>
            <a:r>
              <a:rPr lang="en-US" sz="2400" b="1" dirty="0" smtClean="0">
                <a:solidFill>
                  <a:prstClr val="black"/>
                </a:solidFill>
                <a:latin typeface="Arial" panose="020B0604020202020204" pitchFamily="34" charset="0"/>
                <a:cs typeface="Arial" panose="020B0604020202020204" pitchFamily="34" charset="0"/>
              </a:rPr>
              <a:t>film surface</a:t>
            </a:r>
            <a:r>
              <a:rPr lang="ru-RU" sz="2400" b="1" dirty="0" smtClean="0">
                <a:solidFill>
                  <a:prstClr val="black"/>
                </a:solidFill>
                <a:latin typeface="Arial" panose="020B0604020202020204" pitchFamily="34" charset="0"/>
                <a:cs typeface="Arial" panose="020B0604020202020204" pitchFamily="34" charset="0"/>
              </a:rPr>
              <a:t> </a:t>
            </a:r>
            <a:endParaRPr lang="ru-RU" sz="2400" b="1"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537961" y="1376328"/>
            <a:ext cx="4034038" cy="954107"/>
          </a:xfrm>
          <a:prstGeom prst="rect">
            <a:avLst/>
          </a:prstGeom>
          <a:noFill/>
        </p:spPr>
        <p:txBody>
          <a:bodyPr wrap="square" rtlCol="0">
            <a:spAutoFit/>
          </a:bodyPr>
          <a:lstStyle/>
          <a:p>
            <a:pPr algn="ctr"/>
            <a:r>
              <a:rPr lang="el-GR" sz="2000" b="1" dirty="0">
                <a:solidFill>
                  <a:prstClr val="black"/>
                </a:solidFill>
                <a:latin typeface="Arial" panose="020B0604020202020204" pitchFamily="34" charset="0"/>
                <a:cs typeface="Arial" panose="020B0604020202020204" pitchFamily="34" charset="0"/>
              </a:rPr>
              <a:t>λ</a:t>
            </a:r>
            <a:r>
              <a:rPr lang="en-US" sz="2000" b="1" baseline="-25000" dirty="0">
                <a:solidFill>
                  <a:prstClr val="black"/>
                </a:solidFill>
                <a:latin typeface="Arial" panose="020B0604020202020204" pitchFamily="34" charset="0"/>
                <a:cs typeface="Arial" panose="020B0604020202020204" pitchFamily="34" charset="0"/>
              </a:rPr>
              <a:t>p</a:t>
            </a:r>
            <a:r>
              <a:rPr lang="en-US" sz="2000" b="1" dirty="0">
                <a:solidFill>
                  <a:prstClr val="black"/>
                </a:solidFill>
                <a:latin typeface="Arial" panose="020B0604020202020204" pitchFamily="34" charset="0"/>
                <a:cs typeface="Arial" panose="020B0604020202020204" pitchFamily="34" charset="0"/>
              </a:rPr>
              <a:t> = 932 </a:t>
            </a:r>
            <a:r>
              <a:rPr lang="en-US" sz="2000" b="1" dirty="0" smtClean="0">
                <a:solidFill>
                  <a:prstClr val="black"/>
                </a:solidFill>
                <a:latin typeface="Arial" panose="020B0604020202020204" pitchFamily="34" charset="0"/>
                <a:cs typeface="Arial" panose="020B0604020202020204" pitchFamily="34" charset="0"/>
              </a:rPr>
              <a:t>nm</a:t>
            </a:r>
            <a:r>
              <a:rPr lang="ru-RU" sz="2000" b="1" dirty="0" smtClean="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1338 </a:t>
            </a:r>
            <a:r>
              <a:rPr lang="en-US" sz="2000" b="1" dirty="0" smtClean="0">
                <a:solidFill>
                  <a:prstClr val="black"/>
                </a:solidFill>
                <a:latin typeface="Arial" panose="020B0604020202020204" pitchFamily="34" charset="0"/>
                <a:cs typeface="Arial" panose="020B0604020202020204" pitchFamily="34" charset="0"/>
              </a:rPr>
              <a:t>cm</a:t>
            </a:r>
            <a:r>
              <a:rPr lang="en-US" sz="2000" b="1" baseline="30000" dirty="0" smtClean="0">
                <a:solidFill>
                  <a:prstClr val="black"/>
                </a:solidFill>
                <a:latin typeface="Arial" panose="020B0604020202020204" pitchFamily="34" charset="0"/>
                <a:cs typeface="Arial" panose="020B0604020202020204" pitchFamily="34" charset="0"/>
              </a:rPr>
              <a:t>-1</a:t>
            </a:r>
            <a:r>
              <a:rPr lang="ru-RU" sz="2000" b="1" dirty="0" smtClean="0">
                <a:solidFill>
                  <a:prstClr val="black"/>
                </a:solidFill>
                <a:latin typeface="Arial" panose="020B0604020202020204" pitchFamily="34" charset="0"/>
                <a:cs typeface="Arial" panose="020B0604020202020204" pitchFamily="34" charset="0"/>
              </a:rPr>
              <a:t>)</a:t>
            </a:r>
            <a:endParaRPr lang="en-US" sz="2000" b="1" dirty="0" smtClean="0">
              <a:solidFill>
                <a:prstClr val="black"/>
              </a:solidFill>
              <a:latin typeface="Arial" panose="020B0604020202020204" pitchFamily="34" charset="0"/>
              <a:cs typeface="Arial" panose="020B0604020202020204" pitchFamily="34" charset="0"/>
            </a:endParaRPr>
          </a:p>
          <a:p>
            <a:pPr algn="ctr"/>
            <a:r>
              <a:rPr lang="en-US" b="1" dirty="0" smtClean="0">
                <a:solidFill>
                  <a:prstClr val="black"/>
                </a:solidFill>
                <a:latin typeface="Arial" panose="020B0604020202020204" pitchFamily="34" charset="0"/>
                <a:cs typeface="Arial" panose="020B0604020202020204" pitchFamily="34" charset="0"/>
              </a:rPr>
              <a:t>TNB resonance line</a:t>
            </a:r>
            <a:endParaRPr lang="ru-RU" b="1" dirty="0" smtClean="0">
              <a:solidFill>
                <a:prstClr val="black"/>
              </a:solidFill>
              <a:latin typeface="Arial" panose="020B0604020202020204" pitchFamily="34" charset="0"/>
              <a:cs typeface="Arial" panose="020B0604020202020204" pitchFamily="34" charset="0"/>
            </a:endParaRPr>
          </a:p>
          <a:p>
            <a:pPr algn="ctr"/>
            <a:r>
              <a:rPr lang="el-GR" b="1" dirty="0">
                <a:solidFill>
                  <a:prstClr val="black"/>
                </a:solidFill>
                <a:latin typeface="Arial" panose="020B0604020202020204" pitchFamily="34" charset="0"/>
                <a:cs typeface="Arial" panose="020B0604020202020204" pitchFamily="34" charset="0"/>
              </a:rPr>
              <a:t>(λ</a:t>
            </a:r>
            <a:r>
              <a:rPr lang="en-US" b="1" baseline="-25000" dirty="0" err="1">
                <a:solidFill>
                  <a:prstClr val="black"/>
                </a:solidFill>
                <a:latin typeface="Arial" panose="020B0604020202020204" pitchFamily="34" charset="0"/>
                <a:cs typeface="Arial" panose="020B0604020202020204" pitchFamily="34" charset="0"/>
              </a:rPr>
              <a:t>aS</a:t>
            </a:r>
            <a:r>
              <a:rPr lang="en-US" b="1" dirty="0">
                <a:solidFill>
                  <a:prstClr val="black"/>
                </a:solidFill>
                <a:latin typeface="Arial" panose="020B0604020202020204" pitchFamily="34" charset="0"/>
                <a:cs typeface="Arial" panose="020B0604020202020204" pitchFamily="34" charset="0"/>
              </a:rPr>
              <a:t> = </a:t>
            </a:r>
            <a:r>
              <a:rPr lang="ru-RU" b="1" dirty="0" smtClean="0">
                <a:solidFill>
                  <a:prstClr val="black"/>
                </a:solidFill>
                <a:latin typeface="Arial" panose="020B0604020202020204" pitchFamily="34" charset="0"/>
                <a:cs typeface="Arial" panose="020B0604020202020204" pitchFamily="34" charset="0"/>
              </a:rPr>
              <a:t>828</a:t>
            </a:r>
            <a:r>
              <a:rPr lang="en-US" b="1" dirty="0" smtClean="0">
                <a:solidFill>
                  <a:prstClr val="black"/>
                </a:solidFill>
                <a:latin typeface="Arial" panose="020B0604020202020204" pitchFamily="34" charset="0"/>
                <a:cs typeface="Arial" panose="020B0604020202020204" pitchFamily="34" charset="0"/>
              </a:rPr>
              <a:t> nm)</a:t>
            </a:r>
            <a:endParaRPr lang="ru-RU" b="1" dirty="0">
              <a:solidFill>
                <a:prstClr val="black"/>
              </a:solidFill>
              <a:latin typeface="Arial" panose="020B0604020202020204" pitchFamily="34" charset="0"/>
              <a:cs typeface="Arial" panose="020B0604020202020204" pitchFamily="34" charset="0"/>
            </a:endParaRPr>
          </a:p>
        </p:txBody>
      </p:sp>
      <p:sp>
        <p:nvSpPr>
          <p:cNvPr id="6" name="Прямоугольник 5"/>
          <p:cNvSpPr/>
          <p:nvPr/>
        </p:nvSpPr>
        <p:spPr>
          <a:xfrm>
            <a:off x="4949941" y="1372810"/>
            <a:ext cx="2884123" cy="677108"/>
          </a:xfrm>
          <a:prstGeom prst="rect">
            <a:avLst/>
          </a:prstGeom>
        </p:spPr>
        <p:txBody>
          <a:bodyPr wrap="none">
            <a:spAutoFit/>
          </a:bodyPr>
          <a:lstStyle/>
          <a:p>
            <a:pPr algn="ctr"/>
            <a:r>
              <a:rPr lang="el-GR" sz="2000" b="1" dirty="0">
                <a:solidFill>
                  <a:prstClr val="black"/>
                </a:solidFill>
                <a:latin typeface="Arial" panose="020B0604020202020204" pitchFamily="34" charset="0"/>
                <a:cs typeface="Arial" panose="020B0604020202020204" pitchFamily="34" charset="0"/>
              </a:rPr>
              <a:t>λ</a:t>
            </a:r>
            <a:r>
              <a:rPr lang="en-US" sz="2000" b="1" baseline="-25000" dirty="0">
                <a:solidFill>
                  <a:prstClr val="black"/>
                </a:solidFill>
                <a:latin typeface="Arial" panose="020B0604020202020204" pitchFamily="34" charset="0"/>
                <a:cs typeface="Arial" panose="020B0604020202020204" pitchFamily="34" charset="0"/>
              </a:rPr>
              <a:t>p</a:t>
            </a:r>
            <a:r>
              <a:rPr lang="en-US" sz="2000" b="1" dirty="0">
                <a:solidFill>
                  <a:prstClr val="black"/>
                </a:solidFill>
                <a:latin typeface="Arial" panose="020B0604020202020204" pitchFamily="34" charset="0"/>
                <a:cs typeface="Arial" panose="020B0604020202020204" pitchFamily="34" charset="0"/>
              </a:rPr>
              <a:t> = 900 </a:t>
            </a:r>
            <a:r>
              <a:rPr lang="en-US" sz="2000" b="1" dirty="0" smtClean="0">
                <a:solidFill>
                  <a:prstClr val="black"/>
                </a:solidFill>
                <a:latin typeface="Arial" panose="020B0604020202020204" pitchFamily="34" charset="0"/>
                <a:cs typeface="Arial" panose="020B0604020202020204" pitchFamily="34" charset="0"/>
              </a:rPr>
              <a:t>nm</a:t>
            </a:r>
            <a:r>
              <a:rPr lang="ru-RU" sz="2000" b="1" dirty="0" smtClean="0">
                <a:solidFill>
                  <a:prstClr val="black"/>
                </a:solidFill>
                <a:latin typeface="Arial" panose="020B0604020202020204" pitchFamily="34" charset="0"/>
                <a:cs typeface="Arial" panose="020B0604020202020204" pitchFamily="34" charset="0"/>
              </a:rPr>
              <a:t> (</a:t>
            </a:r>
            <a:r>
              <a:rPr lang="en-US" b="1" dirty="0" smtClean="0">
                <a:solidFill>
                  <a:prstClr val="black"/>
                </a:solidFill>
                <a:latin typeface="Arial" panose="020B0604020202020204" pitchFamily="34" charset="0"/>
                <a:cs typeface="Arial" panose="020B0604020202020204" pitchFamily="34" charset="0"/>
              </a:rPr>
              <a:t>1714 cm</a:t>
            </a:r>
            <a:r>
              <a:rPr lang="en-US" b="1" baseline="30000" dirty="0" smtClean="0">
                <a:solidFill>
                  <a:prstClr val="black"/>
                </a:solidFill>
                <a:latin typeface="Arial" panose="020B0604020202020204" pitchFamily="34" charset="0"/>
                <a:cs typeface="Arial" panose="020B0604020202020204" pitchFamily="34" charset="0"/>
              </a:rPr>
              <a:t>-1</a:t>
            </a:r>
            <a:r>
              <a:rPr lang="ru-RU" b="1" dirty="0" smtClean="0">
                <a:solidFill>
                  <a:prstClr val="black"/>
                </a:solidFill>
                <a:latin typeface="Arial" panose="020B0604020202020204" pitchFamily="34" charset="0"/>
                <a:cs typeface="Arial" panose="020B0604020202020204" pitchFamily="34" charset="0"/>
              </a:rPr>
              <a:t>)</a:t>
            </a:r>
          </a:p>
          <a:p>
            <a:pPr algn="ctr"/>
            <a:r>
              <a:rPr lang="en-US" b="1" dirty="0" err="1" smtClean="0">
                <a:solidFill>
                  <a:prstClr val="black"/>
                </a:solidFill>
                <a:latin typeface="Arial" panose="020B0604020202020204" pitchFamily="34" charset="0"/>
                <a:cs typeface="Arial" panose="020B0604020202020204" pitchFamily="34" charset="0"/>
              </a:rPr>
              <a:t>Nonresonance</a:t>
            </a:r>
            <a:endParaRPr lang="ru-RU" b="1" dirty="0">
              <a:solidFill>
                <a:prstClr val="black"/>
              </a:solidFill>
              <a:latin typeface="Arial" panose="020B0604020202020204" pitchFamily="34" charset="0"/>
              <a:cs typeface="Arial" panose="020B0604020202020204" pitchFamily="34" charset="0"/>
            </a:endParaRPr>
          </a:p>
        </p:txBody>
      </p:sp>
      <p:sp>
        <p:nvSpPr>
          <p:cNvPr id="7" name="Скругленный прямоугольник 6"/>
          <p:cNvSpPr/>
          <p:nvPr/>
        </p:nvSpPr>
        <p:spPr>
          <a:xfrm>
            <a:off x="359147" y="1124744"/>
            <a:ext cx="8425705" cy="4571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8" name="TextBox 7"/>
          <p:cNvSpPr txBox="1"/>
          <p:nvPr/>
        </p:nvSpPr>
        <p:spPr>
          <a:xfrm>
            <a:off x="611560" y="4853340"/>
            <a:ext cx="7704856" cy="830997"/>
          </a:xfrm>
          <a:prstGeom prst="rect">
            <a:avLst/>
          </a:prstGeom>
          <a:noFill/>
        </p:spPr>
        <p:txBody>
          <a:bodyPr wrap="square" rtlCol="0">
            <a:spAutoFit/>
          </a:bodyPr>
          <a:lstStyle/>
          <a:p>
            <a:pPr algn="ctr"/>
            <a:r>
              <a:rPr lang="en-US" sz="1600" b="1" dirty="0" smtClean="0">
                <a:solidFill>
                  <a:prstClr val="black"/>
                </a:solidFill>
                <a:latin typeface="Arial" panose="020B0604020202020204" pitchFamily="34" charset="0"/>
                <a:cs typeface="Arial" panose="020B0604020202020204" pitchFamily="34" charset="0"/>
              </a:rPr>
              <a:t>CARS laser powers</a:t>
            </a:r>
            <a:r>
              <a:rPr lang="ru-RU" sz="1600" b="1" dirty="0" smtClean="0">
                <a:solidFill>
                  <a:prstClr val="black"/>
                </a:solidFill>
                <a:latin typeface="Arial" panose="020B0604020202020204" pitchFamily="34" charset="0"/>
                <a:cs typeface="Arial" panose="020B0604020202020204" pitchFamily="34" charset="0"/>
              </a:rPr>
              <a:t>: </a:t>
            </a:r>
            <a:r>
              <a:rPr lang="en-US" sz="1600" b="1" dirty="0" smtClean="0">
                <a:solidFill>
                  <a:prstClr val="black"/>
                </a:solidFill>
                <a:latin typeface="Arial" panose="020B0604020202020204" pitchFamily="34" charset="0"/>
                <a:cs typeface="Arial" panose="020B0604020202020204" pitchFamily="34" charset="0"/>
              </a:rPr>
              <a:t> </a:t>
            </a:r>
            <a:r>
              <a:rPr lang="en-US" sz="1600" b="1" dirty="0">
                <a:solidFill>
                  <a:prstClr val="black"/>
                </a:solidFill>
                <a:latin typeface="Arial" panose="020B0604020202020204" pitchFamily="34" charset="0"/>
                <a:cs typeface="Arial" panose="020B0604020202020204" pitchFamily="34" charset="0"/>
              </a:rPr>
              <a:t>P</a:t>
            </a:r>
            <a:r>
              <a:rPr lang="en-US" sz="1600" b="1" baseline="-25000" dirty="0">
                <a:solidFill>
                  <a:prstClr val="black"/>
                </a:solidFill>
                <a:latin typeface="Arial" panose="020B0604020202020204" pitchFamily="34" charset="0"/>
                <a:cs typeface="Arial" panose="020B0604020202020204" pitchFamily="34" charset="0"/>
              </a:rPr>
              <a:t>p</a:t>
            </a:r>
            <a:r>
              <a:rPr lang="en-US" sz="1600" b="1" dirty="0">
                <a:solidFill>
                  <a:prstClr val="black"/>
                </a:solidFill>
                <a:latin typeface="Arial" panose="020B0604020202020204" pitchFamily="34" charset="0"/>
                <a:cs typeface="Arial" panose="020B0604020202020204" pitchFamily="34" charset="0"/>
              </a:rPr>
              <a:t> ≈ 30 </a:t>
            </a:r>
            <a:r>
              <a:rPr lang="en-US" sz="1600" b="1" dirty="0" smtClean="0">
                <a:solidFill>
                  <a:prstClr val="black"/>
                </a:solidFill>
                <a:latin typeface="Arial" panose="020B0604020202020204" pitchFamily="34" charset="0"/>
                <a:cs typeface="Arial" panose="020B0604020202020204" pitchFamily="34" charset="0"/>
              </a:rPr>
              <a:t>µW </a:t>
            </a:r>
            <a:r>
              <a:rPr lang="ru-RU" sz="1600" b="1" dirty="0" smtClean="0">
                <a:solidFill>
                  <a:prstClr val="black"/>
                </a:solidFill>
                <a:latin typeface="Arial" panose="020B0604020202020204" pitchFamily="34" charset="0"/>
                <a:cs typeface="Arial" panose="020B0604020202020204" pitchFamily="34" charset="0"/>
              </a:rPr>
              <a:t>и</a:t>
            </a:r>
            <a:r>
              <a:rPr lang="en-US" sz="1600" b="1" dirty="0" smtClean="0">
                <a:solidFill>
                  <a:prstClr val="black"/>
                </a:solidFill>
                <a:latin typeface="Arial" panose="020B0604020202020204" pitchFamily="34" charset="0"/>
                <a:cs typeface="Arial" panose="020B0604020202020204" pitchFamily="34" charset="0"/>
              </a:rPr>
              <a:t> </a:t>
            </a:r>
            <a:r>
              <a:rPr lang="en-US" sz="1600" b="1" dirty="0">
                <a:solidFill>
                  <a:prstClr val="black"/>
                </a:solidFill>
                <a:latin typeface="Arial" panose="020B0604020202020204" pitchFamily="34" charset="0"/>
                <a:cs typeface="Arial" panose="020B0604020202020204" pitchFamily="34" charset="0"/>
              </a:rPr>
              <a:t>P</a:t>
            </a:r>
            <a:r>
              <a:rPr lang="en-US" sz="1600" b="1" baseline="-25000" dirty="0">
                <a:solidFill>
                  <a:prstClr val="black"/>
                </a:solidFill>
                <a:latin typeface="Arial" panose="020B0604020202020204" pitchFamily="34" charset="0"/>
                <a:cs typeface="Arial" panose="020B0604020202020204" pitchFamily="34" charset="0"/>
              </a:rPr>
              <a:t>S</a:t>
            </a:r>
            <a:r>
              <a:rPr lang="en-US" sz="1600" b="1" dirty="0">
                <a:solidFill>
                  <a:prstClr val="black"/>
                </a:solidFill>
                <a:latin typeface="Arial" panose="020B0604020202020204" pitchFamily="34" charset="0"/>
                <a:cs typeface="Arial" panose="020B0604020202020204" pitchFamily="34" charset="0"/>
              </a:rPr>
              <a:t> ≈ 52 </a:t>
            </a:r>
            <a:r>
              <a:rPr lang="en-US" sz="1600" b="1" dirty="0" smtClean="0">
                <a:solidFill>
                  <a:prstClr val="black"/>
                </a:solidFill>
                <a:latin typeface="Arial" panose="020B0604020202020204" pitchFamily="34" charset="0"/>
                <a:cs typeface="Arial" panose="020B0604020202020204" pitchFamily="34" charset="0"/>
              </a:rPr>
              <a:t>µW</a:t>
            </a:r>
            <a:endParaRPr lang="ru-RU" sz="1600" b="1" dirty="0" smtClean="0">
              <a:solidFill>
                <a:prstClr val="black"/>
              </a:solidFill>
              <a:latin typeface="Arial" panose="020B0604020202020204" pitchFamily="34" charset="0"/>
              <a:cs typeface="Arial" panose="020B0604020202020204" pitchFamily="34" charset="0"/>
            </a:endParaRPr>
          </a:p>
          <a:p>
            <a:pPr algn="ctr"/>
            <a:r>
              <a:rPr lang="en-US" sz="1600" b="1" dirty="0">
                <a:solidFill>
                  <a:prstClr val="black"/>
                </a:solidFill>
                <a:latin typeface="Arial" panose="020B0604020202020204" pitchFamily="34" charset="0"/>
                <a:cs typeface="Arial" panose="020B0604020202020204" pitchFamily="34" charset="0"/>
              </a:rPr>
              <a:t>40 </a:t>
            </a:r>
            <a:r>
              <a:rPr lang="en-US" sz="1600" b="1" dirty="0" smtClean="0">
                <a:solidFill>
                  <a:prstClr val="black"/>
                </a:solidFill>
                <a:latin typeface="Arial" panose="020B0604020202020204" pitchFamily="34" charset="0"/>
                <a:cs typeface="Arial" panose="020B0604020202020204" pitchFamily="34" charset="0"/>
              </a:rPr>
              <a:t>µm </a:t>
            </a:r>
            <a:r>
              <a:rPr lang="en-US" sz="1600" b="1" dirty="0">
                <a:solidFill>
                  <a:prstClr val="black"/>
                </a:solidFill>
                <a:latin typeface="Arial" panose="020B0604020202020204" pitchFamily="34" charset="0"/>
                <a:cs typeface="Arial" panose="020B0604020202020204" pitchFamily="34" charset="0"/>
              </a:rPr>
              <a:t>× 40 </a:t>
            </a:r>
            <a:r>
              <a:rPr lang="en-US" sz="1600" b="1" dirty="0" smtClean="0">
                <a:solidFill>
                  <a:prstClr val="black"/>
                </a:solidFill>
                <a:latin typeface="Arial" panose="020B0604020202020204" pitchFamily="34" charset="0"/>
                <a:cs typeface="Arial" panose="020B0604020202020204" pitchFamily="34" charset="0"/>
              </a:rPr>
              <a:t>µm, </a:t>
            </a:r>
            <a:r>
              <a:rPr lang="ru-RU" sz="1600" b="1" dirty="0" smtClean="0">
                <a:solidFill>
                  <a:prstClr val="black"/>
                </a:solidFill>
                <a:latin typeface="Arial" panose="020B0604020202020204" pitchFamily="34" charset="0"/>
                <a:cs typeface="Arial" panose="020B0604020202020204" pitchFamily="34" charset="0"/>
              </a:rPr>
              <a:t>51 х 51 </a:t>
            </a:r>
            <a:r>
              <a:rPr lang="en-US" sz="1600" b="1" dirty="0" smtClean="0">
                <a:solidFill>
                  <a:prstClr val="black"/>
                </a:solidFill>
                <a:latin typeface="Arial" panose="020B0604020202020204" pitchFamily="34" charset="0"/>
                <a:cs typeface="Arial" panose="020B0604020202020204" pitchFamily="34" charset="0"/>
              </a:rPr>
              <a:t>pixels</a:t>
            </a:r>
            <a:r>
              <a:rPr lang="ru-RU" sz="1600" b="1" dirty="0" smtClean="0">
                <a:solidFill>
                  <a:prstClr val="black"/>
                </a:solidFill>
                <a:latin typeface="Arial" panose="020B0604020202020204" pitchFamily="34" charset="0"/>
                <a:cs typeface="Arial" panose="020B0604020202020204" pitchFamily="34" charset="0"/>
              </a:rPr>
              <a:t>, </a:t>
            </a:r>
            <a:r>
              <a:rPr lang="en-US" sz="1600" b="1" dirty="0" smtClean="0">
                <a:solidFill>
                  <a:prstClr val="black"/>
                </a:solidFill>
                <a:latin typeface="Arial" panose="020B0604020202020204" pitchFamily="34" charset="0"/>
                <a:cs typeface="Arial" panose="020B0604020202020204" pitchFamily="34" charset="0"/>
              </a:rPr>
              <a:t>slow mapping with step</a:t>
            </a:r>
            <a:r>
              <a:rPr lang="ru-RU" sz="1600" b="1" dirty="0" smtClean="0">
                <a:solidFill>
                  <a:prstClr val="black"/>
                </a:solidFill>
                <a:latin typeface="Arial" panose="020B0604020202020204" pitchFamily="34" charset="0"/>
                <a:cs typeface="Arial" panose="020B0604020202020204" pitchFamily="34" charset="0"/>
              </a:rPr>
              <a:t> </a:t>
            </a:r>
            <a:r>
              <a:rPr lang="en-US" sz="1600" b="1" dirty="0" smtClean="0">
                <a:solidFill>
                  <a:prstClr val="black"/>
                </a:solidFill>
                <a:latin typeface="Arial" panose="020B0604020202020204" pitchFamily="34" charset="0"/>
                <a:cs typeface="Arial" panose="020B0604020202020204" pitchFamily="34" charset="0"/>
              </a:rPr>
              <a:t>~ </a:t>
            </a:r>
            <a:r>
              <a:rPr lang="en-US" sz="1600" b="1" dirty="0">
                <a:solidFill>
                  <a:prstClr val="black"/>
                </a:solidFill>
                <a:latin typeface="Arial" panose="020B0604020202020204" pitchFamily="34" charset="0"/>
                <a:cs typeface="Arial" panose="020B0604020202020204" pitchFamily="34" charset="0"/>
              </a:rPr>
              <a:t>0.8 </a:t>
            </a:r>
            <a:r>
              <a:rPr lang="en-US" sz="1600" b="1" dirty="0" smtClean="0">
                <a:solidFill>
                  <a:prstClr val="black"/>
                </a:solidFill>
                <a:latin typeface="Arial" panose="020B0604020202020204" pitchFamily="34" charset="0"/>
                <a:cs typeface="Arial" panose="020B0604020202020204" pitchFamily="34" charset="0"/>
              </a:rPr>
              <a:t>µm</a:t>
            </a:r>
          </a:p>
          <a:p>
            <a:pPr algn="ctr"/>
            <a:r>
              <a:rPr lang="en-US" sz="1600" b="1" dirty="0" smtClean="0">
                <a:solidFill>
                  <a:prstClr val="black"/>
                </a:solidFill>
                <a:latin typeface="Arial" panose="020B0604020202020204" pitchFamily="34" charset="0"/>
                <a:cs typeface="Arial" panose="020B0604020202020204" pitchFamily="34" charset="0"/>
              </a:rPr>
              <a:t>The numbers in the look-up tables (LUT) correspond to ADC counts</a:t>
            </a:r>
            <a:endParaRPr lang="ru-RU" sz="1600" b="1" dirty="0">
              <a:solidFill>
                <a:prstClr val="black"/>
              </a:solidFill>
              <a:latin typeface="Arial" panose="020B0604020202020204" pitchFamily="34" charset="0"/>
              <a:cs typeface="Arial" panose="020B0604020202020204" pitchFamily="34" charset="0"/>
            </a:endParaRPr>
          </a:p>
        </p:txBody>
      </p:sp>
      <p:sp>
        <p:nvSpPr>
          <p:cNvPr id="9" name="Прямоугольник 8"/>
          <p:cNvSpPr/>
          <p:nvPr/>
        </p:nvSpPr>
        <p:spPr>
          <a:xfrm>
            <a:off x="5436096" y="1979548"/>
            <a:ext cx="1712328" cy="369332"/>
          </a:xfrm>
          <a:prstGeom prst="rect">
            <a:avLst/>
          </a:prstGeom>
        </p:spPr>
        <p:txBody>
          <a:bodyPr wrap="none">
            <a:spAutoFit/>
          </a:bodyPr>
          <a:lstStyle/>
          <a:p>
            <a:pPr algn="ctr"/>
            <a:r>
              <a:rPr lang="el-GR" b="1" dirty="0">
                <a:solidFill>
                  <a:prstClr val="black"/>
                </a:solidFill>
                <a:latin typeface="Arial" panose="020B0604020202020204" pitchFamily="34" charset="0"/>
                <a:cs typeface="Arial" panose="020B0604020202020204" pitchFamily="34" charset="0"/>
              </a:rPr>
              <a:t>(λ</a:t>
            </a:r>
            <a:r>
              <a:rPr lang="en-US" b="1" baseline="-25000" dirty="0" err="1">
                <a:solidFill>
                  <a:prstClr val="black"/>
                </a:solidFill>
                <a:latin typeface="Arial" panose="020B0604020202020204" pitchFamily="34" charset="0"/>
                <a:cs typeface="Arial" panose="020B0604020202020204" pitchFamily="34" charset="0"/>
              </a:rPr>
              <a:t>aS</a:t>
            </a:r>
            <a:r>
              <a:rPr lang="en-US" b="1" dirty="0">
                <a:solidFill>
                  <a:prstClr val="black"/>
                </a:solidFill>
                <a:latin typeface="Arial" panose="020B0604020202020204" pitchFamily="34" charset="0"/>
                <a:cs typeface="Arial" panose="020B0604020202020204" pitchFamily="34" charset="0"/>
              </a:rPr>
              <a:t> = 780 </a:t>
            </a:r>
            <a:r>
              <a:rPr lang="en-US" b="1" dirty="0" smtClean="0">
                <a:solidFill>
                  <a:prstClr val="black"/>
                </a:solidFill>
                <a:latin typeface="Arial" panose="020B0604020202020204" pitchFamily="34" charset="0"/>
                <a:cs typeface="Arial" panose="020B0604020202020204" pitchFamily="34" charset="0"/>
              </a:rPr>
              <a:t>nm)</a:t>
            </a:r>
            <a:endParaRPr lang="ru-RU" b="1" dirty="0">
              <a:solidFill>
                <a:prstClr val="black"/>
              </a:solidFill>
              <a:latin typeface="Arial" panose="020B0604020202020204" pitchFamily="34" charset="0"/>
              <a:cs typeface="Arial" panose="020B0604020202020204" pitchFamily="34" charset="0"/>
            </a:endParaRPr>
          </a:p>
        </p:txBody>
      </p:sp>
      <p:sp>
        <p:nvSpPr>
          <p:cNvPr id="10" name="TextBox 9"/>
          <p:cNvSpPr txBox="1"/>
          <p:nvPr/>
        </p:nvSpPr>
        <p:spPr>
          <a:xfrm>
            <a:off x="0" y="5791695"/>
            <a:ext cx="9144000" cy="1089529"/>
          </a:xfrm>
          <a:prstGeom prst="rect">
            <a:avLst/>
          </a:prstGeom>
          <a:solidFill>
            <a:srgbClr val="003366"/>
          </a:solidFill>
        </p:spPr>
        <p:txBody>
          <a:bodyPr wrap="square" rtlCol="0">
            <a:spAutoFit/>
          </a:bodyPr>
          <a:lstStyle/>
          <a:p>
            <a:pPr algn="ctr">
              <a:lnSpc>
                <a:spcPct val="120000"/>
              </a:lnSpc>
            </a:pPr>
            <a:r>
              <a:rPr lang="en-US" b="1" dirty="0" smtClean="0">
                <a:solidFill>
                  <a:prstClr val="white"/>
                </a:solidFill>
                <a:latin typeface="Arial" panose="020B0604020202020204" pitchFamily="34" charset="0"/>
                <a:cs typeface="Arial" panose="020B0604020202020204" pitchFamily="34" charset="0"/>
              </a:rPr>
              <a:t>SECARS imaging contrast of signal-generating Au-NP structures lies in the range of </a:t>
            </a:r>
            <a:r>
              <a:rPr lang="ru-RU" b="1" u="sng" dirty="0" smtClean="0">
                <a:solidFill>
                  <a:prstClr val="white"/>
                </a:solidFill>
                <a:latin typeface="Arial" panose="020B0604020202020204" pitchFamily="34" charset="0"/>
                <a:cs typeface="Arial" panose="020B0604020202020204" pitchFamily="34" charset="0"/>
              </a:rPr>
              <a:t>250-700</a:t>
            </a:r>
            <a:r>
              <a:rPr lang="ru-RU" b="1" dirty="0" smtClean="0">
                <a:solidFill>
                  <a:prstClr val="white"/>
                </a:solidFill>
                <a:latin typeface="Arial" panose="020B0604020202020204" pitchFamily="34" charset="0"/>
                <a:cs typeface="Arial" panose="020B0604020202020204" pitchFamily="34" charset="0"/>
              </a:rPr>
              <a:t>,</a:t>
            </a:r>
            <a:r>
              <a:rPr lang="en-US" b="1" dirty="0" smtClean="0">
                <a:solidFill>
                  <a:prstClr val="white"/>
                </a:solidFill>
                <a:latin typeface="Arial" panose="020B0604020202020204" pitchFamily="34" charset="0"/>
                <a:cs typeface="Arial" panose="020B0604020202020204" pitchFamily="34" charset="0"/>
              </a:rPr>
              <a:t> normalized by the product P</a:t>
            </a:r>
            <a:r>
              <a:rPr lang="en-US" b="1" baseline="30000" dirty="0" smtClean="0">
                <a:solidFill>
                  <a:prstClr val="white"/>
                </a:solidFill>
                <a:latin typeface="Arial" panose="020B0604020202020204" pitchFamily="34" charset="0"/>
                <a:cs typeface="Arial" panose="020B0604020202020204" pitchFamily="34" charset="0"/>
              </a:rPr>
              <a:t>2</a:t>
            </a:r>
            <a:r>
              <a:rPr lang="en-US" b="1" baseline="-25000" dirty="0" smtClean="0">
                <a:solidFill>
                  <a:prstClr val="white"/>
                </a:solidFill>
                <a:latin typeface="Arial" panose="020B0604020202020204" pitchFamily="34" charset="0"/>
                <a:cs typeface="Arial" panose="020B0604020202020204" pitchFamily="34" charset="0"/>
              </a:rPr>
              <a:t>p</a:t>
            </a:r>
            <a:r>
              <a:rPr lang="en-US" b="1" dirty="0" smtClean="0">
                <a:solidFill>
                  <a:prstClr val="white"/>
                </a:solidFill>
                <a:latin typeface="Arial" panose="020B0604020202020204" pitchFamily="34" charset="0"/>
                <a:cs typeface="Arial" panose="020B0604020202020204" pitchFamily="34" charset="0"/>
              </a:rPr>
              <a:t> </a:t>
            </a:r>
            <a:r>
              <a:rPr lang="en-US" b="1" dirty="0">
                <a:solidFill>
                  <a:prstClr val="white"/>
                </a:solidFill>
                <a:latin typeface="Arial" panose="020B0604020202020204" pitchFamily="34" charset="0"/>
                <a:cs typeface="Arial" panose="020B0604020202020204" pitchFamily="34" charset="0"/>
              </a:rPr>
              <a:t>× </a:t>
            </a:r>
            <a:r>
              <a:rPr lang="en-US" b="1" dirty="0" smtClean="0">
                <a:solidFill>
                  <a:prstClr val="white"/>
                </a:solidFill>
                <a:latin typeface="Arial" panose="020B0604020202020204" pitchFamily="34" charset="0"/>
                <a:cs typeface="Arial" panose="020B0604020202020204" pitchFamily="34" charset="0"/>
              </a:rPr>
              <a:t>P</a:t>
            </a:r>
            <a:r>
              <a:rPr lang="en-US" b="1" baseline="-25000" dirty="0" smtClean="0">
                <a:solidFill>
                  <a:prstClr val="white"/>
                </a:solidFill>
                <a:latin typeface="Arial" panose="020B0604020202020204" pitchFamily="34" charset="0"/>
                <a:cs typeface="Arial" panose="020B0604020202020204" pitchFamily="34" charset="0"/>
              </a:rPr>
              <a:t>S </a:t>
            </a:r>
            <a:r>
              <a:rPr lang="en-US" b="1" dirty="0" smtClean="0">
                <a:solidFill>
                  <a:prstClr val="white"/>
                </a:solidFill>
                <a:latin typeface="Arial" panose="020B0604020202020204" pitchFamily="34" charset="0"/>
                <a:cs typeface="Arial" panose="020B0604020202020204" pitchFamily="34" charset="0"/>
              </a:rPr>
              <a:t>are </a:t>
            </a:r>
            <a:r>
              <a:rPr lang="ru-RU" b="1" dirty="0" smtClean="0">
                <a:solidFill>
                  <a:prstClr val="white"/>
                </a:solidFill>
                <a:latin typeface="Arial" panose="020B0604020202020204" pitchFamily="34" charset="0"/>
                <a:cs typeface="Arial" panose="020B0604020202020204" pitchFamily="34" charset="0"/>
              </a:rPr>
              <a:t> </a:t>
            </a:r>
            <a:r>
              <a:rPr lang="en-US" b="1" dirty="0" smtClean="0">
                <a:solidFill>
                  <a:prstClr val="white"/>
                </a:solidFill>
                <a:latin typeface="Arial" panose="020B0604020202020204" pitchFamily="34" charset="0"/>
                <a:cs typeface="Arial" panose="020B0604020202020204" pitchFamily="34" charset="0"/>
              </a:rPr>
              <a:t>~</a:t>
            </a:r>
            <a:r>
              <a:rPr lang="ru-RU" b="1" dirty="0" smtClean="0">
                <a:solidFill>
                  <a:prstClr val="white"/>
                </a:solidFill>
                <a:latin typeface="Arial" panose="020B0604020202020204" pitchFamily="34" charset="0"/>
                <a:cs typeface="Arial" panose="020B0604020202020204" pitchFamily="34" charset="0"/>
              </a:rPr>
              <a:t> </a:t>
            </a:r>
            <a:r>
              <a:rPr lang="en-US" b="1" u="sng" dirty="0" smtClean="0">
                <a:solidFill>
                  <a:prstClr val="white"/>
                </a:solidFill>
                <a:latin typeface="Arial" panose="020B0604020202020204" pitchFamily="34" charset="0"/>
                <a:cs typeface="Arial" panose="020B0604020202020204" pitchFamily="34" charset="0"/>
              </a:rPr>
              <a:t>0.15–0.87</a:t>
            </a:r>
            <a:r>
              <a:rPr lang="en-US" b="1" dirty="0" smtClean="0">
                <a:solidFill>
                  <a:prstClr val="white"/>
                </a:solidFill>
                <a:latin typeface="Arial" panose="020B0604020202020204" pitchFamily="34" charset="0"/>
                <a:cs typeface="Arial" panose="020B0604020202020204" pitchFamily="34" charset="0"/>
              </a:rPr>
              <a:t> counts/µW</a:t>
            </a:r>
            <a:r>
              <a:rPr lang="ru-RU" b="1" baseline="30000" dirty="0" smtClean="0">
                <a:solidFill>
                  <a:prstClr val="white"/>
                </a:solidFill>
                <a:latin typeface="Arial" panose="020B0604020202020204" pitchFamily="34" charset="0"/>
                <a:cs typeface="Arial" panose="020B0604020202020204" pitchFamily="34" charset="0"/>
              </a:rPr>
              <a:t>3</a:t>
            </a:r>
            <a:r>
              <a:rPr lang="en-US" b="1" baseline="30000" dirty="0" smtClean="0">
                <a:solidFill>
                  <a:prstClr val="white"/>
                </a:solidFill>
                <a:latin typeface="Arial" panose="020B0604020202020204" pitchFamily="34" charset="0"/>
                <a:cs typeface="Arial" panose="020B0604020202020204" pitchFamily="34" charset="0"/>
              </a:rPr>
              <a:t> </a:t>
            </a:r>
            <a:r>
              <a:rPr lang="en-US" b="1" dirty="0" smtClean="0">
                <a:solidFill>
                  <a:prstClr val="white"/>
                </a:solidFill>
                <a:latin typeface="Arial" panose="020B0604020202020204" pitchFamily="34" charset="0"/>
                <a:cs typeface="Arial" panose="020B0604020202020204" pitchFamily="34" charset="0"/>
              </a:rPr>
              <a:t>(relation</a:t>
            </a:r>
            <a:r>
              <a:rPr lang="ru-RU" b="1" dirty="0" smtClean="0">
                <a:solidFill>
                  <a:prstClr val="white"/>
                </a:solidFill>
                <a:latin typeface="Arial" panose="020B0604020202020204" pitchFamily="34" charset="0"/>
                <a:cs typeface="Arial" panose="020B0604020202020204" pitchFamily="34" charset="0"/>
              </a:rPr>
              <a:t> </a:t>
            </a:r>
            <a:r>
              <a:rPr lang="en-US" b="1" dirty="0" smtClean="0">
                <a:solidFill>
                  <a:prstClr val="white"/>
                </a:solidFill>
                <a:latin typeface="Arial" panose="020B0604020202020204" pitchFamily="34" charset="0"/>
                <a:cs typeface="Arial" panose="020B0604020202020204" pitchFamily="34" charset="0"/>
              </a:rPr>
              <a:t>~ </a:t>
            </a:r>
            <a:r>
              <a:rPr lang="ru-RU" b="1" dirty="0" smtClean="0">
                <a:solidFill>
                  <a:prstClr val="white"/>
                </a:solidFill>
                <a:latin typeface="Arial" panose="020B0604020202020204" pitchFamily="34" charset="0"/>
                <a:cs typeface="Arial" panose="020B0604020202020204" pitchFamily="34" charset="0"/>
              </a:rPr>
              <a:t>6).</a:t>
            </a:r>
            <a:endParaRPr lang="ru-RU" b="1" dirty="0">
              <a:solidFill>
                <a:prstClr val="white"/>
              </a:solidFill>
              <a:latin typeface="Arial" panose="020B0604020202020204" pitchFamily="34" charset="0"/>
              <a:cs typeface="Arial" panose="020B0604020202020204" pitchFamily="34" charset="0"/>
            </a:endParaRPr>
          </a:p>
        </p:txBody>
      </p:sp>
      <p:sp>
        <p:nvSpPr>
          <p:cNvPr id="11" name="Номер слайда 2"/>
          <p:cNvSpPr txBox="1">
            <a:spLocks/>
          </p:cNvSpPr>
          <p:nvPr/>
        </p:nvSpPr>
        <p:spPr bwMode="auto">
          <a:xfrm>
            <a:off x="7010400" y="651609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fld id="{00BC50F8-9B4C-4D46-8920-2FE3B9E2EA94}" type="slidenum">
              <a:rPr lang="ro-RO" altLang="ru-RU" sz="1100" b="1" smtClean="0">
                <a:solidFill>
                  <a:prstClr val="white"/>
                </a:solidFill>
                <a:latin typeface="Arial" charset="0"/>
                <a:cs typeface="Arial" charset="0"/>
              </a:rPr>
              <a:pPr algn="r" eaLnBrk="1" fontAlgn="base" hangingPunct="1">
                <a:spcBef>
                  <a:spcPct val="0"/>
                </a:spcBef>
                <a:spcAft>
                  <a:spcPct val="0"/>
                </a:spcAft>
                <a:buFontTx/>
                <a:buNone/>
              </a:pPr>
              <a:t>23</a:t>
            </a:fld>
            <a:endParaRPr lang="ro-RO" altLang="ru-RU" sz="1100" b="1" dirty="0" smtClean="0">
              <a:solidFill>
                <a:prstClr val="white"/>
              </a:solidFill>
              <a:latin typeface="Arial" charset="0"/>
              <a:cs typeface="Arial" charset="0"/>
            </a:endParaRPr>
          </a:p>
        </p:txBody>
      </p:sp>
    </p:spTree>
    <p:extLst>
      <p:ext uri="{BB962C8B-B14F-4D97-AF65-F5344CB8AC3E}">
        <p14:creationId xmlns:p14="http://schemas.microsoft.com/office/powerpoint/2010/main" val="2542363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84" y="116632"/>
            <a:ext cx="9149784" cy="830997"/>
          </a:xfrm>
          <a:prstGeom prst="rect">
            <a:avLst/>
          </a:prstGeom>
          <a:solidFill>
            <a:schemeClr val="accent4">
              <a:lumMod val="20000"/>
              <a:lumOff val="80000"/>
            </a:schemeClr>
          </a:solidFill>
        </p:spPr>
        <p:txBody>
          <a:bodyPr wrap="square" rtlCol="0">
            <a:spAutoFit/>
          </a:bodyPr>
          <a:lstStyle/>
          <a:p>
            <a:pPr algn="ctr"/>
            <a:r>
              <a:rPr lang="en-US" sz="2400" b="1" dirty="0" smtClean="0">
                <a:solidFill>
                  <a:prstClr val="black"/>
                </a:solidFill>
                <a:latin typeface="Arial" panose="020B0604020202020204" pitchFamily="34" charset="0"/>
                <a:cs typeface="Arial" panose="020B0604020202020204" pitchFamily="34" charset="0"/>
              </a:rPr>
              <a:t>Highly-contrast</a:t>
            </a:r>
            <a:r>
              <a:rPr lang="ru-RU" sz="2400" b="1" dirty="0" smtClean="0">
                <a:solidFill>
                  <a:prstClr val="black"/>
                </a:solidFill>
                <a:latin typeface="Arial" panose="020B0604020202020204" pitchFamily="34" charset="0"/>
                <a:cs typeface="Arial" panose="020B0604020202020204" pitchFamily="34" charset="0"/>
              </a:rPr>
              <a:t> </a:t>
            </a:r>
            <a:r>
              <a:rPr lang="en-US" sz="2400" b="1" dirty="0" smtClean="0">
                <a:solidFill>
                  <a:prstClr val="black"/>
                </a:solidFill>
                <a:latin typeface="Arial" panose="020B0604020202020204" pitchFamily="34" charset="0"/>
                <a:cs typeface="Arial" panose="020B0604020202020204" pitchFamily="34" charset="0"/>
              </a:rPr>
              <a:t>SECARS</a:t>
            </a:r>
            <a:r>
              <a:rPr lang="ru-RU" sz="2400" b="1" dirty="0" smtClean="0">
                <a:solidFill>
                  <a:prstClr val="black"/>
                </a:solidFill>
                <a:latin typeface="Arial" panose="020B0604020202020204" pitchFamily="34" charset="0"/>
                <a:cs typeface="Arial" panose="020B0604020202020204" pitchFamily="34" charset="0"/>
              </a:rPr>
              <a:t> </a:t>
            </a:r>
            <a:r>
              <a:rPr lang="en-US" sz="2400" b="1" dirty="0" smtClean="0">
                <a:solidFill>
                  <a:prstClr val="black"/>
                </a:solidFill>
                <a:latin typeface="Arial" panose="020B0604020202020204" pitchFamily="34" charset="0"/>
                <a:cs typeface="Arial" panose="020B0604020202020204" pitchFamily="34" charset="0"/>
              </a:rPr>
              <a:t>resonant micro-image</a:t>
            </a:r>
            <a:r>
              <a:rPr lang="ru-RU" sz="2400" b="1" dirty="0" smtClean="0">
                <a:solidFill>
                  <a:prstClr val="black"/>
                </a:solidFill>
                <a:latin typeface="Arial" panose="020B0604020202020204" pitchFamily="34" charset="0"/>
                <a:cs typeface="Arial" panose="020B0604020202020204" pitchFamily="34" charset="0"/>
              </a:rPr>
              <a:t> </a:t>
            </a:r>
            <a:r>
              <a:rPr lang="en-US" sz="2400" b="1" dirty="0" smtClean="0">
                <a:solidFill>
                  <a:prstClr val="black"/>
                </a:solidFill>
                <a:latin typeface="Arial" panose="020B0604020202020204" pitchFamily="34" charset="0"/>
                <a:cs typeface="Arial" panose="020B0604020202020204" pitchFamily="34" charset="0"/>
              </a:rPr>
              <a:t>of a sample surface area modified with TNB/Au-NPs conjugates</a:t>
            </a:r>
            <a:endParaRPr lang="ru-RU" sz="2400" b="1" dirty="0">
              <a:solidFill>
                <a:prstClr val="black"/>
              </a:solidFill>
              <a:latin typeface="Arial" panose="020B0604020202020204" pitchFamily="34" charset="0"/>
              <a:cs typeface="Arial" panose="020B0604020202020204" pitchFamily="34" charset="0"/>
            </a:endParaRPr>
          </a:p>
        </p:txBody>
      </p:sp>
      <p:pic>
        <p:nvPicPr>
          <p:cNvPr id="1028" name="Picture 4" descr="CARS-931_mod2-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124744"/>
            <a:ext cx="3240360" cy="357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9754" y="1124744"/>
            <a:ext cx="3384376" cy="3571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Номер слайда 2"/>
          <p:cNvSpPr txBox="1">
            <a:spLocks/>
          </p:cNvSpPr>
          <p:nvPr/>
        </p:nvSpPr>
        <p:spPr bwMode="auto">
          <a:xfrm>
            <a:off x="7046912" y="652025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fld id="{00BC50F8-9B4C-4D46-8920-2FE3B9E2EA94}" type="slidenum">
              <a:rPr lang="ro-RO" altLang="ru-RU" sz="1200" b="1" smtClean="0">
                <a:solidFill>
                  <a:srgbClr val="000000"/>
                </a:solidFill>
                <a:latin typeface="Arial" charset="0"/>
                <a:cs typeface="Arial" charset="0"/>
              </a:rPr>
              <a:pPr algn="r" eaLnBrk="1" fontAlgn="base" hangingPunct="1">
                <a:spcBef>
                  <a:spcPct val="0"/>
                </a:spcBef>
                <a:spcAft>
                  <a:spcPct val="0"/>
                </a:spcAft>
                <a:buFontTx/>
                <a:buNone/>
              </a:pPr>
              <a:t>24</a:t>
            </a:fld>
            <a:endParaRPr lang="ro-RO" altLang="ru-RU" sz="1200" b="1" dirty="0" smtClean="0">
              <a:solidFill>
                <a:srgbClr val="000000"/>
              </a:solidFill>
              <a:latin typeface="Arial" charset="0"/>
              <a:cs typeface="Arial" charset="0"/>
            </a:endParaRPr>
          </a:p>
        </p:txBody>
      </p:sp>
      <p:sp>
        <p:nvSpPr>
          <p:cNvPr id="2" name="TextBox 1"/>
          <p:cNvSpPr txBox="1"/>
          <p:nvPr/>
        </p:nvSpPr>
        <p:spPr>
          <a:xfrm>
            <a:off x="683568" y="4796013"/>
            <a:ext cx="7430144" cy="1477328"/>
          </a:xfrm>
          <a:prstGeom prst="rect">
            <a:avLst/>
          </a:prstGeom>
          <a:noFill/>
        </p:spPr>
        <p:txBody>
          <a:bodyPr wrap="square" rtlCol="0">
            <a:spAutoFit/>
          </a:bodyPr>
          <a:lstStyle/>
          <a:p>
            <a:pPr algn="ctr"/>
            <a:r>
              <a:rPr lang="en-US" b="1" dirty="0" smtClean="0">
                <a:solidFill>
                  <a:prstClr val="black"/>
                </a:solidFill>
                <a:latin typeface="Arial" panose="020B0604020202020204" pitchFamily="34" charset="0"/>
                <a:cs typeface="Arial" panose="020B0604020202020204" pitchFamily="34" charset="0"/>
              </a:rPr>
              <a:t>Scan area: </a:t>
            </a:r>
            <a:r>
              <a:rPr lang="ru-RU" b="1" dirty="0" smtClean="0">
                <a:solidFill>
                  <a:prstClr val="black"/>
                </a:solidFill>
                <a:latin typeface="Arial" panose="020B0604020202020204" pitchFamily="34" charset="0"/>
                <a:cs typeface="Arial" panose="020B0604020202020204" pitchFamily="34" charset="0"/>
              </a:rPr>
              <a:t>24 х 24 </a:t>
            </a:r>
            <a:r>
              <a:rPr lang="en-US" b="1" dirty="0" smtClean="0">
                <a:solidFill>
                  <a:prstClr val="black"/>
                </a:solidFill>
                <a:latin typeface="Arial" panose="020B0604020202020204" pitchFamily="34" charset="0"/>
                <a:cs typeface="Arial" panose="020B0604020202020204" pitchFamily="34" charset="0"/>
              </a:rPr>
              <a:t>µm</a:t>
            </a:r>
            <a:r>
              <a:rPr lang="ru-RU" b="1" dirty="0" smtClean="0">
                <a:solidFill>
                  <a:prstClr val="black"/>
                </a:solidFill>
                <a:latin typeface="Arial" panose="020B0604020202020204" pitchFamily="34" charset="0"/>
                <a:cs typeface="Arial" panose="020B0604020202020204" pitchFamily="34" charset="0"/>
              </a:rPr>
              <a:t>, </a:t>
            </a:r>
            <a:r>
              <a:rPr lang="en-US" b="1" dirty="0" smtClean="0">
                <a:solidFill>
                  <a:prstClr val="black"/>
                </a:solidFill>
                <a:latin typeface="Arial" panose="020B0604020202020204" pitchFamily="34" charset="0"/>
                <a:cs typeface="Arial" panose="020B0604020202020204" pitchFamily="34" charset="0"/>
              </a:rPr>
              <a:t>resolution: </a:t>
            </a:r>
            <a:r>
              <a:rPr lang="ru-RU" b="1" dirty="0" smtClean="0">
                <a:solidFill>
                  <a:prstClr val="black"/>
                </a:solidFill>
                <a:latin typeface="Arial" panose="020B0604020202020204" pitchFamily="34" charset="0"/>
                <a:cs typeface="Arial" panose="020B0604020202020204" pitchFamily="34" charset="0"/>
              </a:rPr>
              <a:t>251 х 251 </a:t>
            </a:r>
            <a:r>
              <a:rPr lang="en-US" b="1" dirty="0" err="1" smtClean="0">
                <a:solidFill>
                  <a:prstClr val="black"/>
                </a:solidFill>
                <a:latin typeface="Arial" panose="020B0604020202020204" pitchFamily="34" charset="0"/>
                <a:cs typeface="Arial" panose="020B0604020202020204" pitchFamily="34" charset="0"/>
              </a:rPr>
              <a:t>pl</a:t>
            </a:r>
            <a:endParaRPr lang="ru-RU" b="1" dirty="0" smtClean="0">
              <a:solidFill>
                <a:prstClr val="black"/>
              </a:solidFill>
              <a:latin typeface="Arial" panose="020B0604020202020204" pitchFamily="34" charset="0"/>
              <a:cs typeface="Arial" panose="020B0604020202020204" pitchFamily="34" charset="0"/>
            </a:endParaRPr>
          </a:p>
          <a:p>
            <a:pPr algn="ctr"/>
            <a:r>
              <a:rPr lang="el-GR" b="1" dirty="0">
                <a:solidFill>
                  <a:prstClr val="black"/>
                </a:solidFill>
                <a:latin typeface="Arial" panose="020B0604020202020204" pitchFamily="34" charset="0"/>
                <a:cs typeface="Arial" panose="020B0604020202020204" pitchFamily="34" charset="0"/>
              </a:rPr>
              <a:t>λ</a:t>
            </a:r>
            <a:r>
              <a:rPr lang="en-US" b="1" baseline="-25000" dirty="0">
                <a:solidFill>
                  <a:prstClr val="black"/>
                </a:solidFill>
                <a:latin typeface="Arial" panose="020B0604020202020204" pitchFamily="34" charset="0"/>
                <a:cs typeface="Arial" panose="020B0604020202020204" pitchFamily="34" charset="0"/>
              </a:rPr>
              <a:t>p</a:t>
            </a:r>
            <a:r>
              <a:rPr lang="en-US" b="1" dirty="0">
                <a:solidFill>
                  <a:prstClr val="black"/>
                </a:solidFill>
                <a:latin typeface="Arial" panose="020B0604020202020204" pitchFamily="34" charset="0"/>
                <a:cs typeface="Arial" panose="020B0604020202020204" pitchFamily="34" charset="0"/>
              </a:rPr>
              <a:t> = </a:t>
            </a:r>
            <a:r>
              <a:rPr lang="en-US" b="1" dirty="0" smtClean="0">
                <a:solidFill>
                  <a:prstClr val="black"/>
                </a:solidFill>
                <a:latin typeface="Arial" panose="020B0604020202020204" pitchFamily="34" charset="0"/>
                <a:cs typeface="Arial" panose="020B0604020202020204" pitchFamily="34" charset="0"/>
              </a:rPr>
              <a:t>93</a:t>
            </a:r>
            <a:r>
              <a:rPr lang="ru-RU" b="1" dirty="0" smtClean="0">
                <a:solidFill>
                  <a:prstClr val="black"/>
                </a:solidFill>
                <a:latin typeface="Arial" panose="020B0604020202020204" pitchFamily="34" charset="0"/>
                <a:cs typeface="Arial" panose="020B0604020202020204" pitchFamily="34" charset="0"/>
              </a:rPr>
              <a:t>2</a:t>
            </a:r>
            <a:r>
              <a:rPr lang="en-US" b="1" dirty="0" smtClean="0">
                <a:solidFill>
                  <a:prstClr val="black"/>
                </a:solidFill>
                <a:latin typeface="Arial" panose="020B0604020202020204" pitchFamily="34" charset="0"/>
                <a:cs typeface="Arial" panose="020B0604020202020204" pitchFamily="34" charset="0"/>
              </a:rPr>
              <a:t> nm</a:t>
            </a:r>
            <a:r>
              <a:rPr lang="ru-RU" b="1" dirty="0" smtClean="0">
                <a:solidFill>
                  <a:prstClr val="black"/>
                </a:solidFill>
                <a:latin typeface="Arial" panose="020B0604020202020204" pitchFamily="34" charset="0"/>
                <a:cs typeface="Arial" panose="020B0604020202020204" pitchFamily="34" charset="0"/>
              </a:rPr>
              <a:t> </a:t>
            </a:r>
            <a:r>
              <a:rPr lang="en-US" b="1" dirty="0" smtClean="0">
                <a:solidFill>
                  <a:prstClr val="black"/>
                </a:solidFill>
                <a:latin typeface="Arial" panose="020B0604020202020204" pitchFamily="34" charset="0"/>
                <a:cs typeface="Arial" panose="020B0604020202020204" pitchFamily="34" charset="0"/>
              </a:rPr>
              <a:t>(</a:t>
            </a:r>
            <a:r>
              <a:rPr lang="en-US" b="1" dirty="0">
                <a:solidFill>
                  <a:prstClr val="black"/>
                </a:solidFill>
                <a:latin typeface="Arial" panose="020B0604020202020204" pitchFamily="34" charset="0"/>
                <a:cs typeface="Arial" panose="020B0604020202020204" pitchFamily="34" charset="0"/>
              </a:rPr>
              <a:t>≈300 </a:t>
            </a:r>
            <a:r>
              <a:rPr lang="en-US" b="1" dirty="0" smtClean="0">
                <a:solidFill>
                  <a:prstClr val="black"/>
                </a:solidFill>
                <a:latin typeface="Arial" panose="020B0604020202020204" pitchFamily="34" charset="0"/>
                <a:cs typeface="Arial" panose="020B0604020202020204" pitchFamily="34" charset="0"/>
              </a:rPr>
              <a:t>µW)</a:t>
            </a:r>
            <a:r>
              <a:rPr lang="ru-RU" b="1" dirty="0" smtClean="0">
                <a:solidFill>
                  <a:prstClr val="black"/>
                </a:solidFill>
                <a:latin typeface="Arial" panose="020B0604020202020204" pitchFamily="34" charset="0"/>
                <a:cs typeface="Arial" panose="020B0604020202020204" pitchFamily="34" charset="0"/>
              </a:rPr>
              <a:t>,</a:t>
            </a:r>
            <a:r>
              <a:rPr lang="en-US" b="1" dirty="0" smtClean="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λ</a:t>
            </a:r>
            <a:r>
              <a:rPr lang="en-US" b="1" baseline="-25000" dirty="0" err="1">
                <a:solidFill>
                  <a:prstClr val="black"/>
                </a:solidFill>
                <a:latin typeface="Arial" panose="020B0604020202020204" pitchFamily="34" charset="0"/>
                <a:cs typeface="Arial" panose="020B0604020202020204" pitchFamily="34" charset="0"/>
              </a:rPr>
              <a:t>S</a:t>
            </a:r>
            <a:r>
              <a:rPr lang="en-US" b="1" dirty="0">
                <a:solidFill>
                  <a:prstClr val="black"/>
                </a:solidFill>
                <a:latin typeface="Arial" panose="020B0604020202020204" pitchFamily="34" charset="0"/>
                <a:cs typeface="Arial" panose="020B0604020202020204" pitchFamily="34" charset="0"/>
              </a:rPr>
              <a:t> = 1,064 nm (≈1,000 </a:t>
            </a:r>
            <a:r>
              <a:rPr lang="en-US" b="1" dirty="0" smtClean="0">
                <a:solidFill>
                  <a:prstClr val="black"/>
                </a:solidFill>
                <a:latin typeface="Arial" panose="020B0604020202020204" pitchFamily="34" charset="0"/>
                <a:cs typeface="Arial" panose="020B0604020202020204" pitchFamily="34" charset="0"/>
              </a:rPr>
              <a:t>µW</a:t>
            </a:r>
            <a:r>
              <a:rPr lang="ru-RU" b="1" dirty="0" smtClean="0">
                <a:solidFill>
                  <a:prstClr val="black"/>
                </a:solidFill>
                <a:latin typeface="Arial" panose="020B0604020202020204" pitchFamily="34" charset="0"/>
                <a:cs typeface="Arial" panose="020B0604020202020204" pitchFamily="34" charset="0"/>
              </a:rPr>
              <a:t>), </a:t>
            </a:r>
            <a:r>
              <a:rPr lang="el-GR" b="1" dirty="0">
                <a:solidFill>
                  <a:prstClr val="black"/>
                </a:solidFill>
                <a:latin typeface="Arial" panose="020B0604020202020204" pitchFamily="34" charset="0"/>
                <a:cs typeface="Arial" panose="020B0604020202020204" pitchFamily="34" charset="0"/>
              </a:rPr>
              <a:t>λ</a:t>
            </a:r>
            <a:r>
              <a:rPr lang="en-US" b="1" baseline="-25000" dirty="0" err="1">
                <a:solidFill>
                  <a:prstClr val="black"/>
                </a:solidFill>
                <a:latin typeface="Arial" panose="020B0604020202020204" pitchFamily="34" charset="0"/>
                <a:cs typeface="Arial" panose="020B0604020202020204" pitchFamily="34" charset="0"/>
              </a:rPr>
              <a:t>aS</a:t>
            </a:r>
            <a:r>
              <a:rPr lang="en-US" b="1" dirty="0">
                <a:solidFill>
                  <a:prstClr val="black"/>
                </a:solidFill>
                <a:latin typeface="Arial" panose="020B0604020202020204" pitchFamily="34" charset="0"/>
                <a:cs typeface="Arial" panose="020B0604020202020204" pitchFamily="34" charset="0"/>
              </a:rPr>
              <a:t> = </a:t>
            </a:r>
            <a:r>
              <a:rPr lang="ru-RU" b="1" dirty="0">
                <a:solidFill>
                  <a:prstClr val="black"/>
                </a:solidFill>
                <a:latin typeface="Arial" panose="020B0604020202020204" pitchFamily="34" charset="0"/>
                <a:cs typeface="Arial" panose="020B0604020202020204" pitchFamily="34" charset="0"/>
              </a:rPr>
              <a:t>828</a:t>
            </a:r>
            <a:r>
              <a:rPr lang="en-US" b="1" dirty="0">
                <a:solidFill>
                  <a:prstClr val="black"/>
                </a:solidFill>
                <a:latin typeface="Arial" panose="020B0604020202020204" pitchFamily="34" charset="0"/>
                <a:cs typeface="Arial" panose="020B0604020202020204" pitchFamily="34" charset="0"/>
              </a:rPr>
              <a:t> </a:t>
            </a:r>
            <a:r>
              <a:rPr lang="en-US" b="1" dirty="0" smtClean="0">
                <a:solidFill>
                  <a:prstClr val="black"/>
                </a:solidFill>
                <a:latin typeface="Arial" panose="020B0604020202020204" pitchFamily="34" charset="0"/>
                <a:cs typeface="Arial" panose="020B0604020202020204" pitchFamily="34" charset="0"/>
              </a:rPr>
              <a:t>nm</a:t>
            </a:r>
            <a:endParaRPr lang="ru-RU" b="1" dirty="0" smtClean="0">
              <a:solidFill>
                <a:prstClr val="black"/>
              </a:solidFill>
              <a:latin typeface="Arial" panose="020B0604020202020204" pitchFamily="34" charset="0"/>
              <a:cs typeface="Arial" panose="020B0604020202020204" pitchFamily="34" charset="0"/>
            </a:endParaRPr>
          </a:p>
          <a:p>
            <a:pPr algn="ctr"/>
            <a:r>
              <a:rPr lang="en-US" b="1" dirty="0" smtClean="0">
                <a:solidFill>
                  <a:prstClr val="black"/>
                </a:solidFill>
                <a:latin typeface="Arial" panose="020B0604020202020204" pitchFamily="34" charset="0"/>
                <a:cs typeface="Arial" panose="020B0604020202020204" pitchFamily="34" charset="0"/>
              </a:rPr>
              <a:t>fast-mapping, </a:t>
            </a:r>
            <a:r>
              <a:rPr lang="en-US" b="1" dirty="0" smtClean="0">
                <a:solidFill>
                  <a:prstClr val="black"/>
                </a:solidFill>
                <a:latin typeface="Arial" panose="020B0604020202020204" pitchFamily="34" charset="0"/>
                <a:cs typeface="Arial" panose="020B0604020202020204" pitchFamily="34" charset="0"/>
              </a:rPr>
              <a:t>step </a:t>
            </a:r>
            <a:r>
              <a:rPr lang="ru-RU" b="1" dirty="0" smtClean="0">
                <a:solidFill>
                  <a:prstClr val="black"/>
                </a:solidFill>
                <a:latin typeface="Arial" panose="020B0604020202020204" pitchFamily="34" charset="0"/>
                <a:cs typeface="Arial" panose="020B0604020202020204" pitchFamily="34" charset="0"/>
              </a:rPr>
              <a:t>0.1</a:t>
            </a:r>
            <a:r>
              <a:rPr lang="en-US" b="1" dirty="0">
                <a:solidFill>
                  <a:prstClr val="black"/>
                </a:solidFill>
                <a:latin typeface="Arial" panose="020B0604020202020204" pitchFamily="34" charset="0"/>
                <a:cs typeface="Arial" panose="020B0604020202020204" pitchFamily="34" charset="0"/>
              </a:rPr>
              <a:t> </a:t>
            </a:r>
            <a:r>
              <a:rPr lang="en-US" b="1" dirty="0" smtClean="0">
                <a:solidFill>
                  <a:prstClr val="black"/>
                </a:solidFill>
                <a:latin typeface="Arial" panose="020B0604020202020204" pitchFamily="34" charset="0"/>
                <a:cs typeface="Arial" panose="020B0604020202020204" pitchFamily="34" charset="0"/>
              </a:rPr>
              <a:t>µm</a:t>
            </a:r>
            <a:r>
              <a:rPr lang="ru-RU" b="1" dirty="0" smtClean="0">
                <a:solidFill>
                  <a:prstClr val="black"/>
                </a:solidFill>
                <a:latin typeface="Arial" panose="020B0604020202020204" pitchFamily="34" charset="0"/>
                <a:cs typeface="Arial" panose="020B0604020202020204" pitchFamily="34" charset="0"/>
              </a:rPr>
              <a:t>, 1</a:t>
            </a:r>
            <a:r>
              <a:rPr lang="en-US" b="1" dirty="0" smtClean="0">
                <a:solidFill>
                  <a:prstClr val="black"/>
                </a:solidFill>
                <a:latin typeface="Arial" panose="020B0604020202020204" pitchFamily="34" charset="0"/>
                <a:cs typeface="Arial" panose="020B0604020202020204" pitchFamily="34" charset="0"/>
              </a:rPr>
              <a:t>s/image</a:t>
            </a:r>
          </a:p>
          <a:p>
            <a:pPr algn="ctr"/>
            <a:r>
              <a:rPr lang="en-US" b="1" dirty="0" smtClean="0">
                <a:solidFill>
                  <a:prstClr val="black"/>
                </a:solidFill>
                <a:latin typeface="Arial" panose="020B0604020202020204" pitchFamily="34" charset="0"/>
                <a:cs typeface="Arial" panose="020B0604020202020204" pitchFamily="34" charset="0"/>
              </a:rPr>
              <a:t>Background signal ~ 45 counts </a:t>
            </a:r>
            <a:endParaRPr lang="ru-RU" dirty="0">
              <a:solidFill>
                <a:prstClr val="black"/>
              </a:solidFill>
              <a:latin typeface="Arial" panose="020B0604020202020204" pitchFamily="34" charset="0"/>
              <a:cs typeface="Arial" panose="020B0604020202020204" pitchFamily="34" charset="0"/>
            </a:endParaRPr>
          </a:p>
          <a:p>
            <a:pPr algn="ctr"/>
            <a:endParaRPr lang="ru-RU" b="1" dirty="0">
              <a:solidFill>
                <a:prstClr val="black"/>
              </a:solidFill>
              <a:latin typeface="Arial" panose="020B0604020202020204" pitchFamily="34" charset="0"/>
              <a:cs typeface="Arial" panose="020B0604020202020204" pitchFamily="34" charset="0"/>
            </a:endParaRPr>
          </a:p>
        </p:txBody>
      </p:sp>
      <p:sp>
        <p:nvSpPr>
          <p:cNvPr id="4" name="Прямоугольник 3"/>
          <p:cNvSpPr/>
          <p:nvPr/>
        </p:nvSpPr>
        <p:spPr>
          <a:xfrm>
            <a:off x="2192710" y="1288068"/>
            <a:ext cx="1167307" cy="369332"/>
          </a:xfrm>
          <a:prstGeom prst="rect">
            <a:avLst/>
          </a:prstGeom>
        </p:spPr>
        <p:txBody>
          <a:bodyPr wrap="none">
            <a:spAutoFit/>
          </a:bodyPr>
          <a:lstStyle/>
          <a:p>
            <a:r>
              <a:rPr lang="en-US" b="1" dirty="0">
                <a:solidFill>
                  <a:prstClr val="white"/>
                </a:solidFill>
                <a:latin typeface="Arial" panose="020B0604020202020204" pitchFamily="34" charset="0"/>
                <a:cs typeface="Arial" panose="020B0604020202020204" pitchFamily="34" charset="0"/>
              </a:rPr>
              <a:t>1338cm</a:t>
            </a:r>
            <a:r>
              <a:rPr lang="en-US" b="1" baseline="30000" dirty="0">
                <a:solidFill>
                  <a:prstClr val="white"/>
                </a:solidFill>
                <a:latin typeface="Arial" panose="020B0604020202020204" pitchFamily="34" charset="0"/>
                <a:cs typeface="Arial" panose="020B0604020202020204" pitchFamily="34" charset="0"/>
              </a:rPr>
              <a:t>-1</a:t>
            </a:r>
            <a:endParaRPr lang="ru-RU" dirty="0">
              <a:solidFill>
                <a:prstClr val="white"/>
              </a:solidFill>
            </a:endParaRPr>
          </a:p>
        </p:txBody>
      </p:sp>
      <p:sp>
        <p:nvSpPr>
          <p:cNvPr id="13" name="TextBox 12"/>
          <p:cNvSpPr txBox="1"/>
          <p:nvPr/>
        </p:nvSpPr>
        <p:spPr>
          <a:xfrm>
            <a:off x="549855" y="6007958"/>
            <a:ext cx="7871065" cy="535531"/>
          </a:xfrm>
          <a:prstGeom prst="rect">
            <a:avLst/>
          </a:prstGeom>
          <a:solidFill>
            <a:srgbClr val="003366"/>
          </a:solidFill>
        </p:spPr>
        <p:txBody>
          <a:bodyPr wrap="none" rtlCol="0">
            <a:spAutoFit/>
          </a:bodyPr>
          <a:lstStyle/>
          <a:p>
            <a:pPr algn="ctr">
              <a:lnSpc>
                <a:spcPct val="120000"/>
              </a:lnSpc>
            </a:pPr>
            <a:r>
              <a:rPr lang="en-US" sz="2400" b="1" dirty="0" smtClean="0">
                <a:solidFill>
                  <a:prstClr val="white"/>
                </a:solidFill>
                <a:latin typeface="Arial" panose="020B0604020202020204" pitchFamily="34" charset="0"/>
                <a:cs typeface="Arial" panose="020B0604020202020204" pitchFamily="34" charset="0"/>
              </a:rPr>
              <a:t>Contrast of the</a:t>
            </a:r>
            <a:r>
              <a:rPr lang="ru-RU" sz="2400" b="1" dirty="0" smtClean="0">
                <a:solidFill>
                  <a:prstClr val="white"/>
                </a:solidFill>
                <a:latin typeface="Arial" panose="020B0604020202020204" pitchFamily="34" charset="0"/>
                <a:cs typeface="Arial" panose="020B0604020202020204" pitchFamily="34" charset="0"/>
              </a:rPr>
              <a:t> </a:t>
            </a:r>
            <a:r>
              <a:rPr lang="en-US" sz="2400" b="1" dirty="0" smtClean="0">
                <a:solidFill>
                  <a:prstClr val="white"/>
                </a:solidFill>
                <a:latin typeface="Arial" panose="020B0604020202020204" pitchFamily="34" charset="0"/>
                <a:cs typeface="Arial" panose="020B0604020202020204" pitchFamily="34" charset="0"/>
              </a:rPr>
              <a:t>SECARS</a:t>
            </a:r>
            <a:r>
              <a:rPr lang="ru-RU" sz="2400" b="1" dirty="0" smtClean="0">
                <a:solidFill>
                  <a:prstClr val="white"/>
                </a:solidFill>
                <a:latin typeface="Arial" panose="020B0604020202020204" pitchFamily="34" charset="0"/>
                <a:cs typeface="Arial" panose="020B0604020202020204" pitchFamily="34" charset="0"/>
              </a:rPr>
              <a:t> </a:t>
            </a:r>
            <a:r>
              <a:rPr lang="en-US" sz="2400" b="1" dirty="0" smtClean="0">
                <a:solidFill>
                  <a:prstClr val="white"/>
                </a:solidFill>
                <a:latin typeface="Arial" panose="020B0604020202020204" pitchFamily="34" charset="0"/>
                <a:cs typeface="Arial" panose="020B0604020202020204" pitchFamily="34" charset="0"/>
              </a:rPr>
              <a:t>image of TNB/Au-NPs ~</a:t>
            </a:r>
            <a:r>
              <a:rPr lang="ru-RU" sz="2400" b="1" dirty="0" smtClean="0">
                <a:solidFill>
                  <a:prstClr val="white"/>
                </a:solidFill>
                <a:latin typeface="Arial" panose="020B0604020202020204" pitchFamily="34" charset="0"/>
                <a:cs typeface="Arial" panose="020B0604020202020204" pitchFamily="34" charset="0"/>
              </a:rPr>
              <a:t> </a:t>
            </a:r>
            <a:r>
              <a:rPr lang="en-US" sz="2400" b="1" u="sng" dirty="0" smtClean="0">
                <a:solidFill>
                  <a:prstClr val="white"/>
                </a:solidFill>
                <a:latin typeface="Arial" panose="020B0604020202020204" pitchFamily="34" charset="0"/>
                <a:cs typeface="Arial" panose="020B0604020202020204" pitchFamily="34" charset="0"/>
              </a:rPr>
              <a:t>4</a:t>
            </a:r>
            <a:r>
              <a:rPr lang="ru-RU" sz="2400" b="1" u="sng" dirty="0" smtClean="0">
                <a:solidFill>
                  <a:prstClr val="white"/>
                </a:solidFill>
                <a:latin typeface="Arial" panose="020B0604020202020204" pitchFamily="34" charset="0"/>
                <a:cs typeface="Arial" panose="020B0604020202020204" pitchFamily="34" charset="0"/>
              </a:rPr>
              <a:t>00</a:t>
            </a:r>
          </a:p>
        </p:txBody>
      </p:sp>
    </p:spTree>
    <p:extLst>
      <p:ext uri="{BB962C8B-B14F-4D97-AF65-F5344CB8AC3E}">
        <p14:creationId xmlns:p14="http://schemas.microsoft.com/office/powerpoint/2010/main" val="4129425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087" y="116632"/>
            <a:ext cx="9036496" cy="931579"/>
          </a:xfrm>
        </p:spPr>
        <p:txBody>
          <a:bodyPr>
            <a:noAutofit/>
          </a:bodyPr>
          <a:lstStyle/>
          <a:p>
            <a:r>
              <a:rPr lang="en-US" sz="2800" b="1" dirty="0" smtClean="0">
                <a:latin typeface="Arial" panose="020B0604020202020204" pitchFamily="34" charset="0"/>
                <a:cs typeface="Arial" panose="020B0604020202020204" pitchFamily="34" charset="0"/>
              </a:rPr>
              <a:t>SECARS resonant image of a sample surface area</a:t>
            </a:r>
            <a:r>
              <a:rPr lang="ru-RU" sz="2800" b="1"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modified by CeO</a:t>
            </a:r>
            <a:r>
              <a:rPr lang="en-US" sz="2800" b="1" baseline="-25000" dirty="0" smtClean="0">
                <a:latin typeface="Arial" panose="020B0604020202020204" pitchFamily="34" charset="0"/>
                <a:cs typeface="Arial" panose="020B0604020202020204" pitchFamily="34" charset="0"/>
              </a:rPr>
              <a:t>2</a:t>
            </a:r>
            <a:r>
              <a:rPr lang="en-US" sz="2800" b="1" dirty="0" smtClean="0">
                <a:latin typeface="Arial" panose="020B0604020202020204" pitchFamily="34" charset="0"/>
                <a:cs typeface="Arial" panose="020B0604020202020204" pitchFamily="34" charset="0"/>
              </a:rPr>
              <a:t>/Al/Al</a:t>
            </a:r>
            <a:r>
              <a:rPr lang="en-US" sz="2800" b="1" baseline="-25000" dirty="0" smtClean="0">
                <a:latin typeface="Arial" panose="020B0604020202020204" pitchFamily="34" charset="0"/>
                <a:cs typeface="Arial" panose="020B0604020202020204" pitchFamily="34" charset="0"/>
              </a:rPr>
              <a:t>2</a:t>
            </a:r>
            <a:r>
              <a:rPr lang="en-US" sz="2800" b="1" dirty="0" smtClean="0">
                <a:latin typeface="Arial" panose="020B0604020202020204" pitchFamily="34" charset="0"/>
                <a:cs typeface="Arial" panose="020B0604020202020204" pitchFamily="34" charset="0"/>
              </a:rPr>
              <a:t>O</a:t>
            </a:r>
            <a:r>
              <a:rPr lang="en-US" sz="2800" b="1" baseline="-25000" dirty="0" smtClean="0">
                <a:latin typeface="Arial" panose="020B0604020202020204" pitchFamily="34" charset="0"/>
                <a:cs typeface="Arial" panose="020B0604020202020204" pitchFamily="34" charset="0"/>
              </a:rPr>
              <a:t>3</a:t>
            </a:r>
            <a:r>
              <a:rPr lang="en-US" sz="2800" b="1" dirty="0" smtClean="0">
                <a:latin typeface="Arial" panose="020B0604020202020204" pitchFamily="34" charset="0"/>
                <a:cs typeface="Arial" panose="020B0604020202020204" pitchFamily="34" charset="0"/>
              </a:rPr>
              <a:t>/Au-NP/</a:t>
            </a:r>
            <a:r>
              <a:rPr lang="en-US" sz="2800" b="1" dirty="0" err="1" smtClean="0">
                <a:solidFill>
                  <a:srgbClr val="FF0000"/>
                </a:solidFill>
                <a:latin typeface="Arial" panose="020B0604020202020204" pitchFamily="34" charset="0"/>
                <a:cs typeface="Arial" panose="020B0604020202020204" pitchFamily="34" charset="0"/>
              </a:rPr>
              <a:t>mPBA</a:t>
            </a:r>
            <a:r>
              <a:rPr lang="en-US" sz="2800" b="1" u="sng" dirty="0" smtClean="0">
                <a:latin typeface="Arial" panose="020B0604020202020204" pitchFamily="34" charset="0"/>
                <a:cs typeface="Arial" panose="020B0604020202020204" pitchFamily="34" charset="0"/>
              </a:rPr>
              <a:t> </a:t>
            </a:r>
            <a:endParaRPr lang="ru-RU" sz="2800" b="1" dirty="0">
              <a:latin typeface="Arial" panose="020B0604020202020204" pitchFamily="34" charset="0"/>
              <a:cs typeface="Arial" panose="020B0604020202020204" pitchFamily="34" charset="0"/>
            </a:endParaRPr>
          </a:p>
        </p:txBody>
      </p:sp>
      <p:sp>
        <p:nvSpPr>
          <p:cNvPr id="6" name="TextBox 5"/>
          <p:cNvSpPr txBox="1"/>
          <p:nvPr/>
        </p:nvSpPr>
        <p:spPr>
          <a:xfrm>
            <a:off x="1907704" y="4437112"/>
            <a:ext cx="5832648" cy="1754326"/>
          </a:xfrm>
          <a:prstGeom prst="rect">
            <a:avLst/>
          </a:prstGeom>
          <a:noFill/>
        </p:spPr>
        <p:txBody>
          <a:bodyPr wrap="square" rtlCol="0">
            <a:spAutoFit/>
          </a:bodyPr>
          <a:lstStyle/>
          <a:p>
            <a:pPr algn="ctr"/>
            <a:r>
              <a:rPr lang="ru-RU" b="1" dirty="0" smtClean="0">
                <a:solidFill>
                  <a:prstClr val="black"/>
                </a:solidFill>
                <a:latin typeface="Arial" panose="020B0604020202020204" pitchFamily="34" charset="0"/>
                <a:cs typeface="Arial" panose="020B0604020202020204" pitchFamily="34" charset="0"/>
              </a:rPr>
              <a:t>19.3×19.3 </a:t>
            </a:r>
            <a:r>
              <a:rPr lang="en-US" b="1" dirty="0" smtClean="0">
                <a:solidFill>
                  <a:prstClr val="black"/>
                </a:solidFill>
                <a:latin typeface="Arial" panose="020B0604020202020204" pitchFamily="34" charset="0"/>
                <a:cs typeface="Arial" panose="020B0604020202020204" pitchFamily="34" charset="0"/>
              </a:rPr>
              <a:t>µm</a:t>
            </a:r>
            <a:r>
              <a:rPr lang="ru-RU" b="1" dirty="0" smtClean="0">
                <a:solidFill>
                  <a:prstClr val="black"/>
                </a:solidFill>
                <a:latin typeface="Arial" panose="020B0604020202020204" pitchFamily="34" charset="0"/>
                <a:cs typeface="Arial" panose="020B0604020202020204" pitchFamily="34" charset="0"/>
              </a:rPr>
              <a:t>, 20×20 </a:t>
            </a:r>
            <a:r>
              <a:rPr lang="en-US" b="1" dirty="0" err="1" smtClean="0">
                <a:solidFill>
                  <a:prstClr val="black"/>
                </a:solidFill>
                <a:latin typeface="Arial" panose="020B0604020202020204" pitchFamily="34" charset="0"/>
                <a:cs typeface="Arial" panose="020B0604020202020204" pitchFamily="34" charset="0"/>
              </a:rPr>
              <a:t>pl</a:t>
            </a:r>
            <a:endParaRPr lang="ru-RU" b="1" dirty="0" smtClean="0">
              <a:solidFill>
                <a:prstClr val="black"/>
              </a:solidFill>
              <a:latin typeface="Arial" panose="020B0604020202020204" pitchFamily="34" charset="0"/>
              <a:cs typeface="Arial" panose="020B0604020202020204" pitchFamily="34" charset="0"/>
            </a:endParaRPr>
          </a:p>
          <a:p>
            <a:pPr algn="ctr"/>
            <a:r>
              <a:rPr lang="el-GR" b="1" dirty="0" smtClean="0">
                <a:solidFill>
                  <a:prstClr val="black"/>
                </a:solidFill>
                <a:latin typeface="Arial" panose="020B0604020202020204" pitchFamily="34" charset="0"/>
                <a:cs typeface="Arial" panose="020B0604020202020204" pitchFamily="34" charset="0"/>
              </a:rPr>
              <a:t>λ</a:t>
            </a:r>
            <a:r>
              <a:rPr lang="en-US" b="1" baseline="-25000" dirty="0">
                <a:solidFill>
                  <a:prstClr val="black"/>
                </a:solidFill>
                <a:latin typeface="Arial" panose="020B0604020202020204" pitchFamily="34" charset="0"/>
                <a:cs typeface="Arial" panose="020B0604020202020204" pitchFamily="34" charset="0"/>
              </a:rPr>
              <a:t>p</a:t>
            </a:r>
            <a:r>
              <a:rPr lang="en-US" b="1" dirty="0">
                <a:solidFill>
                  <a:prstClr val="black"/>
                </a:solidFill>
                <a:latin typeface="Arial" panose="020B0604020202020204" pitchFamily="34" charset="0"/>
                <a:cs typeface="Arial" panose="020B0604020202020204" pitchFamily="34" charset="0"/>
              </a:rPr>
              <a:t> </a:t>
            </a:r>
            <a:r>
              <a:rPr lang="ru-RU" b="1" dirty="0" smtClean="0">
                <a:solidFill>
                  <a:prstClr val="black"/>
                </a:solidFill>
                <a:latin typeface="Arial" panose="020B0604020202020204" pitchFamily="34" charset="0"/>
                <a:cs typeface="Arial" panose="020B0604020202020204" pitchFamily="34" charset="0"/>
              </a:rPr>
              <a:t>=</a:t>
            </a:r>
            <a:r>
              <a:rPr lang="en-US" b="1" dirty="0" smtClean="0">
                <a:solidFill>
                  <a:prstClr val="black"/>
                </a:solidFill>
                <a:latin typeface="Arial" panose="020B0604020202020204" pitchFamily="34" charset="0"/>
                <a:cs typeface="Arial" panose="020B0604020202020204" pitchFamily="34" charset="0"/>
              </a:rPr>
              <a:t> 91</a:t>
            </a:r>
            <a:r>
              <a:rPr lang="ru-RU" b="1" dirty="0" smtClean="0">
                <a:solidFill>
                  <a:prstClr val="black"/>
                </a:solidFill>
                <a:latin typeface="Arial" panose="020B0604020202020204" pitchFamily="34" charset="0"/>
                <a:cs typeface="Arial" panose="020B0604020202020204" pitchFamily="34" charset="0"/>
              </a:rPr>
              <a:t>2</a:t>
            </a:r>
            <a:r>
              <a:rPr lang="en-US" b="1" dirty="0" smtClean="0">
                <a:solidFill>
                  <a:prstClr val="black"/>
                </a:solidFill>
                <a:latin typeface="Arial" panose="020B0604020202020204" pitchFamily="34" charset="0"/>
                <a:cs typeface="Arial" panose="020B0604020202020204" pitchFamily="34" charset="0"/>
              </a:rPr>
              <a:t> nm </a:t>
            </a:r>
            <a:r>
              <a:rPr lang="en-US" b="1" dirty="0">
                <a:solidFill>
                  <a:prstClr val="black"/>
                </a:solidFill>
                <a:latin typeface="Arial" panose="020B0604020202020204" pitchFamily="34" charset="0"/>
                <a:cs typeface="Arial" panose="020B0604020202020204" pitchFamily="34" charset="0"/>
              </a:rPr>
              <a:t>(≈900 </a:t>
            </a:r>
            <a:r>
              <a:rPr lang="en-US" b="1" dirty="0" smtClean="0">
                <a:solidFill>
                  <a:prstClr val="black"/>
                </a:solidFill>
                <a:latin typeface="Arial" panose="020B0604020202020204" pitchFamily="34" charset="0"/>
                <a:cs typeface="Arial" panose="020B0604020202020204" pitchFamily="34" charset="0"/>
              </a:rPr>
              <a:t>µW)</a:t>
            </a:r>
            <a:r>
              <a:rPr lang="ru-RU" b="1" dirty="0" smtClean="0">
                <a:solidFill>
                  <a:prstClr val="black"/>
                </a:solidFill>
                <a:latin typeface="Arial" panose="020B0604020202020204" pitchFamily="34" charset="0"/>
                <a:cs typeface="Arial" panose="020B0604020202020204" pitchFamily="34" charset="0"/>
              </a:rPr>
              <a:t>,</a:t>
            </a:r>
            <a:r>
              <a:rPr lang="en-US" b="1" dirty="0" smtClean="0">
                <a:solidFill>
                  <a:prstClr val="black"/>
                </a:solidFill>
                <a:latin typeface="Arial" panose="020B0604020202020204" pitchFamily="34" charset="0"/>
                <a:cs typeface="Arial" panose="020B0604020202020204" pitchFamily="34" charset="0"/>
              </a:rPr>
              <a:t> </a:t>
            </a:r>
            <a:r>
              <a:rPr lang="el-GR" b="1" dirty="0" smtClean="0">
                <a:solidFill>
                  <a:prstClr val="black"/>
                </a:solidFill>
                <a:latin typeface="Arial" panose="020B0604020202020204" pitchFamily="34" charset="0"/>
                <a:cs typeface="Arial" panose="020B0604020202020204" pitchFamily="34" charset="0"/>
              </a:rPr>
              <a:t>λ</a:t>
            </a:r>
            <a:r>
              <a:rPr lang="en-US" b="1" baseline="-25000" dirty="0">
                <a:solidFill>
                  <a:prstClr val="black"/>
                </a:solidFill>
                <a:latin typeface="Arial" panose="020B0604020202020204" pitchFamily="34" charset="0"/>
                <a:cs typeface="Arial" panose="020B0604020202020204" pitchFamily="34" charset="0"/>
              </a:rPr>
              <a:t>S</a:t>
            </a:r>
            <a:r>
              <a:rPr lang="en-US" b="1" dirty="0">
                <a:solidFill>
                  <a:prstClr val="black"/>
                </a:solidFill>
                <a:latin typeface="Arial" panose="020B0604020202020204" pitchFamily="34" charset="0"/>
                <a:cs typeface="Arial" panose="020B0604020202020204" pitchFamily="34" charset="0"/>
              </a:rPr>
              <a:t> = 1064 </a:t>
            </a:r>
            <a:r>
              <a:rPr lang="en-US" b="1" dirty="0" smtClean="0">
                <a:solidFill>
                  <a:prstClr val="black"/>
                </a:solidFill>
                <a:latin typeface="Arial" panose="020B0604020202020204" pitchFamily="34" charset="0"/>
                <a:cs typeface="Arial" panose="020B0604020202020204" pitchFamily="34" charset="0"/>
              </a:rPr>
              <a:t>nm</a:t>
            </a:r>
            <a:r>
              <a:rPr lang="ru-RU" b="1" dirty="0" smtClean="0">
                <a:solidFill>
                  <a:prstClr val="black"/>
                </a:solidFill>
                <a:latin typeface="Arial" panose="020B0604020202020204" pitchFamily="34" charset="0"/>
                <a:cs typeface="Arial" panose="020B0604020202020204" pitchFamily="34" charset="0"/>
              </a:rPr>
              <a:t> </a:t>
            </a:r>
            <a:r>
              <a:rPr lang="el-GR" b="1" dirty="0" smtClean="0">
                <a:solidFill>
                  <a:prstClr val="black"/>
                </a:solidFill>
                <a:latin typeface="Arial" panose="020B0604020202020204" pitchFamily="34" charset="0"/>
                <a:cs typeface="Arial" panose="020B0604020202020204" pitchFamily="34" charset="0"/>
              </a:rPr>
              <a:t>(</a:t>
            </a:r>
            <a:r>
              <a:rPr lang="el-GR" b="1" dirty="0">
                <a:solidFill>
                  <a:prstClr val="black"/>
                </a:solidFill>
                <a:latin typeface="Arial" panose="020B0604020202020204" pitchFamily="34" charset="0"/>
                <a:cs typeface="Arial" panose="020B0604020202020204" pitchFamily="34" charset="0"/>
              </a:rPr>
              <a:t>≈</a:t>
            </a:r>
            <a:r>
              <a:rPr lang="el-GR" b="1" dirty="0" smtClean="0">
                <a:solidFill>
                  <a:prstClr val="black"/>
                </a:solidFill>
                <a:latin typeface="Arial" panose="020B0604020202020204" pitchFamily="34" charset="0"/>
                <a:cs typeface="Arial" panose="020B0604020202020204" pitchFamily="34" charset="0"/>
              </a:rPr>
              <a:t>1200 </a:t>
            </a:r>
            <a:r>
              <a:rPr lang="en-US" b="1" dirty="0" smtClean="0">
                <a:solidFill>
                  <a:prstClr val="black"/>
                </a:solidFill>
                <a:latin typeface="Arial" panose="020B0604020202020204" pitchFamily="34" charset="0"/>
                <a:cs typeface="Arial" panose="020B0604020202020204" pitchFamily="34" charset="0"/>
              </a:rPr>
              <a:t>µW)</a:t>
            </a:r>
            <a:endParaRPr lang="ru-RU" b="1" dirty="0" smtClean="0">
              <a:solidFill>
                <a:prstClr val="black"/>
              </a:solidFill>
              <a:latin typeface="Arial" panose="020B0604020202020204" pitchFamily="34" charset="0"/>
              <a:cs typeface="Arial" panose="020B0604020202020204" pitchFamily="34" charset="0"/>
            </a:endParaRPr>
          </a:p>
          <a:p>
            <a:pPr algn="ctr"/>
            <a:r>
              <a:rPr lang="el-GR" b="1" dirty="0">
                <a:solidFill>
                  <a:prstClr val="black"/>
                </a:solidFill>
                <a:latin typeface="Arial" panose="020B0604020202020204" pitchFamily="34" charset="0"/>
                <a:cs typeface="Arial" panose="020B0604020202020204" pitchFamily="34" charset="0"/>
              </a:rPr>
              <a:t>λ</a:t>
            </a:r>
            <a:r>
              <a:rPr lang="en-US" b="1" baseline="-25000" dirty="0" err="1">
                <a:solidFill>
                  <a:prstClr val="black"/>
                </a:solidFill>
                <a:latin typeface="Arial" panose="020B0604020202020204" pitchFamily="34" charset="0"/>
                <a:cs typeface="Arial" panose="020B0604020202020204" pitchFamily="34" charset="0"/>
              </a:rPr>
              <a:t>aS</a:t>
            </a:r>
            <a:r>
              <a:rPr lang="en-US" b="1" dirty="0">
                <a:solidFill>
                  <a:prstClr val="black"/>
                </a:solidFill>
                <a:latin typeface="Arial" panose="020B0604020202020204" pitchFamily="34" charset="0"/>
                <a:cs typeface="Arial" panose="020B0604020202020204" pitchFamily="34" charset="0"/>
              </a:rPr>
              <a:t> ≈ 798 </a:t>
            </a:r>
            <a:r>
              <a:rPr lang="en-US" b="1" dirty="0" smtClean="0">
                <a:solidFill>
                  <a:prstClr val="black"/>
                </a:solidFill>
                <a:latin typeface="Arial" panose="020B0604020202020204" pitchFamily="34" charset="0"/>
                <a:cs typeface="Arial" panose="020B0604020202020204" pitchFamily="34" charset="0"/>
              </a:rPr>
              <a:t>nm</a:t>
            </a:r>
            <a:endParaRPr lang="ru-RU" b="1" dirty="0">
              <a:solidFill>
                <a:prstClr val="black"/>
              </a:solidFill>
              <a:latin typeface="Arial" panose="020B0604020202020204" pitchFamily="34" charset="0"/>
              <a:cs typeface="Arial" panose="020B0604020202020204" pitchFamily="34" charset="0"/>
            </a:endParaRPr>
          </a:p>
          <a:p>
            <a:pPr algn="ctr"/>
            <a:r>
              <a:rPr lang="en-US" b="1" dirty="0" smtClean="0">
                <a:solidFill>
                  <a:prstClr val="black"/>
                </a:solidFill>
                <a:latin typeface="Arial" panose="020B0604020202020204" pitchFamily="34" charset="0"/>
                <a:cs typeface="Arial" panose="020B0604020202020204" pitchFamily="34" charset="0"/>
              </a:rPr>
              <a:t>Slow scan with a step of </a:t>
            </a:r>
            <a:r>
              <a:rPr lang="ru-RU" b="1" dirty="0" smtClean="0">
                <a:solidFill>
                  <a:prstClr val="black"/>
                </a:solidFill>
                <a:latin typeface="Arial" panose="020B0604020202020204" pitchFamily="34" charset="0"/>
                <a:cs typeface="Arial" panose="020B0604020202020204" pitchFamily="34" charset="0"/>
              </a:rPr>
              <a:t>1.0 </a:t>
            </a:r>
            <a:r>
              <a:rPr lang="en-US" b="1" dirty="0" smtClean="0">
                <a:solidFill>
                  <a:prstClr val="black"/>
                </a:solidFill>
                <a:latin typeface="Arial" panose="020B0604020202020204" pitchFamily="34" charset="0"/>
                <a:cs typeface="Arial" panose="020B0604020202020204" pitchFamily="34" charset="0"/>
              </a:rPr>
              <a:t>µm</a:t>
            </a:r>
            <a:r>
              <a:rPr lang="ru-RU" b="1" dirty="0" smtClean="0">
                <a:solidFill>
                  <a:prstClr val="black"/>
                </a:solidFill>
                <a:latin typeface="Arial" panose="020B0604020202020204" pitchFamily="34" charset="0"/>
                <a:cs typeface="Arial" panose="020B0604020202020204" pitchFamily="34" charset="0"/>
              </a:rPr>
              <a:t>, 1</a:t>
            </a:r>
            <a:r>
              <a:rPr lang="en-US" b="1" dirty="0" smtClean="0">
                <a:solidFill>
                  <a:prstClr val="black"/>
                </a:solidFill>
                <a:latin typeface="Arial" panose="020B0604020202020204" pitchFamily="34" charset="0"/>
                <a:cs typeface="Arial" panose="020B0604020202020204" pitchFamily="34" charset="0"/>
              </a:rPr>
              <a:t>s/</a:t>
            </a:r>
            <a:r>
              <a:rPr lang="en-US" b="1" dirty="0" err="1" smtClean="0">
                <a:solidFill>
                  <a:prstClr val="black"/>
                </a:solidFill>
                <a:latin typeface="Arial" panose="020B0604020202020204" pitchFamily="34" charset="0"/>
                <a:cs typeface="Arial" panose="020B0604020202020204" pitchFamily="34" charset="0"/>
              </a:rPr>
              <a:t>pl</a:t>
            </a:r>
            <a:endParaRPr lang="en-US" b="1" dirty="0" smtClean="0">
              <a:solidFill>
                <a:prstClr val="black"/>
              </a:solidFill>
              <a:latin typeface="Arial" panose="020B0604020202020204" pitchFamily="34" charset="0"/>
              <a:cs typeface="Arial" panose="020B0604020202020204" pitchFamily="34" charset="0"/>
            </a:endParaRPr>
          </a:p>
          <a:p>
            <a:pPr algn="ctr"/>
            <a:r>
              <a:rPr lang="en-US" b="1" dirty="0">
                <a:solidFill>
                  <a:prstClr val="black"/>
                </a:solidFill>
                <a:latin typeface="Arial" panose="020B0604020202020204" pitchFamily="34" charset="0"/>
                <a:cs typeface="Arial" panose="020B0604020202020204" pitchFamily="34" charset="0"/>
              </a:rPr>
              <a:t>Background signal ~ </a:t>
            </a:r>
            <a:r>
              <a:rPr lang="en-US" b="1" dirty="0" smtClean="0">
                <a:solidFill>
                  <a:prstClr val="black"/>
                </a:solidFill>
                <a:latin typeface="Arial" panose="020B0604020202020204" pitchFamily="34" charset="0"/>
                <a:cs typeface="Arial" panose="020B0604020202020204" pitchFamily="34" charset="0"/>
              </a:rPr>
              <a:t>25 </a:t>
            </a:r>
            <a:r>
              <a:rPr lang="en-US" b="1" dirty="0">
                <a:solidFill>
                  <a:prstClr val="black"/>
                </a:solidFill>
                <a:latin typeface="Arial" panose="020B0604020202020204" pitchFamily="34" charset="0"/>
                <a:cs typeface="Arial" panose="020B0604020202020204" pitchFamily="34" charset="0"/>
              </a:rPr>
              <a:t>counts </a:t>
            </a:r>
            <a:endParaRPr lang="ru-RU" dirty="0">
              <a:solidFill>
                <a:prstClr val="black"/>
              </a:solidFill>
              <a:latin typeface="Arial" panose="020B0604020202020204" pitchFamily="34" charset="0"/>
              <a:cs typeface="Arial" panose="020B0604020202020204" pitchFamily="34" charset="0"/>
            </a:endParaRPr>
          </a:p>
          <a:p>
            <a:pPr algn="ctr"/>
            <a:endParaRPr lang="ru-RU" b="1" dirty="0">
              <a:solidFill>
                <a:prstClr val="black"/>
              </a:solidFill>
              <a:latin typeface="Arial" panose="020B0604020202020204" pitchFamily="34" charset="0"/>
              <a:cs typeface="Arial" panose="020B0604020202020204" pitchFamily="34" charset="0"/>
            </a:endParaRPr>
          </a:p>
        </p:txBody>
      </p:sp>
      <p:sp>
        <p:nvSpPr>
          <p:cNvPr id="3" name="Скругленный прямоугольник 2"/>
          <p:cNvSpPr/>
          <p:nvPr/>
        </p:nvSpPr>
        <p:spPr>
          <a:xfrm>
            <a:off x="99839" y="1223041"/>
            <a:ext cx="8928992" cy="45719"/>
          </a:xfrm>
          <a:prstGeom prst="roundRect">
            <a:avLst/>
          </a:prstGeom>
          <a:solidFill>
            <a:schemeClr val="accent2">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0" name="Номер слайда 2"/>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fld id="{00BC50F8-9B4C-4D46-8920-2FE3B9E2EA94}" type="slidenum">
              <a:rPr lang="ro-RO" altLang="ru-RU" sz="1100" b="1" smtClean="0">
                <a:solidFill>
                  <a:prstClr val="black"/>
                </a:solidFill>
                <a:latin typeface="Arial" charset="0"/>
                <a:cs typeface="Arial" charset="0"/>
              </a:rPr>
              <a:pPr algn="r" eaLnBrk="1" fontAlgn="base" hangingPunct="1">
                <a:spcBef>
                  <a:spcPct val="0"/>
                </a:spcBef>
                <a:spcAft>
                  <a:spcPct val="0"/>
                </a:spcAft>
                <a:buFontTx/>
                <a:buNone/>
              </a:pPr>
              <a:t>25</a:t>
            </a:fld>
            <a:endParaRPr lang="ro-RO" altLang="ru-RU" sz="1100" b="1" dirty="0" smtClean="0">
              <a:solidFill>
                <a:prstClr val="black"/>
              </a:solidFill>
              <a:latin typeface="Arial" charset="0"/>
              <a:cs typeface="Arial" charset="0"/>
            </a:endParaRPr>
          </a:p>
        </p:txBody>
      </p:sp>
      <p:pic>
        <p:nvPicPr>
          <p:cNvPr id="79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806" y="1484785"/>
            <a:ext cx="3513178" cy="28803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98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029" y="1484784"/>
            <a:ext cx="3704592" cy="28803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TextBox 16"/>
          <p:cNvSpPr txBox="1"/>
          <p:nvPr/>
        </p:nvSpPr>
        <p:spPr>
          <a:xfrm>
            <a:off x="784698" y="5945691"/>
            <a:ext cx="7675734" cy="830997"/>
          </a:xfrm>
          <a:prstGeom prst="rect">
            <a:avLst/>
          </a:prstGeom>
          <a:solidFill>
            <a:srgbClr val="003366"/>
          </a:solidFill>
        </p:spPr>
        <p:txBody>
          <a:bodyPr wrap="square" rtlCol="0">
            <a:spAutoFit/>
          </a:bodyPr>
          <a:lstStyle/>
          <a:p>
            <a:pPr algn="ctr">
              <a:lnSpc>
                <a:spcPct val="120000"/>
              </a:lnSpc>
            </a:pPr>
            <a:r>
              <a:rPr lang="en-US" sz="2000" b="1" dirty="0" smtClean="0">
                <a:solidFill>
                  <a:prstClr val="white"/>
                </a:solidFill>
                <a:latin typeface="Arial" panose="020B0604020202020204" pitchFamily="34" charset="0"/>
                <a:cs typeface="Arial" panose="020B0604020202020204" pitchFamily="34" charset="0"/>
              </a:rPr>
              <a:t>Imaging contrast is ~</a:t>
            </a:r>
            <a:r>
              <a:rPr lang="ru-RU" sz="2000" b="1" dirty="0" smtClean="0">
                <a:solidFill>
                  <a:prstClr val="white"/>
                </a:solidFill>
                <a:latin typeface="Arial" panose="020B0604020202020204" pitchFamily="34" charset="0"/>
                <a:cs typeface="Arial" panose="020B0604020202020204" pitchFamily="34" charset="0"/>
              </a:rPr>
              <a:t> </a:t>
            </a:r>
            <a:r>
              <a:rPr lang="en-US" sz="2000" b="1" dirty="0" smtClean="0">
                <a:solidFill>
                  <a:prstClr val="white"/>
                </a:solidFill>
                <a:latin typeface="Arial" panose="020B0604020202020204" pitchFamily="34" charset="0"/>
                <a:cs typeface="Arial" panose="020B0604020202020204" pitchFamily="34" charset="0"/>
              </a:rPr>
              <a:t>5</a:t>
            </a:r>
            <a:r>
              <a:rPr lang="ru-RU" sz="2000" b="1" dirty="0" smtClean="0">
                <a:solidFill>
                  <a:prstClr val="white"/>
                </a:solidFill>
                <a:latin typeface="Arial" panose="020B0604020202020204" pitchFamily="34" charset="0"/>
                <a:cs typeface="Arial" panose="020B0604020202020204" pitchFamily="34" charset="0"/>
              </a:rPr>
              <a:t>0</a:t>
            </a:r>
            <a:r>
              <a:rPr lang="en-US" sz="2000" b="1" dirty="0" smtClean="0">
                <a:solidFill>
                  <a:prstClr val="white"/>
                </a:solidFill>
                <a:latin typeface="Arial" panose="020B0604020202020204" pitchFamily="34" charset="0"/>
                <a:cs typeface="Arial" panose="020B0604020202020204" pitchFamily="34" charset="0"/>
              </a:rPr>
              <a:t> </a:t>
            </a:r>
            <a:r>
              <a:rPr lang="ru-RU" sz="2000" b="1" dirty="0" smtClean="0">
                <a:solidFill>
                  <a:prstClr val="white"/>
                </a:solidFill>
                <a:latin typeface="Arial" panose="020B0604020202020204" pitchFamily="34" charset="0"/>
                <a:cs typeface="Arial" panose="020B0604020202020204" pitchFamily="34" charset="0"/>
              </a:rPr>
              <a:t>,</a:t>
            </a:r>
          </a:p>
          <a:p>
            <a:pPr algn="ctr">
              <a:lnSpc>
                <a:spcPct val="120000"/>
              </a:lnSpc>
            </a:pPr>
            <a:r>
              <a:rPr lang="en-US" sz="2000" b="1" dirty="0" smtClean="0">
                <a:solidFill>
                  <a:prstClr val="white"/>
                </a:solidFill>
                <a:latin typeface="Arial" panose="020B0604020202020204" pitchFamily="34" charset="0"/>
                <a:cs typeface="Arial" panose="020B0604020202020204" pitchFamily="34" charset="0"/>
              </a:rPr>
              <a:t>Normalized by the product</a:t>
            </a:r>
            <a:r>
              <a:rPr lang="ru-RU" sz="2000" b="1" dirty="0" smtClean="0">
                <a:solidFill>
                  <a:prstClr val="white"/>
                </a:solidFill>
                <a:latin typeface="Arial" panose="020B0604020202020204" pitchFamily="34" charset="0"/>
                <a:cs typeface="Arial" panose="020B0604020202020204" pitchFamily="34" charset="0"/>
              </a:rPr>
              <a:t> </a:t>
            </a:r>
            <a:r>
              <a:rPr lang="en-US" sz="2000" b="1" dirty="0" smtClean="0">
                <a:solidFill>
                  <a:prstClr val="white"/>
                </a:solidFill>
                <a:latin typeface="Arial" panose="020B0604020202020204" pitchFamily="34" charset="0"/>
                <a:cs typeface="Arial" panose="020B0604020202020204" pitchFamily="34" charset="0"/>
              </a:rPr>
              <a:t>P</a:t>
            </a:r>
            <a:r>
              <a:rPr lang="en-US" sz="2000" b="1" baseline="30000" dirty="0" smtClean="0">
                <a:solidFill>
                  <a:prstClr val="white"/>
                </a:solidFill>
                <a:latin typeface="Arial" panose="020B0604020202020204" pitchFamily="34" charset="0"/>
                <a:cs typeface="Arial" panose="020B0604020202020204" pitchFamily="34" charset="0"/>
              </a:rPr>
              <a:t>2</a:t>
            </a:r>
            <a:r>
              <a:rPr lang="en-US" sz="2000" b="1" baseline="-25000" dirty="0" smtClean="0">
                <a:solidFill>
                  <a:prstClr val="white"/>
                </a:solidFill>
                <a:latin typeface="Arial" panose="020B0604020202020204" pitchFamily="34" charset="0"/>
                <a:cs typeface="Arial" panose="020B0604020202020204" pitchFamily="34" charset="0"/>
              </a:rPr>
              <a:t>p</a:t>
            </a:r>
            <a:r>
              <a:rPr lang="en-US" sz="2000" b="1" dirty="0" smtClean="0">
                <a:solidFill>
                  <a:prstClr val="white"/>
                </a:solidFill>
                <a:latin typeface="Arial" panose="020B0604020202020204" pitchFamily="34" charset="0"/>
                <a:cs typeface="Arial" panose="020B0604020202020204" pitchFamily="34" charset="0"/>
              </a:rPr>
              <a:t> × P</a:t>
            </a:r>
            <a:r>
              <a:rPr lang="en-US" sz="2000" b="1" baseline="-25000" dirty="0" smtClean="0">
                <a:solidFill>
                  <a:prstClr val="white"/>
                </a:solidFill>
                <a:latin typeface="Arial" panose="020B0604020202020204" pitchFamily="34" charset="0"/>
                <a:cs typeface="Arial" panose="020B0604020202020204" pitchFamily="34" charset="0"/>
              </a:rPr>
              <a:t>S </a:t>
            </a:r>
            <a:r>
              <a:rPr lang="en-US" sz="2000" b="1" dirty="0" smtClean="0">
                <a:solidFill>
                  <a:prstClr val="white"/>
                </a:solidFill>
                <a:latin typeface="Arial" panose="020B0604020202020204" pitchFamily="34" charset="0"/>
                <a:cs typeface="Arial" panose="020B0604020202020204" pitchFamily="34" charset="0"/>
              </a:rPr>
              <a:t>is ~</a:t>
            </a:r>
            <a:r>
              <a:rPr lang="ru-RU" sz="2000" b="1" dirty="0" smtClean="0">
                <a:solidFill>
                  <a:prstClr val="white"/>
                </a:solidFill>
                <a:latin typeface="Arial" panose="020B0604020202020204" pitchFamily="34" charset="0"/>
                <a:cs typeface="Arial" panose="020B0604020202020204" pitchFamily="34" charset="0"/>
              </a:rPr>
              <a:t> </a:t>
            </a:r>
            <a:r>
              <a:rPr lang="en-US" sz="2000" b="1" dirty="0" smtClean="0">
                <a:solidFill>
                  <a:prstClr val="white"/>
                </a:solidFill>
                <a:latin typeface="Arial" panose="020B0604020202020204" pitchFamily="34" charset="0"/>
                <a:cs typeface="Arial" panose="020B0604020202020204" pitchFamily="34" charset="0"/>
              </a:rPr>
              <a:t>1</a:t>
            </a:r>
            <a:r>
              <a:rPr lang="en-US" sz="2000" b="1" u="sng" dirty="0" smtClean="0">
                <a:solidFill>
                  <a:prstClr val="white"/>
                </a:solidFill>
                <a:latin typeface="Arial" panose="020B0604020202020204" pitchFamily="34" charset="0"/>
                <a:cs typeface="Arial" panose="020B0604020202020204" pitchFamily="34" charset="0"/>
              </a:rPr>
              <a:t>.3·10</a:t>
            </a:r>
            <a:r>
              <a:rPr lang="en-US" sz="2000" b="1" u="sng" baseline="30000" dirty="0" smtClean="0">
                <a:solidFill>
                  <a:prstClr val="white"/>
                </a:solidFill>
                <a:latin typeface="Arial" panose="020B0604020202020204" pitchFamily="34" charset="0"/>
                <a:cs typeface="Arial" panose="020B0604020202020204" pitchFamily="34" charset="0"/>
              </a:rPr>
              <a:t>-6</a:t>
            </a:r>
            <a:r>
              <a:rPr lang="en-US" sz="2000" b="1" dirty="0" smtClean="0">
                <a:solidFill>
                  <a:prstClr val="white"/>
                </a:solidFill>
                <a:latin typeface="Arial" panose="020B0604020202020204" pitchFamily="34" charset="0"/>
                <a:cs typeface="Arial" panose="020B0604020202020204" pitchFamily="34" charset="0"/>
              </a:rPr>
              <a:t> counts/</a:t>
            </a:r>
            <a:r>
              <a:rPr lang="en-US" sz="2000" b="1" dirty="0">
                <a:solidFill>
                  <a:prstClr val="black"/>
                </a:solidFill>
                <a:latin typeface="Arial" panose="020B0604020202020204" pitchFamily="34" charset="0"/>
                <a:cs typeface="Arial" panose="020B0604020202020204" pitchFamily="34" charset="0"/>
              </a:rPr>
              <a:t> </a:t>
            </a:r>
            <a:r>
              <a:rPr lang="en-US" sz="2000" b="1" dirty="0" smtClean="0">
                <a:solidFill>
                  <a:prstClr val="white"/>
                </a:solidFill>
                <a:latin typeface="Arial" panose="020B0604020202020204" pitchFamily="34" charset="0"/>
                <a:cs typeface="Arial" panose="020B0604020202020204" pitchFamily="34" charset="0"/>
              </a:rPr>
              <a:t>µW</a:t>
            </a:r>
            <a:r>
              <a:rPr lang="ru-RU" sz="2000" b="1" baseline="30000" dirty="0" smtClean="0">
                <a:solidFill>
                  <a:prstClr val="white"/>
                </a:solidFill>
                <a:latin typeface="Arial" panose="020B0604020202020204" pitchFamily="34" charset="0"/>
                <a:cs typeface="Arial" panose="020B0604020202020204" pitchFamily="34" charset="0"/>
              </a:rPr>
              <a:t>3</a:t>
            </a:r>
            <a:endParaRPr lang="ru-RU" sz="2000" b="1" baseline="30000" dirty="0">
              <a:solidFill>
                <a:prstClr val="white"/>
              </a:solidFill>
              <a:latin typeface="Arial" panose="020B0604020202020204" pitchFamily="34" charset="0"/>
              <a:cs typeface="Arial" panose="020B0604020202020204" pitchFamily="34" charset="0"/>
            </a:endParaRPr>
          </a:p>
        </p:txBody>
      </p:sp>
      <p:sp>
        <p:nvSpPr>
          <p:cNvPr id="4" name="TextBox 3"/>
          <p:cNvSpPr txBox="1"/>
          <p:nvPr/>
        </p:nvSpPr>
        <p:spPr>
          <a:xfrm>
            <a:off x="1043608" y="1844824"/>
            <a:ext cx="1231427" cy="369332"/>
          </a:xfrm>
          <a:prstGeom prst="rect">
            <a:avLst/>
          </a:prstGeom>
          <a:noFill/>
        </p:spPr>
        <p:txBody>
          <a:bodyPr wrap="none" rtlCol="0">
            <a:spAutoFit/>
          </a:bodyPr>
          <a:lstStyle/>
          <a:p>
            <a:r>
              <a:rPr lang="ru-RU" b="1" dirty="0">
                <a:solidFill>
                  <a:prstClr val="white"/>
                </a:solidFill>
                <a:latin typeface="Arial" panose="020B0604020202020204" pitchFamily="34" charset="0"/>
                <a:cs typeface="Arial" panose="020B0604020202020204" pitchFamily="34" charset="0"/>
              </a:rPr>
              <a:t>1571 </a:t>
            </a:r>
            <a:r>
              <a:rPr lang="ru-RU" b="1" dirty="0" smtClean="0">
                <a:solidFill>
                  <a:prstClr val="white"/>
                </a:solidFill>
                <a:latin typeface="Arial" panose="020B0604020202020204" pitchFamily="34" charset="0"/>
                <a:cs typeface="Arial" panose="020B0604020202020204" pitchFamily="34" charset="0"/>
              </a:rPr>
              <a:t>с</a:t>
            </a:r>
            <a:r>
              <a:rPr lang="en-US" b="1" dirty="0" smtClean="0">
                <a:solidFill>
                  <a:prstClr val="white"/>
                </a:solidFill>
                <a:latin typeface="Arial" panose="020B0604020202020204" pitchFamily="34" charset="0"/>
                <a:cs typeface="Arial" panose="020B0604020202020204" pitchFamily="34" charset="0"/>
              </a:rPr>
              <a:t>m</a:t>
            </a:r>
            <a:r>
              <a:rPr lang="ru-RU" b="1" baseline="30000" dirty="0" smtClean="0">
                <a:solidFill>
                  <a:prstClr val="white"/>
                </a:solidFill>
                <a:latin typeface="Arial" panose="020B0604020202020204" pitchFamily="34" charset="0"/>
                <a:cs typeface="Arial" panose="020B0604020202020204" pitchFamily="34" charset="0"/>
              </a:rPr>
              <a:t>-1</a:t>
            </a:r>
            <a:endParaRPr lang="ru-RU" dirty="0">
              <a:solidFill>
                <a:prstClr val="white"/>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 y="116632"/>
            <a:ext cx="8229600" cy="778099"/>
          </a:xfrm>
        </p:spPr>
        <p:txBody>
          <a:bodyPr>
            <a:noAutofit/>
          </a:bodyPr>
          <a:lstStyle/>
          <a:p>
            <a:r>
              <a:rPr lang="en-US" sz="2400" b="1" dirty="0" smtClean="0">
                <a:latin typeface="Arial" panose="020B0604020202020204" pitchFamily="34" charset="0"/>
                <a:cs typeface="Arial" panose="020B0604020202020204" pitchFamily="34" charset="0"/>
              </a:rPr>
              <a:t>Comparison/correlation</a:t>
            </a:r>
            <a:r>
              <a:rPr lang="ru-RU" sz="2400" b="1"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of</a:t>
            </a:r>
            <a:r>
              <a:rPr lang="ru-RU" sz="2400" b="1"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SECARS</a:t>
            </a:r>
            <a:r>
              <a:rPr lang="ru-RU" sz="2400" b="1" dirty="0" smtClean="0">
                <a:latin typeface="Arial" panose="020B0604020202020204" pitchFamily="34" charset="0"/>
                <a:cs typeface="Arial" panose="020B0604020202020204" pitchFamily="34" charset="0"/>
              </a:rPr>
              <a:t> и </a:t>
            </a:r>
            <a:r>
              <a:rPr lang="en-US" sz="2400" b="1" dirty="0" smtClean="0">
                <a:latin typeface="Arial" panose="020B0604020202020204" pitchFamily="34" charset="0"/>
                <a:cs typeface="Arial" panose="020B0604020202020204" pitchFamily="34" charset="0"/>
              </a:rPr>
              <a:t>SERS</a:t>
            </a:r>
            <a:r>
              <a:rPr lang="ru-RU" sz="2400" b="1"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signals distribution from</a:t>
            </a:r>
            <a:r>
              <a:rPr lang="ru-RU" sz="2400" b="1"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CeO</a:t>
            </a:r>
            <a:r>
              <a:rPr lang="en-US" sz="2400" b="1" baseline="-25000" dirty="0" smtClean="0">
                <a:latin typeface="Arial" panose="020B0604020202020204" pitchFamily="34" charset="0"/>
                <a:cs typeface="Arial" panose="020B0604020202020204" pitchFamily="34" charset="0"/>
              </a:rPr>
              <a:t>2</a:t>
            </a:r>
            <a:r>
              <a:rPr lang="en-US" sz="2400" b="1" dirty="0" smtClean="0">
                <a:latin typeface="Arial" panose="020B0604020202020204" pitchFamily="34" charset="0"/>
                <a:cs typeface="Arial" panose="020B0604020202020204" pitchFamily="34" charset="0"/>
              </a:rPr>
              <a:t>/Au-NP/</a:t>
            </a:r>
            <a:r>
              <a:rPr lang="en-US" sz="2400" b="1" dirty="0" err="1" smtClean="0">
                <a:solidFill>
                  <a:srgbClr val="FF0000"/>
                </a:solidFill>
                <a:latin typeface="Arial" panose="020B0604020202020204" pitchFamily="34" charset="0"/>
                <a:cs typeface="Arial" panose="020B0604020202020204" pitchFamily="34" charset="0"/>
              </a:rPr>
              <a:t>mPBA</a:t>
            </a:r>
            <a:r>
              <a:rPr lang="en-US" sz="2400" b="1" u="sng" dirty="0" smtClean="0">
                <a:latin typeface="Arial" panose="020B0604020202020204" pitchFamily="34" charset="0"/>
                <a:cs typeface="Arial" panose="020B0604020202020204" pitchFamily="34" charset="0"/>
              </a:rPr>
              <a:t> </a:t>
            </a:r>
            <a:endParaRPr lang="ru-RU" sz="2400" b="1" dirty="0">
              <a:latin typeface="Arial" panose="020B0604020202020204" pitchFamily="34" charset="0"/>
              <a:cs typeface="Arial" panose="020B0604020202020204" pitchFamily="34" charset="0"/>
            </a:endParaRPr>
          </a:p>
        </p:txBody>
      </p:sp>
      <p:sp>
        <p:nvSpPr>
          <p:cNvPr id="5" name="TextBox 4"/>
          <p:cNvSpPr txBox="1"/>
          <p:nvPr/>
        </p:nvSpPr>
        <p:spPr>
          <a:xfrm>
            <a:off x="383841" y="4365104"/>
            <a:ext cx="8136904" cy="1508105"/>
          </a:xfrm>
          <a:prstGeom prst="rect">
            <a:avLst/>
          </a:prstGeom>
          <a:noFill/>
        </p:spPr>
        <p:txBody>
          <a:bodyPr wrap="square" rtlCol="0">
            <a:spAutoFit/>
          </a:bodyPr>
          <a:lstStyle/>
          <a:p>
            <a:pPr algn="ctr"/>
            <a:r>
              <a:rPr lang="en-US" b="1" dirty="0" smtClean="0">
                <a:solidFill>
                  <a:prstClr val="black"/>
                </a:solidFill>
                <a:latin typeface="Arial" panose="020B0604020202020204" pitchFamily="34" charset="0"/>
                <a:cs typeface="Arial" panose="020B0604020202020204" pitchFamily="34" charset="0"/>
              </a:rPr>
              <a:t>Scan area</a:t>
            </a:r>
            <a:r>
              <a:rPr lang="ru-RU" b="1" dirty="0" smtClean="0">
                <a:solidFill>
                  <a:prstClr val="black"/>
                </a:solidFill>
                <a:latin typeface="Arial" panose="020B0604020202020204" pitchFamily="34" charset="0"/>
                <a:cs typeface="Arial" panose="020B0604020202020204" pitchFamily="34" charset="0"/>
              </a:rPr>
              <a:t> 29×29 </a:t>
            </a:r>
            <a:r>
              <a:rPr lang="en-US" b="1" dirty="0" smtClean="0">
                <a:solidFill>
                  <a:prstClr val="black"/>
                </a:solidFill>
                <a:latin typeface="Arial" panose="020B0604020202020204" pitchFamily="34" charset="0"/>
                <a:cs typeface="Arial" panose="020B0604020202020204" pitchFamily="34" charset="0"/>
              </a:rPr>
              <a:t>µm, slow mapping with a step of</a:t>
            </a:r>
            <a:r>
              <a:rPr lang="ru-RU" b="1" dirty="0" smtClean="0">
                <a:solidFill>
                  <a:prstClr val="black"/>
                </a:solidFill>
                <a:latin typeface="Arial" panose="020B0604020202020204" pitchFamily="34" charset="0"/>
                <a:cs typeface="Arial" panose="020B0604020202020204" pitchFamily="34" charset="0"/>
              </a:rPr>
              <a:t> 1 </a:t>
            </a:r>
            <a:r>
              <a:rPr lang="en-US" b="1" dirty="0" smtClean="0">
                <a:solidFill>
                  <a:prstClr val="black"/>
                </a:solidFill>
                <a:latin typeface="Arial" panose="020B0604020202020204" pitchFamily="34" charset="0"/>
                <a:cs typeface="Arial" panose="020B0604020202020204" pitchFamily="34" charset="0"/>
              </a:rPr>
              <a:t>µm</a:t>
            </a:r>
            <a:r>
              <a:rPr lang="ru-RU" b="1" dirty="0" smtClean="0">
                <a:solidFill>
                  <a:prstClr val="black"/>
                </a:solidFill>
                <a:latin typeface="Arial" panose="020B0604020202020204" pitchFamily="34" charset="0"/>
                <a:cs typeface="Arial" panose="020B0604020202020204" pitchFamily="34" charset="0"/>
              </a:rPr>
              <a:t>, 1</a:t>
            </a:r>
            <a:r>
              <a:rPr lang="en-US" b="1" dirty="0" smtClean="0">
                <a:solidFill>
                  <a:prstClr val="black"/>
                </a:solidFill>
                <a:latin typeface="Arial" panose="020B0604020202020204" pitchFamily="34" charset="0"/>
                <a:cs typeface="Arial" panose="020B0604020202020204" pitchFamily="34" charset="0"/>
              </a:rPr>
              <a:t>s/</a:t>
            </a:r>
            <a:r>
              <a:rPr lang="en-US" b="1" dirty="0" err="1" smtClean="0">
                <a:solidFill>
                  <a:prstClr val="black"/>
                </a:solidFill>
                <a:latin typeface="Arial" panose="020B0604020202020204" pitchFamily="34" charset="0"/>
                <a:cs typeface="Arial" panose="020B0604020202020204" pitchFamily="34" charset="0"/>
              </a:rPr>
              <a:t>pl</a:t>
            </a:r>
            <a:endParaRPr lang="ru-RU" b="1" dirty="0" smtClean="0">
              <a:solidFill>
                <a:prstClr val="black"/>
              </a:solidFill>
              <a:latin typeface="Arial" panose="020B0604020202020204" pitchFamily="34" charset="0"/>
              <a:cs typeface="Arial" panose="020B0604020202020204" pitchFamily="34" charset="0"/>
            </a:endParaRPr>
          </a:p>
          <a:p>
            <a:pPr algn="ctr"/>
            <a:r>
              <a:rPr lang="ru-RU" b="1" dirty="0" smtClean="0">
                <a:solidFill>
                  <a:prstClr val="black"/>
                </a:solidFill>
                <a:latin typeface="Arial" panose="020B0604020202020204" pitchFamily="34" charset="0"/>
                <a:cs typeface="Arial" panose="020B0604020202020204" pitchFamily="34" charset="0"/>
              </a:rPr>
              <a:t> </a:t>
            </a:r>
            <a:r>
              <a:rPr lang="en-US" b="1" dirty="0" smtClean="0">
                <a:solidFill>
                  <a:prstClr val="black"/>
                </a:solidFill>
                <a:latin typeface="Arial" panose="020B0604020202020204" pitchFamily="34" charset="0"/>
                <a:cs typeface="Arial" panose="020B0604020202020204" pitchFamily="34" charset="0"/>
              </a:rPr>
              <a:t>SERS:</a:t>
            </a:r>
            <a:r>
              <a:rPr lang="ru-RU" b="1" dirty="0" smtClean="0">
                <a:solidFill>
                  <a:prstClr val="black"/>
                </a:solidFill>
                <a:latin typeface="Arial" panose="020B0604020202020204" pitchFamily="34" charset="0"/>
                <a:cs typeface="Arial" panose="020B0604020202020204" pitchFamily="34" charset="0"/>
              </a:rPr>
              <a:t> </a:t>
            </a:r>
            <a:r>
              <a:rPr lang="en-US" b="1" dirty="0" smtClean="0">
                <a:solidFill>
                  <a:prstClr val="black"/>
                </a:solidFill>
                <a:latin typeface="Arial" panose="020B0604020202020204" pitchFamily="34" charset="0"/>
                <a:cs typeface="Arial" panose="020B0604020202020204" pitchFamily="34" charset="0"/>
              </a:rPr>
              <a:t>785nm</a:t>
            </a:r>
            <a:r>
              <a:rPr lang="ru-RU" b="1" dirty="0" smtClean="0">
                <a:solidFill>
                  <a:prstClr val="black"/>
                </a:solidFill>
                <a:latin typeface="Arial" panose="020B0604020202020204" pitchFamily="34" charset="0"/>
                <a:cs typeface="Arial" panose="020B0604020202020204" pitchFamily="34" charset="0"/>
              </a:rPr>
              <a:t>, </a:t>
            </a:r>
            <a:r>
              <a:rPr lang="en-US" b="1" dirty="0">
                <a:solidFill>
                  <a:prstClr val="black"/>
                </a:solidFill>
                <a:latin typeface="Arial" panose="020B0604020202020204" pitchFamily="34" charset="0"/>
                <a:cs typeface="Arial" panose="020B0604020202020204" pitchFamily="34" charset="0"/>
              </a:rPr>
              <a:t>1 </a:t>
            </a:r>
            <a:r>
              <a:rPr lang="en-US" b="1" dirty="0" err="1" smtClean="0">
                <a:solidFill>
                  <a:prstClr val="black"/>
                </a:solidFill>
                <a:latin typeface="Arial" panose="020B0604020202020204" pitchFamily="34" charset="0"/>
                <a:cs typeface="Arial" panose="020B0604020202020204" pitchFamily="34" charset="0"/>
              </a:rPr>
              <a:t>mW</a:t>
            </a:r>
            <a:r>
              <a:rPr lang="ru-RU" b="1" dirty="0" smtClean="0">
                <a:solidFill>
                  <a:prstClr val="black"/>
                </a:solidFill>
                <a:latin typeface="Arial" panose="020B0604020202020204" pitchFamily="34" charset="0"/>
                <a:cs typeface="Arial" panose="020B0604020202020204" pitchFamily="34" charset="0"/>
              </a:rPr>
              <a:t>, 1571 с</a:t>
            </a:r>
            <a:r>
              <a:rPr lang="en-US" b="1" dirty="0" smtClean="0">
                <a:solidFill>
                  <a:prstClr val="black"/>
                </a:solidFill>
                <a:latin typeface="Arial" panose="020B0604020202020204" pitchFamily="34" charset="0"/>
                <a:cs typeface="Arial" panose="020B0604020202020204" pitchFamily="34" charset="0"/>
              </a:rPr>
              <a:t>m</a:t>
            </a:r>
            <a:r>
              <a:rPr lang="ru-RU" b="1" baseline="30000" dirty="0" smtClean="0">
                <a:solidFill>
                  <a:prstClr val="black"/>
                </a:solidFill>
                <a:latin typeface="Arial" panose="020B0604020202020204" pitchFamily="34" charset="0"/>
                <a:cs typeface="Arial" panose="020B0604020202020204" pitchFamily="34" charset="0"/>
              </a:rPr>
              <a:t>-1 </a:t>
            </a:r>
            <a:r>
              <a:rPr lang="ru-RU" b="1" dirty="0" smtClean="0">
                <a:solidFill>
                  <a:prstClr val="black"/>
                </a:solidFill>
                <a:latin typeface="Arial" panose="020B0604020202020204" pitchFamily="34" charset="0"/>
                <a:cs typeface="Arial" panose="020B0604020202020204" pitchFamily="34" charset="0"/>
              </a:rPr>
              <a:t>- 4</a:t>
            </a:r>
            <a:r>
              <a:rPr lang="en-US" b="1" dirty="0" smtClean="0">
                <a:solidFill>
                  <a:prstClr val="black"/>
                </a:solidFill>
                <a:latin typeface="Arial" panose="020B0604020202020204" pitchFamily="34" charset="0"/>
                <a:cs typeface="Arial" panose="020B0604020202020204" pitchFamily="34" charset="0"/>
              </a:rPr>
              <a:t>·10</a:t>
            </a:r>
            <a:r>
              <a:rPr lang="en-US" b="1" baseline="30000" dirty="0" smtClean="0">
                <a:solidFill>
                  <a:prstClr val="black"/>
                </a:solidFill>
                <a:latin typeface="Arial" panose="020B0604020202020204" pitchFamily="34" charset="0"/>
                <a:cs typeface="Arial" panose="020B0604020202020204" pitchFamily="34" charset="0"/>
              </a:rPr>
              <a:t>15</a:t>
            </a:r>
            <a:r>
              <a:rPr lang="en-US" b="1" dirty="0" smtClean="0">
                <a:solidFill>
                  <a:prstClr val="black"/>
                </a:solidFill>
                <a:latin typeface="Arial" panose="020B0604020202020204" pitchFamily="34" charset="0"/>
                <a:cs typeface="Arial" panose="020B0604020202020204" pitchFamily="34" charset="0"/>
              </a:rPr>
              <a:t> photons/µ</a:t>
            </a:r>
            <a:r>
              <a:rPr lang="en-US" b="1" baseline="30000" dirty="0" smtClean="0">
                <a:solidFill>
                  <a:prstClr val="black"/>
                </a:solidFill>
                <a:latin typeface="Arial" panose="020B0604020202020204" pitchFamily="34" charset="0"/>
                <a:cs typeface="Arial" panose="020B0604020202020204" pitchFamily="34" charset="0"/>
              </a:rPr>
              <a:t>2</a:t>
            </a:r>
            <a:r>
              <a:rPr lang="en-US" b="1" dirty="0" smtClean="0">
                <a:solidFill>
                  <a:prstClr val="black"/>
                </a:solidFill>
                <a:latin typeface="Arial" panose="020B0604020202020204" pitchFamily="34" charset="0"/>
                <a:cs typeface="Arial" panose="020B0604020202020204" pitchFamily="34" charset="0"/>
              </a:rPr>
              <a:t>/s</a:t>
            </a:r>
            <a:r>
              <a:rPr lang="ru-RU" b="1" dirty="0" smtClean="0">
                <a:solidFill>
                  <a:prstClr val="black"/>
                </a:solidFill>
                <a:latin typeface="Arial" panose="020B0604020202020204" pitchFamily="34" charset="0"/>
                <a:cs typeface="Arial" panose="020B0604020202020204" pitchFamily="34" charset="0"/>
              </a:rPr>
              <a:t>, (</a:t>
            </a:r>
            <a:r>
              <a:rPr lang="el-GR" b="1" dirty="0" smtClean="0">
                <a:solidFill>
                  <a:prstClr val="black"/>
                </a:solidFill>
                <a:latin typeface="Arial" panose="020B0604020202020204" pitchFamily="34" charset="0"/>
                <a:cs typeface="Arial" panose="020B0604020202020204" pitchFamily="34" charset="0"/>
              </a:rPr>
              <a:t>λ</a:t>
            </a:r>
            <a:r>
              <a:rPr lang="en-US" b="1" baseline="-25000" dirty="0">
                <a:solidFill>
                  <a:prstClr val="black"/>
                </a:solidFill>
                <a:latin typeface="Arial" panose="020B0604020202020204" pitchFamily="34" charset="0"/>
                <a:cs typeface="Arial" panose="020B0604020202020204" pitchFamily="34" charset="0"/>
              </a:rPr>
              <a:t>S</a:t>
            </a:r>
            <a:r>
              <a:rPr lang="en-US" b="1" dirty="0">
                <a:solidFill>
                  <a:prstClr val="black"/>
                </a:solidFill>
                <a:latin typeface="Arial" panose="020B0604020202020204" pitchFamily="34" charset="0"/>
                <a:cs typeface="Arial" panose="020B0604020202020204" pitchFamily="34" charset="0"/>
              </a:rPr>
              <a:t> = </a:t>
            </a:r>
            <a:r>
              <a:rPr lang="en-US" b="1" dirty="0" smtClean="0">
                <a:solidFill>
                  <a:prstClr val="black"/>
                </a:solidFill>
                <a:latin typeface="Arial" panose="020B0604020202020204" pitchFamily="34" charset="0"/>
                <a:cs typeface="Arial" panose="020B0604020202020204" pitchFamily="34" charset="0"/>
              </a:rPr>
              <a:t>895</a:t>
            </a:r>
            <a:r>
              <a:rPr lang="ru-RU" b="1" dirty="0" smtClean="0">
                <a:solidFill>
                  <a:prstClr val="black"/>
                </a:solidFill>
                <a:latin typeface="Arial" panose="020B0604020202020204" pitchFamily="34" charset="0"/>
                <a:cs typeface="Arial" panose="020B0604020202020204" pitchFamily="34" charset="0"/>
              </a:rPr>
              <a:t> </a:t>
            </a:r>
            <a:r>
              <a:rPr lang="en-US" b="1" dirty="0" smtClean="0">
                <a:solidFill>
                  <a:prstClr val="black"/>
                </a:solidFill>
                <a:latin typeface="Arial" panose="020B0604020202020204" pitchFamily="34" charset="0"/>
                <a:cs typeface="Arial" panose="020B0604020202020204" pitchFamily="34" charset="0"/>
              </a:rPr>
              <a:t>nm</a:t>
            </a:r>
            <a:r>
              <a:rPr lang="ru-RU" b="1" dirty="0" smtClean="0">
                <a:solidFill>
                  <a:prstClr val="black"/>
                </a:solidFill>
                <a:latin typeface="Arial" panose="020B0604020202020204" pitchFamily="34" charset="0"/>
                <a:cs typeface="Arial" panose="020B0604020202020204" pitchFamily="34" charset="0"/>
              </a:rPr>
              <a:t>) </a:t>
            </a:r>
          </a:p>
          <a:p>
            <a:pPr algn="ctr"/>
            <a:r>
              <a:rPr lang="en-US" b="1" dirty="0" smtClean="0">
                <a:solidFill>
                  <a:prstClr val="black"/>
                </a:solidFill>
                <a:latin typeface="Arial" panose="020B0604020202020204" pitchFamily="34" charset="0"/>
                <a:cs typeface="Arial" panose="020B0604020202020204" pitchFamily="34" charset="0"/>
              </a:rPr>
              <a:t>CARS:</a:t>
            </a:r>
            <a:r>
              <a:rPr lang="ru-RU" b="1" dirty="0" smtClean="0">
                <a:solidFill>
                  <a:prstClr val="black"/>
                </a:solidFill>
                <a:latin typeface="Arial" panose="020B0604020202020204" pitchFamily="34" charset="0"/>
                <a:cs typeface="Arial" panose="020B0604020202020204" pitchFamily="34" charset="0"/>
              </a:rPr>
              <a:t> </a:t>
            </a:r>
            <a:r>
              <a:rPr lang="el-GR" b="1" dirty="0">
                <a:solidFill>
                  <a:prstClr val="black"/>
                </a:solidFill>
                <a:latin typeface="Arial" panose="020B0604020202020204" pitchFamily="34" charset="0"/>
                <a:cs typeface="Arial" panose="020B0604020202020204" pitchFamily="34" charset="0"/>
              </a:rPr>
              <a:t>λ</a:t>
            </a:r>
            <a:r>
              <a:rPr lang="en-US" b="1" baseline="-25000" dirty="0">
                <a:solidFill>
                  <a:prstClr val="black"/>
                </a:solidFill>
                <a:latin typeface="Arial" panose="020B0604020202020204" pitchFamily="34" charset="0"/>
                <a:cs typeface="Arial" panose="020B0604020202020204" pitchFamily="34" charset="0"/>
              </a:rPr>
              <a:t>p</a:t>
            </a:r>
            <a:r>
              <a:rPr lang="en-US" b="1" dirty="0">
                <a:solidFill>
                  <a:prstClr val="black"/>
                </a:solidFill>
                <a:latin typeface="Arial" panose="020B0604020202020204" pitchFamily="34" charset="0"/>
                <a:cs typeface="Arial" panose="020B0604020202020204" pitchFamily="34" charset="0"/>
              </a:rPr>
              <a:t> = 912 </a:t>
            </a:r>
            <a:r>
              <a:rPr lang="en-US" b="1" dirty="0" smtClean="0">
                <a:solidFill>
                  <a:prstClr val="black"/>
                </a:solidFill>
                <a:latin typeface="Arial" panose="020B0604020202020204" pitchFamily="34" charset="0"/>
                <a:cs typeface="Arial" panose="020B0604020202020204" pitchFamily="34" charset="0"/>
              </a:rPr>
              <a:t>nm</a:t>
            </a:r>
            <a:r>
              <a:rPr lang="ru-RU" b="1" dirty="0" smtClean="0">
                <a:solidFill>
                  <a:prstClr val="black"/>
                </a:solidFill>
                <a:latin typeface="Arial" panose="020B0604020202020204" pitchFamily="34" charset="0"/>
                <a:cs typeface="Arial" panose="020B0604020202020204" pitchFamily="34" charset="0"/>
              </a:rPr>
              <a:t> (</a:t>
            </a:r>
            <a:r>
              <a:rPr lang="en-US" b="1" dirty="0">
                <a:solidFill>
                  <a:prstClr val="black"/>
                </a:solidFill>
                <a:latin typeface="Arial" panose="020B0604020202020204" pitchFamily="34" charset="0"/>
                <a:cs typeface="Arial" panose="020B0604020202020204" pitchFamily="34" charset="0"/>
              </a:rPr>
              <a:t>1571cm</a:t>
            </a:r>
            <a:r>
              <a:rPr lang="en-US" b="1" baseline="30000" dirty="0">
                <a:solidFill>
                  <a:prstClr val="black"/>
                </a:solidFill>
                <a:latin typeface="Arial" panose="020B0604020202020204" pitchFamily="34" charset="0"/>
                <a:cs typeface="Arial" panose="020B0604020202020204" pitchFamily="34" charset="0"/>
              </a:rPr>
              <a:t>-1</a:t>
            </a:r>
            <a:r>
              <a:rPr lang="ru-RU" b="1" dirty="0">
                <a:solidFill>
                  <a:prstClr val="black"/>
                </a:solidFill>
                <a:latin typeface="Arial" panose="020B0604020202020204" pitchFamily="34" charset="0"/>
                <a:cs typeface="Arial" panose="020B0604020202020204" pitchFamily="34" charset="0"/>
              </a:rPr>
              <a:t>), </a:t>
            </a:r>
            <a:r>
              <a:rPr lang="en-US" b="1" dirty="0">
                <a:solidFill>
                  <a:prstClr val="black"/>
                </a:solidFill>
                <a:latin typeface="Arial" panose="020B0604020202020204" pitchFamily="34" charset="0"/>
                <a:cs typeface="Arial" panose="020B0604020202020204" pitchFamily="34" charset="0"/>
              </a:rPr>
              <a:t>0.</a:t>
            </a:r>
            <a:r>
              <a:rPr lang="ru-RU" b="1" dirty="0">
                <a:solidFill>
                  <a:prstClr val="black"/>
                </a:solidFill>
                <a:latin typeface="Arial" panose="020B0604020202020204" pitchFamily="34" charset="0"/>
                <a:cs typeface="Arial" panose="020B0604020202020204" pitchFamily="34" charset="0"/>
              </a:rPr>
              <a:t>3</a:t>
            </a:r>
            <a:r>
              <a:rPr lang="en-US" b="1" dirty="0">
                <a:solidFill>
                  <a:prstClr val="black"/>
                </a:solidFill>
                <a:latin typeface="Arial" panose="020B0604020202020204" pitchFamily="34" charset="0"/>
                <a:cs typeface="Arial" panose="020B0604020202020204" pitchFamily="34" charset="0"/>
              </a:rPr>
              <a:t> </a:t>
            </a:r>
            <a:r>
              <a:rPr lang="en-US" b="1" dirty="0" err="1" smtClean="0">
                <a:solidFill>
                  <a:prstClr val="black"/>
                </a:solidFill>
                <a:latin typeface="Arial" panose="020B0604020202020204" pitchFamily="34" charset="0"/>
                <a:cs typeface="Arial" panose="020B0604020202020204" pitchFamily="34" charset="0"/>
              </a:rPr>
              <a:t>mW</a:t>
            </a:r>
            <a:r>
              <a:rPr lang="ru-RU" b="1" dirty="0" smtClean="0">
                <a:solidFill>
                  <a:prstClr val="black"/>
                </a:solidFill>
                <a:latin typeface="Arial" panose="020B0604020202020204" pitchFamily="34" charset="0"/>
                <a:cs typeface="Arial" panose="020B0604020202020204" pitchFamily="34" charset="0"/>
              </a:rPr>
              <a:t> </a:t>
            </a:r>
            <a:r>
              <a:rPr lang="en-US" b="1" dirty="0">
                <a:solidFill>
                  <a:prstClr val="black"/>
                </a:solidFill>
                <a:latin typeface="Arial" panose="020B0604020202020204" pitchFamily="34" charset="0"/>
                <a:cs typeface="Arial" panose="020B0604020202020204" pitchFamily="34" charset="0"/>
              </a:rPr>
              <a:t>(</a:t>
            </a:r>
            <a:r>
              <a:rPr lang="el-GR" b="1" dirty="0">
                <a:solidFill>
                  <a:prstClr val="black"/>
                </a:solidFill>
                <a:latin typeface="Arial" panose="020B0604020202020204" pitchFamily="34" charset="0"/>
                <a:cs typeface="Arial" panose="020B0604020202020204" pitchFamily="34" charset="0"/>
              </a:rPr>
              <a:t>λ</a:t>
            </a:r>
            <a:r>
              <a:rPr lang="en-US" b="1" baseline="-25000" dirty="0">
                <a:solidFill>
                  <a:prstClr val="black"/>
                </a:solidFill>
                <a:latin typeface="Arial" panose="020B0604020202020204" pitchFamily="34" charset="0"/>
                <a:cs typeface="Arial" panose="020B0604020202020204" pitchFamily="34" charset="0"/>
              </a:rPr>
              <a:t>p</a:t>
            </a:r>
            <a:r>
              <a:rPr lang="en-US" b="1" dirty="0">
                <a:solidFill>
                  <a:prstClr val="black"/>
                </a:solidFill>
                <a:latin typeface="Arial" panose="020B0604020202020204" pitchFamily="34" charset="0"/>
                <a:cs typeface="Arial" panose="020B0604020202020204" pitchFamily="34" charset="0"/>
              </a:rPr>
              <a:t>)</a:t>
            </a:r>
            <a:r>
              <a:rPr lang="ru-RU" b="1" dirty="0">
                <a:solidFill>
                  <a:prstClr val="black"/>
                </a:solidFill>
                <a:latin typeface="Arial" panose="020B0604020202020204" pitchFamily="34" charset="0"/>
                <a:cs typeface="Arial" panose="020B0604020202020204" pitchFamily="34" charset="0"/>
              </a:rPr>
              <a:t> </a:t>
            </a:r>
            <a:r>
              <a:rPr lang="en-US" b="1" dirty="0">
                <a:solidFill>
                  <a:prstClr val="black"/>
                </a:solidFill>
                <a:latin typeface="Arial" panose="020B0604020202020204" pitchFamily="34" charset="0"/>
                <a:cs typeface="Arial" panose="020B0604020202020204" pitchFamily="34" charset="0"/>
              </a:rPr>
              <a:t>+1.2 </a:t>
            </a:r>
            <a:r>
              <a:rPr lang="ru-RU" b="1" dirty="0">
                <a:solidFill>
                  <a:prstClr val="black"/>
                </a:solidFill>
                <a:latin typeface="Arial" panose="020B0604020202020204" pitchFamily="34" charset="0"/>
                <a:cs typeface="Arial" panose="020B0604020202020204" pitchFamily="34" charset="0"/>
              </a:rPr>
              <a:t>мВт</a:t>
            </a:r>
            <a:r>
              <a:rPr lang="en-US" b="1" dirty="0">
                <a:solidFill>
                  <a:prstClr val="black"/>
                </a:solidFill>
                <a:latin typeface="Arial" panose="020B0604020202020204" pitchFamily="34" charset="0"/>
                <a:cs typeface="Arial" panose="020B0604020202020204" pitchFamily="34" charset="0"/>
              </a:rPr>
              <a:t> (</a:t>
            </a:r>
            <a:r>
              <a:rPr lang="el-GR" b="1" dirty="0">
                <a:solidFill>
                  <a:prstClr val="black"/>
                </a:solidFill>
                <a:latin typeface="Arial" panose="020B0604020202020204" pitchFamily="34" charset="0"/>
                <a:cs typeface="Arial" panose="020B0604020202020204" pitchFamily="34" charset="0"/>
              </a:rPr>
              <a:t>λ</a:t>
            </a:r>
            <a:r>
              <a:rPr lang="en-US" b="1" baseline="-25000" dirty="0">
                <a:solidFill>
                  <a:prstClr val="black"/>
                </a:solidFill>
                <a:latin typeface="Arial" panose="020B0604020202020204" pitchFamily="34" charset="0"/>
                <a:cs typeface="Arial" panose="020B0604020202020204" pitchFamily="34" charset="0"/>
              </a:rPr>
              <a:t>S</a:t>
            </a:r>
            <a:r>
              <a:rPr lang="en-US" b="1" dirty="0">
                <a:solidFill>
                  <a:prstClr val="black"/>
                </a:solidFill>
                <a:latin typeface="Arial" panose="020B0604020202020204" pitchFamily="34" charset="0"/>
                <a:cs typeface="Arial" panose="020B0604020202020204" pitchFamily="34" charset="0"/>
              </a:rPr>
              <a:t>) – </a:t>
            </a:r>
            <a:r>
              <a:rPr lang="en-US" b="1" dirty="0" smtClean="0">
                <a:solidFill>
                  <a:prstClr val="black"/>
                </a:solidFill>
                <a:latin typeface="Arial" panose="020B0604020202020204" pitchFamily="34" charset="0"/>
                <a:cs typeface="Arial" panose="020B0604020202020204" pitchFamily="34" charset="0"/>
              </a:rPr>
              <a:t>                    totally</a:t>
            </a:r>
            <a:r>
              <a:rPr lang="ru-RU" b="1" dirty="0" smtClean="0">
                <a:solidFill>
                  <a:prstClr val="black"/>
                </a:solidFill>
                <a:latin typeface="Arial" panose="020B0604020202020204" pitchFamily="34" charset="0"/>
                <a:cs typeface="Arial" panose="020B0604020202020204" pitchFamily="34" charset="0"/>
              </a:rPr>
              <a:t> </a:t>
            </a:r>
            <a:r>
              <a:rPr lang="en-US" b="1" dirty="0">
                <a:solidFill>
                  <a:prstClr val="black"/>
                </a:solidFill>
                <a:latin typeface="Arial" panose="020B0604020202020204" pitchFamily="34" charset="0"/>
                <a:cs typeface="Arial" panose="020B0604020202020204" pitchFamily="34" charset="0"/>
              </a:rPr>
              <a:t>~ 8·10</a:t>
            </a:r>
            <a:r>
              <a:rPr lang="en-US" b="1" baseline="30000" dirty="0">
                <a:solidFill>
                  <a:prstClr val="black"/>
                </a:solidFill>
                <a:latin typeface="Arial" panose="020B0604020202020204" pitchFamily="34" charset="0"/>
                <a:cs typeface="Arial" panose="020B0604020202020204" pitchFamily="34" charset="0"/>
              </a:rPr>
              <a:t>15</a:t>
            </a:r>
            <a:r>
              <a:rPr lang="en-US" b="1" dirty="0">
                <a:solidFill>
                  <a:prstClr val="black"/>
                </a:solidFill>
                <a:latin typeface="Arial" panose="020B0604020202020204" pitchFamily="34" charset="0"/>
                <a:cs typeface="Arial" panose="020B0604020202020204" pitchFamily="34" charset="0"/>
              </a:rPr>
              <a:t> </a:t>
            </a:r>
            <a:r>
              <a:rPr lang="en-US" b="1" dirty="0" smtClean="0">
                <a:solidFill>
                  <a:prstClr val="black"/>
                </a:solidFill>
                <a:latin typeface="Arial" panose="020B0604020202020204" pitchFamily="34" charset="0"/>
                <a:cs typeface="Arial" panose="020B0604020202020204" pitchFamily="34" charset="0"/>
              </a:rPr>
              <a:t>photons/µ</a:t>
            </a:r>
            <a:r>
              <a:rPr lang="en-US" b="1" baseline="30000" dirty="0" smtClean="0">
                <a:solidFill>
                  <a:prstClr val="black"/>
                </a:solidFill>
                <a:latin typeface="Arial" panose="020B0604020202020204" pitchFamily="34" charset="0"/>
                <a:cs typeface="Arial" panose="020B0604020202020204" pitchFamily="34" charset="0"/>
              </a:rPr>
              <a:t>2</a:t>
            </a:r>
            <a:r>
              <a:rPr lang="en-US" b="1" dirty="0" smtClean="0">
                <a:solidFill>
                  <a:prstClr val="black"/>
                </a:solidFill>
                <a:latin typeface="Arial" panose="020B0604020202020204" pitchFamily="34" charset="0"/>
                <a:cs typeface="Arial" panose="020B0604020202020204" pitchFamily="34" charset="0"/>
              </a:rPr>
              <a:t>/s</a:t>
            </a:r>
            <a:endParaRPr lang="ru-RU" b="1" dirty="0">
              <a:solidFill>
                <a:prstClr val="black"/>
              </a:solidFill>
              <a:latin typeface="Arial" panose="020B0604020202020204" pitchFamily="34" charset="0"/>
              <a:cs typeface="Arial" panose="020B0604020202020204" pitchFamily="34" charset="0"/>
            </a:endParaRPr>
          </a:p>
          <a:p>
            <a:pPr algn="ctr"/>
            <a:endParaRPr lang="ru-RU" sz="2000" b="1" dirty="0">
              <a:solidFill>
                <a:prstClr val="black"/>
              </a:solidFill>
              <a:latin typeface="Arial" panose="020B0604020202020204" pitchFamily="34" charset="0"/>
              <a:cs typeface="Arial" panose="020B0604020202020204" pitchFamily="34" charset="0"/>
            </a:endParaRPr>
          </a:p>
        </p:txBody>
      </p:sp>
      <p:sp>
        <p:nvSpPr>
          <p:cNvPr id="8" name="Номер слайда 2"/>
          <p:cNvSpPr txBox="1">
            <a:spLocks/>
          </p:cNvSpPr>
          <p:nvPr/>
        </p:nvSpPr>
        <p:spPr bwMode="auto">
          <a:xfrm>
            <a:off x="7046912" y="652025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fld id="{00BC50F8-9B4C-4D46-8920-2FE3B9E2EA94}" type="slidenum">
              <a:rPr lang="ro-RO" altLang="ru-RU" sz="1200" b="1" smtClean="0">
                <a:solidFill>
                  <a:srgbClr val="000000"/>
                </a:solidFill>
                <a:latin typeface="Arial" charset="0"/>
                <a:cs typeface="Arial" charset="0"/>
              </a:rPr>
              <a:pPr algn="r" eaLnBrk="1" fontAlgn="base" hangingPunct="1">
                <a:spcBef>
                  <a:spcPct val="0"/>
                </a:spcBef>
                <a:spcAft>
                  <a:spcPct val="0"/>
                </a:spcAft>
                <a:buFontTx/>
                <a:buNone/>
              </a:pPr>
              <a:t>26</a:t>
            </a:fld>
            <a:endParaRPr lang="ro-RO" altLang="ru-RU" sz="1200" b="1" dirty="0" smtClean="0">
              <a:solidFill>
                <a:srgbClr val="000000"/>
              </a:solidFill>
              <a:latin typeface="Arial" charset="0"/>
              <a:cs typeface="Arial" charset="0"/>
            </a:endParaRPr>
          </a:p>
        </p:txBody>
      </p:sp>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260" y="1284015"/>
            <a:ext cx="6280150" cy="2584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Прямоугольник 8"/>
          <p:cNvSpPr/>
          <p:nvPr/>
        </p:nvSpPr>
        <p:spPr>
          <a:xfrm>
            <a:off x="5131233" y="3886895"/>
            <a:ext cx="2031325" cy="369332"/>
          </a:xfrm>
          <a:prstGeom prst="rect">
            <a:avLst/>
          </a:prstGeom>
        </p:spPr>
        <p:txBody>
          <a:bodyPr wrap="none">
            <a:spAutoFit/>
          </a:bodyPr>
          <a:lstStyle/>
          <a:p>
            <a:pPr algn="ctr"/>
            <a:r>
              <a:rPr lang="en-US" b="1" dirty="0" smtClean="0">
                <a:solidFill>
                  <a:prstClr val="black"/>
                </a:solidFill>
                <a:latin typeface="Arial" panose="020B0604020202020204" pitchFamily="34" charset="0"/>
                <a:cs typeface="Arial" panose="020B0604020202020204" pitchFamily="34" charset="0"/>
              </a:rPr>
              <a:t>SERS, </a:t>
            </a:r>
            <a:r>
              <a:rPr lang="ru-RU" b="1" dirty="0" smtClean="0">
                <a:solidFill>
                  <a:prstClr val="black"/>
                </a:solidFill>
                <a:latin typeface="Arial" panose="020B0604020202020204" pitchFamily="34" charset="0"/>
                <a:cs typeface="Arial" panose="020B0604020202020204" pitchFamily="34" charset="0"/>
              </a:rPr>
              <a:t>1571 с</a:t>
            </a:r>
            <a:r>
              <a:rPr lang="en-US" b="1" dirty="0" smtClean="0">
                <a:solidFill>
                  <a:prstClr val="black"/>
                </a:solidFill>
                <a:latin typeface="Arial" panose="020B0604020202020204" pitchFamily="34" charset="0"/>
                <a:cs typeface="Arial" panose="020B0604020202020204" pitchFamily="34" charset="0"/>
              </a:rPr>
              <a:t>m</a:t>
            </a:r>
            <a:r>
              <a:rPr lang="ru-RU" b="1" baseline="30000" dirty="0" smtClean="0">
                <a:solidFill>
                  <a:prstClr val="black"/>
                </a:solidFill>
                <a:latin typeface="Arial" panose="020B0604020202020204" pitchFamily="34" charset="0"/>
                <a:cs typeface="Arial" panose="020B0604020202020204" pitchFamily="34" charset="0"/>
              </a:rPr>
              <a:t>-1</a:t>
            </a:r>
            <a:r>
              <a:rPr lang="en-US" b="1" baseline="30000" dirty="0" smtClean="0">
                <a:solidFill>
                  <a:prstClr val="black"/>
                </a:solidFill>
                <a:latin typeface="Arial" panose="020B0604020202020204" pitchFamily="34" charset="0"/>
                <a:cs typeface="Arial" panose="020B0604020202020204" pitchFamily="34" charset="0"/>
              </a:rPr>
              <a:t> </a:t>
            </a:r>
            <a:endParaRPr lang="ru-RU" b="1" dirty="0">
              <a:solidFill>
                <a:prstClr val="black"/>
              </a:solidFill>
              <a:latin typeface="Arial" panose="020B0604020202020204" pitchFamily="34" charset="0"/>
              <a:cs typeface="Arial" panose="020B0604020202020204" pitchFamily="34" charset="0"/>
            </a:endParaRPr>
          </a:p>
        </p:txBody>
      </p:sp>
      <p:sp>
        <p:nvSpPr>
          <p:cNvPr id="11" name="Скругленный прямоугольник 10"/>
          <p:cNvSpPr/>
          <p:nvPr/>
        </p:nvSpPr>
        <p:spPr>
          <a:xfrm>
            <a:off x="99839" y="1052736"/>
            <a:ext cx="8928992" cy="45719"/>
          </a:xfrm>
          <a:prstGeom prst="roundRect">
            <a:avLst/>
          </a:prstGeom>
          <a:solidFill>
            <a:schemeClr val="accent2">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2" name="Прямоугольник 11"/>
          <p:cNvSpPr/>
          <p:nvPr/>
        </p:nvSpPr>
        <p:spPr>
          <a:xfrm>
            <a:off x="1546149" y="3886895"/>
            <a:ext cx="2305771" cy="369332"/>
          </a:xfrm>
          <a:prstGeom prst="rect">
            <a:avLst/>
          </a:prstGeom>
        </p:spPr>
        <p:txBody>
          <a:bodyPr wrap="square">
            <a:spAutoFit/>
          </a:bodyPr>
          <a:lstStyle/>
          <a:p>
            <a:pPr algn="ctr"/>
            <a:r>
              <a:rPr lang="en-US" b="1" dirty="0" smtClean="0">
                <a:solidFill>
                  <a:prstClr val="black"/>
                </a:solidFill>
                <a:latin typeface="Arial" panose="020B0604020202020204" pitchFamily="34" charset="0"/>
                <a:cs typeface="Arial" panose="020B0604020202020204" pitchFamily="34" charset="0"/>
              </a:rPr>
              <a:t>SECARS, </a:t>
            </a:r>
            <a:r>
              <a:rPr lang="ru-RU" b="1" dirty="0" smtClean="0">
                <a:solidFill>
                  <a:prstClr val="black"/>
                </a:solidFill>
                <a:latin typeface="Arial" panose="020B0604020202020204" pitchFamily="34" charset="0"/>
                <a:cs typeface="Arial" panose="020B0604020202020204" pitchFamily="34" charset="0"/>
              </a:rPr>
              <a:t>1571 с</a:t>
            </a:r>
            <a:r>
              <a:rPr lang="en-US" b="1" dirty="0" smtClean="0">
                <a:solidFill>
                  <a:prstClr val="black"/>
                </a:solidFill>
                <a:latin typeface="Arial" panose="020B0604020202020204" pitchFamily="34" charset="0"/>
                <a:cs typeface="Arial" panose="020B0604020202020204" pitchFamily="34" charset="0"/>
              </a:rPr>
              <a:t>m</a:t>
            </a:r>
            <a:r>
              <a:rPr lang="ru-RU" b="1" baseline="30000" dirty="0" smtClean="0">
                <a:solidFill>
                  <a:prstClr val="black"/>
                </a:solidFill>
                <a:latin typeface="Arial" panose="020B0604020202020204" pitchFamily="34" charset="0"/>
                <a:cs typeface="Arial" panose="020B0604020202020204" pitchFamily="34" charset="0"/>
              </a:rPr>
              <a:t>-1</a:t>
            </a:r>
            <a:endParaRPr lang="ru-RU" b="1" dirty="0">
              <a:solidFill>
                <a:prstClr val="black"/>
              </a:solidFill>
              <a:latin typeface="Arial" panose="020B0604020202020204" pitchFamily="34" charset="0"/>
              <a:cs typeface="Arial" panose="020B0604020202020204" pitchFamily="34" charset="0"/>
            </a:endParaRPr>
          </a:p>
        </p:txBody>
      </p:sp>
      <p:sp>
        <p:nvSpPr>
          <p:cNvPr id="14" name="TextBox 13"/>
          <p:cNvSpPr txBox="1"/>
          <p:nvPr/>
        </p:nvSpPr>
        <p:spPr>
          <a:xfrm>
            <a:off x="1835696" y="5711820"/>
            <a:ext cx="5662126" cy="427746"/>
          </a:xfrm>
          <a:prstGeom prst="rect">
            <a:avLst/>
          </a:prstGeom>
          <a:solidFill>
            <a:srgbClr val="003366"/>
          </a:solidFill>
        </p:spPr>
        <p:txBody>
          <a:bodyPr wrap="none" rtlCol="0">
            <a:spAutoFit/>
          </a:bodyPr>
          <a:lstStyle/>
          <a:p>
            <a:pPr algn="ctr">
              <a:lnSpc>
                <a:spcPct val="120000"/>
              </a:lnSpc>
            </a:pPr>
            <a:r>
              <a:rPr lang="en-US" sz="2000" b="1" dirty="0" smtClean="0">
                <a:solidFill>
                  <a:prstClr val="white"/>
                </a:solidFill>
                <a:latin typeface="Arial" panose="020B0604020202020204" pitchFamily="34" charset="0"/>
                <a:cs typeface="Arial" panose="020B0604020202020204" pitchFamily="34" charset="0"/>
              </a:rPr>
              <a:t>Imaging contrasts ~</a:t>
            </a:r>
            <a:r>
              <a:rPr lang="ru-RU" sz="2000" b="1" dirty="0" smtClean="0">
                <a:solidFill>
                  <a:prstClr val="white"/>
                </a:solidFill>
                <a:latin typeface="Arial" panose="020B0604020202020204" pitchFamily="34" charset="0"/>
                <a:cs typeface="Arial" panose="020B0604020202020204" pitchFamily="34" charset="0"/>
              </a:rPr>
              <a:t> </a:t>
            </a:r>
            <a:r>
              <a:rPr lang="en-US" sz="2000" b="1" dirty="0" smtClean="0">
                <a:solidFill>
                  <a:prstClr val="white"/>
                </a:solidFill>
                <a:latin typeface="Arial" panose="020B0604020202020204" pitchFamily="34" charset="0"/>
                <a:cs typeface="Arial" panose="020B0604020202020204" pitchFamily="34" charset="0"/>
              </a:rPr>
              <a:t>5</a:t>
            </a:r>
            <a:r>
              <a:rPr lang="ru-RU" sz="2000" b="1" dirty="0" smtClean="0">
                <a:solidFill>
                  <a:prstClr val="white"/>
                </a:solidFill>
                <a:latin typeface="Arial" panose="020B0604020202020204" pitchFamily="34" charset="0"/>
                <a:cs typeface="Arial" panose="020B0604020202020204" pitchFamily="34" charset="0"/>
              </a:rPr>
              <a:t>0 (</a:t>
            </a:r>
            <a:r>
              <a:rPr lang="en-US" sz="2000" b="1" dirty="0" smtClean="0">
                <a:solidFill>
                  <a:prstClr val="white"/>
                </a:solidFill>
                <a:latin typeface="Arial" panose="020B0604020202020204" pitchFamily="34" charset="0"/>
                <a:cs typeface="Arial" panose="020B0604020202020204" pitchFamily="34" charset="0"/>
              </a:rPr>
              <a:t>SECARS</a:t>
            </a:r>
            <a:r>
              <a:rPr lang="ru-RU" sz="2000" b="1" dirty="0" smtClean="0">
                <a:solidFill>
                  <a:prstClr val="white"/>
                </a:solidFill>
                <a:latin typeface="Arial" panose="020B0604020202020204" pitchFamily="34" charset="0"/>
                <a:cs typeface="Arial" panose="020B0604020202020204" pitchFamily="34" charset="0"/>
              </a:rPr>
              <a:t>) и 7 (</a:t>
            </a:r>
            <a:r>
              <a:rPr lang="en-US" sz="2000" b="1" dirty="0" smtClean="0">
                <a:solidFill>
                  <a:prstClr val="white"/>
                </a:solidFill>
                <a:latin typeface="Arial" panose="020B0604020202020204" pitchFamily="34" charset="0"/>
                <a:cs typeface="Arial" panose="020B0604020202020204" pitchFamily="34" charset="0"/>
              </a:rPr>
              <a:t>SERS</a:t>
            </a:r>
            <a:r>
              <a:rPr lang="en-US" sz="2000" b="1" dirty="0" smtClean="0">
                <a:solidFill>
                  <a:prstClr val="white"/>
                </a:solidFill>
                <a:latin typeface="Arial" panose="020B0604020202020204" pitchFamily="34" charset="0"/>
                <a:cs typeface="Arial" panose="020B0604020202020204" pitchFamily="34" charset="0"/>
              </a:rPr>
              <a:t>)</a:t>
            </a:r>
            <a:endParaRPr lang="ru-RU" sz="2000" b="1" baseline="30000" dirty="0">
              <a:solidFill>
                <a:prstClr val="white"/>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384"/>
            <a:ext cx="8229600" cy="792088"/>
          </a:xfrm>
        </p:spPr>
        <p:txBody>
          <a:bodyPr>
            <a:normAutofit/>
          </a:bodyPr>
          <a:lstStyle/>
          <a:p>
            <a:r>
              <a:rPr lang="en-US" sz="2000" b="1" dirty="0">
                <a:latin typeface="Arial" panose="020B0604020202020204" pitchFamily="34" charset="0"/>
                <a:cs typeface="Arial" panose="020B0604020202020204" pitchFamily="34" charset="0"/>
              </a:rPr>
              <a:t>Comparison/correlation</a:t>
            </a:r>
            <a:r>
              <a:rPr lang="ru-RU" sz="2000" b="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of</a:t>
            </a:r>
            <a:r>
              <a:rPr lang="ru-RU" sz="2000" b="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SECARS</a:t>
            </a:r>
            <a:r>
              <a:rPr lang="ru-RU" sz="2000" b="1" dirty="0">
                <a:latin typeface="Arial" panose="020B0604020202020204" pitchFamily="34" charset="0"/>
                <a:cs typeface="Arial" panose="020B0604020202020204" pitchFamily="34" charset="0"/>
              </a:rPr>
              <a:t> и </a:t>
            </a:r>
            <a:r>
              <a:rPr lang="en-US" sz="2000" b="1" dirty="0">
                <a:latin typeface="Arial" panose="020B0604020202020204" pitchFamily="34" charset="0"/>
                <a:cs typeface="Arial" panose="020B0604020202020204" pitchFamily="34" charset="0"/>
              </a:rPr>
              <a:t>SERS</a:t>
            </a:r>
            <a:r>
              <a:rPr lang="ru-RU" sz="2000" b="1"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signals distribution from</a:t>
            </a:r>
            <a:r>
              <a:rPr lang="ru-RU"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CeO</a:t>
            </a:r>
            <a:r>
              <a:rPr lang="en-US" sz="2000" b="1" baseline="-25000" dirty="0" smtClean="0">
                <a:latin typeface="Arial" panose="020B0604020202020204" pitchFamily="34" charset="0"/>
                <a:cs typeface="Arial" panose="020B0604020202020204" pitchFamily="34" charset="0"/>
              </a:rPr>
              <a:t>2</a:t>
            </a:r>
            <a:r>
              <a:rPr lang="en-US" sz="2000" b="1" dirty="0" smtClean="0">
                <a:latin typeface="Arial" panose="020B0604020202020204" pitchFamily="34" charset="0"/>
                <a:cs typeface="Arial" panose="020B0604020202020204" pitchFamily="34" charset="0"/>
              </a:rPr>
              <a:t>/Au-NP/</a:t>
            </a:r>
            <a:r>
              <a:rPr lang="en-US" sz="2000" b="1" dirty="0" err="1" smtClean="0">
                <a:latin typeface="Arial" panose="020B0604020202020204" pitchFamily="34" charset="0"/>
                <a:cs typeface="Arial" panose="020B0604020202020204" pitchFamily="34" charset="0"/>
              </a:rPr>
              <a:t>mPBA</a:t>
            </a:r>
            <a:r>
              <a:rPr lang="en-US" sz="2000" b="1" dirty="0" smtClean="0">
                <a:latin typeface="Arial" panose="020B0604020202020204" pitchFamily="34" charset="0"/>
                <a:cs typeface="Arial" panose="020B0604020202020204" pitchFamily="34" charset="0"/>
              </a:rPr>
              <a:t> in 3D performance</a:t>
            </a:r>
            <a:endParaRPr lang="ru-RU" sz="2000" b="1" dirty="0">
              <a:latin typeface="Arial" panose="020B0604020202020204" pitchFamily="34" charset="0"/>
              <a:cs typeface="Arial" panose="020B0604020202020204" pitchFamily="34" charset="0"/>
            </a:endParaRPr>
          </a:p>
        </p:txBody>
      </p:sp>
      <p:pic>
        <p:nvPicPr>
          <p:cNvPr id="4" name="Содержимое 3" descr="1571cm_SERS-3D.jpg"/>
          <p:cNvPicPr>
            <a:picLocks noGrp="1" noChangeAspect="1"/>
          </p:cNvPicPr>
          <p:nvPr>
            <p:ph idx="1"/>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2339753" y="746702"/>
            <a:ext cx="4752528" cy="2970330"/>
          </a:xfrm>
        </p:spPr>
      </p:pic>
      <p:pic>
        <p:nvPicPr>
          <p:cNvPr id="5" name="Рисунок 4" descr="1571cm_CARS-3D.jpg"/>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2339752" y="3699030"/>
            <a:ext cx="4752528" cy="2970330"/>
          </a:xfrm>
          <a:prstGeom prst="rect">
            <a:avLst/>
          </a:prstGeom>
        </p:spPr>
      </p:pic>
      <p:sp>
        <p:nvSpPr>
          <p:cNvPr id="6" name="TextBox 5"/>
          <p:cNvSpPr txBox="1"/>
          <p:nvPr/>
        </p:nvSpPr>
        <p:spPr>
          <a:xfrm>
            <a:off x="2483768" y="980728"/>
            <a:ext cx="813043" cy="369332"/>
          </a:xfrm>
          <a:prstGeom prst="rect">
            <a:avLst/>
          </a:prstGeom>
          <a:noFill/>
        </p:spPr>
        <p:txBody>
          <a:bodyPr wrap="none" rtlCol="0">
            <a:spAutoFit/>
          </a:bodyPr>
          <a:lstStyle/>
          <a:p>
            <a:r>
              <a:rPr lang="en-US" b="1" dirty="0" smtClean="0">
                <a:solidFill>
                  <a:prstClr val="white"/>
                </a:solidFill>
                <a:latin typeface="Arial" panose="020B0604020202020204" pitchFamily="34" charset="0"/>
                <a:cs typeface="Arial" panose="020B0604020202020204" pitchFamily="34" charset="0"/>
              </a:rPr>
              <a:t>SERS</a:t>
            </a:r>
            <a:endParaRPr lang="ru-RU" b="1" dirty="0">
              <a:solidFill>
                <a:prstClr val="white"/>
              </a:solidFill>
              <a:latin typeface="Arial" panose="020B0604020202020204" pitchFamily="34" charset="0"/>
              <a:cs typeface="Arial" panose="020B0604020202020204" pitchFamily="34" charset="0"/>
            </a:endParaRPr>
          </a:p>
        </p:txBody>
      </p:sp>
      <p:sp>
        <p:nvSpPr>
          <p:cNvPr id="7" name="TextBox 6"/>
          <p:cNvSpPr txBox="1"/>
          <p:nvPr/>
        </p:nvSpPr>
        <p:spPr>
          <a:xfrm>
            <a:off x="2468191" y="3933056"/>
            <a:ext cx="1146468" cy="369332"/>
          </a:xfrm>
          <a:prstGeom prst="rect">
            <a:avLst/>
          </a:prstGeom>
          <a:noFill/>
        </p:spPr>
        <p:txBody>
          <a:bodyPr wrap="none" rtlCol="0">
            <a:spAutoFit/>
          </a:bodyPr>
          <a:lstStyle/>
          <a:p>
            <a:r>
              <a:rPr lang="en-US" b="1" dirty="0" smtClean="0">
                <a:solidFill>
                  <a:prstClr val="white"/>
                </a:solidFill>
                <a:latin typeface="Arial" panose="020B0604020202020204" pitchFamily="34" charset="0"/>
                <a:cs typeface="Arial" panose="020B0604020202020204" pitchFamily="34" charset="0"/>
              </a:rPr>
              <a:t>SECARS</a:t>
            </a:r>
            <a:endParaRPr lang="ru-RU" b="1" dirty="0">
              <a:solidFill>
                <a:prstClr val="white"/>
              </a:solidFill>
              <a:latin typeface="Arial" panose="020B0604020202020204" pitchFamily="34" charset="0"/>
              <a:cs typeface="Arial" panose="020B0604020202020204" pitchFamily="34" charset="0"/>
            </a:endParaRPr>
          </a:p>
        </p:txBody>
      </p:sp>
      <p:sp>
        <p:nvSpPr>
          <p:cNvPr id="8" name="Номер слайда 2"/>
          <p:cNvSpPr txBox="1">
            <a:spLocks/>
          </p:cNvSpPr>
          <p:nvPr/>
        </p:nvSpPr>
        <p:spPr bwMode="auto">
          <a:xfrm>
            <a:off x="7046912" y="652025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fld id="{00BC50F8-9B4C-4D46-8920-2FE3B9E2EA94}" type="slidenum">
              <a:rPr lang="ro-RO" altLang="ru-RU" sz="1200" b="1" smtClean="0">
                <a:solidFill>
                  <a:srgbClr val="000000"/>
                </a:solidFill>
                <a:latin typeface="Arial" charset="0"/>
                <a:cs typeface="Arial" charset="0"/>
              </a:rPr>
              <a:pPr algn="r" eaLnBrk="1" fontAlgn="base" hangingPunct="1">
                <a:spcBef>
                  <a:spcPct val="0"/>
                </a:spcBef>
                <a:spcAft>
                  <a:spcPct val="0"/>
                </a:spcAft>
                <a:buFontTx/>
                <a:buNone/>
              </a:pPr>
              <a:t>27</a:t>
            </a:fld>
            <a:endParaRPr lang="ro-RO" altLang="ru-RU" sz="1200" b="1" dirty="0" smtClean="0">
              <a:solidFill>
                <a:srgbClr val="000000"/>
              </a:solidFill>
              <a:latin typeface="Arial" charset="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2"/>
          <p:cNvSpPr txBox="1">
            <a:spLocks/>
          </p:cNvSpPr>
          <p:nvPr/>
        </p:nvSpPr>
        <p:spPr bwMode="auto">
          <a:xfrm>
            <a:off x="7030690" y="648866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fld id="{00BC50F8-9B4C-4D46-8920-2FE3B9E2EA94}" type="slidenum">
              <a:rPr lang="ro-RO" altLang="ru-RU" sz="1200" b="1" smtClean="0">
                <a:solidFill>
                  <a:srgbClr val="000000"/>
                </a:solidFill>
                <a:latin typeface="Arial" charset="0"/>
                <a:cs typeface="Arial" charset="0"/>
              </a:rPr>
              <a:pPr algn="r" eaLnBrk="1" fontAlgn="base" hangingPunct="1">
                <a:spcBef>
                  <a:spcPct val="0"/>
                </a:spcBef>
                <a:spcAft>
                  <a:spcPct val="0"/>
                </a:spcAft>
                <a:buFontTx/>
                <a:buNone/>
              </a:pPr>
              <a:t>28</a:t>
            </a:fld>
            <a:endParaRPr lang="ro-RO" altLang="ru-RU" sz="1200" b="1" dirty="0" smtClean="0">
              <a:solidFill>
                <a:srgbClr val="000000"/>
              </a:solidFill>
              <a:latin typeface="Arial" charset="0"/>
              <a:cs typeface="Arial" charset="0"/>
            </a:endParaRPr>
          </a:p>
        </p:txBody>
      </p:sp>
      <p:pic>
        <p:nvPicPr>
          <p:cNvPr id="81922" name="Picture 2" descr="C:\Users\Arzuman\AppData\Roaming\Skype\grigory_arzumanyan\media_messaging\media_cache_v3\^2D4DC321DB4AAB3520F41200A31F00E67CC118C5A167945459^pimgpsh_fullsize_dist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6677" y="1052736"/>
            <a:ext cx="5411628" cy="21347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14" y="15848"/>
            <a:ext cx="9144000" cy="757130"/>
          </a:xfrm>
          <a:prstGeom prst="rect">
            <a:avLst/>
          </a:prstGeom>
          <a:solidFill>
            <a:srgbClr val="003366"/>
          </a:solidFill>
        </p:spPr>
        <p:txBody>
          <a:bodyPr wrap="square" rtlCol="0">
            <a:spAutoFit/>
          </a:bodyPr>
          <a:lstStyle/>
          <a:p>
            <a:pPr algn="ctr">
              <a:lnSpc>
                <a:spcPct val="90000"/>
              </a:lnSpc>
            </a:pPr>
            <a:r>
              <a:rPr lang="en-US" sz="2400" b="1" dirty="0" smtClean="0">
                <a:solidFill>
                  <a:prstClr val="white"/>
                </a:solidFill>
                <a:latin typeface="Arial" panose="020B0604020202020204" pitchFamily="34" charset="0"/>
                <a:cs typeface="Arial" panose="020B0604020202020204" pitchFamily="34" charset="0"/>
              </a:rPr>
              <a:t>Resonant and </a:t>
            </a:r>
            <a:r>
              <a:rPr lang="en-US" sz="2400" b="1" dirty="0" err="1" smtClean="0">
                <a:solidFill>
                  <a:prstClr val="white"/>
                </a:solidFill>
                <a:latin typeface="Arial" panose="020B0604020202020204" pitchFamily="34" charset="0"/>
                <a:cs typeface="Arial" panose="020B0604020202020204" pitchFamily="34" charset="0"/>
              </a:rPr>
              <a:t>nonresonant</a:t>
            </a:r>
            <a:r>
              <a:rPr lang="en-US" sz="2400" b="1" dirty="0" smtClean="0">
                <a:solidFill>
                  <a:prstClr val="white"/>
                </a:solidFill>
                <a:latin typeface="Arial" panose="020B0604020202020204" pitchFamily="34" charset="0"/>
                <a:cs typeface="Arial" panose="020B0604020202020204" pitchFamily="34" charset="0"/>
              </a:rPr>
              <a:t> SECARS micro-images of TNB/Au-NPs</a:t>
            </a:r>
            <a:r>
              <a:rPr lang="ru-RU" sz="2400" b="1" dirty="0" smtClean="0">
                <a:solidFill>
                  <a:prstClr val="white"/>
                </a:solidFill>
                <a:latin typeface="Arial" panose="020B0604020202020204" pitchFamily="34" charset="0"/>
                <a:cs typeface="Arial" panose="020B0604020202020204" pitchFamily="34" charset="0"/>
              </a:rPr>
              <a:t> </a:t>
            </a:r>
            <a:r>
              <a:rPr lang="en-US" sz="2400" b="1" dirty="0" smtClean="0">
                <a:solidFill>
                  <a:prstClr val="white"/>
                </a:solidFill>
                <a:latin typeface="Arial" panose="020B0604020202020204" pitchFamily="34" charset="0"/>
                <a:cs typeface="Arial" panose="020B0604020202020204" pitchFamily="34" charset="0"/>
              </a:rPr>
              <a:t>on CeO</a:t>
            </a:r>
            <a:r>
              <a:rPr lang="en-US" sz="2400" b="1" baseline="-25000" dirty="0" smtClean="0">
                <a:solidFill>
                  <a:prstClr val="white"/>
                </a:solidFill>
                <a:latin typeface="Arial" panose="020B0604020202020204" pitchFamily="34" charset="0"/>
                <a:cs typeface="Arial" panose="020B0604020202020204" pitchFamily="34" charset="0"/>
              </a:rPr>
              <a:t>2</a:t>
            </a:r>
            <a:r>
              <a:rPr lang="en-US" sz="2400" b="1" dirty="0" smtClean="0">
                <a:solidFill>
                  <a:prstClr val="white"/>
                </a:solidFill>
                <a:latin typeface="Arial" panose="020B0604020202020204" pitchFamily="34" charset="0"/>
                <a:cs typeface="Arial" panose="020B0604020202020204" pitchFamily="34" charset="0"/>
              </a:rPr>
              <a:t> film surface</a:t>
            </a:r>
            <a:r>
              <a:rPr lang="ru-RU" sz="2400" b="1" dirty="0" smtClean="0">
                <a:solidFill>
                  <a:prstClr val="white"/>
                </a:solidFill>
                <a:latin typeface="Arial" panose="020B0604020202020204" pitchFamily="34" charset="0"/>
                <a:cs typeface="Arial" panose="020B0604020202020204" pitchFamily="34" charset="0"/>
              </a:rPr>
              <a:t>  </a:t>
            </a:r>
            <a:endParaRPr lang="ru-RU" sz="2400" b="1" dirty="0">
              <a:solidFill>
                <a:prstClr val="white"/>
              </a:solidFill>
              <a:latin typeface="Arial" panose="020B0604020202020204" pitchFamily="34" charset="0"/>
              <a:cs typeface="Arial" panose="020B0604020202020204" pitchFamily="34" charset="0"/>
            </a:endParaRPr>
          </a:p>
        </p:txBody>
      </p:sp>
      <p:pic>
        <p:nvPicPr>
          <p:cNvPr id="819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7" y="3232256"/>
            <a:ext cx="5400600" cy="19969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205102" y="1844823"/>
            <a:ext cx="1465466" cy="1200329"/>
          </a:xfrm>
          <a:prstGeom prst="rect">
            <a:avLst/>
          </a:prstGeom>
          <a:noFill/>
        </p:spPr>
        <p:txBody>
          <a:bodyPr wrap="none" rtlCol="0">
            <a:spAutoFit/>
          </a:bodyPr>
          <a:lstStyle/>
          <a:p>
            <a:r>
              <a:rPr lang="en-US" b="1" dirty="0" smtClean="0">
                <a:solidFill>
                  <a:prstClr val="black"/>
                </a:solidFill>
                <a:latin typeface="Arial" panose="020B0604020202020204" pitchFamily="34" charset="0"/>
                <a:cs typeface="Arial" panose="020B0604020202020204" pitchFamily="34" charset="0"/>
              </a:rPr>
              <a:t>Resonance</a:t>
            </a:r>
            <a:endParaRPr lang="ru-RU" b="1" dirty="0" smtClean="0">
              <a:solidFill>
                <a:prstClr val="black"/>
              </a:solidFill>
              <a:latin typeface="Arial" panose="020B0604020202020204" pitchFamily="34" charset="0"/>
              <a:cs typeface="Arial" panose="020B0604020202020204" pitchFamily="34" charset="0"/>
            </a:endParaRPr>
          </a:p>
          <a:p>
            <a:r>
              <a:rPr lang="el-GR" b="1" dirty="0" smtClean="0">
                <a:solidFill>
                  <a:prstClr val="black"/>
                </a:solidFill>
                <a:latin typeface="Arial" panose="020B0604020202020204" pitchFamily="34" charset="0"/>
                <a:cs typeface="Arial" panose="020B0604020202020204" pitchFamily="34" charset="0"/>
              </a:rPr>
              <a:t>λ</a:t>
            </a:r>
            <a:r>
              <a:rPr lang="en-US" b="1" baseline="-25000" dirty="0">
                <a:solidFill>
                  <a:prstClr val="black"/>
                </a:solidFill>
                <a:latin typeface="Arial" panose="020B0604020202020204" pitchFamily="34" charset="0"/>
                <a:cs typeface="Arial" panose="020B0604020202020204" pitchFamily="34" charset="0"/>
              </a:rPr>
              <a:t>p</a:t>
            </a:r>
            <a:r>
              <a:rPr lang="en-US" b="1" dirty="0">
                <a:solidFill>
                  <a:prstClr val="black"/>
                </a:solidFill>
                <a:latin typeface="Arial" panose="020B0604020202020204" pitchFamily="34" charset="0"/>
                <a:cs typeface="Arial" panose="020B0604020202020204" pitchFamily="34" charset="0"/>
              </a:rPr>
              <a:t> = </a:t>
            </a:r>
            <a:r>
              <a:rPr lang="en-US" b="1" dirty="0" smtClean="0">
                <a:solidFill>
                  <a:prstClr val="black"/>
                </a:solidFill>
                <a:latin typeface="Arial" panose="020B0604020202020204" pitchFamily="34" charset="0"/>
                <a:cs typeface="Arial" panose="020B0604020202020204" pitchFamily="34" charset="0"/>
              </a:rPr>
              <a:t>932</a:t>
            </a:r>
            <a:r>
              <a:rPr lang="ru-RU" b="1" dirty="0" smtClean="0">
                <a:solidFill>
                  <a:prstClr val="black"/>
                </a:solidFill>
                <a:latin typeface="Arial" panose="020B0604020202020204" pitchFamily="34" charset="0"/>
                <a:cs typeface="Arial" panose="020B0604020202020204" pitchFamily="34" charset="0"/>
              </a:rPr>
              <a:t> </a:t>
            </a:r>
            <a:r>
              <a:rPr lang="en-US" b="1" dirty="0" smtClean="0">
                <a:solidFill>
                  <a:prstClr val="black"/>
                </a:solidFill>
                <a:latin typeface="Arial" panose="020B0604020202020204" pitchFamily="34" charset="0"/>
                <a:cs typeface="Arial" panose="020B0604020202020204" pitchFamily="34" charset="0"/>
              </a:rPr>
              <a:t>nm</a:t>
            </a:r>
            <a:endParaRPr lang="ru-RU" b="1" dirty="0" smtClean="0">
              <a:solidFill>
                <a:prstClr val="black"/>
              </a:solidFill>
              <a:latin typeface="Arial" panose="020B0604020202020204" pitchFamily="34" charset="0"/>
              <a:cs typeface="Arial" panose="020B0604020202020204" pitchFamily="34" charset="0"/>
            </a:endParaRPr>
          </a:p>
          <a:p>
            <a:r>
              <a:rPr lang="ru-RU" b="1" dirty="0">
                <a:solidFill>
                  <a:prstClr val="black"/>
                </a:solidFill>
                <a:latin typeface="Arial" panose="020B0604020202020204" pitchFamily="34" charset="0"/>
                <a:cs typeface="Arial" panose="020B0604020202020204" pitchFamily="34" charset="0"/>
              </a:rPr>
              <a:t>(</a:t>
            </a:r>
            <a:r>
              <a:rPr lang="en-US" b="1" dirty="0">
                <a:solidFill>
                  <a:prstClr val="black"/>
                </a:solidFill>
                <a:latin typeface="Arial" panose="020B0604020202020204" pitchFamily="34" charset="0"/>
                <a:cs typeface="Arial" panose="020B0604020202020204" pitchFamily="34" charset="0"/>
              </a:rPr>
              <a:t>1338 </a:t>
            </a:r>
            <a:r>
              <a:rPr lang="en-US" b="1" dirty="0" smtClean="0">
                <a:solidFill>
                  <a:prstClr val="black"/>
                </a:solidFill>
                <a:latin typeface="Arial" panose="020B0604020202020204" pitchFamily="34" charset="0"/>
                <a:cs typeface="Arial" panose="020B0604020202020204" pitchFamily="34" charset="0"/>
              </a:rPr>
              <a:t>cm</a:t>
            </a:r>
            <a:r>
              <a:rPr lang="en-US" b="1" baseline="30000" dirty="0" smtClean="0">
                <a:solidFill>
                  <a:prstClr val="black"/>
                </a:solidFill>
                <a:latin typeface="Arial" panose="020B0604020202020204" pitchFamily="34" charset="0"/>
                <a:cs typeface="Arial" panose="020B0604020202020204" pitchFamily="34" charset="0"/>
              </a:rPr>
              <a:t>-1</a:t>
            </a:r>
            <a:r>
              <a:rPr lang="ru-RU" b="1" dirty="0">
                <a:solidFill>
                  <a:prstClr val="black"/>
                </a:solidFill>
                <a:latin typeface="Arial" panose="020B0604020202020204" pitchFamily="34" charset="0"/>
                <a:cs typeface="Arial" panose="020B0604020202020204" pitchFamily="34" charset="0"/>
              </a:rPr>
              <a:t>)</a:t>
            </a:r>
            <a:endParaRPr lang="en-US" b="1" dirty="0">
              <a:solidFill>
                <a:prstClr val="black"/>
              </a:solidFill>
              <a:latin typeface="Arial" panose="020B0604020202020204" pitchFamily="34" charset="0"/>
              <a:cs typeface="Arial" panose="020B0604020202020204" pitchFamily="34" charset="0"/>
            </a:endParaRPr>
          </a:p>
          <a:p>
            <a:endParaRPr lang="ru-RU" b="1" dirty="0">
              <a:solidFill>
                <a:prstClr val="black"/>
              </a:solidFill>
              <a:latin typeface="Arial" panose="020B0604020202020204" pitchFamily="34" charset="0"/>
              <a:cs typeface="Arial" panose="020B0604020202020204" pitchFamily="34" charset="0"/>
            </a:endParaRPr>
          </a:p>
        </p:txBody>
      </p:sp>
      <p:sp>
        <p:nvSpPr>
          <p:cNvPr id="10" name="TextBox 9"/>
          <p:cNvSpPr txBox="1"/>
          <p:nvPr/>
        </p:nvSpPr>
        <p:spPr>
          <a:xfrm>
            <a:off x="7382390" y="1844824"/>
            <a:ext cx="1787669" cy="1231106"/>
          </a:xfrm>
          <a:prstGeom prst="rect">
            <a:avLst/>
          </a:prstGeom>
          <a:noFill/>
        </p:spPr>
        <p:txBody>
          <a:bodyPr wrap="none" rtlCol="0">
            <a:spAutoFit/>
          </a:bodyPr>
          <a:lstStyle/>
          <a:p>
            <a:r>
              <a:rPr lang="en-US" b="1" dirty="0" err="1" smtClean="0">
                <a:solidFill>
                  <a:prstClr val="black"/>
                </a:solidFill>
                <a:latin typeface="Arial" panose="020B0604020202020204" pitchFamily="34" charset="0"/>
                <a:cs typeface="Arial" panose="020B0604020202020204" pitchFamily="34" charset="0"/>
              </a:rPr>
              <a:t>Nonresonance</a:t>
            </a:r>
            <a:endParaRPr lang="ru-RU" b="1" dirty="0" smtClean="0">
              <a:solidFill>
                <a:prstClr val="black"/>
              </a:solidFill>
              <a:latin typeface="Arial" panose="020B0604020202020204" pitchFamily="34" charset="0"/>
              <a:cs typeface="Arial" panose="020B0604020202020204" pitchFamily="34" charset="0"/>
            </a:endParaRPr>
          </a:p>
          <a:p>
            <a:r>
              <a:rPr lang="el-GR" b="1" dirty="0" smtClean="0">
                <a:solidFill>
                  <a:prstClr val="black"/>
                </a:solidFill>
                <a:latin typeface="Arial" panose="020B0604020202020204" pitchFamily="34" charset="0"/>
                <a:cs typeface="Arial" panose="020B0604020202020204" pitchFamily="34" charset="0"/>
              </a:rPr>
              <a:t>λ</a:t>
            </a:r>
            <a:r>
              <a:rPr lang="en-US" b="1" baseline="-25000" dirty="0">
                <a:solidFill>
                  <a:prstClr val="black"/>
                </a:solidFill>
                <a:latin typeface="Arial" panose="020B0604020202020204" pitchFamily="34" charset="0"/>
                <a:cs typeface="Arial" panose="020B0604020202020204" pitchFamily="34" charset="0"/>
              </a:rPr>
              <a:t>p</a:t>
            </a:r>
            <a:r>
              <a:rPr lang="en-US" b="1" dirty="0">
                <a:solidFill>
                  <a:prstClr val="black"/>
                </a:solidFill>
                <a:latin typeface="Arial" panose="020B0604020202020204" pitchFamily="34" charset="0"/>
                <a:cs typeface="Arial" panose="020B0604020202020204" pitchFamily="34" charset="0"/>
              </a:rPr>
              <a:t> = </a:t>
            </a:r>
            <a:r>
              <a:rPr lang="en-US" b="1" dirty="0" smtClean="0">
                <a:solidFill>
                  <a:prstClr val="black"/>
                </a:solidFill>
                <a:latin typeface="Arial" panose="020B0604020202020204" pitchFamily="34" charset="0"/>
                <a:cs typeface="Arial" panose="020B0604020202020204" pitchFamily="34" charset="0"/>
              </a:rPr>
              <a:t>9</a:t>
            </a:r>
            <a:r>
              <a:rPr lang="ru-RU" b="1" dirty="0" smtClean="0">
                <a:solidFill>
                  <a:prstClr val="black"/>
                </a:solidFill>
                <a:latin typeface="Arial" panose="020B0604020202020204" pitchFamily="34" charset="0"/>
                <a:cs typeface="Arial" panose="020B0604020202020204" pitchFamily="34" charset="0"/>
              </a:rPr>
              <a:t>00</a:t>
            </a:r>
            <a:r>
              <a:rPr lang="en-US" b="1" dirty="0" smtClean="0">
                <a:solidFill>
                  <a:prstClr val="black"/>
                </a:solidFill>
                <a:latin typeface="Arial" panose="020B0604020202020204" pitchFamily="34" charset="0"/>
                <a:cs typeface="Arial" panose="020B0604020202020204" pitchFamily="34" charset="0"/>
              </a:rPr>
              <a:t> nm</a:t>
            </a:r>
            <a:endParaRPr lang="ru-RU" b="1" dirty="0" smtClean="0">
              <a:solidFill>
                <a:prstClr val="black"/>
              </a:solidFill>
              <a:latin typeface="Arial" panose="020B0604020202020204" pitchFamily="34" charset="0"/>
              <a:cs typeface="Arial" panose="020B0604020202020204" pitchFamily="34" charset="0"/>
            </a:endParaRPr>
          </a:p>
          <a:p>
            <a:r>
              <a:rPr lang="ru-RU" sz="2000" b="1" dirty="0">
                <a:solidFill>
                  <a:prstClr val="black"/>
                </a:solidFill>
                <a:latin typeface="Arial" panose="020B0604020202020204" pitchFamily="34" charset="0"/>
                <a:cs typeface="Arial" panose="020B0604020202020204" pitchFamily="34" charset="0"/>
              </a:rPr>
              <a:t>(</a:t>
            </a:r>
            <a:r>
              <a:rPr lang="en-US" b="1" dirty="0">
                <a:solidFill>
                  <a:prstClr val="black"/>
                </a:solidFill>
                <a:latin typeface="Arial" panose="020B0604020202020204" pitchFamily="34" charset="0"/>
                <a:cs typeface="Arial" panose="020B0604020202020204" pitchFamily="34" charset="0"/>
              </a:rPr>
              <a:t>1714 </a:t>
            </a:r>
            <a:r>
              <a:rPr lang="en-US" b="1" dirty="0" smtClean="0">
                <a:solidFill>
                  <a:prstClr val="black"/>
                </a:solidFill>
                <a:latin typeface="Arial" panose="020B0604020202020204" pitchFamily="34" charset="0"/>
                <a:cs typeface="Arial" panose="020B0604020202020204" pitchFamily="34" charset="0"/>
              </a:rPr>
              <a:t>cm</a:t>
            </a:r>
            <a:r>
              <a:rPr lang="en-US" b="1" baseline="30000" dirty="0" smtClean="0">
                <a:solidFill>
                  <a:prstClr val="black"/>
                </a:solidFill>
                <a:latin typeface="Arial" panose="020B0604020202020204" pitchFamily="34" charset="0"/>
                <a:cs typeface="Arial" panose="020B0604020202020204" pitchFamily="34" charset="0"/>
              </a:rPr>
              <a:t>-1</a:t>
            </a:r>
            <a:r>
              <a:rPr lang="ru-RU" b="1" dirty="0">
                <a:solidFill>
                  <a:prstClr val="black"/>
                </a:solidFill>
                <a:latin typeface="Arial" panose="020B0604020202020204" pitchFamily="34" charset="0"/>
                <a:cs typeface="Arial" panose="020B0604020202020204" pitchFamily="34" charset="0"/>
              </a:rPr>
              <a:t>)</a:t>
            </a:r>
          </a:p>
          <a:p>
            <a:endParaRPr lang="ru-RU" b="1" dirty="0">
              <a:solidFill>
                <a:prstClr val="black"/>
              </a:solidFill>
              <a:latin typeface="Arial" panose="020B0604020202020204" pitchFamily="34" charset="0"/>
              <a:cs typeface="Arial" panose="020B0604020202020204" pitchFamily="34" charset="0"/>
            </a:endParaRPr>
          </a:p>
        </p:txBody>
      </p:sp>
      <p:sp>
        <p:nvSpPr>
          <p:cNvPr id="8" name="TextBox 7"/>
          <p:cNvSpPr txBox="1"/>
          <p:nvPr/>
        </p:nvSpPr>
        <p:spPr>
          <a:xfrm>
            <a:off x="7392200" y="2996952"/>
            <a:ext cx="1362874" cy="646331"/>
          </a:xfrm>
          <a:prstGeom prst="rect">
            <a:avLst/>
          </a:prstGeom>
          <a:noFill/>
        </p:spPr>
        <p:txBody>
          <a:bodyPr wrap="none" rtlCol="0">
            <a:spAutoFit/>
          </a:bodyPr>
          <a:lstStyle/>
          <a:p>
            <a:r>
              <a:rPr lang="el-GR" b="1" dirty="0" smtClean="0">
                <a:solidFill>
                  <a:prstClr val="black"/>
                </a:solidFill>
                <a:latin typeface="Arial" panose="020B0604020202020204" pitchFamily="34" charset="0"/>
                <a:cs typeface="Arial" panose="020B0604020202020204" pitchFamily="34" charset="0"/>
              </a:rPr>
              <a:t>40</a:t>
            </a:r>
            <a:r>
              <a:rPr lang="ru-RU" b="1" dirty="0" smtClean="0">
                <a:solidFill>
                  <a:prstClr val="black"/>
                </a:solidFill>
                <a:latin typeface="Arial" panose="020B0604020202020204" pitchFamily="34" charset="0"/>
                <a:cs typeface="Arial" panose="020B0604020202020204" pitchFamily="34" charset="0"/>
              </a:rPr>
              <a:t> </a:t>
            </a:r>
            <a:r>
              <a:rPr lang="en-US" b="1" dirty="0" smtClean="0">
                <a:solidFill>
                  <a:prstClr val="black"/>
                </a:solidFill>
                <a:latin typeface="Arial" panose="020B0604020202020204" pitchFamily="34" charset="0"/>
                <a:cs typeface="Arial" panose="020B0604020202020204" pitchFamily="34" charset="0"/>
              </a:rPr>
              <a:t>× </a:t>
            </a:r>
            <a:r>
              <a:rPr lang="en-US" b="1" dirty="0">
                <a:solidFill>
                  <a:prstClr val="black"/>
                </a:solidFill>
                <a:latin typeface="Arial" panose="020B0604020202020204" pitchFamily="34" charset="0"/>
                <a:cs typeface="Arial" panose="020B0604020202020204" pitchFamily="34" charset="0"/>
              </a:rPr>
              <a:t>40 </a:t>
            </a:r>
            <a:r>
              <a:rPr lang="en-US" b="1" dirty="0" smtClean="0">
                <a:solidFill>
                  <a:prstClr val="black"/>
                </a:solidFill>
                <a:latin typeface="Arial" panose="020B0604020202020204" pitchFamily="34" charset="0"/>
                <a:cs typeface="Arial" panose="020B0604020202020204" pitchFamily="34" charset="0"/>
              </a:rPr>
              <a:t>µm</a:t>
            </a:r>
            <a:endParaRPr lang="ru-RU" b="1" dirty="0" smtClean="0">
              <a:solidFill>
                <a:prstClr val="black"/>
              </a:solidFill>
              <a:latin typeface="Arial" panose="020B0604020202020204" pitchFamily="34" charset="0"/>
              <a:cs typeface="Arial" panose="020B0604020202020204" pitchFamily="34" charset="0"/>
            </a:endParaRPr>
          </a:p>
          <a:p>
            <a:r>
              <a:rPr lang="ru-RU" b="1" dirty="0" smtClean="0">
                <a:solidFill>
                  <a:prstClr val="black"/>
                </a:solidFill>
                <a:latin typeface="Arial" panose="020B0604020202020204" pitchFamily="34" charset="0"/>
                <a:cs typeface="Arial" panose="020B0604020202020204" pitchFamily="34" charset="0"/>
              </a:rPr>
              <a:t>51 х 51 </a:t>
            </a:r>
            <a:r>
              <a:rPr lang="en-US" b="1" dirty="0" err="1" smtClean="0">
                <a:solidFill>
                  <a:prstClr val="black"/>
                </a:solidFill>
                <a:latin typeface="Arial" panose="020B0604020202020204" pitchFamily="34" charset="0"/>
                <a:cs typeface="Arial" panose="020B0604020202020204" pitchFamily="34" charset="0"/>
              </a:rPr>
              <a:t>pl</a:t>
            </a:r>
            <a:endParaRPr lang="ru-RU" b="1" dirty="0">
              <a:solidFill>
                <a:prstClr val="black"/>
              </a:solidFill>
              <a:latin typeface="Arial" panose="020B0604020202020204" pitchFamily="34" charset="0"/>
              <a:cs typeface="Arial" panose="020B0604020202020204" pitchFamily="34" charset="0"/>
            </a:endParaRPr>
          </a:p>
        </p:txBody>
      </p:sp>
      <p:sp>
        <p:nvSpPr>
          <p:cNvPr id="9" name="TextBox 8"/>
          <p:cNvSpPr txBox="1"/>
          <p:nvPr/>
        </p:nvSpPr>
        <p:spPr>
          <a:xfrm>
            <a:off x="50389" y="2996952"/>
            <a:ext cx="1431802" cy="646331"/>
          </a:xfrm>
          <a:prstGeom prst="rect">
            <a:avLst/>
          </a:prstGeom>
          <a:noFill/>
        </p:spPr>
        <p:txBody>
          <a:bodyPr wrap="none" rtlCol="0">
            <a:spAutoFit/>
          </a:bodyPr>
          <a:lstStyle/>
          <a:p>
            <a:r>
              <a:rPr lang="en-US" b="1" dirty="0">
                <a:solidFill>
                  <a:prstClr val="black"/>
                </a:solidFill>
                <a:latin typeface="Arial" panose="020B0604020202020204" pitchFamily="34" charset="0"/>
                <a:cs typeface="Arial" panose="020B0604020202020204" pitchFamily="34" charset="0"/>
              </a:rPr>
              <a:t>P</a:t>
            </a:r>
            <a:r>
              <a:rPr lang="en-US" b="1" baseline="-25000" dirty="0">
                <a:solidFill>
                  <a:prstClr val="black"/>
                </a:solidFill>
                <a:latin typeface="Arial" panose="020B0604020202020204" pitchFamily="34" charset="0"/>
                <a:cs typeface="Arial" panose="020B0604020202020204" pitchFamily="34" charset="0"/>
              </a:rPr>
              <a:t>p</a:t>
            </a:r>
            <a:r>
              <a:rPr lang="en-US" b="1" dirty="0">
                <a:solidFill>
                  <a:prstClr val="black"/>
                </a:solidFill>
                <a:latin typeface="Arial" panose="020B0604020202020204" pitchFamily="34" charset="0"/>
                <a:cs typeface="Arial" panose="020B0604020202020204" pitchFamily="34" charset="0"/>
              </a:rPr>
              <a:t> ≈ 30 µW </a:t>
            </a:r>
            <a:endParaRPr lang="ru-RU" b="1" dirty="0" smtClean="0">
              <a:solidFill>
                <a:prstClr val="black"/>
              </a:solidFill>
              <a:latin typeface="Arial" panose="020B0604020202020204" pitchFamily="34" charset="0"/>
              <a:cs typeface="Arial" panose="020B0604020202020204" pitchFamily="34" charset="0"/>
            </a:endParaRPr>
          </a:p>
          <a:p>
            <a:r>
              <a:rPr lang="en-US" b="1" dirty="0">
                <a:solidFill>
                  <a:prstClr val="black"/>
                </a:solidFill>
                <a:latin typeface="Arial" panose="020B0604020202020204" pitchFamily="34" charset="0"/>
                <a:cs typeface="Arial" panose="020B0604020202020204" pitchFamily="34" charset="0"/>
              </a:rPr>
              <a:t>P</a:t>
            </a:r>
            <a:r>
              <a:rPr lang="en-US" b="1" baseline="-25000" dirty="0">
                <a:solidFill>
                  <a:prstClr val="black"/>
                </a:solidFill>
                <a:latin typeface="Arial" panose="020B0604020202020204" pitchFamily="34" charset="0"/>
                <a:cs typeface="Arial" panose="020B0604020202020204" pitchFamily="34" charset="0"/>
              </a:rPr>
              <a:t>S</a:t>
            </a:r>
            <a:r>
              <a:rPr lang="en-US" b="1" dirty="0">
                <a:solidFill>
                  <a:prstClr val="black"/>
                </a:solidFill>
                <a:latin typeface="Arial" panose="020B0604020202020204" pitchFamily="34" charset="0"/>
                <a:cs typeface="Arial" panose="020B0604020202020204" pitchFamily="34" charset="0"/>
              </a:rPr>
              <a:t> ≈ 52 µW </a:t>
            </a:r>
            <a:endParaRPr lang="ru-RU" b="1" dirty="0">
              <a:solidFill>
                <a:prstClr val="black"/>
              </a:solidFill>
              <a:latin typeface="Arial" panose="020B0604020202020204" pitchFamily="34" charset="0"/>
              <a:cs typeface="Arial" panose="020B0604020202020204" pitchFamily="34" charset="0"/>
            </a:endParaRPr>
          </a:p>
        </p:txBody>
      </p:sp>
      <p:sp>
        <p:nvSpPr>
          <p:cNvPr id="15" name="TextBox 14"/>
          <p:cNvSpPr txBox="1"/>
          <p:nvPr/>
        </p:nvSpPr>
        <p:spPr>
          <a:xfrm>
            <a:off x="35496" y="4114527"/>
            <a:ext cx="1662635" cy="1323439"/>
          </a:xfrm>
          <a:prstGeom prst="rect">
            <a:avLst/>
          </a:prstGeom>
          <a:solidFill>
            <a:schemeClr val="tx2">
              <a:lumMod val="50000"/>
            </a:schemeClr>
          </a:solidFill>
        </p:spPr>
        <p:txBody>
          <a:bodyPr wrap="none" rtlCol="0">
            <a:spAutoFit/>
          </a:bodyPr>
          <a:lstStyle/>
          <a:p>
            <a:r>
              <a:rPr lang="en-US" sz="1600" b="1" dirty="0" smtClean="0">
                <a:solidFill>
                  <a:prstClr val="white"/>
                </a:solidFill>
                <a:latin typeface="Arial" panose="020B0604020202020204" pitchFamily="34" charset="0"/>
                <a:cs typeface="Arial" panose="020B0604020202020204" pitchFamily="34" charset="0"/>
              </a:rPr>
              <a:t>Resonance</a:t>
            </a:r>
            <a:endParaRPr lang="ru-RU" sz="1600" b="1" dirty="0">
              <a:solidFill>
                <a:prstClr val="white"/>
              </a:solidFill>
              <a:latin typeface="Arial" panose="020B0604020202020204" pitchFamily="34" charset="0"/>
              <a:cs typeface="Arial" panose="020B0604020202020204" pitchFamily="34" charset="0"/>
            </a:endParaRPr>
          </a:p>
          <a:p>
            <a:r>
              <a:rPr lang="en-US" sz="1600" b="1" dirty="0" smtClean="0">
                <a:solidFill>
                  <a:prstClr val="white"/>
                </a:solidFill>
                <a:latin typeface="Arial" panose="020B0604020202020204" pitchFamily="34" charset="0"/>
                <a:cs typeface="Arial" panose="020B0604020202020204" pitchFamily="34" charset="0"/>
              </a:rPr>
              <a:t>Counts ~ 6000</a:t>
            </a:r>
          </a:p>
          <a:p>
            <a:r>
              <a:rPr lang="en-US" sz="1600" b="1" dirty="0" err="1" smtClean="0">
                <a:solidFill>
                  <a:prstClr val="white"/>
                </a:solidFill>
                <a:latin typeface="Arial" panose="020B0604020202020204" pitchFamily="34" charset="0"/>
                <a:cs typeface="Arial" panose="020B0604020202020204" pitchFamily="34" charset="0"/>
              </a:rPr>
              <a:t>Backgr</a:t>
            </a:r>
            <a:r>
              <a:rPr lang="en-US" sz="1600" b="1" dirty="0" smtClean="0">
                <a:solidFill>
                  <a:prstClr val="white"/>
                </a:solidFill>
                <a:latin typeface="Arial" panose="020B0604020202020204" pitchFamily="34" charset="0"/>
                <a:cs typeface="Arial" panose="020B0604020202020204" pitchFamily="34" charset="0"/>
              </a:rPr>
              <a:t>. ~ 25</a:t>
            </a:r>
          </a:p>
          <a:p>
            <a:r>
              <a:rPr lang="en-US" sz="1600" b="1" dirty="0" smtClean="0">
                <a:solidFill>
                  <a:prstClr val="white"/>
                </a:solidFill>
                <a:latin typeface="Arial" panose="020B0604020202020204" pitchFamily="34" charset="0"/>
                <a:cs typeface="Arial" panose="020B0604020202020204" pitchFamily="34" charset="0"/>
              </a:rPr>
              <a:t>Contrast</a:t>
            </a:r>
            <a:r>
              <a:rPr lang="ru-RU" sz="1600" b="1" dirty="0" smtClean="0">
                <a:solidFill>
                  <a:prstClr val="white"/>
                </a:solidFill>
                <a:latin typeface="Arial" panose="020B0604020202020204" pitchFamily="34" charset="0"/>
                <a:cs typeface="Arial" panose="020B0604020202020204" pitchFamily="34" charset="0"/>
              </a:rPr>
              <a:t> </a:t>
            </a:r>
            <a:r>
              <a:rPr lang="en-US" sz="1600" b="1" dirty="0" smtClean="0">
                <a:solidFill>
                  <a:prstClr val="white"/>
                </a:solidFill>
                <a:latin typeface="Arial" panose="020B0604020202020204" pitchFamily="34" charset="0"/>
                <a:cs typeface="Arial" panose="020B0604020202020204" pitchFamily="34" charset="0"/>
              </a:rPr>
              <a:t>~ </a:t>
            </a:r>
            <a:r>
              <a:rPr lang="ru-RU" sz="1600" b="1" dirty="0" smtClean="0">
                <a:solidFill>
                  <a:prstClr val="white"/>
                </a:solidFill>
                <a:latin typeface="Arial" panose="020B0604020202020204" pitchFamily="34" charset="0"/>
                <a:cs typeface="Arial" panose="020B0604020202020204" pitchFamily="34" charset="0"/>
              </a:rPr>
              <a:t>24</a:t>
            </a:r>
            <a:r>
              <a:rPr lang="en-US" sz="1600" b="1" dirty="0" smtClean="0">
                <a:solidFill>
                  <a:prstClr val="white"/>
                </a:solidFill>
                <a:latin typeface="Arial" panose="020B0604020202020204" pitchFamily="34" charset="0"/>
                <a:cs typeface="Arial" panose="020B0604020202020204" pitchFamily="34" charset="0"/>
              </a:rPr>
              <a:t>0 </a:t>
            </a:r>
            <a:endParaRPr lang="ru-RU" sz="1600" b="1" dirty="0" smtClean="0">
              <a:solidFill>
                <a:prstClr val="white"/>
              </a:solidFill>
              <a:latin typeface="Arial" panose="020B0604020202020204" pitchFamily="34" charset="0"/>
              <a:cs typeface="Arial" panose="020B0604020202020204" pitchFamily="34" charset="0"/>
            </a:endParaRPr>
          </a:p>
          <a:p>
            <a:r>
              <a:rPr lang="ru-RU" sz="1600" b="1" dirty="0" smtClean="0">
                <a:solidFill>
                  <a:prstClr val="white"/>
                </a:solidFill>
                <a:latin typeface="Arial" panose="020B0604020202020204" pitchFamily="34" charset="0"/>
                <a:cs typeface="Arial" panose="020B0604020202020204" pitchFamily="34" charset="0"/>
              </a:rPr>
              <a:t>(</a:t>
            </a:r>
            <a:r>
              <a:rPr lang="en-US" sz="1600" b="1" dirty="0" smtClean="0">
                <a:solidFill>
                  <a:prstClr val="white"/>
                </a:solidFill>
                <a:latin typeface="Arial" panose="020B0604020202020204" pitchFamily="34" charset="0"/>
                <a:cs typeface="Arial" panose="020B0604020202020204" pitchFamily="34" charset="0"/>
              </a:rPr>
              <a:t>Norm</a:t>
            </a:r>
            <a:r>
              <a:rPr lang="ru-RU" sz="1600" b="1" dirty="0" smtClean="0">
                <a:solidFill>
                  <a:prstClr val="white"/>
                </a:solidFill>
                <a:latin typeface="Arial" panose="020B0604020202020204" pitchFamily="34" charset="0"/>
                <a:cs typeface="Arial" panose="020B0604020202020204" pitchFamily="34" charset="0"/>
              </a:rPr>
              <a:t>. 0.13) </a:t>
            </a:r>
            <a:endParaRPr lang="ru-RU" sz="1600" b="1" dirty="0">
              <a:solidFill>
                <a:prstClr val="white"/>
              </a:solidFill>
              <a:latin typeface="Arial" panose="020B0604020202020204" pitchFamily="34" charset="0"/>
              <a:cs typeface="Arial" panose="020B0604020202020204" pitchFamily="34" charset="0"/>
            </a:endParaRPr>
          </a:p>
        </p:txBody>
      </p:sp>
      <p:sp>
        <p:nvSpPr>
          <p:cNvPr id="16" name="TextBox 15"/>
          <p:cNvSpPr txBox="1"/>
          <p:nvPr/>
        </p:nvSpPr>
        <p:spPr>
          <a:xfrm>
            <a:off x="7280247" y="4113609"/>
            <a:ext cx="1778051" cy="1323439"/>
          </a:xfrm>
          <a:prstGeom prst="rect">
            <a:avLst/>
          </a:prstGeom>
          <a:solidFill>
            <a:schemeClr val="tx2">
              <a:lumMod val="50000"/>
            </a:schemeClr>
          </a:solidFill>
        </p:spPr>
        <p:txBody>
          <a:bodyPr wrap="none" rtlCol="0">
            <a:spAutoFit/>
          </a:bodyPr>
          <a:lstStyle/>
          <a:p>
            <a:r>
              <a:rPr lang="en-US" sz="1600" b="1" dirty="0" err="1" smtClean="0">
                <a:solidFill>
                  <a:prstClr val="white"/>
                </a:solidFill>
                <a:latin typeface="Arial" panose="020B0604020202020204" pitchFamily="34" charset="0"/>
                <a:cs typeface="Arial" panose="020B0604020202020204" pitchFamily="34" charset="0"/>
              </a:rPr>
              <a:t>Nonresonance</a:t>
            </a:r>
            <a:endParaRPr lang="en-US" sz="1600" b="1" dirty="0" smtClean="0">
              <a:solidFill>
                <a:prstClr val="white"/>
              </a:solidFill>
              <a:latin typeface="Arial" panose="020B0604020202020204" pitchFamily="34" charset="0"/>
              <a:cs typeface="Arial" panose="020B0604020202020204" pitchFamily="34" charset="0"/>
            </a:endParaRPr>
          </a:p>
          <a:p>
            <a:r>
              <a:rPr lang="en-US" sz="1600" b="1" dirty="0" smtClean="0">
                <a:solidFill>
                  <a:prstClr val="white"/>
                </a:solidFill>
                <a:latin typeface="Arial" panose="020B0604020202020204" pitchFamily="34" charset="0"/>
                <a:cs typeface="Arial" panose="020B0604020202020204" pitchFamily="34" charset="0"/>
              </a:rPr>
              <a:t>Counts ~ 160</a:t>
            </a:r>
          </a:p>
          <a:p>
            <a:r>
              <a:rPr lang="en-US" sz="1600" b="1" dirty="0" err="1" smtClean="0">
                <a:solidFill>
                  <a:prstClr val="white"/>
                </a:solidFill>
                <a:latin typeface="Arial" panose="020B0604020202020204" pitchFamily="34" charset="0"/>
                <a:cs typeface="Arial" panose="020B0604020202020204" pitchFamily="34" charset="0"/>
              </a:rPr>
              <a:t>Backgr</a:t>
            </a:r>
            <a:r>
              <a:rPr lang="en-US" sz="1600" b="1" dirty="0" smtClean="0">
                <a:solidFill>
                  <a:prstClr val="white"/>
                </a:solidFill>
                <a:latin typeface="Arial" panose="020B0604020202020204" pitchFamily="34" charset="0"/>
                <a:cs typeface="Arial" panose="020B0604020202020204" pitchFamily="34" charset="0"/>
              </a:rPr>
              <a:t>. ~ 5</a:t>
            </a:r>
            <a:endParaRPr lang="ru-RU" sz="1600" b="1" dirty="0">
              <a:solidFill>
                <a:prstClr val="white"/>
              </a:solidFill>
              <a:latin typeface="Arial" panose="020B0604020202020204" pitchFamily="34" charset="0"/>
              <a:cs typeface="Arial" panose="020B0604020202020204" pitchFamily="34" charset="0"/>
            </a:endParaRPr>
          </a:p>
          <a:p>
            <a:r>
              <a:rPr lang="en-US" sz="1600" b="1" dirty="0" smtClean="0">
                <a:solidFill>
                  <a:prstClr val="white"/>
                </a:solidFill>
                <a:latin typeface="Arial" panose="020B0604020202020204" pitchFamily="34" charset="0"/>
                <a:cs typeface="Arial" panose="020B0604020202020204" pitchFamily="34" charset="0"/>
              </a:rPr>
              <a:t>Contrast</a:t>
            </a:r>
            <a:r>
              <a:rPr lang="ru-RU" sz="1600" b="1" dirty="0" smtClean="0">
                <a:solidFill>
                  <a:prstClr val="white"/>
                </a:solidFill>
                <a:latin typeface="Arial" panose="020B0604020202020204" pitchFamily="34" charset="0"/>
                <a:cs typeface="Arial" panose="020B0604020202020204" pitchFamily="34" charset="0"/>
              </a:rPr>
              <a:t> </a:t>
            </a:r>
            <a:r>
              <a:rPr lang="en-US" sz="1600" b="1" dirty="0" smtClean="0">
                <a:solidFill>
                  <a:prstClr val="white"/>
                </a:solidFill>
                <a:latin typeface="Arial" panose="020B0604020202020204" pitchFamily="34" charset="0"/>
                <a:cs typeface="Arial" panose="020B0604020202020204" pitchFamily="34" charset="0"/>
              </a:rPr>
              <a:t>~ </a:t>
            </a:r>
            <a:r>
              <a:rPr lang="ru-RU" sz="1600" b="1" dirty="0" smtClean="0">
                <a:solidFill>
                  <a:prstClr val="white"/>
                </a:solidFill>
                <a:latin typeface="Arial" panose="020B0604020202020204" pitchFamily="34" charset="0"/>
                <a:cs typeface="Arial" panose="020B0604020202020204" pitchFamily="34" charset="0"/>
              </a:rPr>
              <a:t>30</a:t>
            </a:r>
            <a:r>
              <a:rPr lang="en-US" sz="1600" b="1" dirty="0" smtClean="0">
                <a:solidFill>
                  <a:prstClr val="white"/>
                </a:solidFill>
                <a:latin typeface="Arial" panose="020B0604020202020204" pitchFamily="34" charset="0"/>
                <a:cs typeface="Arial" panose="020B0604020202020204" pitchFamily="34" charset="0"/>
              </a:rPr>
              <a:t> </a:t>
            </a:r>
            <a:endParaRPr lang="ru-RU" sz="1600" b="1" dirty="0" smtClean="0">
              <a:solidFill>
                <a:prstClr val="white"/>
              </a:solidFill>
              <a:latin typeface="Arial" panose="020B0604020202020204" pitchFamily="34" charset="0"/>
              <a:cs typeface="Arial" panose="020B0604020202020204" pitchFamily="34" charset="0"/>
            </a:endParaRPr>
          </a:p>
          <a:p>
            <a:r>
              <a:rPr lang="ru-RU" sz="1600" b="1" dirty="0" smtClean="0">
                <a:solidFill>
                  <a:prstClr val="white"/>
                </a:solidFill>
                <a:latin typeface="Arial" panose="020B0604020202020204" pitchFamily="34" charset="0"/>
                <a:cs typeface="Arial" panose="020B0604020202020204" pitchFamily="34" charset="0"/>
              </a:rPr>
              <a:t>(</a:t>
            </a:r>
            <a:r>
              <a:rPr lang="en-US" sz="1600" b="1" dirty="0" smtClean="0">
                <a:solidFill>
                  <a:prstClr val="white"/>
                </a:solidFill>
                <a:latin typeface="Arial" panose="020B0604020202020204" pitchFamily="34" charset="0"/>
                <a:cs typeface="Arial" panose="020B0604020202020204" pitchFamily="34" charset="0"/>
              </a:rPr>
              <a:t>Norm</a:t>
            </a:r>
            <a:r>
              <a:rPr lang="ru-RU" sz="1600" b="1" dirty="0" smtClean="0">
                <a:solidFill>
                  <a:prstClr val="white"/>
                </a:solidFill>
                <a:latin typeface="Arial" panose="020B0604020202020204" pitchFamily="34" charset="0"/>
                <a:cs typeface="Arial" panose="020B0604020202020204" pitchFamily="34" charset="0"/>
              </a:rPr>
              <a:t>. 3.6х10</a:t>
            </a:r>
            <a:r>
              <a:rPr lang="ru-RU" sz="1600" b="1" baseline="30000" dirty="0" smtClean="0">
                <a:solidFill>
                  <a:prstClr val="white"/>
                </a:solidFill>
                <a:latin typeface="Arial" panose="020B0604020202020204" pitchFamily="34" charset="0"/>
                <a:cs typeface="Arial" panose="020B0604020202020204" pitchFamily="34" charset="0"/>
              </a:rPr>
              <a:t>-3</a:t>
            </a:r>
            <a:r>
              <a:rPr lang="ru-RU" sz="1600" b="1" dirty="0" smtClean="0">
                <a:solidFill>
                  <a:prstClr val="white"/>
                </a:solidFill>
                <a:latin typeface="Arial" panose="020B0604020202020204" pitchFamily="34" charset="0"/>
                <a:cs typeface="Arial" panose="020B0604020202020204" pitchFamily="34" charset="0"/>
              </a:rPr>
              <a:t>) </a:t>
            </a:r>
            <a:endParaRPr lang="ru-RU" sz="1600" b="1" dirty="0">
              <a:solidFill>
                <a:prstClr val="white"/>
              </a:solidFill>
              <a:latin typeface="Arial" panose="020B0604020202020204" pitchFamily="34" charset="0"/>
              <a:cs typeface="Arial" panose="020B0604020202020204" pitchFamily="34" charset="0"/>
            </a:endParaRPr>
          </a:p>
        </p:txBody>
      </p:sp>
      <p:sp>
        <p:nvSpPr>
          <p:cNvPr id="12" name="TextBox 11"/>
          <p:cNvSpPr txBox="1"/>
          <p:nvPr/>
        </p:nvSpPr>
        <p:spPr>
          <a:xfrm>
            <a:off x="222798" y="5655567"/>
            <a:ext cx="8759386" cy="1015663"/>
          </a:xfrm>
          <a:prstGeom prst="rect">
            <a:avLst/>
          </a:prstGeom>
          <a:noFill/>
        </p:spPr>
        <p:txBody>
          <a:bodyPr wrap="square" rtlCol="0">
            <a:spAutoFit/>
          </a:bodyPr>
          <a:lstStyle/>
          <a:p>
            <a:pPr algn="ctr"/>
            <a:r>
              <a:rPr lang="en-US" sz="2000" b="1" dirty="0" smtClean="0">
                <a:solidFill>
                  <a:prstClr val="black"/>
                </a:solidFill>
                <a:latin typeface="Arial" panose="020B0604020202020204" pitchFamily="34" charset="0"/>
                <a:cs typeface="Arial" panose="020B0604020202020204" pitchFamily="34" charset="0"/>
              </a:rPr>
              <a:t>resonance/</a:t>
            </a:r>
            <a:r>
              <a:rPr lang="en-US" sz="2000" b="1" dirty="0" err="1" smtClean="0">
                <a:solidFill>
                  <a:prstClr val="black"/>
                </a:solidFill>
                <a:latin typeface="Arial" panose="020B0604020202020204" pitchFamily="34" charset="0"/>
                <a:cs typeface="Arial" panose="020B0604020202020204" pitchFamily="34" charset="0"/>
              </a:rPr>
              <a:t>nonresonance</a:t>
            </a:r>
            <a:r>
              <a:rPr lang="en-US" sz="2000" b="1" dirty="0" smtClean="0">
                <a:solidFill>
                  <a:prstClr val="black"/>
                </a:solidFill>
                <a:latin typeface="Arial" panose="020B0604020202020204" pitchFamily="34" charset="0"/>
                <a:cs typeface="Arial" panose="020B0604020202020204" pitchFamily="34" charset="0"/>
              </a:rPr>
              <a:t> ratio:</a:t>
            </a:r>
          </a:p>
          <a:p>
            <a:pPr algn="ctr"/>
            <a:r>
              <a:rPr lang="en-US" sz="2000" b="1" dirty="0" smtClean="0">
                <a:solidFill>
                  <a:prstClr val="black"/>
                </a:solidFill>
                <a:latin typeface="Arial" panose="020B0604020202020204" pitchFamily="34" charset="0"/>
                <a:cs typeface="Arial" panose="020B0604020202020204" pitchFamily="34" charset="0"/>
              </a:rPr>
              <a:t> ≈</a:t>
            </a:r>
            <a:r>
              <a:rPr lang="ru-RU" sz="2000" b="1" dirty="0" smtClean="0">
                <a:solidFill>
                  <a:prstClr val="black"/>
                </a:solidFill>
                <a:latin typeface="Arial" panose="020B0604020202020204" pitchFamily="34" charset="0"/>
                <a:cs typeface="Arial" panose="020B0604020202020204" pitchFamily="34" charset="0"/>
              </a:rPr>
              <a:t> 35  </a:t>
            </a:r>
            <a:r>
              <a:rPr lang="en-US" sz="2000" b="1" dirty="0" smtClean="0">
                <a:solidFill>
                  <a:prstClr val="black"/>
                </a:solidFill>
                <a:latin typeface="Arial" panose="020B0604020202020204" pitchFamily="34" charset="0"/>
                <a:cs typeface="Arial" panose="020B0604020202020204" pitchFamily="34" charset="0"/>
              </a:rPr>
              <a:t>with TNB modified molecules</a:t>
            </a:r>
          </a:p>
          <a:p>
            <a:pPr algn="ctr"/>
            <a:r>
              <a:rPr lang="en-US" sz="2000" b="1" dirty="0">
                <a:solidFill>
                  <a:prstClr val="black"/>
                </a:solidFill>
                <a:latin typeface="Arial" panose="020B0604020202020204" pitchFamily="34" charset="0"/>
                <a:cs typeface="Arial" panose="020B0604020202020204" pitchFamily="34" charset="0"/>
              </a:rPr>
              <a:t> </a:t>
            </a:r>
            <a:r>
              <a:rPr lang="en-US" sz="2000" b="1" dirty="0" smtClean="0">
                <a:solidFill>
                  <a:prstClr val="black"/>
                </a:solidFill>
                <a:latin typeface="Arial" panose="020B0604020202020204" pitchFamily="34" charset="0"/>
                <a:cs typeface="Arial" panose="020B0604020202020204" pitchFamily="34" charset="0"/>
              </a:rPr>
              <a:t>≈</a:t>
            </a:r>
            <a:r>
              <a:rPr lang="ru-RU" sz="2000" b="1" dirty="0" smtClean="0">
                <a:solidFill>
                  <a:prstClr val="black"/>
                </a:solidFill>
                <a:latin typeface="Arial" panose="020B0604020202020204" pitchFamily="34" charset="0"/>
                <a:cs typeface="Arial" panose="020B0604020202020204" pitchFamily="34" charset="0"/>
              </a:rPr>
              <a:t> </a:t>
            </a:r>
            <a:r>
              <a:rPr lang="en-US" sz="2000" b="1" dirty="0" smtClean="0">
                <a:solidFill>
                  <a:prstClr val="black"/>
                </a:solidFill>
                <a:latin typeface="Arial" panose="020B0604020202020204" pitchFamily="34" charset="0"/>
                <a:cs typeface="Arial" panose="020B0604020202020204" pitchFamily="34" charset="0"/>
              </a:rPr>
              <a:t>6  without</a:t>
            </a:r>
            <a:r>
              <a:rPr lang="ru-RU" sz="2000" b="1" dirty="0" smtClean="0">
                <a:solidFill>
                  <a:prstClr val="black"/>
                </a:solidFill>
                <a:latin typeface="Arial" panose="020B0604020202020204" pitchFamily="34" charset="0"/>
                <a:cs typeface="Arial" panose="020B0604020202020204" pitchFamily="34" charset="0"/>
              </a:rPr>
              <a:t> </a:t>
            </a:r>
            <a:r>
              <a:rPr lang="en-US" sz="2000" b="1" dirty="0" smtClean="0">
                <a:solidFill>
                  <a:prstClr val="black"/>
                </a:solidFill>
                <a:latin typeface="Arial" panose="020B0604020202020204" pitchFamily="34" charset="0"/>
                <a:cs typeface="Arial" panose="020B0604020202020204" pitchFamily="34" charset="0"/>
              </a:rPr>
              <a:t>TNB</a:t>
            </a:r>
            <a:endParaRPr lang="ru-RU" sz="2000" b="1" dirty="0">
              <a:solidFill>
                <a:prstClr val="black"/>
              </a:solidFill>
              <a:latin typeface="Arial" panose="020B0604020202020204" pitchFamily="34" charset="0"/>
              <a:cs typeface="Arial" panose="020B0604020202020204" pitchFamily="34" charset="0"/>
            </a:endParaRP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6677" y="3212976"/>
            <a:ext cx="5339620" cy="21380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9357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994371" y="44624"/>
            <a:ext cx="7524750" cy="647700"/>
          </a:xfrm>
          <a:prstGeom prst="roundRect">
            <a:avLst>
              <a:gd name="adj" fmla="val 21667"/>
            </a:avLst>
          </a:prstGeom>
          <a:noFill/>
          <a:ln w="63500">
            <a:solidFill>
              <a:schemeClr val="tx2">
                <a:lumMod val="75000"/>
              </a:schemeClr>
            </a:solidFill>
            <a:round/>
            <a:headEnd/>
            <a:tailEnd/>
          </a:ln>
          <a:extLst>
            <a:ext uri="{909E8E84-426E-40DD-AFC4-6F175D3DCCD1}">
              <a14:hiddenFill xmlns:a14="http://schemas.microsoft.com/office/drawing/2010/main">
                <a:solidFill>
                  <a:srgbClr val="FFFFFF"/>
                </a:solidFill>
              </a14:hiddenFill>
            </a:ext>
          </a:extLst>
        </p:spPr>
        <p:txBody>
          <a:bodyPr anchor="b"/>
          <a:lstStyle/>
          <a:p>
            <a:pPr algn="ctr" fontAlgn="base">
              <a:spcBef>
                <a:spcPct val="0"/>
              </a:spcBef>
              <a:spcAft>
                <a:spcPct val="0"/>
              </a:spcAft>
              <a:defRPr/>
            </a:pPr>
            <a:r>
              <a:rPr lang="en-US" sz="3600" b="1" dirty="0" smtClean="0">
                <a:solidFill>
                  <a:srgbClr val="006666">
                    <a:lumMod val="75000"/>
                  </a:srgbClr>
                </a:solidFill>
                <a:latin typeface="Arial" pitchFamily="34" charset="0"/>
              </a:rPr>
              <a:t>SUMMARY</a:t>
            </a:r>
            <a:endParaRPr lang="en-US" sz="3600" b="1" dirty="0">
              <a:solidFill>
                <a:srgbClr val="006666">
                  <a:lumMod val="75000"/>
                </a:srgbClr>
              </a:solidFill>
              <a:latin typeface="Arial" pitchFamily="34" charset="0"/>
            </a:endParaRPr>
          </a:p>
        </p:txBody>
      </p:sp>
      <p:sp>
        <p:nvSpPr>
          <p:cNvPr id="238596" name="Rectangle 3"/>
          <p:cNvSpPr>
            <a:spLocks noChangeArrowheads="1"/>
          </p:cNvSpPr>
          <p:nvPr/>
        </p:nvSpPr>
        <p:spPr bwMode="auto">
          <a:xfrm>
            <a:off x="955056" y="836712"/>
            <a:ext cx="8081440" cy="3416320"/>
          </a:xfrm>
          <a:prstGeom prst="rect">
            <a:avLst/>
          </a:prstGeom>
          <a:solidFill>
            <a:srgbClr val="E9F8FB"/>
          </a:solidFill>
          <a:ln>
            <a:noFill/>
          </a:ln>
          <a:extLst/>
        </p:spPr>
        <p:txBody>
          <a:bodyPr wrap="square">
            <a:spAutoFit/>
          </a:bodyPr>
          <a:lstStyle>
            <a:lvl1pPr eaLnBrk="0" hangingPunct="0">
              <a:spcBef>
                <a:spcPct val="20000"/>
              </a:spcBef>
              <a:buClr>
                <a:schemeClr val="tx2"/>
              </a:buClr>
              <a:buSzPct val="70000"/>
              <a:buFont typeface="Wingdings" pitchFamily="2" charset="2"/>
              <a:buChar char="¡"/>
              <a:defRPr sz="2900">
                <a:solidFill>
                  <a:schemeClr val="tx1"/>
                </a:solidFill>
                <a:latin typeface="Verdana" pitchFamily="34" charset="0"/>
              </a:defRPr>
            </a:lvl1pPr>
            <a:lvl2pPr marL="742950" indent="-285750" eaLnBrk="0" hangingPunct="0">
              <a:spcBef>
                <a:spcPct val="20000"/>
              </a:spcBef>
              <a:buClr>
                <a:schemeClr val="accent2"/>
              </a:buClr>
              <a:buSzPct val="70000"/>
              <a:buFont typeface="Wingdings" pitchFamily="2" charset="2"/>
              <a:buChar char="l"/>
              <a:defRPr sz="2500">
                <a:solidFill>
                  <a:schemeClr val="tx1"/>
                </a:solidFill>
                <a:latin typeface="Verdana" pitchFamily="34" charset="0"/>
              </a:defRPr>
            </a:lvl2pPr>
            <a:lvl3pPr marL="1143000" indent="-228600" eaLnBrk="0" hangingPunct="0">
              <a:spcBef>
                <a:spcPct val="20000"/>
              </a:spcBef>
              <a:buClr>
                <a:schemeClr val="tx2"/>
              </a:buClr>
              <a:buSzPct val="65000"/>
              <a:buFont typeface="Wingdings" pitchFamily="2" charset="2"/>
              <a:buChar char="¡"/>
              <a:defRPr sz="2200">
                <a:solidFill>
                  <a:schemeClr val="tx1"/>
                </a:solidFill>
                <a:latin typeface="Verdana" pitchFamily="34" charset="0"/>
              </a:defRPr>
            </a:lvl3pPr>
            <a:lvl4pPr marL="1600200" indent="-228600" eaLnBrk="0" hangingPunct="0">
              <a:spcBef>
                <a:spcPct val="20000"/>
              </a:spcBef>
              <a:buClr>
                <a:schemeClr val="accent2"/>
              </a:buClr>
              <a:buSzPct val="70000"/>
              <a:buFont typeface="Wingdings" pitchFamily="2" charset="2"/>
              <a:buChar char="l"/>
              <a:defRPr sz="1900">
                <a:solidFill>
                  <a:schemeClr val="tx1"/>
                </a:solidFill>
                <a:latin typeface="Verdana" pitchFamily="34" charset="0"/>
              </a:defRPr>
            </a:lvl4pPr>
            <a:lvl5pPr marL="2057400" indent="-228600" eaLnBrk="0" hangingPunct="0">
              <a:spcBef>
                <a:spcPct val="20000"/>
              </a:spcBef>
              <a:buClr>
                <a:schemeClr val="tx2"/>
              </a:buClr>
              <a:buSzPct val="60000"/>
              <a:buFont typeface="Wingdings" pitchFamily="2" charset="2"/>
              <a:buChar char="¡"/>
              <a:defRPr sz="1900">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itchFamily="34" charset="0"/>
              </a:defRPr>
            </a:lvl9pPr>
          </a:lstStyle>
          <a:p>
            <a:pPr marL="342900" indent="-342900" algn="just" eaLnBrk="1" fontAlgn="base" hangingPunct="1">
              <a:spcBef>
                <a:spcPct val="0"/>
              </a:spcBef>
              <a:spcAft>
                <a:spcPct val="0"/>
              </a:spcAft>
              <a:buClrTx/>
              <a:buSzTx/>
              <a:buFont typeface="Wingdings" pitchFamily="2" charset="2"/>
              <a:buChar char="§"/>
            </a:pPr>
            <a:r>
              <a:rPr lang="en-US" altLang="ru-RU" sz="2400" b="1" dirty="0" smtClean="0">
                <a:solidFill>
                  <a:srgbClr val="800000"/>
                </a:solidFill>
                <a:latin typeface="Arial"/>
              </a:rPr>
              <a:t>The very first experiments on SECARS mapping have been done in Russia, FLNP, JINR.</a:t>
            </a:r>
          </a:p>
          <a:p>
            <a:pPr algn="just" eaLnBrk="1" fontAlgn="base" hangingPunct="1">
              <a:lnSpc>
                <a:spcPct val="50000"/>
              </a:lnSpc>
              <a:spcBef>
                <a:spcPct val="0"/>
              </a:spcBef>
              <a:spcAft>
                <a:spcPct val="0"/>
              </a:spcAft>
              <a:buClrTx/>
              <a:buSzTx/>
              <a:buNone/>
            </a:pPr>
            <a:endParaRPr lang="en-US" altLang="ru-RU" sz="2400" b="1" dirty="0" smtClean="0">
              <a:solidFill>
                <a:srgbClr val="000000"/>
              </a:solidFill>
              <a:latin typeface="Arial"/>
            </a:endParaRPr>
          </a:p>
          <a:p>
            <a:pPr marL="342900" indent="-342900" algn="just" eaLnBrk="1" fontAlgn="base" hangingPunct="1">
              <a:spcBef>
                <a:spcPct val="0"/>
              </a:spcBef>
              <a:spcAft>
                <a:spcPct val="0"/>
              </a:spcAft>
              <a:buClrTx/>
              <a:buSzTx/>
              <a:buFont typeface="Wingdings" pitchFamily="2" charset="2"/>
              <a:buChar char="§"/>
            </a:pPr>
            <a:r>
              <a:rPr lang="en-US" altLang="ru-RU" sz="2400" b="1" dirty="0" smtClean="0">
                <a:solidFill>
                  <a:srgbClr val="000000"/>
                </a:solidFill>
                <a:latin typeface="Arial"/>
              </a:rPr>
              <a:t>Nonlinear </a:t>
            </a:r>
            <a:r>
              <a:rPr lang="en-US" altLang="ru-RU" sz="2400" b="1" dirty="0" smtClean="0">
                <a:solidFill>
                  <a:srgbClr val="800000"/>
                </a:solidFill>
                <a:latin typeface="Arial"/>
              </a:rPr>
              <a:t>CARS</a:t>
            </a:r>
            <a:r>
              <a:rPr lang="en-US" altLang="ru-RU" sz="2400" b="1" dirty="0" smtClean="0">
                <a:solidFill>
                  <a:srgbClr val="000000"/>
                </a:solidFill>
                <a:latin typeface="Arial"/>
              </a:rPr>
              <a:t> microscopy is an efficient and fast technique for imaging with much stronger signal and chemical contrast without using tags.</a:t>
            </a:r>
          </a:p>
          <a:p>
            <a:pPr algn="just" eaLnBrk="1" fontAlgn="base" hangingPunct="1">
              <a:lnSpc>
                <a:spcPct val="50000"/>
              </a:lnSpc>
              <a:spcBef>
                <a:spcPct val="0"/>
              </a:spcBef>
              <a:spcAft>
                <a:spcPct val="0"/>
              </a:spcAft>
              <a:buClrTx/>
              <a:buSzTx/>
              <a:buFont typeface="Wingdings" pitchFamily="2" charset="2"/>
              <a:buNone/>
            </a:pPr>
            <a:endParaRPr lang="en-US" altLang="ru-RU" sz="2400" b="1" dirty="0">
              <a:solidFill>
                <a:srgbClr val="000000"/>
              </a:solidFill>
              <a:latin typeface="Arial"/>
            </a:endParaRPr>
          </a:p>
          <a:p>
            <a:pPr marL="342900" indent="-342900" algn="just" eaLnBrk="1" fontAlgn="base" hangingPunct="1">
              <a:spcBef>
                <a:spcPct val="0"/>
              </a:spcBef>
              <a:spcAft>
                <a:spcPct val="0"/>
              </a:spcAft>
              <a:buClrTx/>
              <a:buSzTx/>
              <a:buFont typeface="Wingdings" pitchFamily="2" charset="2"/>
              <a:buChar char="§"/>
            </a:pPr>
            <a:r>
              <a:rPr lang="en-US" sz="2400" b="1" dirty="0" smtClean="0">
                <a:solidFill>
                  <a:srgbClr val="000000"/>
                </a:solidFill>
                <a:latin typeface="Arial"/>
              </a:rPr>
              <a:t>The </a:t>
            </a:r>
            <a:r>
              <a:rPr lang="en-US" sz="2400" b="1" dirty="0">
                <a:solidFill>
                  <a:srgbClr val="000000"/>
                </a:solidFill>
                <a:latin typeface="Arial"/>
              </a:rPr>
              <a:t>excellent chemical imaging contrast </a:t>
            </a:r>
            <a:r>
              <a:rPr lang="en-US" sz="2400" b="1" dirty="0" smtClean="0">
                <a:solidFill>
                  <a:srgbClr val="000000"/>
                </a:solidFill>
                <a:latin typeface="Arial"/>
              </a:rPr>
              <a:t>and ultrasensitive detectability </a:t>
            </a:r>
            <a:r>
              <a:rPr lang="en-US" sz="2400" b="1" dirty="0">
                <a:solidFill>
                  <a:srgbClr val="000000"/>
                </a:solidFill>
                <a:latin typeface="Arial"/>
              </a:rPr>
              <a:t>of the reporter molecules </a:t>
            </a:r>
            <a:r>
              <a:rPr lang="en-US" sz="2400" b="1" dirty="0" smtClean="0">
                <a:solidFill>
                  <a:srgbClr val="000000"/>
                </a:solidFill>
                <a:latin typeface="Arial"/>
              </a:rPr>
              <a:t>can be achieved by </a:t>
            </a:r>
            <a:r>
              <a:rPr lang="en-US" sz="2400" b="1" dirty="0" smtClean="0">
                <a:solidFill>
                  <a:srgbClr val="800000"/>
                </a:solidFill>
                <a:latin typeface="Arial"/>
              </a:rPr>
              <a:t>SECARS</a:t>
            </a:r>
            <a:r>
              <a:rPr lang="en-US" sz="2400" b="1" dirty="0" smtClean="0">
                <a:solidFill>
                  <a:srgbClr val="000000"/>
                </a:solidFill>
                <a:latin typeface="Arial"/>
              </a:rPr>
              <a:t>. </a:t>
            </a:r>
            <a:endParaRPr lang="en-US" altLang="ru-RU" sz="2400" b="1" dirty="0">
              <a:solidFill>
                <a:srgbClr val="000000"/>
              </a:solidFill>
              <a:latin typeface="Arial"/>
              <a:cs typeface="Arial" panose="020B0604020202020204" pitchFamily="34" charset="0"/>
            </a:endParaRPr>
          </a:p>
        </p:txBody>
      </p:sp>
      <p:sp>
        <p:nvSpPr>
          <p:cNvPr id="6" name="Номер слайда 2"/>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fld id="{00BC50F8-9B4C-4D46-8920-2FE3B9E2EA94}" type="slidenum">
              <a:rPr lang="ro-RO" altLang="ru-RU" sz="1100" b="1" smtClean="0">
                <a:solidFill>
                  <a:srgbClr val="000000"/>
                </a:solidFill>
                <a:latin typeface="Arial" charset="0"/>
                <a:cs typeface="Arial" charset="0"/>
              </a:rPr>
              <a:pPr algn="r" eaLnBrk="1" fontAlgn="base" hangingPunct="1">
                <a:spcBef>
                  <a:spcPct val="0"/>
                </a:spcBef>
                <a:spcAft>
                  <a:spcPct val="0"/>
                </a:spcAft>
                <a:buFontTx/>
                <a:buNone/>
              </a:pPr>
              <a:t>29</a:t>
            </a:fld>
            <a:endParaRPr lang="ro-RO" altLang="ru-RU" sz="1100" b="1" dirty="0" smtClean="0">
              <a:solidFill>
                <a:srgbClr val="000000"/>
              </a:solidFill>
              <a:latin typeface="Arial" charset="0"/>
              <a:cs typeface="Arial" charset="0"/>
            </a:endParaRPr>
          </a:p>
        </p:txBody>
      </p:sp>
      <p:sp>
        <p:nvSpPr>
          <p:cNvPr id="7" name="Скругленный прямоугольник 6"/>
          <p:cNvSpPr/>
          <p:nvPr/>
        </p:nvSpPr>
        <p:spPr>
          <a:xfrm>
            <a:off x="0" y="4325040"/>
            <a:ext cx="9144000" cy="78685"/>
          </a:xfrm>
          <a:prstGeom prst="roundRect">
            <a:avLst/>
          </a:prstGeom>
          <a:solidFill>
            <a:schemeClr val="accent6">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19171" y="4461550"/>
            <a:ext cx="8705657" cy="2215991"/>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Results are published in JRS (IF ~ 3.0) </a:t>
            </a:r>
          </a:p>
          <a:p>
            <a:r>
              <a:rPr lang="en-US" sz="1600" b="1" i="1" dirty="0">
                <a:latin typeface="Arial" panose="020B0604020202020204" pitchFamily="34" charset="0"/>
                <a:cs typeface="Arial" panose="020B0604020202020204" pitchFamily="34" charset="0"/>
              </a:rPr>
              <a:t>G. </a:t>
            </a:r>
            <a:r>
              <a:rPr lang="en-US" sz="1600" b="1" i="1" dirty="0" err="1">
                <a:latin typeface="Arial" panose="020B0604020202020204" pitchFamily="34" charset="0"/>
                <a:cs typeface="Arial" panose="020B0604020202020204" pitchFamily="34" charset="0"/>
              </a:rPr>
              <a:t>Arzumanyan</a:t>
            </a:r>
            <a:r>
              <a:rPr lang="en-US" sz="1600" b="1" i="1" dirty="0">
                <a:latin typeface="Arial" panose="020B0604020202020204" pitchFamily="34" charset="0"/>
                <a:cs typeface="Arial" panose="020B0604020202020204" pitchFamily="34" charset="0"/>
              </a:rPr>
              <a:t>, K. </a:t>
            </a:r>
            <a:r>
              <a:rPr lang="en-US" sz="1600" b="1" i="1" dirty="0" err="1">
                <a:latin typeface="Arial" panose="020B0604020202020204" pitchFamily="34" charset="0"/>
                <a:cs typeface="Arial" panose="020B0604020202020204" pitchFamily="34" charset="0"/>
              </a:rPr>
              <a:t>Mamtkulov</a:t>
            </a:r>
            <a:r>
              <a:rPr lang="en-US" sz="1600" b="1" i="1" dirty="0">
                <a:latin typeface="Arial" panose="020B0604020202020204" pitchFamily="34" charset="0"/>
                <a:cs typeface="Arial" panose="020B0604020202020204" pitchFamily="34" charset="0"/>
              </a:rPr>
              <a:t>, V. </a:t>
            </a:r>
            <a:r>
              <a:rPr lang="en-US" sz="1600" b="1" i="1" dirty="0" err="1">
                <a:latin typeface="Arial" panose="020B0604020202020204" pitchFamily="34" charset="0"/>
                <a:cs typeface="Arial" panose="020B0604020202020204" pitchFamily="34" charset="0"/>
              </a:rPr>
              <a:t>Fabelinsky</a:t>
            </a:r>
            <a:r>
              <a:rPr lang="en-US" sz="1600" b="1" i="1" dirty="0">
                <a:latin typeface="Arial" panose="020B0604020202020204" pitchFamily="34" charset="0"/>
                <a:cs typeface="Arial" panose="020B0604020202020204" pitchFamily="34" charset="0"/>
              </a:rPr>
              <a:t>, V. Smirnov, et al// </a:t>
            </a:r>
            <a:r>
              <a:rPr lang="en-US" sz="1600" b="1" i="1" dirty="0" smtClean="0">
                <a:latin typeface="Arial" panose="020B0604020202020204" pitchFamily="34" charset="0"/>
                <a:cs typeface="Arial" panose="020B0604020202020204" pitchFamily="34" charset="0"/>
              </a:rPr>
              <a:t>JRS, </a:t>
            </a:r>
            <a:r>
              <a:rPr lang="en-US" sz="1600" b="1" i="1" dirty="0">
                <a:latin typeface="Arial" panose="020B0604020202020204" pitchFamily="34" charset="0"/>
                <a:cs typeface="Arial" panose="020B0604020202020204" pitchFamily="34" charset="0"/>
              </a:rPr>
              <a:t>2018, 1-10, https://doi.org/10.1002/jrs.5333</a:t>
            </a:r>
            <a:endParaRPr lang="ru-RU" sz="1600" b="1" i="1" dirty="0">
              <a:latin typeface="Arial" panose="020B0604020202020204" pitchFamily="34" charset="0"/>
              <a:cs typeface="Arial" panose="020B0604020202020204" pitchFamily="34" charset="0"/>
            </a:endParaRPr>
          </a:p>
          <a:p>
            <a:endParaRPr lang="en-US" sz="1600" b="1" dirty="0" smtClean="0">
              <a:latin typeface="Arial" panose="020B0604020202020204" pitchFamily="34" charset="0"/>
              <a:cs typeface="Arial" panose="020B0604020202020204" pitchFamily="34" charset="0"/>
            </a:endParaRPr>
          </a:p>
          <a:p>
            <a:endParaRPr lang="en-US" sz="1600"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and </a:t>
            </a:r>
          </a:p>
          <a:p>
            <a:r>
              <a:rPr lang="en-US" b="1" dirty="0">
                <a:latin typeface="Arial" panose="020B0604020202020204" pitchFamily="34" charset="0"/>
                <a:cs typeface="Arial" panose="020B0604020202020204" pitchFamily="34" charset="0"/>
              </a:rPr>
              <a:t>r</a:t>
            </a:r>
            <a:r>
              <a:rPr lang="en-US" b="1" dirty="0" smtClean="0">
                <a:latin typeface="Arial" panose="020B0604020202020204" pitchFamily="34" charset="0"/>
                <a:cs typeface="Arial" panose="020B0604020202020204" pitchFamily="34" charset="0"/>
              </a:rPr>
              <a:t>ecently presented (G. </a:t>
            </a:r>
            <a:r>
              <a:rPr lang="en-US" b="1" dirty="0" err="1" smtClean="0">
                <a:latin typeface="Arial" panose="020B0604020202020204" pitchFamily="34" charset="0"/>
                <a:cs typeface="Arial" panose="020B0604020202020204" pitchFamily="34" charset="0"/>
              </a:rPr>
              <a:t>Arzumanyan</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at the jubilee </a:t>
            </a:r>
            <a:r>
              <a:rPr lang="en-US" b="1" dirty="0" smtClean="0">
                <a:latin typeface="Arial" panose="020B0604020202020204" pitchFamily="34" charset="0"/>
                <a:cs typeface="Arial" panose="020B0604020202020204" pitchFamily="34" charset="0"/>
              </a:rPr>
              <a:t>conference dedicated                 to the 90-years of the Raman effect in Novosibirsk, 27 May – 01 June 2018</a:t>
            </a:r>
            <a:endParaRPr lang="ru-RU" dirty="0"/>
          </a:p>
        </p:txBody>
      </p:sp>
      <p:pic>
        <p:nvPicPr>
          <p:cNvPr id="94210" name="Picture 2" descr="Journal of Raman Spectroscopy branding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908" y="5264745"/>
            <a:ext cx="4762500"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79712" y="320412"/>
            <a:ext cx="5222905" cy="830997"/>
          </a:xfrm>
          <a:prstGeom prst="rect">
            <a:avLst/>
          </a:prstGeom>
          <a:noFill/>
        </p:spPr>
        <p:txBody>
          <a:bodyPr wrap="none" rtlCol="0">
            <a:spAutoFit/>
          </a:bodyPr>
          <a:lstStyle/>
          <a:p>
            <a:pPr fontAlgn="base">
              <a:spcBef>
                <a:spcPct val="0"/>
              </a:spcBef>
              <a:spcAft>
                <a:spcPct val="0"/>
              </a:spcAft>
            </a:pPr>
            <a:r>
              <a:rPr lang="en-US" sz="4800" b="1" dirty="0" smtClean="0">
                <a:solidFill>
                  <a:prstClr val="black"/>
                </a:solidFill>
                <a:latin typeface="Arial" charset="0"/>
              </a:rPr>
              <a:t>Science is united</a:t>
            </a:r>
            <a:endParaRPr lang="ru-RU" sz="4800" b="1" dirty="0">
              <a:solidFill>
                <a:prstClr val="black"/>
              </a:solidFill>
              <a:latin typeface="Arial" charset="0"/>
            </a:endParaRPr>
          </a:p>
        </p:txBody>
      </p:sp>
      <p:sp>
        <p:nvSpPr>
          <p:cNvPr id="13" name="Номер слайда 3"/>
          <p:cNvSpPr>
            <a:spLocks noGrp="1"/>
          </p:cNvSpPr>
          <p:nvPr>
            <p:ph type="sldNum" sz="quarter" idx="12"/>
          </p:nvPr>
        </p:nvSpPr>
        <p:spPr>
          <a:xfrm>
            <a:off x="7046912" y="6592267"/>
            <a:ext cx="2133600" cy="365125"/>
          </a:xfrm>
        </p:spPr>
        <p:txBody>
          <a:bodyPr/>
          <a:lstStyle/>
          <a:p>
            <a:pPr algn="r"/>
            <a:fld id="{34655658-7B3E-4E77-9668-0AFB9657A9E6}" type="slidenum">
              <a:rPr lang="ru-RU" altLang="ru-RU" sz="1400" b="1" smtClean="0">
                <a:solidFill>
                  <a:prstClr val="black"/>
                </a:solidFill>
                <a:latin typeface="Arial" panose="020B0604020202020204" pitchFamily="34" charset="0"/>
                <a:cs typeface="Arial" panose="020B0604020202020204" pitchFamily="34" charset="0"/>
              </a:rPr>
              <a:pPr algn="r"/>
              <a:t>3</a:t>
            </a:fld>
            <a:endParaRPr lang="ru-RU" altLang="ru-RU" sz="1400" b="1" dirty="0">
              <a:solidFill>
                <a:prstClr val="black"/>
              </a:solidFill>
              <a:latin typeface="Arial" panose="020B0604020202020204" pitchFamily="34" charset="0"/>
              <a:cs typeface="Arial" panose="020B0604020202020204" pitchFamily="34" charset="0"/>
            </a:endParaRPr>
          </a:p>
        </p:txBody>
      </p:sp>
      <p:sp>
        <p:nvSpPr>
          <p:cNvPr id="8" name="TextBox 7"/>
          <p:cNvSpPr txBox="1"/>
          <p:nvPr/>
        </p:nvSpPr>
        <p:spPr>
          <a:xfrm>
            <a:off x="358814" y="1844824"/>
            <a:ext cx="7008713" cy="1754326"/>
          </a:xfrm>
          <a:prstGeom prst="rect">
            <a:avLst/>
          </a:prstGeom>
          <a:solidFill>
            <a:schemeClr val="bg1"/>
          </a:solidFill>
        </p:spPr>
        <p:txBody>
          <a:bodyPr wrap="square" rtlCol="0">
            <a:spAutoFit/>
          </a:bodyPr>
          <a:lstStyle/>
          <a:p>
            <a:pPr algn="just" fontAlgn="base">
              <a:spcBef>
                <a:spcPct val="0"/>
              </a:spcBef>
              <a:spcAft>
                <a:spcPct val="0"/>
              </a:spcAft>
            </a:pPr>
            <a:r>
              <a:rPr lang="en-US" sz="2800" b="1" dirty="0" smtClean="0">
                <a:solidFill>
                  <a:prstClr val="black"/>
                </a:solidFill>
                <a:latin typeface="Arial" panose="020B0604020202020204" pitchFamily="34" charset="0"/>
                <a:cs typeface="Arial" panose="020B0604020202020204" pitchFamily="34" charset="0"/>
              </a:rPr>
              <a:t>“</a:t>
            </a:r>
            <a:r>
              <a:rPr lang="en-US" sz="2800" b="1" dirty="0" smtClean="0">
                <a:latin typeface="Arial" panose="020B0604020202020204" pitchFamily="34" charset="0"/>
                <a:cs typeface="Arial" panose="020B0604020202020204" pitchFamily="34" charset="0"/>
              </a:rPr>
              <a:t>You </a:t>
            </a:r>
            <a:r>
              <a:rPr lang="en-US" sz="2800" b="1" dirty="0">
                <a:latin typeface="Arial" panose="020B0604020202020204" pitchFamily="34" charset="0"/>
                <a:cs typeface="Arial" panose="020B0604020202020204" pitchFamily="34" charset="0"/>
              </a:rPr>
              <a:t>can not draw a line between large and small, </a:t>
            </a:r>
            <a:r>
              <a:rPr lang="en-US" sz="2800" b="1" dirty="0" smtClean="0">
                <a:latin typeface="Arial" panose="020B0604020202020204" pitchFamily="34" charset="0"/>
                <a:cs typeface="Arial" panose="020B0604020202020204" pitchFamily="34" charset="0"/>
              </a:rPr>
              <a:t>as </a:t>
            </a:r>
            <a:r>
              <a:rPr lang="en-US" sz="2800" b="1" dirty="0">
                <a:latin typeface="Arial" panose="020B0604020202020204" pitchFamily="34" charset="0"/>
                <a:cs typeface="Arial" panose="020B0604020202020204" pitchFamily="34" charset="0"/>
              </a:rPr>
              <a:t>both are equally important for a single </a:t>
            </a:r>
            <a:r>
              <a:rPr lang="en-US" sz="2800" b="1" dirty="0" smtClean="0">
                <a:latin typeface="Arial" panose="020B0604020202020204" pitchFamily="34" charset="0"/>
                <a:cs typeface="Arial" panose="020B0604020202020204" pitchFamily="34" charset="0"/>
              </a:rPr>
              <a:t>whole”</a:t>
            </a:r>
            <a:r>
              <a:rPr lang="en-US" sz="2800" b="1" dirty="0" smtClean="0">
                <a:solidFill>
                  <a:prstClr val="black"/>
                </a:solidFill>
                <a:latin typeface="Arial" panose="020B0604020202020204" pitchFamily="34" charset="0"/>
                <a:cs typeface="Arial" panose="020B0604020202020204" pitchFamily="34" charset="0"/>
              </a:rPr>
              <a:t> </a:t>
            </a:r>
          </a:p>
          <a:p>
            <a:pPr algn="r" fontAlgn="base">
              <a:spcBef>
                <a:spcPct val="0"/>
              </a:spcBef>
              <a:spcAft>
                <a:spcPct val="0"/>
              </a:spcAft>
            </a:pPr>
            <a:r>
              <a:rPr lang="en-US" sz="2400" b="1" i="1" dirty="0" smtClean="0">
                <a:latin typeface="Arial" charset="0"/>
              </a:rPr>
              <a:t>Niels Bohr</a:t>
            </a:r>
            <a:endParaRPr lang="ru-RU" sz="2400" b="1" i="1" dirty="0" smtClean="0">
              <a:latin typeface="Arial" charset="0"/>
            </a:endParaRPr>
          </a:p>
        </p:txBody>
      </p:sp>
      <p:pic>
        <p:nvPicPr>
          <p:cNvPr id="8208" name="Picture 16" descr="http://static.etvnet.com/shared/persons/person/000/014/918/bo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1453" y="1844824"/>
            <a:ext cx="1419020" cy="174490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13886" y="4293096"/>
            <a:ext cx="8750602" cy="1692771"/>
          </a:xfrm>
          <a:prstGeom prst="rect">
            <a:avLst/>
          </a:prstGeom>
          <a:solidFill>
            <a:schemeClr val="bg1"/>
          </a:solidFill>
        </p:spPr>
        <p:txBody>
          <a:bodyPr wrap="square" rtlCol="0">
            <a:spAutoFit/>
          </a:bodyPr>
          <a:lstStyle/>
          <a:p>
            <a:pPr fontAlgn="base">
              <a:lnSpc>
                <a:spcPct val="80000"/>
              </a:lnSpc>
              <a:spcBef>
                <a:spcPct val="0"/>
              </a:spcBef>
              <a:spcAft>
                <a:spcPct val="0"/>
              </a:spcAft>
            </a:pPr>
            <a:r>
              <a:rPr lang="en-US" sz="2600" b="1" dirty="0" smtClean="0">
                <a:solidFill>
                  <a:prstClr val="black"/>
                </a:solidFill>
                <a:latin typeface="Arial" panose="020B0604020202020204" pitchFamily="34" charset="0"/>
                <a:cs typeface="Arial" panose="020B0604020202020204" pitchFamily="34" charset="0"/>
              </a:rPr>
              <a:t>Discovery of the Raman effect</a:t>
            </a:r>
            <a:r>
              <a:rPr lang="ru-RU" sz="2600" b="1" dirty="0" smtClean="0">
                <a:solidFill>
                  <a:prstClr val="black"/>
                </a:solidFill>
                <a:latin typeface="Arial" panose="020B0604020202020204" pitchFamily="34" charset="0"/>
                <a:cs typeface="Arial" panose="020B0604020202020204" pitchFamily="34" charset="0"/>
              </a:rPr>
              <a:t> </a:t>
            </a:r>
            <a:r>
              <a:rPr lang="ru-RU" sz="2600" b="1" dirty="0">
                <a:solidFill>
                  <a:prstClr val="black"/>
                </a:solidFill>
                <a:latin typeface="Arial" panose="020B0604020202020204" pitchFamily="34" charset="0"/>
                <a:cs typeface="Arial" panose="020B0604020202020204" pitchFamily="34" charset="0"/>
              </a:rPr>
              <a:t>– </a:t>
            </a:r>
            <a:r>
              <a:rPr lang="ru-RU" sz="2600" b="1" dirty="0" smtClean="0">
                <a:solidFill>
                  <a:prstClr val="black"/>
                </a:solidFill>
                <a:latin typeface="Arial" panose="020B0604020202020204" pitchFamily="34" charset="0"/>
                <a:cs typeface="Arial" panose="020B0604020202020204" pitchFamily="34" charset="0"/>
              </a:rPr>
              <a:t>1928, </a:t>
            </a:r>
            <a:r>
              <a:rPr lang="en-US" sz="2600" b="1" dirty="0" smtClean="0">
                <a:solidFill>
                  <a:prstClr val="black"/>
                </a:solidFill>
                <a:latin typeface="Arial" panose="020B0604020202020204" pitchFamily="34" charset="0"/>
                <a:cs typeface="Arial" panose="020B0604020202020204" pitchFamily="34" charset="0"/>
              </a:rPr>
              <a:t>                  </a:t>
            </a:r>
            <a:r>
              <a:rPr lang="en-US" sz="2600" b="1" dirty="0" smtClean="0">
                <a:solidFill>
                  <a:srgbClr val="C00000"/>
                </a:solidFill>
                <a:latin typeface="Arial" panose="020B0604020202020204" pitchFamily="34" charset="0"/>
                <a:cs typeface="Arial" panose="020B0604020202020204" pitchFamily="34" charset="0"/>
              </a:rPr>
              <a:t>Nobel prize, </a:t>
            </a:r>
            <a:r>
              <a:rPr lang="ru-RU" sz="2600" b="1" dirty="0" smtClean="0">
                <a:solidFill>
                  <a:srgbClr val="C00000"/>
                </a:solidFill>
                <a:latin typeface="Arial" panose="020B0604020202020204" pitchFamily="34" charset="0"/>
                <a:cs typeface="Arial" panose="020B0604020202020204" pitchFamily="34" charset="0"/>
              </a:rPr>
              <a:t>1930</a:t>
            </a:r>
            <a:endParaRPr lang="ru-RU" sz="2600" b="1" dirty="0">
              <a:solidFill>
                <a:srgbClr val="C00000"/>
              </a:solidFill>
              <a:latin typeface="Arial" panose="020B0604020202020204" pitchFamily="34" charset="0"/>
              <a:cs typeface="Arial" panose="020B0604020202020204" pitchFamily="34" charset="0"/>
            </a:endParaRPr>
          </a:p>
          <a:p>
            <a:pPr fontAlgn="base">
              <a:lnSpc>
                <a:spcPct val="80000"/>
              </a:lnSpc>
              <a:spcBef>
                <a:spcPct val="0"/>
              </a:spcBef>
              <a:spcAft>
                <a:spcPct val="0"/>
              </a:spcAft>
            </a:pPr>
            <a:endParaRPr lang="en-US" sz="2600" b="1" dirty="0" smtClean="0">
              <a:solidFill>
                <a:prstClr val="black"/>
              </a:solidFill>
              <a:latin typeface="Arial" panose="020B0604020202020204" pitchFamily="34" charset="0"/>
              <a:cs typeface="Arial" panose="020B0604020202020204" pitchFamily="34" charset="0"/>
            </a:endParaRPr>
          </a:p>
          <a:p>
            <a:pPr fontAlgn="base">
              <a:lnSpc>
                <a:spcPct val="80000"/>
              </a:lnSpc>
              <a:spcBef>
                <a:spcPct val="0"/>
              </a:spcBef>
              <a:spcAft>
                <a:spcPct val="0"/>
              </a:spcAft>
            </a:pPr>
            <a:r>
              <a:rPr lang="en-US" sz="2600" b="1" dirty="0">
                <a:latin typeface="Arial" panose="020B0604020202020204" pitchFamily="34" charset="0"/>
                <a:cs typeface="Arial" panose="020B0604020202020204" pitchFamily="34" charset="0"/>
              </a:rPr>
              <a:t>Discovery of the </a:t>
            </a:r>
            <a:r>
              <a:rPr lang="en-US" sz="2600" b="1" dirty="0" smtClean="0">
                <a:latin typeface="Arial" panose="020B0604020202020204" pitchFamily="34" charset="0"/>
                <a:cs typeface="Arial" panose="020B0604020202020204" pitchFamily="34" charset="0"/>
              </a:rPr>
              <a:t>neutron by James Chadwick – </a:t>
            </a:r>
            <a:r>
              <a:rPr lang="ru-RU" sz="2600" b="1" dirty="0" smtClean="0">
                <a:solidFill>
                  <a:prstClr val="black"/>
                </a:solidFill>
                <a:latin typeface="Arial" panose="020B0604020202020204" pitchFamily="34" charset="0"/>
                <a:cs typeface="Arial" panose="020B0604020202020204" pitchFamily="34" charset="0"/>
              </a:rPr>
              <a:t>1932, </a:t>
            </a:r>
            <a:r>
              <a:rPr lang="en-US" sz="2600" b="1" dirty="0">
                <a:solidFill>
                  <a:srgbClr val="C00000"/>
                </a:solidFill>
                <a:latin typeface="Arial" panose="020B0604020202020204" pitchFamily="34" charset="0"/>
                <a:cs typeface="Arial" panose="020B0604020202020204" pitchFamily="34" charset="0"/>
              </a:rPr>
              <a:t>Nobel </a:t>
            </a:r>
            <a:r>
              <a:rPr lang="en-US" sz="2600" b="1" dirty="0" smtClean="0">
                <a:solidFill>
                  <a:srgbClr val="C00000"/>
                </a:solidFill>
                <a:latin typeface="Arial" panose="020B0604020202020204" pitchFamily="34" charset="0"/>
                <a:cs typeface="Arial" panose="020B0604020202020204" pitchFamily="34" charset="0"/>
              </a:rPr>
              <a:t>prize, </a:t>
            </a:r>
            <a:r>
              <a:rPr lang="ru-RU" sz="2600" b="1" dirty="0" smtClean="0">
                <a:solidFill>
                  <a:srgbClr val="C00000"/>
                </a:solidFill>
                <a:latin typeface="Arial" panose="020B0604020202020204" pitchFamily="34" charset="0"/>
                <a:cs typeface="Arial" panose="020B0604020202020204" pitchFamily="34" charset="0"/>
              </a:rPr>
              <a:t>1935</a:t>
            </a:r>
            <a:endParaRPr lang="ru-RU" sz="2600" b="1" dirty="0">
              <a:solidFill>
                <a:srgbClr val="C00000"/>
              </a:solidFill>
              <a:latin typeface="Arial" panose="020B0604020202020204" pitchFamily="34" charset="0"/>
              <a:cs typeface="Arial" panose="020B0604020202020204" pitchFamily="34" charset="0"/>
            </a:endParaRPr>
          </a:p>
        </p:txBody>
      </p:sp>
      <p:pic>
        <p:nvPicPr>
          <p:cNvPr id="90114" name="Picture 2" descr="Похожее изображение">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960" y="980728"/>
            <a:ext cx="720080" cy="7200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0116" name="Picture 4" descr="Картинки по запросу raman scattering">
            <a:hlinkClick r:id="rId7"/>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754763" y="226566"/>
            <a:ext cx="1190625" cy="947738"/>
          </a:xfrm>
          <a:prstGeom prst="rect">
            <a:avLst/>
          </a:prstGeom>
          <a:noFill/>
          <a:extLst>
            <a:ext uri="{909E8E84-426E-40DD-AFC4-6F175D3DCCD1}">
              <a14:hiddenFill xmlns:a14="http://schemas.microsoft.com/office/drawing/2010/main">
                <a:solidFill>
                  <a:srgbClr val="FFFFFF"/>
                </a:solidFill>
              </a14:hiddenFill>
            </a:ext>
          </a:extLst>
        </p:spPr>
      </p:pic>
      <p:pic>
        <p:nvPicPr>
          <p:cNvPr id="90117"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6763" y="210759"/>
            <a:ext cx="1270898" cy="985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63254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2"/>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fld id="{00BC50F8-9B4C-4D46-8920-2FE3B9E2EA94}" type="slidenum">
              <a:rPr lang="ro-RO" altLang="ru-RU" sz="1100" b="1" smtClean="0">
                <a:solidFill>
                  <a:srgbClr val="000000"/>
                </a:solidFill>
                <a:latin typeface="Arial" charset="0"/>
                <a:cs typeface="Arial" charset="0"/>
              </a:rPr>
              <a:pPr algn="r" eaLnBrk="1" fontAlgn="base" hangingPunct="1">
                <a:spcBef>
                  <a:spcPct val="0"/>
                </a:spcBef>
                <a:spcAft>
                  <a:spcPct val="0"/>
                </a:spcAft>
                <a:buFontTx/>
                <a:buNone/>
              </a:pPr>
              <a:t>30</a:t>
            </a:fld>
            <a:endParaRPr lang="ro-RO" altLang="ru-RU" sz="1100" b="1" dirty="0" smtClean="0">
              <a:solidFill>
                <a:srgbClr val="000000"/>
              </a:solidFill>
              <a:latin typeface="Arial" charset="0"/>
              <a:cs typeface="Arial" charset="0"/>
            </a:endParaRPr>
          </a:p>
        </p:txBody>
      </p:sp>
      <p:sp>
        <p:nvSpPr>
          <p:cNvPr id="5" name="TextBox 4"/>
          <p:cNvSpPr txBox="1"/>
          <p:nvPr/>
        </p:nvSpPr>
        <p:spPr>
          <a:xfrm>
            <a:off x="1187624" y="2276872"/>
            <a:ext cx="3011274" cy="769441"/>
          </a:xfrm>
          <a:prstGeom prst="rect">
            <a:avLst/>
          </a:prstGeom>
          <a:noFill/>
        </p:spPr>
        <p:txBody>
          <a:bodyPr wrap="none">
            <a:spAutoFit/>
          </a:bodyPr>
          <a:lstStyle/>
          <a:p>
            <a:pPr fontAlgn="base">
              <a:spcBef>
                <a:spcPct val="0"/>
              </a:spcBef>
              <a:spcAft>
                <a:spcPct val="0"/>
              </a:spcAft>
              <a:defRPr/>
            </a:pPr>
            <a:r>
              <a:rPr lang="en-US" sz="4400" dirty="0" smtClean="0">
                <a:latin typeface="Arial" panose="020B0604020202020204" pitchFamily="34" charset="0"/>
                <a:cs typeface="Arial" panose="020B0604020202020204" pitchFamily="34" charset="0"/>
              </a:rPr>
              <a:t>Thank You</a:t>
            </a:r>
            <a:r>
              <a:rPr lang="ru-RU" sz="4400" dirty="0" smtClean="0">
                <a:latin typeface="Arial" panose="020B0604020202020204" pitchFamily="34" charset="0"/>
                <a:cs typeface="Arial" panose="020B0604020202020204" pitchFamily="34" charset="0"/>
              </a:rPr>
              <a:t>!</a:t>
            </a:r>
            <a:endParaRPr lang="ru-RU" sz="4400" dirty="0">
              <a:latin typeface="Arial" panose="020B0604020202020204" pitchFamily="34" charset="0"/>
              <a:cs typeface="Arial" panose="020B0604020202020204" pitchFamily="34" charset="0"/>
            </a:endParaRPr>
          </a:p>
        </p:txBody>
      </p:sp>
      <p:pic>
        <p:nvPicPr>
          <p:cNvPr id="6" name="Picture 5" descr="D:\Infra\My Photo\2018\05-Novosibirsk 27 May-01 June 2018\IMG_20180531_085231~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692696"/>
            <a:ext cx="3600400" cy="4977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0785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709" y="764704"/>
            <a:ext cx="7272808" cy="5285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Номер слайда 5"/>
          <p:cNvSpPr txBox="1">
            <a:spLocks/>
          </p:cNvSpPr>
          <p:nvPr/>
        </p:nvSpPr>
        <p:spPr bwMode="auto">
          <a:xfrm>
            <a:off x="8675688" y="6481763"/>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fld id="{378111FC-070B-42B4-9398-FB2AB8B27060}" type="slidenum">
              <a:rPr lang="ru-RU" altLang="ru-RU" sz="1200" b="1" smtClean="0">
                <a:solidFill>
                  <a:srgbClr val="000000"/>
                </a:solidFill>
                <a:latin typeface="Arial" pitchFamily="34" charset="0"/>
                <a:cs typeface="Arial" pitchFamily="34" charset="0"/>
              </a:rPr>
              <a:pPr algn="r" eaLnBrk="1" fontAlgn="base" hangingPunct="1">
                <a:spcBef>
                  <a:spcPct val="0"/>
                </a:spcBef>
                <a:spcAft>
                  <a:spcPct val="0"/>
                </a:spcAft>
                <a:buFontTx/>
                <a:buNone/>
              </a:pPr>
              <a:t>31</a:t>
            </a:fld>
            <a:endParaRPr lang="ru-RU" altLang="ru-RU" sz="1200" b="1" dirty="0" smtClean="0">
              <a:solidFill>
                <a:srgbClr val="000000"/>
              </a:solidFill>
              <a:latin typeface="Arial" pitchFamily="34" charset="0"/>
              <a:cs typeface="Arial" pitchFamily="34" charset="0"/>
            </a:endParaRPr>
          </a:p>
        </p:txBody>
      </p:sp>
      <p:sp>
        <p:nvSpPr>
          <p:cNvPr id="7" name="Прямоугольник 6"/>
          <p:cNvSpPr/>
          <p:nvPr/>
        </p:nvSpPr>
        <p:spPr>
          <a:xfrm>
            <a:off x="1547664" y="273532"/>
            <a:ext cx="5838458" cy="523220"/>
          </a:xfrm>
          <a:prstGeom prst="rect">
            <a:avLst/>
          </a:prstGeom>
        </p:spPr>
        <p:txBody>
          <a:bodyPr wrap="none">
            <a:spAutoFit/>
          </a:bodyPr>
          <a:lstStyle/>
          <a:p>
            <a:r>
              <a:rPr lang="en-US" sz="2800" b="1" dirty="0">
                <a:solidFill>
                  <a:prstClr val="black"/>
                </a:solidFill>
                <a:latin typeface="Arial" panose="020B0604020202020204" pitchFamily="34" charset="0"/>
                <a:cs typeface="Arial" panose="020B0604020202020204" pitchFamily="34" charset="0"/>
              </a:rPr>
              <a:t>“CARS” microscope </a:t>
            </a:r>
            <a:r>
              <a:rPr lang="en-US" sz="2800" b="1" dirty="0" smtClean="0">
                <a:solidFill>
                  <a:prstClr val="black"/>
                </a:solidFill>
                <a:latin typeface="Arial" panose="020B0604020202020204" pitchFamily="34" charset="0"/>
                <a:cs typeface="Arial" panose="020B0604020202020204" pitchFamily="34" charset="0"/>
              </a:rPr>
              <a:t>parameters</a:t>
            </a:r>
            <a:endParaRPr lang="ru-RU"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35007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72" y="36473"/>
            <a:ext cx="9154689" cy="1107996"/>
          </a:xfrm>
          <a:prstGeom prst="rect">
            <a:avLst/>
          </a:prstGeom>
          <a:noFill/>
        </p:spPr>
        <p:txBody>
          <a:bodyPr wrap="square" rtlCol="0">
            <a:spAutoFit/>
          </a:bodyPr>
          <a:lstStyle/>
          <a:p>
            <a:pPr algn="ctr"/>
            <a:r>
              <a:rPr lang="en-US" sz="2400" b="1" dirty="0">
                <a:solidFill>
                  <a:srgbClr val="C00000"/>
                </a:solidFill>
                <a:latin typeface="Arial" panose="020B0604020202020204" pitchFamily="34" charset="0"/>
                <a:cs typeface="Arial" panose="020B0604020202020204" pitchFamily="34" charset="0"/>
              </a:rPr>
              <a:t>T</a:t>
            </a:r>
            <a:r>
              <a:rPr lang="en-US" sz="2400" b="1" dirty="0">
                <a:solidFill>
                  <a:prstClr val="black"/>
                </a:solidFill>
                <a:latin typeface="Arial" panose="020B0604020202020204" pitchFamily="34" charset="0"/>
                <a:cs typeface="Arial" panose="020B0604020202020204" pitchFamily="34" charset="0"/>
              </a:rPr>
              <a:t>ip </a:t>
            </a:r>
            <a:r>
              <a:rPr lang="en-US" sz="2400" b="1" dirty="0">
                <a:solidFill>
                  <a:srgbClr val="C00000"/>
                </a:solidFill>
                <a:latin typeface="Arial" panose="020B0604020202020204" pitchFamily="34" charset="0"/>
                <a:cs typeface="Arial" panose="020B0604020202020204" pitchFamily="34" charset="0"/>
              </a:rPr>
              <a:t>E</a:t>
            </a:r>
            <a:r>
              <a:rPr lang="en-US" sz="2400" b="1" dirty="0">
                <a:solidFill>
                  <a:prstClr val="black"/>
                </a:solidFill>
                <a:latin typeface="Arial" panose="020B0604020202020204" pitchFamily="34" charset="0"/>
                <a:cs typeface="Arial" panose="020B0604020202020204" pitchFamily="34" charset="0"/>
              </a:rPr>
              <a:t>nhanced </a:t>
            </a:r>
            <a:r>
              <a:rPr lang="en-US" sz="2400" b="1" dirty="0">
                <a:solidFill>
                  <a:srgbClr val="C00000"/>
                </a:solidFill>
                <a:latin typeface="Arial" panose="020B0604020202020204" pitchFamily="34" charset="0"/>
                <a:cs typeface="Arial" panose="020B0604020202020204" pitchFamily="34" charset="0"/>
              </a:rPr>
              <a:t>R</a:t>
            </a:r>
            <a:r>
              <a:rPr lang="en-US" sz="2400" b="1" dirty="0">
                <a:solidFill>
                  <a:prstClr val="black"/>
                </a:solidFill>
                <a:latin typeface="Arial" panose="020B0604020202020204" pitchFamily="34" charset="0"/>
                <a:cs typeface="Arial" panose="020B0604020202020204" pitchFamily="34" charset="0"/>
              </a:rPr>
              <a:t>aman </a:t>
            </a:r>
            <a:r>
              <a:rPr lang="en-US" sz="2400" b="1" dirty="0">
                <a:solidFill>
                  <a:srgbClr val="C00000"/>
                </a:solidFill>
                <a:latin typeface="Arial" panose="020B0604020202020204" pitchFamily="34" charset="0"/>
                <a:cs typeface="Arial" panose="020B0604020202020204" pitchFamily="34" charset="0"/>
              </a:rPr>
              <a:t>S</a:t>
            </a:r>
            <a:r>
              <a:rPr lang="en-US" sz="2400" b="1" dirty="0">
                <a:solidFill>
                  <a:prstClr val="black"/>
                </a:solidFill>
                <a:latin typeface="Arial" panose="020B0604020202020204" pitchFamily="34" charset="0"/>
                <a:cs typeface="Arial" panose="020B0604020202020204" pitchFamily="34" charset="0"/>
              </a:rPr>
              <a:t>cattering </a:t>
            </a:r>
            <a:r>
              <a:rPr lang="en-US" sz="2400" b="1" dirty="0">
                <a:solidFill>
                  <a:srgbClr val="C00000"/>
                </a:solidFill>
                <a:latin typeface="Arial" panose="020B0604020202020204" pitchFamily="34" charset="0"/>
                <a:cs typeface="Arial" panose="020B0604020202020204" pitchFamily="34" charset="0"/>
              </a:rPr>
              <a:t>(</a:t>
            </a:r>
            <a:r>
              <a:rPr lang="en-US" sz="2400" b="1" u="sng" dirty="0">
                <a:solidFill>
                  <a:srgbClr val="C00000"/>
                </a:solidFill>
                <a:latin typeface="Arial" panose="020B0604020202020204" pitchFamily="34" charset="0"/>
                <a:cs typeface="Arial" panose="020B0604020202020204" pitchFamily="34" charset="0"/>
              </a:rPr>
              <a:t>TERS</a:t>
            </a:r>
            <a:r>
              <a:rPr lang="en-US" sz="2400" b="1" dirty="0">
                <a:solidFill>
                  <a:srgbClr val="C00000"/>
                </a:solidFill>
                <a:latin typeface="Arial" panose="020B0604020202020204" pitchFamily="34" charset="0"/>
                <a:cs typeface="Arial" panose="020B0604020202020204" pitchFamily="34" charset="0"/>
              </a:rPr>
              <a:t>) </a:t>
            </a:r>
            <a:r>
              <a:rPr lang="en-US" sz="2400" b="1" dirty="0">
                <a:solidFill>
                  <a:prstClr val="black"/>
                </a:solidFill>
                <a:latin typeface="Arial" panose="020B0604020202020204" pitchFamily="34" charset="0"/>
                <a:cs typeface="Arial" panose="020B0604020202020204" pitchFamily="34" charset="0"/>
              </a:rPr>
              <a:t>or </a:t>
            </a:r>
            <a:r>
              <a:rPr lang="en-US" sz="2400" b="1" u="sng" dirty="0" err="1" smtClean="0">
                <a:solidFill>
                  <a:srgbClr val="C00000"/>
                </a:solidFill>
                <a:latin typeface="Arial" panose="020B0604020202020204" pitchFamily="34" charset="0"/>
                <a:cs typeface="Arial" panose="020B0604020202020204" pitchFamily="34" charset="0"/>
              </a:rPr>
              <a:t>nano</a:t>
            </a:r>
            <a:r>
              <a:rPr lang="en-US" sz="2400" b="1" u="sng" dirty="0" smtClean="0">
                <a:solidFill>
                  <a:srgbClr val="C00000"/>
                </a:solidFill>
                <a:latin typeface="Arial" panose="020B0604020202020204" pitchFamily="34" charset="0"/>
                <a:cs typeface="Arial" panose="020B0604020202020204" pitchFamily="34" charset="0"/>
              </a:rPr>
              <a:t>-Raman</a:t>
            </a:r>
            <a:r>
              <a:rPr lang="en-US" sz="2400" b="1" dirty="0" smtClean="0">
                <a:solidFill>
                  <a:prstClr val="black"/>
                </a:solidFill>
                <a:latin typeface="Arial" panose="020B0604020202020204" pitchFamily="34" charset="0"/>
                <a:cs typeface="Arial" panose="020B0604020202020204" pitchFamily="34" charset="0"/>
              </a:rPr>
              <a:t> – </a:t>
            </a:r>
          </a:p>
          <a:p>
            <a:pPr algn="ctr"/>
            <a:r>
              <a:rPr lang="en-US" sz="2400" dirty="0" smtClean="0">
                <a:solidFill>
                  <a:prstClr val="black"/>
                </a:solidFill>
                <a:latin typeface="Arial" panose="020B0604020202020204" pitchFamily="34" charset="0"/>
                <a:cs typeface="Arial" panose="020B0604020202020204" pitchFamily="34" charset="0"/>
              </a:rPr>
              <a:t>brings </a:t>
            </a:r>
            <a:r>
              <a:rPr lang="en-US" sz="2400" dirty="0">
                <a:solidFill>
                  <a:prstClr val="black"/>
                </a:solidFill>
                <a:latin typeface="Arial" panose="020B0604020202020204" pitchFamily="34" charset="0"/>
                <a:cs typeface="Arial" panose="020B0604020202020204" pitchFamily="34" charset="0"/>
              </a:rPr>
              <a:t>Raman spectroscopy into nanoscale resolution imaging</a:t>
            </a:r>
            <a:endParaRPr lang="en-US" sz="2400" b="1" dirty="0">
              <a:solidFill>
                <a:prstClr val="black"/>
              </a:solidFill>
              <a:latin typeface="Arial" panose="020B0604020202020204" pitchFamily="34" charset="0"/>
              <a:cs typeface="Arial" panose="020B0604020202020204" pitchFamily="34" charset="0"/>
            </a:endParaRPr>
          </a:p>
          <a:p>
            <a:endParaRPr lang="ru-RU" dirty="0">
              <a:solidFill>
                <a:prstClr val="black"/>
              </a:solidFill>
            </a:endParaRPr>
          </a:p>
        </p:txBody>
      </p:sp>
      <p:pic>
        <p:nvPicPr>
          <p:cNvPr id="65539" name="Picture 3" descr="Fig. 1 Schematic diagram of a TERS set-up. A schematic diagram illustrating the principle of AFM-TERS in transmission mode. The LSP resonance at the tip-apex between the tip-LSPs and laser-photons enhances and confines the EM field resulting in the enhancement of Raman signal from the analyte molecules in the immediate vicinity of the tip-apex &#10;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769" y="3383722"/>
            <a:ext cx="2941173" cy="2349534"/>
          </a:xfrm>
          <a:prstGeom prst="rect">
            <a:avLst/>
          </a:prstGeom>
          <a:noFill/>
          <a:ln>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1656" y="2420888"/>
            <a:ext cx="8424936" cy="707886"/>
          </a:xfrm>
          <a:prstGeom prst="rect">
            <a:avLst/>
          </a:prstGeom>
          <a:solidFill>
            <a:schemeClr val="tx2">
              <a:lumMod val="75000"/>
            </a:schemeClr>
          </a:solidFill>
        </p:spPr>
        <p:txBody>
          <a:bodyPr wrap="square" rtlCol="0">
            <a:spAutoFit/>
          </a:bodyPr>
          <a:lstStyle/>
          <a:p>
            <a:pPr algn="ctr"/>
            <a:r>
              <a:rPr lang="en-US" sz="2000" dirty="0">
                <a:solidFill>
                  <a:prstClr val="white"/>
                </a:solidFill>
                <a:latin typeface="Arial" panose="020B0604020202020204" pitchFamily="34" charset="0"/>
                <a:cs typeface="Arial" panose="020B0604020202020204" pitchFamily="34" charset="0"/>
              </a:rPr>
              <a:t>TERS imaging is performed with an AFM-Raman spectrometer, </a:t>
            </a:r>
            <a:r>
              <a:rPr lang="en-US" sz="2000" dirty="0" smtClean="0">
                <a:solidFill>
                  <a:prstClr val="white"/>
                </a:solidFill>
                <a:latin typeface="Arial" panose="020B0604020202020204" pitchFamily="34" charset="0"/>
                <a:cs typeface="Arial" panose="020B0604020202020204" pitchFamily="34" charset="0"/>
              </a:rPr>
              <a:t>                         a SPM integrated </a:t>
            </a:r>
            <a:r>
              <a:rPr lang="en-US" sz="2000" dirty="0">
                <a:solidFill>
                  <a:prstClr val="white"/>
                </a:solidFill>
                <a:latin typeface="Arial" panose="020B0604020202020204" pitchFamily="34" charset="0"/>
                <a:cs typeface="Arial" panose="020B0604020202020204" pitchFamily="34" charset="0"/>
              </a:rPr>
              <a:t>with an optical micro-spectrometer. </a:t>
            </a:r>
            <a:endParaRPr lang="ru-RU" sz="2000" dirty="0">
              <a:solidFill>
                <a:prstClr val="white"/>
              </a:solidFill>
              <a:latin typeface="Arial" panose="020B0604020202020204" pitchFamily="34" charset="0"/>
              <a:cs typeface="Arial" panose="020B0604020202020204" pitchFamily="34" charset="0"/>
            </a:endParaRPr>
          </a:p>
        </p:txBody>
      </p:sp>
      <p:sp>
        <p:nvSpPr>
          <p:cNvPr id="7" name="TextBox 6"/>
          <p:cNvSpPr txBox="1"/>
          <p:nvPr/>
        </p:nvSpPr>
        <p:spPr>
          <a:xfrm>
            <a:off x="357844" y="942281"/>
            <a:ext cx="8496944" cy="1323439"/>
          </a:xfrm>
          <a:prstGeom prst="rect">
            <a:avLst/>
          </a:prstGeom>
          <a:noFill/>
        </p:spPr>
        <p:txBody>
          <a:bodyPr wrap="square" rtlCol="0">
            <a:spAutoFit/>
          </a:bodyPr>
          <a:lstStyle/>
          <a:p>
            <a:pPr algn="ctr"/>
            <a:r>
              <a:rPr lang="en-US" sz="2000" b="1" dirty="0" smtClean="0">
                <a:solidFill>
                  <a:prstClr val="black"/>
                </a:solidFill>
                <a:latin typeface="Arial" panose="020B0604020202020204" pitchFamily="34" charset="0"/>
                <a:cs typeface="Arial" panose="020B0604020202020204" pitchFamily="34" charset="0"/>
              </a:rPr>
              <a:t>TERS </a:t>
            </a:r>
            <a:r>
              <a:rPr lang="en-US" sz="2000" b="1" dirty="0">
                <a:solidFill>
                  <a:prstClr val="black"/>
                </a:solidFill>
                <a:latin typeface="Arial" panose="020B0604020202020204" pitchFamily="34" charset="0"/>
                <a:cs typeface="Arial" panose="020B0604020202020204" pitchFamily="34" charset="0"/>
              </a:rPr>
              <a:t>combines the chemical sensitivity of surface-enhanced Raman spectroscopy (SERS) with high spatial resolution of scanning probe microscopy (SPM) and enables </a:t>
            </a:r>
            <a:r>
              <a:rPr lang="en-US" sz="2000" b="1" dirty="0" smtClean="0">
                <a:solidFill>
                  <a:prstClr val="black"/>
                </a:solidFill>
                <a:latin typeface="Arial" panose="020B0604020202020204" pitchFamily="34" charset="0"/>
                <a:cs typeface="Arial" panose="020B0604020202020204" pitchFamily="34" charset="0"/>
              </a:rPr>
              <a:t>chemical                   </a:t>
            </a:r>
            <a:r>
              <a:rPr lang="en-US" sz="2000" b="1" dirty="0">
                <a:solidFill>
                  <a:prstClr val="black"/>
                </a:solidFill>
                <a:latin typeface="Arial" panose="020B0604020202020204" pitchFamily="34" charset="0"/>
                <a:cs typeface="Arial" panose="020B0604020202020204" pitchFamily="34" charset="0"/>
              </a:rPr>
              <a:t>imaging of surfaces at the </a:t>
            </a:r>
            <a:r>
              <a:rPr lang="en-US" sz="2000" b="1" dirty="0" smtClean="0">
                <a:solidFill>
                  <a:prstClr val="black"/>
                </a:solidFill>
                <a:latin typeface="Arial" panose="020B0604020202020204" pitchFamily="34" charset="0"/>
                <a:cs typeface="Arial" panose="020B0604020202020204" pitchFamily="34" charset="0"/>
              </a:rPr>
              <a:t>nanometer </a:t>
            </a:r>
            <a:r>
              <a:rPr lang="en-US" sz="2000" b="1" dirty="0">
                <a:solidFill>
                  <a:prstClr val="black"/>
                </a:solidFill>
                <a:latin typeface="Arial" panose="020B0604020202020204" pitchFamily="34" charset="0"/>
                <a:cs typeface="Arial" panose="020B0604020202020204" pitchFamily="34" charset="0"/>
              </a:rPr>
              <a:t>length-scale. </a:t>
            </a:r>
            <a:endParaRPr lang="ru-RU" sz="2000" b="1" dirty="0">
              <a:solidFill>
                <a:prstClr val="black"/>
              </a:solidFill>
              <a:latin typeface="Arial" panose="020B0604020202020204" pitchFamily="34" charset="0"/>
              <a:cs typeface="Arial" panose="020B0604020202020204" pitchFamily="34" charset="0"/>
            </a:endParaRPr>
          </a:p>
        </p:txBody>
      </p:sp>
      <p:pic>
        <p:nvPicPr>
          <p:cNvPr id="65541" name="Picture 5" descr="TERS image of single wall carbon nanotubes with spatial resolution of ~30 n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356992"/>
            <a:ext cx="3727077" cy="18722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283966" y="5220489"/>
            <a:ext cx="4273926" cy="584775"/>
          </a:xfrm>
          <a:prstGeom prst="rect">
            <a:avLst/>
          </a:prstGeom>
          <a:noFill/>
        </p:spPr>
        <p:txBody>
          <a:bodyPr wrap="none" rtlCol="0">
            <a:spAutoFit/>
          </a:bodyPr>
          <a:lstStyle/>
          <a:p>
            <a:pPr algn="ctr"/>
            <a:r>
              <a:rPr lang="en-US" sz="1600" i="1" dirty="0">
                <a:solidFill>
                  <a:prstClr val="black"/>
                </a:solidFill>
                <a:latin typeface="Arial" panose="020B0604020202020204" pitchFamily="34" charset="0"/>
                <a:cs typeface="Arial" panose="020B0604020202020204" pitchFamily="34" charset="0"/>
              </a:rPr>
              <a:t>TERS image of single wall carbon </a:t>
            </a:r>
            <a:r>
              <a:rPr lang="en-US" sz="1600" i="1" dirty="0" smtClean="0">
                <a:solidFill>
                  <a:prstClr val="black"/>
                </a:solidFill>
                <a:latin typeface="Arial" panose="020B0604020202020204" pitchFamily="34" charset="0"/>
                <a:cs typeface="Arial" panose="020B0604020202020204" pitchFamily="34" charset="0"/>
              </a:rPr>
              <a:t>nanotubes</a:t>
            </a:r>
            <a:r>
              <a:rPr lang="en-US" sz="1600" i="1" dirty="0">
                <a:solidFill>
                  <a:prstClr val="black"/>
                </a:solidFill>
                <a:latin typeface="Arial" panose="020B0604020202020204" pitchFamily="34" charset="0"/>
                <a:cs typeface="Arial" panose="020B0604020202020204" pitchFamily="34" charset="0"/>
              </a:rPr>
              <a:t/>
            </a:r>
            <a:br>
              <a:rPr lang="en-US" sz="1600" i="1" dirty="0">
                <a:solidFill>
                  <a:prstClr val="black"/>
                </a:solidFill>
                <a:latin typeface="Arial" panose="020B0604020202020204" pitchFamily="34" charset="0"/>
                <a:cs typeface="Arial" panose="020B0604020202020204" pitchFamily="34" charset="0"/>
              </a:rPr>
            </a:br>
            <a:r>
              <a:rPr lang="en-US" sz="1600" i="1" dirty="0" smtClean="0">
                <a:solidFill>
                  <a:prstClr val="black"/>
                </a:solidFill>
                <a:latin typeface="Arial" panose="020B0604020202020204" pitchFamily="34" charset="0"/>
                <a:cs typeface="Arial" panose="020B0604020202020204" pitchFamily="34" charset="0"/>
              </a:rPr>
              <a:t> </a:t>
            </a:r>
            <a:r>
              <a:rPr lang="en-US" sz="1600" i="1" dirty="0">
                <a:solidFill>
                  <a:prstClr val="black"/>
                </a:solidFill>
                <a:latin typeface="Arial" panose="020B0604020202020204" pitchFamily="34" charset="0"/>
                <a:cs typeface="Arial" panose="020B0604020202020204" pitchFamily="34" charset="0"/>
              </a:rPr>
              <a:t>with spatial </a:t>
            </a:r>
            <a:r>
              <a:rPr lang="en-US" sz="1600" i="1" dirty="0" smtClean="0">
                <a:solidFill>
                  <a:prstClr val="black"/>
                </a:solidFill>
                <a:latin typeface="Arial" panose="020B0604020202020204" pitchFamily="34" charset="0"/>
                <a:cs typeface="Arial" panose="020B0604020202020204" pitchFamily="34" charset="0"/>
              </a:rPr>
              <a:t>resolution of ~ 30 </a:t>
            </a:r>
            <a:r>
              <a:rPr lang="en-US" sz="1600" i="1" dirty="0">
                <a:solidFill>
                  <a:prstClr val="black"/>
                </a:solidFill>
                <a:latin typeface="Arial" panose="020B0604020202020204" pitchFamily="34" charset="0"/>
                <a:cs typeface="Arial" panose="020B0604020202020204" pitchFamily="34" charset="0"/>
              </a:rPr>
              <a:t>nm</a:t>
            </a:r>
            <a:r>
              <a:rPr lang="en-US" sz="1600" i="1" dirty="0" smtClean="0">
                <a:solidFill>
                  <a:prstClr val="black"/>
                </a:solidFill>
                <a:latin typeface="Arial" panose="020B0604020202020204" pitchFamily="34" charset="0"/>
                <a:cs typeface="Arial" panose="020B0604020202020204" pitchFamily="34" charset="0"/>
              </a:rPr>
              <a:t> </a:t>
            </a:r>
            <a:endParaRPr lang="ru-RU" sz="1600" dirty="0">
              <a:solidFill>
                <a:prstClr val="black"/>
              </a:solidFill>
              <a:latin typeface="Arial" panose="020B0604020202020204" pitchFamily="34" charset="0"/>
              <a:cs typeface="Arial" panose="020B0604020202020204" pitchFamily="34" charset="0"/>
            </a:endParaRPr>
          </a:p>
        </p:txBody>
      </p:sp>
      <p:sp>
        <p:nvSpPr>
          <p:cNvPr id="12" name="Номер слайда 2"/>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fld id="{00BC50F8-9B4C-4D46-8920-2FE3B9E2EA94}" type="slidenum">
              <a:rPr lang="ro-RO" altLang="ru-RU" sz="1100" b="1" smtClean="0">
                <a:solidFill>
                  <a:srgbClr val="000000"/>
                </a:solidFill>
                <a:latin typeface="Arial" charset="0"/>
                <a:cs typeface="Arial" charset="0"/>
              </a:rPr>
              <a:pPr algn="r" eaLnBrk="1" fontAlgn="base" hangingPunct="1">
                <a:spcBef>
                  <a:spcPct val="0"/>
                </a:spcBef>
                <a:spcAft>
                  <a:spcPct val="0"/>
                </a:spcAft>
                <a:buFontTx/>
                <a:buNone/>
              </a:pPr>
              <a:t>32</a:t>
            </a:fld>
            <a:endParaRPr lang="ro-RO" altLang="ru-RU" sz="1100" b="1" dirty="0" smtClean="0">
              <a:solidFill>
                <a:srgbClr val="000000"/>
              </a:solidFill>
              <a:latin typeface="Arial" charset="0"/>
              <a:cs typeface="Arial" charset="0"/>
            </a:endParaRPr>
          </a:p>
        </p:txBody>
      </p:sp>
      <p:sp>
        <p:nvSpPr>
          <p:cNvPr id="2" name="Прямоугольник 1"/>
          <p:cNvSpPr/>
          <p:nvPr/>
        </p:nvSpPr>
        <p:spPr>
          <a:xfrm>
            <a:off x="323528" y="863001"/>
            <a:ext cx="8640960" cy="45719"/>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 name="Прямоугольник 2"/>
          <p:cNvSpPr/>
          <p:nvPr/>
        </p:nvSpPr>
        <p:spPr>
          <a:xfrm>
            <a:off x="0" y="1"/>
            <a:ext cx="179512" cy="6858000"/>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6" name="TextBox 5"/>
          <p:cNvSpPr txBox="1"/>
          <p:nvPr/>
        </p:nvSpPr>
        <p:spPr>
          <a:xfrm>
            <a:off x="1166592" y="5733256"/>
            <a:ext cx="6879447" cy="830997"/>
          </a:xfrm>
          <a:prstGeom prst="rect">
            <a:avLst/>
          </a:prstGeom>
          <a:noFill/>
        </p:spPr>
        <p:txBody>
          <a:bodyPr wrap="none" rtlCol="0">
            <a:spAutoFit/>
          </a:bodyPr>
          <a:lstStyle/>
          <a:p>
            <a:pPr algn="ctr"/>
            <a:r>
              <a:rPr lang="en-US" sz="2400" dirty="0" smtClean="0">
                <a:solidFill>
                  <a:prstClr val="black"/>
                </a:solidFill>
                <a:latin typeface="Arial" panose="020B0604020202020204" pitchFamily="34" charset="0"/>
                <a:cs typeface="Arial" panose="020B0604020202020204" pitchFamily="34" charset="0"/>
              </a:rPr>
              <a:t>TERS </a:t>
            </a:r>
            <a:r>
              <a:rPr lang="en-US" sz="2400" dirty="0">
                <a:solidFill>
                  <a:prstClr val="black"/>
                </a:solidFill>
                <a:latin typeface="Arial" panose="020B0604020202020204" pitchFamily="34" charset="0"/>
                <a:cs typeface="Arial" panose="020B0604020202020204" pitchFamily="34" charset="0"/>
              </a:rPr>
              <a:t>signals are not </a:t>
            </a:r>
            <a:r>
              <a:rPr lang="en-US" sz="2400" dirty="0" smtClean="0">
                <a:solidFill>
                  <a:prstClr val="black"/>
                </a:solidFill>
                <a:latin typeface="Arial" panose="020B0604020202020204" pitchFamily="34" charset="0"/>
                <a:cs typeface="Arial" panose="020B0604020202020204" pitchFamily="34" charset="0"/>
              </a:rPr>
              <a:t>strong enough </a:t>
            </a:r>
            <a:r>
              <a:rPr lang="en-US" sz="2400" dirty="0">
                <a:solidFill>
                  <a:prstClr val="black"/>
                </a:solidFill>
                <a:latin typeface="Arial" panose="020B0604020202020204" pitchFamily="34" charset="0"/>
                <a:cs typeface="Arial" panose="020B0604020202020204" pitchFamily="34" charset="0"/>
              </a:rPr>
              <a:t>because</a:t>
            </a:r>
          </a:p>
          <a:p>
            <a:pPr algn="ctr"/>
            <a:r>
              <a:rPr lang="en-US" sz="2400" dirty="0">
                <a:solidFill>
                  <a:prstClr val="black"/>
                </a:solidFill>
                <a:latin typeface="Arial" panose="020B0604020202020204" pitchFamily="34" charset="0"/>
                <a:cs typeface="Arial" panose="020B0604020202020204" pitchFamily="34" charset="0"/>
              </a:rPr>
              <a:t>there is only one tip working as a signal amplifier.</a:t>
            </a:r>
            <a:endParaRPr lang="ru-RU"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74005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2"/>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fld id="{00BC50F8-9B4C-4D46-8920-2FE3B9E2EA94}" type="slidenum">
              <a:rPr lang="ro-RO" altLang="ru-RU" sz="1100" b="1" smtClean="0">
                <a:solidFill>
                  <a:srgbClr val="000000"/>
                </a:solidFill>
                <a:latin typeface="Arial" charset="0"/>
                <a:cs typeface="Arial" charset="0"/>
              </a:rPr>
              <a:pPr algn="r" eaLnBrk="1" fontAlgn="base" hangingPunct="1">
                <a:spcBef>
                  <a:spcPct val="0"/>
                </a:spcBef>
                <a:spcAft>
                  <a:spcPct val="0"/>
                </a:spcAft>
                <a:buFontTx/>
                <a:buNone/>
              </a:pPr>
              <a:t>33</a:t>
            </a:fld>
            <a:endParaRPr lang="ro-RO" altLang="ru-RU" sz="1100" b="1" dirty="0" smtClean="0">
              <a:solidFill>
                <a:srgbClr val="000000"/>
              </a:solidFill>
              <a:latin typeface="Arial" charset="0"/>
              <a:cs typeface="Arial" charset="0"/>
            </a:endParaRPr>
          </a:p>
        </p:txBody>
      </p:sp>
      <p:sp>
        <p:nvSpPr>
          <p:cNvPr id="5" name="TextBox 4"/>
          <p:cNvSpPr txBox="1"/>
          <p:nvPr/>
        </p:nvSpPr>
        <p:spPr>
          <a:xfrm>
            <a:off x="149984" y="-27384"/>
            <a:ext cx="8921032" cy="954107"/>
          </a:xfrm>
          <a:prstGeom prst="rect">
            <a:avLst/>
          </a:prstGeom>
          <a:noFill/>
        </p:spPr>
        <p:txBody>
          <a:bodyPr wrap="none" rtlCol="0">
            <a:spAutoFit/>
          </a:bodyPr>
          <a:lstStyle/>
          <a:p>
            <a:pPr algn="ctr"/>
            <a:r>
              <a:rPr lang="en-US" sz="3200" b="1" u="sng" dirty="0" smtClean="0">
                <a:solidFill>
                  <a:srgbClr val="C00000"/>
                </a:solidFill>
                <a:latin typeface="Arial" panose="020B0604020202020204" pitchFamily="34" charset="0"/>
                <a:cs typeface="Arial" panose="020B0604020202020204" pitchFamily="34" charset="0"/>
              </a:rPr>
              <a:t>SHINERS</a:t>
            </a:r>
            <a:r>
              <a:rPr lang="en-US" sz="3200" b="1" dirty="0" smtClean="0">
                <a:solidFill>
                  <a:prstClr val="black"/>
                </a:solidFill>
                <a:latin typeface="Arial" panose="020B0604020202020204" pitchFamily="34" charset="0"/>
                <a:cs typeface="Arial" panose="020B0604020202020204" pitchFamily="34" charset="0"/>
              </a:rPr>
              <a:t> </a:t>
            </a:r>
            <a:r>
              <a:rPr lang="en-US" sz="2400" b="1" dirty="0" smtClean="0">
                <a:solidFill>
                  <a:prstClr val="black"/>
                </a:solidFill>
                <a:latin typeface="Arial" panose="020B0604020202020204" pitchFamily="34" charset="0"/>
                <a:cs typeface="Arial" panose="020B0604020202020204" pitchFamily="34" charset="0"/>
              </a:rPr>
              <a:t>– a new generation of Raman technique </a:t>
            </a:r>
          </a:p>
          <a:p>
            <a:pPr algn="ctr"/>
            <a:r>
              <a:rPr lang="en-US" sz="2400" b="1" dirty="0" smtClean="0">
                <a:solidFill>
                  <a:srgbClr val="C00000"/>
                </a:solidFill>
                <a:latin typeface="Arial" panose="020B0604020202020204" pitchFamily="34" charset="0"/>
                <a:cs typeface="Arial" panose="020B0604020202020204" pitchFamily="34" charset="0"/>
              </a:rPr>
              <a:t>S</a:t>
            </a:r>
            <a:r>
              <a:rPr lang="en-US" sz="2400" b="1" dirty="0" smtClean="0">
                <a:solidFill>
                  <a:prstClr val="black"/>
                </a:solidFill>
                <a:latin typeface="Arial" panose="020B0604020202020204" pitchFamily="34" charset="0"/>
                <a:cs typeface="Arial" panose="020B0604020202020204" pitchFamily="34" charset="0"/>
              </a:rPr>
              <a:t>hell-</a:t>
            </a:r>
            <a:r>
              <a:rPr lang="en-US" sz="2400" b="1" dirty="0" smtClean="0">
                <a:solidFill>
                  <a:srgbClr val="C00000"/>
                </a:solidFill>
                <a:latin typeface="Arial" panose="020B0604020202020204" pitchFamily="34" charset="0"/>
                <a:cs typeface="Arial" panose="020B0604020202020204" pitchFamily="34" charset="0"/>
              </a:rPr>
              <a:t>I</a:t>
            </a:r>
            <a:r>
              <a:rPr lang="en-US" sz="2400" b="1" dirty="0" smtClean="0">
                <a:solidFill>
                  <a:prstClr val="black"/>
                </a:solidFill>
                <a:latin typeface="Arial" panose="020B0604020202020204" pitchFamily="34" charset="0"/>
                <a:cs typeface="Arial" panose="020B0604020202020204" pitchFamily="34" charset="0"/>
              </a:rPr>
              <a:t>solated </a:t>
            </a:r>
            <a:r>
              <a:rPr lang="en-US" sz="2400" b="1" dirty="0" smtClean="0">
                <a:solidFill>
                  <a:srgbClr val="C00000"/>
                </a:solidFill>
                <a:latin typeface="Arial" panose="020B0604020202020204" pitchFamily="34" charset="0"/>
                <a:cs typeface="Arial" panose="020B0604020202020204" pitchFamily="34" charset="0"/>
              </a:rPr>
              <a:t>N</a:t>
            </a:r>
            <a:r>
              <a:rPr lang="en-US" sz="2400" b="1" dirty="0" smtClean="0">
                <a:solidFill>
                  <a:prstClr val="black"/>
                </a:solidFill>
                <a:latin typeface="Arial" panose="020B0604020202020204" pitchFamily="34" charset="0"/>
                <a:cs typeface="Arial" panose="020B0604020202020204" pitchFamily="34" charset="0"/>
              </a:rPr>
              <a:t>anoparticle </a:t>
            </a:r>
            <a:r>
              <a:rPr lang="en-US" sz="2400" b="1" dirty="0" smtClean="0">
                <a:solidFill>
                  <a:srgbClr val="C00000"/>
                </a:solidFill>
                <a:latin typeface="Arial" panose="020B0604020202020204" pitchFamily="34" charset="0"/>
                <a:cs typeface="Arial" panose="020B0604020202020204" pitchFamily="34" charset="0"/>
              </a:rPr>
              <a:t>E</a:t>
            </a:r>
            <a:r>
              <a:rPr lang="en-US" sz="2400" b="1" dirty="0" smtClean="0">
                <a:solidFill>
                  <a:prstClr val="black"/>
                </a:solidFill>
                <a:latin typeface="Arial" panose="020B0604020202020204" pitchFamily="34" charset="0"/>
                <a:cs typeface="Arial" panose="020B0604020202020204" pitchFamily="34" charset="0"/>
              </a:rPr>
              <a:t>nhanced </a:t>
            </a:r>
            <a:r>
              <a:rPr lang="en-US" sz="2400" b="1" dirty="0" smtClean="0">
                <a:solidFill>
                  <a:srgbClr val="C00000"/>
                </a:solidFill>
                <a:latin typeface="Arial" panose="020B0604020202020204" pitchFamily="34" charset="0"/>
                <a:cs typeface="Arial" panose="020B0604020202020204" pitchFamily="34" charset="0"/>
              </a:rPr>
              <a:t>R</a:t>
            </a:r>
            <a:r>
              <a:rPr lang="en-US" sz="2400" b="1" dirty="0" smtClean="0">
                <a:solidFill>
                  <a:prstClr val="black"/>
                </a:solidFill>
                <a:latin typeface="Arial" panose="020B0604020202020204" pitchFamily="34" charset="0"/>
                <a:cs typeface="Arial" panose="020B0604020202020204" pitchFamily="34" charset="0"/>
              </a:rPr>
              <a:t>aman </a:t>
            </a:r>
            <a:r>
              <a:rPr lang="en-US" sz="2400" b="1" dirty="0" smtClean="0">
                <a:solidFill>
                  <a:srgbClr val="C00000"/>
                </a:solidFill>
                <a:latin typeface="Arial" panose="020B0604020202020204" pitchFamily="34" charset="0"/>
                <a:cs typeface="Arial" panose="020B0604020202020204" pitchFamily="34" charset="0"/>
              </a:rPr>
              <a:t>S</a:t>
            </a:r>
            <a:r>
              <a:rPr lang="en-US" sz="2400" b="1" dirty="0" smtClean="0">
                <a:solidFill>
                  <a:prstClr val="black"/>
                </a:solidFill>
                <a:latin typeface="Arial" panose="020B0604020202020204" pitchFamily="34" charset="0"/>
                <a:cs typeface="Arial" panose="020B0604020202020204" pitchFamily="34" charset="0"/>
              </a:rPr>
              <a:t>pectroscopy</a:t>
            </a:r>
            <a:endParaRPr lang="ru-RU" sz="2400" b="1"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149984" y="1026447"/>
            <a:ext cx="8814504" cy="5810822"/>
          </a:xfrm>
          <a:prstGeom prst="rect">
            <a:avLst/>
          </a:prstGeom>
          <a:noFill/>
        </p:spPr>
        <p:txBody>
          <a:bodyPr wrap="square" rtlCol="0">
            <a:spAutoFit/>
          </a:bodyPr>
          <a:lstStyle/>
          <a:p>
            <a:pPr marL="342900" indent="-342900" algn="just">
              <a:buFont typeface="Wingdings" panose="05000000000000000000" pitchFamily="2" charset="2"/>
              <a:buChar char="Ø"/>
            </a:pPr>
            <a:r>
              <a:rPr lang="en-US" sz="2200" b="1" dirty="0" smtClean="0">
                <a:solidFill>
                  <a:prstClr val="black"/>
                </a:solidFill>
                <a:latin typeface="Arial" panose="020B0604020202020204" pitchFamily="34" charset="0"/>
                <a:cs typeface="Arial" panose="020B0604020202020204" pitchFamily="34" charset="0"/>
              </a:rPr>
              <a:t>Au or Ag NPs </a:t>
            </a:r>
            <a:r>
              <a:rPr lang="en-US" sz="2200" b="1" dirty="0">
                <a:solidFill>
                  <a:prstClr val="black"/>
                </a:solidFill>
                <a:latin typeface="Arial" panose="020B0604020202020204" pitchFamily="34" charset="0"/>
                <a:cs typeface="Arial" panose="020B0604020202020204" pitchFamily="34" charset="0"/>
              </a:rPr>
              <a:t>are employed with a </a:t>
            </a:r>
            <a:r>
              <a:rPr lang="en-US" sz="2200" b="1" dirty="0" smtClean="0">
                <a:solidFill>
                  <a:prstClr val="black"/>
                </a:solidFill>
                <a:latin typeface="Arial" panose="020B0604020202020204" pitchFamily="34" charset="0"/>
                <a:cs typeface="Arial" panose="020B0604020202020204" pitchFamily="34" charset="0"/>
              </a:rPr>
              <a:t>layer of </a:t>
            </a:r>
            <a:r>
              <a:rPr lang="en-US" sz="2200" b="1" dirty="0">
                <a:solidFill>
                  <a:prstClr val="black"/>
                </a:solidFill>
                <a:latin typeface="Arial" panose="020B0604020202020204" pitchFamily="34" charset="0"/>
                <a:cs typeface="Arial" panose="020B0604020202020204" pitchFamily="34" charset="0"/>
              </a:rPr>
              <a:t>ultrathin </a:t>
            </a:r>
            <a:r>
              <a:rPr lang="en-US" sz="2200" b="1" dirty="0" smtClean="0">
                <a:solidFill>
                  <a:prstClr val="black"/>
                </a:solidFill>
                <a:latin typeface="Arial" panose="020B0604020202020204" pitchFamily="34" charset="0"/>
                <a:cs typeface="Arial" panose="020B0604020202020204" pitchFamily="34" charset="0"/>
              </a:rPr>
              <a:t>inert </a:t>
            </a:r>
            <a:r>
              <a:rPr lang="en-US" sz="2200" b="1" dirty="0">
                <a:solidFill>
                  <a:prstClr val="black"/>
                </a:solidFill>
                <a:latin typeface="Arial" panose="020B0604020202020204" pitchFamily="34" charset="0"/>
                <a:cs typeface="Arial" panose="020B0604020202020204" pitchFamily="34" charset="0"/>
              </a:rPr>
              <a:t>silica shell. </a:t>
            </a:r>
            <a:endParaRPr lang="en-US" sz="2200" b="1" dirty="0" smtClean="0">
              <a:solidFill>
                <a:prstClr val="black"/>
              </a:solidFill>
              <a:latin typeface="Arial" panose="020B0604020202020204" pitchFamily="34" charset="0"/>
              <a:cs typeface="Arial" panose="020B0604020202020204" pitchFamily="34" charset="0"/>
            </a:endParaRPr>
          </a:p>
          <a:p>
            <a:pPr marL="342900" indent="-342900" algn="just">
              <a:lnSpc>
                <a:spcPct val="40000"/>
              </a:lnSpc>
              <a:buFont typeface="Wingdings" panose="05000000000000000000" pitchFamily="2" charset="2"/>
              <a:buChar char="Ø"/>
            </a:pPr>
            <a:endParaRPr lang="en-US" sz="2200" b="1" dirty="0" smtClean="0">
              <a:solidFill>
                <a:prstClr val="black"/>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2200" b="1" dirty="0" smtClean="0">
                <a:solidFill>
                  <a:prstClr val="black"/>
                </a:solidFill>
                <a:latin typeface="Arial" panose="020B0604020202020204" pitchFamily="34" charset="0"/>
                <a:cs typeface="Arial" panose="020B0604020202020204" pitchFamily="34" charset="0"/>
              </a:rPr>
              <a:t>Each </a:t>
            </a:r>
            <a:r>
              <a:rPr lang="en-US" sz="2200" b="1" dirty="0">
                <a:solidFill>
                  <a:prstClr val="black"/>
                </a:solidFill>
                <a:latin typeface="Arial" panose="020B0604020202020204" pitchFamily="34" charset="0"/>
                <a:cs typeface="Arial" panose="020B0604020202020204" pitchFamily="34" charset="0"/>
              </a:rPr>
              <a:t>Au </a:t>
            </a:r>
            <a:r>
              <a:rPr lang="en-US" sz="2200" b="1" dirty="0" smtClean="0">
                <a:solidFill>
                  <a:prstClr val="black"/>
                </a:solidFill>
                <a:latin typeface="Arial" panose="020B0604020202020204" pitchFamily="34" charset="0"/>
                <a:cs typeface="Arial" panose="020B0604020202020204" pitchFamily="34" charset="0"/>
              </a:rPr>
              <a:t>core-inert shell </a:t>
            </a:r>
            <a:r>
              <a:rPr lang="en-US" sz="2200" b="1" dirty="0">
                <a:solidFill>
                  <a:prstClr val="black"/>
                </a:solidFill>
                <a:latin typeface="Arial" panose="020B0604020202020204" pitchFamily="34" charset="0"/>
                <a:cs typeface="Arial" panose="020B0604020202020204" pitchFamily="34" charset="0"/>
              </a:rPr>
              <a:t>nanoparticle can be considered as a TERS </a:t>
            </a:r>
            <a:r>
              <a:rPr lang="en-US" sz="2200" b="1" dirty="0" smtClean="0">
                <a:solidFill>
                  <a:prstClr val="black"/>
                </a:solidFill>
                <a:latin typeface="Arial" panose="020B0604020202020204" pitchFamily="34" charset="0"/>
                <a:cs typeface="Arial" panose="020B0604020202020204" pitchFamily="34" charset="0"/>
              </a:rPr>
              <a:t>tip.</a:t>
            </a:r>
          </a:p>
          <a:p>
            <a:pPr algn="ctr">
              <a:lnSpc>
                <a:spcPct val="40000"/>
              </a:lnSpc>
            </a:pPr>
            <a:endParaRPr lang="ru-RU" sz="2200" dirty="0">
              <a:solidFill>
                <a:prstClr val="black"/>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200" b="1" dirty="0" smtClean="0">
                <a:solidFill>
                  <a:prstClr val="black"/>
                </a:solidFill>
                <a:latin typeface="Arial" panose="020B0604020202020204" pitchFamily="34" charset="0"/>
                <a:cs typeface="Arial" panose="020B0604020202020204" pitchFamily="34" charset="0"/>
              </a:rPr>
              <a:t>Under </a:t>
            </a:r>
            <a:r>
              <a:rPr lang="en-US" sz="2200" b="1" dirty="0">
                <a:solidFill>
                  <a:prstClr val="black"/>
                </a:solidFill>
                <a:latin typeface="Arial" panose="020B0604020202020204" pitchFamily="34" charset="0"/>
                <a:cs typeface="Arial" panose="020B0604020202020204" pitchFamily="34" charset="0"/>
              </a:rPr>
              <a:t>a laser spot, the shell-isolated nanoparticles monolayer is equal </a:t>
            </a:r>
            <a:r>
              <a:rPr lang="en-US" sz="2200" b="1" dirty="0" smtClean="0">
                <a:solidFill>
                  <a:prstClr val="black"/>
                </a:solidFill>
                <a:latin typeface="Arial" panose="020B0604020202020204" pitchFamily="34" charset="0"/>
                <a:cs typeface="Arial" panose="020B0604020202020204" pitchFamily="34" charset="0"/>
              </a:rPr>
              <a:t>to thousands </a:t>
            </a:r>
            <a:r>
              <a:rPr lang="en-US" sz="2200" b="1" dirty="0">
                <a:solidFill>
                  <a:prstClr val="black"/>
                </a:solidFill>
                <a:latin typeface="Arial" panose="020B0604020202020204" pitchFamily="34" charset="0"/>
                <a:cs typeface="Arial" panose="020B0604020202020204" pitchFamily="34" charset="0"/>
              </a:rPr>
              <a:t>of tips, thus the obtained Raman signal is very strong</a:t>
            </a:r>
            <a:r>
              <a:rPr lang="en-US" sz="2200" dirty="0" smtClean="0">
                <a:solidFill>
                  <a:prstClr val="black"/>
                </a:solidFill>
                <a:latin typeface="Arial" panose="020B0604020202020204" pitchFamily="34" charset="0"/>
                <a:cs typeface="Arial" panose="020B0604020202020204" pitchFamily="34" charset="0"/>
              </a:rPr>
              <a:t>.</a:t>
            </a:r>
          </a:p>
          <a:p>
            <a:pPr marL="342900" indent="-342900">
              <a:buFont typeface="Wingdings" panose="05000000000000000000" pitchFamily="2" charset="2"/>
              <a:buChar char="Ø"/>
            </a:pPr>
            <a:endParaRPr lang="en-US" sz="2000" b="1" dirty="0" smtClean="0">
              <a:solidFill>
                <a:prstClr val="black"/>
              </a:solidFill>
              <a:latin typeface="Arial" panose="020B0604020202020204" pitchFamily="34" charset="0"/>
              <a:cs typeface="Arial" panose="020B0604020202020204" pitchFamily="34" charset="0"/>
            </a:endParaRPr>
          </a:p>
          <a:p>
            <a:endParaRPr lang="en-US" sz="2000" b="1" dirty="0">
              <a:solidFill>
                <a:prstClr val="black"/>
              </a:solidFill>
              <a:latin typeface="Arial" panose="020B0604020202020204" pitchFamily="34" charset="0"/>
              <a:cs typeface="Arial" panose="020B0604020202020204" pitchFamily="34" charset="0"/>
            </a:endParaRPr>
          </a:p>
          <a:p>
            <a:pPr algn="ctr"/>
            <a:endParaRPr lang="en-US" sz="2000" b="1" dirty="0" smtClean="0">
              <a:solidFill>
                <a:prstClr val="black"/>
              </a:solidFill>
              <a:latin typeface="Arial" panose="020B0604020202020204" pitchFamily="34" charset="0"/>
              <a:cs typeface="Arial" panose="020B0604020202020204" pitchFamily="34" charset="0"/>
            </a:endParaRPr>
          </a:p>
          <a:p>
            <a:endParaRPr lang="en-US" sz="2000" b="1" dirty="0">
              <a:solidFill>
                <a:prstClr val="black"/>
              </a:solidFill>
              <a:latin typeface="Arial" panose="020B0604020202020204" pitchFamily="34" charset="0"/>
              <a:cs typeface="Arial" panose="020B0604020202020204" pitchFamily="34" charset="0"/>
            </a:endParaRPr>
          </a:p>
          <a:p>
            <a:endParaRPr lang="en-US" sz="2000" b="1" dirty="0">
              <a:solidFill>
                <a:prstClr val="black"/>
              </a:solidFill>
              <a:latin typeface="Arial" panose="020B0604020202020204" pitchFamily="34" charset="0"/>
              <a:cs typeface="Arial" panose="020B0604020202020204" pitchFamily="34" charset="0"/>
            </a:endParaRPr>
          </a:p>
          <a:p>
            <a:pPr algn="just"/>
            <a:endParaRPr lang="en-US" sz="2000" b="1" dirty="0" smtClean="0">
              <a:solidFill>
                <a:prstClr val="black"/>
              </a:solidFill>
              <a:latin typeface="Arial" panose="020B0604020202020204" pitchFamily="34" charset="0"/>
              <a:cs typeface="Arial" panose="020B0604020202020204" pitchFamily="34" charset="0"/>
            </a:endParaRPr>
          </a:p>
          <a:p>
            <a:pPr algn="just"/>
            <a:endParaRPr lang="en-US" sz="2000" b="1" dirty="0" smtClean="0">
              <a:solidFill>
                <a:prstClr val="black"/>
              </a:solidFill>
              <a:latin typeface="Arial" panose="020B0604020202020204" pitchFamily="34" charset="0"/>
              <a:cs typeface="Arial" panose="020B0604020202020204" pitchFamily="34" charset="0"/>
            </a:endParaRPr>
          </a:p>
          <a:p>
            <a:pPr algn="ctr"/>
            <a:r>
              <a:rPr lang="en-US" sz="2000" b="1" dirty="0" smtClean="0">
                <a:solidFill>
                  <a:srgbClr val="003366"/>
                </a:solidFill>
                <a:latin typeface="Arial" panose="020B0604020202020204" pitchFamily="34" charset="0"/>
                <a:cs typeface="Arial" panose="020B0604020202020204" pitchFamily="34" charset="0"/>
              </a:rPr>
              <a:t>The </a:t>
            </a:r>
            <a:r>
              <a:rPr lang="en-US" sz="2000" b="1" dirty="0">
                <a:solidFill>
                  <a:srgbClr val="003366"/>
                </a:solidFill>
                <a:latin typeface="Arial" panose="020B0604020202020204" pitchFamily="34" charset="0"/>
                <a:cs typeface="Arial" panose="020B0604020202020204" pitchFamily="34" charset="0"/>
              </a:rPr>
              <a:t>ultrathin shell is used to avoid the direct contact of molecules with Au or Ag NPs, thus the obtained signal is just from the interested species adsorbed on the substrate</a:t>
            </a:r>
            <a:r>
              <a:rPr lang="en-US" sz="2000" b="1" dirty="0" smtClean="0">
                <a:solidFill>
                  <a:prstClr val="black"/>
                </a:solidFill>
                <a:latin typeface="Arial" panose="020B0604020202020204" pitchFamily="34" charset="0"/>
                <a:cs typeface="Arial" panose="020B0604020202020204" pitchFamily="34" charset="0"/>
              </a:rPr>
              <a:t>.</a:t>
            </a:r>
            <a:endParaRPr lang="ru-RU" sz="2000" b="1" dirty="0">
              <a:solidFill>
                <a:prstClr val="black"/>
              </a:solidFill>
              <a:latin typeface="Arial" panose="020B0604020202020204" pitchFamily="34" charset="0"/>
              <a:cs typeface="Arial" panose="020B0604020202020204" pitchFamily="34" charset="0"/>
            </a:endParaRPr>
          </a:p>
        </p:txBody>
      </p:sp>
      <p:sp>
        <p:nvSpPr>
          <p:cNvPr id="7" name="Прямоугольник 6"/>
          <p:cNvSpPr/>
          <p:nvPr/>
        </p:nvSpPr>
        <p:spPr>
          <a:xfrm>
            <a:off x="149984" y="980728"/>
            <a:ext cx="8814504" cy="45719"/>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185" y="3645024"/>
            <a:ext cx="3924300" cy="1988820"/>
          </a:xfrm>
          <a:prstGeom prst="rect">
            <a:avLst/>
          </a:prstGeom>
        </p:spPr>
      </p:pic>
    </p:spTree>
    <p:extLst>
      <p:ext uri="{BB962C8B-B14F-4D97-AF65-F5344CB8AC3E}">
        <p14:creationId xmlns:p14="http://schemas.microsoft.com/office/powerpoint/2010/main" val="2794394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2"/>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fld id="{00BC50F8-9B4C-4D46-8920-2FE3B9E2EA94}" type="slidenum">
              <a:rPr lang="ro-RO" altLang="ru-RU" sz="1200" b="1" smtClean="0">
                <a:solidFill>
                  <a:srgbClr val="000000"/>
                </a:solidFill>
                <a:latin typeface="Arial" charset="0"/>
                <a:cs typeface="Arial" charset="0"/>
              </a:rPr>
              <a:pPr algn="r" eaLnBrk="1" fontAlgn="base" hangingPunct="1">
                <a:spcBef>
                  <a:spcPct val="0"/>
                </a:spcBef>
                <a:spcAft>
                  <a:spcPct val="0"/>
                </a:spcAft>
                <a:buFontTx/>
                <a:buNone/>
              </a:pPr>
              <a:t>4</a:t>
            </a:fld>
            <a:endParaRPr lang="ro-RO" altLang="ru-RU" sz="1200" b="1" dirty="0" smtClean="0">
              <a:solidFill>
                <a:srgbClr val="000000"/>
              </a:solidFill>
              <a:latin typeface="Arial" charset="0"/>
              <a:cs typeface="Arial" charset="0"/>
            </a:endParaRPr>
          </a:p>
        </p:txBody>
      </p:sp>
      <p:sp>
        <p:nvSpPr>
          <p:cNvPr id="7" name="TextBox 6"/>
          <p:cNvSpPr txBox="1"/>
          <p:nvPr/>
        </p:nvSpPr>
        <p:spPr>
          <a:xfrm>
            <a:off x="1880919" y="0"/>
            <a:ext cx="5386346" cy="523220"/>
          </a:xfrm>
          <a:prstGeom prst="rect">
            <a:avLst/>
          </a:prstGeom>
          <a:noFill/>
        </p:spPr>
        <p:txBody>
          <a:bodyPr wrap="none" rtlCol="0">
            <a:spAutoFit/>
          </a:bodyPr>
          <a:lstStyle/>
          <a:p>
            <a:r>
              <a:rPr lang="en-US" sz="2800" b="1" dirty="0" smtClean="0">
                <a:solidFill>
                  <a:srgbClr val="C0504D">
                    <a:lumMod val="50000"/>
                  </a:srgbClr>
                </a:solidFill>
                <a:latin typeface="Arial" panose="020B0604020202020204" pitchFamily="34" charset="0"/>
                <a:cs typeface="Arial" panose="020B0604020202020204" pitchFamily="34" charset="0"/>
              </a:rPr>
              <a:t>90 YEARS of RAMAN EFFECT </a:t>
            </a:r>
            <a:endParaRPr lang="ru-RU" sz="2800" b="1" dirty="0">
              <a:solidFill>
                <a:srgbClr val="C0504D">
                  <a:lumMod val="50000"/>
                </a:srgbClr>
              </a:solidFill>
              <a:latin typeface="Arial" panose="020B0604020202020204" pitchFamily="34" charset="0"/>
              <a:cs typeface="Arial" panose="020B0604020202020204" pitchFamily="34" charset="0"/>
            </a:endParaRPr>
          </a:p>
        </p:txBody>
      </p:sp>
      <p:sp>
        <p:nvSpPr>
          <p:cNvPr id="8" name="TextBox 7"/>
          <p:cNvSpPr txBox="1"/>
          <p:nvPr/>
        </p:nvSpPr>
        <p:spPr>
          <a:xfrm>
            <a:off x="484916" y="5549170"/>
            <a:ext cx="8047524" cy="400110"/>
          </a:xfrm>
          <a:prstGeom prst="rect">
            <a:avLst/>
          </a:prstGeom>
          <a:noFill/>
        </p:spPr>
        <p:txBody>
          <a:bodyPr wrap="none" rtlCol="0">
            <a:spAutoFit/>
          </a:bodyPr>
          <a:lstStyle/>
          <a:p>
            <a:r>
              <a:rPr lang="en-US" sz="2000" b="1" dirty="0">
                <a:solidFill>
                  <a:prstClr val="black"/>
                </a:solidFill>
                <a:latin typeface="Arial" panose="020B0604020202020204" pitchFamily="34" charset="0"/>
                <a:cs typeface="Arial" panose="020B0604020202020204" pitchFamily="34" charset="0"/>
              </a:rPr>
              <a:t>The effect </a:t>
            </a:r>
            <a:r>
              <a:rPr lang="en-US" sz="2000" b="1" dirty="0" smtClean="0">
                <a:solidFill>
                  <a:prstClr val="black"/>
                </a:solidFill>
                <a:latin typeface="Arial" panose="020B0604020202020204" pitchFamily="34" charset="0"/>
                <a:cs typeface="Arial" panose="020B0604020202020204" pitchFamily="34" charset="0"/>
              </a:rPr>
              <a:t>was </a:t>
            </a:r>
            <a:r>
              <a:rPr lang="en-US" sz="2000" b="1" dirty="0">
                <a:solidFill>
                  <a:prstClr val="black"/>
                </a:solidFill>
                <a:latin typeface="Arial" panose="020B0604020202020204" pitchFamily="34" charset="0"/>
                <a:cs typeface="Arial" panose="020B0604020202020204" pitchFamily="34" charset="0"/>
              </a:rPr>
              <a:t>predicted theoretically </a:t>
            </a:r>
            <a:r>
              <a:rPr lang="en-US" sz="2000" b="1" dirty="0" smtClean="0">
                <a:solidFill>
                  <a:prstClr val="black"/>
                </a:solidFill>
                <a:latin typeface="Arial" panose="020B0604020202020204" pitchFamily="34" charset="0"/>
                <a:cs typeface="Arial" panose="020B0604020202020204" pitchFamily="34" charset="0"/>
              </a:rPr>
              <a:t>by Adolf </a:t>
            </a:r>
            <a:r>
              <a:rPr lang="en-US" sz="2000" b="1" dirty="0" err="1" smtClean="0">
                <a:solidFill>
                  <a:prstClr val="black"/>
                </a:solidFill>
                <a:latin typeface="Arial" panose="020B0604020202020204" pitchFamily="34" charset="0"/>
                <a:cs typeface="Arial" panose="020B0604020202020204" pitchFamily="34" charset="0"/>
              </a:rPr>
              <a:t>Smekal</a:t>
            </a:r>
            <a:r>
              <a:rPr lang="en-US" sz="2000" b="1" dirty="0" smtClean="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in </a:t>
            </a:r>
            <a:r>
              <a:rPr lang="en-US" sz="2000" b="1" dirty="0" smtClean="0">
                <a:solidFill>
                  <a:prstClr val="black"/>
                </a:solidFill>
                <a:latin typeface="Arial" panose="020B0604020202020204" pitchFamily="34" charset="0"/>
                <a:cs typeface="Arial" panose="020B0604020202020204" pitchFamily="34" charset="0"/>
              </a:rPr>
              <a:t>1923</a:t>
            </a:r>
          </a:p>
        </p:txBody>
      </p:sp>
      <p:sp>
        <p:nvSpPr>
          <p:cNvPr id="9" name="TextBox 8"/>
          <p:cNvSpPr txBox="1"/>
          <p:nvPr/>
        </p:nvSpPr>
        <p:spPr>
          <a:xfrm>
            <a:off x="209600" y="2996952"/>
            <a:ext cx="8624192" cy="2492990"/>
          </a:xfrm>
          <a:prstGeom prst="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600" b="1" dirty="0" smtClean="0">
                <a:solidFill>
                  <a:prstClr val="black"/>
                </a:solidFill>
                <a:latin typeface="Arial" panose="020B0604020202020204" pitchFamily="34" charset="0"/>
                <a:cs typeface="Arial" panose="020B0604020202020204" pitchFamily="34" charset="0"/>
              </a:rPr>
              <a:t>Discovered </a:t>
            </a:r>
            <a:r>
              <a:rPr lang="en-US" sz="2600" b="1" dirty="0">
                <a:solidFill>
                  <a:prstClr val="black"/>
                </a:solidFill>
                <a:latin typeface="Arial" panose="020B0604020202020204" pitchFamily="34" charset="0"/>
                <a:cs typeface="Arial" panose="020B0604020202020204" pitchFamily="34" charset="0"/>
              </a:rPr>
              <a:t>by </a:t>
            </a:r>
            <a:r>
              <a:rPr lang="en-US" sz="2600" b="1" dirty="0" smtClean="0">
                <a:solidFill>
                  <a:prstClr val="black"/>
                </a:solidFill>
                <a:latin typeface="Arial" panose="020B0604020202020204" pitchFamily="34" charset="0"/>
                <a:cs typeface="Arial" panose="020B0604020202020204" pitchFamily="34" charset="0"/>
              </a:rPr>
              <a:t>C.V. Raman </a:t>
            </a:r>
            <a:r>
              <a:rPr lang="en-US" sz="2600" b="1" dirty="0">
                <a:solidFill>
                  <a:prstClr val="black"/>
                </a:solidFill>
                <a:latin typeface="Arial" panose="020B0604020202020204" pitchFamily="34" charset="0"/>
                <a:cs typeface="Arial" panose="020B0604020202020204" pitchFamily="34" charset="0"/>
              </a:rPr>
              <a:t>and </a:t>
            </a:r>
            <a:r>
              <a:rPr lang="en-US" sz="2600" b="1" dirty="0" smtClean="0">
                <a:solidFill>
                  <a:prstClr val="black"/>
                </a:solidFill>
                <a:latin typeface="Arial" panose="020B0604020202020204" pitchFamily="34" charset="0"/>
                <a:cs typeface="Arial" panose="020B0604020202020204" pitchFamily="34" charset="0"/>
              </a:rPr>
              <a:t>K.S. Krishnan (student </a:t>
            </a:r>
            <a:r>
              <a:rPr lang="en-US" sz="2600" b="1" dirty="0">
                <a:solidFill>
                  <a:prstClr val="black"/>
                </a:solidFill>
                <a:latin typeface="Arial" panose="020B0604020202020204" pitchFamily="34" charset="0"/>
                <a:cs typeface="Arial" panose="020B0604020202020204" pitchFamily="34" charset="0"/>
              </a:rPr>
              <a:t>of </a:t>
            </a:r>
            <a:r>
              <a:rPr lang="en-US" sz="2600" b="1" dirty="0" smtClean="0">
                <a:solidFill>
                  <a:prstClr val="black"/>
                </a:solidFill>
                <a:latin typeface="Arial" panose="020B0604020202020204" pitchFamily="34" charset="0"/>
                <a:cs typeface="Arial" panose="020B0604020202020204" pitchFamily="34" charset="0"/>
              </a:rPr>
              <a:t> C.V</a:t>
            </a:r>
            <a:r>
              <a:rPr lang="en-US" sz="2600" b="1" dirty="0">
                <a:solidFill>
                  <a:prstClr val="black"/>
                </a:solidFill>
                <a:latin typeface="Arial" panose="020B0604020202020204" pitchFamily="34" charset="0"/>
                <a:cs typeface="Arial" panose="020B0604020202020204" pitchFamily="34" charset="0"/>
              </a:rPr>
              <a:t>. Raman) in </a:t>
            </a:r>
            <a:r>
              <a:rPr lang="en-US" sz="2600" b="1" dirty="0" smtClean="0">
                <a:solidFill>
                  <a:prstClr val="black"/>
                </a:solidFill>
                <a:latin typeface="Arial" panose="020B0604020202020204" pitchFamily="34" charset="0"/>
                <a:cs typeface="Arial" panose="020B0604020202020204" pitchFamily="34" charset="0"/>
              </a:rPr>
              <a:t>liquids                        (Calcutta, 28 Feb., 1928),</a:t>
            </a:r>
          </a:p>
          <a:p>
            <a:pPr algn="ctr"/>
            <a:r>
              <a:rPr lang="en-US" sz="2600" b="1" dirty="0" smtClean="0">
                <a:solidFill>
                  <a:prstClr val="black"/>
                </a:solidFill>
                <a:latin typeface="Arial" panose="020B0604020202020204" pitchFamily="34" charset="0"/>
                <a:cs typeface="Arial" panose="020B0604020202020204" pitchFamily="34" charset="0"/>
              </a:rPr>
              <a:t>and independently by </a:t>
            </a:r>
          </a:p>
          <a:p>
            <a:pPr algn="ctr"/>
            <a:r>
              <a:rPr lang="en-US" sz="2600" b="1" dirty="0" smtClean="0">
                <a:solidFill>
                  <a:prstClr val="black"/>
                </a:solidFill>
                <a:latin typeface="Arial" panose="020B0604020202020204" pitchFamily="34" charset="0"/>
                <a:cs typeface="Arial" panose="020B0604020202020204" pitchFamily="34" charset="0"/>
              </a:rPr>
              <a:t>G.S. </a:t>
            </a:r>
            <a:r>
              <a:rPr lang="en-US" sz="2600" b="1" dirty="0" err="1" smtClean="0">
                <a:solidFill>
                  <a:prstClr val="black"/>
                </a:solidFill>
                <a:latin typeface="Arial" panose="020B0604020202020204" pitchFamily="34" charset="0"/>
                <a:cs typeface="Arial" panose="020B0604020202020204" pitchFamily="34" charset="0"/>
              </a:rPr>
              <a:t>Landsberg</a:t>
            </a:r>
            <a:r>
              <a:rPr lang="en-US" sz="2600" b="1" dirty="0" smtClean="0">
                <a:solidFill>
                  <a:prstClr val="black"/>
                </a:solidFill>
                <a:latin typeface="Arial" panose="020B0604020202020204" pitchFamily="34" charset="0"/>
                <a:cs typeface="Arial" panose="020B0604020202020204" pitchFamily="34" charset="0"/>
              </a:rPr>
              <a:t> </a:t>
            </a:r>
            <a:r>
              <a:rPr lang="en-US" sz="2600" b="1" dirty="0">
                <a:solidFill>
                  <a:prstClr val="black"/>
                </a:solidFill>
                <a:latin typeface="Arial" panose="020B0604020202020204" pitchFamily="34" charset="0"/>
                <a:cs typeface="Arial" panose="020B0604020202020204" pitchFamily="34" charset="0"/>
              </a:rPr>
              <a:t>and </a:t>
            </a:r>
            <a:r>
              <a:rPr lang="en-US" sz="2600" b="1" dirty="0" smtClean="0">
                <a:solidFill>
                  <a:prstClr val="black"/>
                </a:solidFill>
                <a:latin typeface="Arial" panose="020B0604020202020204" pitchFamily="34" charset="0"/>
                <a:cs typeface="Arial" panose="020B0604020202020204" pitchFamily="34" charset="0"/>
              </a:rPr>
              <a:t>L.I. Mandelstam </a:t>
            </a:r>
            <a:r>
              <a:rPr lang="en-US" sz="2600" b="1" dirty="0">
                <a:solidFill>
                  <a:prstClr val="black"/>
                </a:solidFill>
                <a:latin typeface="Arial" panose="020B0604020202020204" pitchFamily="34" charset="0"/>
                <a:cs typeface="Arial" panose="020B0604020202020204" pitchFamily="34" charset="0"/>
              </a:rPr>
              <a:t>in </a:t>
            </a:r>
            <a:r>
              <a:rPr lang="en-US" sz="2600" b="1" dirty="0" smtClean="0">
                <a:solidFill>
                  <a:prstClr val="black"/>
                </a:solidFill>
                <a:latin typeface="Arial" panose="020B0604020202020204" pitchFamily="34" charset="0"/>
                <a:cs typeface="Arial" panose="020B0604020202020204" pitchFamily="34" charset="0"/>
              </a:rPr>
              <a:t>crystals                          (Moscow, MSU, 21 Feb., 1928)</a:t>
            </a:r>
            <a:endParaRPr lang="ru-RU" sz="2600" b="1" dirty="0">
              <a:solidFill>
                <a:prstClr val="black"/>
              </a:solidFill>
              <a:latin typeface="Arial" panose="020B0604020202020204" pitchFamily="34" charset="0"/>
              <a:cs typeface="Arial" panose="020B0604020202020204" pitchFamily="34" charset="0"/>
            </a:endParaRPr>
          </a:p>
        </p:txBody>
      </p:sp>
      <p:pic>
        <p:nvPicPr>
          <p:cNvPr id="10" name="Рисунок 9" descr="http://www.avantes.ru/articles/up1/up2/image174.jpg"/>
          <p:cNvPicPr/>
          <p:nvPr/>
        </p:nvPicPr>
        <p:blipFill>
          <a:blip r:embed="rId3">
            <a:extLst>
              <a:ext uri="{28A0092B-C50C-407E-A947-70E740481C1C}">
                <a14:useLocalDpi xmlns:a14="http://schemas.microsoft.com/office/drawing/2010/main" val="0"/>
              </a:ext>
            </a:extLst>
          </a:blip>
          <a:srcRect/>
          <a:stretch>
            <a:fillRect/>
          </a:stretch>
        </p:blipFill>
        <p:spPr bwMode="auto">
          <a:xfrm>
            <a:off x="395536" y="721591"/>
            <a:ext cx="1440160" cy="1872208"/>
          </a:xfrm>
          <a:prstGeom prst="rect">
            <a:avLst/>
          </a:prstGeom>
          <a:noFill/>
          <a:ln>
            <a:noFill/>
          </a:ln>
        </p:spPr>
      </p:pic>
      <p:pic>
        <p:nvPicPr>
          <p:cNvPr id="13" name="Рисунок 12" descr="http://www.avantes.ru/articles/up1/up2/image176.jpg"/>
          <p:cNvPicPr/>
          <p:nvPr/>
        </p:nvPicPr>
        <p:blipFill>
          <a:blip r:embed="rId4">
            <a:extLst>
              <a:ext uri="{28A0092B-C50C-407E-A947-70E740481C1C}">
                <a14:useLocalDpi xmlns:a14="http://schemas.microsoft.com/office/drawing/2010/main" val="0"/>
              </a:ext>
            </a:extLst>
          </a:blip>
          <a:srcRect/>
          <a:stretch>
            <a:fillRect/>
          </a:stretch>
        </p:blipFill>
        <p:spPr bwMode="auto">
          <a:xfrm>
            <a:off x="5064764" y="736089"/>
            <a:ext cx="1368152" cy="1872208"/>
          </a:xfrm>
          <a:prstGeom prst="rect">
            <a:avLst/>
          </a:prstGeom>
          <a:noFill/>
          <a:ln>
            <a:noFill/>
          </a:ln>
        </p:spPr>
      </p:pic>
      <p:sp>
        <p:nvSpPr>
          <p:cNvPr id="12" name="TextBox 11"/>
          <p:cNvSpPr txBox="1"/>
          <p:nvPr/>
        </p:nvSpPr>
        <p:spPr>
          <a:xfrm>
            <a:off x="395536" y="2587273"/>
            <a:ext cx="1445909" cy="369332"/>
          </a:xfrm>
          <a:prstGeom prst="rect">
            <a:avLst/>
          </a:prstGeom>
          <a:noFill/>
        </p:spPr>
        <p:txBody>
          <a:bodyPr wrap="none" rtlCol="0">
            <a:spAutoFit/>
          </a:bodyPr>
          <a:lstStyle/>
          <a:p>
            <a:r>
              <a:rPr lang="en-US" b="1" dirty="0">
                <a:solidFill>
                  <a:prstClr val="black"/>
                </a:solidFill>
                <a:latin typeface="Arial" panose="020B0604020202020204" pitchFamily="34" charset="0"/>
                <a:cs typeface="Arial" panose="020B0604020202020204" pitchFamily="34" charset="0"/>
              </a:rPr>
              <a:t>C.V. Raman</a:t>
            </a:r>
            <a:endParaRPr lang="ru-RU" dirty="0">
              <a:solidFill>
                <a:prstClr val="black"/>
              </a:solidFill>
            </a:endParaRPr>
          </a:p>
        </p:txBody>
      </p:sp>
      <p:sp>
        <p:nvSpPr>
          <p:cNvPr id="14" name="TextBox 13"/>
          <p:cNvSpPr txBox="1"/>
          <p:nvPr/>
        </p:nvSpPr>
        <p:spPr>
          <a:xfrm>
            <a:off x="4788024" y="2590272"/>
            <a:ext cx="1890261" cy="369332"/>
          </a:xfrm>
          <a:prstGeom prst="rect">
            <a:avLst/>
          </a:prstGeom>
          <a:noFill/>
        </p:spPr>
        <p:txBody>
          <a:bodyPr wrap="none" rtlCol="0">
            <a:spAutoFit/>
          </a:bodyPr>
          <a:lstStyle/>
          <a:p>
            <a:r>
              <a:rPr lang="en-US" b="1" dirty="0">
                <a:solidFill>
                  <a:prstClr val="black"/>
                </a:solidFill>
                <a:latin typeface="Arial" panose="020B0604020202020204" pitchFamily="34" charset="0"/>
                <a:cs typeface="Arial" panose="020B0604020202020204" pitchFamily="34" charset="0"/>
              </a:rPr>
              <a:t>G.S. </a:t>
            </a:r>
            <a:r>
              <a:rPr lang="en-US" b="1" dirty="0" err="1">
                <a:solidFill>
                  <a:prstClr val="black"/>
                </a:solidFill>
                <a:latin typeface="Arial" panose="020B0604020202020204" pitchFamily="34" charset="0"/>
                <a:cs typeface="Arial" panose="020B0604020202020204" pitchFamily="34" charset="0"/>
              </a:rPr>
              <a:t>Landsberg</a:t>
            </a:r>
            <a:endParaRPr lang="ru-RU" dirty="0">
              <a:solidFill>
                <a:prstClr val="black"/>
              </a:solidFill>
            </a:endParaRPr>
          </a:p>
        </p:txBody>
      </p:sp>
      <p:sp>
        <p:nvSpPr>
          <p:cNvPr id="15" name="TextBox 14"/>
          <p:cNvSpPr txBox="1"/>
          <p:nvPr/>
        </p:nvSpPr>
        <p:spPr>
          <a:xfrm>
            <a:off x="2512075" y="2608297"/>
            <a:ext cx="1915909" cy="369332"/>
          </a:xfrm>
          <a:prstGeom prst="rect">
            <a:avLst/>
          </a:prstGeom>
          <a:noFill/>
        </p:spPr>
        <p:txBody>
          <a:bodyPr wrap="none" rtlCol="0">
            <a:spAutoFit/>
          </a:bodyPr>
          <a:lstStyle/>
          <a:p>
            <a:r>
              <a:rPr lang="en-US" b="1" dirty="0">
                <a:solidFill>
                  <a:prstClr val="black"/>
                </a:solidFill>
                <a:latin typeface="Arial" panose="020B0604020202020204" pitchFamily="34" charset="0"/>
                <a:cs typeface="Arial" panose="020B0604020202020204" pitchFamily="34" charset="0"/>
              </a:rPr>
              <a:t>L.I. Mandelstam</a:t>
            </a:r>
            <a:endParaRPr lang="ru-RU" dirty="0">
              <a:solidFill>
                <a:prstClr val="black"/>
              </a:solidFill>
            </a:endParaRPr>
          </a:p>
        </p:txBody>
      </p:sp>
      <p:pic>
        <p:nvPicPr>
          <p:cNvPr id="67588" name="Picture 4" descr="Картинки по запросу adolf smekal">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304" y="761003"/>
            <a:ext cx="1245153" cy="1872208"/>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44908" y="2592000"/>
            <a:ext cx="1287532" cy="369332"/>
          </a:xfrm>
          <a:prstGeom prst="rect">
            <a:avLst/>
          </a:prstGeom>
          <a:noFill/>
        </p:spPr>
        <p:txBody>
          <a:bodyPr wrap="none" rtlCol="0">
            <a:spAutoFit/>
          </a:bodyPr>
          <a:lstStyle/>
          <a:p>
            <a:r>
              <a:rPr lang="en-US" b="1" dirty="0" smtClean="0">
                <a:solidFill>
                  <a:prstClr val="black"/>
                </a:solidFill>
                <a:latin typeface="Arial" panose="020B0604020202020204" pitchFamily="34" charset="0"/>
                <a:cs typeface="Arial" panose="020B0604020202020204" pitchFamily="34" charset="0"/>
              </a:rPr>
              <a:t>A. </a:t>
            </a:r>
            <a:r>
              <a:rPr lang="en-US" b="1" dirty="0" err="1">
                <a:solidFill>
                  <a:prstClr val="black"/>
                </a:solidFill>
                <a:latin typeface="Arial" panose="020B0604020202020204" pitchFamily="34" charset="0"/>
                <a:cs typeface="Arial" panose="020B0604020202020204" pitchFamily="34" charset="0"/>
              </a:rPr>
              <a:t>Smekal</a:t>
            </a:r>
            <a:endParaRPr lang="ru-RU" dirty="0">
              <a:solidFill>
                <a:prstClr val="black"/>
              </a:solidFill>
            </a:endParaRPr>
          </a:p>
        </p:txBody>
      </p:sp>
      <p:sp>
        <p:nvSpPr>
          <p:cNvPr id="3" name="Скругленный прямоугольник 2"/>
          <p:cNvSpPr/>
          <p:nvPr/>
        </p:nvSpPr>
        <p:spPr>
          <a:xfrm>
            <a:off x="395536" y="523220"/>
            <a:ext cx="8157921" cy="4571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88068" name="Picture 4" descr="Картинки по запросу леонід мандельштам">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6395" y="736089"/>
            <a:ext cx="1307268" cy="188670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43720" y="6033988"/>
            <a:ext cx="6345583" cy="461665"/>
          </a:xfrm>
          <a:prstGeom prst="rect">
            <a:avLst/>
          </a:prstGeom>
          <a:solidFill>
            <a:schemeClr val="accent2">
              <a:lumMod val="50000"/>
            </a:schemeClr>
          </a:solidFill>
        </p:spPr>
        <p:txBody>
          <a:bodyPr wrap="none" rtlCol="0">
            <a:spAutoFit/>
          </a:bodyPr>
          <a:lstStyle/>
          <a:p>
            <a:r>
              <a:rPr lang="en-US" sz="2400" b="1" dirty="0">
                <a:solidFill>
                  <a:schemeClr val="bg1"/>
                </a:solidFill>
                <a:latin typeface="Arial" panose="020B0604020202020204" pitchFamily="34" charset="0"/>
                <a:cs typeface="Arial" panose="020B0604020202020204" pitchFamily="34" charset="0"/>
              </a:rPr>
              <a:t>C.V. Raman – Nobel Prize </a:t>
            </a:r>
            <a:r>
              <a:rPr lang="en-US" sz="2400" b="1" dirty="0" smtClean="0">
                <a:solidFill>
                  <a:schemeClr val="bg1"/>
                </a:solidFill>
                <a:latin typeface="Arial" panose="020B0604020202020204" pitchFamily="34" charset="0"/>
                <a:cs typeface="Arial" panose="020B0604020202020204" pitchFamily="34" charset="0"/>
              </a:rPr>
              <a:t>in Physics, 1930</a:t>
            </a:r>
            <a:endParaRPr lang="ru-RU" dirty="0"/>
          </a:p>
        </p:txBody>
      </p:sp>
    </p:spTree>
    <p:extLst>
      <p:ext uri="{BB962C8B-B14F-4D97-AF65-F5344CB8AC3E}">
        <p14:creationId xmlns:p14="http://schemas.microsoft.com/office/powerpoint/2010/main" val="1344649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46912" y="6525344"/>
            <a:ext cx="2133600" cy="365125"/>
          </a:xfrm>
        </p:spPr>
        <p:txBody>
          <a:bodyPr/>
          <a:lstStyle/>
          <a:p>
            <a:pPr>
              <a:defRPr/>
            </a:pPr>
            <a:fld id="{99C5DB24-4882-4619-823D-CE9C9D80AC8D}" type="slidenum">
              <a:rPr lang="ro-RO" b="1" smtClean="0">
                <a:solidFill>
                  <a:prstClr val="black"/>
                </a:solidFill>
                <a:latin typeface="Arial" panose="020B0604020202020204" pitchFamily="34" charset="0"/>
                <a:cs typeface="Arial" panose="020B0604020202020204" pitchFamily="34" charset="0"/>
              </a:rPr>
              <a:pPr>
                <a:defRPr/>
              </a:pPr>
              <a:t>5</a:t>
            </a:fld>
            <a:endParaRPr lang="ro-RO" b="1" dirty="0">
              <a:solidFill>
                <a:prstClr val="black"/>
              </a:solidFill>
              <a:latin typeface="Arial" panose="020B0604020202020204" pitchFamily="34" charset="0"/>
              <a:cs typeface="Arial" panose="020B0604020202020204" pitchFamily="34" charset="0"/>
            </a:endParaRPr>
          </a:p>
        </p:txBody>
      </p:sp>
      <p:pic>
        <p:nvPicPr>
          <p:cNvPr id="67587"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10679" y="1340768"/>
            <a:ext cx="7817229" cy="53010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907703" y="2332"/>
            <a:ext cx="5617243" cy="523220"/>
          </a:xfrm>
          <a:prstGeom prst="rect">
            <a:avLst/>
          </a:prstGeom>
          <a:solidFill>
            <a:schemeClr val="accent2">
              <a:lumMod val="50000"/>
            </a:schemeClr>
          </a:solidFill>
        </p:spPr>
        <p:txBody>
          <a:bodyPr wrap="none" rtlCol="0">
            <a:spAutoFit/>
          </a:bodyPr>
          <a:lstStyle/>
          <a:p>
            <a:r>
              <a:rPr lang="en-US" sz="2800" b="1" dirty="0" smtClean="0">
                <a:solidFill>
                  <a:prstClr val="white"/>
                </a:solidFill>
                <a:latin typeface="Arial" panose="020B0604020202020204" pitchFamily="34" charset="0"/>
                <a:cs typeface="Arial" panose="020B0604020202020204" pitchFamily="34" charset="0"/>
              </a:rPr>
              <a:t>Scattering of light by molecules</a:t>
            </a:r>
            <a:endParaRPr lang="ru-RU" sz="2800" b="1" dirty="0">
              <a:solidFill>
                <a:prstClr val="white"/>
              </a:solidFill>
              <a:latin typeface="Arial" panose="020B0604020202020204" pitchFamily="34" charset="0"/>
              <a:cs typeface="Arial" panose="020B0604020202020204" pitchFamily="34" charset="0"/>
            </a:endParaRPr>
          </a:p>
        </p:txBody>
      </p:sp>
      <p:sp>
        <p:nvSpPr>
          <p:cNvPr id="6" name="TextBox 5"/>
          <p:cNvSpPr txBox="1"/>
          <p:nvPr/>
        </p:nvSpPr>
        <p:spPr>
          <a:xfrm>
            <a:off x="946648" y="3573016"/>
            <a:ext cx="7250703" cy="400110"/>
          </a:xfrm>
          <a:prstGeom prst="rect">
            <a:avLst/>
          </a:prstGeom>
          <a:noFill/>
        </p:spPr>
        <p:txBody>
          <a:bodyPr wrap="none" rtlCol="0">
            <a:spAutoFit/>
          </a:bodyPr>
          <a:lstStyle/>
          <a:p>
            <a:r>
              <a:rPr lang="en-US" sz="2000" b="1" dirty="0">
                <a:solidFill>
                  <a:prstClr val="black"/>
                </a:solidFill>
                <a:latin typeface="Arial" panose="020B0604020202020204" pitchFamily="34" charset="0"/>
                <a:cs typeface="Arial" panose="020B0604020202020204" pitchFamily="34" charset="0"/>
              </a:rPr>
              <a:t>Diagram of the Rayleigh and Raman Scattering Processes</a:t>
            </a:r>
            <a:endParaRPr lang="ru-RU" sz="2000" b="1" dirty="0">
              <a:solidFill>
                <a:prstClr val="black"/>
              </a:solidFill>
              <a:latin typeface="Arial" panose="020B0604020202020204" pitchFamily="34" charset="0"/>
              <a:cs typeface="Arial" panose="020B0604020202020204" pitchFamily="34" charset="0"/>
            </a:endParaRPr>
          </a:p>
        </p:txBody>
      </p:sp>
      <p:sp>
        <p:nvSpPr>
          <p:cNvPr id="9" name="Прямоугольник 8"/>
          <p:cNvSpPr/>
          <p:nvPr/>
        </p:nvSpPr>
        <p:spPr>
          <a:xfrm>
            <a:off x="395536" y="509771"/>
            <a:ext cx="8402351" cy="830997"/>
          </a:xfrm>
          <a:prstGeom prst="rect">
            <a:avLst/>
          </a:prstGeom>
        </p:spPr>
        <p:txBody>
          <a:bodyPr wrap="square">
            <a:spAutoFit/>
          </a:bodyPr>
          <a:lstStyle/>
          <a:p>
            <a:pPr algn="ctr"/>
            <a:r>
              <a:rPr lang="en-US" sz="2400" b="1" dirty="0">
                <a:solidFill>
                  <a:prstClr val="black"/>
                </a:solidFill>
                <a:latin typeface="Arial" panose="020B0604020202020204" pitchFamily="34" charset="0"/>
                <a:cs typeface="Arial" panose="020B0604020202020204" pitchFamily="34" charset="0"/>
              </a:rPr>
              <a:t>Raman is based on the inelastic scattering of incident radiation on molecular </a:t>
            </a:r>
            <a:r>
              <a:rPr lang="en-US" sz="2400" b="1" dirty="0" smtClean="0">
                <a:solidFill>
                  <a:prstClr val="black"/>
                </a:solidFill>
                <a:latin typeface="Arial" panose="020B0604020202020204" pitchFamily="34" charset="0"/>
                <a:cs typeface="Arial" panose="020B0604020202020204" pitchFamily="34" charset="0"/>
              </a:rPr>
              <a:t>vibrations/rotations</a:t>
            </a:r>
            <a:endParaRPr lang="en-US" sz="2400" b="1" dirty="0">
              <a:solidFill>
                <a:prstClr val="black"/>
              </a:solidFill>
              <a:latin typeface="Arial" panose="020B0604020202020204" pitchFamily="34" charset="0"/>
              <a:cs typeface="Arial" panose="020B0604020202020204" pitchFamily="34" charset="0"/>
            </a:endParaRPr>
          </a:p>
        </p:txBody>
      </p:sp>
      <p:pic>
        <p:nvPicPr>
          <p:cNvPr id="942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3140968"/>
            <a:ext cx="2448272" cy="435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5413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a:xfrm>
            <a:off x="7005844" y="6492875"/>
            <a:ext cx="2133600" cy="365125"/>
          </a:xfrm>
        </p:spPr>
        <p:txBody>
          <a:bodyPr>
            <a:normAutofit/>
          </a:bodyPr>
          <a:lstStyle/>
          <a:p>
            <a:fld id="{34655658-7B3E-4E77-9668-0AFB9657A9E6}" type="slidenum">
              <a:rPr lang="ru-RU" altLang="ru-RU" sz="1600" b="1" smtClean="0">
                <a:solidFill>
                  <a:prstClr val="black"/>
                </a:solidFill>
              </a:rPr>
              <a:pPr/>
              <a:t>6</a:t>
            </a:fld>
            <a:endParaRPr lang="ru-RU" altLang="ru-RU" sz="1600" b="1" dirty="0">
              <a:solidFill>
                <a:prstClr val="black"/>
              </a:solidFill>
            </a:endParaRPr>
          </a:p>
        </p:txBody>
      </p:sp>
      <p:pic>
        <p:nvPicPr>
          <p:cNvPr id="8196" name="Picture 4" descr="http://galileo.ucsd.edu/Images/ra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37346" y="3737607"/>
            <a:ext cx="1879624" cy="25437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218" name="Picture 2" descr="http://www.iacs.res.in/rama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393543"/>
            <a:ext cx="3439908" cy="25479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4" name="Прямая со стрелкой 3"/>
          <p:cNvCxnSpPr/>
          <p:nvPr/>
        </p:nvCxnSpPr>
        <p:spPr>
          <a:xfrm>
            <a:off x="4955516" y="4725144"/>
            <a:ext cx="35319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61883" y="116632"/>
            <a:ext cx="7580921" cy="584775"/>
          </a:xfrm>
          <a:prstGeom prst="rect">
            <a:avLst/>
          </a:prstGeom>
          <a:noFill/>
        </p:spPr>
        <p:txBody>
          <a:bodyPr wrap="none" rtlCol="0">
            <a:spAutoFit/>
          </a:bodyPr>
          <a:lstStyle/>
          <a:p>
            <a:r>
              <a:rPr lang="en-US" sz="3200" b="1" dirty="0" smtClean="0">
                <a:latin typeface="Arial" panose="020B0604020202020204" pitchFamily="34" charset="0"/>
                <a:cs typeface="Arial" panose="020B0604020202020204" pitchFamily="34" charset="0"/>
              </a:rPr>
              <a:t>Historical photos of discovery (1928)</a:t>
            </a:r>
            <a:endParaRPr lang="ru-RU" sz="3200" b="1" dirty="0">
              <a:latin typeface="Arial" panose="020B0604020202020204" pitchFamily="34" charset="0"/>
              <a:cs typeface="Arial" panose="020B0604020202020204" pitchFamily="34" charset="0"/>
            </a:endParaRPr>
          </a:p>
        </p:txBody>
      </p:sp>
      <p:sp>
        <p:nvSpPr>
          <p:cNvPr id="14" name="TextBox 13"/>
          <p:cNvSpPr txBox="1"/>
          <p:nvPr/>
        </p:nvSpPr>
        <p:spPr>
          <a:xfrm>
            <a:off x="889504" y="919382"/>
            <a:ext cx="2818400" cy="461665"/>
          </a:xfrm>
          <a:prstGeom prst="rect">
            <a:avLst/>
          </a:prstGeom>
          <a:noFill/>
        </p:spPr>
        <p:txBody>
          <a:bodyPr wrap="none" rtlCol="0">
            <a:spAutoFit/>
          </a:bodyPr>
          <a:lstStyle/>
          <a:p>
            <a:r>
              <a:rPr lang="en-US" sz="2400" b="1" dirty="0" smtClean="0">
                <a:latin typeface="Arial" panose="020B0604020202020204" pitchFamily="34" charset="0"/>
                <a:cs typeface="Arial" panose="020B0604020202020204" pitchFamily="34" charset="0"/>
              </a:rPr>
              <a:t>Raman - Krishnan</a:t>
            </a:r>
            <a:endParaRPr lang="ru-RU" sz="2400" b="1" dirty="0">
              <a:latin typeface="Arial" panose="020B0604020202020204" pitchFamily="34" charset="0"/>
              <a:cs typeface="Arial" panose="020B0604020202020204" pitchFamily="34" charset="0"/>
            </a:endParaRPr>
          </a:p>
        </p:txBody>
      </p:sp>
      <p:sp>
        <p:nvSpPr>
          <p:cNvPr id="15" name="TextBox 14"/>
          <p:cNvSpPr txBox="1"/>
          <p:nvPr/>
        </p:nvSpPr>
        <p:spPr>
          <a:xfrm>
            <a:off x="201004" y="5972405"/>
            <a:ext cx="3152307"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s</a:t>
            </a:r>
            <a:r>
              <a:rPr lang="en-US" b="1" dirty="0" smtClean="0">
                <a:latin typeface="Arial" panose="020B0604020202020204" pitchFamily="34" charset="0"/>
                <a:cs typeface="Arial" panose="020B0604020202020204" pitchFamily="34" charset="0"/>
              </a:rPr>
              <a:t>cattering spectrum,</a:t>
            </a:r>
          </a:p>
          <a:p>
            <a:pPr algn="ctr"/>
            <a:r>
              <a:rPr lang="en-US" b="1" dirty="0" smtClean="0">
                <a:latin typeface="Arial" panose="020B0604020202020204" pitchFamily="34" charset="0"/>
                <a:cs typeface="Arial" panose="020B0604020202020204" pitchFamily="34" charset="0"/>
              </a:rPr>
              <a:t>benzene</a:t>
            </a:r>
            <a:endParaRPr lang="ru-RU" b="1" dirty="0">
              <a:latin typeface="Arial" panose="020B0604020202020204" pitchFamily="34" charset="0"/>
              <a:cs typeface="Arial" panose="020B0604020202020204" pitchFamily="34" charset="0"/>
            </a:endParaRPr>
          </a:p>
        </p:txBody>
      </p:sp>
      <p:pic>
        <p:nvPicPr>
          <p:cNvPr id="16" name="Picture 2"/>
          <p:cNvPicPr>
            <a:picLocks noChangeAspect="1" noChangeArrowheads="1"/>
          </p:cNvPicPr>
          <p:nvPr/>
        </p:nvPicPr>
        <p:blipFill>
          <a:blip r:embed="rId6">
            <a:duotone>
              <a:prstClr val="black"/>
              <a:schemeClr val="accent2">
                <a:lumMod val="20000"/>
                <a:lumOff val="80000"/>
                <a:tint val="45000"/>
                <a:satMod val="400000"/>
              </a:schemeClr>
            </a:duotone>
            <a:extLst>
              <a:ext uri="{28A0092B-C50C-407E-A947-70E740481C1C}">
                <a14:useLocalDpi xmlns:a14="http://schemas.microsoft.com/office/drawing/2010/main" val="0"/>
              </a:ext>
            </a:extLst>
          </a:blip>
          <a:srcRect/>
          <a:stretch>
            <a:fillRect/>
          </a:stretch>
        </p:blipFill>
        <p:spPr bwMode="auto">
          <a:xfrm>
            <a:off x="4998246" y="1393543"/>
            <a:ext cx="3568365" cy="25479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Скругленный прямоугольник 16"/>
          <p:cNvSpPr/>
          <p:nvPr/>
        </p:nvSpPr>
        <p:spPr>
          <a:xfrm>
            <a:off x="67362" y="764704"/>
            <a:ext cx="9041142" cy="78685"/>
          </a:xfrm>
          <a:prstGeom prst="roundRect">
            <a:avLst/>
          </a:prstGeom>
          <a:solidFill>
            <a:schemeClr val="accent6">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909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6423" y="4307621"/>
            <a:ext cx="3248025" cy="14976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Прямоугольник 4"/>
          <p:cNvSpPr/>
          <p:nvPr/>
        </p:nvSpPr>
        <p:spPr>
          <a:xfrm>
            <a:off x="3383091" y="4499828"/>
            <a:ext cx="1620957"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incident light</a:t>
            </a:r>
            <a:endParaRPr lang="ru-RU" b="1" dirty="0">
              <a:latin typeface="Arial" panose="020B0604020202020204" pitchFamily="34" charset="0"/>
              <a:cs typeface="Arial" panose="020B0604020202020204" pitchFamily="34" charset="0"/>
            </a:endParaRPr>
          </a:p>
        </p:txBody>
      </p:sp>
      <p:sp>
        <p:nvSpPr>
          <p:cNvPr id="20" name="Прямоугольник 19"/>
          <p:cNvSpPr/>
          <p:nvPr/>
        </p:nvSpPr>
        <p:spPr>
          <a:xfrm>
            <a:off x="5452984" y="5843631"/>
            <a:ext cx="2800767" cy="646331"/>
          </a:xfrm>
          <a:prstGeom prst="rect">
            <a:avLst/>
          </a:prstGeom>
        </p:spPr>
        <p:txBody>
          <a:bodyPr wrap="none">
            <a:spAutoFit/>
          </a:bodyPr>
          <a:lstStyle/>
          <a:p>
            <a:pPr algn="ctr"/>
            <a:r>
              <a:rPr lang="en-US" b="1" dirty="0">
                <a:latin typeface="Arial" panose="020B0604020202020204" pitchFamily="34" charset="0"/>
                <a:cs typeface="Arial" panose="020B0604020202020204" pitchFamily="34" charset="0"/>
              </a:rPr>
              <a:t>scattering spectrum,</a:t>
            </a:r>
          </a:p>
          <a:p>
            <a:pPr algn="ctr"/>
            <a:r>
              <a:rPr lang="en-US" b="1" dirty="0">
                <a:latin typeface="Arial" panose="020B0604020202020204" pitchFamily="34" charset="0"/>
                <a:cs typeface="Arial" panose="020B0604020202020204" pitchFamily="34" charset="0"/>
              </a:rPr>
              <a:t>quarts seal (rhinestone)</a:t>
            </a:r>
            <a:endParaRPr lang="ru-RU" b="1" dirty="0">
              <a:latin typeface="Arial" panose="020B0604020202020204" pitchFamily="34" charset="0"/>
              <a:cs typeface="Arial" panose="020B0604020202020204" pitchFamily="34" charset="0"/>
            </a:endParaRPr>
          </a:p>
        </p:txBody>
      </p:sp>
      <p:pic>
        <p:nvPicPr>
          <p:cNvPr id="14339" name="Picture 3"/>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68144" y="2732367"/>
            <a:ext cx="1141106" cy="1058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Прямая со стрелкой 24"/>
          <p:cNvCxnSpPr/>
          <p:nvPr/>
        </p:nvCxnSpPr>
        <p:spPr>
          <a:xfrm flipH="1">
            <a:off x="3059832" y="4725144"/>
            <a:ext cx="36688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955516" y="948617"/>
            <a:ext cx="3809056" cy="461665"/>
          </a:xfrm>
          <a:prstGeom prst="rect">
            <a:avLst/>
          </a:prstGeom>
          <a:noFill/>
        </p:spPr>
        <p:txBody>
          <a:bodyPr wrap="none" rtlCol="0">
            <a:spAutoFit/>
          </a:bodyPr>
          <a:lstStyle/>
          <a:p>
            <a:r>
              <a:rPr lang="en-US" sz="2400" b="1" dirty="0" err="1">
                <a:latin typeface="Arial" panose="020B0604020202020204" pitchFamily="34" charset="0"/>
                <a:cs typeface="Arial" panose="020B0604020202020204" pitchFamily="34" charset="0"/>
              </a:rPr>
              <a:t>Landsberg</a:t>
            </a:r>
            <a:r>
              <a:rPr lang="en-US" sz="2400" b="1" dirty="0">
                <a:latin typeface="Arial" panose="020B0604020202020204" pitchFamily="34" charset="0"/>
                <a:cs typeface="Arial" panose="020B0604020202020204" pitchFamily="34" charset="0"/>
              </a:rPr>
              <a:t> - Mandelstam</a:t>
            </a:r>
            <a:endParaRPr lang="ru-R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6545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13641" y="188640"/>
            <a:ext cx="8941038" cy="14477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solidFill>
                <a:latin typeface="Arial" panose="020B0604020202020204" pitchFamily="34" charset="0"/>
                <a:cs typeface="Arial" panose="020B0604020202020204" pitchFamily="34" charset="0"/>
              </a:rPr>
              <a:t>The main specificity distinguishing Raman/IR spectroscopy from other spectroscopic methods –    </a:t>
            </a:r>
            <a:r>
              <a:rPr lang="en-US" sz="2400" b="1" u="sng" dirty="0" smtClean="0">
                <a:solidFill>
                  <a:srgbClr val="800000"/>
                </a:solidFill>
                <a:latin typeface="Arial" panose="020B0604020202020204" pitchFamily="34" charset="0"/>
                <a:cs typeface="Arial" panose="020B0604020202020204" pitchFamily="34" charset="0"/>
              </a:rPr>
              <a:t>both of them are molecular vibrational spectroscopy</a:t>
            </a:r>
            <a:endParaRPr lang="en-US" sz="2400" b="1" dirty="0" smtClean="0">
              <a:solidFill>
                <a:srgbClr val="800000"/>
              </a:solidFill>
              <a:latin typeface="Arial" panose="020B0604020202020204" pitchFamily="34" charset="0"/>
              <a:cs typeface="Arial" panose="020B0604020202020204" pitchFamily="34" charset="0"/>
            </a:endParaRPr>
          </a:p>
        </p:txBody>
      </p:sp>
      <p:sp>
        <p:nvSpPr>
          <p:cNvPr id="6" name="Прямоугольник 5"/>
          <p:cNvSpPr/>
          <p:nvPr/>
        </p:nvSpPr>
        <p:spPr>
          <a:xfrm>
            <a:off x="1403648" y="5778683"/>
            <a:ext cx="5904655" cy="85566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prstClr val="white"/>
                </a:solidFill>
                <a:latin typeface="Arial" panose="020B0604020202020204" pitchFamily="34" charset="0"/>
                <a:cs typeface="Arial" panose="020B0604020202020204" pitchFamily="34" charset="0"/>
              </a:rPr>
              <a:t>Raman scattering is also known as a “fingerprint spectroscopy</a:t>
            </a:r>
            <a:r>
              <a:rPr lang="en-US" sz="2200" b="1" dirty="0">
                <a:solidFill>
                  <a:srgbClr val="FDFCDF"/>
                </a:solidFill>
                <a:latin typeface="Arial" panose="020B0604020202020204" pitchFamily="34" charset="0"/>
                <a:cs typeface="Arial" panose="020B0604020202020204" pitchFamily="34" charset="0"/>
              </a:rPr>
              <a:t>”</a:t>
            </a:r>
            <a:endParaRPr lang="ru-RU" sz="2200" dirty="0">
              <a:solidFill>
                <a:srgbClr val="FDFCDF"/>
              </a:solidFill>
            </a:endParaRPr>
          </a:p>
        </p:txBody>
      </p:sp>
      <p:sp>
        <p:nvSpPr>
          <p:cNvPr id="31" name="Номер слайда 2"/>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fld id="{00BC50F8-9B4C-4D46-8920-2FE3B9E2EA94}" type="slidenum">
              <a:rPr lang="ro-RO" altLang="ru-RU" sz="1100" b="1" smtClean="0">
                <a:solidFill>
                  <a:srgbClr val="000000"/>
                </a:solidFill>
                <a:latin typeface="Arial" charset="0"/>
                <a:cs typeface="Arial" charset="0"/>
              </a:rPr>
              <a:pPr algn="r" eaLnBrk="1" fontAlgn="base" hangingPunct="1">
                <a:spcBef>
                  <a:spcPct val="0"/>
                </a:spcBef>
                <a:spcAft>
                  <a:spcPct val="0"/>
                </a:spcAft>
                <a:buFontTx/>
                <a:buNone/>
              </a:pPr>
              <a:t>7</a:t>
            </a:fld>
            <a:endParaRPr lang="ro-RO" altLang="ru-RU" sz="1100" b="1" dirty="0" smtClean="0">
              <a:solidFill>
                <a:srgbClr val="000000"/>
              </a:solidFill>
              <a:latin typeface="Arial" charset="0"/>
              <a:cs typeface="Arial" charset="0"/>
            </a:endParaRPr>
          </a:p>
        </p:txBody>
      </p:sp>
      <p:pic>
        <p:nvPicPr>
          <p:cNvPr id="32" name="Рисунок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8467" y="1844824"/>
            <a:ext cx="4102425" cy="1157003"/>
          </a:xfrm>
          <a:prstGeom prst="rect">
            <a:avLst/>
          </a:prstGeom>
          <a:ln>
            <a:solidFill>
              <a:schemeClr val="tx1"/>
            </a:solidFill>
          </a:ln>
        </p:spPr>
      </p:pic>
      <p:pic>
        <p:nvPicPr>
          <p:cNvPr id="8" name="Picture 2" descr="http://eng.thesaurus.rusnano.com/upload/iblock/737/vibrational-spectroscopy_1.jpg">
            <a:hlinkClick r:id="rId4"/>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95536" y="1844824"/>
            <a:ext cx="3239972" cy="22322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855404" y="3140968"/>
            <a:ext cx="4968552" cy="923330"/>
          </a:xfrm>
          <a:prstGeom prst="rect">
            <a:avLst/>
          </a:prstGeom>
          <a:solidFill>
            <a:srgbClr val="003366"/>
          </a:solidFill>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Although the spectral features of Raman and infrared spectra can be interpreted in a similar way the selection rules are different.</a:t>
            </a:r>
            <a:endParaRPr lang="ru-RU" b="1"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318840" y="4132818"/>
            <a:ext cx="8444045" cy="1600438"/>
          </a:xfrm>
          <a:prstGeom prst="rect">
            <a:avLst/>
          </a:prstGeom>
          <a:solidFill>
            <a:schemeClr val="bg1">
              <a:lumMod val="95000"/>
            </a:schemeClr>
          </a:solidFill>
        </p:spPr>
        <p:txBody>
          <a:bodyPr wrap="square" rtlCol="0">
            <a:spAutoFit/>
          </a:bodyPr>
          <a:lstStyle/>
          <a:p>
            <a:pPr marL="342900" indent="-342900" algn="just">
              <a:buFont typeface="Wingdings" panose="05000000000000000000" pitchFamily="2" charset="2"/>
              <a:buChar char="v"/>
            </a:pPr>
            <a:r>
              <a:rPr lang="en-US" sz="2000" b="1" dirty="0">
                <a:solidFill>
                  <a:prstClr val="black"/>
                </a:solidFill>
                <a:latin typeface="Arial" panose="020B0604020202020204" pitchFamily="34" charset="0"/>
                <a:cs typeface="Arial" panose="020B0604020202020204" pitchFamily="34" charset="0"/>
              </a:rPr>
              <a:t>Infrared </a:t>
            </a:r>
            <a:r>
              <a:rPr lang="en-US" sz="2000" b="1" dirty="0" smtClean="0">
                <a:solidFill>
                  <a:prstClr val="black"/>
                </a:solidFill>
                <a:latin typeface="Arial" panose="020B0604020202020204" pitchFamily="34" charset="0"/>
                <a:cs typeface="Arial" panose="020B0604020202020204" pitchFamily="34" charset="0"/>
              </a:rPr>
              <a:t>absorption is sensitive to the </a:t>
            </a:r>
            <a:r>
              <a:rPr lang="en-US" sz="2000" b="1" dirty="0">
                <a:solidFill>
                  <a:prstClr val="black"/>
                </a:solidFill>
                <a:latin typeface="Arial" panose="020B0604020202020204" pitchFamily="34" charset="0"/>
                <a:cs typeface="Arial" panose="020B0604020202020204" pitchFamily="34" charset="0"/>
              </a:rPr>
              <a:t>change of the dipole moment </a:t>
            </a:r>
            <a:r>
              <a:rPr lang="en-US" sz="2000" b="1" i="1" dirty="0">
                <a:solidFill>
                  <a:prstClr val="black"/>
                </a:solidFill>
                <a:latin typeface="Arial" panose="020B0604020202020204" pitchFamily="34" charset="0"/>
                <a:cs typeface="Arial" panose="020B0604020202020204" pitchFamily="34" charset="0"/>
              </a:rPr>
              <a:t>µ</a:t>
            </a:r>
            <a:r>
              <a:rPr lang="en-US" sz="2000" b="1" dirty="0">
                <a:solidFill>
                  <a:prstClr val="black"/>
                </a:solidFill>
                <a:latin typeface="Arial" panose="020B0604020202020204" pitchFamily="34" charset="0"/>
                <a:cs typeface="Arial" panose="020B0604020202020204" pitchFamily="34" charset="0"/>
              </a:rPr>
              <a:t> during </a:t>
            </a:r>
            <a:r>
              <a:rPr lang="en-US" sz="2000" b="1" dirty="0" smtClean="0">
                <a:solidFill>
                  <a:prstClr val="black"/>
                </a:solidFill>
                <a:latin typeface="Arial" panose="020B0604020202020204" pitchFamily="34" charset="0"/>
                <a:cs typeface="Arial" panose="020B0604020202020204" pitchFamily="34" charset="0"/>
              </a:rPr>
              <a:t>the </a:t>
            </a:r>
            <a:r>
              <a:rPr lang="en-US" sz="2000" b="1" dirty="0" smtClean="0">
                <a:solidFill>
                  <a:prstClr val="black"/>
                </a:solidFill>
                <a:latin typeface="Arial" panose="020B0604020202020204" pitchFamily="34" charset="0"/>
                <a:cs typeface="Arial" panose="020B0604020202020204" pitchFamily="34" charset="0"/>
              </a:rPr>
              <a:t>vibration.</a:t>
            </a:r>
            <a:r>
              <a:rPr lang="en-US" dirty="0" smtClean="0">
                <a:solidFill>
                  <a:prstClr val="black"/>
                </a:solidFill>
              </a:rPr>
              <a:t> </a:t>
            </a:r>
          </a:p>
          <a:p>
            <a:pPr marL="285750" indent="-285750" algn="just">
              <a:buFont typeface="Wingdings" panose="05000000000000000000" pitchFamily="2" charset="2"/>
              <a:buChar char="v"/>
            </a:pPr>
            <a:endParaRPr lang="en-US" dirty="0">
              <a:solidFill>
                <a:prstClr val="black"/>
              </a:solidFill>
            </a:endParaRPr>
          </a:p>
          <a:p>
            <a:pPr marL="342900" indent="-342900" algn="just">
              <a:buFont typeface="Wingdings" panose="05000000000000000000" pitchFamily="2" charset="2"/>
              <a:buChar char="v"/>
            </a:pPr>
            <a:r>
              <a:rPr lang="en-US" sz="2000" b="1" dirty="0">
                <a:solidFill>
                  <a:prstClr val="black"/>
                </a:solidFill>
                <a:latin typeface="Arial" panose="020B0604020202020204" pitchFamily="34" charset="0"/>
                <a:cs typeface="Arial" panose="020B0604020202020204" pitchFamily="34" charset="0"/>
              </a:rPr>
              <a:t>A Raman active vibration </a:t>
            </a:r>
            <a:r>
              <a:rPr lang="en-US" sz="2000" b="1" dirty="0" smtClean="0">
                <a:solidFill>
                  <a:prstClr val="black"/>
                </a:solidFill>
                <a:latin typeface="Arial" panose="020B0604020202020204" pitchFamily="34" charset="0"/>
                <a:cs typeface="Arial" panose="020B0604020202020204" pitchFamily="34" charset="0"/>
              </a:rPr>
              <a:t>is sensitive to the change </a:t>
            </a:r>
            <a:r>
              <a:rPr lang="en-US" sz="2000" b="1" dirty="0" smtClean="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of  </a:t>
            </a:r>
            <a:r>
              <a:rPr lang="en-US" sz="2000" b="1" dirty="0" smtClean="0">
                <a:solidFill>
                  <a:prstClr val="black"/>
                </a:solidFill>
                <a:latin typeface="Arial" panose="020B0604020202020204" pitchFamily="34" charset="0"/>
                <a:cs typeface="Arial" panose="020B0604020202020204" pitchFamily="34" charset="0"/>
              </a:rPr>
              <a:t>polarizability </a:t>
            </a:r>
            <a:r>
              <a:rPr lang="en-US" sz="2000" b="1" dirty="0">
                <a:solidFill>
                  <a:prstClr val="black"/>
                </a:solidFill>
                <a:latin typeface="Arial" panose="020B0604020202020204" pitchFamily="34" charset="0"/>
                <a:cs typeface="Arial" panose="020B0604020202020204" pitchFamily="34" charset="0"/>
              </a:rPr>
              <a:t>during </a:t>
            </a:r>
            <a:r>
              <a:rPr lang="en-US" sz="2000" b="1" dirty="0" smtClean="0">
                <a:solidFill>
                  <a:prstClr val="black"/>
                </a:solidFill>
                <a:latin typeface="Arial" panose="020B0604020202020204" pitchFamily="34" charset="0"/>
                <a:cs typeface="Arial" panose="020B0604020202020204" pitchFamily="34" charset="0"/>
              </a:rPr>
              <a:t>the </a:t>
            </a:r>
            <a:r>
              <a:rPr lang="en-US" sz="2000" b="1" dirty="0" smtClean="0">
                <a:solidFill>
                  <a:prstClr val="black"/>
                </a:solidFill>
                <a:latin typeface="Arial" panose="020B0604020202020204" pitchFamily="34" charset="0"/>
                <a:cs typeface="Arial" panose="020B0604020202020204" pitchFamily="34" charset="0"/>
              </a:rPr>
              <a:t>vibration.</a:t>
            </a:r>
            <a:endParaRPr lang="ru-RU" sz="20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0631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2"/>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fld id="{00BC50F8-9B4C-4D46-8920-2FE3B9E2EA94}" type="slidenum">
              <a:rPr lang="ro-RO" altLang="ru-RU" sz="1400" b="1" smtClean="0">
                <a:solidFill>
                  <a:srgbClr val="000000"/>
                </a:solidFill>
                <a:latin typeface="Arial" charset="0"/>
                <a:cs typeface="Arial" charset="0"/>
              </a:rPr>
              <a:pPr algn="r" eaLnBrk="1" fontAlgn="base" hangingPunct="1">
                <a:spcBef>
                  <a:spcPct val="0"/>
                </a:spcBef>
                <a:spcAft>
                  <a:spcPct val="0"/>
                </a:spcAft>
                <a:buFontTx/>
                <a:buNone/>
              </a:pPr>
              <a:t>8</a:t>
            </a:fld>
            <a:endParaRPr lang="ro-RO" altLang="ru-RU" sz="1400" b="1" dirty="0" smtClean="0">
              <a:solidFill>
                <a:srgbClr val="000000"/>
              </a:solidFill>
              <a:latin typeface="Arial" charset="0"/>
              <a:cs typeface="Arial" charset="0"/>
            </a:endParaRPr>
          </a:p>
        </p:txBody>
      </p:sp>
      <p:sp>
        <p:nvSpPr>
          <p:cNvPr id="7" name="TextBox 6"/>
          <p:cNvSpPr txBox="1"/>
          <p:nvPr/>
        </p:nvSpPr>
        <p:spPr>
          <a:xfrm>
            <a:off x="2359424" y="32809"/>
            <a:ext cx="4788490" cy="584775"/>
          </a:xfrm>
          <a:prstGeom prst="rect">
            <a:avLst/>
          </a:prstGeom>
          <a:noFill/>
        </p:spPr>
        <p:txBody>
          <a:bodyPr wrap="none" rtlCol="0">
            <a:spAutoFit/>
          </a:bodyPr>
          <a:lstStyle/>
          <a:p>
            <a:r>
              <a:rPr lang="en-US" sz="3200" dirty="0" smtClean="0">
                <a:latin typeface="Arial" panose="020B0604020202020204" pitchFamily="34" charset="0"/>
                <a:cs typeface="Arial" panose="020B0604020202020204" pitchFamily="34" charset="0"/>
              </a:rPr>
              <a:t>Classical Raman Physics</a:t>
            </a:r>
            <a:endParaRPr lang="ru-RU" sz="3200" dirty="0">
              <a:latin typeface="Arial" panose="020B0604020202020204" pitchFamily="34" charset="0"/>
              <a:cs typeface="Arial" panose="020B0604020202020204" pitchFamily="34" charset="0"/>
            </a:endParaRPr>
          </a:p>
        </p:txBody>
      </p:sp>
      <p:sp>
        <p:nvSpPr>
          <p:cNvPr id="9" name="Скругленный прямоугольник 8"/>
          <p:cNvSpPr/>
          <p:nvPr/>
        </p:nvSpPr>
        <p:spPr>
          <a:xfrm>
            <a:off x="67362" y="617584"/>
            <a:ext cx="9041142" cy="78685"/>
          </a:xfrm>
          <a:prstGeom prst="roundRect">
            <a:avLst/>
          </a:prstGeom>
          <a:solidFill>
            <a:schemeClr val="accent6">
              <a:lumMod val="75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4212" name="Picture 4" descr="Картинки по запросу Raman scatteri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6633" y="5188501"/>
            <a:ext cx="2398962" cy="14808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4213" name="Picture 5"/>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989662" y="1152163"/>
            <a:ext cx="7470769" cy="3974182"/>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2057029" y="696269"/>
            <a:ext cx="5258171" cy="461665"/>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Polarizability induced dipole equation</a:t>
            </a:r>
            <a:endParaRPr lang="ru-RU" sz="2400" dirty="0">
              <a:latin typeface="Arial" panose="020B0604020202020204" pitchFamily="34" charset="0"/>
              <a:cs typeface="Arial" panose="020B0604020202020204" pitchFamily="34" charset="0"/>
            </a:endParaRPr>
          </a:p>
        </p:txBody>
      </p:sp>
      <p:sp>
        <p:nvSpPr>
          <p:cNvPr id="11" name="TextBox 10"/>
          <p:cNvSpPr txBox="1"/>
          <p:nvPr/>
        </p:nvSpPr>
        <p:spPr>
          <a:xfrm>
            <a:off x="1403648" y="4801566"/>
            <a:ext cx="6596678" cy="369332"/>
          </a:xfrm>
          <a:prstGeom prst="rect">
            <a:avLst/>
          </a:prstGeom>
          <a:noFill/>
        </p:spPr>
        <p:txBody>
          <a:bodyPr wrap="none" rtlCol="0">
            <a:spAutoFit/>
          </a:bodyPr>
          <a:lstStyle/>
          <a:p>
            <a:r>
              <a:rPr lang="en-US" b="1" dirty="0" smtClean="0">
                <a:solidFill>
                  <a:srgbClr val="800000"/>
                </a:solidFill>
                <a:latin typeface="Arial" panose="020B0604020202020204" pitchFamily="34" charset="0"/>
                <a:cs typeface="Arial" panose="020B0604020202020204" pitchFamily="34" charset="0"/>
              </a:rPr>
              <a:t>Scattering at the combination frequencies (Raman effect)</a:t>
            </a:r>
            <a:endParaRPr lang="ru-RU" b="1" dirty="0">
              <a:solidFill>
                <a:srgbClr val="8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6354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1993" y="1331343"/>
            <a:ext cx="3115465" cy="5040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1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964" y="6021833"/>
            <a:ext cx="425132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6710" y="1124744"/>
            <a:ext cx="5245347" cy="738664"/>
          </a:xfrm>
          <a:prstGeom prst="rect">
            <a:avLst/>
          </a:prstGeom>
          <a:noFill/>
        </p:spPr>
        <p:txBody>
          <a:bodyPr wrap="none" rtlCol="0">
            <a:spAutoFit/>
          </a:bodyPr>
          <a:lstStyle/>
          <a:p>
            <a:pPr algn="ctr"/>
            <a:r>
              <a:rPr lang="en-US" sz="2400" b="1" dirty="0" smtClean="0">
                <a:solidFill>
                  <a:prstClr val="black"/>
                </a:solidFill>
                <a:latin typeface="Arial" panose="020B0604020202020204" pitchFamily="34" charset="0"/>
                <a:cs typeface="Arial" panose="020B0604020202020204" pitchFamily="34" charset="0"/>
              </a:rPr>
              <a:t>Raman scattering is weak:</a:t>
            </a:r>
          </a:p>
          <a:p>
            <a:pPr algn="ctr"/>
            <a:r>
              <a:rPr lang="en-US" b="1" dirty="0">
                <a:solidFill>
                  <a:prstClr val="black"/>
                </a:solidFill>
                <a:latin typeface="Arial" panose="020B0604020202020204" pitchFamily="34" charset="0"/>
                <a:cs typeface="Arial" panose="020B0604020202020204" pitchFamily="34" charset="0"/>
              </a:rPr>
              <a:t>1 in </a:t>
            </a:r>
            <a:r>
              <a:rPr lang="en-US" b="1" dirty="0" smtClean="0">
                <a:solidFill>
                  <a:prstClr val="black"/>
                </a:solidFill>
                <a:latin typeface="Arial" panose="020B0604020202020204" pitchFamily="34" charset="0"/>
                <a:cs typeface="Arial" panose="020B0604020202020204" pitchFamily="34" charset="0"/>
              </a:rPr>
              <a:t>10</a:t>
            </a:r>
            <a:r>
              <a:rPr lang="en-US" b="1" baseline="30000" dirty="0" smtClean="0">
                <a:solidFill>
                  <a:prstClr val="black"/>
                </a:solidFill>
                <a:latin typeface="Arial" panose="020B0604020202020204" pitchFamily="34" charset="0"/>
                <a:cs typeface="Arial" panose="020B0604020202020204" pitchFamily="34" charset="0"/>
              </a:rPr>
              <a:t>6</a:t>
            </a:r>
            <a:r>
              <a:rPr lang="en-US" b="1" dirty="0" smtClean="0">
                <a:solidFill>
                  <a:prstClr val="black"/>
                </a:solidFill>
                <a:latin typeface="Arial" panose="020B0604020202020204" pitchFamily="34" charset="0"/>
                <a:cs typeface="Arial" panose="020B0604020202020204" pitchFamily="34" charset="0"/>
              </a:rPr>
              <a:t> </a:t>
            </a:r>
            <a:r>
              <a:rPr lang="en-US" b="1" dirty="0">
                <a:solidFill>
                  <a:prstClr val="black"/>
                </a:solidFill>
                <a:latin typeface="Arial" panose="020B0604020202020204" pitchFamily="34" charset="0"/>
                <a:cs typeface="Arial" panose="020B0604020202020204" pitchFamily="34" charset="0"/>
              </a:rPr>
              <a:t>incident photons are Raman scattered</a:t>
            </a:r>
            <a:endParaRPr lang="ru-RU" b="1" dirty="0">
              <a:solidFill>
                <a:prstClr val="black"/>
              </a:solidFill>
              <a:latin typeface="Arial" panose="020B0604020202020204" pitchFamily="34" charset="0"/>
              <a:cs typeface="Arial" panose="020B0604020202020204" pitchFamily="34" charset="0"/>
            </a:endParaRPr>
          </a:p>
        </p:txBody>
      </p:sp>
      <p:pic>
        <p:nvPicPr>
          <p:cNvPr id="9113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710" y="1988840"/>
            <a:ext cx="5435041" cy="41764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Номер слайда 2"/>
          <p:cNvSpPr txBox="1">
            <a:spLocks/>
          </p:cNvSpPr>
          <p:nvPr/>
        </p:nvSpPr>
        <p:spPr bwMode="auto">
          <a:xfrm>
            <a:off x="70104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fontAlgn="base" hangingPunct="1">
              <a:spcBef>
                <a:spcPct val="0"/>
              </a:spcBef>
              <a:spcAft>
                <a:spcPct val="0"/>
              </a:spcAft>
              <a:buFontTx/>
              <a:buNone/>
            </a:pPr>
            <a:fld id="{00BC50F8-9B4C-4D46-8920-2FE3B9E2EA94}" type="slidenum">
              <a:rPr lang="ro-RO" altLang="ru-RU" sz="1100" b="1" smtClean="0">
                <a:solidFill>
                  <a:srgbClr val="000000"/>
                </a:solidFill>
                <a:latin typeface="Arial" charset="0"/>
                <a:cs typeface="Arial" charset="0"/>
              </a:rPr>
              <a:pPr algn="r" eaLnBrk="1" fontAlgn="base" hangingPunct="1">
                <a:spcBef>
                  <a:spcPct val="0"/>
                </a:spcBef>
                <a:spcAft>
                  <a:spcPct val="0"/>
                </a:spcAft>
                <a:buFontTx/>
                <a:buNone/>
              </a:pPr>
              <a:t>9</a:t>
            </a:fld>
            <a:endParaRPr lang="ro-RO" altLang="ru-RU" sz="1100" b="1" dirty="0" smtClean="0">
              <a:solidFill>
                <a:srgbClr val="000000"/>
              </a:solidFill>
              <a:latin typeface="Arial" charset="0"/>
              <a:cs typeface="Arial" charset="0"/>
            </a:endParaRPr>
          </a:p>
        </p:txBody>
      </p:sp>
      <p:sp>
        <p:nvSpPr>
          <p:cNvPr id="3" name="Скругленный прямоугольник 2"/>
          <p:cNvSpPr/>
          <p:nvPr/>
        </p:nvSpPr>
        <p:spPr>
          <a:xfrm>
            <a:off x="395536" y="5818166"/>
            <a:ext cx="3240360" cy="288032"/>
          </a:xfrm>
          <a:prstGeom prst="round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 name="TextBox 3"/>
          <p:cNvSpPr txBox="1"/>
          <p:nvPr/>
        </p:nvSpPr>
        <p:spPr>
          <a:xfrm>
            <a:off x="253805" y="25804"/>
            <a:ext cx="8710749" cy="1107996"/>
          </a:xfrm>
          <a:prstGeom prst="rect">
            <a:avLst/>
          </a:prstGeom>
          <a:solidFill>
            <a:srgbClr val="003366"/>
          </a:solidFill>
        </p:spPr>
        <p:txBody>
          <a:bodyPr wrap="square" rtlCol="0">
            <a:spAutoFit/>
          </a:bodyPr>
          <a:lstStyle/>
          <a:p>
            <a:pPr algn="ctr"/>
            <a:r>
              <a:rPr lang="en-US" sz="2200" b="1" dirty="0" smtClean="0">
                <a:solidFill>
                  <a:schemeClr val="bg1"/>
                </a:solidFill>
                <a:latin typeface="Arial" panose="020B0604020202020204" pitchFamily="34" charset="0"/>
                <a:cs typeface="Arial" panose="020B0604020202020204" pitchFamily="34" charset="0"/>
              </a:rPr>
              <a:t>Raman signal is very informative – vibrational </a:t>
            </a:r>
            <a:r>
              <a:rPr lang="en-US" sz="2200" b="1" dirty="0">
                <a:solidFill>
                  <a:schemeClr val="bg1"/>
                </a:solidFill>
                <a:latin typeface="Arial" panose="020B0604020202020204" pitchFamily="34" charset="0"/>
                <a:cs typeface="Arial" panose="020B0604020202020204" pitchFamily="34" charset="0"/>
              </a:rPr>
              <a:t>frequencies are characteristic of chemical </a:t>
            </a:r>
            <a:r>
              <a:rPr lang="en-US" sz="2200" b="1" dirty="0" smtClean="0">
                <a:solidFill>
                  <a:schemeClr val="bg1"/>
                </a:solidFill>
                <a:latin typeface="Arial" panose="020B0604020202020204" pitchFamily="34" charset="0"/>
                <a:cs typeface="Arial" panose="020B0604020202020204" pitchFamily="34" charset="0"/>
              </a:rPr>
              <a:t>bonds (chemical structure)                                in </a:t>
            </a:r>
            <a:r>
              <a:rPr lang="en-US" sz="2200" b="1" dirty="0">
                <a:solidFill>
                  <a:schemeClr val="bg1"/>
                </a:solidFill>
                <a:latin typeface="Arial" panose="020B0604020202020204" pitchFamily="34" charset="0"/>
                <a:cs typeface="Arial" panose="020B0604020202020204" pitchFamily="34" charset="0"/>
              </a:rPr>
              <a:t>a specific molecule: normal modes</a:t>
            </a:r>
            <a:r>
              <a:rPr lang="en-US" sz="2200" b="1" dirty="0" smtClean="0">
                <a:solidFill>
                  <a:schemeClr val="bg1"/>
                </a:solidFill>
                <a:latin typeface="Arial" panose="020B0604020202020204" pitchFamily="34" charset="0"/>
                <a:cs typeface="Arial" panose="020B0604020202020204" pitchFamily="34" charset="0"/>
              </a:rPr>
              <a:t> </a:t>
            </a:r>
            <a:endParaRPr lang="ru-RU" sz="2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9104093"/>
      </p:ext>
    </p:extLst>
  </p:cSld>
  <p:clrMapOvr>
    <a:masterClrMapping/>
  </p:clrMapOvr>
  <p:timing>
    <p:tnLst>
      <p:par>
        <p:cTn id="1" dur="indefinite" restart="never" nodeType="tmRoot"/>
      </p:par>
    </p:tnLst>
  </p:timing>
</p:sld>
</file>

<file path=ppt/theme/_rels/them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15.xml.rels><?xml version="1.0" encoding="UTF-8" standalone="yes"?>
<Relationships xmlns="http://schemas.openxmlformats.org/package/2006/relationships"><Relationship Id="rId1" Type="http://schemas.openxmlformats.org/officeDocument/2006/relationships/image" Target="../media/image5.jpeg"/></Relationships>
</file>

<file path=ppt/theme/_rels/theme17.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8_Оформление по умолчанию">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Специальное оформление">
  <a:themeElements>
    <a:clrScheme name="1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7_Специальное оформление">
  <a:themeElements>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10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6.xml><?xml version="1.0" encoding="utf-8"?>
<a:theme xmlns:a="http://schemas.openxmlformats.org/drawingml/2006/main" name="3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Оформление по умолчанию">
  <a:themeElements>
    <a:clrScheme name="7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8_Оформление по умолчанию">
  <a:themeElements>
    <a:clrScheme name="5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9_Оформление по умолчанию">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4_Оформление по умолчанию">
  <a:themeElements>
    <a:clrScheme name="3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9_Оформление по умолчанию">
  <a:themeElements>
    <a:clrScheme name="5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0_Оформление по умолчанию">
  <a:themeElements>
    <a:clrScheme name="5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Затмение">
  <a:themeElements>
    <a:clrScheme name="Затмение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Затме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Затмение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Затмение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Затмение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Затмение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Затмение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Затмение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Затмение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Затмение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Затмение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Затмение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Decatur</Template>
  <TotalTime>17164</TotalTime>
  <Words>2090</Words>
  <Application>Microsoft Office PowerPoint</Application>
  <PresentationFormat>Экран (4:3)</PresentationFormat>
  <Paragraphs>333</Paragraphs>
  <Slides>33</Slides>
  <Notes>33</Notes>
  <HiddenSlides>0</HiddenSlides>
  <MMClips>0</MMClips>
  <ScaleCrop>false</ScaleCrop>
  <HeadingPairs>
    <vt:vector size="6" baseType="variant">
      <vt:variant>
        <vt:lpstr>Тема</vt:lpstr>
      </vt:variant>
      <vt:variant>
        <vt:i4>17</vt:i4>
      </vt:variant>
      <vt:variant>
        <vt:lpstr>Внедренные серверы OLE</vt:lpstr>
      </vt:variant>
      <vt:variant>
        <vt:i4>2</vt:i4>
      </vt:variant>
      <vt:variant>
        <vt:lpstr>Заголовки слайдов</vt:lpstr>
      </vt:variant>
      <vt:variant>
        <vt:i4>33</vt:i4>
      </vt:variant>
    </vt:vector>
  </HeadingPairs>
  <TitlesOfParts>
    <vt:vector size="52" baseType="lpstr">
      <vt:lpstr>18_Оформление по умолчанию</vt:lpstr>
      <vt:lpstr>7_Оформление по умолчанию</vt:lpstr>
      <vt:lpstr>48_Оформление по умолчанию</vt:lpstr>
      <vt:lpstr>19_Оформление по умолчанию</vt:lpstr>
      <vt:lpstr>24_Оформление по умолчанию</vt:lpstr>
      <vt:lpstr>49_Оформление по умолчанию</vt:lpstr>
      <vt:lpstr>50_Оформление по умолчанию</vt:lpstr>
      <vt:lpstr>Office Theme</vt:lpstr>
      <vt:lpstr>5_Затмение</vt:lpstr>
      <vt:lpstr>2_Специальное оформление</vt:lpstr>
      <vt:lpstr>17_Специальное оформление</vt:lpstr>
      <vt:lpstr>8_Тема Office</vt:lpstr>
      <vt:lpstr>Официальная</vt:lpstr>
      <vt:lpstr>10_Тема Office</vt:lpstr>
      <vt:lpstr>1_Открытая</vt:lpstr>
      <vt:lpstr>31_Тема Office</vt:lpstr>
      <vt:lpstr>Открытая</vt:lpstr>
      <vt:lpstr>Graph</vt:lpstr>
      <vt:lpstr>PHOTO-PAINT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Surface Enhanced micro-CARS from Gold Nanoparticle-Immobilized Organic Molecules at a Nanostructured CeO2/Al Film</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SERS spectra from:  Al/CeO2/Au/DTNB и Al/CeO2/Au/MPBA  633 nm laser excitation  </vt:lpstr>
      <vt:lpstr>Comparison of the spatial distribution of DTNB 1338 см-1 and 1555 см-1 lines intensities, and 450 см-1 CeO2  Excitation: 532 nm</vt:lpstr>
      <vt:lpstr>Definition of optical damage threshold of the sample</vt:lpstr>
      <vt:lpstr>Презентация PowerPoint</vt:lpstr>
      <vt:lpstr>Презентация PowerPoint</vt:lpstr>
      <vt:lpstr>Презентация PowerPoint</vt:lpstr>
      <vt:lpstr>SECARS resonant image of a sample surface area modified by CeO2/Al/Al2O3/Au-NP/mPBA </vt:lpstr>
      <vt:lpstr>Comparison/correlation of SECARS и SERS signals distribution from CeO2/Au-NP/mPBA </vt:lpstr>
      <vt:lpstr>Comparison/correlation of SECARS и SERS signals distribution from CeO2/Au-NP/mPBA in 3D performance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Anna</dc:creator>
  <cp:lastModifiedBy>CARS</cp:lastModifiedBy>
  <cp:revision>1707</cp:revision>
  <cp:lastPrinted>2018-06-14T15:17:41Z</cp:lastPrinted>
  <dcterms:created xsi:type="dcterms:W3CDTF">2014-03-24T06:04:59Z</dcterms:created>
  <dcterms:modified xsi:type="dcterms:W3CDTF">2018-06-15T05:19:12Z</dcterms:modified>
</cp:coreProperties>
</file>