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2"/>
  </p:sldMasterIdLst>
  <p:notesMasterIdLst>
    <p:notesMasterId r:id="rId21"/>
  </p:notesMasterIdLst>
  <p:sldIdLst>
    <p:sldId id="256" r:id="rId3"/>
    <p:sldId id="260" r:id="rId4"/>
    <p:sldId id="277" r:id="rId5"/>
    <p:sldId id="278" r:id="rId6"/>
    <p:sldId id="276" r:id="rId7"/>
    <p:sldId id="280" r:id="rId8"/>
    <p:sldId id="288" r:id="rId9"/>
    <p:sldId id="267" r:id="rId10"/>
    <p:sldId id="266" r:id="rId11"/>
    <p:sldId id="269" r:id="rId12"/>
    <p:sldId id="273" r:id="rId13"/>
    <p:sldId id="274" r:id="rId14"/>
    <p:sldId id="289" r:id="rId15"/>
    <p:sldId id="275" r:id="rId16"/>
    <p:sldId id="284" r:id="rId17"/>
    <p:sldId id="287" r:id="rId18"/>
    <p:sldId id="285" r:id="rId19"/>
    <p:sldId id="272" r:id="rId20"/>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Solovjov" initials="D" lastIdx="1" clrIdx="0">
    <p:extLst>
      <p:ext uri="{19B8F6BF-5375-455C-9EA6-DF929625EA0E}">
        <p15:presenceInfo xmlns:p15="http://schemas.microsoft.com/office/powerpoint/2012/main" userId="DSolovj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B10CF"/>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63246" autoAdjust="0"/>
  </p:normalViewPr>
  <p:slideViewPr>
    <p:cSldViewPr>
      <p:cViewPr varScale="1">
        <p:scale>
          <a:sx n="77" d="100"/>
          <a:sy n="77" d="100"/>
        </p:scale>
        <p:origin x="231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ru-RU"/>
          </a:p>
        </p:txBody>
      </p:sp>
      <p:sp>
        <p:nvSpPr>
          <p:cNvPr id="3" name="Дата 2"/>
          <p:cNvSpPr>
            <a:spLocks noGrp="1"/>
          </p:cNvSpPr>
          <p:nvPr>
            <p:ph type="dt" idx="1"/>
          </p:nvPr>
        </p:nvSpPr>
        <p:spPr>
          <a:xfrm>
            <a:off x="3849689" y="0"/>
            <a:ext cx="2946400" cy="496888"/>
          </a:xfrm>
          <a:prstGeom prst="rect">
            <a:avLst/>
          </a:prstGeom>
        </p:spPr>
        <p:txBody>
          <a:bodyPr vert="horz" lIns="91432" tIns="45716" rIns="91432" bIns="45716" rtlCol="0"/>
          <a:lstStyle>
            <a:lvl1pPr algn="r">
              <a:defRPr sz="1200"/>
            </a:lvl1pPr>
          </a:lstStyle>
          <a:p>
            <a:fld id="{DF8B3E37-B779-414C-ABCB-65A7252961AE}" type="datetimeFigureOut">
              <a:rPr lang="ru-RU" smtClean="0"/>
              <a:t>15.06.2018</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2" tIns="45716" rIns="91432" bIns="45716" rtlCol="0" anchor="ctr"/>
          <a:lstStyle/>
          <a:p>
            <a:endParaRPr lang="ru-RU"/>
          </a:p>
        </p:txBody>
      </p:sp>
      <p:sp>
        <p:nvSpPr>
          <p:cNvPr id="5" name="Заметки 4"/>
          <p:cNvSpPr>
            <a:spLocks noGrp="1"/>
          </p:cNvSpPr>
          <p:nvPr>
            <p:ph type="body" sz="quarter" idx="3"/>
          </p:nvPr>
        </p:nvSpPr>
        <p:spPr>
          <a:xfrm>
            <a:off x="679451" y="4776788"/>
            <a:ext cx="5438775" cy="3908425"/>
          </a:xfrm>
          <a:prstGeom prst="rect">
            <a:avLst/>
          </a:prstGeom>
        </p:spPr>
        <p:txBody>
          <a:bodyPr vert="horz" lIns="91432" tIns="45716" rIns="91432" bIns="45716"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32" tIns="45716" rIns="91432" bIns="45716" rtlCol="0" anchor="b"/>
          <a:lstStyle>
            <a:lvl1pPr algn="l">
              <a:defRPr sz="1200"/>
            </a:lvl1pPr>
          </a:lstStyle>
          <a:p>
            <a:endParaRPr lang="ru-RU"/>
          </a:p>
        </p:txBody>
      </p:sp>
      <p:sp>
        <p:nvSpPr>
          <p:cNvPr id="7" name="Номер слайда 6"/>
          <p:cNvSpPr>
            <a:spLocks noGrp="1"/>
          </p:cNvSpPr>
          <p:nvPr>
            <p:ph type="sldNum" sz="quarter" idx="5"/>
          </p:nvPr>
        </p:nvSpPr>
        <p:spPr>
          <a:xfrm>
            <a:off x="3849689" y="9429750"/>
            <a:ext cx="2946400" cy="496888"/>
          </a:xfrm>
          <a:prstGeom prst="rect">
            <a:avLst/>
          </a:prstGeom>
        </p:spPr>
        <p:txBody>
          <a:bodyPr vert="horz" lIns="91432" tIns="45716" rIns="91432" bIns="45716" rtlCol="0" anchor="b"/>
          <a:lstStyle>
            <a:lvl1pPr algn="r">
              <a:defRPr sz="1200"/>
            </a:lvl1pPr>
          </a:lstStyle>
          <a:p>
            <a:fld id="{3F01ACA1-CAA1-4AF1-A023-686355B908EC}" type="slidenum">
              <a:rPr lang="ru-RU" smtClean="0"/>
              <a:t>‹#›</a:t>
            </a:fld>
            <a:endParaRPr lang="ru-RU"/>
          </a:p>
        </p:txBody>
      </p:sp>
    </p:spTree>
    <p:extLst>
      <p:ext uri="{BB962C8B-B14F-4D97-AF65-F5344CB8AC3E}">
        <p14:creationId xmlns:p14="http://schemas.microsoft.com/office/powerpoint/2010/main" val="134560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Dear colleagues, dear chairman. My name is Dmitry Soloviov. I’m senior scientist in FLNP and co-responsible</a:t>
            </a:r>
            <a:r>
              <a:rPr lang="en-US" baseline="0" dirty="0" smtClean="0"/>
              <a:t> for </a:t>
            </a:r>
            <a:r>
              <a:rPr lang="en-US" baseline="0" dirty="0" err="1" smtClean="0"/>
              <a:t>YuMo</a:t>
            </a:r>
            <a:r>
              <a:rPr lang="en-US" baseline="0" dirty="0" smtClean="0"/>
              <a:t> spectrometer. This is a great honor for me present </a:t>
            </a:r>
            <a:r>
              <a:rPr lang="en-US" baseline="0" dirty="0" smtClean="0"/>
              <a:t>here this short report. </a:t>
            </a:r>
            <a:r>
              <a:rPr lang="en-US" baseline="0" dirty="0" smtClean="0"/>
              <a:t>This talk will be about investigations of lipid membranes using Neutron and X-ray scattering methods.</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a:t>
            </a:fld>
            <a:endParaRPr lang="ru-RU"/>
          </a:p>
        </p:txBody>
      </p:sp>
    </p:spTree>
    <p:extLst>
      <p:ext uri="{BB962C8B-B14F-4D97-AF65-F5344CB8AC3E}">
        <p14:creationId xmlns:p14="http://schemas.microsoft.com/office/powerpoint/2010/main" val="235853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are photos of our sample which is deposited on diamond substrate. Substrate</a:t>
            </a:r>
            <a:r>
              <a:rPr lang="en-US" baseline="0" dirty="0" smtClean="0"/>
              <a:t> </a:t>
            </a:r>
            <a:r>
              <a:rPr lang="en-US" baseline="0" dirty="0" err="1" smtClean="0"/>
              <a:t>dimentions</a:t>
            </a:r>
            <a:r>
              <a:rPr lang="en-US" baseline="0" dirty="0" smtClean="0"/>
              <a:t> are 5 per 5 mm. </a:t>
            </a:r>
          </a:p>
          <a:p>
            <a:r>
              <a:rPr lang="en-US" baseline="0" dirty="0" smtClean="0"/>
              <a:t>Because DPPC phase diagram is valid with excess of water, we did all measurements at high relative humidity – near 97%. </a:t>
            </a:r>
          </a:p>
          <a:p>
            <a:r>
              <a:rPr lang="en-US" baseline="0" dirty="0" smtClean="0"/>
              <a:t>We used special sample environment – cell with connected </a:t>
            </a:r>
            <a:r>
              <a:rPr lang="en-US" baseline="0" dirty="0" err="1" smtClean="0"/>
              <a:t>humidiator</a:t>
            </a:r>
            <a:r>
              <a:rPr lang="en-US" baseline="0" dirty="0" smtClean="0"/>
              <a:t> and thermostat for humidity and temperature stabilization. </a:t>
            </a:r>
          </a:p>
          <a:p>
            <a:r>
              <a:rPr lang="en-US" baseline="0" dirty="0" smtClean="0"/>
              <a:t>X-Ray beam size was about 50 microns, and sample thickness was about 80-100 microns.</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10</a:t>
            </a:fld>
            <a:endParaRPr lang="ru-RU"/>
          </a:p>
        </p:txBody>
      </p:sp>
    </p:spTree>
    <p:extLst>
      <p:ext uri="{BB962C8B-B14F-4D97-AF65-F5344CB8AC3E}">
        <p14:creationId xmlns:p14="http://schemas.microsoft.com/office/powerpoint/2010/main" val="396175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We</a:t>
            </a:r>
            <a:r>
              <a:rPr lang="en-US" baseline="0" dirty="0" smtClean="0"/>
              <a:t> measured lipids at two </a:t>
            </a:r>
            <a:r>
              <a:rPr lang="en-US" b="1" baseline="0" dirty="0" smtClean="0"/>
              <a:t>temperatures – at 20C and 45C </a:t>
            </a:r>
            <a:r>
              <a:rPr lang="en-US" baseline="0" dirty="0" smtClean="0"/>
              <a:t>– before and after the main phase transition.</a:t>
            </a:r>
          </a:p>
          <a:p>
            <a:endParaRPr lang="en-US" dirty="0" smtClean="0"/>
          </a:p>
          <a:p>
            <a:r>
              <a:rPr lang="en-US" dirty="0" smtClean="0"/>
              <a:t>As the</a:t>
            </a:r>
            <a:r>
              <a:rPr lang="en-US" baseline="0" dirty="0" smtClean="0"/>
              <a:t> result we obtain </a:t>
            </a:r>
            <a:r>
              <a:rPr lang="en-US" b="1" baseline="0" dirty="0" smtClean="0"/>
              <a:t>number of energy scans </a:t>
            </a:r>
            <a:r>
              <a:rPr lang="en-US" baseline="0" dirty="0" smtClean="0"/>
              <a:t>on different angels. </a:t>
            </a:r>
          </a:p>
          <a:p>
            <a:endParaRPr lang="en-US" baseline="0" dirty="0" smtClean="0"/>
          </a:p>
          <a:p>
            <a:r>
              <a:rPr lang="en-US" baseline="0" dirty="0" smtClean="0"/>
              <a:t>After that each curve </a:t>
            </a:r>
            <a:r>
              <a:rPr lang="en-US" b="1" baseline="0" dirty="0" smtClean="0"/>
              <a:t>was fitted </a:t>
            </a:r>
            <a:r>
              <a:rPr lang="en-US" baseline="0" dirty="0" smtClean="0"/>
              <a:t>using resolution function of the IXS instrument (elastic peak, green lines) and number of symmetric excitation curves. </a:t>
            </a:r>
            <a:r>
              <a:rPr lang="en-US" dirty="0"/>
              <a:t>Positive and negative energies </a:t>
            </a:r>
            <a:r>
              <a:rPr lang="en-US" b="1" dirty="0"/>
              <a:t>correspond to the creation and annihilation </a:t>
            </a:r>
            <a:r>
              <a:rPr lang="en-US" dirty="0"/>
              <a:t>of propagating phonons. </a:t>
            </a:r>
          </a:p>
          <a:p>
            <a:endParaRPr lang="en-US" dirty="0"/>
          </a:p>
          <a:p>
            <a:r>
              <a:rPr lang="en-US" baseline="0" dirty="0" smtClean="0"/>
              <a:t>During data treatment we found that all IXS </a:t>
            </a:r>
            <a:r>
              <a:rPr lang="en-US" baseline="0" dirty="0" err="1" smtClean="0"/>
              <a:t>spectras</a:t>
            </a:r>
            <a:r>
              <a:rPr lang="en-US" baseline="0" dirty="0" smtClean="0"/>
              <a:t> at 20C (gel phase) </a:t>
            </a:r>
            <a:r>
              <a:rPr lang="en-US" b="1" baseline="0" dirty="0" smtClean="0"/>
              <a:t>need two excitations for a good fit</a:t>
            </a:r>
            <a:r>
              <a:rPr lang="en-US" baseline="0" dirty="0" smtClean="0"/>
              <a:t>. At the same time at 45C (liquid phase) for </a:t>
            </a:r>
            <a:r>
              <a:rPr lang="en-US" b="1" baseline="0" dirty="0" smtClean="0"/>
              <a:t>small q values we need only 1 excitation</a:t>
            </a:r>
            <a:r>
              <a:rPr lang="en-US" baseline="0" dirty="0" smtClean="0"/>
              <a:t> and for the rest curves we need two excitations.</a:t>
            </a:r>
          </a:p>
          <a:p>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11</a:t>
            </a:fld>
            <a:endParaRPr lang="ru-RU"/>
          </a:p>
        </p:txBody>
      </p:sp>
    </p:spTree>
    <p:extLst>
      <p:ext uri="{BB962C8B-B14F-4D97-AF65-F5344CB8AC3E}">
        <p14:creationId xmlns:p14="http://schemas.microsoft.com/office/powerpoint/2010/main" val="200413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When all experimental</a:t>
            </a:r>
            <a:r>
              <a:rPr lang="en-US" baseline="0" dirty="0" smtClean="0"/>
              <a:t> curves were fitted, we used excitation energies to build </a:t>
            </a:r>
            <a:r>
              <a:rPr lang="en-US" b="1" dirty="0" smtClean="0"/>
              <a:t>dispersion</a:t>
            </a:r>
            <a:r>
              <a:rPr lang="en-US" b="1" baseline="0" dirty="0" smtClean="0"/>
              <a:t> curves</a:t>
            </a:r>
            <a:r>
              <a:rPr lang="en-US" baseline="0" dirty="0" smtClean="0"/>
              <a:t>, which are presented here. </a:t>
            </a:r>
            <a:r>
              <a:rPr lang="en-US" b="1" dirty="0"/>
              <a:t>Filled and open symbols correspond to dispersions curves for 20 and 45 C</a:t>
            </a:r>
            <a:r>
              <a:rPr lang="en-US" dirty="0"/>
              <a:t>, respectively. The solid lines are shown to guide eyes only. </a:t>
            </a:r>
          </a:p>
          <a:p>
            <a:r>
              <a:rPr lang="en-US" dirty="0" smtClean="0"/>
              <a:t>	Red </a:t>
            </a:r>
            <a:r>
              <a:rPr lang="en-US" dirty="0"/>
              <a:t>and black lines corresponds </a:t>
            </a:r>
            <a:r>
              <a:rPr lang="en-US" b="1" dirty="0"/>
              <a:t>to longitudinal phonon modes</a:t>
            </a:r>
            <a:r>
              <a:rPr lang="en-US" dirty="0"/>
              <a:t>. Longitudinal phonons could be observed in each material and they corresponds to </a:t>
            </a:r>
            <a:r>
              <a:rPr lang="en-US" b="1" dirty="0"/>
              <a:t>classic sound propagation</a:t>
            </a:r>
            <a:r>
              <a:rPr lang="en-US" dirty="0"/>
              <a:t>. For DPPC lipid longitudinal phonons were measured earlier. </a:t>
            </a:r>
          </a:p>
          <a:p>
            <a:r>
              <a:rPr lang="en-US" dirty="0" smtClean="0"/>
              <a:t>	Minimum </a:t>
            </a:r>
            <a:r>
              <a:rPr lang="en-US" dirty="0"/>
              <a:t>on these curves corresponds to the boundary of </a:t>
            </a:r>
            <a:r>
              <a:rPr lang="en-US" b="1" dirty="0"/>
              <a:t>quasi </a:t>
            </a:r>
            <a:r>
              <a:rPr lang="en-US" b="1" dirty="0" err="1"/>
              <a:t>Brilluene</a:t>
            </a:r>
            <a:r>
              <a:rPr lang="en-US" b="1" dirty="0"/>
              <a:t> zone</a:t>
            </a:r>
            <a:r>
              <a:rPr lang="en-US" dirty="0"/>
              <a:t>. In case of lipid it </a:t>
            </a:r>
            <a:r>
              <a:rPr lang="en-US" b="1" dirty="0"/>
              <a:t>is tail-to-tail </a:t>
            </a:r>
            <a:r>
              <a:rPr lang="en-US" dirty="0"/>
              <a:t>distance. Than we increase temperature, this minimum moves to the lower Q, which means </a:t>
            </a:r>
            <a:r>
              <a:rPr lang="en-US" b="1" dirty="0"/>
              <a:t>increasing of tail-to-tail </a:t>
            </a:r>
            <a:r>
              <a:rPr lang="en-US" dirty="0"/>
              <a:t>distance. This q values were used for calculations of </a:t>
            </a:r>
            <a:r>
              <a:rPr lang="en-US" b="1" dirty="0"/>
              <a:t>square per one lipid molecule </a:t>
            </a:r>
            <a:r>
              <a:rPr lang="en-US" dirty="0"/>
              <a:t>in both phases. These values are presented here. As you can see deference between them is about 6 square angstroms, which is in a good agreement with our previous experiment.</a:t>
            </a:r>
          </a:p>
          <a:p>
            <a:r>
              <a:rPr lang="en-US" dirty="0" smtClean="0"/>
              <a:t>	The </a:t>
            </a:r>
            <a:r>
              <a:rPr lang="en-US" dirty="0"/>
              <a:t>dashed lines </a:t>
            </a:r>
            <a:r>
              <a:rPr lang="en-US" b="1" dirty="0"/>
              <a:t>extrapolate the longitudinal phonon </a:t>
            </a:r>
            <a:r>
              <a:rPr lang="en-US" dirty="0"/>
              <a:t>dispersions to Q=0. The behavior of the longitudinal phonon dispersions is </a:t>
            </a:r>
            <a:r>
              <a:rPr lang="en-US" b="1" dirty="0"/>
              <a:t>linear at low Q and its slopes define the high-frequency sound speed </a:t>
            </a:r>
            <a:r>
              <a:rPr lang="en-US" dirty="0"/>
              <a:t>in the DPPC lipid for a given temperature. Values are presented here.</a:t>
            </a:r>
          </a:p>
          <a:p>
            <a:r>
              <a:rPr lang="en-US" b="1" dirty="0" smtClean="0"/>
              <a:t>	In </a:t>
            </a:r>
            <a:r>
              <a:rPr lang="en-US" b="1" dirty="0"/>
              <a:t>contrast to longitudinal phonons routinely observed in lipids, the second phonon mode have not been experimentally observed in such systems before</a:t>
            </a:r>
            <a:r>
              <a:rPr lang="en-US" dirty="0"/>
              <a:t>. As one can see, these low energy mode behavior is similar to the longitudinal mode: similar </a:t>
            </a:r>
            <a:r>
              <a:rPr lang="en-US" dirty="0" err="1"/>
              <a:t>softerning</a:t>
            </a:r>
            <a:r>
              <a:rPr lang="en-US" dirty="0"/>
              <a:t> upon crossing the phase transition, minimum changing and so on. That’s why we are sure that this </a:t>
            </a:r>
            <a:r>
              <a:rPr lang="en-US" b="1" dirty="0"/>
              <a:t>mode is in-plane propagating transverse phonons</a:t>
            </a:r>
            <a:r>
              <a:rPr lang="en-US" dirty="0"/>
              <a:t>. Such transverse phonons are </a:t>
            </a:r>
            <a:r>
              <a:rPr lang="en-US" dirty="0" smtClean="0"/>
              <a:t>similar to </a:t>
            </a:r>
            <a:r>
              <a:rPr lang="en-US" dirty="0"/>
              <a:t>transverse phonons which were observed in water. </a:t>
            </a:r>
          </a:p>
          <a:p>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12</a:t>
            </a:fld>
            <a:endParaRPr lang="ru-RU"/>
          </a:p>
        </p:txBody>
      </p:sp>
    </p:spTree>
    <p:extLst>
      <p:ext uri="{BB962C8B-B14F-4D97-AF65-F5344CB8AC3E}">
        <p14:creationId xmlns:p14="http://schemas.microsoft.com/office/powerpoint/2010/main" val="386289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At </a:t>
            </a:r>
            <a:r>
              <a:rPr lang="en-US" dirty="0"/>
              <a:t>the high temperature, we also observe </a:t>
            </a:r>
            <a:r>
              <a:rPr lang="en-US" b="1" dirty="0"/>
              <a:t>the low-Q </a:t>
            </a:r>
            <a:r>
              <a:rPr lang="en-US" b="1" dirty="0" err="1"/>
              <a:t>phononic</a:t>
            </a:r>
            <a:r>
              <a:rPr lang="en-US" b="1" dirty="0"/>
              <a:t> band gap</a:t>
            </a:r>
            <a:r>
              <a:rPr lang="en-US" dirty="0"/>
              <a:t>, which can be identified as the disappearance of the transverse phonons at Q less that 5nm</a:t>
            </a:r>
            <a:r>
              <a:rPr lang="en-US" baseline="30000" dirty="0"/>
              <a:t>-1</a:t>
            </a:r>
            <a:r>
              <a:rPr lang="en-US" dirty="0"/>
              <a:t>. It means that there are </a:t>
            </a:r>
            <a:r>
              <a:rPr lang="en-US" b="1" dirty="0"/>
              <a:t>two mechanisms of sound </a:t>
            </a:r>
            <a:r>
              <a:rPr lang="en-US" dirty="0"/>
              <a:t>propagation and heat transfer in lipid membranes. </a:t>
            </a:r>
          </a:p>
          <a:p>
            <a:r>
              <a:rPr lang="en-US" b="1" dirty="0" smtClean="0"/>
              <a:t>	The </a:t>
            </a:r>
            <a:r>
              <a:rPr lang="en-US" b="1" dirty="0"/>
              <a:t>first mechanism </a:t>
            </a:r>
            <a:r>
              <a:rPr lang="en-US" dirty="0"/>
              <a:t>is characterized by the short and intermediate </a:t>
            </a:r>
            <a:r>
              <a:rPr lang="en-US" dirty="0" smtClean="0"/>
              <a:t>length. </a:t>
            </a:r>
            <a:r>
              <a:rPr lang="en-US" b="1" dirty="0"/>
              <a:t>The other mechanism is originated from highly diffusive dynamics</a:t>
            </a:r>
            <a:r>
              <a:rPr lang="en-US" dirty="0"/>
              <a:t> due to heavily damped phonons at long-length scales. And this Q-gap value is related to the characteristic </a:t>
            </a:r>
            <a:r>
              <a:rPr lang="en-US" b="1" dirty="0"/>
              <a:t>length-scale</a:t>
            </a:r>
            <a:r>
              <a:rPr lang="en-US" dirty="0"/>
              <a:t> of a local ‘order’, or clustering. </a:t>
            </a:r>
          </a:p>
          <a:p>
            <a:r>
              <a:rPr lang="en-US" dirty="0" smtClean="0"/>
              <a:t>	Such </a:t>
            </a:r>
            <a:r>
              <a:rPr lang="en-US" dirty="0"/>
              <a:t>local ‘clustering’ is </a:t>
            </a:r>
            <a:r>
              <a:rPr lang="en-US" b="1" dirty="0"/>
              <a:t>partial chain ordering </a:t>
            </a:r>
            <a:r>
              <a:rPr lang="en-US" dirty="0"/>
              <a:t>in the lipid bilayer in a planar direction which is also characterized by the increased surface density of lipid molecules. Importantly, the observed clustering cannot be considered as a coexistence two phases: </a:t>
            </a:r>
            <a:r>
              <a:rPr lang="en-US" b="1" dirty="0"/>
              <a:t>because the IXS measures only ultra-fast lipid dynamics </a:t>
            </a:r>
            <a:r>
              <a:rPr lang="en-US" dirty="0"/>
              <a:t>(on the picosecond time scale), such local ordering should be considered as short time </a:t>
            </a:r>
            <a:r>
              <a:rPr lang="en-US" dirty="0" smtClean="0"/>
              <a:t>phonon-triggered density </a:t>
            </a:r>
            <a:r>
              <a:rPr lang="en-US" dirty="0"/>
              <a:t>fluctuations. Consistently, low-Q </a:t>
            </a:r>
            <a:r>
              <a:rPr lang="en-US" dirty="0" err="1"/>
              <a:t>phononic</a:t>
            </a:r>
            <a:r>
              <a:rPr lang="en-US" dirty="0"/>
              <a:t> gaps </a:t>
            </a:r>
            <a:r>
              <a:rPr lang="en-US" b="1" dirty="0"/>
              <a:t>were not observed at 25 degrees</a:t>
            </a:r>
            <a:r>
              <a:rPr lang="en-US" dirty="0"/>
              <a:t>, where the packing of the lipid tails is much tighter and transverse phonon propagating in all measured Q-range.</a:t>
            </a:r>
          </a:p>
          <a:p>
            <a:r>
              <a:rPr lang="en-US" dirty="0" smtClean="0"/>
              <a:t>	Using </a:t>
            </a:r>
            <a:r>
              <a:rPr lang="en-US" dirty="0"/>
              <a:t>this formula we can </a:t>
            </a:r>
            <a:r>
              <a:rPr lang="en-US" b="1" dirty="0"/>
              <a:t>estimate cluster size</a:t>
            </a:r>
            <a:r>
              <a:rPr lang="en-US" dirty="0"/>
              <a:t>. It is about 15 angstroms, which means the size of few lipid molecules</a:t>
            </a:r>
          </a:p>
          <a:p>
            <a:r>
              <a:rPr lang="en-US" dirty="0" smtClean="0"/>
              <a:t>And </a:t>
            </a:r>
            <a:r>
              <a:rPr lang="en-US" dirty="0"/>
              <a:t>what we have in summary? There are short living local domains in DPPC lipid membrane. It means that we potentially can </a:t>
            </a:r>
            <a:r>
              <a:rPr lang="en-US" b="1" dirty="0"/>
              <a:t>find short-lived volume voids around domains</a:t>
            </a:r>
            <a:r>
              <a:rPr lang="en-US" dirty="0"/>
              <a:t>. These thermally triggered pores formation can explain the  </a:t>
            </a:r>
            <a:r>
              <a:rPr lang="en-US" b="1" dirty="0"/>
              <a:t>mechanism of passive transport </a:t>
            </a:r>
            <a:r>
              <a:rPr lang="en-US" dirty="0"/>
              <a:t>of small particles through lipid membranes. </a:t>
            </a:r>
            <a:endParaRPr lang="en-US" baseline="30000" dirty="0"/>
          </a:p>
        </p:txBody>
      </p:sp>
      <p:sp>
        <p:nvSpPr>
          <p:cNvPr id="4" name="Номер слайда 3"/>
          <p:cNvSpPr>
            <a:spLocks noGrp="1"/>
          </p:cNvSpPr>
          <p:nvPr>
            <p:ph type="sldNum" sz="quarter" idx="10"/>
          </p:nvPr>
        </p:nvSpPr>
        <p:spPr/>
        <p:txBody>
          <a:bodyPr/>
          <a:lstStyle/>
          <a:p>
            <a:fld id="{3F01ACA1-CAA1-4AF1-A023-686355B908EC}" type="slidenum">
              <a:rPr lang="ru-RU" smtClean="0"/>
              <a:t>13</a:t>
            </a:fld>
            <a:endParaRPr lang="ru-RU"/>
          </a:p>
        </p:txBody>
      </p:sp>
    </p:spTree>
    <p:extLst>
      <p:ext uri="{BB962C8B-B14F-4D97-AF65-F5344CB8AC3E}">
        <p14:creationId xmlns:p14="http://schemas.microsoft.com/office/powerpoint/2010/main" val="242977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These results were published in Nature communication journal in 2016.</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14</a:t>
            </a:fld>
            <a:endParaRPr lang="ru-RU"/>
          </a:p>
        </p:txBody>
      </p:sp>
    </p:spTree>
    <p:extLst>
      <p:ext uri="{BB962C8B-B14F-4D97-AF65-F5344CB8AC3E}">
        <p14:creationId xmlns:p14="http://schemas.microsoft.com/office/powerpoint/2010/main" val="2248967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After such interesting results we decided to continue our investigations. Its well known</a:t>
            </a:r>
            <a:r>
              <a:rPr lang="en-US" baseline="0" dirty="0" smtClean="0"/>
              <a:t> that</a:t>
            </a:r>
            <a:r>
              <a:rPr lang="en-US" dirty="0" smtClean="0"/>
              <a:t> real</a:t>
            </a:r>
            <a:r>
              <a:rPr lang="en-US" baseline="0" dirty="0" smtClean="0"/>
              <a:t> biological membrane is </a:t>
            </a:r>
            <a:r>
              <a:rPr lang="en-US" b="1" baseline="0" dirty="0" smtClean="0"/>
              <a:t>multicomponent</a:t>
            </a:r>
            <a:r>
              <a:rPr lang="en-US" baseline="0" dirty="0" smtClean="0"/>
              <a:t>. And each new component could dramatically change </a:t>
            </a:r>
            <a:r>
              <a:rPr lang="en-US" b="1" baseline="0" dirty="0" smtClean="0"/>
              <a:t>lipid properties, </a:t>
            </a:r>
            <a:r>
              <a:rPr lang="en-US" b="0" baseline="0" dirty="0" smtClean="0"/>
              <a:t>including the mechanism of pores formation.</a:t>
            </a:r>
            <a:r>
              <a:rPr lang="en-US" baseline="0" dirty="0" smtClean="0"/>
              <a:t>  On of the most interesting and well known component of biological membrane is cholesterol. This is hydrophobic molecule, which is situated </a:t>
            </a:r>
            <a:r>
              <a:rPr lang="en-US" b="1" baseline="0" dirty="0" smtClean="0"/>
              <a:t>between lipid tails</a:t>
            </a:r>
            <a:r>
              <a:rPr lang="en-US" b="0" baseline="0" dirty="0" smtClean="0"/>
              <a:t>. It increases the packing density of lipid molecules, making the membrane more rigid.</a:t>
            </a:r>
          </a:p>
          <a:p>
            <a:endParaRPr lang="en-US" baseline="0" dirty="0" smtClean="0"/>
          </a:p>
          <a:p>
            <a:r>
              <a:rPr lang="en-US" baseline="0" dirty="0" smtClean="0"/>
              <a:t>Here you can see </a:t>
            </a:r>
            <a:r>
              <a:rPr lang="en-US" b="1" baseline="0" dirty="0" smtClean="0"/>
              <a:t>phase diagram </a:t>
            </a:r>
            <a:r>
              <a:rPr lang="en-US" baseline="0" dirty="0" smtClean="0"/>
              <a:t>of DPPC-Cholesterol system. Vertical axis is temperature, horizontal is molar ratio of cholesterol. Solid ordered is something like pure DPPC gel phase, liquid disordered looks like DPPC liquid crystal phase. And liquid ordered phase is liquid DPPC with cholesterol between lipid tails. There is coexistence of two phases here and here.</a:t>
            </a:r>
          </a:p>
          <a:p>
            <a:endParaRPr lang="en-US" baseline="0" dirty="0" smtClean="0"/>
          </a:p>
          <a:p>
            <a:r>
              <a:rPr lang="en-US" baseline="0" dirty="0" smtClean="0"/>
              <a:t>For investigating DPPC Cholesterol binary system, we prepared </a:t>
            </a:r>
            <a:r>
              <a:rPr lang="en-US" b="1" baseline="0" dirty="0" smtClean="0"/>
              <a:t>several concentration points</a:t>
            </a:r>
            <a:r>
              <a:rPr lang="en-US" baseline="0" dirty="0" smtClean="0"/>
              <a:t> and measured them at two temperatures using IXS method. Red stars –these points were measured at ESRF, yellows stars – measured at SRING-8 synchrotron in Japan. Green – measured in ESRF too, but not so long ago, they have not treated yet. </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15</a:t>
            </a:fld>
            <a:endParaRPr lang="ru-RU"/>
          </a:p>
        </p:txBody>
      </p:sp>
    </p:spTree>
    <p:extLst>
      <p:ext uri="{BB962C8B-B14F-4D97-AF65-F5344CB8AC3E}">
        <p14:creationId xmlns:p14="http://schemas.microsoft.com/office/powerpoint/2010/main" val="360289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presented typical IXS spectra of DPPC-Cholesterol</a:t>
            </a:r>
            <a:r>
              <a:rPr lang="en-US" baseline="0" dirty="0" smtClean="0"/>
              <a:t>. Data treatment procedure was the same. But for fitting we used 3 excitations. It means one new phonon branch on the dispersion curve.</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16</a:t>
            </a:fld>
            <a:endParaRPr lang="ru-RU"/>
          </a:p>
        </p:txBody>
      </p:sp>
    </p:spTree>
    <p:extLst>
      <p:ext uri="{BB962C8B-B14F-4D97-AF65-F5344CB8AC3E}">
        <p14:creationId xmlns:p14="http://schemas.microsoft.com/office/powerpoint/2010/main" val="363315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Here presented dispersion curves for each concentration.</a:t>
            </a:r>
            <a:r>
              <a:rPr lang="en-US" baseline="0" dirty="0" smtClean="0"/>
              <a:t> </a:t>
            </a:r>
          </a:p>
          <a:p>
            <a:endParaRPr lang="en-US" baseline="0" dirty="0" smtClean="0"/>
          </a:p>
          <a:p>
            <a:r>
              <a:rPr lang="en-US" baseline="0" dirty="0" smtClean="0"/>
              <a:t>As I said before, there </a:t>
            </a:r>
            <a:r>
              <a:rPr lang="en-US" b="1" baseline="0" dirty="0" smtClean="0"/>
              <a:t>are three phonon branches </a:t>
            </a:r>
            <a:r>
              <a:rPr lang="en-US" baseline="0" dirty="0" smtClean="0"/>
              <a:t>on each picture. The first one </a:t>
            </a:r>
            <a:r>
              <a:rPr lang="en-US" b="1" baseline="0" dirty="0" smtClean="0"/>
              <a:t>is longitudinal phonons</a:t>
            </a:r>
            <a:r>
              <a:rPr lang="en-US" baseline="0" dirty="0" smtClean="0"/>
              <a:t>, this is </a:t>
            </a:r>
            <a:r>
              <a:rPr lang="en-US" b="1" baseline="0" dirty="0" smtClean="0"/>
              <a:t>transversal phonons</a:t>
            </a:r>
            <a:r>
              <a:rPr lang="en-US" baseline="0" dirty="0" smtClean="0"/>
              <a:t>. And for this red line- we apologize (and it was predicted by molecular dynamics calculations) that this is </a:t>
            </a:r>
            <a:r>
              <a:rPr lang="en-US" b="1" baseline="0" dirty="0" smtClean="0"/>
              <a:t>optical phonon branch</a:t>
            </a:r>
            <a:r>
              <a:rPr lang="en-US" baseline="0" dirty="0" smtClean="0"/>
              <a:t>. In principle optical branch should be </a:t>
            </a:r>
            <a:r>
              <a:rPr lang="en-US" b="1" baseline="0" dirty="0" smtClean="0"/>
              <a:t>independent from angle</a:t>
            </a:r>
            <a:r>
              <a:rPr lang="en-US" baseline="0" dirty="0" smtClean="0"/>
              <a:t>. We have some dependence, but it could be due to fitting error. Now we are going to provide </a:t>
            </a:r>
            <a:r>
              <a:rPr lang="en-US" b="1" baseline="0" dirty="0" smtClean="0"/>
              <a:t>additional investigations </a:t>
            </a:r>
            <a:r>
              <a:rPr lang="en-US" baseline="0" dirty="0" smtClean="0"/>
              <a:t>using Raman spectroscopy </a:t>
            </a:r>
            <a:r>
              <a:rPr lang="en-US" baseline="0" dirty="0" smtClean="0"/>
              <a:t>method to check if this branch is optical</a:t>
            </a:r>
            <a:endParaRPr lang="en-US" baseline="0" dirty="0" smtClean="0"/>
          </a:p>
          <a:p>
            <a:endParaRPr lang="en-US" baseline="0" dirty="0" smtClean="0"/>
          </a:p>
          <a:p>
            <a:r>
              <a:rPr lang="en-US" baseline="0" dirty="0" smtClean="0"/>
              <a:t>Starting from about 20 molar % of cholesterol this optic branch </a:t>
            </a:r>
            <a:r>
              <a:rPr lang="en-US" b="1" baseline="0" dirty="0" smtClean="0"/>
              <a:t>has gap</a:t>
            </a:r>
            <a:r>
              <a:rPr lang="en-US" baseline="0" dirty="0" smtClean="0"/>
              <a:t>. Gap position – is size of domain. But if this is optical phonon mode, domains are </a:t>
            </a:r>
            <a:r>
              <a:rPr lang="en-US" b="1" baseline="0" dirty="0" smtClean="0"/>
              <a:t>not short living</a:t>
            </a:r>
            <a:r>
              <a:rPr lang="en-US" baseline="0" dirty="0" smtClean="0"/>
              <a:t>, as it was in pure lipid. They are constant it time, probably it is </a:t>
            </a:r>
            <a:r>
              <a:rPr lang="en-US" b="1" baseline="0" dirty="0" smtClean="0"/>
              <a:t>phase coexistence</a:t>
            </a:r>
            <a:r>
              <a:rPr lang="en-US" baseline="0" dirty="0" smtClean="0"/>
              <a:t>. Looking on phase diagram, one can see that gap position moves to highest q with cholesterol concentration increasing. </a:t>
            </a:r>
          </a:p>
          <a:p>
            <a:endParaRPr lang="en-US" baseline="0" dirty="0" smtClean="0"/>
          </a:p>
          <a:p>
            <a:pPr defTabSz="914326">
              <a:defRPr/>
            </a:pPr>
            <a:r>
              <a:rPr lang="en-US" dirty="0" smtClean="0"/>
              <a:t>In the nearest future we’ll finish with additional experiments and data treatment.</a:t>
            </a:r>
            <a:r>
              <a:rPr lang="en-US" baseline="0" dirty="0" smtClean="0"/>
              <a:t> After that we’ll summarize our work in the article.</a:t>
            </a:r>
            <a:endParaRPr lang="ru-RU" dirty="0" smtClean="0"/>
          </a:p>
          <a:p>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17</a:t>
            </a:fld>
            <a:endParaRPr lang="ru-RU"/>
          </a:p>
        </p:txBody>
      </p:sp>
    </p:spTree>
    <p:extLst>
      <p:ext uri="{BB962C8B-B14F-4D97-AF65-F5344CB8AC3E}">
        <p14:creationId xmlns:p14="http://schemas.microsoft.com/office/powerpoint/2010/main" val="1395726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F01ACA1-CAA1-4AF1-A023-686355B908EC}" type="slidenum">
              <a:rPr lang="ru-RU" smtClean="0"/>
              <a:t>18</a:t>
            </a:fld>
            <a:endParaRPr lang="ru-RU"/>
          </a:p>
        </p:txBody>
      </p:sp>
    </p:spTree>
    <p:extLst>
      <p:ext uri="{BB962C8B-B14F-4D97-AF65-F5344CB8AC3E}">
        <p14:creationId xmlns:p14="http://schemas.microsoft.com/office/powerpoint/2010/main" val="19004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Few words about </a:t>
            </a:r>
            <a:r>
              <a:rPr lang="en-US" b="1" dirty="0"/>
              <a:t>membranes</a:t>
            </a:r>
            <a:r>
              <a:rPr lang="en-US" dirty="0"/>
              <a:t>. A biological membrane serves as a selective barrier between the internal compartment of the cell and the cell’s surroundings. Because it mediates a variety of </a:t>
            </a:r>
            <a:r>
              <a:rPr lang="en-US" dirty="0" smtClean="0"/>
              <a:t>processes, </a:t>
            </a:r>
            <a:r>
              <a:rPr lang="en-US" dirty="0"/>
              <a:t>its structure and composition are necessarily complex. Biological membranes are dynamic, fluid system whose constituents are able to move within the membrane’s plane. </a:t>
            </a:r>
            <a:r>
              <a:rPr lang="en-US" b="1" dirty="0"/>
              <a:t>One of the membrane’s main constituents is the lipid</a:t>
            </a:r>
            <a:r>
              <a:rPr lang="en-US" dirty="0"/>
              <a:t>, which </a:t>
            </a:r>
            <a:r>
              <a:rPr lang="en-US" dirty="0" smtClean="0"/>
              <a:t>serves </a:t>
            </a:r>
            <a:r>
              <a:rPr lang="en-US" dirty="0"/>
              <a:t>as the basis for the membrane’s structure. </a:t>
            </a:r>
          </a:p>
          <a:p>
            <a:r>
              <a:rPr lang="en-US" dirty="0" smtClean="0"/>
              <a:t>	One </a:t>
            </a:r>
            <a:r>
              <a:rPr lang="en-US" dirty="0"/>
              <a:t>of the most common lipid in biological m</a:t>
            </a:r>
            <a:r>
              <a:rPr lang="en-US" dirty="0">
                <a:solidFill>
                  <a:srgbClr val="FF0000"/>
                </a:solidFill>
              </a:rPr>
              <a:t>embrane is</a:t>
            </a:r>
            <a:r>
              <a:rPr lang="en-US" b="1" dirty="0">
                <a:solidFill>
                  <a:srgbClr val="FF0000"/>
                </a:solidFill>
              </a:rPr>
              <a:t> DPPC</a:t>
            </a:r>
            <a:r>
              <a:rPr lang="en-US" dirty="0">
                <a:solidFill>
                  <a:srgbClr val="FF0000"/>
                </a:solidFill>
              </a:rPr>
              <a:t>. </a:t>
            </a:r>
            <a:r>
              <a:rPr lang="en-US" dirty="0"/>
              <a:t>Each DPPC molecule consists of one polar head group and two hydrophobic hydrocarbon tails. That’s why they </a:t>
            </a:r>
            <a:r>
              <a:rPr lang="en-US" b="1" dirty="0"/>
              <a:t>can spontaneously </a:t>
            </a:r>
            <a:r>
              <a:rPr lang="en-US" dirty="0"/>
              <a:t>form multilayers in aqueous environments.</a:t>
            </a:r>
          </a:p>
          <a:p>
            <a:r>
              <a:rPr lang="en-US" dirty="0" smtClean="0"/>
              <a:t>	Depending </a:t>
            </a:r>
            <a:r>
              <a:rPr lang="en-US" dirty="0"/>
              <a:t>on temperature lipids can be in </a:t>
            </a:r>
            <a:r>
              <a:rPr lang="en-US" b="1" dirty="0"/>
              <a:t>different phases</a:t>
            </a:r>
            <a:r>
              <a:rPr lang="en-US" dirty="0"/>
              <a:t>. </a:t>
            </a:r>
          </a:p>
          <a:p>
            <a:r>
              <a:rPr lang="en-US" dirty="0"/>
              <a:t>For example for pure DPPC lipid the most </a:t>
            </a:r>
            <a:r>
              <a:rPr lang="en-US" dirty="0" smtClean="0"/>
              <a:t>common </a:t>
            </a:r>
            <a:r>
              <a:rPr lang="en-US" b="1" dirty="0" smtClean="0"/>
              <a:t>lamellar </a:t>
            </a:r>
            <a:r>
              <a:rPr lang="en-US" b="1" dirty="0"/>
              <a:t>phases </a:t>
            </a:r>
            <a:r>
              <a:rPr lang="en-US" dirty="0"/>
              <a:t>are: </a:t>
            </a:r>
          </a:p>
          <a:p>
            <a:pPr marL="228581" indent="-228581">
              <a:buAutoNum type="arabicParenR"/>
            </a:pPr>
            <a:r>
              <a:rPr lang="en-US" dirty="0"/>
              <a:t>Gel phase – when all tails are in trans conformations, molecules are well ordered</a:t>
            </a:r>
          </a:p>
          <a:p>
            <a:pPr marL="228581" indent="-228581">
              <a:buAutoNum type="arabicParenR"/>
            </a:pPr>
            <a:r>
              <a:rPr lang="en-US" dirty="0"/>
              <a:t>Ripple phase – some intermediate phase, when small quantity of lipid tails change their conformations from trans to cis. Lipid bilayers become ripple</a:t>
            </a:r>
          </a:p>
          <a:p>
            <a:pPr marL="228581" indent="-228581">
              <a:buAutoNum type="arabicParenR"/>
            </a:pPr>
            <a:r>
              <a:rPr lang="en-US" dirty="0"/>
              <a:t>Liquid crystal phase – all tails are in cis conformation. Transition between ripple and liquid crystal phases is called the main phase transition or lipid melting. </a:t>
            </a:r>
          </a:p>
          <a:p>
            <a:r>
              <a:rPr lang="en-US" dirty="0"/>
              <a:t>After melting thickness of lipid bilayer decreases, but area per one lipid molecule increases. </a:t>
            </a:r>
          </a:p>
        </p:txBody>
      </p:sp>
      <p:sp>
        <p:nvSpPr>
          <p:cNvPr id="4" name="Номер слайда 3"/>
          <p:cNvSpPr>
            <a:spLocks noGrp="1"/>
          </p:cNvSpPr>
          <p:nvPr>
            <p:ph type="sldNum" sz="quarter" idx="10"/>
          </p:nvPr>
        </p:nvSpPr>
        <p:spPr/>
        <p:txBody>
          <a:bodyPr/>
          <a:lstStyle/>
          <a:p>
            <a:fld id="{3F01ACA1-CAA1-4AF1-A023-686355B908EC}" type="slidenum">
              <a:rPr lang="ru-RU" smtClean="0"/>
              <a:t>2</a:t>
            </a:fld>
            <a:endParaRPr lang="ru-RU"/>
          </a:p>
        </p:txBody>
      </p:sp>
    </p:spTree>
    <p:extLst>
      <p:ext uri="{BB962C8B-B14F-4D97-AF65-F5344CB8AC3E}">
        <p14:creationId xmlns:p14="http://schemas.microsoft.com/office/powerpoint/2010/main" val="350054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We started </a:t>
            </a:r>
            <a:r>
              <a:rPr lang="en-US" dirty="0" smtClean="0"/>
              <a:t>our </a:t>
            </a:r>
            <a:r>
              <a:rPr lang="en-US" dirty="0" smtClean="0"/>
              <a:t>work </a:t>
            </a:r>
            <a:r>
              <a:rPr lang="en-US" dirty="0" smtClean="0"/>
              <a:t>from </a:t>
            </a:r>
            <a:r>
              <a:rPr lang="en-US" dirty="0" smtClean="0"/>
              <a:t>investigating of the main phase transition</a:t>
            </a:r>
            <a:r>
              <a:rPr lang="en-US" baseline="0" dirty="0" smtClean="0"/>
              <a:t> of DPPC. Structures of different lipid phases were well studied. We decided to complement these studies with some </a:t>
            </a:r>
            <a:r>
              <a:rPr lang="en-US" baseline="0" dirty="0" err="1" smtClean="0"/>
              <a:t>thermodynamical</a:t>
            </a:r>
            <a:r>
              <a:rPr lang="en-US" baseline="0" dirty="0" smtClean="0"/>
              <a:t> experiments. Because if this is phase transition, we must observe changes </a:t>
            </a:r>
            <a:r>
              <a:rPr lang="en-US" baseline="0" dirty="0" smtClean="0"/>
              <a:t>in some </a:t>
            </a:r>
            <a:r>
              <a:rPr lang="en-US" baseline="0" dirty="0" err="1" smtClean="0"/>
              <a:t>thermodynamical</a:t>
            </a:r>
            <a:r>
              <a:rPr lang="en-US" baseline="0" dirty="0" smtClean="0"/>
              <a:t> parameters, for example isothermal compressibility.</a:t>
            </a:r>
            <a:endParaRPr lang="en-US" baseline="0" dirty="0" smtClean="0"/>
          </a:p>
          <a:p>
            <a:endParaRPr lang="en-US" baseline="0" dirty="0" smtClean="0"/>
          </a:p>
          <a:p>
            <a:r>
              <a:rPr lang="en-US" baseline="0" dirty="0" smtClean="0"/>
              <a:t>On this slide the </a:t>
            </a:r>
            <a:r>
              <a:rPr lang="en-US" b="1" baseline="0" dirty="0" smtClean="0"/>
              <a:t>DPPC phase diagram </a:t>
            </a:r>
            <a:r>
              <a:rPr lang="en-US" baseline="0" dirty="0" smtClean="0"/>
              <a:t>in Temperature-Pressure coordinates is presented.  Here is line of coexistence of liquid and ripple phases. </a:t>
            </a:r>
          </a:p>
          <a:p>
            <a:endParaRPr lang="en-US" baseline="0" dirty="0" smtClean="0"/>
          </a:p>
          <a:p>
            <a:r>
              <a:rPr lang="en-US" baseline="0" dirty="0" smtClean="0"/>
              <a:t>There are </a:t>
            </a:r>
            <a:r>
              <a:rPr lang="en-US" b="1" baseline="0" dirty="0" smtClean="0"/>
              <a:t>two ways</a:t>
            </a:r>
            <a:r>
              <a:rPr lang="en-US" baseline="0" dirty="0" smtClean="0"/>
              <a:t> of investigating phase transition</a:t>
            </a:r>
          </a:p>
          <a:p>
            <a:pPr marL="228581" indent="-228581">
              <a:buAutoNum type="arabicParenR"/>
            </a:pPr>
            <a:r>
              <a:rPr lang="en-US" baseline="0" dirty="0" smtClean="0"/>
              <a:t>The first way is fix pressure and change temperature</a:t>
            </a:r>
          </a:p>
          <a:p>
            <a:pPr marL="228581" indent="-228581">
              <a:buAutoNum type="arabicParenR"/>
            </a:pPr>
            <a:r>
              <a:rPr lang="en-US" baseline="0" dirty="0" smtClean="0"/>
              <a:t>The second way is fix temperature and change pressure.</a:t>
            </a:r>
          </a:p>
          <a:p>
            <a:endParaRPr lang="en-US" baseline="0" dirty="0" smtClean="0"/>
          </a:p>
          <a:p>
            <a:r>
              <a:rPr lang="en-US" baseline="0" dirty="0" smtClean="0"/>
              <a:t>We chose </a:t>
            </a:r>
            <a:r>
              <a:rPr lang="en-US" b="1" baseline="0" dirty="0" smtClean="0"/>
              <a:t>the second way</a:t>
            </a:r>
            <a:r>
              <a:rPr lang="en-US" baseline="0" dirty="0" smtClean="0"/>
              <a:t>, because the width of phase transition in temperature coordinates is 1-2 degrees. At the same time in pressure coordinates width is about 50 bars. It is more easier change pressure for a few bars </a:t>
            </a:r>
            <a:r>
              <a:rPr lang="en-US" baseline="0" dirty="0" smtClean="0"/>
              <a:t>and stay inside phase transition than </a:t>
            </a:r>
            <a:r>
              <a:rPr lang="en-US" baseline="0" dirty="0" smtClean="0"/>
              <a:t>change temperature for 0.1 degrees and each time wait for </a:t>
            </a:r>
            <a:r>
              <a:rPr lang="en-US" b="1" baseline="0" dirty="0" smtClean="0"/>
              <a:t>temperature stabilization</a:t>
            </a:r>
            <a:r>
              <a:rPr lang="en-US" baseline="0" dirty="0" smtClean="0"/>
              <a:t>. Pressure stabilization is much more faster.</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3</a:t>
            </a:fld>
            <a:endParaRPr lang="ru-RU"/>
          </a:p>
        </p:txBody>
      </p:sp>
    </p:spTree>
    <p:extLst>
      <p:ext uri="{BB962C8B-B14F-4D97-AF65-F5344CB8AC3E}">
        <p14:creationId xmlns:p14="http://schemas.microsoft.com/office/powerpoint/2010/main" val="78549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So, for our experiments we </a:t>
            </a:r>
            <a:r>
              <a:rPr lang="en-US" b="1" dirty="0" smtClean="0"/>
              <a:t>constructed</a:t>
            </a:r>
            <a:r>
              <a:rPr lang="en-US" b="1" baseline="0" dirty="0" smtClean="0"/>
              <a:t> special setup</a:t>
            </a:r>
            <a:r>
              <a:rPr lang="en-US" baseline="0" dirty="0" smtClean="0"/>
              <a:t>. Photo and scheme are presented here. The main components of this setup are:</a:t>
            </a:r>
          </a:p>
          <a:p>
            <a:pPr marL="228581" indent="-228581">
              <a:buAutoNum type="arabicParenR"/>
            </a:pPr>
            <a:r>
              <a:rPr lang="en-US" baseline="0" dirty="0" smtClean="0"/>
              <a:t>High precise rotating hand pump. High precision means that each rotation of the pump changes volume of full system for a definite value. </a:t>
            </a:r>
          </a:p>
          <a:p>
            <a:pPr marL="228581" indent="-228581">
              <a:buAutoNum type="arabicParenR"/>
            </a:pPr>
            <a:r>
              <a:rPr lang="en-US" baseline="0" dirty="0" smtClean="0"/>
              <a:t>For measuring volume changes we use special transducer, which monitors absolute rotation angle of the pump. This allows us measure volume changes with resolution 2*10 up to minus 6.</a:t>
            </a:r>
          </a:p>
          <a:p>
            <a:pPr marL="228581" indent="-228581">
              <a:buAutoNum type="arabicParenR"/>
            </a:pPr>
            <a:r>
              <a:rPr lang="en-US" baseline="0" dirty="0" smtClean="0"/>
              <a:t>The next component is pressure sensor, which measures pressure with resolution 1 bar.</a:t>
            </a:r>
          </a:p>
          <a:p>
            <a:pPr marL="228581" indent="-228581">
              <a:buAutoNum type="arabicParenR"/>
            </a:pPr>
            <a:r>
              <a:rPr lang="en-US" baseline="0" dirty="0" smtClean="0"/>
              <a:t>The main part of our setup is pressure cell, which was special developed for us in Swiss. Here you can see photo. The cell has big sapphire windows which are clear for neutrons.  Working fluid here is water, that’s why we also need special separator, which splits sample from the rest volume. The cell connects to the thermostat, which controls temperature of the sample.</a:t>
            </a:r>
          </a:p>
          <a:p>
            <a:endParaRPr lang="en-US" baseline="0" dirty="0" smtClean="0"/>
          </a:p>
          <a:p>
            <a:r>
              <a:rPr lang="en-US" baseline="0" dirty="0" smtClean="0"/>
              <a:t>All components of the setup controls via computer. </a:t>
            </a:r>
            <a:r>
              <a:rPr lang="en-US" b="1" baseline="0" dirty="0" smtClean="0"/>
              <a:t>Measurement process is fully automated.</a:t>
            </a:r>
          </a:p>
          <a:p>
            <a:endParaRPr lang="en-US" baseline="0" dirty="0" smtClean="0"/>
          </a:p>
          <a:p>
            <a:r>
              <a:rPr lang="en-US" b="1" baseline="0" dirty="0" smtClean="0"/>
              <a:t>The main feature of this setup is possibility to provide simultaneous SANS and thermodynamic measurements. </a:t>
            </a:r>
          </a:p>
          <a:p>
            <a:pPr marL="228581" indent="-228581">
              <a:buAutoNum type="arabicParenR"/>
            </a:pPr>
            <a:endParaRPr lang="en-US" baseline="0" dirty="0" smtClean="0"/>
          </a:p>
          <a:p>
            <a:pPr marL="228581" indent="-228581">
              <a:buAutoNum type="arabicParenR"/>
            </a:pP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4</a:t>
            </a:fld>
            <a:endParaRPr lang="ru-RU"/>
          </a:p>
        </p:txBody>
      </p:sp>
    </p:spTree>
    <p:extLst>
      <p:ext uri="{BB962C8B-B14F-4D97-AF65-F5344CB8AC3E}">
        <p14:creationId xmlns:p14="http://schemas.microsoft.com/office/powerpoint/2010/main" val="100904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All measurements were performed here in </a:t>
            </a:r>
            <a:r>
              <a:rPr lang="en-US" dirty="0" err="1" smtClean="0"/>
              <a:t>Dubna</a:t>
            </a:r>
            <a:r>
              <a:rPr lang="en-US" dirty="0" smtClean="0"/>
              <a:t>, at small angle neutron</a:t>
            </a:r>
            <a:r>
              <a:rPr lang="en-US" baseline="0" dirty="0" smtClean="0"/>
              <a:t> scattering spectrometer </a:t>
            </a:r>
            <a:r>
              <a:rPr lang="en-US" baseline="0" dirty="0" err="1" smtClean="0"/>
              <a:t>YuMO</a:t>
            </a:r>
            <a:r>
              <a:rPr lang="en-US" baseline="0" dirty="0" smtClean="0"/>
              <a:t>.</a:t>
            </a:r>
          </a:p>
          <a:p>
            <a:r>
              <a:rPr lang="en-US" b="1" baseline="0" dirty="0" smtClean="0"/>
              <a:t>Spectrometers scheme</a:t>
            </a:r>
            <a:r>
              <a:rPr lang="en-US" baseline="0" dirty="0" smtClean="0"/>
              <a:t> is presented here. This is collimation system, here sample position and scattering detectors. </a:t>
            </a:r>
          </a:p>
          <a:p>
            <a:endParaRPr lang="en-US" baseline="0" dirty="0" smtClean="0"/>
          </a:p>
          <a:p>
            <a:r>
              <a:rPr lang="en-US" baseline="0" dirty="0" smtClean="0"/>
              <a:t>The main feature of our spectrometer is </a:t>
            </a:r>
            <a:r>
              <a:rPr lang="en-US" b="1" baseline="0" dirty="0" smtClean="0"/>
              <a:t>two detector system</a:t>
            </a:r>
            <a:r>
              <a:rPr lang="en-US" baseline="0" dirty="0" smtClean="0"/>
              <a:t>, which gives possibility to measure SANS curve in wide dynamic q-range</a:t>
            </a:r>
            <a:r>
              <a:rPr lang="ru-RU" baseline="0" dirty="0" smtClean="0"/>
              <a:t>. </a:t>
            </a:r>
            <a:r>
              <a:rPr lang="en-US" baseline="0" dirty="0" smtClean="0"/>
              <a:t>Due to </a:t>
            </a:r>
            <a:r>
              <a:rPr lang="en-US" baseline="0" dirty="0" err="1" smtClean="0"/>
              <a:t>thissystem</a:t>
            </a:r>
            <a:r>
              <a:rPr lang="en-US" baseline="0" dirty="0" smtClean="0"/>
              <a:t>, as well as due to high neutron fluxes, it is possible to measure the samples for a short time. This is the reason, why about </a:t>
            </a:r>
            <a:r>
              <a:rPr lang="en-US" b="1" baseline="0" dirty="0" smtClean="0"/>
              <a:t>40% of all proposals </a:t>
            </a:r>
            <a:r>
              <a:rPr lang="en-US" baseline="0" dirty="0" smtClean="0"/>
              <a:t>of our user program perform on </a:t>
            </a:r>
            <a:r>
              <a:rPr lang="en-US" baseline="0" dirty="0" err="1" smtClean="0"/>
              <a:t>YuMO</a:t>
            </a:r>
            <a:r>
              <a:rPr lang="en-US" baseline="0" dirty="0" smtClean="0"/>
              <a:t> spectrometer.</a:t>
            </a:r>
          </a:p>
          <a:p>
            <a:endParaRPr lang="en-US" baseline="0" dirty="0" smtClean="0"/>
          </a:p>
          <a:p>
            <a:r>
              <a:rPr lang="en-US" baseline="0" dirty="0" smtClean="0"/>
              <a:t>In our case, this was also extremely important, because we were able to provide a series of experiments as correctly as possible and without wasting time.</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5</a:t>
            </a:fld>
            <a:endParaRPr lang="ru-RU"/>
          </a:p>
        </p:txBody>
      </p:sp>
    </p:spTree>
    <p:extLst>
      <p:ext uri="{BB962C8B-B14F-4D97-AF65-F5344CB8AC3E}">
        <p14:creationId xmlns:p14="http://schemas.microsoft.com/office/powerpoint/2010/main" val="303252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Coming back to the experiment. </a:t>
            </a:r>
            <a:r>
              <a:rPr lang="en-US" b="1" dirty="0" smtClean="0"/>
              <a:t>The</a:t>
            </a:r>
            <a:r>
              <a:rPr lang="en-US" b="1" baseline="0" dirty="0" smtClean="0"/>
              <a:t> algorithm of our measurements </a:t>
            </a:r>
            <a:r>
              <a:rPr lang="en-US" baseline="0" dirty="0" smtClean="0"/>
              <a:t>presented here.</a:t>
            </a:r>
          </a:p>
          <a:p>
            <a:endParaRPr lang="en-US" baseline="0" dirty="0" smtClean="0"/>
          </a:p>
          <a:p>
            <a:r>
              <a:rPr lang="en-US" baseline="0" dirty="0" smtClean="0"/>
              <a:t>First of all we set temperature. After </a:t>
            </a:r>
            <a:r>
              <a:rPr lang="en-US" baseline="0" dirty="0" err="1" smtClean="0"/>
              <a:t>thermostabilisation</a:t>
            </a:r>
            <a:r>
              <a:rPr lang="en-US" baseline="0" dirty="0" smtClean="0"/>
              <a:t> we set the first pressure point. </a:t>
            </a:r>
            <a:r>
              <a:rPr lang="en-US" baseline="0" dirty="0" smtClean="0"/>
              <a:t>Than </a:t>
            </a:r>
            <a:r>
              <a:rPr lang="en-US" baseline="0" dirty="0" smtClean="0"/>
              <a:t>we </a:t>
            </a:r>
            <a:r>
              <a:rPr lang="en-US" baseline="0" dirty="0" smtClean="0"/>
              <a:t>measure </a:t>
            </a:r>
            <a:r>
              <a:rPr lang="en-US" baseline="0" dirty="0" smtClean="0"/>
              <a:t>SANS spectra. As I said before, due to high fluxes and two detector system we measure each point only 5 minutes. After measurements we record current volume change and pressure. Than we go to the next pressure point and do these three steps.</a:t>
            </a:r>
          </a:p>
          <a:p>
            <a:endParaRPr lang="en-US" baseline="0" dirty="0" smtClean="0"/>
          </a:p>
          <a:p>
            <a:r>
              <a:rPr lang="en-US" b="1" baseline="0" dirty="0" smtClean="0"/>
              <a:t>As the result of the experiment</a:t>
            </a:r>
            <a:r>
              <a:rPr lang="en-US" baseline="0" dirty="0" smtClean="0"/>
              <a:t> we have set of SANS curves and pressure vs volume dependence. </a:t>
            </a:r>
          </a:p>
          <a:p>
            <a:r>
              <a:rPr lang="en-US" baseline="0" dirty="0" smtClean="0"/>
              <a:t>Because our sample is lipids multilayer solution, our SANS curves have </a:t>
            </a:r>
            <a:r>
              <a:rPr lang="en-US" b="1" baseline="0" dirty="0" smtClean="0"/>
              <a:t>diffraction peak</a:t>
            </a:r>
            <a:r>
              <a:rPr lang="en-US" baseline="0" dirty="0" smtClean="0"/>
              <a:t>, which characterize periodicity of lipid multilayer. Peak position changes with pressure changing. Using this simple formula we can calculate value of this </a:t>
            </a:r>
            <a:r>
              <a:rPr lang="en-US" b="1" baseline="0" dirty="0" smtClean="0"/>
              <a:t>repetition distance </a:t>
            </a:r>
            <a:r>
              <a:rPr lang="en-US" b="1" baseline="0" dirty="0" smtClean="0"/>
              <a:t>D at each pressure point</a:t>
            </a:r>
            <a:r>
              <a:rPr lang="en-US" baseline="0" dirty="0" smtClean="0"/>
              <a:t>. </a:t>
            </a:r>
            <a:r>
              <a:rPr lang="en-US" baseline="0" dirty="0" smtClean="0"/>
              <a:t>Q in this formula is peak position. </a:t>
            </a:r>
          </a:p>
          <a:p>
            <a:endParaRPr lang="en-US" dirty="0" smtClean="0"/>
          </a:p>
          <a:p>
            <a:r>
              <a:rPr lang="en-US" dirty="0" smtClean="0"/>
              <a:t>Using</a:t>
            </a:r>
            <a:r>
              <a:rPr lang="en-US" baseline="0" dirty="0" smtClean="0"/>
              <a:t> volumetric measurements and this formula we can calculate isothermal compressibility.</a:t>
            </a:r>
            <a:endParaRPr lang="en-US" dirty="0" smtClean="0"/>
          </a:p>
        </p:txBody>
      </p:sp>
      <p:sp>
        <p:nvSpPr>
          <p:cNvPr id="4" name="Номер слайда 3"/>
          <p:cNvSpPr>
            <a:spLocks noGrp="1"/>
          </p:cNvSpPr>
          <p:nvPr>
            <p:ph type="sldNum" sz="quarter" idx="10"/>
          </p:nvPr>
        </p:nvSpPr>
        <p:spPr/>
        <p:txBody>
          <a:bodyPr/>
          <a:lstStyle/>
          <a:p>
            <a:fld id="{3F01ACA1-CAA1-4AF1-A023-686355B908EC}" type="slidenum">
              <a:rPr lang="ru-RU" smtClean="0"/>
              <a:t>6</a:t>
            </a:fld>
            <a:endParaRPr lang="ru-RU"/>
          </a:p>
        </p:txBody>
      </p:sp>
    </p:spTree>
    <p:extLst>
      <p:ext uri="{BB962C8B-B14F-4D97-AF65-F5344CB8AC3E}">
        <p14:creationId xmlns:p14="http://schemas.microsoft.com/office/powerpoint/2010/main" val="292363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Comparing pressure dependences of repetition</a:t>
            </a:r>
            <a:r>
              <a:rPr lang="en-US" baseline="0" dirty="0" smtClean="0"/>
              <a:t> distance and isothermal compressibility, one can see </a:t>
            </a:r>
            <a:r>
              <a:rPr lang="en-US" b="1" baseline="0" dirty="0" smtClean="0"/>
              <a:t>good agreement </a:t>
            </a:r>
            <a:r>
              <a:rPr lang="en-US" baseline="0" dirty="0" smtClean="0"/>
              <a:t>of our two methods. Repetition distance changes between 180 and 220 bar, isothermal compressibility extremely increases at 200 bars. </a:t>
            </a:r>
          </a:p>
          <a:p>
            <a:r>
              <a:rPr lang="en-US" baseline="0" dirty="0" smtClean="0"/>
              <a:t>	The </a:t>
            </a:r>
            <a:r>
              <a:rPr lang="en-US" baseline="0" dirty="0" smtClean="0"/>
              <a:t>next step was calculation of changes in area per lipid molecule during the main phase </a:t>
            </a:r>
            <a:r>
              <a:rPr lang="en-US" baseline="0" dirty="0" smtClean="0"/>
              <a:t>transition. We </a:t>
            </a:r>
            <a:r>
              <a:rPr lang="en-US" baseline="0" dirty="0" smtClean="0"/>
              <a:t>used simple model, where each molecule is a </a:t>
            </a:r>
            <a:r>
              <a:rPr lang="en-US" b="1" baseline="0" dirty="0" smtClean="0"/>
              <a:t>cylinder</a:t>
            </a:r>
            <a:r>
              <a:rPr lang="en-US" baseline="0" dirty="0" smtClean="0"/>
              <a:t>. In this case we can use this formula for our calculations. </a:t>
            </a:r>
          </a:p>
          <a:p>
            <a:r>
              <a:rPr lang="en-US" baseline="0" dirty="0" smtClean="0"/>
              <a:t>	All </a:t>
            </a:r>
            <a:r>
              <a:rPr lang="en-US" baseline="0" dirty="0" smtClean="0"/>
              <a:t>variables with </a:t>
            </a:r>
            <a:r>
              <a:rPr lang="en-US" b="1" baseline="0" dirty="0" smtClean="0"/>
              <a:t>index 1 concern to </a:t>
            </a:r>
            <a:r>
              <a:rPr lang="en-US" b="1" baseline="0" dirty="0" smtClean="0"/>
              <a:t>ripple </a:t>
            </a:r>
            <a:r>
              <a:rPr lang="en-US" b="1" baseline="0" dirty="0" smtClean="0"/>
              <a:t>phase</a:t>
            </a:r>
            <a:r>
              <a:rPr lang="en-US" baseline="0" dirty="0" smtClean="0"/>
              <a:t>, with index 2 concern to liquid crystal phase. </a:t>
            </a:r>
            <a:endParaRPr lang="en-US" baseline="0" dirty="0"/>
          </a:p>
          <a:p>
            <a:r>
              <a:rPr lang="en-US" baseline="0" dirty="0" smtClean="0"/>
              <a:t>We </a:t>
            </a:r>
            <a:r>
              <a:rPr lang="en-US" baseline="0" dirty="0" smtClean="0"/>
              <a:t>used volumetric data for determining </a:t>
            </a:r>
            <a:r>
              <a:rPr lang="en-US" b="1" baseline="0" dirty="0" smtClean="0"/>
              <a:t>volume changing</a:t>
            </a:r>
            <a:r>
              <a:rPr lang="en-US" baseline="0" dirty="0" smtClean="0"/>
              <a:t>, and </a:t>
            </a:r>
            <a:r>
              <a:rPr lang="en-US" baseline="0" dirty="0" err="1" smtClean="0"/>
              <a:t>Guinier</a:t>
            </a:r>
            <a:r>
              <a:rPr lang="en-US" baseline="0" dirty="0" smtClean="0"/>
              <a:t> plot of SANS data for determining lipid </a:t>
            </a:r>
            <a:r>
              <a:rPr lang="en-US" b="1" baseline="0" dirty="0" smtClean="0"/>
              <a:t>molecule lengths</a:t>
            </a:r>
            <a:r>
              <a:rPr lang="en-US" baseline="0" dirty="0" smtClean="0"/>
              <a:t>. This </a:t>
            </a:r>
            <a:r>
              <a:rPr lang="en-US" b="1" baseline="0" dirty="0" smtClean="0"/>
              <a:t>was possible only in case </a:t>
            </a:r>
            <a:r>
              <a:rPr lang="en-US" b="1" baseline="0" dirty="0" smtClean="0"/>
              <a:t>of simultaneous measurements</a:t>
            </a:r>
            <a:r>
              <a:rPr lang="en-US" baseline="0" dirty="0" smtClean="0"/>
              <a:t>. </a:t>
            </a:r>
          </a:p>
          <a:p>
            <a:r>
              <a:rPr lang="en-US" baseline="0" dirty="0" smtClean="0"/>
              <a:t>	Our </a:t>
            </a:r>
            <a:r>
              <a:rPr lang="en-US" baseline="0" dirty="0" smtClean="0"/>
              <a:t>value of 6 square angstroms is in a good agreement with calculations from literature. </a:t>
            </a:r>
          </a:p>
          <a:p>
            <a:r>
              <a:rPr lang="en-US" baseline="0" dirty="0" smtClean="0"/>
              <a:t>We’ve </a:t>
            </a:r>
            <a:r>
              <a:rPr lang="en-US" baseline="0" dirty="0" smtClean="0"/>
              <a:t>published this result in </a:t>
            </a:r>
            <a:r>
              <a:rPr lang="en-US" b="1" baseline="0" dirty="0" smtClean="0"/>
              <a:t>Macromolecular symposia journal</a:t>
            </a:r>
            <a:r>
              <a:rPr lang="en-US" baseline="0" dirty="0" smtClean="0"/>
              <a:t>.</a:t>
            </a:r>
          </a:p>
          <a:p>
            <a:r>
              <a:rPr lang="en-US" baseline="0" dirty="0" smtClean="0"/>
              <a:t>	The </a:t>
            </a:r>
            <a:r>
              <a:rPr lang="en-US" baseline="0" dirty="0" smtClean="0"/>
              <a:t>next question was </a:t>
            </a:r>
            <a:r>
              <a:rPr lang="en-US" b="1" baseline="0" dirty="0" smtClean="0"/>
              <a:t>how these 6 square </a:t>
            </a:r>
            <a:r>
              <a:rPr lang="en-US" b="1" baseline="0" dirty="0" err="1" smtClean="0"/>
              <a:t>angstorms</a:t>
            </a:r>
            <a:r>
              <a:rPr lang="en-US" b="1" baseline="0" dirty="0" smtClean="0"/>
              <a:t> changes </a:t>
            </a:r>
            <a:r>
              <a:rPr lang="en-US" baseline="0" dirty="0" smtClean="0"/>
              <a:t>the properties of lipid bilayer?</a:t>
            </a:r>
          </a:p>
        </p:txBody>
      </p:sp>
      <p:sp>
        <p:nvSpPr>
          <p:cNvPr id="4" name="Номер слайда 3"/>
          <p:cNvSpPr>
            <a:spLocks noGrp="1"/>
          </p:cNvSpPr>
          <p:nvPr>
            <p:ph type="sldNum" sz="quarter" idx="10"/>
          </p:nvPr>
        </p:nvSpPr>
        <p:spPr/>
        <p:txBody>
          <a:bodyPr/>
          <a:lstStyle/>
          <a:p>
            <a:fld id="{3F01ACA1-CAA1-4AF1-A023-686355B908EC}" type="slidenum">
              <a:rPr lang="ru-RU" smtClean="0"/>
              <a:t>7</a:t>
            </a:fld>
            <a:endParaRPr lang="ru-RU"/>
          </a:p>
        </p:txBody>
      </p:sp>
    </p:spTree>
    <p:extLst>
      <p:ext uri="{BB962C8B-B14F-4D97-AF65-F5344CB8AC3E}">
        <p14:creationId xmlns:p14="http://schemas.microsoft.com/office/powerpoint/2010/main" val="419003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To answer this question </a:t>
            </a:r>
            <a:r>
              <a:rPr lang="en-US" dirty="0" smtClean="0"/>
              <a:t>we</a:t>
            </a:r>
            <a:r>
              <a:rPr lang="en-US" baseline="0" dirty="0" smtClean="0"/>
              <a:t> decided to use inelastic X-ray scattering technique. </a:t>
            </a:r>
          </a:p>
          <a:p>
            <a:r>
              <a:rPr lang="en-US" baseline="0" dirty="0" smtClean="0"/>
              <a:t>	Here </a:t>
            </a:r>
            <a:r>
              <a:rPr lang="en-US" baseline="0" dirty="0" smtClean="0"/>
              <a:t>is the scheme of the IXS experiment. We have oriented lipid multilayer deposited </a:t>
            </a:r>
            <a:r>
              <a:rPr lang="en-US" b="1" baseline="0" dirty="0" smtClean="0"/>
              <a:t>on diamond substrate</a:t>
            </a:r>
            <a:r>
              <a:rPr lang="en-US" baseline="0" dirty="0" smtClean="0"/>
              <a:t>. Incident x-ray beam is parallel to diamond and bilayer surface. We used detector for scanning energy changes between incident and scattered beams. And we provided such energy scans at different angels. But each time scattering vector Q was </a:t>
            </a:r>
            <a:r>
              <a:rPr lang="en-US" b="1" baseline="0" dirty="0" smtClean="0"/>
              <a:t>oriented </a:t>
            </a:r>
            <a:r>
              <a:rPr lang="en-US" b="1" baseline="0" dirty="0" err="1" smtClean="0"/>
              <a:t>inplane</a:t>
            </a:r>
            <a:r>
              <a:rPr lang="en-US" b="1" baseline="0" dirty="0" smtClean="0"/>
              <a:t> of the bilayer.</a:t>
            </a:r>
          </a:p>
          <a:p>
            <a:r>
              <a:rPr lang="en-US" baseline="0" dirty="0" smtClean="0"/>
              <a:t>	In </a:t>
            </a:r>
            <a:r>
              <a:rPr lang="en-US" baseline="0" dirty="0" smtClean="0"/>
              <a:t>such geometry all energy </a:t>
            </a:r>
            <a:r>
              <a:rPr lang="en-US" b="1" baseline="0" dirty="0" smtClean="0"/>
              <a:t>changes are caused </a:t>
            </a:r>
            <a:r>
              <a:rPr lang="en-US" baseline="0" dirty="0" smtClean="0"/>
              <a:t>only by collective dynamics of lipid tails.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smtClean="0"/>
              <a:t>This work was performed in collaboration with our colleagues from Brookhaven National Laboratory (USA) and Institute of Laue-</a:t>
            </a:r>
            <a:r>
              <a:rPr lang="en-US" baseline="0" dirty="0" err="1" smtClean="0"/>
              <a:t>Langevin</a:t>
            </a:r>
            <a:r>
              <a:rPr lang="en-US" baseline="0" dirty="0" smtClean="0"/>
              <a:t> (France).</a:t>
            </a:r>
          </a:p>
          <a:p>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8</a:t>
            </a:fld>
            <a:endParaRPr lang="ru-RU"/>
          </a:p>
        </p:txBody>
      </p:sp>
    </p:spTree>
    <p:extLst>
      <p:ext uri="{BB962C8B-B14F-4D97-AF65-F5344CB8AC3E}">
        <p14:creationId xmlns:p14="http://schemas.microsoft.com/office/powerpoint/2010/main" val="317701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All measurements were provided at ESRF, on beamline ID-28. Here is the scheme of the IXS instrument. They have 8</a:t>
            </a:r>
            <a:r>
              <a:rPr lang="en-US" baseline="0" dirty="0" smtClean="0"/>
              <a:t> detectors, which scan energy ate the same time at different angels.  </a:t>
            </a:r>
            <a:r>
              <a:rPr lang="en-US" dirty="0" smtClean="0"/>
              <a:t>This is the photo of detector</a:t>
            </a:r>
            <a:r>
              <a:rPr lang="en-US" baseline="0" dirty="0" smtClean="0"/>
              <a:t> shoulder of the IXS machine, which is movable.</a:t>
            </a:r>
            <a:endParaRPr lang="ru-RU" dirty="0"/>
          </a:p>
        </p:txBody>
      </p:sp>
      <p:sp>
        <p:nvSpPr>
          <p:cNvPr id="4" name="Номер слайда 3"/>
          <p:cNvSpPr>
            <a:spLocks noGrp="1"/>
          </p:cNvSpPr>
          <p:nvPr>
            <p:ph type="sldNum" sz="quarter" idx="10"/>
          </p:nvPr>
        </p:nvSpPr>
        <p:spPr/>
        <p:txBody>
          <a:bodyPr/>
          <a:lstStyle/>
          <a:p>
            <a:fld id="{3F01ACA1-CAA1-4AF1-A023-686355B908EC}" type="slidenum">
              <a:rPr lang="ru-RU" smtClean="0"/>
              <a:t>9</a:t>
            </a:fld>
            <a:endParaRPr lang="ru-RU"/>
          </a:p>
        </p:txBody>
      </p:sp>
    </p:spTree>
    <p:extLst>
      <p:ext uri="{BB962C8B-B14F-4D97-AF65-F5344CB8AC3E}">
        <p14:creationId xmlns:p14="http://schemas.microsoft.com/office/powerpoint/2010/main" val="133778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1E14AE3-ABAA-4FFD-9D6A-A8DB397F06D9}" type="datetime1">
              <a:rPr lang="ru-RU" smtClean="0"/>
              <a:t>15.06.2018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9826BA-FE90-4795-AAAA-69635F0B8A8A}"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78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D0BC547-5BF4-4164-B62C-41A3D1F8EE40}" type="datetime1">
              <a:rPr lang="ru-RU" smtClean="0"/>
              <a:t>15.06.2018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383641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48C601-1951-4F55-83BA-1B7A48D16421}" type="datetime1">
              <a:rPr lang="ru-RU" smtClean="0"/>
              <a:t>15.06.2018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411807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C933F82-24E1-4D68-AE09-9C213B75FDA4}" type="datetime1">
              <a:rPr lang="ru-RU" smtClean="0"/>
              <a:t>15.06.2018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65016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2C261EC-FB34-4C58-9ADC-554EEE706977}" type="datetime1">
              <a:rPr lang="ru-RU" smtClean="0"/>
              <a:t>15.06.2018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9826BA-FE90-4795-AAAA-69635F0B8A8A}"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44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6DB50DF-C890-4710-A782-D6914E9008B7}" type="datetime1">
              <a:rPr lang="ru-RU" smtClean="0"/>
              <a:t>15.06.2018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124581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718B91A-7EDA-4D84-B3C6-EC16228FBEA7}" type="datetime1">
              <a:rPr lang="ru-RU" smtClean="0"/>
              <a:t>15.06.2018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319911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D9CCAC-69E3-4D03-AE0B-FF951705859F}" type="datetime1">
              <a:rPr lang="ru-RU" smtClean="0"/>
              <a:t>15.06.2018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287607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625A571-D2CC-4A11-AB27-5EFC820D331E}" type="datetime1">
              <a:rPr lang="ru-RU" smtClean="0"/>
              <a:t>15.06.2018</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251053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937AA0F-2FFE-4127-B287-76E0D706F1D8}" type="datetime1">
              <a:rPr lang="ru-RU" smtClean="0"/>
              <a:t>15.06.2018</a:t>
            </a:fld>
            <a:endParaRPr lang="ru-RU"/>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09826BA-FE90-4795-AAAA-69635F0B8A8A}" type="slidenum">
              <a:rPr lang="ru-RU" smtClean="0"/>
              <a:pPr/>
              <a:t>‹#›</a:t>
            </a:fld>
            <a:endParaRPr lang="ru-RU"/>
          </a:p>
        </p:txBody>
      </p:sp>
    </p:spTree>
    <p:extLst>
      <p:ext uri="{BB962C8B-B14F-4D97-AF65-F5344CB8AC3E}">
        <p14:creationId xmlns:p14="http://schemas.microsoft.com/office/powerpoint/2010/main" val="238663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60CE3D0-24DC-4878-9864-8F45EC4E9619}" type="datetime1">
              <a:rPr lang="ru-RU" smtClean="0"/>
              <a:t>15.06.2018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9826BA-FE90-4795-AAAA-69635F0B8A8A}" type="slidenum">
              <a:rPr lang="ru-RU" smtClean="0"/>
              <a:pPr/>
              <a:t>‹#›</a:t>
            </a:fld>
            <a:endParaRPr lang="ru-RU"/>
          </a:p>
        </p:txBody>
      </p:sp>
    </p:spTree>
    <p:extLst>
      <p:ext uri="{BB962C8B-B14F-4D97-AF65-F5344CB8AC3E}">
        <p14:creationId xmlns:p14="http://schemas.microsoft.com/office/powerpoint/2010/main" val="232357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F2BD5CD-04B6-4501-A25F-F1117E08A5C2}" type="datetime1">
              <a:rPr lang="ru-RU" smtClean="0"/>
              <a:t>15.06.2018</a:t>
            </a:fld>
            <a:endParaRPr lang="ru-RU"/>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09826BA-FE90-4795-AAAA-69635F0B8A8A}" type="slidenum">
              <a:rPr lang="ru-RU" smtClean="0"/>
              <a:pPr/>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968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40.wmf"/><Relationship Id="rId3" Type="http://schemas.openxmlformats.org/officeDocument/2006/relationships/notesSlide" Target="../notesSlides/notesSlide17.xml"/><Relationship Id="rId7" Type="http://schemas.openxmlformats.org/officeDocument/2006/relationships/image" Target="../media/image37.wmf"/><Relationship Id="rId12" Type="http://schemas.openxmlformats.org/officeDocument/2006/relationships/oleObject" Target="../embeddings/oleObject7.bin"/><Relationship Id="rId2" Type="http://schemas.openxmlformats.org/officeDocument/2006/relationships/slideLayout" Target="../slideLayouts/slideLayout7.xml"/><Relationship Id="rId16" Type="http://schemas.openxmlformats.org/officeDocument/2006/relationships/image" Target="../media/image42.png"/><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39.wmf"/><Relationship Id="rId5" Type="http://schemas.openxmlformats.org/officeDocument/2006/relationships/image" Target="../media/image36.wmf"/><Relationship Id="rId15" Type="http://schemas.openxmlformats.org/officeDocument/2006/relationships/image" Target="../media/image41.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38.wmf"/><Relationship Id="rId1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4.xml"/><Relationship Id="rId7" Type="http://schemas.openxmlformats.org/officeDocument/2006/relationships/image" Target="../media/image9.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xml"/><Relationship Id="rId7" Type="http://schemas.openxmlformats.org/officeDocument/2006/relationships/image" Target="../media/image15.wmf"/><Relationship Id="rId12"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w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851920" y="4869160"/>
            <a:ext cx="5040561" cy="954107"/>
          </a:xfrm>
          <a:prstGeom prst="rect">
            <a:avLst/>
          </a:prstGeom>
        </p:spPr>
        <p:txBody>
          <a:bodyPr wrap="square">
            <a:spAutoFit/>
          </a:bodyPr>
          <a:lstStyle/>
          <a:p>
            <a:pPr lvl="0"/>
            <a:r>
              <a:rPr lang="en-US" sz="2800" dirty="0" smtClean="0">
                <a:solidFill>
                  <a:srgbClr val="002060"/>
                </a:solidFill>
                <a:effectLst>
                  <a:outerShdw blurRad="38100" dist="38100" dir="2700000" algn="tl">
                    <a:srgbClr val="000000">
                      <a:alpha val="43137"/>
                    </a:srgbClr>
                  </a:outerShdw>
                </a:effectLst>
              </a:rPr>
              <a:t>Dr. Dmitry Soloviov, </a:t>
            </a:r>
          </a:p>
          <a:p>
            <a:pPr lvl="0"/>
            <a:r>
              <a:rPr lang="en-US" sz="2800" dirty="0" smtClean="0">
                <a:solidFill>
                  <a:srgbClr val="002060"/>
                </a:solidFill>
                <a:effectLst>
                  <a:outerShdw blurRad="38100" dist="38100" dir="2700000" algn="tl">
                    <a:srgbClr val="000000">
                      <a:alpha val="43137"/>
                    </a:srgbClr>
                  </a:outerShdw>
                </a:effectLst>
              </a:rPr>
              <a:t>senior scientist FLNP JINR</a:t>
            </a:r>
            <a:endParaRPr lang="ru-RU" sz="2800" dirty="0">
              <a:solidFill>
                <a:srgbClr val="002060"/>
              </a:solidFill>
              <a:effectLst>
                <a:outerShdw blurRad="38100" dist="38100" dir="2700000" algn="tl">
                  <a:srgbClr val="000000">
                    <a:alpha val="43137"/>
                  </a:srgbClr>
                </a:outerShdw>
              </a:effectLst>
            </a:endParaRPr>
          </a:p>
        </p:txBody>
      </p:sp>
      <p:sp>
        <p:nvSpPr>
          <p:cNvPr id="7" name="Прямоугольник 6"/>
          <p:cNvSpPr/>
          <p:nvPr/>
        </p:nvSpPr>
        <p:spPr>
          <a:xfrm>
            <a:off x="395536" y="1844824"/>
            <a:ext cx="8496945" cy="1569660"/>
          </a:xfrm>
          <a:prstGeom prst="rect">
            <a:avLst/>
          </a:prstGeom>
          <a:noFill/>
        </p:spPr>
        <p:txBody>
          <a:bodyPr wrap="square" lIns="91440" tIns="45720" rIns="91440" bIns="45720">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Investigations of Structural and Dynamic Features of Lipid Membranes </a:t>
            </a:r>
            <a:r>
              <a:rPr lang="en-US" sz="3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using Neutron </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and X-Ray Scattering Methods</a:t>
            </a:r>
            <a:endParaRPr lang="ru-RU"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026" name="Picture 2" descr="http://yumo.jinr.ru/themes/yumo/images/header_banner.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60106"/>
            <a:ext cx="7632848" cy="763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Sample preparation</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pic>
        <p:nvPicPr>
          <p:cNvPr id="8194" name="Picture 2" descr="https://lh4.googleusercontent.com/-Pz5AV3Yx_OY/VGHjnbiMnoI/AAAAAAAAN7A/A4EixKZoLPo/w523-h929-no/DSC_1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484784"/>
            <a:ext cx="2089719" cy="37119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h4.googleusercontent.com/-P3cB4W9-_Uo/VFs2rvHVTVI/AAAAAAAAN2M/qPGalI3dfWQ/w523-h929-no/DSC_19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484784"/>
            <a:ext cx="2089718" cy="371194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611559" y="1484784"/>
            <a:ext cx="2749545" cy="2061585"/>
          </a:xfrm>
          <a:prstGeom prst="rect">
            <a:avLst/>
          </a:prstGeom>
        </p:spPr>
      </p:pic>
      <p:pic>
        <p:nvPicPr>
          <p:cNvPr id="8" name="Рисунок 7"/>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611560" y="3789040"/>
            <a:ext cx="2749545" cy="2062160"/>
          </a:xfrm>
          <a:prstGeom prst="rect">
            <a:avLst/>
          </a:prstGeom>
        </p:spPr>
      </p:pic>
      <p:sp>
        <p:nvSpPr>
          <p:cNvPr id="6" name="Номер слайда 5"/>
          <p:cNvSpPr>
            <a:spLocks noGrp="1"/>
          </p:cNvSpPr>
          <p:nvPr>
            <p:ph type="sldNum" sz="quarter" idx="12"/>
          </p:nvPr>
        </p:nvSpPr>
        <p:spPr/>
        <p:txBody>
          <a:bodyPr/>
          <a:lstStyle/>
          <a:p>
            <a:fld id="{B09826BA-FE90-4795-AAAA-69635F0B8A8A}" type="slidenum">
              <a:rPr lang="ru-RU" smtClean="0"/>
              <a:pPr/>
              <a:t>10</a:t>
            </a:fld>
            <a:endParaRPr lang="ru-RU"/>
          </a:p>
        </p:txBody>
      </p:sp>
      <p:sp>
        <p:nvSpPr>
          <p:cNvPr id="4" name="TextBox 3"/>
          <p:cNvSpPr txBox="1"/>
          <p:nvPr/>
        </p:nvSpPr>
        <p:spPr>
          <a:xfrm>
            <a:off x="4139952" y="5661248"/>
            <a:ext cx="4418325" cy="369332"/>
          </a:xfrm>
          <a:prstGeom prst="rect">
            <a:avLst/>
          </a:prstGeom>
          <a:noFill/>
        </p:spPr>
        <p:txBody>
          <a:bodyPr wrap="none" rtlCol="0">
            <a:spAutoFit/>
          </a:bodyPr>
          <a:lstStyle/>
          <a:p>
            <a:r>
              <a:rPr lang="en-US" dirty="0" smtClean="0"/>
              <a:t>All measurements were provided at R.H. 97%</a:t>
            </a:r>
            <a:endParaRPr lang="ru-RU" dirty="0"/>
          </a:p>
        </p:txBody>
      </p:sp>
    </p:spTree>
    <p:extLst>
      <p:ext uri="{BB962C8B-B14F-4D97-AF65-F5344CB8AC3E}">
        <p14:creationId xmlns:p14="http://schemas.microsoft.com/office/powerpoint/2010/main" val="3961755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557720" y="1216646"/>
            <a:ext cx="4828524" cy="4680520"/>
          </a:xfrm>
          <a:prstGeom prst="rect">
            <a:avLst/>
          </a:prstGeom>
        </p:spPr>
      </p:pic>
      <p:sp>
        <p:nvSpPr>
          <p:cNvPr id="3"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IXS </a:t>
            </a:r>
            <a:r>
              <a:rPr lang="en-US" dirty="0" err="1" smtClean="0">
                <a:ln w="1905"/>
                <a:solidFill>
                  <a:schemeClr val="accent1">
                    <a:lumMod val="75000"/>
                  </a:schemeClr>
                </a:solidFill>
                <a:effectLst>
                  <a:innerShdw blurRad="69850" dist="43180" dir="5400000">
                    <a:srgbClr val="000000">
                      <a:alpha val="65000"/>
                    </a:srgbClr>
                  </a:innerShdw>
                </a:effectLst>
              </a:rPr>
              <a:t>spectras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4" name="Прямая соединительная линия 3"/>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Рисунок 4"/>
          <p:cNvPicPr>
            <a:picLocks noChangeAspect="1"/>
          </p:cNvPicPr>
          <p:nvPr/>
        </p:nvPicPr>
        <p:blipFill>
          <a:blip r:embed="rId4"/>
          <a:stretch>
            <a:fillRect/>
          </a:stretch>
        </p:blipFill>
        <p:spPr>
          <a:xfrm>
            <a:off x="6300192" y="930956"/>
            <a:ext cx="2160240" cy="5133600"/>
          </a:xfrm>
          <a:prstGeom prst="rect">
            <a:avLst/>
          </a:prstGeom>
        </p:spPr>
      </p:pic>
      <p:sp>
        <p:nvSpPr>
          <p:cNvPr id="9" name="Номер слайда 8"/>
          <p:cNvSpPr>
            <a:spLocks noGrp="1"/>
          </p:cNvSpPr>
          <p:nvPr>
            <p:ph type="sldNum" sz="quarter" idx="12"/>
          </p:nvPr>
        </p:nvSpPr>
        <p:spPr/>
        <p:txBody>
          <a:bodyPr/>
          <a:lstStyle/>
          <a:p>
            <a:fld id="{B09826BA-FE90-4795-AAAA-69635F0B8A8A}" type="slidenum">
              <a:rPr lang="ru-RU" smtClean="0"/>
              <a:pPr/>
              <a:t>11</a:t>
            </a:fld>
            <a:endParaRPr lang="ru-RU"/>
          </a:p>
        </p:txBody>
      </p:sp>
    </p:spTree>
    <p:extLst>
      <p:ext uri="{BB962C8B-B14F-4D97-AF65-F5344CB8AC3E}">
        <p14:creationId xmlns:p14="http://schemas.microsoft.com/office/powerpoint/2010/main" val="54900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Dispersion curves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pic>
        <p:nvPicPr>
          <p:cNvPr id="4" name="Рисунок 3"/>
          <p:cNvPicPr>
            <a:picLocks noChangeAspect="1"/>
          </p:cNvPicPr>
          <p:nvPr/>
        </p:nvPicPr>
        <p:blipFill>
          <a:blip r:embed="rId3"/>
          <a:stretch>
            <a:fillRect/>
          </a:stretch>
        </p:blipFill>
        <p:spPr>
          <a:xfrm>
            <a:off x="72009" y="795338"/>
            <a:ext cx="5580111" cy="4734810"/>
          </a:xfrm>
          <a:prstGeom prst="rect">
            <a:avLst/>
          </a:prstGeom>
        </p:spPr>
      </p:pic>
      <p:sp>
        <p:nvSpPr>
          <p:cNvPr id="6" name="TextBox 5"/>
          <p:cNvSpPr txBox="1"/>
          <p:nvPr/>
        </p:nvSpPr>
        <p:spPr>
          <a:xfrm>
            <a:off x="72008" y="5571522"/>
            <a:ext cx="8820471" cy="923330"/>
          </a:xfrm>
          <a:prstGeom prst="rect">
            <a:avLst/>
          </a:prstGeom>
          <a:noFill/>
        </p:spPr>
        <p:txBody>
          <a:bodyPr wrap="square" rtlCol="0">
            <a:spAutoFit/>
          </a:bodyPr>
          <a:lstStyle/>
          <a:p>
            <a:pPr algn="just"/>
            <a:r>
              <a:rPr lang="en-US" b="1" dirty="0" smtClean="0"/>
              <a:t>Low energy phonon mode was observed for the first time.  Considering that it very similar to longitudinal mode, we sure that it corresponds to in-plane transverse phonons. </a:t>
            </a:r>
          </a:p>
          <a:p>
            <a:pPr marL="228600" indent="-228600" algn="just">
              <a:buAutoNum type="arabicPeriod"/>
            </a:pPr>
            <a:endParaRPr lang="ru-RU" b="1" dirty="0" smtClean="0"/>
          </a:p>
        </p:txBody>
      </p:sp>
      <p:graphicFrame>
        <p:nvGraphicFramePr>
          <p:cNvPr id="7" name="Таблица 6"/>
          <p:cNvGraphicFramePr>
            <a:graphicFrameLocks noGrp="1"/>
          </p:cNvGraphicFramePr>
          <p:nvPr>
            <p:extLst>
              <p:ext uri="{D42A27DB-BD31-4B8C-83A1-F6EECF244321}">
                <p14:modId xmlns:p14="http://schemas.microsoft.com/office/powerpoint/2010/main" val="1849151328"/>
              </p:ext>
            </p:extLst>
          </p:nvPr>
        </p:nvGraphicFramePr>
        <p:xfrm>
          <a:off x="5580111" y="2563023"/>
          <a:ext cx="3428352" cy="822960"/>
        </p:xfrm>
        <a:graphic>
          <a:graphicData uri="http://schemas.openxmlformats.org/drawingml/2006/table">
            <a:tbl>
              <a:tblPr firstRow="1" bandRow="1">
                <a:tableStyleId>{6E25E649-3F16-4E02-A733-19D2CDBF48F0}</a:tableStyleId>
              </a:tblPr>
              <a:tblGrid>
                <a:gridCol w="507904"/>
                <a:gridCol w="1460224"/>
                <a:gridCol w="1460224"/>
              </a:tblGrid>
              <a:tr h="233395">
                <a:tc>
                  <a:txBody>
                    <a:bodyPr/>
                    <a:lstStyle/>
                    <a:p>
                      <a:pPr algn="ctr"/>
                      <a:endParaRPr lang="ru-RU" sz="1200" dirty="0"/>
                    </a:p>
                  </a:txBody>
                  <a:tcPr/>
                </a:tc>
                <a:tc>
                  <a:txBody>
                    <a:bodyPr/>
                    <a:lstStyle/>
                    <a:p>
                      <a:pPr algn="ctr"/>
                      <a:r>
                        <a:rPr lang="en-US" sz="1200" dirty="0" smtClean="0"/>
                        <a:t>T</a:t>
                      </a:r>
                      <a:r>
                        <a:rPr lang="en-US" sz="1200" baseline="0" dirty="0" smtClean="0"/>
                        <a:t> = 20C</a:t>
                      </a:r>
                      <a:endParaRPr lang="ru-RU" sz="1200" dirty="0"/>
                    </a:p>
                  </a:txBody>
                  <a:tcPr/>
                </a:tc>
                <a:tc>
                  <a:txBody>
                    <a:bodyPr/>
                    <a:lstStyle/>
                    <a:p>
                      <a:pPr algn="ctr"/>
                      <a:r>
                        <a:rPr lang="en-US" sz="1200" dirty="0" smtClean="0"/>
                        <a:t>T = 45C</a:t>
                      </a:r>
                      <a:endParaRPr lang="ru-RU" sz="1200" dirty="0"/>
                    </a:p>
                  </a:txBody>
                  <a:tcPr/>
                </a:tc>
              </a:tr>
              <a:tr h="233395">
                <a:tc>
                  <a:txBody>
                    <a:bodyPr/>
                    <a:lstStyle/>
                    <a:p>
                      <a:pPr algn="ctr"/>
                      <a:r>
                        <a:rPr lang="en-US" sz="1200" b="1" baseline="0" dirty="0" smtClean="0"/>
                        <a:t>S</a:t>
                      </a:r>
                      <a:r>
                        <a:rPr lang="en-US" sz="1200" b="1" baseline="-25000" dirty="0" smtClean="0"/>
                        <a:t>L</a:t>
                      </a:r>
                      <a:endParaRPr lang="ru-RU" sz="1200" b="1" baseline="-25000" dirty="0"/>
                    </a:p>
                  </a:txBody>
                  <a:tcPr/>
                </a:tc>
                <a:tc>
                  <a:txBody>
                    <a:bodyPr/>
                    <a:lstStyle/>
                    <a:p>
                      <a:pPr algn="ctr"/>
                      <a:r>
                        <a:rPr lang="en-US" sz="1200" dirty="0" smtClean="0"/>
                        <a:t>55,6 Å</a:t>
                      </a:r>
                      <a:r>
                        <a:rPr lang="en-US" sz="1200" baseline="30000" dirty="0" smtClean="0"/>
                        <a:t>2</a:t>
                      </a:r>
                      <a:endParaRPr lang="ru-RU" sz="1200" dirty="0"/>
                    </a:p>
                  </a:txBody>
                  <a:tcPr/>
                </a:tc>
                <a:tc>
                  <a:txBody>
                    <a:bodyPr/>
                    <a:lstStyle/>
                    <a:p>
                      <a:pPr algn="ctr"/>
                      <a:r>
                        <a:rPr lang="en-US" sz="1200" dirty="0" smtClean="0"/>
                        <a:t>65,4 Å</a:t>
                      </a:r>
                      <a:r>
                        <a:rPr lang="en-US" sz="1200" baseline="30000" dirty="0" smtClean="0"/>
                        <a:t>2</a:t>
                      </a:r>
                      <a:endParaRPr lang="ru-RU" sz="1200" baseline="30000" dirty="0"/>
                    </a:p>
                  </a:txBody>
                  <a:tcPr/>
                </a:tc>
              </a:tr>
              <a:tr h="233395">
                <a:tc>
                  <a:txBody>
                    <a:bodyPr/>
                    <a:lstStyle/>
                    <a:p>
                      <a:pPr algn="ctr"/>
                      <a:r>
                        <a:rPr lang="en-US" sz="1200" b="1" dirty="0" smtClean="0"/>
                        <a:t>V</a:t>
                      </a:r>
                      <a:r>
                        <a:rPr lang="en-US" sz="1200" b="1" baseline="-25000" dirty="0" smtClean="0"/>
                        <a:t>S</a:t>
                      </a:r>
                      <a:endParaRPr lang="ru-RU" sz="1200" b="1" baseline="-25000" dirty="0"/>
                    </a:p>
                  </a:txBody>
                  <a:tcPr/>
                </a:tc>
                <a:tc>
                  <a:txBody>
                    <a:bodyPr/>
                    <a:lstStyle/>
                    <a:p>
                      <a:pPr algn="ctr"/>
                      <a:r>
                        <a:rPr lang="en-US" sz="1200" dirty="0" smtClean="0"/>
                        <a:t>2532 ± 190 m/s</a:t>
                      </a:r>
                      <a:endParaRPr lang="ru-RU" sz="1200" dirty="0"/>
                    </a:p>
                  </a:txBody>
                  <a:tcPr/>
                </a:tc>
                <a:tc>
                  <a:txBody>
                    <a:bodyPr/>
                    <a:lstStyle/>
                    <a:p>
                      <a:pPr algn="ctr"/>
                      <a:r>
                        <a:rPr lang="en-US" sz="1200" dirty="0" smtClean="0"/>
                        <a:t>2241 ± 437 m/s</a:t>
                      </a:r>
                      <a:endParaRPr lang="ru-RU" sz="1200" dirty="0"/>
                    </a:p>
                  </a:txBody>
                  <a:tcPr/>
                </a:tc>
              </a:tr>
            </a:tbl>
          </a:graphicData>
        </a:graphic>
      </p:graphicFrame>
      <p:sp>
        <p:nvSpPr>
          <p:cNvPr id="10" name="Номер слайда 9"/>
          <p:cNvSpPr>
            <a:spLocks noGrp="1"/>
          </p:cNvSpPr>
          <p:nvPr>
            <p:ph type="sldNum" sz="quarter" idx="12"/>
          </p:nvPr>
        </p:nvSpPr>
        <p:spPr/>
        <p:txBody>
          <a:bodyPr/>
          <a:lstStyle/>
          <a:p>
            <a:fld id="{B09826BA-FE90-4795-AAAA-69635F0B8A8A}" type="slidenum">
              <a:rPr lang="ru-RU" smtClean="0"/>
              <a:pPr/>
              <a:t>12</a:t>
            </a:fld>
            <a:endParaRPr lang="ru-RU"/>
          </a:p>
        </p:txBody>
      </p:sp>
    </p:spTree>
    <p:extLst>
      <p:ext uri="{BB962C8B-B14F-4D97-AF65-F5344CB8AC3E}">
        <p14:creationId xmlns:p14="http://schemas.microsoft.com/office/powerpoint/2010/main" val="37016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IXS results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10" name="Номер слайда 9"/>
          <p:cNvSpPr>
            <a:spLocks noGrp="1"/>
          </p:cNvSpPr>
          <p:nvPr>
            <p:ph type="sldNum" sz="quarter" idx="12"/>
          </p:nvPr>
        </p:nvSpPr>
        <p:spPr/>
        <p:txBody>
          <a:bodyPr/>
          <a:lstStyle/>
          <a:p>
            <a:fld id="{B09826BA-FE90-4795-AAAA-69635F0B8A8A}" type="slidenum">
              <a:rPr lang="ru-RU" smtClean="0"/>
              <a:pPr/>
              <a:t>13</a:t>
            </a:fld>
            <a:endParaRPr lang="ru-RU"/>
          </a:p>
        </p:txBody>
      </p:sp>
      <p:pic>
        <p:nvPicPr>
          <p:cNvPr id="9" name="Рисунок 8"/>
          <p:cNvPicPr>
            <a:picLocks noChangeAspect="1"/>
          </p:cNvPicPr>
          <p:nvPr/>
        </p:nvPicPr>
        <p:blipFill>
          <a:blip r:embed="rId3"/>
          <a:stretch>
            <a:fillRect/>
          </a:stretch>
        </p:blipFill>
        <p:spPr>
          <a:xfrm>
            <a:off x="2051720" y="4000390"/>
            <a:ext cx="6935528" cy="2280578"/>
          </a:xfrm>
          <a:prstGeom prst="rect">
            <a:avLst/>
          </a:prstGeom>
        </p:spPr>
      </p:pic>
      <p:pic>
        <p:nvPicPr>
          <p:cNvPr id="11" name="Рисунок 10"/>
          <p:cNvPicPr>
            <a:picLocks noChangeAspect="1"/>
          </p:cNvPicPr>
          <p:nvPr/>
        </p:nvPicPr>
        <p:blipFill>
          <a:blip r:embed="rId4"/>
          <a:stretch>
            <a:fillRect/>
          </a:stretch>
        </p:blipFill>
        <p:spPr>
          <a:xfrm>
            <a:off x="323528" y="822923"/>
            <a:ext cx="3750246" cy="3182141"/>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5868144" y="2062069"/>
                <a:ext cx="1016047" cy="7488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num>
                        <m:den>
                          <m:r>
                            <a:rPr lang="en-US" sz="2400" b="0" i="1" smtClean="0">
                              <a:latin typeface="Cambria Math" panose="02040503050406030204" pitchFamily="18" charset="0"/>
                            </a:rPr>
                            <m:t>𝑄</m:t>
                          </m:r>
                        </m:den>
                      </m:f>
                    </m:oMath>
                  </m:oMathPara>
                </a14:m>
                <a:endParaRPr lang="ru-RU"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868144" y="2062069"/>
                <a:ext cx="1016047" cy="748859"/>
              </a:xfrm>
              <a:prstGeom prst="rect">
                <a:avLst/>
              </a:prstGeom>
              <a:blipFill rotWithShape="0">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696000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Results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78725" y="1216646"/>
            <a:ext cx="8663880" cy="3785652"/>
          </a:xfrm>
          <a:prstGeom prst="rect">
            <a:avLst/>
          </a:prstGeom>
          <a:noFill/>
        </p:spPr>
        <p:txBody>
          <a:bodyPr wrap="square" rtlCol="0">
            <a:spAutoFit/>
          </a:bodyPr>
          <a:lstStyle/>
          <a:p>
            <a:pPr marL="342900" indent="-342900" algn="just">
              <a:buAutoNum type="arabicPeriod"/>
            </a:pPr>
            <a:r>
              <a:rPr lang="en-US" sz="2400" dirty="0" smtClean="0"/>
              <a:t>We </a:t>
            </a:r>
            <a:r>
              <a:rPr lang="en-US" sz="2400" dirty="0"/>
              <a:t>reveal for the first time, the existence of </a:t>
            </a:r>
            <a:r>
              <a:rPr lang="en-US" sz="2400" dirty="0" smtClean="0"/>
              <a:t>propagating transverse </a:t>
            </a:r>
            <a:r>
              <a:rPr lang="en-US" sz="2400" dirty="0"/>
              <a:t>phonon modes in DPPC lipid </a:t>
            </a:r>
            <a:r>
              <a:rPr lang="en-US" sz="2400" dirty="0" smtClean="0"/>
              <a:t>membrane</a:t>
            </a:r>
          </a:p>
          <a:p>
            <a:pPr marL="342900" indent="-342900" algn="just">
              <a:buAutoNum type="arabicPeriod"/>
            </a:pPr>
            <a:r>
              <a:rPr lang="en-US" sz="2400" dirty="0" smtClean="0"/>
              <a:t>We also </a:t>
            </a:r>
            <a:r>
              <a:rPr lang="en-US" sz="2400" dirty="0"/>
              <a:t>observe </a:t>
            </a:r>
            <a:r>
              <a:rPr lang="en-US" sz="2400" dirty="0" err="1"/>
              <a:t>phononic</a:t>
            </a:r>
            <a:r>
              <a:rPr lang="en-US" sz="2400" dirty="0"/>
              <a:t> gaps in the transverse phonon </a:t>
            </a:r>
            <a:r>
              <a:rPr lang="en-US" sz="2400" dirty="0" smtClean="0"/>
              <a:t>dispersion and </a:t>
            </a:r>
            <a:r>
              <a:rPr lang="en-US" sz="2400" dirty="0"/>
              <a:t>evidence gap opening with increasing temperature</a:t>
            </a:r>
            <a:r>
              <a:rPr lang="en-US" sz="2400" dirty="0" smtClean="0"/>
              <a:t>. This </a:t>
            </a:r>
            <a:r>
              <a:rPr lang="en-US" sz="2400" dirty="0"/>
              <a:t>band </a:t>
            </a:r>
            <a:r>
              <a:rPr lang="en-US" sz="2400" dirty="0" smtClean="0"/>
              <a:t>gap is related </a:t>
            </a:r>
            <a:r>
              <a:rPr lang="en-US" sz="2400" dirty="0"/>
              <a:t>to the diffusion and relaxation processes occurring in </a:t>
            </a:r>
            <a:r>
              <a:rPr lang="en-US" sz="2400" dirty="0" smtClean="0"/>
              <a:t>the lipid </a:t>
            </a:r>
            <a:r>
              <a:rPr lang="en-US" sz="2400" dirty="0"/>
              <a:t>membrane</a:t>
            </a:r>
            <a:r>
              <a:rPr lang="en-US" sz="2400" dirty="0" smtClean="0"/>
              <a:t>.</a:t>
            </a:r>
          </a:p>
          <a:p>
            <a:pPr marL="342900" indent="-342900" algn="just">
              <a:buFontTx/>
              <a:buAutoNum type="arabicPeriod"/>
            </a:pPr>
            <a:r>
              <a:rPr lang="en-US" sz="2400" dirty="0" smtClean="0"/>
              <a:t>Formation of short-lived local domains and voids in DPPC liquid phase could be an explanation of the </a:t>
            </a:r>
            <a:r>
              <a:rPr lang="en-US" sz="2400" dirty="0"/>
              <a:t>mechanism of passive transport of small particles through lipid membranes. </a:t>
            </a:r>
            <a:endParaRPr lang="en-US" sz="2400" baseline="30000" dirty="0"/>
          </a:p>
          <a:p>
            <a:pPr marL="342900" indent="-342900" algn="just">
              <a:buAutoNum type="arabicPeriod"/>
            </a:pPr>
            <a:endParaRPr lang="ru-RU" sz="2400" dirty="0" smtClean="0"/>
          </a:p>
        </p:txBody>
      </p:sp>
      <p:sp>
        <p:nvSpPr>
          <p:cNvPr id="7" name="Номер слайда 6"/>
          <p:cNvSpPr>
            <a:spLocks noGrp="1"/>
          </p:cNvSpPr>
          <p:nvPr>
            <p:ph type="sldNum" sz="quarter" idx="12"/>
          </p:nvPr>
        </p:nvSpPr>
        <p:spPr/>
        <p:txBody>
          <a:bodyPr/>
          <a:lstStyle/>
          <a:p>
            <a:fld id="{B09826BA-FE90-4795-AAAA-69635F0B8A8A}" type="slidenum">
              <a:rPr lang="ru-RU" smtClean="0"/>
              <a:pPr/>
              <a:t>14</a:t>
            </a:fld>
            <a:endParaRPr lang="ru-RU"/>
          </a:p>
        </p:txBody>
      </p:sp>
      <p:sp>
        <p:nvSpPr>
          <p:cNvPr id="6" name="TextBox 5"/>
          <p:cNvSpPr txBox="1"/>
          <p:nvPr/>
        </p:nvSpPr>
        <p:spPr>
          <a:xfrm>
            <a:off x="29468" y="5266425"/>
            <a:ext cx="9066670" cy="923330"/>
          </a:xfrm>
          <a:prstGeom prst="rect">
            <a:avLst/>
          </a:prstGeom>
          <a:noFill/>
        </p:spPr>
        <p:txBody>
          <a:bodyPr wrap="square" rtlCol="0">
            <a:spAutoFit/>
          </a:bodyPr>
          <a:lstStyle/>
          <a:p>
            <a:pPr algn="just"/>
            <a:r>
              <a:rPr lang="en-US" dirty="0" err="1"/>
              <a:t>Zhernenkov</a:t>
            </a:r>
            <a:r>
              <a:rPr lang="en-US" dirty="0"/>
              <a:t>, M., D. </a:t>
            </a:r>
            <a:r>
              <a:rPr lang="en-US" dirty="0" err="1"/>
              <a:t>Bolmatov</a:t>
            </a:r>
            <a:r>
              <a:rPr lang="en-US" dirty="0"/>
              <a:t>, D. Soloviov, K. </a:t>
            </a:r>
            <a:r>
              <a:rPr lang="en-US" dirty="0" err="1"/>
              <a:t>Zhernenkov</a:t>
            </a:r>
            <a:r>
              <a:rPr lang="en-US" dirty="0"/>
              <a:t>, B.P. </a:t>
            </a:r>
            <a:r>
              <a:rPr lang="en-US" dirty="0" err="1"/>
              <a:t>Toperverg</a:t>
            </a:r>
            <a:r>
              <a:rPr lang="en-US" dirty="0"/>
              <a:t>, A. </a:t>
            </a:r>
            <a:r>
              <a:rPr lang="en-US" dirty="0" err="1"/>
              <a:t>Cunsolo</a:t>
            </a:r>
            <a:r>
              <a:rPr lang="en-US" dirty="0"/>
              <a:t>, A. </a:t>
            </a:r>
            <a:r>
              <a:rPr lang="en-US" dirty="0" err="1"/>
              <a:t>Bosak</a:t>
            </a:r>
            <a:r>
              <a:rPr lang="en-US" dirty="0"/>
              <a:t>, and Y.Q. </a:t>
            </a:r>
            <a:r>
              <a:rPr lang="en-US" dirty="0" err="1"/>
              <a:t>Cai</a:t>
            </a:r>
            <a:r>
              <a:rPr lang="en-US" dirty="0"/>
              <a:t>, </a:t>
            </a:r>
            <a:r>
              <a:rPr lang="en-US" i="1" dirty="0"/>
              <a:t>Revealing the mechanism of passive transport in lipid bilayers via phonon-mediated </a:t>
            </a:r>
            <a:r>
              <a:rPr lang="en-US" i="1" dirty="0" err="1"/>
              <a:t>nanometre</a:t>
            </a:r>
            <a:r>
              <a:rPr lang="en-US" i="1" dirty="0"/>
              <a:t>-scale density fluctuations.</a:t>
            </a:r>
            <a:r>
              <a:rPr lang="en-US" dirty="0"/>
              <a:t> </a:t>
            </a:r>
            <a:r>
              <a:rPr lang="en-US" b="1" dirty="0">
                <a:solidFill>
                  <a:srgbClr val="FF0000"/>
                </a:solidFill>
              </a:rPr>
              <a:t>Nature Communications</a:t>
            </a:r>
            <a:r>
              <a:rPr lang="en-US" dirty="0"/>
              <a:t>, 2016. </a:t>
            </a:r>
            <a:r>
              <a:rPr lang="en-US" b="1" dirty="0"/>
              <a:t>7</a:t>
            </a:r>
            <a:r>
              <a:rPr lang="en-US" dirty="0"/>
              <a:t>.</a:t>
            </a:r>
            <a:endParaRPr lang="ru-RU" dirty="0"/>
          </a:p>
        </p:txBody>
      </p:sp>
    </p:spTree>
    <p:extLst>
      <p:ext uri="{BB962C8B-B14F-4D97-AF65-F5344CB8AC3E}">
        <p14:creationId xmlns:p14="http://schemas.microsoft.com/office/powerpoint/2010/main" val="541349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732483"/>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DPPC with Cholesterol</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1153791"/>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4" name="AutoShape 2" descr="https://mail-attachment.googleusercontent.com/attachment/u/0/?ui=2&amp;ik=dfc95c52d8&amp;view=att&amp;th=142602bb2f7727d2&amp;attid=0.1&amp;disp=inline&amp;realattid=1451850913294581760-local0&amp;safe=1&amp;zw&amp;saduie=AG9B_P_HCCN8Rbz6kiz8ixfz6PVo&amp;sadet=1384754029449&amp;sads=s9i9WFsTP1d7wsRMOWywM7rdGc4"/>
          <p:cNvSpPr>
            <a:spLocks noChangeAspect="1" noChangeArrowheads="1"/>
          </p:cNvSpPr>
          <p:nvPr/>
        </p:nvSpPr>
        <p:spPr bwMode="auto">
          <a:xfrm>
            <a:off x="245179" y="2875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descr="File:Diagramma di fase DPPC-Colesterol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91" y="980728"/>
            <a:ext cx="5179711" cy="5202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what is dppc cholesterol  so pha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64" t="46086" r="41087"/>
          <a:stretch/>
        </p:blipFill>
        <p:spPr bwMode="auto">
          <a:xfrm>
            <a:off x="6023155" y="1576303"/>
            <a:ext cx="2664297" cy="1745396"/>
          </a:xfrm>
          <a:prstGeom prst="rect">
            <a:avLst/>
          </a:prstGeom>
          <a:noFill/>
          <a:extLst>
            <a:ext uri="{909E8E84-426E-40DD-AFC4-6F175D3DCCD1}">
              <a14:hiddenFill xmlns:a14="http://schemas.microsoft.com/office/drawing/2010/main">
                <a:solidFill>
                  <a:srgbClr val="FFFFFF"/>
                </a:solidFill>
              </a14:hiddenFill>
            </a:ext>
          </a:extLst>
        </p:spPr>
      </p:pic>
      <p:sp>
        <p:nvSpPr>
          <p:cNvPr id="5" name="8-конечная звезда 4"/>
          <p:cNvSpPr/>
          <p:nvPr/>
        </p:nvSpPr>
        <p:spPr>
          <a:xfrm>
            <a:off x="1942660" y="4545989"/>
            <a:ext cx="144015" cy="144016"/>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8-конечная звезда 15"/>
          <p:cNvSpPr/>
          <p:nvPr/>
        </p:nvSpPr>
        <p:spPr>
          <a:xfrm>
            <a:off x="2343486" y="4551179"/>
            <a:ext cx="144016" cy="144016"/>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8-конечная звезда 16"/>
          <p:cNvSpPr/>
          <p:nvPr/>
        </p:nvSpPr>
        <p:spPr>
          <a:xfrm>
            <a:off x="3327707" y="4545989"/>
            <a:ext cx="137703" cy="144016"/>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8-конечная звезда 17"/>
          <p:cNvSpPr/>
          <p:nvPr/>
        </p:nvSpPr>
        <p:spPr>
          <a:xfrm>
            <a:off x="3792896" y="4545989"/>
            <a:ext cx="137704" cy="144016"/>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8-конечная звезда 25"/>
          <p:cNvSpPr/>
          <p:nvPr/>
        </p:nvSpPr>
        <p:spPr>
          <a:xfrm>
            <a:off x="2771207" y="4551179"/>
            <a:ext cx="145195" cy="144016"/>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8-конечная звезда 26"/>
          <p:cNvSpPr/>
          <p:nvPr/>
        </p:nvSpPr>
        <p:spPr>
          <a:xfrm>
            <a:off x="2771209" y="3303006"/>
            <a:ext cx="145195" cy="144016"/>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8-конечная звезда 27"/>
          <p:cNvSpPr/>
          <p:nvPr/>
        </p:nvSpPr>
        <p:spPr>
          <a:xfrm>
            <a:off x="5770711" y="3581910"/>
            <a:ext cx="144015" cy="144016"/>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023155" y="3468588"/>
            <a:ext cx="2941333" cy="584775"/>
          </a:xfrm>
          <a:prstGeom prst="rect">
            <a:avLst/>
          </a:prstGeom>
          <a:noFill/>
        </p:spPr>
        <p:txBody>
          <a:bodyPr wrap="square" rtlCol="0">
            <a:spAutoFit/>
          </a:bodyPr>
          <a:lstStyle/>
          <a:p>
            <a:pPr algn="just"/>
            <a:r>
              <a:rPr lang="ru-RU" sz="1600" dirty="0" smtClean="0"/>
              <a:t>- </a:t>
            </a:r>
            <a:r>
              <a:rPr lang="en-US" sz="1600" dirty="0" smtClean="0"/>
              <a:t>Experiments, provided at ESRF, France</a:t>
            </a:r>
            <a:endParaRPr lang="ru-RU" sz="1600" dirty="0"/>
          </a:p>
        </p:txBody>
      </p:sp>
      <p:sp>
        <p:nvSpPr>
          <p:cNvPr id="29" name="TextBox 28"/>
          <p:cNvSpPr txBox="1"/>
          <p:nvPr/>
        </p:nvSpPr>
        <p:spPr>
          <a:xfrm>
            <a:off x="6088534" y="4538611"/>
            <a:ext cx="2941333" cy="584775"/>
          </a:xfrm>
          <a:prstGeom prst="rect">
            <a:avLst/>
          </a:prstGeom>
          <a:noFill/>
        </p:spPr>
        <p:txBody>
          <a:bodyPr wrap="square" rtlCol="0">
            <a:spAutoFit/>
          </a:bodyPr>
          <a:lstStyle/>
          <a:p>
            <a:pPr algn="just"/>
            <a:r>
              <a:rPr lang="ru-RU" sz="1600" dirty="0" smtClean="0"/>
              <a:t>- </a:t>
            </a:r>
            <a:r>
              <a:rPr lang="en-US" sz="1600" dirty="0"/>
              <a:t>Experiments, provided at </a:t>
            </a:r>
            <a:r>
              <a:rPr lang="en-US" sz="1600" dirty="0" smtClean="0"/>
              <a:t>SPRING-8, Japan</a:t>
            </a:r>
            <a:endParaRPr lang="ru-RU" sz="1600" dirty="0"/>
          </a:p>
        </p:txBody>
      </p:sp>
      <p:sp>
        <p:nvSpPr>
          <p:cNvPr id="31" name="8-конечная звезда 30"/>
          <p:cNvSpPr/>
          <p:nvPr/>
        </p:nvSpPr>
        <p:spPr>
          <a:xfrm>
            <a:off x="5796136" y="4653136"/>
            <a:ext cx="137704" cy="144016"/>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8-конечная звезда 18"/>
          <p:cNvSpPr/>
          <p:nvPr/>
        </p:nvSpPr>
        <p:spPr>
          <a:xfrm>
            <a:off x="1942660" y="3303006"/>
            <a:ext cx="144015" cy="144016"/>
          </a:xfrm>
          <a:prstGeom prst="star8">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8-конечная звезда 19"/>
          <p:cNvSpPr/>
          <p:nvPr/>
        </p:nvSpPr>
        <p:spPr>
          <a:xfrm>
            <a:off x="3368804" y="3303006"/>
            <a:ext cx="137703" cy="144016"/>
          </a:xfrm>
          <a:prstGeom prst="star8">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978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Typical IXS curve for DPPC-Cholesterol solution</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4" name="Прямая соединительная линия 3"/>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980728"/>
            <a:ext cx="7330750" cy="5184576"/>
          </a:xfrm>
          <a:prstGeom prst="rect">
            <a:avLst/>
          </a:prstGeom>
        </p:spPr>
      </p:pic>
    </p:spTree>
    <p:extLst>
      <p:ext uri="{BB962C8B-B14F-4D97-AF65-F5344CB8AC3E}">
        <p14:creationId xmlns:p14="http://schemas.microsoft.com/office/powerpoint/2010/main" val="4221970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nvPr>
        </p:nvGraphicFramePr>
        <p:xfrm>
          <a:off x="35496" y="404664"/>
          <a:ext cx="2519373" cy="2160240"/>
        </p:xfrm>
        <a:graphic>
          <a:graphicData uri="http://schemas.openxmlformats.org/presentationml/2006/ole">
            <mc:AlternateContent xmlns:mc="http://schemas.openxmlformats.org/markup-compatibility/2006">
              <mc:Choice xmlns:v="urn:schemas-microsoft-com:vml" Requires="v">
                <p:oleObj spid="_x0000_s7614" name="Graph" r:id="rId4" imgW="3679200" imgH="2928240" progId="Origin50.Graph">
                  <p:embed/>
                </p:oleObj>
              </mc:Choice>
              <mc:Fallback>
                <p:oleObj name="Graph" r:id="rId4" imgW="3679200" imgH="2928240" progId="Origin50.Graph">
                  <p:embed/>
                  <p:pic>
                    <p:nvPicPr>
                      <p:cNvPr id="0" name=""/>
                      <p:cNvPicPr/>
                      <p:nvPr/>
                    </p:nvPicPr>
                    <p:blipFill>
                      <a:blip r:embed="rId5"/>
                      <a:stretch>
                        <a:fillRect/>
                      </a:stretch>
                    </p:blipFill>
                    <p:spPr>
                      <a:xfrm>
                        <a:off x="35496" y="404664"/>
                        <a:ext cx="2519373" cy="2160240"/>
                      </a:xfrm>
                      <a:prstGeom prst="rect">
                        <a:avLst/>
                      </a:prstGeom>
                    </p:spPr>
                  </p:pic>
                </p:oleObj>
              </mc:Fallback>
            </mc:AlternateContent>
          </a:graphicData>
        </a:graphic>
      </p:graphicFrame>
      <p:graphicFrame>
        <p:nvGraphicFramePr>
          <p:cNvPr id="5" name="Объект 4"/>
          <p:cNvGraphicFramePr>
            <a:graphicFrameLocks noChangeAspect="1"/>
          </p:cNvGraphicFramePr>
          <p:nvPr>
            <p:extLst/>
          </p:nvPr>
        </p:nvGraphicFramePr>
        <p:xfrm>
          <a:off x="80975" y="2455705"/>
          <a:ext cx="2428413" cy="2125423"/>
        </p:xfrm>
        <a:graphic>
          <a:graphicData uri="http://schemas.openxmlformats.org/presentationml/2006/ole">
            <mc:AlternateContent xmlns:mc="http://schemas.openxmlformats.org/markup-compatibility/2006">
              <mc:Choice xmlns:v="urn:schemas-microsoft-com:vml" Requires="v">
                <p:oleObj spid="_x0000_s7615" name="Graph" r:id="rId6" imgW="3435120" imgH="3006000" progId="Origin50.Graph">
                  <p:embed/>
                </p:oleObj>
              </mc:Choice>
              <mc:Fallback>
                <p:oleObj name="Graph" r:id="rId6" imgW="3435120" imgH="3006000" progId="Origin50.Graph">
                  <p:embed/>
                  <p:pic>
                    <p:nvPicPr>
                      <p:cNvPr id="0" name=""/>
                      <p:cNvPicPr/>
                      <p:nvPr/>
                    </p:nvPicPr>
                    <p:blipFill>
                      <a:blip r:embed="rId7"/>
                      <a:stretch>
                        <a:fillRect/>
                      </a:stretch>
                    </p:blipFill>
                    <p:spPr>
                      <a:xfrm>
                        <a:off x="80975" y="2455705"/>
                        <a:ext cx="2428413" cy="2125423"/>
                      </a:xfrm>
                      <a:prstGeom prst="rect">
                        <a:avLst/>
                      </a:prstGeom>
                    </p:spPr>
                  </p:pic>
                </p:oleObj>
              </mc:Fallback>
            </mc:AlternateContent>
          </a:graphicData>
        </a:graphic>
      </p:graphicFrame>
      <p:graphicFrame>
        <p:nvGraphicFramePr>
          <p:cNvPr id="6" name="Объект 5"/>
          <p:cNvGraphicFramePr>
            <a:graphicFrameLocks noChangeAspect="1"/>
          </p:cNvGraphicFramePr>
          <p:nvPr>
            <p:extLst/>
          </p:nvPr>
        </p:nvGraphicFramePr>
        <p:xfrm>
          <a:off x="2746158" y="404664"/>
          <a:ext cx="2671907" cy="2160240"/>
        </p:xfrm>
        <a:graphic>
          <a:graphicData uri="http://schemas.openxmlformats.org/presentationml/2006/ole">
            <mc:AlternateContent xmlns:mc="http://schemas.openxmlformats.org/markup-compatibility/2006">
              <mc:Choice xmlns:v="urn:schemas-microsoft-com:vml" Requires="v">
                <p:oleObj spid="_x0000_s7616" name="Graph" r:id="rId8" imgW="3623400" imgH="2928240" progId="Origin50.Graph">
                  <p:embed/>
                </p:oleObj>
              </mc:Choice>
              <mc:Fallback>
                <p:oleObj name="Graph" r:id="rId8" imgW="3623400" imgH="2928240" progId="Origin50.Graph">
                  <p:embed/>
                  <p:pic>
                    <p:nvPicPr>
                      <p:cNvPr id="0" name=""/>
                      <p:cNvPicPr/>
                      <p:nvPr/>
                    </p:nvPicPr>
                    <p:blipFill>
                      <a:blip r:embed="rId9"/>
                      <a:stretch>
                        <a:fillRect/>
                      </a:stretch>
                    </p:blipFill>
                    <p:spPr>
                      <a:xfrm>
                        <a:off x="2746158" y="404664"/>
                        <a:ext cx="2671907" cy="2160240"/>
                      </a:xfrm>
                      <a:prstGeom prst="rect">
                        <a:avLst/>
                      </a:prstGeom>
                    </p:spPr>
                  </p:pic>
                </p:oleObj>
              </mc:Fallback>
            </mc:AlternateContent>
          </a:graphicData>
        </a:graphic>
      </p:graphicFrame>
      <p:graphicFrame>
        <p:nvGraphicFramePr>
          <p:cNvPr id="8" name="Объект 7"/>
          <p:cNvGraphicFramePr>
            <a:graphicFrameLocks noChangeAspect="1"/>
          </p:cNvGraphicFramePr>
          <p:nvPr>
            <p:extLst/>
          </p:nvPr>
        </p:nvGraphicFramePr>
        <p:xfrm>
          <a:off x="1363837" y="4254843"/>
          <a:ext cx="2764641" cy="2155180"/>
        </p:xfrm>
        <a:graphic>
          <a:graphicData uri="http://schemas.openxmlformats.org/presentationml/2006/ole">
            <mc:AlternateContent xmlns:mc="http://schemas.openxmlformats.org/markup-compatibility/2006">
              <mc:Choice xmlns:v="urn:schemas-microsoft-com:vml" Requires="v">
                <p:oleObj spid="_x0000_s7617" name="Graph" r:id="rId10" imgW="3679200" imgH="2868480" progId="Origin50.Graph">
                  <p:embed/>
                </p:oleObj>
              </mc:Choice>
              <mc:Fallback>
                <p:oleObj name="Graph" r:id="rId10" imgW="3679200" imgH="2868480" progId="Origin50.Graph">
                  <p:embed/>
                  <p:pic>
                    <p:nvPicPr>
                      <p:cNvPr id="0" name=""/>
                      <p:cNvPicPr/>
                      <p:nvPr/>
                    </p:nvPicPr>
                    <p:blipFill>
                      <a:blip r:embed="rId11"/>
                      <a:stretch>
                        <a:fillRect/>
                      </a:stretch>
                    </p:blipFill>
                    <p:spPr>
                      <a:xfrm>
                        <a:off x="1363837" y="4254843"/>
                        <a:ext cx="2764641" cy="2155180"/>
                      </a:xfrm>
                      <a:prstGeom prst="rect">
                        <a:avLst/>
                      </a:prstGeom>
                    </p:spPr>
                  </p:pic>
                </p:oleObj>
              </mc:Fallback>
            </mc:AlternateContent>
          </a:graphicData>
        </a:graphic>
      </p:graphicFrame>
      <p:graphicFrame>
        <p:nvGraphicFramePr>
          <p:cNvPr id="9" name="Объект 8"/>
          <p:cNvGraphicFramePr>
            <a:graphicFrameLocks noChangeAspect="1"/>
          </p:cNvGraphicFramePr>
          <p:nvPr>
            <p:extLst/>
          </p:nvPr>
        </p:nvGraphicFramePr>
        <p:xfrm>
          <a:off x="2794087" y="2420888"/>
          <a:ext cx="2701352" cy="2160240"/>
        </p:xfrm>
        <a:graphic>
          <a:graphicData uri="http://schemas.openxmlformats.org/presentationml/2006/ole">
            <mc:AlternateContent xmlns:mc="http://schemas.openxmlformats.org/markup-compatibility/2006">
              <mc:Choice xmlns:v="urn:schemas-microsoft-com:vml" Requires="v">
                <p:oleObj spid="_x0000_s7618" name="Graph" r:id="rId12" imgW="3629520" imgH="2918160" progId="Origin50.Graph">
                  <p:embed/>
                </p:oleObj>
              </mc:Choice>
              <mc:Fallback>
                <p:oleObj name="Graph" r:id="rId12" imgW="3629520" imgH="2918160" progId="Origin50.Graph">
                  <p:embed/>
                  <p:pic>
                    <p:nvPicPr>
                      <p:cNvPr id="0" name=""/>
                      <p:cNvPicPr/>
                      <p:nvPr/>
                    </p:nvPicPr>
                    <p:blipFill>
                      <a:blip r:embed="rId13"/>
                      <a:stretch>
                        <a:fillRect/>
                      </a:stretch>
                    </p:blipFill>
                    <p:spPr>
                      <a:xfrm>
                        <a:off x="2794087" y="2420888"/>
                        <a:ext cx="2701352" cy="2160240"/>
                      </a:xfrm>
                      <a:prstGeom prst="rect">
                        <a:avLst/>
                      </a:prstGeom>
                    </p:spPr>
                  </p:pic>
                </p:oleObj>
              </mc:Fallback>
            </mc:AlternateContent>
          </a:graphicData>
        </a:graphic>
      </p:graphicFrame>
      <p:cxnSp>
        <p:nvCxnSpPr>
          <p:cNvPr id="11" name="Прямая соединительная линия 10"/>
          <p:cNvCxnSpPr/>
          <p:nvPr/>
        </p:nvCxnSpPr>
        <p:spPr>
          <a:xfrm>
            <a:off x="5580112" y="44624"/>
            <a:ext cx="0" cy="6404743"/>
          </a:xfrm>
          <a:prstGeom prst="line">
            <a:avLst/>
          </a:prstGeom>
        </p:spPr>
        <p:style>
          <a:lnRef idx="1">
            <a:schemeClr val="accent1"/>
          </a:lnRef>
          <a:fillRef idx="0">
            <a:schemeClr val="accent1"/>
          </a:fillRef>
          <a:effectRef idx="0">
            <a:schemeClr val="accent1"/>
          </a:effectRef>
          <a:fontRef idx="minor">
            <a:schemeClr val="tx1"/>
          </a:fontRef>
        </p:style>
      </p:cxnSp>
      <p:sp>
        <p:nvSpPr>
          <p:cNvPr id="12" name="Заголовок 1"/>
          <p:cNvSpPr txBox="1">
            <a:spLocks/>
          </p:cNvSpPr>
          <p:nvPr/>
        </p:nvSpPr>
        <p:spPr>
          <a:xfrm>
            <a:off x="2170094" y="0"/>
            <a:ext cx="1152128"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T= 25C</a:t>
            </a:r>
            <a:endParaRPr lang="ru-RU" dirty="0">
              <a:ln w="1905"/>
              <a:solidFill>
                <a:schemeClr val="accent1">
                  <a:lumMod val="75000"/>
                </a:schemeClr>
              </a:solidFill>
              <a:effectLst>
                <a:innerShdw blurRad="69850" dist="43180" dir="5400000">
                  <a:srgbClr val="000000">
                    <a:alpha val="65000"/>
                  </a:srgbClr>
                </a:innerShdw>
              </a:effectLst>
            </a:endParaRPr>
          </a:p>
        </p:txBody>
      </p:sp>
      <p:sp>
        <p:nvSpPr>
          <p:cNvPr id="13" name="Заголовок 1"/>
          <p:cNvSpPr txBox="1">
            <a:spLocks/>
          </p:cNvSpPr>
          <p:nvPr/>
        </p:nvSpPr>
        <p:spPr>
          <a:xfrm>
            <a:off x="6955875" y="0"/>
            <a:ext cx="1152128"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T= 50C</a:t>
            </a:r>
            <a:endParaRPr lang="ru-RU" dirty="0">
              <a:ln w="1905"/>
              <a:solidFill>
                <a:schemeClr val="accent1">
                  <a:lumMod val="75000"/>
                </a:schemeClr>
              </a:solidFill>
              <a:effectLst>
                <a:innerShdw blurRad="69850" dist="43180" dir="5400000">
                  <a:srgbClr val="000000">
                    <a:alpha val="65000"/>
                  </a:srgbClr>
                </a:innerShdw>
              </a:effectLst>
            </a:endParaRPr>
          </a:p>
        </p:txBody>
      </p:sp>
      <p:graphicFrame>
        <p:nvGraphicFramePr>
          <p:cNvPr id="14" name="Объект 13"/>
          <p:cNvGraphicFramePr>
            <a:graphicFrameLocks noChangeAspect="1"/>
          </p:cNvGraphicFramePr>
          <p:nvPr>
            <p:extLst/>
          </p:nvPr>
        </p:nvGraphicFramePr>
        <p:xfrm>
          <a:off x="6156176" y="462682"/>
          <a:ext cx="2524710" cy="2169509"/>
        </p:xfrm>
        <a:graphic>
          <a:graphicData uri="http://schemas.openxmlformats.org/presentationml/2006/ole">
            <mc:AlternateContent xmlns:mc="http://schemas.openxmlformats.org/markup-compatibility/2006">
              <mc:Choice xmlns:v="urn:schemas-microsoft-com:vml" Requires="v">
                <p:oleObj spid="_x0000_s7619" name="Graph" r:id="rId14" imgW="3452040" imgH="2967480" progId="Origin50.Graph">
                  <p:embed/>
                </p:oleObj>
              </mc:Choice>
              <mc:Fallback>
                <p:oleObj name="Graph" r:id="rId14" imgW="3452040" imgH="2967480" progId="Origin50.Graph">
                  <p:embed/>
                  <p:pic>
                    <p:nvPicPr>
                      <p:cNvPr id="0" name=""/>
                      <p:cNvPicPr/>
                      <p:nvPr/>
                    </p:nvPicPr>
                    <p:blipFill>
                      <a:blip r:embed="rId15"/>
                      <a:stretch>
                        <a:fillRect/>
                      </a:stretch>
                    </p:blipFill>
                    <p:spPr>
                      <a:xfrm>
                        <a:off x="6156176" y="462682"/>
                        <a:ext cx="2524710" cy="2169509"/>
                      </a:xfrm>
                      <a:prstGeom prst="rect">
                        <a:avLst/>
                      </a:prstGeom>
                    </p:spPr>
                  </p:pic>
                </p:oleObj>
              </mc:Fallback>
            </mc:AlternateContent>
          </a:graphicData>
        </a:graphic>
      </p:graphicFrame>
      <p:sp>
        <p:nvSpPr>
          <p:cNvPr id="15" name="8-конечная звезда 14"/>
          <p:cNvSpPr/>
          <p:nvPr/>
        </p:nvSpPr>
        <p:spPr>
          <a:xfrm>
            <a:off x="539552" y="697755"/>
            <a:ext cx="325084" cy="323171"/>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ru-RU" dirty="0"/>
          </a:p>
        </p:txBody>
      </p:sp>
      <p:pic>
        <p:nvPicPr>
          <p:cNvPr id="23" name="Рисунок 22"/>
          <p:cNvPicPr>
            <a:picLocks noChangeAspect="1"/>
          </p:cNvPicPr>
          <p:nvPr/>
        </p:nvPicPr>
        <p:blipFill rotWithShape="1">
          <a:blip r:embed="rId16"/>
          <a:srcRect l="8206" t="6961" r="7673" b="7271"/>
          <a:stretch/>
        </p:blipFill>
        <p:spPr>
          <a:xfrm>
            <a:off x="6055774" y="3171241"/>
            <a:ext cx="2952328" cy="3024337"/>
          </a:xfrm>
          <a:prstGeom prst="rect">
            <a:avLst/>
          </a:prstGeom>
        </p:spPr>
      </p:pic>
      <p:sp>
        <p:nvSpPr>
          <p:cNvPr id="31" name="8-конечная звезда 30"/>
          <p:cNvSpPr/>
          <p:nvPr/>
        </p:nvSpPr>
        <p:spPr>
          <a:xfrm>
            <a:off x="3323202" y="697756"/>
            <a:ext cx="325084" cy="323171"/>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ru-RU" dirty="0"/>
          </a:p>
        </p:txBody>
      </p:sp>
      <p:sp>
        <p:nvSpPr>
          <p:cNvPr id="32" name="8-конечная звезда 31"/>
          <p:cNvSpPr/>
          <p:nvPr/>
        </p:nvSpPr>
        <p:spPr>
          <a:xfrm>
            <a:off x="539552" y="2748796"/>
            <a:ext cx="325084" cy="323171"/>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ru-RU" dirty="0"/>
          </a:p>
        </p:txBody>
      </p:sp>
      <p:sp>
        <p:nvSpPr>
          <p:cNvPr id="33" name="8-конечная звезда 32"/>
          <p:cNvSpPr/>
          <p:nvPr/>
        </p:nvSpPr>
        <p:spPr>
          <a:xfrm>
            <a:off x="3322222" y="2747809"/>
            <a:ext cx="325084" cy="323171"/>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endParaRPr lang="ru-RU" dirty="0"/>
          </a:p>
        </p:txBody>
      </p:sp>
      <p:sp>
        <p:nvSpPr>
          <p:cNvPr id="34" name="8-конечная звезда 33"/>
          <p:cNvSpPr/>
          <p:nvPr/>
        </p:nvSpPr>
        <p:spPr>
          <a:xfrm>
            <a:off x="1889319" y="4683410"/>
            <a:ext cx="325084" cy="323171"/>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ru-RU" dirty="0"/>
          </a:p>
        </p:txBody>
      </p:sp>
      <p:sp>
        <p:nvSpPr>
          <p:cNvPr id="35" name="TextBox 34"/>
          <p:cNvSpPr txBox="1"/>
          <p:nvPr/>
        </p:nvSpPr>
        <p:spPr>
          <a:xfrm>
            <a:off x="954109" y="3279068"/>
            <a:ext cx="819455" cy="261610"/>
          </a:xfrm>
          <a:prstGeom prst="rect">
            <a:avLst/>
          </a:prstGeom>
          <a:noFill/>
        </p:spPr>
        <p:txBody>
          <a:bodyPr wrap="none" rtlCol="0">
            <a:spAutoFit/>
          </a:bodyPr>
          <a:lstStyle/>
          <a:p>
            <a:r>
              <a:rPr lang="en-US" sz="1100" dirty="0" smtClean="0"/>
              <a:t>q</a:t>
            </a:r>
            <a:r>
              <a:rPr lang="en-US" sz="1100" baseline="-25000" dirty="0" smtClean="0"/>
              <a:t>0</a:t>
            </a:r>
            <a:r>
              <a:rPr lang="en-US" sz="1100" dirty="0" smtClean="0"/>
              <a:t>=4.5nm</a:t>
            </a:r>
            <a:r>
              <a:rPr lang="en-US" sz="1100" baseline="30000" dirty="0" smtClean="0"/>
              <a:t>-1</a:t>
            </a:r>
            <a:endParaRPr lang="ru-RU" sz="1100" baseline="30000" dirty="0"/>
          </a:p>
        </p:txBody>
      </p:sp>
      <p:sp>
        <p:nvSpPr>
          <p:cNvPr id="36" name="TextBox 35"/>
          <p:cNvSpPr txBox="1"/>
          <p:nvPr/>
        </p:nvSpPr>
        <p:spPr>
          <a:xfrm>
            <a:off x="3794622" y="3217741"/>
            <a:ext cx="712054" cy="261610"/>
          </a:xfrm>
          <a:prstGeom prst="rect">
            <a:avLst/>
          </a:prstGeom>
          <a:noFill/>
        </p:spPr>
        <p:txBody>
          <a:bodyPr wrap="none" rtlCol="0">
            <a:spAutoFit/>
          </a:bodyPr>
          <a:lstStyle/>
          <a:p>
            <a:r>
              <a:rPr lang="en-US" sz="1100" dirty="0" smtClean="0"/>
              <a:t>q</a:t>
            </a:r>
            <a:r>
              <a:rPr lang="en-US" sz="1100" baseline="-25000" dirty="0" smtClean="0"/>
              <a:t>0</a:t>
            </a:r>
            <a:r>
              <a:rPr lang="en-US" sz="1100" dirty="0" smtClean="0"/>
              <a:t>=5nm</a:t>
            </a:r>
            <a:r>
              <a:rPr lang="en-US" sz="1100" baseline="30000" dirty="0" smtClean="0"/>
              <a:t>-1</a:t>
            </a:r>
            <a:endParaRPr lang="ru-RU" sz="1100" baseline="30000" dirty="0"/>
          </a:p>
        </p:txBody>
      </p:sp>
      <p:sp>
        <p:nvSpPr>
          <p:cNvPr id="37" name="TextBox 36"/>
          <p:cNvSpPr txBox="1"/>
          <p:nvPr/>
        </p:nvSpPr>
        <p:spPr>
          <a:xfrm>
            <a:off x="2226767" y="5364770"/>
            <a:ext cx="819455" cy="261610"/>
          </a:xfrm>
          <a:prstGeom prst="rect">
            <a:avLst/>
          </a:prstGeom>
          <a:noFill/>
        </p:spPr>
        <p:txBody>
          <a:bodyPr wrap="none" rtlCol="0">
            <a:spAutoFit/>
          </a:bodyPr>
          <a:lstStyle/>
          <a:p>
            <a:r>
              <a:rPr lang="en-US" sz="1100" dirty="0" smtClean="0"/>
              <a:t>q</a:t>
            </a:r>
            <a:r>
              <a:rPr lang="en-US" sz="1100" baseline="-25000" dirty="0" smtClean="0"/>
              <a:t>0</a:t>
            </a:r>
            <a:r>
              <a:rPr lang="en-US" sz="1100" dirty="0" smtClean="0"/>
              <a:t>=5.5nm</a:t>
            </a:r>
            <a:r>
              <a:rPr lang="en-US" sz="1100" baseline="30000" dirty="0" smtClean="0"/>
              <a:t>-1</a:t>
            </a:r>
            <a:endParaRPr lang="ru-RU" sz="1100" baseline="30000" dirty="0"/>
          </a:p>
        </p:txBody>
      </p:sp>
      <p:sp>
        <p:nvSpPr>
          <p:cNvPr id="38" name="TextBox 37"/>
          <p:cNvSpPr txBox="1"/>
          <p:nvPr/>
        </p:nvSpPr>
        <p:spPr>
          <a:xfrm>
            <a:off x="7122211" y="1353979"/>
            <a:ext cx="819455" cy="261610"/>
          </a:xfrm>
          <a:prstGeom prst="rect">
            <a:avLst/>
          </a:prstGeom>
          <a:noFill/>
        </p:spPr>
        <p:txBody>
          <a:bodyPr wrap="none" rtlCol="0">
            <a:spAutoFit/>
          </a:bodyPr>
          <a:lstStyle/>
          <a:p>
            <a:r>
              <a:rPr lang="en-US" sz="1100" dirty="0" smtClean="0"/>
              <a:t>q</a:t>
            </a:r>
            <a:r>
              <a:rPr lang="en-US" sz="1100" baseline="-25000" dirty="0" smtClean="0"/>
              <a:t>0</a:t>
            </a:r>
            <a:r>
              <a:rPr lang="en-US" sz="1100" dirty="0" smtClean="0"/>
              <a:t>=3.5nm</a:t>
            </a:r>
            <a:r>
              <a:rPr lang="en-US" sz="1100" baseline="30000" dirty="0" smtClean="0"/>
              <a:t>-1</a:t>
            </a:r>
            <a:endParaRPr lang="ru-RU" sz="1100" baseline="30000" dirty="0"/>
          </a:p>
        </p:txBody>
      </p:sp>
    </p:spTree>
    <p:extLst>
      <p:ext uri="{BB962C8B-B14F-4D97-AF65-F5344CB8AC3E}">
        <p14:creationId xmlns:p14="http://schemas.microsoft.com/office/powerpoint/2010/main" val="2005132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23528" y="2276872"/>
            <a:ext cx="8597097" cy="923330"/>
          </a:xfrm>
          <a:prstGeom prst="rect">
            <a:avLst/>
          </a:prstGeom>
          <a:noFill/>
          <a:effectLst>
            <a:glow rad="1295400">
              <a:schemeClr val="accent1"/>
            </a:glow>
            <a:outerShdw blurRad="50800" dist="63500" dir="5580000" algn="ctr" rotWithShape="0">
              <a:srgbClr val="000000">
                <a:alpha val="60000"/>
              </a:srgbClr>
            </a:outerShdw>
          </a:effectLst>
        </p:spPr>
        <p:txBody>
          <a:bodyPr wrap="none" lIns="91440" tIns="45720" rIns="91440" bIns="45720">
            <a:spAutoFit/>
          </a:bodyPr>
          <a:lstStyle/>
          <a:p>
            <a:pPr algn="ct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for your attention </a:t>
            </a:r>
            <a:endParaRPr lang="ru-RU"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Номер слайда 4"/>
          <p:cNvSpPr>
            <a:spLocks noGrp="1"/>
          </p:cNvSpPr>
          <p:nvPr>
            <p:ph type="sldNum" sz="quarter" idx="12"/>
          </p:nvPr>
        </p:nvSpPr>
        <p:spPr/>
        <p:txBody>
          <a:bodyPr/>
          <a:lstStyle/>
          <a:p>
            <a:fld id="{B09826BA-FE90-4795-AAAA-69635F0B8A8A}" type="slidenum">
              <a:rPr lang="ru-RU" smtClean="0"/>
              <a:pPr/>
              <a:t>18</a:t>
            </a:fld>
            <a:endParaRPr lang="ru-RU"/>
          </a:p>
        </p:txBody>
      </p:sp>
    </p:spTree>
    <p:extLst>
      <p:ext uri="{BB962C8B-B14F-4D97-AF65-F5344CB8AC3E}">
        <p14:creationId xmlns:p14="http://schemas.microsoft.com/office/powerpoint/2010/main" val="2167012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732483"/>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Lipid membrane</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1153791"/>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4" name="AutoShape 2" descr="https://mail-attachment.googleusercontent.com/attachment/u/0/?ui=2&amp;ik=dfc95c52d8&amp;view=att&amp;th=142602bb2f7727d2&amp;attid=0.1&amp;disp=inline&amp;realattid=1451850913294581760-local0&amp;safe=1&amp;zw&amp;saduie=AG9B_P_HCCN8Rbz6kiz8ixfz6PVo&amp;sadet=1384754029449&amp;sads=s9i9WFsTP1d7wsRMOWywM7rdGc4"/>
          <p:cNvSpPr>
            <a:spLocks noChangeAspect="1" noChangeArrowheads="1"/>
          </p:cNvSpPr>
          <p:nvPr/>
        </p:nvSpPr>
        <p:spPr bwMode="auto">
          <a:xfrm>
            <a:off x="245179" y="2875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TextBox 9"/>
          <p:cNvSpPr txBox="1"/>
          <p:nvPr/>
        </p:nvSpPr>
        <p:spPr>
          <a:xfrm>
            <a:off x="3218916" y="1333070"/>
            <a:ext cx="5855321" cy="523220"/>
          </a:xfrm>
          <a:prstGeom prst="rect">
            <a:avLst/>
          </a:prstGeom>
          <a:noFill/>
        </p:spPr>
        <p:txBody>
          <a:bodyPr wrap="none" rtlCol="0">
            <a:spAutoFit/>
          </a:bodyPr>
          <a:lstStyle/>
          <a:p>
            <a:r>
              <a:rPr lang="en-US" sz="2800" dirty="0" smtClean="0"/>
              <a:t>DPPC - </a:t>
            </a:r>
            <a:r>
              <a:rPr lang="en-US" sz="2800" dirty="0" err="1" smtClean="0"/>
              <a:t>Dipalmitoylphosphatidylcholine</a:t>
            </a:r>
            <a:endParaRPr lang="ru-RU" sz="2800" dirty="0"/>
          </a:p>
        </p:txBody>
      </p:sp>
      <p:pic>
        <p:nvPicPr>
          <p:cNvPr id="19" name="Рисунок 18"/>
          <p:cNvPicPr>
            <a:picLocks noChangeAspect="1"/>
          </p:cNvPicPr>
          <p:nvPr/>
        </p:nvPicPr>
        <p:blipFill>
          <a:blip r:embed="rId3"/>
          <a:stretch>
            <a:fillRect/>
          </a:stretch>
        </p:blipFill>
        <p:spPr>
          <a:xfrm>
            <a:off x="4467606" y="2357686"/>
            <a:ext cx="4344640" cy="1143000"/>
          </a:xfrm>
          <a:prstGeom prst="rect">
            <a:avLst/>
          </a:prstGeom>
        </p:spPr>
      </p:pic>
      <p:pic>
        <p:nvPicPr>
          <p:cNvPr id="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103" y="4243903"/>
            <a:ext cx="1769562"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135" y="4291381"/>
            <a:ext cx="2074788" cy="148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79" y="4438587"/>
            <a:ext cx="1584176" cy="128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Стрелка вниз 24"/>
          <p:cNvSpPr/>
          <p:nvPr/>
        </p:nvSpPr>
        <p:spPr>
          <a:xfrm rot="5400000" flipV="1">
            <a:off x="4246599" y="3087440"/>
            <a:ext cx="428948" cy="5904656"/>
          </a:xfrm>
          <a:prstGeom prst="downArrow">
            <a:avLst>
              <a:gd name="adj1" fmla="val 45887"/>
              <a:gd name="adj2" fmla="val 155325"/>
            </a:avLst>
          </a:prstGeom>
          <a:gradFill>
            <a:gsLst>
              <a:gs pos="0">
                <a:srgbClr val="00B0F0"/>
              </a:gs>
              <a:gs pos="100000">
                <a:srgbClr val="FF0000"/>
              </a:gs>
            </a:gsLst>
            <a:lin ang="5400000" scaled="0"/>
          </a:gradFill>
          <a:ln>
            <a:gradFill>
              <a:gsLst>
                <a:gs pos="0">
                  <a:schemeClr val="tx2">
                    <a:lumMod val="60000"/>
                    <a:lumOff val="40000"/>
                  </a:schemeClr>
                </a:gs>
                <a:gs pos="100000">
                  <a:srgbClr val="FF0000">
                    <a:alpha val="48000"/>
                  </a:srgb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chemeClr val="tx1"/>
                </a:solidFill>
              </a:rPr>
              <a:t>35°C   </a:t>
            </a:r>
            <a:r>
              <a:rPr lang="en-US" sz="2400" b="1" dirty="0" smtClean="0">
                <a:solidFill>
                  <a:schemeClr val="tx1"/>
                </a:solidFill>
              </a:rPr>
              <a:t>                          41°C</a:t>
            </a:r>
            <a:endParaRPr lang="en-US" sz="2400" b="1" dirty="0">
              <a:solidFill>
                <a:schemeClr val="tx1"/>
              </a:solidFill>
            </a:endParaRPr>
          </a:p>
        </p:txBody>
      </p:sp>
      <p:sp>
        <p:nvSpPr>
          <p:cNvPr id="7" name="Номер слайда 6"/>
          <p:cNvSpPr>
            <a:spLocks noGrp="1"/>
          </p:cNvSpPr>
          <p:nvPr>
            <p:ph type="sldNum" sz="quarter" idx="12"/>
          </p:nvPr>
        </p:nvSpPr>
        <p:spPr/>
        <p:txBody>
          <a:bodyPr/>
          <a:lstStyle/>
          <a:p>
            <a:fld id="{B09826BA-FE90-4795-AAAA-69635F0B8A8A}" type="slidenum">
              <a:rPr lang="ru-RU" smtClean="0"/>
              <a:pPr/>
              <a:t>2</a:t>
            </a:fld>
            <a:endParaRPr lang="ru-RU"/>
          </a:p>
        </p:txBody>
      </p:sp>
      <p:pic>
        <p:nvPicPr>
          <p:cNvPr id="2050" name="Picture 2" descr="ÐÐ°ÑÑÐ¸Ð½ÐºÐ¸ Ð¿Ð¾ Ð·Ð°Ð¿ÑÐ¾ÑÑ dppc"/>
          <p:cNvPicPr>
            <a:picLocks noChangeAspect="1" noChangeArrowheads="1"/>
          </p:cNvPicPr>
          <p:nvPr/>
        </p:nvPicPr>
        <p:blipFill rotWithShape="1">
          <a:blip r:embed="rId7">
            <a:extLst>
              <a:ext uri="{28A0092B-C50C-407E-A947-70E740481C1C}">
                <a14:useLocalDpi xmlns:a14="http://schemas.microsoft.com/office/drawing/2010/main" val="0"/>
              </a:ext>
            </a:extLst>
          </a:blip>
          <a:srcRect l="-850" t="14837" r="60846" b="10064"/>
          <a:stretch/>
        </p:blipFill>
        <p:spPr bwMode="auto">
          <a:xfrm>
            <a:off x="424627" y="1887069"/>
            <a:ext cx="3528392" cy="2160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44008" y="3938410"/>
            <a:ext cx="2622898" cy="369332"/>
          </a:xfrm>
          <a:prstGeom prst="rect">
            <a:avLst/>
          </a:prstGeom>
          <a:noFill/>
        </p:spPr>
        <p:txBody>
          <a:bodyPr wrap="none" rtlCol="0">
            <a:spAutoFit/>
          </a:bodyPr>
          <a:lstStyle/>
          <a:p>
            <a:r>
              <a:rPr lang="en-US" dirty="0" smtClean="0"/>
              <a:t>The main phase transition</a:t>
            </a:r>
            <a:endParaRPr lang="ru-RU" dirty="0"/>
          </a:p>
        </p:txBody>
      </p:sp>
    </p:spTree>
    <p:extLst>
      <p:ext uri="{BB962C8B-B14F-4D97-AF65-F5344CB8AC3E}">
        <p14:creationId xmlns:p14="http://schemas.microsoft.com/office/powerpoint/2010/main" val="294217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732483"/>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DPPC phase diagram</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1153791"/>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4" name="AutoShape 2" descr="https://mail-attachment.googleusercontent.com/attachment/u/0/?ui=2&amp;ik=dfc95c52d8&amp;view=att&amp;th=142602bb2f7727d2&amp;attid=0.1&amp;disp=inline&amp;realattid=1451850913294581760-local0&amp;safe=1&amp;zw&amp;saduie=AG9B_P_HCCN8Rbz6kiz8ixfz6PVo&amp;sadet=1384754029449&amp;sads=s9i9WFsTP1d7wsRMOWywM7rdGc4"/>
          <p:cNvSpPr>
            <a:spLocks noChangeAspect="1" noChangeArrowheads="1"/>
          </p:cNvSpPr>
          <p:nvPr/>
        </p:nvSpPr>
        <p:spPr bwMode="auto">
          <a:xfrm>
            <a:off x="245179" y="2875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Номер слайда 6"/>
          <p:cNvSpPr>
            <a:spLocks noGrp="1"/>
          </p:cNvSpPr>
          <p:nvPr>
            <p:ph type="sldNum" sz="quarter" idx="12"/>
          </p:nvPr>
        </p:nvSpPr>
        <p:spPr/>
        <p:txBody>
          <a:bodyPr/>
          <a:lstStyle/>
          <a:p>
            <a:fld id="{B09826BA-FE90-4795-AAAA-69635F0B8A8A}" type="slidenum">
              <a:rPr lang="ru-RU" smtClean="0"/>
              <a:pPr/>
              <a:t>3</a:t>
            </a:fld>
            <a:endParaRPr lang="ru-RU"/>
          </a:p>
        </p:txBody>
      </p:sp>
      <p:pic>
        <p:nvPicPr>
          <p:cNvPr id="4098" name="Picture 2" descr="ÐÐ°ÑÑÐ¸Ð½ÐºÐ¸ Ð¿Ð¾ Ð·Ð°Ð¿ÑÐ¾ÑÑ dppc phase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r="48210"/>
          <a:stretch/>
        </p:blipFill>
        <p:spPr bwMode="auto">
          <a:xfrm>
            <a:off x="2884035" y="1410465"/>
            <a:ext cx="4208245" cy="3740662"/>
          </a:xfrm>
          <a:prstGeom prst="rect">
            <a:avLst/>
          </a:prstGeom>
          <a:noFill/>
          <a:extLst>
            <a:ext uri="{909E8E84-426E-40DD-AFC4-6F175D3DCCD1}">
              <a14:hiddenFill xmlns:a14="http://schemas.microsoft.com/office/drawing/2010/main">
                <a:solidFill>
                  <a:srgbClr val="FFFFFF"/>
                </a:solidFill>
              </a14:hiddenFill>
            </a:ext>
          </a:extLst>
        </p:spPr>
      </p:pic>
      <p:sp>
        <p:nvSpPr>
          <p:cNvPr id="5" name="Овал 4"/>
          <p:cNvSpPr/>
          <p:nvPr/>
        </p:nvSpPr>
        <p:spPr>
          <a:xfrm rot="18549985">
            <a:off x="2932694" y="2701066"/>
            <a:ext cx="2274659" cy="283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 стрелкой 8"/>
          <p:cNvCxnSpPr/>
          <p:nvPr/>
        </p:nvCxnSpPr>
        <p:spPr>
          <a:xfrm flipV="1">
            <a:off x="2615212" y="2662374"/>
            <a:ext cx="0" cy="14713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133091" y="3242694"/>
            <a:ext cx="2307536" cy="369332"/>
          </a:xfrm>
          <a:prstGeom prst="rect">
            <a:avLst/>
          </a:prstGeom>
          <a:noFill/>
        </p:spPr>
        <p:txBody>
          <a:bodyPr wrap="square" rtlCol="0">
            <a:spAutoFit/>
          </a:bodyPr>
          <a:lstStyle/>
          <a:p>
            <a:r>
              <a:rPr lang="en-US" dirty="0" smtClean="0"/>
              <a:t>“Narrow”  transition </a:t>
            </a:r>
            <a:endParaRPr lang="ru-RU" dirty="0"/>
          </a:p>
        </p:txBody>
      </p:sp>
      <p:cxnSp>
        <p:nvCxnSpPr>
          <p:cNvPr id="13" name="Прямая со стрелкой 12"/>
          <p:cNvCxnSpPr/>
          <p:nvPr/>
        </p:nvCxnSpPr>
        <p:spPr>
          <a:xfrm>
            <a:off x="3495816" y="5722714"/>
            <a:ext cx="2947556" cy="105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7995" y="5255287"/>
            <a:ext cx="1939505" cy="369332"/>
          </a:xfrm>
          <a:prstGeom prst="rect">
            <a:avLst/>
          </a:prstGeom>
          <a:noFill/>
        </p:spPr>
        <p:txBody>
          <a:bodyPr wrap="none" rtlCol="0">
            <a:spAutoFit/>
          </a:bodyPr>
          <a:lstStyle/>
          <a:p>
            <a:r>
              <a:rPr lang="en-US" dirty="0" smtClean="0"/>
              <a:t>“Broad” transition </a:t>
            </a:r>
            <a:endParaRPr lang="ru-RU" dirty="0"/>
          </a:p>
        </p:txBody>
      </p:sp>
    </p:spTree>
    <p:extLst>
      <p:ext uri="{BB962C8B-B14F-4D97-AF65-F5344CB8AC3E}">
        <p14:creationId xmlns:p14="http://schemas.microsoft.com/office/powerpoint/2010/main" val="3658210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High pressure setup</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6" name="Номер слайда 5"/>
          <p:cNvSpPr>
            <a:spLocks noGrp="1"/>
          </p:cNvSpPr>
          <p:nvPr>
            <p:ph type="sldNum" sz="quarter" idx="12"/>
          </p:nvPr>
        </p:nvSpPr>
        <p:spPr/>
        <p:txBody>
          <a:bodyPr/>
          <a:lstStyle/>
          <a:p>
            <a:fld id="{B09826BA-FE90-4795-AAAA-69635F0B8A8A}" type="slidenum">
              <a:rPr lang="ru-RU" smtClean="0"/>
              <a:pPr/>
              <a:t>4</a:t>
            </a:fld>
            <a:endParaRPr lang="ru-RU"/>
          </a:p>
        </p:txBody>
      </p:sp>
      <p:pic>
        <p:nvPicPr>
          <p:cNvPr id="9" name="Рисунок 8"/>
          <p:cNvPicPr>
            <a:picLocks noChangeAspect="1"/>
          </p:cNvPicPr>
          <p:nvPr/>
        </p:nvPicPr>
        <p:blipFill>
          <a:blip r:embed="rId4"/>
          <a:stretch>
            <a:fillRect/>
          </a:stretch>
        </p:blipFill>
        <p:spPr>
          <a:xfrm>
            <a:off x="5604811" y="880140"/>
            <a:ext cx="3494491" cy="2620868"/>
          </a:xfrm>
          <a:prstGeom prst="rect">
            <a:avLst/>
          </a:prstGeom>
        </p:spPr>
      </p:pic>
      <p:pic>
        <p:nvPicPr>
          <p:cNvPr id="10" name="Рисунок 9"/>
          <p:cNvPicPr>
            <a:picLocks noChangeAspect="1"/>
          </p:cNvPicPr>
          <p:nvPr/>
        </p:nvPicPr>
        <p:blipFill>
          <a:blip r:embed="rId5"/>
          <a:stretch>
            <a:fillRect/>
          </a:stretch>
        </p:blipFill>
        <p:spPr>
          <a:xfrm>
            <a:off x="5622249" y="3629522"/>
            <a:ext cx="3477054" cy="2607790"/>
          </a:xfrm>
          <a:prstGeom prst="rect">
            <a:avLst/>
          </a:prstGeom>
        </p:spPr>
      </p:pic>
      <p:graphicFrame>
        <p:nvGraphicFramePr>
          <p:cNvPr id="11" name="Объект 10"/>
          <p:cNvGraphicFramePr>
            <a:graphicFrameLocks noChangeAspect="1"/>
          </p:cNvGraphicFramePr>
          <p:nvPr>
            <p:extLst>
              <p:ext uri="{D42A27DB-BD31-4B8C-83A1-F6EECF244321}">
                <p14:modId xmlns:p14="http://schemas.microsoft.com/office/powerpoint/2010/main" val="2648095062"/>
              </p:ext>
            </p:extLst>
          </p:nvPr>
        </p:nvGraphicFramePr>
        <p:xfrm>
          <a:off x="467543" y="4355990"/>
          <a:ext cx="1800201" cy="1294526"/>
        </p:xfrm>
        <a:graphic>
          <a:graphicData uri="http://schemas.openxmlformats.org/presentationml/2006/ole">
            <mc:AlternateContent xmlns:mc="http://schemas.openxmlformats.org/markup-compatibility/2006">
              <mc:Choice xmlns:v="urn:schemas-microsoft-com:vml" Requires="v">
                <p:oleObj spid="_x0000_s5253" name="Equation" r:id="rId6" imgW="1130040" imgH="812520" progId="Equation.DSMT4">
                  <p:embed/>
                </p:oleObj>
              </mc:Choice>
              <mc:Fallback>
                <p:oleObj name="Equation" r:id="rId6" imgW="1130040" imgH="8125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3" y="4355990"/>
                        <a:ext cx="1800201" cy="1294526"/>
                      </a:xfrm>
                      <a:prstGeom prst="rect">
                        <a:avLst/>
                      </a:prstGeom>
                      <a:noFill/>
                      <a:ln>
                        <a:noFill/>
                      </a:ln>
                    </p:spPr>
                  </p:pic>
                </p:oleObj>
              </mc:Fallback>
            </mc:AlternateContent>
          </a:graphicData>
        </a:graphic>
      </p:graphicFrame>
      <p:sp>
        <p:nvSpPr>
          <p:cNvPr id="4" name="TextBox 3"/>
          <p:cNvSpPr txBox="1"/>
          <p:nvPr/>
        </p:nvSpPr>
        <p:spPr>
          <a:xfrm>
            <a:off x="217280" y="5837202"/>
            <a:ext cx="5360891" cy="400110"/>
          </a:xfrm>
          <a:prstGeom prst="rect">
            <a:avLst/>
          </a:prstGeom>
          <a:noFill/>
        </p:spPr>
        <p:txBody>
          <a:bodyPr wrap="none" rtlCol="0">
            <a:spAutoFit/>
          </a:bodyPr>
          <a:lstStyle/>
          <a:p>
            <a:r>
              <a:rPr lang="en-US" sz="2000" b="1" dirty="0" smtClean="0"/>
              <a:t>The main feature - simultaneous measurements!</a:t>
            </a:r>
          </a:p>
        </p:txBody>
      </p:sp>
      <p:pic>
        <p:nvPicPr>
          <p:cNvPr id="5" name="Рисунок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56" y="908720"/>
            <a:ext cx="5062508" cy="3365564"/>
          </a:xfrm>
          <a:prstGeom prst="rect">
            <a:avLst/>
          </a:prstGeom>
        </p:spPr>
      </p:pic>
    </p:spTree>
    <p:extLst>
      <p:ext uri="{BB962C8B-B14F-4D97-AF65-F5344CB8AC3E}">
        <p14:creationId xmlns:p14="http://schemas.microsoft.com/office/powerpoint/2010/main" val="919206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09826BA-FE90-4795-AAAA-69635F0B8A8A}" type="slidenum">
              <a:rPr lang="ru-RU" smtClean="0"/>
              <a:pPr/>
              <a:t>5</a:t>
            </a:fld>
            <a:endParaRPr lang="ru-RU"/>
          </a:p>
        </p:txBody>
      </p:sp>
      <p:pic>
        <p:nvPicPr>
          <p:cNvPr id="1026" name="Picture 2" descr="http://flnph.jinr.ru/images/content/ibr2/ibr2-shema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1" y="3835574"/>
            <a:ext cx="3474362" cy="2473746"/>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755576" y="374030"/>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err="1" smtClean="0">
                <a:ln w="1905"/>
                <a:solidFill>
                  <a:schemeClr val="accent1">
                    <a:lumMod val="75000"/>
                  </a:schemeClr>
                </a:solidFill>
                <a:effectLst>
                  <a:innerShdw blurRad="69850" dist="43180" dir="5400000">
                    <a:srgbClr val="000000">
                      <a:alpha val="65000"/>
                    </a:srgbClr>
                  </a:innerShdw>
                </a:effectLst>
              </a:rPr>
              <a:t>YuMO</a:t>
            </a:r>
            <a:r>
              <a:rPr lang="en-US" dirty="0" smtClean="0">
                <a:ln w="1905"/>
                <a:solidFill>
                  <a:schemeClr val="accent1">
                    <a:lumMod val="75000"/>
                  </a:schemeClr>
                </a:solidFill>
                <a:effectLst>
                  <a:innerShdw blurRad="69850" dist="43180" dir="5400000">
                    <a:srgbClr val="000000">
                      <a:alpha val="65000"/>
                    </a:srgbClr>
                  </a:innerShdw>
                </a:effectLst>
              </a:rPr>
              <a:t> spectrometer</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7" name="Прямая соединительная линия 6"/>
          <p:cNvCxnSpPr/>
          <p:nvPr/>
        </p:nvCxnSpPr>
        <p:spPr>
          <a:xfrm flipV="1">
            <a:off x="680151" y="795338"/>
            <a:ext cx="7566670" cy="41374"/>
          </a:xfrm>
          <a:prstGeom prst="line">
            <a:avLst/>
          </a:prstGeom>
        </p:spPr>
        <p:style>
          <a:lnRef idx="2">
            <a:schemeClr val="accent1"/>
          </a:lnRef>
          <a:fillRef idx="0">
            <a:schemeClr val="accent1"/>
          </a:fillRef>
          <a:effectRef idx="1">
            <a:schemeClr val="accent1"/>
          </a:effectRef>
          <a:fontRef idx="minor">
            <a:schemeClr val="tx1"/>
          </a:fontRef>
        </p:style>
      </p:cxnSp>
      <p:grpSp>
        <p:nvGrpSpPr>
          <p:cNvPr id="10" name="Group 16"/>
          <p:cNvGrpSpPr>
            <a:grpSpLocks/>
          </p:cNvGrpSpPr>
          <p:nvPr/>
        </p:nvGrpSpPr>
        <p:grpSpPr bwMode="auto">
          <a:xfrm>
            <a:off x="251520" y="1340768"/>
            <a:ext cx="5472608" cy="4392488"/>
            <a:chOff x="1474" y="799"/>
            <a:chExt cx="4037" cy="2612"/>
          </a:xfrm>
        </p:grpSpPr>
        <p:pic>
          <p:nvPicPr>
            <p:cNvPr id="11" name="Picture 17" descr="YuM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36" y="799"/>
              <a:ext cx="3175" cy="2474"/>
            </a:xfrm>
            <a:prstGeom prst="rect">
              <a:avLst/>
            </a:prstGeom>
            <a:noFill/>
          </p:spPr>
        </p:pic>
        <p:sp>
          <p:nvSpPr>
            <p:cNvPr id="12" name="Text Box 18"/>
            <p:cNvSpPr txBox="1">
              <a:spLocks noChangeArrowheads="1"/>
            </p:cNvSpPr>
            <p:nvPr/>
          </p:nvSpPr>
          <p:spPr bwMode="auto">
            <a:xfrm>
              <a:off x="1474" y="2160"/>
              <a:ext cx="843" cy="178"/>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Cold moderator</a:t>
              </a:r>
              <a:endParaRPr lang="ru-RU" sz="1200" dirty="0">
                <a:latin typeface="Times New Roman" pitchFamily="18" charset="0"/>
              </a:endParaRPr>
            </a:p>
          </p:txBody>
        </p:sp>
        <p:sp>
          <p:nvSpPr>
            <p:cNvPr id="13" name="Text Box 19"/>
            <p:cNvSpPr txBox="1">
              <a:spLocks noChangeArrowheads="1"/>
            </p:cNvSpPr>
            <p:nvPr/>
          </p:nvSpPr>
          <p:spPr bwMode="auto">
            <a:xfrm>
              <a:off x="1837" y="1933"/>
              <a:ext cx="521" cy="178"/>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Chopper</a:t>
              </a:r>
              <a:endParaRPr lang="ru-RU" sz="1200" dirty="0">
                <a:latin typeface="Times New Roman" pitchFamily="18" charset="0"/>
              </a:endParaRPr>
            </a:p>
          </p:txBody>
        </p:sp>
        <p:sp>
          <p:nvSpPr>
            <p:cNvPr id="14" name="Text Box 20"/>
            <p:cNvSpPr txBox="1">
              <a:spLocks noChangeArrowheads="1"/>
            </p:cNvSpPr>
            <p:nvPr/>
          </p:nvSpPr>
          <p:spPr bwMode="auto">
            <a:xfrm>
              <a:off x="1791" y="1752"/>
              <a:ext cx="1237" cy="178"/>
            </a:xfrm>
            <a:prstGeom prst="rect">
              <a:avLst/>
            </a:prstGeom>
            <a:noFill/>
            <a:ln w="9525">
              <a:noFill/>
              <a:miter lim="800000"/>
              <a:headEnd/>
              <a:tailEnd/>
            </a:ln>
            <a:effectLst/>
          </p:spPr>
          <p:txBody>
            <a:bodyPr>
              <a:spAutoFit/>
            </a:bodyPr>
            <a:lstStyle/>
            <a:p>
              <a:r>
                <a:rPr lang="en-US" sz="1200" dirty="0" smtClean="0">
                  <a:latin typeface="Times New Roman" pitchFamily="18" charset="0"/>
                </a:rPr>
                <a:t>Collimation system</a:t>
              </a:r>
              <a:endParaRPr lang="ru-RU" sz="1200" dirty="0">
                <a:latin typeface="Times New Roman" pitchFamily="18" charset="0"/>
              </a:endParaRPr>
            </a:p>
          </p:txBody>
        </p:sp>
        <p:sp>
          <p:nvSpPr>
            <p:cNvPr id="16" name="Text Box 22"/>
            <p:cNvSpPr txBox="1">
              <a:spLocks noChangeArrowheads="1"/>
            </p:cNvSpPr>
            <p:nvPr/>
          </p:nvSpPr>
          <p:spPr bwMode="auto">
            <a:xfrm>
              <a:off x="2079" y="1354"/>
              <a:ext cx="878" cy="192"/>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Sample holder</a:t>
              </a:r>
              <a:endParaRPr lang="ru-RU" sz="1200" dirty="0">
                <a:latin typeface="Times New Roman" pitchFamily="18" charset="0"/>
              </a:endParaRPr>
            </a:p>
          </p:txBody>
        </p:sp>
        <p:sp>
          <p:nvSpPr>
            <p:cNvPr id="17" name="Text Box 23"/>
            <p:cNvSpPr txBox="1">
              <a:spLocks noChangeArrowheads="1"/>
            </p:cNvSpPr>
            <p:nvPr/>
          </p:nvSpPr>
          <p:spPr bwMode="auto">
            <a:xfrm>
              <a:off x="2880" y="1026"/>
              <a:ext cx="1144" cy="192"/>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Scattering detectors</a:t>
              </a:r>
              <a:endParaRPr lang="ru-RU" sz="1200" dirty="0">
                <a:latin typeface="Times New Roman" pitchFamily="18" charset="0"/>
              </a:endParaRPr>
            </a:p>
          </p:txBody>
        </p:sp>
        <p:sp>
          <p:nvSpPr>
            <p:cNvPr id="18" name="Text Box 24"/>
            <p:cNvSpPr txBox="1">
              <a:spLocks noChangeArrowheads="1"/>
            </p:cNvSpPr>
            <p:nvPr/>
          </p:nvSpPr>
          <p:spPr bwMode="auto">
            <a:xfrm>
              <a:off x="3095" y="816"/>
              <a:ext cx="1204" cy="192"/>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Direct beam detector</a:t>
              </a:r>
              <a:endParaRPr lang="ru-RU" sz="1200" dirty="0">
                <a:latin typeface="Times New Roman" pitchFamily="18" charset="0"/>
              </a:endParaRPr>
            </a:p>
          </p:txBody>
        </p:sp>
        <p:sp>
          <p:nvSpPr>
            <p:cNvPr id="20" name="Line 26"/>
            <p:cNvSpPr>
              <a:spLocks noChangeShapeType="1"/>
            </p:cNvSpPr>
            <p:nvPr/>
          </p:nvSpPr>
          <p:spPr bwMode="auto">
            <a:xfrm>
              <a:off x="3988" y="990"/>
              <a:ext cx="1087" cy="127"/>
            </a:xfrm>
            <a:prstGeom prst="line">
              <a:avLst/>
            </a:prstGeom>
            <a:noFill/>
            <a:ln w="9525">
              <a:solidFill>
                <a:schemeClr val="tx1"/>
              </a:solidFill>
              <a:round/>
              <a:headEnd/>
              <a:tailEnd type="triangle" w="med" len="med"/>
            </a:ln>
            <a:effectLst/>
          </p:spPr>
          <p:txBody>
            <a:bodyPr/>
            <a:lstStyle/>
            <a:p>
              <a:endParaRPr lang="ru-RU" dirty="0"/>
            </a:p>
          </p:txBody>
        </p:sp>
        <p:sp>
          <p:nvSpPr>
            <p:cNvPr id="21" name="Line 27"/>
            <p:cNvSpPr>
              <a:spLocks noChangeShapeType="1"/>
            </p:cNvSpPr>
            <p:nvPr/>
          </p:nvSpPr>
          <p:spPr bwMode="auto">
            <a:xfrm>
              <a:off x="3742" y="1162"/>
              <a:ext cx="727" cy="285"/>
            </a:xfrm>
            <a:prstGeom prst="line">
              <a:avLst/>
            </a:prstGeom>
            <a:noFill/>
            <a:ln w="9525">
              <a:solidFill>
                <a:schemeClr val="tx1"/>
              </a:solidFill>
              <a:round/>
              <a:headEnd/>
              <a:tailEnd type="triangle" w="med" len="med"/>
            </a:ln>
            <a:effectLst/>
          </p:spPr>
          <p:txBody>
            <a:bodyPr/>
            <a:lstStyle/>
            <a:p>
              <a:endParaRPr lang="ru-RU" dirty="0"/>
            </a:p>
          </p:txBody>
        </p:sp>
        <p:sp>
          <p:nvSpPr>
            <p:cNvPr id="22" name="Line 28"/>
            <p:cNvSpPr>
              <a:spLocks noChangeShapeType="1"/>
            </p:cNvSpPr>
            <p:nvPr/>
          </p:nvSpPr>
          <p:spPr bwMode="auto">
            <a:xfrm>
              <a:off x="3742" y="1162"/>
              <a:ext cx="364" cy="512"/>
            </a:xfrm>
            <a:prstGeom prst="line">
              <a:avLst/>
            </a:prstGeom>
            <a:noFill/>
            <a:ln w="9525">
              <a:solidFill>
                <a:schemeClr val="tx1"/>
              </a:solidFill>
              <a:round/>
              <a:headEnd/>
              <a:tailEnd type="triangle" w="med" len="med"/>
            </a:ln>
            <a:effectLst/>
          </p:spPr>
          <p:txBody>
            <a:bodyPr/>
            <a:lstStyle/>
            <a:p>
              <a:endParaRPr lang="ru-RU" dirty="0"/>
            </a:p>
          </p:txBody>
        </p:sp>
        <p:sp>
          <p:nvSpPr>
            <p:cNvPr id="25" name="Line 31"/>
            <p:cNvSpPr>
              <a:spLocks noChangeShapeType="1"/>
            </p:cNvSpPr>
            <p:nvPr/>
          </p:nvSpPr>
          <p:spPr bwMode="auto">
            <a:xfrm>
              <a:off x="2971" y="1480"/>
              <a:ext cx="726" cy="504"/>
            </a:xfrm>
            <a:prstGeom prst="line">
              <a:avLst/>
            </a:prstGeom>
            <a:noFill/>
            <a:ln w="9525">
              <a:solidFill>
                <a:schemeClr val="tx1"/>
              </a:solidFill>
              <a:round/>
              <a:headEnd/>
              <a:tailEnd type="triangle" w="med" len="med"/>
            </a:ln>
            <a:effectLst/>
          </p:spPr>
          <p:txBody>
            <a:bodyPr/>
            <a:lstStyle/>
            <a:p>
              <a:endParaRPr lang="ru-RU" dirty="0"/>
            </a:p>
          </p:txBody>
        </p:sp>
        <p:sp>
          <p:nvSpPr>
            <p:cNvPr id="27" name="Line 33"/>
            <p:cNvSpPr>
              <a:spLocks noChangeShapeType="1"/>
            </p:cNvSpPr>
            <p:nvPr/>
          </p:nvSpPr>
          <p:spPr bwMode="auto">
            <a:xfrm>
              <a:off x="2744" y="1888"/>
              <a:ext cx="426" cy="340"/>
            </a:xfrm>
            <a:prstGeom prst="line">
              <a:avLst/>
            </a:prstGeom>
            <a:noFill/>
            <a:ln w="9525">
              <a:solidFill>
                <a:schemeClr val="tx1"/>
              </a:solidFill>
              <a:round/>
              <a:headEnd/>
              <a:tailEnd type="triangle" w="med" len="med"/>
            </a:ln>
            <a:effectLst/>
          </p:spPr>
          <p:txBody>
            <a:bodyPr/>
            <a:lstStyle/>
            <a:p>
              <a:endParaRPr lang="ru-RU" dirty="0"/>
            </a:p>
          </p:txBody>
        </p:sp>
        <p:sp>
          <p:nvSpPr>
            <p:cNvPr id="28" name="Line 34"/>
            <p:cNvSpPr>
              <a:spLocks noChangeShapeType="1"/>
            </p:cNvSpPr>
            <p:nvPr/>
          </p:nvSpPr>
          <p:spPr bwMode="auto">
            <a:xfrm>
              <a:off x="2744" y="1888"/>
              <a:ext cx="45" cy="454"/>
            </a:xfrm>
            <a:prstGeom prst="line">
              <a:avLst/>
            </a:prstGeom>
            <a:noFill/>
            <a:ln w="9525">
              <a:solidFill>
                <a:schemeClr val="tx1"/>
              </a:solidFill>
              <a:round/>
              <a:headEnd/>
              <a:tailEnd type="triangle" w="med" len="med"/>
            </a:ln>
            <a:effectLst/>
          </p:spPr>
          <p:txBody>
            <a:bodyPr/>
            <a:lstStyle/>
            <a:p>
              <a:endParaRPr lang="ru-RU" dirty="0"/>
            </a:p>
          </p:txBody>
        </p:sp>
        <p:sp>
          <p:nvSpPr>
            <p:cNvPr id="29" name="Line 35"/>
            <p:cNvSpPr>
              <a:spLocks noChangeShapeType="1"/>
            </p:cNvSpPr>
            <p:nvPr/>
          </p:nvSpPr>
          <p:spPr bwMode="auto">
            <a:xfrm>
              <a:off x="2381" y="2069"/>
              <a:ext cx="340" cy="421"/>
            </a:xfrm>
            <a:prstGeom prst="line">
              <a:avLst/>
            </a:prstGeom>
            <a:noFill/>
            <a:ln w="9525">
              <a:solidFill>
                <a:schemeClr val="tx1"/>
              </a:solidFill>
              <a:round/>
              <a:headEnd/>
              <a:tailEnd type="triangle" w="med" len="med"/>
            </a:ln>
            <a:effectLst/>
          </p:spPr>
          <p:txBody>
            <a:bodyPr/>
            <a:lstStyle/>
            <a:p>
              <a:endParaRPr lang="ru-RU" dirty="0"/>
            </a:p>
          </p:txBody>
        </p:sp>
        <p:sp>
          <p:nvSpPr>
            <p:cNvPr id="30" name="Line 36"/>
            <p:cNvSpPr>
              <a:spLocks noChangeShapeType="1"/>
            </p:cNvSpPr>
            <p:nvPr/>
          </p:nvSpPr>
          <p:spPr bwMode="auto">
            <a:xfrm>
              <a:off x="2381" y="2296"/>
              <a:ext cx="250" cy="319"/>
            </a:xfrm>
            <a:prstGeom prst="line">
              <a:avLst/>
            </a:prstGeom>
            <a:noFill/>
            <a:ln w="9525">
              <a:solidFill>
                <a:schemeClr val="tx1"/>
              </a:solidFill>
              <a:round/>
              <a:headEnd/>
              <a:tailEnd type="triangle" w="med" len="med"/>
            </a:ln>
            <a:effectLst/>
          </p:spPr>
          <p:txBody>
            <a:bodyPr/>
            <a:lstStyle/>
            <a:p>
              <a:endParaRPr lang="ru-RU" dirty="0"/>
            </a:p>
          </p:txBody>
        </p:sp>
        <p:sp>
          <p:nvSpPr>
            <p:cNvPr id="31" name="Text Box 37"/>
            <p:cNvSpPr txBox="1">
              <a:spLocks noChangeArrowheads="1"/>
            </p:cNvSpPr>
            <p:nvPr/>
          </p:nvSpPr>
          <p:spPr bwMode="auto">
            <a:xfrm>
              <a:off x="3969" y="3219"/>
              <a:ext cx="1046" cy="192"/>
            </a:xfrm>
            <a:prstGeom prst="rect">
              <a:avLst/>
            </a:prstGeom>
            <a:noFill/>
            <a:ln w="9525">
              <a:noFill/>
              <a:miter lim="800000"/>
              <a:headEnd/>
              <a:tailEnd/>
            </a:ln>
            <a:effectLst/>
          </p:spPr>
          <p:txBody>
            <a:bodyPr wrap="none">
              <a:spAutoFit/>
            </a:bodyPr>
            <a:lstStyle/>
            <a:p>
              <a:r>
                <a:rPr lang="en-US" sz="1200" dirty="0" smtClean="0">
                  <a:latin typeface="Times New Roman" pitchFamily="18" charset="0"/>
                </a:rPr>
                <a:t>Remote computer</a:t>
              </a:r>
              <a:endParaRPr lang="ru-RU" sz="1200" dirty="0">
                <a:latin typeface="Times New Roman" pitchFamily="18" charset="0"/>
              </a:endParaRPr>
            </a:p>
          </p:txBody>
        </p:sp>
      </p:grpSp>
    </p:spTree>
    <p:extLst>
      <p:ext uri="{BB962C8B-B14F-4D97-AF65-F5344CB8AC3E}">
        <p14:creationId xmlns:p14="http://schemas.microsoft.com/office/powerpoint/2010/main" val="3639606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a:ln w="1905"/>
                <a:solidFill>
                  <a:schemeClr val="accent1">
                    <a:lumMod val="75000"/>
                  </a:schemeClr>
                </a:solidFill>
                <a:effectLst>
                  <a:innerShdw blurRad="69850" dist="43180" dir="5400000">
                    <a:srgbClr val="000000">
                      <a:alpha val="65000"/>
                    </a:srgbClr>
                  </a:innerShdw>
                </a:effectLst>
              </a:rPr>
              <a:t>SANS and volumetric </a:t>
            </a:r>
            <a:r>
              <a:rPr lang="en-US" dirty="0" smtClean="0">
                <a:ln w="1905"/>
                <a:solidFill>
                  <a:schemeClr val="accent1">
                    <a:lumMod val="75000"/>
                  </a:schemeClr>
                </a:solidFill>
                <a:effectLst>
                  <a:innerShdw blurRad="69850" dist="43180" dir="5400000">
                    <a:srgbClr val="000000">
                      <a:alpha val="65000"/>
                    </a:srgbClr>
                  </a:innerShdw>
                </a:effectLst>
              </a:rPr>
              <a:t>experiments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6" name="Номер слайда 5"/>
          <p:cNvSpPr>
            <a:spLocks noGrp="1"/>
          </p:cNvSpPr>
          <p:nvPr>
            <p:ph type="sldNum" sz="quarter" idx="12"/>
          </p:nvPr>
        </p:nvSpPr>
        <p:spPr/>
        <p:txBody>
          <a:bodyPr/>
          <a:lstStyle/>
          <a:p>
            <a:fld id="{B09826BA-FE90-4795-AAAA-69635F0B8A8A}" type="slidenum">
              <a:rPr lang="ru-RU" smtClean="0"/>
              <a:pPr/>
              <a:t>6</a:t>
            </a:fld>
            <a:endParaRPr lang="ru-RU"/>
          </a:p>
        </p:txBody>
      </p:sp>
      <p:pic>
        <p:nvPicPr>
          <p:cNvPr id="5" name="Рисунок 4"/>
          <p:cNvPicPr>
            <a:picLocks noChangeAspect="1"/>
          </p:cNvPicPr>
          <p:nvPr/>
        </p:nvPicPr>
        <p:blipFill>
          <a:blip r:embed="rId4">
            <a:lum bright="-20000" contrast="40000"/>
          </a:blip>
          <a:stretch>
            <a:fillRect/>
          </a:stretch>
        </p:blipFill>
        <p:spPr>
          <a:xfrm>
            <a:off x="107504" y="836712"/>
            <a:ext cx="3960440" cy="3091479"/>
          </a:xfrm>
          <a:prstGeom prst="rect">
            <a:avLst/>
          </a:prstGeom>
        </p:spPr>
      </p:pic>
      <p:pic>
        <p:nvPicPr>
          <p:cNvPr id="7" name="Рисунок 6"/>
          <p:cNvPicPr>
            <a:picLocks noChangeAspect="1"/>
          </p:cNvPicPr>
          <p:nvPr/>
        </p:nvPicPr>
        <p:blipFill>
          <a:blip r:embed="rId5">
            <a:lum bright="-20000" contrast="40000"/>
          </a:blip>
          <a:stretch>
            <a:fillRect/>
          </a:stretch>
        </p:blipFill>
        <p:spPr>
          <a:xfrm>
            <a:off x="4918413" y="3068960"/>
            <a:ext cx="4190091" cy="3256811"/>
          </a:xfrm>
          <a:prstGeom prst="rect">
            <a:avLst/>
          </a:prstGeom>
        </p:spPr>
      </p:pic>
      <p:sp>
        <p:nvSpPr>
          <p:cNvPr id="15" name="TextBox 14"/>
          <p:cNvSpPr txBox="1"/>
          <p:nvPr/>
        </p:nvSpPr>
        <p:spPr>
          <a:xfrm>
            <a:off x="4427984" y="1196752"/>
            <a:ext cx="4478123" cy="1200329"/>
          </a:xfrm>
          <a:prstGeom prst="rect">
            <a:avLst/>
          </a:prstGeom>
          <a:noFill/>
        </p:spPr>
        <p:txBody>
          <a:bodyPr wrap="square" rtlCol="0">
            <a:spAutoFit/>
          </a:bodyPr>
          <a:lstStyle/>
          <a:p>
            <a:pPr marL="342900" indent="-342900">
              <a:buAutoNum type="arabicPeriod"/>
            </a:pPr>
            <a:r>
              <a:rPr lang="en-US" dirty="0" smtClean="0"/>
              <a:t>Setting pressure</a:t>
            </a:r>
          </a:p>
          <a:p>
            <a:pPr marL="342900" indent="-342900">
              <a:buAutoNum type="arabicPeriod"/>
            </a:pPr>
            <a:r>
              <a:rPr lang="en-US" dirty="0" smtClean="0"/>
              <a:t>Measuring SANS curve (for 5 minutes)</a:t>
            </a:r>
          </a:p>
          <a:p>
            <a:pPr marL="342900" indent="-342900">
              <a:buAutoNum type="arabicPeriod"/>
            </a:pPr>
            <a:r>
              <a:rPr lang="en-US" dirty="0" smtClean="0"/>
              <a:t>Recording Pressure and Volume changes</a:t>
            </a:r>
          </a:p>
          <a:p>
            <a:pPr marL="342900" indent="-342900">
              <a:buAutoNum type="arabicPeriod"/>
            </a:pPr>
            <a:r>
              <a:rPr lang="en-US" dirty="0" smtClean="0"/>
              <a:t>Next point, steps 1-3</a:t>
            </a:r>
            <a:endParaRPr lang="ru-RU" dirty="0"/>
          </a:p>
        </p:txBody>
      </p:sp>
      <p:graphicFrame>
        <p:nvGraphicFramePr>
          <p:cNvPr id="16" name="Объект 15"/>
          <p:cNvGraphicFramePr>
            <a:graphicFrameLocks noChangeAspect="1"/>
          </p:cNvGraphicFramePr>
          <p:nvPr>
            <p:extLst>
              <p:ext uri="{D42A27DB-BD31-4B8C-83A1-F6EECF244321}">
                <p14:modId xmlns:p14="http://schemas.microsoft.com/office/powerpoint/2010/main" val="2084076187"/>
              </p:ext>
            </p:extLst>
          </p:nvPr>
        </p:nvGraphicFramePr>
        <p:xfrm>
          <a:off x="467544" y="4149080"/>
          <a:ext cx="1224136" cy="1009955"/>
        </p:xfrm>
        <a:graphic>
          <a:graphicData uri="http://schemas.openxmlformats.org/presentationml/2006/ole">
            <mc:AlternateContent xmlns:mc="http://schemas.openxmlformats.org/markup-compatibility/2006">
              <mc:Choice xmlns:v="urn:schemas-microsoft-com:vml" Requires="v">
                <p:oleObj spid="_x0000_s8296" name="Equation" r:id="rId6" imgW="596900" imgH="482600" progId="Equation.DSMT4">
                  <p:embed/>
                </p:oleObj>
              </mc:Choice>
              <mc:Fallback>
                <p:oleObj name="Equation" r:id="rId6" imgW="5969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4149080"/>
                        <a:ext cx="1224136" cy="1009955"/>
                      </a:xfrm>
                      <a:prstGeom prst="rect">
                        <a:avLst/>
                      </a:prstGeom>
                      <a:noFill/>
                      <a:ln>
                        <a:noFill/>
                      </a:ln>
                    </p:spPr>
                  </p:pic>
                </p:oleObj>
              </mc:Fallback>
            </mc:AlternateContent>
          </a:graphicData>
        </a:graphic>
      </p:graphicFrame>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305" y="1005867"/>
            <a:ext cx="1142076" cy="92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339752" y="5157192"/>
                <a:ext cx="2282663" cy="818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2800" i="1" smtClean="0">
                              <a:latin typeface="Cambria Math" panose="02040503050406030204" pitchFamily="18" charset="0"/>
                            </a:rPr>
                          </m:ctrlPr>
                        </m:sSubPr>
                        <m:e>
                          <m:r>
                            <a:rPr lang="ru-RU" sz="2800" i="1" smtClean="0">
                              <a:latin typeface="Cambria Math" panose="02040503050406030204" pitchFamily="18" charset="0"/>
                              <a:ea typeface="Cambria Math" panose="02040503050406030204" pitchFamily="18" charset="0"/>
                            </a:rPr>
                            <m:t>𝛽</m:t>
                          </m:r>
                        </m:e>
                        <m:sub>
                          <m:r>
                            <a:rPr lang="en-US" sz="2800" b="0" i="1" smtClean="0">
                              <a:latin typeface="Cambria Math" panose="02040503050406030204" pitchFamily="18" charset="0"/>
                            </a:rPr>
                            <m:t>𝑇</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𝑉</m:t>
                          </m:r>
                        </m:den>
                      </m:f>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𝑑𝑉</m:t>
                          </m:r>
                        </m:num>
                        <m:den>
                          <m:r>
                            <a:rPr lang="en-US" sz="2800" b="0" i="1" smtClean="0">
                              <a:latin typeface="Cambria Math" panose="02040503050406030204" pitchFamily="18" charset="0"/>
                            </a:rPr>
                            <m:t>𝑑𝑃</m:t>
                          </m:r>
                        </m:den>
                      </m:f>
                    </m:oMath>
                  </m:oMathPara>
                </a14:m>
                <a:endParaRPr lang="ru-RU" dirty="0"/>
              </a:p>
            </p:txBody>
          </p:sp>
        </mc:Choice>
        <mc:Fallback xmlns="">
          <p:sp>
            <p:nvSpPr>
              <p:cNvPr id="18" name="TextBox 17"/>
              <p:cNvSpPr txBox="1">
                <a:spLocks noRot="1" noChangeAspect="1" noMove="1" noResize="1" noEditPoints="1" noAdjustHandles="1" noChangeArrowheads="1" noChangeShapeType="1" noTextEdit="1"/>
              </p:cNvSpPr>
              <p:nvPr/>
            </p:nvSpPr>
            <p:spPr>
              <a:xfrm>
                <a:off x="2339752" y="5157192"/>
                <a:ext cx="2282663" cy="818044"/>
              </a:xfrm>
              <a:prstGeom prst="rect">
                <a:avLst/>
              </a:prstGeom>
              <a:blipFill rotWithShape="0">
                <a:blip r:embed="rId12"/>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566140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Results</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6" name="Номер слайда 5"/>
          <p:cNvSpPr>
            <a:spLocks noGrp="1"/>
          </p:cNvSpPr>
          <p:nvPr>
            <p:ph type="sldNum" sz="quarter" idx="12"/>
          </p:nvPr>
        </p:nvSpPr>
        <p:spPr/>
        <p:txBody>
          <a:bodyPr/>
          <a:lstStyle/>
          <a:p>
            <a:fld id="{B09826BA-FE90-4795-AAAA-69635F0B8A8A}" type="slidenum">
              <a:rPr lang="ru-RU" smtClean="0"/>
              <a:pPr/>
              <a:t>7</a:t>
            </a:fld>
            <a:endParaRPr lang="ru-RU"/>
          </a:p>
        </p:txBody>
      </p:sp>
      <p:pic>
        <p:nvPicPr>
          <p:cNvPr id="8" name="Рисунок 7"/>
          <p:cNvPicPr/>
          <p:nvPr/>
        </p:nvPicPr>
        <p:blipFill>
          <a:blip r:embed="rId3" cstate="print">
            <a:extLst>
              <a:ext uri="{28A0092B-C50C-407E-A947-70E740481C1C}">
                <a14:useLocalDpi xmlns:a14="http://schemas.microsoft.com/office/drawing/2010/main" val="0"/>
              </a:ext>
            </a:extLst>
          </a:blip>
          <a:srcRect l="1471" t="1044"/>
          <a:stretch>
            <a:fillRect/>
          </a:stretch>
        </p:blipFill>
        <p:spPr bwMode="auto">
          <a:xfrm>
            <a:off x="6084169" y="970887"/>
            <a:ext cx="2737510" cy="2091979"/>
          </a:xfrm>
          <a:prstGeom prst="rect">
            <a:avLst/>
          </a:prstGeom>
          <a:noFill/>
          <a:ln>
            <a:noFill/>
          </a:ln>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539" y="3655831"/>
            <a:ext cx="3387420" cy="108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5199" y="4639315"/>
            <a:ext cx="8271748" cy="646331"/>
          </a:xfrm>
          <a:prstGeom prst="rect">
            <a:avLst/>
          </a:prstGeom>
          <a:noFill/>
        </p:spPr>
        <p:txBody>
          <a:bodyPr wrap="square" rtlCol="0">
            <a:spAutoFit/>
          </a:bodyPr>
          <a:lstStyle/>
          <a:p>
            <a:r>
              <a:rPr lang="en-US" dirty="0" smtClean="0"/>
              <a:t>(V</a:t>
            </a:r>
            <a:r>
              <a:rPr lang="en-US" baseline="-25000" dirty="0" smtClean="0"/>
              <a:t>2</a:t>
            </a:r>
            <a:r>
              <a:rPr lang="en-US" dirty="0" smtClean="0"/>
              <a:t> - V</a:t>
            </a:r>
            <a:r>
              <a:rPr lang="en-US" baseline="-25000" dirty="0" smtClean="0"/>
              <a:t>1</a:t>
            </a:r>
            <a:r>
              <a:rPr lang="en-US" dirty="0" smtClean="0"/>
              <a:t>)</a:t>
            </a:r>
            <a:r>
              <a:rPr lang="en-US" baseline="-25000" dirty="0" smtClean="0"/>
              <a:t>       </a:t>
            </a:r>
            <a:r>
              <a:rPr lang="en-US" dirty="0" smtClean="0"/>
              <a:t>- calculated from P(V) dependence (volumetric data)</a:t>
            </a:r>
          </a:p>
          <a:p>
            <a:r>
              <a:rPr lang="en-US" baseline="-25000" dirty="0" smtClean="0"/>
              <a:t> </a:t>
            </a:r>
            <a:r>
              <a:rPr lang="en-US" dirty="0" smtClean="0"/>
              <a:t>L</a:t>
            </a:r>
            <a:r>
              <a:rPr lang="en-US" baseline="-25000" dirty="0"/>
              <a:t>1</a:t>
            </a:r>
            <a:r>
              <a:rPr lang="en-US" baseline="-25000" dirty="0" smtClean="0"/>
              <a:t> </a:t>
            </a:r>
            <a:r>
              <a:rPr lang="en-US" dirty="0" smtClean="0"/>
              <a:t>and L</a:t>
            </a:r>
            <a:r>
              <a:rPr lang="en-US" baseline="-25000" dirty="0" smtClean="0"/>
              <a:t>2</a:t>
            </a:r>
            <a:r>
              <a:rPr lang="en-US" baseline="30000" dirty="0" smtClean="0"/>
              <a:t>     </a:t>
            </a:r>
            <a:r>
              <a:rPr lang="en-US" dirty="0" smtClean="0"/>
              <a:t>- calculated from </a:t>
            </a:r>
            <a:r>
              <a:rPr lang="en-US" dirty="0" err="1" smtClean="0"/>
              <a:t>Guinier</a:t>
            </a:r>
            <a:r>
              <a:rPr lang="en-US" dirty="0" smtClean="0"/>
              <a:t> plot (SANS data)</a:t>
            </a:r>
            <a:endParaRPr lang="ru-RU" dirty="0"/>
          </a:p>
        </p:txBody>
      </p:sp>
      <p:sp>
        <p:nvSpPr>
          <p:cNvPr id="13" name="TextBox 12"/>
          <p:cNvSpPr txBox="1"/>
          <p:nvPr/>
        </p:nvSpPr>
        <p:spPr>
          <a:xfrm>
            <a:off x="7092280" y="5139109"/>
            <a:ext cx="1872208" cy="584775"/>
          </a:xfrm>
          <a:prstGeom prst="rect">
            <a:avLst/>
          </a:prstGeom>
          <a:noFill/>
        </p:spPr>
        <p:txBody>
          <a:bodyPr wrap="square" rtlCol="0">
            <a:spAutoFit/>
          </a:bodyPr>
          <a:lstStyle/>
          <a:p>
            <a:r>
              <a:rPr lang="el-GR" sz="3200" dirty="0" smtClean="0"/>
              <a:t>Δ</a:t>
            </a:r>
            <a:r>
              <a:rPr lang="en-US" sz="3200" dirty="0" smtClean="0"/>
              <a:t>S ≈ 6</a:t>
            </a:r>
            <a:r>
              <a:rPr lang="en-US" sz="3200" dirty="0"/>
              <a:t> </a:t>
            </a:r>
            <a:r>
              <a:rPr lang="en-US" sz="3200" dirty="0" smtClean="0"/>
              <a:t>Å</a:t>
            </a:r>
            <a:r>
              <a:rPr lang="en-US" sz="3200" baseline="30000" dirty="0" smtClean="0"/>
              <a:t>2</a:t>
            </a:r>
            <a:endParaRPr lang="ru-RU" sz="3200" baseline="30000" dirty="0"/>
          </a:p>
        </p:txBody>
      </p:sp>
      <p:sp>
        <p:nvSpPr>
          <p:cNvPr id="14" name="TextBox 13"/>
          <p:cNvSpPr txBox="1"/>
          <p:nvPr/>
        </p:nvSpPr>
        <p:spPr>
          <a:xfrm>
            <a:off x="0" y="5788070"/>
            <a:ext cx="9038756" cy="523220"/>
          </a:xfrm>
          <a:prstGeom prst="rect">
            <a:avLst/>
          </a:prstGeom>
          <a:noFill/>
        </p:spPr>
        <p:txBody>
          <a:bodyPr wrap="square" rtlCol="0">
            <a:spAutoFit/>
          </a:bodyPr>
          <a:lstStyle/>
          <a:p>
            <a:pPr algn="just"/>
            <a:r>
              <a:rPr lang="en-US" sz="1400" dirty="0"/>
              <a:t>Soloviov, D.V., Y.F. </a:t>
            </a:r>
            <a:r>
              <a:rPr lang="en-US" sz="1400" dirty="0" err="1"/>
              <a:t>Zabashta</a:t>
            </a:r>
            <a:r>
              <a:rPr lang="en-US" sz="1400" dirty="0"/>
              <a:t>, L.A. </a:t>
            </a:r>
            <a:r>
              <a:rPr lang="en-US" sz="1400" dirty="0" err="1"/>
              <a:t>Bulavin</a:t>
            </a:r>
            <a:r>
              <a:rPr lang="en-US" sz="1400" dirty="0"/>
              <a:t>, O.I. </a:t>
            </a:r>
            <a:r>
              <a:rPr lang="en-US" sz="1400" dirty="0" err="1"/>
              <a:t>Ivankov</a:t>
            </a:r>
            <a:r>
              <a:rPr lang="en-US" sz="1400" dirty="0"/>
              <a:t>, V.I. </a:t>
            </a:r>
            <a:r>
              <a:rPr lang="en-US" sz="1400" dirty="0" err="1"/>
              <a:t>Gordeliy</a:t>
            </a:r>
            <a:r>
              <a:rPr lang="en-US" sz="1400" dirty="0"/>
              <a:t>, and A.I. </a:t>
            </a:r>
            <a:r>
              <a:rPr lang="en-US" sz="1400" dirty="0" err="1"/>
              <a:t>Kuklin</a:t>
            </a:r>
            <a:r>
              <a:rPr lang="en-US" sz="1400" dirty="0"/>
              <a:t>, </a:t>
            </a:r>
            <a:r>
              <a:rPr lang="en-US" sz="1400" i="1" dirty="0"/>
              <a:t>Changes in the Area per Lipid Molecule by P–V–T and SANS Investigations.</a:t>
            </a:r>
            <a:r>
              <a:rPr lang="en-US" sz="1400" dirty="0"/>
              <a:t> </a:t>
            </a:r>
            <a:r>
              <a:rPr lang="en-US" sz="1400" b="1" dirty="0"/>
              <a:t>Macromolecular Symposia</a:t>
            </a:r>
            <a:r>
              <a:rPr lang="en-US" sz="1400" dirty="0"/>
              <a:t>, 2014. </a:t>
            </a:r>
            <a:r>
              <a:rPr lang="en-US" sz="1400" b="1" dirty="0"/>
              <a:t>335</a:t>
            </a:r>
            <a:r>
              <a:rPr lang="en-US" sz="1400" dirty="0"/>
              <a:t>(1): p. 58-61.</a:t>
            </a:r>
            <a:endParaRPr lang="ru-RU" sz="1400" dirty="0"/>
          </a:p>
        </p:txBody>
      </p:sp>
      <p:pic>
        <p:nvPicPr>
          <p:cNvPr id="4" name="Рисунок 3"/>
          <p:cNvPicPr>
            <a:picLocks noChangeAspect="1"/>
          </p:cNvPicPr>
          <p:nvPr/>
        </p:nvPicPr>
        <p:blipFill>
          <a:blip r:embed="rId5">
            <a:lum bright="-20000" contrast="40000"/>
          </a:blip>
          <a:stretch>
            <a:fillRect/>
          </a:stretch>
        </p:blipFill>
        <p:spPr>
          <a:xfrm>
            <a:off x="251521" y="871211"/>
            <a:ext cx="4579718" cy="3265680"/>
          </a:xfrm>
          <a:prstGeom prst="rect">
            <a:avLst/>
          </a:prstGeom>
        </p:spPr>
      </p:pic>
      <p:cxnSp>
        <p:nvCxnSpPr>
          <p:cNvPr id="10" name="Прямая со стрелкой 9"/>
          <p:cNvCxnSpPr/>
          <p:nvPr/>
        </p:nvCxnSpPr>
        <p:spPr>
          <a:xfrm flipH="1">
            <a:off x="5940152" y="1052736"/>
            <a:ext cx="1" cy="20101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83507" y="1714056"/>
            <a:ext cx="335348" cy="523220"/>
          </a:xfrm>
          <a:prstGeom prst="rect">
            <a:avLst/>
          </a:prstGeom>
          <a:noFill/>
        </p:spPr>
        <p:txBody>
          <a:bodyPr wrap="none" rtlCol="0">
            <a:spAutoFit/>
          </a:bodyPr>
          <a:lstStyle/>
          <a:p>
            <a:r>
              <a:rPr lang="en-US" sz="2800" dirty="0" smtClean="0"/>
              <a:t>L</a:t>
            </a:r>
            <a:endParaRPr lang="ru-RU" sz="2400" dirty="0"/>
          </a:p>
        </p:txBody>
      </p:sp>
    </p:spTree>
    <p:extLst>
      <p:ext uri="{BB962C8B-B14F-4D97-AF65-F5344CB8AC3E}">
        <p14:creationId xmlns:p14="http://schemas.microsoft.com/office/powerpoint/2010/main" val="1073643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Inelastic X-Ray Scattering Method</a:t>
            </a: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3" name="Прямая соединительная линия 2"/>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5536" y="825972"/>
            <a:ext cx="8533801" cy="646331"/>
          </a:xfrm>
          <a:prstGeom prst="rect">
            <a:avLst/>
          </a:prstGeom>
          <a:noFill/>
        </p:spPr>
        <p:txBody>
          <a:bodyPr wrap="square" rtlCol="0">
            <a:spAutoFit/>
          </a:bodyPr>
          <a:lstStyle/>
          <a:p>
            <a:r>
              <a:rPr lang="en-US" dirty="0" smtClean="0"/>
              <a:t>Brookhaven National Laboratory, USA </a:t>
            </a:r>
          </a:p>
          <a:p>
            <a:r>
              <a:rPr lang="en-US" dirty="0" smtClean="0"/>
              <a:t>Institute Laue-</a:t>
            </a:r>
            <a:r>
              <a:rPr lang="en-US" dirty="0" err="1" smtClean="0"/>
              <a:t>Lagevin</a:t>
            </a:r>
            <a:r>
              <a:rPr lang="en-US" dirty="0" smtClean="0"/>
              <a:t>, France</a:t>
            </a:r>
            <a:endParaRPr lang="ru-RU" dirty="0"/>
          </a:p>
        </p:txBody>
      </p:sp>
      <p:pic>
        <p:nvPicPr>
          <p:cNvPr id="9" name="Рисунок 8"/>
          <p:cNvPicPr>
            <a:picLocks noChangeAspect="1"/>
          </p:cNvPicPr>
          <p:nvPr/>
        </p:nvPicPr>
        <p:blipFill rotWithShape="1">
          <a:blip r:embed="rId3"/>
          <a:srcRect b="24899"/>
          <a:stretch/>
        </p:blipFill>
        <p:spPr>
          <a:xfrm>
            <a:off x="5214393" y="1519126"/>
            <a:ext cx="3963706" cy="2229733"/>
          </a:xfrm>
          <a:prstGeom prst="rect">
            <a:avLst/>
          </a:prstGeom>
        </p:spPr>
      </p:pic>
      <p:sp>
        <p:nvSpPr>
          <p:cNvPr id="10" name="TextBox 9"/>
          <p:cNvSpPr txBox="1"/>
          <p:nvPr/>
        </p:nvSpPr>
        <p:spPr>
          <a:xfrm>
            <a:off x="827584" y="4354311"/>
            <a:ext cx="7416824" cy="707886"/>
          </a:xfrm>
          <a:prstGeom prst="rect">
            <a:avLst/>
          </a:prstGeom>
          <a:noFill/>
        </p:spPr>
        <p:txBody>
          <a:bodyPr wrap="square" rtlCol="0">
            <a:spAutoFit/>
          </a:bodyPr>
          <a:lstStyle/>
          <a:p>
            <a:pPr algn="ctr"/>
            <a:r>
              <a:rPr lang="en-US" sz="2000" dirty="0" smtClean="0">
                <a:solidFill>
                  <a:srgbClr val="FF0000"/>
                </a:solidFill>
              </a:rPr>
              <a:t>The main goal – understand how structure changes affects on lipid molecules dynamics</a:t>
            </a:r>
            <a:endParaRPr lang="ru-RU" sz="2000" dirty="0">
              <a:solidFill>
                <a:srgbClr val="FF0000"/>
              </a:solidFill>
            </a:endParaRPr>
          </a:p>
        </p:txBody>
      </p:sp>
      <p:pic>
        <p:nvPicPr>
          <p:cNvPr id="8" name="Рисунок 7"/>
          <p:cNvPicPr>
            <a:picLocks noChangeAspect="1"/>
          </p:cNvPicPr>
          <p:nvPr/>
        </p:nvPicPr>
        <p:blipFill>
          <a:blip r:embed="rId4"/>
          <a:stretch>
            <a:fillRect/>
          </a:stretch>
        </p:blipFill>
        <p:spPr>
          <a:xfrm>
            <a:off x="539552" y="2204864"/>
            <a:ext cx="3842945" cy="1354912"/>
          </a:xfrm>
          <a:prstGeom prst="rect">
            <a:avLst/>
          </a:prstGeom>
        </p:spPr>
      </p:pic>
      <p:sp>
        <p:nvSpPr>
          <p:cNvPr id="13" name="Номер слайда 12"/>
          <p:cNvSpPr>
            <a:spLocks noGrp="1"/>
          </p:cNvSpPr>
          <p:nvPr>
            <p:ph type="sldNum" sz="quarter" idx="12"/>
          </p:nvPr>
        </p:nvSpPr>
        <p:spPr/>
        <p:txBody>
          <a:bodyPr/>
          <a:lstStyle/>
          <a:p>
            <a:fld id="{B09826BA-FE90-4795-AAAA-69635F0B8A8A}" type="slidenum">
              <a:rPr lang="ru-RU" smtClean="0"/>
              <a:pPr/>
              <a:t>8</a:t>
            </a:fld>
            <a:endParaRPr lang="ru-RU"/>
          </a:p>
        </p:txBody>
      </p:sp>
    </p:spTree>
    <p:extLst>
      <p:ext uri="{BB962C8B-B14F-4D97-AF65-F5344CB8AC3E}">
        <p14:creationId xmlns:p14="http://schemas.microsoft.com/office/powerpoint/2010/main" val="100044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467544" y="795338"/>
            <a:ext cx="6192688" cy="2600676"/>
          </a:xfrm>
          <a:prstGeom prst="rect">
            <a:avLst/>
          </a:prstGeom>
        </p:spPr>
      </p:pic>
      <p:sp>
        <p:nvSpPr>
          <p:cNvPr id="5" name="Заголовок 1"/>
          <p:cNvSpPr txBox="1">
            <a:spLocks/>
          </p:cNvSpPr>
          <p:nvPr/>
        </p:nvSpPr>
        <p:spPr>
          <a:xfrm>
            <a:off x="753163" y="332656"/>
            <a:ext cx="8424936" cy="462682"/>
          </a:xfrm>
          <a:prstGeom prst="rect">
            <a:avLst/>
          </a:prstGeom>
        </p:spPr>
        <p:txBody>
          <a:bodyPr>
            <a:normAutofit fontScale="60000" lnSpcReduction="200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dirty="0" smtClean="0">
                <a:ln w="1905"/>
                <a:solidFill>
                  <a:schemeClr val="accent1">
                    <a:lumMod val="75000"/>
                  </a:schemeClr>
                </a:solidFill>
                <a:effectLst>
                  <a:innerShdw blurRad="69850" dist="43180" dir="5400000">
                    <a:srgbClr val="000000">
                      <a:alpha val="65000"/>
                    </a:srgbClr>
                  </a:innerShdw>
                </a:effectLst>
              </a:rPr>
              <a:t>IX</a:t>
            </a:r>
            <a:r>
              <a:rPr lang="fr-FR" dirty="0" smtClean="0">
                <a:ln w="1905"/>
                <a:solidFill>
                  <a:schemeClr val="accent1">
                    <a:lumMod val="75000"/>
                  </a:schemeClr>
                </a:solidFill>
                <a:effectLst>
                  <a:innerShdw blurRad="69850" dist="43180" dir="5400000">
                    <a:srgbClr val="000000">
                      <a:alpha val="65000"/>
                    </a:srgbClr>
                  </a:innerShdw>
                </a:effectLst>
              </a:rPr>
              <a:t>S spectrometer, beamline ID-28</a:t>
            </a:r>
            <a:r>
              <a:rPr lang="fr-FR" dirty="0">
                <a:ln w="1905"/>
                <a:solidFill>
                  <a:schemeClr val="accent1">
                    <a:lumMod val="75000"/>
                  </a:schemeClr>
                </a:solidFill>
                <a:effectLst>
                  <a:innerShdw blurRad="69850" dist="43180" dir="5400000">
                    <a:srgbClr val="000000">
                      <a:alpha val="65000"/>
                    </a:srgbClr>
                  </a:innerShdw>
                </a:effectLst>
              </a:rPr>
              <a:t>, ESRF, France</a:t>
            </a:r>
          </a:p>
          <a:p>
            <a:pPr marL="0" indent="0" algn="l">
              <a:buNone/>
            </a:pPr>
            <a:endParaRPr lang="ru-RU" dirty="0">
              <a:ln w="1905"/>
              <a:solidFill>
                <a:schemeClr val="accent1">
                  <a:lumMod val="75000"/>
                </a:schemeClr>
              </a:solidFill>
              <a:effectLst>
                <a:innerShdw blurRad="69850" dist="43180" dir="5400000">
                  <a:srgbClr val="000000">
                    <a:alpha val="65000"/>
                  </a:srgbClr>
                </a:innerShdw>
              </a:effectLst>
            </a:endParaRPr>
          </a:p>
        </p:txBody>
      </p:sp>
      <p:cxnSp>
        <p:nvCxnSpPr>
          <p:cNvPr id="6" name="Прямая соединительная линия 5"/>
          <p:cNvCxnSpPr/>
          <p:nvPr/>
        </p:nvCxnSpPr>
        <p:spPr>
          <a:xfrm flipV="1">
            <a:off x="677738" y="753964"/>
            <a:ext cx="7566670" cy="41374"/>
          </a:xfrm>
          <a:prstGeom prst="line">
            <a:avLst/>
          </a:prstGeom>
        </p:spPr>
        <p:style>
          <a:lnRef idx="2">
            <a:schemeClr val="accent1"/>
          </a:lnRef>
          <a:fillRef idx="0">
            <a:schemeClr val="accent1"/>
          </a:fillRef>
          <a:effectRef idx="1">
            <a:schemeClr val="accent1"/>
          </a:effectRef>
          <a:fontRef idx="minor">
            <a:schemeClr val="tx1"/>
          </a:fontRef>
        </p:style>
      </p:cxnSp>
      <p:pic>
        <p:nvPicPr>
          <p:cNvPr id="4" name="Рисунок 3"/>
          <p:cNvPicPr>
            <a:picLocks noChangeAspect="1"/>
          </p:cNvPicPr>
          <p:nvPr/>
        </p:nvPicPr>
        <p:blipFill>
          <a:blip r:embed="rId4"/>
          <a:stretch>
            <a:fillRect/>
          </a:stretch>
        </p:blipFill>
        <p:spPr>
          <a:xfrm>
            <a:off x="2455349" y="3501008"/>
            <a:ext cx="5688632" cy="2633159"/>
          </a:xfrm>
          <a:prstGeom prst="rect">
            <a:avLst/>
          </a:prstGeom>
        </p:spPr>
      </p:pic>
      <p:sp>
        <p:nvSpPr>
          <p:cNvPr id="9" name="Номер слайда 8"/>
          <p:cNvSpPr>
            <a:spLocks noGrp="1"/>
          </p:cNvSpPr>
          <p:nvPr>
            <p:ph type="sldNum" sz="quarter" idx="12"/>
          </p:nvPr>
        </p:nvSpPr>
        <p:spPr/>
        <p:txBody>
          <a:bodyPr/>
          <a:lstStyle/>
          <a:p>
            <a:fld id="{B09826BA-FE90-4795-AAAA-69635F0B8A8A}" type="slidenum">
              <a:rPr lang="ru-RU" smtClean="0"/>
              <a:pPr/>
              <a:t>9</a:t>
            </a:fld>
            <a:endParaRPr lang="ru-RU"/>
          </a:p>
        </p:txBody>
      </p:sp>
    </p:spTree>
    <p:extLst>
      <p:ext uri="{BB962C8B-B14F-4D97-AF65-F5344CB8AC3E}">
        <p14:creationId xmlns:p14="http://schemas.microsoft.com/office/powerpoint/2010/main" val="1036107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8F42B2D-C424-48C3-8C8D-02AD688B82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11813</TotalTime>
  <Words>2156</Words>
  <Application>Microsoft Office PowerPoint</Application>
  <PresentationFormat>Экран (4:3)</PresentationFormat>
  <Paragraphs>193</Paragraphs>
  <Slides>18</Slides>
  <Notes>18</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2</vt:i4>
      </vt:variant>
      <vt:variant>
        <vt:lpstr>Заголовки слайдов</vt:lpstr>
      </vt:variant>
      <vt:variant>
        <vt:i4>18</vt:i4>
      </vt:variant>
    </vt:vector>
  </HeadingPairs>
  <TitlesOfParts>
    <vt:vector size="26" baseType="lpstr">
      <vt:lpstr>Calibri</vt:lpstr>
      <vt:lpstr>Calibri Light</vt:lpstr>
      <vt:lpstr>Cambria Math</vt:lpstr>
      <vt:lpstr>Georgia</vt:lpstr>
      <vt:lpstr>Times New Roman</vt:lpstr>
      <vt:lpstr>Ретро</vt:lpstr>
      <vt:lpstr>Equation</vt:lpstr>
      <vt:lpstr>Graph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спектрометра ЮМО</dc:title>
  <dc:subject>Шаблон оформления</dc:subject>
  <dc:creator>DSolovjov</dc:creator>
  <cp:keywords/>
  <dc:description>Корпорация Майкрософт
Шаблон оформления</dc:description>
  <cp:lastModifiedBy>Дмитрий Соловьев</cp:lastModifiedBy>
  <cp:revision>320</cp:revision>
  <cp:lastPrinted>2018-06-14T15:16:40Z</cp:lastPrinted>
  <dcterms:created xsi:type="dcterms:W3CDTF">2013-11-18T06:29:11Z</dcterms:created>
  <dcterms:modified xsi:type="dcterms:W3CDTF">2018-06-15T06:43:21Z</dcterms:modified>
  <cp:category>Шаблон оформления</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TC103899649990</vt:lpwstr>
  </property>
</Properties>
</file>