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46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BBE785-2430-45A3-90BE-3779BE6DE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CAA665C-9F08-4939-9449-03341E0E5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AEB9121-02EB-4457-B70F-37706DB6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E93847B-AE10-4B47-B64F-2C1F71A8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002FFC-B4B3-43B1-8056-D615829FB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50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CAA68A-BB70-4854-81E1-E957B0AA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FC90152-196A-4311-A218-EFC81AE69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F65B01-E263-4DF3-A3E4-401D4B470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1C8804C-1B6E-4150-9560-944182A6A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863262-308B-4887-8B29-CF7E3877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22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A5634B4-69DD-4638-A5CB-68F236687E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B763FCC-16C8-4D20-BF79-27C09A233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16DE14F-BAF0-416C-A8F4-F0E4DECC7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11F5EB-56D2-4F4D-9458-1A8297F2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4CEC30-C2B2-4DFF-9241-277438C0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9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2C726B-20ED-4C7C-8AFB-C29DCDBDB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993E78-BD8E-46CF-B0EF-54EA16E50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8AB3EA-1781-4E48-A369-5E47DE24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0E8738-60C2-4E57-8A7A-C8B09F6B8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F729AB-B53C-4BFF-8019-EE4E5CA0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35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F2630A-79B3-49D4-B8C5-CA404CB74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1C55D9-217F-4035-86D1-B54382F06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FAA6DEF-FC87-43DB-AB35-09346213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304AF16-B145-4951-83D8-7168478E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1966BD-D2F4-4429-ACCF-1DB5A3252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84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7F9FA70-ECCD-41BB-B476-A00AEAE5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56943BE-D2EE-43F1-B6C5-3E7599F44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4B605D9-5B11-45E7-B5FA-2A7679801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E13AF79-8BCD-44F5-B911-039F306E8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E7E05F3-391E-4083-81EC-9842D786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CB70F69-6024-4073-892F-926AFF3E5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91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68233C-2C48-475B-B0AD-29A56B1DC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CDC7BE5-513F-4871-AAA2-54B3FB745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E60D81D-3654-4243-B29E-D3295562D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AB86662-7BFE-46D8-B7D3-B145BB21A6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A6443A2-554A-43C8-8743-EF4E1D4E2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55F4333-A67F-4725-B435-8B80DC69F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6C6EC42-8409-4ADB-B83C-0C1BE49BD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6C7FA5D-992A-403A-A41E-99A9C5CD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14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749E65-0696-4674-A751-E0EE00080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1708776-14CA-4B74-A875-B763422F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27723AE-A329-4903-AC0A-CBC5FDB6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4F2A07A-3C57-4353-B97C-0C994D74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55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8B7361A-AB73-4B38-9DDA-7455B209B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2726966-DD76-445E-9994-65C6E639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709731A-4BAB-44C8-A9DF-F2893D16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20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B7EFD4-1F1D-498C-BCEA-7391EF225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659FD4-804D-482D-8627-ED3961B0A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A3E396E-A2D5-424B-820E-BB72EE9F2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18DD140-11D0-4C16-8E60-ED1F2FC89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9C15F48-52BA-46F5-AD16-FCDCE4AEC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D59645C-7DDB-4AF2-BD6A-CB0200D7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97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8A7949-D434-459A-A0FA-B9A1D2785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5FD0738-E594-4D28-9FF0-12CDD92D7D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081A330-AF1C-4F6D-A7A6-47D0A121C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11CFF01-B135-4113-A0B0-8E6E0F38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142B5DE-DA7B-4CDB-ACCD-E9BBBDDC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2DAB1F-DCD5-4734-B1AD-B13F1571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25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10DF1A-D0AB-43B1-BFF5-572CE41D3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730BD7C-019E-4F23-B8C6-E49D191A3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7738E9-0BCF-4A41-8BC4-493200AAC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7536C-A0C2-428D-85CF-F8D7EA2737FE}" type="datetimeFigureOut">
              <a:rPr lang="ru-RU" smtClean="0"/>
              <a:t>03.06.2025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6BC25E-D38F-4345-A5A0-BA4C8B77D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FBE658D-9028-4689-88E4-693953BD93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1E74-8273-47F5-B833-FB82D6D404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8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0943105-79F3-41A5-AE92-58870107B685}"/>
              </a:ext>
            </a:extLst>
          </p:cNvPr>
          <p:cNvSpPr txBox="1"/>
          <p:nvPr/>
        </p:nvSpPr>
        <p:spPr>
          <a:xfrm>
            <a:off x="119641" y="40015"/>
            <a:ext cx="117762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1A63A0"/>
                </a:solidFill>
                <a:latin typeface="Roboto"/>
              </a:rPr>
              <a:t>Хашхаш</a:t>
            </a:r>
            <a:r>
              <a:rPr lang="ru-RU" b="1" dirty="0">
                <a:solidFill>
                  <a:srgbClr val="1A63A0"/>
                </a:solidFill>
                <a:latin typeface="Roboto"/>
              </a:rPr>
              <a:t> Адель </a:t>
            </a:r>
            <a:r>
              <a:rPr lang="ru-RU" b="1" dirty="0" err="1">
                <a:solidFill>
                  <a:srgbClr val="1A63A0"/>
                </a:solidFill>
                <a:latin typeface="Roboto"/>
              </a:rPr>
              <a:t>Мохамед</a:t>
            </a:r>
            <a:r>
              <a:rPr lang="ru-RU" b="1" dirty="0">
                <a:solidFill>
                  <a:srgbClr val="1A63A0"/>
                </a:solidFill>
                <a:latin typeface="Roboto"/>
              </a:rPr>
              <a:t> </a:t>
            </a:r>
            <a:r>
              <a:rPr lang="ru-RU" b="1" dirty="0" smtClean="0">
                <a:solidFill>
                  <a:srgbClr val="1A63A0"/>
                </a:solidFill>
                <a:latin typeface="Roboto"/>
              </a:rPr>
              <a:t>Али</a:t>
            </a:r>
          </a:p>
          <a:p>
            <a:pPr algn="ctr"/>
            <a:r>
              <a:rPr lang="ru-RU" dirty="0" smtClean="0">
                <a:solidFill>
                  <a:srgbClr val="1A63A0"/>
                </a:solidFill>
                <a:latin typeface="Roboto"/>
              </a:rPr>
              <a:t>кандидат на должность старшего научного сотрудника</a:t>
            </a:r>
            <a:r>
              <a:rPr lang="en-US" dirty="0" smtClean="0">
                <a:solidFill>
                  <a:srgbClr val="1A63A0"/>
                </a:solidFill>
                <a:latin typeface="Roboto"/>
              </a:rPr>
              <a:t> (</a:t>
            </a:r>
            <a:r>
              <a:rPr lang="ru-RU" dirty="0" smtClean="0">
                <a:solidFill>
                  <a:srgbClr val="1A63A0"/>
                </a:solidFill>
                <a:latin typeface="Roboto"/>
              </a:rPr>
              <a:t>стипендиат) сектора № 8 </a:t>
            </a:r>
          </a:p>
          <a:p>
            <a:pPr algn="ctr"/>
            <a:r>
              <a:rPr lang="ru-RU" dirty="0" smtClean="0">
                <a:solidFill>
                  <a:srgbClr val="1A63A0"/>
                </a:solidFill>
                <a:latin typeface="Roboto"/>
              </a:rPr>
              <a:t>«Ионно-имплантационных </a:t>
            </a:r>
            <a:r>
              <a:rPr lang="ru-RU" dirty="0" err="1">
                <a:solidFill>
                  <a:srgbClr val="1A63A0"/>
                </a:solidFill>
                <a:latin typeface="Roboto"/>
              </a:rPr>
              <a:t>нанотехнологий</a:t>
            </a:r>
            <a:r>
              <a:rPr lang="ru-RU" dirty="0">
                <a:solidFill>
                  <a:srgbClr val="1A63A0"/>
                </a:solidFill>
                <a:latin typeface="Roboto"/>
              </a:rPr>
              <a:t> и радиационного материаловедения»</a:t>
            </a:r>
            <a:endParaRPr lang="ru-RU" dirty="0">
              <a:latin typeface="Roboto"/>
            </a:endParaRPr>
          </a:p>
        </p:txBody>
      </p:sp>
      <p:graphicFrame>
        <p:nvGraphicFramePr>
          <p:cNvPr id="20" name="Таблица 20">
            <a:extLst>
              <a:ext uri="{FF2B5EF4-FFF2-40B4-BE49-F238E27FC236}">
                <a16:creationId xmlns:a16="http://schemas.microsoft.com/office/drawing/2014/main" xmlns="" id="{9DEBD36F-76A0-4A33-A5D2-EF4A53FB58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778905"/>
              </p:ext>
            </p:extLst>
          </p:nvPr>
        </p:nvGraphicFramePr>
        <p:xfrm>
          <a:off x="119641" y="963345"/>
          <a:ext cx="11918560" cy="561494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97501">
                  <a:extLst>
                    <a:ext uri="{9D8B030D-6E8A-4147-A177-3AD203B41FA5}">
                      <a16:colId xmlns:a16="http://schemas.microsoft.com/office/drawing/2014/main" xmlns="" val="260880891"/>
                    </a:ext>
                  </a:extLst>
                </a:gridCol>
                <a:gridCol w="9921059">
                  <a:extLst>
                    <a:ext uri="{9D8B030D-6E8A-4147-A177-3AD203B41FA5}">
                      <a16:colId xmlns:a16="http://schemas.microsoft.com/office/drawing/2014/main" xmlns="" val="1036350663"/>
                    </a:ext>
                  </a:extLst>
                </a:gridCol>
              </a:tblGrid>
              <a:tr h="538043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Образование: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002060"/>
                          </a:solidFill>
                        </a:rPr>
                        <a:t>2005 </a:t>
                      </a:r>
                      <a:r>
                        <a:rPr lang="ru-RU" sz="1600" b="1" i="0" dirty="0">
                          <a:solidFill>
                            <a:srgbClr val="002060"/>
                          </a:solidFill>
                        </a:rPr>
                        <a:t>г.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Магистратура Университета </a:t>
                      </a:r>
                      <a:r>
                        <a:rPr lang="ru-RU" sz="1600" b="0" i="0" dirty="0" err="1" smtClean="0">
                          <a:solidFill>
                            <a:srgbClr val="002060"/>
                          </a:solidFill>
                        </a:rPr>
                        <a:t>Менофии</a:t>
                      </a:r>
                      <a:r>
                        <a:rPr lang="en-US" sz="1600" b="0" i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(Египет).</a:t>
                      </a:r>
                      <a:endParaRPr lang="en-US" sz="1600" b="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002060"/>
                          </a:solidFill>
                        </a:rPr>
                        <a:t>2006-2010 </a:t>
                      </a:r>
                      <a:r>
                        <a:rPr lang="ru-RU" sz="1600" b="0" i="0" dirty="0">
                          <a:solidFill>
                            <a:srgbClr val="002060"/>
                          </a:solidFill>
                        </a:rPr>
                        <a:t>– аспирантура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Томского политехнического университета</a:t>
                      </a:r>
                      <a:endParaRPr lang="ru-RU" sz="1600" b="0" i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0832738"/>
                  </a:ext>
                </a:extLst>
              </a:tr>
              <a:tr h="900815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Ученая степень: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002060"/>
                          </a:solidFill>
                        </a:rPr>
                        <a:t>2005 </a:t>
                      </a:r>
                      <a:r>
                        <a:rPr lang="ru-RU" sz="1600" b="1" i="0" dirty="0">
                          <a:solidFill>
                            <a:srgbClr val="002060"/>
                          </a:solidFill>
                        </a:rPr>
                        <a:t>г -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Магистр наук по физике твердого тела, Университет </a:t>
                      </a:r>
                      <a:r>
                        <a:rPr lang="ru-RU" sz="1600" b="0" i="0" dirty="0" err="1" smtClean="0">
                          <a:solidFill>
                            <a:srgbClr val="002060"/>
                          </a:solidFill>
                        </a:rPr>
                        <a:t>Менофии</a:t>
                      </a:r>
                      <a:r>
                        <a:rPr lang="en-US" sz="1600" b="0" i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(Египет).</a:t>
                      </a:r>
                      <a:endParaRPr lang="en-US" sz="1600" b="0" i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2010 г -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Кандидат физико-математических наук по специальности «Физика конденсированных сред», Томский политехнический университет</a:t>
                      </a:r>
                      <a:r>
                        <a:rPr lang="en-US" sz="1600" b="0" i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(Российская Федерация).</a:t>
                      </a:r>
                      <a:endParaRPr lang="ru-RU" sz="1600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305693"/>
                  </a:ext>
                </a:extLst>
              </a:tr>
              <a:tr h="1670764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Стаж работы: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2000-2005 </a:t>
                      </a:r>
                      <a:r>
                        <a:rPr lang="ru-RU" sz="1600" b="1" u="none" dirty="0">
                          <a:solidFill>
                            <a:srgbClr val="002060"/>
                          </a:solidFill>
                        </a:rPr>
                        <a:t>–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демонстратор Египетского управления по атомной энергии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2005-2010 –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ассистент преподавателя Египетского управления по атомной энергии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2010-2015 –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преподаватель Египетского управления по атомной энергии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2015-2016 – </a:t>
                      </a:r>
                      <a:r>
                        <a:rPr lang="ru-RU" sz="1600" b="0" u="none" dirty="0" err="1" smtClean="0">
                          <a:solidFill>
                            <a:srgbClr val="002060"/>
                          </a:solidFill>
                        </a:rPr>
                        <a:t>постдок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 позиция в </a:t>
                      </a:r>
                      <a:r>
                        <a:rPr lang="ru-RU" sz="1600" b="0" i="0" dirty="0" smtClean="0">
                          <a:solidFill>
                            <a:srgbClr val="002060"/>
                          </a:solidFill>
                        </a:rPr>
                        <a:t>Томском политехническом университете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2016-2021 –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доцент Египетского управления по атомной энергии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2021-2024</a:t>
                      </a:r>
                      <a:r>
                        <a:rPr lang="ru-RU" sz="1600" b="1" u="none" baseline="0" dirty="0" smtClean="0">
                          <a:solidFill>
                            <a:srgbClr val="002060"/>
                          </a:solidFill>
                        </a:rPr>
                        <a:t> – </a:t>
                      </a:r>
                      <a:r>
                        <a:rPr lang="ru-RU" sz="1600" b="0" u="none" baseline="0" dirty="0" smtClean="0">
                          <a:solidFill>
                            <a:srgbClr val="002060"/>
                          </a:solidFill>
                        </a:rPr>
                        <a:t>профессор</a:t>
                      </a:r>
                      <a:r>
                        <a:rPr lang="ru-RU" sz="1600" b="1" u="none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Египетского управления по атомной энергии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rgbClr val="002060"/>
                          </a:solidFill>
                        </a:rPr>
                        <a:t>2024-н.в.   – </a:t>
                      </a:r>
                      <a:r>
                        <a:rPr lang="ru-RU" sz="1600" b="0" u="none" dirty="0" smtClean="0">
                          <a:solidFill>
                            <a:srgbClr val="002060"/>
                          </a:solidFill>
                        </a:rPr>
                        <a:t>старший научный сотрудник (стипендиат) сектора №8, ЛЯР ОИЯИ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9511649"/>
                  </a:ext>
                </a:extLst>
              </a:tr>
              <a:tr h="339816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Публикации: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Соавтор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9 публикации в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реферируемых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журналах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en-US" sz="16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Scopus)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за последние 5 лет.</a:t>
                      </a:r>
                      <a:endParaRPr lang="ru-RU" sz="1600" b="1" u="sng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5304089"/>
                  </a:ext>
                </a:extLst>
              </a:tr>
              <a:tr h="675181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Премии/Награды: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u="non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6703362"/>
                  </a:ext>
                </a:extLst>
              </a:tr>
              <a:tr h="1295745">
                <a:tc>
                  <a:txBody>
                    <a:bodyPr/>
                    <a:lstStyle/>
                    <a:p>
                      <a:r>
                        <a:rPr lang="ru-RU" b="1" u="sng" dirty="0">
                          <a:solidFill>
                            <a:srgbClr val="C00000"/>
                          </a:solidFill>
                          <a:latin typeface="+mj-lt"/>
                        </a:rPr>
                        <a:t>Другое: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kern="12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9694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31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165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Rachkov</dc:creator>
  <cp:lastModifiedBy>Ruslan R</cp:lastModifiedBy>
  <cp:revision>11</cp:revision>
  <dcterms:created xsi:type="dcterms:W3CDTF">2024-12-02T11:41:10Z</dcterms:created>
  <dcterms:modified xsi:type="dcterms:W3CDTF">2025-06-04T06:10:52Z</dcterms:modified>
</cp:coreProperties>
</file>