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7" r:id="rId3"/>
    <p:sldMasterId id="2147483700" r:id="rId4"/>
  </p:sldMasterIdLst>
  <p:notesMasterIdLst>
    <p:notesMasterId r:id="rId18"/>
  </p:notesMasterIdLst>
  <p:sldIdLst>
    <p:sldId id="677" r:id="rId5"/>
    <p:sldId id="680" r:id="rId6"/>
    <p:sldId id="713" r:id="rId7"/>
    <p:sldId id="714" r:id="rId8"/>
    <p:sldId id="715" r:id="rId9"/>
    <p:sldId id="716" r:id="rId10"/>
    <p:sldId id="665" r:id="rId11"/>
    <p:sldId id="687" r:id="rId12"/>
    <p:sldId id="454" r:id="rId13"/>
    <p:sldId id="686" r:id="rId14"/>
    <p:sldId id="664" r:id="rId15"/>
    <p:sldId id="475" r:id="rId16"/>
    <p:sldId id="51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4" autoAdjust="0"/>
    <p:restoredTop sz="94660"/>
  </p:normalViewPr>
  <p:slideViewPr>
    <p:cSldViewPr snapToGrid="0">
      <p:cViewPr varScale="1">
        <p:scale>
          <a:sx n="58" d="100"/>
          <a:sy n="58" d="100"/>
        </p:scale>
        <p:origin x="86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31EA1-8DA1-4D25-AB8A-370EB81668B1}" type="datetimeFigureOut">
              <a:rPr lang="ru-RU" smtClean="0"/>
              <a:t>20.06.2025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43861-1FC5-4520-A119-E637A7E2F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5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>
          <a:xfrm>
            <a:off x="3884613" y="0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C3FD4-350F-40D2-B0A3-6594DA56F1F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6/20/2025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25D36-03B8-4D71-9C94-6DCA4496CE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08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C2E18-4F27-4FAE-8155-5D892D3EE7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21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98463" y="682625"/>
            <a:ext cx="6059487" cy="34099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1" y="4321642"/>
            <a:ext cx="4310063" cy="42631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27720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3149DB-A357-4976-A838-C212AEBE7412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1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E7573-07B5-4B54-BB4D-0E342514529D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0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A400E-861E-4596-BC95-AD813350D0C3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88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F809C-6D5C-4FBC-BE88-83102013FFEE}" type="datetime1">
              <a:rPr lang="ru-RU" smtClean="0">
                <a:solidFill>
                  <a:srgbClr val="000000"/>
                </a:solidFill>
              </a:rPr>
              <a:t>20.06.2025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9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D1772-EF9A-448C-AE0C-4B73A80D83FF}" type="datetime1">
              <a:rPr lang="ru-RU" smtClean="0">
                <a:solidFill>
                  <a:srgbClr val="000000"/>
                </a:solidFill>
              </a:rPr>
              <a:t>20.06.2025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29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EB1BE-9C81-44B3-967A-06D21B8DF109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654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447B4-B0DE-4A46-A68D-44015E975947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0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7C041-C653-4B71-869A-5B3614299E9B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637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7CB28-1BCA-464E-9DA9-DBBE6641AB11}" type="datetime1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25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4B538-3C32-464A-8D73-BC2CFA775269}" type="datetime1">
              <a:rPr lang="ru-RU" smtClean="0"/>
              <a:t>20.06.2025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974B-45A0-4379-95CA-9AC9CB1134A3}" type="datetime1">
              <a:rPr lang="ru-RU" smtClean="0"/>
              <a:t>20.06.2025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42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01374D-0C12-4A35-9F3B-9432A4F11986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A326-AD9A-43A3-B384-9F5DDA142713}" type="datetime1">
              <a:rPr lang="ru-RU" smtClean="0"/>
              <a:t>20.06.2025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34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323F-F344-4781-837C-81C576E88F28}" type="datetime1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8EF0D-07EB-4401-81E0-C1B6E7895638}" type="datetime1">
              <a:rPr lang="ru-RU" smtClean="0"/>
              <a:t>20.06.2025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306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4874-1566-492C-A835-241CD3440B9B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606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0A578-E741-4565-9478-CE8DABCF8166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53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1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C08EE-4DDB-4DCF-BF39-7ADEEB32DE36}" type="datetime1">
              <a:rPr lang="ru-RU" smtClean="0">
                <a:solidFill>
                  <a:srgbClr val="000000"/>
                </a:solidFill>
              </a:rPr>
              <a:t>20.06.2025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7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7" indent="0" algn="ctr">
              <a:buNone/>
              <a:defRPr/>
            </a:lvl2pPr>
            <a:lvl3pPr marL="914295" indent="0" algn="ctr">
              <a:buNone/>
              <a:defRPr/>
            </a:lvl3pPr>
            <a:lvl4pPr marL="1371443" indent="0" algn="ctr">
              <a:buNone/>
              <a:defRPr/>
            </a:lvl4pPr>
            <a:lvl5pPr marL="1828590" indent="0" algn="ctr">
              <a:buNone/>
              <a:defRPr/>
            </a:lvl5pPr>
            <a:lvl6pPr marL="2285737" indent="0" algn="ctr">
              <a:buNone/>
              <a:defRPr/>
            </a:lvl6pPr>
            <a:lvl7pPr marL="2742885" indent="0" algn="ctr">
              <a:buNone/>
              <a:defRPr/>
            </a:lvl7pPr>
            <a:lvl8pPr marL="3200032" indent="0" algn="ctr">
              <a:buNone/>
              <a:defRPr/>
            </a:lvl8pPr>
            <a:lvl9pPr marL="365718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114CEA-882F-41AB-B175-06320E59ABFC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6028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B85766-5833-46C1-A2FE-52D15C8A6A76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5510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241F09-4BCD-448C-9D8E-510930885251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049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AF591-C1C5-48E4-95DF-F56B21897A20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224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7" indent="0">
              <a:buNone/>
              <a:defRPr sz="1800"/>
            </a:lvl2pPr>
            <a:lvl3pPr marL="914295" indent="0">
              <a:buNone/>
              <a:defRPr sz="1600"/>
            </a:lvl3pPr>
            <a:lvl4pPr marL="1371443" indent="0">
              <a:buNone/>
              <a:defRPr sz="1400"/>
            </a:lvl4pPr>
            <a:lvl5pPr marL="1828590" indent="0">
              <a:buNone/>
              <a:defRPr sz="1400"/>
            </a:lvl5pPr>
            <a:lvl6pPr marL="2285737" indent="0">
              <a:buNone/>
              <a:defRPr sz="1400"/>
            </a:lvl6pPr>
            <a:lvl7pPr marL="2742885" indent="0">
              <a:buNone/>
              <a:defRPr sz="1400"/>
            </a:lvl7pPr>
            <a:lvl8pPr marL="3200032" indent="0">
              <a:buNone/>
              <a:defRPr sz="1400"/>
            </a:lvl8pPr>
            <a:lvl9pPr marL="365718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B6F2D9-2876-4536-B348-EF14BDA03C6B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89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78D43F-FDD5-4BE2-8213-ECC165040CDA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952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6F990A-2CEA-4D33-99B5-992B4D724691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2951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43093-6225-47C4-AC2D-2ABF9E4A5309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805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39975-5365-45EF-BAA4-4A4F3EADCA76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779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96E2EC-BA46-467D-A8B0-2C1E48C04C1F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138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FD694-2403-4374-ADD0-15E0AE01EE4A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7925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6FFC1D-4BD5-4146-BB52-6799718A0168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6572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73611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4"/>
            <a:ext cx="85344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0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0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5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6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0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94CF15-6AEF-424F-8C65-59E7C7635828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9B1C-D90D-43D7-9292-76C80258834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9278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FA8F2-D1E7-4104-A8F4-39925A710839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9FE549-AA89-4745-8A65-D346833157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5481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24CBDF-2801-452F-A178-299EB80EC6B9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54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61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8">
                <a:solidFill>
                  <a:schemeClr val="tx1">
                    <a:tint val="75000"/>
                  </a:schemeClr>
                </a:solidFill>
              </a:defRPr>
            </a:lvl1pPr>
            <a:lvl2pPr marL="525181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2pPr>
            <a:lvl3pPr marL="1050361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3pPr>
            <a:lvl4pPr marL="1575543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4pPr>
            <a:lvl5pPr marL="2100727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5pPr>
            <a:lvl6pPr marL="2625906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6pPr>
            <a:lvl7pPr marL="3151095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7pPr>
            <a:lvl8pPr marL="3676277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8pPr>
            <a:lvl9pPr marL="4201458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6117CE-BBFE-438F-8AFC-BBFFCF654672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CD27C5-6CB6-4F82-B5FF-9CE20F95021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8293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28"/>
            <a:ext cx="5384800" cy="4525963"/>
          </a:xfrm>
        </p:spPr>
        <p:txBody>
          <a:bodyPr/>
          <a:lstStyle>
            <a:lvl1pPr>
              <a:defRPr sz="3173"/>
            </a:lvl1pPr>
            <a:lvl2pPr>
              <a:defRPr sz="2788"/>
            </a:lvl2pPr>
            <a:lvl3pPr>
              <a:defRPr sz="2308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28"/>
            <a:ext cx="5384800" cy="4525963"/>
          </a:xfrm>
        </p:spPr>
        <p:txBody>
          <a:bodyPr/>
          <a:lstStyle>
            <a:lvl1pPr>
              <a:defRPr sz="3173"/>
            </a:lvl1pPr>
            <a:lvl2pPr>
              <a:defRPr sz="2788"/>
            </a:lvl2pPr>
            <a:lvl3pPr>
              <a:defRPr sz="2308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FB29D2-4E68-4F3E-AA33-C365AC70B9F1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20633-21A8-4C70-8210-17F563EC44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326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</p:spPr>
        <p:txBody>
          <a:bodyPr anchor="b"/>
          <a:lstStyle>
            <a:lvl1pPr marL="0" indent="0">
              <a:buNone/>
              <a:defRPr sz="2788" b="1"/>
            </a:lvl1pPr>
            <a:lvl2pPr marL="525181" indent="0">
              <a:buNone/>
              <a:defRPr sz="2308" b="1"/>
            </a:lvl2pPr>
            <a:lvl3pPr marL="1050361" indent="0">
              <a:buNone/>
              <a:defRPr sz="2211" b="1"/>
            </a:lvl3pPr>
            <a:lvl4pPr marL="1575543" indent="0">
              <a:buNone/>
              <a:defRPr sz="1827" b="1"/>
            </a:lvl4pPr>
            <a:lvl5pPr marL="2100727" indent="0">
              <a:buNone/>
              <a:defRPr sz="1827" b="1"/>
            </a:lvl5pPr>
            <a:lvl6pPr marL="2625906" indent="0">
              <a:buNone/>
              <a:defRPr sz="1827" b="1"/>
            </a:lvl6pPr>
            <a:lvl7pPr marL="3151095" indent="0">
              <a:buNone/>
              <a:defRPr sz="1827" b="1"/>
            </a:lvl7pPr>
            <a:lvl8pPr marL="3676277" indent="0">
              <a:buNone/>
              <a:defRPr sz="1827" b="1"/>
            </a:lvl8pPr>
            <a:lvl9pPr marL="4201458" indent="0">
              <a:buNone/>
              <a:defRPr sz="18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2" y="2174882"/>
            <a:ext cx="5386917" cy="3951288"/>
          </a:xfrm>
        </p:spPr>
        <p:txBody>
          <a:bodyPr/>
          <a:lstStyle>
            <a:lvl1pPr>
              <a:defRPr sz="2788"/>
            </a:lvl1pPr>
            <a:lvl2pPr>
              <a:defRPr sz="2308"/>
            </a:lvl2pPr>
            <a:lvl3pPr>
              <a:defRPr sz="2211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4" cy="639762"/>
          </a:xfrm>
        </p:spPr>
        <p:txBody>
          <a:bodyPr anchor="b"/>
          <a:lstStyle>
            <a:lvl1pPr marL="0" indent="0">
              <a:buNone/>
              <a:defRPr sz="2788" b="1"/>
            </a:lvl1pPr>
            <a:lvl2pPr marL="525181" indent="0">
              <a:buNone/>
              <a:defRPr sz="2308" b="1"/>
            </a:lvl2pPr>
            <a:lvl3pPr marL="1050361" indent="0">
              <a:buNone/>
              <a:defRPr sz="2211" b="1"/>
            </a:lvl3pPr>
            <a:lvl4pPr marL="1575543" indent="0">
              <a:buNone/>
              <a:defRPr sz="1827" b="1"/>
            </a:lvl4pPr>
            <a:lvl5pPr marL="2100727" indent="0">
              <a:buNone/>
              <a:defRPr sz="1827" b="1"/>
            </a:lvl5pPr>
            <a:lvl6pPr marL="2625906" indent="0">
              <a:buNone/>
              <a:defRPr sz="1827" b="1"/>
            </a:lvl6pPr>
            <a:lvl7pPr marL="3151095" indent="0">
              <a:buNone/>
              <a:defRPr sz="1827" b="1"/>
            </a:lvl7pPr>
            <a:lvl8pPr marL="3676277" indent="0">
              <a:buNone/>
              <a:defRPr sz="1827" b="1"/>
            </a:lvl8pPr>
            <a:lvl9pPr marL="4201458" indent="0">
              <a:buNone/>
              <a:defRPr sz="182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82"/>
            <a:ext cx="5389034" cy="3951288"/>
          </a:xfrm>
        </p:spPr>
        <p:txBody>
          <a:bodyPr/>
          <a:lstStyle>
            <a:lvl1pPr>
              <a:defRPr sz="2788"/>
            </a:lvl1pPr>
            <a:lvl2pPr>
              <a:defRPr sz="2308"/>
            </a:lvl2pPr>
            <a:lvl3pPr>
              <a:defRPr sz="2211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CDC4D9-DBF6-4E85-82FB-951B1345D84A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4D378-9FF3-44F7-8BD6-99390543492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68302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785382-DD37-4060-B329-0E283ACF4804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CB538-5C74-4960-BC85-F4879AEF49D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2123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9EDBE3-7FFB-498D-A1FE-BC945204C308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08016-004C-48A7-971A-6F9E96B6A3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8713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30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48" y="273079"/>
            <a:ext cx="6815667" cy="5853113"/>
          </a:xfrm>
        </p:spPr>
        <p:txBody>
          <a:bodyPr/>
          <a:lstStyle>
            <a:lvl1pPr>
              <a:defRPr sz="3654"/>
            </a:lvl1pPr>
            <a:lvl2pPr>
              <a:defRPr sz="3173"/>
            </a:lvl2pPr>
            <a:lvl3pPr>
              <a:defRPr sz="2788"/>
            </a:lvl3pPr>
            <a:lvl4pPr>
              <a:defRPr sz="2308"/>
            </a:lvl4pPr>
            <a:lvl5pPr>
              <a:defRPr sz="2308"/>
            </a:lvl5pPr>
            <a:lvl6pPr>
              <a:defRPr sz="2308"/>
            </a:lvl6pPr>
            <a:lvl7pPr>
              <a:defRPr sz="2308"/>
            </a:lvl7pPr>
            <a:lvl8pPr>
              <a:defRPr sz="2308"/>
            </a:lvl8pPr>
            <a:lvl9pPr>
              <a:defRPr sz="230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8" y="1435125"/>
            <a:ext cx="4011084" cy="4691063"/>
          </a:xfrm>
        </p:spPr>
        <p:txBody>
          <a:bodyPr/>
          <a:lstStyle>
            <a:lvl1pPr marL="0" indent="0">
              <a:buNone/>
              <a:defRPr sz="1635"/>
            </a:lvl1pPr>
            <a:lvl2pPr marL="525181" indent="0">
              <a:buNone/>
              <a:defRPr sz="1346"/>
            </a:lvl2pPr>
            <a:lvl3pPr marL="1050361" indent="0">
              <a:buNone/>
              <a:defRPr sz="1154"/>
            </a:lvl3pPr>
            <a:lvl4pPr marL="1575543" indent="0">
              <a:buNone/>
              <a:defRPr sz="1058"/>
            </a:lvl4pPr>
            <a:lvl5pPr marL="2100727" indent="0">
              <a:buNone/>
              <a:defRPr sz="1058"/>
            </a:lvl5pPr>
            <a:lvl6pPr marL="2625906" indent="0">
              <a:buNone/>
              <a:defRPr sz="1058"/>
            </a:lvl6pPr>
            <a:lvl7pPr marL="3151095" indent="0">
              <a:buNone/>
              <a:defRPr sz="1058"/>
            </a:lvl7pPr>
            <a:lvl8pPr marL="3676277" indent="0">
              <a:buNone/>
              <a:defRPr sz="1058"/>
            </a:lvl8pPr>
            <a:lvl9pPr marL="4201458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FA329-5161-4CC4-899A-1B30A416771C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B6A65B-BC21-45F8-919F-59E2E181FA7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33131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23"/>
            <a:ext cx="7315200" cy="566737"/>
          </a:xfrm>
        </p:spPr>
        <p:txBody>
          <a:bodyPr anchor="b"/>
          <a:lstStyle>
            <a:lvl1pPr algn="l">
              <a:defRPr sz="230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654"/>
            </a:lvl1pPr>
            <a:lvl2pPr marL="525181" indent="0">
              <a:buNone/>
              <a:defRPr sz="3173"/>
            </a:lvl2pPr>
            <a:lvl3pPr marL="1050361" indent="0">
              <a:buNone/>
              <a:defRPr sz="2788"/>
            </a:lvl3pPr>
            <a:lvl4pPr marL="1575543" indent="0">
              <a:buNone/>
              <a:defRPr sz="2308"/>
            </a:lvl4pPr>
            <a:lvl5pPr marL="2100727" indent="0">
              <a:buNone/>
              <a:defRPr sz="2308"/>
            </a:lvl5pPr>
            <a:lvl6pPr marL="2625906" indent="0">
              <a:buNone/>
              <a:defRPr sz="2308"/>
            </a:lvl6pPr>
            <a:lvl7pPr marL="3151095" indent="0">
              <a:buNone/>
              <a:defRPr sz="2308"/>
            </a:lvl7pPr>
            <a:lvl8pPr marL="3676277" indent="0">
              <a:buNone/>
              <a:defRPr sz="2308"/>
            </a:lvl8pPr>
            <a:lvl9pPr marL="4201458" indent="0">
              <a:buNone/>
              <a:defRPr sz="230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635"/>
            </a:lvl1pPr>
            <a:lvl2pPr marL="525181" indent="0">
              <a:buNone/>
              <a:defRPr sz="1346"/>
            </a:lvl2pPr>
            <a:lvl3pPr marL="1050361" indent="0">
              <a:buNone/>
              <a:defRPr sz="1154"/>
            </a:lvl3pPr>
            <a:lvl4pPr marL="1575543" indent="0">
              <a:buNone/>
              <a:defRPr sz="1058"/>
            </a:lvl4pPr>
            <a:lvl5pPr marL="2100727" indent="0">
              <a:buNone/>
              <a:defRPr sz="1058"/>
            </a:lvl5pPr>
            <a:lvl6pPr marL="2625906" indent="0">
              <a:buNone/>
              <a:defRPr sz="1058"/>
            </a:lvl6pPr>
            <a:lvl7pPr marL="3151095" indent="0">
              <a:buNone/>
              <a:defRPr sz="1058"/>
            </a:lvl7pPr>
            <a:lvl8pPr marL="3676277" indent="0">
              <a:buNone/>
              <a:defRPr sz="1058"/>
            </a:lvl8pPr>
            <a:lvl9pPr marL="4201458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15BC0-2726-4946-BB11-177C093D7B16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7A3BB-4E2F-4250-9306-03100489C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58545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59E389-76C9-4FB9-90F6-58789DED53A0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EEC754-9C32-4EB1-BD6D-32A57BE8E1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4635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6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6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A530FE-5D34-4479-AD51-D23489E06C9A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C117A-F17A-4697-9EE5-CE1C5D65D3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173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5" indent="0">
              <a:buNone/>
              <a:defRPr sz="1800" b="1"/>
            </a:lvl3pPr>
            <a:lvl4pPr marL="1371443" indent="0">
              <a:buNone/>
              <a:defRPr sz="1600" b="1"/>
            </a:lvl4pPr>
            <a:lvl5pPr marL="1828590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5" indent="0">
              <a:buNone/>
              <a:defRPr sz="1600" b="1"/>
            </a:lvl7pPr>
            <a:lvl8pPr marL="3200032" indent="0">
              <a:buNone/>
              <a:defRPr sz="1600" b="1"/>
            </a:lvl8pPr>
            <a:lvl9pPr marL="365718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7D0937-0E9E-472F-9D2D-D6A2EDB74FD4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79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6E88CE-E4FB-40B5-B310-6A664F547FCE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2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EB99D3-3764-4567-B0C6-0390CBE24373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3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02E1FD-5BA6-43F3-8DD1-D716E03900E9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7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5" indent="0">
              <a:buNone/>
              <a:defRPr sz="2400"/>
            </a:lvl3pPr>
            <a:lvl4pPr marL="1371443" indent="0">
              <a:buNone/>
              <a:defRPr sz="2000"/>
            </a:lvl4pPr>
            <a:lvl5pPr marL="1828590" indent="0">
              <a:buNone/>
              <a:defRPr sz="2000"/>
            </a:lvl5pPr>
            <a:lvl6pPr marL="2285737" indent="0">
              <a:buNone/>
              <a:defRPr sz="2000"/>
            </a:lvl6pPr>
            <a:lvl7pPr marL="2742885" indent="0">
              <a:buNone/>
              <a:defRPr sz="2000"/>
            </a:lvl7pPr>
            <a:lvl8pPr marL="3200032" indent="0">
              <a:buNone/>
              <a:defRPr sz="2000"/>
            </a:lvl8pPr>
            <a:lvl9pPr marL="365718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7" indent="0">
              <a:buNone/>
              <a:defRPr sz="1200"/>
            </a:lvl2pPr>
            <a:lvl3pPr marL="914295" indent="0">
              <a:buNone/>
              <a:defRPr sz="1000"/>
            </a:lvl3pPr>
            <a:lvl4pPr marL="1371443" indent="0">
              <a:buNone/>
              <a:defRPr sz="900"/>
            </a:lvl4pPr>
            <a:lvl5pPr marL="1828590" indent="0">
              <a:buNone/>
              <a:defRPr sz="900"/>
            </a:lvl5pPr>
            <a:lvl6pPr marL="2285737" indent="0">
              <a:buNone/>
              <a:defRPr sz="900"/>
            </a:lvl6pPr>
            <a:lvl7pPr marL="2742885" indent="0">
              <a:buNone/>
              <a:defRPr sz="900"/>
            </a:lvl7pPr>
            <a:lvl8pPr marL="3200032" indent="0">
              <a:buNone/>
              <a:defRPr sz="900"/>
            </a:lvl8pPr>
            <a:lvl9pPr marL="365718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FB659C-2A1F-4207-B22C-31C9205BB658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8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639A9-866C-4C2E-8090-4C980B93FE82}" type="datetime1">
              <a:rPr lang="ru-RU" altLang="ru-RU" smtClean="0">
                <a:solidFill>
                  <a:srgbClr val="000000"/>
                </a:solidFill>
              </a:rPr>
              <a:t>20.06.2025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Ососков Г.А. Машинное обучения в экспериментальной ФВЭ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B59C84-8BC1-402B-81A1-4A841C1395FC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7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29B96-A8D4-4C52-875C-F8E59D05AB5D}" type="datetime1">
              <a:rPr lang="ru-RU" smtClean="0"/>
              <a:t>20.06.2025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Ососков Г.А. Машинное обучения в экспериментальной ФВЭ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55E6-CF97-4A9E-A6E4-3DC6CC37D2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12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E24989B7-5FEA-416F-BD8F-4F6DFF6DFEA7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84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4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61" indent="-34286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5" indent="-28571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69" indent="-22857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16" indent="-22857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6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11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458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606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754" indent="-22857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3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2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9142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9241" tIns="54622" rIns="109241" bIns="5462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28"/>
            <a:ext cx="10972800" cy="4525963"/>
          </a:xfrm>
          <a:prstGeom prst="rect">
            <a:avLst/>
          </a:prstGeom>
        </p:spPr>
        <p:txBody>
          <a:bodyPr vert="horz" lIns="109241" tIns="54622" rIns="109241" bIns="5462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l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10A514-02E0-4A5F-977B-F25D9FDE861E}" type="datetime1">
              <a:rPr lang="ru-RU" altLang="ru-RU" smtClean="0"/>
              <a:t>20.06.2025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ct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Ососков Г.А. Машинное обучения в экспериментальной ФВЭ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 vert="horz" lIns="109241" tIns="54622" rIns="109241" bIns="54622" rtlCol="0" anchor="ctr"/>
          <a:lstStyle>
            <a:lvl1pPr algn="r">
              <a:defRPr sz="134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E24415-4C2D-436A-B274-3C9BFD56740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588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/>
  <p:txStyles>
    <p:titleStyle>
      <a:lvl1pPr algn="ctr" defTabSz="1050361" rtl="0" eaLnBrk="1" latinLnBrk="0" hangingPunct="1">
        <a:spcBef>
          <a:spcPct val="0"/>
        </a:spcBef>
        <a:buNone/>
        <a:defRPr sz="50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885" indent="-393885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3654" kern="1200">
          <a:solidFill>
            <a:schemeClr val="tx1"/>
          </a:solidFill>
          <a:latin typeface="+mn-lt"/>
          <a:ea typeface="+mn-ea"/>
          <a:cs typeface="+mn-cs"/>
        </a:defRPr>
      </a:lvl1pPr>
      <a:lvl2pPr marL="853421" indent="-328239" algn="l" defTabSz="1050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3173" kern="1200">
          <a:solidFill>
            <a:schemeClr val="tx1"/>
          </a:solidFill>
          <a:latin typeface="+mn-lt"/>
          <a:ea typeface="+mn-ea"/>
          <a:cs typeface="+mn-cs"/>
        </a:defRPr>
      </a:lvl2pPr>
      <a:lvl3pPr marL="1312953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3pPr>
      <a:lvl4pPr marL="1838138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8" kern="1200">
          <a:solidFill>
            <a:schemeClr val="tx1"/>
          </a:solidFill>
          <a:latin typeface="+mn-lt"/>
          <a:ea typeface="+mn-ea"/>
          <a:cs typeface="+mn-cs"/>
        </a:defRPr>
      </a:lvl4pPr>
      <a:lvl5pPr marL="2363320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»"/>
        <a:defRPr sz="2308" kern="1200">
          <a:solidFill>
            <a:schemeClr val="tx1"/>
          </a:solidFill>
          <a:latin typeface="+mn-lt"/>
          <a:ea typeface="+mn-ea"/>
          <a:cs typeface="+mn-cs"/>
        </a:defRPr>
      </a:lvl5pPr>
      <a:lvl6pPr marL="2888504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6pPr>
      <a:lvl7pPr marL="3413683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7pPr>
      <a:lvl8pPr marL="3938867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8pPr>
      <a:lvl9pPr marL="4464048" indent="-262589" algn="l" defTabSz="10503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1pPr>
      <a:lvl2pPr marL="525181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2pPr>
      <a:lvl3pPr marL="1050361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3pPr>
      <a:lvl4pPr marL="1575543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4pPr>
      <a:lvl5pPr marL="2100727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5pPr>
      <a:lvl6pPr marL="2625906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6pPr>
      <a:lvl7pPr marL="3151095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7pPr>
      <a:lvl8pPr marL="3676277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8pPr>
      <a:lvl9pPr marL="4201458" algn="l" defTabSz="1050361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6/05/31/r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hyperlink" Target="file:///D:\neuron\&#1089;&#1077;&#1084;&#1080;&#1085;&#1072;&#1088;%20&#1074;%20&#1051;&#1060;&#1042;&#1069;%20&#1084;&#1072;&#1081;2011\Animated_glider_emblem.gif" TargetMode="Externa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2%D1%91%D1%80%D1%82%D0%BE%D1%87%D0%BD%D0%B0%D1%8F_%D0%BD%D0%B5%D0%B9%D1%80%D0%BE%D0%BD%D0%BD%D0%B0%D1%8F_%D1%81%D0%B5%D1%82%D1%8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emf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89" y="4158695"/>
            <a:ext cx="3227282" cy="20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981200" y="6381329"/>
            <a:ext cx="2133600" cy="34014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F1D4D-B1C6-4229-8096-2745539CFEA8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48200" y="6453336"/>
            <a:ext cx="3974254" cy="28761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904" y="-104046"/>
            <a:ext cx="8064896" cy="64632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914295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Обучение с подкреплением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52" y="404664"/>
            <a:ext cx="11928648" cy="35394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сих пор нейросети обучались на тренировочной выборке с «правильными» ответами либо с учителем, либо самообучались, но в реальной жизни мы редко знаем набор правильных ответов, а просто делаем то или иное действие и ведем себя дальше в зависимости от полученного результата.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Отсюда идея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обучения с подкреплением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Reinforcement learning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-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нейросетевой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агент, находясь в состоянии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взаимодействует с окружающей средой, а она его за эти действия поощряет и сообщает  в какое состояние агент после этого перешел так, чтобы увеличивать общую награду.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Агент не знает, какое действие предпринять, как при обучении с учителем, но зато узнает, какое действие принесет максимальное поощрение.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Действия могут повлиять не только на немедленное вознаграждение, но и на следующую ситуацию и все последующие награды.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Такое обучение является частным случаем обучения  с учителем, но учителем является среда или её модель.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Пример. Игра в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пин-понг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http://karpathy.github.io/2016/05/31/rl/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2" descr="http://karpathy.github.io/assets/rl/po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6" y="4355342"/>
            <a:ext cx="2824974" cy="18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AE00A8-569D-F147-DDC5-4E82D7DF83E8}"/>
              </a:ext>
            </a:extLst>
          </p:cNvPr>
          <p:cNvSpPr txBox="1"/>
          <p:nvPr/>
        </p:nvSpPr>
        <p:spPr>
          <a:xfrm>
            <a:off x="4914900" y="3418621"/>
            <a:ext cx="72771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ве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основные цели обучения в практических применениях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минимизировать ошибки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Машина учится анализировать информацию перед каждым следующим ходом в виртуальной модели города со случайными пешеходами и другими участниками дорожного движения.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получить от выполнения задания максимальную выгоду,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максимально быстрое время прохождения маршрута, оптимальный расход ресурсов, обслуживание как можно большего количества клиентов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Области практического применения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reinforcement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learning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роботы, беспилотные авто, трейдинговые боты для игры на бирже, ч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ат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боты, которые учатся от диалога к диалогу, разработка игровых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140128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89748-1B0A-4842-9CA6-B8EE571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606" y="0"/>
            <a:ext cx="12045608" cy="916734"/>
          </a:xfrm>
        </p:spPr>
        <p:txBody>
          <a:bodyPr/>
          <a:lstStyle/>
          <a:p>
            <a:r>
              <a:rPr lang="ru-RU" sz="2800" b="1" dirty="0">
                <a:solidFill>
                  <a:srgbClr val="1A0AEC"/>
                </a:solidFill>
              </a:rPr>
              <a:t>Применения математических методов </a:t>
            </a:r>
            <a:br>
              <a:rPr lang="ru-RU" sz="2800" b="1" dirty="0">
                <a:solidFill>
                  <a:srgbClr val="1A0AEC"/>
                </a:solidFill>
              </a:rPr>
            </a:br>
            <a:r>
              <a:rPr lang="ru-RU" sz="2800" b="1" dirty="0">
                <a:solidFill>
                  <a:srgbClr val="1A0AEC"/>
                </a:solidFill>
              </a:rPr>
              <a:t> для коррекции аппаратных измерений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BD77BE-68EE-4548-92C6-E9EB1DB95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482C2-E82F-4ABA-A6A1-1A7104CCECF6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B0CA9-DA87-4934-86D9-135CF6CE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85693-C05C-49C8-BBFF-C52686E3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064" y="6494892"/>
            <a:ext cx="592204" cy="283276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153FD2-6BAA-AEBC-0467-BEDCA1B74A33}"/>
              </a:ext>
            </a:extLst>
          </p:cNvPr>
          <p:cNvSpPr txBox="1"/>
          <p:nvPr/>
        </p:nvSpPr>
        <p:spPr>
          <a:xfrm>
            <a:off x="134936" y="3671602"/>
            <a:ext cx="54980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Калибровка дрейфовых камер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B937E4C1-7511-8073-0D56-B6A109DC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6" y="4117308"/>
            <a:ext cx="7706044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Пример калибровки дрейфовой камеры HERA-B OTR: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Время дрейфа, измеренное в отсчетах TDC (время-цифровой преобразователь), следует перевести в радиусы дрейфа для получения калибровочной функции 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r(t)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r(t)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была получена путем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робастной подгонки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кубических сплайнов непосредственно к 2D гистограмме  отсчетов TDC со многими тысячами бинов 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6" descr="drift">
            <a:extLst>
              <a:ext uri="{FF2B5EF4-FFF2-40B4-BE49-F238E27FC236}">
                <a16:creationId xmlns:a16="http://schemas.microsoft.com/office/drawing/2014/main" id="{D4F5CAF0-968F-1986-3D75-C4ACB8FFC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5" y="3749146"/>
            <a:ext cx="3860800" cy="274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181A0E09-4067-93F0-DC30-9C996777C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2413" y="3454802"/>
            <a:ext cx="261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drift radii versus TDC counts</a:t>
            </a:r>
            <a:endParaRPr kumimoji="0" lang="fr-FR" altLang="ru-RU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1778D-68FD-1B51-E9B2-445A2F1B3FA9}"/>
              </a:ext>
            </a:extLst>
          </p:cNvPr>
          <p:cNvSpPr txBox="1"/>
          <p:nvPr/>
        </p:nvSpPr>
        <p:spPr>
          <a:xfrm>
            <a:off x="2794467" y="1242809"/>
            <a:ext cx="6890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Проводилось сканирование калибровочных измерений эталонной пластины со специально расположенными крестами. Для распознавания крестов использовался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метод распознавания образов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Их центры вычислялись и сравнивались с идеальными положениями для построения карты остатков, с помощью которой строилось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калибровочное преобразование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устраняющее оптические искажения при измерениях.</a:t>
            </a: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DF34FBAB-99A6-44AF-65E7-419DD5692B5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534403" y="4272870"/>
            <a:ext cx="1661862" cy="73676"/>
          </a:xfrm>
          <a:prstGeom prst="rightArrow">
            <a:avLst>
              <a:gd name="adj1" fmla="val 50000"/>
              <a:gd name="adj2" fmla="val 690217"/>
            </a:avLst>
          </a:prstGeom>
          <a:solidFill>
            <a:srgbClr val="1A0AEC">
              <a:alpha val="31000"/>
            </a:srgbClr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1D570E-E062-43F5-8421-18F517DB4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37" y="1518887"/>
            <a:ext cx="2659530" cy="11133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3F6E83-49C4-81FB-6196-375B5B009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347" y="1176845"/>
            <a:ext cx="2349729" cy="14606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9BA27E-B2EA-650C-A8A4-88A8C620F7AA}"/>
              </a:ext>
            </a:extLst>
          </p:cNvPr>
          <p:cNvSpPr txBox="1"/>
          <p:nvPr/>
        </p:nvSpPr>
        <p:spPr>
          <a:xfrm>
            <a:off x="609600" y="2658076"/>
            <a:ext cx="1631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F93FB-CA7E-1207-A1CE-D212BD207716}"/>
              </a:ext>
            </a:extLst>
          </p:cNvPr>
          <p:cNvSpPr txBox="1"/>
          <p:nvPr/>
        </p:nvSpPr>
        <p:spPr>
          <a:xfrm>
            <a:off x="10001092" y="2658076"/>
            <a:ext cx="180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 of residuals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7C1204-CE23-9F3D-3A9E-163D02111A68}"/>
              </a:ext>
            </a:extLst>
          </p:cNvPr>
          <p:cNvSpPr txBox="1"/>
          <p:nvPr/>
        </p:nvSpPr>
        <p:spPr>
          <a:xfrm>
            <a:off x="268341" y="911684"/>
            <a:ext cx="96871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D5380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Калибровка сканирующего автомата «Спиральный измеритель»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8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Выноска: стрелка вправо 40">
            <a:extLst>
              <a:ext uri="{FF2B5EF4-FFF2-40B4-BE49-F238E27FC236}">
                <a16:creationId xmlns:a16="http://schemas.microsoft.com/office/drawing/2014/main" id="{10AD3EC8-75DC-8C17-CBB3-DF637C551C39}"/>
              </a:ext>
            </a:extLst>
          </p:cNvPr>
          <p:cNvSpPr/>
          <p:nvPr/>
        </p:nvSpPr>
        <p:spPr bwMode="auto">
          <a:xfrm>
            <a:off x="3990109" y="3156376"/>
            <a:ext cx="5220526" cy="64633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51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6BB70-9AF8-D0B1-63B2-2D346B91C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01" y="-1"/>
            <a:ext cx="10972800" cy="671409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3. Вейвлет-анализ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80E8AB-850B-F1BC-6DD6-2D95ABB9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90409"/>
            <a:ext cx="2844800" cy="33106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55B4D-4E08-41D4-952D-72C0D0810552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77A26-E5B8-B185-85FB-774C49E3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470417"/>
            <a:ext cx="3860800" cy="251058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6C8B8C-746E-E6D9-E608-6E0F9114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084" y="6341141"/>
            <a:ext cx="427316" cy="38033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AB759-B834-D010-9D6A-CD54FDDFDAF5}"/>
              </a:ext>
            </a:extLst>
          </p:cNvPr>
          <p:cNvSpPr txBox="1"/>
          <p:nvPr/>
        </p:nvSpPr>
        <p:spPr>
          <a:xfrm>
            <a:off x="3847354" y="3750846"/>
            <a:ext cx="84002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 этом примере видно, что разные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Вертикальные уровни  вейвлет-спектра соответствуют разным частотам сигнала, а по горизонтали видно в какое время сигнал изменял свое поведение.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Непрерывные вейвлеты очень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устойчивы к шумам, однако они не ортогональны.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поэтому после обратного преобразования</a:t>
            </a: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2FE7F51C-E5FE-D9AB-A35E-D43EA5D45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02" y="572091"/>
            <a:ext cx="117266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Одномерное вейвлет-преобразование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сигнала </a:t>
            </a:r>
            <a:r>
              <a:rPr kumimoji="0" lang="ru-RU" alt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f(x)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является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двумерной функцией частоты и времени,</a:t>
            </a:r>
          </a:p>
        </p:txBody>
      </p:sp>
      <p:graphicFrame>
        <p:nvGraphicFramePr>
          <p:cNvPr id="30" name="Object 6">
            <a:extLst>
              <a:ext uri="{FF2B5EF4-FFF2-40B4-BE49-F238E27FC236}">
                <a16:creationId xmlns:a16="http://schemas.microsoft.com/office/drawing/2014/main" id="{A0A199E4-4BB5-40C2-F1D6-7384A13E7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35960" y="516858"/>
          <a:ext cx="5419124" cy="105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123810" imgH="647619" progId="Unknown">
                  <p:embed/>
                </p:oleObj>
              </mc:Choice>
              <mc:Fallback>
                <p:oleObj r:id="rId2" imgW="3123810" imgH="647619" progId="Unknown">
                  <p:embed/>
                  <p:pic>
                    <p:nvPicPr>
                      <p:cNvPr id="30" name="Object 6">
                        <a:extLst>
                          <a:ext uri="{FF2B5EF4-FFF2-40B4-BE49-F238E27FC236}">
                            <a16:creationId xmlns:a16="http://schemas.microsoft.com/office/drawing/2014/main" id="{A0A199E4-4BB5-40C2-F1D6-7384A13E7F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5960" y="516858"/>
                        <a:ext cx="5419124" cy="1052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7">
            <a:extLst>
              <a:ext uri="{FF2B5EF4-FFF2-40B4-BE49-F238E27FC236}">
                <a16:creationId xmlns:a16="http://schemas.microsoft.com/office/drawing/2014/main" id="{1509ECFA-9085-EC14-3B2D-7B42EE05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82" y="1561643"/>
            <a:ext cx="1195332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где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функция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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вейвлет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b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- сдвиг</a:t>
            </a:r>
            <a:r>
              <a:rPr kumimoji="0" lang="en-GB" alt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(shift),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a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– масштаб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(scale)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.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Условие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</a:t>
            </a:r>
            <a:r>
              <a:rPr kumimoji="0" lang="el-GR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ψ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&lt; </a:t>
            </a:r>
            <a:r>
              <a:rPr kumimoji="0" lang="el-GR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∞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обеспечивает существование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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и обратного вейвлет-преобразования. Произвол в выборе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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позволил предложить много разных типов вейвлетов. Семейство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непрерывных вейвлетов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Symbol" pitchFamily="18" charset="2"/>
              </a:rPr>
              <a:t> можно получить как вторую производную гауссиана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Полученный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гауссов вейвлет                                              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стал известен, как     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E6E12A6E-B23D-4929-E6B9-4E7DB3C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33" y="2577306"/>
            <a:ext cx="2762859" cy="44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4F6EF46-FB4D-36CE-5602-BEFB8137BA8E}"/>
              </a:ext>
            </a:extLst>
          </p:cNvPr>
          <p:cNvSpPr txBox="1"/>
          <p:nvPr/>
        </p:nvSpPr>
        <p:spPr>
          <a:xfrm>
            <a:off x="4277802" y="3284344"/>
            <a:ext cx="35745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Мексиканская шляпа</a:t>
            </a:r>
            <a:r>
              <a:rPr kumimoji="0" lang="en-US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66B7219-A598-86A3-15BB-5BB1E3FBF6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54000" contrast="73000"/>
          </a:blip>
          <a:stretch>
            <a:fillRect/>
          </a:stretch>
        </p:blipFill>
        <p:spPr>
          <a:xfrm>
            <a:off x="9245669" y="2612750"/>
            <a:ext cx="2789007" cy="149610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2BFB251-3AB6-2BFD-2184-CB0ED2BEF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24" y="3051910"/>
            <a:ext cx="3595558" cy="251481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15FE38C-0017-D175-41F4-2FBF719A93FC}"/>
              </a:ext>
            </a:extLst>
          </p:cNvPr>
          <p:cNvSpPr txBox="1"/>
          <p:nvPr/>
        </p:nvSpPr>
        <p:spPr>
          <a:xfrm>
            <a:off x="62851" y="5485532"/>
            <a:ext cx="121586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происходят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недопустимые искажения сигнала.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Кроме того, реальные сигналы, подлежащие компьютерному анализу, всегда дискретны.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Поэтому непрерывные вейвлеты практически не используют, а применяют ортогональные дискретные вейвлеты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372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4970276" y="4252044"/>
          <a:ext cx="3216275" cy="205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5125165" imgH="3191320" progId="">
                  <p:embed/>
                </p:oleObj>
              </mc:Choice>
              <mc:Fallback>
                <p:oleObj r:id="rId3" imgW="5125165" imgH="3191320" progId="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276" y="4252044"/>
                        <a:ext cx="3216275" cy="205105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idx="12"/>
          </p:nvPr>
        </p:nvSpPr>
        <p:spPr>
          <a:xfrm>
            <a:off x="10920536" y="6181232"/>
            <a:ext cx="86937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0E6C4-2F67-4A47-84FA-E98D775AE29E}" type="slidenum">
              <a:rPr kumimoji="0" lang="ru-RU" alt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alt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9827" y="-148"/>
            <a:ext cx="12111386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Непрерывные вейвлет-преобразования</a:t>
            </a:r>
            <a:endParaRPr kumimoji="0" lang="en-US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это путь к вейвлет- домену, где проблемы МО могут быть решены гораздо проще</a:t>
            </a:r>
            <a:endParaRPr kumimoji="0" lang="en-US" altLang="ru-RU" sz="2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lum bright="-20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0" y="4345798"/>
            <a:ext cx="4254900" cy="186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0000" contrast="5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Oval 4"/>
          <p:cNvSpPr>
            <a:spLocks noChangeArrowheads="1"/>
          </p:cNvSpPr>
          <p:nvPr/>
        </p:nvSpPr>
        <p:spPr bwMode="auto">
          <a:xfrm flipV="1">
            <a:off x="5721835" y="4371180"/>
            <a:ext cx="284738" cy="270363"/>
          </a:xfrm>
          <a:prstGeom prst="ellips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6004029" y="4518253"/>
            <a:ext cx="1575594" cy="537808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52144" y="3733478"/>
            <a:ext cx="4370249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Сглаживание после вычитания фона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 потери существенной информации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8660362" y="4294462"/>
            <a:ext cx="3451025" cy="126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Дискретные вейвлеты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Применяют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ля выявления резонанса даже в присутствии массивного фона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9827" y="2201638"/>
            <a:ext cx="316857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Оценка параметров пиков по спектру инвариантных масс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8869652" y="5737247"/>
            <a:ext cx="2661608" cy="264708"/>
          </a:xfrm>
          <a:prstGeom prst="leftArrow">
            <a:avLst>
              <a:gd name="adj1" fmla="val 50000"/>
              <a:gd name="adj2" fmla="val 284235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6910" y="4594396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shrinking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8"/>
          <p:cNvPicPr/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20" y="2060290"/>
            <a:ext cx="2645137" cy="17853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043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355" y="1630922"/>
            <a:ext cx="3282384" cy="22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77" y="1732649"/>
            <a:ext cx="2618157" cy="20894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03515" y="3392411"/>
            <a:ext cx="211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Anna Senger, CBM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0025" y="5941570"/>
            <a:ext cx="1842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thanks to Alex Stadnik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79355" y="3429001"/>
            <a:ext cx="1172829" cy="257224"/>
          </a:xfrm>
          <a:prstGeom prst="rect">
            <a:avLst/>
          </a:prstGeom>
          <a:noFill/>
          <a:ln w="28575">
            <a:solidFill>
              <a:srgbClr val="1A0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950309" y="4221365"/>
            <a:ext cx="43554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l-GR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ω</a:t>
            </a:r>
            <a:r>
              <a:rPr kumimoji="0" lang="en-US" alt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6" name="Прямая со стрелкой 5"/>
          <p:cNvCxnSpPr/>
          <p:nvPr/>
        </p:nvCxnSpPr>
        <p:spPr bwMode="auto">
          <a:xfrm flipH="1">
            <a:off x="4631588" y="3495589"/>
            <a:ext cx="1932465" cy="1906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9827" y="1032158"/>
            <a:ext cx="1201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Непрерывный вейвлет G2 преобразует гауссиан g(x;A,xo,σ) в вейвлет того же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порядка, но с параметрами этого гауссиана.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справедливо для любого порядка n и позволяет находить параметры пика непосредственно в области G2 без инвертирования 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2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2000"/>
                    </a14:imgEffect>
                    <a14:imgEffect>
                      <a14:brightnessContrast bright="-2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42" y="988399"/>
            <a:ext cx="3937015" cy="4130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4042431" y="6444901"/>
            <a:ext cx="3537191" cy="36591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4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AAA6F2-07C8-B9FC-3A56-8C200731C719}"/>
              </a:ext>
            </a:extLst>
          </p:cNvPr>
          <p:cNvSpPr txBox="1"/>
          <p:nvPr/>
        </p:nvSpPr>
        <p:spPr>
          <a:xfrm>
            <a:off x="214774" y="728030"/>
            <a:ext cx="998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они нужны для работы с инвариантными масс-спектрами, когда отношение S/B &lt;&lt; 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трелка: изогнутая влево 9">
            <a:extLst>
              <a:ext uri="{FF2B5EF4-FFF2-40B4-BE49-F238E27FC236}">
                <a16:creationId xmlns:a16="http://schemas.microsoft.com/office/drawing/2014/main" id="{E8020313-6E12-32D5-8B13-279C0E28CCD8}"/>
              </a:ext>
            </a:extLst>
          </p:cNvPr>
          <p:cNvSpPr/>
          <p:nvPr/>
        </p:nvSpPr>
        <p:spPr>
          <a:xfrm>
            <a:off x="4250429" y="4232268"/>
            <a:ext cx="334449" cy="1295481"/>
          </a:xfrm>
          <a:prstGeom prst="curvedLeftArrow">
            <a:avLst>
              <a:gd name="adj1" fmla="val 25000"/>
              <a:gd name="adj2" fmla="val 50000"/>
              <a:gd name="adj3" fmla="val 30029"/>
            </a:avLst>
          </a:prstGeom>
          <a:solidFill>
            <a:srgbClr val="92D050">
              <a:alpha val="35000"/>
            </a:srgbClr>
          </a:solidFill>
          <a:ln w="9525">
            <a:solidFill>
              <a:schemeClr val="accent1">
                <a:shade val="50000"/>
                <a:alpha val="6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Дата 10">
            <a:extLst>
              <a:ext uri="{FF2B5EF4-FFF2-40B4-BE49-F238E27FC236}">
                <a16:creationId xmlns:a16="http://schemas.microsoft.com/office/drawing/2014/main" id="{7BA6B81B-4499-BED9-C158-EBF8A53E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2D1DB-4425-419C-A830-418CBD06F59B}" type="datetime1">
              <a:rPr kumimoji="0" lang="ru-RU" altLang="ru-RU" sz="1346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34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9CDC288-1FB0-80B9-E9CE-EF1458605752}"/>
              </a:ext>
            </a:extLst>
          </p:cNvPr>
          <p:cNvCxnSpPr>
            <a:cxnSpLocks/>
          </p:cNvCxnSpPr>
          <p:nvPr/>
        </p:nvCxnSpPr>
        <p:spPr>
          <a:xfrm>
            <a:off x="4871864" y="4077072"/>
            <a:ext cx="0" cy="2254298"/>
          </a:xfrm>
          <a:prstGeom prst="line">
            <a:avLst/>
          </a:prstGeom>
          <a:ln w="69850">
            <a:solidFill>
              <a:srgbClr val="1A0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524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3389390" y="-2005"/>
            <a:ext cx="6114537" cy="646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Клеточные автоматы (КА)</a:t>
            </a:r>
          </a:p>
        </p:txBody>
      </p:sp>
      <p:pic>
        <p:nvPicPr>
          <p:cNvPr id="304135" name="Picture 7" descr="Animated_glider_emblem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79" y="2137709"/>
            <a:ext cx="1339355" cy="13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6" name="Rectangle 8"/>
          <p:cNvSpPr>
            <a:spLocks noChangeArrowheads="1"/>
          </p:cNvSpPr>
          <p:nvPr/>
        </p:nvSpPr>
        <p:spPr bwMode="auto">
          <a:xfrm>
            <a:off x="294290" y="542653"/>
            <a:ext cx="11561379" cy="147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КА – это дискретная динамическая система, образованная </a:t>
            </a:r>
            <a:r>
              <a:rPr kumimoji="0" lang="en-GB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регулярн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ой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решетк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ой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ячеек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en-GB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каждая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и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меет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нескольких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состояний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например</a:t>
            </a:r>
            <a:r>
              <a:rPr kumimoji="0" lang="en-GB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1 и 0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Для каждой ячейки определены ее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соседи и правила перехода из одного состояния в другое.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Правила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локальны,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т.е. зависят только от соседей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Изменения значений всех клеток происходят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одновременно. </a:t>
            </a:r>
            <a:r>
              <a:rPr kumimoji="0" lang="ru-RU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Дж.Конвей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предложил правила КА для игры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«Жизнь»:</a:t>
            </a:r>
            <a:endParaRPr kumimoji="0" lang="en-GB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2959222" y="1765794"/>
            <a:ext cx="9117164" cy="183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если клетка имеет двух "живых" соседей, она остается в прежнем состоянии. Если клетка имеет трех "живых" соседей, она переходит в "живое" состояние. В остальных случаях клетка "умирает".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Применение подобных правил к зашумленным данным измерений для организации «вымирания» изолированных шумовых точек оказалось весьма эффективным способом</a:t>
            </a:r>
          </a:p>
        </p:txBody>
      </p:sp>
      <p:sp>
        <p:nvSpPr>
          <p:cNvPr id="304138" name="Rectangle 10"/>
          <p:cNvSpPr>
            <a:spLocks noChangeArrowheads="1"/>
          </p:cNvSpPr>
          <p:nvPr/>
        </p:nvSpPr>
        <p:spPr bwMode="auto">
          <a:xfrm>
            <a:off x="115614" y="3636138"/>
            <a:ext cx="11897710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Еще более полезным оказалось применение КА для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реконструкции треков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В качестве клеток берут сегменты (</a:t>
            </a:r>
            <a:r>
              <a:rPr kumimoji="0" lang="en-US" alt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tracklets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соединяющие экспериментальные отсчеты  на соседних координатных плоскостях. Клетка =1, если на данном этапе сегмент считается частью трека, и 0, если отрезок </a:t>
            </a:r>
          </a:p>
        </p:txBody>
      </p:sp>
      <p:pic>
        <p:nvPicPr>
          <p:cNvPr id="3041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4598542"/>
            <a:ext cx="2916579" cy="18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3116877" y="4479021"/>
            <a:ext cx="8896447" cy="92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соединяет точки, не лежащие на одном треке. Соседство устанавливается по совпадению конечной и начальной точек сегментов и их близости по направлению (по малости угла между ними).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981200" y="6438901"/>
            <a:ext cx="2133600" cy="28257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8A8A0B-A71E-4FF0-A742-2D27C9684D87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714933" y="6438900"/>
            <a:ext cx="4022667" cy="282575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15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EBC4CA9-76F8-D030-FA17-CA495C70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12B2D2-3CF3-432C-987E-D4325420C752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CB422A-38D7-4C64-19AB-AB595A0E6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обучения в экспериментальной ФВЭ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063622-E423-B39C-17D8-8BC3ABBF0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8442F-AA51-453E-A45D-AEAE194BB88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D0CDD-7171-7DC6-4D71-178E6C79149B}"/>
              </a:ext>
            </a:extLst>
          </p:cNvPr>
          <p:cNvSpPr txBox="1"/>
          <p:nvPr/>
        </p:nvSpPr>
        <p:spPr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 Генеративные Состязательные Сети 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Generative Adversarial Networks (GAN)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DE7EA-0C48-D29D-687D-50D99E9D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851" y="529901"/>
            <a:ext cx="7518763" cy="2011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8F7869-74BD-D192-6875-419854B1AF9D}"/>
              </a:ext>
            </a:extLst>
          </p:cNvPr>
          <p:cNvSpPr txBox="1"/>
          <p:nvPr/>
        </p:nvSpPr>
        <p:spPr>
          <a:xfrm>
            <a:off x="0" y="719080"/>
            <a:ext cx="6606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реализует принцип состязания между сетью генерации и сетью дискриминации.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Генеративная сеть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генерирует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максимально реалистичный образец,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дискриминативная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сеть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обучается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различать подлинные и поддельные образцы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785F4-37DD-C0E1-0804-E04ACFBDEC43}"/>
              </a:ext>
            </a:extLst>
          </p:cNvPr>
          <p:cNvSpPr txBox="1"/>
          <p:nvPr/>
        </p:nvSpPr>
        <p:spPr>
          <a:xfrm>
            <a:off x="78580" y="2473406"/>
            <a:ext cx="121134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Потом результаты различения подаются на вход сети G так, чтобы она смогла подобрать лучший набор латентных параметров, смешивая исходные образцы, чтобы сеть D 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уже не смогла бы отличить подлинные образцы от поддельных.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Сеть D реализуется как 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Свёрточная нейронная сеть"/>
              </a:rPr>
              <a:t>свёрточная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645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 tooltip="Свёрточная нейронная сеть"/>
              </a:rPr>
              <a:t> нейронная сеть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в то время как сеть G наоборот разворачивает изображение на базе скрытых параметров.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993B1F-1D2E-F6B2-95EB-5285F920D5C7}"/>
              </a:ext>
            </a:extLst>
          </p:cNvPr>
          <p:cNvSpPr txBox="1"/>
          <p:nvPr/>
        </p:nvSpPr>
        <p:spPr>
          <a:xfrm>
            <a:off x="9387761" y="1904563"/>
            <a:ext cx="1544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Схема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F681F-B6C4-F26D-44BD-3005E9AE83FC}"/>
              </a:ext>
            </a:extLst>
          </p:cNvPr>
          <p:cNvSpPr txBox="1"/>
          <p:nvPr/>
        </p:nvSpPr>
        <p:spPr>
          <a:xfrm>
            <a:off x="146957" y="3598521"/>
            <a:ext cx="91429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Применения GAN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получения фотореалистичных изображений и картин;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автоматическое редактирование изображений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 фильмов и мультипликаций.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трёхмерной модели объекта с помощью фрагментарных изображений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моделирование сложных физических процессов в детекторах экспериментальной физики</a:t>
            </a:r>
          </a:p>
        </p:txBody>
      </p:sp>
      <p:pic>
        <p:nvPicPr>
          <p:cNvPr id="1026" name="Picture 2" descr="Генератор изображений CNN">
            <a:extLst>
              <a:ext uri="{FF2B5EF4-FFF2-40B4-BE49-F238E27FC236}">
                <a16:creationId xmlns:a16="http://schemas.microsoft.com/office/drawing/2014/main" id="{2843BA51-5460-AB77-EA2B-76F899A7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84" y="3482519"/>
            <a:ext cx="4267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4C3F6D-3602-8778-C0AC-D5B3160B0959}"/>
              </a:ext>
            </a:extLst>
          </p:cNvPr>
          <p:cNvSpPr txBox="1"/>
          <p:nvPr/>
        </p:nvSpPr>
        <p:spPr>
          <a:xfrm>
            <a:off x="113483" y="5598981"/>
            <a:ext cx="119650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Опасность дипфейков: политика, мошенничество и шантаж с использованием дипфейков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https://www.kaspersky.ru/resource-center/threats/protect-yourself-from-deep-fake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FC2AE1-3F58-1952-0DED-87D873053F4C}"/>
              </a:ext>
            </a:extLst>
          </p:cNvPr>
          <p:cNvSpPr txBox="1"/>
          <p:nvPr/>
        </p:nvSpPr>
        <p:spPr>
          <a:xfrm>
            <a:off x="6736057" y="5275874"/>
            <a:ext cx="6155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Этические проблемы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GAN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приложений!</a:t>
            </a:r>
          </a:p>
        </p:txBody>
      </p:sp>
    </p:spTree>
    <p:extLst>
      <p:ext uri="{BB962C8B-B14F-4D97-AF65-F5344CB8AC3E}">
        <p14:creationId xmlns:p14="http://schemas.microsoft.com/office/powerpoint/2010/main" val="902828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649E-D46F-1681-2FB1-C5B4E3977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AFE00-E227-5394-DEC8-1EA1B622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81403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и технологии из эры ДО электронного съема данных.</a:t>
            </a:r>
            <a:b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Унаследованные методы и проблемы, актуальные до сих пор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A9902-98BF-866A-7CA3-33CA818E3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68434"/>
            <a:ext cx="5328564" cy="2595096"/>
          </a:xfrm>
        </p:spPr>
        <p:txBody>
          <a:bodyPr>
            <a:normAutofit fontScale="92500" lnSpcReduction="10000"/>
          </a:bodyPr>
          <a:lstStyle/>
          <a:p>
            <a:pPr marL="357188" indent="177800">
              <a:lnSpc>
                <a:spcPct val="83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0000FF"/>
                </a:solidFill>
              </a:rPr>
              <a:t> Методы математической       статистики и вычислений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endParaRPr lang="ru-RU" sz="2000" b="1" dirty="0"/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Методы оценки гипотез и параметров, МНК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Метод Монте-Карло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Робастная регрессия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Преобразование Радона-</a:t>
            </a:r>
            <a:r>
              <a:rPr lang="ru-RU" sz="2000" b="1" dirty="0" err="1"/>
              <a:t>Хафа</a:t>
            </a:r>
            <a:endParaRPr lang="ru-RU" sz="2000" b="1" dirty="0"/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Анализ Фурье и вейвлет-анализ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Распознавание образов</a:t>
            </a:r>
          </a:p>
          <a:p>
            <a:pPr>
              <a:lnSpc>
                <a:spcPct val="83000"/>
              </a:lnSpc>
              <a:spcBef>
                <a:spcPts val="0"/>
              </a:spcBef>
            </a:pPr>
            <a:r>
              <a:rPr lang="ru-RU" sz="2000" b="1" dirty="0"/>
              <a:t>Персептроны и нейросети </a:t>
            </a:r>
            <a:r>
              <a:rPr lang="ru-RU" sz="2000" b="1" dirty="0" err="1"/>
              <a:t>Хопфилда</a:t>
            </a:r>
            <a:endParaRPr lang="ru-RU" sz="2000" b="1" dirty="0"/>
          </a:p>
          <a:p>
            <a:endParaRPr lang="ru-RU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E1E5B-5F47-C382-AD09-CC7F0A25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848A1-6865-4259-B042-6AAD6C15DA4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D54D53-2E3D-2BF0-7C0C-5D16FF98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95059-B183-D24A-9E9A-C872310A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F4D58-C469-4A1A-9362-91F70F5882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21A332-B1DA-F3A5-5BBC-205A9DF8961D}"/>
              </a:ext>
            </a:extLst>
          </p:cNvPr>
          <p:cNvSpPr txBox="1"/>
          <p:nvPr/>
        </p:nvSpPr>
        <p:spPr>
          <a:xfrm>
            <a:off x="146685" y="925628"/>
            <a:ext cx="118986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Пузырьковые камеры с фотосъемом и ручными измерениями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Измерительные полуавтоматы и просмотровые столы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Сканирующие автоматы: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HPD, Spiral Reader, Sweepnik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АЭЛТ-2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ЦЕРНе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IBM-360/44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потом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CDC-6600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программирование на языке ФОРТРАН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ОИЯИ ламповые КИЕВ, М-20, Урал-2, полупроводниковая Минск-2 , программы в машинном коде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F478E-0999-99C9-EC77-DC45932FC747}"/>
              </a:ext>
            </a:extLst>
          </p:cNvPr>
          <p:cNvSpPr txBox="1"/>
          <p:nvPr/>
        </p:nvSpPr>
        <p:spPr>
          <a:xfrm>
            <a:off x="5475252" y="2668434"/>
            <a:ext cx="6716748" cy="354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Математические проблемы,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актуальные до сих пор 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Расчет буферной памяти при импульсной загрузке 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7188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Моделирования физических процессов генераторами случайных чисел с  заданными распределениями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Распознавание гладких линий в шумовом фоне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Отсев выпадающих измерений при подгонке кривых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Математический аппарат калибровочных преобразований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Разделение близких перекрывающихся сигналов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Нахождение малых резонансных пиков на большой шумовой подложке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E6B8C36-7F59-CC4C-7E4F-06A21BC8A3E7}"/>
              </a:ext>
            </a:extLst>
          </p:cNvPr>
          <p:cNvCxnSpPr>
            <a:cxnSpLocks/>
          </p:cNvCxnSpPr>
          <p:nvPr/>
        </p:nvCxnSpPr>
        <p:spPr>
          <a:xfrm>
            <a:off x="5430645" y="2899317"/>
            <a:ext cx="44605" cy="3233854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778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DBA44-1F3D-2E4B-2DA9-1468115A4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352EB-7A4D-7194-A589-9AAB18E80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</a:rPr>
              <a:t>Данные, технологии и проблемы</a:t>
            </a:r>
            <a:br>
              <a:rPr lang="ru-RU" sz="3200" b="1" dirty="0">
                <a:solidFill>
                  <a:srgbClr val="0000FF"/>
                </a:solidFill>
              </a:rPr>
            </a:br>
            <a:r>
              <a:rPr lang="ru-RU" sz="3200" b="1" dirty="0">
                <a:solidFill>
                  <a:srgbClr val="0000FF"/>
                </a:solidFill>
              </a:rPr>
              <a:t> в экспериментальной ФВЭ в наше время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034CC-944E-DD35-DB03-AF063D457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24" y="1431131"/>
            <a:ext cx="10972800" cy="4525963"/>
          </a:xfrm>
        </p:spPr>
        <p:txBody>
          <a:bodyPr/>
          <a:lstStyle/>
          <a:p>
            <a:r>
              <a:rPr lang="ru-RU" dirty="0"/>
              <a:t>Коллайдеры </a:t>
            </a:r>
            <a:r>
              <a:rPr lang="en-US" dirty="0"/>
              <a:t>LHC </a:t>
            </a:r>
            <a:r>
              <a:rPr lang="ru-RU" dirty="0"/>
              <a:t>и</a:t>
            </a:r>
            <a:r>
              <a:rPr lang="en-US" dirty="0"/>
              <a:t> NICA</a:t>
            </a:r>
            <a:endParaRPr lang="ru-RU" dirty="0"/>
          </a:p>
          <a:p>
            <a:r>
              <a:rPr lang="ru-RU" dirty="0"/>
              <a:t>Электронный съем данных</a:t>
            </a:r>
          </a:p>
          <a:p>
            <a:r>
              <a:rPr lang="ru-RU" dirty="0"/>
              <a:t>Пиксельные и полосковые трековые детекторы</a:t>
            </a:r>
          </a:p>
          <a:p>
            <a:r>
              <a:rPr lang="ru-RU" dirty="0"/>
              <a:t>Всемирная паутина - интернет</a:t>
            </a:r>
          </a:p>
          <a:p>
            <a:r>
              <a:rPr lang="ru-RU" dirty="0"/>
              <a:t>Компьютерные фермы и суперкомпьютеры</a:t>
            </a:r>
          </a:p>
          <a:p>
            <a:r>
              <a:rPr lang="ru-RU" dirty="0"/>
              <a:t>Распределенные вычисления, </a:t>
            </a:r>
            <a:r>
              <a:rPr lang="en-US" dirty="0"/>
              <a:t>GRID, WLCG</a:t>
            </a:r>
          </a:p>
          <a:p>
            <a:r>
              <a:rPr lang="ru-RU" dirty="0"/>
              <a:t>Машинное и глубокое обучение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06F09-4C7A-BF02-C61D-4EEE0164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035F0-EB33-4993-92F7-713FE7ACAF92}" type="datetime1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CB725B-8D12-0F5D-761A-4FAFFAB40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69554-0D0B-F89F-D27D-984C18CC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19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E2C56-54D4-2CD8-6F6B-0950D463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906059D-BE9C-F721-B56A-80C004AB5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54" y="630814"/>
            <a:ext cx="8475312" cy="432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DF3A681-FC23-4B7F-6D41-F84A3A6F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4" y="837505"/>
            <a:ext cx="2991194" cy="181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C8E3E-8622-0852-FA60-6CAA4233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4" y="1"/>
            <a:ext cx="12111066" cy="666576"/>
          </a:xfrm>
        </p:spPr>
        <p:txBody>
          <a:bodyPr>
            <a:noAutofit/>
          </a:bodyPr>
          <a:lstStyle/>
          <a:p>
            <a:r>
              <a:rPr lang="ru-RU" sz="3000" b="1" kern="120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Современные 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эксперименты </a:t>
            </a:r>
            <a:r>
              <a:rPr kumimoji="0" lang="ru-RU" sz="30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электронным съемом данных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1A0AEC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0E6927-B56E-BD38-D9F4-C5837B40CD08}"/>
              </a:ext>
            </a:extLst>
          </p:cNvPr>
          <p:cNvSpPr/>
          <p:nvPr/>
        </p:nvSpPr>
        <p:spPr>
          <a:xfrm>
            <a:off x="1684017" y="837505"/>
            <a:ext cx="3239750" cy="49243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ru-RU" sz="2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708BE-E313-5E43-2ECB-A5A00723BDAD}"/>
              </a:ext>
            </a:extLst>
          </p:cNvPr>
          <p:cNvSpPr/>
          <p:nvPr/>
        </p:nvSpPr>
        <p:spPr>
          <a:xfrm>
            <a:off x="4295801" y="5019539"/>
            <a:ext cx="5610905" cy="30776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Схема комплекса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NICA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 экспериментами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MPD, SPD, BM@N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2A129-907A-D5C6-F17A-E3035E93FB5B}"/>
              </a:ext>
            </a:extLst>
          </p:cNvPr>
          <p:cNvSpPr txBox="1"/>
          <p:nvPr/>
        </p:nvSpPr>
        <p:spPr>
          <a:xfrm>
            <a:off x="6219" y="2657457"/>
            <a:ext cx="312143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Эксперимент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BM@N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Стриповый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GEM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-детектор внутри магнита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8B7D8928-C14D-715E-BABD-5AD28D30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241" y="5402379"/>
            <a:ext cx="7320116" cy="800219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Задачи: реконструкция событий по данным измерения в трековых и других детекторах</a:t>
            </a:r>
          </a:p>
        </p:txBody>
      </p:sp>
      <p:sp>
        <p:nvSpPr>
          <p:cNvPr id="9" name="Flowchart: Data 12">
            <a:extLst>
              <a:ext uri="{FF2B5EF4-FFF2-40B4-BE49-F238E27FC236}">
                <a16:creationId xmlns:a16="http://schemas.microsoft.com/office/drawing/2014/main" id="{4CC0B8F7-5810-BDB7-554C-973AFA792C7C}"/>
              </a:ext>
            </a:extLst>
          </p:cNvPr>
          <p:cNvSpPr/>
          <p:nvPr/>
        </p:nvSpPr>
        <p:spPr>
          <a:xfrm rot="4511855">
            <a:off x="3716205" y="764908"/>
            <a:ext cx="2588997" cy="2382984"/>
          </a:xfrm>
          <a:prstGeom prst="flowChartInputOutpu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Рисунок 13" descr="F:\Work\Conferences\2015\MMCP-2015\доклад с Мерцем\MPD general view.jpg">
            <a:extLst>
              <a:ext uri="{FF2B5EF4-FFF2-40B4-BE49-F238E27FC236}">
                <a16:creationId xmlns:a16="http://schemas.microsoft.com/office/drawing/2014/main" id="{62248E94-7A36-E3F1-C523-25CB73BFE4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66" y="3215432"/>
            <a:ext cx="1855417" cy="17733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FF6FDC7-D7F0-143C-6A33-3CBCF91EC2D4}"/>
              </a:ext>
            </a:extLst>
          </p:cNvPr>
          <p:cNvSpPr/>
          <p:nvPr/>
        </p:nvSpPr>
        <p:spPr>
          <a:xfrm>
            <a:off x="9822460" y="3142709"/>
            <a:ext cx="2204360" cy="1935167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lowchart: Data 12">
            <a:extLst>
              <a:ext uri="{FF2B5EF4-FFF2-40B4-BE49-F238E27FC236}">
                <a16:creationId xmlns:a16="http://schemas.microsoft.com/office/drawing/2014/main" id="{E26F068F-7D27-8F1A-9412-BC419A3528FA}"/>
              </a:ext>
            </a:extLst>
          </p:cNvPr>
          <p:cNvSpPr/>
          <p:nvPr/>
        </p:nvSpPr>
        <p:spPr>
          <a:xfrm rot="4511855">
            <a:off x="8225110" y="400955"/>
            <a:ext cx="1295484" cy="1937688"/>
          </a:xfrm>
          <a:prstGeom prst="flowChartInputOutput">
            <a:avLst/>
          </a:prstGeom>
          <a:noFill/>
          <a:ln w="31750">
            <a:solidFill>
              <a:srgbClr val="0000FF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B81C5-7BBF-5DF3-2186-7B504B19EB26}"/>
              </a:ext>
            </a:extLst>
          </p:cNvPr>
          <p:cNvSpPr txBox="1"/>
          <p:nvPr/>
        </p:nvSpPr>
        <p:spPr>
          <a:xfrm>
            <a:off x="43543" y="5873276"/>
            <a:ext cx="4218426" cy="83098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Трековый детектор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TPC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внутри магнита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MPD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Показано смоделированное событие от взаимодействия ионов золота, порождающее тысячи треков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95B265EB-27C5-247C-8475-0950E0B1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4892" y="6574836"/>
            <a:ext cx="2133600" cy="280119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4E996-6FC9-45BC-84AC-F34D33BD250F}" type="datetime1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:a16="http://schemas.microsoft.com/office/drawing/2014/main" id="{2A4C5EE0-1E1D-7555-2676-15819BF9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5450" y="6564204"/>
            <a:ext cx="3798350" cy="280119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A3F1E7C7-1BE9-76D4-499E-4EE57AB9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5130" y="6447622"/>
            <a:ext cx="2133600" cy="280119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A25408-F686-4A7E-994C-6122F40E26F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338D919F-664D-611B-C020-89BB73A4A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8" y="3195235"/>
            <a:ext cx="3374452" cy="2560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45B787-1597-BC13-3D56-3DF56FBCF852}"/>
              </a:ext>
            </a:extLst>
          </p:cNvPr>
          <p:cNvSpPr txBox="1"/>
          <p:nvPr/>
        </p:nvSpPr>
        <p:spPr>
          <a:xfrm>
            <a:off x="6449295" y="2132669"/>
            <a:ext cx="2322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NICA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F99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owchart: Data 12">
            <a:extLst>
              <a:ext uri="{FF2B5EF4-FFF2-40B4-BE49-F238E27FC236}">
                <a16:creationId xmlns:a16="http://schemas.microsoft.com/office/drawing/2014/main" id="{6C6D6F0A-5A61-026F-CE5B-45BF11749128}"/>
              </a:ext>
            </a:extLst>
          </p:cNvPr>
          <p:cNvSpPr/>
          <p:nvPr/>
        </p:nvSpPr>
        <p:spPr>
          <a:xfrm rot="4511855">
            <a:off x="9299725" y="1537032"/>
            <a:ext cx="1160814" cy="1867010"/>
          </a:xfrm>
          <a:prstGeom prst="flowChartInputOutpu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01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ED6E6-BD89-45C2-EF24-D0059B1D7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6">
            <a:extLst>
              <a:ext uri="{FF2B5EF4-FFF2-40B4-BE49-F238E27FC236}">
                <a16:creationId xmlns:a16="http://schemas.microsoft.com/office/drawing/2014/main" id="{DFC93381-8042-4567-3679-52826D90CD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7234" y="6245225"/>
            <a:ext cx="405165" cy="47625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5753F-7A3A-4A73-8C73-34FEE8DA5D8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EA5593C9-8817-DC70-FCB9-3BD3C8F34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3544" y="-10512"/>
            <a:ext cx="12192001" cy="595536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Данные, измеренные в экспериментах, и постановки задач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5BF07FDA-89EC-5D31-1508-937529BCDD96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227808" y="794515"/>
          <a:ext cx="3119084" cy="2434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2047619" imgH="12161905" progId="">
                  <p:embed/>
                </p:oleObj>
              </mc:Choice>
              <mc:Fallback>
                <p:oleObj r:id="rId2" imgW="12047619" imgH="12161905" progId="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5BF07FDA-89EC-5D31-1508-937529BCD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8" y="794515"/>
                        <a:ext cx="3119084" cy="24344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7">
            <a:extLst>
              <a:ext uri="{FF2B5EF4-FFF2-40B4-BE49-F238E27FC236}">
                <a16:creationId xmlns:a16="http://schemas.microsoft.com/office/drawing/2014/main" id="{24C26034-84F2-146E-2F38-EFF69F1CB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55" y="3250156"/>
            <a:ext cx="21554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Схема установки СВМ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EBFD5FB4-9632-DF11-1519-BE4F19A5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1844676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99D9B279-AA3B-51A2-281F-00A5E5B61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7297" y="534715"/>
            <a:ext cx="2777398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СВМ эксперимент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(Германия, GSI, будет запущен в 202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году)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Скорость передачи данных: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</a:t>
            </a:r>
            <a:r>
              <a:rPr kumimoji="0" lang="en-US" altLang="ru-RU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событий в сек,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~1000 треков на событие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~100 чисел на трек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Итого: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терабайт/сек!</a:t>
            </a:r>
            <a:endParaRPr kumimoji="0" lang="en-US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FC7CE649-71E6-DE00-AB23-D97BAD4D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550" y="2606965"/>
            <a:ext cx="59696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 модельного событий взаимодействия Au+Au в вершинном детекторе</a:t>
            </a:r>
          </a:p>
        </p:txBody>
      </p:sp>
      <p:graphicFrame>
        <p:nvGraphicFramePr>
          <p:cNvPr id="22540" name="Object 12">
            <a:extLst>
              <a:ext uri="{FF2B5EF4-FFF2-40B4-BE49-F238E27FC236}">
                <a16:creationId xmlns:a16="http://schemas.microsoft.com/office/drawing/2014/main" id="{4B94300D-A321-9362-02A2-0589D433F2B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3486951" y="3105418"/>
          <a:ext cx="3364174" cy="168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792273" imgH="3561905" progId="">
                  <p:embed/>
                </p:oleObj>
              </mc:Choice>
              <mc:Fallback>
                <p:oleObj r:id="rId4" imgW="6792273" imgH="3561905" progId="">
                  <p:embed/>
                  <p:pic>
                    <p:nvPicPr>
                      <p:cNvPr id="22540" name="Object 12">
                        <a:extLst>
                          <a:ext uri="{FF2B5EF4-FFF2-40B4-BE49-F238E27FC236}">
                            <a16:creationId xmlns:a16="http://schemas.microsoft.com/office/drawing/2014/main" id="{4B94300D-A321-9362-02A2-0589D433F2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951" y="3105418"/>
                        <a:ext cx="3364174" cy="168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Rectangle 14">
            <a:extLst>
              <a:ext uri="{FF2B5EF4-FFF2-40B4-BE49-F238E27FC236}">
                <a16:creationId xmlns:a16="http://schemas.microsoft.com/office/drawing/2014/main" id="{380163A2-502D-ADDC-8107-F4C8F8142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928" y="2795286"/>
            <a:ext cx="51441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Проблемы СВМ, решаемые методами машинного обучения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распознавание всех этих треков и колец RICH и оценка их параметров, с учетом их перекрытий, шумов и оптических искажений, ведущим к эллиптическим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формам колец (подгонка эллипса), идентификация частиц,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анализ спектров инвариантных масс короткоживущих частиц, поиск резонансов.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3" name="Rectangle 15">
            <a:extLst>
              <a:ext uri="{FF2B5EF4-FFF2-40B4-BE49-F238E27FC236}">
                <a16:creationId xmlns:a16="http://schemas.microsoft.com/office/drawing/2014/main" id="{C5193021-E7C4-C1F0-08A3-EBAAC4D35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596" y="4704214"/>
            <a:ext cx="4114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Фрагмент данных фотодетектора</a:t>
            </a: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ru-RU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среднем 1200 точек, образующих 75 колец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C7DE840B-EE58-39F5-73B7-9F651492F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50" y="632781"/>
            <a:ext cx="12314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ondensed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atter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id="{2F56B359-D18A-214A-1375-9347A99CD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551" y="1534989"/>
            <a:ext cx="5421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id="{8C985241-09A5-4A70-6047-3B277C9E6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169" y="1302045"/>
            <a:ext cx="4876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TRD</a:t>
            </a:r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C2472127-7692-9155-D8B4-8C331D87E3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14746" y="6613785"/>
            <a:ext cx="3860800" cy="273553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655B5-F285-38F8-90A6-5EB0420C893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519077"/>
            <a:ext cx="1741984" cy="1894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7622-2801-4858-A77E-1AD57896A6D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0D51CB-3F61-D421-9F76-A84BF845739E}"/>
              </a:ext>
            </a:extLst>
          </p:cNvPr>
          <p:cNvSpPr txBox="1"/>
          <p:nvPr/>
        </p:nvSpPr>
        <p:spPr>
          <a:xfrm>
            <a:off x="1815025" y="897788"/>
            <a:ext cx="66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ECAL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9C61E-CD07-DA22-4CD9-1FAF71EF5BCF}"/>
              </a:ext>
            </a:extLst>
          </p:cNvPr>
          <p:cNvSpPr txBox="1"/>
          <p:nvPr/>
        </p:nvSpPr>
        <p:spPr>
          <a:xfrm>
            <a:off x="2836422" y="825175"/>
            <a:ext cx="546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2" name="Object 5">
            <a:extLst>
              <a:ext uri="{FF2B5EF4-FFF2-40B4-BE49-F238E27FC236}">
                <a16:creationId xmlns:a16="http://schemas.microsoft.com/office/drawing/2014/main" id="{A03BEAEB-1FEF-3D5C-3359-D1BFECC7E3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656" y="3551745"/>
          <a:ext cx="2803525" cy="1915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753903" imgH="3933333" progId="">
                  <p:embed/>
                </p:oleObj>
              </mc:Choice>
              <mc:Fallback>
                <p:oleObj r:id="rId6" imgW="5753903" imgH="3933333" progId="">
                  <p:embed/>
                  <p:pic>
                    <p:nvPicPr>
                      <p:cNvPr id="22" name="Object 5">
                        <a:extLst>
                          <a:ext uri="{FF2B5EF4-FFF2-40B4-BE49-F238E27FC236}">
                            <a16:creationId xmlns:a16="http://schemas.microsoft.com/office/drawing/2014/main" id="{A03BEAEB-1FEF-3D5C-3359-D1BFECC7E3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56" y="3551745"/>
                        <a:ext cx="2803525" cy="1915947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C13418D-A621-9A44-21F9-A17E7751E024}"/>
              </a:ext>
            </a:extLst>
          </p:cNvPr>
          <p:cNvSpPr txBox="1"/>
          <p:nvPr/>
        </p:nvSpPr>
        <p:spPr>
          <a:xfrm>
            <a:off x="150841" y="5450751"/>
            <a:ext cx="2550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Схема детектора</a:t>
            </a: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RICH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черенковского излучения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C99783-56FA-D62A-270B-1BCE8F773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146" y="534715"/>
            <a:ext cx="5906403" cy="2096839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76327F61-3400-3B76-060A-0EDA22730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556" y="4002159"/>
            <a:ext cx="820114" cy="5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06CDBA-C805-1102-AA6E-DA0FA702C581}"/>
              </a:ext>
            </a:extLst>
          </p:cNvPr>
          <p:cNvSpPr txBox="1"/>
          <p:nvPr/>
        </p:nvSpPr>
        <p:spPr>
          <a:xfrm>
            <a:off x="3224304" y="5299031"/>
            <a:ext cx="8816855" cy="1354217"/>
          </a:xfrm>
          <a:prstGeom prst="rect">
            <a:avLst/>
          </a:prstGeom>
          <a:solidFill>
            <a:srgbClr val="00B0F0">
              <a:alpha val="1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До 2015 года все эти задачи решались с помощью персептронов с одним скрытым слоем, нейросетей Хопфилда, фильтра Калмана, робастными методами и применением вейвлет-анализа.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Глубокое обучение ждало новых компьютерных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414410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B3561-7AF7-D450-FF29-78C29335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01"/>
            <a:ext cx="12192000" cy="811784"/>
          </a:xfrm>
        </p:spPr>
        <p:txBody>
          <a:bodyPr/>
          <a:lstStyle/>
          <a:p>
            <a:r>
              <a:rPr lang="ru-RU" sz="2700" b="1" kern="1200" dirty="0">
                <a:solidFill>
                  <a:srgbClr val="0000FF"/>
                </a:solidFill>
                <a:ea typeface="+mn-ea"/>
                <a:cs typeface="+mn-cs"/>
              </a:rPr>
              <a:t>Преобразования Радона-Хафа </a:t>
            </a:r>
            <a:r>
              <a:rPr lang="en-US" sz="2700" b="1" kern="1200" dirty="0">
                <a:solidFill>
                  <a:srgbClr val="0000FF"/>
                </a:solidFill>
                <a:ea typeface="+mn-ea"/>
                <a:cs typeface="+mn-cs"/>
              </a:rPr>
              <a:t>(Hough Transform) </a:t>
            </a:r>
            <a:r>
              <a:rPr lang="ru-RU" sz="2700" b="1" dirty="0">
                <a:solidFill>
                  <a:srgbClr val="0000FF"/>
                </a:solidFill>
                <a:ea typeface="Times New Roman" panose="02020603050405020304" pitchFamily="18" charset="0"/>
              </a:rPr>
              <a:t>для поиска линий </a:t>
            </a:r>
            <a:endParaRPr lang="ru-RU" sz="2700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99042-EFC9-17AB-CBFA-BEEBED63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08467"/>
            <a:ext cx="1150620" cy="41300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8CCBEC-B66B-4B27-9518-D1290D45886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D9370-3B51-9C3A-EEF9-28DE728AB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3062"/>
            <a:ext cx="3860800" cy="37504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3F82A-CCF9-6775-F4C2-17104DFA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FAD706-E55E-C591-0C0A-1A5B0EA2F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19" y="1648050"/>
            <a:ext cx="3333261" cy="15153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3FED52-6A22-736D-E598-30C84C8E1AC6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5942" y="3928636"/>
            <a:ext cx="2814137" cy="188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E2D06-7B58-971E-C65A-4F248BDDD7C8}"/>
              </a:ext>
            </a:extLst>
          </p:cNvPr>
          <p:cNvSpPr txBox="1"/>
          <p:nvPr/>
        </p:nvSpPr>
        <p:spPr>
          <a:xfrm>
            <a:off x="5662404" y="1751992"/>
            <a:ext cx="273829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Аналогично для оокружности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(x-x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+(y-y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получаем точку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(X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,Y</a:t>
            </a:r>
            <a:r>
              <a:rPr kumimoji="0" lang="en-US" sz="1800" b="1" i="1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,R)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трехмерном пространстве параметров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9A9CB8DC-8867-ADD5-803E-51F646290166}"/>
              </a:ext>
            </a:extLst>
          </p:cNvPr>
          <p:cNvSpPr/>
          <p:nvPr/>
        </p:nvSpPr>
        <p:spPr bwMode="auto">
          <a:xfrm flipH="1">
            <a:off x="4953742" y="4361722"/>
            <a:ext cx="3457114" cy="1602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Объект 20">
            <a:extLst>
              <a:ext uri="{FF2B5EF4-FFF2-40B4-BE49-F238E27FC236}">
                <a16:creationId xmlns:a16="http://schemas.microsoft.com/office/drawing/2014/main" id="{629D442D-AD17-A64A-0922-72ABA14B5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735451"/>
            <a:ext cx="2741883" cy="297443"/>
          </a:xfrm>
        </p:spPr>
        <p:txBody>
          <a:bodyPr/>
          <a:lstStyle/>
          <a:p>
            <a:pPr marL="0" indent="0">
              <a:buNone/>
            </a:pPr>
            <a:r>
              <a:rPr lang="ru-RU" sz="1400" b="1" kern="1200" dirty="0">
                <a:solidFill>
                  <a:srgbClr val="C00000"/>
                </a:solidFill>
                <a:latin typeface="Arial" charset="0"/>
              </a:rPr>
              <a:t>Задача – найти 20 точек, лежащих вблизи прямой, среди множества из 200 других точек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1981F8-75C2-15FA-E9FD-CFA0A8CD3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5" y="925571"/>
            <a:ext cx="1988500" cy="370949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ED1ECA3-4F74-78A5-B95E-146933FDE118}"/>
              </a:ext>
            </a:extLst>
          </p:cNvPr>
          <p:cNvSpPr txBox="1"/>
          <p:nvPr/>
        </p:nvSpPr>
        <p:spPr>
          <a:xfrm>
            <a:off x="2586537" y="719993"/>
            <a:ext cx="95286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При этом точки прямых или  окружностей из пространства координат преобразуются в точки в пространстве параметров кривой 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41D09-A2A1-E4B0-DB9C-170DB951A0DB}"/>
              </a:ext>
            </a:extLst>
          </p:cNvPr>
          <p:cNvSpPr txBox="1"/>
          <p:nvPr/>
        </p:nvSpPr>
        <p:spPr>
          <a:xfrm>
            <a:off x="2372954" y="5817721"/>
            <a:ext cx="3978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Поворотные гистограммы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B0BA26-A52C-3C19-FDBB-FB4DB833445D}"/>
              </a:ext>
            </a:extLst>
          </p:cNvPr>
          <p:cNvSpPr txBox="1"/>
          <p:nvPr/>
        </p:nvSpPr>
        <p:spPr>
          <a:xfrm>
            <a:off x="2372954" y="3267517"/>
            <a:ext cx="298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Прямая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y=ax+b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и её вид в пространстве параметров (ав).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91AAB3-C13E-9177-66FD-A74DC00F7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272" y="1525956"/>
            <a:ext cx="3457116" cy="1818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1CE9F-DD8D-DBC0-0542-391F48C59559}"/>
              </a:ext>
            </a:extLst>
          </p:cNvPr>
          <p:cNvSpPr txBox="1"/>
          <p:nvPr/>
        </p:nvSpPr>
        <p:spPr>
          <a:xfrm>
            <a:off x="8656919" y="3136987"/>
            <a:ext cx="3457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Физик П.С. Хаф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использовал параметры (p,θ), чтобы избежать обращения в бесконечность параметра а в уравнении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y=ax+b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 приближении прямой к вертикали.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0BB6CF-3787-689D-461D-EB966E2AFB01}"/>
              </a:ext>
            </a:extLst>
          </p:cNvPr>
          <p:cNvSpPr txBox="1"/>
          <p:nvPr/>
        </p:nvSpPr>
        <p:spPr>
          <a:xfrm>
            <a:off x="5401858" y="3398062"/>
            <a:ext cx="345711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применениях, гораздо практичнее оказался метод </a:t>
            </a:r>
            <a:r>
              <a:rPr kumimoji="0" lang="ru-RU" sz="1900" b="1" i="0" u="sng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поворотных гистограмм</a:t>
            </a: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1A5044-9D04-C82D-AFEC-565C01DB7A72}"/>
                  </a:ext>
                </a:extLst>
              </p:cNvPr>
              <p:cNvSpPr txBox="1"/>
              <p:nvPr/>
            </p:nvSpPr>
            <p:spPr>
              <a:xfrm>
                <a:off x="4983479" y="4575564"/>
                <a:ext cx="7130556" cy="1777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Суть метода состоит в фрагментации исследуемого региона на узкие параллельные полосы, в каждой из которых подсчитывается количество попаданий. Меняя угол наклона полос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ru-RU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kumimoji="0" lang="ru-RU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от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до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ru-RU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ru-RU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находим максимум в гистограмме , соответствующий группе точек лежащих близко к прямой. Критерий обнаружения линии, -  максимум должен превысить заданный порог </a:t>
                </a: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1A5044-9D04-C82D-AFEC-565C01DB7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479" y="4575564"/>
                <a:ext cx="7130556" cy="1777987"/>
              </a:xfrm>
              <a:prstGeom prst="rect">
                <a:avLst/>
              </a:prstGeom>
              <a:blipFill>
                <a:blip r:embed="rId7"/>
                <a:stretch>
                  <a:fillRect l="-684" t="-2062" r="-1282" b="-48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24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C6C1F-D0D4-29B8-C192-3ED56401E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37309"/>
          </a:xfrm>
        </p:spPr>
        <p:txBody>
          <a:bodyPr/>
          <a:lstStyle/>
          <a:p>
            <a:r>
              <a:rPr lang="ru-RU" sz="4400" b="1" dirty="0">
                <a:solidFill>
                  <a:srgbClr val="0000FF"/>
                </a:solidFill>
              </a:rPr>
              <a:t>Робастная регрессия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4DF69C-3B47-5117-97FE-5DD407AB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811B6-B474-46D5-8941-9712C0049381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51B0B-6FFC-6C6F-98FF-49BCC94E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750A0A-3C3F-147C-A2E7-3DDB326C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3492E-593C-44B2-A8F0-51CE709223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71BC2965-4D49-06E8-F424-3D3C77087B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5370" y="782206"/>
                <a:ext cx="9925793" cy="3220627"/>
              </a:xfrm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ru-RU" sz="20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Это специальный </a:t>
                </a:r>
                <a:r>
                  <a:rPr lang="ru-RU" sz="2000" b="1" u="sng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итеративный вариант метода наименьших квадратов</a:t>
                </a:r>
                <a:r>
                  <a:rPr lang="ru-RU" sz="2000" b="1" dirty="0">
                    <a:ea typeface="Arial" panose="020B0604020202020204" pitchFamily="34" charset="0"/>
                  </a:rPr>
                  <a:t>, где вместо постоянных весов </a:t>
                </a:r>
                <a:r>
                  <a:rPr lang="en-US" sz="2000" b="1" i="1" dirty="0"/>
                  <a:t>w</a:t>
                </a:r>
                <a:r>
                  <a:rPr lang="ru-RU" sz="2000" b="1" i="1" dirty="0"/>
                  <a:t>=1/</a:t>
                </a:r>
                <a:r>
                  <a:rPr lang="en-US" sz="2000" b="1" i="1" dirty="0"/>
                  <a:t>σ</a:t>
                </a:r>
                <a:r>
                  <a:rPr lang="ru-RU" sz="2000" b="1" i="1" baseline="30000" dirty="0"/>
                  <a:t>2 </a:t>
                </a:r>
                <a:r>
                  <a:rPr lang="ru-RU" sz="2000" b="1" dirty="0">
                    <a:ea typeface="Arial" panose="020B0604020202020204" pitchFamily="34" charset="0"/>
                  </a:rPr>
                  <a:t>вводится весовая функция, учитывающая расстояние от  </a:t>
                </a:r>
                <a:r>
                  <a:rPr lang="en-US" sz="2000" b="1" i="1" dirty="0">
                    <a:ea typeface="Arial" panose="020B0604020202020204" pitchFamily="34" charset="0"/>
                  </a:rPr>
                  <a:t>i</a:t>
                </a:r>
                <a:r>
                  <a:rPr lang="ru-RU" sz="2000" b="1" dirty="0">
                    <a:ea typeface="Arial" panose="020B0604020202020204" pitchFamily="34" charset="0"/>
                  </a:rPr>
                  <a:t>-й точки до подгоняемой кривой. Для прямой это будет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ru-RU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  <m:sSup>
                          <m:sSupPr>
                            <m:ctrlPr>
                              <a:rPr lang="ru-RU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ru-RU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𝒂</m:t>
                            </m:r>
                            <m:sSub>
                              <m:sSubPr>
                                <m:ctrlPr>
                                  <a:rPr lang="ru-RU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−</m:t>
                            </m:r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𝒃</m:t>
                            </m:r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ru-RU" sz="2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ru-RU" sz="24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a:rPr lang="ru-RU" sz="2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ru-RU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𝒊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ru-RU" sz="2400" b="1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ru-RU" sz="2400" b="1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sz="2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𝒆</m:t>
                                    </m:r>
                                  </m:e>
                                  <m:sub>
                                    <m:r>
                                      <a:rPr lang="ru-RU" sz="2400" b="1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ru-RU" sz="2400" b="1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ru-RU" sz="24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 </a:t>
                </a:r>
                <a:r>
                  <a:rPr lang="en-US" sz="2400" b="1" i="1" dirty="0">
                    <a:solidFill>
                      <a:schemeClr val="tx1"/>
                    </a:solidFill>
                  </a:rPr>
                  <a:t>-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-&gt;min</a:t>
                </a:r>
                <a:r>
                  <a:rPr lang="en-US" sz="2400" b="1" baseline="-25000" dirty="0">
                    <a:solidFill>
                      <a:schemeClr val="tx1"/>
                    </a:solidFill>
                  </a:rPr>
                  <a:t> a,b</a:t>
                </a:r>
                <a:r>
                  <a:rPr lang="ru-RU" sz="2400" b="1" dirty="0">
                    <a:solidFill>
                      <a:schemeClr val="tx1"/>
                    </a:solidFill>
                    <a:effectLst/>
                    <a:ea typeface="Arial" panose="020B0604020202020204" pitchFamily="34" charset="0"/>
                  </a:rPr>
                  <a:t>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ru-RU" sz="2000" b="1" dirty="0">
                    <a:ea typeface="Arial" panose="020B0604020202020204" pitchFamily="34" charset="0"/>
                  </a:rPr>
                  <a:t> В качестве весовой функции </a:t>
                </a:r>
                <a:r>
                  <a:rPr lang="ru-RU" sz="20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чаще всего используют </a:t>
                </a:r>
                <a:r>
                  <a:rPr lang="ru-RU" sz="2000" b="1" dirty="0" err="1">
                    <a:solidFill>
                      <a:schemeClr val="tx1"/>
                    </a:solidFill>
                    <a:ea typeface="Arial" panose="020B0604020202020204" pitchFamily="34" charset="0"/>
                  </a:rPr>
                  <a:t>бивеса</a:t>
                </a:r>
                <a:r>
                  <a:rPr lang="ru-RU" sz="2000" b="1" dirty="0">
                    <a:solidFill>
                      <a:schemeClr val="tx1"/>
                    </a:solidFill>
                    <a:ea typeface="Arial" panose="020B0604020202020204" pitchFamily="34" charset="0"/>
                  </a:rPr>
                  <a:t> Тьюки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endParaRPr lang="ru-RU" sz="2000" b="1" dirty="0">
                  <a:effectLst/>
                  <a:ea typeface="Arial" panose="020B0604020202020204" pitchFamily="34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ru-RU" sz="2000" b="1" dirty="0"/>
                  <a:t>                                                               ,  где обычно </a:t>
                </a:r>
                <a:r>
                  <a:rPr lang="ru-RU" sz="2000" b="1" i="1" dirty="0">
                    <a:effectLst/>
                    <a:ea typeface="Times New Roman" panose="02020603050405020304" pitchFamily="18" charset="0"/>
                  </a:rPr>
                  <a:t>с</a:t>
                </a:r>
                <a:r>
                  <a:rPr lang="ru-RU" sz="2000" b="1" i="1" baseline="-25000" dirty="0">
                    <a:effectLst/>
                    <a:ea typeface="Times New Roman" panose="02020603050405020304" pitchFamily="18" charset="0"/>
                  </a:rPr>
                  <a:t>Т</a:t>
                </a:r>
                <a:r>
                  <a:rPr lang="ru-RU" sz="2000" b="1" dirty="0">
                    <a:effectLst/>
                    <a:ea typeface="Times New Roman" panose="02020603050405020304" pitchFamily="18" charset="0"/>
                  </a:rPr>
                  <a:t> =3÷5</a:t>
                </a:r>
                <a:r>
                  <a:rPr lang="ru-RU" sz="2000" b="1" dirty="0">
                    <a:ea typeface="Times New Roman" panose="02020603050405020304" pitchFamily="18" charset="0"/>
                  </a:rPr>
                  <a:t>.</a:t>
                </a:r>
                <a:endParaRPr lang="ru-RU" sz="2000" b="1" dirty="0">
                  <a:effectLst/>
                  <a:ea typeface="Times New Roman" panose="020206030504050203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ru-RU" sz="2000" b="1" dirty="0">
                  <a:ea typeface="Times New Roman" panose="02020603050405020304" pitchFamily="18" charset="0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ru-RU" sz="2000" b="1" dirty="0">
                  <a:effectLst/>
                  <a:ea typeface="Times New Roman" panose="02020603050405020304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8" name="Объект 7">
                <a:extLst>
                  <a:ext uri="{FF2B5EF4-FFF2-40B4-BE49-F238E27FC236}">
                    <a16:creationId xmlns:a16="http://schemas.microsoft.com/office/drawing/2014/main" id="{71BC2965-4D49-06E8-F424-3D3C77087B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5370" y="782206"/>
                <a:ext cx="9925793" cy="3220627"/>
              </a:xfrm>
              <a:blipFill>
                <a:blip r:embed="rId2"/>
                <a:stretch>
                  <a:fillRect l="-676" t="-756" r="-8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09BDA9-2986-0311-9711-6A00F19E8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370" y="2572562"/>
            <a:ext cx="4301414" cy="10298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A21AF4-EF37-5404-82F7-73B3BE31C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190000"/>
                    </a14:imgEffect>
                    <a14:imgEffect>
                      <a14:brightnessContrast bright="-22000" contras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959" y="2399132"/>
            <a:ext cx="2772041" cy="15616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50B603-E226-5745-D7BA-80C3FACBC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37" y="132855"/>
            <a:ext cx="2044533" cy="3683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F66B39-3A01-2EA0-3590-C6BCAC0A4DE4}"/>
              </a:ext>
            </a:extLst>
          </p:cNvPr>
          <p:cNvSpPr txBox="1"/>
          <p:nvPr/>
        </p:nvSpPr>
        <p:spPr>
          <a:xfrm>
            <a:off x="0" y="3960786"/>
            <a:ext cx="11877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Итерации начинаются с постоянного веса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ourier New" panose="02070309020205020404" pitchFamily="49" charset="0"/>
              </a:rPr>
              <a:t>σ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, равному среднеквадратичному разбросу всех точек, но потом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значение подлежит перевычислению на каждой </a:t>
            </a:r>
            <a:r>
              <a:rPr kumimoji="0" lang="en-US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-й итерации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по  формуле        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Коридор 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с</a:t>
            </a:r>
            <a:r>
              <a:rPr kumimoji="0" lang="ru-RU" sz="1800" b="1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Т</a:t>
            </a:r>
            <a:r>
              <a:rPr kumimoji="0" lang="ru-RU" alt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ourier New" panose="02070309020205020404" pitchFamily="49" charset="0"/>
              </a:rPr>
              <a:t>σ 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Courier New" panose="02070309020205020404" pitchFamily="49" charset="0"/>
              </a:rPr>
              <a:t>быстро сужается, так что подгонка сходится за 4-5 итераций</a:t>
            </a:r>
            <a:endParaRPr kumimoji="0" lang="ru-RU" alt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5A38F1-9B1E-87C6-7663-E4E7F71F4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2000"/>
                    </a14:imgEffect>
                    <a14:imgEffect>
                      <a14:brightnessContrast bright="-34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1773" y="4775980"/>
            <a:ext cx="4387654" cy="843779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786E9D-2A83-EB66-85E7-ABE5FDF1206E}"/>
              </a:ext>
            </a:extLst>
          </p:cNvPr>
          <p:cNvCxnSpPr/>
          <p:nvPr/>
        </p:nvCxnSpPr>
        <p:spPr bwMode="auto">
          <a:xfrm>
            <a:off x="9848850" y="2572562"/>
            <a:ext cx="0" cy="13882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659D9C1-C255-44F7-FC8C-0EE296931B6A}"/>
              </a:ext>
            </a:extLst>
          </p:cNvPr>
          <p:cNvCxnSpPr/>
          <p:nvPr/>
        </p:nvCxnSpPr>
        <p:spPr bwMode="auto">
          <a:xfrm>
            <a:off x="11686358" y="2572562"/>
            <a:ext cx="0" cy="13882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2922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760" y="608786"/>
            <a:ext cx="11893240" cy="384542"/>
          </a:xfrm>
        </p:spPr>
        <p:txBody>
          <a:bodyPr/>
          <a:lstStyle/>
          <a:p>
            <a:pPr marL="57150" lvl="1" indent="0">
              <a:buNone/>
              <a:tabLst>
                <a:tab pos="0" algn="l"/>
              </a:tabLst>
            </a:pPr>
            <a:r>
              <a:rPr lang="ru-RU" altLang="ru-RU" sz="1800" b="1" dirty="0">
                <a:solidFill>
                  <a:srgbClr val="1A0AEC"/>
                </a:solidFill>
              </a:rPr>
              <a:t>1</a:t>
            </a:r>
            <a:r>
              <a:rPr lang="en-US" altLang="ru-RU" sz="1800" b="1" dirty="0">
                <a:solidFill>
                  <a:srgbClr val="1A0AEC"/>
                </a:solidFill>
              </a:rPr>
              <a:t>. NA-45. </a:t>
            </a:r>
            <a:r>
              <a:rPr lang="ru-RU" altLang="ru-RU" sz="1800" b="1" dirty="0">
                <a:solidFill>
                  <a:srgbClr val="1A0AEC"/>
                </a:solidFill>
              </a:rPr>
              <a:t>Определение координат вершин событий </a:t>
            </a:r>
            <a:r>
              <a:rPr lang="ru-RU" altLang="ru-RU" sz="1800" b="1" dirty="0">
                <a:solidFill>
                  <a:srgbClr val="FF0000"/>
                </a:solidFill>
              </a:rPr>
              <a:t>по только двум многократно измеренным точкам </a:t>
            </a:r>
            <a:endParaRPr lang="en-US" altLang="ru-RU" sz="1800" b="1" dirty="0">
              <a:solidFill>
                <a:srgbClr val="FF0000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r>
              <a:rPr lang="en-US" altLang="ru-RU" sz="2400" b="1" dirty="0">
                <a:solidFill>
                  <a:srgbClr val="D53807"/>
                </a:solidFill>
              </a:rPr>
              <a:t>                </a:t>
            </a: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dirty="0"/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18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sz="2400" b="1" dirty="0">
              <a:solidFill>
                <a:srgbClr val="D53807"/>
              </a:solidFill>
            </a:endParaRPr>
          </a:p>
          <a:p>
            <a:pPr marL="352425" lvl="1" indent="0">
              <a:buNone/>
              <a:tabLst>
                <a:tab pos="0" algn="l"/>
              </a:tabLst>
            </a:pPr>
            <a:endParaRPr lang="en-US" altLang="ru-RU" dirty="0"/>
          </a:p>
        </p:txBody>
      </p:sp>
      <p:pic>
        <p:nvPicPr>
          <p:cNvPr id="215044" name="Picture 4" descr="s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  <a14:imgEffect>
                      <a14:brightnessContrast bright="-38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" y="981436"/>
            <a:ext cx="2754510" cy="20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3485" y="921341"/>
            <a:ext cx="67658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Мишень состояла из восьми 25-мк золотых дисков. 700 трековых событий в узком угловом приеме и большое количество шумовых отсчетов не позволили распознать отдельные треки.  Однако метод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робастной подгонки сходился всего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за пять итераций, хотя за начальную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аппроксимацию была грубо взята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середина  всей области мишени.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903" y="1764929"/>
            <a:ext cx="3102001" cy="188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3666"/>
            <a:ext cx="11712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Примеры применения методов робастной подгонки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A0AE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906" y="3393549"/>
            <a:ext cx="9814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Opera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Робастная подгонка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A0AE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адронных ливней и мюонных треков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весами, зависящими не только от расстояний, но и  амплитуд трековых хитов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00" y="4150421"/>
            <a:ext cx="2413769" cy="1696816"/>
          </a:xfrm>
          <a:prstGeom prst="rect">
            <a:avLst/>
          </a:prstGeom>
          <a:noFill/>
        </p:spPr>
      </p:pic>
      <p:pic>
        <p:nvPicPr>
          <p:cNvPr id="18" name="Picture 11" descr="2DGraph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94" y="4246206"/>
            <a:ext cx="2114610" cy="1696816"/>
          </a:xfrm>
          <a:prstGeom prst="rect">
            <a:avLst/>
          </a:prstGeom>
          <a:noFill/>
        </p:spPr>
      </p:pic>
      <p:pic>
        <p:nvPicPr>
          <p:cNvPr id="19" name="Picture 5" descr="Silico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74" y="921341"/>
            <a:ext cx="2336702" cy="2205827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5183485" y="6260266"/>
            <a:ext cx="3790320" cy="4762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Ососков Г.А. Машинное обучения в экспериментальной ФВЭ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10342237" y="6480175"/>
            <a:ext cx="2290440" cy="4762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D114D-E2A3-48EB-A1F4-6310FD1922A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50229" y="4214233"/>
          <a:ext cx="3228240" cy="1796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1" imgW="5057143" imgH="2419048" progId="MSPhotoEd.3">
                  <p:embed/>
                </p:oleObj>
              </mc:Choice>
              <mc:Fallback>
                <p:oleObj name="Photo Editor Photo" r:id="rId11" imgW="5057143" imgH="2419048" progId="MSPhotoEd.3">
                  <p:embed/>
                  <p:pic>
                    <p:nvPicPr>
                      <p:cNvPr id="10" name="Объект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229" y="4214233"/>
                        <a:ext cx="3228240" cy="17961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91" y="4162998"/>
            <a:ext cx="2714293" cy="182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98931" y="5983266"/>
            <a:ext cx="159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Адронный ливень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53767" y="5944001"/>
            <a:ext cx="1635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1D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14058" y="6000467"/>
            <a:ext cx="240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Двумерная весовая функция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55994" y="5894035"/>
            <a:ext cx="1635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2D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мюонные треки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1409" y="3166434"/>
            <a:ext cx="2872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Один из двух силиконовых дисков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06" y="3110278"/>
            <a:ext cx="2658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NA-45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координатный детектор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F9BFF-4304-465E-8448-E27EB23DA5EB}" type="datetime1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20.06.2025</a:t>
            </a:fld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648254"/>
      </p:ext>
    </p:extLst>
  </p:cSld>
  <p:clrMapOvr>
    <a:masterClrMapping/>
  </p:clrMapOvr>
</p:sld>
</file>

<file path=ppt/theme/theme1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2023</Words>
  <Application>Microsoft Office PowerPoint</Application>
  <PresentationFormat>Широкоэкранный</PresentationFormat>
  <Paragraphs>225</Paragraphs>
  <Slides>13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Arial</vt:lpstr>
      <vt:lpstr>Calibri</vt:lpstr>
      <vt:lpstr>Cambria Math</vt:lpstr>
      <vt:lpstr>Comic Sans MS</vt:lpstr>
      <vt:lpstr>Times New Roman</vt:lpstr>
      <vt:lpstr>6_Оформление по умолчанию</vt:lpstr>
      <vt:lpstr>3_Тема Office</vt:lpstr>
      <vt:lpstr>Оформление по умолчанию</vt:lpstr>
      <vt:lpstr>4_Тема Office</vt:lpstr>
      <vt:lpstr>Photo Editor Photo</vt:lpstr>
      <vt:lpstr>Unknown</vt:lpstr>
      <vt:lpstr>Презентация PowerPoint</vt:lpstr>
      <vt:lpstr>Презентация PowerPoint</vt:lpstr>
      <vt:lpstr>Данные и технологии из эры ДО электронного съема данных. Унаследованные методы и проблемы, актуальные до сих пор</vt:lpstr>
      <vt:lpstr>Данные, технологии и проблемы  в экспериментальной ФВЭ в наше время</vt:lpstr>
      <vt:lpstr>Современные эксперименты с электронным съемом данных </vt:lpstr>
      <vt:lpstr>Данные, измеренные в экспериментах, и постановки задач</vt:lpstr>
      <vt:lpstr>Преобразования Радона-Хафа (Hough Transform) для поиска линий </vt:lpstr>
      <vt:lpstr>Робастная регрессия</vt:lpstr>
      <vt:lpstr>Презентация PowerPoint</vt:lpstr>
      <vt:lpstr>Применения математических методов   для коррекции аппаратных измерений</vt:lpstr>
      <vt:lpstr>3. Вейвлет-анализ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Gennady Ososkov</dc:creator>
  <cp:lastModifiedBy>Gennady Ososkov</cp:lastModifiedBy>
  <cp:revision>1</cp:revision>
  <dcterms:created xsi:type="dcterms:W3CDTF">2025-06-20T06:32:17Z</dcterms:created>
  <dcterms:modified xsi:type="dcterms:W3CDTF">2025-06-20T06:33:36Z</dcterms:modified>
</cp:coreProperties>
</file>