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Lato" panose="020F0502020204030203" pitchFamily="34" charset="0"/>
      <p:regular r:id="rId22"/>
      <p:bold r:id="rId23"/>
      <p:italic r:id="rId24"/>
      <p:boldItalic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84"/>
  </p:normalViewPr>
  <p:slideViewPr>
    <p:cSldViewPr snapToGrid="0">
      <p:cViewPr varScale="1">
        <p:scale>
          <a:sx n="114" d="100"/>
          <a:sy n="114" d="100"/>
        </p:scale>
        <p:origin x="49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67fd9c6fda_0_1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367fd9c6fda_0_1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67fd9c6fda_0_8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g367fd9c6fda_0_8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367fd9c6fda_0_8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67fd9c6fda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The South African Risk and Vulnerability Atlas is an initiative of the Department of Science, Technology and Innovation and forms a 10-year Global Change Grand Challenge. It is currently in its third phase of implementation with this phase focusing on data access and value-added products for decision-making that assist municipalities in managing the risks associated with global change.</a:t>
            </a:r>
            <a:endParaRPr/>
          </a:p>
        </p:txBody>
      </p:sp>
      <p:sp>
        <p:nvSpPr>
          <p:cNvPr id="262" name="Google Shape;262;g367fd9c6fda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67fd9c6fda_0_11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367fd9c6fda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67fd9c6fda_0_59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The SOMISANA team have developed two domains which are running operationally, which downscale coarse resolution global models to high resolution (&lt;1 km) at the coast, to address specific user needs.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We have one small domain in the southeast, focussed on Algoa Bay, where there’s a particular focus on bunkering operations i.e. the ship to ship transfer of fuel oil.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And then we’ve developed a west coast domain which is focussed on simulating the southern Benguela upwelling system.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Each domain is initialised once a day, and provides a 5 day forecast of the ocean temperature, salinity, water levels and currents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Hourly output files (raw and regridded CF compliant) archived to a public facing file server: </a:t>
            </a:r>
            <a:r>
              <a:rPr lang="en-US" u="sng">
                <a:latin typeface="Arial"/>
                <a:ea typeface="Arial"/>
                <a:cs typeface="Arial"/>
                <a:sym typeface="Arial"/>
              </a:rPr>
              <a:t>https://somisana.ocean.gov.za/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We have a very nice interactive visualisation platform, which unfortunately is a little bit out of date seeing as the developer who was working on it left us, so it doesn’t include the new west coast domain: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https://explore.somisana.ac.za/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g367fd9c6fda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67fd9c6fda_0_9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3" name="Google Shape;313;g367fd9c6fda_0_9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67fd9c6fda_0_9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67fd9c6fda_0_9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g367fd9c6fda_0_9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67fd9c6fda_0_10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67fd9c6fda_0_10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g367fd9c6fda_0_10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67fd9c6fda_0_1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8" name="Google Shape;348;g367fd9c6fda_0_1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68569960d2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Repository: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https://github.com/SAEONData/Profiler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5" name="Google Shape;365;g368569960d2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67fd9c6fd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g367fd9c6fda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367fd9c6fda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67fd9c6fda_0_7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367fd9c6fda_0_7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67fd9c6fda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746"/>
              </a:buClr>
              <a:buSzPts val="1050"/>
              <a:buFont typeface="Roboto"/>
              <a:buNone/>
            </a:pPr>
            <a:r>
              <a:rPr lang="en-US" sz="1200" b="1">
                <a:solidFill>
                  <a:srgbClr val="3D6DB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GERI is an integrated network of site-based research infrastructures dedicated to improving our understanding of the function of – and change in – indicator ecosystems across global biomes. </a:t>
            </a:r>
            <a:endParaRPr sz="1050">
              <a:solidFill>
                <a:srgbClr val="44474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0" name="Google Shape;130;g367fd9c6fda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67fd9c6fda_0_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g367fd9c6fda_0_7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367fd9c6fda_0_7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8569960d2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8569960d2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SAEON data is ultimately intended to inform and promote action towards a sustainable society: open access for impact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68569960d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g368569960d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368569960d2_0_1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67fd9c6f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g367fd9c6fd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367fd9c6fd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67fd9c6fda_0_1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g367fd9c6fda_0_1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g367fd9c6fda_0_12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1">
  <p:cSld name="SECTION_HEADER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jp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2.png"/><Relationship Id="rId20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11" Type="http://schemas.openxmlformats.org/officeDocument/2006/relationships/image" Target="../media/image47.jpg"/><Relationship Id="rId5" Type="http://schemas.openxmlformats.org/officeDocument/2006/relationships/image" Target="../media/image41.png"/><Relationship Id="rId15" Type="http://schemas.openxmlformats.org/officeDocument/2006/relationships/image" Target="../media/image51.jp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jp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xplore.somisana.ac.za/" TargetMode="External"/><Relationship Id="rId4" Type="http://schemas.openxmlformats.org/officeDocument/2006/relationships/hyperlink" Target="https://somisana.ocean.gov.za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arva.saeon.ac.za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sarva.saeon.ac.za/cgc_home/" TargetMode="External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hyperlink" Target="https://ulwazi.saeon.ac.za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oo.gl/maps/aopjjsJgX4o" TargetMode="External"/><Relationship Id="rId5" Type="http://schemas.openxmlformats.org/officeDocument/2006/relationships/hyperlink" Target="mailto:curation@saeon.nrf.ac.za" TargetMode="Externa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5194/egusphere-egu25-13612" TargetMode="Externa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38/s41597-020-0486-7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/>
        </p:nvSpPr>
        <p:spPr>
          <a:xfrm>
            <a:off x="1667508" y="332656"/>
            <a:ext cx="8856984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538CD5"/>
                </a:solidFill>
              </a:rPr>
              <a:t>Global change research and data applications</a:t>
            </a:r>
            <a:endParaRPr sz="2400" b="1" i="0" u="none" strike="noStrike" cap="none">
              <a:solidFill>
                <a:srgbClr val="538CD5"/>
              </a:solidFill>
            </a:endParaRPr>
          </a:p>
        </p:txBody>
      </p:sp>
      <p:grpSp>
        <p:nvGrpSpPr>
          <p:cNvPr id="92" name="Google Shape;92;p14"/>
          <p:cNvGrpSpPr/>
          <p:nvPr/>
        </p:nvGrpSpPr>
        <p:grpSpPr>
          <a:xfrm>
            <a:off x="4659379" y="1229601"/>
            <a:ext cx="6472758" cy="3128401"/>
            <a:chOff x="3085813" y="1022337"/>
            <a:chExt cx="5743862" cy="3159363"/>
          </a:xfrm>
        </p:grpSpPr>
        <p:pic>
          <p:nvPicPr>
            <p:cNvPr id="93" name="Google Shape;93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787875" y="1136163"/>
              <a:ext cx="2041800" cy="7350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Google Shape;94;p14"/>
            <p:cNvSpPr txBox="1"/>
            <p:nvPr/>
          </p:nvSpPr>
          <p:spPr>
            <a:xfrm>
              <a:off x="7165863" y="2018313"/>
              <a:ext cx="12858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Arid Lands Node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4"/>
            <p:cNvSpPr txBox="1"/>
            <p:nvPr/>
          </p:nvSpPr>
          <p:spPr>
            <a:xfrm>
              <a:off x="3157113" y="2018325"/>
              <a:ext cx="12858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Egagasini Node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(Marine Offshore)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6" name="Google Shape;9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85813" y="1022337"/>
              <a:ext cx="1428400" cy="96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06013" y="2748163"/>
              <a:ext cx="1188000" cy="891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" name="Google Shape;98;p14"/>
            <p:cNvSpPr txBox="1"/>
            <p:nvPr/>
          </p:nvSpPr>
          <p:spPr>
            <a:xfrm>
              <a:off x="3157113" y="3688600"/>
              <a:ext cx="12858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Elwandle (Coastal) Node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9" name="Google Shape;99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71990" y="1093903"/>
              <a:ext cx="1623016" cy="819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" name="Google Shape;100;p14"/>
            <p:cNvSpPr txBox="1"/>
            <p:nvPr/>
          </p:nvSpPr>
          <p:spPr>
            <a:xfrm>
              <a:off x="5040600" y="2018325"/>
              <a:ext cx="12858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Fynbos Node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1" name="Google Shape;101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922388" y="2687515"/>
              <a:ext cx="1522225" cy="1012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14"/>
            <p:cNvSpPr txBox="1"/>
            <p:nvPr/>
          </p:nvSpPr>
          <p:spPr>
            <a:xfrm>
              <a:off x="5040587" y="3803150"/>
              <a:ext cx="14544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Grasslands, Forests, Wetlands Node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3" name="Google Shape;103;p1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008350" y="2665013"/>
              <a:ext cx="1478724" cy="105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14"/>
            <p:cNvSpPr txBox="1"/>
            <p:nvPr/>
          </p:nvSpPr>
          <p:spPr>
            <a:xfrm>
              <a:off x="7165863" y="3863700"/>
              <a:ext cx="12858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Ndlovu Node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5" name="Google Shape;105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4035" y="1957658"/>
            <a:ext cx="3933727" cy="156172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 txBox="1"/>
          <p:nvPr/>
        </p:nvSpPr>
        <p:spPr>
          <a:xfrm>
            <a:off x="414670" y="3669579"/>
            <a:ext cx="34236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uLwazi Node: Data and Information Systems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4"/>
          <p:cNvSpPr txBox="1"/>
          <p:nvPr/>
        </p:nvSpPr>
        <p:spPr>
          <a:xfrm>
            <a:off x="2058425" y="4796175"/>
            <a:ext cx="91746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3F3F3F"/>
                </a:solidFill>
              </a:rPr>
              <a:t>Leo Chiloane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3F3F3F"/>
                </a:solidFill>
              </a:rPr>
              <a:t>National Research Foundation-South African Environmental Observation Network (NRF-SAEON)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3F3F3F"/>
                </a:solidFill>
              </a:rPr>
              <a:t>South Africa Days at JINR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3F3F3F"/>
                </a:solidFill>
              </a:rPr>
              <a:t>16 June 2025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 txBox="1"/>
          <p:nvPr/>
        </p:nvSpPr>
        <p:spPr>
          <a:xfrm>
            <a:off x="467467" y="256600"/>
            <a:ext cx="73011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2100" b="1">
                <a:solidFill>
                  <a:srgbClr val="538CD5"/>
                </a:solidFill>
              </a:rPr>
              <a:t>Technology components</a:t>
            </a:r>
            <a:endParaRPr sz="100" i="0" u="none" strike="noStrike" cap="none">
              <a:solidFill>
                <a:srgbClr val="538CD5"/>
              </a:solidFill>
            </a:endParaRPr>
          </a:p>
        </p:txBody>
      </p:sp>
      <p:sp>
        <p:nvSpPr>
          <p:cNvPr id="205" name="Google Shape;205;p23"/>
          <p:cNvSpPr txBox="1"/>
          <p:nvPr/>
        </p:nvSpPr>
        <p:spPr>
          <a:xfrm>
            <a:off x="701625" y="5703126"/>
            <a:ext cx="10624500" cy="4896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Portals | Metadata Search Catalogues | Data Infrastructure Services I Data Standardisation, Storage and Dissemination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6" name="Google Shape;206;p23"/>
          <p:cNvGrpSpPr/>
          <p:nvPr/>
        </p:nvGrpSpPr>
        <p:grpSpPr>
          <a:xfrm>
            <a:off x="514842" y="256611"/>
            <a:ext cx="11361534" cy="5793564"/>
            <a:chOff x="643367" y="728611"/>
            <a:chExt cx="11361534" cy="5793564"/>
          </a:xfrm>
        </p:grpSpPr>
        <p:pic>
          <p:nvPicPr>
            <p:cNvPr id="207" name="Google Shape;207;p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06143" y="1293267"/>
              <a:ext cx="1656224" cy="957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64131" y="2336654"/>
              <a:ext cx="1740242" cy="10959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4131" y="3560977"/>
              <a:ext cx="1740242" cy="9361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43367" y="5172832"/>
              <a:ext cx="1781733" cy="815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2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9321" y="4439215"/>
              <a:ext cx="1429836" cy="870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2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079275" y="728611"/>
              <a:ext cx="2925626" cy="16490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2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094467" y="1019367"/>
              <a:ext cx="1824079" cy="13118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23"/>
            <p:cNvSpPr txBox="1"/>
            <p:nvPr/>
          </p:nvSpPr>
          <p:spPr>
            <a:xfrm>
              <a:off x="7341667" y="3936157"/>
              <a:ext cx="1737600" cy="229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Data formats:</a:t>
              </a:r>
              <a:endParaRPr sz="1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NetCDF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GeoTiff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Shapefiles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CSV 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3"/>
            <p:cNvSpPr txBox="1"/>
            <p:nvPr/>
          </p:nvSpPr>
          <p:spPr>
            <a:xfrm>
              <a:off x="9750325" y="3936175"/>
              <a:ext cx="1737600" cy="258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Standard data services</a:t>
              </a:r>
              <a:endParaRPr sz="1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OGC (WMS, …)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OpenDAP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6" name="Google Shape;216;p2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102636" y="2290017"/>
              <a:ext cx="1494299" cy="5756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2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188933" y="1475306"/>
              <a:ext cx="2074026" cy="1379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2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535681" y="3613315"/>
              <a:ext cx="2535939" cy="759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2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966588" y="2903610"/>
              <a:ext cx="1917468" cy="6681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2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180055" y="1360400"/>
              <a:ext cx="1503945" cy="89881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1" name="Google Shape;221;p23"/>
            <p:cNvGrpSpPr/>
            <p:nvPr/>
          </p:nvGrpSpPr>
          <p:grpSpPr>
            <a:xfrm>
              <a:off x="7341513" y="2500025"/>
              <a:ext cx="4081898" cy="1272368"/>
              <a:chOff x="4596425" y="2253500"/>
              <a:chExt cx="3061500" cy="954300"/>
            </a:xfrm>
          </p:grpSpPr>
          <p:sp>
            <p:nvSpPr>
              <p:cNvPr id="222" name="Google Shape;222;p23"/>
              <p:cNvSpPr/>
              <p:nvPr/>
            </p:nvSpPr>
            <p:spPr>
              <a:xfrm>
                <a:off x="4596425" y="2253500"/>
                <a:ext cx="3061500" cy="950400"/>
              </a:xfrm>
              <a:prstGeom prst="rect">
                <a:avLst/>
              </a:prstGeom>
              <a:solidFill>
                <a:srgbClr val="666666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223" name="Google Shape;223;p23"/>
              <p:cNvPicPr preferRelativeResize="0"/>
              <p:nvPr/>
            </p:nvPicPr>
            <p:blipFill>
              <a:blip r:embed="rId15">
                <a:alphaModFix/>
              </a:blip>
              <a:stretch>
                <a:fillRect/>
              </a:stretch>
            </p:blipFill>
            <p:spPr>
              <a:xfrm>
                <a:off x="4739450" y="2374200"/>
                <a:ext cx="2574856" cy="5266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4" name="Google Shape;224;p23"/>
              <p:cNvSpPr txBox="1"/>
              <p:nvPr/>
            </p:nvSpPr>
            <p:spPr>
              <a:xfrm>
                <a:off x="5105475" y="2803700"/>
                <a:ext cx="2154900" cy="40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900">
                    <a:solidFill>
                      <a:srgbClr val="F9FCFF"/>
                    </a:solidFill>
                  </a:rPr>
                  <a:t>THREDDS Data Server</a:t>
                </a:r>
                <a:endParaRPr sz="1900">
                  <a:solidFill>
                    <a:srgbClr val="F9FCFF"/>
                  </a:solidFill>
                </a:endParaRPr>
              </a:p>
            </p:txBody>
          </p:sp>
        </p:grpSp>
        <p:pic>
          <p:nvPicPr>
            <p:cNvPr id="225" name="Google Shape;225;p23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429391" y="4518825"/>
              <a:ext cx="1379500" cy="1379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4"/>
          <p:cNvSpPr txBox="1"/>
          <p:nvPr/>
        </p:nvSpPr>
        <p:spPr>
          <a:xfrm>
            <a:off x="0" y="0"/>
            <a:ext cx="12109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538CD5"/>
                </a:solidFill>
              </a:rPr>
              <a:t>Technical team comprises four focus areas</a:t>
            </a:r>
            <a:endParaRPr sz="2000" b="1">
              <a:solidFill>
                <a:srgbClr val="538CD5"/>
              </a:solidFill>
            </a:endParaRPr>
          </a:p>
        </p:txBody>
      </p:sp>
      <p:grpSp>
        <p:nvGrpSpPr>
          <p:cNvPr id="232" name="Google Shape;232;p24"/>
          <p:cNvGrpSpPr/>
          <p:nvPr/>
        </p:nvGrpSpPr>
        <p:grpSpPr>
          <a:xfrm>
            <a:off x="275225" y="1673741"/>
            <a:ext cx="2738337" cy="3479069"/>
            <a:chOff x="0" y="0"/>
            <a:chExt cx="824850" cy="1038714"/>
          </a:xfrm>
        </p:grpSpPr>
        <p:sp>
          <p:nvSpPr>
            <p:cNvPr id="233" name="Google Shape;233;p24"/>
            <p:cNvSpPr/>
            <p:nvPr/>
          </p:nvSpPr>
          <p:spPr>
            <a:xfrm>
              <a:off x="0" y="0"/>
              <a:ext cx="824850" cy="1038714"/>
            </a:xfrm>
            <a:custGeom>
              <a:avLst/>
              <a:gdLst/>
              <a:ahLst/>
              <a:cxnLst/>
              <a:rect l="l" t="t" r="r" b="b"/>
              <a:pathLst>
                <a:path w="824850" h="1038714" extrusionOk="0">
                  <a:moveTo>
                    <a:pt x="0" y="0"/>
                  </a:moveTo>
                  <a:lnTo>
                    <a:pt x="824850" y="0"/>
                  </a:lnTo>
                  <a:lnTo>
                    <a:pt x="824850" y="1038714"/>
                  </a:lnTo>
                  <a:lnTo>
                    <a:pt x="0" y="1038714"/>
                  </a:lnTo>
                  <a:close/>
                </a:path>
              </a:pathLst>
            </a:custGeom>
            <a:solidFill>
              <a:srgbClr val="17365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Google Shape;234;p24"/>
            <p:cNvSpPr txBox="1"/>
            <p:nvPr/>
          </p:nvSpPr>
          <p:spPr>
            <a:xfrm>
              <a:off x="0" y="34560"/>
              <a:ext cx="824400" cy="841500"/>
            </a:xfrm>
            <a:prstGeom prst="rect">
              <a:avLst/>
            </a:prstGeom>
            <a:solidFill>
              <a:srgbClr val="17365D"/>
            </a:solidFill>
            <a:ln>
              <a:noFill/>
            </a:ln>
          </p:spPr>
          <p:txBody>
            <a:bodyPr spcFirstLastPara="1" wrap="square" lIns="127000" tIns="127000" rIns="127000" bIns="127000" anchor="ctr" anchorCtr="0">
              <a:noAutofit/>
            </a:bodyPr>
            <a:lstStyle/>
            <a:p>
              <a:pPr marL="0" marR="0" lvl="0" indent="0" algn="l" rtl="0">
                <a:lnSpc>
                  <a:spcPct val="2042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F7F7F7"/>
                </a:solidFill>
              </a:endParaRPr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F7F7F7"/>
                </a:solidFill>
              </a:endParaRPr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F7F7F7"/>
                </a:solidFill>
              </a:endParaRPr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F7F7F7"/>
                </a:solidFill>
              </a:endParaRPr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F7F7F7"/>
                </a:solidFill>
              </a:endParaRPr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i="0" u="none" strike="noStrike" cap="none">
                  <a:solidFill>
                    <a:srgbClr val="F7F7F7"/>
                  </a:solidFill>
                </a:rPr>
                <a:t>Infrastructure Management</a:t>
              </a:r>
              <a:endParaRPr b="1"/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i="0" u="none" strike="noStrike" cap="none">
                <a:solidFill>
                  <a:srgbClr val="F7F7F7"/>
                </a:solidFill>
              </a:endParaRPr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0" u="none" strike="noStrike" cap="none">
                  <a:solidFill>
                    <a:srgbClr val="F7F7F7"/>
                  </a:solidFill>
                </a:rPr>
                <a:t>A team managing</a:t>
              </a:r>
              <a:r>
                <a:rPr lang="en-US">
                  <a:solidFill>
                    <a:srgbClr val="F7F7F7"/>
                  </a:solidFill>
                </a:rPr>
                <a:t> </a:t>
              </a:r>
              <a:r>
                <a:rPr lang="en-US" i="0" u="none" strike="noStrike" cap="none">
                  <a:solidFill>
                    <a:srgbClr val="F7F7F7"/>
                  </a:solidFill>
                </a:rPr>
                <a:t>data centre </a:t>
              </a:r>
              <a:r>
                <a:rPr lang="en-US">
                  <a:solidFill>
                    <a:srgbClr val="F7F7F7"/>
                  </a:solidFill>
                </a:rPr>
                <a:t>infrastructure hosted </a:t>
              </a:r>
              <a:r>
                <a:rPr lang="en-US" i="0" u="none" strike="noStrike" cap="none">
                  <a:solidFill>
                    <a:srgbClr val="F7F7F7"/>
                  </a:solidFill>
                </a:rPr>
                <a:t>in </a:t>
              </a:r>
              <a:r>
                <a:rPr lang="en-US">
                  <a:solidFill>
                    <a:srgbClr val="F7F7F7"/>
                  </a:solidFill>
                </a:rPr>
                <a:t>three locations (including a disaster recovery site)</a:t>
              </a:r>
              <a:r>
                <a:rPr lang="en-US" i="0" u="none" strike="noStrike" cap="none">
                  <a:solidFill>
                    <a:srgbClr val="F7F7F7"/>
                  </a:solidFill>
                </a:rPr>
                <a:t> </a:t>
              </a:r>
              <a:endParaRPr i="0" u="none" strike="noStrike" cap="none">
                <a:solidFill>
                  <a:srgbClr val="F7F7F7"/>
                </a:solidFill>
              </a:endParaRPr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7F7F7"/>
                </a:solidFill>
              </a:endParaRPr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F7F7F7"/>
                  </a:solidFill>
                </a:rPr>
                <a:t>Current storage: 1.6 PB but projected to expand</a:t>
              </a:r>
              <a:endParaRPr>
                <a:solidFill>
                  <a:srgbClr val="F7F7F7"/>
                </a:solidFill>
              </a:endParaRPr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7F7F7"/>
                </a:solidFill>
              </a:endParaRPr>
            </a:p>
          </p:txBody>
        </p:sp>
      </p:grpSp>
      <p:grpSp>
        <p:nvGrpSpPr>
          <p:cNvPr id="235" name="Google Shape;235;p24"/>
          <p:cNvGrpSpPr/>
          <p:nvPr/>
        </p:nvGrpSpPr>
        <p:grpSpPr>
          <a:xfrm>
            <a:off x="3171685" y="1673741"/>
            <a:ext cx="2828988" cy="3479069"/>
            <a:chOff x="0" y="0"/>
            <a:chExt cx="824850" cy="1038714"/>
          </a:xfrm>
        </p:grpSpPr>
        <p:sp>
          <p:nvSpPr>
            <p:cNvPr id="236" name="Google Shape;236;p24"/>
            <p:cNvSpPr/>
            <p:nvPr/>
          </p:nvSpPr>
          <p:spPr>
            <a:xfrm>
              <a:off x="0" y="0"/>
              <a:ext cx="824850" cy="1038714"/>
            </a:xfrm>
            <a:custGeom>
              <a:avLst/>
              <a:gdLst/>
              <a:ahLst/>
              <a:cxnLst/>
              <a:rect l="l" t="t" r="r" b="b"/>
              <a:pathLst>
                <a:path w="824850" h="1038714" extrusionOk="0">
                  <a:moveTo>
                    <a:pt x="0" y="0"/>
                  </a:moveTo>
                  <a:lnTo>
                    <a:pt x="824850" y="0"/>
                  </a:lnTo>
                  <a:lnTo>
                    <a:pt x="824850" y="1038714"/>
                  </a:lnTo>
                  <a:lnTo>
                    <a:pt x="0" y="1038714"/>
                  </a:lnTo>
                  <a:close/>
                </a:path>
              </a:pathLst>
            </a:custGeom>
            <a:solidFill>
              <a:srgbClr val="17365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Google Shape;237;p24"/>
            <p:cNvSpPr txBox="1"/>
            <p:nvPr/>
          </p:nvSpPr>
          <p:spPr>
            <a:xfrm>
              <a:off x="6020" y="98556"/>
              <a:ext cx="812700" cy="907800"/>
            </a:xfrm>
            <a:prstGeom prst="rect">
              <a:avLst/>
            </a:prstGeom>
            <a:solidFill>
              <a:srgbClr val="17365D"/>
            </a:solidFill>
            <a:ln>
              <a:noFill/>
            </a:ln>
          </p:spPr>
          <p:txBody>
            <a:bodyPr spcFirstLastPara="1" wrap="square" lIns="127000" tIns="127000" rIns="127000" bIns="127000" anchor="ctr" anchorCtr="0">
              <a:noAutofit/>
            </a:bodyPr>
            <a:lstStyle/>
            <a:p>
              <a:pPr marL="0" marR="0" lvl="0" indent="0" algn="ctr" rtl="0">
                <a:lnSpc>
                  <a:spcPct val="2042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3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F7F7F7"/>
                  </a:solidFill>
                </a:rPr>
                <a:t> </a:t>
              </a:r>
              <a:r>
                <a:rPr lang="en-US" b="1" i="0" u="none" strike="noStrike" cap="none">
                  <a:solidFill>
                    <a:srgbClr val="F7F7F7"/>
                  </a:solidFill>
                </a:rPr>
                <a:t>Data Curation</a:t>
              </a:r>
              <a:endParaRPr b="1"/>
            </a:p>
            <a:p>
              <a:pPr marL="0" marR="0" lvl="0" indent="0" algn="ctr" rtl="0">
                <a:lnSpc>
                  <a:spcPct val="9454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i="0" u="none" strike="noStrike" cap="none">
                <a:solidFill>
                  <a:srgbClr val="F7F7F7"/>
                </a:solidFill>
              </a:endParaRPr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0" u="none" strike="noStrike" cap="none">
                  <a:solidFill>
                    <a:srgbClr val="F7F7F7"/>
                  </a:solidFill>
                </a:rPr>
                <a:t>Responsible for </a:t>
              </a:r>
              <a:r>
                <a:rPr lang="en-US">
                  <a:solidFill>
                    <a:srgbClr val="F7F7F7"/>
                  </a:solidFill>
                </a:rPr>
                <a:t>data standardisation and publication, including </a:t>
              </a:r>
              <a:r>
                <a:rPr lang="en-US" i="0" u="none" strike="noStrike" cap="none">
                  <a:solidFill>
                    <a:srgbClr val="F7F7F7"/>
                  </a:solidFill>
                </a:rPr>
                <a:t>data governance processes and sustainability metrics for SAEON’s data infrastructure.</a:t>
              </a:r>
              <a:endParaRPr/>
            </a:p>
          </p:txBody>
        </p:sp>
      </p:grpSp>
      <p:grpSp>
        <p:nvGrpSpPr>
          <p:cNvPr id="238" name="Google Shape;238;p24"/>
          <p:cNvGrpSpPr/>
          <p:nvPr/>
        </p:nvGrpSpPr>
        <p:grpSpPr>
          <a:xfrm>
            <a:off x="9188688" y="1673741"/>
            <a:ext cx="2828988" cy="3479069"/>
            <a:chOff x="0" y="0"/>
            <a:chExt cx="824850" cy="1038714"/>
          </a:xfrm>
        </p:grpSpPr>
        <p:sp>
          <p:nvSpPr>
            <p:cNvPr id="239" name="Google Shape;239;p24"/>
            <p:cNvSpPr/>
            <p:nvPr/>
          </p:nvSpPr>
          <p:spPr>
            <a:xfrm>
              <a:off x="0" y="0"/>
              <a:ext cx="824850" cy="1038714"/>
            </a:xfrm>
            <a:custGeom>
              <a:avLst/>
              <a:gdLst/>
              <a:ahLst/>
              <a:cxnLst/>
              <a:rect l="l" t="t" r="r" b="b"/>
              <a:pathLst>
                <a:path w="824850" h="1038714" extrusionOk="0">
                  <a:moveTo>
                    <a:pt x="0" y="0"/>
                  </a:moveTo>
                  <a:lnTo>
                    <a:pt x="824850" y="0"/>
                  </a:lnTo>
                  <a:lnTo>
                    <a:pt x="824850" y="1038714"/>
                  </a:lnTo>
                  <a:lnTo>
                    <a:pt x="0" y="1038714"/>
                  </a:lnTo>
                  <a:close/>
                </a:path>
              </a:pathLst>
            </a:custGeom>
            <a:solidFill>
              <a:srgbClr val="17365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4"/>
            <p:cNvSpPr txBox="1"/>
            <p:nvPr/>
          </p:nvSpPr>
          <p:spPr>
            <a:xfrm>
              <a:off x="6024" y="90244"/>
              <a:ext cx="812700" cy="841500"/>
            </a:xfrm>
            <a:prstGeom prst="rect">
              <a:avLst/>
            </a:prstGeom>
            <a:solidFill>
              <a:srgbClr val="17365D"/>
            </a:solidFill>
            <a:ln>
              <a:noFill/>
            </a:ln>
          </p:spPr>
          <p:txBody>
            <a:bodyPr spcFirstLastPara="1" wrap="square" lIns="127000" tIns="127000" rIns="127000" bIns="127000" anchor="ctr" anchorCtr="0">
              <a:noAutofit/>
            </a:bodyPr>
            <a:lstStyle/>
            <a:p>
              <a:pPr marL="0" marR="0" lvl="0" indent="0" algn="ctr" rtl="0">
                <a:lnSpc>
                  <a:spcPct val="2042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/>
                <a:t>                     </a:t>
              </a:r>
              <a:endParaRPr sz="700"/>
            </a:p>
            <a:p>
              <a:pPr marL="0" marR="0" lvl="0" indent="0" algn="l" rtl="0">
                <a:lnSpc>
                  <a:spcPct val="13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rgbClr val="F7F7F7"/>
                  </a:solidFill>
                  <a:latin typeface="Open Sans"/>
                  <a:ea typeface="Open Sans"/>
                  <a:cs typeface="Open Sans"/>
                  <a:sym typeface="Open Sans"/>
                </a:rPr>
                <a:t>               </a:t>
              </a:r>
              <a:r>
                <a:rPr lang="en-US" b="1">
                  <a:solidFill>
                    <a:srgbClr val="F7F7F7"/>
                  </a:solidFill>
                </a:rPr>
                <a:t>  </a:t>
              </a:r>
              <a:r>
                <a:rPr lang="en-US" b="1" i="0" u="none" strike="noStrike" cap="none">
                  <a:solidFill>
                    <a:srgbClr val="F7F7F7"/>
                  </a:solidFill>
                </a:rPr>
                <a:t>Data Science</a:t>
              </a:r>
              <a:endParaRPr i="0" u="none" strike="noStrike" cap="none">
                <a:solidFill>
                  <a:srgbClr val="F7F7F7"/>
                </a:solidFill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7F7F7"/>
                </a:solidFill>
              </a:endParaRPr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0" u="none" strike="noStrike" cap="none">
                  <a:solidFill>
                    <a:srgbClr val="F7F7F7"/>
                  </a:solidFill>
                </a:rPr>
                <a:t>Conceptualisation, design, and development of data products to assist with the </a:t>
              </a:r>
              <a:r>
                <a:rPr lang="en-US">
                  <a:solidFill>
                    <a:srgbClr val="F7F7F7"/>
                  </a:solidFill>
                </a:rPr>
                <a:t>interpretation of data and its translation into knowledge </a:t>
              </a:r>
              <a:endParaRPr/>
            </a:p>
            <a:p>
              <a:pPr marL="0" marR="0" lvl="0" indent="0" algn="l" rtl="0">
                <a:lnSpc>
                  <a:spcPct val="1381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i="0" u="none" strike="noStrike" cap="none">
                <a:solidFill>
                  <a:srgbClr val="F7F7F7"/>
                </a:solidFill>
              </a:endParaRPr>
            </a:p>
          </p:txBody>
        </p:sp>
      </p:grpSp>
      <p:grpSp>
        <p:nvGrpSpPr>
          <p:cNvPr id="241" name="Google Shape;241;p24"/>
          <p:cNvGrpSpPr/>
          <p:nvPr/>
        </p:nvGrpSpPr>
        <p:grpSpPr>
          <a:xfrm>
            <a:off x="10013529" y="1093550"/>
            <a:ext cx="1179373" cy="1151738"/>
            <a:chOff x="0" y="0"/>
            <a:chExt cx="812800" cy="812800"/>
          </a:xfrm>
        </p:grpSpPr>
        <p:sp>
          <p:nvSpPr>
            <p:cNvPr id="242" name="Google Shape;242;p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B3E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4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21357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24"/>
          <p:cNvGrpSpPr/>
          <p:nvPr/>
        </p:nvGrpSpPr>
        <p:grpSpPr>
          <a:xfrm>
            <a:off x="3996491" y="1093550"/>
            <a:ext cx="1179373" cy="1151738"/>
            <a:chOff x="0" y="0"/>
            <a:chExt cx="812800" cy="812800"/>
          </a:xfrm>
        </p:grpSpPr>
        <p:sp>
          <p:nvSpPr>
            <p:cNvPr id="245" name="Google Shape;245;p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B3E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3342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" name="Google Shape;247;p24"/>
          <p:cNvGrpSpPr/>
          <p:nvPr/>
        </p:nvGrpSpPr>
        <p:grpSpPr>
          <a:xfrm>
            <a:off x="6220495" y="1673741"/>
            <a:ext cx="2828988" cy="3479069"/>
            <a:chOff x="0" y="0"/>
            <a:chExt cx="824850" cy="1038714"/>
          </a:xfrm>
        </p:grpSpPr>
        <p:sp>
          <p:nvSpPr>
            <p:cNvPr id="248" name="Google Shape;248;p24"/>
            <p:cNvSpPr/>
            <p:nvPr/>
          </p:nvSpPr>
          <p:spPr>
            <a:xfrm>
              <a:off x="0" y="0"/>
              <a:ext cx="824850" cy="1038714"/>
            </a:xfrm>
            <a:custGeom>
              <a:avLst/>
              <a:gdLst/>
              <a:ahLst/>
              <a:cxnLst/>
              <a:rect l="l" t="t" r="r" b="b"/>
              <a:pathLst>
                <a:path w="824850" h="1038714" extrusionOk="0">
                  <a:moveTo>
                    <a:pt x="0" y="0"/>
                  </a:moveTo>
                  <a:lnTo>
                    <a:pt x="824850" y="0"/>
                  </a:lnTo>
                  <a:lnTo>
                    <a:pt x="824850" y="1038714"/>
                  </a:lnTo>
                  <a:lnTo>
                    <a:pt x="0" y="1038714"/>
                  </a:lnTo>
                  <a:close/>
                </a:path>
              </a:pathLst>
            </a:custGeom>
            <a:solidFill>
              <a:srgbClr val="17365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Google Shape;249;p24"/>
            <p:cNvSpPr txBox="1"/>
            <p:nvPr/>
          </p:nvSpPr>
          <p:spPr>
            <a:xfrm>
              <a:off x="7965" y="90241"/>
              <a:ext cx="812700" cy="766800"/>
            </a:xfrm>
            <a:prstGeom prst="rect">
              <a:avLst/>
            </a:prstGeom>
            <a:solidFill>
              <a:srgbClr val="17365D"/>
            </a:solidFill>
            <a:ln>
              <a:noFill/>
            </a:ln>
          </p:spPr>
          <p:txBody>
            <a:bodyPr spcFirstLastPara="1" wrap="square" lIns="127000" tIns="127000" rIns="127000" bIns="127000" anchor="ctr" anchorCtr="0">
              <a:noAutofit/>
            </a:bodyPr>
            <a:lstStyle/>
            <a:p>
              <a:pPr marL="0" marR="0" lvl="0" indent="0" algn="ctr" rtl="0">
                <a:lnSpc>
                  <a:spcPct val="2042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/>
                <a:t>        </a:t>
              </a:r>
              <a:endParaRPr sz="700"/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/>
                <a:t>         </a:t>
              </a:r>
              <a:r>
                <a:rPr lang="en-US" b="1" i="0" u="none" strike="noStrike" cap="none">
                  <a:solidFill>
                    <a:srgbClr val="F7F7F7"/>
                  </a:solidFill>
                </a:rPr>
                <a:t>Systems Development</a:t>
              </a:r>
              <a:endParaRPr b="1" i="0" u="none" strike="noStrike" cap="none">
                <a:solidFill>
                  <a:srgbClr val="F7F7F7"/>
                </a:solidFill>
              </a:endParaRPr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F7F7F7"/>
                </a:solidFill>
              </a:endParaRPr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F7F7F7"/>
                  </a:solidFill>
                </a:rPr>
                <a:t>R</a:t>
              </a:r>
              <a:r>
                <a:rPr lang="en-US" i="0" u="none" strike="noStrike" cap="none">
                  <a:solidFill>
                    <a:srgbClr val="F7F7F7"/>
                  </a:solidFill>
                </a:rPr>
                <a:t>esponsible for overall system architecture of the SAEON Open Data Platform</a:t>
              </a:r>
              <a:endParaRPr/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i="0" u="none" strike="noStrike" cap="none">
                <a:solidFill>
                  <a:srgbClr val="F7F7F7"/>
                </a:solidFill>
              </a:endParaRPr>
            </a:p>
          </p:txBody>
        </p:sp>
      </p:grpSp>
      <p:grpSp>
        <p:nvGrpSpPr>
          <p:cNvPr id="250" name="Google Shape;250;p24"/>
          <p:cNvGrpSpPr/>
          <p:nvPr/>
        </p:nvGrpSpPr>
        <p:grpSpPr>
          <a:xfrm>
            <a:off x="7005009" y="1093550"/>
            <a:ext cx="1179373" cy="1151738"/>
            <a:chOff x="0" y="0"/>
            <a:chExt cx="812800" cy="812800"/>
          </a:xfrm>
        </p:grpSpPr>
        <p:sp>
          <p:nvSpPr>
            <p:cNvPr id="251" name="Google Shape;251;p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B3E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4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21357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3" name="Google Shape;253;p24"/>
          <p:cNvGrpSpPr/>
          <p:nvPr/>
        </p:nvGrpSpPr>
        <p:grpSpPr>
          <a:xfrm>
            <a:off x="989008" y="1093550"/>
            <a:ext cx="1179373" cy="1151738"/>
            <a:chOff x="0" y="0"/>
            <a:chExt cx="812800" cy="812800"/>
          </a:xfrm>
        </p:grpSpPr>
        <p:sp>
          <p:nvSpPr>
            <p:cNvPr id="254" name="Google Shape;254;p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B3E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3342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3342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6" name="Google Shape;25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4475" y="1335000"/>
            <a:ext cx="728423" cy="668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8747" y="1328901"/>
            <a:ext cx="855876" cy="674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0917" y="1335000"/>
            <a:ext cx="743125" cy="689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39437" y="1314291"/>
            <a:ext cx="805729" cy="747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6881" y="0"/>
            <a:ext cx="12258894" cy="739211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5"/>
          <p:cNvSpPr txBox="1"/>
          <p:nvPr/>
        </p:nvSpPr>
        <p:spPr>
          <a:xfrm>
            <a:off x="728325" y="2197675"/>
            <a:ext cx="10843200" cy="30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noAutofit/>
          </a:bodyPr>
          <a:lstStyle/>
          <a:p>
            <a:pPr marL="0" marR="0" lvl="0" indent="0" algn="ctr" rtl="0">
              <a:lnSpc>
                <a:spcPct val="139954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Data applications to advance global change research and societal engagement: Current initiatives involving early career data scientists and modellers </a:t>
            </a:r>
            <a:endParaRPr sz="2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39954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39954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39954"/>
              </a:lnSpc>
              <a:spcBef>
                <a:spcPts val="700"/>
              </a:spcBef>
              <a:spcAft>
                <a:spcPts val="70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26"/>
          <p:cNvGrpSpPr/>
          <p:nvPr/>
        </p:nvGrpSpPr>
        <p:grpSpPr>
          <a:xfrm>
            <a:off x="171356" y="106557"/>
            <a:ext cx="15825244" cy="6027942"/>
            <a:chOff x="128520" y="79920"/>
            <a:chExt cx="11869230" cy="4521069"/>
          </a:xfrm>
        </p:grpSpPr>
        <p:pic>
          <p:nvPicPr>
            <p:cNvPr id="271" name="Google Shape;271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273610" y="2157300"/>
              <a:ext cx="754380" cy="565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722810" y="2554470"/>
              <a:ext cx="680939" cy="690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2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74190" y="747630"/>
              <a:ext cx="6340142" cy="3562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p26"/>
            <p:cNvPicPr preferRelativeResize="0"/>
            <p:nvPr/>
          </p:nvPicPr>
          <p:blipFill rotWithShape="1">
            <a:blip r:embed="rId6">
              <a:alphaModFix/>
            </a:blip>
            <a:srcRect t="20583" b="19857"/>
            <a:stretch/>
          </p:blipFill>
          <p:spPr>
            <a:xfrm>
              <a:off x="4382370" y="3753270"/>
              <a:ext cx="1201500" cy="474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26"/>
            <p:cNvPicPr preferRelativeResize="0"/>
            <p:nvPr/>
          </p:nvPicPr>
          <p:blipFill rotWithShape="1">
            <a:blip r:embed="rId7">
              <a:alphaModFix/>
            </a:blip>
            <a:srcRect b="7407"/>
            <a:stretch/>
          </p:blipFill>
          <p:spPr>
            <a:xfrm>
              <a:off x="3586950" y="3750300"/>
              <a:ext cx="810810" cy="474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2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529140" y="3750300"/>
              <a:ext cx="1229040" cy="474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2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277990" y="3753270"/>
              <a:ext cx="1345680" cy="4746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8" name="Google Shape;278;p26"/>
            <p:cNvSpPr/>
            <p:nvPr/>
          </p:nvSpPr>
          <p:spPr>
            <a:xfrm>
              <a:off x="128520" y="79920"/>
              <a:ext cx="8716800" cy="12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 i="0" u="none" strike="noStrike" cap="none">
                  <a:solidFill>
                    <a:srgbClr val="538CD5"/>
                  </a:solidFill>
                  <a:latin typeface="Arial"/>
                  <a:ea typeface="Arial"/>
                  <a:cs typeface="Arial"/>
                  <a:sym typeface="Arial"/>
                </a:rPr>
                <a:t>SOMISANA:</a:t>
              </a:r>
              <a:endParaRPr sz="2900" b="0" i="0" u="none" strike="noStrike" cap="non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 i="0" u="none" strike="noStrike" cap="none">
                  <a:solidFill>
                    <a:srgbClr val="538CD5"/>
                  </a:solidFill>
                  <a:latin typeface="Arial"/>
                  <a:ea typeface="Arial"/>
                  <a:cs typeface="Arial"/>
                  <a:sym typeface="Arial"/>
                </a:rPr>
                <a:t>      </a:t>
              </a:r>
              <a:r>
                <a:rPr lang="en-US" sz="2100" b="0" i="0" u="none" strike="noStrike" cap="none">
                  <a:solidFill>
                    <a:srgbClr val="538CD5"/>
                  </a:solidFill>
                  <a:latin typeface="Arial"/>
                  <a:ea typeface="Arial"/>
                  <a:cs typeface="Arial"/>
                  <a:sym typeface="Arial"/>
                </a:rPr>
                <a:t>A Sustainable Ocean Modelling Initiative, A South African Approach</a:t>
              </a:r>
              <a:br>
                <a:rPr lang="en-US" sz="2800" b="0" i="0" u="none" strike="noStrike" cap="none"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800" b="1" i="0" u="none" strike="noStrike" cap="none">
                  <a:solidFill>
                    <a:srgbClr val="EA7500"/>
                  </a:solidFill>
                  <a:latin typeface="Lato"/>
                  <a:ea typeface="Lato"/>
                  <a:cs typeface="Lato"/>
                  <a:sym typeface="Lato"/>
                </a:rPr>
                <a:t>		</a:t>
              </a: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6"/>
            <p:cNvSpPr/>
            <p:nvPr/>
          </p:nvSpPr>
          <p:spPr>
            <a:xfrm>
              <a:off x="630450" y="1173420"/>
              <a:ext cx="7881300" cy="6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A </a:t>
              </a:r>
              <a:r>
                <a:rPr lang="en-US" sz="1600" b="1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sustained  and transformed</a:t>
              </a:r>
              <a:r>
                <a:rPr lang="en-US" sz="1600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  critical mass of </a:t>
              </a:r>
              <a:r>
                <a:rPr lang="en-US" sz="1600" b="1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internationally recognized</a:t>
              </a:r>
              <a:r>
                <a:rPr lang="en-US" sz="1600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  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South African numerical </a:t>
              </a:r>
              <a:r>
                <a:rPr lang="en-US" sz="1600" b="1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ocean modelling experts</a:t>
              </a:r>
              <a:r>
                <a:rPr lang="en-US" sz="1600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  who provide </a:t>
              </a:r>
              <a:r>
                <a:rPr lang="en-US" sz="1600" b="1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accurate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information</a:t>
              </a:r>
              <a:r>
                <a:rPr lang="en-US" sz="1600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 about the changing state of the ocean for </a:t>
              </a:r>
              <a:r>
                <a:rPr lang="en-US" sz="1600" b="1" i="1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enhanced impact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6"/>
            <p:cNvSpPr/>
            <p:nvPr/>
          </p:nvSpPr>
          <p:spPr>
            <a:xfrm>
              <a:off x="630450" y="1848690"/>
              <a:ext cx="7881300" cy="88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  <a:t>An ocean modelling hub and platform  that promotes the inclusive  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  <a:t>development of local expertise and that produces and provides 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  <a:t>state-of-the-art ocean information, tools and research  that is 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  <a:t>visible and accessible to all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630450" y="2666285"/>
              <a:ext cx="7881300" cy="130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1. Model Development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	✦ Limited domain OFSs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	✦ Optimized hindcast/reanalysis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2. Capacity Development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FF8000"/>
                  </a:solidFill>
                  <a:latin typeface="Lato"/>
                  <a:ea typeface="Lato"/>
                  <a:cs typeface="Lato"/>
                  <a:sym typeface="Lato"/>
                </a:rPr>
                <a:t>	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  <a:t>	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6"/>
            <p:cNvSpPr/>
            <p:nvPr/>
          </p:nvSpPr>
          <p:spPr>
            <a:xfrm rot="-5400000">
              <a:off x="120609" y="1313783"/>
              <a:ext cx="740100" cy="29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2A6099"/>
                  </a:solidFill>
                  <a:latin typeface="Lato"/>
                  <a:ea typeface="Lato"/>
                  <a:cs typeface="Lato"/>
                  <a:sym typeface="Lato"/>
                </a:rPr>
                <a:t>VISION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6"/>
            <p:cNvSpPr/>
            <p:nvPr/>
          </p:nvSpPr>
          <p:spPr>
            <a:xfrm rot="-5400000">
              <a:off x="53390" y="2058103"/>
              <a:ext cx="875100" cy="29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69A2E"/>
                  </a:solidFill>
                  <a:latin typeface="Lato"/>
                  <a:ea typeface="Lato"/>
                  <a:cs typeface="Lato"/>
                  <a:sym typeface="Lato"/>
                </a:rPr>
                <a:t>MISSION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6"/>
            <p:cNvSpPr/>
            <p:nvPr/>
          </p:nvSpPr>
          <p:spPr>
            <a:xfrm rot="-5400000">
              <a:off x="96252" y="2940181"/>
              <a:ext cx="790200" cy="29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 i="0" u="none" strike="noStrike" cap="none">
                  <a:solidFill>
                    <a:srgbClr val="FF8000"/>
                  </a:solidFill>
                  <a:latin typeface="Lato"/>
                  <a:ea typeface="Lato"/>
                  <a:cs typeface="Lato"/>
                  <a:sym typeface="Lato"/>
                </a:rPr>
                <a:t>GOALS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5" name="Google Shape;285;p2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698650" y="3395790"/>
              <a:ext cx="1195291" cy="3796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6" name="Google Shape;286;p26"/>
            <p:cNvSpPr/>
            <p:nvPr/>
          </p:nvSpPr>
          <p:spPr>
            <a:xfrm>
              <a:off x="3663900" y="2852550"/>
              <a:ext cx="166050" cy="50895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900"/>
                    <a:pt x="10800" y="1800"/>
                  </a:cubicBezTo>
                  <a:lnTo>
                    <a:pt x="10800" y="9000"/>
                  </a:lnTo>
                  <a:cubicBezTo>
                    <a:pt x="10800" y="9900"/>
                    <a:pt x="16200" y="10800"/>
                    <a:pt x="21600" y="10800"/>
                  </a:cubicBezTo>
                  <a:cubicBezTo>
                    <a:pt x="16200" y="10800"/>
                    <a:pt x="10800" y="11700"/>
                    <a:pt x="10800" y="12600"/>
                  </a:cubicBezTo>
                  <a:lnTo>
                    <a:pt x="10800" y="19800"/>
                  </a:lnTo>
                  <a:cubicBezTo>
                    <a:pt x="10800" y="20700"/>
                    <a:pt x="5400" y="21600"/>
                    <a:pt x="0" y="21600"/>
                  </a:cubicBezTo>
                </a:path>
              </a:pathLst>
            </a:custGeom>
            <a:noFill/>
            <a:ln w="18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9000" tIns="54000" rIns="99000" bIns="540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6"/>
            <p:cNvSpPr/>
            <p:nvPr/>
          </p:nvSpPr>
          <p:spPr>
            <a:xfrm rot="900097">
              <a:off x="4788495" y="3307829"/>
              <a:ext cx="2224101" cy="1022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u="none" strike="noStrike">
                  <a:solidFill>
                    <a:srgbClr val="EEEEEE"/>
                  </a:solidFill>
                  <a:latin typeface="Lato"/>
                  <a:ea typeface="Lato"/>
                  <a:cs typeface="Lato"/>
                  <a:sym typeface="Lato"/>
                </a:rPr>
                <a:t>COLLABORATION</a:t>
              </a:r>
              <a:r>
                <a:rPr lang="en-US" sz="1900" b="0" u="none" strike="noStrike">
                  <a:solidFill>
                    <a:srgbClr val="EEEEEE"/>
                  </a:solidFill>
                  <a:latin typeface="Lato"/>
                  <a:ea typeface="Lato"/>
                  <a:cs typeface="Lato"/>
                  <a:sym typeface="Lato"/>
                </a:rPr>
                <a:t>S</a:t>
              </a:r>
              <a:endParaRPr sz="19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6"/>
            <p:cNvSpPr/>
            <p:nvPr/>
          </p:nvSpPr>
          <p:spPr>
            <a:xfrm rot="-899875">
              <a:off x="6309553" y="3041864"/>
              <a:ext cx="1465316" cy="3471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u="none" strike="noStrike">
                  <a:solidFill>
                    <a:srgbClr val="EEEEEE"/>
                  </a:solidFill>
                  <a:latin typeface="Lato"/>
                  <a:ea typeface="Lato"/>
                  <a:cs typeface="Lato"/>
                  <a:sym typeface="Lato"/>
                </a:rPr>
                <a:t>COORDINATION</a:t>
              </a:r>
              <a:endParaRPr sz="16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9" name="Google Shape;289;p2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556030" y="2743200"/>
              <a:ext cx="516510" cy="509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2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314380" y="3257550"/>
              <a:ext cx="559710" cy="5597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2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318350" y="1982610"/>
              <a:ext cx="967950" cy="5572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26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748300" y="3856950"/>
              <a:ext cx="680940" cy="322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26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451520" y="3654450"/>
              <a:ext cx="826471" cy="5516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26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304290" y="3744900"/>
              <a:ext cx="1062450" cy="434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p26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860730" y="2860110"/>
              <a:ext cx="995760" cy="474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26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4570830" y="3384720"/>
              <a:ext cx="596160" cy="3615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26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742440" y="1028700"/>
              <a:ext cx="629910" cy="6809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26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4043250" y="3338280"/>
              <a:ext cx="464670" cy="461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26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7317270" y="3164670"/>
              <a:ext cx="656370" cy="582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0" name="Google Shape;300;p26"/>
            <p:cNvSpPr/>
            <p:nvPr/>
          </p:nvSpPr>
          <p:spPr>
            <a:xfrm>
              <a:off x="7372350" y="992250"/>
              <a:ext cx="1543200" cy="4335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69800"/>
              </a:srgbClr>
            </a:solidFill>
            <a:ln w="18350" cap="flat" cmpd="sng">
              <a:solidFill>
                <a:srgbClr val="A707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9375" tIns="54375" rIns="99375" bIns="543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6"/>
            <p:cNvSpPr/>
            <p:nvPr/>
          </p:nvSpPr>
          <p:spPr>
            <a:xfrm>
              <a:off x="7372350" y="961200"/>
              <a:ext cx="4625400" cy="33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 u="none" strike="noStrike">
                  <a:solidFill>
                    <a:srgbClr val="A7074B"/>
                  </a:solidFill>
                  <a:latin typeface="Lato"/>
                  <a:ea typeface="Lato"/>
                  <a:cs typeface="Lato"/>
                  <a:sym typeface="Lato"/>
                </a:rPr>
                <a:t>SOMISANA:</a:t>
              </a:r>
              <a:r>
                <a:rPr lang="en-US" sz="1900" b="0" u="none" strike="noStrike">
                  <a:solidFill>
                    <a:srgbClr val="A7074B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endParaRPr sz="19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0" u="none" strike="noStrike">
                  <a:solidFill>
                    <a:srgbClr val="A7074B"/>
                  </a:solidFill>
                  <a:latin typeface="Lato"/>
                  <a:ea typeface="Lato"/>
                  <a:cs typeface="Lato"/>
                  <a:sym typeface="Lato"/>
                </a:rPr>
                <a:t>‘to work together’</a:t>
              </a:r>
              <a:endParaRPr sz="19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2" name="Google Shape;302;p26"/>
          <p:cNvSpPr txBox="1"/>
          <p:nvPr/>
        </p:nvSpPr>
        <p:spPr>
          <a:xfrm>
            <a:off x="9062475" y="5851400"/>
            <a:ext cx="317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0000"/>
                </a:solidFill>
              </a:rPr>
              <a:t>Slide provided by Dr Jennifer Veitch</a:t>
            </a:r>
            <a:endParaRPr sz="13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2"/>
            <a:ext cx="11879051" cy="62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7"/>
          <p:cNvSpPr txBox="1"/>
          <p:nvPr/>
        </p:nvSpPr>
        <p:spPr>
          <a:xfrm>
            <a:off x="2956839" y="154237"/>
            <a:ext cx="7442700" cy="9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F7E"/>
              </a:buClr>
              <a:buSzPts val="1800"/>
              <a:buFont typeface="Open Sans"/>
              <a:buNone/>
            </a:pPr>
            <a:r>
              <a:rPr lang="en-US" sz="1900" b="1" i="0" u="none" strike="noStrike" cap="none">
                <a:solidFill>
                  <a:srgbClr val="538CD5"/>
                </a:solidFill>
              </a:rPr>
              <a:t>Operational downscaling of global models</a:t>
            </a:r>
            <a:endParaRPr sz="1900" b="1" i="0" u="none" strike="noStrike" cap="none">
              <a:solidFill>
                <a:srgbClr val="538CD5"/>
              </a:solidFill>
            </a:endParaRPr>
          </a:p>
        </p:txBody>
      </p:sp>
      <p:sp>
        <p:nvSpPr>
          <p:cNvPr id="309" name="Google Shape;309;p27"/>
          <p:cNvSpPr txBox="1"/>
          <p:nvPr/>
        </p:nvSpPr>
        <p:spPr>
          <a:xfrm>
            <a:off x="3053411" y="881639"/>
            <a:ext cx="5935800" cy="27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marR="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 i="0" u="none" strike="noStrike" cap="none">
                <a:solidFill>
                  <a:schemeClr val="dk1"/>
                </a:solidFill>
              </a:rPr>
              <a:t>Each domain is initialised once a day, providing a 5 day forecast of the ocean temperature, salinity, water levels and currents</a:t>
            </a:r>
            <a:endParaRPr sz="1600" i="0" u="none" strike="noStrike" cap="none">
              <a:solidFill>
                <a:schemeClr val="dk1"/>
              </a:solidFill>
            </a:endParaRPr>
          </a:p>
          <a:p>
            <a:pPr marL="177800" marR="0" lvl="0" indent="-190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 i="0" u="none" strike="noStrike" cap="none">
                <a:solidFill>
                  <a:schemeClr val="dk1"/>
                </a:solidFill>
              </a:rPr>
              <a:t>Hourly output files (raw and regridded CF compliant) archived to a public facing file server: </a:t>
            </a:r>
            <a:r>
              <a:rPr lang="en-US" sz="1600" i="0" u="sng" strike="noStrike" cap="none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https://somisana.ocean.gov.za/</a:t>
            </a:r>
            <a:endParaRPr sz="1600" i="0" u="none" strike="noStrike" cap="none">
              <a:solidFill>
                <a:schemeClr val="dk1"/>
              </a:solidFill>
            </a:endParaRPr>
          </a:p>
          <a:p>
            <a:pPr marL="177800" marR="0" lvl="0" indent="-190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 i="0" u="none" strike="noStrike" cap="none">
                <a:solidFill>
                  <a:schemeClr val="dk1"/>
                </a:solidFill>
              </a:rPr>
              <a:t>Interactive visualisation platform: </a:t>
            </a:r>
            <a:br>
              <a:rPr lang="en-US" sz="1600" i="0" u="none" strike="noStrike" cap="none">
                <a:solidFill>
                  <a:schemeClr val="dk1"/>
                </a:solidFill>
              </a:rPr>
            </a:br>
            <a:r>
              <a:rPr lang="en-US" sz="1600" i="0" u="sng" strike="noStrike" cap="none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https://explore.somisana.ac.za/</a:t>
            </a:r>
            <a:r>
              <a:rPr lang="en-US" sz="1600" i="0" u="none" strike="noStrike" cap="none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marL="177800" marR="0" lvl="0" indent="-88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C3F7E"/>
              </a:buClr>
              <a:buSzPts val="1400"/>
              <a:buFont typeface="Arial"/>
              <a:buNone/>
            </a:pPr>
            <a:endParaRPr sz="1600" i="0" u="none" strike="noStrike" cap="none">
              <a:solidFill>
                <a:schemeClr val="dk1"/>
              </a:solidFill>
            </a:endParaRPr>
          </a:p>
          <a:p>
            <a:pPr marL="177800" marR="0" lvl="0" indent="-88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C3F7E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C3F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7"/>
          <p:cNvSpPr txBox="1"/>
          <p:nvPr/>
        </p:nvSpPr>
        <p:spPr>
          <a:xfrm>
            <a:off x="9716460" y="5338268"/>
            <a:ext cx="1402200" cy="284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MERCATOR</a:t>
            </a:r>
            <a:endParaRPr sz="1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8"/>
          <p:cNvSpPr txBox="1"/>
          <p:nvPr/>
        </p:nvSpPr>
        <p:spPr>
          <a:xfrm>
            <a:off x="154875" y="111901"/>
            <a:ext cx="118740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2100" b="1">
                <a:solidFill>
                  <a:srgbClr val="538CD5"/>
                </a:solidFill>
                <a:latin typeface="Open Sans"/>
                <a:ea typeface="Open Sans"/>
                <a:cs typeface="Open Sans"/>
                <a:sym typeface="Open Sans"/>
              </a:rPr>
              <a:t>South African Risk and Vulnerability Atlas</a:t>
            </a:r>
            <a:endParaRPr sz="2100" b="1" i="0" u="none" strike="noStrike" cap="none">
              <a:solidFill>
                <a:srgbClr val="538CD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6" name="Google Shape;316;p28"/>
          <p:cNvSpPr txBox="1"/>
          <p:nvPr/>
        </p:nvSpPr>
        <p:spPr>
          <a:xfrm>
            <a:off x="1498433" y="1281633"/>
            <a:ext cx="26400" cy="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8"/>
          <p:cNvSpPr txBox="1"/>
          <p:nvPr/>
        </p:nvSpPr>
        <p:spPr>
          <a:xfrm>
            <a:off x="94617" y="657167"/>
            <a:ext cx="11802300" cy="5079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lt1"/>
                </a:solidFill>
              </a:rPr>
              <a:t>Open access to data, i</a:t>
            </a:r>
            <a:r>
              <a:rPr lang="en-US" sz="1500" b="1">
                <a:solidFill>
                  <a:schemeClr val="lt1"/>
                </a:solidFill>
              </a:rPr>
              <a:t>n </a:t>
            </a:r>
            <a:r>
              <a:rPr lang="en-US" sz="1500" b="1" i="0" u="none" strike="noStrike" cap="none">
                <a:solidFill>
                  <a:schemeClr val="lt1"/>
                </a:solidFill>
              </a:rPr>
              <a:t>decision ready format, is essential to respond to global change. Users may not have the means to interpret data directly from a cataloguing system, so data products are often required to fulfil that gap</a:t>
            </a:r>
            <a:endParaRPr sz="1500" b="1" i="0" u="none" strike="noStrike" cap="none">
              <a:solidFill>
                <a:schemeClr val="lt1"/>
              </a:solidFill>
            </a:endParaRPr>
          </a:p>
        </p:txBody>
      </p:sp>
      <p:pic>
        <p:nvPicPr>
          <p:cNvPr id="318" name="Google Shape;31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133" y="1222433"/>
            <a:ext cx="6657602" cy="4941202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8"/>
          <p:cNvSpPr txBox="1"/>
          <p:nvPr/>
        </p:nvSpPr>
        <p:spPr>
          <a:xfrm>
            <a:off x="6812467" y="1343000"/>
            <a:ext cx="4950000" cy="23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-"/>
            </a:pPr>
            <a:r>
              <a:rPr lang="en-US" sz="1700" i="0" u="none" strike="noStrike" cap="none">
                <a:solidFill>
                  <a:schemeClr val="dk1"/>
                </a:solidFill>
              </a:rPr>
              <a:t>The South African Risk and Vulnerability Atlas (SARVA) was established in 2008 as part of </a:t>
            </a:r>
            <a:r>
              <a:rPr lang="en-US" sz="1700">
                <a:solidFill>
                  <a:schemeClr val="dk1"/>
                </a:solidFill>
              </a:rPr>
              <a:t>South Africa’s Department of Science, Technology and Innovation</a:t>
            </a:r>
            <a:r>
              <a:rPr lang="en-US" sz="1700" b="1" i="0" u="none" strike="noStrike" cap="none">
                <a:solidFill>
                  <a:schemeClr val="dk1"/>
                </a:solidFill>
              </a:rPr>
              <a:t> Global Change Grand Challenge. </a:t>
            </a:r>
            <a:endParaRPr sz="1700" i="0" u="none" strike="noStrike" cap="none">
              <a:solidFill>
                <a:schemeClr val="dk1"/>
              </a:solidFill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US" sz="1700">
                <a:solidFill>
                  <a:schemeClr val="dk1"/>
                </a:solidFill>
              </a:rPr>
              <a:t>Currently</a:t>
            </a:r>
            <a:r>
              <a:rPr lang="en-US" sz="1700" i="0" u="none" strike="noStrike" cap="none">
                <a:solidFill>
                  <a:schemeClr val="dk1"/>
                </a:solidFill>
              </a:rPr>
              <a:t> hosted by NRF-SAEON</a:t>
            </a:r>
            <a:endParaRPr sz="1700" i="0" u="none" strike="noStrike" cap="none">
              <a:solidFill>
                <a:schemeClr val="dk1"/>
              </a:solidFill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US" sz="1700" i="0" u="none" strike="noStrike" cap="none">
                <a:solidFill>
                  <a:schemeClr val="dk1"/>
                </a:solidFill>
              </a:rPr>
              <a:t>Open data access and the development of decision-support tools.</a:t>
            </a:r>
            <a:endParaRPr sz="1700" i="0" u="none" strike="noStrike" cap="none">
              <a:solidFill>
                <a:schemeClr val="dk1"/>
              </a:solidFill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900"/>
              <a:buChar char="-"/>
            </a:pPr>
            <a:r>
              <a:rPr lang="en-US" sz="1700" i="0" u="none" strike="noStrike" cap="none">
                <a:solidFill>
                  <a:schemeClr val="dk1"/>
                </a:solidFill>
              </a:rPr>
              <a:t>Platform to preserve and provide access to risk data for South Africa</a:t>
            </a:r>
            <a:r>
              <a:rPr lang="en-US" sz="1900" i="0" u="none" strike="noStrike" cap="none">
                <a:solidFill>
                  <a:schemeClr val="dk1"/>
                </a:solidFill>
              </a:rPr>
              <a:t>. </a:t>
            </a:r>
            <a:endParaRPr sz="19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320" name="Google Shape;320;p28"/>
          <p:cNvSpPr txBox="1"/>
          <p:nvPr/>
        </p:nvSpPr>
        <p:spPr>
          <a:xfrm>
            <a:off x="8257900" y="5397175"/>
            <a:ext cx="239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>
                <a:solidFill>
                  <a:srgbClr val="17365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https://sarva.saeon.ac.za/</a:t>
            </a:r>
            <a:endParaRPr b="1">
              <a:solidFill>
                <a:srgbClr val="17365D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9"/>
          <p:cNvSpPr txBox="1">
            <a:spLocks noGrp="1"/>
          </p:cNvSpPr>
          <p:nvPr>
            <p:ph type="title"/>
          </p:nvPr>
        </p:nvSpPr>
        <p:spPr>
          <a:xfrm>
            <a:off x="188600" y="0"/>
            <a:ext cx="12003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US" sz="1900" b="1">
                <a:solidFill>
                  <a:srgbClr val="538CD5"/>
                </a:solidFill>
                <a:latin typeface="Open Sans"/>
                <a:ea typeface="Open Sans"/>
                <a:cs typeface="Open Sans"/>
                <a:sym typeface="Open Sans"/>
              </a:rPr>
              <a:t>Collaboration with Centres for Global Change at South African universities + other partners</a:t>
            </a:r>
            <a:endParaRPr sz="1900" b="1">
              <a:solidFill>
                <a:srgbClr val="538CD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7" name="Google Shape;32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282" y="727683"/>
            <a:ext cx="2615000" cy="102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600" y="2992311"/>
            <a:ext cx="2915563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2597" y="793497"/>
            <a:ext cx="1531466" cy="113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638" y="1802974"/>
            <a:ext cx="2368246" cy="1022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04167" y="2088833"/>
            <a:ext cx="1689900" cy="107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9"/>
          <p:cNvSpPr txBox="1"/>
          <p:nvPr/>
        </p:nvSpPr>
        <p:spPr>
          <a:xfrm>
            <a:off x="5160400" y="395567"/>
            <a:ext cx="7031700" cy="55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</a:rPr>
              <a:t>SARVA and the CGC’s are both initiatives of the DSTI’s Global Change Grand Challenge Flagship</a:t>
            </a:r>
            <a:r>
              <a:rPr lang="en-US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Both responsible for </a:t>
            </a:r>
            <a:r>
              <a:rPr lang="en-US" b="1" dirty="0">
                <a:solidFill>
                  <a:schemeClr val="dk1"/>
                </a:solidFill>
              </a:rPr>
              <a:t>generating and disseminating risk and vulnerability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b="1" dirty="0">
                <a:solidFill>
                  <a:schemeClr val="dk1"/>
                </a:solidFill>
              </a:rPr>
              <a:t>knowledge</a:t>
            </a:r>
            <a:r>
              <a:rPr lang="en-US" dirty="0">
                <a:solidFill>
                  <a:schemeClr val="dk1"/>
                </a:solidFill>
              </a:rPr>
              <a:t> on Global Change Grand Challenges to local municipalities and other potential users.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</a:rPr>
              <a:t>Benefits and Objectives of the Collaboration:</a:t>
            </a:r>
            <a:endParaRPr b="1" dirty="0">
              <a:solidFill>
                <a:schemeClr val="dk1"/>
              </a:solidFill>
            </a:endParaRPr>
          </a:p>
          <a:p>
            <a:pPr marL="609600" lvl="0" indent="-3937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-US" b="1" dirty="0">
                <a:solidFill>
                  <a:schemeClr val="dk1"/>
                </a:solidFill>
              </a:rPr>
              <a:t>Data access &amp; distribution </a:t>
            </a:r>
            <a:r>
              <a:rPr lang="en-US" dirty="0">
                <a:solidFill>
                  <a:schemeClr val="dk1"/>
                </a:solidFill>
              </a:rPr>
              <a:t>- Initial phase of generating CGC profiles</a:t>
            </a:r>
            <a:r>
              <a:rPr lang="en-US" u="sng" dirty="0">
                <a:solidFill>
                  <a:schemeClr val="dk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endParaRPr dirty="0">
              <a:solidFill>
                <a:schemeClr val="dk1"/>
              </a:solidFill>
            </a:endParaRPr>
          </a:p>
          <a:p>
            <a:pPr marL="1219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dirty="0">
                <a:solidFill>
                  <a:schemeClr val="dk1"/>
                </a:solidFill>
              </a:rPr>
              <a:t>Provide a link to the local municipalities in which they operate</a:t>
            </a:r>
            <a:endParaRPr dirty="0">
              <a:solidFill>
                <a:schemeClr val="dk1"/>
              </a:solidFill>
            </a:endParaRPr>
          </a:p>
          <a:p>
            <a:pPr marL="1219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dirty="0">
                <a:solidFill>
                  <a:schemeClr val="dk1"/>
                </a:solidFill>
              </a:rPr>
              <a:t>Multi-platform posting</a:t>
            </a:r>
            <a:endParaRPr dirty="0">
              <a:solidFill>
                <a:schemeClr val="dk1"/>
              </a:solidFill>
            </a:endParaRPr>
          </a:p>
          <a:p>
            <a:pPr marL="1219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dirty="0">
                <a:solidFill>
                  <a:schemeClr val="dk1"/>
                </a:solidFill>
              </a:rPr>
              <a:t>Knowledge generation and dissemination</a:t>
            </a:r>
            <a:endParaRPr dirty="0">
              <a:solidFill>
                <a:schemeClr val="dk1"/>
              </a:solidFill>
            </a:endParaRPr>
          </a:p>
          <a:p>
            <a:pPr marL="1219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dirty="0">
                <a:solidFill>
                  <a:schemeClr val="dk1"/>
                </a:solidFill>
              </a:rPr>
              <a:t>Central point of data access</a:t>
            </a:r>
            <a:endParaRPr dirty="0">
              <a:solidFill>
                <a:schemeClr val="dk1"/>
              </a:solidFill>
            </a:endParaRPr>
          </a:p>
          <a:p>
            <a:pPr marL="215900" lvl="0" algn="l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b="1" dirty="0">
                <a:solidFill>
                  <a:schemeClr val="dk1"/>
                </a:solidFill>
              </a:rPr>
              <a:t>2.     Develop and Curate Data Products</a:t>
            </a:r>
            <a:endParaRPr b="1" dirty="0">
              <a:solidFill>
                <a:schemeClr val="dk1"/>
              </a:solidFill>
            </a:endParaRPr>
          </a:p>
          <a:p>
            <a:pPr marL="1219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dirty="0">
                <a:solidFill>
                  <a:schemeClr val="dk1"/>
                </a:solidFill>
              </a:rPr>
              <a:t>Develop tailored data products and tools, such as risk and vulnerability municipal profiles, municipal disaster dashboards, and </a:t>
            </a:r>
            <a:r>
              <a:rPr lang="en-US" dirty="0" err="1">
                <a:solidFill>
                  <a:schemeClr val="dk1"/>
                </a:solidFill>
              </a:rPr>
              <a:t>localised</a:t>
            </a:r>
            <a:r>
              <a:rPr lang="en-US" dirty="0">
                <a:solidFill>
                  <a:schemeClr val="dk1"/>
                </a:solidFill>
              </a:rPr>
              <a:t> SDG indicator for evidence-based decision-making.</a:t>
            </a:r>
            <a:endParaRPr dirty="0">
              <a:solidFill>
                <a:schemeClr val="dk1"/>
              </a:solidFill>
            </a:endParaRPr>
          </a:p>
          <a:p>
            <a:pPr marL="215900" lvl="0" algn="l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b="1" dirty="0">
                <a:solidFill>
                  <a:schemeClr val="dk1"/>
                </a:solidFill>
              </a:rPr>
              <a:t>3.     Enhance Capacity Building</a:t>
            </a:r>
            <a:endParaRPr b="1" dirty="0">
              <a:solidFill>
                <a:schemeClr val="dk1"/>
              </a:solidFill>
            </a:endParaRPr>
          </a:p>
          <a:p>
            <a:pPr marL="1219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dirty="0">
                <a:solidFill>
                  <a:schemeClr val="dk1"/>
                </a:solidFill>
              </a:rPr>
              <a:t>Provide training and knowledge-sharing opportunities to students.</a:t>
            </a:r>
            <a:endParaRPr dirty="0">
              <a:solidFill>
                <a:schemeClr val="dk1"/>
              </a:solidFill>
            </a:endParaRPr>
          </a:p>
          <a:p>
            <a:pPr marL="1219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dirty="0">
                <a:solidFill>
                  <a:schemeClr val="dk1"/>
                </a:solidFill>
              </a:rPr>
              <a:t>Provide local municipal employees with technical training on the use and functions of SARVA</a:t>
            </a:r>
            <a:endParaRPr dirty="0">
              <a:solidFill>
                <a:schemeClr val="dk1"/>
              </a:solidFill>
            </a:endParaRPr>
          </a:p>
          <a:p>
            <a:pPr marL="1219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dirty="0">
                <a:solidFill>
                  <a:schemeClr val="dk1"/>
                </a:solidFill>
              </a:rPr>
              <a:t>Possibility to co-host/co-develop a CGC symposium with the </a:t>
            </a:r>
            <a:r>
              <a:rPr lang="en-US" dirty="0" err="1">
                <a:solidFill>
                  <a:schemeClr val="dk1"/>
                </a:solidFill>
              </a:rPr>
              <a:t>centres</a:t>
            </a:r>
            <a:r>
              <a:rPr lang="en-US" dirty="0">
                <a:solidFill>
                  <a:schemeClr val="dk1"/>
                </a:solidFill>
              </a:rPr>
              <a:t> - bring together diverse stakeholders.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300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300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p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39200" y="3755900"/>
            <a:ext cx="3012201" cy="2408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0"/>
          <p:cNvSpPr txBox="1">
            <a:spLocks noGrp="1"/>
          </p:cNvSpPr>
          <p:nvPr>
            <p:ph type="title"/>
          </p:nvPr>
        </p:nvSpPr>
        <p:spPr>
          <a:xfrm>
            <a:off x="239550" y="82075"/>
            <a:ext cx="12003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US" sz="1900" b="1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Leveraging new technologies for Disaster Risk Reduction related activities</a:t>
            </a:r>
            <a:endParaRPr sz="1900" b="1">
              <a:solidFill>
                <a:srgbClr val="538C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7931" y="854467"/>
            <a:ext cx="1682676" cy="73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592" y="731654"/>
            <a:ext cx="7883300" cy="5394682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0"/>
          <p:cNvSpPr txBox="1"/>
          <p:nvPr/>
        </p:nvSpPr>
        <p:spPr>
          <a:xfrm>
            <a:off x="8318067" y="1781967"/>
            <a:ext cx="3801300" cy="28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</a:rPr>
              <a:t>Current partnership with </a:t>
            </a:r>
            <a:r>
              <a:rPr lang="en-US" sz="1800" u="sng">
                <a:solidFill>
                  <a:schemeClr val="dk1"/>
                </a:solidFill>
                <a:highlight>
                  <a:srgbClr val="FFFFFF"/>
                </a:highlight>
              </a:rPr>
              <a:t>Zindi Africa</a:t>
            </a: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</a:rPr>
              <a:t>: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</a:rPr>
              <a:t>Zindi hosts the largest community of African data scientists, working to solve the world’s most pressing challenges using machine learning and AI 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80000"/>
              </a:lnSpc>
              <a:spcBef>
                <a:spcPts val="1300"/>
              </a:spcBef>
              <a:spcAft>
                <a:spcPts val="130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</a:rPr>
              <a:t>They connect data scientists with organisations and provide a place to learn and connect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grpSp>
        <p:nvGrpSpPr>
          <p:cNvPr id="343" name="Google Shape;343;p30"/>
          <p:cNvGrpSpPr/>
          <p:nvPr/>
        </p:nvGrpSpPr>
        <p:grpSpPr>
          <a:xfrm>
            <a:off x="8259594" y="5183763"/>
            <a:ext cx="3801105" cy="666271"/>
            <a:chOff x="6202501" y="4124850"/>
            <a:chExt cx="2850900" cy="499716"/>
          </a:xfrm>
        </p:grpSpPr>
        <p:pic>
          <p:nvPicPr>
            <p:cNvPr id="344" name="Google Shape;344;p30"/>
            <p:cNvPicPr preferRelativeResize="0"/>
            <p:nvPr/>
          </p:nvPicPr>
          <p:blipFill rotWithShape="1">
            <a:blip r:embed="rId5">
              <a:alphaModFix/>
            </a:blip>
            <a:srcRect t="62350"/>
            <a:stretch/>
          </p:blipFill>
          <p:spPr>
            <a:xfrm>
              <a:off x="6202501" y="4124850"/>
              <a:ext cx="2850900" cy="4997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365225" y="4186061"/>
              <a:ext cx="885074" cy="34616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1"/>
          <p:cNvSpPr txBox="1"/>
          <p:nvPr/>
        </p:nvSpPr>
        <p:spPr>
          <a:xfrm>
            <a:off x="100467" y="98933"/>
            <a:ext cx="118824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2100" b="1">
                <a:solidFill>
                  <a:srgbClr val="538CD5"/>
                </a:solidFill>
                <a:latin typeface="Open Sans"/>
                <a:ea typeface="Open Sans"/>
                <a:cs typeface="Open Sans"/>
                <a:sym typeface="Open Sans"/>
              </a:rPr>
              <a:t>Concluding remarks</a:t>
            </a:r>
            <a:endParaRPr sz="2100" b="0" i="0" u="none" strike="noStrike" cap="none">
              <a:solidFill>
                <a:srgbClr val="538C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31"/>
          <p:cNvSpPr txBox="1"/>
          <p:nvPr/>
        </p:nvSpPr>
        <p:spPr>
          <a:xfrm>
            <a:off x="100475" y="467225"/>
            <a:ext cx="6647100" cy="57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noAutofit/>
          </a:bodyPr>
          <a:lstStyle/>
          <a:p>
            <a:pPr marL="609600" lvl="0" indent="-406400" algn="l" rtl="0">
              <a:lnSpc>
                <a:spcPct val="139954"/>
              </a:lnSpc>
              <a:spcBef>
                <a:spcPts val="700"/>
              </a:spcBef>
              <a:spcAft>
                <a:spcPts val="0"/>
              </a:spcAft>
              <a:buClr>
                <a:srgbClr val="273755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273755"/>
                </a:solidFill>
              </a:rPr>
              <a:t>Global change data is ultimately intended to inform and promote action towards a sustainable society: SAEON is </a:t>
            </a:r>
            <a:r>
              <a:rPr lang="en-US" sz="1600" b="1">
                <a:solidFill>
                  <a:srgbClr val="273755"/>
                </a:solidFill>
              </a:rPr>
              <a:t>open to collaboration on developing tools to advance data sharing and management</a:t>
            </a:r>
            <a:endParaRPr sz="1600" b="1">
              <a:solidFill>
                <a:srgbClr val="273755"/>
              </a:solidFill>
            </a:endParaRPr>
          </a:p>
          <a:p>
            <a:pPr marL="609600" lvl="0" indent="-40640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Clr>
                <a:srgbClr val="273755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273755"/>
                </a:solidFill>
              </a:rPr>
              <a:t>Some work has been done to </a:t>
            </a:r>
            <a:r>
              <a:rPr lang="en-US" sz="1600" b="1">
                <a:solidFill>
                  <a:srgbClr val="273755"/>
                </a:solidFill>
              </a:rPr>
              <a:t>establish core platforms</a:t>
            </a:r>
            <a:r>
              <a:rPr lang="en-US" sz="1600">
                <a:solidFill>
                  <a:srgbClr val="273755"/>
                </a:solidFill>
              </a:rPr>
              <a:t> that other initiatives can use to share their data or harvest metadata collections</a:t>
            </a:r>
            <a:endParaRPr sz="1600">
              <a:solidFill>
                <a:srgbClr val="273755"/>
              </a:solidFill>
            </a:endParaRPr>
          </a:p>
          <a:p>
            <a:pPr marL="609600" lvl="0" indent="-40640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Clr>
                <a:srgbClr val="273755"/>
              </a:buClr>
              <a:buSzPts val="1600"/>
              <a:buChar char="●"/>
            </a:pPr>
            <a:r>
              <a:rPr lang="en-US" sz="1600">
                <a:solidFill>
                  <a:srgbClr val="273755"/>
                </a:solidFill>
              </a:rPr>
              <a:t>Improvements in Cross-Domain Interoperability still required: </a:t>
            </a:r>
            <a:r>
              <a:rPr lang="en-US" sz="1600" b="1">
                <a:solidFill>
                  <a:srgbClr val="273755"/>
                </a:solidFill>
              </a:rPr>
              <a:t>testing of current data management approach requires use cases from other domains</a:t>
            </a:r>
            <a:endParaRPr sz="1600" b="1">
              <a:solidFill>
                <a:srgbClr val="273755"/>
              </a:solidFill>
            </a:endParaRPr>
          </a:p>
          <a:p>
            <a:pPr marL="609600" lvl="0" indent="-40640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Clr>
                <a:srgbClr val="273755"/>
              </a:buClr>
              <a:buSzPts val="1600"/>
              <a:buChar char="●"/>
            </a:pPr>
            <a:r>
              <a:rPr lang="en-US" sz="1600" b="1">
                <a:solidFill>
                  <a:srgbClr val="273755"/>
                </a:solidFill>
              </a:rPr>
              <a:t>Downscaling of global models </a:t>
            </a:r>
            <a:r>
              <a:rPr lang="en-US" sz="1600">
                <a:solidFill>
                  <a:srgbClr val="273755"/>
                </a:solidFill>
              </a:rPr>
              <a:t>raises the need for us to collaborate with other institutions around issues related to High Performance Computing</a:t>
            </a:r>
            <a:endParaRPr sz="1600">
              <a:solidFill>
                <a:srgbClr val="273755"/>
              </a:solidFill>
            </a:endParaRPr>
          </a:p>
          <a:p>
            <a:pPr marL="609600" lvl="0" indent="-40640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Clr>
                <a:srgbClr val="273755"/>
              </a:buClr>
              <a:buSzPts val="1600"/>
              <a:buChar char="●"/>
            </a:pPr>
            <a:r>
              <a:rPr lang="en-US" sz="1600">
                <a:solidFill>
                  <a:srgbClr val="273755"/>
                </a:solidFill>
              </a:rPr>
              <a:t>FAIR data systems </a:t>
            </a:r>
            <a:r>
              <a:rPr lang="en-US" sz="1600" b="1">
                <a:solidFill>
                  <a:srgbClr val="273755"/>
                </a:solidFill>
              </a:rPr>
              <a:t>should integrate with other data aggregators</a:t>
            </a:r>
            <a:r>
              <a:rPr lang="en-US" sz="1600">
                <a:solidFill>
                  <a:srgbClr val="273755"/>
                </a:solidFill>
              </a:rPr>
              <a:t> to mitigate against siloed approaches to data management</a:t>
            </a:r>
            <a:endParaRPr sz="1600">
              <a:solidFill>
                <a:srgbClr val="273755"/>
              </a:solidFill>
            </a:endParaRPr>
          </a:p>
        </p:txBody>
      </p:sp>
      <p:grpSp>
        <p:nvGrpSpPr>
          <p:cNvPr id="352" name="Google Shape;352;p31"/>
          <p:cNvGrpSpPr/>
          <p:nvPr/>
        </p:nvGrpSpPr>
        <p:grpSpPr>
          <a:xfrm>
            <a:off x="6433400" y="557325"/>
            <a:ext cx="5758808" cy="5439119"/>
            <a:chOff x="0" y="0"/>
            <a:chExt cx="6375300" cy="6245400"/>
          </a:xfrm>
        </p:grpSpPr>
        <p:sp>
          <p:nvSpPr>
            <p:cNvPr id="353" name="Google Shape;353;p31"/>
            <p:cNvSpPr txBox="1"/>
            <p:nvPr/>
          </p:nvSpPr>
          <p:spPr>
            <a:xfrm>
              <a:off x="0" y="0"/>
              <a:ext cx="6375300" cy="624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31"/>
            <p:cNvSpPr/>
            <p:nvPr/>
          </p:nvSpPr>
          <p:spPr>
            <a:xfrm>
              <a:off x="3533550" y="2524025"/>
              <a:ext cx="250500" cy="663600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93B3D7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5" name="Google Shape;355;p31"/>
            <p:cNvGrpSpPr/>
            <p:nvPr/>
          </p:nvGrpSpPr>
          <p:grpSpPr>
            <a:xfrm>
              <a:off x="340883" y="1544805"/>
              <a:ext cx="2176581" cy="1635647"/>
              <a:chOff x="7425226" y="1414593"/>
              <a:chExt cx="2120804" cy="1686234"/>
            </a:xfrm>
          </p:grpSpPr>
          <p:pic>
            <p:nvPicPr>
              <p:cNvPr id="356" name="Google Shape;356;p3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7425226" y="1414593"/>
                <a:ext cx="2120804" cy="35984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57" name="Google Shape;357;p31"/>
              <p:cNvSpPr/>
              <p:nvPr/>
            </p:nvSpPr>
            <p:spPr>
              <a:xfrm>
                <a:off x="8630324" y="2411126"/>
                <a:ext cx="244200" cy="689700"/>
              </a:xfrm>
              <a:prstGeom prst="upDownArrow">
                <a:avLst>
                  <a:gd name="adj1" fmla="val 50000"/>
                  <a:gd name="adj2" fmla="val 50000"/>
                </a:avLst>
              </a:prstGeom>
              <a:solidFill>
                <a:srgbClr val="93B3D7"/>
              </a:solidFill>
              <a:ln w="9525" cap="flat" cmpd="sng">
                <a:solidFill>
                  <a:srgbClr val="1F49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endParaRPr sz="1900" b="0" i="0" u="none" strike="noStrike" cap="none">
                  <a:solidFill>
                    <a:srgbClr val="538CD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58" name="Google Shape;358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888713" y="5035861"/>
              <a:ext cx="1760649" cy="10539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9" name="Google Shape;359;p31"/>
            <p:cNvSpPr/>
            <p:nvPr/>
          </p:nvSpPr>
          <p:spPr>
            <a:xfrm>
              <a:off x="2562500" y="4267225"/>
              <a:ext cx="250500" cy="663600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93B3D7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0" name="Google Shape;360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670174" y="946275"/>
              <a:ext cx="3308449" cy="14506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1" name="Google Shape;36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47667" y="3429000"/>
            <a:ext cx="1882834" cy="702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55233" y="3403933"/>
            <a:ext cx="2033444" cy="75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5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2"/>
          <p:cNvSpPr txBox="1"/>
          <p:nvPr/>
        </p:nvSpPr>
        <p:spPr>
          <a:xfrm>
            <a:off x="728326" y="1190875"/>
            <a:ext cx="10018200" cy="3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noAutofit/>
          </a:bodyPr>
          <a:lstStyle/>
          <a:p>
            <a:pPr marL="304800" marR="0" lvl="0" indent="0" algn="ctr" rtl="0">
              <a:lnSpc>
                <a:spcPct val="139954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3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Thank you</a:t>
            </a:r>
            <a:endParaRPr sz="1700">
              <a:solidFill>
                <a:srgbClr val="27375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 b="1">
                <a:solidFill>
                  <a:srgbClr val="385D70"/>
                </a:solidFill>
              </a:rPr>
              <a:t>Leo Chiloane</a:t>
            </a:r>
            <a:endParaRPr sz="1400" b="1">
              <a:solidFill>
                <a:srgbClr val="385D7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 b="1">
                <a:solidFill>
                  <a:srgbClr val="385D70"/>
                </a:solidFill>
              </a:rPr>
              <a:t>Manager: uLwazi Node </a:t>
            </a:r>
            <a:endParaRPr sz="1400" b="1">
              <a:solidFill>
                <a:srgbClr val="385D7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 b="1">
                <a:solidFill>
                  <a:srgbClr val="385D70"/>
                </a:solidFill>
              </a:rPr>
              <a:t>South African Environmental Observation Network</a:t>
            </a:r>
            <a:endParaRPr b="1">
              <a:solidFill>
                <a:srgbClr val="385D7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00" b="1">
              <a:solidFill>
                <a:srgbClr val="385D7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 b="1">
                <a:solidFill>
                  <a:srgbClr val="385D70"/>
                </a:solidFill>
              </a:rPr>
              <a:t>Enquiries: </a:t>
            </a:r>
            <a:r>
              <a:rPr lang="en-US" sz="1400" b="1" u="sng">
                <a:solidFill>
                  <a:schemeClr val="hlink"/>
                </a:solidFill>
                <a:hlinkClick r:id="rId5"/>
              </a:rPr>
              <a:t>curation@saeon.nrf.ac.za</a:t>
            </a:r>
            <a:endParaRPr sz="1400" b="1">
              <a:solidFill>
                <a:srgbClr val="385D7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 b="1">
                <a:solidFill>
                  <a:srgbClr val="385D70"/>
                </a:solidFill>
              </a:rPr>
              <a:t>8th Floor, The Towers South</a:t>
            </a:r>
            <a:endParaRPr sz="1400" b="1">
              <a:solidFill>
                <a:srgbClr val="385D7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 b="1">
                <a:solidFill>
                  <a:srgbClr val="385D70"/>
                </a:solidFill>
              </a:rPr>
              <a:t>Hertzog Blvd, Foreshore, Cape Town, 8001</a:t>
            </a:r>
            <a:endParaRPr sz="1400" b="1">
              <a:solidFill>
                <a:srgbClr val="385D7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 b="1">
                <a:solidFill>
                  <a:srgbClr val="385D70"/>
                </a:solidFill>
              </a:rPr>
              <a:t>Map:</a:t>
            </a:r>
            <a:r>
              <a:rPr lang="en-US" sz="1400" b="1">
                <a:solidFill>
                  <a:schemeClr val="dk1"/>
                </a:solidFill>
              </a:rPr>
              <a:t> </a:t>
            </a:r>
            <a:r>
              <a:rPr lang="en-US" sz="1400" b="1" u="sng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https://goo.gl/maps/aopjjsJgX4o</a:t>
            </a:r>
            <a:endParaRPr sz="140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 b="1">
                <a:solidFill>
                  <a:srgbClr val="385D70"/>
                </a:solidFill>
              </a:rPr>
              <a:t>Website:</a:t>
            </a:r>
            <a:r>
              <a:rPr lang="en-US" sz="1400" b="1">
                <a:solidFill>
                  <a:schemeClr val="dk1"/>
                </a:solidFill>
              </a:rPr>
              <a:t> </a:t>
            </a:r>
            <a:r>
              <a:rPr lang="en-US" sz="1400" b="1" u="sng">
                <a:solidFill>
                  <a:srgbClr val="0563C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https://ulwazi.saeon.ac.za/</a:t>
            </a:r>
            <a:endParaRPr sz="140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</a:endParaRPr>
          </a:p>
          <a:p>
            <a:pPr marL="304800" marR="0" lvl="0" indent="0" algn="ctr" rtl="0">
              <a:lnSpc>
                <a:spcPct val="139954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700">
              <a:solidFill>
                <a:srgbClr val="27375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39954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FFFFF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39954"/>
              </a:lnSpc>
              <a:spcBef>
                <a:spcPts val="700"/>
              </a:spcBef>
              <a:spcAft>
                <a:spcPts val="70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15"/>
          <p:cNvGrpSpPr/>
          <p:nvPr/>
        </p:nvGrpSpPr>
        <p:grpSpPr>
          <a:xfrm>
            <a:off x="90650" y="431100"/>
            <a:ext cx="11979002" cy="5793595"/>
            <a:chOff x="51325" y="394823"/>
            <a:chExt cx="8934220" cy="4720987"/>
          </a:xfrm>
        </p:grpSpPr>
        <p:sp>
          <p:nvSpPr>
            <p:cNvPr id="114" name="Google Shape;114;p15"/>
            <p:cNvSpPr txBox="1"/>
            <p:nvPr/>
          </p:nvSpPr>
          <p:spPr>
            <a:xfrm>
              <a:off x="51325" y="508110"/>
              <a:ext cx="5145000" cy="460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5" tIns="51425" rIns="51425" bIns="51425" anchor="t" anchorCtr="0">
              <a:noAutofit/>
            </a:bodyPr>
            <a:lstStyle/>
            <a:p>
              <a:pPr marL="254000" marR="0" lvl="0" indent="-196850" algn="l" rtl="0">
                <a:lnSpc>
                  <a:spcPct val="115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Char char="-"/>
              </a:pPr>
              <a:r>
                <a:rPr lang="en-US" sz="1500" i="0" u="none" strike="noStrike" cap="none">
                  <a:solidFill>
                    <a:srgbClr val="000000"/>
                  </a:solidFill>
                </a:rPr>
                <a:t>Established in 2002 within the National Research Foundation (NRF) </a:t>
              </a:r>
              <a:endParaRPr sz="1500" i="0" u="none" strike="noStrike" cap="none">
                <a:solidFill>
                  <a:srgbClr val="000000"/>
                </a:solidFill>
              </a:endParaRPr>
            </a:p>
            <a:p>
              <a:pPr marL="254000" marR="0" lvl="0" indent="-196850" algn="l" rtl="0">
                <a:lnSpc>
                  <a:spcPct val="115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Char char="-"/>
              </a:pPr>
              <a:r>
                <a:rPr lang="en-US" sz="1500" i="0" u="none" strike="noStrike" cap="none">
                  <a:solidFill>
                    <a:srgbClr val="000000"/>
                  </a:solidFill>
                </a:rPr>
                <a:t>Vision “</a:t>
              </a:r>
              <a:r>
                <a:rPr lang="en-US" sz="1500" i="1" u="none" strike="noStrike" cap="none">
                  <a:solidFill>
                    <a:srgbClr val="000000"/>
                  </a:solidFill>
                </a:rPr>
                <a:t>Environmental research platforms for a sustainable society</a:t>
              </a:r>
              <a:r>
                <a:rPr lang="en-US" sz="1500" i="0" u="none" strike="noStrike" cap="none">
                  <a:solidFill>
                    <a:srgbClr val="000000"/>
                  </a:solidFill>
                </a:rPr>
                <a:t>”</a:t>
              </a:r>
              <a:endParaRPr sz="1500" i="0" u="none" strike="noStrike" cap="none">
                <a:solidFill>
                  <a:srgbClr val="000000"/>
                </a:solidFill>
              </a:endParaRPr>
            </a:p>
            <a:p>
              <a:pPr marL="254000" marR="0" lvl="0" indent="-196850" algn="l" rtl="0">
                <a:lnSpc>
                  <a:spcPct val="115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Char char="-"/>
              </a:pPr>
              <a:r>
                <a:rPr lang="en-US" sz="1500" i="0" u="none" strike="noStrike" cap="none">
                  <a:solidFill>
                    <a:srgbClr val="000000"/>
                  </a:solidFill>
                </a:rPr>
                <a:t>A dedicated institution for enabling long-term</a:t>
              </a:r>
              <a:r>
                <a:rPr lang="en-US" sz="1500" i="1" u="none" strike="noStrike" cap="none">
                  <a:solidFill>
                    <a:srgbClr val="000000"/>
                  </a:solidFill>
                </a:rPr>
                <a:t>, in situ </a:t>
              </a:r>
              <a:r>
                <a:rPr lang="en-US" sz="1500" b="1" i="0" u="none" strike="noStrike" cap="none">
                  <a:solidFill>
                    <a:srgbClr val="000000"/>
                  </a:solidFill>
                </a:rPr>
                <a:t>Global Change </a:t>
              </a:r>
              <a:r>
                <a:rPr lang="en-US" sz="1500" b="1"/>
                <a:t>R</a:t>
              </a:r>
              <a:r>
                <a:rPr lang="en-US" sz="1500" b="1" i="0" u="none" strike="noStrike" cap="none">
                  <a:solidFill>
                    <a:srgbClr val="000000"/>
                  </a:solidFill>
                </a:rPr>
                <a:t>esearch</a:t>
              </a:r>
              <a:endParaRPr sz="1500" b="1" i="0" u="none" strike="noStrike" cap="none">
                <a:solidFill>
                  <a:srgbClr val="000000"/>
                </a:solidFill>
              </a:endParaRPr>
            </a:p>
            <a:p>
              <a:pPr marL="254000" marR="0" lvl="0" indent="-196850" algn="l" rtl="0">
                <a:lnSpc>
                  <a:spcPct val="115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Char char="-"/>
              </a:pPr>
              <a:r>
                <a:rPr lang="en-US" sz="1500" i="0" u="none" strike="noStrike" cap="none">
                  <a:solidFill>
                    <a:srgbClr val="000000"/>
                  </a:solidFill>
                </a:rPr>
                <a:t>7 Nodes: 4 focused terrestrial sciences, </a:t>
              </a:r>
              <a:r>
                <a:rPr lang="en-US" sz="1500" b="1" i="0" u="none" strike="noStrike" cap="none">
                  <a:solidFill>
                    <a:srgbClr val="000000"/>
                  </a:solidFill>
                </a:rPr>
                <a:t>2 on marine and ocean sciences, and 1 on data infrastructure</a:t>
              </a:r>
              <a:endParaRPr sz="1500" b="1" i="0" u="none" strike="noStrike" cap="none">
                <a:solidFill>
                  <a:srgbClr val="000000"/>
                </a:solidFill>
              </a:endParaRPr>
            </a:p>
            <a:p>
              <a:pPr marL="254000" marR="0" lvl="0" indent="-196850" algn="l" rtl="0">
                <a:lnSpc>
                  <a:spcPct val="115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Char char="-"/>
              </a:pPr>
              <a:r>
                <a:rPr lang="en-US" sz="1500" i="0" u="none" strike="noStrike" cap="none">
                  <a:solidFill>
                    <a:srgbClr val="000000"/>
                  </a:solidFill>
                </a:rPr>
                <a:t>3 Research Infrastructures (South African Research Infrastructure Roadmap)</a:t>
              </a:r>
              <a:endParaRPr sz="1500" i="0" u="none" strike="noStrike" cap="none">
                <a:solidFill>
                  <a:srgbClr val="000000"/>
                </a:solidFill>
              </a:endParaRPr>
            </a:p>
            <a:p>
              <a:pPr marL="685800" marR="0" lvl="1" indent="-260350" algn="l" rtl="0">
                <a:lnSpc>
                  <a:spcPct val="115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Char char="○"/>
              </a:pPr>
              <a:r>
                <a:rPr lang="en-US" sz="1500" i="0" u="none" strike="noStrike" cap="none">
                  <a:solidFill>
                    <a:srgbClr val="000000"/>
                  </a:solidFill>
                </a:rPr>
                <a:t>Expanded Freshwater and Terrestrial Environmental Observation Network (EFTEON)</a:t>
              </a:r>
              <a:endParaRPr sz="1500" i="0" u="none" strike="noStrike" cap="none">
                <a:solidFill>
                  <a:srgbClr val="000000"/>
                </a:solidFill>
              </a:endParaRPr>
            </a:p>
            <a:p>
              <a:pPr marL="685800" marR="0" lvl="1" indent="-260350" algn="l" rtl="0">
                <a:lnSpc>
                  <a:spcPct val="115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Char char="○"/>
              </a:pPr>
              <a:r>
                <a:rPr lang="en-US" sz="1500" i="0" u="none" strike="noStrike" cap="none">
                  <a:solidFill>
                    <a:srgbClr val="000000"/>
                  </a:solidFill>
                </a:rPr>
                <a:t>Shallow Marine and Coastal Research Infrastructure (SMCRI)</a:t>
              </a:r>
              <a:endParaRPr sz="1500" i="0" u="none" strike="noStrike" cap="none">
                <a:solidFill>
                  <a:srgbClr val="000000"/>
                </a:solidFill>
              </a:endParaRPr>
            </a:p>
            <a:p>
              <a:pPr marL="685800" marR="0" lvl="1" indent="-260350" algn="l" rtl="0">
                <a:lnSpc>
                  <a:spcPct val="115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Char char="○"/>
              </a:pPr>
              <a:r>
                <a:rPr lang="en-US" sz="1500" i="0" u="none" strike="noStrike" cap="none">
                  <a:solidFill>
                    <a:srgbClr val="000000"/>
                  </a:solidFill>
                </a:rPr>
                <a:t>South African Polar Research Infrastructure (SAPRI)</a:t>
              </a:r>
              <a:endParaRPr sz="1500" i="0" u="none" strike="noStrike" cap="none">
                <a:solidFill>
                  <a:srgbClr val="000000"/>
                </a:solidFill>
              </a:endParaRPr>
            </a:p>
            <a:p>
              <a:pPr marL="342900" marR="0" lvl="0" indent="-260350" algn="l" rtl="0">
                <a:lnSpc>
                  <a:spcPct val="115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Char char="-"/>
              </a:pPr>
              <a:r>
                <a:rPr lang="en-US" sz="1500" i="0" u="none" strike="noStrike" cap="none">
                  <a:solidFill>
                    <a:srgbClr val="000000"/>
                  </a:solidFill>
                </a:rPr>
                <a:t>Complexity:</a:t>
              </a:r>
              <a:endParaRPr sz="1500" i="0" u="none" strike="noStrike" cap="none">
                <a:solidFill>
                  <a:srgbClr val="000000"/>
                </a:solidFill>
              </a:endParaRPr>
            </a:p>
            <a:p>
              <a:pPr marL="685800" marR="0" lvl="1" indent="-260350" algn="l" rtl="0">
                <a:lnSpc>
                  <a:spcPct val="115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Char char="○"/>
              </a:pPr>
              <a:r>
                <a:rPr lang="en-US" sz="1500" b="1"/>
                <a:t>Heterogeneity: d</a:t>
              </a:r>
              <a:r>
                <a:rPr lang="en-US" sz="1500" b="1" i="0" u="none" strike="noStrike" cap="none">
                  <a:solidFill>
                    <a:srgbClr val="000000"/>
                  </a:solidFill>
                </a:rPr>
                <a:t>ata from multiple science d</a:t>
              </a:r>
              <a:r>
                <a:rPr lang="en-US" sz="1500" b="1"/>
                <a:t>isciplines</a:t>
              </a:r>
              <a:r>
                <a:rPr lang="en-US" sz="1500" b="1" i="0" u="none" strike="noStrike" cap="none">
                  <a:solidFill>
                    <a:srgbClr val="000000"/>
                  </a:solidFill>
                </a:rPr>
                <a:t> </a:t>
              </a:r>
              <a:r>
                <a:rPr lang="en-US" sz="1500" i="0" u="none" strike="noStrike" cap="none">
                  <a:solidFill>
                    <a:srgbClr val="000000"/>
                  </a:solidFill>
                </a:rPr>
                <a:t>produced within the same organisation</a:t>
              </a:r>
              <a:endParaRPr sz="1500" i="0" u="none" strike="noStrike" cap="none">
                <a:solidFill>
                  <a:srgbClr val="000000"/>
                </a:solidFill>
              </a:endParaRPr>
            </a:p>
            <a:p>
              <a:pPr marL="685800" marR="0" lvl="1" indent="-260350" algn="l" rtl="0">
                <a:lnSpc>
                  <a:spcPct val="115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Char char="○"/>
              </a:pPr>
              <a:r>
                <a:rPr lang="en-US" sz="1500" b="1" i="0" u="none" strike="noStrike" cap="none">
                  <a:solidFill>
                    <a:srgbClr val="000000"/>
                  </a:solidFill>
                </a:rPr>
                <a:t>Open access to data,</a:t>
              </a:r>
              <a:r>
                <a:rPr lang="en-US" sz="1500" i="0" u="none" strike="noStrike" cap="none">
                  <a:solidFill>
                    <a:srgbClr val="000000"/>
                  </a:solidFill>
                </a:rPr>
                <a:t> in decision ready format, essential to respond to global change</a:t>
              </a:r>
              <a:endParaRPr sz="1500" i="0" u="none" strike="noStrike" cap="none">
                <a:solidFill>
                  <a:srgbClr val="000000"/>
                </a:solidFill>
              </a:endParaRPr>
            </a:p>
            <a:p>
              <a:pPr marL="685800" marR="0" lvl="1" indent="-260350" algn="l" rtl="0">
                <a:lnSpc>
                  <a:spcPct val="115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Char char="○"/>
              </a:pPr>
              <a:r>
                <a:rPr lang="en-US" sz="1500" b="1"/>
                <a:t>Difficult </a:t>
              </a:r>
              <a:r>
                <a:rPr lang="en-US" sz="1500" b="1" i="0" u="none" strike="noStrike" cap="none">
                  <a:solidFill>
                    <a:srgbClr val="000000"/>
                  </a:solidFill>
                </a:rPr>
                <a:t>to implement a </a:t>
              </a:r>
              <a:r>
                <a:rPr lang="en-US" sz="1500" b="1"/>
                <a:t>universal</a:t>
              </a:r>
              <a:r>
                <a:rPr lang="en-US" sz="1500" b="1" i="0" u="none" strike="noStrike" cap="none">
                  <a:solidFill>
                    <a:srgbClr val="000000"/>
                  </a:solidFill>
                </a:rPr>
                <a:t> solution</a:t>
              </a:r>
              <a:r>
                <a:rPr lang="en-US" sz="1500" i="0" u="none" strike="noStrike" cap="none">
                  <a:solidFill>
                    <a:srgbClr val="000000"/>
                  </a:solidFill>
                </a:rPr>
                <a:t> (i.e. different systems, tools required to cater for different stakeholders)</a:t>
              </a:r>
              <a:endParaRPr sz="1500" i="0" u="none" strike="noStrike" cap="none">
                <a:solidFill>
                  <a:srgbClr val="000000"/>
                </a:solidFill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1000"/>
                </a:spcBef>
                <a:spcAft>
                  <a:spcPts val="50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500" i="0" u="none" strike="noStrike" cap="none">
                <a:solidFill>
                  <a:srgbClr val="000000"/>
                </a:solidFill>
              </a:endParaRPr>
            </a:p>
          </p:txBody>
        </p:sp>
        <p:pic>
          <p:nvPicPr>
            <p:cNvPr id="115" name="Google Shape;115;p15"/>
            <p:cNvPicPr preferRelativeResize="0"/>
            <p:nvPr/>
          </p:nvPicPr>
          <p:blipFill rotWithShape="1">
            <a:blip r:embed="rId3">
              <a:alphaModFix/>
            </a:blip>
            <a:srcRect l="-4887" b="-3284"/>
            <a:stretch/>
          </p:blipFill>
          <p:spPr>
            <a:xfrm>
              <a:off x="5196331" y="394823"/>
              <a:ext cx="3664568" cy="2537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614365" y="2932389"/>
              <a:ext cx="2096211" cy="21220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Google Shape;117;p15"/>
            <p:cNvSpPr txBox="1"/>
            <p:nvPr/>
          </p:nvSpPr>
          <p:spPr>
            <a:xfrm>
              <a:off x="7609144" y="4490162"/>
              <a:ext cx="1376400" cy="564300"/>
            </a:xfrm>
            <a:prstGeom prst="rect">
              <a:avLst/>
            </a:prstGeom>
            <a:solidFill>
              <a:srgbClr val="538CD5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1100" b="1">
                  <a:solidFill>
                    <a:srgbClr val="FFFFFF"/>
                  </a:solidFill>
                </a:rPr>
                <a:t>Areas of operation include </a:t>
              </a:r>
              <a:r>
                <a:rPr lang="en-US" sz="1100" b="1" i="0" u="none" strike="noStrike" cap="none">
                  <a:solidFill>
                    <a:srgbClr val="FFFFFF"/>
                  </a:solidFill>
                </a:rPr>
                <a:t>Prince Edward Islands and Antarctica</a:t>
              </a:r>
              <a:endParaRPr sz="1100" b="1" i="0" u="none" strike="noStrike" cap="none">
                <a:solidFill>
                  <a:srgbClr val="FFFFFF"/>
                </a:solidFill>
              </a:endParaRPr>
            </a:p>
          </p:txBody>
        </p:sp>
      </p:grpSp>
      <p:sp>
        <p:nvSpPr>
          <p:cNvPr id="118" name="Google Shape;118;p15"/>
          <p:cNvSpPr txBox="1"/>
          <p:nvPr/>
        </p:nvSpPr>
        <p:spPr>
          <a:xfrm>
            <a:off x="0" y="0"/>
            <a:ext cx="9438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38CD5"/>
                </a:solidFill>
              </a:rPr>
              <a:t>Organisational context: South African Environmental Observation Network</a:t>
            </a:r>
            <a:endParaRPr sz="1800">
              <a:solidFill>
                <a:srgbClr val="538CD5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>
            <a:spLocks noGrp="1"/>
          </p:cNvSpPr>
          <p:nvPr>
            <p:ph type="title" idx="4294967295"/>
          </p:nvPr>
        </p:nvSpPr>
        <p:spPr>
          <a:xfrm>
            <a:off x="162487" y="188419"/>
            <a:ext cx="11360100" cy="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700"/>
              <a:buFont typeface="Arial"/>
              <a:buNone/>
            </a:pPr>
            <a:r>
              <a:rPr lang="en-US" sz="2600" b="1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SAEON’s long-term environmental research approach</a:t>
            </a:r>
            <a:endParaRPr sz="2600" b="1">
              <a:solidFill>
                <a:srgbClr val="538C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6"/>
          <p:cNvSpPr txBox="1">
            <a:spLocks noGrp="1"/>
          </p:cNvSpPr>
          <p:nvPr>
            <p:ph type="body" idx="4294967295"/>
          </p:nvPr>
        </p:nvSpPr>
        <p:spPr>
          <a:xfrm>
            <a:off x="160225" y="796500"/>
            <a:ext cx="5835300" cy="5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SAEON and its Research Infrastructure sites enable detailed long-term </a:t>
            </a:r>
            <a:r>
              <a:rPr lang="en-US" sz="1800" b="1" u="sng">
                <a:latin typeface="Arial"/>
                <a:ea typeface="Arial"/>
                <a:cs typeface="Arial"/>
                <a:sym typeface="Arial"/>
              </a:rPr>
              <a:t>research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within defined geographic locations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intention is </a:t>
            </a: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not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 national footprint but rather detailed case studies in representative areas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Valuable for calibration of remote sensing products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Scale in terrestrial systems is more discrete than the scale of observation in the marine system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Measurements co-located where possible to enable integration between biodiversity, biogeochemical and meteorological and hydrological (includes water, energy and carbon fluxes) variables.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8075" y="2504725"/>
            <a:ext cx="5737052" cy="2760276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 txBox="1"/>
          <p:nvPr/>
        </p:nvSpPr>
        <p:spPr>
          <a:xfrm>
            <a:off x="6352500" y="5599275"/>
            <a:ext cx="5608200" cy="5232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lt1"/>
                </a:solidFill>
              </a:rPr>
              <a:t>Slingsby, Jasper A., et al. "Jonkershoek: Africa's oldest catchment experiment‐80 years and counting." </a:t>
            </a:r>
            <a:r>
              <a:rPr lang="en-US" sz="1100" b="1" i="1">
                <a:solidFill>
                  <a:schemeClr val="lt1"/>
                </a:solidFill>
              </a:rPr>
              <a:t>Hydrological Processes</a:t>
            </a:r>
            <a:r>
              <a:rPr lang="en-US" sz="1100" b="1">
                <a:solidFill>
                  <a:schemeClr val="lt1"/>
                </a:solidFill>
              </a:rPr>
              <a:t> 35.4 (2021): e14101.</a:t>
            </a:r>
            <a:endParaRPr sz="1100" b="1">
              <a:solidFill>
                <a:schemeClr val="lt1"/>
              </a:solidFill>
            </a:endParaRPr>
          </a:p>
        </p:txBody>
      </p:sp>
      <p:sp>
        <p:nvSpPr>
          <p:cNvPr id="127" name="Google Shape;127;p16"/>
          <p:cNvSpPr txBox="1"/>
          <p:nvPr/>
        </p:nvSpPr>
        <p:spPr>
          <a:xfrm>
            <a:off x="6776475" y="852950"/>
            <a:ext cx="5137200" cy="158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595959"/>
                </a:solidFill>
              </a:rPr>
              <a:t>Host for some of Africa’s longest time-series observations (e.g. Jonkershoek Research Catchments)</a:t>
            </a:r>
            <a:endParaRPr sz="1300">
              <a:solidFill>
                <a:srgbClr val="595959"/>
              </a:solidFill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Char char="-"/>
            </a:pPr>
            <a:r>
              <a:rPr lang="en-US" sz="1300" i="0" u="none" strike="noStrike" cap="none">
                <a:solidFill>
                  <a:srgbClr val="595959"/>
                </a:solidFill>
              </a:rPr>
              <a:t>Extension of long-term record for rainfall and streamflow</a:t>
            </a:r>
            <a:endParaRPr sz="1300" i="0" u="none" strike="noStrike" cap="none">
              <a:solidFill>
                <a:srgbClr val="595959"/>
              </a:solidFill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Char char="-"/>
            </a:pPr>
            <a:r>
              <a:rPr lang="en-US" sz="1300" i="0" u="none" strike="noStrike" cap="none">
                <a:solidFill>
                  <a:srgbClr val="595959"/>
                </a:solidFill>
              </a:rPr>
              <a:t>Monitoring and maintenance of multiple rain and stream gauges</a:t>
            </a:r>
            <a:endParaRPr sz="1300" i="0" u="none" strike="noStrike" cap="none">
              <a:solidFill>
                <a:srgbClr val="595959"/>
              </a:solidFill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Char char="-"/>
            </a:pPr>
            <a:r>
              <a:rPr lang="en-US" sz="1300" i="0" u="none" strike="noStrike" cap="none">
                <a:solidFill>
                  <a:srgbClr val="595959"/>
                </a:solidFill>
              </a:rPr>
              <a:t>Calibration between rainfall, land use, runoff, biodiversity and fire return intervals (hazard) </a:t>
            </a:r>
            <a:endParaRPr sz="1300" i="0" u="none" strike="noStrike" cap="none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/>
          <p:nvPr/>
        </p:nvSpPr>
        <p:spPr>
          <a:xfrm>
            <a:off x="127325" y="155825"/>
            <a:ext cx="110445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2400" b="1">
                <a:solidFill>
                  <a:srgbClr val="538CD5"/>
                </a:solidFill>
              </a:rPr>
              <a:t>Scaling up: Links to global </a:t>
            </a:r>
            <a:r>
              <a:rPr lang="en-US" sz="2400" b="1" i="1">
                <a:solidFill>
                  <a:srgbClr val="538CD5"/>
                </a:solidFill>
              </a:rPr>
              <a:t>in situ </a:t>
            </a:r>
            <a:r>
              <a:rPr lang="en-US" sz="2400" b="1">
                <a:solidFill>
                  <a:srgbClr val="538CD5"/>
                </a:solidFill>
              </a:rPr>
              <a:t>observations network</a:t>
            </a:r>
            <a:endParaRPr sz="2400" b="1">
              <a:solidFill>
                <a:srgbClr val="538CD5"/>
              </a:solidFill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endParaRPr sz="3300" b="1">
              <a:solidFill>
                <a:srgbClr val="27375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7314816" y="5580868"/>
            <a:ext cx="3618300" cy="637938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chemeClr val="lt1"/>
                </a:solidFill>
              </a:rPr>
              <a:t>SAEON in relation to ILTER and GERI</a:t>
            </a:r>
            <a:endParaRPr sz="1500" b="1" dirty="0">
              <a:solidFill>
                <a:schemeClr val="lt1"/>
              </a:solidFill>
            </a:endParaRPr>
          </a:p>
        </p:txBody>
      </p:sp>
      <p:pic>
        <p:nvPicPr>
          <p:cNvPr id="134" name="Google Shape;13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4875" y="1018345"/>
            <a:ext cx="6354399" cy="302375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7"/>
          <p:cNvSpPr txBox="1"/>
          <p:nvPr/>
        </p:nvSpPr>
        <p:spPr>
          <a:xfrm>
            <a:off x="6012816" y="4150896"/>
            <a:ext cx="62223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12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Links to other networks with similar functions</a:t>
            </a:r>
            <a:endParaRPr sz="1700">
              <a:solidFill>
                <a:schemeClr val="dk1"/>
              </a:solidFill>
            </a:endParaRPr>
          </a:p>
          <a:p>
            <a:pPr marL="609600" lvl="0" indent="-412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Member of the International Long Term Ecological Research (ILTER) network</a:t>
            </a:r>
            <a:endParaRPr sz="1700">
              <a:solidFill>
                <a:schemeClr val="dk1"/>
              </a:solidFill>
            </a:endParaRPr>
          </a:p>
          <a:p>
            <a:pPr marL="609600" lvl="0" indent="-412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SAEON is a founding member of the Global Ecosystem Research Infrastructure (GERI)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136" name="Google Shape;13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65" y="876181"/>
            <a:ext cx="5486505" cy="272181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7"/>
          <p:cNvSpPr txBox="1"/>
          <p:nvPr/>
        </p:nvSpPr>
        <p:spPr>
          <a:xfrm>
            <a:off x="127325" y="3919600"/>
            <a:ext cx="5506200" cy="5001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b="1">
                <a:solidFill>
                  <a:srgbClr val="FFFFFF"/>
                </a:solidFill>
              </a:rPr>
              <a:t>Offers an opportunity to create globally harmonised data products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0" y="4450250"/>
            <a:ext cx="62223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dk1"/>
                </a:solidFill>
              </a:rPr>
              <a:t>Deshpande, K., Hagen, C., Bornman, T., Chiloane, L., Feig, G., </a:t>
            </a:r>
            <a:r>
              <a:rPr lang="en-US" sz="1300" dirty="0" err="1">
                <a:solidFill>
                  <a:schemeClr val="dk1"/>
                </a:solidFill>
              </a:rPr>
              <a:t>Girola</a:t>
            </a:r>
            <a:r>
              <a:rPr lang="en-US" sz="1300" dirty="0">
                <a:solidFill>
                  <a:schemeClr val="dk1"/>
                </a:solidFill>
              </a:rPr>
              <a:t>, E., Guru, S., Laney, C., Loescher, H., </a:t>
            </a:r>
            <a:r>
              <a:rPr lang="en-US" sz="1300" dirty="0" err="1">
                <a:solidFill>
                  <a:schemeClr val="dk1"/>
                </a:solidFill>
              </a:rPr>
              <a:t>Mirtl</a:t>
            </a:r>
            <a:r>
              <a:rPr lang="en-US" sz="1300" dirty="0">
                <a:solidFill>
                  <a:schemeClr val="dk1"/>
                </a:solidFill>
              </a:rPr>
              <a:t>, M., Morris, B., Mabee, P., Salmon, E., </a:t>
            </a:r>
            <a:r>
              <a:rPr lang="en-US" sz="1300" dirty="0" err="1">
                <a:solidFill>
                  <a:schemeClr val="dk1"/>
                </a:solidFill>
              </a:rPr>
              <a:t>SanClements</a:t>
            </a:r>
            <a:r>
              <a:rPr lang="en-US" sz="1300" dirty="0">
                <a:solidFill>
                  <a:schemeClr val="dk1"/>
                </a:solidFill>
              </a:rPr>
              <a:t>, M., Ruddell, B., Sullivan, P., Smith, M., Kutsch, W., Yu, X., and Zacharias, S.: </a:t>
            </a:r>
            <a:r>
              <a:rPr lang="en-US" sz="1300" b="1" dirty="0">
                <a:solidFill>
                  <a:schemeClr val="dk1"/>
                </a:solidFill>
              </a:rPr>
              <a:t>Towards Globally Harmonized Environmental Datasets: a Proof of Concept Using Ecological Drought Data and the Global Ecosystem Research Infrastructure (GERI) Framework</a:t>
            </a:r>
            <a:r>
              <a:rPr lang="en-US" sz="1300" dirty="0">
                <a:solidFill>
                  <a:schemeClr val="dk1"/>
                </a:solidFill>
              </a:rPr>
              <a:t>, EGU General Assembly 2025, Vienna, Austria, 27 Apr–2 May 2025, EGU25-13612, </a:t>
            </a:r>
            <a:r>
              <a:rPr lang="en-US" sz="1300" u="sng" dirty="0">
                <a:solidFill>
                  <a:schemeClr val="hlink"/>
                </a:solidFill>
                <a:hlinkClick r:id="rId5"/>
              </a:rPr>
              <a:t>https://doi.org/10.5194/egusphere-egu25-13612, 2025.</a:t>
            </a:r>
            <a:endParaRPr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 txBox="1"/>
          <p:nvPr/>
        </p:nvSpPr>
        <p:spPr>
          <a:xfrm>
            <a:off x="0" y="0"/>
            <a:ext cx="121095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538CD5"/>
                </a:solidFill>
              </a:rPr>
              <a:t>Challenges and opportunities: Modern science is data-driven, but there are persistent problems with long-tail data</a:t>
            </a:r>
            <a:endParaRPr sz="1900" b="1">
              <a:solidFill>
                <a:srgbClr val="538CD5"/>
              </a:solidFill>
            </a:endParaRPr>
          </a:p>
        </p:txBody>
      </p:sp>
      <p:pic>
        <p:nvPicPr>
          <p:cNvPr id="145" name="Google Shape;14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825" y="2911975"/>
            <a:ext cx="678180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 txBox="1"/>
          <p:nvPr/>
        </p:nvSpPr>
        <p:spPr>
          <a:xfrm>
            <a:off x="143125" y="5578975"/>
            <a:ext cx="72786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A.R- Ferguson et al. (2014), Big data from small data: data-sharing in the 'long tail' of neuroscience.“ Nature neuroscience, 17(11), 1442-1447. 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47" name="Google Shape;147;p18"/>
          <p:cNvSpPr txBox="1"/>
          <p:nvPr/>
        </p:nvSpPr>
        <p:spPr>
          <a:xfrm>
            <a:off x="2041425" y="591025"/>
            <a:ext cx="9690900" cy="3105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538CD5"/>
                </a:solidFill>
              </a:rPr>
              <a:t>Big data</a:t>
            </a:r>
            <a:endParaRPr sz="1800" b="1" dirty="0">
              <a:solidFill>
                <a:srgbClr val="538CD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Massive datasets produced through large science projects, large corporations, etc. Easier to </a:t>
            </a:r>
            <a:r>
              <a:rPr lang="en-US" dirty="0" err="1">
                <a:solidFill>
                  <a:schemeClr val="dk1"/>
                </a:solidFill>
              </a:rPr>
              <a:t>standardise</a:t>
            </a:r>
            <a:r>
              <a:rPr lang="en-US" dirty="0">
                <a:solidFill>
                  <a:schemeClr val="dk1"/>
                </a:solidFill>
              </a:rPr>
              <a:t>, but often require High Performance Computing and/or large volumes of storage.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A7074B"/>
                </a:solidFill>
              </a:rPr>
              <a:t>Long-tail data</a:t>
            </a:r>
            <a:endParaRPr sz="1800" b="1" dirty="0">
              <a:solidFill>
                <a:srgbClr val="A7074B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Large amounts of small-to-medium size datasets from very heterogeneous sources. Not too demanding on computing resources</a:t>
            </a:r>
            <a:r>
              <a:rPr lang="en-US" dirty="0">
                <a:solidFill>
                  <a:schemeClr val="dk1"/>
                </a:solidFill>
                <a:highlight>
                  <a:srgbClr val="FFFFFF"/>
                </a:highlight>
              </a:rPr>
              <a:t>, but exist in greater varieties and larger quantities. Often poorly curated due to lack of </a:t>
            </a:r>
            <a:r>
              <a:rPr lang="en-US" dirty="0" err="1">
                <a:solidFill>
                  <a:schemeClr val="dk1"/>
                </a:solidFill>
                <a:highlight>
                  <a:srgbClr val="FFFFFF"/>
                </a:highlight>
              </a:rPr>
              <a:t>standardisation</a:t>
            </a:r>
            <a:r>
              <a:rPr lang="en-US" dirty="0">
                <a:solidFill>
                  <a:schemeClr val="dk1"/>
                </a:solidFill>
                <a:highlight>
                  <a:srgbClr val="FFFFFF"/>
                </a:highlight>
              </a:rPr>
              <a:t>, if curation is applied at all.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538CD5"/>
                </a:solidFill>
              </a:rPr>
              <a:t>Literature limit</a:t>
            </a:r>
            <a:endParaRPr sz="1800" b="1" dirty="0">
              <a:solidFill>
                <a:srgbClr val="538CD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Many data files are never published catalogued or even explicitly mentioned in scientific literature. They become “dark data”. 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48" name="Google Shape;148;p18"/>
          <p:cNvSpPr/>
          <p:nvPr/>
        </p:nvSpPr>
        <p:spPr>
          <a:xfrm>
            <a:off x="7910925" y="4093050"/>
            <a:ext cx="3821400" cy="1335000"/>
          </a:xfrm>
          <a:prstGeom prst="rect">
            <a:avLst/>
          </a:prstGeom>
          <a:solidFill>
            <a:srgbClr val="538CD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>
                <a:solidFill>
                  <a:schemeClr val="lt1"/>
                </a:solidFill>
              </a:rPr>
              <a:t>Distributed data systems offer a promising approach to address the challenges of large-scale, complex data in global change research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5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9"/>
          <p:cNvSpPr txBox="1"/>
          <p:nvPr/>
        </p:nvSpPr>
        <p:spPr>
          <a:xfrm>
            <a:off x="705550" y="2640325"/>
            <a:ext cx="112074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50">
                <a:solidFill>
                  <a:srgbClr val="273755"/>
                </a:solidFill>
                <a:latin typeface="Open Sans"/>
                <a:ea typeface="Open Sans"/>
                <a:cs typeface="Open Sans"/>
                <a:sym typeface="Open Sans"/>
              </a:rPr>
              <a:t>Research data infrastructure to support the curation, publication, discovery and application of open data for science</a:t>
            </a:r>
            <a:endParaRPr sz="3050">
              <a:solidFill>
                <a:srgbClr val="27375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50">
              <a:solidFill>
                <a:srgbClr val="27375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 txBox="1"/>
          <p:nvPr/>
        </p:nvSpPr>
        <p:spPr>
          <a:xfrm>
            <a:off x="0" y="0"/>
            <a:ext cx="12109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538CD5"/>
                </a:solidFill>
              </a:rPr>
              <a:t>What if we worked on a research data infrastructure that is completely domain agnostic?</a:t>
            </a:r>
            <a:endParaRPr sz="2000" b="1">
              <a:solidFill>
                <a:srgbClr val="538CD5"/>
              </a:solidFill>
            </a:endParaRPr>
          </a:p>
        </p:txBody>
      </p:sp>
      <p:sp>
        <p:nvSpPr>
          <p:cNvPr id="161" name="Google Shape;161;p20"/>
          <p:cNvSpPr txBox="1"/>
          <p:nvPr/>
        </p:nvSpPr>
        <p:spPr>
          <a:xfrm>
            <a:off x="0" y="598925"/>
            <a:ext cx="5892300" cy="6495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94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 dirty="0">
                <a:solidFill>
                  <a:schemeClr val="dk1"/>
                </a:solidFill>
              </a:rPr>
              <a:t>The diverse nature of in-situ data necessitates significant investment of resources in its curation and archiving to ensure its usability and accuracy for specific user applications.</a:t>
            </a:r>
            <a:endParaRPr sz="1500" dirty="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 dirty="0">
                <a:solidFill>
                  <a:schemeClr val="dk1"/>
                </a:solidFill>
              </a:rPr>
              <a:t>Significant data management efforts in terms of </a:t>
            </a:r>
            <a:r>
              <a:rPr lang="en-US" sz="1500" dirty="0" err="1">
                <a:solidFill>
                  <a:schemeClr val="dk1"/>
                </a:solidFill>
              </a:rPr>
              <a:t>standardisation</a:t>
            </a:r>
            <a:r>
              <a:rPr lang="en-US" sz="1500" dirty="0">
                <a:solidFill>
                  <a:schemeClr val="dk1"/>
                </a:solidFill>
              </a:rPr>
              <a:t>, </a:t>
            </a:r>
            <a:r>
              <a:rPr lang="en-US" sz="1500" dirty="0" err="1">
                <a:solidFill>
                  <a:schemeClr val="dk1"/>
                </a:solidFill>
              </a:rPr>
              <a:t>harmonisation</a:t>
            </a:r>
            <a:r>
              <a:rPr lang="en-US" sz="1500" dirty="0">
                <a:solidFill>
                  <a:schemeClr val="dk1"/>
                </a:solidFill>
              </a:rPr>
              <a:t>, and interoperability are also critical to effectively consolidate different datasets to fulfil the needs of users.</a:t>
            </a:r>
            <a:endParaRPr sz="1500" dirty="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 dirty="0">
                <a:solidFill>
                  <a:schemeClr val="dk1"/>
                </a:solidFill>
              </a:rPr>
              <a:t>SAEON’s core backend infrastructure was developed to address the aforementioned challenges, based on </a:t>
            </a:r>
            <a:r>
              <a:rPr lang="en-US" sz="1500" b="1" dirty="0">
                <a:solidFill>
                  <a:schemeClr val="dk1"/>
                </a:solidFill>
              </a:rPr>
              <a:t>five information modelling perspectives:</a:t>
            </a:r>
            <a:r>
              <a:rPr lang="en-US" sz="1500" dirty="0">
                <a:solidFill>
                  <a:schemeClr val="dk1"/>
                </a:solidFill>
              </a:rPr>
              <a:t> </a:t>
            </a:r>
            <a:endParaRPr sz="1500" dirty="0">
              <a:solidFill>
                <a:schemeClr val="dk1"/>
              </a:solidFill>
            </a:endParaRPr>
          </a:p>
          <a:p>
            <a:pPr marL="914400" lvl="1" indent="-32385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-US" sz="1500" dirty="0">
                <a:solidFill>
                  <a:schemeClr val="dk1"/>
                </a:solidFill>
              </a:rPr>
              <a:t>Data preservation</a:t>
            </a:r>
            <a:endParaRPr sz="1500" dirty="0">
              <a:solidFill>
                <a:schemeClr val="dk1"/>
              </a:solidFill>
            </a:endParaRPr>
          </a:p>
          <a:p>
            <a:pPr marL="914400" lvl="1" indent="-32385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-US" sz="1500" dirty="0">
                <a:solidFill>
                  <a:schemeClr val="dk1"/>
                </a:solidFill>
              </a:rPr>
              <a:t>Data publication</a:t>
            </a:r>
            <a:endParaRPr sz="1500" dirty="0">
              <a:solidFill>
                <a:schemeClr val="dk1"/>
              </a:solidFill>
            </a:endParaRPr>
          </a:p>
          <a:p>
            <a:pPr marL="914400" lvl="1" indent="-32385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-US" sz="1500" dirty="0">
                <a:solidFill>
                  <a:schemeClr val="dk1"/>
                </a:solidFill>
              </a:rPr>
              <a:t>Authentication services and access control</a:t>
            </a:r>
            <a:endParaRPr sz="1500" dirty="0">
              <a:solidFill>
                <a:schemeClr val="dk1"/>
              </a:solidFill>
            </a:endParaRPr>
          </a:p>
          <a:p>
            <a:pPr marL="914400" lvl="1" indent="-32385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-US" sz="1500" dirty="0">
                <a:solidFill>
                  <a:schemeClr val="dk1"/>
                </a:solidFill>
              </a:rPr>
              <a:t>Ontologies (vocabulary brokering services)</a:t>
            </a:r>
            <a:endParaRPr sz="1500" dirty="0">
              <a:solidFill>
                <a:schemeClr val="dk1"/>
              </a:solidFill>
            </a:endParaRPr>
          </a:p>
          <a:p>
            <a:pPr marL="914400" lvl="1" indent="-32385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-US" sz="1500" dirty="0">
                <a:solidFill>
                  <a:schemeClr val="dk1"/>
                </a:solidFill>
              </a:rPr>
              <a:t>Interoperability (integration)</a:t>
            </a:r>
            <a:endParaRPr sz="1500" dirty="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 dirty="0">
                <a:solidFill>
                  <a:schemeClr val="dk1"/>
                </a:solidFill>
              </a:rPr>
              <a:t>Refining the current approach requires testing of case studies from different domains,</a:t>
            </a:r>
            <a:r>
              <a:rPr lang="en-US" sz="1500" b="1" dirty="0">
                <a:solidFill>
                  <a:schemeClr val="dk1"/>
                </a:solidFill>
              </a:rPr>
              <a:t> so it opens an opportunity for collaboration.</a:t>
            </a:r>
            <a:endParaRPr sz="1500" b="1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</a:endParaRPr>
          </a:p>
        </p:txBody>
      </p:sp>
      <p:pic>
        <p:nvPicPr>
          <p:cNvPr id="162" name="Google Shape;16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0" y="598925"/>
            <a:ext cx="5976299" cy="5112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21"/>
          <p:cNvGrpSpPr/>
          <p:nvPr/>
        </p:nvGrpSpPr>
        <p:grpSpPr>
          <a:xfrm>
            <a:off x="0" y="0"/>
            <a:ext cx="12119461" cy="6224411"/>
            <a:chOff x="0" y="0"/>
            <a:chExt cx="9144003" cy="4673332"/>
          </a:xfrm>
        </p:grpSpPr>
        <p:pic>
          <p:nvPicPr>
            <p:cNvPr id="169" name="Google Shape;169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9144003" cy="4645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p21"/>
            <p:cNvSpPr txBox="1"/>
            <p:nvPr/>
          </p:nvSpPr>
          <p:spPr>
            <a:xfrm>
              <a:off x="2057400" y="115075"/>
              <a:ext cx="5685300" cy="24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700" b="1">
                  <a:solidFill>
                    <a:srgbClr val="538CD5"/>
                  </a:solidFill>
                </a:rPr>
                <a:t>Open Data Platform: </a:t>
              </a:r>
              <a:r>
                <a:rPr lang="en-US" sz="1700" b="1" i="0" u="none" strike="noStrike" cap="none">
                  <a:solidFill>
                    <a:srgbClr val="538CD5"/>
                  </a:solidFill>
                </a:rPr>
                <a:t>Information modelling perspective of the platform </a:t>
              </a:r>
              <a:endParaRPr sz="1700" b="1" i="0" u="none" strike="noStrike" cap="none">
                <a:solidFill>
                  <a:srgbClr val="538CD5"/>
                </a:solidFill>
              </a:endParaRPr>
            </a:p>
          </p:txBody>
        </p:sp>
        <p:sp>
          <p:nvSpPr>
            <p:cNvPr id="171" name="Google Shape;171;p21"/>
            <p:cNvSpPr txBox="1"/>
            <p:nvPr/>
          </p:nvSpPr>
          <p:spPr>
            <a:xfrm>
              <a:off x="0" y="3719932"/>
              <a:ext cx="1938600" cy="953400"/>
            </a:xfrm>
            <a:prstGeom prst="rect">
              <a:avLst/>
            </a:prstGeom>
            <a:solidFill>
              <a:srgbClr val="538CD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</a:rPr>
                <a:t>System engineering process is  based on developing independent, scalable and interoperable components. Using existing tools (where possible) lowers development and maintenance cost</a:t>
              </a:r>
              <a:br>
                <a:rPr lang="en-US" sz="1200" i="0" u="none" strike="noStrike" cap="none">
                  <a:solidFill>
                    <a:srgbClr val="000000"/>
                  </a:solidFill>
                </a:rPr>
              </a:br>
              <a:endParaRPr sz="1200" i="0" u="none" strike="noStrike" cap="none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22"/>
          <p:cNvGrpSpPr/>
          <p:nvPr/>
        </p:nvGrpSpPr>
        <p:grpSpPr>
          <a:xfrm>
            <a:off x="90524" y="15000"/>
            <a:ext cx="11881257" cy="5875873"/>
            <a:chOff x="67895" y="11250"/>
            <a:chExt cx="8911165" cy="4407015"/>
          </a:xfrm>
        </p:grpSpPr>
        <p:sp>
          <p:nvSpPr>
            <p:cNvPr id="178" name="Google Shape;178;p22"/>
            <p:cNvSpPr txBox="1"/>
            <p:nvPr/>
          </p:nvSpPr>
          <p:spPr>
            <a:xfrm>
              <a:off x="67895" y="11250"/>
              <a:ext cx="77946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>
                  <a:solidFill>
                    <a:srgbClr val="538CD5"/>
                  </a:solidFill>
                </a:rPr>
                <a:t>Requires commitment to </a:t>
              </a:r>
              <a:r>
                <a:rPr lang="en-US" sz="2400" b="1" i="0" u="none" strike="noStrike" cap="none">
                  <a:solidFill>
                    <a:srgbClr val="538CD5"/>
                  </a:solidFill>
                </a:rPr>
                <a:t>sustainabilit</a:t>
              </a:r>
              <a:r>
                <a:rPr lang="en-US" sz="2400" b="1">
                  <a:solidFill>
                    <a:srgbClr val="538CD5"/>
                  </a:solidFill>
                </a:rPr>
                <a:t>y - independent audit</a:t>
              </a:r>
              <a:endParaRPr sz="1500" b="1" i="0" u="none" strike="noStrike" cap="none">
                <a:solidFill>
                  <a:srgbClr val="538CD5"/>
                </a:solidFill>
              </a:endParaRPr>
            </a:p>
          </p:txBody>
        </p:sp>
        <p:grpSp>
          <p:nvGrpSpPr>
            <p:cNvPr id="179" name="Google Shape;179;p22"/>
            <p:cNvGrpSpPr/>
            <p:nvPr/>
          </p:nvGrpSpPr>
          <p:grpSpPr>
            <a:xfrm>
              <a:off x="303837" y="876842"/>
              <a:ext cx="7500444" cy="3541423"/>
              <a:chOff x="323528" y="1103433"/>
              <a:chExt cx="8041647" cy="3990336"/>
            </a:xfrm>
          </p:grpSpPr>
          <p:pic>
            <p:nvPicPr>
              <p:cNvPr id="180" name="Google Shape;180;p2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23528" y="1103433"/>
                <a:ext cx="3990336" cy="399033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1" name="Google Shape;181;p22"/>
              <p:cNvSpPr/>
              <p:nvPr/>
            </p:nvSpPr>
            <p:spPr>
              <a:xfrm>
                <a:off x="562775" y="1331750"/>
                <a:ext cx="3494400" cy="3495600"/>
              </a:xfrm>
              <a:prstGeom prst="ellipse">
                <a:avLst/>
              </a:prstGeom>
              <a:solidFill>
                <a:srgbClr val="DAE5F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endParaRPr sz="1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2" name="Google Shape;182;p22"/>
              <p:cNvGrpSpPr/>
              <p:nvPr/>
            </p:nvGrpSpPr>
            <p:grpSpPr>
              <a:xfrm>
                <a:off x="3545692" y="1339717"/>
                <a:ext cx="1135836" cy="1137600"/>
                <a:chOff x="2799215" y="168057"/>
                <a:chExt cx="1135836" cy="1213958"/>
              </a:xfrm>
            </p:grpSpPr>
            <p:pic>
              <p:nvPicPr>
                <p:cNvPr id="183" name="Google Shape;183;p22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2799215" y="168057"/>
                  <a:ext cx="1135836" cy="12139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4" name="Google Shape;184;p22"/>
                <p:cNvSpPr txBox="1"/>
                <p:nvPr/>
              </p:nvSpPr>
              <p:spPr>
                <a:xfrm>
                  <a:off x="2935135" y="388948"/>
                  <a:ext cx="864000" cy="646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Arial"/>
                    <a:buNone/>
                  </a:pPr>
                  <a:r>
                    <a:rPr lang="en-US" sz="3600" b="1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36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5" name="Google Shape;185;p22"/>
              <p:cNvGrpSpPr/>
              <p:nvPr/>
            </p:nvGrpSpPr>
            <p:grpSpPr>
              <a:xfrm>
                <a:off x="3892511" y="2575385"/>
                <a:ext cx="1135836" cy="1137654"/>
                <a:chOff x="4956536" y="1004774"/>
                <a:chExt cx="1135836" cy="1135836"/>
              </a:xfrm>
            </p:grpSpPr>
            <p:pic>
              <p:nvPicPr>
                <p:cNvPr id="186" name="Google Shape;186;p22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4956536" y="1004774"/>
                  <a:ext cx="1135836" cy="11358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7" name="Google Shape;187;p22"/>
                <p:cNvSpPr txBox="1"/>
                <p:nvPr/>
              </p:nvSpPr>
              <p:spPr>
                <a:xfrm>
                  <a:off x="5176574" y="1232269"/>
                  <a:ext cx="728700" cy="646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Arial"/>
                    <a:buNone/>
                  </a:pPr>
                  <a:r>
                    <a:rPr lang="en-US" sz="3600" b="1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</a:t>
                  </a:r>
                  <a:endParaRPr sz="36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8" name="Google Shape;188;p22"/>
              <p:cNvGrpSpPr/>
              <p:nvPr/>
            </p:nvGrpSpPr>
            <p:grpSpPr>
              <a:xfrm>
                <a:off x="3545690" y="3811089"/>
                <a:ext cx="1135836" cy="1137600"/>
                <a:chOff x="4307957" y="4001652"/>
                <a:chExt cx="1135836" cy="1264562"/>
              </a:xfrm>
            </p:grpSpPr>
            <p:pic>
              <p:nvPicPr>
                <p:cNvPr id="189" name="Google Shape;189;p22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4307957" y="4001652"/>
                  <a:ext cx="1135836" cy="126456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90" name="Google Shape;190;p22"/>
                <p:cNvSpPr txBox="1"/>
                <p:nvPr/>
              </p:nvSpPr>
              <p:spPr>
                <a:xfrm>
                  <a:off x="4443880" y="4241253"/>
                  <a:ext cx="864000" cy="785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Arial"/>
                    <a:buNone/>
                  </a:pPr>
                  <a:r>
                    <a:rPr lang="en-US" sz="3600" b="1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3</a:t>
                  </a:r>
                  <a:endParaRPr sz="36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91" name="Google Shape;191;p22"/>
              <p:cNvSpPr txBox="1"/>
              <p:nvPr/>
            </p:nvSpPr>
            <p:spPr>
              <a:xfrm>
                <a:off x="859179" y="2408198"/>
                <a:ext cx="3728100" cy="19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700" b="1" i="0" u="none" strike="noStrike" cap="none">
                    <a:solidFill>
                      <a:srgbClr val="004B88"/>
                    </a:solidFill>
                  </a:rPr>
                  <a:t>16 requirements</a:t>
                </a:r>
                <a:endParaRPr sz="2700" b="1" i="0" u="none" strike="noStrike" cap="none">
                  <a:solidFill>
                    <a:srgbClr val="004B88"/>
                  </a:solidFill>
                </a:endParaRPr>
              </a:p>
            </p:txBody>
          </p:sp>
          <p:sp>
            <p:nvSpPr>
              <p:cNvPr id="192" name="Google Shape;192;p22"/>
              <p:cNvSpPr txBox="1"/>
              <p:nvPr/>
            </p:nvSpPr>
            <p:spPr>
              <a:xfrm>
                <a:off x="4664050" y="1369375"/>
                <a:ext cx="3381600" cy="74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2000" b="1" i="0" u="none" strike="noStrike" cap="none">
                    <a:solidFill>
                      <a:schemeClr val="dk1"/>
                    </a:solidFill>
                  </a:rPr>
                  <a:t>Organisational infrastructure</a:t>
                </a:r>
                <a:endParaRPr sz="2000" b="1" i="0" u="none" strike="noStrike" cap="none">
                  <a:solidFill>
                    <a:schemeClr val="dk1"/>
                  </a:solidFill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i="1" u="none" strike="noStrike" cap="none">
                    <a:solidFill>
                      <a:schemeClr val="dk1"/>
                    </a:solidFill>
                  </a:rPr>
                  <a:t>Mission, licenses and continuity of access</a:t>
                </a:r>
                <a:endParaRPr i="1" u="none" strike="noStrike" cap="none">
                  <a:solidFill>
                    <a:schemeClr val="dk1"/>
                  </a:solidFill>
                </a:endParaRPr>
              </a:p>
            </p:txBody>
          </p:sp>
          <p:sp>
            <p:nvSpPr>
              <p:cNvPr id="193" name="Google Shape;193;p22"/>
              <p:cNvSpPr txBox="1"/>
              <p:nvPr/>
            </p:nvSpPr>
            <p:spPr>
              <a:xfrm>
                <a:off x="4983575" y="2668592"/>
                <a:ext cx="3381600" cy="39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2000" b="1" i="0" u="none" strike="noStrike" cap="none">
                    <a:solidFill>
                      <a:schemeClr val="dk1"/>
                    </a:solidFill>
                  </a:rPr>
                  <a:t>Digital object management</a:t>
                </a:r>
                <a:endParaRPr sz="2000" b="1" i="0" u="none" strike="noStrike" cap="none">
                  <a:solidFill>
                    <a:schemeClr val="dk1"/>
                  </a:solidFill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i="1" u="none" strike="noStrike" cap="none">
                    <a:solidFill>
                      <a:schemeClr val="dk1"/>
                    </a:solidFill>
                  </a:rPr>
                  <a:t>Ethics, organisational infrastructure, expert guidance, data integrity, appraisal, documented procedures, reusability</a:t>
                </a:r>
                <a:endParaRPr i="1" u="none" strike="noStrike" cap="none">
                  <a:solidFill>
                    <a:schemeClr val="dk1"/>
                  </a:solidFill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2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94" name="Google Shape;194;p22"/>
              <p:cNvCxnSpPr/>
              <p:nvPr/>
            </p:nvCxnSpPr>
            <p:spPr>
              <a:xfrm>
                <a:off x="859174" y="2855530"/>
                <a:ext cx="2901600" cy="24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4B8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95" name="Google Shape;195;p22"/>
              <p:cNvSpPr txBox="1"/>
              <p:nvPr/>
            </p:nvSpPr>
            <p:spPr>
              <a:xfrm>
                <a:off x="673504" y="3066777"/>
                <a:ext cx="3439200" cy="107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600" i="0" u="none" strike="noStrike" cap="none">
                    <a:solidFill>
                      <a:schemeClr val="dk1"/>
                    </a:solidFill>
                  </a:rPr>
                  <a:t>Reflecting on 3 characteristics </a:t>
                </a:r>
                <a:endParaRPr sz="1600" i="0" u="none" strike="noStrike" cap="none">
                  <a:solidFill>
                    <a:schemeClr val="dk1"/>
                  </a:solidFill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600" i="0" u="none" strike="noStrike" cap="none">
                    <a:solidFill>
                      <a:schemeClr val="dk1"/>
                    </a:solidFill>
                  </a:rPr>
                  <a:t>of a sustainable and trustworthy repository</a:t>
                </a:r>
                <a:endParaRPr sz="1600" i="0" u="none" strike="noStrike" cap="none">
                  <a:solidFill>
                    <a:schemeClr val="dk1"/>
                  </a:solidFill>
                </a:endParaRPr>
              </a:p>
            </p:txBody>
          </p:sp>
          <p:sp>
            <p:nvSpPr>
              <p:cNvPr id="196" name="Google Shape;196;p22"/>
              <p:cNvSpPr txBox="1"/>
              <p:nvPr/>
            </p:nvSpPr>
            <p:spPr>
              <a:xfrm>
                <a:off x="4681525" y="4137650"/>
                <a:ext cx="3127800" cy="48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2000" b="1" i="0" u="none" strike="noStrike" cap="none">
                    <a:solidFill>
                      <a:schemeClr val="dk1"/>
                    </a:solidFill>
                  </a:rPr>
                  <a:t>Technology</a:t>
                </a:r>
                <a:endParaRPr sz="2000" b="1" i="0" u="none" strike="noStrike" cap="none">
                  <a:solidFill>
                    <a:schemeClr val="dk1"/>
                  </a:solidFill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i="1" u="none" strike="noStrike" cap="none">
                    <a:solidFill>
                      <a:schemeClr val="dk1"/>
                    </a:solidFill>
                  </a:rPr>
                  <a:t>Technical infrastructure and security</a:t>
                </a:r>
                <a:r>
                  <a:rPr lang="en-US" sz="2000" b="1" i="0" u="none" strike="noStrike" cap="none">
                    <a:solidFill>
                      <a:schemeClr val="dk1"/>
                    </a:solidFill>
                  </a:rPr>
                  <a:t>  </a:t>
                </a:r>
                <a:r>
                  <a:rPr lang="en-US" sz="2000" i="0" u="none" strike="noStrike" cap="none">
                    <a:solidFill>
                      <a:schemeClr val="dk1"/>
                    </a:solidFill>
                  </a:rPr>
                  <a:t>  </a:t>
                </a:r>
                <a:r>
                  <a:rPr lang="en-US" sz="2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</a:t>
                </a:r>
                <a:endParaRPr sz="2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97" name="Google Shape;197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41010" y="244371"/>
              <a:ext cx="1038051" cy="102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8" name="Google Shape;198;p22"/>
          <p:cNvSpPr txBox="1"/>
          <p:nvPr/>
        </p:nvSpPr>
        <p:spPr>
          <a:xfrm>
            <a:off x="90525" y="596077"/>
            <a:ext cx="99516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platform is certified by the CoreTrustSeal as a Trustworthy Data Centre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2"/>
          <p:cNvSpPr txBox="1"/>
          <p:nvPr/>
        </p:nvSpPr>
        <p:spPr>
          <a:xfrm>
            <a:off x="5973600" y="5560425"/>
            <a:ext cx="6218400" cy="6156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</a:rPr>
              <a:t>Lin, D., Crabtree, J., Dillo, I. </a:t>
            </a:r>
            <a:r>
              <a:rPr lang="en-US" sz="1200" b="1" i="1">
                <a:solidFill>
                  <a:schemeClr val="lt1"/>
                </a:solidFill>
              </a:rPr>
              <a:t>et al.</a:t>
            </a:r>
            <a:r>
              <a:rPr lang="en-US" sz="1200" b="1">
                <a:solidFill>
                  <a:schemeClr val="lt1"/>
                </a:solidFill>
              </a:rPr>
              <a:t> The TRUST Principles for digital repositories. </a:t>
            </a:r>
            <a:r>
              <a:rPr lang="en-US" sz="1200" b="1" i="1">
                <a:solidFill>
                  <a:schemeClr val="lt1"/>
                </a:solidFill>
              </a:rPr>
              <a:t>Sci Data</a:t>
            </a:r>
            <a:r>
              <a:rPr lang="en-US" sz="1200" b="1">
                <a:solidFill>
                  <a:schemeClr val="lt1"/>
                </a:solidFill>
              </a:rPr>
              <a:t> 7, 144 (2020). </a:t>
            </a:r>
            <a:r>
              <a:rPr lang="en-US" sz="1200" b="1" u="sng">
                <a:solidFill>
                  <a:schemeClr val="l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https://doi.org/10.1038/s41597-020-0486-7</a:t>
            </a:r>
            <a:endParaRPr sz="15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2215</Words>
  <Application>Microsoft Macintosh PowerPoint</Application>
  <PresentationFormat>Widescreen</PresentationFormat>
  <Paragraphs>217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Lato</vt:lpstr>
      <vt:lpstr>Roboto</vt:lpstr>
      <vt:lpstr>Arial</vt:lpstr>
      <vt:lpstr>Open Sans</vt:lpstr>
      <vt:lpstr>Calibri</vt:lpstr>
      <vt:lpstr>Office Theme</vt:lpstr>
      <vt:lpstr>PowerPoint Presentation</vt:lpstr>
      <vt:lpstr>PowerPoint Presentation</vt:lpstr>
      <vt:lpstr>SAEON’s long-term environmental research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Collaboration with Centres for Global Change at South African universities + other partners</vt:lpstr>
      <vt:lpstr>Leveraging new technologies for Disaster Risk Reduction related activities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Leo Chiloane</cp:lastModifiedBy>
  <cp:revision>2</cp:revision>
  <dcterms:modified xsi:type="dcterms:W3CDTF">2025-06-16T12:00:36Z</dcterms:modified>
</cp:coreProperties>
</file>