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85" r:id="rId3"/>
    <p:sldId id="326" r:id="rId4"/>
    <p:sldId id="312" r:id="rId5"/>
    <p:sldId id="1000" r:id="rId6"/>
    <p:sldId id="1001" r:id="rId7"/>
    <p:sldId id="271" r:id="rId8"/>
    <p:sldId id="3610" r:id="rId9"/>
    <p:sldId id="3609" r:id="rId10"/>
    <p:sldId id="3611" r:id="rId11"/>
    <p:sldId id="261" r:id="rId12"/>
    <p:sldId id="262" r:id="rId13"/>
    <p:sldId id="263" r:id="rId14"/>
    <p:sldId id="265" r:id="rId15"/>
    <p:sldId id="547" r:id="rId16"/>
    <p:sldId id="574" r:id="rId17"/>
    <p:sldId id="549" r:id="rId18"/>
    <p:sldId id="581" r:id="rId19"/>
    <p:sldId id="550" r:id="rId20"/>
    <p:sldId id="618" r:id="rId21"/>
    <p:sldId id="599" r:id="rId22"/>
    <p:sldId id="600" r:id="rId23"/>
    <p:sldId id="423" r:id="rId24"/>
    <p:sldId id="256" r:id="rId25"/>
    <p:sldId id="3612" r:id="rId26"/>
    <p:sldId id="258" r:id="rId27"/>
    <p:sldId id="259" r:id="rId28"/>
    <p:sldId id="278" r:id="rId29"/>
    <p:sldId id="3518" r:id="rId30"/>
    <p:sldId id="3517" r:id="rId31"/>
    <p:sldId id="729" r:id="rId32"/>
    <p:sldId id="1730" r:id="rId33"/>
    <p:sldId id="3614" r:id="rId34"/>
    <p:sldId id="3615" r:id="rId35"/>
    <p:sldId id="3616" r:id="rId36"/>
    <p:sldId id="725" r:id="rId37"/>
    <p:sldId id="726" r:id="rId38"/>
    <p:sldId id="745" r:id="rId39"/>
    <p:sldId id="328" r:id="rId40"/>
    <p:sldId id="727" r:id="rId41"/>
    <p:sldId id="3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F0C38B-A19F-4935-ABE0-06B985234E92}">
          <p14:sldIdLst>
            <p14:sldId id="257"/>
            <p14:sldId id="285"/>
            <p14:sldId id="326"/>
            <p14:sldId id="312"/>
            <p14:sldId id="1000"/>
            <p14:sldId id="1001"/>
            <p14:sldId id="271"/>
            <p14:sldId id="3610"/>
            <p14:sldId id="3609"/>
            <p14:sldId id="3611"/>
            <p14:sldId id="261"/>
            <p14:sldId id="262"/>
            <p14:sldId id="263"/>
            <p14:sldId id="265"/>
            <p14:sldId id="547"/>
            <p14:sldId id="574"/>
            <p14:sldId id="549"/>
            <p14:sldId id="581"/>
            <p14:sldId id="550"/>
            <p14:sldId id="618"/>
            <p14:sldId id="599"/>
            <p14:sldId id="600"/>
            <p14:sldId id="423"/>
            <p14:sldId id="256"/>
            <p14:sldId id="3612"/>
            <p14:sldId id="258"/>
            <p14:sldId id="259"/>
            <p14:sldId id="278"/>
            <p14:sldId id="3518"/>
            <p14:sldId id="3517"/>
            <p14:sldId id="729"/>
            <p14:sldId id="1730"/>
            <p14:sldId id="3614"/>
            <p14:sldId id="3615"/>
            <p14:sldId id="3616"/>
            <p14:sldId id="725"/>
            <p14:sldId id="726"/>
            <p14:sldId id="745"/>
            <p14:sldId id="328"/>
            <p14:sldId id="727"/>
          </p14:sldIdLst>
        </p14:section>
        <p14:section name="Untitled Section" id="{82D9E024-962F-4D01-87D8-70449F2AAFDB}">
          <p14:sldIdLst>
            <p14:sldId id="3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72" d="100"/>
          <a:sy n="72" d="100"/>
        </p:scale>
        <p:origin x="332" y="76"/>
      </p:cViewPr>
      <p:guideLst/>
    </p:cSldViewPr>
  </p:slideViewPr>
  <p:notesTextViewPr>
    <p:cViewPr>
      <p:scale>
        <a:sx n="1" d="1"/>
        <a:sy n="1" d="1"/>
      </p:scale>
      <p:origin x="0" y="0"/>
    </p:cViewPr>
  </p:notesTextViewPr>
  <p:sorterViewPr>
    <p:cViewPr>
      <p:scale>
        <a:sx n="90" d="100"/>
        <a:sy n="90" d="100"/>
      </p:scale>
      <p:origin x="0" y="-159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emf"/><Relationship Id="rId1" Type="http://schemas.openxmlformats.org/officeDocument/2006/relationships/image" Target="../media/image81.jpeg"/><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emf"/><Relationship Id="rId1" Type="http://schemas.openxmlformats.org/officeDocument/2006/relationships/image" Target="../media/image81.jpeg"/><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C1C155-A26E-4B53-9AE3-73D6B01AF79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ZA"/>
        </a:p>
      </dgm:t>
    </dgm:pt>
    <dgm:pt modelId="{D766DF91-C612-4324-80F2-FAE4E156C0AA}">
      <dgm:prSet phldrT="[Text]" custT="1"/>
      <dgm:spPr/>
      <dgm:t>
        <a:bodyPr/>
        <a:lstStyle/>
        <a:p>
          <a:r>
            <a:rPr lang="en-US" sz="1100" dirty="0"/>
            <a:t>Design, construct and operate radio astronomy facilities</a:t>
          </a:r>
          <a:endParaRPr lang="en-ZA" sz="1100" dirty="0"/>
        </a:p>
      </dgm:t>
    </dgm:pt>
    <dgm:pt modelId="{EDDC9AE3-F3A0-4078-A320-B2CEE34A1716}" type="parTrans" cxnId="{114298B7-A19A-4197-BA04-A47F238AAC0D}">
      <dgm:prSet/>
      <dgm:spPr/>
      <dgm:t>
        <a:bodyPr/>
        <a:lstStyle/>
        <a:p>
          <a:endParaRPr lang="en-ZA" sz="2400"/>
        </a:p>
      </dgm:t>
    </dgm:pt>
    <dgm:pt modelId="{3C1D905B-7676-487B-BB7F-0385B9B93014}" type="sibTrans" cxnId="{114298B7-A19A-4197-BA04-A47F238AAC0D}">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t="-28000" b="-28000"/>
          </a:stretch>
        </a:blipFill>
      </dgm:spPr>
      <dgm:t>
        <a:bodyPr/>
        <a:lstStyle/>
        <a:p>
          <a:endParaRPr lang="en-ZA" sz="2400"/>
        </a:p>
      </dgm:t>
    </dgm:pt>
    <dgm:pt modelId="{21E171FA-2438-470F-8C8B-1FFFAFF646C0}">
      <dgm:prSet custT="1"/>
      <dgm:spPr/>
      <dgm:t>
        <a:bodyPr/>
        <a:lstStyle/>
        <a:p>
          <a:r>
            <a:rPr lang="en-US" sz="1200" dirty="0"/>
            <a:t>Protected areas for radio astronomy</a:t>
          </a:r>
        </a:p>
      </dgm:t>
    </dgm:pt>
    <dgm:pt modelId="{59688A4D-8038-487A-8A10-67A8BA7122D4}" type="parTrans" cxnId="{B08178BC-0215-4197-B456-65C85E3E4064}">
      <dgm:prSet/>
      <dgm:spPr/>
      <dgm:t>
        <a:bodyPr/>
        <a:lstStyle/>
        <a:p>
          <a:endParaRPr lang="en-ZA" sz="2400"/>
        </a:p>
      </dgm:t>
    </dgm:pt>
    <dgm:pt modelId="{68D30204-472D-430F-8201-00CC64C7AFB2}" type="sibTrans" cxnId="{B08178BC-0215-4197-B456-65C85E3E4064}">
      <dgm:prSet/>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ZA" sz="2400"/>
        </a:p>
      </dgm:t>
    </dgm:pt>
    <dgm:pt modelId="{3F800C92-BC02-49CE-A70B-6A6B42C24B36}">
      <dgm:prSet custT="1"/>
      <dgm:spPr/>
      <dgm:t>
        <a:bodyPr/>
        <a:lstStyle/>
        <a:p>
          <a:r>
            <a:rPr lang="en-US" sz="1100" dirty="0"/>
            <a:t>Technology Research and Development</a:t>
          </a:r>
        </a:p>
      </dgm:t>
    </dgm:pt>
    <dgm:pt modelId="{E9EE07A9-1ABF-4D6E-88DB-D5B4402A5CCC}" type="parTrans" cxnId="{BD51E0E0-08CF-4F9E-8212-CD6A1DF760B1}">
      <dgm:prSet/>
      <dgm:spPr/>
      <dgm:t>
        <a:bodyPr/>
        <a:lstStyle/>
        <a:p>
          <a:endParaRPr lang="en-ZA" sz="2400"/>
        </a:p>
      </dgm:t>
    </dgm:pt>
    <dgm:pt modelId="{CF0B518C-3EF3-40C7-AF7C-294149C7A331}" type="sibTrans" cxnId="{BD51E0E0-08CF-4F9E-8212-CD6A1DF760B1}">
      <dgm:prSet/>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dgm:spPr>
      <dgm:t>
        <a:bodyPr/>
        <a:lstStyle/>
        <a:p>
          <a:endParaRPr lang="en-ZA" sz="2400"/>
        </a:p>
      </dgm:t>
    </dgm:pt>
    <dgm:pt modelId="{CDD26BBF-0DBE-491E-A680-2B4E17F62243}">
      <dgm:prSet custT="1"/>
      <dgm:spPr/>
      <dgm:t>
        <a:bodyPr/>
        <a:lstStyle/>
        <a:p>
          <a:r>
            <a:rPr lang="en-US" sz="1050" dirty="0" err="1"/>
            <a:t>Commercialisation</a:t>
          </a:r>
          <a:endParaRPr lang="en-US" sz="1050" dirty="0"/>
        </a:p>
      </dgm:t>
    </dgm:pt>
    <dgm:pt modelId="{9890442E-AE14-4FEF-9598-44EA18A12B58}" type="parTrans" cxnId="{72E391E6-5D9D-463A-B384-CFE82011578F}">
      <dgm:prSet/>
      <dgm:spPr/>
      <dgm:t>
        <a:bodyPr/>
        <a:lstStyle/>
        <a:p>
          <a:endParaRPr lang="en-ZA" sz="2400"/>
        </a:p>
      </dgm:t>
    </dgm:pt>
    <dgm:pt modelId="{EA501CC5-2FEA-4624-AD04-49604C09BA86}" type="sibTrans" cxnId="{72E391E6-5D9D-463A-B384-CFE82011578F}">
      <dgm:prSet/>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l="-27000" r="-27000"/>
          </a:stretch>
        </a:blipFill>
      </dgm:spPr>
      <dgm:t>
        <a:bodyPr/>
        <a:lstStyle/>
        <a:p>
          <a:endParaRPr lang="en-ZA" sz="2400"/>
        </a:p>
      </dgm:t>
    </dgm:pt>
    <dgm:pt modelId="{9A0B3818-C5E1-4C5A-8825-3029A979555D}">
      <dgm:prSet custT="1"/>
      <dgm:spPr/>
      <dgm:t>
        <a:bodyPr/>
        <a:lstStyle/>
        <a:p>
          <a:r>
            <a:rPr lang="en-US" sz="1100" dirty="0"/>
            <a:t>Human Capital Development</a:t>
          </a:r>
        </a:p>
      </dgm:t>
    </dgm:pt>
    <dgm:pt modelId="{27CD7F21-9769-4616-A5F4-69531E8D8DE3}" type="parTrans" cxnId="{A168AD64-FA89-4A8C-AAC3-0C891D88B3B3}">
      <dgm:prSet/>
      <dgm:spPr/>
      <dgm:t>
        <a:bodyPr/>
        <a:lstStyle/>
        <a:p>
          <a:endParaRPr lang="en-ZA" sz="2400"/>
        </a:p>
      </dgm:t>
    </dgm:pt>
    <dgm:pt modelId="{9102167C-00E2-494A-85D4-4E2ADA6009DA}" type="sibTrans" cxnId="{A168AD64-FA89-4A8C-AAC3-0C891D88B3B3}">
      <dgm:prSet/>
      <dgm:spPr>
        <a:blipFill rotWithShape="1">
          <a:blip xmlns:r="http://schemas.openxmlformats.org/officeDocument/2006/relationships" r:embed="rId5" cstate="screen">
            <a:alphaModFix/>
            <a:extLst>
              <a:ext uri="{28A0092B-C50C-407E-A947-70E740481C1C}">
                <a14:useLocalDpi xmlns:a14="http://schemas.microsoft.com/office/drawing/2010/main"/>
              </a:ext>
            </a:extLst>
          </a:blip>
          <a:srcRect/>
          <a:stretch>
            <a:fillRect l="-40000" r="-40000"/>
          </a:stretch>
        </a:blipFill>
      </dgm:spPr>
      <dgm:t>
        <a:bodyPr/>
        <a:lstStyle/>
        <a:p>
          <a:endParaRPr lang="en-ZA" sz="2400"/>
        </a:p>
      </dgm:t>
    </dgm:pt>
    <dgm:pt modelId="{8598FFC5-5832-4491-A617-1494407A1107}">
      <dgm:prSet custT="1"/>
      <dgm:spPr/>
      <dgm:t>
        <a:bodyPr/>
        <a:lstStyle/>
        <a:p>
          <a:r>
            <a:rPr lang="en-US" sz="900" dirty="0"/>
            <a:t>Communications &amp; Science Engagement</a:t>
          </a:r>
        </a:p>
      </dgm:t>
    </dgm:pt>
    <dgm:pt modelId="{C47192EF-E8F1-43D3-BBE6-D8898AAA6B5B}" type="parTrans" cxnId="{86117AF8-B0B3-4180-95FF-5AF54F85851C}">
      <dgm:prSet/>
      <dgm:spPr/>
      <dgm:t>
        <a:bodyPr/>
        <a:lstStyle/>
        <a:p>
          <a:endParaRPr lang="en-ZA" sz="2400"/>
        </a:p>
      </dgm:t>
    </dgm:pt>
    <dgm:pt modelId="{F5659BA2-9F10-4217-B3DF-2FD66907FBD2}" type="sibTrans" cxnId="{86117AF8-B0B3-4180-95FF-5AF54F85851C}">
      <dgm:prSet/>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l="-15000" r="-15000"/>
          </a:stretch>
        </a:blipFill>
      </dgm:spPr>
      <dgm:t>
        <a:bodyPr/>
        <a:lstStyle/>
        <a:p>
          <a:endParaRPr lang="en-ZA" sz="2400"/>
        </a:p>
      </dgm:t>
    </dgm:pt>
    <dgm:pt modelId="{1485ECC7-ACD0-402A-8A89-492E1CBE9223}">
      <dgm:prSet custT="1"/>
      <dgm:spPr/>
      <dgm:t>
        <a:bodyPr/>
        <a:lstStyle/>
        <a:p>
          <a:r>
            <a:rPr lang="en-US" sz="1050" dirty="0"/>
            <a:t>Development of astronomy infrastructure and capacity in Africa</a:t>
          </a:r>
        </a:p>
      </dgm:t>
    </dgm:pt>
    <dgm:pt modelId="{52BFFC91-441A-4C82-A93C-1AB002F39D9E}" type="parTrans" cxnId="{4628BFB0-5046-400B-BFB8-120B7B67BDA3}">
      <dgm:prSet/>
      <dgm:spPr/>
      <dgm:t>
        <a:bodyPr/>
        <a:lstStyle/>
        <a:p>
          <a:endParaRPr lang="en-ZA" sz="2400"/>
        </a:p>
      </dgm:t>
    </dgm:pt>
    <dgm:pt modelId="{471F7E67-B7FC-4DCB-9A96-C211D2B6FE38}" type="sibTrans" cxnId="{4628BFB0-5046-400B-BFB8-120B7B67BDA3}">
      <dgm:prSet/>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l="-26000" r="-26000"/>
          </a:stretch>
        </a:blipFill>
      </dgm:spPr>
      <dgm:t>
        <a:bodyPr/>
        <a:lstStyle/>
        <a:p>
          <a:endParaRPr lang="en-ZA" sz="2400"/>
        </a:p>
      </dgm:t>
    </dgm:pt>
    <dgm:pt modelId="{BB343D24-B005-4F24-AF97-0200FBA8D0CE}" type="pres">
      <dgm:prSet presAssocID="{A1C1C155-A26E-4B53-9AE3-73D6B01AF79B}" presName="Name0" presStyleCnt="0">
        <dgm:presLayoutVars>
          <dgm:chMax val="21"/>
          <dgm:chPref val="21"/>
        </dgm:presLayoutVars>
      </dgm:prSet>
      <dgm:spPr/>
    </dgm:pt>
    <dgm:pt modelId="{E0EFF731-EAB6-4BC4-BA80-EB2A14357F0B}" type="pres">
      <dgm:prSet presAssocID="{D766DF91-C612-4324-80F2-FAE4E156C0AA}" presName="text1" presStyleCnt="0"/>
      <dgm:spPr/>
    </dgm:pt>
    <dgm:pt modelId="{9205144C-3F8D-4872-84B5-C9CD86D4B705}" type="pres">
      <dgm:prSet presAssocID="{D766DF91-C612-4324-80F2-FAE4E156C0AA}" presName="textRepeatNode" presStyleLbl="alignNode1" presStyleIdx="0" presStyleCnt="7">
        <dgm:presLayoutVars>
          <dgm:chMax val="0"/>
          <dgm:chPref val="0"/>
          <dgm:bulletEnabled val="1"/>
        </dgm:presLayoutVars>
      </dgm:prSet>
      <dgm:spPr/>
    </dgm:pt>
    <dgm:pt modelId="{C33CE8B2-AB46-4D96-8B4C-2D998F4E6B42}" type="pres">
      <dgm:prSet presAssocID="{D766DF91-C612-4324-80F2-FAE4E156C0AA}" presName="textaccent1" presStyleCnt="0"/>
      <dgm:spPr/>
    </dgm:pt>
    <dgm:pt modelId="{7815BF90-0B29-45E5-9113-F0885E7BF314}" type="pres">
      <dgm:prSet presAssocID="{D766DF91-C612-4324-80F2-FAE4E156C0AA}" presName="accentRepeatNode" presStyleLbl="solidAlignAcc1" presStyleIdx="0" presStyleCnt="14"/>
      <dgm:spPr/>
    </dgm:pt>
    <dgm:pt modelId="{BF39A667-04AE-4542-9BD9-DA7699B92183}" type="pres">
      <dgm:prSet presAssocID="{3C1D905B-7676-487B-BB7F-0385B9B93014}" presName="image1" presStyleCnt="0"/>
      <dgm:spPr/>
    </dgm:pt>
    <dgm:pt modelId="{9EC07DAE-3D71-44C0-9E17-BA5B77E9DF5A}" type="pres">
      <dgm:prSet presAssocID="{3C1D905B-7676-487B-BB7F-0385B9B93014}" presName="imageRepeatNode" presStyleLbl="alignAcc1" presStyleIdx="0" presStyleCnt="7"/>
      <dgm:spPr/>
    </dgm:pt>
    <dgm:pt modelId="{F10311F6-2B95-417E-AD90-9B02F23AFD0B}" type="pres">
      <dgm:prSet presAssocID="{3C1D905B-7676-487B-BB7F-0385B9B93014}" presName="imageaccent1" presStyleCnt="0"/>
      <dgm:spPr/>
    </dgm:pt>
    <dgm:pt modelId="{C4DD8A01-4667-43CE-82E9-782B7D40F0E0}" type="pres">
      <dgm:prSet presAssocID="{3C1D905B-7676-487B-BB7F-0385B9B93014}" presName="accentRepeatNode" presStyleLbl="solidAlignAcc1" presStyleIdx="1" presStyleCnt="14"/>
      <dgm:spPr/>
    </dgm:pt>
    <dgm:pt modelId="{9BCDD4C2-DDF7-46D6-810D-E4247EB4787A}" type="pres">
      <dgm:prSet presAssocID="{21E171FA-2438-470F-8C8B-1FFFAFF646C0}" presName="text2" presStyleCnt="0"/>
      <dgm:spPr/>
    </dgm:pt>
    <dgm:pt modelId="{0ED8DC6B-CA12-4F6F-BEE7-381D0663EC21}" type="pres">
      <dgm:prSet presAssocID="{21E171FA-2438-470F-8C8B-1FFFAFF646C0}" presName="textRepeatNode" presStyleLbl="alignNode1" presStyleIdx="1" presStyleCnt="7">
        <dgm:presLayoutVars>
          <dgm:chMax val="0"/>
          <dgm:chPref val="0"/>
          <dgm:bulletEnabled val="1"/>
        </dgm:presLayoutVars>
      </dgm:prSet>
      <dgm:spPr/>
    </dgm:pt>
    <dgm:pt modelId="{E9B14123-7A67-46F0-8C2B-3B3B4452E3AF}" type="pres">
      <dgm:prSet presAssocID="{21E171FA-2438-470F-8C8B-1FFFAFF646C0}" presName="textaccent2" presStyleCnt="0"/>
      <dgm:spPr/>
    </dgm:pt>
    <dgm:pt modelId="{AB0B24B1-3696-4417-9744-ECBDD3D90C50}" type="pres">
      <dgm:prSet presAssocID="{21E171FA-2438-470F-8C8B-1FFFAFF646C0}" presName="accentRepeatNode" presStyleLbl="solidAlignAcc1" presStyleIdx="2" presStyleCnt="14"/>
      <dgm:spPr/>
    </dgm:pt>
    <dgm:pt modelId="{2A9E18FA-904B-44F7-82EA-6686011E65DF}" type="pres">
      <dgm:prSet presAssocID="{68D30204-472D-430F-8201-00CC64C7AFB2}" presName="image2" presStyleCnt="0"/>
      <dgm:spPr/>
    </dgm:pt>
    <dgm:pt modelId="{F35D4F57-23AD-4C0D-BC8C-0CA46CC9CE65}" type="pres">
      <dgm:prSet presAssocID="{68D30204-472D-430F-8201-00CC64C7AFB2}" presName="imageRepeatNode" presStyleLbl="alignAcc1" presStyleIdx="1" presStyleCnt="7"/>
      <dgm:spPr/>
    </dgm:pt>
    <dgm:pt modelId="{45AE5C6D-4A0F-482D-A02C-A0F4C1FF71E4}" type="pres">
      <dgm:prSet presAssocID="{68D30204-472D-430F-8201-00CC64C7AFB2}" presName="imageaccent2" presStyleCnt="0"/>
      <dgm:spPr/>
    </dgm:pt>
    <dgm:pt modelId="{C4601F53-367A-43F6-BA4F-6DA104DB55AD}" type="pres">
      <dgm:prSet presAssocID="{68D30204-472D-430F-8201-00CC64C7AFB2}" presName="accentRepeatNode" presStyleLbl="solidAlignAcc1" presStyleIdx="3" presStyleCnt="14"/>
      <dgm:spPr/>
    </dgm:pt>
    <dgm:pt modelId="{599FC411-9723-4982-A477-2BCA9EFEAB0F}" type="pres">
      <dgm:prSet presAssocID="{3F800C92-BC02-49CE-A70B-6A6B42C24B36}" presName="text3" presStyleCnt="0"/>
      <dgm:spPr/>
    </dgm:pt>
    <dgm:pt modelId="{43E7CD6C-1F3F-4BC3-87B7-B065C1F970CB}" type="pres">
      <dgm:prSet presAssocID="{3F800C92-BC02-49CE-A70B-6A6B42C24B36}" presName="textRepeatNode" presStyleLbl="alignNode1" presStyleIdx="2" presStyleCnt="7">
        <dgm:presLayoutVars>
          <dgm:chMax val="0"/>
          <dgm:chPref val="0"/>
          <dgm:bulletEnabled val="1"/>
        </dgm:presLayoutVars>
      </dgm:prSet>
      <dgm:spPr/>
    </dgm:pt>
    <dgm:pt modelId="{71D4ED67-1B01-4685-A529-7EDF915DE7B6}" type="pres">
      <dgm:prSet presAssocID="{3F800C92-BC02-49CE-A70B-6A6B42C24B36}" presName="textaccent3" presStyleCnt="0"/>
      <dgm:spPr/>
    </dgm:pt>
    <dgm:pt modelId="{2463F52E-AAB1-4F08-B48B-4AE1A3B34C7B}" type="pres">
      <dgm:prSet presAssocID="{3F800C92-BC02-49CE-A70B-6A6B42C24B36}" presName="accentRepeatNode" presStyleLbl="solidAlignAcc1" presStyleIdx="4" presStyleCnt="14"/>
      <dgm:spPr/>
    </dgm:pt>
    <dgm:pt modelId="{715ABF9E-17CE-4C8F-8A5D-BA51E26C1E04}" type="pres">
      <dgm:prSet presAssocID="{CF0B518C-3EF3-40C7-AF7C-294149C7A331}" presName="image3" presStyleCnt="0"/>
      <dgm:spPr/>
    </dgm:pt>
    <dgm:pt modelId="{5AF370BF-3CC5-4DCA-B02D-AF1E83D11BB1}" type="pres">
      <dgm:prSet presAssocID="{CF0B518C-3EF3-40C7-AF7C-294149C7A331}" presName="imageRepeatNode" presStyleLbl="alignAcc1" presStyleIdx="2" presStyleCnt="7" custLinFactY="100000" custLinFactNeighborX="90866" custLinFactNeighborY="171656"/>
      <dgm:spPr/>
    </dgm:pt>
    <dgm:pt modelId="{B4FCF4F8-54F7-4CB9-A23C-12668D9436C9}" type="pres">
      <dgm:prSet presAssocID="{CF0B518C-3EF3-40C7-AF7C-294149C7A331}" presName="imageaccent3" presStyleCnt="0"/>
      <dgm:spPr/>
    </dgm:pt>
    <dgm:pt modelId="{7A3FA824-F49B-4862-8770-351A601BC4E7}" type="pres">
      <dgm:prSet presAssocID="{CF0B518C-3EF3-40C7-AF7C-294149C7A331}" presName="accentRepeatNode" presStyleLbl="solidAlignAcc1" presStyleIdx="5" presStyleCnt="14"/>
      <dgm:spPr/>
    </dgm:pt>
    <dgm:pt modelId="{77C0DFEE-AC7B-47C6-BD43-618565713D34}" type="pres">
      <dgm:prSet presAssocID="{CDD26BBF-0DBE-491E-A680-2B4E17F62243}" presName="text4" presStyleCnt="0"/>
      <dgm:spPr/>
    </dgm:pt>
    <dgm:pt modelId="{118FC7A6-3E30-4918-A77E-2BFAF41CA02D}" type="pres">
      <dgm:prSet presAssocID="{CDD26BBF-0DBE-491E-A680-2B4E17F62243}" presName="textRepeatNode" presStyleLbl="alignNode1" presStyleIdx="3" presStyleCnt="7">
        <dgm:presLayoutVars>
          <dgm:chMax val="0"/>
          <dgm:chPref val="0"/>
          <dgm:bulletEnabled val="1"/>
        </dgm:presLayoutVars>
      </dgm:prSet>
      <dgm:spPr/>
    </dgm:pt>
    <dgm:pt modelId="{E3B2C589-22BE-4090-B2CE-349C82A78261}" type="pres">
      <dgm:prSet presAssocID="{CDD26BBF-0DBE-491E-A680-2B4E17F62243}" presName="textaccent4" presStyleCnt="0"/>
      <dgm:spPr/>
    </dgm:pt>
    <dgm:pt modelId="{B03574F5-7177-4A35-B379-4137AE332545}" type="pres">
      <dgm:prSet presAssocID="{CDD26BBF-0DBE-491E-A680-2B4E17F62243}" presName="accentRepeatNode" presStyleLbl="solidAlignAcc1" presStyleIdx="6" presStyleCnt="14"/>
      <dgm:spPr/>
    </dgm:pt>
    <dgm:pt modelId="{C594B080-BBD1-4017-BF8A-E71DEDAFBB37}" type="pres">
      <dgm:prSet presAssocID="{EA501CC5-2FEA-4624-AD04-49604C09BA86}" presName="image4" presStyleCnt="0"/>
      <dgm:spPr/>
    </dgm:pt>
    <dgm:pt modelId="{2655663C-4795-4B33-9DF8-A12FFF424655}" type="pres">
      <dgm:prSet presAssocID="{EA501CC5-2FEA-4624-AD04-49604C09BA86}" presName="imageRepeatNode" presStyleLbl="alignAcc1" presStyleIdx="3" presStyleCnt="7"/>
      <dgm:spPr/>
    </dgm:pt>
    <dgm:pt modelId="{3069304A-BD02-4B3D-9F92-85110AD2764B}" type="pres">
      <dgm:prSet presAssocID="{EA501CC5-2FEA-4624-AD04-49604C09BA86}" presName="imageaccent4" presStyleCnt="0"/>
      <dgm:spPr/>
    </dgm:pt>
    <dgm:pt modelId="{1CA262FF-DE12-4831-A68B-C106156241D0}" type="pres">
      <dgm:prSet presAssocID="{EA501CC5-2FEA-4624-AD04-49604C09BA86}" presName="accentRepeatNode" presStyleLbl="solidAlignAcc1" presStyleIdx="7" presStyleCnt="14"/>
      <dgm:spPr/>
    </dgm:pt>
    <dgm:pt modelId="{7A10EDC0-460D-448D-A3FB-DB82B9709967}" type="pres">
      <dgm:prSet presAssocID="{9A0B3818-C5E1-4C5A-8825-3029A979555D}" presName="text5" presStyleCnt="0"/>
      <dgm:spPr/>
    </dgm:pt>
    <dgm:pt modelId="{BDA9A935-766F-4A9F-9752-F85B09F015B0}" type="pres">
      <dgm:prSet presAssocID="{9A0B3818-C5E1-4C5A-8825-3029A979555D}" presName="textRepeatNode" presStyleLbl="alignNode1" presStyleIdx="4" presStyleCnt="7">
        <dgm:presLayoutVars>
          <dgm:chMax val="0"/>
          <dgm:chPref val="0"/>
          <dgm:bulletEnabled val="1"/>
        </dgm:presLayoutVars>
      </dgm:prSet>
      <dgm:spPr/>
    </dgm:pt>
    <dgm:pt modelId="{2730DF85-F3C4-4EF2-A6DA-5413E27F1C80}" type="pres">
      <dgm:prSet presAssocID="{9A0B3818-C5E1-4C5A-8825-3029A979555D}" presName="textaccent5" presStyleCnt="0"/>
      <dgm:spPr/>
    </dgm:pt>
    <dgm:pt modelId="{6A8CAC3C-9243-4DB4-8EC0-130B27C04E62}" type="pres">
      <dgm:prSet presAssocID="{9A0B3818-C5E1-4C5A-8825-3029A979555D}" presName="accentRepeatNode" presStyleLbl="solidAlignAcc1" presStyleIdx="8" presStyleCnt="14"/>
      <dgm:spPr/>
    </dgm:pt>
    <dgm:pt modelId="{89FE6AE3-E719-4F91-AA4D-855024CACC92}" type="pres">
      <dgm:prSet presAssocID="{9102167C-00E2-494A-85D4-4E2ADA6009DA}" presName="image5" presStyleCnt="0"/>
      <dgm:spPr/>
    </dgm:pt>
    <dgm:pt modelId="{D03C02BC-9EEB-4681-A6F5-E9AC61E76289}" type="pres">
      <dgm:prSet presAssocID="{9102167C-00E2-494A-85D4-4E2ADA6009DA}" presName="imageRepeatNode" presStyleLbl="alignAcc1" presStyleIdx="4" presStyleCnt="7"/>
      <dgm:spPr/>
    </dgm:pt>
    <dgm:pt modelId="{3421A567-6CA9-4AB1-B927-89E3CFAD72E0}" type="pres">
      <dgm:prSet presAssocID="{9102167C-00E2-494A-85D4-4E2ADA6009DA}" presName="imageaccent5" presStyleCnt="0"/>
      <dgm:spPr/>
    </dgm:pt>
    <dgm:pt modelId="{83CAD8E8-7BBA-44E3-B2C9-ADE8753B3583}" type="pres">
      <dgm:prSet presAssocID="{9102167C-00E2-494A-85D4-4E2ADA6009DA}" presName="accentRepeatNode" presStyleLbl="solidAlignAcc1" presStyleIdx="9" presStyleCnt="14"/>
      <dgm:spPr/>
    </dgm:pt>
    <dgm:pt modelId="{FE743EA6-349C-4A4C-8958-8D5E0EB16855}" type="pres">
      <dgm:prSet presAssocID="{8598FFC5-5832-4491-A617-1494407A1107}" presName="text6" presStyleCnt="0"/>
      <dgm:spPr/>
    </dgm:pt>
    <dgm:pt modelId="{AC55F1B5-2107-40E1-92D2-1697485D8007}" type="pres">
      <dgm:prSet presAssocID="{8598FFC5-5832-4491-A617-1494407A1107}" presName="textRepeatNode" presStyleLbl="alignNode1" presStyleIdx="5" presStyleCnt="7">
        <dgm:presLayoutVars>
          <dgm:chMax val="0"/>
          <dgm:chPref val="0"/>
          <dgm:bulletEnabled val="1"/>
        </dgm:presLayoutVars>
      </dgm:prSet>
      <dgm:spPr/>
    </dgm:pt>
    <dgm:pt modelId="{7F31BAFA-D80B-47A2-B7CE-B1020A554838}" type="pres">
      <dgm:prSet presAssocID="{8598FFC5-5832-4491-A617-1494407A1107}" presName="textaccent6" presStyleCnt="0"/>
      <dgm:spPr/>
    </dgm:pt>
    <dgm:pt modelId="{F3E5A47F-10A9-4EF5-BD70-1BBECAB15905}" type="pres">
      <dgm:prSet presAssocID="{8598FFC5-5832-4491-A617-1494407A1107}" presName="accentRepeatNode" presStyleLbl="solidAlignAcc1" presStyleIdx="10" presStyleCnt="14"/>
      <dgm:spPr/>
    </dgm:pt>
    <dgm:pt modelId="{C4C27FBA-EAA7-432B-9420-4296F562E8F7}" type="pres">
      <dgm:prSet presAssocID="{F5659BA2-9F10-4217-B3DF-2FD66907FBD2}" presName="image6" presStyleCnt="0"/>
      <dgm:spPr/>
    </dgm:pt>
    <dgm:pt modelId="{7079C5F8-0B8D-4997-A683-9F7CCE410B5B}" type="pres">
      <dgm:prSet presAssocID="{F5659BA2-9F10-4217-B3DF-2FD66907FBD2}" presName="imageRepeatNode" presStyleLbl="alignAcc1" presStyleIdx="5" presStyleCnt="7"/>
      <dgm:spPr/>
    </dgm:pt>
    <dgm:pt modelId="{E5A6D91F-C190-41F4-B052-4ACCF330D27B}" type="pres">
      <dgm:prSet presAssocID="{F5659BA2-9F10-4217-B3DF-2FD66907FBD2}" presName="imageaccent6" presStyleCnt="0"/>
      <dgm:spPr/>
    </dgm:pt>
    <dgm:pt modelId="{0CEACAAD-1CCA-4662-BDC4-E63173F8F576}" type="pres">
      <dgm:prSet presAssocID="{F5659BA2-9F10-4217-B3DF-2FD66907FBD2}" presName="accentRepeatNode" presStyleLbl="solidAlignAcc1" presStyleIdx="11" presStyleCnt="14"/>
      <dgm:spPr/>
    </dgm:pt>
    <dgm:pt modelId="{9B4F1ED4-F6A2-4DA5-B7ED-F112A904400B}" type="pres">
      <dgm:prSet presAssocID="{1485ECC7-ACD0-402A-8A89-492E1CBE9223}" presName="text7" presStyleCnt="0"/>
      <dgm:spPr/>
    </dgm:pt>
    <dgm:pt modelId="{5014194D-B98D-423C-87C9-E341C60A821F}" type="pres">
      <dgm:prSet presAssocID="{1485ECC7-ACD0-402A-8A89-492E1CBE9223}" presName="textRepeatNode" presStyleLbl="alignNode1" presStyleIdx="6" presStyleCnt="7">
        <dgm:presLayoutVars>
          <dgm:chMax val="0"/>
          <dgm:chPref val="0"/>
          <dgm:bulletEnabled val="1"/>
        </dgm:presLayoutVars>
      </dgm:prSet>
      <dgm:spPr/>
    </dgm:pt>
    <dgm:pt modelId="{26D9D67B-F953-4670-B68F-AFF48B8D5898}" type="pres">
      <dgm:prSet presAssocID="{1485ECC7-ACD0-402A-8A89-492E1CBE9223}" presName="textaccent7" presStyleCnt="0"/>
      <dgm:spPr/>
    </dgm:pt>
    <dgm:pt modelId="{82D258B4-D877-4766-9B5B-AAD6B8C899F2}" type="pres">
      <dgm:prSet presAssocID="{1485ECC7-ACD0-402A-8A89-492E1CBE9223}" presName="accentRepeatNode" presStyleLbl="solidAlignAcc1" presStyleIdx="12" presStyleCnt="14"/>
      <dgm:spPr/>
    </dgm:pt>
    <dgm:pt modelId="{D0917458-24DE-43B2-9BA3-100E4D1735AE}" type="pres">
      <dgm:prSet presAssocID="{471F7E67-B7FC-4DCB-9A96-C211D2B6FE38}" presName="image7" presStyleCnt="0"/>
      <dgm:spPr/>
    </dgm:pt>
    <dgm:pt modelId="{C6197FD4-9A24-4F36-824A-DA4E3B2A4038}" type="pres">
      <dgm:prSet presAssocID="{471F7E67-B7FC-4DCB-9A96-C211D2B6FE38}" presName="imageRepeatNode" presStyleLbl="alignAcc1" presStyleIdx="6" presStyleCnt="7"/>
      <dgm:spPr/>
    </dgm:pt>
    <dgm:pt modelId="{021ABA1D-834E-42AD-B943-F8E7D36D150B}" type="pres">
      <dgm:prSet presAssocID="{471F7E67-B7FC-4DCB-9A96-C211D2B6FE38}" presName="imageaccent7" presStyleCnt="0"/>
      <dgm:spPr/>
    </dgm:pt>
    <dgm:pt modelId="{D02849E1-52A5-472C-9675-48D4D99BFEC8}" type="pres">
      <dgm:prSet presAssocID="{471F7E67-B7FC-4DCB-9A96-C211D2B6FE38}" presName="accentRepeatNode" presStyleLbl="solidAlignAcc1" presStyleIdx="13" presStyleCnt="14"/>
      <dgm:spPr/>
    </dgm:pt>
  </dgm:ptLst>
  <dgm:cxnLst>
    <dgm:cxn modelId="{9F399601-2F86-4604-AB31-76A2FA036A26}" type="presOf" srcId="{9102167C-00E2-494A-85D4-4E2ADA6009DA}" destId="{D03C02BC-9EEB-4681-A6F5-E9AC61E76289}" srcOrd="0" destOrd="0" presId="urn:microsoft.com/office/officeart/2008/layout/HexagonCluster"/>
    <dgm:cxn modelId="{0DACAD3F-D092-43C7-B8AB-ADC8DB0C884D}" type="presOf" srcId="{3C1D905B-7676-487B-BB7F-0385B9B93014}" destId="{9EC07DAE-3D71-44C0-9E17-BA5B77E9DF5A}" srcOrd="0" destOrd="0" presId="urn:microsoft.com/office/officeart/2008/layout/HexagonCluster"/>
    <dgm:cxn modelId="{0A989D63-DC69-4BFD-80A2-C8C5EF284BE5}" type="presOf" srcId="{3F800C92-BC02-49CE-A70B-6A6B42C24B36}" destId="{43E7CD6C-1F3F-4BC3-87B7-B065C1F970CB}" srcOrd="0" destOrd="0" presId="urn:microsoft.com/office/officeart/2008/layout/HexagonCluster"/>
    <dgm:cxn modelId="{A168AD64-FA89-4A8C-AAC3-0C891D88B3B3}" srcId="{A1C1C155-A26E-4B53-9AE3-73D6B01AF79B}" destId="{9A0B3818-C5E1-4C5A-8825-3029A979555D}" srcOrd="4" destOrd="0" parTransId="{27CD7F21-9769-4616-A5F4-69531E8D8DE3}" sibTransId="{9102167C-00E2-494A-85D4-4E2ADA6009DA}"/>
    <dgm:cxn modelId="{94122369-D076-4BC3-9958-4240AFF947A4}" type="presOf" srcId="{471F7E67-B7FC-4DCB-9A96-C211D2B6FE38}" destId="{C6197FD4-9A24-4F36-824A-DA4E3B2A4038}" srcOrd="0" destOrd="0" presId="urn:microsoft.com/office/officeart/2008/layout/HexagonCluster"/>
    <dgm:cxn modelId="{F2665E4D-115E-404A-9FFB-D7AC83BD1653}" type="presOf" srcId="{EA501CC5-2FEA-4624-AD04-49604C09BA86}" destId="{2655663C-4795-4B33-9DF8-A12FFF424655}" srcOrd="0" destOrd="0" presId="urn:microsoft.com/office/officeart/2008/layout/HexagonCluster"/>
    <dgm:cxn modelId="{05DEEE53-38FA-4DD2-89AC-D3067B4CB162}" type="presOf" srcId="{D766DF91-C612-4324-80F2-FAE4E156C0AA}" destId="{9205144C-3F8D-4872-84B5-C9CD86D4B705}" srcOrd="0" destOrd="0" presId="urn:microsoft.com/office/officeart/2008/layout/HexagonCluster"/>
    <dgm:cxn modelId="{7526D086-B7FD-4EF2-8788-346F00E25979}" type="presOf" srcId="{1485ECC7-ACD0-402A-8A89-492E1CBE9223}" destId="{5014194D-B98D-423C-87C9-E341C60A821F}" srcOrd="0" destOrd="0" presId="urn:microsoft.com/office/officeart/2008/layout/HexagonCluster"/>
    <dgm:cxn modelId="{3AA046A5-3CB9-4653-AF4B-18A8C3519E7C}" type="presOf" srcId="{A1C1C155-A26E-4B53-9AE3-73D6B01AF79B}" destId="{BB343D24-B005-4F24-AF97-0200FBA8D0CE}" srcOrd="0" destOrd="0" presId="urn:microsoft.com/office/officeart/2008/layout/HexagonCluster"/>
    <dgm:cxn modelId="{4628BFB0-5046-400B-BFB8-120B7B67BDA3}" srcId="{A1C1C155-A26E-4B53-9AE3-73D6B01AF79B}" destId="{1485ECC7-ACD0-402A-8A89-492E1CBE9223}" srcOrd="6" destOrd="0" parTransId="{52BFFC91-441A-4C82-A93C-1AB002F39D9E}" sibTransId="{471F7E67-B7FC-4DCB-9A96-C211D2B6FE38}"/>
    <dgm:cxn modelId="{AE92ACB1-C004-4DAF-B0D8-B8CDE980D152}" type="presOf" srcId="{CDD26BBF-0DBE-491E-A680-2B4E17F62243}" destId="{118FC7A6-3E30-4918-A77E-2BFAF41CA02D}" srcOrd="0" destOrd="0" presId="urn:microsoft.com/office/officeart/2008/layout/HexagonCluster"/>
    <dgm:cxn modelId="{114298B7-A19A-4197-BA04-A47F238AAC0D}" srcId="{A1C1C155-A26E-4B53-9AE3-73D6B01AF79B}" destId="{D766DF91-C612-4324-80F2-FAE4E156C0AA}" srcOrd="0" destOrd="0" parTransId="{EDDC9AE3-F3A0-4078-A320-B2CEE34A1716}" sibTransId="{3C1D905B-7676-487B-BB7F-0385B9B93014}"/>
    <dgm:cxn modelId="{B08178BC-0215-4197-B456-65C85E3E4064}" srcId="{A1C1C155-A26E-4B53-9AE3-73D6B01AF79B}" destId="{21E171FA-2438-470F-8C8B-1FFFAFF646C0}" srcOrd="1" destOrd="0" parTransId="{59688A4D-8038-487A-8A10-67A8BA7122D4}" sibTransId="{68D30204-472D-430F-8201-00CC64C7AFB2}"/>
    <dgm:cxn modelId="{933AABD0-EADD-42E5-B9F7-39FA766942C4}" type="presOf" srcId="{CF0B518C-3EF3-40C7-AF7C-294149C7A331}" destId="{5AF370BF-3CC5-4DCA-B02D-AF1E83D11BB1}" srcOrd="0" destOrd="0" presId="urn:microsoft.com/office/officeart/2008/layout/HexagonCluster"/>
    <dgm:cxn modelId="{3AC4FDDC-63A1-4013-AD5B-2095F264E087}" type="presOf" srcId="{8598FFC5-5832-4491-A617-1494407A1107}" destId="{AC55F1B5-2107-40E1-92D2-1697485D8007}" srcOrd="0" destOrd="0" presId="urn:microsoft.com/office/officeart/2008/layout/HexagonCluster"/>
    <dgm:cxn modelId="{BD51E0E0-08CF-4F9E-8212-CD6A1DF760B1}" srcId="{A1C1C155-A26E-4B53-9AE3-73D6B01AF79B}" destId="{3F800C92-BC02-49CE-A70B-6A6B42C24B36}" srcOrd="2" destOrd="0" parTransId="{E9EE07A9-1ABF-4D6E-88DB-D5B4402A5CCC}" sibTransId="{CF0B518C-3EF3-40C7-AF7C-294149C7A331}"/>
    <dgm:cxn modelId="{F141E4E1-83AE-4AD0-9FF8-DC18EE40126B}" type="presOf" srcId="{21E171FA-2438-470F-8C8B-1FFFAFF646C0}" destId="{0ED8DC6B-CA12-4F6F-BEE7-381D0663EC21}" srcOrd="0" destOrd="0" presId="urn:microsoft.com/office/officeart/2008/layout/HexagonCluster"/>
    <dgm:cxn modelId="{7E8EB3E2-C8C5-4BC3-B16D-46EF2FB53F29}" type="presOf" srcId="{9A0B3818-C5E1-4C5A-8825-3029A979555D}" destId="{BDA9A935-766F-4A9F-9752-F85B09F015B0}" srcOrd="0" destOrd="0" presId="urn:microsoft.com/office/officeart/2008/layout/HexagonCluster"/>
    <dgm:cxn modelId="{72E391E6-5D9D-463A-B384-CFE82011578F}" srcId="{A1C1C155-A26E-4B53-9AE3-73D6B01AF79B}" destId="{CDD26BBF-0DBE-491E-A680-2B4E17F62243}" srcOrd="3" destOrd="0" parTransId="{9890442E-AE14-4FEF-9598-44EA18A12B58}" sibTransId="{EA501CC5-2FEA-4624-AD04-49604C09BA86}"/>
    <dgm:cxn modelId="{AA36B2EA-82CB-4C2F-82B3-7E00139CDE6F}" type="presOf" srcId="{68D30204-472D-430F-8201-00CC64C7AFB2}" destId="{F35D4F57-23AD-4C0D-BC8C-0CA46CC9CE65}" srcOrd="0" destOrd="0" presId="urn:microsoft.com/office/officeart/2008/layout/HexagonCluster"/>
    <dgm:cxn modelId="{159543F8-3220-4BFC-A121-0F3729CAD09B}" type="presOf" srcId="{F5659BA2-9F10-4217-B3DF-2FD66907FBD2}" destId="{7079C5F8-0B8D-4997-A683-9F7CCE410B5B}" srcOrd="0" destOrd="0" presId="urn:microsoft.com/office/officeart/2008/layout/HexagonCluster"/>
    <dgm:cxn modelId="{86117AF8-B0B3-4180-95FF-5AF54F85851C}" srcId="{A1C1C155-A26E-4B53-9AE3-73D6B01AF79B}" destId="{8598FFC5-5832-4491-A617-1494407A1107}" srcOrd="5" destOrd="0" parTransId="{C47192EF-E8F1-43D3-BBE6-D8898AAA6B5B}" sibTransId="{F5659BA2-9F10-4217-B3DF-2FD66907FBD2}"/>
    <dgm:cxn modelId="{582ECC82-8C08-4F59-A0D9-4A12BE815A15}" type="presParOf" srcId="{BB343D24-B005-4F24-AF97-0200FBA8D0CE}" destId="{E0EFF731-EAB6-4BC4-BA80-EB2A14357F0B}" srcOrd="0" destOrd="0" presId="urn:microsoft.com/office/officeart/2008/layout/HexagonCluster"/>
    <dgm:cxn modelId="{B990EA82-7729-4618-A429-50B9322EADBD}" type="presParOf" srcId="{E0EFF731-EAB6-4BC4-BA80-EB2A14357F0B}" destId="{9205144C-3F8D-4872-84B5-C9CD86D4B705}" srcOrd="0" destOrd="0" presId="urn:microsoft.com/office/officeart/2008/layout/HexagonCluster"/>
    <dgm:cxn modelId="{D4AD7805-875C-4F3D-BA2C-EC28D2269DE8}" type="presParOf" srcId="{BB343D24-B005-4F24-AF97-0200FBA8D0CE}" destId="{C33CE8B2-AB46-4D96-8B4C-2D998F4E6B42}" srcOrd="1" destOrd="0" presId="urn:microsoft.com/office/officeart/2008/layout/HexagonCluster"/>
    <dgm:cxn modelId="{AA602B4E-CBB4-4579-906C-CF2C6865CA9B}" type="presParOf" srcId="{C33CE8B2-AB46-4D96-8B4C-2D998F4E6B42}" destId="{7815BF90-0B29-45E5-9113-F0885E7BF314}" srcOrd="0" destOrd="0" presId="urn:microsoft.com/office/officeart/2008/layout/HexagonCluster"/>
    <dgm:cxn modelId="{108BB890-64C9-4461-B95F-B068325EFDBD}" type="presParOf" srcId="{BB343D24-B005-4F24-AF97-0200FBA8D0CE}" destId="{BF39A667-04AE-4542-9BD9-DA7699B92183}" srcOrd="2" destOrd="0" presId="urn:microsoft.com/office/officeart/2008/layout/HexagonCluster"/>
    <dgm:cxn modelId="{3177B93F-AF15-4C52-9A99-9A23BBE589E7}" type="presParOf" srcId="{BF39A667-04AE-4542-9BD9-DA7699B92183}" destId="{9EC07DAE-3D71-44C0-9E17-BA5B77E9DF5A}" srcOrd="0" destOrd="0" presId="urn:microsoft.com/office/officeart/2008/layout/HexagonCluster"/>
    <dgm:cxn modelId="{E8149B11-823C-4879-9E90-B1129651BF9F}" type="presParOf" srcId="{BB343D24-B005-4F24-AF97-0200FBA8D0CE}" destId="{F10311F6-2B95-417E-AD90-9B02F23AFD0B}" srcOrd="3" destOrd="0" presId="urn:microsoft.com/office/officeart/2008/layout/HexagonCluster"/>
    <dgm:cxn modelId="{BB9D3A4A-9F15-4EE4-A3AD-AB7CFD21039C}" type="presParOf" srcId="{F10311F6-2B95-417E-AD90-9B02F23AFD0B}" destId="{C4DD8A01-4667-43CE-82E9-782B7D40F0E0}" srcOrd="0" destOrd="0" presId="urn:microsoft.com/office/officeart/2008/layout/HexagonCluster"/>
    <dgm:cxn modelId="{C62BE8D3-1B18-4B24-BA24-68BFE34CFF99}" type="presParOf" srcId="{BB343D24-B005-4F24-AF97-0200FBA8D0CE}" destId="{9BCDD4C2-DDF7-46D6-810D-E4247EB4787A}" srcOrd="4" destOrd="0" presId="urn:microsoft.com/office/officeart/2008/layout/HexagonCluster"/>
    <dgm:cxn modelId="{749ACDD3-54B6-420B-AB9A-963BF40116FA}" type="presParOf" srcId="{9BCDD4C2-DDF7-46D6-810D-E4247EB4787A}" destId="{0ED8DC6B-CA12-4F6F-BEE7-381D0663EC21}" srcOrd="0" destOrd="0" presId="urn:microsoft.com/office/officeart/2008/layout/HexagonCluster"/>
    <dgm:cxn modelId="{00836E6A-80AE-4782-B4C7-2C101BC1E6F8}" type="presParOf" srcId="{BB343D24-B005-4F24-AF97-0200FBA8D0CE}" destId="{E9B14123-7A67-46F0-8C2B-3B3B4452E3AF}" srcOrd="5" destOrd="0" presId="urn:microsoft.com/office/officeart/2008/layout/HexagonCluster"/>
    <dgm:cxn modelId="{822FE7D0-A932-49EF-93A9-A9E951F95589}" type="presParOf" srcId="{E9B14123-7A67-46F0-8C2B-3B3B4452E3AF}" destId="{AB0B24B1-3696-4417-9744-ECBDD3D90C50}" srcOrd="0" destOrd="0" presId="urn:microsoft.com/office/officeart/2008/layout/HexagonCluster"/>
    <dgm:cxn modelId="{6E78E45A-032D-4064-AE9F-D268B4DA192E}" type="presParOf" srcId="{BB343D24-B005-4F24-AF97-0200FBA8D0CE}" destId="{2A9E18FA-904B-44F7-82EA-6686011E65DF}" srcOrd="6" destOrd="0" presId="urn:microsoft.com/office/officeart/2008/layout/HexagonCluster"/>
    <dgm:cxn modelId="{953A9E86-61D6-4C40-AC04-E4D39ADEB139}" type="presParOf" srcId="{2A9E18FA-904B-44F7-82EA-6686011E65DF}" destId="{F35D4F57-23AD-4C0D-BC8C-0CA46CC9CE65}" srcOrd="0" destOrd="0" presId="urn:microsoft.com/office/officeart/2008/layout/HexagonCluster"/>
    <dgm:cxn modelId="{BB769E76-6641-4064-974D-23D9CD8A5238}" type="presParOf" srcId="{BB343D24-B005-4F24-AF97-0200FBA8D0CE}" destId="{45AE5C6D-4A0F-482D-A02C-A0F4C1FF71E4}" srcOrd="7" destOrd="0" presId="urn:microsoft.com/office/officeart/2008/layout/HexagonCluster"/>
    <dgm:cxn modelId="{115E1A66-859B-4393-B4A8-0950470E4D4B}" type="presParOf" srcId="{45AE5C6D-4A0F-482D-A02C-A0F4C1FF71E4}" destId="{C4601F53-367A-43F6-BA4F-6DA104DB55AD}" srcOrd="0" destOrd="0" presId="urn:microsoft.com/office/officeart/2008/layout/HexagonCluster"/>
    <dgm:cxn modelId="{190B74CE-6C9D-417C-8C91-4EC64B420A71}" type="presParOf" srcId="{BB343D24-B005-4F24-AF97-0200FBA8D0CE}" destId="{599FC411-9723-4982-A477-2BCA9EFEAB0F}" srcOrd="8" destOrd="0" presId="urn:microsoft.com/office/officeart/2008/layout/HexagonCluster"/>
    <dgm:cxn modelId="{0885D479-8640-4468-B4B5-6B9C480689D1}" type="presParOf" srcId="{599FC411-9723-4982-A477-2BCA9EFEAB0F}" destId="{43E7CD6C-1F3F-4BC3-87B7-B065C1F970CB}" srcOrd="0" destOrd="0" presId="urn:microsoft.com/office/officeart/2008/layout/HexagonCluster"/>
    <dgm:cxn modelId="{2DBBEC37-5997-4545-AF14-36744553A2A1}" type="presParOf" srcId="{BB343D24-B005-4F24-AF97-0200FBA8D0CE}" destId="{71D4ED67-1B01-4685-A529-7EDF915DE7B6}" srcOrd="9" destOrd="0" presId="urn:microsoft.com/office/officeart/2008/layout/HexagonCluster"/>
    <dgm:cxn modelId="{AA605087-6CC4-4B55-B39D-7B0AAAE08A1B}" type="presParOf" srcId="{71D4ED67-1B01-4685-A529-7EDF915DE7B6}" destId="{2463F52E-AAB1-4F08-B48B-4AE1A3B34C7B}" srcOrd="0" destOrd="0" presId="urn:microsoft.com/office/officeart/2008/layout/HexagonCluster"/>
    <dgm:cxn modelId="{07C8B2DE-DBB5-4062-9BC9-B1C62703F9D4}" type="presParOf" srcId="{BB343D24-B005-4F24-AF97-0200FBA8D0CE}" destId="{715ABF9E-17CE-4C8F-8A5D-BA51E26C1E04}" srcOrd="10" destOrd="0" presId="urn:microsoft.com/office/officeart/2008/layout/HexagonCluster"/>
    <dgm:cxn modelId="{A3BD8C1E-3A01-4650-B007-22D209AE53CB}" type="presParOf" srcId="{715ABF9E-17CE-4C8F-8A5D-BA51E26C1E04}" destId="{5AF370BF-3CC5-4DCA-B02D-AF1E83D11BB1}" srcOrd="0" destOrd="0" presId="urn:microsoft.com/office/officeart/2008/layout/HexagonCluster"/>
    <dgm:cxn modelId="{17C3A012-4B4C-4AB0-BFB7-852772C7115D}" type="presParOf" srcId="{BB343D24-B005-4F24-AF97-0200FBA8D0CE}" destId="{B4FCF4F8-54F7-4CB9-A23C-12668D9436C9}" srcOrd="11" destOrd="0" presId="urn:microsoft.com/office/officeart/2008/layout/HexagonCluster"/>
    <dgm:cxn modelId="{3B952F59-3010-49EA-94D9-E039C1FC1EC8}" type="presParOf" srcId="{B4FCF4F8-54F7-4CB9-A23C-12668D9436C9}" destId="{7A3FA824-F49B-4862-8770-351A601BC4E7}" srcOrd="0" destOrd="0" presId="urn:microsoft.com/office/officeart/2008/layout/HexagonCluster"/>
    <dgm:cxn modelId="{E2615FC1-3E22-438C-8F3F-FE187D283985}" type="presParOf" srcId="{BB343D24-B005-4F24-AF97-0200FBA8D0CE}" destId="{77C0DFEE-AC7B-47C6-BD43-618565713D34}" srcOrd="12" destOrd="0" presId="urn:microsoft.com/office/officeart/2008/layout/HexagonCluster"/>
    <dgm:cxn modelId="{6B6DA296-8989-4B9C-B062-B37CFFAF069F}" type="presParOf" srcId="{77C0DFEE-AC7B-47C6-BD43-618565713D34}" destId="{118FC7A6-3E30-4918-A77E-2BFAF41CA02D}" srcOrd="0" destOrd="0" presId="urn:microsoft.com/office/officeart/2008/layout/HexagonCluster"/>
    <dgm:cxn modelId="{4FD64D6B-6328-4650-B516-83B3F0F340A6}" type="presParOf" srcId="{BB343D24-B005-4F24-AF97-0200FBA8D0CE}" destId="{E3B2C589-22BE-4090-B2CE-349C82A78261}" srcOrd="13" destOrd="0" presId="urn:microsoft.com/office/officeart/2008/layout/HexagonCluster"/>
    <dgm:cxn modelId="{D16CB302-67A4-4AC5-AD20-1FF580EFFFDE}" type="presParOf" srcId="{E3B2C589-22BE-4090-B2CE-349C82A78261}" destId="{B03574F5-7177-4A35-B379-4137AE332545}" srcOrd="0" destOrd="0" presId="urn:microsoft.com/office/officeart/2008/layout/HexagonCluster"/>
    <dgm:cxn modelId="{CAE347D6-0287-44C3-9CD7-625D2AD40FC7}" type="presParOf" srcId="{BB343D24-B005-4F24-AF97-0200FBA8D0CE}" destId="{C594B080-BBD1-4017-BF8A-E71DEDAFBB37}" srcOrd="14" destOrd="0" presId="urn:microsoft.com/office/officeart/2008/layout/HexagonCluster"/>
    <dgm:cxn modelId="{BDBD9062-A805-459B-8DF7-E5C307935D69}" type="presParOf" srcId="{C594B080-BBD1-4017-BF8A-E71DEDAFBB37}" destId="{2655663C-4795-4B33-9DF8-A12FFF424655}" srcOrd="0" destOrd="0" presId="urn:microsoft.com/office/officeart/2008/layout/HexagonCluster"/>
    <dgm:cxn modelId="{009C4682-9CCE-4EBA-84DC-BE249534915D}" type="presParOf" srcId="{BB343D24-B005-4F24-AF97-0200FBA8D0CE}" destId="{3069304A-BD02-4B3D-9F92-85110AD2764B}" srcOrd="15" destOrd="0" presId="urn:microsoft.com/office/officeart/2008/layout/HexagonCluster"/>
    <dgm:cxn modelId="{6DEEBC11-F209-42AB-9FC9-966B26B3B6F5}" type="presParOf" srcId="{3069304A-BD02-4B3D-9F92-85110AD2764B}" destId="{1CA262FF-DE12-4831-A68B-C106156241D0}" srcOrd="0" destOrd="0" presId="urn:microsoft.com/office/officeart/2008/layout/HexagonCluster"/>
    <dgm:cxn modelId="{2383B4A5-DF37-450C-854A-12D48E19766B}" type="presParOf" srcId="{BB343D24-B005-4F24-AF97-0200FBA8D0CE}" destId="{7A10EDC0-460D-448D-A3FB-DB82B9709967}" srcOrd="16" destOrd="0" presId="urn:microsoft.com/office/officeart/2008/layout/HexagonCluster"/>
    <dgm:cxn modelId="{CF19939C-304E-46DD-8445-6753B6A990E1}" type="presParOf" srcId="{7A10EDC0-460D-448D-A3FB-DB82B9709967}" destId="{BDA9A935-766F-4A9F-9752-F85B09F015B0}" srcOrd="0" destOrd="0" presId="urn:microsoft.com/office/officeart/2008/layout/HexagonCluster"/>
    <dgm:cxn modelId="{19B3A987-A1A6-4F1A-A3BC-7F39CD03DCB1}" type="presParOf" srcId="{BB343D24-B005-4F24-AF97-0200FBA8D0CE}" destId="{2730DF85-F3C4-4EF2-A6DA-5413E27F1C80}" srcOrd="17" destOrd="0" presId="urn:microsoft.com/office/officeart/2008/layout/HexagonCluster"/>
    <dgm:cxn modelId="{BB897760-0303-42B9-9185-4C6085BD6F93}" type="presParOf" srcId="{2730DF85-F3C4-4EF2-A6DA-5413E27F1C80}" destId="{6A8CAC3C-9243-4DB4-8EC0-130B27C04E62}" srcOrd="0" destOrd="0" presId="urn:microsoft.com/office/officeart/2008/layout/HexagonCluster"/>
    <dgm:cxn modelId="{AEEA4E0F-B1AB-4DBD-BB18-1B81776937FA}" type="presParOf" srcId="{BB343D24-B005-4F24-AF97-0200FBA8D0CE}" destId="{89FE6AE3-E719-4F91-AA4D-855024CACC92}" srcOrd="18" destOrd="0" presId="urn:microsoft.com/office/officeart/2008/layout/HexagonCluster"/>
    <dgm:cxn modelId="{B354FF89-4C88-45EB-BF55-B1C57AD3A9B1}" type="presParOf" srcId="{89FE6AE3-E719-4F91-AA4D-855024CACC92}" destId="{D03C02BC-9EEB-4681-A6F5-E9AC61E76289}" srcOrd="0" destOrd="0" presId="urn:microsoft.com/office/officeart/2008/layout/HexagonCluster"/>
    <dgm:cxn modelId="{C5A2017A-F104-4F77-AFA8-56A645D0CBF5}" type="presParOf" srcId="{BB343D24-B005-4F24-AF97-0200FBA8D0CE}" destId="{3421A567-6CA9-4AB1-B927-89E3CFAD72E0}" srcOrd="19" destOrd="0" presId="urn:microsoft.com/office/officeart/2008/layout/HexagonCluster"/>
    <dgm:cxn modelId="{FAFCF65D-819D-461C-AAC3-3C451A29317C}" type="presParOf" srcId="{3421A567-6CA9-4AB1-B927-89E3CFAD72E0}" destId="{83CAD8E8-7BBA-44E3-B2C9-ADE8753B3583}" srcOrd="0" destOrd="0" presId="urn:microsoft.com/office/officeart/2008/layout/HexagonCluster"/>
    <dgm:cxn modelId="{B7F13F13-FE48-4B33-A0CE-49040701D480}" type="presParOf" srcId="{BB343D24-B005-4F24-AF97-0200FBA8D0CE}" destId="{FE743EA6-349C-4A4C-8958-8D5E0EB16855}" srcOrd="20" destOrd="0" presId="urn:microsoft.com/office/officeart/2008/layout/HexagonCluster"/>
    <dgm:cxn modelId="{1E6FA1BC-0155-438E-B4B9-9B88312BCD4A}" type="presParOf" srcId="{FE743EA6-349C-4A4C-8958-8D5E0EB16855}" destId="{AC55F1B5-2107-40E1-92D2-1697485D8007}" srcOrd="0" destOrd="0" presId="urn:microsoft.com/office/officeart/2008/layout/HexagonCluster"/>
    <dgm:cxn modelId="{9F3642C2-BA74-49CA-ACA4-410A0E5F2DA4}" type="presParOf" srcId="{BB343D24-B005-4F24-AF97-0200FBA8D0CE}" destId="{7F31BAFA-D80B-47A2-B7CE-B1020A554838}" srcOrd="21" destOrd="0" presId="urn:microsoft.com/office/officeart/2008/layout/HexagonCluster"/>
    <dgm:cxn modelId="{94C7BC1F-BBAD-4DE0-B8D5-3DAFD706E0B7}" type="presParOf" srcId="{7F31BAFA-D80B-47A2-B7CE-B1020A554838}" destId="{F3E5A47F-10A9-4EF5-BD70-1BBECAB15905}" srcOrd="0" destOrd="0" presId="urn:microsoft.com/office/officeart/2008/layout/HexagonCluster"/>
    <dgm:cxn modelId="{81F00A4D-2F7D-49DA-A1F0-0DFAB936C18F}" type="presParOf" srcId="{BB343D24-B005-4F24-AF97-0200FBA8D0CE}" destId="{C4C27FBA-EAA7-432B-9420-4296F562E8F7}" srcOrd="22" destOrd="0" presId="urn:microsoft.com/office/officeart/2008/layout/HexagonCluster"/>
    <dgm:cxn modelId="{2AA0F966-572E-4ECD-9BAB-12234A140BD1}" type="presParOf" srcId="{C4C27FBA-EAA7-432B-9420-4296F562E8F7}" destId="{7079C5F8-0B8D-4997-A683-9F7CCE410B5B}" srcOrd="0" destOrd="0" presId="urn:microsoft.com/office/officeart/2008/layout/HexagonCluster"/>
    <dgm:cxn modelId="{FA2ABB53-C537-45D5-97B3-676279E6C026}" type="presParOf" srcId="{BB343D24-B005-4F24-AF97-0200FBA8D0CE}" destId="{E5A6D91F-C190-41F4-B052-4ACCF330D27B}" srcOrd="23" destOrd="0" presId="urn:microsoft.com/office/officeart/2008/layout/HexagonCluster"/>
    <dgm:cxn modelId="{590EC775-9720-464E-843D-FD482EA64A72}" type="presParOf" srcId="{E5A6D91F-C190-41F4-B052-4ACCF330D27B}" destId="{0CEACAAD-1CCA-4662-BDC4-E63173F8F576}" srcOrd="0" destOrd="0" presId="urn:microsoft.com/office/officeart/2008/layout/HexagonCluster"/>
    <dgm:cxn modelId="{0157EC4B-4412-4AD1-AB3E-DF7549A91659}" type="presParOf" srcId="{BB343D24-B005-4F24-AF97-0200FBA8D0CE}" destId="{9B4F1ED4-F6A2-4DA5-B7ED-F112A904400B}" srcOrd="24" destOrd="0" presId="urn:microsoft.com/office/officeart/2008/layout/HexagonCluster"/>
    <dgm:cxn modelId="{4AFD8987-1282-46C6-B20F-112F4AA5D872}" type="presParOf" srcId="{9B4F1ED4-F6A2-4DA5-B7ED-F112A904400B}" destId="{5014194D-B98D-423C-87C9-E341C60A821F}" srcOrd="0" destOrd="0" presId="urn:microsoft.com/office/officeart/2008/layout/HexagonCluster"/>
    <dgm:cxn modelId="{5810D5B9-C651-4097-B2FE-BBC8D8272FAC}" type="presParOf" srcId="{BB343D24-B005-4F24-AF97-0200FBA8D0CE}" destId="{26D9D67B-F953-4670-B68F-AFF48B8D5898}" srcOrd="25" destOrd="0" presId="urn:microsoft.com/office/officeart/2008/layout/HexagonCluster"/>
    <dgm:cxn modelId="{A29214B0-35FC-4436-9943-E6FBED66BF11}" type="presParOf" srcId="{26D9D67B-F953-4670-B68F-AFF48B8D5898}" destId="{82D258B4-D877-4766-9B5B-AAD6B8C899F2}" srcOrd="0" destOrd="0" presId="urn:microsoft.com/office/officeart/2008/layout/HexagonCluster"/>
    <dgm:cxn modelId="{25E8B2EC-1757-4BF7-9566-E79363A6538A}" type="presParOf" srcId="{BB343D24-B005-4F24-AF97-0200FBA8D0CE}" destId="{D0917458-24DE-43B2-9BA3-100E4D1735AE}" srcOrd="26" destOrd="0" presId="urn:microsoft.com/office/officeart/2008/layout/HexagonCluster"/>
    <dgm:cxn modelId="{AEEE8056-643A-4FEB-9EAF-22C42F1D0A0F}" type="presParOf" srcId="{D0917458-24DE-43B2-9BA3-100E4D1735AE}" destId="{C6197FD4-9A24-4F36-824A-DA4E3B2A4038}" srcOrd="0" destOrd="0" presId="urn:microsoft.com/office/officeart/2008/layout/HexagonCluster"/>
    <dgm:cxn modelId="{17A81861-33B3-4CE8-BFAA-C8F83F4C89B6}" type="presParOf" srcId="{BB343D24-B005-4F24-AF97-0200FBA8D0CE}" destId="{021ABA1D-834E-42AD-B943-F8E7D36D150B}" srcOrd="27" destOrd="0" presId="urn:microsoft.com/office/officeart/2008/layout/HexagonCluster"/>
    <dgm:cxn modelId="{9D1756C5-4891-4179-ABED-99BDD50B158D}" type="presParOf" srcId="{021ABA1D-834E-42AD-B943-F8E7D36D150B}" destId="{D02849E1-52A5-472C-9675-48D4D99BFEC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5144C-3F8D-4872-84B5-C9CD86D4B705}">
      <dsp:nvSpPr>
        <dsp:cNvPr id="0" name=""/>
        <dsp:cNvSpPr/>
      </dsp:nvSpPr>
      <dsp:spPr>
        <a:xfrm>
          <a:off x="1300050" y="2303794"/>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Design, construct and operate radio astronomy facilities</a:t>
          </a:r>
          <a:endParaRPr lang="en-ZA" sz="1100" kern="1200" dirty="0"/>
        </a:p>
      </dsp:txBody>
      <dsp:txXfrm>
        <a:off x="1534044" y="2504719"/>
        <a:ext cx="1042730" cy="895365"/>
      </dsp:txXfrm>
    </dsp:sp>
    <dsp:sp modelId="{7815BF90-0B29-45E5-9113-F0885E7BF314}">
      <dsp:nvSpPr>
        <dsp:cNvPr id="0" name=""/>
        <dsp:cNvSpPr/>
      </dsp:nvSpPr>
      <dsp:spPr>
        <a:xfrm>
          <a:off x="1336096" y="2883703"/>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C07DAE-3D71-44C0-9E17-BA5B77E9DF5A}">
      <dsp:nvSpPr>
        <dsp:cNvPr id="0" name=""/>
        <dsp:cNvSpPr/>
      </dsp:nvSpPr>
      <dsp:spPr>
        <a:xfrm>
          <a:off x="0" y="1586487"/>
          <a:ext cx="1510718" cy="1297215"/>
        </a:xfrm>
        <a:prstGeom prst="hexagon">
          <a:avLst>
            <a:gd name="adj" fmla="val 25000"/>
            <a:gd name="vf" fmla="val 11547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t="-28000" b="-2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D8A01-4667-43CE-82E9-782B7D40F0E0}">
      <dsp:nvSpPr>
        <dsp:cNvPr id="0" name=""/>
        <dsp:cNvSpPr/>
      </dsp:nvSpPr>
      <dsp:spPr>
        <a:xfrm>
          <a:off x="1034913" y="2711588"/>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D8DC6B-CA12-4F6F-BEE7-381D0663EC21}">
      <dsp:nvSpPr>
        <dsp:cNvPr id="0" name=""/>
        <dsp:cNvSpPr/>
      </dsp:nvSpPr>
      <dsp:spPr>
        <a:xfrm>
          <a:off x="2600101" y="1582576"/>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Protected areas for radio astronomy</a:t>
          </a:r>
        </a:p>
      </dsp:txBody>
      <dsp:txXfrm>
        <a:off x="2834095" y="1783501"/>
        <a:ext cx="1042730" cy="895365"/>
      </dsp:txXfrm>
    </dsp:sp>
    <dsp:sp modelId="{AB0B24B1-3696-4417-9744-ECBDD3D90C50}">
      <dsp:nvSpPr>
        <dsp:cNvPr id="0" name=""/>
        <dsp:cNvSpPr/>
      </dsp:nvSpPr>
      <dsp:spPr>
        <a:xfrm>
          <a:off x="3639821" y="2704743"/>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5D4F57-23AD-4C0D-BC8C-0CA46CC9CE65}">
      <dsp:nvSpPr>
        <dsp:cNvPr id="0" name=""/>
        <dsp:cNvSpPr/>
      </dsp:nvSpPr>
      <dsp:spPr>
        <a:xfrm>
          <a:off x="3899350" y="2300860"/>
          <a:ext cx="1510718" cy="1297215"/>
        </a:xfrm>
        <a:prstGeom prst="hexagon">
          <a:avLst>
            <a:gd name="adj" fmla="val 25000"/>
            <a:gd name="vf" fmla="val 11547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601F53-367A-43F6-BA4F-6DA104DB55AD}">
      <dsp:nvSpPr>
        <dsp:cNvPr id="0" name=""/>
        <dsp:cNvSpPr/>
      </dsp:nvSpPr>
      <dsp:spPr>
        <a:xfrm>
          <a:off x="3936197" y="2878324"/>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7CD6C-1F3F-4BC3-87B7-B065C1F970CB}">
      <dsp:nvSpPr>
        <dsp:cNvPr id="0" name=""/>
        <dsp:cNvSpPr/>
      </dsp:nvSpPr>
      <dsp:spPr>
        <a:xfrm>
          <a:off x="1300050" y="869670"/>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Technology Research and Development</a:t>
          </a:r>
        </a:p>
      </dsp:txBody>
      <dsp:txXfrm>
        <a:off x="1534044" y="1070595"/>
        <a:ext cx="1042730" cy="895365"/>
      </dsp:txXfrm>
    </dsp:sp>
    <dsp:sp modelId="{2463F52E-AAB1-4F08-B48B-4AE1A3B34C7B}">
      <dsp:nvSpPr>
        <dsp:cNvPr id="0" name=""/>
        <dsp:cNvSpPr/>
      </dsp:nvSpPr>
      <dsp:spPr>
        <a:xfrm>
          <a:off x="2328556" y="887272"/>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F370BF-3CC5-4DCA-B02D-AF1E83D11BB1}">
      <dsp:nvSpPr>
        <dsp:cNvPr id="0" name=""/>
        <dsp:cNvSpPr/>
      </dsp:nvSpPr>
      <dsp:spPr>
        <a:xfrm>
          <a:off x="3972830" y="3672414"/>
          <a:ext cx="1510718" cy="1297215"/>
        </a:xfrm>
        <a:prstGeom prst="hexagon">
          <a:avLst>
            <a:gd name="adj" fmla="val 25000"/>
            <a:gd name="vf" fmla="val 115470"/>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3FA824-F49B-4862-8770-351A601BC4E7}">
      <dsp:nvSpPr>
        <dsp:cNvPr id="0" name=""/>
        <dsp:cNvSpPr/>
      </dsp:nvSpPr>
      <dsp:spPr>
        <a:xfrm>
          <a:off x="2642555" y="722981"/>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8FC7A6-3E30-4918-A77E-2BFAF41CA02D}">
      <dsp:nvSpPr>
        <dsp:cNvPr id="0" name=""/>
        <dsp:cNvSpPr/>
      </dsp:nvSpPr>
      <dsp:spPr>
        <a:xfrm>
          <a:off x="3899350" y="866736"/>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err="1"/>
            <a:t>Commercialisation</a:t>
          </a:r>
          <a:endParaRPr lang="en-US" sz="1050" kern="1200" dirty="0"/>
        </a:p>
      </dsp:txBody>
      <dsp:txXfrm>
        <a:off x="4133344" y="1067661"/>
        <a:ext cx="1042730" cy="895365"/>
      </dsp:txXfrm>
    </dsp:sp>
    <dsp:sp modelId="{B03574F5-7177-4A35-B379-4137AE332545}">
      <dsp:nvSpPr>
        <dsp:cNvPr id="0" name=""/>
        <dsp:cNvSpPr/>
      </dsp:nvSpPr>
      <dsp:spPr>
        <a:xfrm>
          <a:off x="5206610" y="1441755"/>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55663C-4795-4B33-9DF8-A12FFF424655}">
      <dsp:nvSpPr>
        <dsp:cNvPr id="0" name=""/>
        <dsp:cNvSpPr/>
      </dsp:nvSpPr>
      <dsp:spPr>
        <a:xfrm>
          <a:off x="5199401" y="1596267"/>
          <a:ext cx="1510718" cy="1297215"/>
        </a:xfrm>
        <a:prstGeom prst="hexagon">
          <a:avLst>
            <a:gd name="adj" fmla="val 25000"/>
            <a:gd name="vf" fmla="val 115470"/>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l="-27000" r="-2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A262FF-DE12-4831-A68B-C106156241D0}">
      <dsp:nvSpPr>
        <dsp:cNvPr id="0" name=""/>
        <dsp:cNvSpPr/>
      </dsp:nvSpPr>
      <dsp:spPr>
        <a:xfrm>
          <a:off x="5494175" y="1619248"/>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A9A935-766F-4A9F-9752-F85B09F015B0}">
      <dsp:nvSpPr>
        <dsp:cNvPr id="0" name=""/>
        <dsp:cNvSpPr/>
      </dsp:nvSpPr>
      <dsp:spPr>
        <a:xfrm>
          <a:off x="5199401" y="162142"/>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Human Capital Development</a:t>
          </a:r>
        </a:p>
      </dsp:txBody>
      <dsp:txXfrm>
        <a:off x="5433395" y="363067"/>
        <a:ext cx="1042730" cy="895365"/>
      </dsp:txXfrm>
    </dsp:sp>
    <dsp:sp modelId="{6A8CAC3C-9243-4DB4-8EC0-130B27C04E62}">
      <dsp:nvSpPr>
        <dsp:cNvPr id="0" name=""/>
        <dsp:cNvSpPr/>
      </dsp:nvSpPr>
      <dsp:spPr>
        <a:xfrm>
          <a:off x="6506661" y="743518"/>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3C02BC-9EEB-4681-A6F5-E9AC61E76289}">
      <dsp:nvSpPr>
        <dsp:cNvPr id="0" name=""/>
        <dsp:cNvSpPr/>
      </dsp:nvSpPr>
      <dsp:spPr>
        <a:xfrm>
          <a:off x="6499451" y="885805"/>
          <a:ext cx="1510718" cy="1297215"/>
        </a:xfrm>
        <a:prstGeom prst="hexagon">
          <a:avLst>
            <a:gd name="adj" fmla="val 25000"/>
            <a:gd name="vf" fmla="val 115470"/>
          </a:avLst>
        </a:prstGeom>
        <a:blipFill rotWithShape="1">
          <a:blip xmlns:r="http://schemas.openxmlformats.org/officeDocument/2006/relationships" r:embed="rId5" cstate="screen">
            <a:alphaModFix/>
            <a:extLst>
              <a:ext uri="{28A0092B-C50C-407E-A947-70E740481C1C}">
                <a14:useLocalDpi xmlns:a14="http://schemas.microsoft.com/office/drawing/2010/main"/>
              </a:ext>
            </a:extLst>
          </a:blip>
          <a:srcRect/>
          <a:stretch>
            <a:fillRect l="-40000" r="-4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CAD8E8-7BBA-44E3-B2C9-ADE8753B3583}">
      <dsp:nvSpPr>
        <dsp:cNvPr id="0" name=""/>
        <dsp:cNvSpPr/>
      </dsp:nvSpPr>
      <dsp:spPr>
        <a:xfrm>
          <a:off x="6800634" y="914654"/>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55F1B5-2107-40E1-92D2-1697485D8007}">
      <dsp:nvSpPr>
        <dsp:cNvPr id="0" name=""/>
        <dsp:cNvSpPr/>
      </dsp:nvSpPr>
      <dsp:spPr>
        <a:xfrm>
          <a:off x="6499451" y="2317485"/>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kern="1200" dirty="0"/>
            <a:t>Communications &amp; Science Engagement</a:t>
          </a:r>
        </a:p>
      </dsp:txBody>
      <dsp:txXfrm>
        <a:off x="6733445" y="2518410"/>
        <a:ext cx="1042730" cy="895365"/>
      </dsp:txXfrm>
    </dsp:sp>
    <dsp:sp modelId="{F3E5A47F-10A9-4EF5-BD70-1BBECAB15905}">
      <dsp:nvSpPr>
        <dsp:cNvPr id="0" name=""/>
        <dsp:cNvSpPr/>
      </dsp:nvSpPr>
      <dsp:spPr>
        <a:xfrm>
          <a:off x="6799032" y="3453832"/>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79C5F8-0B8D-4997-A683-9F7CCE410B5B}">
      <dsp:nvSpPr>
        <dsp:cNvPr id="0" name=""/>
        <dsp:cNvSpPr/>
      </dsp:nvSpPr>
      <dsp:spPr>
        <a:xfrm>
          <a:off x="5199401" y="3027946"/>
          <a:ext cx="1510718" cy="1297215"/>
        </a:xfrm>
        <a:prstGeom prst="hexagon">
          <a:avLst>
            <a:gd name="adj" fmla="val 25000"/>
            <a:gd name="vf" fmla="val 115470"/>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l="-15000" r="-1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EACAAD-1CCA-4662-BDC4-E63173F8F576}">
      <dsp:nvSpPr>
        <dsp:cNvPr id="0" name=""/>
        <dsp:cNvSpPr/>
      </dsp:nvSpPr>
      <dsp:spPr>
        <a:xfrm>
          <a:off x="6518676" y="3597098"/>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14194D-B98D-423C-87C9-E341C60A821F}">
      <dsp:nvSpPr>
        <dsp:cNvPr id="0" name=""/>
        <dsp:cNvSpPr/>
      </dsp:nvSpPr>
      <dsp:spPr>
        <a:xfrm>
          <a:off x="2598499" y="3019634"/>
          <a:ext cx="1510718" cy="129721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66725">
            <a:lnSpc>
              <a:spcPct val="90000"/>
            </a:lnSpc>
            <a:spcBef>
              <a:spcPct val="0"/>
            </a:spcBef>
            <a:spcAft>
              <a:spcPct val="35000"/>
            </a:spcAft>
            <a:buNone/>
          </a:pPr>
          <a:r>
            <a:rPr lang="en-US" sz="1050" kern="1200" dirty="0"/>
            <a:t>Development of astronomy infrastructure and capacity in Africa</a:t>
          </a:r>
        </a:p>
      </dsp:txBody>
      <dsp:txXfrm>
        <a:off x="2832493" y="3220559"/>
        <a:ext cx="1042730" cy="895365"/>
      </dsp:txXfrm>
    </dsp:sp>
    <dsp:sp modelId="{82D258B4-D877-4766-9B5B-AAD6B8C899F2}">
      <dsp:nvSpPr>
        <dsp:cNvPr id="0" name=""/>
        <dsp:cNvSpPr/>
      </dsp:nvSpPr>
      <dsp:spPr>
        <a:xfrm>
          <a:off x="2641754" y="3594653"/>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197FD4-9A24-4F36-824A-DA4E3B2A4038}">
      <dsp:nvSpPr>
        <dsp:cNvPr id="0" name=""/>
        <dsp:cNvSpPr/>
      </dsp:nvSpPr>
      <dsp:spPr>
        <a:xfrm>
          <a:off x="1299249" y="3740853"/>
          <a:ext cx="1510718" cy="1297215"/>
        </a:xfrm>
        <a:prstGeom prst="hexagon">
          <a:avLst>
            <a:gd name="adj" fmla="val 25000"/>
            <a:gd name="vf" fmla="val 115470"/>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l="-26000" r="-2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2849E1-52A5-472C-9675-48D4D99BFEC8}">
      <dsp:nvSpPr>
        <dsp:cNvPr id="0" name=""/>
        <dsp:cNvSpPr/>
      </dsp:nvSpPr>
      <dsp:spPr>
        <a:xfrm>
          <a:off x="2326954" y="3758944"/>
          <a:ext cx="176223" cy="152067"/>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BA18A-81C1-4DCD-BA4F-D54380E99E27}" type="datetimeFigureOut">
              <a:rPr lang="en-ZA" smtClean="0"/>
              <a:t>2025/06/16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52343-511E-4D57-B257-9C2FB61CD7B0}" type="slidenum">
              <a:rPr lang="en-ZA" smtClean="0"/>
              <a:t>‹#›</a:t>
            </a:fld>
            <a:endParaRPr lang="en-ZA"/>
          </a:p>
        </p:txBody>
      </p:sp>
    </p:spTree>
    <p:extLst>
      <p:ext uri="{BB962C8B-B14F-4D97-AF65-F5344CB8AC3E}">
        <p14:creationId xmlns:p14="http://schemas.microsoft.com/office/powerpoint/2010/main" val="3812561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9560f31115_2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9560f31115_2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058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79c68c1f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g3679c68c1f9_0_41:notes"/>
          <p:cNvSpPr txBox="1">
            <a:spLocks noGrp="1"/>
          </p:cNvSpPr>
          <p:nvPr>
            <p:ph type="body" idx="1"/>
          </p:nvPr>
        </p:nvSpPr>
        <p:spPr>
          <a:xfrm>
            <a:off x="685800" y="4343400"/>
            <a:ext cx="5486100" cy="4114500"/>
          </a:xfrm>
          <a:prstGeom prst="rect">
            <a:avLst/>
          </a:prstGeom>
          <a:noFill/>
          <a:ln>
            <a:noFill/>
          </a:ln>
        </p:spPr>
        <p:txBody>
          <a:bodyPr spcFirstLastPara="1" wrap="square" lIns="91425" tIns="45700" rIns="91425" bIns="45700" anchor="t" anchorCtr="0">
            <a:noAutofit/>
          </a:bodyPr>
          <a:lstStyle/>
          <a:p>
            <a:pPr marL="216000" lvl="0" indent="-216000" algn="l" rtl="0">
              <a:spcBef>
                <a:spcPts val="0"/>
              </a:spcBef>
              <a:spcAft>
                <a:spcPts val="0"/>
              </a:spcAft>
              <a:buSzPts val="1800"/>
              <a:buNone/>
            </a:pPr>
            <a:endParaRPr sz="1800" b="0" strike="noStrike">
              <a:solidFill>
                <a:srgbClr val="000000"/>
              </a:solidFill>
              <a:latin typeface="Arial"/>
              <a:ea typeface="Arial"/>
              <a:cs typeface="Arial"/>
              <a:sym typeface="Arial"/>
            </a:endParaRPr>
          </a:p>
        </p:txBody>
      </p:sp>
      <p:sp>
        <p:nvSpPr>
          <p:cNvPr id="85" name="Google Shape;85;g3679c68c1f9_0_41:notes"/>
          <p:cNvSpPr txBox="1">
            <a:spLocks noGrp="1"/>
          </p:cNvSpPr>
          <p:nvPr>
            <p:ph type="sldNum" idx="12"/>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26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679c68c1f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 name="Google Shape;93;g3679c68c1f9_0_58:notes"/>
          <p:cNvSpPr txBox="1">
            <a:spLocks noGrp="1"/>
          </p:cNvSpPr>
          <p:nvPr>
            <p:ph type="body" idx="1"/>
          </p:nvPr>
        </p:nvSpPr>
        <p:spPr>
          <a:xfrm>
            <a:off x="685800" y="4343400"/>
            <a:ext cx="5486100" cy="4114500"/>
          </a:xfrm>
          <a:prstGeom prst="rect">
            <a:avLst/>
          </a:prstGeom>
          <a:noFill/>
          <a:ln>
            <a:noFill/>
          </a:ln>
        </p:spPr>
        <p:txBody>
          <a:bodyPr spcFirstLastPara="1" wrap="square" lIns="91425" tIns="45700" rIns="91425" bIns="45700" anchor="t" anchorCtr="0">
            <a:noAutofit/>
          </a:bodyPr>
          <a:lstStyle/>
          <a:p>
            <a:pPr marL="216000" lvl="0" indent="-216000" algn="l" rtl="0">
              <a:spcBef>
                <a:spcPts val="0"/>
              </a:spcBef>
              <a:spcAft>
                <a:spcPts val="0"/>
              </a:spcAft>
              <a:buSzPts val="1800"/>
              <a:buNone/>
            </a:pPr>
            <a:endParaRPr sz="1800" b="0" strike="noStrike">
              <a:solidFill>
                <a:srgbClr val="000000"/>
              </a:solidFill>
              <a:latin typeface="Arial"/>
              <a:ea typeface="Arial"/>
              <a:cs typeface="Arial"/>
              <a:sym typeface="Arial"/>
            </a:endParaRPr>
          </a:p>
        </p:txBody>
      </p:sp>
      <p:sp>
        <p:nvSpPr>
          <p:cNvPr id="94" name="Google Shape;94;g3679c68c1f9_0_58:notes"/>
          <p:cNvSpPr txBox="1">
            <a:spLocks noGrp="1"/>
          </p:cNvSpPr>
          <p:nvPr>
            <p:ph type="sldNum" idx="12"/>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27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B66DA9-4CD5-4265-9128-F9AC50450112}" type="slidenum">
              <a:rPr lang="en-US" smtClean="0"/>
              <a:t>28</a:t>
            </a:fld>
            <a:endParaRPr lang="en-US"/>
          </a:p>
        </p:txBody>
      </p:sp>
    </p:spTree>
    <p:extLst>
      <p:ext uri="{BB962C8B-B14F-4D97-AF65-F5344CB8AC3E}">
        <p14:creationId xmlns:p14="http://schemas.microsoft.com/office/powerpoint/2010/main" val="280656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4F5E5-7BEE-474F-96D9-9DAFF8478772}"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239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2BD5EAF-339B-4AFA-A9DD-045CE270D978}" type="slidenum">
              <a:rPr lang="en-ZA" smtClean="0"/>
              <a:t>31</a:t>
            </a:fld>
            <a:endParaRPr lang="en-ZA" dirty="0"/>
          </a:p>
        </p:txBody>
      </p:sp>
    </p:spTree>
    <p:extLst>
      <p:ext uri="{BB962C8B-B14F-4D97-AF65-F5344CB8AC3E}">
        <p14:creationId xmlns:p14="http://schemas.microsoft.com/office/powerpoint/2010/main" val="1329036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dirty="0">
                <a:solidFill>
                  <a:schemeClr val="tx1"/>
                </a:solidFill>
                <a:effectLst/>
                <a:latin typeface="+mn-lt"/>
                <a:ea typeface="+mn-ea"/>
                <a:cs typeface="+mn-cs"/>
              </a:rPr>
              <a:t>* iThemba LABS is an active member of the spin physics detector (SPD) Collaboration at JINR. </a:t>
            </a:r>
          </a:p>
          <a:p>
            <a:r>
              <a:rPr lang="en-ZA" sz="1200" b="0" i="0" u="none" strike="noStrike" kern="1200" dirty="0">
                <a:solidFill>
                  <a:schemeClr val="tx1"/>
                </a:solidFill>
                <a:effectLst/>
                <a:latin typeface="+mn-lt"/>
                <a:ea typeface="+mn-ea"/>
                <a:cs typeface="+mn-cs"/>
              </a:rPr>
              <a:t>* iThemba LABS is responsible for designing and developing key elements of the data acquisition (DAQ) control software, implementing online filtering and monitoring, and ensuring data quality through innovative tools. </a:t>
            </a:r>
          </a:p>
          <a:p>
            <a:pPr marL="171450" indent="-171450">
              <a:buFont typeface="Arial" panose="020B0604020202020204" pitchFamily="34" charset="0"/>
              <a:buChar char="•"/>
            </a:pPr>
            <a:r>
              <a:rPr lang="en-ZA" sz="1200" b="0" i="0" u="none" strike="noStrike" kern="1200" dirty="0">
                <a:solidFill>
                  <a:schemeClr val="tx1"/>
                </a:solidFill>
                <a:effectLst/>
                <a:latin typeface="+mn-lt"/>
                <a:ea typeface="+mn-ea"/>
                <a:cs typeface="+mn-cs"/>
              </a:rPr>
              <a:t>Additionally, </a:t>
            </a:r>
            <a:r>
              <a:rPr lang="en-ZA" sz="1200" b="0" i="0" u="none" strike="noStrike" kern="1200" dirty="0" err="1">
                <a:solidFill>
                  <a:schemeClr val="tx1"/>
                </a:solidFill>
                <a:effectLst/>
                <a:latin typeface="+mn-lt"/>
                <a:ea typeface="+mn-ea"/>
                <a:cs typeface="+mn-cs"/>
              </a:rPr>
              <a:t>iTL</a:t>
            </a:r>
            <a:r>
              <a:rPr lang="en-ZA" sz="1200" b="0" i="0" u="none" strike="noStrike" kern="1200" dirty="0">
                <a:solidFill>
                  <a:schemeClr val="tx1"/>
                </a:solidFill>
                <a:effectLst/>
                <a:latin typeface="+mn-lt"/>
                <a:ea typeface="+mn-ea"/>
                <a:cs typeface="+mn-cs"/>
              </a:rPr>
              <a:t> contributes to optimising data processing workflows, integrating machine learning techniques to enhance performance.</a:t>
            </a:r>
            <a:br>
              <a:rPr lang="en-ZA" dirty="0"/>
            </a:br>
            <a:r>
              <a:rPr lang="en-ZA" dirty="0"/>
              <a:t>* </a:t>
            </a:r>
            <a:r>
              <a:rPr lang="en-ZA" sz="1200" b="0" i="0" u="none" strike="noStrike" kern="1200" dirty="0" err="1">
                <a:solidFill>
                  <a:schemeClr val="tx1"/>
                </a:solidFill>
                <a:effectLst/>
                <a:latin typeface="+mn-lt"/>
                <a:ea typeface="+mn-ea"/>
                <a:cs typeface="+mn-cs"/>
              </a:rPr>
              <a:t>iTL</a:t>
            </a:r>
            <a:r>
              <a:rPr lang="en-ZA" sz="1200" b="0" i="0" u="none" strike="noStrike" kern="1200" dirty="0">
                <a:solidFill>
                  <a:schemeClr val="tx1"/>
                </a:solidFill>
                <a:effectLst/>
                <a:latin typeface="+mn-lt"/>
                <a:ea typeface="+mn-ea"/>
                <a:cs typeface="+mn-cs"/>
              </a:rPr>
              <a:t> Team participates in biweekly software computing meetings with the international collaboration, ensuring alignment and technical synergy.</a:t>
            </a:r>
          </a:p>
          <a:p>
            <a:pPr marL="171450" indent="-171450">
              <a:buFont typeface="Arial" panose="020B0604020202020204" pitchFamily="34" charset="0"/>
              <a:buChar char="•"/>
            </a:pPr>
            <a:r>
              <a:rPr lang="en-ZA" sz="1200" b="0" i="0" u="none" strike="noStrike" kern="1200" dirty="0">
                <a:solidFill>
                  <a:schemeClr val="tx1"/>
                </a:solidFill>
                <a:effectLst/>
                <a:latin typeface="+mn-lt"/>
                <a:ea typeface="+mn-ea"/>
                <a:cs typeface="+mn-cs"/>
              </a:rPr>
              <a:t>iThemba LABS aims to deepen its contributions by extending work in artificial intelligence and machine learning — particularly for event reconstruction and automated data quality control.</a:t>
            </a:r>
            <a:br>
              <a:rPr lang="en-ZA" dirty="0"/>
            </a:br>
            <a:endParaRPr lang="en-ZA" dirty="0"/>
          </a:p>
        </p:txBody>
      </p:sp>
      <p:sp>
        <p:nvSpPr>
          <p:cNvPr id="4" name="Slide Number Placeholder 3"/>
          <p:cNvSpPr>
            <a:spLocks noGrp="1"/>
          </p:cNvSpPr>
          <p:nvPr>
            <p:ph type="sldNum" sz="quarter" idx="5"/>
          </p:nvPr>
        </p:nvSpPr>
        <p:spPr/>
        <p:txBody>
          <a:bodyPr/>
          <a:lstStyle/>
          <a:p>
            <a:fld id="{7214FDC2-FDA0-40CF-BD1D-F814D34B1B8C}" type="slidenum">
              <a:rPr lang="en-ZA" smtClean="0"/>
              <a:t>33</a:t>
            </a:fld>
            <a:endParaRPr lang="en-ZA"/>
          </a:p>
        </p:txBody>
      </p:sp>
    </p:spTree>
    <p:extLst>
      <p:ext uri="{BB962C8B-B14F-4D97-AF65-F5344CB8AC3E}">
        <p14:creationId xmlns:p14="http://schemas.microsoft.com/office/powerpoint/2010/main" val="2519753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71550" lvl="1" indent="-457200" eaLnBrk="1" hangingPunct="1">
              <a:lnSpc>
                <a:spcPct val="90000"/>
              </a:lnSpc>
              <a:buClrTx/>
              <a:buFont typeface="Wingdings" panose="05000000000000000000" pitchFamily="2" charset="2"/>
              <a:buChar char="Ø"/>
              <a:defRPr/>
            </a:pPr>
            <a:r>
              <a:rPr lang="en-US" sz="2600" dirty="0">
                <a:effectLst/>
                <a:latin typeface="Comic Sans MS" panose="030F0702030302020204" pitchFamily="66" charset="0"/>
              </a:rPr>
              <a:t>Project was initiated in 2019</a:t>
            </a:r>
          </a:p>
          <a:p>
            <a:pPr marL="971550" lvl="1" indent="-457200" eaLnBrk="1" hangingPunct="1">
              <a:lnSpc>
                <a:spcPct val="90000"/>
              </a:lnSpc>
              <a:buClrTx/>
              <a:buFont typeface="Wingdings" panose="05000000000000000000" pitchFamily="2" charset="2"/>
              <a:buChar char="Ø"/>
              <a:defRPr/>
            </a:pPr>
            <a:endParaRPr lang="en-US" sz="2600" b="1" dirty="0">
              <a:effectLst/>
              <a:latin typeface="Comic Sans MS" panose="030F0702030302020204" pitchFamily="66" charset="0"/>
            </a:endParaRPr>
          </a:p>
          <a:p>
            <a:pPr marL="971550" lvl="1" indent="-457200" eaLnBrk="1" hangingPunct="1">
              <a:lnSpc>
                <a:spcPct val="90000"/>
              </a:lnSpc>
              <a:buClrTx/>
              <a:buFont typeface="Wingdings" panose="05000000000000000000" pitchFamily="2" charset="2"/>
              <a:buChar char="Ø"/>
              <a:defRPr/>
            </a:pPr>
            <a:r>
              <a:rPr lang="en-US" sz="2600" dirty="0">
                <a:effectLst/>
                <a:latin typeface="Comic Sans MS" panose="030F0702030302020204" pitchFamily="66" charset="0"/>
              </a:rPr>
              <a:t>In 2022, the development and manufacturing of the irradiation station and beam monitoring unit prototype in JINR</a:t>
            </a:r>
          </a:p>
          <a:p>
            <a:pPr marL="971550" lvl="1" indent="-457200" eaLnBrk="1" hangingPunct="1">
              <a:lnSpc>
                <a:spcPct val="90000"/>
              </a:lnSpc>
              <a:buClrTx/>
              <a:buFont typeface="Wingdings" panose="05000000000000000000" pitchFamily="2" charset="2"/>
              <a:buChar char="Ø"/>
              <a:defRPr/>
            </a:pPr>
            <a:endParaRPr lang="en-US" sz="2600" dirty="0">
              <a:effectLst/>
              <a:latin typeface="Comic Sans MS" panose="030F0702030302020204" pitchFamily="66" charset="0"/>
            </a:endParaRPr>
          </a:p>
          <a:p>
            <a:pPr marL="971550" lvl="1" indent="-457200" eaLnBrk="1" hangingPunct="1">
              <a:lnSpc>
                <a:spcPct val="90000"/>
              </a:lnSpc>
              <a:buClrTx/>
              <a:buFont typeface="Wingdings" panose="05000000000000000000" pitchFamily="2" charset="2"/>
              <a:buChar char="Ø"/>
              <a:defRPr/>
            </a:pPr>
            <a:r>
              <a:rPr lang="en-US" sz="2600" dirty="0">
                <a:effectLst/>
                <a:latin typeface="Comic Sans MS" panose="030F0702030302020204" pitchFamily="66" charset="0"/>
              </a:rPr>
              <a:t>In 2023 - installation and alpha particle beam testing were done at </a:t>
            </a:r>
            <a:r>
              <a:rPr lang="en-US" sz="2600" dirty="0" err="1">
                <a:effectLst/>
                <a:latin typeface="Comic Sans MS" panose="030F0702030302020204" pitchFamily="66" charset="0"/>
              </a:rPr>
              <a:t>iThemba</a:t>
            </a:r>
            <a:r>
              <a:rPr lang="en-US" sz="2600" dirty="0">
                <a:effectLst/>
                <a:latin typeface="Comic Sans MS" panose="030F0702030302020204" pitchFamily="66" charset="0"/>
              </a:rPr>
              <a:t> LABS</a:t>
            </a:r>
          </a:p>
          <a:p>
            <a:pPr marL="971550" lvl="1" indent="-457200" eaLnBrk="1" hangingPunct="1">
              <a:lnSpc>
                <a:spcPct val="90000"/>
              </a:lnSpc>
              <a:buClrTx/>
              <a:buFont typeface="Wingdings" panose="05000000000000000000" pitchFamily="2" charset="2"/>
              <a:buChar char="Ø"/>
              <a:defRPr/>
            </a:pPr>
            <a:endParaRPr lang="en-US" sz="2600" dirty="0">
              <a:effectLst/>
              <a:latin typeface="Comic Sans MS" panose="030F0702030302020204" pitchFamily="66" charset="0"/>
            </a:endParaRPr>
          </a:p>
          <a:p>
            <a:pPr marL="971550" lvl="1" indent="-457200" eaLnBrk="1" hangingPunct="1">
              <a:lnSpc>
                <a:spcPct val="90000"/>
              </a:lnSpc>
              <a:buClrTx/>
              <a:buFont typeface="Wingdings" panose="05000000000000000000" pitchFamily="2" charset="2"/>
              <a:buChar char="Ø"/>
              <a:defRPr/>
            </a:pPr>
            <a:r>
              <a:rPr lang="en-US" sz="2600" dirty="0">
                <a:effectLst/>
                <a:latin typeface="Comic Sans MS" panose="030F0702030302020204" pitchFamily="66" charset="0"/>
              </a:rPr>
              <a:t>In 2024 – </a:t>
            </a:r>
            <a:r>
              <a:rPr lang="en-GB" sz="2600" dirty="0">
                <a:effectLst/>
                <a:latin typeface="Comic Sans MS" panose="030F0702030302020204" pitchFamily="66" charset="0"/>
              </a:rPr>
              <a:t>setting up and testing irradiation chamber and scanning system prototypes, using alpha particles</a:t>
            </a:r>
          </a:p>
          <a:p>
            <a:pPr marL="971550" lvl="1" indent="-457200" eaLnBrk="1" hangingPunct="1">
              <a:lnSpc>
                <a:spcPct val="90000"/>
              </a:lnSpc>
              <a:buClrTx/>
              <a:buFont typeface="Wingdings" panose="05000000000000000000" pitchFamily="2" charset="2"/>
              <a:buChar char="Ø"/>
              <a:defRPr/>
            </a:pPr>
            <a:endParaRPr lang="en-GB" sz="2600" dirty="0">
              <a:effectLst/>
              <a:latin typeface="Comic Sans MS" panose="030F0702030302020204" pitchFamily="66" charset="0"/>
            </a:endParaRPr>
          </a:p>
          <a:p>
            <a:pPr marL="971550" lvl="1" indent="-457200" eaLnBrk="1" hangingPunct="1">
              <a:lnSpc>
                <a:spcPct val="90000"/>
              </a:lnSpc>
              <a:buClrTx/>
              <a:buFont typeface="Wingdings" panose="05000000000000000000" pitchFamily="2" charset="2"/>
              <a:buChar char="Ø"/>
              <a:defRPr/>
            </a:pPr>
            <a:r>
              <a:rPr lang="en-GB" sz="2600" dirty="0">
                <a:effectLst/>
                <a:latin typeface="Comic Sans MS" panose="030F0702030302020204" pitchFamily="66" charset="0"/>
              </a:rPr>
              <a:t>In 2025</a:t>
            </a:r>
            <a:r>
              <a:rPr lang="en-US" sz="2600" dirty="0">
                <a:effectLst/>
                <a:latin typeface="Comic Sans MS" panose="030F0702030302020204" pitchFamily="66" charset="0"/>
              </a:rPr>
              <a:t> – Designing of the new beamline that will be used for irradiation projects, and testing of the components to be used in the proposed new irradiation beamline construction </a:t>
            </a:r>
            <a:endParaRPr lang="en-GB" sz="2600" dirty="0">
              <a:effectLst/>
              <a:latin typeface="Comic Sans MS" panose="030F0702030302020204" pitchFamily="66" charset="0"/>
            </a:endParaRPr>
          </a:p>
          <a:p>
            <a:endParaRPr lang="en-US" dirty="0"/>
          </a:p>
        </p:txBody>
      </p:sp>
      <p:sp>
        <p:nvSpPr>
          <p:cNvPr id="4" name="Slide Number Placeholder 3"/>
          <p:cNvSpPr>
            <a:spLocks noGrp="1"/>
          </p:cNvSpPr>
          <p:nvPr>
            <p:ph type="sldNum" sz="quarter" idx="5"/>
          </p:nvPr>
        </p:nvSpPr>
        <p:spPr/>
        <p:txBody>
          <a:bodyPr/>
          <a:lstStyle/>
          <a:p>
            <a:fld id="{E1E3CF72-F66F-457A-9462-C1A5AE7C81F9}" type="slidenum">
              <a:rPr lang="en-ZA" smtClean="0"/>
              <a:t>34</a:t>
            </a:fld>
            <a:endParaRPr lang="en-ZA"/>
          </a:p>
        </p:txBody>
      </p:sp>
    </p:spTree>
    <p:extLst>
      <p:ext uri="{BB962C8B-B14F-4D97-AF65-F5344CB8AC3E}">
        <p14:creationId xmlns:p14="http://schemas.microsoft.com/office/powerpoint/2010/main" val="4348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214FDC2-FDA0-40CF-BD1D-F814D34B1B8C}" type="slidenum">
              <a:rPr lang="en-ZA" smtClean="0"/>
              <a:t>35</a:t>
            </a:fld>
            <a:endParaRPr lang="en-ZA"/>
          </a:p>
        </p:txBody>
      </p:sp>
    </p:spTree>
    <p:extLst>
      <p:ext uri="{BB962C8B-B14F-4D97-AF65-F5344CB8AC3E}">
        <p14:creationId xmlns:p14="http://schemas.microsoft.com/office/powerpoint/2010/main" val="3687412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definitely going ahead already.</a:t>
            </a:r>
          </a:p>
        </p:txBody>
      </p:sp>
      <p:sp>
        <p:nvSpPr>
          <p:cNvPr id="4" name="Slide Number Placeholder 3"/>
          <p:cNvSpPr>
            <a:spLocks noGrp="1"/>
          </p:cNvSpPr>
          <p:nvPr>
            <p:ph type="sldNum" sz="quarter" idx="5"/>
          </p:nvPr>
        </p:nvSpPr>
        <p:spPr/>
        <p:txBody>
          <a:bodyPr/>
          <a:lstStyle/>
          <a:p>
            <a:fld id="{68B66DA9-4CD5-4265-9128-F9AC50450112}" type="slidenum">
              <a:rPr lang="en-US" smtClean="0"/>
              <a:pPr/>
              <a:t>38</a:t>
            </a:fld>
            <a:endParaRPr lang="en-US"/>
          </a:p>
        </p:txBody>
      </p:sp>
    </p:spTree>
    <p:extLst>
      <p:ext uri="{BB962C8B-B14F-4D97-AF65-F5344CB8AC3E}">
        <p14:creationId xmlns:p14="http://schemas.microsoft.com/office/powerpoint/2010/main" val="353047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SAEON has country wide coverage with 6 nodes across the country spanning  major terrestrial biomes as well as  coastal and ocean systems</a:t>
            </a:r>
            <a:endParaRPr/>
          </a:p>
          <a:p>
            <a:pPr marL="0" marR="0" lvl="0" indent="0" algn="l" rtl="0">
              <a:lnSpc>
                <a:spcPct val="100000"/>
              </a:lnSpc>
              <a:spcBef>
                <a:spcPts val="0"/>
              </a:spcBef>
              <a:spcAft>
                <a:spcPts val="0"/>
              </a:spcAft>
              <a:buClr>
                <a:srgbClr val="000000"/>
              </a:buClr>
              <a:buSzPts val="1100"/>
              <a:buFont typeface="Arial"/>
              <a:buNone/>
            </a:pPr>
            <a:r>
              <a:rPr lang="en"/>
              <a:t>Our work is multidisciplinary and multiscale and spans a number of thematic areas at the broadest level including earth system science, hydrology and ecology. Sow tiing SAEON we have a melting pot of specialist expertise </a:t>
            </a:r>
            <a:endParaRPr/>
          </a:p>
          <a:p>
            <a:pPr marL="0" marR="0" lvl="0" indent="0" algn="l" rtl="0">
              <a:lnSpc>
                <a:spcPct val="100000"/>
              </a:lnSpc>
              <a:spcBef>
                <a:spcPts val="0"/>
              </a:spcBef>
              <a:spcAft>
                <a:spcPts val="0"/>
              </a:spcAft>
              <a:buClr>
                <a:srgbClr val="000000"/>
              </a:buClr>
              <a:buSzPts val="1100"/>
              <a:buFont typeface="Arial"/>
              <a:buNone/>
            </a:pPr>
            <a:r>
              <a:rPr lang="en"/>
              <a:t>So unlike some other intentional initiatives which focus either on atm processes or biodiversity we are trying to developed integrated research platforms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So just to emphasis that while some of our sites are in mountains our work is much broader then mountain landscapes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We also host three additional research in fractures  one of which is the Expanded Freshwater and Terrestrial Environmental Observation Network , which also has several mountain based sites </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
              <a:t>SAEOn is well placed to  facilitate multi institutional  collaborations and catalase GC research  and part of this is through the provision of detailed in situ data  which can be used for analysis modeling and RS </a:t>
            </a:r>
            <a:endParaRPr/>
          </a:p>
          <a:p>
            <a:pPr marL="0" marR="0" lvl="0" indent="0" algn="l" rtl="0">
              <a:lnSpc>
                <a:spcPct val="100000"/>
              </a:lnSpc>
              <a:spcBef>
                <a:spcPts val="0"/>
              </a:spcBef>
              <a:spcAft>
                <a:spcPts val="0"/>
              </a:spcAft>
              <a:buClr>
                <a:srgbClr val="000000"/>
              </a:buClr>
              <a:buSzPts val="1100"/>
              <a:buFont typeface="Arial"/>
              <a:buNone/>
            </a:pPr>
            <a:r>
              <a:rPr lang="en"/>
              <a:t> And our sites are used by other academic initiations  and students to advance their research and skills development  </a:t>
            </a:r>
            <a:endParaRPr/>
          </a:p>
          <a:p>
            <a:pPr marL="0" marR="0" lvl="0" indent="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2440737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e1c60a16f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ee1c60a16f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2ee1c60a16f_0_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ZA"/>
              <a:t>7</a:t>
            </a:fld>
            <a:endParaRPr/>
          </a:p>
        </p:txBody>
      </p:sp>
    </p:spTree>
    <p:extLst>
      <p:ext uri="{BB962C8B-B14F-4D97-AF65-F5344CB8AC3E}">
        <p14:creationId xmlns:p14="http://schemas.microsoft.com/office/powerpoint/2010/main" val="254879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52586683ab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152586683ab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74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SARAO’s vision is to deliver scientific and technical solutions to the global astronomy community</a:t>
            </a:r>
          </a:p>
          <a:p>
            <a:pPr marL="171450" indent="-171450">
              <a:buFont typeface="Arial" panose="020B0604020202020204" pitchFamily="34" charset="0"/>
              <a:buChar char="•"/>
            </a:pPr>
            <a:r>
              <a:rPr lang="en-ZA" dirty="0"/>
              <a:t>It has approximately 550 staff, located across 4 locations, with the engineering division accounting for approximately 35% of the staff complement</a:t>
            </a:r>
          </a:p>
          <a:p>
            <a:pPr marL="171450" indent="-171450">
              <a:buFont typeface="Arial" panose="020B0604020202020204" pitchFamily="34" charset="0"/>
              <a:buChar char="•"/>
            </a:pPr>
            <a:r>
              <a:rPr lang="en-ZA" dirty="0"/>
              <a:t>It delivers a range of high impact, strategic programs that seek to not only position SARAO as a reliable and strategic partner to astronomy, and more generally research infrastructure, but also ensure real impact from investments in research infrastructure</a:t>
            </a:r>
          </a:p>
        </p:txBody>
      </p:sp>
      <p:sp>
        <p:nvSpPr>
          <p:cNvPr id="4" name="Slide Number Placeholder 3"/>
          <p:cNvSpPr>
            <a:spLocks noGrp="1"/>
          </p:cNvSpPr>
          <p:nvPr>
            <p:ph type="sldNum" sz="quarter" idx="5"/>
          </p:nvPr>
        </p:nvSpPr>
        <p:spPr/>
        <p:txBody>
          <a:bodyPr/>
          <a:lstStyle/>
          <a:p>
            <a:fld id="{68B66DA9-4CD5-4265-9128-F9AC50450112}" type="slidenum">
              <a:rPr lang="en-US" smtClean="0"/>
              <a:t>15</a:t>
            </a:fld>
            <a:endParaRPr lang="en-US"/>
          </a:p>
        </p:txBody>
      </p:sp>
    </p:spTree>
    <p:extLst>
      <p:ext uri="{BB962C8B-B14F-4D97-AF65-F5344CB8AC3E}">
        <p14:creationId xmlns:p14="http://schemas.microsoft.com/office/powerpoint/2010/main" val="19064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SARAO operates a range of facilities, from its legacy </a:t>
            </a:r>
            <a:r>
              <a:rPr lang="en-US" dirty="0" err="1"/>
              <a:t>Hartebeesthoek</a:t>
            </a:r>
            <a:r>
              <a:rPr lang="en-US" dirty="0"/>
              <a:t> Radio Astronomy Observatory – which has been operated as a radio astronomy facility for the last 50 years and is a critical element in the European VLBI Network – to the next-generation, </a:t>
            </a:r>
            <a:r>
              <a:rPr lang="en-US" dirty="0" err="1"/>
              <a:t>MeerKAT</a:t>
            </a:r>
            <a:r>
              <a:rPr lang="en-US" dirty="0"/>
              <a:t> facility. </a:t>
            </a:r>
          </a:p>
          <a:p>
            <a:pPr marL="171450" indent="-171450">
              <a:buFont typeface="Arial" panose="020B0604020202020204" pitchFamily="34" charset="0"/>
              <a:buChar char="•"/>
            </a:pPr>
            <a:r>
              <a:rPr lang="en-US" dirty="0" err="1"/>
              <a:t>MeerKAT</a:t>
            </a:r>
            <a:r>
              <a:rPr lang="en-US" dirty="0"/>
              <a:t> is South African designed instrument </a:t>
            </a:r>
            <a:r>
              <a:rPr lang="en-US" dirty="0" err="1"/>
              <a:t>etc</a:t>
            </a:r>
            <a:r>
              <a:rPr lang="en-US" dirty="0"/>
              <a:t>…</a:t>
            </a:r>
          </a:p>
          <a:p>
            <a:pPr marL="171450" indent="-171450">
              <a:buFont typeface="Arial" panose="020B0604020202020204" pitchFamily="34" charset="0"/>
              <a:buChar char="•"/>
            </a:pPr>
            <a:r>
              <a:rPr lang="en-US" dirty="0"/>
              <a:t>Given the scientific qualities of the site, we also host a range of international guest instruments, such as HERA and, of course, the SKA</a:t>
            </a:r>
            <a:endParaRPr lang="en-ZA" dirty="0"/>
          </a:p>
        </p:txBody>
      </p:sp>
    </p:spTree>
    <p:extLst>
      <p:ext uri="{BB962C8B-B14F-4D97-AF65-F5344CB8AC3E}">
        <p14:creationId xmlns:p14="http://schemas.microsoft.com/office/powerpoint/2010/main" val="61821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Significant international and EU participation in the </a:t>
            </a:r>
            <a:r>
              <a:rPr lang="en-US" dirty="0" err="1"/>
              <a:t>MeerKAT</a:t>
            </a:r>
            <a:r>
              <a:rPr lang="en-US" dirty="0"/>
              <a:t> science program, represented by the diagram to the right</a:t>
            </a:r>
          </a:p>
          <a:p>
            <a:pPr marL="171450" indent="-171450">
              <a:buFont typeface="Arial" panose="020B0604020202020204" pitchFamily="34" charset="0"/>
              <a:buChar char="•"/>
            </a:pPr>
            <a:r>
              <a:rPr lang="en-US" dirty="0"/>
              <a:t>Engineering capacity of SARAO has established it as a reliable collaborator for development of new technologies and instruments. Apart from the partnership with SKAO, we have collaborative arrangements with other partners include INAG and MPG</a:t>
            </a: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68B66DA9-4CD5-4265-9128-F9AC50450112}" type="slidenum">
              <a:rPr lang="en-US" smtClean="0"/>
              <a:t>19</a:t>
            </a:fld>
            <a:endParaRPr lang="en-US"/>
          </a:p>
        </p:txBody>
      </p:sp>
    </p:spTree>
    <p:extLst>
      <p:ext uri="{BB962C8B-B14F-4D97-AF65-F5344CB8AC3E}">
        <p14:creationId xmlns:p14="http://schemas.microsoft.com/office/powerpoint/2010/main" val="153706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79c68c1f9_6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 name="Google Shape;64;g3679c68c1f9_6_29:notes"/>
          <p:cNvSpPr txBox="1">
            <a:spLocks noGrp="1"/>
          </p:cNvSpPr>
          <p:nvPr>
            <p:ph type="body" idx="1"/>
          </p:nvPr>
        </p:nvSpPr>
        <p:spPr>
          <a:xfrm>
            <a:off x="685800" y="4343400"/>
            <a:ext cx="5486040" cy="4114440"/>
          </a:xfrm>
          <a:prstGeom prst="rect">
            <a:avLst/>
          </a:prstGeom>
          <a:noFill/>
          <a:ln>
            <a:noFill/>
          </a:ln>
        </p:spPr>
        <p:txBody>
          <a:bodyPr spcFirstLastPara="1" wrap="square" lIns="91425" tIns="45700" rIns="91425" bIns="45700" anchor="t" anchorCtr="0">
            <a:noAutofit/>
          </a:bodyPr>
          <a:lstStyle/>
          <a:p>
            <a:pPr marL="216000" lvl="0" indent="-216000" algn="l" rtl="0">
              <a:spcBef>
                <a:spcPts val="0"/>
              </a:spcBef>
              <a:spcAft>
                <a:spcPts val="0"/>
              </a:spcAft>
              <a:buSzPts val="1800"/>
              <a:buNone/>
            </a:pPr>
            <a:endParaRPr sz="1800" b="0" strike="noStrike">
              <a:solidFill>
                <a:srgbClr val="000000"/>
              </a:solidFill>
              <a:latin typeface="Arial"/>
              <a:ea typeface="Arial"/>
              <a:cs typeface="Arial"/>
              <a:sym typeface="Arial"/>
            </a:endParaRPr>
          </a:p>
        </p:txBody>
      </p:sp>
      <p:sp>
        <p:nvSpPr>
          <p:cNvPr id="65" name="Google Shape;65;g3679c68c1f9_6_29:notes"/>
          <p:cNvSpPr txBox="1">
            <a:spLocks noGrp="1"/>
          </p:cNvSpPr>
          <p:nvPr>
            <p:ph type="sldNum" idx="12"/>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24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79c68c1f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g3679c68c1f9_0_20:notes"/>
          <p:cNvSpPr txBox="1">
            <a:spLocks noGrp="1"/>
          </p:cNvSpPr>
          <p:nvPr>
            <p:ph type="body" idx="1"/>
          </p:nvPr>
        </p:nvSpPr>
        <p:spPr>
          <a:xfrm>
            <a:off x="685800" y="4343400"/>
            <a:ext cx="5486100" cy="4114500"/>
          </a:xfrm>
          <a:prstGeom prst="rect">
            <a:avLst/>
          </a:prstGeom>
          <a:noFill/>
          <a:ln>
            <a:noFill/>
          </a:ln>
        </p:spPr>
        <p:txBody>
          <a:bodyPr spcFirstLastPara="1" wrap="square" lIns="91425" tIns="45700" rIns="91425" bIns="45700" anchor="t" anchorCtr="0">
            <a:noAutofit/>
          </a:bodyPr>
          <a:lstStyle/>
          <a:p>
            <a:pPr marL="216000" lvl="0" indent="-216000" algn="l" rtl="0">
              <a:spcBef>
                <a:spcPts val="0"/>
              </a:spcBef>
              <a:spcAft>
                <a:spcPts val="0"/>
              </a:spcAft>
              <a:buSzPts val="1800"/>
              <a:buNone/>
            </a:pPr>
            <a:endParaRPr sz="1800" b="0" strike="noStrike">
              <a:solidFill>
                <a:srgbClr val="000000"/>
              </a:solidFill>
              <a:latin typeface="Arial"/>
              <a:ea typeface="Arial"/>
              <a:cs typeface="Arial"/>
              <a:sym typeface="Arial"/>
            </a:endParaRPr>
          </a:p>
        </p:txBody>
      </p:sp>
      <p:sp>
        <p:nvSpPr>
          <p:cNvPr id="75" name="Google Shape;75;g3679c68c1f9_0_20:notes"/>
          <p:cNvSpPr txBox="1">
            <a:spLocks noGrp="1"/>
          </p:cNvSpPr>
          <p:nvPr>
            <p:ph type="sldNum" idx="12"/>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 sz="1200" b="0" i="0" u="none" strike="noStrike" cap="none">
                <a:solidFill>
                  <a:schemeClr val="dk1"/>
                </a:solidFill>
                <a:latin typeface="Arial"/>
                <a:ea typeface="Arial"/>
                <a:cs typeface="Arial"/>
                <a:sym typeface="Arial"/>
              </a:rPr>
              <a:t>25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7990" y="228601"/>
            <a:ext cx="9138789" cy="406400"/>
          </a:xfrm>
        </p:spPr>
        <p:txBody>
          <a:bodyPr anchor="t">
            <a:normAutofit/>
          </a:bodyPr>
          <a:lstStyle>
            <a:lvl1pPr algn="l">
              <a:defRPr sz="1846" b="1"/>
            </a:lvl1pPr>
          </a:lstStyle>
          <a:p>
            <a:r>
              <a:rPr lang="en-US" dirty="0"/>
              <a:t>Click to edit Master title style</a:t>
            </a:r>
          </a:p>
        </p:txBody>
      </p:sp>
      <p:sp>
        <p:nvSpPr>
          <p:cNvPr id="3" name="Subtitle 2"/>
          <p:cNvSpPr>
            <a:spLocks noGrp="1"/>
          </p:cNvSpPr>
          <p:nvPr>
            <p:ph type="subTitle" idx="1"/>
          </p:nvPr>
        </p:nvSpPr>
        <p:spPr>
          <a:xfrm>
            <a:off x="197991" y="1032933"/>
            <a:ext cx="11785600" cy="355600"/>
          </a:xfrm>
        </p:spPr>
        <p:txBody>
          <a:bodyPr>
            <a:normAutofit/>
          </a:bodyPr>
          <a:lstStyle>
            <a:lvl1pPr marL="0" indent="0" algn="l">
              <a:buNone/>
              <a:defRPr sz="1477" b="1">
                <a:solidFill>
                  <a:schemeClr val="tx1">
                    <a:lumMod val="50000"/>
                    <a:lumOff val="50000"/>
                  </a:schemeClr>
                </a:solidFill>
              </a:defRPr>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dirty="0"/>
              <a:t>Click to edit Master subtitle style</a:t>
            </a:r>
          </a:p>
        </p:txBody>
      </p:sp>
      <p:sp>
        <p:nvSpPr>
          <p:cNvPr id="4" name="Date Placeholder 3"/>
          <p:cNvSpPr>
            <a:spLocks noGrp="1"/>
          </p:cNvSpPr>
          <p:nvPr>
            <p:ph type="dt" sz="half" idx="10"/>
          </p:nvPr>
        </p:nvSpPr>
        <p:spPr/>
        <p:txBody>
          <a:bodyPr/>
          <a:lstStyle/>
          <a:p>
            <a:fld id="{B0C65A30-9B17-4038-B212-2893BD211FD2}"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F32DF0-F359-4D4D-B63F-6D9D34568DD5}" type="slidenum">
              <a:rPr lang="en-GB" smtClean="0"/>
              <a:t>‹#›</a:t>
            </a:fld>
            <a:endParaRPr lang="en-GB"/>
          </a:p>
        </p:txBody>
      </p:sp>
      <p:sp>
        <p:nvSpPr>
          <p:cNvPr id="8" name="Text Placeholder 7"/>
          <p:cNvSpPr>
            <a:spLocks noGrp="1"/>
          </p:cNvSpPr>
          <p:nvPr>
            <p:ph type="body" sz="quarter" idx="13"/>
          </p:nvPr>
        </p:nvSpPr>
        <p:spPr>
          <a:xfrm>
            <a:off x="208411" y="1557340"/>
            <a:ext cx="11785599" cy="4047595"/>
          </a:xfrm>
        </p:spPr>
        <p:txBody>
          <a:bodyPr/>
          <a:lstStyle>
            <a:lvl1pPr marL="0" indent="0">
              <a:buFont typeface="Arial" panose="020B0604020202020204" pitchFamily="34" charse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449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2"/>
            <a:ext cx="8878277" cy="372533"/>
          </a:xfrm>
        </p:spPr>
        <p:txBody>
          <a:bodyPr/>
          <a:lstStyle/>
          <a:p>
            <a:r>
              <a:rPr lang="en-US" dirty="0"/>
              <a:t>Click to edit Master title style</a:t>
            </a:r>
          </a:p>
        </p:txBody>
      </p:sp>
      <p:sp>
        <p:nvSpPr>
          <p:cNvPr id="3" name="Vertical Text Placeholder 2"/>
          <p:cNvSpPr>
            <a:spLocks noGrp="1"/>
          </p:cNvSpPr>
          <p:nvPr>
            <p:ph type="body" orient="vert" idx="1"/>
          </p:nvPr>
        </p:nvSpPr>
        <p:spPr>
          <a:xfrm>
            <a:off x="208412" y="1032933"/>
            <a:ext cx="11785599"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C65A30-9B17-4038-B212-2893BD211FD2}"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2567207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10463" y="999067"/>
            <a:ext cx="583548"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08411" y="999067"/>
            <a:ext cx="11024901" cy="4572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65A30-9B17-4038-B212-2893BD211FD2}"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9F32DF0-F359-4D4D-B63F-6D9D34568DD5}" type="slidenum">
              <a:rPr lang="en-GB" smtClean="0"/>
              <a:t>‹#›</a:t>
            </a:fld>
            <a:endParaRPr lang="en-GB" dirty="0"/>
          </a:p>
        </p:txBody>
      </p:sp>
    </p:spTree>
    <p:extLst>
      <p:ext uri="{BB962C8B-B14F-4D97-AF65-F5344CB8AC3E}">
        <p14:creationId xmlns:p14="http://schemas.microsoft.com/office/powerpoint/2010/main" val="1362063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Text Bullets">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60650"/>
            <a:ext cx="11617291" cy="432047"/>
          </a:xfrm>
        </p:spPr>
        <p:txBody>
          <a:bodyPr/>
          <a:lstStyle/>
          <a:p>
            <a:r>
              <a:rPr lang="en-US"/>
              <a:t>Click to edit Master title style</a:t>
            </a:r>
          </a:p>
        </p:txBody>
      </p:sp>
      <p:sp>
        <p:nvSpPr>
          <p:cNvPr id="3" name="Subtitle 2"/>
          <p:cNvSpPr>
            <a:spLocks noGrp="1"/>
          </p:cNvSpPr>
          <p:nvPr>
            <p:ph type="subTitle" idx="1"/>
          </p:nvPr>
        </p:nvSpPr>
        <p:spPr>
          <a:xfrm>
            <a:off x="335360" y="908720"/>
            <a:ext cx="11617291" cy="504056"/>
          </a:xfrm>
        </p:spPr>
        <p:txBody>
          <a:bodyPr>
            <a:normAutofit/>
          </a:bodyPr>
          <a:lstStyle>
            <a:lvl1pPr marL="0" indent="0" algn="l">
              <a:buNone/>
              <a:defRPr sz="16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D0E5A-49A8-4FB3-83FF-C7AF47B83A03}" type="datetime1">
              <a:rPr lang="en-US" smtClean="0"/>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80127-2E4F-4720-A546-49D7111EBC0C}" type="slidenum">
              <a:rPr lang="en-US" smtClean="0"/>
              <a:t>‹#›</a:t>
            </a:fld>
            <a:endParaRPr lang="en-US"/>
          </a:p>
        </p:txBody>
      </p:sp>
      <p:sp>
        <p:nvSpPr>
          <p:cNvPr id="8" name="Content Placeholder 7"/>
          <p:cNvSpPr>
            <a:spLocks noGrp="1"/>
          </p:cNvSpPr>
          <p:nvPr>
            <p:ph sz="quarter" idx="13"/>
          </p:nvPr>
        </p:nvSpPr>
        <p:spPr>
          <a:xfrm>
            <a:off x="335360" y="1556792"/>
            <a:ext cx="11617291" cy="3816424"/>
          </a:xfrm>
        </p:spPr>
        <p:txBody>
          <a:bodyPr/>
          <a:lstStyle>
            <a:lvl1pPr marL="285750" indent="-285750">
              <a:buFont typeface="Wingdings" panose="05000000000000000000" pitchFamily="2" charset="2"/>
              <a:buChar char="v"/>
              <a:defRPr/>
            </a:lvl1pPr>
            <a:lvl3pPr marL="1257300" indent="-342900">
              <a:buFont typeface="+mj-lt"/>
              <a:buAutoNum type="arabicPeriod"/>
              <a:defRPr/>
            </a:lvl3pPr>
            <a:lvl4pPr marL="1714500" indent="-342900">
              <a:buFont typeface="+mj-lt"/>
              <a:buAutoNum type="alphaLcParenR"/>
              <a:defRPr/>
            </a:lvl4pPr>
            <a:lvl5pPr marL="2114550" indent="-285750">
              <a:buFont typeface="Wingdings" panose="05000000000000000000" pitchFamily="2" charset="2"/>
              <a:buChar char="ü"/>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281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Rectangle 1"/>
          <p:cNvSpPr/>
          <p:nvPr userDrawn="1"/>
        </p:nvSpPr>
        <p:spPr>
          <a:xfrm>
            <a:off x="8422369" y="5945206"/>
            <a:ext cx="3609995" cy="912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 name="Rectangle 2"/>
          <p:cNvSpPr/>
          <p:nvPr userDrawn="1"/>
        </p:nvSpPr>
        <p:spPr>
          <a:xfrm>
            <a:off x="-1992862" y="5945206"/>
            <a:ext cx="3609995" cy="912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751552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872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7570" y="228602"/>
            <a:ext cx="8899119" cy="372533"/>
          </a:xfrm>
        </p:spPr>
        <p:txBody>
          <a:bodyPr/>
          <a:lstStyle/>
          <a:p>
            <a:r>
              <a:rPr lang="en-US" dirty="0"/>
              <a:t>Click to edit Master title style</a:t>
            </a:r>
          </a:p>
        </p:txBody>
      </p:sp>
      <p:sp>
        <p:nvSpPr>
          <p:cNvPr id="3" name="Content Placeholder 2"/>
          <p:cNvSpPr>
            <a:spLocks noGrp="1"/>
          </p:cNvSpPr>
          <p:nvPr>
            <p:ph idx="1"/>
          </p:nvPr>
        </p:nvSpPr>
        <p:spPr>
          <a:xfrm>
            <a:off x="187571" y="1032934"/>
            <a:ext cx="11775179"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87569" y="5700184"/>
            <a:ext cx="2743200" cy="302684"/>
          </a:xfrm>
        </p:spPr>
        <p:txBody>
          <a:bodyPr anchor="b"/>
          <a:lstStyle/>
          <a:p>
            <a:fld id="{B0C65A30-9B17-4038-B212-2893BD211FD2}"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134480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8413" y="228602"/>
            <a:ext cx="9097108" cy="364067"/>
          </a:xfrm>
        </p:spPr>
        <p:txBody>
          <a:bodyPr anchor="t">
            <a:normAutofit/>
          </a:bodyPr>
          <a:lstStyle>
            <a:lvl1pPr>
              <a:defRPr sz="1846"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208412" y="1032933"/>
            <a:ext cx="11785597" cy="4572000"/>
          </a:xfrm>
        </p:spPr>
        <p:txBody>
          <a:bodyPr>
            <a:normAutofit/>
          </a:bodyPr>
          <a:lstStyle>
            <a:lvl1pPr marL="0" indent="0">
              <a:buNone/>
              <a:defRPr sz="1292">
                <a:solidFill>
                  <a:schemeClr val="tx1">
                    <a:lumMod val="65000"/>
                    <a:lumOff val="3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0C65A30-9B17-4038-B212-2893BD211FD2}" type="datetimeFigureOut">
              <a:rPr lang="en-GB" smtClean="0"/>
              <a:t>16/06/2025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4192442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570" y="228600"/>
            <a:ext cx="8899117" cy="364068"/>
          </a:xfrm>
        </p:spPr>
        <p:txBody>
          <a:bodyPr/>
          <a:lstStyle/>
          <a:p>
            <a:r>
              <a:rPr lang="en-US" dirty="0"/>
              <a:t>Click to edit Master title style</a:t>
            </a:r>
          </a:p>
        </p:txBody>
      </p:sp>
      <p:sp>
        <p:nvSpPr>
          <p:cNvPr id="3" name="Content Placeholder 2"/>
          <p:cNvSpPr>
            <a:spLocks noGrp="1"/>
          </p:cNvSpPr>
          <p:nvPr>
            <p:ph sz="half" idx="1"/>
          </p:nvPr>
        </p:nvSpPr>
        <p:spPr>
          <a:xfrm>
            <a:off x="187569" y="1032936"/>
            <a:ext cx="5832232" cy="4611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032936"/>
            <a:ext cx="5821809" cy="4611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0C65A30-9B17-4038-B212-2893BD211FD2}" type="datetimeFigureOut">
              <a:rPr lang="en-GB" smtClean="0"/>
              <a:t>16/06/2025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9F32DF0-F359-4D4D-B63F-6D9D34568DD5}" type="slidenum">
              <a:rPr lang="en-GB" smtClean="0"/>
              <a:t>‹#›</a:t>
            </a:fld>
            <a:endParaRPr lang="en-GB" dirty="0"/>
          </a:p>
        </p:txBody>
      </p:sp>
    </p:spTree>
    <p:extLst>
      <p:ext uri="{BB962C8B-B14F-4D97-AF65-F5344CB8AC3E}">
        <p14:creationId xmlns:p14="http://schemas.microsoft.com/office/powerpoint/2010/main" val="250165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0"/>
            <a:ext cx="9011136" cy="406400"/>
          </a:xfrm>
        </p:spPr>
        <p:txBody>
          <a:bodyPr/>
          <a:lstStyle/>
          <a:p>
            <a:r>
              <a:rPr lang="en-US" dirty="0"/>
              <a:t>Click to edit Master title style</a:t>
            </a:r>
          </a:p>
        </p:txBody>
      </p:sp>
      <p:sp>
        <p:nvSpPr>
          <p:cNvPr id="3" name="Text Placeholder 2"/>
          <p:cNvSpPr>
            <a:spLocks noGrp="1"/>
          </p:cNvSpPr>
          <p:nvPr>
            <p:ph type="body" idx="1"/>
          </p:nvPr>
        </p:nvSpPr>
        <p:spPr>
          <a:xfrm>
            <a:off x="208412" y="1075267"/>
            <a:ext cx="5789165" cy="406400"/>
          </a:xfrm>
        </p:spPr>
        <p:txBody>
          <a:bodyPr anchor="t">
            <a:normAutofit/>
          </a:bodyPr>
          <a:lstStyle>
            <a:lvl1pPr marL="0" indent="0">
              <a:buNone/>
              <a:defRPr sz="1477"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4" name="Content Placeholder 3"/>
          <p:cNvSpPr>
            <a:spLocks noGrp="1"/>
          </p:cNvSpPr>
          <p:nvPr>
            <p:ph sz="half" idx="2"/>
          </p:nvPr>
        </p:nvSpPr>
        <p:spPr>
          <a:xfrm>
            <a:off x="208411" y="1718733"/>
            <a:ext cx="5789164" cy="3925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075267"/>
            <a:ext cx="5832231" cy="406400"/>
          </a:xfrm>
        </p:spPr>
        <p:txBody>
          <a:bodyPr anchor="t">
            <a:normAutofit/>
          </a:bodyPr>
          <a:lstStyle>
            <a:lvl1pPr marL="0" indent="0">
              <a:buNone/>
              <a:defRPr sz="1477"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dirty="0"/>
              <a:t>Click to edit Master text styles</a:t>
            </a:r>
          </a:p>
        </p:txBody>
      </p:sp>
      <p:sp>
        <p:nvSpPr>
          <p:cNvPr id="6" name="Content Placeholder 5"/>
          <p:cNvSpPr>
            <a:spLocks noGrp="1"/>
          </p:cNvSpPr>
          <p:nvPr>
            <p:ph sz="quarter" idx="4"/>
          </p:nvPr>
        </p:nvSpPr>
        <p:spPr>
          <a:xfrm>
            <a:off x="6172200" y="1718733"/>
            <a:ext cx="5832229" cy="3925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0C65A30-9B17-4038-B212-2893BD211FD2}" type="datetimeFigureOut">
              <a:rPr lang="en-GB" smtClean="0"/>
              <a:t>16/06/2025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2671357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2"/>
            <a:ext cx="8878277" cy="37253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0C65A30-9B17-4038-B212-2893BD211FD2}" type="datetimeFigureOut">
              <a:rPr lang="en-GB" smtClean="0"/>
              <a:t>16/06/2025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416877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65A30-9B17-4038-B212-2893BD211FD2}" type="datetimeFigureOut">
              <a:rPr lang="en-GB" smtClean="0"/>
              <a:t>16/06/2025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417021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0"/>
            <a:ext cx="9011136" cy="508000"/>
          </a:xfrm>
        </p:spPr>
        <p:txBody>
          <a:bodyPr anchor="t">
            <a:normAutofit/>
          </a:bodyPr>
          <a:lstStyle>
            <a:lvl1pPr>
              <a:defRPr sz="1846"/>
            </a:lvl1pPr>
          </a:lstStyle>
          <a:p>
            <a:r>
              <a:rPr lang="en-US" dirty="0"/>
              <a:t>Click to edit Master title style</a:t>
            </a:r>
          </a:p>
        </p:txBody>
      </p:sp>
      <p:sp>
        <p:nvSpPr>
          <p:cNvPr id="3" name="Content Placeholder 2"/>
          <p:cNvSpPr>
            <a:spLocks noGrp="1"/>
          </p:cNvSpPr>
          <p:nvPr>
            <p:ph idx="1"/>
          </p:nvPr>
        </p:nvSpPr>
        <p:spPr>
          <a:xfrm>
            <a:off x="5012270" y="987428"/>
            <a:ext cx="6981741" cy="4617506"/>
          </a:xfrm>
        </p:spPr>
        <p:txBody>
          <a:bodyPr>
            <a:normAutofit/>
          </a:bodyPr>
          <a:lstStyle>
            <a:lvl1pPr>
              <a:defRPr sz="1292"/>
            </a:lvl1pPr>
            <a:lvl2pPr>
              <a:defRPr sz="1292"/>
            </a:lvl2pPr>
            <a:lvl3pPr>
              <a:defRPr sz="1292"/>
            </a:lvl3pPr>
            <a:lvl4pPr>
              <a:defRPr sz="1292"/>
            </a:lvl4pPr>
            <a:lvl5pPr>
              <a:defRPr sz="1292"/>
            </a:lvl5pPr>
            <a:lvl6pPr>
              <a:defRPr sz="1846"/>
            </a:lvl6pPr>
            <a:lvl7pPr>
              <a:defRPr sz="1846"/>
            </a:lvl7pPr>
            <a:lvl8pPr>
              <a:defRPr sz="1846"/>
            </a:lvl8pPr>
            <a:lvl9pPr>
              <a:defRPr sz="184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08413" y="987428"/>
            <a:ext cx="4563615" cy="4617506"/>
          </a:xfrm>
        </p:spPr>
        <p:txBody>
          <a:bodyPr>
            <a:normAutofit/>
          </a:bodyPr>
          <a:lstStyle>
            <a:lvl1pPr marL="0" indent="0">
              <a:buNone/>
              <a:defRPr sz="1292"/>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dirty="0"/>
              <a:t>Click to edit Master text styles</a:t>
            </a:r>
          </a:p>
        </p:txBody>
      </p:sp>
      <p:sp>
        <p:nvSpPr>
          <p:cNvPr id="5" name="Date Placeholder 4"/>
          <p:cNvSpPr>
            <a:spLocks noGrp="1"/>
          </p:cNvSpPr>
          <p:nvPr>
            <p:ph type="dt" sz="half" idx="10"/>
          </p:nvPr>
        </p:nvSpPr>
        <p:spPr/>
        <p:txBody>
          <a:bodyPr/>
          <a:lstStyle/>
          <a:p>
            <a:fld id="{B0C65A30-9B17-4038-B212-2893BD211FD2}" type="datetimeFigureOut">
              <a:rPr lang="en-GB" smtClean="0"/>
              <a:t>16/06/2025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199622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11" y="228601"/>
            <a:ext cx="9011136" cy="406400"/>
          </a:xfrm>
        </p:spPr>
        <p:txBody>
          <a:bodyPr anchor="t">
            <a:normAutofit/>
          </a:bodyPr>
          <a:lstStyle>
            <a:lvl1pPr>
              <a:defRPr sz="1846"/>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1847" y="987429"/>
            <a:ext cx="6992164" cy="4625973"/>
          </a:xfrm>
        </p:spPr>
        <p:txBody>
          <a:bodyPr anchor="t">
            <a:normAutofit/>
          </a:bodyPr>
          <a:lstStyle>
            <a:lvl1pPr marL="0" indent="0">
              <a:buNone/>
              <a:defRPr sz="1292"/>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en-US"/>
              <a:t>Click icon to add picture</a:t>
            </a:r>
            <a:endParaRPr lang="en-US" dirty="0"/>
          </a:p>
        </p:txBody>
      </p:sp>
      <p:sp>
        <p:nvSpPr>
          <p:cNvPr id="4" name="Text Placeholder 3"/>
          <p:cNvSpPr>
            <a:spLocks noGrp="1"/>
          </p:cNvSpPr>
          <p:nvPr>
            <p:ph type="body" sz="half" idx="2"/>
          </p:nvPr>
        </p:nvSpPr>
        <p:spPr>
          <a:xfrm>
            <a:off x="208413" y="987429"/>
            <a:ext cx="4563615" cy="4625973"/>
          </a:xfrm>
        </p:spPr>
        <p:txBody>
          <a:bodyPr>
            <a:normAutofit/>
          </a:bodyPr>
          <a:lstStyle>
            <a:lvl1pPr marL="0" indent="0">
              <a:buNone/>
              <a:defRPr sz="1292"/>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
        <p:nvSpPr>
          <p:cNvPr id="5" name="Date Placeholder 4"/>
          <p:cNvSpPr>
            <a:spLocks noGrp="1"/>
          </p:cNvSpPr>
          <p:nvPr>
            <p:ph type="dt" sz="half" idx="10"/>
          </p:nvPr>
        </p:nvSpPr>
        <p:spPr/>
        <p:txBody>
          <a:bodyPr/>
          <a:lstStyle/>
          <a:p>
            <a:fld id="{B0C65A30-9B17-4038-B212-2893BD211FD2}" type="datetimeFigureOut">
              <a:rPr lang="en-GB" smtClean="0"/>
              <a:t>16/06/2025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F32DF0-F359-4D4D-B63F-6D9D34568DD5}" type="slidenum">
              <a:rPr lang="en-GB" smtClean="0"/>
              <a:t>‹#›</a:t>
            </a:fld>
            <a:endParaRPr lang="en-GB"/>
          </a:p>
        </p:txBody>
      </p:sp>
    </p:spTree>
    <p:extLst>
      <p:ext uri="{BB962C8B-B14F-4D97-AF65-F5344CB8AC3E}">
        <p14:creationId xmlns:p14="http://schemas.microsoft.com/office/powerpoint/2010/main" val="232646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411" y="228602"/>
            <a:ext cx="8878277" cy="37253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08413" y="1439334"/>
            <a:ext cx="11785601"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8412" y="5740400"/>
            <a:ext cx="2722357" cy="268818"/>
          </a:xfrm>
          <a:prstGeom prst="rect">
            <a:avLst/>
          </a:prstGeom>
        </p:spPr>
        <p:txBody>
          <a:bodyPr vert="horz" lIns="91440" tIns="45720" rIns="91440" bIns="45720" rtlCol="0" anchor="b"/>
          <a:lstStyle>
            <a:lvl1pPr algn="l">
              <a:defRPr sz="923">
                <a:solidFill>
                  <a:schemeClr val="accent5"/>
                </a:solidFill>
                <a:latin typeface="Arial" panose="020B0604020202020204" pitchFamily="34" charset="0"/>
                <a:cs typeface="Arial" panose="020B0604020202020204" pitchFamily="34" charset="0"/>
              </a:defRPr>
            </a:lvl1pPr>
          </a:lstStyle>
          <a:p>
            <a:fld id="{B0C65A30-9B17-4038-B212-2893BD211FD2}" type="datetimeFigureOut">
              <a:rPr lang="en-GB" smtClean="0"/>
              <a:pPr/>
              <a:t>16/06/2025</a:t>
            </a:fld>
            <a:endParaRPr lang="en-GB" dirty="0"/>
          </a:p>
        </p:txBody>
      </p:sp>
      <p:sp>
        <p:nvSpPr>
          <p:cNvPr id="5" name="Footer Placeholder 4"/>
          <p:cNvSpPr>
            <a:spLocks noGrp="1"/>
          </p:cNvSpPr>
          <p:nvPr>
            <p:ph type="ftr" sz="quarter" idx="3"/>
          </p:nvPr>
        </p:nvSpPr>
        <p:spPr>
          <a:xfrm>
            <a:off x="3892715" y="5740400"/>
            <a:ext cx="4114800" cy="268818"/>
          </a:xfrm>
          <a:prstGeom prst="rect">
            <a:avLst/>
          </a:prstGeom>
        </p:spPr>
        <p:txBody>
          <a:bodyPr vert="horz" lIns="91440" tIns="45720" rIns="91440" bIns="45720" rtlCol="0" anchor="b"/>
          <a:lstStyle>
            <a:lvl1pPr algn="ctr">
              <a:defRPr sz="923">
                <a:solidFill>
                  <a:schemeClr val="accent5"/>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9219549" y="5740400"/>
            <a:ext cx="2774463" cy="268818"/>
          </a:xfrm>
          <a:prstGeom prst="rect">
            <a:avLst/>
          </a:prstGeom>
        </p:spPr>
        <p:txBody>
          <a:bodyPr vert="horz" lIns="91440" tIns="45720" rIns="91440" bIns="45720" rtlCol="0" anchor="b"/>
          <a:lstStyle>
            <a:lvl1pPr algn="r">
              <a:defRPr sz="923">
                <a:solidFill>
                  <a:schemeClr val="accent5"/>
                </a:solidFill>
                <a:latin typeface="Arial" panose="020B0604020202020204" pitchFamily="34" charset="0"/>
                <a:cs typeface="Arial" panose="020B0604020202020204" pitchFamily="34" charset="0"/>
              </a:defRPr>
            </a:lvl1pPr>
          </a:lstStyle>
          <a:p>
            <a:fld id="{29F32DF0-F359-4D4D-B63F-6D9D34568DD5}" type="slidenum">
              <a:rPr lang="en-GB" smtClean="0"/>
              <a:pPr/>
              <a:t>‹#›</a:t>
            </a:fld>
            <a:endParaRPr lang="en-GB" dirty="0"/>
          </a:p>
        </p:txBody>
      </p:sp>
    </p:spTree>
    <p:extLst>
      <p:ext uri="{BB962C8B-B14F-4D97-AF65-F5344CB8AC3E}">
        <p14:creationId xmlns:p14="http://schemas.microsoft.com/office/powerpoint/2010/main" val="1825006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844083" rtl="0" eaLnBrk="1" latinLnBrk="0" hangingPunct="1">
        <a:lnSpc>
          <a:spcPct val="90000"/>
        </a:lnSpc>
        <a:spcBef>
          <a:spcPct val="0"/>
        </a:spcBef>
        <a:buNone/>
        <a:defRPr sz="1846"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tiff"/><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6.pn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5.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49.jpeg"/><Relationship Id="rId5" Type="http://schemas.openxmlformats.org/officeDocument/2006/relationships/image" Target="../media/image70.jpeg"/><Relationship Id="rId10" Type="http://schemas.openxmlformats.org/officeDocument/2006/relationships/image" Target="../media/image74.emf"/><Relationship Id="rId4" Type="http://schemas.openxmlformats.org/officeDocument/2006/relationships/image" Target="../media/image69.jpeg"/><Relationship Id="rId9"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jpe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2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svg"/></Relationships>
</file>

<file path=ppt/slides/_rels/slide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png"/><Relationship Id="rId7" Type="http://schemas.openxmlformats.org/officeDocument/2006/relationships/image" Target="../media/image146.jpe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73290"/>
            <a:ext cx="12192000" cy="6774698"/>
          </a:xfrm>
          <a:prstGeom prst="rect">
            <a:avLst/>
          </a:prstGeom>
        </p:spPr>
      </p:pic>
      <p:sp>
        <p:nvSpPr>
          <p:cNvPr id="7" name="Title 6"/>
          <p:cNvSpPr>
            <a:spLocks noGrp="1"/>
          </p:cNvSpPr>
          <p:nvPr>
            <p:ph type="ctrTitle"/>
          </p:nvPr>
        </p:nvSpPr>
        <p:spPr>
          <a:xfrm>
            <a:off x="378372" y="620690"/>
            <a:ext cx="11172497" cy="432047"/>
          </a:xfrm>
        </p:spPr>
        <p:txBody>
          <a:bodyPr>
            <a:noAutofit/>
          </a:bodyPr>
          <a:lstStyle/>
          <a:p>
            <a:pPr algn="ctr"/>
            <a:r>
              <a:rPr lang="en-US" sz="2800" u="sng" dirty="0">
                <a:solidFill>
                  <a:srgbClr val="0070C0"/>
                </a:solidFill>
              </a:rPr>
              <a:t>National Research Foundation</a:t>
            </a:r>
            <a:br>
              <a:rPr lang="en-US" sz="2800" u="sng" dirty="0">
                <a:solidFill>
                  <a:srgbClr val="0070C0"/>
                </a:solidFill>
              </a:rPr>
            </a:br>
            <a:br>
              <a:rPr lang="en-US" sz="2800" u="sng" dirty="0">
                <a:solidFill>
                  <a:srgbClr val="0070C0"/>
                </a:solidFill>
              </a:rPr>
            </a:br>
            <a:r>
              <a:rPr lang="en-US" sz="2800" u="sng" dirty="0">
                <a:solidFill>
                  <a:srgbClr val="0070C0"/>
                </a:solidFill>
              </a:rPr>
              <a:t>JINR</a:t>
            </a:r>
            <a:br>
              <a:rPr lang="en-US" sz="2800" u="sng" dirty="0">
                <a:solidFill>
                  <a:srgbClr val="C00000"/>
                </a:solidFill>
              </a:rPr>
            </a:br>
            <a:br>
              <a:rPr lang="en-US" sz="2800" u="sng" dirty="0">
                <a:solidFill>
                  <a:srgbClr val="C00000"/>
                </a:solidFill>
              </a:rPr>
            </a:br>
            <a:br>
              <a:rPr lang="en-US" sz="2800" u="sng" dirty="0">
                <a:solidFill>
                  <a:srgbClr val="C00000"/>
                </a:solidFill>
              </a:rPr>
            </a:br>
            <a:endParaRPr lang="en-GB" sz="2800" dirty="0">
              <a:solidFill>
                <a:srgbClr val="002060"/>
              </a:solidFill>
            </a:endParaRPr>
          </a:p>
        </p:txBody>
      </p:sp>
      <p:sp>
        <p:nvSpPr>
          <p:cNvPr id="8" name="Subtitle 7"/>
          <p:cNvSpPr>
            <a:spLocks noGrp="1"/>
          </p:cNvSpPr>
          <p:nvPr>
            <p:ph type="subTitle" idx="1"/>
          </p:nvPr>
        </p:nvSpPr>
        <p:spPr>
          <a:xfrm>
            <a:off x="0" y="3800475"/>
            <a:ext cx="12191999" cy="2200933"/>
          </a:xfrm>
        </p:spPr>
        <p:txBody>
          <a:bodyPr>
            <a:noAutofit/>
          </a:bodyPr>
          <a:lstStyle/>
          <a:p>
            <a:pPr algn="r"/>
            <a:r>
              <a:rPr lang="en-US" sz="2000" dirty="0">
                <a:solidFill>
                  <a:schemeClr val="tx1"/>
                </a:solidFill>
              </a:rPr>
              <a:t>Angus Paterson </a:t>
            </a:r>
          </a:p>
          <a:p>
            <a:pPr algn="r"/>
            <a:r>
              <a:rPr lang="en-US" sz="2000" b="0" dirty="0">
                <a:solidFill>
                  <a:schemeClr val="tx1"/>
                </a:solidFill>
              </a:rPr>
              <a:t>Deputy CEO: National Research Infrastructure Platforms</a:t>
            </a:r>
          </a:p>
          <a:p>
            <a:pPr algn="r"/>
            <a:r>
              <a:rPr lang="en-US" sz="2400"/>
              <a:t> </a:t>
            </a:r>
            <a:endParaRPr lang="en-GB" sz="2400" dirty="0"/>
          </a:p>
        </p:txBody>
      </p:sp>
      <p:sp>
        <p:nvSpPr>
          <p:cNvPr id="6" name="Title 6">
            <a:extLst>
              <a:ext uri="{FF2B5EF4-FFF2-40B4-BE49-F238E27FC236}">
                <a16:creationId xmlns:a16="http://schemas.microsoft.com/office/drawing/2014/main" id="{ACA9CEEB-7565-4CCF-8BDA-097D4790A7E5}"/>
              </a:ext>
            </a:extLst>
          </p:cNvPr>
          <p:cNvSpPr txBox="1">
            <a:spLocks/>
          </p:cNvSpPr>
          <p:nvPr/>
        </p:nvSpPr>
        <p:spPr>
          <a:xfrm>
            <a:off x="3296072" y="4149082"/>
            <a:ext cx="4752528" cy="432047"/>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b="1" kern="1200">
                <a:solidFill>
                  <a:schemeClr val="accent1"/>
                </a:solidFill>
                <a:latin typeface="+mj-lt"/>
                <a:ea typeface="+mj-ea"/>
                <a:cs typeface="+mj-cs"/>
              </a:defRPr>
            </a:lvl1pPr>
          </a:lstStyle>
          <a:p>
            <a:pPr algn="ctr"/>
            <a:endParaRPr lang="en-GB" sz="1400" dirty="0">
              <a:solidFill>
                <a:schemeClr val="tx1"/>
              </a:solidFill>
            </a:endParaRPr>
          </a:p>
        </p:txBody>
      </p:sp>
    </p:spTree>
    <p:extLst>
      <p:ext uri="{BB962C8B-B14F-4D97-AF65-F5344CB8AC3E}">
        <p14:creationId xmlns:p14="http://schemas.microsoft.com/office/powerpoint/2010/main" val="199619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32710"/>
          <a:stretch/>
        </p:blipFill>
        <p:spPr>
          <a:xfrm>
            <a:off x="1" y="991975"/>
            <a:ext cx="8069802" cy="5866025"/>
          </a:xfrm>
          <a:prstGeom prst="rect">
            <a:avLst/>
          </a:prstGeom>
        </p:spPr>
      </p:pic>
      <p:pic>
        <p:nvPicPr>
          <p:cNvPr id="25" name="Picture 3">
            <a:extLst>
              <a:ext uri="{FF2B5EF4-FFF2-40B4-BE49-F238E27FC236}">
                <a16:creationId xmlns:a16="http://schemas.microsoft.com/office/drawing/2014/main" id="{2E373E89-3578-DD0D-B695-24303F495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2029" y="1629520"/>
            <a:ext cx="1585784" cy="13062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08747C2-6158-F039-CEAB-70697A748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004821" y="149174"/>
            <a:ext cx="1605758" cy="158865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6216" y="140624"/>
            <a:ext cx="1585784" cy="1452731"/>
          </a:xfrm>
          <a:prstGeom prst="rect">
            <a:avLst/>
          </a:prstGeom>
        </p:spPr>
      </p:pic>
      <p:pic>
        <p:nvPicPr>
          <p:cNvPr id="29" name="Content Placeholder 4"/>
          <p:cNvPicPr>
            <a:picLocks noChangeAspect="1"/>
          </p:cNvPicPr>
          <p:nvPr/>
        </p:nvPicPr>
        <p:blipFill>
          <a:blip r:embed="rId6"/>
          <a:stretch>
            <a:fillRect/>
          </a:stretch>
        </p:blipFill>
        <p:spPr>
          <a:xfrm>
            <a:off x="9013042" y="4332858"/>
            <a:ext cx="1554166" cy="1038403"/>
          </a:xfrm>
          <a:prstGeom prst="rect">
            <a:avLst/>
          </a:prstGeom>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r="20185"/>
          <a:stretch/>
        </p:blipFill>
        <p:spPr>
          <a:xfrm>
            <a:off x="10602029" y="3027907"/>
            <a:ext cx="1596211" cy="1606832"/>
          </a:xfrm>
          <a:prstGeom prst="rect">
            <a:avLst/>
          </a:prstGeom>
        </p:spPr>
      </p:pic>
      <p:pic>
        <p:nvPicPr>
          <p:cNvPr id="35" name="Picture 34">
            <a:extLst>
              <a:ext uri="{FF2B5EF4-FFF2-40B4-BE49-F238E27FC236}">
                <a16:creationId xmlns:a16="http://schemas.microsoft.com/office/drawing/2014/main" id="{FF2D361F-0EE4-9C02-288B-5D9FF75F62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3042" y="3132188"/>
            <a:ext cx="1554166" cy="1104233"/>
          </a:xfrm>
          <a:prstGeom prst="rect">
            <a:avLst/>
          </a:prstGeom>
        </p:spPr>
      </p:pic>
      <p:pic>
        <p:nvPicPr>
          <p:cNvPr id="36" name="Picture 35" descr="A room with several large white refrigerators&#10;&#10;Description automatically generated">
            <a:extLst>
              <a:ext uri="{FF2B5EF4-FFF2-40B4-BE49-F238E27FC236}">
                <a16:creationId xmlns:a16="http://schemas.microsoft.com/office/drawing/2014/main" id="{7DDD4F26-55D2-19B3-8307-947E23A89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3042" y="1842819"/>
            <a:ext cx="1554166" cy="1192932"/>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2029" y="4726828"/>
            <a:ext cx="1578429" cy="1183823"/>
          </a:xfrm>
          <a:prstGeom prst="rect">
            <a:avLst/>
          </a:prstGeom>
        </p:spPr>
      </p:pic>
      <p:pic>
        <p:nvPicPr>
          <p:cNvPr id="38" name="Picture 37"/>
          <p:cNvPicPr>
            <a:picLocks noChangeAspect="1"/>
          </p:cNvPicPr>
          <p:nvPr/>
        </p:nvPicPr>
        <p:blipFill rotWithShape="1">
          <a:blip r:embed="rId11" cstate="print">
            <a:extLst>
              <a:ext uri="{28A0092B-C50C-407E-A947-70E740481C1C}">
                <a14:useLocalDpi xmlns:a14="http://schemas.microsoft.com/office/drawing/2010/main" val="0"/>
              </a:ext>
            </a:extLst>
          </a:blip>
          <a:srcRect l="16347" t="21254" r="10252" b="19294"/>
          <a:stretch/>
        </p:blipFill>
        <p:spPr>
          <a:xfrm>
            <a:off x="10083365" y="5417232"/>
            <a:ext cx="987406" cy="1423617"/>
          </a:xfrm>
          <a:prstGeom prst="rect">
            <a:avLst/>
          </a:prstGeom>
        </p:spPr>
      </p:pic>
      <p:pic>
        <p:nvPicPr>
          <p:cNvPr id="39" name="Picture 38">
            <a:extLst>
              <a:ext uri="{FF2B5EF4-FFF2-40B4-BE49-F238E27FC236}">
                <a16:creationId xmlns:a16="http://schemas.microsoft.com/office/drawing/2014/main" id="{D57DC7AB-F2F3-4D78-B6CD-3118D85D25E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7692"/>
          <a:stretch/>
        </p:blipFill>
        <p:spPr>
          <a:xfrm>
            <a:off x="9022643" y="5467698"/>
            <a:ext cx="953786" cy="1377691"/>
          </a:xfrm>
          <a:prstGeom prst="rect">
            <a:avLst/>
          </a:prstGeom>
        </p:spPr>
      </p:pic>
      <p:pic>
        <p:nvPicPr>
          <p:cNvPr id="41" name="Picture 40"/>
          <p:cNvPicPr>
            <a:picLocks noChangeAspect="1"/>
          </p:cNvPicPr>
          <p:nvPr/>
        </p:nvPicPr>
        <p:blipFill>
          <a:blip r:embed="rId13"/>
          <a:stretch>
            <a:fillRect/>
          </a:stretch>
        </p:blipFill>
        <p:spPr>
          <a:xfrm>
            <a:off x="11166165" y="5993791"/>
            <a:ext cx="1014293" cy="763918"/>
          </a:xfrm>
          <a:prstGeom prst="rect">
            <a:avLst/>
          </a:prstGeom>
        </p:spPr>
      </p:pic>
      <p:sp>
        <p:nvSpPr>
          <p:cNvPr id="2" name="TextBox 1">
            <a:extLst>
              <a:ext uri="{FF2B5EF4-FFF2-40B4-BE49-F238E27FC236}">
                <a16:creationId xmlns:a16="http://schemas.microsoft.com/office/drawing/2014/main" id="{88A934EF-2DF2-AB31-0C08-C5753291B8E9}"/>
              </a:ext>
            </a:extLst>
          </p:cNvPr>
          <p:cNvSpPr txBox="1"/>
          <p:nvPr/>
        </p:nvSpPr>
        <p:spPr>
          <a:xfrm>
            <a:off x="3808520" y="140624"/>
            <a:ext cx="4847207" cy="584775"/>
          </a:xfrm>
          <a:prstGeom prst="rect">
            <a:avLst/>
          </a:prstGeom>
          <a:noFill/>
        </p:spPr>
        <p:txBody>
          <a:bodyPr wrap="square" rtlCol="0">
            <a:spAutoFit/>
          </a:bodyPr>
          <a:lstStyle/>
          <a:p>
            <a:r>
              <a:rPr lang="en-ZA" sz="3200" dirty="0">
                <a:solidFill>
                  <a:srgbClr val="0070C0"/>
                </a:solidFill>
              </a:rPr>
              <a:t>SAIAB</a:t>
            </a:r>
          </a:p>
        </p:txBody>
      </p:sp>
    </p:spTree>
    <p:extLst>
      <p:ext uri="{BB962C8B-B14F-4D97-AF65-F5344CB8AC3E}">
        <p14:creationId xmlns:p14="http://schemas.microsoft.com/office/powerpoint/2010/main" val="2864132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8276" y="116309"/>
            <a:ext cx="2197000" cy="1558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112078"/>
            <a:ext cx="2751167" cy="15646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116309"/>
            <a:ext cx="2082487" cy="15618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112078"/>
            <a:ext cx="2111943" cy="158548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7092" y="3741447"/>
            <a:ext cx="2719895" cy="177963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092" y="5583764"/>
            <a:ext cx="2699235" cy="119011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4153" y="1697565"/>
            <a:ext cx="2720534" cy="196768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6025" y="2286809"/>
            <a:ext cx="4724400" cy="2664412"/>
          </a:xfrm>
          <a:prstGeom prst="rect">
            <a:avLst/>
          </a:prstGeom>
        </p:spPr>
      </p:pic>
      <p:pic>
        <p:nvPicPr>
          <p:cNvPr id="11" name="Picture 10"/>
          <p:cNvPicPr>
            <a:picLocks noChangeAspect="1"/>
          </p:cNvPicPr>
          <p:nvPr/>
        </p:nvPicPr>
        <p:blipFill>
          <a:blip r:embed="rId10"/>
          <a:stretch>
            <a:fillRect/>
          </a:stretch>
        </p:blipFill>
        <p:spPr>
          <a:xfrm>
            <a:off x="5414183" y="4348405"/>
            <a:ext cx="3105563" cy="2425476"/>
          </a:xfrm>
          <a:prstGeom prst="rect">
            <a:avLst/>
          </a:prstGeom>
        </p:spPr>
      </p:pic>
      <p:pic>
        <p:nvPicPr>
          <p:cNvPr id="12" name="Picture 11"/>
          <p:cNvPicPr>
            <a:picLocks noChangeAspect="1"/>
          </p:cNvPicPr>
          <p:nvPr/>
        </p:nvPicPr>
        <p:blipFill>
          <a:blip r:embed="rId11"/>
          <a:stretch>
            <a:fillRect/>
          </a:stretch>
        </p:blipFill>
        <p:spPr>
          <a:xfrm>
            <a:off x="456025" y="4541589"/>
            <a:ext cx="4724400" cy="2232292"/>
          </a:xfrm>
          <a:prstGeom prst="rect">
            <a:avLst/>
          </a:prstGeom>
        </p:spPr>
      </p:pic>
      <p:sp>
        <p:nvSpPr>
          <p:cNvPr id="13" name="TextBox 12"/>
          <p:cNvSpPr txBox="1"/>
          <p:nvPr/>
        </p:nvSpPr>
        <p:spPr>
          <a:xfrm>
            <a:off x="47269" y="774235"/>
            <a:ext cx="3117002" cy="923330"/>
          </a:xfrm>
          <a:prstGeom prst="rect">
            <a:avLst/>
          </a:prstGeom>
          <a:noFill/>
        </p:spPr>
        <p:txBody>
          <a:bodyPr wrap="square" rtlCol="0">
            <a:spAutoFit/>
          </a:bodyPr>
          <a:lstStyle/>
          <a:p>
            <a:r>
              <a:rPr lang="en-ZA" b="1" dirty="0">
                <a:solidFill>
                  <a:srgbClr val="0070C0"/>
                </a:solidFill>
              </a:rPr>
              <a:t>Collections and biobank – the backbone for bio-discovery</a:t>
            </a:r>
          </a:p>
        </p:txBody>
      </p:sp>
      <p:pic>
        <p:nvPicPr>
          <p:cNvPr id="14" name="Picture 13"/>
          <p:cNvPicPr>
            <a:picLocks noChangeAspect="1"/>
          </p:cNvPicPr>
          <p:nvPr/>
        </p:nvPicPr>
        <p:blipFill>
          <a:blip r:embed="rId12"/>
          <a:stretch>
            <a:fillRect/>
          </a:stretch>
        </p:blipFill>
        <p:spPr>
          <a:xfrm>
            <a:off x="6727876" y="3423458"/>
            <a:ext cx="2203488" cy="635977"/>
          </a:xfrm>
          <a:prstGeom prst="rect">
            <a:avLst/>
          </a:prstGeom>
          <a:ln>
            <a:solidFill>
              <a:schemeClr val="tx1"/>
            </a:solidFill>
          </a:ln>
        </p:spPr>
      </p:pic>
      <p:pic>
        <p:nvPicPr>
          <p:cNvPr id="15" name="Picture 14"/>
          <p:cNvPicPr>
            <a:picLocks noChangeAspect="1"/>
          </p:cNvPicPr>
          <p:nvPr/>
        </p:nvPicPr>
        <p:blipFill>
          <a:blip r:embed="rId13"/>
          <a:stretch>
            <a:fillRect/>
          </a:stretch>
        </p:blipFill>
        <p:spPr>
          <a:xfrm>
            <a:off x="5807485" y="1786479"/>
            <a:ext cx="1840781" cy="1524809"/>
          </a:xfrm>
          <a:prstGeom prst="rect">
            <a:avLst/>
          </a:prstGeom>
        </p:spPr>
      </p:pic>
    </p:spTree>
    <p:extLst>
      <p:ext uri="{BB962C8B-B14F-4D97-AF65-F5344CB8AC3E}">
        <p14:creationId xmlns:p14="http://schemas.microsoft.com/office/powerpoint/2010/main" val="387064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B3E5C2-F7A8-A778-3445-949C151CA1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416" y="954742"/>
            <a:ext cx="2578187" cy="18240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7A0B263-415A-CDE8-577F-A3C95D9DDB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8438" y="4440427"/>
            <a:ext cx="1257086" cy="1062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CC18DB7-B1D0-B303-3E44-511F190F54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5839" y="2858873"/>
            <a:ext cx="1399364" cy="1182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013581BF-FC52-B039-6F0E-867BB141C9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1525" y="4440427"/>
            <a:ext cx="1399365" cy="1182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681B77AB-BE0D-4132-1EC9-0D0CF571E1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1525" y="2858873"/>
            <a:ext cx="1776913" cy="15014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80C6C93-F5F5-3FC9-2C97-1EA54731DCE5}"/>
              </a:ext>
            </a:extLst>
          </p:cNvPr>
          <p:cNvGrpSpPr/>
          <p:nvPr/>
        </p:nvGrpSpPr>
        <p:grpSpPr>
          <a:xfrm>
            <a:off x="109826" y="2917060"/>
            <a:ext cx="2659751" cy="1746960"/>
            <a:chOff x="2251484" y="2103466"/>
            <a:chExt cx="5195905" cy="3605681"/>
          </a:xfrm>
        </p:grpSpPr>
        <p:pic>
          <p:nvPicPr>
            <p:cNvPr id="8" name="Picture 2" descr="A graphic showing fish DNA in a vial of water.">
              <a:extLst>
                <a:ext uri="{FF2B5EF4-FFF2-40B4-BE49-F238E27FC236}">
                  <a16:creationId xmlns:a16="http://schemas.microsoft.com/office/drawing/2014/main" id="{4DD78AFE-CB91-BB6B-6FBF-E282432937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1484" y="2103466"/>
              <a:ext cx="5036567" cy="33593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AEBC97-4A30-FD0D-E3E2-D90572A7A44E}"/>
                </a:ext>
              </a:extLst>
            </p:cNvPr>
            <p:cNvSpPr txBox="1"/>
            <p:nvPr/>
          </p:nvSpPr>
          <p:spPr>
            <a:xfrm>
              <a:off x="4986831" y="5409321"/>
              <a:ext cx="2460558" cy="299826"/>
            </a:xfrm>
            <a:prstGeom prst="rect">
              <a:avLst/>
            </a:prstGeom>
            <a:noFill/>
          </p:spPr>
          <p:txBody>
            <a:bodyPr wrap="none" rtlCol="0">
              <a:spAutoFit/>
            </a:bodyPr>
            <a:lstStyle/>
            <a:p>
              <a:r>
                <a:rPr lang="en-ZA" sz="600" dirty="0">
                  <a:solidFill>
                    <a:schemeClr val="bg1">
                      <a:lumMod val="75000"/>
                    </a:schemeClr>
                  </a:solidFill>
                </a:rPr>
                <a:t>https://www.nps.gov/articles/aps-19-1-6.htm</a:t>
              </a:r>
            </a:p>
          </p:txBody>
        </p:sp>
      </p:grpSp>
      <p:pic>
        <p:nvPicPr>
          <p:cNvPr id="10" name="Picture 9" descr="A picture containing grass, ocean floor&#10;&#10;Description automatically generated">
            <a:extLst>
              <a:ext uri="{FF2B5EF4-FFF2-40B4-BE49-F238E27FC236}">
                <a16:creationId xmlns:a16="http://schemas.microsoft.com/office/drawing/2014/main" id="{AE9FB878-C2D7-5EA2-6B7E-C85F2914BB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96" t="12087" r="18376" b="1164"/>
          <a:stretch/>
        </p:blipFill>
        <p:spPr>
          <a:xfrm>
            <a:off x="129274" y="4621075"/>
            <a:ext cx="2350157" cy="1483023"/>
          </a:xfrm>
          <a:prstGeom prst="rect">
            <a:avLst/>
          </a:prstGeom>
        </p:spPr>
      </p:pic>
      <p:sp>
        <p:nvSpPr>
          <p:cNvPr id="11" name="TextBox 10"/>
          <p:cNvSpPr txBox="1"/>
          <p:nvPr/>
        </p:nvSpPr>
        <p:spPr>
          <a:xfrm>
            <a:off x="263769" y="70338"/>
            <a:ext cx="10075985" cy="369332"/>
          </a:xfrm>
          <a:prstGeom prst="rect">
            <a:avLst/>
          </a:prstGeom>
          <a:noFill/>
        </p:spPr>
        <p:txBody>
          <a:bodyPr wrap="square" rtlCol="0">
            <a:spAutoFit/>
          </a:bodyPr>
          <a:lstStyle/>
          <a:p>
            <a:r>
              <a:rPr lang="en-ZA" b="1" dirty="0">
                <a:solidFill>
                  <a:srgbClr val="0070C0"/>
                </a:solidFill>
              </a:rPr>
              <a:t>End-to-end platforms for collecting, mapping, monitoring, bioprospecting and capacity development</a:t>
            </a:r>
          </a:p>
        </p:txBody>
      </p:sp>
      <p:pic>
        <p:nvPicPr>
          <p:cNvPr id="12" name="Picture 11">
            <a:extLst>
              <a:ext uri="{FF2B5EF4-FFF2-40B4-BE49-F238E27FC236}">
                <a16:creationId xmlns:a16="http://schemas.microsoft.com/office/drawing/2014/main" id="{008747C2-6158-F039-CEAB-70697A7480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31649" y="954590"/>
            <a:ext cx="1874184" cy="1854225"/>
          </a:xfrm>
          <a:prstGeom prst="rect">
            <a:avLst/>
          </a:prstGeom>
        </p:spPr>
      </p:pic>
      <p:pic>
        <p:nvPicPr>
          <p:cNvPr id="13" name="Picture 12">
            <a:extLst>
              <a:ext uri="{FF2B5EF4-FFF2-40B4-BE49-F238E27FC236}">
                <a16:creationId xmlns:a16="http://schemas.microsoft.com/office/drawing/2014/main" id="{0619D72E-D2B6-9D55-39DD-7A6BAE8274C0}"/>
              </a:ext>
            </a:extLst>
          </p:cNvPr>
          <p:cNvPicPr>
            <a:picLocks noChangeAspect="1"/>
          </p:cNvPicPr>
          <p:nvPr/>
        </p:nvPicPr>
        <p:blipFill>
          <a:blip r:embed="rId10"/>
          <a:stretch>
            <a:fillRect/>
          </a:stretch>
        </p:blipFill>
        <p:spPr>
          <a:xfrm>
            <a:off x="5920725" y="1148172"/>
            <a:ext cx="6194286" cy="3212192"/>
          </a:xfrm>
          <a:prstGeom prst="rect">
            <a:avLst/>
          </a:prstGeom>
        </p:spPr>
      </p:pic>
      <p:pic>
        <p:nvPicPr>
          <p:cNvPr id="19" name="Picture 18">
            <a:extLst>
              <a:ext uri="{FF2B5EF4-FFF2-40B4-BE49-F238E27FC236}">
                <a16:creationId xmlns:a16="http://schemas.microsoft.com/office/drawing/2014/main" id="{FF2D361F-0EE4-9C02-288B-5D9FF75F62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85203" y="4511495"/>
            <a:ext cx="2073528" cy="147323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5812" y="4495617"/>
            <a:ext cx="2693654" cy="1795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rotWithShape="1">
          <a:blip r:embed="rId13"/>
          <a:srcRect r="77771"/>
          <a:stretch/>
        </p:blipFill>
        <p:spPr>
          <a:xfrm>
            <a:off x="4610247" y="958961"/>
            <a:ext cx="1355835" cy="1360987"/>
          </a:xfrm>
          <a:prstGeom prst="rect">
            <a:avLst/>
          </a:prstGeom>
        </p:spPr>
      </p:pic>
    </p:spTree>
    <p:extLst>
      <p:ext uri="{BB962C8B-B14F-4D97-AF65-F5344CB8AC3E}">
        <p14:creationId xmlns:p14="http://schemas.microsoft.com/office/powerpoint/2010/main" val="2133427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63" y="53315"/>
            <a:ext cx="4088042" cy="980402"/>
          </a:xfrm>
          <a:prstGeom prst="rect">
            <a:avLst/>
          </a:prstGeom>
          <a:ln>
            <a:solidFill>
              <a:schemeClr val="tx2">
                <a:lumMod val="50000"/>
              </a:schemeClr>
            </a:solidFill>
          </a:ln>
        </p:spPr>
      </p:pic>
      <p:sp>
        <p:nvSpPr>
          <p:cNvPr id="3" name="Content Placeholder 2"/>
          <p:cNvSpPr txBox="1">
            <a:spLocks/>
          </p:cNvSpPr>
          <p:nvPr/>
        </p:nvSpPr>
        <p:spPr>
          <a:xfrm>
            <a:off x="1878097" y="1194825"/>
            <a:ext cx="4680520" cy="1130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Overview</a:t>
            </a:r>
          </a:p>
          <a:p>
            <a:pPr marL="0" lvl="1" indent="0">
              <a:buNone/>
            </a:pPr>
            <a:r>
              <a:rPr lang="en-US" sz="1400" dirty="0"/>
              <a:t>Assessing physiology of aquatic organisms under changing climatic conditions</a:t>
            </a:r>
          </a:p>
          <a:p>
            <a:pPr marL="357188" lvl="1" indent="0">
              <a:buNone/>
            </a:pPr>
            <a:endParaRPr lang="en-US" sz="1400" dirty="0"/>
          </a:p>
          <a:p>
            <a:pPr lvl="2">
              <a:buFont typeface="Wingdings" panose="05000000000000000000" pitchFamily="2" charset="2"/>
              <a:buChar char="§"/>
            </a:pPr>
            <a:endParaRPr lang="en-US" sz="1400" dirty="0"/>
          </a:p>
          <a:p>
            <a:pPr marL="914400" lvl="2" indent="0">
              <a:buNone/>
            </a:pPr>
            <a:endParaRPr lang="en-US" sz="1400" dirty="0"/>
          </a:p>
          <a:p>
            <a:pPr lvl="2">
              <a:buFont typeface="Wingdings" panose="05000000000000000000" pitchFamily="2" charset="2"/>
              <a:buChar char="§"/>
            </a:pPr>
            <a:endParaRPr lang="en-US" sz="1400" dirty="0"/>
          </a:p>
          <a:p>
            <a:endParaRPr lang="en-ZA" sz="1800" dirty="0"/>
          </a:p>
        </p:txBody>
      </p:sp>
      <p:sp>
        <p:nvSpPr>
          <p:cNvPr id="4" name="Content Placeholder 2"/>
          <p:cNvSpPr txBox="1">
            <a:spLocks/>
          </p:cNvSpPr>
          <p:nvPr/>
        </p:nvSpPr>
        <p:spPr>
          <a:xfrm>
            <a:off x="2094123" y="2226449"/>
            <a:ext cx="4048197" cy="1512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800" dirty="0"/>
              <a:t>Pollution</a:t>
            </a:r>
          </a:p>
          <a:p>
            <a:pPr marL="357188" lvl="1" indent="0">
              <a:buNone/>
            </a:pPr>
            <a:r>
              <a:rPr lang="en-US" sz="1400" dirty="0"/>
              <a:t>Assess various pollutants including microplastics and pharmaceuticals, impacts on aquatic organisms</a:t>
            </a:r>
          </a:p>
          <a:p>
            <a:pPr marL="357188" lvl="1" indent="0">
              <a:buNone/>
            </a:pPr>
            <a:endParaRPr lang="en-US" sz="1400" dirty="0"/>
          </a:p>
          <a:p>
            <a:pPr lvl="2">
              <a:buFont typeface="Wingdings" panose="05000000000000000000" pitchFamily="2" charset="2"/>
              <a:buChar char="§"/>
            </a:pPr>
            <a:endParaRPr lang="en-US" sz="1400" dirty="0"/>
          </a:p>
          <a:p>
            <a:pPr marL="914400" lvl="2" indent="0">
              <a:buNone/>
            </a:pPr>
            <a:endParaRPr lang="en-US" sz="1400" dirty="0"/>
          </a:p>
          <a:p>
            <a:pPr lvl="2">
              <a:buFont typeface="Wingdings" panose="05000000000000000000" pitchFamily="2" charset="2"/>
              <a:buChar char="§"/>
            </a:pPr>
            <a:endParaRPr lang="en-US" sz="1400" dirty="0"/>
          </a:p>
          <a:p>
            <a:endParaRPr lang="en-ZA" sz="1800" dirty="0"/>
          </a:p>
        </p:txBody>
      </p:sp>
      <p:sp>
        <p:nvSpPr>
          <p:cNvPr id="5" name="Content Placeholder 2"/>
          <p:cNvSpPr txBox="1">
            <a:spLocks/>
          </p:cNvSpPr>
          <p:nvPr/>
        </p:nvSpPr>
        <p:spPr>
          <a:xfrm>
            <a:off x="2094122" y="3357011"/>
            <a:ext cx="4048197" cy="1512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800" dirty="0"/>
              <a:t>Invasions</a:t>
            </a:r>
          </a:p>
          <a:p>
            <a:pPr marL="357188" lvl="1" indent="0">
              <a:buNone/>
            </a:pPr>
            <a:r>
              <a:rPr lang="en-US" sz="1400" dirty="0"/>
              <a:t>Monitor biological invasions helps in understanding their effects on native species and ecosystem health</a:t>
            </a:r>
          </a:p>
          <a:p>
            <a:pPr marL="357188" lvl="1" indent="0">
              <a:buNone/>
            </a:pPr>
            <a:endParaRPr lang="en-US" sz="1400" dirty="0"/>
          </a:p>
          <a:p>
            <a:pPr lvl="2">
              <a:buFont typeface="Wingdings" panose="05000000000000000000" pitchFamily="2" charset="2"/>
              <a:buChar char="§"/>
            </a:pPr>
            <a:endParaRPr lang="en-US" sz="1400" dirty="0"/>
          </a:p>
          <a:p>
            <a:pPr marL="914400" lvl="2" indent="0">
              <a:buNone/>
            </a:pPr>
            <a:endParaRPr lang="en-US" sz="1400" dirty="0"/>
          </a:p>
          <a:p>
            <a:pPr lvl="2">
              <a:buFont typeface="Wingdings" panose="05000000000000000000" pitchFamily="2" charset="2"/>
              <a:buChar char="§"/>
            </a:pPr>
            <a:endParaRPr lang="en-US" sz="1400" dirty="0"/>
          </a:p>
          <a:p>
            <a:endParaRPr lang="en-ZA"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318" y="184980"/>
            <a:ext cx="5811331" cy="3252585"/>
          </a:xfrm>
          <a:prstGeom prst="rect">
            <a:avLst/>
          </a:prstGeom>
        </p:spPr>
      </p:pic>
      <p:sp>
        <p:nvSpPr>
          <p:cNvPr id="8" name="Content Placeholder 2"/>
          <p:cNvSpPr txBox="1">
            <a:spLocks/>
          </p:cNvSpPr>
          <p:nvPr/>
        </p:nvSpPr>
        <p:spPr>
          <a:xfrm>
            <a:off x="2094121" y="4549743"/>
            <a:ext cx="4048197" cy="1512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800" dirty="0"/>
              <a:t>Ocean Acidification</a:t>
            </a:r>
          </a:p>
          <a:p>
            <a:pPr marL="357188" lvl="1" indent="0">
              <a:buNone/>
            </a:pPr>
            <a:r>
              <a:rPr lang="en-US" sz="1400" dirty="0"/>
              <a:t>Provide vital insights into species resilience and ecosystem balance</a:t>
            </a:r>
          </a:p>
          <a:p>
            <a:pPr marL="357188" lvl="1" indent="0">
              <a:buNone/>
            </a:pPr>
            <a:endParaRPr lang="en-US" sz="1400" dirty="0"/>
          </a:p>
          <a:p>
            <a:pPr lvl="2">
              <a:buFont typeface="Wingdings" panose="05000000000000000000" pitchFamily="2" charset="2"/>
              <a:buChar char="§"/>
            </a:pPr>
            <a:endParaRPr lang="en-US" sz="1400" dirty="0"/>
          </a:p>
          <a:p>
            <a:pPr marL="914400" lvl="2" indent="0">
              <a:buNone/>
            </a:pPr>
            <a:endParaRPr lang="en-US" sz="1400" dirty="0"/>
          </a:p>
          <a:p>
            <a:pPr lvl="2">
              <a:buFont typeface="Wingdings" panose="05000000000000000000" pitchFamily="2" charset="2"/>
              <a:buChar char="§"/>
            </a:pPr>
            <a:endParaRPr lang="en-US" sz="1400" dirty="0"/>
          </a:p>
          <a:p>
            <a:endParaRPr lang="en-ZA" sz="1800" dirty="0"/>
          </a:p>
        </p:txBody>
      </p:sp>
      <p:pic>
        <p:nvPicPr>
          <p:cNvPr id="9" name="Picture 2" descr="https://saiab.ac.za/wp-content/uploads/2025/05/AERP-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2499" y="3338687"/>
            <a:ext cx="3630967" cy="272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80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060"/>
          <a:stretch/>
        </p:blipFill>
        <p:spPr>
          <a:xfrm>
            <a:off x="473888" y="157459"/>
            <a:ext cx="5926912" cy="6700541"/>
          </a:xfrm>
          <a:prstGeom prst="rect">
            <a:avLst/>
          </a:prstGeom>
        </p:spPr>
      </p:pic>
      <p:sp>
        <p:nvSpPr>
          <p:cNvPr id="3" name="Title 1"/>
          <p:cNvSpPr txBox="1">
            <a:spLocks/>
          </p:cNvSpPr>
          <p:nvPr/>
        </p:nvSpPr>
        <p:spPr>
          <a:xfrm>
            <a:off x="6619875" y="365125"/>
            <a:ext cx="5206365"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rPr>
              <a:t>Advancing fish identification and abundance estimates using intelligent applications</a:t>
            </a:r>
            <a:endParaRPr lang="en-ZA" sz="3200" b="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1566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99CB81-7EC0-4075-8DD6-91571ECDA870}"/>
              </a:ext>
            </a:extLst>
          </p:cNvPr>
          <p:cNvSpPr>
            <a:spLocks noGrp="1"/>
          </p:cNvSpPr>
          <p:nvPr>
            <p:ph type="title"/>
          </p:nvPr>
        </p:nvSpPr>
        <p:spPr>
          <a:xfrm>
            <a:off x="4959658" y="210953"/>
            <a:ext cx="4068932" cy="922114"/>
          </a:xfrm>
        </p:spPr>
        <p:txBody>
          <a:bodyPr/>
          <a:lstStyle/>
          <a:p>
            <a:r>
              <a:rPr lang="en-US" sz="3200" dirty="0">
                <a:solidFill>
                  <a:schemeClr val="tx1">
                    <a:lumMod val="65000"/>
                    <a:lumOff val="35000"/>
                  </a:schemeClr>
                </a:solidFill>
              </a:rPr>
              <a:t>SARAO</a:t>
            </a:r>
            <a:endParaRPr lang="en-ZA" sz="3200" dirty="0">
              <a:solidFill>
                <a:schemeClr val="tx1">
                  <a:lumMod val="65000"/>
                  <a:lumOff val="35000"/>
                </a:schemeClr>
              </a:solidFill>
            </a:endParaRPr>
          </a:p>
        </p:txBody>
      </p:sp>
      <p:graphicFrame>
        <p:nvGraphicFramePr>
          <p:cNvPr id="4" name="Diagram 3">
            <a:extLst>
              <a:ext uri="{FF2B5EF4-FFF2-40B4-BE49-F238E27FC236}">
                <a16:creationId xmlns:a16="http://schemas.microsoft.com/office/drawing/2014/main" id="{CCE21F65-011F-4656-9219-20EA32F3DEB4}"/>
              </a:ext>
            </a:extLst>
          </p:cNvPr>
          <p:cNvGraphicFramePr/>
          <p:nvPr/>
        </p:nvGraphicFramePr>
        <p:xfrm>
          <a:off x="3882415" y="332656"/>
          <a:ext cx="8010170" cy="5186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CCAD3577-74AB-4433-BF3F-276633727174}"/>
              </a:ext>
            </a:extLst>
          </p:cNvPr>
          <p:cNvSpPr txBox="1">
            <a:spLocks/>
          </p:cNvSpPr>
          <p:nvPr/>
        </p:nvSpPr>
        <p:spPr>
          <a:xfrm>
            <a:off x="335360" y="1332567"/>
            <a:ext cx="3444600" cy="4581914"/>
          </a:xfrm>
          <a:prstGeom prst="rect">
            <a:avLst/>
          </a:prstGeom>
        </p:spPr>
        <p:txBody>
          <a:bodyPr>
            <a:normAutofit fontScale="92500" lnSpcReduction="10000"/>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hangingPunct="1">
              <a:lnSpc>
                <a:spcPct val="110000"/>
              </a:lnSpc>
            </a:pPr>
            <a:r>
              <a:rPr lang="en-US" sz="2160" b="1" dirty="0"/>
              <a:t>Vision:</a:t>
            </a:r>
            <a:r>
              <a:rPr lang="en-US" sz="2160" dirty="0"/>
              <a:t> Delivering scientific and technical solutions for global astronomy</a:t>
            </a:r>
          </a:p>
          <a:p>
            <a:pPr hangingPunct="1">
              <a:lnSpc>
                <a:spcPct val="110000"/>
              </a:lnSpc>
            </a:pPr>
            <a:r>
              <a:rPr lang="en-US" sz="2160" dirty="0"/>
              <a:t>Approximately 500 engineering, scientific and related staff</a:t>
            </a:r>
          </a:p>
          <a:p>
            <a:pPr hangingPunct="1">
              <a:lnSpc>
                <a:spcPct val="110000"/>
              </a:lnSpc>
            </a:pPr>
            <a:r>
              <a:rPr lang="en-US" sz="2160" dirty="0"/>
              <a:t>Delivering a range of high impact programs </a:t>
            </a:r>
          </a:p>
          <a:p>
            <a:pPr lvl="1">
              <a:lnSpc>
                <a:spcPct val="110000"/>
              </a:lnSpc>
            </a:pPr>
            <a:r>
              <a:rPr lang="en-US" sz="1800" dirty="0"/>
              <a:t>Positioning SARAO as a reliable partner to global astronomy community </a:t>
            </a:r>
          </a:p>
          <a:p>
            <a:pPr lvl="1">
              <a:lnSpc>
                <a:spcPct val="110000"/>
              </a:lnSpc>
            </a:pPr>
            <a:r>
              <a:rPr lang="en-US" sz="1800" dirty="0"/>
              <a:t>Ensuring impact from investments in research infrastructure</a:t>
            </a:r>
            <a:endParaRPr lang="en-US" sz="1600" dirty="0"/>
          </a:p>
        </p:txBody>
      </p:sp>
      <p:sp>
        <p:nvSpPr>
          <p:cNvPr id="2" name="TextBox 1">
            <a:extLst>
              <a:ext uri="{FF2B5EF4-FFF2-40B4-BE49-F238E27FC236}">
                <a16:creationId xmlns:a16="http://schemas.microsoft.com/office/drawing/2014/main" id="{60DA1C3E-4419-EECE-EF8A-5CC0C1A4D996}"/>
              </a:ext>
            </a:extLst>
          </p:cNvPr>
          <p:cNvSpPr txBox="1"/>
          <p:nvPr/>
        </p:nvSpPr>
        <p:spPr>
          <a:xfrm>
            <a:off x="1755974" y="6484624"/>
            <a:ext cx="301686" cy="369332"/>
          </a:xfrm>
          <a:prstGeom prst="rect">
            <a:avLst/>
          </a:prstGeom>
          <a:noFill/>
        </p:spPr>
        <p:txBody>
          <a:bodyPr wrap="none" rtlCol="0">
            <a:spAutoFit/>
          </a:bodyPr>
          <a:lstStyle/>
          <a:p>
            <a:fld id="{DB014795-3F5A-6441-B1AB-F2F762880408}" type="slidenum">
              <a:rPr lang="en-US" smtClean="0"/>
              <a:t>15</a:t>
            </a:fld>
            <a:endParaRPr lang="en-US" dirty="0"/>
          </a:p>
        </p:txBody>
      </p:sp>
      <p:sp>
        <p:nvSpPr>
          <p:cNvPr id="14" name="Slide Number Placeholder 13">
            <a:extLst>
              <a:ext uri="{FF2B5EF4-FFF2-40B4-BE49-F238E27FC236}">
                <a16:creationId xmlns:a16="http://schemas.microsoft.com/office/drawing/2014/main" id="{766FC5A9-ADD4-DCE1-B536-D40FE7D8AA81}"/>
              </a:ext>
            </a:extLst>
          </p:cNvPr>
          <p:cNvSpPr>
            <a:spLocks noGrp="1"/>
          </p:cNvSpPr>
          <p:nvPr>
            <p:ph type="sldNum" sz="quarter" idx="2"/>
          </p:nvPr>
        </p:nvSpPr>
        <p:spPr>
          <a:xfrm>
            <a:off x="8610600" y="63563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ZA" smtClean="0"/>
              <a:pPr/>
              <a:t>15</a:t>
            </a:fld>
            <a:endParaRPr lang="en-ZA"/>
          </a:p>
        </p:txBody>
      </p:sp>
    </p:spTree>
    <p:extLst>
      <p:ext uri="{BB962C8B-B14F-4D97-AF65-F5344CB8AC3E}">
        <p14:creationId xmlns:p14="http://schemas.microsoft.com/office/powerpoint/2010/main" val="3657113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744B-0771-4DFF-81AA-9640790CE519}"/>
              </a:ext>
            </a:extLst>
          </p:cNvPr>
          <p:cNvSpPr>
            <a:spLocks noGrp="1"/>
          </p:cNvSpPr>
          <p:nvPr>
            <p:ph type="title"/>
          </p:nvPr>
        </p:nvSpPr>
        <p:spPr>
          <a:xfrm>
            <a:off x="767407" y="319764"/>
            <a:ext cx="10599129" cy="963559"/>
          </a:xfrm>
        </p:spPr>
        <p:txBody>
          <a:bodyPr>
            <a:normAutofit/>
          </a:bodyPr>
          <a:lstStyle/>
          <a:p>
            <a:r>
              <a:rPr lang="en-US" sz="3600" dirty="0">
                <a:solidFill>
                  <a:schemeClr val="tx1">
                    <a:lumMod val="75000"/>
                    <a:lumOff val="25000"/>
                  </a:schemeClr>
                </a:solidFill>
              </a:rPr>
              <a:t>Establishment of a World-class Protected Site</a:t>
            </a:r>
          </a:p>
        </p:txBody>
      </p:sp>
      <p:sp>
        <p:nvSpPr>
          <p:cNvPr id="3" name="Content Placeholder 2">
            <a:extLst>
              <a:ext uri="{FF2B5EF4-FFF2-40B4-BE49-F238E27FC236}">
                <a16:creationId xmlns:a16="http://schemas.microsoft.com/office/drawing/2014/main" id="{0FF0EB69-8704-404A-B5E9-98E1D9BFCD6D}"/>
              </a:ext>
            </a:extLst>
          </p:cNvPr>
          <p:cNvSpPr>
            <a:spLocks noGrp="1"/>
          </p:cNvSpPr>
          <p:nvPr>
            <p:ph idx="1"/>
          </p:nvPr>
        </p:nvSpPr>
        <p:spPr>
          <a:xfrm>
            <a:off x="217735" y="1164874"/>
            <a:ext cx="4413761" cy="4232989"/>
          </a:xfrm>
        </p:spPr>
        <p:txBody>
          <a:bodyPr>
            <a:normAutofit fontScale="85000" lnSpcReduction="10000"/>
          </a:bodyPr>
          <a:lstStyle/>
          <a:p>
            <a:pPr>
              <a:lnSpc>
                <a:spcPct val="110000"/>
              </a:lnSpc>
            </a:pPr>
            <a:r>
              <a:rPr lang="en-US" sz="2400" dirty="0">
                <a:solidFill>
                  <a:schemeClr val="tx1">
                    <a:lumMod val="75000"/>
                    <a:lumOff val="25000"/>
                  </a:schemeClr>
                </a:solidFill>
              </a:rPr>
              <a:t>Astronomy Advantage Area</a:t>
            </a:r>
          </a:p>
          <a:p>
            <a:pPr lvl="1">
              <a:lnSpc>
                <a:spcPct val="110000"/>
              </a:lnSpc>
            </a:pPr>
            <a:r>
              <a:rPr lang="en-US" sz="2000" dirty="0">
                <a:solidFill>
                  <a:schemeClr val="tx1">
                    <a:lumMod val="75000"/>
                    <a:lumOff val="25000"/>
                  </a:schemeClr>
                </a:solidFill>
              </a:rPr>
              <a:t>4 million hectares protected in terms of Astronomy Geographic Advantage (AGA) Act</a:t>
            </a:r>
          </a:p>
          <a:p>
            <a:pPr>
              <a:lnSpc>
                <a:spcPct val="110000"/>
              </a:lnSpc>
            </a:pPr>
            <a:r>
              <a:rPr lang="en-US" sz="2400" dirty="0">
                <a:solidFill>
                  <a:schemeClr val="tx1">
                    <a:lumMod val="75000"/>
                    <a:lumOff val="25000"/>
                  </a:schemeClr>
                </a:solidFill>
              </a:rPr>
              <a:t>Meerkat National Park</a:t>
            </a:r>
          </a:p>
          <a:p>
            <a:pPr lvl="1">
              <a:lnSpc>
                <a:spcPct val="110000"/>
              </a:lnSpc>
            </a:pPr>
            <a:r>
              <a:rPr lang="en-US" sz="2000" dirty="0">
                <a:solidFill>
                  <a:schemeClr val="tx1">
                    <a:lumMod val="75000"/>
                    <a:lumOff val="25000"/>
                  </a:schemeClr>
                </a:solidFill>
              </a:rPr>
              <a:t>140,000 hectares declared as environmental conservation area</a:t>
            </a:r>
          </a:p>
          <a:p>
            <a:pPr>
              <a:lnSpc>
                <a:spcPct val="110000"/>
              </a:lnSpc>
            </a:pPr>
            <a:r>
              <a:rPr lang="en-US" sz="2400" dirty="0">
                <a:solidFill>
                  <a:schemeClr val="tx1">
                    <a:lumMod val="75000"/>
                    <a:lumOff val="25000"/>
                  </a:schemeClr>
                </a:solidFill>
              </a:rPr>
              <a:t>Karoo Site</a:t>
            </a:r>
          </a:p>
          <a:p>
            <a:pPr lvl="1">
              <a:lnSpc>
                <a:spcPct val="110000"/>
              </a:lnSpc>
            </a:pPr>
            <a:r>
              <a:rPr lang="en-US" sz="2000" dirty="0">
                <a:solidFill>
                  <a:schemeClr val="tx1">
                    <a:lumMod val="75000"/>
                    <a:lumOff val="25000"/>
                  </a:schemeClr>
                </a:solidFill>
              </a:rPr>
              <a:t>Established in 2007 as world-class, protected site for radio astronomy</a:t>
            </a:r>
          </a:p>
          <a:p>
            <a:pPr lvl="1">
              <a:lnSpc>
                <a:spcPct val="110000"/>
              </a:lnSpc>
            </a:pPr>
            <a:r>
              <a:rPr lang="en-US" sz="2000" dirty="0">
                <a:solidFill>
                  <a:schemeClr val="tx1">
                    <a:lumMod val="75000"/>
                    <a:lumOff val="25000"/>
                  </a:schemeClr>
                </a:solidFill>
              </a:rPr>
              <a:t>Hosts local and international radio astronomy facilities</a:t>
            </a:r>
          </a:p>
          <a:p>
            <a:pPr lvl="2">
              <a:lnSpc>
                <a:spcPct val="110000"/>
              </a:lnSpc>
            </a:pPr>
            <a:r>
              <a:rPr lang="en-US" sz="1600" dirty="0" err="1">
                <a:solidFill>
                  <a:schemeClr val="tx1">
                    <a:lumMod val="75000"/>
                    <a:lumOff val="25000"/>
                  </a:schemeClr>
                </a:solidFill>
              </a:rPr>
              <a:t>MeerKAT</a:t>
            </a:r>
            <a:r>
              <a:rPr lang="en-US" sz="1600" dirty="0">
                <a:solidFill>
                  <a:schemeClr val="tx1">
                    <a:lumMod val="75000"/>
                    <a:lumOff val="25000"/>
                  </a:schemeClr>
                </a:solidFill>
              </a:rPr>
              <a:t>, SKA-MID, HERA and HIRA</a:t>
            </a:r>
          </a:p>
        </p:txBody>
      </p:sp>
      <p:pic>
        <p:nvPicPr>
          <p:cNvPr id="9" name="Picture 8">
            <a:extLst>
              <a:ext uri="{FF2B5EF4-FFF2-40B4-BE49-F238E27FC236}">
                <a16:creationId xmlns:a16="http://schemas.microsoft.com/office/drawing/2014/main" id="{D36F9662-423C-4FC9-86AE-9B1BBB54B8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3476"/>
          <a:stretch/>
        </p:blipFill>
        <p:spPr>
          <a:xfrm>
            <a:off x="6595867" y="1283323"/>
            <a:ext cx="4244014" cy="3779988"/>
          </a:xfrm>
          <a:prstGeom prst="rect">
            <a:avLst/>
          </a:prstGeom>
          <a:ln>
            <a:noFill/>
          </a:ln>
          <a:effectLst>
            <a:outerShdw blurRad="292100" dist="139700" dir="2700000" algn="tl" rotWithShape="0">
              <a:srgbClr val="333333">
                <a:alpha val="65000"/>
              </a:srgbClr>
            </a:outerShdw>
          </a:effectLst>
        </p:spPr>
      </p:pic>
      <p:sp>
        <p:nvSpPr>
          <p:cNvPr id="11" name="Slide Number Placeholder 10">
            <a:extLst>
              <a:ext uri="{FF2B5EF4-FFF2-40B4-BE49-F238E27FC236}">
                <a16:creationId xmlns:a16="http://schemas.microsoft.com/office/drawing/2014/main" id="{B329724C-8124-1E4F-9203-85C9317BAD07}"/>
              </a:ext>
            </a:extLst>
          </p:cNvPr>
          <p:cNvSpPr>
            <a:spLocks noGrp="1"/>
          </p:cNvSpPr>
          <p:nvPr>
            <p:ph type="sldNum" sz="quarter" idx="12"/>
          </p:nvPr>
        </p:nvSpPr>
        <p:spPr>
          <a:xfrm>
            <a:off x="7863351" y="6376338"/>
            <a:ext cx="2844800" cy="365125"/>
          </a:xfrm>
        </p:spPr>
        <p:txBody>
          <a:bodyPr/>
          <a:lstStyle/>
          <a:p>
            <a:fld id="{A8380127-2E4F-4720-A546-49D7111EBC0C}" type="slidenum">
              <a:rPr lang="en-US" smtClean="0"/>
              <a:t>16</a:t>
            </a:fld>
            <a:endParaRPr lang="en-US" dirty="0"/>
          </a:p>
        </p:txBody>
      </p:sp>
    </p:spTree>
    <p:extLst>
      <p:ext uri="{BB962C8B-B14F-4D97-AF65-F5344CB8AC3E}">
        <p14:creationId xmlns:p14="http://schemas.microsoft.com/office/powerpoint/2010/main" val="241901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485" y="231845"/>
            <a:ext cx="9765031" cy="664847"/>
          </a:xfrm>
        </p:spPr>
        <p:txBody>
          <a:bodyPr>
            <a:normAutofit/>
          </a:bodyPr>
          <a:lstStyle/>
          <a:p>
            <a:pPr algn="ctr"/>
            <a:r>
              <a:rPr lang="en-US" sz="2000" dirty="0">
                <a:solidFill>
                  <a:schemeClr val="tx1">
                    <a:lumMod val="65000"/>
                    <a:lumOff val="35000"/>
                  </a:schemeClr>
                </a:solidFill>
              </a:rPr>
              <a:t>SARAO Astronomical and Geodetic Facilities</a:t>
            </a:r>
            <a:endParaRPr lang="en-ZA" sz="2000" dirty="0">
              <a:solidFill>
                <a:schemeClr val="tx1">
                  <a:lumMod val="65000"/>
                  <a:lumOff val="35000"/>
                </a:schemeClr>
              </a:solidFill>
            </a:endParaRPr>
          </a:p>
        </p:txBody>
      </p:sp>
      <p:pic>
        <p:nvPicPr>
          <p:cNvPr id="7" name="Picture 6" descr="MKaerial1.JPG">
            <a:extLst>
              <a:ext uri="{FF2B5EF4-FFF2-40B4-BE49-F238E27FC236}">
                <a16:creationId xmlns:a16="http://schemas.microsoft.com/office/drawing/2014/main" id="{F11BC8A6-C7CE-4C96-8A39-60B8E3CF21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8288" y="1321862"/>
            <a:ext cx="5663083" cy="3475290"/>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A4976B2B-59D0-49AC-8239-E8B1D807A289}"/>
              </a:ext>
            </a:extLst>
          </p:cNvPr>
          <p:cNvSpPr txBox="1">
            <a:spLocks/>
          </p:cNvSpPr>
          <p:nvPr/>
        </p:nvSpPr>
        <p:spPr>
          <a:xfrm>
            <a:off x="191344" y="1321862"/>
            <a:ext cx="2592288" cy="4886347"/>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hangingPunct="1">
              <a:lnSpc>
                <a:spcPct val="110000"/>
              </a:lnSpc>
            </a:pPr>
            <a:r>
              <a:rPr lang="en-US" sz="2000" dirty="0" err="1"/>
              <a:t>MeerKAT</a:t>
            </a:r>
            <a:r>
              <a:rPr lang="en-US" sz="2000" dirty="0"/>
              <a:t> is a South African design and constructed ‘best in class’, next-generation facility</a:t>
            </a:r>
          </a:p>
          <a:p>
            <a:pPr>
              <a:lnSpc>
                <a:spcPct val="110000"/>
              </a:lnSpc>
            </a:pPr>
            <a:r>
              <a:rPr lang="en-US" sz="2000" dirty="0"/>
              <a:t>Has enabled ground-breaking science, and will be integrated with SKA-MID telescope </a:t>
            </a:r>
          </a:p>
        </p:txBody>
      </p:sp>
      <p:sp>
        <p:nvSpPr>
          <p:cNvPr id="6" name="Content Placeholder 2">
            <a:extLst>
              <a:ext uri="{FF2B5EF4-FFF2-40B4-BE49-F238E27FC236}">
                <a16:creationId xmlns:a16="http://schemas.microsoft.com/office/drawing/2014/main" id="{F3CE9764-8AD2-4C8F-9097-674FFA1E90BC}"/>
              </a:ext>
            </a:extLst>
          </p:cNvPr>
          <p:cNvSpPr txBox="1">
            <a:spLocks/>
          </p:cNvSpPr>
          <p:nvPr/>
        </p:nvSpPr>
        <p:spPr>
          <a:xfrm>
            <a:off x="2941157" y="4963093"/>
            <a:ext cx="5530214" cy="518458"/>
          </a:xfrm>
          <a:prstGeom prst="rect">
            <a:avLst/>
          </a:prstGeom>
        </p:spPr>
        <p:txBody>
          <a:bodyPr>
            <a:normAutofit fontScale="92500" lnSpcReduction="10000"/>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marL="0" indent="0" algn="ctr">
              <a:lnSpc>
                <a:spcPct val="110000"/>
              </a:lnSpc>
              <a:buNone/>
            </a:pPr>
            <a:r>
              <a:rPr lang="en-US" sz="2880" dirty="0">
                <a:solidFill>
                  <a:schemeClr val="tx1"/>
                </a:solidFill>
              </a:rPr>
              <a:t>64 Dish </a:t>
            </a:r>
            <a:r>
              <a:rPr lang="en-US" sz="2880" dirty="0" err="1">
                <a:solidFill>
                  <a:schemeClr val="tx1"/>
                </a:solidFill>
              </a:rPr>
              <a:t>MeerKAT</a:t>
            </a:r>
            <a:endParaRPr lang="en-US" sz="2880" dirty="0">
              <a:solidFill>
                <a:schemeClr val="tx1"/>
              </a:solidFill>
            </a:endParaRPr>
          </a:p>
        </p:txBody>
      </p:sp>
      <p:pic>
        <p:nvPicPr>
          <p:cNvPr id="9" name="Picture 8">
            <a:extLst>
              <a:ext uri="{FF2B5EF4-FFF2-40B4-BE49-F238E27FC236}">
                <a16:creationId xmlns:a16="http://schemas.microsoft.com/office/drawing/2014/main" id="{94FD2289-DD7C-4E1B-A800-98FE75E29B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838" y="1327486"/>
            <a:ext cx="3473827" cy="2317538"/>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A1AB03E1-6504-40D1-BC5D-A2428022F4AC}"/>
              </a:ext>
            </a:extLst>
          </p:cNvPr>
          <p:cNvSpPr txBox="1">
            <a:spLocks/>
          </p:cNvSpPr>
          <p:nvPr/>
        </p:nvSpPr>
        <p:spPr>
          <a:xfrm>
            <a:off x="9120336" y="3647138"/>
            <a:ext cx="2426482" cy="1134269"/>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marL="0" indent="0" algn="ctr">
              <a:lnSpc>
                <a:spcPct val="110000"/>
              </a:lnSpc>
              <a:buNone/>
            </a:pPr>
            <a:r>
              <a:rPr lang="en-US" sz="1400" dirty="0" err="1"/>
              <a:t>Hartebeesthoek</a:t>
            </a:r>
            <a:r>
              <a:rPr lang="en-US" sz="1400" dirty="0"/>
              <a:t> Radio Astronomy Observatory (</a:t>
            </a:r>
            <a:r>
              <a:rPr lang="en-US" sz="1400" dirty="0" err="1"/>
              <a:t>HartRAO</a:t>
            </a:r>
            <a:r>
              <a:rPr lang="en-US" sz="1400" dirty="0"/>
              <a:t>)</a:t>
            </a:r>
          </a:p>
        </p:txBody>
      </p:sp>
      <p:sp>
        <p:nvSpPr>
          <p:cNvPr id="3" name="Slide Number Placeholder 2">
            <a:extLst>
              <a:ext uri="{FF2B5EF4-FFF2-40B4-BE49-F238E27FC236}">
                <a16:creationId xmlns:a16="http://schemas.microsoft.com/office/drawing/2014/main" id="{32D1C12B-F567-50E3-9619-5F4A977F66CA}"/>
              </a:ext>
            </a:extLst>
          </p:cNvPr>
          <p:cNvSpPr>
            <a:spLocks noGrp="1"/>
          </p:cNvSpPr>
          <p:nvPr>
            <p:ph type="sldNum" sz="quarter" idx="12"/>
          </p:nvPr>
        </p:nvSpPr>
        <p:spPr>
          <a:xfrm>
            <a:off x="7824192" y="6304235"/>
            <a:ext cx="2844800" cy="365125"/>
          </a:xfrm>
        </p:spPr>
        <p:txBody>
          <a:bodyPr/>
          <a:lstStyle/>
          <a:p>
            <a:fld id="{A8380127-2E4F-4720-A546-49D7111EBC0C}" type="slidenum">
              <a:rPr lang="en-US" smtClean="0"/>
              <a:t>17</a:t>
            </a:fld>
            <a:endParaRPr lang="en-US" dirty="0"/>
          </a:p>
        </p:txBody>
      </p:sp>
    </p:spTree>
    <p:extLst>
      <p:ext uri="{BB962C8B-B14F-4D97-AF65-F5344CB8AC3E}">
        <p14:creationId xmlns:p14="http://schemas.microsoft.com/office/powerpoint/2010/main" val="807312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9119-BC29-4C74-A6F4-646E4CE59807}"/>
              </a:ext>
            </a:extLst>
          </p:cNvPr>
          <p:cNvSpPr>
            <a:spLocks noGrp="1"/>
          </p:cNvSpPr>
          <p:nvPr>
            <p:ph type="title"/>
          </p:nvPr>
        </p:nvSpPr>
        <p:spPr>
          <a:xfrm>
            <a:off x="1198666" y="311667"/>
            <a:ext cx="8353718" cy="817076"/>
          </a:xfrm>
        </p:spPr>
        <p:txBody>
          <a:bodyPr>
            <a:noAutofit/>
          </a:bodyPr>
          <a:lstStyle/>
          <a:p>
            <a:pPr algn="ctr"/>
            <a:r>
              <a:rPr lang="en-US" sz="3200" dirty="0" err="1">
                <a:solidFill>
                  <a:schemeClr val="tx1">
                    <a:lumMod val="65000"/>
                    <a:lumOff val="35000"/>
                  </a:schemeClr>
                </a:solidFill>
              </a:rPr>
              <a:t>MeerKAT</a:t>
            </a:r>
            <a:r>
              <a:rPr lang="en-US" sz="3200" dirty="0">
                <a:solidFill>
                  <a:schemeClr val="tx1">
                    <a:lumMod val="65000"/>
                    <a:lumOff val="35000"/>
                  </a:schemeClr>
                </a:solidFill>
              </a:rPr>
              <a:t>: Groundbreaking Scientific Discoveries</a:t>
            </a:r>
          </a:p>
        </p:txBody>
      </p:sp>
      <p:sp>
        <p:nvSpPr>
          <p:cNvPr id="3" name="Content Placeholder 2">
            <a:extLst>
              <a:ext uri="{FF2B5EF4-FFF2-40B4-BE49-F238E27FC236}">
                <a16:creationId xmlns:a16="http://schemas.microsoft.com/office/drawing/2014/main" id="{BB872B4F-BDBD-4A79-B609-8ED6A00E1E62}"/>
              </a:ext>
            </a:extLst>
          </p:cNvPr>
          <p:cNvSpPr>
            <a:spLocks noGrp="1"/>
          </p:cNvSpPr>
          <p:nvPr>
            <p:ph idx="1"/>
          </p:nvPr>
        </p:nvSpPr>
        <p:spPr>
          <a:xfrm>
            <a:off x="1758779" y="5493411"/>
            <a:ext cx="8829211" cy="726360"/>
          </a:xfrm>
        </p:spPr>
        <p:txBody>
          <a:bodyPr>
            <a:normAutofit fontScale="85000" lnSpcReduction="10000"/>
          </a:bodyPr>
          <a:lstStyle/>
          <a:p>
            <a:pPr>
              <a:lnSpc>
                <a:spcPct val="120000"/>
              </a:lnSpc>
            </a:pPr>
            <a:r>
              <a:rPr lang="en-US" sz="1800" dirty="0"/>
              <a:t>Scientific discoveries from </a:t>
            </a:r>
            <a:r>
              <a:rPr lang="en-US" sz="1800" dirty="0" err="1"/>
              <a:t>MeerKAT</a:t>
            </a:r>
            <a:r>
              <a:rPr lang="en-US" sz="1800" dirty="0"/>
              <a:t> have captured the minds of the scientific community, and general public, and enhanced South Africa’s scientific and technical reputation</a:t>
            </a:r>
          </a:p>
        </p:txBody>
      </p:sp>
      <p:pic>
        <p:nvPicPr>
          <p:cNvPr id="6" name="Google Shape;95;p18">
            <a:extLst>
              <a:ext uri="{FF2B5EF4-FFF2-40B4-BE49-F238E27FC236}">
                <a16:creationId xmlns:a16="http://schemas.microsoft.com/office/drawing/2014/main" id="{5695F6FE-5A0A-418C-BE90-93E0A291AB2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t="278" b="278"/>
          <a:stretch/>
        </p:blipFill>
        <p:spPr>
          <a:xfrm>
            <a:off x="1198666" y="1196752"/>
            <a:ext cx="9389324" cy="429665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F14BD154-D47C-9D8D-BD04-BF633351F4FD}"/>
              </a:ext>
            </a:extLst>
          </p:cNvPr>
          <p:cNvSpPr>
            <a:spLocks noGrp="1"/>
          </p:cNvSpPr>
          <p:nvPr>
            <p:ph type="sldNum" sz="quarter" idx="12"/>
          </p:nvPr>
        </p:nvSpPr>
        <p:spPr>
          <a:xfrm>
            <a:off x="7968208" y="6309320"/>
            <a:ext cx="2844800" cy="365125"/>
          </a:xfrm>
        </p:spPr>
        <p:txBody>
          <a:bodyPr/>
          <a:lstStyle/>
          <a:p>
            <a:fld id="{A8380127-2E4F-4720-A546-49D7111EBC0C}" type="slidenum">
              <a:rPr lang="en-US" smtClean="0"/>
              <a:t>18</a:t>
            </a:fld>
            <a:endParaRPr lang="en-US"/>
          </a:p>
        </p:txBody>
      </p:sp>
    </p:spTree>
    <p:extLst>
      <p:ext uri="{BB962C8B-B14F-4D97-AF65-F5344CB8AC3E}">
        <p14:creationId xmlns:p14="http://schemas.microsoft.com/office/powerpoint/2010/main" val="130563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50DFC-903B-468D-8BCF-F5F7A85F1BE8}"/>
              </a:ext>
            </a:extLst>
          </p:cNvPr>
          <p:cNvSpPr>
            <a:spLocks noGrp="1"/>
          </p:cNvSpPr>
          <p:nvPr>
            <p:ph type="title"/>
          </p:nvPr>
        </p:nvSpPr>
        <p:spPr>
          <a:xfrm>
            <a:off x="3006571" y="490662"/>
            <a:ext cx="10972800" cy="850106"/>
          </a:xfrm>
        </p:spPr>
        <p:txBody>
          <a:bodyPr/>
          <a:lstStyle/>
          <a:p>
            <a:r>
              <a:rPr lang="en-US" cap="all" dirty="0">
                <a:solidFill>
                  <a:schemeClr val="tx1">
                    <a:lumMod val="65000"/>
                    <a:lumOff val="35000"/>
                  </a:schemeClr>
                </a:solidFill>
              </a:rPr>
              <a:t>International Partnership &amp; Cooperation</a:t>
            </a:r>
            <a:endParaRPr lang="en-ZA" cap="all" dirty="0">
              <a:solidFill>
                <a:schemeClr val="tx1">
                  <a:lumMod val="65000"/>
                  <a:lumOff val="35000"/>
                </a:schemeClr>
              </a:solidFill>
            </a:endParaRPr>
          </a:p>
        </p:txBody>
      </p:sp>
      <p:sp>
        <p:nvSpPr>
          <p:cNvPr id="7" name="Content Placeholder 2">
            <a:extLst>
              <a:ext uri="{FF2B5EF4-FFF2-40B4-BE49-F238E27FC236}">
                <a16:creationId xmlns:a16="http://schemas.microsoft.com/office/drawing/2014/main" id="{ED7BB4D9-ECA8-46FC-99ED-5AF858E40DCB}"/>
              </a:ext>
            </a:extLst>
          </p:cNvPr>
          <p:cNvSpPr txBox="1">
            <a:spLocks/>
          </p:cNvSpPr>
          <p:nvPr/>
        </p:nvSpPr>
        <p:spPr>
          <a:xfrm>
            <a:off x="407369" y="1340768"/>
            <a:ext cx="6170897" cy="4752528"/>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hangingPunct="1">
              <a:lnSpc>
                <a:spcPct val="110000"/>
              </a:lnSpc>
            </a:pPr>
            <a:r>
              <a:rPr lang="en-US" sz="2400" dirty="0"/>
              <a:t>Scientific</a:t>
            </a:r>
          </a:p>
          <a:p>
            <a:pPr lvl="1">
              <a:lnSpc>
                <a:spcPct val="110000"/>
              </a:lnSpc>
            </a:pPr>
            <a:r>
              <a:rPr lang="en-US" sz="2000" dirty="0"/>
              <a:t>International participation in </a:t>
            </a:r>
            <a:r>
              <a:rPr lang="en-US" sz="2000" dirty="0" err="1"/>
              <a:t>MeerKAT</a:t>
            </a:r>
            <a:r>
              <a:rPr lang="en-US" sz="2000" dirty="0"/>
              <a:t> scientific program</a:t>
            </a:r>
            <a:endParaRPr lang="en-US" sz="2400" dirty="0"/>
          </a:p>
          <a:p>
            <a:pPr hangingPunct="1">
              <a:lnSpc>
                <a:spcPct val="110000"/>
              </a:lnSpc>
            </a:pPr>
            <a:r>
              <a:rPr lang="en-US" sz="2400" dirty="0"/>
              <a:t>Technical</a:t>
            </a:r>
          </a:p>
          <a:p>
            <a:pPr lvl="1">
              <a:lnSpc>
                <a:spcPct val="110000"/>
              </a:lnSpc>
            </a:pPr>
            <a:r>
              <a:rPr lang="en-US" sz="2000" dirty="0"/>
              <a:t>Engineering capacity makes SARAO a reliable collaborator for new technology developments and instruments</a:t>
            </a:r>
          </a:p>
          <a:p>
            <a:pPr>
              <a:lnSpc>
                <a:spcPct val="110000"/>
              </a:lnSpc>
            </a:pPr>
            <a:r>
              <a:rPr lang="en-US" sz="2400" dirty="0"/>
              <a:t>Skills Development</a:t>
            </a:r>
          </a:p>
          <a:p>
            <a:pPr lvl="1">
              <a:lnSpc>
                <a:spcPct val="110000"/>
              </a:lnSpc>
            </a:pPr>
            <a:r>
              <a:rPr lang="en-US" sz="2000" dirty="0"/>
              <a:t>Proven models for international cooperation on skills development initiatives, not only in South Africa but across the African continent</a:t>
            </a:r>
          </a:p>
        </p:txBody>
      </p:sp>
      <p:sp>
        <p:nvSpPr>
          <p:cNvPr id="8" name="Content Placeholder 2">
            <a:extLst>
              <a:ext uri="{FF2B5EF4-FFF2-40B4-BE49-F238E27FC236}">
                <a16:creationId xmlns:a16="http://schemas.microsoft.com/office/drawing/2014/main" id="{4FD3CE88-717F-45DF-82B3-F4728D5776E2}"/>
              </a:ext>
            </a:extLst>
          </p:cNvPr>
          <p:cNvSpPr txBox="1">
            <a:spLocks/>
          </p:cNvSpPr>
          <p:nvPr/>
        </p:nvSpPr>
        <p:spPr>
          <a:xfrm>
            <a:off x="7464152" y="5696073"/>
            <a:ext cx="3506602" cy="746668"/>
          </a:xfrm>
          <a:prstGeom prst="rect">
            <a:avLst/>
          </a:prstGeom>
        </p:spPr>
        <p:txBody>
          <a:bodyPr>
            <a:normAutofit fontScale="85000" lnSpcReduction="10000"/>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marL="0" indent="0" algn="ctr">
              <a:lnSpc>
                <a:spcPct val="110000"/>
              </a:lnSpc>
              <a:buNone/>
            </a:pPr>
            <a:r>
              <a:rPr lang="en-US" sz="1680" dirty="0"/>
              <a:t>International participation in </a:t>
            </a:r>
            <a:r>
              <a:rPr lang="en-US" sz="1680" dirty="0" err="1"/>
              <a:t>MeerKAT</a:t>
            </a:r>
            <a:r>
              <a:rPr lang="en-US" sz="1680" dirty="0"/>
              <a:t> scientific programs (OT1, OT2, OT3 and OT4)</a:t>
            </a:r>
          </a:p>
        </p:txBody>
      </p:sp>
      <p:sp>
        <p:nvSpPr>
          <p:cNvPr id="2" name="Slide Number Placeholder 1">
            <a:extLst>
              <a:ext uri="{FF2B5EF4-FFF2-40B4-BE49-F238E27FC236}">
                <a16:creationId xmlns:a16="http://schemas.microsoft.com/office/drawing/2014/main" id="{298015CB-CDA7-995F-768D-1F67159B8677}"/>
              </a:ext>
            </a:extLst>
          </p:cNvPr>
          <p:cNvSpPr>
            <a:spLocks noGrp="1"/>
          </p:cNvSpPr>
          <p:nvPr>
            <p:ph type="sldNum" sz="quarter" idx="2"/>
          </p:nvPr>
        </p:nvSpPr>
        <p:spPr>
          <a:xfrm>
            <a:off x="8610600" y="63563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ZA" smtClean="0"/>
              <a:pPr/>
              <a:t>19</a:t>
            </a:fld>
            <a:endParaRPr lang="en-ZA"/>
          </a:p>
        </p:txBody>
      </p:sp>
      <p:pic>
        <p:nvPicPr>
          <p:cNvPr id="6" name="Picture 5">
            <a:extLst>
              <a:ext uri="{FF2B5EF4-FFF2-40B4-BE49-F238E27FC236}">
                <a16:creationId xmlns:a16="http://schemas.microsoft.com/office/drawing/2014/main" id="{C8094006-2CA4-41B4-A59E-488F0A103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9183" y="1263431"/>
            <a:ext cx="4464495" cy="4464495"/>
          </a:xfrm>
          <a:prstGeom prst="rect">
            <a:avLst/>
          </a:prstGeom>
        </p:spPr>
      </p:pic>
    </p:spTree>
    <p:extLst>
      <p:ext uri="{BB962C8B-B14F-4D97-AF65-F5344CB8AC3E}">
        <p14:creationId xmlns:p14="http://schemas.microsoft.com/office/powerpoint/2010/main" val="41456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80311" y="228601"/>
            <a:ext cx="8839197" cy="592668"/>
          </a:xfrm>
        </p:spPr>
        <p:txBody>
          <a:bodyPr>
            <a:noAutofit/>
          </a:bodyPr>
          <a:lstStyle/>
          <a:p>
            <a:pPr algn="ctr"/>
            <a:r>
              <a:rPr lang="en-ZA" sz="3200" dirty="0">
                <a:solidFill>
                  <a:schemeClr val="accent5"/>
                </a:solidFill>
                <a:latin typeface="Arial Narrow" panose="020B0606020202030204" pitchFamily="34" charset="0"/>
              </a:rPr>
              <a:t>NRF Mandate</a:t>
            </a:r>
            <a:endParaRPr lang="en-US" sz="3200" dirty="0">
              <a:solidFill>
                <a:schemeClr val="accent5"/>
              </a:solidFill>
              <a:latin typeface="Arial Narrow" panose="020B0606020202030204" pitchFamily="34" charset="0"/>
            </a:endParaRPr>
          </a:p>
        </p:txBody>
      </p:sp>
      <p:sp>
        <p:nvSpPr>
          <p:cNvPr id="3" name="Text Placeholder 2"/>
          <p:cNvSpPr>
            <a:spLocks noGrp="1"/>
          </p:cNvSpPr>
          <p:nvPr>
            <p:ph type="body" idx="1"/>
          </p:nvPr>
        </p:nvSpPr>
        <p:spPr>
          <a:xfrm>
            <a:off x="304800" y="1069508"/>
            <a:ext cx="11689212" cy="4939709"/>
          </a:xfrm>
        </p:spPr>
        <p:txBody>
          <a:bodyPr>
            <a:normAutofit/>
          </a:bodyPr>
          <a:lstStyle/>
          <a:p>
            <a:pPr algn="just"/>
            <a:r>
              <a:rPr lang="en-US" sz="2400" b="1" dirty="0">
                <a:solidFill>
                  <a:schemeClr val="tx1"/>
                </a:solidFill>
                <a:latin typeface="Arial Narrow" panose="020B0606020202030204" pitchFamily="34" charset="0"/>
              </a:rPr>
              <a:t>The object of the NRF is to contribute to National Development by:</a:t>
            </a:r>
          </a:p>
          <a:p>
            <a:pPr algn="just"/>
            <a:endParaRPr lang="en-US" sz="2400" b="1" dirty="0">
              <a:solidFill>
                <a:schemeClr val="tx1"/>
              </a:solidFill>
              <a:latin typeface="Arial Narrow" panose="020B0606020202030204" pitchFamily="34" charset="0"/>
            </a:endParaRPr>
          </a:p>
          <a:p>
            <a:pPr marL="342900" indent="-342900" algn="just">
              <a:buFont typeface="Wingdings" panose="05000000000000000000" pitchFamily="2" charset="2"/>
              <a:buChar char="§"/>
            </a:pPr>
            <a:r>
              <a:rPr lang="en-US" sz="2400" dirty="0">
                <a:solidFill>
                  <a:schemeClr val="tx1"/>
                </a:solidFill>
                <a:latin typeface="Arial Narrow" panose="020B0606020202030204" pitchFamily="34" charset="0"/>
              </a:rPr>
              <a:t>Supporting, promoting and advancing research and human capacity development, through  </a:t>
            </a:r>
            <a:r>
              <a:rPr lang="en-US" sz="2400" dirty="0" err="1">
                <a:solidFill>
                  <a:schemeClr val="tx1"/>
                </a:solidFill>
                <a:latin typeface="Arial Narrow" panose="020B0606020202030204" pitchFamily="34" charset="0"/>
              </a:rPr>
              <a:t>through</a:t>
            </a:r>
            <a:r>
              <a:rPr lang="en-US" sz="2400" dirty="0">
                <a:solidFill>
                  <a:schemeClr val="tx1"/>
                </a:solidFill>
                <a:latin typeface="Arial Narrow" panose="020B0606020202030204" pitchFamily="34" charset="0"/>
              </a:rPr>
              <a:t> funding and the provision of the necessary research infrastructure, in order to facilitate the creation of knowledge, innovation and development in all fields of science and technology, including humanities, social sciences and indigenous knowledge;</a:t>
            </a:r>
          </a:p>
          <a:p>
            <a:pPr marL="342900" indent="-342900" algn="just">
              <a:buFont typeface="Wingdings" panose="05000000000000000000" pitchFamily="2" charset="2"/>
              <a:buChar char="§"/>
            </a:pPr>
            <a:r>
              <a:rPr lang="en-US" sz="2400" b="1" dirty="0">
                <a:solidFill>
                  <a:srgbClr val="C00000"/>
                </a:solidFill>
                <a:latin typeface="Arial Narrow" panose="020B0606020202030204" pitchFamily="34" charset="0"/>
              </a:rPr>
              <a:t>Developing, supporting and maintaining national research facilities</a:t>
            </a:r>
            <a:r>
              <a:rPr lang="en-US" sz="2400" b="1" dirty="0">
                <a:solidFill>
                  <a:schemeClr val="tx1"/>
                </a:solidFill>
                <a:latin typeface="Arial Narrow" panose="020B0606020202030204" pitchFamily="34" charset="0"/>
              </a:rPr>
              <a:t>;</a:t>
            </a:r>
          </a:p>
          <a:p>
            <a:pPr marL="342900" indent="-342900" algn="just">
              <a:buFont typeface="Wingdings" panose="05000000000000000000" pitchFamily="2" charset="2"/>
              <a:buChar char="§"/>
            </a:pPr>
            <a:r>
              <a:rPr lang="en-US" sz="2400" dirty="0">
                <a:solidFill>
                  <a:schemeClr val="tx1"/>
                </a:solidFill>
                <a:latin typeface="Arial Narrow" panose="020B0606020202030204" pitchFamily="34" charset="0"/>
              </a:rPr>
              <a:t>Supporting and promoting public awareness of, and engagement with science; and</a:t>
            </a:r>
          </a:p>
          <a:p>
            <a:pPr marL="342900" indent="-342900" algn="just">
              <a:buFont typeface="Wingdings" panose="05000000000000000000" pitchFamily="2" charset="2"/>
              <a:buChar char="§"/>
            </a:pPr>
            <a:r>
              <a:rPr lang="en-US" sz="2400" dirty="0">
                <a:solidFill>
                  <a:schemeClr val="tx1"/>
                </a:solidFill>
                <a:latin typeface="Arial Narrow" panose="020B0606020202030204" pitchFamily="34" charset="0"/>
              </a:rPr>
              <a:t>Promoting the development and maintenance of the national science system and support of Government priorities.</a:t>
            </a:r>
          </a:p>
          <a:p>
            <a:pPr marL="342900" indent="-342900">
              <a:buFont typeface="Wingdings" panose="05000000000000000000" pitchFamily="2" charset="2"/>
              <a:buChar char="§"/>
            </a:pPr>
            <a:endParaRPr lang="en-US" sz="2000" dirty="0">
              <a:solidFill>
                <a:schemeClr val="tx1"/>
              </a:solidFill>
              <a:latin typeface="Arial Narrow" panose="020B0606020202030204" pitchFamily="34" charset="0"/>
            </a:endParaRPr>
          </a:p>
        </p:txBody>
      </p:sp>
      <p:sp>
        <p:nvSpPr>
          <p:cNvPr id="2" name="Slide Number Placeholder 1"/>
          <p:cNvSpPr>
            <a:spLocks noGrp="1"/>
          </p:cNvSpPr>
          <p:nvPr>
            <p:ph type="sldNum" sz="quarter" idx="12"/>
          </p:nvPr>
        </p:nvSpPr>
        <p:spPr/>
        <p:txBody>
          <a:bodyPr/>
          <a:lstStyle/>
          <a:p>
            <a:fld id="{A8380127-2E4F-4720-A546-49D7111EBC0C}" type="slidenum">
              <a:rPr lang="en-US" smtClean="0"/>
              <a:t>2</a:t>
            </a:fld>
            <a:endParaRPr lang="en-US"/>
          </a:p>
        </p:txBody>
      </p:sp>
    </p:spTree>
    <p:extLst>
      <p:ext uri="{BB962C8B-B14F-4D97-AF65-F5344CB8AC3E}">
        <p14:creationId xmlns:p14="http://schemas.microsoft.com/office/powerpoint/2010/main" val="1493920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58626F-4BAE-44A4-9142-CB3AD1EA189A}"/>
              </a:ext>
            </a:extLst>
          </p:cNvPr>
          <p:cNvSpPr>
            <a:spLocks noGrp="1"/>
          </p:cNvSpPr>
          <p:nvPr>
            <p:ph type="body" idx="1"/>
          </p:nvPr>
        </p:nvSpPr>
        <p:spPr>
          <a:xfrm>
            <a:off x="227940" y="1600201"/>
            <a:ext cx="3635812" cy="4525963"/>
          </a:xfrm>
        </p:spPr>
        <p:txBody>
          <a:bodyPr>
            <a:normAutofit/>
          </a:bodyPr>
          <a:lstStyle/>
          <a:p>
            <a:r>
              <a:rPr lang="en-US" sz="2000" dirty="0">
                <a:solidFill>
                  <a:schemeClr val="tx1">
                    <a:lumMod val="75000"/>
                    <a:lumOff val="25000"/>
                  </a:schemeClr>
                </a:solidFill>
              </a:rPr>
              <a:t>Collaborating with Africa</a:t>
            </a:r>
          </a:p>
          <a:p>
            <a:pPr lvl="1">
              <a:buFont typeface="Arial" panose="020B0604020202020204" pitchFamily="34" charset="0"/>
              <a:buChar char="•"/>
            </a:pPr>
            <a:r>
              <a:rPr lang="en-US" sz="1800" dirty="0">
                <a:solidFill>
                  <a:schemeClr val="tx1">
                    <a:lumMod val="75000"/>
                    <a:lumOff val="25000"/>
                  </a:schemeClr>
                </a:solidFill>
              </a:rPr>
              <a:t>Development of Ghana Radio Astronomy Observatory</a:t>
            </a:r>
          </a:p>
          <a:p>
            <a:pPr lvl="1">
              <a:buFont typeface="Arial" panose="020B0604020202020204" pitchFamily="34" charset="0"/>
              <a:buChar char="•"/>
            </a:pPr>
            <a:r>
              <a:rPr lang="en-US" sz="1800" dirty="0">
                <a:solidFill>
                  <a:schemeClr val="tx1">
                    <a:lumMod val="75000"/>
                    <a:lumOff val="25000"/>
                  </a:schemeClr>
                </a:solidFill>
              </a:rPr>
              <a:t>Deployment of TART training telescopes</a:t>
            </a:r>
          </a:p>
          <a:p>
            <a:pPr lvl="1">
              <a:buFont typeface="Arial" panose="020B0604020202020204" pitchFamily="34" charset="0"/>
              <a:buChar char="•"/>
            </a:pPr>
            <a:r>
              <a:rPr lang="en-US" sz="1800" dirty="0">
                <a:solidFill>
                  <a:schemeClr val="tx1">
                    <a:lumMod val="75000"/>
                    <a:lumOff val="25000"/>
                  </a:schemeClr>
                </a:solidFill>
              </a:rPr>
              <a:t>International cooperation on human capital development through DARA</a:t>
            </a:r>
          </a:p>
        </p:txBody>
      </p:sp>
      <p:sp>
        <p:nvSpPr>
          <p:cNvPr id="3" name="Title 2">
            <a:extLst>
              <a:ext uri="{FF2B5EF4-FFF2-40B4-BE49-F238E27FC236}">
                <a16:creationId xmlns:a16="http://schemas.microsoft.com/office/drawing/2014/main" id="{D3B05D8C-F69A-4449-B295-32AE90BB8A7E}"/>
              </a:ext>
            </a:extLst>
          </p:cNvPr>
          <p:cNvSpPr>
            <a:spLocks noGrp="1"/>
          </p:cNvSpPr>
          <p:nvPr>
            <p:ph type="title"/>
          </p:nvPr>
        </p:nvSpPr>
        <p:spPr/>
        <p:txBody>
          <a:bodyPr/>
          <a:lstStyle/>
          <a:p>
            <a:r>
              <a:rPr lang="en-US" dirty="0">
                <a:solidFill>
                  <a:schemeClr val="tx1">
                    <a:lumMod val="75000"/>
                    <a:lumOff val="25000"/>
                  </a:schemeClr>
                </a:solidFill>
              </a:rPr>
              <a:t>International Partnership &amp; Cooperation</a:t>
            </a:r>
            <a:endParaRPr lang="en-ZA" dirty="0">
              <a:solidFill>
                <a:schemeClr val="tx1">
                  <a:lumMod val="75000"/>
                  <a:lumOff val="25000"/>
                </a:schemeClr>
              </a:solidFill>
            </a:endParaRPr>
          </a:p>
        </p:txBody>
      </p:sp>
      <p:pic>
        <p:nvPicPr>
          <p:cNvPr id="4" name="Picture 3">
            <a:extLst>
              <a:ext uri="{FF2B5EF4-FFF2-40B4-BE49-F238E27FC236}">
                <a16:creationId xmlns:a16="http://schemas.microsoft.com/office/drawing/2014/main" id="{536646E6-EB47-45F8-94D7-A57A029EF8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8285" y="1268760"/>
            <a:ext cx="3070354" cy="2304256"/>
          </a:xfrm>
          <a:prstGeom prst="rect">
            <a:avLst/>
          </a:prstGeom>
        </p:spPr>
      </p:pic>
      <p:pic>
        <p:nvPicPr>
          <p:cNvPr id="5" name="Picture 4">
            <a:extLst>
              <a:ext uri="{FF2B5EF4-FFF2-40B4-BE49-F238E27FC236}">
                <a16:creationId xmlns:a16="http://schemas.microsoft.com/office/drawing/2014/main" id="{38E24887-584E-4D41-957C-55BA54AB3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8332" y="1275692"/>
            <a:ext cx="3454699" cy="2304257"/>
          </a:xfrm>
          <a:prstGeom prst="rect">
            <a:avLst/>
          </a:prstGeom>
        </p:spPr>
      </p:pic>
      <p:sp>
        <p:nvSpPr>
          <p:cNvPr id="6" name="Content Placeholder 2">
            <a:extLst>
              <a:ext uri="{FF2B5EF4-FFF2-40B4-BE49-F238E27FC236}">
                <a16:creationId xmlns:a16="http://schemas.microsoft.com/office/drawing/2014/main" id="{44CB471B-B645-472F-85E6-53696EF05C95}"/>
              </a:ext>
            </a:extLst>
          </p:cNvPr>
          <p:cNvSpPr txBox="1">
            <a:spLocks/>
          </p:cNvSpPr>
          <p:nvPr/>
        </p:nvSpPr>
        <p:spPr>
          <a:xfrm>
            <a:off x="5807968" y="3575265"/>
            <a:ext cx="5328592" cy="429799"/>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marL="0" indent="0" hangingPunct="1">
              <a:lnSpc>
                <a:spcPct val="110000"/>
              </a:lnSpc>
              <a:buNone/>
            </a:pPr>
            <a:r>
              <a:rPr lang="en-US" sz="1400" dirty="0"/>
              <a:t>TART telescopes deployed in Mauritius and Kenya</a:t>
            </a:r>
          </a:p>
        </p:txBody>
      </p:sp>
      <p:pic>
        <p:nvPicPr>
          <p:cNvPr id="8" name="Picture 7">
            <a:extLst>
              <a:ext uri="{FF2B5EF4-FFF2-40B4-BE49-F238E27FC236}">
                <a16:creationId xmlns:a16="http://schemas.microsoft.com/office/drawing/2014/main" id="{3369E7E1-D07A-4685-9120-97CC6012DE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920" y="3960167"/>
            <a:ext cx="1928660" cy="2198026"/>
          </a:xfrm>
          <a:prstGeom prst="rect">
            <a:avLst/>
          </a:prstGeom>
        </p:spPr>
      </p:pic>
      <p:sp>
        <p:nvSpPr>
          <p:cNvPr id="11" name="Content Placeholder 2">
            <a:extLst>
              <a:ext uri="{FF2B5EF4-FFF2-40B4-BE49-F238E27FC236}">
                <a16:creationId xmlns:a16="http://schemas.microsoft.com/office/drawing/2014/main" id="{04AB481A-EC22-4075-8700-703EA992C8CC}"/>
              </a:ext>
            </a:extLst>
          </p:cNvPr>
          <p:cNvSpPr txBox="1">
            <a:spLocks/>
          </p:cNvSpPr>
          <p:nvPr/>
        </p:nvSpPr>
        <p:spPr>
          <a:xfrm>
            <a:off x="6672064" y="4598915"/>
            <a:ext cx="1152128" cy="1575792"/>
          </a:xfrm>
          <a:prstGeom prst="rect">
            <a:avLst/>
          </a:prstGeom>
        </p:spPr>
        <p:txBody>
          <a:bodyPr>
            <a:norm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marL="0" indent="0" hangingPunct="1">
              <a:lnSpc>
                <a:spcPct val="110000"/>
              </a:lnSpc>
              <a:buNone/>
            </a:pPr>
            <a:r>
              <a:rPr lang="en-US" sz="1400" dirty="0"/>
              <a:t>Ghana Radio Astronomy Observatory</a:t>
            </a:r>
          </a:p>
        </p:txBody>
      </p:sp>
      <p:pic>
        <p:nvPicPr>
          <p:cNvPr id="13" name="Picture 12">
            <a:extLst>
              <a:ext uri="{FF2B5EF4-FFF2-40B4-BE49-F238E27FC236}">
                <a16:creationId xmlns:a16="http://schemas.microsoft.com/office/drawing/2014/main" id="{DB13E6E2-B397-49DF-952D-D82A62EDFFFF}"/>
              </a:ext>
            </a:extLst>
          </p:cNvPr>
          <p:cNvPicPr>
            <a:picLocks noChangeAspect="1"/>
          </p:cNvPicPr>
          <p:nvPr/>
        </p:nvPicPr>
        <p:blipFill>
          <a:blip r:embed="rId5"/>
          <a:stretch>
            <a:fillRect/>
          </a:stretch>
        </p:blipFill>
        <p:spPr>
          <a:xfrm>
            <a:off x="8184232" y="4039001"/>
            <a:ext cx="3105150" cy="1619250"/>
          </a:xfrm>
          <a:prstGeom prst="rect">
            <a:avLst/>
          </a:prstGeom>
        </p:spPr>
      </p:pic>
      <p:sp>
        <p:nvSpPr>
          <p:cNvPr id="14" name="Content Placeholder 2">
            <a:extLst>
              <a:ext uri="{FF2B5EF4-FFF2-40B4-BE49-F238E27FC236}">
                <a16:creationId xmlns:a16="http://schemas.microsoft.com/office/drawing/2014/main" id="{84BE7B59-3671-4F79-86B4-140DD27E8347}"/>
              </a:ext>
            </a:extLst>
          </p:cNvPr>
          <p:cNvSpPr txBox="1">
            <a:spLocks/>
          </p:cNvSpPr>
          <p:nvPr/>
        </p:nvSpPr>
        <p:spPr>
          <a:xfrm>
            <a:off x="8112224" y="5737576"/>
            <a:ext cx="3888432" cy="429799"/>
          </a:xfrm>
          <a:prstGeom prst="rect">
            <a:avLst/>
          </a:prstGeom>
        </p:spPr>
        <p:txBody>
          <a:bodyPr>
            <a:normAutofit fontScale="70000" lnSpcReduction="20000"/>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4pPr>
            <a:lvl5pPr marL="15716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595959"/>
                </a:solidFill>
                <a:uFillTx/>
                <a:latin typeface="Calibri"/>
                <a:ea typeface="Calibri"/>
                <a:cs typeface="Calibri"/>
                <a:sym typeface="Calibri"/>
              </a:defRPr>
            </a:lvl5pPr>
            <a:lvl6pPr marL="0" marR="0" indent="18288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6pPr>
            <a:lvl7pPr marL="0" marR="0" indent="22860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7pPr>
            <a:lvl8pPr marL="0" marR="0" indent="27432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8pPr>
            <a:lvl9pPr marL="0" marR="0" indent="3200400" algn="l" defTabSz="685800" rtl="0" latinLnBrk="0">
              <a:lnSpc>
                <a:spcPct val="90000"/>
              </a:lnSpc>
              <a:spcBef>
                <a:spcPts val="700"/>
              </a:spcBef>
              <a:spcAft>
                <a:spcPts val="0"/>
              </a:spcAft>
              <a:buClrTx/>
              <a:buSzTx/>
              <a:buFont typeface="Arial"/>
              <a:buNone/>
              <a:tabLst/>
              <a:defRPr sz="2100" b="0" i="0" u="none" strike="noStrike" cap="none" spc="0" baseline="0">
                <a:ln>
                  <a:noFill/>
                </a:ln>
                <a:solidFill>
                  <a:srgbClr val="595959"/>
                </a:solidFill>
                <a:uFillTx/>
                <a:latin typeface="Calibri"/>
                <a:ea typeface="Calibri"/>
                <a:cs typeface="Calibri"/>
                <a:sym typeface="Calibri"/>
              </a:defRPr>
            </a:lvl9pPr>
          </a:lstStyle>
          <a:p>
            <a:pPr marL="0" indent="0" algn="ctr" hangingPunct="1">
              <a:lnSpc>
                <a:spcPct val="110000"/>
              </a:lnSpc>
              <a:buNone/>
            </a:pPr>
            <a:r>
              <a:rPr lang="en-US" sz="1400" dirty="0"/>
              <a:t>DARA – funded by UK government in partnership with NRF to provide training in radio astronomy and related disciplines (Big Data)</a:t>
            </a:r>
          </a:p>
        </p:txBody>
      </p:sp>
      <p:sp>
        <p:nvSpPr>
          <p:cNvPr id="7" name="Slide Number Placeholder 6">
            <a:extLst>
              <a:ext uri="{FF2B5EF4-FFF2-40B4-BE49-F238E27FC236}">
                <a16:creationId xmlns:a16="http://schemas.microsoft.com/office/drawing/2014/main" id="{6DB3E2CD-93E6-B72F-C75B-E2A9031A6924}"/>
              </a:ext>
            </a:extLst>
          </p:cNvPr>
          <p:cNvSpPr>
            <a:spLocks noGrp="1"/>
          </p:cNvSpPr>
          <p:nvPr>
            <p:ph type="sldNum" sz="quarter" idx="2"/>
          </p:nvPr>
        </p:nvSpPr>
        <p:spPr>
          <a:xfrm>
            <a:off x="8610600" y="635635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ZA" smtClean="0"/>
              <a:pPr/>
              <a:t>20</a:t>
            </a:fld>
            <a:endParaRPr lang="en-ZA" dirty="0"/>
          </a:p>
        </p:txBody>
      </p:sp>
    </p:spTree>
    <p:extLst>
      <p:ext uri="{BB962C8B-B14F-4D97-AF65-F5344CB8AC3E}">
        <p14:creationId xmlns:p14="http://schemas.microsoft.com/office/powerpoint/2010/main" val="1036439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08C6-CDB1-47EE-AFDD-201B2A554929}"/>
              </a:ext>
            </a:extLst>
          </p:cNvPr>
          <p:cNvSpPr>
            <a:spLocks noGrp="1"/>
          </p:cNvSpPr>
          <p:nvPr>
            <p:ph type="title"/>
          </p:nvPr>
        </p:nvSpPr>
        <p:spPr>
          <a:xfrm>
            <a:off x="609600" y="-52270"/>
            <a:ext cx="10972800" cy="994122"/>
          </a:xfrm>
        </p:spPr>
        <p:txBody>
          <a:bodyPr>
            <a:normAutofit/>
          </a:bodyPr>
          <a:lstStyle/>
          <a:p>
            <a:r>
              <a:rPr lang="en-US" sz="4000" dirty="0">
                <a:solidFill>
                  <a:schemeClr val="tx1">
                    <a:lumMod val="75000"/>
                    <a:lumOff val="25000"/>
                  </a:schemeClr>
                </a:solidFill>
              </a:rPr>
              <a:t>Doing amazing things</a:t>
            </a:r>
            <a:endParaRPr lang="en-ZA" sz="40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89831AE5-E59F-47E4-9D19-132BFC179047}"/>
              </a:ext>
            </a:extLst>
          </p:cNvPr>
          <p:cNvSpPr>
            <a:spLocks noGrp="1"/>
          </p:cNvSpPr>
          <p:nvPr>
            <p:ph idx="1"/>
          </p:nvPr>
        </p:nvSpPr>
        <p:spPr>
          <a:xfrm>
            <a:off x="3004060" y="4149080"/>
            <a:ext cx="1795796" cy="2166462"/>
          </a:xfrm>
        </p:spPr>
        <p:txBody>
          <a:bodyPr>
            <a:normAutofit/>
          </a:bodyPr>
          <a:lstStyle/>
          <a:p>
            <a:pPr marL="0" indent="0">
              <a:buNone/>
            </a:pPr>
            <a:r>
              <a:rPr lang="en-US" dirty="0"/>
              <a:t>Discovery of new giant radio galaxy – ‘</a:t>
            </a:r>
            <a:r>
              <a:rPr lang="en-US" dirty="0" err="1"/>
              <a:t>Inthakazo</a:t>
            </a:r>
            <a:r>
              <a:rPr lang="en-US" dirty="0"/>
              <a:t>’, 32 times the size of our own Milky Way galaxy</a:t>
            </a:r>
            <a:endParaRPr lang="en-ZA" dirty="0"/>
          </a:p>
        </p:txBody>
      </p:sp>
      <p:pic>
        <p:nvPicPr>
          <p:cNvPr id="4" name="Picture 3" descr="RAS_Award_MeerKAT.png">
            <a:extLst>
              <a:ext uri="{FF2B5EF4-FFF2-40B4-BE49-F238E27FC236}">
                <a16:creationId xmlns:a16="http://schemas.microsoft.com/office/drawing/2014/main" id="{A14ED6EE-5678-4F2E-BFE1-080EB1F4F8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3352" y="836712"/>
            <a:ext cx="4320480" cy="3165583"/>
          </a:xfrm>
          <a:prstGeom prst="rect">
            <a:avLst/>
          </a:prstGeom>
        </p:spPr>
      </p:pic>
      <p:pic>
        <p:nvPicPr>
          <p:cNvPr id="6" name="Picture 5">
            <a:extLst>
              <a:ext uri="{FF2B5EF4-FFF2-40B4-BE49-F238E27FC236}">
                <a16:creationId xmlns:a16="http://schemas.microsoft.com/office/drawing/2014/main" id="{90F2622C-2AE7-4FD1-B01D-3F19BE798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4171" y="1628800"/>
            <a:ext cx="6289739" cy="4165856"/>
          </a:xfrm>
          <a:prstGeom prst="rect">
            <a:avLst/>
          </a:prstGeom>
        </p:spPr>
      </p:pic>
      <p:pic>
        <p:nvPicPr>
          <p:cNvPr id="8" name="Picture 7">
            <a:extLst>
              <a:ext uri="{FF2B5EF4-FFF2-40B4-BE49-F238E27FC236}">
                <a16:creationId xmlns:a16="http://schemas.microsoft.com/office/drawing/2014/main" id="{D34C270F-A14D-497A-A19E-337DF36357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88" y="4002295"/>
            <a:ext cx="2667010" cy="2719822"/>
          </a:xfrm>
          <a:prstGeom prst="rect">
            <a:avLst/>
          </a:prstGeom>
        </p:spPr>
      </p:pic>
      <p:sp>
        <p:nvSpPr>
          <p:cNvPr id="9" name="Content Placeholder 2">
            <a:extLst>
              <a:ext uri="{FF2B5EF4-FFF2-40B4-BE49-F238E27FC236}">
                <a16:creationId xmlns:a16="http://schemas.microsoft.com/office/drawing/2014/main" id="{FFE9C567-2A25-4CAE-93B7-2F86C4F23597}"/>
              </a:ext>
            </a:extLst>
          </p:cNvPr>
          <p:cNvSpPr txBox="1">
            <a:spLocks/>
          </p:cNvSpPr>
          <p:nvPr/>
        </p:nvSpPr>
        <p:spPr>
          <a:xfrm>
            <a:off x="5303911" y="908721"/>
            <a:ext cx="6539999" cy="680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dirty="0"/>
              <a:t>Tracking cosmic ripples in spacetime and proving Einstein right</a:t>
            </a:r>
            <a:endParaRPr lang="en-ZA" sz="1800" dirty="0"/>
          </a:p>
        </p:txBody>
      </p:sp>
      <p:sp>
        <p:nvSpPr>
          <p:cNvPr id="5" name="Slide Number Placeholder 4">
            <a:extLst>
              <a:ext uri="{FF2B5EF4-FFF2-40B4-BE49-F238E27FC236}">
                <a16:creationId xmlns:a16="http://schemas.microsoft.com/office/drawing/2014/main" id="{11AF1E3F-2541-7DAF-2BC3-E812A06A30CF}"/>
              </a:ext>
            </a:extLst>
          </p:cNvPr>
          <p:cNvSpPr>
            <a:spLocks noGrp="1"/>
          </p:cNvSpPr>
          <p:nvPr>
            <p:ph type="sldNum" sz="quarter" idx="12"/>
          </p:nvPr>
        </p:nvSpPr>
        <p:spPr>
          <a:xfrm>
            <a:off x="7824192" y="6316009"/>
            <a:ext cx="2844800" cy="365125"/>
          </a:xfrm>
        </p:spPr>
        <p:txBody>
          <a:bodyPr/>
          <a:lstStyle/>
          <a:p>
            <a:fld id="{A8380127-2E4F-4720-A546-49D7111EBC0C}" type="slidenum">
              <a:rPr lang="en-US" smtClean="0"/>
              <a:t>21</a:t>
            </a:fld>
            <a:endParaRPr lang="en-US" dirty="0"/>
          </a:p>
        </p:txBody>
      </p:sp>
    </p:spTree>
    <p:extLst>
      <p:ext uri="{BB962C8B-B14F-4D97-AF65-F5344CB8AC3E}">
        <p14:creationId xmlns:p14="http://schemas.microsoft.com/office/powerpoint/2010/main" val="222628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08C6-CDB1-47EE-AFDD-201B2A554929}"/>
              </a:ext>
            </a:extLst>
          </p:cNvPr>
          <p:cNvSpPr>
            <a:spLocks noGrp="1"/>
          </p:cNvSpPr>
          <p:nvPr>
            <p:ph type="title"/>
          </p:nvPr>
        </p:nvSpPr>
        <p:spPr>
          <a:xfrm>
            <a:off x="1980759" y="359120"/>
            <a:ext cx="10972800" cy="994122"/>
          </a:xfrm>
        </p:spPr>
        <p:txBody>
          <a:bodyPr>
            <a:normAutofit/>
          </a:bodyPr>
          <a:lstStyle/>
          <a:p>
            <a:r>
              <a:rPr lang="en-US" sz="2800" cap="all" dirty="0">
                <a:solidFill>
                  <a:schemeClr val="tx1">
                    <a:lumMod val="75000"/>
                    <a:lumOff val="25000"/>
                  </a:schemeClr>
                </a:solidFill>
              </a:rPr>
              <a:t>South Africa &amp; the Square </a:t>
            </a:r>
            <a:r>
              <a:rPr lang="en-US" sz="2800" cap="all" dirty="0" err="1">
                <a:solidFill>
                  <a:schemeClr val="tx1">
                    <a:lumMod val="75000"/>
                    <a:lumOff val="25000"/>
                  </a:schemeClr>
                </a:solidFill>
              </a:rPr>
              <a:t>Kilometre</a:t>
            </a:r>
            <a:r>
              <a:rPr lang="en-US" sz="2800" cap="all" dirty="0">
                <a:solidFill>
                  <a:schemeClr val="tx1">
                    <a:lumMod val="75000"/>
                    <a:lumOff val="25000"/>
                  </a:schemeClr>
                </a:solidFill>
              </a:rPr>
              <a:t> Array</a:t>
            </a:r>
            <a:endParaRPr lang="en-ZA" sz="2800" cap="all"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89831AE5-E59F-47E4-9D19-132BFC179047}"/>
              </a:ext>
            </a:extLst>
          </p:cNvPr>
          <p:cNvSpPr>
            <a:spLocks noGrp="1"/>
          </p:cNvSpPr>
          <p:nvPr>
            <p:ph idx="1"/>
          </p:nvPr>
        </p:nvSpPr>
        <p:spPr>
          <a:xfrm>
            <a:off x="577769" y="1556793"/>
            <a:ext cx="5364442" cy="4569372"/>
          </a:xfrm>
        </p:spPr>
        <p:txBody>
          <a:bodyPr>
            <a:normAutofit fontScale="85000" lnSpcReduction="10000"/>
          </a:bodyPr>
          <a:lstStyle/>
          <a:p>
            <a:pPr>
              <a:lnSpc>
                <a:spcPct val="110000"/>
              </a:lnSpc>
            </a:pPr>
            <a:r>
              <a:rPr lang="en-US" sz="2400" dirty="0">
                <a:solidFill>
                  <a:schemeClr val="tx1">
                    <a:lumMod val="75000"/>
                    <a:lumOff val="25000"/>
                  </a:schemeClr>
                </a:solidFill>
              </a:rPr>
              <a:t>Global </a:t>
            </a:r>
            <a:r>
              <a:rPr lang="en-US" sz="2400" dirty="0" err="1">
                <a:solidFill>
                  <a:schemeClr val="tx1">
                    <a:lumMod val="75000"/>
                    <a:lumOff val="25000"/>
                  </a:schemeClr>
                </a:solidFill>
              </a:rPr>
              <a:t>endeavour</a:t>
            </a:r>
            <a:r>
              <a:rPr lang="en-US" sz="2400" dirty="0">
                <a:solidFill>
                  <a:schemeClr val="tx1">
                    <a:lumMod val="75000"/>
                    <a:lumOff val="25000"/>
                  </a:schemeClr>
                </a:solidFill>
              </a:rPr>
              <a:t> to build largest radio telescope in history</a:t>
            </a:r>
          </a:p>
          <a:p>
            <a:pPr lvl="1">
              <a:lnSpc>
                <a:spcPct val="110000"/>
              </a:lnSpc>
              <a:buFont typeface="Arial" panose="020B0604020202020204" pitchFamily="34" charset="0"/>
              <a:buChar char="•"/>
            </a:pPr>
            <a:r>
              <a:rPr lang="en-US" sz="2000" dirty="0">
                <a:solidFill>
                  <a:schemeClr val="tx1">
                    <a:lumMod val="75000"/>
                    <a:lumOff val="25000"/>
                  </a:schemeClr>
                </a:solidFill>
              </a:rPr>
              <a:t>€1 billion construction cost (2021 – 2030)</a:t>
            </a:r>
          </a:p>
          <a:p>
            <a:pPr lvl="1">
              <a:lnSpc>
                <a:spcPct val="110000"/>
              </a:lnSpc>
              <a:buFont typeface="Arial" panose="020B0604020202020204" pitchFamily="34" charset="0"/>
              <a:buChar char="•"/>
            </a:pPr>
            <a:r>
              <a:rPr lang="en-US" sz="2000" dirty="0">
                <a:solidFill>
                  <a:schemeClr val="tx1">
                    <a:lumMod val="75000"/>
                    <a:lumOff val="25000"/>
                  </a:schemeClr>
                </a:solidFill>
              </a:rPr>
              <a:t>Catalyst for development of next-generation technologies and skills for 4th Industrial Revolution</a:t>
            </a:r>
          </a:p>
          <a:p>
            <a:pPr>
              <a:lnSpc>
                <a:spcPct val="110000"/>
              </a:lnSpc>
            </a:pPr>
            <a:r>
              <a:rPr lang="en-US" sz="2400" dirty="0">
                <a:solidFill>
                  <a:schemeClr val="tx1">
                    <a:lumMod val="75000"/>
                    <a:lumOff val="25000"/>
                  </a:schemeClr>
                </a:solidFill>
              </a:rPr>
              <a:t>SKA Observatory launched as inter-governmental treaty organization in 2021</a:t>
            </a:r>
          </a:p>
          <a:p>
            <a:pPr lvl="1">
              <a:lnSpc>
                <a:spcPct val="110000"/>
              </a:lnSpc>
              <a:buFont typeface="Arial" panose="020B0604020202020204" pitchFamily="34" charset="0"/>
              <a:buChar char="•"/>
            </a:pPr>
            <a:r>
              <a:rPr lang="en-US" sz="2000" dirty="0">
                <a:solidFill>
                  <a:schemeClr val="tx1">
                    <a:lumMod val="75000"/>
                    <a:lumOff val="25000"/>
                  </a:schemeClr>
                </a:solidFill>
              </a:rPr>
              <a:t>South Africa a Founding Member and host of SKA MID</a:t>
            </a:r>
          </a:p>
          <a:p>
            <a:pPr>
              <a:lnSpc>
                <a:spcPct val="110000"/>
              </a:lnSpc>
            </a:pPr>
            <a:r>
              <a:rPr lang="en-US" sz="2400" dirty="0">
                <a:solidFill>
                  <a:schemeClr val="tx1">
                    <a:lumMod val="75000"/>
                    <a:lumOff val="25000"/>
                  </a:schemeClr>
                </a:solidFill>
              </a:rPr>
              <a:t>SKA is a realization of long term strategic vision (circa 1996) to establish South Africa as an international hub for astronomy, and exploit its strategic geographic advantage</a:t>
            </a:r>
          </a:p>
        </p:txBody>
      </p:sp>
      <p:pic>
        <p:nvPicPr>
          <p:cNvPr id="4" name="Picture 3">
            <a:extLst>
              <a:ext uri="{FF2B5EF4-FFF2-40B4-BE49-F238E27FC236}">
                <a16:creationId xmlns:a16="http://schemas.microsoft.com/office/drawing/2014/main" id="{D3F8E335-09C9-4862-8521-32962E166C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0016" y="3093818"/>
            <a:ext cx="5672020" cy="283601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57A45B0-2DF9-4F81-8858-279582E55F9E}"/>
              </a:ext>
            </a:extLst>
          </p:cNvPr>
          <p:cNvSpPr txBox="1"/>
          <p:nvPr/>
        </p:nvSpPr>
        <p:spPr>
          <a:xfrm>
            <a:off x="6482835" y="3223623"/>
            <a:ext cx="1968648" cy="468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995" tIns="39995" rIns="39995" bIns="39995" numCol="1" spcCol="38100" rtlCol="0" anchor="t">
            <a:spAutoFit/>
          </a:bodyPr>
          <a:lstStyle/>
          <a:p>
            <a:pPr algn="ctr" defTabSz="623545"/>
            <a:r>
              <a:rPr lang="en-US" sz="1260" dirty="0">
                <a:solidFill>
                  <a:schemeClr val="bg1"/>
                </a:solidFill>
              </a:rPr>
              <a:t>Africa </a:t>
            </a:r>
          </a:p>
          <a:p>
            <a:pPr algn="ctr" defTabSz="623545"/>
            <a:r>
              <a:rPr lang="en-US" sz="1260" dirty="0">
                <a:solidFill>
                  <a:schemeClr val="bg1"/>
                </a:solidFill>
              </a:rPr>
              <a:t>Mid-Telescope Array</a:t>
            </a:r>
            <a:endParaRPr lang="en-ZA" sz="1260" dirty="0">
              <a:solidFill>
                <a:schemeClr val="bg1"/>
              </a:solidFill>
            </a:endParaRPr>
          </a:p>
        </p:txBody>
      </p:sp>
      <p:sp>
        <p:nvSpPr>
          <p:cNvPr id="6" name="TextBox 5">
            <a:extLst>
              <a:ext uri="{FF2B5EF4-FFF2-40B4-BE49-F238E27FC236}">
                <a16:creationId xmlns:a16="http://schemas.microsoft.com/office/drawing/2014/main" id="{8BFB49A9-E5EA-4FF9-A300-0D1B6EB65122}"/>
              </a:ext>
            </a:extLst>
          </p:cNvPr>
          <p:cNvSpPr txBox="1"/>
          <p:nvPr/>
        </p:nvSpPr>
        <p:spPr>
          <a:xfrm>
            <a:off x="9645583" y="3223623"/>
            <a:ext cx="1968648" cy="468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995" tIns="39995" rIns="39995" bIns="39995" numCol="1" spcCol="38100" rtlCol="0" anchor="t">
            <a:spAutoFit/>
          </a:bodyPr>
          <a:lstStyle/>
          <a:p>
            <a:pPr algn="ctr" defTabSz="623545"/>
            <a:r>
              <a:rPr lang="en-US" sz="1260" dirty="0">
                <a:solidFill>
                  <a:schemeClr val="bg1"/>
                </a:solidFill>
              </a:rPr>
              <a:t>Australia </a:t>
            </a:r>
          </a:p>
          <a:p>
            <a:pPr algn="ctr" defTabSz="623545"/>
            <a:r>
              <a:rPr lang="en-US" sz="1260" dirty="0">
                <a:solidFill>
                  <a:schemeClr val="bg1"/>
                </a:solidFill>
              </a:rPr>
              <a:t>Low-Telescope Array</a:t>
            </a:r>
            <a:endParaRPr lang="en-ZA" sz="1260" dirty="0">
              <a:solidFill>
                <a:schemeClr val="bg1"/>
              </a:solidFill>
            </a:endParaRPr>
          </a:p>
        </p:txBody>
      </p:sp>
      <p:pic>
        <p:nvPicPr>
          <p:cNvPr id="7" name="Picture 6">
            <a:extLst>
              <a:ext uri="{FF2B5EF4-FFF2-40B4-BE49-F238E27FC236}">
                <a16:creationId xmlns:a16="http://schemas.microsoft.com/office/drawing/2014/main" id="{98A26C56-1AF9-4BAD-86BC-E179CCC15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0016" y="1277563"/>
            <a:ext cx="5672018" cy="176363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A3A4811-9C46-44E6-AE6B-C6BB0A7CD18E}"/>
              </a:ext>
            </a:extLst>
          </p:cNvPr>
          <p:cNvSpPr txBox="1"/>
          <p:nvPr/>
        </p:nvSpPr>
        <p:spPr>
          <a:xfrm>
            <a:off x="6814276" y="2638936"/>
            <a:ext cx="3968534" cy="274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995" tIns="39995" rIns="39995" bIns="39995" numCol="1" spcCol="38100" rtlCol="0" anchor="t">
            <a:spAutoFit/>
          </a:bodyPr>
          <a:lstStyle/>
          <a:p>
            <a:pPr algn="ctr" defTabSz="623545"/>
            <a:r>
              <a:rPr lang="en-US" sz="1260" dirty="0">
                <a:solidFill>
                  <a:schemeClr val="bg1"/>
                </a:solidFill>
              </a:rPr>
              <a:t>Global Headquarters (United Kingdom)</a:t>
            </a:r>
            <a:endParaRPr lang="en-ZA" sz="1260" dirty="0">
              <a:solidFill>
                <a:schemeClr val="bg1"/>
              </a:solidFill>
            </a:endParaRPr>
          </a:p>
        </p:txBody>
      </p:sp>
      <p:sp>
        <p:nvSpPr>
          <p:cNvPr id="9" name="Slide Number Placeholder 8">
            <a:extLst>
              <a:ext uri="{FF2B5EF4-FFF2-40B4-BE49-F238E27FC236}">
                <a16:creationId xmlns:a16="http://schemas.microsoft.com/office/drawing/2014/main" id="{F3FF6E38-E64D-F91B-9A5D-E4D8AF133804}"/>
              </a:ext>
            </a:extLst>
          </p:cNvPr>
          <p:cNvSpPr>
            <a:spLocks noGrp="1"/>
          </p:cNvSpPr>
          <p:nvPr>
            <p:ph type="sldNum" sz="quarter" idx="12"/>
          </p:nvPr>
        </p:nvSpPr>
        <p:spPr>
          <a:xfrm>
            <a:off x="7968208" y="6309320"/>
            <a:ext cx="2844800" cy="365125"/>
          </a:xfrm>
        </p:spPr>
        <p:txBody>
          <a:bodyPr/>
          <a:lstStyle/>
          <a:p>
            <a:fld id="{A8380127-2E4F-4720-A546-49D7111EBC0C}" type="slidenum">
              <a:rPr lang="en-US" smtClean="0"/>
              <a:t>22</a:t>
            </a:fld>
            <a:endParaRPr lang="en-US" dirty="0"/>
          </a:p>
        </p:txBody>
      </p:sp>
    </p:spTree>
    <p:extLst>
      <p:ext uri="{BB962C8B-B14F-4D97-AF65-F5344CB8AC3E}">
        <p14:creationId xmlns:p14="http://schemas.microsoft.com/office/powerpoint/2010/main" val="353187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54" y="90377"/>
            <a:ext cx="11610114" cy="622004"/>
          </a:xfrm>
        </p:spPr>
        <p:txBody>
          <a:bodyPr>
            <a:noAutofit/>
          </a:bodyPr>
          <a:lstStyle/>
          <a:p>
            <a:pPr algn="ctr"/>
            <a:r>
              <a:rPr lang="en-US" sz="2400" cap="all" dirty="0">
                <a:solidFill>
                  <a:srgbClr val="002060"/>
                </a:solidFill>
              </a:rPr>
              <a:t>SARAO: Changing the face of scientific &amp; technical talent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637" y="537541"/>
            <a:ext cx="4337188" cy="2891459"/>
          </a:xfrm>
          <a:prstGeom prst="rect">
            <a:avLst/>
          </a:prstGeom>
        </p:spPr>
      </p:pic>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779444" y="537541"/>
            <a:ext cx="4007620" cy="246517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7683" y="1161420"/>
            <a:ext cx="2680085" cy="379232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909" y="3588622"/>
            <a:ext cx="3182388" cy="2383743"/>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5109" y="3252899"/>
            <a:ext cx="2996289" cy="2468880"/>
          </a:xfrm>
          <a:prstGeom prst="rect">
            <a:avLst/>
          </a:prstGeom>
        </p:spPr>
      </p:pic>
    </p:spTree>
    <p:extLst>
      <p:ext uri="{BB962C8B-B14F-4D97-AF65-F5344CB8AC3E}">
        <p14:creationId xmlns:p14="http://schemas.microsoft.com/office/powerpoint/2010/main" val="266428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09480" y="274680"/>
            <a:ext cx="10972440" cy="56304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1100"/>
            </a:pPr>
            <a:r>
              <a:rPr lang="en" sz="2400" cap="all" dirty="0">
                <a:solidFill>
                  <a:srgbClr val="538CD5"/>
                </a:solidFill>
              </a:rPr>
              <a:t>The South African Astronomical Observatory</a:t>
            </a:r>
            <a:endParaRPr sz="2400" cap="all" dirty="0">
              <a:solidFill>
                <a:srgbClr val="538CD5"/>
              </a:solidFill>
            </a:endParaRPr>
          </a:p>
        </p:txBody>
      </p:sp>
      <p:sp>
        <p:nvSpPr>
          <p:cNvPr id="68" name="Google Shape;68;p15"/>
          <p:cNvSpPr txBox="1">
            <a:spLocks noGrp="1"/>
          </p:cNvSpPr>
          <p:nvPr>
            <p:ph type="body" idx="1"/>
          </p:nvPr>
        </p:nvSpPr>
        <p:spPr>
          <a:xfrm>
            <a:off x="609460" y="1063333"/>
            <a:ext cx="11097600" cy="4874400"/>
          </a:xfrm>
          <a:prstGeom prst="rect">
            <a:avLst/>
          </a:prstGeom>
          <a:noFill/>
          <a:ln>
            <a:noFill/>
          </a:ln>
        </p:spPr>
        <p:txBody>
          <a:bodyPr spcFirstLastPara="1" vert="horz" wrap="square" lIns="91433" tIns="45700" rIns="91433" bIns="45700" rtlCol="0" anchor="t" anchorCtr="0">
            <a:normAutofit/>
          </a:bodyPr>
          <a:lstStyle/>
          <a:p>
            <a:pPr marL="0" indent="0">
              <a:spcBef>
                <a:spcPts val="0"/>
              </a:spcBef>
              <a:buNone/>
            </a:pPr>
            <a:r>
              <a:rPr lang="en" sz="2133" dirty="0">
                <a:solidFill>
                  <a:srgbClr val="FF0000"/>
                </a:solidFill>
              </a:rPr>
              <a:t>Exploring the Universe for the benefit of all society</a:t>
            </a:r>
            <a:br>
              <a:rPr lang="en" dirty="0">
                <a:solidFill>
                  <a:srgbClr val="FF0000"/>
                </a:solidFill>
              </a:rPr>
            </a:br>
            <a:endParaRPr sz="1600" dirty="0">
              <a:solidFill>
                <a:schemeClr val="dk1"/>
              </a:solidFill>
            </a:endParaRPr>
          </a:p>
          <a:p>
            <a:pPr marL="948243" indent="-355591">
              <a:lnSpc>
                <a:spcPct val="100000"/>
              </a:lnSpc>
              <a:spcBef>
                <a:spcPts val="267"/>
              </a:spcBef>
              <a:buClr>
                <a:srgbClr val="000000"/>
              </a:buClr>
              <a:buSzPts val="1400"/>
              <a:buFont typeface="Arial"/>
              <a:buChar char="•"/>
            </a:pPr>
            <a:r>
              <a:rPr lang="en" sz="1600" dirty="0">
                <a:solidFill>
                  <a:schemeClr val="dk1"/>
                </a:solidFill>
              </a:rPr>
              <a:t>National facility for optical &amp; near-infrared astronomy under the NRF</a:t>
            </a:r>
            <a:endParaRPr sz="1600" dirty="0">
              <a:solidFill>
                <a:schemeClr val="dk1"/>
              </a:solidFill>
            </a:endParaRPr>
          </a:p>
          <a:p>
            <a:pPr marL="948243" indent="-355591">
              <a:lnSpc>
                <a:spcPct val="100000"/>
              </a:lnSpc>
              <a:spcBef>
                <a:spcPts val="267"/>
              </a:spcBef>
              <a:buClr>
                <a:schemeClr val="dk1"/>
              </a:buClr>
              <a:buSzPts val="1400"/>
              <a:buChar char="•"/>
            </a:pPr>
            <a:r>
              <a:rPr lang="en" sz="1600" dirty="0">
                <a:solidFill>
                  <a:schemeClr val="dk1"/>
                </a:solidFill>
              </a:rPr>
              <a:t>Headquarters in Observatory, Cape Town; ~120 staff; research telescopes 400 km away on the dark, high-altitude Sutherland plateau (sky brightness ≈ 22 mag arcsec⁻²)</a:t>
            </a:r>
            <a:endParaRPr sz="1600" dirty="0">
              <a:solidFill>
                <a:schemeClr val="dk1"/>
              </a:solidFill>
            </a:endParaRPr>
          </a:p>
          <a:p>
            <a:pPr marL="948243" indent="-355591">
              <a:lnSpc>
                <a:spcPct val="100000"/>
              </a:lnSpc>
              <a:spcBef>
                <a:spcPts val="267"/>
              </a:spcBef>
              <a:buClr>
                <a:srgbClr val="000000"/>
              </a:buClr>
              <a:buSzPts val="1400"/>
              <a:buFont typeface="Arial"/>
              <a:buChar char="•"/>
            </a:pPr>
            <a:r>
              <a:rPr lang="en" sz="1600" dirty="0">
                <a:solidFill>
                  <a:schemeClr val="dk1"/>
                </a:solidFill>
              </a:rPr>
              <a:t>200-year heritage of research, technology, human-capital development and public engagement</a:t>
            </a:r>
            <a:endParaRPr sz="1600" b="0" i="0" u="none" strike="noStrike" cap="none" dirty="0">
              <a:solidFill>
                <a:schemeClr val="dk1"/>
              </a:solidFill>
              <a:latin typeface="Calibri"/>
              <a:ea typeface="Calibri"/>
              <a:cs typeface="Calibri"/>
              <a:sym typeface="Calibri"/>
            </a:endParaRPr>
          </a:p>
        </p:txBody>
      </p:sp>
      <p:sp>
        <p:nvSpPr>
          <p:cNvPr id="69" name="Google Shape;69;p15"/>
          <p:cNvSpPr/>
          <p:nvPr/>
        </p:nvSpPr>
        <p:spPr>
          <a:xfrm>
            <a:off x="9965133" y="5353950"/>
            <a:ext cx="1616800" cy="583783"/>
          </a:xfrm>
          <a:prstGeom prst="rect">
            <a:avLst/>
          </a:prstGeom>
          <a:solidFill>
            <a:srgbClr val="538CD5"/>
          </a:solidFill>
          <a:ln>
            <a:noFill/>
          </a:ln>
        </p:spPr>
        <p:txBody>
          <a:bodyPr spcFirstLastPara="1" wrap="square" lIns="90000" tIns="45000" rIns="90000" bIns="45000" anchor="t" anchorCtr="0">
            <a:noAutofit/>
          </a:bodyPr>
          <a:lstStyle/>
          <a:p>
            <a:r>
              <a:rPr lang="en" sz="1067" dirty="0">
                <a:solidFill>
                  <a:schemeClr val="lt1"/>
                </a:solidFill>
              </a:rPr>
              <a:t>The Southern African Large Telescope(SALT)</a:t>
            </a:r>
            <a:endParaRPr sz="1067" dirty="0">
              <a:solidFill>
                <a:srgbClr val="FFFFFF"/>
              </a:solidFill>
              <a:latin typeface="Arial"/>
              <a:ea typeface="Arial"/>
              <a:cs typeface="Arial"/>
              <a:sym typeface="Arial"/>
            </a:endParaRPr>
          </a:p>
        </p:txBody>
      </p:sp>
      <p:pic>
        <p:nvPicPr>
          <p:cNvPr id="70" name="Google Shape;70;p15" title="SAAO-KG011.jpg"/>
          <p:cNvPicPr preferRelativeResize="0"/>
          <p:nvPr/>
        </p:nvPicPr>
        <p:blipFill>
          <a:blip r:embed="rId3">
            <a:alphaModFix/>
          </a:blip>
          <a:stretch>
            <a:fillRect/>
          </a:stretch>
        </p:blipFill>
        <p:spPr>
          <a:xfrm>
            <a:off x="2271333" y="3082551"/>
            <a:ext cx="7648736" cy="3186968"/>
          </a:xfrm>
          <a:prstGeom prst="rect">
            <a:avLst/>
          </a:prstGeom>
          <a:noFill/>
          <a:ln>
            <a:noFill/>
          </a:ln>
        </p:spPr>
      </p:pic>
      <p:pic>
        <p:nvPicPr>
          <p:cNvPr id="71" name="Google Shape;71;p15"/>
          <p:cNvPicPr preferRelativeResize="0"/>
          <p:nvPr/>
        </p:nvPicPr>
        <p:blipFill rotWithShape="1">
          <a:blip r:embed="rId4">
            <a:alphaModFix/>
          </a:blip>
          <a:srcRect/>
          <a:stretch/>
        </p:blipFill>
        <p:spPr>
          <a:xfrm>
            <a:off x="8883536" y="274671"/>
            <a:ext cx="2698397" cy="10793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2688064" y="218526"/>
            <a:ext cx="10972400" cy="5632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1100"/>
            </a:pPr>
            <a:r>
              <a:rPr lang="en" sz="2400" cap="all" dirty="0">
                <a:solidFill>
                  <a:srgbClr val="538CD5"/>
                </a:solidFill>
              </a:rPr>
              <a:t>Research excellence &amp; talent pipeline</a:t>
            </a:r>
            <a:endParaRPr sz="2400" cap="all" dirty="0">
              <a:solidFill>
                <a:srgbClr val="538CD5"/>
              </a:solidFill>
            </a:endParaRPr>
          </a:p>
        </p:txBody>
      </p:sp>
      <p:sp>
        <p:nvSpPr>
          <p:cNvPr id="78" name="Google Shape;78;p16"/>
          <p:cNvSpPr txBox="1">
            <a:spLocks noGrp="1"/>
          </p:cNvSpPr>
          <p:nvPr>
            <p:ph type="body" idx="1"/>
          </p:nvPr>
        </p:nvSpPr>
        <p:spPr>
          <a:xfrm>
            <a:off x="609464" y="1063333"/>
            <a:ext cx="7564800" cy="4874400"/>
          </a:xfrm>
          <a:prstGeom prst="rect">
            <a:avLst/>
          </a:prstGeom>
          <a:noFill/>
          <a:ln>
            <a:noFill/>
          </a:ln>
        </p:spPr>
        <p:txBody>
          <a:bodyPr spcFirstLastPara="1" vert="horz" wrap="square" lIns="91433" tIns="45700" rIns="91433" bIns="45700" rtlCol="0" anchor="t" anchorCtr="0">
            <a:normAutofit/>
          </a:bodyPr>
          <a:lstStyle/>
          <a:p>
            <a:pPr marL="0" indent="0">
              <a:lnSpc>
                <a:spcPct val="100000"/>
              </a:lnSpc>
              <a:spcBef>
                <a:spcPts val="0"/>
              </a:spcBef>
              <a:buNone/>
            </a:pPr>
            <a:r>
              <a:rPr lang="en" sz="2133" dirty="0">
                <a:solidFill>
                  <a:srgbClr val="FF0000"/>
                </a:solidFill>
              </a:rPr>
              <a:t>Core focus areas</a:t>
            </a:r>
            <a:br>
              <a:rPr lang="en" dirty="0">
                <a:solidFill>
                  <a:srgbClr val="FF0000"/>
                </a:solidFill>
              </a:rPr>
            </a:br>
            <a:endParaRPr sz="1600" dirty="0">
              <a:solidFill>
                <a:schemeClr val="dk1"/>
              </a:solidFill>
            </a:endParaRPr>
          </a:p>
          <a:p>
            <a:pPr marL="592652" indent="0">
              <a:lnSpc>
                <a:spcPct val="100000"/>
              </a:lnSpc>
              <a:spcBef>
                <a:spcPts val="267"/>
              </a:spcBef>
              <a:buClr>
                <a:srgbClr val="000000"/>
              </a:buClr>
              <a:buSzPts val="1400"/>
              <a:buNone/>
            </a:pPr>
            <a:r>
              <a:rPr lang="en" sz="1600" dirty="0">
                <a:solidFill>
                  <a:schemeClr val="dk1"/>
                </a:solidFill>
              </a:rPr>
              <a:t>Transient &amp; time-domain astronomy</a:t>
            </a:r>
            <a:endParaRPr sz="1600" dirty="0">
              <a:solidFill>
                <a:schemeClr val="dk1"/>
              </a:solidFill>
            </a:endParaRPr>
          </a:p>
          <a:p>
            <a:pPr marL="592652" indent="0">
              <a:lnSpc>
                <a:spcPct val="100000"/>
              </a:lnSpc>
              <a:spcBef>
                <a:spcPts val="267"/>
              </a:spcBef>
              <a:buClr>
                <a:schemeClr val="dk1"/>
              </a:buClr>
              <a:buSzPts val="1400"/>
              <a:buNone/>
            </a:pPr>
            <a:r>
              <a:rPr lang="en" sz="1600" dirty="0">
                <a:solidFill>
                  <a:schemeClr val="dk1"/>
                </a:solidFill>
              </a:rPr>
              <a:t>Stellar astrophysics</a:t>
            </a:r>
            <a:endParaRPr sz="1600" dirty="0">
              <a:solidFill>
                <a:schemeClr val="dk1"/>
              </a:solidFill>
            </a:endParaRPr>
          </a:p>
          <a:p>
            <a:pPr marL="592652" indent="0">
              <a:lnSpc>
                <a:spcPct val="100000"/>
              </a:lnSpc>
              <a:spcBef>
                <a:spcPts val="267"/>
              </a:spcBef>
              <a:buClr>
                <a:schemeClr val="dk1"/>
              </a:buClr>
              <a:buSzPts val="1400"/>
              <a:buNone/>
            </a:pPr>
            <a:r>
              <a:rPr lang="en" sz="1600" dirty="0">
                <a:solidFill>
                  <a:schemeClr val="dk1"/>
                </a:solidFill>
              </a:rPr>
              <a:t>Galaxy formation &amp; evolution </a:t>
            </a:r>
            <a:endParaRPr sz="1600" dirty="0">
              <a:solidFill>
                <a:schemeClr val="dk1"/>
              </a:solidFill>
            </a:endParaRPr>
          </a:p>
          <a:p>
            <a:pPr marL="592652" indent="0">
              <a:lnSpc>
                <a:spcPct val="100000"/>
              </a:lnSpc>
              <a:spcBef>
                <a:spcPts val="267"/>
              </a:spcBef>
              <a:buClr>
                <a:schemeClr val="dk1"/>
              </a:buClr>
              <a:buSzPts val="1400"/>
              <a:buNone/>
            </a:pPr>
            <a:r>
              <a:rPr lang="en" sz="1600" dirty="0">
                <a:solidFill>
                  <a:schemeClr val="dk1"/>
                </a:solidFill>
              </a:rPr>
              <a:t>Exoplanets &amp; Solar-System bodies</a:t>
            </a:r>
            <a:endParaRPr sz="1600" dirty="0">
              <a:solidFill>
                <a:schemeClr val="dk1"/>
              </a:solidFill>
            </a:endParaRPr>
          </a:p>
          <a:p>
            <a:pPr marL="592652" indent="0">
              <a:lnSpc>
                <a:spcPct val="100000"/>
              </a:lnSpc>
              <a:spcBef>
                <a:spcPts val="267"/>
              </a:spcBef>
              <a:buClr>
                <a:schemeClr val="dk1"/>
              </a:buClr>
              <a:buSzPts val="1400"/>
              <a:buNone/>
            </a:pPr>
            <a:r>
              <a:rPr lang="en" sz="1600" dirty="0">
                <a:solidFill>
                  <a:schemeClr val="dk1"/>
                </a:solidFill>
              </a:rPr>
              <a:t>Astronomical instrumentation</a:t>
            </a:r>
            <a:endParaRPr sz="1600" dirty="0">
              <a:solidFill>
                <a:schemeClr val="dk1"/>
              </a:solidFill>
            </a:endParaRPr>
          </a:p>
          <a:p>
            <a:pPr marL="0" indent="0">
              <a:lnSpc>
                <a:spcPct val="100000"/>
              </a:lnSpc>
              <a:spcBef>
                <a:spcPts val="267"/>
              </a:spcBef>
              <a:buNone/>
            </a:pPr>
            <a:endParaRPr sz="1600" dirty="0">
              <a:solidFill>
                <a:schemeClr val="dk1"/>
              </a:solidFill>
            </a:endParaRPr>
          </a:p>
          <a:p>
            <a:pPr marL="609585" indent="-423323">
              <a:lnSpc>
                <a:spcPct val="100000"/>
              </a:lnSpc>
              <a:spcBef>
                <a:spcPts val="267"/>
              </a:spcBef>
              <a:buClr>
                <a:schemeClr val="dk1"/>
              </a:buClr>
              <a:buSzPts val="1400"/>
              <a:buChar char="●"/>
            </a:pPr>
            <a:r>
              <a:rPr lang="en" sz="1600" dirty="0">
                <a:solidFill>
                  <a:schemeClr val="dk1"/>
                </a:solidFill>
              </a:rPr>
              <a:t>120 refereed papers &amp; conference contributions per year</a:t>
            </a:r>
            <a:br>
              <a:rPr lang="en" sz="1600" dirty="0">
                <a:solidFill>
                  <a:schemeClr val="dk1"/>
                </a:solidFill>
              </a:rPr>
            </a:br>
            <a:endParaRPr sz="1600" dirty="0">
              <a:solidFill>
                <a:schemeClr val="dk1"/>
              </a:solidFill>
            </a:endParaRPr>
          </a:p>
          <a:p>
            <a:pPr marL="609585" indent="-423323">
              <a:lnSpc>
                <a:spcPct val="100000"/>
              </a:lnSpc>
              <a:spcBef>
                <a:spcPts val="0"/>
              </a:spcBef>
              <a:buClr>
                <a:schemeClr val="dk1"/>
              </a:buClr>
              <a:buSzPts val="1400"/>
              <a:buChar char="●"/>
            </a:pPr>
            <a:r>
              <a:rPr lang="en" sz="1600" dirty="0">
                <a:solidFill>
                  <a:schemeClr val="dk1"/>
                </a:solidFill>
              </a:rPr>
              <a:t>Partnerships: 7-nation SALT consortium, SKAO pathfinders, AfAS secretariat</a:t>
            </a:r>
            <a:br>
              <a:rPr lang="en" sz="1600" dirty="0">
                <a:solidFill>
                  <a:schemeClr val="dk1"/>
                </a:solidFill>
              </a:rPr>
            </a:br>
            <a:endParaRPr sz="1600" dirty="0">
              <a:solidFill>
                <a:schemeClr val="dk1"/>
              </a:solidFill>
            </a:endParaRPr>
          </a:p>
          <a:p>
            <a:pPr marL="609585" indent="-423323">
              <a:lnSpc>
                <a:spcPct val="100000"/>
              </a:lnSpc>
              <a:spcBef>
                <a:spcPts val="0"/>
              </a:spcBef>
              <a:buClr>
                <a:schemeClr val="dk1"/>
              </a:buClr>
              <a:buSzPts val="1400"/>
              <a:buChar char="●"/>
            </a:pPr>
            <a:r>
              <a:rPr lang="en" sz="1600" dirty="0">
                <a:solidFill>
                  <a:schemeClr val="dk1"/>
                </a:solidFill>
              </a:rPr>
              <a:t>Training via the National Astrophysics and Space Science Programme (NASSP)</a:t>
            </a:r>
          </a:p>
          <a:p>
            <a:pPr marL="609585" indent="-423323">
              <a:lnSpc>
                <a:spcPct val="100000"/>
              </a:lnSpc>
              <a:spcBef>
                <a:spcPts val="0"/>
              </a:spcBef>
              <a:buClr>
                <a:schemeClr val="dk1"/>
              </a:buClr>
              <a:buSzPts val="1400"/>
              <a:buChar char="●"/>
            </a:pPr>
            <a:endParaRPr sz="1600" dirty="0">
              <a:solidFill>
                <a:schemeClr val="dk1"/>
              </a:solidFill>
            </a:endParaRPr>
          </a:p>
          <a:p>
            <a:pPr marL="609585" indent="-423323">
              <a:lnSpc>
                <a:spcPct val="100000"/>
              </a:lnSpc>
              <a:spcBef>
                <a:spcPts val="0"/>
              </a:spcBef>
              <a:buClr>
                <a:schemeClr val="dk1"/>
              </a:buClr>
              <a:buSzPts val="1400"/>
              <a:buChar char="●"/>
            </a:pPr>
            <a:r>
              <a:rPr lang="en" sz="1600" dirty="0">
                <a:solidFill>
                  <a:schemeClr val="dk1"/>
                </a:solidFill>
              </a:rPr>
              <a:t>~5 Honours + 10-20 MSc/PhD students in residence annually; hands-on observing &amp; outreach experience</a:t>
            </a:r>
            <a:endParaRPr sz="1600" dirty="0">
              <a:solidFill>
                <a:schemeClr val="dk1"/>
              </a:solidFill>
            </a:endParaRPr>
          </a:p>
        </p:txBody>
      </p:sp>
      <p:pic>
        <p:nvPicPr>
          <p:cNvPr id="79" name="Google Shape;79;p16" title="SAAO Photoshoot_018.jpg"/>
          <p:cNvPicPr preferRelativeResize="0"/>
          <p:nvPr/>
        </p:nvPicPr>
        <p:blipFill>
          <a:blip r:embed="rId3">
            <a:alphaModFix/>
          </a:blip>
          <a:stretch>
            <a:fillRect/>
          </a:stretch>
        </p:blipFill>
        <p:spPr>
          <a:xfrm>
            <a:off x="8174264" y="1063347"/>
            <a:ext cx="3611333" cy="2317037"/>
          </a:xfrm>
          <a:prstGeom prst="rect">
            <a:avLst/>
          </a:prstGeom>
          <a:noFill/>
          <a:ln>
            <a:noFill/>
          </a:ln>
        </p:spPr>
      </p:pic>
      <p:pic>
        <p:nvPicPr>
          <p:cNvPr id="80" name="Google Shape;80;p16"/>
          <p:cNvPicPr preferRelativeResize="0"/>
          <p:nvPr/>
        </p:nvPicPr>
        <p:blipFill>
          <a:blip r:embed="rId4">
            <a:alphaModFix/>
          </a:blip>
          <a:stretch>
            <a:fillRect/>
          </a:stretch>
        </p:blipFill>
        <p:spPr>
          <a:xfrm>
            <a:off x="8174264" y="3428985"/>
            <a:ext cx="3611336" cy="2673967"/>
          </a:xfrm>
          <a:prstGeom prst="rect">
            <a:avLst/>
          </a:prstGeom>
          <a:noFill/>
          <a:ln>
            <a:noFill/>
          </a:ln>
        </p:spPr>
      </p:pic>
      <p:sp>
        <p:nvSpPr>
          <p:cNvPr id="81" name="Google Shape;81;p16"/>
          <p:cNvSpPr/>
          <p:nvPr/>
        </p:nvSpPr>
        <p:spPr>
          <a:xfrm>
            <a:off x="6647867" y="5539767"/>
            <a:ext cx="1424800" cy="563200"/>
          </a:xfrm>
          <a:prstGeom prst="rect">
            <a:avLst/>
          </a:prstGeom>
          <a:solidFill>
            <a:srgbClr val="538CD5"/>
          </a:solidFill>
          <a:ln>
            <a:noFill/>
          </a:ln>
        </p:spPr>
        <p:txBody>
          <a:bodyPr spcFirstLastPara="1" wrap="square" lIns="90000" tIns="45000" rIns="90000" bIns="45000" anchor="t" anchorCtr="0">
            <a:noAutofit/>
          </a:bodyPr>
          <a:lstStyle/>
          <a:p>
            <a:r>
              <a:rPr lang="en" sz="1067">
                <a:solidFill>
                  <a:schemeClr val="lt1"/>
                </a:solidFill>
              </a:rPr>
              <a:t>Annual NASSP Winter School for students from HDIs</a:t>
            </a:r>
            <a:endParaRPr sz="1067">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2456568" y="251201"/>
            <a:ext cx="10972400" cy="5632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1100"/>
            </a:pPr>
            <a:r>
              <a:rPr lang="en" sz="2400" cap="all" dirty="0">
                <a:solidFill>
                  <a:srgbClr val="538CD5"/>
                </a:solidFill>
              </a:rPr>
              <a:t>World-class platforms at Sutherland</a:t>
            </a:r>
            <a:endParaRPr sz="2400" cap="all" dirty="0">
              <a:solidFill>
                <a:srgbClr val="538CD5"/>
              </a:solidFill>
            </a:endParaRPr>
          </a:p>
        </p:txBody>
      </p:sp>
      <p:sp>
        <p:nvSpPr>
          <p:cNvPr id="88" name="Google Shape;88;p17"/>
          <p:cNvSpPr txBox="1">
            <a:spLocks noGrp="1"/>
          </p:cNvSpPr>
          <p:nvPr>
            <p:ph type="body" idx="1"/>
          </p:nvPr>
        </p:nvSpPr>
        <p:spPr>
          <a:xfrm>
            <a:off x="0" y="991800"/>
            <a:ext cx="5832800" cy="4874400"/>
          </a:xfrm>
          <a:prstGeom prst="rect">
            <a:avLst/>
          </a:prstGeom>
          <a:noFill/>
          <a:ln>
            <a:noFill/>
          </a:ln>
        </p:spPr>
        <p:txBody>
          <a:bodyPr spcFirstLastPara="1" vert="horz" wrap="square" lIns="91433" tIns="45700" rIns="91433" bIns="45700" rtlCol="0" anchor="t" anchorCtr="0">
            <a:normAutofit lnSpcReduction="10000"/>
          </a:bodyPr>
          <a:lstStyle/>
          <a:p>
            <a:pPr marL="0" indent="0">
              <a:lnSpc>
                <a:spcPct val="100000"/>
              </a:lnSpc>
              <a:spcBef>
                <a:spcPts val="0"/>
              </a:spcBef>
              <a:buNone/>
            </a:pPr>
            <a:r>
              <a:rPr lang="en" sz="2133" dirty="0">
                <a:solidFill>
                  <a:srgbClr val="FF0000"/>
                </a:solidFill>
              </a:rPr>
              <a:t>A unique astronomical hub</a:t>
            </a:r>
            <a:r>
              <a:rPr lang="en" dirty="0">
                <a:solidFill>
                  <a:srgbClr val="FF0000"/>
                </a:solidFill>
              </a:rPr>
              <a:t> </a:t>
            </a:r>
            <a:br>
              <a:rPr lang="en" dirty="0">
                <a:solidFill>
                  <a:srgbClr val="FF0000"/>
                </a:solidFill>
              </a:rPr>
            </a:br>
            <a:endParaRPr sz="1600" dirty="0">
              <a:solidFill>
                <a:schemeClr val="dk1"/>
              </a:solidFill>
            </a:endParaRPr>
          </a:p>
          <a:p>
            <a:pPr marL="533387" indent="-359824">
              <a:lnSpc>
                <a:spcPct val="100000"/>
              </a:lnSpc>
              <a:spcBef>
                <a:spcPts val="267"/>
              </a:spcBef>
              <a:buClr>
                <a:srgbClr val="000000"/>
              </a:buClr>
              <a:buSzPts val="1400"/>
              <a:buFont typeface="Arial"/>
              <a:buChar char="•"/>
            </a:pPr>
            <a:r>
              <a:rPr lang="en" sz="1800" dirty="0">
                <a:solidFill>
                  <a:schemeClr val="dk1"/>
                </a:solidFill>
              </a:rPr>
              <a:t>Southern African Large Telescope (SALT), </a:t>
            </a:r>
            <a:endParaRPr sz="1800" dirty="0">
              <a:solidFill>
                <a:schemeClr val="dk1"/>
              </a:solidFill>
            </a:endParaRPr>
          </a:p>
          <a:p>
            <a:pPr marL="609585" lvl="1" indent="0">
              <a:lnSpc>
                <a:spcPct val="100000"/>
              </a:lnSpc>
              <a:spcBef>
                <a:spcPts val="267"/>
              </a:spcBef>
              <a:buClr>
                <a:srgbClr val="000000"/>
              </a:buClr>
              <a:buSzPts val="1400"/>
              <a:buNone/>
            </a:pPr>
            <a:r>
              <a:rPr lang="en" sz="1800" dirty="0">
                <a:solidFill>
                  <a:schemeClr val="dk1"/>
                </a:solidFill>
              </a:rPr>
              <a:t>20ᵗʰ anniversary this year – 11 m segmented mirror, largest optical telescope in southern hemisphere; fully queue-scheduled; SA covers ~50 % of operating costs </a:t>
            </a:r>
            <a:endParaRPr sz="1800" dirty="0">
              <a:solidFill>
                <a:schemeClr val="dk1"/>
              </a:solidFill>
            </a:endParaRPr>
          </a:p>
          <a:p>
            <a:pPr marL="533387" indent="-359824">
              <a:lnSpc>
                <a:spcPct val="100000"/>
              </a:lnSpc>
              <a:spcBef>
                <a:spcPts val="267"/>
              </a:spcBef>
              <a:buClr>
                <a:srgbClr val="000000"/>
              </a:buClr>
              <a:buSzPts val="1400"/>
              <a:buFont typeface="Arial"/>
              <a:buChar char="•"/>
            </a:pPr>
            <a:r>
              <a:rPr lang="en" sz="1800" dirty="0">
                <a:solidFill>
                  <a:schemeClr val="dk1"/>
                </a:solidFill>
              </a:rPr>
              <a:t>Three SAAO-owned telescopes (1m, 1.9 m, modern 1 m Lesedi), range of instrumentation for high speed imaging, spectroscopy and polarimetry</a:t>
            </a:r>
            <a:endParaRPr sz="1800" dirty="0">
              <a:solidFill>
                <a:schemeClr val="dk1"/>
              </a:solidFill>
            </a:endParaRPr>
          </a:p>
          <a:p>
            <a:pPr marL="533387" indent="-359824">
              <a:lnSpc>
                <a:spcPct val="100000"/>
              </a:lnSpc>
              <a:spcBef>
                <a:spcPts val="267"/>
              </a:spcBef>
              <a:buClr>
                <a:srgbClr val="000000"/>
              </a:buClr>
              <a:buSzPts val="1400"/>
              <a:buFont typeface="Arial"/>
              <a:buChar char="•"/>
            </a:pPr>
            <a:r>
              <a:rPr lang="en" sz="1800" dirty="0">
                <a:solidFill>
                  <a:schemeClr val="dk1"/>
                </a:solidFill>
              </a:rPr>
              <a:t>15 hosted facilities: PRIME 1.8 m, IRSF 1.4 m, KMTNet 1.6 m, ATLAS, MeerLICHT, LCO network, ASAS-SN, MASTER, SOLARIS, OSR debris-tracking, etc. </a:t>
            </a:r>
            <a:endParaRPr sz="1800" dirty="0">
              <a:solidFill>
                <a:schemeClr val="dk1"/>
              </a:solidFill>
            </a:endParaRPr>
          </a:p>
          <a:p>
            <a:pPr marL="533387" indent="-359824">
              <a:lnSpc>
                <a:spcPct val="100000"/>
              </a:lnSpc>
              <a:spcBef>
                <a:spcPts val="267"/>
              </a:spcBef>
              <a:buClr>
                <a:schemeClr val="dk1"/>
              </a:buClr>
              <a:buSzPts val="1400"/>
              <a:buChar char="•"/>
            </a:pPr>
            <a:r>
              <a:rPr lang="en" sz="1800" dirty="0">
                <a:solidFill>
                  <a:schemeClr val="dk1"/>
                </a:solidFill>
              </a:rPr>
              <a:t>Robust site infrastructure – fibre connectivity, remote/robotic operations, on-site engineering workshops and accommodation</a:t>
            </a:r>
            <a:endParaRPr sz="1800" dirty="0">
              <a:solidFill>
                <a:schemeClr val="dk1"/>
              </a:solidFill>
            </a:endParaRPr>
          </a:p>
        </p:txBody>
      </p:sp>
      <p:pic>
        <p:nvPicPr>
          <p:cNvPr id="90" name="Google Shape;90;p17" title="DJI_0057-Pano.jpg"/>
          <p:cNvPicPr preferRelativeResize="0"/>
          <p:nvPr/>
        </p:nvPicPr>
        <p:blipFill>
          <a:blip r:embed="rId3">
            <a:alphaModFix/>
          </a:blip>
          <a:stretch>
            <a:fillRect/>
          </a:stretch>
        </p:blipFill>
        <p:spPr>
          <a:xfrm>
            <a:off x="5897880" y="1719072"/>
            <a:ext cx="6294120" cy="313004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609480" y="274680"/>
            <a:ext cx="10972400" cy="5632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dk1"/>
              </a:buClr>
              <a:buSzPts val="1100"/>
            </a:pPr>
            <a:r>
              <a:rPr lang="en" sz="2400" cap="all" dirty="0">
                <a:solidFill>
                  <a:srgbClr val="538CD5"/>
                </a:solidFill>
              </a:rPr>
              <a:t>Technology development &amp; innovation</a:t>
            </a:r>
            <a:endParaRPr sz="2400" cap="all" dirty="0">
              <a:solidFill>
                <a:srgbClr val="538CD5"/>
              </a:solidFill>
            </a:endParaRPr>
          </a:p>
        </p:txBody>
      </p:sp>
      <p:sp>
        <p:nvSpPr>
          <p:cNvPr id="97" name="Google Shape;97;p18"/>
          <p:cNvSpPr txBox="1">
            <a:spLocks noGrp="1"/>
          </p:cNvSpPr>
          <p:nvPr>
            <p:ph type="body" idx="1"/>
          </p:nvPr>
        </p:nvSpPr>
        <p:spPr>
          <a:xfrm>
            <a:off x="0" y="890200"/>
            <a:ext cx="6561200" cy="4874400"/>
          </a:xfrm>
          <a:prstGeom prst="rect">
            <a:avLst/>
          </a:prstGeom>
          <a:noFill/>
          <a:ln>
            <a:noFill/>
          </a:ln>
        </p:spPr>
        <p:txBody>
          <a:bodyPr spcFirstLastPara="1" vert="horz" wrap="square" lIns="91433" tIns="45700" rIns="91433" bIns="45700" rtlCol="0" anchor="t" anchorCtr="0">
            <a:normAutofit lnSpcReduction="10000"/>
          </a:bodyPr>
          <a:lstStyle/>
          <a:p>
            <a:pPr marL="0" indent="0">
              <a:lnSpc>
                <a:spcPct val="100000"/>
              </a:lnSpc>
              <a:spcBef>
                <a:spcPts val="0"/>
              </a:spcBef>
              <a:buNone/>
            </a:pPr>
            <a:r>
              <a:rPr lang="en" sz="2133" dirty="0">
                <a:solidFill>
                  <a:srgbClr val="FF0000"/>
                </a:solidFill>
              </a:rPr>
              <a:t>Building the tools of tomorrow</a:t>
            </a:r>
            <a:r>
              <a:rPr lang="en" dirty="0">
                <a:solidFill>
                  <a:srgbClr val="FF0000"/>
                </a:solidFill>
              </a:rPr>
              <a:t> </a:t>
            </a:r>
            <a:br>
              <a:rPr lang="en" dirty="0">
                <a:solidFill>
                  <a:srgbClr val="FF0000"/>
                </a:solidFill>
              </a:rPr>
            </a:br>
            <a:endParaRPr sz="1600" dirty="0">
              <a:solidFill>
                <a:schemeClr val="dk1"/>
              </a:solidFill>
            </a:endParaRPr>
          </a:p>
          <a:p>
            <a:pPr marL="761981" indent="-359824">
              <a:lnSpc>
                <a:spcPct val="100000"/>
              </a:lnSpc>
              <a:spcBef>
                <a:spcPts val="267"/>
              </a:spcBef>
              <a:buClr>
                <a:srgbClr val="000000"/>
              </a:buClr>
              <a:buSzPts val="1400"/>
              <a:buFont typeface="Arial"/>
              <a:buChar char="•"/>
            </a:pPr>
            <a:r>
              <a:rPr lang="en" sz="2000" dirty="0">
                <a:solidFill>
                  <a:schemeClr val="dk1"/>
                </a:solidFill>
              </a:rPr>
              <a:t>Recent instrument and telescope upgrades: e.g.Laser Frequency Comb enabling high precision calibration for exoplanet detection, Slit-mask Integral Field Unit enabling spatially resolved spectroscopy.</a:t>
            </a:r>
            <a:endParaRPr sz="2000" dirty="0">
              <a:solidFill>
                <a:schemeClr val="dk1"/>
              </a:solidFill>
            </a:endParaRPr>
          </a:p>
          <a:p>
            <a:pPr marL="761981" indent="-359824">
              <a:lnSpc>
                <a:spcPct val="100000"/>
              </a:lnSpc>
              <a:spcBef>
                <a:spcPts val="267"/>
              </a:spcBef>
              <a:buClr>
                <a:schemeClr val="dk1"/>
              </a:buClr>
              <a:buSzPts val="1400"/>
              <a:buChar char="•"/>
            </a:pPr>
            <a:r>
              <a:rPr lang="en" sz="2000" b="1" dirty="0">
                <a:solidFill>
                  <a:schemeClr val="dk1"/>
                </a:solidFill>
              </a:rPr>
              <a:t>Intelligent Observatory (IO)</a:t>
            </a:r>
            <a:r>
              <a:rPr lang="en" sz="2000" dirty="0">
                <a:solidFill>
                  <a:schemeClr val="dk1"/>
                </a:solidFill>
              </a:rPr>
              <a:t> – AI-enabled, networked, autonomous observing system linking African telescopes for rapid transient follow-up .</a:t>
            </a:r>
            <a:endParaRPr sz="2000" dirty="0">
              <a:solidFill>
                <a:schemeClr val="dk1"/>
              </a:solidFill>
            </a:endParaRPr>
          </a:p>
          <a:p>
            <a:pPr marL="761981" indent="-359824">
              <a:lnSpc>
                <a:spcPct val="100000"/>
              </a:lnSpc>
              <a:spcBef>
                <a:spcPts val="267"/>
              </a:spcBef>
              <a:buClr>
                <a:srgbClr val="000000"/>
              </a:buClr>
              <a:buSzPts val="1400"/>
              <a:buFont typeface="Arial"/>
              <a:buChar char="•"/>
            </a:pPr>
            <a:r>
              <a:rPr lang="en" sz="2000" dirty="0">
                <a:solidFill>
                  <a:schemeClr val="dk1"/>
                </a:solidFill>
              </a:rPr>
              <a:t>Fibre astro-photonics laboratory</a:t>
            </a:r>
            <a:endParaRPr sz="2000" dirty="0">
              <a:solidFill>
                <a:schemeClr val="dk1"/>
              </a:solidFill>
            </a:endParaRPr>
          </a:p>
          <a:p>
            <a:pPr marL="761981" indent="-359824">
              <a:lnSpc>
                <a:spcPct val="100000"/>
              </a:lnSpc>
              <a:spcBef>
                <a:spcPts val="267"/>
              </a:spcBef>
              <a:buClr>
                <a:srgbClr val="000000"/>
              </a:buClr>
              <a:buSzPts val="1400"/>
              <a:buFont typeface="Arial"/>
              <a:buChar char="•"/>
            </a:pPr>
            <a:r>
              <a:rPr lang="en" sz="2000" dirty="0">
                <a:solidFill>
                  <a:schemeClr val="dk1"/>
                </a:solidFill>
              </a:rPr>
              <a:t>Precision mechanical workshop</a:t>
            </a:r>
            <a:endParaRPr sz="2000" dirty="0">
              <a:solidFill>
                <a:schemeClr val="dk1"/>
              </a:solidFill>
            </a:endParaRPr>
          </a:p>
          <a:p>
            <a:pPr marL="761981" indent="-359824">
              <a:lnSpc>
                <a:spcPct val="100000"/>
              </a:lnSpc>
              <a:spcBef>
                <a:spcPts val="267"/>
              </a:spcBef>
              <a:buClr>
                <a:srgbClr val="000000"/>
              </a:buClr>
              <a:buSzPts val="1400"/>
              <a:buFont typeface="Arial"/>
              <a:buChar char="•"/>
            </a:pPr>
            <a:r>
              <a:rPr lang="en" sz="2000" dirty="0">
                <a:solidFill>
                  <a:schemeClr val="dk1"/>
                </a:solidFill>
              </a:rPr>
              <a:t>Detector &amp; control-system design</a:t>
            </a:r>
            <a:endParaRPr sz="2000" dirty="0">
              <a:solidFill>
                <a:schemeClr val="dk1"/>
              </a:solidFill>
            </a:endParaRPr>
          </a:p>
          <a:p>
            <a:pPr marL="761981" indent="-359824">
              <a:lnSpc>
                <a:spcPct val="100000"/>
              </a:lnSpc>
              <a:spcBef>
                <a:spcPts val="267"/>
              </a:spcBef>
              <a:buClr>
                <a:srgbClr val="000000"/>
              </a:buClr>
              <a:buSzPts val="1400"/>
              <a:buFont typeface="Arial"/>
              <a:buChar char="•"/>
            </a:pPr>
            <a:r>
              <a:rPr lang="en" sz="2000" dirty="0">
                <a:solidFill>
                  <a:schemeClr val="dk1"/>
                </a:solidFill>
              </a:rPr>
              <a:t>Industry &amp; academic collaborations fostering high-tech skills and technology transfer across South Africa.</a:t>
            </a:r>
            <a:endParaRPr sz="2000" dirty="0">
              <a:solidFill>
                <a:schemeClr val="dk1"/>
              </a:solidFill>
            </a:endParaRPr>
          </a:p>
        </p:txBody>
      </p:sp>
      <p:sp>
        <p:nvSpPr>
          <p:cNvPr id="98" name="Google Shape;98;p18"/>
          <p:cNvSpPr/>
          <p:nvPr/>
        </p:nvSpPr>
        <p:spPr>
          <a:xfrm>
            <a:off x="10645800" y="3099800"/>
            <a:ext cx="1515600" cy="455200"/>
          </a:xfrm>
          <a:prstGeom prst="rect">
            <a:avLst/>
          </a:prstGeom>
          <a:solidFill>
            <a:srgbClr val="538CD5"/>
          </a:solidFill>
          <a:ln>
            <a:noFill/>
          </a:ln>
        </p:spPr>
        <p:txBody>
          <a:bodyPr spcFirstLastPara="1" wrap="square" lIns="90000" tIns="45000" rIns="90000" bIns="45000" anchor="t" anchorCtr="0">
            <a:noAutofit/>
          </a:bodyPr>
          <a:lstStyle/>
          <a:p>
            <a:r>
              <a:rPr lang="en" sz="1067">
                <a:solidFill>
                  <a:schemeClr val="lt1"/>
                </a:solidFill>
              </a:rPr>
              <a:t>The SAAO Remote Observing Station</a:t>
            </a:r>
            <a:endParaRPr sz="1067">
              <a:solidFill>
                <a:srgbClr val="FFFFFF"/>
              </a:solidFill>
              <a:latin typeface="Arial"/>
              <a:ea typeface="Arial"/>
              <a:cs typeface="Arial"/>
              <a:sym typeface="Arial"/>
            </a:endParaRPr>
          </a:p>
        </p:txBody>
      </p:sp>
      <p:pic>
        <p:nvPicPr>
          <p:cNvPr id="99" name="Google Shape;99;p18" title="Copy of IMG_6073.jpg"/>
          <p:cNvPicPr preferRelativeResize="0"/>
          <p:nvPr/>
        </p:nvPicPr>
        <p:blipFill>
          <a:blip r:embed="rId3">
            <a:alphaModFix/>
          </a:blip>
          <a:stretch>
            <a:fillRect/>
          </a:stretch>
        </p:blipFill>
        <p:spPr>
          <a:xfrm>
            <a:off x="8099667" y="396967"/>
            <a:ext cx="2471368" cy="3295164"/>
          </a:xfrm>
          <a:prstGeom prst="rect">
            <a:avLst/>
          </a:prstGeom>
          <a:noFill/>
          <a:ln>
            <a:noFill/>
          </a:ln>
        </p:spPr>
      </p:pic>
      <p:sp>
        <p:nvSpPr>
          <p:cNvPr id="100" name="Google Shape;100;p18"/>
          <p:cNvSpPr/>
          <p:nvPr/>
        </p:nvSpPr>
        <p:spPr>
          <a:xfrm>
            <a:off x="10691200" y="5394385"/>
            <a:ext cx="1470200" cy="710915"/>
          </a:xfrm>
          <a:prstGeom prst="rect">
            <a:avLst/>
          </a:prstGeom>
          <a:solidFill>
            <a:srgbClr val="538CD5"/>
          </a:solidFill>
          <a:ln>
            <a:noFill/>
          </a:ln>
        </p:spPr>
        <p:txBody>
          <a:bodyPr spcFirstLastPara="1" wrap="square" lIns="90000" tIns="45000" rIns="90000" bIns="45000" anchor="t" anchorCtr="0">
            <a:noAutofit/>
          </a:bodyPr>
          <a:lstStyle/>
          <a:p>
            <a:r>
              <a:rPr lang="en" sz="1067" dirty="0">
                <a:solidFill>
                  <a:schemeClr val="lt1"/>
                </a:solidFill>
              </a:rPr>
              <a:t>High precision mechanical engineering and </a:t>
            </a:r>
            <a:r>
              <a:rPr lang="en" sz="1067" dirty="0" err="1">
                <a:solidFill>
                  <a:schemeClr val="lt1"/>
                </a:solidFill>
              </a:rPr>
              <a:t>fibre</a:t>
            </a:r>
            <a:r>
              <a:rPr lang="en" sz="1067" dirty="0">
                <a:solidFill>
                  <a:schemeClr val="lt1"/>
                </a:solidFill>
              </a:rPr>
              <a:t> developments</a:t>
            </a:r>
            <a:endParaRPr sz="1067" dirty="0">
              <a:solidFill>
                <a:srgbClr val="FFFFFF"/>
              </a:solidFill>
              <a:latin typeface="Arial"/>
              <a:ea typeface="Arial"/>
              <a:cs typeface="Arial"/>
              <a:sym typeface="Arial"/>
            </a:endParaRPr>
          </a:p>
        </p:txBody>
      </p:sp>
      <p:pic>
        <p:nvPicPr>
          <p:cNvPr id="101" name="Google Shape;101;p18"/>
          <p:cNvPicPr preferRelativeResize="0"/>
          <p:nvPr/>
        </p:nvPicPr>
        <p:blipFill>
          <a:blip r:embed="rId4">
            <a:alphaModFix/>
          </a:blip>
          <a:stretch>
            <a:fillRect/>
          </a:stretch>
        </p:blipFill>
        <p:spPr>
          <a:xfrm>
            <a:off x="7726068" y="3746167"/>
            <a:ext cx="1338873" cy="2377440"/>
          </a:xfrm>
          <a:prstGeom prst="rect">
            <a:avLst/>
          </a:prstGeom>
          <a:noFill/>
          <a:ln>
            <a:noFill/>
          </a:ln>
        </p:spPr>
      </p:pic>
      <p:pic>
        <p:nvPicPr>
          <p:cNvPr id="102" name="Google Shape;102;p18"/>
          <p:cNvPicPr preferRelativeResize="0"/>
          <p:nvPr/>
        </p:nvPicPr>
        <p:blipFill rotWithShape="1">
          <a:blip r:embed="rId5">
            <a:alphaModFix/>
          </a:blip>
          <a:srcRect l="3864" t="3509" r="4786" b="3163"/>
          <a:stretch/>
        </p:blipFill>
        <p:spPr>
          <a:xfrm>
            <a:off x="9120368" y="3764449"/>
            <a:ext cx="1515401" cy="234086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47528" y="1484784"/>
            <a:ext cx="8060432" cy="2016224"/>
          </a:xfrm>
        </p:spPr>
        <p:txBody>
          <a:bodyPr>
            <a:normAutofit fontScale="62500" lnSpcReduction="20000"/>
          </a:bodyPr>
          <a:lstStyle/>
          <a:p>
            <a:pPr algn="ctr"/>
            <a:r>
              <a:rPr lang="en-ZA" sz="5100" dirty="0">
                <a:solidFill>
                  <a:schemeClr val="tx1"/>
                </a:solidFill>
              </a:rPr>
              <a:t>Research and Training at iThemba LABS</a:t>
            </a:r>
          </a:p>
          <a:p>
            <a:pPr algn="ctr"/>
            <a:endParaRPr lang="en-ZA" sz="3600" dirty="0">
              <a:solidFill>
                <a:schemeClr val="tx1"/>
              </a:solidFill>
            </a:endParaRPr>
          </a:p>
          <a:p>
            <a:pPr algn="ctr"/>
            <a:r>
              <a:rPr lang="en-ZA" sz="5100" dirty="0">
                <a:solidFill>
                  <a:schemeClr val="tx1"/>
                </a:solidFill>
              </a:rPr>
              <a:t>Rudzani Nemutudi </a:t>
            </a:r>
          </a:p>
          <a:p>
            <a:pPr algn="ctr"/>
            <a:r>
              <a:rPr lang="en-ZA" sz="5100" dirty="0">
                <a:solidFill>
                  <a:schemeClr val="tx1"/>
                </a:solidFill>
              </a:rPr>
              <a:t>Rudolph Nchodu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158" y="176295"/>
            <a:ext cx="9033491" cy="5674364"/>
          </a:xfrm>
          <a:prstGeom prst="rect">
            <a:avLst/>
          </a:prstGeom>
        </p:spPr>
      </p:pic>
    </p:spTree>
    <p:extLst>
      <p:ext uri="{BB962C8B-B14F-4D97-AF65-F5344CB8AC3E}">
        <p14:creationId xmlns:p14="http://schemas.microsoft.com/office/powerpoint/2010/main" val="3565762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F359170-36CB-4C78-8AE4-3B7FF4F9F68B}"/>
              </a:ext>
            </a:extLst>
          </p:cNvPr>
          <p:cNvSpPr>
            <a:spLocks noChangeArrowheads="1"/>
          </p:cNvSpPr>
          <p:nvPr/>
        </p:nvSpPr>
        <p:spPr bwMode="auto">
          <a:xfrm>
            <a:off x="1703512" y="2420890"/>
            <a:ext cx="8496944" cy="3511859"/>
          </a:xfrm>
          <a:prstGeom prst="rect">
            <a:avLst/>
          </a:prstGeom>
          <a:noFill/>
          <a:ln w="28575">
            <a:solidFill>
              <a:srgbClr val="FFFFFF">
                <a:lumMod val="85000"/>
              </a:srgb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defTabSz="844083">
              <a:spcBef>
                <a:spcPct val="50000"/>
              </a:spcBef>
              <a:defRPr/>
            </a:pPr>
            <a:r>
              <a:rPr lang="en-ZA" b="1" kern="0" dirty="0">
                <a:solidFill>
                  <a:prstClr val="black"/>
                </a:solidFill>
                <a:latin typeface="Arial" charset="0"/>
              </a:rPr>
              <a:t>iThemba LABS is a research platform for pure and applied research, development and training in Accelerator Based Sciences</a:t>
            </a:r>
          </a:p>
          <a:p>
            <a:pPr algn="just" defTabSz="844083">
              <a:lnSpc>
                <a:spcPct val="150000"/>
              </a:lnSpc>
              <a:tabLst>
                <a:tab pos="156801" algn="l"/>
              </a:tabLst>
              <a:defRPr/>
            </a:pPr>
            <a:r>
              <a:rPr lang="en-GB" b="1" dirty="0">
                <a:solidFill>
                  <a:srgbClr val="C00000"/>
                </a:solidFill>
              </a:rPr>
              <a:t>Research Focus</a:t>
            </a:r>
            <a:endParaRPr lang="en-ZA" b="1" dirty="0">
              <a:solidFill>
                <a:srgbClr val="C00000"/>
              </a:solidFill>
            </a:endParaRPr>
          </a:p>
          <a:p>
            <a:pPr marL="316531" indent="-316531" algn="just" defTabSz="844083">
              <a:lnSpc>
                <a:spcPct val="150000"/>
              </a:lnSpc>
              <a:buFont typeface="Arial" panose="020B0604020202020204" pitchFamily="34" charset="0"/>
              <a:buChar char="•"/>
              <a:tabLst>
                <a:tab pos="156801" algn="l"/>
              </a:tabLst>
              <a:defRPr/>
            </a:pPr>
            <a:r>
              <a:rPr lang="en-ZA" b="1" dirty="0">
                <a:solidFill>
                  <a:prstClr val="black"/>
                </a:solidFill>
              </a:rPr>
              <a:t>Fundamental studies of nuclear phenomena; </a:t>
            </a:r>
          </a:p>
          <a:p>
            <a:pPr marL="316531" indent="-316531" algn="just" defTabSz="844083">
              <a:lnSpc>
                <a:spcPct val="150000"/>
              </a:lnSpc>
              <a:buFont typeface="Arial" panose="020B0604020202020204" pitchFamily="34" charset="0"/>
              <a:buChar char="•"/>
              <a:tabLst>
                <a:tab pos="156801" algn="l"/>
              </a:tabLst>
              <a:defRPr/>
            </a:pPr>
            <a:r>
              <a:rPr lang="en-ZA" b="1" dirty="0">
                <a:solidFill>
                  <a:prstClr val="black"/>
                </a:solidFill>
              </a:rPr>
              <a:t>Applications of ion beams and associated (IBA) techniques in materials and nanoscience research;</a:t>
            </a:r>
          </a:p>
          <a:p>
            <a:pPr marL="316531" indent="-316531" algn="just" defTabSz="844083">
              <a:lnSpc>
                <a:spcPct val="150000"/>
              </a:lnSpc>
              <a:buFont typeface="Arial" panose="020B0604020202020204" pitchFamily="34" charset="0"/>
              <a:buChar char="•"/>
              <a:tabLst>
                <a:tab pos="156801" algn="l"/>
              </a:tabLst>
              <a:defRPr/>
            </a:pPr>
            <a:r>
              <a:rPr lang="en-ZA" b="1" dirty="0">
                <a:solidFill>
                  <a:prstClr val="black"/>
                </a:solidFill>
              </a:rPr>
              <a:t>Accelerator mass spectrometry (AMS); </a:t>
            </a:r>
          </a:p>
          <a:p>
            <a:pPr marL="316531" indent="-316531" algn="just" defTabSz="844083">
              <a:lnSpc>
                <a:spcPct val="150000"/>
              </a:lnSpc>
              <a:buFont typeface="Arial" panose="020B0604020202020204" pitchFamily="34" charset="0"/>
              <a:buChar char="•"/>
              <a:tabLst>
                <a:tab pos="156801" algn="l"/>
              </a:tabLst>
              <a:defRPr/>
            </a:pPr>
            <a:r>
              <a:rPr lang="en-ZA" b="1" dirty="0">
                <a:solidFill>
                  <a:prstClr val="black"/>
                </a:solidFill>
              </a:rPr>
              <a:t>Nuclear Medicine – Diagnostic Radionuclides </a:t>
            </a:r>
          </a:p>
          <a:p>
            <a:pPr marL="316531" indent="-316531" algn="just" defTabSz="844083">
              <a:lnSpc>
                <a:spcPct val="150000"/>
              </a:lnSpc>
              <a:buFont typeface="Arial" panose="020B0604020202020204" pitchFamily="34" charset="0"/>
              <a:buChar char="•"/>
              <a:tabLst>
                <a:tab pos="156801" algn="l"/>
              </a:tabLst>
              <a:defRPr/>
            </a:pPr>
            <a:r>
              <a:rPr lang="en-ZA" b="1" dirty="0">
                <a:solidFill>
                  <a:prstClr val="black"/>
                </a:solidFill>
              </a:rPr>
              <a:t>Radiation Biophysics - Radiobiology</a:t>
            </a:r>
          </a:p>
        </p:txBody>
      </p:sp>
      <p:pic>
        <p:nvPicPr>
          <p:cNvPr id="15" name="Picture 14">
            <a:extLst>
              <a:ext uri="{FF2B5EF4-FFF2-40B4-BE49-F238E27FC236}">
                <a16:creationId xmlns:a16="http://schemas.microsoft.com/office/drawing/2014/main" id="{3821AF8A-30B2-48B3-A219-D56C042AAB4A}"/>
              </a:ext>
            </a:extLst>
          </p:cNvPr>
          <p:cNvPicPr>
            <a:picLocks noChangeAspect="1"/>
          </p:cNvPicPr>
          <p:nvPr/>
        </p:nvPicPr>
        <p:blipFill>
          <a:blip r:embed="rId2"/>
          <a:stretch>
            <a:fillRect/>
          </a:stretch>
        </p:blipFill>
        <p:spPr>
          <a:xfrm>
            <a:off x="1708218" y="260648"/>
            <a:ext cx="8571263" cy="2095978"/>
          </a:xfrm>
          <a:prstGeom prst="rect">
            <a:avLst/>
          </a:prstGeom>
        </p:spPr>
      </p:pic>
    </p:spTree>
    <p:extLst>
      <p:ext uri="{BB962C8B-B14F-4D97-AF65-F5344CB8AC3E}">
        <p14:creationId xmlns:p14="http://schemas.microsoft.com/office/powerpoint/2010/main" val="241817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8311" y="104777"/>
            <a:ext cx="6822831" cy="364067"/>
          </a:xfrm>
        </p:spPr>
        <p:txBody>
          <a:bodyPr>
            <a:noAutofit/>
          </a:bodyPr>
          <a:lstStyle/>
          <a:p>
            <a:pPr algn="ctr"/>
            <a:endParaRPr lang="en-US" sz="2800" dirty="0">
              <a:latin typeface="Arial Narrow" panose="020B0606020202030204" pitchFamily="34" charset="0"/>
            </a:endParaRPr>
          </a:p>
        </p:txBody>
      </p:sp>
      <p:sp>
        <p:nvSpPr>
          <p:cNvPr id="3" name="Text Placeholder 2"/>
          <p:cNvSpPr>
            <a:spLocks noGrp="1"/>
          </p:cNvSpPr>
          <p:nvPr>
            <p:ph type="body" idx="1"/>
          </p:nvPr>
        </p:nvSpPr>
        <p:spPr>
          <a:xfrm>
            <a:off x="333377" y="592668"/>
            <a:ext cx="11477624" cy="5460660"/>
          </a:xfrm>
        </p:spPr>
        <p:txBody>
          <a:bodyPr>
            <a:normAutofit/>
          </a:bodyPr>
          <a:lstStyle/>
          <a:p>
            <a:pPr marL="342900" indent="-342900">
              <a:buFont typeface="Arial" panose="020B0604020202020204" pitchFamily="34" charset="0"/>
              <a:buChar char="•"/>
            </a:pPr>
            <a:endParaRPr lang="en-US" sz="1246" dirty="0">
              <a:solidFill>
                <a:schemeClr val="tx1"/>
              </a:solidFill>
            </a:endParaRPr>
          </a:p>
          <a:p>
            <a:pPr marL="764941" lvl="1" indent="-342900">
              <a:buFont typeface="Arial" panose="020B0604020202020204" pitchFamily="34" charset="0"/>
              <a:buChar char="•"/>
            </a:pPr>
            <a:endParaRPr lang="en-US" sz="1800" dirty="0">
              <a:solidFill>
                <a:schemeClr val="tx1"/>
              </a:solidFill>
            </a:endParaRPr>
          </a:p>
          <a:p>
            <a:pPr marL="285750" indent="-285750">
              <a:buFont typeface="Arial" panose="020B0604020202020204" pitchFamily="34" charset="0"/>
              <a:buChar char="•"/>
            </a:pPr>
            <a:endParaRPr lang="en-US" dirty="0"/>
          </a:p>
        </p:txBody>
      </p:sp>
      <p:graphicFrame>
        <p:nvGraphicFramePr>
          <p:cNvPr id="5" name="Table 5">
            <a:extLst>
              <a:ext uri="{FF2B5EF4-FFF2-40B4-BE49-F238E27FC236}">
                <a16:creationId xmlns:a16="http://schemas.microsoft.com/office/drawing/2014/main" id="{D2B15D9C-3A12-5978-54A0-D6C8B3983529}"/>
              </a:ext>
            </a:extLst>
          </p:cNvPr>
          <p:cNvGraphicFramePr>
            <a:graphicFrameLocks noGrp="1"/>
          </p:cNvGraphicFramePr>
          <p:nvPr>
            <p:extLst>
              <p:ext uri="{D42A27DB-BD31-4B8C-83A1-F6EECF244321}">
                <p14:modId xmlns:p14="http://schemas.microsoft.com/office/powerpoint/2010/main" val="657987329"/>
              </p:ext>
            </p:extLst>
          </p:nvPr>
        </p:nvGraphicFramePr>
        <p:xfrm>
          <a:off x="333376" y="804672"/>
          <a:ext cx="11477625" cy="4433357"/>
        </p:xfrm>
        <a:graphic>
          <a:graphicData uri="http://schemas.openxmlformats.org/drawingml/2006/table">
            <a:tbl>
              <a:tblPr firstRow="1" bandRow="1">
                <a:tableStyleId>{5C22544A-7EE6-4342-B048-85BDC9FD1C3A}</a:tableStyleId>
              </a:tblPr>
              <a:tblGrid>
                <a:gridCol w="3825875">
                  <a:extLst>
                    <a:ext uri="{9D8B030D-6E8A-4147-A177-3AD203B41FA5}">
                      <a16:colId xmlns:a16="http://schemas.microsoft.com/office/drawing/2014/main" val="2685752564"/>
                    </a:ext>
                  </a:extLst>
                </a:gridCol>
                <a:gridCol w="3825875">
                  <a:extLst>
                    <a:ext uri="{9D8B030D-6E8A-4147-A177-3AD203B41FA5}">
                      <a16:colId xmlns:a16="http://schemas.microsoft.com/office/drawing/2014/main" val="1973822005"/>
                    </a:ext>
                  </a:extLst>
                </a:gridCol>
                <a:gridCol w="3825875">
                  <a:extLst>
                    <a:ext uri="{9D8B030D-6E8A-4147-A177-3AD203B41FA5}">
                      <a16:colId xmlns:a16="http://schemas.microsoft.com/office/drawing/2014/main" val="1637550475"/>
                    </a:ext>
                  </a:extLst>
                </a:gridCol>
              </a:tblGrid>
              <a:tr h="489152">
                <a:tc>
                  <a:txBody>
                    <a:bodyPr/>
                    <a:lstStyle/>
                    <a:p>
                      <a:r>
                        <a:rPr lang="en-US" dirty="0">
                          <a:latin typeface="Arial Narrow" panose="020B0606020202030204" pitchFamily="34" charset="0"/>
                        </a:rPr>
                        <a:t>National</a:t>
                      </a:r>
                      <a:r>
                        <a:rPr lang="en-US" dirty="0"/>
                        <a:t> Research Facility</a:t>
                      </a:r>
                      <a:endParaRPr lang="en-GB" dirty="0"/>
                    </a:p>
                  </a:txBody>
                  <a:tcPr/>
                </a:tc>
                <a:tc>
                  <a:txBody>
                    <a:bodyPr/>
                    <a:lstStyle/>
                    <a:p>
                      <a:r>
                        <a:rPr lang="en-US" dirty="0"/>
                        <a:t>Science Domain / Discipline</a:t>
                      </a:r>
                      <a:endParaRPr lang="en-GB" dirty="0"/>
                    </a:p>
                  </a:txBody>
                  <a:tcPr/>
                </a:tc>
                <a:tc>
                  <a:txBody>
                    <a:bodyPr/>
                    <a:lstStyle/>
                    <a:p>
                      <a:r>
                        <a:rPr lang="en-US" dirty="0"/>
                        <a:t>NRF Cluster </a:t>
                      </a:r>
                      <a:endParaRPr lang="en-GB" dirty="0"/>
                    </a:p>
                  </a:txBody>
                  <a:tcPr/>
                </a:tc>
                <a:extLst>
                  <a:ext uri="{0D108BD9-81ED-4DB2-BD59-A6C34878D82A}">
                    <a16:rowId xmlns:a16="http://schemas.microsoft.com/office/drawing/2014/main" val="1489465356"/>
                  </a:ext>
                </a:extLst>
              </a:tr>
              <a:tr h="788841">
                <a:tc>
                  <a:txBody>
                    <a:bodyPr/>
                    <a:lstStyle/>
                    <a:p>
                      <a:r>
                        <a:rPr lang="en-US" sz="2000" dirty="0" err="1">
                          <a:latin typeface="Arial Narrow" panose="020B0606020202030204" pitchFamily="34" charset="0"/>
                        </a:rPr>
                        <a:t>iThemba</a:t>
                      </a:r>
                      <a:r>
                        <a:rPr lang="en-US" sz="2000" dirty="0">
                          <a:latin typeface="Arial Narrow" panose="020B0606020202030204" pitchFamily="34" charset="0"/>
                        </a:rPr>
                        <a:t> Laboratory for Accelerator-based Sciences (</a:t>
                      </a:r>
                      <a:r>
                        <a:rPr lang="en-US" sz="2000" dirty="0" err="1">
                          <a:latin typeface="Arial Narrow" panose="020B0606020202030204" pitchFamily="34" charset="0"/>
                        </a:rPr>
                        <a:t>iThemba</a:t>
                      </a:r>
                      <a:r>
                        <a:rPr lang="en-US" sz="2000" dirty="0">
                          <a:latin typeface="Arial Narrow" panose="020B0606020202030204" pitchFamily="34" charset="0"/>
                        </a:rPr>
                        <a:t> LABS)</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Nuclear sciences</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Nuclear sciences</a:t>
                      </a:r>
                      <a:endParaRPr lang="en-GB" sz="2000" dirty="0">
                        <a:latin typeface="Arial Narrow" panose="020B0606020202030204" pitchFamily="34" charset="0"/>
                      </a:endParaRPr>
                    </a:p>
                  </a:txBody>
                  <a:tcPr/>
                </a:tc>
                <a:extLst>
                  <a:ext uri="{0D108BD9-81ED-4DB2-BD59-A6C34878D82A}">
                    <a16:rowId xmlns:a16="http://schemas.microsoft.com/office/drawing/2014/main" val="1006910828"/>
                  </a:ext>
                </a:extLst>
              </a:tr>
              <a:tr h="788841">
                <a:tc>
                  <a:txBody>
                    <a:bodyPr/>
                    <a:lstStyle/>
                    <a:p>
                      <a:r>
                        <a:rPr lang="en-US" sz="2000" dirty="0">
                          <a:latin typeface="Arial Narrow" panose="020B0606020202030204" pitchFamily="34" charset="0"/>
                        </a:rPr>
                        <a:t>South African Astronomical Observatory (SAAO)</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Optical &amp; Infra-red Astronomy</a:t>
                      </a:r>
                      <a:endParaRPr lang="en-GB" sz="2000" dirty="0">
                        <a:latin typeface="Arial Narrow" panose="020B0606020202030204" pitchFamily="34" charset="0"/>
                      </a:endParaRP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Astronomy &amp; Geodetic Sciences</a:t>
                      </a:r>
                      <a:endParaRPr lang="en-GB" sz="2000" dirty="0">
                        <a:latin typeface="Arial Narrow" panose="020B0606020202030204" pitchFamily="34" charset="0"/>
                      </a:endParaRPr>
                    </a:p>
                    <a:p>
                      <a:endParaRPr lang="en-GB" sz="2000" dirty="0">
                        <a:latin typeface="Arial Narrow" panose="020B0606020202030204" pitchFamily="34" charset="0"/>
                      </a:endParaRPr>
                    </a:p>
                  </a:txBody>
                  <a:tcPr/>
                </a:tc>
                <a:extLst>
                  <a:ext uri="{0D108BD9-81ED-4DB2-BD59-A6C34878D82A}">
                    <a16:rowId xmlns:a16="http://schemas.microsoft.com/office/drawing/2014/main" val="4047870743"/>
                  </a:ext>
                </a:extLst>
              </a:tr>
              <a:tr h="788841">
                <a:tc>
                  <a:txBody>
                    <a:bodyPr/>
                    <a:lstStyle/>
                    <a:p>
                      <a:r>
                        <a:rPr lang="en-US" sz="2000" dirty="0">
                          <a:latin typeface="Arial Narrow" panose="020B0606020202030204" pitchFamily="34" charset="0"/>
                        </a:rPr>
                        <a:t>South African Radio Astronomical Observatory (SARAO)</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Radio Astronomy, Geodesy &amp; Very Long-Base Interferometry</a:t>
                      </a:r>
                      <a:endParaRPr lang="en-GB" sz="2000" dirty="0">
                        <a:latin typeface="Arial Narrow" panose="020B0606020202030204" pitchFamily="34" charset="0"/>
                      </a:endParaRP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Astronomy &amp; Geodetic Sciences</a:t>
                      </a:r>
                      <a:endParaRPr lang="en-GB" sz="2000" dirty="0">
                        <a:latin typeface="Arial Narrow" panose="020B0606020202030204" pitchFamily="34" charset="0"/>
                      </a:endParaRPr>
                    </a:p>
                    <a:p>
                      <a:endParaRPr lang="en-GB" sz="2000" dirty="0">
                        <a:latin typeface="Arial Narrow" panose="020B0606020202030204" pitchFamily="34" charset="0"/>
                      </a:endParaRPr>
                    </a:p>
                  </a:txBody>
                  <a:tcPr/>
                </a:tc>
                <a:extLst>
                  <a:ext uri="{0D108BD9-81ED-4DB2-BD59-A6C34878D82A}">
                    <a16:rowId xmlns:a16="http://schemas.microsoft.com/office/drawing/2014/main" val="1027288715"/>
                  </a:ext>
                </a:extLst>
              </a:tr>
              <a:tr h="788841">
                <a:tc>
                  <a:txBody>
                    <a:bodyPr/>
                    <a:lstStyle/>
                    <a:p>
                      <a:r>
                        <a:rPr lang="en-US" sz="2000" dirty="0">
                          <a:latin typeface="Arial Narrow" panose="020B0606020202030204" pitchFamily="34" charset="0"/>
                        </a:rPr>
                        <a:t>South African Environmental Observation Network (SAEON)</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Long-term Ecological Monitoring &amp; Research</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Biodiversity &amp; Environmental Sciences</a:t>
                      </a:r>
                      <a:endParaRPr lang="en-GB" sz="2000" dirty="0">
                        <a:latin typeface="Arial Narrow" panose="020B0606020202030204" pitchFamily="34" charset="0"/>
                      </a:endParaRPr>
                    </a:p>
                  </a:txBody>
                  <a:tcPr/>
                </a:tc>
                <a:extLst>
                  <a:ext uri="{0D108BD9-81ED-4DB2-BD59-A6C34878D82A}">
                    <a16:rowId xmlns:a16="http://schemas.microsoft.com/office/drawing/2014/main" val="43430961"/>
                  </a:ext>
                </a:extLst>
              </a:tr>
              <a:tr h="788841">
                <a:tc>
                  <a:txBody>
                    <a:bodyPr/>
                    <a:lstStyle/>
                    <a:p>
                      <a:r>
                        <a:rPr lang="en-US" sz="2000" dirty="0">
                          <a:latin typeface="Arial Narrow" panose="020B0606020202030204" pitchFamily="34" charset="0"/>
                        </a:rPr>
                        <a:t>South African Institute for Aquatic Biodiversity (SAIAB)</a:t>
                      </a:r>
                      <a:endParaRPr lang="en-GB" sz="2000" dirty="0">
                        <a:latin typeface="Arial Narrow" panose="020B0606020202030204" pitchFamily="34" charset="0"/>
                      </a:endParaRPr>
                    </a:p>
                  </a:txBody>
                  <a:tcPr/>
                </a:tc>
                <a:tc>
                  <a:txBody>
                    <a:bodyPr/>
                    <a:lstStyle/>
                    <a:p>
                      <a:r>
                        <a:rPr lang="en-US" sz="2000" dirty="0">
                          <a:latin typeface="Arial Narrow" panose="020B0606020202030204" pitchFamily="34" charset="0"/>
                        </a:rPr>
                        <a:t>Freshwater &amp; Marine (Aquatic) Science</a:t>
                      </a:r>
                      <a:endParaRPr lang="en-GB" sz="2000" dirty="0">
                        <a:latin typeface="Arial Narrow" panose="020B0606020202030204" pitchFamily="34" charset="0"/>
                      </a:endParaRP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2000" dirty="0">
                          <a:latin typeface="Arial Narrow" panose="020B0606020202030204" pitchFamily="34" charset="0"/>
                        </a:rPr>
                        <a:t>Biodiversity &amp; Environmental Sciences</a:t>
                      </a:r>
                      <a:endParaRPr lang="en-GB" sz="2000" dirty="0">
                        <a:latin typeface="Arial Narrow" panose="020B0606020202030204" pitchFamily="34" charset="0"/>
                      </a:endParaRPr>
                    </a:p>
                    <a:p>
                      <a:endParaRPr lang="en-GB" sz="2000" dirty="0">
                        <a:latin typeface="Arial Narrow" panose="020B0606020202030204" pitchFamily="34" charset="0"/>
                      </a:endParaRPr>
                    </a:p>
                  </a:txBody>
                  <a:tcPr/>
                </a:tc>
                <a:extLst>
                  <a:ext uri="{0D108BD9-81ED-4DB2-BD59-A6C34878D82A}">
                    <a16:rowId xmlns:a16="http://schemas.microsoft.com/office/drawing/2014/main" val="1474190098"/>
                  </a:ext>
                </a:extLst>
              </a:tr>
            </a:tbl>
          </a:graphicData>
        </a:graphic>
      </p:graphicFrame>
    </p:spTree>
    <p:extLst>
      <p:ext uri="{BB962C8B-B14F-4D97-AF65-F5344CB8AC3E}">
        <p14:creationId xmlns:p14="http://schemas.microsoft.com/office/powerpoint/2010/main" val="1837721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05779" y="107358"/>
            <a:ext cx="8868852" cy="42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rtlCol="0" anchor="ctr">
            <a:spAutoFit/>
          </a:bodyPr>
          <a:lstStyle>
            <a:lvl1pPr algn="ctr">
              <a:spcBef>
                <a:spcPct val="0"/>
              </a:spcBef>
              <a:buNone/>
              <a:defRPr lang="en-US" sz="3200" b="1">
                <a:solidFill>
                  <a:schemeClr val="accent1">
                    <a:lumMod val="75000"/>
                  </a:schemeClr>
                </a:solidFill>
                <a:latin typeface="Arial" panose="020B0604020202020204" pitchFamily="34" charset="0"/>
                <a:ea typeface="+mj-ea"/>
                <a:cs typeface="Arial" panose="020B0604020202020204" pitchFamily="34" charset="0"/>
              </a:defRPr>
            </a:lvl1pPr>
          </a:lstStyle>
          <a:p>
            <a:pPr eaLnBrk="0" fontAlgn="base" hangingPunct="0">
              <a:spcAft>
                <a:spcPct val="0"/>
              </a:spcAft>
              <a:defRPr/>
            </a:pPr>
            <a:r>
              <a:rPr lang="en-ZA" sz="2400" dirty="0">
                <a:solidFill>
                  <a:srgbClr val="4F81BD">
                    <a:lumMod val="75000"/>
                  </a:srgbClr>
                </a:solidFill>
              </a:rPr>
              <a:t>iThemba LABS: </a:t>
            </a:r>
            <a:r>
              <a:rPr lang="en-ZA" sz="2400" dirty="0">
                <a:solidFill>
                  <a:srgbClr val="3A80CE"/>
                </a:solidFill>
              </a:rPr>
              <a:t>Laboratories for</a:t>
            </a:r>
            <a:r>
              <a:rPr lang="en-ZA" sz="2400" dirty="0">
                <a:solidFill>
                  <a:srgbClr val="4F81BD">
                    <a:lumMod val="75000"/>
                  </a:srgbClr>
                </a:solidFill>
              </a:rPr>
              <a:t> </a:t>
            </a:r>
            <a:r>
              <a:rPr lang="en-ZA" sz="2400" dirty="0">
                <a:solidFill>
                  <a:srgbClr val="3A80CE"/>
                </a:solidFill>
              </a:rPr>
              <a:t>Accelerator Based Science</a:t>
            </a:r>
            <a:endParaRPr lang="en-ZA" sz="2400" dirty="0">
              <a:solidFill>
                <a:srgbClr val="4F81BD">
                  <a:lumMod val="75000"/>
                </a:srgbClr>
              </a:solidFill>
            </a:endParaRPr>
          </a:p>
        </p:txBody>
      </p:sp>
      <p:grpSp>
        <p:nvGrpSpPr>
          <p:cNvPr id="21" name="Group 20">
            <a:extLst>
              <a:ext uri="{FF2B5EF4-FFF2-40B4-BE49-F238E27FC236}">
                <a16:creationId xmlns:a16="http://schemas.microsoft.com/office/drawing/2014/main" id="{DF5FC5ED-91AE-45BF-93B5-90F47A2A0658}"/>
              </a:ext>
            </a:extLst>
          </p:cNvPr>
          <p:cNvGrpSpPr/>
          <p:nvPr/>
        </p:nvGrpSpPr>
        <p:grpSpPr>
          <a:xfrm>
            <a:off x="1343473" y="617030"/>
            <a:ext cx="6545556" cy="3416320"/>
            <a:chOff x="200473" y="617030"/>
            <a:chExt cx="6545556" cy="3416320"/>
          </a:xfrm>
        </p:grpSpPr>
        <p:sp>
          <p:nvSpPr>
            <p:cNvPr id="8" name="TextBox 7"/>
            <p:cNvSpPr txBox="1"/>
            <p:nvPr/>
          </p:nvSpPr>
          <p:spPr>
            <a:xfrm>
              <a:off x="416497" y="617030"/>
              <a:ext cx="6329532" cy="3416320"/>
            </a:xfrm>
            <a:prstGeom prst="rect">
              <a:avLst/>
            </a:prstGeom>
            <a:noFill/>
            <a:ln w="28575">
              <a:solidFill>
                <a:schemeClr val="tx1"/>
              </a:solidFill>
            </a:ln>
          </p:spPr>
          <p:txBody>
            <a:bodyPr wrap="square" rtlCol="0">
              <a:spAutoFit/>
            </a:bodyPr>
            <a:lstStyle/>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eaLnBrk="0" fontAlgn="base" hangingPunct="0">
                <a:spcBef>
                  <a:spcPct val="0"/>
                </a:spcBef>
                <a:spcAft>
                  <a:spcPct val="0"/>
                </a:spcAft>
                <a:defRPr/>
              </a:pPr>
              <a:endParaRPr lang="en-GB" dirty="0">
                <a:solidFill>
                  <a:prstClr val="black"/>
                </a:solidFill>
                <a:latin typeface="Calibri" panose="020F0502020204030204" pitchFamily="34" charset="0"/>
              </a:endParaRPr>
            </a:p>
            <a:p>
              <a:pPr algn="ctr" eaLnBrk="0" fontAlgn="base" hangingPunct="0">
                <a:spcBef>
                  <a:spcPct val="0"/>
                </a:spcBef>
                <a:spcAft>
                  <a:spcPct val="0"/>
                </a:spcAft>
                <a:defRPr/>
              </a:pPr>
              <a:r>
                <a:rPr lang="en-GB" dirty="0">
                  <a:solidFill>
                    <a:srgbClr val="C00000"/>
                  </a:solidFill>
                  <a:latin typeface="Calibri" panose="020F0502020204030204" pitchFamily="34" charset="0"/>
                </a:rPr>
                <a:t>Subatomic Physics and Applications, Nuclear Medicine</a:t>
              </a:r>
            </a:p>
          </p:txBody>
        </p:sp>
        <p:pic>
          <p:nvPicPr>
            <p:cNvPr id="16" name="Picture 4" descr="Ssc_lo"/>
            <p:cNvPicPr>
              <a:picLocks noChangeAspect="1" noChangeArrowheads="1"/>
            </p:cNvPicPr>
            <p:nvPr/>
          </p:nvPicPr>
          <p:blipFill>
            <a:blip r:embed="rId3" cstate="print"/>
            <a:srcRect/>
            <a:stretch>
              <a:fillRect/>
            </a:stretch>
          </p:blipFill>
          <p:spPr bwMode="auto">
            <a:xfrm>
              <a:off x="2758553" y="673897"/>
              <a:ext cx="3950318" cy="2740393"/>
            </a:xfrm>
            <a:prstGeom prst="rect">
              <a:avLst/>
            </a:prstGeom>
            <a:noFill/>
            <a:ln w="9525">
              <a:solidFill>
                <a:schemeClr val="tx1"/>
              </a:solidFill>
              <a:miter lim="800000"/>
              <a:headEnd/>
              <a:tailEnd/>
            </a:ln>
            <a:effectLst>
              <a:outerShdw blurRad="50800" dist="38100" dir="2700000" algn="tl" rotWithShape="0">
                <a:prstClr val="black">
                  <a:alpha val="55000"/>
                </a:prstClr>
              </a:outerShdw>
            </a:effectLst>
          </p:spPr>
        </p:pic>
        <p:pic>
          <p:nvPicPr>
            <p:cNvPr id="23" name="Picture 3" descr="P3280002"/>
            <p:cNvPicPr>
              <a:picLocks noChangeAspect="1" noChangeArrowheads="1"/>
            </p:cNvPicPr>
            <p:nvPr/>
          </p:nvPicPr>
          <p:blipFill>
            <a:blip r:embed="rId4" cstate="print"/>
            <a:srcRect/>
            <a:stretch>
              <a:fillRect/>
            </a:stretch>
          </p:blipFill>
          <p:spPr>
            <a:xfrm>
              <a:off x="477652" y="2136956"/>
              <a:ext cx="1996647" cy="1436061"/>
            </a:xfrm>
            <a:prstGeom prst="rect">
              <a:avLst/>
            </a:prstGeom>
            <a:noFill/>
            <a:ln w="9525">
              <a:solidFill>
                <a:schemeClr val="tx1"/>
              </a:solidFill>
              <a:miter lim="800000"/>
              <a:headEnd/>
              <a:tailEnd/>
            </a:ln>
            <a:effectLst>
              <a:outerShdw blurRad="50800" dist="38100" dir="2700000" algn="tl" rotWithShape="0">
                <a:prstClr val="black">
                  <a:alpha val="55000"/>
                </a:prstClr>
              </a:outerShdw>
            </a:effectLst>
          </p:spPr>
        </p:pic>
        <p:pic>
          <p:nvPicPr>
            <p:cNvPr id="24" name="Picture 3" descr="P3280019"/>
            <p:cNvPicPr>
              <a:picLocks noChangeArrowheads="1"/>
            </p:cNvPicPr>
            <p:nvPr/>
          </p:nvPicPr>
          <p:blipFill>
            <a:blip r:embed="rId5" cstate="print"/>
            <a:srcRect/>
            <a:stretch>
              <a:fillRect/>
            </a:stretch>
          </p:blipFill>
          <p:spPr>
            <a:xfrm>
              <a:off x="504495" y="674608"/>
              <a:ext cx="1990701" cy="1406681"/>
            </a:xfrm>
            <a:prstGeom prst="rect">
              <a:avLst/>
            </a:prstGeom>
            <a:noFill/>
            <a:ln w="9525">
              <a:solidFill>
                <a:schemeClr val="tx1"/>
              </a:solidFill>
              <a:miter lim="800000"/>
              <a:headEnd/>
              <a:tailEnd/>
            </a:ln>
            <a:effectLst>
              <a:outerShdw blurRad="50800" dist="38100" dir="2700000" algn="tl" rotWithShape="0">
                <a:prstClr val="black">
                  <a:alpha val="55000"/>
                </a:prstClr>
              </a:outerShdw>
            </a:effectLst>
          </p:spPr>
        </p:pic>
        <p:sp>
          <p:nvSpPr>
            <p:cNvPr id="25" name="TextBox 24"/>
            <p:cNvSpPr txBox="1"/>
            <p:nvPr/>
          </p:nvSpPr>
          <p:spPr>
            <a:xfrm>
              <a:off x="2843018" y="1889131"/>
              <a:ext cx="3903010" cy="369332"/>
            </a:xfrm>
            <a:prstGeom prst="rect">
              <a:avLst/>
            </a:prstGeom>
            <a:solidFill>
              <a:schemeClr val="bg1">
                <a:lumMod val="95000"/>
                <a:alpha val="58000"/>
              </a:schemeClr>
            </a:solidFill>
            <a:effectLst>
              <a:glow rad="63500">
                <a:schemeClr val="bg1">
                  <a:lumMod val="95000"/>
                  <a:alpha val="40000"/>
                </a:schemeClr>
              </a:glow>
              <a:softEdge rad="0"/>
            </a:effectLst>
          </p:spPr>
          <p:txBody>
            <a:bodyPr wrap="square" rtlCol="0">
              <a:spAutoFit/>
            </a:bodyPr>
            <a:lstStyle/>
            <a:p>
              <a:pPr algn="ctr" eaLnBrk="0" fontAlgn="base" hangingPunct="0">
                <a:spcBef>
                  <a:spcPct val="0"/>
                </a:spcBef>
                <a:spcAft>
                  <a:spcPct val="0"/>
                </a:spcAft>
                <a:defRPr/>
              </a:pPr>
              <a:r>
                <a:rPr lang="en-US" b="1" dirty="0">
                  <a:solidFill>
                    <a:prstClr val="black"/>
                  </a:solidFill>
                  <a:latin typeface="Calibri" panose="020F0502020204030204" pitchFamily="34" charset="0"/>
                </a:rPr>
                <a:t>K200 Separated Sector Cyclotron</a:t>
              </a:r>
            </a:p>
          </p:txBody>
        </p:sp>
        <p:sp>
          <p:nvSpPr>
            <p:cNvPr id="27" name="TextBox 26"/>
            <p:cNvSpPr txBox="1"/>
            <p:nvPr/>
          </p:nvSpPr>
          <p:spPr>
            <a:xfrm>
              <a:off x="326598" y="635162"/>
              <a:ext cx="2346492" cy="338554"/>
            </a:xfrm>
            <a:prstGeom prst="rect">
              <a:avLst/>
            </a:prstGeom>
            <a:noFill/>
            <a:effectLst>
              <a:glow rad="63500">
                <a:schemeClr val="bg1">
                  <a:lumMod val="95000"/>
                  <a:alpha val="40000"/>
                </a:schemeClr>
              </a:glow>
              <a:softEdge rad="0"/>
            </a:effectLst>
          </p:spPr>
          <p:txBody>
            <a:bodyPr wrap="square" rtlCol="0">
              <a:spAutoFit/>
            </a:bodyPr>
            <a:lstStyle>
              <a:defPPr>
                <a:defRPr lang="en-US"/>
              </a:defPPr>
              <a:lvl1pPr>
                <a:defRPr sz="1600" b="1"/>
              </a:lvl1pPr>
            </a:lstStyle>
            <a:p>
              <a:pPr algn="ctr" eaLnBrk="0" fontAlgn="base" hangingPunct="0">
                <a:spcBef>
                  <a:spcPct val="0"/>
                </a:spcBef>
                <a:spcAft>
                  <a:spcPct val="0"/>
                </a:spcAft>
                <a:defRPr/>
              </a:pPr>
              <a:r>
                <a:rPr lang="en-US" dirty="0">
                  <a:solidFill>
                    <a:prstClr val="black"/>
                  </a:solidFill>
                  <a:latin typeface="Calibri" panose="020F0502020204030204" pitchFamily="34" charset="0"/>
                </a:rPr>
                <a:t>K8 Injector Cyclotron 2</a:t>
              </a:r>
            </a:p>
          </p:txBody>
        </p:sp>
        <p:sp>
          <p:nvSpPr>
            <p:cNvPr id="15" name="TextBox 14"/>
            <p:cNvSpPr txBox="1"/>
            <p:nvPr/>
          </p:nvSpPr>
          <p:spPr>
            <a:xfrm>
              <a:off x="200473" y="2633834"/>
              <a:ext cx="2551007" cy="338554"/>
            </a:xfrm>
            <a:prstGeom prst="rect">
              <a:avLst/>
            </a:prstGeom>
            <a:noFill/>
            <a:effectLst>
              <a:glow rad="63500">
                <a:schemeClr val="bg1">
                  <a:lumMod val="95000"/>
                  <a:alpha val="40000"/>
                </a:schemeClr>
              </a:glow>
              <a:softEdge rad="0"/>
            </a:effectLst>
          </p:spPr>
          <p:txBody>
            <a:bodyPr wrap="square" rtlCol="0">
              <a:spAutoFit/>
            </a:bodyPr>
            <a:lstStyle>
              <a:defPPr>
                <a:defRPr lang="en-US"/>
              </a:defPPr>
              <a:lvl1pPr>
                <a:defRPr sz="1600" b="1"/>
              </a:lvl1pPr>
            </a:lstStyle>
            <a:p>
              <a:pPr algn="ctr" eaLnBrk="0" fontAlgn="base" hangingPunct="0">
                <a:spcBef>
                  <a:spcPct val="0"/>
                </a:spcBef>
                <a:spcAft>
                  <a:spcPct val="0"/>
                </a:spcAft>
                <a:defRPr/>
              </a:pPr>
              <a:r>
                <a:rPr lang="en-US" dirty="0">
                  <a:solidFill>
                    <a:prstClr val="black"/>
                  </a:solidFill>
                  <a:latin typeface="Calibri" panose="020F0502020204030204" pitchFamily="34" charset="0"/>
                </a:rPr>
                <a:t>K8 Injector Cyclotron 1</a:t>
              </a:r>
            </a:p>
          </p:txBody>
        </p:sp>
        <p:sp>
          <p:nvSpPr>
            <p:cNvPr id="2" name="Right Arrow 1"/>
            <p:cNvSpPr/>
            <p:nvPr/>
          </p:nvSpPr>
          <p:spPr>
            <a:xfrm rot="711850">
              <a:off x="2446004" y="1466662"/>
              <a:ext cx="740463" cy="20841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ZA" sz="760">
                <a:solidFill>
                  <a:prstClr val="white"/>
                </a:solidFill>
                <a:latin typeface="Calibri"/>
              </a:endParaRPr>
            </a:p>
          </p:txBody>
        </p:sp>
        <p:sp>
          <p:nvSpPr>
            <p:cNvPr id="20" name="Right Arrow 19"/>
            <p:cNvSpPr/>
            <p:nvPr/>
          </p:nvSpPr>
          <p:spPr>
            <a:xfrm rot="20708231">
              <a:off x="2341705" y="2867655"/>
              <a:ext cx="752311" cy="244759"/>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ZA" sz="760">
                <a:solidFill>
                  <a:prstClr val="white"/>
                </a:solidFill>
                <a:latin typeface="Calibri"/>
              </a:endParaRPr>
            </a:p>
          </p:txBody>
        </p:sp>
      </p:grpSp>
      <p:grpSp>
        <p:nvGrpSpPr>
          <p:cNvPr id="31" name="Group 30">
            <a:extLst>
              <a:ext uri="{FF2B5EF4-FFF2-40B4-BE49-F238E27FC236}">
                <a16:creationId xmlns:a16="http://schemas.microsoft.com/office/drawing/2014/main" id="{4C9B3BCC-4CB1-42EF-A1C3-AED09E289C73}"/>
              </a:ext>
            </a:extLst>
          </p:cNvPr>
          <p:cNvGrpSpPr/>
          <p:nvPr/>
        </p:nvGrpSpPr>
        <p:grpSpPr>
          <a:xfrm>
            <a:off x="1559498" y="4141631"/>
            <a:ext cx="3142850" cy="2707973"/>
            <a:chOff x="416498" y="4121752"/>
            <a:chExt cx="3142850" cy="2707973"/>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092" y="4173512"/>
              <a:ext cx="2969164" cy="2226874"/>
            </a:xfrm>
            <a:prstGeom prst="rect">
              <a:avLst/>
            </a:prstGeom>
          </p:spPr>
        </p:pic>
        <p:sp>
          <p:nvSpPr>
            <p:cNvPr id="19" name="TextBox 18"/>
            <p:cNvSpPr txBox="1"/>
            <p:nvPr/>
          </p:nvSpPr>
          <p:spPr>
            <a:xfrm>
              <a:off x="1567461" y="5861187"/>
              <a:ext cx="1990701" cy="369332"/>
            </a:xfrm>
            <a:prstGeom prst="rect">
              <a:avLst/>
            </a:prstGeom>
            <a:noFill/>
            <a:effectLst>
              <a:glow rad="63500">
                <a:schemeClr val="bg1">
                  <a:lumMod val="95000"/>
                  <a:alpha val="40000"/>
                </a:schemeClr>
              </a:glow>
              <a:softEdge rad="0"/>
            </a:effectLst>
          </p:spPr>
          <p:txBody>
            <a:bodyPr wrap="square" rtlCol="0">
              <a:spAutoFit/>
            </a:bodyPr>
            <a:lstStyle>
              <a:defPPr>
                <a:defRPr lang="en-US"/>
              </a:defPPr>
              <a:lvl1pPr>
                <a:defRPr sz="1600" b="1"/>
              </a:lvl1pPr>
            </a:lstStyle>
            <a:p>
              <a:pPr algn="ctr" eaLnBrk="0" fontAlgn="base" hangingPunct="0">
                <a:spcBef>
                  <a:spcPct val="0"/>
                </a:spcBef>
                <a:spcAft>
                  <a:spcPct val="0"/>
                </a:spcAft>
                <a:defRPr/>
              </a:pPr>
              <a:r>
                <a:rPr lang="en-US" sz="1800" dirty="0">
                  <a:solidFill>
                    <a:prstClr val="black"/>
                  </a:solidFill>
                  <a:latin typeface="Calibri" panose="020F0502020204030204" pitchFamily="34" charset="0"/>
                </a:rPr>
                <a:t>3 MV </a:t>
              </a:r>
              <a:r>
                <a:rPr lang="en-US" sz="1800" dirty="0" err="1">
                  <a:solidFill>
                    <a:prstClr val="black"/>
                  </a:solidFill>
                  <a:latin typeface="Calibri" panose="020F0502020204030204" pitchFamily="34" charset="0"/>
                </a:rPr>
                <a:t>Tandetron</a:t>
              </a:r>
              <a:endParaRPr lang="en-US" sz="1800" dirty="0">
                <a:solidFill>
                  <a:prstClr val="black"/>
                </a:solidFill>
                <a:latin typeface="Calibri" panose="020F0502020204030204" pitchFamily="34" charset="0"/>
              </a:endParaRPr>
            </a:p>
          </p:txBody>
        </p:sp>
        <p:sp>
          <p:nvSpPr>
            <p:cNvPr id="9" name="TextBox 8"/>
            <p:cNvSpPr txBox="1"/>
            <p:nvPr/>
          </p:nvSpPr>
          <p:spPr>
            <a:xfrm>
              <a:off x="565414" y="6183394"/>
              <a:ext cx="2993934" cy="646331"/>
            </a:xfrm>
            <a:prstGeom prst="rect">
              <a:avLst/>
            </a:prstGeom>
            <a:solidFill>
              <a:schemeClr val="bg1"/>
            </a:solidFill>
          </p:spPr>
          <p:txBody>
            <a:bodyPr wrap="square" rtlCol="0">
              <a:spAutoFit/>
            </a:bodyPr>
            <a:lstStyle/>
            <a:p>
              <a:pPr eaLnBrk="0" fontAlgn="base" hangingPunct="0">
                <a:spcBef>
                  <a:spcPct val="0"/>
                </a:spcBef>
                <a:spcAft>
                  <a:spcPct val="0"/>
                </a:spcAft>
                <a:defRPr/>
              </a:pPr>
              <a:r>
                <a:rPr lang="en-GB" dirty="0">
                  <a:solidFill>
                    <a:srgbClr val="C00000"/>
                  </a:solidFill>
                  <a:latin typeface="Calibri" panose="020F0502020204030204" pitchFamily="34" charset="0"/>
                </a:rPr>
                <a:t>Materials Research and Nanoscience</a:t>
              </a:r>
            </a:p>
          </p:txBody>
        </p:sp>
        <p:sp>
          <p:nvSpPr>
            <p:cNvPr id="13" name="Rectangle 12">
              <a:extLst>
                <a:ext uri="{FF2B5EF4-FFF2-40B4-BE49-F238E27FC236}">
                  <a16:creationId xmlns:a16="http://schemas.microsoft.com/office/drawing/2014/main" id="{5800BA93-E977-4D55-BECA-7B19927346AC}"/>
                </a:ext>
              </a:extLst>
            </p:cNvPr>
            <p:cNvSpPr/>
            <p:nvPr/>
          </p:nvSpPr>
          <p:spPr>
            <a:xfrm>
              <a:off x="416498" y="4121752"/>
              <a:ext cx="3140479" cy="26916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0" name="Group 29">
            <a:extLst>
              <a:ext uri="{FF2B5EF4-FFF2-40B4-BE49-F238E27FC236}">
                <a16:creationId xmlns:a16="http://schemas.microsoft.com/office/drawing/2014/main" id="{50CF7D60-423F-44C1-BC29-32F6C6C637A9}"/>
              </a:ext>
            </a:extLst>
          </p:cNvPr>
          <p:cNvGrpSpPr/>
          <p:nvPr/>
        </p:nvGrpSpPr>
        <p:grpSpPr>
          <a:xfrm>
            <a:off x="7981822" y="617031"/>
            <a:ext cx="2605636" cy="5534960"/>
            <a:chOff x="6838822" y="617031"/>
            <a:chExt cx="2605636" cy="5534960"/>
          </a:xfrm>
        </p:grpSpPr>
        <p:grpSp>
          <p:nvGrpSpPr>
            <p:cNvPr id="4" name="Group 3"/>
            <p:cNvGrpSpPr/>
            <p:nvPr/>
          </p:nvGrpSpPr>
          <p:grpSpPr>
            <a:xfrm>
              <a:off x="6977570" y="617031"/>
              <a:ext cx="2379753" cy="2110473"/>
              <a:chOff x="2951719" y="4378265"/>
              <a:chExt cx="2867427" cy="2210335"/>
            </a:xfrm>
          </p:grpSpPr>
          <p:pic>
            <p:nvPicPr>
              <p:cNvPr id="12" name="Picture 11" descr="2012-10-03_PETC-1036-1.jpg"/>
              <p:cNvPicPr>
                <a:picLocks noChangeAspect="1"/>
              </p:cNvPicPr>
              <p:nvPr/>
            </p:nvPicPr>
            <p:blipFill>
              <a:blip r:embed="rId7" cstate="print"/>
              <a:srcRect/>
              <a:stretch>
                <a:fillRect/>
              </a:stretch>
            </p:blipFill>
            <p:spPr bwMode="auto">
              <a:xfrm>
                <a:off x="2951719" y="4686488"/>
                <a:ext cx="2853168" cy="1902112"/>
              </a:xfrm>
              <a:prstGeom prst="rect">
                <a:avLst/>
              </a:prstGeom>
              <a:noFill/>
              <a:ln w="9525">
                <a:solidFill>
                  <a:schemeClr val="tx1"/>
                </a:solidFill>
                <a:miter lim="800000"/>
                <a:headEnd/>
                <a:tailEnd/>
              </a:ln>
              <a:effectLst>
                <a:outerShdw blurRad="50800" dist="38100" dir="2700000" algn="tl" rotWithShape="0">
                  <a:prstClr val="black">
                    <a:alpha val="55000"/>
                  </a:prstClr>
                </a:outerShdw>
              </a:effectLst>
            </p:spPr>
          </p:pic>
          <p:sp>
            <p:nvSpPr>
              <p:cNvPr id="18" name="TextBox 17"/>
              <p:cNvSpPr txBox="1"/>
              <p:nvPr/>
            </p:nvSpPr>
            <p:spPr>
              <a:xfrm>
                <a:off x="3043186" y="4378265"/>
                <a:ext cx="2775960" cy="354574"/>
              </a:xfrm>
              <a:prstGeom prst="rect">
                <a:avLst/>
              </a:prstGeom>
              <a:solidFill>
                <a:schemeClr val="bg1">
                  <a:lumMod val="95000"/>
                  <a:alpha val="58000"/>
                </a:schemeClr>
              </a:solidFill>
              <a:effectLst>
                <a:glow rad="63500">
                  <a:schemeClr val="bg1">
                    <a:lumMod val="95000"/>
                    <a:alpha val="40000"/>
                  </a:schemeClr>
                </a:glow>
                <a:softEdge rad="0"/>
              </a:effectLst>
            </p:spPr>
            <p:txBody>
              <a:bodyPr wrap="square" rtlCol="0">
                <a:spAutoFit/>
              </a:bodyPr>
              <a:lstStyle>
                <a:defPPr>
                  <a:defRPr lang="en-US"/>
                </a:defPPr>
                <a:lvl1pPr>
                  <a:defRPr sz="1600" b="1"/>
                </a:lvl1pPr>
              </a:lstStyle>
              <a:p>
                <a:pPr algn="ctr" eaLnBrk="0" fontAlgn="base" hangingPunct="0">
                  <a:spcBef>
                    <a:spcPct val="0"/>
                  </a:spcBef>
                  <a:spcAft>
                    <a:spcPct val="0"/>
                  </a:spcAft>
                  <a:defRPr/>
                </a:pPr>
                <a:r>
                  <a:rPr lang="en-US" dirty="0">
                    <a:solidFill>
                      <a:prstClr val="black"/>
                    </a:solidFill>
                    <a:latin typeface="Calibri" panose="020F0502020204030204" pitchFamily="34" charset="0"/>
                  </a:rPr>
                  <a:t>K11 Cyclotron</a:t>
                </a:r>
              </a:p>
            </p:txBody>
          </p:sp>
        </p:grpSp>
        <p:sp>
          <p:nvSpPr>
            <p:cNvPr id="3" name="TextBox 2">
              <a:extLst>
                <a:ext uri="{FF2B5EF4-FFF2-40B4-BE49-F238E27FC236}">
                  <a16:creationId xmlns:a16="http://schemas.microsoft.com/office/drawing/2014/main" id="{8763FD6C-E322-4A0E-9B55-EFA7907AB517}"/>
                </a:ext>
              </a:extLst>
            </p:cNvPr>
            <p:cNvSpPr txBox="1"/>
            <p:nvPr/>
          </p:nvSpPr>
          <p:spPr>
            <a:xfrm>
              <a:off x="7479813" y="2743726"/>
              <a:ext cx="1608273" cy="646331"/>
            </a:xfrm>
            <a:prstGeom prst="rect">
              <a:avLst/>
            </a:prstGeom>
            <a:noFill/>
          </p:spPr>
          <p:txBody>
            <a:bodyPr wrap="square" rtlCol="0">
              <a:spAutoFit/>
            </a:bodyPr>
            <a:lstStyle/>
            <a:p>
              <a:r>
                <a:rPr lang="en-GB" dirty="0">
                  <a:solidFill>
                    <a:srgbClr val="C00000"/>
                  </a:solidFill>
                </a:rPr>
                <a:t>Radioisotope Production</a:t>
              </a:r>
              <a:endParaRPr lang="en-ZA" dirty="0">
                <a:solidFill>
                  <a:srgbClr val="C00000"/>
                </a:solidFill>
              </a:endParaRPr>
            </a:p>
          </p:txBody>
        </p:sp>
        <p:sp>
          <p:nvSpPr>
            <p:cNvPr id="11" name="Rectangle 10">
              <a:extLst>
                <a:ext uri="{FF2B5EF4-FFF2-40B4-BE49-F238E27FC236}">
                  <a16:creationId xmlns:a16="http://schemas.microsoft.com/office/drawing/2014/main" id="{5CCCE2CF-BA80-4E10-88DC-E76B54C0C63D}"/>
                </a:ext>
              </a:extLst>
            </p:cNvPr>
            <p:cNvSpPr/>
            <p:nvPr/>
          </p:nvSpPr>
          <p:spPr>
            <a:xfrm>
              <a:off x="6838822" y="635163"/>
              <a:ext cx="2605636" cy="55168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7">
              <a:extLst>
                <a:ext uri="{FF2B5EF4-FFF2-40B4-BE49-F238E27FC236}">
                  <a16:creationId xmlns:a16="http://schemas.microsoft.com/office/drawing/2014/main" id="{599D3C2F-6606-472F-B5BC-AAA146F541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05" r="22499"/>
            <a:stretch/>
          </p:blipFill>
          <p:spPr>
            <a:xfrm>
              <a:off x="6972466" y="3434390"/>
              <a:ext cx="2367919" cy="2224253"/>
            </a:xfrm>
            <a:prstGeom prst="rect">
              <a:avLst/>
            </a:prstGeom>
          </p:spPr>
        </p:pic>
        <p:sp>
          <p:nvSpPr>
            <p:cNvPr id="26" name="TextBox 25"/>
            <p:cNvSpPr txBox="1"/>
            <p:nvPr/>
          </p:nvSpPr>
          <p:spPr>
            <a:xfrm>
              <a:off x="7151348" y="5682150"/>
              <a:ext cx="2010156" cy="369332"/>
            </a:xfrm>
            <a:prstGeom prst="rect">
              <a:avLst/>
            </a:prstGeom>
            <a:solidFill>
              <a:schemeClr val="bg1"/>
            </a:solidFill>
          </p:spPr>
          <p:txBody>
            <a:bodyPr wrap="square" rtlCol="0">
              <a:spAutoFit/>
            </a:bodyPr>
            <a:lstStyle/>
            <a:p>
              <a:pPr eaLnBrk="0" fontAlgn="base" hangingPunct="0">
                <a:spcBef>
                  <a:spcPct val="0"/>
                </a:spcBef>
                <a:spcAft>
                  <a:spcPct val="0"/>
                </a:spcAft>
                <a:defRPr/>
              </a:pPr>
              <a:r>
                <a:rPr lang="en-GB" dirty="0">
                  <a:latin typeface="Calibri" panose="020F0502020204030204" pitchFamily="34" charset="0"/>
                </a:rPr>
                <a:t>IBA C70 Cyclotron</a:t>
              </a:r>
            </a:p>
          </p:txBody>
        </p:sp>
      </p:grpSp>
      <p:grpSp>
        <p:nvGrpSpPr>
          <p:cNvPr id="35" name="Group 34">
            <a:extLst>
              <a:ext uri="{FF2B5EF4-FFF2-40B4-BE49-F238E27FC236}">
                <a16:creationId xmlns:a16="http://schemas.microsoft.com/office/drawing/2014/main" id="{5F9DB276-040F-49C2-9E31-126E7A61A064}"/>
              </a:ext>
            </a:extLst>
          </p:cNvPr>
          <p:cNvGrpSpPr/>
          <p:nvPr/>
        </p:nvGrpSpPr>
        <p:grpSpPr>
          <a:xfrm>
            <a:off x="4785440" y="4121752"/>
            <a:ext cx="3066433" cy="2691624"/>
            <a:chOff x="3642439" y="4121752"/>
            <a:chExt cx="3066433" cy="2691624"/>
          </a:xfrm>
        </p:grpSpPr>
        <p:grpSp>
          <p:nvGrpSpPr>
            <p:cNvPr id="32" name="Group 31">
              <a:extLst>
                <a:ext uri="{FF2B5EF4-FFF2-40B4-BE49-F238E27FC236}">
                  <a16:creationId xmlns:a16="http://schemas.microsoft.com/office/drawing/2014/main" id="{2BAFF23B-96DE-4211-85D1-3E8D64601E87}"/>
                </a:ext>
              </a:extLst>
            </p:cNvPr>
            <p:cNvGrpSpPr/>
            <p:nvPr/>
          </p:nvGrpSpPr>
          <p:grpSpPr>
            <a:xfrm>
              <a:off x="3642439" y="4121752"/>
              <a:ext cx="3066433" cy="2691624"/>
              <a:chOff x="3642439" y="4121752"/>
              <a:chExt cx="3066433" cy="2691624"/>
            </a:xfrm>
          </p:grpSpPr>
          <p:grpSp>
            <p:nvGrpSpPr>
              <p:cNvPr id="6" name="Group 5"/>
              <p:cNvGrpSpPr/>
              <p:nvPr/>
            </p:nvGrpSpPr>
            <p:grpSpPr>
              <a:xfrm>
                <a:off x="3642439" y="4182523"/>
                <a:ext cx="2748421" cy="2031542"/>
                <a:chOff x="6012690" y="4448534"/>
                <a:chExt cx="3694306" cy="2151608"/>
              </a:xfrm>
            </p:grpSpPr>
            <p:pic>
              <p:nvPicPr>
                <p:cNvPr id="14" name="Picture 2" descr="Ekstraksie 1"/>
                <p:cNvPicPr>
                  <a:picLocks noChangeAspect="1" noChangeArrowheads="1"/>
                </p:cNvPicPr>
                <p:nvPr/>
              </p:nvPicPr>
              <p:blipFill>
                <a:blip r:embed="rId9" cstate="print"/>
                <a:srcRect/>
                <a:stretch>
                  <a:fillRect/>
                </a:stretch>
              </p:blipFill>
              <p:spPr bwMode="auto">
                <a:xfrm>
                  <a:off x="6494757" y="4460042"/>
                  <a:ext cx="3212239" cy="2140100"/>
                </a:xfrm>
                <a:prstGeom prst="rect">
                  <a:avLst/>
                </a:prstGeom>
                <a:noFill/>
                <a:ln w="9525">
                  <a:solidFill>
                    <a:schemeClr val="tx1"/>
                  </a:solidFill>
                  <a:miter lim="800000"/>
                  <a:headEnd/>
                  <a:tailEnd/>
                </a:ln>
                <a:effectLst>
                  <a:outerShdw blurRad="50800" dist="38100" dir="2700000" algn="tl" rotWithShape="0">
                    <a:prstClr val="black">
                      <a:alpha val="55000"/>
                    </a:prstClr>
                  </a:outerShdw>
                </a:effectLst>
              </p:spPr>
            </p:pic>
            <p:sp>
              <p:nvSpPr>
                <p:cNvPr id="17" name="TextBox 16"/>
                <p:cNvSpPr txBox="1"/>
                <p:nvPr/>
              </p:nvSpPr>
              <p:spPr>
                <a:xfrm>
                  <a:off x="6012690" y="4448534"/>
                  <a:ext cx="2579749" cy="358563"/>
                </a:xfrm>
                <a:prstGeom prst="rect">
                  <a:avLst/>
                </a:prstGeom>
                <a:noFill/>
                <a:effectLst>
                  <a:glow rad="63500">
                    <a:schemeClr val="bg1">
                      <a:lumMod val="95000"/>
                      <a:alpha val="40000"/>
                    </a:schemeClr>
                  </a:glow>
                  <a:softEdge rad="0"/>
                </a:effectLst>
              </p:spPr>
              <p:txBody>
                <a:bodyPr wrap="square" rtlCol="0">
                  <a:spAutoFit/>
                </a:bodyPr>
                <a:lstStyle>
                  <a:defPPr>
                    <a:defRPr lang="en-US"/>
                  </a:defPPr>
                  <a:lvl1pPr>
                    <a:defRPr sz="1600" b="1"/>
                  </a:lvl1pPr>
                </a:lstStyle>
                <a:p>
                  <a:pPr algn="ctr" eaLnBrk="0" fontAlgn="base" hangingPunct="0">
                    <a:spcBef>
                      <a:spcPct val="0"/>
                    </a:spcBef>
                    <a:spcAft>
                      <a:spcPct val="0"/>
                    </a:spcAft>
                    <a:defRPr/>
                  </a:pPr>
                  <a:r>
                    <a:rPr lang="en-US" dirty="0">
                      <a:solidFill>
                        <a:prstClr val="black"/>
                      </a:solidFill>
                      <a:latin typeface="Calibri" panose="020F0502020204030204" pitchFamily="34" charset="0"/>
                    </a:rPr>
                    <a:t>6 MV Tandem</a:t>
                  </a:r>
                </a:p>
              </p:txBody>
            </p:sp>
          </p:grpSp>
          <p:sp>
            <p:nvSpPr>
              <p:cNvPr id="22" name="Rectangle 21">
                <a:extLst>
                  <a:ext uri="{FF2B5EF4-FFF2-40B4-BE49-F238E27FC236}">
                    <a16:creationId xmlns:a16="http://schemas.microsoft.com/office/drawing/2014/main" id="{EFE31E99-94CF-4816-9998-26A06660F5E4}"/>
                  </a:ext>
                </a:extLst>
              </p:cNvPr>
              <p:cNvSpPr/>
              <p:nvPr/>
            </p:nvSpPr>
            <p:spPr>
              <a:xfrm>
                <a:off x="3649770" y="4121752"/>
                <a:ext cx="3059102" cy="26916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 name="TextBox 9"/>
            <p:cNvSpPr txBox="1"/>
            <p:nvPr/>
          </p:nvSpPr>
          <p:spPr>
            <a:xfrm>
              <a:off x="3705893" y="5950529"/>
              <a:ext cx="2920150" cy="830997"/>
            </a:xfrm>
            <a:prstGeom prst="rect">
              <a:avLst/>
            </a:prstGeom>
            <a:solidFill>
              <a:schemeClr val="bg1"/>
            </a:solidFill>
          </p:spPr>
          <p:txBody>
            <a:bodyPr wrap="square" rtlCol="0">
              <a:spAutoFit/>
            </a:bodyPr>
            <a:lstStyle/>
            <a:p>
              <a:pPr algn="ctr" eaLnBrk="0" fontAlgn="base" hangingPunct="0">
                <a:spcBef>
                  <a:spcPct val="0"/>
                </a:spcBef>
                <a:spcAft>
                  <a:spcPct val="0"/>
                </a:spcAft>
                <a:defRPr/>
              </a:pPr>
              <a:r>
                <a:rPr lang="en-GB" sz="1600" dirty="0">
                  <a:solidFill>
                    <a:srgbClr val="C00000"/>
                  </a:solidFill>
                  <a:latin typeface="Calibri" panose="020F0502020204030204" pitchFamily="34" charset="0"/>
                </a:rPr>
                <a:t>Materials Research and Accelerator Mass Spectrometry (AMS)</a:t>
              </a:r>
            </a:p>
          </p:txBody>
        </p:sp>
      </p:grpSp>
    </p:spTree>
    <p:extLst>
      <p:ext uri="{BB962C8B-B14F-4D97-AF65-F5344CB8AC3E}">
        <p14:creationId xmlns:p14="http://schemas.microsoft.com/office/powerpoint/2010/main" val="21928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FD4B37ED-64FE-EB4B-82BB-4C84E09D1C6F}"/>
              </a:ext>
            </a:extLst>
          </p:cNvPr>
          <p:cNvSpPr>
            <a:spLocks noGrp="1"/>
          </p:cNvSpPr>
          <p:nvPr>
            <p:ph idx="1"/>
          </p:nvPr>
        </p:nvSpPr>
        <p:spPr>
          <a:xfrm>
            <a:off x="1922030" y="854300"/>
            <a:ext cx="8278426" cy="932835"/>
          </a:xfrm>
        </p:spPr>
        <p:txBody>
          <a:bodyPr>
            <a:normAutofit/>
          </a:bodyPr>
          <a:lstStyle/>
          <a:p>
            <a:pPr marL="0" indent="0">
              <a:spcBef>
                <a:spcPts val="0"/>
              </a:spcBef>
              <a:spcAft>
                <a:spcPts val="600"/>
              </a:spcAft>
              <a:buNone/>
            </a:pPr>
            <a:r>
              <a:rPr lang="en-ZA" sz="2200" dirty="0">
                <a:solidFill>
                  <a:srgbClr val="FF0000"/>
                </a:solidFill>
              </a:rPr>
              <a:t>Products supplied globally for clinical and research application</a:t>
            </a:r>
          </a:p>
        </p:txBody>
      </p:sp>
      <p:graphicFrame>
        <p:nvGraphicFramePr>
          <p:cNvPr id="9" name="Table 8">
            <a:extLst>
              <a:ext uri="{FF2B5EF4-FFF2-40B4-BE49-F238E27FC236}">
                <a16:creationId xmlns:a16="http://schemas.microsoft.com/office/drawing/2014/main" id="{71353159-3764-C041-83F6-20B5E7809C21}"/>
              </a:ext>
            </a:extLst>
          </p:cNvPr>
          <p:cNvGraphicFramePr>
            <a:graphicFrameLocks noGrp="1"/>
          </p:cNvGraphicFramePr>
          <p:nvPr/>
        </p:nvGraphicFramePr>
        <p:xfrm>
          <a:off x="1958034" y="1320717"/>
          <a:ext cx="8206418" cy="3378941"/>
        </p:xfrm>
        <a:graphic>
          <a:graphicData uri="http://schemas.openxmlformats.org/drawingml/2006/table">
            <a:tbl>
              <a:tblPr firstRow="1" firstCol="1" bandRow="1"/>
              <a:tblGrid>
                <a:gridCol w="1401662">
                  <a:extLst>
                    <a:ext uri="{9D8B030D-6E8A-4147-A177-3AD203B41FA5}">
                      <a16:colId xmlns:a16="http://schemas.microsoft.com/office/drawing/2014/main" val="1877469340"/>
                    </a:ext>
                  </a:extLst>
                </a:gridCol>
                <a:gridCol w="5472608">
                  <a:extLst>
                    <a:ext uri="{9D8B030D-6E8A-4147-A177-3AD203B41FA5}">
                      <a16:colId xmlns:a16="http://schemas.microsoft.com/office/drawing/2014/main" val="524139941"/>
                    </a:ext>
                  </a:extLst>
                </a:gridCol>
                <a:gridCol w="1332148">
                  <a:extLst>
                    <a:ext uri="{9D8B030D-6E8A-4147-A177-3AD203B41FA5}">
                      <a16:colId xmlns:a16="http://schemas.microsoft.com/office/drawing/2014/main" val="1800899035"/>
                    </a:ext>
                  </a:extLst>
                </a:gridCol>
              </a:tblGrid>
              <a:tr h="253481">
                <a:tc>
                  <a:txBody>
                    <a:bodyPr/>
                    <a:lstStyle/>
                    <a:p>
                      <a:pPr algn="just">
                        <a:lnSpc>
                          <a:spcPct val="110000"/>
                        </a:lnSpc>
                        <a:spcAft>
                          <a:spcPts val="600"/>
                        </a:spcAft>
                      </a:pPr>
                      <a:r>
                        <a:rPr lang="en-ZA" sz="1400" b="1" kern="1200" dirty="0">
                          <a:solidFill>
                            <a:schemeClr val="bg1"/>
                          </a:solidFill>
                          <a:effectLst/>
                          <a:latin typeface="Arial" panose="020B0604020202020204" pitchFamily="34" charset="0"/>
                          <a:ea typeface="Tw Cen MT" panose="020B0602020104020603" pitchFamily="34" charset="0"/>
                          <a:cs typeface="Arial" panose="020B0604020202020204" pitchFamily="34" charset="0"/>
                        </a:rPr>
                        <a:t>Product</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algn="ctr">
                        <a:lnSpc>
                          <a:spcPct val="110000"/>
                        </a:lnSpc>
                        <a:spcAft>
                          <a:spcPts val="600"/>
                        </a:spcAft>
                      </a:pPr>
                      <a:r>
                        <a:rPr lang="en-ZA" sz="1400" b="1" kern="1200" dirty="0">
                          <a:solidFill>
                            <a:schemeClr val="bg1"/>
                          </a:solidFill>
                          <a:effectLst/>
                          <a:latin typeface="Arial" panose="020B0604020202020204" pitchFamily="34" charset="0"/>
                          <a:ea typeface="Tw Cen MT" panose="020B0602020104020603" pitchFamily="34" charset="0"/>
                          <a:cs typeface="Arial" panose="020B0604020202020204" pitchFamily="34" charset="0"/>
                        </a:rPr>
                        <a:t>Application</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T</a:t>
                      </a:r>
                      <a:r>
                        <a:rPr lang="en-US" sz="1400" b="1" kern="1200" dirty="0">
                          <a:solidFill>
                            <a:schemeClr val="bg1"/>
                          </a:solidFill>
                          <a:effectLst/>
                          <a:latin typeface="Arial" panose="020B0604020202020204" pitchFamily="34" charset="0"/>
                          <a:ea typeface="+mn-ea"/>
                          <a:cs typeface="Arial" panose="020B0604020202020204" pitchFamily="34" charset="0"/>
                        </a:rPr>
                        <a:t>½</a:t>
                      </a:r>
                      <a:endParaRPr lang="en-US" sz="1400" b="1" dirty="0">
                        <a:solidFill>
                          <a:schemeClr val="bg1"/>
                        </a:solidFill>
                        <a:latin typeface="Arial" panose="020B0604020202020204"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990070124"/>
                  </a:ext>
                </a:extLst>
              </a:tr>
              <a:tr h="5763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0000"/>
                        </a:lnSpc>
                        <a:spcAft>
                          <a:spcPts val="600"/>
                        </a:spcAft>
                      </a:pPr>
                      <a:r>
                        <a:rPr lang="en-ZA" sz="1400" b="1" kern="1200" baseline="30000" dirty="0">
                          <a:solidFill>
                            <a:schemeClr val="bg1"/>
                          </a:solidFill>
                          <a:effectLst/>
                          <a:latin typeface="Arial" panose="020B0604020202020204" pitchFamily="34" charset="0"/>
                          <a:ea typeface="Tw Cen MT" panose="020B0602020104020603" pitchFamily="34" charset="0"/>
                          <a:cs typeface="Arial" panose="020B0604020202020204" pitchFamily="34" charset="0"/>
                        </a:rPr>
                        <a:t>68</a:t>
                      </a:r>
                      <a:r>
                        <a:rPr lang="en-ZA" sz="1400" b="1" kern="1200" dirty="0">
                          <a:solidFill>
                            <a:schemeClr val="bg1"/>
                          </a:solidFill>
                          <a:effectLst/>
                          <a:latin typeface="Arial" panose="020B0604020202020204" pitchFamily="34" charset="0"/>
                          <a:ea typeface="Tw Cen MT" panose="020B0602020104020603" pitchFamily="34" charset="0"/>
                          <a:cs typeface="Arial" panose="020B0604020202020204" pitchFamily="34" charset="0"/>
                        </a:rPr>
                        <a:t>Ge/</a:t>
                      </a:r>
                      <a:r>
                        <a:rPr lang="en-ZA" sz="1400" b="1" kern="1200" baseline="30000" dirty="0">
                          <a:solidFill>
                            <a:schemeClr val="bg1"/>
                          </a:solidFill>
                          <a:effectLst/>
                          <a:latin typeface="Arial" panose="020B0604020202020204" pitchFamily="34" charset="0"/>
                          <a:ea typeface="Tw Cen MT" panose="020B0602020104020603" pitchFamily="34" charset="0"/>
                          <a:cs typeface="Arial" panose="020B0604020202020204" pitchFamily="34" charset="0"/>
                        </a:rPr>
                        <a:t>68</a:t>
                      </a:r>
                      <a:r>
                        <a:rPr lang="en-ZA" sz="1400" b="1" kern="1200" dirty="0">
                          <a:solidFill>
                            <a:schemeClr val="bg1"/>
                          </a:solidFill>
                          <a:effectLst/>
                          <a:latin typeface="Arial" panose="020B0604020202020204" pitchFamily="34" charset="0"/>
                          <a:ea typeface="Tw Cen MT" panose="020B0602020104020603" pitchFamily="34" charset="0"/>
                          <a:cs typeface="Arial" panose="020B0604020202020204" pitchFamily="34" charset="0"/>
                        </a:rPr>
                        <a:t>Ga generator</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10000"/>
                        </a:lnSpc>
                        <a:spcAft>
                          <a:spcPts val="600"/>
                        </a:spcAft>
                      </a:pPr>
                      <a:r>
                        <a:rPr lang="en-ZA" sz="1400" kern="1200" baseline="30000" dirty="0">
                          <a:solidFill>
                            <a:schemeClr val="tx1"/>
                          </a:solidFill>
                          <a:effectLst/>
                          <a:latin typeface="Arial" panose="020B0604020202020204" pitchFamily="34" charset="0"/>
                          <a:cs typeface="Arial" panose="020B0604020202020204" pitchFamily="34" charset="0"/>
                        </a:rPr>
                        <a:t>68</a:t>
                      </a:r>
                      <a:r>
                        <a:rPr lang="en-ZA" sz="1400" kern="1200" dirty="0">
                          <a:solidFill>
                            <a:schemeClr val="tx1"/>
                          </a:solidFill>
                          <a:effectLst/>
                          <a:latin typeface="Arial" panose="020B0604020202020204" pitchFamily="34" charset="0"/>
                          <a:cs typeface="Arial" panose="020B0604020202020204" pitchFamily="34" charset="0"/>
                        </a:rPr>
                        <a:t>Ge/</a:t>
                      </a:r>
                      <a:r>
                        <a:rPr lang="en-ZA" sz="1400" kern="1200" baseline="30000" dirty="0">
                          <a:solidFill>
                            <a:schemeClr val="tx1"/>
                          </a:solidFill>
                          <a:effectLst/>
                          <a:latin typeface="Arial" panose="020B0604020202020204" pitchFamily="34" charset="0"/>
                          <a:cs typeface="Arial" panose="020B0604020202020204" pitchFamily="34" charset="0"/>
                        </a:rPr>
                        <a:t>68</a:t>
                      </a:r>
                      <a:r>
                        <a:rPr lang="en-ZA" sz="1400" kern="1200" dirty="0">
                          <a:solidFill>
                            <a:schemeClr val="tx1"/>
                          </a:solidFill>
                          <a:effectLst/>
                          <a:latin typeface="Arial" panose="020B0604020202020204" pitchFamily="34" charset="0"/>
                          <a:cs typeface="Arial" panose="020B0604020202020204" pitchFamily="34" charset="0"/>
                        </a:rPr>
                        <a:t>Ga generators used for the PET diagnosis of neuroendocrine tumours (NET’s).</a:t>
                      </a:r>
                      <a:endParaRPr lang="en-ZA" sz="1400" kern="1200" dirty="0">
                        <a:solidFill>
                          <a:schemeClr val="tx1"/>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0000"/>
                        </a:lnSpc>
                        <a:spcAft>
                          <a:spcPts val="600"/>
                        </a:spcAft>
                      </a:pPr>
                      <a:r>
                        <a:rPr lang="en-ZA" sz="1400" kern="1200" baseline="300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68</a:t>
                      </a:r>
                      <a:r>
                        <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Ge: 271 days</a:t>
                      </a:r>
                    </a:p>
                    <a:p>
                      <a:pPr algn="ctr">
                        <a:lnSpc>
                          <a:spcPct val="110000"/>
                        </a:lnSpc>
                        <a:spcAft>
                          <a:spcPts val="600"/>
                        </a:spcAft>
                      </a:pPr>
                      <a:r>
                        <a:rPr lang="en-ZA" sz="1400" kern="1200" baseline="300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68</a:t>
                      </a:r>
                      <a:r>
                        <a:rPr lang="en-ZA" sz="1400" kern="1200" baseline="0" dirty="0">
                          <a:solidFill>
                            <a:srgbClr val="000000"/>
                          </a:solidFill>
                          <a:effectLst/>
                          <a:latin typeface="Arial" panose="020B0604020202020204" pitchFamily="34" charset="0"/>
                          <a:ea typeface="Tw Cen MT" panose="020B0602020104020603" pitchFamily="34" charset="0"/>
                          <a:cs typeface="Arial" panose="020B0604020202020204" pitchFamily="34" charset="0"/>
                        </a:rPr>
                        <a:t>Ga: 68 min</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68323782"/>
                  </a:ext>
                </a:extLst>
              </a:tr>
              <a:tr h="9144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0000"/>
                        </a:lnSpc>
                        <a:spcAft>
                          <a:spcPts val="600"/>
                        </a:spcAft>
                      </a:pPr>
                      <a:r>
                        <a:rPr lang="en-ZA" sz="1400" b="1" kern="1200" baseline="30000" dirty="0">
                          <a:effectLst/>
                          <a:latin typeface="Arial" panose="020B0604020202020204" pitchFamily="34" charset="0"/>
                          <a:cs typeface="Arial" panose="020B0604020202020204" pitchFamily="34" charset="0"/>
                        </a:rPr>
                        <a:t>123</a:t>
                      </a:r>
                      <a:r>
                        <a:rPr lang="en-ZA" sz="1400" b="1" kern="1200" dirty="0">
                          <a:effectLst/>
                          <a:latin typeface="Arial" panose="020B0604020202020204" pitchFamily="34" charset="0"/>
                          <a:cs typeface="Arial" panose="020B0604020202020204" pitchFamily="34" charset="0"/>
                        </a:rPr>
                        <a:t>I products</a:t>
                      </a:r>
                      <a:endParaRPr lang="en-ZA" sz="1400" b="1"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10000"/>
                        </a:lnSpc>
                        <a:spcAft>
                          <a:spcPts val="600"/>
                        </a:spcAft>
                      </a:pPr>
                      <a:r>
                        <a:rPr lang="en-ZA" sz="1400" kern="1200" baseline="30000" dirty="0">
                          <a:effectLst/>
                          <a:latin typeface="Arial" panose="020B0604020202020204" pitchFamily="34" charset="0"/>
                          <a:cs typeface="Arial" panose="020B0604020202020204" pitchFamily="34" charset="0"/>
                        </a:rPr>
                        <a:t>123</a:t>
                      </a:r>
                      <a:r>
                        <a:rPr lang="en-ZA" sz="1400" kern="1200" dirty="0">
                          <a:effectLst/>
                          <a:latin typeface="Arial" panose="020B0604020202020204" pitchFamily="34" charset="0"/>
                          <a:cs typeface="Arial" panose="020B0604020202020204" pitchFamily="34" charset="0"/>
                        </a:rPr>
                        <a:t>I API, capsules, solution and </a:t>
                      </a:r>
                      <a:r>
                        <a:rPr lang="en-ZA" sz="1400" kern="1200" dirty="0" err="1">
                          <a:effectLst/>
                          <a:latin typeface="Arial" panose="020B0604020202020204" pitchFamily="34" charset="0"/>
                          <a:cs typeface="Arial" panose="020B0604020202020204" pitchFamily="34" charset="0"/>
                        </a:rPr>
                        <a:t>mIBG</a:t>
                      </a:r>
                      <a:r>
                        <a:rPr lang="en-ZA" sz="1400" kern="1200" dirty="0">
                          <a:effectLst/>
                          <a:latin typeface="Arial" panose="020B0604020202020204" pitchFamily="34" charset="0"/>
                          <a:cs typeface="Arial" panose="020B0604020202020204" pitchFamily="34" charset="0"/>
                        </a:rPr>
                        <a:t> injection. </a:t>
                      </a:r>
                    </a:p>
                    <a:p>
                      <a:pPr algn="l">
                        <a:lnSpc>
                          <a:spcPct val="110000"/>
                        </a:lnSpc>
                        <a:spcAft>
                          <a:spcPts val="600"/>
                        </a:spcAft>
                      </a:pPr>
                      <a:r>
                        <a:rPr lang="en-ZA" sz="1400" kern="1200" dirty="0">
                          <a:effectLst/>
                          <a:latin typeface="Arial" panose="020B0604020202020204" pitchFamily="34" charset="0"/>
                          <a:cs typeface="Arial" panose="020B0604020202020204" pitchFamily="34" charset="0"/>
                        </a:rPr>
                        <a:t>SPECT tracers used for tumour localisation and for observing heart, kidney, thyroid and brain function.</a:t>
                      </a:r>
                      <a:endPar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0000"/>
                        </a:lnSpc>
                        <a:spcAft>
                          <a:spcPts val="600"/>
                        </a:spcAft>
                      </a:pPr>
                      <a:r>
                        <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13.2 h</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151885502"/>
                  </a:ext>
                </a:extLst>
              </a:tr>
              <a:tr h="55057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just" defTabSz="914400" rtl="0" eaLnBrk="1" fontAlgn="auto" latinLnBrk="0" hangingPunct="1">
                        <a:lnSpc>
                          <a:spcPct val="110000"/>
                        </a:lnSpc>
                        <a:spcBef>
                          <a:spcPts val="0"/>
                        </a:spcBef>
                        <a:spcAft>
                          <a:spcPts val="600"/>
                        </a:spcAft>
                        <a:buClrTx/>
                        <a:buSzTx/>
                        <a:buFontTx/>
                        <a:buNone/>
                        <a:tabLst/>
                        <a:defRPr/>
                      </a:pPr>
                      <a:r>
                        <a:rPr lang="en-ZA" sz="1400" b="1" kern="1200" baseline="30000" dirty="0">
                          <a:solidFill>
                            <a:schemeClr val="bg1"/>
                          </a:solidFill>
                          <a:effectLst/>
                          <a:latin typeface="Arial" panose="020B0604020202020204" pitchFamily="34" charset="0"/>
                          <a:ea typeface="Tw Cen MT" panose="020B0602020104020603" pitchFamily="34" charset="0"/>
                          <a:cs typeface="Arial" panose="020B0604020202020204" pitchFamily="34" charset="0"/>
                        </a:rPr>
                        <a:t>18</a:t>
                      </a:r>
                      <a:r>
                        <a:rPr lang="en-ZA" sz="1400" b="1" kern="1200" dirty="0">
                          <a:solidFill>
                            <a:schemeClr val="bg1"/>
                          </a:solidFill>
                          <a:effectLst/>
                          <a:latin typeface="Arial" panose="020B0604020202020204" pitchFamily="34" charset="0"/>
                          <a:ea typeface="Tw Cen MT" panose="020B0602020104020603" pitchFamily="34" charset="0"/>
                          <a:cs typeface="Arial" panose="020B0604020202020204" pitchFamily="34" charset="0"/>
                        </a:rPr>
                        <a:t>F-FDG</a:t>
                      </a:r>
                    </a:p>
                    <a:p>
                      <a:pPr algn="just">
                        <a:lnSpc>
                          <a:spcPct val="110000"/>
                        </a:lnSpc>
                        <a:spcAft>
                          <a:spcPts val="600"/>
                        </a:spcAft>
                      </a:pPr>
                      <a:endParaRPr lang="en-ZA" sz="1400" b="1"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ZA" sz="1400" kern="1200" dirty="0">
                          <a:solidFill>
                            <a:schemeClr val="tx1"/>
                          </a:solidFill>
                          <a:effectLst/>
                          <a:latin typeface="Arial" panose="020B0604020202020204" pitchFamily="34" charset="0"/>
                          <a:ea typeface="Tw Cen MT" panose="020B0602020104020603" pitchFamily="34" charset="0"/>
                          <a:cs typeface="Arial" panose="020B0604020202020204" pitchFamily="34" charset="0"/>
                        </a:rPr>
                        <a:t>PET</a:t>
                      </a:r>
                      <a:r>
                        <a:rPr lang="en-ZA" sz="1400" kern="1200" baseline="0" dirty="0">
                          <a:solidFill>
                            <a:schemeClr val="tx1"/>
                          </a:solidFill>
                          <a:effectLst/>
                          <a:latin typeface="Arial" panose="020B0604020202020204" pitchFamily="34" charset="0"/>
                          <a:ea typeface="Tw Cen MT" panose="020B0602020104020603" pitchFamily="34" charset="0"/>
                          <a:cs typeface="Arial" panose="020B0604020202020204" pitchFamily="34" charset="0"/>
                        </a:rPr>
                        <a:t> radiopharmaceutical used for oncology, cardiac and neurological applications</a:t>
                      </a:r>
                      <a:endParaRPr lang="en-ZA" sz="1400" kern="1200" dirty="0">
                        <a:solidFill>
                          <a:schemeClr val="tx1"/>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0000"/>
                        </a:lnSpc>
                        <a:spcAft>
                          <a:spcPts val="600"/>
                        </a:spcAft>
                      </a:pPr>
                      <a:r>
                        <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1.83 h</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821597130"/>
                  </a:ext>
                </a:extLst>
              </a:tr>
              <a:tr h="5335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0000"/>
                        </a:lnSpc>
                        <a:spcAft>
                          <a:spcPts val="600"/>
                        </a:spcAft>
                      </a:pPr>
                      <a:r>
                        <a:rPr lang="en-ZA" sz="1400" b="1" kern="1200" baseline="30000" dirty="0">
                          <a:effectLst/>
                          <a:latin typeface="Arial" panose="020B0604020202020204" pitchFamily="34" charset="0"/>
                          <a:cs typeface="Arial" panose="020B0604020202020204" pitchFamily="34" charset="0"/>
                        </a:rPr>
                        <a:t>82</a:t>
                      </a:r>
                      <a:r>
                        <a:rPr lang="en-ZA" sz="1400" b="1" kern="1200" dirty="0">
                          <a:effectLst/>
                          <a:latin typeface="Arial" panose="020B0604020202020204" pitchFamily="34" charset="0"/>
                          <a:cs typeface="Arial" panose="020B0604020202020204" pitchFamily="34" charset="0"/>
                        </a:rPr>
                        <a:t>Sr</a:t>
                      </a:r>
                      <a:endParaRPr lang="en-ZA" sz="1400" b="1"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10000"/>
                        </a:lnSpc>
                        <a:spcAft>
                          <a:spcPts val="600"/>
                        </a:spcAft>
                      </a:pPr>
                      <a:r>
                        <a:rPr lang="en-ZA" sz="1400" kern="1200" dirty="0">
                          <a:effectLst/>
                          <a:latin typeface="Arial" panose="020B0604020202020204" pitchFamily="34" charset="0"/>
                          <a:cs typeface="Arial" panose="020B0604020202020204" pitchFamily="34" charset="0"/>
                        </a:rPr>
                        <a:t>Irradiated </a:t>
                      </a:r>
                      <a:r>
                        <a:rPr lang="en-ZA" sz="1400" kern="1200" dirty="0" err="1">
                          <a:effectLst/>
                          <a:latin typeface="Arial" panose="020B0604020202020204" pitchFamily="34" charset="0"/>
                          <a:cs typeface="Arial" panose="020B0604020202020204" pitchFamily="34" charset="0"/>
                        </a:rPr>
                        <a:t>Rb</a:t>
                      </a:r>
                      <a:r>
                        <a:rPr lang="en-ZA" sz="1400" kern="1200" dirty="0">
                          <a:effectLst/>
                          <a:latin typeface="Arial" panose="020B0604020202020204" pitchFamily="34" charset="0"/>
                          <a:cs typeface="Arial" panose="020B0604020202020204" pitchFamily="34" charset="0"/>
                        </a:rPr>
                        <a:t> targets (unprocessed)</a:t>
                      </a:r>
                      <a:r>
                        <a:rPr lang="en-ZA" sz="1400" kern="0" baseline="30000" dirty="0">
                          <a:effectLst/>
                          <a:latin typeface="Arial" panose="020B0604020202020204" pitchFamily="34" charset="0"/>
                          <a:cs typeface="Arial" panose="020B0604020202020204" pitchFamily="34" charset="0"/>
                        </a:rPr>
                        <a:t> </a:t>
                      </a:r>
                      <a:r>
                        <a:rPr lang="en-ZA" sz="1400" kern="1200" dirty="0">
                          <a:effectLst/>
                          <a:latin typeface="Arial" panose="020B0604020202020204" pitchFamily="34" charset="0"/>
                          <a:cs typeface="Arial" panose="020B0604020202020204" pitchFamily="34" charset="0"/>
                        </a:rPr>
                        <a:t>used to prepare </a:t>
                      </a:r>
                      <a:r>
                        <a:rPr lang="en-ZA" sz="1400" kern="1200" baseline="30000" dirty="0">
                          <a:effectLst/>
                          <a:latin typeface="Arial" panose="020B0604020202020204" pitchFamily="34" charset="0"/>
                          <a:cs typeface="Arial" panose="020B0604020202020204" pitchFamily="34" charset="0"/>
                        </a:rPr>
                        <a:t>82</a:t>
                      </a:r>
                      <a:r>
                        <a:rPr lang="en-ZA" sz="1400" kern="1200" dirty="0">
                          <a:effectLst/>
                          <a:latin typeface="Arial" panose="020B0604020202020204" pitchFamily="34" charset="0"/>
                          <a:cs typeface="Arial" panose="020B0604020202020204" pitchFamily="34" charset="0"/>
                        </a:rPr>
                        <a:t>Sr API. </a:t>
                      </a:r>
                      <a:r>
                        <a:rPr lang="en-ZA" sz="1400" kern="1200" baseline="30000" dirty="0">
                          <a:effectLst/>
                          <a:latin typeface="Arial" panose="020B0604020202020204" pitchFamily="34" charset="0"/>
                          <a:cs typeface="Arial" panose="020B0604020202020204" pitchFamily="34" charset="0"/>
                        </a:rPr>
                        <a:t>82</a:t>
                      </a:r>
                      <a:r>
                        <a:rPr lang="en-ZA" sz="1400" kern="1200" dirty="0">
                          <a:effectLst/>
                          <a:latin typeface="Arial" panose="020B0604020202020204" pitchFamily="34" charset="0"/>
                          <a:cs typeface="Arial" panose="020B0604020202020204" pitchFamily="34" charset="0"/>
                        </a:rPr>
                        <a:t>Sr/</a:t>
                      </a:r>
                      <a:r>
                        <a:rPr lang="en-ZA" sz="1400" kern="1200" baseline="30000" dirty="0">
                          <a:effectLst/>
                          <a:latin typeface="Arial" panose="020B0604020202020204" pitchFamily="34" charset="0"/>
                          <a:cs typeface="Arial" panose="020B0604020202020204" pitchFamily="34" charset="0"/>
                        </a:rPr>
                        <a:t>82</a:t>
                      </a:r>
                      <a:r>
                        <a:rPr lang="en-ZA" sz="1400" kern="1200" dirty="0">
                          <a:effectLst/>
                          <a:latin typeface="Arial" panose="020B0604020202020204" pitchFamily="34" charset="0"/>
                          <a:cs typeface="Arial" panose="020B0604020202020204" pitchFamily="34" charset="0"/>
                        </a:rPr>
                        <a:t>Rb generators  used for myocardial perfusion PET imaging. </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0000"/>
                        </a:lnSpc>
                        <a:spcAft>
                          <a:spcPts val="600"/>
                        </a:spcAft>
                      </a:pPr>
                      <a:r>
                        <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25.6 days</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91970890"/>
                  </a:ext>
                </a:extLst>
              </a:tr>
              <a:tr h="55057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lnSpc>
                          <a:spcPct val="110000"/>
                        </a:lnSpc>
                        <a:spcAft>
                          <a:spcPts val="600"/>
                        </a:spcAft>
                      </a:pPr>
                      <a:r>
                        <a:rPr lang="en-ZA" sz="1400" b="1" kern="1200" baseline="30000" dirty="0">
                          <a:effectLst/>
                          <a:latin typeface="Arial" panose="020B0604020202020204" pitchFamily="34" charset="0"/>
                          <a:cs typeface="Arial" panose="020B0604020202020204" pitchFamily="34" charset="0"/>
                        </a:rPr>
                        <a:t>22</a:t>
                      </a:r>
                      <a:r>
                        <a:rPr lang="en-ZA" sz="1400" b="1" kern="1200" dirty="0">
                          <a:effectLst/>
                          <a:latin typeface="Arial" panose="020B0604020202020204" pitchFamily="34" charset="0"/>
                          <a:cs typeface="Arial" panose="020B0604020202020204" pitchFamily="34" charset="0"/>
                        </a:rPr>
                        <a:t>Na solution &amp; source</a:t>
                      </a:r>
                      <a:endParaRPr lang="en-ZA" sz="1400" b="1"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10000"/>
                        </a:lnSpc>
                        <a:spcAft>
                          <a:spcPts val="600"/>
                        </a:spcAft>
                      </a:pPr>
                      <a:r>
                        <a:rPr lang="en-ZA" sz="1400" kern="1200" baseline="30000" dirty="0">
                          <a:effectLst/>
                          <a:latin typeface="Arial" panose="020B0604020202020204" pitchFamily="34" charset="0"/>
                          <a:cs typeface="Arial" panose="020B0604020202020204" pitchFamily="34" charset="0"/>
                        </a:rPr>
                        <a:t>22</a:t>
                      </a:r>
                      <a:r>
                        <a:rPr lang="en-ZA" sz="1400" kern="1200" dirty="0">
                          <a:effectLst/>
                          <a:latin typeface="Arial" panose="020B0604020202020204" pitchFamily="34" charset="0"/>
                          <a:cs typeface="Arial" panose="020B0604020202020204" pitchFamily="34" charset="0"/>
                        </a:rPr>
                        <a:t>Na ultra-high vacuum positron sources used for scientific research purposes (positron annihilation studies).</a:t>
                      </a:r>
                      <a:endPar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0000"/>
                        </a:lnSpc>
                        <a:spcAft>
                          <a:spcPts val="600"/>
                        </a:spcAft>
                      </a:pPr>
                      <a:r>
                        <a:rPr lang="en-ZA" sz="1400" kern="1200" dirty="0">
                          <a:solidFill>
                            <a:srgbClr val="000000"/>
                          </a:solidFill>
                          <a:effectLst/>
                          <a:latin typeface="Arial" panose="020B0604020202020204" pitchFamily="34" charset="0"/>
                          <a:ea typeface="Tw Cen MT" panose="020B0602020104020603" pitchFamily="34" charset="0"/>
                          <a:cs typeface="Arial" panose="020B0604020202020204" pitchFamily="34" charset="0"/>
                        </a:rPr>
                        <a:t>2.6 years</a:t>
                      </a:r>
                    </a:p>
                  </a:txBody>
                  <a:tcPr marL="68580" marR="6858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816197819"/>
                  </a:ext>
                </a:extLst>
              </a:tr>
            </a:tbl>
          </a:graphicData>
        </a:graphic>
      </p:graphicFrame>
      <p:sp>
        <p:nvSpPr>
          <p:cNvPr id="3" name="Title 1">
            <a:extLst>
              <a:ext uri="{FF2B5EF4-FFF2-40B4-BE49-F238E27FC236}">
                <a16:creationId xmlns:a16="http://schemas.microsoft.com/office/drawing/2014/main" id="{D7F04ADF-2EB4-B03A-0AA3-DA51066B9EF5}"/>
              </a:ext>
            </a:extLst>
          </p:cNvPr>
          <p:cNvSpPr txBox="1">
            <a:spLocks/>
          </p:cNvSpPr>
          <p:nvPr/>
        </p:nvSpPr>
        <p:spPr bwMode="auto">
          <a:xfrm>
            <a:off x="1889756" y="332656"/>
            <a:ext cx="854161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fontAlgn="base">
              <a:spcBef>
                <a:spcPct val="0"/>
              </a:spcBef>
              <a:spcAft>
                <a:spcPct val="0"/>
              </a:spcAft>
              <a:defRPr sz="2000" b="1" kern="1200" cap="all">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ctr">
              <a:defRPr/>
            </a:pPr>
            <a:r>
              <a:rPr lang="en-US" sz="3200" b="0" cap="none" dirty="0">
                <a:solidFill>
                  <a:srgbClr val="1F497D">
                    <a:lumMod val="60000"/>
                    <a:lumOff val="40000"/>
                  </a:srgbClr>
                </a:solidFill>
                <a:latin typeface="Calibri"/>
              </a:rPr>
              <a:t>Nuclear Medicine</a:t>
            </a:r>
            <a:endParaRPr lang="en-ZA" sz="3200" b="0" dirty="0">
              <a:solidFill>
                <a:srgbClr val="1F497D">
                  <a:lumMod val="60000"/>
                  <a:lumOff val="40000"/>
                </a:srgbClr>
              </a:solidFill>
              <a:latin typeface="Calibri"/>
            </a:endParaRPr>
          </a:p>
        </p:txBody>
      </p:sp>
    </p:spTree>
    <p:extLst>
      <p:ext uri="{BB962C8B-B14F-4D97-AF65-F5344CB8AC3E}">
        <p14:creationId xmlns:p14="http://schemas.microsoft.com/office/powerpoint/2010/main" val="1987641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643E-EB1A-4913-A6EC-D72796D22481}"/>
              </a:ext>
            </a:extLst>
          </p:cNvPr>
          <p:cNvSpPr>
            <a:spLocks noGrp="1"/>
          </p:cNvSpPr>
          <p:nvPr>
            <p:ph type="title"/>
          </p:nvPr>
        </p:nvSpPr>
        <p:spPr>
          <a:xfrm>
            <a:off x="609600" y="-91440"/>
            <a:ext cx="10972800" cy="822644"/>
          </a:xfrm>
        </p:spPr>
        <p:txBody>
          <a:bodyPr/>
          <a:lstStyle/>
          <a:p>
            <a:r>
              <a:rPr lang="en-GB" b="1" dirty="0">
                <a:solidFill>
                  <a:srgbClr val="0070C0"/>
                </a:solidFill>
              </a:rPr>
              <a:t>iThemba LABS – JINR Collaboration</a:t>
            </a:r>
            <a:endParaRPr lang="en-ZA" b="1" dirty="0">
              <a:solidFill>
                <a:srgbClr val="0070C0"/>
              </a:solidFill>
            </a:endParaRPr>
          </a:p>
        </p:txBody>
      </p:sp>
      <p:sp>
        <p:nvSpPr>
          <p:cNvPr id="3" name="Content Placeholder 2">
            <a:extLst>
              <a:ext uri="{FF2B5EF4-FFF2-40B4-BE49-F238E27FC236}">
                <a16:creationId xmlns:a16="http://schemas.microsoft.com/office/drawing/2014/main" id="{75FC87C6-F866-4BAB-A069-F0179AAC7EFA}"/>
              </a:ext>
            </a:extLst>
          </p:cNvPr>
          <p:cNvSpPr>
            <a:spLocks noGrp="1"/>
          </p:cNvSpPr>
          <p:nvPr>
            <p:ph idx="1"/>
          </p:nvPr>
        </p:nvSpPr>
        <p:spPr>
          <a:xfrm>
            <a:off x="609600" y="640080"/>
            <a:ext cx="11369040" cy="5486400"/>
          </a:xfrm>
          <a:solidFill>
            <a:schemeClr val="bg1"/>
          </a:solidFill>
        </p:spPr>
        <p:txBody>
          <a:bodyPr>
            <a:noAutofit/>
          </a:bodyPr>
          <a:lstStyle/>
          <a:p>
            <a:r>
              <a:rPr lang="en-GB" sz="2200" b="1" dirty="0">
                <a:solidFill>
                  <a:srgbClr val="C00000"/>
                </a:solidFill>
              </a:rPr>
              <a:t>Accelerator Technology </a:t>
            </a:r>
            <a:endParaRPr lang="en-GB" sz="2200" b="1" dirty="0">
              <a:solidFill>
                <a:srgbClr val="C00000"/>
              </a:solidFill>
              <a:highlight>
                <a:srgbClr val="FFFF00"/>
              </a:highlight>
            </a:endParaRPr>
          </a:p>
          <a:p>
            <a:r>
              <a:rPr lang="en-GB" sz="2200" dirty="0"/>
              <a:t>Ion Sources</a:t>
            </a:r>
          </a:p>
          <a:p>
            <a:pPr lvl="1"/>
            <a:r>
              <a:rPr lang="en-GB" sz="2200" dirty="0"/>
              <a:t>Beam Monitoring Systems/Devices</a:t>
            </a:r>
          </a:p>
          <a:p>
            <a:pPr lvl="1"/>
            <a:r>
              <a:rPr lang="en-GB" sz="2200" dirty="0"/>
              <a:t>Materials Irradiation Facility</a:t>
            </a:r>
          </a:p>
          <a:p>
            <a:r>
              <a:rPr lang="en-GB" sz="2200" b="1" dirty="0">
                <a:solidFill>
                  <a:srgbClr val="C00000"/>
                </a:solidFill>
              </a:rPr>
              <a:t>Engineering</a:t>
            </a:r>
          </a:p>
          <a:p>
            <a:pPr lvl="1"/>
            <a:r>
              <a:rPr lang="en-GB" sz="2200" dirty="0"/>
              <a:t>Data Acquisition System for SPD at NICA –</a:t>
            </a:r>
          </a:p>
          <a:p>
            <a:pPr lvl="1"/>
            <a:r>
              <a:rPr lang="en-GB" sz="2200" dirty="0"/>
              <a:t>Radiation Hardness Testing of electronic components for space applications (Presentation Dr Arno Barnard)</a:t>
            </a:r>
          </a:p>
          <a:p>
            <a:pPr lvl="1"/>
            <a:r>
              <a:rPr lang="en-GB" sz="2200" dirty="0"/>
              <a:t>Detector development, with associated high-speed electronics for data processing</a:t>
            </a:r>
          </a:p>
          <a:p>
            <a:r>
              <a:rPr lang="en-GB" sz="2200" b="1" dirty="0">
                <a:solidFill>
                  <a:srgbClr val="C00000"/>
                </a:solidFill>
              </a:rPr>
              <a:t>Basic and Applied Research (iThemba LABS and SA Institutions)</a:t>
            </a:r>
          </a:p>
          <a:p>
            <a:pPr lvl="1"/>
            <a:r>
              <a:rPr lang="en-GB" sz="2200" dirty="0"/>
              <a:t>Nuclear Physics and Material science</a:t>
            </a:r>
          </a:p>
          <a:p>
            <a:pPr lvl="1"/>
            <a:r>
              <a:rPr lang="en-GB" sz="2200" dirty="0"/>
              <a:t>Radiochemistry (Presentation by Prof Jan Rijn Zeevaart)</a:t>
            </a:r>
          </a:p>
          <a:p>
            <a:pPr lvl="1"/>
            <a:r>
              <a:rPr lang="en-GB" sz="2200" dirty="0"/>
              <a:t>Radiobiology (Presentation by Dr Neo Seane)</a:t>
            </a:r>
          </a:p>
          <a:p>
            <a:r>
              <a:rPr lang="en-GB" sz="2200" b="1" dirty="0">
                <a:solidFill>
                  <a:srgbClr val="C00000"/>
                </a:solidFill>
              </a:rPr>
              <a:t>Virtual Laboratory</a:t>
            </a:r>
            <a:endParaRPr lang="en-ZA" sz="2200" dirty="0"/>
          </a:p>
        </p:txBody>
      </p:sp>
    </p:spTree>
    <p:extLst>
      <p:ext uri="{BB962C8B-B14F-4D97-AF65-F5344CB8AC3E}">
        <p14:creationId xmlns:p14="http://schemas.microsoft.com/office/powerpoint/2010/main" val="1200267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846DA51-220B-4DFE-BBD8-742FD5A63025}"/>
              </a:ext>
            </a:extLst>
          </p:cNvPr>
          <p:cNvSpPr txBox="1">
            <a:spLocks/>
          </p:cNvSpPr>
          <p:nvPr/>
        </p:nvSpPr>
        <p:spPr>
          <a:xfrm>
            <a:off x="263352" y="553929"/>
            <a:ext cx="11233248" cy="18669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ZA" sz="700" dirty="0">
              <a:latin typeface="Helvetica" pitchFamily="2" charset="0"/>
              <a:cs typeface="Arial" panose="020B0604020202020204" pitchFamily="34" charset="0"/>
            </a:endParaRPr>
          </a:p>
        </p:txBody>
      </p:sp>
      <p:sp>
        <p:nvSpPr>
          <p:cNvPr id="4" name="Google Shape;528;p62">
            <a:extLst>
              <a:ext uri="{FF2B5EF4-FFF2-40B4-BE49-F238E27FC236}">
                <a16:creationId xmlns:a16="http://schemas.microsoft.com/office/drawing/2014/main" id="{B956B408-8E59-4D4B-8688-3245A359418D}"/>
              </a:ext>
            </a:extLst>
          </p:cNvPr>
          <p:cNvSpPr txBox="1">
            <a:spLocks/>
          </p:cNvSpPr>
          <p:nvPr/>
        </p:nvSpPr>
        <p:spPr>
          <a:xfrm>
            <a:off x="101273" y="818344"/>
            <a:ext cx="8590426" cy="2900328"/>
          </a:xfrm>
          <a:prstGeom prst="rect">
            <a:avLst/>
          </a:prstGeom>
        </p:spPr>
        <p:txBody>
          <a:bodyPr spcFirstLastPara="1" vert="horz" wrap="square" lIns="121900" tIns="121900" rIns="121900" bIns="12190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ZA" sz="2000" dirty="0">
                <a:latin typeface="Helvetica" pitchFamily="2" charset="0"/>
              </a:rPr>
              <a:t>This partnership supports </a:t>
            </a:r>
            <a:r>
              <a:rPr lang="en-ZA" sz="2000" b="1" dirty="0">
                <a:latin typeface="Helvetica" pitchFamily="2" charset="0"/>
              </a:rPr>
              <a:t>global research in spin structure studies of protons and deuterons at the NICA collider</a:t>
            </a:r>
            <a:r>
              <a:rPr lang="en-ZA" sz="2000" dirty="0">
                <a:latin typeface="Helvetica" pitchFamily="2" charset="0"/>
              </a:rPr>
              <a:t>.</a:t>
            </a:r>
          </a:p>
          <a:p>
            <a:r>
              <a:rPr lang="en-ZA" sz="2000" dirty="0">
                <a:latin typeface="Helvetica" pitchFamily="2" charset="0"/>
              </a:rPr>
              <a:t>iThemba LABS contributions focus on:</a:t>
            </a:r>
          </a:p>
          <a:p>
            <a:pPr lvl="1"/>
            <a:r>
              <a:rPr lang="en-ZA" sz="2000" dirty="0">
                <a:latin typeface="Helvetica" pitchFamily="2" charset="0"/>
              </a:rPr>
              <a:t>Development of DAQ control software, online filter,  online monitoring, and data quality tools.</a:t>
            </a:r>
          </a:p>
          <a:p>
            <a:pPr lvl="1"/>
            <a:r>
              <a:rPr lang="en-ZA" sz="2000" dirty="0">
                <a:latin typeface="Helvetica" pitchFamily="2" charset="0"/>
              </a:rPr>
              <a:t>Optimisation of data processing using </a:t>
            </a:r>
            <a:r>
              <a:rPr lang="en-ZA" sz="2000" dirty="0">
                <a:latin typeface="Arial" panose="020B0604020202020204" pitchFamily="34" charset="0"/>
                <a:cs typeface="Arial" panose="020B0604020202020204" pitchFamily="34" charset="0"/>
              </a:rPr>
              <a:t>machine</a:t>
            </a:r>
            <a:r>
              <a:rPr lang="en-ZA" sz="2000" dirty="0">
                <a:latin typeface="Helvetica" pitchFamily="2" charset="0"/>
              </a:rPr>
              <a:t> learning techniques</a:t>
            </a:r>
          </a:p>
          <a:p>
            <a:r>
              <a:rPr lang="en-ZA" sz="2000" b="1" dirty="0">
                <a:latin typeface="Helvetica" pitchFamily="2" charset="0"/>
              </a:rPr>
              <a:t>Future Plans: </a:t>
            </a:r>
            <a:r>
              <a:rPr lang="en-ZA" sz="2000" dirty="0">
                <a:latin typeface="Helvetica" pitchFamily="2" charset="0"/>
              </a:rPr>
              <a:t>Extend contributions in Artificial Intelligence and machine learning-based event reconstruction and data quality control.</a:t>
            </a:r>
          </a:p>
          <a:p>
            <a:endParaRPr lang="en-ZA" sz="2000" dirty="0">
              <a:latin typeface="Helvetica" pitchFamily="2" charset="0"/>
            </a:endParaRPr>
          </a:p>
        </p:txBody>
      </p:sp>
      <p:pic>
        <p:nvPicPr>
          <p:cNvPr id="5" name="Graphic 4">
            <a:extLst>
              <a:ext uri="{FF2B5EF4-FFF2-40B4-BE49-F238E27FC236}">
                <a16:creationId xmlns:a16="http://schemas.microsoft.com/office/drawing/2014/main" id="{A5D4D5DB-0F17-4F6B-8047-6DB7C0B55E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639" y="-70656"/>
            <a:ext cx="1676400" cy="889000"/>
          </a:xfrm>
          <a:prstGeom prst="rect">
            <a:avLst/>
          </a:prstGeom>
        </p:spPr>
      </p:pic>
      <p:pic>
        <p:nvPicPr>
          <p:cNvPr id="6" name="Picture 5">
            <a:extLst>
              <a:ext uri="{FF2B5EF4-FFF2-40B4-BE49-F238E27FC236}">
                <a16:creationId xmlns:a16="http://schemas.microsoft.com/office/drawing/2014/main" id="{0CA071F7-1C0C-4C40-B1E8-708D3F822DAA}"/>
              </a:ext>
            </a:extLst>
          </p:cNvPr>
          <p:cNvPicPr>
            <a:picLocks noChangeAspect="1"/>
          </p:cNvPicPr>
          <p:nvPr/>
        </p:nvPicPr>
        <p:blipFill rotWithShape="1">
          <a:blip r:embed="rId5"/>
          <a:srcRect t="6822" b="18341"/>
          <a:stretch>
            <a:fillRect/>
          </a:stretch>
        </p:blipFill>
        <p:spPr>
          <a:xfrm>
            <a:off x="733557" y="3707135"/>
            <a:ext cx="7772400" cy="2542509"/>
          </a:xfrm>
          <a:prstGeom prst="rect">
            <a:avLst/>
          </a:prstGeom>
        </p:spPr>
      </p:pic>
      <p:sp>
        <p:nvSpPr>
          <p:cNvPr id="7" name="Rectangle 6">
            <a:extLst>
              <a:ext uri="{FF2B5EF4-FFF2-40B4-BE49-F238E27FC236}">
                <a16:creationId xmlns:a16="http://schemas.microsoft.com/office/drawing/2014/main" id="{D9496698-D9A1-4472-9F8C-F0C268FDFC29}"/>
              </a:ext>
            </a:extLst>
          </p:cNvPr>
          <p:cNvSpPr/>
          <p:nvPr/>
        </p:nvSpPr>
        <p:spPr>
          <a:xfrm>
            <a:off x="8688838" y="154955"/>
            <a:ext cx="3446175" cy="5889752"/>
          </a:xfrm>
          <a:prstGeom prst="rect">
            <a:avLst/>
          </a:prstGeom>
          <a:solidFill>
            <a:schemeClr val="accent1">
              <a:alpha val="739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6457E32-7CE3-471A-A4CC-465238726218}"/>
              </a:ext>
            </a:extLst>
          </p:cNvPr>
          <p:cNvSpPr txBox="1"/>
          <p:nvPr/>
        </p:nvSpPr>
        <p:spPr>
          <a:xfrm>
            <a:off x="8694562" y="154955"/>
            <a:ext cx="3403619" cy="2554545"/>
          </a:xfrm>
          <a:prstGeom prst="rect">
            <a:avLst/>
          </a:prstGeom>
          <a:noFill/>
        </p:spPr>
        <p:txBody>
          <a:bodyPr wrap="square">
            <a:spAutoFit/>
          </a:bodyPr>
          <a:lstStyle/>
          <a:p>
            <a:r>
              <a:rPr lang="en-ZA" sz="2000" b="1" dirty="0">
                <a:solidFill>
                  <a:schemeClr val="bg1">
                    <a:lumMod val="95000"/>
                  </a:schemeClr>
                </a:solidFill>
                <a:latin typeface="Arial" panose="020B0604020202020204" pitchFamily="34" charset="0"/>
              </a:rPr>
              <a:t>iThemba LABS Team:</a:t>
            </a:r>
          </a:p>
          <a:p>
            <a:r>
              <a:rPr lang="en-ZA" sz="2000" b="1" dirty="0">
                <a:solidFill>
                  <a:schemeClr val="bg1">
                    <a:lumMod val="95000"/>
                  </a:schemeClr>
                </a:solidFill>
                <a:latin typeface="Arial" panose="020B0604020202020204" pitchFamily="34" charset="0"/>
              </a:rPr>
              <a:t>Software Engineering Division</a:t>
            </a:r>
          </a:p>
          <a:p>
            <a:r>
              <a:rPr lang="en-ZA" sz="2000" dirty="0">
                <a:solidFill>
                  <a:schemeClr val="bg1">
                    <a:lumMod val="95000"/>
                  </a:schemeClr>
                </a:solidFill>
                <a:latin typeface="Arial" panose="020B0604020202020204" pitchFamily="34" charset="0"/>
              </a:rPr>
              <a:t>T. Mokoena</a:t>
            </a:r>
          </a:p>
          <a:p>
            <a:r>
              <a:rPr lang="en-ZA" sz="2000" dirty="0">
                <a:solidFill>
                  <a:schemeClr val="bg1">
                    <a:lumMod val="95000"/>
                  </a:schemeClr>
                </a:solidFill>
                <a:latin typeface="Arial" panose="020B0604020202020204" pitchFamily="34" charset="0"/>
              </a:rPr>
              <a:t>A. Sook</a:t>
            </a:r>
          </a:p>
          <a:p>
            <a:r>
              <a:rPr lang="en-ZA" sz="2000" dirty="0">
                <a:solidFill>
                  <a:schemeClr val="bg1">
                    <a:lumMod val="95000"/>
                  </a:schemeClr>
                </a:solidFill>
                <a:latin typeface="Arial" panose="020B0604020202020204" pitchFamily="34" charset="0"/>
              </a:rPr>
              <a:t>C. Callaghan</a:t>
            </a:r>
          </a:p>
          <a:p>
            <a:r>
              <a:rPr lang="en-ZA" sz="2000" dirty="0">
                <a:solidFill>
                  <a:schemeClr val="bg1">
                    <a:lumMod val="95000"/>
                  </a:schemeClr>
                </a:solidFill>
                <a:latin typeface="Arial" panose="020B0604020202020204" pitchFamily="34" charset="0"/>
              </a:rPr>
              <a:t>K. </a:t>
            </a:r>
            <a:r>
              <a:rPr lang="en-ZA" sz="2000" dirty="0" err="1">
                <a:solidFill>
                  <a:schemeClr val="bg1">
                    <a:lumMod val="95000"/>
                  </a:schemeClr>
                </a:solidFill>
                <a:latin typeface="Arial" panose="020B0604020202020204" pitchFamily="34" charset="0"/>
              </a:rPr>
              <a:t>Machethe</a:t>
            </a:r>
            <a:br>
              <a:rPr lang="en-ZA" sz="2000" dirty="0">
                <a:latin typeface="Arial" panose="020B0604020202020204" pitchFamily="34" charset="0"/>
              </a:rPr>
            </a:br>
            <a:endParaRPr lang="en-US" sz="2000" dirty="0"/>
          </a:p>
        </p:txBody>
      </p:sp>
      <p:sp>
        <p:nvSpPr>
          <p:cNvPr id="9" name="TextBox 8">
            <a:extLst>
              <a:ext uri="{FF2B5EF4-FFF2-40B4-BE49-F238E27FC236}">
                <a16:creationId xmlns:a16="http://schemas.microsoft.com/office/drawing/2014/main" id="{D7D1B4D3-28D0-4960-B32A-5B79758AD609}"/>
              </a:ext>
            </a:extLst>
          </p:cNvPr>
          <p:cNvSpPr txBox="1"/>
          <p:nvPr/>
        </p:nvSpPr>
        <p:spPr>
          <a:xfrm>
            <a:off x="8694561" y="2801636"/>
            <a:ext cx="3403619" cy="2862322"/>
          </a:xfrm>
          <a:prstGeom prst="rect">
            <a:avLst/>
          </a:prstGeom>
          <a:noFill/>
        </p:spPr>
        <p:txBody>
          <a:bodyPr wrap="square">
            <a:spAutoFit/>
          </a:bodyPr>
          <a:lstStyle/>
          <a:p>
            <a:r>
              <a:rPr lang="en-ZA" sz="2000" b="1" dirty="0">
                <a:solidFill>
                  <a:schemeClr val="bg1"/>
                </a:solidFill>
                <a:latin typeface="Arial" panose="020B0604020202020204" pitchFamily="34" charset="0"/>
                <a:cs typeface="Arial" panose="020B0604020202020204" pitchFamily="34" charset="0"/>
              </a:rPr>
              <a:t>JINR – Team </a:t>
            </a:r>
            <a:br>
              <a:rPr lang="en-ZA" sz="2000" dirty="0">
                <a:solidFill>
                  <a:schemeClr val="bg1"/>
                </a:solidFill>
                <a:latin typeface="Arial" panose="020B0604020202020204" pitchFamily="34" charset="0"/>
                <a:cs typeface="Arial" panose="020B0604020202020204" pitchFamily="34" charset="0"/>
              </a:rPr>
            </a:br>
            <a:r>
              <a:rPr lang="en-ZA" sz="2000" dirty="0">
                <a:solidFill>
                  <a:schemeClr val="bg1"/>
                </a:solidFill>
                <a:latin typeface="Arial" panose="020B0604020202020204" pitchFamily="34" charset="0"/>
                <a:cs typeface="Arial" panose="020B0604020202020204" pitchFamily="34" charset="0"/>
              </a:rPr>
              <a:t>Alexey </a:t>
            </a:r>
            <a:r>
              <a:rPr lang="en-ZA" sz="2000" dirty="0" err="1">
                <a:solidFill>
                  <a:schemeClr val="bg1"/>
                </a:solidFill>
                <a:latin typeface="Arial" panose="020B0604020202020204" pitchFamily="34" charset="0"/>
                <a:cs typeface="Arial" panose="020B0604020202020204" pitchFamily="34" charset="0"/>
              </a:rPr>
              <a:t>Zhemchugov</a:t>
            </a:r>
            <a:endParaRPr lang="en-ZA" sz="2000" dirty="0">
              <a:solidFill>
                <a:schemeClr val="bg1"/>
              </a:solidFill>
              <a:latin typeface="Arial" panose="020B0604020202020204" pitchFamily="34" charset="0"/>
              <a:cs typeface="Arial" panose="020B0604020202020204" pitchFamily="34" charset="0"/>
            </a:endParaRPr>
          </a:p>
          <a:p>
            <a:r>
              <a:rPr lang="en-ZA" sz="2000" dirty="0">
                <a:solidFill>
                  <a:schemeClr val="bg1"/>
                </a:solidFill>
                <a:effectLst/>
                <a:latin typeface="Arial" panose="020B0604020202020204" pitchFamily="34" charset="0"/>
                <a:cs typeface="Arial" panose="020B0604020202020204" pitchFamily="34" charset="0"/>
              </a:rPr>
              <a:t>Oleynik Danila.</a:t>
            </a:r>
          </a:p>
          <a:p>
            <a:r>
              <a:rPr lang="en-ZA" sz="2000" dirty="0">
                <a:solidFill>
                  <a:schemeClr val="bg1"/>
                </a:solidFill>
                <a:effectLst/>
                <a:latin typeface="Arial" panose="020B0604020202020204" pitchFamily="34" charset="0"/>
                <a:cs typeface="Arial" panose="020B0604020202020204" pitchFamily="34" charset="0"/>
              </a:rPr>
              <a:t>Alexey </a:t>
            </a:r>
            <a:r>
              <a:rPr lang="en-ZA" sz="2000" dirty="0" err="1">
                <a:solidFill>
                  <a:schemeClr val="bg1"/>
                </a:solidFill>
                <a:effectLst/>
                <a:latin typeface="Arial" panose="020B0604020202020204" pitchFamily="34" charset="0"/>
                <a:cs typeface="Arial" panose="020B0604020202020204" pitchFamily="34" charset="0"/>
              </a:rPr>
              <a:t>Guskov</a:t>
            </a:r>
            <a:endParaRPr lang="en-ZA" sz="2000" dirty="0">
              <a:solidFill>
                <a:schemeClr val="bg1"/>
              </a:solidFill>
              <a:effectLst/>
              <a:latin typeface="Arial" panose="020B0604020202020204" pitchFamily="34" charset="0"/>
              <a:cs typeface="Arial" panose="020B0604020202020204" pitchFamily="34" charset="0"/>
            </a:endParaRPr>
          </a:p>
          <a:p>
            <a:br>
              <a:rPr lang="en-ZA" sz="2000" dirty="0">
                <a:solidFill>
                  <a:schemeClr val="bg1"/>
                </a:solidFill>
                <a:latin typeface="Arial" panose="020B0604020202020204" pitchFamily="34" charset="0"/>
                <a:cs typeface="Arial" panose="020B0604020202020204" pitchFamily="34" charset="0"/>
              </a:rPr>
            </a:br>
            <a:r>
              <a:rPr lang="en-ZA" sz="2000" dirty="0">
                <a:solidFill>
                  <a:schemeClr val="bg1"/>
                </a:solidFill>
                <a:latin typeface="Arial" panose="020B0604020202020204" pitchFamily="34" charset="0"/>
                <a:cs typeface="Arial" panose="020B0604020202020204" pitchFamily="34" charset="0"/>
              </a:rPr>
              <a:t>Acknowledgement of Slides Adoption </a:t>
            </a:r>
            <a:br>
              <a:rPr lang="en-ZA" sz="2000" dirty="0">
                <a:solidFill>
                  <a:schemeClr val="bg1"/>
                </a:solidFill>
                <a:effectLst/>
                <a:latin typeface="Arial" panose="020B0604020202020204" pitchFamily="34" charset="0"/>
                <a:cs typeface="Arial" panose="020B0604020202020204" pitchFamily="34" charset="0"/>
              </a:rPr>
            </a:br>
            <a:r>
              <a:rPr lang="en-ZA" sz="2000" dirty="0">
                <a:solidFill>
                  <a:schemeClr val="bg1"/>
                </a:solidFill>
                <a:effectLst/>
                <a:latin typeface="Arial" panose="020B0604020202020204" pitchFamily="34" charset="0"/>
                <a:cs typeface="Arial" panose="020B0604020202020204" pitchFamily="34" charset="0"/>
              </a:rPr>
              <a:t>V. </a:t>
            </a:r>
            <a:r>
              <a:rPr lang="en-ZA" sz="2000" dirty="0" err="1">
                <a:solidFill>
                  <a:schemeClr val="bg1"/>
                </a:solidFill>
                <a:effectLst/>
                <a:latin typeface="Arial" panose="020B0604020202020204" pitchFamily="34" charset="0"/>
                <a:cs typeface="Arial" panose="020B0604020202020204" pitchFamily="34" charset="0"/>
              </a:rPr>
              <a:t>Riabov</a:t>
            </a:r>
            <a:endParaRPr lang="en-ZA" sz="2000" dirty="0">
              <a:solidFill>
                <a:schemeClr val="bg1"/>
              </a:solidFill>
              <a:effectLst/>
              <a:latin typeface="Arial" panose="020B0604020202020204" pitchFamily="34" charset="0"/>
              <a:cs typeface="Arial" panose="020B0604020202020204" pitchFamily="34" charset="0"/>
            </a:endParaRPr>
          </a:p>
          <a:p>
            <a:r>
              <a:rPr lang="en-ZA" sz="2000" dirty="0">
                <a:solidFill>
                  <a:schemeClr val="bg1"/>
                </a:solidFill>
                <a:effectLst/>
                <a:latin typeface="Arial" panose="020B0604020202020204" pitchFamily="34" charset="0"/>
                <a:cs typeface="Arial" panose="020B0604020202020204" pitchFamily="34" charset="0"/>
              </a:rPr>
              <a:t>Nikita </a:t>
            </a:r>
            <a:r>
              <a:rPr lang="en-ZA" sz="2000" dirty="0" err="1">
                <a:solidFill>
                  <a:schemeClr val="bg1"/>
                </a:solidFill>
                <a:effectLst/>
                <a:latin typeface="Arial" panose="020B0604020202020204" pitchFamily="34" charset="0"/>
                <a:cs typeface="Arial" panose="020B0604020202020204" pitchFamily="34" charset="0"/>
              </a:rPr>
              <a:t>Greben</a:t>
            </a:r>
            <a:r>
              <a:rPr lang="en-ZA" sz="2000" dirty="0">
                <a:solidFill>
                  <a:schemeClr val="bg1"/>
                </a:solidFill>
                <a:effectLst/>
                <a:latin typeface="Arial" panose="020B0604020202020204" pitchFamily="34" charset="0"/>
                <a:cs typeface="Arial" panose="020B0604020202020204" pitchFamily="34" charset="0"/>
              </a:rPr>
              <a:t>, MLIT</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020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CBC3D-C743-4446-AEC5-2E19F4889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3980" y="869287"/>
            <a:ext cx="5127231" cy="3733125"/>
          </a:xfrm>
          <a:prstGeom prst="rect">
            <a:avLst/>
          </a:prstGeom>
        </p:spPr>
      </p:pic>
      <p:sp>
        <p:nvSpPr>
          <p:cNvPr id="5" name="Rectangle 4">
            <a:extLst>
              <a:ext uri="{FF2B5EF4-FFF2-40B4-BE49-F238E27FC236}">
                <a16:creationId xmlns:a16="http://schemas.microsoft.com/office/drawing/2014/main" id="{7943052F-1851-4C5C-8C36-D0C4FED57DB7}"/>
              </a:ext>
            </a:extLst>
          </p:cNvPr>
          <p:cNvSpPr/>
          <p:nvPr/>
        </p:nvSpPr>
        <p:spPr>
          <a:xfrm>
            <a:off x="7053290" y="4715026"/>
            <a:ext cx="5010317" cy="830997"/>
          </a:xfrm>
          <a:prstGeom prst="rect">
            <a:avLst/>
          </a:prstGeom>
        </p:spPr>
        <p:txBody>
          <a:bodyPr wrap="square">
            <a:spAutoFit/>
          </a:bodyPr>
          <a:lstStyle/>
          <a:p>
            <a:r>
              <a:rPr lang="en-US" sz="1600" b="1" dirty="0">
                <a:latin typeface="Comic Sans MS" panose="030F0702030302020204" pitchFamily="66" charset="0"/>
              </a:rPr>
              <a:t>iThemba LABS and the JINR team during the installation of the irradiation scanning system and chamber prototypes</a:t>
            </a:r>
            <a:endParaRPr lang="en-ZA" sz="1600" b="1" dirty="0">
              <a:latin typeface="Comic Sans MS" panose="030F0702030302020204" pitchFamily="66" charset="0"/>
            </a:endParaRPr>
          </a:p>
        </p:txBody>
      </p:sp>
      <p:sp>
        <p:nvSpPr>
          <p:cNvPr id="6" name="Rectangle 4">
            <a:extLst>
              <a:ext uri="{FF2B5EF4-FFF2-40B4-BE49-F238E27FC236}">
                <a16:creationId xmlns:a16="http://schemas.microsoft.com/office/drawing/2014/main" id="{6E8744D8-D8D5-424C-9377-E82694CF59DA}"/>
              </a:ext>
            </a:extLst>
          </p:cNvPr>
          <p:cNvSpPr txBox="1">
            <a:spLocks noRot="1" noChangeArrowheads="1"/>
          </p:cNvSpPr>
          <p:nvPr/>
        </p:nvSpPr>
        <p:spPr>
          <a:xfrm>
            <a:off x="2261419" y="107889"/>
            <a:ext cx="6499123" cy="541040"/>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90000"/>
              </a:lnSpc>
              <a:spcAft>
                <a:spcPts val="600"/>
              </a:spcAft>
            </a:pPr>
            <a:r>
              <a:rPr lang="en-US" sz="3600" b="1" kern="1200" dirty="0">
                <a:solidFill>
                  <a:srgbClr val="0070C0"/>
                </a:solidFill>
                <a:latin typeface="Arial" panose="020B0604020202020204" pitchFamily="34" charset="0"/>
                <a:cs typeface="Arial" panose="020B0604020202020204" pitchFamily="34" charset="0"/>
              </a:rPr>
              <a:t>SA-JINR Irradiation Project</a:t>
            </a:r>
          </a:p>
        </p:txBody>
      </p:sp>
      <p:sp>
        <p:nvSpPr>
          <p:cNvPr id="4" name="Rectangle 3">
            <a:extLst>
              <a:ext uri="{FF2B5EF4-FFF2-40B4-BE49-F238E27FC236}">
                <a16:creationId xmlns:a16="http://schemas.microsoft.com/office/drawing/2014/main" id="{356B3B9F-471C-44AB-B9A7-55581DBB36D7}"/>
              </a:ext>
            </a:extLst>
          </p:cNvPr>
          <p:cNvSpPr/>
          <p:nvPr/>
        </p:nvSpPr>
        <p:spPr>
          <a:xfrm>
            <a:off x="0" y="1311977"/>
            <a:ext cx="7137194" cy="1631216"/>
          </a:xfrm>
          <a:prstGeom prst="rect">
            <a:avLst/>
          </a:prstGeom>
        </p:spPr>
        <p:txBody>
          <a:bodyPr wrap="square">
            <a:spAutoFit/>
          </a:bodyPr>
          <a:lstStyle/>
          <a:p>
            <a:r>
              <a:rPr lang="en-US" sz="2000" b="1" dirty="0">
                <a:solidFill>
                  <a:srgbClr val="C00000"/>
                </a:solidFill>
                <a:latin typeface="Arial" panose="020B0604020202020204" pitchFamily="34" charset="0"/>
                <a:cs typeface="Arial" panose="020B0604020202020204" pitchFamily="34" charset="0"/>
              </a:rPr>
              <a:t>Project Benefits </a:t>
            </a:r>
          </a:p>
          <a:p>
            <a:pPr marL="180000" indent="-180000">
              <a:buFont typeface="Arial" panose="020B0604020202020204" pitchFamily="34" charset="0"/>
              <a:buChar char="•"/>
            </a:pPr>
            <a:r>
              <a:rPr lang="en-US" sz="2000" dirty="0">
                <a:latin typeface="Arial" panose="020B0604020202020204" pitchFamily="34" charset="0"/>
                <a:cs typeface="Arial" panose="020B0604020202020204" pitchFamily="34" charset="0"/>
              </a:rPr>
              <a:t>Exchange of knowledge between JINR and iThemba LABS Benefits to the research projects that focus on the bigger area, near-surface modification of different solid materials for different industrial applications </a:t>
            </a:r>
            <a:endParaRPr lang="en-ZA"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82EE76-5E48-4DEE-8E0E-ADFAD32A565B}"/>
              </a:ext>
            </a:extLst>
          </p:cNvPr>
          <p:cNvSpPr txBox="1"/>
          <p:nvPr/>
        </p:nvSpPr>
        <p:spPr>
          <a:xfrm>
            <a:off x="128393" y="3299254"/>
            <a:ext cx="6717994"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Following a successful test of the scanning system and chamber prototypes, preparation for the new beamline is underway, </a:t>
            </a:r>
            <a:r>
              <a:rPr lang="en-US" sz="2000" dirty="0" err="1">
                <a:latin typeface="Arial" panose="020B0604020202020204" pitchFamily="34" charset="0"/>
                <a:cs typeface="Arial" panose="020B0604020202020204" pitchFamily="34" charset="0"/>
              </a:rPr>
              <a:t>e.g</a:t>
            </a:r>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Beamline design, draft drawing below,</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Identification and testing of the available beamline components, such as Quadrupoles, Steerers, etc..</a:t>
            </a:r>
          </a:p>
          <a:p>
            <a:pPr lvl="1"/>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424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F33E44-3F71-4F91-9CB9-0DED49566B0A}"/>
              </a:ext>
            </a:extLst>
          </p:cNvPr>
          <p:cNvSpPr>
            <a:spLocks noGrp="1"/>
          </p:cNvSpPr>
          <p:nvPr>
            <p:ph type="title"/>
          </p:nvPr>
        </p:nvSpPr>
        <p:spPr>
          <a:xfrm>
            <a:off x="6096000" y="93942"/>
            <a:ext cx="9926320" cy="754062"/>
          </a:xfrm>
        </p:spPr>
        <p:txBody>
          <a:bodyPr>
            <a:normAutofit/>
          </a:bodyPr>
          <a:lstStyle/>
          <a:p>
            <a:r>
              <a:rPr lang="en-GB" sz="2400" b="1" cap="all" dirty="0">
                <a:solidFill>
                  <a:srgbClr val="0070C0"/>
                </a:solidFill>
              </a:rPr>
              <a:t>Information Centre</a:t>
            </a:r>
            <a:endParaRPr lang="en-ZA" sz="2400" b="1" cap="all" dirty="0">
              <a:solidFill>
                <a:srgbClr val="0070C0"/>
              </a:solidFill>
            </a:endParaRPr>
          </a:p>
        </p:txBody>
      </p:sp>
      <p:pic>
        <p:nvPicPr>
          <p:cNvPr id="9" name="Picture 8">
            <a:extLst>
              <a:ext uri="{FF2B5EF4-FFF2-40B4-BE49-F238E27FC236}">
                <a16:creationId xmlns:a16="http://schemas.microsoft.com/office/drawing/2014/main" id="{5D849947-18F4-4539-9F21-0A08859C1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045" y="706688"/>
            <a:ext cx="4464395" cy="2974404"/>
          </a:xfrm>
          <a:prstGeom prst="rect">
            <a:avLst/>
          </a:prstGeom>
        </p:spPr>
      </p:pic>
      <p:sp>
        <p:nvSpPr>
          <p:cNvPr id="15" name="TextBox 14">
            <a:extLst>
              <a:ext uri="{FF2B5EF4-FFF2-40B4-BE49-F238E27FC236}">
                <a16:creationId xmlns:a16="http://schemas.microsoft.com/office/drawing/2014/main" id="{30BDC6F7-354E-4DA6-A070-09AB6A22BF77}"/>
              </a:ext>
            </a:extLst>
          </p:cNvPr>
          <p:cNvSpPr txBox="1"/>
          <p:nvPr/>
        </p:nvSpPr>
        <p:spPr>
          <a:xfrm>
            <a:off x="0" y="-52264"/>
            <a:ext cx="4141894" cy="6247864"/>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Promotion of the SA-JINR Collaboration in Universities and Science Councils in SA and the rest of the African Continent.</a:t>
            </a:r>
          </a:p>
          <a:p>
            <a:pPr marL="171450" indent="-1714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r>
              <a:rPr lang="en-GB" sz="2000" b="1" dirty="0">
                <a:solidFill>
                  <a:srgbClr val="C00000"/>
                </a:solidFill>
                <a:latin typeface="Arial" panose="020B0604020202020204" pitchFamily="34" charset="0"/>
                <a:cs typeface="Arial" panose="020B0604020202020204" pitchFamily="34" charset="0"/>
              </a:rPr>
              <a:t>Postgraduate Training</a:t>
            </a:r>
          </a:p>
          <a:p>
            <a:pPr marL="180000" lvl="1" indent="-180000">
              <a:buFont typeface="Arial" panose="020B0604020202020204" pitchFamily="34" charset="0"/>
              <a:buChar char="•"/>
            </a:pPr>
            <a:r>
              <a:rPr lang="en-GB" sz="2000" b="1" dirty="0">
                <a:latin typeface="Arial" panose="020B0604020202020204" pitchFamily="34" charset="0"/>
                <a:cs typeface="Arial" panose="020B0604020202020204" pitchFamily="34" charset="0"/>
              </a:rPr>
              <a:t>INTEREST</a:t>
            </a:r>
            <a:r>
              <a:rPr lang="en-GB" sz="2000" dirty="0">
                <a:latin typeface="Arial" panose="020B0604020202020204" pitchFamily="34" charset="0"/>
                <a:cs typeface="Arial" panose="020B0604020202020204" pitchFamily="34" charset="0"/>
              </a:rPr>
              <a:t> (International Remote Student Training at JINR) – ideal for honours students </a:t>
            </a:r>
          </a:p>
          <a:p>
            <a:pPr marL="180000" lvl="1" indent="-180000">
              <a:buFont typeface="Arial" panose="020B0604020202020204" pitchFamily="34" charset="0"/>
              <a:buChar char="•"/>
            </a:pPr>
            <a:endParaRPr lang="en-GB" sz="2000" b="1" dirty="0">
              <a:latin typeface="Arial" panose="020B0604020202020204" pitchFamily="34" charset="0"/>
              <a:cs typeface="Arial" panose="020B0604020202020204" pitchFamily="34" charset="0"/>
            </a:endParaRPr>
          </a:p>
          <a:p>
            <a:pPr marL="180000" lvl="1" indent="-180000">
              <a:buFont typeface="Arial" panose="020B0604020202020204" pitchFamily="34" charset="0"/>
              <a:buChar char="•"/>
            </a:pPr>
            <a:r>
              <a:rPr lang="en-GB" sz="2000" b="1" dirty="0">
                <a:latin typeface="Arial" panose="020B0604020202020204" pitchFamily="34" charset="0"/>
                <a:cs typeface="Arial" panose="020B0604020202020204" pitchFamily="34" charset="0"/>
              </a:rPr>
              <a:t>START</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STudent</a:t>
            </a:r>
            <a:r>
              <a:rPr lang="en-GB" sz="2000" dirty="0">
                <a:latin typeface="Arial" panose="020B0604020202020204" pitchFamily="34" charset="0"/>
                <a:cs typeface="Arial" panose="020B0604020202020204" pitchFamily="34" charset="0"/>
              </a:rPr>
              <a:t> Advanced Research Training) </a:t>
            </a:r>
          </a:p>
          <a:p>
            <a:pPr marL="637200" lvl="2" indent="-180000">
              <a:buFont typeface="Arial" panose="020B0604020202020204" pitchFamily="34" charset="0"/>
              <a:buChar char="•"/>
            </a:pPr>
            <a:r>
              <a:rPr lang="en-GB" sz="2000" dirty="0">
                <a:latin typeface="Arial" panose="020B0604020202020204" pitchFamily="34" charset="0"/>
                <a:cs typeface="Arial" panose="020B0604020202020204" pitchFamily="34" charset="0"/>
              </a:rPr>
              <a:t>8 week program) programs for MSc and PhD students (formerly called JINR Summer Programme)</a:t>
            </a:r>
          </a:p>
          <a:p>
            <a:pPr marL="180000" lvl="1" indent="-1800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180000" lvl="1" indent="-180000">
              <a:buFont typeface="Arial" panose="020B0604020202020204" pitchFamily="34" charset="0"/>
              <a:buChar char="•"/>
            </a:pPr>
            <a:r>
              <a:rPr lang="en-GB" sz="2000" dirty="0">
                <a:latin typeface="Arial" panose="020B0604020202020204" pitchFamily="34" charset="0"/>
                <a:cs typeface="Arial" panose="020B0604020202020204" pitchFamily="34" charset="0"/>
              </a:rPr>
              <a:t>SA students registered in JINR partner universities in Russia e.g. Dubna University</a:t>
            </a:r>
          </a:p>
        </p:txBody>
      </p:sp>
      <p:sp>
        <p:nvSpPr>
          <p:cNvPr id="16" name="TextBox 15">
            <a:extLst>
              <a:ext uri="{FF2B5EF4-FFF2-40B4-BE49-F238E27FC236}">
                <a16:creationId xmlns:a16="http://schemas.microsoft.com/office/drawing/2014/main" id="{160EEFB0-FA1A-41E5-A7A1-49EDD060E89A}"/>
              </a:ext>
            </a:extLst>
          </p:cNvPr>
          <p:cNvSpPr txBox="1"/>
          <p:nvPr/>
        </p:nvSpPr>
        <p:spPr>
          <a:xfrm>
            <a:off x="4839816" y="3770503"/>
            <a:ext cx="6931953" cy="2554545"/>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Science Engagement and Promotion</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Facilitate participation of SA-based students in the Young Scientists Conference organised by the JINR (AYSS)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Webinars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School Teachers program</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School Children</a:t>
            </a:r>
          </a:p>
          <a:p>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565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7A83-8E54-0F05-C9B4-07B48750E987}"/>
              </a:ext>
            </a:extLst>
          </p:cNvPr>
          <p:cNvSpPr>
            <a:spLocks noGrp="1"/>
          </p:cNvSpPr>
          <p:nvPr>
            <p:ph type="title"/>
          </p:nvPr>
        </p:nvSpPr>
        <p:spPr>
          <a:xfrm>
            <a:off x="251440" y="231227"/>
            <a:ext cx="11689120" cy="138680"/>
          </a:xfrm>
        </p:spPr>
        <p:txBody>
          <a:bodyPr>
            <a:noAutofit/>
          </a:bodyPr>
          <a:lstStyle/>
          <a:p>
            <a:pPr algn="ctr"/>
            <a:r>
              <a:rPr lang="en-US" sz="2400" cap="all" dirty="0">
                <a:solidFill>
                  <a:srgbClr val="002060"/>
                </a:solidFill>
              </a:rPr>
              <a:t>Growing our own timber: Human Capacity Development through research infrastructure platforms</a:t>
            </a:r>
            <a:endParaRPr lang="en-GB" sz="2400" cap="all" dirty="0">
              <a:solidFill>
                <a:srgbClr val="002060"/>
              </a:solidFill>
            </a:endParaRPr>
          </a:p>
        </p:txBody>
      </p:sp>
      <p:sp>
        <p:nvSpPr>
          <p:cNvPr id="3" name="Content Placeholder 2">
            <a:extLst>
              <a:ext uri="{FF2B5EF4-FFF2-40B4-BE49-F238E27FC236}">
                <a16:creationId xmlns:a16="http://schemas.microsoft.com/office/drawing/2014/main" id="{A4301C50-8432-84C9-AEA3-B3DB512218B9}"/>
              </a:ext>
            </a:extLst>
          </p:cNvPr>
          <p:cNvSpPr>
            <a:spLocks noGrp="1"/>
          </p:cNvSpPr>
          <p:nvPr>
            <p:ph idx="1"/>
          </p:nvPr>
        </p:nvSpPr>
        <p:spPr>
          <a:xfrm>
            <a:off x="187571" y="1032934"/>
            <a:ext cx="11775179" cy="4942564"/>
          </a:xfrm>
        </p:spPr>
        <p:txBody>
          <a:bodyPr>
            <a:noAutofit/>
          </a:bodyPr>
          <a:lstStyle/>
          <a:p>
            <a:r>
              <a:rPr lang="en-US" sz="2200" dirty="0">
                <a:solidFill>
                  <a:schemeClr val="tx1"/>
                </a:solidFill>
              </a:rPr>
              <a:t>South African Institute for Nuclear Technology &amp; Sciences (SAINTS) at </a:t>
            </a:r>
            <a:r>
              <a:rPr lang="en-US" sz="2200" dirty="0" err="1">
                <a:solidFill>
                  <a:schemeClr val="tx1"/>
                </a:solidFill>
              </a:rPr>
              <a:t>iThemba</a:t>
            </a:r>
            <a:r>
              <a:rPr lang="en-US" sz="2200" dirty="0">
                <a:solidFill>
                  <a:schemeClr val="tx1"/>
                </a:solidFill>
              </a:rPr>
              <a:t> LABS</a:t>
            </a:r>
          </a:p>
          <a:p>
            <a:r>
              <a:rPr lang="en-US" sz="2200" dirty="0">
                <a:solidFill>
                  <a:schemeClr val="tx1"/>
                </a:solidFill>
              </a:rPr>
              <a:t>Postgraduate Student Bursary </a:t>
            </a:r>
            <a:r>
              <a:rPr lang="en-US" sz="2200" dirty="0" err="1">
                <a:solidFill>
                  <a:schemeClr val="tx1"/>
                </a:solidFill>
              </a:rPr>
              <a:t>Programme</a:t>
            </a:r>
            <a:r>
              <a:rPr lang="en-US" sz="2200" dirty="0">
                <a:solidFill>
                  <a:schemeClr val="tx1"/>
                </a:solidFill>
              </a:rPr>
              <a:t> at SARAO</a:t>
            </a:r>
          </a:p>
          <a:p>
            <a:r>
              <a:rPr lang="en-US" sz="2200" dirty="0">
                <a:solidFill>
                  <a:schemeClr val="tx1"/>
                </a:solidFill>
              </a:rPr>
              <a:t>Artisan Training </a:t>
            </a:r>
            <a:r>
              <a:rPr lang="en-US" sz="2200" dirty="0" err="1">
                <a:solidFill>
                  <a:schemeClr val="tx1"/>
                </a:solidFill>
              </a:rPr>
              <a:t>Programme</a:t>
            </a:r>
            <a:r>
              <a:rPr lang="en-US" sz="2200" dirty="0">
                <a:solidFill>
                  <a:schemeClr val="tx1"/>
                </a:solidFill>
              </a:rPr>
              <a:t> at SARAO</a:t>
            </a:r>
          </a:p>
          <a:p>
            <a:r>
              <a:rPr lang="en-US" sz="2200" dirty="0">
                <a:solidFill>
                  <a:schemeClr val="tx1"/>
                </a:solidFill>
              </a:rPr>
              <a:t>Professional Development </a:t>
            </a:r>
            <a:r>
              <a:rPr lang="en-US" sz="2200" dirty="0" err="1">
                <a:solidFill>
                  <a:schemeClr val="tx1"/>
                </a:solidFill>
              </a:rPr>
              <a:t>Programme</a:t>
            </a:r>
            <a:r>
              <a:rPr lang="en-US" sz="2200" dirty="0">
                <a:solidFill>
                  <a:schemeClr val="tx1"/>
                </a:solidFill>
              </a:rPr>
              <a:t> (Graduate Engineer Training </a:t>
            </a:r>
            <a:r>
              <a:rPr lang="en-US" sz="2200" dirty="0" err="1">
                <a:solidFill>
                  <a:schemeClr val="tx1"/>
                </a:solidFill>
              </a:rPr>
              <a:t>Programme</a:t>
            </a:r>
            <a:r>
              <a:rPr lang="en-US" sz="2200" dirty="0">
                <a:solidFill>
                  <a:schemeClr val="tx1"/>
                </a:solidFill>
              </a:rPr>
              <a:t>) at SARAO</a:t>
            </a:r>
          </a:p>
          <a:p>
            <a:r>
              <a:rPr lang="en-US" sz="2200" dirty="0">
                <a:solidFill>
                  <a:schemeClr val="tx1"/>
                </a:solidFill>
              </a:rPr>
              <a:t>African Coelacanth Ecosystem </a:t>
            </a:r>
            <a:r>
              <a:rPr lang="en-US" sz="2200" dirty="0" err="1">
                <a:solidFill>
                  <a:schemeClr val="tx1"/>
                </a:solidFill>
              </a:rPr>
              <a:t>Programme</a:t>
            </a:r>
            <a:r>
              <a:rPr lang="en-US" sz="2200" dirty="0">
                <a:solidFill>
                  <a:schemeClr val="tx1"/>
                </a:solidFill>
              </a:rPr>
              <a:t> – </a:t>
            </a:r>
            <a:r>
              <a:rPr lang="en-US" sz="2200" dirty="0" err="1">
                <a:solidFill>
                  <a:schemeClr val="tx1"/>
                </a:solidFill>
              </a:rPr>
              <a:t>Phuhlisa</a:t>
            </a:r>
            <a:r>
              <a:rPr lang="en-US" sz="2200" dirty="0">
                <a:solidFill>
                  <a:schemeClr val="tx1"/>
                </a:solidFill>
              </a:rPr>
              <a:t> (ACEP-</a:t>
            </a:r>
            <a:r>
              <a:rPr lang="en-US" sz="2200" dirty="0" err="1">
                <a:solidFill>
                  <a:schemeClr val="tx1"/>
                </a:solidFill>
              </a:rPr>
              <a:t>Phuhlisa</a:t>
            </a:r>
            <a:r>
              <a:rPr lang="en-US" sz="2200" dirty="0">
                <a:solidFill>
                  <a:schemeClr val="tx1"/>
                </a:solidFill>
              </a:rPr>
              <a:t>) at SAIAB</a:t>
            </a:r>
          </a:p>
          <a:p>
            <a:r>
              <a:rPr lang="en-US" sz="2200" dirty="0" err="1">
                <a:solidFill>
                  <a:schemeClr val="tx1"/>
                </a:solidFill>
              </a:rPr>
              <a:t>Stobie</a:t>
            </a:r>
            <a:r>
              <a:rPr lang="en-US" sz="2200" dirty="0">
                <a:solidFill>
                  <a:schemeClr val="tx1"/>
                </a:solidFill>
              </a:rPr>
              <a:t>-SALT Scholarship </a:t>
            </a:r>
            <a:r>
              <a:rPr lang="en-US" sz="2200" dirty="0" err="1">
                <a:solidFill>
                  <a:schemeClr val="tx1"/>
                </a:solidFill>
              </a:rPr>
              <a:t>Programme</a:t>
            </a:r>
            <a:r>
              <a:rPr lang="en-US" sz="2200" dirty="0">
                <a:solidFill>
                  <a:schemeClr val="tx1"/>
                </a:solidFill>
              </a:rPr>
              <a:t> at SAAO</a:t>
            </a:r>
          </a:p>
          <a:p>
            <a:r>
              <a:rPr lang="en-US" sz="2200" dirty="0">
                <a:solidFill>
                  <a:schemeClr val="tx1"/>
                </a:solidFill>
              </a:rPr>
              <a:t>National Astrophysics &amp; Space Sciences </a:t>
            </a:r>
            <a:r>
              <a:rPr lang="en-US" sz="2200" dirty="0" err="1">
                <a:solidFill>
                  <a:schemeClr val="tx1"/>
                </a:solidFill>
              </a:rPr>
              <a:t>Programme</a:t>
            </a:r>
            <a:r>
              <a:rPr lang="en-US" sz="2200" dirty="0">
                <a:solidFill>
                  <a:schemeClr val="tx1"/>
                </a:solidFill>
              </a:rPr>
              <a:t> (NASSP)</a:t>
            </a:r>
          </a:p>
          <a:p>
            <a:r>
              <a:rPr lang="en-US" sz="2200" dirty="0">
                <a:solidFill>
                  <a:schemeClr val="tx1"/>
                </a:solidFill>
              </a:rPr>
              <a:t>Research Infrastructure Professionals Development </a:t>
            </a:r>
            <a:r>
              <a:rPr lang="en-US" sz="2200" dirty="0" err="1">
                <a:solidFill>
                  <a:schemeClr val="tx1"/>
                </a:solidFill>
              </a:rPr>
              <a:t>Programme</a:t>
            </a:r>
            <a:r>
              <a:rPr lang="en-US" sz="2200" dirty="0">
                <a:solidFill>
                  <a:schemeClr val="tx1"/>
                </a:solidFill>
              </a:rPr>
              <a:t> (under development in partnership with RIISA)</a:t>
            </a:r>
          </a:p>
          <a:p>
            <a:r>
              <a:rPr lang="en-US" sz="2200" dirty="0">
                <a:solidFill>
                  <a:schemeClr val="tx1"/>
                </a:solidFill>
              </a:rPr>
              <a:t>SAEON’s Graduate Student Network</a:t>
            </a:r>
          </a:p>
          <a:p>
            <a:r>
              <a:rPr lang="en-US" sz="2200" dirty="0">
                <a:solidFill>
                  <a:schemeClr val="tx1"/>
                </a:solidFill>
              </a:rPr>
              <a:t>Terrestrial, Atmospheric, Weather &amp; Climate Science Capacity Development </a:t>
            </a:r>
            <a:r>
              <a:rPr lang="en-US" sz="2200" dirty="0" err="1">
                <a:solidFill>
                  <a:schemeClr val="tx1"/>
                </a:solidFill>
              </a:rPr>
              <a:t>Programme</a:t>
            </a:r>
            <a:r>
              <a:rPr lang="en-US" sz="2200" dirty="0">
                <a:solidFill>
                  <a:schemeClr val="tx1"/>
                </a:solidFill>
              </a:rPr>
              <a:t> (under development by SAEON)</a:t>
            </a:r>
          </a:p>
          <a:p>
            <a:endParaRPr lang="en-US" sz="2200" dirty="0">
              <a:solidFill>
                <a:schemeClr val="tx1"/>
              </a:solidFill>
            </a:endParaRPr>
          </a:p>
          <a:p>
            <a:endParaRPr lang="en-US" sz="2200" dirty="0"/>
          </a:p>
          <a:p>
            <a:endParaRPr lang="en-GB" sz="2200" dirty="0"/>
          </a:p>
        </p:txBody>
      </p:sp>
    </p:spTree>
    <p:extLst>
      <p:ext uri="{BB962C8B-B14F-4D97-AF65-F5344CB8AC3E}">
        <p14:creationId xmlns:p14="http://schemas.microsoft.com/office/powerpoint/2010/main" val="716355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1692-EC90-51DB-12C4-D629871595D7}"/>
              </a:ext>
            </a:extLst>
          </p:cNvPr>
          <p:cNvSpPr>
            <a:spLocks noGrp="1"/>
          </p:cNvSpPr>
          <p:nvPr>
            <p:ph type="title"/>
          </p:nvPr>
        </p:nvSpPr>
        <p:spPr/>
        <p:txBody>
          <a:bodyPr>
            <a:noAutofit/>
          </a:bodyPr>
          <a:lstStyle/>
          <a:p>
            <a:pPr algn="ctr"/>
            <a:r>
              <a:rPr lang="en-US" sz="2400" dirty="0">
                <a:solidFill>
                  <a:srgbClr val="002060"/>
                </a:solidFill>
              </a:rPr>
              <a:t>Advancing &amp; Fostering Innovation</a:t>
            </a:r>
            <a:endParaRPr lang="en-GB" sz="2400" dirty="0">
              <a:solidFill>
                <a:srgbClr val="002060"/>
              </a:solidFill>
            </a:endParaRPr>
          </a:p>
        </p:txBody>
      </p:sp>
      <p:pic>
        <p:nvPicPr>
          <p:cNvPr id="4" name="Content Placeholder 3">
            <a:extLst>
              <a:ext uri="{FF2B5EF4-FFF2-40B4-BE49-F238E27FC236}">
                <a16:creationId xmlns:a16="http://schemas.microsoft.com/office/drawing/2014/main" id="{8A2CD438-57AE-D7AD-6EBA-3683E79A41E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768044" y="3479664"/>
            <a:ext cx="3342256" cy="2542401"/>
          </a:xfrm>
          <a:prstGeom prst="rect">
            <a:avLst/>
          </a:prstGeom>
        </p:spPr>
      </p:pic>
      <p:sp>
        <p:nvSpPr>
          <p:cNvPr id="5" name="Text Placeholder 3">
            <a:extLst>
              <a:ext uri="{FF2B5EF4-FFF2-40B4-BE49-F238E27FC236}">
                <a16:creationId xmlns:a16="http://schemas.microsoft.com/office/drawing/2014/main" id="{022010ED-5E15-11B1-06CF-0AED2D051C78}"/>
              </a:ext>
            </a:extLst>
          </p:cNvPr>
          <p:cNvSpPr txBox="1">
            <a:spLocks/>
          </p:cNvSpPr>
          <p:nvPr/>
        </p:nvSpPr>
        <p:spPr>
          <a:xfrm>
            <a:off x="7850126" y="145805"/>
            <a:ext cx="4341874" cy="910659"/>
          </a:xfrm>
          <a:prstGeom prst="rect">
            <a:avLst/>
          </a:prstGeom>
        </p:spPr>
        <p:txBody>
          <a:bodyPr vert="horz" lIns="91440" tIns="45720" rIns="91440" bIns="45720" rtlCol="0">
            <a:normAutofit/>
          </a:bodyPr>
          <a:lst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algn="just"/>
            <a:r>
              <a:rPr lang="en-US" sz="1800" dirty="0"/>
              <a:t>SARAO Compute &amp; Data Solutions</a:t>
            </a:r>
          </a:p>
          <a:p>
            <a:endParaRPr lang="en-US" dirty="0"/>
          </a:p>
        </p:txBody>
      </p:sp>
      <p:pic>
        <p:nvPicPr>
          <p:cNvPr id="6" name="Content Placeholder 7">
            <a:extLst>
              <a:ext uri="{FF2B5EF4-FFF2-40B4-BE49-F238E27FC236}">
                <a16:creationId xmlns:a16="http://schemas.microsoft.com/office/drawing/2014/main" id="{B33307C7-A3EA-6ECA-8236-3247070AB9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8487" y="462336"/>
            <a:ext cx="4341813" cy="2536473"/>
          </a:xfrm>
          <a:prstGeom prst="rect">
            <a:avLst/>
          </a:prstGeom>
        </p:spPr>
      </p:pic>
      <p:sp>
        <p:nvSpPr>
          <p:cNvPr id="7" name="Text Placeholder 3">
            <a:extLst>
              <a:ext uri="{FF2B5EF4-FFF2-40B4-BE49-F238E27FC236}">
                <a16:creationId xmlns:a16="http://schemas.microsoft.com/office/drawing/2014/main" id="{77BD9237-1289-6B1D-BB56-BE3D7180A4BC}"/>
              </a:ext>
            </a:extLst>
          </p:cNvPr>
          <p:cNvSpPr txBox="1">
            <a:spLocks/>
          </p:cNvSpPr>
          <p:nvPr/>
        </p:nvSpPr>
        <p:spPr>
          <a:xfrm>
            <a:off x="81640" y="819913"/>
            <a:ext cx="4341874" cy="910659"/>
          </a:xfrm>
          <a:prstGeom prst="rect">
            <a:avLst/>
          </a:prstGeom>
        </p:spPr>
        <p:txBody>
          <a:bodyPr vert="horz" lIns="91440" tIns="45720" rIns="91440" bIns="45720" rtlCol="0">
            <a:normAutofit/>
          </a:bodyPr>
          <a:lst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algn="just"/>
            <a:r>
              <a:rPr lang="en-US" sz="2000" dirty="0"/>
              <a:t>Optical &amp; Detector Technology Solutions at SAAO</a:t>
            </a:r>
            <a:endParaRPr lang="en-US" sz="2400" dirty="0"/>
          </a:p>
          <a:p>
            <a:endParaRPr lang="en-US" dirty="0"/>
          </a:p>
        </p:txBody>
      </p:sp>
      <p:pic>
        <p:nvPicPr>
          <p:cNvPr id="9" name="Picture 8">
            <a:extLst>
              <a:ext uri="{FF2B5EF4-FFF2-40B4-BE49-F238E27FC236}">
                <a16:creationId xmlns:a16="http://schemas.microsoft.com/office/drawing/2014/main" id="{A4357C82-C6EC-3223-E35F-F411A92EE0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4310" y="1446363"/>
            <a:ext cx="3084573" cy="2160240"/>
          </a:xfrm>
          <a:prstGeom prst="rect">
            <a:avLst/>
          </a:prstGeom>
        </p:spPr>
      </p:pic>
      <p:sp>
        <p:nvSpPr>
          <p:cNvPr id="11" name="Text Placeholder 3">
            <a:extLst>
              <a:ext uri="{FF2B5EF4-FFF2-40B4-BE49-F238E27FC236}">
                <a16:creationId xmlns:a16="http://schemas.microsoft.com/office/drawing/2014/main" id="{18CB2C5D-58BF-8D07-7A3F-C49DB29F98C6}"/>
              </a:ext>
            </a:extLst>
          </p:cNvPr>
          <p:cNvSpPr txBox="1">
            <a:spLocks/>
          </p:cNvSpPr>
          <p:nvPr/>
        </p:nvSpPr>
        <p:spPr>
          <a:xfrm>
            <a:off x="4282670" y="2415313"/>
            <a:ext cx="4341813" cy="829585"/>
          </a:xfrm>
          <a:prstGeom prst="rect">
            <a:avLst/>
          </a:prstGeom>
        </p:spPr>
        <p:txBody>
          <a:bodyPr vert="horz" lIns="91440" tIns="45720" rIns="91440" bIns="45720" rtlCol="0">
            <a:normAutofit/>
          </a:bodyPr>
          <a:lst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algn="just"/>
            <a:r>
              <a:rPr lang="en-US" sz="2000" dirty="0"/>
              <a:t>Accelerator technology </a:t>
            </a:r>
          </a:p>
          <a:p>
            <a:pPr marL="0" indent="0" algn="just">
              <a:buNone/>
            </a:pPr>
            <a:r>
              <a:rPr lang="en-US" sz="2000" dirty="0"/>
              <a:t>solutions at </a:t>
            </a:r>
            <a:r>
              <a:rPr lang="en-US" sz="2000" dirty="0" err="1"/>
              <a:t>iThemba</a:t>
            </a:r>
            <a:r>
              <a:rPr lang="en-US" sz="2000" dirty="0"/>
              <a:t> LABS</a:t>
            </a:r>
            <a:endParaRPr lang="en-US" sz="2400" dirty="0"/>
          </a:p>
          <a:p>
            <a:endParaRPr lang="en-US" dirty="0"/>
          </a:p>
        </p:txBody>
      </p:sp>
      <p:sp>
        <p:nvSpPr>
          <p:cNvPr id="12" name="Text Placeholder 3">
            <a:extLst>
              <a:ext uri="{FF2B5EF4-FFF2-40B4-BE49-F238E27FC236}">
                <a16:creationId xmlns:a16="http://schemas.microsoft.com/office/drawing/2014/main" id="{A92F97FF-037F-23BC-1703-BDAB4CC480EF}"/>
              </a:ext>
            </a:extLst>
          </p:cNvPr>
          <p:cNvSpPr txBox="1">
            <a:spLocks/>
          </p:cNvSpPr>
          <p:nvPr/>
        </p:nvSpPr>
        <p:spPr>
          <a:xfrm>
            <a:off x="187570" y="3691664"/>
            <a:ext cx="4341874" cy="910659"/>
          </a:xfrm>
          <a:prstGeom prst="rect">
            <a:avLst/>
          </a:prstGeom>
        </p:spPr>
        <p:txBody>
          <a:bodyPr vert="horz" lIns="91440" tIns="45720" rIns="91440" bIns="45720" rtlCol="0">
            <a:normAutofit/>
          </a:bodyPr>
          <a:lst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algn="just"/>
            <a:r>
              <a:rPr lang="en-US" sz="2000" dirty="0"/>
              <a:t>Marine AI Vision &amp; Machine Learning at SAIAB</a:t>
            </a:r>
            <a:endParaRPr lang="en-US" sz="2400" dirty="0"/>
          </a:p>
          <a:p>
            <a:endParaRPr lang="en-US" dirty="0"/>
          </a:p>
        </p:txBody>
      </p:sp>
      <p:pic>
        <p:nvPicPr>
          <p:cNvPr id="16" name="Picture 15">
            <a:extLst>
              <a:ext uri="{FF2B5EF4-FFF2-40B4-BE49-F238E27FC236}">
                <a16:creationId xmlns:a16="http://schemas.microsoft.com/office/drawing/2014/main" id="{141F6AB6-0840-DB78-3FC2-2477F6563D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770" y="4343997"/>
            <a:ext cx="3493614" cy="1965158"/>
          </a:xfrm>
          <a:prstGeom prst="rect">
            <a:avLst/>
          </a:prstGeom>
        </p:spPr>
      </p:pic>
      <p:pic>
        <p:nvPicPr>
          <p:cNvPr id="17" name="Picture 19" descr="\\Oberon\users_common\Lawrie\TANDEM Fotos\P1070017.JPG">
            <a:extLst>
              <a:ext uri="{FF2B5EF4-FFF2-40B4-BE49-F238E27FC236}">
                <a16:creationId xmlns:a16="http://schemas.microsoft.com/office/drawing/2014/main" id="{F2B0AB20-EA32-1380-AD89-08208859DA2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5971" y="3151274"/>
            <a:ext cx="2314985" cy="28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3">
            <a:extLst>
              <a:ext uri="{FF2B5EF4-FFF2-40B4-BE49-F238E27FC236}">
                <a16:creationId xmlns:a16="http://schemas.microsoft.com/office/drawing/2014/main" id="{0549F243-12CB-49AE-1C65-A83555799582}"/>
              </a:ext>
            </a:extLst>
          </p:cNvPr>
          <p:cNvSpPr txBox="1">
            <a:spLocks/>
          </p:cNvSpPr>
          <p:nvPr/>
        </p:nvSpPr>
        <p:spPr>
          <a:xfrm>
            <a:off x="8080499" y="3151274"/>
            <a:ext cx="4341874" cy="910659"/>
          </a:xfrm>
          <a:prstGeom prst="rect">
            <a:avLst/>
          </a:prstGeom>
        </p:spPr>
        <p:txBody>
          <a:bodyPr vert="horz" lIns="91440" tIns="45720" rIns="91440" bIns="45720" rtlCol="0">
            <a:normAutofit/>
          </a:bodyPr>
          <a:lstStyle>
            <a:lvl1pPr marL="316531" indent="-316531" algn="l" defTabSz="844083" rtl="0" eaLnBrk="1" latinLnBrk="0" hangingPunct="1">
              <a:lnSpc>
                <a:spcPct val="90000"/>
              </a:lnSpc>
              <a:spcBef>
                <a:spcPts val="923"/>
              </a:spcBef>
              <a:buClr>
                <a:schemeClr val="accent1">
                  <a:lumMod val="75000"/>
                </a:schemeClr>
              </a:buClr>
              <a:buSzPct val="100000"/>
              <a:buFont typeface="Wingdings" panose="05000000000000000000" pitchFamily="2" charset="2"/>
              <a:buChar char="v"/>
              <a:defRPr sz="1292"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8572" indent="-316531" algn="l" defTabSz="844083" rtl="0" eaLnBrk="1" latinLnBrk="0" hangingPunct="1">
              <a:lnSpc>
                <a:spcPct val="90000"/>
              </a:lnSpc>
              <a:spcBef>
                <a:spcPts val="462"/>
              </a:spcBef>
              <a:buClr>
                <a:schemeClr val="accent1">
                  <a:lumMod val="75000"/>
                </a:schemeClr>
              </a:buClr>
              <a:buSzPct val="100000"/>
              <a:buFont typeface="+mj-lt"/>
              <a:buAutoNum type="arabi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60614" indent="-316531" algn="l" defTabSz="844083" rtl="0" eaLnBrk="1" latinLnBrk="0" hangingPunct="1">
              <a:lnSpc>
                <a:spcPct val="90000"/>
              </a:lnSpc>
              <a:spcBef>
                <a:spcPts val="462"/>
              </a:spcBef>
              <a:buClr>
                <a:schemeClr val="accent1">
                  <a:lumMod val="75000"/>
                </a:schemeClr>
              </a:buClr>
              <a:buSzPct val="100000"/>
              <a:buFont typeface="Arial" panose="020B0604020202020204" pitchFamily="34" charset="0"/>
              <a:buChar char="•"/>
              <a:defRPr sz="1292"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82655" indent="-316531" algn="l" defTabSz="844083" rtl="0" eaLnBrk="1" latinLnBrk="0" hangingPunct="1">
              <a:lnSpc>
                <a:spcPct val="90000"/>
              </a:lnSpc>
              <a:spcBef>
                <a:spcPts val="462"/>
              </a:spcBef>
              <a:buClr>
                <a:schemeClr val="accent1">
                  <a:lumMod val="75000"/>
                </a:schemeClr>
              </a:buClr>
              <a:buSzPct val="100000"/>
              <a:buFont typeface="+mj-lt"/>
              <a:buAutoNum type="alphaLcPeriod"/>
              <a:defRPr sz="129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04696" indent="-316531" algn="l" defTabSz="844083" rtl="0" eaLnBrk="1" latinLnBrk="0" hangingPunct="1">
              <a:lnSpc>
                <a:spcPct val="90000"/>
              </a:lnSpc>
              <a:spcBef>
                <a:spcPts val="462"/>
              </a:spcBef>
              <a:buClr>
                <a:schemeClr val="accent1">
                  <a:lumMod val="75000"/>
                </a:schemeClr>
              </a:buClr>
              <a:buSzPct val="105000"/>
              <a:buFont typeface="Wingdings" panose="05000000000000000000" pitchFamily="2" charset="2"/>
              <a:buChar char="Ø"/>
              <a:defRPr sz="129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algn="just"/>
            <a:r>
              <a:rPr lang="en-US" sz="2000" dirty="0"/>
              <a:t>Sensing &amp; Metrology at SAEON</a:t>
            </a:r>
            <a:endParaRPr lang="en-US" sz="2400" dirty="0"/>
          </a:p>
          <a:p>
            <a:endParaRPr lang="en-US" dirty="0"/>
          </a:p>
        </p:txBody>
      </p:sp>
    </p:spTree>
    <p:extLst>
      <p:ext uri="{BB962C8B-B14F-4D97-AF65-F5344CB8AC3E}">
        <p14:creationId xmlns:p14="http://schemas.microsoft.com/office/powerpoint/2010/main" val="1157569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1761C6-4C04-7046-9634-BBDB7E41C5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618947"/>
            <a:ext cx="9144000" cy="5860633"/>
          </a:xfrm>
          <a:prstGeom prst="rect">
            <a:avLst/>
          </a:prstGeom>
        </p:spPr>
      </p:pic>
      <p:sp>
        <p:nvSpPr>
          <p:cNvPr id="4" name="TextBox 3">
            <a:extLst>
              <a:ext uri="{FF2B5EF4-FFF2-40B4-BE49-F238E27FC236}">
                <a16:creationId xmlns:a16="http://schemas.microsoft.com/office/drawing/2014/main" id="{5D2BC209-A8C9-4C46-8B53-7097101E6994}"/>
              </a:ext>
            </a:extLst>
          </p:cNvPr>
          <p:cNvSpPr txBox="1"/>
          <p:nvPr/>
        </p:nvSpPr>
        <p:spPr>
          <a:xfrm>
            <a:off x="1524000" y="-27384"/>
            <a:ext cx="91440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b="1" dirty="0">
                <a:solidFill>
                  <a:schemeClr val="tx2"/>
                </a:solidFill>
                <a:cs typeface="Comic Sans MS"/>
              </a:rPr>
              <a:t>The ‘Intelligent Observatory’</a:t>
            </a:r>
          </a:p>
        </p:txBody>
      </p:sp>
      <p:sp>
        <p:nvSpPr>
          <p:cNvPr id="2" name="Footer Placeholder 1">
            <a:extLst>
              <a:ext uri="{FF2B5EF4-FFF2-40B4-BE49-F238E27FC236}">
                <a16:creationId xmlns:a16="http://schemas.microsoft.com/office/drawing/2014/main" id="{97D58555-7D6E-EA4E-BA50-8AC8359416E9}"/>
              </a:ext>
            </a:extLst>
          </p:cNvPr>
          <p:cNvSpPr>
            <a:spLocks noGrp="1"/>
          </p:cNvSpPr>
          <p:nvPr>
            <p:ph type="ftr" sz="quarter" idx="11"/>
          </p:nvPr>
        </p:nvSpPr>
        <p:spPr/>
        <p:txBody>
          <a:bodyPr/>
          <a:lstStyle/>
          <a:p>
            <a:r>
              <a:rPr lang="is-IS"/>
              <a:t>SAAO 2023</a:t>
            </a:r>
            <a:endParaRPr lang="en-US"/>
          </a:p>
        </p:txBody>
      </p:sp>
    </p:spTree>
    <p:extLst>
      <p:ext uri="{BB962C8B-B14F-4D97-AF65-F5344CB8AC3E}">
        <p14:creationId xmlns:p14="http://schemas.microsoft.com/office/powerpoint/2010/main" val="69251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The Future of Gamma-ray Astronomy with Air Cherenkov Telescopes .">
            <a:extLst>
              <a:ext uri="{FF2B5EF4-FFF2-40B4-BE49-F238E27FC236}">
                <a16:creationId xmlns:a16="http://schemas.microsoft.com/office/drawing/2014/main" id="{4215C946-FB12-E456-D8A6-101E45DB959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7530" r="24600"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Open Education at JINR">
            <a:extLst>
              <a:ext uri="{FF2B5EF4-FFF2-40B4-BE49-F238E27FC236}">
                <a16:creationId xmlns:a16="http://schemas.microsoft.com/office/drawing/2014/main" id="{16C8EF50-BA93-39E7-FED4-3CD5294C150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0832" r="1" b="3098"/>
          <a:stretch/>
        </p:blipFill>
        <p:spPr bwMode="auto">
          <a:xfrm>
            <a:off x="7381690" y="3456432"/>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European Synchrotron on Twitter: &quot;#Workshop #ESRFinGreece 🇬🇷  @esrfsynchrotron will be at the University of #Patras on 6 May 2022 for an  ESRF Information Day on &quot;The Use of Synchrotron Radiation in Science&quot;">
            <a:extLst>
              <a:ext uri="{FF2B5EF4-FFF2-40B4-BE49-F238E27FC236}">
                <a16:creationId xmlns:a16="http://schemas.microsoft.com/office/drawing/2014/main" id="{AD92CE2E-EF0C-883D-0FE4-1D4A0BBE7FE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9920" r="5079" b="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8" y="54091"/>
            <a:ext cx="2807208" cy="1325563"/>
          </a:xfrm>
        </p:spPr>
        <p:txBody>
          <a:bodyPr>
            <a:normAutofit/>
          </a:bodyPr>
          <a:lstStyle/>
          <a:p>
            <a:r>
              <a:rPr lang="en-US" sz="2200" dirty="0">
                <a:solidFill>
                  <a:srgbClr val="002060"/>
                </a:solidFill>
                <a:latin typeface="Arial Narrow" panose="020B0606020202030204" pitchFamily="34" charset="0"/>
              </a:rPr>
              <a:t>Management of access to global research infrastructure platforms</a:t>
            </a:r>
            <a:br>
              <a:rPr lang="en-US" sz="2200" dirty="0">
                <a:latin typeface="Arial Narrow" panose="020B0606020202030204" pitchFamily="34" charset="0"/>
              </a:rPr>
            </a:br>
            <a:endParaRPr lang="en-US" sz="2200" dirty="0">
              <a:latin typeface="Arial Narrow" panose="020B0606020202030204" pitchFamily="34" charset="0"/>
            </a:endParaRPr>
          </a:p>
        </p:txBody>
      </p:sp>
      <p:sp>
        <p:nvSpPr>
          <p:cNvPr id="3" name="Text Placeholder 2"/>
          <p:cNvSpPr>
            <a:spLocks noGrp="1"/>
          </p:cNvSpPr>
          <p:nvPr>
            <p:ph idx="1"/>
          </p:nvPr>
        </p:nvSpPr>
        <p:spPr>
          <a:xfrm>
            <a:off x="-428839" y="716872"/>
            <a:ext cx="4047107" cy="5655307"/>
          </a:xfrm>
        </p:spPr>
        <p:txBody>
          <a:bodyPr>
            <a:noAutofit/>
          </a:bodyPr>
          <a:lstStyle/>
          <a:p>
            <a:endParaRPr lang="en-US" sz="2000" dirty="0">
              <a:solidFill>
                <a:schemeClr val="tx1"/>
              </a:solidFill>
              <a:latin typeface="Arial Narrow" panose="020B0606020202030204" pitchFamily="34" charset="0"/>
            </a:endParaRPr>
          </a:p>
          <a:p>
            <a:pPr marL="764941" lvl="1" indent="-342900">
              <a:buFont typeface="Arial" panose="020B0604020202020204" pitchFamily="34" charset="0"/>
              <a:buChar char="•"/>
            </a:pPr>
            <a:r>
              <a:rPr lang="en-US" sz="1600" dirty="0">
                <a:solidFill>
                  <a:schemeClr val="tx1"/>
                </a:solidFill>
              </a:rPr>
              <a:t>High Energy Stereoscopic System (SA-GAMMA, Namibia) </a:t>
            </a:r>
          </a:p>
          <a:p>
            <a:pPr marL="764941" lvl="1" indent="-342900">
              <a:buFont typeface="Arial" panose="020B0604020202020204" pitchFamily="34" charset="0"/>
              <a:buChar char="•"/>
            </a:pPr>
            <a:r>
              <a:rPr lang="en-US" sz="1600" dirty="0">
                <a:solidFill>
                  <a:schemeClr val="tx1"/>
                </a:solidFill>
              </a:rPr>
              <a:t>Cherenkov Telescope Array (SA-GAMMA, La Palma &amp; Chile)</a:t>
            </a:r>
          </a:p>
          <a:p>
            <a:pPr marL="764941" lvl="1" indent="-342900">
              <a:buFont typeface="Arial" panose="020B0604020202020204" pitchFamily="34" charset="0"/>
              <a:buChar char="•"/>
            </a:pPr>
            <a:r>
              <a:rPr lang="en-US" sz="1600" b="1" dirty="0">
                <a:solidFill>
                  <a:srgbClr val="0070C0"/>
                </a:solidFill>
              </a:rPr>
              <a:t> South Africa- Joint Institute for Nuclear Research (SA-JINR)	</a:t>
            </a:r>
          </a:p>
          <a:p>
            <a:pPr marL="764941" lvl="1" indent="-342900">
              <a:buFont typeface="Arial" panose="020B0604020202020204" pitchFamily="34" charset="0"/>
              <a:buChar char="•"/>
            </a:pPr>
            <a:r>
              <a:rPr lang="en-US" sz="1600" dirty="0">
                <a:solidFill>
                  <a:schemeClr val="tx1"/>
                </a:solidFill>
              </a:rPr>
              <a:t>South Africa - European Organization for Nuclear Research (SA-CERN, Switzerland) </a:t>
            </a:r>
          </a:p>
          <a:p>
            <a:pPr marL="764941" lvl="1" indent="-342900">
              <a:buFont typeface="Arial" panose="020B0604020202020204" pitchFamily="34" charset="0"/>
              <a:buChar char="•"/>
            </a:pPr>
            <a:r>
              <a:rPr lang="en-US" sz="1600" dirty="0">
                <a:solidFill>
                  <a:schemeClr val="tx1"/>
                </a:solidFill>
              </a:rPr>
              <a:t>South Africa – European Synchrotron Radiation  Facility (SA-ESRF, France)</a:t>
            </a:r>
          </a:p>
          <a:p>
            <a:pPr marL="764941" lvl="1" indent="-342900">
              <a:buFont typeface="Arial" panose="020B0604020202020204" pitchFamily="34" charset="0"/>
              <a:buChar char="•"/>
            </a:pPr>
            <a:r>
              <a:rPr lang="en-US" sz="1600" dirty="0">
                <a:solidFill>
                  <a:schemeClr val="tx1"/>
                </a:solidFill>
              </a:rPr>
              <a:t>Southern African Large Telescope (SAAO-SALT, South Africa)</a:t>
            </a:r>
          </a:p>
          <a:p>
            <a:pPr marL="764941" lvl="1" indent="-342900">
              <a:buFont typeface="Arial" panose="020B0604020202020204" pitchFamily="34" charset="0"/>
              <a:buChar char="•"/>
            </a:pPr>
            <a:r>
              <a:rPr lang="en-US" sz="1600" dirty="0">
                <a:solidFill>
                  <a:schemeClr val="tx1"/>
                </a:solidFill>
              </a:rPr>
              <a:t>Square </a:t>
            </a:r>
            <a:r>
              <a:rPr lang="en-US" sz="1600" dirty="0" err="1">
                <a:solidFill>
                  <a:schemeClr val="tx1"/>
                </a:solidFill>
              </a:rPr>
              <a:t>Kilometre</a:t>
            </a:r>
            <a:r>
              <a:rPr lang="en-US" sz="1600" dirty="0">
                <a:solidFill>
                  <a:schemeClr val="tx1"/>
                </a:solidFill>
              </a:rPr>
              <a:t> Array (SARAO-SKA, SA &amp; Australia)</a:t>
            </a:r>
          </a:p>
          <a:p>
            <a:pPr marL="764941" lvl="1" indent="-342900">
              <a:buFont typeface="Arial" panose="020B0604020202020204" pitchFamily="34" charset="0"/>
              <a:buChar char="•"/>
            </a:pPr>
            <a:endParaRPr lang="en-US" sz="1600" dirty="0">
              <a:latin typeface="Arial Narrow" panose="020B0606020202030204" pitchFamily="34" charset="0"/>
            </a:endParaRPr>
          </a:p>
          <a:p>
            <a:endParaRPr lang="en-US" sz="2000" dirty="0">
              <a:latin typeface="Arial Narrow" panose="020B0606020202030204" pitchFamily="34" charset="0"/>
            </a:endParaRPr>
          </a:p>
        </p:txBody>
      </p:sp>
      <p:pic>
        <p:nvPicPr>
          <p:cNvPr id="1026" name="Picture 2" descr="About - CERN Large Hadron Collider - LibGuides at The Westport Library">
            <a:extLst>
              <a:ext uri="{FF2B5EF4-FFF2-40B4-BE49-F238E27FC236}">
                <a16:creationId xmlns:a16="http://schemas.microsoft.com/office/drawing/2014/main" id="{36B1A5F5-3343-574D-EBBA-AF9E39801033}"/>
              </a:ext>
            </a:extLst>
          </p:cNvPr>
          <p:cNvPicPr>
            <a:picLocks noGrp="1" noChangeAspect="1" noChangeArrowheads="1"/>
          </p:cNvPicPr>
          <p:nvPr>
            <p:ph sz="half" idx="4294967295"/>
          </p:nvPr>
        </p:nvPicPr>
        <p:blipFill rotWithShape="1">
          <a:blip r:embed="rId5">
            <a:extLst>
              <a:ext uri="{28A0092B-C50C-407E-A947-70E740481C1C}">
                <a14:useLocalDpi xmlns:a14="http://schemas.microsoft.com/office/drawing/2010/main"/>
              </a:ext>
            </a:extLst>
          </a:blip>
          <a:srcRect l="12527" r="8653" b="-2"/>
          <a:stretch/>
        </p:blipFill>
        <p:spPr bwMode="auto">
          <a:xfrm>
            <a:off x="7404372" y="-1924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03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27800" y="53833"/>
            <a:ext cx="11857600" cy="536800"/>
          </a:xfrm>
          <a:prstGeom prst="rect">
            <a:avLst/>
          </a:prstGeom>
        </p:spPr>
        <p:txBody>
          <a:bodyPr spcFirstLastPara="1" vert="horz" wrap="square" lIns="121900" tIns="121900" rIns="121900" bIns="121900" rtlCol="0" anchor="t" anchorCtr="0">
            <a:noAutofit/>
          </a:bodyPr>
          <a:lstStyle/>
          <a:p>
            <a:pPr algn="ctr">
              <a:buClr>
                <a:schemeClr val="dk1"/>
              </a:buClr>
              <a:buSzPts val="1100"/>
            </a:pPr>
            <a:r>
              <a:rPr lang="en-US" sz="3200" dirty="0">
                <a:solidFill>
                  <a:srgbClr val="002060"/>
                </a:solidFill>
              </a:rPr>
              <a:t>South African Environmental Observation Network (SAEON)</a:t>
            </a:r>
            <a:endParaRPr sz="3200" dirty="0">
              <a:solidFill>
                <a:srgbClr val="002060"/>
              </a:solidFill>
            </a:endParaRPr>
          </a:p>
        </p:txBody>
      </p:sp>
      <p:sp>
        <p:nvSpPr>
          <p:cNvPr id="74" name="Google Shape;74;p17"/>
          <p:cNvSpPr txBox="1">
            <a:spLocks noGrp="1"/>
          </p:cNvSpPr>
          <p:nvPr>
            <p:ph type="body" idx="1"/>
          </p:nvPr>
        </p:nvSpPr>
        <p:spPr>
          <a:xfrm>
            <a:off x="-67233" y="961733"/>
            <a:ext cx="11857600" cy="5153600"/>
          </a:xfrm>
          <a:prstGeom prst="rect">
            <a:avLst/>
          </a:prstGeom>
        </p:spPr>
        <p:txBody>
          <a:bodyPr spcFirstLastPara="1" vert="horz" wrap="square" lIns="121900" tIns="121900" rIns="121900" bIns="121900" rtlCol="0" anchor="t" anchorCtr="0">
            <a:noAutofit/>
          </a:bodyPr>
          <a:lstStyle/>
          <a:p>
            <a:pPr marL="0" indent="0">
              <a:spcBef>
                <a:spcPts val="2133"/>
              </a:spcBef>
              <a:spcAft>
                <a:spcPts val="2133"/>
              </a:spcAft>
              <a:buNone/>
            </a:pPr>
            <a:endParaRPr dirty="0"/>
          </a:p>
        </p:txBody>
      </p:sp>
      <p:pic>
        <p:nvPicPr>
          <p:cNvPr id="75" name="Google Shape;75;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983600" y="4660334"/>
            <a:ext cx="1764432" cy="1320900"/>
          </a:xfrm>
          <a:prstGeom prst="rect">
            <a:avLst/>
          </a:prstGeom>
          <a:noFill/>
          <a:ln>
            <a:noFill/>
          </a:ln>
        </p:spPr>
      </p:pic>
      <p:pic>
        <p:nvPicPr>
          <p:cNvPr id="76" name="Google Shape;76;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4660334"/>
            <a:ext cx="1973467" cy="1320900"/>
          </a:xfrm>
          <a:prstGeom prst="rect">
            <a:avLst/>
          </a:prstGeom>
          <a:noFill/>
          <a:ln>
            <a:noFill/>
          </a:ln>
        </p:spPr>
      </p:pic>
      <p:pic>
        <p:nvPicPr>
          <p:cNvPr id="77" name="Google Shape;77;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73467" y="4660334"/>
            <a:ext cx="2107480" cy="1320900"/>
          </a:xfrm>
          <a:prstGeom prst="rect">
            <a:avLst/>
          </a:prstGeom>
          <a:noFill/>
          <a:ln>
            <a:noFill/>
          </a:ln>
        </p:spPr>
      </p:pic>
      <p:pic>
        <p:nvPicPr>
          <p:cNvPr id="78" name="Google Shape;78;p1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flipH="1">
            <a:off x="11021070" y="4472100"/>
            <a:ext cx="1131833" cy="1509133"/>
          </a:xfrm>
          <a:prstGeom prst="rect">
            <a:avLst/>
          </a:prstGeom>
          <a:noFill/>
          <a:ln>
            <a:noFill/>
          </a:ln>
        </p:spPr>
      </p:pic>
      <p:pic>
        <p:nvPicPr>
          <p:cNvPr id="79" name="Google Shape;79;p17"/>
          <p:cNvPicPr preferRelativeResize="0"/>
          <p:nvPr/>
        </p:nvPicPr>
        <p:blipFill>
          <a:blip r:embed="rId7">
            <a:alphaModFix/>
          </a:blip>
          <a:stretch>
            <a:fillRect/>
          </a:stretch>
        </p:blipFill>
        <p:spPr>
          <a:xfrm>
            <a:off x="5748034" y="4660334"/>
            <a:ext cx="2500733" cy="1320900"/>
          </a:xfrm>
          <a:prstGeom prst="rect">
            <a:avLst/>
          </a:prstGeom>
          <a:noFill/>
          <a:ln>
            <a:noFill/>
          </a:ln>
        </p:spPr>
      </p:pic>
      <p:pic>
        <p:nvPicPr>
          <p:cNvPr id="80" name="Google Shape;80;p1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191434" y="4660334"/>
            <a:ext cx="2829633" cy="1320900"/>
          </a:xfrm>
          <a:prstGeom prst="rect">
            <a:avLst/>
          </a:prstGeom>
          <a:noFill/>
          <a:ln>
            <a:noFill/>
          </a:ln>
        </p:spPr>
      </p:pic>
      <p:pic>
        <p:nvPicPr>
          <p:cNvPr id="81" name="Google Shape;81;p17"/>
          <p:cNvPicPr preferRelativeResize="0"/>
          <p:nvPr/>
        </p:nvPicPr>
        <p:blipFill rotWithShape="1">
          <a:blip r:embed="rId9" cstate="email">
            <a:alphaModFix/>
            <a:extLst>
              <a:ext uri="{28A0092B-C50C-407E-A947-70E740481C1C}">
                <a14:useLocalDpi xmlns:a14="http://schemas.microsoft.com/office/drawing/2010/main"/>
              </a:ext>
            </a:extLst>
          </a:blip>
          <a:srcRect t="15692" b="24569"/>
          <a:stretch/>
        </p:blipFill>
        <p:spPr>
          <a:xfrm>
            <a:off x="1" y="5897140"/>
            <a:ext cx="2282137" cy="960859"/>
          </a:xfrm>
          <a:prstGeom prst="rect">
            <a:avLst/>
          </a:prstGeom>
          <a:noFill/>
          <a:ln>
            <a:noFill/>
          </a:ln>
        </p:spPr>
      </p:pic>
      <p:pic>
        <p:nvPicPr>
          <p:cNvPr id="82" name="Google Shape;82;p1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9783734" y="5912134"/>
            <a:ext cx="2282133" cy="891133"/>
          </a:xfrm>
          <a:prstGeom prst="rect">
            <a:avLst/>
          </a:prstGeom>
          <a:noFill/>
          <a:ln>
            <a:noFill/>
          </a:ln>
        </p:spPr>
      </p:pic>
      <p:pic>
        <p:nvPicPr>
          <p:cNvPr id="2" name="Google Shape;167;p3">
            <a:extLst>
              <a:ext uri="{FF2B5EF4-FFF2-40B4-BE49-F238E27FC236}">
                <a16:creationId xmlns:a16="http://schemas.microsoft.com/office/drawing/2014/main" id="{B6C82EB9-F330-54A6-50FD-AE563C3A78C2}"/>
              </a:ext>
            </a:extLst>
          </p:cNvPr>
          <p:cNvPicPr preferRelativeResize="0"/>
          <p:nvPr/>
        </p:nvPicPr>
        <p:blipFill rotWithShape="1">
          <a:blip r:embed="rId11" cstate="email">
            <a:alphaModFix/>
            <a:extLst>
              <a:ext uri="{28A0092B-C50C-407E-A947-70E740481C1C}">
                <a14:useLocalDpi xmlns:a14="http://schemas.microsoft.com/office/drawing/2010/main"/>
              </a:ext>
            </a:extLst>
          </a:blip>
          <a:srcRect l="5675" r="5229"/>
          <a:stretch/>
        </p:blipFill>
        <p:spPr>
          <a:xfrm>
            <a:off x="26356" y="1207366"/>
            <a:ext cx="4267200" cy="3081867"/>
          </a:xfrm>
          <a:prstGeom prst="rect">
            <a:avLst/>
          </a:prstGeom>
          <a:noFill/>
          <a:ln>
            <a:noFill/>
          </a:ln>
        </p:spPr>
      </p:pic>
      <p:pic>
        <p:nvPicPr>
          <p:cNvPr id="3" name="Picture 2">
            <a:extLst>
              <a:ext uri="{FF2B5EF4-FFF2-40B4-BE49-F238E27FC236}">
                <a16:creationId xmlns:a16="http://schemas.microsoft.com/office/drawing/2014/main" id="{C7DAD148-1B82-8415-6ED2-0A8D4CBCFE7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13442" y="1587783"/>
            <a:ext cx="2483499" cy="2446501"/>
          </a:xfrm>
          <a:prstGeom prst="rect">
            <a:avLst/>
          </a:prstGeom>
        </p:spPr>
      </p:pic>
      <p:pic>
        <p:nvPicPr>
          <p:cNvPr id="4" name="Picture 3">
            <a:extLst>
              <a:ext uri="{FF2B5EF4-FFF2-40B4-BE49-F238E27FC236}">
                <a16:creationId xmlns:a16="http://schemas.microsoft.com/office/drawing/2014/main" id="{8F5624CB-B194-A1A8-381D-C327F5A0C44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296941" y="1812299"/>
            <a:ext cx="2954048" cy="1872000"/>
          </a:xfrm>
          <a:prstGeom prst="rect">
            <a:avLst/>
          </a:prstGeom>
        </p:spPr>
      </p:pic>
      <p:pic>
        <p:nvPicPr>
          <p:cNvPr id="5" name="Picture 4">
            <a:extLst>
              <a:ext uri="{FF2B5EF4-FFF2-40B4-BE49-F238E27FC236}">
                <a16:creationId xmlns:a16="http://schemas.microsoft.com/office/drawing/2014/main" id="{6CE50E50-DA73-F543-CD1B-D06B7ADA782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93556" y="1949910"/>
            <a:ext cx="2509961" cy="190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1ED-6614-B5DF-BF9E-74BD5C7FAFEE}"/>
              </a:ext>
            </a:extLst>
          </p:cNvPr>
          <p:cNvSpPr>
            <a:spLocks noGrp="1"/>
          </p:cNvSpPr>
          <p:nvPr>
            <p:ph type="title"/>
          </p:nvPr>
        </p:nvSpPr>
        <p:spPr>
          <a:xfrm>
            <a:off x="224217" y="63386"/>
            <a:ext cx="8899119" cy="372533"/>
          </a:xfrm>
        </p:spPr>
        <p:txBody>
          <a:bodyPr>
            <a:noAutofit/>
          </a:bodyPr>
          <a:lstStyle/>
          <a:p>
            <a:pPr algn="ctr"/>
            <a:r>
              <a:rPr lang="en-US" sz="2400" dirty="0">
                <a:solidFill>
                  <a:srgbClr val="002060"/>
                </a:solidFill>
              </a:rPr>
              <a:t>Pan African Engagement</a:t>
            </a:r>
            <a:endParaRPr lang="en-GB" sz="2400" dirty="0">
              <a:solidFill>
                <a:srgbClr val="002060"/>
              </a:solidFill>
            </a:endParaRPr>
          </a:p>
        </p:txBody>
      </p:sp>
      <p:pic>
        <p:nvPicPr>
          <p:cNvPr id="4" name="Content Placeholder 3">
            <a:extLst>
              <a:ext uri="{FF2B5EF4-FFF2-40B4-BE49-F238E27FC236}">
                <a16:creationId xmlns:a16="http://schemas.microsoft.com/office/drawing/2014/main" id="{D37F2B76-842B-D2A3-C00A-7DAC49EE2B3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4007" t="23120" r="12677"/>
          <a:stretch/>
        </p:blipFill>
        <p:spPr bwMode="auto">
          <a:xfrm>
            <a:off x="482306" y="1115294"/>
            <a:ext cx="6671413" cy="4068000"/>
          </a:xfrm>
          <a:prstGeom prst="rect">
            <a:avLst/>
          </a:prstGeom>
          <a:noFill/>
          <a:ln>
            <a:noFill/>
          </a:ln>
        </p:spPr>
      </p:pic>
      <p:sp>
        <p:nvSpPr>
          <p:cNvPr id="5" name="TextBox 4">
            <a:extLst>
              <a:ext uri="{FF2B5EF4-FFF2-40B4-BE49-F238E27FC236}">
                <a16:creationId xmlns:a16="http://schemas.microsoft.com/office/drawing/2014/main" id="{D450E7FF-3CC6-6716-17F6-03A55E92C628}"/>
              </a:ext>
            </a:extLst>
          </p:cNvPr>
          <p:cNvSpPr txBox="1"/>
          <p:nvPr/>
        </p:nvSpPr>
        <p:spPr>
          <a:xfrm>
            <a:off x="1140960" y="5451050"/>
            <a:ext cx="4022063" cy="461665"/>
          </a:xfrm>
          <a:prstGeom prst="rect">
            <a:avLst/>
          </a:prstGeom>
          <a:noFill/>
        </p:spPr>
        <p:txBody>
          <a:bodyPr wrap="none" rtlCol="0">
            <a:spAutoFit/>
          </a:bodyPr>
          <a:lstStyle/>
          <a:p>
            <a:r>
              <a:rPr lang="en-US" sz="2400" b="1" dirty="0"/>
              <a:t>SAIAB Africa Engagement</a:t>
            </a:r>
            <a:endParaRPr lang="en-GB" sz="2400" b="1" dirty="0"/>
          </a:p>
        </p:txBody>
      </p:sp>
      <p:grpSp>
        <p:nvGrpSpPr>
          <p:cNvPr id="3" name="Group 2">
            <a:extLst>
              <a:ext uri="{FF2B5EF4-FFF2-40B4-BE49-F238E27FC236}">
                <a16:creationId xmlns:a16="http://schemas.microsoft.com/office/drawing/2014/main" id="{D9791A6D-1842-B0D6-FD33-01790DCD8870}"/>
              </a:ext>
            </a:extLst>
          </p:cNvPr>
          <p:cNvGrpSpPr/>
          <p:nvPr/>
        </p:nvGrpSpPr>
        <p:grpSpPr>
          <a:xfrm>
            <a:off x="7580354" y="579781"/>
            <a:ext cx="4129340" cy="4603513"/>
            <a:chOff x="1187624" y="1196752"/>
            <a:chExt cx="3994246" cy="4368853"/>
          </a:xfrm>
        </p:grpSpPr>
        <p:grpSp>
          <p:nvGrpSpPr>
            <p:cNvPr id="6" name="Group 5">
              <a:extLst>
                <a:ext uri="{FF2B5EF4-FFF2-40B4-BE49-F238E27FC236}">
                  <a16:creationId xmlns:a16="http://schemas.microsoft.com/office/drawing/2014/main" id="{69D4DF6E-B67E-D949-FE29-CCC94238DF8A}"/>
                </a:ext>
              </a:extLst>
            </p:cNvPr>
            <p:cNvGrpSpPr/>
            <p:nvPr/>
          </p:nvGrpSpPr>
          <p:grpSpPr>
            <a:xfrm>
              <a:off x="1187624" y="1196752"/>
              <a:ext cx="3994246" cy="4368853"/>
              <a:chOff x="1995424" y="2170059"/>
              <a:chExt cx="3994246" cy="4368853"/>
            </a:xfrm>
          </p:grpSpPr>
          <p:grpSp>
            <p:nvGrpSpPr>
              <p:cNvPr id="8" name="Group 7">
                <a:extLst>
                  <a:ext uri="{FF2B5EF4-FFF2-40B4-BE49-F238E27FC236}">
                    <a16:creationId xmlns:a16="http://schemas.microsoft.com/office/drawing/2014/main" id="{A6F3EA5B-8012-DE2C-E474-5995E0411943}"/>
                  </a:ext>
                </a:extLst>
              </p:cNvPr>
              <p:cNvGrpSpPr/>
              <p:nvPr/>
            </p:nvGrpSpPr>
            <p:grpSpPr>
              <a:xfrm>
                <a:off x="1995424" y="2170059"/>
                <a:ext cx="3994246" cy="4368853"/>
                <a:chOff x="4355976" y="1780549"/>
                <a:chExt cx="4570310" cy="4937184"/>
              </a:xfrm>
            </p:grpSpPr>
            <p:pic>
              <p:nvPicPr>
                <p:cNvPr id="11" name="Picture 10">
                  <a:extLst>
                    <a:ext uri="{FF2B5EF4-FFF2-40B4-BE49-F238E27FC236}">
                      <a16:creationId xmlns:a16="http://schemas.microsoft.com/office/drawing/2014/main" id="{4E8CCABB-5ED4-CA9E-2283-955AFCCDD1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5976" y="1780549"/>
                  <a:ext cx="4570310" cy="4937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Oval 11">
                  <a:extLst>
                    <a:ext uri="{FF2B5EF4-FFF2-40B4-BE49-F238E27FC236}">
                      <a16:creationId xmlns:a16="http://schemas.microsoft.com/office/drawing/2014/main" id="{E77C5C7C-4350-FE96-E98F-B144182BAEA5}"/>
                    </a:ext>
                  </a:extLst>
                </p:cNvPr>
                <p:cNvSpPr/>
                <p:nvPr/>
              </p:nvSpPr>
              <p:spPr>
                <a:xfrm>
                  <a:off x="5948883" y="3843654"/>
                  <a:ext cx="149846" cy="1445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3" name="Oval 12">
                  <a:extLst>
                    <a:ext uri="{FF2B5EF4-FFF2-40B4-BE49-F238E27FC236}">
                      <a16:creationId xmlns:a16="http://schemas.microsoft.com/office/drawing/2014/main" id="{050814BC-69B1-4573-02DD-3C308F80DE2B}"/>
                    </a:ext>
                  </a:extLst>
                </p:cNvPr>
                <p:cNvSpPr/>
                <p:nvPr/>
              </p:nvSpPr>
              <p:spPr>
                <a:xfrm>
                  <a:off x="5101635" y="3811732"/>
                  <a:ext cx="149846" cy="1445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4" name="Oval 13">
                  <a:extLst>
                    <a:ext uri="{FF2B5EF4-FFF2-40B4-BE49-F238E27FC236}">
                      <a16:creationId xmlns:a16="http://schemas.microsoft.com/office/drawing/2014/main" id="{8792E1EA-93EA-58A5-4825-55A19495F477}"/>
                    </a:ext>
                  </a:extLst>
                </p:cNvPr>
                <p:cNvSpPr/>
                <p:nvPr/>
              </p:nvSpPr>
              <p:spPr>
                <a:xfrm>
                  <a:off x="5891013" y="2453936"/>
                  <a:ext cx="149846" cy="1445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5" name="Oval 14">
                  <a:extLst>
                    <a:ext uri="{FF2B5EF4-FFF2-40B4-BE49-F238E27FC236}">
                      <a16:creationId xmlns:a16="http://schemas.microsoft.com/office/drawing/2014/main" id="{11CCF7AE-2A84-7D35-818E-F0E8BF5BCDE6}"/>
                    </a:ext>
                  </a:extLst>
                </p:cNvPr>
                <p:cNvSpPr/>
                <p:nvPr/>
              </p:nvSpPr>
              <p:spPr>
                <a:xfrm>
                  <a:off x="7227779" y="2564532"/>
                  <a:ext cx="149846" cy="1445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cxnSp>
              <p:nvCxnSpPr>
                <p:cNvPr id="16" name="Straight Arrow Connector 15">
                  <a:extLst>
                    <a:ext uri="{FF2B5EF4-FFF2-40B4-BE49-F238E27FC236}">
                      <a16:creationId xmlns:a16="http://schemas.microsoft.com/office/drawing/2014/main" id="{083FFC57-0E68-F92A-DFC9-60B6338B2EF0}"/>
                    </a:ext>
                  </a:extLst>
                </p:cNvPr>
                <p:cNvCxnSpPr>
                  <a:endCxn id="13" idx="5"/>
                </p:cNvCxnSpPr>
                <p:nvPr/>
              </p:nvCxnSpPr>
              <p:spPr>
                <a:xfrm flipH="1" flipV="1">
                  <a:off x="5229537" y="3935101"/>
                  <a:ext cx="1582499" cy="2659263"/>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4684D6D-5B31-AB8B-4185-A00302A3DF7A}"/>
                    </a:ext>
                  </a:extLst>
                </p:cNvPr>
                <p:cNvCxnSpPr/>
                <p:nvPr/>
              </p:nvCxnSpPr>
              <p:spPr>
                <a:xfrm flipH="1" flipV="1">
                  <a:off x="6063733" y="3988189"/>
                  <a:ext cx="758336" cy="2487261"/>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E9271096-0955-E326-FAEA-954BED6F8DF6}"/>
                    </a:ext>
                  </a:extLst>
                </p:cNvPr>
                <p:cNvCxnSpPr>
                  <a:endCxn id="14" idx="4"/>
                </p:cNvCxnSpPr>
                <p:nvPr/>
              </p:nvCxnSpPr>
              <p:spPr>
                <a:xfrm flipH="1" flipV="1">
                  <a:off x="5965937" y="2598471"/>
                  <a:ext cx="856133" cy="3974726"/>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4911671E-A034-E965-5603-5D9A8AB3F1E2}"/>
                    </a:ext>
                  </a:extLst>
                </p:cNvPr>
                <p:cNvCxnSpPr/>
                <p:nvPr/>
              </p:nvCxnSpPr>
              <p:spPr>
                <a:xfrm flipV="1">
                  <a:off x="6822069" y="2679929"/>
                  <a:ext cx="446421" cy="3893269"/>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D4EE1B53-6B7E-4D9D-4BC2-ACF696CCF1B4}"/>
                    </a:ext>
                  </a:extLst>
                </p:cNvPr>
                <p:cNvCxnSpPr/>
                <p:nvPr/>
              </p:nvCxnSpPr>
              <p:spPr>
                <a:xfrm flipV="1">
                  <a:off x="6822069" y="5621319"/>
                  <a:ext cx="1415908" cy="955422"/>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060D4C6A-0886-5E74-3420-ED7AA6FC48AE}"/>
                    </a:ext>
                  </a:extLst>
                </p:cNvPr>
                <p:cNvCxnSpPr/>
                <p:nvPr/>
              </p:nvCxnSpPr>
              <p:spPr>
                <a:xfrm flipV="1">
                  <a:off x="6865015" y="3956267"/>
                  <a:ext cx="531902" cy="2620474"/>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sp>
              <p:nvSpPr>
                <p:cNvPr id="22" name="Oval 21">
                  <a:extLst>
                    <a:ext uri="{FF2B5EF4-FFF2-40B4-BE49-F238E27FC236}">
                      <a16:creationId xmlns:a16="http://schemas.microsoft.com/office/drawing/2014/main" id="{B9079E38-AF89-88D2-3C03-A0745625963F}"/>
                    </a:ext>
                  </a:extLst>
                </p:cNvPr>
                <p:cNvSpPr/>
                <p:nvPr/>
              </p:nvSpPr>
              <p:spPr>
                <a:xfrm>
                  <a:off x="5187530" y="2687907"/>
                  <a:ext cx="149846" cy="1445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3" name="Oval 22">
                  <a:extLst>
                    <a:ext uri="{FF2B5EF4-FFF2-40B4-BE49-F238E27FC236}">
                      <a16:creationId xmlns:a16="http://schemas.microsoft.com/office/drawing/2014/main" id="{0E8710DB-B5B1-2685-3397-741A2D1A72A5}"/>
                    </a:ext>
                  </a:extLst>
                </p:cNvPr>
                <p:cNvSpPr/>
                <p:nvPr/>
              </p:nvSpPr>
              <p:spPr>
                <a:xfrm>
                  <a:off x="4652337" y="3505961"/>
                  <a:ext cx="139650" cy="1298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4" name="Oval 23">
                  <a:extLst>
                    <a:ext uri="{FF2B5EF4-FFF2-40B4-BE49-F238E27FC236}">
                      <a16:creationId xmlns:a16="http://schemas.microsoft.com/office/drawing/2014/main" id="{B0BE4AFC-611D-21C5-1C65-4CD257D7FB2C}"/>
                    </a:ext>
                  </a:extLst>
                </p:cNvPr>
                <p:cNvSpPr/>
                <p:nvPr/>
              </p:nvSpPr>
              <p:spPr>
                <a:xfrm>
                  <a:off x="7243429" y="5426557"/>
                  <a:ext cx="139650" cy="1298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5" name="Oval 24">
                  <a:extLst>
                    <a:ext uri="{FF2B5EF4-FFF2-40B4-BE49-F238E27FC236}">
                      <a16:creationId xmlns:a16="http://schemas.microsoft.com/office/drawing/2014/main" id="{D859D565-CC36-06CE-9713-7000A746AEDA}"/>
                    </a:ext>
                  </a:extLst>
                </p:cNvPr>
                <p:cNvSpPr/>
                <p:nvPr/>
              </p:nvSpPr>
              <p:spPr>
                <a:xfrm>
                  <a:off x="7176762" y="5840882"/>
                  <a:ext cx="139650" cy="1298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6" name="Oval 25">
                  <a:extLst>
                    <a:ext uri="{FF2B5EF4-FFF2-40B4-BE49-F238E27FC236}">
                      <a16:creationId xmlns:a16="http://schemas.microsoft.com/office/drawing/2014/main" id="{D3B6F854-292F-33E3-458D-5152EF1A91B5}"/>
                    </a:ext>
                  </a:extLst>
                </p:cNvPr>
                <p:cNvSpPr/>
                <p:nvPr/>
              </p:nvSpPr>
              <p:spPr>
                <a:xfrm>
                  <a:off x="8299902" y="4102614"/>
                  <a:ext cx="139650" cy="1298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7" name="Oval 26">
                  <a:extLst>
                    <a:ext uri="{FF2B5EF4-FFF2-40B4-BE49-F238E27FC236}">
                      <a16:creationId xmlns:a16="http://schemas.microsoft.com/office/drawing/2014/main" id="{92EF951E-4F50-5568-8D83-00D16FB58E1F}"/>
                    </a:ext>
                  </a:extLst>
                </p:cNvPr>
                <p:cNvSpPr/>
                <p:nvPr/>
              </p:nvSpPr>
              <p:spPr>
                <a:xfrm>
                  <a:off x="6437365" y="4126211"/>
                  <a:ext cx="139650" cy="1298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8" name="Oval 27">
                  <a:extLst>
                    <a:ext uri="{FF2B5EF4-FFF2-40B4-BE49-F238E27FC236}">
                      <a16:creationId xmlns:a16="http://schemas.microsoft.com/office/drawing/2014/main" id="{D36D441B-1B73-50F2-A0E1-83AB4DDAD9F4}"/>
                    </a:ext>
                  </a:extLst>
                </p:cNvPr>
                <p:cNvSpPr/>
                <p:nvPr/>
              </p:nvSpPr>
              <p:spPr>
                <a:xfrm>
                  <a:off x="8237978" y="5491477"/>
                  <a:ext cx="139650" cy="1298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9" name="Oval 28">
                  <a:extLst>
                    <a:ext uri="{FF2B5EF4-FFF2-40B4-BE49-F238E27FC236}">
                      <a16:creationId xmlns:a16="http://schemas.microsoft.com/office/drawing/2014/main" id="{1F46BD08-6BE2-64A4-2F76-C0C6593A0CC8}"/>
                    </a:ext>
                  </a:extLst>
                </p:cNvPr>
                <p:cNvSpPr/>
                <p:nvPr/>
              </p:nvSpPr>
              <p:spPr>
                <a:xfrm>
                  <a:off x="7394511" y="3772638"/>
                  <a:ext cx="149846" cy="1445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cxnSp>
              <p:nvCxnSpPr>
                <p:cNvPr id="30" name="Straight Arrow Connector 29">
                  <a:extLst>
                    <a:ext uri="{FF2B5EF4-FFF2-40B4-BE49-F238E27FC236}">
                      <a16:creationId xmlns:a16="http://schemas.microsoft.com/office/drawing/2014/main" id="{CA71CFFB-8A11-017B-A336-D1AB09E095C3}"/>
                    </a:ext>
                  </a:extLst>
                </p:cNvPr>
                <p:cNvCxnSpPr>
                  <a:endCxn id="22" idx="5"/>
                </p:cNvCxnSpPr>
                <p:nvPr/>
              </p:nvCxnSpPr>
              <p:spPr>
                <a:xfrm flipH="1" flipV="1">
                  <a:off x="5315431" y="2811277"/>
                  <a:ext cx="1496604" cy="3783087"/>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4FE0E7FF-4BF9-B9A6-CFE3-97DCCED00DE6}"/>
                    </a:ext>
                  </a:extLst>
                </p:cNvPr>
                <p:cNvCxnSpPr>
                  <a:endCxn id="23" idx="5"/>
                </p:cNvCxnSpPr>
                <p:nvPr/>
              </p:nvCxnSpPr>
              <p:spPr>
                <a:xfrm flipH="1" flipV="1">
                  <a:off x="4771536" y="3616787"/>
                  <a:ext cx="2040500" cy="3003199"/>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CA38D968-E965-2E21-BBE6-BF1AA1B8DBD8}"/>
                    </a:ext>
                  </a:extLst>
                </p:cNvPr>
                <p:cNvCxnSpPr/>
                <p:nvPr/>
              </p:nvCxnSpPr>
              <p:spPr>
                <a:xfrm flipV="1">
                  <a:off x="6812035" y="5556398"/>
                  <a:ext cx="456455" cy="1020343"/>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8B3D901B-4A09-BB78-56EB-4BB02557B345}"/>
                    </a:ext>
                  </a:extLst>
                </p:cNvPr>
                <p:cNvCxnSpPr>
                  <a:endCxn id="26" idx="3"/>
                </p:cNvCxnSpPr>
                <p:nvPr/>
              </p:nvCxnSpPr>
              <p:spPr>
                <a:xfrm flipV="1">
                  <a:off x="6812035" y="4213441"/>
                  <a:ext cx="1508319" cy="2380923"/>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0FD15F38-C48C-555D-1E04-8F738B82D2F0}"/>
                    </a:ext>
                  </a:extLst>
                </p:cNvPr>
                <p:cNvCxnSpPr/>
                <p:nvPr/>
              </p:nvCxnSpPr>
              <p:spPr>
                <a:xfrm flipH="1" flipV="1">
                  <a:off x="5459491" y="3868732"/>
                  <a:ext cx="1352544" cy="2725631"/>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grpSp>
          <p:cxnSp>
            <p:nvCxnSpPr>
              <p:cNvPr id="9" name="Straight Arrow Connector 8">
                <a:extLst>
                  <a:ext uri="{FF2B5EF4-FFF2-40B4-BE49-F238E27FC236}">
                    <a16:creationId xmlns:a16="http://schemas.microsoft.com/office/drawing/2014/main" id="{4A657884-6BB2-40A2-CF65-C6CB9984A4C6}"/>
                  </a:ext>
                </a:extLst>
              </p:cNvPr>
              <p:cNvCxnSpPr>
                <a:endCxn id="25" idx="4"/>
              </p:cNvCxnSpPr>
              <p:nvPr/>
            </p:nvCxnSpPr>
            <p:spPr>
              <a:xfrm flipV="1">
                <a:off x="4165585" y="5877892"/>
                <a:ext cx="356103" cy="5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0A754E7-3660-1610-0D62-E2DD75556852}"/>
                  </a:ext>
                </a:extLst>
              </p:cNvPr>
              <p:cNvSpPr/>
              <p:nvPr/>
            </p:nvSpPr>
            <p:spPr>
              <a:xfrm>
                <a:off x="4069433" y="6338560"/>
                <a:ext cx="149846" cy="14453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grpSp>
        <p:cxnSp>
          <p:nvCxnSpPr>
            <p:cNvPr id="7" name="Straight Arrow Connector 6">
              <a:extLst>
                <a:ext uri="{FF2B5EF4-FFF2-40B4-BE49-F238E27FC236}">
                  <a16:creationId xmlns:a16="http://schemas.microsoft.com/office/drawing/2014/main" id="{DB80389C-71E4-35D7-F0F6-FF3304E70B3C}"/>
                </a:ext>
              </a:extLst>
            </p:cNvPr>
            <p:cNvCxnSpPr>
              <a:endCxn id="27" idx="5"/>
            </p:cNvCxnSpPr>
            <p:nvPr/>
          </p:nvCxnSpPr>
          <p:spPr>
            <a:xfrm flipH="1" flipV="1">
              <a:off x="3110839" y="3370468"/>
              <a:ext cx="236730" cy="2102877"/>
            </a:xfrm>
            <a:prstGeom prst="straightConnector1">
              <a:avLst/>
            </a:prstGeom>
            <a:ln w="12700">
              <a:tailEnd type="stealth" w="lg" len="lg"/>
            </a:ln>
          </p:spPr>
          <p:style>
            <a:lnRef idx="2">
              <a:schemeClr val="dk1"/>
            </a:lnRef>
            <a:fillRef idx="0">
              <a:schemeClr val="dk1"/>
            </a:fillRef>
            <a:effectRef idx="1">
              <a:schemeClr val="dk1"/>
            </a:effectRef>
            <a:fontRef idx="minor">
              <a:schemeClr val="tx1"/>
            </a:fontRef>
          </p:style>
        </p:cxnSp>
      </p:grpSp>
      <p:sp>
        <p:nvSpPr>
          <p:cNvPr id="35" name="TextBox 34">
            <a:extLst>
              <a:ext uri="{FF2B5EF4-FFF2-40B4-BE49-F238E27FC236}">
                <a16:creationId xmlns:a16="http://schemas.microsoft.com/office/drawing/2014/main" id="{4FB13FEA-520A-F831-4147-744866F36D21}"/>
              </a:ext>
            </a:extLst>
          </p:cNvPr>
          <p:cNvSpPr txBox="1"/>
          <p:nvPr/>
        </p:nvSpPr>
        <p:spPr>
          <a:xfrm>
            <a:off x="6898224" y="5419509"/>
            <a:ext cx="5251566" cy="461665"/>
          </a:xfrm>
          <a:prstGeom prst="rect">
            <a:avLst/>
          </a:prstGeom>
          <a:noFill/>
        </p:spPr>
        <p:txBody>
          <a:bodyPr wrap="none" rtlCol="0">
            <a:spAutoFit/>
          </a:bodyPr>
          <a:lstStyle/>
          <a:p>
            <a:r>
              <a:rPr lang="en-US" sz="2400" b="1" dirty="0" err="1"/>
              <a:t>iThemba</a:t>
            </a:r>
            <a:r>
              <a:rPr lang="en-US" sz="2400" b="1" dirty="0"/>
              <a:t> LABS Africa Engagement</a:t>
            </a:r>
            <a:endParaRPr lang="en-GB" sz="2400" b="1" dirty="0"/>
          </a:p>
        </p:txBody>
      </p:sp>
      <p:sp>
        <p:nvSpPr>
          <p:cNvPr id="36" name="Rounded Rectangle 72">
            <a:extLst>
              <a:ext uri="{FF2B5EF4-FFF2-40B4-BE49-F238E27FC236}">
                <a16:creationId xmlns:a16="http://schemas.microsoft.com/office/drawing/2014/main" id="{F2A2C624-D2C9-276D-9BBD-D8303B7C68F6}"/>
              </a:ext>
            </a:extLst>
          </p:cNvPr>
          <p:cNvSpPr/>
          <p:nvPr/>
        </p:nvSpPr>
        <p:spPr>
          <a:xfrm>
            <a:off x="7641873" y="4787496"/>
            <a:ext cx="1269153" cy="415115"/>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latin typeface="Arial" panose="020B0604020202020204" pitchFamily="34" charset="0"/>
                <a:cs typeface="Arial" panose="020B0604020202020204" pitchFamily="34" charset="0"/>
              </a:rPr>
              <a:t>16 SA Universities</a:t>
            </a:r>
            <a:endParaRPr lang="en-GB" sz="1200" dirty="0">
              <a:latin typeface="Arial" panose="020B0604020202020204" pitchFamily="34" charset="0"/>
              <a:cs typeface="Arial" panose="020B0604020202020204" pitchFamily="34" charset="0"/>
            </a:endParaRPr>
          </a:p>
        </p:txBody>
      </p:sp>
      <p:sp>
        <p:nvSpPr>
          <p:cNvPr id="37" name="Rounded Rectangle 74">
            <a:extLst>
              <a:ext uri="{FF2B5EF4-FFF2-40B4-BE49-F238E27FC236}">
                <a16:creationId xmlns:a16="http://schemas.microsoft.com/office/drawing/2014/main" id="{DB62A30C-5056-134B-E03F-7938EC3A38DB}"/>
              </a:ext>
            </a:extLst>
          </p:cNvPr>
          <p:cNvSpPr/>
          <p:nvPr/>
        </p:nvSpPr>
        <p:spPr>
          <a:xfrm>
            <a:off x="7657685" y="4244291"/>
            <a:ext cx="1247202" cy="40602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dirty="0">
                <a:latin typeface="Arial" panose="020B0604020202020204" pitchFamily="34" charset="0"/>
                <a:cs typeface="Arial" panose="020B0604020202020204" pitchFamily="34" charset="0"/>
              </a:rPr>
              <a:t>13 African Countries</a:t>
            </a:r>
            <a:endParaRPr lang="en-GB" sz="1200" dirty="0">
              <a:latin typeface="Arial" panose="020B0604020202020204" pitchFamily="34" charset="0"/>
              <a:cs typeface="Arial" panose="020B0604020202020204" pitchFamily="34" charset="0"/>
            </a:endParaRPr>
          </a:p>
        </p:txBody>
      </p:sp>
      <p:sp>
        <p:nvSpPr>
          <p:cNvPr id="38" name="Rounded Rectangle 75">
            <a:extLst>
              <a:ext uri="{FF2B5EF4-FFF2-40B4-BE49-F238E27FC236}">
                <a16:creationId xmlns:a16="http://schemas.microsoft.com/office/drawing/2014/main" id="{13E4F148-0440-BE54-FFF4-D2B50D4BAACC}"/>
              </a:ext>
            </a:extLst>
          </p:cNvPr>
          <p:cNvSpPr/>
          <p:nvPr/>
        </p:nvSpPr>
        <p:spPr>
          <a:xfrm>
            <a:off x="7665397" y="3690019"/>
            <a:ext cx="1247202" cy="406026"/>
          </a:xfrm>
          <a:prstGeom prst="roundRect">
            <a:avLst/>
          </a:prstGeom>
          <a:solidFill>
            <a:srgbClr val="DEDEDE"/>
          </a:solidFill>
          <a:ln>
            <a:solidFill>
              <a:srgbClr val="DE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900" dirty="0">
                <a:solidFill>
                  <a:schemeClr val="tx1"/>
                </a:solidFill>
                <a:latin typeface="Arial" panose="020B0604020202020204" pitchFamily="34" charset="0"/>
                <a:cs typeface="Arial" panose="020B0604020202020204" pitchFamily="34" charset="0"/>
              </a:rPr>
              <a:t>Access to international facilities</a:t>
            </a:r>
            <a:endParaRPr lang="en-GB" sz="9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094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l="14083" t="28662" r="16667" b="33122"/>
          <a:stretch/>
        </p:blipFill>
        <p:spPr>
          <a:xfrm>
            <a:off x="7413887" y="2785410"/>
            <a:ext cx="2958383" cy="1499942"/>
          </a:xfrm>
          <a:prstGeom prst="rect">
            <a:avLst/>
          </a:prstGeom>
        </p:spPr>
      </p:pic>
      <p:sp>
        <p:nvSpPr>
          <p:cNvPr id="2" name="Title 1"/>
          <p:cNvSpPr>
            <a:spLocks noGrp="1"/>
          </p:cNvSpPr>
          <p:nvPr>
            <p:ph type="title"/>
          </p:nvPr>
        </p:nvSpPr>
        <p:spPr>
          <a:xfrm>
            <a:off x="1775520" y="260648"/>
            <a:ext cx="8640960" cy="783795"/>
          </a:xfrm>
        </p:spPr>
        <p:txBody>
          <a:bodyPr>
            <a:normAutofit fontScale="90000"/>
          </a:bodyPr>
          <a:lstStyle/>
          <a:p>
            <a:pPr lvl="0" algn="ctr" fontAlgn="base">
              <a:lnSpc>
                <a:spcPct val="80000"/>
              </a:lnSpc>
              <a:spcAft>
                <a:spcPct val="0"/>
              </a:spcAft>
              <a:defRPr/>
            </a:pPr>
            <a:r>
              <a:rPr lang="en-US" sz="3200" dirty="0">
                <a:solidFill>
                  <a:srgbClr val="0070C0"/>
                </a:solidFill>
                <a:latin typeface="Arial Narrow" panose="020B0606020202030204" pitchFamily="34" charset="0"/>
                <a:ea typeface="+mn-ea"/>
              </a:rPr>
              <a:t>Enkosi,  Thank you, </a:t>
            </a:r>
            <a:br>
              <a:rPr lang="en-US" sz="3200" dirty="0">
                <a:solidFill>
                  <a:srgbClr val="0070C0"/>
                </a:solidFill>
                <a:latin typeface="Arial Narrow" panose="020B0606020202030204" pitchFamily="34" charset="0"/>
                <a:ea typeface="+mn-ea"/>
              </a:rPr>
            </a:br>
            <a:r>
              <a:rPr lang="en-US" sz="3200" dirty="0">
                <a:solidFill>
                  <a:srgbClr val="0070C0"/>
                </a:solidFill>
                <a:latin typeface="Arial Narrow" panose="020B0606020202030204" pitchFamily="34" charset="0"/>
                <a:ea typeface="+mn-ea"/>
              </a:rPr>
              <a:t>Re a leboga, Siyabonga, Dankie</a:t>
            </a:r>
            <a:br>
              <a:rPr lang="en-US" sz="3200" b="0" dirty="0">
                <a:solidFill>
                  <a:srgbClr val="FF0000"/>
                </a:solidFill>
                <a:latin typeface="Arial Narrow" panose="020B0606020202030204" pitchFamily="34" charset="0"/>
                <a:ea typeface="+mn-ea"/>
              </a:rPr>
            </a:br>
            <a:endParaRPr lang="en-ZA" dirty="0">
              <a:latin typeface="Arial Narrow" panose="020B060602020203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2202" y="4175647"/>
            <a:ext cx="2748344" cy="144455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9545" y="4133888"/>
            <a:ext cx="3084321" cy="154814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2280" y="2573517"/>
            <a:ext cx="3050649" cy="1549535"/>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8103" y="1143000"/>
            <a:ext cx="2748346" cy="1458870"/>
          </a:xfrm>
          <a:prstGeom prst="rect">
            <a:avLst/>
          </a:prstGeom>
        </p:spPr>
      </p:pic>
      <p:pic>
        <p:nvPicPr>
          <p:cNvPr id="8" name="Picture 2" descr="Image result for saiab"/>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46571" y="2660370"/>
            <a:ext cx="2821684" cy="15264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15291" y="1171467"/>
            <a:ext cx="2748346" cy="1458870"/>
          </a:xfrm>
          <a:prstGeom prst="rect">
            <a:avLst/>
          </a:prstGeom>
        </p:spPr>
      </p:pic>
      <p:pic>
        <p:nvPicPr>
          <p:cNvPr id="19" name="Picture 2" descr="Image result for sarao sk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82313" y="1124820"/>
            <a:ext cx="2885364" cy="1472433"/>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19"/>
          <p:cNvSpPr>
            <a:spLocks noGrp="1"/>
          </p:cNvSpPr>
          <p:nvPr>
            <p:ph type="sldNum" sz="quarter" idx="12"/>
          </p:nvPr>
        </p:nvSpPr>
        <p:spPr/>
        <p:txBody>
          <a:bodyPr/>
          <a:lstStyle/>
          <a:p>
            <a:fld id="{A8380127-2E4F-4720-A546-49D7111EBC0C}" type="slidenum">
              <a:rPr lang="en-US">
                <a:solidFill>
                  <a:srgbClr val="4F81BD"/>
                </a:solidFill>
              </a:rPr>
              <a:pPr/>
              <a:t>41</a:t>
            </a:fld>
            <a:endParaRPr lang="en-US" dirty="0">
              <a:solidFill>
                <a:srgbClr val="4F81BD"/>
              </a:solidFill>
            </a:endParaRPr>
          </a:p>
        </p:txBody>
      </p:sp>
    </p:spTree>
    <p:extLst>
      <p:ext uri="{BB962C8B-B14F-4D97-AF65-F5344CB8AC3E}">
        <p14:creationId xmlns:p14="http://schemas.microsoft.com/office/powerpoint/2010/main" val="31522552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txBox="1">
            <a:spLocks noGrp="1"/>
          </p:cNvSpPr>
          <p:nvPr>
            <p:ph type="title" idx="4294967295"/>
          </p:nvPr>
        </p:nvSpPr>
        <p:spPr>
          <a:xfrm>
            <a:off x="1835150" y="-27384"/>
            <a:ext cx="8521700" cy="430212"/>
          </a:xfrm>
          <a:prstGeom prst="rect">
            <a:avLst/>
          </a:prstGeom>
          <a:noFill/>
          <a:ln>
            <a:noFill/>
          </a:ln>
        </p:spPr>
        <p:txBody>
          <a:bodyPr spcFirstLastPara="1" vert="horz" wrap="square" lIns="68550" tIns="68550" rIns="68550" bIns="68550" rtlCol="0" anchor="t" anchorCtr="0">
            <a:noAutofit/>
          </a:bodyPr>
          <a:lstStyle/>
          <a:p>
            <a:pPr algn="l">
              <a:spcBef>
                <a:spcPts val="0"/>
              </a:spcBef>
              <a:buClr>
                <a:srgbClr val="366092"/>
              </a:buClr>
              <a:buSzPts val="2800"/>
            </a:pPr>
            <a:endParaRPr dirty="0"/>
          </a:p>
        </p:txBody>
      </p:sp>
      <p:pic>
        <p:nvPicPr>
          <p:cNvPr id="5" name="Picture 4">
            <a:extLst>
              <a:ext uri="{FF2B5EF4-FFF2-40B4-BE49-F238E27FC236}">
                <a16:creationId xmlns:a16="http://schemas.microsoft.com/office/drawing/2014/main" id="{9D53B533-92FA-4DAD-8274-99B49DD74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5606"/>
            <a:ext cx="6056744" cy="4283634"/>
          </a:xfrm>
          <a:prstGeom prst="rect">
            <a:avLst/>
          </a:prstGeom>
        </p:spPr>
      </p:pic>
      <p:pic>
        <p:nvPicPr>
          <p:cNvPr id="6" name="Picture 5">
            <a:extLst>
              <a:ext uri="{FF2B5EF4-FFF2-40B4-BE49-F238E27FC236}">
                <a16:creationId xmlns:a16="http://schemas.microsoft.com/office/drawing/2014/main" id="{7A1484DD-2FA5-4A60-BF1F-40020A9F6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958" y="1305606"/>
            <a:ext cx="6056743" cy="4283634"/>
          </a:xfrm>
          <a:prstGeom prst="rect">
            <a:avLst/>
          </a:prstGeom>
        </p:spPr>
      </p:pic>
      <p:sp>
        <p:nvSpPr>
          <p:cNvPr id="2" name="TextBox 1">
            <a:extLst>
              <a:ext uri="{FF2B5EF4-FFF2-40B4-BE49-F238E27FC236}">
                <a16:creationId xmlns:a16="http://schemas.microsoft.com/office/drawing/2014/main" id="{56B75252-526B-4268-8C66-550E71AA0EB9}"/>
              </a:ext>
            </a:extLst>
          </p:cNvPr>
          <p:cNvSpPr txBox="1"/>
          <p:nvPr/>
        </p:nvSpPr>
        <p:spPr>
          <a:xfrm>
            <a:off x="1991544" y="1484784"/>
            <a:ext cx="1512168" cy="369332"/>
          </a:xfrm>
          <a:prstGeom prst="rect">
            <a:avLst/>
          </a:prstGeom>
          <a:noFill/>
        </p:spPr>
        <p:txBody>
          <a:bodyPr wrap="square" rtlCol="0">
            <a:spAutoFit/>
          </a:bodyPr>
          <a:lstStyle/>
          <a:p>
            <a:r>
              <a:rPr lang="en-ZA" b="1" dirty="0"/>
              <a:t>Biomes</a:t>
            </a:r>
          </a:p>
        </p:txBody>
      </p:sp>
      <p:sp>
        <p:nvSpPr>
          <p:cNvPr id="7" name="TextBox 6">
            <a:extLst>
              <a:ext uri="{FF2B5EF4-FFF2-40B4-BE49-F238E27FC236}">
                <a16:creationId xmlns:a16="http://schemas.microsoft.com/office/drawing/2014/main" id="{B37CC356-7DA0-4336-8B4D-9C927DC0E691}"/>
              </a:ext>
            </a:extLst>
          </p:cNvPr>
          <p:cNvSpPr txBox="1"/>
          <p:nvPr/>
        </p:nvSpPr>
        <p:spPr>
          <a:xfrm>
            <a:off x="7968208" y="1340768"/>
            <a:ext cx="1512168" cy="369332"/>
          </a:xfrm>
          <a:prstGeom prst="rect">
            <a:avLst/>
          </a:prstGeom>
          <a:noFill/>
        </p:spPr>
        <p:txBody>
          <a:bodyPr wrap="square" rtlCol="0">
            <a:spAutoFit/>
          </a:bodyPr>
          <a:lstStyle/>
          <a:p>
            <a:r>
              <a:rPr lang="en-ZA" b="1" dirty="0"/>
              <a:t>Topography</a:t>
            </a:r>
          </a:p>
        </p:txBody>
      </p:sp>
    </p:spTree>
    <p:extLst>
      <p:ext uri="{BB962C8B-B14F-4D97-AF65-F5344CB8AC3E}">
        <p14:creationId xmlns:p14="http://schemas.microsoft.com/office/powerpoint/2010/main" val="3259521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6CFF-F108-4CA7-BA72-42221EE5569F}"/>
              </a:ext>
            </a:extLst>
          </p:cNvPr>
          <p:cNvSpPr>
            <a:spLocks noGrp="1"/>
          </p:cNvSpPr>
          <p:nvPr>
            <p:ph type="title"/>
          </p:nvPr>
        </p:nvSpPr>
        <p:spPr>
          <a:xfrm>
            <a:off x="291956" y="211497"/>
            <a:ext cx="10972800" cy="1143000"/>
          </a:xfrm>
        </p:spPr>
        <p:txBody>
          <a:bodyPr/>
          <a:lstStyle/>
          <a:p>
            <a:r>
              <a:rPr lang="en-US" cap="all" dirty="0"/>
              <a:t>SAEON Terrestrial Landscapes</a:t>
            </a:r>
            <a:endParaRPr lang="en-ZA" cap="all" dirty="0"/>
          </a:p>
        </p:txBody>
      </p:sp>
      <p:pic>
        <p:nvPicPr>
          <p:cNvPr id="6" name="Picture 5">
            <a:extLst>
              <a:ext uri="{FF2B5EF4-FFF2-40B4-BE49-F238E27FC236}">
                <a16:creationId xmlns:a16="http://schemas.microsoft.com/office/drawing/2014/main" id="{43A2ADF1-39DF-4949-BEA6-54F9737A9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823591"/>
            <a:ext cx="3227851" cy="1815667"/>
          </a:xfrm>
          <a:prstGeom prst="rect">
            <a:avLst/>
          </a:prstGeom>
        </p:spPr>
      </p:pic>
      <p:pic>
        <p:nvPicPr>
          <p:cNvPr id="8" name="Picture 7">
            <a:extLst>
              <a:ext uri="{FF2B5EF4-FFF2-40B4-BE49-F238E27FC236}">
                <a16:creationId xmlns:a16="http://schemas.microsoft.com/office/drawing/2014/main" id="{3C01EF54-FCEB-46BB-9399-58AE48207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562601" y="3320160"/>
            <a:ext cx="3343871" cy="2507903"/>
          </a:xfrm>
          <a:prstGeom prst="rect">
            <a:avLst/>
          </a:prstGeom>
        </p:spPr>
      </p:pic>
      <p:pic>
        <p:nvPicPr>
          <p:cNvPr id="10" name="Picture 9">
            <a:extLst>
              <a:ext uri="{FF2B5EF4-FFF2-40B4-BE49-F238E27FC236}">
                <a16:creationId xmlns:a16="http://schemas.microsoft.com/office/drawing/2014/main" id="{0BC8FDF6-94AE-4C16-B4D6-F84E6A6C74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0" y="2636912"/>
            <a:ext cx="3227851" cy="2420888"/>
          </a:xfrm>
          <a:prstGeom prst="rect">
            <a:avLst/>
          </a:prstGeom>
        </p:spPr>
      </p:pic>
      <p:pic>
        <p:nvPicPr>
          <p:cNvPr id="12" name="Picture 11">
            <a:extLst>
              <a:ext uri="{FF2B5EF4-FFF2-40B4-BE49-F238E27FC236}">
                <a16:creationId xmlns:a16="http://schemas.microsoft.com/office/drawing/2014/main" id="{EF1899B6-3D96-45B8-82CC-2CE73BB1B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6537" y="849734"/>
            <a:ext cx="3863753" cy="2173361"/>
          </a:xfrm>
          <a:prstGeom prst="rect">
            <a:avLst/>
          </a:prstGeom>
        </p:spPr>
      </p:pic>
      <p:pic>
        <p:nvPicPr>
          <p:cNvPr id="14" name="Picture 13">
            <a:extLst>
              <a:ext uri="{FF2B5EF4-FFF2-40B4-BE49-F238E27FC236}">
                <a16:creationId xmlns:a16="http://schemas.microsoft.com/office/drawing/2014/main" id="{AB0A1163-07BF-4F38-BC2C-69447A8FAE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456" y="2693649"/>
            <a:ext cx="3227850" cy="2420888"/>
          </a:xfrm>
          <a:prstGeom prst="rect">
            <a:avLst/>
          </a:prstGeom>
        </p:spPr>
      </p:pic>
      <p:pic>
        <p:nvPicPr>
          <p:cNvPr id="16" name="Picture 15">
            <a:extLst>
              <a:ext uri="{FF2B5EF4-FFF2-40B4-BE49-F238E27FC236}">
                <a16:creationId xmlns:a16="http://schemas.microsoft.com/office/drawing/2014/main" id="{CA0BA96B-6FA6-4A17-A67D-B23BD875BE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591601" y="3664867"/>
            <a:ext cx="2852935" cy="1604776"/>
          </a:xfrm>
          <a:prstGeom prst="rect">
            <a:avLst/>
          </a:prstGeom>
        </p:spPr>
      </p:pic>
      <p:pic>
        <p:nvPicPr>
          <p:cNvPr id="18" name="Picture 17">
            <a:extLst>
              <a:ext uri="{FF2B5EF4-FFF2-40B4-BE49-F238E27FC236}">
                <a16:creationId xmlns:a16="http://schemas.microsoft.com/office/drawing/2014/main" id="{581B859F-CDD5-487A-8C3C-B6861DC389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695681" y="3425577"/>
            <a:ext cx="2852936" cy="2139702"/>
          </a:xfrm>
          <a:prstGeom prst="rect">
            <a:avLst/>
          </a:prstGeom>
        </p:spPr>
      </p:pic>
      <p:pic>
        <p:nvPicPr>
          <p:cNvPr id="24" name="Picture 23">
            <a:extLst>
              <a:ext uri="{FF2B5EF4-FFF2-40B4-BE49-F238E27FC236}">
                <a16:creationId xmlns:a16="http://schemas.microsoft.com/office/drawing/2014/main" id="{549601A1-A4A1-4853-8DCC-5B00870207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4788" y="431009"/>
            <a:ext cx="2028733" cy="2704978"/>
          </a:xfrm>
          <a:prstGeom prst="rect">
            <a:avLst/>
          </a:prstGeom>
        </p:spPr>
      </p:pic>
      <p:pic>
        <p:nvPicPr>
          <p:cNvPr id="28" name="Picture 27">
            <a:extLst>
              <a:ext uri="{FF2B5EF4-FFF2-40B4-BE49-F238E27FC236}">
                <a16:creationId xmlns:a16="http://schemas.microsoft.com/office/drawing/2014/main" id="{F6538515-2888-4669-BEB4-C6FD0CC89A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2334" y="777825"/>
            <a:ext cx="2057962" cy="2075111"/>
          </a:xfrm>
          <a:prstGeom prst="rect">
            <a:avLst/>
          </a:prstGeom>
        </p:spPr>
      </p:pic>
      <p:pic>
        <p:nvPicPr>
          <p:cNvPr id="4" name="Picture 3">
            <a:extLst>
              <a:ext uri="{FF2B5EF4-FFF2-40B4-BE49-F238E27FC236}">
                <a16:creationId xmlns:a16="http://schemas.microsoft.com/office/drawing/2014/main" id="{0D244686-6ED4-4B4D-9332-5C2CDE77F6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3521" y="431009"/>
            <a:ext cx="1498479" cy="2661597"/>
          </a:xfrm>
          <a:prstGeom prst="rect">
            <a:avLst/>
          </a:prstGeom>
        </p:spPr>
      </p:pic>
    </p:spTree>
    <p:extLst>
      <p:ext uri="{BB962C8B-B14F-4D97-AF65-F5344CB8AC3E}">
        <p14:creationId xmlns:p14="http://schemas.microsoft.com/office/powerpoint/2010/main" val="141318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5" name="Picture 4">
            <a:extLst>
              <a:ext uri="{FF2B5EF4-FFF2-40B4-BE49-F238E27FC236}">
                <a16:creationId xmlns:a16="http://schemas.microsoft.com/office/drawing/2014/main" id="{43E37FCE-AA6C-4133-88B8-066FBC9C4427}"/>
              </a:ext>
            </a:extLst>
          </p:cNvPr>
          <p:cNvPicPr>
            <a:picLocks noChangeAspect="1"/>
          </p:cNvPicPr>
          <p:nvPr/>
        </p:nvPicPr>
        <p:blipFill>
          <a:blip r:embed="rId3"/>
          <a:stretch>
            <a:fillRect/>
          </a:stretch>
        </p:blipFill>
        <p:spPr>
          <a:xfrm>
            <a:off x="104967" y="2568327"/>
            <a:ext cx="5888419" cy="2796537"/>
          </a:xfrm>
          <a:prstGeom prst="rect">
            <a:avLst/>
          </a:prstGeom>
        </p:spPr>
      </p:pic>
      <p:sp>
        <p:nvSpPr>
          <p:cNvPr id="6" name="Oval 5">
            <a:extLst>
              <a:ext uri="{FF2B5EF4-FFF2-40B4-BE49-F238E27FC236}">
                <a16:creationId xmlns:a16="http://schemas.microsoft.com/office/drawing/2014/main" id="{7FDF079C-6D29-45AE-A230-22131AECD936}"/>
              </a:ext>
            </a:extLst>
          </p:cNvPr>
          <p:cNvSpPr/>
          <p:nvPr/>
        </p:nvSpPr>
        <p:spPr>
          <a:xfrm rot="21206788">
            <a:off x="4289595" y="1471731"/>
            <a:ext cx="2368731" cy="1288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68D82C33-034B-475C-9C7F-915A73CA5F3D}"/>
              </a:ext>
            </a:extLst>
          </p:cNvPr>
          <p:cNvSpPr/>
          <p:nvPr/>
        </p:nvSpPr>
        <p:spPr>
          <a:xfrm rot="21004064">
            <a:off x="4024314" y="889964"/>
            <a:ext cx="2368731" cy="93626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70F4562B-E048-4D3A-B2E4-CFE57F567448}"/>
              </a:ext>
            </a:extLst>
          </p:cNvPr>
          <p:cNvSpPr txBox="1"/>
          <p:nvPr/>
        </p:nvSpPr>
        <p:spPr>
          <a:xfrm>
            <a:off x="4655840" y="1772816"/>
            <a:ext cx="1651564" cy="646331"/>
          </a:xfrm>
          <a:prstGeom prst="rect">
            <a:avLst/>
          </a:prstGeom>
          <a:noFill/>
        </p:spPr>
        <p:txBody>
          <a:bodyPr wrap="square" rtlCol="0">
            <a:spAutoFit/>
          </a:bodyPr>
          <a:lstStyle/>
          <a:p>
            <a:r>
              <a:rPr lang="en-GB" b="1" dirty="0"/>
              <a:t>Woody encroachment</a:t>
            </a:r>
            <a:endParaRPr lang="en-ZA" b="1" dirty="0"/>
          </a:p>
        </p:txBody>
      </p:sp>
      <p:sp>
        <p:nvSpPr>
          <p:cNvPr id="9" name="TextBox 8">
            <a:extLst>
              <a:ext uri="{FF2B5EF4-FFF2-40B4-BE49-F238E27FC236}">
                <a16:creationId xmlns:a16="http://schemas.microsoft.com/office/drawing/2014/main" id="{1A2205BA-DADA-40E1-BE83-982271A94F1D}"/>
              </a:ext>
            </a:extLst>
          </p:cNvPr>
          <p:cNvSpPr txBox="1"/>
          <p:nvPr/>
        </p:nvSpPr>
        <p:spPr>
          <a:xfrm>
            <a:off x="4871864" y="908720"/>
            <a:ext cx="1435540" cy="369332"/>
          </a:xfrm>
          <a:prstGeom prst="rect">
            <a:avLst/>
          </a:prstGeom>
          <a:noFill/>
        </p:spPr>
        <p:txBody>
          <a:bodyPr wrap="square" rtlCol="0">
            <a:spAutoFit/>
          </a:bodyPr>
          <a:lstStyle/>
          <a:p>
            <a:r>
              <a:rPr lang="en-GB" b="1" dirty="0"/>
              <a:t>Grass</a:t>
            </a:r>
            <a:endParaRPr lang="en-ZA" b="1" dirty="0"/>
          </a:p>
        </p:txBody>
      </p:sp>
      <p:sp>
        <p:nvSpPr>
          <p:cNvPr id="10" name="Google Shape;219;p36">
            <a:extLst>
              <a:ext uri="{FF2B5EF4-FFF2-40B4-BE49-F238E27FC236}">
                <a16:creationId xmlns:a16="http://schemas.microsoft.com/office/drawing/2014/main" id="{6984538B-9F09-43E3-879E-DEA4580EDFC4}"/>
              </a:ext>
            </a:extLst>
          </p:cNvPr>
          <p:cNvSpPr txBox="1"/>
          <p:nvPr/>
        </p:nvSpPr>
        <p:spPr>
          <a:xfrm>
            <a:off x="7131033" y="409232"/>
            <a:ext cx="4956000" cy="6744563"/>
          </a:xfrm>
          <a:prstGeom prst="rect">
            <a:avLst/>
          </a:prstGeom>
          <a:noFill/>
          <a:ln>
            <a:noFill/>
          </a:ln>
        </p:spPr>
        <p:txBody>
          <a:bodyPr spcFirstLastPara="1" wrap="square" lIns="121900" tIns="121900" rIns="121900" bIns="121900" anchor="t" anchorCtr="0">
            <a:spAutoFit/>
          </a:bodyPr>
          <a:lstStyle/>
          <a:p>
            <a:pPr marL="609585" indent="-440256" defTabSz="1219170">
              <a:spcBef>
                <a:spcPts val="1333"/>
              </a:spcBef>
              <a:buClr>
                <a:srgbClr val="000000"/>
              </a:buClr>
              <a:buSzPts val="1600"/>
              <a:buFont typeface="Arial"/>
              <a:buChar char="●"/>
            </a:pPr>
            <a:r>
              <a:rPr lang="en-ZA" sz="2133" kern="0" dirty="0">
                <a:solidFill>
                  <a:srgbClr val="000000"/>
                </a:solidFill>
                <a:latin typeface="Arial"/>
                <a:ea typeface="Arial"/>
                <a:cs typeface="Arial"/>
                <a:sym typeface="Arial"/>
              </a:rPr>
              <a:t>Climate change and variability studies</a:t>
            </a:r>
          </a:p>
          <a:p>
            <a:pPr marL="609585" indent="-440256" defTabSz="1219170">
              <a:spcBef>
                <a:spcPts val="1333"/>
              </a:spcBef>
              <a:buClr>
                <a:srgbClr val="000000"/>
              </a:buClr>
              <a:buSzPts val="1600"/>
              <a:buFont typeface="Arial"/>
              <a:buChar char="●"/>
            </a:pPr>
            <a:r>
              <a:rPr lang="en-ZA" sz="2133" kern="0" dirty="0">
                <a:solidFill>
                  <a:srgbClr val="000000"/>
                </a:solidFill>
                <a:latin typeface="Arial"/>
                <a:ea typeface="Arial"/>
                <a:cs typeface="Arial"/>
                <a:sym typeface="Arial"/>
              </a:rPr>
              <a:t>Impact of biomes on water security</a:t>
            </a:r>
            <a:endParaRPr sz="2133" kern="0" dirty="0">
              <a:solidFill>
                <a:srgbClr val="000000"/>
              </a:solidFill>
              <a:latin typeface="Arial"/>
              <a:ea typeface="Arial"/>
              <a:cs typeface="Arial"/>
              <a:sym typeface="Arial"/>
            </a:endParaRPr>
          </a:p>
          <a:p>
            <a:pPr marL="609585" indent="-440256" defTabSz="1219170">
              <a:spcBef>
                <a:spcPts val="1333"/>
              </a:spcBef>
              <a:buClr>
                <a:srgbClr val="000000"/>
              </a:buClr>
              <a:buSzPts val="1600"/>
              <a:buFont typeface="Arial"/>
              <a:buChar char="●"/>
            </a:pPr>
            <a:r>
              <a:rPr lang="en-ZA" sz="2133" kern="0" dirty="0">
                <a:solidFill>
                  <a:srgbClr val="000000"/>
                </a:solidFill>
                <a:latin typeface="Arial"/>
                <a:ea typeface="Arial"/>
                <a:cs typeface="Arial"/>
                <a:sym typeface="Arial"/>
              </a:rPr>
              <a:t>Figure shows grasslands are better for streamflow water</a:t>
            </a:r>
          </a:p>
          <a:p>
            <a:pPr marL="609585" indent="-440256" defTabSz="1219170">
              <a:spcBef>
                <a:spcPts val="1333"/>
              </a:spcBef>
              <a:buClr>
                <a:srgbClr val="000000"/>
              </a:buClr>
              <a:buSzPts val="1600"/>
              <a:buFont typeface="Arial"/>
              <a:buChar char="●"/>
            </a:pPr>
            <a:r>
              <a:rPr lang="en-US" sz="2133" kern="0" dirty="0">
                <a:solidFill>
                  <a:srgbClr val="000000"/>
                </a:solidFill>
                <a:latin typeface="Arial"/>
                <a:ea typeface="Arial"/>
                <a:cs typeface="Arial"/>
                <a:sym typeface="Arial"/>
              </a:rPr>
              <a:t>I</a:t>
            </a:r>
            <a:r>
              <a:rPr lang="en-ZA" sz="2133" kern="0" dirty="0">
                <a:solidFill>
                  <a:srgbClr val="000000"/>
                </a:solidFill>
                <a:latin typeface="Arial"/>
                <a:ea typeface="Arial"/>
                <a:cs typeface="Arial"/>
                <a:sym typeface="Arial"/>
              </a:rPr>
              <a:t>n the process of getting instruments from Russian Academy of Sciences – for testing in sites in South Africa</a:t>
            </a:r>
          </a:p>
          <a:p>
            <a:pPr marL="609585" indent="-440256" defTabSz="1219170">
              <a:spcBef>
                <a:spcPts val="1333"/>
              </a:spcBef>
              <a:buClr>
                <a:srgbClr val="000000"/>
              </a:buClr>
              <a:buSzPts val="1600"/>
              <a:buFont typeface="Arial"/>
              <a:buChar char="●"/>
            </a:pPr>
            <a:r>
              <a:rPr lang="en-US" sz="2133" kern="0" dirty="0">
                <a:solidFill>
                  <a:srgbClr val="000000"/>
                </a:solidFill>
                <a:latin typeface="Arial"/>
                <a:ea typeface="Arial"/>
                <a:cs typeface="Arial"/>
                <a:sym typeface="Arial"/>
              </a:rPr>
              <a:t>Working with Institute of Numerical Mathematics, Moscow State University on Land Surface Modelling</a:t>
            </a:r>
            <a:endParaRPr sz="2133" kern="0" dirty="0">
              <a:solidFill>
                <a:srgbClr val="000000"/>
              </a:solidFill>
              <a:latin typeface="Arial"/>
              <a:ea typeface="Arial"/>
              <a:cs typeface="Arial"/>
              <a:sym typeface="Arial"/>
            </a:endParaRPr>
          </a:p>
          <a:p>
            <a:pPr marL="609585" indent="-440256" defTabSz="1219170">
              <a:spcBef>
                <a:spcPts val="1333"/>
              </a:spcBef>
              <a:buClr>
                <a:srgbClr val="000000"/>
              </a:buClr>
              <a:buSzPts val="1600"/>
              <a:buFont typeface="Arial"/>
              <a:buChar char="●"/>
            </a:pPr>
            <a:endParaRPr sz="2133" kern="0" dirty="0">
              <a:solidFill>
                <a:srgbClr val="000000"/>
              </a:solidFill>
              <a:latin typeface="Arial"/>
              <a:ea typeface="Arial"/>
              <a:cs typeface="Arial"/>
              <a:sym typeface="Arial"/>
            </a:endParaRPr>
          </a:p>
          <a:p>
            <a:pPr defTabSz="1219170">
              <a:buClr>
                <a:srgbClr val="000000"/>
              </a:buClr>
              <a:buSzPts val="1400"/>
            </a:pPr>
            <a:endParaRPr sz="1867" kern="0" dirty="0">
              <a:solidFill>
                <a:srgbClr val="000000"/>
              </a:solidFill>
              <a:latin typeface="Arial"/>
              <a:ea typeface="Arial"/>
              <a:cs typeface="Arial"/>
              <a:sym typeface="Arial"/>
            </a:endParaRPr>
          </a:p>
          <a:p>
            <a:pPr defTabSz="1219170">
              <a:buClr>
                <a:srgbClr val="000000"/>
              </a:buClr>
              <a:buSzPts val="1400"/>
            </a:pPr>
            <a:endParaRPr sz="1867" kern="0" dirty="0">
              <a:solidFill>
                <a:srgbClr val="000000"/>
              </a:solidFill>
              <a:latin typeface="Arial"/>
              <a:ea typeface="Arial"/>
              <a:cs typeface="Arial"/>
              <a:sym typeface="Arial"/>
            </a:endParaRPr>
          </a:p>
        </p:txBody>
      </p:sp>
      <p:sp>
        <p:nvSpPr>
          <p:cNvPr id="11" name="Google Shape;140;p5">
            <a:extLst>
              <a:ext uri="{FF2B5EF4-FFF2-40B4-BE49-F238E27FC236}">
                <a16:creationId xmlns:a16="http://schemas.microsoft.com/office/drawing/2014/main" id="{50780DDE-AAF7-4573-9A6C-E0041232A183}"/>
              </a:ext>
            </a:extLst>
          </p:cNvPr>
          <p:cNvSpPr txBox="1"/>
          <p:nvPr/>
        </p:nvSpPr>
        <p:spPr>
          <a:xfrm>
            <a:off x="6960096" y="116632"/>
            <a:ext cx="6702742" cy="936104"/>
          </a:xfrm>
          <a:prstGeom prst="rect">
            <a:avLst/>
          </a:prstGeom>
          <a:noFill/>
          <a:ln>
            <a:noFill/>
          </a:ln>
        </p:spPr>
        <p:txBody>
          <a:bodyPr spcFirstLastPara="1" wrap="square" lIns="91425" tIns="91425" rIns="91425" bIns="91425" anchor="t" anchorCtr="0">
            <a:normAutofit/>
          </a:bodyPr>
          <a:lstStyle/>
          <a:p>
            <a:pPr>
              <a:lnSpc>
                <a:spcPct val="90000"/>
              </a:lnSpc>
              <a:buClr>
                <a:srgbClr val="2E75B5"/>
              </a:buClr>
              <a:buSzPts val="1170"/>
            </a:pPr>
            <a:r>
              <a:rPr lang="en-US" sz="2800" b="1" cap="all" dirty="0">
                <a:solidFill>
                  <a:srgbClr val="002060"/>
                </a:solidFill>
                <a:latin typeface="Calibri"/>
                <a:ea typeface="Calibri"/>
                <a:cs typeface="Calibri"/>
                <a:sym typeface="Calibri"/>
              </a:rPr>
              <a:t>Climate Change and Sustainability </a:t>
            </a:r>
            <a:endParaRPr cap="all" dirty="0"/>
          </a:p>
        </p:txBody>
      </p:sp>
      <p:sp>
        <p:nvSpPr>
          <p:cNvPr id="221" name="Google Shape;221;g2ee1c60a16f_0_219"/>
          <p:cNvSpPr txBox="1">
            <a:spLocks noGrp="1"/>
          </p:cNvSpPr>
          <p:nvPr>
            <p:ph type="title"/>
          </p:nvPr>
        </p:nvSpPr>
        <p:spPr>
          <a:xfrm>
            <a:off x="429220" y="1660212"/>
            <a:ext cx="8229600" cy="758100"/>
          </a:xfrm>
          <a:prstGeom prst="rect">
            <a:avLst/>
          </a:prstGeom>
          <a:noFill/>
          <a:ln>
            <a:noFill/>
          </a:ln>
        </p:spPr>
        <p:txBody>
          <a:bodyPr spcFirstLastPara="1" vert="horz" wrap="square" lIns="91425" tIns="45700" rIns="91425" bIns="45700" rtlCol="0" anchor="ctr" anchorCtr="0">
            <a:normAutofit/>
          </a:bodyPr>
          <a:lstStyle/>
          <a:p>
            <a:pPr>
              <a:lnSpc>
                <a:spcPct val="115000"/>
              </a:lnSpc>
              <a:spcBef>
                <a:spcPts val="0"/>
              </a:spcBef>
              <a:buClr>
                <a:schemeClr val="dk1"/>
              </a:buClr>
              <a:buSzPts val="1100"/>
            </a:pPr>
            <a:r>
              <a:rPr lang="en-ZA" sz="2000" b="1" dirty="0"/>
              <a:t>Impacts of woody vegetation on Streamflow</a:t>
            </a:r>
            <a:endParaRPr sz="3600" dirty="0"/>
          </a:p>
        </p:txBody>
      </p:sp>
    </p:spTree>
    <p:extLst>
      <p:ext uri="{BB962C8B-B14F-4D97-AF65-F5344CB8AC3E}">
        <p14:creationId xmlns:p14="http://schemas.microsoft.com/office/powerpoint/2010/main" val="195498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4413D4-1172-4FA6-86AE-89E0243EB7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977" y="3321929"/>
            <a:ext cx="2139703" cy="2852937"/>
          </a:xfrm>
          <a:prstGeom prst="rect">
            <a:avLst/>
          </a:prstGeom>
        </p:spPr>
      </p:pic>
      <p:pic>
        <p:nvPicPr>
          <p:cNvPr id="22" name="Picture 21">
            <a:extLst>
              <a:ext uri="{FF2B5EF4-FFF2-40B4-BE49-F238E27FC236}">
                <a16:creationId xmlns:a16="http://schemas.microsoft.com/office/drawing/2014/main" id="{B7B8E7A5-BCCE-4461-AF7F-EDF23C79D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4" y="3415879"/>
            <a:ext cx="3665900" cy="2749425"/>
          </a:xfrm>
          <a:prstGeom prst="rect">
            <a:avLst/>
          </a:prstGeom>
        </p:spPr>
      </p:pic>
      <p:pic>
        <p:nvPicPr>
          <p:cNvPr id="4" name="Picture 3">
            <a:extLst>
              <a:ext uri="{FF2B5EF4-FFF2-40B4-BE49-F238E27FC236}">
                <a16:creationId xmlns:a16="http://schemas.microsoft.com/office/drawing/2014/main" id="{74749EDA-6020-4DE9-BBD5-950AADE8B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5240" y="754762"/>
            <a:ext cx="3901440" cy="2602230"/>
          </a:xfrm>
          <a:prstGeom prst="rect">
            <a:avLst/>
          </a:prstGeom>
        </p:spPr>
      </p:pic>
      <p:pic>
        <p:nvPicPr>
          <p:cNvPr id="7" name="Picture 6">
            <a:extLst>
              <a:ext uri="{FF2B5EF4-FFF2-40B4-BE49-F238E27FC236}">
                <a16:creationId xmlns:a16="http://schemas.microsoft.com/office/drawing/2014/main" id="{7EF02C37-E622-465E-B337-4495CEC350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720" y="4498429"/>
            <a:ext cx="2733675" cy="1666875"/>
          </a:xfrm>
          <a:prstGeom prst="rect">
            <a:avLst/>
          </a:prstGeom>
        </p:spPr>
      </p:pic>
      <p:pic>
        <p:nvPicPr>
          <p:cNvPr id="11" name="Picture 10">
            <a:extLst>
              <a:ext uri="{FF2B5EF4-FFF2-40B4-BE49-F238E27FC236}">
                <a16:creationId xmlns:a16="http://schemas.microsoft.com/office/drawing/2014/main" id="{436E985E-0640-43EA-86C9-97428A853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744" y="3070845"/>
            <a:ext cx="3181350" cy="1438275"/>
          </a:xfrm>
          <a:prstGeom prst="rect">
            <a:avLst/>
          </a:prstGeom>
        </p:spPr>
      </p:pic>
      <p:pic>
        <p:nvPicPr>
          <p:cNvPr id="15" name="Picture 14">
            <a:extLst>
              <a:ext uri="{FF2B5EF4-FFF2-40B4-BE49-F238E27FC236}">
                <a16:creationId xmlns:a16="http://schemas.microsoft.com/office/drawing/2014/main" id="{E6D30FC7-E291-4E27-8293-605906366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168" y="1116335"/>
            <a:ext cx="2926080" cy="1952625"/>
          </a:xfrm>
          <a:prstGeom prst="rect">
            <a:avLst/>
          </a:prstGeom>
        </p:spPr>
      </p:pic>
      <p:pic>
        <p:nvPicPr>
          <p:cNvPr id="19" name="Picture 18">
            <a:extLst>
              <a:ext uri="{FF2B5EF4-FFF2-40B4-BE49-F238E27FC236}">
                <a16:creationId xmlns:a16="http://schemas.microsoft.com/office/drawing/2014/main" id="{E1435969-CA02-4EE0-A537-E718BE0E22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376" y="4105608"/>
            <a:ext cx="3086530" cy="2059696"/>
          </a:xfrm>
          <a:prstGeom prst="rect">
            <a:avLst/>
          </a:prstGeom>
        </p:spPr>
      </p:pic>
      <p:sp>
        <p:nvSpPr>
          <p:cNvPr id="25" name="Google Shape;219;p36">
            <a:extLst>
              <a:ext uri="{FF2B5EF4-FFF2-40B4-BE49-F238E27FC236}">
                <a16:creationId xmlns:a16="http://schemas.microsoft.com/office/drawing/2014/main" id="{667CEB99-6FB4-4154-9037-3A595012ABEB}"/>
              </a:ext>
            </a:extLst>
          </p:cNvPr>
          <p:cNvSpPr txBox="1"/>
          <p:nvPr/>
        </p:nvSpPr>
        <p:spPr>
          <a:xfrm>
            <a:off x="47328" y="754062"/>
            <a:ext cx="5460056" cy="1738834"/>
          </a:xfrm>
          <a:prstGeom prst="rect">
            <a:avLst/>
          </a:prstGeom>
          <a:noFill/>
          <a:ln>
            <a:noFill/>
          </a:ln>
        </p:spPr>
        <p:txBody>
          <a:bodyPr spcFirstLastPara="1" wrap="square" lIns="121900" tIns="121900" rIns="121900" bIns="121900" anchor="t" anchorCtr="0">
            <a:spAutoFit/>
          </a:bodyPr>
          <a:lstStyle/>
          <a:p>
            <a:pPr marL="609585" indent="-440256" defTabSz="1219170">
              <a:spcBef>
                <a:spcPts val="1333"/>
              </a:spcBef>
              <a:buClr>
                <a:srgbClr val="000000"/>
              </a:buClr>
              <a:buSzPts val="1600"/>
              <a:buFont typeface="Arial"/>
              <a:buChar char="●"/>
            </a:pPr>
            <a:r>
              <a:rPr lang="en-ZA" kern="0" dirty="0">
                <a:solidFill>
                  <a:srgbClr val="000000"/>
                </a:solidFill>
                <a:latin typeface="Arial"/>
                <a:ea typeface="Arial"/>
                <a:cs typeface="Arial"/>
                <a:sym typeface="Arial"/>
              </a:rPr>
              <a:t>Leading Ocean20 work for South Africa – a reflection of leadership in the space</a:t>
            </a:r>
          </a:p>
          <a:p>
            <a:pPr marL="609585" indent="-440256" defTabSz="1219170">
              <a:spcBef>
                <a:spcPts val="1333"/>
              </a:spcBef>
              <a:buClr>
                <a:srgbClr val="000000"/>
              </a:buClr>
              <a:buSzPts val="1600"/>
              <a:buFont typeface="Arial"/>
              <a:buChar char="●"/>
            </a:pPr>
            <a:r>
              <a:rPr lang="en-US" kern="0" dirty="0">
                <a:solidFill>
                  <a:srgbClr val="000000"/>
                </a:solidFill>
                <a:latin typeface="Arial"/>
                <a:ea typeface="Arial"/>
                <a:cs typeface="Arial"/>
                <a:sym typeface="Arial"/>
              </a:rPr>
              <a:t>Collaborated with </a:t>
            </a:r>
            <a:r>
              <a:rPr lang="en-US" kern="0" dirty="0" err="1">
                <a:solidFill>
                  <a:srgbClr val="000000"/>
                </a:solidFill>
                <a:latin typeface="Arial"/>
                <a:ea typeface="Arial"/>
                <a:cs typeface="Arial"/>
                <a:sym typeface="Arial"/>
              </a:rPr>
              <a:t>OceanQuest</a:t>
            </a:r>
            <a:r>
              <a:rPr lang="en-US" kern="0" dirty="0">
                <a:solidFill>
                  <a:srgbClr val="000000"/>
                </a:solidFill>
                <a:latin typeface="Arial"/>
                <a:ea typeface="Arial"/>
                <a:cs typeface="Arial"/>
                <a:sym typeface="Arial"/>
              </a:rPr>
              <a:t>/</a:t>
            </a:r>
            <a:r>
              <a:rPr lang="en-US" kern="0" dirty="0" err="1">
                <a:solidFill>
                  <a:srgbClr val="000000"/>
                </a:solidFill>
                <a:latin typeface="Arial"/>
                <a:ea typeface="Arial"/>
                <a:cs typeface="Arial"/>
                <a:sym typeface="Arial"/>
              </a:rPr>
              <a:t>OceanX</a:t>
            </a:r>
            <a:r>
              <a:rPr lang="en-US" kern="0" dirty="0">
                <a:solidFill>
                  <a:srgbClr val="000000"/>
                </a:solidFill>
                <a:latin typeface="Arial"/>
                <a:ea typeface="Arial"/>
                <a:cs typeface="Arial"/>
                <a:sym typeface="Arial"/>
              </a:rPr>
              <a:t> for Indian </a:t>
            </a:r>
            <a:r>
              <a:rPr lang="en-US" kern="0">
                <a:solidFill>
                  <a:srgbClr val="000000"/>
                </a:solidFill>
                <a:latin typeface="Arial"/>
                <a:ea typeface="Arial"/>
                <a:cs typeface="Arial"/>
                <a:sym typeface="Arial"/>
              </a:rPr>
              <a:t>Ocean expedition</a:t>
            </a:r>
            <a:endParaRPr sz="1867" kern="0" dirty="0">
              <a:solidFill>
                <a:srgbClr val="000000"/>
              </a:solidFill>
              <a:latin typeface="Arial"/>
              <a:ea typeface="Arial"/>
              <a:cs typeface="Arial"/>
              <a:sym typeface="Arial"/>
            </a:endParaRPr>
          </a:p>
        </p:txBody>
      </p:sp>
      <p:pic>
        <p:nvPicPr>
          <p:cNvPr id="23" name="Picture 22">
            <a:extLst>
              <a:ext uri="{FF2B5EF4-FFF2-40B4-BE49-F238E27FC236}">
                <a16:creationId xmlns:a16="http://schemas.microsoft.com/office/drawing/2014/main" id="{E27AE92F-14A0-4412-9064-B7F532983B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376" y="2396143"/>
            <a:ext cx="3325091" cy="2065713"/>
          </a:xfrm>
          <a:prstGeom prst="rect">
            <a:avLst/>
          </a:prstGeom>
        </p:spPr>
      </p:pic>
      <p:sp>
        <p:nvSpPr>
          <p:cNvPr id="3" name="TextBox 2">
            <a:extLst>
              <a:ext uri="{FF2B5EF4-FFF2-40B4-BE49-F238E27FC236}">
                <a16:creationId xmlns:a16="http://schemas.microsoft.com/office/drawing/2014/main" id="{0EA53D2D-84FE-0CEB-572D-BD7F9B521378}"/>
              </a:ext>
            </a:extLst>
          </p:cNvPr>
          <p:cNvSpPr txBox="1"/>
          <p:nvPr/>
        </p:nvSpPr>
        <p:spPr>
          <a:xfrm>
            <a:off x="3565906" y="283463"/>
            <a:ext cx="4453382" cy="584775"/>
          </a:xfrm>
          <a:prstGeom prst="rect">
            <a:avLst/>
          </a:prstGeom>
          <a:noFill/>
        </p:spPr>
        <p:txBody>
          <a:bodyPr wrap="square" rtlCol="0">
            <a:spAutoFit/>
          </a:bodyPr>
          <a:lstStyle/>
          <a:p>
            <a:r>
              <a:rPr lang="en-ZA" sz="3200" b="1" dirty="0">
                <a:solidFill>
                  <a:srgbClr val="0070C0"/>
                </a:solidFill>
              </a:rPr>
              <a:t>SAEON MARINE </a:t>
            </a:r>
          </a:p>
        </p:txBody>
      </p:sp>
    </p:spTree>
    <p:extLst>
      <p:ext uri="{BB962C8B-B14F-4D97-AF65-F5344CB8AC3E}">
        <p14:creationId xmlns:p14="http://schemas.microsoft.com/office/powerpoint/2010/main" val="142676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65"/>
          <p:cNvSpPr txBox="1"/>
          <p:nvPr/>
        </p:nvSpPr>
        <p:spPr>
          <a:xfrm>
            <a:off x="2038350" y="898552"/>
            <a:ext cx="6365700" cy="432000"/>
          </a:xfrm>
          <a:prstGeom prst="rect">
            <a:avLst/>
          </a:prstGeom>
          <a:noFill/>
          <a:ln>
            <a:noFill/>
          </a:ln>
        </p:spPr>
        <p:txBody>
          <a:bodyPr spcFirstLastPara="1" wrap="square" lIns="0" tIns="0" rIns="0" bIns="0" anchor="t" anchorCtr="0">
            <a:noAutofit/>
          </a:bodyPr>
          <a:lstStyle/>
          <a:p>
            <a:pPr>
              <a:lnSpc>
                <a:spcPct val="140000"/>
              </a:lnSpc>
              <a:buClr>
                <a:srgbClr val="000000"/>
              </a:buClr>
              <a:buSzPts val="2500"/>
            </a:pPr>
            <a:endParaRPr sz="700" dirty="0">
              <a:solidFill>
                <a:srgbClr val="000000"/>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102173" y="980730"/>
            <a:ext cx="3432311" cy="1215624"/>
          </a:xfrm>
          <a:prstGeom prst="rect">
            <a:avLst/>
          </a:prstGeom>
        </p:spPr>
      </p:pic>
      <p:pic>
        <p:nvPicPr>
          <p:cNvPr id="4" name="Picture 3"/>
          <p:cNvPicPr>
            <a:picLocks noChangeAspect="1"/>
          </p:cNvPicPr>
          <p:nvPr/>
        </p:nvPicPr>
        <p:blipFill>
          <a:blip r:embed="rId4"/>
          <a:stretch>
            <a:fillRect/>
          </a:stretch>
        </p:blipFill>
        <p:spPr>
          <a:xfrm>
            <a:off x="3660076" y="977071"/>
            <a:ext cx="2941036" cy="1114548"/>
          </a:xfrm>
          <a:prstGeom prst="rect">
            <a:avLst/>
          </a:prstGeom>
        </p:spPr>
      </p:pic>
      <p:pic>
        <p:nvPicPr>
          <p:cNvPr id="5" name="Picture 4"/>
          <p:cNvPicPr>
            <a:picLocks noChangeAspect="1"/>
          </p:cNvPicPr>
          <p:nvPr/>
        </p:nvPicPr>
        <p:blipFill>
          <a:blip r:embed="rId5"/>
          <a:stretch>
            <a:fillRect/>
          </a:stretch>
        </p:blipFill>
        <p:spPr>
          <a:xfrm>
            <a:off x="6733290" y="988722"/>
            <a:ext cx="3666915" cy="987051"/>
          </a:xfrm>
          <a:prstGeom prst="rect">
            <a:avLst/>
          </a:prstGeom>
        </p:spPr>
      </p:pic>
      <p:sp>
        <p:nvSpPr>
          <p:cNvPr id="12" name="Google Shape;424;p29">
            <a:extLst>
              <a:ext uri="{FF2B5EF4-FFF2-40B4-BE49-F238E27FC236}">
                <a16:creationId xmlns:a16="http://schemas.microsoft.com/office/drawing/2014/main" id="{9BF45477-3201-41EA-8F37-2D824B153B38}"/>
              </a:ext>
            </a:extLst>
          </p:cNvPr>
          <p:cNvSpPr txBox="1"/>
          <p:nvPr/>
        </p:nvSpPr>
        <p:spPr>
          <a:xfrm>
            <a:off x="1555605" y="58932"/>
            <a:ext cx="9144000" cy="626400"/>
          </a:xfrm>
          <a:prstGeom prst="rect">
            <a:avLst/>
          </a:prstGeom>
          <a:noFill/>
          <a:ln>
            <a:noFill/>
          </a:ln>
        </p:spPr>
        <p:txBody>
          <a:bodyPr spcFirstLastPara="1" wrap="square" lIns="0" tIns="0" rIns="0" bIns="0" anchor="ctr" anchorCtr="0">
            <a:noAutofit/>
          </a:bodyPr>
          <a:lstStyle/>
          <a:p>
            <a:pPr marL="76200" lvl="1" indent="95250" algn="ctr">
              <a:buClr>
                <a:srgbClr val="000000"/>
              </a:buClr>
              <a:buSzPts val="2000"/>
            </a:pPr>
            <a:r>
              <a:rPr lang="en-ZA" sz="2400" b="1" dirty="0">
                <a:solidFill>
                  <a:srgbClr val="002060"/>
                </a:solidFill>
              </a:rPr>
              <a:t>Data Management Systems</a:t>
            </a:r>
            <a:r>
              <a:rPr lang="en" sz="2400" b="1" dirty="0">
                <a:solidFill>
                  <a:srgbClr val="002060"/>
                </a:solidFill>
              </a:rPr>
              <a:t>:</a:t>
            </a:r>
            <a:endParaRPr sz="2400" b="1" dirty="0">
              <a:solidFill>
                <a:srgbClr val="002060"/>
              </a:solidFill>
            </a:endParaRPr>
          </a:p>
          <a:p>
            <a:pPr marL="76200" lvl="1" indent="95250" algn="ctr">
              <a:buClr>
                <a:srgbClr val="000000"/>
              </a:buClr>
              <a:buSzPts val="2000"/>
            </a:pPr>
            <a:r>
              <a:rPr lang="en" sz="2400" b="1" dirty="0">
                <a:solidFill>
                  <a:srgbClr val="002060"/>
                </a:solidFill>
              </a:rPr>
              <a:t>https://catalogue.saeon.ac.za/</a:t>
            </a:r>
            <a:endParaRPr sz="2400" b="1" dirty="0">
              <a:solidFill>
                <a:srgbClr val="002060"/>
              </a:solidFill>
            </a:endParaRPr>
          </a:p>
        </p:txBody>
      </p:sp>
      <p:pic>
        <p:nvPicPr>
          <p:cNvPr id="9" name="Picture 8">
            <a:extLst>
              <a:ext uri="{FF2B5EF4-FFF2-40B4-BE49-F238E27FC236}">
                <a16:creationId xmlns:a16="http://schemas.microsoft.com/office/drawing/2014/main" id="{5558E34A-F036-4F56-9649-CE3659837756}"/>
              </a:ext>
            </a:extLst>
          </p:cNvPr>
          <p:cNvPicPr>
            <a:picLocks noChangeAspect="1"/>
          </p:cNvPicPr>
          <p:nvPr/>
        </p:nvPicPr>
        <p:blipFill>
          <a:blip r:embed="rId6"/>
          <a:stretch>
            <a:fillRect/>
          </a:stretch>
        </p:blipFill>
        <p:spPr>
          <a:xfrm>
            <a:off x="10267530" y="782824"/>
            <a:ext cx="1736212" cy="1579952"/>
          </a:xfrm>
          <a:prstGeom prst="rect">
            <a:avLst/>
          </a:prstGeom>
        </p:spPr>
      </p:pic>
      <p:pic>
        <p:nvPicPr>
          <p:cNvPr id="7" name="Picture 6">
            <a:extLst>
              <a:ext uri="{FF2B5EF4-FFF2-40B4-BE49-F238E27FC236}">
                <a16:creationId xmlns:a16="http://schemas.microsoft.com/office/drawing/2014/main" id="{3AC68E8C-0DEC-4A0F-A79D-848AAC5B0424}"/>
              </a:ext>
            </a:extLst>
          </p:cNvPr>
          <p:cNvPicPr>
            <a:picLocks noChangeAspect="1"/>
          </p:cNvPicPr>
          <p:nvPr/>
        </p:nvPicPr>
        <p:blipFill>
          <a:blip r:embed="rId7"/>
          <a:stretch>
            <a:fillRect/>
          </a:stretch>
        </p:blipFill>
        <p:spPr>
          <a:xfrm>
            <a:off x="197224" y="2491752"/>
            <a:ext cx="4572000" cy="3429000"/>
          </a:xfrm>
          <a:prstGeom prst="rect">
            <a:avLst/>
          </a:prstGeom>
        </p:spPr>
      </p:pic>
      <p:pic>
        <p:nvPicPr>
          <p:cNvPr id="10" name="Picture 9">
            <a:extLst>
              <a:ext uri="{FF2B5EF4-FFF2-40B4-BE49-F238E27FC236}">
                <a16:creationId xmlns:a16="http://schemas.microsoft.com/office/drawing/2014/main" id="{A275A78D-9ABB-4DB2-AB81-33ECD6E16A94}"/>
              </a:ext>
            </a:extLst>
          </p:cNvPr>
          <p:cNvPicPr>
            <a:picLocks noChangeAspect="1"/>
          </p:cNvPicPr>
          <p:nvPr/>
        </p:nvPicPr>
        <p:blipFill>
          <a:blip r:embed="rId8"/>
          <a:stretch>
            <a:fillRect/>
          </a:stretch>
        </p:blipFill>
        <p:spPr>
          <a:xfrm>
            <a:off x="5130594" y="2481565"/>
            <a:ext cx="4572000" cy="3429000"/>
          </a:xfrm>
          <a:prstGeom prst="rect">
            <a:avLst/>
          </a:prstGeom>
        </p:spPr>
      </p:pic>
      <p:sp>
        <p:nvSpPr>
          <p:cNvPr id="11" name="TextBox 10">
            <a:extLst>
              <a:ext uri="{FF2B5EF4-FFF2-40B4-BE49-F238E27FC236}">
                <a16:creationId xmlns:a16="http://schemas.microsoft.com/office/drawing/2014/main" id="{7AD4A446-119F-4513-85A4-7C82836FDCBA}"/>
              </a:ext>
            </a:extLst>
          </p:cNvPr>
          <p:cNvSpPr txBox="1"/>
          <p:nvPr/>
        </p:nvSpPr>
        <p:spPr>
          <a:xfrm>
            <a:off x="9897263" y="2362776"/>
            <a:ext cx="2106479" cy="3785652"/>
          </a:xfrm>
          <a:prstGeom prst="rect">
            <a:avLst/>
          </a:prstGeom>
          <a:noFill/>
        </p:spPr>
        <p:txBody>
          <a:bodyPr wrap="square" rtlCol="0">
            <a:spAutoFit/>
          </a:bodyPr>
          <a:lstStyle/>
          <a:p>
            <a:r>
              <a:rPr lang="en-US" sz="1600" dirty="0"/>
              <a:t>The </a:t>
            </a:r>
            <a:r>
              <a:rPr lang="en-US" sz="1600" b="1" dirty="0"/>
              <a:t>NSTF-South32 Data for Research Award </a:t>
            </a:r>
            <a:r>
              <a:rPr lang="en-US" sz="1600" dirty="0"/>
              <a:t>was awarded to the </a:t>
            </a:r>
            <a:r>
              <a:rPr lang="en-US" sz="1600" b="1" dirty="0" err="1"/>
              <a:t>uLwazi</a:t>
            </a:r>
            <a:r>
              <a:rPr lang="en-US" sz="1600" b="1" dirty="0"/>
              <a:t> Node Manager, Leo </a:t>
            </a:r>
            <a:r>
              <a:rPr lang="en-US" sz="1600" b="1" dirty="0" err="1"/>
              <a:t>Chiloane</a:t>
            </a:r>
            <a:r>
              <a:rPr lang="en-US" sz="1600" b="1" dirty="0"/>
              <a:t>,</a:t>
            </a:r>
            <a:r>
              <a:rPr lang="en-US" sz="1600" dirty="0"/>
              <a:t> for the South African Environmental Observation Network </a:t>
            </a:r>
            <a:r>
              <a:rPr lang="en-US" sz="1600" b="1" dirty="0"/>
              <a:t>(SAEON) Open Data Platform (ODP) </a:t>
            </a:r>
            <a:r>
              <a:rPr lang="en-US" sz="1600" dirty="0"/>
              <a:t>at a gala dinner held in Cape Town on Thursday 11 July 2024.</a:t>
            </a:r>
            <a:endParaRPr lang="en-ZA" sz="1600" dirty="0"/>
          </a:p>
        </p:txBody>
      </p:sp>
      <p:pic>
        <p:nvPicPr>
          <p:cNvPr id="15" name="Picture 14">
            <a:extLst>
              <a:ext uri="{FF2B5EF4-FFF2-40B4-BE49-F238E27FC236}">
                <a16:creationId xmlns:a16="http://schemas.microsoft.com/office/drawing/2014/main" id="{022767C1-DE6A-4362-A2FD-F582D761ED1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0832355" y="-27384"/>
            <a:ext cx="1456333" cy="663678"/>
          </a:xfrm>
          <a:prstGeom prst="rect">
            <a:avLst/>
          </a:prstGeom>
        </p:spPr>
      </p:pic>
    </p:spTree>
    <p:extLst>
      <p:ext uri="{BB962C8B-B14F-4D97-AF65-F5344CB8AC3E}">
        <p14:creationId xmlns:p14="http://schemas.microsoft.com/office/powerpoint/2010/main" val="182527520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F Presentation template Main [Read-Only]" id="{5BED309F-9DFB-417A-ABF2-DD9C4FC7BBA8}" vid="{668ACB01-2650-45D0-BC58-16BCD74907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6622</TotalTime>
  <Words>2890</Words>
  <Application>Microsoft Office PowerPoint</Application>
  <PresentationFormat>Widescreen</PresentationFormat>
  <Paragraphs>376</Paragraphs>
  <Slides>41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Narrow</vt:lpstr>
      <vt:lpstr>Calibri</vt:lpstr>
      <vt:lpstr>Comic Sans MS</vt:lpstr>
      <vt:lpstr>Helvetica</vt:lpstr>
      <vt:lpstr>Times New Roman</vt:lpstr>
      <vt:lpstr>Wingdings</vt:lpstr>
      <vt:lpstr>1_Office Theme</vt:lpstr>
      <vt:lpstr>National Research Foundation  JINR   </vt:lpstr>
      <vt:lpstr>NRF Mandate</vt:lpstr>
      <vt:lpstr>PowerPoint Presentation</vt:lpstr>
      <vt:lpstr>South African Environmental Observation Network (SAEON)</vt:lpstr>
      <vt:lpstr>PowerPoint Presentation</vt:lpstr>
      <vt:lpstr>SAEON Terrestrial Landscapes</vt:lpstr>
      <vt:lpstr>Impacts of woody vegetation on Streamflow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SARAO</vt:lpstr>
      <vt:lpstr>Establishment of a World-class Protected Site</vt:lpstr>
      <vt:lpstr>SARAO Astronomical and Geodetic Facilities</vt:lpstr>
      <vt:lpstr>MeerKAT: Groundbreaking Scientific Discoveries</vt:lpstr>
      <vt:lpstr>International Partnership &amp; Cooperation</vt:lpstr>
      <vt:lpstr>International Partnership &amp; Cooperation</vt:lpstr>
      <vt:lpstr>Doing amazing things</vt:lpstr>
      <vt:lpstr>South Africa &amp; the Square Kilometre Array</vt:lpstr>
      <vt:lpstr>SARAO: Changing the face of scientific &amp; technical talent</vt:lpstr>
      <vt:lpstr>The South African Astronomical Observatory</vt:lpstr>
      <vt:lpstr>Research excellence &amp; talent pipeline</vt:lpstr>
      <vt:lpstr>World-class platforms at Sutherland</vt:lpstr>
      <vt:lpstr>Technology development &amp; innovation</vt:lpstr>
      <vt:lpstr>PowerPoint Presentation</vt:lpstr>
      <vt:lpstr>PowerPoint Presentation</vt:lpstr>
      <vt:lpstr>PowerPoint Presentation</vt:lpstr>
      <vt:lpstr>PowerPoint Presentation</vt:lpstr>
      <vt:lpstr>iThemba LABS – JINR Collaboration</vt:lpstr>
      <vt:lpstr>PowerPoint Presentation</vt:lpstr>
      <vt:lpstr>PowerPoint Presentation</vt:lpstr>
      <vt:lpstr>Information Centre</vt:lpstr>
      <vt:lpstr>Growing our own timber: Human Capacity Development through research infrastructure platforms</vt:lpstr>
      <vt:lpstr>Advancing &amp; Fostering Innovation</vt:lpstr>
      <vt:lpstr>PowerPoint Presentation</vt:lpstr>
      <vt:lpstr>Management of access to global research infrastructure platforms </vt:lpstr>
      <vt:lpstr>Pan African Engagement</vt:lpstr>
      <vt:lpstr>Enkosi,  Thank you,  Re a leboga, Siyabonga, Dankie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 Committee Meeting     Business Unit date</dc:title>
  <dc:creator>Fulufhelo Nelwamondo</dc:creator>
  <cp:lastModifiedBy>Angus Paterson</cp:lastModifiedBy>
  <cp:revision>174</cp:revision>
  <dcterms:created xsi:type="dcterms:W3CDTF">2021-05-27T06:20:16Z</dcterms:created>
  <dcterms:modified xsi:type="dcterms:W3CDTF">2025-06-16T11:51:57Z</dcterms:modified>
</cp:coreProperties>
</file>