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90" r:id="rId4"/>
    <p:sldId id="267" r:id="rId5"/>
    <p:sldId id="596" r:id="rId6"/>
    <p:sldId id="506" r:id="rId7"/>
    <p:sldId id="590" r:id="rId8"/>
    <p:sldId id="566" r:id="rId9"/>
    <p:sldId id="567" r:id="rId10"/>
    <p:sldId id="583" r:id="rId11"/>
    <p:sldId id="616" r:id="rId12"/>
    <p:sldId id="575" r:id="rId13"/>
    <p:sldId id="576" r:id="rId14"/>
    <p:sldId id="617" r:id="rId15"/>
    <p:sldId id="269" r:id="rId16"/>
    <p:sldId id="264" r:id="rId17"/>
    <p:sldId id="291" r:id="rId18"/>
    <p:sldId id="273" r:id="rId19"/>
    <p:sldId id="271" r:id="rId20"/>
    <p:sldId id="272" r:id="rId21"/>
    <p:sldId id="581" r:id="rId22"/>
    <p:sldId id="522" r:id="rId23"/>
    <p:sldId id="577" r:id="rId24"/>
    <p:sldId id="578" r:id="rId25"/>
    <p:sldId id="303" r:id="rId26"/>
    <p:sldId id="365" r:id="rId27"/>
    <p:sldId id="275" r:id="rId28"/>
    <p:sldId id="370" r:id="rId29"/>
    <p:sldId id="281" r:id="rId30"/>
    <p:sldId id="516" r:id="rId3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60"/>
  </p:normalViewPr>
  <p:slideViewPr>
    <p:cSldViewPr snapToGrid="0">
      <p:cViewPr varScale="1">
        <p:scale>
          <a:sx n="112" d="100"/>
          <a:sy n="112" d="100"/>
        </p:scale>
        <p:origin x="4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CARST Graduate Outputs</a:t>
            </a:r>
          </a:p>
        </c:rich>
      </c:tx>
      <c:layout>
        <c:manualLayout>
          <c:xMode val="edge"/>
          <c:yMode val="edge"/>
          <c:x val="0.40671522309711289"/>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59492563429571"/>
          <c:y val="0.16708333333333336"/>
          <c:w val="0.84396062992125986"/>
          <c:h val="0.66418099444354817"/>
        </c:manualLayout>
      </c:layout>
      <c:barChart>
        <c:barDir val="col"/>
        <c:grouping val="clustered"/>
        <c:varyColors val="0"/>
        <c:ser>
          <c:idx val="0"/>
          <c:order val="0"/>
          <c:tx>
            <c:strRef>
              <c:f>'[CARST List of _Graduates_ in Radiation Sciences.xlsx]Sheet1'!$B$3</c:f>
              <c:strCache>
                <c:ptCount val="1"/>
                <c:pt idx="0">
                  <c:v>Hons</c:v>
                </c:pt>
              </c:strCache>
            </c:strRef>
          </c:tx>
          <c:spPr>
            <a:solidFill>
              <a:schemeClr val="accent1"/>
            </a:solidFill>
            <a:ln>
              <a:noFill/>
            </a:ln>
            <a:effectLst/>
          </c:spPr>
          <c:invertIfNegative val="0"/>
          <c:cat>
            <c:numRef>
              <c:f>'[CARST List of _Graduates_ in Radiation Sciences.xlsx]Sheet1'!$A$4:$A$28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2017</c:v>
                </c:pt>
                <c:pt idx="19">
                  <c:v>2018</c:v>
                </c:pt>
                <c:pt idx="20">
                  <c:v>2019</c:v>
                </c:pt>
                <c:pt idx="21">
                  <c:v>2020</c:v>
                </c:pt>
                <c:pt idx="22">
                  <c:v>2021</c:v>
                </c:pt>
                <c:pt idx="23">
                  <c:v>2022</c:v>
                </c:pt>
                <c:pt idx="24">
                  <c:v>2023</c:v>
                </c:pt>
              </c:numCache>
            </c:numRef>
          </c:cat>
          <c:val>
            <c:numRef>
              <c:f>'[CARST List of _Graduates_ in Radiation Sciences.xlsx]Sheet1'!$B$4:$B$28</c:f>
              <c:numCache>
                <c:formatCode>General</c:formatCode>
                <c:ptCount val="25"/>
                <c:pt idx="7">
                  <c:v>8</c:v>
                </c:pt>
                <c:pt idx="8">
                  <c:v>7</c:v>
                </c:pt>
                <c:pt idx="9">
                  <c:v>11</c:v>
                </c:pt>
                <c:pt idx="10">
                  <c:v>7</c:v>
                </c:pt>
                <c:pt idx="11">
                  <c:v>3</c:v>
                </c:pt>
                <c:pt idx="12">
                  <c:v>9</c:v>
                </c:pt>
                <c:pt idx="13">
                  <c:v>1</c:v>
                </c:pt>
                <c:pt idx="14">
                  <c:v>5</c:v>
                </c:pt>
                <c:pt idx="15">
                  <c:v>7</c:v>
                </c:pt>
                <c:pt idx="16">
                  <c:v>13</c:v>
                </c:pt>
                <c:pt idx="17">
                  <c:v>11</c:v>
                </c:pt>
                <c:pt idx="19">
                  <c:v>12</c:v>
                </c:pt>
                <c:pt idx="20">
                  <c:v>13</c:v>
                </c:pt>
                <c:pt idx="21">
                  <c:v>11</c:v>
                </c:pt>
                <c:pt idx="22">
                  <c:v>17</c:v>
                </c:pt>
                <c:pt idx="23">
                  <c:v>7</c:v>
                </c:pt>
              </c:numCache>
            </c:numRef>
          </c:val>
          <c:extLst>
            <c:ext xmlns:c16="http://schemas.microsoft.com/office/drawing/2014/chart" uri="{C3380CC4-5D6E-409C-BE32-E72D297353CC}">
              <c16:uniqueId val="{00000000-B157-42A4-A2E1-AA4D0BA80D22}"/>
            </c:ext>
          </c:extLst>
        </c:ser>
        <c:ser>
          <c:idx val="1"/>
          <c:order val="1"/>
          <c:tx>
            <c:strRef>
              <c:f>'[CARST List of _Graduates_ in Radiation Sciences.xlsx]Sheet1'!$C$3</c:f>
              <c:strCache>
                <c:ptCount val="1"/>
                <c:pt idx="0">
                  <c:v>MSc</c:v>
                </c:pt>
              </c:strCache>
            </c:strRef>
          </c:tx>
          <c:spPr>
            <a:solidFill>
              <a:schemeClr val="accent2"/>
            </a:solidFill>
            <a:ln>
              <a:noFill/>
            </a:ln>
            <a:effectLst/>
          </c:spPr>
          <c:invertIfNegative val="0"/>
          <c:cat>
            <c:numRef>
              <c:f>'[CARST List of _Graduates_ in Radiation Sciences.xlsx]Sheet1'!$A$4:$A$28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2017</c:v>
                </c:pt>
                <c:pt idx="19">
                  <c:v>2018</c:v>
                </c:pt>
                <c:pt idx="20">
                  <c:v>2019</c:v>
                </c:pt>
                <c:pt idx="21">
                  <c:v>2020</c:v>
                </c:pt>
                <c:pt idx="22">
                  <c:v>2021</c:v>
                </c:pt>
                <c:pt idx="23">
                  <c:v>2022</c:v>
                </c:pt>
                <c:pt idx="24">
                  <c:v>2023</c:v>
                </c:pt>
              </c:numCache>
            </c:numRef>
          </c:cat>
          <c:val>
            <c:numRef>
              <c:f>'[CARST List of _Graduates_ in Radiation Sciences.xlsx]Sheet1'!$C$4:$C$28</c:f>
              <c:numCache>
                <c:formatCode>General</c:formatCode>
                <c:ptCount val="25"/>
                <c:pt idx="0">
                  <c:v>7</c:v>
                </c:pt>
                <c:pt idx="1">
                  <c:v>4</c:v>
                </c:pt>
                <c:pt idx="2">
                  <c:v>5</c:v>
                </c:pt>
                <c:pt idx="3">
                  <c:v>1</c:v>
                </c:pt>
                <c:pt idx="4">
                  <c:v>1</c:v>
                </c:pt>
                <c:pt idx="5">
                  <c:v>1</c:v>
                </c:pt>
                <c:pt idx="6">
                  <c:v>6</c:v>
                </c:pt>
                <c:pt idx="7">
                  <c:v>1</c:v>
                </c:pt>
                <c:pt idx="8">
                  <c:v>2</c:v>
                </c:pt>
                <c:pt idx="9">
                  <c:v>10</c:v>
                </c:pt>
                <c:pt idx="10">
                  <c:v>6</c:v>
                </c:pt>
                <c:pt idx="12">
                  <c:v>12</c:v>
                </c:pt>
                <c:pt idx="13">
                  <c:v>2</c:v>
                </c:pt>
                <c:pt idx="14">
                  <c:v>5</c:v>
                </c:pt>
                <c:pt idx="15">
                  <c:v>3</c:v>
                </c:pt>
                <c:pt idx="16">
                  <c:v>2</c:v>
                </c:pt>
                <c:pt idx="17">
                  <c:v>4</c:v>
                </c:pt>
                <c:pt idx="18">
                  <c:v>4</c:v>
                </c:pt>
                <c:pt idx="19">
                  <c:v>3</c:v>
                </c:pt>
                <c:pt idx="20">
                  <c:v>6</c:v>
                </c:pt>
                <c:pt idx="21">
                  <c:v>8</c:v>
                </c:pt>
                <c:pt idx="22">
                  <c:v>1</c:v>
                </c:pt>
                <c:pt idx="23">
                  <c:v>5</c:v>
                </c:pt>
                <c:pt idx="24">
                  <c:v>4</c:v>
                </c:pt>
              </c:numCache>
            </c:numRef>
          </c:val>
          <c:extLst>
            <c:ext xmlns:c16="http://schemas.microsoft.com/office/drawing/2014/chart" uri="{C3380CC4-5D6E-409C-BE32-E72D297353CC}">
              <c16:uniqueId val="{00000001-B157-42A4-A2E1-AA4D0BA80D22}"/>
            </c:ext>
          </c:extLst>
        </c:ser>
        <c:ser>
          <c:idx val="2"/>
          <c:order val="2"/>
          <c:tx>
            <c:strRef>
              <c:f>'[CARST List of _Graduates_ in Radiation Sciences.xlsx]Sheet1'!$D$3</c:f>
              <c:strCache>
                <c:ptCount val="1"/>
                <c:pt idx="0">
                  <c:v>PhD</c:v>
                </c:pt>
              </c:strCache>
            </c:strRef>
          </c:tx>
          <c:spPr>
            <a:solidFill>
              <a:schemeClr val="accent3"/>
            </a:solidFill>
            <a:ln>
              <a:noFill/>
            </a:ln>
            <a:effectLst/>
          </c:spPr>
          <c:invertIfNegative val="0"/>
          <c:cat>
            <c:numRef>
              <c:f>'[CARST List of _Graduates_ in Radiation Sciences.xlsx]Sheet1'!$A$4:$A$28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2017</c:v>
                </c:pt>
                <c:pt idx="19">
                  <c:v>2018</c:v>
                </c:pt>
                <c:pt idx="20">
                  <c:v>2019</c:v>
                </c:pt>
                <c:pt idx="21">
                  <c:v>2020</c:v>
                </c:pt>
                <c:pt idx="22">
                  <c:v>2021</c:v>
                </c:pt>
                <c:pt idx="23">
                  <c:v>2022</c:v>
                </c:pt>
                <c:pt idx="24">
                  <c:v>2023</c:v>
                </c:pt>
              </c:numCache>
            </c:numRef>
          </c:cat>
          <c:val>
            <c:numRef>
              <c:f>'[CARST List of _Graduates_ in Radiation Sciences.xlsx]Sheet1'!$D$4:$D$28</c:f>
              <c:numCache>
                <c:formatCode>General</c:formatCode>
                <c:ptCount val="25"/>
                <c:pt idx="16">
                  <c:v>3</c:v>
                </c:pt>
                <c:pt idx="19">
                  <c:v>2</c:v>
                </c:pt>
                <c:pt idx="20">
                  <c:v>2</c:v>
                </c:pt>
                <c:pt idx="21">
                  <c:v>2</c:v>
                </c:pt>
                <c:pt idx="22">
                  <c:v>3</c:v>
                </c:pt>
                <c:pt idx="23">
                  <c:v>3</c:v>
                </c:pt>
                <c:pt idx="24">
                  <c:v>1</c:v>
                </c:pt>
              </c:numCache>
            </c:numRef>
          </c:val>
          <c:extLst>
            <c:ext xmlns:c16="http://schemas.microsoft.com/office/drawing/2014/chart" uri="{C3380CC4-5D6E-409C-BE32-E72D297353CC}">
              <c16:uniqueId val="{00000002-B157-42A4-A2E1-AA4D0BA80D22}"/>
            </c:ext>
          </c:extLst>
        </c:ser>
        <c:ser>
          <c:idx val="3"/>
          <c:order val="3"/>
          <c:tx>
            <c:strRef>
              <c:f>'[CARST List of _Graduates_ in Radiation Sciences.xlsx]Sheet1'!$E$3</c:f>
              <c:strCache>
                <c:ptCount val="1"/>
                <c:pt idx="0">
                  <c:v>Postdocs</c:v>
                </c:pt>
              </c:strCache>
            </c:strRef>
          </c:tx>
          <c:spPr>
            <a:solidFill>
              <a:srgbClr val="00B050"/>
            </a:solidFill>
            <a:ln>
              <a:noFill/>
            </a:ln>
            <a:effectLst/>
          </c:spPr>
          <c:invertIfNegative val="0"/>
          <c:cat>
            <c:numRef>
              <c:f>'[CARST List of _Graduates_ in Radiation Sciences.xlsx]Sheet1'!$A$4:$A$28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2017</c:v>
                </c:pt>
                <c:pt idx="19">
                  <c:v>2018</c:v>
                </c:pt>
                <c:pt idx="20">
                  <c:v>2019</c:v>
                </c:pt>
                <c:pt idx="21">
                  <c:v>2020</c:v>
                </c:pt>
                <c:pt idx="22">
                  <c:v>2021</c:v>
                </c:pt>
                <c:pt idx="23">
                  <c:v>2022</c:v>
                </c:pt>
                <c:pt idx="24">
                  <c:v>2023</c:v>
                </c:pt>
              </c:numCache>
            </c:numRef>
          </c:cat>
          <c:val>
            <c:numRef>
              <c:f>'[CARST List of _Graduates_ in Radiation Sciences.xlsx]Sheet1'!$E$4:$E$28</c:f>
              <c:numCache>
                <c:formatCode>General</c:formatCode>
                <c:ptCount val="25"/>
                <c:pt idx="17">
                  <c:v>1</c:v>
                </c:pt>
                <c:pt idx="19">
                  <c:v>1</c:v>
                </c:pt>
                <c:pt idx="20">
                  <c:v>1</c:v>
                </c:pt>
                <c:pt idx="23">
                  <c:v>1</c:v>
                </c:pt>
              </c:numCache>
            </c:numRef>
          </c:val>
          <c:extLst>
            <c:ext xmlns:c16="http://schemas.microsoft.com/office/drawing/2014/chart" uri="{C3380CC4-5D6E-409C-BE32-E72D297353CC}">
              <c16:uniqueId val="{00000003-B157-42A4-A2E1-AA4D0BA80D22}"/>
            </c:ext>
          </c:extLst>
        </c:ser>
        <c:dLbls>
          <c:showLegendKey val="0"/>
          <c:showVal val="0"/>
          <c:showCatName val="0"/>
          <c:showSerName val="0"/>
          <c:showPercent val="0"/>
          <c:showBubbleSize val="0"/>
        </c:dLbls>
        <c:gapWidth val="219"/>
        <c:overlap val="-27"/>
        <c:axId val="1283734176"/>
        <c:axId val="1283727936"/>
      </c:barChart>
      <c:catAx>
        <c:axId val="1283734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727936"/>
        <c:crosses val="autoZero"/>
        <c:auto val="1"/>
        <c:lblAlgn val="ctr"/>
        <c:lblOffset val="100"/>
        <c:noMultiLvlLbl val="0"/>
      </c:catAx>
      <c:valAx>
        <c:axId val="1283727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Graduates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73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5B7C9-D79D-461D-A036-AD12C6D90CD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D8869143-B6B0-483E-9ACC-142D3D3F691B}">
      <dgm:prSet phldrT="[Text]" custT="1"/>
      <dgm:spPr>
        <a:solidFill>
          <a:srgbClr val="7030A0"/>
        </a:solidFill>
      </dgm:spPr>
      <dgm:t>
        <a:bodyPr/>
        <a:lstStyle/>
        <a:p>
          <a:r>
            <a:rPr lang="en-ZA" sz="2400" dirty="0">
              <a:solidFill>
                <a:schemeClr val="tx1"/>
              </a:solidFill>
            </a:rPr>
            <a:t>NWU</a:t>
          </a:r>
        </a:p>
      </dgm:t>
    </dgm:pt>
    <dgm:pt modelId="{2A927747-F625-4862-B857-E03107DEBAD3}" type="parTrans" cxnId="{BFBFB78B-DDA1-47EE-BB63-FF3775F5C916}">
      <dgm:prSet/>
      <dgm:spPr/>
      <dgm:t>
        <a:bodyPr/>
        <a:lstStyle/>
        <a:p>
          <a:endParaRPr lang="en-ZA"/>
        </a:p>
      </dgm:t>
    </dgm:pt>
    <dgm:pt modelId="{BC3723AC-05F9-44CA-BA05-A3C3573E46FE}" type="sibTrans" cxnId="{BFBFB78B-DDA1-47EE-BB63-FF3775F5C916}">
      <dgm:prSet/>
      <dgm:spPr/>
      <dgm:t>
        <a:bodyPr/>
        <a:lstStyle/>
        <a:p>
          <a:endParaRPr lang="en-ZA"/>
        </a:p>
      </dgm:t>
    </dgm:pt>
    <dgm:pt modelId="{E6B03092-637C-461F-A25E-88F527CB9560}">
      <dgm:prSet phldrT="[Text]" custT="1"/>
      <dgm:spPr>
        <a:solidFill>
          <a:schemeClr val="accent2">
            <a:lumMod val="40000"/>
            <a:lumOff val="60000"/>
          </a:schemeClr>
        </a:solidFill>
      </dgm:spPr>
      <dgm:t>
        <a:bodyPr/>
        <a:lstStyle/>
        <a:p>
          <a:r>
            <a:rPr lang="en-ZA" sz="2000" dirty="0">
              <a:solidFill>
                <a:schemeClr val="tx1"/>
              </a:solidFill>
            </a:rPr>
            <a:t>FENG </a:t>
          </a:r>
        </a:p>
        <a:p>
          <a:r>
            <a:rPr lang="en-ZA" sz="2000" dirty="0">
              <a:solidFill>
                <a:schemeClr val="tx1"/>
              </a:solidFill>
            </a:rPr>
            <a:t>Potchefstroom Campus</a:t>
          </a:r>
        </a:p>
      </dgm:t>
    </dgm:pt>
    <dgm:pt modelId="{A7173160-73BB-4A4E-8F33-1E343E4E9128}" type="parTrans" cxnId="{A4B41472-44D3-4571-A890-C7A09D5D4224}">
      <dgm:prSet/>
      <dgm:spPr/>
      <dgm:t>
        <a:bodyPr/>
        <a:lstStyle/>
        <a:p>
          <a:endParaRPr lang="en-ZA"/>
        </a:p>
      </dgm:t>
    </dgm:pt>
    <dgm:pt modelId="{39E69D62-7F8F-4CF1-9D49-EE5FF9D66459}" type="sibTrans" cxnId="{A4B41472-44D3-4571-A890-C7A09D5D4224}">
      <dgm:prSet/>
      <dgm:spPr/>
      <dgm:t>
        <a:bodyPr/>
        <a:lstStyle/>
        <a:p>
          <a:endParaRPr lang="en-ZA"/>
        </a:p>
      </dgm:t>
    </dgm:pt>
    <dgm:pt modelId="{0F2390CA-6F3B-40EA-B91E-7391717DB5DF}">
      <dgm:prSet custT="1"/>
      <dgm:spPr>
        <a:solidFill>
          <a:schemeClr val="bg1">
            <a:lumMod val="75000"/>
          </a:schemeClr>
        </a:solidFill>
      </dgm:spPr>
      <dgm:t>
        <a:bodyPr/>
        <a:lstStyle/>
        <a:p>
          <a:r>
            <a:rPr lang="en-ZA" sz="2400" dirty="0">
              <a:solidFill>
                <a:schemeClr val="tx1"/>
              </a:solidFill>
            </a:rPr>
            <a:t>Next Slide</a:t>
          </a:r>
        </a:p>
      </dgm:t>
    </dgm:pt>
    <dgm:pt modelId="{6F747966-39BB-4757-A95F-B9AD75FB0CC9}" type="parTrans" cxnId="{7BFD18E3-65CF-4FDD-9B9C-8B4B3DD2B747}">
      <dgm:prSet/>
      <dgm:spPr/>
      <dgm:t>
        <a:bodyPr/>
        <a:lstStyle/>
        <a:p>
          <a:endParaRPr lang="en-ZA"/>
        </a:p>
      </dgm:t>
    </dgm:pt>
    <dgm:pt modelId="{BBB3A642-8B2B-4682-91FC-C17BA72C5E61}" type="sibTrans" cxnId="{7BFD18E3-65CF-4FDD-9B9C-8B4B3DD2B747}">
      <dgm:prSet/>
      <dgm:spPr/>
      <dgm:t>
        <a:bodyPr/>
        <a:lstStyle/>
        <a:p>
          <a:endParaRPr lang="en-ZA"/>
        </a:p>
      </dgm:t>
    </dgm:pt>
    <dgm:pt modelId="{D33FA0DA-E221-413C-B8AC-89007E2705D4}">
      <dgm:prSet custT="1"/>
      <dgm:spPr>
        <a:solidFill>
          <a:schemeClr val="bg1">
            <a:lumMod val="75000"/>
          </a:schemeClr>
        </a:solidFill>
      </dgm:spPr>
      <dgm:t>
        <a:bodyPr/>
        <a:lstStyle/>
        <a:p>
          <a:r>
            <a:rPr lang="en-ZA" sz="2400" dirty="0">
              <a:solidFill>
                <a:schemeClr val="tx1"/>
              </a:solidFill>
            </a:rPr>
            <a:t>OTHER</a:t>
          </a:r>
        </a:p>
      </dgm:t>
    </dgm:pt>
    <dgm:pt modelId="{F9D0590B-6C37-44B1-A487-982FE777F0B7}" type="parTrans" cxnId="{E9DAD4E2-F723-4AD4-8BD4-482E91205B1F}">
      <dgm:prSet/>
      <dgm:spPr/>
      <dgm:t>
        <a:bodyPr/>
        <a:lstStyle/>
        <a:p>
          <a:endParaRPr lang="en-ZA"/>
        </a:p>
      </dgm:t>
    </dgm:pt>
    <dgm:pt modelId="{0012DC10-5C82-4FFA-821C-318A063B6DBE}" type="sibTrans" cxnId="{E9DAD4E2-F723-4AD4-8BD4-482E91205B1F}">
      <dgm:prSet/>
      <dgm:spPr/>
      <dgm:t>
        <a:bodyPr/>
        <a:lstStyle/>
        <a:p>
          <a:endParaRPr lang="en-ZA"/>
        </a:p>
      </dgm:t>
    </dgm:pt>
    <dgm:pt modelId="{C6860EFA-4661-4EBB-AC49-D7431006DB69}">
      <dgm:prSet custT="1"/>
      <dgm:spPr>
        <a:solidFill>
          <a:srgbClr val="00B0F0"/>
        </a:solidFill>
      </dgm:spPr>
      <dgm:t>
        <a:bodyPr/>
        <a:lstStyle/>
        <a:p>
          <a:r>
            <a:rPr lang="en-ZA" sz="2400" dirty="0">
              <a:solidFill>
                <a:schemeClr val="tx1"/>
              </a:solidFill>
            </a:rPr>
            <a:t>FNAS</a:t>
          </a:r>
        </a:p>
      </dgm:t>
    </dgm:pt>
    <dgm:pt modelId="{4843A282-D12B-46A6-AFEA-FCEC12CC2966}" type="parTrans" cxnId="{EB888C94-D9C0-49F8-9048-65AFA65E9A51}">
      <dgm:prSet/>
      <dgm:spPr/>
      <dgm:t>
        <a:bodyPr/>
        <a:lstStyle/>
        <a:p>
          <a:endParaRPr lang="en-ZA"/>
        </a:p>
      </dgm:t>
    </dgm:pt>
    <dgm:pt modelId="{BFABA8E0-F579-4B15-A575-0FD0C0DED027}" type="sibTrans" cxnId="{EB888C94-D9C0-49F8-9048-65AFA65E9A51}">
      <dgm:prSet/>
      <dgm:spPr/>
      <dgm:t>
        <a:bodyPr/>
        <a:lstStyle/>
        <a:p>
          <a:endParaRPr lang="en-ZA"/>
        </a:p>
      </dgm:t>
    </dgm:pt>
    <dgm:pt modelId="{937117A6-A11E-47C4-A4A1-545F8C2EDC78}">
      <dgm:prSet custT="1"/>
      <dgm:spPr>
        <a:solidFill>
          <a:schemeClr val="bg1">
            <a:lumMod val="75000"/>
          </a:schemeClr>
        </a:solidFill>
      </dgm:spPr>
      <dgm:t>
        <a:bodyPr/>
        <a:lstStyle/>
        <a:p>
          <a:r>
            <a:rPr lang="en-ZA" sz="2400" dirty="0">
              <a:solidFill>
                <a:schemeClr val="tx1"/>
              </a:solidFill>
            </a:rPr>
            <a:t>Other</a:t>
          </a:r>
        </a:p>
      </dgm:t>
    </dgm:pt>
    <dgm:pt modelId="{31F34910-9ED2-4850-89CF-C573BF17DD93}" type="parTrans" cxnId="{B74EA559-EA56-4B2A-A8AB-8F7F19765CA4}">
      <dgm:prSet/>
      <dgm:spPr/>
      <dgm:t>
        <a:bodyPr/>
        <a:lstStyle/>
        <a:p>
          <a:endParaRPr lang="en-ZA"/>
        </a:p>
      </dgm:t>
    </dgm:pt>
    <dgm:pt modelId="{C95562D7-6BA2-4F53-A3D4-84CE933EBB06}" type="sibTrans" cxnId="{B74EA559-EA56-4B2A-A8AB-8F7F19765CA4}">
      <dgm:prSet/>
      <dgm:spPr/>
      <dgm:t>
        <a:bodyPr/>
        <a:lstStyle/>
        <a:p>
          <a:endParaRPr lang="en-ZA"/>
        </a:p>
      </dgm:t>
    </dgm:pt>
    <dgm:pt modelId="{8A631BAE-BDF8-4112-880F-015F8B8D4B61}">
      <dgm:prSet custT="1"/>
      <dgm:spPr>
        <a:solidFill>
          <a:schemeClr val="accent6">
            <a:lumMod val="40000"/>
            <a:lumOff val="60000"/>
          </a:schemeClr>
        </a:solidFill>
      </dgm:spPr>
      <dgm:t>
        <a:bodyPr/>
        <a:lstStyle/>
        <a:p>
          <a:r>
            <a:rPr lang="en-ZA" sz="2000" dirty="0">
              <a:solidFill>
                <a:schemeClr val="tx1"/>
              </a:solidFill>
            </a:rPr>
            <a:t>CARST </a:t>
          </a:r>
        </a:p>
        <a:p>
          <a:r>
            <a:rPr lang="en-ZA" sz="2000" dirty="0">
              <a:solidFill>
                <a:schemeClr val="tx1"/>
              </a:solidFill>
            </a:rPr>
            <a:t>Mahikeng Campus</a:t>
          </a:r>
        </a:p>
      </dgm:t>
    </dgm:pt>
    <dgm:pt modelId="{4500E829-EEC5-4D59-B970-1ED4766B877F}" type="parTrans" cxnId="{2D45B470-D680-441C-A7EC-3F7ECF48EAEC}">
      <dgm:prSet/>
      <dgm:spPr/>
      <dgm:t>
        <a:bodyPr/>
        <a:lstStyle/>
        <a:p>
          <a:endParaRPr lang="en-ZA"/>
        </a:p>
      </dgm:t>
    </dgm:pt>
    <dgm:pt modelId="{B6F77BA4-5480-4F49-818F-03C28F142D79}" type="sibTrans" cxnId="{2D45B470-D680-441C-A7EC-3F7ECF48EAEC}">
      <dgm:prSet/>
      <dgm:spPr/>
      <dgm:t>
        <a:bodyPr/>
        <a:lstStyle/>
        <a:p>
          <a:endParaRPr lang="en-ZA"/>
        </a:p>
      </dgm:t>
    </dgm:pt>
    <dgm:pt modelId="{B0F43535-F7CD-4E35-B928-BF08B72F09D2}" type="pres">
      <dgm:prSet presAssocID="{43E5B7C9-D79D-461D-A036-AD12C6D90CD5}" presName="hierChild1" presStyleCnt="0">
        <dgm:presLayoutVars>
          <dgm:orgChart val="1"/>
          <dgm:chPref val="1"/>
          <dgm:dir/>
          <dgm:animOne val="branch"/>
          <dgm:animLvl val="lvl"/>
          <dgm:resizeHandles/>
        </dgm:presLayoutVars>
      </dgm:prSet>
      <dgm:spPr/>
    </dgm:pt>
    <dgm:pt modelId="{DFA4DE03-46ED-4F0A-94DF-2F797923CE92}" type="pres">
      <dgm:prSet presAssocID="{D8869143-B6B0-483E-9ACC-142D3D3F691B}" presName="hierRoot1" presStyleCnt="0">
        <dgm:presLayoutVars>
          <dgm:hierBranch val="init"/>
        </dgm:presLayoutVars>
      </dgm:prSet>
      <dgm:spPr/>
    </dgm:pt>
    <dgm:pt modelId="{8602F276-C75B-4372-A625-55E744225B95}" type="pres">
      <dgm:prSet presAssocID="{D8869143-B6B0-483E-9ACC-142D3D3F691B}" presName="rootComposite1" presStyleCnt="0"/>
      <dgm:spPr/>
    </dgm:pt>
    <dgm:pt modelId="{C72EFC9A-EA86-4F41-95AD-74E9FB3D966C}" type="pres">
      <dgm:prSet presAssocID="{D8869143-B6B0-483E-9ACC-142D3D3F691B}" presName="rootText1" presStyleLbl="node0" presStyleIdx="0" presStyleCnt="1" custScaleX="67188" custScaleY="46496" custLinFactNeighborX="1378" custLinFactNeighborY="29622">
        <dgm:presLayoutVars>
          <dgm:chPref val="3"/>
        </dgm:presLayoutVars>
      </dgm:prSet>
      <dgm:spPr/>
    </dgm:pt>
    <dgm:pt modelId="{648F884A-5582-45F7-95D3-0E6660337A1D}" type="pres">
      <dgm:prSet presAssocID="{D8869143-B6B0-483E-9ACC-142D3D3F691B}" presName="rootConnector1" presStyleLbl="node1" presStyleIdx="0" presStyleCnt="0"/>
      <dgm:spPr/>
    </dgm:pt>
    <dgm:pt modelId="{54DD97E5-5EBE-4CEE-947F-F488C368F071}" type="pres">
      <dgm:prSet presAssocID="{D8869143-B6B0-483E-9ACC-142D3D3F691B}" presName="hierChild2" presStyleCnt="0"/>
      <dgm:spPr/>
    </dgm:pt>
    <dgm:pt modelId="{2472BB10-98E2-4CDE-B93A-5A6BBA689D73}" type="pres">
      <dgm:prSet presAssocID="{F9D0590B-6C37-44B1-A487-982FE777F0B7}" presName="Name37" presStyleLbl="parChTrans1D2" presStyleIdx="0" presStyleCnt="3"/>
      <dgm:spPr/>
    </dgm:pt>
    <dgm:pt modelId="{7BE612A3-D5F9-45C9-ACB4-EEDE512E3D47}" type="pres">
      <dgm:prSet presAssocID="{D33FA0DA-E221-413C-B8AC-89007E2705D4}" presName="hierRoot2" presStyleCnt="0">
        <dgm:presLayoutVars>
          <dgm:hierBranch val="init"/>
        </dgm:presLayoutVars>
      </dgm:prSet>
      <dgm:spPr/>
    </dgm:pt>
    <dgm:pt modelId="{E9150B1C-63E5-41FF-B74E-83C3602BF6F5}" type="pres">
      <dgm:prSet presAssocID="{D33FA0DA-E221-413C-B8AC-89007E2705D4}" presName="rootComposite" presStyleCnt="0"/>
      <dgm:spPr/>
    </dgm:pt>
    <dgm:pt modelId="{FE9A783B-0430-4960-8001-26D55133579F}" type="pres">
      <dgm:prSet presAssocID="{D33FA0DA-E221-413C-B8AC-89007E2705D4}" presName="rootText" presStyleLbl="node2" presStyleIdx="0" presStyleCnt="3" custScaleX="36970" custScaleY="47301" custLinFactNeighborX="87396" custLinFactNeighborY="59318">
        <dgm:presLayoutVars>
          <dgm:chPref val="3"/>
        </dgm:presLayoutVars>
      </dgm:prSet>
      <dgm:spPr/>
    </dgm:pt>
    <dgm:pt modelId="{57B20713-A793-445A-87CF-55505C8CA8DD}" type="pres">
      <dgm:prSet presAssocID="{D33FA0DA-E221-413C-B8AC-89007E2705D4}" presName="rootConnector" presStyleLbl="node2" presStyleIdx="0" presStyleCnt="3"/>
      <dgm:spPr/>
    </dgm:pt>
    <dgm:pt modelId="{5F8AA80B-3650-4A10-A61C-33705CE768A4}" type="pres">
      <dgm:prSet presAssocID="{D33FA0DA-E221-413C-B8AC-89007E2705D4}" presName="hierChild4" presStyleCnt="0"/>
      <dgm:spPr/>
    </dgm:pt>
    <dgm:pt modelId="{14F3D3C8-C7E5-44F2-9FE0-FB861E6498CD}" type="pres">
      <dgm:prSet presAssocID="{D33FA0DA-E221-413C-B8AC-89007E2705D4}" presName="hierChild5" presStyleCnt="0"/>
      <dgm:spPr/>
    </dgm:pt>
    <dgm:pt modelId="{6E37056E-5B31-4755-9DED-34EFBBE1E896}" type="pres">
      <dgm:prSet presAssocID="{4843A282-D12B-46A6-AFEA-FCEC12CC2966}" presName="Name37" presStyleLbl="parChTrans1D2" presStyleIdx="1" presStyleCnt="3"/>
      <dgm:spPr/>
    </dgm:pt>
    <dgm:pt modelId="{84227ACD-CFD0-441A-A7E6-9D98BA077E64}" type="pres">
      <dgm:prSet presAssocID="{C6860EFA-4661-4EBB-AC49-D7431006DB69}" presName="hierRoot2" presStyleCnt="0">
        <dgm:presLayoutVars>
          <dgm:hierBranch val="init"/>
        </dgm:presLayoutVars>
      </dgm:prSet>
      <dgm:spPr/>
    </dgm:pt>
    <dgm:pt modelId="{4698720E-ABF0-43D8-9E66-3B6B7B303C40}" type="pres">
      <dgm:prSet presAssocID="{C6860EFA-4661-4EBB-AC49-D7431006DB69}" presName="rootComposite" presStyleCnt="0"/>
      <dgm:spPr/>
    </dgm:pt>
    <dgm:pt modelId="{BDFCFAFB-F79A-416A-AD9F-BA03ADCB4380}" type="pres">
      <dgm:prSet presAssocID="{C6860EFA-4661-4EBB-AC49-D7431006DB69}" presName="rootText" presStyleLbl="node2" presStyleIdx="1" presStyleCnt="3" custScaleX="36970" custScaleY="46169" custLinFactNeighborX="96453" custLinFactNeighborY="59318">
        <dgm:presLayoutVars>
          <dgm:chPref val="3"/>
        </dgm:presLayoutVars>
      </dgm:prSet>
      <dgm:spPr/>
    </dgm:pt>
    <dgm:pt modelId="{C6472580-8C1F-4584-ABB2-67508AA9C8BC}" type="pres">
      <dgm:prSet presAssocID="{C6860EFA-4661-4EBB-AC49-D7431006DB69}" presName="rootConnector" presStyleLbl="node2" presStyleIdx="1" presStyleCnt="3"/>
      <dgm:spPr/>
    </dgm:pt>
    <dgm:pt modelId="{7BF3242B-734B-4538-8393-15B9978E8A99}" type="pres">
      <dgm:prSet presAssocID="{C6860EFA-4661-4EBB-AC49-D7431006DB69}" presName="hierChild4" presStyleCnt="0"/>
      <dgm:spPr/>
    </dgm:pt>
    <dgm:pt modelId="{9A28FD54-7F0A-4CC2-B63C-C35D1127161E}" type="pres">
      <dgm:prSet presAssocID="{31F34910-9ED2-4850-89CF-C573BF17DD93}" presName="Name37" presStyleLbl="parChTrans1D3" presStyleIdx="0" presStyleCnt="3"/>
      <dgm:spPr/>
    </dgm:pt>
    <dgm:pt modelId="{A84F1537-F230-4E5E-8693-1918DDED6A2C}" type="pres">
      <dgm:prSet presAssocID="{937117A6-A11E-47C4-A4A1-545F8C2EDC78}" presName="hierRoot2" presStyleCnt="0">
        <dgm:presLayoutVars>
          <dgm:hierBranch val="init"/>
        </dgm:presLayoutVars>
      </dgm:prSet>
      <dgm:spPr/>
    </dgm:pt>
    <dgm:pt modelId="{002B6F16-0D3D-469D-BC27-0DD4625C0D3B}" type="pres">
      <dgm:prSet presAssocID="{937117A6-A11E-47C4-A4A1-545F8C2EDC78}" presName="rootComposite" presStyleCnt="0"/>
      <dgm:spPr/>
    </dgm:pt>
    <dgm:pt modelId="{35D60AC8-8FDA-4A02-90C3-8CA7844326EF}" type="pres">
      <dgm:prSet presAssocID="{937117A6-A11E-47C4-A4A1-545F8C2EDC78}" presName="rootText" presStyleLbl="node3" presStyleIdx="0" presStyleCnt="3" custScaleX="36970" custScaleY="47784" custLinFactX="15279" custLinFactNeighborX="100000" custLinFactNeighborY="69735">
        <dgm:presLayoutVars>
          <dgm:chPref val="3"/>
        </dgm:presLayoutVars>
      </dgm:prSet>
      <dgm:spPr/>
    </dgm:pt>
    <dgm:pt modelId="{6488011A-4379-4AC8-962C-6B9ED2803B99}" type="pres">
      <dgm:prSet presAssocID="{937117A6-A11E-47C4-A4A1-545F8C2EDC78}" presName="rootConnector" presStyleLbl="node3" presStyleIdx="0" presStyleCnt="3"/>
      <dgm:spPr/>
    </dgm:pt>
    <dgm:pt modelId="{9A6CA38C-A003-4C72-9105-918D95A86D7F}" type="pres">
      <dgm:prSet presAssocID="{937117A6-A11E-47C4-A4A1-545F8C2EDC78}" presName="hierChild4" presStyleCnt="0"/>
      <dgm:spPr/>
    </dgm:pt>
    <dgm:pt modelId="{973C2D6B-099E-4FBB-BA5C-6E5BD9C61997}" type="pres">
      <dgm:prSet presAssocID="{937117A6-A11E-47C4-A4A1-545F8C2EDC78}" presName="hierChild5" presStyleCnt="0"/>
      <dgm:spPr/>
    </dgm:pt>
    <dgm:pt modelId="{F0131EED-FA7D-4638-83B4-51629134C4DF}" type="pres">
      <dgm:prSet presAssocID="{4500E829-EEC5-4D59-B970-1ED4766B877F}" presName="Name37" presStyleLbl="parChTrans1D3" presStyleIdx="1" presStyleCnt="3"/>
      <dgm:spPr/>
    </dgm:pt>
    <dgm:pt modelId="{FAAAE7F2-94EA-428D-A18F-2E123811E9EB}" type="pres">
      <dgm:prSet presAssocID="{8A631BAE-BDF8-4112-880F-015F8B8D4B61}" presName="hierRoot2" presStyleCnt="0">
        <dgm:presLayoutVars>
          <dgm:hierBranch val="init"/>
        </dgm:presLayoutVars>
      </dgm:prSet>
      <dgm:spPr/>
    </dgm:pt>
    <dgm:pt modelId="{25C03247-9DCC-4DFC-8946-B712079F0C98}" type="pres">
      <dgm:prSet presAssocID="{8A631BAE-BDF8-4112-880F-015F8B8D4B61}" presName="rootComposite" presStyleCnt="0"/>
      <dgm:spPr/>
    </dgm:pt>
    <dgm:pt modelId="{4A6F9047-BE29-403D-854D-F89C7A4B6F99}" type="pres">
      <dgm:prSet presAssocID="{8A631BAE-BDF8-4112-880F-015F8B8D4B61}" presName="rootText" presStyleLbl="node3" presStyleIdx="1" presStyleCnt="3" custScaleX="72529" custScaleY="47301" custLinFactNeighborX="13826" custLinFactNeighborY="-18099">
        <dgm:presLayoutVars>
          <dgm:chPref val="3"/>
        </dgm:presLayoutVars>
      </dgm:prSet>
      <dgm:spPr/>
    </dgm:pt>
    <dgm:pt modelId="{6F3C6ED0-DCE8-42D2-B3F1-9E36F0D01C04}" type="pres">
      <dgm:prSet presAssocID="{8A631BAE-BDF8-4112-880F-015F8B8D4B61}" presName="rootConnector" presStyleLbl="node3" presStyleIdx="1" presStyleCnt="3"/>
      <dgm:spPr/>
    </dgm:pt>
    <dgm:pt modelId="{DE69EAAF-E318-408F-9326-1F6AB7D9E99B}" type="pres">
      <dgm:prSet presAssocID="{8A631BAE-BDF8-4112-880F-015F8B8D4B61}" presName="hierChild4" presStyleCnt="0"/>
      <dgm:spPr/>
    </dgm:pt>
    <dgm:pt modelId="{DC4876EB-8C0A-41F7-9647-D79C178C6E90}" type="pres">
      <dgm:prSet presAssocID="{8A631BAE-BDF8-4112-880F-015F8B8D4B61}" presName="hierChild5" presStyleCnt="0"/>
      <dgm:spPr/>
    </dgm:pt>
    <dgm:pt modelId="{82D6958C-E3F7-4BB9-A2A0-AF072E775FB5}" type="pres">
      <dgm:prSet presAssocID="{C6860EFA-4661-4EBB-AC49-D7431006DB69}" presName="hierChild5" presStyleCnt="0"/>
      <dgm:spPr/>
    </dgm:pt>
    <dgm:pt modelId="{24DB1B90-A08B-4E95-A700-B90FB91E9EE8}" type="pres">
      <dgm:prSet presAssocID="{A7173160-73BB-4A4E-8F33-1E343E4E9128}" presName="Name37" presStyleLbl="parChTrans1D2" presStyleIdx="2" presStyleCnt="3"/>
      <dgm:spPr/>
    </dgm:pt>
    <dgm:pt modelId="{EC373805-0FB7-4AF2-95D5-55CB532C9AF4}" type="pres">
      <dgm:prSet presAssocID="{E6B03092-637C-461F-A25E-88F527CB9560}" presName="hierRoot2" presStyleCnt="0">
        <dgm:presLayoutVars>
          <dgm:hierBranch val="init"/>
        </dgm:presLayoutVars>
      </dgm:prSet>
      <dgm:spPr/>
    </dgm:pt>
    <dgm:pt modelId="{A1607626-20CC-4311-A156-4B977F9ECBE3}" type="pres">
      <dgm:prSet presAssocID="{E6B03092-637C-461F-A25E-88F527CB9560}" presName="rootComposite" presStyleCnt="0"/>
      <dgm:spPr/>
    </dgm:pt>
    <dgm:pt modelId="{DBEA63D4-DBED-4B6E-AAB1-4C83AAD51BDE}" type="pres">
      <dgm:prSet presAssocID="{E6B03092-637C-461F-A25E-88F527CB9560}" presName="rootText" presStyleLbl="node2" presStyleIdx="2" presStyleCnt="3" custScaleX="77386" custScaleY="69607" custLinFactX="-44320" custLinFactNeighborX="-100000" custLinFactNeighborY="59318">
        <dgm:presLayoutVars>
          <dgm:chPref val="3"/>
        </dgm:presLayoutVars>
      </dgm:prSet>
      <dgm:spPr/>
    </dgm:pt>
    <dgm:pt modelId="{B9112652-CD0D-4C48-A5C2-779A9FC4044C}" type="pres">
      <dgm:prSet presAssocID="{E6B03092-637C-461F-A25E-88F527CB9560}" presName="rootConnector" presStyleLbl="node2" presStyleIdx="2" presStyleCnt="3"/>
      <dgm:spPr/>
    </dgm:pt>
    <dgm:pt modelId="{96574E5B-5953-40CD-8383-51D105F3CABE}" type="pres">
      <dgm:prSet presAssocID="{E6B03092-637C-461F-A25E-88F527CB9560}" presName="hierChild4" presStyleCnt="0"/>
      <dgm:spPr/>
    </dgm:pt>
    <dgm:pt modelId="{659360C2-C36C-4C82-920A-8290DCEDCA5F}" type="pres">
      <dgm:prSet presAssocID="{6F747966-39BB-4757-A95F-B9AD75FB0CC9}" presName="Name37" presStyleLbl="parChTrans1D3" presStyleIdx="2" presStyleCnt="3"/>
      <dgm:spPr/>
    </dgm:pt>
    <dgm:pt modelId="{339EFF6A-C099-40E2-B684-5D0ED5BD288B}" type="pres">
      <dgm:prSet presAssocID="{0F2390CA-6F3B-40EA-B91E-7391717DB5DF}" presName="hierRoot2" presStyleCnt="0">
        <dgm:presLayoutVars>
          <dgm:hierBranch val="init"/>
        </dgm:presLayoutVars>
      </dgm:prSet>
      <dgm:spPr/>
    </dgm:pt>
    <dgm:pt modelId="{0BB4A8A7-0C60-4176-808B-EB2F2F824588}" type="pres">
      <dgm:prSet presAssocID="{0F2390CA-6F3B-40EA-B91E-7391717DB5DF}" presName="rootComposite" presStyleCnt="0"/>
      <dgm:spPr/>
    </dgm:pt>
    <dgm:pt modelId="{7C3E6ADE-9E1C-4C3F-A647-1FDC455AE13C}" type="pres">
      <dgm:prSet presAssocID="{0F2390CA-6F3B-40EA-B91E-7391717DB5DF}" presName="rootText" presStyleLbl="node3" presStyleIdx="2" presStyleCnt="3" custScaleX="61616" custScaleY="47301" custLinFactX="-38837" custLinFactNeighborX="-100000" custLinFactNeighborY="68603">
        <dgm:presLayoutVars>
          <dgm:chPref val="3"/>
        </dgm:presLayoutVars>
      </dgm:prSet>
      <dgm:spPr/>
    </dgm:pt>
    <dgm:pt modelId="{B40AFD5A-CC8C-43E0-8155-40025A25EBC9}" type="pres">
      <dgm:prSet presAssocID="{0F2390CA-6F3B-40EA-B91E-7391717DB5DF}" presName="rootConnector" presStyleLbl="node3" presStyleIdx="2" presStyleCnt="3"/>
      <dgm:spPr/>
    </dgm:pt>
    <dgm:pt modelId="{EA5FCD07-34E5-4E97-BDF9-63B5107D079F}" type="pres">
      <dgm:prSet presAssocID="{0F2390CA-6F3B-40EA-B91E-7391717DB5DF}" presName="hierChild4" presStyleCnt="0"/>
      <dgm:spPr/>
    </dgm:pt>
    <dgm:pt modelId="{09D287B9-053A-43A2-B24E-E88783EAFD2A}" type="pres">
      <dgm:prSet presAssocID="{0F2390CA-6F3B-40EA-B91E-7391717DB5DF}" presName="hierChild5" presStyleCnt="0"/>
      <dgm:spPr/>
    </dgm:pt>
    <dgm:pt modelId="{CBF1CE7E-C44E-433D-8C65-23DBBB506BD6}" type="pres">
      <dgm:prSet presAssocID="{E6B03092-637C-461F-A25E-88F527CB9560}" presName="hierChild5" presStyleCnt="0"/>
      <dgm:spPr/>
    </dgm:pt>
    <dgm:pt modelId="{51EAD5C4-082E-4B87-AC01-4A7F73F3CF05}" type="pres">
      <dgm:prSet presAssocID="{D8869143-B6B0-483E-9ACC-142D3D3F691B}" presName="hierChild3" presStyleCnt="0"/>
      <dgm:spPr/>
    </dgm:pt>
  </dgm:ptLst>
  <dgm:cxnLst>
    <dgm:cxn modelId="{5BD09D08-D44C-4ABD-AB60-8F2F3D117C2A}" type="presOf" srcId="{4500E829-EEC5-4D59-B970-1ED4766B877F}" destId="{F0131EED-FA7D-4638-83B4-51629134C4DF}" srcOrd="0" destOrd="0" presId="urn:microsoft.com/office/officeart/2005/8/layout/orgChart1"/>
    <dgm:cxn modelId="{39FC0416-14C6-422B-8529-FBDFA058F8B1}" type="presOf" srcId="{E6B03092-637C-461F-A25E-88F527CB9560}" destId="{DBEA63D4-DBED-4B6E-AAB1-4C83AAD51BDE}" srcOrd="0" destOrd="0" presId="urn:microsoft.com/office/officeart/2005/8/layout/orgChart1"/>
    <dgm:cxn modelId="{891A9E1A-862A-4705-A388-4CADF9C275D4}" type="presOf" srcId="{8A631BAE-BDF8-4112-880F-015F8B8D4B61}" destId="{4A6F9047-BE29-403D-854D-F89C7A4B6F99}" srcOrd="0" destOrd="0" presId="urn:microsoft.com/office/officeart/2005/8/layout/orgChart1"/>
    <dgm:cxn modelId="{52EFC71B-94B0-4227-8A00-7B843FD938D6}" type="presOf" srcId="{D33FA0DA-E221-413C-B8AC-89007E2705D4}" destId="{57B20713-A793-445A-87CF-55505C8CA8DD}" srcOrd="1" destOrd="0" presId="urn:microsoft.com/office/officeart/2005/8/layout/orgChart1"/>
    <dgm:cxn modelId="{428FF829-B866-4734-BDB1-E2BE7E80F276}" type="presOf" srcId="{D33FA0DA-E221-413C-B8AC-89007E2705D4}" destId="{FE9A783B-0430-4960-8001-26D55133579F}" srcOrd="0" destOrd="0" presId="urn:microsoft.com/office/officeart/2005/8/layout/orgChart1"/>
    <dgm:cxn modelId="{F0DF952E-E737-40ED-A1F7-57A49574C932}" type="presOf" srcId="{0F2390CA-6F3B-40EA-B91E-7391717DB5DF}" destId="{B40AFD5A-CC8C-43E0-8155-40025A25EBC9}" srcOrd="1" destOrd="0" presId="urn:microsoft.com/office/officeart/2005/8/layout/orgChart1"/>
    <dgm:cxn modelId="{64C8C131-7C1B-4DA3-B691-92677390E05D}" type="presOf" srcId="{C6860EFA-4661-4EBB-AC49-D7431006DB69}" destId="{BDFCFAFB-F79A-416A-AD9F-BA03ADCB4380}" srcOrd="0" destOrd="0" presId="urn:microsoft.com/office/officeart/2005/8/layout/orgChart1"/>
    <dgm:cxn modelId="{E7169940-BB03-4E9C-9544-832442C25D01}" type="presOf" srcId="{937117A6-A11E-47C4-A4A1-545F8C2EDC78}" destId="{6488011A-4379-4AC8-962C-6B9ED2803B99}" srcOrd="1" destOrd="0" presId="urn:microsoft.com/office/officeart/2005/8/layout/orgChart1"/>
    <dgm:cxn modelId="{8E517C5F-B931-4C66-A04A-97E889EBAC4E}" type="presOf" srcId="{C6860EFA-4661-4EBB-AC49-D7431006DB69}" destId="{C6472580-8C1F-4584-ABB2-67508AA9C8BC}" srcOrd="1" destOrd="0" presId="urn:microsoft.com/office/officeart/2005/8/layout/orgChart1"/>
    <dgm:cxn modelId="{FC817E43-099C-477C-BC73-F09D9A63F4BB}" type="presOf" srcId="{8A631BAE-BDF8-4112-880F-015F8B8D4B61}" destId="{6F3C6ED0-DCE8-42D2-B3F1-9E36F0D01C04}" srcOrd="1" destOrd="0" presId="urn:microsoft.com/office/officeart/2005/8/layout/orgChart1"/>
    <dgm:cxn modelId="{63506D4D-DF2C-43FF-A0FC-7A2BE2DFECB6}" type="presOf" srcId="{D8869143-B6B0-483E-9ACC-142D3D3F691B}" destId="{648F884A-5582-45F7-95D3-0E6660337A1D}" srcOrd="1" destOrd="0" presId="urn:microsoft.com/office/officeart/2005/8/layout/orgChart1"/>
    <dgm:cxn modelId="{A5E5776F-9F77-4996-A683-D7705B6D065E}" type="presOf" srcId="{F9D0590B-6C37-44B1-A487-982FE777F0B7}" destId="{2472BB10-98E2-4CDE-B93A-5A6BBA689D73}" srcOrd="0" destOrd="0" presId="urn:microsoft.com/office/officeart/2005/8/layout/orgChart1"/>
    <dgm:cxn modelId="{2D45B470-D680-441C-A7EC-3F7ECF48EAEC}" srcId="{C6860EFA-4661-4EBB-AC49-D7431006DB69}" destId="{8A631BAE-BDF8-4112-880F-015F8B8D4B61}" srcOrd="1" destOrd="0" parTransId="{4500E829-EEC5-4D59-B970-1ED4766B877F}" sibTransId="{B6F77BA4-5480-4F49-818F-03C28F142D79}"/>
    <dgm:cxn modelId="{A4B41472-44D3-4571-A890-C7A09D5D4224}" srcId="{D8869143-B6B0-483E-9ACC-142D3D3F691B}" destId="{E6B03092-637C-461F-A25E-88F527CB9560}" srcOrd="2" destOrd="0" parTransId="{A7173160-73BB-4A4E-8F33-1E343E4E9128}" sibTransId="{39E69D62-7F8F-4CF1-9D49-EE5FF9D66459}"/>
    <dgm:cxn modelId="{B74EA559-EA56-4B2A-A8AB-8F7F19765CA4}" srcId="{C6860EFA-4661-4EBB-AC49-D7431006DB69}" destId="{937117A6-A11E-47C4-A4A1-545F8C2EDC78}" srcOrd="0" destOrd="0" parTransId="{31F34910-9ED2-4850-89CF-C573BF17DD93}" sibTransId="{C95562D7-6BA2-4F53-A3D4-84CE933EBB06}"/>
    <dgm:cxn modelId="{BFBFB78B-DDA1-47EE-BB63-FF3775F5C916}" srcId="{43E5B7C9-D79D-461D-A036-AD12C6D90CD5}" destId="{D8869143-B6B0-483E-9ACC-142D3D3F691B}" srcOrd="0" destOrd="0" parTransId="{2A927747-F625-4862-B857-E03107DEBAD3}" sibTransId="{BC3723AC-05F9-44CA-BA05-A3C3573E46FE}"/>
    <dgm:cxn modelId="{E890348C-3A9D-4569-B407-913A67592843}" type="presOf" srcId="{E6B03092-637C-461F-A25E-88F527CB9560}" destId="{B9112652-CD0D-4C48-A5C2-779A9FC4044C}" srcOrd="1" destOrd="0" presId="urn:microsoft.com/office/officeart/2005/8/layout/orgChart1"/>
    <dgm:cxn modelId="{EB888C94-D9C0-49F8-9048-65AFA65E9A51}" srcId="{D8869143-B6B0-483E-9ACC-142D3D3F691B}" destId="{C6860EFA-4661-4EBB-AC49-D7431006DB69}" srcOrd="1" destOrd="0" parTransId="{4843A282-D12B-46A6-AFEA-FCEC12CC2966}" sibTransId="{BFABA8E0-F579-4B15-A575-0FD0C0DED027}"/>
    <dgm:cxn modelId="{14AF6D98-492A-45EB-B2C2-994875DFDD34}" type="presOf" srcId="{0F2390CA-6F3B-40EA-B91E-7391717DB5DF}" destId="{7C3E6ADE-9E1C-4C3F-A647-1FDC455AE13C}" srcOrd="0" destOrd="0" presId="urn:microsoft.com/office/officeart/2005/8/layout/orgChart1"/>
    <dgm:cxn modelId="{3098119D-7ABE-4332-8787-C855F1C04001}" type="presOf" srcId="{D8869143-B6B0-483E-9ACC-142D3D3F691B}" destId="{C72EFC9A-EA86-4F41-95AD-74E9FB3D966C}" srcOrd="0" destOrd="0" presId="urn:microsoft.com/office/officeart/2005/8/layout/orgChart1"/>
    <dgm:cxn modelId="{40180AA8-B1F0-4B03-9E01-34030B62B2A9}" type="presOf" srcId="{A7173160-73BB-4A4E-8F33-1E343E4E9128}" destId="{24DB1B90-A08B-4E95-A700-B90FB91E9EE8}" srcOrd="0" destOrd="0" presId="urn:microsoft.com/office/officeart/2005/8/layout/orgChart1"/>
    <dgm:cxn modelId="{DD9BC9B1-7F1A-44BA-BC23-05904B3908EC}" type="presOf" srcId="{43E5B7C9-D79D-461D-A036-AD12C6D90CD5}" destId="{B0F43535-F7CD-4E35-B928-BF08B72F09D2}" srcOrd="0" destOrd="0" presId="urn:microsoft.com/office/officeart/2005/8/layout/orgChart1"/>
    <dgm:cxn modelId="{06AEA5BB-E7FA-462B-8202-F6265F20152A}" type="presOf" srcId="{31F34910-9ED2-4850-89CF-C573BF17DD93}" destId="{9A28FD54-7F0A-4CC2-B63C-C35D1127161E}" srcOrd="0" destOrd="0" presId="urn:microsoft.com/office/officeart/2005/8/layout/orgChart1"/>
    <dgm:cxn modelId="{C14512BC-EE0A-4E73-B659-4BA7733F4AEA}" type="presOf" srcId="{4843A282-D12B-46A6-AFEA-FCEC12CC2966}" destId="{6E37056E-5B31-4755-9DED-34EFBBE1E896}" srcOrd="0" destOrd="0" presId="urn:microsoft.com/office/officeart/2005/8/layout/orgChart1"/>
    <dgm:cxn modelId="{71A059BF-C6CD-48A8-ACEE-0D96FEBDF887}" type="presOf" srcId="{937117A6-A11E-47C4-A4A1-545F8C2EDC78}" destId="{35D60AC8-8FDA-4A02-90C3-8CA7844326EF}" srcOrd="0" destOrd="0" presId="urn:microsoft.com/office/officeart/2005/8/layout/orgChart1"/>
    <dgm:cxn modelId="{BED50AD9-9F57-4D02-B241-054244196A38}" type="presOf" srcId="{6F747966-39BB-4757-A95F-B9AD75FB0CC9}" destId="{659360C2-C36C-4C82-920A-8290DCEDCA5F}" srcOrd="0" destOrd="0" presId="urn:microsoft.com/office/officeart/2005/8/layout/orgChart1"/>
    <dgm:cxn modelId="{E9DAD4E2-F723-4AD4-8BD4-482E91205B1F}" srcId="{D8869143-B6B0-483E-9ACC-142D3D3F691B}" destId="{D33FA0DA-E221-413C-B8AC-89007E2705D4}" srcOrd="0" destOrd="0" parTransId="{F9D0590B-6C37-44B1-A487-982FE777F0B7}" sibTransId="{0012DC10-5C82-4FFA-821C-318A063B6DBE}"/>
    <dgm:cxn modelId="{7BFD18E3-65CF-4FDD-9B9C-8B4B3DD2B747}" srcId="{E6B03092-637C-461F-A25E-88F527CB9560}" destId="{0F2390CA-6F3B-40EA-B91E-7391717DB5DF}" srcOrd="0" destOrd="0" parTransId="{6F747966-39BB-4757-A95F-B9AD75FB0CC9}" sibTransId="{BBB3A642-8B2B-4682-91FC-C17BA72C5E61}"/>
    <dgm:cxn modelId="{27601D3D-8584-4BC0-BB70-F8AB935EEC77}" type="presParOf" srcId="{B0F43535-F7CD-4E35-B928-BF08B72F09D2}" destId="{DFA4DE03-46ED-4F0A-94DF-2F797923CE92}" srcOrd="0" destOrd="0" presId="urn:microsoft.com/office/officeart/2005/8/layout/orgChart1"/>
    <dgm:cxn modelId="{B1F67FCA-A0CB-455F-97BE-B4CCD074870C}" type="presParOf" srcId="{DFA4DE03-46ED-4F0A-94DF-2F797923CE92}" destId="{8602F276-C75B-4372-A625-55E744225B95}" srcOrd="0" destOrd="0" presId="urn:microsoft.com/office/officeart/2005/8/layout/orgChart1"/>
    <dgm:cxn modelId="{42C17F5E-3F48-45B5-B2CA-30EB28AEE8F1}" type="presParOf" srcId="{8602F276-C75B-4372-A625-55E744225B95}" destId="{C72EFC9A-EA86-4F41-95AD-74E9FB3D966C}" srcOrd="0" destOrd="0" presId="urn:microsoft.com/office/officeart/2005/8/layout/orgChart1"/>
    <dgm:cxn modelId="{F74296D7-50D0-40D7-A5D7-F19748AA888D}" type="presParOf" srcId="{8602F276-C75B-4372-A625-55E744225B95}" destId="{648F884A-5582-45F7-95D3-0E6660337A1D}" srcOrd="1" destOrd="0" presId="urn:microsoft.com/office/officeart/2005/8/layout/orgChart1"/>
    <dgm:cxn modelId="{59375DEF-38B3-4AF4-AD2C-D4916734B9D6}" type="presParOf" srcId="{DFA4DE03-46ED-4F0A-94DF-2F797923CE92}" destId="{54DD97E5-5EBE-4CEE-947F-F488C368F071}" srcOrd="1" destOrd="0" presId="urn:microsoft.com/office/officeart/2005/8/layout/orgChart1"/>
    <dgm:cxn modelId="{3C381BEF-77AA-47F1-9623-89AB213BBDC5}" type="presParOf" srcId="{54DD97E5-5EBE-4CEE-947F-F488C368F071}" destId="{2472BB10-98E2-4CDE-B93A-5A6BBA689D73}" srcOrd="0" destOrd="0" presId="urn:microsoft.com/office/officeart/2005/8/layout/orgChart1"/>
    <dgm:cxn modelId="{773E5C22-F7E2-4C6B-A954-99B560B52505}" type="presParOf" srcId="{54DD97E5-5EBE-4CEE-947F-F488C368F071}" destId="{7BE612A3-D5F9-45C9-ACB4-EEDE512E3D47}" srcOrd="1" destOrd="0" presId="urn:microsoft.com/office/officeart/2005/8/layout/orgChart1"/>
    <dgm:cxn modelId="{008AD95C-80BB-4C0E-BFE4-AA049AF4DA7D}" type="presParOf" srcId="{7BE612A3-D5F9-45C9-ACB4-EEDE512E3D47}" destId="{E9150B1C-63E5-41FF-B74E-83C3602BF6F5}" srcOrd="0" destOrd="0" presId="urn:microsoft.com/office/officeart/2005/8/layout/orgChart1"/>
    <dgm:cxn modelId="{843B9917-7461-4FA7-8846-5676F636B5D2}" type="presParOf" srcId="{E9150B1C-63E5-41FF-B74E-83C3602BF6F5}" destId="{FE9A783B-0430-4960-8001-26D55133579F}" srcOrd="0" destOrd="0" presId="urn:microsoft.com/office/officeart/2005/8/layout/orgChart1"/>
    <dgm:cxn modelId="{3AB9E56F-42EC-4D9F-8AE8-B4BEAB0C206E}" type="presParOf" srcId="{E9150B1C-63E5-41FF-B74E-83C3602BF6F5}" destId="{57B20713-A793-445A-87CF-55505C8CA8DD}" srcOrd="1" destOrd="0" presId="urn:microsoft.com/office/officeart/2005/8/layout/orgChart1"/>
    <dgm:cxn modelId="{43EB78B6-F6D7-42F2-AC4D-0CC6EDD8D755}" type="presParOf" srcId="{7BE612A3-D5F9-45C9-ACB4-EEDE512E3D47}" destId="{5F8AA80B-3650-4A10-A61C-33705CE768A4}" srcOrd="1" destOrd="0" presId="urn:microsoft.com/office/officeart/2005/8/layout/orgChart1"/>
    <dgm:cxn modelId="{5D4DBA7D-A629-4B7E-8045-FA96FC2FC29A}" type="presParOf" srcId="{7BE612A3-D5F9-45C9-ACB4-EEDE512E3D47}" destId="{14F3D3C8-C7E5-44F2-9FE0-FB861E6498CD}" srcOrd="2" destOrd="0" presId="urn:microsoft.com/office/officeart/2005/8/layout/orgChart1"/>
    <dgm:cxn modelId="{E70F2817-9629-4688-AD0C-A4B0265B3447}" type="presParOf" srcId="{54DD97E5-5EBE-4CEE-947F-F488C368F071}" destId="{6E37056E-5B31-4755-9DED-34EFBBE1E896}" srcOrd="2" destOrd="0" presId="urn:microsoft.com/office/officeart/2005/8/layout/orgChart1"/>
    <dgm:cxn modelId="{6D1A78BF-7144-4A95-804D-2EA49FD8C60A}" type="presParOf" srcId="{54DD97E5-5EBE-4CEE-947F-F488C368F071}" destId="{84227ACD-CFD0-441A-A7E6-9D98BA077E64}" srcOrd="3" destOrd="0" presId="urn:microsoft.com/office/officeart/2005/8/layout/orgChart1"/>
    <dgm:cxn modelId="{7C6431B9-B01E-44E1-8359-1FBF2E363B10}" type="presParOf" srcId="{84227ACD-CFD0-441A-A7E6-9D98BA077E64}" destId="{4698720E-ABF0-43D8-9E66-3B6B7B303C40}" srcOrd="0" destOrd="0" presId="urn:microsoft.com/office/officeart/2005/8/layout/orgChart1"/>
    <dgm:cxn modelId="{6368AD21-E9D9-43CC-A58C-436C5396F410}" type="presParOf" srcId="{4698720E-ABF0-43D8-9E66-3B6B7B303C40}" destId="{BDFCFAFB-F79A-416A-AD9F-BA03ADCB4380}" srcOrd="0" destOrd="0" presId="urn:microsoft.com/office/officeart/2005/8/layout/orgChart1"/>
    <dgm:cxn modelId="{AE7A478C-10EA-4B16-82BB-40A98A959FAA}" type="presParOf" srcId="{4698720E-ABF0-43D8-9E66-3B6B7B303C40}" destId="{C6472580-8C1F-4584-ABB2-67508AA9C8BC}" srcOrd="1" destOrd="0" presId="urn:microsoft.com/office/officeart/2005/8/layout/orgChart1"/>
    <dgm:cxn modelId="{3A0AD4BC-4EDA-4F8B-BC37-2419528DA4AA}" type="presParOf" srcId="{84227ACD-CFD0-441A-A7E6-9D98BA077E64}" destId="{7BF3242B-734B-4538-8393-15B9978E8A99}" srcOrd="1" destOrd="0" presId="urn:microsoft.com/office/officeart/2005/8/layout/orgChart1"/>
    <dgm:cxn modelId="{945A98FC-6FC0-4BA3-B53E-B92CDD42B3CE}" type="presParOf" srcId="{7BF3242B-734B-4538-8393-15B9978E8A99}" destId="{9A28FD54-7F0A-4CC2-B63C-C35D1127161E}" srcOrd="0" destOrd="0" presId="urn:microsoft.com/office/officeart/2005/8/layout/orgChart1"/>
    <dgm:cxn modelId="{5500C75F-EFEC-4EE8-9C62-BBCCBB93B8FB}" type="presParOf" srcId="{7BF3242B-734B-4538-8393-15B9978E8A99}" destId="{A84F1537-F230-4E5E-8693-1918DDED6A2C}" srcOrd="1" destOrd="0" presId="urn:microsoft.com/office/officeart/2005/8/layout/orgChart1"/>
    <dgm:cxn modelId="{131BB8F3-6A7F-4E77-8E3B-474C67F7EED1}" type="presParOf" srcId="{A84F1537-F230-4E5E-8693-1918DDED6A2C}" destId="{002B6F16-0D3D-469D-BC27-0DD4625C0D3B}" srcOrd="0" destOrd="0" presId="urn:microsoft.com/office/officeart/2005/8/layout/orgChart1"/>
    <dgm:cxn modelId="{07F9CCFD-D81B-4C55-9D1C-2668EF790B7F}" type="presParOf" srcId="{002B6F16-0D3D-469D-BC27-0DD4625C0D3B}" destId="{35D60AC8-8FDA-4A02-90C3-8CA7844326EF}" srcOrd="0" destOrd="0" presId="urn:microsoft.com/office/officeart/2005/8/layout/orgChart1"/>
    <dgm:cxn modelId="{81C98256-DB17-461F-AD76-74927DCB1782}" type="presParOf" srcId="{002B6F16-0D3D-469D-BC27-0DD4625C0D3B}" destId="{6488011A-4379-4AC8-962C-6B9ED2803B99}" srcOrd="1" destOrd="0" presId="urn:microsoft.com/office/officeart/2005/8/layout/orgChart1"/>
    <dgm:cxn modelId="{00281B96-6248-41C8-80C3-BF29B861963E}" type="presParOf" srcId="{A84F1537-F230-4E5E-8693-1918DDED6A2C}" destId="{9A6CA38C-A003-4C72-9105-918D95A86D7F}" srcOrd="1" destOrd="0" presId="urn:microsoft.com/office/officeart/2005/8/layout/orgChart1"/>
    <dgm:cxn modelId="{C92DB8FF-2F9F-4C87-A0F8-38D2239E4F45}" type="presParOf" srcId="{A84F1537-F230-4E5E-8693-1918DDED6A2C}" destId="{973C2D6B-099E-4FBB-BA5C-6E5BD9C61997}" srcOrd="2" destOrd="0" presId="urn:microsoft.com/office/officeart/2005/8/layout/orgChart1"/>
    <dgm:cxn modelId="{C84E5AC6-8007-4B46-98DC-FECA0291B1F8}" type="presParOf" srcId="{7BF3242B-734B-4538-8393-15B9978E8A99}" destId="{F0131EED-FA7D-4638-83B4-51629134C4DF}" srcOrd="2" destOrd="0" presId="urn:microsoft.com/office/officeart/2005/8/layout/orgChart1"/>
    <dgm:cxn modelId="{A4A983B1-8A3C-490D-B501-044B8ACB78A8}" type="presParOf" srcId="{7BF3242B-734B-4538-8393-15B9978E8A99}" destId="{FAAAE7F2-94EA-428D-A18F-2E123811E9EB}" srcOrd="3" destOrd="0" presId="urn:microsoft.com/office/officeart/2005/8/layout/orgChart1"/>
    <dgm:cxn modelId="{9F2EB5AD-BCF8-4C22-AE14-E87138AF25EC}" type="presParOf" srcId="{FAAAE7F2-94EA-428D-A18F-2E123811E9EB}" destId="{25C03247-9DCC-4DFC-8946-B712079F0C98}" srcOrd="0" destOrd="0" presId="urn:microsoft.com/office/officeart/2005/8/layout/orgChart1"/>
    <dgm:cxn modelId="{E402AEF3-D7DC-4EDE-8F8E-8E58D540F34D}" type="presParOf" srcId="{25C03247-9DCC-4DFC-8946-B712079F0C98}" destId="{4A6F9047-BE29-403D-854D-F89C7A4B6F99}" srcOrd="0" destOrd="0" presId="urn:microsoft.com/office/officeart/2005/8/layout/orgChart1"/>
    <dgm:cxn modelId="{F581B9D2-9639-4C7F-B689-9B33DD9BB438}" type="presParOf" srcId="{25C03247-9DCC-4DFC-8946-B712079F0C98}" destId="{6F3C6ED0-DCE8-42D2-B3F1-9E36F0D01C04}" srcOrd="1" destOrd="0" presId="urn:microsoft.com/office/officeart/2005/8/layout/orgChart1"/>
    <dgm:cxn modelId="{821E28B2-3241-4330-B384-8D0C24056EFC}" type="presParOf" srcId="{FAAAE7F2-94EA-428D-A18F-2E123811E9EB}" destId="{DE69EAAF-E318-408F-9326-1F6AB7D9E99B}" srcOrd="1" destOrd="0" presId="urn:microsoft.com/office/officeart/2005/8/layout/orgChart1"/>
    <dgm:cxn modelId="{C6E3CFC0-2D49-49FB-9878-6C8CCA7C52E5}" type="presParOf" srcId="{FAAAE7F2-94EA-428D-A18F-2E123811E9EB}" destId="{DC4876EB-8C0A-41F7-9647-D79C178C6E90}" srcOrd="2" destOrd="0" presId="urn:microsoft.com/office/officeart/2005/8/layout/orgChart1"/>
    <dgm:cxn modelId="{4E207A6B-5A91-47F7-A4F6-0BA06B81E60B}" type="presParOf" srcId="{84227ACD-CFD0-441A-A7E6-9D98BA077E64}" destId="{82D6958C-E3F7-4BB9-A2A0-AF072E775FB5}" srcOrd="2" destOrd="0" presId="urn:microsoft.com/office/officeart/2005/8/layout/orgChart1"/>
    <dgm:cxn modelId="{1E4844B6-B35A-4D97-9225-72E22FD53A1A}" type="presParOf" srcId="{54DD97E5-5EBE-4CEE-947F-F488C368F071}" destId="{24DB1B90-A08B-4E95-A700-B90FB91E9EE8}" srcOrd="4" destOrd="0" presId="urn:microsoft.com/office/officeart/2005/8/layout/orgChart1"/>
    <dgm:cxn modelId="{6A09B145-8513-4DB0-B49D-142D7B0F9082}" type="presParOf" srcId="{54DD97E5-5EBE-4CEE-947F-F488C368F071}" destId="{EC373805-0FB7-4AF2-95D5-55CB532C9AF4}" srcOrd="5" destOrd="0" presId="urn:microsoft.com/office/officeart/2005/8/layout/orgChart1"/>
    <dgm:cxn modelId="{E9211CEE-DA16-4632-B7CA-68E802470935}" type="presParOf" srcId="{EC373805-0FB7-4AF2-95D5-55CB532C9AF4}" destId="{A1607626-20CC-4311-A156-4B977F9ECBE3}" srcOrd="0" destOrd="0" presId="urn:microsoft.com/office/officeart/2005/8/layout/orgChart1"/>
    <dgm:cxn modelId="{B73F17E6-DE34-4454-825C-6DEBCA374A62}" type="presParOf" srcId="{A1607626-20CC-4311-A156-4B977F9ECBE3}" destId="{DBEA63D4-DBED-4B6E-AAB1-4C83AAD51BDE}" srcOrd="0" destOrd="0" presId="urn:microsoft.com/office/officeart/2005/8/layout/orgChart1"/>
    <dgm:cxn modelId="{8005A4F6-2F7F-40BC-A6F5-F292B59473BD}" type="presParOf" srcId="{A1607626-20CC-4311-A156-4B977F9ECBE3}" destId="{B9112652-CD0D-4C48-A5C2-779A9FC4044C}" srcOrd="1" destOrd="0" presId="urn:microsoft.com/office/officeart/2005/8/layout/orgChart1"/>
    <dgm:cxn modelId="{91582999-2F44-428E-95B2-0BC1B8A5AB10}" type="presParOf" srcId="{EC373805-0FB7-4AF2-95D5-55CB532C9AF4}" destId="{96574E5B-5953-40CD-8383-51D105F3CABE}" srcOrd="1" destOrd="0" presId="urn:microsoft.com/office/officeart/2005/8/layout/orgChart1"/>
    <dgm:cxn modelId="{1719613F-FB9A-4D16-96D2-9B74C5457011}" type="presParOf" srcId="{96574E5B-5953-40CD-8383-51D105F3CABE}" destId="{659360C2-C36C-4C82-920A-8290DCEDCA5F}" srcOrd="0" destOrd="0" presId="urn:microsoft.com/office/officeart/2005/8/layout/orgChart1"/>
    <dgm:cxn modelId="{3833A4E2-6DE6-4732-B26D-CF97177C6E28}" type="presParOf" srcId="{96574E5B-5953-40CD-8383-51D105F3CABE}" destId="{339EFF6A-C099-40E2-B684-5D0ED5BD288B}" srcOrd="1" destOrd="0" presId="urn:microsoft.com/office/officeart/2005/8/layout/orgChart1"/>
    <dgm:cxn modelId="{6C3EC15F-4899-4A92-B612-5408932FE52B}" type="presParOf" srcId="{339EFF6A-C099-40E2-B684-5D0ED5BD288B}" destId="{0BB4A8A7-0C60-4176-808B-EB2F2F824588}" srcOrd="0" destOrd="0" presId="urn:microsoft.com/office/officeart/2005/8/layout/orgChart1"/>
    <dgm:cxn modelId="{E22A25DC-85CF-4E67-BE2A-C30969FAFEAC}" type="presParOf" srcId="{0BB4A8A7-0C60-4176-808B-EB2F2F824588}" destId="{7C3E6ADE-9E1C-4C3F-A647-1FDC455AE13C}" srcOrd="0" destOrd="0" presId="urn:microsoft.com/office/officeart/2005/8/layout/orgChart1"/>
    <dgm:cxn modelId="{585EEE62-4062-4108-866C-EB692E47B638}" type="presParOf" srcId="{0BB4A8A7-0C60-4176-808B-EB2F2F824588}" destId="{B40AFD5A-CC8C-43E0-8155-40025A25EBC9}" srcOrd="1" destOrd="0" presId="urn:microsoft.com/office/officeart/2005/8/layout/orgChart1"/>
    <dgm:cxn modelId="{A4BD4668-E14D-455E-83B9-D86B2C30D2C1}" type="presParOf" srcId="{339EFF6A-C099-40E2-B684-5D0ED5BD288B}" destId="{EA5FCD07-34E5-4E97-BDF9-63B5107D079F}" srcOrd="1" destOrd="0" presId="urn:microsoft.com/office/officeart/2005/8/layout/orgChart1"/>
    <dgm:cxn modelId="{F471B838-50F7-4437-A311-AA9CD16591C0}" type="presParOf" srcId="{339EFF6A-C099-40E2-B684-5D0ED5BD288B}" destId="{09D287B9-053A-43A2-B24E-E88783EAFD2A}" srcOrd="2" destOrd="0" presId="urn:microsoft.com/office/officeart/2005/8/layout/orgChart1"/>
    <dgm:cxn modelId="{BCBCF9DB-B000-4361-AE65-933BAC916575}" type="presParOf" srcId="{EC373805-0FB7-4AF2-95D5-55CB532C9AF4}" destId="{CBF1CE7E-C44E-433D-8C65-23DBBB506BD6}" srcOrd="2" destOrd="0" presId="urn:microsoft.com/office/officeart/2005/8/layout/orgChart1"/>
    <dgm:cxn modelId="{DA50D1CB-9FC2-46A0-B747-7947A045CDEE}" type="presParOf" srcId="{DFA4DE03-46ED-4F0A-94DF-2F797923CE92}" destId="{51EAD5C4-082E-4B87-AC01-4A7F73F3CF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E5B7C9-D79D-461D-A036-AD12C6D90CD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D8869143-B6B0-483E-9ACC-142D3D3F691B}">
      <dgm:prSet phldrT="[Text]" custT="1"/>
      <dgm:spPr>
        <a:solidFill>
          <a:schemeClr val="accent4">
            <a:lumMod val="20000"/>
            <a:lumOff val="80000"/>
          </a:schemeClr>
        </a:solidFill>
      </dgm:spPr>
      <dgm:t>
        <a:bodyPr/>
        <a:lstStyle/>
        <a:p>
          <a:r>
            <a:rPr lang="en-ZA" sz="2400" dirty="0">
              <a:solidFill>
                <a:schemeClr val="tx1"/>
              </a:solidFill>
            </a:rPr>
            <a:t>FENG</a:t>
          </a:r>
        </a:p>
      </dgm:t>
    </dgm:pt>
    <dgm:pt modelId="{2A927747-F625-4862-B857-E03107DEBAD3}" type="parTrans" cxnId="{BFBFB78B-DDA1-47EE-BB63-FF3775F5C916}">
      <dgm:prSet/>
      <dgm:spPr/>
      <dgm:t>
        <a:bodyPr/>
        <a:lstStyle/>
        <a:p>
          <a:endParaRPr lang="en-ZA"/>
        </a:p>
      </dgm:t>
    </dgm:pt>
    <dgm:pt modelId="{BC3723AC-05F9-44CA-BA05-A3C3573E46FE}" type="sibTrans" cxnId="{BFBFB78B-DDA1-47EE-BB63-FF3775F5C916}">
      <dgm:prSet/>
      <dgm:spPr/>
      <dgm:t>
        <a:bodyPr/>
        <a:lstStyle/>
        <a:p>
          <a:endParaRPr lang="en-ZA"/>
        </a:p>
      </dgm:t>
    </dgm:pt>
    <dgm:pt modelId="{422C2701-3253-44ED-90C1-8B2F13FA5590}">
      <dgm:prSet phldrT="[Text]" custT="1"/>
      <dgm:spPr>
        <a:solidFill>
          <a:schemeClr val="bg1">
            <a:lumMod val="85000"/>
          </a:schemeClr>
        </a:solidFill>
      </dgm:spPr>
      <dgm:t>
        <a:bodyPr/>
        <a:lstStyle/>
        <a:p>
          <a:r>
            <a:rPr lang="en-ZA" sz="2400" dirty="0">
              <a:solidFill>
                <a:schemeClr val="tx1"/>
              </a:solidFill>
            </a:rPr>
            <a:t>SME</a:t>
          </a:r>
        </a:p>
      </dgm:t>
    </dgm:pt>
    <dgm:pt modelId="{8ED69CB2-EABF-4F7A-9309-4649E6CDE8C0}" type="parTrans" cxnId="{178A0F6A-0EBD-4A5F-B694-CE22771D2B15}">
      <dgm:prSet/>
      <dgm:spPr/>
      <dgm:t>
        <a:bodyPr/>
        <a:lstStyle/>
        <a:p>
          <a:endParaRPr lang="en-ZA"/>
        </a:p>
      </dgm:t>
    </dgm:pt>
    <dgm:pt modelId="{3961B2C4-0DE6-4722-8AD2-9AB17E670DEA}" type="sibTrans" cxnId="{178A0F6A-0EBD-4A5F-B694-CE22771D2B15}">
      <dgm:prSet/>
      <dgm:spPr/>
      <dgm:t>
        <a:bodyPr/>
        <a:lstStyle/>
        <a:p>
          <a:endParaRPr lang="en-ZA"/>
        </a:p>
      </dgm:t>
    </dgm:pt>
    <dgm:pt modelId="{E6B03092-637C-461F-A25E-88F527CB9560}">
      <dgm:prSet phldrT="[Text]" custT="1"/>
      <dgm:spPr>
        <a:solidFill>
          <a:schemeClr val="accent2">
            <a:lumMod val="40000"/>
            <a:lumOff val="60000"/>
          </a:schemeClr>
        </a:solidFill>
      </dgm:spPr>
      <dgm:t>
        <a:bodyPr/>
        <a:lstStyle/>
        <a:p>
          <a:r>
            <a:rPr lang="en-ZA" sz="2400" dirty="0">
              <a:solidFill>
                <a:schemeClr val="tx1"/>
              </a:solidFill>
            </a:rPr>
            <a:t>UETS</a:t>
          </a:r>
        </a:p>
      </dgm:t>
    </dgm:pt>
    <dgm:pt modelId="{A7173160-73BB-4A4E-8F33-1E343E4E9128}" type="parTrans" cxnId="{A4B41472-44D3-4571-A890-C7A09D5D4224}">
      <dgm:prSet/>
      <dgm:spPr/>
      <dgm:t>
        <a:bodyPr/>
        <a:lstStyle/>
        <a:p>
          <a:endParaRPr lang="en-ZA"/>
        </a:p>
      </dgm:t>
    </dgm:pt>
    <dgm:pt modelId="{39E69D62-7F8F-4CF1-9D49-EE5FF9D66459}" type="sibTrans" cxnId="{A4B41472-44D3-4571-A890-C7A09D5D4224}">
      <dgm:prSet/>
      <dgm:spPr/>
      <dgm:t>
        <a:bodyPr/>
        <a:lstStyle/>
        <a:p>
          <a:endParaRPr lang="en-ZA"/>
        </a:p>
      </dgm:t>
    </dgm:pt>
    <dgm:pt modelId="{7BAE14EB-EB89-45E8-B57D-1ED6C39E98B0}">
      <dgm:prSet custT="1"/>
      <dgm:spPr>
        <a:solidFill>
          <a:schemeClr val="accent6">
            <a:lumMod val="60000"/>
            <a:lumOff val="40000"/>
          </a:schemeClr>
        </a:solidFill>
        <a:ln>
          <a:solidFill>
            <a:schemeClr val="accent6">
              <a:lumMod val="40000"/>
              <a:lumOff val="60000"/>
            </a:schemeClr>
          </a:solidFill>
        </a:ln>
      </dgm:spPr>
      <dgm:t>
        <a:bodyPr/>
        <a:lstStyle/>
        <a:p>
          <a:r>
            <a:rPr lang="en-ZA" sz="2400" dirty="0">
              <a:solidFill>
                <a:schemeClr val="tx1"/>
              </a:solidFill>
            </a:rPr>
            <a:t>NE</a:t>
          </a:r>
        </a:p>
      </dgm:t>
    </dgm:pt>
    <dgm:pt modelId="{15DD62F1-F283-4BBC-A154-EA56529D0E00}" type="parTrans" cxnId="{5931F49A-3C6B-466D-A99D-AEB589D01DAC}">
      <dgm:prSet/>
      <dgm:spPr/>
      <dgm:t>
        <a:bodyPr/>
        <a:lstStyle/>
        <a:p>
          <a:endParaRPr lang="en-ZA"/>
        </a:p>
      </dgm:t>
    </dgm:pt>
    <dgm:pt modelId="{1A185BBF-3956-4583-BC7D-5037CD35545D}" type="sibTrans" cxnId="{5931F49A-3C6B-466D-A99D-AEB589D01DAC}">
      <dgm:prSet/>
      <dgm:spPr/>
      <dgm:t>
        <a:bodyPr/>
        <a:lstStyle/>
        <a:p>
          <a:endParaRPr lang="en-ZA"/>
        </a:p>
      </dgm:t>
    </dgm:pt>
    <dgm:pt modelId="{CE97E8F4-E132-4B30-A84D-D56BBE742273}">
      <dgm:prSet custT="1"/>
      <dgm:spPr>
        <a:solidFill>
          <a:schemeClr val="accent1">
            <a:lumMod val="40000"/>
            <a:lumOff val="60000"/>
          </a:schemeClr>
        </a:solidFill>
      </dgm:spPr>
      <dgm:t>
        <a:bodyPr/>
        <a:lstStyle/>
        <a:p>
          <a:r>
            <a:rPr lang="en-ZA" sz="2400" b="0" dirty="0">
              <a:solidFill>
                <a:schemeClr val="tx1"/>
              </a:solidFill>
            </a:rPr>
            <a:t>Other</a:t>
          </a:r>
        </a:p>
      </dgm:t>
    </dgm:pt>
    <dgm:pt modelId="{6A8E790C-9DDC-4B03-B0FC-E214F44652FA}" type="sibTrans" cxnId="{D1977154-6A01-4E1C-AEA7-27E0A33F285D}">
      <dgm:prSet/>
      <dgm:spPr/>
      <dgm:t>
        <a:bodyPr/>
        <a:lstStyle/>
        <a:p>
          <a:endParaRPr lang="en-ZA"/>
        </a:p>
      </dgm:t>
    </dgm:pt>
    <dgm:pt modelId="{A556C67B-20BA-41A9-BE54-10DAFC30D13C}" type="parTrans" cxnId="{D1977154-6A01-4E1C-AEA7-27E0A33F285D}">
      <dgm:prSet/>
      <dgm:spPr/>
      <dgm:t>
        <a:bodyPr/>
        <a:lstStyle/>
        <a:p>
          <a:endParaRPr lang="en-ZA"/>
        </a:p>
      </dgm:t>
    </dgm:pt>
    <dgm:pt modelId="{0F2390CA-6F3B-40EA-B91E-7391717DB5DF}">
      <dgm:prSet custT="1"/>
      <dgm:spPr>
        <a:solidFill>
          <a:schemeClr val="accent6">
            <a:lumMod val="40000"/>
            <a:lumOff val="60000"/>
          </a:schemeClr>
        </a:solidFill>
      </dgm:spPr>
      <dgm:t>
        <a:bodyPr/>
        <a:lstStyle/>
        <a:p>
          <a:r>
            <a:rPr lang="en-ZA" sz="2400" dirty="0">
              <a:solidFill>
                <a:schemeClr val="tx1"/>
              </a:solidFill>
            </a:rPr>
            <a:t>Ms</a:t>
          </a:r>
        </a:p>
      </dgm:t>
    </dgm:pt>
    <dgm:pt modelId="{6F747966-39BB-4757-A95F-B9AD75FB0CC9}" type="parTrans" cxnId="{7BFD18E3-65CF-4FDD-9B9C-8B4B3DD2B747}">
      <dgm:prSet/>
      <dgm:spPr/>
      <dgm:t>
        <a:bodyPr/>
        <a:lstStyle/>
        <a:p>
          <a:endParaRPr lang="en-ZA"/>
        </a:p>
      </dgm:t>
    </dgm:pt>
    <dgm:pt modelId="{BBB3A642-8B2B-4682-91FC-C17BA72C5E61}" type="sibTrans" cxnId="{7BFD18E3-65CF-4FDD-9B9C-8B4B3DD2B747}">
      <dgm:prSet/>
      <dgm:spPr/>
      <dgm:t>
        <a:bodyPr/>
        <a:lstStyle/>
        <a:p>
          <a:endParaRPr lang="en-ZA"/>
        </a:p>
      </dgm:t>
    </dgm:pt>
    <dgm:pt modelId="{B36C7A7B-7448-4663-A382-508921D62F07}">
      <dgm:prSet custT="1"/>
      <dgm:spPr>
        <a:solidFill>
          <a:schemeClr val="accent6">
            <a:lumMod val="40000"/>
            <a:lumOff val="60000"/>
          </a:schemeClr>
        </a:solidFill>
      </dgm:spPr>
      <dgm:t>
        <a:bodyPr/>
        <a:lstStyle/>
        <a:p>
          <a:r>
            <a:rPr lang="en-ZA" sz="2400" dirty="0">
              <a:solidFill>
                <a:schemeClr val="tx1"/>
              </a:solidFill>
            </a:rPr>
            <a:t>SLPs</a:t>
          </a:r>
        </a:p>
      </dgm:t>
    </dgm:pt>
    <dgm:pt modelId="{960697BA-65C0-466A-9356-B114005DF200}" type="parTrans" cxnId="{A9346094-88DC-49B8-B09F-D7293D78E5F2}">
      <dgm:prSet/>
      <dgm:spPr/>
      <dgm:t>
        <a:bodyPr/>
        <a:lstStyle/>
        <a:p>
          <a:endParaRPr lang="en-ZA"/>
        </a:p>
      </dgm:t>
    </dgm:pt>
    <dgm:pt modelId="{FCA40CCE-3A33-46A4-8941-BC2724978717}" type="sibTrans" cxnId="{A9346094-88DC-49B8-B09F-D7293D78E5F2}">
      <dgm:prSet/>
      <dgm:spPr/>
      <dgm:t>
        <a:bodyPr/>
        <a:lstStyle/>
        <a:p>
          <a:endParaRPr lang="en-ZA"/>
        </a:p>
      </dgm:t>
    </dgm:pt>
    <dgm:pt modelId="{50E9D0DB-8E65-47CD-A84A-ABFDE1D0EFC6}">
      <dgm:prSet custT="1"/>
      <dgm:spPr>
        <a:solidFill>
          <a:schemeClr val="accent6">
            <a:lumMod val="40000"/>
            <a:lumOff val="60000"/>
          </a:schemeClr>
        </a:solidFill>
      </dgm:spPr>
      <dgm:t>
        <a:bodyPr/>
        <a:lstStyle/>
        <a:p>
          <a:r>
            <a:rPr lang="en-ZA" sz="1800" dirty="0">
              <a:solidFill>
                <a:schemeClr val="tx1"/>
              </a:solidFill>
            </a:rPr>
            <a:t>Research</a:t>
          </a:r>
        </a:p>
      </dgm:t>
    </dgm:pt>
    <dgm:pt modelId="{1D63ADE2-A3E6-4192-97E6-2D9218F38182}" type="parTrans" cxnId="{5FA9C05B-F73A-43A3-9E08-75CF758769A3}">
      <dgm:prSet/>
      <dgm:spPr/>
      <dgm:t>
        <a:bodyPr/>
        <a:lstStyle/>
        <a:p>
          <a:endParaRPr lang="en-ZA"/>
        </a:p>
      </dgm:t>
    </dgm:pt>
    <dgm:pt modelId="{64FFF143-C084-48FE-9A77-5615D56628D5}" type="sibTrans" cxnId="{5FA9C05B-F73A-43A3-9E08-75CF758769A3}">
      <dgm:prSet/>
      <dgm:spPr/>
      <dgm:t>
        <a:bodyPr/>
        <a:lstStyle/>
        <a:p>
          <a:endParaRPr lang="en-ZA"/>
        </a:p>
      </dgm:t>
    </dgm:pt>
    <dgm:pt modelId="{96326377-CEB3-4CD6-A7D7-540C7263D713}">
      <dgm:prSet custT="1"/>
      <dgm:spPr>
        <a:solidFill>
          <a:schemeClr val="accent6">
            <a:lumMod val="40000"/>
            <a:lumOff val="60000"/>
          </a:schemeClr>
        </a:solidFill>
      </dgm:spPr>
      <dgm:t>
        <a:bodyPr/>
        <a:lstStyle/>
        <a:p>
          <a:r>
            <a:rPr lang="en-ZA" sz="2400" dirty="0">
              <a:solidFill>
                <a:schemeClr val="tx1"/>
              </a:solidFill>
            </a:rPr>
            <a:t>PhDs</a:t>
          </a:r>
        </a:p>
      </dgm:t>
    </dgm:pt>
    <dgm:pt modelId="{C41419B8-2810-41BA-87E3-C34DE32FBA3C}" type="parTrans" cxnId="{96271984-AEC4-4E01-A011-A842F8FE1C34}">
      <dgm:prSet/>
      <dgm:spPr/>
      <dgm:t>
        <a:bodyPr/>
        <a:lstStyle/>
        <a:p>
          <a:endParaRPr lang="en-ZA"/>
        </a:p>
      </dgm:t>
    </dgm:pt>
    <dgm:pt modelId="{9C72C2AC-21D9-4074-AC93-F13D1C1F25F4}" type="sibTrans" cxnId="{96271984-AEC4-4E01-A011-A842F8FE1C34}">
      <dgm:prSet/>
      <dgm:spPr/>
      <dgm:t>
        <a:bodyPr/>
        <a:lstStyle/>
        <a:p>
          <a:endParaRPr lang="en-ZA"/>
        </a:p>
      </dgm:t>
    </dgm:pt>
    <dgm:pt modelId="{D33FA0DA-E221-413C-B8AC-89007E2705D4}">
      <dgm:prSet custT="1"/>
      <dgm:spPr>
        <a:solidFill>
          <a:schemeClr val="bg1">
            <a:lumMod val="85000"/>
          </a:schemeClr>
        </a:solidFill>
      </dgm:spPr>
      <dgm:t>
        <a:bodyPr/>
        <a:lstStyle/>
        <a:p>
          <a:r>
            <a:rPr lang="en-ZA" sz="2400" dirty="0">
              <a:solidFill>
                <a:schemeClr val="tx1"/>
              </a:solidFill>
            </a:rPr>
            <a:t>SEECE</a:t>
          </a:r>
        </a:p>
      </dgm:t>
    </dgm:pt>
    <dgm:pt modelId="{F9D0590B-6C37-44B1-A487-982FE777F0B7}" type="parTrans" cxnId="{E9DAD4E2-F723-4AD4-8BD4-482E91205B1F}">
      <dgm:prSet/>
      <dgm:spPr/>
      <dgm:t>
        <a:bodyPr/>
        <a:lstStyle/>
        <a:p>
          <a:endParaRPr lang="en-ZA"/>
        </a:p>
      </dgm:t>
    </dgm:pt>
    <dgm:pt modelId="{0012DC10-5C82-4FFA-821C-318A063B6DBE}" type="sibTrans" cxnId="{E9DAD4E2-F723-4AD4-8BD4-482E91205B1F}">
      <dgm:prSet/>
      <dgm:spPr/>
      <dgm:t>
        <a:bodyPr/>
        <a:lstStyle/>
        <a:p>
          <a:endParaRPr lang="en-ZA"/>
        </a:p>
      </dgm:t>
    </dgm:pt>
    <dgm:pt modelId="{C6860EFA-4661-4EBB-AC49-D7431006DB69}">
      <dgm:prSet custT="1"/>
      <dgm:spPr>
        <a:solidFill>
          <a:schemeClr val="bg1">
            <a:lumMod val="85000"/>
          </a:schemeClr>
        </a:solidFill>
      </dgm:spPr>
      <dgm:t>
        <a:bodyPr/>
        <a:lstStyle/>
        <a:p>
          <a:r>
            <a:rPr lang="en-ZA" sz="2400" dirty="0">
              <a:solidFill>
                <a:schemeClr val="tx1"/>
              </a:solidFill>
            </a:rPr>
            <a:t>SIE</a:t>
          </a:r>
        </a:p>
      </dgm:t>
    </dgm:pt>
    <dgm:pt modelId="{4843A282-D12B-46A6-AFEA-FCEC12CC2966}" type="parTrans" cxnId="{EB888C94-D9C0-49F8-9048-65AFA65E9A51}">
      <dgm:prSet/>
      <dgm:spPr/>
      <dgm:t>
        <a:bodyPr/>
        <a:lstStyle/>
        <a:p>
          <a:endParaRPr lang="en-ZA"/>
        </a:p>
      </dgm:t>
    </dgm:pt>
    <dgm:pt modelId="{BFABA8E0-F579-4B15-A575-0FD0C0DED027}" type="sibTrans" cxnId="{EB888C94-D9C0-49F8-9048-65AFA65E9A51}">
      <dgm:prSet/>
      <dgm:spPr/>
      <dgm:t>
        <a:bodyPr/>
        <a:lstStyle/>
        <a:p>
          <a:endParaRPr lang="en-ZA"/>
        </a:p>
      </dgm:t>
    </dgm:pt>
    <dgm:pt modelId="{ED8A097D-A21F-41B4-AED6-A31202772D25}">
      <dgm:prSet custT="1"/>
      <dgm:spPr>
        <a:solidFill>
          <a:schemeClr val="bg1">
            <a:lumMod val="85000"/>
          </a:schemeClr>
        </a:solidFill>
      </dgm:spPr>
      <dgm:t>
        <a:bodyPr/>
        <a:lstStyle/>
        <a:p>
          <a:r>
            <a:rPr lang="en-ZA" sz="2400" dirty="0">
              <a:solidFill>
                <a:schemeClr val="tx1"/>
              </a:solidFill>
            </a:rPr>
            <a:t>SCME</a:t>
          </a:r>
        </a:p>
      </dgm:t>
    </dgm:pt>
    <dgm:pt modelId="{ED4CE7A7-B53C-4BBD-86FF-D1867D03CACA}" type="parTrans" cxnId="{B3E2F3D4-DD63-4B29-A31F-63044DD5A771}">
      <dgm:prSet/>
      <dgm:spPr/>
      <dgm:t>
        <a:bodyPr/>
        <a:lstStyle/>
        <a:p>
          <a:endParaRPr lang="en-ZA"/>
        </a:p>
      </dgm:t>
    </dgm:pt>
    <dgm:pt modelId="{62F5B833-9E37-49C9-A966-5CF1C5231C4F}" type="sibTrans" cxnId="{B3E2F3D4-DD63-4B29-A31F-63044DD5A771}">
      <dgm:prSet/>
      <dgm:spPr/>
      <dgm:t>
        <a:bodyPr/>
        <a:lstStyle/>
        <a:p>
          <a:endParaRPr lang="en-ZA"/>
        </a:p>
      </dgm:t>
    </dgm:pt>
    <dgm:pt modelId="{937117A6-A11E-47C4-A4A1-545F8C2EDC78}">
      <dgm:prSet custT="1"/>
      <dgm:spPr>
        <a:solidFill>
          <a:schemeClr val="accent1">
            <a:lumMod val="40000"/>
            <a:lumOff val="60000"/>
          </a:schemeClr>
        </a:solidFill>
      </dgm:spPr>
      <dgm:t>
        <a:bodyPr/>
        <a:lstStyle/>
        <a:p>
          <a:r>
            <a:rPr lang="en-ZA" sz="2400" dirty="0">
              <a:solidFill>
                <a:schemeClr val="tx1"/>
              </a:solidFill>
            </a:rPr>
            <a:t>Other</a:t>
          </a:r>
        </a:p>
      </dgm:t>
    </dgm:pt>
    <dgm:pt modelId="{31F34910-9ED2-4850-89CF-C573BF17DD93}" type="parTrans" cxnId="{B74EA559-EA56-4B2A-A8AB-8F7F19765CA4}">
      <dgm:prSet/>
      <dgm:spPr/>
      <dgm:t>
        <a:bodyPr/>
        <a:lstStyle/>
        <a:p>
          <a:endParaRPr lang="en-ZA"/>
        </a:p>
      </dgm:t>
    </dgm:pt>
    <dgm:pt modelId="{C95562D7-6BA2-4F53-A3D4-84CE933EBB06}" type="sibTrans" cxnId="{B74EA559-EA56-4B2A-A8AB-8F7F19765CA4}">
      <dgm:prSet/>
      <dgm:spPr/>
      <dgm:t>
        <a:bodyPr/>
        <a:lstStyle/>
        <a:p>
          <a:endParaRPr lang="en-ZA"/>
        </a:p>
      </dgm:t>
    </dgm:pt>
    <dgm:pt modelId="{8A631BAE-BDF8-4112-880F-015F8B8D4B61}">
      <dgm:prSet custT="1"/>
      <dgm:spPr>
        <a:solidFill>
          <a:schemeClr val="accent6">
            <a:lumMod val="40000"/>
            <a:lumOff val="60000"/>
          </a:schemeClr>
        </a:solidFill>
      </dgm:spPr>
      <dgm:t>
        <a:bodyPr/>
        <a:lstStyle/>
        <a:p>
          <a:r>
            <a:rPr lang="en-ZA" sz="1800" dirty="0">
              <a:solidFill>
                <a:schemeClr val="tx1"/>
              </a:solidFill>
            </a:rPr>
            <a:t>PGDIP</a:t>
          </a:r>
        </a:p>
      </dgm:t>
    </dgm:pt>
    <dgm:pt modelId="{4500E829-EEC5-4D59-B970-1ED4766B877F}" type="parTrans" cxnId="{2D45B470-D680-441C-A7EC-3F7ECF48EAEC}">
      <dgm:prSet/>
      <dgm:spPr/>
      <dgm:t>
        <a:bodyPr/>
        <a:lstStyle/>
        <a:p>
          <a:endParaRPr lang="en-ZA"/>
        </a:p>
      </dgm:t>
    </dgm:pt>
    <dgm:pt modelId="{B6F77BA4-5480-4F49-818F-03C28F142D79}" type="sibTrans" cxnId="{2D45B470-D680-441C-A7EC-3F7ECF48EAEC}">
      <dgm:prSet/>
      <dgm:spPr/>
      <dgm:t>
        <a:bodyPr/>
        <a:lstStyle/>
        <a:p>
          <a:endParaRPr lang="en-ZA"/>
        </a:p>
      </dgm:t>
    </dgm:pt>
    <dgm:pt modelId="{B0F43535-F7CD-4E35-B928-BF08B72F09D2}" type="pres">
      <dgm:prSet presAssocID="{43E5B7C9-D79D-461D-A036-AD12C6D90CD5}" presName="hierChild1" presStyleCnt="0">
        <dgm:presLayoutVars>
          <dgm:orgChart val="1"/>
          <dgm:chPref val="1"/>
          <dgm:dir/>
          <dgm:animOne val="branch"/>
          <dgm:animLvl val="lvl"/>
          <dgm:resizeHandles/>
        </dgm:presLayoutVars>
      </dgm:prSet>
      <dgm:spPr/>
    </dgm:pt>
    <dgm:pt modelId="{DFA4DE03-46ED-4F0A-94DF-2F797923CE92}" type="pres">
      <dgm:prSet presAssocID="{D8869143-B6B0-483E-9ACC-142D3D3F691B}" presName="hierRoot1" presStyleCnt="0">
        <dgm:presLayoutVars>
          <dgm:hierBranch val="init"/>
        </dgm:presLayoutVars>
      </dgm:prSet>
      <dgm:spPr/>
    </dgm:pt>
    <dgm:pt modelId="{8602F276-C75B-4372-A625-55E744225B95}" type="pres">
      <dgm:prSet presAssocID="{D8869143-B6B0-483E-9ACC-142D3D3F691B}" presName="rootComposite1" presStyleCnt="0"/>
      <dgm:spPr/>
    </dgm:pt>
    <dgm:pt modelId="{C72EFC9A-EA86-4F41-95AD-74E9FB3D966C}" type="pres">
      <dgm:prSet presAssocID="{D8869143-B6B0-483E-9ACC-142D3D3F691B}" presName="rootText1" presStyleLbl="node0" presStyleIdx="0" presStyleCnt="1" custScaleX="94278" custScaleY="94278">
        <dgm:presLayoutVars>
          <dgm:chPref val="3"/>
        </dgm:presLayoutVars>
      </dgm:prSet>
      <dgm:spPr/>
    </dgm:pt>
    <dgm:pt modelId="{648F884A-5582-45F7-95D3-0E6660337A1D}" type="pres">
      <dgm:prSet presAssocID="{D8869143-B6B0-483E-9ACC-142D3D3F691B}" presName="rootConnector1" presStyleLbl="node1" presStyleIdx="0" presStyleCnt="0"/>
      <dgm:spPr/>
    </dgm:pt>
    <dgm:pt modelId="{54DD97E5-5EBE-4CEE-947F-F488C368F071}" type="pres">
      <dgm:prSet presAssocID="{D8869143-B6B0-483E-9ACC-142D3D3F691B}" presName="hierChild2" presStyleCnt="0"/>
      <dgm:spPr/>
    </dgm:pt>
    <dgm:pt modelId="{0E72ABDD-24F3-47AE-842A-C83F20A6C9C8}" type="pres">
      <dgm:prSet presAssocID="{8ED69CB2-EABF-4F7A-9309-4649E6CDE8C0}" presName="Name37" presStyleLbl="parChTrans1D2" presStyleIdx="0" presStyleCnt="5"/>
      <dgm:spPr/>
    </dgm:pt>
    <dgm:pt modelId="{DD98330B-FF3E-497A-BE99-18860D6F99DC}" type="pres">
      <dgm:prSet presAssocID="{422C2701-3253-44ED-90C1-8B2F13FA5590}" presName="hierRoot2" presStyleCnt="0">
        <dgm:presLayoutVars>
          <dgm:hierBranch val="init"/>
        </dgm:presLayoutVars>
      </dgm:prSet>
      <dgm:spPr/>
    </dgm:pt>
    <dgm:pt modelId="{FD91052C-2D47-4712-80DC-356D12DCDD3F}" type="pres">
      <dgm:prSet presAssocID="{422C2701-3253-44ED-90C1-8B2F13FA5590}" presName="rootComposite" presStyleCnt="0"/>
      <dgm:spPr/>
    </dgm:pt>
    <dgm:pt modelId="{1A2786CC-DF8E-4797-9343-09BBC75BD82C}" type="pres">
      <dgm:prSet presAssocID="{422C2701-3253-44ED-90C1-8B2F13FA5590}" presName="rootText" presStyleLbl="node2" presStyleIdx="0" presStyleCnt="5" custScaleX="96959" custScaleY="96959" custLinFactNeighborX="-40318" custLinFactNeighborY="66501">
        <dgm:presLayoutVars>
          <dgm:chPref val="3"/>
        </dgm:presLayoutVars>
      </dgm:prSet>
      <dgm:spPr/>
    </dgm:pt>
    <dgm:pt modelId="{993ED657-FF7B-464C-8633-2F4171186246}" type="pres">
      <dgm:prSet presAssocID="{422C2701-3253-44ED-90C1-8B2F13FA5590}" presName="rootConnector" presStyleLbl="node2" presStyleIdx="0" presStyleCnt="5"/>
      <dgm:spPr/>
    </dgm:pt>
    <dgm:pt modelId="{79843A7D-7433-4781-B25B-4E7280734628}" type="pres">
      <dgm:prSet presAssocID="{422C2701-3253-44ED-90C1-8B2F13FA5590}" presName="hierChild4" presStyleCnt="0"/>
      <dgm:spPr/>
    </dgm:pt>
    <dgm:pt modelId="{E59BF1C7-FF70-4A05-8B03-E3B0AD718173}" type="pres">
      <dgm:prSet presAssocID="{422C2701-3253-44ED-90C1-8B2F13FA5590}" presName="hierChild5" presStyleCnt="0"/>
      <dgm:spPr/>
    </dgm:pt>
    <dgm:pt modelId="{2472BB10-98E2-4CDE-B93A-5A6BBA689D73}" type="pres">
      <dgm:prSet presAssocID="{F9D0590B-6C37-44B1-A487-982FE777F0B7}" presName="Name37" presStyleLbl="parChTrans1D2" presStyleIdx="1" presStyleCnt="5"/>
      <dgm:spPr/>
    </dgm:pt>
    <dgm:pt modelId="{7BE612A3-D5F9-45C9-ACB4-EEDE512E3D47}" type="pres">
      <dgm:prSet presAssocID="{D33FA0DA-E221-413C-B8AC-89007E2705D4}" presName="hierRoot2" presStyleCnt="0">
        <dgm:presLayoutVars>
          <dgm:hierBranch val="init"/>
        </dgm:presLayoutVars>
      </dgm:prSet>
      <dgm:spPr/>
    </dgm:pt>
    <dgm:pt modelId="{E9150B1C-63E5-41FF-B74E-83C3602BF6F5}" type="pres">
      <dgm:prSet presAssocID="{D33FA0DA-E221-413C-B8AC-89007E2705D4}" presName="rootComposite" presStyleCnt="0"/>
      <dgm:spPr/>
    </dgm:pt>
    <dgm:pt modelId="{FE9A783B-0430-4960-8001-26D55133579F}" type="pres">
      <dgm:prSet presAssocID="{D33FA0DA-E221-413C-B8AC-89007E2705D4}" presName="rootText" presStyleLbl="node2" presStyleIdx="1" presStyleCnt="5" custScaleX="96959" custScaleY="96959" custLinFactX="200000" custLinFactNeighborX="272891" custLinFactNeighborY="66501">
        <dgm:presLayoutVars>
          <dgm:chPref val="3"/>
        </dgm:presLayoutVars>
      </dgm:prSet>
      <dgm:spPr/>
    </dgm:pt>
    <dgm:pt modelId="{57B20713-A793-445A-87CF-55505C8CA8DD}" type="pres">
      <dgm:prSet presAssocID="{D33FA0DA-E221-413C-B8AC-89007E2705D4}" presName="rootConnector" presStyleLbl="node2" presStyleIdx="1" presStyleCnt="5"/>
      <dgm:spPr/>
    </dgm:pt>
    <dgm:pt modelId="{5F8AA80B-3650-4A10-A61C-33705CE768A4}" type="pres">
      <dgm:prSet presAssocID="{D33FA0DA-E221-413C-B8AC-89007E2705D4}" presName="hierChild4" presStyleCnt="0"/>
      <dgm:spPr/>
    </dgm:pt>
    <dgm:pt modelId="{14F3D3C8-C7E5-44F2-9FE0-FB861E6498CD}" type="pres">
      <dgm:prSet presAssocID="{D33FA0DA-E221-413C-B8AC-89007E2705D4}" presName="hierChild5" presStyleCnt="0"/>
      <dgm:spPr/>
    </dgm:pt>
    <dgm:pt modelId="{6E37056E-5B31-4755-9DED-34EFBBE1E896}" type="pres">
      <dgm:prSet presAssocID="{4843A282-D12B-46A6-AFEA-FCEC12CC2966}" presName="Name37" presStyleLbl="parChTrans1D2" presStyleIdx="2" presStyleCnt="5"/>
      <dgm:spPr/>
    </dgm:pt>
    <dgm:pt modelId="{84227ACD-CFD0-441A-A7E6-9D98BA077E64}" type="pres">
      <dgm:prSet presAssocID="{C6860EFA-4661-4EBB-AC49-D7431006DB69}" presName="hierRoot2" presStyleCnt="0">
        <dgm:presLayoutVars>
          <dgm:hierBranch val="init"/>
        </dgm:presLayoutVars>
      </dgm:prSet>
      <dgm:spPr/>
    </dgm:pt>
    <dgm:pt modelId="{4698720E-ABF0-43D8-9E66-3B6B7B303C40}" type="pres">
      <dgm:prSet presAssocID="{C6860EFA-4661-4EBB-AC49-D7431006DB69}" presName="rootComposite" presStyleCnt="0"/>
      <dgm:spPr/>
    </dgm:pt>
    <dgm:pt modelId="{BDFCFAFB-F79A-416A-AD9F-BA03ADCB4380}" type="pres">
      <dgm:prSet presAssocID="{C6860EFA-4661-4EBB-AC49-D7431006DB69}" presName="rootText" presStyleLbl="node2" presStyleIdx="2" presStyleCnt="5" custScaleX="96959" custScaleY="96959" custLinFactX="100000" custLinFactNeighborX="114558" custLinFactNeighborY="66501">
        <dgm:presLayoutVars>
          <dgm:chPref val="3"/>
        </dgm:presLayoutVars>
      </dgm:prSet>
      <dgm:spPr/>
    </dgm:pt>
    <dgm:pt modelId="{C6472580-8C1F-4584-ABB2-67508AA9C8BC}" type="pres">
      <dgm:prSet presAssocID="{C6860EFA-4661-4EBB-AC49-D7431006DB69}" presName="rootConnector" presStyleLbl="node2" presStyleIdx="2" presStyleCnt="5"/>
      <dgm:spPr/>
    </dgm:pt>
    <dgm:pt modelId="{7BF3242B-734B-4538-8393-15B9978E8A99}" type="pres">
      <dgm:prSet presAssocID="{C6860EFA-4661-4EBB-AC49-D7431006DB69}" presName="hierChild4" presStyleCnt="0"/>
      <dgm:spPr/>
    </dgm:pt>
    <dgm:pt modelId="{9A28FD54-7F0A-4CC2-B63C-C35D1127161E}" type="pres">
      <dgm:prSet presAssocID="{31F34910-9ED2-4850-89CF-C573BF17DD93}" presName="Name37" presStyleLbl="parChTrans1D3" presStyleIdx="0" presStyleCnt="4"/>
      <dgm:spPr/>
    </dgm:pt>
    <dgm:pt modelId="{A84F1537-F230-4E5E-8693-1918DDED6A2C}" type="pres">
      <dgm:prSet presAssocID="{937117A6-A11E-47C4-A4A1-545F8C2EDC78}" presName="hierRoot2" presStyleCnt="0">
        <dgm:presLayoutVars>
          <dgm:hierBranch val="init"/>
        </dgm:presLayoutVars>
      </dgm:prSet>
      <dgm:spPr/>
    </dgm:pt>
    <dgm:pt modelId="{002B6F16-0D3D-469D-BC27-0DD4625C0D3B}" type="pres">
      <dgm:prSet presAssocID="{937117A6-A11E-47C4-A4A1-545F8C2EDC78}" presName="rootComposite" presStyleCnt="0"/>
      <dgm:spPr/>
    </dgm:pt>
    <dgm:pt modelId="{35D60AC8-8FDA-4A02-90C3-8CA7844326EF}" type="pres">
      <dgm:prSet presAssocID="{937117A6-A11E-47C4-A4A1-545F8C2EDC78}" presName="rootText" presStyleLbl="node3" presStyleIdx="0" presStyleCnt="4" custScaleX="96629" custScaleY="96629" custLinFactX="100000" custLinFactY="64784" custLinFactNeighborX="160485" custLinFactNeighborY="100000">
        <dgm:presLayoutVars>
          <dgm:chPref val="3"/>
        </dgm:presLayoutVars>
      </dgm:prSet>
      <dgm:spPr/>
    </dgm:pt>
    <dgm:pt modelId="{6488011A-4379-4AC8-962C-6B9ED2803B99}" type="pres">
      <dgm:prSet presAssocID="{937117A6-A11E-47C4-A4A1-545F8C2EDC78}" presName="rootConnector" presStyleLbl="node3" presStyleIdx="0" presStyleCnt="4"/>
      <dgm:spPr/>
    </dgm:pt>
    <dgm:pt modelId="{9A6CA38C-A003-4C72-9105-918D95A86D7F}" type="pres">
      <dgm:prSet presAssocID="{937117A6-A11E-47C4-A4A1-545F8C2EDC78}" presName="hierChild4" presStyleCnt="0"/>
      <dgm:spPr/>
    </dgm:pt>
    <dgm:pt modelId="{973C2D6B-099E-4FBB-BA5C-6E5BD9C61997}" type="pres">
      <dgm:prSet presAssocID="{937117A6-A11E-47C4-A4A1-545F8C2EDC78}" presName="hierChild5" presStyleCnt="0"/>
      <dgm:spPr/>
    </dgm:pt>
    <dgm:pt modelId="{F0131EED-FA7D-4638-83B4-51629134C4DF}" type="pres">
      <dgm:prSet presAssocID="{4500E829-EEC5-4D59-B970-1ED4766B877F}" presName="Name37" presStyleLbl="parChTrans1D3" presStyleIdx="1" presStyleCnt="4"/>
      <dgm:spPr/>
    </dgm:pt>
    <dgm:pt modelId="{FAAAE7F2-94EA-428D-A18F-2E123811E9EB}" type="pres">
      <dgm:prSet presAssocID="{8A631BAE-BDF8-4112-880F-015F8B8D4B61}" presName="hierRoot2" presStyleCnt="0">
        <dgm:presLayoutVars>
          <dgm:hierBranch val="init"/>
        </dgm:presLayoutVars>
      </dgm:prSet>
      <dgm:spPr/>
    </dgm:pt>
    <dgm:pt modelId="{25C03247-9DCC-4DFC-8946-B712079F0C98}" type="pres">
      <dgm:prSet presAssocID="{8A631BAE-BDF8-4112-880F-015F8B8D4B61}" presName="rootComposite" presStyleCnt="0"/>
      <dgm:spPr/>
    </dgm:pt>
    <dgm:pt modelId="{4A6F9047-BE29-403D-854D-F89C7A4B6F99}" type="pres">
      <dgm:prSet presAssocID="{8A631BAE-BDF8-4112-880F-015F8B8D4B61}" presName="rootText" presStyleLbl="node3" presStyleIdx="1" presStyleCnt="4" custLinFactX="100000" custLinFactY="100000" custLinFactNeighborX="160344" custLinFactNeighborY="144837">
        <dgm:presLayoutVars>
          <dgm:chPref val="3"/>
        </dgm:presLayoutVars>
      </dgm:prSet>
      <dgm:spPr/>
    </dgm:pt>
    <dgm:pt modelId="{6F3C6ED0-DCE8-42D2-B3F1-9E36F0D01C04}" type="pres">
      <dgm:prSet presAssocID="{8A631BAE-BDF8-4112-880F-015F8B8D4B61}" presName="rootConnector" presStyleLbl="node3" presStyleIdx="1" presStyleCnt="4"/>
      <dgm:spPr/>
    </dgm:pt>
    <dgm:pt modelId="{DE69EAAF-E318-408F-9326-1F6AB7D9E99B}" type="pres">
      <dgm:prSet presAssocID="{8A631BAE-BDF8-4112-880F-015F8B8D4B61}" presName="hierChild4" presStyleCnt="0"/>
      <dgm:spPr/>
    </dgm:pt>
    <dgm:pt modelId="{DC4876EB-8C0A-41F7-9647-D79C178C6E90}" type="pres">
      <dgm:prSet presAssocID="{8A631BAE-BDF8-4112-880F-015F8B8D4B61}" presName="hierChild5" presStyleCnt="0"/>
      <dgm:spPr/>
    </dgm:pt>
    <dgm:pt modelId="{82D6958C-E3F7-4BB9-A2A0-AF072E775FB5}" type="pres">
      <dgm:prSet presAssocID="{C6860EFA-4661-4EBB-AC49-D7431006DB69}" presName="hierChild5" presStyleCnt="0"/>
      <dgm:spPr/>
    </dgm:pt>
    <dgm:pt modelId="{24DB1B90-A08B-4E95-A700-B90FB91E9EE8}" type="pres">
      <dgm:prSet presAssocID="{A7173160-73BB-4A4E-8F33-1E343E4E9128}" presName="Name37" presStyleLbl="parChTrans1D2" presStyleIdx="3" presStyleCnt="5"/>
      <dgm:spPr/>
    </dgm:pt>
    <dgm:pt modelId="{EC373805-0FB7-4AF2-95D5-55CB532C9AF4}" type="pres">
      <dgm:prSet presAssocID="{E6B03092-637C-461F-A25E-88F527CB9560}" presName="hierRoot2" presStyleCnt="0">
        <dgm:presLayoutVars>
          <dgm:hierBranch val="init"/>
        </dgm:presLayoutVars>
      </dgm:prSet>
      <dgm:spPr/>
    </dgm:pt>
    <dgm:pt modelId="{A1607626-20CC-4311-A156-4B977F9ECBE3}" type="pres">
      <dgm:prSet presAssocID="{E6B03092-637C-461F-A25E-88F527CB9560}" presName="rootComposite" presStyleCnt="0"/>
      <dgm:spPr/>
    </dgm:pt>
    <dgm:pt modelId="{DBEA63D4-DBED-4B6E-AAB1-4C83AAD51BDE}" type="pres">
      <dgm:prSet presAssocID="{E6B03092-637C-461F-A25E-88F527CB9560}" presName="rootText" presStyleLbl="node2" presStyleIdx="3" presStyleCnt="5" custScaleX="93966" custScaleY="94278" custLinFactX="-59858" custLinFactNeighborX="-100000" custLinFactNeighborY="66501">
        <dgm:presLayoutVars>
          <dgm:chPref val="3"/>
        </dgm:presLayoutVars>
      </dgm:prSet>
      <dgm:spPr/>
    </dgm:pt>
    <dgm:pt modelId="{B9112652-CD0D-4C48-A5C2-779A9FC4044C}" type="pres">
      <dgm:prSet presAssocID="{E6B03092-637C-461F-A25E-88F527CB9560}" presName="rootConnector" presStyleLbl="node2" presStyleIdx="3" presStyleCnt="5"/>
      <dgm:spPr/>
    </dgm:pt>
    <dgm:pt modelId="{96574E5B-5953-40CD-8383-51D105F3CABE}" type="pres">
      <dgm:prSet presAssocID="{E6B03092-637C-461F-A25E-88F527CB9560}" presName="hierChild4" presStyleCnt="0"/>
      <dgm:spPr/>
    </dgm:pt>
    <dgm:pt modelId="{4C89486E-ACE7-486D-A78D-B173F296A7B8}" type="pres">
      <dgm:prSet presAssocID="{15DD62F1-F283-4BBC-A154-EA56529D0E00}" presName="Name37" presStyleLbl="parChTrans1D3" presStyleIdx="2" presStyleCnt="4"/>
      <dgm:spPr/>
    </dgm:pt>
    <dgm:pt modelId="{7E9752AF-A03F-48D0-AC14-C886BD9EBA2D}" type="pres">
      <dgm:prSet presAssocID="{7BAE14EB-EB89-45E8-B57D-1ED6C39E98B0}" presName="hierRoot2" presStyleCnt="0">
        <dgm:presLayoutVars>
          <dgm:hierBranch val="init"/>
        </dgm:presLayoutVars>
      </dgm:prSet>
      <dgm:spPr/>
    </dgm:pt>
    <dgm:pt modelId="{5E9BB92D-F066-48BF-ABD3-B8E24D98EDAC}" type="pres">
      <dgm:prSet presAssocID="{7BAE14EB-EB89-45E8-B57D-1ED6C39E98B0}" presName="rootComposite" presStyleCnt="0"/>
      <dgm:spPr/>
    </dgm:pt>
    <dgm:pt modelId="{B68C9CF5-E533-4A31-AA50-BFF3C4281F3C}" type="pres">
      <dgm:prSet presAssocID="{7BAE14EB-EB89-45E8-B57D-1ED6C39E98B0}" presName="rootText" presStyleLbl="node3" presStyleIdx="2" presStyleCnt="4" custScaleX="96629" custScaleY="96959" custLinFactX="-100000" custLinFactY="64563" custLinFactNeighborX="-129861" custLinFactNeighborY="100000">
        <dgm:presLayoutVars>
          <dgm:chPref val="3"/>
        </dgm:presLayoutVars>
      </dgm:prSet>
      <dgm:spPr/>
    </dgm:pt>
    <dgm:pt modelId="{B686E7AB-3CC0-4774-9B0F-1CED08D7EA01}" type="pres">
      <dgm:prSet presAssocID="{7BAE14EB-EB89-45E8-B57D-1ED6C39E98B0}" presName="rootConnector" presStyleLbl="node3" presStyleIdx="2" presStyleCnt="4"/>
      <dgm:spPr/>
    </dgm:pt>
    <dgm:pt modelId="{6A22A46D-1465-4E55-93CF-AB7A4CCA93FE}" type="pres">
      <dgm:prSet presAssocID="{7BAE14EB-EB89-45E8-B57D-1ED6C39E98B0}" presName="hierChild4" presStyleCnt="0"/>
      <dgm:spPr/>
    </dgm:pt>
    <dgm:pt modelId="{659360C2-C36C-4C82-920A-8290DCEDCA5F}" type="pres">
      <dgm:prSet presAssocID="{6F747966-39BB-4757-A95F-B9AD75FB0CC9}" presName="Name37" presStyleLbl="parChTrans1D4" presStyleIdx="0" presStyleCnt="4"/>
      <dgm:spPr/>
    </dgm:pt>
    <dgm:pt modelId="{339EFF6A-C099-40E2-B684-5D0ED5BD288B}" type="pres">
      <dgm:prSet presAssocID="{0F2390CA-6F3B-40EA-B91E-7391717DB5DF}" presName="hierRoot2" presStyleCnt="0">
        <dgm:presLayoutVars>
          <dgm:hierBranch val="init"/>
        </dgm:presLayoutVars>
      </dgm:prSet>
      <dgm:spPr/>
    </dgm:pt>
    <dgm:pt modelId="{0BB4A8A7-0C60-4176-808B-EB2F2F824588}" type="pres">
      <dgm:prSet presAssocID="{0F2390CA-6F3B-40EA-B91E-7391717DB5DF}" presName="rootComposite" presStyleCnt="0"/>
      <dgm:spPr/>
    </dgm:pt>
    <dgm:pt modelId="{7C3E6ADE-9E1C-4C3F-A647-1FDC455AE13C}" type="pres">
      <dgm:prSet presAssocID="{0F2390CA-6F3B-40EA-B91E-7391717DB5DF}" presName="rootText" presStyleLbl="node4" presStyleIdx="0" presStyleCnt="4" custScaleX="95869" custScaleY="95869" custLinFactX="-74359" custLinFactY="84284" custLinFactNeighborX="-100000" custLinFactNeighborY="100000">
        <dgm:presLayoutVars>
          <dgm:chPref val="3"/>
        </dgm:presLayoutVars>
      </dgm:prSet>
      <dgm:spPr/>
    </dgm:pt>
    <dgm:pt modelId="{B40AFD5A-CC8C-43E0-8155-40025A25EBC9}" type="pres">
      <dgm:prSet presAssocID="{0F2390CA-6F3B-40EA-B91E-7391717DB5DF}" presName="rootConnector" presStyleLbl="node4" presStyleIdx="0" presStyleCnt="4"/>
      <dgm:spPr/>
    </dgm:pt>
    <dgm:pt modelId="{EA5FCD07-34E5-4E97-BDF9-63B5107D079F}" type="pres">
      <dgm:prSet presAssocID="{0F2390CA-6F3B-40EA-B91E-7391717DB5DF}" presName="hierChild4" presStyleCnt="0"/>
      <dgm:spPr/>
    </dgm:pt>
    <dgm:pt modelId="{09D287B9-053A-43A2-B24E-E88783EAFD2A}" type="pres">
      <dgm:prSet presAssocID="{0F2390CA-6F3B-40EA-B91E-7391717DB5DF}" presName="hierChild5" presStyleCnt="0"/>
      <dgm:spPr/>
    </dgm:pt>
    <dgm:pt modelId="{61FB2879-4132-4E33-91AD-F4D07AB2793D}" type="pres">
      <dgm:prSet presAssocID="{960697BA-65C0-466A-9356-B114005DF200}" presName="Name37" presStyleLbl="parChTrans1D4" presStyleIdx="1" presStyleCnt="4"/>
      <dgm:spPr/>
    </dgm:pt>
    <dgm:pt modelId="{6E01A783-7132-410E-BEF1-39F79E65BA7A}" type="pres">
      <dgm:prSet presAssocID="{B36C7A7B-7448-4663-A382-508921D62F07}" presName="hierRoot2" presStyleCnt="0">
        <dgm:presLayoutVars>
          <dgm:hierBranch val="init"/>
        </dgm:presLayoutVars>
      </dgm:prSet>
      <dgm:spPr/>
    </dgm:pt>
    <dgm:pt modelId="{A82D5F8B-EA60-4FEC-87D4-8892AE6B28B6}" type="pres">
      <dgm:prSet presAssocID="{B36C7A7B-7448-4663-A382-508921D62F07}" presName="rootComposite" presStyleCnt="0"/>
      <dgm:spPr/>
    </dgm:pt>
    <dgm:pt modelId="{B3ECB705-CFAC-4516-B9C8-A5EE956AF287}" type="pres">
      <dgm:prSet presAssocID="{B36C7A7B-7448-4663-A382-508921D62F07}" presName="rootText" presStyleLbl="node4" presStyleIdx="1" presStyleCnt="4" custScaleX="95761" custScaleY="95869" custLinFactX="-200000" custLinFactNeighborX="-202153" custLinFactNeighborY="45906">
        <dgm:presLayoutVars>
          <dgm:chPref val="3"/>
        </dgm:presLayoutVars>
      </dgm:prSet>
      <dgm:spPr/>
    </dgm:pt>
    <dgm:pt modelId="{0D96528A-961A-4C78-BF73-8CA60A393992}" type="pres">
      <dgm:prSet presAssocID="{B36C7A7B-7448-4663-A382-508921D62F07}" presName="rootConnector" presStyleLbl="node4" presStyleIdx="1" presStyleCnt="4"/>
      <dgm:spPr/>
    </dgm:pt>
    <dgm:pt modelId="{8DB3ED05-4B75-4F41-8C98-DF9F5059E762}" type="pres">
      <dgm:prSet presAssocID="{B36C7A7B-7448-4663-A382-508921D62F07}" presName="hierChild4" presStyleCnt="0"/>
      <dgm:spPr/>
    </dgm:pt>
    <dgm:pt modelId="{2D17AAD2-2C41-4744-A2DF-54F30031AE0C}" type="pres">
      <dgm:prSet presAssocID="{B36C7A7B-7448-4663-A382-508921D62F07}" presName="hierChild5" presStyleCnt="0"/>
      <dgm:spPr/>
    </dgm:pt>
    <dgm:pt modelId="{00CB426C-BC94-403F-BA14-318C6D400941}" type="pres">
      <dgm:prSet presAssocID="{1D63ADE2-A3E6-4192-97E6-2D9218F38182}" presName="Name37" presStyleLbl="parChTrans1D4" presStyleIdx="2" presStyleCnt="4"/>
      <dgm:spPr/>
    </dgm:pt>
    <dgm:pt modelId="{4056DAB6-716E-45F7-8BC5-181C9535D1E3}" type="pres">
      <dgm:prSet presAssocID="{50E9D0DB-8E65-47CD-A84A-ABFDE1D0EFC6}" presName="hierRoot2" presStyleCnt="0">
        <dgm:presLayoutVars>
          <dgm:hierBranch val="init"/>
        </dgm:presLayoutVars>
      </dgm:prSet>
      <dgm:spPr/>
    </dgm:pt>
    <dgm:pt modelId="{C18A1684-91F4-42A9-9A47-CB770EF286E3}" type="pres">
      <dgm:prSet presAssocID="{50E9D0DB-8E65-47CD-A84A-ABFDE1D0EFC6}" presName="rootComposite" presStyleCnt="0"/>
      <dgm:spPr/>
    </dgm:pt>
    <dgm:pt modelId="{C43B90AE-4CF9-46DA-BD4D-BCF134187353}" type="pres">
      <dgm:prSet presAssocID="{50E9D0DB-8E65-47CD-A84A-ABFDE1D0EFC6}" presName="rootText" presStyleLbl="node4" presStyleIdx="2" presStyleCnt="4" custScaleX="94802" custScaleY="95332" custLinFactX="-74359" custLinFactNeighborX="-100000" custLinFactNeighborY="91623">
        <dgm:presLayoutVars>
          <dgm:chPref val="3"/>
        </dgm:presLayoutVars>
      </dgm:prSet>
      <dgm:spPr/>
    </dgm:pt>
    <dgm:pt modelId="{C35E8DF2-4DA5-48F3-AF8E-132D852F96C6}" type="pres">
      <dgm:prSet presAssocID="{50E9D0DB-8E65-47CD-A84A-ABFDE1D0EFC6}" presName="rootConnector" presStyleLbl="node4" presStyleIdx="2" presStyleCnt="4"/>
      <dgm:spPr/>
    </dgm:pt>
    <dgm:pt modelId="{D71FB331-4B67-4FA0-B970-940AA5A0791A}" type="pres">
      <dgm:prSet presAssocID="{50E9D0DB-8E65-47CD-A84A-ABFDE1D0EFC6}" presName="hierChild4" presStyleCnt="0"/>
      <dgm:spPr/>
    </dgm:pt>
    <dgm:pt modelId="{16DF8DF8-BAD7-4726-88D2-6E35508E46F2}" type="pres">
      <dgm:prSet presAssocID="{50E9D0DB-8E65-47CD-A84A-ABFDE1D0EFC6}" presName="hierChild5" presStyleCnt="0"/>
      <dgm:spPr/>
    </dgm:pt>
    <dgm:pt modelId="{E5F79609-BE45-4168-85A4-77E9AE5B8FC8}" type="pres">
      <dgm:prSet presAssocID="{C41419B8-2810-41BA-87E3-C34DE32FBA3C}" presName="Name37" presStyleLbl="parChTrans1D4" presStyleIdx="3" presStyleCnt="4"/>
      <dgm:spPr/>
    </dgm:pt>
    <dgm:pt modelId="{38DF951C-C363-488D-A796-910C44169429}" type="pres">
      <dgm:prSet presAssocID="{96326377-CEB3-4CD6-A7D7-540C7263D713}" presName="hierRoot2" presStyleCnt="0">
        <dgm:presLayoutVars>
          <dgm:hierBranch val="init"/>
        </dgm:presLayoutVars>
      </dgm:prSet>
      <dgm:spPr/>
    </dgm:pt>
    <dgm:pt modelId="{94F1645E-CB16-41FB-8F51-1F222B2F3A80}" type="pres">
      <dgm:prSet presAssocID="{96326377-CEB3-4CD6-A7D7-540C7263D713}" presName="rootComposite" presStyleCnt="0"/>
      <dgm:spPr/>
    </dgm:pt>
    <dgm:pt modelId="{5986F29E-0247-4AF3-B70E-6903DF53FD07}" type="pres">
      <dgm:prSet presAssocID="{96326377-CEB3-4CD6-A7D7-540C7263D713}" presName="rootText" presStyleLbl="node4" presStyleIdx="3" presStyleCnt="4" custScaleX="93863" custScaleY="93966" custLinFactX="-200000" custLinFactNeighborX="-201795" custLinFactNeighborY="-46236">
        <dgm:presLayoutVars>
          <dgm:chPref val="3"/>
        </dgm:presLayoutVars>
      </dgm:prSet>
      <dgm:spPr/>
    </dgm:pt>
    <dgm:pt modelId="{630E1DD0-B1FE-4C87-9CB9-5C53758567B8}" type="pres">
      <dgm:prSet presAssocID="{96326377-CEB3-4CD6-A7D7-540C7263D713}" presName="rootConnector" presStyleLbl="node4" presStyleIdx="3" presStyleCnt="4"/>
      <dgm:spPr/>
    </dgm:pt>
    <dgm:pt modelId="{31B00E4F-E93B-4E67-8D7E-FE8AB982C701}" type="pres">
      <dgm:prSet presAssocID="{96326377-CEB3-4CD6-A7D7-540C7263D713}" presName="hierChild4" presStyleCnt="0"/>
      <dgm:spPr/>
    </dgm:pt>
    <dgm:pt modelId="{C477A8C3-E0F4-44FA-A7F4-FB65137BB32F}" type="pres">
      <dgm:prSet presAssocID="{96326377-CEB3-4CD6-A7D7-540C7263D713}" presName="hierChild5" presStyleCnt="0"/>
      <dgm:spPr/>
    </dgm:pt>
    <dgm:pt modelId="{09AD45CF-DFF8-4647-AD4E-4CA9DCE05CB8}" type="pres">
      <dgm:prSet presAssocID="{7BAE14EB-EB89-45E8-B57D-1ED6C39E98B0}" presName="hierChild5" presStyleCnt="0"/>
      <dgm:spPr/>
    </dgm:pt>
    <dgm:pt modelId="{E1DA7C3D-C808-4ED2-96D5-DE4387B91FE5}" type="pres">
      <dgm:prSet presAssocID="{A556C67B-20BA-41A9-BE54-10DAFC30D13C}" presName="Name37" presStyleLbl="parChTrans1D3" presStyleIdx="3" presStyleCnt="4"/>
      <dgm:spPr/>
    </dgm:pt>
    <dgm:pt modelId="{6E8D6A8A-EA02-4D84-B825-A5D68193B94C}" type="pres">
      <dgm:prSet presAssocID="{CE97E8F4-E132-4B30-A84D-D56BBE742273}" presName="hierRoot2" presStyleCnt="0">
        <dgm:presLayoutVars>
          <dgm:hierBranch val="init"/>
        </dgm:presLayoutVars>
      </dgm:prSet>
      <dgm:spPr/>
    </dgm:pt>
    <dgm:pt modelId="{C0C7EF1F-69BF-466F-B188-75BBC2239461}" type="pres">
      <dgm:prSet presAssocID="{CE97E8F4-E132-4B30-A84D-D56BBE742273}" presName="rootComposite" presStyleCnt="0"/>
      <dgm:spPr/>
    </dgm:pt>
    <dgm:pt modelId="{B2EFABFA-BFCF-477C-8CD5-03A1E0089FA1}" type="pres">
      <dgm:prSet presAssocID="{CE97E8F4-E132-4B30-A84D-D56BBE742273}" presName="rootText" presStyleLbl="node3" presStyleIdx="3" presStyleCnt="4" custScaleX="96629" custScaleY="96629" custLinFactX="-58317" custLinFactY="64563" custLinFactNeighborX="-100000" custLinFactNeighborY="100000">
        <dgm:presLayoutVars>
          <dgm:chPref val="3"/>
        </dgm:presLayoutVars>
      </dgm:prSet>
      <dgm:spPr/>
    </dgm:pt>
    <dgm:pt modelId="{384B6063-8224-4736-9E66-E983DEF0D8D5}" type="pres">
      <dgm:prSet presAssocID="{CE97E8F4-E132-4B30-A84D-D56BBE742273}" presName="rootConnector" presStyleLbl="node3" presStyleIdx="3" presStyleCnt="4"/>
      <dgm:spPr/>
    </dgm:pt>
    <dgm:pt modelId="{9E1C535F-5489-44B8-A6EF-4E5F0B7D5C97}" type="pres">
      <dgm:prSet presAssocID="{CE97E8F4-E132-4B30-A84D-D56BBE742273}" presName="hierChild4" presStyleCnt="0"/>
      <dgm:spPr/>
    </dgm:pt>
    <dgm:pt modelId="{1D677B01-84B3-4F8A-9774-BFF1ACCDD7F6}" type="pres">
      <dgm:prSet presAssocID="{CE97E8F4-E132-4B30-A84D-D56BBE742273}" presName="hierChild5" presStyleCnt="0"/>
      <dgm:spPr/>
    </dgm:pt>
    <dgm:pt modelId="{CBF1CE7E-C44E-433D-8C65-23DBBB506BD6}" type="pres">
      <dgm:prSet presAssocID="{E6B03092-637C-461F-A25E-88F527CB9560}" presName="hierChild5" presStyleCnt="0"/>
      <dgm:spPr/>
    </dgm:pt>
    <dgm:pt modelId="{5964654A-63AD-4038-A661-B2A8BA1E601F}" type="pres">
      <dgm:prSet presAssocID="{ED4CE7A7-B53C-4BBD-86FF-D1867D03CACA}" presName="Name37" presStyleLbl="parChTrans1D2" presStyleIdx="4" presStyleCnt="5"/>
      <dgm:spPr/>
    </dgm:pt>
    <dgm:pt modelId="{6ADC9264-7F9D-493C-9993-4FE43C825819}" type="pres">
      <dgm:prSet presAssocID="{ED8A097D-A21F-41B4-AED6-A31202772D25}" presName="hierRoot2" presStyleCnt="0">
        <dgm:presLayoutVars>
          <dgm:hierBranch val="init"/>
        </dgm:presLayoutVars>
      </dgm:prSet>
      <dgm:spPr/>
    </dgm:pt>
    <dgm:pt modelId="{7292D87F-A297-43A5-84D6-CC3C2E6726E4}" type="pres">
      <dgm:prSet presAssocID="{ED8A097D-A21F-41B4-AED6-A31202772D25}" presName="rootComposite" presStyleCnt="0"/>
      <dgm:spPr/>
    </dgm:pt>
    <dgm:pt modelId="{30463611-6C04-42B7-947C-79FBB48305A5}" type="pres">
      <dgm:prSet presAssocID="{ED8A097D-A21F-41B4-AED6-A31202772D25}" presName="rootText" presStyleLbl="node2" presStyleIdx="4" presStyleCnt="5" custScaleX="96959" custScaleY="96959" custLinFactX="-200000" custLinFactNeighborX="-239165" custLinFactNeighborY="66501">
        <dgm:presLayoutVars>
          <dgm:chPref val="3"/>
        </dgm:presLayoutVars>
      </dgm:prSet>
      <dgm:spPr/>
    </dgm:pt>
    <dgm:pt modelId="{9A744140-D7E7-46BA-8A28-8D1ECBC90016}" type="pres">
      <dgm:prSet presAssocID="{ED8A097D-A21F-41B4-AED6-A31202772D25}" presName="rootConnector" presStyleLbl="node2" presStyleIdx="4" presStyleCnt="5"/>
      <dgm:spPr/>
    </dgm:pt>
    <dgm:pt modelId="{AB83BE5B-431C-44AE-9A7D-4BDDCD67596D}" type="pres">
      <dgm:prSet presAssocID="{ED8A097D-A21F-41B4-AED6-A31202772D25}" presName="hierChild4" presStyleCnt="0"/>
      <dgm:spPr/>
    </dgm:pt>
    <dgm:pt modelId="{59E37BFD-D2BB-4F7B-8E48-C4E28B0C6135}" type="pres">
      <dgm:prSet presAssocID="{ED8A097D-A21F-41B4-AED6-A31202772D25}" presName="hierChild5" presStyleCnt="0"/>
      <dgm:spPr/>
    </dgm:pt>
    <dgm:pt modelId="{51EAD5C4-082E-4B87-AC01-4A7F73F3CF05}" type="pres">
      <dgm:prSet presAssocID="{D8869143-B6B0-483E-9ACC-142D3D3F691B}" presName="hierChild3" presStyleCnt="0"/>
      <dgm:spPr/>
    </dgm:pt>
  </dgm:ptLst>
  <dgm:cxnLst>
    <dgm:cxn modelId="{30540C04-6C31-4749-9ED2-9A45AC91DCE3}" type="presOf" srcId="{422C2701-3253-44ED-90C1-8B2F13FA5590}" destId="{993ED657-FF7B-464C-8633-2F4171186246}" srcOrd="1" destOrd="0" presId="urn:microsoft.com/office/officeart/2005/8/layout/orgChart1"/>
    <dgm:cxn modelId="{5BD09D08-D44C-4ABD-AB60-8F2F3D117C2A}" type="presOf" srcId="{4500E829-EEC5-4D59-B970-1ED4766B877F}" destId="{F0131EED-FA7D-4638-83B4-51629134C4DF}" srcOrd="0" destOrd="0" presId="urn:microsoft.com/office/officeart/2005/8/layout/orgChart1"/>
    <dgm:cxn modelId="{9A0EDF10-E871-47F1-B477-574A63065C30}" type="presOf" srcId="{C41419B8-2810-41BA-87E3-C34DE32FBA3C}" destId="{E5F79609-BE45-4168-85A4-77E9AE5B8FC8}" srcOrd="0" destOrd="0" presId="urn:microsoft.com/office/officeart/2005/8/layout/orgChart1"/>
    <dgm:cxn modelId="{39FC0416-14C6-422B-8529-FBDFA058F8B1}" type="presOf" srcId="{E6B03092-637C-461F-A25E-88F527CB9560}" destId="{DBEA63D4-DBED-4B6E-AAB1-4C83AAD51BDE}" srcOrd="0" destOrd="0" presId="urn:microsoft.com/office/officeart/2005/8/layout/orgChart1"/>
    <dgm:cxn modelId="{891A9E1A-862A-4705-A388-4CADF9C275D4}" type="presOf" srcId="{8A631BAE-BDF8-4112-880F-015F8B8D4B61}" destId="{4A6F9047-BE29-403D-854D-F89C7A4B6F99}" srcOrd="0" destOrd="0" presId="urn:microsoft.com/office/officeart/2005/8/layout/orgChart1"/>
    <dgm:cxn modelId="{52EFC71B-94B0-4227-8A00-7B843FD938D6}" type="presOf" srcId="{D33FA0DA-E221-413C-B8AC-89007E2705D4}" destId="{57B20713-A793-445A-87CF-55505C8CA8DD}" srcOrd="1" destOrd="0" presId="urn:microsoft.com/office/officeart/2005/8/layout/orgChart1"/>
    <dgm:cxn modelId="{F4482C21-6EAD-42D7-AFAD-6B58497C63B4}" type="presOf" srcId="{ED8A097D-A21F-41B4-AED6-A31202772D25}" destId="{30463611-6C04-42B7-947C-79FBB48305A5}" srcOrd="0" destOrd="0" presId="urn:microsoft.com/office/officeart/2005/8/layout/orgChart1"/>
    <dgm:cxn modelId="{8C895025-9E01-49C1-93BD-1242E1911465}" type="presOf" srcId="{7BAE14EB-EB89-45E8-B57D-1ED6C39E98B0}" destId="{B686E7AB-3CC0-4774-9B0F-1CED08D7EA01}" srcOrd="1" destOrd="0" presId="urn:microsoft.com/office/officeart/2005/8/layout/orgChart1"/>
    <dgm:cxn modelId="{428FF829-B866-4734-BDB1-E2BE7E80F276}" type="presOf" srcId="{D33FA0DA-E221-413C-B8AC-89007E2705D4}" destId="{FE9A783B-0430-4960-8001-26D55133579F}" srcOrd="0" destOrd="0" presId="urn:microsoft.com/office/officeart/2005/8/layout/orgChart1"/>
    <dgm:cxn modelId="{A7613F2B-1155-43AD-95B2-0DC67CB52954}" type="presOf" srcId="{7BAE14EB-EB89-45E8-B57D-1ED6C39E98B0}" destId="{B68C9CF5-E533-4A31-AA50-BFF3C4281F3C}" srcOrd="0" destOrd="0" presId="urn:microsoft.com/office/officeart/2005/8/layout/orgChart1"/>
    <dgm:cxn modelId="{64C8C131-7C1B-4DA3-B691-92677390E05D}" type="presOf" srcId="{C6860EFA-4661-4EBB-AC49-D7431006DB69}" destId="{BDFCFAFB-F79A-416A-AD9F-BA03ADCB4380}" srcOrd="0" destOrd="0" presId="urn:microsoft.com/office/officeart/2005/8/layout/orgChart1"/>
    <dgm:cxn modelId="{B6BA6436-4194-419E-84FB-CFDA1A17F4F7}" type="presOf" srcId="{960697BA-65C0-466A-9356-B114005DF200}" destId="{61FB2879-4132-4E33-91AD-F4D07AB2793D}" srcOrd="0" destOrd="0" presId="urn:microsoft.com/office/officeart/2005/8/layout/orgChart1"/>
    <dgm:cxn modelId="{E7169940-BB03-4E9C-9544-832442C25D01}" type="presOf" srcId="{937117A6-A11E-47C4-A4A1-545F8C2EDC78}" destId="{6488011A-4379-4AC8-962C-6B9ED2803B99}" srcOrd="1" destOrd="0" presId="urn:microsoft.com/office/officeart/2005/8/layout/orgChart1"/>
    <dgm:cxn modelId="{5FA9C05B-F73A-43A3-9E08-75CF758769A3}" srcId="{7BAE14EB-EB89-45E8-B57D-1ED6C39E98B0}" destId="{50E9D0DB-8E65-47CD-A84A-ABFDE1D0EFC6}" srcOrd="2" destOrd="0" parTransId="{1D63ADE2-A3E6-4192-97E6-2D9218F38182}" sibTransId="{64FFF143-C084-48FE-9A77-5615D56628D5}"/>
    <dgm:cxn modelId="{8E517C5F-B931-4C66-A04A-97E889EBAC4E}" type="presOf" srcId="{C6860EFA-4661-4EBB-AC49-D7431006DB69}" destId="{C6472580-8C1F-4584-ABB2-67508AA9C8BC}" srcOrd="1" destOrd="0" presId="urn:microsoft.com/office/officeart/2005/8/layout/orgChart1"/>
    <dgm:cxn modelId="{FC817E43-099C-477C-BC73-F09D9A63F4BB}" type="presOf" srcId="{8A631BAE-BDF8-4112-880F-015F8B8D4B61}" destId="{6F3C6ED0-DCE8-42D2-B3F1-9E36F0D01C04}" srcOrd="1" destOrd="0" presId="urn:microsoft.com/office/officeart/2005/8/layout/orgChart1"/>
    <dgm:cxn modelId="{EFEE6D65-ACEF-4484-9188-DD759892EDE6}" type="presOf" srcId="{B36C7A7B-7448-4663-A382-508921D62F07}" destId="{B3ECB705-CFAC-4516-B9C8-A5EE956AF287}" srcOrd="0" destOrd="0" presId="urn:microsoft.com/office/officeart/2005/8/layout/orgChart1"/>
    <dgm:cxn modelId="{96F3A546-17FA-46C1-95F6-11134956564E}" type="presOf" srcId="{ED4CE7A7-B53C-4BBD-86FF-D1867D03CACA}" destId="{5964654A-63AD-4038-A661-B2A8BA1E601F}" srcOrd="0" destOrd="0" presId="urn:microsoft.com/office/officeart/2005/8/layout/orgChart1"/>
    <dgm:cxn modelId="{FA45C547-5334-4826-9816-FB433A20163E}" type="presOf" srcId="{8ED69CB2-EABF-4F7A-9309-4649E6CDE8C0}" destId="{0E72ABDD-24F3-47AE-842A-C83F20A6C9C8}" srcOrd="0" destOrd="0" presId="urn:microsoft.com/office/officeart/2005/8/layout/orgChart1"/>
    <dgm:cxn modelId="{178A0F6A-0EBD-4A5F-B694-CE22771D2B15}" srcId="{D8869143-B6B0-483E-9ACC-142D3D3F691B}" destId="{422C2701-3253-44ED-90C1-8B2F13FA5590}" srcOrd="0" destOrd="0" parTransId="{8ED69CB2-EABF-4F7A-9309-4649E6CDE8C0}" sibTransId="{3961B2C4-0DE6-4722-8AD2-9AB17E670DEA}"/>
    <dgm:cxn modelId="{63506D4D-DF2C-43FF-A0FC-7A2BE2DFECB6}" type="presOf" srcId="{D8869143-B6B0-483E-9ACC-142D3D3F691B}" destId="{648F884A-5582-45F7-95D3-0E6660337A1D}" srcOrd="1" destOrd="0" presId="urn:microsoft.com/office/officeart/2005/8/layout/orgChart1"/>
    <dgm:cxn modelId="{A5E5776F-9F77-4996-A683-D7705B6D065E}" type="presOf" srcId="{F9D0590B-6C37-44B1-A487-982FE777F0B7}" destId="{2472BB10-98E2-4CDE-B93A-5A6BBA689D73}" srcOrd="0" destOrd="0" presId="urn:microsoft.com/office/officeart/2005/8/layout/orgChart1"/>
    <dgm:cxn modelId="{2D45B470-D680-441C-A7EC-3F7ECF48EAEC}" srcId="{C6860EFA-4661-4EBB-AC49-D7431006DB69}" destId="{8A631BAE-BDF8-4112-880F-015F8B8D4B61}" srcOrd="1" destOrd="0" parTransId="{4500E829-EEC5-4D59-B970-1ED4766B877F}" sibTransId="{B6F77BA4-5480-4F49-818F-03C28F142D79}"/>
    <dgm:cxn modelId="{0FF41251-BAF0-44E8-AB84-DEABBA57EF6A}" type="presOf" srcId="{96326377-CEB3-4CD6-A7D7-540C7263D713}" destId="{630E1DD0-B1FE-4C87-9CB9-5C53758567B8}" srcOrd="1" destOrd="0" presId="urn:microsoft.com/office/officeart/2005/8/layout/orgChart1"/>
    <dgm:cxn modelId="{A4B41472-44D3-4571-A890-C7A09D5D4224}" srcId="{D8869143-B6B0-483E-9ACC-142D3D3F691B}" destId="{E6B03092-637C-461F-A25E-88F527CB9560}" srcOrd="3" destOrd="0" parTransId="{A7173160-73BB-4A4E-8F33-1E343E4E9128}" sibTransId="{39E69D62-7F8F-4CF1-9D49-EE5FF9D66459}"/>
    <dgm:cxn modelId="{D1977154-6A01-4E1C-AEA7-27E0A33F285D}" srcId="{E6B03092-637C-461F-A25E-88F527CB9560}" destId="{CE97E8F4-E132-4B30-A84D-D56BBE742273}" srcOrd="1" destOrd="0" parTransId="{A556C67B-20BA-41A9-BE54-10DAFC30D13C}" sibTransId="{6A8E790C-9DDC-4B03-B0FC-E214F44652FA}"/>
    <dgm:cxn modelId="{3B9BF375-D60F-407B-B406-37CE96F4B8E3}" type="presOf" srcId="{1D63ADE2-A3E6-4192-97E6-2D9218F38182}" destId="{00CB426C-BC94-403F-BA14-318C6D400941}" srcOrd="0" destOrd="0" presId="urn:microsoft.com/office/officeart/2005/8/layout/orgChart1"/>
    <dgm:cxn modelId="{EECF2F78-E85B-4B8D-9E50-2A754303B99B}" type="presOf" srcId="{15DD62F1-F283-4BBC-A154-EA56529D0E00}" destId="{4C89486E-ACE7-486D-A78D-B173F296A7B8}" srcOrd="0" destOrd="0" presId="urn:microsoft.com/office/officeart/2005/8/layout/orgChart1"/>
    <dgm:cxn modelId="{B74EA559-EA56-4B2A-A8AB-8F7F19765CA4}" srcId="{C6860EFA-4661-4EBB-AC49-D7431006DB69}" destId="{937117A6-A11E-47C4-A4A1-545F8C2EDC78}" srcOrd="0" destOrd="0" parTransId="{31F34910-9ED2-4850-89CF-C573BF17DD93}" sibTransId="{C95562D7-6BA2-4F53-A3D4-84CE933EBB06}"/>
    <dgm:cxn modelId="{96271984-AEC4-4E01-A011-A842F8FE1C34}" srcId="{7BAE14EB-EB89-45E8-B57D-1ED6C39E98B0}" destId="{96326377-CEB3-4CD6-A7D7-540C7263D713}" srcOrd="3" destOrd="0" parTransId="{C41419B8-2810-41BA-87E3-C34DE32FBA3C}" sibTransId="{9C72C2AC-21D9-4074-AC93-F13D1C1F25F4}"/>
    <dgm:cxn modelId="{C5492885-CE80-40FC-B60F-1C66054AE7BC}" type="presOf" srcId="{0F2390CA-6F3B-40EA-B91E-7391717DB5DF}" destId="{7C3E6ADE-9E1C-4C3F-A647-1FDC455AE13C}" srcOrd="0" destOrd="0" presId="urn:microsoft.com/office/officeart/2005/8/layout/orgChart1"/>
    <dgm:cxn modelId="{BFBFB78B-DDA1-47EE-BB63-FF3775F5C916}" srcId="{43E5B7C9-D79D-461D-A036-AD12C6D90CD5}" destId="{D8869143-B6B0-483E-9ACC-142D3D3F691B}" srcOrd="0" destOrd="0" parTransId="{2A927747-F625-4862-B857-E03107DEBAD3}" sibTransId="{BC3723AC-05F9-44CA-BA05-A3C3573E46FE}"/>
    <dgm:cxn modelId="{E890348C-3A9D-4569-B407-913A67592843}" type="presOf" srcId="{E6B03092-637C-461F-A25E-88F527CB9560}" destId="{B9112652-CD0D-4C48-A5C2-779A9FC4044C}" srcOrd="1" destOrd="0" presId="urn:microsoft.com/office/officeart/2005/8/layout/orgChart1"/>
    <dgm:cxn modelId="{A9346094-88DC-49B8-B09F-D7293D78E5F2}" srcId="{7BAE14EB-EB89-45E8-B57D-1ED6C39E98B0}" destId="{B36C7A7B-7448-4663-A382-508921D62F07}" srcOrd="1" destOrd="0" parTransId="{960697BA-65C0-466A-9356-B114005DF200}" sibTransId="{FCA40CCE-3A33-46A4-8941-BC2724978717}"/>
    <dgm:cxn modelId="{EB888C94-D9C0-49F8-9048-65AFA65E9A51}" srcId="{D8869143-B6B0-483E-9ACC-142D3D3F691B}" destId="{C6860EFA-4661-4EBB-AC49-D7431006DB69}" srcOrd="2" destOrd="0" parTransId="{4843A282-D12B-46A6-AFEA-FCEC12CC2966}" sibTransId="{BFABA8E0-F579-4B15-A575-0FD0C0DED027}"/>
    <dgm:cxn modelId="{5931F49A-3C6B-466D-A99D-AEB589D01DAC}" srcId="{E6B03092-637C-461F-A25E-88F527CB9560}" destId="{7BAE14EB-EB89-45E8-B57D-1ED6C39E98B0}" srcOrd="0" destOrd="0" parTransId="{15DD62F1-F283-4BBC-A154-EA56529D0E00}" sibTransId="{1A185BBF-3956-4583-BC7D-5037CD35545D}"/>
    <dgm:cxn modelId="{3098119D-7ABE-4332-8787-C855F1C04001}" type="presOf" srcId="{D8869143-B6B0-483E-9ACC-142D3D3F691B}" destId="{C72EFC9A-EA86-4F41-95AD-74E9FB3D966C}" srcOrd="0" destOrd="0" presId="urn:microsoft.com/office/officeart/2005/8/layout/orgChart1"/>
    <dgm:cxn modelId="{B64AE69E-8E4B-443E-84AE-45B00A424660}" type="presOf" srcId="{6F747966-39BB-4757-A95F-B9AD75FB0CC9}" destId="{659360C2-C36C-4C82-920A-8290DCEDCA5F}" srcOrd="0" destOrd="0" presId="urn:microsoft.com/office/officeart/2005/8/layout/orgChart1"/>
    <dgm:cxn modelId="{3978CEA6-9FC7-4BF6-BFA9-9D99B6F913F8}" type="presOf" srcId="{96326377-CEB3-4CD6-A7D7-540C7263D713}" destId="{5986F29E-0247-4AF3-B70E-6903DF53FD07}" srcOrd="0" destOrd="0" presId="urn:microsoft.com/office/officeart/2005/8/layout/orgChart1"/>
    <dgm:cxn modelId="{40180AA8-B1F0-4B03-9E01-34030B62B2A9}" type="presOf" srcId="{A7173160-73BB-4A4E-8F33-1E343E4E9128}" destId="{24DB1B90-A08B-4E95-A700-B90FB91E9EE8}" srcOrd="0" destOrd="0" presId="urn:microsoft.com/office/officeart/2005/8/layout/orgChart1"/>
    <dgm:cxn modelId="{8553CEAC-3195-40E6-915E-11FB28A30B27}" type="presOf" srcId="{A556C67B-20BA-41A9-BE54-10DAFC30D13C}" destId="{E1DA7C3D-C808-4ED2-96D5-DE4387B91FE5}" srcOrd="0" destOrd="0" presId="urn:microsoft.com/office/officeart/2005/8/layout/orgChart1"/>
    <dgm:cxn modelId="{DD9BC9B1-7F1A-44BA-BC23-05904B3908EC}" type="presOf" srcId="{43E5B7C9-D79D-461D-A036-AD12C6D90CD5}" destId="{B0F43535-F7CD-4E35-B928-BF08B72F09D2}" srcOrd="0" destOrd="0" presId="urn:microsoft.com/office/officeart/2005/8/layout/orgChart1"/>
    <dgm:cxn modelId="{6BF52EBA-D81A-43A2-833D-A05C628C80FB}" type="presOf" srcId="{0F2390CA-6F3B-40EA-B91E-7391717DB5DF}" destId="{B40AFD5A-CC8C-43E0-8155-40025A25EBC9}" srcOrd="1" destOrd="0" presId="urn:microsoft.com/office/officeart/2005/8/layout/orgChart1"/>
    <dgm:cxn modelId="{06AEA5BB-E7FA-462B-8202-F6265F20152A}" type="presOf" srcId="{31F34910-9ED2-4850-89CF-C573BF17DD93}" destId="{9A28FD54-7F0A-4CC2-B63C-C35D1127161E}" srcOrd="0" destOrd="0" presId="urn:microsoft.com/office/officeart/2005/8/layout/orgChart1"/>
    <dgm:cxn modelId="{C14512BC-EE0A-4E73-B659-4BA7733F4AEA}" type="presOf" srcId="{4843A282-D12B-46A6-AFEA-FCEC12CC2966}" destId="{6E37056E-5B31-4755-9DED-34EFBBE1E896}" srcOrd="0" destOrd="0" presId="urn:microsoft.com/office/officeart/2005/8/layout/orgChart1"/>
    <dgm:cxn modelId="{71A059BF-C6CD-48A8-ACEE-0D96FEBDF887}" type="presOf" srcId="{937117A6-A11E-47C4-A4A1-545F8C2EDC78}" destId="{35D60AC8-8FDA-4A02-90C3-8CA7844326EF}" srcOrd="0" destOrd="0" presId="urn:microsoft.com/office/officeart/2005/8/layout/orgChart1"/>
    <dgm:cxn modelId="{95FAFAC2-8339-4908-9B6D-4A4545DB1AA8}" type="presOf" srcId="{ED8A097D-A21F-41B4-AED6-A31202772D25}" destId="{9A744140-D7E7-46BA-8A28-8D1ECBC90016}" srcOrd="1" destOrd="0" presId="urn:microsoft.com/office/officeart/2005/8/layout/orgChart1"/>
    <dgm:cxn modelId="{78B285CF-9D5F-4F0F-8692-24A5C5AA2536}" type="presOf" srcId="{422C2701-3253-44ED-90C1-8B2F13FA5590}" destId="{1A2786CC-DF8E-4797-9343-09BBC75BD82C}" srcOrd="0" destOrd="0" presId="urn:microsoft.com/office/officeart/2005/8/layout/orgChart1"/>
    <dgm:cxn modelId="{B3E2F3D4-DD63-4B29-A31F-63044DD5A771}" srcId="{D8869143-B6B0-483E-9ACC-142D3D3F691B}" destId="{ED8A097D-A21F-41B4-AED6-A31202772D25}" srcOrd="4" destOrd="0" parTransId="{ED4CE7A7-B53C-4BBD-86FF-D1867D03CACA}" sibTransId="{62F5B833-9E37-49C9-A966-5CF1C5231C4F}"/>
    <dgm:cxn modelId="{38962FD7-FA63-43F3-AC01-53C1C137287A}" type="presOf" srcId="{CE97E8F4-E132-4B30-A84D-D56BBE742273}" destId="{384B6063-8224-4736-9E66-E983DEF0D8D5}" srcOrd="1" destOrd="0" presId="urn:microsoft.com/office/officeart/2005/8/layout/orgChart1"/>
    <dgm:cxn modelId="{B15B59DC-57E1-4255-9BC4-93FD93148D75}" type="presOf" srcId="{B36C7A7B-7448-4663-A382-508921D62F07}" destId="{0D96528A-961A-4C78-BF73-8CA60A393992}" srcOrd="1" destOrd="0" presId="urn:microsoft.com/office/officeart/2005/8/layout/orgChart1"/>
    <dgm:cxn modelId="{24B18BE2-FD9A-41D5-A4B0-00E363A1E917}" type="presOf" srcId="{50E9D0DB-8E65-47CD-A84A-ABFDE1D0EFC6}" destId="{C35E8DF2-4DA5-48F3-AF8E-132D852F96C6}" srcOrd="1" destOrd="0" presId="urn:microsoft.com/office/officeart/2005/8/layout/orgChart1"/>
    <dgm:cxn modelId="{E9DAD4E2-F723-4AD4-8BD4-482E91205B1F}" srcId="{D8869143-B6B0-483E-9ACC-142D3D3F691B}" destId="{D33FA0DA-E221-413C-B8AC-89007E2705D4}" srcOrd="1" destOrd="0" parTransId="{F9D0590B-6C37-44B1-A487-982FE777F0B7}" sibTransId="{0012DC10-5C82-4FFA-821C-318A063B6DBE}"/>
    <dgm:cxn modelId="{7BFD18E3-65CF-4FDD-9B9C-8B4B3DD2B747}" srcId="{7BAE14EB-EB89-45E8-B57D-1ED6C39E98B0}" destId="{0F2390CA-6F3B-40EA-B91E-7391717DB5DF}" srcOrd="0" destOrd="0" parTransId="{6F747966-39BB-4757-A95F-B9AD75FB0CC9}" sibTransId="{BBB3A642-8B2B-4682-91FC-C17BA72C5E61}"/>
    <dgm:cxn modelId="{987F9AED-1DF2-4B89-A72A-25FA35A126A4}" type="presOf" srcId="{50E9D0DB-8E65-47CD-A84A-ABFDE1D0EFC6}" destId="{C43B90AE-4CF9-46DA-BD4D-BCF134187353}" srcOrd="0" destOrd="0" presId="urn:microsoft.com/office/officeart/2005/8/layout/orgChart1"/>
    <dgm:cxn modelId="{D54237F7-728A-4310-A751-3BA8C3D38BC6}" type="presOf" srcId="{CE97E8F4-E132-4B30-A84D-D56BBE742273}" destId="{B2EFABFA-BFCF-477C-8CD5-03A1E0089FA1}" srcOrd="0" destOrd="0" presId="urn:microsoft.com/office/officeart/2005/8/layout/orgChart1"/>
    <dgm:cxn modelId="{27601D3D-8584-4BC0-BB70-F8AB935EEC77}" type="presParOf" srcId="{B0F43535-F7CD-4E35-B928-BF08B72F09D2}" destId="{DFA4DE03-46ED-4F0A-94DF-2F797923CE92}" srcOrd="0" destOrd="0" presId="urn:microsoft.com/office/officeart/2005/8/layout/orgChart1"/>
    <dgm:cxn modelId="{B1F67FCA-A0CB-455F-97BE-B4CCD074870C}" type="presParOf" srcId="{DFA4DE03-46ED-4F0A-94DF-2F797923CE92}" destId="{8602F276-C75B-4372-A625-55E744225B95}" srcOrd="0" destOrd="0" presId="urn:microsoft.com/office/officeart/2005/8/layout/orgChart1"/>
    <dgm:cxn modelId="{42C17F5E-3F48-45B5-B2CA-30EB28AEE8F1}" type="presParOf" srcId="{8602F276-C75B-4372-A625-55E744225B95}" destId="{C72EFC9A-EA86-4F41-95AD-74E9FB3D966C}" srcOrd="0" destOrd="0" presId="urn:microsoft.com/office/officeart/2005/8/layout/orgChart1"/>
    <dgm:cxn modelId="{F74296D7-50D0-40D7-A5D7-F19748AA888D}" type="presParOf" srcId="{8602F276-C75B-4372-A625-55E744225B95}" destId="{648F884A-5582-45F7-95D3-0E6660337A1D}" srcOrd="1" destOrd="0" presId="urn:microsoft.com/office/officeart/2005/8/layout/orgChart1"/>
    <dgm:cxn modelId="{59375DEF-38B3-4AF4-AD2C-D4916734B9D6}" type="presParOf" srcId="{DFA4DE03-46ED-4F0A-94DF-2F797923CE92}" destId="{54DD97E5-5EBE-4CEE-947F-F488C368F071}" srcOrd="1" destOrd="0" presId="urn:microsoft.com/office/officeart/2005/8/layout/orgChart1"/>
    <dgm:cxn modelId="{30F82FB2-D216-4F3D-B298-8261FDA9CCF6}" type="presParOf" srcId="{54DD97E5-5EBE-4CEE-947F-F488C368F071}" destId="{0E72ABDD-24F3-47AE-842A-C83F20A6C9C8}" srcOrd="0" destOrd="0" presId="urn:microsoft.com/office/officeart/2005/8/layout/orgChart1"/>
    <dgm:cxn modelId="{21521665-53BF-4614-9675-78FFA527A75C}" type="presParOf" srcId="{54DD97E5-5EBE-4CEE-947F-F488C368F071}" destId="{DD98330B-FF3E-497A-BE99-18860D6F99DC}" srcOrd="1" destOrd="0" presId="urn:microsoft.com/office/officeart/2005/8/layout/orgChart1"/>
    <dgm:cxn modelId="{0A75C67A-4379-49E9-9AA4-BAA84D20B1D3}" type="presParOf" srcId="{DD98330B-FF3E-497A-BE99-18860D6F99DC}" destId="{FD91052C-2D47-4712-80DC-356D12DCDD3F}" srcOrd="0" destOrd="0" presId="urn:microsoft.com/office/officeart/2005/8/layout/orgChart1"/>
    <dgm:cxn modelId="{4A2898EA-F5EB-4DB8-A2B9-5E0C1E969F5F}" type="presParOf" srcId="{FD91052C-2D47-4712-80DC-356D12DCDD3F}" destId="{1A2786CC-DF8E-4797-9343-09BBC75BD82C}" srcOrd="0" destOrd="0" presId="urn:microsoft.com/office/officeart/2005/8/layout/orgChart1"/>
    <dgm:cxn modelId="{CA8FFB0B-EF33-4D19-9827-7953E873D0A3}" type="presParOf" srcId="{FD91052C-2D47-4712-80DC-356D12DCDD3F}" destId="{993ED657-FF7B-464C-8633-2F4171186246}" srcOrd="1" destOrd="0" presId="urn:microsoft.com/office/officeart/2005/8/layout/orgChart1"/>
    <dgm:cxn modelId="{7A16C3C8-02C8-4FFC-B0AC-0273398A721A}" type="presParOf" srcId="{DD98330B-FF3E-497A-BE99-18860D6F99DC}" destId="{79843A7D-7433-4781-B25B-4E7280734628}" srcOrd="1" destOrd="0" presId="urn:microsoft.com/office/officeart/2005/8/layout/orgChart1"/>
    <dgm:cxn modelId="{C2B6E44D-653B-4ABF-B451-481E649ADCE5}" type="presParOf" srcId="{DD98330B-FF3E-497A-BE99-18860D6F99DC}" destId="{E59BF1C7-FF70-4A05-8B03-E3B0AD718173}" srcOrd="2" destOrd="0" presId="urn:microsoft.com/office/officeart/2005/8/layout/orgChart1"/>
    <dgm:cxn modelId="{3C381BEF-77AA-47F1-9623-89AB213BBDC5}" type="presParOf" srcId="{54DD97E5-5EBE-4CEE-947F-F488C368F071}" destId="{2472BB10-98E2-4CDE-B93A-5A6BBA689D73}" srcOrd="2" destOrd="0" presId="urn:microsoft.com/office/officeart/2005/8/layout/orgChart1"/>
    <dgm:cxn modelId="{773E5C22-F7E2-4C6B-A954-99B560B52505}" type="presParOf" srcId="{54DD97E5-5EBE-4CEE-947F-F488C368F071}" destId="{7BE612A3-D5F9-45C9-ACB4-EEDE512E3D47}" srcOrd="3" destOrd="0" presId="urn:microsoft.com/office/officeart/2005/8/layout/orgChart1"/>
    <dgm:cxn modelId="{008AD95C-80BB-4C0E-BFE4-AA049AF4DA7D}" type="presParOf" srcId="{7BE612A3-D5F9-45C9-ACB4-EEDE512E3D47}" destId="{E9150B1C-63E5-41FF-B74E-83C3602BF6F5}" srcOrd="0" destOrd="0" presId="urn:microsoft.com/office/officeart/2005/8/layout/orgChart1"/>
    <dgm:cxn modelId="{843B9917-7461-4FA7-8846-5676F636B5D2}" type="presParOf" srcId="{E9150B1C-63E5-41FF-B74E-83C3602BF6F5}" destId="{FE9A783B-0430-4960-8001-26D55133579F}" srcOrd="0" destOrd="0" presId="urn:microsoft.com/office/officeart/2005/8/layout/orgChart1"/>
    <dgm:cxn modelId="{3AB9E56F-42EC-4D9F-8AE8-B4BEAB0C206E}" type="presParOf" srcId="{E9150B1C-63E5-41FF-B74E-83C3602BF6F5}" destId="{57B20713-A793-445A-87CF-55505C8CA8DD}" srcOrd="1" destOrd="0" presId="urn:microsoft.com/office/officeart/2005/8/layout/orgChart1"/>
    <dgm:cxn modelId="{43EB78B6-F6D7-42F2-AC4D-0CC6EDD8D755}" type="presParOf" srcId="{7BE612A3-D5F9-45C9-ACB4-EEDE512E3D47}" destId="{5F8AA80B-3650-4A10-A61C-33705CE768A4}" srcOrd="1" destOrd="0" presId="urn:microsoft.com/office/officeart/2005/8/layout/orgChart1"/>
    <dgm:cxn modelId="{5D4DBA7D-A629-4B7E-8045-FA96FC2FC29A}" type="presParOf" srcId="{7BE612A3-D5F9-45C9-ACB4-EEDE512E3D47}" destId="{14F3D3C8-C7E5-44F2-9FE0-FB861E6498CD}" srcOrd="2" destOrd="0" presId="urn:microsoft.com/office/officeart/2005/8/layout/orgChart1"/>
    <dgm:cxn modelId="{E70F2817-9629-4688-AD0C-A4B0265B3447}" type="presParOf" srcId="{54DD97E5-5EBE-4CEE-947F-F488C368F071}" destId="{6E37056E-5B31-4755-9DED-34EFBBE1E896}" srcOrd="4" destOrd="0" presId="urn:microsoft.com/office/officeart/2005/8/layout/orgChart1"/>
    <dgm:cxn modelId="{6D1A78BF-7144-4A95-804D-2EA49FD8C60A}" type="presParOf" srcId="{54DD97E5-5EBE-4CEE-947F-F488C368F071}" destId="{84227ACD-CFD0-441A-A7E6-9D98BA077E64}" srcOrd="5" destOrd="0" presId="urn:microsoft.com/office/officeart/2005/8/layout/orgChart1"/>
    <dgm:cxn modelId="{7C6431B9-B01E-44E1-8359-1FBF2E363B10}" type="presParOf" srcId="{84227ACD-CFD0-441A-A7E6-9D98BA077E64}" destId="{4698720E-ABF0-43D8-9E66-3B6B7B303C40}" srcOrd="0" destOrd="0" presId="urn:microsoft.com/office/officeart/2005/8/layout/orgChart1"/>
    <dgm:cxn modelId="{6368AD21-E9D9-43CC-A58C-436C5396F410}" type="presParOf" srcId="{4698720E-ABF0-43D8-9E66-3B6B7B303C40}" destId="{BDFCFAFB-F79A-416A-AD9F-BA03ADCB4380}" srcOrd="0" destOrd="0" presId="urn:microsoft.com/office/officeart/2005/8/layout/orgChart1"/>
    <dgm:cxn modelId="{AE7A478C-10EA-4B16-82BB-40A98A959FAA}" type="presParOf" srcId="{4698720E-ABF0-43D8-9E66-3B6B7B303C40}" destId="{C6472580-8C1F-4584-ABB2-67508AA9C8BC}" srcOrd="1" destOrd="0" presId="urn:microsoft.com/office/officeart/2005/8/layout/orgChart1"/>
    <dgm:cxn modelId="{3A0AD4BC-4EDA-4F8B-BC37-2419528DA4AA}" type="presParOf" srcId="{84227ACD-CFD0-441A-A7E6-9D98BA077E64}" destId="{7BF3242B-734B-4538-8393-15B9978E8A99}" srcOrd="1" destOrd="0" presId="urn:microsoft.com/office/officeart/2005/8/layout/orgChart1"/>
    <dgm:cxn modelId="{945A98FC-6FC0-4BA3-B53E-B92CDD42B3CE}" type="presParOf" srcId="{7BF3242B-734B-4538-8393-15B9978E8A99}" destId="{9A28FD54-7F0A-4CC2-B63C-C35D1127161E}" srcOrd="0" destOrd="0" presId="urn:microsoft.com/office/officeart/2005/8/layout/orgChart1"/>
    <dgm:cxn modelId="{5500C75F-EFEC-4EE8-9C62-BBCCBB93B8FB}" type="presParOf" srcId="{7BF3242B-734B-4538-8393-15B9978E8A99}" destId="{A84F1537-F230-4E5E-8693-1918DDED6A2C}" srcOrd="1" destOrd="0" presId="urn:microsoft.com/office/officeart/2005/8/layout/orgChart1"/>
    <dgm:cxn modelId="{131BB8F3-6A7F-4E77-8E3B-474C67F7EED1}" type="presParOf" srcId="{A84F1537-F230-4E5E-8693-1918DDED6A2C}" destId="{002B6F16-0D3D-469D-BC27-0DD4625C0D3B}" srcOrd="0" destOrd="0" presId="urn:microsoft.com/office/officeart/2005/8/layout/orgChart1"/>
    <dgm:cxn modelId="{07F9CCFD-D81B-4C55-9D1C-2668EF790B7F}" type="presParOf" srcId="{002B6F16-0D3D-469D-BC27-0DD4625C0D3B}" destId="{35D60AC8-8FDA-4A02-90C3-8CA7844326EF}" srcOrd="0" destOrd="0" presId="urn:microsoft.com/office/officeart/2005/8/layout/orgChart1"/>
    <dgm:cxn modelId="{81C98256-DB17-461F-AD76-74927DCB1782}" type="presParOf" srcId="{002B6F16-0D3D-469D-BC27-0DD4625C0D3B}" destId="{6488011A-4379-4AC8-962C-6B9ED2803B99}" srcOrd="1" destOrd="0" presId="urn:microsoft.com/office/officeart/2005/8/layout/orgChart1"/>
    <dgm:cxn modelId="{00281B96-6248-41C8-80C3-BF29B861963E}" type="presParOf" srcId="{A84F1537-F230-4E5E-8693-1918DDED6A2C}" destId="{9A6CA38C-A003-4C72-9105-918D95A86D7F}" srcOrd="1" destOrd="0" presId="urn:microsoft.com/office/officeart/2005/8/layout/orgChart1"/>
    <dgm:cxn modelId="{C92DB8FF-2F9F-4C87-A0F8-38D2239E4F45}" type="presParOf" srcId="{A84F1537-F230-4E5E-8693-1918DDED6A2C}" destId="{973C2D6B-099E-4FBB-BA5C-6E5BD9C61997}" srcOrd="2" destOrd="0" presId="urn:microsoft.com/office/officeart/2005/8/layout/orgChart1"/>
    <dgm:cxn modelId="{C84E5AC6-8007-4B46-98DC-FECA0291B1F8}" type="presParOf" srcId="{7BF3242B-734B-4538-8393-15B9978E8A99}" destId="{F0131EED-FA7D-4638-83B4-51629134C4DF}" srcOrd="2" destOrd="0" presId="urn:microsoft.com/office/officeart/2005/8/layout/orgChart1"/>
    <dgm:cxn modelId="{A4A983B1-8A3C-490D-B501-044B8ACB78A8}" type="presParOf" srcId="{7BF3242B-734B-4538-8393-15B9978E8A99}" destId="{FAAAE7F2-94EA-428D-A18F-2E123811E9EB}" srcOrd="3" destOrd="0" presId="urn:microsoft.com/office/officeart/2005/8/layout/orgChart1"/>
    <dgm:cxn modelId="{9F2EB5AD-BCF8-4C22-AE14-E87138AF25EC}" type="presParOf" srcId="{FAAAE7F2-94EA-428D-A18F-2E123811E9EB}" destId="{25C03247-9DCC-4DFC-8946-B712079F0C98}" srcOrd="0" destOrd="0" presId="urn:microsoft.com/office/officeart/2005/8/layout/orgChart1"/>
    <dgm:cxn modelId="{E402AEF3-D7DC-4EDE-8F8E-8E58D540F34D}" type="presParOf" srcId="{25C03247-9DCC-4DFC-8946-B712079F0C98}" destId="{4A6F9047-BE29-403D-854D-F89C7A4B6F99}" srcOrd="0" destOrd="0" presId="urn:microsoft.com/office/officeart/2005/8/layout/orgChart1"/>
    <dgm:cxn modelId="{F581B9D2-9639-4C7F-B689-9B33DD9BB438}" type="presParOf" srcId="{25C03247-9DCC-4DFC-8946-B712079F0C98}" destId="{6F3C6ED0-DCE8-42D2-B3F1-9E36F0D01C04}" srcOrd="1" destOrd="0" presId="urn:microsoft.com/office/officeart/2005/8/layout/orgChart1"/>
    <dgm:cxn modelId="{821E28B2-3241-4330-B384-8D0C24056EFC}" type="presParOf" srcId="{FAAAE7F2-94EA-428D-A18F-2E123811E9EB}" destId="{DE69EAAF-E318-408F-9326-1F6AB7D9E99B}" srcOrd="1" destOrd="0" presId="urn:microsoft.com/office/officeart/2005/8/layout/orgChart1"/>
    <dgm:cxn modelId="{C6E3CFC0-2D49-49FB-9878-6C8CCA7C52E5}" type="presParOf" srcId="{FAAAE7F2-94EA-428D-A18F-2E123811E9EB}" destId="{DC4876EB-8C0A-41F7-9647-D79C178C6E90}" srcOrd="2" destOrd="0" presId="urn:microsoft.com/office/officeart/2005/8/layout/orgChart1"/>
    <dgm:cxn modelId="{4E207A6B-5A91-47F7-A4F6-0BA06B81E60B}" type="presParOf" srcId="{84227ACD-CFD0-441A-A7E6-9D98BA077E64}" destId="{82D6958C-E3F7-4BB9-A2A0-AF072E775FB5}" srcOrd="2" destOrd="0" presId="urn:microsoft.com/office/officeart/2005/8/layout/orgChart1"/>
    <dgm:cxn modelId="{1E4844B6-B35A-4D97-9225-72E22FD53A1A}" type="presParOf" srcId="{54DD97E5-5EBE-4CEE-947F-F488C368F071}" destId="{24DB1B90-A08B-4E95-A700-B90FB91E9EE8}" srcOrd="6" destOrd="0" presId="urn:microsoft.com/office/officeart/2005/8/layout/orgChart1"/>
    <dgm:cxn modelId="{6A09B145-8513-4DB0-B49D-142D7B0F9082}" type="presParOf" srcId="{54DD97E5-5EBE-4CEE-947F-F488C368F071}" destId="{EC373805-0FB7-4AF2-95D5-55CB532C9AF4}" srcOrd="7" destOrd="0" presId="urn:microsoft.com/office/officeart/2005/8/layout/orgChart1"/>
    <dgm:cxn modelId="{E9211CEE-DA16-4632-B7CA-68E802470935}" type="presParOf" srcId="{EC373805-0FB7-4AF2-95D5-55CB532C9AF4}" destId="{A1607626-20CC-4311-A156-4B977F9ECBE3}" srcOrd="0" destOrd="0" presId="urn:microsoft.com/office/officeart/2005/8/layout/orgChart1"/>
    <dgm:cxn modelId="{B73F17E6-DE34-4454-825C-6DEBCA374A62}" type="presParOf" srcId="{A1607626-20CC-4311-A156-4B977F9ECBE3}" destId="{DBEA63D4-DBED-4B6E-AAB1-4C83AAD51BDE}" srcOrd="0" destOrd="0" presId="urn:microsoft.com/office/officeart/2005/8/layout/orgChart1"/>
    <dgm:cxn modelId="{8005A4F6-2F7F-40BC-A6F5-F292B59473BD}" type="presParOf" srcId="{A1607626-20CC-4311-A156-4B977F9ECBE3}" destId="{B9112652-CD0D-4C48-A5C2-779A9FC4044C}" srcOrd="1" destOrd="0" presId="urn:microsoft.com/office/officeart/2005/8/layout/orgChart1"/>
    <dgm:cxn modelId="{91582999-2F44-428E-95B2-0BC1B8A5AB10}" type="presParOf" srcId="{EC373805-0FB7-4AF2-95D5-55CB532C9AF4}" destId="{96574E5B-5953-40CD-8383-51D105F3CABE}" srcOrd="1" destOrd="0" presId="urn:microsoft.com/office/officeart/2005/8/layout/orgChart1"/>
    <dgm:cxn modelId="{F428D048-1B1F-477E-BB53-FFBB16FC8095}" type="presParOf" srcId="{96574E5B-5953-40CD-8383-51D105F3CABE}" destId="{4C89486E-ACE7-486D-A78D-B173F296A7B8}" srcOrd="0" destOrd="0" presId="urn:microsoft.com/office/officeart/2005/8/layout/orgChart1"/>
    <dgm:cxn modelId="{30F88AF3-FD60-495C-ACA4-733645BCD9F1}" type="presParOf" srcId="{96574E5B-5953-40CD-8383-51D105F3CABE}" destId="{7E9752AF-A03F-48D0-AC14-C886BD9EBA2D}" srcOrd="1" destOrd="0" presId="urn:microsoft.com/office/officeart/2005/8/layout/orgChart1"/>
    <dgm:cxn modelId="{3D1DBB7A-5233-4892-87C5-A19F07BBA745}" type="presParOf" srcId="{7E9752AF-A03F-48D0-AC14-C886BD9EBA2D}" destId="{5E9BB92D-F066-48BF-ABD3-B8E24D98EDAC}" srcOrd="0" destOrd="0" presId="urn:microsoft.com/office/officeart/2005/8/layout/orgChart1"/>
    <dgm:cxn modelId="{F592B902-CD35-4D75-952C-4C30F2ECDE68}" type="presParOf" srcId="{5E9BB92D-F066-48BF-ABD3-B8E24D98EDAC}" destId="{B68C9CF5-E533-4A31-AA50-BFF3C4281F3C}" srcOrd="0" destOrd="0" presId="urn:microsoft.com/office/officeart/2005/8/layout/orgChart1"/>
    <dgm:cxn modelId="{6B431CCF-5E73-4589-95CE-4015C46FE236}" type="presParOf" srcId="{5E9BB92D-F066-48BF-ABD3-B8E24D98EDAC}" destId="{B686E7AB-3CC0-4774-9B0F-1CED08D7EA01}" srcOrd="1" destOrd="0" presId="urn:microsoft.com/office/officeart/2005/8/layout/orgChart1"/>
    <dgm:cxn modelId="{9734CDE2-365A-43FE-AE21-266D7FD8ADCF}" type="presParOf" srcId="{7E9752AF-A03F-48D0-AC14-C886BD9EBA2D}" destId="{6A22A46D-1465-4E55-93CF-AB7A4CCA93FE}" srcOrd="1" destOrd="0" presId="urn:microsoft.com/office/officeart/2005/8/layout/orgChart1"/>
    <dgm:cxn modelId="{AC653148-8838-4542-AE36-A9C7AF65A26E}" type="presParOf" srcId="{6A22A46D-1465-4E55-93CF-AB7A4CCA93FE}" destId="{659360C2-C36C-4C82-920A-8290DCEDCA5F}" srcOrd="0" destOrd="0" presId="urn:microsoft.com/office/officeart/2005/8/layout/orgChart1"/>
    <dgm:cxn modelId="{8A8EBE91-F6D6-477A-948E-F4E8F16C47E6}" type="presParOf" srcId="{6A22A46D-1465-4E55-93CF-AB7A4CCA93FE}" destId="{339EFF6A-C099-40E2-B684-5D0ED5BD288B}" srcOrd="1" destOrd="0" presId="urn:microsoft.com/office/officeart/2005/8/layout/orgChart1"/>
    <dgm:cxn modelId="{74A9EA11-68C8-45C0-BADD-E4ECF11B58DC}" type="presParOf" srcId="{339EFF6A-C099-40E2-B684-5D0ED5BD288B}" destId="{0BB4A8A7-0C60-4176-808B-EB2F2F824588}" srcOrd="0" destOrd="0" presId="urn:microsoft.com/office/officeart/2005/8/layout/orgChart1"/>
    <dgm:cxn modelId="{EFC4B553-B168-4756-9B4E-ED0AD386A7D3}" type="presParOf" srcId="{0BB4A8A7-0C60-4176-808B-EB2F2F824588}" destId="{7C3E6ADE-9E1C-4C3F-A647-1FDC455AE13C}" srcOrd="0" destOrd="0" presId="urn:microsoft.com/office/officeart/2005/8/layout/orgChart1"/>
    <dgm:cxn modelId="{0E3C25F0-CE58-4532-83C2-BA0CD2F1C53A}" type="presParOf" srcId="{0BB4A8A7-0C60-4176-808B-EB2F2F824588}" destId="{B40AFD5A-CC8C-43E0-8155-40025A25EBC9}" srcOrd="1" destOrd="0" presId="urn:microsoft.com/office/officeart/2005/8/layout/orgChart1"/>
    <dgm:cxn modelId="{95B4BCFF-6D0F-4B08-BB8F-E2D382E7D22F}" type="presParOf" srcId="{339EFF6A-C099-40E2-B684-5D0ED5BD288B}" destId="{EA5FCD07-34E5-4E97-BDF9-63B5107D079F}" srcOrd="1" destOrd="0" presId="urn:microsoft.com/office/officeart/2005/8/layout/orgChart1"/>
    <dgm:cxn modelId="{5DB85ABB-44D6-4873-8870-FA2966A00876}" type="presParOf" srcId="{339EFF6A-C099-40E2-B684-5D0ED5BD288B}" destId="{09D287B9-053A-43A2-B24E-E88783EAFD2A}" srcOrd="2" destOrd="0" presId="urn:microsoft.com/office/officeart/2005/8/layout/orgChart1"/>
    <dgm:cxn modelId="{C700D0D0-23C0-43C6-A0C9-481180410628}" type="presParOf" srcId="{6A22A46D-1465-4E55-93CF-AB7A4CCA93FE}" destId="{61FB2879-4132-4E33-91AD-F4D07AB2793D}" srcOrd="2" destOrd="0" presId="urn:microsoft.com/office/officeart/2005/8/layout/orgChart1"/>
    <dgm:cxn modelId="{E9F3C7CB-A25F-496D-B220-1740CEDD00BF}" type="presParOf" srcId="{6A22A46D-1465-4E55-93CF-AB7A4CCA93FE}" destId="{6E01A783-7132-410E-BEF1-39F79E65BA7A}" srcOrd="3" destOrd="0" presId="urn:microsoft.com/office/officeart/2005/8/layout/orgChart1"/>
    <dgm:cxn modelId="{47387BB1-89EF-4A41-875A-94E983289974}" type="presParOf" srcId="{6E01A783-7132-410E-BEF1-39F79E65BA7A}" destId="{A82D5F8B-EA60-4FEC-87D4-8892AE6B28B6}" srcOrd="0" destOrd="0" presId="urn:microsoft.com/office/officeart/2005/8/layout/orgChart1"/>
    <dgm:cxn modelId="{5DEA4162-8C32-4646-A325-EA57E80C2453}" type="presParOf" srcId="{A82D5F8B-EA60-4FEC-87D4-8892AE6B28B6}" destId="{B3ECB705-CFAC-4516-B9C8-A5EE956AF287}" srcOrd="0" destOrd="0" presId="urn:microsoft.com/office/officeart/2005/8/layout/orgChart1"/>
    <dgm:cxn modelId="{A92F4F70-3D03-4179-8C50-DD809C75C6FD}" type="presParOf" srcId="{A82D5F8B-EA60-4FEC-87D4-8892AE6B28B6}" destId="{0D96528A-961A-4C78-BF73-8CA60A393992}" srcOrd="1" destOrd="0" presId="urn:microsoft.com/office/officeart/2005/8/layout/orgChart1"/>
    <dgm:cxn modelId="{DB665451-D531-407B-BCFF-214EF5C6CF2F}" type="presParOf" srcId="{6E01A783-7132-410E-BEF1-39F79E65BA7A}" destId="{8DB3ED05-4B75-4F41-8C98-DF9F5059E762}" srcOrd="1" destOrd="0" presId="urn:microsoft.com/office/officeart/2005/8/layout/orgChart1"/>
    <dgm:cxn modelId="{25E55F6E-CBF9-4B43-8E46-3943A473B6A3}" type="presParOf" srcId="{6E01A783-7132-410E-BEF1-39F79E65BA7A}" destId="{2D17AAD2-2C41-4744-A2DF-54F30031AE0C}" srcOrd="2" destOrd="0" presId="urn:microsoft.com/office/officeart/2005/8/layout/orgChart1"/>
    <dgm:cxn modelId="{E22BA41C-EC98-4B91-9BBE-625CFD9D1F47}" type="presParOf" srcId="{6A22A46D-1465-4E55-93CF-AB7A4CCA93FE}" destId="{00CB426C-BC94-403F-BA14-318C6D400941}" srcOrd="4" destOrd="0" presId="urn:microsoft.com/office/officeart/2005/8/layout/orgChart1"/>
    <dgm:cxn modelId="{7E8DEA56-D0E3-4BAB-9665-49110875843C}" type="presParOf" srcId="{6A22A46D-1465-4E55-93CF-AB7A4CCA93FE}" destId="{4056DAB6-716E-45F7-8BC5-181C9535D1E3}" srcOrd="5" destOrd="0" presId="urn:microsoft.com/office/officeart/2005/8/layout/orgChart1"/>
    <dgm:cxn modelId="{B8984894-08A4-4DE4-95F6-C7D11FF7FE58}" type="presParOf" srcId="{4056DAB6-716E-45F7-8BC5-181C9535D1E3}" destId="{C18A1684-91F4-42A9-9A47-CB770EF286E3}" srcOrd="0" destOrd="0" presId="urn:microsoft.com/office/officeart/2005/8/layout/orgChart1"/>
    <dgm:cxn modelId="{F4F5A6E1-28DB-46E3-8F89-6AC38983F1DF}" type="presParOf" srcId="{C18A1684-91F4-42A9-9A47-CB770EF286E3}" destId="{C43B90AE-4CF9-46DA-BD4D-BCF134187353}" srcOrd="0" destOrd="0" presId="urn:microsoft.com/office/officeart/2005/8/layout/orgChart1"/>
    <dgm:cxn modelId="{F0BEA99C-C052-452B-BEE6-BC305BD4927A}" type="presParOf" srcId="{C18A1684-91F4-42A9-9A47-CB770EF286E3}" destId="{C35E8DF2-4DA5-48F3-AF8E-132D852F96C6}" srcOrd="1" destOrd="0" presId="urn:microsoft.com/office/officeart/2005/8/layout/orgChart1"/>
    <dgm:cxn modelId="{34B33F4C-E372-42FF-8EF1-F2FAC0DDA421}" type="presParOf" srcId="{4056DAB6-716E-45F7-8BC5-181C9535D1E3}" destId="{D71FB331-4B67-4FA0-B970-940AA5A0791A}" srcOrd="1" destOrd="0" presId="urn:microsoft.com/office/officeart/2005/8/layout/orgChart1"/>
    <dgm:cxn modelId="{FE06D7B3-09D8-4BCB-A794-AA0021EBFE61}" type="presParOf" srcId="{4056DAB6-716E-45F7-8BC5-181C9535D1E3}" destId="{16DF8DF8-BAD7-4726-88D2-6E35508E46F2}" srcOrd="2" destOrd="0" presId="urn:microsoft.com/office/officeart/2005/8/layout/orgChart1"/>
    <dgm:cxn modelId="{D768A94D-0364-4402-9EE3-ECB25B2E050B}" type="presParOf" srcId="{6A22A46D-1465-4E55-93CF-AB7A4CCA93FE}" destId="{E5F79609-BE45-4168-85A4-77E9AE5B8FC8}" srcOrd="6" destOrd="0" presId="urn:microsoft.com/office/officeart/2005/8/layout/orgChart1"/>
    <dgm:cxn modelId="{DBF8387D-117E-4360-8EF4-78D4E335E3AA}" type="presParOf" srcId="{6A22A46D-1465-4E55-93CF-AB7A4CCA93FE}" destId="{38DF951C-C363-488D-A796-910C44169429}" srcOrd="7" destOrd="0" presId="urn:microsoft.com/office/officeart/2005/8/layout/orgChart1"/>
    <dgm:cxn modelId="{044EAC7B-1A12-47DA-A63A-0BBE54279DF3}" type="presParOf" srcId="{38DF951C-C363-488D-A796-910C44169429}" destId="{94F1645E-CB16-41FB-8F51-1F222B2F3A80}" srcOrd="0" destOrd="0" presId="urn:microsoft.com/office/officeart/2005/8/layout/orgChart1"/>
    <dgm:cxn modelId="{B9945BEB-8299-43BC-8CCA-A6F16B44ED94}" type="presParOf" srcId="{94F1645E-CB16-41FB-8F51-1F222B2F3A80}" destId="{5986F29E-0247-4AF3-B70E-6903DF53FD07}" srcOrd="0" destOrd="0" presId="urn:microsoft.com/office/officeart/2005/8/layout/orgChart1"/>
    <dgm:cxn modelId="{30B3A2AF-813A-4C67-8D0F-903806DC02BF}" type="presParOf" srcId="{94F1645E-CB16-41FB-8F51-1F222B2F3A80}" destId="{630E1DD0-B1FE-4C87-9CB9-5C53758567B8}" srcOrd="1" destOrd="0" presId="urn:microsoft.com/office/officeart/2005/8/layout/orgChart1"/>
    <dgm:cxn modelId="{E0B1CFDC-7E6C-434A-B013-9F1DB5661290}" type="presParOf" srcId="{38DF951C-C363-488D-A796-910C44169429}" destId="{31B00E4F-E93B-4E67-8D7E-FE8AB982C701}" srcOrd="1" destOrd="0" presId="urn:microsoft.com/office/officeart/2005/8/layout/orgChart1"/>
    <dgm:cxn modelId="{FD3EE97A-91AC-49DB-8BAA-C589CE88F593}" type="presParOf" srcId="{38DF951C-C363-488D-A796-910C44169429}" destId="{C477A8C3-E0F4-44FA-A7F4-FB65137BB32F}" srcOrd="2" destOrd="0" presId="urn:microsoft.com/office/officeart/2005/8/layout/orgChart1"/>
    <dgm:cxn modelId="{E1379837-7F70-4C15-9573-8D93BB532791}" type="presParOf" srcId="{7E9752AF-A03F-48D0-AC14-C886BD9EBA2D}" destId="{09AD45CF-DFF8-4647-AD4E-4CA9DCE05CB8}" srcOrd="2" destOrd="0" presId="urn:microsoft.com/office/officeart/2005/8/layout/orgChart1"/>
    <dgm:cxn modelId="{68223D8D-1D99-42FA-AF66-DA63C5840A74}" type="presParOf" srcId="{96574E5B-5953-40CD-8383-51D105F3CABE}" destId="{E1DA7C3D-C808-4ED2-96D5-DE4387B91FE5}" srcOrd="2" destOrd="0" presId="urn:microsoft.com/office/officeart/2005/8/layout/orgChart1"/>
    <dgm:cxn modelId="{6CA32587-2A71-43CD-AEFD-103C4901D9B4}" type="presParOf" srcId="{96574E5B-5953-40CD-8383-51D105F3CABE}" destId="{6E8D6A8A-EA02-4D84-B825-A5D68193B94C}" srcOrd="3" destOrd="0" presId="urn:microsoft.com/office/officeart/2005/8/layout/orgChart1"/>
    <dgm:cxn modelId="{3FAC7E74-607F-4D64-90C9-A87D47BA31DA}" type="presParOf" srcId="{6E8D6A8A-EA02-4D84-B825-A5D68193B94C}" destId="{C0C7EF1F-69BF-466F-B188-75BBC2239461}" srcOrd="0" destOrd="0" presId="urn:microsoft.com/office/officeart/2005/8/layout/orgChart1"/>
    <dgm:cxn modelId="{FE158614-CCE6-40DC-9039-F6E73C661BA5}" type="presParOf" srcId="{C0C7EF1F-69BF-466F-B188-75BBC2239461}" destId="{B2EFABFA-BFCF-477C-8CD5-03A1E0089FA1}" srcOrd="0" destOrd="0" presId="urn:microsoft.com/office/officeart/2005/8/layout/orgChart1"/>
    <dgm:cxn modelId="{8EB30DCA-F5A2-4FAB-B6AE-0283500733EF}" type="presParOf" srcId="{C0C7EF1F-69BF-466F-B188-75BBC2239461}" destId="{384B6063-8224-4736-9E66-E983DEF0D8D5}" srcOrd="1" destOrd="0" presId="urn:microsoft.com/office/officeart/2005/8/layout/orgChart1"/>
    <dgm:cxn modelId="{2B296930-193B-49B3-8C9A-F6BE4756EC00}" type="presParOf" srcId="{6E8D6A8A-EA02-4D84-B825-A5D68193B94C}" destId="{9E1C535F-5489-44B8-A6EF-4E5F0B7D5C97}" srcOrd="1" destOrd="0" presId="urn:microsoft.com/office/officeart/2005/8/layout/orgChart1"/>
    <dgm:cxn modelId="{135F9ED4-58A1-4FF7-AA56-1FD763B8058D}" type="presParOf" srcId="{6E8D6A8A-EA02-4D84-B825-A5D68193B94C}" destId="{1D677B01-84B3-4F8A-9774-BFF1ACCDD7F6}" srcOrd="2" destOrd="0" presId="urn:microsoft.com/office/officeart/2005/8/layout/orgChart1"/>
    <dgm:cxn modelId="{BCBCF9DB-B000-4361-AE65-933BAC916575}" type="presParOf" srcId="{EC373805-0FB7-4AF2-95D5-55CB532C9AF4}" destId="{CBF1CE7E-C44E-433D-8C65-23DBBB506BD6}" srcOrd="2" destOrd="0" presId="urn:microsoft.com/office/officeart/2005/8/layout/orgChart1"/>
    <dgm:cxn modelId="{9507A9F7-4639-49CD-B044-A235734A7D5E}" type="presParOf" srcId="{54DD97E5-5EBE-4CEE-947F-F488C368F071}" destId="{5964654A-63AD-4038-A661-B2A8BA1E601F}" srcOrd="8" destOrd="0" presId="urn:microsoft.com/office/officeart/2005/8/layout/orgChart1"/>
    <dgm:cxn modelId="{F43B2068-5A94-473E-801F-8D838093475D}" type="presParOf" srcId="{54DD97E5-5EBE-4CEE-947F-F488C368F071}" destId="{6ADC9264-7F9D-493C-9993-4FE43C825819}" srcOrd="9" destOrd="0" presId="urn:microsoft.com/office/officeart/2005/8/layout/orgChart1"/>
    <dgm:cxn modelId="{E995BAF7-44C8-4BA6-9DA0-169730EAB775}" type="presParOf" srcId="{6ADC9264-7F9D-493C-9993-4FE43C825819}" destId="{7292D87F-A297-43A5-84D6-CC3C2E6726E4}" srcOrd="0" destOrd="0" presId="urn:microsoft.com/office/officeart/2005/8/layout/orgChart1"/>
    <dgm:cxn modelId="{31156256-B275-4C96-9F4C-95BAF1A9683C}" type="presParOf" srcId="{7292D87F-A297-43A5-84D6-CC3C2E6726E4}" destId="{30463611-6C04-42B7-947C-79FBB48305A5}" srcOrd="0" destOrd="0" presId="urn:microsoft.com/office/officeart/2005/8/layout/orgChart1"/>
    <dgm:cxn modelId="{6BFBCA38-59D8-46B2-BDE9-82EF7DA469D4}" type="presParOf" srcId="{7292D87F-A297-43A5-84D6-CC3C2E6726E4}" destId="{9A744140-D7E7-46BA-8A28-8D1ECBC90016}" srcOrd="1" destOrd="0" presId="urn:microsoft.com/office/officeart/2005/8/layout/orgChart1"/>
    <dgm:cxn modelId="{9897D0AA-AE95-4FDB-A161-FC08F971BC78}" type="presParOf" srcId="{6ADC9264-7F9D-493C-9993-4FE43C825819}" destId="{AB83BE5B-431C-44AE-9A7D-4BDDCD67596D}" srcOrd="1" destOrd="0" presId="urn:microsoft.com/office/officeart/2005/8/layout/orgChart1"/>
    <dgm:cxn modelId="{809403E3-25EE-484F-A0CF-E2E68A996DA9}" type="presParOf" srcId="{6ADC9264-7F9D-493C-9993-4FE43C825819}" destId="{59E37BFD-D2BB-4F7B-8E48-C4E28B0C6135}" srcOrd="2" destOrd="0" presId="urn:microsoft.com/office/officeart/2005/8/layout/orgChart1"/>
    <dgm:cxn modelId="{DA50D1CB-9FC2-46A0-B747-7947A045CDEE}" type="presParOf" srcId="{DFA4DE03-46ED-4F0A-94DF-2F797923CE92}" destId="{51EAD5C4-082E-4B87-AC01-4A7F73F3CF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DF568-4163-43BE-8775-7FE8798E12D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951555E-FFE4-437B-8C3D-84B686EE6CD1}">
      <dgm:prSet phldrT="[Text]"/>
      <dgm:spPr/>
      <dgm:t>
        <a:bodyPr/>
        <a:lstStyle/>
        <a:p>
          <a:r>
            <a:rPr lang="en-US" dirty="0">
              <a:solidFill>
                <a:schemeClr val="tx1"/>
              </a:solidFill>
              <a:latin typeface="Times New Roman" panose="02020603050405020304" pitchFamily="18" charset="0"/>
              <a:cs typeface="Times New Roman" panose="02020603050405020304" pitchFamily="18" charset="0"/>
            </a:rPr>
            <a:t>CARST</a:t>
          </a:r>
        </a:p>
      </dgm:t>
    </dgm:pt>
    <dgm:pt modelId="{B8359875-FE4B-4271-A96C-4E5D76705408}" type="parTrans" cxnId="{C369441D-B02D-45DE-B4F5-E1B8B9EA970E}">
      <dgm:prSet/>
      <dgm:spPr/>
      <dgm:t>
        <a:bodyPr/>
        <a:lstStyle/>
        <a:p>
          <a:endParaRPr lang="en-US"/>
        </a:p>
      </dgm:t>
    </dgm:pt>
    <dgm:pt modelId="{6A925FE1-497D-432F-B0F5-B63CB3760FA1}" type="sibTrans" cxnId="{C369441D-B02D-45DE-B4F5-E1B8B9EA970E}">
      <dgm:prSet/>
      <dgm:spPr/>
      <dgm:t>
        <a:bodyPr/>
        <a:lstStyle/>
        <a:p>
          <a:endParaRPr lang="en-US"/>
        </a:p>
      </dgm:t>
    </dgm:pt>
    <dgm:pt modelId="{5B59912F-704E-41EB-BDE6-A17C7E98D9A6}">
      <dgm:prSet phldrT="[Text]"/>
      <dgm:spPr/>
      <dgm:t>
        <a:bodyPr/>
        <a:lstStyle/>
        <a:p>
          <a:r>
            <a:rPr lang="en-US" dirty="0">
              <a:solidFill>
                <a:schemeClr val="tx1"/>
              </a:solidFill>
              <a:latin typeface="Times New Roman" panose="02020603050405020304" pitchFamily="18" charset="0"/>
              <a:cs typeface="Times New Roman" panose="02020603050405020304" pitchFamily="18" charset="0"/>
            </a:rPr>
            <a:t>Animal Sciences</a:t>
          </a:r>
        </a:p>
        <a:p>
          <a:r>
            <a:rPr lang="en-US" dirty="0">
              <a:solidFill>
                <a:schemeClr val="tx1"/>
              </a:solidFill>
              <a:latin typeface="Times New Roman" panose="02020603050405020304" pitchFamily="18" charset="0"/>
              <a:cs typeface="Times New Roman" panose="02020603050405020304" pitchFamily="18" charset="0"/>
            </a:rPr>
            <a:t>NWU</a:t>
          </a:r>
        </a:p>
      </dgm:t>
    </dgm:pt>
    <dgm:pt modelId="{6899E13E-FC2A-45DD-8FC8-57C89DD4AF1A}" type="parTrans" cxnId="{EBCA2695-E53F-4295-8F91-82446C44414E}">
      <dgm:prSet/>
      <dgm:spPr/>
      <dgm:t>
        <a:bodyPr/>
        <a:lstStyle/>
        <a:p>
          <a:endParaRPr lang="en-US"/>
        </a:p>
      </dgm:t>
    </dgm:pt>
    <dgm:pt modelId="{AA8B7DAC-1DF4-4F98-9A30-67960E04AD4A}" type="sibTrans" cxnId="{EBCA2695-E53F-4295-8F91-82446C44414E}">
      <dgm:prSet/>
      <dgm:spPr/>
      <dgm:t>
        <a:bodyPr/>
        <a:lstStyle/>
        <a:p>
          <a:endParaRPr lang="en-US"/>
        </a:p>
      </dgm:t>
    </dgm:pt>
    <dgm:pt modelId="{DFC25DE7-C32E-427C-AB04-10082723F2AC}">
      <dgm:prSet phldrT="[Text]"/>
      <dgm:spPr/>
      <dgm:t>
        <a:bodyPr/>
        <a:lstStyle/>
        <a:p>
          <a:r>
            <a:rPr lang="en-US" dirty="0">
              <a:solidFill>
                <a:schemeClr val="tx1"/>
              </a:solidFill>
              <a:latin typeface="Times New Roman" panose="02020603050405020304" pitchFamily="18" charset="0"/>
              <a:cs typeface="Times New Roman" panose="02020603050405020304" pitchFamily="18" charset="0"/>
            </a:rPr>
            <a:t>Chemistry</a:t>
          </a:r>
        </a:p>
        <a:p>
          <a:r>
            <a:rPr lang="en-US" dirty="0">
              <a:solidFill>
                <a:schemeClr val="tx1"/>
              </a:solidFill>
              <a:latin typeface="Times New Roman" panose="02020603050405020304" pitchFamily="18" charset="0"/>
              <a:cs typeface="Times New Roman" panose="02020603050405020304" pitchFamily="18" charset="0"/>
            </a:rPr>
            <a:t>NWU</a:t>
          </a:r>
        </a:p>
      </dgm:t>
    </dgm:pt>
    <dgm:pt modelId="{2F6D3DCA-52D7-4103-A4A6-13CCD4AB24CA}" type="parTrans" cxnId="{48D8860B-D9B5-4C9A-84BE-320241938E8B}">
      <dgm:prSet/>
      <dgm:spPr/>
      <dgm:t>
        <a:bodyPr/>
        <a:lstStyle/>
        <a:p>
          <a:endParaRPr lang="en-US"/>
        </a:p>
      </dgm:t>
    </dgm:pt>
    <dgm:pt modelId="{1EBBE27A-FB1E-4B62-9504-7AEAFA9263B9}" type="sibTrans" cxnId="{48D8860B-D9B5-4C9A-84BE-320241938E8B}">
      <dgm:prSet/>
      <dgm:spPr/>
      <dgm:t>
        <a:bodyPr/>
        <a:lstStyle/>
        <a:p>
          <a:endParaRPr lang="en-US"/>
        </a:p>
      </dgm:t>
    </dgm:pt>
    <dgm:pt modelId="{06FA607A-5C4D-4599-8932-FBC90F850482}">
      <dgm:prSet phldrT="[Text]"/>
      <dgm:spPr/>
      <dgm:t>
        <a:bodyPr/>
        <a:lstStyle/>
        <a:p>
          <a:r>
            <a:rPr lang="en-US" dirty="0">
              <a:solidFill>
                <a:schemeClr val="tx1"/>
              </a:solidFill>
              <a:latin typeface="Times New Roman" panose="02020603050405020304" pitchFamily="18" charset="0"/>
              <a:cs typeface="Times New Roman" panose="02020603050405020304" pitchFamily="18" charset="0"/>
            </a:rPr>
            <a:t>Environmental Sciences</a:t>
          </a:r>
        </a:p>
        <a:p>
          <a:r>
            <a:rPr lang="en-US" dirty="0">
              <a:solidFill>
                <a:schemeClr val="tx1"/>
              </a:solidFill>
              <a:latin typeface="Times New Roman" panose="02020603050405020304" pitchFamily="18" charset="0"/>
              <a:cs typeface="Times New Roman" panose="02020603050405020304" pitchFamily="18" charset="0"/>
            </a:rPr>
            <a:t>NWU</a:t>
          </a:r>
        </a:p>
      </dgm:t>
    </dgm:pt>
    <dgm:pt modelId="{87772905-3BB3-441E-9462-368137D49E4A}" type="parTrans" cxnId="{FA9E969B-00AA-4023-B221-A56678D3945E}">
      <dgm:prSet/>
      <dgm:spPr/>
      <dgm:t>
        <a:bodyPr/>
        <a:lstStyle/>
        <a:p>
          <a:endParaRPr lang="en-US"/>
        </a:p>
      </dgm:t>
    </dgm:pt>
    <dgm:pt modelId="{17D8AB8B-6F90-42BB-9FFB-1510D514AD43}" type="sibTrans" cxnId="{FA9E969B-00AA-4023-B221-A56678D3945E}">
      <dgm:prSet/>
      <dgm:spPr/>
      <dgm:t>
        <a:bodyPr/>
        <a:lstStyle/>
        <a:p>
          <a:endParaRPr lang="en-US"/>
        </a:p>
      </dgm:t>
    </dgm:pt>
    <dgm:pt modelId="{10A8C194-F52B-4D46-85C8-CA60E6FA8A93}">
      <dgm:prSet/>
      <dgm:spPr/>
      <dgm:t>
        <a:bodyPr/>
        <a:lstStyle/>
        <a:p>
          <a:r>
            <a:rPr lang="en-US" dirty="0">
              <a:solidFill>
                <a:schemeClr val="tx1"/>
              </a:solidFill>
              <a:latin typeface="Times New Roman" panose="02020603050405020304" pitchFamily="18" charset="0"/>
              <a:cs typeface="Times New Roman" panose="02020603050405020304" pitchFamily="18" charset="0"/>
            </a:rPr>
            <a:t>Physics</a:t>
          </a:r>
        </a:p>
        <a:p>
          <a:r>
            <a:rPr lang="en-US" dirty="0">
              <a:solidFill>
                <a:schemeClr val="tx1"/>
              </a:solidFill>
              <a:latin typeface="Times New Roman" panose="02020603050405020304" pitchFamily="18" charset="0"/>
              <a:cs typeface="Times New Roman" panose="02020603050405020304" pitchFamily="18" charset="0"/>
            </a:rPr>
            <a:t>NWU</a:t>
          </a:r>
        </a:p>
      </dgm:t>
    </dgm:pt>
    <dgm:pt modelId="{3A08430B-2FC5-4CC3-9B4E-3FF01538F4AD}" type="parTrans" cxnId="{EA917289-F227-409E-93DA-3FB2C5BDD7B5}">
      <dgm:prSet/>
      <dgm:spPr/>
      <dgm:t>
        <a:bodyPr/>
        <a:lstStyle/>
        <a:p>
          <a:endParaRPr lang="en-US"/>
        </a:p>
      </dgm:t>
    </dgm:pt>
    <dgm:pt modelId="{37E226DD-CC27-4BCD-B571-AEB33B51E874}" type="sibTrans" cxnId="{EA917289-F227-409E-93DA-3FB2C5BDD7B5}">
      <dgm:prSet/>
      <dgm:spPr/>
      <dgm:t>
        <a:bodyPr/>
        <a:lstStyle/>
        <a:p>
          <a:endParaRPr lang="en-US"/>
        </a:p>
      </dgm:t>
    </dgm:pt>
    <dgm:pt modelId="{CF39E4D4-46FB-48BF-88EE-A3E336B27D1F}">
      <dgm:prSet/>
      <dgm:spPr/>
      <dgm:t>
        <a:bodyPr/>
        <a:lstStyle/>
        <a:p>
          <a:r>
            <a:rPr lang="en-US" dirty="0">
              <a:solidFill>
                <a:schemeClr val="tx1"/>
              </a:solidFill>
              <a:latin typeface="Times New Roman" panose="02020603050405020304" pitchFamily="18" charset="0"/>
              <a:cs typeface="Times New Roman" panose="02020603050405020304" pitchFamily="18" charset="0"/>
            </a:rPr>
            <a:t>Biological Sciences</a:t>
          </a:r>
        </a:p>
        <a:p>
          <a:r>
            <a:rPr lang="en-US" dirty="0">
              <a:solidFill>
                <a:schemeClr val="tx1"/>
              </a:solidFill>
              <a:latin typeface="Times New Roman" panose="02020603050405020304" pitchFamily="18" charset="0"/>
              <a:cs typeface="Times New Roman" panose="02020603050405020304" pitchFamily="18" charset="0"/>
            </a:rPr>
            <a:t>NWU</a:t>
          </a:r>
        </a:p>
      </dgm:t>
    </dgm:pt>
    <dgm:pt modelId="{564AE419-3280-4286-82E9-0B4347916A09}" type="parTrans" cxnId="{EB817C0C-4AA9-4488-AB7A-447AF348CDE3}">
      <dgm:prSet/>
      <dgm:spPr/>
      <dgm:t>
        <a:bodyPr/>
        <a:lstStyle/>
        <a:p>
          <a:endParaRPr lang="en-US"/>
        </a:p>
      </dgm:t>
    </dgm:pt>
    <dgm:pt modelId="{5B6A8A3C-CF58-4DC5-A4AE-BB0F93E7F51F}" type="sibTrans" cxnId="{EB817C0C-4AA9-4488-AB7A-447AF348CDE3}">
      <dgm:prSet/>
      <dgm:spPr/>
      <dgm:t>
        <a:bodyPr/>
        <a:lstStyle/>
        <a:p>
          <a:endParaRPr lang="en-US"/>
        </a:p>
      </dgm:t>
    </dgm:pt>
    <dgm:pt modelId="{DCDBD802-438D-409D-B35B-3D9303874A9D}">
      <dgm:prSet/>
      <dgm:spPr>
        <a:solidFill>
          <a:srgbClr val="FFFF00"/>
        </a:solidFill>
      </dgm:spPr>
      <dgm:t>
        <a:bodyPr/>
        <a:lstStyle/>
        <a:p>
          <a:r>
            <a:rPr lang="en-US" dirty="0">
              <a:solidFill>
                <a:schemeClr val="tx1"/>
              </a:solidFill>
              <a:latin typeface="Times New Roman" panose="02020603050405020304" pitchFamily="18" charset="0"/>
              <a:cs typeface="Times New Roman" panose="02020603050405020304" pitchFamily="18" charset="0"/>
            </a:rPr>
            <a:t>Nuclear Industry</a:t>
          </a:r>
        </a:p>
      </dgm:t>
    </dgm:pt>
    <dgm:pt modelId="{975ECEF7-24F3-42E1-BF76-728D9BBBB416}" type="parTrans" cxnId="{900BD0A8-CB77-4D0A-BDC1-70343DC01E40}">
      <dgm:prSet/>
      <dgm:spPr/>
      <dgm:t>
        <a:bodyPr/>
        <a:lstStyle/>
        <a:p>
          <a:endParaRPr lang="en-US"/>
        </a:p>
      </dgm:t>
    </dgm:pt>
    <dgm:pt modelId="{EEA6E5DF-7013-409F-A466-88CC0B4AB15E}" type="sibTrans" cxnId="{900BD0A8-CB77-4D0A-BDC1-70343DC01E40}">
      <dgm:prSet/>
      <dgm:spPr/>
      <dgm:t>
        <a:bodyPr/>
        <a:lstStyle/>
        <a:p>
          <a:endParaRPr lang="en-US"/>
        </a:p>
      </dgm:t>
    </dgm:pt>
    <dgm:pt modelId="{8AFA3BEB-8168-4B3D-976E-7DECEBBAAAEE}">
      <dgm:prSet/>
      <dgm:spPr>
        <a:solidFill>
          <a:srgbClr val="00B0F0"/>
        </a:solidFill>
      </dgm:spPr>
      <dgm:t>
        <a:bodyPr/>
        <a:lstStyle/>
        <a:p>
          <a:r>
            <a:rPr lang="en-US" dirty="0" err="1">
              <a:solidFill>
                <a:schemeClr val="tx1"/>
              </a:solidFill>
              <a:latin typeface="Times New Roman" panose="02020603050405020304" pitchFamily="18" charset="0"/>
              <a:cs typeface="Times New Roman" panose="02020603050405020304" pitchFamily="18" charset="0"/>
            </a:rPr>
            <a:t>MoU</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(Org</a:t>
          </a:r>
          <a:r>
            <a:rPr lang="en-US" dirty="0">
              <a:solidFill>
                <a:schemeClr val="tx1"/>
              </a:solidFill>
            </a:rPr>
            <a:t>)</a:t>
          </a:r>
        </a:p>
      </dgm:t>
    </dgm:pt>
    <dgm:pt modelId="{A29FAABF-546F-47A1-9CF8-43901531BE1B}" type="parTrans" cxnId="{5C4F5151-AEC9-4949-A64E-8F6CAE830913}">
      <dgm:prSet/>
      <dgm:spPr/>
      <dgm:t>
        <a:bodyPr/>
        <a:lstStyle/>
        <a:p>
          <a:endParaRPr lang="en-US"/>
        </a:p>
      </dgm:t>
    </dgm:pt>
    <dgm:pt modelId="{D576D1D8-F1E5-4608-A4FE-1B55B59DB764}" type="sibTrans" cxnId="{5C4F5151-AEC9-4949-A64E-8F6CAE830913}">
      <dgm:prSet/>
      <dgm:spPr/>
      <dgm:t>
        <a:bodyPr/>
        <a:lstStyle/>
        <a:p>
          <a:endParaRPr lang="en-US"/>
        </a:p>
      </dgm:t>
    </dgm:pt>
    <dgm:pt modelId="{AB8B07BC-0134-44A8-BE1B-4E91BE158C5D}" type="pres">
      <dgm:prSet presAssocID="{A0EDF568-4163-43BE-8775-7FE8798E12D0}" presName="cycle" presStyleCnt="0">
        <dgm:presLayoutVars>
          <dgm:chMax val="1"/>
          <dgm:dir/>
          <dgm:animLvl val="ctr"/>
          <dgm:resizeHandles val="exact"/>
        </dgm:presLayoutVars>
      </dgm:prSet>
      <dgm:spPr/>
    </dgm:pt>
    <dgm:pt modelId="{133349F7-5E43-4430-88FF-86D18D940D54}" type="pres">
      <dgm:prSet presAssocID="{5951555E-FFE4-437B-8C3D-84B686EE6CD1}" presName="centerShape" presStyleLbl="node0" presStyleIdx="0" presStyleCnt="1"/>
      <dgm:spPr/>
    </dgm:pt>
    <dgm:pt modelId="{2D5F91C9-5D93-406F-8808-9DFBA69610B8}" type="pres">
      <dgm:prSet presAssocID="{6899E13E-FC2A-45DD-8FC8-57C89DD4AF1A}" presName="parTrans" presStyleLbl="bgSibTrans2D1" presStyleIdx="0" presStyleCnt="7"/>
      <dgm:spPr/>
    </dgm:pt>
    <dgm:pt modelId="{9B963D39-2A68-41C9-9458-1210FB972668}" type="pres">
      <dgm:prSet presAssocID="{5B59912F-704E-41EB-BDE6-A17C7E98D9A6}" presName="node" presStyleLbl="node1" presStyleIdx="0" presStyleCnt="7">
        <dgm:presLayoutVars>
          <dgm:bulletEnabled val="1"/>
        </dgm:presLayoutVars>
      </dgm:prSet>
      <dgm:spPr/>
    </dgm:pt>
    <dgm:pt modelId="{B7338D05-874D-4C0F-8F78-208DB6C1147A}" type="pres">
      <dgm:prSet presAssocID="{2F6D3DCA-52D7-4103-A4A6-13CCD4AB24CA}" presName="parTrans" presStyleLbl="bgSibTrans2D1" presStyleIdx="1" presStyleCnt="7"/>
      <dgm:spPr/>
    </dgm:pt>
    <dgm:pt modelId="{52B3353E-9D48-4588-B20A-94740357B622}" type="pres">
      <dgm:prSet presAssocID="{DFC25DE7-C32E-427C-AB04-10082723F2AC}" presName="node" presStyleLbl="node1" presStyleIdx="1" presStyleCnt="7">
        <dgm:presLayoutVars>
          <dgm:bulletEnabled val="1"/>
        </dgm:presLayoutVars>
      </dgm:prSet>
      <dgm:spPr/>
    </dgm:pt>
    <dgm:pt modelId="{16663F6A-23E6-4527-8954-14B35E2A7A45}" type="pres">
      <dgm:prSet presAssocID="{87772905-3BB3-441E-9462-368137D49E4A}" presName="parTrans" presStyleLbl="bgSibTrans2D1" presStyleIdx="2" presStyleCnt="7"/>
      <dgm:spPr/>
    </dgm:pt>
    <dgm:pt modelId="{E37BDFBA-E668-47B8-99BB-C0CED6A3B2B6}" type="pres">
      <dgm:prSet presAssocID="{06FA607A-5C4D-4599-8932-FBC90F850482}" presName="node" presStyleLbl="node1" presStyleIdx="2" presStyleCnt="7">
        <dgm:presLayoutVars>
          <dgm:bulletEnabled val="1"/>
        </dgm:presLayoutVars>
      </dgm:prSet>
      <dgm:spPr/>
    </dgm:pt>
    <dgm:pt modelId="{C899F1D5-AFBD-4B37-BC59-4F3ED13AED3E}" type="pres">
      <dgm:prSet presAssocID="{3A08430B-2FC5-4CC3-9B4E-3FF01538F4AD}" presName="parTrans" presStyleLbl="bgSibTrans2D1" presStyleIdx="3" presStyleCnt="7"/>
      <dgm:spPr/>
    </dgm:pt>
    <dgm:pt modelId="{7E8F02E3-9CA4-462A-B805-8B2D46441CED}" type="pres">
      <dgm:prSet presAssocID="{10A8C194-F52B-4D46-85C8-CA60E6FA8A93}" presName="node" presStyleLbl="node1" presStyleIdx="3" presStyleCnt="7">
        <dgm:presLayoutVars>
          <dgm:bulletEnabled val="1"/>
        </dgm:presLayoutVars>
      </dgm:prSet>
      <dgm:spPr/>
    </dgm:pt>
    <dgm:pt modelId="{45AE63D1-886A-47E2-9DC0-7838873E546F}" type="pres">
      <dgm:prSet presAssocID="{564AE419-3280-4286-82E9-0B4347916A09}" presName="parTrans" presStyleLbl="bgSibTrans2D1" presStyleIdx="4" presStyleCnt="7"/>
      <dgm:spPr/>
    </dgm:pt>
    <dgm:pt modelId="{20474AAD-2DD2-432F-97B6-659CF0EBB4F6}" type="pres">
      <dgm:prSet presAssocID="{CF39E4D4-46FB-48BF-88EE-A3E336B27D1F}" presName="node" presStyleLbl="node1" presStyleIdx="4" presStyleCnt="7">
        <dgm:presLayoutVars>
          <dgm:bulletEnabled val="1"/>
        </dgm:presLayoutVars>
      </dgm:prSet>
      <dgm:spPr/>
    </dgm:pt>
    <dgm:pt modelId="{19C0697B-8280-4B7E-B421-215C58331DAD}" type="pres">
      <dgm:prSet presAssocID="{975ECEF7-24F3-42E1-BF76-728D9BBBB416}" presName="parTrans" presStyleLbl="bgSibTrans2D1" presStyleIdx="5" presStyleCnt="7"/>
      <dgm:spPr/>
    </dgm:pt>
    <dgm:pt modelId="{6D48FBD7-4107-4C6A-ACA4-5098502BDBE7}" type="pres">
      <dgm:prSet presAssocID="{DCDBD802-438D-409D-B35B-3D9303874A9D}" presName="node" presStyleLbl="node1" presStyleIdx="5" presStyleCnt="7" custRadScaleRad="100699" custRadScaleInc="217">
        <dgm:presLayoutVars>
          <dgm:bulletEnabled val="1"/>
        </dgm:presLayoutVars>
      </dgm:prSet>
      <dgm:spPr/>
    </dgm:pt>
    <dgm:pt modelId="{2550C0CA-A5BF-441C-B978-1D857A5FD7A0}" type="pres">
      <dgm:prSet presAssocID="{A29FAABF-546F-47A1-9CF8-43901531BE1B}" presName="parTrans" presStyleLbl="bgSibTrans2D1" presStyleIdx="6" presStyleCnt="7"/>
      <dgm:spPr/>
    </dgm:pt>
    <dgm:pt modelId="{F86C7BF6-C87C-4468-98C3-D324ADE8C1B0}" type="pres">
      <dgm:prSet presAssocID="{8AFA3BEB-8168-4B3D-976E-7DECEBBAAAEE}" presName="node" presStyleLbl="node1" presStyleIdx="6" presStyleCnt="7" custRadScaleRad="101723" custRadScaleInc="1857">
        <dgm:presLayoutVars>
          <dgm:bulletEnabled val="1"/>
        </dgm:presLayoutVars>
      </dgm:prSet>
      <dgm:spPr/>
    </dgm:pt>
  </dgm:ptLst>
  <dgm:cxnLst>
    <dgm:cxn modelId="{D23F4400-73B2-47C3-AC76-7FDCCC3A5560}" type="presOf" srcId="{2F6D3DCA-52D7-4103-A4A6-13CCD4AB24CA}" destId="{B7338D05-874D-4C0F-8F78-208DB6C1147A}" srcOrd="0" destOrd="0" presId="urn:microsoft.com/office/officeart/2005/8/layout/radial4"/>
    <dgm:cxn modelId="{48D8860B-D9B5-4C9A-84BE-320241938E8B}" srcId="{5951555E-FFE4-437B-8C3D-84B686EE6CD1}" destId="{DFC25DE7-C32E-427C-AB04-10082723F2AC}" srcOrd="1" destOrd="0" parTransId="{2F6D3DCA-52D7-4103-A4A6-13CCD4AB24CA}" sibTransId="{1EBBE27A-FB1E-4B62-9504-7AEAFA9263B9}"/>
    <dgm:cxn modelId="{EB817C0C-4AA9-4488-AB7A-447AF348CDE3}" srcId="{5951555E-FFE4-437B-8C3D-84B686EE6CD1}" destId="{CF39E4D4-46FB-48BF-88EE-A3E336B27D1F}" srcOrd="4" destOrd="0" parTransId="{564AE419-3280-4286-82E9-0B4347916A09}" sibTransId="{5B6A8A3C-CF58-4DC5-A4AE-BB0F93E7F51F}"/>
    <dgm:cxn modelId="{7D22B213-81DD-4A91-9868-AB5FE26F5331}" type="presOf" srcId="{3A08430B-2FC5-4CC3-9B4E-3FF01538F4AD}" destId="{C899F1D5-AFBD-4B37-BC59-4F3ED13AED3E}" srcOrd="0" destOrd="0" presId="urn:microsoft.com/office/officeart/2005/8/layout/radial4"/>
    <dgm:cxn modelId="{C369441D-B02D-45DE-B4F5-E1B8B9EA970E}" srcId="{A0EDF568-4163-43BE-8775-7FE8798E12D0}" destId="{5951555E-FFE4-437B-8C3D-84B686EE6CD1}" srcOrd="0" destOrd="0" parTransId="{B8359875-FE4B-4271-A96C-4E5D76705408}" sibTransId="{6A925FE1-497D-432F-B0F5-B63CB3760FA1}"/>
    <dgm:cxn modelId="{DF193A27-244A-48FE-B0B9-143D69C7344E}" type="presOf" srcId="{A29FAABF-546F-47A1-9CF8-43901531BE1B}" destId="{2550C0CA-A5BF-441C-B978-1D857A5FD7A0}" srcOrd="0" destOrd="0" presId="urn:microsoft.com/office/officeart/2005/8/layout/radial4"/>
    <dgm:cxn modelId="{8CA9843E-6EFE-4A77-B49A-B8BCFF276C94}" type="presOf" srcId="{CF39E4D4-46FB-48BF-88EE-A3E336B27D1F}" destId="{20474AAD-2DD2-432F-97B6-659CF0EBB4F6}" srcOrd="0" destOrd="0" presId="urn:microsoft.com/office/officeart/2005/8/layout/radial4"/>
    <dgm:cxn modelId="{CB464D3F-EEC1-4ED6-9C5B-D80357E39CE2}" type="presOf" srcId="{6899E13E-FC2A-45DD-8FC8-57C89DD4AF1A}" destId="{2D5F91C9-5D93-406F-8808-9DFBA69610B8}" srcOrd="0" destOrd="0" presId="urn:microsoft.com/office/officeart/2005/8/layout/radial4"/>
    <dgm:cxn modelId="{07B80C61-7C2C-4292-BE56-74C57AD6883F}" type="presOf" srcId="{8AFA3BEB-8168-4B3D-976E-7DECEBBAAAEE}" destId="{F86C7BF6-C87C-4468-98C3-D324ADE8C1B0}" srcOrd="0" destOrd="0" presId="urn:microsoft.com/office/officeart/2005/8/layout/radial4"/>
    <dgm:cxn modelId="{5C4F5151-AEC9-4949-A64E-8F6CAE830913}" srcId="{5951555E-FFE4-437B-8C3D-84B686EE6CD1}" destId="{8AFA3BEB-8168-4B3D-976E-7DECEBBAAAEE}" srcOrd="6" destOrd="0" parTransId="{A29FAABF-546F-47A1-9CF8-43901531BE1B}" sibTransId="{D576D1D8-F1E5-4608-A4FE-1B55B59DB764}"/>
    <dgm:cxn modelId="{235E8C55-2B2C-46E0-A8CE-18180029E457}" type="presOf" srcId="{5951555E-FFE4-437B-8C3D-84B686EE6CD1}" destId="{133349F7-5E43-4430-88FF-86D18D940D54}" srcOrd="0" destOrd="0" presId="urn:microsoft.com/office/officeart/2005/8/layout/radial4"/>
    <dgm:cxn modelId="{219D0B77-EA83-4A31-92C2-1F38B6826D2A}" type="presOf" srcId="{10A8C194-F52B-4D46-85C8-CA60E6FA8A93}" destId="{7E8F02E3-9CA4-462A-B805-8B2D46441CED}" srcOrd="0" destOrd="0" presId="urn:microsoft.com/office/officeart/2005/8/layout/radial4"/>
    <dgm:cxn modelId="{F8632E78-E2D0-448E-A971-4D5C8CC76385}" type="presOf" srcId="{DCDBD802-438D-409D-B35B-3D9303874A9D}" destId="{6D48FBD7-4107-4C6A-ACA4-5098502BDBE7}" srcOrd="0" destOrd="0" presId="urn:microsoft.com/office/officeart/2005/8/layout/radial4"/>
    <dgm:cxn modelId="{EA917289-F227-409E-93DA-3FB2C5BDD7B5}" srcId="{5951555E-FFE4-437B-8C3D-84B686EE6CD1}" destId="{10A8C194-F52B-4D46-85C8-CA60E6FA8A93}" srcOrd="3" destOrd="0" parTransId="{3A08430B-2FC5-4CC3-9B4E-3FF01538F4AD}" sibTransId="{37E226DD-CC27-4BCD-B571-AEB33B51E874}"/>
    <dgm:cxn modelId="{AA02958A-F236-4492-8A69-37678186EAF6}" type="presOf" srcId="{A0EDF568-4163-43BE-8775-7FE8798E12D0}" destId="{AB8B07BC-0134-44A8-BE1B-4E91BE158C5D}" srcOrd="0" destOrd="0" presId="urn:microsoft.com/office/officeart/2005/8/layout/radial4"/>
    <dgm:cxn modelId="{EBCA2695-E53F-4295-8F91-82446C44414E}" srcId="{5951555E-FFE4-437B-8C3D-84B686EE6CD1}" destId="{5B59912F-704E-41EB-BDE6-A17C7E98D9A6}" srcOrd="0" destOrd="0" parTransId="{6899E13E-FC2A-45DD-8FC8-57C89DD4AF1A}" sibTransId="{AA8B7DAC-1DF4-4F98-9A30-67960E04AD4A}"/>
    <dgm:cxn modelId="{FA9E969B-00AA-4023-B221-A56678D3945E}" srcId="{5951555E-FFE4-437B-8C3D-84B686EE6CD1}" destId="{06FA607A-5C4D-4599-8932-FBC90F850482}" srcOrd="2" destOrd="0" parTransId="{87772905-3BB3-441E-9462-368137D49E4A}" sibTransId="{17D8AB8B-6F90-42BB-9FFB-1510D514AD43}"/>
    <dgm:cxn modelId="{608740A0-4A38-43C8-86D5-05DA303C1372}" type="presOf" srcId="{87772905-3BB3-441E-9462-368137D49E4A}" destId="{16663F6A-23E6-4527-8954-14B35E2A7A45}" srcOrd="0" destOrd="0" presId="urn:microsoft.com/office/officeart/2005/8/layout/radial4"/>
    <dgm:cxn modelId="{900BD0A8-CB77-4D0A-BDC1-70343DC01E40}" srcId="{5951555E-FFE4-437B-8C3D-84B686EE6CD1}" destId="{DCDBD802-438D-409D-B35B-3D9303874A9D}" srcOrd="5" destOrd="0" parTransId="{975ECEF7-24F3-42E1-BF76-728D9BBBB416}" sibTransId="{EEA6E5DF-7013-409F-A466-88CC0B4AB15E}"/>
    <dgm:cxn modelId="{E3F3D0B6-158D-424C-B042-757745523041}" type="presOf" srcId="{DFC25DE7-C32E-427C-AB04-10082723F2AC}" destId="{52B3353E-9D48-4588-B20A-94740357B622}" srcOrd="0" destOrd="0" presId="urn:microsoft.com/office/officeart/2005/8/layout/radial4"/>
    <dgm:cxn modelId="{90C304B7-A99C-4DD2-98CA-082AEF2E5498}" type="presOf" srcId="{975ECEF7-24F3-42E1-BF76-728D9BBBB416}" destId="{19C0697B-8280-4B7E-B421-215C58331DAD}" srcOrd="0" destOrd="0" presId="urn:microsoft.com/office/officeart/2005/8/layout/radial4"/>
    <dgm:cxn modelId="{8D302CC0-9048-4942-95FB-0E3580B36002}" type="presOf" srcId="{564AE419-3280-4286-82E9-0B4347916A09}" destId="{45AE63D1-886A-47E2-9DC0-7838873E546F}" srcOrd="0" destOrd="0" presId="urn:microsoft.com/office/officeart/2005/8/layout/radial4"/>
    <dgm:cxn modelId="{5E4CEFD7-2906-45E6-BEB2-B01FB017C08B}" type="presOf" srcId="{06FA607A-5C4D-4599-8932-FBC90F850482}" destId="{E37BDFBA-E668-47B8-99BB-C0CED6A3B2B6}" srcOrd="0" destOrd="0" presId="urn:microsoft.com/office/officeart/2005/8/layout/radial4"/>
    <dgm:cxn modelId="{B3CA86F7-2A22-4EF8-9D42-4805A4C02955}" type="presOf" srcId="{5B59912F-704E-41EB-BDE6-A17C7E98D9A6}" destId="{9B963D39-2A68-41C9-9458-1210FB972668}" srcOrd="0" destOrd="0" presId="urn:microsoft.com/office/officeart/2005/8/layout/radial4"/>
    <dgm:cxn modelId="{236539C7-F0A1-4FC8-8101-5362FFA6D95B}" type="presParOf" srcId="{AB8B07BC-0134-44A8-BE1B-4E91BE158C5D}" destId="{133349F7-5E43-4430-88FF-86D18D940D54}" srcOrd="0" destOrd="0" presId="urn:microsoft.com/office/officeart/2005/8/layout/radial4"/>
    <dgm:cxn modelId="{17E99E59-1B66-4BE8-8E78-6DBAB77E2F1C}" type="presParOf" srcId="{AB8B07BC-0134-44A8-BE1B-4E91BE158C5D}" destId="{2D5F91C9-5D93-406F-8808-9DFBA69610B8}" srcOrd="1" destOrd="0" presId="urn:microsoft.com/office/officeart/2005/8/layout/radial4"/>
    <dgm:cxn modelId="{8AA1AC18-3963-4B3E-B206-6427F23CDED8}" type="presParOf" srcId="{AB8B07BC-0134-44A8-BE1B-4E91BE158C5D}" destId="{9B963D39-2A68-41C9-9458-1210FB972668}" srcOrd="2" destOrd="0" presId="urn:microsoft.com/office/officeart/2005/8/layout/radial4"/>
    <dgm:cxn modelId="{1324164F-CA22-43CC-B3A4-99675DBA5054}" type="presParOf" srcId="{AB8B07BC-0134-44A8-BE1B-4E91BE158C5D}" destId="{B7338D05-874D-4C0F-8F78-208DB6C1147A}" srcOrd="3" destOrd="0" presId="urn:microsoft.com/office/officeart/2005/8/layout/radial4"/>
    <dgm:cxn modelId="{8862A9F0-CFA0-4AEE-BEF0-B5907F8347CD}" type="presParOf" srcId="{AB8B07BC-0134-44A8-BE1B-4E91BE158C5D}" destId="{52B3353E-9D48-4588-B20A-94740357B622}" srcOrd="4" destOrd="0" presId="urn:microsoft.com/office/officeart/2005/8/layout/radial4"/>
    <dgm:cxn modelId="{24C2F5C1-7BD4-4371-BB03-49182521A473}" type="presParOf" srcId="{AB8B07BC-0134-44A8-BE1B-4E91BE158C5D}" destId="{16663F6A-23E6-4527-8954-14B35E2A7A45}" srcOrd="5" destOrd="0" presId="urn:microsoft.com/office/officeart/2005/8/layout/radial4"/>
    <dgm:cxn modelId="{28A4139F-5A4A-48C4-80EB-3D14EDE87EE7}" type="presParOf" srcId="{AB8B07BC-0134-44A8-BE1B-4E91BE158C5D}" destId="{E37BDFBA-E668-47B8-99BB-C0CED6A3B2B6}" srcOrd="6" destOrd="0" presId="urn:microsoft.com/office/officeart/2005/8/layout/radial4"/>
    <dgm:cxn modelId="{9873DC52-724B-48ED-9847-66DA67B50909}" type="presParOf" srcId="{AB8B07BC-0134-44A8-BE1B-4E91BE158C5D}" destId="{C899F1D5-AFBD-4B37-BC59-4F3ED13AED3E}" srcOrd="7" destOrd="0" presId="urn:microsoft.com/office/officeart/2005/8/layout/radial4"/>
    <dgm:cxn modelId="{48D45756-4068-4C23-83FF-FC7A6811E7BF}" type="presParOf" srcId="{AB8B07BC-0134-44A8-BE1B-4E91BE158C5D}" destId="{7E8F02E3-9CA4-462A-B805-8B2D46441CED}" srcOrd="8" destOrd="0" presId="urn:microsoft.com/office/officeart/2005/8/layout/radial4"/>
    <dgm:cxn modelId="{E12E6419-A438-4AB7-BACE-84D879F15677}" type="presParOf" srcId="{AB8B07BC-0134-44A8-BE1B-4E91BE158C5D}" destId="{45AE63D1-886A-47E2-9DC0-7838873E546F}" srcOrd="9" destOrd="0" presId="urn:microsoft.com/office/officeart/2005/8/layout/radial4"/>
    <dgm:cxn modelId="{E3EEFE41-0834-438F-864B-16E7596B925D}" type="presParOf" srcId="{AB8B07BC-0134-44A8-BE1B-4E91BE158C5D}" destId="{20474AAD-2DD2-432F-97B6-659CF0EBB4F6}" srcOrd="10" destOrd="0" presId="urn:microsoft.com/office/officeart/2005/8/layout/radial4"/>
    <dgm:cxn modelId="{311D02FB-D784-4396-85E1-2927438A5C64}" type="presParOf" srcId="{AB8B07BC-0134-44A8-BE1B-4E91BE158C5D}" destId="{19C0697B-8280-4B7E-B421-215C58331DAD}" srcOrd="11" destOrd="0" presId="urn:microsoft.com/office/officeart/2005/8/layout/radial4"/>
    <dgm:cxn modelId="{781C0CDB-F4BE-4C56-9819-E94701B78264}" type="presParOf" srcId="{AB8B07BC-0134-44A8-BE1B-4E91BE158C5D}" destId="{6D48FBD7-4107-4C6A-ACA4-5098502BDBE7}" srcOrd="12" destOrd="0" presId="urn:microsoft.com/office/officeart/2005/8/layout/radial4"/>
    <dgm:cxn modelId="{55C4CEE6-BC2A-4AE5-ACC6-C6072E84E471}" type="presParOf" srcId="{AB8B07BC-0134-44A8-BE1B-4E91BE158C5D}" destId="{2550C0CA-A5BF-441C-B978-1D857A5FD7A0}" srcOrd="13" destOrd="0" presId="urn:microsoft.com/office/officeart/2005/8/layout/radial4"/>
    <dgm:cxn modelId="{AFA70B21-64D0-496E-8A27-4CF6C82D5426}" type="presParOf" srcId="{AB8B07BC-0134-44A8-BE1B-4E91BE158C5D}" destId="{F86C7BF6-C87C-4468-98C3-D324ADE8C1B0}"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360C2-C36C-4C82-920A-8290DCEDCA5F}">
      <dsp:nvSpPr>
        <dsp:cNvPr id="0" name=""/>
        <dsp:cNvSpPr/>
      </dsp:nvSpPr>
      <dsp:spPr>
        <a:xfrm>
          <a:off x="271283" y="3812066"/>
          <a:ext cx="471418" cy="1275029"/>
        </a:xfrm>
        <a:custGeom>
          <a:avLst/>
          <a:gdLst/>
          <a:ahLst/>
          <a:cxnLst/>
          <a:rect l="0" t="0" r="0" b="0"/>
          <a:pathLst>
            <a:path>
              <a:moveTo>
                <a:pt x="0" y="0"/>
              </a:moveTo>
              <a:lnTo>
                <a:pt x="0" y="1275029"/>
              </a:lnTo>
              <a:lnTo>
                <a:pt x="471418" y="1275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B1B90-A08B-4E95-A700-B90FB91E9EE8}">
      <dsp:nvSpPr>
        <dsp:cNvPr id="0" name=""/>
        <dsp:cNvSpPr/>
      </dsp:nvSpPr>
      <dsp:spPr>
        <a:xfrm>
          <a:off x="1356416" y="1335316"/>
          <a:ext cx="2947663" cy="1256682"/>
        </a:xfrm>
        <a:custGeom>
          <a:avLst/>
          <a:gdLst/>
          <a:ahLst/>
          <a:cxnLst/>
          <a:rect l="0" t="0" r="0" b="0"/>
          <a:pathLst>
            <a:path>
              <a:moveTo>
                <a:pt x="2947663" y="0"/>
              </a:moveTo>
              <a:lnTo>
                <a:pt x="2947663" y="888596"/>
              </a:lnTo>
              <a:lnTo>
                <a:pt x="0" y="888596"/>
              </a:lnTo>
              <a:lnTo>
                <a:pt x="0" y="1256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131EED-FA7D-4638-83B4-51629134C4DF}">
      <dsp:nvSpPr>
        <dsp:cNvPr id="0" name=""/>
        <dsp:cNvSpPr/>
      </dsp:nvSpPr>
      <dsp:spPr>
        <a:xfrm>
          <a:off x="6250609" y="3401246"/>
          <a:ext cx="159591" cy="1367485"/>
        </a:xfrm>
        <a:custGeom>
          <a:avLst/>
          <a:gdLst/>
          <a:ahLst/>
          <a:cxnLst/>
          <a:rect l="0" t="0" r="0" b="0"/>
          <a:pathLst>
            <a:path>
              <a:moveTo>
                <a:pt x="159591" y="0"/>
              </a:moveTo>
              <a:lnTo>
                <a:pt x="159591" y="1367485"/>
              </a:lnTo>
              <a:lnTo>
                <a:pt x="0" y="13674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28FD54-7F0A-4CC2-B63C-C35D1127161E}">
      <dsp:nvSpPr>
        <dsp:cNvPr id="0" name=""/>
        <dsp:cNvSpPr/>
      </dsp:nvSpPr>
      <dsp:spPr>
        <a:xfrm>
          <a:off x="6410201" y="3401246"/>
          <a:ext cx="854364" cy="1337539"/>
        </a:xfrm>
        <a:custGeom>
          <a:avLst/>
          <a:gdLst/>
          <a:ahLst/>
          <a:cxnLst/>
          <a:rect l="0" t="0" r="0" b="0"/>
          <a:pathLst>
            <a:path>
              <a:moveTo>
                <a:pt x="0" y="0"/>
              </a:moveTo>
              <a:lnTo>
                <a:pt x="0" y="1337539"/>
              </a:lnTo>
              <a:lnTo>
                <a:pt x="854364" y="13375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37056E-5B31-4755-9DED-34EFBBE1E896}">
      <dsp:nvSpPr>
        <dsp:cNvPr id="0" name=""/>
        <dsp:cNvSpPr/>
      </dsp:nvSpPr>
      <dsp:spPr>
        <a:xfrm>
          <a:off x="4304079" y="1335316"/>
          <a:ext cx="2624527" cy="1256682"/>
        </a:xfrm>
        <a:custGeom>
          <a:avLst/>
          <a:gdLst/>
          <a:ahLst/>
          <a:cxnLst/>
          <a:rect l="0" t="0" r="0" b="0"/>
          <a:pathLst>
            <a:path>
              <a:moveTo>
                <a:pt x="0" y="0"/>
              </a:moveTo>
              <a:lnTo>
                <a:pt x="0" y="888596"/>
              </a:lnTo>
              <a:lnTo>
                <a:pt x="2624527" y="888596"/>
              </a:lnTo>
              <a:lnTo>
                <a:pt x="2624527" y="1256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72BB10-98E2-4CDE-B93A-5A6BBA689D73}">
      <dsp:nvSpPr>
        <dsp:cNvPr id="0" name=""/>
        <dsp:cNvSpPr/>
      </dsp:nvSpPr>
      <dsp:spPr>
        <a:xfrm>
          <a:off x="4304079" y="1335316"/>
          <a:ext cx="274838" cy="1256682"/>
        </a:xfrm>
        <a:custGeom>
          <a:avLst/>
          <a:gdLst/>
          <a:ahLst/>
          <a:cxnLst/>
          <a:rect l="0" t="0" r="0" b="0"/>
          <a:pathLst>
            <a:path>
              <a:moveTo>
                <a:pt x="0" y="0"/>
              </a:moveTo>
              <a:lnTo>
                <a:pt x="0" y="888596"/>
              </a:lnTo>
              <a:lnTo>
                <a:pt x="274838" y="888596"/>
              </a:lnTo>
              <a:lnTo>
                <a:pt x="274838" y="1256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EFC9A-EA86-4F41-95AD-74E9FB3D966C}">
      <dsp:nvSpPr>
        <dsp:cNvPr id="0" name=""/>
        <dsp:cNvSpPr/>
      </dsp:nvSpPr>
      <dsp:spPr>
        <a:xfrm>
          <a:off x="3126412" y="520337"/>
          <a:ext cx="2355333" cy="814978"/>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NWU</a:t>
          </a:r>
        </a:p>
      </dsp:txBody>
      <dsp:txXfrm>
        <a:off x="3126412" y="520337"/>
        <a:ext cx="2355333" cy="814978"/>
      </dsp:txXfrm>
    </dsp:sp>
    <dsp:sp modelId="{FE9A783B-0430-4960-8001-26D55133579F}">
      <dsp:nvSpPr>
        <dsp:cNvPr id="0" name=""/>
        <dsp:cNvSpPr/>
      </dsp:nvSpPr>
      <dsp:spPr>
        <a:xfrm>
          <a:off x="3930910" y="2591999"/>
          <a:ext cx="1296015" cy="829088"/>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OTHER</a:t>
          </a:r>
        </a:p>
      </dsp:txBody>
      <dsp:txXfrm>
        <a:off x="3930910" y="2591999"/>
        <a:ext cx="1296015" cy="829088"/>
      </dsp:txXfrm>
    </dsp:sp>
    <dsp:sp modelId="{BDFCFAFB-F79A-416A-AD9F-BA03ADCB4380}">
      <dsp:nvSpPr>
        <dsp:cNvPr id="0" name=""/>
        <dsp:cNvSpPr/>
      </dsp:nvSpPr>
      <dsp:spPr>
        <a:xfrm>
          <a:off x="6280599" y="2591999"/>
          <a:ext cx="1296015" cy="80924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FNAS</a:t>
          </a:r>
        </a:p>
      </dsp:txBody>
      <dsp:txXfrm>
        <a:off x="6280599" y="2591999"/>
        <a:ext cx="1296015" cy="809247"/>
      </dsp:txXfrm>
    </dsp:sp>
    <dsp:sp modelId="{35D60AC8-8FDA-4A02-90C3-8CA7844326EF}">
      <dsp:nvSpPr>
        <dsp:cNvPr id="0" name=""/>
        <dsp:cNvSpPr/>
      </dsp:nvSpPr>
      <dsp:spPr>
        <a:xfrm>
          <a:off x="7264565" y="4320008"/>
          <a:ext cx="1296015" cy="837554"/>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Other</a:t>
          </a:r>
        </a:p>
      </dsp:txBody>
      <dsp:txXfrm>
        <a:off x="7264565" y="4320008"/>
        <a:ext cx="1296015" cy="837554"/>
      </dsp:txXfrm>
    </dsp:sp>
    <dsp:sp modelId="{4A6F9047-BE29-403D-854D-F89C7A4B6F99}">
      <dsp:nvSpPr>
        <dsp:cNvPr id="0" name=""/>
        <dsp:cNvSpPr/>
      </dsp:nvSpPr>
      <dsp:spPr>
        <a:xfrm>
          <a:off x="3708042" y="4354187"/>
          <a:ext cx="2542567" cy="829088"/>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kern="1200" dirty="0">
              <a:solidFill>
                <a:schemeClr val="tx1"/>
              </a:solidFill>
            </a:rPr>
            <a:t>CARST </a:t>
          </a:r>
        </a:p>
        <a:p>
          <a:pPr marL="0" lvl="0" indent="0" algn="ctr" defTabSz="889000">
            <a:lnSpc>
              <a:spcPct val="90000"/>
            </a:lnSpc>
            <a:spcBef>
              <a:spcPct val="0"/>
            </a:spcBef>
            <a:spcAft>
              <a:spcPct val="35000"/>
            </a:spcAft>
            <a:buNone/>
          </a:pPr>
          <a:r>
            <a:rPr lang="en-ZA" sz="2000" kern="1200" dirty="0">
              <a:solidFill>
                <a:schemeClr val="tx1"/>
              </a:solidFill>
            </a:rPr>
            <a:t>Mahikeng Campus</a:t>
          </a:r>
        </a:p>
      </dsp:txBody>
      <dsp:txXfrm>
        <a:off x="3708042" y="4354187"/>
        <a:ext cx="2542567" cy="829088"/>
      </dsp:txXfrm>
    </dsp:sp>
    <dsp:sp modelId="{DBEA63D4-DBED-4B6E-AAB1-4C83AAD51BDE}">
      <dsp:nvSpPr>
        <dsp:cNvPr id="0" name=""/>
        <dsp:cNvSpPr/>
      </dsp:nvSpPr>
      <dsp:spPr>
        <a:xfrm>
          <a:off x="0" y="2591999"/>
          <a:ext cx="2712833" cy="122006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kern="1200" dirty="0">
              <a:solidFill>
                <a:schemeClr val="tx1"/>
              </a:solidFill>
            </a:rPr>
            <a:t>FENG </a:t>
          </a:r>
        </a:p>
        <a:p>
          <a:pPr marL="0" lvl="0" indent="0" algn="ctr" defTabSz="889000">
            <a:lnSpc>
              <a:spcPct val="90000"/>
            </a:lnSpc>
            <a:spcBef>
              <a:spcPct val="0"/>
            </a:spcBef>
            <a:spcAft>
              <a:spcPct val="35000"/>
            </a:spcAft>
            <a:buNone/>
          </a:pPr>
          <a:r>
            <a:rPr lang="en-ZA" sz="2000" kern="1200" dirty="0">
              <a:solidFill>
                <a:schemeClr val="tx1"/>
              </a:solidFill>
            </a:rPr>
            <a:t>Potchefstroom Campus</a:t>
          </a:r>
        </a:p>
      </dsp:txBody>
      <dsp:txXfrm>
        <a:off x="0" y="2591999"/>
        <a:ext cx="2712833" cy="1220066"/>
      </dsp:txXfrm>
    </dsp:sp>
    <dsp:sp modelId="{7C3E6ADE-9E1C-4C3F-A647-1FDC455AE13C}">
      <dsp:nvSpPr>
        <dsp:cNvPr id="0" name=""/>
        <dsp:cNvSpPr/>
      </dsp:nvSpPr>
      <dsp:spPr>
        <a:xfrm>
          <a:off x="742701" y="4672551"/>
          <a:ext cx="2160002" cy="829088"/>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Next Slide</a:t>
          </a:r>
        </a:p>
      </dsp:txBody>
      <dsp:txXfrm>
        <a:off x="742701" y="4672551"/>
        <a:ext cx="2160002" cy="829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4654A-63AD-4038-A661-B2A8BA1E601F}">
      <dsp:nvSpPr>
        <dsp:cNvPr id="0" name=""/>
        <dsp:cNvSpPr/>
      </dsp:nvSpPr>
      <dsp:spPr>
        <a:xfrm>
          <a:off x="2371334" y="566959"/>
          <a:ext cx="1947126" cy="649185"/>
        </a:xfrm>
        <a:custGeom>
          <a:avLst/>
          <a:gdLst/>
          <a:ahLst/>
          <a:cxnLst/>
          <a:rect l="0" t="0" r="0" b="0"/>
          <a:pathLst>
            <a:path>
              <a:moveTo>
                <a:pt x="1947126" y="0"/>
              </a:moveTo>
              <a:lnTo>
                <a:pt x="1947126" y="523537"/>
              </a:lnTo>
              <a:lnTo>
                <a:pt x="0" y="523537"/>
              </a:lnTo>
              <a:lnTo>
                <a:pt x="0" y="649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DA7C3D-C808-4ED2-96D5-DE4387B91FE5}">
      <dsp:nvSpPr>
        <dsp:cNvPr id="0" name=""/>
        <dsp:cNvSpPr/>
      </dsp:nvSpPr>
      <dsp:spPr>
        <a:xfrm>
          <a:off x="4320003" y="1780231"/>
          <a:ext cx="722240" cy="838021"/>
        </a:xfrm>
        <a:custGeom>
          <a:avLst/>
          <a:gdLst/>
          <a:ahLst/>
          <a:cxnLst/>
          <a:rect l="0" t="0" r="0" b="0"/>
          <a:pathLst>
            <a:path>
              <a:moveTo>
                <a:pt x="0" y="0"/>
              </a:moveTo>
              <a:lnTo>
                <a:pt x="0" y="712374"/>
              </a:lnTo>
              <a:lnTo>
                <a:pt x="722240" y="712374"/>
              </a:lnTo>
              <a:lnTo>
                <a:pt x="722240" y="8380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F79609-BE45-4168-85A4-77E9AE5B8FC8}">
      <dsp:nvSpPr>
        <dsp:cNvPr id="0" name=""/>
        <dsp:cNvSpPr/>
      </dsp:nvSpPr>
      <dsp:spPr>
        <a:xfrm>
          <a:off x="1555208" y="3198379"/>
          <a:ext cx="760786" cy="1742636"/>
        </a:xfrm>
        <a:custGeom>
          <a:avLst/>
          <a:gdLst/>
          <a:ahLst/>
          <a:cxnLst/>
          <a:rect l="0" t="0" r="0" b="0"/>
          <a:pathLst>
            <a:path>
              <a:moveTo>
                <a:pt x="760786" y="0"/>
              </a:moveTo>
              <a:lnTo>
                <a:pt x="760786" y="1742636"/>
              </a:lnTo>
              <a:lnTo>
                <a:pt x="0" y="17426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CB426C-BC94-403F-BA14-318C6D400941}">
      <dsp:nvSpPr>
        <dsp:cNvPr id="0" name=""/>
        <dsp:cNvSpPr/>
      </dsp:nvSpPr>
      <dsp:spPr>
        <a:xfrm>
          <a:off x="2315994" y="3198379"/>
          <a:ext cx="837607" cy="1749876"/>
        </a:xfrm>
        <a:custGeom>
          <a:avLst/>
          <a:gdLst/>
          <a:ahLst/>
          <a:cxnLst/>
          <a:rect l="0" t="0" r="0" b="0"/>
          <a:pathLst>
            <a:path>
              <a:moveTo>
                <a:pt x="0" y="0"/>
              </a:moveTo>
              <a:lnTo>
                <a:pt x="0" y="1749876"/>
              </a:lnTo>
              <a:lnTo>
                <a:pt x="837607" y="17498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FB2879-4132-4E33-91AD-F4D07AB2793D}">
      <dsp:nvSpPr>
        <dsp:cNvPr id="0" name=""/>
        <dsp:cNvSpPr/>
      </dsp:nvSpPr>
      <dsp:spPr>
        <a:xfrm>
          <a:off x="1573636" y="3198379"/>
          <a:ext cx="742357" cy="653047"/>
        </a:xfrm>
        <a:custGeom>
          <a:avLst/>
          <a:gdLst/>
          <a:ahLst/>
          <a:cxnLst/>
          <a:rect l="0" t="0" r="0" b="0"/>
          <a:pathLst>
            <a:path>
              <a:moveTo>
                <a:pt x="742357" y="0"/>
              </a:moveTo>
              <a:lnTo>
                <a:pt x="742357" y="653047"/>
              </a:lnTo>
              <a:lnTo>
                <a:pt x="0" y="6530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9360C2-C36C-4C82-920A-8290DCEDCA5F}">
      <dsp:nvSpPr>
        <dsp:cNvPr id="0" name=""/>
        <dsp:cNvSpPr/>
      </dsp:nvSpPr>
      <dsp:spPr>
        <a:xfrm>
          <a:off x="2315994" y="3198379"/>
          <a:ext cx="837607" cy="656092"/>
        </a:xfrm>
        <a:custGeom>
          <a:avLst/>
          <a:gdLst/>
          <a:ahLst/>
          <a:cxnLst/>
          <a:rect l="0" t="0" r="0" b="0"/>
          <a:pathLst>
            <a:path>
              <a:moveTo>
                <a:pt x="0" y="0"/>
              </a:moveTo>
              <a:lnTo>
                <a:pt x="0" y="656092"/>
              </a:lnTo>
              <a:lnTo>
                <a:pt x="837607" y="6560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9486E-ACE7-486D-A78D-B173F296A7B8}">
      <dsp:nvSpPr>
        <dsp:cNvPr id="0" name=""/>
        <dsp:cNvSpPr/>
      </dsp:nvSpPr>
      <dsp:spPr>
        <a:xfrm>
          <a:off x="2778516" y="1780231"/>
          <a:ext cx="1541486" cy="838021"/>
        </a:xfrm>
        <a:custGeom>
          <a:avLst/>
          <a:gdLst/>
          <a:ahLst/>
          <a:cxnLst/>
          <a:rect l="0" t="0" r="0" b="0"/>
          <a:pathLst>
            <a:path>
              <a:moveTo>
                <a:pt x="1541486" y="0"/>
              </a:moveTo>
              <a:lnTo>
                <a:pt x="1541486" y="712374"/>
              </a:lnTo>
              <a:lnTo>
                <a:pt x="0" y="712374"/>
              </a:lnTo>
              <a:lnTo>
                <a:pt x="0" y="8380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B1B90-A08B-4E95-A700-B90FB91E9EE8}">
      <dsp:nvSpPr>
        <dsp:cNvPr id="0" name=""/>
        <dsp:cNvSpPr/>
      </dsp:nvSpPr>
      <dsp:spPr>
        <a:xfrm>
          <a:off x="4272741" y="566959"/>
          <a:ext cx="91440" cy="649185"/>
        </a:xfrm>
        <a:custGeom>
          <a:avLst/>
          <a:gdLst/>
          <a:ahLst/>
          <a:cxnLst/>
          <a:rect l="0" t="0" r="0" b="0"/>
          <a:pathLst>
            <a:path>
              <a:moveTo>
                <a:pt x="45720" y="0"/>
              </a:moveTo>
              <a:lnTo>
                <a:pt x="45720" y="523537"/>
              </a:lnTo>
              <a:lnTo>
                <a:pt x="47262" y="523537"/>
              </a:lnTo>
              <a:lnTo>
                <a:pt x="47262" y="649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131EED-FA7D-4638-83B4-51629134C4DF}">
      <dsp:nvSpPr>
        <dsp:cNvPr id="0" name=""/>
        <dsp:cNvSpPr/>
      </dsp:nvSpPr>
      <dsp:spPr>
        <a:xfrm>
          <a:off x="5936839" y="1796272"/>
          <a:ext cx="721933" cy="2446927"/>
        </a:xfrm>
        <a:custGeom>
          <a:avLst/>
          <a:gdLst/>
          <a:ahLst/>
          <a:cxnLst/>
          <a:rect l="0" t="0" r="0" b="0"/>
          <a:pathLst>
            <a:path>
              <a:moveTo>
                <a:pt x="0" y="0"/>
              </a:moveTo>
              <a:lnTo>
                <a:pt x="0" y="2446927"/>
              </a:lnTo>
              <a:lnTo>
                <a:pt x="721933" y="24469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28FD54-7F0A-4CC2-B63C-C35D1127161E}">
      <dsp:nvSpPr>
        <dsp:cNvPr id="0" name=""/>
        <dsp:cNvSpPr/>
      </dsp:nvSpPr>
      <dsp:spPr>
        <a:xfrm>
          <a:off x="5936839" y="1796272"/>
          <a:ext cx="723620" cy="1128420"/>
        </a:xfrm>
        <a:custGeom>
          <a:avLst/>
          <a:gdLst/>
          <a:ahLst/>
          <a:cxnLst/>
          <a:rect l="0" t="0" r="0" b="0"/>
          <a:pathLst>
            <a:path>
              <a:moveTo>
                <a:pt x="0" y="0"/>
              </a:moveTo>
              <a:lnTo>
                <a:pt x="0" y="1128420"/>
              </a:lnTo>
              <a:lnTo>
                <a:pt x="723620" y="11284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37056E-5B31-4755-9DED-34EFBBE1E896}">
      <dsp:nvSpPr>
        <dsp:cNvPr id="0" name=""/>
        <dsp:cNvSpPr/>
      </dsp:nvSpPr>
      <dsp:spPr>
        <a:xfrm>
          <a:off x="4318461" y="566959"/>
          <a:ext cx="2082479" cy="649185"/>
        </a:xfrm>
        <a:custGeom>
          <a:avLst/>
          <a:gdLst/>
          <a:ahLst/>
          <a:cxnLst/>
          <a:rect l="0" t="0" r="0" b="0"/>
          <a:pathLst>
            <a:path>
              <a:moveTo>
                <a:pt x="0" y="0"/>
              </a:moveTo>
              <a:lnTo>
                <a:pt x="0" y="523537"/>
              </a:lnTo>
              <a:lnTo>
                <a:pt x="2082479" y="523537"/>
              </a:lnTo>
              <a:lnTo>
                <a:pt x="2082479" y="649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72BB10-98E2-4CDE-B93A-5A6BBA689D73}">
      <dsp:nvSpPr>
        <dsp:cNvPr id="0" name=""/>
        <dsp:cNvSpPr/>
      </dsp:nvSpPr>
      <dsp:spPr>
        <a:xfrm>
          <a:off x="4318461" y="566959"/>
          <a:ext cx="3738334" cy="649185"/>
        </a:xfrm>
        <a:custGeom>
          <a:avLst/>
          <a:gdLst/>
          <a:ahLst/>
          <a:cxnLst/>
          <a:rect l="0" t="0" r="0" b="0"/>
          <a:pathLst>
            <a:path>
              <a:moveTo>
                <a:pt x="0" y="0"/>
              </a:moveTo>
              <a:lnTo>
                <a:pt x="0" y="523537"/>
              </a:lnTo>
              <a:lnTo>
                <a:pt x="3738334" y="523537"/>
              </a:lnTo>
              <a:lnTo>
                <a:pt x="3738334" y="649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72ABDD-24F3-47AE-842A-C83F20A6C9C8}">
      <dsp:nvSpPr>
        <dsp:cNvPr id="0" name=""/>
        <dsp:cNvSpPr/>
      </dsp:nvSpPr>
      <dsp:spPr>
        <a:xfrm>
          <a:off x="580127" y="566959"/>
          <a:ext cx="3738334" cy="649185"/>
        </a:xfrm>
        <a:custGeom>
          <a:avLst/>
          <a:gdLst/>
          <a:ahLst/>
          <a:cxnLst/>
          <a:rect l="0" t="0" r="0" b="0"/>
          <a:pathLst>
            <a:path>
              <a:moveTo>
                <a:pt x="3738334" y="0"/>
              </a:moveTo>
              <a:lnTo>
                <a:pt x="3738334" y="523537"/>
              </a:lnTo>
              <a:lnTo>
                <a:pt x="0" y="523537"/>
              </a:lnTo>
              <a:lnTo>
                <a:pt x="0" y="649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EFC9A-EA86-4F41-95AD-74E9FB3D966C}">
      <dsp:nvSpPr>
        <dsp:cNvPr id="0" name=""/>
        <dsp:cNvSpPr/>
      </dsp:nvSpPr>
      <dsp:spPr>
        <a:xfrm>
          <a:off x="3754375" y="2873"/>
          <a:ext cx="1128172" cy="564086"/>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FENG</a:t>
          </a:r>
        </a:p>
      </dsp:txBody>
      <dsp:txXfrm>
        <a:off x="3754375" y="2873"/>
        <a:ext cx="1128172" cy="564086"/>
      </dsp:txXfrm>
    </dsp:sp>
    <dsp:sp modelId="{1A2786CC-DF8E-4797-9343-09BBC75BD82C}">
      <dsp:nvSpPr>
        <dsp:cNvPr id="0" name=""/>
        <dsp:cNvSpPr/>
      </dsp:nvSpPr>
      <dsp:spPr>
        <a:xfrm>
          <a:off x="0" y="1216145"/>
          <a:ext cx="1160254" cy="580127"/>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SME</a:t>
          </a:r>
        </a:p>
      </dsp:txBody>
      <dsp:txXfrm>
        <a:off x="0" y="1216145"/>
        <a:ext cx="1160254" cy="580127"/>
      </dsp:txXfrm>
    </dsp:sp>
    <dsp:sp modelId="{FE9A783B-0430-4960-8001-26D55133579F}">
      <dsp:nvSpPr>
        <dsp:cNvPr id="0" name=""/>
        <dsp:cNvSpPr/>
      </dsp:nvSpPr>
      <dsp:spPr>
        <a:xfrm>
          <a:off x="7476668" y="1216145"/>
          <a:ext cx="1160254" cy="580127"/>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SEECE</a:t>
          </a:r>
        </a:p>
      </dsp:txBody>
      <dsp:txXfrm>
        <a:off x="7476668" y="1216145"/>
        <a:ext cx="1160254" cy="580127"/>
      </dsp:txXfrm>
    </dsp:sp>
    <dsp:sp modelId="{BDFCFAFB-F79A-416A-AD9F-BA03ADCB4380}">
      <dsp:nvSpPr>
        <dsp:cNvPr id="0" name=""/>
        <dsp:cNvSpPr/>
      </dsp:nvSpPr>
      <dsp:spPr>
        <a:xfrm>
          <a:off x="5820813" y="1216145"/>
          <a:ext cx="1160254" cy="580127"/>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SIE</a:t>
          </a:r>
        </a:p>
      </dsp:txBody>
      <dsp:txXfrm>
        <a:off x="5820813" y="1216145"/>
        <a:ext cx="1160254" cy="580127"/>
      </dsp:txXfrm>
    </dsp:sp>
    <dsp:sp modelId="{35D60AC8-8FDA-4A02-90C3-8CA7844326EF}">
      <dsp:nvSpPr>
        <dsp:cNvPr id="0" name=""/>
        <dsp:cNvSpPr/>
      </dsp:nvSpPr>
      <dsp:spPr>
        <a:xfrm>
          <a:off x="6660459" y="2635616"/>
          <a:ext cx="1156305" cy="57815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Other</a:t>
          </a:r>
        </a:p>
      </dsp:txBody>
      <dsp:txXfrm>
        <a:off x="6660459" y="2635616"/>
        <a:ext cx="1156305" cy="578152"/>
      </dsp:txXfrm>
    </dsp:sp>
    <dsp:sp modelId="{4A6F9047-BE29-403D-854D-F89C7A4B6F99}">
      <dsp:nvSpPr>
        <dsp:cNvPr id="0" name=""/>
        <dsp:cNvSpPr/>
      </dsp:nvSpPr>
      <dsp:spPr>
        <a:xfrm>
          <a:off x="6658772" y="3944038"/>
          <a:ext cx="1196643" cy="59832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PGDIP</a:t>
          </a:r>
        </a:p>
      </dsp:txBody>
      <dsp:txXfrm>
        <a:off x="6658772" y="3944038"/>
        <a:ext cx="1196643" cy="598321"/>
      </dsp:txXfrm>
    </dsp:sp>
    <dsp:sp modelId="{DBEA63D4-DBED-4B6E-AAB1-4C83AAD51BDE}">
      <dsp:nvSpPr>
        <dsp:cNvPr id="0" name=""/>
        <dsp:cNvSpPr/>
      </dsp:nvSpPr>
      <dsp:spPr>
        <a:xfrm>
          <a:off x="3757784" y="1216145"/>
          <a:ext cx="1124438" cy="56408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UETS</a:t>
          </a:r>
        </a:p>
      </dsp:txBody>
      <dsp:txXfrm>
        <a:off x="3757784" y="1216145"/>
        <a:ext cx="1124438" cy="564086"/>
      </dsp:txXfrm>
    </dsp:sp>
    <dsp:sp modelId="{B68C9CF5-E533-4A31-AA50-BFF3C4281F3C}">
      <dsp:nvSpPr>
        <dsp:cNvPr id="0" name=""/>
        <dsp:cNvSpPr/>
      </dsp:nvSpPr>
      <dsp:spPr>
        <a:xfrm>
          <a:off x="2200364" y="2618252"/>
          <a:ext cx="1156305" cy="580127"/>
        </a:xfrm>
        <a:prstGeom prst="rect">
          <a:avLst/>
        </a:prstGeom>
        <a:solidFill>
          <a:schemeClr val="accent6">
            <a:lumMod val="60000"/>
            <a:lumOff val="4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NE</a:t>
          </a:r>
        </a:p>
      </dsp:txBody>
      <dsp:txXfrm>
        <a:off x="2200364" y="2618252"/>
        <a:ext cx="1156305" cy="580127"/>
      </dsp:txXfrm>
    </dsp:sp>
    <dsp:sp modelId="{7C3E6ADE-9E1C-4C3F-A647-1FDC455AE13C}">
      <dsp:nvSpPr>
        <dsp:cNvPr id="0" name=""/>
        <dsp:cNvSpPr/>
      </dsp:nvSpPr>
      <dsp:spPr>
        <a:xfrm>
          <a:off x="3153601" y="3567670"/>
          <a:ext cx="1147210" cy="573605"/>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Ms</a:t>
          </a:r>
        </a:p>
      </dsp:txBody>
      <dsp:txXfrm>
        <a:off x="3153601" y="3567670"/>
        <a:ext cx="1147210" cy="573605"/>
      </dsp:txXfrm>
    </dsp:sp>
    <dsp:sp modelId="{B3ECB705-CFAC-4516-B9C8-A5EE956AF287}">
      <dsp:nvSpPr>
        <dsp:cNvPr id="0" name=""/>
        <dsp:cNvSpPr/>
      </dsp:nvSpPr>
      <dsp:spPr>
        <a:xfrm>
          <a:off x="427718" y="3564624"/>
          <a:ext cx="1145918" cy="573605"/>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SLPs</a:t>
          </a:r>
        </a:p>
      </dsp:txBody>
      <dsp:txXfrm>
        <a:off x="427718" y="3564624"/>
        <a:ext cx="1145918" cy="573605"/>
      </dsp:txXfrm>
    </dsp:sp>
    <dsp:sp modelId="{C43B90AE-4CF9-46DA-BD4D-BCF134187353}">
      <dsp:nvSpPr>
        <dsp:cNvPr id="0" name=""/>
        <dsp:cNvSpPr/>
      </dsp:nvSpPr>
      <dsp:spPr>
        <a:xfrm>
          <a:off x="3153601" y="4663060"/>
          <a:ext cx="1134442" cy="570392"/>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Research</a:t>
          </a:r>
        </a:p>
      </dsp:txBody>
      <dsp:txXfrm>
        <a:off x="3153601" y="4663060"/>
        <a:ext cx="1134442" cy="570392"/>
      </dsp:txXfrm>
    </dsp:sp>
    <dsp:sp modelId="{5986F29E-0247-4AF3-B70E-6903DF53FD07}">
      <dsp:nvSpPr>
        <dsp:cNvPr id="0" name=""/>
        <dsp:cNvSpPr/>
      </dsp:nvSpPr>
      <dsp:spPr>
        <a:xfrm>
          <a:off x="432002" y="4659906"/>
          <a:ext cx="1123205" cy="562219"/>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PhDs</a:t>
          </a:r>
        </a:p>
      </dsp:txBody>
      <dsp:txXfrm>
        <a:off x="432002" y="4659906"/>
        <a:ext cx="1123205" cy="562219"/>
      </dsp:txXfrm>
    </dsp:sp>
    <dsp:sp modelId="{B2EFABFA-BFCF-477C-8CD5-03A1E0089FA1}">
      <dsp:nvSpPr>
        <dsp:cNvPr id="0" name=""/>
        <dsp:cNvSpPr/>
      </dsp:nvSpPr>
      <dsp:spPr>
        <a:xfrm>
          <a:off x="4464091" y="2618252"/>
          <a:ext cx="1156305" cy="57815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b="0" kern="1200" dirty="0">
              <a:solidFill>
                <a:schemeClr val="tx1"/>
              </a:solidFill>
            </a:rPr>
            <a:t>Other</a:t>
          </a:r>
        </a:p>
      </dsp:txBody>
      <dsp:txXfrm>
        <a:off x="4464091" y="2618252"/>
        <a:ext cx="1156305" cy="578152"/>
      </dsp:txXfrm>
    </dsp:sp>
    <dsp:sp modelId="{30463611-6C04-42B7-947C-79FBB48305A5}">
      <dsp:nvSpPr>
        <dsp:cNvPr id="0" name=""/>
        <dsp:cNvSpPr/>
      </dsp:nvSpPr>
      <dsp:spPr>
        <a:xfrm>
          <a:off x="1791207" y="1216145"/>
          <a:ext cx="1160254" cy="580127"/>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tx1"/>
              </a:solidFill>
            </a:rPr>
            <a:t>SCME</a:t>
          </a:r>
        </a:p>
      </dsp:txBody>
      <dsp:txXfrm>
        <a:off x="1791207" y="1216145"/>
        <a:ext cx="1160254" cy="580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349F7-5E43-4430-88FF-86D18D940D54}">
      <dsp:nvSpPr>
        <dsp:cNvPr id="0" name=""/>
        <dsp:cNvSpPr/>
      </dsp:nvSpPr>
      <dsp:spPr>
        <a:xfrm>
          <a:off x="3094940" y="3103843"/>
          <a:ext cx="2039719" cy="20397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latin typeface="Times New Roman" panose="02020603050405020304" pitchFamily="18" charset="0"/>
              <a:cs typeface="Times New Roman" panose="02020603050405020304" pitchFamily="18" charset="0"/>
            </a:rPr>
            <a:t>CARST</a:t>
          </a:r>
        </a:p>
      </dsp:txBody>
      <dsp:txXfrm>
        <a:off x="3393650" y="3402553"/>
        <a:ext cx="1442299" cy="1442299"/>
      </dsp:txXfrm>
    </dsp:sp>
    <dsp:sp modelId="{2D5F91C9-5D93-406F-8808-9DFBA69610B8}">
      <dsp:nvSpPr>
        <dsp:cNvPr id="0" name=""/>
        <dsp:cNvSpPr/>
      </dsp:nvSpPr>
      <dsp:spPr>
        <a:xfrm rot="10800000">
          <a:off x="716143" y="3833043"/>
          <a:ext cx="2247963" cy="5813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963D39-2A68-41C9-9458-1210FB972668}">
      <dsp:nvSpPr>
        <dsp:cNvPr id="0" name=""/>
        <dsp:cNvSpPr/>
      </dsp:nvSpPr>
      <dsp:spPr>
        <a:xfrm>
          <a:off x="2241" y="3552581"/>
          <a:ext cx="1427803" cy="1142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Animal Sciences</a:t>
          </a:r>
        </a:p>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NWU</a:t>
          </a:r>
        </a:p>
      </dsp:txBody>
      <dsp:txXfrm>
        <a:off x="35696" y="3586036"/>
        <a:ext cx="1360893" cy="1075332"/>
      </dsp:txXfrm>
    </dsp:sp>
    <dsp:sp modelId="{B7338D05-874D-4C0F-8F78-208DB6C1147A}">
      <dsp:nvSpPr>
        <dsp:cNvPr id="0" name=""/>
        <dsp:cNvSpPr/>
      </dsp:nvSpPr>
      <dsp:spPr>
        <a:xfrm rot="12600000">
          <a:off x="1020892" y="2695705"/>
          <a:ext cx="2247963" cy="5813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B3353E-9D48-4588-B20A-94740357B622}">
      <dsp:nvSpPr>
        <dsp:cNvPr id="0" name=""/>
        <dsp:cNvSpPr/>
      </dsp:nvSpPr>
      <dsp:spPr>
        <a:xfrm>
          <a:off x="457575" y="1853253"/>
          <a:ext cx="1427803" cy="1142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Chemistry</a:t>
          </a:r>
        </a:p>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NWU</a:t>
          </a:r>
        </a:p>
      </dsp:txBody>
      <dsp:txXfrm>
        <a:off x="491030" y="1886708"/>
        <a:ext cx="1360893" cy="1075332"/>
      </dsp:txXfrm>
    </dsp:sp>
    <dsp:sp modelId="{16663F6A-23E6-4527-8954-14B35E2A7A45}">
      <dsp:nvSpPr>
        <dsp:cNvPr id="0" name=""/>
        <dsp:cNvSpPr/>
      </dsp:nvSpPr>
      <dsp:spPr>
        <a:xfrm rot="14400000">
          <a:off x="1853480" y="1863116"/>
          <a:ext cx="2247963" cy="5813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7BDFBA-E668-47B8-99BB-C0CED6A3B2B6}">
      <dsp:nvSpPr>
        <dsp:cNvPr id="0" name=""/>
        <dsp:cNvSpPr/>
      </dsp:nvSpPr>
      <dsp:spPr>
        <a:xfrm>
          <a:off x="1701569" y="609258"/>
          <a:ext cx="1427803" cy="1142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Environmental Sciences</a:t>
          </a:r>
        </a:p>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NWU</a:t>
          </a:r>
        </a:p>
      </dsp:txBody>
      <dsp:txXfrm>
        <a:off x="1735024" y="642713"/>
        <a:ext cx="1360893" cy="1075332"/>
      </dsp:txXfrm>
    </dsp:sp>
    <dsp:sp modelId="{C899F1D5-AFBD-4B37-BC59-4F3ED13AED3E}">
      <dsp:nvSpPr>
        <dsp:cNvPr id="0" name=""/>
        <dsp:cNvSpPr/>
      </dsp:nvSpPr>
      <dsp:spPr>
        <a:xfrm rot="16200000">
          <a:off x="2990818" y="1558368"/>
          <a:ext cx="2247963" cy="5813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8F02E3-9CA4-462A-B805-8B2D46441CED}">
      <dsp:nvSpPr>
        <dsp:cNvPr id="0" name=""/>
        <dsp:cNvSpPr/>
      </dsp:nvSpPr>
      <dsp:spPr>
        <a:xfrm>
          <a:off x="3400898" y="153925"/>
          <a:ext cx="1427803" cy="1142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Physics</a:t>
          </a:r>
        </a:p>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NWU</a:t>
          </a:r>
        </a:p>
      </dsp:txBody>
      <dsp:txXfrm>
        <a:off x="3434353" y="187380"/>
        <a:ext cx="1360893" cy="1075332"/>
      </dsp:txXfrm>
    </dsp:sp>
    <dsp:sp modelId="{45AE63D1-886A-47E2-9DC0-7838873E546F}">
      <dsp:nvSpPr>
        <dsp:cNvPr id="0" name=""/>
        <dsp:cNvSpPr/>
      </dsp:nvSpPr>
      <dsp:spPr>
        <a:xfrm rot="18000000">
          <a:off x="4128155" y="1863116"/>
          <a:ext cx="2247963" cy="5813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474AAD-2DD2-432F-97B6-659CF0EBB4F6}">
      <dsp:nvSpPr>
        <dsp:cNvPr id="0" name=""/>
        <dsp:cNvSpPr/>
      </dsp:nvSpPr>
      <dsp:spPr>
        <a:xfrm>
          <a:off x="5100226" y="609258"/>
          <a:ext cx="1427803" cy="1142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Biological Sciences</a:t>
          </a:r>
        </a:p>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NWU</a:t>
          </a:r>
        </a:p>
      </dsp:txBody>
      <dsp:txXfrm>
        <a:off x="5133681" y="642713"/>
        <a:ext cx="1360893" cy="1075332"/>
      </dsp:txXfrm>
    </dsp:sp>
    <dsp:sp modelId="{19C0697B-8280-4B7E-B421-215C58331DAD}">
      <dsp:nvSpPr>
        <dsp:cNvPr id="0" name=""/>
        <dsp:cNvSpPr/>
      </dsp:nvSpPr>
      <dsp:spPr>
        <a:xfrm rot="19803348">
          <a:off x="4961485" y="2691369"/>
          <a:ext cx="2270413" cy="5813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48FBD7-4107-4C6A-ACA4-5098502BDBE7}">
      <dsp:nvSpPr>
        <dsp:cNvPr id="0" name=""/>
        <dsp:cNvSpPr/>
      </dsp:nvSpPr>
      <dsp:spPr>
        <a:xfrm>
          <a:off x="6366460" y="1844262"/>
          <a:ext cx="1427803" cy="1142242"/>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Nuclear Industry</a:t>
          </a:r>
        </a:p>
      </dsp:txBody>
      <dsp:txXfrm>
        <a:off x="6399915" y="1877717"/>
        <a:ext cx="1360893" cy="1075332"/>
      </dsp:txXfrm>
    </dsp:sp>
    <dsp:sp modelId="{2550C0CA-A5BF-441C-B978-1D857A5FD7A0}">
      <dsp:nvSpPr>
        <dsp:cNvPr id="0" name=""/>
        <dsp:cNvSpPr/>
      </dsp:nvSpPr>
      <dsp:spPr>
        <a:xfrm rot="29124">
          <a:off x="5265541" y="3852324"/>
          <a:ext cx="2250196" cy="5813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6C7BF6-C87C-4468-98C3-D324ADE8C1B0}">
      <dsp:nvSpPr>
        <dsp:cNvPr id="0" name=""/>
        <dsp:cNvSpPr/>
      </dsp:nvSpPr>
      <dsp:spPr>
        <a:xfrm>
          <a:off x="6801796" y="3581394"/>
          <a:ext cx="1427803" cy="114224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tx1"/>
              </a:solidFill>
              <a:latin typeface="Times New Roman" panose="02020603050405020304" pitchFamily="18" charset="0"/>
              <a:cs typeface="Times New Roman" panose="02020603050405020304" pitchFamily="18" charset="0"/>
            </a:rPr>
            <a:t>MoU</a:t>
          </a:r>
          <a:endParaRPr lang="en-US" sz="1700" kern="1200" dirty="0">
            <a:solidFill>
              <a:schemeClr val="tx1"/>
            </a:solidFill>
            <a:latin typeface="Times New Roman" panose="02020603050405020304" pitchFamily="18" charset="0"/>
            <a:cs typeface="Times New Roman" panose="02020603050405020304" pitchFamily="18" charset="0"/>
          </a:endParaRPr>
        </a:p>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(Org</a:t>
          </a:r>
          <a:r>
            <a:rPr lang="en-US" sz="1700" kern="1200" dirty="0">
              <a:solidFill>
                <a:schemeClr val="tx1"/>
              </a:solidFill>
            </a:rPr>
            <a:t>)</a:t>
          </a:r>
        </a:p>
      </dsp:txBody>
      <dsp:txXfrm>
        <a:off x="6835251" y="3614849"/>
        <a:ext cx="1360893" cy="10753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S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258EC4F-4470-4697-9CA7-A34BEA360AC2}" type="datetimeFigureOut">
              <a:rPr lang="en-SS" smtClean="0"/>
              <a:t>06/12/2025</a:t>
            </a:fld>
            <a:endParaRPr lang="en-S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S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S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2F259A2-303E-4E3E-AC36-AFD8C3EC4F0B}" type="slidenum">
              <a:rPr lang="en-SS" smtClean="0"/>
              <a:t>‹#›</a:t>
            </a:fld>
            <a:endParaRPr lang="en-SS"/>
          </a:p>
        </p:txBody>
      </p:sp>
    </p:spTree>
    <p:extLst>
      <p:ext uri="{BB962C8B-B14F-4D97-AF65-F5344CB8AC3E}">
        <p14:creationId xmlns:p14="http://schemas.microsoft.com/office/powerpoint/2010/main" val="278774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1FEEEE-0B34-4D32-8904-856DF342FDF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58985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FEEEE-0B34-4D32-8904-856DF342FDF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50180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FEEEE-0B34-4D32-8904-856DF342FDF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52723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FEEEE-0B34-4D32-8904-856DF342FDF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67321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1FEEEE-0B34-4D32-8904-856DF342FDF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86055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1FEEEE-0B34-4D32-8904-856DF342FDF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23494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1FEEEE-0B34-4D32-8904-856DF342FDF9}" type="datetimeFigureOut">
              <a:rPr lang="en-US" smtClean="0"/>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74617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1FEEEE-0B34-4D32-8904-856DF342FDF9}" type="datetimeFigureOut">
              <a:rPr lang="en-US" smtClean="0"/>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09055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FEEEE-0B34-4D32-8904-856DF342FDF9}" type="datetimeFigureOut">
              <a:rPr lang="en-US" smtClean="0"/>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2943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1FEEEE-0B34-4D32-8904-856DF342FDF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79001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1FEEEE-0B34-4D32-8904-856DF342FDF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4022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FEEEE-0B34-4D32-8904-856DF342FDF9}" type="datetimeFigureOut">
              <a:rPr lang="en-US" smtClean="0"/>
              <a:t>6/12/2025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9E138-3AE0-404F-9C11-06020B216A00}" type="slidenum">
              <a:rPr lang="en-US" smtClean="0"/>
              <a:t>‹#›</a:t>
            </a:fld>
            <a:endParaRPr lang="en-US"/>
          </a:p>
        </p:txBody>
      </p:sp>
    </p:spTree>
    <p:extLst>
      <p:ext uri="{BB962C8B-B14F-4D97-AF65-F5344CB8AC3E}">
        <p14:creationId xmlns:p14="http://schemas.microsoft.com/office/powerpoint/2010/main" val="869668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www.tlabs.ac.za/public/homemain.htm" TargetMode="External"/><Relationship Id="rId3" Type="http://schemas.openxmlformats.org/officeDocument/2006/relationships/image" Target="../media/image7.png"/><Relationship Id="rId7" Type="http://schemas.openxmlformats.org/officeDocument/2006/relationships/image" Target="../media/image26.jpeg"/><Relationship Id="rId12"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29.png"/><Relationship Id="rId5" Type="http://schemas.openxmlformats.org/officeDocument/2006/relationships/image" Target="../media/image12.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13.png"/><Relationship Id="rId1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84" y="1982624"/>
            <a:ext cx="5880280" cy="2606467"/>
          </a:xfrm>
        </p:spPr>
        <p:txBody>
          <a:bodyPr>
            <a:noAutofit/>
          </a:bodyPr>
          <a:lstStyle/>
          <a:p>
            <a:r>
              <a:rPr lang="en-GB" sz="3200" b="1" dirty="0">
                <a:solidFill>
                  <a:srgbClr val="7030A0"/>
                </a:solidFill>
                <a:latin typeface="Times New Roman" panose="02020603050405020304" pitchFamily="18" charset="0"/>
                <a:cs typeface="Times New Roman" panose="02020603050405020304" pitchFamily="18" charset="0"/>
              </a:rPr>
              <a:t>Teaching programmes and Research activities at the </a:t>
            </a:r>
            <a:r>
              <a:rPr lang="en-GB" sz="2800" b="1" dirty="0">
                <a:solidFill>
                  <a:srgbClr val="7030A0"/>
                </a:solidFill>
                <a:latin typeface="Times New Roman" panose="02020603050405020304" pitchFamily="18" charset="0"/>
                <a:cs typeface="Times New Roman" panose="02020603050405020304" pitchFamily="18" charset="0"/>
              </a:rPr>
              <a:t>Centre</a:t>
            </a:r>
            <a:r>
              <a:rPr lang="en-GB" sz="3200" b="1" dirty="0">
                <a:solidFill>
                  <a:srgbClr val="7030A0"/>
                </a:solidFill>
                <a:latin typeface="Times New Roman" panose="02020603050405020304" pitchFamily="18" charset="0"/>
                <a:cs typeface="Times New Roman" panose="02020603050405020304" pitchFamily="18" charset="0"/>
              </a:rPr>
              <a:t> for Applied Radiation Science and Technology and at Nuclear Engineering</a:t>
            </a:r>
            <a:br>
              <a:rPr lang="en-GB" sz="3200" b="1" dirty="0">
                <a:solidFill>
                  <a:srgbClr val="7030A0"/>
                </a:solidFill>
                <a:latin typeface="Times New Roman" panose="02020603050405020304" pitchFamily="18" charset="0"/>
                <a:cs typeface="Times New Roman" panose="02020603050405020304" pitchFamily="18" charset="0"/>
              </a:rPr>
            </a:br>
            <a:r>
              <a:rPr lang="en-GB" sz="3200" b="1" dirty="0">
                <a:solidFill>
                  <a:srgbClr val="7030A0"/>
                </a:solidFill>
                <a:latin typeface="Times New Roman" panose="02020603050405020304" pitchFamily="18" charset="0"/>
                <a:cs typeface="Times New Roman" panose="02020603050405020304" pitchFamily="18" charset="0"/>
              </a:rPr>
              <a:t>North-West University</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1024" y="5220849"/>
            <a:ext cx="5974976" cy="1908214"/>
          </a:xfrm>
        </p:spPr>
        <p:txBody>
          <a:bodyPr>
            <a:normAutofit/>
          </a:bodyPr>
          <a:lstStyle/>
          <a:p>
            <a:pPr algn="l"/>
            <a:r>
              <a:rPr lang="en-GB" b="1" dirty="0">
                <a:solidFill>
                  <a:srgbClr val="7030A0"/>
                </a:solidFill>
                <a:latin typeface="Times New Roman" panose="02020603050405020304" pitchFamily="18" charset="0"/>
                <a:cs typeface="Times New Roman" panose="02020603050405020304" pitchFamily="18" charset="0"/>
              </a:rPr>
              <a:t>JINR, Dubna, June 2025</a:t>
            </a:r>
            <a:endParaRPr lang="en-SS" b="1" dirty="0">
              <a:solidFill>
                <a:srgbClr val="7030A0"/>
              </a:solidFill>
              <a:latin typeface="Times New Roman" panose="02020603050405020304" pitchFamily="18"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178356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813"/>
          </a:xfrm>
          <a:solidFill>
            <a:srgbClr val="7030A0"/>
          </a:solidFill>
        </p:spPr>
        <p:txBody>
          <a:bodyPr/>
          <a:lstStyle/>
          <a:p>
            <a:r>
              <a:rPr lang="en-US" altLang="en-US" sz="4400" baseline="30000" dirty="0">
                <a:solidFill>
                  <a:schemeClr val="bg1"/>
                </a:solidFill>
                <a:latin typeface="Times New Roman" panose="02020603050405020304" pitchFamily="18" charset="0"/>
                <a:cs typeface="Times New Roman" panose="02020603050405020304" pitchFamily="18" charset="0"/>
              </a:rPr>
              <a:t>Teaching Curriculum at CARST </a:t>
            </a:r>
            <a:r>
              <a:rPr lang="en-US" altLang="en-US" sz="4400" i="1" baseline="30000" dirty="0">
                <a:solidFill>
                  <a:schemeClr val="bg1"/>
                </a:solidFill>
                <a:latin typeface="Times New Roman" panose="02020603050405020304" pitchFamily="18" charset="0"/>
                <a:cs typeface="Times New Roman" panose="02020603050405020304" pitchFamily="18" charset="0"/>
              </a:rPr>
              <a:t>Cont…</a:t>
            </a:r>
            <a:endParaRPr lang="en-US" i="1" dirty="0"/>
          </a:p>
        </p:txBody>
      </p:sp>
      <p:sp>
        <p:nvSpPr>
          <p:cNvPr id="3" name="Content Placeholder 2"/>
          <p:cNvSpPr>
            <a:spLocks noGrp="1"/>
          </p:cNvSpPr>
          <p:nvPr>
            <p:ph idx="1"/>
          </p:nvPr>
        </p:nvSpPr>
        <p:spPr>
          <a:xfrm>
            <a:off x="838200" y="1127464"/>
            <a:ext cx="10515600" cy="5049499"/>
          </a:xfrm>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556C4270-EBFC-436D-AFF7-71E205CD3A5F}"/>
              </a:ext>
            </a:extLst>
          </p:cNvPr>
          <p:cNvSpPr txBox="1"/>
          <p:nvPr/>
        </p:nvSpPr>
        <p:spPr>
          <a:xfrm>
            <a:off x="-1" y="1221549"/>
            <a:ext cx="11416683" cy="369332"/>
          </a:xfrm>
          <a:prstGeom prst="rect">
            <a:avLst/>
          </a:prstGeom>
          <a:noFill/>
        </p:spPr>
        <p:txBody>
          <a:bodyPr wrap="square">
            <a:spAutoFit/>
          </a:bodyPr>
          <a:lstStyle/>
          <a:p>
            <a:pPr marL="0" indent="-107950">
              <a:buFontTx/>
              <a:buNone/>
              <a:defRPr/>
            </a:pPr>
            <a:r>
              <a:rPr lang="en-GB" sz="1800" b="1" dirty="0">
                <a:latin typeface="Times New Roman" panose="02020603050405020304" pitchFamily="18" charset="0"/>
                <a:cs typeface="Times New Roman" panose="02020603050405020304" pitchFamily="18" charset="0"/>
              </a:rPr>
              <a:t>Doctor of Philosophy in Science with Radiation Science</a:t>
            </a:r>
            <a:endParaRPr lang="en-ZA" sz="18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751164D6-933D-4D38-92D0-DF65918B06E3}"/>
              </a:ext>
            </a:extLst>
          </p:cNvPr>
          <p:cNvGraphicFramePr>
            <a:graphicFrameLocks noGrp="1"/>
          </p:cNvGraphicFramePr>
          <p:nvPr>
            <p:extLst>
              <p:ext uri="{D42A27DB-BD31-4B8C-83A1-F6EECF244321}">
                <p14:modId xmlns:p14="http://schemas.microsoft.com/office/powerpoint/2010/main" val="2941073037"/>
              </p:ext>
            </p:extLst>
          </p:nvPr>
        </p:nvGraphicFramePr>
        <p:xfrm>
          <a:off x="370642" y="2064064"/>
          <a:ext cx="5106879" cy="1814091"/>
        </p:xfrm>
        <a:graphic>
          <a:graphicData uri="http://schemas.openxmlformats.org/drawingml/2006/table">
            <a:tbl>
              <a:tblPr firstRow="1" bandRow="1">
                <a:tableStyleId>{5C22544A-7EE6-4342-B048-85BDC9FD1C3A}</a:tableStyleId>
              </a:tblPr>
              <a:tblGrid>
                <a:gridCol w="3552612">
                  <a:extLst>
                    <a:ext uri="{9D8B030D-6E8A-4147-A177-3AD203B41FA5}">
                      <a16:colId xmlns:a16="http://schemas.microsoft.com/office/drawing/2014/main" val="20000"/>
                    </a:ext>
                  </a:extLst>
                </a:gridCol>
                <a:gridCol w="1554267">
                  <a:extLst>
                    <a:ext uri="{9D8B030D-6E8A-4147-A177-3AD203B41FA5}">
                      <a16:colId xmlns:a16="http://schemas.microsoft.com/office/drawing/2014/main" val="20001"/>
                    </a:ext>
                  </a:extLst>
                </a:gridCol>
              </a:tblGrid>
              <a:tr h="502917">
                <a:tc gridSpan="2">
                  <a:txBody>
                    <a:bodyPr/>
                    <a:lstStyle/>
                    <a:p>
                      <a:pPr algn="ctr"/>
                      <a:r>
                        <a:rPr lang="en-GB" sz="1400" dirty="0">
                          <a:solidFill>
                            <a:schemeClr val="bg1"/>
                          </a:solidFill>
                          <a:latin typeface="Times New Roman" panose="02020603050405020304" pitchFamily="18" charset="0"/>
                          <a:cs typeface="Times New Roman" panose="02020603050405020304" pitchFamily="18" charset="0"/>
                        </a:rPr>
                        <a:t>PhD in Science with Radiation Science</a:t>
                      </a:r>
                      <a:endParaRPr lang="en-ZA" sz="1400" dirty="0">
                        <a:solidFill>
                          <a:schemeClr val="bg1"/>
                        </a:solidFill>
                        <a:latin typeface="Times New Roman" panose="02020603050405020304" pitchFamily="18" charset="0"/>
                        <a:cs typeface="Times New Roman" panose="02020603050405020304" pitchFamily="18" charset="0"/>
                      </a:endParaRPr>
                    </a:p>
                  </a:txBody>
                  <a:tcPr marT="45729" marB="45729"/>
                </a:tc>
                <a:tc hMerge="1">
                  <a:txBody>
                    <a:bodyPr/>
                    <a:lstStyle/>
                    <a:p>
                      <a:endParaRPr lang="en-ZA" dirty="0"/>
                    </a:p>
                  </a:txBody>
                  <a:tcPr/>
                </a:tc>
                <a:extLst>
                  <a:ext uri="{0D108BD9-81ED-4DB2-BD59-A6C34878D82A}">
                    <a16:rowId xmlns:a16="http://schemas.microsoft.com/office/drawing/2014/main" val="10000"/>
                  </a:ext>
                </a:extLst>
              </a:tr>
              <a:tr h="437058">
                <a:tc>
                  <a:txBody>
                    <a:bodyPr/>
                    <a:lstStyle/>
                    <a:p>
                      <a:r>
                        <a:rPr lang="en-ZA" sz="1400" b="1" dirty="0">
                          <a:latin typeface="Times New Roman" panose="02020603050405020304" pitchFamily="18" charset="0"/>
                          <a:cs typeface="Times New Roman" panose="02020603050405020304" pitchFamily="18" charset="0"/>
                        </a:rPr>
                        <a:t>TITLE OF MODULE</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a:latin typeface="Times New Roman" panose="02020603050405020304" pitchFamily="18" charset="0"/>
                          <a:cs typeface="Times New Roman" panose="02020603050405020304" pitchFamily="18" charset="0"/>
                        </a:rPr>
                        <a:t>CREDITS </a:t>
                      </a:r>
                    </a:p>
                  </a:txBody>
                  <a:tcPr marT="45729" marB="45729"/>
                </a:tc>
                <a:extLst>
                  <a:ext uri="{0D108BD9-81ED-4DB2-BD59-A6C34878D82A}">
                    <a16:rowId xmlns:a16="http://schemas.microsoft.com/office/drawing/2014/main" val="10001"/>
                  </a:ext>
                </a:extLst>
              </a:tr>
              <a:tr h="437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a:latin typeface="Times New Roman" panose="02020603050405020304" pitchFamily="18" charset="0"/>
                          <a:cs typeface="Times New Roman" panose="02020603050405020304" pitchFamily="18" charset="0"/>
                        </a:rPr>
                        <a:t>Thesis</a:t>
                      </a:r>
                    </a:p>
                  </a:txBody>
                  <a:tcPr marT="45729" marB="45729"/>
                </a:tc>
                <a:tc>
                  <a:txBody>
                    <a:bodyPr/>
                    <a:lstStyle/>
                    <a:p>
                      <a:pPr algn="ctr"/>
                      <a:r>
                        <a:rPr lang="en-US" sz="1400" b="1" dirty="0">
                          <a:latin typeface="Times New Roman" panose="02020603050405020304" pitchFamily="18" charset="0"/>
                          <a:cs typeface="Times New Roman" panose="02020603050405020304" pitchFamily="18" charset="0"/>
                        </a:rPr>
                        <a:t>320</a:t>
                      </a:r>
                      <a:endParaRPr lang="en-ZA" sz="1400" b="1"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7"/>
                  </a:ext>
                </a:extLst>
              </a:tr>
              <a:tr h="4370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Total</a:t>
                      </a:r>
                      <a:endParaRPr lang="en-ZA" sz="1400" b="1" dirty="0">
                        <a:latin typeface="Times New Roman" panose="02020603050405020304" pitchFamily="18" charset="0"/>
                        <a:cs typeface="Times New Roman" panose="02020603050405020304" pitchFamily="18" charset="0"/>
                      </a:endParaRPr>
                    </a:p>
                  </a:txBody>
                  <a:tcPr marT="45729" marB="45729"/>
                </a:tc>
                <a:tc>
                  <a:txBody>
                    <a:bodyPr/>
                    <a:lstStyle/>
                    <a:p>
                      <a:pPr algn="ctr"/>
                      <a:r>
                        <a:rPr lang="en-US" sz="1400" b="1" dirty="0">
                          <a:latin typeface="Times New Roman" panose="02020603050405020304" pitchFamily="18" charset="0"/>
                          <a:cs typeface="Times New Roman" panose="02020603050405020304" pitchFamily="18" charset="0"/>
                        </a:rPr>
                        <a:t>320</a:t>
                      </a:r>
                      <a:endParaRPr lang="en-ZA" sz="1400" b="1"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8"/>
                  </a:ext>
                </a:extLst>
              </a:tr>
            </a:tbl>
          </a:graphicData>
        </a:graphic>
      </p:graphicFrame>
      <p:sp>
        <p:nvSpPr>
          <p:cNvPr id="7" name="Rounded Rectangle 20">
            <a:extLst>
              <a:ext uri="{FF2B5EF4-FFF2-40B4-BE49-F238E27FC236}">
                <a16:creationId xmlns:a16="http://schemas.microsoft.com/office/drawing/2014/main" id="{B6F51852-FE35-430A-9F61-4EA907A867F0}"/>
              </a:ext>
            </a:extLst>
          </p:cNvPr>
          <p:cNvSpPr>
            <a:spLocks noChangeArrowheads="1"/>
          </p:cNvSpPr>
          <p:nvPr/>
        </p:nvSpPr>
        <p:spPr bwMode="auto">
          <a:xfrm>
            <a:off x="7113603" y="2724646"/>
            <a:ext cx="3276600" cy="1066800"/>
          </a:xfrm>
          <a:prstGeom prst="roundRect">
            <a:avLst>
              <a:gd name="adj" fmla="val 16667"/>
            </a:avLst>
          </a:prstGeom>
          <a:solidFill>
            <a:srgbClr val="0000CC"/>
          </a:solidFill>
          <a:ln w="9525" algn="ctr">
            <a:solidFill>
              <a:schemeClr val="tx1"/>
            </a:solidFill>
            <a:round/>
            <a:headEnd/>
            <a:tailEnd/>
          </a:ln>
        </p:spPr>
        <p:txBody>
          <a:bodyPr/>
          <a:lstStyle>
            <a:lvl1pPr>
              <a:spcBef>
                <a:spcPct val="20000"/>
              </a:spcBef>
              <a:buChar char="•"/>
              <a:defRPr b="1">
                <a:solidFill>
                  <a:srgbClr val="336699"/>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buClr>
                <a:srgbClr val="003399"/>
              </a:buClr>
              <a:buNone/>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400" b="1" kern="0" dirty="0">
                <a:solidFill>
                  <a:schemeClr val="bg1"/>
                </a:solidFill>
                <a:latin typeface="Times New Roman" panose="02020603050405020304" pitchFamily="18" charset="0"/>
                <a:cs typeface="Times New Roman" panose="02020603050405020304" pitchFamily="18" charset="0"/>
              </a:rPr>
              <a:t>MSc Degree in Science/</a:t>
            </a:r>
          </a:p>
          <a:p>
            <a:pPr>
              <a:buClr>
                <a:srgbClr val="003399"/>
              </a:buClr>
              <a:buNone/>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400" b="1" kern="0" dirty="0">
                <a:solidFill>
                  <a:schemeClr val="bg1"/>
                </a:solidFill>
                <a:latin typeface="Times New Roman" panose="02020603050405020304" pitchFamily="18" charset="0"/>
                <a:cs typeface="Times New Roman" panose="02020603050405020304" pitchFamily="18" charset="0"/>
              </a:rPr>
              <a:t> </a:t>
            </a:r>
            <a:r>
              <a:rPr lang="en-GB" sz="1400" kern="0" dirty="0">
                <a:solidFill>
                  <a:schemeClr val="bg1"/>
                </a:solidFill>
                <a:latin typeface="Times New Roman" panose="02020603050405020304" pitchFamily="18" charset="0"/>
                <a:cs typeface="Times New Roman" panose="02020603050405020304" pitchFamily="18" charset="0"/>
              </a:rPr>
              <a:t>MSc</a:t>
            </a:r>
            <a:r>
              <a:rPr lang="en-GB" sz="1400" b="1" kern="0" dirty="0">
                <a:solidFill>
                  <a:schemeClr val="bg1"/>
                </a:solidFill>
                <a:latin typeface="Times New Roman" panose="02020603050405020304" pitchFamily="18" charset="0"/>
                <a:cs typeface="Times New Roman" panose="02020603050405020304" pitchFamily="18" charset="0"/>
              </a:rPr>
              <a:t> Engineering</a:t>
            </a:r>
            <a:r>
              <a:rPr lang="en-US" sz="1400" kern="0" dirty="0">
                <a:solidFill>
                  <a:schemeClr val="bg1"/>
                </a:solidFill>
                <a:latin typeface="Times New Roman" panose="02020603050405020304" pitchFamily="18" charset="0"/>
                <a:cs typeface="Times New Roman" panose="02020603050405020304" pitchFamily="18" charset="0"/>
              </a:rPr>
              <a:t>.</a:t>
            </a:r>
            <a:endParaRPr lang="en-GB" sz="1400" kern="0" dirty="0">
              <a:solidFill>
                <a:schemeClr val="bg1"/>
              </a:solidFill>
              <a:latin typeface="Times New Roman" panose="02020603050405020304" pitchFamily="18" charset="0"/>
              <a:ea typeface="+mj-ea"/>
              <a:cs typeface="Times New Roman" panose="02020603050405020304" pitchFamily="18" charset="0"/>
            </a:endParaRPr>
          </a:p>
        </p:txBody>
      </p:sp>
      <p:sp>
        <p:nvSpPr>
          <p:cNvPr id="10" name="TextBox 9">
            <a:extLst>
              <a:ext uri="{FF2B5EF4-FFF2-40B4-BE49-F238E27FC236}">
                <a16:creationId xmlns:a16="http://schemas.microsoft.com/office/drawing/2014/main" id="{C795263E-72CF-48B9-9E90-1D5DE74F7551}"/>
              </a:ext>
            </a:extLst>
          </p:cNvPr>
          <p:cNvSpPr txBox="1"/>
          <p:nvPr/>
        </p:nvSpPr>
        <p:spPr>
          <a:xfrm>
            <a:off x="5708340" y="2224578"/>
            <a:ext cx="6161102" cy="369332"/>
          </a:xfrm>
          <a:prstGeom prst="rect">
            <a:avLst/>
          </a:prstGeom>
          <a:noFill/>
        </p:spPr>
        <p:txBody>
          <a:bodyPr wrap="square">
            <a:spAutoFit/>
          </a:bodyPr>
          <a:lstStyle/>
          <a:p>
            <a:pPr algn="ctr">
              <a:buClr>
                <a:srgbClr val="003399"/>
              </a:buClr>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800" b="1" kern="0" dirty="0">
                <a:solidFill>
                  <a:srgbClr val="C00000"/>
                </a:solidFill>
                <a:latin typeface="Times New Roman" panose="02020603050405020304" pitchFamily="18" charset="0"/>
                <a:ea typeface="+mj-ea"/>
                <a:cs typeface="Times New Roman" panose="02020603050405020304" pitchFamily="18" charset="0"/>
              </a:rPr>
              <a:t>ADMISSION REQUIREMENTS</a:t>
            </a:r>
          </a:p>
        </p:txBody>
      </p:sp>
      <p:sp>
        <p:nvSpPr>
          <p:cNvPr id="11" name="TextBox 10">
            <a:extLst>
              <a:ext uri="{FF2B5EF4-FFF2-40B4-BE49-F238E27FC236}">
                <a16:creationId xmlns:a16="http://schemas.microsoft.com/office/drawing/2014/main" id="{E579B885-AB15-45B3-9F61-A0C122FF5F96}"/>
              </a:ext>
            </a:extLst>
          </p:cNvPr>
          <p:cNvSpPr txBox="1"/>
          <p:nvPr/>
        </p:nvSpPr>
        <p:spPr>
          <a:xfrm>
            <a:off x="5566300" y="4264091"/>
            <a:ext cx="6161102" cy="646331"/>
          </a:xfrm>
          <a:prstGeom prst="rect">
            <a:avLst/>
          </a:prstGeom>
          <a:noFill/>
        </p:spPr>
        <p:txBody>
          <a:bodyPr wrap="square">
            <a:spAutoFit/>
          </a:bodyPr>
          <a:lstStyle/>
          <a:p>
            <a:pPr algn="ctr">
              <a:buClr>
                <a:srgbClr val="003399"/>
              </a:buClr>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800" b="1" kern="0" dirty="0">
                <a:latin typeface="Times New Roman" panose="02020603050405020304" pitchFamily="18" charset="0"/>
                <a:ea typeface="+mj-ea"/>
                <a:cs typeface="Times New Roman" panose="02020603050405020304" pitchFamily="18" charset="0"/>
              </a:rPr>
              <a:t>DURATION</a:t>
            </a:r>
            <a:r>
              <a:rPr lang="en-GB" sz="1800" b="1" kern="0" dirty="0">
                <a:solidFill>
                  <a:srgbClr val="0000CC"/>
                </a:solidFill>
                <a:latin typeface="Times New Roman" panose="02020603050405020304" pitchFamily="18" charset="0"/>
                <a:ea typeface="+mj-ea"/>
                <a:cs typeface="Times New Roman" panose="02020603050405020304" pitchFamily="18" charset="0"/>
              </a:rPr>
              <a:t>  </a:t>
            </a:r>
          </a:p>
          <a:p>
            <a:pPr algn="ctr">
              <a:buClr>
                <a:srgbClr val="003399"/>
              </a:buClr>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800" b="1" kern="0" dirty="0">
                <a:solidFill>
                  <a:srgbClr val="0000CC"/>
                </a:solidFill>
                <a:latin typeface="Times New Roman" panose="02020603050405020304" pitchFamily="18" charset="0"/>
                <a:cs typeface="Times New Roman" panose="02020603050405020304" pitchFamily="18" charset="0"/>
              </a:rPr>
              <a:t>A minimum of three</a:t>
            </a:r>
            <a:r>
              <a:rPr lang="en-US" sz="1800" b="1" dirty="0">
                <a:solidFill>
                  <a:srgbClr val="0000CC"/>
                </a:solidFill>
                <a:latin typeface="Times New Roman" panose="02020603050405020304" pitchFamily="18" charset="0"/>
                <a:cs typeface="Times New Roman" panose="02020603050405020304" pitchFamily="18" charset="0"/>
              </a:rPr>
              <a:t> years full time</a:t>
            </a:r>
            <a:endParaRPr lang="en-GB" sz="1800" b="1" kern="0" dirty="0">
              <a:solidFill>
                <a:srgbClr val="0000CC"/>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8523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EC79-286B-09AB-C830-AEDD3E28F525}"/>
              </a:ext>
            </a:extLst>
          </p:cNvPr>
          <p:cNvSpPr>
            <a:spLocks noGrp="1"/>
          </p:cNvSpPr>
          <p:nvPr>
            <p:ph type="title"/>
          </p:nvPr>
        </p:nvSpPr>
        <p:spPr/>
        <p:txBody>
          <a:bodyPr/>
          <a:lstStyle/>
          <a:p>
            <a:r>
              <a:rPr lang="en-GB" dirty="0">
                <a:solidFill>
                  <a:srgbClr val="703E93"/>
                </a:solidFill>
              </a:rPr>
              <a:t>CARST graduates</a:t>
            </a:r>
            <a:endParaRPr lang="en-ZA" dirty="0">
              <a:solidFill>
                <a:srgbClr val="703E93"/>
              </a:solidFill>
            </a:endParaRPr>
          </a:p>
        </p:txBody>
      </p:sp>
      <p:graphicFrame>
        <p:nvGraphicFramePr>
          <p:cNvPr id="4" name="Content Placeholder 3">
            <a:extLst>
              <a:ext uri="{FF2B5EF4-FFF2-40B4-BE49-F238E27FC236}">
                <a16:creationId xmlns:a16="http://schemas.microsoft.com/office/drawing/2014/main" id="{74A94B52-CE57-4F60-A58C-F95E8F0206A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971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813"/>
          </a:xfrm>
          <a:solidFill>
            <a:srgbClr val="7030A0"/>
          </a:solidFill>
        </p:spPr>
        <p:txBody>
          <a:bodyPr>
            <a:normAutofit/>
          </a:bodyPr>
          <a:lstStyle/>
          <a:p>
            <a:r>
              <a:rPr lang="en-ZA" sz="3600" dirty="0">
                <a:solidFill>
                  <a:schemeClr val="bg1"/>
                </a:solidFill>
                <a:latin typeface="Times New Roman" panose="02020603050405020304" pitchFamily="18" charset="0"/>
                <a:cs typeface="Times New Roman" panose="02020603050405020304" pitchFamily="18" charset="0"/>
              </a:rPr>
              <a:t>Student Diversity</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27464"/>
            <a:ext cx="10515600" cy="5049499"/>
          </a:xfrm>
        </p:spPr>
        <p:txBody>
          <a:bodyPr/>
          <a:lstStyle/>
          <a:p>
            <a:pPr marL="0" indent="0">
              <a:buNone/>
            </a:pPr>
            <a:endParaRPr lang="en-US" dirty="0"/>
          </a:p>
          <a:p>
            <a:pPr marL="0" indent="0">
              <a:buNone/>
            </a:pPr>
            <a:endParaRPr lang="en-US" dirty="0"/>
          </a:p>
        </p:txBody>
      </p:sp>
      <p:pic>
        <p:nvPicPr>
          <p:cNvPr id="13" name="Picture 2">
            <a:extLst>
              <a:ext uri="{FF2B5EF4-FFF2-40B4-BE49-F238E27FC236}">
                <a16:creationId xmlns:a16="http://schemas.microsoft.com/office/drawing/2014/main" id="{1F38957C-8039-429A-96A7-F18772CE1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26" y="1282453"/>
            <a:ext cx="2272895" cy="15125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lag of Nigeria | Britannica">
            <a:extLst>
              <a:ext uri="{FF2B5EF4-FFF2-40B4-BE49-F238E27FC236}">
                <a16:creationId xmlns:a16="http://schemas.microsoft.com/office/drawing/2014/main" id="{8909249F-91C8-43D2-BAE2-7E0946D4B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411" y="1282453"/>
            <a:ext cx="3009744" cy="1504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79923291-C357-42A0-90E4-BD96D64DF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4287" y="2981464"/>
            <a:ext cx="2480870" cy="15410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epublic Of Zimbabwe National Fabric Flag Textile Background Stock Photo -  Download Image Now - iStock">
            <a:extLst>
              <a:ext uri="{FF2B5EF4-FFF2-40B4-BE49-F238E27FC236}">
                <a16:creationId xmlns:a16="http://schemas.microsoft.com/office/drawing/2014/main" id="{0F79E33F-5FAC-4D6B-BA8E-FD215C197A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510" y="2906716"/>
            <a:ext cx="2272895" cy="15125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ED232BF4-5026-4EEB-88A0-F24FCCEFCA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412" y="2906716"/>
            <a:ext cx="3051264" cy="15640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lag of Namibia | Britannica">
            <a:extLst>
              <a:ext uri="{FF2B5EF4-FFF2-40B4-BE49-F238E27FC236}">
                <a16:creationId xmlns:a16="http://schemas.microsoft.com/office/drawing/2014/main" id="{B8B7A79E-1A2B-4F16-B930-103D2BF060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6747" y="2930305"/>
            <a:ext cx="3025013" cy="15640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flag of the Sudan | Britannica">
            <a:extLst>
              <a:ext uri="{FF2B5EF4-FFF2-40B4-BE49-F238E27FC236}">
                <a16:creationId xmlns:a16="http://schemas.microsoft.com/office/drawing/2014/main" id="{7A358662-D29F-4874-B17B-94EB5E545D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6746" y="1327038"/>
            <a:ext cx="3025013" cy="15125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a:extLst>
              <a:ext uri="{FF2B5EF4-FFF2-40B4-BE49-F238E27FC236}">
                <a16:creationId xmlns:a16="http://schemas.microsoft.com/office/drawing/2014/main" id="{3EDFC067-6298-4381-8812-F301F39DD2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53613" y="1327038"/>
            <a:ext cx="2491544" cy="15410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612B95A0-C66E-45AC-9A31-936931D8DB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925" y="4494311"/>
            <a:ext cx="2272895" cy="151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813"/>
          </a:xfrm>
          <a:solidFill>
            <a:srgbClr val="7030A0"/>
          </a:solidFill>
        </p:spPr>
        <p:txBody>
          <a:bodyPr>
            <a:normAutofit/>
          </a:bodyPr>
          <a:lstStyle/>
          <a:p>
            <a:r>
              <a:rPr lang="en-ZA" sz="3600" dirty="0">
                <a:solidFill>
                  <a:schemeClr val="bg1"/>
                </a:solidFill>
                <a:latin typeface="Times New Roman" panose="02020603050405020304" pitchFamily="18" charset="0"/>
                <a:cs typeface="Times New Roman" panose="02020603050405020304" pitchFamily="18" charset="0"/>
              </a:rPr>
              <a:t>Graduates Employment Opportunities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27464"/>
            <a:ext cx="10515600" cy="5049499"/>
          </a:xfrm>
        </p:spPr>
        <p:txBody>
          <a:bodyPr/>
          <a:lstStyle/>
          <a:p>
            <a:pPr marL="0" indent="0">
              <a:buNone/>
            </a:pPr>
            <a:endParaRPr lang="en-US" dirty="0"/>
          </a:p>
          <a:p>
            <a:pPr marL="0" indent="0">
              <a:buNone/>
            </a:pPr>
            <a:endParaRPr lang="en-US" dirty="0"/>
          </a:p>
        </p:txBody>
      </p:sp>
      <p:sp>
        <p:nvSpPr>
          <p:cNvPr id="12" name="Content Placeholder 2">
            <a:extLst>
              <a:ext uri="{FF2B5EF4-FFF2-40B4-BE49-F238E27FC236}">
                <a16:creationId xmlns:a16="http://schemas.microsoft.com/office/drawing/2014/main" id="{E40EEA71-FD51-409A-B639-3C65B698702B}"/>
              </a:ext>
            </a:extLst>
          </p:cNvPr>
          <p:cNvSpPr txBox="1">
            <a:spLocks/>
          </p:cNvSpPr>
          <p:nvPr/>
        </p:nvSpPr>
        <p:spPr>
          <a:xfrm>
            <a:off x="95107" y="1355176"/>
            <a:ext cx="9052560" cy="402336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ZA" sz="2040" b="1" dirty="0"/>
              <a:t>Academia</a:t>
            </a:r>
          </a:p>
          <a:p>
            <a:pPr>
              <a:buFont typeface="Wingdings" panose="05000000000000000000" pitchFamily="2" charset="2"/>
              <a:buChar char="§"/>
            </a:pPr>
            <a:r>
              <a:rPr lang="en-ZA" sz="2040" b="1" dirty="0"/>
              <a:t>Medical field</a:t>
            </a:r>
          </a:p>
          <a:p>
            <a:pPr>
              <a:buFont typeface="Wingdings" panose="05000000000000000000" pitchFamily="2" charset="2"/>
              <a:buChar char="§"/>
            </a:pPr>
            <a:r>
              <a:rPr lang="en-ZA" sz="2040" b="1" dirty="0"/>
              <a:t>National Nuclear Regulator</a:t>
            </a:r>
          </a:p>
          <a:p>
            <a:pPr>
              <a:buFont typeface="Wingdings" panose="05000000000000000000" pitchFamily="2" charset="2"/>
              <a:buChar char="§"/>
            </a:pPr>
            <a:r>
              <a:rPr lang="en-ZA" sz="2040" b="1" dirty="0"/>
              <a:t>Mining industry</a:t>
            </a:r>
          </a:p>
          <a:p>
            <a:pPr>
              <a:buFont typeface="Wingdings" panose="05000000000000000000" pitchFamily="2" charset="2"/>
              <a:buChar char="§"/>
            </a:pPr>
            <a:r>
              <a:rPr lang="en-ZA" sz="2040" b="1" dirty="0"/>
              <a:t>Government departments (e.g. DMRE, DST, DTIC, etc)</a:t>
            </a:r>
          </a:p>
          <a:p>
            <a:pPr>
              <a:buFont typeface="Wingdings" panose="05000000000000000000" pitchFamily="2" charset="2"/>
              <a:buChar char="§"/>
            </a:pPr>
            <a:r>
              <a:rPr lang="en-ZA" sz="2040" b="1" dirty="0"/>
              <a:t>Eskom</a:t>
            </a:r>
          </a:p>
          <a:p>
            <a:pPr>
              <a:buFont typeface="Wingdings" panose="05000000000000000000" pitchFamily="2" charset="2"/>
              <a:buChar char="§"/>
            </a:pPr>
            <a:r>
              <a:rPr lang="en-GB" sz="2040" b="1" dirty="0"/>
              <a:t>South African Health Products Regulatory Authority (SAHPRA)</a:t>
            </a:r>
            <a:endParaRPr lang="en-ZA" sz="2040" b="1" dirty="0"/>
          </a:p>
          <a:p>
            <a:pPr>
              <a:buFont typeface="Wingdings" panose="05000000000000000000" pitchFamily="2" charset="2"/>
              <a:buChar char="§"/>
            </a:pPr>
            <a:r>
              <a:rPr lang="en-ZA" sz="2040" b="1" dirty="0"/>
              <a:t>Necsa</a:t>
            </a:r>
          </a:p>
          <a:p>
            <a:pPr>
              <a:buFont typeface="Wingdings" panose="05000000000000000000" pitchFamily="2" charset="2"/>
              <a:buChar char="§"/>
            </a:pPr>
            <a:r>
              <a:rPr lang="en-ZA" sz="2040" b="1" dirty="0"/>
              <a:t>iThemba LABS</a:t>
            </a:r>
          </a:p>
          <a:p>
            <a:pPr>
              <a:buFont typeface="Wingdings" panose="05000000000000000000" pitchFamily="2" charset="2"/>
              <a:buChar char="§"/>
            </a:pPr>
            <a:r>
              <a:rPr lang="en-GB" sz="2040" b="1" dirty="0"/>
              <a:t>National Metrology Institute of South Africa (NMISA)</a:t>
            </a:r>
          </a:p>
          <a:p>
            <a:pPr>
              <a:buFont typeface="Wingdings" panose="05000000000000000000" pitchFamily="2" charset="2"/>
              <a:buChar char="§"/>
            </a:pPr>
            <a:r>
              <a:rPr lang="en-ZA" sz="2040" b="1" dirty="0"/>
              <a:t>South African Police Services (SAPS)</a:t>
            </a:r>
          </a:p>
          <a:p>
            <a:pPr>
              <a:buFont typeface="Wingdings" panose="05000000000000000000" pitchFamily="2" charset="2"/>
              <a:buChar char="§"/>
            </a:pPr>
            <a:r>
              <a:rPr lang="en-ZA" sz="2040" b="1" dirty="0"/>
              <a:t>National Radioactive Waste Disposal Institute (NRWDI)</a:t>
            </a:r>
          </a:p>
          <a:p>
            <a:pPr>
              <a:buFont typeface="Wingdings" panose="05000000000000000000" pitchFamily="2" charset="2"/>
              <a:buChar char="§"/>
            </a:pPr>
            <a:r>
              <a:rPr lang="en-ZA" sz="2040" b="1" dirty="0"/>
              <a:t>International Atomic Energy Agency (IAEA)</a:t>
            </a:r>
          </a:p>
          <a:p>
            <a:endParaRPr lang="en-ZA" dirty="0"/>
          </a:p>
        </p:txBody>
      </p:sp>
      <p:grpSp>
        <p:nvGrpSpPr>
          <p:cNvPr id="13" name="Group 12">
            <a:extLst>
              <a:ext uri="{FF2B5EF4-FFF2-40B4-BE49-F238E27FC236}">
                <a16:creationId xmlns:a16="http://schemas.microsoft.com/office/drawing/2014/main" id="{78CBD758-E1C7-4E50-9352-50F5AD66E9AB}"/>
              </a:ext>
            </a:extLst>
          </p:cNvPr>
          <p:cNvGrpSpPr/>
          <p:nvPr/>
        </p:nvGrpSpPr>
        <p:grpSpPr>
          <a:xfrm>
            <a:off x="4280271" y="1127464"/>
            <a:ext cx="7816622" cy="5244240"/>
            <a:chOff x="3673529" y="1085088"/>
            <a:chExt cx="7816622" cy="5244240"/>
          </a:xfrm>
        </p:grpSpPr>
        <p:pic>
          <p:nvPicPr>
            <p:cNvPr id="14" name="Picture 13" descr="DMRE">
              <a:extLst>
                <a:ext uri="{FF2B5EF4-FFF2-40B4-BE49-F238E27FC236}">
                  <a16:creationId xmlns:a16="http://schemas.microsoft.com/office/drawing/2014/main" id="{7F020071-1F3D-4EAE-AAF7-84F24BD8E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529" y="1146920"/>
              <a:ext cx="2501111" cy="92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Your career at National Nuclear Regulator NNR | Pnet.">
              <a:extLst>
                <a:ext uri="{FF2B5EF4-FFF2-40B4-BE49-F238E27FC236}">
                  <a16:creationId xmlns:a16="http://schemas.microsoft.com/office/drawing/2014/main" id="{8AEDC907-FD72-4DA3-9263-3BC03D7C0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5323" y="1085088"/>
              <a:ext cx="1948157" cy="12964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skom Urges South Africans to Use Electricity Sparingly - Relocation Africa">
              <a:extLst>
                <a:ext uri="{FF2B5EF4-FFF2-40B4-BE49-F238E27FC236}">
                  <a16:creationId xmlns:a16="http://schemas.microsoft.com/office/drawing/2014/main" id="{BC3D19F8-1A00-4642-B72C-2ACBCA7668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353" y="2541415"/>
              <a:ext cx="2079715" cy="8065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Necsa logo">
              <a:extLst>
                <a:ext uri="{FF2B5EF4-FFF2-40B4-BE49-F238E27FC236}">
                  <a16:creationId xmlns:a16="http://schemas.microsoft.com/office/drawing/2014/main" id="{5ED33387-14D8-417C-8114-4E21BD28E5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8662" y="2457959"/>
              <a:ext cx="1533224" cy="9710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nmisa-Logo - Consumer Goods Council of South Africa (CGCSA)">
              <a:extLst>
                <a:ext uri="{FF2B5EF4-FFF2-40B4-BE49-F238E27FC236}">
                  <a16:creationId xmlns:a16="http://schemas.microsoft.com/office/drawing/2014/main" id="{17CFAFB7-B738-497D-9A91-5485AA428C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9327" y="3599147"/>
              <a:ext cx="2296457" cy="1413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AEA Logo png image | United nations logo, History online, Atoms for peace">
              <a:extLst>
                <a:ext uri="{FF2B5EF4-FFF2-40B4-BE49-F238E27FC236}">
                  <a16:creationId xmlns:a16="http://schemas.microsoft.com/office/drawing/2014/main" id="{B6D87E74-FFD9-4262-BC83-3E03203447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7915" y="1170464"/>
              <a:ext cx="1462236" cy="10952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SAHPRA - South African Health Products Regulatory Authority">
              <a:extLst>
                <a:ext uri="{FF2B5EF4-FFF2-40B4-BE49-F238E27FC236}">
                  <a16:creationId xmlns:a16="http://schemas.microsoft.com/office/drawing/2014/main" id="{CAEB79A3-4649-4668-9FEC-6C02967CD9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3111" y="5243120"/>
              <a:ext cx="1842212" cy="8567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National Radioactive Waste Disposal Institute - Home | Facebook">
              <a:extLst>
                <a:ext uri="{FF2B5EF4-FFF2-40B4-BE49-F238E27FC236}">
                  <a16:creationId xmlns:a16="http://schemas.microsoft.com/office/drawing/2014/main" id="{D95E8197-9E6D-435C-9E90-D4929F760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96270" y="5165273"/>
              <a:ext cx="2821217" cy="11640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South African Police Service - Wikipedia">
              <a:extLst>
                <a:ext uri="{FF2B5EF4-FFF2-40B4-BE49-F238E27FC236}">
                  <a16:creationId xmlns:a16="http://schemas.microsoft.com/office/drawing/2014/main" id="{4E28E39F-766B-437F-94FB-E3663D46E5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95970" y="2381496"/>
              <a:ext cx="1462236" cy="14622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Department of Trade, Industry and Competition (the dtic) - Overview">
              <a:extLst>
                <a:ext uri="{FF2B5EF4-FFF2-40B4-BE49-F238E27FC236}">
                  <a16:creationId xmlns:a16="http://schemas.microsoft.com/office/drawing/2014/main" id="{816B6F03-DA12-4048-8ED3-305E996DCA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7630" y="3913816"/>
              <a:ext cx="2476681" cy="987083"/>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9" descr="iThemba Labs">
            <a:hlinkClick r:id="rId13"/>
            <a:extLst>
              <a:ext uri="{FF2B5EF4-FFF2-40B4-BE49-F238E27FC236}">
                <a16:creationId xmlns:a16="http://schemas.microsoft.com/office/drawing/2014/main" id="{B6F2B713-5660-4AB3-B95B-B7AE31165D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7431" y="1189296"/>
            <a:ext cx="1354087" cy="92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68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12A2586-DBA4-E95C-AFC2-47277FD4C380}"/>
              </a:ext>
            </a:extLst>
          </p:cNvPr>
          <p:cNvSpPr>
            <a:spLocks noGrp="1"/>
          </p:cNvSpPr>
          <p:nvPr>
            <p:ph type="title"/>
          </p:nvPr>
        </p:nvSpPr>
        <p:spPr>
          <a:xfrm>
            <a:off x="838200" y="365125"/>
            <a:ext cx="10515600" cy="1860400"/>
          </a:xfrm>
        </p:spPr>
        <p:txBody>
          <a:bodyPr vert="horz" lIns="91440" tIns="45720" rIns="91440" bIns="45720" rtlCol="0" anchor="ctr">
            <a:normAutofit/>
          </a:bodyPr>
          <a:lstStyle/>
          <a:p>
            <a:r>
              <a:rPr lang="en-US" sz="5200" kern="1200" dirty="0">
                <a:solidFill>
                  <a:srgbClr val="7030A0"/>
                </a:solidFill>
                <a:latin typeface="+mj-lt"/>
                <a:ea typeface="+mj-ea"/>
                <a:cs typeface="+mj-cs"/>
              </a:rPr>
              <a:t>Nuclear Engineering</a:t>
            </a:r>
          </a:p>
        </p:txBody>
      </p:sp>
      <p:pic>
        <p:nvPicPr>
          <p:cNvPr id="1026" name="Picture 2" descr="NWU - School of Mechanical &amp; Nuclear Engineering">
            <a:extLst>
              <a:ext uri="{FF2B5EF4-FFF2-40B4-BE49-F238E27FC236}">
                <a16:creationId xmlns:a16="http://schemas.microsoft.com/office/drawing/2014/main" id="{2CA2F5FB-AB52-ACC6-A9BC-7A26C39035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419" r="6669" b="-3"/>
          <a:stretch>
            <a:fillRect/>
          </a:stretch>
        </p:blipFill>
        <p:spPr bwMode="auto">
          <a:xfrm>
            <a:off x="354244" y="2225525"/>
            <a:ext cx="5828261" cy="39070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y Nuclear Engineering | engineering.nwu.ac.za">
            <a:extLst>
              <a:ext uri="{FF2B5EF4-FFF2-40B4-BE49-F238E27FC236}">
                <a16:creationId xmlns:a16="http://schemas.microsoft.com/office/drawing/2014/main" id="{B0E26DE1-B87D-C1AD-FE43-5D1FE2A35C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2505" y="3467709"/>
            <a:ext cx="5828261" cy="173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9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D69F-7C9A-3BEE-C20C-48A63E9C1F72}"/>
              </a:ext>
            </a:extLst>
          </p:cNvPr>
          <p:cNvSpPr>
            <a:spLocks noGrp="1"/>
          </p:cNvSpPr>
          <p:nvPr>
            <p:ph type="title"/>
          </p:nvPr>
        </p:nvSpPr>
        <p:spPr/>
        <p:txBody>
          <a:bodyPr/>
          <a:lstStyle/>
          <a:p>
            <a:pPr algn="ctr"/>
            <a:r>
              <a:rPr lang="en-ZA" b="1" dirty="0">
                <a:solidFill>
                  <a:srgbClr val="7030A0"/>
                </a:solidFill>
              </a:rPr>
              <a:t>Nuclear Engineering</a:t>
            </a:r>
          </a:p>
        </p:txBody>
      </p:sp>
      <p:sp>
        <p:nvSpPr>
          <p:cNvPr id="3" name="Content Placeholder 2">
            <a:extLst>
              <a:ext uri="{FF2B5EF4-FFF2-40B4-BE49-F238E27FC236}">
                <a16:creationId xmlns:a16="http://schemas.microsoft.com/office/drawing/2014/main" id="{3E8ABEE5-DE4E-BFA3-278C-67C6DCBADCE8}"/>
              </a:ext>
            </a:extLst>
          </p:cNvPr>
          <p:cNvSpPr>
            <a:spLocks noGrp="1"/>
          </p:cNvSpPr>
          <p:nvPr>
            <p:ph sz="half" idx="1"/>
          </p:nvPr>
        </p:nvSpPr>
        <p:spPr/>
        <p:txBody>
          <a:bodyPr>
            <a:normAutofit fontScale="92500" lnSpcReduction="10000"/>
          </a:bodyPr>
          <a:lstStyle/>
          <a:p>
            <a:pPr marL="0" indent="0">
              <a:buNone/>
            </a:pPr>
            <a:r>
              <a:rPr lang="en-ZA" b="1" dirty="0"/>
              <a:t>Teaching</a:t>
            </a:r>
          </a:p>
          <a:p>
            <a:r>
              <a:rPr lang="en-ZA" dirty="0"/>
              <a:t>PGDIP</a:t>
            </a:r>
          </a:p>
          <a:p>
            <a:pPr lvl="1"/>
            <a:r>
              <a:rPr lang="en-ZA" dirty="0"/>
              <a:t>Nuclear Science and Technology</a:t>
            </a:r>
          </a:p>
          <a:p>
            <a:r>
              <a:rPr lang="en-ZA" dirty="0"/>
              <a:t>PGDIP – NTM</a:t>
            </a:r>
          </a:p>
          <a:p>
            <a:pPr lvl="1"/>
            <a:r>
              <a:rPr lang="en-ZA" dirty="0"/>
              <a:t>Nuclear Science and Technology</a:t>
            </a:r>
          </a:p>
          <a:p>
            <a:pPr lvl="1"/>
            <a:r>
              <a:rPr lang="en-ZA" dirty="0"/>
              <a:t>Specialization in Nuclear Technology Management</a:t>
            </a:r>
          </a:p>
          <a:p>
            <a:r>
              <a:rPr lang="en-ZA" dirty="0"/>
              <a:t>M.Sc.</a:t>
            </a:r>
          </a:p>
          <a:p>
            <a:pPr lvl="1"/>
            <a:r>
              <a:rPr lang="en-ZA" dirty="0"/>
              <a:t>Nuclear Engineering</a:t>
            </a:r>
          </a:p>
          <a:p>
            <a:r>
              <a:rPr lang="en-ZA" dirty="0"/>
              <a:t>Ph.D.</a:t>
            </a:r>
          </a:p>
          <a:p>
            <a:pPr lvl="1"/>
            <a:r>
              <a:rPr lang="en-ZA" dirty="0"/>
              <a:t>Nuclear Engineering</a:t>
            </a:r>
          </a:p>
        </p:txBody>
      </p:sp>
      <p:sp>
        <p:nvSpPr>
          <p:cNvPr id="4" name="Content Placeholder 3">
            <a:extLst>
              <a:ext uri="{FF2B5EF4-FFF2-40B4-BE49-F238E27FC236}">
                <a16:creationId xmlns:a16="http://schemas.microsoft.com/office/drawing/2014/main" id="{CAF8893E-F571-7A98-B5C4-09DFB5AE0794}"/>
              </a:ext>
            </a:extLst>
          </p:cNvPr>
          <p:cNvSpPr>
            <a:spLocks noGrp="1"/>
          </p:cNvSpPr>
          <p:nvPr>
            <p:ph sz="half" idx="2"/>
          </p:nvPr>
        </p:nvSpPr>
        <p:spPr/>
        <p:txBody>
          <a:bodyPr>
            <a:normAutofit fontScale="92500" lnSpcReduction="10000"/>
          </a:bodyPr>
          <a:lstStyle/>
          <a:p>
            <a:pPr marL="0" indent="0">
              <a:buNone/>
            </a:pPr>
            <a:r>
              <a:rPr lang="en-ZA" b="1" dirty="0"/>
              <a:t>Research</a:t>
            </a:r>
          </a:p>
          <a:p>
            <a:r>
              <a:rPr lang="en-ZA" dirty="0"/>
              <a:t>Computational Nuclear Engineering Analysis</a:t>
            </a:r>
          </a:p>
          <a:p>
            <a:pPr marL="0" indent="0">
              <a:buNone/>
            </a:pPr>
            <a:endParaRPr lang="en-ZA" b="1" dirty="0"/>
          </a:p>
        </p:txBody>
      </p:sp>
    </p:spTree>
    <p:extLst>
      <p:ext uri="{BB962C8B-B14F-4D97-AF65-F5344CB8AC3E}">
        <p14:creationId xmlns:p14="http://schemas.microsoft.com/office/powerpoint/2010/main" val="316839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7E1A-0E15-9B4D-41EC-89055818F51F}"/>
              </a:ext>
            </a:extLst>
          </p:cNvPr>
          <p:cNvSpPr>
            <a:spLocks noGrp="1"/>
          </p:cNvSpPr>
          <p:nvPr>
            <p:ph type="title"/>
          </p:nvPr>
        </p:nvSpPr>
        <p:spPr/>
        <p:txBody>
          <a:bodyPr/>
          <a:lstStyle/>
          <a:p>
            <a:pPr algn="ctr"/>
            <a:r>
              <a:rPr lang="en-ZA" b="1" dirty="0">
                <a:solidFill>
                  <a:srgbClr val="7030A0"/>
                </a:solidFill>
              </a:rPr>
              <a:t>NE: PGDIP and PGDIP(NTM)</a:t>
            </a:r>
          </a:p>
        </p:txBody>
      </p:sp>
      <p:sp>
        <p:nvSpPr>
          <p:cNvPr id="3" name="Content Placeholder 2">
            <a:extLst>
              <a:ext uri="{FF2B5EF4-FFF2-40B4-BE49-F238E27FC236}">
                <a16:creationId xmlns:a16="http://schemas.microsoft.com/office/drawing/2014/main" id="{1D72205A-9B26-DD7F-2738-646C7113CCD8}"/>
              </a:ext>
            </a:extLst>
          </p:cNvPr>
          <p:cNvSpPr>
            <a:spLocks noGrp="1"/>
          </p:cNvSpPr>
          <p:nvPr>
            <p:ph idx="1"/>
          </p:nvPr>
        </p:nvSpPr>
        <p:spPr>
          <a:xfrm>
            <a:off x="1228698" y="1421478"/>
            <a:ext cx="9464040" cy="4785562"/>
          </a:xfrm>
        </p:spPr>
        <p:txBody>
          <a:bodyPr>
            <a:normAutofit/>
          </a:bodyPr>
          <a:lstStyle/>
          <a:p>
            <a:r>
              <a:rPr lang="en-ZA" dirty="0"/>
              <a:t>NQF 8</a:t>
            </a:r>
          </a:p>
          <a:p>
            <a:pPr lvl="1"/>
            <a:r>
              <a:rPr lang="en-ZA" dirty="0"/>
              <a:t>Equivalent to B.Sc.(Hons) or B.Eng.</a:t>
            </a:r>
          </a:p>
          <a:p>
            <a:r>
              <a:rPr lang="en-ZA" dirty="0"/>
              <a:t>Used to be contact classes</a:t>
            </a:r>
          </a:p>
          <a:p>
            <a:r>
              <a:rPr lang="en-ZA" dirty="0"/>
              <a:t>In the process of become distance learning modules</a:t>
            </a:r>
          </a:p>
          <a:p>
            <a:r>
              <a:rPr lang="en-ZA" dirty="0"/>
              <a:t>Course content is Nuclear Engineering</a:t>
            </a:r>
          </a:p>
          <a:p>
            <a:r>
              <a:rPr lang="en-ZA" dirty="0"/>
              <a:t>PGDIP (NTM): Includes Nuclear Technology Management Modules</a:t>
            </a:r>
          </a:p>
          <a:p>
            <a:pPr marL="411480" indent="-411480">
              <a:buAutoNum type="arabicParenR"/>
            </a:pPr>
            <a:endParaRPr lang="en-ZA" dirty="0"/>
          </a:p>
          <a:p>
            <a:endParaRPr lang="en-ZA" dirty="0"/>
          </a:p>
        </p:txBody>
      </p:sp>
    </p:spTree>
    <p:extLst>
      <p:ext uri="{BB962C8B-B14F-4D97-AF65-F5344CB8AC3E}">
        <p14:creationId xmlns:p14="http://schemas.microsoft.com/office/powerpoint/2010/main" val="210176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2205A-9B26-DD7F-2738-646C7113CCD8}"/>
              </a:ext>
            </a:extLst>
          </p:cNvPr>
          <p:cNvSpPr>
            <a:spLocks noGrp="1"/>
          </p:cNvSpPr>
          <p:nvPr>
            <p:ph idx="1"/>
          </p:nvPr>
        </p:nvSpPr>
        <p:spPr>
          <a:xfrm>
            <a:off x="1228698" y="1421478"/>
            <a:ext cx="9464040" cy="4785562"/>
          </a:xfrm>
        </p:spPr>
        <p:txBody>
          <a:bodyPr>
            <a:normAutofit/>
          </a:bodyPr>
          <a:lstStyle/>
          <a:p>
            <a:pPr marL="822960" lvl="1" indent="-411480">
              <a:buAutoNum type="arabicParenR"/>
            </a:pPr>
            <a:endParaRPr lang="en-ZA" dirty="0"/>
          </a:p>
          <a:p>
            <a:pPr marL="822960" lvl="1" indent="-411480">
              <a:buAutoNum type="arabicParenR"/>
            </a:pPr>
            <a:endParaRPr lang="en-ZA" dirty="0"/>
          </a:p>
          <a:p>
            <a:pPr marL="0" indent="0">
              <a:buNone/>
            </a:pPr>
            <a:endParaRPr lang="en-ZA" dirty="0"/>
          </a:p>
          <a:p>
            <a:pPr marL="411480" indent="-411480">
              <a:buAutoNum type="arabicParenR"/>
            </a:pPr>
            <a:endParaRPr lang="en-ZA" dirty="0"/>
          </a:p>
          <a:p>
            <a:endParaRPr lang="en-ZA" dirty="0"/>
          </a:p>
        </p:txBody>
      </p:sp>
      <p:graphicFrame>
        <p:nvGraphicFramePr>
          <p:cNvPr id="4" name="Table 4">
            <a:extLst>
              <a:ext uri="{FF2B5EF4-FFF2-40B4-BE49-F238E27FC236}">
                <a16:creationId xmlns:a16="http://schemas.microsoft.com/office/drawing/2014/main" id="{9A561159-E2A1-A9FB-6C76-B941E0C3F498}"/>
              </a:ext>
            </a:extLst>
          </p:cNvPr>
          <p:cNvGraphicFramePr>
            <a:graphicFrameLocks noGrp="1"/>
          </p:cNvGraphicFramePr>
          <p:nvPr/>
        </p:nvGraphicFramePr>
        <p:xfrm>
          <a:off x="1499262" y="103751"/>
          <a:ext cx="9193476" cy="6230112"/>
        </p:xfrm>
        <a:graphic>
          <a:graphicData uri="http://schemas.openxmlformats.org/drawingml/2006/table">
            <a:tbl>
              <a:tblPr firstRow="1" bandRow="1">
                <a:tableStyleId>{5C22544A-7EE6-4342-B048-85BDC9FD1C3A}</a:tableStyleId>
              </a:tblPr>
              <a:tblGrid>
                <a:gridCol w="4596738">
                  <a:extLst>
                    <a:ext uri="{9D8B030D-6E8A-4147-A177-3AD203B41FA5}">
                      <a16:colId xmlns:a16="http://schemas.microsoft.com/office/drawing/2014/main" val="2729389352"/>
                    </a:ext>
                  </a:extLst>
                </a:gridCol>
                <a:gridCol w="4596738">
                  <a:extLst>
                    <a:ext uri="{9D8B030D-6E8A-4147-A177-3AD203B41FA5}">
                      <a16:colId xmlns:a16="http://schemas.microsoft.com/office/drawing/2014/main" val="2273858238"/>
                    </a:ext>
                  </a:extLst>
                </a:gridCol>
              </a:tblGrid>
              <a:tr h="438912">
                <a:tc>
                  <a:txBody>
                    <a:bodyPr/>
                    <a:lstStyle/>
                    <a:p>
                      <a:r>
                        <a:rPr lang="en-ZA" sz="2200" dirty="0"/>
                        <a:t>PGDIP</a:t>
                      </a:r>
                    </a:p>
                  </a:txBody>
                  <a:tcPr marL="109728" marR="109728" marT="54864" marB="54864"/>
                </a:tc>
                <a:tc>
                  <a:txBody>
                    <a:bodyPr/>
                    <a:lstStyle/>
                    <a:p>
                      <a:pPr algn="r"/>
                      <a:r>
                        <a:rPr lang="en-ZA" sz="2200" dirty="0"/>
                        <a:t>PGDIP (NTM)</a:t>
                      </a:r>
                    </a:p>
                  </a:txBody>
                  <a:tcPr marL="109728" marR="109728" marT="54864" marB="54864"/>
                </a:tc>
                <a:extLst>
                  <a:ext uri="{0D108BD9-81ED-4DB2-BD59-A6C34878D82A}">
                    <a16:rowId xmlns:a16="http://schemas.microsoft.com/office/drawing/2014/main" val="1902083256"/>
                  </a:ext>
                </a:extLst>
              </a:tr>
              <a:tr h="445008">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2200" dirty="0"/>
                        <a:t>Nuclear Engineering I</a:t>
                      </a:r>
                    </a:p>
                  </a:txBody>
                  <a:tcPr marL="109728" marR="109728" marT="54864" marB="54864"/>
                </a:tc>
                <a:tc hMerge="1">
                  <a:txBody>
                    <a:bodyPr/>
                    <a:lstStyle/>
                    <a:p>
                      <a:endParaRPr lang="en-ZA" dirty="0"/>
                    </a:p>
                  </a:txBody>
                  <a:tcPr/>
                </a:tc>
                <a:extLst>
                  <a:ext uri="{0D108BD9-81ED-4DB2-BD59-A6C34878D82A}">
                    <a16:rowId xmlns:a16="http://schemas.microsoft.com/office/drawing/2014/main" val="3234352693"/>
                  </a:ext>
                </a:extLst>
              </a:tr>
              <a:tr h="445008">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2200" dirty="0"/>
                        <a:t>Radiation and the Environment</a:t>
                      </a:r>
                    </a:p>
                  </a:txBody>
                  <a:tcPr marL="109728" marR="109728" marT="54864" marB="54864"/>
                </a:tc>
                <a:tc hMerge="1">
                  <a:txBody>
                    <a:bodyPr/>
                    <a:lstStyle/>
                    <a:p>
                      <a:endParaRPr lang="en-ZA" dirty="0"/>
                    </a:p>
                  </a:txBody>
                  <a:tcPr/>
                </a:tc>
                <a:extLst>
                  <a:ext uri="{0D108BD9-81ED-4DB2-BD59-A6C34878D82A}">
                    <a16:rowId xmlns:a16="http://schemas.microsoft.com/office/drawing/2014/main" val="301264648"/>
                  </a:ext>
                </a:extLst>
              </a:tr>
              <a:tr h="445008">
                <a:tc gridSpan="2">
                  <a:txBody>
                    <a:bodyPr/>
                    <a:lstStyle/>
                    <a:p>
                      <a:pPr algn="ctr"/>
                      <a:r>
                        <a:rPr lang="en-ZA" sz="2200" dirty="0"/>
                        <a:t>Nuclear Project Management</a:t>
                      </a:r>
                    </a:p>
                  </a:txBody>
                  <a:tcPr marL="109728" marR="109728" marT="54864" marB="54864"/>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dirty="0"/>
                        <a:t>Nuclear Project Management</a:t>
                      </a:r>
                    </a:p>
                  </a:txBody>
                  <a:tcPr/>
                </a:tc>
                <a:extLst>
                  <a:ext uri="{0D108BD9-81ED-4DB2-BD59-A6C34878D82A}">
                    <a16:rowId xmlns:a16="http://schemas.microsoft.com/office/drawing/2014/main" val="2290311614"/>
                  </a:ext>
                </a:extLst>
              </a:tr>
              <a:tr h="445008">
                <a:tc gridSpan="2">
                  <a:txBody>
                    <a:bodyPr/>
                    <a:lstStyle/>
                    <a:p>
                      <a:pPr algn="ctr"/>
                      <a:r>
                        <a:rPr lang="en-ZA" sz="2200" dirty="0"/>
                        <a:t>Reactor Safety</a:t>
                      </a:r>
                    </a:p>
                  </a:txBody>
                  <a:tcPr marL="109728" marR="109728" marT="54864" marB="54864"/>
                </a:tc>
                <a:tc hMerge="1">
                  <a:txBody>
                    <a:bodyPr/>
                    <a:lstStyle/>
                    <a:p>
                      <a:r>
                        <a:rPr lang="en-ZA" dirty="0"/>
                        <a:t>Reactor Safety</a:t>
                      </a:r>
                    </a:p>
                  </a:txBody>
                  <a:tcPr/>
                </a:tc>
                <a:extLst>
                  <a:ext uri="{0D108BD9-81ED-4DB2-BD59-A6C34878D82A}">
                    <a16:rowId xmlns:a16="http://schemas.microsoft.com/office/drawing/2014/main" val="945534935"/>
                  </a:ext>
                </a:extLst>
              </a:tr>
              <a:tr h="4450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ZA" sz="2200" dirty="0"/>
                    </a:p>
                  </a:txBody>
                  <a:tcPr marL="109728" marR="109728" marT="54864" marB="54864"/>
                </a:tc>
                <a:tc>
                  <a:txBody>
                    <a:bodyPr/>
                    <a:lstStyle/>
                    <a:p>
                      <a:pPr algn="r"/>
                      <a:r>
                        <a:rPr lang="en-ZA" sz="2200" dirty="0"/>
                        <a:t>PWR Technology</a:t>
                      </a:r>
                    </a:p>
                  </a:txBody>
                  <a:tcPr marL="109728" marR="109728" marT="54864" marB="54864"/>
                </a:tc>
                <a:extLst>
                  <a:ext uri="{0D108BD9-81ED-4DB2-BD59-A6C34878D82A}">
                    <a16:rowId xmlns:a16="http://schemas.microsoft.com/office/drawing/2014/main" val="2470344503"/>
                  </a:ext>
                </a:extLst>
              </a:tr>
              <a:tr h="4450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ZA" sz="2200" dirty="0"/>
                    </a:p>
                  </a:txBody>
                  <a:tcPr marL="109728" marR="109728" marT="54864" marB="54864"/>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ZA" sz="2200" dirty="0"/>
                        <a:t>Nuclear Reactor Technology</a:t>
                      </a:r>
                    </a:p>
                  </a:txBody>
                  <a:tcPr marL="109728" marR="109728" marT="54864" marB="54864"/>
                </a:tc>
                <a:extLst>
                  <a:ext uri="{0D108BD9-81ED-4DB2-BD59-A6C34878D82A}">
                    <a16:rowId xmlns:a16="http://schemas.microsoft.com/office/drawing/2014/main" val="3275118600"/>
                  </a:ext>
                </a:extLst>
              </a:tr>
              <a:tr h="445008">
                <a:tc>
                  <a:txBody>
                    <a:bodyPr/>
                    <a:lstStyle/>
                    <a:p>
                      <a:endParaRPr lang="en-ZA" sz="2200" dirty="0"/>
                    </a:p>
                  </a:txBody>
                  <a:tcPr marL="109728" marR="109728" marT="54864" marB="54864"/>
                </a:tc>
                <a:tc>
                  <a:txBody>
                    <a:bodyPr/>
                    <a:lstStyle/>
                    <a:p>
                      <a:pPr algn="r"/>
                      <a:r>
                        <a:rPr lang="en-ZA" sz="2200" dirty="0"/>
                        <a:t>Nuclear Energy Policy and Business</a:t>
                      </a:r>
                    </a:p>
                  </a:txBody>
                  <a:tcPr marL="109728" marR="109728" marT="54864" marB="54864"/>
                </a:tc>
                <a:extLst>
                  <a:ext uri="{0D108BD9-81ED-4DB2-BD59-A6C34878D82A}">
                    <a16:rowId xmlns:a16="http://schemas.microsoft.com/office/drawing/2014/main" val="662833973"/>
                  </a:ext>
                </a:extLst>
              </a:tr>
              <a:tr h="445008">
                <a:tc>
                  <a:txBody>
                    <a:bodyPr/>
                    <a:lstStyle/>
                    <a:p>
                      <a:endParaRPr lang="en-ZA" sz="2200" dirty="0"/>
                    </a:p>
                  </a:txBody>
                  <a:tcPr marL="109728" marR="109728" marT="54864" marB="54864"/>
                </a:tc>
                <a:tc>
                  <a:txBody>
                    <a:bodyPr/>
                    <a:lstStyle/>
                    <a:p>
                      <a:pPr algn="r"/>
                      <a:r>
                        <a:rPr lang="en-ZA" sz="2200" dirty="0"/>
                        <a:t>Research Methodology</a:t>
                      </a:r>
                    </a:p>
                  </a:txBody>
                  <a:tcPr marL="109728" marR="109728" marT="54864" marB="54864"/>
                </a:tc>
                <a:extLst>
                  <a:ext uri="{0D108BD9-81ED-4DB2-BD59-A6C34878D82A}">
                    <a16:rowId xmlns:a16="http://schemas.microsoft.com/office/drawing/2014/main" val="1911498365"/>
                  </a:ext>
                </a:extLst>
              </a:tr>
              <a:tr h="445008">
                <a:tc>
                  <a:txBody>
                    <a:bodyPr/>
                    <a:lstStyle/>
                    <a:p>
                      <a:r>
                        <a:rPr lang="en-ZA" sz="2200" dirty="0"/>
                        <a:t>Mathematics for Nuclear Engineers</a:t>
                      </a:r>
                    </a:p>
                  </a:txBody>
                  <a:tcPr marL="109728" marR="109728" marT="54864" marB="54864"/>
                </a:tc>
                <a:tc>
                  <a:txBody>
                    <a:bodyPr/>
                    <a:lstStyle/>
                    <a:p>
                      <a:endParaRPr lang="en-ZA" sz="2200" dirty="0"/>
                    </a:p>
                  </a:txBody>
                  <a:tcPr marL="109728" marR="109728" marT="54864" marB="54864"/>
                </a:tc>
                <a:extLst>
                  <a:ext uri="{0D108BD9-81ED-4DB2-BD59-A6C34878D82A}">
                    <a16:rowId xmlns:a16="http://schemas.microsoft.com/office/drawing/2014/main" val="793955289"/>
                  </a:ext>
                </a:extLst>
              </a:tr>
              <a:tr h="445008">
                <a:tc>
                  <a:txBody>
                    <a:bodyPr/>
                    <a:lstStyle/>
                    <a:p>
                      <a:r>
                        <a:rPr lang="en-ZA" sz="2200" dirty="0"/>
                        <a:t>Introduction to Thermal-Fluid Sciences</a:t>
                      </a:r>
                    </a:p>
                  </a:txBody>
                  <a:tcPr marL="109728" marR="109728" marT="54864" marB="54864"/>
                </a:tc>
                <a:tc>
                  <a:txBody>
                    <a:bodyPr/>
                    <a:lstStyle/>
                    <a:p>
                      <a:endParaRPr lang="en-ZA" sz="2200" dirty="0"/>
                    </a:p>
                  </a:txBody>
                  <a:tcPr marL="109728" marR="109728" marT="54864" marB="54864"/>
                </a:tc>
                <a:extLst>
                  <a:ext uri="{0D108BD9-81ED-4DB2-BD59-A6C34878D82A}">
                    <a16:rowId xmlns:a16="http://schemas.microsoft.com/office/drawing/2014/main" val="2247278613"/>
                  </a:ext>
                </a:extLst>
              </a:tr>
              <a:tr h="445008">
                <a:tc>
                  <a:txBody>
                    <a:bodyPr/>
                    <a:lstStyle/>
                    <a:p>
                      <a:r>
                        <a:rPr lang="en-ZA" sz="2200" dirty="0"/>
                        <a:t>Nuclear Engineering II</a:t>
                      </a:r>
                    </a:p>
                  </a:txBody>
                  <a:tcPr marL="109728" marR="109728" marT="54864" marB="54864"/>
                </a:tc>
                <a:tc>
                  <a:txBody>
                    <a:bodyPr/>
                    <a:lstStyle/>
                    <a:p>
                      <a:endParaRPr lang="en-ZA" sz="2200" dirty="0"/>
                    </a:p>
                  </a:txBody>
                  <a:tcPr marL="109728" marR="109728" marT="54864" marB="54864"/>
                </a:tc>
                <a:extLst>
                  <a:ext uri="{0D108BD9-81ED-4DB2-BD59-A6C34878D82A}">
                    <a16:rowId xmlns:a16="http://schemas.microsoft.com/office/drawing/2014/main" val="1000101396"/>
                  </a:ext>
                </a:extLst>
              </a:tr>
              <a:tr h="445008">
                <a:tc>
                  <a:txBody>
                    <a:bodyPr/>
                    <a:lstStyle/>
                    <a:p>
                      <a:r>
                        <a:rPr lang="en-ZA" sz="2200" dirty="0"/>
                        <a:t>Nuclear Engineering Project</a:t>
                      </a:r>
                    </a:p>
                  </a:txBody>
                  <a:tcPr marL="109728" marR="109728" marT="54864" marB="54864"/>
                </a:tc>
                <a:tc>
                  <a:txBody>
                    <a:bodyPr/>
                    <a:lstStyle/>
                    <a:p>
                      <a:endParaRPr lang="en-ZA" sz="2200" dirty="0"/>
                    </a:p>
                  </a:txBody>
                  <a:tcPr marL="109728" marR="109728" marT="54864" marB="54864"/>
                </a:tc>
                <a:extLst>
                  <a:ext uri="{0D108BD9-81ED-4DB2-BD59-A6C34878D82A}">
                    <a16:rowId xmlns:a16="http://schemas.microsoft.com/office/drawing/2014/main" val="3038751316"/>
                  </a:ext>
                </a:extLst>
              </a:tr>
              <a:tr h="445008">
                <a:tc>
                  <a:txBody>
                    <a:bodyPr/>
                    <a:lstStyle/>
                    <a:p>
                      <a:r>
                        <a:rPr lang="en-ZA" sz="2200" dirty="0"/>
                        <a:t>Reactor Analysis</a:t>
                      </a:r>
                    </a:p>
                  </a:txBody>
                  <a:tcPr marL="109728" marR="109728" marT="54864" marB="54864"/>
                </a:tc>
                <a:tc>
                  <a:txBody>
                    <a:bodyPr/>
                    <a:lstStyle/>
                    <a:p>
                      <a:endParaRPr lang="en-ZA" sz="2200" dirty="0"/>
                    </a:p>
                  </a:txBody>
                  <a:tcPr marL="109728" marR="109728" marT="54864" marB="54864"/>
                </a:tc>
                <a:extLst>
                  <a:ext uri="{0D108BD9-81ED-4DB2-BD59-A6C34878D82A}">
                    <a16:rowId xmlns:a16="http://schemas.microsoft.com/office/drawing/2014/main" val="2352009344"/>
                  </a:ext>
                </a:extLst>
              </a:tr>
            </a:tbl>
          </a:graphicData>
        </a:graphic>
      </p:graphicFrame>
    </p:spTree>
    <p:extLst>
      <p:ext uri="{BB962C8B-B14F-4D97-AF65-F5344CB8AC3E}">
        <p14:creationId xmlns:p14="http://schemas.microsoft.com/office/powerpoint/2010/main" val="85178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09A14-1C91-2866-35B1-0744573148AE}"/>
              </a:ext>
            </a:extLst>
          </p:cNvPr>
          <p:cNvSpPr>
            <a:spLocks noGrp="1"/>
          </p:cNvSpPr>
          <p:nvPr>
            <p:ph type="title"/>
          </p:nvPr>
        </p:nvSpPr>
        <p:spPr/>
        <p:txBody>
          <a:bodyPr/>
          <a:lstStyle/>
          <a:p>
            <a:r>
              <a:rPr lang="en-ZA" b="1" dirty="0">
                <a:solidFill>
                  <a:srgbClr val="7030A0"/>
                </a:solidFill>
              </a:rPr>
              <a:t>Short Learning Programs: Set One</a:t>
            </a:r>
            <a:endParaRPr lang="en-ZA" dirty="0"/>
          </a:p>
        </p:txBody>
      </p:sp>
      <p:sp>
        <p:nvSpPr>
          <p:cNvPr id="3" name="Content Placeholder 2">
            <a:extLst>
              <a:ext uri="{FF2B5EF4-FFF2-40B4-BE49-F238E27FC236}">
                <a16:creationId xmlns:a16="http://schemas.microsoft.com/office/drawing/2014/main" id="{E064A129-C22C-0DD8-1307-39DE3AD0F939}"/>
              </a:ext>
            </a:extLst>
          </p:cNvPr>
          <p:cNvSpPr>
            <a:spLocks noGrp="1"/>
          </p:cNvSpPr>
          <p:nvPr>
            <p:ph idx="1"/>
          </p:nvPr>
        </p:nvSpPr>
        <p:spPr/>
        <p:txBody>
          <a:bodyPr>
            <a:normAutofit/>
          </a:bodyPr>
          <a:lstStyle/>
          <a:p>
            <a:r>
              <a:rPr lang="en-ZA" dirty="0"/>
              <a:t>For students who want to complete PGDIP, M.Sc. or Ph.D.</a:t>
            </a:r>
          </a:p>
          <a:p>
            <a:pPr marL="411480" indent="-411480">
              <a:lnSpc>
                <a:spcPct val="107000"/>
              </a:lnSpc>
              <a:buFont typeface="Calibri" panose="020F0502020204030204" pitchFamily="34" charset="0"/>
              <a:buChar char="-"/>
            </a:pPr>
            <a:r>
              <a:rPr lang="en-ZA" sz="2400" dirty="0">
                <a:latin typeface="Calibri" panose="020F0502020204030204" pitchFamily="34" charset="0"/>
                <a:ea typeface="Calibri" panose="020F0502020204030204" pitchFamily="34" charset="0"/>
                <a:cs typeface="Times New Roman" panose="02020603050405020304" pitchFamily="18" charset="0"/>
              </a:rPr>
              <a:t>Approved</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Introduction to Nuclear Engineering</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Reactor Safety</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Radiation Protection: Workers, Public and Environment</a:t>
            </a:r>
          </a:p>
          <a:p>
            <a:pPr marL="411480" indent="-411480">
              <a:lnSpc>
                <a:spcPct val="107000"/>
              </a:lnSpc>
              <a:buFont typeface="Calibri" panose="020F0502020204030204" pitchFamily="34" charset="0"/>
              <a:buChar char="-"/>
            </a:pPr>
            <a:r>
              <a:rPr lang="en-ZA" sz="2400" dirty="0">
                <a:latin typeface="Calibri" panose="020F0502020204030204" pitchFamily="34" charset="0"/>
                <a:ea typeface="Calibri" panose="020F0502020204030204" pitchFamily="34" charset="0"/>
                <a:cs typeface="Times New Roman" panose="02020603050405020304" pitchFamily="18" charset="0"/>
              </a:rPr>
              <a:t>Will be developed</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Radiation and the Environment</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Nuclear Reactor Technology</a:t>
            </a:r>
          </a:p>
          <a:p>
            <a:pPr marL="411480" indent="-411480">
              <a:lnSpc>
                <a:spcPct val="107000"/>
              </a:lnSpc>
              <a:buFont typeface="Calibri" panose="020F0502020204030204" pitchFamily="34" charset="0"/>
              <a:buChar char="-"/>
            </a:pP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8121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BFB2-7B9E-D3E0-A483-8E5B4A67B70A}"/>
              </a:ext>
            </a:extLst>
          </p:cNvPr>
          <p:cNvSpPr>
            <a:spLocks noGrp="1"/>
          </p:cNvSpPr>
          <p:nvPr>
            <p:ph type="title"/>
          </p:nvPr>
        </p:nvSpPr>
        <p:spPr/>
        <p:txBody>
          <a:bodyPr/>
          <a:lstStyle/>
          <a:p>
            <a:r>
              <a:rPr lang="en-ZA" b="1" dirty="0">
                <a:solidFill>
                  <a:srgbClr val="7030A0"/>
                </a:solidFill>
              </a:rPr>
              <a:t>SLPs Set Two: Specialist Courses - Examples</a:t>
            </a:r>
          </a:p>
        </p:txBody>
      </p:sp>
      <p:graphicFrame>
        <p:nvGraphicFramePr>
          <p:cNvPr id="4" name="Table 4">
            <a:extLst>
              <a:ext uri="{FF2B5EF4-FFF2-40B4-BE49-F238E27FC236}">
                <a16:creationId xmlns:a16="http://schemas.microsoft.com/office/drawing/2014/main" id="{F7BD71FC-4A0D-8D88-5520-56B3163C502E}"/>
              </a:ext>
            </a:extLst>
          </p:cNvPr>
          <p:cNvGraphicFramePr>
            <a:graphicFrameLocks noGrp="1"/>
          </p:cNvGraphicFramePr>
          <p:nvPr>
            <p:ph idx="1"/>
          </p:nvPr>
        </p:nvGraphicFramePr>
        <p:xfrm>
          <a:off x="1363980" y="1824990"/>
          <a:ext cx="9464040" cy="4035552"/>
        </p:xfrm>
        <a:graphic>
          <a:graphicData uri="http://schemas.openxmlformats.org/drawingml/2006/table">
            <a:tbl>
              <a:tblPr firstRow="1" bandRow="1">
                <a:tableStyleId>{5C22544A-7EE6-4342-B048-85BDC9FD1C3A}</a:tableStyleId>
              </a:tblPr>
              <a:tblGrid>
                <a:gridCol w="1394932">
                  <a:extLst>
                    <a:ext uri="{9D8B030D-6E8A-4147-A177-3AD203B41FA5}">
                      <a16:colId xmlns:a16="http://schemas.microsoft.com/office/drawing/2014/main" val="1020876949"/>
                    </a:ext>
                  </a:extLst>
                </a:gridCol>
                <a:gridCol w="8069108">
                  <a:extLst>
                    <a:ext uri="{9D8B030D-6E8A-4147-A177-3AD203B41FA5}">
                      <a16:colId xmlns:a16="http://schemas.microsoft.com/office/drawing/2014/main" val="1344386409"/>
                    </a:ext>
                  </a:extLst>
                </a:gridCol>
              </a:tblGrid>
              <a:tr h="445008">
                <a:tc>
                  <a:txBody>
                    <a:bodyPr/>
                    <a:lstStyle/>
                    <a:p>
                      <a:endParaRPr lang="en-ZA" sz="2200" b="0" dirty="0">
                        <a:solidFill>
                          <a:schemeClr val="tx1"/>
                        </a:solidFill>
                      </a:endParaRPr>
                    </a:p>
                  </a:txBody>
                  <a:tcPr marL="109728" marR="109728" marT="54864" marB="54864">
                    <a:solidFill>
                      <a:schemeClr val="tx2">
                        <a:lumMod val="20000"/>
                        <a:lumOff val="80000"/>
                      </a:schemeClr>
                    </a:solidFill>
                  </a:tcPr>
                </a:tc>
                <a:tc>
                  <a:txBody>
                    <a:bodyPr/>
                    <a:lstStyle/>
                    <a:p>
                      <a:r>
                        <a:rPr lang="en-GB" sz="2200" b="0" dirty="0">
                          <a:solidFill>
                            <a:schemeClr val="tx1"/>
                          </a:solidFill>
                        </a:rPr>
                        <a:t>Eleven NNR SLPs</a:t>
                      </a:r>
                      <a:endParaRPr lang="en-ZA" sz="2200" b="0" dirty="0">
                        <a:solidFill>
                          <a:schemeClr val="tx1"/>
                        </a:solidFill>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287440653"/>
                  </a:ext>
                </a:extLst>
              </a:tr>
              <a:tr h="445008">
                <a:tc>
                  <a:txBody>
                    <a:bodyPr/>
                    <a:lstStyle/>
                    <a:p>
                      <a:endParaRPr lang="en-ZA" sz="2200" dirty="0"/>
                    </a:p>
                  </a:txBody>
                  <a:tcPr marL="109728" marR="109728" marT="54864" marB="54864"/>
                </a:tc>
                <a:tc>
                  <a:txBody>
                    <a:bodyPr/>
                    <a:lstStyle/>
                    <a:p>
                      <a:r>
                        <a:rPr lang="en-GB" sz="2200" dirty="0"/>
                        <a:t>Thermal Hydraulics: Two Phase Flow (to be prepared)</a:t>
                      </a:r>
                      <a:endParaRPr lang="en-ZA" sz="2200" dirty="0"/>
                    </a:p>
                  </a:txBody>
                  <a:tcPr marL="109728" marR="109728" marT="54864" marB="54864"/>
                </a:tc>
                <a:extLst>
                  <a:ext uri="{0D108BD9-81ED-4DB2-BD59-A6C34878D82A}">
                    <a16:rowId xmlns:a16="http://schemas.microsoft.com/office/drawing/2014/main" val="684535578"/>
                  </a:ext>
                </a:extLst>
              </a:tr>
              <a:tr h="445008">
                <a:tc>
                  <a:txBody>
                    <a:bodyPr/>
                    <a:lstStyle/>
                    <a:p>
                      <a:endParaRPr lang="en-ZA" sz="2200" dirty="0"/>
                    </a:p>
                  </a:txBody>
                  <a:tcPr marL="109728" marR="109728" marT="54864" marB="54864">
                    <a:solidFill>
                      <a:schemeClr val="tx2">
                        <a:lumMod val="20000"/>
                        <a:lumOff val="80000"/>
                      </a:schemeClr>
                    </a:solidFill>
                  </a:tcPr>
                </a:tc>
                <a:tc>
                  <a:txBody>
                    <a:bodyPr/>
                    <a:lstStyle/>
                    <a:p>
                      <a:r>
                        <a:rPr lang="en-GB" sz="2200" dirty="0"/>
                        <a:t>Computational Methods of Neutron Transport I</a:t>
                      </a:r>
                      <a:endParaRPr lang="en-ZA" sz="2200" dirty="0"/>
                    </a:p>
                  </a:txBody>
                  <a:tcPr marL="109728" marR="109728" marT="54864" marB="54864">
                    <a:solidFill>
                      <a:schemeClr val="tx2">
                        <a:lumMod val="20000"/>
                        <a:lumOff val="80000"/>
                      </a:schemeClr>
                    </a:solidFill>
                  </a:tcPr>
                </a:tc>
                <a:extLst>
                  <a:ext uri="{0D108BD9-81ED-4DB2-BD59-A6C34878D82A}">
                    <a16:rowId xmlns:a16="http://schemas.microsoft.com/office/drawing/2014/main" val="527431188"/>
                  </a:ext>
                </a:extLst>
              </a:tr>
              <a:tr h="603504">
                <a:tc>
                  <a:txBody>
                    <a:bodyPr/>
                    <a:lstStyle/>
                    <a:p>
                      <a:endParaRPr lang="en-ZA" sz="2200"/>
                    </a:p>
                  </a:txBody>
                  <a:tcPr marL="109728" marR="109728" marT="54864" marB="54864"/>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600" b="0" kern="1200" dirty="0">
                          <a:solidFill>
                            <a:schemeClr val="tx1"/>
                          </a:solidFill>
                          <a:effectLst/>
                          <a:latin typeface="+mn-lt"/>
                          <a:ea typeface="+mn-ea"/>
                          <a:cs typeface="+mn-cs"/>
                        </a:rPr>
                        <a:t>High-level radioactive waste (HLW) in South Africa: Characterisation, storage, shielding and road transport.</a:t>
                      </a:r>
                      <a:endParaRPr lang="en-ZA" sz="2200" dirty="0"/>
                    </a:p>
                  </a:txBody>
                  <a:tcPr marL="109728" marR="109728" marT="54864" marB="54864"/>
                </a:tc>
                <a:extLst>
                  <a:ext uri="{0D108BD9-81ED-4DB2-BD59-A6C34878D82A}">
                    <a16:rowId xmlns:a16="http://schemas.microsoft.com/office/drawing/2014/main" val="912684371"/>
                  </a:ext>
                </a:extLst>
              </a:tr>
              <a:tr h="603504">
                <a:tc>
                  <a:txBody>
                    <a:bodyPr/>
                    <a:lstStyle/>
                    <a:p>
                      <a:endParaRPr lang="en-ZA" sz="2200" dirty="0"/>
                    </a:p>
                  </a:txBody>
                  <a:tcPr marL="109728" marR="109728" marT="54864" marB="54864">
                    <a:solidFill>
                      <a:schemeClr val="tx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n-lt"/>
                          <a:ea typeface="+mn-ea"/>
                          <a:cs typeface="+mn-cs"/>
                        </a:rPr>
                        <a:t>Intermediate-level radioactive waste (ILW) in South Africa: Characterisation, immobilisation, storage, shielding, road transport and final disposal.</a:t>
                      </a:r>
                      <a:endParaRPr lang="en-ZA" sz="2200" dirty="0"/>
                    </a:p>
                  </a:txBody>
                  <a:tcPr marL="109728" marR="109728" marT="54864" marB="54864">
                    <a:solidFill>
                      <a:schemeClr val="tx2">
                        <a:lumMod val="20000"/>
                        <a:lumOff val="80000"/>
                      </a:schemeClr>
                    </a:solidFill>
                  </a:tcPr>
                </a:tc>
                <a:extLst>
                  <a:ext uri="{0D108BD9-81ED-4DB2-BD59-A6C34878D82A}">
                    <a16:rowId xmlns:a16="http://schemas.microsoft.com/office/drawing/2014/main" val="2913369575"/>
                  </a:ext>
                </a:extLst>
              </a:tr>
              <a:tr h="445008">
                <a:tc>
                  <a:txBody>
                    <a:bodyPr/>
                    <a:lstStyle/>
                    <a:p>
                      <a:endParaRPr lang="en-ZA" sz="2200" dirty="0"/>
                    </a:p>
                  </a:txBody>
                  <a:tcPr marL="109728" marR="109728" marT="54864" marB="54864">
                    <a:solidFill>
                      <a:schemeClr val="tx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n-lt"/>
                          <a:ea typeface="+mn-ea"/>
                          <a:cs typeface="+mn-cs"/>
                        </a:rPr>
                        <a:t>Transport and shielding of ionising radiation (computational radiation protection) (Part A).</a:t>
                      </a:r>
                      <a:endParaRPr lang="en-ZA" sz="2200" dirty="0"/>
                    </a:p>
                  </a:txBody>
                  <a:tcPr marL="109728" marR="109728" marT="54864" marB="54864">
                    <a:solidFill>
                      <a:schemeClr val="tx2">
                        <a:lumMod val="20000"/>
                        <a:lumOff val="80000"/>
                      </a:schemeClr>
                    </a:solidFill>
                  </a:tcPr>
                </a:tc>
                <a:extLst>
                  <a:ext uri="{0D108BD9-81ED-4DB2-BD59-A6C34878D82A}">
                    <a16:rowId xmlns:a16="http://schemas.microsoft.com/office/drawing/2014/main" val="3489809487"/>
                  </a:ext>
                </a:extLst>
              </a:tr>
              <a:tr h="445008">
                <a:tc>
                  <a:txBody>
                    <a:bodyPr/>
                    <a:lstStyle/>
                    <a:p>
                      <a:endParaRPr lang="en-ZA" sz="2200" dirty="0"/>
                    </a:p>
                  </a:txBody>
                  <a:tcPr marL="109728" marR="109728" marT="54864" marB="54864">
                    <a:solidFill>
                      <a:schemeClr val="tx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n-lt"/>
                          <a:ea typeface="+mn-ea"/>
                          <a:cs typeface="+mn-cs"/>
                        </a:rPr>
                        <a:t>Transport and shielding of ionising radiation (computational radiation protection) (Part B).</a:t>
                      </a:r>
                      <a:endParaRPr lang="en-ZA" sz="2200" dirty="0"/>
                    </a:p>
                  </a:txBody>
                  <a:tcPr marL="109728" marR="109728" marT="54864" marB="54864">
                    <a:solidFill>
                      <a:schemeClr val="tx2">
                        <a:lumMod val="20000"/>
                        <a:lumOff val="80000"/>
                      </a:schemeClr>
                    </a:solidFill>
                  </a:tcPr>
                </a:tc>
                <a:extLst>
                  <a:ext uri="{0D108BD9-81ED-4DB2-BD59-A6C34878D82A}">
                    <a16:rowId xmlns:a16="http://schemas.microsoft.com/office/drawing/2014/main" val="3539153428"/>
                  </a:ext>
                </a:extLst>
              </a:tr>
              <a:tr h="603504">
                <a:tc>
                  <a:txBody>
                    <a:bodyPr/>
                    <a:lstStyle/>
                    <a:p>
                      <a:endParaRPr lang="en-ZA" sz="2200" dirty="0"/>
                    </a:p>
                  </a:txBody>
                  <a:tcPr marL="109728" marR="109728" marT="54864" marB="54864">
                    <a:solidFill>
                      <a:schemeClr val="tx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n-lt"/>
                          <a:ea typeface="+mn-ea"/>
                          <a:cs typeface="+mn-cs"/>
                        </a:rPr>
                        <a:t>Computational radiation protection for normally occurring radioactive material (NORM)encountered in mining and minerals extraction.</a:t>
                      </a:r>
                      <a:endParaRPr lang="en-ZA" sz="2200" dirty="0"/>
                    </a:p>
                  </a:txBody>
                  <a:tcPr marL="109728" marR="109728" marT="54864" marB="54864">
                    <a:solidFill>
                      <a:schemeClr val="tx2">
                        <a:lumMod val="20000"/>
                        <a:lumOff val="80000"/>
                      </a:schemeClr>
                    </a:solidFill>
                  </a:tcPr>
                </a:tc>
                <a:extLst>
                  <a:ext uri="{0D108BD9-81ED-4DB2-BD59-A6C34878D82A}">
                    <a16:rowId xmlns:a16="http://schemas.microsoft.com/office/drawing/2014/main" val="3699502024"/>
                  </a:ext>
                </a:extLst>
              </a:tr>
            </a:tbl>
          </a:graphicData>
        </a:graphic>
      </p:graphicFrame>
    </p:spTree>
    <p:extLst>
      <p:ext uri="{BB962C8B-B14F-4D97-AF65-F5344CB8AC3E}">
        <p14:creationId xmlns:p14="http://schemas.microsoft.com/office/powerpoint/2010/main" val="41928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2192000" cy="1325563"/>
          </a:xfrm>
          <a:solidFill>
            <a:srgbClr val="7030A0"/>
          </a:solidFill>
        </p:spPr>
        <p:txBody>
          <a:bodyPr/>
          <a:lstStyle/>
          <a:p>
            <a:r>
              <a:rPr lang="en-US" sz="4400" spc="-105" dirty="0">
                <a:solidFill>
                  <a:srgbClr val="FFFFFF"/>
                </a:solidFill>
                <a:latin typeface="Times New Roman" panose="02020603050405020304" pitchFamily="18" charset="0"/>
                <a:cs typeface="Times New Roman" panose="02020603050405020304" pitchFamily="18" charset="0"/>
              </a:rPr>
              <a:t>Content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ZA" dirty="0"/>
          </a:p>
          <a:p>
            <a:pPr marL="0" indent="0">
              <a:buNone/>
            </a:pPr>
            <a:endParaRPr lang="en-US" dirty="0"/>
          </a:p>
        </p:txBody>
      </p:sp>
      <p:sp>
        <p:nvSpPr>
          <p:cNvPr id="4" name="object 6">
            <a:extLst>
              <a:ext uri="{FF2B5EF4-FFF2-40B4-BE49-F238E27FC236}">
                <a16:creationId xmlns:a16="http://schemas.microsoft.com/office/drawing/2014/main" id="{F0F0F660-0E3B-4CB8-8B11-62508339AF33}"/>
              </a:ext>
            </a:extLst>
          </p:cNvPr>
          <p:cNvSpPr>
            <a:spLocks/>
          </p:cNvSpPr>
          <p:nvPr/>
        </p:nvSpPr>
        <p:spPr bwMode="auto">
          <a:xfrm>
            <a:off x="749861" y="1825625"/>
            <a:ext cx="7632700" cy="536575"/>
          </a:xfrm>
          <a:custGeom>
            <a:avLst/>
            <a:gdLst>
              <a:gd name="T0" fmla="*/ 0 w 7632700"/>
              <a:gd name="T1" fmla="*/ 536575 h 536575"/>
              <a:gd name="T2" fmla="*/ 7632700 w 7632700"/>
              <a:gd name="T3" fmla="*/ 536575 h 536575"/>
              <a:gd name="T4" fmla="*/ 7632700 w 7632700"/>
              <a:gd name="T5" fmla="*/ 0 h 536575"/>
              <a:gd name="T6" fmla="*/ 0 w 7632700"/>
              <a:gd name="T7" fmla="*/ 0 h 536575"/>
              <a:gd name="T8" fmla="*/ 0 w 7632700"/>
              <a:gd name="T9" fmla="*/ 536575 h 536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2700" h="536575">
                <a:moveTo>
                  <a:pt x="0" y="536575"/>
                </a:moveTo>
                <a:lnTo>
                  <a:pt x="7632700" y="536575"/>
                </a:lnTo>
                <a:lnTo>
                  <a:pt x="7632700" y="0"/>
                </a:lnTo>
                <a:lnTo>
                  <a:pt x="0" y="0"/>
                </a:lnTo>
                <a:lnTo>
                  <a:pt x="0" y="536575"/>
                </a:lnTo>
                <a:close/>
              </a:path>
            </a:pathLst>
          </a:custGeom>
          <a:solidFill>
            <a:srgbClr val="7030A0"/>
          </a:solidFill>
          <a:ln>
            <a:noFill/>
          </a:ln>
        </p:spPr>
        <p:txBody>
          <a:bodyPr lIns="0" tIns="0" rIns="0" bIns="0"/>
          <a:lstStyle/>
          <a:p>
            <a:endParaRPr lang="en-US"/>
          </a:p>
        </p:txBody>
      </p:sp>
      <p:sp>
        <p:nvSpPr>
          <p:cNvPr id="6" name="object 10">
            <a:extLst>
              <a:ext uri="{FF2B5EF4-FFF2-40B4-BE49-F238E27FC236}">
                <a16:creationId xmlns:a16="http://schemas.microsoft.com/office/drawing/2014/main" id="{BE550B87-CEEC-44DA-93E8-72F9471E0AF0}"/>
              </a:ext>
            </a:extLst>
          </p:cNvPr>
          <p:cNvSpPr txBox="1"/>
          <p:nvPr/>
        </p:nvSpPr>
        <p:spPr>
          <a:xfrm>
            <a:off x="749861" y="1824724"/>
            <a:ext cx="7632700" cy="466794"/>
          </a:xfrm>
          <a:prstGeom prst="rect">
            <a:avLst/>
          </a:prstGeom>
          <a:ln w="9525">
            <a:solidFill>
              <a:srgbClr val="83715B"/>
            </a:solidFill>
          </a:ln>
        </p:spPr>
        <p:txBody>
          <a:bodyPr lIns="0" tIns="96520" rIns="0" bIns="0">
            <a:spAutoFit/>
          </a:bodyPr>
          <a:lstStyle/>
          <a:p>
            <a:pPr marL="266065">
              <a:spcBef>
                <a:spcPts val="760"/>
              </a:spcBef>
              <a:tabLst>
                <a:tab pos="1083310" algn="l"/>
              </a:tabLst>
              <a:defRPr/>
            </a:pPr>
            <a:r>
              <a:rPr sz="2400" b="1" spc="-5" dirty="0">
                <a:solidFill>
                  <a:srgbClr val="FFFFFF"/>
                </a:solidFill>
                <a:latin typeface="Times New Roman" panose="02020603050405020304" pitchFamily="18" charset="0"/>
                <a:cs typeface="Times New Roman" panose="02020603050405020304" pitchFamily="18" charset="0"/>
              </a:rPr>
              <a:t>1	</a:t>
            </a:r>
            <a:r>
              <a:rPr lang="en-ZA" sz="2400" b="1" spc="-7" baseline="1388" dirty="0">
                <a:solidFill>
                  <a:srgbClr val="FFFFFF"/>
                </a:solidFill>
                <a:latin typeface="Times New Roman" panose="02020603050405020304" pitchFamily="18" charset="0"/>
                <a:cs typeface="Times New Roman" panose="02020603050405020304" pitchFamily="18" charset="0"/>
              </a:rPr>
              <a:t>OVERVIEW</a:t>
            </a:r>
            <a:endParaRPr sz="2400" baseline="1388" dirty="0">
              <a:latin typeface="Times New Roman" panose="02020603050405020304" pitchFamily="18" charset="0"/>
              <a:cs typeface="Times New Roman" panose="02020603050405020304" pitchFamily="18" charset="0"/>
            </a:endParaRPr>
          </a:p>
        </p:txBody>
      </p:sp>
      <p:sp>
        <p:nvSpPr>
          <p:cNvPr id="7" name="object 9">
            <a:extLst>
              <a:ext uri="{FF2B5EF4-FFF2-40B4-BE49-F238E27FC236}">
                <a16:creationId xmlns:a16="http://schemas.microsoft.com/office/drawing/2014/main" id="{826D5785-5228-4BB8-922E-FB47CEDD017D}"/>
              </a:ext>
            </a:extLst>
          </p:cNvPr>
          <p:cNvSpPr>
            <a:spLocks/>
          </p:cNvSpPr>
          <p:nvPr/>
        </p:nvSpPr>
        <p:spPr bwMode="auto">
          <a:xfrm>
            <a:off x="877845" y="1916112"/>
            <a:ext cx="471488" cy="355600"/>
          </a:xfrm>
          <a:custGeom>
            <a:avLst/>
            <a:gdLst>
              <a:gd name="T0" fmla="*/ 0 w 472440"/>
              <a:gd name="T1" fmla="*/ 177800 h 355600"/>
              <a:gd name="T2" fmla="*/ 6097 w 472440"/>
              <a:gd name="T3" fmla="*/ 137000 h 355600"/>
              <a:gd name="T4" fmla="*/ 23459 w 472440"/>
              <a:gd name="T5" fmla="*/ 99563 h 355600"/>
              <a:gd name="T6" fmla="*/ 50704 w 472440"/>
              <a:gd name="T7" fmla="*/ 66552 h 355600"/>
              <a:gd name="T8" fmla="*/ 86446 w 472440"/>
              <a:gd name="T9" fmla="*/ 39028 h 355600"/>
              <a:gd name="T10" fmla="*/ 129300 w 472440"/>
              <a:gd name="T11" fmla="*/ 18053 h 355600"/>
              <a:gd name="T12" fmla="*/ 177879 w 472440"/>
              <a:gd name="T13" fmla="*/ 4690 h 355600"/>
              <a:gd name="T14" fmla="*/ 230797 w 472440"/>
              <a:gd name="T15" fmla="*/ 0 h 355600"/>
              <a:gd name="T16" fmla="*/ 283715 w 472440"/>
              <a:gd name="T17" fmla="*/ 4690 h 355600"/>
              <a:gd name="T18" fmla="*/ 332293 w 472440"/>
              <a:gd name="T19" fmla="*/ 18053 h 355600"/>
              <a:gd name="T20" fmla="*/ 375143 w 472440"/>
              <a:gd name="T21" fmla="*/ 39028 h 355600"/>
              <a:gd name="T22" fmla="*/ 410884 w 472440"/>
              <a:gd name="T23" fmla="*/ 66552 h 355600"/>
              <a:gd name="T24" fmla="*/ 438129 w 472440"/>
              <a:gd name="T25" fmla="*/ 99563 h 355600"/>
              <a:gd name="T26" fmla="*/ 455492 w 472440"/>
              <a:gd name="T27" fmla="*/ 137000 h 355600"/>
              <a:gd name="T28" fmla="*/ 461588 w 472440"/>
              <a:gd name="T29" fmla="*/ 177800 h 355600"/>
              <a:gd name="T30" fmla="*/ 455492 w 472440"/>
              <a:gd name="T31" fmla="*/ 218559 h 355600"/>
              <a:gd name="T32" fmla="*/ 438129 w 472440"/>
              <a:gd name="T33" fmla="*/ 255980 h 355600"/>
              <a:gd name="T34" fmla="*/ 410884 w 472440"/>
              <a:gd name="T35" fmla="*/ 288994 h 355600"/>
              <a:gd name="T36" fmla="*/ 375143 w 472440"/>
              <a:gd name="T37" fmla="*/ 316531 h 355600"/>
              <a:gd name="T38" fmla="*/ 332293 w 472440"/>
              <a:gd name="T39" fmla="*/ 337523 h 355600"/>
              <a:gd name="T40" fmla="*/ 283715 w 472440"/>
              <a:gd name="T41" fmla="*/ 350902 h 355600"/>
              <a:gd name="T42" fmla="*/ 230797 w 472440"/>
              <a:gd name="T43" fmla="*/ 355600 h 355600"/>
              <a:gd name="T44" fmla="*/ 177879 w 472440"/>
              <a:gd name="T45" fmla="*/ 350902 h 355600"/>
              <a:gd name="T46" fmla="*/ 129300 w 472440"/>
              <a:gd name="T47" fmla="*/ 337523 h 355600"/>
              <a:gd name="T48" fmla="*/ 86446 w 472440"/>
              <a:gd name="T49" fmla="*/ 316531 h 355600"/>
              <a:gd name="T50" fmla="*/ 50704 w 472440"/>
              <a:gd name="T51" fmla="*/ 288994 h 355600"/>
              <a:gd name="T52" fmla="*/ 23459 w 472440"/>
              <a:gd name="T53" fmla="*/ 255980 h 355600"/>
              <a:gd name="T54" fmla="*/ 6097 w 472440"/>
              <a:gd name="T55" fmla="*/ 218559 h 355600"/>
              <a:gd name="T56" fmla="*/ 0 w 472440"/>
              <a:gd name="T57" fmla="*/ 177800 h 355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2440" h="355600">
                <a:moveTo>
                  <a:pt x="0" y="177800"/>
                </a:moveTo>
                <a:lnTo>
                  <a:pt x="6232" y="137000"/>
                </a:lnTo>
                <a:lnTo>
                  <a:pt x="23985" y="99563"/>
                </a:lnTo>
                <a:lnTo>
                  <a:pt x="51841" y="66552"/>
                </a:lnTo>
                <a:lnTo>
                  <a:pt x="88386" y="39028"/>
                </a:lnTo>
                <a:lnTo>
                  <a:pt x="132201" y="18053"/>
                </a:lnTo>
                <a:lnTo>
                  <a:pt x="181870" y="4690"/>
                </a:lnTo>
                <a:lnTo>
                  <a:pt x="235978" y="0"/>
                </a:lnTo>
                <a:lnTo>
                  <a:pt x="290081" y="4690"/>
                </a:lnTo>
                <a:lnTo>
                  <a:pt x="339748" y="18053"/>
                </a:lnTo>
                <a:lnTo>
                  <a:pt x="383560" y="39028"/>
                </a:lnTo>
                <a:lnTo>
                  <a:pt x="420103" y="66552"/>
                </a:lnTo>
                <a:lnTo>
                  <a:pt x="447959" y="99563"/>
                </a:lnTo>
                <a:lnTo>
                  <a:pt x="465712" y="137000"/>
                </a:lnTo>
                <a:lnTo>
                  <a:pt x="471944" y="177800"/>
                </a:lnTo>
                <a:lnTo>
                  <a:pt x="465712" y="218559"/>
                </a:lnTo>
                <a:lnTo>
                  <a:pt x="447959" y="255980"/>
                </a:lnTo>
                <a:lnTo>
                  <a:pt x="420103" y="288994"/>
                </a:lnTo>
                <a:lnTo>
                  <a:pt x="383560" y="316531"/>
                </a:lnTo>
                <a:lnTo>
                  <a:pt x="339748" y="337523"/>
                </a:lnTo>
                <a:lnTo>
                  <a:pt x="290081" y="350902"/>
                </a:lnTo>
                <a:lnTo>
                  <a:pt x="235978" y="355600"/>
                </a:lnTo>
                <a:lnTo>
                  <a:pt x="181870" y="350902"/>
                </a:lnTo>
                <a:lnTo>
                  <a:pt x="132201" y="337523"/>
                </a:lnTo>
                <a:lnTo>
                  <a:pt x="88386" y="316531"/>
                </a:lnTo>
                <a:lnTo>
                  <a:pt x="51841" y="288994"/>
                </a:lnTo>
                <a:lnTo>
                  <a:pt x="23985" y="255980"/>
                </a:lnTo>
                <a:lnTo>
                  <a:pt x="6232" y="218559"/>
                </a:lnTo>
                <a:lnTo>
                  <a:pt x="0" y="177800"/>
                </a:lnTo>
                <a:close/>
              </a:path>
            </a:pathLst>
          </a:custGeom>
          <a:noFill/>
          <a:ln w="9525">
            <a:solidFill>
              <a:srgbClr val="83715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 name="object 6">
            <a:extLst>
              <a:ext uri="{FF2B5EF4-FFF2-40B4-BE49-F238E27FC236}">
                <a16:creationId xmlns:a16="http://schemas.microsoft.com/office/drawing/2014/main" id="{37F64B8B-3A51-4E9D-9A3F-39B47BAAF911}"/>
              </a:ext>
            </a:extLst>
          </p:cNvPr>
          <p:cNvSpPr>
            <a:spLocks/>
          </p:cNvSpPr>
          <p:nvPr/>
        </p:nvSpPr>
        <p:spPr bwMode="auto">
          <a:xfrm>
            <a:off x="749861" y="2583180"/>
            <a:ext cx="7632700" cy="536575"/>
          </a:xfrm>
          <a:custGeom>
            <a:avLst/>
            <a:gdLst>
              <a:gd name="T0" fmla="*/ 0 w 7632700"/>
              <a:gd name="T1" fmla="*/ 536575 h 536575"/>
              <a:gd name="T2" fmla="*/ 7632700 w 7632700"/>
              <a:gd name="T3" fmla="*/ 536575 h 536575"/>
              <a:gd name="T4" fmla="*/ 7632700 w 7632700"/>
              <a:gd name="T5" fmla="*/ 0 h 536575"/>
              <a:gd name="T6" fmla="*/ 0 w 7632700"/>
              <a:gd name="T7" fmla="*/ 0 h 536575"/>
              <a:gd name="T8" fmla="*/ 0 w 7632700"/>
              <a:gd name="T9" fmla="*/ 536575 h 536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2700" h="536575">
                <a:moveTo>
                  <a:pt x="0" y="536575"/>
                </a:moveTo>
                <a:lnTo>
                  <a:pt x="7632700" y="536575"/>
                </a:lnTo>
                <a:lnTo>
                  <a:pt x="7632700" y="0"/>
                </a:lnTo>
                <a:lnTo>
                  <a:pt x="0" y="0"/>
                </a:lnTo>
                <a:lnTo>
                  <a:pt x="0" y="536575"/>
                </a:lnTo>
                <a:close/>
              </a:path>
            </a:pathLst>
          </a:custGeom>
          <a:solidFill>
            <a:srgbClr val="7030A0"/>
          </a:solidFill>
          <a:ln>
            <a:noFill/>
          </a:ln>
        </p:spPr>
        <p:txBody>
          <a:bodyPr lIns="0" tIns="0" rIns="0" bIns="0"/>
          <a:lstStyle/>
          <a:p>
            <a:pPr marL="266065">
              <a:spcBef>
                <a:spcPts val="760"/>
              </a:spcBef>
              <a:tabLst>
                <a:tab pos="1083310" algn="l"/>
              </a:tabLst>
              <a:defRPr/>
            </a:pPr>
            <a:r>
              <a:rPr lang="en-ZA" sz="2400" b="1" spc="-5" dirty="0">
                <a:solidFill>
                  <a:srgbClr val="FFFFFF"/>
                </a:solidFill>
                <a:latin typeface="Times New Roman" panose="02020603050405020304" pitchFamily="18" charset="0"/>
                <a:cs typeface="Times New Roman" panose="02020603050405020304" pitchFamily="18" charset="0"/>
              </a:rPr>
              <a:t>2	</a:t>
            </a:r>
            <a:r>
              <a:rPr lang="en-ZA" b="1" spc="-5" dirty="0">
                <a:solidFill>
                  <a:srgbClr val="FFFFFF"/>
                </a:solidFill>
                <a:latin typeface="Times New Roman" panose="02020603050405020304" pitchFamily="18" charset="0"/>
                <a:cs typeface="Times New Roman" panose="02020603050405020304" pitchFamily="18" charset="0"/>
              </a:rPr>
              <a:t>PROGRAMMES AT CARST</a:t>
            </a:r>
            <a:endParaRPr lang="en-ZA" baseline="1388" dirty="0">
              <a:latin typeface="Times New Roman" panose="02020603050405020304" pitchFamily="18" charset="0"/>
              <a:cs typeface="Times New Roman" panose="02020603050405020304" pitchFamily="18" charset="0"/>
            </a:endParaRPr>
          </a:p>
        </p:txBody>
      </p:sp>
      <p:sp>
        <p:nvSpPr>
          <p:cNvPr id="9" name="object 9">
            <a:extLst>
              <a:ext uri="{FF2B5EF4-FFF2-40B4-BE49-F238E27FC236}">
                <a16:creationId xmlns:a16="http://schemas.microsoft.com/office/drawing/2014/main" id="{4D2B13E2-C04D-4DED-80EE-6CDF41FC21C0}"/>
              </a:ext>
            </a:extLst>
          </p:cNvPr>
          <p:cNvSpPr>
            <a:spLocks/>
          </p:cNvSpPr>
          <p:nvPr/>
        </p:nvSpPr>
        <p:spPr bwMode="auto">
          <a:xfrm>
            <a:off x="877845" y="2620555"/>
            <a:ext cx="471488" cy="355600"/>
          </a:xfrm>
          <a:custGeom>
            <a:avLst/>
            <a:gdLst>
              <a:gd name="T0" fmla="*/ 0 w 472440"/>
              <a:gd name="T1" fmla="*/ 177800 h 355600"/>
              <a:gd name="T2" fmla="*/ 6097 w 472440"/>
              <a:gd name="T3" fmla="*/ 137000 h 355600"/>
              <a:gd name="T4" fmla="*/ 23459 w 472440"/>
              <a:gd name="T5" fmla="*/ 99563 h 355600"/>
              <a:gd name="T6" fmla="*/ 50704 w 472440"/>
              <a:gd name="T7" fmla="*/ 66552 h 355600"/>
              <a:gd name="T8" fmla="*/ 86446 w 472440"/>
              <a:gd name="T9" fmla="*/ 39028 h 355600"/>
              <a:gd name="T10" fmla="*/ 129300 w 472440"/>
              <a:gd name="T11" fmla="*/ 18053 h 355600"/>
              <a:gd name="T12" fmla="*/ 177879 w 472440"/>
              <a:gd name="T13" fmla="*/ 4690 h 355600"/>
              <a:gd name="T14" fmla="*/ 230797 w 472440"/>
              <a:gd name="T15" fmla="*/ 0 h 355600"/>
              <a:gd name="T16" fmla="*/ 283715 w 472440"/>
              <a:gd name="T17" fmla="*/ 4690 h 355600"/>
              <a:gd name="T18" fmla="*/ 332293 w 472440"/>
              <a:gd name="T19" fmla="*/ 18053 h 355600"/>
              <a:gd name="T20" fmla="*/ 375143 w 472440"/>
              <a:gd name="T21" fmla="*/ 39028 h 355600"/>
              <a:gd name="T22" fmla="*/ 410884 w 472440"/>
              <a:gd name="T23" fmla="*/ 66552 h 355600"/>
              <a:gd name="T24" fmla="*/ 438129 w 472440"/>
              <a:gd name="T25" fmla="*/ 99563 h 355600"/>
              <a:gd name="T26" fmla="*/ 455492 w 472440"/>
              <a:gd name="T27" fmla="*/ 137000 h 355600"/>
              <a:gd name="T28" fmla="*/ 461588 w 472440"/>
              <a:gd name="T29" fmla="*/ 177800 h 355600"/>
              <a:gd name="T30" fmla="*/ 455492 w 472440"/>
              <a:gd name="T31" fmla="*/ 218559 h 355600"/>
              <a:gd name="T32" fmla="*/ 438129 w 472440"/>
              <a:gd name="T33" fmla="*/ 255980 h 355600"/>
              <a:gd name="T34" fmla="*/ 410884 w 472440"/>
              <a:gd name="T35" fmla="*/ 288994 h 355600"/>
              <a:gd name="T36" fmla="*/ 375143 w 472440"/>
              <a:gd name="T37" fmla="*/ 316531 h 355600"/>
              <a:gd name="T38" fmla="*/ 332293 w 472440"/>
              <a:gd name="T39" fmla="*/ 337523 h 355600"/>
              <a:gd name="T40" fmla="*/ 283715 w 472440"/>
              <a:gd name="T41" fmla="*/ 350902 h 355600"/>
              <a:gd name="T42" fmla="*/ 230797 w 472440"/>
              <a:gd name="T43" fmla="*/ 355600 h 355600"/>
              <a:gd name="T44" fmla="*/ 177879 w 472440"/>
              <a:gd name="T45" fmla="*/ 350902 h 355600"/>
              <a:gd name="T46" fmla="*/ 129300 w 472440"/>
              <a:gd name="T47" fmla="*/ 337523 h 355600"/>
              <a:gd name="T48" fmla="*/ 86446 w 472440"/>
              <a:gd name="T49" fmla="*/ 316531 h 355600"/>
              <a:gd name="T50" fmla="*/ 50704 w 472440"/>
              <a:gd name="T51" fmla="*/ 288994 h 355600"/>
              <a:gd name="T52" fmla="*/ 23459 w 472440"/>
              <a:gd name="T53" fmla="*/ 255980 h 355600"/>
              <a:gd name="T54" fmla="*/ 6097 w 472440"/>
              <a:gd name="T55" fmla="*/ 218559 h 355600"/>
              <a:gd name="T56" fmla="*/ 0 w 472440"/>
              <a:gd name="T57" fmla="*/ 177800 h 355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2440" h="355600">
                <a:moveTo>
                  <a:pt x="0" y="177800"/>
                </a:moveTo>
                <a:lnTo>
                  <a:pt x="6232" y="137000"/>
                </a:lnTo>
                <a:lnTo>
                  <a:pt x="23985" y="99563"/>
                </a:lnTo>
                <a:lnTo>
                  <a:pt x="51841" y="66552"/>
                </a:lnTo>
                <a:lnTo>
                  <a:pt x="88386" y="39028"/>
                </a:lnTo>
                <a:lnTo>
                  <a:pt x="132201" y="18053"/>
                </a:lnTo>
                <a:lnTo>
                  <a:pt x="181870" y="4690"/>
                </a:lnTo>
                <a:lnTo>
                  <a:pt x="235978" y="0"/>
                </a:lnTo>
                <a:lnTo>
                  <a:pt x="290081" y="4690"/>
                </a:lnTo>
                <a:lnTo>
                  <a:pt x="339748" y="18053"/>
                </a:lnTo>
                <a:lnTo>
                  <a:pt x="383560" y="39028"/>
                </a:lnTo>
                <a:lnTo>
                  <a:pt x="420103" y="66552"/>
                </a:lnTo>
                <a:lnTo>
                  <a:pt x="447959" y="99563"/>
                </a:lnTo>
                <a:lnTo>
                  <a:pt x="465712" y="137000"/>
                </a:lnTo>
                <a:lnTo>
                  <a:pt x="471944" y="177800"/>
                </a:lnTo>
                <a:lnTo>
                  <a:pt x="465712" y="218559"/>
                </a:lnTo>
                <a:lnTo>
                  <a:pt x="447959" y="255980"/>
                </a:lnTo>
                <a:lnTo>
                  <a:pt x="420103" y="288994"/>
                </a:lnTo>
                <a:lnTo>
                  <a:pt x="383560" y="316531"/>
                </a:lnTo>
                <a:lnTo>
                  <a:pt x="339748" y="337523"/>
                </a:lnTo>
                <a:lnTo>
                  <a:pt x="290081" y="350902"/>
                </a:lnTo>
                <a:lnTo>
                  <a:pt x="235978" y="355600"/>
                </a:lnTo>
                <a:lnTo>
                  <a:pt x="181870" y="350902"/>
                </a:lnTo>
                <a:lnTo>
                  <a:pt x="132201" y="337523"/>
                </a:lnTo>
                <a:lnTo>
                  <a:pt x="88386" y="316531"/>
                </a:lnTo>
                <a:lnTo>
                  <a:pt x="51841" y="288994"/>
                </a:lnTo>
                <a:lnTo>
                  <a:pt x="23985" y="255980"/>
                </a:lnTo>
                <a:lnTo>
                  <a:pt x="6232" y="218559"/>
                </a:lnTo>
                <a:lnTo>
                  <a:pt x="0" y="177800"/>
                </a:lnTo>
                <a:close/>
              </a:path>
            </a:pathLst>
          </a:custGeom>
          <a:noFill/>
          <a:ln w="9525">
            <a:solidFill>
              <a:srgbClr val="83715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6">
            <a:extLst>
              <a:ext uri="{FF2B5EF4-FFF2-40B4-BE49-F238E27FC236}">
                <a16:creationId xmlns:a16="http://schemas.microsoft.com/office/drawing/2014/main" id="{E554B743-AA07-49E6-8A04-D4DDDA856435}"/>
              </a:ext>
            </a:extLst>
          </p:cNvPr>
          <p:cNvSpPr>
            <a:spLocks/>
          </p:cNvSpPr>
          <p:nvPr/>
        </p:nvSpPr>
        <p:spPr bwMode="auto">
          <a:xfrm>
            <a:off x="780207" y="3327121"/>
            <a:ext cx="7632700" cy="536575"/>
          </a:xfrm>
          <a:custGeom>
            <a:avLst/>
            <a:gdLst>
              <a:gd name="T0" fmla="*/ 0 w 7632700"/>
              <a:gd name="T1" fmla="*/ 536575 h 536575"/>
              <a:gd name="T2" fmla="*/ 7632700 w 7632700"/>
              <a:gd name="T3" fmla="*/ 536575 h 536575"/>
              <a:gd name="T4" fmla="*/ 7632700 w 7632700"/>
              <a:gd name="T5" fmla="*/ 0 h 536575"/>
              <a:gd name="T6" fmla="*/ 0 w 7632700"/>
              <a:gd name="T7" fmla="*/ 0 h 536575"/>
              <a:gd name="T8" fmla="*/ 0 w 7632700"/>
              <a:gd name="T9" fmla="*/ 536575 h 536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2700" h="536575">
                <a:moveTo>
                  <a:pt x="0" y="536575"/>
                </a:moveTo>
                <a:lnTo>
                  <a:pt x="7632700" y="536575"/>
                </a:lnTo>
                <a:lnTo>
                  <a:pt x="7632700" y="0"/>
                </a:lnTo>
                <a:lnTo>
                  <a:pt x="0" y="0"/>
                </a:lnTo>
                <a:lnTo>
                  <a:pt x="0" y="536575"/>
                </a:lnTo>
                <a:close/>
              </a:path>
            </a:pathLst>
          </a:custGeom>
          <a:solidFill>
            <a:srgbClr val="7030A0"/>
          </a:solidFill>
          <a:ln>
            <a:noFill/>
          </a:ln>
        </p:spPr>
        <p:txBody>
          <a:bodyPr lIns="0" tIns="0" rIns="0" bIns="0"/>
          <a:lstStyle/>
          <a:p>
            <a:pPr marL="266065">
              <a:spcBef>
                <a:spcPts val="760"/>
              </a:spcBef>
              <a:tabLst>
                <a:tab pos="1083310" algn="l"/>
              </a:tabLst>
              <a:defRPr/>
            </a:pPr>
            <a:r>
              <a:rPr lang="en-ZA" sz="2400" b="1" spc="-5" dirty="0">
                <a:solidFill>
                  <a:srgbClr val="FFFFFF"/>
                </a:solidFill>
                <a:latin typeface="Times New Roman" panose="02020603050405020304" pitchFamily="18" charset="0"/>
                <a:cs typeface="Times New Roman" panose="02020603050405020304" pitchFamily="18" charset="0"/>
              </a:rPr>
              <a:t>3	</a:t>
            </a:r>
            <a:r>
              <a:rPr lang="en-ZA" sz="2400" b="1" spc="-7" baseline="1388" dirty="0">
                <a:solidFill>
                  <a:srgbClr val="FFFFFF"/>
                </a:solidFill>
                <a:latin typeface="Times New Roman" panose="02020603050405020304" pitchFamily="18" charset="0"/>
                <a:cs typeface="Times New Roman" panose="02020603050405020304" pitchFamily="18" charset="0"/>
              </a:rPr>
              <a:t> PROGRAMMES AT NUCLEAR ENGINEERING  </a:t>
            </a:r>
            <a:endParaRPr lang="en-ZA" sz="2400" baseline="1388" dirty="0">
              <a:latin typeface="Times New Roman" panose="02020603050405020304" pitchFamily="18" charset="0"/>
              <a:cs typeface="Times New Roman" panose="02020603050405020304" pitchFamily="18" charset="0"/>
            </a:endParaRPr>
          </a:p>
        </p:txBody>
      </p:sp>
      <p:sp>
        <p:nvSpPr>
          <p:cNvPr id="11" name="object 9">
            <a:extLst>
              <a:ext uri="{FF2B5EF4-FFF2-40B4-BE49-F238E27FC236}">
                <a16:creationId xmlns:a16="http://schemas.microsoft.com/office/drawing/2014/main" id="{FF3C0D3D-DBE5-4E88-85B8-22DA6091CAF8}"/>
              </a:ext>
            </a:extLst>
          </p:cNvPr>
          <p:cNvSpPr>
            <a:spLocks/>
          </p:cNvSpPr>
          <p:nvPr/>
        </p:nvSpPr>
        <p:spPr bwMode="auto">
          <a:xfrm>
            <a:off x="877845" y="3331150"/>
            <a:ext cx="471488" cy="355600"/>
          </a:xfrm>
          <a:custGeom>
            <a:avLst/>
            <a:gdLst>
              <a:gd name="T0" fmla="*/ 0 w 472440"/>
              <a:gd name="T1" fmla="*/ 177800 h 355600"/>
              <a:gd name="T2" fmla="*/ 6097 w 472440"/>
              <a:gd name="T3" fmla="*/ 137000 h 355600"/>
              <a:gd name="T4" fmla="*/ 23459 w 472440"/>
              <a:gd name="T5" fmla="*/ 99563 h 355600"/>
              <a:gd name="T6" fmla="*/ 50704 w 472440"/>
              <a:gd name="T7" fmla="*/ 66552 h 355600"/>
              <a:gd name="T8" fmla="*/ 86446 w 472440"/>
              <a:gd name="T9" fmla="*/ 39028 h 355600"/>
              <a:gd name="T10" fmla="*/ 129300 w 472440"/>
              <a:gd name="T11" fmla="*/ 18053 h 355600"/>
              <a:gd name="T12" fmla="*/ 177879 w 472440"/>
              <a:gd name="T13" fmla="*/ 4690 h 355600"/>
              <a:gd name="T14" fmla="*/ 230797 w 472440"/>
              <a:gd name="T15" fmla="*/ 0 h 355600"/>
              <a:gd name="T16" fmla="*/ 283715 w 472440"/>
              <a:gd name="T17" fmla="*/ 4690 h 355600"/>
              <a:gd name="T18" fmla="*/ 332293 w 472440"/>
              <a:gd name="T19" fmla="*/ 18053 h 355600"/>
              <a:gd name="T20" fmla="*/ 375143 w 472440"/>
              <a:gd name="T21" fmla="*/ 39028 h 355600"/>
              <a:gd name="T22" fmla="*/ 410884 w 472440"/>
              <a:gd name="T23" fmla="*/ 66552 h 355600"/>
              <a:gd name="T24" fmla="*/ 438129 w 472440"/>
              <a:gd name="T25" fmla="*/ 99563 h 355600"/>
              <a:gd name="T26" fmla="*/ 455492 w 472440"/>
              <a:gd name="T27" fmla="*/ 137000 h 355600"/>
              <a:gd name="T28" fmla="*/ 461588 w 472440"/>
              <a:gd name="T29" fmla="*/ 177800 h 355600"/>
              <a:gd name="T30" fmla="*/ 455492 w 472440"/>
              <a:gd name="T31" fmla="*/ 218559 h 355600"/>
              <a:gd name="T32" fmla="*/ 438129 w 472440"/>
              <a:gd name="T33" fmla="*/ 255980 h 355600"/>
              <a:gd name="T34" fmla="*/ 410884 w 472440"/>
              <a:gd name="T35" fmla="*/ 288994 h 355600"/>
              <a:gd name="T36" fmla="*/ 375143 w 472440"/>
              <a:gd name="T37" fmla="*/ 316531 h 355600"/>
              <a:gd name="T38" fmla="*/ 332293 w 472440"/>
              <a:gd name="T39" fmla="*/ 337523 h 355600"/>
              <a:gd name="T40" fmla="*/ 283715 w 472440"/>
              <a:gd name="T41" fmla="*/ 350902 h 355600"/>
              <a:gd name="T42" fmla="*/ 230797 w 472440"/>
              <a:gd name="T43" fmla="*/ 355600 h 355600"/>
              <a:gd name="T44" fmla="*/ 177879 w 472440"/>
              <a:gd name="T45" fmla="*/ 350902 h 355600"/>
              <a:gd name="T46" fmla="*/ 129300 w 472440"/>
              <a:gd name="T47" fmla="*/ 337523 h 355600"/>
              <a:gd name="T48" fmla="*/ 86446 w 472440"/>
              <a:gd name="T49" fmla="*/ 316531 h 355600"/>
              <a:gd name="T50" fmla="*/ 50704 w 472440"/>
              <a:gd name="T51" fmla="*/ 288994 h 355600"/>
              <a:gd name="T52" fmla="*/ 23459 w 472440"/>
              <a:gd name="T53" fmla="*/ 255980 h 355600"/>
              <a:gd name="T54" fmla="*/ 6097 w 472440"/>
              <a:gd name="T55" fmla="*/ 218559 h 355600"/>
              <a:gd name="T56" fmla="*/ 0 w 472440"/>
              <a:gd name="T57" fmla="*/ 177800 h 355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2440" h="355600">
                <a:moveTo>
                  <a:pt x="0" y="177800"/>
                </a:moveTo>
                <a:lnTo>
                  <a:pt x="6232" y="137000"/>
                </a:lnTo>
                <a:lnTo>
                  <a:pt x="23985" y="99563"/>
                </a:lnTo>
                <a:lnTo>
                  <a:pt x="51841" y="66552"/>
                </a:lnTo>
                <a:lnTo>
                  <a:pt x="88386" y="39028"/>
                </a:lnTo>
                <a:lnTo>
                  <a:pt x="132201" y="18053"/>
                </a:lnTo>
                <a:lnTo>
                  <a:pt x="181870" y="4690"/>
                </a:lnTo>
                <a:lnTo>
                  <a:pt x="235978" y="0"/>
                </a:lnTo>
                <a:lnTo>
                  <a:pt x="290081" y="4690"/>
                </a:lnTo>
                <a:lnTo>
                  <a:pt x="339748" y="18053"/>
                </a:lnTo>
                <a:lnTo>
                  <a:pt x="383560" y="39028"/>
                </a:lnTo>
                <a:lnTo>
                  <a:pt x="420103" y="66552"/>
                </a:lnTo>
                <a:lnTo>
                  <a:pt x="447959" y="99563"/>
                </a:lnTo>
                <a:lnTo>
                  <a:pt x="465712" y="137000"/>
                </a:lnTo>
                <a:lnTo>
                  <a:pt x="471944" y="177800"/>
                </a:lnTo>
                <a:lnTo>
                  <a:pt x="465712" y="218559"/>
                </a:lnTo>
                <a:lnTo>
                  <a:pt x="447959" y="255980"/>
                </a:lnTo>
                <a:lnTo>
                  <a:pt x="420103" y="288994"/>
                </a:lnTo>
                <a:lnTo>
                  <a:pt x="383560" y="316531"/>
                </a:lnTo>
                <a:lnTo>
                  <a:pt x="339748" y="337523"/>
                </a:lnTo>
                <a:lnTo>
                  <a:pt x="290081" y="350902"/>
                </a:lnTo>
                <a:lnTo>
                  <a:pt x="235978" y="355600"/>
                </a:lnTo>
                <a:lnTo>
                  <a:pt x="181870" y="350902"/>
                </a:lnTo>
                <a:lnTo>
                  <a:pt x="132201" y="337523"/>
                </a:lnTo>
                <a:lnTo>
                  <a:pt x="88386" y="316531"/>
                </a:lnTo>
                <a:lnTo>
                  <a:pt x="51841" y="288994"/>
                </a:lnTo>
                <a:lnTo>
                  <a:pt x="23985" y="255980"/>
                </a:lnTo>
                <a:lnTo>
                  <a:pt x="6232" y="218559"/>
                </a:lnTo>
                <a:lnTo>
                  <a:pt x="0" y="177800"/>
                </a:lnTo>
                <a:close/>
              </a:path>
            </a:pathLst>
          </a:custGeom>
          <a:noFill/>
          <a:ln w="9525">
            <a:solidFill>
              <a:srgbClr val="83715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6">
            <a:extLst>
              <a:ext uri="{FF2B5EF4-FFF2-40B4-BE49-F238E27FC236}">
                <a16:creationId xmlns:a16="http://schemas.microsoft.com/office/drawing/2014/main" id="{F890EBBB-0FAA-45BD-9ED1-F8A12ACDA365}"/>
              </a:ext>
            </a:extLst>
          </p:cNvPr>
          <p:cNvSpPr>
            <a:spLocks/>
          </p:cNvSpPr>
          <p:nvPr/>
        </p:nvSpPr>
        <p:spPr bwMode="auto">
          <a:xfrm>
            <a:off x="749861" y="4084676"/>
            <a:ext cx="7632700" cy="536575"/>
          </a:xfrm>
          <a:custGeom>
            <a:avLst/>
            <a:gdLst>
              <a:gd name="T0" fmla="*/ 0 w 7632700"/>
              <a:gd name="T1" fmla="*/ 536575 h 536575"/>
              <a:gd name="T2" fmla="*/ 7632700 w 7632700"/>
              <a:gd name="T3" fmla="*/ 536575 h 536575"/>
              <a:gd name="T4" fmla="*/ 7632700 w 7632700"/>
              <a:gd name="T5" fmla="*/ 0 h 536575"/>
              <a:gd name="T6" fmla="*/ 0 w 7632700"/>
              <a:gd name="T7" fmla="*/ 0 h 536575"/>
              <a:gd name="T8" fmla="*/ 0 w 7632700"/>
              <a:gd name="T9" fmla="*/ 536575 h 536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2700" h="536575">
                <a:moveTo>
                  <a:pt x="0" y="536575"/>
                </a:moveTo>
                <a:lnTo>
                  <a:pt x="7632700" y="536575"/>
                </a:lnTo>
                <a:lnTo>
                  <a:pt x="7632700" y="0"/>
                </a:lnTo>
                <a:lnTo>
                  <a:pt x="0" y="0"/>
                </a:lnTo>
                <a:lnTo>
                  <a:pt x="0" y="536575"/>
                </a:lnTo>
                <a:close/>
              </a:path>
            </a:pathLst>
          </a:custGeom>
          <a:solidFill>
            <a:srgbClr val="7030A0"/>
          </a:solidFill>
          <a:ln>
            <a:noFill/>
          </a:ln>
        </p:spPr>
        <p:txBody>
          <a:bodyPr lIns="0" tIns="0" rIns="0" bIns="0"/>
          <a:lstStyle/>
          <a:p>
            <a:pPr marL="266065">
              <a:spcBef>
                <a:spcPts val="760"/>
              </a:spcBef>
              <a:tabLst>
                <a:tab pos="1083310" algn="l"/>
              </a:tabLst>
              <a:defRPr/>
            </a:pPr>
            <a:r>
              <a:rPr lang="en-ZA" sz="2400" b="1" spc="-5" dirty="0">
                <a:solidFill>
                  <a:srgbClr val="FFFFFF"/>
                </a:solidFill>
                <a:latin typeface="Times New Roman" panose="02020603050405020304" pitchFamily="18" charset="0"/>
                <a:cs typeface="Times New Roman" panose="02020603050405020304" pitchFamily="18" charset="0"/>
              </a:rPr>
              <a:t>4	</a:t>
            </a:r>
            <a:r>
              <a:rPr lang="en-ZA" sz="2400" b="1" spc="-7" baseline="1388" dirty="0">
                <a:solidFill>
                  <a:srgbClr val="FFFFFF"/>
                </a:solidFill>
                <a:latin typeface="Times New Roman" panose="02020603050405020304" pitchFamily="18" charset="0"/>
                <a:cs typeface="Times New Roman" panose="02020603050405020304" pitchFamily="18" charset="0"/>
              </a:rPr>
              <a:t> RESEARCH ACTIVITIES AT CARST</a:t>
            </a:r>
            <a:endParaRPr lang="en-ZA" sz="2400" baseline="1388" dirty="0">
              <a:latin typeface="Times New Roman" panose="02020603050405020304" pitchFamily="18" charset="0"/>
              <a:cs typeface="Times New Roman" panose="02020603050405020304" pitchFamily="18" charset="0"/>
            </a:endParaRPr>
          </a:p>
        </p:txBody>
      </p:sp>
      <p:sp>
        <p:nvSpPr>
          <p:cNvPr id="13" name="object 9">
            <a:extLst>
              <a:ext uri="{FF2B5EF4-FFF2-40B4-BE49-F238E27FC236}">
                <a16:creationId xmlns:a16="http://schemas.microsoft.com/office/drawing/2014/main" id="{0F3FA5F3-723B-4317-AC37-957CE3F72B96}"/>
              </a:ext>
            </a:extLst>
          </p:cNvPr>
          <p:cNvSpPr>
            <a:spLocks/>
          </p:cNvSpPr>
          <p:nvPr/>
        </p:nvSpPr>
        <p:spPr bwMode="auto">
          <a:xfrm>
            <a:off x="877845" y="4088705"/>
            <a:ext cx="471488" cy="355600"/>
          </a:xfrm>
          <a:custGeom>
            <a:avLst/>
            <a:gdLst>
              <a:gd name="T0" fmla="*/ 0 w 472440"/>
              <a:gd name="T1" fmla="*/ 177800 h 355600"/>
              <a:gd name="T2" fmla="*/ 6097 w 472440"/>
              <a:gd name="T3" fmla="*/ 137000 h 355600"/>
              <a:gd name="T4" fmla="*/ 23459 w 472440"/>
              <a:gd name="T5" fmla="*/ 99563 h 355600"/>
              <a:gd name="T6" fmla="*/ 50704 w 472440"/>
              <a:gd name="T7" fmla="*/ 66552 h 355600"/>
              <a:gd name="T8" fmla="*/ 86446 w 472440"/>
              <a:gd name="T9" fmla="*/ 39028 h 355600"/>
              <a:gd name="T10" fmla="*/ 129300 w 472440"/>
              <a:gd name="T11" fmla="*/ 18053 h 355600"/>
              <a:gd name="T12" fmla="*/ 177879 w 472440"/>
              <a:gd name="T13" fmla="*/ 4690 h 355600"/>
              <a:gd name="T14" fmla="*/ 230797 w 472440"/>
              <a:gd name="T15" fmla="*/ 0 h 355600"/>
              <a:gd name="T16" fmla="*/ 283715 w 472440"/>
              <a:gd name="T17" fmla="*/ 4690 h 355600"/>
              <a:gd name="T18" fmla="*/ 332293 w 472440"/>
              <a:gd name="T19" fmla="*/ 18053 h 355600"/>
              <a:gd name="T20" fmla="*/ 375143 w 472440"/>
              <a:gd name="T21" fmla="*/ 39028 h 355600"/>
              <a:gd name="T22" fmla="*/ 410884 w 472440"/>
              <a:gd name="T23" fmla="*/ 66552 h 355600"/>
              <a:gd name="T24" fmla="*/ 438129 w 472440"/>
              <a:gd name="T25" fmla="*/ 99563 h 355600"/>
              <a:gd name="T26" fmla="*/ 455492 w 472440"/>
              <a:gd name="T27" fmla="*/ 137000 h 355600"/>
              <a:gd name="T28" fmla="*/ 461588 w 472440"/>
              <a:gd name="T29" fmla="*/ 177800 h 355600"/>
              <a:gd name="T30" fmla="*/ 455492 w 472440"/>
              <a:gd name="T31" fmla="*/ 218559 h 355600"/>
              <a:gd name="T32" fmla="*/ 438129 w 472440"/>
              <a:gd name="T33" fmla="*/ 255980 h 355600"/>
              <a:gd name="T34" fmla="*/ 410884 w 472440"/>
              <a:gd name="T35" fmla="*/ 288994 h 355600"/>
              <a:gd name="T36" fmla="*/ 375143 w 472440"/>
              <a:gd name="T37" fmla="*/ 316531 h 355600"/>
              <a:gd name="T38" fmla="*/ 332293 w 472440"/>
              <a:gd name="T39" fmla="*/ 337523 h 355600"/>
              <a:gd name="T40" fmla="*/ 283715 w 472440"/>
              <a:gd name="T41" fmla="*/ 350902 h 355600"/>
              <a:gd name="T42" fmla="*/ 230797 w 472440"/>
              <a:gd name="T43" fmla="*/ 355600 h 355600"/>
              <a:gd name="T44" fmla="*/ 177879 w 472440"/>
              <a:gd name="T45" fmla="*/ 350902 h 355600"/>
              <a:gd name="T46" fmla="*/ 129300 w 472440"/>
              <a:gd name="T47" fmla="*/ 337523 h 355600"/>
              <a:gd name="T48" fmla="*/ 86446 w 472440"/>
              <a:gd name="T49" fmla="*/ 316531 h 355600"/>
              <a:gd name="T50" fmla="*/ 50704 w 472440"/>
              <a:gd name="T51" fmla="*/ 288994 h 355600"/>
              <a:gd name="T52" fmla="*/ 23459 w 472440"/>
              <a:gd name="T53" fmla="*/ 255980 h 355600"/>
              <a:gd name="T54" fmla="*/ 6097 w 472440"/>
              <a:gd name="T55" fmla="*/ 218559 h 355600"/>
              <a:gd name="T56" fmla="*/ 0 w 472440"/>
              <a:gd name="T57" fmla="*/ 177800 h 355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2440" h="355600">
                <a:moveTo>
                  <a:pt x="0" y="177800"/>
                </a:moveTo>
                <a:lnTo>
                  <a:pt x="6232" y="137000"/>
                </a:lnTo>
                <a:lnTo>
                  <a:pt x="23985" y="99563"/>
                </a:lnTo>
                <a:lnTo>
                  <a:pt x="51841" y="66552"/>
                </a:lnTo>
                <a:lnTo>
                  <a:pt x="88386" y="39028"/>
                </a:lnTo>
                <a:lnTo>
                  <a:pt x="132201" y="18053"/>
                </a:lnTo>
                <a:lnTo>
                  <a:pt x="181870" y="4690"/>
                </a:lnTo>
                <a:lnTo>
                  <a:pt x="235978" y="0"/>
                </a:lnTo>
                <a:lnTo>
                  <a:pt x="290081" y="4690"/>
                </a:lnTo>
                <a:lnTo>
                  <a:pt x="339748" y="18053"/>
                </a:lnTo>
                <a:lnTo>
                  <a:pt x="383560" y="39028"/>
                </a:lnTo>
                <a:lnTo>
                  <a:pt x="420103" y="66552"/>
                </a:lnTo>
                <a:lnTo>
                  <a:pt x="447959" y="99563"/>
                </a:lnTo>
                <a:lnTo>
                  <a:pt x="465712" y="137000"/>
                </a:lnTo>
                <a:lnTo>
                  <a:pt x="471944" y="177800"/>
                </a:lnTo>
                <a:lnTo>
                  <a:pt x="465712" y="218559"/>
                </a:lnTo>
                <a:lnTo>
                  <a:pt x="447959" y="255980"/>
                </a:lnTo>
                <a:lnTo>
                  <a:pt x="420103" y="288994"/>
                </a:lnTo>
                <a:lnTo>
                  <a:pt x="383560" y="316531"/>
                </a:lnTo>
                <a:lnTo>
                  <a:pt x="339748" y="337523"/>
                </a:lnTo>
                <a:lnTo>
                  <a:pt x="290081" y="350902"/>
                </a:lnTo>
                <a:lnTo>
                  <a:pt x="235978" y="355600"/>
                </a:lnTo>
                <a:lnTo>
                  <a:pt x="181870" y="350902"/>
                </a:lnTo>
                <a:lnTo>
                  <a:pt x="132201" y="337523"/>
                </a:lnTo>
                <a:lnTo>
                  <a:pt x="88386" y="316531"/>
                </a:lnTo>
                <a:lnTo>
                  <a:pt x="51841" y="288994"/>
                </a:lnTo>
                <a:lnTo>
                  <a:pt x="23985" y="255980"/>
                </a:lnTo>
                <a:lnTo>
                  <a:pt x="6232" y="218559"/>
                </a:lnTo>
                <a:lnTo>
                  <a:pt x="0" y="177800"/>
                </a:lnTo>
                <a:close/>
              </a:path>
            </a:pathLst>
          </a:custGeom>
          <a:noFill/>
          <a:ln w="9525">
            <a:solidFill>
              <a:srgbClr val="83715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6">
            <a:extLst>
              <a:ext uri="{FF2B5EF4-FFF2-40B4-BE49-F238E27FC236}">
                <a16:creationId xmlns:a16="http://schemas.microsoft.com/office/drawing/2014/main" id="{AE9A0159-1C67-462A-A6E5-009FE6C5A71A}"/>
              </a:ext>
            </a:extLst>
          </p:cNvPr>
          <p:cNvSpPr>
            <a:spLocks/>
          </p:cNvSpPr>
          <p:nvPr/>
        </p:nvSpPr>
        <p:spPr bwMode="auto">
          <a:xfrm>
            <a:off x="749861" y="4931823"/>
            <a:ext cx="7632700" cy="536575"/>
          </a:xfrm>
          <a:custGeom>
            <a:avLst/>
            <a:gdLst>
              <a:gd name="T0" fmla="*/ 0 w 7632700"/>
              <a:gd name="T1" fmla="*/ 536575 h 536575"/>
              <a:gd name="T2" fmla="*/ 7632700 w 7632700"/>
              <a:gd name="T3" fmla="*/ 536575 h 536575"/>
              <a:gd name="T4" fmla="*/ 7632700 w 7632700"/>
              <a:gd name="T5" fmla="*/ 0 h 536575"/>
              <a:gd name="T6" fmla="*/ 0 w 7632700"/>
              <a:gd name="T7" fmla="*/ 0 h 536575"/>
              <a:gd name="T8" fmla="*/ 0 w 7632700"/>
              <a:gd name="T9" fmla="*/ 536575 h 536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2700" h="536575">
                <a:moveTo>
                  <a:pt x="0" y="536575"/>
                </a:moveTo>
                <a:lnTo>
                  <a:pt x="7632700" y="536575"/>
                </a:lnTo>
                <a:lnTo>
                  <a:pt x="7632700" y="0"/>
                </a:lnTo>
                <a:lnTo>
                  <a:pt x="0" y="0"/>
                </a:lnTo>
                <a:lnTo>
                  <a:pt x="0" y="536575"/>
                </a:lnTo>
                <a:close/>
              </a:path>
            </a:pathLst>
          </a:custGeom>
          <a:solidFill>
            <a:srgbClr val="7030A0"/>
          </a:solidFill>
          <a:ln>
            <a:noFill/>
          </a:ln>
        </p:spPr>
        <p:txBody>
          <a:bodyPr lIns="0" tIns="0" rIns="0" bIns="0"/>
          <a:lstStyle/>
          <a:p>
            <a:pPr marL="266065">
              <a:spcBef>
                <a:spcPts val="760"/>
              </a:spcBef>
              <a:tabLst>
                <a:tab pos="1083310" algn="l"/>
              </a:tabLst>
              <a:defRPr/>
            </a:pPr>
            <a:r>
              <a:rPr lang="en-ZA" sz="2400" b="1" spc="-5" dirty="0">
                <a:solidFill>
                  <a:srgbClr val="FFFFFF"/>
                </a:solidFill>
                <a:latin typeface="Times New Roman" panose="02020603050405020304" pitchFamily="18" charset="0"/>
                <a:cs typeface="Times New Roman" panose="02020603050405020304" pitchFamily="18" charset="0"/>
              </a:rPr>
              <a:t>5	</a:t>
            </a:r>
            <a:r>
              <a:rPr lang="en-ZA" sz="2400" b="1" spc="-7" baseline="1388" dirty="0">
                <a:solidFill>
                  <a:srgbClr val="FFFFFF"/>
                </a:solidFill>
                <a:latin typeface="Times New Roman" panose="02020603050405020304" pitchFamily="18" charset="0"/>
                <a:cs typeface="Times New Roman" panose="02020603050405020304" pitchFamily="18" charset="0"/>
              </a:rPr>
              <a:t> RESEARCH ACTIVITIES AT NUCLEAR ENGINEERING</a:t>
            </a:r>
            <a:endParaRPr lang="en-ZA" sz="2400" baseline="1388" dirty="0">
              <a:latin typeface="Times New Roman" panose="02020603050405020304" pitchFamily="18" charset="0"/>
              <a:cs typeface="Times New Roman" panose="02020603050405020304" pitchFamily="18" charset="0"/>
            </a:endParaRPr>
          </a:p>
        </p:txBody>
      </p:sp>
      <p:sp>
        <p:nvSpPr>
          <p:cNvPr id="15" name="object 9">
            <a:extLst>
              <a:ext uri="{FF2B5EF4-FFF2-40B4-BE49-F238E27FC236}">
                <a16:creationId xmlns:a16="http://schemas.microsoft.com/office/drawing/2014/main" id="{B6D2E2B0-441B-445F-8791-640D7332D31F}"/>
              </a:ext>
            </a:extLst>
          </p:cNvPr>
          <p:cNvSpPr>
            <a:spLocks/>
          </p:cNvSpPr>
          <p:nvPr/>
        </p:nvSpPr>
        <p:spPr bwMode="auto">
          <a:xfrm>
            <a:off x="806570" y="4969291"/>
            <a:ext cx="471488" cy="355600"/>
          </a:xfrm>
          <a:custGeom>
            <a:avLst/>
            <a:gdLst>
              <a:gd name="T0" fmla="*/ 0 w 472440"/>
              <a:gd name="T1" fmla="*/ 177800 h 355600"/>
              <a:gd name="T2" fmla="*/ 6097 w 472440"/>
              <a:gd name="T3" fmla="*/ 137000 h 355600"/>
              <a:gd name="T4" fmla="*/ 23459 w 472440"/>
              <a:gd name="T5" fmla="*/ 99563 h 355600"/>
              <a:gd name="T6" fmla="*/ 50704 w 472440"/>
              <a:gd name="T7" fmla="*/ 66552 h 355600"/>
              <a:gd name="T8" fmla="*/ 86446 w 472440"/>
              <a:gd name="T9" fmla="*/ 39028 h 355600"/>
              <a:gd name="T10" fmla="*/ 129300 w 472440"/>
              <a:gd name="T11" fmla="*/ 18053 h 355600"/>
              <a:gd name="T12" fmla="*/ 177879 w 472440"/>
              <a:gd name="T13" fmla="*/ 4690 h 355600"/>
              <a:gd name="T14" fmla="*/ 230797 w 472440"/>
              <a:gd name="T15" fmla="*/ 0 h 355600"/>
              <a:gd name="T16" fmla="*/ 283715 w 472440"/>
              <a:gd name="T17" fmla="*/ 4690 h 355600"/>
              <a:gd name="T18" fmla="*/ 332293 w 472440"/>
              <a:gd name="T19" fmla="*/ 18053 h 355600"/>
              <a:gd name="T20" fmla="*/ 375143 w 472440"/>
              <a:gd name="T21" fmla="*/ 39028 h 355600"/>
              <a:gd name="T22" fmla="*/ 410884 w 472440"/>
              <a:gd name="T23" fmla="*/ 66552 h 355600"/>
              <a:gd name="T24" fmla="*/ 438129 w 472440"/>
              <a:gd name="T25" fmla="*/ 99563 h 355600"/>
              <a:gd name="T26" fmla="*/ 455492 w 472440"/>
              <a:gd name="T27" fmla="*/ 137000 h 355600"/>
              <a:gd name="T28" fmla="*/ 461588 w 472440"/>
              <a:gd name="T29" fmla="*/ 177800 h 355600"/>
              <a:gd name="T30" fmla="*/ 455492 w 472440"/>
              <a:gd name="T31" fmla="*/ 218559 h 355600"/>
              <a:gd name="T32" fmla="*/ 438129 w 472440"/>
              <a:gd name="T33" fmla="*/ 255980 h 355600"/>
              <a:gd name="T34" fmla="*/ 410884 w 472440"/>
              <a:gd name="T35" fmla="*/ 288994 h 355600"/>
              <a:gd name="T36" fmla="*/ 375143 w 472440"/>
              <a:gd name="T37" fmla="*/ 316531 h 355600"/>
              <a:gd name="T38" fmla="*/ 332293 w 472440"/>
              <a:gd name="T39" fmla="*/ 337523 h 355600"/>
              <a:gd name="T40" fmla="*/ 283715 w 472440"/>
              <a:gd name="T41" fmla="*/ 350902 h 355600"/>
              <a:gd name="T42" fmla="*/ 230797 w 472440"/>
              <a:gd name="T43" fmla="*/ 355600 h 355600"/>
              <a:gd name="T44" fmla="*/ 177879 w 472440"/>
              <a:gd name="T45" fmla="*/ 350902 h 355600"/>
              <a:gd name="T46" fmla="*/ 129300 w 472440"/>
              <a:gd name="T47" fmla="*/ 337523 h 355600"/>
              <a:gd name="T48" fmla="*/ 86446 w 472440"/>
              <a:gd name="T49" fmla="*/ 316531 h 355600"/>
              <a:gd name="T50" fmla="*/ 50704 w 472440"/>
              <a:gd name="T51" fmla="*/ 288994 h 355600"/>
              <a:gd name="T52" fmla="*/ 23459 w 472440"/>
              <a:gd name="T53" fmla="*/ 255980 h 355600"/>
              <a:gd name="T54" fmla="*/ 6097 w 472440"/>
              <a:gd name="T55" fmla="*/ 218559 h 355600"/>
              <a:gd name="T56" fmla="*/ 0 w 472440"/>
              <a:gd name="T57" fmla="*/ 177800 h 355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2440" h="355600">
                <a:moveTo>
                  <a:pt x="0" y="177800"/>
                </a:moveTo>
                <a:lnTo>
                  <a:pt x="6232" y="137000"/>
                </a:lnTo>
                <a:lnTo>
                  <a:pt x="23985" y="99563"/>
                </a:lnTo>
                <a:lnTo>
                  <a:pt x="51841" y="66552"/>
                </a:lnTo>
                <a:lnTo>
                  <a:pt x="88386" y="39028"/>
                </a:lnTo>
                <a:lnTo>
                  <a:pt x="132201" y="18053"/>
                </a:lnTo>
                <a:lnTo>
                  <a:pt x="181870" y="4690"/>
                </a:lnTo>
                <a:lnTo>
                  <a:pt x="235978" y="0"/>
                </a:lnTo>
                <a:lnTo>
                  <a:pt x="290081" y="4690"/>
                </a:lnTo>
                <a:lnTo>
                  <a:pt x="339748" y="18053"/>
                </a:lnTo>
                <a:lnTo>
                  <a:pt x="383560" y="39028"/>
                </a:lnTo>
                <a:lnTo>
                  <a:pt x="420103" y="66552"/>
                </a:lnTo>
                <a:lnTo>
                  <a:pt x="447959" y="99563"/>
                </a:lnTo>
                <a:lnTo>
                  <a:pt x="465712" y="137000"/>
                </a:lnTo>
                <a:lnTo>
                  <a:pt x="471944" y="177800"/>
                </a:lnTo>
                <a:lnTo>
                  <a:pt x="465712" y="218559"/>
                </a:lnTo>
                <a:lnTo>
                  <a:pt x="447959" y="255980"/>
                </a:lnTo>
                <a:lnTo>
                  <a:pt x="420103" y="288994"/>
                </a:lnTo>
                <a:lnTo>
                  <a:pt x="383560" y="316531"/>
                </a:lnTo>
                <a:lnTo>
                  <a:pt x="339748" y="337523"/>
                </a:lnTo>
                <a:lnTo>
                  <a:pt x="290081" y="350902"/>
                </a:lnTo>
                <a:lnTo>
                  <a:pt x="235978" y="355600"/>
                </a:lnTo>
                <a:lnTo>
                  <a:pt x="181870" y="350902"/>
                </a:lnTo>
                <a:lnTo>
                  <a:pt x="132201" y="337523"/>
                </a:lnTo>
                <a:lnTo>
                  <a:pt x="88386" y="316531"/>
                </a:lnTo>
                <a:lnTo>
                  <a:pt x="51841" y="288994"/>
                </a:lnTo>
                <a:lnTo>
                  <a:pt x="23985" y="255980"/>
                </a:lnTo>
                <a:lnTo>
                  <a:pt x="6232" y="218559"/>
                </a:lnTo>
                <a:lnTo>
                  <a:pt x="0" y="177800"/>
                </a:lnTo>
                <a:close/>
              </a:path>
            </a:pathLst>
          </a:custGeom>
          <a:noFill/>
          <a:ln w="9525">
            <a:solidFill>
              <a:srgbClr val="83715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19756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2683-B5D4-98A9-A782-A2E9F2ABD115}"/>
              </a:ext>
            </a:extLst>
          </p:cNvPr>
          <p:cNvSpPr>
            <a:spLocks noGrp="1"/>
          </p:cNvSpPr>
          <p:nvPr>
            <p:ph type="title"/>
          </p:nvPr>
        </p:nvSpPr>
        <p:spPr/>
        <p:txBody>
          <a:bodyPr/>
          <a:lstStyle/>
          <a:p>
            <a:r>
              <a:rPr lang="en-ZA" b="1" dirty="0">
                <a:solidFill>
                  <a:srgbClr val="7030A0"/>
                </a:solidFill>
              </a:rPr>
              <a:t>SLPs: Set Three: Gap Knowledge</a:t>
            </a:r>
            <a:endParaRPr lang="en-ZA" dirty="0"/>
          </a:p>
        </p:txBody>
      </p:sp>
      <p:sp>
        <p:nvSpPr>
          <p:cNvPr id="3" name="Content Placeholder 2">
            <a:extLst>
              <a:ext uri="{FF2B5EF4-FFF2-40B4-BE49-F238E27FC236}">
                <a16:creationId xmlns:a16="http://schemas.microsoft.com/office/drawing/2014/main" id="{BAC523BA-8D87-0BE0-AF1A-9D619578AC80}"/>
              </a:ext>
            </a:extLst>
          </p:cNvPr>
          <p:cNvSpPr>
            <a:spLocks noGrp="1"/>
          </p:cNvSpPr>
          <p:nvPr>
            <p:ph idx="1"/>
          </p:nvPr>
        </p:nvSpPr>
        <p:spPr>
          <a:xfrm>
            <a:off x="1363980" y="1436645"/>
            <a:ext cx="9464040" cy="4740318"/>
          </a:xfrm>
        </p:spPr>
        <p:txBody>
          <a:bodyPr>
            <a:normAutofit/>
          </a:bodyPr>
          <a:lstStyle/>
          <a:p>
            <a:pPr marL="411480" indent="-411480">
              <a:lnSpc>
                <a:spcPct val="107000"/>
              </a:lnSpc>
              <a:buFont typeface="Calibri" panose="020F0502020204030204" pitchFamily="34" charset="0"/>
              <a:buChar char="-"/>
            </a:pPr>
            <a:r>
              <a:rPr lang="en-ZA" sz="2400" dirty="0">
                <a:latin typeface="Calibri" panose="020F0502020204030204" pitchFamily="34" charset="0"/>
                <a:ea typeface="Calibri" panose="020F0502020204030204" pitchFamily="34" charset="0"/>
                <a:cs typeface="Times New Roman" panose="02020603050405020304" pitchFamily="18" charset="0"/>
              </a:rPr>
              <a:t>Workers at Nuclear Institutions either have scientific or engineering qualifications</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ESKOM, NNR, </a:t>
            </a:r>
            <a:r>
              <a:rPr lang="en-ZA" sz="2040" dirty="0" err="1">
                <a:latin typeface="Calibri" panose="020F0502020204030204" pitchFamily="34" charset="0"/>
                <a:ea typeface="Calibri" panose="020F0502020204030204" pitchFamily="34" charset="0"/>
                <a:cs typeface="Times New Roman" panose="02020603050405020304" pitchFamily="18" charset="0"/>
              </a:rPr>
              <a:t>Necsa</a:t>
            </a:r>
            <a:r>
              <a:rPr lang="en-ZA" sz="2040" dirty="0">
                <a:latin typeface="Calibri" panose="020F0502020204030204" pitchFamily="34" charset="0"/>
                <a:ea typeface="Calibri" panose="020F0502020204030204" pitchFamily="34" charset="0"/>
                <a:cs typeface="Times New Roman" panose="02020603050405020304" pitchFamily="18" charset="0"/>
              </a:rPr>
              <a:t>, Mines</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Scientists and Engineers</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Regulatory Staff</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Analysts</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Surveyors</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Inspectors</a:t>
            </a:r>
          </a:p>
          <a:p>
            <a:pPr marL="411480" indent="-411480">
              <a:lnSpc>
                <a:spcPct val="107000"/>
              </a:lnSpc>
              <a:buFont typeface="Calibri" panose="020F0502020204030204" pitchFamily="34" charset="0"/>
              <a:buChar char="-"/>
            </a:pPr>
            <a:r>
              <a:rPr lang="en-ZA" sz="2400" dirty="0">
                <a:latin typeface="Calibri" panose="020F0502020204030204" pitchFamily="34" charset="0"/>
                <a:ea typeface="Calibri" panose="020F0502020204030204" pitchFamily="34" charset="0"/>
                <a:cs typeface="Times New Roman" panose="02020603050405020304" pitchFamily="18" charset="0"/>
              </a:rPr>
              <a:t>Knowledge gap exists</a:t>
            </a:r>
          </a:p>
          <a:p>
            <a:pPr marL="822960" lvl="1" indent="-411480">
              <a:lnSpc>
                <a:spcPct val="107000"/>
              </a:lnSpc>
              <a:buFont typeface="Calibri" panose="020F0502020204030204" pitchFamily="34" charset="0"/>
              <a:buChar char="-"/>
            </a:pPr>
            <a:r>
              <a:rPr lang="en-ZA" sz="2040" dirty="0">
                <a:latin typeface="Calibri" panose="020F0502020204030204" pitchFamily="34" charset="0"/>
                <a:ea typeface="Calibri" panose="020F0502020204030204" pitchFamily="34" charset="0"/>
                <a:cs typeface="Times New Roman" panose="02020603050405020304" pitchFamily="18" charset="0"/>
              </a:rPr>
              <a:t>Physics or Engineering</a:t>
            </a:r>
          </a:p>
          <a:p>
            <a:pPr marL="411480" indent="-411480">
              <a:lnSpc>
                <a:spcPct val="107000"/>
              </a:lnSpc>
              <a:buFont typeface="Calibri" panose="020F0502020204030204" pitchFamily="34" charset="0"/>
              <a:buChar char="-"/>
            </a:pPr>
            <a:r>
              <a:rPr lang="en-ZA" sz="2400" dirty="0">
                <a:latin typeface="Calibri" panose="020F0502020204030204" pitchFamily="34" charset="0"/>
                <a:ea typeface="Calibri" panose="020F0502020204030204" pitchFamily="34" charset="0"/>
                <a:cs typeface="Times New Roman" panose="02020603050405020304" pitchFamily="18" charset="0"/>
              </a:rPr>
              <a:t>The knowledge gaps can be removed through the SLPs. </a:t>
            </a:r>
          </a:p>
        </p:txBody>
      </p:sp>
    </p:spTree>
    <p:extLst>
      <p:ext uri="{BB962C8B-B14F-4D97-AF65-F5344CB8AC3E}">
        <p14:creationId xmlns:p14="http://schemas.microsoft.com/office/powerpoint/2010/main" val="2595906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9892"/>
          </a:xfrm>
          <a:solidFill>
            <a:srgbClr val="7030A0"/>
          </a:solidFill>
        </p:spPr>
        <p:txBody>
          <a:bodyPr>
            <a:normAutofit/>
          </a:bodyPr>
          <a:lstStyle/>
          <a:p>
            <a:r>
              <a:rPr lang="en-US" altLang="en-US" sz="3600" b="1" dirty="0">
                <a:solidFill>
                  <a:schemeClr val="bg1"/>
                </a:solidFill>
                <a:latin typeface="Times New Roman" panose="02020603050405020304" pitchFamily="18" charset="0"/>
                <a:cs typeface="Times New Roman" panose="02020603050405020304" pitchFamily="18" charset="0"/>
              </a:rPr>
              <a:t>CARST Research Focus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27464"/>
            <a:ext cx="10515600" cy="5049499"/>
          </a:xfrm>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ED2A37A9-1899-4BD7-A9DD-D8B6B92C8070}"/>
              </a:ext>
            </a:extLst>
          </p:cNvPr>
          <p:cNvSpPr txBox="1"/>
          <p:nvPr/>
        </p:nvSpPr>
        <p:spPr>
          <a:xfrm>
            <a:off x="1" y="833360"/>
            <a:ext cx="12191999" cy="5816977"/>
          </a:xfrm>
          <a:prstGeom prst="rect">
            <a:avLst/>
          </a:prstGeom>
          <a:noFill/>
        </p:spPr>
        <p:txBody>
          <a:bodyPr wrap="square">
            <a:spAutoFit/>
          </a:bodyPr>
          <a:lstStyle/>
          <a:p>
            <a:pPr marL="285750" indent="-285750">
              <a:buFont typeface="Wingdings" panose="05000000000000000000" pitchFamily="2" charset="2"/>
              <a:buChar char="§"/>
            </a:pPr>
            <a:r>
              <a:rPr lang="en-US" altLang="en-US" sz="3200" dirty="0">
                <a:solidFill>
                  <a:srgbClr val="0000CC"/>
                </a:solidFill>
                <a:latin typeface="Times New Roman" panose="02020603050405020304" pitchFamily="18" charset="0"/>
                <a:cs typeface="Times New Roman" panose="02020603050405020304" pitchFamily="18" charset="0"/>
              </a:rPr>
              <a:t>Environmental applications</a:t>
            </a:r>
          </a:p>
          <a:p>
            <a:pPr marL="1028700" lvl="1" indent="-5715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Radon monitoring around the uranium mines</a:t>
            </a:r>
          </a:p>
          <a:p>
            <a:pPr marL="1028700" lvl="1" indent="-5715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Radiological assessment (U, Th, K, Ra, etc.) - </a:t>
            </a:r>
            <a:r>
              <a:rPr lang="en-GB" altLang="en-US" sz="2400" i="1" dirty="0">
                <a:latin typeface="Times New Roman" panose="02020603050405020304" pitchFamily="18" charset="0"/>
                <a:cs typeface="Times New Roman" panose="02020603050405020304" pitchFamily="18" charset="0"/>
              </a:rPr>
              <a:t>Lifetime cancer risk due to gamma radioactivity</a:t>
            </a:r>
            <a:endParaRPr lang="en-US" altLang="en-US" sz="24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altLang="en-US" sz="3200" dirty="0">
                <a:solidFill>
                  <a:srgbClr val="0000CC"/>
                </a:solidFill>
                <a:latin typeface="Times New Roman" panose="02020603050405020304" pitchFamily="18" charset="0"/>
                <a:cs typeface="Times New Roman" panose="02020603050405020304" pitchFamily="18" charset="0"/>
              </a:rPr>
              <a:t>Nuclear security and Nuclear forensics</a:t>
            </a:r>
          </a:p>
          <a:p>
            <a:pPr marL="1028700" lvl="1" indent="-5715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Contribute to the development of nuclear forensics database for South Africa</a:t>
            </a:r>
          </a:p>
          <a:p>
            <a:pPr marL="1028700" lvl="1" indent="-5715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Develop nuclear forensics signatures such as uranium (U), lead (Pb), rare-earth elements (REE), and others</a:t>
            </a:r>
          </a:p>
          <a:p>
            <a:pPr marL="1028700" lvl="1" indent="-5715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 Develop radiological crime scene management capabilities</a:t>
            </a:r>
          </a:p>
          <a:p>
            <a:pPr marL="285750" indent="-285750">
              <a:buFont typeface="Wingdings" panose="05000000000000000000" pitchFamily="2" charset="2"/>
              <a:buChar char="§"/>
            </a:pPr>
            <a:r>
              <a:rPr lang="en-US" altLang="en-US" sz="3200" dirty="0">
                <a:solidFill>
                  <a:srgbClr val="0000CC"/>
                </a:solidFill>
                <a:latin typeface="Times New Roman" panose="02020603050405020304" pitchFamily="18" charset="0"/>
                <a:cs typeface="Times New Roman" panose="02020603050405020304" pitchFamily="18" charset="0"/>
              </a:rPr>
              <a:t>Radioactive waste minimization</a:t>
            </a:r>
          </a:p>
          <a:p>
            <a:pPr marL="1028700" lvl="1" indent="-5715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Radiation shield design verification for radioactive waste containers</a:t>
            </a:r>
          </a:p>
          <a:p>
            <a:pPr marL="1028700" lvl="1" indent="-5715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Our students learn different techniques to treat waste</a:t>
            </a:r>
          </a:p>
          <a:p>
            <a:pPr marL="1028700" lvl="1" indent="-5715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Develop waste forms (e.g. glass, ceramics) to immobilize and encapsulate (e.g. cement) radioactive waste for final disposal</a:t>
            </a:r>
          </a:p>
        </p:txBody>
      </p:sp>
    </p:spTree>
    <p:extLst>
      <p:ext uri="{BB962C8B-B14F-4D97-AF65-F5344CB8AC3E}">
        <p14:creationId xmlns:p14="http://schemas.microsoft.com/office/powerpoint/2010/main" val="2376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0452"/>
            <a:ext cx="10515600" cy="4351338"/>
          </a:xfrm>
        </p:spPr>
        <p:txBody>
          <a:bodyPr/>
          <a:lstStyle/>
          <a:p>
            <a:pPr marL="0" indent="0">
              <a:buNone/>
            </a:pPr>
            <a:endParaRPr lang="en-ZA" dirty="0"/>
          </a:p>
          <a:p>
            <a:pPr marL="0" indent="0">
              <a:buNone/>
            </a:pPr>
            <a:endParaRPr lang="en-US" dirty="0"/>
          </a:p>
        </p:txBody>
      </p:sp>
      <p:sp>
        <p:nvSpPr>
          <p:cNvPr id="7" name="Content Placeholder 5">
            <a:extLst>
              <a:ext uri="{FF2B5EF4-FFF2-40B4-BE49-F238E27FC236}">
                <a16:creationId xmlns:a16="http://schemas.microsoft.com/office/drawing/2014/main" id="{5CE4673E-9ACA-4B17-B04A-D87FB4FC88BF}"/>
              </a:ext>
            </a:extLst>
          </p:cNvPr>
          <p:cNvSpPr txBox="1">
            <a:spLocks/>
          </p:cNvSpPr>
          <p:nvPr/>
        </p:nvSpPr>
        <p:spPr bwMode="auto">
          <a:xfrm>
            <a:off x="325141" y="338819"/>
            <a:ext cx="408305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spcBef>
                <a:spcPts val="800"/>
              </a:spcBef>
              <a:buClr>
                <a:srgbClr val="000000"/>
              </a:buClr>
              <a:buFontTx/>
              <a:buChar char="•"/>
            </a:pPr>
            <a:endParaRPr lang="yo-NG" altLang="en-US" sz="2400" dirty="0">
              <a:solidFill>
                <a:srgbClr val="000000"/>
              </a:solidFill>
            </a:endParaRPr>
          </a:p>
        </p:txBody>
      </p:sp>
      <p:sp>
        <p:nvSpPr>
          <p:cNvPr id="2" name="Title 1">
            <a:extLst>
              <a:ext uri="{FF2B5EF4-FFF2-40B4-BE49-F238E27FC236}">
                <a16:creationId xmlns:a16="http://schemas.microsoft.com/office/drawing/2014/main" id="{8EF83184-A67F-4648-806D-F6A307B97F8B}"/>
              </a:ext>
            </a:extLst>
          </p:cNvPr>
          <p:cNvSpPr>
            <a:spLocks noGrp="1"/>
          </p:cNvSpPr>
          <p:nvPr>
            <p:ph type="title"/>
          </p:nvPr>
        </p:nvSpPr>
        <p:spPr>
          <a:xfrm>
            <a:off x="0" y="35229"/>
            <a:ext cx="12192000" cy="941990"/>
          </a:xfrm>
          <a:solidFill>
            <a:srgbClr val="7030A0"/>
          </a:solidFill>
        </p:spPr>
        <p:txBody>
          <a:bodyPr>
            <a:normAutofit/>
          </a:bodyPr>
          <a:lstStyle/>
          <a:p>
            <a:r>
              <a:rPr lang="en-ZA" sz="3600" dirty="0">
                <a:solidFill>
                  <a:schemeClr val="bg2"/>
                </a:solidFill>
                <a:latin typeface="Times New Roman" panose="02020603050405020304" pitchFamily="18" charset="0"/>
                <a:cs typeface="Times New Roman" panose="02020603050405020304" pitchFamily="18" charset="0"/>
              </a:rPr>
              <a:t>Equipment at CARST</a:t>
            </a:r>
            <a:endParaRPr lang="en-SS" sz="3600" dirty="0">
              <a:solidFill>
                <a:schemeClr val="bg2"/>
              </a:solidFill>
              <a:latin typeface="Times New Roman" panose="02020603050405020304" pitchFamily="18" charset="0"/>
              <a:cs typeface="Times New Roman" panose="02020603050405020304" pitchFamily="18" charset="0"/>
            </a:endParaRPr>
          </a:p>
        </p:txBody>
      </p:sp>
      <p:pic>
        <p:nvPicPr>
          <p:cNvPr id="5" name="Picture 4" descr="A picture containing text, cable, electronics, indoor&#10;&#10;Description automatically generated">
            <a:extLst>
              <a:ext uri="{FF2B5EF4-FFF2-40B4-BE49-F238E27FC236}">
                <a16:creationId xmlns:a16="http://schemas.microsoft.com/office/drawing/2014/main" id="{E1A87BBE-2144-4484-9C75-08C751CBB7EF}"/>
              </a:ext>
            </a:extLst>
          </p:cNvPr>
          <p:cNvPicPr>
            <a:picLocks noChangeAspect="1"/>
          </p:cNvPicPr>
          <p:nvPr/>
        </p:nvPicPr>
        <p:blipFill rotWithShape="1">
          <a:blip r:embed="rId2">
            <a:extLst>
              <a:ext uri="{28A0092B-C50C-407E-A947-70E740481C1C}">
                <a14:useLocalDpi xmlns:a14="http://schemas.microsoft.com/office/drawing/2010/main" val="0"/>
              </a:ext>
            </a:extLst>
          </a:blip>
          <a:srcRect l="7441" r="8671"/>
          <a:stretch/>
        </p:blipFill>
        <p:spPr>
          <a:xfrm>
            <a:off x="5544093" y="1001323"/>
            <a:ext cx="2831501" cy="2759551"/>
          </a:xfrm>
          <a:prstGeom prst="rect">
            <a:avLst/>
          </a:prstGeom>
        </p:spPr>
      </p:pic>
      <p:pic>
        <p:nvPicPr>
          <p:cNvPr id="13" name="Picture 12" descr="A computer on a desk&#10;&#10;Description automatically generated with medium confidence">
            <a:extLst>
              <a:ext uri="{FF2B5EF4-FFF2-40B4-BE49-F238E27FC236}">
                <a16:creationId xmlns:a16="http://schemas.microsoft.com/office/drawing/2014/main" id="{F85EFABA-E2D0-4020-BAA4-0D60DF9F2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 y="3806591"/>
            <a:ext cx="4849983" cy="2574893"/>
          </a:xfrm>
          <a:prstGeom prst="rect">
            <a:avLst/>
          </a:prstGeom>
        </p:spPr>
      </p:pic>
      <p:pic>
        <p:nvPicPr>
          <p:cNvPr id="8" name="Picture 7">
            <a:extLst>
              <a:ext uri="{FF2B5EF4-FFF2-40B4-BE49-F238E27FC236}">
                <a16:creationId xmlns:a16="http://schemas.microsoft.com/office/drawing/2014/main" id="{B4521942-ED9A-41CB-BAA8-626FFFB3585E}"/>
              </a:ext>
            </a:extLst>
          </p:cNvPr>
          <p:cNvPicPr>
            <a:picLocks noChangeAspect="1"/>
          </p:cNvPicPr>
          <p:nvPr/>
        </p:nvPicPr>
        <p:blipFill>
          <a:blip r:embed="rId4"/>
          <a:stretch>
            <a:fillRect/>
          </a:stretch>
        </p:blipFill>
        <p:spPr>
          <a:xfrm>
            <a:off x="0" y="999273"/>
            <a:ext cx="5513033" cy="2763652"/>
          </a:xfrm>
          <a:prstGeom prst="rect">
            <a:avLst/>
          </a:prstGeom>
        </p:spPr>
      </p:pic>
      <p:pic>
        <p:nvPicPr>
          <p:cNvPr id="14" name="Picture 13">
            <a:extLst>
              <a:ext uri="{FF2B5EF4-FFF2-40B4-BE49-F238E27FC236}">
                <a16:creationId xmlns:a16="http://schemas.microsoft.com/office/drawing/2014/main" id="{2A51A0C2-2651-480B-AF6D-D3D1221F5389}"/>
              </a:ext>
            </a:extLst>
          </p:cNvPr>
          <p:cNvPicPr>
            <a:picLocks noChangeAspect="1"/>
          </p:cNvPicPr>
          <p:nvPr/>
        </p:nvPicPr>
        <p:blipFill rotWithShape="1">
          <a:blip r:embed="rId5"/>
          <a:srcRect l="3996" t="20213" b="24603"/>
          <a:stretch/>
        </p:blipFill>
        <p:spPr>
          <a:xfrm>
            <a:off x="9351933" y="977219"/>
            <a:ext cx="2817112" cy="3727946"/>
          </a:xfrm>
          <a:prstGeom prst="rect">
            <a:avLst/>
          </a:prstGeom>
        </p:spPr>
      </p:pic>
      <p:pic>
        <p:nvPicPr>
          <p:cNvPr id="17" name="Picture 16">
            <a:extLst>
              <a:ext uri="{FF2B5EF4-FFF2-40B4-BE49-F238E27FC236}">
                <a16:creationId xmlns:a16="http://schemas.microsoft.com/office/drawing/2014/main" id="{B0866894-B1FE-44C0-89B6-0CCC2F489781}"/>
              </a:ext>
            </a:extLst>
          </p:cNvPr>
          <p:cNvPicPr>
            <a:picLocks noChangeAspect="1"/>
          </p:cNvPicPr>
          <p:nvPr/>
        </p:nvPicPr>
        <p:blipFill rotWithShape="1">
          <a:blip r:embed="rId6"/>
          <a:srcRect l="10984" r="10763"/>
          <a:stretch/>
        </p:blipFill>
        <p:spPr>
          <a:xfrm>
            <a:off x="4921250" y="3788069"/>
            <a:ext cx="4430683" cy="2579568"/>
          </a:xfrm>
          <a:prstGeom prst="rect">
            <a:avLst/>
          </a:prstGeom>
        </p:spPr>
      </p:pic>
      <p:sp>
        <p:nvSpPr>
          <p:cNvPr id="19" name="TextBox 18">
            <a:extLst>
              <a:ext uri="{FF2B5EF4-FFF2-40B4-BE49-F238E27FC236}">
                <a16:creationId xmlns:a16="http://schemas.microsoft.com/office/drawing/2014/main" id="{8171B86C-0F55-4742-B668-B9F13F8D8A5B}"/>
              </a:ext>
            </a:extLst>
          </p:cNvPr>
          <p:cNvSpPr txBox="1"/>
          <p:nvPr/>
        </p:nvSpPr>
        <p:spPr>
          <a:xfrm>
            <a:off x="0" y="1084361"/>
            <a:ext cx="2332209" cy="369332"/>
          </a:xfrm>
          <a:prstGeom prst="rect">
            <a:avLst/>
          </a:prstGeom>
          <a:noFill/>
        </p:spPr>
        <p:txBody>
          <a:bodyPr wrap="square">
            <a:spAutoFit/>
          </a:bodyPr>
          <a:lstStyle/>
          <a:p>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ICP-MS NexION2000</a:t>
            </a:r>
            <a:endParaRPr lang="en-SS" b="1" dirty="0"/>
          </a:p>
        </p:txBody>
      </p:sp>
      <p:sp>
        <p:nvSpPr>
          <p:cNvPr id="21" name="TextBox 20">
            <a:extLst>
              <a:ext uri="{FF2B5EF4-FFF2-40B4-BE49-F238E27FC236}">
                <a16:creationId xmlns:a16="http://schemas.microsoft.com/office/drawing/2014/main" id="{CB87362D-7259-4FB1-84AE-234F14AE718F}"/>
              </a:ext>
            </a:extLst>
          </p:cNvPr>
          <p:cNvSpPr txBox="1"/>
          <p:nvPr/>
        </p:nvSpPr>
        <p:spPr>
          <a:xfrm>
            <a:off x="9826119" y="1280809"/>
            <a:ext cx="2365881" cy="276999"/>
          </a:xfrm>
          <a:prstGeom prst="rect">
            <a:avLst/>
          </a:prstGeom>
          <a:noFill/>
        </p:spPr>
        <p:txBody>
          <a:bodyPr wrap="square">
            <a:spAutoFit/>
          </a:bodyPr>
          <a:lstStyle/>
          <a:p>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Liquid Scintillation Detection</a:t>
            </a:r>
            <a:endParaRPr lang="en-SS" sz="1200" b="1" dirty="0"/>
          </a:p>
        </p:txBody>
      </p:sp>
      <p:sp>
        <p:nvSpPr>
          <p:cNvPr id="22" name="TextBox 21">
            <a:extLst>
              <a:ext uri="{FF2B5EF4-FFF2-40B4-BE49-F238E27FC236}">
                <a16:creationId xmlns:a16="http://schemas.microsoft.com/office/drawing/2014/main" id="{B53528F4-8A86-483C-823F-CD5D5C0D20D2}"/>
              </a:ext>
            </a:extLst>
          </p:cNvPr>
          <p:cNvSpPr txBox="1"/>
          <p:nvPr/>
        </p:nvSpPr>
        <p:spPr>
          <a:xfrm>
            <a:off x="1189793" y="3830537"/>
            <a:ext cx="2365881" cy="338554"/>
          </a:xfrm>
          <a:prstGeom prst="rect">
            <a:avLst/>
          </a:prstGeom>
          <a:noFill/>
        </p:spPr>
        <p:txBody>
          <a:bodyPr wrap="square">
            <a:spAutoFit/>
          </a:bodyPr>
          <a:lstStyle/>
          <a:p>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HPGe Detector</a:t>
            </a:r>
            <a:endParaRPr lang="en-SS" sz="1600" b="1" dirty="0"/>
          </a:p>
        </p:txBody>
      </p:sp>
      <p:pic>
        <p:nvPicPr>
          <p:cNvPr id="15" name="Picture 14">
            <a:extLst>
              <a:ext uri="{FF2B5EF4-FFF2-40B4-BE49-F238E27FC236}">
                <a16:creationId xmlns:a16="http://schemas.microsoft.com/office/drawing/2014/main" id="{0F851796-A825-425D-9D39-0B96B7F68169}"/>
              </a:ext>
            </a:extLst>
          </p:cNvPr>
          <p:cNvPicPr>
            <a:picLocks noChangeAspect="1"/>
          </p:cNvPicPr>
          <p:nvPr/>
        </p:nvPicPr>
        <p:blipFill rotWithShape="1">
          <a:blip r:embed="rId7"/>
          <a:srcRect l="14994" t="18190" r="8773" b="28010"/>
          <a:stretch/>
        </p:blipFill>
        <p:spPr>
          <a:xfrm>
            <a:off x="7783811" y="1031907"/>
            <a:ext cx="1872003" cy="2860289"/>
          </a:xfrm>
          <a:prstGeom prst="rect">
            <a:avLst/>
          </a:prstGeom>
        </p:spPr>
      </p:pic>
      <p:pic>
        <p:nvPicPr>
          <p:cNvPr id="16" name="Picture 15">
            <a:extLst>
              <a:ext uri="{FF2B5EF4-FFF2-40B4-BE49-F238E27FC236}">
                <a16:creationId xmlns:a16="http://schemas.microsoft.com/office/drawing/2014/main" id="{6AEB64A9-B5F5-46D0-A607-456CBAB184C3}"/>
              </a:ext>
            </a:extLst>
          </p:cNvPr>
          <p:cNvPicPr>
            <a:picLocks noChangeAspect="1"/>
          </p:cNvPicPr>
          <p:nvPr/>
        </p:nvPicPr>
        <p:blipFill rotWithShape="1">
          <a:blip r:embed="rId8"/>
          <a:srcRect t="18252" r="2260" b="26213"/>
          <a:stretch/>
        </p:blipFill>
        <p:spPr>
          <a:xfrm>
            <a:off x="9826119" y="4169091"/>
            <a:ext cx="2270778" cy="2486029"/>
          </a:xfrm>
          <a:prstGeom prst="rect">
            <a:avLst/>
          </a:prstGeom>
        </p:spPr>
      </p:pic>
    </p:spTree>
    <p:extLst>
      <p:ext uri="{BB962C8B-B14F-4D97-AF65-F5344CB8AC3E}">
        <p14:creationId xmlns:p14="http://schemas.microsoft.com/office/powerpoint/2010/main" val="152291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813"/>
          </a:xfrm>
          <a:solidFill>
            <a:srgbClr val="7030A0"/>
          </a:solidFill>
        </p:spPr>
        <p:txBody>
          <a:bodyPr>
            <a:normAutofit/>
          </a:bodyPr>
          <a:lstStyle/>
          <a:p>
            <a:r>
              <a:rPr lang="en-US" altLang="en-US" sz="3600" dirty="0">
                <a:solidFill>
                  <a:schemeClr val="bg1"/>
                </a:solidFill>
                <a:latin typeface="Times New Roman" panose="02020603050405020304" pitchFamily="18" charset="0"/>
                <a:cs typeface="Times New Roman" panose="02020603050405020304" pitchFamily="18" charset="0"/>
              </a:rPr>
              <a:t>Research Collaboration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27464"/>
            <a:ext cx="10515600" cy="5049499"/>
          </a:xfrm>
        </p:spPr>
        <p:txBody>
          <a:bodyPr/>
          <a:lstStyle/>
          <a:p>
            <a:pPr marL="0" indent="0">
              <a:buNone/>
            </a:pPr>
            <a:endParaRPr lang="en-US" dirty="0"/>
          </a:p>
          <a:p>
            <a:pPr marL="0" indent="0">
              <a:buNone/>
            </a:pPr>
            <a:endParaRPr lang="en-US" dirty="0"/>
          </a:p>
        </p:txBody>
      </p:sp>
      <p:graphicFrame>
        <p:nvGraphicFramePr>
          <p:cNvPr id="12" name="Content Placeholder 4">
            <a:extLst>
              <a:ext uri="{FF2B5EF4-FFF2-40B4-BE49-F238E27FC236}">
                <a16:creationId xmlns:a16="http://schemas.microsoft.com/office/drawing/2014/main" id="{B1D7445B-6C39-4FB1-A605-80842C07CABF}"/>
              </a:ext>
            </a:extLst>
          </p:cNvPr>
          <p:cNvGraphicFramePr>
            <a:graphicFrameLocks/>
          </p:cNvGraphicFramePr>
          <p:nvPr>
            <p:extLst>
              <p:ext uri="{D42A27DB-BD31-4B8C-83A1-F6EECF244321}">
                <p14:modId xmlns:p14="http://schemas.microsoft.com/office/powerpoint/2010/main" val="3340010248"/>
              </p:ext>
            </p:extLst>
          </p:nvPr>
        </p:nvGraphicFramePr>
        <p:xfrm>
          <a:off x="1981200" y="1143000"/>
          <a:ext cx="8229600" cy="529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1930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813"/>
          </a:xfrm>
          <a:solidFill>
            <a:srgbClr val="7030A0"/>
          </a:solidFill>
        </p:spPr>
        <p:txBody>
          <a:bodyPr>
            <a:normAutofit/>
          </a:bodyPr>
          <a:lstStyle/>
          <a:p>
            <a:r>
              <a:rPr lang="en-US" altLang="en-US" sz="3600" dirty="0">
                <a:solidFill>
                  <a:schemeClr val="bg1"/>
                </a:solidFill>
                <a:latin typeface="Times New Roman" panose="02020603050405020304" pitchFamily="18" charset="0"/>
                <a:cs typeface="Times New Roman" panose="02020603050405020304" pitchFamily="18" charset="0"/>
              </a:rPr>
              <a:t>MoU/</a:t>
            </a:r>
            <a:r>
              <a:rPr lang="en-US" altLang="en-US" sz="3600" dirty="0" err="1">
                <a:solidFill>
                  <a:schemeClr val="bg1"/>
                </a:solidFill>
                <a:latin typeface="Times New Roman" panose="02020603050405020304" pitchFamily="18" charset="0"/>
                <a:cs typeface="Times New Roman" panose="02020603050405020304" pitchFamily="18" charset="0"/>
              </a:rPr>
              <a:t>MoA</a:t>
            </a:r>
            <a:r>
              <a:rPr lang="en-US" altLang="en-US" sz="3600" dirty="0">
                <a:solidFill>
                  <a:schemeClr val="bg1"/>
                </a:solidFill>
                <a:latin typeface="Times New Roman" panose="02020603050405020304" pitchFamily="18" charset="0"/>
                <a:cs typeface="Times New Roman" panose="02020603050405020304" pitchFamily="18" charset="0"/>
              </a:rPr>
              <a:t>/SLA</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27464"/>
            <a:ext cx="12192000" cy="5049499"/>
          </a:xfrm>
        </p:spPr>
        <p:txBody>
          <a:bodyPr/>
          <a:lstStyle/>
          <a:p>
            <a:pPr marL="0" indent="0">
              <a:buNone/>
            </a:pPr>
            <a:endParaRPr lang="en-US" dirty="0"/>
          </a:p>
          <a:p>
            <a:pPr marL="0" indent="0">
              <a:buNone/>
            </a:pPr>
            <a:endParaRPr lang="en-US" dirty="0"/>
          </a:p>
        </p:txBody>
      </p:sp>
      <p:sp>
        <p:nvSpPr>
          <p:cNvPr id="12" name="Content Placeholder 2">
            <a:extLst>
              <a:ext uri="{FF2B5EF4-FFF2-40B4-BE49-F238E27FC236}">
                <a16:creationId xmlns:a16="http://schemas.microsoft.com/office/drawing/2014/main" id="{66604E00-86E4-49DE-9410-DC5C1B9F5B06}"/>
              </a:ext>
            </a:extLst>
          </p:cNvPr>
          <p:cNvSpPr txBox="1">
            <a:spLocks noChangeArrowheads="1"/>
          </p:cNvSpPr>
          <p:nvPr/>
        </p:nvSpPr>
        <p:spPr>
          <a:xfrm>
            <a:off x="0" y="1073058"/>
            <a:ext cx="10515600" cy="5715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altLang="en-US" dirty="0">
                <a:solidFill>
                  <a:srgbClr val="0000CC"/>
                </a:solidFill>
                <a:latin typeface="Times New Roman" panose="02020603050405020304" pitchFamily="18" charset="0"/>
                <a:cs typeface="Times New Roman" panose="02020603050405020304" pitchFamily="18" charset="0"/>
              </a:rPr>
              <a:t>Council for Geoscience</a:t>
            </a:r>
          </a:p>
          <a:p>
            <a:pPr>
              <a:buFont typeface="Wingdings" panose="05000000000000000000" pitchFamily="2" charset="2"/>
              <a:buChar char="§"/>
            </a:pPr>
            <a:r>
              <a:rPr lang="en-US" altLang="en-US" dirty="0">
                <a:solidFill>
                  <a:srgbClr val="0000CC"/>
                </a:solidFill>
                <a:latin typeface="Times New Roman" panose="02020603050405020304" pitchFamily="18" charset="0"/>
                <a:cs typeface="Times New Roman" panose="02020603050405020304" pitchFamily="18" charset="0"/>
              </a:rPr>
              <a:t>Ghana - </a:t>
            </a:r>
            <a:r>
              <a:rPr lang="en-US" altLang="en-US" dirty="0">
                <a:latin typeface="Times New Roman" panose="02020603050405020304" pitchFamily="18" charset="0"/>
                <a:cs typeface="Times New Roman" panose="02020603050405020304" pitchFamily="18" charset="0"/>
              </a:rPr>
              <a:t>Ghana Atomic Energy Authority, University of Ghana</a:t>
            </a:r>
          </a:p>
          <a:p>
            <a:pPr>
              <a:buFont typeface="Wingdings" panose="05000000000000000000" pitchFamily="2" charset="2"/>
              <a:buChar char="§"/>
            </a:pPr>
            <a:r>
              <a:rPr lang="en-US" altLang="en-US" dirty="0">
                <a:solidFill>
                  <a:srgbClr val="0000CC"/>
                </a:solidFill>
                <a:latin typeface="Times New Roman" panose="02020603050405020304" pitchFamily="18" charset="0"/>
                <a:cs typeface="Times New Roman" panose="02020603050405020304" pitchFamily="18" charset="0"/>
              </a:rPr>
              <a:t>Namibia - </a:t>
            </a:r>
            <a:r>
              <a:rPr lang="en-US" altLang="en-US" dirty="0">
                <a:latin typeface="Times New Roman" panose="02020603050405020304" pitchFamily="18" charset="0"/>
                <a:cs typeface="Times New Roman" panose="02020603050405020304" pitchFamily="18" charset="0"/>
              </a:rPr>
              <a:t>Regulator, Namibia University of Science and Technology (Polytechnic of Namibia), University of Namibia</a:t>
            </a:r>
          </a:p>
          <a:p>
            <a:pPr>
              <a:buFont typeface="Wingdings" panose="05000000000000000000" pitchFamily="2" charset="2"/>
              <a:buChar char="§"/>
            </a:pPr>
            <a:r>
              <a:rPr lang="en-US" altLang="en-US" dirty="0">
                <a:solidFill>
                  <a:srgbClr val="0000CC"/>
                </a:solidFill>
                <a:latin typeface="Times New Roman" panose="02020603050405020304" pitchFamily="18" charset="0"/>
                <a:cs typeface="Times New Roman" panose="02020603050405020304" pitchFamily="18" charset="0"/>
              </a:rPr>
              <a:t>Serbia - </a:t>
            </a:r>
            <a:r>
              <a:rPr lang="en-US" altLang="en-US" dirty="0">
                <a:latin typeface="Times New Roman" panose="02020603050405020304" pitchFamily="18" charset="0"/>
                <a:cs typeface="Times New Roman" panose="02020603050405020304" pitchFamily="18" charset="0"/>
              </a:rPr>
              <a:t>University of Novi Sad </a:t>
            </a:r>
          </a:p>
          <a:p>
            <a:pPr>
              <a:buFont typeface="Wingdings" panose="05000000000000000000" pitchFamily="2" charset="2"/>
              <a:buChar char="§"/>
            </a:pPr>
            <a:r>
              <a:rPr lang="en-US" altLang="en-US" dirty="0">
                <a:solidFill>
                  <a:srgbClr val="0000CC"/>
                </a:solidFill>
                <a:latin typeface="Times New Roman" panose="02020603050405020304" pitchFamily="18" charset="0"/>
                <a:cs typeface="Times New Roman" panose="02020603050405020304" pitchFamily="18" charset="0"/>
              </a:rPr>
              <a:t>South African Nuclear Energy Corporation (</a:t>
            </a:r>
            <a:r>
              <a:rPr lang="en-US" altLang="en-US" dirty="0" err="1">
                <a:solidFill>
                  <a:srgbClr val="0000CC"/>
                </a:solidFill>
                <a:latin typeface="Times New Roman" panose="02020603050405020304" pitchFamily="18" charset="0"/>
                <a:cs typeface="Times New Roman" panose="02020603050405020304" pitchFamily="18" charset="0"/>
              </a:rPr>
              <a:t>Necsa</a:t>
            </a:r>
            <a:r>
              <a:rPr lang="en-US" altLang="en-US" dirty="0">
                <a:solidFill>
                  <a:srgbClr val="0000CC"/>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altLang="en-US" dirty="0">
                <a:solidFill>
                  <a:srgbClr val="0000CC"/>
                </a:solidFill>
                <a:latin typeface="Times New Roman" panose="02020603050405020304" pitchFamily="18" charset="0"/>
                <a:cs typeface="Times New Roman" panose="02020603050405020304" pitchFamily="18" charset="0"/>
              </a:rPr>
              <a:t>National Radioactive Waste Disposal Institute Of South Africa (NRWADI)</a:t>
            </a:r>
          </a:p>
          <a:p>
            <a:pPr>
              <a:buFont typeface="Wingdings" panose="05000000000000000000" pitchFamily="2" charset="2"/>
              <a:buChar char="§"/>
            </a:pPr>
            <a:r>
              <a:rPr lang="en-US" altLang="en-US" dirty="0" err="1">
                <a:solidFill>
                  <a:srgbClr val="0000CC"/>
                </a:solidFill>
                <a:latin typeface="Times New Roman" panose="02020603050405020304" pitchFamily="18" charset="0"/>
                <a:cs typeface="Times New Roman" panose="02020603050405020304" pitchFamily="18" charset="0"/>
              </a:rPr>
              <a:t>iThemba</a:t>
            </a:r>
            <a:r>
              <a:rPr lang="en-US" altLang="en-US" dirty="0">
                <a:solidFill>
                  <a:srgbClr val="0000CC"/>
                </a:solidFill>
                <a:latin typeface="Times New Roman" panose="02020603050405020304" pitchFamily="18" charset="0"/>
                <a:cs typeface="Times New Roman" panose="02020603050405020304" pitchFamily="18" charset="0"/>
              </a:rPr>
              <a:t> Labs</a:t>
            </a:r>
          </a:p>
          <a:p>
            <a:pPr>
              <a:buFont typeface="Wingdings" panose="05000000000000000000" pitchFamily="2" charset="2"/>
              <a:buChar char="§"/>
            </a:pPr>
            <a:r>
              <a:rPr lang="en-US" altLang="en-US" dirty="0">
                <a:solidFill>
                  <a:srgbClr val="0000CC"/>
                </a:solidFill>
                <a:latin typeface="Times New Roman" panose="02020603050405020304" pitchFamily="18" charset="0"/>
                <a:cs typeface="Times New Roman" panose="02020603050405020304" pitchFamily="18" charset="0"/>
              </a:rPr>
              <a:t>Border Management Authority - </a:t>
            </a:r>
            <a:r>
              <a:rPr lang="en-US" altLang="en-US" dirty="0">
                <a:latin typeface="Times New Roman" panose="02020603050405020304" pitchFamily="18" charset="0"/>
                <a:cs typeface="Times New Roman" panose="02020603050405020304" pitchFamily="18" charset="0"/>
              </a:rPr>
              <a:t>Radiation portal monitoring</a:t>
            </a:r>
          </a:p>
          <a:p>
            <a:pPr>
              <a:buFont typeface="Wingdings" panose="05000000000000000000" pitchFamily="2" charset="2"/>
              <a:buChar char="§"/>
            </a:pPr>
            <a:r>
              <a:rPr lang="en-US" altLang="en-US" dirty="0">
                <a:solidFill>
                  <a:srgbClr val="0000CC"/>
                </a:solidFill>
                <a:latin typeface="Times New Roman" panose="02020603050405020304" pitchFamily="18" charset="0"/>
                <a:cs typeface="Times New Roman" panose="02020603050405020304" pitchFamily="18" charset="0"/>
              </a:rPr>
              <a:t>JINR?</a:t>
            </a:r>
          </a:p>
          <a:p>
            <a:pPr lvl="1">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en-US" sz="2400" dirty="0">
              <a:solidFill>
                <a:srgbClr val="0000CC"/>
              </a:solidFill>
              <a:latin typeface="Times New Roman" panose="02020603050405020304" pitchFamily="18" charset="0"/>
              <a:cs typeface="Times New Roman" panose="02020603050405020304" pitchFamily="18" charset="0"/>
            </a:endParaRPr>
          </a:p>
          <a:p>
            <a:endParaRPr lang="en-ZA" altLang="en-US" dirty="0">
              <a:solidFill>
                <a:srgbClr val="0000CC"/>
              </a:solidFill>
            </a:endParaRPr>
          </a:p>
        </p:txBody>
      </p:sp>
    </p:spTree>
    <p:extLst>
      <p:ext uri="{BB962C8B-B14F-4D97-AF65-F5344CB8AC3E}">
        <p14:creationId xmlns:p14="http://schemas.microsoft.com/office/powerpoint/2010/main" val="2149876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5E79-2C6A-A559-3E97-78889F0CB89D}"/>
              </a:ext>
            </a:extLst>
          </p:cNvPr>
          <p:cNvSpPr>
            <a:spLocks noGrp="1"/>
          </p:cNvSpPr>
          <p:nvPr>
            <p:ph type="title"/>
          </p:nvPr>
        </p:nvSpPr>
        <p:spPr/>
        <p:txBody>
          <a:bodyPr/>
          <a:lstStyle/>
          <a:p>
            <a:pPr algn="ctr"/>
            <a:r>
              <a:rPr lang="en-US" dirty="0">
                <a:highlight>
                  <a:srgbClr val="00FF00"/>
                </a:highlight>
              </a:rPr>
              <a:t>CARST Recent projects</a:t>
            </a:r>
          </a:p>
        </p:txBody>
      </p:sp>
      <p:sp>
        <p:nvSpPr>
          <p:cNvPr id="3" name="Content Placeholder 2">
            <a:extLst>
              <a:ext uri="{FF2B5EF4-FFF2-40B4-BE49-F238E27FC236}">
                <a16:creationId xmlns:a16="http://schemas.microsoft.com/office/drawing/2014/main" id="{E1209BA2-3354-E46B-1E10-1F690A2EAA0C}"/>
              </a:ext>
            </a:extLst>
          </p:cNvPr>
          <p:cNvSpPr>
            <a:spLocks noGrp="1"/>
          </p:cNvSpPr>
          <p:nvPr>
            <p:ph idx="1"/>
          </p:nvPr>
        </p:nvSpPr>
        <p:spPr/>
        <p:txBody>
          <a:bodyPr>
            <a:normAutofit/>
          </a:bodyPr>
          <a:lstStyle/>
          <a:p>
            <a:pPr marL="548640" indent="-548640">
              <a:buFont typeface="+mj-lt"/>
              <a:buAutoNum type="arabicPeriod"/>
            </a:pPr>
            <a:r>
              <a:rPr lang="en-US" dirty="0"/>
              <a:t>Awarded NNR Funding for developing Radon Calibration Laboratory at CARST Facilities (2023 -2026).</a:t>
            </a:r>
          </a:p>
          <a:p>
            <a:pPr marL="548640" indent="-548640">
              <a:buFont typeface="+mj-lt"/>
              <a:buAutoNum type="arabicPeriod"/>
            </a:pPr>
            <a:r>
              <a:rPr lang="en-US" dirty="0"/>
              <a:t>Participation in;</a:t>
            </a:r>
          </a:p>
          <a:p>
            <a:pPr lvl="1">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IAEA CRP 20215: Radiation Portal Monitoring, (2024 -2027)</a:t>
            </a:r>
          </a:p>
          <a:p>
            <a:pPr lvl="1">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IAEA CRP 2020: </a:t>
            </a:r>
            <a:r>
              <a:rPr lang="en-US" dirty="0">
                <a:latin typeface="Times New Roman" panose="02020603050405020304" pitchFamily="18" charset="0"/>
                <a:ea typeface="Times New Roman" panose="02020603050405020304" pitchFamily="18" charset="0"/>
                <a:cs typeface="Times New Roman" panose="02020603050405020304" pitchFamily="18" charset="0"/>
              </a:rPr>
              <a:t>Nuclear Forensics Science to Bridge the Radiological Crime Scene to the Nuclear Forensics Laboratory, (2024 – 2026).</a:t>
            </a:r>
          </a:p>
          <a:p>
            <a:pPr lvl="1">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IAEA WICO Isotope Hydrology Interlaboratory Comparisons Project (2024)</a:t>
            </a:r>
          </a:p>
          <a:p>
            <a:pPr lvl="1">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IAEA Proficiency Test Exercise (2024)</a:t>
            </a:r>
          </a:p>
          <a:p>
            <a:pPr lvl="1">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IAEA Galaxy Serpent for Desktop Nuclear forensics (2024)</a:t>
            </a:r>
          </a:p>
        </p:txBody>
      </p:sp>
    </p:spTree>
    <p:extLst>
      <p:ext uri="{BB962C8B-B14F-4D97-AF65-F5344CB8AC3E}">
        <p14:creationId xmlns:p14="http://schemas.microsoft.com/office/powerpoint/2010/main" val="82623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6BAB-92C7-47FD-4634-0FE7385DBAD8}"/>
              </a:ext>
            </a:extLst>
          </p:cNvPr>
          <p:cNvSpPr>
            <a:spLocks noGrp="1"/>
          </p:cNvSpPr>
          <p:nvPr>
            <p:ph type="title"/>
          </p:nvPr>
        </p:nvSpPr>
        <p:spPr/>
        <p:txBody>
          <a:bodyPr>
            <a:normAutofit/>
          </a:bodyPr>
          <a:lstStyle/>
          <a:p>
            <a:pPr algn="ctr"/>
            <a:r>
              <a:rPr lang="en-GB" dirty="0">
                <a:solidFill>
                  <a:srgbClr val="7030A0"/>
                </a:solidFill>
              </a:rPr>
              <a:t>NE: RESEARCH FIELDS</a:t>
            </a:r>
            <a:endParaRPr lang="en-ZA" dirty="0">
              <a:solidFill>
                <a:srgbClr val="7030A0"/>
              </a:solidFill>
            </a:endParaRPr>
          </a:p>
        </p:txBody>
      </p:sp>
      <p:sp>
        <p:nvSpPr>
          <p:cNvPr id="3" name="Content Placeholder 2">
            <a:extLst>
              <a:ext uri="{FF2B5EF4-FFF2-40B4-BE49-F238E27FC236}">
                <a16:creationId xmlns:a16="http://schemas.microsoft.com/office/drawing/2014/main" id="{DCF24611-C9DB-4BA8-32BE-0DAA160F3BE4}"/>
              </a:ext>
            </a:extLst>
          </p:cNvPr>
          <p:cNvSpPr>
            <a:spLocks noGrp="1"/>
          </p:cNvSpPr>
          <p:nvPr>
            <p:ph idx="1"/>
          </p:nvPr>
        </p:nvSpPr>
        <p:spPr>
          <a:xfrm>
            <a:off x="1866604" y="1263193"/>
            <a:ext cx="8458792" cy="4713400"/>
          </a:xfrm>
        </p:spPr>
        <p:txBody>
          <a:bodyPr>
            <a:normAutofit/>
          </a:bodyPr>
          <a:lstStyle/>
          <a:p>
            <a:r>
              <a:rPr lang="en-ZA" dirty="0"/>
              <a:t>Computational Nuclear Engineering Analysis</a:t>
            </a:r>
          </a:p>
          <a:p>
            <a:pPr lvl="2"/>
            <a:r>
              <a:rPr lang="en-ZA" dirty="0"/>
              <a:t>Multiphysics Analysis</a:t>
            </a:r>
          </a:p>
          <a:p>
            <a:pPr lvl="2"/>
            <a:r>
              <a:rPr lang="en-ZA" dirty="0"/>
              <a:t>Uncertainty Propagation</a:t>
            </a:r>
          </a:p>
          <a:p>
            <a:pPr lvl="2"/>
            <a:r>
              <a:rPr lang="en-ZA" dirty="0"/>
              <a:t>Regulatory Analysis</a:t>
            </a:r>
          </a:p>
          <a:p>
            <a:r>
              <a:rPr lang="en-ZA" dirty="0"/>
              <a:t>Decommissioning Studies</a:t>
            </a:r>
          </a:p>
          <a:p>
            <a:r>
              <a:rPr lang="en-ZA" dirty="0"/>
              <a:t>Techno-economic Studies</a:t>
            </a:r>
          </a:p>
          <a:p>
            <a:r>
              <a:rPr lang="en-GB" dirty="0"/>
              <a:t>Neutronic and Thermal Hydraulics </a:t>
            </a:r>
          </a:p>
          <a:p>
            <a:r>
              <a:rPr lang="en-GB" dirty="0"/>
              <a:t>Fuel Performance</a:t>
            </a:r>
          </a:p>
          <a:p>
            <a:pPr lvl="1"/>
            <a:r>
              <a:rPr lang="en-GB" dirty="0"/>
              <a:t>Regulatory Analysis</a:t>
            </a:r>
          </a:p>
          <a:p>
            <a:pPr lvl="1"/>
            <a:r>
              <a:rPr lang="en-GB" dirty="0"/>
              <a:t>Accident Tolerant Fuel Design</a:t>
            </a:r>
          </a:p>
          <a:p>
            <a:pPr lvl="1"/>
            <a:r>
              <a:rPr lang="en-GB" dirty="0"/>
              <a:t>Thorium Fuel Design</a:t>
            </a:r>
          </a:p>
          <a:p>
            <a:endParaRPr lang="en-ZA" dirty="0"/>
          </a:p>
        </p:txBody>
      </p:sp>
    </p:spTree>
    <p:extLst>
      <p:ext uri="{BB962C8B-B14F-4D97-AF65-F5344CB8AC3E}">
        <p14:creationId xmlns:p14="http://schemas.microsoft.com/office/powerpoint/2010/main" val="3566239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6424-5FEE-4365-A45A-0DE0C657E8C2}"/>
              </a:ext>
            </a:extLst>
          </p:cNvPr>
          <p:cNvSpPr>
            <a:spLocks noGrp="1"/>
          </p:cNvSpPr>
          <p:nvPr>
            <p:ph type="title"/>
          </p:nvPr>
        </p:nvSpPr>
        <p:spPr>
          <a:xfrm>
            <a:off x="1363980" y="365126"/>
            <a:ext cx="9464040" cy="692614"/>
          </a:xfrm>
        </p:spPr>
        <p:txBody>
          <a:bodyPr>
            <a:normAutofit fontScale="90000"/>
          </a:bodyPr>
          <a:lstStyle/>
          <a:p>
            <a:pPr algn="ctr"/>
            <a:r>
              <a:rPr lang="en-GB" dirty="0">
                <a:solidFill>
                  <a:srgbClr val="7030A0"/>
                </a:solidFill>
              </a:rPr>
              <a:t>NE: Nuclear Systems Studied</a:t>
            </a:r>
            <a:endParaRPr lang="en-ZA" dirty="0">
              <a:solidFill>
                <a:srgbClr val="7030A0"/>
              </a:solidFill>
            </a:endParaRPr>
          </a:p>
        </p:txBody>
      </p:sp>
      <p:sp>
        <p:nvSpPr>
          <p:cNvPr id="5" name="Content Placeholder 4">
            <a:extLst>
              <a:ext uri="{FF2B5EF4-FFF2-40B4-BE49-F238E27FC236}">
                <a16:creationId xmlns:a16="http://schemas.microsoft.com/office/drawing/2014/main" id="{498393D3-C731-A620-1E82-629FCFC2EAC5}"/>
              </a:ext>
            </a:extLst>
          </p:cNvPr>
          <p:cNvSpPr>
            <a:spLocks noGrp="1"/>
          </p:cNvSpPr>
          <p:nvPr>
            <p:ph idx="1"/>
          </p:nvPr>
        </p:nvSpPr>
        <p:spPr>
          <a:xfrm>
            <a:off x="1363980" y="1142530"/>
            <a:ext cx="9464040" cy="5034434"/>
          </a:xfrm>
        </p:spPr>
        <p:txBody>
          <a:bodyPr>
            <a:normAutofit/>
          </a:bodyPr>
          <a:lstStyle/>
          <a:p>
            <a:r>
              <a:rPr lang="en-GB" dirty="0"/>
              <a:t>PWRs:</a:t>
            </a:r>
          </a:p>
          <a:p>
            <a:pPr lvl="1"/>
            <a:r>
              <a:rPr lang="en-GB" dirty="0"/>
              <a:t>North Anna, TMI, Watts-Bar, EPR, TPR, BEAVRS, </a:t>
            </a:r>
            <a:r>
              <a:rPr lang="en-GB" dirty="0" err="1"/>
              <a:t>Kosloduy</a:t>
            </a:r>
            <a:endParaRPr lang="en-GB" dirty="0"/>
          </a:p>
          <a:p>
            <a:r>
              <a:rPr lang="en-GB" dirty="0"/>
              <a:t>SMRs</a:t>
            </a:r>
          </a:p>
          <a:p>
            <a:pPr lvl="1"/>
            <a:r>
              <a:rPr lang="en-GB" dirty="0" err="1"/>
              <a:t>NuScale</a:t>
            </a:r>
            <a:r>
              <a:rPr lang="en-GB" dirty="0"/>
              <a:t>, ACP100</a:t>
            </a:r>
          </a:p>
          <a:p>
            <a:r>
              <a:rPr lang="en-GB" dirty="0"/>
              <a:t>RRs:</a:t>
            </a:r>
          </a:p>
          <a:p>
            <a:pPr lvl="1"/>
            <a:r>
              <a:rPr lang="en-GB" dirty="0"/>
              <a:t>Safari, SPERT III, SPERT IV </a:t>
            </a:r>
          </a:p>
          <a:p>
            <a:r>
              <a:rPr lang="en-GB" dirty="0"/>
              <a:t>HTGRs:</a:t>
            </a:r>
          </a:p>
          <a:p>
            <a:pPr lvl="1"/>
            <a:r>
              <a:rPr lang="en-GB" dirty="0"/>
              <a:t>MHTR-350, HTTR, PBR-350, HTR-PM</a:t>
            </a:r>
          </a:p>
          <a:p>
            <a:r>
              <a:rPr lang="en-GB" dirty="0"/>
              <a:t>SFP:</a:t>
            </a:r>
          </a:p>
          <a:p>
            <a:pPr lvl="1"/>
            <a:r>
              <a:rPr lang="en-GB" dirty="0"/>
              <a:t>AP1000</a:t>
            </a:r>
          </a:p>
          <a:p>
            <a:endParaRPr lang="en-GB" dirty="0"/>
          </a:p>
        </p:txBody>
      </p:sp>
    </p:spTree>
    <p:extLst>
      <p:ext uri="{BB962C8B-B14F-4D97-AF65-F5344CB8AC3E}">
        <p14:creationId xmlns:p14="http://schemas.microsoft.com/office/powerpoint/2010/main" val="1520585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6A95-4ACA-8B9D-3DF8-6E4C9415321A}"/>
              </a:ext>
            </a:extLst>
          </p:cNvPr>
          <p:cNvSpPr>
            <a:spLocks noGrp="1"/>
          </p:cNvSpPr>
          <p:nvPr>
            <p:ph type="title"/>
          </p:nvPr>
        </p:nvSpPr>
        <p:spPr/>
        <p:txBody>
          <a:bodyPr/>
          <a:lstStyle/>
          <a:p>
            <a:pPr algn="ctr"/>
            <a:r>
              <a:rPr lang="en-US" dirty="0">
                <a:solidFill>
                  <a:srgbClr val="7030A0"/>
                </a:solidFill>
              </a:rPr>
              <a:t>NE: Computer Codes Expertise</a:t>
            </a:r>
            <a:endParaRPr lang="en-ZA" dirty="0">
              <a:solidFill>
                <a:srgbClr val="7030A0"/>
              </a:solidFill>
            </a:endParaRPr>
          </a:p>
        </p:txBody>
      </p:sp>
      <p:sp>
        <p:nvSpPr>
          <p:cNvPr id="3" name="Content Placeholder 2">
            <a:extLst>
              <a:ext uri="{FF2B5EF4-FFF2-40B4-BE49-F238E27FC236}">
                <a16:creationId xmlns:a16="http://schemas.microsoft.com/office/drawing/2014/main" id="{52F6B166-961F-2890-9E1A-BA545821C3E8}"/>
              </a:ext>
            </a:extLst>
          </p:cNvPr>
          <p:cNvSpPr>
            <a:spLocks noGrp="1"/>
          </p:cNvSpPr>
          <p:nvPr>
            <p:ph idx="1"/>
          </p:nvPr>
        </p:nvSpPr>
        <p:spPr>
          <a:xfrm>
            <a:off x="1866604" y="1381761"/>
            <a:ext cx="8458792" cy="4594833"/>
          </a:xfrm>
        </p:spPr>
        <p:txBody>
          <a:bodyPr>
            <a:normAutofit fontScale="77500" lnSpcReduction="20000"/>
          </a:bodyPr>
          <a:lstStyle/>
          <a:p>
            <a:r>
              <a:rPr lang="en-ZA" dirty="0"/>
              <a:t>Serpent</a:t>
            </a:r>
          </a:p>
          <a:p>
            <a:pPr lvl="1"/>
            <a:r>
              <a:rPr lang="en-ZA" dirty="0"/>
              <a:t>used in almost all neutronic studies, including burnup</a:t>
            </a:r>
          </a:p>
          <a:p>
            <a:r>
              <a:rPr lang="en-ZA" dirty="0"/>
              <a:t>SCALE</a:t>
            </a:r>
          </a:p>
          <a:p>
            <a:pPr lvl="1"/>
            <a:r>
              <a:rPr lang="en-ZA" dirty="0"/>
              <a:t>Used in Nuclear Data Uncertainty Studies</a:t>
            </a:r>
          </a:p>
          <a:p>
            <a:r>
              <a:rPr lang="en-ZA" dirty="0"/>
              <a:t>NESTLE</a:t>
            </a:r>
          </a:p>
          <a:p>
            <a:pPr lvl="1"/>
            <a:r>
              <a:rPr lang="en-ZA" dirty="0"/>
              <a:t>used with NEWT for MG studies – North Anna</a:t>
            </a:r>
          </a:p>
          <a:p>
            <a:r>
              <a:rPr lang="en-ZA" dirty="0"/>
              <a:t>CTF</a:t>
            </a:r>
          </a:p>
          <a:p>
            <a:pPr lvl="1"/>
            <a:r>
              <a:rPr lang="en-ZA" dirty="0"/>
              <a:t>Core Analysis</a:t>
            </a:r>
          </a:p>
          <a:p>
            <a:r>
              <a:rPr lang="en-ZA" dirty="0"/>
              <a:t>Relap5</a:t>
            </a:r>
          </a:p>
          <a:p>
            <a:pPr lvl="1"/>
            <a:r>
              <a:rPr lang="en-ZA" dirty="0"/>
              <a:t>Core Analysis</a:t>
            </a:r>
          </a:p>
          <a:p>
            <a:r>
              <a:rPr lang="en-ZA" dirty="0"/>
              <a:t>FLOWNEX</a:t>
            </a:r>
          </a:p>
          <a:p>
            <a:pPr lvl="1"/>
            <a:r>
              <a:rPr lang="en-ZA" dirty="0"/>
              <a:t>Fuel Pin and Fuel Assembly Calcs</a:t>
            </a:r>
          </a:p>
          <a:p>
            <a:r>
              <a:rPr lang="en-ZA" dirty="0"/>
              <a:t>STAR CCM+</a:t>
            </a:r>
          </a:p>
          <a:p>
            <a:r>
              <a:rPr lang="en-ZA" dirty="0"/>
              <a:t>Starting with FP codes</a:t>
            </a:r>
          </a:p>
          <a:p>
            <a:endParaRPr lang="en-ZA" dirty="0"/>
          </a:p>
        </p:txBody>
      </p:sp>
    </p:spTree>
    <p:extLst>
      <p:ext uri="{BB962C8B-B14F-4D97-AF65-F5344CB8AC3E}">
        <p14:creationId xmlns:p14="http://schemas.microsoft.com/office/powerpoint/2010/main" val="221602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6424-5FEE-4365-A45A-0DE0C657E8C2}"/>
              </a:ext>
            </a:extLst>
          </p:cNvPr>
          <p:cNvSpPr>
            <a:spLocks noGrp="1"/>
          </p:cNvSpPr>
          <p:nvPr>
            <p:ph type="title"/>
          </p:nvPr>
        </p:nvSpPr>
        <p:spPr>
          <a:xfrm>
            <a:off x="1363980" y="365126"/>
            <a:ext cx="9464040" cy="692614"/>
          </a:xfrm>
        </p:spPr>
        <p:txBody>
          <a:bodyPr>
            <a:normAutofit fontScale="90000"/>
          </a:bodyPr>
          <a:lstStyle/>
          <a:p>
            <a:pPr algn="ctr"/>
            <a:r>
              <a:rPr lang="en-GB" dirty="0">
                <a:solidFill>
                  <a:srgbClr val="7030A0"/>
                </a:solidFill>
              </a:rPr>
              <a:t>Recent Significant Projects</a:t>
            </a:r>
            <a:endParaRPr lang="en-ZA" dirty="0">
              <a:solidFill>
                <a:srgbClr val="7030A0"/>
              </a:solidFill>
            </a:endParaRPr>
          </a:p>
        </p:txBody>
      </p:sp>
      <p:sp>
        <p:nvSpPr>
          <p:cNvPr id="5" name="Content Placeholder 4">
            <a:extLst>
              <a:ext uri="{FF2B5EF4-FFF2-40B4-BE49-F238E27FC236}">
                <a16:creationId xmlns:a16="http://schemas.microsoft.com/office/drawing/2014/main" id="{498393D3-C731-A620-1E82-629FCFC2EAC5}"/>
              </a:ext>
            </a:extLst>
          </p:cNvPr>
          <p:cNvSpPr>
            <a:spLocks noGrp="1"/>
          </p:cNvSpPr>
          <p:nvPr>
            <p:ph idx="1"/>
          </p:nvPr>
        </p:nvSpPr>
        <p:spPr>
          <a:xfrm>
            <a:off x="1363980" y="1142530"/>
            <a:ext cx="9464040" cy="5034434"/>
          </a:xfrm>
        </p:spPr>
        <p:txBody>
          <a:bodyPr>
            <a:normAutofit fontScale="92500" lnSpcReduction="10000"/>
          </a:bodyPr>
          <a:lstStyle/>
          <a:p>
            <a:pPr lvl="1"/>
            <a:endParaRPr lang="en-ZA" dirty="0"/>
          </a:p>
          <a:p>
            <a:r>
              <a:rPr lang="en-GB" dirty="0"/>
              <a:t>Awarded contract with NNR for </a:t>
            </a:r>
          </a:p>
          <a:p>
            <a:pPr lvl="1"/>
            <a:r>
              <a:rPr lang="en-GB" dirty="0"/>
              <a:t>June 2022 - ongoing</a:t>
            </a:r>
          </a:p>
          <a:p>
            <a:pPr lvl="1"/>
            <a:r>
              <a:rPr lang="en-GB" dirty="0"/>
              <a:t>Three major research projects</a:t>
            </a:r>
          </a:p>
          <a:p>
            <a:pPr lvl="1"/>
            <a:r>
              <a:rPr lang="en-GB" dirty="0"/>
              <a:t>12 SLPs</a:t>
            </a:r>
          </a:p>
          <a:p>
            <a:r>
              <a:rPr lang="en-GB" dirty="0"/>
              <a:t>Awarded contract with NNR for study on Accident Tolerant Fuel</a:t>
            </a:r>
          </a:p>
          <a:p>
            <a:pPr lvl="1"/>
            <a:r>
              <a:rPr lang="en-GB" dirty="0"/>
              <a:t>2020 - ongoing</a:t>
            </a:r>
          </a:p>
          <a:p>
            <a:r>
              <a:rPr lang="en-GB" dirty="0"/>
              <a:t>Participation in IAEA Uncertainty Propagation Benchmark</a:t>
            </a:r>
          </a:p>
          <a:p>
            <a:pPr lvl="1"/>
            <a:r>
              <a:rPr lang="en-GB" dirty="0"/>
              <a:t>2016 – 2019</a:t>
            </a:r>
          </a:p>
          <a:p>
            <a:r>
              <a:rPr lang="en-GB" dirty="0"/>
              <a:t>Participation in NEA/OECD Benchmarks for Uncertainty Analysis in Modelling (UAM) for the Design, Operation and Safety Analysis of LWRs</a:t>
            </a:r>
          </a:p>
          <a:p>
            <a:pPr lvl="1"/>
            <a:r>
              <a:rPr lang="en-GB" dirty="0"/>
              <a:t>2016 - present</a:t>
            </a:r>
          </a:p>
        </p:txBody>
      </p:sp>
    </p:spTree>
    <p:extLst>
      <p:ext uri="{BB962C8B-B14F-4D97-AF65-F5344CB8AC3E}">
        <p14:creationId xmlns:p14="http://schemas.microsoft.com/office/powerpoint/2010/main" val="143831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55C9A54-851B-8D8D-429E-A64C9103BEB9}"/>
              </a:ext>
            </a:extLst>
          </p:cNvPr>
          <p:cNvGraphicFramePr>
            <a:graphicFrameLocks/>
          </p:cNvGraphicFramePr>
          <p:nvPr>
            <p:extLst>
              <p:ext uri="{D42A27DB-BD31-4B8C-83A1-F6EECF244321}">
                <p14:modId xmlns:p14="http://schemas.microsoft.com/office/powerpoint/2010/main" val="2758983653"/>
              </p:ext>
            </p:extLst>
          </p:nvPr>
        </p:nvGraphicFramePr>
        <p:xfrm>
          <a:off x="1116677" y="365760"/>
          <a:ext cx="8636923" cy="5501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942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ZA" dirty="0"/>
          </a:p>
          <a:p>
            <a:pPr marL="0" indent="0">
              <a:buNone/>
            </a:pPr>
            <a:endParaRPr lang="en-US" dirty="0"/>
          </a:p>
        </p:txBody>
      </p:sp>
      <p:sp>
        <p:nvSpPr>
          <p:cNvPr id="4" name="Rectangle 2">
            <a:extLst>
              <a:ext uri="{FF2B5EF4-FFF2-40B4-BE49-F238E27FC236}">
                <a16:creationId xmlns:a16="http://schemas.microsoft.com/office/drawing/2014/main" id="{23CF80AB-DDA2-45CA-BBA4-C2FAE5FB878B}"/>
              </a:ext>
            </a:extLst>
          </p:cNvPr>
          <p:cNvSpPr>
            <a:spLocks noChangeArrowheads="1"/>
          </p:cNvSpPr>
          <p:nvPr/>
        </p:nvSpPr>
        <p:spPr bwMode="auto">
          <a:xfrm>
            <a:off x="3483904" y="4332002"/>
            <a:ext cx="4572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rgbClr val="336699"/>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lgn="ctr" eaLnBrk="1" hangingPunct="1">
              <a:spcBef>
                <a:spcPct val="0"/>
              </a:spcBef>
              <a:buFontTx/>
              <a:buNone/>
            </a:pPr>
            <a:r>
              <a:rPr lang="en-US" altLang="en-US" sz="1400" b="0" dirty="0">
                <a:solidFill>
                  <a:schemeClr val="tx1"/>
                </a:solidFill>
              </a:rPr>
              <a:t>North-West University</a:t>
            </a:r>
          </a:p>
          <a:p>
            <a:pPr algn="ctr" eaLnBrk="1" hangingPunct="1">
              <a:spcBef>
                <a:spcPct val="0"/>
              </a:spcBef>
              <a:buFontTx/>
              <a:buNone/>
            </a:pPr>
            <a:r>
              <a:rPr lang="en-US" altLang="en-US" sz="1400" b="0" dirty="0">
                <a:solidFill>
                  <a:schemeClr val="tx1"/>
                </a:solidFill>
              </a:rPr>
              <a:t>Private Bag X 2046, Mmabatho, 2735</a:t>
            </a:r>
          </a:p>
          <a:p>
            <a:pPr algn="ctr" eaLnBrk="1" hangingPunct="1">
              <a:spcBef>
                <a:spcPct val="0"/>
              </a:spcBef>
              <a:buFontTx/>
              <a:buNone/>
            </a:pPr>
            <a:r>
              <a:rPr lang="en-US" altLang="en-US" sz="1400" b="0" dirty="0">
                <a:solidFill>
                  <a:schemeClr val="tx1"/>
                </a:solidFill>
              </a:rPr>
              <a:t>North West Province</a:t>
            </a:r>
          </a:p>
          <a:p>
            <a:pPr algn="ctr" eaLnBrk="1" hangingPunct="1">
              <a:spcBef>
                <a:spcPct val="0"/>
              </a:spcBef>
              <a:buFontTx/>
              <a:buNone/>
            </a:pPr>
            <a:r>
              <a:rPr lang="en-US" altLang="en-US" sz="1400" b="0" dirty="0">
                <a:solidFill>
                  <a:schemeClr val="tx1"/>
                </a:solidFill>
              </a:rPr>
              <a:t>South Africa</a:t>
            </a:r>
          </a:p>
          <a:p>
            <a:pPr algn="ctr" eaLnBrk="1" hangingPunct="1">
              <a:spcBef>
                <a:spcPct val="0"/>
              </a:spcBef>
              <a:buFontTx/>
              <a:buNone/>
            </a:pPr>
            <a:r>
              <a:rPr lang="en-US" altLang="en-US" sz="1400" b="0" dirty="0">
                <a:solidFill>
                  <a:srgbClr val="0000CC"/>
                </a:solidFill>
              </a:rPr>
              <a:t>www.nwu.ac.za</a:t>
            </a:r>
          </a:p>
        </p:txBody>
      </p:sp>
      <p:sp>
        <p:nvSpPr>
          <p:cNvPr id="5" name="Text Box 10">
            <a:extLst>
              <a:ext uri="{FF2B5EF4-FFF2-40B4-BE49-F238E27FC236}">
                <a16:creationId xmlns:a16="http://schemas.microsoft.com/office/drawing/2014/main" id="{A697A83B-A2AC-48F5-9C78-92C3C886B8DF}"/>
              </a:ext>
            </a:extLst>
          </p:cNvPr>
          <p:cNvSpPr txBox="1">
            <a:spLocks noGrp="1" noChangeArrowheads="1"/>
          </p:cNvSpPr>
          <p:nvPr>
            <p:ph type="title"/>
          </p:nvPr>
        </p:nvSpPr>
        <p:spPr bwMode="auto">
          <a:xfrm>
            <a:off x="1714474" y="2383916"/>
            <a:ext cx="811086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b="1">
                <a:solidFill>
                  <a:srgbClr val="336699"/>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lgn="ctr" eaLnBrk="1" hangingPunct="1">
              <a:spcBef>
                <a:spcPct val="50000"/>
              </a:spcBef>
              <a:buFontTx/>
              <a:buNone/>
            </a:pPr>
            <a:r>
              <a:rPr lang="en-US" altLang="en-US" sz="3200" dirty="0">
                <a:solidFill>
                  <a:srgbClr val="0000CC"/>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302182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55C9A54-851B-8D8D-429E-A64C9103BEB9}"/>
              </a:ext>
            </a:extLst>
          </p:cNvPr>
          <p:cNvGraphicFramePr>
            <a:graphicFrameLocks noGrp="1" noDrilldown="1" noMove="1" noResize="1"/>
          </p:cNvGraphicFramePr>
          <p:nvPr/>
        </p:nvGraphicFramePr>
        <p:xfrm>
          <a:off x="1116677" y="365760"/>
          <a:ext cx="8636923" cy="5501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9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B6224AF-D874-4150-B7D7-FC2C8E68DD19" descr="IMG_2492.jpg">
            <a:extLst>
              <a:ext uri="{FF2B5EF4-FFF2-40B4-BE49-F238E27FC236}">
                <a16:creationId xmlns:a16="http://schemas.microsoft.com/office/drawing/2014/main" id="{46A0D06F-712F-966B-7FCF-3FEFDD4A63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75" r="-2" b="33061"/>
          <a:stretch>
            <a:fillRect/>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24CFD843-0B6D-4A83-9CF8-762EBA683BA0" descr="IMG_2498.jpg">
            <a:extLst>
              <a:ext uri="{FF2B5EF4-FFF2-40B4-BE49-F238E27FC236}">
                <a16:creationId xmlns:a16="http://schemas.microsoft.com/office/drawing/2014/main" id="{2C3BDE53-8DC1-046C-85C1-E2E59831F1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850" r="-3" b="-3"/>
          <a:stretch>
            <a:fillRect/>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building with a brick driveway&#10;&#10;AI-generated content may be incorrect.">
            <a:extLst>
              <a:ext uri="{FF2B5EF4-FFF2-40B4-BE49-F238E27FC236}">
                <a16:creationId xmlns:a16="http://schemas.microsoft.com/office/drawing/2014/main" id="{6C4F3363-72D9-F570-06AF-2766B6DE9C8C}"/>
              </a:ext>
            </a:extLst>
          </p:cNvPr>
          <p:cNvPicPr>
            <a:picLocks noChangeAspect="1"/>
          </p:cNvPicPr>
          <p:nvPr/>
        </p:nvPicPr>
        <p:blipFill>
          <a:blip r:embed="rId4"/>
          <a:srcRect t="10286" r="2" b="13331"/>
          <a:stretch>
            <a:fillRect/>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028" name="363C9160-AC43-49D9-AF66-37A9F463F79F" descr="IMG_2499.jpg">
            <a:extLst>
              <a:ext uri="{FF2B5EF4-FFF2-40B4-BE49-F238E27FC236}">
                <a16:creationId xmlns:a16="http://schemas.microsoft.com/office/drawing/2014/main" id="{CAD8429C-954F-E803-4DBC-8836193A8B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485" r="-2" b="23551"/>
          <a:stretch>
            <a:fillRect/>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670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813"/>
          </a:xfrm>
          <a:solidFill>
            <a:srgbClr val="7030A0"/>
          </a:solidFill>
        </p:spPr>
        <p:txBody>
          <a:bodyPr>
            <a:normAutofit/>
          </a:bodyPr>
          <a:lstStyle/>
          <a:p>
            <a:r>
              <a:rPr lang="en-US" altLang="en-US" sz="3600" dirty="0">
                <a:solidFill>
                  <a:schemeClr val="bg1"/>
                </a:solidFill>
                <a:latin typeface="Times New Roman" panose="02020603050405020304" pitchFamily="18" charset="0"/>
                <a:cs typeface="Times New Roman" panose="02020603050405020304" pitchFamily="18" charset="0"/>
              </a:rPr>
              <a:t>CARST Overview</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27464"/>
            <a:ext cx="10515600" cy="5049499"/>
          </a:xfrm>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313FD247-9ACA-48EE-A89D-6B6B9B9B0ECC}"/>
              </a:ext>
            </a:extLst>
          </p:cNvPr>
          <p:cNvSpPr txBox="1"/>
          <p:nvPr/>
        </p:nvSpPr>
        <p:spPr>
          <a:xfrm>
            <a:off x="1" y="1033863"/>
            <a:ext cx="12191999" cy="5900141"/>
          </a:xfrm>
          <a:prstGeom prst="rect">
            <a:avLst/>
          </a:prstGeom>
          <a:noFill/>
        </p:spPr>
        <p:txBody>
          <a:bodyPr wrap="square">
            <a:spAutoFit/>
          </a:bodyPr>
          <a:lstStyle/>
          <a:p>
            <a:pPr>
              <a:lnSpc>
                <a:spcPct val="150000"/>
              </a:lnSpc>
              <a:buFont typeface="Wingdings" panose="05000000000000000000" pitchFamily="2" charset="2"/>
              <a:buChar char="§"/>
            </a:pPr>
            <a:r>
              <a:rPr lang="en-US" altLang="en-US" sz="2000" b="1" dirty="0">
                <a:solidFill>
                  <a:srgbClr val="0000CC"/>
                </a:solidFill>
                <a:latin typeface="Times New Roman" panose="02020603050405020304" pitchFamily="18" charset="0"/>
                <a:cs typeface="Times New Roman" panose="02020603050405020304" pitchFamily="18" charset="0"/>
              </a:rPr>
              <a:t>CARST was started in 1998</a:t>
            </a:r>
          </a:p>
          <a:p>
            <a:pPr>
              <a:lnSpc>
                <a:spcPct val="150000"/>
              </a:lnSpc>
              <a:buFont typeface="Wingdings" panose="05000000000000000000" pitchFamily="2" charset="2"/>
              <a:buChar char="§"/>
            </a:pPr>
            <a:r>
              <a:rPr lang="en-GB" altLang="en-US" b="1" dirty="0">
                <a:latin typeface="Times New Roman" panose="02020603050405020304" pitchFamily="18" charset="0"/>
                <a:cs typeface="Times New Roman" panose="02020603050405020304" pitchFamily="18" charset="0"/>
              </a:rPr>
              <a:t>Aim: To develop the Centre for Applied Radiation Science and Technology into a national and regional training institution for the Applied Radiation Sciences and to support the development needs of the nuclear and related industries in line with the latest international standards and best practices.</a:t>
            </a:r>
            <a:endParaRPr lang="en-US" altLang="en-US"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altLang="en-US" sz="2000" b="1" dirty="0">
                <a:solidFill>
                  <a:srgbClr val="0000CC"/>
                </a:solidFill>
                <a:latin typeface="Times New Roman" panose="02020603050405020304" pitchFamily="18" charset="0"/>
                <a:cs typeface="Times New Roman" panose="02020603050405020304" pitchFamily="18" charset="0"/>
              </a:rPr>
              <a:t>Collaborative effort between North-West University (NWU), Mahikeng Campus and Nuclear industries stakeholders:</a:t>
            </a:r>
          </a:p>
          <a:p>
            <a:pPr marL="914400" lvl="1" indent="-457200">
              <a:lnSpc>
                <a:spcPct val="150000"/>
              </a:lnSpc>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South African Nuclear Cooperation of South Africa (NECSA)</a:t>
            </a:r>
          </a:p>
          <a:p>
            <a:pPr marL="914400" lvl="1" indent="-457200">
              <a:lnSpc>
                <a:spcPct val="150000"/>
              </a:lnSpc>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ESKOM, Koeberg</a:t>
            </a:r>
          </a:p>
          <a:p>
            <a:pPr marL="914400" lvl="1" indent="-457200">
              <a:lnSpc>
                <a:spcPct val="150000"/>
              </a:lnSpc>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iThemba Laboratory for Base Accelerator Science (iThemba Labs)</a:t>
            </a:r>
          </a:p>
          <a:p>
            <a:pPr marL="914400" lvl="1" indent="-457200">
              <a:lnSpc>
                <a:spcPct val="150000"/>
              </a:lnSpc>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National Nuclear Regulator (NNR)</a:t>
            </a:r>
          </a:p>
          <a:p>
            <a:pPr marL="914400" lvl="1" indent="-457200">
              <a:lnSpc>
                <a:spcPct val="150000"/>
              </a:lnSpc>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Department of Mineral Resources and Energy (DMRE)</a:t>
            </a:r>
          </a:p>
          <a:p>
            <a:pPr marL="914400" lvl="1" indent="-457200">
              <a:lnSpc>
                <a:spcPct val="150000"/>
              </a:lnSpc>
              <a:buFont typeface="Wingdings" panose="05000000000000000000" pitchFamily="2" charset="2"/>
              <a:buChar char="ü"/>
            </a:pPr>
            <a:r>
              <a:rPr lang="en-US" altLang="en-US" sz="2000" b="1" dirty="0">
                <a:solidFill>
                  <a:srgbClr val="C00000"/>
                </a:solidFill>
                <a:latin typeface="Times New Roman" panose="02020603050405020304" pitchFamily="18" charset="0"/>
                <a:cs typeface="Times New Roman" panose="02020603050405020304" pitchFamily="18" charset="0"/>
              </a:rPr>
              <a:t>Pebble Bed Modular Reactor (PBMR)</a:t>
            </a:r>
          </a:p>
          <a:p>
            <a:pPr lvl="1">
              <a:lnSpc>
                <a:spcPct val="150000"/>
              </a:lnSpc>
            </a:pPr>
            <a:endParaRPr lang="en-US" altLang="en-US" sz="2000" b="1" dirty="0">
              <a:solidFill>
                <a:srgbClr val="C00000"/>
              </a:solidFill>
              <a:latin typeface="Times New Roman" panose="02020603050405020304" pitchFamily="18" charset="0"/>
              <a:cs typeface="Times New Roman" panose="02020603050405020304" pitchFamily="18" charset="0"/>
            </a:endParaRPr>
          </a:p>
        </p:txBody>
      </p:sp>
      <p:pic>
        <p:nvPicPr>
          <p:cNvPr id="6" name="Picture 6" descr="DMRE">
            <a:extLst>
              <a:ext uri="{FF2B5EF4-FFF2-40B4-BE49-F238E27FC236}">
                <a16:creationId xmlns:a16="http://schemas.microsoft.com/office/drawing/2014/main" id="{4248FDDF-E0CC-4C04-9D11-4A29053B3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622" y="4235064"/>
            <a:ext cx="1581391" cy="6420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 - National Nuclear Regulator">
            <a:extLst>
              <a:ext uri="{FF2B5EF4-FFF2-40B4-BE49-F238E27FC236}">
                <a16:creationId xmlns:a16="http://schemas.microsoft.com/office/drawing/2014/main" id="{68A44BE3-4725-44DC-A996-5890876FF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621" y="3528962"/>
            <a:ext cx="1581391" cy="6473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Themba Labs | Daikin">
            <a:extLst>
              <a:ext uri="{FF2B5EF4-FFF2-40B4-BE49-F238E27FC236}">
                <a16:creationId xmlns:a16="http://schemas.microsoft.com/office/drawing/2014/main" id="{25575BFF-2A68-42E0-AD86-8EF2412B11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1243" y="3543796"/>
            <a:ext cx="1581390" cy="6325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 Necsa">
            <a:extLst>
              <a:ext uri="{FF2B5EF4-FFF2-40B4-BE49-F238E27FC236}">
                <a16:creationId xmlns:a16="http://schemas.microsoft.com/office/drawing/2014/main" id="{C1A00770-5FD4-44DF-977E-2F9BD4F66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8483" y="4877080"/>
            <a:ext cx="1581390" cy="5901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NWU Brand Resources | services.nwu.ac.za">
            <a:extLst>
              <a:ext uri="{FF2B5EF4-FFF2-40B4-BE49-F238E27FC236}">
                <a16:creationId xmlns:a16="http://schemas.microsoft.com/office/drawing/2014/main" id="{0EE2FC69-D17F-483C-B568-B40D2A2DEC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15738" y="5500382"/>
            <a:ext cx="821766" cy="8217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skom Urges South Africans to Use Electricity Sparingly - Relocation Africa">
            <a:extLst>
              <a:ext uri="{FF2B5EF4-FFF2-40B4-BE49-F238E27FC236}">
                <a16:creationId xmlns:a16="http://schemas.microsoft.com/office/drawing/2014/main" id="{718CEDA4-6E69-402A-AC5A-D46E224E40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26623" y="4898180"/>
            <a:ext cx="1581390" cy="527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AHPRA - South African Health Products Regulatory Authority">
            <a:extLst>
              <a:ext uri="{FF2B5EF4-FFF2-40B4-BE49-F238E27FC236}">
                <a16:creationId xmlns:a16="http://schemas.microsoft.com/office/drawing/2014/main" id="{BAF318FD-1DA0-4F1D-87AA-0351230504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1243" y="4268266"/>
            <a:ext cx="1578949" cy="57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7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813"/>
          </a:xfrm>
          <a:solidFill>
            <a:srgbClr val="7030A0"/>
          </a:solidFill>
        </p:spPr>
        <p:txBody>
          <a:bodyPr/>
          <a:lstStyle/>
          <a:p>
            <a:r>
              <a:rPr lang="en-US" altLang="en-US" sz="4400" baseline="30000" dirty="0">
                <a:solidFill>
                  <a:schemeClr val="bg1"/>
                </a:solidFill>
                <a:latin typeface="Times New Roman" panose="02020603050405020304" pitchFamily="18" charset="0"/>
                <a:cs typeface="Times New Roman" panose="02020603050405020304" pitchFamily="18" charset="0"/>
              </a:rPr>
              <a:t>Teaching Curriculum at CARST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3497" y="1145158"/>
            <a:ext cx="10515600" cy="5049499"/>
          </a:xfrm>
        </p:spPr>
        <p:txBody>
          <a:bodyPr/>
          <a:lstStyle/>
          <a:p>
            <a:pPr>
              <a:buClr>
                <a:srgbClr val="003399"/>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1" kern="0" dirty="0">
                <a:latin typeface="Times New Roman" panose="02020603050405020304" pitchFamily="18" charset="0"/>
                <a:ea typeface="+mj-ea"/>
                <a:cs typeface="Times New Roman" panose="02020603050405020304" pitchFamily="18" charset="0"/>
              </a:rPr>
              <a:t>BSc Hons - A minimum of one year of full-time study</a:t>
            </a:r>
          </a:p>
          <a:p>
            <a:pPr>
              <a:buClr>
                <a:srgbClr val="003399"/>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1" kern="0" dirty="0">
                <a:latin typeface="Times New Roman" panose="02020603050405020304" pitchFamily="18" charset="0"/>
                <a:ea typeface="+mj-ea"/>
                <a:cs typeface="Times New Roman" panose="02020603050405020304" pitchFamily="18" charset="0"/>
              </a:rPr>
              <a:t>Coursework</a:t>
            </a:r>
          </a:p>
          <a:p>
            <a:pPr marL="628650" lvl="1" indent="-171450">
              <a:buFont typeface="Wingdings" panose="05000000000000000000" pitchFamily="2" charset="2"/>
              <a:buChar char="ü"/>
              <a:defRPr/>
            </a:pPr>
            <a:r>
              <a:rPr lang="en-US" altLang="en-US" sz="1400" b="1" dirty="0">
                <a:solidFill>
                  <a:srgbClr val="0000CC"/>
                </a:solidFill>
                <a:latin typeface="Times New Roman" panose="02020603050405020304" pitchFamily="18" charset="0"/>
                <a:cs typeface="Times New Roman" panose="02020603050405020304" pitchFamily="18" charset="0"/>
              </a:rPr>
              <a:t>Nuclear Physics includes </a:t>
            </a:r>
          </a:p>
          <a:p>
            <a:pPr marL="628650" lvl="1" indent="-171450">
              <a:buFont typeface="Wingdings" panose="05000000000000000000" pitchFamily="2" charset="2"/>
              <a:buChar char="ü"/>
              <a:defRPr/>
            </a:pPr>
            <a:r>
              <a:rPr lang="en-US" altLang="en-US" sz="1400" b="1" dirty="0">
                <a:solidFill>
                  <a:srgbClr val="0000CC"/>
                </a:solidFill>
                <a:latin typeface="Times New Roman" panose="02020603050405020304" pitchFamily="18" charset="0"/>
                <a:cs typeface="Times New Roman" panose="02020603050405020304" pitchFamily="18" charset="0"/>
              </a:rPr>
              <a:t>Nuclear Chemistry</a:t>
            </a:r>
          </a:p>
          <a:p>
            <a:pPr marL="628650" lvl="1" indent="-171450">
              <a:buFont typeface="Wingdings" panose="05000000000000000000" pitchFamily="2" charset="2"/>
              <a:buChar char="ü"/>
              <a:defRPr/>
            </a:pPr>
            <a:r>
              <a:rPr lang="en-US" altLang="en-US" sz="1400" b="1" dirty="0">
                <a:solidFill>
                  <a:srgbClr val="0000CC"/>
                </a:solidFill>
                <a:latin typeface="Times New Roman" panose="02020603050405020304" pitchFamily="18" charset="0"/>
                <a:cs typeface="Times New Roman" panose="02020603050405020304" pitchFamily="18" charset="0"/>
              </a:rPr>
              <a:t>Radiation and the Environment</a:t>
            </a:r>
          </a:p>
          <a:p>
            <a:pPr marL="628650" lvl="1" indent="-171450">
              <a:buFont typeface="Wingdings" panose="05000000000000000000" pitchFamily="2" charset="2"/>
              <a:buChar char="ü"/>
              <a:defRPr/>
            </a:pPr>
            <a:r>
              <a:rPr lang="en-US" altLang="en-US" sz="1400" b="1" dirty="0">
                <a:solidFill>
                  <a:srgbClr val="0000CC"/>
                </a:solidFill>
                <a:latin typeface="Times New Roman" panose="02020603050405020304" pitchFamily="18" charset="0"/>
                <a:cs typeface="Times New Roman" panose="02020603050405020304" pitchFamily="18" charset="0"/>
              </a:rPr>
              <a:t>Radioactive waste minimization, and </a:t>
            </a:r>
          </a:p>
          <a:p>
            <a:pPr marL="628650" lvl="1" indent="-171450">
              <a:buFont typeface="Wingdings" panose="05000000000000000000" pitchFamily="2" charset="2"/>
              <a:buChar char="ü"/>
              <a:defRPr/>
            </a:pPr>
            <a:r>
              <a:rPr lang="en-US" altLang="en-US" sz="1400" b="1" dirty="0">
                <a:solidFill>
                  <a:srgbClr val="0000CC"/>
                </a:solidFill>
                <a:latin typeface="Times New Roman" panose="02020603050405020304" pitchFamily="18" charset="0"/>
                <a:cs typeface="Times New Roman" panose="02020603050405020304" pitchFamily="18" charset="0"/>
              </a:rPr>
              <a:t>Research Project</a:t>
            </a:r>
          </a:p>
          <a:p>
            <a:pPr eaLnBrk="1" hangingPunct="1">
              <a:buClr>
                <a:srgbClr val="003399"/>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1" kern="0" dirty="0">
                <a:latin typeface="Times New Roman" panose="02020603050405020304" pitchFamily="18" charset="0"/>
                <a:cs typeface="Times New Roman" panose="02020603050405020304" pitchFamily="18" charset="0"/>
              </a:rPr>
              <a:t>MSc ARST -- A minimum of two years of full-time</a:t>
            </a:r>
          </a:p>
          <a:p>
            <a:pPr eaLnBrk="1" hangingPunct="1">
              <a:buClr>
                <a:srgbClr val="003399"/>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1" kern="0" dirty="0">
                <a:latin typeface="Times New Roman" panose="02020603050405020304" pitchFamily="18" charset="0"/>
                <a:cs typeface="Times New Roman" panose="02020603050405020304" pitchFamily="18" charset="0"/>
              </a:rPr>
              <a:t>Coursework and dissertation</a:t>
            </a:r>
          </a:p>
          <a:p>
            <a:pPr marL="628650" lvl="1" indent="-171450" eaLnBrk="1" hangingPunct="1">
              <a:buClr>
                <a:srgbClr val="003399"/>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kern="0" dirty="0">
                <a:solidFill>
                  <a:srgbClr val="C00000"/>
                </a:solidFill>
                <a:latin typeface="Times New Roman" panose="02020603050405020304" pitchFamily="18" charset="0"/>
                <a:cs typeface="Times New Roman" panose="02020603050405020304" pitchFamily="18" charset="0"/>
              </a:rPr>
              <a:t>Radio-analytical applications, </a:t>
            </a:r>
          </a:p>
          <a:p>
            <a:pPr marL="628650" lvl="1" indent="-171450" eaLnBrk="1" hangingPunct="1">
              <a:buClr>
                <a:srgbClr val="003399"/>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kern="0" dirty="0">
                <a:solidFill>
                  <a:srgbClr val="C00000"/>
                </a:solidFill>
                <a:latin typeface="Times New Roman" panose="02020603050405020304" pitchFamily="18" charset="0"/>
                <a:cs typeface="Times New Roman" panose="02020603050405020304" pitchFamily="18" charset="0"/>
              </a:rPr>
              <a:t>Industrial applications, </a:t>
            </a:r>
          </a:p>
          <a:p>
            <a:pPr marL="628650" lvl="1" indent="-171450" eaLnBrk="1" hangingPunct="1">
              <a:buClr>
                <a:srgbClr val="003399"/>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kern="0" dirty="0">
                <a:solidFill>
                  <a:srgbClr val="C00000"/>
                </a:solidFill>
                <a:latin typeface="Times New Roman" panose="02020603050405020304" pitchFamily="18" charset="0"/>
                <a:cs typeface="Times New Roman" panose="02020603050405020304" pitchFamily="18" charset="0"/>
              </a:rPr>
              <a:t>Environmental applications, </a:t>
            </a:r>
          </a:p>
          <a:p>
            <a:pPr marL="628650" lvl="1" indent="-171450" eaLnBrk="1" hangingPunct="1">
              <a:buClr>
                <a:srgbClr val="003399"/>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kern="0" dirty="0">
                <a:solidFill>
                  <a:srgbClr val="C00000"/>
                </a:solidFill>
                <a:latin typeface="Times New Roman" panose="02020603050405020304" pitchFamily="18" charset="0"/>
                <a:cs typeface="Times New Roman" panose="02020603050405020304" pitchFamily="18" charset="0"/>
              </a:rPr>
              <a:t>Radioactive waste management, </a:t>
            </a:r>
          </a:p>
          <a:p>
            <a:pPr marL="628650" lvl="1" indent="-171450" eaLnBrk="1" hangingPunct="1">
              <a:buClr>
                <a:srgbClr val="003399"/>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kern="0" dirty="0">
                <a:solidFill>
                  <a:srgbClr val="C00000"/>
                </a:solidFill>
                <a:latin typeface="Times New Roman" panose="02020603050405020304" pitchFamily="18" charset="0"/>
                <a:cs typeface="Times New Roman" panose="02020603050405020304" pitchFamily="18" charset="0"/>
              </a:rPr>
              <a:t>Science and technology management, and</a:t>
            </a:r>
          </a:p>
          <a:p>
            <a:pPr marL="628650" lvl="1" indent="-171450" eaLnBrk="1" hangingPunct="1">
              <a:buClr>
                <a:srgbClr val="003399"/>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kern="0" dirty="0">
                <a:solidFill>
                  <a:srgbClr val="C00000"/>
                </a:solidFill>
                <a:latin typeface="Times New Roman" panose="02020603050405020304" pitchFamily="18" charset="0"/>
                <a:cs typeface="Times New Roman" panose="02020603050405020304" pitchFamily="18" charset="0"/>
              </a:rPr>
              <a:t>Research module (for three semesters leading to mini-dissertation)</a:t>
            </a:r>
          </a:p>
          <a:p>
            <a:pPr marL="0" indent="0">
              <a:buNone/>
            </a:pPr>
            <a:endParaRPr lang="en-US" sz="800" dirty="0"/>
          </a:p>
          <a:p>
            <a:pPr marL="0" indent="0">
              <a:buNone/>
            </a:pPr>
            <a:r>
              <a:rPr lang="en-GB" sz="1400" b="1" kern="0" dirty="0">
                <a:latin typeface="Times New Roman" panose="02020603050405020304" pitchFamily="18" charset="0"/>
                <a:cs typeface="Times New Roman" panose="02020603050405020304" pitchFamily="18" charset="0"/>
              </a:rPr>
              <a:t>PhD -- A minimum of three years of full-time study Thesis</a:t>
            </a:r>
          </a:p>
          <a:p>
            <a:pPr marL="0" indent="0">
              <a:buNone/>
            </a:pPr>
            <a:endParaRPr lang="en-US" dirty="0"/>
          </a:p>
        </p:txBody>
      </p:sp>
      <p:sp>
        <p:nvSpPr>
          <p:cNvPr id="4" name="Isosceles Triangle 3">
            <a:extLst>
              <a:ext uri="{FF2B5EF4-FFF2-40B4-BE49-F238E27FC236}">
                <a16:creationId xmlns:a16="http://schemas.microsoft.com/office/drawing/2014/main" id="{92414DB7-EDF2-4B1A-AA54-F5EE765D86E3}"/>
              </a:ext>
            </a:extLst>
          </p:cNvPr>
          <p:cNvSpPr/>
          <p:nvPr/>
        </p:nvSpPr>
        <p:spPr>
          <a:xfrm>
            <a:off x="5521636" y="1096036"/>
            <a:ext cx="3782391" cy="5193579"/>
          </a:xfrm>
          <a:prstGeom prst="triangle">
            <a:avLst/>
          </a:prstGeom>
          <a:solidFill>
            <a:srgbClr val="FFC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ZA"/>
          </a:p>
        </p:txBody>
      </p:sp>
      <p:grpSp>
        <p:nvGrpSpPr>
          <p:cNvPr id="15" name="Group 14">
            <a:extLst>
              <a:ext uri="{FF2B5EF4-FFF2-40B4-BE49-F238E27FC236}">
                <a16:creationId xmlns:a16="http://schemas.microsoft.com/office/drawing/2014/main" id="{C7EEE562-22A6-4283-B946-478E12F47E74}"/>
              </a:ext>
            </a:extLst>
          </p:cNvPr>
          <p:cNvGrpSpPr/>
          <p:nvPr/>
        </p:nvGrpSpPr>
        <p:grpSpPr>
          <a:xfrm>
            <a:off x="6183554" y="1850784"/>
            <a:ext cx="2458554" cy="4126778"/>
            <a:chOff x="4866723" y="1365611"/>
            <a:chExt cx="2458554" cy="4126778"/>
          </a:xfrm>
        </p:grpSpPr>
        <p:grpSp>
          <p:nvGrpSpPr>
            <p:cNvPr id="5" name="Group 4">
              <a:extLst>
                <a:ext uri="{FF2B5EF4-FFF2-40B4-BE49-F238E27FC236}">
                  <a16:creationId xmlns:a16="http://schemas.microsoft.com/office/drawing/2014/main" id="{6C3C893C-C445-4B93-A0F8-AA8B94FCCB8A}"/>
                </a:ext>
              </a:extLst>
            </p:cNvPr>
            <p:cNvGrpSpPr/>
            <p:nvPr/>
          </p:nvGrpSpPr>
          <p:grpSpPr>
            <a:xfrm>
              <a:off x="4866723" y="1365611"/>
              <a:ext cx="2458554" cy="1229417"/>
              <a:chOff x="1891195" y="390974"/>
              <a:chExt cx="2458554" cy="1229417"/>
            </a:xfrm>
            <a:scene3d>
              <a:camera prst="orthographicFront"/>
              <a:lightRig rig="threePt" dir="t">
                <a:rot lat="0" lon="0" rev="7500000"/>
              </a:lightRig>
            </a:scene3d>
          </p:grpSpPr>
          <p:sp>
            <p:nvSpPr>
              <p:cNvPr id="12" name="Rectangle: Rounded Corners 11">
                <a:extLst>
                  <a:ext uri="{FF2B5EF4-FFF2-40B4-BE49-F238E27FC236}">
                    <a16:creationId xmlns:a16="http://schemas.microsoft.com/office/drawing/2014/main" id="{60A086E9-0E8C-4B82-9B55-C2EF38F7455D}"/>
                  </a:ext>
                </a:extLst>
              </p:cNvPr>
              <p:cNvSpPr/>
              <p:nvPr/>
            </p:nvSpPr>
            <p:spPr>
              <a:xfrm>
                <a:off x="1891195" y="390974"/>
                <a:ext cx="2458554" cy="1229417"/>
              </a:xfrm>
              <a:prstGeom prst="roundRect">
                <a:avLst/>
              </a:prstGeom>
              <a:solidFill>
                <a:srgbClr val="800000">
                  <a:alpha val="90000"/>
                </a:srgbClr>
              </a:solidFill>
              <a:sp3d z="152400" extrusionH="63500" prstMaterial="dkEdge">
                <a:bevelT w="135400" h="1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ZA"/>
              </a:p>
            </p:txBody>
          </p:sp>
          <p:sp>
            <p:nvSpPr>
              <p:cNvPr id="13" name="Rectangle: Rounded Corners 4">
                <a:extLst>
                  <a:ext uri="{FF2B5EF4-FFF2-40B4-BE49-F238E27FC236}">
                    <a16:creationId xmlns:a16="http://schemas.microsoft.com/office/drawing/2014/main" id="{1C76C090-0DA6-4A8A-B1A0-1F090D4E6608}"/>
                  </a:ext>
                </a:extLst>
              </p:cNvPr>
              <p:cNvSpPr txBox="1"/>
              <p:nvPr/>
            </p:nvSpPr>
            <p:spPr>
              <a:xfrm>
                <a:off x="1951210" y="450989"/>
                <a:ext cx="2338524" cy="110938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imes New Roman" panose="02020603050405020304" pitchFamily="18" charset="0"/>
                    <a:cs typeface="Times New Roman" panose="02020603050405020304" pitchFamily="18" charset="0"/>
                  </a:rPr>
                  <a:t>BSc Hons</a:t>
                </a:r>
              </a:p>
              <a:p>
                <a:pPr marL="0" lvl="0" indent="0" algn="ctr" defTabSz="533400">
                  <a:lnSpc>
                    <a:spcPct val="90000"/>
                  </a:lnSpc>
                  <a:spcBef>
                    <a:spcPct val="0"/>
                  </a:spcBef>
                  <a:spcAft>
                    <a:spcPct val="35000"/>
                  </a:spcAft>
                  <a:buNone/>
                </a:pPr>
                <a:r>
                  <a:rPr lang="en-US" sz="1200" kern="1200" dirty="0">
                    <a:solidFill>
                      <a:schemeClr val="bg1"/>
                    </a:solidFill>
                    <a:latin typeface="Times New Roman" panose="02020603050405020304" pitchFamily="18" charset="0"/>
                    <a:cs typeface="Times New Roman" panose="02020603050405020304" pitchFamily="18" charset="0"/>
                  </a:rPr>
                  <a:t>BACHELOR OF HONOURS IN APPLIED RADIATION SCIENCE &amp; TECHNOLOGY</a:t>
                </a:r>
              </a:p>
            </p:txBody>
          </p:sp>
        </p:grpSp>
        <p:grpSp>
          <p:nvGrpSpPr>
            <p:cNvPr id="6" name="Group 5">
              <a:extLst>
                <a:ext uri="{FF2B5EF4-FFF2-40B4-BE49-F238E27FC236}">
                  <a16:creationId xmlns:a16="http://schemas.microsoft.com/office/drawing/2014/main" id="{99DEC7CA-AEC9-4B19-BFA8-CC94758DC108}"/>
                </a:ext>
              </a:extLst>
            </p:cNvPr>
            <p:cNvGrpSpPr/>
            <p:nvPr/>
          </p:nvGrpSpPr>
          <p:grpSpPr>
            <a:xfrm>
              <a:off x="4866723" y="2706075"/>
              <a:ext cx="2458554" cy="1229417"/>
              <a:chOff x="1891195" y="1731439"/>
              <a:chExt cx="2458554" cy="1229417"/>
            </a:xfrm>
            <a:scene3d>
              <a:camera prst="orthographicFront"/>
              <a:lightRig rig="threePt" dir="t">
                <a:rot lat="0" lon="0" rev="7500000"/>
              </a:lightRig>
            </a:scene3d>
          </p:grpSpPr>
          <p:sp>
            <p:nvSpPr>
              <p:cNvPr id="10" name="Rectangle: Rounded Corners 9">
                <a:extLst>
                  <a:ext uri="{FF2B5EF4-FFF2-40B4-BE49-F238E27FC236}">
                    <a16:creationId xmlns:a16="http://schemas.microsoft.com/office/drawing/2014/main" id="{051BDF20-2368-4213-8379-1DEEED61F811}"/>
                  </a:ext>
                </a:extLst>
              </p:cNvPr>
              <p:cNvSpPr/>
              <p:nvPr/>
            </p:nvSpPr>
            <p:spPr>
              <a:xfrm>
                <a:off x="1891195" y="1731439"/>
                <a:ext cx="2458554" cy="1229417"/>
              </a:xfrm>
              <a:prstGeom prst="roundRect">
                <a:avLst/>
              </a:prstGeom>
              <a:solidFill>
                <a:srgbClr val="0000CC">
                  <a:alpha val="90000"/>
                </a:srgbClr>
              </a:solidFill>
              <a:sp3d z="152400" extrusionH="63500" prstMaterial="dkEdge">
                <a:bevelT w="135400" h="1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ZA"/>
              </a:p>
            </p:txBody>
          </p:sp>
          <p:sp>
            <p:nvSpPr>
              <p:cNvPr id="11" name="Rectangle: Rounded Corners 6">
                <a:extLst>
                  <a:ext uri="{FF2B5EF4-FFF2-40B4-BE49-F238E27FC236}">
                    <a16:creationId xmlns:a16="http://schemas.microsoft.com/office/drawing/2014/main" id="{7A4077B9-C5E0-4D33-976C-D672AD008CE6}"/>
                  </a:ext>
                </a:extLst>
              </p:cNvPr>
              <p:cNvSpPr txBox="1"/>
              <p:nvPr/>
            </p:nvSpPr>
            <p:spPr>
              <a:xfrm>
                <a:off x="1951210" y="1791454"/>
                <a:ext cx="2338524" cy="110938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solidFill>
                    <a:latin typeface="Times New Roman" panose="02020603050405020304" pitchFamily="18" charset="0"/>
                    <a:cs typeface="Times New Roman" panose="02020603050405020304" pitchFamily="18" charset="0"/>
                  </a:rPr>
                  <a:t>MSc ARST</a:t>
                </a:r>
              </a:p>
              <a:p>
                <a:pPr marL="0" lvl="0" indent="0" algn="ctr" defTabSz="622300">
                  <a:lnSpc>
                    <a:spcPct val="90000"/>
                  </a:lnSpc>
                  <a:spcBef>
                    <a:spcPct val="0"/>
                  </a:spcBef>
                  <a:spcAft>
                    <a:spcPct val="35000"/>
                  </a:spcAft>
                  <a:buNone/>
                </a:pPr>
                <a:r>
                  <a:rPr lang="en-US" sz="1400" kern="1200" dirty="0">
                    <a:solidFill>
                      <a:schemeClr val="accent3"/>
                    </a:solidFill>
                    <a:latin typeface="Times New Roman" panose="02020603050405020304" pitchFamily="18" charset="0"/>
                    <a:cs typeface="Times New Roman" panose="02020603050405020304" pitchFamily="18" charset="0"/>
                  </a:rPr>
                  <a:t>MASTERS IN APPLIED RADIATION SCIENCE &amp; TECHNOLOGY</a:t>
                </a:r>
              </a:p>
            </p:txBody>
          </p:sp>
        </p:grpSp>
        <p:grpSp>
          <p:nvGrpSpPr>
            <p:cNvPr id="7" name="Group 6">
              <a:extLst>
                <a:ext uri="{FF2B5EF4-FFF2-40B4-BE49-F238E27FC236}">
                  <a16:creationId xmlns:a16="http://schemas.microsoft.com/office/drawing/2014/main" id="{C3DDC4BB-3FFE-4408-B622-87C5C9CA8271}"/>
                </a:ext>
              </a:extLst>
            </p:cNvPr>
            <p:cNvGrpSpPr/>
            <p:nvPr/>
          </p:nvGrpSpPr>
          <p:grpSpPr>
            <a:xfrm>
              <a:off x="4866723" y="4262972"/>
              <a:ext cx="2458554" cy="1229417"/>
              <a:chOff x="1891195" y="3288336"/>
              <a:chExt cx="2458554" cy="1229417"/>
            </a:xfrm>
            <a:scene3d>
              <a:camera prst="orthographicFront"/>
              <a:lightRig rig="threePt" dir="t">
                <a:rot lat="0" lon="0" rev="7500000"/>
              </a:lightRig>
            </a:scene3d>
          </p:grpSpPr>
          <p:sp>
            <p:nvSpPr>
              <p:cNvPr id="8" name="Rectangle: Rounded Corners 7">
                <a:extLst>
                  <a:ext uri="{FF2B5EF4-FFF2-40B4-BE49-F238E27FC236}">
                    <a16:creationId xmlns:a16="http://schemas.microsoft.com/office/drawing/2014/main" id="{5B8A263D-D703-4A97-A2D6-F262D5CAD47C}"/>
                  </a:ext>
                </a:extLst>
              </p:cNvPr>
              <p:cNvSpPr/>
              <p:nvPr/>
            </p:nvSpPr>
            <p:spPr>
              <a:xfrm>
                <a:off x="1891195" y="3288336"/>
                <a:ext cx="2458554" cy="1229417"/>
              </a:xfrm>
              <a:prstGeom prst="roundRect">
                <a:avLst/>
              </a:prstGeom>
              <a:solidFill>
                <a:srgbClr val="0000CC">
                  <a:alpha val="90000"/>
                </a:srgbClr>
              </a:solidFill>
              <a:sp3d z="152400" extrusionH="63500" prstMaterial="dkEdge">
                <a:bevelT w="135400" h="1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ZA"/>
              </a:p>
            </p:txBody>
          </p:sp>
          <p:sp>
            <p:nvSpPr>
              <p:cNvPr id="9" name="Rectangle: Rounded Corners 8">
                <a:extLst>
                  <a:ext uri="{FF2B5EF4-FFF2-40B4-BE49-F238E27FC236}">
                    <a16:creationId xmlns:a16="http://schemas.microsoft.com/office/drawing/2014/main" id="{D38C286A-693B-49FB-92D1-4BA81166165B}"/>
                  </a:ext>
                </a:extLst>
              </p:cNvPr>
              <p:cNvSpPr txBox="1"/>
              <p:nvPr/>
            </p:nvSpPr>
            <p:spPr>
              <a:xfrm>
                <a:off x="1951210" y="3348351"/>
                <a:ext cx="2338524" cy="1109387"/>
              </a:xfrm>
              <a:prstGeom prst="rect">
                <a:avLst/>
              </a:prstGeom>
              <a:solidFill>
                <a:srgbClr val="FF0000"/>
              </a:solid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PhD - Thesis</a:t>
                </a:r>
              </a:p>
            </p:txBody>
          </p:sp>
        </p:grpSp>
      </p:grpSp>
      <p:pic>
        <p:nvPicPr>
          <p:cNvPr id="16" name="Picture 1">
            <a:extLst>
              <a:ext uri="{FF2B5EF4-FFF2-40B4-BE49-F238E27FC236}">
                <a16:creationId xmlns:a16="http://schemas.microsoft.com/office/drawing/2014/main" id="{D605B488-6E48-4AAA-BB29-BD7003173C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6498" y="1641415"/>
            <a:ext cx="3486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11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813"/>
          </a:xfrm>
          <a:solidFill>
            <a:srgbClr val="7030A0"/>
          </a:solidFill>
        </p:spPr>
        <p:txBody>
          <a:bodyPr/>
          <a:lstStyle/>
          <a:p>
            <a:r>
              <a:rPr lang="en-US" altLang="en-US" sz="4400" baseline="30000" dirty="0">
                <a:solidFill>
                  <a:schemeClr val="bg1"/>
                </a:solidFill>
                <a:latin typeface="Times New Roman" panose="02020603050405020304" pitchFamily="18" charset="0"/>
                <a:cs typeface="Times New Roman" panose="02020603050405020304" pitchFamily="18" charset="0"/>
              </a:rPr>
              <a:t>Teaching Curriculum at CARST </a:t>
            </a:r>
            <a:r>
              <a:rPr lang="en-US" altLang="en-US" sz="4400" i="1" baseline="30000" dirty="0">
                <a:solidFill>
                  <a:schemeClr val="bg1"/>
                </a:solidFill>
                <a:latin typeface="Times New Roman" panose="02020603050405020304" pitchFamily="18" charset="0"/>
                <a:cs typeface="Times New Roman" panose="02020603050405020304" pitchFamily="18" charset="0"/>
              </a:rPr>
              <a:t>Cont…</a:t>
            </a:r>
            <a:endParaRPr lang="en-US" i="1" dirty="0"/>
          </a:p>
        </p:txBody>
      </p:sp>
      <p:sp>
        <p:nvSpPr>
          <p:cNvPr id="3" name="Content Placeholder 2"/>
          <p:cNvSpPr>
            <a:spLocks noGrp="1"/>
          </p:cNvSpPr>
          <p:nvPr>
            <p:ph idx="1"/>
          </p:nvPr>
        </p:nvSpPr>
        <p:spPr>
          <a:xfrm>
            <a:off x="838200" y="1127464"/>
            <a:ext cx="10515600" cy="5049499"/>
          </a:xfrm>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556C4270-EBFC-436D-AFF7-71E205CD3A5F}"/>
              </a:ext>
            </a:extLst>
          </p:cNvPr>
          <p:cNvSpPr txBox="1"/>
          <p:nvPr/>
        </p:nvSpPr>
        <p:spPr>
          <a:xfrm>
            <a:off x="-1" y="1221549"/>
            <a:ext cx="11416683" cy="369332"/>
          </a:xfrm>
          <a:prstGeom prst="rect">
            <a:avLst/>
          </a:prstGeom>
          <a:noFill/>
        </p:spPr>
        <p:txBody>
          <a:bodyPr wrap="square">
            <a:spAutoFit/>
          </a:bodyPr>
          <a:lstStyle/>
          <a:p>
            <a:pPr marL="0" indent="-107950">
              <a:buFontTx/>
              <a:buNone/>
              <a:defRPr/>
            </a:pPr>
            <a:r>
              <a:rPr lang="en-ZA" sz="1800" b="1" dirty="0">
                <a:latin typeface="Times New Roman" panose="02020603050405020304" pitchFamily="18" charset="0"/>
                <a:cs typeface="Times New Roman" panose="02020603050405020304" pitchFamily="18" charset="0"/>
              </a:rPr>
              <a:t>Bachelor of Science Honours in Applied Radiation Science and Technology (ARS)</a:t>
            </a:r>
          </a:p>
        </p:txBody>
      </p:sp>
      <p:graphicFrame>
        <p:nvGraphicFramePr>
          <p:cNvPr id="9" name="Table 8">
            <a:extLst>
              <a:ext uri="{FF2B5EF4-FFF2-40B4-BE49-F238E27FC236}">
                <a16:creationId xmlns:a16="http://schemas.microsoft.com/office/drawing/2014/main" id="{ED136AEA-75E1-4489-8BF2-B378FA718612}"/>
              </a:ext>
            </a:extLst>
          </p:cNvPr>
          <p:cNvGraphicFramePr>
            <a:graphicFrameLocks noGrp="1"/>
          </p:cNvGraphicFramePr>
          <p:nvPr>
            <p:extLst>
              <p:ext uri="{D42A27DB-BD31-4B8C-83A1-F6EECF244321}">
                <p14:modId xmlns:p14="http://schemas.microsoft.com/office/powerpoint/2010/main" val="4093191902"/>
              </p:ext>
            </p:extLst>
          </p:nvPr>
        </p:nvGraphicFramePr>
        <p:xfrm>
          <a:off x="72736" y="2064064"/>
          <a:ext cx="5786525" cy="4014644"/>
        </p:xfrm>
        <a:graphic>
          <a:graphicData uri="http://schemas.openxmlformats.org/drawingml/2006/table">
            <a:tbl>
              <a:tblPr firstRow="1" bandRow="1">
                <a:tableStyleId>{5C22544A-7EE6-4342-B048-85BDC9FD1C3A}</a:tableStyleId>
              </a:tblPr>
              <a:tblGrid>
                <a:gridCol w="4372041">
                  <a:extLst>
                    <a:ext uri="{9D8B030D-6E8A-4147-A177-3AD203B41FA5}">
                      <a16:colId xmlns:a16="http://schemas.microsoft.com/office/drawing/2014/main" val="20000"/>
                    </a:ext>
                  </a:extLst>
                </a:gridCol>
                <a:gridCol w="1414484">
                  <a:extLst>
                    <a:ext uri="{9D8B030D-6E8A-4147-A177-3AD203B41FA5}">
                      <a16:colId xmlns:a16="http://schemas.microsoft.com/office/drawing/2014/main" val="20001"/>
                    </a:ext>
                  </a:extLst>
                </a:gridCol>
              </a:tblGrid>
              <a:tr h="591269">
                <a:tc gridSpan="2">
                  <a:txBody>
                    <a:bodyPr/>
                    <a:lstStyle/>
                    <a:p>
                      <a:pPr algn="ctr"/>
                      <a:r>
                        <a:rPr lang="en-ZA" sz="1400" dirty="0">
                          <a:solidFill>
                            <a:schemeClr val="bg1"/>
                          </a:solidFill>
                          <a:latin typeface="Times New Roman" panose="02020603050405020304" pitchFamily="18" charset="0"/>
                          <a:cs typeface="Times New Roman" panose="02020603050405020304" pitchFamily="18" charset="0"/>
                        </a:rPr>
                        <a:t>HONOURS BACHELOR OF SCIENCE IN RADIATION SCIENCE AND TECHNOLOGY</a:t>
                      </a:r>
                    </a:p>
                  </a:txBody>
                  <a:tcPr marL="91423" marR="91423" marT="45706" marB="45706"/>
                </a:tc>
                <a:tc hMerge="1">
                  <a:txBody>
                    <a:bodyPr/>
                    <a:lstStyle/>
                    <a:p>
                      <a:endParaRPr lang="en-ZA" dirty="0"/>
                    </a:p>
                  </a:txBody>
                  <a:tcPr/>
                </a:tc>
                <a:extLst>
                  <a:ext uri="{0D108BD9-81ED-4DB2-BD59-A6C34878D82A}">
                    <a16:rowId xmlns:a16="http://schemas.microsoft.com/office/drawing/2014/main" val="10000"/>
                  </a:ext>
                </a:extLst>
              </a:tr>
              <a:tr h="591269">
                <a:tc>
                  <a:txBody>
                    <a:bodyPr/>
                    <a:lstStyle/>
                    <a:p>
                      <a:r>
                        <a:rPr lang="en-ZA" sz="1400" b="1" dirty="0">
                          <a:latin typeface="Times New Roman" panose="02020603050405020304" pitchFamily="18" charset="0"/>
                          <a:cs typeface="Times New Roman" panose="02020603050405020304" pitchFamily="18" charset="0"/>
                        </a:rPr>
                        <a:t>TITLE OF MODULE</a:t>
                      </a:r>
                    </a:p>
                  </a:txBody>
                  <a:tcPr marL="91423" marR="91423"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a:latin typeface="Times New Roman" panose="02020603050405020304" pitchFamily="18" charset="0"/>
                          <a:cs typeface="Times New Roman" panose="02020603050405020304" pitchFamily="18" charset="0"/>
                        </a:rPr>
                        <a:t>CREDITS </a:t>
                      </a:r>
                    </a:p>
                    <a:p>
                      <a:endParaRPr lang="en-ZA" sz="1400" b="1" dirty="0">
                        <a:latin typeface="Times New Roman" panose="02020603050405020304" pitchFamily="18" charset="0"/>
                        <a:cs typeface="Times New Roman" panose="02020603050405020304" pitchFamily="18" charset="0"/>
                      </a:endParaRPr>
                    </a:p>
                  </a:txBody>
                  <a:tcPr marL="91423" marR="91423" marT="45706" marB="45706"/>
                </a:tc>
                <a:extLst>
                  <a:ext uri="{0D108BD9-81ED-4DB2-BD59-A6C34878D82A}">
                    <a16:rowId xmlns:a16="http://schemas.microsoft.com/office/drawing/2014/main" val="10001"/>
                  </a:ext>
                </a:extLst>
              </a:tr>
              <a:tr h="412392">
                <a:tc>
                  <a:txBody>
                    <a:bodyPr/>
                    <a:lstStyle/>
                    <a:p>
                      <a:r>
                        <a:rPr lang="en-US" sz="1400" b="1" dirty="0">
                          <a:latin typeface="Times New Roman" panose="02020603050405020304" pitchFamily="18" charset="0"/>
                          <a:cs typeface="Times New Roman" panose="02020603050405020304" pitchFamily="18" charset="0"/>
                        </a:rPr>
                        <a:t>Nuclear Chemistry</a:t>
                      </a:r>
                      <a:endParaRPr lang="en-ZA" sz="1400" b="1" dirty="0">
                        <a:latin typeface="Times New Roman" panose="02020603050405020304" pitchFamily="18" charset="0"/>
                        <a:cs typeface="Times New Roman" panose="02020603050405020304" pitchFamily="18" charset="0"/>
                      </a:endParaRPr>
                    </a:p>
                  </a:txBody>
                  <a:tcPr marL="91423" marR="91423" marT="45706" marB="45706"/>
                </a:tc>
                <a:tc>
                  <a:txBody>
                    <a:bodyPr/>
                    <a:lstStyle/>
                    <a:p>
                      <a:pPr algn="ctr"/>
                      <a:r>
                        <a:rPr lang="en-US" sz="1400" b="1" dirty="0">
                          <a:latin typeface="Times New Roman" panose="02020603050405020304" pitchFamily="18" charset="0"/>
                          <a:cs typeface="Times New Roman" panose="02020603050405020304" pitchFamily="18" charset="0"/>
                        </a:rPr>
                        <a:t>24</a:t>
                      </a:r>
                      <a:endParaRPr lang="en-ZA" sz="1400" b="1" dirty="0">
                        <a:latin typeface="Times New Roman" panose="02020603050405020304" pitchFamily="18" charset="0"/>
                        <a:cs typeface="Times New Roman" panose="02020603050405020304" pitchFamily="18" charset="0"/>
                      </a:endParaRPr>
                    </a:p>
                  </a:txBody>
                  <a:tcPr marL="91423" marR="91423" marT="45706" marB="45706"/>
                </a:tc>
                <a:extLst>
                  <a:ext uri="{0D108BD9-81ED-4DB2-BD59-A6C34878D82A}">
                    <a16:rowId xmlns:a16="http://schemas.microsoft.com/office/drawing/2014/main" val="10002"/>
                  </a:ext>
                </a:extLst>
              </a:tr>
              <a:tr h="412392">
                <a:tc>
                  <a:txBody>
                    <a:bodyPr/>
                    <a:lstStyle/>
                    <a:p>
                      <a:r>
                        <a:rPr lang="en-US" sz="1400" b="1" dirty="0">
                          <a:latin typeface="Times New Roman" panose="02020603050405020304" pitchFamily="18" charset="0"/>
                          <a:cs typeface="Times New Roman" panose="02020603050405020304" pitchFamily="18" charset="0"/>
                        </a:rPr>
                        <a:t>Nuclear Physics</a:t>
                      </a:r>
                      <a:endParaRPr lang="en-ZA" sz="1400" b="1" dirty="0">
                        <a:latin typeface="Times New Roman" panose="02020603050405020304" pitchFamily="18" charset="0"/>
                        <a:cs typeface="Times New Roman" panose="02020603050405020304" pitchFamily="18" charset="0"/>
                      </a:endParaRPr>
                    </a:p>
                  </a:txBody>
                  <a:tcPr marL="91423" marR="91423" marT="45706" marB="45706"/>
                </a:tc>
                <a:tc>
                  <a:txBody>
                    <a:bodyPr/>
                    <a:lstStyle/>
                    <a:p>
                      <a:pPr algn="ctr"/>
                      <a:r>
                        <a:rPr lang="en-US" sz="1400" b="1" dirty="0">
                          <a:latin typeface="Times New Roman" panose="02020603050405020304" pitchFamily="18" charset="0"/>
                          <a:cs typeface="Times New Roman" panose="02020603050405020304" pitchFamily="18" charset="0"/>
                        </a:rPr>
                        <a:t>24</a:t>
                      </a:r>
                      <a:endParaRPr lang="en-ZA" sz="1400" b="1" dirty="0">
                        <a:latin typeface="Times New Roman" panose="02020603050405020304" pitchFamily="18" charset="0"/>
                        <a:cs typeface="Times New Roman" panose="02020603050405020304" pitchFamily="18" charset="0"/>
                      </a:endParaRPr>
                    </a:p>
                  </a:txBody>
                  <a:tcPr marL="91423" marR="91423" marT="45706" marB="45706"/>
                </a:tc>
                <a:extLst>
                  <a:ext uri="{0D108BD9-81ED-4DB2-BD59-A6C34878D82A}">
                    <a16:rowId xmlns:a16="http://schemas.microsoft.com/office/drawing/2014/main" val="10003"/>
                  </a:ext>
                </a:extLst>
              </a:tr>
              <a:tr h="412392">
                <a:tc>
                  <a:txBody>
                    <a:bodyPr/>
                    <a:lstStyle/>
                    <a:p>
                      <a:r>
                        <a:rPr lang="en-US" sz="1400" b="1" dirty="0">
                          <a:solidFill>
                            <a:schemeClr val="tx1"/>
                          </a:solidFill>
                          <a:latin typeface="Times New Roman" panose="02020603050405020304" pitchFamily="18" charset="0"/>
                          <a:cs typeface="Times New Roman" panose="02020603050405020304" pitchFamily="18" charset="0"/>
                        </a:rPr>
                        <a:t>Radiation and the Environment</a:t>
                      </a:r>
                      <a:endParaRPr lang="en-ZA" sz="1400" b="1" dirty="0">
                        <a:solidFill>
                          <a:schemeClr val="tx1"/>
                        </a:solidFill>
                        <a:latin typeface="Times New Roman" panose="02020603050405020304" pitchFamily="18" charset="0"/>
                        <a:cs typeface="Times New Roman" panose="02020603050405020304" pitchFamily="18" charset="0"/>
                      </a:endParaRPr>
                    </a:p>
                  </a:txBody>
                  <a:tcPr marL="91423" marR="91423" marT="45706" marB="45706"/>
                </a:tc>
                <a:tc>
                  <a:txBody>
                    <a:bodyPr/>
                    <a:lstStyle/>
                    <a:p>
                      <a:pPr algn="ctr"/>
                      <a:r>
                        <a:rPr lang="en-US" sz="1400" b="1" dirty="0">
                          <a:solidFill>
                            <a:schemeClr val="tx1"/>
                          </a:solidFill>
                          <a:latin typeface="Times New Roman" panose="02020603050405020304" pitchFamily="18" charset="0"/>
                          <a:cs typeface="Times New Roman" panose="02020603050405020304" pitchFamily="18" charset="0"/>
                        </a:rPr>
                        <a:t>24</a:t>
                      </a:r>
                      <a:endParaRPr lang="en-ZA" sz="1400" b="1" dirty="0">
                        <a:solidFill>
                          <a:schemeClr val="tx1"/>
                        </a:solidFill>
                        <a:latin typeface="Times New Roman" panose="02020603050405020304" pitchFamily="18" charset="0"/>
                        <a:cs typeface="Times New Roman" panose="02020603050405020304" pitchFamily="18" charset="0"/>
                      </a:endParaRPr>
                    </a:p>
                  </a:txBody>
                  <a:tcPr marL="91423" marR="91423" marT="45706" marB="45706"/>
                </a:tc>
                <a:extLst>
                  <a:ext uri="{0D108BD9-81ED-4DB2-BD59-A6C34878D82A}">
                    <a16:rowId xmlns:a16="http://schemas.microsoft.com/office/drawing/2014/main" val="10004"/>
                  </a:ext>
                </a:extLst>
              </a:tr>
              <a:tr h="591269">
                <a:tc>
                  <a:txBody>
                    <a:bodyPr/>
                    <a:lstStyle/>
                    <a:p>
                      <a:r>
                        <a:rPr lang="fr-FR" sz="1400" b="1" dirty="0">
                          <a:latin typeface="Times New Roman" panose="02020603050405020304" pitchFamily="18" charset="0"/>
                          <a:cs typeface="Times New Roman" panose="02020603050405020304" pitchFamily="18" charset="0"/>
                        </a:rPr>
                        <a:t>Radioactive Waste Minimisation and Management</a:t>
                      </a:r>
                      <a:endParaRPr lang="en-ZA" sz="1400" b="1" dirty="0">
                        <a:latin typeface="Times New Roman" panose="02020603050405020304" pitchFamily="18" charset="0"/>
                        <a:cs typeface="Times New Roman" panose="02020603050405020304" pitchFamily="18" charset="0"/>
                      </a:endParaRPr>
                    </a:p>
                  </a:txBody>
                  <a:tcPr marL="91423" marR="91423" marT="45706" marB="45706"/>
                </a:tc>
                <a:tc>
                  <a:txBody>
                    <a:bodyPr/>
                    <a:lstStyle/>
                    <a:p>
                      <a:pPr algn="ctr"/>
                      <a:r>
                        <a:rPr lang="en-US" sz="1400" b="1" dirty="0">
                          <a:latin typeface="Times New Roman" panose="02020603050405020304" pitchFamily="18" charset="0"/>
                          <a:cs typeface="Times New Roman" panose="02020603050405020304" pitchFamily="18" charset="0"/>
                        </a:rPr>
                        <a:t>24</a:t>
                      </a:r>
                      <a:endParaRPr lang="en-ZA" sz="1400" b="1" dirty="0">
                        <a:latin typeface="Times New Roman" panose="02020603050405020304" pitchFamily="18" charset="0"/>
                        <a:cs typeface="Times New Roman" panose="02020603050405020304" pitchFamily="18" charset="0"/>
                      </a:endParaRPr>
                    </a:p>
                  </a:txBody>
                  <a:tcPr marL="91423" marR="91423" marT="45706" marB="45706"/>
                </a:tc>
                <a:extLst>
                  <a:ext uri="{0D108BD9-81ED-4DB2-BD59-A6C34878D82A}">
                    <a16:rowId xmlns:a16="http://schemas.microsoft.com/office/drawing/2014/main" val="10005"/>
                  </a:ext>
                </a:extLst>
              </a:tr>
              <a:tr h="591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a:latin typeface="Times New Roman" panose="02020603050405020304" pitchFamily="18" charset="0"/>
                          <a:cs typeface="Times New Roman" panose="02020603050405020304" pitchFamily="18" charset="0"/>
                        </a:rPr>
                        <a:t>Project</a:t>
                      </a:r>
                    </a:p>
                    <a:p>
                      <a:endParaRPr lang="en-ZA" sz="1400" b="1" dirty="0">
                        <a:latin typeface="Times New Roman" panose="02020603050405020304" pitchFamily="18" charset="0"/>
                        <a:cs typeface="Times New Roman" panose="02020603050405020304" pitchFamily="18" charset="0"/>
                      </a:endParaRPr>
                    </a:p>
                  </a:txBody>
                  <a:tcPr marL="91423" marR="91423" marT="45706" marB="45706"/>
                </a:tc>
                <a:tc>
                  <a:txBody>
                    <a:bodyPr/>
                    <a:lstStyle/>
                    <a:p>
                      <a:pPr algn="ctr"/>
                      <a:r>
                        <a:rPr lang="en-US" sz="1400" b="1" dirty="0">
                          <a:latin typeface="Times New Roman" panose="02020603050405020304" pitchFamily="18" charset="0"/>
                          <a:cs typeface="Times New Roman" panose="02020603050405020304" pitchFamily="18" charset="0"/>
                        </a:rPr>
                        <a:t>32</a:t>
                      </a:r>
                      <a:endParaRPr lang="en-ZA" sz="1400" b="1" dirty="0">
                        <a:latin typeface="Times New Roman" panose="02020603050405020304" pitchFamily="18" charset="0"/>
                        <a:cs typeface="Times New Roman" panose="02020603050405020304" pitchFamily="18" charset="0"/>
                      </a:endParaRPr>
                    </a:p>
                  </a:txBody>
                  <a:tcPr marL="91423" marR="91423" marT="45706" marB="45706"/>
                </a:tc>
                <a:extLst>
                  <a:ext uri="{0D108BD9-81ED-4DB2-BD59-A6C34878D82A}">
                    <a16:rowId xmlns:a16="http://schemas.microsoft.com/office/drawing/2014/main" val="10006"/>
                  </a:ext>
                </a:extLst>
              </a:tr>
              <a:tr h="412392">
                <a:tc>
                  <a:txBody>
                    <a:bodyPr/>
                    <a:lstStyle/>
                    <a:p>
                      <a:pPr algn="ctr"/>
                      <a:r>
                        <a:rPr lang="en-US" sz="1400" b="1" dirty="0">
                          <a:latin typeface="Times New Roman" panose="02020603050405020304" pitchFamily="18" charset="0"/>
                          <a:cs typeface="Times New Roman" panose="02020603050405020304" pitchFamily="18" charset="0"/>
                        </a:rPr>
                        <a:t>Total</a:t>
                      </a:r>
                      <a:endParaRPr lang="en-ZA" sz="1400" b="1" dirty="0">
                        <a:latin typeface="Times New Roman" panose="02020603050405020304" pitchFamily="18" charset="0"/>
                        <a:cs typeface="Times New Roman" panose="02020603050405020304" pitchFamily="18" charset="0"/>
                      </a:endParaRPr>
                    </a:p>
                  </a:txBody>
                  <a:tcPr marL="91423" marR="91423" marT="45706" marB="45706"/>
                </a:tc>
                <a:tc>
                  <a:txBody>
                    <a:bodyPr/>
                    <a:lstStyle/>
                    <a:p>
                      <a:pPr algn="ctr"/>
                      <a:r>
                        <a:rPr lang="en-US" sz="1400" b="1" dirty="0">
                          <a:latin typeface="Times New Roman" panose="02020603050405020304" pitchFamily="18" charset="0"/>
                          <a:cs typeface="Times New Roman" panose="02020603050405020304" pitchFamily="18" charset="0"/>
                        </a:rPr>
                        <a:t>128</a:t>
                      </a:r>
                      <a:endParaRPr lang="en-ZA" sz="1400" b="1" dirty="0">
                        <a:latin typeface="Times New Roman" panose="02020603050405020304" pitchFamily="18" charset="0"/>
                        <a:cs typeface="Times New Roman" panose="02020603050405020304" pitchFamily="18" charset="0"/>
                      </a:endParaRPr>
                    </a:p>
                  </a:txBody>
                  <a:tcPr marL="91423" marR="91423" marT="45706" marB="45706"/>
                </a:tc>
                <a:extLst>
                  <a:ext uri="{0D108BD9-81ED-4DB2-BD59-A6C34878D82A}">
                    <a16:rowId xmlns:a16="http://schemas.microsoft.com/office/drawing/2014/main" val="10007"/>
                  </a:ext>
                </a:extLst>
              </a:tr>
            </a:tbl>
          </a:graphicData>
        </a:graphic>
      </p:graphicFrame>
      <p:sp>
        <p:nvSpPr>
          <p:cNvPr id="7" name="Rounded Rectangle 20">
            <a:extLst>
              <a:ext uri="{FF2B5EF4-FFF2-40B4-BE49-F238E27FC236}">
                <a16:creationId xmlns:a16="http://schemas.microsoft.com/office/drawing/2014/main" id="{6ACC23B2-2630-4039-9631-36B9888B787B}"/>
              </a:ext>
            </a:extLst>
          </p:cNvPr>
          <p:cNvSpPr>
            <a:spLocks noChangeArrowheads="1"/>
          </p:cNvSpPr>
          <p:nvPr/>
        </p:nvSpPr>
        <p:spPr bwMode="auto">
          <a:xfrm>
            <a:off x="7113603" y="2724646"/>
            <a:ext cx="3276600" cy="1066800"/>
          </a:xfrm>
          <a:prstGeom prst="roundRect">
            <a:avLst>
              <a:gd name="adj" fmla="val 16667"/>
            </a:avLst>
          </a:prstGeom>
          <a:solidFill>
            <a:srgbClr val="0000CC"/>
          </a:solidFill>
          <a:ln w="9525" algn="ctr">
            <a:solidFill>
              <a:schemeClr val="tx1"/>
            </a:solidFill>
            <a:round/>
            <a:headEnd/>
            <a:tailEnd/>
          </a:ln>
        </p:spPr>
        <p:txBody>
          <a:bodyPr/>
          <a:lstStyle>
            <a:lvl1pPr>
              <a:spcBef>
                <a:spcPct val="20000"/>
              </a:spcBef>
              <a:buChar char="•"/>
              <a:defRPr b="1">
                <a:solidFill>
                  <a:srgbClr val="336699"/>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buClr>
                <a:srgbClr val="003399"/>
              </a:buClr>
              <a:buNone/>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US" sz="1400" b="1" kern="0" dirty="0">
                <a:solidFill>
                  <a:schemeClr val="bg1"/>
                </a:solidFill>
                <a:latin typeface="Times New Roman" panose="02020603050405020304" pitchFamily="18" charset="0"/>
                <a:cs typeface="Times New Roman" panose="02020603050405020304" pitchFamily="18" charset="0"/>
              </a:rPr>
              <a:t>Good Bachelor Science Degree with majors in Chemistry, Physics, Mathematics, Bio-Chemistry, Biology or Engineering Sciences</a:t>
            </a:r>
            <a:r>
              <a:rPr lang="en-US" sz="1400" kern="0" dirty="0">
                <a:solidFill>
                  <a:schemeClr val="bg1"/>
                </a:solidFill>
                <a:latin typeface="Times New Roman" panose="02020603050405020304" pitchFamily="18" charset="0"/>
                <a:cs typeface="Times New Roman" panose="02020603050405020304" pitchFamily="18" charset="0"/>
              </a:rPr>
              <a:t>.</a:t>
            </a:r>
            <a:endParaRPr lang="en-GB" sz="1400" kern="0" dirty="0">
              <a:solidFill>
                <a:schemeClr val="bg1"/>
              </a:solidFill>
              <a:latin typeface="Times New Roman" panose="02020603050405020304" pitchFamily="18" charset="0"/>
              <a:ea typeface="+mj-ea"/>
              <a:cs typeface="Times New Roman" panose="02020603050405020304" pitchFamily="18" charset="0"/>
            </a:endParaRPr>
          </a:p>
        </p:txBody>
      </p:sp>
      <p:sp>
        <p:nvSpPr>
          <p:cNvPr id="10" name="Rectangle 1">
            <a:extLst>
              <a:ext uri="{FF2B5EF4-FFF2-40B4-BE49-F238E27FC236}">
                <a16:creationId xmlns:a16="http://schemas.microsoft.com/office/drawing/2014/main" id="{9DD4641C-08B4-4237-B7FA-80C7FA68B85F}"/>
              </a:ext>
            </a:extLst>
          </p:cNvPr>
          <p:cNvSpPr txBox="1">
            <a:spLocks noChangeArrowheads="1"/>
          </p:cNvSpPr>
          <p:nvPr/>
        </p:nvSpPr>
        <p:spPr bwMode="auto">
          <a:xfrm>
            <a:off x="6954839" y="2340151"/>
            <a:ext cx="3505200" cy="304800"/>
          </a:xfrm>
          <a:prstGeom prst="rect">
            <a:avLst/>
          </a:prstGeom>
          <a:noFill/>
          <a:ln w="9525">
            <a:noFill/>
            <a:miter lim="800000"/>
            <a:headEnd/>
            <a:tailEnd/>
          </a:ln>
        </p:spPr>
        <p:txBody>
          <a:bodyPr lIns="90000" tIns="46800" rIns="90000" bIns="46800" anchor="ctr"/>
          <a:lstStyle/>
          <a:p>
            <a:pPr algn="ctr">
              <a:buClr>
                <a:srgbClr val="003399"/>
              </a:buClr>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600" b="1" kern="0" dirty="0">
                <a:solidFill>
                  <a:srgbClr val="C00000"/>
                </a:solidFill>
                <a:latin typeface="Times New Roman" panose="02020603050405020304" pitchFamily="18" charset="0"/>
                <a:ea typeface="+mj-ea"/>
                <a:cs typeface="Times New Roman" panose="02020603050405020304" pitchFamily="18" charset="0"/>
              </a:rPr>
              <a:t>ADMISSION REQUIREMENTS</a:t>
            </a:r>
          </a:p>
        </p:txBody>
      </p:sp>
      <p:sp>
        <p:nvSpPr>
          <p:cNvPr id="11" name="TextBox 10">
            <a:extLst>
              <a:ext uri="{FF2B5EF4-FFF2-40B4-BE49-F238E27FC236}">
                <a16:creationId xmlns:a16="http://schemas.microsoft.com/office/drawing/2014/main" id="{4DEA3335-1A01-4B6C-ACB5-1F6880EB58B6}"/>
              </a:ext>
            </a:extLst>
          </p:cNvPr>
          <p:cNvSpPr txBox="1"/>
          <p:nvPr/>
        </p:nvSpPr>
        <p:spPr>
          <a:xfrm>
            <a:off x="5525980" y="4213050"/>
            <a:ext cx="6161102" cy="369332"/>
          </a:xfrm>
          <a:prstGeom prst="rect">
            <a:avLst/>
          </a:prstGeom>
          <a:noFill/>
        </p:spPr>
        <p:txBody>
          <a:bodyPr wrap="square">
            <a:spAutoFit/>
          </a:bodyPr>
          <a:lstStyle/>
          <a:p>
            <a:pPr algn="ctr">
              <a:buClr>
                <a:srgbClr val="003399"/>
              </a:buClr>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800" b="1" kern="0" dirty="0">
                <a:latin typeface="Tahoma" pitchFamily="34" charset="0"/>
                <a:ea typeface="+mj-ea"/>
                <a:cs typeface="+mj-cs"/>
              </a:rPr>
              <a:t>DURATION</a:t>
            </a:r>
          </a:p>
        </p:txBody>
      </p:sp>
      <p:sp>
        <p:nvSpPr>
          <p:cNvPr id="12" name="TextBox 11">
            <a:extLst>
              <a:ext uri="{FF2B5EF4-FFF2-40B4-BE49-F238E27FC236}">
                <a16:creationId xmlns:a16="http://schemas.microsoft.com/office/drawing/2014/main" id="{B407CF45-38F1-4B57-9758-0E32C6FC1521}"/>
              </a:ext>
            </a:extLst>
          </p:cNvPr>
          <p:cNvSpPr txBox="1"/>
          <p:nvPr/>
        </p:nvSpPr>
        <p:spPr>
          <a:xfrm>
            <a:off x="6445189" y="4662077"/>
            <a:ext cx="6161102" cy="369332"/>
          </a:xfrm>
          <a:prstGeom prst="rect">
            <a:avLst/>
          </a:prstGeom>
          <a:noFill/>
        </p:spPr>
        <p:txBody>
          <a:bodyPr wrap="square">
            <a:spAutoFit/>
          </a:bodyPr>
          <a:lstStyle/>
          <a:p>
            <a:pPr>
              <a:buClr>
                <a:srgbClr val="003399"/>
              </a:buClr>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800" b="1" kern="0" dirty="0">
                <a:solidFill>
                  <a:srgbClr val="0000CC"/>
                </a:solidFill>
                <a:latin typeface="Times New Roman" panose="02020603050405020304" pitchFamily="18" charset="0"/>
                <a:cs typeface="Times New Roman" panose="02020603050405020304" pitchFamily="18" charset="0"/>
              </a:rPr>
              <a:t>A minimum of one year of full-time</a:t>
            </a:r>
          </a:p>
        </p:txBody>
      </p:sp>
    </p:spTree>
    <p:extLst>
      <p:ext uri="{BB962C8B-B14F-4D97-AF65-F5344CB8AC3E}">
        <p14:creationId xmlns:p14="http://schemas.microsoft.com/office/powerpoint/2010/main" val="311961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813"/>
          </a:xfrm>
          <a:solidFill>
            <a:srgbClr val="7030A0"/>
          </a:solidFill>
        </p:spPr>
        <p:txBody>
          <a:bodyPr/>
          <a:lstStyle/>
          <a:p>
            <a:r>
              <a:rPr lang="en-US" altLang="en-US" sz="4400" baseline="30000" dirty="0">
                <a:solidFill>
                  <a:schemeClr val="bg1"/>
                </a:solidFill>
                <a:latin typeface="Times New Roman" panose="02020603050405020304" pitchFamily="18" charset="0"/>
                <a:cs typeface="Times New Roman" panose="02020603050405020304" pitchFamily="18" charset="0"/>
              </a:rPr>
              <a:t>Teaching Curriculum at CARST </a:t>
            </a:r>
            <a:r>
              <a:rPr lang="en-US" altLang="en-US" sz="4400" i="1" baseline="30000" dirty="0">
                <a:solidFill>
                  <a:schemeClr val="bg1"/>
                </a:solidFill>
                <a:latin typeface="Times New Roman" panose="02020603050405020304" pitchFamily="18" charset="0"/>
                <a:cs typeface="Times New Roman" panose="02020603050405020304" pitchFamily="18" charset="0"/>
              </a:rPr>
              <a:t>Cont…</a:t>
            </a:r>
            <a:endParaRPr lang="en-US" i="1" dirty="0"/>
          </a:p>
        </p:txBody>
      </p:sp>
      <p:sp>
        <p:nvSpPr>
          <p:cNvPr id="3" name="Content Placeholder 2"/>
          <p:cNvSpPr>
            <a:spLocks noGrp="1"/>
          </p:cNvSpPr>
          <p:nvPr>
            <p:ph idx="1"/>
          </p:nvPr>
        </p:nvSpPr>
        <p:spPr>
          <a:xfrm>
            <a:off x="838200" y="1127464"/>
            <a:ext cx="10515600" cy="5049499"/>
          </a:xfrm>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556C4270-EBFC-436D-AFF7-71E205CD3A5F}"/>
              </a:ext>
            </a:extLst>
          </p:cNvPr>
          <p:cNvSpPr txBox="1"/>
          <p:nvPr/>
        </p:nvSpPr>
        <p:spPr>
          <a:xfrm>
            <a:off x="-1" y="1221549"/>
            <a:ext cx="11416683" cy="369332"/>
          </a:xfrm>
          <a:prstGeom prst="rect">
            <a:avLst/>
          </a:prstGeom>
          <a:noFill/>
        </p:spPr>
        <p:txBody>
          <a:bodyPr wrap="square">
            <a:spAutoFit/>
          </a:bodyPr>
          <a:lstStyle/>
          <a:p>
            <a:pPr marL="0" indent="-107950">
              <a:buFontTx/>
              <a:buNone/>
              <a:defRPr/>
            </a:pPr>
            <a:r>
              <a:rPr lang="en-ZA" sz="1800" b="1" dirty="0">
                <a:latin typeface="Times New Roman" panose="02020603050405020304" pitchFamily="18" charset="0"/>
                <a:cs typeface="Times New Roman" panose="02020603050405020304" pitchFamily="18" charset="0"/>
              </a:rPr>
              <a:t>Master of Science in Applied Radiation Science and Technology (ARS)</a:t>
            </a:r>
          </a:p>
        </p:txBody>
      </p:sp>
      <p:graphicFrame>
        <p:nvGraphicFramePr>
          <p:cNvPr id="8" name="Table 7">
            <a:extLst>
              <a:ext uri="{FF2B5EF4-FFF2-40B4-BE49-F238E27FC236}">
                <a16:creationId xmlns:a16="http://schemas.microsoft.com/office/drawing/2014/main" id="{751164D6-933D-4D38-92D0-DF65918B06E3}"/>
              </a:ext>
            </a:extLst>
          </p:cNvPr>
          <p:cNvGraphicFramePr>
            <a:graphicFrameLocks noGrp="1"/>
          </p:cNvGraphicFramePr>
          <p:nvPr>
            <p:extLst>
              <p:ext uri="{D42A27DB-BD31-4B8C-83A1-F6EECF244321}">
                <p14:modId xmlns:p14="http://schemas.microsoft.com/office/powerpoint/2010/main" val="699959260"/>
              </p:ext>
            </p:extLst>
          </p:nvPr>
        </p:nvGraphicFramePr>
        <p:xfrm>
          <a:off x="370642" y="2064064"/>
          <a:ext cx="5106879" cy="4014642"/>
        </p:xfrm>
        <a:graphic>
          <a:graphicData uri="http://schemas.openxmlformats.org/drawingml/2006/table">
            <a:tbl>
              <a:tblPr firstRow="1" bandRow="1">
                <a:tableStyleId>{5C22544A-7EE6-4342-B048-85BDC9FD1C3A}</a:tableStyleId>
              </a:tblPr>
              <a:tblGrid>
                <a:gridCol w="3552612">
                  <a:extLst>
                    <a:ext uri="{9D8B030D-6E8A-4147-A177-3AD203B41FA5}">
                      <a16:colId xmlns:a16="http://schemas.microsoft.com/office/drawing/2014/main" val="20000"/>
                    </a:ext>
                  </a:extLst>
                </a:gridCol>
                <a:gridCol w="1554267">
                  <a:extLst>
                    <a:ext uri="{9D8B030D-6E8A-4147-A177-3AD203B41FA5}">
                      <a16:colId xmlns:a16="http://schemas.microsoft.com/office/drawing/2014/main" val="20001"/>
                    </a:ext>
                  </a:extLst>
                </a:gridCol>
              </a:tblGrid>
              <a:tr h="502917">
                <a:tc gridSpan="2">
                  <a:txBody>
                    <a:bodyPr/>
                    <a:lstStyle/>
                    <a:p>
                      <a:pPr algn="ctr"/>
                      <a:r>
                        <a:rPr lang="en-ZA" sz="1400" dirty="0">
                          <a:solidFill>
                            <a:schemeClr val="bg1"/>
                          </a:solidFill>
                          <a:latin typeface="Times New Roman" panose="02020603050405020304" pitchFamily="18" charset="0"/>
                          <a:cs typeface="Times New Roman" panose="02020603050405020304" pitchFamily="18" charset="0"/>
                        </a:rPr>
                        <a:t>MASTER OF SCIENCE IN APPLIED RADIATION SCIENCE AND TECHNOLOGY </a:t>
                      </a:r>
                    </a:p>
                  </a:txBody>
                  <a:tcPr marT="45729" marB="45729"/>
                </a:tc>
                <a:tc hMerge="1">
                  <a:txBody>
                    <a:bodyPr/>
                    <a:lstStyle/>
                    <a:p>
                      <a:endParaRPr lang="en-ZA" dirty="0"/>
                    </a:p>
                  </a:txBody>
                  <a:tcPr/>
                </a:tc>
                <a:extLst>
                  <a:ext uri="{0D108BD9-81ED-4DB2-BD59-A6C34878D82A}">
                    <a16:rowId xmlns:a16="http://schemas.microsoft.com/office/drawing/2014/main" val="10000"/>
                  </a:ext>
                </a:extLst>
              </a:tr>
              <a:tr h="437058">
                <a:tc>
                  <a:txBody>
                    <a:bodyPr/>
                    <a:lstStyle/>
                    <a:p>
                      <a:r>
                        <a:rPr lang="en-ZA" sz="1400" b="1" dirty="0">
                          <a:latin typeface="Times New Roman" panose="02020603050405020304" pitchFamily="18" charset="0"/>
                          <a:cs typeface="Times New Roman" panose="02020603050405020304" pitchFamily="18" charset="0"/>
                        </a:rPr>
                        <a:t>TITLE OF MODULE</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a:latin typeface="Times New Roman" panose="02020603050405020304" pitchFamily="18" charset="0"/>
                          <a:cs typeface="Times New Roman" panose="02020603050405020304" pitchFamily="18" charset="0"/>
                        </a:rPr>
                        <a:t>CREDITS </a:t>
                      </a:r>
                    </a:p>
                  </a:txBody>
                  <a:tcPr marT="45729" marB="45729"/>
                </a:tc>
                <a:extLst>
                  <a:ext uri="{0D108BD9-81ED-4DB2-BD59-A6C34878D82A}">
                    <a16:rowId xmlns:a16="http://schemas.microsoft.com/office/drawing/2014/main" val="10001"/>
                  </a:ext>
                </a:extLst>
              </a:tr>
              <a:tr h="437058">
                <a:tc>
                  <a:txBody>
                    <a:bodyPr/>
                    <a:lstStyle/>
                    <a:p>
                      <a:r>
                        <a:rPr lang="en-ZA" sz="1400" b="1" dirty="0">
                          <a:solidFill>
                            <a:schemeClr val="tx1"/>
                          </a:solidFill>
                          <a:latin typeface="Times New Roman" panose="02020603050405020304" pitchFamily="18" charset="0"/>
                          <a:cs typeface="Times New Roman" panose="02020603050405020304" pitchFamily="18" charset="0"/>
                        </a:rPr>
                        <a:t>Radioanalytical Application </a:t>
                      </a:r>
                    </a:p>
                  </a:txBody>
                  <a:tcPr marT="45729" marB="45729"/>
                </a:tc>
                <a:tc>
                  <a:txBody>
                    <a:bodyPr/>
                    <a:lstStyle/>
                    <a:p>
                      <a:pPr algn="ctr"/>
                      <a:r>
                        <a:rPr lang="en-US" sz="1400" b="1" dirty="0">
                          <a:solidFill>
                            <a:schemeClr val="tx1"/>
                          </a:solidFill>
                          <a:latin typeface="Times New Roman" panose="02020603050405020304" pitchFamily="18" charset="0"/>
                          <a:cs typeface="Times New Roman" panose="02020603050405020304" pitchFamily="18" charset="0"/>
                        </a:rPr>
                        <a:t>12</a:t>
                      </a:r>
                      <a:endParaRPr lang="en-ZA" sz="1400" b="1" dirty="0">
                        <a:solidFill>
                          <a:schemeClr val="tx1"/>
                        </a:solidFill>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2"/>
                  </a:ext>
                </a:extLst>
              </a:tr>
              <a:tr h="437058">
                <a:tc>
                  <a:txBody>
                    <a:bodyPr/>
                    <a:lstStyle/>
                    <a:p>
                      <a:r>
                        <a:rPr lang="en-ZA" sz="1400" b="1" dirty="0">
                          <a:latin typeface="Times New Roman" panose="02020603050405020304" pitchFamily="18" charset="0"/>
                          <a:cs typeface="Times New Roman" panose="02020603050405020304" pitchFamily="18" charset="0"/>
                        </a:rPr>
                        <a:t>Environmental Application </a:t>
                      </a:r>
                    </a:p>
                  </a:txBody>
                  <a:tcPr marT="45729" marB="45729"/>
                </a:tc>
                <a:tc>
                  <a:txBody>
                    <a:bodyPr/>
                    <a:lstStyle/>
                    <a:p>
                      <a:pPr algn="ctr"/>
                      <a:r>
                        <a:rPr lang="en-US" sz="1400" b="1" dirty="0">
                          <a:latin typeface="Times New Roman" panose="02020603050405020304" pitchFamily="18" charset="0"/>
                          <a:cs typeface="Times New Roman" panose="02020603050405020304" pitchFamily="18" charset="0"/>
                        </a:rPr>
                        <a:t>12</a:t>
                      </a:r>
                      <a:endParaRPr lang="en-ZA" sz="1400" b="1"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3"/>
                  </a:ext>
                </a:extLst>
              </a:tr>
              <a:tr h="437058">
                <a:tc>
                  <a:txBody>
                    <a:bodyPr/>
                    <a:lstStyle/>
                    <a:p>
                      <a:r>
                        <a:rPr lang="en-ZA" sz="1400" b="1" dirty="0">
                          <a:latin typeface="Times New Roman" panose="02020603050405020304" pitchFamily="18" charset="0"/>
                          <a:cs typeface="Times New Roman" panose="02020603050405020304" pitchFamily="18" charset="0"/>
                        </a:rPr>
                        <a:t>Radioactive Waste Management </a:t>
                      </a:r>
                    </a:p>
                  </a:txBody>
                  <a:tcPr marT="45729" marB="45729"/>
                </a:tc>
                <a:tc>
                  <a:txBody>
                    <a:bodyPr/>
                    <a:lstStyle/>
                    <a:p>
                      <a:pPr algn="ctr"/>
                      <a:r>
                        <a:rPr lang="en-US" sz="1400" b="1" dirty="0">
                          <a:latin typeface="Times New Roman" panose="02020603050405020304" pitchFamily="18" charset="0"/>
                          <a:cs typeface="Times New Roman" panose="02020603050405020304" pitchFamily="18" charset="0"/>
                        </a:rPr>
                        <a:t>12</a:t>
                      </a:r>
                      <a:endParaRPr lang="en-ZA" sz="1400" b="1"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4"/>
                  </a:ext>
                </a:extLst>
              </a:tr>
              <a:tr h="437058">
                <a:tc>
                  <a:txBody>
                    <a:bodyPr/>
                    <a:lstStyle/>
                    <a:p>
                      <a:r>
                        <a:rPr lang="en-ZA" sz="1400" b="1" dirty="0">
                          <a:latin typeface="Times New Roman" panose="02020603050405020304" pitchFamily="18" charset="0"/>
                          <a:cs typeface="Times New Roman" panose="02020603050405020304" pitchFamily="18" charset="0"/>
                        </a:rPr>
                        <a:t>Industrial Application </a:t>
                      </a:r>
                    </a:p>
                  </a:txBody>
                  <a:tcPr marT="45729" marB="45729"/>
                </a:tc>
                <a:tc>
                  <a:txBody>
                    <a:bodyPr/>
                    <a:lstStyle/>
                    <a:p>
                      <a:pPr algn="ctr"/>
                      <a:r>
                        <a:rPr lang="en-US" sz="1400" b="1" dirty="0">
                          <a:latin typeface="Times New Roman" panose="02020603050405020304" pitchFamily="18" charset="0"/>
                          <a:cs typeface="Times New Roman" panose="02020603050405020304" pitchFamily="18" charset="0"/>
                        </a:rPr>
                        <a:t>12</a:t>
                      </a:r>
                      <a:endParaRPr lang="en-ZA" sz="1400" b="1"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5"/>
                  </a:ext>
                </a:extLst>
              </a:tr>
              <a:tr h="437058">
                <a:tc>
                  <a:txBody>
                    <a:bodyPr/>
                    <a:lstStyle/>
                    <a:p>
                      <a:r>
                        <a:rPr lang="en-ZA" sz="1400" b="1" dirty="0">
                          <a:latin typeface="Times New Roman" panose="02020603050405020304" pitchFamily="18" charset="0"/>
                          <a:cs typeface="Times New Roman" panose="02020603050405020304" pitchFamily="18" charset="0"/>
                        </a:rPr>
                        <a:t>Technology Management </a:t>
                      </a:r>
                    </a:p>
                  </a:txBody>
                  <a:tcPr marT="45729" marB="45729"/>
                </a:tc>
                <a:tc>
                  <a:txBody>
                    <a:bodyPr/>
                    <a:lstStyle/>
                    <a:p>
                      <a:pPr algn="ctr"/>
                      <a:r>
                        <a:rPr lang="en-US" sz="1400" b="1" dirty="0">
                          <a:latin typeface="Times New Roman" panose="02020603050405020304" pitchFamily="18" charset="0"/>
                          <a:cs typeface="Times New Roman" panose="02020603050405020304" pitchFamily="18" charset="0"/>
                        </a:rPr>
                        <a:t>12</a:t>
                      </a:r>
                      <a:endParaRPr lang="en-ZA" sz="1400" b="1"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6"/>
                  </a:ext>
                </a:extLst>
              </a:tr>
              <a:tr h="437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a:latin typeface="Times New Roman" panose="02020603050405020304" pitchFamily="18" charset="0"/>
                          <a:cs typeface="Times New Roman" panose="02020603050405020304" pitchFamily="18" charset="0"/>
                        </a:rPr>
                        <a:t>Research Dissertation </a:t>
                      </a:r>
                    </a:p>
                  </a:txBody>
                  <a:tcPr marT="45729" marB="45729"/>
                </a:tc>
                <a:tc>
                  <a:txBody>
                    <a:bodyPr/>
                    <a:lstStyle/>
                    <a:p>
                      <a:pPr algn="ctr"/>
                      <a:r>
                        <a:rPr lang="en-US" sz="1400" b="1" dirty="0">
                          <a:latin typeface="Times New Roman" panose="02020603050405020304" pitchFamily="18" charset="0"/>
                          <a:cs typeface="Times New Roman" panose="02020603050405020304" pitchFamily="18" charset="0"/>
                        </a:rPr>
                        <a:t>120</a:t>
                      </a:r>
                      <a:endParaRPr lang="en-ZA" sz="1400" b="1"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7"/>
                  </a:ext>
                </a:extLst>
              </a:tr>
              <a:tr h="4370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Total</a:t>
                      </a:r>
                      <a:endParaRPr lang="en-ZA" sz="1400" b="1" dirty="0">
                        <a:latin typeface="Times New Roman" panose="02020603050405020304" pitchFamily="18" charset="0"/>
                        <a:cs typeface="Times New Roman" panose="02020603050405020304" pitchFamily="18" charset="0"/>
                      </a:endParaRPr>
                    </a:p>
                  </a:txBody>
                  <a:tcPr marT="45729" marB="45729"/>
                </a:tc>
                <a:tc>
                  <a:txBody>
                    <a:bodyPr/>
                    <a:lstStyle/>
                    <a:p>
                      <a:pPr algn="ctr"/>
                      <a:r>
                        <a:rPr lang="en-US" sz="1400" b="1" dirty="0">
                          <a:latin typeface="Times New Roman" panose="02020603050405020304" pitchFamily="18" charset="0"/>
                          <a:cs typeface="Times New Roman" panose="02020603050405020304" pitchFamily="18" charset="0"/>
                        </a:rPr>
                        <a:t>180</a:t>
                      </a:r>
                      <a:endParaRPr lang="en-ZA" sz="1400" b="1"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8"/>
                  </a:ext>
                </a:extLst>
              </a:tr>
            </a:tbl>
          </a:graphicData>
        </a:graphic>
      </p:graphicFrame>
      <p:sp>
        <p:nvSpPr>
          <p:cNvPr id="7" name="Rounded Rectangle 20">
            <a:extLst>
              <a:ext uri="{FF2B5EF4-FFF2-40B4-BE49-F238E27FC236}">
                <a16:creationId xmlns:a16="http://schemas.microsoft.com/office/drawing/2014/main" id="{B6F51852-FE35-430A-9F61-4EA907A867F0}"/>
              </a:ext>
            </a:extLst>
          </p:cNvPr>
          <p:cNvSpPr>
            <a:spLocks noChangeArrowheads="1"/>
          </p:cNvSpPr>
          <p:nvPr/>
        </p:nvSpPr>
        <p:spPr bwMode="auto">
          <a:xfrm>
            <a:off x="7113603" y="2724646"/>
            <a:ext cx="3276600" cy="1066800"/>
          </a:xfrm>
          <a:prstGeom prst="roundRect">
            <a:avLst>
              <a:gd name="adj" fmla="val 16667"/>
            </a:avLst>
          </a:prstGeom>
          <a:solidFill>
            <a:srgbClr val="0000CC"/>
          </a:solidFill>
          <a:ln w="9525" algn="ctr">
            <a:solidFill>
              <a:schemeClr val="tx1"/>
            </a:solidFill>
            <a:round/>
            <a:headEnd/>
            <a:tailEnd/>
          </a:ln>
        </p:spPr>
        <p:txBody>
          <a:bodyPr/>
          <a:lstStyle>
            <a:lvl1pPr>
              <a:spcBef>
                <a:spcPct val="20000"/>
              </a:spcBef>
              <a:buChar char="•"/>
              <a:defRPr b="1">
                <a:solidFill>
                  <a:srgbClr val="336699"/>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buClr>
                <a:srgbClr val="003399"/>
              </a:buClr>
              <a:buNone/>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400" b="1" kern="0" dirty="0">
                <a:solidFill>
                  <a:schemeClr val="bg1"/>
                </a:solidFill>
                <a:latin typeface="Times New Roman" panose="02020603050405020304" pitchFamily="18" charset="0"/>
                <a:cs typeface="Times New Roman" panose="02020603050405020304" pitchFamily="18" charset="0"/>
              </a:rPr>
              <a:t>BSc Hons Degree in Science/</a:t>
            </a:r>
          </a:p>
          <a:p>
            <a:pPr>
              <a:buClr>
                <a:srgbClr val="003399"/>
              </a:buClr>
              <a:buNone/>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400" b="1" kern="0" dirty="0">
                <a:solidFill>
                  <a:schemeClr val="bg1"/>
                </a:solidFill>
                <a:latin typeface="Times New Roman" panose="02020603050405020304" pitchFamily="18" charset="0"/>
                <a:cs typeface="Times New Roman" panose="02020603050405020304" pitchFamily="18" charset="0"/>
              </a:rPr>
              <a:t> BSc Engineering</a:t>
            </a:r>
            <a:r>
              <a:rPr lang="en-US" sz="1400" kern="0" dirty="0">
                <a:solidFill>
                  <a:schemeClr val="bg1"/>
                </a:solidFill>
                <a:latin typeface="Times New Roman" panose="02020603050405020304" pitchFamily="18" charset="0"/>
                <a:cs typeface="Times New Roman" panose="02020603050405020304" pitchFamily="18" charset="0"/>
              </a:rPr>
              <a:t>.</a:t>
            </a:r>
            <a:endParaRPr lang="en-GB" sz="1400" kern="0" dirty="0">
              <a:solidFill>
                <a:schemeClr val="bg1"/>
              </a:solidFill>
              <a:latin typeface="Times New Roman" panose="02020603050405020304" pitchFamily="18" charset="0"/>
              <a:ea typeface="+mj-ea"/>
              <a:cs typeface="Times New Roman" panose="02020603050405020304" pitchFamily="18" charset="0"/>
            </a:endParaRPr>
          </a:p>
        </p:txBody>
      </p:sp>
      <p:sp>
        <p:nvSpPr>
          <p:cNvPr id="10" name="TextBox 9">
            <a:extLst>
              <a:ext uri="{FF2B5EF4-FFF2-40B4-BE49-F238E27FC236}">
                <a16:creationId xmlns:a16="http://schemas.microsoft.com/office/drawing/2014/main" id="{C795263E-72CF-48B9-9E90-1D5DE74F7551}"/>
              </a:ext>
            </a:extLst>
          </p:cNvPr>
          <p:cNvSpPr txBox="1"/>
          <p:nvPr/>
        </p:nvSpPr>
        <p:spPr>
          <a:xfrm>
            <a:off x="5708340" y="2224578"/>
            <a:ext cx="6161102" cy="369332"/>
          </a:xfrm>
          <a:prstGeom prst="rect">
            <a:avLst/>
          </a:prstGeom>
          <a:noFill/>
        </p:spPr>
        <p:txBody>
          <a:bodyPr wrap="square">
            <a:spAutoFit/>
          </a:bodyPr>
          <a:lstStyle/>
          <a:p>
            <a:pPr algn="ctr">
              <a:buClr>
                <a:srgbClr val="003399"/>
              </a:buClr>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800" b="1" kern="0" dirty="0">
                <a:solidFill>
                  <a:srgbClr val="C00000"/>
                </a:solidFill>
                <a:latin typeface="Times New Roman" panose="02020603050405020304" pitchFamily="18" charset="0"/>
                <a:ea typeface="+mj-ea"/>
                <a:cs typeface="Times New Roman" panose="02020603050405020304" pitchFamily="18" charset="0"/>
              </a:rPr>
              <a:t>ADMISSION REQUIREMENTS</a:t>
            </a:r>
          </a:p>
        </p:txBody>
      </p:sp>
      <p:sp>
        <p:nvSpPr>
          <p:cNvPr id="11" name="TextBox 10">
            <a:extLst>
              <a:ext uri="{FF2B5EF4-FFF2-40B4-BE49-F238E27FC236}">
                <a16:creationId xmlns:a16="http://schemas.microsoft.com/office/drawing/2014/main" id="{E579B885-AB15-45B3-9F61-A0C122FF5F96}"/>
              </a:ext>
            </a:extLst>
          </p:cNvPr>
          <p:cNvSpPr txBox="1"/>
          <p:nvPr/>
        </p:nvSpPr>
        <p:spPr>
          <a:xfrm>
            <a:off x="5566300" y="4264091"/>
            <a:ext cx="6161102" cy="646331"/>
          </a:xfrm>
          <a:prstGeom prst="rect">
            <a:avLst/>
          </a:prstGeom>
          <a:noFill/>
        </p:spPr>
        <p:txBody>
          <a:bodyPr wrap="square">
            <a:spAutoFit/>
          </a:bodyPr>
          <a:lstStyle/>
          <a:p>
            <a:pPr algn="ctr">
              <a:buClr>
                <a:srgbClr val="003399"/>
              </a:buClr>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800" b="1" kern="0" dirty="0">
                <a:latin typeface="Times New Roman" panose="02020603050405020304" pitchFamily="18" charset="0"/>
                <a:ea typeface="+mj-ea"/>
                <a:cs typeface="Times New Roman" panose="02020603050405020304" pitchFamily="18" charset="0"/>
              </a:rPr>
              <a:t>DURATION</a:t>
            </a:r>
            <a:r>
              <a:rPr lang="en-GB" sz="1800" b="1" kern="0" dirty="0">
                <a:solidFill>
                  <a:srgbClr val="0000CC"/>
                </a:solidFill>
                <a:latin typeface="Times New Roman" panose="02020603050405020304" pitchFamily="18" charset="0"/>
                <a:ea typeface="+mj-ea"/>
                <a:cs typeface="Times New Roman" panose="02020603050405020304" pitchFamily="18" charset="0"/>
              </a:rPr>
              <a:t>  </a:t>
            </a:r>
          </a:p>
          <a:p>
            <a:pPr algn="ctr">
              <a:buClr>
                <a:srgbClr val="003399"/>
              </a:buClr>
              <a:tabLst>
                <a:tab pos="0" algn="l"/>
                <a:tab pos="914364" algn="l"/>
                <a:tab pos="1828727" algn="l"/>
                <a:tab pos="2743091" algn="l"/>
                <a:tab pos="3657454" algn="l"/>
                <a:tab pos="4571818" algn="l"/>
                <a:tab pos="5486180" algn="l"/>
                <a:tab pos="6400544" algn="l"/>
                <a:tab pos="7314907" algn="l"/>
                <a:tab pos="8229271" algn="l"/>
                <a:tab pos="9143634" algn="l"/>
                <a:tab pos="10057998" algn="l"/>
              </a:tabLst>
              <a:defRPr/>
            </a:pPr>
            <a:r>
              <a:rPr lang="en-GB" sz="1800" b="1" kern="0" dirty="0">
                <a:solidFill>
                  <a:srgbClr val="0000CC"/>
                </a:solidFill>
                <a:latin typeface="Times New Roman" panose="02020603050405020304" pitchFamily="18" charset="0"/>
                <a:cs typeface="Times New Roman" panose="02020603050405020304" pitchFamily="18" charset="0"/>
              </a:rPr>
              <a:t>A minimum of two</a:t>
            </a:r>
            <a:r>
              <a:rPr lang="en-US" sz="1800" b="1" dirty="0">
                <a:solidFill>
                  <a:srgbClr val="0000CC"/>
                </a:solidFill>
                <a:latin typeface="Times New Roman" panose="02020603050405020304" pitchFamily="18" charset="0"/>
                <a:cs typeface="Times New Roman" panose="02020603050405020304" pitchFamily="18" charset="0"/>
              </a:rPr>
              <a:t> years full time</a:t>
            </a:r>
            <a:endParaRPr lang="en-GB" sz="1800" b="1" kern="0" dirty="0">
              <a:solidFill>
                <a:srgbClr val="0000CC"/>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65513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34298</TotalTime>
  <Words>1473</Words>
  <Application>Microsoft Office PowerPoint</Application>
  <PresentationFormat>Widescreen</PresentationFormat>
  <Paragraphs>316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Tahoma</vt:lpstr>
      <vt:lpstr>Times New Roman</vt:lpstr>
      <vt:lpstr>Wingdings</vt:lpstr>
      <vt:lpstr>Office Theme</vt:lpstr>
      <vt:lpstr>Teaching programmes and Research activities at the Centre for Applied Radiation Science and Technology and at Nuclear Engineering North-West University</vt:lpstr>
      <vt:lpstr>Content</vt:lpstr>
      <vt:lpstr>PowerPoint Presentation</vt:lpstr>
      <vt:lpstr>PowerPoint Presentation</vt:lpstr>
      <vt:lpstr>PowerPoint Presentation</vt:lpstr>
      <vt:lpstr>CARST Overview</vt:lpstr>
      <vt:lpstr>Teaching Curriculum at CARST</vt:lpstr>
      <vt:lpstr>Teaching Curriculum at CARST Cont…</vt:lpstr>
      <vt:lpstr>Teaching Curriculum at CARST Cont…</vt:lpstr>
      <vt:lpstr>Teaching Curriculum at CARST Cont…</vt:lpstr>
      <vt:lpstr>CARST graduates</vt:lpstr>
      <vt:lpstr>Student Diversity</vt:lpstr>
      <vt:lpstr>Graduates Employment Opportunities</vt:lpstr>
      <vt:lpstr>Nuclear Engineering</vt:lpstr>
      <vt:lpstr>Nuclear Engineering</vt:lpstr>
      <vt:lpstr>NE: PGDIP and PGDIP(NTM)</vt:lpstr>
      <vt:lpstr>PowerPoint Presentation</vt:lpstr>
      <vt:lpstr>Short Learning Programs: Set One</vt:lpstr>
      <vt:lpstr>SLPs Set Two: Specialist Courses - Examples</vt:lpstr>
      <vt:lpstr>SLPs: Set Three: Gap Knowledge</vt:lpstr>
      <vt:lpstr>CARST Research Focus</vt:lpstr>
      <vt:lpstr>Equipment at CARST</vt:lpstr>
      <vt:lpstr>Research Collaboration</vt:lpstr>
      <vt:lpstr>MoU/MoA/SLA</vt:lpstr>
      <vt:lpstr>CARST Recent projects</vt:lpstr>
      <vt:lpstr>NE: RESEARCH FIELDS</vt:lpstr>
      <vt:lpstr>NE: Nuclear Systems Studied</vt:lpstr>
      <vt:lpstr>NE: Computer Codes Expertise</vt:lpstr>
      <vt:lpstr>Recent Significant Projects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NWUUSER</dc:creator>
  <cp:lastModifiedBy>Helen Drummond</cp:lastModifiedBy>
  <cp:revision>224</cp:revision>
  <cp:lastPrinted>2025-06-11T12:28:23Z</cp:lastPrinted>
  <dcterms:created xsi:type="dcterms:W3CDTF">2022-05-10T10:41:55Z</dcterms:created>
  <dcterms:modified xsi:type="dcterms:W3CDTF">2025-06-13T11:11:40Z</dcterms:modified>
</cp:coreProperties>
</file>