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3" r:id="rId4"/>
    <p:sldId id="272" r:id="rId5"/>
    <p:sldId id="274" r:id="rId6"/>
    <p:sldId id="280" r:id="rId7"/>
    <p:sldId id="275" r:id="rId8"/>
    <p:sldId id="279" r:id="rId9"/>
    <p:sldId id="268" r:id="rId10"/>
    <p:sldId id="277"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036609-D4A7-40CF-A063-BA96F575D6F2}" v="15" dt="2025-06-17T05:15:17.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2" d="100"/>
          <a:sy n="62" d="100"/>
        </p:scale>
        <p:origin x="828"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FDD38-1193-012C-2CC7-F5E4FA3D7D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75BD090C-2F13-AF65-47C6-79D05BF3DE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C2604F88-7BE0-493E-5E51-0FED9984B686}"/>
              </a:ext>
            </a:extLst>
          </p:cNvPr>
          <p:cNvSpPr>
            <a:spLocks noGrp="1"/>
          </p:cNvSpPr>
          <p:nvPr>
            <p:ph type="dt" sz="half" idx="10"/>
          </p:nvPr>
        </p:nvSpPr>
        <p:spPr/>
        <p:txBody>
          <a:bodyPr/>
          <a:lstStyle/>
          <a:p>
            <a:fld id="{4C80C9CF-0321-4E1B-B869-8774AAAC2C5E}" type="datetimeFigureOut">
              <a:rPr lang="en-ZA" smtClean="0"/>
              <a:t>2025/06/16</a:t>
            </a:fld>
            <a:endParaRPr lang="en-ZA"/>
          </a:p>
        </p:txBody>
      </p:sp>
      <p:sp>
        <p:nvSpPr>
          <p:cNvPr id="5" name="Footer Placeholder 4">
            <a:extLst>
              <a:ext uri="{FF2B5EF4-FFF2-40B4-BE49-F238E27FC236}">
                <a16:creationId xmlns:a16="http://schemas.microsoft.com/office/drawing/2014/main" id="{7D7D1CBF-D283-4E13-AF3B-834C209FB34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2A3CFF0-9458-297B-A738-387B466A4FB3}"/>
              </a:ext>
            </a:extLst>
          </p:cNvPr>
          <p:cNvSpPr>
            <a:spLocks noGrp="1"/>
          </p:cNvSpPr>
          <p:nvPr>
            <p:ph type="sldNum" sz="quarter" idx="12"/>
          </p:nvPr>
        </p:nvSpPr>
        <p:spPr/>
        <p:txBody>
          <a:bodyPr/>
          <a:lstStyle/>
          <a:p>
            <a:fld id="{BDC740A4-2C11-4A76-A398-0C5BC6F24D30}" type="slidenum">
              <a:rPr lang="en-ZA" smtClean="0"/>
              <a:t>‹#›</a:t>
            </a:fld>
            <a:endParaRPr lang="en-ZA"/>
          </a:p>
        </p:txBody>
      </p:sp>
    </p:spTree>
    <p:extLst>
      <p:ext uri="{BB962C8B-B14F-4D97-AF65-F5344CB8AC3E}">
        <p14:creationId xmlns:p14="http://schemas.microsoft.com/office/powerpoint/2010/main" val="1575873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A6204-C605-8612-613C-10E74013461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7B10A0B-A877-084A-59A9-596A12E0C3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6CED922-EE99-BBED-B3A8-B21A108DD646}"/>
              </a:ext>
            </a:extLst>
          </p:cNvPr>
          <p:cNvSpPr>
            <a:spLocks noGrp="1"/>
          </p:cNvSpPr>
          <p:nvPr>
            <p:ph type="dt" sz="half" idx="10"/>
          </p:nvPr>
        </p:nvSpPr>
        <p:spPr/>
        <p:txBody>
          <a:bodyPr/>
          <a:lstStyle/>
          <a:p>
            <a:fld id="{4C80C9CF-0321-4E1B-B869-8774AAAC2C5E}" type="datetimeFigureOut">
              <a:rPr lang="en-ZA" smtClean="0"/>
              <a:t>2025/06/16</a:t>
            </a:fld>
            <a:endParaRPr lang="en-ZA"/>
          </a:p>
        </p:txBody>
      </p:sp>
      <p:sp>
        <p:nvSpPr>
          <p:cNvPr id="5" name="Footer Placeholder 4">
            <a:extLst>
              <a:ext uri="{FF2B5EF4-FFF2-40B4-BE49-F238E27FC236}">
                <a16:creationId xmlns:a16="http://schemas.microsoft.com/office/drawing/2014/main" id="{A65359A8-5FB9-EA75-4C11-ACC64F84645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86B39BA-BA28-ED35-870A-F7B5E9A3C2E7}"/>
              </a:ext>
            </a:extLst>
          </p:cNvPr>
          <p:cNvSpPr>
            <a:spLocks noGrp="1"/>
          </p:cNvSpPr>
          <p:nvPr>
            <p:ph type="sldNum" sz="quarter" idx="12"/>
          </p:nvPr>
        </p:nvSpPr>
        <p:spPr/>
        <p:txBody>
          <a:bodyPr/>
          <a:lstStyle/>
          <a:p>
            <a:fld id="{BDC740A4-2C11-4A76-A398-0C5BC6F24D30}" type="slidenum">
              <a:rPr lang="en-ZA" smtClean="0"/>
              <a:t>‹#›</a:t>
            </a:fld>
            <a:endParaRPr lang="en-ZA"/>
          </a:p>
        </p:txBody>
      </p:sp>
    </p:spTree>
    <p:extLst>
      <p:ext uri="{BB962C8B-B14F-4D97-AF65-F5344CB8AC3E}">
        <p14:creationId xmlns:p14="http://schemas.microsoft.com/office/powerpoint/2010/main" val="2439327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6D43BF-39D5-DDC3-2EEE-0074C7E563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9CE25A7-7EAB-3868-EB12-3774009335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B2BE4C9-6EFC-5D2D-7312-F908D3B6A00B}"/>
              </a:ext>
            </a:extLst>
          </p:cNvPr>
          <p:cNvSpPr>
            <a:spLocks noGrp="1"/>
          </p:cNvSpPr>
          <p:nvPr>
            <p:ph type="dt" sz="half" idx="10"/>
          </p:nvPr>
        </p:nvSpPr>
        <p:spPr/>
        <p:txBody>
          <a:bodyPr/>
          <a:lstStyle/>
          <a:p>
            <a:fld id="{4C80C9CF-0321-4E1B-B869-8774AAAC2C5E}" type="datetimeFigureOut">
              <a:rPr lang="en-ZA" smtClean="0"/>
              <a:t>2025/06/16</a:t>
            </a:fld>
            <a:endParaRPr lang="en-ZA"/>
          </a:p>
        </p:txBody>
      </p:sp>
      <p:sp>
        <p:nvSpPr>
          <p:cNvPr id="5" name="Footer Placeholder 4">
            <a:extLst>
              <a:ext uri="{FF2B5EF4-FFF2-40B4-BE49-F238E27FC236}">
                <a16:creationId xmlns:a16="http://schemas.microsoft.com/office/drawing/2014/main" id="{8FCC55F3-EF25-82B1-488E-169FFC668D9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25A8ED0-E0B0-8026-9645-808332FEB61B}"/>
              </a:ext>
            </a:extLst>
          </p:cNvPr>
          <p:cNvSpPr>
            <a:spLocks noGrp="1"/>
          </p:cNvSpPr>
          <p:nvPr>
            <p:ph type="sldNum" sz="quarter" idx="12"/>
          </p:nvPr>
        </p:nvSpPr>
        <p:spPr/>
        <p:txBody>
          <a:bodyPr/>
          <a:lstStyle/>
          <a:p>
            <a:fld id="{BDC740A4-2C11-4A76-A398-0C5BC6F24D30}" type="slidenum">
              <a:rPr lang="en-ZA" smtClean="0"/>
              <a:t>‹#›</a:t>
            </a:fld>
            <a:endParaRPr lang="en-ZA"/>
          </a:p>
        </p:txBody>
      </p:sp>
    </p:spTree>
    <p:extLst>
      <p:ext uri="{BB962C8B-B14F-4D97-AF65-F5344CB8AC3E}">
        <p14:creationId xmlns:p14="http://schemas.microsoft.com/office/powerpoint/2010/main" val="336227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3DD44-FB6F-7810-98F2-56968E4499C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CE114FB-863F-1569-DB3B-604C586690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3299683-749C-297A-4199-A64C3B75F0ED}"/>
              </a:ext>
            </a:extLst>
          </p:cNvPr>
          <p:cNvSpPr>
            <a:spLocks noGrp="1"/>
          </p:cNvSpPr>
          <p:nvPr>
            <p:ph type="dt" sz="half" idx="10"/>
          </p:nvPr>
        </p:nvSpPr>
        <p:spPr/>
        <p:txBody>
          <a:bodyPr/>
          <a:lstStyle/>
          <a:p>
            <a:fld id="{4C80C9CF-0321-4E1B-B869-8774AAAC2C5E}" type="datetimeFigureOut">
              <a:rPr lang="en-ZA" smtClean="0"/>
              <a:t>2025/06/16</a:t>
            </a:fld>
            <a:endParaRPr lang="en-ZA"/>
          </a:p>
        </p:txBody>
      </p:sp>
      <p:sp>
        <p:nvSpPr>
          <p:cNvPr id="5" name="Footer Placeholder 4">
            <a:extLst>
              <a:ext uri="{FF2B5EF4-FFF2-40B4-BE49-F238E27FC236}">
                <a16:creationId xmlns:a16="http://schemas.microsoft.com/office/drawing/2014/main" id="{BAA0E669-BEBF-2548-4F59-DBC6D79A369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5F74944-BC0E-EEB2-E643-1D4A7AA71DF5}"/>
              </a:ext>
            </a:extLst>
          </p:cNvPr>
          <p:cNvSpPr>
            <a:spLocks noGrp="1"/>
          </p:cNvSpPr>
          <p:nvPr>
            <p:ph type="sldNum" sz="quarter" idx="12"/>
          </p:nvPr>
        </p:nvSpPr>
        <p:spPr/>
        <p:txBody>
          <a:bodyPr/>
          <a:lstStyle/>
          <a:p>
            <a:fld id="{BDC740A4-2C11-4A76-A398-0C5BC6F24D30}" type="slidenum">
              <a:rPr lang="en-ZA" smtClean="0"/>
              <a:t>‹#›</a:t>
            </a:fld>
            <a:endParaRPr lang="en-ZA"/>
          </a:p>
        </p:txBody>
      </p:sp>
    </p:spTree>
    <p:extLst>
      <p:ext uri="{BB962C8B-B14F-4D97-AF65-F5344CB8AC3E}">
        <p14:creationId xmlns:p14="http://schemas.microsoft.com/office/powerpoint/2010/main" val="398026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E454-E1E4-769D-D6DD-3BF16BB9BF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D2DF8145-5843-9240-E782-55003328C6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0AAC42-6BCB-78EF-F5D8-AB57D2C1782A}"/>
              </a:ext>
            </a:extLst>
          </p:cNvPr>
          <p:cNvSpPr>
            <a:spLocks noGrp="1"/>
          </p:cNvSpPr>
          <p:nvPr>
            <p:ph type="dt" sz="half" idx="10"/>
          </p:nvPr>
        </p:nvSpPr>
        <p:spPr/>
        <p:txBody>
          <a:bodyPr/>
          <a:lstStyle/>
          <a:p>
            <a:fld id="{4C80C9CF-0321-4E1B-B869-8774AAAC2C5E}" type="datetimeFigureOut">
              <a:rPr lang="en-ZA" smtClean="0"/>
              <a:t>2025/06/16</a:t>
            </a:fld>
            <a:endParaRPr lang="en-ZA"/>
          </a:p>
        </p:txBody>
      </p:sp>
      <p:sp>
        <p:nvSpPr>
          <p:cNvPr id="5" name="Footer Placeholder 4">
            <a:extLst>
              <a:ext uri="{FF2B5EF4-FFF2-40B4-BE49-F238E27FC236}">
                <a16:creationId xmlns:a16="http://schemas.microsoft.com/office/drawing/2014/main" id="{7F1D3065-8229-4F19-377A-EBB88D62C50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3356AED-7870-6A9E-8EAD-E7C454F4131D}"/>
              </a:ext>
            </a:extLst>
          </p:cNvPr>
          <p:cNvSpPr>
            <a:spLocks noGrp="1"/>
          </p:cNvSpPr>
          <p:nvPr>
            <p:ph type="sldNum" sz="quarter" idx="12"/>
          </p:nvPr>
        </p:nvSpPr>
        <p:spPr/>
        <p:txBody>
          <a:bodyPr/>
          <a:lstStyle/>
          <a:p>
            <a:fld id="{BDC740A4-2C11-4A76-A398-0C5BC6F24D30}" type="slidenum">
              <a:rPr lang="en-ZA" smtClean="0"/>
              <a:t>‹#›</a:t>
            </a:fld>
            <a:endParaRPr lang="en-ZA"/>
          </a:p>
        </p:txBody>
      </p:sp>
    </p:spTree>
    <p:extLst>
      <p:ext uri="{BB962C8B-B14F-4D97-AF65-F5344CB8AC3E}">
        <p14:creationId xmlns:p14="http://schemas.microsoft.com/office/powerpoint/2010/main" val="1032720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57EAC-3407-1DDA-BD8B-E66DFEEED05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355F5DD7-287E-465D-795D-6F49A016C4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9C2B4E57-2095-A99B-1C6E-FF49304A8C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9A87654C-5E64-7949-ADDD-41F3FBEFC727}"/>
              </a:ext>
            </a:extLst>
          </p:cNvPr>
          <p:cNvSpPr>
            <a:spLocks noGrp="1"/>
          </p:cNvSpPr>
          <p:nvPr>
            <p:ph type="dt" sz="half" idx="10"/>
          </p:nvPr>
        </p:nvSpPr>
        <p:spPr/>
        <p:txBody>
          <a:bodyPr/>
          <a:lstStyle/>
          <a:p>
            <a:fld id="{4C80C9CF-0321-4E1B-B869-8774AAAC2C5E}" type="datetimeFigureOut">
              <a:rPr lang="en-ZA" smtClean="0"/>
              <a:t>2025/06/16</a:t>
            </a:fld>
            <a:endParaRPr lang="en-ZA"/>
          </a:p>
        </p:txBody>
      </p:sp>
      <p:sp>
        <p:nvSpPr>
          <p:cNvPr id="6" name="Footer Placeholder 5">
            <a:extLst>
              <a:ext uri="{FF2B5EF4-FFF2-40B4-BE49-F238E27FC236}">
                <a16:creationId xmlns:a16="http://schemas.microsoft.com/office/drawing/2014/main" id="{9A05ABA4-9D4E-AA84-D306-74D1942F601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8C7E7EA-6EDF-D64C-F7D3-9ECA96E11A61}"/>
              </a:ext>
            </a:extLst>
          </p:cNvPr>
          <p:cNvSpPr>
            <a:spLocks noGrp="1"/>
          </p:cNvSpPr>
          <p:nvPr>
            <p:ph type="sldNum" sz="quarter" idx="12"/>
          </p:nvPr>
        </p:nvSpPr>
        <p:spPr/>
        <p:txBody>
          <a:bodyPr/>
          <a:lstStyle/>
          <a:p>
            <a:fld id="{BDC740A4-2C11-4A76-A398-0C5BC6F24D30}" type="slidenum">
              <a:rPr lang="en-ZA" smtClean="0"/>
              <a:t>‹#›</a:t>
            </a:fld>
            <a:endParaRPr lang="en-ZA"/>
          </a:p>
        </p:txBody>
      </p:sp>
    </p:spTree>
    <p:extLst>
      <p:ext uri="{BB962C8B-B14F-4D97-AF65-F5344CB8AC3E}">
        <p14:creationId xmlns:p14="http://schemas.microsoft.com/office/powerpoint/2010/main" val="1247789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0B85-D7DC-8D4C-A5BD-41FB812C3594}"/>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76C11B23-9A55-C6BC-DBB2-B47AF98242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0FA4A5-FCE2-A672-C318-B78A3CFF34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0755F4BC-ABB5-6DB0-C45A-55E41E574E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1A7D92-F006-7C27-040B-5A877A1712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90DC69BC-94EF-DE90-E8CA-AF7FDCD213C5}"/>
              </a:ext>
            </a:extLst>
          </p:cNvPr>
          <p:cNvSpPr>
            <a:spLocks noGrp="1"/>
          </p:cNvSpPr>
          <p:nvPr>
            <p:ph type="dt" sz="half" idx="10"/>
          </p:nvPr>
        </p:nvSpPr>
        <p:spPr/>
        <p:txBody>
          <a:bodyPr/>
          <a:lstStyle/>
          <a:p>
            <a:fld id="{4C80C9CF-0321-4E1B-B869-8774AAAC2C5E}" type="datetimeFigureOut">
              <a:rPr lang="en-ZA" smtClean="0"/>
              <a:t>2025/06/16</a:t>
            </a:fld>
            <a:endParaRPr lang="en-ZA"/>
          </a:p>
        </p:txBody>
      </p:sp>
      <p:sp>
        <p:nvSpPr>
          <p:cNvPr id="8" name="Footer Placeholder 7">
            <a:extLst>
              <a:ext uri="{FF2B5EF4-FFF2-40B4-BE49-F238E27FC236}">
                <a16:creationId xmlns:a16="http://schemas.microsoft.com/office/drawing/2014/main" id="{3A62EA45-F3D6-6763-F1E2-3E9CAB64B8E5}"/>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70E9F52E-AC61-688F-1F47-E0ABD7B89633}"/>
              </a:ext>
            </a:extLst>
          </p:cNvPr>
          <p:cNvSpPr>
            <a:spLocks noGrp="1"/>
          </p:cNvSpPr>
          <p:nvPr>
            <p:ph type="sldNum" sz="quarter" idx="12"/>
          </p:nvPr>
        </p:nvSpPr>
        <p:spPr/>
        <p:txBody>
          <a:bodyPr/>
          <a:lstStyle/>
          <a:p>
            <a:fld id="{BDC740A4-2C11-4A76-A398-0C5BC6F24D30}" type="slidenum">
              <a:rPr lang="en-ZA" smtClean="0"/>
              <a:t>‹#›</a:t>
            </a:fld>
            <a:endParaRPr lang="en-ZA"/>
          </a:p>
        </p:txBody>
      </p:sp>
    </p:spTree>
    <p:extLst>
      <p:ext uri="{BB962C8B-B14F-4D97-AF65-F5344CB8AC3E}">
        <p14:creationId xmlns:p14="http://schemas.microsoft.com/office/powerpoint/2010/main" val="101002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88C6-0FD8-42CF-ABA0-D529F0A4834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B5722CC2-4D1D-57A9-C69D-E9A03C11E82F}"/>
              </a:ext>
            </a:extLst>
          </p:cNvPr>
          <p:cNvSpPr>
            <a:spLocks noGrp="1"/>
          </p:cNvSpPr>
          <p:nvPr>
            <p:ph type="dt" sz="half" idx="10"/>
          </p:nvPr>
        </p:nvSpPr>
        <p:spPr/>
        <p:txBody>
          <a:bodyPr/>
          <a:lstStyle/>
          <a:p>
            <a:fld id="{4C80C9CF-0321-4E1B-B869-8774AAAC2C5E}" type="datetimeFigureOut">
              <a:rPr lang="en-ZA" smtClean="0"/>
              <a:t>2025/06/16</a:t>
            </a:fld>
            <a:endParaRPr lang="en-ZA"/>
          </a:p>
        </p:txBody>
      </p:sp>
      <p:sp>
        <p:nvSpPr>
          <p:cNvPr id="4" name="Footer Placeholder 3">
            <a:extLst>
              <a:ext uri="{FF2B5EF4-FFF2-40B4-BE49-F238E27FC236}">
                <a16:creationId xmlns:a16="http://schemas.microsoft.com/office/drawing/2014/main" id="{9657123E-48FA-20C3-1F0F-2A91C2CD6C22}"/>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25211D5E-F594-615A-9CAC-B4BE0E56BB7A}"/>
              </a:ext>
            </a:extLst>
          </p:cNvPr>
          <p:cNvSpPr>
            <a:spLocks noGrp="1"/>
          </p:cNvSpPr>
          <p:nvPr>
            <p:ph type="sldNum" sz="quarter" idx="12"/>
          </p:nvPr>
        </p:nvSpPr>
        <p:spPr/>
        <p:txBody>
          <a:bodyPr/>
          <a:lstStyle/>
          <a:p>
            <a:fld id="{BDC740A4-2C11-4A76-A398-0C5BC6F24D30}" type="slidenum">
              <a:rPr lang="en-ZA" smtClean="0"/>
              <a:t>‹#›</a:t>
            </a:fld>
            <a:endParaRPr lang="en-ZA"/>
          </a:p>
        </p:txBody>
      </p:sp>
    </p:spTree>
    <p:extLst>
      <p:ext uri="{BB962C8B-B14F-4D97-AF65-F5344CB8AC3E}">
        <p14:creationId xmlns:p14="http://schemas.microsoft.com/office/powerpoint/2010/main" val="114031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BF31C5-1CCF-829C-F30B-0F3642FF990D}"/>
              </a:ext>
            </a:extLst>
          </p:cNvPr>
          <p:cNvSpPr>
            <a:spLocks noGrp="1"/>
          </p:cNvSpPr>
          <p:nvPr>
            <p:ph type="dt" sz="half" idx="10"/>
          </p:nvPr>
        </p:nvSpPr>
        <p:spPr/>
        <p:txBody>
          <a:bodyPr/>
          <a:lstStyle/>
          <a:p>
            <a:fld id="{4C80C9CF-0321-4E1B-B869-8774AAAC2C5E}" type="datetimeFigureOut">
              <a:rPr lang="en-ZA" smtClean="0"/>
              <a:t>2025/06/16</a:t>
            </a:fld>
            <a:endParaRPr lang="en-ZA"/>
          </a:p>
        </p:txBody>
      </p:sp>
      <p:sp>
        <p:nvSpPr>
          <p:cNvPr id="3" name="Footer Placeholder 2">
            <a:extLst>
              <a:ext uri="{FF2B5EF4-FFF2-40B4-BE49-F238E27FC236}">
                <a16:creationId xmlns:a16="http://schemas.microsoft.com/office/drawing/2014/main" id="{7175744B-E771-9AE8-000D-4EBD395D4F9A}"/>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8A4DE7BB-8D28-F5E2-5E33-34D2C15FAFC8}"/>
              </a:ext>
            </a:extLst>
          </p:cNvPr>
          <p:cNvSpPr>
            <a:spLocks noGrp="1"/>
          </p:cNvSpPr>
          <p:nvPr>
            <p:ph type="sldNum" sz="quarter" idx="12"/>
          </p:nvPr>
        </p:nvSpPr>
        <p:spPr/>
        <p:txBody>
          <a:bodyPr/>
          <a:lstStyle/>
          <a:p>
            <a:fld id="{BDC740A4-2C11-4A76-A398-0C5BC6F24D30}" type="slidenum">
              <a:rPr lang="en-ZA" smtClean="0"/>
              <a:t>‹#›</a:t>
            </a:fld>
            <a:endParaRPr lang="en-ZA"/>
          </a:p>
        </p:txBody>
      </p:sp>
    </p:spTree>
    <p:extLst>
      <p:ext uri="{BB962C8B-B14F-4D97-AF65-F5344CB8AC3E}">
        <p14:creationId xmlns:p14="http://schemas.microsoft.com/office/powerpoint/2010/main" val="3756519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DA4D-3AB2-B2AB-D28C-CFDF634F90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A03C3109-8386-85CC-2441-1AAD5FE90E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1C110690-0BC6-E299-6E05-55E729932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AA52FD-4973-DB48-2DF5-241E9D240772}"/>
              </a:ext>
            </a:extLst>
          </p:cNvPr>
          <p:cNvSpPr>
            <a:spLocks noGrp="1"/>
          </p:cNvSpPr>
          <p:nvPr>
            <p:ph type="dt" sz="half" idx="10"/>
          </p:nvPr>
        </p:nvSpPr>
        <p:spPr/>
        <p:txBody>
          <a:bodyPr/>
          <a:lstStyle/>
          <a:p>
            <a:fld id="{4C80C9CF-0321-4E1B-B869-8774AAAC2C5E}" type="datetimeFigureOut">
              <a:rPr lang="en-ZA" smtClean="0"/>
              <a:t>2025/06/16</a:t>
            </a:fld>
            <a:endParaRPr lang="en-ZA"/>
          </a:p>
        </p:txBody>
      </p:sp>
      <p:sp>
        <p:nvSpPr>
          <p:cNvPr id="6" name="Footer Placeholder 5">
            <a:extLst>
              <a:ext uri="{FF2B5EF4-FFF2-40B4-BE49-F238E27FC236}">
                <a16:creationId xmlns:a16="http://schemas.microsoft.com/office/drawing/2014/main" id="{0EE906BF-1281-AC77-E10D-2E3F1A88FB3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B031A66-0A6F-D88F-9E9A-D124B489B265}"/>
              </a:ext>
            </a:extLst>
          </p:cNvPr>
          <p:cNvSpPr>
            <a:spLocks noGrp="1"/>
          </p:cNvSpPr>
          <p:nvPr>
            <p:ph type="sldNum" sz="quarter" idx="12"/>
          </p:nvPr>
        </p:nvSpPr>
        <p:spPr/>
        <p:txBody>
          <a:bodyPr/>
          <a:lstStyle/>
          <a:p>
            <a:fld id="{BDC740A4-2C11-4A76-A398-0C5BC6F24D30}" type="slidenum">
              <a:rPr lang="en-ZA" smtClean="0"/>
              <a:t>‹#›</a:t>
            </a:fld>
            <a:endParaRPr lang="en-ZA"/>
          </a:p>
        </p:txBody>
      </p:sp>
    </p:spTree>
    <p:extLst>
      <p:ext uri="{BB962C8B-B14F-4D97-AF65-F5344CB8AC3E}">
        <p14:creationId xmlns:p14="http://schemas.microsoft.com/office/powerpoint/2010/main" val="4153680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1DD74-7449-26F0-A196-9FE6F8ED3F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AF55465-9D9C-6864-19E1-3009A6FA3C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58B47F8A-EADB-2AD0-B97B-FDA744CDE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69E127-9EA2-1E02-03CB-70230F3C6A74}"/>
              </a:ext>
            </a:extLst>
          </p:cNvPr>
          <p:cNvSpPr>
            <a:spLocks noGrp="1"/>
          </p:cNvSpPr>
          <p:nvPr>
            <p:ph type="dt" sz="half" idx="10"/>
          </p:nvPr>
        </p:nvSpPr>
        <p:spPr/>
        <p:txBody>
          <a:bodyPr/>
          <a:lstStyle/>
          <a:p>
            <a:fld id="{4C80C9CF-0321-4E1B-B869-8774AAAC2C5E}" type="datetimeFigureOut">
              <a:rPr lang="en-ZA" smtClean="0"/>
              <a:t>2025/06/16</a:t>
            </a:fld>
            <a:endParaRPr lang="en-ZA"/>
          </a:p>
        </p:txBody>
      </p:sp>
      <p:sp>
        <p:nvSpPr>
          <p:cNvPr id="6" name="Footer Placeholder 5">
            <a:extLst>
              <a:ext uri="{FF2B5EF4-FFF2-40B4-BE49-F238E27FC236}">
                <a16:creationId xmlns:a16="http://schemas.microsoft.com/office/drawing/2014/main" id="{194FBA7D-0D4B-B1A0-0E2A-F8EAA325D28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92C9A917-DD3F-56D6-4799-2ED3DD30A5F7}"/>
              </a:ext>
            </a:extLst>
          </p:cNvPr>
          <p:cNvSpPr>
            <a:spLocks noGrp="1"/>
          </p:cNvSpPr>
          <p:nvPr>
            <p:ph type="sldNum" sz="quarter" idx="12"/>
          </p:nvPr>
        </p:nvSpPr>
        <p:spPr/>
        <p:txBody>
          <a:bodyPr/>
          <a:lstStyle/>
          <a:p>
            <a:fld id="{BDC740A4-2C11-4A76-A398-0C5BC6F24D30}" type="slidenum">
              <a:rPr lang="en-ZA" smtClean="0"/>
              <a:t>‹#›</a:t>
            </a:fld>
            <a:endParaRPr lang="en-ZA"/>
          </a:p>
        </p:txBody>
      </p:sp>
    </p:spTree>
    <p:extLst>
      <p:ext uri="{BB962C8B-B14F-4D97-AF65-F5344CB8AC3E}">
        <p14:creationId xmlns:p14="http://schemas.microsoft.com/office/powerpoint/2010/main" val="19262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C6A2D1-C445-6FD2-5258-A7D824863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810032F3-BE9E-2133-A86B-70D8869DF9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016B1C1-CCE8-AABC-C17F-CA455B61DF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0C9CF-0321-4E1B-B869-8774AAAC2C5E}" type="datetimeFigureOut">
              <a:rPr lang="en-ZA" smtClean="0"/>
              <a:t>2025/06/16</a:t>
            </a:fld>
            <a:endParaRPr lang="en-ZA"/>
          </a:p>
        </p:txBody>
      </p:sp>
      <p:sp>
        <p:nvSpPr>
          <p:cNvPr id="5" name="Footer Placeholder 4">
            <a:extLst>
              <a:ext uri="{FF2B5EF4-FFF2-40B4-BE49-F238E27FC236}">
                <a16:creationId xmlns:a16="http://schemas.microsoft.com/office/drawing/2014/main" id="{02EBA493-D0D6-4D60-5369-106D44CA10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0DAACD11-8AB0-7902-8E23-140C7494BA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740A4-2C11-4A76-A398-0C5BC6F24D30}" type="slidenum">
              <a:rPr lang="en-ZA" smtClean="0"/>
              <a:t>‹#›</a:t>
            </a:fld>
            <a:endParaRPr lang="en-ZA"/>
          </a:p>
        </p:txBody>
      </p:sp>
    </p:spTree>
    <p:extLst>
      <p:ext uri="{BB962C8B-B14F-4D97-AF65-F5344CB8AC3E}">
        <p14:creationId xmlns:p14="http://schemas.microsoft.com/office/powerpoint/2010/main" val="219155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07/978-3-319-00047-3_10" TargetMode="External"/><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doi.org/10.1134/S106377882301047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9307D-043E-C982-4CE1-52967832525D}"/>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070B6ECF-BFD4-DD51-3C1E-229A3E77EC11}"/>
              </a:ext>
            </a:extLst>
          </p:cNvPr>
          <p:cNvSpPr>
            <a:spLocks noGrp="1"/>
          </p:cNvSpPr>
          <p:nvPr>
            <p:ph type="subTitle" idx="1"/>
          </p:nvPr>
        </p:nvSpPr>
        <p:spPr/>
        <p:txBody>
          <a:bodyPr/>
          <a:lstStyle/>
          <a:p>
            <a:endParaRPr lang="en-ZA"/>
          </a:p>
        </p:txBody>
      </p:sp>
      <p:pic>
        <p:nvPicPr>
          <p:cNvPr id="5" name="Picture 4">
            <a:extLst>
              <a:ext uri="{FF2B5EF4-FFF2-40B4-BE49-F238E27FC236}">
                <a16:creationId xmlns:a16="http://schemas.microsoft.com/office/drawing/2014/main" id="{D8E490FE-953C-FE43-B3E3-DBD284A40F8C}"/>
              </a:ext>
            </a:extLst>
          </p:cNvPr>
          <p:cNvPicPr>
            <a:picLocks noChangeAspect="1"/>
          </p:cNvPicPr>
          <p:nvPr/>
        </p:nvPicPr>
        <p:blipFill>
          <a:blip r:embed="rId2"/>
          <a:stretch>
            <a:fillRect/>
          </a:stretch>
        </p:blipFill>
        <p:spPr>
          <a:xfrm>
            <a:off x="0" y="0"/>
            <a:ext cx="12192000" cy="5728336"/>
          </a:xfrm>
          <a:prstGeom prst="rect">
            <a:avLst/>
          </a:prstGeom>
        </p:spPr>
      </p:pic>
      <p:sp>
        <p:nvSpPr>
          <p:cNvPr id="9" name="TextBox 8">
            <a:extLst>
              <a:ext uri="{FF2B5EF4-FFF2-40B4-BE49-F238E27FC236}">
                <a16:creationId xmlns:a16="http://schemas.microsoft.com/office/drawing/2014/main" id="{F61EB73D-6D84-5E46-D3D7-DD7350E5CA49}"/>
              </a:ext>
            </a:extLst>
          </p:cNvPr>
          <p:cNvSpPr txBox="1"/>
          <p:nvPr/>
        </p:nvSpPr>
        <p:spPr>
          <a:xfrm>
            <a:off x="0" y="1956745"/>
            <a:ext cx="10048240" cy="3447098"/>
          </a:xfrm>
          <a:prstGeom prst="rect">
            <a:avLst/>
          </a:prstGeom>
          <a:noFill/>
        </p:spPr>
        <p:txBody>
          <a:bodyPr wrap="square" rtlCol="0">
            <a:spAutoFit/>
          </a:bodyPr>
          <a:lstStyle/>
          <a:p>
            <a:r>
              <a:rPr lang="en-GB" sz="3200" b="1" dirty="0">
                <a:latin typeface="Abadi" panose="020B0604020104020204" pitchFamily="34" charset="0"/>
              </a:rPr>
              <a:t>Impact of the Collaboration on HCD - UNIZULU perspective</a:t>
            </a:r>
          </a:p>
          <a:p>
            <a:endParaRPr lang="en-GB" sz="2800" b="1" dirty="0">
              <a:latin typeface="Abadi" panose="020B0604020104020204" pitchFamily="34" charset="0"/>
            </a:endParaRPr>
          </a:p>
          <a:p>
            <a:pPr algn="just"/>
            <a:r>
              <a:rPr lang="en-US" sz="2400" dirty="0">
                <a:solidFill>
                  <a:schemeClr val="accent1"/>
                </a:solidFill>
                <a:latin typeface="Abadi" panose="020B0604020104020204" pitchFamily="34" charset="0"/>
              </a:rPr>
              <a:t>Exploring Long-Lived Shape Isomers in Photofission Fragments Using the upgraded VEGA spectrometer at the FLNR of the JINR..</a:t>
            </a:r>
          </a:p>
          <a:p>
            <a:endParaRPr lang="en-ZA" sz="1600" i="1" dirty="0">
              <a:latin typeface="Abadi" panose="020B0604020104020204" pitchFamily="34" charset="0"/>
            </a:endParaRPr>
          </a:p>
          <a:p>
            <a:r>
              <a:rPr lang="en-ZA" sz="2800" i="1" dirty="0">
                <a:latin typeface="Abadi" panose="020B0604020104020204" pitchFamily="34" charset="0"/>
              </a:rPr>
              <a:t>Ngcobo PZ, Kamanin DV, </a:t>
            </a:r>
            <a:r>
              <a:rPr lang="en-ZA" sz="2800" i="1" dirty="0" err="1">
                <a:latin typeface="Abadi" panose="020B0604020104020204" pitchFamily="34" charset="0"/>
              </a:rPr>
              <a:t>Pyatkov</a:t>
            </a:r>
            <a:r>
              <a:rPr lang="en-ZA" sz="2800" i="1" dirty="0">
                <a:latin typeface="Abadi" panose="020B0604020104020204" pitchFamily="34" charset="0"/>
              </a:rPr>
              <a:t> Y. V.</a:t>
            </a:r>
          </a:p>
          <a:p>
            <a:endParaRPr lang="en-ZA" sz="1400" i="1" dirty="0">
              <a:latin typeface="Abadi" panose="020B0604020104020204" pitchFamily="34" charset="0"/>
            </a:endParaRPr>
          </a:p>
          <a:p>
            <a:r>
              <a:rPr lang="en-ZA" sz="2000" dirty="0">
                <a:latin typeface="Abadi" panose="020B0604020104020204" pitchFamily="34" charset="0"/>
              </a:rPr>
              <a:t>Department of Physics, University of Zululand, Private Bag x1001, DLANGEZWA - 3886</a:t>
            </a:r>
            <a:endParaRPr lang="en-US" sz="2000" dirty="0">
              <a:latin typeface="Abadi" panose="020B0604020104020204" pitchFamily="34" charset="0"/>
            </a:endParaRPr>
          </a:p>
        </p:txBody>
      </p:sp>
      <p:pic>
        <p:nvPicPr>
          <p:cNvPr id="1028" name="Picture 4" descr="iThemba LABS - Wikipedia">
            <a:extLst>
              <a:ext uri="{FF2B5EF4-FFF2-40B4-BE49-F238E27FC236}">
                <a16:creationId xmlns:a16="http://schemas.microsoft.com/office/drawing/2014/main" id="{764BF532-7AB3-0387-85F3-B81A89CAC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9885"/>
            <a:ext cx="2846073" cy="10461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57993D9-DB0A-DA89-32B8-8CD37BD53480}"/>
              </a:ext>
            </a:extLst>
          </p:cNvPr>
          <p:cNvPicPr>
            <a:picLocks noChangeAspect="1"/>
          </p:cNvPicPr>
          <p:nvPr/>
        </p:nvPicPr>
        <p:blipFill>
          <a:blip r:embed="rId4"/>
          <a:stretch>
            <a:fillRect/>
          </a:stretch>
        </p:blipFill>
        <p:spPr>
          <a:xfrm>
            <a:off x="10048240" y="5489292"/>
            <a:ext cx="2143760" cy="1368708"/>
          </a:xfrm>
          <a:prstGeom prst="rect">
            <a:avLst/>
          </a:prstGeom>
        </p:spPr>
      </p:pic>
    </p:spTree>
    <p:extLst>
      <p:ext uri="{BB962C8B-B14F-4D97-AF65-F5344CB8AC3E}">
        <p14:creationId xmlns:p14="http://schemas.microsoft.com/office/powerpoint/2010/main" val="269272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84A16-A54E-F3B7-DD56-E59E00BA2A63}"/>
              </a:ext>
            </a:extLst>
          </p:cNvPr>
          <p:cNvSpPr>
            <a:spLocks noGrp="1"/>
          </p:cNvSpPr>
          <p:nvPr>
            <p:ph type="title"/>
          </p:nvPr>
        </p:nvSpPr>
        <p:spPr>
          <a:xfrm>
            <a:off x="762000" y="0"/>
            <a:ext cx="10515600" cy="681037"/>
          </a:xfrm>
        </p:spPr>
        <p:txBody>
          <a:bodyPr>
            <a:normAutofit fontScale="90000"/>
          </a:bodyPr>
          <a:lstStyle/>
          <a:p>
            <a:r>
              <a:rPr lang="en-US" dirty="0">
                <a:latin typeface="Abadi" panose="020B0604020104020204" pitchFamily="34" charset="0"/>
              </a:rPr>
              <a:t>6 …conclusive remarks [10]</a:t>
            </a:r>
            <a:endParaRPr lang="en-ZA" dirty="0">
              <a:latin typeface="Abadi" panose="020B0604020104020204" pitchFamily="34" charset="0"/>
            </a:endParaRPr>
          </a:p>
        </p:txBody>
      </p:sp>
      <p:pic>
        <p:nvPicPr>
          <p:cNvPr id="7" name="Content Placeholder 6">
            <a:extLst>
              <a:ext uri="{FF2B5EF4-FFF2-40B4-BE49-F238E27FC236}">
                <a16:creationId xmlns:a16="http://schemas.microsoft.com/office/drawing/2014/main" id="{F72D06F9-875A-AFDF-D407-D6E6487BC48F}"/>
              </a:ext>
            </a:extLst>
          </p:cNvPr>
          <p:cNvPicPr>
            <a:picLocks noGrp="1" noChangeAspect="1"/>
          </p:cNvPicPr>
          <p:nvPr>
            <p:ph sz="half" idx="2"/>
          </p:nvPr>
        </p:nvPicPr>
        <p:blipFill>
          <a:blip r:embed="rId2"/>
          <a:stretch>
            <a:fillRect/>
          </a:stretch>
        </p:blipFill>
        <p:spPr>
          <a:xfrm>
            <a:off x="390525" y="2030861"/>
            <a:ext cx="11182349" cy="3407465"/>
          </a:xfrm>
        </p:spPr>
      </p:pic>
      <p:pic>
        <p:nvPicPr>
          <p:cNvPr id="6" name="Picture 5">
            <a:extLst>
              <a:ext uri="{FF2B5EF4-FFF2-40B4-BE49-F238E27FC236}">
                <a16:creationId xmlns:a16="http://schemas.microsoft.com/office/drawing/2014/main" id="{D2B7983C-D2A0-981F-5822-3079974B1BE4}"/>
              </a:ext>
            </a:extLst>
          </p:cNvPr>
          <p:cNvPicPr>
            <a:picLocks noChangeAspect="1"/>
          </p:cNvPicPr>
          <p:nvPr/>
        </p:nvPicPr>
        <p:blipFill>
          <a:blip r:embed="rId3"/>
          <a:stretch>
            <a:fillRect/>
          </a:stretch>
        </p:blipFill>
        <p:spPr>
          <a:xfrm>
            <a:off x="11075542" y="5395504"/>
            <a:ext cx="1116458" cy="1462495"/>
          </a:xfrm>
          <a:prstGeom prst="rect">
            <a:avLst/>
          </a:prstGeom>
        </p:spPr>
      </p:pic>
      <p:sp>
        <p:nvSpPr>
          <p:cNvPr id="9" name="Content Placeholder 8">
            <a:extLst>
              <a:ext uri="{FF2B5EF4-FFF2-40B4-BE49-F238E27FC236}">
                <a16:creationId xmlns:a16="http://schemas.microsoft.com/office/drawing/2014/main" id="{F6DDB31E-4F3A-28E1-CFBE-D929468D5006}"/>
              </a:ext>
            </a:extLst>
          </p:cNvPr>
          <p:cNvSpPr>
            <a:spLocks noGrp="1"/>
          </p:cNvSpPr>
          <p:nvPr>
            <p:ph sz="half" idx="1"/>
          </p:nvPr>
        </p:nvSpPr>
        <p:spPr>
          <a:xfrm>
            <a:off x="171451" y="677862"/>
            <a:ext cx="11896724" cy="1212850"/>
          </a:xfrm>
        </p:spPr>
        <p:txBody>
          <a:bodyPr>
            <a:normAutofit fontScale="85000" lnSpcReduction="10000"/>
          </a:bodyPr>
          <a:lstStyle/>
          <a:p>
            <a:pPr marL="0" indent="0">
              <a:buNone/>
            </a:pPr>
            <a:r>
              <a:rPr lang="en-US" sz="2000" dirty="0">
                <a:latin typeface="Abadi" panose="020B0604020104020204" pitchFamily="34" charset="0"/>
              </a:rPr>
              <a:t>1. In the framework of the different experimental approaches, the induced fission (breakup) of a certain part of fission fragments through the shape-isomer states was discovered.</a:t>
            </a:r>
          </a:p>
          <a:p>
            <a:pPr marL="0" indent="0">
              <a:buNone/>
            </a:pPr>
            <a:r>
              <a:rPr lang="en-US" sz="2000" dirty="0">
                <a:latin typeface="Abadi" panose="020B0604020104020204" pitchFamily="34" charset="0"/>
              </a:rPr>
              <a:t>2. The life-time of at least some of such states exceeds 400 ns.</a:t>
            </a:r>
          </a:p>
          <a:p>
            <a:pPr marL="0" indent="0">
              <a:buNone/>
            </a:pPr>
            <a:r>
              <a:rPr lang="en-US" sz="2000" dirty="0">
                <a:latin typeface="Abadi" panose="020B0604020104020204" pitchFamily="34" charset="0"/>
              </a:rPr>
              <a:t>3. The shape-isomer state in fission fragment manifests itself via delayed break-up of the fragment in a solid-state foil.</a:t>
            </a:r>
          </a:p>
        </p:txBody>
      </p:sp>
      <p:pic>
        <p:nvPicPr>
          <p:cNvPr id="3" name="Picture 2" descr="iThemba LABS - Wikipedia">
            <a:extLst>
              <a:ext uri="{FF2B5EF4-FFF2-40B4-BE49-F238E27FC236}">
                <a16:creationId xmlns:a16="http://schemas.microsoft.com/office/drawing/2014/main" id="{DDA815CC-E4BF-CCED-5515-9DFCB12F2C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72175"/>
            <a:ext cx="2409965"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756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84A16-A54E-F3B7-DD56-E59E00BA2A63}"/>
              </a:ext>
            </a:extLst>
          </p:cNvPr>
          <p:cNvSpPr>
            <a:spLocks noGrp="1"/>
          </p:cNvSpPr>
          <p:nvPr>
            <p:ph type="title"/>
          </p:nvPr>
        </p:nvSpPr>
        <p:spPr>
          <a:xfrm>
            <a:off x="838200" y="18256"/>
            <a:ext cx="10258425" cy="791370"/>
          </a:xfrm>
        </p:spPr>
        <p:txBody>
          <a:bodyPr/>
          <a:lstStyle/>
          <a:p>
            <a:r>
              <a:rPr lang="en-US" dirty="0">
                <a:latin typeface="Abadi" panose="020B0604020104020204" pitchFamily="34" charset="0"/>
              </a:rPr>
              <a:t>7 …References</a:t>
            </a:r>
            <a:endParaRPr lang="en-ZA" dirty="0">
              <a:latin typeface="Abadi" panose="020B0604020104020204" pitchFamily="34" charset="0"/>
            </a:endParaRPr>
          </a:p>
        </p:txBody>
      </p:sp>
      <p:pic>
        <p:nvPicPr>
          <p:cNvPr id="6" name="Picture 5">
            <a:extLst>
              <a:ext uri="{FF2B5EF4-FFF2-40B4-BE49-F238E27FC236}">
                <a16:creationId xmlns:a16="http://schemas.microsoft.com/office/drawing/2014/main" id="{D2B7983C-D2A0-981F-5822-3079974B1BE4}"/>
              </a:ext>
            </a:extLst>
          </p:cNvPr>
          <p:cNvPicPr>
            <a:picLocks noChangeAspect="1"/>
          </p:cNvPicPr>
          <p:nvPr/>
        </p:nvPicPr>
        <p:blipFill>
          <a:blip r:embed="rId2"/>
          <a:stretch>
            <a:fillRect/>
          </a:stretch>
        </p:blipFill>
        <p:spPr>
          <a:xfrm>
            <a:off x="10982325" y="5273396"/>
            <a:ext cx="1209675" cy="1584604"/>
          </a:xfrm>
          <a:prstGeom prst="rect">
            <a:avLst/>
          </a:prstGeom>
        </p:spPr>
      </p:pic>
      <p:sp>
        <p:nvSpPr>
          <p:cNvPr id="9" name="Content Placeholder 8">
            <a:extLst>
              <a:ext uri="{FF2B5EF4-FFF2-40B4-BE49-F238E27FC236}">
                <a16:creationId xmlns:a16="http://schemas.microsoft.com/office/drawing/2014/main" id="{F6DDB31E-4F3A-28E1-CFBE-D929468D5006}"/>
              </a:ext>
            </a:extLst>
          </p:cNvPr>
          <p:cNvSpPr>
            <a:spLocks noGrp="1"/>
          </p:cNvSpPr>
          <p:nvPr>
            <p:ph sz="half" idx="1"/>
          </p:nvPr>
        </p:nvSpPr>
        <p:spPr>
          <a:xfrm>
            <a:off x="119062" y="723900"/>
            <a:ext cx="11939588" cy="5248275"/>
          </a:xfrm>
        </p:spPr>
        <p:txBody>
          <a:bodyPr>
            <a:normAutofit fontScale="77500" lnSpcReduction="20000"/>
          </a:bodyPr>
          <a:lstStyle/>
          <a:p>
            <a:pPr marL="0" indent="0">
              <a:buNone/>
            </a:pPr>
            <a:r>
              <a:rPr lang="en-US" sz="2000" dirty="0">
                <a:latin typeface="Abadi" panose="020B0604020104020204" pitchFamily="34" charset="0"/>
              </a:rPr>
              <a:t>[1] E. Garrido, D.V. Fedorov, A.S. Jensen, H.O.U. </a:t>
            </a:r>
            <a:r>
              <a:rPr lang="en-US" sz="2000" dirty="0" err="1">
                <a:latin typeface="Abadi" panose="020B0604020104020204" pitchFamily="34" charset="0"/>
              </a:rPr>
              <a:t>Fynbo</a:t>
            </a:r>
            <a:r>
              <a:rPr lang="en-US" sz="2000" dirty="0">
                <a:latin typeface="Abadi" panose="020B0604020104020204" pitchFamily="34" charset="0"/>
              </a:rPr>
              <a:t>, </a:t>
            </a:r>
            <a:r>
              <a:rPr lang="en-US" sz="2000" dirty="0" err="1">
                <a:latin typeface="Abadi" panose="020B0604020104020204" pitchFamily="34" charset="0"/>
              </a:rPr>
              <a:t>Nucl</a:t>
            </a:r>
            <a:r>
              <a:rPr lang="en-US" sz="2000" dirty="0">
                <a:latin typeface="Abadi" panose="020B0604020104020204" pitchFamily="34" charset="0"/>
              </a:rPr>
              <a:t>. Phys. A 748, 27 (2005)</a:t>
            </a:r>
          </a:p>
          <a:p>
            <a:pPr marL="0" indent="0">
              <a:buNone/>
            </a:pPr>
            <a:r>
              <a:rPr lang="en-US" sz="2000" dirty="0">
                <a:latin typeface="Abadi" panose="020B0604020104020204" pitchFamily="34" charset="0"/>
              </a:rPr>
              <a:t>[2] E. Garrido, D.V. Fedorov, A.S. Jensen, H.O.U. </a:t>
            </a:r>
            <a:r>
              <a:rPr lang="en-US" sz="2000" dirty="0" err="1">
                <a:latin typeface="Abadi" panose="020B0604020104020204" pitchFamily="34" charset="0"/>
              </a:rPr>
              <a:t>Fynbo</a:t>
            </a:r>
            <a:r>
              <a:rPr lang="en-US" sz="2000" dirty="0">
                <a:latin typeface="Abadi" panose="020B0604020104020204" pitchFamily="34" charset="0"/>
              </a:rPr>
              <a:t>, </a:t>
            </a:r>
            <a:r>
              <a:rPr lang="en-US" sz="2000" dirty="0" err="1">
                <a:latin typeface="Abadi" panose="020B0604020104020204" pitchFamily="34" charset="0"/>
              </a:rPr>
              <a:t>Nucl</a:t>
            </a:r>
            <a:r>
              <a:rPr lang="en-US" sz="2000" dirty="0">
                <a:latin typeface="Abadi" panose="020B0604020104020204" pitchFamily="34" charset="0"/>
              </a:rPr>
              <a:t>. Phys. A 766, 74 (2006)</a:t>
            </a:r>
          </a:p>
          <a:p>
            <a:pPr marL="0" indent="0">
              <a:buNone/>
            </a:pPr>
            <a:r>
              <a:rPr lang="de-DE" sz="2000" b="0" i="0" dirty="0">
                <a:solidFill>
                  <a:srgbClr val="222222"/>
                </a:solidFill>
                <a:effectLst/>
                <a:highlight>
                  <a:srgbClr val="FFFFFF"/>
                </a:highlight>
                <a:latin typeface="Abadi" panose="020B0604020104020204" pitchFamily="34" charset="0"/>
              </a:rPr>
              <a:t>[3] F. Gönnenwein, Nucl. Phys. A </a:t>
            </a:r>
            <a:r>
              <a:rPr lang="de-DE" sz="2000" b="1" i="0" dirty="0">
                <a:solidFill>
                  <a:srgbClr val="222222"/>
                </a:solidFill>
                <a:effectLst/>
                <a:highlight>
                  <a:srgbClr val="FFFFFF"/>
                </a:highlight>
                <a:latin typeface="Abadi" panose="020B0604020104020204" pitchFamily="34" charset="0"/>
              </a:rPr>
              <a:t>734</a:t>
            </a:r>
            <a:r>
              <a:rPr lang="de-DE" sz="2000" b="0" i="0" dirty="0">
                <a:solidFill>
                  <a:srgbClr val="222222"/>
                </a:solidFill>
                <a:effectLst/>
                <a:highlight>
                  <a:srgbClr val="FFFFFF"/>
                </a:highlight>
                <a:latin typeface="Abadi" panose="020B0604020104020204" pitchFamily="34" charset="0"/>
              </a:rPr>
              <a:t>, 213 (2004)</a:t>
            </a:r>
            <a:endParaRPr lang="en-US" sz="2000" dirty="0">
              <a:latin typeface="Abadi" panose="020B0604020104020204" pitchFamily="34" charset="0"/>
            </a:endParaRPr>
          </a:p>
          <a:p>
            <a:pPr marL="0" indent="0">
              <a:buNone/>
            </a:pPr>
            <a:r>
              <a:rPr lang="en-US" sz="2000" dirty="0">
                <a:latin typeface="Abadi" panose="020B0604020104020204" pitchFamily="34" charset="0"/>
              </a:rPr>
              <a:t>[4]</a:t>
            </a:r>
            <a:r>
              <a:rPr lang="en-ZA" sz="2000" b="0" i="0" dirty="0">
                <a:solidFill>
                  <a:srgbClr val="222222"/>
                </a:solidFill>
                <a:effectLst/>
                <a:highlight>
                  <a:srgbClr val="FFFFFF"/>
                </a:highlight>
                <a:latin typeface="Abadi" panose="020B0604020104020204" pitchFamily="34" charset="0"/>
              </a:rPr>
              <a:t> M. </a:t>
            </a:r>
            <a:r>
              <a:rPr lang="en-ZA" sz="2000" b="0" i="0" dirty="0" err="1">
                <a:solidFill>
                  <a:srgbClr val="222222"/>
                </a:solidFill>
                <a:effectLst/>
                <a:highlight>
                  <a:srgbClr val="FFFFFF"/>
                </a:highlight>
                <a:latin typeface="Abadi" panose="020B0604020104020204" pitchFamily="34" charset="0"/>
              </a:rPr>
              <a:t>Csatlós</a:t>
            </a:r>
            <a:r>
              <a:rPr lang="en-ZA" sz="2000" b="0" i="0" dirty="0">
                <a:solidFill>
                  <a:srgbClr val="222222"/>
                </a:solidFill>
                <a:effectLst/>
                <a:highlight>
                  <a:srgbClr val="FFFFFF"/>
                </a:highlight>
                <a:latin typeface="Abadi" panose="020B0604020104020204" pitchFamily="34" charset="0"/>
              </a:rPr>
              <a:t>, A. </a:t>
            </a:r>
            <a:r>
              <a:rPr lang="en-ZA" sz="2000" b="0" i="0" dirty="0" err="1">
                <a:solidFill>
                  <a:srgbClr val="222222"/>
                </a:solidFill>
                <a:effectLst/>
                <a:highlight>
                  <a:srgbClr val="FFFFFF"/>
                </a:highlight>
                <a:latin typeface="Abadi" panose="020B0604020104020204" pitchFamily="34" charset="0"/>
              </a:rPr>
              <a:t>Krasznahorkay</a:t>
            </a:r>
            <a:r>
              <a:rPr lang="en-ZA" sz="2000" b="0" i="0" dirty="0">
                <a:solidFill>
                  <a:srgbClr val="222222"/>
                </a:solidFill>
                <a:effectLst/>
                <a:highlight>
                  <a:srgbClr val="FFFFFF"/>
                </a:highlight>
                <a:latin typeface="Abadi" panose="020B0604020104020204" pitchFamily="34" charset="0"/>
              </a:rPr>
              <a:t>, P.G. </a:t>
            </a:r>
            <a:r>
              <a:rPr lang="en-ZA" sz="2000" b="0" i="0" dirty="0" err="1">
                <a:solidFill>
                  <a:srgbClr val="222222"/>
                </a:solidFill>
                <a:effectLst/>
                <a:highlight>
                  <a:srgbClr val="FFFFFF"/>
                </a:highlight>
                <a:latin typeface="Abadi" panose="020B0604020104020204" pitchFamily="34" charset="0"/>
              </a:rPr>
              <a:t>Thirolf</a:t>
            </a:r>
            <a:r>
              <a:rPr lang="en-ZA" sz="2000" b="0" i="0" dirty="0">
                <a:solidFill>
                  <a:srgbClr val="222222"/>
                </a:solidFill>
                <a:effectLst/>
                <a:highlight>
                  <a:srgbClr val="FFFFFF"/>
                </a:highlight>
                <a:latin typeface="Abadi" panose="020B0604020104020204" pitchFamily="34" charset="0"/>
              </a:rPr>
              <a:t>, D. </a:t>
            </a:r>
            <a:r>
              <a:rPr lang="en-ZA" sz="2000" b="0" i="0" dirty="0" err="1">
                <a:solidFill>
                  <a:srgbClr val="222222"/>
                </a:solidFill>
                <a:effectLst/>
                <a:highlight>
                  <a:srgbClr val="FFFFFF"/>
                </a:highlight>
                <a:latin typeface="Abadi" panose="020B0604020104020204" pitchFamily="34" charset="0"/>
              </a:rPr>
              <a:t>Habs</a:t>
            </a:r>
            <a:r>
              <a:rPr lang="en-ZA" sz="2000" b="0" i="0" dirty="0">
                <a:solidFill>
                  <a:srgbClr val="222222"/>
                </a:solidFill>
                <a:effectLst/>
                <a:highlight>
                  <a:srgbClr val="FFFFFF"/>
                </a:highlight>
                <a:latin typeface="Abadi" panose="020B0604020104020204" pitchFamily="34" charset="0"/>
              </a:rPr>
              <a:t>, Y. </a:t>
            </a:r>
            <a:r>
              <a:rPr lang="en-ZA" sz="2000" b="0" i="0" dirty="0" err="1">
                <a:solidFill>
                  <a:srgbClr val="222222"/>
                </a:solidFill>
                <a:effectLst/>
                <a:highlight>
                  <a:srgbClr val="FFFFFF"/>
                </a:highlight>
                <a:latin typeface="Abadi" panose="020B0604020104020204" pitchFamily="34" charset="0"/>
              </a:rPr>
              <a:t>Eisermann</a:t>
            </a:r>
            <a:r>
              <a:rPr lang="en-ZA" sz="2000" b="0" i="0" dirty="0">
                <a:solidFill>
                  <a:srgbClr val="222222"/>
                </a:solidFill>
                <a:effectLst/>
                <a:highlight>
                  <a:srgbClr val="FFFFFF"/>
                </a:highlight>
                <a:latin typeface="Abadi" panose="020B0604020104020204" pitchFamily="34" charset="0"/>
              </a:rPr>
              <a:t>, T. </a:t>
            </a:r>
            <a:r>
              <a:rPr lang="en-ZA" sz="2000" b="0" i="0" dirty="0" err="1">
                <a:solidFill>
                  <a:srgbClr val="222222"/>
                </a:solidFill>
                <a:effectLst/>
                <a:highlight>
                  <a:srgbClr val="FFFFFF"/>
                </a:highlight>
                <a:latin typeface="Abadi" panose="020B0604020104020204" pitchFamily="34" charset="0"/>
              </a:rPr>
              <a:t>Faestermann</a:t>
            </a:r>
            <a:r>
              <a:rPr lang="en-ZA" sz="2000" b="0" i="0" dirty="0">
                <a:solidFill>
                  <a:srgbClr val="222222"/>
                </a:solidFill>
                <a:effectLst/>
                <a:highlight>
                  <a:srgbClr val="FFFFFF"/>
                </a:highlight>
                <a:latin typeface="Abadi" panose="020B0604020104020204" pitchFamily="34" charset="0"/>
              </a:rPr>
              <a:t>, G.</a:t>
            </a:r>
            <a:r>
              <a:rPr lang="en-ZA" sz="2000" dirty="0">
                <a:solidFill>
                  <a:srgbClr val="222222"/>
                </a:solidFill>
                <a:highlight>
                  <a:srgbClr val="FFFFFF"/>
                </a:highlight>
                <a:latin typeface="Abadi" panose="020B0604020104020204" pitchFamily="34" charset="0"/>
              </a:rPr>
              <a:t> </a:t>
            </a:r>
            <a:r>
              <a:rPr lang="en-ZA" sz="2000" b="0" i="0" dirty="0">
                <a:solidFill>
                  <a:srgbClr val="222222"/>
                </a:solidFill>
                <a:effectLst/>
                <a:highlight>
                  <a:srgbClr val="FFFFFF"/>
                </a:highlight>
                <a:latin typeface="Abadi" panose="020B0604020104020204" pitchFamily="34" charset="0"/>
              </a:rPr>
              <a:t>Graw, J. </a:t>
            </a:r>
            <a:r>
              <a:rPr lang="en-ZA" sz="2000" b="0" i="0" dirty="0" err="1">
                <a:solidFill>
                  <a:srgbClr val="222222"/>
                </a:solidFill>
                <a:effectLst/>
                <a:highlight>
                  <a:srgbClr val="FFFFFF"/>
                </a:highlight>
                <a:latin typeface="Abadi" panose="020B0604020104020204" pitchFamily="34" charset="0"/>
              </a:rPr>
              <a:t>Gulyás</a:t>
            </a:r>
            <a:r>
              <a:rPr lang="en-ZA" sz="2000" b="0" i="0" dirty="0">
                <a:solidFill>
                  <a:srgbClr val="222222"/>
                </a:solidFill>
                <a:effectLst/>
                <a:highlight>
                  <a:srgbClr val="FFFFFF"/>
                </a:highlight>
                <a:latin typeface="Abadi" panose="020B0604020104020204" pitchFamily="34" charset="0"/>
              </a:rPr>
              <a:t>, M.N </a:t>
            </a:r>
            <a:r>
              <a:rPr lang="en-ZA" sz="2000" b="0" i="0" dirty="0" err="1">
                <a:solidFill>
                  <a:srgbClr val="222222"/>
                </a:solidFill>
                <a:effectLst/>
                <a:highlight>
                  <a:srgbClr val="FFFFFF"/>
                </a:highlight>
                <a:latin typeface="Abadi" panose="020B0604020104020204" pitchFamily="34" charset="0"/>
              </a:rPr>
              <a:t>Harakeh</a:t>
            </a:r>
            <a:r>
              <a:rPr lang="en-ZA" sz="2000" b="0" i="0" dirty="0">
                <a:solidFill>
                  <a:srgbClr val="222222"/>
                </a:solidFill>
                <a:effectLst/>
                <a:highlight>
                  <a:srgbClr val="FFFFFF"/>
                </a:highlight>
                <a:latin typeface="Abadi" panose="020B0604020104020204" pitchFamily="34" charset="0"/>
              </a:rPr>
              <a:t>, R. </a:t>
            </a:r>
            <a:r>
              <a:rPr lang="en-ZA" sz="2000" b="0" i="0" dirty="0" err="1">
                <a:solidFill>
                  <a:srgbClr val="222222"/>
                </a:solidFill>
                <a:effectLst/>
                <a:highlight>
                  <a:srgbClr val="FFFFFF"/>
                </a:highlight>
                <a:latin typeface="Abadi" panose="020B0604020104020204" pitchFamily="34" charset="0"/>
              </a:rPr>
              <a:t>Hertenberger</a:t>
            </a:r>
            <a:r>
              <a:rPr lang="en-ZA" sz="2000" b="0" i="0" dirty="0">
                <a:solidFill>
                  <a:srgbClr val="222222"/>
                </a:solidFill>
                <a:effectLst/>
                <a:highlight>
                  <a:srgbClr val="FFFFFF"/>
                </a:highlight>
                <a:latin typeface="Abadi" panose="020B0604020104020204" pitchFamily="34" charset="0"/>
              </a:rPr>
              <a:t>,  </a:t>
            </a:r>
          </a:p>
          <a:p>
            <a:pPr marL="0" indent="0">
              <a:buNone/>
            </a:pPr>
            <a:r>
              <a:rPr lang="en-ZA" sz="2000" b="0" i="0" dirty="0">
                <a:solidFill>
                  <a:srgbClr val="222222"/>
                </a:solidFill>
                <a:effectLst/>
                <a:highlight>
                  <a:srgbClr val="FFFFFF"/>
                </a:highlight>
                <a:latin typeface="Abadi" panose="020B0604020104020204" pitchFamily="34" charset="0"/>
              </a:rPr>
              <a:t>     M. Hunyadi, H.J. Maier, Z. </a:t>
            </a:r>
            <a:r>
              <a:rPr lang="en-ZA" sz="2000" b="0" i="0" dirty="0" err="1">
                <a:solidFill>
                  <a:srgbClr val="222222"/>
                </a:solidFill>
                <a:effectLst/>
                <a:highlight>
                  <a:srgbClr val="FFFFFF"/>
                </a:highlight>
                <a:latin typeface="Abadi" panose="020B0604020104020204" pitchFamily="34" charset="0"/>
              </a:rPr>
              <a:t>Máté</a:t>
            </a:r>
            <a:r>
              <a:rPr lang="en-ZA" sz="2000" b="0" i="0" dirty="0">
                <a:solidFill>
                  <a:srgbClr val="222222"/>
                </a:solidFill>
                <a:effectLst/>
                <a:highlight>
                  <a:srgbClr val="FFFFFF"/>
                </a:highlight>
                <a:latin typeface="Abadi" panose="020B0604020104020204" pitchFamily="34" charset="0"/>
              </a:rPr>
              <a:t>, O. </a:t>
            </a:r>
            <a:r>
              <a:rPr lang="en-ZA" sz="2000" b="0" i="0" dirty="0" err="1">
                <a:solidFill>
                  <a:srgbClr val="222222"/>
                </a:solidFill>
                <a:effectLst/>
                <a:highlight>
                  <a:srgbClr val="FFFFFF"/>
                </a:highlight>
                <a:latin typeface="Abadi" panose="020B0604020104020204" pitchFamily="34" charset="0"/>
              </a:rPr>
              <a:t>Schaile</a:t>
            </a:r>
            <a:r>
              <a:rPr lang="en-ZA" sz="2000" b="0" i="0" dirty="0">
                <a:solidFill>
                  <a:srgbClr val="222222"/>
                </a:solidFill>
                <a:effectLst/>
                <a:highlight>
                  <a:srgbClr val="FFFFFF"/>
                </a:highlight>
                <a:latin typeface="Abadi" panose="020B0604020104020204" pitchFamily="34" charset="0"/>
              </a:rPr>
              <a:t>, H.-F. Wirth, Phys. Lett. B </a:t>
            </a:r>
            <a:r>
              <a:rPr lang="en-ZA" sz="2000" b="1" i="0" dirty="0">
                <a:solidFill>
                  <a:srgbClr val="222222"/>
                </a:solidFill>
                <a:effectLst/>
                <a:highlight>
                  <a:srgbClr val="FFFFFF"/>
                </a:highlight>
                <a:latin typeface="Abadi" panose="020B0604020104020204" pitchFamily="34" charset="0"/>
              </a:rPr>
              <a:t>615</a:t>
            </a:r>
            <a:r>
              <a:rPr lang="en-ZA" sz="2000" b="0" i="0" dirty="0">
                <a:solidFill>
                  <a:srgbClr val="222222"/>
                </a:solidFill>
                <a:effectLst/>
                <a:highlight>
                  <a:srgbClr val="FFFFFF"/>
                </a:highlight>
                <a:latin typeface="Abadi" panose="020B0604020104020204" pitchFamily="34" charset="0"/>
              </a:rPr>
              <a:t>, 175 (2005)</a:t>
            </a:r>
            <a:endParaRPr lang="en-US" sz="2000" dirty="0">
              <a:latin typeface="Abadi" panose="020B0604020104020204" pitchFamily="34" charset="0"/>
            </a:endParaRPr>
          </a:p>
          <a:p>
            <a:pPr marL="0" indent="0">
              <a:buNone/>
            </a:pPr>
            <a:r>
              <a:rPr lang="en-US" sz="2000" dirty="0">
                <a:latin typeface="Abadi" panose="020B0604020104020204" pitchFamily="34" charset="0"/>
              </a:rPr>
              <a:t>[5] Kamanin, D.V. et al. (2013). Collinear Cluster Tri-Partition as a Probe of Clustering in Heavy Nuclei. In: Greiner, W. (eds) </a:t>
            </a:r>
          </a:p>
          <a:p>
            <a:pPr marL="0" indent="0">
              <a:buNone/>
            </a:pPr>
            <a:r>
              <a:rPr lang="en-US" sz="2000" dirty="0">
                <a:latin typeface="Abadi" panose="020B0604020104020204" pitchFamily="34" charset="0"/>
              </a:rPr>
              <a:t>     Exciting Interdisciplinary Physics. FIAS Interdisciplinary Science Series. Springer, Heidelberg. </a:t>
            </a:r>
          </a:p>
          <a:p>
            <a:pPr marL="0" indent="0">
              <a:buNone/>
            </a:pPr>
            <a:r>
              <a:rPr lang="en-US" sz="2000" dirty="0">
                <a:latin typeface="Abadi" panose="020B0604020104020204" pitchFamily="34" charset="0"/>
                <a:hlinkClick r:id="rId3"/>
              </a:rPr>
              <a:t>     https://doi.org/10.1007/978-3-319-00047-3_10</a:t>
            </a:r>
            <a:endParaRPr lang="en-US" sz="2000" dirty="0">
              <a:latin typeface="Abadi" panose="020B0604020104020204" pitchFamily="34" charset="0"/>
            </a:endParaRPr>
          </a:p>
          <a:p>
            <a:pPr marL="0" indent="0">
              <a:buNone/>
            </a:pPr>
            <a:r>
              <a:rPr lang="en-US" sz="2100" b="0" i="0" u="none" strike="noStrike" baseline="0" dirty="0">
                <a:solidFill>
                  <a:srgbClr val="333333"/>
                </a:solidFill>
                <a:latin typeface="Abadi" panose="020B0604020104020204" pitchFamily="34" charset="0"/>
              </a:rPr>
              <a:t>[6] </a:t>
            </a:r>
            <a:r>
              <a:rPr lang="en-US" sz="2100" b="0" i="0" u="none" strike="noStrike" baseline="0" dirty="0" err="1">
                <a:solidFill>
                  <a:srgbClr val="333333"/>
                </a:solidFill>
                <a:latin typeface="Abadi" panose="020B0604020104020204" pitchFamily="34" charset="0"/>
              </a:rPr>
              <a:t>Pyatkov</a:t>
            </a:r>
            <a:r>
              <a:rPr lang="en-US" sz="2100" b="0" i="0" u="none" strike="noStrike" baseline="0" dirty="0">
                <a:solidFill>
                  <a:srgbClr val="333333"/>
                </a:solidFill>
                <a:latin typeface="Abadi" panose="020B0604020104020204" pitchFamily="34" charset="0"/>
              </a:rPr>
              <a:t>, Y.V., Kamanin, D.V., Alexandrov, A.A. et al. New indications of collinear tripartition in 252Cf(sf) studied at the modified </a:t>
            </a:r>
          </a:p>
          <a:p>
            <a:pPr marL="0" indent="0">
              <a:buNone/>
            </a:pPr>
            <a:r>
              <a:rPr lang="en-US" sz="2100" b="0" i="0" u="none" strike="noStrike" baseline="0" dirty="0">
                <a:solidFill>
                  <a:srgbClr val="333333"/>
                </a:solidFill>
                <a:latin typeface="Abadi" panose="020B0604020104020204" pitchFamily="34" charset="0"/>
              </a:rPr>
              <a:t>     FOBOS setup. Phys. Atom. Nuclei 66, 1631–1635 (2003) https://doi.org/10.1134/1.1611571</a:t>
            </a:r>
          </a:p>
          <a:p>
            <a:pPr marL="0" indent="0">
              <a:buNone/>
            </a:pPr>
            <a:r>
              <a:rPr lang="en-US" sz="2000" b="0" i="0" u="none" strike="noStrike" baseline="0" dirty="0">
                <a:solidFill>
                  <a:srgbClr val="333333"/>
                </a:solidFill>
                <a:latin typeface="Abadi" panose="020B0604020104020204" pitchFamily="34" charset="0"/>
              </a:rPr>
              <a:t>[7] </a:t>
            </a:r>
            <a:r>
              <a:rPr lang="en-US" sz="2000" b="0" i="0" u="none" strike="noStrike" baseline="0" dirty="0" err="1">
                <a:solidFill>
                  <a:srgbClr val="333333"/>
                </a:solidFill>
                <a:latin typeface="Abadi" panose="020B0604020104020204" pitchFamily="34" charset="0"/>
              </a:rPr>
              <a:t>Malaza</a:t>
            </a:r>
            <a:r>
              <a:rPr lang="en-US" sz="2000" b="0" i="0" u="none" strike="noStrike" baseline="0" dirty="0">
                <a:solidFill>
                  <a:srgbClr val="333333"/>
                </a:solidFill>
                <a:latin typeface="Abadi" panose="020B0604020104020204" pitchFamily="34" charset="0"/>
              </a:rPr>
              <a:t> V.D., PhD Dissertation, Stellenbosch University, South Africa, 2018.</a:t>
            </a:r>
            <a:endParaRPr lang="en-US" sz="2000" dirty="0">
              <a:latin typeface="Abadi" panose="020B0604020104020204" pitchFamily="34" charset="0"/>
            </a:endParaRPr>
          </a:p>
          <a:p>
            <a:pPr marL="0" indent="0">
              <a:buNone/>
            </a:pPr>
            <a:r>
              <a:rPr lang="en-US" sz="2000" dirty="0">
                <a:latin typeface="Abadi" panose="020B0604020104020204" pitchFamily="34" charset="0"/>
              </a:rPr>
              <a:t>[8] </a:t>
            </a:r>
            <a:r>
              <a:rPr lang="en-US" sz="2000" dirty="0" err="1">
                <a:latin typeface="Abadi" panose="020B0604020104020204" pitchFamily="34" charset="0"/>
              </a:rPr>
              <a:t>Pyatkov</a:t>
            </a:r>
            <a:r>
              <a:rPr lang="en-US" sz="2000" dirty="0">
                <a:latin typeface="Abadi" panose="020B0604020104020204" pitchFamily="34" charset="0"/>
              </a:rPr>
              <a:t>, Y.V., Kamanin, D.V., </a:t>
            </a:r>
            <a:r>
              <a:rPr lang="en-US" sz="2000" dirty="0" err="1">
                <a:latin typeface="Abadi" panose="020B0604020104020204" pitchFamily="34" charset="0"/>
              </a:rPr>
              <a:t>Solodov</a:t>
            </a:r>
            <a:r>
              <a:rPr lang="en-US" sz="2000" dirty="0">
                <a:latin typeface="Abadi" panose="020B0604020104020204" pitchFamily="34" charset="0"/>
              </a:rPr>
              <a:t>, A.N. et al. New Modes of Collinear Cluster Tri-Partition. Phys. Atom. Nuclei 85, 763–769 </a:t>
            </a:r>
          </a:p>
          <a:p>
            <a:pPr marL="0" indent="0">
              <a:buNone/>
            </a:pPr>
            <a:r>
              <a:rPr lang="en-US" sz="2000" dirty="0">
                <a:latin typeface="Abadi" panose="020B0604020104020204" pitchFamily="34" charset="0"/>
              </a:rPr>
              <a:t>    (2022). </a:t>
            </a:r>
            <a:r>
              <a:rPr lang="en-US" sz="2000" dirty="0">
                <a:latin typeface="Abadi" panose="020B0604020104020204" pitchFamily="34" charset="0"/>
                <a:hlinkClick r:id="rId4"/>
              </a:rPr>
              <a:t>https://doi.org/10.1134/S1063778823010477</a:t>
            </a:r>
            <a:endParaRPr lang="en-US" sz="2000" dirty="0">
              <a:latin typeface="Abadi" panose="020B0604020104020204" pitchFamily="34" charset="0"/>
            </a:endParaRPr>
          </a:p>
          <a:p>
            <a:pPr marL="0" indent="0">
              <a:buNone/>
            </a:pPr>
            <a:r>
              <a:rPr lang="en-US" sz="2000" dirty="0">
                <a:latin typeface="Abadi" panose="020B0604020104020204" pitchFamily="34" charset="0"/>
              </a:rPr>
              <a:t>[9] V. ZAGREBAEV,  W. GREINER Proc. Int.  </a:t>
            </a:r>
            <a:r>
              <a:rPr lang="en-US" sz="2000" dirty="0" err="1">
                <a:latin typeface="Abadi" panose="020B0604020104020204" pitchFamily="34" charset="0"/>
              </a:rPr>
              <a:t>Symp</a:t>
            </a:r>
            <a:r>
              <a:rPr lang="en-US" sz="2000" dirty="0">
                <a:latin typeface="Abadi" panose="020B0604020104020204" pitchFamily="34" charset="0"/>
              </a:rPr>
              <a:t>. on Atomic Cluster Collisions (ISACC07), GSI, Darmstadt, 2007, (Imperial </a:t>
            </a:r>
          </a:p>
          <a:p>
            <a:pPr marL="0" indent="0">
              <a:buNone/>
            </a:pPr>
            <a:r>
              <a:rPr lang="en-US" sz="2000" dirty="0">
                <a:latin typeface="Abadi" panose="020B0604020104020204" pitchFamily="34" charset="0"/>
              </a:rPr>
              <a:t>      College Press, London, 2008), Eds. J.-P. </a:t>
            </a:r>
            <a:r>
              <a:rPr lang="en-US" sz="2000" dirty="0" err="1">
                <a:latin typeface="Abadi" panose="020B0604020104020204" pitchFamily="34" charset="0"/>
              </a:rPr>
              <a:t>Connerade</a:t>
            </a:r>
            <a:r>
              <a:rPr lang="en-US" sz="2000" dirty="0">
                <a:latin typeface="Abadi" panose="020B0604020104020204" pitchFamily="34" charset="0"/>
              </a:rPr>
              <a:t> and A. V. </a:t>
            </a:r>
            <a:r>
              <a:rPr lang="en-US" sz="2000" dirty="0" err="1">
                <a:latin typeface="Abadi" panose="020B0604020104020204" pitchFamily="34" charset="0"/>
              </a:rPr>
              <a:t>Solov'yov</a:t>
            </a:r>
            <a:r>
              <a:rPr lang="en-US" sz="2000" dirty="0">
                <a:latin typeface="Abadi" panose="020B0604020104020204" pitchFamily="34" charset="0"/>
              </a:rPr>
              <a:t>, p. 23</a:t>
            </a:r>
            <a:endParaRPr lang="ru-RU" sz="2000" b="1" dirty="0">
              <a:solidFill>
                <a:srgbClr val="0070C0"/>
              </a:solidFill>
            </a:endParaRPr>
          </a:p>
          <a:p>
            <a:pPr marL="0" indent="0">
              <a:buNone/>
            </a:pPr>
            <a:r>
              <a:rPr lang="en-US" sz="2000" dirty="0">
                <a:latin typeface="Abadi" panose="020B0604020104020204" pitchFamily="34" charset="0"/>
              </a:rPr>
              <a:t>[10] D.V. Kamanin, </a:t>
            </a:r>
            <a:r>
              <a:rPr lang="en-US" sz="2000" dirty="0" err="1">
                <a:latin typeface="Abadi" panose="020B0604020104020204" pitchFamily="34" charset="0"/>
              </a:rPr>
              <a:t>Yu.V</a:t>
            </a:r>
            <a:r>
              <a:rPr lang="en-US" sz="2000" dirty="0">
                <a:latin typeface="Abadi" panose="020B0604020104020204" pitchFamily="34" charset="0"/>
              </a:rPr>
              <a:t>. </a:t>
            </a:r>
            <a:r>
              <a:rPr lang="en-US" sz="2000" dirty="0" err="1">
                <a:latin typeface="Abadi" panose="020B0604020104020204" pitchFamily="34" charset="0"/>
              </a:rPr>
              <a:t>Pyatkov</a:t>
            </a:r>
            <a:r>
              <a:rPr lang="en-US" sz="2000" dirty="0">
                <a:latin typeface="Abadi" panose="020B0604020104020204" pitchFamily="34" charset="0"/>
              </a:rPr>
              <a:t>, A.N. </a:t>
            </a:r>
            <a:r>
              <a:rPr lang="en-US" sz="2000" dirty="0" err="1">
                <a:latin typeface="Abadi" panose="020B0604020104020204" pitchFamily="34" charset="0"/>
              </a:rPr>
              <a:t>Solodov</a:t>
            </a:r>
            <a:r>
              <a:rPr lang="en-US" sz="2000" dirty="0">
                <a:latin typeface="Abadi" panose="020B0604020104020204" pitchFamily="34" charset="0"/>
              </a:rPr>
              <a:t>, V.E. </a:t>
            </a:r>
            <a:r>
              <a:rPr lang="en-US" sz="2000" dirty="0" err="1">
                <a:latin typeface="Abadi" panose="020B0604020104020204" pitchFamily="34" charset="0"/>
              </a:rPr>
              <a:t>Zhuchko</a:t>
            </a:r>
            <a:r>
              <a:rPr lang="en-US" sz="2000" dirty="0">
                <a:latin typeface="Abadi" panose="020B0604020104020204" pitchFamily="34" charset="0"/>
              </a:rPr>
              <a:t>, Z.I. </a:t>
            </a:r>
            <a:r>
              <a:rPr lang="en-US" sz="2000" dirty="0" err="1">
                <a:latin typeface="Abadi" panose="020B0604020104020204" pitchFamily="34" charset="0"/>
              </a:rPr>
              <a:t>Goryainova</a:t>
            </a:r>
            <a:r>
              <a:rPr lang="en-US" sz="2000" dirty="0">
                <a:latin typeface="Abadi" panose="020B0604020104020204" pitchFamily="34" charset="0"/>
              </a:rPr>
              <a:t>, O.V. </a:t>
            </a:r>
            <a:r>
              <a:rPr lang="en-US" sz="2000" dirty="0" err="1">
                <a:latin typeface="Abadi" panose="020B0604020104020204" pitchFamily="34" charset="0"/>
              </a:rPr>
              <a:t>Strekalovsky</a:t>
            </a:r>
            <a:r>
              <a:rPr lang="en-US" sz="2000" dirty="0">
                <a:latin typeface="Abadi" panose="020B0604020104020204" pitchFamily="34" charset="0"/>
              </a:rPr>
              <a:t>, E.A. Kuznetsova, A.O. Zhukova, </a:t>
            </a:r>
          </a:p>
          <a:p>
            <a:pPr marL="0" indent="0">
              <a:buNone/>
            </a:pPr>
            <a:r>
              <a:rPr lang="en-US" sz="2000" dirty="0">
                <a:latin typeface="Abadi" panose="020B0604020104020204" pitchFamily="34" charset="0"/>
              </a:rPr>
              <a:t>     OBSERVATION OF FISSION ISOMERS AMONG FRAGMENTS OF SPONTANEOUS AND INDUCED FISSION OF HEAVY NUCLEI</a:t>
            </a:r>
          </a:p>
        </p:txBody>
      </p:sp>
      <p:pic>
        <p:nvPicPr>
          <p:cNvPr id="3" name="Picture 2" descr="iThemba LABS - Wikipedia">
            <a:extLst>
              <a:ext uri="{FF2B5EF4-FFF2-40B4-BE49-F238E27FC236}">
                <a16:creationId xmlns:a16="http://schemas.microsoft.com/office/drawing/2014/main" id="{DDA815CC-E4BF-CCED-5515-9DFCB12F2C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72175"/>
            <a:ext cx="2409965"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279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9B74-935B-B702-6375-5D5E368CB8ED}"/>
              </a:ext>
            </a:extLst>
          </p:cNvPr>
          <p:cNvSpPr>
            <a:spLocks noGrp="1"/>
          </p:cNvSpPr>
          <p:nvPr>
            <p:ph type="title"/>
          </p:nvPr>
        </p:nvSpPr>
        <p:spPr>
          <a:xfrm>
            <a:off x="0" y="0"/>
            <a:ext cx="12306299" cy="1325563"/>
          </a:xfrm>
        </p:spPr>
        <p:txBody>
          <a:bodyPr/>
          <a:lstStyle/>
          <a:p>
            <a:r>
              <a:rPr lang="en-US" dirty="0">
                <a:latin typeface="Abadi" panose="020B0604020104020204" pitchFamily="34" charset="0"/>
              </a:rPr>
              <a:t>1…ternary binary fission factors: </a:t>
            </a:r>
            <a:r>
              <a:rPr lang="en-US" i="1" dirty="0">
                <a:latin typeface="Abadi" panose="020B0604020104020204" pitchFamily="34" charset="0"/>
              </a:rPr>
              <a:t>by Garrido </a:t>
            </a:r>
            <a:r>
              <a:rPr lang="en-US" dirty="0">
                <a:latin typeface="Abadi" panose="020B0604020104020204" pitchFamily="34" charset="0"/>
              </a:rPr>
              <a:t>[1],[2]</a:t>
            </a:r>
            <a:endParaRPr lang="en-ZA" dirty="0">
              <a:latin typeface="Abadi" panose="020B0604020104020204" pitchFamily="34" charset="0"/>
            </a:endParaRPr>
          </a:p>
        </p:txBody>
      </p:sp>
      <p:pic>
        <p:nvPicPr>
          <p:cNvPr id="8" name="Picture 7">
            <a:extLst>
              <a:ext uri="{FF2B5EF4-FFF2-40B4-BE49-F238E27FC236}">
                <a16:creationId xmlns:a16="http://schemas.microsoft.com/office/drawing/2014/main" id="{3DEB7456-3152-A189-6D1F-D4309F0E3336}"/>
              </a:ext>
            </a:extLst>
          </p:cNvPr>
          <p:cNvPicPr>
            <a:picLocks noChangeAspect="1"/>
          </p:cNvPicPr>
          <p:nvPr/>
        </p:nvPicPr>
        <p:blipFill>
          <a:blip r:embed="rId2"/>
          <a:stretch>
            <a:fillRect/>
          </a:stretch>
        </p:blipFill>
        <p:spPr>
          <a:xfrm>
            <a:off x="10982325" y="5273396"/>
            <a:ext cx="1209675" cy="1584604"/>
          </a:xfrm>
          <a:prstGeom prst="rect">
            <a:avLst/>
          </a:prstGeom>
        </p:spPr>
      </p:pic>
      <p:pic>
        <p:nvPicPr>
          <p:cNvPr id="6" name="Picture 5" descr="iThemba LABS - Wikipedia">
            <a:extLst>
              <a:ext uri="{FF2B5EF4-FFF2-40B4-BE49-F238E27FC236}">
                <a16:creationId xmlns:a16="http://schemas.microsoft.com/office/drawing/2014/main" id="{0A161297-B980-F827-9636-5F4188F14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72175"/>
            <a:ext cx="2409965" cy="885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CE7F3B5-3B9F-A74E-D97C-61A9C760BDA3}"/>
              </a:ext>
            </a:extLst>
          </p:cNvPr>
          <p:cNvPicPr>
            <a:picLocks noChangeAspect="1"/>
          </p:cNvPicPr>
          <p:nvPr/>
        </p:nvPicPr>
        <p:blipFill>
          <a:blip r:embed="rId4"/>
          <a:stretch>
            <a:fillRect/>
          </a:stretch>
        </p:blipFill>
        <p:spPr>
          <a:xfrm>
            <a:off x="411956" y="961833"/>
            <a:ext cx="5272088" cy="3919628"/>
          </a:xfrm>
          <a:prstGeom prst="rect">
            <a:avLst/>
          </a:prstGeom>
        </p:spPr>
      </p:pic>
      <p:sp>
        <p:nvSpPr>
          <p:cNvPr id="10" name="TextBox 9">
            <a:extLst>
              <a:ext uri="{FF2B5EF4-FFF2-40B4-BE49-F238E27FC236}">
                <a16:creationId xmlns:a16="http://schemas.microsoft.com/office/drawing/2014/main" id="{9E88E6D7-BE67-E58A-49A0-EAEEE41A7517}"/>
              </a:ext>
            </a:extLst>
          </p:cNvPr>
          <p:cNvSpPr txBox="1"/>
          <p:nvPr/>
        </p:nvSpPr>
        <p:spPr>
          <a:xfrm>
            <a:off x="38170" y="4708874"/>
            <a:ext cx="6450469" cy="1384995"/>
          </a:xfrm>
          <a:prstGeom prst="rect">
            <a:avLst/>
          </a:prstGeom>
          <a:noFill/>
        </p:spPr>
        <p:txBody>
          <a:bodyPr wrap="square" rtlCol="0">
            <a:spAutoFit/>
          </a:bodyPr>
          <a:lstStyle/>
          <a:p>
            <a:endParaRPr lang="en-US" sz="1200" b="0" i="0" dirty="0">
              <a:solidFill>
                <a:srgbClr val="222222"/>
              </a:solidFill>
              <a:effectLst/>
              <a:highlight>
                <a:srgbClr val="FFFFFF"/>
              </a:highlight>
              <a:latin typeface="Merriweather" panose="020F0502020204030204" pitchFamily="2" charset="0"/>
            </a:endParaRPr>
          </a:p>
          <a:p>
            <a:r>
              <a:rPr lang="en-US" sz="1200" b="1" dirty="0">
                <a:solidFill>
                  <a:srgbClr val="222222"/>
                </a:solidFill>
                <a:highlight>
                  <a:srgbClr val="FFFFFF"/>
                </a:highlight>
                <a:latin typeface="Merriweather" panose="020F0502020204030204" pitchFamily="2" charset="0"/>
              </a:rPr>
              <a:t>Figure 1: </a:t>
            </a:r>
            <a:r>
              <a:rPr lang="en-US" sz="1200" b="0" i="0" dirty="0">
                <a:solidFill>
                  <a:srgbClr val="222222"/>
                </a:solidFill>
                <a:effectLst/>
                <a:highlight>
                  <a:srgbClr val="FFFFFF"/>
                </a:highlight>
                <a:latin typeface="Merriweather" panose="020F0502020204030204" pitchFamily="2" charset="0"/>
              </a:rPr>
              <a:t>Mass distribution of ternary particle and binary fragments in the 249Cf(</a:t>
            </a:r>
            <a:r>
              <a:rPr lang="en-US" sz="1200" b="0" i="0" dirty="0" err="1">
                <a:solidFill>
                  <a:srgbClr val="222222"/>
                </a:solidFill>
                <a:effectLst/>
                <a:highlight>
                  <a:srgbClr val="FFFFFF"/>
                </a:highlight>
                <a:latin typeface="Merriweather" panose="020F0502020204030204" pitchFamily="2" charset="0"/>
              </a:rPr>
              <a:t>nth,f</a:t>
            </a:r>
            <a:r>
              <a:rPr lang="en-US" sz="1200" b="0" i="0" dirty="0">
                <a:solidFill>
                  <a:srgbClr val="222222"/>
                </a:solidFill>
                <a:effectLst/>
                <a:highlight>
                  <a:srgbClr val="FFFFFF"/>
                </a:highlight>
                <a:latin typeface="Merriweather" panose="020F0502020204030204" pitchFamily="2" charset="0"/>
              </a:rPr>
              <a:t>) and 235U(</a:t>
            </a:r>
            <a:r>
              <a:rPr lang="en-US" sz="1200" b="0" i="0" dirty="0" err="1">
                <a:solidFill>
                  <a:srgbClr val="222222"/>
                </a:solidFill>
                <a:effectLst/>
                <a:highlight>
                  <a:srgbClr val="FFFFFF"/>
                </a:highlight>
                <a:latin typeface="Merriweather" panose="020F0502020204030204" pitchFamily="2" charset="0"/>
              </a:rPr>
              <a:t>nth,f</a:t>
            </a:r>
            <a:r>
              <a:rPr lang="en-US" sz="1200" b="0" i="0" dirty="0">
                <a:solidFill>
                  <a:srgbClr val="222222"/>
                </a:solidFill>
                <a:effectLst/>
                <a:highlight>
                  <a:srgbClr val="FFFFFF"/>
                </a:highlight>
                <a:latin typeface="Merriweather" panose="020F0502020204030204" pitchFamily="2" charset="0"/>
              </a:rPr>
              <a:t>) reactions as a function of fragment mass. The shell model explains the two hump distribution with enhanced yields for masses around A=80 – 110 and A=120–140. The left side of the figure shows the yields of lighter third fragments in coincidence with two binary fission fragments, for two systems as indicated [3]</a:t>
            </a:r>
            <a:endParaRPr lang="en-ZA" sz="1200" dirty="0"/>
          </a:p>
        </p:txBody>
      </p:sp>
      <p:pic>
        <p:nvPicPr>
          <p:cNvPr id="12" name="Picture 11">
            <a:extLst>
              <a:ext uri="{FF2B5EF4-FFF2-40B4-BE49-F238E27FC236}">
                <a16:creationId xmlns:a16="http://schemas.microsoft.com/office/drawing/2014/main" id="{2216305D-C6D0-14DB-C9FF-8BB98B3561D4}"/>
              </a:ext>
            </a:extLst>
          </p:cNvPr>
          <p:cNvPicPr>
            <a:picLocks noChangeAspect="1"/>
          </p:cNvPicPr>
          <p:nvPr/>
        </p:nvPicPr>
        <p:blipFill>
          <a:blip r:embed="rId5"/>
          <a:stretch>
            <a:fillRect/>
          </a:stretch>
        </p:blipFill>
        <p:spPr>
          <a:xfrm>
            <a:off x="6096000" y="1327278"/>
            <a:ext cx="5859987" cy="3367410"/>
          </a:xfrm>
          <a:prstGeom prst="rect">
            <a:avLst/>
          </a:prstGeom>
        </p:spPr>
      </p:pic>
      <p:sp>
        <p:nvSpPr>
          <p:cNvPr id="13" name="TextBox 12">
            <a:extLst>
              <a:ext uri="{FF2B5EF4-FFF2-40B4-BE49-F238E27FC236}">
                <a16:creationId xmlns:a16="http://schemas.microsoft.com/office/drawing/2014/main" id="{3412CF2D-03F7-9D89-1002-9D98BE56A654}"/>
              </a:ext>
            </a:extLst>
          </p:cNvPr>
          <p:cNvSpPr txBox="1"/>
          <p:nvPr/>
        </p:nvSpPr>
        <p:spPr>
          <a:xfrm>
            <a:off x="6488639" y="4813090"/>
            <a:ext cx="4950886" cy="1015663"/>
          </a:xfrm>
          <a:prstGeom prst="rect">
            <a:avLst/>
          </a:prstGeom>
          <a:noFill/>
        </p:spPr>
        <p:txBody>
          <a:bodyPr wrap="square" rtlCol="0">
            <a:spAutoFit/>
          </a:bodyPr>
          <a:lstStyle/>
          <a:p>
            <a:endParaRPr lang="en-US" sz="1200" b="0" i="0" dirty="0">
              <a:solidFill>
                <a:srgbClr val="222222"/>
              </a:solidFill>
              <a:effectLst/>
              <a:highlight>
                <a:srgbClr val="FFFFFF"/>
              </a:highlight>
              <a:latin typeface="Merriweather" panose="020F0502020204030204" pitchFamily="2" charset="0"/>
            </a:endParaRPr>
          </a:p>
          <a:p>
            <a:r>
              <a:rPr lang="en-US" sz="1200" b="1" dirty="0">
                <a:solidFill>
                  <a:srgbClr val="222222"/>
                </a:solidFill>
                <a:highlight>
                  <a:srgbClr val="FFFFFF"/>
                </a:highlight>
                <a:latin typeface="Merriweather" panose="020F0502020204030204" pitchFamily="2" charset="0"/>
              </a:rPr>
              <a:t>Figure 2: </a:t>
            </a:r>
            <a:r>
              <a:rPr lang="en-US" sz="1200" b="0" i="0" dirty="0">
                <a:solidFill>
                  <a:srgbClr val="222222"/>
                </a:solidFill>
                <a:effectLst/>
                <a:highlight>
                  <a:srgbClr val="FFFFFF"/>
                </a:highlight>
                <a:latin typeface="Merriweather" panose="00000500000000000000" pitchFamily="2" charset="0"/>
              </a:rPr>
              <a:t>The potential energy as function of deformation for a hyper-deformed nuclear shape, which shows the double humped fission barrier suggesting a path to the collinear ternary fission decay in 236U, </a:t>
            </a:r>
            <a:r>
              <a:rPr lang="en-US" sz="1200" b="0" i="0" dirty="0">
                <a:solidFill>
                  <a:srgbClr val="222222"/>
                </a:solidFill>
                <a:effectLst/>
                <a:highlight>
                  <a:srgbClr val="FFFFFF"/>
                </a:highlight>
                <a:latin typeface="Merriweather" panose="020F0502020204030204" pitchFamily="2" charset="0"/>
              </a:rPr>
              <a:t>[4]</a:t>
            </a:r>
            <a:endParaRPr lang="en-ZA" sz="1200" dirty="0"/>
          </a:p>
        </p:txBody>
      </p:sp>
      <p:pic>
        <p:nvPicPr>
          <p:cNvPr id="4" name="Picture 3">
            <a:extLst>
              <a:ext uri="{FF2B5EF4-FFF2-40B4-BE49-F238E27FC236}">
                <a16:creationId xmlns:a16="http://schemas.microsoft.com/office/drawing/2014/main" id="{82701370-06D1-0A51-1816-60A789015D55}"/>
              </a:ext>
            </a:extLst>
          </p:cNvPr>
          <p:cNvPicPr>
            <a:picLocks noChangeAspect="1"/>
          </p:cNvPicPr>
          <p:nvPr/>
        </p:nvPicPr>
        <p:blipFill>
          <a:blip r:embed="rId6"/>
          <a:stretch>
            <a:fillRect/>
          </a:stretch>
        </p:blipFill>
        <p:spPr>
          <a:xfrm>
            <a:off x="5684044" y="5919446"/>
            <a:ext cx="1470025" cy="938554"/>
          </a:xfrm>
          <a:prstGeom prst="rect">
            <a:avLst/>
          </a:prstGeom>
        </p:spPr>
      </p:pic>
    </p:spTree>
    <p:extLst>
      <p:ext uri="{BB962C8B-B14F-4D97-AF65-F5344CB8AC3E}">
        <p14:creationId xmlns:p14="http://schemas.microsoft.com/office/powerpoint/2010/main" val="103096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84A16-A54E-F3B7-DD56-E59E00BA2A63}"/>
              </a:ext>
            </a:extLst>
          </p:cNvPr>
          <p:cNvSpPr>
            <a:spLocks noGrp="1"/>
          </p:cNvSpPr>
          <p:nvPr>
            <p:ph type="title"/>
          </p:nvPr>
        </p:nvSpPr>
        <p:spPr>
          <a:xfrm>
            <a:off x="695325" y="-135972"/>
            <a:ext cx="10515600" cy="1039115"/>
          </a:xfrm>
        </p:spPr>
        <p:txBody>
          <a:bodyPr/>
          <a:lstStyle/>
          <a:p>
            <a:r>
              <a:rPr lang="en-US" dirty="0">
                <a:latin typeface="Abadi" panose="020B0604020104020204" pitchFamily="34" charset="0"/>
              </a:rPr>
              <a:t>1.1 …</a:t>
            </a:r>
            <a:r>
              <a:rPr lang="en-US" b="0" i="0" dirty="0">
                <a:solidFill>
                  <a:srgbClr val="262626"/>
                </a:solidFill>
                <a:effectLst/>
                <a:highlight>
                  <a:srgbClr val="FFFFFF"/>
                </a:highlight>
                <a:latin typeface="Inter Var"/>
              </a:rPr>
              <a:t>collinear cluster tri-partition (CCT)</a:t>
            </a:r>
            <a:endParaRPr lang="en-ZA" dirty="0">
              <a:latin typeface="Abadi" panose="020B0604020104020204" pitchFamily="34" charset="0"/>
            </a:endParaRPr>
          </a:p>
        </p:txBody>
      </p:sp>
      <p:sp>
        <p:nvSpPr>
          <p:cNvPr id="4" name="Content Placeholder 3">
            <a:extLst>
              <a:ext uri="{FF2B5EF4-FFF2-40B4-BE49-F238E27FC236}">
                <a16:creationId xmlns:a16="http://schemas.microsoft.com/office/drawing/2014/main" id="{5EE6EA2B-8956-F19D-8963-D167A64347D4}"/>
              </a:ext>
            </a:extLst>
          </p:cNvPr>
          <p:cNvSpPr>
            <a:spLocks noGrp="1"/>
          </p:cNvSpPr>
          <p:nvPr>
            <p:ph sz="half" idx="2"/>
          </p:nvPr>
        </p:nvSpPr>
        <p:spPr>
          <a:xfrm>
            <a:off x="6626" y="958496"/>
            <a:ext cx="4548416" cy="4351338"/>
          </a:xfrm>
        </p:spPr>
        <p:txBody>
          <a:bodyPr>
            <a:normAutofit/>
          </a:bodyPr>
          <a:lstStyle/>
          <a:p>
            <a:r>
              <a:rPr lang="en-US" b="0" i="0" dirty="0">
                <a:solidFill>
                  <a:srgbClr val="262626"/>
                </a:solidFill>
                <a:effectLst/>
                <a:highlight>
                  <a:srgbClr val="FFFFFF"/>
                </a:highlight>
                <a:latin typeface="Inter Var"/>
              </a:rPr>
              <a:t>collinear cluster tri-partition </a:t>
            </a:r>
            <a:endParaRPr lang="en-ZA" dirty="0">
              <a:solidFill>
                <a:schemeClr val="accent1"/>
              </a:solidFill>
              <a:latin typeface="Abadi" panose="020B0604020104020204" pitchFamily="34" charset="0"/>
            </a:endParaRPr>
          </a:p>
        </p:txBody>
      </p:sp>
      <p:pic>
        <p:nvPicPr>
          <p:cNvPr id="6" name="Picture 5">
            <a:extLst>
              <a:ext uri="{FF2B5EF4-FFF2-40B4-BE49-F238E27FC236}">
                <a16:creationId xmlns:a16="http://schemas.microsoft.com/office/drawing/2014/main" id="{D2B7983C-D2A0-981F-5822-3079974B1BE4}"/>
              </a:ext>
            </a:extLst>
          </p:cNvPr>
          <p:cNvPicPr>
            <a:picLocks noChangeAspect="1"/>
          </p:cNvPicPr>
          <p:nvPr/>
        </p:nvPicPr>
        <p:blipFill>
          <a:blip r:embed="rId2"/>
          <a:stretch>
            <a:fillRect/>
          </a:stretch>
        </p:blipFill>
        <p:spPr>
          <a:xfrm>
            <a:off x="10982325" y="5273396"/>
            <a:ext cx="1209675" cy="1584604"/>
          </a:xfrm>
          <a:prstGeom prst="rect">
            <a:avLst/>
          </a:prstGeom>
        </p:spPr>
      </p:pic>
      <p:sp>
        <p:nvSpPr>
          <p:cNvPr id="9" name="Content Placeholder 8">
            <a:extLst>
              <a:ext uri="{FF2B5EF4-FFF2-40B4-BE49-F238E27FC236}">
                <a16:creationId xmlns:a16="http://schemas.microsoft.com/office/drawing/2014/main" id="{F6DDB31E-4F3A-28E1-CFBE-D929468D5006}"/>
              </a:ext>
            </a:extLst>
          </p:cNvPr>
          <p:cNvSpPr>
            <a:spLocks noGrp="1"/>
          </p:cNvSpPr>
          <p:nvPr>
            <p:ph sz="half" idx="1"/>
          </p:nvPr>
        </p:nvSpPr>
        <p:spPr>
          <a:xfrm>
            <a:off x="4548416" y="815974"/>
            <a:ext cx="5362750" cy="4351338"/>
          </a:xfrm>
        </p:spPr>
        <p:txBody>
          <a:bodyPr>
            <a:normAutofit/>
          </a:bodyPr>
          <a:lstStyle/>
          <a:p>
            <a:pPr marL="0" indent="0">
              <a:buNone/>
            </a:pPr>
            <a:r>
              <a:rPr lang="en-ZA" b="0" i="0" dirty="0">
                <a:solidFill>
                  <a:srgbClr val="222222"/>
                </a:solidFill>
                <a:effectLst/>
                <a:highlight>
                  <a:srgbClr val="FFFFFF"/>
                </a:highlight>
                <a:latin typeface="Abadi" panose="020B0604020104020204" pitchFamily="34" charset="0"/>
              </a:rPr>
              <a:t>the </a:t>
            </a:r>
            <a:r>
              <a:rPr lang="en-ZA" b="0" i="0" baseline="30000" dirty="0">
                <a:solidFill>
                  <a:srgbClr val="222222"/>
                </a:solidFill>
                <a:effectLst/>
                <a:highlight>
                  <a:srgbClr val="FFFFFF"/>
                </a:highlight>
                <a:latin typeface="Abadi" panose="020B0604020104020204" pitchFamily="34" charset="0"/>
              </a:rPr>
              <a:t>256</a:t>
            </a:r>
            <a:r>
              <a:rPr lang="en-ZA" b="0" i="0" dirty="0">
                <a:solidFill>
                  <a:srgbClr val="222222"/>
                </a:solidFill>
                <a:effectLst/>
                <a:highlight>
                  <a:srgbClr val="FFFFFF"/>
                </a:highlight>
                <a:latin typeface="Abadi" panose="020B0604020104020204" pitchFamily="34" charset="0"/>
              </a:rPr>
              <a:t>Cf(</a:t>
            </a:r>
            <a:r>
              <a:rPr lang="en-US" b="1" dirty="0">
                <a:solidFill>
                  <a:srgbClr val="1F1F1F"/>
                </a:solidFill>
                <a:highlight>
                  <a:srgbClr val="FFFFFF"/>
                </a:highlight>
                <a:latin typeface="Google Sans"/>
              </a:rPr>
              <a:t>s</a:t>
            </a:r>
            <a:r>
              <a:rPr lang="en-ZA" b="0" i="0" dirty="0">
                <a:solidFill>
                  <a:srgbClr val="222222"/>
                </a:solidFill>
                <a:effectLst/>
                <a:highlight>
                  <a:srgbClr val="FFFFFF"/>
                </a:highlight>
                <a:latin typeface="Abadi" panose="020B0604020104020204" pitchFamily="34" charset="0"/>
              </a:rPr>
              <a:t>f) reaction </a:t>
            </a:r>
            <a:r>
              <a:rPr lang="en-US" dirty="0">
                <a:latin typeface="Abadi" panose="020B0604020104020204" pitchFamily="34" charset="0"/>
              </a:rPr>
              <a:t>[6]</a:t>
            </a:r>
          </a:p>
        </p:txBody>
      </p:sp>
      <p:pic>
        <p:nvPicPr>
          <p:cNvPr id="3" name="Picture 2" descr="iThemba LABS - Wikipedia">
            <a:extLst>
              <a:ext uri="{FF2B5EF4-FFF2-40B4-BE49-F238E27FC236}">
                <a16:creationId xmlns:a16="http://schemas.microsoft.com/office/drawing/2014/main" id="{DDA815CC-E4BF-CCED-5515-9DFCB12F2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72175"/>
            <a:ext cx="2409965" cy="885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61E2D2D-8B35-5010-A298-DE187BD78D17}"/>
              </a:ext>
            </a:extLst>
          </p:cNvPr>
          <p:cNvPicPr>
            <a:picLocks noChangeAspect="1"/>
          </p:cNvPicPr>
          <p:nvPr/>
        </p:nvPicPr>
        <p:blipFill>
          <a:blip r:embed="rId4"/>
          <a:stretch>
            <a:fillRect/>
          </a:stretch>
        </p:blipFill>
        <p:spPr>
          <a:xfrm>
            <a:off x="122790" y="1393878"/>
            <a:ext cx="4089840" cy="3773434"/>
          </a:xfrm>
          <a:prstGeom prst="rect">
            <a:avLst/>
          </a:prstGeom>
        </p:spPr>
      </p:pic>
      <p:sp>
        <p:nvSpPr>
          <p:cNvPr id="8" name="TextBox 7">
            <a:extLst>
              <a:ext uri="{FF2B5EF4-FFF2-40B4-BE49-F238E27FC236}">
                <a16:creationId xmlns:a16="http://schemas.microsoft.com/office/drawing/2014/main" id="{D4B9B6CB-0AF0-75A2-18F4-B7D16A75586A}"/>
              </a:ext>
            </a:extLst>
          </p:cNvPr>
          <p:cNvSpPr txBox="1"/>
          <p:nvPr/>
        </p:nvSpPr>
        <p:spPr>
          <a:xfrm>
            <a:off x="171449" y="5167312"/>
            <a:ext cx="4619625" cy="923330"/>
          </a:xfrm>
          <a:prstGeom prst="rect">
            <a:avLst/>
          </a:prstGeom>
          <a:noFill/>
        </p:spPr>
        <p:txBody>
          <a:bodyPr wrap="square" rtlCol="0">
            <a:spAutoFit/>
          </a:bodyPr>
          <a:lstStyle/>
          <a:p>
            <a:r>
              <a:rPr lang="en-US" b="1" i="0" dirty="0">
                <a:solidFill>
                  <a:srgbClr val="262626"/>
                </a:solidFill>
                <a:effectLst/>
                <a:highlight>
                  <a:srgbClr val="FFFFFF"/>
                </a:highlight>
                <a:latin typeface="Abadi" panose="020B0604020104020204" pitchFamily="34" charset="0"/>
              </a:rPr>
              <a:t>Figure 3. </a:t>
            </a:r>
            <a:r>
              <a:rPr lang="en-US" b="0" i="0" dirty="0">
                <a:solidFill>
                  <a:srgbClr val="262626"/>
                </a:solidFill>
                <a:effectLst/>
                <a:highlight>
                  <a:srgbClr val="FFFFFF"/>
                </a:highlight>
                <a:latin typeface="Abadi" panose="020B0604020104020204" pitchFamily="34" charset="0"/>
              </a:rPr>
              <a:t>Illustration of the scenario of collinear cluster tri-partition accompanied by the emission of the light ion [5].</a:t>
            </a:r>
            <a:endParaRPr lang="en-ZA" dirty="0">
              <a:latin typeface="Abadi" panose="020B0604020104020204" pitchFamily="34" charset="0"/>
            </a:endParaRPr>
          </a:p>
        </p:txBody>
      </p:sp>
      <p:pic>
        <p:nvPicPr>
          <p:cNvPr id="11" name="Picture 10">
            <a:extLst>
              <a:ext uri="{FF2B5EF4-FFF2-40B4-BE49-F238E27FC236}">
                <a16:creationId xmlns:a16="http://schemas.microsoft.com/office/drawing/2014/main" id="{A88E0FA6-C77C-C0D8-A405-7523C4173257}"/>
              </a:ext>
            </a:extLst>
          </p:cNvPr>
          <p:cNvPicPr>
            <a:picLocks noChangeAspect="1"/>
          </p:cNvPicPr>
          <p:nvPr/>
        </p:nvPicPr>
        <p:blipFill>
          <a:blip r:embed="rId5"/>
          <a:stretch>
            <a:fillRect/>
          </a:stretch>
        </p:blipFill>
        <p:spPr>
          <a:xfrm>
            <a:off x="4631644" y="1314355"/>
            <a:ext cx="4110352" cy="4657820"/>
          </a:xfrm>
          <a:prstGeom prst="rect">
            <a:avLst/>
          </a:prstGeom>
        </p:spPr>
      </p:pic>
      <p:pic>
        <p:nvPicPr>
          <p:cNvPr id="13" name="Picture 12">
            <a:extLst>
              <a:ext uri="{FF2B5EF4-FFF2-40B4-BE49-F238E27FC236}">
                <a16:creationId xmlns:a16="http://schemas.microsoft.com/office/drawing/2014/main" id="{2C514F1E-406C-F765-903E-A0686236568F}"/>
              </a:ext>
            </a:extLst>
          </p:cNvPr>
          <p:cNvPicPr>
            <a:picLocks noChangeAspect="1"/>
          </p:cNvPicPr>
          <p:nvPr/>
        </p:nvPicPr>
        <p:blipFill>
          <a:blip r:embed="rId6"/>
          <a:stretch>
            <a:fillRect/>
          </a:stretch>
        </p:blipFill>
        <p:spPr>
          <a:xfrm>
            <a:off x="9077782" y="2303073"/>
            <a:ext cx="3134738" cy="2257622"/>
          </a:xfrm>
          <a:prstGeom prst="rect">
            <a:avLst/>
          </a:prstGeom>
        </p:spPr>
      </p:pic>
      <p:sp>
        <p:nvSpPr>
          <p:cNvPr id="14" name="TextBox 13">
            <a:extLst>
              <a:ext uri="{FF2B5EF4-FFF2-40B4-BE49-F238E27FC236}">
                <a16:creationId xmlns:a16="http://schemas.microsoft.com/office/drawing/2014/main" id="{2D7BC3C8-BCBD-F627-4ADF-964028AABD50}"/>
              </a:ext>
            </a:extLst>
          </p:cNvPr>
          <p:cNvSpPr txBox="1"/>
          <p:nvPr/>
        </p:nvSpPr>
        <p:spPr>
          <a:xfrm>
            <a:off x="9677399" y="4560695"/>
            <a:ext cx="2801736" cy="369332"/>
          </a:xfrm>
          <a:prstGeom prst="rect">
            <a:avLst/>
          </a:prstGeom>
          <a:noFill/>
        </p:spPr>
        <p:txBody>
          <a:bodyPr wrap="square" rtlCol="0">
            <a:spAutoFit/>
          </a:bodyPr>
          <a:lstStyle/>
          <a:p>
            <a:r>
              <a:rPr lang="el-GR" dirty="0"/>
              <a:t>4π </a:t>
            </a:r>
            <a:r>
              <a:rPr lang="en-ZA" dirty="0">
                <a:latin typeface="Abadi" panose="020B0604020104020204" pitchFamily="34" charset="0"/>
              </a:rPr>
              <a:t>spectrometer FOBOS</a:t>
            </a:r>
          </a:p>
        </p:txBody>
      </p:sp>
      <p:sp>
        <p:nvSpPr>
          <p:cNvPr id="15" name="TextBox 14">
            <a:extLst>
              <a:ext uri="{FF2B5EF4-FFF2-40B4-BE49-F238E27FC236}">
                <a16:creationId xmlns:a16="http://schemas.microsoft.com/office/drawing/2014/main" id="{62734FD3-9529-07A0-062A-743E7B24F3D7}"/>
              </a:ext>
            </a:extLst>
          </p:cNvPr>
          <p:cNvSpPr txBox="1"/>
          <p:nvPr/>
        </p:nvSpPr>
        <p:spPr>
          <a:xfrm>
            <a:off x="4791074" y="5960625"/>
            <a:ext cx="6110061" cy="923330"/>
          </a:xfrm>
          <a:prstGeom prst="rect">
            <a:avLst/>
          </a:prstGeom>
          <a:noFill/>
        </p:spPr>
        <p:txBody>
          <a:bodyPr wrap="square" rtlCol="0">
            <a:spAutoFit/>
          </a:bodyPr>
          <a:lstStyle/>
          <a:p>
            <a:r>
              <a:rPr lang="en-US" b="1" dirty="0">
                <a:latin typeface="Abadi" panose="020B0604020104020204" pitchFamily="34" charset="0"/>
              </a:rPr>
              <a:t>Figure 4. </a:t>
            </a:r>
            <a:r>
              <a:rPr lang="en-US" dirty="0">
                <a:latin typeface="Abadi" panose="020B0604020104020204" pitchFamily="34" charset="0"/>
              </a:rPr>
              <a:t>Amplitude distribution Y (A</a:t>
            </a:r>
            <a:r>
              <a:rPr lang="en-US" baseline="-25000" dirty="0">
                <a:latin typeface="Abadi" panose="020B0604020104020204" pitchFamily="34" charset="0"/>
              </a:rPr>
              <a:t>a</a:t>
            </a:r>
            <a:r>
              <a:rPr lang="en-US" dirty="0">
                <a:latin typeface="Abadi" panose="020B0604020104020204" pitchFamily="34" charset="0"/>
              </a:rPr>
              <a:t>, A</a:t>
            </a:r>
            <a:r>
              <a:rPr lang="en-US" baseline="-25000" dirty="0">
                <a:latin typeface="Abadi" panose="020B0604020104020204" pitchFamily="34" charset="0"/>
              </a:rPr>
              <a:t>b</a:t>
            </a:r>
            <a:r>
              <a:rPr lang="en-US" dirty="0">
                <a:latin typeface="Abadi" panose="020B0604020104020204" pitchFamily="34" charset="0"/>
              </a:rPr>
              <a:t>) of the complementary fragments under the condition that at least four neutron counters were fired</a:t>
            </a:r>
            <a:endParaRPr lang="en-ZA" dirty="0">
              <a:latin typeface="Abadi" panose="020B0604020104020204" pitchFamily="34" charset="0"/>
            </a:endParaRPr>
          </a:p>
        </p:txBody>
      </p:sp>
    </p:spTree>
    <p:extLst>
      <p:ext uri="{BB962C8B-B14F-4D97-AF65-F5344CB8AC3E}">
        <p14:creationId xmlns:p14="http://schemas.microsoft.com/office/powerpoint/2010/main" val="4282018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9B74-935B-B702-6375-5D5E368CB8ED}"/>
              </a:ext>
            </a:extLst>
          </p:cNvPr>
          <p:cNvSpPr>
            <a:spLocks noGrp="1"/>
          </p:cNvSpPr>
          <p:nvPr>
            <p:ph type="title"/>
          </p:nvPr>
        </p:nvSpPr>
        <p:spPr>
          <a:xfrm>
            <a:off x="0" y="41720"/>
            <a:ext cx="12192000" cy="1325563"/>
          </a:xfrm>
        </p:spPr>
        <p:txBody>
          <a:bodyPr>
            <a:normAutofit/>
          </a:bodyPr>
          <a:lstStyle/>
          <a:p>
            <a:r>
              <a:rPr lang="en-US" sz="4000" dirty="0">
                <a:latin typeface="Abadi" panose="020B0604020104020204" pitchFamily="34" charset="0"/>
              </a:rPr>
              <a:t>1.2…from FOBOS – COMETA - to e</a:t>
            </a:r>
            <a:r>
              <a:rPr lang="da-DK" sz="4000" dirty="0">
                <a:latin typeface="Abadi" panose="020B0604020104020204" pitchFamily="34" charset="0"/>
              </a:rPr>
              <a:t>nhanced VEGA spectrometer, V. Malaza [7]</a:t>
            </a:r>
            <a:endParaRPr lang="en-ZA" sz="4000" dirty="0">
              <a:latin typeface="Abadi" panose="020B0604020104020204" pitchFamily="34" charset="0"/>
            </a:endParaRPr>
          </a:p>
        </p:txBody>
      </p:sp>
      <p:sp>
        <p:nvSpPr>
          <p:cNvPr id="3" name="Content Placeholder 2">
            <a:extLst>
              <a:ext uri="{FF2B5EF4-FFF2-40B4-BE49-F238E27FC236}">
                <a16:creationId xmlns:a16="http://schemas.microsoft.com/office/drawing/2014/main" id="{1B39D520-9A37-1234-6243-45F3BFE0D583}"/>
              </a:ext>
            </a:extLst>
          </p:cNvPr>
          <p:cNvSpPr>
            <a:spLocks noGrp="1"/>
          </p:cNvSpPr>
          <p:nvPr>
            <p:ph idx="1"/>
          </p:nvPr>
        </p:nvSpPr>
        <p:spPr>
          <a:xfrm>
            <a:off x="676275" y="1293813"/>
            <a:ext cx="10515600" cy="736600"/>
          </a:xfrm>
        </p:spPr>
        <p:txBody>
          <a:bodyPr>
            <a:normAutofit fontScale="55000" lnSpcReduction="20000"/>
          </a:bodyPr>
          <a:lstStyle/>
          <a:p>
            <a:pPr algn="just"/>
            <a:r>
              <a:rPr lang="en-US" dirty="0">
                <a:latin typeface="Abadi" panose="020B0604020104020204" pitchFamily="34" charset="0"/>
              </a:rPr>
              <a:t>The Enhanced VEGA Spectrometer at FLNR, JINR, is a cutting-edge tool for studying nuclear reactions. It enables precise measurements of fragment properties such as mass, charge, and kinetic energy. The spectrometer's high resolution and sensitivity allow for detailed investigations of nuclear structure and dynamics.</a:t>
            </a:r>
          </a:p>
          <a:p>
            <a:pPr algn="just"/>
            <a:endParaRPr lang="en-ZA" dirty="0">
              <a:latin typeface="Abadi" panose="020B0604020104020204" pitchFamily="34" charset="0"/>
            </a:endParaRPr>
          </a:p>
        </p:txBody>
      </p:sp>
      <p:pic>
        <p:nvPicPr>
          <p:cNvPr id="8" name="Picture 7">
            <a:extLst>
              <a:ext uri="{FF2B5EF4-FFF2-40B4-BE49-F238E27FC236}">
                <a16:creationId xmlns:a16="http://schemas.microsoft.com/office/drawing/2014/main" id="{3DEB7456-3152-A189-6D1F-D4309F0E3336}"/>
              </a:ext>
            </a:extLst>
          </p:cNvPr>
          <p:cNvPicPr>
            <a:picLocks noChangeAspect="1"/>
          </p:cNvPicPr>
          <p:nvPr/>
        </p:nvPicPr>
        <p:blipFill>
          <a:blip r:embed="rId2"/>
          <a:stretch>
            <a:fillRect/>
          </a:stretch>
        </p:blipFill>
        <p:spPr>
          <a:xfrm>
            <a:off x="10982325" y="5273396"/>
            <a:ext cx="1209675" cy="1584604"/>
          </a:xfrm>
          <a:prstGeom prst="rect">
            <a:avLst/>
          </a:prstGeom>
        </p:spPr>
      </p:pic>
      <p:pic>
        <p:nvPicPr>
          <p:cNvPr id="6" name="Picture 5" descr="iThemba LABS - Wikipedia">
            <a:extLst>
              <a:ext uri="{FF2B5EF4-FFF2-40B4-BE49-F238E27FC236}">
                <a16:creationId xmlns:a16="http://schemas.microsoft.com/office/drawing/2014/main" id="{0A161297-B980-F827-9636-5F4188F14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72175"/>
            <a:ext cx="2409965" cy="885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EFF1AB7-9D8D-8F58-35C5-10C546B6A1A5}"/>
              </a:ext>
            </a:extLst>
          </p:cNvPr>
          <p:cNvPicPr>
            <a:picLocks noChangeAspect="1"/>
          </p:cNvPicPr>
          <p:nvPr/>
        </p:nvPicPr>
        <p:blipFill>
          <a:blip r:embed="rId4"/>
          <a:stretch>
            <a:fillRect/>
          </a:stretch>
        </p:blipFill>
        <p:spPr>
          <a:xfrm>
            <a:off x="3917241" y="2129381"/>
            <a:ext cx="3452642" cy="3080695"/>
          </a:xfrm>
          <a:prstGeom prst="rect">
            <a:avLst/>
          </a:prstGeom>
        </p:spPr>
      </p:pic>
      <p:pic>
        <p:nvPicPr>
          <p:cNvPr id="11" name="Picture 10">
            <a:extLst>
              <a:ext uri="{FF2B5EF4-FFF2-40B4-BE49-F238E27FC236}">
                <a16:creationId xmlns:a16="http://schemas.microsoft.com/office/drawing/2014/main" id="{527506CE-D20B-76AE-5B21-8F1974B71DD3}"/>
              </a:ext>
            </a:extLst>
          </p:cNvPr>
          <p:cNvPicPr>
            <a:picLocks noChangeAspect="1"/>
          </p:cNvPicPr>
          <p:nvPr/>
        </p:nvPicPr>
        <p:blipFill>
          <a:blip r:embed="rId5"/>
          <a:stretch>
            <a:fillRect/>
          </a:stretch>
        </p:blipFill>
        <p:spPr>
          <a:xfrm>
            <a:off x="473954" y="2030413"/>
            <a:ext cx="3073938" cy="3627462"/>
          </a:xfrm>
          <a:prstGeom prst="rect">
            <a:avLst/>
          </a:prstGeom>
        </p:spPr>
      </p:pic>
      <p:pic>
        <p:nvPicPr>
          <p:cNvPr id="12" name="Picture 11">
            <a:extLst>
              <a:ext uri="{FF2B5EF4-FFF2-40B4-BE49-F238E27FC236}">
                <a16:creationId xmlns:a16="http://schemas.microsoft.com/office/drawing/2014/main" id="{9FA0C47B-7343-B0E5-CB83-E44488981979}"/>
              </a:ext>
            </a:extLst>
          </p:cNvPr>
          <p:cNvPicPr>
            <a:picLocks noChangeAspect="1"/>
          </p:cNvPicPr>
          <p:nvPr/>
        </p:nvPicPr>
        <p:blipFill>
          <a:blip r:embed="rId6"/>
          <a:stretch>
            <a:fillRect/>
          </a:stretch>
        </p:blipFill>
        <p:spPr>
          <a:xfrm>
            <a:off x="8029300" y="1786658"/>
            <a:ext cx="3943900" cy="3505689"/>
          </a:xfrm>
          <a:prstGeom prst="rect">
            <a:avLst/>
          </a:prstGeom>
        </p:spPr>
      </p:pic>
      <p:pic>
        <p:nvPicPr>
          <p:cNvPr id="4" name="Picture 3">
            <a:extLst>
              <a:ext uri="{FF2B5EF4-FFF2-40B4-BE49-F238E27FC236}">
                <a16:creationId xmlns:a16="http://schemas.microsoft.com/office/drawing/2014/main" id="{AB69DE30-8928-2D5B-28C0-C8888FFDBEDA}"/>
              </a:ext>
            </a:extLst>
          </p:cNvPr>
          <p:cNvPicPr>
            <a:picLocks noChangeAspect="1"/>
          </p:cNvPicPr>
          <p:nvPr/>
        </p:nvPicPr>
        <p:blipFill>
          <a:blip r:embed="rId7"/>
          <a:stretch>
            <a:fillRect/>
          </a:stretch>
        </p:blipFill>
        <p:spPr>
          <a:xfrm>
            <a:off x="5684044" y="5919446"/>
            <a:ext cx="1470025" cy="938554"/>
          </a:xfrm>
          <a:prstGeom prst="rect">
            <a:avLst/>
          </a:prstGeom>
        </p:spPr>
      </p:pic>
    </p:spTree>
    <p:extLst>
      <p:ext uri="{BB962C8B-B14F-4D97-AF65-F5344CB8AC3E}">
        <p14:creationId xmlns:p14="http://schemas.microsoft.com/office/powerpoint/2010/main" val="4275243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84A16-A54E-F3B7-DD56-E59E00BA2A63}"/>
              </a:ext>
            </a:extLst>
          </p:cNvPr>
          <p:cNvSpPr>
            <a:spLocks noGrp="1"/>
          </p:cNvSpPr>
          <p:nvPr>
            <p:ph type="title"/>
          </p:nvPr>
        </p:nvSpPr>
        <p:spPr>
          <a:xfrm>
            <a:off x="838200" y="0"/>
            <a:ext cx="10515600" cy="1325563"/>
          </a:xfrm>
        </p:spPr>
        <p:txBody>
          <a:bodyPr/>
          <a:lstStyle/>
          <a:p>
            <a:r>
              <a:rPr lang="en-US" dirty="0">
                <a:latin typeface="Abadi" panose="020B0604020104020204" pitchFamily="34" charset="0"/>
              </a:rPr>
              <a:t>2 …challenges</a:t>
            </a:r>
            <a:endParaRPr lang="en-ZA" dirty="0">
              <a:latin typeface="Abadi" panose="020B0604020104020204" pitchFamily="34" charset="0"/>
            </a:endParaRPr>
          </a:p>
        </p:txBody>
      </p:sp>
      <p:pic>
        <p:nvPicPr>
          <p:cNvPr id="6" name="Picture 5">
            <a:extLst>
              <a:ext uri="{FF2B5EF4-FFF2-40B4-BE49-F238E27FC236}">
                <a16:creationId xmlns:a16="http://schemas.microsoft.com/office/drawing/2014/main" id="{D2B7983C-D2A0-981F-5822-3079974B1BE4}"/>
              </a:ext>
            </a:extLst>
          </p:cNvPr>
          <p:cNvPicPr>
            <a:picLocks noChangeAspect="1"/>
          </p:cNvPicPr>
          <p:nvPr/>
        </p:nvPicPr>
        <p:blipFill>
          <a:blip r:embed="rId2"/>
          <a:stretch>
            <a:fillRect/>
          </a:stretch>
        </p:blipFill>
        <p:spPr>
          <a:xfrm>
            <a:off x="10982325" y="5273396"/>
            <a:ext cx="1209675" cy="1584604"/>
          </a:xfrm>
          <a:prstGeom prst="rect">
            <a:avLst/>
          </a:prstGeom>
        </p:spPr>
      </p:pic>
      <p:sp>
        <p:nvSpPr>
          <p:cNvPr id="9" name="Content Placeholder 8">
            <a:extLst>
              <a:ext uri="{FF2B5EF4-FFF2-40B4-BE49-F238E27FC236}">
                <a16:creationId xmlns:a16="http://schemas.microsoft.com/office/drawing/2014/main" id="{F6DDB31E-4F3A-28E1-CFBE-D929468D5006}"/>
              </a:ext>
            </a:extLst>
          </p:cNvPr>
          <p:cNvSpPr>
            <a:spLocks noGrp="1"/>
          </p:cNvSpPr>
          <p:nvPr>
            <p:ph sz="half" idx="1"/>
          </p:nvPr>
        </p:nvSpPr>
        <p:spPr>
          <a:xfrm>
            <a:off x="685800" y="1825625"/>
            <a:ext cx="5362750" cy="4351338"/>
          </a:xfrm>
        </p:spPr>
        <p:txBody>
          <a:bodyPr>
            <a:normAutofit fontScale="92500" lnSpcReduction="10000"/>
          </a:bodyPr>
          <a:lstStyle/>
          <a:p>
            <a:pPr marL="0" indent="0">
              <a:buNone/>
            </a:pPr>
            <a:endParaRPr lang="en-US" dirty="0">
              <a:latin typeface="Abadi" panose="020B0604020104020204" pitchFamily="34" charset="0"/>
            </a:endParaRPr>
          </a:p>
        </p:txBody>
      </p:sp>
      <p:pic>
        <p:nvPicPr>
          <p:cNvPr id="3" name="Picture 2" descr="iThemba LABS - Wikipedia">
            <a:extLst>
              <a:ext uri="{FF2B5EF4-FFF2-40B4-BE49-F238E27FC236}">
                <a16:creationId xmlns:a16="http://schemas.microsoft.com/office/drawing/2014/main" id="{DDA815CC-E4BF-CCED-5515-9DFCB12F2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72175"/>
            <a:ext cx="2409965" cy="885825"/>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7">
            <a:extLst>
              <a:ext uri="{FF2B5EF4-FFF2-40B4-BE49-F238E27FC236}">
                <a16:creationId xmlns:a16="http://schemas.microsoft.com/office/drawing/2014/main" id="{87F9B00D-6AAC-73F0-E7AB-5B5B77545D7B}"/>
              </a:ext>
            </a:extLst>
          </p:cNvPr>
          <p:cNvSpPr>
            <a:spLocks noGrp="1"/>
          </p:cNvSpPr>
          <p:nvPr>
            <p:ph sz="half" idx="2"/>
          </p:nvPr>
        </p:nvSpPr>
        <p:spPr>
          <a:xfrm>
            <a:off x="5912034" y="2640973"/>
            <a:ext cx="6076950" cy="2720642"/>
          </a:xfrm>
        </p:spPr>
        <p:txBody>
          <a:bodyPr>
            <a:normAutofit fontScale="92500" lnSpcReduction="10000"/>
          </a:bodyPr>
          <a:lstStyle/>
          <a:p>
            <a:pPr marL="285750" indent="-285750">
              <a:buFontTx/>
              <a:buChar char="-"/>
            </a:pPr>
            <a:r>
              <a:rPr lang="en-US" dirty="0">
                <a:solidFill>
                  <a:srgbClr val="7030A0"/>
                </a:solidFill>
                <a:latin typeface="Abadi" panose="020B0604020104020204" pitchFamily="34" charset="0"/>
              </a:rPr>
              <a:t>Mosaics of PIN and MCP</a:t>
            </a:r>
          </a:p>
          <a:p>
            <a:pPr marL="285750" indent="-285750">
              <a:buFontTx/>
              <a:buChar char="-"/>
            </a:pPr>
            <a:r>
              <a:rPr lang="en-US" dirty="0">
                <a:solidFill>
                  <a:srgbClr val="7030A0"/>
                </a:solidFill>
                <a:latin typeface="Abadi" panose="020B0604020104020204" pitchFamily="34" charset="0"/>
              </a:rPr>
              <a:t>Event by event processing</a:t>
            </a:r>
            <a:br>
              <a:rPr lang="en-US" dirty="0">
                <a:solidFill>
                  <a:srgbClr val="7030A0"/>
                </a:solidFill>
                <a:latin typeface="Abadi" panose="020B0604020104020204" pitchFamily="34" charset="0"/>
              </a:rPr>
            </a:br>
            <a:r>
              <a:rPr lang="en-US" dirty="0">
                <a:solidFill>
                  <a:srgbClr val="7030A0"/>
                </a:solidFill>
                <a:latin typeface="Abadi" panose="020B0604020104020204" pitchFamily="34" charset="0"/>
              </a:rPr>
              <a:t>of correlated masses</a:t>
            </a:r>
          </a:p>
          <a:p>
            <a:pPr marL="285750" indent="-285750">
              <a:buFontTx/>
              <a:buChar char="-"/>
            </a:pPr>
            <a:r>
              <a:rPr lang="en-US" dirty="0">
                <a:solidFill>
                  <a:srgbClr val="7030A0"/>
                </a:solidFill>
                <a:latin typeface="Abadi" panose="020B0604020104020204" pitchFamily="34" charset="0"/>
              </a:rPr>
              <a:t>Mass of each fragment from V&amp;E</a:t>
            </a:r>
          </a:p>
          <a:p>
            <a:pPr marL="285750" indent="-285750">
              <a:buFontTx/>
              <a:buChar char="-"/>
            </a:pPr>
            <a:r>
              <a:rPr lang="en-US" dirty="0">
                <a:solidFill>
                  <a:srgbClr val="7030A0"/>
                </a:solidFill>
                <a:latin typeface="Abadi" panose="020B0604020104020204" pitchFamily="34" charset="0"/>
              </a:rPr>
              <a:t>Using of thick materials</a:t>
            </a:r>
          </a:p>
          <a:p>
            <a:pPr marL="285750" indent="-285750">
              <a:buFontTx/>
              <a:buChar char="-"/>
            </a:pPr>
            <a:r>
              <a:rPr lang="en-US" dirty="0">
                <a:solidFill>
                  <a:srgbClr val="7030A0"/>
                </a:solidFill>
                <a:latin typeface="Abadi" panose="020B0604020104020204" pitchFamily="34" charset="0"/>
              </a:rPr>
              <a:t>Pile-up and base line controlled</a:t>
            </a:r>
          </a:p>
          <a:p>
            <a:endParaRPr lang="en-ZA" dirty="0">
              <a:latin typeface="Abadi" panose="020B0604020104020204" pitchFamily="34" charset="0"/>
            </a:endParaRPr>
          </a:p>
        </p:txBody>
      </p:sp>
      <p:pic>
        <p:nvPicPr>
          <p:cNvPr id="20" name="Picture 19">
            <a:extLst>
              <a:ext uri="{FF2B5EF4-FFF2-40B4-BE49-F238E27FC236}">
                <a16:creationId xmlns:a16="http://schemas.microsoft.com/office/drawing/2014/main" id="{94C16456-20E2-F99F-73DC-196681AFE0DB}"/>
              </a:ext>
            </a:extLst>
          </p:cNvPr>
          <p:cNvPicPr>
            <a:picLocks noChangeAspect="1"/>
          </p:cNvPicPr>
          <p:nvPr/>
        </p:nvPicPr>
        <p:blipFill>
          <a:blip r:embed="rId4"/>
          <a:stretch>
            <a:fillRect/>
          </a:stretch>
        </p:blipFill>
        <p:spPr>
          <a:xfrm>
            <a:off x="549848" y="937043"/>
            <a:ext cx="5091834" cy="5035132"/>
          </a:xfrm>
          <a:prstGeom prst="rect">
            <a:avLst/>
          </a:prstGeom>
        </p:spPr>
      </p:pic>
      <p:pic>
        <p:nvPicPr>
          <p:cNvPr id="21" name="Picture 4" descr="dt5742">
            <a:extLst>
              <a:ext uri="{FF2B5EF4-FFF2-40B4-BE49-F238E27FC236}">
                <a16:creationId xmlns:a16="http://schemas.microsoft.com/office/drawing/2014/main" id="{7DE97262-A7C7-55C2-9ED8-D08CCD5C59A5}"/>
              </a:ext>
            </a:extLst>
          </p:cNvPr>
          <p:cNvPicPr>
            <a:picLocks noChangeAspect="1" noChangeArrowheads="1"/>
          </p:cNvPicPr>
          <p:nvPr/>
        </p:nvPicPr>
        <p:blipFill>
          <a:blip r:embed="rId5"/>
          <a:stretch/>
        </p:blipFill>
        <p:spPr bwMode="auto">
          <a:xfrm>
            <a:off x="5997381" y="392907"/>
            <a:ext cx="5855087" cy="2103437"/>
          </a:xfrm>
          <a:prstGeom prst="rect">
            <a:avLst/>
          </a:prstGeom>
          <a:noFill/>
          <a:ln>
            <a:noFill/>
          </a:ln>
        </p:spPr>
      </p:pic>
      <p:pic>
        <p:nvPicPr>
          <p:cNvPr id="4" name="Picture 3">
            <a:extLst>
              <a:ext uri="{FF2B5EF4-FFF2-40B4-BE49-F238E27FC236}">
                <a16:creationId xmlns:a16="http://schemas.microsoft.com/office/drawing/2014/main" id="{5C6E9C8C-DA27-819C-D31B-679D1DA7E384}"/>
              </a:ext>
            </a:extLst>
          </p:cNvPr>
          <p:cNvPicPr>
            <a:picLocks noChangeAspect="1"/>
          </p:cNvPicPr>
          <p:nvPr/>
        </p:nvPicPr>
        <p:blipFill>
          <a:blip r:embed="rId6"/>
          <a:stretch>
            <a:fillRect/>
          </a:stretch>
        </p:blipFill>
        <p:spPr>
          <a:xfrm>
            <a:off x="5641682" y="5910572"/>
            <a:ext cx="1470025" cy="938554"/>
          </a:xfrm>
          <a:prstGeom prst="rect">
            <a:avLst/>
          </a:prstGeom>
        </p:spPr>
      </p:pic>
    </p:spTree>
    <p:extLst>
      <p:ext uri="{BB962C8B-B14F-4D97-AF65-F5344CB8AC3E}">
        <p14:creationId xmlns:p14="http://schemas.microsoft.com/office/powerpoint/2010/main" val="1389151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F4DD7-5260-E102-D909-1FAFD8CC9F24}"/>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B592C18-8E6D-24D2-3CB4-09573F0F45A2}"/>
              </a:ext>
            </a:extLst>
          </p:cNvPr>
          <p:cNvSpPr>
            <a:spLocks noGrp="1"/>
          </p:cNvSpPr>
          <p:nvPr>
            <p:ph sz="half" idx="2"/>
          </p:nvPr>
        </p:nvSpPr>
        <p:spPr/>
        <p:txBody>
          <a:bodyPr>
            <a:normAutofit/>
          </a:bodyPr>
          <a:lstStyle/>
          <a:p>
            <a:endParaRPr lang="en-ZA" dirty="0">
              <a:solidFill>
                <a:schemeClr val="accent1"/>
              </a:solidFill>
              <a:latin typeface="Abadi" panose="020B0604020104020204" pitchFamily="34" charset="0"/>
            </a:endParaRPr>
          </a:p>
        </p:txBody>
      </p:sp>
      <p:pic>
        <p:nvPicPr>
          <p:cNvPr id="6" name="Picture 5">
            <a:extLst>
              <a:ext uri="{FF2B5EF4-FFF2-40B4-BE49-F238E27FC236}">
                <a16:creationId xmlns:a16="http://schemas.microsoft.com/office/drawing/2014/main" id="{5D07C794-394D-B1D9-DC71-46E0593FCDBD}"/>
              </a:ext>
            </a:extLst>
          </p:cNvPr>
          <p:cNvPicPr>
            <a:picLocks noChangeAspect="1"/>
          </p:cNvPicPr>
          <p:nvPr/>
        </p:nvPicPr>
        <p:blipFill>
          <a:blip r:embed="rId2"/>
          <a:stretch>
            <a:fillRect/>
          </a:stretch>
        </p:blipFill>
        <p:spPr>
          <a:xfrm>
            <a:off x="10982325" y="5273396"/>
            <a:ext cx="1209675" cy="1584604"/>
          </a:xfrm>
          <a:prstGeom prst="rect">
            <a:avLst/>
          </a:prstGeom>
        </p:spPr>
      </p:pic>
      <p:pic>
        <p:nvPicPr>
          <p:cNvPr id="3" name="Picture 2" descr="iThemba LABS - Wikipedia">
            <a:extLst>
              <a:ext uri="{FF2B5EF4-FFF2-40B4-BE49-F238E27FC236}">
                <a16:creationId xmlns:a16="http://schemas.microsoft.com/office/drawing/2014/main" id="{C1C266E1-DE4F-1A58-D1A2-755571B73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72175"/>
            <a:ext cx="2409965" cy="8858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CD4B57F-C04A-6684-0C46-524BFF8F6961}"/>
              </a:ext>
            </a:extLst>
          </p:cNvPr>
          <p:cNvSpPr txBox="1"/>
          <p:nvPr/>
        </p:nvSpPr>
        <p:spPr>
          <a:xfrm>
            <a:off x="6172199" y="5160432"/>
            <a:ext cx="4924425" cy="369332"/>
          </a:xfrm>
          <a:prstGeom prst="rect">
            <a:avLst/>
          </a:prstGeom>
          <a:noFill/>
        </p:spPr>
        <p:txBody>
          <a:bodyPr wrap="square" rtlCol="0">
            <a:spAutoFit/>
          </a:bodyPr>
          <a:lstStyle/>
          <a:p>
            <a:r>
              <a:rPr lang="en-US" b="1" dirty="0">
                <a:latin typeface="Abadi" panose="020B0604020104020204" pitchFamily="34" charset="0"/>
              </a:rPr>
              <a:t>Figure 6</a:t>
            </a:r>
            <a:r>
              <a:rPr lang="en-US" dirty="0">
                <a:latin typeface="Abadi" panose="020B0604020104020204" pitchFamily="34" charset="0"/>
              </a:rPr>
              <a:t>. </a:t>
            </a:r>
            <a:r>
              <a:rPr lang="en-US" sz="1800" b="0" u="none" strike="noStrike" baseline="0" dirty="0">
                <a:latin typeface="Abadi" panose="020B0604020104020204" pitchFamily="34" charset="0"/>
              </a:rPr>
              <a:t>Schematic view of the LIS-SA setup. [7]</a:t>
            </a:r>
            <a:endParaRPr lang="en-ZA" dirty="0">
              <a:latin typeface="Abadi" panose="020B0604020104020204" pitchFamily="34" charset="0"/>
            </a:endParaRPr>
          </a:p>
        </p:txBody>
      </p:sp>
      <p:pic>
        <p:nvPicPr>
          <p:cNvPr id="5" name="Picture 4">
            <a:extLst>
              <a:ext uri="{FF2B5EF4-FFF2-40B4-BE49-F238E27FC236}">
                <a16:creationId xmlns:a16="http://schemas.microsoft.com/office/drawing/2014/main" id="{4062FDB8-8233-F0F6-3748-4F160A05EA61}"/>
              </a:ext>
            </a:extLst>
          </p:cNvPr>
          <p:cNvPicPr>
            <a:picLocks noChangeAspect="1"/>
          </p:cNvPicPr>
          <p:nvPr/>
        </p:nvPicPr>
        <p:blipFill>
          <a:blip r:embed="rId4"/>
          <a:stretch>
            <a:fillRect/>
          </a:stretch>
        </p:blipFill>
        <p:spPr>
          <a:xfrm>
            <a:off x="5684044" y="5919446"/>
            <a:ext cx="1470025" cy="938554"/>
          </a:xfrm>
          <a:prstGeom prst="rect">
            <a:avLst/>
          </a:prstGeom>
        </p:spPr>
      </p:pic>
      <p:sp>
        <p:nvSpPr>
          <p:cNvPr id="12" name="Title 11">
            <a:extLst>
              <a:ext uri="{FF2B5EF4-FFF2-40B4-BE49-F238E27FC236}">
                <a16:creationId xmlns:a16="http://schemas.microsoft.com/office/drawing/2014/main" id="{B252B17C-E436-B46B-84FB-F815396DB0F1}"/>
              </a:ext>
            </a:extLst>
          </p:cNvPr>
          <p:cNvSpPr>
            <a:spLocks noGrp="1"/>
          </p:cNvSpPr>
          <p:nvPr>
            <p:ph type="title"/>
          </p:nvPr>
        </p:nvSpPr>
        <p:spPr/>
        <p:txBody>
          <a:bodyPr/>
          <a:lstStyle/>
          <a:p>
            <a:endParaRPr lang="en-ZA"/>
          </a:p>
        </p:txBody>
      </p:sp>
      <p:sp>
        <p:nvSpPr>
          <p:cNvPr id="16" name="Content Placeholder 15">
            <a:extLst>
              <a:ext uri="{FF2B5EF4-FFF2-40B4-BE49-F238E27FC236}">
                <a16:creationId xmlns:a16="http://schemas.microsoft.com/office/drawing/2014/main" id="{F7C3E86D-3445-CD7F-EAC9-DA3B8CFD8FD1}"/>
              </a:ext>
            </a:extLst>
          </p:cNvPr>
          <p:cNvSpPr>
            <a:spLocks noGrp="1"/>
          </p:cNvSpPr>
          <p:nvPr>
            <p:ph sz="half" idx="1"/>
          </p:nvPr>
        </p:nvSpPr>
        <p:spPr/>
        <p:txBody>
          <a:bodyPr/>
          <a:lstStyle/>
          <a:p>
            <a:endParaRPr lang="en-ZA"/>
          </a:p>
        </p:txBody>
      </p:sp>
      <p:pic>
        <p:nvPicPr>
          <p:cNvPr id="18" name="Picture 17">
            <a:extLst>
              <a:ext uri="{FF2B5EF4-FFF2-40B4-BE49-F238E27FC236}">
                <a16:creationId xmlns:a16="http://schemas.microsoft.com/office/drawing/2014/main" id="{2E84A3C2-C972-A06F-E1A9-944C50AAFA5F}"/>
              </a:ext>
            </a:extLst>
          </p:cNvPr>
          <p:cNvPicPr>
            <a:picLocks noChangeAspect="1"/>
          </p:cNvPicPr>
          <p:nvPr/>
        </p:nvPicPr>
        <p:blipFill>
          <a:blip r:embed="rId5"/>
          <a:stretch>
            <a:fillRect/>
          </a:stretch>
        </p:blipFill>
        <p:spPr>
          <a:xfrm>
            <a:off x="585847" y="0"/>
            <a:ext cx="10650436" cy="6001588"/>
          </a:xfrm>
          <a:prstGeom prst="rect">
            <a:avLst/>
          </a:prstGeom>
        </p:spPr>
      </p:pic>
    </p:spTree>
    <p:extLst>
      <p:ext uri="{BB962C8B-B14F-4D97-AF65-F5344CB8AC3E}">
        <p14:creationId xmlns:p14="http://schemas.microsoft.com/office/powerpoint/2010/main" val="2417399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84A16-A54E-F3B7-DD56-E59E00BA2A63}"/>
              </a:ext>
            </a:extLst>
          </p:cNvPr>
          <p:cNvSpPr>
            <a:spLocks noGrp="1"/>
          </p:cNvSpPr>
          <p:nvPr>
            <p:ph type="title"/>
          </p:nvPr>
        </p:nvSpPr>
        <p:spPr>
          <a:xfrm>
            <a:off x="752475" y="88900"/>
            <a:ext cx="10515600" cy="1325563"/>
          </a:xfrm>
        </p:spPr>
        <p:txBody>
          <a:bodyPr/>
          <a:lstStyle/>
          <a:p>
            <a:r>
              <a:rPr lang="en-US" dirty="0">
                <a:latin typeface="Abadi" panose="020B0604020104020204" pitchFamily="34" charset="0"/>
              </a:rPr>
              <a:t>3 …contemporary observations</a:t>
            </a:r>
            <a:endParaRPr lang="en-ZA" dirty="0">
              <a:latin typeface="Abadi" panose="020B0604020104020204" pitchFamily="34" charset="0"/>
            </a:endParaRPr>
          </a:p>
        </p:txBody>
      </p:sp>
      <p:sp>
        <p:nvSpPr>
          <p:cNvPr id="4" name="Content Placeholder 3">
            <a:extLst>
              <a:ext uri="{FF2B5EF4-FFF2-40B4-BE49-F238E27FC236}">
                <a16:creationId xmlns:a16="http://schemas.microsoft.com/office/drawing/2014/main" id="{5EE6EA2B-8956-F19D-8963-D167A64347D4}"/>
              </a:ext>
            </a:extLst>
          </p:cNvPr>
          <p:cNvSpPr>
            <a:spLocks noGrp="1"/>
          </p:cNvSpPr>
          <p:nvPr>
            <p:ph sz="half" idx="2"/>
          </p:nvPr>
        </p:nvSpPr>
        <p:spPr>
          <a:xfrm>
            <a:off x="133350" y="1168261"/>
            <a:ext cx="5181600" cy="4351338"/>
          </a:xfrm>
        </p:spPr>
        <p:txBody>
          <a:bodyPr>
            <a:normAutofit/>
          </a:bodyPr>
          <a:lstStyle/>
          <a:p>
            <a:pPr marL="0" indent="0">
              <a:buNone/>
            </a:pPr>
            <a:endParaRPr lang="en-US" dirty="0">
              <a:latin typeface="Abadi" panose="020B0604020104020204" pitchFamily="34" charset="0"/>
            </a:endParaRPr>
          </a:p>
          <a:p>
            <a:endParaRPr lang="en-ZA" dirty="0">
              <a:solidFill>
                <a:schemeClr val="accent1"/>
              </a:solidFill>
              <a:latin typeface="Abadi" panose="020B0604020104020204" pitchFamily="34" charset="0"/>
            </a:endParaRPr>
          </a:p>
        </p:txBody>
      </p:sp>
      <p:pic>
        <p:nvPicPr>
          <p:cNvPr id="6" name="Picture 5">
            <a:extLst>
              <a:ext uri="{FF2B5EF4-FFF2-40B4-BE49-F238E27FC236}">
                <a16:creationId xmlns:a16="http://schemas.microsoft.com/office/drawing/2014/main" id="{D2B7983C-D2A0-981F-5822-3079974B1BE4}"/>
              </a:ext>
            </a:extLst>
          </p:cNvPr>
          <p:cNvPicPr>
            <a:picLocks noChangeAspect="1"/>
          </p:cNvPicPr>
          <p:nvPr/>
        </p:nvPicPr>
        <p:blipFill>
          <a:blip r:embed="rId2"/>
          <a:stretch>
            <a:fillRect/>
          </a:stretch>
        </p:blipFill>
        <p:spPr>
          <a:xfrm>
            <a:off x="10982325" y="5273396"/>
            <a:ext cx="1209675" cy="1584604"/>
          </a:xfrm>
          <a:prstGeom prst="rect">
            <a:avLst/>
          </a:prstGeom>
        </p:spPr>
      </p:pic>
      <p:sp>
        <p:nvSpPr>
          <p:cNvPr id="9" name="Content Placeholder 8">
            <a:extLst>
              <a:ext uri="{FF2B5EF4-FFF2-40B4-BE49-F238E27FC236}">
                <a16:creationId xmlns:a16="http://schemas.microsoft.com/office/drawing/2014/main" id="{F6DDB31E-4F3A-28E1-CFBE-D929468D5006}"/>
              </a:ext>
            </a:extLst>
          </p:cNvPr>
          <p:cNvSpPr>
            <a:spLocks noGrp="1"/>
          </p:cNvSpPr>
          <p:nvPr>
            <p:ph sz="half" idx="1"/>
          </p:nvPr>
        </p:nvSpPr>
        <p:spPr>
          <a:xfrm>
            <a:off x="5714825" y="1148316"/>
            <a:ext cx="6143800" cy="4351338"/>
          </a:xfrm>
        </p:spPr>
        <p:txBody>
          <a:bodyPr>
            <a:normAutofit/>
          </a:bodyPr>
          <a:lstStyle/>
          <a:p>
            <a:pPr marL="0" indent="0" algn="just">
              <a:buNone/>
            </a:pPr>
            <a:endParaRPr lang="en-US" b="0" i="0" dirty="0">
              <a:solidFill>
                <a:srgbClr val="222222"/>
              </a:solidFill>
              <a:effectLst/>
              <a:highlight>
                <a:srgbClr val="FFFFFF"/>
              </a:highlight>
              <a:latin typeface="Abadi" panose="020B0604020104020204" pitchFamily="34" charset="0"/>
            </a:endParaRPr>
          </a:p>
          <a:p>
            <a:pPr marL="0" indent="0" algn="just">
              <a:buNone/>
            </a:pPr>
            <a:endParaRPr lang="en-US" dirty="0">
              <a:solidFill>
                <a:srgbClr val="222222"/>
              </a:solidFill>
              <a:highlight>
                <a:srgbClr val="FFFFFF"/>
              </a:highlight>
              <a:latin typeface="Abadi" panose="020B0604020104020204" pitchFamily="34" charset="0"/>
            </a:endParaRPr>
          </a:p>
          <a:p>
            <a:pPr marL="0" indent="0" algn="just">
              <a:buNone/>
            </a:pPr>
            <a:r>
              <a:rPr lang="en-US" b="0" i="0" dirty="0">
                <a:solidFill>
                  <a:srgbClr val="222222"/>
                </a:solidFill>
                <a:effectLst/>
                <a:highlight>
                  <a:srgbClr val="FFFFFF"/>
                </a:highlight>
                <a:latin typeface="Abadi" panose="020B0604020104020204" pitchFamily="34" charset="0"/>
              </a:rPr>
              <a:t>At least some fraction of the heavy FFs is supposed to be born in the shape isomer state with the life-times exceeding 400 ns. [8]</a:t>
            </a:r>
            <a:endParaRPr lang="en-US" dirty="0">
              <a:latin typeface="Abadi" panose="020B0604020104020204" pitchFamily="34" charset="0"/>
            </a:endParaRPr>
          </a:p>
        </p:txBody>
      </p:sp>
      <p:pic>
        <p:nvPicPr>
          <p:cNvPr id="3" name="Picture 2" descr="iThemba LABS - Wikipedia">
            <a:extLst>
              <a:ext uri="{FF2B5EF4-FFF2-40B4-BE49-F238E27FC236}">
                <a16:creationId xmlns:a16="http://schemas.microsoft.com/office/drawing/2014/main" id="{DDA815CC-E4BF-CCED-5515-9DFCB12F2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72175"/>
            <a:ext cx="2409965" cy="885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558B767-62AE-91F3-2C58-7A4B6DD53C5D}"/>
              </a:ext>
            </a:extLst>
          </p:cNvPr>
          <p:cNvPicPr>
            <a:picLocks noChangeAspect="1"/>
          </p:cNvPicPr>
          <p:nvPr/>
        </p:nvPicPr>
        <p:blipFill>
          <a:blip r:embed="rId4"/>
          <a:stretch>
            <a:fillRect/>
          </a:stretch>
        </p:blipFill>
        <p:spPr>
          <a:xfrm>
            <a:off x="238125" y="1058700"/>
            <a:ext cx="4638675" cy="4174807"/>
          </a:xfrm>
          <a:prstGeom prst="rect">
            <a:avLst/>
          </a:prstGeom>
        </p:spPr>
      </p:pic>
      <p:sp>
        <p:nvSpPr>
          <p:cNvPr id="8" name="TextBox 7">
            <a:extLst>
              <a:ext uri="{FF2B5EF4-FFF2-40B4-BE49-F238E27FC236}">
                <a16:creationId xmlns:a16="http://schemas.microsoft.com/office/drawing/2014/main" id="{A1DE083D-7F1D-ABA8-AFA0-EE591A589C86}"/>
              </a:ext>
            </a:extLst>
          </p:cNvPr>
          <p:cNvSpPr txBox="1"/>
          <p:nvPr/>
        </p:nvSpPr>
        <p:spPr>
          <a:xfrm>
            <a:off x="0" y="5057934"/>
            <a:ext cx="6405790" cy="923330"/>
          </a:xfrm>
          <a:prstGeom prst="rect">
            <a:avLst/>
          </a:prstGeom>
          <a:noFill/>
        </p:spPr>
        <p:txBody>
          <a:bodyPr wrap="square" rtlCol="0">
            <a:spAutoFit/>
          </a:bodyPr>
          <a:lstStyle/>
          <a:p>
            <a:r>
              <a:rPr lang="en-US" b="0" i="0" dirty="0">
                <a:solidFill>
                  <a:srgbClr val="222222"/>
                </a:solidFill>
                <a:effectLst/>
                <a:highlight>
                  <a:srgbClr val="FFFFFF"/>
                </a:highlight>
                <a:latin typeface="Abadi" panose="020B0604020104020204" pitchFamily="34" charset="0"/>
              </a:rPr>
              <a:t>Figure 7 :FFs mass correlation distribution from 252Cf (sf) (a). Projection of the distribution onto M</a:t>
            </a:r>
            <a:r>
              <a:rPr lang="en-US" b="0" i="0" baseline="-25000" dirty="0">
                <a:solidFill>
                  <a:srgbClr val="222222"/>
                </a:solidFill>
                <a:effectLst/>
                <a:highlight>
                  <a:srgbClr val="FFFFFF"/>
                </a:highlight>
                <a:latin typeface="Abadi" panose="020B0604020104020204" pitchFamily="34" charset="0"/>
              </a:rPr>
              <a:t>2</a:t>
            </a:r>
            <a:r>
              <a:rPr lang="en-US" b="0" i="0" dirty="0">
                <a:solidFill>
                  <a:srgbClr val="222222"/>
                </a:solidFill>
                <a:effectLst/>
                <a:highlight>
                  <a:srgbClr val="FFFFFF"/>
                </a:highlight>
                <a:latin typeface="Abadi" panose="020B0604020104020204" pitchFamily="34" charset="0"/>
              </a:rPr>
              <a:t> axis (c), and onto M</a:t>
            </a:r>
            <a:r>
              <a:rPr lang="en-US" b="0" i="0" baseline="-25000" dirty="0">
                <a:solidFill>
                  <a:srgbClr val="222222"/>
                </a:solidFill>
                <a:effectLst/>
                <a:highlight>
                  <a:srgbClr val="FFFFFF"/>
                </a:highlight>
                <a:latin typeface="Abadi" panose="020B0604020104020204" pitchFamily="34" charset="0"/>
              </a:rPr>
              <a:t>1</a:t>
            </a:r>
            <a:r>
              <a:rPr lang="en-US" b="0" i="0" dirty="0">
                <a:solidFill>
                  <a:srgbClr val="222222"/>
                </a:solidFill>
                <a:effectLst/>
                <a:highlight>
                  <a:srgbClr val="FFFFFF"/>
                </a:highlight>
                <a:latin typeface="Abadi" panose="020B0604020104020204" pitchFamily="34" charset="0"/>
              </a:rPr>
              <a:t> axis (c), both projections are under condition that M</a:t>
            </a:r>
            <a:r>
              <a:rPr lang="en-US" b="0" i="0" baseline="-25000" dirty="0">
                <a:solidFill>
                  <a:srgbClr val="222222"/>
                </a:solidFill>
                <a:effectLst/>
                <a:highlight>
                  <a:srgbClr val="FFFFFF"/>
                </a:highlight>
                <a:latin typeface="Abadi" panose="020B0604020104020204" pitchFamily="34" charset="0"/>
              </a:rPr>
              <a:t>2</a:t>
            </a:r>
            <a:r>
              <a:rPr lang="en-US" b="0" i="0" dirty="0">
                <a:solidFill>
                  <a:srgbClr val="222222"/>
                </a:solidFill>
                <a:effectLst/>
                <a:highlight>
                  <a:srgbClr val="FFFFFF"/>
                </a:highlight>
                <a:latin typeface="Abadi" panose="020B0604020104020204" pitchFamily="34" charset="0"/>
              </a:rPr>
              <a:t>=(65–76) u [8]</a:t>
            </a:r>
            <a:endParaRPr lang="en-ZA" dirty="0">
              <a:latin typeface="Abadi" panose="020B0604020104020204" pitchFamily="34" charset="0"/>
            </a:endParaRPr>
          </a:p>
        </p:txBody>
      </p:sp>
      <p:pic>
        <p:nvPicPr>
          <p:cNvPr id="5" name="Picture 4">
            <a:extLst>
              <a:ext uri="{FF2B5EF4-FFF2-40B4-BE49-F238E27FC236}">
                <a16:creationId xmlns:a16="http://schemas.microsoft.com/office/drawing/2014/main" id="{D217E6CC-B033-5F18-631B-39125F62B75E}"/>
              </a:ext>
            </a:extLst>
          </p:cNvPr>
          <p:cNvPicPr>
            <a:picLocks noChangeAspect="1"/>
          </p:cNvPicPr>
          <p:nvPr/>
        </p:nvPicPr>
        <p:blipFill>
          <a:blip r:embed="rId5"/>
          <a:stretch>
            <a:fillRect/>
          </a:stretch>
        </p:blipFill>
        <p:spPr>
          <a:xfrm>
            <a:off x="5684044" y="5919446"/>
            <a:ext cx="1470025" cy="938554"/>
          </a:xfrm>
          <a:prstGeom prst="rect">
            <a:avLst/>
          </a:prstGeom>
        </p:spPr>
      </p:pic>
    </p:spTree>
    <p:extLst>
      <p:ext uri="{BB962C8B-B14F-4D97-AF65-F5344CB8AC3E}">
        <p14:creationId xmlns:p14="http://schemas.microsoft.com/office/powerpoint/2010/main" val="16168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84A16-A54E-F3B7-DD56-E59E00BA2A63}"/>
              </a:ext>
            </a:extLst>
          </p:cNvPr>
          <p:cNvSpPr>
            <a:spLocks noGrp="1"/>
          </p:cNvSpPr>
          <p:nvPr>
            <p:ph type="title"/>
          </p:nvPr>
        </p:nvSpPr>
        <p:spPr>
          <a:xfrm>
            <a:off x="752475" y="23870"/>
            <a:ext cx="11306175" cy="1144392"/>
          </a:xfrm>
        </p:spPr>
        <p:txBody>
          <a:bodyPr>
            <a:normAutofit fontScale="90000"/>
          </a:bodyPr>
          <a:lstStyle/>
          <a:p>
            <a:r>
              <a:rPr lang="en-US" dirty="0">
                <a:latin typeface="Abadi" panose="020B0604020104020204" pitchFamily="34" charset="0"/>
              </a:rPr>
              <a:t>4 …Shape Isomeric States in Super-Heavy Nuclei</a:t>
            </a:r>
            <a:br>
              <a:rPr lang="en-US" dirty="0">
                <a:latin typeface="Abadi" panose="020B0604020104020204" pitchFamily="34" charset="0"/>
              </a:rPr>
            </a:br>
            <a:endParaRPr lang="en-ZA" dirty="0">
              <a:latin typeface="Abadi" panose="020B0604020104020204" pitchFamily="34" charset="0"/>
            </a:endParaRPr>
          </a:p>
        </p:txBody>
      </p:sp>
      <p:sp>
        <p:nvSpPr>
          <p:cNvPr id="4" name="Content Placeholder 3">
            <a:extLst>
              <a:ext uri="{FF2B5EF4-FFF2-40B4-BE49-F238E27FC236}">
                <a16:creationId xmlns:a16="http://schemas.microsoft.com/office/drawing/2014/main" id="{5EE6EA2B-8956-F19D-8963-D167A64347D4}"/>
              </a:ext>
            </a:extLst>
          </p:cNvPr>
          <p:cNvSpPr>
            <a:spLocks noGrp="1"/>
          </p:cNvSpPr>
          <p:nvPr>
            <p:ph sz="half" idx="2"/>
          </p:nvPr>
        </p:nvSpPr>
        <p:spPr>
          <a:xfrm>
            <a:off x="133350" y="1168261"/>
            <a:ext cx="5181600" cy="4351338"/>
          </a:xfrm>
        </p:spPr>
        <p:txBody>
          <a:bodyPr>
            <a:normAutofit/>
          </a:bodyPr>
          <a:lstStyle/>
          <a:p>
            <a:pPr marL="0" indent="0">
              <a:buNone/>
            </a:pPr>
            <a:endParaRPr lang="en-US" dirty="0">
              <a:latin typeface="Abadi" panose="020B0604020104020204" pitchFamily="34" charset="0"/>
            </a:endParaRPr>
          </a:p>
          <a:p>
            <a:endParaRPr lang="en-ZA" dirty="0">
              <a:solidFill>
                <a:schemeClr val="accent1"/>
              </a:solidFill>
              <a:latin typeface="Abadi" panose="020B0604020104020204" pitchFamily="34" charset="0"/>
            </a:endParaRPr>
          </a:p>
        </p:txBody>
      </p:sp>
      <p:pic>
        <p:nvPicPr>
          <p:cNvPr id="6" name="Picture 5">
            <a:extLst>
              <a:ext uri="{FF2B5EF4-FFF2-40B4-BE49-F238E27FC236}">
                <a16:creationId xmlns:a16="http://schemas.microsoft.com/office/drawing/2014/main" id="{D2B7983C-D2A0-981F-5822-3079974B1BE4}"/>
              </a:ext>
            </a:extLst>
          </p:cNvPr>
          <p:cNvPicPr>
            <a:picLocks noChangeAspect="1"/>
          </p:cNvPicPr>
          <p:nvPr/>
        </p:nvPicPr>
        <p:blipFill>
          <a:blip r:embed="rId2"/>
          <a:stretch>
            <a:fillRect/>
          </a:stretch>
        </p:blipFill>
        <p:spPr>
          <a:xfrm>
            <a:off x="10982325" y="5273396"/>
            <a:ext cx="1209675" cy="1584604"/>
          </a:xfrm>
          <a:prstGeom prst="rect">
            <a:avLst/>
          </a:prstGeom>
        </p:spPr>
      </p:pic>
      <p:sp>
        <p:nvSpPr>
          <p:cNvPr id="9" name="Content Placeholder 8">
            <a:extLst>
              <a:ext uri="{FF2B5EF4-FFF2-40B4-BE49-F238E27FC236}">
                <a16:creationId xmlns:a16="http://schemas.microsoft.com/office/drawing/2014/main" id="{F6DDB31E-4F3A-28E1-CFBE-D929468D5006}"/>
              </a:ext>
            </a:extLst>
          </p:cNvPr>
          <p:cNvSpPr>
            <a:spLocks noGrp="1"/>
          </p:cNvSpPr>
          <p:nvPr>
            <p:ph sz="half" idx="1"/>
          </p:nvPr>
        </p:nvSpPr>
        <p:spPr>
          <a:xfrm>
            <a:off x="5714825" y="1148316"/>
            <a:ext cx="6143800" cy="4351338"/>
          </a:xfrm>
        </p:spPr>
        <p:txBody>
          <a:bodyPr>
            <a:normAutofit/>
          </a:bodyPr>
          <a:lstStyle/>
          <a:p>
            <a:pPr marL="0" indent="0" algn="just">
              <a:buNone/>
            </a:pPr>
            <a:endParaRPr lang="en-US" b="0" i="0" dirty="0">
              <a:solidFill>
                <a:srgbClr val="222222"/>
              </a:solidFill>
              <a:effectLst/>
              <a:highlight>
                <a:srgbClr val="FFFFFF"/>
              </a:highlight>
              <a:latin typeface="Abadi" panose="020B0604020104020204" pitchFamily="34" charset="0"/>
            </a:endParaRPr>
          </a:p>
          <a:p>
            <a:pPr marL="0" indent="0" algn="just">
              <a:buNone/>
            </a:pPr>
            <a:endParaRPr lang="en-US" dirty="0">
              <a:solidFill>
                <a:srgbClr val="222222"/>
              </a:solidFill>
              <a:highlight>
                <a:srgbClr val="FFFFFF"/>
              </a:highlight>
              <a:latin typeface="Abadi" panose="020B0604020104020204" pitchFamily="34" charset="0"/>
            </a:endParaRPr>
          </a:p>
          <a:p>
            <a:r>
              <a:rPr lang="en-US" sz="3200" b="1" dirty="0">
                <a:solidFill>
                  <a:schemeClr val="accent2">
                    <a:lumMod val="50000"/>
                  </a:schemeClr>
                </a:solidFill>
              </a:rPr>
              <a:t>Are there fission isomers in the mass range of fission fragments?</a:t>
            </a:r>
            <a:endParaRPr lang="ru-RU" sz="3200" b="1" dirty="0">
              <a:solidFill>
                <a:schemeClr val="accent2">
                  <a:lumMod val="50000"/>
                </a:schemeClr>
              </a:solidFill>
            </a:endParaRPr>
          </a:p>
        </p:txBody>
      </p:sp>
      <p:pic>
        <p:nvPicPr>
          <p:cNvPr id="3" name="Picture 2" descr="iThemba LABS - Wikipedia">
            <a:extLst>
              <a:ext uri="{FF2B5EF4-FFF2-40B4-BE49-F238E27FC236}">
                <a16:creationId xmlns:a16="http://schemas.microsoft.com/office/drawing/2014/main" id="{DDA815CC-E4BF-CCED-5515-9DFCB12F2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72175"/>
            <a:ext cx="2409965" cy="885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1DE083D-7F1D-ABA8-AFA0-EE591A589C86}"/>
              </a:ext>
            </a:extLst>
          </p:cNvPr>
          <p:cNvSpPr txBox="1"/>
          <p:nvPr/>
        </p:nvSpPr>
        <p:spPr>
          <a:xfrm>
            <a:off x="0" y="5057934"/>
            <a:ext cx="6405790" cy="923330"/>
          </a:xfrm>
          <a:prstGeom prst="rect">
            <a:avLst/>
          </a:prstGeom>
          <a:noFill/>
        </p:spPr>
        <p:txBody>
          <a:bodyPr wrap="square" rtlCol="0">
            <a:spAutoFit/>
          </a:bodyPr>
          <a:lstStyle/>
          <a:p>
            <a:r>
              <a:rPr lang="en-US" b="0" i="0" dirty="0">
                <a:solidFill>
                  <a:srgbClr val="222222"/>
                </a:solidFill>
                <a:effectLst/>
                <a:highlight>
                  <a:srgbClr val="FFFFFF"/>
                </a:highlight>
                <a:latin typeface="Abadi" panose="020B0604020104020204" pitchFamily="34" charset="0"/>
              </a:rPr>
              <a:t>Figure 8:Three-humped barrier calculated along the fission path of 296 </a:t>
            </a:r>
            <a:r>
              <a:rPr lang="en-US" b="0" i="0" baseline="30000" dirty="0">
                <a:solidFill>
                  <a:srgbClr val="222222"/>
                </a:solidFill>
                <a:effectLst/>
                <a:highlight>
                  <a:srgbClr val="FFFFFF"/>
                </a:highlight>
                <a:latin typeface="Abadi" panose="020B0604020104020204" pitchFamily="34" charset="0"/>
              </a:rPr>
              <a:t>116</a:t>
            </a:r>
            <a:r>
              <a:rPr lang="en-US" b="0" i="0" dirty="0">
                <a:solidFill>
                  <a:srgbClr val="222222"/>
                </a:solidFill>
                <a:effectLst/>
                <a:highlight>
                  <a:srgbClr val="FFFFFF"/>
                </a:highlight>
                <a:latin typeface="Abadi" panose="020B0604020104020204" pitchFamily="34" charset="0"/>
              </a:rPr>
              <a:t>Lv (Livermorium). [9]</a:t>
            </a:r>
          </a:p>
          <a:p>
            <a:endParaRPr lang="en-ZA" dirty="0">
              <a:latin typeface="Abadi" panose="020B0604020104020204" pitchFamily="34" charset="0"/>
            </a:endParaRPr>
          </a:p>
        </p:txBody>
      </p:sp>
      <p:pic>
        <p:nvPicPr>
          <p:cNvPr id="5" name="Picture 4">
            <a:extLst>
              <a:ext uri="{FF2B5EF4-FFF2-40B4-BE49-F238E27FC236}">
                <a16:creationId xmlns:a16="http://schemas.microsoft.com/office/drawing/2014/main" id="{13B74406-D3E1-4812-0F65-055B2C81DF65}"/>
              </a:ext>
            </a:extLst>
          </p:cNvPr>
          <p:cNvPicPr/>
          <p:nvPr/>
        </p:nvPicPr>
        <p:blipFill rotWithShape="1">
          <a:blip r:embed="rId4" cstate="print">
            <a:extLst>
              <a:ext uri="{28A0092B-C50C-407E-A947-70E740481C1C}">
                <a14:useLocalDpi xmlns:a14="http://schemas.microsoft.com/office/drawing/2010/main"/>
              </a:ext>
            </a:extLst>
          </a:blip>
          <a:srcRect/>
          <a:stretch/>
        </p:blipFill>
        <p:spPr bwMode="auto">
          <a:xfrm>
            <a:off x="0" y="1257300"/>
            <a:ext cx="5557737" cy="3671086"/>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A0A7381B-724C-FA92-F232-4D31C527BAC5}"/>
              </a:ext>
            </a:extLst>
          </p:cNvPr>
          <p:cNvPicPr>
            <a:picLocks noChangeAspect="1"/>
          </p:cNvPicPr>
          <p:nvPr/>
        </p:nvPicPr>
        <p:blipFill>
          <a:blip r:embed="rId5"/>
          <a:stretch>
            <a:fillRect/>
          </a:stretch>
        </p:blipFill>
        <p:spPr>
          <a:xfrm>
            <a:off x="5684044" y="5919446"/>
            <a:ext cx="1470025" cy="938554"/>
          </a:xfrm>
          <a:prstGeom prst="rect">
            <a:avLst/>
          </a:prstGeom>
        </p:spPr>
      </p:pic>
    </p:spTree>
    <p:extLst>
      <p:ext uri="{BB962C8B-B14F-4D97-AF65-F5344CB8AC3E}">
        <p14:creationId xmlns:p14="http://schemas.microsoft.com/office/powerpoint/2010/main" val="4066536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84A16-A54E-F3B7-DD56-E59E00BA2A63}"/>
              </a:ext>
            </a:extLst>
          </p:cNvPr>
          <p:cNvSpPr>
            <a:spLocks noGrp="1"/>
          </p:cNvSpPr>
          <p:nvPr>
            <p:ph type="title"/>
          </p:nvPr>
        </p:nvSpPr>
        <p:spPr/>
        <p:txBody>
          <a:bodyPr/>
          <a:lstStyle/>
          <a:p>
            <a:r>
              <a:rPr lang="en-US" dirty="0">
                <a:latin typeface="Abadi" panose="020B0604020104020204" pitchFamily="34" charset="0"/>
              </a:rPr>
              <a:t>5 …Light Ion Spectrometer for South Africa (LIS-SA) </a:t>
            </a:r>
            <a:r>
              <a:rPr lang="da-DK" sz="4400" dirty="0">
                <a:latin typeface="Abadi" panose="020B0604020104020204" pitchFamily="34" charset="0"/>
              </a:rPr>
              <a:t>[7]</a:t>
            </a:r>
            <a:r>
              <a:rPr lang="en-US" dirty="0">
                <a:latin typeface="Abadi" panose="020B0604020104020204" pitchFamily="34" charset="0"/>
              </a:rPr>
              <a:t>.</a:t>
            </a:r>
            <a:endParaRPr lang="en-ZA" dirty="0">
              <a:latin typeface="Abadi" panose="020B0604020104020204" pitchFamily="34" charset="0"/>
            </a:endParaRPr>
          </a:p>
        </p:txBody>
      </p:sp>
      <p:sp>
        <p:nvSpPr>
          <p:cNvPr id="4" name="Content Placeholder 3">
            <a:extLst>
              <a:ext uri="{FF2B5EF4-FFF2-40B4-BE49-F238E27FC236}">
                <a16:creationId xmlns:a16="http://schemas.microsoft.com/office/drawing/2014/main" id="{5EE6EA2B-8956-F19D-8963-D167A64347D4}"/>
              </a:ext>
            </a:extLst>
          </p:cNvPr>
          <p:cNvSpPr>
            <a:spLocks noGrp="1"/>
          </p:cNvSpPr>
          <p:nvPr>
            <p:ph sz="half" idx="2"/>
          </p:nvPr>
        </p:nvSpPr>
        <p:spPr/>
        <p:txBody>
          <a:bodyPr>
            <a:normAutofit/>
          </a:bodyPr>
          <a:lstStyle/>
          <a:p>
            <a:endParaRPr lang="en-ZA" dirty="0">
              <a:solidFill>
                <a:schemeClr val="accent1"/>
              </a:solidFill>
              <a:latin typeface="Abadi" panose="020B0604020104020204" pitchFamily="34" charset="0"/>
            </a:endParaRPr>
          </a:p>
        </p:txBody>
      </p:sp>
      <p:pic>
        <p:nvPicPr>
          <p:cNvPr id="6" name="Picture 5">
            <a:extLst>
              <a:ext uri="{FF2B5EF4-FFF2-40B4-BE49-F238E27FC236}">
                <a16:creationId xmlns:a16="http://schemas.microsoft.com/office/drawing/2014/main" id="{D2B7983C-D2A0-981F-5822-3079974B1BE4}"/>
              </a:ext>
            </a:extLst>
          </p:cNvPr>
          <p:cNvPicPr>
            <a:picLocks noChangeAspect="1"/>
          </p:cNvPicPr>
          <p:nvPr/>
        </p:nvPicPr>
        <p:blipFill>
          <a:blip r:embed="rId2"/>
          <a:stretch>
            <a:fillRect/>
          </a:stretch>
        </p:blipFill>
        <p:spPr>
          <a:xfrm>
            <a:off x="10982325" y="5273396"/>
            <a:ext cx="1209675" cy="1584604"/>
          </a:xfrm>
          <a:prstGeom prst="rect">
            <a:avLst/>
          </a:prstGeom>
        </p:spPr>
      </p:pic>
      <p:sp>
        <p:nvSpPr>
          <p:cNvPr id="9" name="Content Placeholder 8">
            <a:extLst>
              <a:ext uri="{FF2B5EF4-FFF2-40B4-BE49-F238E27FC236}">
                <a16:creationId xmlns:a16="http://schemas.microsoft.com/office/drawing/2014/main" id="{F6DDB31E-4F3A-28E1-CFBE-D929468D5006}"/>
              </a:ext>
            </a:extLst>
          </p:cNvPr>
          <p:cNvSpPr>
            <a:spLocks noGrp="1"/>
          </p:cNvSpPr>
          <p:nvPr>
            <p:ph sz="half" idx="1"/>
          </p:nvPr>
        </p:nvSpPr>
        <p:spPr>
          <a:xfrm>
            <a:off x="809448" y="2424243"/>
            <a:ext cx="4733291" cy="1530087"/>
          </a:xfrm>
        </p:spPr>
        <p:txBody>
          <a:bodyPr>
            <a:normAutofit/>
          </a:bodyPr>
          <a:lstStyle/>
          <a:p>
            <a:pPr marL="0" indent="0">
              <a:buNone/>
            </a:pPr>
            <a:r>
              <a:rPr lang="en-US" dirty="0">
                <a:latin typeface="Abadi" panose="020B0604020104020204" pitchFamily="34" charset="0"/>
              </a:rPr>
              <a:t>Highlighted deliverables to the NRF, Russia grant</a:t>
            </a:r>
          </a:p>
          <a:p>
            <a:pPr marL="0" indent="0">
              <a:buNone/>
            </a:pPr>
            <a:endParaRPr lang="en-ZA" dirty="0">
              <a:latin typeface="Abadi" panose="020B0604020104020204" pitchFamily="34" charset="0"/>
            </a:endParaRPr>
          </a:p>
        </p:txBody>
      </p:sp>
      <p:pic>
        <p:nvPicPr>
          <p:cNvPr id="3" name="Picture 2" descr="iThemba LABS - Wikipedia">
            <a:extLst>
              <a:ext uri="{FF2B5EF4-FFF2-40B4-BE49-F238E27FC236}">
                <a16:creationId xmlns:a16="http://schemas.microsoft.com/office/drawing/2014/main" id="{DDA815CC-E4BF-CCED-5515-9DFCB12F2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72175"/>
            <a:ext cx="2409965" cy="8858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B6BC0CC-FEE7-5A64-C60E-39332DEC5B78}"/>
              </a:ext>
            </a:extLst>
          </p:cNvPr>
          <p:cNvPicPr>
            <a:picLocks noChangeAspect="1"/>
          </p:cNvPicPr>
          <p:nvPr/>
        </p:nvPicPr>
        <p:blipFill>
          <a:blip r:embed="rId4"/>
          <a:stretch>
            <a:fillRect/>
          </a:stretch>
        </p:blipFill>
        <p:spPr>
          <a:xfrm>
            <a:off x="5829301" y="1383802"/>
            <a:ext cx="6001562" cy="3709162"/>
          </a:xfrm>
          <a:prstGeom prst="rect">
            <a:avLst/>
          </a:prstGeom>
        </p:spPr>
      </p:pic>
      <p:sp>
        <p:nvSpPr>
          <p:cNvPr id="13" name="TextBox 12">
            <a:extLst>
              <a:ext uri="{FF2B5EF4-FFF2-40B4-BE49-F238E27FC236}">
                <a16:creationId xmlns:a16="http://schemas.microsoft.com/office/drawing/2014/main" id="{4229B44C-C2F0-F08A-EECB-F3B307DAB0BA}"/>
              </a:ext>
            </a:extLst>
          </p:cNvPr>
          <p:cNvSpPr txBox="1"/>
          <p:nvPr/>
        </p:nvSpPr>
        <p:spPr>
          <a:xfrm>
            <a:off x="6172199" y="5160432"/>
            <a:ext cx="4924425" cy="369332"/>
          </a:xfrm>
          <a:prstGeom prst="rect">
            <a:avLst/>
          </a:prstGeom>
          <a:noFill/>
        </p:spPr>
        <p:txBody>
          <a:bodyPr wrap="square" rtlCol="0">
            <a:spAutoFit/>
          </a:bodyPr>
          <a:lstStyle/>
          <a:p>
            <a:r>
              <a:rPr lang="en-US" b="1" dirty="0">
                <a:latin typeface="Abadi" panose="020B0604020104020204" pitchFamily="34" charset="0"/>
              </a:rPr>
              <a:t>Figure 6</a:t>
            </a:r>
            <a:r>
              <a:rPr lang="en-US" dirty="0">
                <a:latin typeface="Abadi" panose="020B0604020104020204" pitchFamily="34" charset="0"/>
              </a:rPr>
              <a:t>. </a:t>
            </a:r>
            <a:r>
              <a:rPr lang="en-US" sz="1800" b="0" u="none" strike="noStrike" baseline="0" dirty="0">
                <a:latin typeface="Abadi" panose="020B0604020104020204" pitchFamily="34" charset="0"/>
              </a:rPr>
              <a:t>Schematic view of the LIS-SA setup. [7]</a:t>
            </a:r>
            <a:endParaRPr lang="en-ZA" dirty="0">
              <a:latin typeface="Abadi" panose="020B0604020104020204" pitchFamily="34" charset="0"/>
            </a:endParaRPr>
          </a:p>
        </p:txBody>
      </p:sp>
      <p:pic>
        <p:nvPicPr>
          <p:cNvPr id="5" name="Picture 4">
            <a:extLst>
              <a:ext uri="{FF2B5EF4-FFF2-40B4-BE49-F238E27FC236}">
                <a16:creationId xmlns:a16="http://schemas.microsoft.com/office/drawing/2014/main" id="{16627C27-3791-65C1-DD24-D8EB052AB556}"/>
              </a:ext>
            </a:extLst>
          </p:cNvPr>
          <p:cNvPicPr>
            <a:picLocks noChangeAspect="1"/>
          </p:cNvPicPr>
          <p:nvPr/>
        </p:nvPicPr>
        <p:blipFill>
          <a:blip r:embed="rId5"/>
          <a:stretch>
            <a:fillRect/>
          </a:stretch>
        </p:blipFill>
        <p:spPr>
          <a:xfrm>
            <a:off x="5684044" y="5919446"/>
            <a:ext cx="1470025" cy="938554"/>
          </a:xfrm>
          <a:prstGeom prst="rect">
            <a:avLst/>
          </a:prstGeom>
        </p:spPr>
      </p:pic>
    </p:spTree>
    <p:extLst>
      <p:ext uri="{BB962C8B-B14F-4D97-AF65-F5344CB8AC3E}">
        <p14:creationId xmlns:p14="http://schemas.microsoft.com/office/powerpoint/2010/main" val="2116911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6657</TotalTime>
  <Words>1099</Words>
  <Application>Microsoft Office PowerPoint</Application>
  <PresentationFormat>Widescreen</PresentationFormat>
  <Paragraphs>62</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Abadi</vt:lpstr>
      <vt:lpstr>Arial</vt:lpstr>
      <vt:lpstr>Calibri</vt:lpstr>
      <vt:lpstr>Calibri Light</vt:lpstr>
      <vt:lpstr>Google Sans</vt:lpstr>
      <vt:lpstr>Inter Var</vt:lpstr>
      <vt:lpstr>Merriweather</vt:lpstr>
      <vt:lpstr>Office Theme</vt:lpstr>
      <vt:lpstr>PowerPoint Presentation</vt:lpstr>
      <vt:lpstr>1…ternary binary fission factors: by Garrido [1],[2]</vt:lpstr>
      <vt:lpstr>1.1 …collinear cluster tri-partition (CCT)</vt:lpstr>
      <vt:lpstr>1.2…from FOBOS – COMETA - to enhanced VEGA spectrometer, V. Malaza [7]</vt:lpstr>
      <vt:lpstr>2 …challenges</vt:lpstr>
      <vt:lpstr>PowerPoint Presentation</vt:lpstr>
      <vt:lpstr>3 …contemporary observations</vt:lpstr>
      <vt:lpstr>4 …Shape Isomeric States in Super-Heavy Nuclei </vt:lpstr>
      <vt:lpstr>5 …Light Ion Spectrometer for South Africa (LIS-SA) [7].</vt:lpstr>
      <vt:lpstr>6 …conclusive remarks [10]</vt:lpstr>
      <vt:lpstr>7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Phumlani Z. Ngcobo</dc:creator>
  <cp:lastModifiedBy>Phumlani Z. Ngcobo</cp:lastModifiedBy>
  <cp:revision>5</cp:revision>
  <dcterms:created xsi:type="dcterms:W3CDTF">2023-07-02T14:52:40Z</dcterms:created>
  <dcterms:modified xsi:type="dcterms:W3CDTF">2025-06-17T07:50:42Z</dcterms:modified>
</cp:coreProperties>
</file>