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  <p:sldMasterId id="2147483700" r:id="rId3"/>
    <p:sldMasterId id="2147483713" r:id="rId4"/>
    <p:sldMasterId id="2147483726" r:id="rId5"/>
    <p:sldMasterId id="2147483752" r:id="rId6"/>
    <p:sldMasterId id="2147483765" r:id="rId7"/>
    <p:sldMasterId id="2147483778" r:id="rId8"/>
    <p:sldMasterId id="2147483791" r:id="rId9"/>
    <p:sldMasterId id="2147483804" r:id="rId10"/>
    <p:sldMasterId id="2147483817" r:id="rId11"/>
    <p:sldMasterId id="2147483830" r:id="rId12"/>
    <p:sldMasterId id="2147483843" r:id="rId13"/>
    <p:sldMasterId id="2147483856" r:id="rId14"/>
    <p:sldMasterId id="2147483869" r:id="rId15"/>
  </p:sldMasterIdLst>
  <p:notesMasterIdLst>
    <p:notesMasterId r:id="rId80"/>
  </p:notesMasterIdLst>
  <p:sldIdLst>
    <p:sldId id="256" r:id="rId16"/>
    <p:sldId id="329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516" r:id="rId29"/>
    <p:sldId id="269" r:id="rId30"/>
    <p:sldId id="298" r:id="rId31"/>
    <p:sldId id="271" r:id="rId32"/>
    <p:sldId id="272" r:id="rId33"/>
    <p:sldId id="273" r:id="rId34"/>
    <p:sldId id="274" r:id="rId35"/>
    <p:sldId id="318" r:id="rId36"/>
    <p:sldId id="319" r:id="rId37"/>
    <p:sldId id="320" r:id="rId38"/>
    <p:sldId id="278" r:id="rId39"/>
    <p:sldId id="322" r:id="rId40"/>
    <p:sldId id="323" r:id="rId41"/>
    <p:sldId id="324" r:id="rId42"/>
    <p:sldId id="325" r:id="rId43"/>
    <p:sldId id="326" r:id="rId44"/>
    <p:sldId id="285" r:id="rId45"/>
    <p:sldId id="286" r:id="rId46"/>
    <p:sldId id="287" r:id="rId47"/>
    <p:sldId id="288" r:id="rId48"/>
    <p:sldId id="289" r:id="rId49"/>
    <p:sldId id="290" r:id="rId50"/>
    <p:sldId id="517" r:id="rId51"/>
    <p:sldId id="317" r:id="rId52"/>
    <p:sldId id="291" r:id="rId53"/>
    <p:sldId id="292" r:id="rId54"/>
    <p:sldId id="293" r:id="rId55"/>
    <p:sldId id="295" r:id="rId56"/>
    <p:sldId id="296" r:id="rId57"/>
    <p:sldId id="327" r:id="rId58"/>
    <p:sldId id="297" r:id="rId59"/>
    <p:sldId id="328" r:id="rId60"/>
    <p:sldId id="299" r:id="rId61"/>
    <p:sldId id="300" r:id="rId62"/>
    <p:sldId id="301" r:id="rId63"/>
    <p:sldId id="302" r:id="rId64"/>
    <p:sldId id="303" r:id="rId65"/>
    <p:sldId id="321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tableStyles" Target="tableStyle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viewProps" Target="view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move the slide</a:t>
            </a:r>
          </a:p>
        </p:txBody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7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793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794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795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132110B6-B5A4-4886-BC0F-975777825119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491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20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F6149FC-13E8-4C85-A1E5-40511E41B62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245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23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473C140-B97C-49AC-AA94-126AD52827D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359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26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0E484FE-8B2D-4B8E-BD42-4DFD7B5199ED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81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35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A6FABAB-CB6B-4F59-9B0F-9E09100E7DD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452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1529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B1D1717-B7E4-426E-AF80-3EA61A2F4C0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2528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32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9B6C50-50D6-43E5-B28B-48937C5C2DCF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122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35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A6FABAB-CB6B-4F59-9B0F-9E09100E7DD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3156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38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1013576-4C84-4855-88B0-CCDD862E10C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2241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541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E5864F8-548D-4016-9E4F-ECFC181AC34F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49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620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7.sv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3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8.png"/><Relationship Id="rId14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Relationship Id="rId14" Type="http://schemas.openxmlformats.org/officeDocument/2006/relationships/image" Target="../media/image9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9.png"/><Relationship Id="rId14" Type="http://schemas.openxmlformats.org/officeDocument/2006/relationships/image" Target="../media/image9.sv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D9B5628-4864-49CB-937E-5C1807B94F4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7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2F3A168-9F43-453A-9829-C6E7FC7B535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1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3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3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4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5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6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6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6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9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0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4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5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5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6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7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9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7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7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8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7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xmlns="" id="{8DE9273D-2165-474B-BD04-C3876F21B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8"/>
            <a:ext cx="2239204" cy="246221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xmlns="" id="{7A4DF4F9-8AA8-4C80-AF17-4E53878E127E}"/>
              </a:ext>
            </a:extLst>
          </p:cNvPr>
          <p:cNvSpPr txBox="1"/>
          <p:nvPr userDrawn="1"/>
        </p:nvSpPr>
        <p:spPr>
          <a:xfrm>
            <a:off x="4181605" y="6977299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110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1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1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xmlns="" id="{8DE9273D-2165-474B-BD04-C3876F21B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8"/>
            <a:ext cx="2239204" cy="246221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xmlns="" id="{7A4DF4F9-8AA8-4C80-AF17-4E53878E127E}"/>
              </a:ext>
            </a:extLst>
          </p:cNvPr>
          <p:cNvSpPr txBox="1"/>
          <p:nvPr userDrawn="1"/>
        </p:nvSpPr>
        <p:spPr>
          <a:xfrm>
            <a:off x="4181605" y="6977299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6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xmlns="" id="{1D8BC629-F4A6-4B90-94E6-9D92B84D2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8"/>
            <a:ext cx="2239204" cy="246221"/>
          </a:xfrm>
          <a:prstGeom prst="rect">
            <a:avLst/>
          </a:prstGeom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xmlns="" id="{F4BEBA96-1EDB-4A1B-ACB0-FA9CD69CD61C}"/>
              </a:ext>
            </a:extLst>
          </p:cNvPr>
          <p:cNvSpPr txBox="1"/>
          <p:nvPr userDrawn="1"/>
        </p:nvSpPr>
        <p:spPr>
          <a:xfrm>
            <a:off x="4181605" y="6977299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xmlns="" id="{A9A1F751-9A7B-4B35-A858-F3157CBE1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38896"/>
          <a:stretch/>
        </p:blipFill>
        <p:spPr>
          <a:xfrm flipH="1" flipV="1">
            <a:off x="-1" y="5613075"/>
            <a:ext cx="1397807" cy="1244925"/>
          </a:xfrm>
          <a:prstGeom prst="rect">
            <a:avLst/>
          </a:prstGeom>
        </p:spPr>
      </p:pic>
      <p:pic>
        <p:nvPicPr>
          <p:cNvPr id="14" name="그래픽 13">
            <a:extLst>
              <a:ext uri="{FF2B5EF4-FFF2-40B4-BE49-F238E27FC236}">
                <a16:creationId xmlns:a16="http://schemas.microsoft.com/office/drawing/2014/main" xmlns="" id="{12585D3E-52A0-4F72-BDBF-BA7281CF8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36899"/>
          <a:stretch/>
        </p:blipFill>
        <p:spPr>
          <a:xfrm flipV="1">
            <a:off x="-1" y="144673"/>
            <a:ext cx="686203" cy="905400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xmlns="" id="{AFB0D063-A5B0-4895-A21E-02E2BB0AA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b="41091"/>
          <a:stretch/>
        </p:blipFill>
        <p:spPr>
          <a:xfrm flipV="1">
            <a:off x="10785475" y="0"/>
            <a:ext cx="1139745" cy="956659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xmlns="" id="{01DF6D59-26EC-4A47-B736-512E33ED5F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flipV="1">
            <a:off x="10722887" y="5708488"/>
            <a:ext cx="126492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5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3">
            <a:hlinkClick r:id="rId2"/>
            <a:extLst>
              <a:ext uri="{FF2B5EF4-FFF2-40B4-BE49-F238E27FC236}">
                <a16:creationId xmlns:a16="http://schemas.microsoft.com/office/drawing/2014/main" xmlns="" id="{23C8D29C-F082-4215-9ACD-CBAFBE93F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8"/>
            <a:ext cx="2239204" cy="246221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42D89BAA-F32A-4567-B218-91AFF97CC195}"/>
              </a:ext>
            </a:extLst>
          </p:cNvPr>
          <p:cNvSpPr txBox="1"/>
          <p:nvPr userDrawn="1"/>
        </p:nvSpPr>
        <p:spPr>
          <a:xfrm>
            <a:off x="4181605" y="6977299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xmlns="" id="{EAE936DC-D914-49FF-ADAD-23335B3A2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83888" y="214878"/>
            <a:ext cx="1087465" cy="905400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xmlns="" id="{F937A8AD-9CA1-4E00-8A1A-D24965AFE0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0468" b="21797"/>
          <a:stretch/>
        </p:blipFill>
        <p:spPr>
          <a:xfrm rot="16200000" flipV="1">
            <a:off x="124776" y="5712776"/>
            <a:ext cx="1020444" cy="1270001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xmlns="" id="{C1F5E8FC-ECA1-46B5-9105-F93B0E734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8374" t="9638"/>
          <a:stretch/>
        </p:blipFill>
        <p:spPr>
          <a:xfrm>
            <a:off x="0" y="-1"/>
            <a:ext cx="1270000" cy="133515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xmlns="" id="{694ABF2D-01B9-4237-B6D6-6F581D2B36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2623"/>
          <a:stretch/>
        </p:blipFill>
        <p:spPr>
          <a:xfrm flipH="1" flipV="1">
            <a:off x="9384519" y="6143694"/>
            <a:ext cx="2287587" cy="7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15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3">
            <a:hlinkClick r:id="rId2"/>
            <a:extLst>
              <a:ext uri="{FF2B5EF4-FFF2-40B4-BE49-F238E27FC236}">
                <a16:creationId xmlns:a16="http://schemas.microsoft.com/office/drawing/2014/main" xmlns="" id="{B30CFD83-A268-4E93-AC30-A4EBCADA0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5771192" y="6921578"/>
            <a:ext cx="2239204" cy="246221"/>
          </a:xfrm>
          <a:prstGeom prst="rect">
            <a:avLst/>
          </a:prstGeom>
        </p:spPr>
      </p:pic>
      <p:sp>
        <p:nvSpPr>
          <p:cNvPr id="19" name="TextBox 18">
            <a:hlinkClick r:id="rId5"/>
            <a:extLst>
              <a:ext uri="{FF2B5EF4-FFF2-40B4-BE49-F238E27FC236}">
                <a16:creationId xmlns:a16="http://schemas.microsoft.com/office/drawing/2014/main" xmlns="" id="{AF3DB694-1F50-4446-86A7-A2C08C072F1C}"/>
              </a:ext>
            </a:extLst>
          </p:cNvPr>
          <p:cNvSpPr txBox="1"/>
          <p:nvPr userDrawn="1"/>
        </p:nvSpPr>
        <p:spPr>
          <a:xfrm>
            <a:off x="4181605" y="6977299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그래픽 20">
            <a:extLst>
              <a:ext uri="{FF2B5EF4-FFF2-40B4-BE49-F238E27FC236}">
                <a16:creationId xmlns:a16="http://schemas.microsoft.com/office/drawing/2014/main" xmlns="" id="{9DA53861-E069-4A49-A0D6-AADD5A6888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V="1">
            <a:off x="10783888" y="5737720"/>
            <a:ext cx="1087465" cy="905400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xmlns="" id="{1B901151-C767-4CE3-BE90-6DD63CE17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0468" b="21797"/>
          <a:stretch/>
        </p:blipFill>
        <p:spPr>
          <a:xfrm rot="5400000">
            <a:off x="124776" y="-124779"/>
            <a:ext cx="1020444" cy="1270001"/>
          </a:xfrm>
          <a:prstGeom prst="rect">
            <a:avLst/>
          </a:prstGeom>
        </p:spPr>
      </p:pic>
      <p:pic>
        <p:nvPicPr>
          <p:cNvPr id="23" name="그래픽 22">
            <a:extLst>
              <a:ext uri="{FF2B5EF4-FFF2-40B4-BE49-F238E27FC236}">
                <a16:creationId xmlns:a16="http://schemas.microsoft.com/office/drawing/2014/main" xmlns="" id="{84A5E5C7-FF5B-4BAF-9652-7BCA97A68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28374" t="9638"/>
          <a:stretch/>
        </p:blipFill>
        <p:spPr>
          <a:xfrm flipV="1">
            <a:off x="0" y="5522840"/>
            <a:ext cx="1270000" cy="1335159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xmlns="" id="{D31F34F6-B864-4FD7-8C3B-A20A3C78C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42623"/>
          <a:stretch/>
        </p:blipFill>
        <p:spPr>
          <a:xfrm flipH="1">
            <a:off x="9384519" y="-1"/>
            <a:ext cx="2287587" cy="71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6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9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0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0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A15DF5-5529-46B1-B179-1A41A722ACE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70C564C-F52F-44FD-806F-6A3A63D5B8E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3E8506D-DC1A-4DA7-BD0E-9D1288F6D83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6E9E427-5171-4AE9-B588-F12BB18C165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C7F50F0-10A4-40F5-810E-5A8E45D447F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12904A1-FA77-4E98-BD84-1560F21D1CD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BD5E786-C495-4943-AF8D-41621BA2A03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A0D5FEB-F504-4DE1-829F-E3D153AF1C1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EDA08D8-C881-44E8-B2AF-57471E8E6B3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28A76E6-6713-434A-B009-1D047F63482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pptmon.com/" TargetMode="Externa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1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115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hyperlink" Target="http://pptmon.com/" TargetMode="Externa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127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hyperlink" Target="http://pptmon.com/" TargetMode="Externa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theme" Target="../theme/theme1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139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hyperlink" Target="http://pptmon.com/" TargetMode="Externa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151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hyperlink" Target="http://pptmon.com/" TargetMode="Externa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theme" Target="../theme/theme1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64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163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7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hyperlink" Target="http://pptmon.com/" TargetMode="Externa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theme" Target="../theme/theme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7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175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hyperlink" Target="http://pptmon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hyperlink" Target="http://www.pptmon.com/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hyperlink" Target="https://pptmon.com/" TargetMode="Externa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://pptmon.com/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hyperlink" Target="http://pptmon.com/" TargetMode="External"/><Relationship Id="rId3" Type="http://schemas.openxmlformats.org/officeDocument/2006/relationships/slideLayout" Target="../slideLayouts/slideLayout28.xml"/><Relationship Id="rId21" Type="http://schemas.openxmlformats.org/officeDocument/2006/relationships/hyperlink" Target="http://www.pptmon.com/" TargetMode="Externa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3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hyperlink" Target="https://pptmon.com/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43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hyperlink" Target="http://pptmon.com/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18" Type="http://schemas.openxmlformats.org/officeDocument/2006/relationships/hyperlink" Target="http://www.pptmon.com/" TargetMode="Externa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hyperlink" Target="https://pptmon.com/" TargetMode="Externa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hyperlink" Target="http://pptmon.com/" TargetMode="Externa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67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hyperlink" Target="http://pptmon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79.xml"/><Relationship Id="rId16" Type="http://schemas.openxmlformats.org/officeDocument/2006/relationships/hyperlink" Target="https://pptmon.com/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hyperlink" Target="http://pptmon.com/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hyperlink" Target="http://www.pptmon.com/" TargetMode="External"/><Relationship Id="rId2" Type="http://schemas.openxmlformats.org/officeDocument/2006/relationships/slideLayout" Target="../slideLayouts/slideLayout103.xml"/><Relationship Id="rId16" Type="http://schemas.openxmlformats.org/officeDocument/2006/relationships/hyperlink" Target="https://pptmon.com/" TargetMode="Externa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hyperlink" Target="http://pptmo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90" name="TextBox 11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91" name="그래픽 12"/>
          <p:cNvPicPr/>
          <p:nvPr/>
        </p:nvPicPr>
        <p:blipFill>
          <a:blip r:embed="rId18"/>
          <a:srcRect r="38895"/>
          <a:stretch/>
        </p:blipFill>
        <p:spPr>
          <a:xfrm flipH="1">
            <a:off x="360" y="0"/>
            <a:ext cx="1397520" cy="1244520"/>
          </a:xfrm>
          <a:prstGeom prst="rect">
            <a:avLst/>
          </a:prstGeom>
          <a:ln w="0">
            <a:noFill/>
          </a:ln>
        </p:spPr>
      </p:pic>
      <p:pic>
        <p:nvPicPr>
          <p:cNvPr id="92" name="그래픽 13"/>
          <p:cNvPicPr/>
          <p:nvPr/>
        </p:nvPicPr>
        <p:blipFill>
          <a:blip r:embed="rId19"/>
          <a:srcRect l="36891"/>
          <a:stretch/>
        </p:blipFill>
        <p:spPr>
          <a:xfrm>
            <a:off x="0" y="5807880"/>
            <a:ext cx="685800" cy="905040"/>
          </a:xfrm>
          <a:prstGeom prst="rect">
            <a:avLst/>
          </a:prstGeom>
          <a:ln w="0">
            <a:noFill/>
          </a:ln>
        </p:spPr>
      </p:pic>
      <p:pic>
        <p:nvPicPr>
          <p:cNvPr id="93" name="그래픽 14"/>
          <p:cNvPicPr/>
          <p:nvPr/>
        </p:nvPicPr>
        <p:blipFill>
          <a:blip r:embed="rId20"/>
          <a:srcRect b="41092"/>
          <a:stretch/>
        </p:blipFill>
        <p:spPr>
          <a:xfrm>
            <a:off x="10785600" y="5901480"/>
            <a:ext cx="1139400" cy="956160"/>
          </a:xfrm>
          <a:prstGeom prst="rect">
            <a:avLst/>
          </a:prstGeom>
          <a:ln w="0">
            <a:noFill/>
          </a:ln>
        </p:spPr>
      </p:pic>
      <p:pic>
        <p:nvPicPr>
          <p:cNvPr id="94" name="그래픽 15"/>
          <p:cNvPicPr/>
          <p:nvPr/>
        </p:nvPicPr>
        <p:blipFill>
          <a:blip r:embed="rId21"/>
          <a:stretch/>
        </p:blipFill>
        <p:spPr>
          <a:xfrm>
            <a:off x="10722960" y="95400"/>
            <a:ext cx="1264680" cy="1053720"/>
          </a:xfrm>
          <a:prstGeom prst="rect">
            <a:avLst/>
          </a:prstGeom>
          <a:ln w="0">
            <a:noFill/>
          </a:ln>
        </p:spPr>
      </p:pic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520" name="TextBox 8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521" name="그래픽 10"/>
          <p:cNvPicPr/>
          <p:nvPr/>
        </p:nvPicPr>
        <p:blipFill>
          <a:blip r:embed="rId18"/>
          <a:stretch/>
        </p:blipFill>
        <p:spPr>
          <a:xfrm rot="10800000" flipH="1">
            <a:off x="103320" y="10584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522" name="그래픽 11"/>
          <p:cNvPicPr/>
          <p:nvPr/>
        </p:nvPicPr>
        <p:blipFill>
          <a:blip r:embed="rId19"/>
          <a:srcRect b="21696"/>
          <a:stretch/>
        </p:blipFill>
        <p:spPr>
          <a:xfrm rot="10800000" flipH="1">
            <a:off x="10771200" y="360"/>
            <a:ext cx="1139400" cy="1271160"/>
          </a:xfrm>
          <a:prstGeom prst="rect">
            <a:avLst/>
          </a:prstGeom>
          <a:ln w="0">
            <a:noFill/>
          </a:ln>
        </p:spPr>
      </p:pic>
      <p:pic>
        <p:nvPicPr>
          <p:cNvPr id="523" name="그래픽 12"/>
          <p:cNvPicPr/>
          <p:nvPr/>
        </p:nvPicPr>
        <p:blipFill>
          <a:blip r:embed="rId20"/>
          <a:srcRect b="24510"/>
          <a:stretch/>
        </p:blipFill>
        <p:spPr>
          <a:xfrm>
            <a:off x="10645920" y="6062400"/>
            <a:ext cx="1264680" cy="795240"/>
          </a:xfrm>
          <a:prstGeom prst="rect">
            <a:avLst/>
          </a:prstGeom>
          <a:ln w="0">
            <a:noFill/>
          </a:ln>
        </p:spPr>
      </p:pic>
      <p:pic>
        <p:nvPicPr>
          <p:cNvPr id="524" name="그래픽 13"/>
          <p:cNvPicPr/>
          <p:nvPr/>
        </p:nvPicPr>
        <p:blipFill>
          <a:blip r:embed="rId21"/>
          <a:srcRect l="30014" t="29365"/>
          <a:stretch/>
        </p:blipFill>
        <p:spPr>
          <a:xfrm rot="10800000" flipH="1">
            <a:off x="0" y="5978880"/>
            <a:ext cx="1600560" cy="879120"/>
          </a:xfrm>
          <a:prstGeom prst="rect">
            <a:avLst/>
          </a:prstGeom>
          <a:ln w="0">
            <a:noFill/>
          </a:ln>
        </p:spPr>
      </p:pic>
      <p:sp>
        <p:nvSpPr>
          <p:cNvPr id="525" name="PlaceHolder 1"/>
          <p:cNvSpPr>
            <a:spLocks noGrp="1"/>
          </p:cNvSpPr>
          <p:nvPr>
            <p:ph type="body"/>
          </p:nvPr>
        </p:nvSpPr>
        <p:spPr>
          <a:xfrm>
            <a:off x="851040" y="795600"/>
            <a:ext cx="3659760" cy="526608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4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564" name="TextBox 9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565" name="그래픽 12"/>
          <p:cNvPicPr/>
          <p:nvPr/>
        </p:nvPicPr>
        <p:blipFill>
          <a:blip r:embed="rId18"/>
          <a:srcRect r="38895"/>
          <a:stretch/>
        </p:blipFill>
        <p:spPr>
          <a:xfrm>
            <a:off x="10794240" y="0"/>
            <a:ext cx="1397520" cy="1244520"/>
          </a:xfrm>
          <a:prstGeom prst="rect">
            <a:avLst/>
          </a:prstGeom>
          <a:ln w="0">
            <a:noFill/>
          </a:ln>
        </p:spPr>
      </p:pic>
      <p:pic>
        <p:nvPicPr>
          <p:cNvPr id="566" name="그래픽 13"/>
          <p:cNvPicPr/>
          <p:nvPr/>
        </p:nvPicPr>
        <p:blipFill>
          <a:blip r:embed="rId19"/>
          <a:srcRect l="36891"/>
          <a:stretch/>
        </p:blipFill>
        <p:spPr>
          <a:xfrm flipH="1">
            <a:off x="11506320" y="5807880"/>
            <a:ext cx="685800" cy="905040"/>
          </a:xfrm>
          <a:prstGeom prst="rect">
            <a:avLst/>
          </a:prstGeom>
          <a:ln w="0">
            <a:noFill/>
          </a:ln>
        </p:spPr>
      </p:pic>
      <p:pic>
        <p:nvPicPr>
          <p:cNvPr id="567" name="그래픽 14"/>
          <p:cNvPicPr/>
          <p:nvPr/>
        </p:nvPicPr>
        <p:blipFill>
          <a:blip r:embed="rId20"/>
          <a:srcRect b="41092"/>
          <a:stretch/>
        </p:blipFill>
        <p:spPr>
          <a:xfrm>
            <a:off x="8112240" y="5901480"/>
            <a:ext cx="1139400" cy="956160"/>
          </a:xfrm>
          <a:prstGeom prst="rect">
            <a:avLst/>
          </a:prstGeom>
          <a:ln w="0">
            <a:noFill/>
          </a:ln>
        </p:spPr>
      </p:pic>
      <p:pic>
        <p:nvPicPr>
          <p:cNvPr id="568" name="그래픽 15"/>
          <p:cNvPicPr/>
          <p:nvPr/>
        </p:nvPicPr>
        <p:blipFill>
          <a:blip r:embed="rId21"/>
          <a:stretch/>
        </p:blipFill>
        <p:spPr>
          <a:xfrm>
            <a:off x="8049600" y="95400"/>
            <a:ext cx="1264680" cy="1053720"/>
          </a:xfrm>
          <a:prstGeom prst="rect">
            <a:avLst/>
          </a:prstGeom>
          <a:ln w="0">
            <a:noFill/>
          </a:ln>
        </p:spPr>
      </p:pic>
      <p:sp>
        <p:nvSpPr>
          <p:cNvPr id="56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2832120" cy="685764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4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2823480" y="0"/>
            <a:ext cx="2832120" cy="685764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4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body"/>
          </p:nvPr>
        </p:nvSpPr>
        <p:spPr>
          <a:xfrm>
            <a:off x="5647320" y="0"/>
            <a:ext cx="2832120" cy="685764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4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57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610" name="TextBox 9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611" name="그래픽 10"/>
          <p:cNvPicPr/>
          <p:nvPr/>
        </p:nvPicPr>
        <p:blipFill>
          <a:blip r:embed="rId18"/>
          <a:stretch/>
        </p:blipFill>
        <p:spPr>
          <a:xfrm flipH="1">
            <a:off x="320760" y="21492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612" name="그래픽 11"/>
          <p:cNvPicPr/>
          <p:nvPr/>
        </p:nvPicPr>
        <p:blipFill>
          <a:blip r:embed="rId19"/>
          <a:srcRect l="10465" b="21795"/>
          <a:stretch/>
        </p:blipFill>
        <p:spPr>
          <a:xfrm rot="16200000">
            <a:off x="11046600" y="5712840"/>
            <a:ext cx="1020240" cy="1269720"/>
          </a:xfrm>
          <a:prstGeom prst="rect">
            <a:avLst/>
          </a:prstGeom>
          <a:ln w="0">
            <a:noFill/>
          </a:ln>
        </p:spPr>
      </p:pic>
      <p:pic>
        <p:nvPicPr>
          <p:cNvPr id="613" name="그래픽 12"/>
          <p:cNvPicPr/>
          <p:nvPr/>
        </p:nvPicPr>
        <p:blipFill>
          <a:blip r:embed="rId20"/>
          <a:srcRect l="28376" t="9639"/>
          <a:stretch/>
        </p:blipFill>
        <p:spPr>
          <a:xfrm flipH="1">
            <a:off x="10922400" y="0"/>
            <a:ext cx="1269720" cy="1334880"/>
          </a:xfrm>
          <a:prstGeom prst="rect">
            <a:avLst/>
          </a:prstGeom>
          <a:ln w="0">
            <a:noFill/>
          </a:ln>
        </p:spPr>
      </p:pic>
      <p:pic>
        <p:nvPicPr>
          <p:cNvPr id="614" name="그래픽 13"/>
          <p:cNvPicPr/>
          <p:nvPr/>
        </p:nvPicPr>
        <p:blipFill>
          <a:blip r:embed="rId21"/>
          <a:srcRect t="42620"/>
          <a:stretch/>
        </p:blipFill>
        <p:spPr>
          <a:xfrm rot="10800000" flipH="1">
            <a:off x="519840" y="6144120"/>
            <a:ext cx="2287080" cy="713880"/>
          </a:xfrm>
          <a:prstGeom prst="rect">
            <a:avLst/>
          </a:prstGeom>
          <a:ln w="0">
            <a:noFill/>
          </a:ln>
        </p:spPr>
      </p:pic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body"/>
          </p:nvPr>
        </p:nvSpPr>
        <p:spPr>
          <a:xfrm>
            <a:off x="4756680" y="2043000"/>
            <a:ext cx="2768400" cy="276840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828000" rIns="90000" bIns="45000" anchor="ctr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4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1010160" y="2043000"/>
            <a:ext cx="2768400" cy="276840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828000" rIns="90000" bIns="45000" anchor="ctr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4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8503200" y="2043000"/>
            <a:ext cx="2768400" cy="276840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828000" rIns="90000" bIns="45000" anchor="ctr" anchorCtr="1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400" b="0" strike="noStrike" spc="-1">
              <a:solidFill>
                <a:srgbClr val="000000"/>
              </a:solidFill>
              <a:latin typeface="Rubik Light"/>
            </a:endParaRPr>
          </a:p>
        </p:txBody>
      </p:sp>
      <p:pic>
        <p:nvPicPr>
          <p:cNvPr id="656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657" name="TextBox 15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658" name="그래픽 16"/>
          <p:cNvPicPr/>
          <p:nvPr/>
        </p:nvPicPr>
        <p:blipFill>
          <a:blip r:embed="rId18"/>
          <a:stretch/>
        </p:blipFill>
        <p:spPr>
          <a:xfrm rot="10800000">
            <a:off x="11001600" y="10584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659" name="그래픽 17"/>
          <p:cNvPicPr/>
          <p:nvPr/>
        </p:nvPicPr>
        <p:blipFill>
          <a:blip r:embed="rId19"/>
          <a:srcRect b="21696"/>
          <a:stretch/>
        </p:blipFill>
        <p:spPr>
          <a:xfrm rot="10800000">
            <a:off x="281520" y="360"/>
            <a:ext cx="1139400" cy="1271160"/>
          </a:xfrm>
          <a:prstGeom prst="rect">
            <a:avLst/>
          </a:prstGeom>
          <a:ln w="0">
            <a:noFill/>
          </a:ln>
        </p:spPr>
      </p:pic>
      <p:pic>
        <p:nvPicPr>
          <p:cNvPr id="660" name="그래픽 18"/>
          <p:cNvPicPr/>
          <p:nvPr/>
        </p:nvPicPr>
        <p:blipFill>
          <a:blip r:embed="rId20"/>
          <a:srcRect b="24510"/>
          <a:stretch/>
        </p:blipFill>
        <p:spPr>
          <a:xfrm flipH="1">
            <a:off x="281520" y="6062400"/>
            <a:ext cx="1264680" cy="795240"/>
          </a:xfrm>
          <a:prstGeom prst="rect">
            <a:avLst/>
          </a:prstGeom>
          <a:ln w="0">
            <a:noFill/>
          </a:ln>
        </p:spPr>
      </p:pic>
      <p:pic>
        <p:nvPicPr>
          <p:cNvPr id="661" name="그래픽 19"/>
          <p:cNvPicPr/>
          <p:nvPr/>
        </p:nvPicPr>
        <p:blipFill>
          <a:blip r:embed="rId21"/>
          <a:srcRect l="30014" t="29365"/>
          <a:stretch/>
        </p:blipFill>
        <p:spPr>
          <a:xfrm rot="10800000">
            <a:off x="10591560" y="5978880"/>
            <a:ext cx="1600560" cy="879120"/>
          </a:xfrm>
          <a:prstGeom prst="rect">
            <a:avLst/>
          </a:prstGeom>
          <a:ln w="0">
            <a:noFill/>
          </a:ln>
        </p:spPr>
      </p:pic>
      <p:sp>
        <p:nvSpPr>
          <p:cNvPr id="662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body"/>
          </p:nvPr>
        </p:nvSpPr>
        <p:spPr>
          <a:xfrm>
            <a:off x="5051160" y="2410560"/>
            <a:ext cx="2089440" cy="208944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1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1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1607040" y="2410560"/>
            <a:ext cx="2089440" cy="208944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1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1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01" name="PlaceHolder 3"/>
          <p:cNvSpPr>
            <a:spLocks noGrp="1"/>
          </p:cNvSpPr>
          <p:nvPr>
            <p:ph type="body"/>
          </p:nvPr>
        </p:nvSpPr>
        <p:spPr>
          <a:xfrm>
            <a:off x="8495280" y="2410560"/>
            <a:ext cx="2089440" cy="208944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1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1100" b="0" strike="noStrike" spc="-1">
              <a:solidFill>
                <a:srgbClr val="000000"/>
              </a:solidFill>
              <a:latin typeface="Rubik Light"/>
            </a:endParaRPr>
          </a:p>
        </p:txBody>
      </p:sp>
      <p:pic>
        <p:nvPicPr>
          <p:cNvPr id="702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703" name="TextBox 21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704" name="그래픽 22"/>
          <p:cNvPicPr/>
          <p:nvPr/>
        </p:nvPicPr>
        <p:blipFill>
          <a:blip r:embed="rId18"/>
          <a:srcRect t="41210"/>
          <a:stretch/>
        </p:blipFill>
        <p:spPr>
          <a:xfrm rot="10800000">
            <a:off x="9289800" y="6126480"/>
            <a:ext cx="2287080" cy="731520"/>
          </a:xfrm>
          <a:prstGeom prst="rect">
            <a:avLst/>
          </a:prstGeom>
          <a:ln w="0">
            <a:noFill/>
          </a:ln>
        </p:spPr>
      </p:pic>
      <p:pic>
        <p:nvPicPr>
          <p:cNvPr id="705" name="그래픽 23"/>
          <p:cNvPicPr/>
          <p:nvPr/>
        </p:nvPicPr>
        <p:blipFill>
          <a:blip r:embed="rId19"/>
          <a:stretch/>
        </p:blipFill>
        <p:spPr>
          <a:xfrm rot="10800000" flipH="1">
            <a:off x="1119240" y="10692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706" name="그래픽 24"/>
          <p:cNvPicPr/>
          <p:nvPr/>
        </p:nvPicPr>
        <p:blipFill>
          <a:blip r:embed="rId20"/>
          <a:srcRect l="16430" b="11492"/>
          <a:stretch/>
        </p:blipFill>
        <p:spPr>
          <a:xfrm rot="10800000" flipH="1">
            <a:off x="0" y="360"/>
            <a:ext cx="952200" cy="1436760"/>
          </a:xfrm>
          <a:prstGeom prst="rect">
            <a:avLst/>
          </a:prstGeom>
          <a:ln w="0">
            <a:noFill/>
          </a:ln>
        </p:spPr>
      </p:pic>
      <p:pic>
        <p:nvPicPr>
          <p:cNvPr id="707" name="그래픽 25"/>
          <p:cNvPicPr/>
          <p:nvPr/>
        </p:nvPicPr>
        <p:blipFill>
          <a:blip r:embed="rId21"/>
          <a:stretch/>
        </p:blipFill>
        <p:spPr>
          <a:xfrm rot="5400000" flipH="1">
            <a:off x="10944720" y="5425560"/>
            <a:ext cx="1264680" cy="1053720"/>
          </a:xfrm>
          <a:prstGeom prst="rect">
            <a:avLst/>
          </a:prstGeom>
          <a:ln w="0">
            <a:noFill/>
          </a:ln>
        </p:spPr>
      </p:pic>
      <p:sp>
        <p:nvSpPr>
          <p:cNvPr id="70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746" name="TextBox 10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747" name="그래픽 13"/>
          <p:cNvPicPr/>
          <p:nvPr/>
        </p:nvPicPr>
        <p:blipFill>
          <a:blip r:embed="rId18"/>
          <a:stretch/>
        </p:blipFill>
        <p:spPr>
          <a:xfrm flipH="1">
            <a:off x="4905720" y="584712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748" name="그래픽 14"/>
          <p:cNvPicPr/>
          <p:nvPr/>
        </p:nvPicPr>
        <p:blipFill>
          <a:blip r:embed="rId19"/>
          <a:srcRect b="21696"/>
          <a:stretch/>
        </p:blipFill>
        <p:spPr>
          <a:xfrm flipH="1">
            <a:off x="360" y="5586480"/>
            <a:ext cx="1139400" cy="1271160"/>
          </a:xfrm>
          <a:prstGeom prst="rect">
            <a:avLst/>
          </a:prstGeom>
          <a:ln w="0">
            <a:noFill/>
          </a:ln>
        </p:spPr>
      </p:pic>
      <p:pic>
        <p:nvPicPr>
          <p:cNvPr id="749" name="그래픽 15"/>
          <p:cNvPicPr/>
          <p:nvPr/>
        </p:nvPicPr>
        <p:blipFill>
          <a:blip r:embed="rId20"/>
          <a:srcRect b="24510"/>
          <a:stretch/>
        </p:blipFill>
        <p:spPr>
          <a:xfrm rot="10800000">
            <a:off x="360" y="360"/>
            <a:ext cx="1264680" cy="795240"/>
          </a:xfrm>
          <a:prstGeom prst="rect">
            <a:avLst/>
          </a:prstGeom>
          <a:ln w="0">
            <a:noFill/>
          </a:ln>
        </p:spPr>
      </p:pic>
      <p:pic>
        <p:nvPicPr>
          <p:cNvPr id="750" name="그래픽 16"/>
          <p:cNvPicPr/>
          <p:nvPr/>
        </p:nvPicPr>
        <p:blipFill>
          <a:blip r:embed="rId21"/>
          <a:srcRect l="30014" t="29365"/>
          <a:stretch/>
        </p:blipFill>
        <p:spPr>
          <a:xfrm flipH="1">
            <a:off x="4520880" y="0"/>
            <a:ext cx="1600560" cy="879120"/>
          </a:xfrm>
          <a:prstGeom prst="rect">
            <a:avLst/>
          </a:prstGeom>
          <a:ln w="0">
            <a:noFill/>
          </a:ln>
        </p:spPr>
      </p:pic>
      <p:sp>
        <p:nvSpPr>
          <p:cNvPr id="751" name="직사각형 4"/>
          <p:cNvSpPr/>
          <p:nvPr/>
        </p:nvSpPr>
        <p:spPr>
          <a:xfrm>
            <a:off x="6095880" y="0"/>
            <a:ext cx="6095520" cy="6857640"/>
          </a:xfrm>
          <a:prstGeom prst="rect">
            <a:avLst/>
          </a:prstGeom>
          <a:solidFill>
            <a:srgbClr val="1C256C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PlaceHolder 1"/>
          <p:cNvSpPr>
            <a:spLocks noGrp="1"/>
          </p:cNvSpPr>
          <p:nvPr>
            <p:ph type="body"/>
          </p:nvPr>
        </p:nvSpPr>
        <p:spPr>
          <a:xfrm>
            <a:off x="7874640" y="819720"/>
            <a:ext cx="2361240" cy="5218200"/>
          </a:xfrm>
          <a:prstGeom prst="rect">
            <a:avLst/>
          </a:prstGeom>
          <a:pattFill prst="wdUpDiag">
            <a:fgClr>
              <a:srgbClr val="BFBFBF"/>
            </a:fgClr>
            <a:bgClr>
              <a:srgbClr val="F2F2F2"/>
            </a:bgClr>
          </a:pattFill>
          <a:ln w="0">
            <a:noFill/>
          </a:ln>
        </p:spPr>
        <p:txBody>
          <a:bodyPr lIns="90000" tIns="45000" rIns="90000" bIns="45000" anchor="b" anchorCtr="1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Click icon to add picture</a:t>
            </a:r>
            <a:endParaRPr lang="en-US" sz="2000" b="0" strike="noStrike" spc="-1">
              <a:solidFill>
                <a:srgbClr val="000000"/>
              </a:solidFill>
              <a:latin typeface="Rubik Light"/>
            </a:endParaRPr>
          </a:p>
        </p:txBody>
      </p:sp>
      <p:sp>
        <p:nvSpPr>
          <p:cNvPr id="75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raphic 3">
            <a:hlinkClick r:id="rId15"/>
          </p:cNvPr>
          <p:cNvPicPr/>
          <p:nvPr/>
        </p:nvPicPr>
        <p:blipFill>
          <a:blip r:embed="rId16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134" name="TextBox 5">
            <a:hlinkClick r:id="rId17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8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8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raphic 3">
            <a:hlinkClick r:id="rId18"/>
          </p:cNvPr>
          <p:cNvPicPr/>
          <p:nvPr/>
        </p:nvPicPr>
        <p:blipFill>
          <a:blip r:embed="rId19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174" name="TextBox 12">
            <a:hlinkClick r:id="rId20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21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175" name="그래픽 14"/>
          <p:cNvPicPr/>
          <p:nvPr/>
        </p:nvPicPr>
        <p:blipFill>
          <a:blip r:embed="rId22"/>
          <a:stretch/>
        </p:blipFill>
        <p:spPr>
          <a:xfrm>
            <a:off x="10783800" y="21492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176" name="그래픽 15"/>
          <p:cNvPicPr/>
          <p:nvPr/>
        </p:nvPicPr>
        <p:blipFill>
          <a:blip r:embed="rId23"/>
          <a:srcRect l="10465" b="21795"/>
          <a:stretch/>
        </p:blipFill>
        <p:spPr>
          <a:xfrm rot="5400000" flipH="1">
            <a:off x="124920" y="5712840"/>
            <a:ext cx="1020240" cy="1269720"/>
          </a:xfrm>
          <a:prstGeom prst="rect">
            <a:avLst/>
          </a:prstGeom>
          <a:ln w="0">
            <a:noFill/>
          </a:ln>
        </p:spPr>
      </p:pic>
      <p:pic>
        <p:nvPicPr>
          <p:cNvPr id="177" name="그래픽 16"/>
          <p:cNvPicPr/>
          <p:nvPr/>
        </p:nvPicPr>
        <p:blipFill>
          <a:blip r:embed="rId24"/>
          <a:srcRect l="28376" t="9639"/>
          <a:stretch/>
        </p:blipFill>
        <p:spPr>
          <a:xfrm>
            <a:off x="0" y="0"/>
            <a:ext cx="1269720" cy="1334880"/>
          </a:xfrm>
          <a:prstGeom prst="rect">
            <a:avLst/>
          </a:prstGeom>
          <a:ln w="0">
            <a:noFill/>
          </a:ln>
        </p:spPr>
      </p:pic>
      <p:pic>
        <p:nvPicPr>
          <p:cNvPr id="178" name="그래픽 17"/>
          <p:cNvPicPr/>
          <p:nvPr/>
        </p:nvPicPr>
        <p:blipFill>
          <a:blip r:embed="rId25"/>
          <a:srcRect t="42620"/>
          <a:stretch/>
        </p:blipFill>
        <p:spPr>
          <a:xfrm rot="10800000">
            <a:off x="9385200" y="6144120"/>
            <a:ext cx="2287080" cy="713880"/>
          </a:xfrm>
          <a:prstGeom prst="rect">
            <a:avLst/>
          </a:prstGeom>
          <a:ln w="0">
            <a:noFill/>
          </a:ln>
        </p:spPr>
      </p:pic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883" r:id="rId13"/>
    <p:sldLayoutId id="2147483884" r:id="rId14"/>
    <p:sldLayoutId id="2147483885" r:id="rId15"/>
    <p:sldLayoutId id="214748388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218" name="TextBox 18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219" name="그래픽 20"/>
          <p:cNvPicPr/>
          <p:nvPr/>
        </p:nvPicPr>
        <p:blipFill>
          <a:blip r:embed="rId18"/>
          <a:stretch/>
        </p:blipFill>
        <p:spPr>
          <a:xfrm rot="10800000" flipH="1">
            <a:off x="10783800" y="573804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220" name="그래픽 21"/>
          <p:cNvPicPr/>
          <p:nvPr/>
        </p:nvPicPr>
        <p:blipFill>
          <a:blip r:embed="rId19"/>
          <a:srcRect l="10465" b="21795"/>
          <a:stretch/>
        </p:blipFill>
        <p:spPr>
          <a:xfrm rot="5400000">
            <a:off x="124920" y="-124560"/>
            <a:ext cx="1020240" cy="1269720"/>
          </a:xfrm>
          <a:prstGeom prst="rect">
            <a:avLst/>
          </a:prstGeom>
          <a:ln w="0">
            <a:noFill/>
          </a:ln>
        </p:spPr>
      </p:pic>
      <p:pic>
        <p:nvPicPr>
          <p:cNvPr id="221" name="그래픽 22"/>
          <p:cNvPicPr/>
          <p:nvPr/>
        </p:nvPicPr>
        <p:blipFill>
          <a:blip r:embed="rId20"/>
          <a:srcRect l="28376" t="9639"/>
          <a:stretch/>
        </p:blipFill>
        <p:spPr>
          <a:xfrm rot="10800000" flipH="1">
            <a:off x="0" y="5523120"/>
            <a:ext cx="1269720" cy="1334880"/>
          </a:xfrm>
          <a:prstGeom prst="rect">
            <a:avLst/>
          </a:prstGeom>
          <a:ln w="0">
            <a:noFill/>
          </a:ln>
        </p:spPr>
      </p:pic>
      <p:pic>
        <p:nvPicPr>
          <p:cNvPr id="222" name="그래픽 23"/>
          <p:cNvPicPr/>
          <p:nvPr/>
        </p:nvPicPr>
        <p:blipFill>
          <a:blip r:embed="rId21"/>
          <a:srcRect t="42620"/>
          <a:stretch/>
        </p:blipFill>
        <p:spPr>
          <a:xfrm flipH="1">
            <a:off x="9385200" y="0"/>
            <a:ext cx="2287080" cy="713880"/>
          </a:xfrm>
          <a:prstGeom prst="rect">
            <a:avLst/>
          </a:prstGeom>
          <a:ln w="0">
            <a:noFill/>
          </a:ln>
        </p:spPr>
      </p:pic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그래픽 23"/>
          <p:cNvPicPr/>
          <p:nvPr/>
        </p:nvPicPr>
        <p:blipFill>
          <a:blip r:embed="rId14"/>
          <a:srcRect t="41210"/>
          <a:stretch/>
        </p:blipFill>
        <p:spPr>
          <a:xfrm flipH="1">
            <a:off x="9289800" y="0"/>
            <a:ext cx="2287080" cy="731520"/>
          </a:xfrm>
          <a:prstGeom prst="rect">
            <a:avLst/>
          </a:prstGeom>
          <a:ln w="0">
            <a:noFill/>
          </a:ln>
        </p:spPr>
      </p:pic>
      <p:pic>
        <p:nvPicPr>
          <p:cNvPr id="262" name="Graphic 3">
            <a:hlinkClick r:id="rId15"/>
          </p:cNvPr>
          <p:cNvPicPr/>
          <p:nvPr/>
        </p:nvPicPr>
        <p:blipFill>
          <a:blip r:embed="rId16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263" name="TextBox 18">
            <a:hlinkClick r:id="rId17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8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264" name="그래픽 20"/>
          <p:cNvPicPr/>
          <p:nvPr/>
        </p:nvPicPr>
        <p:blipFill>
          <a:blip r:embed="rId19"/>
          <a:stretch/>
        </p:blipFill>
        <p:spPr>
          <a:xfrm>
            <a:off x="1119240" y="584604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265" name="그래픽 21"/>
          <p:cNvPicPr/>
          <p:nvPr/>
        </p:nvPicPr>
        <p:blipFill>
          <a:blip r:embed="rId20"/>
          <a:srcRect l="16430" b="11492"/>
          <a:stretch/>
        </p:blipFill>
        <p:spPr>
          <a:xfrm>
            <a:off x="0" y="5420880"/>
            <a:ext cx="952200" cy="1436760"/>
          </a:xfrm>
          <a:prstGeom prst="rect">
            <a:avLst/>
          </a:prstGeom>
          <a:ln w="0">
            <a:noFill/>
          </a:ln>
        </p:spPr>
      </p:pic>
      <p:pic>
        <p:nvPicPr>
          <p:cNvPr id="266" name="그래픽 22"/>
          <p:cNvPicPr/>
          <p:nvPr/>
        </p:nvPicPr>
        <p:blipFill>
          <a:blip r:embed="rId21"/>
          <a:stretch/>
        </p:blipFill>
        <p:spPr>
          <a:xfrm rot="5400000">
            <a:off x="10944720" y="378360"/>
            <a:ext cx="1264680" cy="1053720"/>
          </a:xfrm>
          <a:prstGeom prst="rect">
            <a:avLst/>
          </a:prstGeom>
          <a:ln w="0">
            <a:noFill/>
          </a:ln>
        </p:spPr>
      </p:pic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351" name="TextBox 10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52" name="그래픽 12"/>
          <p:cNvPicPr/>
          <p:nvPr/>
        </p:nvPicPr>
        <p:blipFill>
          <a:blip r:embed="rId18"/>
          <a:srcRect r="38895"/>
          <a:stretch/>
        </p:blipFill>
        <p:spPr>
          <a:xfrm rot="10800000">
            <a:off x="360" y="5613480"/>
            <a:ext cx="1397520" cy="1244520"/>
          </a:xfrm>
          <a:prstGeom prst="rect">
            <a:avLst/>
          </a:prstGeom>
          <a:ln w="0">
            <a:noFill/>
          </a:ln>
        </p:spPr>
      </p:pic>
      <p:pic>
        <p:nvPicPr>
          <p:cNvPr id="353" name="그래픽 13"/>
          <p:cNvPicPr/>
          <p:nvPr/>
        </p:nvPicPr>
        <p:blipFill>
          <a:blip r:embed="rId19"/>
          <a:srcRect l="36891"/>
          <a:stretch/>
        </p:blipFill>
        <p:spPr>
          <a:xfrm rot="10800000" flipH="1">
            <a:off x="0" y="145080"/>
            <a:ext cx="685800" cy="905040"/>
          </a:xfrm>
          <a:prstGeom prst="rect">
            <a:avLst/>
          </a:prstGeom>
          <a:ln w="0">
            <a:noFill/>
          </a:ln>
        </p:spPr>
      </p:pic>
      <p:pic>
        <p:nvPicPr>
          <p:cNvPr id="354" name="그래픽 14"/>
          <p:cNvPicPr/>
          <p:nvPr/>
        </p:nvPicPr>
        <p:blipFill>
          <a:blip r:embed="rId20"/>
          <a:srcRect b="41092"/>
          <a:stretch/>
        </p:blipFill>
        <p:spPr>
          <a:xfrm rot="10800000" flipH="1">
            <a:off x="10785600" y="360"/>
            <a:ext cx="1139400" cy="956160"/>
          </a:xfrm>
          <a:prstGeom prst="rect">
            <a:avLst/>
          </a:prstGeom>
          <a:ln w="0">
            <a:noFill/>
          </a:ln>
        </p:spPr>
      </p:pic>
      <p:pic>
        <p:nvPicPr>
          <p:cNvPr id="355" name="그래픽 15"/>
          <p:cNvPicPr/>
          <p:nvPr/>
        </p:nvPicPr>
        <p:blipFill>
          <a:blip r:embed="rId21"/>
          <a:stretch/>
        </p:blipFill>
        <p:spPr>
          <a:xfrm rot="10800000" flipH="1">
            <a:off x="10722960" y="5708880"/>
            <a:ext cx="1264680" cy="1053720"/>
          </a:xfrm>
          <a:prstGeom prst="rect">
            <a:avLst/>
          </a:prstGeom>
          <a:ln w="0">
            <a:noFill/>
          </a:ln>
        </p:spPr>
      </p:pic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395" name="TextBox 15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pic>
        <p:nvPicPr>
          <p:cNvPr id="396" name="그래픽 17"/>
          <p:cNvPicPr/>
          <p:nvPr/>
        </p:nvPicPr>
        <p:blipFill>
          <a:blip r:embed="rId18"/>
          <a:srcRect t="41210"/>
          <a:stretch/>
        </p:blipFill>
        <p:spPr>
          <a:xfrm>
            <a:off x="615240" y="0"/>
            <a:ext cx="2287080" cy="731520"/>
          </a:xfrm>
          <a:prstGeom prst="rect">
            <a:avLst/>
          </a:prstGeom>
          <a:ln w="0">
            <a:noFill/>
          </a:ln>
        </p:spPr>
      </p:pic>
      <p:pic>
        <p:nvPicPr>
          <p:cNvPr id="397" name="그래픽 18"/>
          <p:cNvPicPr/>
          <p:nvPr/>
        </p:nvPicPr>
        <p:blipFill>
          <a:blip r:embed="rId19"/>
          <a:stretch/>
        </p:blipFill>
        <p:spPr>
          <a:xfrm flipH="1">
            <a:off x="9985680" y="5846040"/>
            <a:ext cx="1087200" cy="905040"/>
          </a:xfrm>
          <a:prstGeom prst="rect">
            <a:avLst/>
          </a:prstGeom>
          <a:ln w="0">
            <a:noFill/>
          </a:ln>
        </p:spPr>
      </p:pic>
      <p:pic>
        <p:nvPicPr>
          <p:cNvPr id="398" name="그래픽 19"/>
          <p:cNvPicPr/>
          <p:nvPr/>
        </p:nvPicPr>
        <p:blipFill>
          <a:blip r:embed="rId20"/>
          <a:srcRect l="16430" b="11492"/>
          <a:stretch/>
        </p:blipFill>
        <p:spPr>
          <a:xfrm flipH="1">
            <a:off x="11239920" y="5420880"/>
            <a:ext cx="952200" cy="1436760"/>
          </a:xfrm>
          <a:prstGeom prst="rect">
            <a:avLst/>
          </a:prstGeom>
          <a:ln w="0">
            <a:noFill/>
          </a:ln>
        </p:spPr>
      </p:pic>
      <p:pic>
        <p:nvPicPr>
          <p:cNvPr id="399" name="그래픽 20"/>
          <p:cNvPicPr/>
          <p:nvPr/>
        </p:nvPicPr>
        <p:blipFill>
          <a:blip r:embed="rId21"/>
          <a:stretch/>
        </p:blipFill>
        <p:spPr>
          <a:xfrm rot="16200000" flipH="1">
            <a:off x="-16920" y="378720"/>
            <a:ext cx="1264680" cy="1053720"/>
          </a:xfrm>
          <a:prstGeom prst="rect">
            <a:avLst/>
          </a:prstGeom>
          <a:ln w="0">
            <a:noFill/>
          </a:ln>
        </p:spPr>
      </p:pic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39" name="PlaceHolder 2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40" name="PlaceHolder 3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ctr">
              <a:lnSpc>
                <a:spcPct val="100000"/>
              </a:lnSpc>
              <a:buNone/>
              <a:defRPr lang="en-US" sz="2800" b="0" strike="noStrike" spc="-1">
                <a:solidFill>
                  <a:srgbClr val="FFFFFF"/>
                </a:solidFill>
                <a:latin typeface="Century Gothic"/>
                <a:ea typeface="Arial Unicode MS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D653AC88-2A3B-480A-9357-0B7936D777BF}" type="slidenum">
              <a:rPr lang="en-US" sz="2800" b="0" strike="noStrike" spc="-1">
                <a:solidFill>
                  <a:srgbClr val="FFFFFF"/>
                </a:solidFill>
                <a:latin typeface="Century Gothic"/>
                <a:ea typeface="Arial Unicode MS"/>
              </a:rPr>
              <a:t>‹#›</a:t>
            </a:fld>
            <a:endParaRPr lang="en-US" sz="2800" b="0" strike="noStrike" spc="-1">
              <a:latin typeface="Times New Roman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44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raphic 3">
            <a:hlinkClick r:id="rId14"/>
          </p:cNvPr>
          <p:cNvPicPr/>
          <p:nvPr/>
        </p:nvPicPr>
        <p:blipFill>
          <a:blip r:embed="rId15"/>
          <a:srcRect l="29910"/>
          <a:stretch/>
        </p:blipFill>
        <p:spPr>
          <a:xfrm>
            <a:off x="5771160" y="6921720"/>
            <a:ext cx="2238840" cy="245880"/>
          </a:xfrm>
          <a:prstGeom prst="rect">
            <a:avLst/>
          </a:prstGeom>
          <a:ln w="0">
            <a:noFill/>
          </a:ln>
        </p:spPr>
      </p:pic>
      <p:sp>
        <p:nvSpPr>
          <p:cNvPr id="480" name="TextBox 6">
            <a:hlinkClick r:id="rId16"/>
          </p:cNvPr>
          <p:cNvSpPr/>
          <p:nvPr/>
        </p:nvSpPr>
        <p:spPr>
          <a:xfrm>
            <a:off x="4181760" y="6977160"/>
            <a:ext cx="269028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rgbClr val="0563C1"/>
                </a:solidFill>
                <a:latin typeface="Arial"/>
                <a:ea typeface="Arial Unicode MS"/>
                <a:hlinkClick r:id="rId17"/>
              </a:rPr>
              <a:t>Presentation template by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Click to edit the title text format</a:t>
            </a: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ubik Light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ubik Light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ubik Ligh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0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42" Type="http://schemas.openxmlformats.org/officeDocument/2006/relationships/image" Target="../media/image108.png"/><Relationship Id="rId47" Type="http://schemas.openxmlformats.org/officeDocument/2006/relationships/image" Target="../media/image113.png"/><Relationship Id="rId63" Type="http://schemas.openxmlformats.org/officeDocument/2006/relationships/image" Target="../media/image128.png"/><Relationship Id="rId68" Type="http://schemas.openxmlformats.org/officeDocument/2006/relationships/image" Target="../media/image133.png"/><Relationship Id="rId84" Type="http://schemas.openxmlformats.org/officeDocument/2006/relationships/image" Target="../media/image149.png"/><Relationship Id="rId89" Type="http://schemas.openxmlformats.org/officeDocument/2006/relationships/image" Target="../media/image20.png"/><Relationship Id="rId16" Type="http://schemas.openxmlformats.org/officeDocument/2006/relationships/image" Target="../media/image82.png"/><Relationship Id="rId11" Type="http://schemas.openxmlformats.org/officeDocument/2006/relationships/image" Target="../media/image77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3" Type="http://schemas.openxmlformats.org/officeDocument/2006/relationships/image" Target="../media/image119.png"/><Relationship Id="rId58" Type="http://schemas.openxmlformats.org/officeDocument/2006/relationships/image" Target="../media/image124.png"/><Relationship Id="rId74" Type="http://schemas.openxmlformats.org/officeDocument/2006/relationships/image" Target="../media/image139.png"/><Relationship Id="rId79" Type="http://schemas.openxmlformats.org/officeDocument/2006/relationships/image" Target="../media/image144.png"/><Relationship Id="rId5" Type="http://schemas.openxmlformats.org/officeDocument/2006/relationships/image" Target="../media/image71.png"/><Relationship Id="rId90" Type="http://schemas.openxmlformats.org/officeDocument/2006/relationships/image" Target="../media/image154.png"/><Relationship Id="rId95" Type="http://schemas.openxmlformats.org/officeDocument/2006/relationships/image" Target="../media/image159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43" Type="http://schemas.openxmlformats.org/officeDocument/2006/relationships/image" Target="../media/image109.png"/><Relationship Id="rId48" Type="http://schemas.openxmlformats.org/officeDocument/2006/relationships/image" Target="../media/image114.png"/><Relationship Id="rId64" Type="http://schemas.openxmlformats.org/officeDocument/2006/relationships/image" Target="../media/image129.png"/><Relationship Id="rId69" Type="http://schemas.openxmlformats.org/officeDocument/2006/relationships/image" Target="../media/image134.png"/><Relationship Id="rId80" Type="http://schemas.openxmlformats.org/officeDocument/2006/relationships/image" Target="../media/image145.png"/><Relationship Id="rId85" Type="http://schemas.openxmlformats.org/officeDocument/2006/relationships/image" Target="../media/image150.png"/><Relationship Id="rId3" Type="http://schemas.openxmlformats.org/officeDocument/2006/relationships/image" Target="../media/image69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46" Type="http://schemas.openxmlformats.org/officeDocument/2006/relationships/image" Target="../media/image112.png"/><Relationship Id="rId59" Type="http://schemas.openxmlformats.org/officeDocument/2006/relationships/image" Target="../media/image125.png"/><Relationship Id="rId67" Type="http://schemas.openxmlformats.org/officeDocument/2006/relationships/image" Target="../media/image132.png"/><Relationship Id="rId20" Type="http://schemas.openxmlformats.org/officeDocument/2006/relationships/image" Target="../media/image86.png"/><Relationship Id="rId41" Type="http://schemas.openxmlformats.org/officeDocument/2006/relationships/image" Target="../media/image107.png"/><Relationship Id="rId54" Type="http://schemas.openxmlformats.org/officeDocument/2006/relationships/image" Target="../media/image120.png"/><Relationship Id="rId62" Type="http://schemas.openxmlformats.org/officeDocument/2006/relationships/image" Target="../media/image127.png"/><Relationship Id="rId70" Type="http://schemas.openxmlformats.org/officeDocument/2006/relationships/image" Target="../media/image135.png"/><Relationship Id="rId75" Type="http://schemas.openxmlformats.org/officeDocument/2006/relationships/image" Target="../media/image140.png"/><Relationship Id="rId83" Type="http://schemas.openxmlformats.org/officeDocument/2006/relationships/image" Target="../media/image148.png"/><Relationship Id="rId88" Type="http://schemas.openxmlformats.org/officeDocument/2006/relationships/image" Target="../media/image153.png"/><Relationship Id="rId91" Type="http://schemas.openxmlformats.org/officeDocument/2006/relationships/image" Target="../media/image155.png"/><Relationship Id="rId96" Type="http://schemas.openxmlformats.org/officeDocument/2006/relationships/image" Target="../media/image160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49" Type="http://schemas.openxmlformats.org/officeDocument/2006/relationships/image" Target="../media/image115.png"/><Relationship Id="rId57" Type="http://schemas.openxmlformats.org/officeDocument/2006/relationships/image" Target="../media/image123.png"/><Relationship Id="rId10" Type="http://schemas.openxmlformats.org/officeDocument/2006/relationships/image" Target="../media/image76.png"/><Relationship Id="rId31" Type="http://schemas.openxmlformats.org/officeDocument/2006/relationships/image" Target="../media/image97.png"/><Relationship Id="rId44" Type="http://schemas.openxmlformats.org/officeDocument/2006/relationships/image" Target="../media/image110.png"/><Relationship Id="rId52" Type="http://schemas.openxmlformats.org/officeDocument/2006/relationships/image" Target="../media/image118.png"/><Relationship Id="rId60" Type="http://schemas.openxmlformats.org/officeDocument/2006/relationships/image" Target="../media/image126.png"/><Relationship Id="rId65" Type="http://schemas.openxmlformats.org/officeDocument/2006/relationships/image" Target="../media/image130.png"/><Relationship Id="rId73" Type="http://schemas.openxmlformats.org/officeDocument/2006/relationships/image" Target="../media/image138.png"/><Relationship Id="rId78" Type="http://schemas.openxmlformats.org/officeDocument/2006/relationships/image" Target="../media/image143.png"/><Relationship Id="rId81" Type="http://schemas.openxmlformats.org/officeDocument/2006/relationships/image" Target="../media/image146.png"/><Relationship Id="rId86" Type="http://schemas.openxmlformats.org/officeDocument/2006/relationships/image" Target="../media/image151.png"/><Relationship Id="rId94" Type="http://schemas.openxmlformats.org/officeDocument/2006/relationships/image" Target="../media/image158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9" Type="http://schemas.openxmlformats.org/officeDocument/2006/relationships/image" Target="../media/image105.png"/><Relationship Id="rId34" Type="http://schemas.openxmlformats.org/officeDocument/2006/relationships/image" Target="../media/image100.png"/><Relationship Id="rId50" Type="http://schemas.openxmlformats.org/officeDocument/2006/relationships/image" Target="../media/image116.png"/><Relationship Id="rId55" Type="http://schemas.openxmlformats.org/officeDocument/2006/relationships/image" Target="../media/image121.png"/><Relationship Id="rId76" Type="http://schemas.openxmlformats.org/officeDocument/2006/relationships/image" Target="../media/image141.png"/><Relationship Id="rId97" Type="http://schemas.openxmlformats.org/officeDocument/2006/relationships/image" Target="../media/image161.png"/><Relationship Id="rId7" Type="http://schemas.openxmlformats.org/officeDocument/2006/relationships/image" Target="../media/image73.png"/><Relationship Id="rId71" Type="http://schemas.openxmlformats.org/officeDocument/2006/relationships/image" Target="../media/image136.png"/><Relationship Id="rId92" Type="http://schemas.openxmlformats.org/officeDocument/2006/relationships/image" Target="../media/image156.png"/><Relationship Id="rId2" Type="http://schemas.openxmlformats.org/officeDocument/2006/relationships/image" Target="../media/image68.png"/><Relationship Id="rId29" Type="http://schemas.openxmlformats.org/officeDocument/2006/relationships/image" Target="../media/image95.png"/><Relationship Id="rId24" Type="http://schemas.openxmlformats.org/officeDocument/2006/relationships/image" Target="../media/image90.png"/><Relationship Id="rId40" Type="http://schemas.openxmlformats.org/officeDocument/2006/relationships/image" Target="../media/image106.png"/><Relationship Id="rId45" Type="http://schemas.openxmlformats.org/officeDocument/2006/relationships/image" Target="../media/image111.png"/><Relationship Id="rId66" Type="http://schemas.openxmlformats.org/officeDocument/2006/relationships/image" Target="../media/image131.png"/><Relationship Id="rId87" Type="http://schemas.openxmlformats.org/officeDocument/2006/relationships/image" Target="../media/image152.png"/><Relationship Id="rId61" Type="http://schemas.openxmlformats.org/officeDocument/2006/relationships/image" Target="../media/image14.png"/><Relationship Id="rId82" Type="http://schemas.openxmlformats.org/officeDocument/2006/relationships/image" Target="../media/image147.png"/><Relationship Id="rId19" Type="http://schemas.openxmlformats.org/officeDocument/2006/relationships/image" Target="../media/image85.png"/><Relationship Id="rId14" Type="http://schemas.openxmlformats.org/officeDocument/2006/relationships/image" Target="../media/image80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56" Type="http://schemas.openxmlformats.org/officeDocument/2006/relationships/image" Target="../media/image122.png"/><Relationship Id="rId77" Type="http://schemas.openxmlformats.org/officeDocument/2006/relationships/image" Target="../media/image142.png"/><Relationship Id="rId8" Type="http://schemas.openxmlformats.org/officeDocument/2006/relationships/image" Target="../media/image74.png"/><Relationship Id="rId51" Type="http://schemas.openxmlformats.org/officeDocument/2006/relationships/image" Target="../media/image117.png"/><Relationship Id="rId72" Type="http://schemas.openxmlformats.org/officeDocument/2006/relationships/image" Target="../media/image137.png"/><Relationship Id="rId93" Type="http://schemas.openxmlformats.org/officeDocument/2006/relationships/image" Target="../media/image157.png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5.png"/><Relationship Id="rId21" Type="http://schemas.openxmlformats.org/officeDocument/2006/relationships/image" Target="../media/image180.png"/><Relationship Id="rId42" Type="http://schemas.openxmlformats.org/officeDocument/2006/relationships/image" Target="../media/image201.png"/><Relationship Id="rId47" Type="http://schemas.openxmlformats.org/officeDocument/2006/relationships/image" Target="../media/image206.png"/><Relationship Id="rId63" Type="http://schemas.openxmlformats.org/officeDocument/2006/relationships/image" Target="../media/image25.png"/><Relationship Id="rId68" Type="http://schemas.openxmlformats.org/officeDocument/2006/relationships/image" Target="../media/image224.png"/><Relationship Id="rId84" Type="http://schemas.openxmlformats.org/officeDocument/2006/relationships/image" Target="../media/image239.png"/><Relationship Id="rId89" Type="http://schemas.openxmlformats.org/officeDocument/2006/relationships/image" Target="../media/image243.png"/><Relationship Id="rId16" Type="http://schemas.openxmlformats.org/officeDocument/2006/relationships/image" Target="../media/image176.png"/><Relationship Id="rId11" Type="http://schemas.openxmlformats.org/officeDocument/2006/relationships/image" Target="../media/image171.png"/><Relationship Id="rId32" Type="http://schemas.openxmlformats.org/officeDocument/2006/relationships/image" Target="../media/image191.png"/><Relationship Id="rId37" Type="http://schemas.openxmlformats.org/officeDocument/2006/relationships/image" Target="../media/image196.png"/><Relationship Id="rId53" Type="http://schemas.openxmlformats.org/officeDocument/2006/relationships/image" Target="../media/image212.png"/><Relationship Id="rId58" Type="http://schemas.openxmlformats.org/officeDocument/2006/relationships/image" Target="../media/image217.png"/><Relationship Id="rId74" Type="http://schemas.openxmlformats.org/officeDocument/2006/relationships/image" Target="../media/image230.png"/><Relationship Id="rId79" Type="http://schemas.openxmlformats.org/officeDocument/2006/relationships/image" Target="../media/image235.png"/><Relationship Id="rId5" Type="http://schemas.openxmlformats.org/officeDocument/2006/relationships/image" Target="../media/image165.png"/><Relationship Id="rId90" Type="http://schemas.openxmlformats.org/officeDocument/2006/relationships/image" Target="../media/image244.png"/><Relationship Id="rId95" Type="http://schemas.openxmlformats.org/officeDocument/2006/relationships/image" Target="../media/image249.png"/><Relationship Id="rId22" Type="http://schemas.openxmlformats.org/officeDocument/2006/relationships/image" Target="../media/image181.png"/><Relationship Id="rId27" Type="http://schemas.openxmlformats.org/officeDocument/2006/relationships/image" Target="../media/image186.png"/><Relationship Id="rId43" Type="http://schemas.openxmlformats.org/officeDocument/2006/relationships/image" Target="../media/image202.png"/><Relationship Id="rId48" Type="http://schemas.openxmlformats.org/officeDocument/2006/relationships/image" Target="../media/image207.png"/><Relationship Id="rId64" Type="http://schemas.openxmlformats.org/officeDocument/2006/relationships/image" Target="../media/image221.png"/><Relationship Id="rId69" Type="http://schemas.openxmlformats.org/officeDocument/2006/relationships/image" Target="../media/image225.png"/><Relationship Id="rId80" Type="http://schemas.openxmlformats.org/officeDocument/2006/relationships/image" Target="../media/image12.png"/><Relationship Id="rId85" Type="http://schemas.openxmlformats.org/officeDocument/2006/relationships/image" Target="../media/image240.png"/><Relationship Id="rId3" Type="http://schemas.openxmlformats.org/officeDocument/2006/relationships/image" Target="../media/image163.png"/><Relationship Id="rId12" Type="http://schemas.openxmlformats.org/officeDocument/2006/relationships/image" Target="../media/image172.png"/><Relationship Id="rId17" Type="http://schemas.openxmlformats.org/officeDocument/2006/relationships/image" Target="../media/image13.png"/><Relationship Id="rId25" Type="http://schemas.openxmlformats.org/officeDocument/2006/relationships/image" Target="../media/image184.png"/><Relationship Id="rId33" Type="http://schemas.openxmlformats.org/officeDocument/2006/relationships/image" Target="../media/image192.png"/><Relationship Id="rId38" Type="http://schemas.openxmlformats.org/officeDocument/2006/relationships/image" Target="../media/image197.png"/><Relationship Id="rId46" Type="http://schemas.openxmlformats.org/officeDocument/2006/relationships/image" Target="../media/image205.png"/><Relationship Id="rId59" Type="http://schemas.openxmlformats.org/officeDocument/2006/relationships/image" Target="../media/image136.png"/><Relationship Id="rId67" Type="http://schemas.openxmlformats.org/officeDocument/2006/relationships/image" Target="../media/image223.png"/><Relationship Id="rId20" Type="http://schemas.openxmlformats.org/officeDocument/2006/relationships/image" Target="../media/image179.png"/><Relationship Id="rId41" Type="http://schemas.openxmlformats.org/officeDocument/2006/relationships/image" Target="../media/image200.png"/><Relationship Id="rId54" Type="http://schemas.openxmlformats.org/officeDocument/2006/relationships/image" Target="../media/image213.png"/><Relationship Id="rId62" Type="http://schemas.openxmlformats.org/officeDocument/2006/relationships/image" Target="../media/image220.png"/><Relationship Id="rId70" Type="http://schemas.openxmlformats.org/officeDocument/2006/relationships/image" Target="../media/image226.png"/><Relationship Id="rId75" Type="http://schemas.openxmlformats.org/officeDocument/2006/relationships/image" Target="../media/image231.png"/><Relationship Id="rId83" Type="http://schemas.openxmlformats.org/officeDocument/2006/relationships/image" Target="../media/image238.png"/><Relationship Id="rId88" Type="http://schemas.openxmlformats.org/officeDocument/2006/relationships/image" Target="../media/image242.png"/><Relationship Id="rId91" Type="http://schemas.openxmlformats.org/officeDocument/2006/relationships/image" Target="../media/image245.png"/><Relationship Id="rId96" Type="http://schemas.openxmlformats.org/officeDocument/2006/relationships/image" Target="../media/image250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66.png"/><Relationship Id="rId15" Type="http://schemas.openxmlformats.org/officeDocument/2006/relationships/image" Target="../media/image175.png"/><Relationship Id="rId23" Type="http://schemas.openxmlformats.org/officeDocument/2006/relationships/image" Target="../media/image182.png"/><Relationship Id="rId28" Type="http://schemas.openxmlformats.org/officeDocument/2006/relationships/image" Target="../media/image187.png"/><Relationship Id="rId36" Type="http://schemas.openxmlformats.org/officeDocument/2006/relationships/image" Target="../media/image195.png"/><Relationship Id="rId49" Type="http://schemas.openxmlformats.org/officeDocument/2006/relationships/image" Target="../media/image208.png"/><Relationship Id="rId57" Type="http://schemas.openxmlformats.org/officeDocument/2006/relationships/image" Target="../media/image216.png"/><Relationship Id="rId10" Type="http://schemas.openxmlformats.org/officeDocument/2006/relationships/image" Target="../media/image170.png"/><Relationship Id="rId31" Type="http://schemas.openxmlformats.org/officeDocument/2006/relationships/image" Target="../media/image190.png"/><Relationship Id="rId44" Type="http://schemas.openxmlformats.org/officeDocument/2006/relationships/image" Target="../media/image203.png"/><Relationship Id="rId52" Type="http://schemas.openxmlformats.org/officeDocument/2006/relationships/image" Target="../media/image211.png"/><Relationship Id="rId60" Type="http://schemas.openxmlformats.org/officeDocument/2006/relationships/image" Target="../media/image218.png"/><Relationship Id="rId65" Type="http://schemas.openxmlformats.org/officeDocument/2006/relationships/image" Target="../media/image26.png"/><Relationship Id="rId73" Type="http://schemas.openxmlformats.org/officeDocument/2006/relationships/image" Target="../media/image229.png"/><Relationship Id="rId78" Type="http://schemas.openxmlformats.org/officeDocument/2006/relationships/image" Target="../media/image234.png"/><Relationship Id="rId81" Type="http://schemas.openxmlformats.org/officeDocument/2006/relationships/image" Target="../media/image236.png"/><Relationship Id="rId86" Type="http://schemas.openxmlformats.org/officeDocument/2006/relationships/image" Target="../media/image27.png"/><Relationship Id="rId94" Type="http://schemas.openxmlformats.org/officeDocument/2006/relationships/image" Target="../media/image248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3" Type="http://schemas.openxmlformats.org/officeDocument/2006/relationships/image" Target="../media/image173.png"/><Relationship Id="rId18" Type="http://schemas.openxmlformats.org/officeDocument/2006/relationships/image" Target="../media/image177.png"/><Relationship Id="rId39" Type="http://schemas.openxmlformats.org/officeDocument/2006/relationships/image" Target="../media/image198.png"/><Relationship Id="rId34" Type="http://schemas.openxmlformats.org/officeDocument/2006/relationships/image" Target="../media/image193.png"/><Relationship Id="rId50" Type="http://schemas.openxmlformats.org/officeDocument/2006/relationships/image" Target="../media/image209.png"/><Relationship Id="rId55" Type="http://schemas.openxmlformats.org/officeDocument/2006/relationships/image" Target="../media/image214.png"/><Relationship Id="rId76" Type="http://schemas.openxmlformats.org/officeDocument/2006/relationships/image" Target="../media/image232.png"/><Relationship Id="rId97" Type="http://schemas.openxmlformats.org/officeDocument/2006/relationships/image" Target="../media/image251.png"/><Relationship Id="rId7" Type="http://schemas.openxmlformats.org/officeDocument/2006/relationships/image" Target="../media/image167.png"/><Relationship Id="rId71" Type="http://schemas.openxmlformats.org/officeDocument/2006/relationships/image" Target="../media/image227.png"/><Relationship Id="rId92" Type="http://schemas.openxmlformats.org/officeDocument/2006/relationships/image" Target="../media/image246.png"/><Relationship Id="rId2" Type="http://schemas.openxmlformats.org/officeDocument/2006/relationships/image" Target="../media/image162.png"/><Relationship Id="rId29" Type="http://schemas.openxmlformats.org/officeDocument/2006/relationships/image" Target="../media/image188.png"/><Relationship Id="rId24" Type="http://schemas.openxmlformats.org/officeDocument/2006/relationships/image" Target="../media/image183.png"/><Relationship Id="rId40" Type="http://schemas.openxmlformats.org/officeDocument/2006/relationships/image" Target="../media/image199.png"/><Relationship Id="rId45" Type="http://schemas.openxmlformats.org/officeDocument/2006/relationships/image" Target="../media/image204.png"/><Relationship Id="rId66" Type="http://schemas.openxmlformats.org/officeDocument/2006/relationships/image" Target="../media/image222.png"/><Relationship Id="rId87" Type="http://schemas.openxmlformats.org/officeDocument/2006/relationships/image" Target="../media/image241.png"/><Relationship Id="rId61" Type="http://schemas.openxmlformats.org/officeDocument/2006/relationships/image" Target="../media/image219.png"/><Relationship Id="rId82" Type="http://schemas.openxmlformats.org/officeDocument/2006/relationships/image" Target="../media/image237.png"/><Relationship Id="rId19" Type="http://schemas.openxmlformats.org/officeDocument/2006/relationships/image" Target="../media/image178.png"/><Relationship Id="rId14" Type="http://schemas.openxmlformats.org/officeDocument/2006/relationships/image" Target="../media/image174.png"/><Relationship Id="rId30" Type="http://schemas.openxmlformats.org/officeDocument/2006/relationships/image" Target="../media/image189.png"/><Relationship Id="rId35" Type="http://schemas.openxmlformats.org/officeDocument/2006/relationships/image" Target="../media/image194.png"/><Relationship Id="rId56" Type="http://schemas.openxmlformats.org/officeDocument/2006/relationships/image" Target="../media/image215.png"/><Relationship Id="rId77" Type="http://schemas.openxmlformats.org/officeDocument/2006/relationships/image" Target="../media/image233.png"/><Relationship Id="rId8" Type="http://schemas.openxmlformats.org/officeDocument/2006/relationships/image" Target="../media/image168.png"/><Relationship Id="rId51" Type="http://schemas.openxmlformats.org/officeDocument/2006/relationships/image" Target="../media/image210.png"/><Relationship Id="rId72" Type="http://schemas.openxmlformats.org/officeDocument/2006/relationships/image" Target="../media/image228.png"/><Relationship Id="rId93" Type="http://schemas.openxmlformats.org/officeDocument/2006/relationships/image" Target="../media/image2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extBox 6"/>
          <p:cNvSpPr/>
          <p:nvPr/>
        </p:nvSpPr>
        <p:spPr>
          <a:xfrm>
            <a:off x="160422" y="154894"/>
            <a:ext cx="11836506" cy="67388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ОБЪЕДИНЁННЫЙ ИНСТИТУТ ЯДЕРНЫХ ИССЛЕДОВАНИЙ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Лаборатория физики высоких энергий им. В. И. Векслера и А. М. Балдина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Диссертационный совет ОИЯИ.02.01.2024.П по физике частиц</a:t>
            </a:r>
            <a:endParaRPr lang="en-US" sz="20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  <a:p>
            <a:pPr algn="ctr"/>
            <a:endParaRPr lang="en-US" sz="20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800" b="1" spc="-1" dirty="0">
                <a:solidFill>
                  <a:srgbClr val="1C256C"/>
                </a:solidFill>
                <a:latin typeface="Montserrat Black"/>
                <a:ea typeface="Arial Unicode MS"/>
              </a:rPr>
              <a:t>Моделирование рождения легких ядер и гиперядер в столкновениях тяжелых ионов в термодинамическом подходе, реализованном в генераторе THESEUS</a:t>
            </a:r>
            <a:endParaRPr lang="en-US" sz="2800" b="1" spc="-1" dirty="0">
              <a:solidFill>
                <a:srgbClr val="1C256C"/>
              </a:solidFill>
              <a:latin typeface="Montserrat Black"/>
              <a:ea typeface="Arial Unicode MS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Диссертация на соискание ученой степени кандидата физико-математических наук</a:t>
            </a:r>
          </a:p>
          <a:p>
            <a:pPr algn="ctr"/>
            <a:r>
              <a:rPr lang="ru-RU" sz="2000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Специальность 1.3.15: Физика атомных ядер и элементарных частиц, физика высоких энергий</a:t>
            </a:r>
          </a:p>
          <a:p>
            <a:pPr algn="ctr"/>
            <a:endParaRPr lang="ru-RU" sz="2000" spc="-1" dirty="0">
              <a:solidFill>
                <a:srgbClr val="002060"/>
              </a:solidFill>
              <a:latin typeface="Rubik Light" panose="02000604000000020004" pitchFamily="2" charset="-79"/>
              <a:ea typeface="Arial Unicode MS"/>
              <a:cs typeface="Rubik Light" panose="02000604000000020004" pitchFamily="2" charset="-79"/>
            </a:endParaRPr>
          </a:p>
          <a:p>
            <a:pPr algn="ctr"/>
            <a:r>
              <a:rPr lang="ru-RU" sz="2800" b="1" spc="-1" dirty="0">
                <a:solidFill>
                  <a:srgbClr val="002060"/>
                </a:solidFill>
                <a:latin typeface="Montserrat Black" panose="00000A00000000000000" pitchFamily="2" charset="-52"/>
                <a:ea typeface="Arial Unicode MS"/>
                <a:cs typeface="Rubik Light" panose="02000604000000020004" pitchFamily="2" charset="-79"/>
              </a:rPr>
              <a:t>Кожевникова </a:t>
            </a:r>
            <a:r>
              <a:rPr lang="ru-RU" sz="2800" b="1" strike="noStrike" spc="-1" dirty="0">
                <a:solidFill>
                  <a:srgbClr val="002060"/>
                </a:solidFill>
                <a:latin typeface="Montserrat Black" panose="00000A00000000000000" pitchFamily="2" charset="-52"/>
                <a:ea typeface="Arial Unicode MS"/>
                <a:cs typeface="Rubik Light" panose="02000604000000020004" pitchFamily="2" charset="-79"/>
              </a:rPr>
              <a:t>Марина</a:t>
            </a:r>
            <a:r>
              <a:rPr lang="ru-RU" sz="2800" b="1" spc="-1" dirty="0">
                <a:solidFill>
                  <a:srgbClr val="002060"/>
                </a:solidFill>
                <a:latin typeface="Montserrat Black" panose="00000A00000000000000" pitchFamily="2" charset="-52"/>
                <a:ea typeface="Arial Unicode MS"/>
                <a:cs typeface="Rubik Light" panose="02000604000000020004" pitchFamily="2" charset="-79"/>
              </a:rPr>
              <a:t> Евгеньевна</a:t>
            </a:r>
          </a:p>
          <a:p>
            <a:pPr algn="ctr"/>
            <a:endParaRPr lang="en-US" sz="2000" b="1" spc="-1" dirty="0">
              <a:solidFill>
                <a:srgbClr val="002060"/>
              </a:solidFill>
              <a:latin typeface="Rubik Light" panose="02000604000000020004" pitchFamily="2" charset="-79"/>
              <a:ea typeface="Arial Unicode MS"/>
              <a:cs typeface="Rubik Light" panose="02000604000000020004" pitchFamily="2" charset="-79"/>
            </a:endParaRPr>
          </a:p>
          <a:p>
            <a:pPr algn="ctr"/>
            <a:r>
              <a:rPr lang="ru-RU" sz="2000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Работа выполнена в </a:t>
            </a:r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Лаборатории физики высоких энергий им. В. И. Векслера и А. М. Балдина Объединенного института ядерных исследований</a:t>
            </a:r>
          </a:p>
          <a:p>
            <a:endParaRPr lang="ru-RU" sz="2000" spc="-1" dirty="0">
              <a:solidFill>
                <a:srgbClr val="002060"/>
              </a:solidFill>
              <a:latin typeface="Rubik Light" panose="02000604000000020004" pitchFamily="2" charset="-79"/>
              <a:ea typeface="Arial Unicode MS"/>
              <a:cs typeface="Rubik Light" panose="02000604000000020004" pitchFamily="2" charset="-79"/>
            </a:endParaRPr>
          </a:p>
          <a:p>
            <a:r>
              <a:rPr lang="ru-RU" sz="2000" u="sng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Оппоненты:</a:t>
            </a:r>
            <a:r>
              <a:rPr lang="ru-RU" sz="2000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 						</a:t>
            </a:r>
            <a:r>
              <a:rPr lang="ru-RU" sz="2000" u="sng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Научный руководитель: </a:t>
            </a:r>
          </a:p>
          <a:p>
            <a:r>
              <a:rPr lang="ru-RU" sz="2000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д.ф.-м.н. Пшеничнов Игорь Анатольевич		д.ф.-м.н. Иванов Юрий	 Борисович</a:t>
            </a:r>
          </a:p>
          <a:p>
            <a:r>
              <a:rPr lang="ru-RU" sz="2000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к.ф.-м.н. Забродин Евгений Евгеньевич</a:t>
            </a:r>
          </a:p>
          <a:p>
            <a:endParaRPr lang="ru-RU" sz="2000" spc="-1" dirty="0">
              <a:solidFill>
                <a:srgbClr val="002060"/>
              </a:solidFill>
              <a:latin typeface="Rubik Light" panose="02000604000000020004" pitchFamily="2" charset="-79"/>
              <a:ea typeface="Arial Unicode MS"/>
              <a:cs typeface="Rubik Light" panose="02000604000000020004" pitchFamily="2" charset="-79"/>
            </a:endParaRPr>
          </a:p>
          <a:p>
            <a:pPr algn="ctr"/>
            <a:r>
              <a:rPr lang="ru-RU" sz="2000" spc="-1" dirty="0">
                <a:solidFill>
                  <a:srgbClr val="002060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Дубна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Рисунок 3"/>
          <p:cNvPicPr/>
          <p:nvPr/>
        </p:nvPicPr>
        <p:blipFill>
          <a:blip r:embed="rId2"/>
          <a:srcRect l="2365" r="2365"/>
          <a:stretch/>
        </p:blipFill>
        <p:spPr>
          <a:xfrm>
            <a:off x="7050420" y="134784"/>
            <a:ext cx="4001400" cy="5758200"/>
          </a:xfrm>
          <a:prstGeom prst="rect">
            <a:avLst/>
          </a:prstGeom>
          <a:ln w="0">
            <a:noFill/>
          </a:ln>
        </p:spPr>
      </p:pic>
      <p:sp>
        <p:nvSpPr>
          <p:cNvPr id="904" name="TextBox 4"/>
          <p:cNvSpPr/>
          <p:nvPr/>
        </p:nvSpPr>
        <p:spPr>
          <a:xfrm>
            <a:off x="1141560" y="3420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THESEUS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-</a:t>
            </a: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v2: 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обновления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905" name="Рисунок 5"/>
          <p:cNvPicPr/>
          <p:nvPr/>
        </p:nvPicPr>
        <p:blipFill>
          <a:blip r:embed="rId3"/>
          <a:stretch/>
        </p:blipFill>
        <p:spPr>
          <a:xfrm>
            <a:off x="598090" y="4408200"/>
            <a:ext cx="5696510" cy="1937736"/>
          </a:xfrm>
          <a:prstGeom prst="rect">
            <a:avLst/>
          </a:prstGeom>
          <a:ln w="0">
            <a:noFill/>
          </a:ln>
        </p:spPr>
      </p:pic>
      <p:sp>
        <p:nvSpPr>
          <p:cNvPr id="907" name="Объект 2"/>
          <p:cNvSpPr/>
          <p:nvPr/>
        </p:nvSpPr>
        <p:spPr>
          <a:xfrm>
            <a:off x="373320" y="513864"/>
            <a:ext cx="6553080" cy="50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В первоначальной версии 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THESEUS 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не было легких ядер. В новой версии 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(THESEUS-v2) 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есть легкие ядра и гиперядра, которые рассматриваются единообразно с другими частицами </a:t>
            </a:r>
            <a:r>
              <a:rPr lang="ru-RU" sz="2000" b="1" strike="noStrike" spc="-1" dirty="0" err="1">
                <a:solidFill>
                  <a:srgbClr val="FF6B26"/>
                </a:solidFill>
                <a:latin typeface="Rubik Light"/>
                <a:ea typeface="Arial Unicode MS"/>
              </a:rPr>
              <a:t>термодинамически</a:t>
            </a:r>
            <a:r>
              <a:rPr lang="ru-RU" sz="2000" b="1" strike="noStrike" spc="-1" dirty="0">
                <a:solidFill>
                  <a:srgbClr val="FF6B26"/>
                </a:solidFill>
                <a:latin typeface="Rubik Light"/>
                <a:ea typeface="Arial Unicode MS"/>
              </a:rPr>
              <a:t> без использования дополнительных параметров</a:t>
            </a:r>
            <a:r>
              <a:rPr lang="ru-RU" sz="2000" b="0" strike="noStrike" spc="-1" dirty="0">
                <a:solidFill>
                  <a:srgbClr val="FF6B26"/>
                </a:solidFill>
                <a:latin typeface="Rubik Light"/>
                <a:ea typeface="Arial Unicode MS"/>
              </a:rPr>
              <a:t>.</a:t>
            </a:r>
            <a:endParaRPr lang="en-US" sz="20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Для включения легких (</a:t>
            </a:r>
            <a:r>
              <a:rPr lang="ru-RU" sz="2000" b="0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гипер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)ядер (и их античастиц) пересчитывается барионный химический потенциал (исходя из сохранения локального барионного заряда):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908" name="TextBox 7"/>
          <p:cNvSpPr/>
          <p:nvPr/>
        </p:nvSpPr>
        <p:spPr>
          <a:xfrm>
            <a:off x="11358720" y="6175800"/>
            <a:ext cx="44279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10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Овал 2"/>
          <p:cNvSpPr/>
          <p:nvPr/>
        </p:nvSpPr>
        <p:spPr>
          <a:xfrm>
            <a:off x="-589068" y="5892984"/>
            <a:ext cx="1470168" cy="1470168"/>
          </a:xfrm>
          <a:prstGeom prst="ellipse">
            <a:avLst/>
          </a:prstGeom>
          <a:solidFill>
            <a:schemeClr val="accent2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Овал 1"/>
          <p:cNvSpPr/>
          <p:nvPr/>
        </p:nvSpPr>
        <p:spPr>
          <a:xfrm>
            <a:off x="11580115" y="804132"/>
            <a:ext cx="806616" cy="806616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TextBox 4"/>
          <p:cNvSpPr/>
          <p:nvPr/>
        </p:nvSpPr>
        <p:spPr>
          <a:xfrm>
            <a:off x="1141560" y="3420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THESEUS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-</a:t>
            </a: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v2: 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обновления</a:t>
            </a:r>
            <a:endParaRPr lang="en-US" sz="28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0" name="Объект 2"/>
              <p:cNvSpPr/>
              <p:nvPr/>
            </p:nvSpPr>
            <p:spPr>
              <a:xfrm>
                <a:off x="372852" y="703440"/>
                <a:ext cx="6421140" cy="6017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endParaRPr lang="en-US" sz="2000" b="0" strike="noStrike" spc="-1" dirty="0" smtClean="0">
                  <a:solidFill>
                    <a:srgbClr val="1C256C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228600" indent="-228600">
                  <a:lnSpc>
                    <a:spcPct val="100000"/>
                  </a:lnSpc>
                  <a:spcBef>
                    <a:spcPts val="1500"/>
                  </a:spcBef>
                  <a:buClr>
                    <a:srgbClr val="1C3257"/>
                  </a:buClr>
                  <a:buFont typeface="Wingdings" charset="2"/>
                  <a:buChar char=""/>
                  <a:tabLst>
                    <a:tab pos="0" algn="l"/>
                  </a:tabLst>
                </a:pPr>
                <a:r>
                  <a:rPr lang="ru-RU" sz="2000" b="0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Нестабильные легкие ядра распадаются и вносят вклад в распределения стабильных легких ядер.</a:t>
                </a:r>
                <a:endParaRPr lang="en-US" sz="2000" b="0" strike="noStrike" spc="-1" dirty="0">
                  <a:solidFill>
                    <a:srgbClr val="1C256C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228600" indent="-228600">
                  <a:spcBef>
                    <a:spcPts val="1500"/>
                  </a:spcBef>
                  <a:buClr>
                    <a:srgbClr val="1C3257"/>
                  </a:buClr>
                  <a:buFont typeface="Wingdings" charset="2"/>
                  <a:buChar char=""/>
                  <a:tabLst>
                    <a:tab pos="0" algn="l"/>
                  </a:tabLst>
                </a:pPr>
                <a:r>
                  <a:rPr lang="ru-RU" sz="2000" b="0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Нет </a:t>
                </a:r>
                <a:r>
                  <a:rPr lang="ru-RU" sz="2000" b="0" strike="noStrike" spc="-1" dirty="0" err="1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дожига</a:t>
                </a:r>
                <a:r>
                  <a:rPr lang="ru-RU" sz="2000" b="0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 для легких ядер, потому что </a:t>
                </a:r>
                <a:r>
                  <a:rPr lang="ru-RU" sz="2000" b="0" strike="noStrike" spc="-1" dirty="0" err="1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UrQMD</a:t>
                </a:r>
                <a:r>
                  <a:rPr lang="ru-RU" sz="2000" b="0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 их не обрабатывает. Мы моделируем стадию </a:t>
                </a:r>
                <a:r>
                  <a:rPr lang="ru-RU" sz="2000" b="0" strike="noStrike" spc="-1" dirty="0" err="1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дожига</a:t>
                </a:r>
                <a:r>
                  <a:rPr lang="ru-RU" sz="2000" b="0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 </a:t>
                </a:r>
                <a:r>
                  <a:rPr lang="ru-RU" sz="2000" b="1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поздним замораживанием </a:t>
                </a:r>
                <a:r>
                  <a:rPr lang="ru-RU" sz="2000" b="0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с плотностью энергии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2000" i="1">
                        <a:solidFill>
                          <a:srgbClr val="1C256C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1C256C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rgbClr val="1C256C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solidFill>
                          <a:srgbClr val="1C256C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2000" i="1">
                        <a:solidFill>
                          <a:srgbClr val="1C256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>
                        <a:solidFill>
                          <a:srgbClr val="1C256C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2000">
                        <a:solidFill>
                          <a:srgbClr val="1C256C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2000" b="1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, </a:t>
                </a:r>
                <a:r>
                  <a:rPr lang="ru-RU" sz="2000" b="0" strike="noStrike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которое одинаково для всех энергий столкновения, центральностей и комбинаций сталкивающихся  ядер, см. </a:t>
                </a:r>
                <a:r>
                  <a:rPr lang="en-US" sz="2000" spc="-1" dirty="0" err="1" smtClean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M.Kozhevnikova</a:t>
                </a:r>
                <a:r>
                  <a:rPr lang="en-US" sz="2000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, </a:t>
                </a:r>
                <a:r>
                  <a:rPr lang="en-US" sz="2000" spc="-1" dirty="0" err="1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Yu.B</a:t>
                </a:r>
                <a:r>
                  <a:rPr lang="en-US" sz="2000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. Ivanov </a:t>
                </a:r>
                <a:r>
                  <a:rPr lang="en-US" sz="2000" spc="-1" dirty="0" err="1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Phys.Rev.C</a:t>
                </a:r>
                <a:r>
                  <a:rPr lang="en-US" sz="2000" spc="-1" dirty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 107 (2023) 2, </a:t>
                </a:r>
                <a:r>
                  <a:rPr lang="en-US" sz="2000" spc="-1" dirty="0" smtClean="0">
                    <a:solidFill>
                      <a:srgbClr val="1C256C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024903</a:t>
                </a:r>
                <a:endParaRPr lang="ru-RU" sz="2000" b="0" strike="noStrike" spc="-1" dirty="0" smtClean="0">
                  <a:solidFill>
                    <a:srgbClr val="1C256C"/>
                  </a:solidFill>
                  <a:latin typeface="Rubik Light" panose="02000604000000020004" pitchFamily="2" charset="-79"/>
                  <a:ea typeface="Arial Unicode MS"/>
                  <a:cs typeface="Rubik Light" panose="02000604000000020004" pitchFamily="2" charset="-79"/>
                </a:endParaRPr>
              </a:p>
              <a:p>
                <a:pPr marL="228600" indent="-228600">
                  <a:lnSpc>
                    <a:spcPct val="100000"/>
                  </a:lnSpc>
                  <a:spcBef>
                    <a:spcPts val="1500"/>
                  </a:spcBef>
                  <a:buClr>
                    <a:srgbClr val="1C3257"/>
                  </a:buClr>
                  <a:buFont typeface="Wingdings" charset="2"/>
                  <a:buChar char=""/>
                  <a:tabLst>
                    <a:tab pos="0" algn="l"/>
                  </a:tabLst>
                </a:pPr>
                <a:r>
                  <a:rPr lang="ru-RU" sz="2000" spc="-1" dirty="0" smtClean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Протоны и нейтроны различаются и пересчитываются с учетом рождения легких (</a:t>
                </a:r>
                <a:r>
                  <a:rPr lang="ru-RU" sz="2000" spc="-1" dirty="0" err="1" smtClean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2000" spc="-1" dirty="0" smtClean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</a:t>
                </a:r>
                <a:endParaRPr lang="ru-RU" sz="2000" spc="-1" dirty="0">
                  <a:solidFill>
                    <a:srgbClr val="1C256C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Clr>
                    <a:srgbClr val="1C3257"/>
                  </a:buClr>
                  <a:tabLst>
                    <a:tab pos="0" algn="l"/>
                  </a:tabLst>
                </a:pPr>
                <a:endParaRPr lang="en-US" sz="2000" b="0" strike="noStrike" spc="-1" dirty="0">
                  <a:solidFill>
                    <a:srgbClr val="1C256C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910" name="Объект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52" y="703440"/>
                <a:ext cx="6421140" cy="6017400"/>
              </a:xfrm>
              <a:prstGeom prst="rect">
                <a:avLst/>
              </a:prstGeom>
              <a:blipFill rotWithShape="0">
                <a:blip r:embed="rId2"/>
                <a:stretch>
                  <a:fillRect l="-854" r="-1803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1" name="Овал 1"/>
          <p:cNvSpPr/>
          <p:nvPr/>
        </p:nvSpPr>
        <p:spPr>
          <a:xfrm>
            <a:off x="5854320" y="5843880"/>
            <a:ext cx="504000" cy="50400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Овал 2"/>
          <p:cNvSpPr/>
          <p:nvPr/>
        </p:nvSpPr>
        <p:spPr>
          <a:xfrm>
            <a:off x="-346680" y="-524520"/>
            <a:ext cx="1176840" cy="1176840"/>
          </a:xfrm>
          <a:prstGeom prst="ellipse">
            <a:avLst/>
          </a:prstGeom>
          <a:solidFill>
            <a:schemeClr val="accent2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TextBox 14"/>
          <p:cNvSpPr/>
          <p:nvPr/>
        </p:nvSpPr>
        <p:spPr>
          <a:xfrm>
            <a:off x="11360880" y="6175800"/>
            <a:ext cx="386686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002060"/>
                </a:solidFill>
                <a:latin typeface="Rubik Light"/>
                <a:ea typeface="Arial Unicode MS"/>
              </a:rPr>
              <a:t>11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8" name="Рисунок 3"/>
          <p:cNvPicPr/>
          <p:nvPr/>
        </p:nvPicPr>
        <p:blipFill>
          <a:blip r:embed="rId3"/>
          <a:srcRect l="2365" r="2365"/>
          <a:stretch/>
        </p:blipFill>
        <p:spPr>
          <a:xfrm>
            <a:off x="7050420" y="134784"/>
            <a:ext cx="4001400" cy="575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Рисунок 3"/>
          <p:cNvPicPr/>
          <p:nvPr/>
        </p:nvPicPr>
        <p:blipFill>
          <a:blip r:embed="rId2"/>
          <a:srcRect l="-382" r="14" b="56238"/>
          <a:stretch/>
        </p:blipFill>
        <p:spPr>
          <a:xfrm>
            <a:off x="315000" y="4343976"/>
            <a:ext cx="11804040" cy="1773360"/>
          </a:xfrm>
          <a:prstGeom prst="rect">
            <a:avLst/>
          </a:prstGeom>
          <a:ln w="0">
            <a:noFill/>
          </a:ln>
        </p:spPr>
      </p:pic>
      <p:sp>
        <p:nvSpPr>
          <p:cNvPr id="917" name="직사각형 38"/>
          <p:cNvSpPr/>
          <p:nvPr/>
        </p:nvSpPr>
        <p:spPr>
          <a:xfrm>
            <a:off x="1045440" y="3861936"/>
            <a:ext cx="17190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3</a:t>
            </a: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FD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18" name="직사각형 43"/>
          <p:cNvSpPr/>
          <p:nvPr/>
        </p:nvSpPr>
        <p:spPr>
          <a:xfrm>
            <a:off x="801720" y="1510416"/>
            <a:ext cx="197352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Начальное состояние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919" name="자유형: 도형 54"/>
          <p:cNvSpPr/>
          <p:nvPr/>
        </p:nvSpPr>
        <p:spPr>
          <a:xfrm>
            <a:off x="1730880" y="2310336"/>
            <a:ext cx="348120" cy="475560"/>
          </a:xfrm>
          <a:custGeom>
            <a:avLst/>
            <a:gdLst/>
            <a:ahLst/>
            <a:cxnLst/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1C256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직사각형 57"/>
          <p:cNvSpPr/>
          <p:nvPr/>
        </p:nvSpPr>
        <p:spPr>
          <a:xfrm>
            <a:off x="3202200" y="3861936"/>
            <a:ext cx="17190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3FD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21" name="직사각형 58"/>
          <p:cNvSpPr/>
          <p:nvPr/>
        </p:nvSpPr>
        <p:spPr>
          <a:xfrm>
            <a:off x="2624040" y="1528776"/>
            <a:ext cx="259560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Гидродинамическая эволюция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922" name="자유형: 도형 59"/>
          <p:cNvSpPr/>
          <p:nvPr/>
        </p:nvSpPr>
        <p:spPr>
          <a:xfrm>
            <a:off x="3887640" y="2310336"/>
            <a:ext cx="348120" cy="475560"/>
          </a:xfrm>
          <a:custGeom>
            <a:avLst/>
            <a:gdLst/>
            <a:ahLst/>
            <a:cxnLst/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1C256C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직사각형 61"/>
          <p:cNvSpPr/>
          <p:nvPr/>
        </p:nvSpPr>
        <p:spPr>
          <a:xfrm>
            <a:off x="5256000" y="3861936"/>
            <a:ext cx="17190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THESEUS</a:t>
            </a:r>
            <a:r>
              <a:rPr lang="ru-RU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-</a:t>
            </a: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v</a:t>
            </a:r>
            <a:r>
              <a:rPr lang="ru-RU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2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24" name="직사각형 66"/>
          <p:cNvSpPr/>
          <p:nvPr/>
        </p:nvSpPr>
        <p:spPr>
          <a:xfrm>
            <a:off x="5146092" y="1298404"/>
            <a:ext cx="219672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1C256C"/>
                </a:solidFill>
                <a:latin typeface="Rubik Light"/>
                <a:ea typeface="Arial Unicode MS"/>
              </a:rPr>
              <a:t>Переход к кинетическому описанию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925" name="자유형: 도형 67"/>
          <p:cNvSpPr/>
          <p:nvPr/>
        </p:nvSpPr>
        <p:spPr>
          <a:xfrm>
            <a:off x="5941800" y="2310336"/>
            <a:ext cx="348120" cy="475560"/>
          </a:xfrm>
          <a:custGeom>
            <a:avLst/>
            <a:gdLst/>
            <a:ahLst/>
            <a:cxnLst/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1C256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직사각형 69"/>
          <p:cNvSpPr/>
          <p:nvPr/>
        </p:nvSpPr>
        <p:spPr>
          <a:xfrm>
            <a:off x="7386120" y="3861936"/>
            <a:ext cx="171900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UrQMD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27" name="직사각형 70"/>
          <p:cNvSpPr/>
          <p:nvPr/>
        </p:nvSpPr>
        <p:spPr>
          <a:xfrm>
            <a:off x="7537896" y="1548936"/>
            <a:ext cx="13917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Дожиг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928" name="자유형: 도형 71"/>
          <p:cNvSpPr/>
          <p:nvPr/>
        </p:nvSpPr>
        <p:spPr>
          <a:xfrm>
            <a:off x="8071560" y="2310336"/>
            <a:ext cx="348120" cy="475560"/>
          </a:xfrm>
          <a:custGeom>
            <a:avLst/>
            <a:gdLst/>
            <a:ahLst/>
            <a:cxnLst/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1C256C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직사각형 73"/>
          <p:cNvSpPr/>
          <p:nvPr/>
        </p:nvSpPr>
        <p:spPr>
          <a:xfrm>
            <a:off x="9554400" y="3861936"/>
            <a:ext cx="2076768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MPD</a:t>
            </a:r>
            <a:r>
              <a:rPr lang="ru-RU" sz="1600" spc="-1" dirty="0">
                <a:solidFill>
                  <a:srgbClr val="1C256C"/>
                </a:solidFill>
                <a:latin typeface="Montserrat Black"/>
                <a:ea typeface="Arial Unicode MS"/>
              </a:rPr>
              <a:t>, </a:t>
            </a:r>
            <a:r>
              <a:rPr lang="en-US" sz="1600" spc="-1" dirty="0">
                <a:solidFill>
                  <a:srgbClr val="1C256C"/>
                </a:solidFill>
                <a:latin typeface="Montserrat Black"/>
                <a:ea typeface="Arial Unicode MS"/>
              </a:rPr>
              <a:t>BM@N …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930" name="직사각형 74"/>
          <p:cNvSpPr/>
          <p:nvPr/>
        </p:nvSpPr>
        <p:spPr>
          <a:xfrm>
            <a:off x="9718776" y="1543536"/>
            <a:ext cx="139176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Детектор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931" name="자유형: 도형 75"/>
          <p:cNvSpPr/>
          <p:nvPr/>
        </p:nvSpPr>
        <p:spPr>
          <a:xfrm>
            <a:off x="10239840" y="2310336"/>
            <a:ext cx="348120" cy="475560"/>
          </a:xfrm>
          <a:custGeom>
            <a:avLst/>
            <a:gdLst/>
            <a:ahLst/>
            <a:cxnLst/>
            <a:rect l="l" t="t" r="r" b="b"/>
            <a:pathLst>
              <a:path w="285750" h="390525">
                <a:moveTo>
                  <a:pt x="144875" y="7144"/>
                </a:moveTo>
                <a:cubicBezTo>
                  <a:pt x="68866" y="7144"/>
                  <a:pt x="7144" y="68961"/>
                  <a:pt x="7144" y="144875"/>
                </a:cubicBezTo>
                <a:cubicBezTo>
                  <a:pt x="7144" y="239173"/>
                  <a:pt x="130397" y="377571"/>
                  <a:pt x="135636" y="383381"/>
                </a:cubicBezTo>
                <a:cubicBezTo>
                  <a:pt x="140589" y="388906"/>
                  <a:pt x="149162" y="388906"/>
                  <a:pt x="154115" y="383381"/>
                </a:cubicBezTo>
                <a:cubicBezTo>
                  <a:pt x="159353" y="377571"/>
                  <a:pt x="282607" y="239173"/>
                  <a:pt x="282607" y="144875"/>
                </a:cubicBezTo>
                <a:cubicBezTo>
                  <a:pt x="282607" y="68961"/>
                  <a:pt x="220790" y="7144"/>
                  <a:pt x="144875" y="7144"/>
                </a:cubicBezTo>
                <a:close/>
                <a:moveTo>
                  <a:pt x="144875" y="214217"/>
                </a:moveTo>
                <a:cubicBezTo>
                  <a:pt x="106680" y="214217"/>
                  <a:pt x="75533" y="183166"/>
                  <a:pt x="75533" y="144875"/>
                </a:cubicBezTo>
                <a:cubicBezTo>
                  <a:pt x="75533" y="106680"/>
                  <a:pt x="106585" y="75533"/>
                  <a:pt x="144875" y="75533"/>
                </a:cubicBezTo>
                <a:cubicBezTo>
                  <a:pt x="183166" y="75533"/>
                  <a:pt x="214217" y="106585"/>
                  <a:pt x="214217" y="144875"/>
                </a:cubicBezTo>
                <a:cubicBezTo>
                  <a:pt x="214217" y="183166"/>
                  <a:pt x="183071" y="214217"/>
                  <a:pt x="144875" y="214217"/>
                </a:cubicBezTo>
                <a:close/>
              </a:path>
            </a:pathLst>
          </a:custGeom>
          <a:solidFill>
            <a:srgbClr val="1C256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자유형: 도형 76"/>
          <p:cNvSpPr/>
          <p:nvPr/>
        </p:nvSpPr>
        <p:spPr>
          <a:xfrm>
            <a:off x="9001440" y="2924496"/>
            <a:ext cx="2541600" cy="664560"/>
          </a:xfrm>
          <a:custGeom>
            <a:avLst/>
            <a:gdLst/>
            <a:ahLst/>
            <a:cxnLst/>
            <a:rect l="l" t="t" r="r" b="b"/>
            <a:pathLst>
              <a:path w="2541869" h="665012">
                <a:moveTo>
                  <a:pt x="992939" y="0"/>
                </a:moveTo>
                <a:lnTo>
                  <a:pt x="2209363" y="0"/>
                </a:lnTo>
                <a:cubicBezTo>
                  <a:pt x="2393001" y="0"/>
                  <a:pt x="2541869" y="148868"/>
                  <a:pt x="2541869" y="332506"/>
                </a:cubicBezTo>
                <a:cubicBezTo>
                  <a:pt x="2541869" y="516144"/>
                  <a:pt x="2393001" y="665012"/>
                  <a:pt x="2209363" y="665012"/>
                </a:cubicBezTo>
                <a:lnTo>
                  <a:pt x="992939" y="665012"/>
                </a:lnTo>
                <a:lnTo>
                  <a:pt x="992919" y="665010"/>
                </a:lnTo>
                <a:lnTo>
                  <a:pt x="0" y="665010"/>
                </a:lnTo>
                <a:lnTo>
                  <a:pt x="0" y="1"/>
                </a:lnTo>
                <a:lnTo>
                  <a:pt x="992929" y="1"/>
                </a:lnTo>
                <a:close/>
              </a:path>
            </a:pathLst>
          </a:custGeom>
          <a:solidFill>
            <a:srgbClr val="1C3257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자유형: 도형 77"/>
          <p:cNvSpPr/>
          <p:nvPr/>
        </p:nvSpPr>
        <p:spPr>
          <a:xfrm>
            <a:off x="6903720" y="2924496"/>
            <a:ext cx="2541600" cy="664560"/>
          </a:xfrm>
          <a:custGeom>
            <a:avLst/>
            <a:gdLst/>
            <a:ahLst/>
            <a:cxnLst/>
            <a:rect l="l" t="t" r="r" b="b"/>
            <a:pathLst>
              <a:path w="2541869" h="665012">
                <a:moveTo>
                  <a:pt x="992939" y="0"/>
                </a:moveTo>
                <a:lnTo>
                  <a:pt x="2209363" y="0"/>
                </a:lnTo>
                <a:cubicBezTo>
                  <a:pt x="2393001" y="0"/>
                  <a:pt x="2541869" y="148868"/>
                  <a:pt x="2541869" y="332506"/>
                </a:cubicBezTo>
                <a:cubicBezTo>
                  <a:pt x="2541869" y="516144"/>
                  <a:pt x="2393001" y="665012"/>
                  <a:pt x="2209363" y="665012"/>
                </a:cubicBezTo>
                <a:lnTo>
                  <a:pt x="992939" y="665012"/>
                </a:lnTo>
                <a:lnTo>
                  <a:pt x="992919" y="665010"/>
                </a:lnTo>
                <a:lnTo>
                  <a:pt x="0" y="665010"/>
                </a:lnTo>
                <a:lnTo>
                  <a:pt x="0" y="1"/>
                </a:lnTo>
                <a:lnTo>
                  <a:pt x="992929" y="1"/>
                </a:lnTo>
                <a:close/>
              </a:path>
            </a:pathLst>
          </a:custGeom>
          <a:solidFill>
            <a:srgbClr val="F789A3"/>
          </a:solidFill>
          <a:ln w="76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자유형: 도형 78"/>
          <p:cNvSpPr/>
          <p:nvPr/>
        </p:nvSpPr>
        <p:spPr>
          <a:xfrm>
            <a:off x="4805640" y="2924496"/>
            <a:ext cx="2541600" cy="664560"/>
          </a:xfrm>
          <a:custGeom>
            <a:avLst/>
            <a:gdLst/>
            <a:ahLst/>
            <a:cxnLst/>
            <a:rect l="l" t="t" r="r" b="b"/>
            <a:pathLst>
              <a:path w="2541869" h="665012">
                <a:moveTo>
                  <a:pt x="992939" y="0"/>
                </a:moveTo>
                <a:lnTo>
                  <a:pt x="2209363" y="0"/>
                </a:lnTo>
                <a:cubicBezTo>
                  <a:pt x="2393001" y="0"/>
                  <a:pt x="2541869" y="148868"/>
                  <a:pt x="2541869" y="332506"/>
                </a:cubicBezTo>
                <a:cubicBezTo>
                  <a:pt x="2541869" y="516144"/>
                  <a:pt x="2393001" y="665012"/>
                  <a:pt x="2209363" y="665012"/>
                </a:cubicBezTo>
                <a:lnTo>
                  <a:pt x="992939" y="665012"/>
                </a:lnTo>
                <a:lnTo>
                  <a:pt x="992919" y="665010"/>
                </a:lnTo>
                <a:lnTo>
                  <a:pt x="0" y="665010"/>
                </a:lnTo>
                <a:lnTo>
                  <a:pt x="0" y="1"/>
                </a:lnTo>
                <a:lnTo>
                  <a:pt x="992929" y="1"/>
                </a:lnTo>
                <a:close/>
              </a:path>
            </a:pathLst>
          </a:custGeom>
          <a:solidFill>
            <a:srgbClr val="FFC00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자유형: 도형 79"/>
          <p:cNvSpPr/>
          <p:nvPr/>
        </p:nvSpPr>
        <p:spPr>
          <a:xfrm>
            <a:off x="2707920" y="2924496"/>
            <a:ext cx="2541600" cy="664560"/>
          </a:xfrm>
          <a:custGeom>
            <a:avLst/>
            <a:gdLst/>
            <a:ahLst/>
            <a:cxnLst/>
            <a:rect l="l" t="t" r="r" b="b"/>
            <a:pathLst>
              <a:path w="2541869" h="665012">
                <a:moveTo>
                  <a:pt x="992939" y="0"/>
                </a:moveTo>
                <a:lnTo>
                  <a:pt x="2209363" y="0"/>
                </a:lnTo>
                <a:cubicBezTo>
                  <a:pt x="2393001" y="0"/>
                  <a:pt x="2541869" y="148868"/>
                  <a:pt x="2541869" y="332506"/>
                </a:cubicBezTo>
                <a:cubicBezTo>
                  <a:pt x="2541869" y="516144"/>
                  <a:pt x="2393001" y="665012"/>
                  <a:pt x="2209363" y="665012"/>
                </a:cubicBezTo>
                <a:lnTo>
                  <a:pt x="992939" y="665012"/>
                </a:lnTo>
                <a:lnTo>
                  <a:pt x="992919" y="665010"/>
                </a:lnTo>
                <a:lnTo>
                  <a:pt x="0" y="665010"/>
                </a:lnTo>
                <a:lnTo>
                  <a:pt x="0" y="1"/>
                </a:lnTo>
                <a:lnTo>
                  <a:pt x="992929" y="1"/>
                </a:lnTo>
                <a:close/>
              </a:path>
            </a:pathLst>
          </a:custGeom>
          <a:solidFill>
            <a:srgbClr val="00B0F0"/>
          </a:solidFill>
          <a:ln w="76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사각형: 둥근 모서리 80"/>
          <p:cNvSpPr/>
          <p:nvPr/>
        </p:nvSpPr>
        <p:spPr>
          <a:xfrm>
            <a:off x="610200" y="2924496"/>
            <a:ext cx="2541600" cy="664560"/>
          </a:xfrm>
          <a:prstGeom prst="roundRect">
            <a:avLst>
              <a:gd name="adj" fmla="val 50000"/>
            </a:avLst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37" name="그룹 109"/>
          <p:cNvGrpSpPr/>
          <p:nvPr/>
        </p:nvGrpSpPr>
        <p:grpSpPr>
          <a:xfrm>
            <a:off x="10224000" y="3029616"/>
            <a:ext cx="380160" cy="453960"/>
            <a:chOff x="10224000" y="2901600"/>
            <a:chExt cx="380160" cy="453960"/>
          </a:xfrm>
        </p:grpSpPr>
        <p:sp>
          <p:nvSpPr>
            <p:cNvPr id="938" name="자유형: 도형 110"/>
            <p:cNvSpPr/>
            <p:nvPr/>
          </p:nvSpPr>
          <p:spPr>
            <a:xfrm>
              <a:off x="10451880" y="3256560"/>
              <a:ext cx="99000" cy="99000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74009" y="7144"/>
                  </a:moveTo>
                  <a:cubicBezTo>
                    <a:pt x="54293" y="21241"/>
                    <a:pt x="31623" y="31433"/>
                    <a:pt x="7144" y="36671"/>
                  </a:cubicBezTo>
                  <a:lnTo>
                    <a:pt x="17145" y="72866"/>
                  </a:lnTo>
                  <a:cubicBezTo>
                    <a:pt x="18479" y="77629"/>
                    <a:pt x="22765" y="80963"/>
                    <a:pt x="27718" y="80963"/>
                  </a:cubicBezTo>
                  <a:lnTo>
                    <a:pt x="71628" y="80963"/>
                  </a:lnTo>
                  <a:cubicBezTo>
                    <a:pt x="78200" y="80963"/>
                    <a:pt x="83344" y="74962"/>
                    <a:pt x="82487" y="68485"/>
                  </a:cubicBezTo>
                  <a:lnTo>
                    <a:pt x="74009" y="71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9" name="자유형: 도형 111"/>
            <p:cNvSpPr/>
            <p:nvPr/>
          </p:nvSpPr>
          <p:spPr>
            <a:xfrm>
              <a:off x="10276920" y="3256560"/>
              <a:ext cx="99000" cy="99000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7237" y="68485"/>
                  </a:moveTo>
                  <a:cubicBezTo>
                    <a:pt x="6380" y="74962"/>
                    <a:pt x="11524" y="80963"/>
                    <a:pt x="18096" y="80963"/>
                  </a:cubicBezTo>
                  <a:lnTo>
                    <a:pt x="62006" y="80963"/>
                  </a:lnTo>
                  <a:cubicBezTo>
                    <a:pt x="66959" y="80963"/>
                    <a:pt x="71245" y="77629"/>
                    <a:pt x="72579" y="72866"/>
                  </a:cubicBezTo>
                  <a:lnTo>
                    <a:pt x="82580" y="36671"/>
                  </a:lnTo>
                  <a:cubicBezTo>
                    <a:pt x="58101" y="31433"/>
                    <a:pt x="35431" y="21241"/>
                    <a:pt x="15715" y="7144"/>
                  </a:cubicBezTo>
                  <a:lnTo>
                    <a:pt x="7237" y="6848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0" name="자유형: 도형 112"/>
            <p:cNvSpPr/>
            <p:nvPr/>
          </p:nvSpPr>
          <p:spPr>
            <a:xfrm>
              <a:off x="10395000" y="2901960"/>
              <a:ext cx="209160" cy="209160"/>
            </a:xfrm>
            <a:custGeom>
              <a:avLst/>
              <a:gdLst/>
              <a:ahLst/>
              <a:cxnLst/>
              <a:rect l="l" t="t" r="r" b="b"/>
              <a:pathLst>
                <a:path w="180975" h="180975">
                  <a:moveTo>
                    <a:pt x="67794" y="69617"/>
                  </a:moveTo>
                  <a:lnTo>
                    <a:pt x="67794" y="101431"/>
                  </a:lnTo>
                  <a:lnTo>
                    <a:pt x="10359" y="158866"/>
                  </a:lnTo>
                  <a:cubicBezTo>
                    <a:pt x="6072" y="163152"/>
                    <a:pt x="6072" y="170106"/>
                    <a:pt x="10359" y="174487"/>
                  </a:cubicBezTo>
                  <a:cubicBezTo>
                    <a:pt x="14645" y="178773"/>
                    <a:pt x="21693" y="178773"/>
                    <a:pt x="25979" y="174487"/>
                  </a:cubicBezTo>
                  <a:lnTo>
                    <a:pt x="83415" y="117052"/>
                  </a:lnTo>
                  <a:lnTo>
                    <a:pt x="115229" y="117052"/>
                  </a:lnTo>
                  <a:cubicBezTo>
                    <a:pt x="117991" y="117052"/>
                    <a:pt x="120753" y="116004"/>
                    <a:pt x="122753" y="114099"/>
                  </a:cubicBezTo>
                  <a:lnTo>
                    <a:pt x="174379" y="65521"/>
                  </a:lnTo>
                  <a:cubicBezTo>
                    <a:pt x="177618" y="62378"/>
                    <a:pt x="178760" y="57615"/>
                    <a:pt x="177046" y="53425"/>
                  </a:cubicBezTo>
                  <a:cubicBezTo>
                    <a:pt x="175427" y="49233"/>
                    <a:pt x="171331" y="46471"/>
                    <a:pt x="166854" y="46471"/>
                  </a:cubicBezTo>
                  <a:lnTo>
                    <a:pt x="138470" y="46471"/>
                  </a:lnTo>
                  <a:lnTo>
                    <a:pt x="138470" y="18087"/>
                  </a:lnTo>
                  <a:cubicBezTo>
                    <a:pt x="138470" y="13610"/>
                    <a:pt x="135708" y="9514"/>
                    <a:pt x="131517" y="7895"/>
                  </a:cubicBezTo>
                  <a:cubicBezTo>
                    <a:pt x="127326" y="6276"/>
                    <a:pt x="122563" y="7323"/>
                    <a:pt x="119420" y="10562"/>
                  </a:cubicBezTo>
                  <a:lnTo>
                    <a:pt x="70842" y="62187"/>
                  </a:lnTo>
                  <a:cubicBezTo>
                    <a:pt x="68842" y="64188"/>
                    <a:pt x="67794" y="66855"/>
                    <a:pt x="67794" y="696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1" name="자유형: 도형 113"/>
            <p:cNvSpPr/>
            <p:nvPr/>
          </p:nvSpPr>
          <p:spPr>
            <a:xfrm>
              <a:off x="10350720" y="3028680"/>
              <a:ext cx="120960" cy="120960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59246" y="7239"/>
                  </a:moveTo>
                  <a:cubicBezTo>
                    <a:pt x="58293" y="7144"/>
                    <a:pt x="57436" y="7144"/>
                    <a:pt x="56483" y="7144"/>
                  </a:cubicBezTo>
                  <a:cubicBezTo>
                    <a:pt x="29242" y="7144"/>
                    <a:pt x="7144" y="29337"/>
                    <a:pt x="7144" y="56483"/>
                  </a:cubicBezTo>
                  <a:cubicBezTo>
                    <a:pt x="7144" y="83725"/>
                    <a:pt x="29337" y="105823"/>
                    <a:pt x="56483" y="105823"/>
                  </a:cubicBezTo>
                  <a:cubicBezTo>
                    <a:pt x="83725" y="105823"/>
                    <a:pt x="105823" y="83629"/>
                    <a:pt x="105823" y="56483"/>
                  </a:cubicBezTo>
                  <a:cubicBezTo>
                    <a:pt x="105823" y="55531"/>
                    <a:pt x="105823" y="54673"/>
                    <a:pt x="105728" y="53721"/>
                  </a:cubicBezTo>
                  <a:lnTo>
                    <a:pt x="79724" y="79724"/>
                  </a:lnTo>
                  <a:cubicBezTo>
                    <a:pt x="73533" y="85916"/>
                    <a:pt x="65246" y="89345"/>
                    <a:pt x="56483" y="89345"/>
                  </a:cubicBezTo>
                  <a:cubicBezTo>
                    <a:pt x="47720" y="89345"/>
                    <a:pt x="39434" y="85916"/>
                    <a:pt x="33242" y="79724"/>
                  </a:cubicBezTo>
                  <a:cubicBezTo>
                    <a:pt x="27051" y="73533"/>
                    <a:pt x="23622" y="65246"/>
                    <a:pt x="23622" y="56483"/>
                  </a:cubicBezTo>
                  <a:cubicBezTo>
                    <a:pt x="23622" y="47720"/>
                    <a:pt x="27051" y="39433"/>
                    <a:pt x="33242" y="33242"/>
                  </a:cubicBezTo>
                  <a:lnTo>
                    <a:pt x="59246" y="72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2" name="자유형: 도형 114"/>
            <p:cNvSpPr/>
            <p:nvPr/>
          </p:nvSpPr>
          <p:spPr>
            <a:xfrm>
              <a:off x="10224000" y="2901600"/>
              <a:ext cx="374400" cy="37440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285464" y="129730"/>
                  </a:moveTo>
                  <a:cubicBezTo>
                    <a:pt x="282988" y="132017"/>
                    <a:pt x="280225" y="133921"/>
                    <a:pt x="277178" y="135446"/>
                  </a:cubicBezTo>
                  <a:cubicBezTo>
                    <a:pt x="279940" y="145351"/>
                    <a:pt x="281369" y="155734"/>
                    <a:pt x="281369" y="166306"/>
                  </a:cubicBezTo>
                  <a:cubicBezTo>
                    <a:pt x="281369" y="229838"/>
                    <a:pt x="229648" y="281559"/>
                    <a:pt x="166116" y="281559"/>
                  </a:cubicBezTo>
                  <a:cubicBezTo>
                    <a:pt x="102584" y="281559"/>
                    <a:pt x="50863" y="229838"/>
                    <a:pt x="50863" y="166306"/>
                  </a:cubicBezTo>
                  <a:cubicBezTo>
                    <a:pt x="50863" y="102775"/>
                    <a:pt x="102584" y="51054"/>
                    <a:pt x="166116" y="51054"/>
                  </a:cubicBezTo>
                  <a:cubicBezTo>
                    <a:pt x="176689" y="51054"/>
                    <a:pt x="186976" y="52483"/>
                    <a:pt x="196977" y="55245"/>
                  </a:cubicBezTo>
                  <a:cubicBezTo>
                    <a:pt x="198406" y="52292"/>
                    <a:pt x="200311" y="49435"/>
                    <a:pt x="202692" y="46958"/>
                  </a:cubicBezTo>
                  <a:lnTo>
                    <a:pt x="228314" y="19717"/>
                  </a:lnTo>
                  <a:cubicBezTo>
                    <a:pt x="208788" y="11430"/>
                    <a:pt x="187738" y="7144"/>
                    <a:pt x="166211" y="7144"/>
                  </a:cubicBezTo>
                  <a:cubicBezTo>
                    <a:pt x="78486" y="7144"/>
                    <a:pt x="7144" y="78486"/>
                    <a:pt x="7144" y="166211"/>
                  </a:cubicBezTo>
                  <a:cubicBezTo>
                    <a:pt x="7144" y="253936"/>
                    <a:pt x="78486" y="325279"/>
                    <a:pt x="166211" y="325279"/>
                  </a:cubicBezTo>
                  <a:cubicBezTo>
                    <a:pt x="253937" y="325279"/>
                    <a:pt x="325279" y="253936"/>
                    <a:pt x="325279" y="166211"/>
                  </a:cubicBezTo>
                  <a:cubicBezTo>
                    <a:pt x="325279" y="144590"/>
                    <a:pt x="320992" y="123634"/>
                    <a:pt x="312706" y="104108"/>
                  </a:cubicBezTo>
                  <a:lnTo>
                    <a:pt x="285464" y="12973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3" name="자유형: 도형 115"/>
            <p:cNvSpPr/>
            <p:nvPr/>
          </p:nvSpPr>
          <p:spPr>
            <a:xfrm>
              <a:off x="10300320" y="2977920"/>
              <a:ext cx="231120" cy="231120"/>
            </a:xfrm>
            <a:custGeom>
              <a:avLst/>
              <a:gdLst/>
              <a:ahLst/>
              <a:cxnLst/>
              <a:rect l="l" t="t" r="r" b="b"/>
              <a:pathLst>
                <a:path w="200025" h="200025">
                  <a:moveTo>
                    <a:pt x="127929" y="26306"/>
                  </a:moveTo>
                  <a:lnTo>
                    <a:pt x="127929" y="11256"/>
                  </a:lnTo>
                  <a:cubicBezTo>
                    <a:pt x="118594" y="8399"/>
                    <a:pt x="108688" y="6970"/>
                    <a:pt x="98687" y="7161"/>
                  </a:cubicBezTo>
                  <a:cubicBezTo>
                    <a:pt x="47633" y="8113"/>
                    <a:pt x="6485" y="50499"/>
                    <a:pt x="7152" y="101649"/>
                  </a:cubicBezTo>
                  <a:cubicBezTo>
                    <a:pt x="7819" y="152512"/>
                    <a:pt x="49443" y="193660"/>
                    <a:pt x="100402" y="193660"/>
                  </a:cubicBezTo>
                  <a:cubicBezTo>
                    <a:pt x="150122" y="193660"/>
                    <a:pt x="191461" y="154131"/>
                    <a:pt x="193556" y="104506"/>
                  </a:cubicBezTo>
                  <a:cubicBezTo>
                    <a:pt x="194032" y="93648"/>
                    <a:pt x="192604" y="82980"/>
                    <a:pt x="189555" y="72883"/>
                  </a:cubicBezTo>
                  <a:lnTo>
                    <a:pt x="174506" y="72883"/>
                  </a:lnTo>
                  <a:lnTo>
                    <a:pt x="168410" y="78979"/>
                  </a:lnTo>
                  <a:cubicBezTo>
                    <a:pt x="170982" y="87266"/>
                    <a:pt x="172220" y="96124"/>
                    <a:pt x="171553" y="105363"/>
                  </a:cubicBezTo>
                  <a:cubicBezTo>
                    <a:pt x="169172" y="140701"/>
                    <a:pt x="140787" y="169086"/>
                    <a:pt x="105450" y="171562"/>
                  </a:cubicBezTo>
                  <a:cubicBezTo>
                    <a:pt x="62111" y="174610"/>
                    <a:pt x="26106" y="138606"/>
                    <a:pt x="29250" y="95172"/>
                  </a:cubicBezTo>
                  <a:cubicBezTo>
                    <a:pt x="31821" y="59929"/>
                    <a:pt x="60206" y="31640"/>
                    <a:pt x="95544" y="29259"/>
                  </a:cubicBezTo>
                  <a:cubicBezTo>
                    <a:pt x="104783" y="28687"/>
                    <a:pt x="113641" y="29830"/>
                    <a:pt x="121833" y="32402"/>
                  </a:cubicBezTo>
                  <a:lnTo>
                    <a:pt x="127929" y="2630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44" name="TextBox 116"/>
          <p:cNvSpPr/>
          <p:nvPr/>
        </p:nvSpPr>
        <p:spPr>
          <a:xfrm>
            <a:off x="609840" y="244800"/>
            <a:ext cx="106632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Схема моделирования эволюции системы сталкивающихся тяжелых ядер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945" name="그래픽 17"/>
          <p:cNvPicPr/>
          <p:nvPr/>
        </p:nvPicPr>
        <p:blipFill>
          <a:blip r:embed="rId3"/>
          <a:stretch/>
        </p:blipFill>
        <p:spPr>
          <a:xfrm>
            <a:off x="3887640" y="3083616"/>
            <a:ext cx="445320" cy="380520"/>
          </a:xfrm>
          <a:prstGeom prst="rect">
            <a:avLst/>
          </a:prstGeom>
          <a:ln w="0">
            <a:noFill/>
          </a:ln>
        </p:spPr>
      </p:pic>
      <p:pic>
        <p:nvPicPr>
          <p:cNvPr id="946" name="그래픽 609"/>
          <p:cNvPicPr/>
          <p:nvPr/>
        </p:nvPicPr>
        <p:blipFill>
          <a:blip r:embed="rId4"/>
          <a:stretch/>
        </p:blipFill>
        <p:spPr>
          <a:xfrm>
            <a:off x="1202040" y="3057336"/>
            <a:ext cx="330120" cy="380520"/>
          </a:xfrm>
          <a:prstGeom prst="rect">
            <a:avLst/>
          </a:prstGeom>
          <a:ln w="0">
            <a:noFill/>
          </a:ln>
        </p:spPr>
      </p:pic>
      <p:pic>
        <p:nvPicPr>
          <p:cNvPr id="947" name="그래픽 609"/>
          <p:cNvPicPr/>
          <p:nvPr/>
        </p:nvPicPr>
        <p:blipFill>
          <a:blip r:embed="rId4"/>
          <a:stretch/>
        </p:blipFill>
        <p:spPr>
          <a:xfrm>
            <a:off x="2208600" y="3048696"/>
            <a:ext cx="330120" cy="380520"/>
          </a:xfrm>
          <a:prstGeom prst="rect">
            <a:avLst/>
          </a:prstGeom>
          <a:ln w="0">
            <a:noFill/>
          </a:ln>
        </p:spPr>
      </p:pic>
      <p:pic>
        <p:nvPicPr>
          <p:cNvPr id="948" name="그래픽 611"/>
          <p:cNvPicPr/>
          <p:nvPr/>
        </p:nvPicPr>
        <p:blipFill>
          <a:blip r:embed="rId5"/>
          <a:stretch/>
        </p:blipFill>
        <p:spPr>
          <a:xfrm>
            <a:off x="5987520" y="3087216"/>
            <a:ext cx="373320" cy="373320"/>
          </a:xfrm>
          <a:prstGeom prst="rect">
            <a:avLst/>
          </a:prstGeom>
          <a:ln w="0">
            <a:noFill/>
          </a:ln>
        </p:spPr>
      </p:pic>
      <p:pic>
        <p:nvPicPr>
          <p:cNvPr id="949" name="그래픽 632"/>
          <p:cNvPicPr/>
          <p:nvPr/>
        </p:nvPicPr>
        <p:blipFill>
          <a:blip r:embed="rId6"/>
          <a:stretch/>
        </p:blipFill>
        <p:spPr>
          <a:xfrm>
            <a:off x="8003160" y="3058056"/>
            <a:ext cx="439920" cy="379800"/>
          </a:xfrm>
          <a:prstGeom prst="rect">
            <a:avLst/>
          </a:prstGeom>
          <a:ln w="0">
            <a:noFill/>
          </a:ln>
        </p:spPr>
      </p:pic>
      <p:sp>
        <p:nvSpPr>
          <p:cNvPr id="950" name="TextBox 40"/>
          <p:cNvSpPr/>
          <p:nvPr/>
        </p:nvSpPr>
        <p:spPr>
          <a:xfrm>
            <a:off x="11359440" y="6175800"/>
            <a:ext cx="42836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002060"/>
                </a:solidFill>
                <a:latin typeface="Rubik Light"/>
                <a:ea typeface="Arial Unicode MS"/>
              </a:rPr>
              <a:t>12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사각형: 둥근 모서리 4"/>
          <p:cNvSpPr/>
          <p:nvPr/>
        </p:nvSpPr>
        <p:spPr>
          <a:xfrm>
            <a:off x="3611069" y="1642882"/>
            <a:ext cx="5149515" cy="3604320"/>
          </a:xfrm>
          <a:prstGeom prst="roundRect">
            <a:avLst>
              <a:gd name="adj" fmla="val 10410"/>
            </a:avLst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TextBox 5"/>
          <p:cNvSpPr/>
          <p:nvPr/>
        </p:nvSpPr>
        <p:spPr>
          <a:xfrm>
            <a:off x="3914704" y="2660939"/>
            <a:ext cx="4542244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spc="-1" dirty="0">
                <a:solidFill>
                  <a:srgbClr val="FFFFFF"/>
                </a:solidFill>
                <a:latin typeface="Montserrat Black"/>
                <a:ea typeface="Arial Unicode MS"/>
              </a:rPr>
              <a:t>Глава 2.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200" spc="-1" dirty="0">
                <a:solidFill>
                  <a:srgbClr val="FFFFFF"/>
                </a:solidFill>
                <a:latin typeface="Montserrat Black"/>
                <a:ea typeface="Arial Unicode MS"/>
              </a:rPr>
              <a:t>Исследование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200" spc="-1" dirty="0">
                <a:solidFill>
                  <a:srgbClr val="FFFFFF"/>
                </a:solidFill>
                <a:latin typeface="Montserrat Black"/>
                <a:ea typeface="Arial Unicode MS"/>
              </a:rPr>
              <a:t>легких ядер</a:t>
            </a:r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5" y="2671422"/>
            <a:ext cx="8726398" cy="3285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3436" y="6042315"/>
            <a:ext cx="10817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C3257"/>
                </a:solidFill>
              </a:rPr>
              <a:t>Рис</a:t>
            </a:r>
            <a:r>
              <a:rPr lang="en-US" b="1" dirty="0">
                <a:solidFill>
                  <a:srgbClr val="1C3257"/>
                </a:solidFill>
              </a:rPr>
              <a:t>.: </a:t>
            </a:r>
            <a:r>
              <a:rPr lang="ru-RU" dirty="0">
                <a:solidFill>
                  <a:srgbClr val="1C3257"/>
                </a:solidFill>
              </a:rPr>
              <a:t>Спектры по поперечным импульсам для протонов в центральных столкновениях </a:t>
            </a:r>
            <a:r>
              <a:rPr lang="en-US" dirty="0">
                <a:solidFill>
                  <a:srgbClr val="1C3257"/>
                </a:solidFill>
              </a:rPr>
              <a:t>Pb + Pb</a:t>
            </a:r>
            <a:r>
              <a:rPr lang="ru-RU" dirty="0">
                <a:solidFill>
                  <a:srgbClr val="1C3257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754244" y="976365"/>
                <a:ext cx="11096380" cy="1456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20">
                  <a:spcBef>
                    <a:spcPts val="1001"/>
                  </a:spcBef>
                  <a:buClr>
                    <a:srgbClr val="ACD433"/>
                  </a:buClr>
                  <a:buSzPct val="80000"/>
                </a:pPr>
                <a:r>
                  <a:rPr lang="ru-RU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 легких ядер модель </a:t>
                </a:r>
                <a:r>
                  <a:rPr lang="en-US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UrQMD</a:t>
                </a:r>
                <a:r>
                  <a:rPr lang="en-US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не способна моделировать стадию </a:t>
                </a:r>
                <a:r>
                  <a:rPr lang="ru-RU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дожига</a:t>
                </a:r>
                <a:r>
                  <a:rPr lang="ru-RU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 Поэтому мы моделируем эту стадию </a:t>
                </a:r>
                <a:r>
                  <a:rPr lang="ru-RU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поздним</a:t>
                </a:r>
                <a:r>
                  <a:rPr lang="ru-RU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замораживанием.</a:t>
                </a:r>
              </a:p>
              <a:p>
                <a:pPr marL="720">
                  <a:spcBef>
                    <a:spcPts val="1001"/>
                  </a:spcBef>
                  <a:buClr>
                    <a:srgbClr val="ACD433"/>
                  </a:buClr>
                  <a:buSzPct val="80000"/>
                </a:pPr>
                <a:r>
                  <a:rPr lang="ru-RU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Самое подходящее значение, как видно из результатов для протонов: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  <a:endParaRPr lang="ru-RU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720">
                  <a:spcBef>
                    <a:spcPts val="1001"/>
                  </a:spcBef>
                  <a:buClr>
                    <a:srgbClr val="ACD433"/>
                  </a:buClr>
                  <a:buSzPct val="80000"/>
                </a:pPr>
                <a:r>
                  <a:rPr lang="ru-RU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Используются протоны, т.к. они тесно связаны с легкими ядрами.</a:t>
                </a:r>
                <a:endParaRPr lang="en-US" spc="-1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44" y="976365"/>
                <a:ext cx="11096380" cy="1456809"/>
              </a:xfrm>
              <a:prstGeom prst="rect">
                <a:avLst/>
              </a:prstGeom>
              <a:blipFill rotWithShape="0">
                <a:blip r:embed="rId3"/>
                <a:stretch>
                  <a:fillRect l="-495" t="-1674" b="-58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754244" y="386456"/>
            <a:ext cx="1092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1C256C"/>
                </a:solidFill>
                <a:latin typeface="+mj-lt"/>
                <a:cs typeface="Arial" panose="020B0604020202020204" pitchFamily="34" charset="0"/>
              </a:rPr>
              <a:t>THESEUS</a:t>
            </a:r>
            <a:r>
              <a:rPr lang="ru-RU" altLang="ko-KR" sz="2800" dirty="0">
                <a:solidFill>
                  <a:srgbClr val="1C256C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en-US" altLang="ko-KR" sz="2800" dirty="0">
                <a:solidFill>
                  <a:srgbClr val="1C256C"/>
                </a:solidFill>
                <a:latin typeface="+mj-lt"/>
                <a:cs typeface="Arial" panose="020B0604020202020204" pitchFamily="34" charset="0"/>
              </a:rPr>
              <a:t>v2: </a:t>
            </a:r>
            <a:r>
              <a:rPr lang="ru-RU" altLang="ko-KR" sz="2800" dirty="0">
                <a:solidFill>
                  <a:srgbClr val="1C256C"/>
                </a:solidFill>
                <a:latin typeface="+mj-lt"/>
                <a:cs typeface="Arial" panose="020B0604020202020204" pitchFamily="34" charset="0"/>
              </a:rPr>
              <a:t>позднее замораживание</a:t>
            </a:r>
            <a:endParaRPr lang="ko-KR" altLang="en-US" sz="2800" dirty="0">
              <a:solidFill>
                <a:srgbClr val="1C256C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006242D-C87B-40CF-A0BA-A5EC8BE3088F}"/>
              </a:ext>
            </a:extLst>
          </p:cNvPr>
          <p:cNvSpPr/>
          <p:nvPr/>
        </p:nvSpPr>
        <p:spPr>
          <a:xfrm>
            <a:off x="8969248" y="2784181"/>
            <a:ext cx="3009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spc="-1" dirty="0" smtClean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THESEUS-v2:</a:t>
            </a:r>
            <a:r>
              <a:rPr lang="en-US" sz="1600" spc="-1" dirty="0" smtClean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 </a:t>
            </a:r>
          </a:p>
          <a:p>
            <a:r>
              <a:rPr lang="en-US" sz="1600" spc="-1" dirty="0" err="1" smtClean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Kozhevnikova</a:t>
            </a:r>
            <a:r>
              <a:rPr lang="en-US" sz="1600" spc="-1" dirty="0" smtClean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 </a:t>
            </a:r>
            <a:r>
              <a:rPr lang="en-US" sz="1600" spc="-1" dirty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M., Ivanov Y. B. Phys. Rev. C. — 2023. — Vol. 107, no.2. — P. 024903</a:t>
            </a:r>
          </a:p>
          <a:p>
            <a:endParaRPr lang="en-US" sz="1600" spc="-1" dirty="0">
              <a:solidFill>
                <a:srgbClr val="1C256C"/>
              </a:solidFill>
              <a:latin typeface="Rubik Light" panose="02000604000000020004" pitchFamily="2" charset="-79"/>
              <a:ea typeface="Arial Unicode MS"/>
              <a:cs typeface="Rubik Light" panose="02000604000000020004" pitchFamily="2" charset="-79"/>
            </a:endParaRPr>
          </a:p>
          <a:p>
            <a:r>
              <a:rPr lang="en-US" sz="1600" b="1" spc="-1" dirty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NA49</a:t>
            </a:r>
            <a:r>
              <a:rPr lang="en-US" sz="1600" b="1" spc="-1" dirty="0" smtClean="0">
                <a:solidFill>
                  <a:srgbClr val="1C256C"/>
                </a:solidFill>
                <a:latin typeface="Rubik Light" panose="02000604000000020004" pitchFamily="2" charset="-79"/>
                <a:ea typeface="Arial Unicode MS"/>
                <a:cs typeface="Rubik Light" panose="02000604000000020004" pitchFamily="2" charset="-79"/>
              </a:rPr>
              <a:t>:</a:t>
            </a:r>
          </a:p>
          <a:p>
            <a:r>
              <a:rPr lang="en-US" sz="1600" dirty="0" err="1" smtClean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Gazdzicki</a:t>
            </a:r>
            <a:r>
              <a:rPr lang="en-US" sz="1600" dirty="0" smtClean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en-US" sz="16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M. [et al.]. Report from NA49 // J. Phys. </a:t>
            </a:r>
            <a:r>
              <a:rPr lang="en-US" sz="1600" dirty="0" smtClean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G — </a:t>
            </a:r>
            <a:r>
              <a:rPr lang="en-US" sz="16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2004. — Vol. 30. — S701–S708. </a:t>
            </a:r>
          </a:p>
        </p:txBody>
      </p:sp>
    </p:spTree>
    <p:extLst>
      <p:ext uri="{BB962C8B-B14F-4D97-AF65-F5344CB8AC3E}">
        <p14:creationId xmlns:p14="http://schemas.microsoft.com/office/powerpoint/2010/main" val="2088162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Рисунок 2"/>
          <p:cNvPicPr/>
          <p:nvPr/>
        </p:nvPicPr>
        <p:blipFill>
          <a:blip r:embed="rId3"/>
          <a:stretch/>
        </p:blipFill>
        <p:spPr>
          <a:xfrm>
            <a:off x="457200" y="627120"/>
            <a:ext cx="8494200" cy="2689560"/>
          </a:xfrm>
          <a:prstGeom prst="rect">
            <a:avLst/>
          </a:prstGeom>
          <a:ln w="0">
            <a:noFill/>
          </a:ln>
        </p:spPr>
      </p:pic>
      <p:pic>
        <p:nvPicPr>
          <p:cNvPr id="954" name="Рисунок 3"/>
          <p:cNvPicPr/>
          <p:nvPr/>
        </p:nvPicPr>
        <p:blipFill>
          <a:blip r:embed="rId4"/>
          <a:stretch/>
        </p:blipFill>
        <p:spPr>
          <a:xfrm>
            <a:off x="466200" y="3000240"/>
            <a:ext cx="8588520" cy="2693880"/>
          </a:xfrm>
          <a:prstGeom prst="rect">
            <a:avLst/>
          </a:prstGeom>
          <a:ln w="0">
            <a:noFill/>
          </a:ln>
        </p:spPr>
      </p:pic>
      <p:sp>
        <p:nvSpPr>
          <p:cNvPr id="956" name="TextBox 5"/>
          <p:cNvSpPr/>
          <p:nvPr/>
        </p:nvSpPr>
        <p:spPr>
          <a:xfrm>
            <a:off x="885600" y="232200"/>
            <a:ext cx="1091988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 err="1">
                <a:solidFill>
                  <a:srgbClr val="1C256C"/>
                </a:solidFill>
                <a:latin typeface="Montserrat Black"/>
                <a:ea typeface="Arial Unicode MS"/>
              </a:rPr>
              <a:t>Быстротные</a:t>
            </a: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 </a:t>
            </a:r>
            <a:r>
              <a:rPr lang="ru-RU" sz="2800" spc="-1" dirty="0">
                <a:solidFill>
                  <a:srgbClr val="1C256C"/>
                </a:solidFill>
                <a:latin typeface="Montserrat Black"/>
                <a:ea typeface="Arial Unicode MS"/>
              </a:rPr>
              <a:t>распределения в столкновениях </a:t>
            </a:r>
            <a:r>
              <a:rPr lang="en-US" sz="2800" spc="-1" dirty="0" err="1">
                <a:solidFill>
                  <a:srgbClr val="1C256C"/>
                </a:solidFill>
                <a:latin typeface="Montserrat Black"/>
                <a:ea typeface="Arial Unicode MS"/>
              </a:rPr>
              <a:t>Pb+Pb</a:t>
            </a:r>
            <a:endParaRPr lang="en-US" sz="2800" spc="-1" dirty="0">
              <a:solidFill>
                <a:srgbClr val="1C256C"/>
              </a:solidFill>
              <a:latin typeface="Montserrat Black"/>
              <a:ea typeface="Arial Unicode MS"/>
            </a:endParaRPr>
          </a:p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 </a:t>
            </a:r>
            <a:endParaRPr lang="en-US" sz="28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7" name="TextBox 6"/>
              <p:cNvSpPr txBox="1"/>
              <p:nvPr/>
            </p:nvSpPr>
            <p:spPr>
              <a:xfrm>
                <a:off x="9381744" y="1726920"/>
                <a:ext cx="1711656" cy="5666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mtClean="0">
                          <a:solidFill>
                            <a:srgbClr val="1C256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ar-AE" smtClean="0">
                          <a:solidFill>
                            <a:srgbClr val="1C256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ar-AE">
                          <a:solidFill>
                            <a:srgbClr val="1C256C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f>
                        <m:fPr>
                          <m:ctrlPr>
                            <a:rPr lang="ar-AE" i="1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ar-AE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ar-AE" i="1">
                                  <a:solidFill>
                                    <a:srgbClr val="1C256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rgbClr val="1C256C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rgbClr val="1C256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ar-AE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ar-AE">
                              <a:solidFill>
                                <a:srgbClr val="1C256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ar-AE" i="1">
                                  <a:solidFill>
                                    <a:srgbClr val="1C256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solidFill>
                                    <a:srgbClr val="1C256C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ar-AE">
                                  <a:solidFill>
                                    <a:srgbClr val="1C256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ar-AE" dirty="0">
                  <a:solidFill>
                    <a:srgbClr val="1C256C"/>
                  </a:solidFill>
                </a:endParaRPr>
              </a:p>
            </p:txBody>
          </p:sp>
        </mc:Choice>
        <mc:Fallback xmlns="">
          <p:sp>
            <p:nvSpPr>
              <p:cNvPr id="95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1744" y="1726920"/>
                <a:ext cx="1711656" cy="566640"/>
              </a:xfrm>
              <a:prstGeom prst="rect">
                <a:avLst/>
              </a:prstGeom>
              <a:blipFill rotWithShape="0">
                <a:blip r:embed="rId5"/>
                <a:stretch>
                  <a:fillRect b="-75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8" name="TextBox 7"/>
          <p:cNvSpPr/>
          <p:nvPr/>
        </p:nvSpPr>
        <p:spPr>
          <a:xfrm>
            <a:off x="9124920" y="1195049"/>
            <a:ext cx="262537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Продольная быстрота:</a:t>
            </a:r>
            <a:endParaRPr lang="en-US" sz="1800" b="0" strike="noStrike" spc="-1" dirty="0">
              <a:solidFill>
                <a:srgbClr val="1C256C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9" name="TextBox 8"/>
              <p:cNvSpPr/>
              <p:nvPr/>
            </p:nvSpPr>
            <p:spPr>
              <a:xfrm>
                <a:off x="9162720" y="2436480"/>
                <a:ext cx="2874739" cy="3678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i="1" smtClean="0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ar-AE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800" b="0" strike="noStrike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- </a:t>
                </a:r>
                <a:r>
                  <a:rPr lang="ru-RU" sz="1800" b="0" strike="noStrike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импульс вдоль пучка</a:t>
                </a:r>
                <a:endParaRPr lang="en-US" sz="1800" b="0" strike="noStrike" spc="-1" dirty="0">
                  <a:solidFill>
                    <a:srgbClr val="1C256C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959" name="TextBox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2720" y="2436480"/>
                <a:ext cx="2874739" cy="367878"/>
              </a:xfrm>
              <a:prstGeom prst="rect">
                <a:avLst/>
              </a:prstGeom>
              <a:blipFill rotWithShape="0">
                <a:blip r:embed="rId6"/>
                <a:stretch>
                  <a:fillRect t="-8333" r="-1059" b="-28333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0" name="Прямоугольник 9"/>
          <p:cNvSpPr/>
          <p:nvPr/>
        </p:nvSpPr>
        <p:spPr>
          <a:xfrm>
            <a:off x="9125712" y="3333628"/>
            <a:ext cx="2977968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1" spc="-1" dirty="0">
                <a:solidFill>
                  <a:srgbClr val="1C256C"/>
                </a:solidFill>
                <a:latin typeface="Rubik Light"/>
                <a:ea typeface="Arial Unicode MS"/>
              </a:rPr>
              <a:t>THESEUS-v2: </a:t>
            </a:r>
            <a:r>
              <a:rPr lang="en-US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Kozhevnikova</a:t>
            </a:r>
            <a:r>
              <a:rPr lang="en-US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 M., Ivanov Y. B. Phys. Rev. C. — 2023. — Vol. 107, no.2. — P. 024903.</a:t>
            </a:r>
            <a:endParaRPr lang="en-US" sz="1200" strike="noStrike" spc="-1" dirty="0">
              <a:solidFill>
                <a:srgbClr val="1C256C"/>
              </a:solidFill>
              <a:latin typeface="Rubik Light"/>
              <a:ea typeface="Arial Unicode MS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1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3</a:t>
            </a:r>
            <a:r>
              <a:rPr lang="en-US" sz="1200" b="1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FD: </a:t>
            </a:r>
            <a:r>
              <a:rPr lang="ru-RU" sz="12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Ivanov</a:t>
            </a:r>
            <a:r>
              <a:rPr lang="ru-RU" sz="12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Y. B., </a:t>
            </a:r>
            <a:r>
              <a:rPr lang="ru-RU" sz="12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Soldatov</a:t>
            </a:r>
            <a:r>
              <a:rPr lang="ru-RU" sz="12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A. A. </a:t>
            </a:r>
            <a:r>
              <a:rPr lang="ru-RU" sz="12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Eur</a:t>
            </a:r>
            <a:r>
              <a:rPr lang="ru-RU" sz="12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. </a:t>
            </a:r>
            <a:r>
              <a:rPr lang="ru-RU" sz="12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Phys</a:t>
            </a:r>
            <a:r>
              <a:rPr lang="ru-RU" sz="12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. J. A. — 2017. — </a:t>
            </a:r>
            <a:r>
              <a:rPr lang="ru-RU" sz="12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Vol</a:t>
            </a:r>
            <a:r>
              <a:rPr lang="ru-RU" sz="12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. 53, </a:t>
            </a:r>
            <a:r>
              <a:rPr lang="ru-RU" sz="12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no</a:t>
            </a:r>
            <a:r>
              <a:rPr lang="ru-RU" sz="12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. 11. — P. 218</a:t>
            </a:r>
            <a:endParaRPr lang="en-US" sz="1200" b="0" strike="noStrike" spc="-1" dirty="0">
              <a:solidFill>
                <a:srgbClr val="1C256C"/>
              </a:solidFill>
              <a:latin typeface="Rubik Light"/>
              <a:ea typeface="Arial Unicode MS"/>
            </a:endParaRPr>
          </a:p>
          <a:p>
            <a:r>
              <a:rPr lang="en-US" sz="1200" b="1" spc="-1" dirty="0">
                <a:solidFill>
                  <a:srgbClr val="1C256C"/>
                </a:solidFill>
                <a:latin typeface="Rubik Light"/>
                <a:ea typeface="Arial Unicode MS"/>
              </a:rPr>
              <a:t>NA49:</a:t>
            </a:r>
            <a:r>
              <a:rPr lang="en-US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 </a:t>
            </a:r>
            <a:r>
              <a:rPr lang="ru-RU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Anticic</a:t>
            </a:r>
            <a:r>
              <a:rPr lang="ru-RU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 T. [</a:t>
            </a:r>
            <a:r>
              <a:rPr lang="ru-RU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et</a:t>
            </a:r>
            <a:r>
              <a:rPr lang="ru-RU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 </a:t>
            </a:r>
            <a:r>
              <a:rPr lang="ru-RU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al</a:t>
            </a:r>
            <a:r>
              <a:rPr lang="ru-RU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.]. </a:t>
            </a:r>
            <a:r>
              <a:rPr lang="ru-RU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Phys</a:t>
            </a:r>
            <a:r>
              <a:rPr lang="ru-RU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. </a:t>
            </a:r>
            <a:r>
              <a:rPr lang="ru-RU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Rev</a:t>
            </a:r>
            <a:r>
              <a:rPr lang="ru-RU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. C. — 2016. — </a:t>
            </a:r>
            <a:r>
              <a:rPr lang="ru-RU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Vol</a:t>
            </a:r>
            <a:r>
              <a:rPr lang="ru-RU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. 94, </a:t>
            </a:r>
            <a:r>
              <a:rPr lang="ru-RU" sz="1200" spc="-1" dirty="0" err="1">
                <a:solidFill>
                  <a:srgbClr val="1C256C"/>
                </a:solidFill>
                <a:latin typeface="Rubik Light"/>
                <a:ea typeface="Arial Unicode MS"/>
              </a:rPr>
              <a:t>no</a:t>
            </a:r>
            <a:r>
              <a:rPr lang="ru-RU" sz="1200" spc="-1" dirty="0">
                <a:solidFill>
                  <a:srgbClr val="1C256C"/>
                </a:solidFill>
                <a:latin typeface="Rubik Light"/>
                <a:ea typeface="Arial Unicode MS"/>
              </a:rPr>
              <a:t>. 4. — P. 044906.</a:t>
            </a:r>
            <a:endParaRPr lang="en-US" sz="1200" spc="-1" dirty="0">
              <a:solidFill>
                <a:srgbClr val="1C256C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en-US" sz="1200" b="0" strike="noStrike" spc="-1" dirty="0">
              <a:solidFill>
                <a:srgbClr val="1C256C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2" name="Прямоугольник 11"/>
              <p:cNvSpPr/>
              <p:nvPr/>
            </p:nvSpPr>
            <p:spPr>
              <a:xfrm>
                <a:off x="633991" y="5615771"/>
                <a:ext cx="11558009" cy="82954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1600" b="1" strike="noStrike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Моделирование с поздним замораживанием дает в целом разумный результат, но наблюдается ухудшение с ростом энергии. </a:t>
                </a:r>
              </a:p>
              <a:p>
                <a:pPr>
                  <a:lnSpc>
                    <a:spcPct val="100000"/>
                  </a:lnSpc>
                  <a:buNone/>
                </a:pPr>
                <a:r>
                  <a:rPr lang="ru-RU" sz="1600" b="1" strike="noStrike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Удивительно то, что для</a:t>
                </a:r>
                <a:r>
                  <a:rPr lang="ru-RU" sz="1600" dirty="0">
                    <a:solidFill>
                      <a:srgbClr val="1C256C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600" b="1" strike="noStrike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  результат оказался даже лучше, чем для дейтронов, у которых масса меньше.</a:t>
                </a:r>
                <a:endParaRPr lang="en-US" sz="1600" b="0" strike="noStrike" spc="-1" dirty="0">
                  <a:solidFill>
                    <a:srgbClr val="1C256C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96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91" y="5615771"/>
                <a:ext cx="11558009" cy="829543"/>
              </a:xfrm>
              <a:prstGeom prst="rect">
                <a:avLst/>
              </a:prstGeom>
              <a:blipFill rotWithShape="0">
                <a:blip r:embed="rId7"/>
                <a:stretch>
                  <a:fillRect l="-316" t="-2206" b="-8824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492679" y="6130080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1</a:t>
            </a:r>
            <a:r>
              <a:rPr lang="en-US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4</a:t>
            </a:r>
            <a:endParaRPr lang="ru-RU" sz="20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Прямоугольник 7"/>
          <p:cNvSpPr/>
          <p:nvPr/>
        </p:nvSpPr>
        <p:spPr>
          <a:xfrm>
            <a:off x="5431536" y="0"/>
            <a:ext cx="6760224" cy="6857640"/>
          </a:xfrm>
          <a:prstGeom prst="rect">
            <a:avLst/>
          </a:prstGeom>
          <a:solidFill>
            <a:srgbClr val="1C256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5" name="TextBox 5"/>
          <p:cNvSpPr/>
          <p:nvPr/>
        </p:nvSpPr>
        <p:spPr>
          <a:xfrm>
            <a:off x="484560" y="1476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Направленный поток</a:t>
            </a:r>
            <a:endParaRPr lang="en-US" sz="28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6" name="Объект 2"/>
              <p:cNvSpPr/>
              <p:nvPr/>
            </p:nvSpPr>
            <p:spPr>
              <a:xfrm>
                <a:off x="5843016" y="645120"/>
                <a:ext cx="6096744" cy="55540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ru-RU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Рис.: 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Направленный поток протонов (</a:t>
                </a:r>
                <a:r>
                  <a:rPr lang="ru-RU" sz="1600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верхний рисунок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)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и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ru-RU" sz="1600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дейтронов (нижний рисунок) и 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в зависимости от быстроты в </a:t>
                </a:r>
                <a:r>
                  <a:rPr lang="ru-RU" sz="1600" b="0" strike="noStrike" spc="-1" dirty="0" err="1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полуцентральных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столкновениях 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(b = 6 </a:t>
                </a:r>
                <a:r>
                  <a:rPr lang="ru-RU" sz="1600" b="0" strike="noStrike" spc="-1" dirty="0" err="1">
                    <a:solidFill>
                      <a:schemeClr val="bg1"/>
                    </a:solidFill>
                    <a:latin typeface="Rubik Light"/>
                    <a:ea typeface="Arial Unicode MS"/>
                  </a:rPr>
                  <a:t>фм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) 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столкновений </a:t>
                </a:r>
                <a:r>
                  <a:rPr lang="en-US" sz="1600" b="0" strike="noStrike" spc="-1" dirty="0" err="1">
                    <a:solidFill>
                      <a:schemeClr val="bg1"/>
                    </a:solidFill>
                    <a:latin typeface="Rubik Light"/>
                    <a:ea typeface="Arial Unicode MS"/>
                  </a:rPr>
                  <a:t>Au+Au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, полученный для энергии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ru-R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</m:oMath>
                </a14:m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и двух уравнений состояния: с фазовым переходом 1-го рода и с </a:t>
                </a:r>
                <a:r>
                  <a:rPr lang="ru-RU" sz="1600" b="0" strike="noStrike" spc="-1" dirty="0" err="1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кроссовером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.</a:t>
                </a:r>
                <a:endParaRPr lang="en-US" sz="1600" b="0" strike="noStrike" spc="-1" dirty="0">
                  <a:solidFill>
                    <a:schemeClr val="bg1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Для сравнения приведены данные 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STAR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:</a:t>
                </a:r>
                <a:endParaRPr lang="en-US" sz="1600" b="0" strike="noStrike" spc="-1" dirty="0">
                  <a:solidFill>
                    <a:schemeClr val="bg1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Adam J. [et al.]. // Phys. Rev. C. — 2020. — Vol. 102, no. 4. — P. 044906. </a:t>
                </a:r>
                <a:endParaRPr lang="en-US" sz="1600" b="0" strike="noStrike" spc="-1" dirty="0">
                  <a:solidFill>
                    <a:schemeClr val="bg1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en-US" sz="1600" b="0" strike="noStrike" spc="-1" dirty="0" err="1">
                    <a:solidFill>
                      <a:schemeClr val="bg1"/>
                    </a:solidFill>
                    <a:latin typeface="Rubik Light"/>
                    <a:ea typeface="Arial Unicode MS"/>
                  </a:rPr>
                  <a:t>Adamczyk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L. [et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al.].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// Phys. Rev. Lett. — 2014. — Vol.</a:t>
                </a:r>
                <a:r>
                  <a:rPr lang="ru-RU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en-US" sz="1600" b="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112, no. 16. — P. 162301. </a:t>
                </a:r>
                <a:endParaRPr lang="en-US" sz="1600" b="0" strike="noStrike" spc="-1" dirty="0">
                  <a:solidFill>
                    <a:schemeClr val="bg1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ru-RU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Модель не смогла должным образом описать потоки для дейтронов. </a:t>
                </a:r>
                <a:endParaRPr lang="en-US" sz="1600" b="0" strike="noStrike" spc="-1" dirty="0">
                  <a:solidFill>
                    <a:schemeClr val="bg1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ru-RU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Может быть , это связано с критической  точкой КХД  фазовой диаграммы в этой области энергий </a:t>
                </a:r>
                <a:endParaRPr lang="en-US" sz="1600" b="0" strike="noStrike" spc="-1" dirty="0">
                  <a:solidFill>
                    <a:schemeClr val="bg1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en-US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STAR </a:t>
                </a:r>
                <a:r>
                  <a:rPr lang="ru-RU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(</a:t>
                </a:r>
                <a:r>
                  <a:rPr lang="en-US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preliminary</a:t>
                </a:r>
                <a:r>
                  <a:rPr lang="ru-RU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)</a:t>
                </a:r>
                <a:r>
                  <a:rPr lang="en-US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:</a:t>
                </a:r>
                <a:r>
                  <a:rPr lang="ru-RU" sz="1600" b="1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 </a:t>
                </a:r>
                <a:r>
                  <a:rPr lang="en-US" sz="1600" strike="noStrike" spc="-1" dirty="0" err="1">
                    <a:solidFill>
                      <a:schemeClr val="bg1"/>
                    </a:solidFill>
                    <a:latin typeface="Rubik Light"/>
                    <a:ea typeface="Arial Unicode MS"/>
                  </a:rPr>
                  <a:t>Pandav</a:t>
                </a:r>
                <a:r>
                  <a:rPr lang="en-US" sz="160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, plenary talk at CPOD 2024,</a:t>
                </a:r>
                <a:r>
                  <a:rPr lang="ru-RU" sz="160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en-US" sz="1600" strike="noStrike" spc="-1" dirty="0">
                    <a:solidFill>
                      <a:schemeClr val="bg1"/>
                    </a:solidFill>
                    <a:latin typeface="Rubik Light"/>
                    <a:ea typeface="Arial Unicode MS"/>
                  </a:rPr>
                  <a:t>https://conferences.lbl.gov/event/1376/contributions/8772/</a:t>
                </a:r>
                <a:endParaRPr lang="en-US" sz="1600" strike="noStrike" spc="-1" dirty="0">
                  <a:solidFill>
                    <a:schemeClr val="bg1"/>
                  </a:solidFill>
                  <a:latin typeface="Arial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endParaRPr lang="en-US" sz="1600" b="0" strike="noStrike" spc="-1" dirty="0">
                  <a:solidFill>
                    <a:schemeClr val="bg1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136" name="Объект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016" y="645120"/>
                <a:ext cx="6096744" cy="5554080"/>
              </a:xfrm>
              <a:prstGeom prst="rect">
                <a:avLst/>
              </a:prstGeom>
              <a:blipFill rotWithShape="0">
                <a:blip r:embed="rId3"/>
                <a:stretch>
                  <a:fillRect l="-600" t="-329" r="-110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7" name="Овал 1"/>
          <p:cNvSpPr/>
          <p:nvPr/>
        </p:nvSpPr>
        <p:spPr>
          <a:xfrm>
            <a:off x="11464560" y="6220080"/>
            <a:ext cx="853200" cy="853200"/>
          </a:xfrm>
          <a:prstGeom prst="ellipse">
            <a:avLst/>
          </a:prstGeom>
          <a:solidFill>
            <a:srgbClr val="FDA24E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8" name="Овал 3"/>
          <p:cNvSpPr/>
          <p:nvPr/>
        </p:nvSpPr>
        <p:spPr>
          <a:xfrm>
            <a:off x="4624056" y="6157980"/>
            <a:ext cx="1614960" cy="161496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9" name="TextBox 9"/>
          <p:cNvSpPr/>
          <p:nvPr/>
        </p:nvSpPr>
        <p:spPr>
          <a:xfrm>
            <a:off x="10904760" y="6268320"/>
            <a:ext cx="43317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spc="-1" dirty="0">
                <a:solidFill>
                  <a:srgbClr val="FFFFFF"/>
                </a:solidFill>
                <a:latin typeface="Rubik Light"/>
                <a:ea typeface="Arial Unicode MS"/>
              </a:rPr>
              <a:t>16</a:t>
            </a:r>
            <a:endParaRPr lang="en-US" sz="2000" b="0" strike="noStrike" spc="-1" dirty="0"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83" y="699020"/>
            <a:ext cx="2629121" cy="61234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extBox 2"/>
          <p:cNvSpPr/>
          <p:nvPr/>
        </p:nvSpPr>
        <p:spPr>
          <a:xfrm>
            <a:off x="702000" y="231837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3 ГэВ: </a:t>
            </a:r>
            <a:r>
              <a:rPr lang="ru-RU" sz="2800" b="0" strike="noStrike" spc="-1" dirty="0" err="1">
                <a:solidFill>
                  <a:srgbClr val="1C256C"/>
                </a:solidFill>
                <a:latin typeface="Montserrat Black"/>
                <a:ea typeface="Arial Unicode MS"/>
              </a:rPr>
              <a:t>быстротные</a:t>
            </a: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 распределения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977" name="Рисунок 4"/>
          <p:cNvPicPr/>
          <p:nvPr/>
        </p:nvPicPr>
        <p:blipFill>
          <a:blip r:embed="rId2"/>
          <a:stretch/>
        </p:blipFill>
        <p:spPr>
          <a:xfrm>
            <a:off x="702000" y="876240"/>
            <a:ext cx="9968760" cy="3590280"/>
          </a:xfrm>
          <a:prstGeom prst="rect">
            <a:avLst/>
          </a:prstGeom>
          <a:ln w="0">
            <a:noFill/>
          </a:ln>
        </p:spPr>
      </p:pic>
      <p:sp>
        <p:nvSpPr>
          <p:cNvPr id="979" name="TextBox 6"/>
          <p:cNvSpPr/>
          <p:nvPr/>
        </p:nvSpPr>
        <p:spPr>
          <a:xfrm>
            <a:off x="11572200" y="6209280"/>
            <a:ext cx="409128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1</a:t>
            </a:r>
            <a:r>
              <a:rPr lang="en-US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7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0D611548-21EA-42BE-9F6D-6B3011D907A9}"/>
                  </a:ext>
                </a:extLst>
              </p:cNvPr>
              <p:cNvSpPr/>
              <p:nvPr/>
            </p:nvSpPr>
            <p:spPr>
              <a:xfrm>
                <a:off x="404462" y="4466520"/>
                <a:ext cx="11514956" cy="246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Моделирование с поздним замораживанием дает разумный и, в целом, лучший результат, чем со стандартным замораживанием. </a:t>
                </a:r>
                <a:endParaRPr lang="en-US" sz="1400" dirty="0">
                  <a:solidFill>
                    <a:srgbClr val="002060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Нет зависимости от уравнения состояния – </a:t>
                </a:r>
                <a:r>
                  <a:rPr lang="ru-RU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вещество эволюционирует в </a:t>
                </a:r>
                <a:r>
                  <a:rPr lang="ru-RU" sz="1400" b="1" dirty="0" err="1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адронной</a:t>
                </a:r>
                <a:r>
                  <a:rPr lang="ru-RU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фазе</a:t>
                </a:r>
                <a:r>
                  <a:rPr lang="ru-RU" sz="14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Хорошо описывается разница в формах распределений протонов и легких ядер в зависимости от центральности.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Результаты при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4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иллюстрируют неопределенность выбора прицельного параметра, и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4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lang="en-US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дает, в целом, лучший результат.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 </a:t>
                </a:r>
                <a:r>
                  <a:rPr lang="en-US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d, t </a:t>
                </a:r>
                <a:r>
                  <a:rPr lang="ru-RU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b="1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400" b="1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400" b="1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sz="1400" b="1" i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</m:sPre>
                  </m:oMath>
                </a14:m>
                <a:r>
                  <a:rPr lang="ru-RU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больше подходит позднее замораживание </a:t>
                </a:r>
                <a:r>
                  <a:rPr lang="ru-RU" sz="14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400" b="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b="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400" b="0" i="1" smtClean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400" b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400" b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 b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400" b="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14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</a:t>
                </a:r>
                <a:r>
                  <a:rPr lang="ru-RU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а  для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400" b="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400" b="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- стандартное</a:t>
                </a:r>
                <a:r>
                  <a:rPr lang="en-US" sz="14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4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 b="0" i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400" b="0" i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b="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400" b="0" i="1" smtClean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400" b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400" b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4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 b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400" b="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</a:t>
                </a:r>
                <a:r>
                  <a:rPr lang="ru-RU" sz="14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400" b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лучше </a:t>
                </a:r>
              </a:p>
              <a:p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выживает при </a:t>
                </a:r>
                <a:r>
                  <a:rPr lang="ru-RU" sz="1400" dirty="0" err="1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дожиге</a:t>
                </a: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т.к. это более </a:t>
                </a:r>
                <a:r>
                  <a:rPr lang="ru-RU" sz="1400" dirty="0" err="1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пространственно</a:t>
                </a: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компактный и </a:t>
                </a:r>
                <a:r>
                  <a:rPr lang="ru-RU" sz="1400" dirty="0" err="1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сильносвязанный</a:t>
                </a:r>
                <a:r>
                  <a:rPr lang="ru-RU" sz="1400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объект.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Для корректного описания выходов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4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4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4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требуется вклад от распадов нестабильных ядер с </a:t>
                </a:r>
                <a:r>
                  <a:rPr lang="en-US" sz="14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A=5</a:t>
                </a:r>
              </a:p>
              <a:p>
                <a:endParaRPr lang="en-US" sz="1400" dirty="0">
                  <a:solidFill>
                    <a:srgbClr val="002060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en-US" sz="1400" b="1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THESEUS-v2</a:t>
                </a:r>
                <a:r>
                  <a:rPr lang="en-US" sz="1400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: </a:t>
                </a:r>
                <a:r>
                  <a:rPr lang="en-US" sz="1400" spc="-1" dirty="0" err="1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Kozhevnikova</a:t>
                </a:r>
                <a:r>
                  <a:rPr lang="en-US" sz="1400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 M., Ivanov Y. B. Phys. Rev. C. — 2024. — Vol. 109, no. 1. — P. 014913, </a:t>
                </a:r>
                <a:r>
                  <a:rPr lang="en-US" sz="1400" b="1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STAR</a:t>
                </a:r>
                <a:r>
                  <a:rPr lang="ru-RU" sz="1400" b="1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:</a:t>
                </a:r>
                <a:r>
                  <a:rPr lang="en-US" sz="1400" b="1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en-US" sz="1400" spc="-1" dirty="0" err="1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Phys.Rev.C</a:t>
                </a:r>
                <a:r>
                  <a:rPr lang="en-US" sz="1400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 110 (2024) 5,</a:t>
                </a:r>
                <a:r>
                  <a:rPr lang="ru-RU" sz="1400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 </a:t>
                </a:r>
                <a:r>
                  <a:rPr lang="en-US" sz="1400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054911</a:t>
                </a:r>
                <a:r>
                  <a:rPr lang="ru-RU" sz="1400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. </a:t>
                </a:r>
                <a:endParaRPr lang="en-US" sz="1400" dirty="0">
                  <a:solidFill>
                    <a:srgbClr val="002060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sz="1400" dirty="0">
                  <a:solidFill>
                    <a:srgbClr val="FF6B26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611548-21EA-42BE-9F6D-6B3011D90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62" y="4466520"/>
                <a:ext cx="11514956" cy="2467022"/>
              </a:xfrm>
              <a:prstGeom prst="rect">
                <a:avLst/>
              </a:prstGeom>
              <a:blipFill rotWithShape="0">
                <a:blip r:embed="rId3"/>
                <a:stretch>
                  <a:fillRect l="-159" t="-4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TextBox 2"/>
          <p:cNvSpPr/>
          <p:nvPr/>
        </p:nvSpPr>
        <p:spPr>
          <a:xfrm>
            <a:off x="509040" y="41328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3 ГэВ: направленный поток</a:t>
            </a:r>
            <a:endParaRPr lang="en-US" sz="28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1" name="Объект 2"/>
              <p:cNvSpPr/>
              <p:nvPr/>
            </p:nvSpPr>
            <p:spPr>
              <a:xfrm>
                <a:off x="551880" y="1582199"/>
                <a:ext cx="5682240" cy="4992255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ru-RU" sz="1600" b="1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Рис.:</a:t>
                </a:r>
                <a:r>
                  <a:rPr lang="ru-RU" sz="1600" b="0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Результаты 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THESEUS-v2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по направленному потоку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протонов и легких ядер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(d,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сравнении с данными 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STAR:</a:t>
                </a: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1600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Abdallah M. S. [et al.]. // Phys. Lett. B. —2022.—Vol.827. —P. 136941; </a:t>
                </a:r>
                <a:endParaRPr lang="en-US" sz="1600" spc="-1" dirty="0"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lnSpc>
                    <a:spcPct val="100000"/>
                  </a:lnSpc>
                  <a:buNone/>
                </a:pPr>
                <a:r>
                  <a:rPr lang="en-US" sz="1600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Abdallah M. S. [et al.]. // Phys. Lett. B. —2022.—Vol.827. —P.137003.</a:t>
                </a:r>
                <a:endParaRPr lang="ru-RU" sz="1600" b="0" strike="noStrike" spc="-1" dirty="0">
                  <a:solidFill>
                    <a:srgbClr val="FF0000"/>
                  </a:solidFill>
                  <a:latin typeface="Rubik Light" panose="02000604000000020004" pitchFamily="2" charset="-79"/>
                  <a:ea typeface="Arial Unicode MS"/>
                  <a:cs typeface="Rubik Light" panose="02000604000000020004" pitchFamily="2" charset="-79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r>
                  <a:rPr lang="ru-RU" sz="1600" b="1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Хорошее </a:t>
                </a:r>
                <a:r>
                  <a:rPr lang="ru-RU" sz="1600" b="1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описание протонов </a:t>
                </a:r>
                <a:r>
                  <a:rPr lang="en-US" sz="1600" b="1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STAR</a:t>
                </a:r>
                <a:r>
                  <a:rPr lang="ru-RU" sz="1600" b="1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, за исключением больших значений </a:t>
                </a:r>
                <a:r>
                  <a:rPr lang="ru-RU" sz="1600" b="1" strike="noStrike" spc="-1" dirty="0" err="1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быстрот</a:t>
                </a:r>
                <a:r>
                  <a:rPr lang="ru-RU" sz="1600" b="1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.</a:t>
                </a:r>
                <a:endParaRPr lang="en-US" sz="1600" b="0" strike="noStrike" spc="-1" dirty="0"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228600" indent="-228600">
                  <a:lnSpc>
                    <a:spcPct val="100000"/>
                  </a:lnSpc>
                  <a:spcBef>
                    <a:spcPts val="1500"/>
                  </a:spcBef>
                  <a:buClr>
                    <a:srgbClr val="1C3257"/>
                  </a:buClr>
                  <a:buFont typeface="Wingdings" charset="2"/>
                  <a:buChar char=""/>
                  <a:tabLst>
                    <a:tab pos="0" algn="l"/>
                  </a:tabLst>
                </a:pPr>
                <a:r>
                  <a:rPr lang="ru-RU" sz="1600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Согласие с данными</a:t>
                </a:r>
                <a:r>
                  <a:rPr lang="en-US" sz="1600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 STAR </a:t>
                </a:r>
                <a:r>
                  <a:rPr lang="ru-RU" sz="1600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ухудшается с увеличением атомного числа легкого ядра.</a:t>
                </a:r>
                <a:endParaRPr lang="en-US" sz="1600" strike="noStrike" spc="-1" dirty="0"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228600" indent="-228600">
                  <a:lnSpc>
                    <a:spcPct val="100000"/>
                  </a:lnSpc>
                  <a:spcBef>
                    <a:spcPts val="1500"/>
                  </a:spcBef>
                  <a:buClr>
                    <a:srgbClr val="1C3257"/>
                  </a:buClr>
                  <a:buFont typeface="Wingdings" charset="2"/>
                  <a:buChar char=""/>
                  <a:tabLst>
                    <a:tab pos="0" algn="l"/>
                  </a:tabLst>
                </a:pPr>
                <a:r>
                  <a:rPr lang="ru-RU" sz="1600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Выбор уравнения состояния не оказывает почти никакого влияния на результат</a:t>
                </a:r>
                <a:r>
                  <a:rPr lang="en-US" sz="1600" strike="noStrike" spc="-1" dirty="0">
                    <a:solidFill>
                      <a:srgbClr val="FFFFFF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 </a:t>
                </a:r>
                <a:r>
                  <a:rPr lang="en-US" sz="1600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→ </a:t>
                </a:r>
                <a:r>
                  <a:rPr lang="ru-RU" sz="1600" b="1" strike="noStrike" spc="-1" dirty="0">
                    <a:solidFill>
                      <a:srgbClr val="1C3257"/>
                    </a:solidFill>
                    <a:latin typeface="Rubik Light" panose="02000604000000020004" pitchFamily="2" charset="-79"/>
                    <a:ea typeface="Arial Unicode MS"/>
                    <a:cs typeface="Rubik Light" panose="02000604000000020004" pitchFamily="2" charset="-79"/>
                  </a:rPr>
                  <a:t>в динамике доминирует адронная фаза.</a:t>
                </a:r>
              </a:p>
              <a:p>
                <a:pPr>
                  <a:spcBef>
                    <a:spcPts val="1500"/>
                  </a:spcBef>
                  <a:tabLst>
                    <a:tab pos="0" algn="l"/>
                  </a:tabLst>
                </a:pPr>
                <a:r>
                  <a:rPr lang="en-US" sz="1600" b="1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THESEUS-v2</a:t>
                </a:r>
                <a:r>
                  <a:rPr lang="en-US" sz="1600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: </a:t>
                </a:r>
                <a:r>
                  <a:rPr lang="en-US" sz="1600" spc="-1" dirty="0" err="1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Kozhevnikova</a:t>
                </a:r>
                <a:r>
                  <a:rPr lang="en-US" sz="1600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 M., Ivanov Y. B. Phys. Rev. C. — 2024. — Vol. 109, no. 1. — P. 014913</a:t>
                </a:r>
                <a:endParaRPr lang="en-US" sz="1600" b="1" spc="-1" dirty="0"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lnSpc>
                    <a:spcPct val="100000"/>
                  </a:lnSpc>
                  <a:spcBef>
                    <a:spcPts val="1500"/>
                  </a:spcBef>
                  <a:buNone/>
                  <a:tabLst>
                    <a:tab pos="0" algn="l"/>
                  </a:tabLst>
                </a:pPr>
                <a:endParaRPr lang="en-US" sz="1600" b="0" strike="noStrike" spc="-1" dirty="0"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981" name="Объект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80" y="1582199"/>
                <a:ext cx="5682240" cy="4992255"/>
              </a:xfrm>
              <a:prstGeom prst="rect">
                <a:avLst/>
              </a:prstGeom>
              <a:blipFill rotWithShape="0">
                <a:blip r:embed="rId2"/>
                <a:stretch>
                  <a:fillRect l="-644" t="-367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2" name="Рисунок 5"/>
          <p:cNvPicPr/>
          <p:nvPr/>
        </p:nvPicPr>
        <p:blipFill>
          <a:blip r:embed="rId3"/>
          <a:stretch/>
        </p:blipFill>
        <p:spPr>
          <a:xfrm>
            <a:off x="6234120" y="1202400"/>
            <a:ext cx="5559840" cy="4817520"/>
          </a:xfrm>
          <a:prstGeom prst="rect">
            <a:avLst/>
          </a:prstGeom>
          <a:ln w="0">
            <a:noFill/>
          </a:ln>
        </p:spPr>
      </p:pic>
      <p:sp>
        <p:nvSpPr>
          <p:cNvPr id="984" name="TextBox 6"/>
          <p:cNvSpPr/>
          <p:nvPr/>
        </p:nvSpPr>
        <p:spPr>
          <a:xfrm>
            <a:off x="11381760" y="6175800"/>
            <a:ext cx="44279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1</a:t>
            </a:r>
            <a:r>
              <a:rPr lang="en-US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8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TextBox 2"/>
          <p:cNvSpPr/>
          <p:nvPr/>
        </p:nvSpPr>
        <p:spPr>
          <a:xfrm>
            <a:off x="498960" y="331920"/>
            <a:ext cx="93967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3 ГэВ: вклад нестабильных состояний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987" name="Рисунок 5"/>
          <p:cNvPicPr/>
          <p:nvPr/>
        </p:nvPicPr>
        <p:blipFill>
          <a:blip r:embed="rId2"/>
          <a:stretch/>
        </p:blipFill>
        <p:spPr>
          <a:xfrm>
            <a:off x="7467480" y="1417320"/>
            <a:ext cx="4134600" cy="4869720"/>
          </a:xfrm>
          <a:prstGeom prst="rect">
            <a:avLst/>
          </a:prstGeom>
          <a:ln w="0">
            <a:noFill/>
          </a:ln>
        </p:spPr>
      </p:pic>
      <p:sp>
        <p:nvSpPr>
          <p:cNvPr id="988" name="TextBox 4"/>
          <p:cNvSpPr/>
          <p:nvPr/>
        </p:nvSpPr>
        <p:spPr>
          <a:xfrm>
            <a:off x="11379240" y="6175800"/>
            <a:ext cx="43157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1</a:t>
            </a:r>
            <a:r>
              <a:rPr lang="en-US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9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/>
              <p:cNvSpPr>
                <a:spLocks noGrp="1"/>
              </p:cNvSpPr>
              <p:nvPr/>
            </p:nvSpPr>
            <p:spPr>
              <a:xfrm>
                <a:off x="600479" y="1417468"/>
                <a:ext cx="6623281" cy="47801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Обнаружено 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(Phys. Rev. C 107, no.2, 024903 (2023), Particles 6, no.1, 440-450),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что </a:t>
                </a:r>
                <a:r>
                  <a:rPr lang="ru-RU" sz="16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вклад от распадов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*  </a:t>
                </a:r>
                <a:r>
                  <a:rPr lang="ru-RU" sz="16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дейтроны пренебрежимо мал, но более существенен для тритонов и ядер</a:t>
                </a:r>
                <a:r>
                  <a:rPr lang="en-US" sz="16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6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энергиях</a:t>
                </a:r>
                <a:r>
                  <a:rPr lang="en-US" sz="16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6B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FF6B26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6B26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600" i="1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600" b="0" i="0" smtClean="0">
                        <a:solidFill>
                          <a:srgbClr val="FF6B26"/>
                        </a:solidFill>
                        <a:latin typeface="Cambria Math" panose="02040503050406030204" pitchFamily="18" charset="0"/>
                      </a:rPr>
                      <m:t>ГэВ</m:t>
                    </m:r>
                  </m:oMath>
                </a14:m>
                <a:r>
                  <a:rPr lang="en-US" sz="1600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при больших значениях </a:t>
                </a:r>
                <a:r>
                  <a:rPr lang="ru-RU" sz="16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 </a:t>
                </a:r>
              </a:p>
              <a:p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При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1600" b="0" i="0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60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ГэВ</m:t>
                    </m:r>
                  </m:oMath>
                </a14:m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предсказаны (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V. </a:t>
                </a:r>
                <a:r>
                  <a:rPr lang="en-US" sz="16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Vovchenko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et al., Phys. Lett. B, 135746 (2020)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), вклады ~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60%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 тритонов и </a:t>
                </a:r>
                <a:r>
                  <a:rPr lang="en-US" sz="1600" baseline="30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3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He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даже при у=0.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Наш расчет подтверждает:</a:t>
                </a:r>
                <a:r>
                  <a:rPr lang="en-US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вклад </a:t>
                </a:r>
                <a:r>
                  <a:rPr lang="en-US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∼20% </a:t>
                </a:r>
                <a:r>
                  <a:rPr lang="ru-RU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 дейтронов и </a:t>
                </a:r>
                <a:r>
                  <a:rPr lang="en-US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50–100% (</a:t>
                </a:r>
                <a:r>
                  <a:rPr lang="ru-RU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зависимости от быстроты</a:t>
                </a:r>
                <a:r>
                  <a:rPr lang="en-US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 </a:t>
                </a:r>
                <a:r>
                  <a:rPr lang="ru-RU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b="1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b="1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b="1" i="1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  <m:e>
                        <m:r>
                          <a:rPr lang="en-US" sz="1600" b="1" i="0">
                            <a:solidFill>
                              <a:srgbClr val="FF6B26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</m:sPre>
                  </m:oMath>
                </a14:m>
                <a:r>
                  <a:rPr lang="en-US" sz="1600" b="1" dirty="0">
                    <a:solidFill>
                      <a:srgbClr val="FF6B26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 </a:t>
                </a:r>
              </a:p>
              <a:p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Также показано, что поток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дейтронов, тритонов и ядер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оказался нечувствителен к вкладом от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* .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r>
                  <a:rPr lang="en-US" sz="1600" b="1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THESEUS-v2</a:t>
                </a:r>
                <a:r>
                  <a:rPr lang="en-US" sz="1600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: </a:t>
                </a:r>
                <a:r>
                  <a:rPr lang="en-US" sz="1600" spc="-1" dirty="0" err="1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Kozhevnikova</a:t>
                </a:r>
                <a:r>
                  <a:rPr lang="en-US" sz="1600" spc="-1" dirty="0">
                    <a:solidFill>
                      <a:srgbClr val="1C3257"/>
                    </a:solidFill>
                    <a:latin typeface="Rubik Light"/>
                    <a:ea typeface="Arial Unicode MS"/>
                  </a:rPr>
                  <a:t> M., Ivanov Y. B. Phys. Rev. C. — 2024. — Vol. 109, no. 1. — P. 014913</a:t>
                </a:r>
                <a:endParaRPr lang="en-US" sz="1600" b="1" dirty="0">
                  <a:solidFill>
                    <a:srgbClr val="002060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r>
                  <a:rPr lang="en-US" sz="1600" b="1" dirty="0">
                    <a:solidFill>
                      <a:srgbClr val="002060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STAR: </a:t>
                </a:r>
                <a:r>
                  <a:rPr lang="en-US" sz="16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Phys.Rev.C</a:t>
                </a:r>
                <a:r>
                  <a:rPr lang="en-US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110 (2024) 5, 054911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endParaRPr lang="ru-RU" sz="16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endParaRPr lang="ru-RU" sz="16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6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79" y="1417468"/>
                <a:ext cx="6623281" cy="4780132"/>
              </a:xfrm>
              <a:prstGeom prst="rect">
                <a:avLst/>
              </a:prstGeom>
              <a:blipFill rotWithShape="0">
                <a:blip r:embed="rId3"/>
                <a:stretch>
                  <a:fillRect l="-552" t="-383" r="-10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0"/>
            <a:ext cx="2775284" cy="6858000"/>
          </a:xfrm>
          <a:prstGeom prst="rect">
            <a:avLst/>
          </a:prstGeom>
          <a:solidFill>
            <a:srgbClr val="1C256C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rgbClr val="1C3257"/>
              </a:solidFill>
              <a:latin typeface="+mj-lt"/>
            </a:endParaRPr>
          </a:p>
        </p:txBody>
      </p:sp>
      <p:sp>
        <p:nvSpPr>
          <p:cNvPr id="6" name="TextBox 23"/>
          <p:cNvSpPr/>
          <p:nvPr/>
        </p:nvSpPr>
        <p:spPr>
          <a:xfrm>
            <a:off x="1" y="1684857"/>
            <a:ext cx="284652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FFFFFF"/>
                </a:solidFill>
                <a:latin typeface="Montserrat Black"/>
                <a:ea typeface="Arial Unicode MS"/>
              </a:rPr>
              <a:t>Содержание</a:t>
            </a:r>
          </a:p>
          <a:p>
            <a:pPr>
              <a:lnSpc>
                <a:spcPct val="100000"/>
              </a:lnSpc>
              <a:buNone/>
            </a:pPr>
            <a:r>
              <a:rPr lang="ru-RU" sz="2800" spc="-1" dirty="0">
                <a:solidFill>
                  <a:srgbClr val="FFFFFF"/>
                </a:solidFill>
                <a:latin typeface="Montserrat Black"/>
                <a:ea typeface="Arial Unicode MS"/>
              </a:rPr>
              <a:t>диссертации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7" name="Овал 3"/>
          <p:cNvSpPr/>
          <p:nvPr/>
        </p:nvSpPr>
        <p:spPr>
          <a:xfrm>
            <a:off x="2425722" y="689811"/>
            <a:ext cx="738908" cy="781562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13"/>
              <p:cNvSpPr/>
              <p:nvPr/>
            </p:nvSpPr>
            <p:spPr>
              <a:xfrm>
                <a:off x="3186910" y="188877"/>
                <a:ext cx="9005090" cy="6554187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  <a:buNone/>
                </a:pPr>
                <a:r>
                  <a:rPr lang="ru-RU" sz="2400" b="0" strike="noStrike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Введение</a:t>
                </a:r>
              </a:p>
              <a:p>
                <a:r>
                  <a:rPr lang="ru-RU" sz="2000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Краткий обзор темы. Актуальность темы. Цели и задачи.</a:t>
                </a:r>
              </a:p>
              <a:p>
                <a:endParaRPr lang="ru-RU" sz="2000" spc="-1" dirty="0">
                  <a:solidFill>
                    <a:srgbClr val="1C256C"/>
                  </a:solidFill>
                  <a:latin typeface="Rubik Light"/>
                  <a:ea typeface="Arial Unicode MS"/>
                </a:endParaRPr>
              </a:p>
              <a:p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Глава 1</a:t>
                </a:r>
                <a:r>
                  <a:rPr lang="en-US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.</a:t>
                </a:r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 Описание модели 3</a:t>
                </a:r>
                <a:r>
                  <a:rPr lang="en-US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FD </a:t>
                </a:r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и </a:t>
                </a:r>
                <a:r>
                  <a:rPr lang="en-US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THESEUS</a:t>
                </a:r>
                <a:endParaRPr lang="ru-RU" sz="2400" spc="-1" dirty="0">
                  <a:solidFill>
                    <a:srgbClr val="1C256C"/>
                  </a:solidFill>
                  <a:latin typeface="Montserrat Black"/>
                  <a:ea typeface="Arial Unicode MS"/>
                </a:endParaRPr>
              </a:p>
              <a:p>
                <a:r>
                  <a:rPr lang="ru-RU" sz="2000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Основные стадии моделирования, новая версия генератора </a:t>
                </a:r>
                <a:r>
                  <a:rPr lang="en-US" sz="2000" spc="-1" dirty="0">
                    <a:solidFill>
                      <a:srgbClr val="1C256C"/>
                    </a:solidFill>
                    <a:latin typeface="Rubik Light"/>
                    <a:ea typeface="Arial Unicode MS"/>
                  </a:rPr>
                  <a:t>THESEUS-v2</a:t>
                </a:r>
                <a:endParaRPr lang="ru-RU" sz="2000" spc="-1" dirty="0">
                  <a:solidFill>
                    <a:srgbClr val="1C256C"/>
                  </a:solidFill>
                  <a:latin typeface="Rubik Light"/>
                  <a:ea typeface="Arial Unicode MS"/>
                </a:endParaRPr>
              </a:p>
              <a:p>
                <a:endParaRPr lang="ru-RU" sz="2000" spc="-1" dirty="0">
                  <a:solidFill>
                    <a:srgbClr val="1C256C"/>
                  </a:solidFill>
                  <a:latin typeface="Rubik Light"/>
                  <a:ea typeface="Arial Unicode MS"/>
                </a:endParaRPr>
              </a:p>
              <a:p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Глава 2</a:t>
                </a:r>
                <a:r>
                  <a:rPr lang="en-US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. </a:t>
                </a:r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Моделирование рождения легких ядер</a:t>
                </a:r>
              </a:p>
              <a:p>
                <a:r>
                  <a:rPr lang="ru-RU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Расчеты </a:t>
                </a:r>
                <a:r>
                  <a:rPr lang="ru-RU" altLang="ko-KR" sz="2000" dirty="0" err="1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быстротных</a:t>
                </a:r>
                <a:r>
                  <a:rPr lang="ru-RU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распределений,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ko-KR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ko-KR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2000" i="1">
                            <a:solidFill>
                              <a:srgbClr val="1C256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-</a:t>
                </a:r>
                <a:r>
                  <a:rPr lang="ru-RU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спектров, коллективных потоков, отношений выходов частиц при различных энергиях. Анализ полученных результатов.</a:t>
                </a:r>
              </a:p>
              <a:p>
                <a:endParaRPr lang="ru-RU" altLang="ko-KR" sz="2000" dirty="0">
                  <a:solidFill>
                    <a:srgbClr val="1C256C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Глава 3</a:t>
                </a:r>
                <a:r>
                  <a:rPr lang="en-US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. </a:t>
                </a:r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Моделирование рождения  гиперядер</a:t>
                </a:r>
              </a:p>
              <a:p>
                <a:r>
                  <a:rPr lang="ru-RU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Глобальные наблюдаемые, направленный поток, Анализ полученных результатов.</a:t>
                </a:r>
              </a:p>
              <a:p>
                <a:endParaRPr lang="ru-RU" altLang="ko-KR" sz="2000" dirty="0">
                  <a:solidFill>
                    <a:srgbClr val="1C256C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2400" spc="-1" dirty="0">
                    <a:solidFill>
                      <a:srgbClr val="1C256C"/>
                    </a:solidFill>
                    <a:latin typeface="Montserrat Black"/>
                    <a:ea typeface="Arial Unicode MS"/>
                  </a:rPr>
                  <a:t>Заключение</a:t>
                </a:r>
              </a:p>
              <a:p>
                <a:r>
                  <a:rPr lang="ru-RU" altLang="ko-KR" sz="2000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Научная новизна, теоретическая и практическая значимость. Положения, выносимые на защиту. Личный вклад. Публикации. Достоверность и апробация результатов. Основные итоги исследования</a:t>
                </a:r>
                <a:endParaRPr lang="en-US" sz="2000" spc="-1" dirty="0"/>
              </a:p>
            </p:txBody>
          </p:sp>
        </mc:Choice>
        <mc:Fallback xmlns="">
          <p:sp>
            <p:nvSpPr>
              <p:cNvPr id="8" name="직사각형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910" y="188877"/>
                <a:ext cx="9005090" cy="6554187"/>
              </a:xfrm>
              <a:prstGeom prst="rect">
                <a:avLst/>
              </a:prstGeom>
              <a:blipFill rotWithShape="0">
                <a:blip r:embed="rId2"/>
                <a:stretch>
                  <a:fillRect l="-1083" t="-651" r="-677" b="-837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432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사각형: 둥근 모서리 4"/>
          <p:cNvSpPr/>
          <p:nvPr/>
        </p:nvSpPr>
        <p:spPr>
          <a:xfrm>
            <a:off x="3692880" y="1626840"/>
            <a:ext cx="4806000" cy="3604320"/>
          </a:xfrm>
          <a:prstGeom prst="roundRect">
            <a:avLst>
              <a:gd name="adj" fmla="val 10410"/>
            </a:avLst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TextBox 5"/>
          <p:cNvSpPr/>
          <p:nvPr/>
        </p:nvSpPr>
        <p:spPr>
          <a:xfrm>
            <a:off x="4023720" y="2398675"/>
            <a:ext cx="414432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rgbClr val="FFFFFF"/>
                </a:solidFill>
                <a:latin typeface="Montserrat Black"/>
                <a:ea typeface="Arial Unicode MS"/>
              </a:rPr>
              <a:t>Глава 3.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200" spc="-1" dirty="0">
                <a:solidFill>
                  <a:srgbClr val="FFFFFF"/>
                </a:solidFill>
                <a:latin typeface="Montserrat Black"/>
                <a:ea typeface="Arial Unicode MS"/>
              </a:rPr>
              <a:t>Исследование гиперядер</a:t>
            </a:r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5960962" cy="6858000"/>
          </a:xfrm>
          <a:prstGeom prst="rect">
            <a:avLst/>
          </a:prstGeom>
          <a:solidFill>
            <a:srgbClr val="1C256C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rgbClr val="1C3257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320" y="1202660"/>
            <a:ext cx="5672897" cy="4198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496922" y="409810"/>
            <a:ext cx="5957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chemeClr val="bg1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Средний поперечный импульс</a:t>
            </a:r>
            <a:endParaRPr lang="ko-KR" altLang="en-US" sz="2800" dirty="0">
              <a:solidFill>
                <a:srgbClr val="1C3257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/>
              <p:cNvSpPr>
                <a:spLocks noGrp="1"/>
              </p:cNvSpPr>
              <p:nvPr/>
            </p:nvSpPr>
            <p:spPr>
              <a:xfrm>
                <a:off x="493923" y="1623104"/>
                <a:ext cx="5212145" cy="49529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p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l-GR" sz="1800" dirty="0">
                    <a:solidFill>
                      <a:schemeClr val="bg1"/>
                    </a:solidFill>
                    <a:cs typeface="Rubik Light" panose="02000604000000020004" pitchFamily="2" charset="-79"/>
                  </a:rPr>
                  <a:t>Λ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стандартное замораживание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 последующим </a:t>
                </a:r>
                <a:r>
                  <a:rPr lang="ru-RU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дожигом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UrQMD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;</a:t>
                </a: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d, t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позднее замораживание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;</a:t>
                </a:r>
                <a:endParaRPr lang="en-US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стандартное замораживание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  <a:r>
                  <a:rPr lang="el-GR" sz="1800" dirty="0">
                    <a:solidFill>
                      <a:schemeClr val="bg1"/>
                    </a:solidFill>
                    <a:cs typeface="Rubik Light" panose="02000604000000020004" pitchFamily="2" charset="-79"/>
                  </a:rPr>
                  <a:t> </a:t>
                </a:r>
                <a:endParaRPr lang="en-US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ru-RU" sz="1800" b="1" dirty="0">
                    <a:solidFill>
                      <a:schemeClr val="accent4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Результаты хорошо согласуются с экспериментом, воспроизводятся даже небольшие отклонения от прямой.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ru-RU" sz="1800" b="1" dirty="0">
                  <a:solidFill>
                    <a:schemeClr val="accent4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1800" b="1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THESEUS-v2: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Kozhevnikova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M., Ivanov Y. B. Phys. Rev. C. —2024. — Vol. 109, no. 3. — P. 034901.</a:t>
                </a:r>
                <a:endParaRPr lang="ru-RU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5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23" y="1623104"/>
                <a:ext cx="5212145" cy="4952916"/>
              </a:xfrm>
              <a:prstGeom prst="rect">
                <a:avLst/>
              </a:prstGeom>
              <a:blipFill rotWithShape="0">
                <a:blip r:embed="rId3"/>
                <a:stretch>
                  <a:fillRect l="-936" t="-615" b="-7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Овал 7"/>
          <p:cNvSpPr/>
          <p:nvPr/>
        </p:nvSpPr>
        <p:spPr>
          <a:xfrm>
            <a:off x="-843252" y="505504"/>
            <a:ext cx="1117600" cy="1117600"/>
          </a:xfrm>
          <a:prstGeom prst="ellipse">
            <a:avLst/>
          </a:prstGeom>
          <a:solidFill>
            <a:srgbClr val="4944C0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490720" y="6430809"/>
            <a:ext cx="680720" cy="680720"/>
          </a:xfrm>
          <a:prstGeom prst="ellipse">
            <a:avLst/>
          </a:prstGeom>
          <a:solidFill>
            <a:srgbClr val="FDA24E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320" y="5591135"/>
            <a:ext cx="5501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STAR: </a:t>
            </a:r>
            <a:r>
              <a:rPr lang="en-US" sz="16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M. I. Abdulhamid</a:t>
            </a:r>
            <a:r>
              <a:rPr lang="ru-RU" sz="16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et al. PhysRevC.110.054911 (2024)</a:t>
            </a:r>
          </a:p>
          <a:p>
            <a:r>
              <a:rPr lang="en-US" sz="16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Ji Y. // EPJ Web Conf. — 2023. — Vol. 276. — P. 04003.</a:t>
            </a:r>
            <a:endParaRPr lang="ru-RU" sz="16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92683" y="6175910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1</a:t>
            </a:r>
            <a:endParaRPr lang="ru-RU" sz="20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1421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7142480" cy="6858000"/>
          </a:xfrm>
          <a:prstGeom prst="rect">
            <a:avLst/>
          </a:prstGeom>
          <a:solidFill>
            <a:srgbClr val="1C256C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rgbClr val="1C3257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548695" y="362360"/>
            <a:ext cx="6153249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chemeClr val="bg1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Отношения выходов частиц</a:t>
            </a:r>
            <a:endParaRPr lang="ko-KR" altLang="en-US" sz="2800" dirty="0">
              <a:solidFill>
                <a:schemeClr val="bg1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/>
              <p:cNvSpPr>
                <a:spLocks noGrp="1"/>
              </p:cNvSpPr>
              <p:nvPr/>
            </p:nvSpPr>
            <p:spPr>
              <a:xfrm>
                <a:off x="276980" y="857017"/>
                <a:ext cx="6718180" cy="5852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p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l-GR" sz="1800" dirty="0">
                    <a:solidFill>
                      <a:schemeClr val="bg1"/>
                    </a:solidFill>
                    <a:cs typeface="Rubik Light" panose="02000604000000020004" pitchFamily="2" charset="-79"/>
                  </a:rPr>
                  <a:t>Λ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стандартное замораживание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 последующим </a:t>
                </a:r>
                <a:r>
                  <a:rPr lang="ru-RU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дожигом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UrQMD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;</a:t>
                </a: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t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позднее замораживание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       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;</a:t>
                </a:r>
                <a:endParaRPr lang="en-US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стандартное замораживание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;</a:t>
                </a:r>
                <a:endParaRPr lang="en-US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предсказание для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со стандартным и поздним замораживанием.</a:t>
                </a:r>
              </a:p>
              <a:p>
                <a:pPr marL="0" indent="0">
                  <a:buNone/>
                </a:pP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Небольшая переоценка отношения 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t/p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по причине недооценки выхода протонов 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(</a:t>
                </a:r>
                <a:r>
                  <a:rPr lang="en-US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Kozhevnikova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Ivanov, Phys. Rev. C 109, no.1, 014913 (2024)).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Мало различия между различными уравнениями состояния 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-&gt; </a:t>
                </a:r>
                <a:r>
                  <a:rPr lang="ru-RU" sz="1800" b="1" dirty="0">
                    <a:solidFill>
                      <a:schemeClr val="accent4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эволюция системы происходит преимущественно в </a:t>
                </a:r>
                <a:r>
                  <a:rPr lang="ru-RU" sz="1800" b="1" dirty="0" err="1">
                    <a:solidFill>
                      <a:schemeClr val="accent4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адронной</a:t>
                </a:r>
                <a:r>
                  <a:rPr lang="ru-RU" sz="1800" b="1" dirty="0">
                    <a:solidFill>
                      <a:schemeClr val="accent4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фазе.</a:t>
                </a:r>
                <a:endParaRPr lang="en-US" sz="1800" b="1" dirty="0">
                  <a:solidFill>
                    <a:schemeClr val="accent4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endParaRPr lang="en-US" sz="1800" b="1" dirty="0">
                  <a:solidFill>
                    <a:schemeClr val="accent4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THESEUS-v2: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Kozhevnikova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M., Ivanov Y. B. Phys. Rev. C. —2024. — Vol. 109, no. 3. — P. 034901.</a:t>
                </a:r>
                <a:endParaRPr lang="ru-RU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endParaRPr lang="ru-RU" sz="1800" b="1" dirty="0">
                  <a:solidFill>
                    <a:schemeClr val="accent4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5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80" y="857017"/>
                <a:ext cx="6718180" cy="5852701"/>
              </a:xfrm>
              <a:prstGeom prst="rect">
                <a:avLst/>
              </a:prstGeom>
              <a:blipFill rotWithShape="0">
                <a:blip r:embed="rId2"/>
                <a:stretch>
                  <a:fillRect l="-725" t="-6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27" y="105392"/>
            <a:ext cx="4506949" cy="610742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837680" y="629548"/>
            <a:ext cx="609600" cy="609600"/>
          </a:xfrm>
          <a:prstGeom prst="ellipse">
            <a:avLst/>
          </a:prstGeom>
          <a:solidFill>
            <a:srgbClr val="4944C0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-240331" y="4052730"/>
            <a:ext cx="480662" cy="480662"/>
          </a:xfrm>
          <a:prstGeom prst="ellipse">
            <a:avLst/>
          </a:prstGeom>
          <a:solidFill>
            <a:srgbClr val="FF6B26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53475" y="6063388"/>
            <a:ext cx="4311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STAR: </a:t>
            </a:r>
          </a:p>
          <a:p>
            <a:r>
              <a:rPr lang="en-US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M. I. </a:t>
            </a:r>
            <a:r>
              <a:rPr lang="en-US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Abdulhamid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et al. PhysRevC.110.054911 (2024)</a:t>
            </a:r>
          </a:p>
          <a:p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Ji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Y. //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talk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at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Quark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Matter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2023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9771" y="6186499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</a:t>
            </a:r>
            <a:endParaRPr lang="ru-RU" sz="20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28404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984240" cy="6858000"/>
          </a:xfrm>
          <a:prstGeom prst="rect">
            <a:avLst/>
          </a:prstGeom>
          <a:solidFill>
            <a:srgbClr val="1C256C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rgbClr val="1C3257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548695" y="362360"/>
            <a:ext cx="6153249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chemeClr val="bg1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Направленный поток</a:t>
            </a:r>
            <a:endParaRPr lang="ko-KR" altLang="en-US" sz="2800" dirty="0">
              <a:solidFill>
                <a:schemeClr val="bg1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/>
              <p:cNvSpPr>
                <a:spLocks noGrp="1"/>
              </p:cNvSpPr>
              <p:nvPr/>
            </p:nvSpPr>
            <p:spPr>
              <a:xfrm>
                <a:off x="548695" y="1013504"/>
                <a:ext cx="5435545" cy="55295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p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l-GR" sz="1800" dirty="0">
                    <a:solidFill>
                      <a:schemeClr val="bg1"/>
                    </a:solidFill>
                    <a:cs typeface="Rubik Light" panose="02000604000000020004" pitchFamily="2" charset="-79"/>
                  </a:rPr>
                  <a:t>Λ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стандартное замораживание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=0.4 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 последующим </a:t>
                </a:r>
                <a:r>
                  <a:rPr lang="ru-RU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дожигом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UrQMD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  <a:endParaRPr lang="ru-RU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t, </a:t>
                </a:r>
                <a:r>
                  <a:rPr lang="en-US" sz="1800" baseline="300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4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sPre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используется позднее замораживание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=0.2</m:t>
                    </m:r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Хорошее согласие для 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p 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l-GR" sz="1800" dirty="0">
                    <a:solidFill>
                      <a:schemeClr val="bg1"/>
                    </a:solidFill>
                    <a:cs typeface="Rubik Light" panose="02000604000000020004" pitchFamily="2" charset="-79"/>
                  </a:rPr>
                  <a:t>Λ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особенно в области центральных </a:t>
                </a:r>
                <a:r>
                  <a:rPr lang="ru-RU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endParaRPr lang="ru-RU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Нет зависимости результатов для (</a:t>
                </a:r>
                <a:r>
                  <a:rPr lang="ru-RU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 от уравнения состояния.</a:t>
                </a:r>
                <a:endParaRPr lang="en-US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r>
                  <a:rPr lang="ru-RU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 гиперядер результаты находятся в согласии с экспериментом в рамках статистических погрешностей.</a:t>
                </a:r>
                <a:endParaRPr lang="en-US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endParaRPr lang="en-US" sz="1800" b="1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r>
                  <a:rPr lang="en-US" sz="1800" b="1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THESEUS-v2: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Kozhevnikova</a:t>
                </a:r>
                <a:r>
                  <a:rPr lang="en-US" sz="1800" dirty="0">
                    <a:solidFill>
                      <a:schemeClr val="bg1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M., Ivanov Y. B. Phys. Rev. C. —2024. — Vol. 109, no. 3. — P. 034901.</a:t>
                </a:r>
                <a:endParaRPr lang="ru-RU" sz="1800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endParaRPr lang="ru-RU" sz="1800" b="1" dirty="0">
                  <a:solidFill>
                    <a:schemeClr val="bg1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5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95" y="1013504"/>
                <a:ext cx="5435545" cy="5529536"/>
              </a:xfrm>
              <a:prstGeom prst="rect">
                <a:avLst/>
              </a:prstGeom>
              <a:blipFill rotWithShape="0">
                <a:blip r:embed="rId2"/>
                <a:stretch>
                  <a:fillRect l="-897" t="-5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144" y="116197"/>
            <a:ext cx="5821680" cy="5908385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-1113849" y="2867152"/>
            <a:ext cx="1564640" cy="1564640"/>
          </a:xfrm>
          <a:prstGeom prst="ellipse">
            <a:avLst/>
          </a:prstGeom>
          <a:solidFill>
            <a:srgbClr val="4944C0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59183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STAR: </a:t>
            </a:r>
          </a:p>
          <a:p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Abdallah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M. S. [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et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al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.]. //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Phys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.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Lett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. B. — 2022. — </a:t>
            </a:r>
            <a:r>
              <a:rPr lang="ru-RU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Vol</a:t>
            </a:r>
            <a:r>
              <a:rPr lang="ru-RU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. 827. — P. 136941</a:t>
            </a:r>
            <a:r>
              <a:rPr lang="en-US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,</a:t>
            </a:r>
          </a:p>
          <a:p>
            <a:r>
              <a:rPr lang="en-US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Abdallah M. S. [et al.]. //Phys. Lett. B. —2022. —Vol.827. —P.137003,</a:t>
            </a:r>
          </a:p>
          <a:p>
            <a:r>
              <a:rPr lang="en-US" sz="1200" dirty="0" err="1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Aboona</a:t>
            </a:r>
            <a:r>
              <a:rPr lang="en-US" sz="12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B. [et al.]. // Phys. Rev. Lett. — 2023. — Vol. 130, no. 21. — P. 212301. </a:t>
            </a:r>
            <a:endParaRPr lang="ru-RU" sz="12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93851" y="6142930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3</a:t>
            </a:r>
            <a:endParaRPr lang="ru-RU" sz="20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2847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사각형: 둥근 모서리 4"/>
          <p:cNvSpPr/>
          <p:nvPr/>
        </p:nvSpPr>
        <p:spPr>
          <a:xfrm>
            <a:off x="3692880" y="1626840"/>
            <a:ext cx="4806000" cy="3604320"/>
          </a:xfrm>
          <a:prstGeom prst="roundRect">
            <a:avLst>
              <a:gd name="adj" fmla="val 10410"/>
            </a:avLst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5" name="TextBox 5"/>
          <p:cNvSpPr/>
          <p:nvPr/>
        </p:nvSpPr>
        <p:spPr>
          <a:xfrm>
            <a:off x="4023720" y="2732760"/>
            <a:ext cx="41443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rgbClr val="FFFFFF"/>
                </a:solidFill>
                <a:latin typeface="Montserrat Black"/>
                <a:ea typeface="Arial Unicode MS"/>
              </a:rPr>
              <a:t>Заключение</a:t>
            </a:r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2"/>
              <p:cNvSpPr>
                <a:spLocks noGrp="1"/>
              </p:cNvSpPr>
              <p:nvPr/>
            </p:nvSpPr>
            <p:spPr>
              <a:xfrm>
                <a:off x="857954" y="875010"/>
                <a:ext cx="10526326" cy="54617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Разработан новый подход к моделированию легких (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 в столкновениях тяжелых ионов, основанный на термодинамическом описании в рамках полномасштабного 3D моделирования ядерных столкновений, в котором  адроны и легкие (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)ядра рассматриваются единообразно. Этот подход реализован в обновленной версии генератора THESEUS, предназначенного для моделирования столкновений тяжелых ионов при умеренно релятивистских энергиях.</a:t>
                </a:r>
                <a:endParaRPr lang="en-US" sz="1600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этом подходе не требуются дополнительные феноменологические параметры, как в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коалесцентных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моделях, или обширные входные данные, как это необходимо в динамических моделях. Температуры и химические потенциалы не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параметризуются согласно экспериментальным данным, как в статистической модели или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Blast-Wave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а рассчитываются в модели 3FD (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Three-Fluid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Dynamics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), исходя из начальных данных и уравнения состояния. Следовательно, такой подход существенно увеличивает предсказательную силу моделирования.</a:t>
                </a:r>
                <a:endParaRPr lang="en-US" sz="1600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Разработанный новый подход  впервые применен к анализу данных по легким ядрам в столкновениях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Pb+Pb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энергиях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19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ГэВ.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Изучены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быстротные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распределения,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-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спектры, направленный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 эллиптический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потоки. Полученные результаты находятся в разумном согласии  с имеющимися экспериментальными данными. </a:t>
                </a:r>
              </a:p>
              <a:p>
                <a:pPr marL="0" indent="0">
                  <a:buNone/>
                </a:pP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Также впервые проведено аналогичное исследование для гиперядер, таких как 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гипертритий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гипергелий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в столкновениях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энергии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ГэВ.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endParaRPr lang="ru-RU" sz="1600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r>
                  <a:rPr lang="ru-RU" sz="1600" b="1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Таким образом, данная диссертационная работа имеет научную новизну как в разработке метода, так и его применения к описанию данных.</a:t>
                </a:r>
                <a:endParaRPr lang="en-US" sz="1600" b="1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2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54" y="875010"/>
                <a:ext cx="10526326" cy="5461782"/>
              </a:xfrm>
              <a:prstGeom prst="rect">
                <a:avLst/>
              </a:prstGeom>
              <a:blipFill rotWithShape="0">
                <a:blip r:embed="rId2"/>
                <a:stretch>
                  <a:fillRect l="-347" t="-335" r="-753" b="-23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830735" y="323752"/>
            <a:ext cx="10920248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rgbClr val="1C256C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Научная новизна</a:t>
            </a:r>
            <a:endParaRPr lang="ko-KR" altLang="en-US" sz="2800" dirty="0">
              <a:solidFill>
                <a:srgbClr val="1C256C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750983" y="4489704"/>
            <a:ext cx="1499616" cy="1499616"/>
          </a:xfrm>
          <a:prstGeom prst="ellipse">
            <a:avLst/>
          </a:prstGeom>
          <a:solidFill>
            <a:srgbClr val="4944C0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-896112" y="858129"/>
            <a:ext cx="1572768" cy="1572768"/>
          </a:xfrm>
          <a:prstGeom prst="ellipse">
            <a:avLst/>
          </a:prstGeom>
          <a:solidFill>
            <a:srgbClr val="FFB515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250168" y="606786"/>
            <a:ext cx="268224" cy="268224"/>
          </a:xfrm>
          <a:prstGeom prst="ellipse">
            <a:avLst/>
          </a:prstGeom>
          <a:solidFill>
            <a:srgbClr val="F789A3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92683" y="6175910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82573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830735" y="914183"/>
            <a:ext cx="10526326" cy="5461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Разработанная новая версия генератора THESEUS и проведенное в данной работе с помощью неё исследование легких ядер дает возможность делать предсказания для будущих экспериментов при умеренно релятивистских энергиях столкновения тяжелых ионов.  Это может помочь в планировании таких экспериментов, в частности, на новом ускорительном комплексе NICA в Дубне.</a:t>
            </a:r>
            <a:endParaRPr lang="en-US" sz="2000" dirty="0">
              <a:solidFill>
                <a:srgbClr val="1C256C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Кроме того, термодинамический подход к образованию легких ядер сам по себе имеет теоретический интерес. Полученные разумные результаты показывают, что термодинамический подход в рамках гидродинамической модели применим к описанию рождения не только различных адронов, но и таких деликатных объектов, как легкие (</a:t>
            </a:r>
            <a:r>
              <a:rPr lang="ru-RU" sz="20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гипер</a:t>
            </a: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)ядра, энергии связи которых много меньше энергии возбуждения ядерной среды.</a:t>
            </a:r>
            <a:endParaRPr lang="en-US" sz="2000" dirty="0">
              <a:solidFill>
                <a:srgbClr val="1C256C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Поскольку в 3FD и THESEUS </a:t>
            </a:r>
            <a:r>
              <a:rPr lang="en-US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отсутствуют критическая точка и флуктуации, характерные для неравновесной </a:t>
            </a:r>
            <a:r>
              <a:rPr lang="ru-RU" sz="20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спинодальной</a:t>
            </a: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фазы, генератор THESEUS дает некоторый реперный расчет выходов легких ядер, заметное превышение выходов (</a:t>
            </a:r>
            <a:r>
              <a:rPr lang="ru-RU" sz="20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гипер</a:t>
            </a: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)ядер над результатами которого в некоторой области энергий столкновения может указывать на присутствие критической точки или </a:t>
            </a:r>
            <a:r>
              <a:rPr lang="ru-RU" sz="20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спинодальной</a:t>
            </a:r>
            <a:r>
              <a:rPr lang="ru-RU" sz="20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неустойчивости. </a:t>
            </a:r>
            <a:endParaRPr lang="en-US" sz="2000" dirty="0">
              <a:solidFill>
                <a:srgbClr val="1C256C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830735" y="323752"/>
            <a:ext cx="10920248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rgbClr val="1C256C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Теоретическая и практическая значимость работы</a:t>
            </a:r>
            <a:endParaRPr lang="ko-KR" altLang="en-US" sz="2800" dirty="0">
              <a:solidFill>
                <a:srgbClr val="1C256C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-1383432" y="1386902"/>
            <a:ext cx="2066544" cy="2066544"/>
          </a:xfrm>
          <a:prstGeom prst="ellipse">
            <a:avLst/>
          </a:prstGeom>
          <a:solidFill>
            <a:srgbClr val="4944C0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684201" y="1244907"/>
            <a:ext cx="1181815" cy="1181815"/>
          </a:xfrm>
          <a:prstGeom prst="ellipse">
            <a:avLst/>
          </a:prstGeom>
          <a:solidFill>
            <a:srgbClr val="FFB515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266016" y="5094811"/>
            <a:ext cx="268224" cy="268224"/>
          </a:xfrm>
          <a:prstGeom prst="ellipse">
            <a:avLst/>
          </a:prstGeom>
          <a:solidFill>
            <a:srgbClr val="F789A3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92683" y="6175910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684838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2"/>
              <p:cNvSpPr>
                <a:spLocks noGrp="1"/>
              </p:cNvSpPr>
              <p:nvPr/>
            </p:nvSpPr>
            <p:spPr>
              <a:xfrm>
                <a:off x="1260503" y="768388"/>
                <a:ext cx="9309961" cy="60896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ru-RU" sz="20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Разработанная новая версия генератора THESEUS позволяет моделировать легкие (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)ядра на основе термодинамического подхода принципиально новым способом по сравнению с имеющимися на данный момент моделями и имеет преимущество в простоте входных параметров и предсказательной силе.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Термодинамический подход в сочетании с гидродинамическим описанием динамики ядро-ядерных столкновений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Pb+Pb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энергиях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20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sz="20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19</m:t>
                    </m:r>
                    <m:r>
                      <a:rPr lang="ru-RU" sz="20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20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 дает удовлетворительное описание экспериментальных данных (NA49 и STAR) по рождению легких ядер (дейтроны, тритоны, ядра гелия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20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Термодинамический подход дает удовлетворительное описание экспериментальных данных (STAR) по рождению легких гиперядер (таких как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гипертритий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гипергелий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sPre>
                  </m:oMath>
                </a14:m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 в столкновениях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энергии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ГэВ.</a:t>
                </a:r>
                <a:endParaRPr lang="en-US" sz="20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2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503" y="768388"/>
                <a:ext cx="9309961" cy="6089612"/>
              </a:xfrm>
              <a:prstGeom prst="rect">
                <a:avLst/>
              </a:prstGeom>
              <a:blipFill rotWithShape="0">
                <a:blip r:embed="rId2"/>
                <a:stretch>
                  <a:fillRect l="-589" r="-11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830735" y="323752"/>
            <a:ext cx="10920248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rgbClr val="1C256C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Основные положения, выносимые на защиту (1)</a:t>
            </a:r>
            <a:endParaRPr lang="ko-KR" altLang="en-US" sz="2800" dirty="0">
              <a:solidFill>
                <a:srgbClr val="1C256C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2683" y="617591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30064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2"/>
              <p:cNvSpPr>
                <a:spLocks noGrp="1"/>
              </p:cNvSpPr>
              <p:nvPr/>
            </p:nvSpPr>
            <p:spPr>
              <a:xfrm>
                <a:off x="1521578" y="1024420"/>
                <a:ext cx="9538561" cy="49598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ru-RU" sz="20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Выходы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легких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ядер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слабо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зависят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от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уравнения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состояния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ядерной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материи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рассмотренной области энергий. В то же время направленный поток протонов и легких ядер оказался очень чувствительным к уравнению состояния</a:t>
                </a:r>
                <a:r>
                  <a:rPr lang="en-US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ГэВ, что указывает на присутствие фазового перехода в кварк-</a:t>
                </a:r>
                <a:r>
                  <a:rPr lang="ru-RU" sz="2000" spc="-1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глюонную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фазу при этих энергиях столкновения.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Вклад от распадов нестабильных состояний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*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сильно влияет на выходы легких ядер при энергии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 оказывается несущественным при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 хорошего описания легких ядер c массовым числом A = 2 и 3 требуется позднее (по сравнению со стандартным для адронов) замораживание, а для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2000" spc="-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предпочтительно стандартное.</a:t>
                </a:r>
                <a:endParaRPr lang="en-US" sz="2000" spc="-1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endParaRPr lang="en-US" sz="20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2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78" y="1024420"/>
                <a:ext cx="9538561" cy="4959820"/>
              </a:xfrm>
              <a:prstGeom prst="rect">
                <a:avLst/>
              </a:prstGeom>
              <a:blipFill rotWithShape="0">
                <a:blip r:embed="rId2"/>
                <a:stretch>
                  <a:fillRect l="-575" r="-7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830735" y="323752"/>
            <a:ext cx="10920248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rgbClr val="1C256C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Основные положения, выносимые на защиту (2)</a:t>
            </a:r>
            <a:endParaRPr lang="ko-KR" altLang="en-US" sz="2800" dirty="0">
              <a:solidFill>
                <a:srgbClr val="1C256C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2683" y="6175910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88867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1455520" y="1577151"/>
            <a:ext cx="9487602" cy="3994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rgbClr val="1C3257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Содержание диссертации и положения, выносимые на защиту, отражают персональный вклад автора. Автор принимала активное участие во всех этапах работы. Её вклад является определяющим в разработке и тестировании программного кода, существенным в проведении численных расчётов и получении физических результатов. Автор неоднократно лично представляла полученные результаты на международных конференциях. Также автор принимала активное участие в подготовке публикаций. Все выносимые на защиту результаты получены при определяющем участии автора.</a:t>
            </a:r>
            <a:endParaRPr lang="en-US" sz="2000" dirty="0">
              <a:solidFill>
                <a:srgbClr val="1C3257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1C3257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Код генератора доступен по ссылке: </a:t>
            </a:r>
            <a:r>
              <a:rPr lang="en-US" sz="2000" b="1" dirty="0">
                <a:solidFill>
                  <a:schemeClr val="accent2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https://github.com/marinakozh/3fd_generator/tree/urqmd_recalc_muB</a:t>
            </a:r>
            <a:endParaRPr lang="ru-RU" sz="2000" dirty="0">
              <a:solidFill>
                <a:srgbClr val="1C3257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1455520" y="347088"/>
            <a:ext cx="9298712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solidFill>
                  <a:srgbClr val="1C256C"/>
                </a:solidFill>
                <a:latin typeface="Montserrat Black" panose="00000A00000000000000" pitchFamily="2" charset="-52"/>
                <a:cs typeface="Arial" panose="020B0604020202020204" pitchFamily="34" charset="0"/>
              </a:rPr>
              <a:t>Личный вклад</a:t>
            </a:r>
            <a:endParaRPr lang="ko-KR" altLang="en-US" sz="2800" dirty="0">
              <a:solidFill>
                <a:srgbClr val="1C256C"/>
              </a:solidFill>
              <a:latin typeface="Montserrat Black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1199" y="6175910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9</a:t>
            </a:r>
            <a:endParaRPr lang="ru-RU" sz="2000" dirty="0">
              <a:solidFill>
                <a:srgbClr val="002060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2620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사각형: 둥근 모서리 4"/>
          <p:cNvSpPr/>
          <p:nvPr/>
        </p:nvSpPr>
        <p:spPr>
          <a:xfrm>
            <a:off x="3692880" y="1626840"/>
            <a:ext cx="4806000" cy="3604320"/>
          </a:xfrm>
          <a:prstGeom prst="roundRect">
            <a:avLst>
              <a:gd name="adj" fmla="val 10410"/>
            </a:avLst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TextBox 5"/>
          <p:cNvSpPr/>
          <p:nvPr/>
        </p:nvSpPr>
        <p:spPr>
          <a:xfrm>
            <a:off x="4354200" y="2613600"/>
            <a:ext cx="34830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Введение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extBox 2"/>
          <p:cNvSpPr/>
          <p:nvPr/>
        </p:nvSpPr>
        <p:spPr>
          <a:xfrm>
            <a:off x="3400200" y="241344"/>
            <a:ext cx="4966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Список публикаций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044" name="Рисунок 4"/>
          <p:cNvPicPr/>
          <p:nvPr/>
        </p:nvPicPr>
        <p:blipFill>
          <a:blip r:embed="rId2"/>
          <a:stretch/>
        </p:blipFill>
        <p:spPr>
          <a:xfrm>
            <a:off x="2953440" y="858240"/>
            <a:ext cx="6162840" cy="5756400"/>
          </a:xfrm>
          <a:prstGeom prst="rect">
            <a:avLst/>
          </a:prstGeom>
          <a:ln w="0">
            <a:noFill/>
          </a:ln>
        </p:spPr>
      </p:pic>
      <p:sp>
        <p:nvSpPr>
          <p:cNvPr id="1045" name="TextBox 3"/>
          <p:cNvSpPr/>
          <p:nvPr/>
        </p:nvSpPr>
        <p:spPr>
          <a:xfrm>
            <a:off x="11369880" y="6175800"/>
            <a:ext cx="48767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002060"/>
                </a:solidFill>
                <a:latin typeface="Rubik Light"/>
                <a:ea typeface="Arial Unicode MS"/>
              </a:rPr>
              <a:t>30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직사각형 13"/>
          <p:cNvSpPr/>
          <p:nvPr/>
        </p:nvSpPr>
        <p:spPr>
          <a:xfrm>
            <a:off x="407160" y="369720"/>
            <a:ext cx="10228756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Достоверность и апробация результатов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1047" name="Рисунок 5"/>
          <p:cNvPicPr/>
          <p:nvPr/>
        </p:nvPicPr>
        <p:blipFill>
          <a:blip r:embed="rId3"/>
          <a:stretch/>
        </p:blipFill>
        <p:spPr>
          <a:xfrm>
            <a:off x="234360" y="892800"/>
            <a:ext cx="5469120" cy="5706000"/>
          </a:xfrm>
          <a:prstGeom prst="rect">
            <a:avLst/>
          </a:prstGeom>
          <a:ln w="0">
            <a:noFill/>
          </a:ln>
        </p:spPr>
      </p:pic>
      <p:pic>
        <p:nvPicPr>
          <p:cNvPr id="1048" name="Рисунок 6"/>
          <p:cNvPicPr/>
          <p:nvPr/>
        </p:nvPicPr>
        <p:blipFill>
          <a:blip r:embed="rId4"/>
          <a:stretch/>
        </p:blipFill>
        <p:spPr>
          <a:xfrm>
            <a:off x="6200280" y="936360"/>
            <a:ext cx="5648040" cy="4943160"/>
          </a:xfrm>
          <a:prstGeom prst="rect">
            <a:avLst/>
          </a:prstGeom>
          <a:ln w="0">
            <a:noFill/>
          </a:ln>
        </p:spPr>
      </p:pic>
      <p:sp>
        <p:nvSpPr>
          <p:cNvPr id="1049" name="TextBox 4"/>
          <p:cNvSpPr/>
          <p:nvPr/>
        </p:nvSpPr>
        <p:spPr>
          <a:xfrm>
            <a:off x="11388960" y="6175800"/>
            <a:ext cx="43157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31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TextBox 2"/>
          <p:cNvSpPr/>
          <p:nvPr/>
        </p:nvSpPr>
        <p:spPr>
          <a:xfrm>
            <a:off x="1521719" y="342000"/>
            <a:ext cx="872918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spc="-1" dirty="0">
                <a:solidFill>
                  <a:srgbClr val="1C256C"/>
                </a:solidFill>
                <a:latin typeface="Montserrat Black"/>
                <a:ea typeface="Arial Unicode MS"/>
              </a:rPr>
              <a:t>Основные и</a:t>
            </a: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тоги данного исследования</a:t>
            </a:r>
            <a:endParaRPr lang="en-US" sz="28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Объект 2"/>
              <p:cNvSpPr>
                <a:spLocks noGrp="1"/>
              </p:cNvSpPr>
              <p:nvPr/>
            </p:nvSpPr>
            <p:spPr>
              <a:xfrm>
                <a:off x="1521578" y="1024420"/>
                <a:ext cx="9538561" cy="49598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Суммируя все вышесказанное, можно заключить, что термодинамический подход дает удовлетворительное описание всего массива данных по рождению легких (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 в ядро-ядерных столкновениях при энергиях столкновения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19</m:t>
                    </m:r>
                    <m:r>
                      <a:rPr lang="ru-RU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20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ГэВ. Это описание в совокупности не хуже, чем то, что достигается в подходах, основанных на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коалесценции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и требует значительно меньшее число дополнительных параметров. </a:t>
                </a:r>
              </a:p>
              <a:p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Термодинамический подход требует всего один дополнительный параметр (плотность энергии позднего замораживания), компенсирующий неспособность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UrQMD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описывать эволюцию легких (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 на стадии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дожига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 </a:t>
                </a:r>
              </a:p>
              <a:p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 ростом энергии столкновения качество термодинамического описания легких (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 ухудшается, что, видимо, связано с быстрым уменьшением их множественности. При малых множественностях ухудшается применимость описания, основанного на </a:t>
                </a:r>
                <a:r>
                  <a:rPr lang="ru-RU" sz="20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макроканоническом</a:t>
                </a:r>
                <a:r>
                  <a:rPr lang="ru-RU" sz="20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ансамбле, т.е. термодинамики. </a:t>
                </a:r>
                <a:endParaRPr lang="en-US" sz="2000" dirty="0">
                  <a:solidFill>
                    <a:srgbClr val="1C3257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5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578" y="1024420"/>
                <a:ext cx="9538561" cy="4959820"/>
              </a:xfrm>
              <a:prstGeom prst="rect">
                <a:avLst/>
              </a:prstGeom>
              <a:blipFill rotWithShape="0">
                <a:blip r:embed="rId2"/>
                <a:stretch>
                  <a:fillRect l="-575" t="-614" r="-1215" b="-40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TextBox 3"/>
          <p:cNvSpPr/>
          <p:nvPr/>
        </p:nvSpPr>
        <p:spPr>
          <a:xfrm>
            <a:off x="840960" y="2758320"/>
            <a:ext cx="10709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5400" b="1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Спасибо за внимание</a:t>
            </a:r>
            <a:r>
              <a:rPr lang="en-US" sz="5400" b="1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 !</a:t>
            </a:r>
            <a:endParaRPr lang="en-US" sz="5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사각형: 둥근 모서리 4"/>
          <p:cNvSpPr/>
          <p:nvPr/>
        </p:nvSpPr>
        <p:spPr>
          <a:xfrm>
            <a:off x="3692880" y="1626840"/>
            <a:ext cx="4806000" cy="3604320"/>
          </a:xfrm>
          <a:prstGeom prst="roundRect">
            <a:avLst>
              <a:gd name="adj" fmla="val 10410"/>
            </a:avLst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5" name="TextBox 5"/>
          <p:cNvSpPr/>
          <p:nvPr/>
        </p:nvSpPr>
        <p:spPr>
          <a:xfrm>
            <a:off x="3895200" y="2732760"/>
            <a:ext cx="427284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Дополнительные материалы</a:t>
            </a: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Рисунок 2"/>
          <p:cNvPicPr/>
          <p:nvPr/>
        </p:nvPicPr>
        <p:blipFill>
          <a:blip r:embed="rId2"/>
          <a:stretch/>
        </p:blipFill>
        <p:spPr>
          <a:xfrm>
            <a:off x="2148480" y="1536120"/>
            <a:ext cx="7517520" cy="4710600"/>
          </a:xfrm>
          <a:prstGeom prst="rect">
            <a:avLst/>
          </a:prstGeom>
          <a:ln w="0">
            <a:noFill/>
          </a:ln>
        </p:spPr>
      </p:pic>
      <p:sp>
        <p:nvSpPr>
          <p:cNvPr id="1057" name="직사각형 13"/>
          <p:cNvSpPr/>
          <p:nvPr/>
        </p:nvSpPr>
        <p:spPr>
          <a:xfrm>
            <a:off x="721800" y="385920"/>
            <a:ext cx="814464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Спинодальная область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213" y="2068830"/>
            <a:ext cx="5118174" cy="33535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C256C"/>
                </a:solidFill>
                <a:latin typeface="Montserrat Black" panose="00000A00000000000000" pitchFamily="2" charset="-52"/>
              </a:rPr>
              <a:t>Фазы в </a:t>
            </a:r>
            <a:r>
              <a:rPr lang="en-US" dirty="0" smtClean="0">
                <a:solidFill>
                  <a:srgbClr val="1C256C"/>
                </a:solidFill>
                <a:latin typeface="Montserrat Black" panose="00000A00000000000000" pitchFamily="2" charset="-52"/>
              </a:rPr>
              <a:t>3FD</a:t>
            </a:r>
            <a:endParaRPr lang="ru-RU" dirty="0">
              <a:solidFill>
                <a:srgbClr val="1C256C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" y="1196721"/>
            <a:ext cx="6229350" cy="50863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08698" y="1418400"/>
            <a:ext cx="4861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Yu.B</a:t>
            </a:r>
            <a:r>
              <a:rPr lang="en-US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. </a:t>
            </a:r>
            <a:r>
              <a:rPr lang="en-US" dirty="0" smtClean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Ivanov, </a:t>
            </a:r>
            <a:r>
              <a:rPr lang="en-US" dirty="0" err="1" smtClean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Phys.Lett.B</a:t>
            </a:r>
            <a:r>
              <a:rPr lang="en-US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 726 (2013) 422-426</a:t>
            </a:r>
            <a:endParaRPr lang="en-US" b="0" dirty="0">
              <a:solidFill>
                <a:srgbClr val="1C256C"/>
              </a:solidFill>
              <a:effectLst/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8054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479"/>
            <a:ext cx="4535424" cy="3937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0D611548-21EA-42BE-9F6D-6B3011D907A9}"/>
                  </a:ext>
                </a:extLst>
              </p:cNvPr>
              <p:cNvSpPr/>
              <p:nvPr/>
            </p:nvSpPr>
            <p:spPr>
              <a:xfrm>
                <a:off x="522506" y="4716031"/>
                <a:ext cx="1115438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На </a:t>
                </a:r>
                <a:r>
                  <a:rPr lang="ru-RU" sz="1600" b="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отношение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)⨯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сильно влияют протоны, полученные от слабых распадов. Превышение предсказанного значения: 0.29 (</a:t>
                </a:r>
                <a:r>
                  <a:rPr lang="en-US" sz="1600" b="1" dirty="0" err="1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Shuryak</a:t>
                </a:r>
                <a:r>
                  <a:rPr lang="en-US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E., Torres-Rincon J. M// Eur. Phys. J. A. — 2020. — Vol. 56, no. 9. — P. 241</a:t>
                </a:r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), т.к. есть вклад от </a:t>
                </a:r>
                <a:r>
                  <a:rPr lang="ru-RU" sz="1600" b="1" dirty="0" err="1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околоцентральных</a:t>
                </a:r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источников, а не только центральных. </a:t>
                </a:r>
                <a:endParaRPr lang="en-US" sz="1600" b="1" dirty="0">
                  <a:solidFill>
                    <a:srgbClr val="FF6B26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611548-21EA-42BE-9F6D-6B3011D90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06" y="4716031"/>
                <a:ext cx="11154382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328" t="-220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020" y="5567531"/>
            <a:ext cx="3885400" cy="451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474" y="805105"/>
            <a:ext cx="4308794" cy="37368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432" y="5536953"/>
            <a:ext cx="3887383" cy="547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1825" y="5588455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NA</a:t>
            </a:r>
            <a:r>
              <a:rPr lang="ru-RU" dirty="0">
                <a:solidFill>
                  <a:srgbClr val="002060"/>
                </a:solidFill>
              </a:rPr>
              <a:t>49</a:t>
            </a:r>
            <a:r>
              <a:rPr lang="en-US" dirty="0">
                <a:solidFill>
                  <a:srgbClr val="002060"/>
                </a:solidFill>
              </a:rPr>
              <a:t>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378" y="5585327"/>
            <a:ext cx="84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STAR: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92679" y="6130080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15</a:t>
            </a:r>
          </a:p>
        </p:txBody>
      </p:sp>
      <p:sp>
        <p:nvSpPr>
          <p:cNvPr id="16" name="TextBox 5"/>
          <p:cNvSpPr/>
          <p:nvPr/>
        </p:nvSpPr>
        <p:spPr>
          <a:xfrm>
            <a:off x="885600" y="2322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Отношения выходов частиц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3378" y="6183284"/>
            <a:ext cx="10624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1" spc="-1" dirty="0">
                <a:solidFill>
                  <a:srgbClr val="002060"/>
                </a:solidFill>
                <a:latin typeface="Rubik Light"/>
                <a:ea typeface="Arial Unicode MS"/>
              </a:rPr>
              <a:t>THESEUS-v2: </a:t>
            </a:r>
            <a:r>
              <a:rPr lang="en-US" spc="-1" dirty="0" err="1">
                <a:solidFill>
                  <a:srgbClr val="002060"/>
                </a:solidFill>
                <a:latin typeface="Rubik Light"/>
                <a:ea typeface="Arial Unicode MS"/>
              </a:rPr>
              <a:t>Kozhevnikova</a:t>
            </a:r>
            <a:r>
              <a:rPr lang="en-US" spc="-1" dirty="0">
                <a:solidFill>
                  <a:srgbClr val="002060"/>
                </a:solidFill>
                <a:latin typeface="Rubik Light"/>
                <a:ea typeface="Arial Unicode MS"/>
              </a:rPr>
              <a:t> M., Ivanov Y. B. Phys. Rev. C. — 2023. — Vol. 107, no.2. — P. 024903.</a:t>
            </a:r>
          </a:p>
        </p:txBody>
      </p:sp>
    </p:spTree>
    <p:extLst>
      <p:ext uri="{BB962C8B-B14F-4D97-AF65-F5344CB8AC3E}">
        <p14:creationId xmlns:p14="http://schemas.microsoft.com/office/powerpoint/2010/main" val="13219337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TextBox 16"/>
          <p:cNvSpPr/>
          <p:nvPr/>
        </p:nvSpPr>
        <p:spPr>
          <a:xfrm>
            <a:off x="1541160" y="44064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Модели для описания легких (гипер)ядер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060" name="자유형: 도형 13"/>
          <p:cNvSpPr/>
          <p:nvPr/>
        </p:nvSpPr>
        <p:spPr>
          <a:xfrm>
            <a:off x="5573520" y="4188960"/>
            <a:ext cx="288360" cy="328320"/>
          </a:xfrm>
          <a:custGeom>
            <a:avLst/>
            <a:gdLst/>
            <a:ahLst/>
            <a:cxnLst/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61" name="그룹 4"/>
          <p:cNvGrpSpPr/>
          <p:nvPr/>
        </p:nvGrpSpPr>
        <p:grpSpPr>
          <a:xfrm>
            <a:off x="5572080" y="2215440"/>
            <a:ext cx="328320" cy="314280"/>
            <a:chOff x="5572080" y="2215440"/>
            <a:chExt cx="328320" cy="314280"/>
          </a:xfrm>
        </p:grpSpPr>
        <p:sp>
          <p:nvSpPr>
            <p:cNvPr id="1062" name="자유형: 도형 14"/>
            <p:cNvSpPr/>
            <p:nvPr/>
          </p:nvSpPr>
          <p:spPr>
            <a:xfrm>
              <a:off x="5660280" y="2281680"/>
              <a:ext cx="240120" cy="248040"/>
            </a:xfrm>
            <a:custGeom>
              <a:avLst/>
              <a:gdLst/>
              <a:ahLst/>
              <a:cxnLst/>
              <a:rect l="l" t="t" r="r" b="b"/>
              <a:pathLst>
                <a:path w="285750" h="295275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3" name="자유형: 도형 15"/>
            <p:cNvSpPr/>
            <p:nvPr/>
          </p:nvSpPr>
          <p:spPr>
            <a:xfrm>
              <a:off x="5572080" y="2215440"/>
              <a:ext cx="240120" cy="256320"/>
            </a:xfrm>
            <a:custGeom>
              <a:avLst/>
              <a:gdLst/>
              <a:ahLst/>
              <a:cxnLst/>
              <a:rect l="l" t="t" r="r" b="b"/>
              <a:pathLst>
                <a:path w="285750" h="30480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064" name="그룹 5"/>
          <p:cNvGrpSpPr/>
          <p:nvPr/>
        </p:nvGrpSpPr>
        <p:grpSpPr>
          <a:xfrm>
            <a:off x="804240" y="4155840"/>
            <a:ext cx="248040" cy="330840"/>
            <a:chOff x="804240" y="4155840"/>
            <a:chExt cx="248040" cy="330840"/>
          </a:xfrm>
        </p:grpSpPr>
        <p:sp>
          <p:nvSpPr>
            <p:cNvPr id="1065" name="자유형: 도형 16"/>
            <p:cNvSpPr/>
            <p:nvPr/>
          </p:nvSpPr>
          <p:spPr>
            <a:xfrm>
              <a:off x="869760" y="4155840"/>
              <a:ext cx="119880" cy="63720"/>
            </a:xfrm>
            <a:custGeom>
              <a:avLst/>
              <a:gdLst/>
              <a:ahLst/>
              <a:cxnLst/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6" name="자유형: 도형 17"/>
            <p:cNvSpPr/>
            <p:nvPr/>
          </p:nvSpPr>
          <p:spPr>
            <a:xfrm>
              <a:off x="804240" y="4174560"/>
              <a:ext cx="248040" cy="312120"/>
            </a:xfrm>
            <a:custGeom>
              <a:avLst/>
              <a:gdLst/>
              <a:ahLst/>
              <a:cxnLst/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067" name="그룹 6"/>
          <p:cNvGrpSpPr/>
          <p:nvPr/>
        </p:nvGrpSpPr>
        <p:grpSpPr>
          <a:xfrm>
            <a:off x="814320" y="2187360"/>
            <a:ext cx="326880" cy="326520"/>
            <a:chOff x="814320" y="2187360"/>
            <a:chExt cx="326880" cy="326520"/>
          </a:xfrm>
        </p:grpSpPr>
        <p:sp>
          <p:nvSpPr>
            <p:cNvPr id="1068" name="자유형: 도형 18"/>
            <p:cNvSpPr/>
            <p:nvPr/>
          </p:nvSpPr>
          <p:spPr>
            <a:xfrm>
              <a:off x="1085400" y="226260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2198" y="26146"/>
                  </a:moveTo>
                  <a:lnTo>
                    <a:pt x="46482" y="10430"/>
                  </a:lnTo>
                  <a:cubicBezTo>
                    <a:pt x="42100" y="6048"/>
                    <a:pt x="35052" y="6048"/>
                    <a:pt x="30766" y="10430"/>
                  </a:cubicBezTo>
                  <a:lnTo>
                    <a:pt x="7144" y="34052"/>
                  </a:lnTo>
                  <a:lnTo>
                    <a:pt x="38671" y="65580"/>
                  </a:lnTo>
                  <a:lnTo>
                    <a:pt x="62293" y="41958"/>
                  </a:lnTo>
                  <a:cubicBezTo>
                    <a:pt x="66580" y="37481"/>
                    <a:pt x="66580" y="30432"/>
                    <a:pt x="62198" y="2614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9" name="자유형: 도형 19"/>
            <p:cNvSpPr/>
            <p:nvPr/>
          </p:nvSpPr>
          <p:spPr>
            <a:xfrm>
              <a:off x="1017360" y="2298600"/>
              <a:ext cx="87840" cy="87840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9725" y="59531"/>
                  </a:moveTo>
                  <a:lnTo>
                    <a:pt x="7438" y="96488"/>
                  </a:lnTo>
                  <a:cubicBezTo>
                    <a:pt x="6771" y="98488"/>
                    <a:pt x="7247" y="100584"/>
                    <a:pt x="8771" y="102108"/>
                  </a:cubicBezTo>
                  <a:cubicBezTo>
                    <a:pt x="10200" y="103537"/>
                    <a:pt x="12391" y="104108"/>
                    <a:pt x="14391" y="103442"/>
                  </a:cubicBezTo>
                  <a:lnTo>
                    <a:pt x="51348" y="91154"/>
                  </a:lnTo>
                  <a:lnTo>
                    <a:pt x="104021" y="38672"/>
                  </a:lnTo>
                  <a:lnTo>
                    <a:pt x="72494" y="7144"/>
                  </a:lnTo>
                  <a:lnTo>
                    <a:pt x="19725" y="595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0" name="자유형: 도형 20"/>
            <p:cNvSpPr/>
            <p:nvPr/>
          </p:nvSpPr>
          <p:spPr>
            <a:xfrm>
              <a:off x="814320" y="2225520"/>
              <a:ext cx="216000" cy="288360"/>
            </a:xfrm>
            <a:custGeom>
              <a:avLst/>
              <a:gdLst/>
              <a:ahLst/>
              <a:cxnLst/>
              <a:rect l="l" t="t" r="r" b="b"/>
              <a:pathLst>
                <a:path w="257175" h="342900">
                  <a:moveTo>
                    <a:pt x="29432" y="308705"/>
                  </a:moveTo>
                  <a:lnTo>
                    <a:pt x="2943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850"/>
                    <a:pt x="29432" y="314897"/>
                    <a:pt x="29432" y="3087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1" name="자유형: 도형 21"/>
            <p:cNvSpPr/>
            <p:nvPr/>
          </p:nvSpPr>
          <p:spPr>
            <a:xfrm>
              <a:off x="927720" y="2244240"/>
              <a:ext cx="23760" cy="23760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2" name="자유형: 도형 22"/>
            <p:cNvSpPr/>
            <p:nvPr/>
          </p:nvSpPr>
          <p:spPr>
            <a:xfrm>
              <a:off x="909000" y="2300760"/>
              <a:ext cx="63720" cy="47880"/>
            </a:xfrm>
            <a:custGeom>
              <a:avLst/>
              <a:gdLst/>
              <a:ahLst/>
              <a:cxnLst/>
              <a:rect l="l" t="t" r="r" b="b"/>
              <a:pathLst>
                <a:path w="76200" h="57150">
                  <a:moveTo>
                    <a:pt x="40576" y="7144"/>
                  </a:moveTo>
                  <a:cubicBezTo>
                    <a:pt x="22098" y="7144"/>
                    <a:pt x="7144" y="22098"/>
                    <a:pt x="7144" y="40577"/>
                  </a:cubicBezTo>
                  <a:lnTo>
                    <a:pt x="7144" y="51721"/>
                  </a:lnTo>
                  <a:lnTo>
                    <a:pt x="74009" y="51721"/>
                  </a:lnTo>
                  <a:lnTo>
                    <a:pt x="74009" y="40577"/>
                  </a:lnTo>
                  <a:cubicBezTo>
                    <a:pt x="74009" y="22098"/>
                    <a:pt x="59055" y="7144"/>
                    <a:pt x="40576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3" name="자유형: 도형 23"/>
            <p:cNvSpPr/>
            <p:nvPr/>
          </p:nvSpPr>
          <p:spPr>
            <a:xfrm>
              <a:off x="852120" y="2187360"/>
              <a:ext cx="216000" cy="288360"/>
            </a:xfrm>
            <a:custGeom>
              <a:avLst/>
              <a:gdLst/>
              <a:ahLst/>
              <a:cxnLst/>
              <a:rect l="l" t="t" r="r" b="b"/>
              <a:pathLst>
                <a:path w="257175" h="342900">
                  <a:moveTo>
                    <a:pt x="189357" y="249936"/>
                  </a:moveTo>
                  <a:cubicBezTo>
                    <a:pt x="181832" y="242316"/>
                    <a:pt x="179260" y="231458"/>
                    <a:pt x="182594" y="221551"/>
                  </a:cubicBezTo>
                  <a:lnTo>
                    <a:pt x="196596" y="179642"/>
                  </a:lnTo>
                  <a:lnTo>
                    <a:pt x="252984" y="123254"/>
                  </a:lnTo>
                  <a:lnTo>
                    <a:pt x="252984" y="97155"/>
                  </a:lnTo>
                  <a:lnTo>
                    <a:pt x="174974" y="97155"/>
                  </a:lnTo>
                  <a:cubicBezTo>
                    <a:pt x="168783" y="97155"/>
                    <a:pt x="163830" y="92202"/>
                    <a:pt x="163830" y="86011"/>
                  </a:cubicBezTo>
                  <a:lnTo>
                    <a:pt x="163830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44793"/>
                  </a:lnTo>
                  <a:lnTo>
                    <a:pt x="214408" y="257747"/>
                  </a:lnTo>
                  <a:cubicBezTo>
                    <a:pt x="204597" y="258223"/>
                    <a:pt x="197263" y="257651"/>
                    <a:pt x="189357" y="249936"/>
                  </a:cubicBezTo>
                  <a:close/>
                  <a:moveTo>
                    <a:pt x="152686" y="297656"/>
                  </a:moveTo>
                  <a:lnTo>
                    <a:pt x="63532" y="297656"/>
                  </a:lnTo>
                  <a:cubicBezTo>
                    <a:pt x="57341" y="297656"/>
                    <a:pt x="52388" y="292703"/>
                    <a:pt x="52388" y="286512"/>
                  </a:cubicBezTo>
                  <a:cubicBezTo>
                    <a:pt x="52388" y="280321"/>
                    <a:pt x="57341" y="275368"/>
                    <a:pt x="63532" y="275368"/>
                  </a:cubicBezTo>
                  <a:lnTo>
                    <a:pt x="152686" y="275368"/>
                  </a:lnTo>
                  <a:cubicBezTo>
                    <a:pt x="158877" y="275368"/>
                    <a:pt x="163830" y="280321"/>
                    <a:pt x="163830" y="286512"/>
                  </a:cubicBezTo>
                  <a:cubicBezTo>
                    <a:pt x="163830" y="292608"/>
                    <a:pt x="158877" y="297656"/>
                    <a:pt x="152686" y="297656"/>
                  </a:cubicBezTo>
                  <a:close/>
                  <a:moveTo>
                    <a:pt x="152686" y="253079"/>
                  </a:moveTo>
                  <a:lnTo>
                    <a:pt x="63532" y="253079"/>
                  </a:lnTo>
                  <a:cubicBezTo>
                    <a:pt x="57341" y="253079"/>
                    <a:pt x="52388" y="248126"/>
                    <a:pt x="52388" y="241935"/>
                  </a:cubicBezTo>
                  <a:cubicBezTo>
                    <a:pt x="52388" y="235744"/>
                    <a:pt x="57341" y="230791"/>
                    <a:pt x="63532" y="230791"/>
                  </a:cubicBezTo>
                  <a:lnTo>
                    <a:pt x="152686" y="230791"/>
                  </a:lnTo>
                  <a:cubicBezTo>
                    <a:pt x="158877" y="230791"/>
                    <a:pt x="163830" y="235744"/>
                    <a:pt x="163830" y="241935"/>
                  </a:cubicBezTo>
                  <a:cubicBezTo>
                    <a:pt x="163830" y="248126"/>
                    <a:pt x="158877" y="253079"/>
                    <a:pt x="152686" y="253079"/>
                  </a:cubicBezTo>
                  <a:close/>
                  <a:moveTo>
                    <a:pt x="163830" y="197358"/>
                  </a:moveTo>
                  <a:cubicBezTo>
                    <a:pt x="163830" y="203549"/>
                    <a:pt x="158877" y="208502"/>
                    <a:pt x="152686" y="208502"/>
                  </a:cubicBezTo>
                  <a:lnTo>
                    <a:pt x="63532" y="208502"/>
                  </a:lnTo>
                  <a:cubicBezTo>
                    <a:pt x="57341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9630" y="119348"/>
                    <a:pt x="74676" y="104394"/>
                    <a:pt x="74676" y="85916"/>
                  </a:cubicBezTo>
                  <a:cubicBezTo>
                    <a:pt x="74676" y="67437"/>
                    <a:pt x="89630" y="52483"/>
                    <a:pt x="108109" y="52483"/>
                  </a:cubicBezTo>
                  <a:cubicBezTo>
                    <a:pt x="126587" y="52483"/>
                    <a:pt x="141542" y="67437"/>
                    <a:pt x="141542" y="85916"/>
                  </a:cubicBezTo>
                  <a:cubicBezTo>
                    <a:pt x="141542" y="104394"/>
                    <a:pt x="126587" y="119348"/>
                    <a:pt x="108109" y="119348"/>
                  </a:cubicBezTo>
                  <a:cubicBezTo>
                    <a:pt x="138875" y="119348"/>
                    <a:pt x="163830" y="144304"/>
                    <a:pt x="163830" y="175070"/>
                  </a:cubicBezTo>
                  <a:lnTo>
                    <a:pt x="163830" y="1973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4" name="자유형: 도형 24"/>
            <p:cNvSpPr/>
            <p:nvPr/>
          </p:nvSpPr>
          <p:spPr>
            <a:xfrm>
              <a:off x="1002600" y="2187360"/>
              <a:ext cx="63720" cy="6372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75" name="TextBox 17"/>
          <p:cNvSpPr/>
          <p:nvPr/>
        </p:nvSpPr>
        <p:spPr>
          <a:xfrm>
            <a:off x="1554840" y="2201040"/>
            <a:ext cx="371844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модель трехжидко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c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тной гидродинамики (3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FD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)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, 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двухжидкостная модель, 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JAM, UrQMD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076" name="직사각형 5"/>
          <p:cNvSpPr/>
          <p:nvPr/>
        </p:nvSpPr>
        <p:spPr>
          <a:xfrm>
            <a:off x="1535040" y="1862640"/>
            <a:ext cx="3303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1C256C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Коалесценция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077" name="TextBox 22"/>
          <p:cNvSpPr/>
          <p:nvPr/>
        </p:nvSpPr>
        <p:spPr>
          <a:xfrm>
            <a:off x="1546200" y="4494600"/>
            <a:ext cx="329256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SMASH, PHQMD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, 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LQMD, 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стохастический кинетический подход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078" name="직사각형 6"/>
          <p:cNvSpPr/>
          <p:nvPr/>
        </p:nvSpPr>
        <p:spPr>
          <a:xfrm>
            <a:off x="1535040" y="3810240"/>
            <a:ext cx="412488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1C256C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Микроскопический динамический подход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079" name="TextBox 31"/>
          <p:cNvSpPr/>
          <p:nvPr/>
        </p:nvSpPr>
        <p:spPr>
          <a:xfrm>
            <a:off x="6335280" y="2201040"/>
            <a:ext cx="426816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Статистическая модель, 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Blast-Wave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. Адроны и легкие ядра моделируются </a:t>
            </a:r>
            <a:r>
              <a:rPr lang="ru-RU" sz="14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единообразно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, но термодинамические величины (температура, химический потенциал) фитируются.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080" name="직사각형 7"/>
          <p:cNvSpPr/>
          <p:nvPr/>
        </p:nvSpPr>
        <p:spPr>
          <a:xfrm>
            <a:off x="6315120" y="1862640"/>
            <a:ext cx="33037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1C256C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Термодинамика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081" name="TextBox 35"/>
          <p:cNvSpPr/>
          <p:nvPr/>
        </p:nvSpPr>
        <p:spPr>
          <a:xfrm>
            <a:off x="6335280" y="4148640"/>
            <a:ext cx="419472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Адроны и легкие ядра моделируются на одной основе, термодинамические величины (температура, химический потенциал) вычисляются в 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3FD. </a:t>
            </a:r>
            <a:r>
              <a:rPr lang="ru-RU" sz="1400" b="1" strike="noStrike" spc="-1">
                <a:solidFill>
                  <a:srgbClr val="FF6B26"/>
                </a:solidFill>
                <a:latin typeface="Rubik Light"/>
                <a:ea typeface="Arial Unicode MS"/>
              </a:rPr>
              <a:t>Не нужны дополнительные параметры!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082" name="직사각형 8"/>
          <p:cNvSpPr/>
          <p:nvPr/>
        </p:nvSpPr>
        <p:spPr>
          <a:xfrm>
            <a:off x="6315120" y="3810240"/>
            <a:ext cx="4977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FF6B26"/>
              </a:buClr>
              <a:buFont typeface="Wingdings" charset="2"/>
              <a:buChar char=""/>
            </a:pPr>
            <a:r>
              <a:rPr lang="ru-RU" sz="2000" b="0" strike="noStrike" spc="-1">
                <a:solidFill>
                  <a:srgbClr val="FF6B26"/>
                </a:solidFill>
                <a:latin typeface="Montserrat Black"/>
                <a:ea typeface="Arial Unicode MS"/>
              </a:rPr>
              <a:t>Термодинамика в </a:t>
            </a:r>
            <a:r>
              <a:rPr lang="en-US" sz="2000" b="0" strike="noStrike" spc="-1">
                <a:solidFill>
                  <a:srgbClr val="FF6B26"/>
                </a:solidFill>
                <a:latin typeface="Montserrat Black"/>
                <a:ea typeface="Arial Unicode MS"/>
              </a:rPr>
              <a:t>THESEUS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Объект 1"/>
          <p:cNvSpPr/>
          <p:nvPr/>
        </p:nvSpPr>
        <p:spPr>
          <a:xfrm>
            <a:off x="715680" y="1106280"/>
            <a:ext cx="5222160" cy="50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20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На выходе мы имеем Лагранжевы тестовые частицы (капли) для каждой жидкости </a:t>
            </a:r>
            <a:r>
              <a:rPr lang="el-GR" sz="20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α(= </a:t>
            </a:r>
            <a:r>
              <a:rPr lang="en-US" sz="20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p, t or f).</a:t>
            </a:r>
            <a:endParaRPr lang="en-US" sz="20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20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Капля = элемент гиперповерхности при замораживании</a:t>
            </a:r>
            <a:endParaRPr lang="en-US" sz="20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20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Наблюдаемые = интегралы от адронных функций распределения по гиперповерхности при замораживании.</a:t>
            </a:r>
            <a:endParaRPr lang="en-US" sz="20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20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Такие величины не удобны для применения экспериментальных аксептансов!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1085" name="TextBox 38"/>
          <p:cNvSpPr/>
          <p:nvPr/>
        </p:nvSpPr>
        <p:spPr>
          <a:xfrm>
            <a:off x="968040" y="447120"/>
            <a:ext cx="112971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3</a:t>
            </a: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FD 						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 </a:t>
            </a:r>
            <a:r>
              <a:rPr lang="en-US" sz="28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THESEUS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086" name="Объект 4"/>
          <p:cNvSpPr/>
          <p:nvPr/>
        </p:nvSpPr>
        <p:spPr>
          <a:xfrm>
            <a:off x="6431760" y="1611360"/>
            <a:ext cx="5448240" cy="398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THESEUS</a:t>
            </a: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= </a:t>
            </a: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3FD + </a:t>
            </a: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процедура Монте-Карло </a:t>
            </a: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+ </a:t>
            </a: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дожиг</a:t>
            </a: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UrQMD;</a:t>
            </a:r>
            <a:endParaRPr lang="en-US" sz="20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Используются гиперповерхности при замораживании из 3</a:t>
            </a: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FD</a:t>
            </a: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(T, , ) </a:t>
            </a: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для генерации частиц </a:t>
            </a: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(, , );</a:t>
            </a:r>
            <a:endParaRPr lang="en-US" sz="20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На выходе: дерево в </a:t>
            </a:r>
            <a:r>
              <a:rPr lang="en-US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ROOT-</a:t>
            </a: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файле, содержащее все сгенерированные частицы.</a:t>
            </a:r>
            <a:endParaRPr lang="en-US" sz="20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Можно применять аксептанс.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087" name="Овал 9"/>
          <p:cNvSpPr/>
          <p:nvPr/>
        </p:nvSpPr>
        <p:spPr>
          <a:xfrm>
            <a:off x="10615320" y="6374520"/>
            <a:ext cx="966600" cy="96660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8" name="Овал 10"/>
          <p:cNvSpPr/>
          <p:nvPr/>
        </p:nvSpPr>
        <p:spPr>
          <a:xfrm>
            <a:off x="11140920" y="628560"/>
            <a:ext cx="441000" cy="441000"/>
          </a:xfrm>
          <a:prstGeom prst="ellipse">
            <a:avLst/>
          </a:prstGeom>
          <a:solidFill>
            <a:srgbClr val="FDA24E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타원 66"/>
          <p:cNvSpPr/>
          <p:nvPr/>
        </p:nvSpPr>
        <p:spPr>
          <a:xfrm>
            <a:off x="398160" y="1276272"/>
            <a:ext cx="898200" cy="89820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타원 67"/>
          <p:cNvSpPr/>
          <p:nvPr/>
        </p:nvSpPr>
        <p:spPr>
          <a:xfrm>
            <a:off x="398160" y="2738520"/>
            <a:ext cx="898200" cy="89820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8" name="그룹 68"/>
          <p:cNvGrpSpPr/>
          <p:nvPr/>
        </p:nvGrpSpPr>
        <p:grpSpPr>
          <a:xfrm>
            <a:off x="711360" y="3012480"/>
            <a:ext cx="248040" cy="330840"/>
            <a:chOff x="711360" y="2829600"/>
            <a:chExt cx="248040" cy="330840"/>
          </a:xfrm>
        </p:grpSpPr>
        <p:sp>
          <p:nvSpPr>
            <p:cNvPr id="819" name="자유형: 도형 69"/>
            <p:cNvSpPr/>
            <p:nvPr/>
          </p:nvSpPr>
          <p:spPr>
            <a:xfrm>
              <a:off x="777240" y="2829600"/>
              <a:ext cx="119880" cy="63720"/>
            </a:xfrm>
            <a:custGeom>
              <a:avLst/>
              <a:gdLst/>
              <a:ahLst/>
              <a:cxnLst/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0" name="자유형: 도형 70"/>
            <p:cNvSpPr/>
            <p:nvPr/>
          </p:nvSpPr>
          <p:spPr>
            <a:xfrm>
              <a:off x="711360" y="2848320"/>
              <a:ext cx="248040" cy="312120"/>
            </a:xfrm>
            <a:custGeom>
              <a:avLst/>
              <a:gdLst/>
              <a:ahLst/>
              <a:cxnLst/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1" name="TextBox 18"/>
          <p:cNvSpPr/>
          <p:nvPr/>
        </p:nvSpPr>
        <p:spPr>
          <a:xfrm>
            <a:off x="1421059" y="1121040"/>
            <a:ext cx="6198526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Основная цель исследований ядерных столкновений – изучение фазовой диаграммой КХД. </a:t>
            </a:r>
            <a:r>
              <a:rPr lang="ru-RU" spc="-1" dirty="0">
                <a:solidFill>
                  <a:schemeClr val="tx2"/>
                </a:solidFill>
                <a:latin typeface="Rubik Light"/>
                <a:ea typeface="Arial Unicode MS"/>
              </a:rPr>
              <a:t>Вблизи критической точки и в области </a:t>
            </a:r>
            <a:r>
              <a:rPr lang="ru-RU" spc="-1" dirty="0" err="1">
                <a:solidFill>
                  <a:schemeClr val="tx2"/>
                </a:solidFill>
                <a:latin typeface="Rubik Light"/>
                <a:ea typeface="Arial Unicode MS"/>
              </a:rPr>
              <a:t>спинодальной</a:t>
            </a:r>
            <a:r>
              <a:rPr lang="ru-RU" spc="-1" dirty="0">
                <a:solidFill>
                  <a:schemeClr val="tx2"/>
                </a:solidFill>
                <a:latin typeface="Rubik Light"/>
                <a:ea typeface="Arial Unicode MS"/>
              </a:rPr>
              <a:t> нестабильности ожидается повышенный выход легких ядер.</a:t>
            </a:r>
            <a:endParaRPr lang="en-US" spc="-1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ru-RU" b="0" strike="noStrike" spc="-1" dirty="0">
              <a:solidFill>
                <a:schemeClr val="tx2"/>
              </a:solidFill>
              <a:latin typeface="Rubik Light"/>
              <a:ea typeface="Arial Unicode MS"/>
            </a:endParaRPr>
          </a:p>
        </p:txBody>
      </p:sp>
      <p:sp>
        <p:nvSpPr>
          <p:cNvPr id="822" name="TextBox 20"/>
          <p:cNvSpPr/>
          <p:nvPr/>
        </p:nvSpPr>
        <p:spPr>
          <a:xfrm>
            <a:off x="1449139" y="2700883"/>
            <a:ext cx="6444207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Легкие ядра при умеренно релятивистских энергиях вносят значительны</a:t>
            </a:r>
            <a:r>
              <a:rPr lang="ru-RU" spc="-1" dirty="0">
                <a:solidFill>
                  <a:schemeClr val="tx2"/>
                </a:solidFill>
                <a:latin typeface="Rubik Light"/>
                <a:ea typeface="Arial Unicode MS"/>
              </a:rPr>
              <a:t>й</a:t>
            </a:r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 вклад в полный барионный заряд. </a:t>
            </a:r>
            <a:r>
              <a:rPr lang="en-US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 </a:t>
            </a:r>
            <a:r>
              <a:rPr lang="ru-RU" spc="-1" dirty="0">
                <a:solidFill>
                  <a:schemeClr val="tx2"/>
                </a:solidFill>
                <a:latin typeface="Rubik Light"/>
                <a:ea typeface="Arial Unicode MS"/>
              </a:rPr>
              <a:t>Н</a:t>
            </a:r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еобходимо их корректно описывать. </a:t>
            </a:r>
            <a:endParaRPr lang="en-US" b="0" strike="noStrike" spc="-1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823" name="그래픽 626"/>
          <p:cNvPicPr/>
          <p:nvPr/>
        </p:nvPicPr>
        <p:blipFill>
          <a:blip r:embed="rId3"/>
          <a:stretch/>
        </p:blipFill>
        <p:spPr>
          <a:xfrm>
            <a:off x="659880" y="1551672"/>
            <a:ext cx="366120" cy="308520"/>
          </a:xfrm>
          <a:prstGeom prst="rect">
            <a:avLst/>
          </a:prstGeom>
          <a:ln w="0">
            <a:noFill/>
          </a:ln>
        </p:spPr>
      </p:pic>
      <p:sp>
        <p:nvSpPr>
          <p:cNvPr id="824" name="타원 67"/>
          <p:cNvSpPr/>
          <p:nvPr/>
        </p:nvSpPr>
        <p:spPr>
          <a:xfrm>
            <a:off x="398160" y="3920256"/>
            <a:ext cx="898200" cy="89820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TextBox 28"/>
          <p:cNvSpPr/>
          <p:nvPr/>
        </p:nvSpPr>
        <p:spPr>
          <a:xfrm>
            <a:off x="1411340" y="3849840"/>
            <a:ext cx="6368056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Существует много моделей</a:t>
            </a:r>
            <a:r>
              <a:rPr lang="ru-RU" spc="-1" dirty="0">
                <a:solidFill>
                  <a:schemeClr val="tx2"/>
                </a:solidFill>
                <a:latin typeface="Rubik Light"/>
                <a:ea typeface="Arial Unicode MS"/>
              </a:rPr>
              <a:t> для </a:t>
            </a:r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описания рождения легких ядер (</a:t>
            </a:r>
            <a:r>
              <a:rPr lang="ru-RU" b="0" strike="noStrike" spc="-1" dirty="0" err="1">
                <a:solidFill>
                  <a:schemeClr val="tx2"/>
                </a:solidFill>
                <a:latin typeface="Rubik Light"/>
                <a:ea typeface="Arial Unicode MS"/>
              </a:rPr>
              <a:t>коалесцентные</a:t>
            </a:r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, микроскопические, термодинамические)</a:t>
            </a:r>
            <a:endParaRPr lang="en-US" b="0" strike="noStrike" spc="-1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826" name="그래픽 17"/>
          <p:cNvPicPr/>
          <p:nvPr/>
        </p:nvPicPr>
        <p:blipFill>
          <a:blip r:embed="rId4"/>
          <a:stretch/>
        </p:blipFill>
        <p:spPr>
          <a:xfrm>
            <a:off x="624600" y="4179096"/>
            <a:ext cx="445320" cy="380520"/>
          </a:xfrm>
          <a:prstGeom prst="rect">
            <a:avLst/>
          </a:prstGeom>
          <a:ln w="0">
            <a:noFill/>
          </a:ln>
        </p:spPr>
      </p:pic>
      <p:sp>
        <p:nvSpPr>
          <p:cNvPr id="827" name="타원 67"/>
          <p:cNvSpPr/>
          <p:nvPr/>
        </p:nvSpPr>
        <p:spPr>
          <a:xfrm>
            <a:off x="398160" y="5150448"/>
            <a:ext cx="898200" cy="89820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TextBox 30"/>
          <p:cNvSpPr/>
          <p:nvPr/>
        </p:nvSpPr>
        <p:spPr>
          <a:xfrm>
            <a:off x="1411339" y="5112480"/>
            <a:ext cx="6818967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Моделирование позволяет разобраться в физике процессов, происходящих в ядерной материи. Эксперименты: </a:t>
            </a:r>
            <a:r>
              <a:rPr lang="en-US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BES-RHIC, SPS, NICA and FAIR.</a:t>
            </a:r>
            <a:endParaRPr lang="en-US" b="0" strike="noStrike" spc="-1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829" name="그래픽 568"/>
          <p:cNvPicPr/>
          <p:nvPr/>
        </p:nvPicPr>
        <p:blipFill>
          <a:blip r:embed="rId5"/>
          <a:stretch/>
        </p:blipFill>
        <p:spPr>
          <a:xfrm>
            <a:off x="682560" y="5402088"/>
            <a:ext cx="343440" cy="394560"/>
          </a:xfrm>
          <a:prstGeom prst="rect">
            <a:avLst/>
          </a:prstGeom>
          <a:ln w="0">
            <a:noFill/>
          </a:ln>
        </p:spPr>
      </p:pic>
      <p:sp>
        <p:nvSpPr>
          <p:cNvPr id="830" name="직사각형 13"/>
          <p:cNvSpPr/>
          <p:nvPr/>
        </p:nvSpPr>
        <p:spPr>
          <a:xfrm>
            <a:off x="854280" y="243000"/>
            <a:ext cx="106984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Краткий обзор. Актуальность темы исследования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831" name="Рисунок 34"/>
          <p:cNvPicPr/>
          <p:nvPr/>
        </p:nvPicPr>
        <p:blipFill>
          <a:blip r:embed="rId6"/>
          <a:stretch/>
        </p:blipFill>
        <p:spPr>
          <a:xfrm>
            <a:off x="7772364" y="759240"/>
            <a:ext cx="4180985" cy="2863519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EB855B-4797-4B6C-9D36-37B51AA57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067" y="3622759"/>
            <a:ext cx="4348791" cy="2724161"/>
          </a:xfrm>
          <a:prstGeom prst="rect">
            <a:avLst/>
          </a:prstGeom>
        </p:spPr>
      </p:pic>
      <p:sp>
        <p:nvSpPr>
          <p:cNvPr id="20" name="TextBox 7"/>
          <p:cNvSpPr/>
          <p:nvPr/>
        </p:nvSpPr>
        <p:spPr>
          <a:xfrm>
            <a:off x="11358720" y="6376968"/>
            <a:ext cx="33391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4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사각형: 둥근 모서리 64"/>
          <p:cNvSpPr/>
          <p:nvPr/>
        </p:nvSpPr>
        <p:spPr>
          <a:xfrm>
            <a:off x="2724840" y="4609440"/>
            <a:ext cx="4608000" cy="152388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1" name="사각형: 둥근 모서리 66"/>
          <p:cNvSpPr/>
          <p:nvPr/>
        </p:nvSpPr>
        <p:spPr>
          <a:xfrm>
            <a:off x="2797920" y="3095280"/>
            <a:ext cx="4546080" cy="113148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2" name="사각형: 둥근 모서리 66"/>
          <p:cNvSpPr/>
          <p:nvPr/>
        </p:nvSpPr>
        <p:spPr>
          <a:xfrm>
            <a:off x="311040" y="3093120"/>
            <a:ext cx="4371840" cy="1130400"/>
          </a:xfrm>
          <a:prstGeom prst="roundRect">
            <a:avLst>
              <a:gd name="adj" fmla="val 50000"/>
            </a:avLst>
          </a:prstGeom>
          <a:solidFill>
            <a:srgbClr val="F78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3" name="사각형: 둥근 모서리 67"/>
          <p:cNvSpPr/>
          <p:nvPr/>
        </p:nvSpPr>
        <p:spPr>
          <a:xfrm>
            <a:off x="1965960" y="1341000"/>
            <a:ext cx="5415120" cy="143820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4" name="사각형: 둥근 모서리 64"/>
          <p:cNvSpPr/>
          <p:nvPr/>
        </p:nvSpPr>
        <p:spPr>
          <a:xfrm>
            <a:off x="311040" y="4609440"/>
            <a:ext cx="4371840" cy="1523880"/>
          </a:xfrm>
          <a:prstGeom prst="roundRect">
            <a:avLst>
              <a:gd name="adj" fmla="val 50000"/>
            </a:avLst>
          </a:prstGeom>
          <a:solidFill>
            <a:srgbClr val="494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5" name="사각형: 둥근 모서리 67"/>
          <p:cNvSpPr/>
          <p:nvPr/>
        </p:nvSpPr>
        <p:spPr>
          <a:xfrm>
            <a:off x="311040" y="1341000"/>
            <a:ext cx="4371840" cy="1438200"/>
          </a:xfrm>
          <a:prstGeom prst="roundRect">
            <a:avLst>
              <a:gd name="adj" fmla="val 50000"/>
            </a:avLst>
          </a:prstGeom>
          <a:solidFill>
            <a:srgbClr val="FF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96" name="TextBox 64"/>
          <p:cNvSpPr/>
          <p:nvPr/>
        </p:nvSpPr>
        <p:spPr>
          <a:xfrm>
            <a:off x="693720" y="3654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Модель 3</a:t>
            </a: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FD: 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уравнения состояния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097" name="Объект 2"/>
          <p:cNvSpPr/>
          <p:nvPr/>
        </p:nvSpPr>
        <p:spPr>
          <a:xfrm>
            <a:off x="693720" y="1565640"/>
            <a:ext cx="3819960" cy="252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Адронное:  </a:t>
            </a:r>
            <a:r>
              <a:rPr lang="ru-RU" sz="16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имеются только адронные состояния (адронный газ), отсутствует фазовый переход</a:t>
            </a:r>
            <a:r>
              <a:rPr lang="en-US" sz="16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С фазовым переходом 1-го рода</a:t>
            </a:r>
            <a:r>
              <a:rPr lang="en-US" sz="16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: </a:t>
            </a:r>
            <a:r>
              <a:rPr lang="ru-RU" sz="16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адронные состояния + КГП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098" name="TextBox 29"/>
          <p:cNvSpPr/>
          <p:nvPr/>
        </p:nvSpPr>
        <p:spPr>
          <a:xfrm>
            <a:off x="4685040" y="1565640"/>
            <a:ext cx="2582640" cy="136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Mishustin I. N., Russkikh V. N., Satarov L. M., Sov. J. Nucl. 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Phys.  Vol. 54.  P. 260–314 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(1991)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1099" name="TextBox 30"/>
          <p:cNvSpPr/>
          <p:nvPr/>
        </p:nvSpPr>
        <p:spPr>
          <a:xfrm>
            <a:off x="4683240" y="3223080"/>
            <a:ext cx="269100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A. Khvorostukhin, V.V. Skokov, V.D. Toneev, K. Redlich, 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EPJ C48, 531 (2006) 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1100" name="TextBox 36"/>
          <p:cNvSpPr/>
          <p:nvPr/>
        </p:nvSpPr>
        <p:spPr>
          <a:xfrm>
            <a:off x="4683240" y="4951800"/>
            <a:ext cx="2624040" cy="115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A. Khvorostukhin, V.V. Skokov, V.D. Toneev, K. Redlich, 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EPJ C48, 531 (2006) 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>
              <a:latin typeface="Arial"/>
            </a:endParaRPr>
          </a:p>
        </p:txBody>
      </p:sp>
      <p:pic>
        <p:nvPicPr>
          <p:cNvPr id="1101" name="그래픽 596"/>
          <p:cNvPicPr/>
          <p:nvPr/>
        </p:nvPicPr>
        <p:blipFill>
          <a:blip r:embed="rId2"/>
          <a:stretch/>
        </p:blipFill>
        <p:spPr>
          <a:xfrm>
            <a:off x="6523920" y="2307240"/>
            <a:ext cx="299520" cy="358200"/>
          </a:xfrm>
          <a:prstGeom prst="rect">
            <a:avLst/>
          </a:prstGeom>
          <a:ln w="0">
            <a:noFill/>
          </a:ln>
        </p:spPr>
      </p:pic>
      <p:pic>
        <p:nvPicPr>
          <p:cNvPr id="1102" name="그래픽 596"/>
          <p:cNvPicPr/>
          <p:nvPr/>
        </p:nvPicPr>
        <p:blipFill>
          <a:blip r:embed="rId2"/>
          <a:stretch/>
        </p:blipFill>
        <p:spPr>
          <a:xfrm>
            <a:off x="6523920" y="3733920"/>
            <a:ext cx="299520" cy="358200"/>
          </a:xfrm>
          <a:prstGeom prst="rect">
            <a:avLst/>
          </a:prstGeom>
          <a:ln w="0">
            <a:noFill/>
          </a:ln>
        </p:spPr>
      </p:pic>
      <p:pic>
        <p:nvPicPr>
          <p:cNvPr id="1103" name="그래픽 596"/>
          <p:cNvPicPr/>
          <p:nvPr/>
        </p:nvPicPr>
        <p:blipFill>
          <a:blip r:embed="rId2"/>
          <a:stretch/>
        </p:blipFill>
        <p:spPr>
          <a:xfrm>
            <a:off x="6523920" y="5639040"/>
            <a:ext cx="299520" cy="358200"/>
          </a:xfrm>
          <a:prstGeom prst="rect">
            <a:avLst/>
          </a:prstGeom>
          <a:ln w="0">
            <a:noFill/>
          </a:ln>
        </p:spPr>
      </p:pic>
      <p:pic>
        <p:nvPicPr>
          <p:cNvPr id="1104" name="Рисунок 43"/>
          <p:cNvPicPr/>
          <p:nvPr/>
        </p:nvPicPr>
        <p:blipFill>
          <a:blip r:embed="rId3"/>
          <a:stretch/>
        </p:blipFill>
        <p:spPr>
          <a:xfrm>
            <a:off x="7564320" y="1457280"/>
            <a:ext cx="4403520" cy="4036320"/>
          </a:xfrm>
          <a:prstGeom prst="rect">
            <a:avLst/>
          </a:prstGeom>
          <a:ln w="0">
            <a:noFill/>
          </a:ln>
        </p:spPr>
      </p:pic>
      <p:sp>
        <p:nvSpPr>
          <p:cNvPr id="1105" name="TextBox 44"/>
          <p:cNvSpPr/>
          <p:nvPr/>
        </p:nvSpPr>
        <p:spPr>
          <a:xfrm>
            <a:off x="7878960" y="5573160"/>
            <a:ext cx="409788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Рис. </a:t>
            </a: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3</a:t>
            </a:r>
            <a:r>
              <a:rPr lang="ru-RU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: Различные уравнения состояния на примере зависимости давления от барионной плотности при различных температурах.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06" name="Объект 2"/>
          <p:cNvSpPr/>
          <p:nvPr/>
        </p:nvSpPr>
        <p:spPr>
          <a:xfrm>
            <a:off x="623520" y="4764240"/>
            <a:ext cx="3889800" cy="12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en-US" sz="16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C</a:t>
            </a:r>
            <a:r>
              <a:rPr lang="ru-RU" sz="16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 кроссовером</a:t>
            </a:r>
            <a:r>
              <a:rPr lang="en-US" sz="16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: </a:t>
            </a:r>
            <a:r>
              <a:rPr lang="ru-RU" sz="16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адронные состояния + КГП с сосуществованием фаз (кроссовером) в широком диапазоне температур и барионных плотностей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Объект 2"/>
          <p:cNvSpPr/>
          <p:nvPr/>
        </p:nvSpPr>
        <p:spPr>
          <a:xfrm>
            <a:off x="392400" y="5732280"/>
            <a:ext cx="11906280" cy="79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Рис.:</a:t>
            </a:r>
            <a:r>
              <a:rPr lang="ru-RU" sz="14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Быстротные распределения легких ядер. Приведены результаты со стандартным замораживанием (бледно-голубые линии) и поздним (синие линии), без вклада возбужденных низколежащих резонансов * (черные линии), экспериментальные данные </a:t>
            </a:r>
            <a:r>
              <a:rPr lang="en-US" sz="14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NA49 </a:t>
            </a:r>
            <a:r>
              <a:rPr lang="ru-RU" sz="14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и результат чистой </a:t>
            </a:r>
            <a:r>
              <a:rPr lang="en-US" sz="14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3FD</a:t>
            </a:r>
            <a:r>
              <a:rPr lang="ru-RU" sz="14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14" name="TextBox 5"/>
          <p:cNvSpPr/>
          <p:nvPr/>
        </p:nvSpPr>
        <p:spPr>
          <a:xfrm>
            <a:off x="640080" y="27072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Быстротные распределения (подробнее)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15" name="Прямоугольник 8"/>
          <p:cNvSpPr/>
          <p:nvPr/>
        </p:nvSpPr>
        <p:spPr>
          <a:xfrm>
            <a:off x="9135720" y="3938760"/>
            <a:ext cx="296064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Ivanov Y. B., Soldatov A. A. Eur. Phys. J. A. — 2017. — Vol. 53, no. 11. — P. 218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16" name="Прямоугольник 9"/>
          <p:cNvSpPr/>
          <p:nvPr/>
        </p:nvSpPr>
        <p:spPr>
          <a:xfrm>
            <a:off x="9124920" y="4547160"/>
            <a:ext cx="305568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Anticic T. [et al.]. Phys. Rev. C. — 2016. — Vol. 94, no. 4. — P. 044906.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1117" name="Рисунок 3"/>
          <p:cNvPicPr/>
          <p:nvPr/>
        </p:nvPicPr>
        <p:blipFill>
          <a:blip r:embed="rId2"/>
          <a:stretch/>
        </p:blipFill>
        <p:spPr>
          <a:xfrm>
            <a:off x="640080" y="888480"/>
            <a:ext cx="8191080" cy="4760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Объект 2"/>
          <p:cNvSpPr/>
          <p:nvPr/>
        </p:nvSpPr>
        <p:spPr>
          <a:xfrm>
            <a:off x="392400" y="5732280"/>
            <a:ext cx="11906280" cy="109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Рис.:</a:t>
            </a:r>
            <a:r>
              <a:rPr lang="ru-RU" sz="14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Спектры по поперечным массам для дейтронов (верхний ряд) и  (нижний ряд) в центральных столкновениях Pb+Pb при различных энергиях, рассчитанные с уравнением состояния с кроссовером. Показаны результаты, рассчитанные со стандартным замораживанием  (бледно-голубые линии) и поздним  (синие линии), результаты 3FD (фиолетовые пунктирные линии) и экспериментальные данные NA49.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20" name="TextBox 5"/>
          <p:cNvSpPr/>
          <p:nvPr/>
        </p:nvSpPr>
        <p:spPr>
          <a:xfrm>
            <a:off x="640080" y="27072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Спектры по поперечным массам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121" name="Рисунок 6"/>
          <p:cNvPicPr/>
          <p:nvPr/>
        </p:nvPicPr>
        <p:blipFill>
          <a:blip r:embed="rId2"/>
          <a:stretch/>
        </p:blipFill>
        <p:spPr>
          <a:xfrm>
            <a:off x="392400" y="833040"/>
            <a:ext cx="8497080" cy="495900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22" name="TextBox 1"/>
              <p:cNvSpPr txBox="1"/>
              <p:nvPr/>
            </p:nvSpPr>
            <p:spPr>
              <a:xfrm>
                <a:off x="9552600" y="1568520"/>
                <a:ext cx="2019240" cy="30852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/>
              </a:p>
            </p:txBody>
          </p:sp>
        </mc:Choice>
        <mc:Fallback xmlns:p15="http://schemas.microsoft.com/office/powerpoint/2012/main" xmlns:p14="http://schemas.microsoft.com/office/powerpoint/2010/main" xmlns=""/>
      </mc:AlternateContent>
      <p:sp>
        <p:nvSpPr>
          <p:cNvPr id="1123" name="TextBox 7"/>
          <p:cNvSpPr/>
          <p:nvPr/>
        </p:nvSpPr>
        <p:spPr>
          <a:xfrm>
            <a:off x="9321120" y="1199160"/>
            <a:ext cx="2482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Поперечная масса: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24" name="Прямоугольник 8"/>
          <p:cNvSpPr/>
          <p:nvPr/>
        </p:nvSpPr>
        <p:spPr>
          <a:xfrm>
            <a:off x="9135720" y="3938760"/>
            <a:ext cx="296064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Ivanov Y. B., Soldatov A. A. Eur. Phys. J. A. — 2017. — Vol. 53, no. 11. — P. 218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25" name="Прямоугольник 9"/>
          <p:cNvSpPr/>
          <p:nvPr/>
        </p:nvSpPr>
        <p:spPr>
          <a:xfrm>
            <a:off x="9124920" y="4547160"/>
            <a:ext cx="305568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Anticic T. [et al.]. Phys. Rev. C. — 2016. — Vol. 94, no. 4. — P. 044906.</a:t>
            </a: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8" y="727979"/>
            <a:ext cx="3992604" cy="34658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5858" y="4146198"/>
            <a:ext cx="45481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Рис</a:t>
            </a:r>
            <a:r>
              <a:rPr lang="en-US" sz="1400" b="1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.: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Зависимость от энергии отношений выходов 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d/p, t/p,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и 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t/d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в области центральных </a:t>
            </a:r>
            <a:r>
              <a:rPr lang="ru-RU" sz="14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быстрот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для центральных 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(0-10%) </a:t>
            </a:r>
            <a:r>
              <a:rPr lang="en-US" sz="14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Au+Au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столкновений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.</a:t>
            </a:r>
            <a:endParaRPr lang="ru-RU" sz="1400" dirty="0">
              <a:solidFill>
                <a:srgbClr val="1C256C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  <a:p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Моделирование проведено при 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b = 4 </a:t>
            </a:r>
            <a:r>
              <a:rPr lang="ru-RU" sz="14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фм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для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en-US" sz="14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Au+Au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и при 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b = 3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4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фм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для 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en-US" sz="14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Pb+Pb</a:t>
            </a:r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в </a:t>
            </a:r>
            <a:r>
              <a:rPr lang="ru-RU" sz="1400" dirty="0" err="1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бине</a:t>
            </a:r>
            <a:r>
              <a:rPr lang="ru-RU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 по быстроте </a:t>
            </a:r>
          </a:p>
          <a:p>
            <a:r>
              <a:rPr lang="en-US" sz="1400" dirty="0">
                <a:solidFill>
                  <a:srgbClr val="1C256C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|y| &lt; 0.5.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5226" y="4098544"/>
                <a:ext cx="7326774" cy="160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Рис</a:t>
                </a:r>
                <a:r>
                  <a:rPr lang="en-US" sz="1400" b="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.: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Зависимость от энергии отношения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)⨯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4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области центральных </a:t>
                </a:r>
                <a:r>
                  <a:rPr lang="ru-RU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для центральных столкновений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Pb+Pb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Моделирование при 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b = 4 </a:t>
                </a:r>
                <a:r>
                  <a:rPr lang="ru-RU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фм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при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b = 3 </a:t>
                </a:r>
                <a:r>
                  <a:rPr lang="ru-RU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фм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4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4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17.4 </m:t>
                    </m:r>
                    <m:r>
                      <a:rPr lang="ru-RU" sz="1400" b="0" i="0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ГэВ</m:t>
                    </m:r>
                  </m:oMath>
                </a14:m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  при 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b = 4.6 </a:t>
                </a:r>
                <a:r>
                  <a:rPr lang="ru-RU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фм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i="1" smtClean="0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1C3257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4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=17.4</m:t>
                    </m:r>
                    <m:r>
                      <a:rPr lang="ru-RU" sz="1400" b="0" i="1" smtClean="0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 ГэВ</m:t>
                    </m:r>
                  </m:oMath>
                </a14:m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en-US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Pb+Pb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</a:t>
                </a:r>
                <a:r>
                  <a:rPr lang="ru-RU" sz="1400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бине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по быстроте</a:t>
                </a:r>
                <a:r>
                  <a:rPr lang="en-US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|y| &lt; 0.5. N(p) </a:t>
                </a:r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включает протоны, полученные без вклада от слабых распадов (две верхние линии, помеченные крестами) и без этого вклада </a:t>
                </a:r>
              </a:p>
              <a:p>
                <a:r>
                  <a:rPr lang="ru-RU" sz="14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(две нижние линии)</a:t>
                </a:r>
              </a:p>
              <a:p>
                <a:endParaRPr lang="ru-RU" sz="1400" dirty="0">
                  <a:solidFill>
                    <a:srgbClr val="1C256C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26" y="4098544"/>
                <a:ext cx="7326774" cy="1606081"/>
              </a:xfrm>
              <a:prstGeom prst="rect">
                <a:avLst/>
              </a:prstGeom>
              <a:blipFill rotWithShape="0">
                <a:blip r:embed="rId3"/>
                <a:stretch>
                  <a:fillRect l="-250" t="-379" r="-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id="{0D611548-21EA-42BE-9F6D-6B3011D907A9}"/>
                  </a:ext>
                </a:extLst>
              </p:cNvPr>
              <p:cNvSpPr/>
              <p:nvPr/>
            </p:nvSpPr>
            <p:spPr>
              <a:xfrm>
                <a:off x="157923" y="5468361"/>
                <a:ext cx="1166949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Показано, что на </a:t>
                </a:r>
                <a:r>
                  <a:rPr lang="ru-RU" sz="1600" b="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отношение</a:t>
                </a:r>
                <a:r>
                  <a:rPr lang="ru-RU" sz="1600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)⨯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1600" i="1">
                            <a:solidFill>
                              <a:srgbClr val="1C325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600" i="1">
                        <a:solidFill>
                          <a:srgbClr val="1C3257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сильно влияют протоны, полученные от слабых распадов. Вычисленный результат с протонами без вклада от слабых распадов превышает предсказанное значение: 0.29 (</a:t>
                </a:r>
                <a:r>
                  <a:rPr lang="en-US" sz="1600" b="1" dirty="0" err="1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Shuryak</a:t>
                </a:r>
                <a:r>
                  <a:rPr lang="en-US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E., Torres-Rincon J. M// Eur. Phys. J. A. — 2020. — Vol. 56, no. 9. — P. 241</a:t>
                </a:r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), т.к. есть вклад от </a:t>
                </a:r>
                <a:r>
                  <a:rPr lang="ru-RU" sz="1600" b="1" dirty="0" err="1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околоцентральных</a:t>
                </a:r>
                <a:r>
                  <a:rPr lang="ru-RU" sz="1600" b="1" dirty="0">
                    <a:solidFill>
                      <a:srgbClr val="1C256C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источников, а не только центральных. </a:t>
                </a:r>
                <a:r>
                  <a:rPr lang="ru-RU" sz="1600" b="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Необходимо корректно учитывать слабые распады, а </a:t>
                </a:r>
                <a:r>
                  <a:rPr lang="en-US" sz="1600" b="1" dirty="0" err="1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UrQMD</a:t>
                </a:r>
                <a:r>
                  <a:rPr lang="ru-RU" sz="1600" b="1" dirty="0">
                    <a:solidFill>
                      <a:srgbClr val="1C3257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не является достаточно точной для этого.</a:t>
                </a:r>
              </a:p>
              <a:p>
                <a:endParaRPr lang="en-US" sz="1600" b="1" dirty="0">
                  <a:solidFill>
                    <a:srgbClr val="FF6B26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D611548-21EA-42BE-9F6D-6B3011D90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23" y="5468361"/>
                <a:ext cx="11669494" cy="1569660"/>
              </a:xfrm>
              <a:prstGeom prst="rect">
                <a:avLst/>
              </a:prstGeom>
              <a:blipFill rotWithShape="0">
                <a:blip r:embed="rId4"/>
                <a:stretch>
                  <a:fillRect l="-313" t="-1163" r="-2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570" y="1238396"/>
            <a:ext cx="3885400" cy="451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745" y="866010"/>
            <a:ext cx="3655559" cy="31703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587" y="2250819"/>
            <a:ext cx="3887383" cy="547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25297" y="1835571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</a:t>
            </a:r>
            <a:r>
              <a:rPr lang="ru-RU" dirty="0"/>
              <a:t>49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125297" y="88060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STAR:</a:t>
            </a:r>
            <a:endParaRPr lang="ru-RU" dirty="0"/>
          </a:p>
        </p:txBody>
      </p:sp>
      <p:sp>
        <p:nvSpPr>
          <p:cNvPr id="16" name="TextBox 5"/>
          <p:cNvSpPr/>
          <p:nvPr/>
        </p:nvSpPr>
        <p:spPr>
          <a:xfrm>
            <a:off x="885600" y="2322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Отношения выходов частиц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0339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Рисунок 209"/>
          <p:cNvPicPr/>
          <p:nvPr/>
        </p:nvPicPr>
        <p:blipFill>
          <a:blip r:embed="rId3"/>
          <a:stretch/>
        </p:blipFill>
        <p:spPr>
          <a:xfrm>
            <a:off x="4927680" y="2666880"/>
            <a:ext cx="914040" cy="190080"/>
          </a:xfrm>
          <a:prstGeom prst="rect">
            <a:avLst/>
          </a:prstGeom>
          <a:ln w="0">
            <a:noFill/>
          </a:ln>
        </p:spPr>
      </p:pic>
      <p:sp>
        <p:nvSpPr>
          <p:cNvPr id="1128" name="TextBox 10"/>
          <p:cNvSpPr/>
          <p:nvPr/>
        </p:nvSpPr>
        <p:spPr>
          <a:xfrm>
            <a:off x="488160" y="45252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Коллективные потоки</a:t>
            </a: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: 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определение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129" name="Рисунок 2"/>
          <p:cNvPicPr/>
          <p:nvPr/>
        </p:nvPicPr>
        <p:blipFill>
          <a:blip r:embed="rId4"/>
          <a:stretch/>
        </p:blipFill>
        <p:spPr>
          <a:xfrm>
            <a:off x="7325280" y="1400400"/>
            <a:ext cx="4866120" cy="3707280"/>
          </a:xfrm>
          <a:prstGeom prst="rect">
            <a:avLst/>
          </a:prstGeom>
          <a:ln w="0">
            <a:noFill/>
          </a:ln>
        </p:spPr>
      </p:pic>
      <p:sp>
        <p:nvSpPr>
          <p:cNvPr id="1130" name="Объект 2"/>
          <p:cNvSpPr/>
          <p:nvPr/>
        </p:nvSpPr>
        <p:spPr>
          <a:xfrm>
            <a:off x="488160" y="1400400"/>
            <a:ext cx="7029720" cy="500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Одночастичное распределение частиц, разложенное в ряд Фурье по азимутальному углу импульса частицы </a:t>
            </a:r>
            <a:r>
              <a:rPr lang="en-US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: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где , а усреднение происходит по всем рассматриваемым частицам во всех событиях.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Здесь первый коэффициент </a:t>
            </a:r>
            <a:r>
              <a:rPr lang="ru-RU" sz="1800" b="0" strike="noStrike" spc="-1">
                <a:solidFill>
                  <a:srgbClr val="FF6B26"/>
                </a:solidFill>
                <a:latin typeface="Rubik Light"/>
                <a:ea typeface="Arial Unicode MS"/>
              </a:rPr>
              <a:t>направленный поток</a:t>
            </a: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, а второй </a:t>
            </a:r>
            <a:r>
              <a:rPr lang="ru-RU" sz="1800" b="0" strike="noStrike" spc="-1">
                <a:solidFill>
                  <a:srgbClr val="FF6B26"/>
                </a:solidFill>
                <a:latin typeface="Rubik Light"/>
                <a:ea typeface="Arial Unicode MS"/>
              </a:rPr>
              <a:t> эллиптический поток</a:t>
            </a: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В </a:t>
            </a:r>
            <a:r>
              <a:rPr lang="en-US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THESEUS </a:t>
            </a: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потоки рассчитываются через сумму по адронам.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131" name="Прямоугольник 3"/>
          <p:cNvSpPr/>
          <p:nvPr/>
        </p:nvSpPr>
        <p:spPr>
          <a:xfrm>
            <a:off x="7762320" y="5164200"/>
            <a:ext cx="45108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</a:t>
            </a:r>
            <a:r>
              <a:rPr lang="ru-RU" sz="1800" b="1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Рис.: </a:t>
            </a: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Схема сталкивающихся ядер.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Прямоугольник 7"/>
          <p:cNvSpPr/>
          <p:nvPr/>
        </p:nvSpPr>
        <p:spPr>
          <a:xfrm>
            <a:off x="6561360" y="0"/>
            <a:ext cx="5630400" cy="6857640"/>
          </a:xfrm>
          <a:prstGeom prst="rect">
            <a:avLst/>
          </a:prstGeom>
          <a:solidFill>
            <a:srgbClr val="1C256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34" name="Рисунок 2"/>
          <p:cNvPicPr/>
          <p:nvPr/>
        </p:nvPicPr>
        <p:blipFill>
          <a:blip r:embed="rId3"/>
          <a:stretch/>
        </p:blipFill>
        <p:spPr>
          <a:xfrm>
            <a:off x="183600" y="829440"/>
            <a:ext cx="6310080" cy="5696280"/>
          </a:xfrm>
          <a:prstGeom prst="rect">
            <a:avLst/>
          </a:prstGeom>
          <a:ln w="0">
            <a:noFill/>
          </a:ln>
        </p:spPr>
      </p:pic>
      <p:sp>
        <p:nvSpPr>
          <p:cNvPr id="1135" name="TextBox 5"/>
          <p:cNvSpPr/>
          <p:nvPr/>
        </p:nvSpPr>
        <p:spPr>
          <a:xfrm>
            <a:off x="484560" y="1476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Направленный поток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36" name="Объект 2"/>
          <p:cNvSpPr/>
          <p:nvPr/>
        </p:nvSpPr>
        <p:spPr>
          <a:xfrm>
            <a:off x="6813360" y="645120"/>
            <a:ext cx="5126400" cy="555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Рис.: 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Направленный поток для дейтронов (верхний ряд) и протонов (нижний ряд) в зависимости от быстроты в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Rubik Light"/>
                <a:ea typeface="Arial Unicode MS"/>
              </a:rPr>
              <a:t>полуцентральных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 столкновениях </a:t>
            </a: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(b = 6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Rubik Light"/>
                <a:ea typeface="Arial Unicode MS"/>
              </a:rPr>
              <a:t>фм</a:t>
            </a: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) 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столкновений </a:t>
            </a:r>
            <a:r>
              <a:rPr lang="en-US" sz="1600" b="0" strike="noStrike" spc="-1" dirty="0" err="1">
                <a:solidFill>
                  <a:srgbClr val="FFFFFF"/>
                </a:solidFill>
                <a:latin typeface="Rubik Light"/>
                <a:ea typeface="Arial Unicode MS"/>
              </a:rPr>
              <a:t>Au+Au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, полученный для различных энергий и двух уравнений состояния: с фазовым переходом 1-го рода и с </a:t>
            </a:r>
            <a:r>
              <a:rPr lang="ru-RU" sz="1600" b="0" strike="noStrike" spc="-1" dirty="0" err="1">
                <a:solidFill>
                  <a:srgbClr val="FFFFFF"/>
                </a:solidFill>
                <a:latin typeface="Rubik Light"/>
                <a:ea typeface="Arial Unicode MS"/>
              </a:rPr>
              <a:t>кроссовером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.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Для сравнения приведены данные </a:t>
            </a: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STAR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: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Adam J. [et al.]. // Phys. Rev. C. — 2020. — Vol. 102, no. 4. — P. 044906.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en-US" sz="1600" b="0" strike="noStrike" spc="-1" dirty="0" err="1">
                <a:solidFill>
                  <a:srgbClr val="FFFFFF"/>
                </a:solidFill>
                <a:latin typeface="Rubik Light"/>
                <a:ea typeface="Arial Unicode MS"/>
              </a:rPr>
              <a:t>Adamczyk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L. [et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al.].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// Phys. Rev. Lett. — 2014. — Vol.</a:t>
            </a:r>
            <a:r>
              <a:rPr lang="ru-RU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r>
              <a:rPr lang="en-US" sz="16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112, no. 16. — P. 162301.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Модель не смогла должным образом описать потоки для дейтронов.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Может быть , это связано с критической  точкой КХД  фазовой диаграммы в этой области энергий 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en-US" sz="14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STAR preliminary data:</a:t>
            </a:r>
            <a:r>
              <a:rPr lang="ru-RU" sz="14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  </a:t>
            </a:r>
            <a:r>
              <a:rPr lang="en-US" sz="1400" b="1" strike="noStrike" spc="-1" dirty="0" err="1">
                <a:solidFill>
                  <a:srgbClr val="FFFFFF"/>
                </a:solidFill>
                <a:latin typeface="Rubik Light"/>
                <a:ea typeface="Arial Unicode MS"/>
              </a:rPr>
              <a:t>Pandav</a:t>
            </a:r>
            <a:r>
              <a:rPr lang="en-US" sz="14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, plenary talk at CPOD 2024,</a:t>
            </a:r>
            <a:r>
              <a:rPr lang="ru-RU" sz="14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r>
              <a:rPr lang="en-US" sz="1400" b="1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https://conferences.lbl.gov/event/1376/contributions/8772</a:t>
            </a:r>
            <a:r>
              <a:rPr lang="en-US" sz="1400" b="0" strike="noStrike" spc="-1" dirty="0">
                <a:solidFill>
                  <a:srgbClr val="FFFFFF"/>
                </a:solidFill>
                <a:latin typeface="Rubik Light"/>
                <a:ea typeface="Arial Unicode MS"/>
              </a:rPr>
              <a:t>/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137" name="Овал 1"/>
          <p:cNvSpPr/>
          <p:nvPr/>
        </p:nvSpPr>
        <p:spPr>
          <a:xfrm>
            <a:off x="11464560" y="6220080"/>
            <a:ext cx="853200" cy="853200"/>
          </a:xfrm>
          <a:prstGeom prst="ellipse">
            <a:avLst/>
          </a:prstGeom>
          <a:solidFill>
            <a:srgbClr val="FDA24E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8" name="Овал 3"/>
          <p:cNvSpPr/>
          <p:nvPr/>
        </p:nvSpPr>
        <p:spPr>
          <a:xfrm>
            <a:off x="5686560" y="6145560"/>
            <a:ext cx="1614960" cy="161496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826199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Рисунок 1"/>
          <p:cNvPicPr/>
          <p:nvPr/>
        </p:nvPicPr>
        <p:blipFill>
          <a:blip r:embed="rId3"/>
          <a:stretch/>
        </p:blipFill>
        <p:spPr>
          <a:xfrm>
            <a:off x="681840" y="932760"/>
            <a:ext cx="8286120" cy="3846240"/>
          </a:xfrm>
          <a:prstGeom prst="rect">
            <a:avLst/>
          </a:prstGeom>
          <a:ln w="0">
            <a:noFill/>
          </a:ln>
        </p:spPr>
      </p:pic>
      <p:sp>
        <p:nvSpPr>
          <p:cNvPr id="1141" name="TextBox 2"/>
          <p:cNvSpPr/>
          <p:nvPr/>
        </p:nvSpPr>
        <p:spPr>
          <a:xfrm>
            <a:off x="1141560" y="3420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3257"/>
                </a:solidFill>
                <a:latin typeface="Montserrat Black"/>
                <a:ea typeface="Arial Unicode MS"/>
              </a:rPr>
              <a:t>3 ГэВ: спектры по поперечному импульсу</a:t>
            </a:r>
            <a:r>
              <a:rPr lang="en-US" sz="2800" b="0" strike="noStrike" spc="-1">
                <a:solidFill>
                  <a:srgbClr val="1C3257"/>
                </a:solidFill>
                <a:latin typeface="Montserrat Black"/>
                <a:ea typeface="Arial Unicode MS"/>
              </a:rPr>
              <a:t> 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42" name="Объект 2"/>
          <p:cNvSpPr/>
          <p:nvPr/>
        </p:nvSpPr>
        <p:spPr>
          <a:xfrm>
            <a:off x="372960" y="4785840"/>
            <a:ext cx="11119680" cy="12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1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Рис.: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Результаты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THESEUS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спектры по поперечному импульсу для протонов и легких ядер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(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дейтронов, тритонов,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, )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в бине  в сравнении с данными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STAR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(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arXiv: 2311.11020 [nucl-ex]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). Расчеты выполнены для трех различных уравнений состояния и при позднем замораживании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().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Для сравнения показаны результаты при стандартном замораживании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()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для уравнения состояния с кроссовером.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</p:txBody>
      </p:sp>
      <p:sp>
        <p:nvSpPr>
          <p:cNvPr id="1143" name="TextBox 4"/>
          <p:cNvSpPr/>
          <p:nvPr/>
        </p:nvSpPr>
        <p:spPr>
          <a:xfrm>
            <a:off x="9082800" y="1477080"/>
            <a:ext cx="2660400" cy="54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Поперечный импульс: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1144" name="Овал 6"/>
          <p:cNvSpPr/>
          <p:nvPr/>
        </p:nvSpPr>
        <p:spPr>
          <a:xfrm>
            <a:off x="9473400" y="2658240"/>
            <a:ext cx="1614960" cy="161496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5" name="Овал 5"/>
          <p:cNvSpPr/>
          <p:nvPr/>
        </p:nvSpPr>
        <p:spPr>
          <a:xfrm>
            <a:off x="10522800" y="2526840"/>
            <a:ext cx="969840" cy="969840"/>
          </a:xfrm>
          <a:prstGeom prst="ellipse">
            <a:avLst/>
          </a:prstGeom>
          <a:solidFill>
            <a:srgbClr val="FDA24E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6" name="Прямоугольник 7"/>
          <p:cNvSpPr/>
          <p:nvPr/>
        </p:nvSpPr>
        <p:spPr>
          <a:xfrm>
            <a:off x="372960" y="5881680"/>
            <a:ext cx="1156464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Моделирование с поздним замораживанием дает разумный и, в целом, лучший результат, чем со стандартным замора-</a:t>
            </a:r>
            <a:r>
              <a:rPr lang="ru-RU" sz="1600" b="1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живанием</a:t>
            </a:r>
            <a:r>
              <a:rPr lang="ru-RU" sz="16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. Нет зависимости от уравнения состояния – </a:t>
            </a:r>
            <a:r>
              <a:rPr lang="ru-RU" sz="1600" b="1" strike="noStrike" spc="-1" dirty="0">
                <a:solidFill>
                  <a:srgbClr val="FF6B26"/>
                </a:solidFill>
                <a:latin typeface="Rubik Light"/>
                <a:ea typeface="Arial Unicode MS"/>
              </a:rPr>
              <a:t>вещество эволюционирует в </a:t>
            </a:r>
            <a:r>
              <a:rPr lang="ru-RU" sz="1600" b="1" strike="noStrike" spc="-1" dirty="0" err="1">
                <a:solidFill>
                  <a:srgbClr val="FF6B26"/>
                </a:solidFill>
                <a:latin typeface="Rubik Light"/>
                <a:ea typeface="Arial Unicode MS"/>
              </a:rPr>
              <a:t>адронной</a:t>
            </a:r>
            <a:r>
              <a:rPr lang="ru-RU" sz="1600" b="1" strike="noStrike" spc="-1" dirty="0">
                <a:solidFill>
                  <a:srgbClr val="FF6B26"/>
                </a:solidFill>
                <a:latin typeface="Rubik Light"/>
                <a:ea typeface="Arial Unicode MS"/>
              </a:rPr>
              <a:t> фазе.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6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Завышение спектров </a:t>
            </a:r>
            <a:r>
              <a:rPr lang="ru-RU" sz="1600" b="1" strike="noStrike" spc="-1" dirty="0">
                <a:solidFill>
                  <a:srgbClr val="002060"/>
                </a:solidFill>
                <a:latin typeface="Rubik Light"/>
                <a:ea typeface="Arial Unicode MS"/>
              </a:rPr>
              <a:t>при больших </a:t>
            </a:r>
            <a:r>
              <a:rPr lang="en-US" sz="1600" b="1" strike="noStrike" spc="-1" dirty="0">
                <a:solidFill>
                  <a:srgbClr val="002060"/>
                </a:solidFill>
                <a:latin typeface="Rubik Light"/>
                <a:ea typeface="Arial Unicode MS"/>
              </a:rPr>
              <a:t> </a:t>
            </a:r>
            <a:r>
              <a:rPr lang="ru-RU" sz="16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эта неточность связана с особенностью модели 3</a:t>
            </a:r>
            <a:r>
              <a:rPr lang="en-US" sz="16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FD</a:t>
            </a:r>
            <a:r>
              <a:rPr lang="ru-RU" sz="16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.</a:t>
            </a:r>
            <a:endParaRPr lang="en-US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TextBox 2"/>
          <p:cNvSpPr/>
          <p:nvPr/>
        </p:nvSpPr>
        <p:spPr>
          <a:xfrm>
            <a:off x="498960" y="331920"/>
            <a:ext cx="6694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3 ГэВ: направленный поток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49" name="Объект 2"/>
          <p:cNvSpPr/>
          <p:nvPr/>
        </p:nvSpPr>
        <p:spPr>
          <a:xfrm>
            <a:off x="498960" y="1040040"/>
            <a:ext cx="6023520" cy="562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1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Рис.: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Результаты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THESEUS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по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протонов и легких ядер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(d, , )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для различных вариантов адронного уравнения состояния: стандартного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(K = 190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МэВ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),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очень «мягкого»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(K = 130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МэВ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)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и «жесткого»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(K =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380 МэВ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).</a:t>
            </a:r>
            <a:endParaRPr lang="en-US" sz="16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Для легких ядер используется позднее замораживание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()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и стандартное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()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.</a:t>
            </a:r>
            <a:endParaRPr lang="en-US" sz="16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Показан поток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протонов, полученный из чистой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3FD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-модели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(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без дожига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)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.</a:t>
            </a:r>
            <a:endParaRPr lang="en-US" sz="16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Жесткость характеризуется коэффициентом несжимаемости ядерной материи: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где  плотность энергии ядерной материи при  нормальная ядерная плотность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.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Стандартное значение для адронного уравнения состояния: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K = 190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МэВ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 (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довольно «мягкое»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).</a:t>
            </a:r>
            <a:endParaRPr lang="en-US" sz="16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Стандартное значение </a:t>
            </a:r>
            <a:r>
              <a:rPr lang="en-US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K = 190 </a:t>
            </a:r>
            <a:r>
              <a:rPr lang="ru-RU" sz="1600" b="0" strike="noStrike" spc="-1">
                <a:solidFill>
                  <a:srgbClr val="1C3257"/>
                </a:solidFill>
                <a:latin typeface="Rubik Light"/>
                <a:ea typeface="Arial Unicode MS"/>
              </a:rPr>
              <a:t>МэВ кажется наиболее оптимальным.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endParaRPr lang="en-US" sz="1600" b="0" strike="noStrike" spc="-1">
              <a:latin typeface="Arial"/>
            </a:endParaRPr>
          </a:p>
        </p:txBody>
      </p:sp>
      <p:pic>
        <p:nvPicPr>
          <p:cNvPr id="1150" name="Рисунок 4"/>
          <p:cNvPicPr/>
          <p:nvPr/>
        </p:nvPicPr>
        <p:blipFill>
          <a:blip r:embed="rId2"/>
          <a:stretch/>
        </p:blipFill>
        <p:spPr>
          <a:xfrm>
            <a:off x="6522840" y="1127880"/>
            <a:ext cx="5531400" cy="479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직사각형 13"/>
          <p:cNvSpPr/>
          <p:nvPr/>
        </p:nvSpPr>
        <p:spPr>
          <a:xfrm>
            <a:off x="721800" y="385920"/>
            <a:ext cx="81446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Эллиптический 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поток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153" name="Рисунок 1"/>
          <p:cNvPicPr/>
          <p:nvPr/>
        </p:nvPicPr>
        <p:blipFill>
          <a:blip r:embed="rId2"/>
          <a:stretch/>
        </p:blipFill>
        <p:spPr>
          <a:xfrm>
            <a:off x="5029920" y="253800"/>
            <a:ext cx="7004160" cy="632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직사각형 13"/>
          <p:cNvSpPr/>
          <p:nvPr/>
        </p:nvSpPr>
        <p:spPr>
          <a:xfrm>
            <a:off x="721800" y="385920"/>
            <a:ext cx="81446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Эллиптический 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поток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1156" name="Рисунок 2"/>
          <p:cNvPicPr/>
          <p:nvPr/>
        </p:nvPicPr>
        <p:blipFill>
          <a:blip r:embed="rId3"/>
          <a:stretch/>
        </p:blipFill>
        <p:spPr>
          <a:xfrm>
            <a:off x="4794480" y="152280"/>
            <a:ext cx="7304760" cy="6613920"/>
          </a:xfrm>
          <a:prstGeom prst="rect">
            <a:avLst/>
          </a:prstGeom>
          <a:ln w="0">
            <a:noFill/>
          </a:ln>
        </p:spPr>
      </p:pic>
      <p:sp>
        <p:nvSpPr>
          <p:cNvPr id="1157" name="TextBox 4"/>
          <p:cNvSpPr/>
          <p:nvPr/>
        </p:nvSpPr>
        <p:spPr>
          <a:xfrm>
            <a:off x="237240" y="6166800"/>
            <a:ext cx="5025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Rubik Light"/>
                <a:ea typeface="Arial Unicode MS"/>
              </a:rPr>
              <a:t>46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그룹 65"/>
          <p:cNvGrpSpPr/>
          <p:nvPr/>
        </p:nvGrpSpPr>
        <p:grpSpPr>
          <a:xfrm>
            <a:off x="959760" y="3200040"/>
            <a:ext cx="2215440" cy="2714400"/>
            <a:chOff x="959760" y="3200040"/>
            <a:chExt cx="2215440" cy="2714400"/>
          </a:xfrm>
        </p:grpSpPr>
        <p:sp>
          <p:nvSpPr>
            <p:cNvPr id="834" name="자유형: 도형 66"/>
            <p:cNvSpPr/>
            <p:nvPr/>
          </p:nvSpPr>
          <p:spPr>
            <a:xfrm>
              <a:off x="959760" y="3200040"/>
              <a:ext cx="1345680" cy="2712240"/>
            </a:xfrm>
            <a:custGeom>
              <a:avLst/>
              <a:gdLst/>
              <a:ahLst/>
              <a:cxnLst/>
              <a:rect l="l" t="t" r="r" b="b"/>
              <a:pathLst>
                <a:path w="1783080" h="3593592">
                  <a:moveTo>
                    <a:pt x="1777868" y="1803243"/>
                  </a:moveTo>
                  <a:cubicBezTo>
                    <a:pt x="1777868" y="1057366"/>
                    <a:pt x="1553337" y="418064"/>
                    <a:pt x="1234029" y="147858"/>
                  </a:cubicBezTo>
                  <a:lnTo>
                    <a:pt x="1234029" y="10287"/>
                  </a:lnTo>
                  <a:lnTo>
                    <a:pt x="939958" y="12619"/>
                  </a:lnTo>
                  <a:cubicBezTo>
                    <a:pt x="924733" y="11110"/>
                    <a:pt x="909508" y="10287"/>
                    <a:pt x="894009" y="10287"/>
                  </a:cubicBezTo>
                  <a:cubicBezTo>
                    <a:pt x="405994" y="10287"/>
                    <a:pt x="10287" y="812947"/>
                    <a:pt x="10287" y="1803243"/>
                  </a:cubicBezTo>
                  <a:cubicBezTo>
                    <a:pt x="10287" y="2793538"/>
                    <a:pt x="405994" y="3596198"/>
                    <a:pt x="894009" y="3596198"/>
                  </a:cubicBezTo>
                  <a:cubicBezTo>
                    <a:pt x="909371" y="3596198"/>
                    <a:pt x="924733" y="3595375"/>
                    <a:pt x="939958" y="3593866"/>
                  </a:cubicBezTo>
                  <a:lnTo>
                    <a:pt x="1234029" y="3596198"/>
                  </a:lnTo>
                  <a:lnTo>
                    <a:pt x="1234029" y="3458627"/>
                  </a:lnTo>
                  <a:cubicBezTo>
                    <a:pt x="1553474" y="3188421"/>
                    <a:pt x="1777868" y="2549119"/>
                    <a:pt x="1777868" y="1803243"/>
                  </a:cubicBezTo>
                  <a:close/>
                </a:path>
              </a:pathLst>
            </a:custGeom>
            <a:solidFill>
              <a:srgbClr val="DD9F07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자유형: 도형 67"/>
            <p:cNvSpPr/>
            <p:nvPr/>
          </p:nvSpPr>
          <p:spPr>
            <a:xfrm>
              <a:off x="1216440" y="3200040"/>
              <a:ext cx="1345680" cy="2712240"/>
            </a:xfrm>
            <a:custGeom>
              <a:avLst/>
              <a:gdLst/>
              <a:ahLst/>
              <a:cxnLst/>
              <a:rect l="l" t="t" r="r" b="b"/>
              <a:pathLst>
                <a:path w="1783080" h="3593592">
                  <a:moveTo>
                    <a:pt x="1777731" y="1803243"/>
                  </a:moveTo>
                  <a:cubicBezTo>
                    <a:pt x="1777731" y="2793465"/>
                    <a:pt x="1382075" y="3596198"/>
                    <a:pt x="894009" y="3596198"/>
                  </a:cubicBezTo>
                  <a:cubicBezTo>
                    <a:pt x="405943" y="3596198"/>
                    <a:pt x="10287" y="2793465"/>
                    <a:pt x="10287" y="1803243"/>
                  </a:cubicBezTo>
                  <a:cubicBezTo>
                    <a:pt x="10287" y="813021"/>
                    <a:pt x="405943" y="10287"/>
                    <a:pt x="894009" y="10287"/>
                  </a:cubicBezTo>
                  <a:cubicBezTo>
                    <a:pt x="1382075" y="10287"/>
                    <a:pt x="1777731" y="813021"/>
                    <a:pt x="1777731" y="1803243"/>
                  </a:cubicBezTo>
                  <a:close/>
                </a:path>
              </a:pathLst>
            </a:custGeom>
            <a:solidFill>
              <a:srgbClr val="FFC1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자유형: 도형 68"/>
            <p:cNvSpPr/>
            <p:nvPr/>
          </p:nvSpPr>
          <p:spPr>
            <a:xfrm>
              <a:off x="1435320" y="3548160"/>
              <a:ext cx="952200" cy="2018520"/>
            </a:xfrm>
            <a:custGeom>
              <a:avLst/>
              <a:gdLst/>
              <a:ahLst/>
              <a:cxnLst/>
              <a:rect l="l" t="t" r="r" b="b"/>
              <a:pathLst>
                <a:path w="1261872" h="2674620">
                  <a:moveTo>
                    <a:pt x="1260363" y="1341836"/>
                  </a:moveTo>
                  <a:cubicBezTo>
                    <a:pt x="1260363" y="2077231"/>
                    <a:pt x="980524" y="2673386"/>
                    <a:pt x="635325" y="2673386"/>
                  </a:cubicBezTo>
                  <a:cubicBezTo>
                    <a:pt x="290126" y="2673386"/>
                    <a:pt x="10287" y="2077230"/>
                    <a:pt x="10287" y="1341836"/>
                  </a:cubicBezTo>
                  <a:cubicBezTo>
                    <a:pt x="10287" y="606442"/>
                    <a:pt x="290126" y="10287"/>
                    <a:pt x="635325" y="10287"/>
                  </a:cubicBezTo>
                  <a:cubicBezTo>
                    <a:pt x="980524" y="10287"/>
                    <a:pt x="1260363" y="606442"/>
                    <a:pt x="1260363" y="134183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자유형: 도형 69"/>
            <p:cNvSpPr/>
            <p:nvPr/>
          </p:nvSpPr>
          <p:spPr>
            <a:xfrm>
              <a:off x="1651320" y="3907800"/>
              <a:ext cx="569160" cy="1304280"/>
            </a:xfrm>
            <a:custGeom>
              <a:avLst/>
              <a:gdLst/>
              <a:ahLst/>
              <a:cxnLst/>
              <a:rect l="l" t="t" r="r" b="b"/>
              <a:pathLst>
                <a:path w="754380" h="1728216">
                  <a:moveTo>
                    <a:pt x="747111" y="865205"/>
                  </a:moveTo>
                  <a:cubicBezTo>
                    <a:pt x="747111" y="1337364"/>
                    <a:pt x="582167" y="1720123"/>
                    <a:pt x="378699" y="1720123"/>
                  </a:cubicBezTo>
                  <a:cubicBezTo>
                    <a:pt x="175231" y="1720123"/>
                    <a:pt x="10287" y="1337363"/>
                    <a:pt x="10287" y="865205"/>
                  </a:cubicBezTo>
                  <a:cubicBezTo>
                    <a:pt x="10287" y="393047"/>
                    <a:pt x="175231" y="10287"/>
                    <a:pt x="378699" y="10287"/>
                  </a:cubicBezTo>
                  <a:cubicBezTo>
                    <a:pt x="582167" y="10287"/>
                    <a:pt x="747111" y="393047"/>
                    <a:pt x="747111" y="865205"/>
                  </a:cubicBezTo>
                  <a:close/>
                </a:path>
              </a:pathLst>
            </a:custGeom>
            <a:solidFill>
              <a:srgbClr val="FD674F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8" name="자유형: 도형 70"/>
            <p:cNvSpPr/>
            <p:nvPr/>
          </p:nvSpPr>
          <p:spPr>
            <a:xfrm>
              <a:off x="1841760" y="4285440"/>
              <a:ext cx="217080" cy="548280"/>
            </a:xfrm>
            <a:custGeom>
              <a:avLst/>
              <a:gdLst/>
              <a:ahLst/>
              <a:cxnLst/>
              <a:rect l="l" t="t" r="r" b="b"/>
              <a:pathLst>
                <a:path w="288036" h="726948">
                  <a:moveTo>
                    <a:pt x="279395" y="365257"/>
                  </a:moveTo>
                  <a:cubicBezTo>
                    <a:pt x="279395" y="561302"/>
                    <a:pt x="219153" y="720227"/>
                    <a:pt x="144841" y="720227"/>
                  </a:cubicBezTo>
                  <a:cubicBezTo>
                    <a:pt x="70529" y="720227"/>
                    <a:pt x="10287" y="561302"/>
                    <a:pt x="10287" y="365257"/>
                  </a:cubicBezTo>
                  <a:cubicBezTo>
                    <a:pt x="10287" y="169212"/>
                    <a:pt x="70529" y="10287"/>
                    <a:pt x="144841" y="10287"/>
                  </a:cubicBezTo>
                  <a:cubicBezTo>
                    <a:pt x="219153" y="10287"/>
                    <a:pt x="279395" y="169212"/>
                    <a:pt x="279395" y="36525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9" name="자유형: 도형 71"/>
            <p:cNvSpPr/>
            <p:nvPr/>
          </p:nvSpPr>
          <p:spPr>
            <a:xfrm>
              <a:off x="1382040" y="4527360"/>
              <a:ext cx="569160" cy="1387080"/>
            </a:xfrm>
            <a:custGeom>
              <a:avLst/>
              <a:gdLst/>
              <a:ahLst/>
              <a:cxnLst/>
              <a:rect l="l" t="t" r="r" b="b"/>
              <a:pathLst>
                <a:path w="754380" h="1837944">
                  <a:moveTo>
                    <a:pt x="674553" y="1837533"/>
                  </a:moveTo>
                  <a:cubicBezTo>
                    <a:pt x="701299" y="1837533"/>
                    <a:pt x="727634" y="1834927"/>
                    <a:pt x="753694" y="1830263"/>
                  </a:cubicBezTo>
                  <a:lnTo>
                    <a:pt x="753694" y="10287"/>
                  </a:lnTo>
                  <a:lnTo>
                    <a:pt x="10287" y="1227033"/>
                  </a:lnTo>
                  <a:cubicBezTo>
                    <a:pt x="172410" y="1601206"/>
                    <a:pt x="409834" y="1837533"/>
                    <a:pt x="674553" y="1837533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0" name="자유형: 도형 72"/>
            <p:cNvSpPr/>
            <p:nvPr/>
          </p:nvSpPr>
          <p:spPr>
            <a:xfrm>
              <a:off x="1943280" y="4378320"/>
              <a:ext cx="1231560" cy="362160"/>
            </a:xfrm>
            <a:custGeom>
              <a:avLst/>
              <a:gdLst/>
              <a:ahLst/>
              <a:cxnLst/>
              <a:rect l="l" t="t" r="r" b="b"/>
              <a:pathLst>
                <a:path w="1632204" h="480060">
                  <a:moveTo>
                    <a:pt x="1614099" y="276588"/>
                  </a:moveTo>
                  <a:lnTo>
                    <a:pt x="1614099" y="208008"/>
                  </a:lnTo>
                  <a:lnTo>
                    <a:pt x="1582964" y="208008"/>
                  </a:lnTo>
                  <a:cubicBezTo>
                    <a:pt x="1582964" y="208008"/>
                    <a:pt x="1671980" y="36970"/>
                    <a:pt x="1590096" y="14338"/>
                  </a:cubicBezTo>
                  <a:cubicBezTo>
                    <a:pt x="1455130" y="-22832"/>
                    <a:pt x="1175187" y="208008"/>
                    <a:pt x="1175187" y="208008"/>
                  </a:cubicBezTo>
                  <a:lnTo>
                    <a:pt x="10287" y="208008"/>
                  </a:lnTo>
                  <a:lnTo>
                    <a:pt x="10287" y="276588"/>
                  </a:lnTo>
                  <a:lnTo>
                    <a:pt x="1175324" y="276588"/>
                  </a:lnTo>
                  <a:cubicBezTo>
                    <a:pt x="1175324" y="276588"/>
                    <a:pt x="1455405" y="512778"/>
                    <a:pt x="1590233" y="474785"/>
                  </a:cubicBezTo>
                  <a:cubicBezTo>
                    <a:pt x="1672118" y="451741"/>
                    <a:pt x="1583101" y="276588"/>
                    <a:pt x="1583101" y="276588"/>
                  </a:cubicBezTo>
                  <a:lnTo>
                    <a:pt x="1614099" y="276588"/>
                  </a:lnTo>
                  <a:close/>
                </a:path>
              </a:pathLst>
            </a:custGeom>
            <a:solidFill>
              <a:srgbClr val="09216F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1" name="자유형: 도형 73"/>
            <p:cNvSpPr/>
            <p:nvPr/>
          </p:nvSpPr>
          <p:spPr>
            <a:xfrm>
              <a:off x="2823480" y="4553280"/>
              <a:ext cx="351720" cy="144720"/>
            </a:xfrm>
            <a:custGeom>
              <a:avLst/>
              <a:gdLst/>
              <a:ahLst/>
              <a:cxnLst/>
              <a:rect l="l" t="t" r="r" b="b"/>
              <a:pathLst>
                <a:path w="466344" h="192024">
                  <a:moveTo>
                    <a:pt x="10287" y="10287"/>
                  </a:moveTo>
                  <a:cubicBezTo>
                    <a:pt x="10287" y="10287"/>
                    <a:pt x="290368" y="213832"/>
                    <a:pt x="425196" y="181051"/>
                  </a:cubicBezTo>
                  <a:cubicBezTo>
                    <a:pt x="507080" y="161163"/>
                    <a:pt x="418064" y="10287"/>
                    <a:pt x="418064" y="10287"/>
                  </a:cubicBezTo>
                  <a:lnTo>
                    <a:pt x="10287" y="10287"/>
                  </a:lnTo>
                  <a:close/>
                </a:path>
              </a:pathLst>
            </a:custGeom>
            <a:solidFill>
              <a:srgbClr val="298CF8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2" name="자유형: 도형 74"/>
            <p:cNvSpPr/>
            <p:nvPr/>
          </p:nvSpPr>
          <p:spPr>
            <a:xfrm>
              <a:off x="1978920" y="4545000"/>
              <a:ext cx="92880" cy="10080"/>
            </a:xfrm>
            <a:custGeom>
              <a:avLst/>
              <a:gdLst/>
              <a:ahLst/>
              <a:cxnLst/>
              <a:rect l="l" t="t" r="r" b="b"/>
              <a:pathLst>
                <a:path w="123444" h="13716">
                  <a:moveTo>
                    <a:pt x="7715" y="7715"/>
                  </a:moveTo>
                  <a:lnTo>
                    <a:pt x="118403" y="7715"/>
                  </a:lnTo>
                </a:path>
              </a:pathLst>
            </a:custGeom>
            <a:noFill/>
            <a:ln w="7144" cap="rnd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3" name="자유형: 도형 75"/>
            <p:cNvSpPr/>
            <p:nvPr/>
          </p:nvSpPr>
          <p:spPr>
            <a:xfrm>
              <a:off x="1954800" y="4545000"/>
              <a:ext cx="10080" cy="10080"/>
            </a:xfrm>
            <a:custGeom>
              <a:avLst/>
              <a:gdLst/>
              <a:ahLst/>
              <a:cxnLst/>
              <a:rect l="l" t="t" r="r" b="b"/>
              <a:pathLst>
                <a:path w="13716" h="13716">
                  <a:moveTo>
                    <a:pt x="7715" y="7715"/>
                  </a:moveTo>
                  <a:lnTo>
                    <a:pt x="15671" y="7715"/>
                  </a:lnTo>
                </a:path>
              </a:pathLst>
            </a:custGeom>
            <a:noFill/>
            <a:ln w="7144" cap="rnd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4" name="자유형: 도형 76"/>
            <p:cNvSpPr/>
            <p:nvPr/>
          </p:nvSpPr>
          <p:spPr>
            <a:xfrm>
              <a:off x="1933560" y="4527360"/>
              <a:ext cx="30600" cy="61920"/>
            </a:xfrm>
            <a:custGeom>
              <a:avLst/>
              <a:gdLst/>
              <a:ahLst/>
              <a:cxnLst/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05"/>
                    <a:pt x="30587" y="78867"/>
                    <a:pt x="23317" y="78867"/>
                  </a:cubicBezTo>
                  <a:cubicBezTo>
                    <a:pt x="16185" y="78867"/>
                    <a:pt x="10287" y="63505"/>
                    <a:pt x="10287" y="44577"/>
                  </a:cubicBezTo>
                  <a:cubicBezTo>
                    <a:pt x="10287" y="25649"/>
                    <a:pt x="16048" y="10287"/>
                    <a:pt x="23317" y="10287"/>
                  </a:cubicBezTo>
                  <a:cubicBezTo>
                    <a:pt x="30450" y="10287"/>
                    <a:pt x="36347" y="25649"/>
                    <a:pt x="36347" y="44577"/>
                  </a:cubicBezTo>
                  <a:close/>
                </a:path>
              </a:pathLst>
            </a:custGeom>
            <a:solidFill>
              <a:srgbClr val="298CF8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5" name="자유형: 도형 77"/>
            <p:cNvSpPr/>
            <p:nvPr/>
          </p:nvSpPr>
          <p:spPr>
            <a:xfrm>
              <a:off x="3144240" y="4527360"/>
              <a:ext cx="30600" cy="61920"/>
            </a:xfrm>
            <a:custGeom>
              <a:avLst/>
              <a:gdLst/>
              <a:ahLst/>
              <a:cxnLst/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15"/>
                    <a:pt x="30514" y="78867"/>
                    <a:pt x="23317" y="78867"/>
                  </a:cubicBezTo>
                  <a:cubicBezTo>
                    <a:pt x="16121" y="78867"/>
                    <a:pt x="10287" y="63515"/>
                    <a:pt x="10287" y="44577"/>
                  </a:cubicBezTo>
                  <a:cubicBezTo>
                    <a:pt x="10287" y="25639"/>
                    <a:pt x="16121" y="10287"/>
                    <a:pt x="23317" y="10287"/>
                  </a:cubicBezTo>
                  <a:cubicBezTo>
                    <a:pt x="30514" y="10287"/>
                    <a:pt x="36347" y="25639"/>
                    <a:pt x="36347" y="44577"/>
                  </a:cubicBezTo>
                  <a:close/>
                </a:path>
              </a:pathLst>
            </a:custGeom>
            <a:solidFill>
              <a:srgbClr val="298CF8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46" name="TextBox 78"/>
          <p:cNvSpPr/>
          <p:nvPr/>
        </p:nvSpPr>
        <p:spPr>
          <a:xfrm>
            <a:off x="3628080" y="3441816"/>
            <a:ext cx="7856784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Разработать новую версию генератора THESEUS, помощью которой можно моделировать легкие (</a:t>
            </a:r>
            <a:r>
              <a:rPr lang="ru-RU" sz="20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гипер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)ядра (и их </a:t>
            </a:r>
            <a:r>
              <a:rPr lang="ru-RU" sz="20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антиядра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).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47" name="직사각형 79"/>
          <p:cNvSpPr/>
          <p:nvPr/>
        </p:nvSpPr>
        <p:spPr>
          <a:xfrm>
            <a:off x="3626640" y="3052656"/>
            <a:ext cx="3142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01.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848" name="TextBox 82"/>
          <p:cNvSpPr/>
          <p:nvPr/>
        </p:nvSpPr>
        <p:spPr>
          <a:xfrm>
            <a:off x="3628080" y="4874616"/>
            <a:ext cx="8176320" cy="130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Применить новую версию генератора THESEUS к анализу имеющихся экспериментальных данных </a:t>
            </a:r>
            <a:r>
              <a:rPr lang="ru-RU" sz="20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коллабораций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NA49 и STAR, чтобы выяснить область и степень применимости этого подхода.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49" name="직사각형 83"/>
          <p:cNvSpPr/>
          <p:nvPr/>
        </p:nvSpPr>
        <p:spPr>
          <a:xfrm>
            <a:off x="3626640" y="4485096"/>
            <a:ext cx="3142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02.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850" name="TextBox 86"/>
          <p:cNvSpPr/>
          <p:nvPr/>
        </p:nvSpPr>
        <p:spPr>
          <a:xfrm>
            <a:off x="818640" y="266400"/>
            <a:ext cx="6649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Цель и задачи исследования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852" name="TextBox 21"/>
          <p:cNvSpPr/>
          <p:nvPr/>
        </p:nvSpPr>
        <p:spPr>
          <a:xfrm>
            <a:off x="804600" y="965691"/>
            <a:ext cx="1077048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1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Цель</a:t>
            </a:r>
            <a:r>
              <a:rPr lang="ru-RU" sz="20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 настоящей диссертационной работы: разработка термодинамического подхода к описанию рождения легких (</a:t>
            </a:r>
            <a:r>
              <a:rPr lang="ru-RU" sz="2000" b="0" strike="noStrike" spc="-1" dirty="0" err="1">
                <a:solidFill>
                  <a:schemeClr val="tx2"/>
                </a:solidFill>
                <a:latin typeface="Rubik Light"/>
                <a:ea typeface="Arial Unicode MS"/>
              </a:rPr>
              <a:t>гипер</a:t>
            </a:r>
            <a:r>
              <a:rPr lang="ru-RU" sz="20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)ядер, основанного на 3D динамической модели ядро-ядерных столкновений, который позволит не только объяснять уже имеющиеся данные, как это имеет место в феноменологической  статистической модели, </a:t>
            </a:r>
            <a:r>
              <a:rPr lang="ru-RU" sz="2000" spc="-1" dirty="0">
                <a:solidFill>
                  <a:schemeClr val="tx2"/>
                </a:solidFill>
                <a:latin typeface="Rubik Light"/>
                <a:ea typeface="Arial Unicode MS"/>
              </a:rPr>
              <a:t>как в </a:t>
            </a:r>
            <a:r>
              <a:rPr lang="en-US" sz="2000" spc="-1" dirty="0">
                <a:solidFill>
                  <a:schemeClr val="tx2"/>
                </a:solidFill>
                <a:latin typeface="Rubik Light"/>
                <a:ea typeface="Arial Unicode MS"/>
              </a:rPr>
              <a:t>[</a:t>
            </a:r>
            <a:r>
              <a:rPr lang="en-US" sz="2000" spc="-1" dirty="0" err="1">
                <a:solidFill>
                  <a:schemeClr val="tx2"/>
                </a:solidFill>
                <a:latin typeface="Rubik Light"/>
                <a:ea typeface="Arial Unicode MS"/>
              </a:rPr>
              <a:t>Andronic</a:t>
            </a:r>
            <a:r>
              <a:rPr lang="en-US" sz="2000" spc="-1" dirty="0">
                <a:solidFill>
                  <a:schemeClr val="tx2"/>
                </a:solidFill>
                <a:latin typeface="Rubik Light"/>
                <a:ea typeface="Arial Unicode MS"/>
              </a:rPr>
              <a:t>, NPA 772, 167</a:t>
            </a:r>
            <a:r>
              <a:rPr lang="ru-RU" sz="2000" spc="-1" dirty="0">
                <a:solidFill>
                  <a:schemeClr val="tx2"/>
                </a:solidFill>
                <a:latin typeface="Rubik Light"/>
                <a:ea typeface="Arial Unicode MS"/>
              </a:rPr>
              <a:t> </a:t>
            </a:r>
            <a:r>
              <a:rPr lang="en-US" sz="2000" spc="-1" dirty="0">
                <a:solidFill>
                  <a:schemeClr val="tx2"/>
                </a:solidFill>
                <a:latin typeface="Rubik Light"/>
                <a:ea typeface="Arial Unicode MS"/>
              </a:rPr>
              <a:t>(2006)]</a:t>
            </a:r>
            <a:r>
              <a:rPr lang="ru-RU" sz="20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, но и предсказывать результаты будущих экспериментов, в частности, на коллайдере NICA. </a:t>
            </a:r>
            <a:endParaRPr lang="en-US" sz="2000" b="0" strike="noStrike" spc="-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22" name="TextBox 7"/>
          <p:cNvSpPr/>
          <p:nvPr/>
        </p:nvSpPr>
        <p:spPr>
          <a:xfrm>
            <a:off x="11358720" y="6175800"/>
            <a:ext cx="329106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5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Прямоугольник 1"/>
          <p:cNvSpPr/>
          <p:nvPr/>
        </p:nvSpPr>
        <p:spPr>
          <a:xfrm>
            <a:off x="0" y="4084200"/>
            <a:ext cx="12191760" cy="2773440"/>
          </a:xfrm>
          <a:prstGeom prst="rect">
            <a:avLst/>
          </a:prstGeom>
          <a:solidFill>
            <a:srgbClr val="1C256C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9" name="TextBox 3"/>
          <p:cNvSpPr/>
          <p:nvPr/>
        </p:nvSpPr>
        <p:spPr>
          <a:xfrm>
            <a:off x="548640" y="362520"/>
            <a:ext cx="615276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3257"/>
                </a:solidFill>
                <a:latin typeface="Montserrat Black"/>
                <a:ea typeface="Arial Unicode MS"/>
              </a:rPr>
              <a:t>Направленный поток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60" name="Овал 2"/>
          <p:cNvSpPr/>
          <p:nvPr/>
        </p:nvSpPr>
        <p:spPr>
          <a:xfrm>
            <a:off x="11267640" y="5532480"/>
            <a:ext cx="1564200" cy="156420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61" name="Рисунок 6"/>
          <p:cNvPicPr/>
          <p:nvPr/>
        </p:nvPicPr>
        <p:blipFill>
          <a:blip r:embed="rId2"/>
          <a:stretch/>
        </p:blipFill>
        <p:spPr>
          <a:xfrm>
            <a:off x="2793960" y="1400400"/>
            <a:ext cx="6248160" cy="2508120"/>
          </a:xfrm>
          <a:prstGeom prst="rect">
            <a:avLst/>
          </a:prstGeom>
          <a:ln w="0">
            <a:noFill/>
          </a:ln>
        </p:spPr>
      </p:pic>
      <p:sp>
        <p:nvSpPr>
          <p:cNvPr id="1162" name="Объект 2"/>
          <p:cNvSpPr/>
          <p:nvPr/>
        </p:nvSpPr>
        <p:spPr>
          <a:xfrm>
            <a:off x="548640" y="4473720"/>
            <a:ext cx="11233800" cy="211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FFFFFF"/>
                </a:solidFill>
                <a:latin typeface="Rubik Light"/>
                <a:ea typeface="Arial Unicode MS"/>
              </a:rPr>
              <a:t>Рис.</a:t>
            </a:r>
            <a:r>
              <a:rPr lang="en-US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: </a:t>
            </a:r>
            <a:r>
              <a:rPr lang="ru-RU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Направленный поток</a:t>
            </a:r>
            <a:r>
              <a:rPr lang="en-US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</a:t>
            </a:r>
            <a:r>
              <a:rPr lang="ru-RU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для гиперядер в сравнении с данными</a:t>
            </a:r>
            <a:r>
              <a:rPr lang="en-US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 STAR</a:t>
            </a:r>
            <a:r>
              <a:rPr lang="ru-RU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. Используются три различных уравнения состояния.</a:t>
            </a:r>
            <a:endParaRPr lang="en-US" sz="18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Используется стандартное замораживание с .</a:t>
            </a:r>
            <a:endParaRPr lang="en-US" sz="1800" b="0" strike="noStrike" spc="-1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FFFFFF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ru-RU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Нет существенного отличия по сравнению с результатами с поздним замораживанием </a:t>
            </a:r>
            <a:r>
              <a:rPr lang="en-US" sz="18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→ </a:t>
            </a:r>
            <a:r>
              <a:rPr lang="ru-RU" sz="1800" b="1" strike="noStrike" spc="-1">
                <a:solidFill>
                  <a:srgbClr val="FFB515"/>
                </a:solidFill>
                <a:latin typeface="Rubik Light"/>
                <a:ea typeface="Arial Unicode MS"/>
              </a:rPr>
              <a:t>барионный направленный поток формируется на ранней стадии эволюции системы.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Объект 2"/>
              <p:cNvSpPr>
                <a:spLocks noGrp="1"/>
              </p:cNvSpPr>
              <p:nvPr/>
            </p:nvSpPr>
            <p:spPr>
              <a:xfrm>
                <a:off x="830735" y="858128"/>
                <a:ext cx="10407241" cy="5551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Представлен новый подход к образованию легких (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)ядер, в котором рождение легких (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 и адронов рассматривается единым образом. Этот подход реализован в обновленной версии генератора THESEUS-v2. Это более экономный способ описания образования легких (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гипер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)ядер по сравнению с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коалесценцией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 обладающий большей предсказательной способностью.</a:t>
                </a:r>
              </a:p>
              <a:p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 помощью новой версии генератора, THESEUS-v2 , получены выходы легких ядер (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быстротные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распределения) в столкновениях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Pb+Pb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энергиях столкновения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19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ГэВ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и при различных центральностях столкновений, а также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-спектры, коллективные потоки.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C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делан вывод о том, что дейтроны, тритоны и ядра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лучше описываются с поздним замораживанием, а ядра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  <m:r>
                          <a:rPr lang="ru-RU" sz="16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— со стандартным, что отражает разницу в их энергиях связи. В целом, THESEUS-v2 даёт хоть и неидеальное, но разумное описание данных.</a:t>
                </a:r>
              </a:p>
              <a:p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Найдено, что при энергиях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6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ГэВ</m:t>
                    </m:r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вклад от распадов нестабильных ядер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ru-RU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* пренебрежимо мал для дейтронов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при центральных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быстротах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но существенен для тритонов и ядер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  <m:r>
                      <a:rPr lang="ru-RU" sz="16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быстротах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в областях фрагментации мишени/снаряда он более значителен. При энергии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ru-RU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6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ГэВ</m:t>
                    </m:r>
                  </m:oMath>
                </a14:m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такой вклад более существенен: 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∼20%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 дейтронов и 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50–100% (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в зависимости от быстроты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) 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для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</a:p>
              <a:p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Моделирование легких гиперядер в столкновениях </a:t>
                </a:r>
                <a:r>
                  <a:rPr lang="ru-RU" sz="1600" dirty="0" err="1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Au+Au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при энергии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ru-RU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16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Г</m:t>
                    </m:r>
                    <m:r>
                      <a:rPr lang="ru-RU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эВ</m:t>
                    </m:r>
                    <m:r>
                      <m:rPr>
                        <m:nor/>
                      </m:rPr>
                      <a:rPr lang="ru-RU" sz="16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ru-RU" sz="1600" dirty="0">
                        <a:solidFill>
                          <a:schemeClr val="tx2"/>
                        </a:solidFill>
                        <a:latin typeface="Rubik Light" panose="02000604000000020004" pitchFamily="2" charset="-79"/>
                        <a:cs typeface="Rubik Light" panose="02000604000000020004" pitchFamily="2" charset="-79"/>
                      </a:rPr>
                      <m:t>показало</m:t>
                    </m:r>
                    <m:r>
                      <m:rPr>
                        <m:nor/>
                      </m:rPr>
                      <a:rPr lang="ru-RU" sz="1600" b="0" i="0" dirty="0" smtClean="0">
                        <a:solidFill>
                          <a:schemeClr val="tx2"/>
                        </a:solidFill>
                        <a:latin typeface="Rubik Light" panose="02000604000000020004" pitchFamily="2" charset="-79"/>
                        <a:cs typeface="Rubik Light" panose="02000604000000020004" pitchFamily="2" charset="-79"/>
                      </a:rPr>
                      <m:t>, </m:t>
                    </m:r>
                    <m:r>
                      <m:rPr>
                        <m:nor/>
                      </m:rPr>
                      <a:rPr lang="ru-RU" sz="1600" b="0" i="0" dirty="0" smtClean="0">
                        <a:solidFill>
                          <a:schemeClr val="tx2"/>
                        </a:solidFill>
                        <a:latin typeface="Rubik Light" panose="02000604000000020004" pitchFamily="2" charset="-79"/>
                        <a:cs typeface="Rubik Light" panose="02000604000000020004" pitchFamily="2" charset="-79"/>
                      </a:rPr>
                      <m:t>что </m:t>
                    </m:r>
                    <m:r>
                      <m:rPr>
                        <m:nor/>
                      </m:rPr>
                      <a:rPr lang="ru-RU" sz="1600" dirty="0">
                        <a:solidFill>
                          <a:schemeClr val="tx2"/>
                        </a:solidFill>
                        <a:latin typeface="Rubik Light" panose="02000604000000020004" pitchFamily="2" charset="-79"/>
                        <a:cs typeface="Rubik Light" panose="02000604000000020004" pitchFamily="2" charset="-79"/>
                      </a:rPr>
                      <m:t>THESEUS</m:t>
                    </m:r>
                    <m:r>
                      <m:rPr>
                        <m:nor/>
                      </m:rPr>
                      <a:rPr lang="ru-RU" sz="1600" dirty="0">
                        <a:solidFill>
                          <a:schemeClr val="tx2"/>
                        </a:solidFill>
                        <a:latin typeface="Rubik Light" panose="02000604000000020004" pitchFamily="2" charset="-79"/>
                        <a:cs typeface="Rubik Light" panose="02000604000000020004" pitchFamily="2" charset="-79"/>
                      </a:rPr>
                      <m:t>−</m:t>
                    </m:r>
                    <m:r>
                      <m:rPr>
                        <m:nor/>
                      </m:rPr>
                      <a:rPr lang="ru-RU" sz="1600" dirty="0">
                        <a:solidFill>
                          <a:schemeClr val="tx2"/>
                        </a:solidFill>
                        <a:latin typeface="Rubik Light" panose="02000604000000020004" pitchFamily="2" charset="-79"/>
                        <a:cs typeface="Rubik Light" panose="02000604000000020004" pitchFamily="2" charset="-79"/>
                      </a:rPr>
                      <m:t>v</m:t>
                    </m:r>
                    <m:r>
                      <m:rPr>
                        <m:nor/>
                      </m:rPr>
                      <a:rPr lang="ru-RU" sz="1600" dirty="0">
                        <a:solidFill>
                          <a:schemeClr val="tx2"/>
                        </a:solidFill>
                        <a:latin typeface="Rubik Light" panose="02000604000000020004" pitchFamily="2" charset="-79"/>
                        <a:cs typeface="Rubik Light" panose="02000604000000020004" pitchFamily="2" charset="-79"/>
                      </a:rPr>
                      <m:t>2</m:t>
                    </m:r>
                    <m:r>
                      <a:rPr lang="ru-RU" sz="1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Rubik Light" panose="02000604000000020004" pitchFamily="2" charset="-79"/>
                      </a:rPr>
                      <m:t> </m:t>
                    </m:r>
                  </m:oMath>
                </a14:m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дает хорошее описание и данных по гиперядрам</a:t>
                </a:r>
                <a:r>
                  <a:rPr lang="en-US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  <a:r>
                  <a:rPr lang="ru-RU" sz="16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endParaRPr lang="en-US" sz="1600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</p:txBody>
          </p:sp>
        </mc:Choice>
        <mc:Fallback xmlns="">
          <p:sp>
            <p:nvSpPr>
              <p:cNvPr id="2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35" y="858128"/>
                <a:ext cx="10407241" cy="5551815"/>
              </a:xfrm>
              <a:prstGeom prst="rect">
                <a:avLst/>
              </a:prstGeom>
              <a:blipFill rotWithShape="0">
                <a:blip r:embed="rId2"/>
                <a:stretch>
                  <a:fillRect l="-234" t="-330" r="-7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9787BF-6125-4C44-9A07-B1FD12BE7D02}"/>
              </a:ext>
            </a:extLst>
          </p:cNvPr>
          <p:cNvSpPr txBox="1"/>
          <p:nvPr/>
        </p:nvSpPr>
        <p:spPr>
          <a:xfrm>
            <a:off x="830735" y="323752"/>
            <a:ext cx="1092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1C3257"/>
                </a:solidFill>
                <a:latin typeface="Montserrat Black" panose="00000A00000000000000" pitchFamily="2" charset="-52"/>
              </a:rPr>
              <a:t>Выводы:</a:t>
            </a:r>
            <a:endParaRPr lang="en-US" sz="2800" dirty="0">
              <a:solidFill>
                <a:srgbClr val="1C3257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770950" y="1917773"/>
            <a:ext cx="1499616" cy="1499616"/>
          </a:xfrm>
          <a:prstGeom prst="ellipse">
            <a:avLst/>
          </a:prstGeom>
          <a:solidFill>
            <a:srgbClr val="4944C0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-421184" y="3167836"/>
            <a:ext cx="842368" cy="842368"/>
          </a:xfrm>
          <a:prstGeom prst="ellipse">
            <a:avLst/>
          </a:prstGeom>
          <a:solidFill>
            <a:srgbClr val="FFB515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482759" y="5224373"/>
            <a:ext cx="268224" cy="268224"/>
          </a:xfrm>
          <a:prstGeom prst="ellipse">
            <a:avLst/>
          </a:prstGeom>
          <a:solidFill>
            <a:srgbClr val="F789A3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5067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타원 63"/>
          <p:cNvSpPr/>
          <p:nvPr/>
        </p:nvSpPr>
        <p:spPr>
          <a:xfrm>
            <a:off x="1138680" y="1532520"/>
            <a:ext cx="3822480" cy="3822480"/>
          </a:xfrm>
          <a:prstGeom prst="ellipse">
            <a:avLst/>
          </a:prstGeom>
          <a:solidFill>
            <a:srgbClr val="494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5" name="사각형: 둥근 모서리 64"/>
          <p:cNvSpPr/>
          <p:nvPr/>
        </p:nvSpPr>
        <p:spPr>
          <a:xfrm>
            <a:off x="2667600" y="1537560"/>
            <a:ext cx="2899800" cy="729720"/>
          </a:xfrm>
          <a:prstGeom prst="roundRect">
            <a:avLst>
              <a:gd name="adj" fmla="val 50000"/>
            </a:avLst>
          </a:prstGeom>
          <a:solidFill>
            <a:srgbClr val="494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288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01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66" name="타원 65"/>
          <p:cNvSpPr/>
          <p:nvPr/>
        </p:nvSpPr>
        <p:spPr>
          <a:xfrm>
            <a:off x="1382760" y="1776960"/>
            <a:ext cx="3333600" cy="3333600"/>
          </a:xfrm>
          <a:prstGeom prst="ellipse">
            <a:avLst/>
          </a:prstGeom>
          <a:solidFill>
            <a:srgbClr val="F78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7" name="사각형: 둥근 모서리 66"/>
          <p:cNvSpPr/>
          <p:nvPr/>
        </p:nvSpPr>
        <p:spPr>
          <a:xfrm>
            <a:off x="2667600" y="4380840"/>
            <a:ext cx="2899800" cy="729720"/>
          </a:xfrm>
          <a:prstGeom prst="roundRect">
            <a:avLst>
              <a:gd name="adj" fmla="val 50000"/>
            </a:avLst>
          </a:prstGeom>
          <a:solidFill>
            <a:srgbClr val="F78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288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03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68" name="사각형: 둥근 모서리 67"/>
          <p:cNvSpPr/>
          <p:nvPr/>
        </p:nvSpPr>
        <p:spPr>
          <a:xfrm>
            <a:off x="2667600" y="3078720"/>
            <a:ext cx="3822480" cy="729720"/>
          </a:xfrm>
          <a:prstGeom prst="roundRect">
            <a:avLst>
              <a:gd name="adj" fmla="val 50000"/>
            </a:avLst>
          </a:prstGeom>
          <a:solidFill>
            <a:srgbClr val="FF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288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02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69" name="타원 68"/>
          <p:cNvSpPr/>
          <p:nvPr/>
        </p:nvSpPr>
        <p:spPr>
          <a:xfrm>
            <a:off x="1873800" y="2267640"/>
            <a:ext cx="2352240" cy="2352240"/>
          </a:xfrm>
          <a:prstGeom prst="ellipse">
            <a:avLst/>
          </a:prstGeom>
          <a:solidFill>
            <a:srgbClr val="FF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Lorem Ipsum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70" name="직사각형 69"/>
          <p:cNvSpPr/>
          <p:nvPr/>
        </p:nvSpPr>
        <p:spPr>
          <a:xfrm>
            <a:off x="5755320" y="1502640"/>
            <a:ext cx="4332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171" name="직사각형 70"/>
          <p:cNvSpPr/>
          <p:nvPr/>
        </p:nvSpPr>
        <p:spPr>
          <a:xfrm>
            <a:off x="5755320" y="1841400"/>
            <a:ext cx="43322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172" name="직사각형 71"/>
          <p:cNvSpPr/>
          <p:nvPr/>
        </p:nvSpPr>
        <p:spPr>
          <a:xfrm>
            <a:off x="6720840" y="3044160"/>
            <a:ext cx="4332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173" name="직사각형 72"/>
          <p:cNvSpPr/>
          <p:nvPr/>
        </p:nvSpPr>
        <p:spPr>
          <a:xfrm>
            <a:off x="6720840" y="3382560"/>
            <a:ext cx="43322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174" name="직사각형 73"/>
          <p:cNvSpPr/>
          <p:nvPr/>
        </p:nvSpPr>
        <p:spPr>
          <a:xfrm>
            <a:off x="5755320" y="4345920"/>
            <a:ext cx="43322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175" name="직사각형 74"/>
          <p:cNvSpPr/>
          <p:nvPr/>
        </p:nvSpPr>
        <p:spPr>
          <a:xfrm>
            <a:off x="5755320" y="4684680"/>
            <a:ext cx="4332240" cy="57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TextBox 64"/>
          <p:cNvSpPr/>
          <p:nvPr/>
        </p:nvSpPr>
        <p:spPr>
          <a:xfrm>
            <a:off x="2484720" y="736920"/>
            <a:ext cx="72223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SCHEDULE SLIDE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177" name="TextBox 65"/>
          <p:cNvSpPr/>
          <p:nvPr/>
        </p:nvSpPr>
        <p:spPr>
          <a:xfrm>
            <a:off x="2484720" y="1195920"/>
            <a:ext cx="72223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78" name="직사각형 66"/>
          <p:cNvSpPr/>
          <p:nvPr/>
        </p:nvSpPr>
        <p:spPr>
          <a:xfrm>
            <a:off x="847800" y="214344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1" strike="noStrike" spc="-1">
                <a:solidFill>
                  <a:srgbClr val="1C256C"/>
                </a:solidFill>
                <a:latin typeface="Rubik Light"/>
                <a:ea typeface="Arial Unicode MS"/>
              </a:rPr>
              <a:t>TASKS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79" name="직사각형 67"/>
          <p:cNvSpPr/>
          <p:nvPr/>
        </p:nvSpPr>
        <p:spPr>
          <a:xfrm>
            <a:off x="3009240" y="214344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1" strike="noStrike" spc="-1">
                <a:solidFill>
                  <a:srgbClr val="1C256C"/>
                </a:solidFill>
                <a:latin typeface="Rubik Light"/>
                <a:ea typeface="Arial Unicode MS"/>
              </a:rPr>
              <a:t>WEEK 1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0" name="직사각형 68"/>
          <p:cNvSpPr/>
          <p:nvPr/>
        </p:nvSpPr>
        <p:spPr>
          <a:xfrm>
            <a:off x="5171040" y="214344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1" strike="noStrike" spc="-1">
                <a:solidFill>
                  <a:srgbClr val="1C256C"/>
                </a:solidFill>
                <a:latin typeface="Rubik Light"/>
                <a:ea typeface="Arial Unicode MS"/>
              </a:rPr>
              <a:t>WEEK 2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1" name="직사각형 69"/>
          <p:cNvSpPr/>
          <p:nvPr/>
        </p:nvSpPr>
        <p:spPr>
          <a:xfrm>
            <a:off x="7332480" y="214344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1" strike="noStrike" spc="-1">
                <a:solidFill>
                  <a:srgbClr val="1C256C"/>
                </a:solidFill>
                <a:latin typeface="Rubik Light"/>
                <a:ea typeface="Arial Unicode MS"/>
              </a:rPr>
              <a:t>WEEK 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2" name="직사각형 70"/>
          <p:cNvSpPr/>
          <p:nvPr/>
        </p:nvSpPr>
        <p:spPr>
          <a:xfrm>
            <a:off x="9494280" y="214344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1" strike="noStrike" spc="-1">
                <a:solidFill>
                  <a:srgbClr val="1C256C"/>
                </a:solidFill>
                <a:latin typeface="Rubik Light"/>
                <a:ea typeface="Arial Unicode MS"/>
              </a:rPr>
              <a:t>WEEK 4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3" name="직사각형 71"/>
          <p:cNvSpPr/>
          <p:nvPr/>
        </p:nvSpPr>
        <p:spPr>
          <a:xfrm>
            <a:off x="847800" y="288648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4" name="직사각형 72"/>
          <p:cNvSpPr/>
          <p:nvPr/>
        </p:nvSpPr>
        <p:spPr>
          <a:xfrm>
            <a:off x="847800" y="362952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Dolor dit amet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5" name="직사각형 73"/>
          <p:cNvSpPr/>
          <p:nvPr/>
        </p:nvSpPr>
        <p:spPr>
          <a:xfrm>
            <a:off x="847800" y="437256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Consectetur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6" name="직사각형 74"/>
          <p:cNvSpPr/>
          <p:nvPr/>
        </p:nvSpPr>
        <p:spPr>
          <a:xfrm>
            <a:off x="847800" y="5115600"/>
            <a:ext cx="18496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Adipiscing elit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187" name="직선 연결선 75"/>
          <p:cNvSpPr/>
          <p:nvPr/>
        </p:nvSpPr>
        <p:spPr>
          <a:xfrm>
            <a:off x="3009240" y="3040200"/>
            <a:ext cx="8334720" cy="360"/>
          </a:xfrm>
          <a:prstGeom prst="line">
            <a:avLst/>
          </a:prstGeom>
          <a:ln w="76200" cap="rnd">
            <a:solidFill>
              <a:srgbClr val="CADCF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8" name="직선 연결선 76"/>
          <p:cNvSpPr/>
          <p:nvPr/>
        </p:nvSpPr>
        <p:spPr>
          <a:xfrm>
            <a:off x="3009240" y="3794040"/>
            <a:ext cx="8334720" cy="360"/>
          </a:xfrm>
          <a:prstGeom prst="line">
            <a:avLst/>
          </a:prstGeom>
          <a:ln w="76200" cap="rnd">
            <a:solidFill>
              <a:srgbClr val="CADCF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9" name="직선 연결선 77"/>
          <p:cNvSpPr/>
          <p:nvPr/>
        </p:nvSpPr>
        <p:spPr>
          <a:xfrm>
            <a:off x="3009240" y="4526280"/>
            <a:ext cx="8334720" cy="360"/>
          </a:xfrm>
          <a:prstGeom prst="line">
            <a:avLst/>
          </a:prstGeom>
          <a:ln w="76200" cap="rnd">
            <a:solidFill>
              <a:srgbClr val="CADCF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0" name="직선 연결선 78"/>
          <p:cNvSpPr/>
          <p:nvPr/>
        </p:nvSpPr>
        <p:spPr>
          <a:xfrm>
            <a:off x="3009240" y="5269320"/>
            <a:ext cx="8334720" cy="360"/>
          </a:xfrm>
          <a:prstGeom prst="line">
            <a:avLst/>
          </a:prstGeom>
          <a:ln w="76200" cap="rnd">
            <a:solidFill>
              <a:srgbClr val="CADCF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1" name="사각형: 둥근 모서리 79"/>
          <p:cNvSpPr/>
          <p:nvPr/>
        </p:nvSpPr>
        <p:spPr>
          <a:xfrm>
            <a:off x="3321000" y="2968920"/>
            <a:ext cx="2088720" cy="142560"/>
          </a:xfrm>
          <a:prstGeom prst="roundRect">
            <a:avLst>
              <a:gd name="adj" fmla="val 50000"/>
            </a:avLst>
          </a:prstGeom>
          <a:solidFill>
            <a:srgbClr val="FFB515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2" name="사각형: 둥근 모서리 80"/>
          <p:cNvSpPr/>
          <p:nvPr/>
        </p:nvSpPr>
        <p:spPr>
          <a:xfrm>
            <a:off x="5410080" y="3722760"/>
            <a:ext cx="2088720" cy="142560"/>
          </a:xfrm>
          <a:prstGeom prst="roundRect">
            <a:avLst>
              <a:gd name="adj" fmla="val 50000"/>
            </a:avLst>
          </a:prstGeom>
          <a:solidFill>
            <a:srgbClr val="FFB515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3" name="사각형: 둥근 모서리 81"/>
          <p:cNvSpPr/>
          <p:nvPr/>
        </p:nvSpPr>
        <p:spPr>
          <a:xfrm>
            <a:off x="5410080" y="4453560"/>
            <a:ext cx="4533480" cy="142560"/>
          </a:xfrm>
          <a:prstGeom prst="roundRect">
            <a:avLst>
              <a:gd name="adj" fmla="val 50000"/>
            </a:avLst>
          </a:prstGeom>
          <a:solidFill>
            <a:srgbClr val="FFB515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4" name="사각형: 둥근 모서리 82"/>
          <p:cNvSpPr/>
          <p:nvPr/>
        </p:nvSpPr>
        <p:spPr>
          <a:xfrm>
            <a:off x="7777080" y="5198040"/>
            <a:ext cx="3566520" cy="142560"/>
          </a:xfrm>
          <a:prstGeom prst="roundRect">
            <a:avLst>
              <a:gd name="adj" fmla="val 50000"/>
            </a:avLst>
          </a:prstGeom>
          <a:solidFill>
            <a:srgbClr val="FFB515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TextBox 507"/>
          <p:cNvSpPr/>
          <p:nvPr/>
        </p:nvSpPr>
        <p:spPr>
          <a:xfrm>
            <a:off x="8901360" y="3810600"/>
            <a:ext cx="26816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Icon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196" name="TextBox 508"/>
          <p:cNvSpPr/>
          <p:nvPr/>
        </p:nvSpPr>
        <p:spPr>
          <a:xfrm>
            <a:off x="8960400" y="4394520"/>
            <a:ext cx="2622240" cy="15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You can resize these icons keeping the quality.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You can change the stroke and fill color; just select the icon and click on the paint bucket/pen.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1197" name="그래픽 509"/>
          <p:cNvPicPr/>
          <p:nvPr/>
        </p:nvPicPr>
        <p:blipFill>
          <a:blip r:embed="rId2"/>
          <a:stretch/>
        </p:blipFill>
        <p:spPr>
          <a:xfrm>
            <a:off x="631800" y="747720"/>
            <a:ext cx="543960" cy="412200"/>
          </a:xfrm>
          <a:prstGeom prst="rect">
            <a:avLst/>
          </a:prstGeom>
          <a:ln w="0">
            <a:noFill/>
          </a:ln>
        </p:spPr>
      </p:pic>
      <p:pic>
        <p:nvPicPr>
          <p:cNvPr id="1198" name="그래픽 510"/>
          <p:cNvPicPr/>
          <p:nvPr/>
        </p:nvPicPr>
        <p:blipFill>
          <a:blip r:embed="rId3"/>
          <a:stretch/>
        </p:blipFill>
        <p:spPr>
          <a:xfrm>
            <a:off x="1286640" y="752040"/>
            <a:ext cx="473760" cy="403560"/>
          </a:xfrm>
          <a:prstGeom prst="rect">
            <a:avLst/>
          </a:prstGeom>
          <a:ln w="0">
            <a:noFill/>
          </a:ln>
        </p:spPr>
      </p:pic>
      <p:pic>
        <p:nvPicPr>
          <p:cNvPr id="1199" name="그래픽 511"/>
          <p:cNvPicPr/>
          <p:nvPr/>
        </p:nvPicPr>
        <p:blipFill>
          <a:blip r:embed="rId4"/>
          <a:stretch/>
        </p:blipFill>
        <p:spPr>
          <a:xfrm>
            <a:off x="1942200" y="716760"/>
            <a:ext cx="534960" cy="473760"/>
          </a:xfrm>
          <a:prstGeom prst="rect">
            <a:avLst/>
          </a:prstGeom>
          <a:ln w="0">
            <a:noFill/>
          </a:ln>
        </p:spPr>
      </p:pic>
      <p:pic>
        <p:nvPicPr>
          <p:cNvPr id="1200" name="그래픽 512"/>
          <p:cNvPicPr/>
          <p:nvPr/>
        </p:nvPicPr>
        <p:blipFill>
          <a:blip r:embed="rId5"/>
          <a:stretch/>
        </p:blipFill>
        <p:spPr>
          <a:xfrm>
            <a:off x="2620800" y="708120"/>
            <a:ext cx="464760" cy="491040"/>
          </a:xfrm>
          <a:prstGeom prst="rect">
            <a:avLst/>
          </a:prstGeom>
          <a:ln w="0">
            <a:noFill/>
          </a:ln>
        </p:spPr>
      </p:pic>
      <p:pic>
        <p:nvPicPr>
          <p:cNvPr id="1201" name="그래픽 513"/>
          <p:cNvPicPr/>
          <p:nvPr/>
        </p:nvPicPr>
        <p:blipFill>
          <a:blip r:embed="rId6"/>
          <a:stretch/>
        </p:blipFill>
        <p:spPr>
          <a:xfrm>
            <a:off x="3300480" y="703800"/>
            <a:ext cx="534960" cy="500040"/>
          </a:xfrm>
          <a:prstGeom prst="rect">
            <a:avLst/>
          </a:prstGeom>
          <a:ln w="0">
            <a:noFill/>
          </a:ln>
        </p:spPr>
      </p:pic>
      <p:pic>
        <p:nvPicPr>
          <p:cNvPr id="1202" name="그래픽 514"/>
          <p:cNvPicPr/>
          <p:nvPr/>
        </p:nvPicPr>
        <p:blipFill>
          <a:blip r:embed="rId7"/>
          <a:stretch/>
        </p:blipFill>
        <p:spPr>
          <a:xfrm>
            <a:off x="4010040" y="686160"/>
            <a:ext cx="517680" cy="534960"/>
          </a:xfrm>
          <a:prstGeom prst="rect">
            <a:avLst/>
          </a:prstGeom>
          <a:ln w="0">
            <a:noFill/>
          </a:ln>
        </p:spPr>
      </p:pic>
      <p:pic>
        <p:nvPicPr>
          <p:cNvPr id="1203" name="그래픽 515"/>
          <p:cNvPicPr/>
          <p:nvPr/>
        </p:nvPicPr>
        <p:blipFill>
          <a:blip r:embed="rId8"/>
          <a:stretch/>
        </p:blipFill>
        <p:spPr>
          <a:xfrm>
            <a:off x="4756320" y="743040"/>
            <a:ext cx="473760" cy="420840"/>
          </a:xfrm>
          <a:prstGeom prst="rect">
            <a:avLst/>
          </a:prstGeom>
          <a:ln w="0">
            <a:noFill/>
          </a:ln>
        </p:spPr>
      </p:pic>
      <p:pic>
        <p:nvPicPr>
          <p:cNvPr id="1204" name="그래픽 516"/>
          <p:cNvPicPr/>
          <p:nvPr/>
        </p:nvPicPr>
        <p:blipFill>
          <a:blip r:embed="rId9"/>
          <a:stretch/>
        </p:blipFill>
        <p:spPr>
          <a:xfrm>
            <a:off x="5404320" y="721080"/>
            <a:ext cx="359640" cy="464760"/>
          </a:xfrm>
          <a:prstGeom prst="rect">
            <a:avLst/>
          </a:prstGeom>
          <a:ln w="0">
            <a:noFill/>
          </a:ln>
        </p:spPr>
      </p:pic>
      <p:pic>
        <p:nvPicPr>
          <p:cNvPr id="1205" name="그래픽 517"/>
          <p:cNvPicPr/>
          <p:nvPr/>
        </p:nvPicPr>
        <p:blipFill>
          <a:blip r:embed="rId10"/>
          <a:stretch/>
        </p:blipFill>
        <p:spPr>
          <a:xfrm>
            <a:off x="6069960" y="760680"/>
            <a:ext cx="429840" cy="385920"/>
          </a:xfrm>
          <a:prstGeom prst="rect">
            <a:avLst/>
          </a:prstGeom>
          <a:ln w="0">
            <a:noFill/>
          </a:ln>
        </p:spPr>
      </p:pic>
      <p:pic>
        <p:nvPicPr>
          <p:cNvPr id="1206" name="그래픽 518"/>
          <p:cNvPicPr/>
          <p:nvPr/>
        </p:nvPicPr>
        <p:blipFill>
          <a:blip r:embed="rId11"/>
          <a:stretch/>
        </p:blipFill>
        <p:spPr>
          <a:xfrm>
            <a:off x="6747120" y="725760"/>
            <a:ext cx="324360" cy="456120"/>
          </a:xfrm>
          <a:prstGeom prst="rect">
            <a:avLst/>
          </a:prstGeom>
          <a:ln w="0">
            <a:noFill/>
          </a:ln>
        </p:spPr>
      </p:pic>
      <p:pic>
        <p:nvPicPr>
          <p:cNvPr id="1207" name="그래픽 519"/>
          <p:cNvPicPr/>
          <p:nvPr/>
        </p:nvPicPr>
        <p:blipFill>
          <a:blip r:embed="rId12"/>
          <a:stretch/>
        </p:blipFill>
        <p:spPr>
          <a:xfrm>
            <a:off x="7366320" y="791280"/>
            <a:ext cx="543960" cy="324360"/>
          </a:xfrm>
          <a:prstGeom prst="rect">
            <a:avLst/>
          </a:prstGeom>
          <a:ln w="0">
            <a:noFill/>
          </a:ln>
        </p:spPr>
      </p:pic>
      <p:pic>
        <p:nvPicPr>
          <p:cNvPr id="1208" name="그래픽 520"/>
          <p:cNvPicPr/>
          <p:nvPr/>
        </p:nvPicPr>
        <p:blipFill>
          <a:blip r:embed="rId13"/>
          <a:stretch/>
        </p:blipFill>
        <p:spPr>
          <a:xfrm>
            <a:off x="8080920" y="712440"/>
            <a:ext cx="306720" cy="482400"/>
          </a:xfrm>
          <a:prstGeom prst="rect">
            <a:avLst/>
          </a:prstGeom>
          <a:ln w="0">
            <a:noFill/>
          </a:ln>
        </p:spPr>
      </p:pic>
      <p:pic>
        <p:nvPicPr>
          <p:cNvPr id="1209" name="그래픽 521"/>
          <p:cNvPicPr/>
          <p:nvPr/>
        </p:nvPicPr>
        <p:blipFill>
          <a:blip r:embed="rId14"/>
          <a:stretch/>
        </p:blipFill>
        <p:spPr>
          <a:xfrm>
            <a:off x="653760" y="1530360"/>
            <a:ext cx="500040" cy="324360"/>
          </a:xfrm>
          <a:prstGeom prst="rect">
            <a:avLst/>
          </a:prstGeom>
          <a:ln w="0">
            <a:noFill/>
          </a:ln>
        </p:spPr>
      </p:pic>
      <p:pic>
        <p:nvPicPr>
          <p:cNvPr id="1210" name="그래픽 522"/>
          <p:cNvPicPr/>
          <p:nvPr/>
        </p:nvPicPr>
        <p:blipFill>
          <a:blip r:embed="rId15"/>
          <a:stretch/>
        </p:blipFill>
        <p:spPr>
          <a:xfrm>
            <a:off x="1299960" y="1442520"/>
            <a:ext cx="447480" cy="500040"/>
          </a:xfrm>
          <a:prstGeom prst="rect">
            <a:avLst/>
          </a:prstGeom>
          <a:ln w="0">
            <a:noFill/>
          </a:ln>
        </p:spPr>
      </p:pic>
      <p:pic>
        <p:nvPicPr>
          <p:cNvPr id="1211" name="그래픽 523"/>
          <p:cNvPicPr/>
          <p:nvPr/>
        </p:nvPicPr>
        <p:blipFill>
          <a:blip r:embed="rId16"/>
          <a:stretch/>
        </p:blipFill>
        <p:spPr>
          <a:xfrm>
            <a:off x="1986120" y="1442520"/>
            <a:ext cx="447480" cy="500040"/>
          </a:xfrm>
          <a:prstGeom prst="rect">
            <a:avLst/>
          </a:prstGeom>
          <a:ln w="0">
            <a:noFill/>
          </a:ln>
        </p:spPr>
      </p:pic>
      <p:pic>
        <p:nvPicPr>
          <p:cNvPr id="1212" name="그래픽 524"/>
          <p:cNvPicPr/>
          <p:nvPr/>
        </p:nvPicPr>
        <p:blipFill>
          <a:blip r:embed="rId17"/>
          <a:stretch/>
        </p:blipFill>
        <p:spPr>
          <a:xfrm>
            <a:off x="3384000" y="1451520"/>
            <a:ext cx="368280" cy="482400"/>
          </a:xfrm>
          <a:prstGeom prst="rect">
            <a:avLst/>
          </a:prstGeom>
          <a:ln w="0">
            <a:noFill/>
          </a:ln>
        </p:spPr>
      </p:pic>
      <p:pic>
        <p:nvPicPr>
          <p:cNvPr id="1213" name="그래픽 525"/>
          <p:cNvPicPr/>
          <p:nvPr/>
        </p:nvPicPr>
        <p:blipFill>
          <a:blip r:embed="rId18"/>
          <a:stretch/>
        </p:blipFill>
        <p:spPr>
          <a:xfrm>
            <a:off x="4084560" y="1429560"/>
            <a:ext cx="368280" cy="526320"/>
          </a:xfrm>
          <a:prstGeom prst="rect">
            <a:avLst/>
          </a:prstGeom>
          <a:ln w="0">
            <a:noFill/>
          </a:ln>
        </p:spPr>
      </p:pic>
      <p:pic>
        <p:nvPicPr>
          <p:cNvPr id="1214" name="그래픽 526"/>
          <p:cNvPicPr/>
          <p:nvPr/>
        </p:nvPicPr>
        <p:blipFill>
          <a:blip r:embed="rId19"/>
          <a:stretch/>
        </p:blipFill>
        <p:spPr>
          <a:xfrm>
            <a:off x="4725720" y="1455840"/>
            <a:ext cx="534960" cy="473760"/>
          </a:xfrm>
          <a:prstGeom prst="rect">
            <a:avLst/>
          </a:prstGeom>
          <a:ln w="0">
            <a:noFill/>
          </a:ln>
        </p:spPr>
      </p:pic>
      <p:pic>
        <p:nvPicPr>
          <p:cNvPr id="1215" name="그래픽 527"/>
          <p:cNvPicPr/>
          <p:nvPr/>
        </p:nvPicPr>
        <p:blipFill>
          <a:blip r:embed="rId20"/>
          <a:stretch/>
        </p:blipFill>
        <p:spPr>
          <a:xfrm>
            <a:off x="2581200" y="1460160"/>
            <a:ext cx="543960" cy="464760"/>
          </a:xfrm>
          <a:prstGeom prst="rect">
            <a:avLst/>
          </a:prstGeom>
          <a:ln w="0">
            <a:noFill/>
          </a:ln>
        </p:spPr>
      </p:pic>
      <p:pic>
        <p:nvPicPr>
          <p:cNvPr id="1216" name="그래픽 528"/>
          <p:cNvPicPr/>
          <p:nvPr/>
        </p:nvPicPr>
        <p:blipFill>
          <a:blip r:embed="rId21"/>
          <a:stretch/>
        </p:blipFill>
        <p:spPr>
          <a:xfrm>
            <a:off x="5426280" y="1438200"/>
            <a:ext cx="315720" cy="508680"/>
          </a:xfrm>
          <a:prstGeom prst="rect">
            <a:avLst/>
          </a:prstGeom>
          <a:ln w="0">
            <a:noFill/>
          </a:ln>
        </p:spPr>
      </p:pic>
      <p:pic>
        <p:nvPicPr>
          <p:cNvPr id="1217" name="그래픽 529"/>
          <p:cNvPicPr/>
          <p:nvPr/>
        </p:nvPicPr>
        <p:blipFill>
          <a:blip r:embed="rId22"/>
          <a:stretch/>
        </p:blipFill>
        <p:spPr>
          <a:xfrm>
            <a:off x="6026040" y="1429560"/>
            <a:ext cx="517680" cy="526320"/>
          </a:xfrm>
          <a:prstGeom prst="rect">
            <a:avLst/>
          </a:prstGeom>
          <a:ln w="0">
            <a:noFill/>
          </a:ln>
        </p:spPr>
      </p:pic>
      <p:pic>
        <p:nvPicPr>
          <p:cNvPr id="1218" name="그래픽 530"/>
          <p:cNvPicPr/>
          <p:nvPr/>
        </p:nvPicPr>
        <p:blipFill>
          <a:blip r:embed="rId23"/>
          <a:stretch/>
        </p:blipFill>
        <p:spPr>
          <a:xfrm>
            <a:off x="6716160" y="1442520"/>
            <a:ext cx="385920" cy="500040"/>
          </a:xfrm>
          <a:prstGeom prst="rect">
            <a:avLst/>
          </a:prstGeom>
          <a:ln w="0">
            <a:noFill/>
          </a:ln>
        </p:spPr>
      </p:pic>
      <p:pic>
        <p:nvPicPr>
          <p:cNvPr id="1219" name="그래픽 531"/>
          <p:cNvPicPr/>
          <p:nvPr/>
        </p:nvPicPr>
        <p:blipFill>
          <a:blip r:embed="rId24"/>
          <a:stretch/>
        </p:blipFill>
        <p:spPr>
          <a:xfrm>
            <a:off x="7445520" y="1499760"/>
            <a:ext cx="385920" cy="385920"/>
          </a:xfrm>
          <a:prstGeom prst="rect">
            <a:avLst/>
          </a:prstGeom>
          <a:ln w="0">
            <a:noFill/>
          </a:ln>
        </p:spPr>
      </p:pic>
      <p:pic>
        <p:nvPicPr>
          <p:cNvPr id="1220" name="그래픽 532"/>
          <p:cNvPicPr/>
          <p:nvPr/>
        </p:nvPicPr>
        <p:blipFill>
          <a:blip r:embed="rId25"/>
          <a:stretch/>
        </p:blipFill>
        <p:spPr>
          <a:xfrm>
            <a:off x="8015040" y="1469160"/>
            <a:ext cx="438480" cy="447480"/>
          </a:xfrm>
          <a:prstGeom prst="rect">
            <a:avLst/>
          </a:prstGeom>
          <a:ln w="0">
            <a:noFill/>
          </a:ln>
        </p:spPr>
      </p:pic>
      <p:pic>
        <p:nvPicPr>
          <p:cNvPr id="1221" name="그래픽 533"/>
          <p:cNvPicPr/>
          <p:nvPr/>
        </p:nvPicPr>
        <p:blipFill>
          <a:blip r:embed="rId26"/>
          <a:stretch/>
        </p:blipFill>
        <p:spPr>
          <a:xfrm>
            <a:off x="735840" y="5718960"/>
            <a:ext cx="336240" cy="262800"/>
          </a:xfrm>
          <a:prstGeom prst="rect">
            <a:avLst/>
          </a:prstGeom>
          <a:ln w="0">
            <a:noFill/>
          </a:ln>
        </p:spPr>
      </p:pic>
      <p:pic>
        <p:nvPicPr>
          <p:cNvPr id="1222" name="그래픽 534"/>
          <p:cNvPicPr/>
          <p:nvPr/>
        </p:nvPicPr>
        <p:blipFill>
          <a:blip r:embed="rId27"/>
          <a:stretch/>
        </p:blipFill>
        <p:spPr>
          <a:xfrm>
            <a:off x="1355400" y="5682600"/>
            <a:ext cx="336240" cy="336240"/>
          </a:xfrm>
          <a:prstGeom prst="rect">
            <a:avLst/>
          </a:prstGeom>
          <a:ln w="0">
            <a:noFill/>
          </a:ln>
        </p:spPr>
      </p:pic>
      <p:pic>
        <p:nvPicPr>
          <p:cNvPr id="1223" name="그래픽 535"/>
          <p:cNvPicPr/>
          <p:nvPr/>
        </p:nvPicPr>
        <p:blipFill>
          <a:blip r:embed="rId28"/>
          <a:stretch/>
        </p:blipFill>
        <p:spPr>
          <a:xfrm>
            <a:off x="2008800" y="5682600"/>
            <a:ext cx="402120" cy="336240"/>
          </a:xfrm>
          <a:prstGeom prst="rect">
            <a:avLst/>
          </a:prstGeom>
          <a:ln w="0">
            <a:noFill/>
          </a:ln>
        </p:spPr>
      </p:pic>
      <p:pic>
        <p:nvPicPr>
          <p:cNvPr id="1224" name="그래픽 536"/>
          <p:cNvPicPr/>
          <p:nvPr/>
        </p:nvPicPr>
        <p:blipFill>
          <a:blip r:embed="rId29"/>
          <a:stretch/>
        </p:blipFill>
        <p:spPr>
          <a:xfrm>
            <a:off x="2681640" y="5678640"/>
            <a:ext cx="343440" cy="343440"/>
          </a:xfrm>
          <a:prstGeom prst="rect">
            <a:avLst/>
          </a:prstGeom>
          <a:ln w="0">
            <a:noFill/>
          </a:ln>
        </p:spPr>
      </p:pic>
      <p:pic>
        <p:nvPicPr>
          <p:cNvPr id="1225" name="그래픽 537"/>
          <p:cNvPicPr/>
          <p:nvPr/>
        </p:nvPicPr>
        <p:blipFill>
          <a:blip r:embed="rId30"/>
          <a:stretch/>
        </p:blipFill>
        <p:spPr>
          <a:xfrm>
            <a:off x="3381840" y="5656680"/>
            <a:ext cx="372600" cy="387360"/>
          </a:xfrm>
          <a:prstGeom prst="rect">
            <a:avLst/>
          </a:prstGeom>
          <a:ln w="0">
            <a:noFill/>
          </a:ln>
        </p:spPr>
      </p:pic>
      <p:pic>
        <p:nvPicPr>
          <p:cNvPr id="1226" name="그래픽 538"/>
          <p:cNvPicPr/>
          <p:nvPr/>
        </p:nvPicPr>
        <p:blipFill>
          <a:blip r:embed="rId31"/>
          <a:stretch/>
        </p:blipFill>
        <p:spPr>
          <a:xfrm>
            <a:off x="4088880" y="5662080"/>
            <a:ext cx="359640" cy="376920"/>
          </a:xfrm>
          <a:prstGeom prst="rect">
            <a:avLst/>
          </a:prstGeom>
          <a:ln w="0">
            <a:noFill/>
          </a:ln>
        </p:spPr>
      </p:pic>
      <p:pic>
        <p:nvPicPr>
          <p:cNvPr id="1227" name="그래픽 539"/>
          <p:cNvPicPr/>
          <p:nvPr/>
        </p:nvPicPr>
        <p:blipFill>
          <a:blip r:embed="rId32"/>
          <a:stretch/>
        </p:blipFill>
        <p:spPr>
          <a:xfrm>
            <a:off x="4778280" y="5648760"/>
            <a:ext cx="429840" cy="403560"/>
          </a:xfrm>
          <a:prstGeom prst="rect">
            <a:avLst/>
          </a:prstGeom>
          <a:ln w="0">
            <a:noFill/>
          </a:ln>
        </p:spPr>
      </p:pic>
      <p:pic>
        <p:nvPicPr>
          <p:cNvPr id="1228" name="그래픽 540"/>
          <p:cNvPicPr/>
          <p:nvPr/>
        </p:nvPicPr>
        <p:blipFill>
          <a:blip r:embed="rId33"/>
          <a:stretch/>
        </p:blipFill>
        <p:spPr>
          <a:xfrm>
            <a:off x="5391360" y="5653080"/>
            <a:ext cx="385920" cy="394560"/>
          </a:xfrm>
          <a:prstGeom prst="rect">
            <a:avLst/>
          </a:prstGeom>
          <a:ln w="0">
            <a:noFill/>
          </a:ln>
        </p:spPr>
      </p:pic>
      <p:pic>
        <p:nvPicPr>
          <p:cNvPr id="1229" name="그래픽 541"/>
          <p:cNvPicPr/>
          <p:nvPr/>
        </p:nvPicPr>
        <p:blipFill>
          <a:blip r:embed="rId34"/>
          <a:stretch/>
        </p:blipFill>
        <p:spPr>
          <a:xfrm>
            <a:off x="6091920" y="5684040"/>
            <a:ext cx="385920" cy="333360"/>
          </a:xfrm>
          <a:prstGeom prst="rect">
            <a:avLst/>
          </a:prstGeom>
          <a:ln w="0">
            <a:noFill/>
          </a:ln>
        </p:spPr>
      </p:pic>
      <p:pic>
        <p:nvPicPr>
          <p:cNvPr id="1230" name="그래픽 542"/>
          <p:cNvPicPr/>
          <p:nvPr/>
        </p:nvPicPr>
        <p:blipFill>
          <a:blip r:embed="rId35"/>
          <a:stretch/>
        </p:blipFill>
        <p:spPr>
          <a:xfrm>
            <a:off x="6703200" y="5648760"/>
            <a:ext cx="412200" cy="403560"/>
          </a:xfrm>
          <a:prstGeom prst="rect">
            <a:avLst/>
          </a:prstGeom>
          <a:ln w="0">
            <a:noFill/>
          </a:ln>
        </p:spPr>
      </p:pic>
      <p:pic>
        <p:nvPicPr>
          <p:cNvPr id="1231" name="그래픽 543"/>
          <p:cNvPicPr/>
          <p:nvPr/>
        </p:nvPicPr>
        <p:blipFill>
          <a:blip r:embed="rId36"/>
          <a:stretch/>
        </p:blipFill>
        <p:spPr>
          <a:xfrm>
            <a:off x="7419240" y="5635800"/>
            <a:ext cx="438480" cy="429840"/>
          </a:xfrm>
          <a:prstGeom prst="rect">
            <a:avLst/>
          </a:prstGeom>
          <a:ln w="0">
            <a:noFill/>
          </a:ln>
        </p:spPr>
      </p:pic>
      <p:pic>
        <p:nvPicPr>
          <p:cNvPr id="1232" name="그래픽 544"/>
          <p:cNvPicPr/>
          <p:nvPr/>
        </p:nvPicPr>
        <p:blipFill>
          <a:blip r:embed="rId37"/>
          <a:stretch/>
        </p:blipFill>
        <p:spPr>
          <a:xfrm>
            <a:off x="8023680" y="5640120"/>
            <a:ext cx="420840" cy="420840"/>
          </a:xfrm>
          <a:prstGeom prst="rect">
            <a:avLst/>
          </a:prstGeom>
          <a:ln w="0">
            <a:noFill/>
          </a:ln>
        </p:spPr>
      </p:pic>
      <p:pic>
        <p:nvPicPr>
          <p:cNvPr id="1233" name="그래픽 545"/>
          <p:cNvPicPr/>
          <p:nvPr/>
        </p:nvPicPr>
        <p:blipFill>
          <a:blip r:embed="rId38"/>
          <a:stretch/>
        </p:blipFill>
        <p:spPr>
          <a:xfrm>
            <a:off x="719640" y="2187360"/>
            <a:ext cx="368280" cy="376920"/>
          </a:xfrm>
          <a:prstGeom prst="rect">
            <a:avLst/>
          </a:prstGeom>
          <a:ln w="0">
            <a:noFill/>
          </a:ln>
        </p:spPr>
      </p:pic>
      <p:pic>
        <p:nvPicPr>
          <p:cNvPr id="1234" name="그래픽 546"/>
          <p:cNvPicPr/>
          <p:nvPr/>
        </p:nvPicPr>
        <p:blipFill>
          <a:blip r:embed="rId39"/>
          <a:stretch/>
        </p:blipFill>
        <p:spPr>
          <a:xfrm>
            <a:off x="1330560" y="2183040"/>
            <a:ext cx="385920" cy="385920"/>
          </a:xfrm>
          <a:prstGeom prst="rect">
            <a:avLst/>
          </a:prstGeom>
          <a:ln w="0">
            <a:noFill/>
          </a:ln>
        </p:spPr>
      </p:pic>
      <p:pic>
        <p:nvPicPr>
          <p:cNvPr id="1235" name="그래픽 547"/>
          <p:cNvPicPr/>
          <p:nvPr/>
        </p:nvPicPr>
        <p:blipFill>
          <a:blip r:embed="rId40"/>
          <a:stretch/>
        </p:blipFill>
        <p:spPr>
          <a:xfrm>
            <a:off x="1986120" y="2152080"/>
            <a:ext cx="447480" cy="447480"/>
          </a:xfrm>
          <a:prstGeom prst="rect">
            <a:avLst/>
          </a:prstGeom>
          <a:ln w="0">
            <a:noFill/>
          </a:ln>
        </p:spPr>
      </p:pic>
      <p:pic>
        <p:nvPicPr>
          <p:cNvPr id="1236" name="그래픽 548"/>
          <p:cNvPicPr/>
          <p:nvPr/>
        </p:nvPicPr>
        <p:blipFill>
          <a:blip r:embed="rId41"/>
          <a:stretch/>
        </p:blipFill>
        <p:spPr>
          <a:xfrm>
            <a:off x="2726280" y="2174040"/>
            <a:ext cx="254160" cy="403560"/>
          </a:xfrm>
          <a:prstGeom prst="rect">
            <a:avLst/>
          </a:prstGeom>
          <a:ln w="0">
            <a:noFill/>
          </a:ln>
        </p:spPr>
      </p:pic>
      <p:pic>
        <p:nvPicPr>
          <p:cNvPr id="1237" name="그래픽 549"/>
          <p:cNvPicPr/>
          <p:nvPr/>
        </p:nvPicPr>
        <p:blipFill>
          <a:blip r:embed="rId42"/>
          <a:stretch/>
        </p:blipFill>
        <p:spPr>
          <a:xfrm>
            <a:off x="3362040" y="2191680"/>
            <a:ext cx="412200" cy="368280"/>
          </a:xfrm>
          <a:prstGeom prst="rect">
            <a:avLst/>
          </a:prstGeom>
          <a:ln w="0">
            <a:noFill/>
          </a:ln>
        </p:spPr>
      </p:pic>
      <p:pic>
        <p:nvPicPr>
          <p:cNvPr id="1238" name="그래픽 550"/>
          <p:cNvPicPr/>
          <p:nvPr/>
        </p:nvPicPr>
        <p:blipFill>
          <a:blip r:embed="rId43"/>
          <a:stretch/>
        </p:blipFill>
        <p:spPr>
          <a:xfrm>
            <a:off x="4062600" y="2156760"/>
            <a:ext cx="412200" cy="438480"/>
          </a:xfrm>
          <a:prstGeom prst="rect">
            <a:avLst/>
          </a:prstGeom>
          <a:ln w="0">
            <a:noFill/>
          </a:ln>
        </p:spPr>
      </p:pic>
      <p:pic>
        <p:nvPicPr>
          <p:cNvPr id="1239" name="그래픽 551"/>
          <p:cNvPicPr/>
          <p:nvPr/>
        </p:nvPicPr>
        <p:blipFill>
          <a:blip r:embed="rId44"/>
          <a:stretch/>
        </p:blipFill>
        <p:spPr>
          <a:xfrm>
            <a:off x="4861800" y="2143440"/>
            <a:ext cx="262800" cy="464760"/>
          </a:xfrm>
          <a:prstGeom prst="rect">
            <a:avLst/>
          </a:prstGeom>
          <a:ln w="0">
            <a:noFill/>
          </a:ln>
        </p:spPr>
      </p:pic>
      <p:pic>
        <p:nvPicPr>
          <p:cNvPr id="1240" name="그래픽 552"/>
          <p:cNvPicPr/>
          <p:nvPr/>
        </p:nvPicPr>
        <p:blipFill>
          <a:blip r:embed="rId45"/>
          <a:stretch/>
        </p:blipFill>
        <p:spPr>
          <a:xfrm>
            <a:off x="5413320" y="2143440"/>
            <a:ext cx="342000" cy="464760"/>
          </a:xfrm>
          <a:prstGeom prst="rect">
            <a:avLst/>
          </a:prstGeom>
          <a:ln w="0">
            <a:noFill/>
          </a:ln>
        </p:spPr>
      </p:pic>
      <p:pic>
        <p:nvPicPr>
          <p:cNvPr id="1241" name="그래픽 553"/>
          <p:cNvPicPr/>
          <p:nvPr/>
        </p:nvPicPr>
        <p:blipFill>
          <a:blip r:embed="rId46"/>
          <a:stretch/>
        </p:blipFill>
        <p:spPr>
          <a:xfrm>
            <a:off x="6061320" y="2205000"/>
            <a:ext cx="447480" cy="342000"/>
          </a:xfrm>
          <a:prstGeom prst="rect">
            <a:avLst/>
          </a:prstGeom>
          <a:ln w="0">
            <a:noFill/>
          </a:ln>
        </p:spPr>
      </p:pic>
      <p:pic>
        <p:nvPicPr>
          <p:cNvPr id="1242" name="그래픽 554"/>
          <p:cNvPicPr/>
          <p:nvPr/>
        </p:nvPicPr>
        <p:blipFill>
          <a:blip r:embed="rId47"/>
          <a:stretch/>
        </p:blipFill>
        <p:spPr>
          <a:xfrm>
            <a:off x="6703200" y="2196000"/>
            <a:ext cx="412200" cy="359640"/>
          </a:xfrm>
          <a:prstGeom prst="rect">
            <a:avLst/>
          </a:prstGeom>
          <a:ln w="0">
            <a:noFill/>
          </a:ln>
        </p:spPr>
      </p:pic>
      <p:pic>
        <p:nvPicPr>
          <p:cNvPr id="1243" name="그래픽 555"/>
          <p:cNvPicPr/>
          <p:nvPr/>
        </p:nvPicPr>
        <p:blipFill>
          <a:blip r:embed="rId48"/>
          <a:stretch/>
        </p:blipFill>
        <p:spPr>
          <a:xfrm>
            <a:off x="7423560" y="2183040"/>
            <a:ext cx="429840" cy="385920"/>
          </a:xfrm>
          <a:prstGeom prst="rect">
            <a:avLst/>
          </a:prstGeom>
          <a:ln w="0">
            <a:noFill/>
          </a:ln>
        </p:spPr>
      </p:pic>
      <p:pic>
        <p:nvPicPr>
          <p:cNvPr id="1244" name="그래픽 556"/>
          <p:cNvPicPr/>
          <p:nvPr/>
        </p:nvPicPr>
        <p:blipFill>
          <a:blip r:embed="rId49"/>
          <a:stretch/>
        </p:blipFill>
        <p:spPr>
          <a:xfrm>
            <a:off x="8028000" y="2217960"/>
            <a:ext cx="412200" cy="315720"/>
          </a:xfrm>
          <a:prstGeom prst="rect">
            <a:avLst/>
          </a:prstGeom>
          <a:ln w="0">
            <a:noFill/>
          </a:ln>
        </p:spPr>
      </p:pic>
      <p:pic>
        <p:nvPicPr>
          <p:cNvPr id="1245" name="그래픽 557"/>
          <p:cNvPicPr/>
          <p:nvPr/>
        </p:nvPicPr>
        <p:blipFill>
          <a:blip r:embed="rId50"/>
          <a:stretch/>
        </p:blipFill>
        <p:spPr>
          <a:xfrm>
            <a:off x="702000" y="2835720"/>
            <a:ext cx="403560" cy="403560"/>
          </a:xfrm>
          <a:prstGeom prst="rect">
            <a:avLst/>
          </a:prstGeom>
          <a:ln w="0">
            <a:noFill/>
          </a:ln>
        </p:spPr>
      </p:pic>
      <p:pic>
        <p:nvPicPr>
          <p:cNvPr id="1246" name="그래픽 558"/>
          <p:cNvPicPr/>
          <p:nvPr/>
        </p:nvPicPr>
        <p:blipFill>
          <a:blip r:embed="rId51"/>
          <a:stretch/>
        </p:blipFill>
        <p:spPr>
          <a:xfrm>
            <a:off x="1344600" y="2865600"/>
            <a:ext cx="358200" cy="343440"/>
          </a:xfrm>
          <a:prstGeom prst="rect">
            <a:avLst/>
          </a:prstGeom>
          <a:ln w="0">
            <a:noFill/>
          </a:ln>
        </p:spPr>
      </p:pic>
      <p:pic>
        <p:nvPicPr>
          <p:cNvPr id="1247" name="그래픽 559"/>
          <p:cNvPicPr/>
          <p:nvPr/>
        </p:nvPicPr>
        <p:blipFill>
          <a:blip r:embed="rId52"/>
          <a:stretch/>
        </p:blipFill>
        <p:spPr>
          <a:xfrm>
            <a:off x="2056320" y="2854800"/>
            <a:ext cx="306720" cy="365400"/>
          </a:xfrm>
          <a:prstGeom prst="rect">
            <a:avLst/>
          </a:prstGeom>
          <a:ln w="0">
            <a:noFill/>
          </a:ln>
        </p:spPr>
      </p:pic>
      <p:pic>
        <p:nvPicPr>
          <p:cNvPr id="1248" name="그래픽 560"/>
          <p:cNvPicPr/>
          <p:nvPr/>
        </p:nvPicPr>
        <p:blipFill>
          <a:blip r:embed="rId53"/>
          <a:stretch/>
        </p:blipFill>
        <p:spPr>
          <a:xfrm>
            <a:off x="2678040" y="2836440"/>
            <a:ext cx="350640" cy="402120"/>
          </a:xfrm>
          <a:prstGeom prst="rect">
            <a:avLst/>
          </a:prstGeom>
          <a:ln w="0">
            <a:noFill/>
          </a:ln>
        </p:spPr>
      </p:pic>
      <p:pic>
        <p:nvPicPr>
          <p:cNvPr id="1249" name="그래픽 561"/>
          <p:cNvPicPr/>
          <p:nvPr/>
        </p:nvPicPr>
        <p:blipFill>
          <a:blip r:embed="rId54"/>
          <a:stretch/>
        </p:blipFill>
        <p:spPr>
          <a:xfrm>
            <a:off x="3340080" y="2796120"/>
            <a:ext cx="456120" cy="482400"/>
          </a:xfrm>
          <a:prstGeom prst="rect">
            <a:avLst/>
          </a:prstGeom>
          <a:ln w="0">
            <a:noFill/>
          </a:ln>
        </p:spPr>
      </p:pic>
      <p:pic>
        <p:nvPicPr>
          <p:cNvPr id="1250" name="그래픽 562"/>
          <p:cNvPicPr/>
          <p:nvPr/>
        </p:nvPicPr>
        <p:blipFill>
          <a:blip r:embed="rId55"/>
          <a:stretch/>
        </p:blipFill>
        <p:spPr>
          <a:xfrm>
            <a:off x="4001040" y="2835720"/>
            <a:ext cx="534960" cy="403560"/>
          </a:xfrm>
          <a:prstGeom prst="rect">
            <a:avLst/>
          </a:prstGeom>
          <a:ln w="0">
            <a:noFill/>
          </a:ln>
        </p:spPr>
      </p:pic>
      <p:pic>
        <p:nvPicPr>
          <p:cNvPr id="1251" name="그래픽 563"/>
          <p:cNvPicPr/>
          <p:nvPr/>
        </p:nvPicPr>
        <p:blipFill>
          <a:blip r:embed="rId56"/>
          <a:stretch/>
        </p:blipFill>
        <p:spPr>
          <a:xfrm>
            <a:off x="4857840" y="2872800"/>
            <a:ext cx="270360" cy="328680"/>
          </a:xfrm>
          <a:prstGeom prst="rect">
            <a:avLst/>
          </a:prstGeom>
          <a:ln w="0">
            <a:noFill/>
          </a:ln>
        </p:spPr>
      </p:pic>
      <p:pic>
        <p:nvPicPr>
          <p:cNvPr id="1252" name="그래픽 564"/>
          <p:cNvPicPr/>
          <p:nvPr/>
        </p:nvPicPr>
        <p:blipFill>
          <a:blip r:embed="rId57"/>
          <a:stretch/>
        </p:blipFill>
        <p:spPr>
          <a:xfrm>
            <a:off x="5357520" y="2931480"/>
            <a:ext cx="453240" cy="211680"/>
          </a:xfrm>
          <a:prstGeom prst="rect">
            <a:avLst/>
          </a:prstGeom>
          <a:ln w="0">
            <a:noFill/>
          </a:ln>
        </p:spPr>
      </p:pic>
      <p:pic>
        <p:nvPicPr>
          <p:cNvPr id="1253" name="그래픽 565"/>
          <p:cNvPicPr/>
          <p:nvPr/>
        </p:nvPicPr>
        <p:blipFill>
          <a:blip r:embed="rId58"/>
          <a:stretch/>
        </p:blipFill>
        <p:spPr>
          <a:xfrm>
            <a:off x="6084000" y="2894760"/>
            <a:ext cx="402120" cy="284760"/>
          </a:xfrm>
          <a:prstGeom prst="rect">
            <a:avLst/>
          </a:prstGeom>
          <a:ln w="0">
            <a:noFill/>
          </a:ln>
        </p:spPr>
      </p:pic>
      <p:pic>
        <p:nvPicPr>
          <p:cNvPr id="1254" name="그래픽 566"/>
          <p:cNvPicPr/>
          <p:nvPr/>
        </p:nvPicPr>
        <p:blipFill>
          <a:blip r:embed="rId59"/>
          <a:stretch/>
        </p:blipFill>
        <p:spPr>
          <a:xfrm>
            <a:off x="6723000" y="2850840"/>
            <a:ext cx="372600" cy="372600"/>
          </a:xfrm>
          <a:prstGeom prst="rect">
            <a:avLst/>
          </a:prstGeom>
          <a:ln w="0">
            <a:noFill/>
          </a:ln>
        </p:spPr>
      </p:pic>
      <p:pic>
        <p:nvPicPr>
          <p:cNvPr id="1255" name="그래픽 567"/>
          <p:cNvPicPr/>
          <p:nvPr/>
        </p:nvPicPr>
        <p:blipFill>
          <a:blip r:embed="rId60"/>
          <a:stretch/>
        </p:blipFill>
        <p:spPr>
          <a:xfrm>
            <a:off x="7452000" y="2850840"/>
            <a:ext cx="372600" cy="372600"/>
          </a:xfrm>
          <a:prstGeom prst="rect">
            <a:avLst/>
          </a:prstGeom>
          <a:ln w="0">
            <a:noFill/>
          </a:ln>
        </p:spPr>
      </p:pic>
      <p:pic>
        <p:nvPicPr>
          <p:cNvPr id="1256" name="그래픽 568"/>
          <p:cNvPicPr/>
          <p:nvPr/>
        </p:nvPicPr>
        <p:blipFill>
          <a:blip r:embed="rId61"/>
          <a:stretch/>
        </p:blipFill>
        <p:spPr>
          <a:xfrm>
            <a:off x="8062560" y="2840040"/>
            <a:ext cx="343440" cy="394560"/>
          </a:xfrm>
          <a:prstGeom prst="rect">
            <a:avLst/>
          </a:prstGeom>
          <a:ln w="0">
            <a:noFill/>
          </a:ln>
        </p:spPr>
      </p:pic>
      <p:pic>
        <p:nvPicPr>
          <p:cNvPr id="1257" name="그래픽 569"/>
          <p:cNvPicPr/>
          <p:nvPr/>
        </p:nvPicPr>
        <p:blipFill>
          <a:blip r:embed="rId62"/>
          <a:stretch/>
        </p:blipFill>
        <p:spPr>
          <a:xfrm>
            <a:off x="717480" y="3565080"/>
            <a:ext cx="372600" cy="387360"/>
          </a:xfrm>
          <a:prstGeom prst="rect">
            <a:avLst/>
          </a:prstGeom>
          <a:ln w="0">
            <a:noFill/>
          </a:ln>
        </p:spPr>
      </p:pic>
      <p:pic>
        <p:nvPicPr>
          <p:cNvPr id="1258" name="그래픽 570"/>
          <p:cNvPicPr/>
          <p:nvPr/>
        </p:nvPicPr>
        <p:blipFill>
          <a:blip r:embed="rId63"/>
          <a:stretch/>
        </p:blipFill>
        <p:spPr>
          <a:xfrm>
            <a:off x="1388160" y="3568680"/>
            <a:ext cx="270360" cy="380160"/>
          </a:xfrm>
          <a:prstGeom prst="rect">
            <a:avLst/>
          </a:prstGeom>
          <a:ln w="0">
            <a:noFill/>
          </a:ln>
        </p:spPr>
      </p:pic>
      <p:pic>
        <p:nvPicPr>
          <p:cNvPr id="1259" name="그래픽 571"/>
          <p:cNvPicPr/>
          <p:nvPr/>
        </p:nvPicPr>
        <p:blipFill>
          <a:blip r:embed="rId64"/>
          <a:stretch/>
        </p:blipFill>
        <p:spPr>
          <a:xfrm>
            <a:off x="2008800" y="3557520"/>
            <a:ext cx="402120" cy="402120"/>
          </a:xfrm>
          <a:prstGeom prst="rect">
            <a:avLst/>
          </a:prstGeom>
          <a:ln w="0">
            <a:noFill/>
          </a:ln>
        </p:spPr>
      </p:pic>
      <p:pic>
        <p:nvPicPr>
          <p:cNvPr id="1260" name="그래픽 572"/>
          <p:cNvPicPr/>
          <p:nvPr/>
        </p:nvPicPr>
        <p:blipFill>
          <a:blip r:embed="rId65"/>
          <a:stretch/>
        </p:blipFill>
        <p:spPr>
          <a:xfrm>
            <a:off x="2656080" y="3623400"/>
            <a:ext cx="394560" cy="270360"/>
          </a:xfrm>
          <a:prstGeom prst="rect">
            <a:avLst/>
          </a:prstGeom>
          <a:ln w="0">
            <a:noFill/>
          </a:ln>
        </p:spPr>
      </p:pic>
      <p:pic>
        <p:nvPicPr>
          <p:cNvPr id="1261" name="그래픽 573"/>
          <p:cNvPicPr/>
          <p:nvPr/>
        </p:nvPicPr>
        <p:blipFill>
          <a:blip r:embed="rId66"/>
          <a:stretch/>
        </p:blipFill>
        <p:spPr>
          <a:xfrm>
            <a:off x="3400200" y="3590640"/>
            <a:ext cx="336240" cy="336240"/>
          </a:xfrm>
          <a:prstGeom prst="rect">
            <a:avLst/>
          </a:prstGeom>
          <a:ln w="0">
            <a:noFill/>
          </a:ln>
        </p:spPr>
      </p:pic>
      <p:pic>
        <p:nvPicPr>
          <p:cNvPr id="1262" name="그래픽 574"/>
          <p:cNvPicPr/>
          <p:nvPr/>
        </p:nvPicPr>
        <p:blipFill>
          <a:blip r:embed="rId67"/>
          <a:stretch/>
        </p:blipFill>
        <p:spPr>
          <a:xfrm>
            <a:off x="4075200" y="3565080"/>
            <a:ext cx="387360" cy="387360"/>
          </a:xfrm>
          <a:prstGeom prst="rect">
            <a:avLst/>
          </a:prstGeom>
          <a:ln w="0">
            <a:noFill/>
          </a:ln>
        </p:spPr>
      </p:pic>
      <p:pic>
        <p:nvPicPr>
          <p:cNvPr id="1263" name="그래픽 575"/>
          <p:cNvPicPr/>
          <p:nvPr/>
        </p:nvPicPr>
        <p:blipFill>
          <a:blip r:embed="rId68"/>
          <a:stretch/>
        </p:blipFill>
        <p:spPr>
          <a:xfrm>
            <a:off x="4799520" y="3590640"/>
            <a:ext cx="387360" cy="336240"/>
          </a:xfrm>
          <a:prstGeom prst="rect">
            <a:avLst/>
          </a:prstGeom>
          <a:ln w="0">
            <a:noFill/>
          </a:ln>
        </p:spPr>
      </p:pic>
      <p:pic>
        <p:nvPicPr>
          <p:cNvPr id="1264" name="그래픽 576"/>
          <p:cNvPicPr/>
          <p:nvPr/>
        </p:nvPicPr>
        <p:blipFill>
          <a:blip r:embed="rId69"/>
          <a:stretch/>
        </p:blipFill>
        <p:spPr>
          <a:xfrm>
            <a:off x="5496480" y="3565080"/>
            <a:ext cx="175320" cy="387360"/>
          </a:xfrm>
          <a:prstGeom prst="rect">
            <a:avLst/>
          </a:prstGeom>
          <a:ln w="0">
            <a:noFill/>
          </a:ln>
        </p:spPr>
      </p:pic>
      <p:pic>
        <p:nvPicPr>
          <p:cNvPr id="1265" name="그래픽 577"/>
          <p:cNvPicPr/>
          <p:nvPr/>
        </p:nvPicPr>
        <p:blipFill>
          <a:blip r:embed="rId70"/>
          <a:stretch/>
        </p:blipFill>
        <p:spPr>
          <a:xfrm>
            <a:off x="6091200" y="3565080"/>
            <a:ext cx="387360" cy="387360"/>
          </a:xfrm>
          <a:prstGeom prst="rect">
            <a:avLst/>
          </a:prstGeom>
          <a:ln w="0">
            <a:noFill/>
          </a:ln>
        </p:spPr>
      </p:pic>
      <p:pic>
        <p:nvPicPr>
          <p:cNvPr id="1266" name="그래픽 578"/>
          <p:cNvPicPr/>
          <p:nvPr/>
        </p:nvPicPr>
        <p:blipFill>
          <a:blip r:embed="rId71"/>
          <a:stretch/>
        </p:blipFill>
        <p:spPr>
          <a:xfrm>
            <a:off x="6715440" y="3565080"/>
            <a:ext cx="387360" cy="387360"/>
          </a:xfrm>
          <a:prstGeom prst="rect">
            <a:avLst/>
          </a:prstGeom>
          <a:ln w="0">
            <a:noFill/>
          </a:ln>
        </p:spPr>
      </p:pic>
      <p:pic>
        <p:nvPicPr>
          <p:cNvPr id="1267" name="그래픽 579"/>
          <p:cNvPicPr/>
          <p:nvPr/>
        </p:nvPicPr>
        <p:blipFill>
          <a:blip r:embed="rId72"/>
          <a:stretch/>
        </p:blipFill>
        <p:spPr>
          <a:xfrm>
            <a:off x="7473960" y="3587040"/>
            <a:ext cx="328680" cy="343440"/>
          </a:xfrm>
          <a:prstGeom prst="rect">
            <a:avLst/>
          </a:prstGeom>
          <a:ln w="0">
            <a:noFill/>
          </a:ln>
        </p:spPr>
      </p:pic>
      <p:pic>
        <p:nvPicPr>
          <p:cNvPr id="1268" name="그래픽 580"/>
          <p:cNvPicPr/>
          <p:nvPr/>
        </p:nvPicPr>
        <p:blipFill>
          <a:blip r:embed="rId73"/>
          <a:stretch/>
        </p:blipFill>
        <p:spPr>
          <a:xfrm>
            <a:off x="8095320" y="3561480"/>
            <a:ext cx="277560" cy="394560"/>
          </a:xfrm>
          <a:prstGeom prst="rect">
            <a:avLst/>
          </a:prstGeom>
          <a:ln w="0">
            <a:noFill/>
          </a:ln>
        </p:spPr>
      </p:pic>
      <p:pic>
        <p:nvPicPr>
          <p:cNvPr id="1269" name="그래픽 581"/>
          <p:cNvPicPr/>
          <p:nvPr/>
        </p:nvPicPr>
        <p:blipFill>
          <a:blip r:embed="rId74"/>
          <a:stretch/>
        </p:blipFill>
        <p:spPr>
          <a:xfrm>
            <a:off x="732960" y="4233960"/>
            <a:ext cx="342000" cy="429840"/>
          </a:xfrm>
          <a:prstGeom prst="rect">
            <a:avLst/>
          </a:prstGeom>
          <a:ln w="0">
            <a:noFill/>
          </a:ln>
        </p:spPr>
      </p:pic>
      <p:pic>
        <p:nvPicPr>
          <p:cNvPr id="1270" name="그래픽 582"/>
          <p:cNvPicPr/>
          <p:nvPr/>
        </p:nvPicPr>
        <p:blipFill>
          <a:blip r:embed="rId75"/>
          <a:stretch/>
        </p:blipFill>
        <p:spPr>
          <a:xfrm>
            <a:off x="1321920" y="4216320"/>
            <a:ext cx="403560" cy="464760"/>
          </a:xfrm>
          <a:prstGeom prst="rect">
            <a:avLst/>
          </a:prstGeom>
          <a:ln w="0">
            <a:noFill/>
          </a:ln>
        </p:spPr>
      </p:pic>
      <p:pic>
        <p:nvPicPr>
          <p:cNvPr id="1271" name="그래픽 583"/>
          <p:cNvPicPr/>
          <p:nvPr/>
        </p:nvPicPr>
        <p:blipFill>
          <a:blip r:embed="rId76"/>
          <a:stretch/>
        </p:blipFill>
        <p:spPr>
          <a:xfrm>
            <a:off x="2012400" y="4220640"/>
            <a:ext cx="394560" cy="456120"/>
          </a:xfrm>
          <a:prstGeom prst="rect">
            <a:avLst/>
          </a:prstGeom>
          <a:ln w="0">
            <a:noFill/>
          </a:ln>
        </p:spPr>
      </p:pic>
      <p:pic>
        <p:nvPicPr>
          <p:cNvPr id="1272" name="그래픽 584"/>
          <p:cNvPicPr/>
          <p:nvPr/>
        </p:nvPicPr>
        <p:blipFill>
          <a:blip r:embed="rId77"/>
          <a:stretch/>
        </p:blipFill>
        <p:spPr>
          <a:xfrm>
            <a:off x="2625120" y="4220640"/>
            <a:ext cx="456120" cy="456120"/>
          </a:xfrm>
          <a:prstGeom prst="rect">
            <a:avLst/>
          </a:prstGeom>
          <a:ln w="0">
            <a:noFill/>
          </a:ln>
        </p:spPr>
      </p:pic>
      <p:pic>
        <p:nvPicPr>
          <p:cNvPr id="1273" name="그래픽 585"/>
          <p:cNvPicPr/>
          <p:nvPr/>
        </p:nvPicPr>
        <p:blipFill>
          <a:blip r:embed="rId78"/>
          <a:stretch/>
        </p:blipFill>
        <p:spPr>
          <a:xfrm>
            <a:off x="3344400" y="4238280"/>
            <a:ext cx="447480" cy="420840"/>
          </a:xfrm>
          <a:prstGeom prst="rect">
            <a:avLst/>
          </a:prstGeom>
          <a:ln w="0">
            <a:noFill/>
          </a:ln>
        </p:spPr>
      </p:pic>
      <p:pic>
        <p:nvPicPr>
          <p:cNvPr id="1274" name="그래픽 586"/>
          <p:cNvPicPr/>
          <p:nvPr/>
        </p:nvPicPr>
        <p:blipFill>
          <a:blip r:embed="rId79"/>
          <a:stretch/>
        </p:blipFill>
        <p:spPr>
          <a:xfrm>
            <a:off x="4045680" y="4233240"/>
            <a:ext cx="445680" cy="431280"/>
          </a:xfrm>
          <a:prstGeom prst="rect">
            <a:avLst/>
          </a:prstGeom>
          <a:ln w="0">
            <a:noFill/>
          </a:ln>
        </p:spPr>
      </p:pic>
      <p:pic>
        <p:nvPicPr>
          <p:cNvPr id="1275" name="그래픽 587"/>
          <p:cNvPicPr/>
          <p:nvPr/>
        </p:nvPicPr>
        <p:blipFill>
          <a:blip r:embed="rId80"/>
          <a:stretch/>
        </p:blipFill>
        <p:spPr>
          <a:xfrm>
            <a:off x="4825080" y="4233240"/>
            <a:ext cx="336240" cy="431280"/>
          </a:xfrm>
          <a:prstGeom prst="rect">
            <a:avLst/>
          </a:prstGeom>
          <a:ln w="0">
            <a:noFill/>
          </a:ln>
        </p:spPr>
      </p:pic>
      <p:pic>
        <p:nvPicPr>
          <p:cNvPr id="1276" name="그래픽 588"/>
          <p:cNvPicPr/>
          <p:nvPr/>
        </p:nvPicPr>
        <p:blipFill>
          <a:blip r:embed="rId81"/>
          <a:stretch/>
        </p:blipFill>
        <p:spPr>
          <a:xfrm>
            <a:off x="5361480" y="4247640"/>
            <a:ext cx="445680" cy="402120"/>
          </a:xfrm>
          <a:prstGeom prst="rect">
            <a:avLst/>
          </a:prstGeom>
          <a:ln w="0">
            <a:noFill/>
          </a:ln>
        </p:spPr>
      </p:pic>
      <p:pic>
        <p:nvPicPr>
          <p:cNvPr id="1277" name="그래픽 589"/>
          <p:cNvPicPr/>
          <p:nvPr/>
        </p:nvPicPr>
        <p:blipFill>
          <a:blip r:embed="rId82"/>
          <a:stretch/>
        </p:blipFill>
        <p:spPr>
          <a:xfrm>
            <a:off x="6084000" y="4233240"/>
            <a:ext cx="402120" cy="431280"/>
          </a:xfrm>
          <a:prstGeom prst="rect">
            <a:avLst/>
          </a:prstGeom>
          <a:ln w="0">
            <a:noFill/>
          </a:ln>
        </p:spPr>
      </p:pic>
      <p:pic>
        <p:nvPicPr>
          <p:cNvPr id="1278" name="그래픽 590"/>
          <p:cNvPicPr/>
          <p:nvPr/>
        </p:nvPicPr>
        <p:blipFill>
          <a:blip r:embed="rId83"/>
          <a:stretch/>
        </p:blipFill>
        <p:spPr>
          <a:xfrm>
            <a:off x="6704640" y="4255200"/>
            <a:ext cx="409320" cy="387360"/>
          </a:xfrm>
          <a:prstGeom prst="rect">
            <a:avLst/>
          </a:prstGeom>
          <a:ln w="0">
            <a:noFill/>
          </a:ln>
        </p:spPr>
      </p:pic>
      <p:pic>
        <p:nvPicPr>
          <p:cNvPr id="1279" name="그래픽 591"/>
          <p:cNvPicPr/>
          <p:nvPr/>
        </p:nvPicPr>
        <p:blipFill>
          <a:blip r:embed="rId84"/>
          <a:stretch/>
        </p:blipFill>
        <p:spPr>
          <a:xfrm>
            <a:off x="7427880" y="4247640"/>
            <a:ext cx="387360" cy="402120"/>
          </a:xfrm>
          <a:prstGeom prst="rect">
            <a:avLst/>
          </a:prstGeom>
          <a:ln w="0">
            <a:noFill/>
          </a:ln>
        </p:spPr>
      </p:pic>
      <p:pic>
        <p:nvPicPr>
          <p:cNvPr id="1280" name="그래픽 592"/>
          <p:cNvPicPr/>
          <p:nvPr/>
        </p:nvPicPr>
        <p:blipFill>
          <a:blip r:embed="rId85"/>
          <a:stretch/>
        </p:blipFill>
        <p:spPr>
          <a:xfrm>
            <a:off x="8003880" y="4328280"/>
            <a:ext cx="460440" cy="241200"/>
          </a:xfrm>
          <a:prstGeom prst="rect">
            <a:avLst/>
          </a:prstGeom>
          <a:ln w="0">
            <a:noFill/>
          </a:ln>
        </p:spPr>
      </p:pic>
      <p:pic>
        <p:nvPicPr>
          <p:cNvPr id="1281" name="그래픽 593"/>
          <p:cNvPicPr/>
          <p:nvPr/>
        </p:nvPicPr>
        <p:blipFill>
          <a:blip r:embed="rId86"/>
          <a:stretch/>
        </p:blipFill>
        <p:spPr>
          <a:xfrm>
            <a:off x="776160" y="4983840"/>
            <a:ext cx="255600" cy="350640"/>
          </a:xfrm>
          <a:prstGeom prst="rect">
            <a:avLst/>
          </a:prstGeom>
          <a:ln w="0">
            <a:noFill/>
          </a:ln>
        </p:spPr>
      </p:pic>
      <p:pic>
        <p:nvPicPr>
          <p:cNvPr id="1282" name="그래픽 594"/>
          <p:cNvPicPr/>
          <p:nvPr/>
        </p:nvPicPr>
        <p:blipFill>
          <a:blip r:embed="rId87"/>
          <a:stretch/>
        </p:blipFill>
        <p:spPr>
          <a:xfrm>
            <a:off x="1329840" y="4965480"/>
            <a:ext cx="387360" cy="387360"/>
          </a:xfrm>
          <a:prstGeom prst="rect">
            <a:avLst/>
          </a:prstGeom>
          <a:ln w="0">
            <a:noFill/>
          </a:ln>
        </p:spPr>
      </p:pic>
      <p:pic>
        <p:nvPicPr>
          <p:cNvPr id="1283" name="그래픽 595"/>
          <p:cNvPicPr/>
          <p:nvPr/>
        </p:nvPicPr>
        <p:blipFill>
          <a:blip r:embed="rId88"/>
          <a:stretch/>
        </p:blipFill>
        <p:spPr>
          <a:xfrm>
            <a:off x="2027160" y="4976280"/>
            <a:ext cx="365400" cy="365400"/>
          </a:xfrm>
          <a:prstGeom prst="rect">
            <a:avLst/>
          </a:prstGeom>
          <a:ln w="0">
            <a:noFill/>
          </a:ln>
        </p:spPr>
      </p:pic>
      <p:pic>
        <p:nvPicPr>
          <p:cNvPr id="1284" name="그래픽 596"/>
          <p:cNvPicPr/>
          <p:nvPr/>
        </p:nvPicPr>
        <p:blipFill>
          <a:blip r:embed="rId89"/>
          <a:stretch/>
        </p:blipFill>
        <p:spPr>
          <a:xfrm>
            <a:off x="2703600" y="4980240"/>
            <a:ext cx="299520" cy="358200"/>
          </a:xfrm>
          <a:prstGeom prst="rect">
            <a:avLst/>
          </a:prstGeom>
          <a:ln w="0">
            <a:noFill/>
          </a:ln>
        </p:spPr>
      </p:pic>
      <p:pic>
        <p:nvPicPr>
          <p:cNvPr id="1285" name="그래픽 597"/>
          <p:cNvPicPr/>
          <p:nvPr/>
        </p:nvPicPr>
        <p:blipFill>
          <a:blip r:embed="rId90"/>
          <a:stretch/>
        </p:blipFill>
        <p:spPr>
          <a:xfrm>
            <a:off x="3473280" y="4965480"/>
            <a:ext cx="189720" cy="387360"/>
          </a:xfrm>
          <a:prstGeom prst="rect">
            <a:avLst/>
          </a:prstGeom>
          <a:ln w="0">
            <a:noFill/>
          </a:ln>
        </p:spPr>
      </p:pic>
      <p:pic>
        <p:nvPicPr>
          <p:cNvPr id="1286" name="그래픽 598"/>
          <p:cNvPicPr/>
          <p:nvPr/>
        </p:nvPicPr>
        <p:blipFill>
          <a:blip r:embed="rId91"/>
          <a:stretch/>
        </p:blipFill>
        <p:spPr>
          <a:xfrm>
            <a:off x="4086000" y="4983840"/>
            <a:ext cx="365400" cy="350640"/>
          </a:xfrm>
          <a:prstGeom prst="rect">
            <a:avLst/>
          </a:prstGeom>
          <a:ln w="0">
            <a:noFill/>
          </a:ln>
        </p:spPr>
      </p:pic>
      <p:pic>
        <p:nvPicPr>
          <p:cNvPr id="1287" name="그래픽 599"/>
          <p:cNvPicPr/>
          <p:nvPr/>
        </p:nvPicPr>
        <p:blipFill>
          <a:blip r:embed="rId92"/>
          <a:stretch/>
        </p:blipFill>
        <p:spPr>
          <a:xfrm>
            <a:off x="4806720" y="5002200"/>
            <a:ext cx="372600" cy="314280"/>
          </a:xfrm>
          <a:prstGeom prst="rect">
            <a:avLst/>
          </a:prstGeom>
          <a:ln w="0">
            <a:noFill/>
          </a:ln>
        </p:spPr>
      </p:pic>
      <p:pic>
        <p:nvPicPr>
          <p:cNvPr id="1288" name="그래픽 600"/>
          <p:cNvPicPr/>
          <p:nvPr/>
        </p:nvPicPr>
        <p:blipFill>
          <a:blip r:embed="rId93"/>
          <a:stretch/>
        </p:blipFill>
        <p:spPr>
          <a:xfrm>
            <a:off x="5423400" y="4980240"/>
            <a:ext cx="321480" cy="358200"/>
          </a:xfrm>
          <a:prstGeom prst="rect">
            <a:avLst/>
          </a:prstGeom>
          <a:ln w="0">
            <a:noFill/>
          </a:ln>
        </p:spPr>
      </p:pic>
      <p:pic>
        <p:nvPicPr>
          <p:cNvPr id="1289" name="그래픽 601"/>
          <p:cNvPicPr/>
          <p:nvPr/>
        </p:nvPicPr>
        <p:blipFill>
          <a:blip r:embed="rId94"/>
          <a:stretch/>
        </p:blipFill>
        <p:spPr>
          <a:xfrm>
            <a:off x="6149520" y="4983840"/>
            <a:ext cx="270360" cy="350640"/>
          </a:xfrm>
          <a:prstGeom prst="rect">
            <a:avLst/>
          </a:prstGeom>
          <a:ln w="0">
            <a:noFill/>
          </a:ln>
        </p:spPr>
      </p:pic>
      <p:pic>
        <p:nvPicPr>
          <p:cNvPr id="1290" name="그래픽 602"/>
          <p:cNvPicPr/>
          <p:nvPr/>
        </p:nvPicPr>
        <p:blipFill>
          <a:blip r:embed="rId95"/>
          <a:stretch/>
        </p:blipFill>
        <p:spPr>
          <a:xfrm>
            <a:off x="6737400" y="5013000"/>
            <a:ext cx="343440" cy="292320"/>
          </a:xfrm>
          <a:prstGeom prst="rect">
            <a:avLst/>
          </a:prstGeom>
          <a:ln w="0">
            <a:noFill/>
          </a:ln>
        </p:spPr>
      </p:pic>
      <p:pic>
        <p:nvPicPr>
          <p:cNvPr id="1291" name="그래픽 603"/>
          <p:cNvPicPr/>
          <p:nvPr/>
        </p:nvPicPr>
        <p:blipFill>
          <a:blip r:embed="rId96"/>
          <a:stretch/>
        </p:blipFill>
        <p:spPr>
          <a:xfrm>
            <a:off x="7444800" y="4965480"/>
            <a:ext cx="387360" cy="387360"/>
          </a:xfrm>
          <a:prstGeom prst="rect">
            <a:avLst/>
          </a:prstGeom>
          <a:ln w="0">
            <a:noFill/>
          </a:ln>
        </p:spPr>
      </p:pic>
      <p:pic>
        <p:nvPicPr>
          <p:cNvPr id="1292" name="그래픽 604"/>
          <p:cNvPicPr/>
          <p:nvPr/>
        </p:nvPicPr>
        <p:blipFill>
          <a:blip r:embed="rId97"/>
          <a:stretch/>
        </p:blipFill>
        <p:spPr>
          <a:xfrm>
            <a:off x="8069760" y="4991040"/>
            <a:ext cx="328680" cy="336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TextBox 507"/>
          <p:cNvSpPr/>
          <p:nvPr/>
        </p:nvSpPr>
        <p:spPr>
          <a:xfrm>
            <a:off x="8901360" y="3810600"/>
            <a:ext cx="26816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Icon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294" name="TextBox 508"/>
          <p:cNvSpPr/>
          <p:nvPr/>
        </p:nvSpPr>
        <p:spPr>
          <a:xfrm>
            <a:off x="8960400" y="4394520"/>
            <a:ext cx="2622240" cy="15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You can resize these icons keeping the quality.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Rubik Light"/>
                <a:ea typeface="Arial Unicode MS"/>
              </a:rPr>
              <a:t>You can change the stroke and fill color; just select the icon and click on the paint bucket/pen.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1295" name="그래픽 2"/>
          <p:cNvPicPr/>
          <p:nvPr/>
        </p:nvPicPr>
        <p:blipFill>
          <a:blip r:embed="rId2"/>
          <a:stretch/>
        </p:blipFill>
        <p:spPr>
          <a:xfrm>
            <a:off x="681120" y="786600"/>
            <a:ext cx="445320" cy="337320"/>
          </a:xfrm>
          <a:prstGeom prst="rect">
            <a:avLst/>
          </a:prstGeom>
          <a:ln w="0">
            <a:noFill/>
          </a:ln>
        </p:spPr>
      </p:pic>
      <p:pic>
        <p:nvPicPr>
          <p:cNvPr id="1296" name="그래픽 3"/>
          <p:cNvPicPr/>
          <p:nvPr/>
        </p:nvPicPr>
        <p:blipFill>
          <a:blip r:embed="rId3"/>
          <a:stretch/>
        </p:blipFill>
        <p:spPr>
          <a:xfrm>
            <a:off x="1305720" y="790200"/>
            <a:ext cx="387720" cy="330120"/>
          </a:xfrm>
          <a:prstGeom prst="rect">
            <a:avLst/>
          </a:prstGeom>
          <a:ln w="0">
            <a:noFill/>
          </a:ln>
        </p:spPr>
      </p:pic>
      <p:pic>
        <p:nvPicPr>
          <p:cNvPr id="1297" name="그래픽 4"/>
          <p:cNvPicPr/>
          <p:nvPr/>
        </p:nvPicPr>
        <p:blipFill>
          <a:blip r:embed="rId4"/>
          <a:stretch/>
        </p:blipFill>
        <p:spPr>
          <a:xfrm>
            <a:off x="2005200" y="761400"/>
            <a:ext cx="438120" cy="387720"/>
          </a:xfrm>
          <a:prstGeom prst="rect">
            <a:avLst/>
          </a:prstGeom>
          <a:ln w="0">
            <a:noFill/>
          </a:ln>
        </p:spPr>
      </p:pic>
      <p:pic>
        <p:nvPicPr>
          <p:cNvPr id="1298" name="그래픽 5"/>
          <p:cNvPicPr/>
          <p:nvPr/>
        </p:nvPicPr>
        <p:blipFill>
          <a:blip r:embed="rId5"/>
          <a:stretch/>
        </p:blipFill>
        <p:spPr>
          <a:xfrm>
            <a:off x="2625480" y="754200"/>
            <a:ext cx="380520" cy="402120"/>
          </a:xfrm>
          <a:prstGeom prst="rect">
            <a:avLst/>
          </a:prstGeom>
          <a:ln w="0">
            <a:noFill/>
          </a:ln>
        </p:spPr>
      </p:pic>
      <p:pic>
        <p:nvPicPr>
          <p:cNvPr id="1299" name="그래픽 6"/>
          <p:cNvPicPr/>
          <p:nvPr/>
        </p:nvPicPr>
        <p:blipFill>
          <a:blip r:embed="rId6"/>
          <a:stretch/>
        </p:blipFill>
        <p:spPr>
          <a:xfrm>
            <a:off x="3288600" y="750600"/>
            <a:ext cx="438120" cy="409320"/>
          </a:xfrm>
          <a:prstGeom prst="rect">
            <a:avLst/>
          </a:prstGeom>
          <a:ln w="0">
            <a:noFill/>
          </a:ln>
        </p:spPr>
      </p:pic>
      <p:pic>
        <p:nvPicPr>
          <p:cNvPr id="1300" name="그래픽 7"/>
          <p:cNvPicPr/>
          <p:nvPr/>
        </p:nvPicPr>
        <p:blipFill>
          <a:blip r:embed="rId7"/>
          <a:stretch/>
        </p:blipFill>
        <p:spPr>
          <a:xfrm>
            <a:off x="3945600" y="736560"/>
            <a:ext cx="423720" cy="438120"/>
          </a:xfrm>
          <a:prstGeom prst="rect">
            <a:avLst/>
          </a:prstGeom>
          <a:ln w="0">
            <a:noFill/>
          </a:ln>
        </p:spPr>
      </p:pic>
      <p:pic>
        <p:nvPicPr>
          <p:cNvPr id="1301" name="그래픽 8"/>
          <p:cNvPicPr/>
          <p:nvPr/>
        </p:nvPicPr>
        <p:blipFill>
          <a:blip r:embed="rId8"/>
          <a:stretch/>
        </p:blipFill>
        <p:spPr>
          <a:xfrm>
            <a:off x="4780080" y="783000"/>
            <a:ext cx="387720" cy="344520"/>
          </a:xfrm>
          <a:prstGeom prst="rect">
            <a:avLst/>
          </a:prstGeom>
          <a:ln w="0">
            <a:noFill/>
          </a:ln>
        </p:spPr>
      </p:pic>
      <p:pic>
        <p:nvPicPr>
          <p:cNvPr id="1302" name="그래픽 9"/>
          <p:cNvPicPr/>
          <p:nvPr/>
        </p:nvPicPr>
        <p:blipFill>
          <a:blip r:embed="rId9"/>
          <a:stretch/>
        </p:blipFill>
        <p:spPr>
          <a:xfrm>
            <a:off x="5469840" y="765000"/>
            <a:ext cx="294480" cy="380520"/>
          </a:xfrm>
          <a:prstGeom prst="rect">
            <a:avLst/>
          </a:prstGeom>
          <a:ln w="0">
            <a:noFill/>
          </a:ln>
        </p:spPr>
      </p:pic>
      <p:pic>
        <p:nvPicPr>
          <p:cNvPr id="1303" name="그래픽 10"/>
          <p:cNvPicPr/>
          <p:nvPr/>
        </p:nvPicPr>
        <p:blipFill>
          <a:blip r:embed="rId10"/>
          <a:stretch/>
        </p:blipFill>
        <p:spPr>
          <a:xfrm>
            <a:off x="6056640" y="797400"/>
            <a:ext cx="351720" cy="315720"/>
          </a:xfrm>
          <a:prstGeom prst="rect">
            <a:avLst/>
          </a:prstGeom>
          <a:ln w="0">
            <a:noFill/>
          </a:ln>
        </p:spPr>
      </p:pic>
      <p:pic>
        <p:nvPicPr>
          <p:cNvPr id="1304" name="그래픽 11"/>
          <p:cNvPicPr/>
          <p:nvPr/>
        </p:nvPicPr>
        <p:blipFill>
          <a:blip r:embed="rId11"/>
          <a:stretch/>
        </p:blipFill>
        <p:spPr>
          <a:xfrm>
            <a:off x="6762600" y="768600"/>
            <a:ext cx="265680" cy="373320"/>
          </a:xfrm>
          <a:prstGeom prst="rect">
            <a:avLst/>
          </a:prstGeom>
          <a:ln w="0">
            <a:noFill/>
          </a:ln>
        </p:spPr>
      </p:pic>
      <p:pic>
        <p:nvPicPr>
          <p:cNvPr id="1305" name="그래픽 12"/>
          <p:cNvPicPr/>
          <p:nvPr/>
        </p:nvPicPr>
        <p:blipFill>
          <a:blip r:embed="rId12"/>
          <a:stretch/>
        </p:blipFill>
        <p:spPr>
          <a:xfrm>
            <a:off x="7394040" y="822600"/>
            <a:ext cx="445320" cy="265680"/>
          </a:xfrm>
          <a:prstGeom prst="rect">
            <a:avLst/>
          </a:prstGeom>
          <a:ln w="0">
            <a:noFill/>
          </a:ln>
        </p:spPr>
      </p:pic>
      <p:pic>
        <p:nvPicPr>
          <p:cNvPr id="1306" name="그래픽 13"/>
          <p:cNvPicPr/>
          <p:nvPr/>
        </p:nvPicPr>
        <p:blipFill>
          <a:blip r:embed="rId13"/>
          <a:stretch/>
        </p:blipFill>
        <p:spPr>
          <a:xfrm>
            <a:off x="8078400" y="757800"/>
            <a:ext cx="251280" cy="394920"/>
          </a:xfrm>
          <a:prstGeom prst="rect">
            <a:avLst/>
          </a:prstGeom>
          <a:ln w="0">
            <a:noFill/>
          </a:ln>
        </p:spPr>
      </p:pic>
      <p:pic>
        <p:nvPicPr>
          <p:cNvPr id="1307" name="그래픽 14"/>
          <p:cNvPicPr/>
          <p:nvPr/>
        </p:nvPicPr>
        <p:blipFill>
          <a:blip r:embed="rId14"/>
          <a:stretch/>
        </p:blipFill>
        <p:spPr>
          <a:xfrm>
            <a:off x="687600" y="1560600"/>
            <a:ext cx="409320" cy="265680"/>
          </a:xfrm>
          <a:prstGeom prst="rect">
            <a:avLst/>
          </a:prstGeom>
          <a:ln w="0">
            <a:noFill/>
          </a:ln>
        </p:spPr>
      </p:pic>
      <p:pic>
        <p:nvPicPr>
          <p:cNvPr id="1308" name="그래픽 15"/>
          <p:cNvPicPr/>
          <p:nvPr/>
        </p:nvPicPr>
        <p:blipFill>
          <a:blip r:embed="rId15"/>
          <a:stretch/>
        </p:blipFill>
        <p:spPr>
          <a:xfrm>
            <a:off x="1333440" y="1488960"/>
            <a:ext cx="366120" cy="409320"/>
          </a:xfrm>
          <a:prstGeom prst="rect">
            <a:avLst/>
          </a:prstGeom>
          <a:ln w="0">
            <a:noFill/>
          </a:ln>
        </p:spPr>
      </p:pic>
      <p:pic>
        <p:nvPicPr>
          <p:cNvPr id="1309" name="그래픽 16"/>
          <p:cNvPicPr/>
          <p:nvPr/>
        </p:nvPicPr>
        <p:blipFill>
          <a:blip r:embed="rId16"/>
          <a:stretch/>
        </p:blipFill>
        <p:spPr>
          <a:xfrm>
            <a:off x="2053080" y="1488960"/>
            <a:ext cx="366120" cy="409320"/>
          </a:xfrm>
          <a:prstGeom prst="rect">
            <a:avLst/>
          </a:prstGeom>
          <a:ln w="0">
            <a:noFill/>
          </a:ln>
        </p:spPr>
      </p:pic>
      <p:pic>
        <p:nvPicPr>
          <p:cNvPr id="1310" name="그래픽 17"/>
          <p:cNvPicPr/>
          <p:nvPr/>
        </p:nvPicPr>
        <p:blipFill>
          <a:blip r:embed="rId17"/>
          <a:stretch/>
        </p:blipFill>
        <p:spPr>
          <a:xfrm>
            <a:off x="2668320" y="1503360"/>
            <a:ext cx="445320" cy="380520"/>
          </a:xfrm>
          <a:prstGeom prst="rect">
            <a:avLst/>
          </a:prstGeom>
          <a:ln w="0">
            <a:noFill/>
          </a:ln>
        </p:spPr>
      </p:pic>
      <p:pic>
        <p:nvPicPr>
          <p:cNvPr id="1311" name="그래픽 18"/>
          <p:cNvPicPr/>
          <p:nvPr/>
        </p:nvPicPr>
        <p:blipFill>
          <a:blip r:embed="rId18"/>
          <a:stretch/>
        </p:blipFill>
        <p:spPr>
          <a:xfrm>
            <a:off x="3405240" y="1496160"/>
            <a:ext cx="301320" cy="394920"/>
          </a:xfrm>
          <a:prstGeom prst="rect">
            <a:avLst/>
          </a:prstGeom>
          <a:ln w="0">
            <a:noFill/>
          </a:ln>
        </p:spPr>
      </p:pic>
      <p:pic>
        <p:nvPicPr>
          <p:cNvPr id="1312" name="그래픽 19"/>
          <p:cNvPicPr/>
          <p:nvPr/>
        </p:nvPicPr>
        <p:blipFill>
          <a:blip r:embed="rId19"/>
          <a:stretch/>
        </p:blipFill>
        <p:spPr>
          <a:xfrm>
            <a:off x="4133880" y="1478160"/>
            <a:ext cx="301320" cy="430920"/>
          </a:xfrm>
          <a:prstGeom prst="rect">
            <a:avLst/>
          </a:prstGeom>
          <a:ln w="0">
            <a:noFill/>
          </a:ln>
        </p:spPr>
      </p:pic>
      <p:pic>
        <p:nvPicPr>
          <p:cNvPr id="1313" name="그래픽 20"/>
          <p:cNvPicPr/>
          <p:nvPr/>
        </p:nvPicPr>
        <p:blipFill>
          <a:blip r:embed="rId20"/>
          <a:stretch/>
        </p:blipFill>
        <p:spPr>
          <a:xfrm>
            <a:off x="4734720" y="1499760"/>
            <a:ext cx="438120" cy="387720"/>
          </a:xfrm>
          <a:prstGeom prst="rect">
            <a:avLst/>
          </a:prstGeom>
          <a:ln w="0">
            <a:noFill/>
          </a:ln>
        </p:spPr>
      </p:pic>
      <p:pic>
        <p:nvPicPr>
          <p:cNvPr id="1314" name="그래픽 21"/>
          <p:cNvPicPr/>
          <p:nvPr/>
        </p:nvPicPr>
        <p:blipFill>
          <a:blip r:embed="rId21"/>
          <a:stretch/>
        </p:blipFill>
        <p:spPr>
          <a:xfrm>
            <a:off x="5493240" y="1485360"/>
            <a:ext cx="258480" cy="416520"/>
          </a:xfrm>
          <a:prstGeom prst="rect">
            <a:avLst/>
          </a:prstGeom>
          <a:ln w="0">
            <a:noFill/>
          </a:ln>
        </p:spPr>
      </p:pic>
      <p:pic>
        <p:nvPicPr>
          <p:cNvPr id="1315" name="그래픽 22"/>
          <p:cNvPicPr/>
          <p:nvPr/>
        </p:nvPicPr>
        <p:blipFill>
          <a:blip r:embed="rId22"/>
          <a:stretch/>
        </p:blipFill>
        <p:spPr>
          <a:xfrm>
            <a:off x="6051960" y="1478160"/>
            <a:ext cx="423720" cy="430920"/>
          </a:xfrm>
          <a:prstGeom prst="rect">
            <a:avLst/>
          </a:prstGeom>
          <a:ln w="0">
            <a:noFill/>
          </a:ln>
        </p:spPr>
      </p:pic>
      <p:pic>
        <p:nvPicPr>
          <p:cNvPr id="1316" name="그래픽 23"/>
          <p:cNvPicPr/>
          <p:nvPr/>
        </p:nvPicPr>
        <p:blipFill>
          <a:blip r:embed="rId23"/>
          <a:stretch/>
        </p:blipFill>
        <p:spPr>
          <a:xfrm>
            <a:off x="6768720" y="1488960"/>
            <a:ext cx="315720" cy="409320"/>
          </a:xfrm>
          <a:prstGeom prst="rect">
            <a:avLst/>
          </a:prstGeom>
          <a:ln w="0">
            <a:noFill/>
          </a:ln>
        </p:spPr>
      </p:pic>
      <p:pic>
        <p:nvPicPr>
          <p:cNvPr id="1317" name="그래픽 24"/>
          <p:cNvPicPr/>
          <p:nvPr/>
        </p:nvPicPr>
        <p:blipFill>
          <a:blip r:embed="rId24"/>
          <a:stretch/>
        </p:blipFill>
        <p:spPr>
          <a:xfrm>
            <a:off x="7458840" y="1535400"/>
            <a:ext cx="315720" cy="315720"/>
          </a:xfrm>
          <a:prstGeom prst="rect">
            <a:avLst/>
          </a:prstGeom>
          <a:ln w="0">
            <a:noFill/>
          </a:ln>
        </p:spPr>
      </p:pic>
      <p:pic>
        <p:nvPicPr>
          <p:cNvPr id="1318" name="그래픽 25"/>
          <p:cNvPicPr/>
          <p:nvPr/>
        </p:nvPicPr>
        <p:blipFill>
          <a:blip r:embed="rId25"/>
          <a:stretch/>
        </p:blipFill>
        <p:spPr>
          <a:xfrm>
            <a:off x="8024760" y="1510560"/>
            <a:ext cx="358920" cy="366120"/>
          </a:xfrm>
          <a:prstGeom prst="rect">
            <a:avLst/>
          </a:prstGeom>
          <a:ln w="0">
            <a:noFill/>
          </a:ln>
        </p:spPr>
      </p:pic>
      <p:pic>
        <p:nvPicPr>
          <p:cNvPr id="1319" name="그래픽 26"/>
          <p:cNvPicPr/>
          <p:nvPr/>
        </p:nvPicPr>
        <p:blipFill>
          <a:blip r:embed="rId26"/>
          <a:stretch/>
        </p:blipFill>
        <p:spPr>
          <a:xfrm>
            <a:off x="735480" y="2212560"/>
            <a:ext cx="301320" cy="322920"/>
          </a:xfrm>
          <a:prstGeom prst="rect">
            <a:avLst/>
          </a:prstGeom>
          <a:ln w="0">
            <a:noFill/>
          </a:ln>
        </p:spPr>
      </p:pic>
      <p:pic>
        <p:nvPicPr>
          <p:cNvPr id="1320" name="그래픽 27"/>
          <p:cNvPicPr/>
          <p:nvPr/>
        </p:nvPicPr>
        <p:blipFill>
          <a:blip r:embed="rId27"/>
          <a:stretch/>
        </p:blipFill>
        <p:spPr>
          <a:xfrm>
            <a:off x="1365480" y="2205360"/>
            <a:ext cx="315720" cy="337320"/>
          </a:xfrm>
          <a:prstGeom prst="rect">
            <a:avLst/>
          </a:prstGeom>
          <a:ln w="0">
            <a:noFill/>
          </a:ln>
        </p:spPr>
      </p:pic>
      <p:pic>
        <p:nvPicPr>
          <p:cNvPr id="1321" name="그래픽 28"/>
          <p:cNvPicPr/>
          <p:nvPr/>
        </p:nvPicPr>
        <p:blipFill>
          <a:blip r:embed="rId28"/>
          <a:stretch/>
        </p:blipFill>
        <p:spPr>
          <a:xfrm>
            <a:off x="2034720" y="2190960"/>
            <a:ext cx="366120" cy="366120"/>
          </a:xfrm>
          <a:prstGeom prst="rect">
            <a:avLst/>
          </a:prstGeom>
          <a:ln w="0">
            <a:noFill/>
          </a:ln>
        </p:spPr>
      </p:pic>
      <p:pic>
        <p:nvPicPr>
          <p:cNvPr id="1322" name="그래픽 29"/>
          <p:cNvPicPr/>
          <p:nvPr/>
        </p:nvPicPr>
        <p:blipFill>
          <a:blip r:embed="rId29"/>
          <a:stretch/>
        </p:blipFill>
        <p:spPr>
          <a:xfrm>
            <a:off x="2766960" y="2208960"/>
            <a:ext cx="208080" cy="330120"/>
          </a:xfrm>
          <a:prstGeom prst="rect">
            <a:avLst/>
          </a:prstGeom>
          <a:ln w="0">
            <a:noFill/>
          </a:ln>
        </p:spPr>
      </p:pic>
      <p:pic>
        <p:nvPicPr>
          <p:cNvPr id="1323" name="그래픽 30"/>
          <p:cNvPicPr/>
          <p:nvPr/>
        </p:nvPicPr>
        <p:blipFill>
          <a:blip r:embed="rId30"/>
          <a:stretch/>
        </p:blipFill>
        <p:spPr>
          <a:xfrm>
            <a:off x="3395520" y="2223360"/>
            <a:ext cx="337320" cy="301320"/>
          </a:xfrm>
          <a:prstGeom prst="rect">
            <a:avLst/>
          </a:prstGeom>
          <a:ln w="0">
            <a:noFill/>
          </a:ln>
        </p:spPr>
      </p:pic>
      <p:pic>
        <p:nvPicPr>
          <p:cNvPr id="1324" name="그래픽 479"/>
          <p:cNvPicPr/>
          <p:nvPr/>
        </p:nvPicPr>
        <p:blipFill>
          <a:blip r:embed="rId31"/>
          <a:stretch/>
        </p:blipFill>
        <p:spPr>
          <a:xfrm>
            <a:off x="4088160" y="2194560"/>
            <a:ext cx="337320" cy="358920"/>
          </a:xfrm>
          <a:prstGeom prst="rect">
            <a:avLst/>
          </a:prstGeom>
          <a:ln w="0">
            <a:noFill/>
          </a:ln>
        </p:spPr>
      </p:pic>
      <p:pic>
        <p:nvPicPr>
          <p:cNvPr id="1325" name="그래픽 480"/>
          <p:cNvPicPr/>
          <p:nvPr/>
        </p:nvPicPr>
        <p:blipFill>
          <a:blip r:embed="rId32"/>
          <a:stretch/>
        </p:blipFill>
        <p:spPr>
          <a:xfrm>
            <a:off x="4885560" y="2183760"/>
            <a:ext cx="215280" cy="380520"/>
          </a:xfrm>
          <a:prstGeom prst="rect">
            <a:avLst/>
          </a:prstGeom>
          <a:ln w="0">
            <a:noFill/>
          </a:ln>
        </p:spPr>
      </p:pic>
      <p:pic>
        <p:nvPicPr>
          <p:cNvPr id="1326" name="그래픽 481"/>
          <p:cNvPicPr/>
          <p:nvPr/>
        </p:nvPicPr>
        <p:blipFill>
          <a:blip r:embed="rId33"/>
          <a:stretch/>
        </p:blipFill>
        <p:spPr>
          <a:xfrm>
            <a:off x="5438160" y="2183760"/>
            <a:ext cx="280080" cy="380520"/>
          </a:xfrm>
          <a:prstGeom prst="rect">
            <a:avLst/>
          </a:prstGeom>
          <a:ln w="0">
            <a:noFill/>
          </a:ln>
        </p:spPr>
      </p:pic>
      <p:pic>
        <p:nvPicPr>
          <p:cNvPr id="1327" name="그래픽 482"/>
          <p:cNvPicPr/>
          <p:nvPr/>
        </p:nvPicPr>
        <p:blipFill>
          <a:blip r:embed="rId34"/>
          <a:stretch/>
        </p:blipFill>
        <p:spPr>
          <a:xfrm>
            <a:off x="6098040" y="2234160"/>
            <a:ext cx="366120" cy="280080"/>
          </a:xfrm>
          <a:prstGeom prst="rect">
            <a:avLst/>
          </a:prstGeom>
          <a:ln w="0">
            <a:noFill/>
          </a:ln>
        </p:spPr>
      </p:pic>
      <p:pic>
        <p:nvPicPr>
          <p:cNvPr id="1328" name="그래픽 483"/>
          <p:cNvPicPr/>
          <p:nvPr/>
        </p:nvPicPr>
        <p:blipFill>
          <a:blip r:embed="rId35"/>
          <a:stretch/>
        </p:blipFill>
        <p:spPr>
          <a:xfrm>
            <a:off x="6721560" y="2223360"/>
            <a:ext cx="337320" cy="301320"/>
          </a:xfrm>
          <a:prstGeom prst="rect">
            <a:avLst/>
          </a:prstGeom>
          <a:ln w="0">
            <a:noFill/>
          </a:ln>
        </p:spPr>
      </p:pic>
      <p:pic>
        <p:nvPicPr>
          <p:cNvPr id="1329" name="그래픽 484"/>
          <p:cNvPicPr/>
          <p:nvPr/>
        </p:nvPicPr>
        <p:blipFill>
          <a:blip r:embed="rId36"/>
          <a:stretch/>
        </p:blipFill>
        <p:spPr>
          <a:xfrm>
            <a:off x="7440840" y="2216160"/>
            <a:ext cx="351720" cy="315720"/>
          </a:xfrm>
          <a:prstGeom prst="rect">
            <a:avLst/>
          </a:prstGeom>
          <a:ln w="0">
            <a:noFill/>
          </a:ln>
        </p:spPr>
      </p:pic>
      <p:pic>
        <p:nvPicPr>
          <p:cNvPr id="1330" name="그래픽 485"/>
          <p:cNvPicPr/>
          <p:nvPr/>
        </p:nvPicPr>
        <p:blipFill>
          <a:blip r:embed="rId37"/>
          <a:stretch/>
        </p:blipFill>
        <p:spPr>
          <a:xfrm>
            <a:off x="8035200" y="2244960"/>
            <a:ext cx="337320" cy="258480"/>
          </a:xfrm>
          <a:prstGeom prst="rect">
            <a:avLst/>
          </a:prstGeom>
          <a:ln w="0">
            <a:noFill/>
          </a:ln>
        </p:spPr>
      </p:pic>
      <p:pic>
        <p:nvPicPr>
          <p:cNvPr id="1331" name="그래픽 486"/>
          <p:cNvPicPr/>
          <p:nvPr/>
        </p:nvPicPr>
        <p:blipFill>
          <a:blip r:embed="rId38"/>
          <a:stretch/>
        </p:blipFill>
        <p:spPr>
          <a:xfrm>
            <a:off x="664920" y="2903040"/>
            <a:ext cx="330120" cy="330120"/>
          </a:xfrm>
          <a:prstGeom prst="rect">
            <a:avLst/>
          </a:prstGeom>
          <a:ln w="0">
            <a:noFill/>
          </a:ln>
        </p:spPr>
      </p:pic>
      <p:pic>
        <p:nvPicPr>
          <p:cNvPr id="1332" name="그래픽 487"/>
          <p:cNvPicPr/>
          <p:nvPr/>
        </p:nvPicPr>
        <p:blipFill>
          <a:blip r:embed="rId39"/>
          <a:stretch/>
        </p:blipFill>
        <p:spPr>
          <a:xfrm>
            <a:off x="1359720" y="2899800"/>
            <a:ext cx="351720" cy="337320"/>
          </a:xfrm>
          <a:prstGeom prst="rect">
            <a:avLst/>
          </a:prstGeom>
          <a:ln w="0">
            <a:noFill/>
          </a:ln>
        </p:spPr>
      </p:pic>
      <p:pic>
        <p:nvPicPr>
          <p:cNvPr id="1333" name="그래픽 488"/>
          <p:cNvPicPr/>
          <p:nvPr/>
        </p:nvPicPr>
        <p:blipFill>
          <a:blip r:embed="rId40"/>
          <a:stretch/>
        </p:blipFill>
        <p:spPr>
          <a:xfrm>
            <a:off x="2035080" y="2889000"/>
            <a:ext cx="301320" cy="358920"/>
          </a:xfrm>
          <a:prstGeom prst="rect">
            <a:avLst/>
          </a:prstGeom>
          <a:ln w="0">
            <a:noFill/>
          </a:ln>
        </p:spPr>
      </p:pic>
      <p:pic>
        <p:nvPicPr>
          <p:cNvPr id="1334" name="그래픽 489"/>
          <p:cNvPicPr/>
          <p:nvPr/>
        </p:nvPicPr>
        <p:blipFill>
          <a:blip r:embed="rId41"/>
          <a:stretch/>
        </p:blipFill>
        <p:spPr>
          <a:xfrm>
            <a:off x="2703960" y="2871000"/>
            <a:ext cx="344520" cy="394920"/>
          </a:xfrm>
          <a:prstGeom prst="rect">
            <a:avLst/>
          </a:prstGeom>
          <a:ln w="0">
            <a:noFill/>
          </a:ln>
        </p:spPr>
      </p:pic>
      <p:pic>
        <p:nvPicPr>
          <p:cNvPr id="1335" name="그래픽 490"/>
          <p:cNvPicPr/>
          <p:nvPr/>
        </p:nvPicPr>
        <p:blipFill>
          <a:blip r:embed="rId42"/>
          <a:stretch/>
        </p:blipFill>
        <p:spPr>
          <a:xfrm>
            <a:off x="3372480" y="2871000"/>
            <a:ext cx="373320" cy="394920"/>
          </a:xfrm>
          <a:prstGeom prst="rect">
            <a:avLst/>
          </a:prstGeom>
          <a:ln w="0">
            <a:noFill/>
          </a:ln>
        </p:spPr>
      </p:pic>
      <p:pic>
        <p:nvPicPr>
          <p:cNvPr id="1336" name="그래픽 491"/>
          <p:cNvPicPr/>
          <p:nvPr/>
        </p:nvPicPr>
        <p:blipFill>
          <a:blip r:embed="rId43"/>
          <a:stretch/>
        </p:blipFill>
        <p:spPr>
          <a:xfrm>
            <a:off x="4033440" y="2903040"/>
            <a:ext cx="438120" cy="330120"/>
          </a:xfrm>
          <a:prstGeom prst="rect">
            <a:avLst/>
          </a:prstGeom>
          <a:ln w="0">
            <a:noFill/>
          </a:ln>
        </p:spPr>
      </p:pic>
      <p:pic>
        <p:nvPicPr>
          <p:cNvPr id="1337" name="그래픽 492"/>
          <p:cNvPicPr/>
          <p:nvPr/>
        </p:nvPicPr>
        <p:blipFill>
          <a:blip r:embed="rId44"/>
          <a:stretch/>
        </p:blipFill>
        <p:spPr>
          <a:xfrm>
            <a:off x="4886280" y="2906640"/>
            <a:ext cx="265680" cy="322920"/>
          </a:xfrm>
          <a:prstGeom prst="rect">
            <a:avLst/>
          </a:prstGeom>
          <a:ln w="0">
            <a:noFill/>
          </a:ln>
        </p:spPr>
      </p:pic>
      <p:pic>
        <p:nvPicPr>
          <p:cNvPr id="1338" name="그래픽 493"/>
          <p:cNvPicPr/>
          <p:nvPr/>
        </p:nvPicPr>
        <p:blipFill>
          <a:blip r:embed="rId45"/>
          <a:stretch/>
        </p:blipFill>
        <p:spPr>
          <a:xfrm>
            <a:off x="5400000" y="2964240"/>
            <a:ext cx="445320" cy="208080"/>
          </a:xfrm>
          <a:prstGeom prst="rect">
            <a:avLst/>
          </a:prstGeom>
          <a:ln w="0">
            <a:noFill/>
          </a:ln>
        </p:spPr>
      </p:pic>
      <p:pic>
        <p:nvPicPr>
          <p:cNvPr id="1339" name="그래픽 494"/>
          <p:cNvPicPr/>
          <p:nvPr/>
        </p:nvPicPr>
        <p:blipFill>
          <a:blip r:embed="rId46"/>
          <a:stretch/>
        </p:blipFill>
        <p:spPr>
          <a:xfrm>
            <a:off x="6058800" y="2928240"/>
            <a:ext cx="394920" cy="280080"/>
          </a:xfrm>
          <a:prstGeom prst="rect">
            <a:avLst/>
          </a:prstGeom>
          <a:ln w="0">
            <a:noFill/>
          </a:ln>
        </p:spPr>
      </p:pic>
      <p:pic>
        <p:nvPicPr>
          <p:cNvPr id="1340" name="그래픽 495"/>
          <p:cNvPicPr/>
          <p:nvPr/>
        </p:nvPicPr>
        <p:blipFill>
          <a:blip r:embed="rId47"/>
          <a:stretch/>
        </p:blipFill>
        <p:spPr>
          <a:xfrm>
            <a:off x="6726960" y="2885400"/>
            <a:ext cx="366120" cy="366120"/>
          </a:xfrm>
          <a:prstGeom prst="rect">
            <a:avLst/>
          </a:prstGeom>
          <a:ln w="0">
            <a:noFill/>
          </a:ln>
        </p:spPr>
      </p:pic>
      <p:pic>
        <p:nvPicPr>
          <p:cNvPr id="1341" name="그래픽 496"/>
          <p:cNvPicPr/>
          <p:nvPr/>
        </p:nvPicPr>
        <p:blipFill>
          <a:blip r:embed="rId48"/>
          <a:stretch/>
        </p:blipFill>
        <p:spPr>
          <a:xfrm>
            <a:off x="7433640" y="2885400"/>
            <a:ext cx="366120" cy="366120"/>
          </a:xfrm>
          <a:prstGeom prst="rect">
            <a:avLst/>
          </a:prstGeom>
          <a:ln w="0">
            <a:noFill/>
          </a:ln>
        </p:spPr>
      </p:pic>
      <p:pic>
        <p:nvPicPr>
          <p:cNvPr id="1342" name="그래픽 497"/>
          <p:cNvPicPr/>
          <p:nvPr/>
        </p:nvPicPr>
        <p:blipFill>
          <a:blip r:embed="rId49"/>
          <a:stretch/>
        </p:blipFill>
        <p:spPr>
          <a:xfrm>
            <a:off x="8035200" y="2874600"/>
            <a:ext cx="337320" cy="387720"/>
          </a:xfrm>
          <a:prstGeom prst="rect">
            <a:avLst/>
          </a:prstGeom>
          <a:ln w="0">
            <a:noFill/>
          </a:ln>
        </p:spPr>
      </p:pic>
      <p:pic>
        <p:nvPicPr>
          <p:cNvPr id="1343" name="그래픽 498"/>
          <p:cNvPicPr/>
          <p:nvPr/>
        </p:nvPicPr>
        <p:blipFill>
          <a:blip r:embed="rId50"/>
          <a:stretch/>
        </p:blipFill>
        <p:spPr>
          <a:xfrm>
            <a:off x="732240" y="3561120"/>
            <a:ext cx="366120" cy="380520"/>
          </a:xfrm>
          <a:prstGeom prst="rect">
            <a:avLst/>
          </a:prstGeom>
          <a:ln w="0">
            <a:noFill/>
          </a:ln>
        </p:spPr>
      </p:pic>
      <p:pic>
        <p:nvPicPr>
          <p:cNvPr id="1344" name="그래픽 499"/>
          <p:cNvPicPr/>
          <p:nvPr/>
        </p:nvPicPr>
        <p:blipFill>
          <a:blip r:embed="rId51"/>
          <a:stretch/>
        </p:blipFill>
        <p:spPr>
          <a:xfrm>
            <a:off x="1335240" y="3564720"/>
            <a:ext cx="272880" cy="373320"/>
          </a:xfrm>
          <a:prstGeom prst="rect">
            <a:avLst/>
          </a:prstGeom>
          <a:ln w="0">
            <a:noFill/>
          </a:ln>
        </p:spPr>
      </p:pic>
      <p:pic>
        <p:nvPicPr>
          <p:cNvPr id="1345" name="그래픽 500"/>
          <p:cNvPicPr/>
          <p:nvPr/>
        </p:nvPicPr>
        <p:blipFill>
          <a:blip r:embed="rId52"/>
          <a:stretch/>
        </p:blipFill>
        <p:spPr>
          <a:xfrm>
            <a:off x="2015280" y="3553920"/>
            <a:ext cx="394920" cy="394920"/>
          </a:xfrm>
          <a:prstGeom prst="rect">
            <a:avLst/>
          </a:prstGeom>
          <a:ln w="0">
            <a:noFill/>
          </a:ln>
        </p:spPr>
      </p:pic>
      <p:pic>
        <p:nvPicPr>
          <p:cNvPr id="1346" name="그래픽 501"/>
          <p:cNvPicPr/>
          <p:nvPr/>
        </p:nvPicPr>
        <p:blipFill>
          <a:blip r:embed="rId53"/>
          <a:stretch/>
        </p:blipFill>
        <p:spPr>
          <a:xfrm>
            <a:off x="2638440" y="3618720"/>
            <a:ext cx="394920" cy="265680"/>
          </a:xfrm>
          <a:prstGeom prst="rect">
            <a:avLst/>
          </a:prstGeom>
          <a:ln w="0">
            <a:noFill/>
          </a:ln>
        </p:spPr>
      </p:pic>
      <p:pic>
        <p:nvPicPr>
          <p:cNvPr id="1347" name="그래픽 502"/>
          <p:cNvPicPr/>
          <p:nvPr/>
        </p:nvPicPr>
        <p:blipFill>
          <a:blip r:embed="rId54"/>
          <a:stretch/>
        </p:blipFill>
        <p:spPr>
          <a:xfrm>
            <a:off x="3431520" y="3586320"/>
            <a:ext cx="330120" cy="330120"/>
          </a:xfrm>
          <a:prstGeom prst="rect">
            <a:avLst/>
          </a:prstGeom>
          <a:ln w="0">
            <a:noFill/>
          </a:ln>
        </p:spPr>
      </p:pic>
      <p:pic>
        <p:nvPicPr>
          <p:cNvPr id="1348" name="그래픽 503"/>
          <p:cNvPicPr/>
          <p:nvPr/>
        </p:nvPicPr>
        <p:blipFill>
          <a:blip r:embed="rId55"/>
          <a:stretch/>
        </p:blipFill>
        <p:spPr>
          <a:xfrm>
            <a:off x="4100400" y="3561120"/>
            <a:ext cx="380520" cy="380520"/>
          </a:xfrm>
          <a:prstGeom prst="rect">
            <a:avLst/>
          </a:prstGeom>
          <a:ln w="0">
            <a:noFill/>
          </a:ln>
        </p:spPr>
      </p:pic>
      <p:pic>
        <p:nvPicPr>
          <p:cNvPr id="1349" name="그래픽 504"/>
          <p:cNvPicPr/>
          <p:nvPr/>
        </p:nvPicPr>
        <p:blipFill>
          <a:blip r:embed="rId56"/>
          <a:stretch/>
        </p:blipFill>
        <p:spPr>
          <a:xfrm>
            <a:off x="4815000" y="3579120"/>
            <a:ext cx="380520" cy="344520"/>
          </a:xfrm>
          <a:prstGeom prst="rect">
            <a:avLst/>
          </a:prstGeom>
          <a:ln w="0">
            <a:noFill/>
          </a:ln>
        </p:spPr>
      </p:pic>
      <p:pic>
        <p:nvPicPr>
          <p:cNvPr id="1350" name="그래픽 505"/>
          <p:cNvPicPr/>
          <p:nvPr/>
        </p:nvPicPr>
        <p:blipFill>
          <a:blip r:embed="rId57"/>
          <a:stretch/>
        </p:blipFill>
        <p:spPr>
          <a:xfrm>
            <a:off x="5424840" y="3561120"/>
            <a:ext cx="179280" cy="380520"/>
          </a:xfrm>
          <a:prstGeom prst="rect">
            <a:avLst/>
          </a:prstGeom>
          <a:ln w="0">
            <a:noFill/>
          </a:ln>
        </p:spPr>
      </p:pic>
      <p:pic>
        <p:nvPicPr>
          <p:cNvPr id="1351" name="그래픽 506"/>
          <p:cNvPicPr/>
          <p:nvPr/>
        </p:nvPicPr>
        <p:blipFill>
          <a:blip r:embed="rId58"/>
          <a:stretch/>
        </p:blipFill>
        <p:spPr>
          <a:xfrm>
            <a:off x="6058080" y="3561120"/>
            <a:ext cx="380520" cy="380520"/>
          </a:xfrm>
          <a:prstGeom prst="rect">
            <a:avLst/>
          </a:prstGeom>
          <a:ln w="0">
            <a:noFill/>
          </a:ln>
        </p:spPr>
      </p:pic>
      <p:pic>
        <p:nvPicPr>
          <p:cNvPr id="1352" name="그래픽 605"/>
          <p:cNvPicPr/>
          <p:nvPr/>
        </p:nvPicPr>
        <p:blipFill>
          <a:blip r:embed="rId59"/>
          <a:stretch/>
        </p:blipFill>
        <p:spPr>
          <a:xfrm>
            <a:off x="6701040" y="3561120"/>
            <a:ext cx="380520" cy="380520"/>
          </a:xfrm>
          <a:prstGeom prst="rect">
            <a:avLst/>
          </a:prstGeom>
          <a:ln w="0">
            <a:noFill/>
          </a:ln>
        </p:spPr>
      </p:pic>
      <p:pic>
        <p:nvPicPr>
          <p:cNvPr id="1353" name="그래픽 606"/>
          <p:cNvPicPr/>
          <p:nvPr/>
        </p:nvPicPr>
        <p:blipFill>
          <a:blip r:embed="rId60"/>
          <a:stretch/>
        </p:blipFill>
        <p:spPr>
          <a:xfrm>
            <a:off x="7455240" y="3582720"/>
            <a:ext cx="322920" cy="337320"/>
          </a:xfrm>
          <a:prstGeom prst="rect">
            <a:avLst/>
          </a:prstGeom>
          <a:ln w="0">
            <a:noFill/>
          </a:ln>
        </p:spPr>
      </p:pic>
      <p:pic>
        <p:nvPicPr>
          <p:cNvPr id="1354" name="그래픽 607"/>
          <p:cNvPicPr/>
          <p:nvPr/>
        </p:nvPicPr>
        <p:blipFill>
          <a:blip r:embed="rId61"/>
          <a:stretch/>
        </p:blipFill>
        <p:spPr>
          <a:xfrm>
            <a:off x="8110800" y="3557520"/>
            <a:ext cx="272880" cy="387720"/>
          </a:xfrm>
          <a:prstGeom prst="rect">
            <a:avLst/>
          </a:prstGeom>
          <a:ln w="0">
            <a:noFill/>
          </a:ln>
        </p:spPr>
      </p:pic>
      <p:pic>
        <p:nvPicPr>
          <p:cNvPr id="1355" name="그래픽 608"/>
          <p:cNvPicPr/>
          <p:nvPr/>
        </p:nvPicPr>
        <p:blipFill>
          <a:blip r:embed="rId62"/>
          <a:stretch/>
        </p:blipFill>
        <p:spPr>
          <a:xfrm>
            <a:off x="748440" y="4287600"/>
            <a:ext cx="280080" cy="351720"/>
          </a:xfrm>
          <a:prstGeom prst="rect">
            <a:avLst/>
          </a:prstGeom>
          <a:ln w="0">
            <a:noFill/>
          </a:ln>
        </p:spPr>
      </p:pic>
      <p:pic>
        <p:nvPicPr>
          <p:cNvPr id="1356" name="그래픽 609"/>
          <p:cNvPicPr/>
          <p:nvPr/>
        </p:nvPicPr>
        <p:blipFill>
          <a:blip r:embed="rId63"/>
          <a:stretch/>
        </p:blipFill>
        <p:spPr>
          <a:xfrm>
            <a:off x="1351440" y="4273200"/>
            <a:ext cx="330120" cy="380520"/>
          </a:xfrm>
          <a:prstGeom prst="rect">
            <a:avLst/>
          </a:prstGeom>
          <a:ln w="0">
            <a:noFill/>
          </a:ln>
        </p:spPr>
      </p:pic>
      <p:pic>
        <p:nvPicPr>
          <p:cNvPr id="1357" name="그래픽 610"/>
          <p:cNvPicPr/>
          <p:nvPr/>
        </p:nvPicPr>
        <p:blipFill>
          <a:blip r:embed="rId64"/>
          <a:stretch/>
        </p:blipFill>
        <p:spPr>
          <a:xfrm>
            <a:off x="2048400" y="4276800"/>
            <a:ext cx="322920" cy="373320"/>
          </a:xfrm>
          <a:prstGeom prst="rect">
            <a:avLst/>
          </a:prstGeom>
          <a:ln w="0">
            <a:noFill/>
          </a:ln>
        </p:spPr>
      </p:pic>
      <p:pic>
        <p:nvPicPr>
          <p:cNvPr id="1358" name="그래픽 611"/>
          <p:cNvPicPr/>
          <p:nvPr/>
        </p:nvPicPr>
        <p:blipFill>
          <a:blip r:embed="rId65"/>
          <a:stretch/>
        </p:blipFill>
        <p:spPr>
          <a:xfrm>
            <a:off x="2660040" y="4276800"/>
            <a:ext cx="373320" cy="373320"/>
          </a:xfrm>
          <a:prstGeom prst="rect">
            <a:avLst/>
          </a:prstGeom>
          <a:ln w="0">
            <a:noFill/>
          </a:ln>
        </p:spPr>
      </p:pic>
      <p:pic>
        <p:nvPicPr>
          <p:cNvPr id="1359" name="그래픽 612"/>
          <p:cNvPicPr/>
          <p:nvPr/>
        </p:nvPicPr>
        <p:blipFill>
          <a:blip r:embed="rId66"/>
          <a:stretch/>
        </p:blipFill>
        <p:spPr>
          <a:xfrm>
            <a:off x="3380040" y="4291200"/>
            <a:ext cx="366120" cy="344520"/>
          </a:xfrm>
          <a:prstGeom prst="rect">
            <a:avLst/>
          </a:prstGeom>
          <a:ln w="0">
            <a:noFill/>
          </a:ln>
        </p:spPr>
      </p:pic>
      <p:pic>
        <p:nvPicPr>
          <p:cNvPr id="1360" name="그래픽 613"/>
          <p:cNvPicPr/>
          <p:nvPr/>
        </p:nvPicPr>
        <p:blipFill>
          <a:blip r:embed="rId67"/>
          <a:stretch/>
        </p:blipFill>
        <p:spPr>
          <a:xfrm>
            <a:off x="4032360" y="4248000"/>
            <a:ext cx="438120" cy="430920"/>
          </a:xfrm>
          <a:prstGeom prst="rect">
            <a:avLst/>
          </a:prstGeom>
          <a:ln w="0">
            <a:noFill/>
          </a:ln>
        </p:spPr>
      </p:pic>
      <p:pic>
        <p:nvPicPr>
          <p:cNvPr id="1361" name="그래픽 614"/>
          <p:cNvPicPr/>
          <p:nvPr/>
        </p:nvPicPr>
        <p:blipFill>
          <a:blip r:embed="rId68"/>
          <a:stretch/>
        </p:blipFill>
        <p:spPr>
          <a:xfrm>
            <a:off x="4796640" y="4244400"/>
            <a:ext cx="380520" cy="438120"/>
          </a:xfrm>
          <a:prstGeom prst="rect">
            <a:avLst/>
          </a:prstGeom>
          <a:ln w="0">
            <a:noFill/>
          </a:ln>
        </p:spPr>
      </p:pic>
      <p:pic>
        <p:nvPicPr>
          <p:cNvPr id="1362" name="그래픽 615"/>
          <p:cNvPicPr/>
          <p:nvPr/>
        </p:nvPicPr>
        <p:blipFill>
          <a:blip r:embed="rId69"/>
          <a:stretch/>
        </p:blipFill>
        <p:spPr>
          <a:xfrm>
            <a:off x="5401440" y="4266000"/>
            <a:ext cx="438120" cy="394920"/>
          </a:xfrm>
          <a:prstGeom prst="rect">
            <a:avLst/>
          </a:prstGeom>
          <a:ln w="0">
            <a:noFill/>
          </a:ln>
        </p:spPr>
      </p:pic>
      <p:pic>
        <p:nvPicPr>
          <p:cNvPr id="1363" name="그래픽 616"/>
          <p:cNvPicPr/>
          <p:nvPr/>
        </p:nvPicPr>
        <p:blipFill>
          <a:blip r:embed="rId70"/>
          <a:stretch/>
        </p:blipFill>
        <p:spPr>
          <a:xfrm>
            <a:off x="6075000" y="4244400"/>
            <a:ext cx="380520" cy="438120"/>
          </a:xfrm>
          <a:prstGeom prst="rect">
            <a:avLst/>
          </a:prstGeom>
          <a:ln w="0">
            <a:noFill/>
          </a:ln>
        </p:spPr>
      </p:pic>
      <p:pic>
        <p:nvPicPr>
          <p:cNvPr id="1364" name="그래픽 617"/>
          <p:cNvPicPr/>
          <p:nvPr/>
        </p:nvPicPr>
        <p:blipFill>
          <a:blip r:embed="rId71"/>
          <a:stretch/>
        </p:blipFill>
        <p:spPr>
          <a:xfrm>
            <a:off x="6689160" y="4273200"/>
            <a:ext cx="402120" cy="380520"/>
          </a:xfrm>
          <a:prstGeom prst="rect">
            <a:avLst/>
          </a:prstGeom>
          <a:ln w="0">
            <a:noFill/>
          </a:ln>
        </p:spPr>
      </p:pic>
      <p:pic>
        <p:nvPicPr>
          <p:cNvPr id="1365" name="그래픽 618"/>
          <p:cNvPicPr/>
          <p:nvPr/>
        </p:nvPicPr>
        <p:blipFill>
          <a:blip r:embed="rId72"/>
          <a:stretch/>
        </p:blipFill>
        <p:spPr>
          <a:xfrm>
            <a:off x="7392600" y="4266000"/>
            <a:ext cx="380520" cy="394920"/>
          </a:xfrm>
          <a:prstGeom prst="rect">
            <a:avLst/>
          </a:prstGeom>
          <a:ln w="0">
            <a:noFill/>
          </a:ln>
        </p:spPr>
      </p:pic>
      <p:pic>
        <p:nvPicPr>
          <p:cNvPr id="1366" name="그래픽 619"/>
          <p:cNvPicPr/>
          <p:nvPr/>
        </p:nvPicPr>
        <p:blipFill>
          <a:blip r:embed="rId73"/>
          <a:stretch/>
        </p:blipFill>
        <p:spPr>
          <a:xfrm>
            <a:off x="7970760" y="4341240"/>
            <a:ext cx="466920" cy="244080"/>
          </a:xfrm>
          <a:prstGeom prst="rect">
            <a:avLst/>
          </a:prstGeom>
          <a:ln w="0">
            <a:noFill/>
          </a:ln>
        </p:spPr>
      </p:pic>
      <p:pic>
        <p:nvPicPr>
          <p:cNvPr id="1367" name="그래픽 620"/>
          <p:cNvPicPr/>
          <p:nvPr/>
        </p:nvPicPr>
        <p:blipFill>
          <a:blip r:embed="rId74"/>
          <a:stretch/>
        </p:blipFill>
        <p:spPr>
          <a:xfrm>
            <a:off x="771120" y="5022360"/>
            <a:ext cx="258480" cy="330120"/>
          </a:xfrm>
          <a:prstGeom prst="rect">
            <a:avLst/>
          </a:prstGeom>
          <a:ln w="0">
            <a:noFill/>
          </a:ln>
        </p:spPr>
      </p:pic>
      <p:pic>
        <p:nvPicPr>
          <p:cNvPr id="1368" name="그래픽 621"/>
          <p:cNvPicPr/>
          <p:nvPr/>
        </p:nvPicPr>
        <p:blipFill>
          <a:blip r:embed="rId75"/>
          <a:stretch/>
        </p:blipFill>
        <p:spPr>
          <a:xfrm>
            <a:off x="1333080" y="4997160"/>
            <a:ext cx="380520" cy="380520"/>
          </a:xfrm>
          <a:prstGeom prst="rect">
            <a:avLst/>
          </a:prstGeom>
          <a:ln w="0">
            <a:noFill/>
          </a:ln>
        </p:spPr>
      </p:pic>
      <p:pic>
        <p:nvPicPr>
          <p:cNvPr id="1369" name="그래픽 622"/>
          <p:cNvPicPr/>
          <p:nvPr/>
        </p:nvPicPr>
        <p:blipFill>
          <a:blip r:embed="rId76"/>
          <a:stretch/>
        </p:blipFill>
        <p:spPr>
          <a:xfrm>
            <a:off x="2038320" y="5007960"/>
            <a:ext cx="358920" cy="358920"/>
          </a:xfrm>
          <a:prstGeom prst="rect">
            <a:avLst/>
          </a:prstGeom>
          <a:ln w="0">
            <a:noFill/>
          </a:ln>
        </p:spPr>
      </p:pic>
      <p:pic>
        <p:nvPicPr>
          <p:cNvPr id="1370" name="그래픽 623"/>
          <p:cNvPicPr/>
          <p:nvPr/>
        </p:nvPicPr>
        <p:blipFill>
          <a:blip r:embed="rId77"/>
          <a:stretch/>
        </p:blipFill>
        <p:spPr>
          <a:xfrm>
            <a:off x="2697480" y="5011560"/>
            <a:ext cx="294480" cy="351720"/>
          </a:xfrm>
          <a:prstGeom prst="rect">
            <a:avLst/>
          </a:prstGeom>
          <a:ln w="0">
            <a:noFill/>
          </a:ln>
        </p:spPr>
      </p:pic>
      <p:pic>
        <p:nvPicPr>
          <p:cNvPr id="1371" name="그래픽 624"/>
          <p:cNvPicPr/>
          <p:nvPr/>
        </p:nvPicPr>
        <p:blipFill>
          <a:blip r:embed="rId78"/>
          <a:stretch/>
        </p:blipFill>
        <p:spPr>
          <a:xfrm>
            <a:off x="3462120" y="4997160"/>
            <a:ext cx="186480" cy="380520"/>
          </a:xfrm>
          <a:prstGeom prst="rect">
            <a:avLst/>
          </a:prstGeom>
          <a:ln w="0">
            <a:noFill/>
          </a:ln>
        </p:spPr>
      </p:pic>
      <p:pic>
        <p:nvPicPr>
          <p:cNvPr id="1372" name="그래픽 625"/>
          <p:cNvPicPr/>
          <p:nvPr/>
        </p:nvPicPr>
        <p:blipFill>
          <a:blip r:embed="rId79"/>
          <a:stretch/>
        </p:blipFill>
        <p:spPr>
          <a:xfrm>
            <a:off x="4088160" y="5015160"/>
            <a:ext cx="358920" cy="344520"/>
          </a:xfrm>
          <a:prstGeom prst="rect">
            <a:avLst/>
          </a:prstGeom>
          <a:ln w="0">
            <a:noFill/>
          </a:ln>
        </p:spPr>
      </p:pic>
      <p:pic>
        <p:nvPicPr>
          <p:cNvPr id="1373" name="그래픽 626"/>
          <p:cNvPicPr/>
          <p:nvPr/>
        </p:nvPicPr>
        <p:blipFill>
          <a:blip r:embed="rId80"/>
          <a:stretch/>
        </p:blipFill>
        <p:spPr>
          <a:xfrm>
            <a:off x="4819680" y="5033160"/>
            <a:ext cx="366120" cy="308520"/>
          </a:xfrm>
          <a:prstGeom prst="rect">
            <a:avLst/>
          </a:prstGeom>
          <a:ln w="0">
            <a:noFill/>
          </a:ln>
        </p:spPr>
      </p:pic>
      <p:pic>
        <p:nvPicPr>
          <p:cNvPr id="1374" name="그래픽 627"/>
          <p:cNvPicPr/>
          <p:nvPr/>
        </p:nvPicPr>
        <p:blipFill>
          <a:blip r:embed="rId81"/>
          <a:stretch/>
        </p:blipFill>
        <p:spPr>
          <a:xfrm>
            <a:off x="5438160" y="5011560"/>
            <a:ext cx="315720" cy="351720"/>
          </a:xfrm>
          <a:prstGeom prst="rect">
            <a:avLst/>
          </a:prstGeom>
          <a:ln w="0">
            <a:noFill/>
          </a:ln>
        </p:spPr>
      </p:pic>
      <p:pic>
        <p:nvPicPr>
          <p:cNvPr id="1375" name="그래픽 628"/>
          <p:cNvPicPr/>
          <p:nvPr/>
        </p:nvPicPr>
        <p:blipFill>
          <a:blip r:embed="rId82"/>
          <a:stretch/>
        </p:blipFill>
        <p:spPr>
          <a:xfrm>
            <a:off x="6097680" y="5018760"/>
            <a:ext cx="265680" cy="337320"/>
          </a:xfrm>
          <a:prstGeom prst="rect">
            <a:avLst/>
          </a:prstGeom>
          <a:ln w="0">
            <a:noFill/>
          </a:ln>
        </p:spPr>
      </p:pic>
      <p:pic>
        <p:nvPicPr>
          <p:cNvPr id="1376" name="그래픽 629"/>
          <p:cNvPicPr/>
          <p:nvPr/>
        </p:nvPicPr>
        <p:blipFill>
          <a:blip r:embed="rId83"/>
          <a:stretch/>
        </p:blipFill>
        <p:spPr>
          <a:xfrm>
            <a:off x="6757920" y="5043960"/>
            <a:ext cx="337320" cy="287280"/>
          </a:xfrm>
          <a:prstGeom prst="rect">
            <a:avLst/>
          </a:prstGeom>
          <a:ln w="0">
            <a:noFill/>
          </a:ln>
        </p:spPr>
      </p:pic>
      <p:pic>
        <p:nvPicPr>
          <p:cNvPr id="1377" name="그래픽 630"/>
          <p:cNvPicPr/>
          <p:nvPr/>
        </p:nvPicPr>
        <p:blipFill>
          <a:blip r:embed="rId84"/>
          <a:stretch/>
        </p:blipFill>
        <p:spPr>
          <a:xfrm>
            <a:off x="7433640" y="5000760"/>
            <a:ext cx="366120" cy="373320"/>
          </a:xfrm>
          <a:prstGeom prst="rect">
            <a:avLst/>
          </a:prstGeom>
          <a:ln w="0">
            <a:noFill/>
          </a:ln>
        </p:spPr>
      </p:pic>
      <p:pic>
        <p:nvPicPr>
          <p:cNvPr id="1378" name="그래픽 631"/>
          <p:cNvPicPr/>
          <p:nvPr/>
        </p:nvPicPr>
        <p:blipFill>
          <a:blip r:embed="rId85"/>
          <a:stretch/>
        </p:blipFill>
        <p:spPr>
          <a:xfrm>
            <a:off x="8049600" y="5033160"/>
            <a:ext cx="308520" cy="308520"/>
          </a:xfrm>
          <a:prstGeom prst="rect">
            <a:avLst/>
          </a:prstGeom>
          <a:ln w="0">
            <a:noFill/>
          </a:ln>
        </p:spPr>
      </p:pic>
      <p:pic>
        <p:nvPicPr>
          <p:cNvPr id="1379" name="그래픽 632"/>
          <p:cNvPicPr/>
          <p:nvPr/>
        </p:nvPicPr>
        <p:blipFill>
          <a:blip r:embed="rId86"/>
          <a:stretch/>
        </p:blipFill>
        <p:spPr>
          <a:xfrm>
            <a:off x="6112440" y="5712840"/>
            <a:ext cx="315720" cy="272880"/>
          </a:xfrm>
          <a:prstGeom prst="rect">
            <a:avLst/>
          </a:prstGeom>
          <a:ln w="0">
            <a:noFill/>
          </a:ln>
        </p:spPr>
      </p:pic>
      <p:pic>
        <p:nvPicPr>
          <p:cNvPr id="1380" name="그래픽 633"/>
          <p:cNvPicPr/>
          <p:nvPr/>
        </p:nvPicPr>
        <p:blipFill>
          <a:blip r:embed="rId87"/>
          <a:stretch/>
        </p:blipFill>
        <p:spPr>
          <a:xfrm>
            <a:off x="729000" y="5720040"/>
            <a:ext cx="330120" cy="258480"/>
          </a:xfrm>
          <a:prstGeom prst="rect">
            <a:avLst/>
          </a:prstGeom>
          <a:ln w="0">
            <a:noFill/>
          </a:ln>
        </p:spPr>
      </p:pic>
      <p:pic>
        <p:nvPicPr>
          <p:cNvPr id="1381" name="그래픽 634"/>
          <p:cNvPicPr/>
          <p:nvPr/>
        </p:nvPicPr>
        <p:blipFill>
          <a:blip r:embed="rId88"/>
          <a:stretch/>
        </p:blipFill>
        <p:spPr>
          <a:xfrm>
            <a:off x="1333800" y="5684040"/>
            <a:ext cx="330120" cy="330120"/>
          </a:xfrm>
          <a:prstGeom prst="rect">
            <a:avLst/>
          </a:prstGeom>
          <a:ln w="0">
            <a:noFill/>
          </a:ln>
        </p:spPr>
      </p:pic>
      <p:pic>
        <p:nvPicPr>
          <p:cNvPr id="1382" name="그래픽 635"/>
          <p:cNvPicPr/>
          <p:nvPr/>
        </p:nvPicPr>
        <p:blipFill>
          <a:blip r:embed="rId89"/>
          <a:stretch/>
        </p:blipFill>
        <p:spPr>
          <a:xfrm>
            <a:off x="2037600" y="5684040"/>
            <a:ext cx="394920" cy="330120"/>
          </a:xfrm>
          <a:prstGeom prst="rect">
            <a:avLst/>
          </a:prstGeom>
          <a:ln w="0">
            <a:noFill/>
          </a:ln>
        </p:spPr>
      </p:pic>
      <p:pic>
        <p:nvPicPr>
          <p:cNvPr id="1383" name="그래픽 636"/>
          <p:cNvPicPr/>
          <p:nvPr/>
        </p:nvPicPr>
        <p:blipFill>
          <a:blip r:embed="rId90"/>
          <a:stretch/>
        </p:blipFill>
        <p:spPr>
          <a:xfrm>
            <a:off x="2691720" y="5680440"/>
            <a:ext cx="337320" cy="337320"/>
          </a:xfrm>
          <a:prstGeom prst="rect">
            <a:avLst/>
          </a:prstGeom>
          <a:ln w="0">
            <a:noFill/>
          </a:ln>
        </p:spPr>
      </p:pic>
      <p:pic>
        <p:nvPicPr>
          <p:cNvPr id="1384" name="그래픽 637"/>
          <p:cNvPicPr/>
          <p:nvPr/>
        </p:nvPicPr>
        <p:blipFill>
          <a:blip r:embed="rId91"/>
          <a:stretch/>
        </p:blipFill>
        <p:spPr>
          <a:xfrm>
            <a:off x="3390120" y="5658840"/>
            <a:ext cx="366120" cy="380520"/>
          </a:xfrm>
          <a:prstGeom prst="rect">
            <a:avLst/>
          </a:prstGeom>
          <a:ln w="0">
            <a:noFill/>
          </a:ln>
        </p:spPr>
      </p:pic>
      <p:pic>
        <p:nvPicPr>
          <p:cNvPr id="1385" name="그래픽 638"/>
          <p:cNvPicPr/>
          <p:nvPr/>
        </p:nvPicPr>
        <p:blipFill>
          <a:blip r:embed="rId92"/>
          <a:stretch/>
        </p:blipFill>
        <p:spPr>
          <a:xfrm>
            <a:off x="4111560" y="5694840"/>
            <a:ext cx="294480" cy="308520"/>
          </a:xfrm>
          <a:prstGeom prst="rect">
            <a:avLst/>
          </a:prstGeom>
          <a:ln w="0">
            <a:noFill/>
          </a:ln>
        </p:spPr>
      </p:pic>
      <p:pic>
        <p:nvPicPr>
          <p:cNvPr id="1386" name="그래픽 639"/>
          <p:cNvPicPr/>
          <p:nvPr/>
        </p:nvPicPr>
        <p:blipFill>
          <a:blip r:embed="rId93"/>
          <a:stretch/>
        </p:blipFill>
        <p:spPr>
          <a:xfrm>
            <a:off x="4803120" y="5684040"/>
            <a:ext cx="351720" cy="330120"/>
          </a:xfrm>
          <a:prstGeom prst="rect">
            <a:avLst/>
          </a:prstGeom>
          <a:ln w="0">
            <a:noFill/>
          </a:ln>
        </p:spPr>
      </p:pic>
      <p:pic>
        <p:nvPicPr>
          <p:cNvPr id="1387" name="그래픽 640"/>
          <p:cNvPicPr/>
          <p:nvPr/>
        </p:nvPicPr>
        <p:blipFill>
          <a:blip r:embed="rId94"/>
          <a:stretch/>
        </p:blipFill>
        <p:spPr>
          <a:xfrm>
            <a:off x="5472000" y="5687640"/>
            <a:ext cx="315720" cy="322920"/>
          </a:xfrm>
          <a:prstGeom prst="rect">
            <a:avLst/>
          </a:prstGeom>
          <a:ln w="0">
            <a:noFill/>
          </a:ln>
        </p:spPr>
      </p:pic>
      <p:pic>
        <p:nvPicPr>
          <p:cNvPr id="1388" name="그래픽 641"/>
          <p:cNvPicPr/>
          <p:nvPr/>
        </p:nvPicPr>
        <p:blipFill>
          <a:blip r:embed="rId95"/>
          <a:stretch/>
        </p:blipFill>
        <p:spPr>
          <a:xfrm>
            <a:off x="6739560" y="5684040"/>
            <a:ext cx="337320" cy="330120"/>
          </a:xfrm>
          <a:prstGeom prst="rect">
            <a:avLst/>
          </a:prstGeom>
          <a:ln w="0">
            <a:noFill/>
          </a:ln>
        </p:spPr>
      </p:pic>
      <p:pic>
        <p:nvPicPr>
          <p:cNvPr id="1389" name="그래픽 642"/>
          <p:cNvPicPr/>
          <p:nvPr/>
        </p:nvPicPr>
        <p:blipFill>
          <a:blip r:embed="rId96"/>
          <a:stretch/>
        </p:blipFill>
        <p:spPr>
          <a:xfrm>
            <a:off x="7456320" y="5673240"/>
            <a:ext cx="358920" cy="351720"/>
          </a:xfrm>
          <a:prstGeom prst="rect">
            <a:avLst/>
          </a:prstGeom>
          <a:ln w="0">
            <a:noFill/>
          </a:ln>
        </p:spPr>
      </p:pic>
      <p:pic>
        <p:nvPicPr>
          <p:cNvPr id="1390" name="그래픽 643"/>
          <p:cNvPicPr/>
          <p:nvPr/>
        </p:nvPicPr>
        <p:blipFill>
          <a:blip r:embed="rId97"/>
          <a:stretch/>
        </p:blipFill>
        <p:spPr>
          <a:xfrm>
            <a:off x="8038080" y="5676840"/>
            <a:ext cx="344520" cy="344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extBox 19"/>
          <p:cNvSpPr/>
          <p:nvPr/>
        </p:nvSpPr>
        <p:spPr>
          <a:xfrm>
            <a:off x="3848040" y="1653120"/>
            <a:ext cx="449532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SECTION BREAK SLIDE TITLE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392" name="TextBox 20"/>
          <p:cNvSpPr/>
          <p:nvPr/>
        </p:nvSpPr>
        <p:spPr>
          <a:xfrm>
            <a:off x="1645200" y="4374000"/>
            <a:ext cx="166212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393" name="직사각형 21"/>
          <p:cNvSpPr/>
          <p:nvPr/>
        </p:nvSpPr>
        <p:spPr>
          <a:xfrm>
            <a:off x="1645200" y="4026240"/>
            <a:ext cx="166212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394" name="직사각형 22"/>
          <p:cNvSpPr/>
          <p:nvPr/>
        </p:nvSpPr>
        <p:spPr>
          <a:xfrm>
            <a:off x="1645200" y="3506040"/>
            <a:ext cx="16621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01.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395" name="TextBox 23"/>
          <p:cNvSpPr/>
          <p:nvPr/>
        </p:nvSpPr>
        <p:spPr>
          <a:xfrm>
            <a:off x="4058280" y="4374000"/>
            <a:ext cx="166212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396" name="직사각형 24"/>
          <p:cNvSpPr/>
          <p:nvPr/>
        </p:nvSpPr>
        <p:spPr>
          <a:xfrm>
            <a:off x="4058280" y="4026240"/>
            <a:ext cx="166212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397" name="직사각형 25"/>
          <p:cNvSpPr/>
          <p:nvPr/>
        </p:nvSpPr>
        <p:spPr>
          <a:xfrm>
            <a:off x="4058280" y="3506040"/>
            <a:ext cx="16621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02.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398" name="TextBox 26"/>
          <p:cNvSpPr/>
          <p:nvPr/>
        </p:nvSpPr>
        <p:spPr>
          <a:xfrm>
            <a:off x="6471360" y="4374000"/>
            <a:ext cx="166212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399" name="직사각형 27"/>
          <p:cNvSpPr/>
          <p:nvPr/>
        </p:nvSpPr>
        <p:spPr>
          <a:xfrm>
            <a:off x="6471360" y="4026240"/>
            <a:ext cx="166212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00" name="직사각형 28"/>
          <p:cNvSpPr/>
          <p:nvPr/>
        </p:nvSpPr>
        <p:spPr>
          <a:xfrm>
            <a:off x="6471360" y="3506040"/>
            <a:ext cx="16621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03.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401" name="TextBox 29"/>
          <p:cNvSpPr/>
          <p:nvPr/>
        </p:nvSpPr>
        <p:spPr>
          <a:xfrm>
            <a:off x="8884080" y="4374000"/>
            <a:ext cx="166212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02" name="직사각형 30"/>
          <p:cNvSpPr/>
          <p:nvPr/>
        </p:nvSpPr>
        <p:spPr>
          <a:xfrm>
            <a:off x="8884080" y="4026240"/>
            <a:ext cx="166212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03" name="직사각형 31"/>
          <p:cNvSpPr/>
          <p:nvPr/>
        </p:nvSpPr>
        <p:spPr>
          <a:xfrm>
            <a:off x="8884080" y="3506040"/>
            <a:ext cx="16621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04.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TextBox 43"/>
          <p:cNvSpPr/>
          <p:nvPr/>
        </p:nvSpPr>
        <p:spPr>
          <a:xfrm>
            <a:off x="5936400" y="3448080"/>
            <a:ext cx="5123160" cy="45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05" name="직사각형 44"/>
          <p:cNvSpPr/>
          <p:nvPr/>
        </p:nvSpPr>
        <p:spPr>
          <a:xfrm>
            <a:off x="5936400" y="2919600"/>
            <a:ext cx="5123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06" name="TextBox 45"/>
          <p:cNvSpPr/>
          <p:nvPr/>
        </p:nvSpPr>
        <p:spPr>
          <a:xfrm>
            <a:off x="5619960" y="1866600"/>
            <a:ext cx="34081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ABOUT US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407" name="TextBox 46"/>
          <p:cNvSpPr/>
          <p:nvPr/>
        </p:nvSpPr>
        <p:spPr>
          <a:xfrm>
            <a:off x="5936400" y="4742280"/>
            <a:ext cx="5123160" cy="45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08" name="직사각형 47"/>
          <p:cNvSpPr/>
          <p:nvPr/>
        </p:nvSpPr>
        <p:spPr>
          <a:xfrm>
            <a:off x="5936400" y="4213800"/>
            <a:ext cx="5123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TextBox 45"/>
          <p:cNvSpPr/>
          <p:nvPr/>
        </p:nvSpPr>
        <p:spPr>
          <a:xfrm>
            <a:off x="9263160" y="3121560"/>
            <a:ext cx="2144880" cy="118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10" name="직사각형 46"/>
          <p:cNvSpPr/>
          <p:nvPr/>
        </p:nvSpPr>
        <p:spPr>
          <a:xfrm>
            <a:off x="9263160" y="2873160"/>
            <a:ext cx="2144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11" name="TextBox 47"/>
          <p:cNvSpPr/>
          <p:nvPr/>
        </p:nvSpPr>
        <p:spPr>
          <a:xfrm>
            <a:off x="9263160" y="1431360"/>
            <a:ext cx="214488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SLIDES TITLE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412" name="TextBox 48"/>
          <p:cNvSpPr/>
          <p:nvPr/>
        </p:nvSpPr>
        <p:spPr>
          <a:xfrm>
            <a:off x="9263160" y="4667760"/>
            <a:ext cx="2144880" cy="118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13" name="직사각형 52"/>
          <p:cNvSpPr/>
          <p:nvPr/>
        </p:nvSpPr>
        <p:spPr>
          <a:xfrm>
            <a:off x="9263160" y="4419360"/>
            <a:ext cx="2144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TextBox 33"/>
          <p:cNvSpPr/>
          <p:nvPr/>
        </p:nvSpPr>
        <p:spPr>
          <a:xfrm>
            <a:off x="1065240" y="1206360"/>
            <a:ext cx="323712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Enter Your Title Here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415" name="TextBox 34"/>
          <p:cNvSpPr/>
          <p:nvPr/>
        </p:nvSpPr>
        <p:spPr>
          <a:xfrm>
            <a:off x="1062360" y="2407680"/>
            <a:ext cx="323712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16" name="타원 35"/>
          <p:cNvSpPr/>
          <p:nvPr/>
        </p:nvSpPr>
        <p:spPr>
          <a:xfrm>
            <a:off x="5233320" y="1123560"/>
            <a:ext cx="1203840" cy="124236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17" name="그룹 36"/>
          <p:cNvGrpSpPr/>
          <p:nvPr/>
        </p:nvGrpSpPr>
        <p:grpSpPr>
          <a:xfrm>
            <a:off x="5668920" y="1505880"/>
            <a:ext cx="332640" cy="457920"/>
            <a:chOff x="5668920" y="1505880"/>
            <a:chExt cx="332640" cy="457920"/>
          </a:xfrm>
        </p:grpSpPr>
        <p:sp>
          <p:nvSpPr>
            <p:cNvPr id="1418" name="자유형: 도형 37"/>
            <p:cNvSpPr/>
            <p:nvPr/>
          </p:nvSpPr>
          <p:spPr>
            <a:xfrm>
              <a:off x="5757120" y="1505880"/>
              <a:ext cx="160920" cy="88200"/>
            </a:xfrm>
            <a:custGeom>
              <a:avLst/>
              <a:gdLst/>
              <a:ahLst/>
              <a:cxnLst/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9" name="자유형: 도형 38"/>
            <p:cNvSpPr/>
            <p:nvPr/>
          </p:nvSpPr>
          <p:spPr>
            <a:xfrm>
              <a:off x="5668920" y="1531800"/>
              <a:ext cx="332640" cy="432000"/>
            </a:xfrm>
            <a:custGeom>
              <a:avLst/>
              <a:gdLst/>
              <a:ahLst/>
              <a:cxnLst/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20" name="TextBox 39"/>
          <p:cNvSpPr/>
          <p:nvPr/>
        </p:nvSpPr>
        <p:spPr>
          <a:xfrm>
            <a:off x="6614640" y="1634040"/>
            <a:ext cx="451152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21" name="직사각형 40"/>
          <p:cNvSpPr/>
          <p:nvPr/>
        </p:nvSpPr>
        <p:spPr>
          <a:xfrm>
            <a:off x="6614640" y="1295280"/>
            <a:ext cx="4501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422" name="타원 41"/>
          <p:cNvSpPr/>
          <p:nvPr/>
        </p:nvSpPr>
        <p:spPr>
          <a:xfrm>
            <a:off x="5233320" y="2874600"/>
            <a:ext cx="1203840" cy="124236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23" name="그룹 42"/>
          <p:cNvGrpSpPr/>
          <p:nvPr/>
        </p:nvGrpSpPr>
        <p:grpSpPr>
          <a:xfrm>
            <a:off x="5610240" y="3260160"/>
            <a:ext cx="423720" cy="448920"/>
            <a:chOff x="5610240" y="3260160"/>
            <a:chExt cx="423720" cy="448920"/>
          </a:xfrm>
        </p:grpSpPr>
        <p:sp>
          <p:nvSpPr>
            <p:cNvPr id="1424" name="자유형: 도형 43"/>
            <p:cNvSpPr/>
            <p:nvPr/>
          </p:nvSpPr>
          <p:spPr>
            <a:xfrm>
              <a:off x="5841000" y="3260160"/>
              <a:ext cx="192960" cy="19908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5" name="자유형: 도형 44"/>
            <p:cNvSpPr/>
            <p:nvPr/>
          </p:nvSpPr>
          <p:spPr>
            <a:xfrm>
              <a:off x="5675400" y="3510000"/>
              <a:ext cx="268200" cy="199080"/>
            </a:xfrm>
            <a:custGeom>
              <a:avLst/>
              <a:gdLst/>
              <a:ahLst/>
              <a:cxnLst/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6" name="자유형: 도형 45"/>
            <p:cNvSpPr/>
            <p:nvPr/>
          </p:nvSpPr>
          <p:spPr>
            <a:xfrm>
              <a:off x="5851440" y="3468960"/>
              <a:ext cx="160920" cy="154800"/>
            </a:xfrm>
            <a:custGeom>
              <a:avLst/>
              <a:gdLst/>
              <a:ahLst/>
              <a:cxnLst/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7" name="자유형: 도형 46"/>
            <p:cNvSpPr/>
            <p:nvPr/>
          </p:nvSpPr>
          <p:spPr>
            <a:xfrm>
              <a:off x="5610240" y="3303000"/>
              <a:ext cx="203760" cy="321120"/>
            </a:xfrm>
            <a:custGeom>
              <a:avLst/>
              <a:gdLst/>
              <a:ahLst/>
              <a:cxnLst/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28" name="TextBox 47"/>
          <p:cNvSpPr/>
          <p:nvPr/>
        </p:nvSpPr>
        <p:spPr>
          <a:xfrm>
            <a:off x="6614640" y="3385080"/>
            <a:ext cx="451152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29" name="직사각형 48"/>
          <p:cNvSpPr/>
          <p:nvPr/>
        </p:nvSpPr>
        <p:spPr>
          <a:xfrm>
            <a:off x="6614640" y="3046680"/>
            <a:ext cx="4501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430" name="타원 49"/>
          <p:cNvSpPr/>
          <p:nvPr/>
        </p:nvSpPr>
        <p:spPr>
          <a:xfrm>
            <a:off x="5233320" y="4625640"/>
            <a:ext cx="1203840" cy="124236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31" name="그룹 50"/>
          <p:cNvGrpSpPr/>
          <p:nvPr/>
        </p:nvGrpSpPr>
        <p:grpSpPr>
          <a:xfrm>
            <a:off x="5615280" y="5019840"/>
            <a:ext cx="440280" cy="454320"/>
            <a:chOff x="5615280" y="5019840"/>
            <a:chExt cx="440280" cy="454320"/>
          </a:xfrm>
        </p:grpSpPr>
        <p:sp>
          <p:nvSpPr>
            <p:cNvPr id="1432" name="자유형: 도형 51"/>
            <p:cNvSpPr/>
            <p:nvPr/>
          </p:nvSpPr>
          <p:spPr>
            <a:xfrm>
              <a:off x="5666040" y="5071680"/>
              <a:ext cx="236160" cy="187920"/>
            </a:xfrm>
            <a:custGeom>
              <a:avLst/>
              <a:gdLst/>
              <a:ahLst/>
              <a:cxnLst/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3" name="자유형: 도형 52"/>
            <p:cNvSpPr/>
            <p:nvPr/>
          </p:nvSpPr>
          <p:spPr>
            <a:xfrm>
              <a:off x="5666400" y="5304960"/>
              <a:ext cx="106920" cy="121680"/>
            </a:xfrm>
            <a:custGeom>
              <a:avLst/>
              <a:gdLst/>
              <a:ahLst/>
              <a:cxnLst/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4" name="자유형: 도형 53"/>
            <p:cNvSpPr/>
            <p:nvPr/>
          </p:nvSpPr>
          <p:spPr>
            <a:xfrm>
              <a:off x="5792040" y="5227200"/>
              <a:ext cx="106920" cy="199080"/>
            </a:xfrm>
            <a:custGeom>
              <a:avLst/>
              <a:gdLst/>
              <a:ahLst/>
              <a:cxnLst/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5" name="자유형: 도형 54"/>
            <p:cNvSpPr/>
            <p:nvPr/>
          </p:nvSpPr>
          <p:spPr>
            <a:xfrm>
              <a:off x="5892840" y="5072040"/>
              <a:ext cx="160920" cy="354240"/>
            </a:xfrm>
            <a:custGeom>
              <a:avLst/>
              <a:gdLst/>
              <a:ahLst/>
              <a:cxnLst/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6" name="자유형: 도형 55"/>
            <p:cNvSpPr/>
            <p:nvPr/>
          </p:nvSpPr>
          <p:spPr>
            <a:xfrm>
              <a:off x="5615280" y="5019840"/>
              <a:ext cx="440280" cy="454320"/>
            </a:xfrm>
            <a:custGeom>
              <a:avLst/>
              <a:gdLst/>
              <a:ahLst/>
              <a:cxnLst/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37" name="TextBox 56"/>
          <p:cNvSpPr/>
          <p:nvPr/>
        </p:nvSpPr>
        <p:spPr>
          <a:xfrm>
            <a:off x="6614640" y="5136120"/>
            <a:ext cx="451152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38" name="직사각형 57"/>
          <p:cNvSpPr/>
          <p:nvPr/>
        </p:nvSpPr>
        <p:spPr>
          <a:xfrm>
            <a:off x="6614640" y="4797720"/>
            <a:ext cx="45018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사각형: 둥근 모서리 4"/>
          <p:cNvSpPr/>
          <p:nvPr/>
        </p:nvSpPr>
        <p:spPr>
          <a:xfrm>
            <a:off x="2383850" y="1514544"/>
            <a:ext cx="7472425" cy="3604320"/>
          </a:xfrm>
          <a:prstGeom prst="roundRect">
            <a:avLst>
              <a:gd name="adj" fmla="val 10410"/>
            </a:avLst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TextBox 5"/>
          <p:cNvSpPr/>
          <p:nvPr/>
        </p:nvSpPr>
        <p:spPr>
          <a:xfrm>
            <a:off x="2711114" y="2286379"/>
            <a:ext cx="6817895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rgbClr val="FFFFFF"/>
                </a:solidFill>
                <a:latin typeface="Montserrat Black"/>
                <a:ea typeface="Arial Unicode MS"/>
              </a:rPr>
              <a:t>Глава 1.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3200" b="0" strike="noStrike" spc="-1" dirty="0">
                <a:solidFill>
                  <a:srgbClr val="FFFFFF"/>
                </a:solidFill>
                <a:latin typeface="Montserrat Black"/>
                <a:ea typeface="Arial Unicode MS"/>
              </a:rPr>
              <a:t>Описание метода моделирования в генераторе </a:t>
            </a:r>
            <a:r>
              <a:rPr lang="en-US" sz="3200" b="0" strike="noStrike" spc="-1" dirty="0">
                <a:solidFill>
                  <a:srgbClr val="FFFFFF"/>
                </a:solidFill>
                <a:latin typeface="Montserrat Black"/>
                <a:ea typeface="Arial Unicode MS"/>
              </a:rPr>
              <a:t>THESEUS</a:t>
            </a:r>
            <a:endParaRPr lang="en-US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TextBox 83"/>
          <p:cNvSpPr/>
          <p:nvPr/>
        </p:nvSpPr>
        <p:spPr>
          <a:xfrm>
            <a:off x="920520" y="4941360"/>
            <a:ext cx="2858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40" name="TextBox 84"/>
          <p:cNvSpPr/>
          <p:nvPr/>
        </p:nvSpPr>
        <p:spPr>
          <a:xfrm>
            <a:off x="920520" y="5274720"/>
            <a:ext cx="285804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adipiscing elit, sed do eiusmod tempor incididunt ut labore et dolore magna aliqua.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41" name="TextBox 89"/>
          <p:cNvSpPr/>
          <p:nvPr/>
        </p:nvSpPr>
        <p:spPr>
          <a:xfrm>
            <a:off x="4667040" y="4941360"/>
            <a:ext cx="2858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42" name="TextBox 90"/>
          <p:cNvSpPr/>
          <p:nvPr/>
        </p:nvSpPr>
        <p:spPr>
          <a:xfrm>
            <a:off x="4667040" y="5274720"/>
            <a:ext cx="285804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adipiscing elit, sed do eiusmod tempor incididunt ut labore et dolore magna aliqua.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43" name="TextBox 91"/>
          <p:cNvSpPr/>
          <p:nvPr/>
        </p:nvSpPr>
        <p:spPr>
          <a:xfrm>
            <a:off x="8413200" y="4941360"/>
            <a:ext cx="2858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44" name="TextBox 92"/>
          <p:cNvSpPr/>
          <p:nvPr/>
        </p:nvSpPr>
        <p:spPr>
          <a:xfrm>
            <a:off x="8413200" y="5274720"/>
            <a:ext cx="285804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adipiscing elit, sed do eiusmod tempor incididunt ut labore et dolore magna aliqua.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45" name="TextBox 93"/>
          <p:cNvSpPr/>
          <p:nvPr/>
        </p:nvSpPr>
        <p:spPr>
          <a:xfrm>
            <a:off x="2484720" y="736920"/>
            <a:ext cx="72223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SLIDES TITLE HERE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446" name="TextBox 94"/>
          <p:cNvSpPr/>
          <p:nvPr/>
        </p:nvSpPr>
        <p:spPr>
          <a:xfrm>
            <a:off x="2484720" y="1195920"/>
            <a:ext cx="72223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직사각형 41"/>
          <p:cNvSpPr/>
          <p:nvPr/>
        </p:nvSpPr>
        <p:spPr>
          <a:xfrm>
            <a:off x="1625760" y="4858920"/>
            <a:ext cx="2495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48" name="직사각형 42"/>
          <p:cNvSpPr/>
          <p:nvPr/>
        </p:nvSpPr>
        <p:spPr>
          <a:xfrm>
            <a:off x="1625760" y="5246640"/>
            <a:ext cx="249588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49" name="직사각형 43"/>
          <p:cNvSpPr/>
          <p:nvPr/>
        </p:nvSpPr>
        <p:spPr>
          <a:xfrm>
            <a:off x="2152440" y="2758680"/>
            <a:ext cx="645480" cy="1886400"/>
          </a:xfrm>
          <a:prstGeom prst="rect">
            <a:avLst/>
          </a:prstGeom>
          <a:solidFill>
            <a:srgbClr val="F789A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2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150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0" name="직사각형 44"/>
          <p:cNvSpPr/>
          <p:nvPr/>
        </p:nvSpPr>
        <p:spPr>
          <a:xfrm>
            <a:off x="2949480" y="1767960"/>
            <a:ext cx="645480" cy="2877120"/>
          </a:xfrm>
          <a:prstGeom prst="rect">
            <a:avLst/>
          </a:prstGeom>
          <a:solidFill>
            <a:srgbClr val="1C256C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2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210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1" name="직사각형 45"/>
          <p:cNvSpPr/>
          <p:nvPr/>
        </p:nvSpPr>
        <p:spPr>
          <a:xfrm>
            <a:off x="4847760" y="4858920"/>
            <a:ext cx="2495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2" name="직사각형 46"/>
          <p:cNvSpPr/>
          <p:nvPr/>
        </p:nvSpPr>
        <p:spPr>
          <a:xfrm>
            <a:off x="4847760" y="5246640"/>
            <a:ext cx="249588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53" name="직사각형 47"/>
          <p:cNvSpPr/>
          <p:nvPr/>
        </p:nvSpPr>
        <p:spPr>
          <a:xfrm>
            <a:off x="5374440" y="1971000"/>
            <a:ext cx="645480" cy="2674080"/>
          </a:xfrm>
          <a:prstGeom prst="rect">
            <a:avLst/>
          </a:prstGeom>
          <a:solidFill>
            <a:srgbClr val="F789A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2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200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4" name="직사각형 48"/>
          <p:cNvSpPr/>
          <p:nvPr/>
        </p:nvSpPr>
        <p:spPr>
          <a:xfrm>
            <a:off x="6171480" y="2999880"/>
            <a:ext cx="645480" cy="1645200"/>
          </a:xfrm>
          <a:prstGeom prst="rect">
            <a:avLst/>
          </a:prstGeom>
          <a:solidFill>
            <a:srgbClr val="1C256C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2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140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5" name="직사각형 49"/>
          <p:cNvSpPr/>
          <p:nvPr/>
        </p:nvSpPr>
        <p:spPr>
          <a:xfrm>
            <a:off x="8070120" y="4858920"/>
            <a:ext cx="24958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6" name="직사각형 50"/>
          <p:cNvSpPr/>
          <p:nvPr/>
        </p:nvSpPr>
        <p:spPr>
          <a:xfrm>
            <a:off x="8070120" y="5246640"/>
            <a:ext cx="249588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57" name="직사각형 51"/>
          <p:cNvSpPr/>
          <p:nvPr/>
        </p:nvSpPr>
        <p:spPr>
          <a:xfrm>
            <a:off x="8596800" y="2291760"/>
            <a:ext cx="645480" cy="2353320"/>
          </a:xfrm>
          <a:prstGeom prst="rect">
            <a:avLst/>
          </a:prstGeom>
          <a:solidFill>
            <a:srgbClr val="F789A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2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180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8" name="직사각형 52"/>
          <p:cNvSpPr/>
          <p:nvPr/>
        </p:nvSpPr>
        <p:spPr>
          <a:xfrm>
            <a:off x="9393480" y="2169720"/>
            <a:ext cx="645480" cy="2475360"/>
          </a:xfrm>
          <a:prstGeom prst="rect">
            <a:avLst/>
          </a:prstGeom>
          <a:solidFill>
            <a:srgbClr val="1C256C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252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Montserrat Black"/>
                <a:ea typeface="Arial Unicode MS"/>
              </a:rPr>
              <a:t>195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459" name="TextBox 54"/>
          <p:cNvSpPr/>
          <p:nvPr/>
        </p:nvSpPr>
        <p:spPr>
          <a:xfrm>
            <a:off x="2484720" y="736920"/>
            <a:ext cx="72223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DATA ANALYSIS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460" name="TextBox 55"/>
          <p:cNvSpPr/>
          <p:nvPr/>
        </p:nvSpPr>
        <p:spPr>
          <a:xfrm>
            <a:off x="2484720" y="1195920"/>
            <a:ext cx="72223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61" name="직사각형 58"/>
          <p:cNvSpPr/>
          <p:nvPr/>
        </p:nvSpPr>
        <p:spPr>
          <a:xfrm>
            <a:off x="4276800" y="6197400"/>
            <a:ext cx="357480" cy="357480"/>
          </a:xfrm>
          <a:prstGeom prst="rect">
            <a:avLst/>
          </a:prstGeom>
          <a:solidFill>
            <a:srgbClr val="F789A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2" name="직사각형 59"/>
          <p:cNvSpPr/>
          <p:nvPr/>
        </p:nvSpPr>
        <p:spPr>
          <a:xfrm>
            <a:off x="4634640" y="6293160"/>
            <a:ext cx="14425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63" name="직사각형 60"/>
          <p:cNvSpPr/>
          <p:nvPr/>
        </p:nvSpPr>
        <p:spPr>
          <a:xfrm>
            <a:off x="6114600" y="6245280"/>
            <a:ext cx="357480" cy="357480"/>
          </a:xfrm>
          <a:prstGeom prst="rect">
            <a:avLst/>
          </a:prstGeom>
          <a:solidFill>
            <a:srgbClr val="F789A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4" name="직사각형 61"/>
          <p:cNvSpPr/>
          <p:nvPr/>
        </p:nvSpPr>
        <p:spPr>
          <a:xfrm>
            <a:off x="6472440" y="6293160"/>
            <a:ext cx="14425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직사각형 24"/>
          <p:cNvSpPr/>
          <p:nvPr/>
        </p:nvSpPr>
        <p:spPr>
          <a:xfrm>
            <a:off x="6485760" y="3450600"/>
            <a:ext cx="708480" cy="1123200"/>
          </a:xfrm>
          <a:prstGeom prst="rect">
            <a:avLst/>
          </a:prstGeom>
          <a:solidFill>
            <a:srgbClr val="CADCF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6" name="직사각형 25"/>
          <p:cNvSpPr/>
          <p:nvPr/>
        </p:nvSpPr>
        <p:spPr>
          <a:xfrm>
            <a:off x="7697520" y="2699640"/>
            <a:ext cx="708480" cy="1874160"/>
          </a:xfrm>
          <a:prstGeom prst="rect">
            <a:avLst/>
          </a:prstGeom>
          <a:solidFill>
            <a:srgbClr val="FFB515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7" name="직사각형 26"/>
          <p:cNvSpPr/>
          <p:nvPr/>
        </p:nvSpPr>
        <p:spPr>
          <a:xfrm>
            <a:off x="8908920" y="2348280"/>
            <a:ext cx="708480" cy="2225160"/>
          </a:xfrm>
          <a:prstGeom prst="rect">
            <a:avLst/>
          </a:prstGeom>
          <a:solidFill>
            <a:srgbClr val="F789A3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8" name="직사각형 27"/>
          <p:cNvSpPr/>
          <p:nvPr/>
        </p:nvSpPr>
        <p:spPr>
          <a:xfrm>
            <a:off x="10120680" y="1599840"/>
            <a:ext cx="708480" cy="2973600"/>
          </a:xfrm>
          <a:prstGeom prst="rect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9" name="직사각형 28"/>
          <p:cNvSpPr/>
          <p:nvPr/>
        </p:nvSpPr>
        <p:spPr>
          <a:xfrm>
            <a:off x="5317560" y="4461120"/>
            <a:ext cx="7718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0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70" name="직사각형 29"/>
          <p:cNvSpPr/>
          <p:nvPr/>
        </p:nvSpPr>
        <p:spPr>
          <a:xfrm>
            <a:off x="5317560" y="3714840"/>
            <a:ext cx="7718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25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71" name="직사각형 30"/>
          <p:cNvSpPr/>
          <p:nvPr/>
        </p:nvSpPr>
        <p:spPr>
          <a:xfrm>
            <a:off x="5317560" y="2968560"/>
            <a:ext cx="7718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50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72" name="직사각형 31"/>
          <p:cNvSpPr/>
          <p:nvPr/>
        </p:nvSpPr>
        <p:spPr>
          <a:xfrm>
            <a:off x="5317560" y="2222280"/>
            <a:ext cx="7718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75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73" name="직사각형 32"/>
          <p:cNvSpPr/>
          <p:nvPr/>
        </p:nvSpPr>
        <p:spPr>
          <a:xfrm>
            <a:off x="5317560" y="1476000"/>
            <a:ext cx="771840" cy="33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100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74" name="직사각형 33"/>
          <p:cNvSpPr/>
          <p:nvPr/>
        </p:nvSpPr>
        <p:spPr>
          <a:xfrm>
            <a:off x="6382080" y="4688640"/>
            <a:ext cx="915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20xx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475" name="직사각형 34"/>
          <p:cNvSpPr/>
          <p:nvPr/>
        </p:nvSpPr>
        <p:spPr>
          <a:xfrm>
            <a:off x="7593840" y="4688640"/>
            <a:ext cx="915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20xx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476" name="직사각형 35"/>
          <p:cNvSpPr/>
          <p:nvPr/>
        </p:nvSpPr>
        <p:spPr>
          <a:xfrm>
            <a:off x="8805240" y="4688640"/>
            <a:ext cx="915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20xx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477" name="직사각형 36"/>
          <p:cNvSpPr/>
          <p:nvPr/>
        </p:nvSpPr>
        <p:spPr>
          <a:xfrm>
            <a:off x="10017000" y="4688640"/>
            <a:ext cx="9158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20xx</a:t>
            </a:r>
            <a:endParaRPr lang="en-US" sz="2000" b="0" strike="noStrike" spc="-1">
              <a:latin typeface="Arial"/>
            </a:endParaRPr>
          </a:p>
        </p:txBody>
      </p:sp>
      <p:grpSp>
        <p:nvGrpSpPr>
          <p:cNvPr id="1478" name="그룹 37"/>
          <p:cNvGrpSpPr/>
          <p:nvPr/>
        </p:nvGrpSpPr>
        <p:grpSpPr>
          <a:xfrm>
            <a:off x="6270120" y="1185480"/>
            <a:ext cx="4735440" cy="3397320"/>
            <a:chOff x="6270120" y="1185480"/>
            <a:chExt cx="4735440" cy="3397320"/>
          </a:xfrm>
        </p:grpSpPr>
        <p:sp>
          <p:nvSpPr>
            <p:cNvPr id="1479" name="자유형: 도형 38"/>
            <p:cNvSpPr/>
            <p:nvPr/>
          </p:nvSpPr>
          <p:spPr>
            <a:xfrm>
              <a:off x="6278760" y="380268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0" name="자유형: 도형 39"/>
            <p:cNvSpPr/>
            <p:nvPr/>
          </p:nvSpPr>
          <p:spPr>
            <a:xfrm>
              <a:off x="6278760" y="305424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1" name="자유형: 도형 40"/>
            <p:cNvSpPr/>
            <p:nvPr/>
          </p:nvSpPr>
          <p:spPr>
            <a:xfrm>
              <a:off x="6278760" y="230580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2" name="자유형: 도형 41"/>
            <p:cNvSpPr/>
            <p:nvPr/>
          </p:nvSpPr>
          <p:spPr>
            <a:xfrm>
              <a:off x="6278760" y="155736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3" name="자유형: 도형 42"/>
            <p:cNvSpPr/>
            <p:nvPr/>
          </p:nvSpPr>
          <p:spPr>
            <a:xfrm>
              <a:off x="6278760" y="342108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4" name="자유형: 도형 43"/>
            <p:cNvSpPr/>
            <p:nvPr/>
          </p:nvSpPr>
          <p:spPr>
            <a:xfrm>
              <a:off x="6278760" y="267264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5" name="자유형: 도형 44"/>
            <p:cNvSpPr/>
            <p:nvPr/>
          </p:nvSpPr>
          <p:spPr>
            <a:xfrm>
              <a:off x="6278760" y="192672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6" name="자유형: 도형 45"/>
            <p:cNvSpPr/>
            <p:nvPr/>
          </p:nvSpPr>
          <p:spPr>
            <a:xfrm>
              <a:off x="6278760" y="4174560"/>
              <a:ext cx="4722480" cy="48960"/>
            </a:xfrm>
            <a:custGeom>
              <a:avLst/>
              <a:gdLst/>
              <a:ahLst/>
              <a:cxnLst/>
              <a:rect l="l" t="t" r="r" b="b"/>
              <a:pathLst>
                <a:path w="9847437" h="53958">
                  <a:moveTo>
                    <a:pt x="20234" y="20234"/>
                  </a:moveTo>
                  <a:lnTo>
                    <a:pt x="9851484" y="20234"/>
                  </a:lnTo>
                  <a:lnTo>
                    <a:pt x="9851484" y="39120"/>
                  </a:lnTo>
                  <a:lnTo>
                    <a:pt x="20235" y="3912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7" name="자유형: 도형 46"/>
            <p:cNvSpPr/>
            <p:nvPr/>
          </p:nvSpPr>
          <p:spPr>
            <a:xfrm>
              <a:off x="6270120" y="1185480"/>
              <a:ext cx="4735440" cy="3397320"/>
            </a:xfrm>
            <a:custGeom>
              <a:avLst/>
              <a:gdLst/>
              <a:ahLst/>
              <a:cxnLst/>
              <a:rect l="l" t="t" r="r" b="b"/>
              <a:pathLst>
                <a:path w="9874416" h="3723140">
                  <a:moveTo>
                    <a:pt x="9862276" y="3724489"/>
                  </a:moveTo>
                  <a:lnTo>
                    <a:pt x="20234" y="3724489"/>
                  </a:lnTo>
                  <a:lnTo>
                    <a:pt x="20234" y="20234"/>
                  </a:lnTo>
                  <a:lnTo>
                    <a:pt x="39120" y="20234"/>
                  </a:lnTo>
                  <a:lnTo>
                    <a:pt x="39120" y="3705603"/>
                  </a:lnTo>
                  <a:lnTo>
                    <a:pt x="9862276" y="37056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rgbClr val="FFFFFF">
                  <a:lumMod val="85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88" name="TextBox 47"/>
          <p:cNvSpPr/>
          <p:nvPr/>
        </p:nvSpPr>
        <p:spPr>
          <a:xfrm>
            <a:off x="6197400" y="5246640"/>
            <a:ext cx="50230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BASED ON PROJECTIONS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1489" name="TextBox 48"/>
          <p:cNvSpPr/>
          <p:nvPr/>
        </p:nvSpPr>
        <p:spPr>
          <a:xfrm>
            <a:off x="6197400" y="5716080"/>
            <a:ext cx="502308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90" name="TextBox 49"/>
          <p:cNvSpPr/>
          <p:nvPr/>
        </p:nvSpPr>
        <p:spPr>
          <a:xfrm>
            <a:off x="1065240" y="1206360"/>
            <a:ext cx="323712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Place subtitle text here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491" name="TextBox 50"/>
          <p:cNvSpPr/>
          <p:nvPr/>
        </p:nvSpPr>
        <p:spPr>
          <a:xfrm>
            <a:off x="1062360" y="2407680"/>
            <a:ext cx="323712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TextBox 26"/>
          <p:cNvSpPr/>
          <p:nvPr/>
        </p:nvSpPr>
        <p:spPr>
          <a:xfrm>
            <a:off x="2484720" y="736920"/>
            <a:ext cx="72223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KEYWORD SLIDE TITLE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493" name="TextBox 27"/>
          <p:cNvSpPr/>
          <p:nvPr/>
        </p:nvSpPr>
        <p:spPr>
          <a:xfrm>
            <a:off x="2484720" y="1195920"/>
            <a:ext cx="72223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94" name="TextBox 28"/>
          <p:cNvSpPr/>
          <p:nvPr/>
        </p:nvSpPr>
        <p:spPr>
          <a:xfrm>
            <a:off x="1607040" y="5129280"/>
            <a:ext cx="208944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95" name="직사각형 29"/>
          <p:cNvSpPr/>
          <p:nvPr/>
        </p:nvSpPr>
        <p:spPr>
          <a:xfrm>
            <a:off x="1607040" y="4764960"/>
            <a:ext cx="2089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96" name="TextBox 30"/>
          <p:cNvSpPr/>
          <p:nvPr/>
        </p:nvSpPr>
        <p:spPr>
          <a:xfrm>
            <a:off x="5051160" y="5129280"/>
            <a:ext cx="208944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97" name="직사각형 31"/>
          <p:cNvSpPr/>
          <p:nvPr/>
        </p:nvSpPr>
        <p:spPr>
          <a:xfrm>
            <a:off x="5051160" y="4764960"/>
            <a:ext cx="2089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498" name="TextBox 32"/>
          <p:cNvSpPr/>
          <p:nvPr/>
        </p:nvSpPr>
        <p:spPr>
          <a:xfrm>
            <a:off x="8495280" y="5129280"/>
            <a:ext cx="208944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499" name="직사각형 33"/>
          <p:cNvSpPr/>
          <p:nvPr/>
        </p:nvSpPr>
        <p:spPr>
          <a:xfrm>
            <a:off x="8495280" y="4764960"/>
            <a:ext cx="20894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TextBox 33"/>
          <p:cNvSpPr/>
          <p:nvPr/>
        </p:nvSpPr>
        <p:spPr>
          <a:xfrm>
            <a:off x="1436760" y="1127520"/>
            <a:ext cx="63568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Subject Title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501" name="타원 34"/>
          <p:cNvSpPr/>
          <p:nvPr/>
        </p:nvSpPr>
        <p:spPr>
          <a:xfrm>
            <a:off x="2327400" y="2305800"/>
            <a:ext cx="1228320" cy="122832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02" name="그룹 35"/>
          <p:cNvGrpSpPr/>
          <p:nvPr/>
        </p:nvGrpSpPr>
        <p:grpSpPr>
          <a:xfrm>
            <a:off x="2772000" y="2680560"/>
            <a:ext cx="339480" cy="452520"/>
            <a:chOff x="2772000" y="2680560"/>
            <a:chExt cx="339480" cy="452520"/>
          </a:xfrm>
        </p:grpSpPr>
        <p:sp>
          <p:nvSpPr>
            <p:cNvPr id="1503" name="자유형: 도형 36"/>
            <p:cNvSpPr/>
            <p:nvPr/>
          </p:nvSpPr>
          <p:spPr>
            <a:xfrm>
              <a:off x="2861640" y="2680560"/>
              <a:ext cx="164160" cy="87480"/>
            </a:xfrm>
            <a:custGeom>
              <a:avLst/>
              <a:gdLst/>
              <a:ahLst/>
              <a:cxnLst/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4" name="자유형: 도형 37"/>
            <p:cNvSpPr/>
            <p:nvPr/>
          </p:nvSpPr>
          <p:spPr>
            <a:xfrm>
              <a:off x="2772000" y="2706120"/>
              <a:ext cx="339480" cy="426960"/>
            </a:xfrm>
            <a:custGeom>
              <a:avLst/>
              <a:gdLst/>
              <a:ahLst/>
              <a:cxnLst/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05" name="타원 38"/>
          <p:cNvSpPr/>
          <p:nvPr/>
        </p:nvSpPr>
        <p:spPr>
          <a:xfrm>
            <a:off x="2327400" y="4091760"/>
            <a:ext cx="1228320" cy="122832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06" name="그룹 39"/>
          <p:cNvGrpSpPr/>
          <p:nvPr/>
        </p:nvGrpSpPr>
        <p:grpSpPr>
          <a:xfrm>
            <a:off x="2707200" y="4469040"/>
            <a:ext cx="432360" cy="443520"/>
            <a:chOff x="2707200" y="4469040"/>
            <a:chExt cx="432360" cy="443520"/>
          </a:xfrm>
        </p:grpSpPr>
        <p:sp>
          <p:nvSpPr>
            <p:cNvPr id="1507" name="자유형: 도형 40"/>
            <p:cNvSpPr/>
            <p:nvPr/>
          </p:nvSpPr>
          <p:spPr>
            <a:xfrm>
              <a:off x="2942640" y="4469040"/>
              <a:ext cx="196920" cy="196920"/>
            </a:xfrm>
            <a:custGeom>
              <a:avLst/>
              <a:gdLst/>
              <a:ahLst/>
              <a:cxnLst/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8" name="자유형: 도형 41"/>
            <p:cNvSpPr/>
            <p:nvPr/>
          </p:nvSpPr>
          <p:spPr>
            <a:xfrm>
              <a:off x="2773800" y="4715640"/>
              <a:ext cx="273600" cy="196920"/>
            </a:xfrm>
            <a:custGeom>
              <a:avLst/>
              <a:gdLst/>
              <a:ahLst/>
              <a:cxnLst/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09" name="자유형: 도형 42"/>
            <p:cNvSpPr/>
            <p:nvPr/>
          </p:nvSpPr>
          <p:spPr>
            <a:xfrm>
              <a:off x="2953080" y="4675320"/>
              <a:ext cx="164160" cy="153000"/>
            </a:xfrm>
            <a:custGeom>
              <a:avLst/>
              <a:gdLst/>
              <a:ahLst/>
              <a:cxnLst/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10" name="자유형: 도형 43"/>
            <p:cNvSpPr/>
            <p:nvPr/>
          </p:nvSpPr>
          <p:spPr>
            <a:xfrm>
              <a:off x="2707200" y="4511160"/>
              <a:ext cx="207720" cy="317520"/>
            </a:xfrm>
            <a:custGeom>
              <a:avLst/>
              <a:gdLst/>
              <a:ahLst/>
              <a:cxnLst/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11" name="TextBox 44"/>
          <p:cNvSpPr/>
          <p:nvPr/>
        </p:nvSpPr>
        <p:spPr>
          <a:xfrm>
            <a:off x="3888000" y="2822400"/>
            <a:ext cx="635688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512" name="직사각형 51"/>
          <p:cNvSpPr/>
          <p:nvPr/>
        </p:nvSpPr>
        <p:spPr>
          <a:xfrm>
            <a:off x="3888000" y="2280600"/>
            <a:ext cx="6343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513" name="TextBox 52"/>
          <p:cNvSpPr/>
          <p:nvPr/>
        </p:nvSpPr>
        <p:spPr>
          <a:xfrm>
            <a:off x="3888000" y="4608000"/>
            <a:ext cx="635688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0" strike="noStrike" spc="-1">
                <a:solidFill>
                  <a:srgbClr val="1C256C"/>
                </a:solidFill>
                <a:latin typeface="Rubik Light"/>
                <a:ea typeface="Arial Unicode MS"/>
              </a:rPr>
              <a:t>Lorem ipsum dolor sit amet, consectetur adipisicing elit, sed do eiusmod tempor incididunt ut labore et dolore magna aliqua.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514" name="직사각형 53"/>
          <p:cNvSpPr/>
          <p:nvPr/>
        </p:nvSpPr>
        <p:spPr>
          <a:xfrm>
            <a:off x="3888000" y="4066200"/>
            <a:ext cx="63432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Lorem ipsum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TextBox 64"/>
          <p:cNvSpPr/>
          <p:nvPr/>
        </p:nvSpPr>
        <p:spPr>
          <a:xfrm>
            <a:off x="520200" y="331920"/>
            <a:ext cx="1091988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Модель 3</a:t>
            </a:r>
            <a:r>
              <a:rPr lang="en-US" sz="28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FD (3-fluid dynamics)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856" name="자유형: 도형 81"/>
          <p:cNvSpPr/>
          <p:nvPr/>
        </p:nvSpPr>
        <p:spPr>
          <a:xfrm>
            <a:off x="5573520" y="4188960"/>
            <a:ext cx="288360" cy="328320"/>
          </a:xfrm>
          <a:custGeom>
            <a:avLst/>
            <a:gdLst/>
            <a:ahLst/>
            <a:cxnLst/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57" name="그룹 82"/>
          <p:cNvGrpSpPr/>
          <p:nvPr/>
        </p:nvGrpSpPr>
        <p:grpSpPr>
          <a:xfrm>
            <a:off x="5572080" y="2215440"/>
            <a:ext cx="328320" cy="314280"/>
            <a:chOff x="5572080" y="2215440"/>
            <a:chExt cx="328320" cy="314280"/>
          </a:xfrm>
        </p:grpSpPr>
        <p:sp>
          <p:nvSpPr>
            <p:cNvPr id="858" name="자유형: 도형 83"/>
            <p:cNvSpPr/>
            <p:nvPr/>
          </p:nvSpPr>
          <p:spPr>
            <a:xfrm>
              <a:off x="5660280" y="2281680"/>
              <a:ext cx="240120" cy="248040"/>
            </a:xfrm>
            <a:custGeom>
              <a:avLst/>
              <a:gdLst/>
              <a:ahLst/>
              <a:cxnLst/>
              <a:rect l="l" t="t" r="r" b="b"/>
              <a:pathLst>
                <a:path w="285750" h="295275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9" name="자유형: 도형 84"/>
            <p:cNvSpPr/>
            <p:nvPr/>
          </p:nvSpPr>
          <p:spPr>
            <a:xfrm>
              <a:off x="5572080" y="2215440"/>
              <a:ext cx="240120" cy="256320"/>
            </a:xfrm>
            <a:custGeom>
              <a:avLst/>
              <a:gdLst/>
              <a:ahLst/>
              <a:cxnLst/>
              <a:rect l="l" t="t" r="r" b="b"/>
              <a:pathLst>
                <a:path w="285750" h="30480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60" name="그룹 68"/>
          <p:cNvGrpSpPr/>
          <p:nvPr/>
        </p:nvGrpSpPr>
        <p:grpSpPr>
          <a:xfrm>
            <a:off x="804240" y="4155840"/>
            <a:ext cx="248040" cy="330840"/>
            <a:chOff x="804240" y="4155840"/>
            <a:chExt cx="248040" cy="330840"/>
          </a:xfrm>
        </p:grpSpPr>
        <p:sp>
          <p:nvSpPr>
            <p:cNvPr id="861" name="자유형: 도형 69"/>
            <p:cNvSpPr/>
            <p:nvPr/>
          </p:nvSpPr>
          <p:spPr>
            <a:xfrm>
              <a:off x="869760" y="4155840"/>
              <a:ext cx="119880" cy="63720"/>
            </a:xfrm>
            <a:custGeom>
              <a:avLst/>
              <a:gdLst/>
              <a:ahLst/>
              <a:cxnLst/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2" name="자유형: 도형 70"/>
            <p:cNvSpPr/>
            <p:nvPr/>
          </p:nvSpPr>
          <p:spPr>
            <a:xfrm>
              <a:off x="804240" y="4174560"/>
              <a:ext cx="248040" cy="312120"/>
            </a:xfrm>
            <a:custGeom>
              <a:avLst/>
              <a:gdLst/>
              <a:ahLst/>
              <a:cxnLst/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63" name="그룹 71"/>
          <p:cNvGrpSpPr/>
          <p:nvPr/>
        </p:nvGrpSpPr>
        <p:grpSpPr>
          <a:xfrm>
            <a:off x="814320" y="2187360"/>
            <a:ext cx="326880" cy="326520"/>
            <a:chOff x="814320" y="2187360"/>
            <a:chExt cx="326880" cy="326520"/>
          </a:xfrm>
        </p:grpSpPr>
        <p:sp>
          <p:nvSpPr>
            <p:cNvPr id="864" name="자유형: 도형 72"/>
            <p:cNvSpPr/>
            <p:nvPr/>
          </p:nvSpPr>
          <p:spPr>
            <a:xfrm>
              <a:off x="1085400" y="226260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2198" y="26146"/>
                  </a:moveTo>
                  <a:lnTo>
                    <a:pt x="46482" y="10430"/>
                  </a:lnTo>
                  <a:cubicBezTo>
                    <a:pt x="42100" y="6048"/>
                    <a:pt x="35052" y="6048"/>
                    <a:pt x="30766" y="10430"/>
                  </a:cubicBezTo>
                  <a:lnTo>
                    <a:pt x="7144" y="34052"/>
                  </a:lnTo>
                  <a:lnTo>
                    <a:pt x="38671" y="65580"/>
                  </a:lnTo>
                  <a:lnTo>
                    <a:pt x="62293" y="41958"/>
                  </a:lnTo>
                  <a:cubicBezTo>
                    <a:pt x="66580" y="37481"/>
                    <a:pt x="66580" y="30432"/>
                    <a:pt x="62198" y="2614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5" name="자유형: 도형 73"/>
            <p:cNvSpPr/>
            <p:nvPr/>
          </p:nvSpPr>
          <p:spPr>
            <a:xfrm>
              <a:off x="1017360" y="2298600"/>
              <a:ext cx="87840" cy="87840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9725" y="59531"/>
                  </a:moveTo>
                  <a:lnTo>
                    <a:pt x="7438" y="96488"/>
                  </a:lnTo>
                  <a:cubicBezTo>
                    <a:pt x="6771" y="98488"/>
                    <a:pt x="7247" y="100584"/>
                    <a:pt x="8771" y="102108"/>
                  </a:cubicBezTo>
                  <a:cubicBezTo>
                    <a:pt x="10200" y="103537"/>
                    <a:pt x="12391" y="104108"/>
                    <a:pt x="14391" y="103442"/>
                  </a:cubicBezTo>
                  <a:lnTo>
                    <a:pt x="51348" y="91154"/>
                  </a:lnTo>
                  <a:lnTo>
                    <a:pt x="104021" y="38672"/>
                  </a:lnTo>
                  <a:lnTo>
                    <a:pt x="72494" y="7144"/>
                  </a:lnTo>
                  <a:lnTo>
                    <a:pt x="19725" y="595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6" name="자유형: 도형 74"/>
            <p:cNvSpPr/>
            <p:nvPr/>
          </p:nvSpPr>
          <p:spPr>
            <a:xfrm>
              <a:off x="814320" y="2225520"/>
              <a:ext cx="216000" cy="288360"/>
            </a:xfrm>
            <a:custGeom>
              <a:avLst/>
              <a:gdLst/>
              <a:ahLst/>
              <a:cxnLst/>
              <a:rect l="l" t="t" r="r" b="b"/>
              <a:pathLst>
                <a:path w="257175" h="342900">
                  <a:moveTo>
                    <a:pt x="29432" y="308705"/>
                  </a:moveTo>
                  <a:lnTo>
                    <a:pt x="2943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850"/>
                    <a:pt x="29432" y="314897"/>
                    <a:pt x="29432" y="3087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7" name="자유형: 도형 75"/>
            <p:cNvSpPr/>
            <p:nvPr/>
          </p:nvSpPr>
          <p:spPr>
            <a:xfrm>
              <a:off x="927720" y="2244240"/>
              <a:ext cx="23760" cy="23760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8" name="자유형: 도형 76"/>
            <p:cNvSpPr/>
            <p:nvPr/>
          </p:nvSpPr>
          <p:spPr>
            <a:xfrm>
              <a:off x="909000" y="2300760"/>
              <a:ext cx="63720" cy="47880"/>
            </a:xfrm>
            <a:custGeom>
              <a:avLst/>
              <a:gdLst/>
              <a:ahLst/>
              <a:cxnLst/>
              <a:rect l="l" t="t" r="r" b="b"/>
              <a:pathLst>
                <a:path w="76200" h="57150">
                  <a:moveTo>
                    <a:pt x="40576" y="7144"/>
                  </a:moveTo>
                  <a:cubicBezTo>
                    <a:pt x="22098" y="7144"/>
                    <a:pt x="7144" y="22098"/>
                    <a:pt x="7144" y="40577"/>
                  </a:cubicBezTo>
                  <a:lnTo>
                    <a:pt x="7144" y="51721"/>
                  </a:lnTo>
                  <a:lnTo>
                    <a:pt x="74009" y="51721"/>
                  </a:lnTo>
                  <a:lnTo>
                    <a:pt x="74009" y="40577"/>
                  </a:lnTo>
                  <a:cubicBezTo>
                    <a:pt x="74009" y="22098"/>
                    <a:pt x="59055" y="7144"/>
                    <a:pt x="40576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9" name="자유형: 도형 77"/>
            <p:cNvSpPr/>
            <p:nvPr/>
          </p:nvSpPr>
          <p:spPr>
            <a:xfrm>
              <a:off x="852120" y="2187360"/>
              <a:ext cx="216000" cy="288360"/>
            </a:xfrm>
            <a:custGeom>
              <a:avLst/>
              <a:gdLst/>
              <a:ahLst/>
              <a:cxnLst/>
              <a:rect l="l" t="t" r="r" b="b"/>
              <a:pathLst>
                <a:path w="257175" h="342900">
                  <a:moveTo>
                    <a:pt x="189357" y="249936"/>
                  </a:moveTo>
                  <a:cubicBezTo>
                    <a:pt x="181832" y="242316"/>
                    <a:pt x="179260" y="231458"/>
                    <a:pt x="182594" y="221551"/>
                  </a:cubicBezTo>
                  <a:lnTo>
                    <a:pt x="196596" y="179642"/>
                  </a:lnTo>
                  <a:lnTo>
                    <a:pt x="252984" y="123254"/>
                  </a:lnTo>
                  <a:lnTo>
                    <a:pt x="252984" y="97155"/>
                  </a:lnTo>
                  <a:lnTo>
                    <a:pt x="174974" y="97155"/>
                  </a:lnTo>
                  <a:cubicBezTo>
                    <a:pt x="168783" y="97155"/>
                    <a:pt x="163830" y="92202"/>
                    <a:pt x="163830" y="86011"/>
                  </a:cubicBezTo>
                  <a:lnTo>
                    <a:pt x="163830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44793"/>
                  </a:lnTo>
                  <a:lnTo>
                    <a:pt x="214408" y="257747"/>
                  </a:lnTo>
                  <a:cubicBezTo>
                    <a:pt x="204597" y="258223"/>
                    <a:pt x="197263" y="257651"/>
                    <a:pt x="189357" y="249936"/>
                  </a:cubicBezTo>
                  <a:close/>
                  <a:moveTo>
                    <a:pt x="152686" y="297656"/>
                  </a:moveTo>
                  <a:lnTo>
                    <a:pt x="63532" y="297656"/>
                  </a:lnTo>
                  <a:cubicBezTo>
                    <a:pt x="57341" y="297656"/>
                    <a:pt x="52388" y="292703"/>
                    <a:pt x="52388" y="286512"/>
                  </a:cubicBezTo>
                  <a:cubicBezTo>
                    <a:pt x="52388" y="280321"/>
                    <a:pt x="57341" y="275368"/>
                    <a:pt x="63532" y="275368"/>
                  </a:cubicBezTo>
                  <a:lnTo>
                    <a:pt x="152686" y="275368"/>
                  </a:lnTo>
                  <a:cubicBezTo>
                    <a:pt x="158877" y="275368"/>
                    <a:pt x="163830" y="280321"/>
                    <a:pt x="163830" y="286512"/>
                  </a:cubicBezTo>
                  <a:cubicBezTo>
                    <a:pt x="163830" y="292608"/>
                    <a:pt x="158877" y="297656"/>
                    <a:pt x="152686" y="297656"/>
                  </a:cubicBezTo>
                  <a:close/>
                  <a:moveTo>
                    <a:pt x="152686" y="253079"/>
                  </a:moveTo>
                  <a:lnTo>
                    <a:pt x="63532" y="253079"/>
                  </a:lnTo>
                  <a:cubicBezTo>
                    <a:pt x="57341" y="253079"/>
                    <a:pt x="52388" y="248126"/>
                    <a:pt x="52388" y="241935"/>
                  </a:cubicBezTo>
                  <a:cubicBezTo>
                    <a:pt x="52388" y="235744"/>
                    <a:pt x="57341" y="230791"/>
                    <a:pt x="63532" y="230791"/>
                  </a:cubicBezTo>
                  <a:lnTo>
                    <a:pt x="152686" y="230791"/>
                  </a:lnTo>
                  <a:cubicBezTo>
                    <a:pt x="158877" y="230791"/>
                    <a:pt x="163830" y="235744"/>
                    <a:pt x="163830" y="241935"/>
                  </a:cubicBezTo>
                  <a:cubicBezTo>
                    <a:pt x="163830" y="248126"/>
                    <a:pt x="158877" y="253079"/>
                    <a:pt x="152686" y="253079"/>
                  </a:cubicBezTo>
                  <a:close/>
                  <a:moveTo>
                    <a:pt x="163830" y="197358"/>
                  </a:moveTo>
                  <a:cubicBezTo>
                    <a:pt x="163830" y="203549"/>
                    <a:pt x="158877" y="208502"/>
                    <a:pt x="152686" y="208502"/>
                  </a:cubicBezTo>
                  <a:lnTo>
                    <a:pt x="63532" y="208502"/>
                  </a:lnTo>
                  <a:cubicBezTo>
                    <a:pt x="57341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9630" y="119348"/>
                    <a:pt x="74676" y="104394"/>
                    <a:pt x="74676" y="85916"/>
                  </a:cubicBezTo>
                  <a:cubicBezTo>
                    <a:pt x="74676" y="67437"/>
                    <a:pt x="89630" y="52483"/>
                    <a:pt x="108109" y="52483"/>
                  </a:cubicBezTo>
                  <a:cubicBezTo>
                    <a:pt x="126587" y="52483"/>
                    <a:pt x="141542" y="67437"/>
                    <a:pt x="141542" y="85916"/>
                  </a:cubicBezTo>
                  <a:cubicBezTo>
                    <a:pt x="141542" y="104394"/>
                    <a:pt x="126587" y="119348"/>
                    <a:pt x="108109" y="119348"/>
                  </a:cubicBezTo>
                  <a:cubicBezTo>
                    <a:pt x="138875" y="119348"/>
                    <a:pt x="163830" y="144304"/>
                    <a:pt x="163830" y="175070"/>
                  </a:cubicBezTo>
                  <a:lnTo>
                    <a:pt x="163830" y="1973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0" name="자유형: 도형 78"/>
            <p:cNvSpPr/>
            <p:nvPr/>
          </p:nvSpPr>
          <p:spPr>
            <a:xfrm>
              <a:off x="1002600" y="2187360"/>
              <a:ext cx="63720" cy="6372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71" name="직사각형 90"/>
          <p:cNvSpPr/>
          <p:nvPr/>
        </p:nvSpPr>
        <p:spPr>
          <a:xfrm>
            <a:off x="5899680" y="1482120"/>
            <a:ext cx="6248880" cy="47075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Модель 3</a:t>
            </a:r>
            <a:r>
              <a:rPr lang="en-US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FD 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описывает динамику от ранней неравновесной стадии</a:t>
            </a:r>
            <a:r>
              <a:rPr lang="ru-RU" sz="2000" b="1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вплоть до замораживания. В модели материя описывается тремя жидкостями:</a:t>
            </a:r>
            <a:endParaRPr lang="en-US" sz="2000" b="0" strike="noStrike" spc="-1" dirty="0">
              <a:solidFill>
                <a:srgbClr val="1C256C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 dirty="0">
              <a:solidFill>
                <a:srgbClr val="1C256C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1C256C"/>
              </a:buClr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Две барионные </a:t>
            </a:r>
            <a:r>
              <a:rPr lang="ru-RU" sz="2000" b="0" strike="noStrike" spc="-1" dirty="0" smtClean="0">
                <a:solidFill>
                  <a:srgbClr val="1C256C"/>
                </a:solidFill>
                <a:latin typeface="Montserrat Black"/>
                <a:ea typeface="Arial Unicode MS"/>
              </a:rPr>
              <a:t>жидкости, </a:t>
            </a:r>
            <a:r>
              <a:rPr lang="ru-RU" sz="2000" b="0" strike="noStrike" spc="-1" dirty="0" smtClean="0">
                <a:solidFill>
                  <a:srgbClr val="1C256C"/>
                </a:solidFill>
                <a:latin typeface="Rubik Light"/>
                <a:ea typeface="Arial Unicode MS"/>
              </a:rPr>
              <a:t>первоначально связанные 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с начальными нуклонами, входящими в состав ядра-снаряда (</a:t>
            </a:r>
            <a:r>
              <a:rPr lang="en-US" sz="2000" b="1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p</a:t>
            </a:r>
            <a:r>
              <a:rPr lang="en-US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rojectile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)</a:t>
            </a:r>
            <a:r>
              <a:rPr lang="en-US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и ядра-мишени (</a:t>
            </a:r>
            <a:r>
              <a:rPr lang="en-US" sz="2000" b="1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t</a:t>
            </a:r>
            <a:r>
              <a:rPr lang="en-US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arget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);</a:t>
            </a:r>
            <a:endParaRPr lang="en-US" sz="2000" b="0" strike="noStrike" spc="-1" dirty="0">
              <a:solidFill>
                <a:srgbClr val="1C256C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2000" b="0" strike="noStrike" spc="-1" dirty="0">
              <a:solidFill>
                <a:srgbClr val="1C256C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1C256C"/>
              </a:buClr>
              <a:buFont typeface="Wingdings" charset="2"/>
              <a:buChar char=""/>
            </a:pPr>
            <a:r>
              <a:rPr lang="ru-RU" sz="2000" b="0" strike="noStrike" spc="-1" dirty="0" err="1">
                <a:solidFill>
                  <a:srgbClr val="1C256C"/>
                </a:solidFill>
                <a:latin typeface="Montserrat Black"/>
                <a:ea typeface="Arial Unicode MS"/>
              </a:rPr>
              <a:t>Файрбольная</a:t>
            </a:r>
            <a:r>
              <a:rPr lang="ru-RU" sz="20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 жидкость 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(</a:t>
            </a:r>
            <a:r>
              <a:rPr lang="en-US" sz="2000" b="0" strike="noStrike" spc="-1" dirty="0">
                <a:solidFill>
                  <a:srgbClr val="1C256C"/>
                </a:solidFill>
                <a:latin typeface="Montserrat Black"/>
                <a:ea typeface="Arial Unicode MS"/>
              </a:rPr>
              <a:t>f</a:t>
            </a:r>
            <a:r>
              <a:rPr lang="en-US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ireball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), содержащая частицы, образующиеся в процессе эволюции системы, которые заселяют преимущественно область центральных </a:t>
            </a:r>
            <a:r>
              <a:rPr lang="ru-RU" sz="2000" b="0" strike="noStrike" spc="-1" dirty="0" err="1">
                <a:solidFill>
                  <a:srgbClr val="1C256C"/>
                </a:solidFill>
                <a:latin typeface="Rubik Light"/>
                <a:ea typeface="Arial Unicode MS"/>
              </a:rPr>
              <a:t>быстрот</a:t>
            </a:r>
            <a:r>
              <a:rPr lang="ru-RU" sz="20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.</a:t>
            </a:r>
            <a:endParaRPr lang="en-US" sz="2000" b="0" strike="noStrike" spc="-1" dirty="0">
              <a:solidFill>
                <a:srgbClr val="1C256C"/>
              </a:solidFill>
              <a:latin typeface="Arial"/>
            </a:endParaRPr>
          </a:p>
        </p:txBody>
      </p:sp>
      <p:pic>
        <p:nvPicPr>
          <p:cNvPr id="872" name="Picture 10"/>
          <p:cNvPicPr/>
          <p:nvPr/>
        </p:nvPicPr>
        <p:blipFill>
          <a:blip r:embed="rId2"/>
          <a:stretch/>
        </p:blipFill>
        <p:spPr>
          <a:xfrm>
            <a:off x="713160" y="972000"/>
            <a:ext cx="4389840" cy="2818440"/>
          </a:xfrm>
          <a:prstGeom prst="rect">
            <a:avLst/>
          </a:prstGeom>
          <a:ln w="0">
            <a:noFill/>
          </a:ln>
        </p:spPr>
      </p:pic>
      <p:sp>
        <p:nvSpPr>
          <p:cNvPr id="873" name="TextBox 27"/>
          <p:cNvSpPr/>
          <p:nvPr/>
        </p:nvSpPr>
        <p:spPr>
          <a:xfrm>
            <a:off x="209160" y="6048000"/>
            <a:ext cx="545040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1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Рис. :</a:t>
            </a:r>
            <a:r>
              <a:rPr lang="ru-RU" sz="14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Система сталкивающихся ядер и связанные с ней жидкости</a:t>
            </a:r>
            <a:r>
              <a:rPr lang="en-US" sz="14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(</a:t>
            </a:r>
            <a:r>
              <a:rPr lang="ru-RU" sz="14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вверху</a:t>
            </a:r>
            <a:r>
              <a:rPr lang="en-US" sz="14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)</a:t>
            </a:r>
            <a:r>
              <a:rPr lang="ru-RU" sz="1400" b="0" strike="noStrike" spc="-1" dirty="0">
                <a:solidFill>
                  <a:srgbClr val="1C256C"/>
                </a:solidFill>
                <a:latin typeface="Rubik Light"/>
                <a:ea typeface="Arial Unicode MS"/>
              </a:rPr>
              <a:t> и функции распределения в зависимости от импульса вдоль пучка (внизу)</a:t>
            </a:r>
            <a:endParaRPr lang="en-US" sz="1400" b="0" strike="noStrike" spc="-1" dirty="0">
              <a:solidFill>
                <a:srgbClr val="1C256C"/>
              </a:solidFill>
              <a:latin typeface="Arial"/>
            </a:endParaRPr>
          </a:p>
        </p:txBody>
      </p:sp>
      <p:pic>
        <p:nvPicPr>
          <p:cNvPr id="874" name="Рисунок 1"/>
          <p:cNvPicPr/>
          <p:nvPr/>
        </p:nvPicPr>
        <p:blipFill>
          <a:blip r:embed="rId3"/>
          <a:stretch/>
        </p:blipFill>
        <p:spPr>
          <a:xfrm>
            <a:off x="520200" y="3729600"/>
            <a:ext cx="4119480" cy="2295360"/>
          </a:xfrm>
          <a:prstGeom prst="rect">
            <a:avLst/>
          </a:prstGeom>
          <a:ln w="0">
            <a:noFill/>
          </a:ln>
        </p:spPr>
      </p:pic>
      <p:sp>
        <p:nvSpPr>
          <p:cNvPr id="23" name="TextBox 7"/>
          <p:cNvSpPr/>
          <p:nvPr/>
        </p:nvSpPr>
        <p:spPr>
          <a:xfrm>
            <a:off x="11358720" y="6175800"/>
            <a:ext cx="30666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7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TextBox 64"/>
          <p:cNvSpPr/>
          <p:nvPr/>
        </p:nvSpPr>
        <p:spPr>
          <a:xfrm>
            <a:off x="1141560" y="3420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Модель 3</a:t>
            </a: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FD</a:t>
            </a:r>
            <a:r>
              <a:rPr lang="ru-RU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: основные уравнения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877" name="자유형: 도형 81"/>
          <p:cNvSpPr/>
          <p:nvPr/>
        </p:nvSpPr>
        <p:spPr>
          <a:xfrm>
            <a:off x="5573520" y="4188960"/>
            <a:ext cx="288360" cy="328320"/>
          </a:xfrm>
          <a:custGeom>
            <a:avLst/>
            <a:gdLst/>
            <a:ahLst/>
            <a:cxnLst/>
            <a:rect l="l" t="t" r="r" b="b"/>
            <a:pathLst>
              <a:path w="342900" h="390525">
                <a:moveTo>
                  <a:pt x="336869" y="48482"/>
                </a:moveTo>
                <a:cubicBezTo>
                  <a:pt x="330678" y="24098"/>
                  <a:pt x="309723" y="7144"/>
                  <a:pt x="286006" y="7144"/>
                </a:cubicBezTo>
                <a:cubicBezTo>
                  <a:pt x="286006" y="7144"/>
                  <a:pt x="286006" y="7144"/>
                  <a:pt x="286006" y="7144"/>
                </a:cubicBezTo>
                <a:lnTo>
                  <a:pt x="255716" y="7144"/>
                </a:lnTo>
                <a:lnTo>
                  <a:pt x="90172" y="7144"/>
                </a:lnTo>
                <a:lnTo>
                  <a:pt x="59882" y="7144"/>
                </a:lnTo>
                <a:cubicBezTo>
                  <a:pt x="59882" y="7144"/>
                  <a:pt x="59882" y="7144"/>
                  <a:pt x="59882" y="7144"/>
                </a:cubicBezTo>
                <a:cubicBezTo>
                  <a:pt x="36165" y="7144"/>
                  <a:pt x="15305" y="24194"/>
                  <a:pt x="9019" y="48482"/>
                </a:cubicBezTo>
                <a:cubicBezTo>
                  <a:pt x="5876" y="60865"/>
                  <a:pt x="5113" y="80581"/>
                  <a:pt x="19592" y="103727"/>
                </a:cubicBezTo>
                <a:cubicBezTo>
                  <a:pt x="30640" y="121444"/>
                  <a:pt x="48738" y="137731"/>
                  <a:pt x="73217" y="152305"/>
                </a:cubicBezTo>
                <a:cubicBezTo>
                  <a:pt x="76265" y="198501"/>
                  <a:pt x="110841" y="236220"/>
                  <a:pt x="155704" y="244126"/>
                </a:cubicBezTo>
                <a:lnTo>
                  <a:pt x="155704" y="282035"/>
                </a:lnTo>
                <a:lnTo>
                  <a:pt x="102459" y="282035"/>
                </a:lnTo>
                <a:cubicBezTo>
                  <a:pt x="92934" y="282035"/>
                  <a:pt x="85124" y="289751"/>
                  <a:pt x="85124" y="299371"/>
                </a:cubicBezTo>
                <a:lnTo>
                  <a:pt x="85124" y="370332"/>
                </a:lnTo>
                <a:cubicBezTo>
                  <a:pt x="85124" y="379857"/>
                  <a:pt x="92839" y="387667"/>
                  <a:pt x="102459" y="387667"/>
                </a:cubicBezTo>
                <a:lnTo>
                  <a:pt x="244001" y="387667"/>
                </a:lnTo>
                <a:cubicBezTo>
                  <a:pt x="253526" y="387667"/>
                  <a:pt x="261336" y="379952"/>
                  <a:pt x="261336" y="370332"/>
                </a:cubicBezTo>
                <a:lnTo>
                  <a:pt x="261336" y="299371"/>
                </a:lnTo>
                <a:cubicBezTo>
                  <a:pt x="261336" y="289846"/>
                  <a:pt x="253621" y="282035"/>
                  <a:pt x="244001" y="282035"/>
                </a:cubicBezTo>
                <a:lnTo>
                  <a:pt x="190756" y="282035"/>
                </a:lnTo>
                <a:lnTo>
                  <a:pt x="190756" y="244221"/>
                </a:lnTo>
                <a:cubicBezTo>
                  <a:pt x="235238" y="236410"/>
                  <a:pt x="269908" y="198596"/>
                  <a:pt x="272862" y="152305"/>
                </a:cubicBezTo>
                <a:cubicBezTo>
                  <a:pt x="297246" y="137731"/>
                  <a:pt x="315247" y="121444"/>
                  <a:pt x="326297" y="103822"/>
                </a:cubicBezTo>
                <a:cubicBezTo>
                  <a:pt x="340774" y="80581"/>
                  <a:pt x="340013" y="60865"/>
                  <a:pt x="336869" y="48482"/>
                </a:cubicBezTo>
                <a:close/>
                <a:moveTo>
                  <a:pt x="42833" y="57340"/>
                </a:moveTo>
                <a:cubicBezTo>
                  <a:pt x="45405" y="47244"/>
                  <a:pt x="53501" y="42005"/>
                  <a:pt x="60168" y="42005"/>
                </a:cubicBezTo>
                <a:lnTo>
                  <a:pt x="60168" y="42005"/>
                </a:lnTo>
                <a:lnTo>
                  <a:pt x="73217" y="42005"/>
                </a:lnTo>
                <a:lnTo>
                  <a:pt x="73313" y="110871"/>
                </a:lnTo>
                <a:cubicBezTo>
                  <a:pt x="46643" y="90297"/>
                  <a:pt x="39499" y="70580"/>
                  <a:pt x="42833" y="57340"/>
                </a:cubicBezTo>
                <a:close/>
                <a:moveTo>
                  <a:pt x="273052" y="110776"/>
                </a:moveTo>
                <a:lnTo>
                  <a:pt x="273052" y="42005"/>
                </a:lnTo>
                <a:lnTo>
                  <a:pt x="286101" y="42005"/>
                </a:lnTo>
                <a:lnTo>
                  <a:pt x="286101" y="42005"/>
                </a:lnTo>
                <a:cubicBezTo>
                  <a:pt x="292769" y="42005"/>
                  <a:pt x="300865" y="47244"/>
                  <a:pt x="303436" y="57340"/>
                </a:cubicBezTo>
                <a:cubicBezTo>
                  <a:pt x="306865" y="70580"/>
                  <a:pt x="299722" y="90202"/>
                  <a:pt x="273052" y="11077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8" name="그룹 82"/>
          <p:cNvGrpSpPr/>
          <p:nvPr/>
        </p:nvGrpSpPr>
        <p:grpSpPr>
          <a:xfrm>
            <a:off x="5572080" y="2215440"/>
            <a:ext cx="328320" cy="314280"/>
            <a:chOff x="5572080" y="2215440"/>
            <a:chExt cx="328320" cy="314280"/>
          </a:xfrm>
        </p:grpSpPr>
        <p:sp>
          <p:nvSpPr>
            <p:cNvPr id="879" name="자유형: 도형 83"/>
            <p:cNvSpPr/>
            <p:nvPr/>
          </p:nvSpPr>
          <p:spPr>
            <a:xfrm>
              <a:off x="5660280" y="2281680"/>
              <a:ext cx="240120" cy="248040"/>
            </a:xfrm>
            <a:custGeom>
              <a:avLst/>
              <a:gdLst/>
              <a:ahLst/>
              <a:cxnLst/>
              <a:rect l="l" t="t" r="r" b="b"/>
              <a:pathLst>
                <a:path w="285750" h="295275">
                  <a:moveTo>
                    <a:pt x="266033" y="7144"/>
                  </a:moveTo>
                  <a:lnTo>
                    <a:pt x="215455" y="7144"/>
                  </a:lnTo>
                  <a:lnTo>
                    <a:pt x="215455" y="24194"/>
                  </a:lnTo>
                  <a:lnTo>
                    <a:pt x="215455" y="40958"/>
                  </a:lnTo>
                  <a:lnTo>
                    <a:pt x="215455" y="142589"/>
                  </a:lnTo>
                  <a:cubicBezTo>
                    <a:pt x="215455" y="170402"/>
                    <a:pt x="192881" y="192977"/>
                    <a:pt x="165068" y="192977"/>
                  </a:cubicBezTo>
                  <a:lnTo>
                    <a:pt x="61436" y="192977"/>
                  </a:lnTo>
                  <a:lnTo>
                    <a:pt x="45529" y="204121"/>
                  </a:lnTo>
                  <a:lnTo>
                    <a:pt x="21621" y="220885"/>
                  </a:lnTo>
                  <a:lnTo>
                    <a:pt x="7144" y="231077"/>
                  </a:lnTo>
                  <a:cubicBezTo>
                    <a:pt x="10191" y="235077"/>
                    <a:pt x="14954" y="237649"/>
                    <a:pt x="20383" y="237649"/>
                  </a:cubicBezTo>
                  <a:lnTo>
                    <a:pt x="134683" y="237649"/>
                  </a:lnTo>
                  <a:lnTo>
                    <a:pt x="215836" y="294418"/>
                  </a:lnTo>
                  <a:cubicBezTo>
                    <a:pt x="218694" y="296418"/>
                    <a:pt x="222028" y="297466"/>
                    <a:pt x="225457" y="297466"/>
                  </a:cubicBezTo>
                  <a:cubicBezTo>
                    <a:pt x="229457" y="297466"/>
                    <a:pt x="233457" y="296037"/>
                    <a:pt x="236696" y="293084"/>
                  </a:cubicBezTo>
                  <a:cubicBezTo>
                    <a:pt x="240220" y="289846"/>
                    <a:pt x="242125" y="285179"/>
                    <a:pt x="242125" y="280416"/>
                  </a:cubicBezTo>
                  <a:lnTo>
                    <a:pt x="242125" y="238411"/>
                  </a:lnTo>
                  <a:lnTo>
                    <a:pt x="266223" y="238411"/>
                  </a:lnTo>
                  <a:cubicBezTo>
                    <a:pt x="275463" y="238411"/>
                    <a:pt x="282987" y="230886"/>
                    <a:pt x="282987" y="221647"/>
                  </a:cubicBezTo>
                  <a:lnTo>
                    <a:pt x="282987" y="24003"/>
                  </a:lnTo>
                  <a:cubicBezTo>
                    <a:pt x="283083" y="14669"/>
                    <a:pt x="275463" y="7144"/>
                    <a:pt x="266033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0" name="자유형: 도형 84"/>
            <p:cNvSpPr/>
            <p:nvPr/>
          </p:nvSpPr>
          <p:spPr>
            <a:xfrm>
              <a:off x="5572080" y="2215440"/>
              <a:ext cx="240120" cy="256320"/>
            </a:xfrm>
            <a:custGeom>
              <a:avLst/>
              <a:gdLst/>
              <a:ahLst/>
              <a:cxnLst/>
              <a:rect l="l" t="t" r="r" b="b"/>
              <a:pathLst>
                <a:path w="285750" h="304800">
                  <a:moveTo>
                    <a:pt x="269748" y="7144"/>
                  </a:moveTo>
                  <a:lnTo>
                    <a:pt x="23908" y="7144"/>
                  </a:lnTo>
                  <a:cubicBezTo>
                    <a:pt x="14668" y="7144"/>
                    <a:pt x="7144" y="14668"/>
                    <a:pt x="7144" y="23908"/>
                  </a:cubicBezTo>
                  <a:lnTo>
                    <a:pt x="7144" y="221361"/>
                  </a:lnTo>
                  <a:cubicBezTo>
                    <a:pt x="7144" y="230600"/>
                    <a:pt x="14668" y="238125"/>
                    <a:pt x="23908" y="238125"/>
                  </a:cubicBezTo>
                  <a:lnTo>
                    <a:pt x="47244" y="238125"/>
                  </a:lnTo>
                  <a:lnTo>
                    <a:pt x="47244" y="281178"/>
                  </a:lnTo>
                  <a:cubicBezTo>
                    <a:pt x="47244" y="285655"/>
                    <a:pt x="48863" y="290036"/>
                    <a:pt x="52007" y="293180"/>
                  </a:cubicBezTo>
                  <a:cubicBezTo>
                    <a:pt x="55340" y="296609"/>
                    <a:pt x="59722" y="298228"/>
                    <a:pt x="64008" y="298228"/>
                  </a:cubicBezTo>
                  <a:cubicBezTo>
                    <a:pt x="67342" y="298228"/>
                    <a:pt x="70771" y="297180"/>
                    <a:pt x="73628" y="295180"/>
                  </a:cubicBezTo>
                  <a:lnTo>
                    <a:pt x="107632" y="271367"/>
                  </a:lnTo>
                  <a:lnTo>
                    <a:pt x="124396" y="259651"/>
                  </a:lnTo>
                  <a:lnTo>
                    <a:pt x="141161" y="247936"/>
                  </a:lnTo>
                  <a:lnTo>
                    <a:pt x="154972" y="238220"/>
                  </a:lnTo>
                  <a:lnTo>
                    <a:pt x="269653" y="238220"/>
                  </a:lnTo>
                  <a:cubicBezTo>
                    <a:pt x="278892" y="238220"/>
                    <a:pt x="286417" y="230695"/>
                    <a:pt x="286417" y="221456"/>
                  </a:cubicBezTo>
                  <a:lnTo>
                    <a:pt x="286417" y="119158"/>
                  </a:lnTo>
                  <a:lnTo>
                    <a:pt x="286417" y="102394"/>
                  </a:lnTo>
                  <a:lnTo>
                    <a:pt x="286417" y="85630"/>
                  </a:lnTo>
                  <a:lnTo>
                    <a:pt x="286417" y="24003"/>
                  </a:lnTo>
                  <a:cubicBezTo>
                    <a:pt x="286512" y="14668"/>
                    <a:pt x="279082" y="7144"/>
                    <a:pt x="269748" y="7144"/>
                  </a:cubicBezTo>
                  <a:close/>
                  <a:moveTo>
                    <a:pt x="219170" y="160877"/>
                  </a:moveTo>
                  <a:cubicBezTo>
                    <a:pt x="217932" y="169164"/>
                    <a:pt x="210598" y="175165"/>
                    <a:pt x="202216" y="175165"/>
                  </a:cubicBezTo>
                  <a:lnTo>
                    <a:pt x="192405" y="175165"/>
                  </a:lnTo>
                  <a:lnTo>
                    <a:pt x="91630" y="175165"/>
                  </a:lnTo>
                  <a:cubicBezTo>
                    <a:pt x="82582" y="175165"/>
                    <a:pt x="74771" y="168116"/>
                    <a:pt x="74486" y="158972"/>
                  </a:cubicBezTo>
                  <a:cubicBezTo>
                    <a:pt x="74200" y="149447"/>
                    <a:pt x="81725" y="141732"/>
                    <a:pt x="91154" y="141732"/>
                  </a:cubicBezTo>
                  <a:lnTo>
                    <a:pt x="202597" y="141732"/>
                  </a:lnTo>
                  <a:cubicBezTo>
                    <a:pt x="209265" y="141732"/>
                    <a:pt x="215075" y="145637"/>
                    <a:pt x="217741" y="151352"/>
                  </a:cubicBezTo>
                  <a:cubicBezTo>
                    <a:pt x="219075" y="154114"/>
                    <a:pt x="219646" y="157353"/>
                    <a:pt x="219170" y="160877"/>
                  </a:cubicBezTo>
                  <a:close/>
                  <a:moveTo>
                    <a:pt x="202597" y="108204"/>
                  </a:moveTo>
                  <a:lnTo>
                    <a:pt x="91630" y="108204"/>
                  </a:lnTo>
                  <a:cubicBezTo>
                    <a:pt x="82582" y="108204"/>
                    <a:pt x="74771" y="101155"/>
                    <a:pt x="74486" y="92107"/>
                  </a:cubicBezTo>
                  <a:cubicBezTo>
                    <a:pt x="74200" y="82582"/>
                    <a:pt x="81725" y="74771"/>
                    <a:pt x="91154" y="74771"/>
                  </a:cubicBezTo>
                  <a:lnTo>
                    <a:pt x="202597" y="74771"/>
                  </a:lnTo>
                  <a:cubicBezTo>
                    <a:pt x="211836" y="74771"/>
                    <a:pt x="219361" y="82296"/>
                    <a:pt x="219361" y="91535"/>
                  </a:cubicBezTo>
                  <a:cubicBezTo>
                    <a:pt x="219266" y="100774"/>
                    <a:pt x="211836" y="108204"/>
                    <a:pt x="202597" y="10820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81" name="그룹 68"/>
          <p:cNvGrpSpPr/>
          <p:nvPr/>
        </p:nvGrpSpPr>
        <p:grpSpPr>
          <a:xfrm>
            <a:off x="804240" y="4155840"/>
            <a:ext cx="248040" cy="330840"/>
            <a:chOff x="804240" y="4155840"/>
            <a:chExt cx="248040" cy="330840"/>
          </a:xfrm>
        </p:grpSpPr>
        <p:sp>
          <p:nvSpPr>
            <p:cNvPr id="882" name="자유형: 도형 69"/>
            <p:cNvSpPr/>
            <p:nvPr/>
          </p:nvSpPr>
          <p:spPr>
            <a:xfrm>
              <a:off x="869760" y="4155840"/>
              <a:ext cx="119880" cy="63720"/>
            </a:xfrm>
            <a:custGeom>
              <a:avLst/>
              <a:gdLst/>
              <a:ahLst/>
              <a:cxnLst/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3" name="자유형: 도형 70"/>
            <p:cNvSpPr/>
            <p:nvPr/>
          </p:nvSpPr>
          <p:spPr>
            <a:xfrm>
              <a:off x="804240" y="4174560"/>
              <a:ext cx="248040" cy="312120"/>
            </a:xfrm>
            <a:custGeom>
              <a:avLst/>
              <a:gdLst/>
              <a:ahLst/>
              <a:cxnLst/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84" name="그룹 71"/>
          <p:cNvGrpSpPr/>
          <p:nvPr/>
        </p:nvGrpSpPr>
        <p:grpSpPr>
          <a:xfrm>
            <a:off x="814320" y="2187360"/>
            <a:ext cx="326880" cy="326520"/>
            <a:chOff x="814320" y="2187360"/>
            <a:chExt cx="326880" cy="326520"/>
          </a:xfrm>
        </p:grpSpPr>
        <p:sp>
          <p:nvSpPr>
            <p:cNvPr id="885" name="자유형: 도형 72"/>
            <p:cNvSpPr/>
            <p:nvPr/>
          </p:nvSpPr>
          <p:spPr>
            <a:xfrm>
              <a:off x="1085400" y="226260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66675" h="66675">
                  <a:moveTo>
                    <a:pt x="62198" y="26146"/>
                  </a:moveTo>
                  <a:lnTo>
                    <a:pt x="46482" y="10430"/>
                  </a:lnTo>
                  <a:cubicBezTo>
                    <a:pt x="42100" y="6048"/>
                    <a:pt x="35052" y="6048"/>
                    <a:pt x="30766" y="10430"/>
                  </a:cubicBezTo>
                  <a:lnTo>
                    <a:pt x="7144" y="34052"/>
                  </a:lnTo>
                  <a:lnTo>
                    <a:pt x="38671" y="65580"/>
                  </a:lnTo>
                  <a:lnTo>
                    <a:pt x="62293" y="41958"/>
                  </a:lnTo>
                  <a:cubicBezTo>
                    <a:pt x="66580" y="37481"/>
                    <a:pt x="66580" y="30432"/>
                    <a:pt x="62198" y="2614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6" name="자유형: 도형 73"/>
            <p:cNvSpPr/>
            <p:nvPr/>
          </p:nvSpPr>
          <p:spPr>
            <a:xfrm>
              <a:off x="1017360" y="2298600"/>
              <a:ext cx="87840" cy="87840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9725" y="59531"/>
                  </a:moveTo>
                  <a:lnTo>
                    <a:pt x="7438" y="96488"/>
                  </a:lnTo>
                  <a:cubicBezTo>
                    <a:pt x="6771" y="98488"/>
                    <a:pt x="7247" y="100584"/>
                    <a:pt x="8771" y="102108"/>
                  </a:cubicBezTo>
                  <a:cubicBezTo>
                    <a:pt x="10200" y="103537"/>
                    <a:pt x="12391" y="104108"/>
                    <a:pt x="14391" y="103442"/>
                  </a:cubicBezTo>
                  <a:lnTo>
                    <a:pt x="51348" y="91154"/>
                  </a:lnTo>
                  <a:lnTo>
                    <a:pt x="104021" y="38672"/>
                  </a:lnTo>
                  <a:lnTo>
                    <a:pt x="72494" y="7144"/>
                  </a:lnTo>
                  <a:lnTo>
                    <a:pt x="19725" y="595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7" name="자유형: 도형 74"/>
            <p:cNvSpPr/>
            <p:nvPr/>
          </p:nvSpPr>
          <p:spPr>
            <a:xfrm>
              <a:off x="814320" y="2225520"/>
              <a:ext cx="216000" cy="288360"/>
            </a:xfrm>
            <a:custGeom>
              <a:avLst/>
              <a:gdLst/>
              <a:ahLst/>
              <a:cxnLst/>
              <a:rect l="l" t="t" r="r" b="b"/>
              <a:pathLst>
                <a:path w="257175" h="342900">
                  <a:moveTo>
                    <a:pt x="29432" y="308705"/>
                  </a:moveTo>
                  <a:lnTo>
                    <a:pt x="29432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089"/>
                  </a:lnTo>
                  <a:cubicBezTo>
                    <a:pt x="7144" y="337280"/>
                    <a:pt x="12097" y="342233"/>
                    <a:pt x="18288" y="342233"/>
                  </a:cubicBezTo>
                  <a:lnTo>
                    <a:pt x="241935" y="342233"/>
                  </a:lnTo>
                  <a:cubicBezTo>
                    <a:pt x="248126" y="342233"/>
                    <a:pt x="253079" y="337280"/>
                    <a:pt x="253079" y="331089"/>
                  </a:cubicBezTo>
                  <a:lnTo>
                    <a:pt x="253079" y="319945"/>
                  </a:lnTo>
                  <a:lnTo>
                    <a:pt x="40577" y="319945"/>
                  </a:lnTo>
                  <a:cubicBezTo>
                    <a:pt x="34385" y="319850"/>
                    <a:pt x="29432" y="314897"/>
                    <a:pt x="29432" y="30870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8" name="자유형: 도형 75"/>
            <p:cNvSpPr/>
            <p:nvPr/>
          </p:nvSpPr>
          <p:spPr>
            <a:xfrm>
              <a:off x="927720" y="2244240"/>
              <a:ext cx="23760" cy="23760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18288" y="7144"/>
                  </a:moveTo>
                  <a:cubicBezTo>
                    <a:pt x="12097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cubicBezTo>
                    <a:pt x="24479" y="29432"/>
                    <a:pt x="29432" y="24479"/>
                    <a:pt x="29432" y="18288"/>
                  </a:cubicBezTo>
                  <a:cubicBezTo>
                    <a:pt x="29432" y="12097"/>
                    <a:pt x="24479" y="7144"/>
                    <a:pt x="18288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9" name="자유형: 도형 76"/>
            <p:cNvSpPr/>
            <p:nvPr/>
          </p:nvSpPr>
          <p:spPr>
            <a:xfrm>
              <a:off x="909000" y="2300760"/>
              <a:ext cx="63720" cy="47880"/>
            </a:xfrm>
            <a:custGeom>
              <a:avLst/>
              <a:gdLst/>
              <a:ahLst/>
              <a:cxnLst/>
              <a:rect l="l" t="t" r="r" b="b"/>
              <a:pathLst>
                <a:path w="76200" h="57150">
                  <a:moveTo>
                    <a:pt x="40576" y="7144"/>
                  </a:moveTo>
                  <a:cubicBezTo>
                    <a:pt x="22098" y="7144"/>
                    <a:pt x="7144" y="22098"/>
                    <a:pt x="7144" y="40577"/>
                  </a:cubicBezTo>
                  <a:lnTo>
                    <a:pt x="7144" y="51721"/>
                  </a:lnTo>
                  <a:lnTo>
                    <a:pt x="74009" y="51721"/>
                  </a:lnTo>
                  <a:lnTo>
                    <a:pt x="74009" y="40577"/>
                  </a:lnTo>
                  <a:cubicBezTo>
                    <a:pt x="74009" y="22098"/>
                    <a:pt x="59055" y="7144"/>
                    <a:pt x="40576" y="714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0" name="자유형: 도형 77"/>
            <p:cNvSpPr/>
            <p:nvPr/>
          </p:nvSpPr>
          <p:spPr>
            <a:xfrm>
              <a:off x="852120" y="2187360"/>
              <a:ext cx="216000" cy="288360"/>
            </a:xfrm>
            <a:custGeom>
              <a:avLst/>
              <a:gdLst/>
              <a:ahLst/>
              <a:cxnLst/>
              <a:rect l="l" t="t" r="r" b="b"/>
              <a:pathLst>
                <a:path w="257175" h="342900">
                  <a:moveTo>
                    <a:pt x="189357" y="249936"/>
                  </a:moveTo>
                  <a:cubicBezTo>
                    <a:pt x="181832" y="242316"/>
                    <a:pt x="179260" y="231458"/>
                    <a:pt x="182594" y="221551"/>
                  </a:cubicBezTo>
                  <a:lnTo>
                    <a:pt x="196596" y="179642"/>
                  </a:lnTo>
                  <a:lnTo>
                    <a:pt x="252984" y="123254"/>
                  </a:lnTo>
                  <a:lnTo>
                    <a:pt x="252984" y="97155"/>
                  </a:lnTo>
                  <a:lnTo>
                    <a:pt x="174974" y="97155"/>
                  </a:lnTo>
                  <a:cubicBezTo>
                    <a:pt x="168783" y="97155"/>
                    <a:pt x="163830" y="92202"/>
                    <a:pt x="163830" y="86011"/>
                  </a:cubicBezTo>
                  <a:lnTo>
                    <a:pt x="163830" y="7144"/>
                  </a:ln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331851"/>
                  </a:lnTo>
                  <a:cubicBezTo>
                    <a:pt x="7144" y="338042"/>
                    <a:pt x="12097" y="342995"/>
                    <a:pt x="18288" y="342995"/>
                  </a:cubicBezTo>
                  <a:lnTo>
                    <a:pt x="241935" y="342995"/>
                  </a:lnTo>
                  <a:cubicBezTo>
                    <a:pt x="248126" y="342995"/>
                    <a:pt x="253079" y="338042"/>
                    <a:pt x="253079" y="331851"/>
                  </a:cubicBezTo>
                  <a:lnTo>
                    <a:pt x="253079" y="244793"/>
                  </a:lnTo>
                  <a:lnTo>
                    <a:pt x="214408" y="257747"/>
                  </a:lnTo>
                  <a:cubicBezTo>
                    <a:pt x="204597" y="258223"/>
                    <a:pt x="197263" y="257651"/>
                    <a:pt x="189357" y="249936"/>
                  </a:cubicBezTo>
                  <a:close/>
                  <a:moveTo>
                    <a:pt x="152686" y="297656"/>
                  </a:moveTo>
                  <a:lnTo>
                    <a:pt x="63532" y="297656"/>
                  </a:lnTo>
                  <a:cubicBezTo>
                    <a:pt x="57341" y="297656"/>
                    <a:pt x="52388" y="292703"/>
                    <a:pt x="52388" y="286512"/>
                  </a:cubicBezTo>
                  <a:cubicBezTo>
                    <a:pt x="52388" y="280321"/>
                    <a:pt x="57341" y="275368"/>
                    <a:pt x="63532" y="275368"/>
                  </a:cubicBezTo>
                  <a:lnTo>
                    <a:pt x="152686" y="275368"/>
                  </a:lnTo>
                  <a:cubicBezTo>
                    <a:pt x="158877" y="275368"/>
                    <a:pt x="163830" y="280321"/>
                    <a:pt x="163830" y="286512"/>
                  </a:cubicBezTo>
                  <a:cubicBezTo>
                    <a:pt x="163830" y="292608"/>
                    <a:pt x="158877" y="297656"/>
                    <a:pt x="152686" y="297656"/>
                  </a:cubicBezTo>
                  <a:close/>
                  <a:moveTo>
                    <a:pt x="152686" y="253079"/>
                  </a:moveTo>
                  <a:lnTo>
                    <a:pt x="63532" y="253079"/>
                  </a:lnTo>
                  <a:cubicBezTo>
                    <a:pt x="57341" y="253079"/>
                    <a:pt x="52388" y="248126"/>
                    <a:pt x="52388" y="241935"/>
                  </a:cubicBezTo>
                  <a:cubicBezTo>
                    <a:pt x="52388" y="235744"/>
                    <a:pt x="57341" y="230791"/>
                    <a:pt x="63532" y="230791"/>
                  </a:cubicBezTo>
                  <a:lnTo>
                    <a:pt x="152686" y="230791"/>
                  </a:lnTo>
                  <a:cubicBezTo>
                    <a:pt x="158877" y="230791"/>
                    <a:pt x="163830" y="235744"/>
                    <a:pt x="163830" y="241935"/>
                  </a:cubicBezTo>
                  <a:cubicBezTo>
                    <a:pt x="163830" y="248126"/>
                    <a:pt x="158877" y="253079"/>
                    <a:pt x="152686" y="253079"/>
                  </a:cubicBezTo>
                  <a:close/>
                  <a:moveTo>
                    <a:pt x="163830" y="197358"/>
                  </a:moveTo>
                  <a:cubicBezTo>
                    <a:pt x="163830" y="203549"/>
                    <a:pt x="158877" y="208502"/>
                    <a:pt x="152686" y="208502"/>
                  </a:cubicBezTo>
                  <a:lnTo>
                    <a:pt x="63532" y="208502"/>
                  </a:lnTo>
                  <a:cubicBezTo>
                    <a:pt x="57341" y="208502"/>
                    <a:pt x="52388" y="203549"/>
                    <a:pt x="52388" y="197358"/>
                  </a:cubicBezTo>
                  <a:lnTo>
                    <a:pt x="52388" y="175070"/>
                  </a:lnTo>
                  <a:cubicBezTo>
                    <a:pt x="52388" y="144304"/>
                    <a:pt x="77343" y="119348"/>
                    <a:pt x="108109" y="119348"/>
                  </a:cubicBezTo>
                  <a:cubicBezTo>
                    <a:pt x="89630" y="119348"/>
                    <a:pt x="74676" y="104394"/>
                    <a:pt x="74676" y="85916"/>
                  </a:cubicBezTo>
                  <a:cubicBezTo>
                    <a:pt x="74676" y="67437"/>
                    <a:pt x="89630" y="52483"/>
                    <a:pt x="108109" y="52483"/>
                  </a:cubicBezTo>
                  <a:cubicBezTo>
                    <a:pt x="126587" y="52483"/>
                    <a:pt x="141542" y="67437"/>
                    <a:pt x="141542" y="85916"/>
                  </a:cubicBezTo>
                  <a:cubicBezTo>
                    <a:pt x="141542" y="104394"/>
                    <a:pt x="126587" y="119348"/>
                    <a:pt x="108109" y="119348"/>
                  </a:cubicBezTo>
                  <a:cubicBezTo>
                    <a:pt x="138875" y="119348"/>
                    <a:pt x="163830" y="144304"/>
                    <a:pt x="163830" y="175070"/>
                  </a:cubicBezTo>
                  <a:lnTo>
                    <a:pt x="163830" y="19735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1" name="자유형: 도형 78"/>
            <p:cNvSpPr/>
            <p:nvPr/>
          </p:nvSpPr>
          <p:spPr>
            <a:xfrm>
              <a:off x="1002600" y="2187360"/>
              <a:ext cx="63720" cy="6372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144" y="7144"/>
                  </a:moveTo>
                  <a:lnTo>
                    <a:pt x="7144" y="74771"/>
                  </a:lnTo>
                  <a:lnTo>
                    <a:pt x="74009" y="747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893" name="Content Placeholder 12"/>
          <p:cNvPicPr/>
          <p:nvPr/>
        </p:nvPicPr>
        <p:blipFill>
          <a:blip r:embed="rId2"/>
          <a:stretch/>
        </p:blipFill>
        <p:spPr>
          <a:xfrm>
            <a:off x="0" y="1311120"/>
            <a:ext cx="6838200" cy="3327480"/>
          </a:xfrm>
          <a:prstGeom prst="rect">
            <a:avLst/>
          </a:prstGeom>
          <a:ln w="0">
            <a:noFill/>
          </a:ln>
        </p:spPr>
      </p:pic>
      <p:sp>
        <p:nvSpPr>
          <p:cNvPr id="894" name="TextBox 2"/>
          <p:cNvSpPr/>
          <p:nvPr/>
        </p:nvSpPr>
        <p:spPr>
          <a:xfrm>
            <a:off x="1577160" y="5284980"/>
            <a:ext cx="3905919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3FD</a:t>
            </a:r>
            <a:r>
              <a:rPr lang="en-US" sz="14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: </a:t>
            </a:r>
            <a:r>
              <a:rPr lang="en-US" sz="1400" b="0" strike="noStrike" spc="-1" dirty="0" err="1">
                <a:solidFill>
                  <a:schemeClr val="tx2"/>
                </a:solidFill>
                <a:latin typeface="Rubik Light"/>
                <a:ea typeface="Arial Unicode MS"/>
              </a:rPr>
              <a:t>Yu.B</a:t>
            </a:r>
            <a:r>
              <a:rPr lang="en-US" sz="14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. Ivanov, V.N. </a:t>
            </a:r>
            <a:r>
              <a:rPr lang="en-US" sz="1400" b="0" strike="noStrike" spc="-1" dirty="0" err="1">
                <a:solidFill>
                  <a:schemeClr val="tx2"/>
                </a:solidFill>
                <a:latin typeface="Rubik Light"/>
                <a:ea typeface="Arial Unicode MS"/>
              </a:rPr>
              <a:t>Russkikh</a:t>
            </a:r>
            <a:r>
              <a:rPr lang="en-US" sz="14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, V.D. </a:t>
            </a:r>
            <a:r>
              <a:rPr lang="en-US" sz="1400" b="0" strike="noStrike" spc="-1" dirty="0" err="1">
                <a:solidFill>
                  <a:schemeClr val="tx2"/>
                </a:solidFill>
                <a:latin typeface="Rubik Light"/>
                <a:ea typeface="Arial Unicode MS"/>
              </a:rPr>
              <a:t>Toneev</a:t>
            </a:r>
            <a:r>
              <a:rPr lang="en-US" sz="14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, </a:t>
            </a:r>
            <a:endParaRPr lang="en-US" sz="1400" b="0" strike="noStrike" spc="-1" dirty="0">
              <a:solidFill>
                <a:schemeClr val="tx2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0" strike="noStrike" spc="-1" dirty="0">
                <a:solidFill>
                  <a:schemeClr val="tx2"/>
                </a:solidFill>
                <a:latin typeface="Rubik Light"/>
                <a:ea typeface="Arial Unicode MS"/>
              </a:rPr>
              <a:t>PHYSICAL REVIEW C 73, 044904 (2006)</a:t>
            </a:r>
            <a:endParaRPr lang="en-US" sz="1400" b="0" strike="noStrike" spc="-1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895" name="타원 35"/>
          <p:cNvSpPr/>
          <p:nvPr/>
        </p:nvSpPr>
        <p:spPr>
          <a:xfrm>
            <a:off x="615600" y="5114880"/>
            <a:ext cx="837720" cy="864720"/>
          </a:xfrm>
          <a:prstGeom prst="ellipse">
            <a:avLst/>
          </a:prstGeom>
          <a:solidFill>
            <a:srgbClr val="4944C0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96" name="그래픽 596"/>
          <p:cNvPicPr/>
          <p:nvPr/>
        </p:nvPicPr>
        <p:blipFill>
          <a:blip r:embed="rId3"/>
          <a:stretch/>
        </p:blipFill>
        <p:spPr>
          <a:xfrm>
            <a:off x="884880" y="5345280"/>
            <a:ext cx="299520" cy="358200"/>
          </a:xfrm>
          <a:prstGeom prst="rect">
            <a:avLst/>
          </a:prstGeom>
          <a:ln w="0">
            <a:noFill/>
          </a:ln>
        </p:spPr>
      </p:pic>
      <p:sp>
        <p:nvSpPr>
          <p:cNvPr id="897" name="Овал 1"/>
          <p:cNvSpPr/>
          <p:nvPr/>
        </p:nvSpPr>
        <p:spPr>
          <a:xfrm>
            <a:off x="10852560" y="-837720"/>
            <a:ext cx="2148480" cy="2148480"/>
          </a:xfrm>
          <a:prstGeom prst="ellipse">
            <a:avLst/>
          </a:prstGeom>
          <a:solidFill>
            <a:srgbClr val="F789A3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Овал 2"/>
          <p:cNvSpPr/>
          <p:nvPr/>
        </p:nvSpPr>
        <p:spPr>
          <a:xfrm>
            <a:off x="4602240" y="6235200"/>
            <a:ext cx="1298160" cy="1298160"/>
          </a:xfrm>
          <a:prstGeom prst="ellipse">
            <a:avLst/>
          </a:prstGeom>
          <a:solidFill>
            <a:srgbClr val="FDA24E"/>
          </a:solidFill>
          <a:ln w="571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Объект 2"/>
              <p:cNvSpPr>
                <a:spLocks noGrp="1"/>
              </p:cNvSpPr>
              <p:nvPr/>
            </p:nvSpPr>
            <p:spPr>
              <a:xfrm>
                <a:off x="6961898" y="1118854"/>
                <a:ext cx="5281918" cy="54191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500"/>
                  </a:spcBef>
                  <a:buFont typeface="Wingdings" panose="05000000000000000000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ru-RU" sz="2000" b="1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Свойства модели</a:t>
                </a:r>
                <a:r>
                  <a:rPr lang="en-US" sz="2000" b="1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: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Начальные условия: два сферических ядра с резким краем и начальной барионной плотностью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15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фм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, флуктуации отсутствуют.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Конечная тормозная способность ядерной материи.</a:t>
                </a:r>
                <a:endParaRPr lang="en-US" sz="2000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Уравнение состояния.</a:t>
                </a:r>
                <a:endParaRPr lang="en-US" sz="2000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Гидродинамические уравнения с членами, отвечающими за трение, моделируют взаимодействие между жидкостями.</a:t>
                </a:r>
                <a:endParaRPr lang="en-US" sz="2000" dirty="0">
                  <a:solidFill>
                    <a:schemeClr val="tx2"/>
                  </a:solidFill>
                  <a:latin typeface="Rubik Light" panose="02000604000000020004" pitchFamily="2" charset="-79"/>
                  <a:cs typeface="Rubik Light" panose="02000604000000020004" pitchFamily="2" charset="-79"/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Замораживание</a:t>
                </a:r>
                <a:r>
                  <a:rPr lang="en-US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при плотности энергии</a:t>
                </a:r>
                <a:r>
                  <a:rPr lang="en-US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frz</m:t>
                        </m:r>
                      </m:sub>
                    </m:sSub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ГэВ</m:t>
                    </m:r>
                    <m:r>
                      <a:rPr lang="en-US" sz="200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фм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.</a:t>
                </a:r>
                <a:r>
                  <a:rPr lang="ru-RU" sz="2000" dirty="0">
                    <a:solidFill>
                      <a:schemeClr val="tx2"/>
                    </a:solidFill>
                    <a:latin typeface="Rubik Light" panose="02000604000000020004" pitchFamily="2" charset="-79"/>
                    <a:cs typeface="Rubik Light" panose="02000604000000020004" pitchFamily="2" charset="-79"/>
                  </a:rPr>
                  <a:t> </a:t>
                </a:r>
              </a:p>
            </p:txBody>
          </p:sp>
        </mc:Choice>
        <mc:Fallback xmlns="">
          <p:sp>
            <p:nvSpPr>
              <p:cNvPr id="26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898" y="1118854"/>
                <a:ext cx="5281918" cy="5419105"/>
              </a:xfrm>
              <a:prstGeom prst="rect">
                <a:avLst/>
              </a:prstGeom>
              <a:blipFill rotWithShape="0">
                <a:blip r:embed="rId4"/>
                <a:stretch>
                  <a:fillRect l="-1153" t="-676" r="-461" b="-2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7"/>
          <p:cNvSpPr/>
          <p:nvPr/>
        </p:nvSpPr>
        <p:spPr>
          <a:xfrm>
            <a:off x="11358720" y="6175800"/>
            <a:ext cx="340327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8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Объект 2"/>
          <p:cNvSpPr/>
          <p:nvPr/>
        </p:nvSpPr>
        <p:spPr>
          <a:xfrm>
            <a:off x="1398960" y="1347840"/>
            <a:ext cx="9573840" cy="433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fontScale="98000"/>
          </a:bodyPr>
          <a:lstStyle/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Генератор событий 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THESEUS (Three-fluid Hydrodynamics-based Event Simulator Extended by </a:t>
            </a:r>
            <a:r>
              <a:rPr lang="en-US" sz="2000" b="0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UrQMD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final State interactions) 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был впервые представлен в 2016 году в работе 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P. </a:t>
            </a:r>
            <a:r>
              <a:rPr lang="en-US" sz="2000" b="0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Batyuk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et al., PHYSICAL REVIEW C 94, 044917 (2016)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.</a:t>
            </a:r>
            <a:endParaRPr lang="en-US" sz="20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Генератор базируется на модели 3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FD.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Эта модель описывает гидродинамическую стадию эволюции системы,</a:t>
            </a:r>
            <a:endParaRPr lang="en-US" sz="20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</a:pP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THESEUS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описывает следующую стадию, наступающую после замораживания: </a:t>
            </a:r>
            <a:r>
              <a:rPr lang="ru-RU" sz="20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переход от жидкостного описания к кинетическому (</a:t>
            </a:r>
            <a:r>
              <a:rPr lang="en-US" sz="2000" b="1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particlization</a:t>
            </a:r>
            <a:r>
              <a:rPr lang="ru-RU" sz="2000" b="1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).</a:t>
            </a:r>
            <a:endParaRPr lang="en-US" sz="2000" b="0" strike="noStrike" spc="-1" dirty="0">
              <a:latin typeface="Arial"/>
            </a:endParaRPr>
          </a:p>
          <a:p>
            <a:pPr marL="228600" indent="-228600">
              <a:lnSpc>
                <a:spcPct val="100000"/>
              </a:lnSpc>
              <a:spcBef>
                <a:spcPts val="1500"/>
              </a:spcBef>
              <a:buClr>
                <a:srgbClr val="1C3257"/>
              </a:buClr>
              <a:buFont typeface="Wingdings" charset="2"/>
              <a:buChar char=""/>
            </a:pP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Кинетическая стадия моделируется при помощи модели </a:t>
            </a:r>
            <a:r>
              <a:rPr lang="en-US" sz="2000" b="0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UrQMD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(</a:t>
            </a:r>
            <a:r>
              <a:rPr lang="en-US" sz="2000" b="0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Ultrarelativistic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Quantum Molecular Dynamics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)</a:t>
            </a:r>
            <a:r>
              <a:rPr lang="en-US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, 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описываются процессы </a:t>
            </a:r>
            <a:r>
              <a:rPr lang="ru-RU" sz="2000" b="0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адронного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</a:t>
            </a:r>
            <a:r>
              <a:rPr lang="ru-RU" sz="2000" spc="-1" dirty="0">
                <a:solidFill>
                  <a:srgbClr val="1C3257"/>
                </a:solidFill>
                <a:latin typeface="Rubik Light"/>
                <a:ea typeface="Arial Unicode MS"/>
              </a:rPr>
              <a:t>взаимодействия в конечном состоянии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 (или </a:t>
            </a:r>
            <a:r>
              <a:rPr lang="ru-RU" sz="2000" b="0" strike="noStrike" spc="-1" dirty="0" err="1">
                <a:solidFill>
                  <a:srgbClr val="1C3257"/>
                </a:solidFill>
                <a:latin typeface="Rubik Light"/>
                <a:ea typeface="Arial Unicode MS"/>
              </a:rPr>
              <a:t>дожига</a:t>
            </a:r>
            <a:r>
              <a:rPr lang="ru-RU" sz="2000" b="0" strike="noStrike" spc="-1" dirty="0">
                <a:solidFill>
                  <a:srgbClr val="1C3257"/>
                </a:solidFill>
                <a:latin typeface="Rubik Light"/>
                <a:ea typeface="Arial Unicode MS"/>
              </a:rPr>
              <a:t>).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901" name="TextBox 3"/>
          <p:cNvSpPr/>
          <p:nvPr/>
        </p:nvSpPr>
        <p:spPr>
          <a:xfrm>
            <a:off x="1141560" y="342000"/>
            <a:ext cx="1091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>
                <a:solidFill>
                  <a:srgbClr val="1C256C"/>
                </a:solidFill>
                <a:latin typeface="Montserrat Black"/>
                <a:ea typeface="Arial Unicode MS"/>
              </a:rPr>
              <a:t>THESEUS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" name="TextBox 7"/>
          <p:cNvSpPr/>
          <p:nvPr/>
        </p:nvSpPr>
        <p:spPr>
          <a:xfrm>
            <a:off x="11358720" y="6175800"/>
            <a:ext cx="329106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2060"/>
                </a:solidFill>
                <a:latin typeface="Rubik Light"/>
                <a:ea typeface="Arial Unicode MS"/>
              </a:rPr>
              <a:t>9</a:t>
            </a:r>
            <a:endParaRPr lang="en-US" sz="2000" b="0" strike="noStrike" spc="-1" dirty="0">
              <a:solidFill>
                <a:srgbClr val="00206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4242</TotalTime>
  <Words>3798</Words>
  <Application>Microsoft Office PowerPoint</Application>
  <PresentationFormat>Широкоэкранный</PresentationFormat>
  <Paragraphs>457</Paragraphs>
  <Slides>64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64</vt:i4>
      </vt:variant>
    </vt:vector>
  </HeadingPairs>
  <TitlesOfParts>
    <vt:vector size="89" baseType="lpstr">
      <vt:lpstr>Arial Unicode MS</vt:lpstr>
      <vt:lpstr>Arial</vt:lpstr>
      <vt:lpstr>Cambria Math</vt:lpstr>
      <vt:lpstr>Century Gothic</vt:lpstr>
      <vt:lpstr>DejaVu Sans</vt:lpstr>
      <vt:lpstr>Montserrat Black</vt:lpstr>
      <vt:lpstr>Rubik Light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Фазы в 3FD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5</dc:creator>
  <dc:description/>
  <cp:lastModifiedBy>Марина Кожевникова</cp:lastModifiedBy>
  <cp:revision>505</cp:revision>
  <dcterms:created xsi:type="dcterms:W3CDTF">2019-04-06T05:20:47Z</dcterms:created>
  <dcterms:modified xsi:type="dcterms:W3CDTF">2025-06-25T20:01:17Z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61</vt:i4>
  </property>
</Properties>
</file>