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7" r:id="rId5"/>
    <p:sldId id="273" r:id="rId6"/>
    <p:sldId id="308" r:id="rId7"/>
    <p:sldId id="3551" r:id="rId8"/>
    <p:sldId id="261" r:id="rId9"/>
    <p:sldId id="3552" r:id="rId10"/>
    <p:sldId id="3553" r:id="rId11"/>
    <p:sldId id="3554" r:id="rId12"/>
    <p:sldId id="3564" r:id="rId13"/>
    <p:sldId id="3556" r:id="rId14"/>
    <p:sldId id="3560" r:id="rId15"/>
    <p:sldId id="3561" r:id="rId16"/>
    <p:sldId id="3562" r:id="rId17"/>
    <p:sldId id="35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7" autoAdjust="0"/>
    <p:restoredTop sz="94660"/>
  </p:normalViewPr>
  <p:slideViewPr>
    <p:cSldViewPr>
      <p:cViewPr varScale="1">
        <p:scale>
          <a:sx n="73" d="100"/>
          <a:sy n="73" d="100"/>
        </p:scale>
        <p:origin x="2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F72C8-21D2-441C-BDD7-C9D62FF4105C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6DA9-4CD5-4265-9128-F9AC504501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7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F921D6-8198-44EE-963F-2D03A88517F2}" type="slidenum">
              <a:rPr lang="en-ZA" altLang="en-US" smtClean="0"/>
              <a:pPr/>
              <a:t>2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69040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02D40-E507-4A9C-92C1-DEF62ECEE3F5}" type="slidenum">
              <a:rPr kumimoji="0" lang="en-Z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8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111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6DA9-4CD5-4265-9128-F9AC5045011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0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0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7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6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9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9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7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2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5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8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8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9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5" b="10045"/>
          <a:stretch/>
        </p:blipFill>
        <p:spPr>
          <a:xfrm>
            <a:off x="263724" y="1409787"/>
            <a:ext cx="11623476" cy="281922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67508" y="332656"/>
            <a:ext cx="8856984" cy="7920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Fabrication of semiconductors using SiNPs synthesized from SiO</a:t>
            </a:r>
            <a:r>
              <a:rPr lang="en-US" sz="24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extracted from agricultural waste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75520" y="5733256"/>
            <a:ext cx="8856984" cy="5760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Ntombizonke  Kheswa</a:t>
            </a:r>
          </a:p>
        </p:txBody>
      </p:sp>
    </p:spTree>
    <p:extLst>
      <p:ext uri="{BB962C8B-B14F-4D97-AF65-F5344CB8AC3E}">
        <p14:creationId xmlns:p14="http://schemas.microsoft.com/office/powerpoint/2010/main" val="199619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1225-B9BF-41A0-B0CF-82BBFB5C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Thin film deposition for n-p type cell fabrication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971E5-834F-4058-89AF-CE3C3B31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EBEAM vacuum evaporation systems was used to deposit thin film solar cells.</a:t>
            </a:r>
          </a:p>
          <a:p>
            <a:r>
              <a:rPr lang="en-ZA" dirty="0"/>
              <a:t>Substrate-ITO</a:t>
            </a:r>
          </a:p>
          <a:p>
            <a:r>
              <a:rPr lang="en-GB" dirty="0"/>
              <a:t>Si n-type layer was created by depositing bismuth on Si.</a:t>
            </a:r>
          </a:p>
          <a:p>
            <a:r>
              <a:rPr lang="en-GB" dirty="0"/>
              <a:t>Si p-type lay was created by depositing boron on Si layer</a:t>
            </a:r>
          </a:p>
          <a:p>
            <a:r>
              <a:rPr lang="en-ZA" dirty="0"/>
              <a:t>Ag deposited as a contact layer </a:t>
            </a:r>
            <a:endParaRPr lang="en-GB" dirty="0"/>
          </a:p>
          <a:p>
            <a:r>
              <a:rPr lang="en-ZA" dirty="0"/>
              <a:t>The thicknesses were verified using AFM and RBS </a:t>
            </a:r>
          </a:p>
          <a:p>
            <a:pPr marL="0" indent="0">
              <a:buNone/>
            </a:pPr>
            <a:endParaRPr lang="en-ZA" dirty="0"/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3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5DE03-ECF7-49F6-AC53-C366773A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Dye Sensitised Solar Cell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D35F8-67C8-4181-84F2-2D05345AD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ZA" dirty="0"/>
          </a:p>
          <a:p>
            <a:r>
              <a:rPr lang="en-ZA" dirty="0"/>
              <a:t>General design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3C291D-8B93-4707-8E13-1F18E5849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dirty="0"/>
              <a:t>Our construction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152319-AC9D-40B8-8661-32DEC5EE8E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ZA" dirty="0"/>
              <a:t>TCO- ITO</a:t>
            </a:r>
          </a:p>
          <a:p>
            <a:r>
              <a:rPr lang="en-ZA" dirty="0"/>
              <a:t>SiNPs thin film made by EBEAM</a:t>
            </a:r>
          </a:p>
          <a:p>
            <a:r>
              <a:rPr lang="en-ZA" dirty="0"/>
              <a:t>Electrolyte –KI</a:t>
            </a:r>
          </a:p>
          <a:p>
            <a:r>
              <a:rPr lang="en-ZA" dirty="0"/>
              <a:t>Dye-metallic dye</a:t>
            </a:r>
          </a:p>
          <a:p>
            <a:r>
              <a:rPr lang="en-ZA" dirty="0"/>
              <a:t>Counter electrode-polymer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027DEE-C0BA-4D31-B2B8-9F11718A3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261592"/>
            <a:ext cx="5386917" cy="39512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46BB0F-7613-4CCE-8773-51E045A4EA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9416" y="2348880"/>
            <a:ext cx="439248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2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6DB5-8173-4EB9-9B47-C313E6F4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8136"/>
            <a:ext cx="10972800" cy="2068735"/>
          </a:xfrm>
        </p:spPr>
        <p:txBody>
          <a:bodyPr>
            <a:normAutofit fontScale="90000"/>
          </a:bodyPr>
          <a:lstStyle/>
          <a:p>
            <a:r>
              <a:rPr lang="en-ZA" dirty="0"/>
              <a:t>cell performance testing</a:t>
            </a:r>
            <a:br>
              <a:rPr lang="en-ZA" dirty="0"/>
            </a:br>
            <a:br>
              <a:rPr lang="en-ZA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355B72-B0C4-428A-8E57-DD246AC5617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2720181"/>
            <a:ext cx="5515024" cy="294106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104492-4395-41A6-923C-C32A40E0B53E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599" y="2792051"/>
            <a:ext cx="5384801" cy="2941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16E044-324E-4573-861B-A3A9AA57854A}"/>
              </a:ext>
            </a:extLst>
          </p:cNvPr>
          <p:cNvSpPr txBox="1"/>
          <p:nvPr/>
        </p:nvSpPr>
        <p:spPr>
          <a:xfrm>
            <a:off x="1847528" y="23488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354C8-4B62-4A4A-B8B0-895C4B3ADD63}"/>
              </a:ext>
            </a:extLst>
          </p:cNvPr>
          <p:cNvSpPr txBox="1"/>
          <p:nvPr/>
        </p:nvSpPr>
        <p:spPr>
          <a:xfrm>
            <a:off x="8400256" y="1743697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DSSC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D2B8F0-6A96-4791-B3A7-97F2C65FDA9D}"/>
              </a:ext>
            </a:extLst>
          </p:cNvPr>
          <p:cNvSpPr txBox="1"/>
          <p:nvPr/>
        </p:nvSpPr>
        <p:spPr>
          <a:xfrm flipH="1">
            <a:off x="655318" y="1928363"/>
            <a:ext cx="172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P-n type Si SC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5846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5A2CD-1D00-46A1-8174-7F4ED30D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Projects in the pipeline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D59A-D464-428E-9983-CA42DDC0B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Perovskite cells and magnetic semiconductors using SiNPs from biomass conversion.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62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E1C66-876E-415C-8869-42D6D1CE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Thank you for your attention.</a:t>
            </a:r>
            <a:br>
              <a:rPr lang="en-ZA" dirty="0"/>
            </a:br>
            <a:r>
              <a:rPr lang="en-ZA" dirty="0"/>
              <a:t>Ngiyabonga!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36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3235" r="917" b="5632"/>
          <a:stretch>
            <a:fillRect/>
          </a:stretch>
        </p:blipFill>
        <p:spPr bwMode="auto">
          <a:xfrm>
            <a:off x="774268" y="690182"/>
            <a:ext cx="9426188" cy="547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2"/>
          <p:cNvSpPr txBox="1">
            <a:spLocks noChangeArrowheads="1"/>
          </p:cNvSpPr>
          <p:nvPr/>
        </p:nvSpPr>
        <p:spPr bwMode="auto">
          <a:xfrm>
            <a:off x="5756608" y="5761032"/>
            <a:ext cx="1445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800" b="1" dirty="0">
                <a:latin typeface="Arial" panose="020B0604020202020204" pitchFamily="34" charset="0"/>
              </a:rPr>
              <a:t>RBS/ERDA 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8688288" y="5662416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800" b="1" dirty="0">
                <a:latin typeface="Arial" panose="020B0604020202020204" pitchFamily="34" charset="0"/>
              </a:rPr>
              <a:t>NMP/RBS </a:t>
            </a:r>
          </a:p>
        </p:txBody>
      </p:sp>
      <p:sp>
        <p:nvSpPr>
          <p:cNvPr id="30737" name="Rectangle 4"/>
          <p:cNvSpPr>
            <a:spLocks noChangeArrowheads="1"/>
          </p:cNvSpPr>
          <p:nvPr/>
        </p:nvSpPr>
        <p:spPr bwMode="auto">
          <a:xfrm>
            <a:off x="3353331" y="140561"/>
            <a:ext cx="4806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MV Tandetron Accelerator Layout</a:t>
            </a:r>
          </a:p>
        </p:txBody>
      </p:sp>
      <p:sp>
        <p:nvSpPr>
          <p:cNvPr id="30738" name="TextBox 9"/>
          <p:cNvSpPr txBox="1">
            <a:spLocks noChangeArrowheads="1"/>
          </p:cNvSpPr>
          <p:nvPr/>
        </p:nvSpPr>
        <p:spPr bwMode="auto">
          <a:xfrm>
            <a:off x="10272464" y="2972854"/>
            <a:ext cx="13227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600" b="1" dirty="0">
                <a:latin typeface="Arial" panose="020B0604020202020204" pitchFamily="34" charset="0"/>
              </a:rPr>
              <a:t>Nanoprobe 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7798818" y="3311408"/>
            <a:ext cx="2761678" cy="7533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4F491B-AA43-4BE0-B4ED-5C56FFA4C60F}"/>
              </a:ext>
            </a:extLst>
          </p:cNvPr>
          <p:cNvCxnSpPr>
            <a:cxnSpLocks/>
          </p:cNvCxnSpPr>
          <p:nvPr/>
        </p:nvCxnSpPr>
        <p:spPr>
          <a:xfrm flipV="1">
            <a:off x="6394262" y="4088930"/>
            <a:ext cx="86471" cy="163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9E8098-136F-49E3-B099-BA6CB7CBECBC}"/>
              </a:ext>
            </a:extLst>
          </p:cNvPr>
          <p:cNvCxnSpPr>
            <a:cxnSpLocks/>
          </p:cNvCxnSpPr>
          <p:nvPr/>
        </p:nvCxnSpPr>
        <p:spPr>
          <a:xfrm flipH="1" flipV="1">
            <a:off x="7429389" y="4718194"/>
            <a:ext cx="1546931" cy="1005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1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980728"/>
            <a:ext cx="8832196" cy="504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716343" y="3200927"/>
            <a:ext cx="1782198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>
              <a:spcBef>
                <a:spcPct val="0"/>
              </a:spcBef>
              <a:buNone/>
            </a:pPr>
            <a:r>
              <a:rPr lang="en-ZA" altLang="en-US" sz="1350" b="1" dirty="0">
                <a:solidFill>
                  <a:prstClr val="black"/>
                </a:solidFill>
                <a:latin typeface="Arial" panose="020B0604020202020204" pitchFamily="34" charset="0"/>
              </a:rPr>
              <a:t>Research themes</a:t>
            </a:r>
          </a:p>
        </p:txBody>
      </p:sp>
      <p:sp>
        <p:nvSpPr>
          <p:cNvPr id="4" name="Google Shape;180;p2">
            <a:extLst>
              <a:ext uri="{FF2B5EF4-FFF2-40B4-BE49-F238E27FC236}">
                <a16:creationId xmlns:a16="http://schemas.microsoft.com/office/drawing/2014/main" id="{D8F2C79B-B1F3-49BF-A73A-D5E08AB46089}"/>
              </a:ext>
            </a:extLst>
          </p:cNvPr>
          <p:cNvSpPr/>
          <p:nvPr/>
        </p:nvSpPr>
        <p:spPr>
          <a:xfrm>
            <a:off x="1655288" y="91887"/>
            <a:ext cx="8856810" cy="74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300" tIns="25650" rIns="51300" bIns="2565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Tandetron Laboratory: Research Focus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DFC787FA-36EF-4192-9EF1-A1D4F8005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15" y="4095060"/>
            <a:ext cx="294738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C3D3422D-BDE1-403E-B420-84D58FBA3C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754" y="731599"/>
            <a:ext cx="2889902" cy="138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C56A08E-3630-4D05-8EC2-D716AED523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392" y="2127840"/>
            <a:ext cx="16986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16336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5B3990-D17F-4D18-A115-3EBAEB31AA5A}"/>
              </a:ext>
            </a:extLst>
          </p:cNvPr>
          <p:cNvSpPr txBox="1">
            <a:spLocks/>
          </p:cNvSpPr>
          <p:nvPr/>
        </p:nvSpPr>
        <p:spPr>
          <a:xfrm>
            <a:off x="1597526" y="225771"/>
            <a:ext cx="8841872" cy="64633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Layout of the 6 MV Tandem Accelerator </a:t>
            </a: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090EF-7317-4B3C-8016-860292912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733425"/>
            <a:ext cx="105537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8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92" y="1340768"/>
            <a:ext cx="113413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ZA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Accelerator Mass Spectrometry (AMS),</a:t>
            </a:r>
          </a:p>
          <a:p>
            <a:pPr marL="514350" indent="-514350" algn="just">
              <a:buFont typeface="+mj-lt"/>
              <a:buAutoNum type="arabicPeriod"/>
            </a:pPr>
            <a:endParaRPr lang="en-ZA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ZA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Materials engineering and research using Ion Beam Analysis (IBA) techniques,</a:t>
            </a:r>
          </a:p>
          <a:p>
            <a:pPr marL="514350" indent="-514350" algn="just">
              <a:buFont typeface="+mj-lt"/>
              <a:buAutoNum type="arabicPeriod"/>
            </a:pPr>
            <a:endParaRPr lang="en-ZA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ZA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Ion Implantation,</a:t>
            </a:r>
          </a:p>
          <a:p>
            <a:pPr marL="514350" indent="-514350" algn="just">
              <a:buFont typeface="+mj-lt"/>
              <a:buAutoNum type="arabicPeriod"/>
            </a:pPr>
            <a:endParaRPr lang="en-ZA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ZA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Environmental Radioactivity,</a:t>
            </a:r>
          </a:p>
          <a:p>
            <a:pPr marL="514350" indent="-514350" algn="just">
              <a:buFont typeface="+mj-lt"/>
              <a:buAutoNum type="arabicPeriod"/>
            </a:pPr>
            <a:endParaRPr lang="en-ZA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ZA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Stable light isotope analyses, and </a:t>
            </a:r>
          </a:p>
          <a:p>
            <a:pPr marL="514350" indent="-514350" algn="just">
              <a:buFont typeface="+mj-lt"/>
              <a:buAutoNum type="arabicPeriod"/>
            </a:pPr>
            <a:endParaRPr lang="en-ZA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ZA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Low energy Nuclear Physics.</a:t>
            </a:r>
          </a:p>
        </p:txBody>
      </p:sp>
      <p:sp>
        <p:nvSpPr>
          <p:cNvPr id="5" name="Google Shape;180;p2">
            <a:extLst>
              <a:ext uri="{FF2B5EF4-FFF2-40B4-BE49-F238E27FC236}">
                <a16:creationId xmlns:a16="http://schemas.microsoft.com/office/drawing/2014/main" id="{BD226617-A890-4775-A16E-51105C974ECB}"/>
              </a:ext>
            </a:extLst>
          </p:cNvPr>
          <p:cNvSpPr/>
          <p:nvPr/>
        </p:nvSpPr>
        <p:spPr>
          <a:xfrm>
            <a:off x="1639469" y="188640"/>
            <a:ext cx="8856810" cy="74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300" tIns="25650" rIns="51300" bIns="2565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TAMS Laboratory: Research Focus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267480-C45D-4994-836D-8C98DFAC3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51" y="2644846"/>
            <a:ext cx="2920653" cy="1797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006F12-F4A0-41DB-8EDA-ECB3A3757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87" y="2654045"/>
            <a:ext cx="3222425" cy="1735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01584A-2F52-4F8D-B9BD-32E28E2581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4531916"/>
            <a:ext cx="1990039" cy="1645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8AFDD4-4AD8-4100-BE8E-18C8F16AD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47" y="4592526"/>
            <a:ext cx="2438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8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1A5B9-8FD0-456B-AEB7-3C809682C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Renewable materials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0896F-6066-49BF-A009-92861F1E3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Agricultural waste to: </a:t>
            </a:r>
          </a:p>
          <a:p>
            <a:r>
              <a:rPr lang="en-ZA" dirty="0"/>
              <a:t>Extract SiO</a:t>
            </a:r>
            <a:r>
              <a:rPr lang="en-ZA" baseline="-25000" dirty="0"/>
              <a:t>2</a:t>
            </a:r>
            <a:r>
              <a:rPr lang="en-ZA" dirty="0"/>
              <a:t> and thermal-reduction to Si</a:t>
            </a:r>
          </a:p>
          <a:p>
            <a:r>
              <a:rPr lang="en-ZA" dirty="0"/>
              <a:t>Use this to make value added materials like:</a:t>
            </a:r>
          </a:p>
          <a:p>
            <a:r>
              <a:rPr lang="en-ZA" dirty="0"/>
              <a:t>Dye-sensitised solar cells</a:t>
            </a:r>
          </a:p>
          <a:p>
            <a:r>
              <a:rPr lang="en-ZA" dirty="0"/>
              <a:t>Perovskite solar cells</a:t>
            </a:r>
          </a:p>
          <a:p>
            <a:r>
              <a:rPr lang="en-ZA" dirty="0"/>
              <a:t>Make Biochar to use as anodes</a:t>
            </a:r>
          </a:p>
          <a:p>
            <a:r>
              <a:rPr lang="en-ZA" dirty="0"/>
              <a:t>Magnetic semiconductors for spintronics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64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75516-9ADC-4961-80AE-660AFBE4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Synthesis of SiO</a:t>
            </a:r>
            <a:r>
              <a:rPr lang="en-ZA" baseline="-25000" dirty="0"/>
              <a:t>2</a:t>
            </a:r>
            <a:r>
              <a:rPr lang="en-ZA" dirty="0"/>
              <a:t>NPs from SCBA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1A417B-D356-4619-90CD-5D8CB72451B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577" y="1600200"/>
            <a:ext cx="798084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6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9866-1578-4603-88D4-8CC4E239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PIXE analysis of SCBA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5704AD-A31D-4B0D-AF9B-BBBAABB3C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576" y="1716443"/>
            <a:ext cx="7525044" cy="42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0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4237-2ADF-4721-98BD-BE673BC4E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SiNPs 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17B619-0071-4B68-A526-EC0D64B30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637" y="1653381"/>
            <a:ext cx="73247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26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hembaLABS 2023 PPT 16by9.potx" id="{1477250A-7233-40DC-957A-7FD7699F42A7}" vid="{CA545A90-A1FF-49AD-A5F4-384773F0D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randing" ma:contentTypeID="0x0101006E2E0BF655D2D54D8C38996324D318460016B980F2F8A2C44E87BB826E195FB8A0" ma:contentTypeVersion="10" ma:contentTypeDescription="Add a new Branding item" ma:contentTypeScope="" ma:versionID="0399b7b6da643a18fe111a77707749d2">
  <xsd:schema xmlns:xsd="http://www.w3.org/2001/XMLSchema" xmlns:xs="http://www.w3.org/2001/XMLSchema" xmlns:p="http://schemas.microsoft.com/office/2006/metadata/properties" xmlns:ns2="c7b5b4f6-d429-4251-9a42-5f4b9ee63fc2" targetNamespace="http://schemas.microsoft.com/office/2006/metadata/properties" ma:root="true" ma:fieldsID="3cab317b28b282ec1bf33fc75a7a20a6" ns2:_="">
    <xsd:import namespace="c7b5b4f6-d429-4251-9a42-5f4b9ee63fc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c6c3f9ecc9c149b090c3beade51339f5" minOccurs="0"/>
                <xsd:element ref="ns2:TaxCatchAllLabel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5b4f6-d429-4251-9a42-5f4b9ee63fc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9cf0037-64fb-4456-a633-db470f406493}" ma:internalName="TaxCatchAll" ma:readOnly="false" ma:showField="CatchAllData" ma:web="c7b5b4f6-d429-4251-9a42-5f4b9ee63f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6c3f9ecc9c149b090c3beade51339f5" ma:index="10" ma:taxonomy="true" ma:internalName="c6c3f9ecc9c149b090c3beade51339f5" ma:taxonomyFieldName="Document_x0020_Type" ma:displayName="Document Type" ma:readOnly="false" ma:fieldId="{c6c3f9ec-c9c1-49b0-90c3-beade51339f5}" ma:sspId="8b5a51db-9643-4808-a5c4-f3611dbee7c3" ma:termSetId="1470dd78-7c93-4738-9fa4-a6be4abd7e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1" nillable="true" ma:displayName="Taxonomy Catch All Column1" ma:hidden="true" ma:list="{a9cf0037-64fb-4456-a633-db470f406493}" ma:internalName="TaxCatchAllLabel" ma:readOnly="true" ma:showField="CatchAllDataLabel" ma:web="c7b5b4f6-d429-4251-9a42-5f4b9ee63f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axOccurs="1" ma:index="14" ma:displayName="Category">
          <xsd:simpleType xmlns:xs="http://www.w3.org/2001/XMLSchema">
            <xsd:restriction base="xsd:string">
              <xsd:minLength value="1"/>
            </xsd:restriction>
          </xsd:simpleType>
        </xsd:element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6c3f9ecc9c149b090c3beade51339f5 xmlns="c7b5b4f6-d429-4251-9a42-5f4b9ee63fc2">
      <Terms xmlns="http://schemas.microsoft.com/office/infopath/2007/PartnerControls">
        <TermInfo xmlns="http://schemas.microsoft.com/office/infopath/2007/PartnerControls">
          <TermName xmlns="http://schemas.microsoft.com/office/infopath/2007/PartnerControls">NRF PowerPoint</TermName>
          <TermId xmlns="http://schemas.microsoft.com/office/infopath/2007/PartnerControls">bc7877d3-0092-425e-9613-a18700668ec7</TermId>
        </TermInfo>
      </Terms>
    </c6c3f9ecc9c149b090c3beade51339f5>
    <TaxCatchAll xmlns="c7b5b4f6-d429-4251-9a42-5f4b9ee63fc2">
      <Value>2</Value>
    </TaxCatchAll>
  </documentManagement>
</p:properties>
</file>

<file path=customXml/itemProps1.xml><?xml version="1.0" encoding="utf-8"?>
<ds:datastoreItem xmlns:ds="http://schemas.openxmlformats.org/officeDocument/2006/customXml" ds:itemID="{86105766-D870-4DA8-BEAD-F38D2E4BC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A10FAD-46E9-49C7-9822-66DBBE963C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b5b4f6-d429-4251-9a42-5f4b9ee63f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FF404C-6A5F-48E6-8A18-892E4A850882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c7b5b4f6-d429-4251-9a42-5f4b9ee63fc2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iThembaLABS 2025 PPT 16by91</Template>
  <TotalTime>627</TotalTime>
  <Words>250</Words>
  <Application>Microsoft Office PowerPoint</Application>
  <PresentationFormat>Widescreen</PresentationFormat>
  <Paragraphs>58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Renewable materials research</vt:lpstr>
      <vt:lpstr>Synthesis of SiO2NPs from SCBA</vt:lpstr>
      <vt:lpstr>PIXE analysis of SCBA</vt:lpstr>
      <vt:lpstr>SiNPs </vt:lpstr>
      <vt:lpstr>Thin film deposition for n-p type cell fabrication</vt:lpstr>
      <vt:lpstr>Dye Sensitised Solar Cell</vt:lpstr>
      <vt:lpstr>cell performance testing  </vt:lpstr>
      <vt:lpstr>Projects in the pipeline</vt:lpstr>
      <vt:lpstr>Thank you for your attention. Ngiyabonga!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 X</dc:creator>
  <cp:lastModifiedBy>Ntombizonke Kheswa</cp:lastModifiedBy>
  <cp:revision>33</cp:revision>
  <dcterms:created xsi:type="dcterms:W3CDTF">2025-04-30T15:46:17Z</dcterms:created>
  <dcterms:modified xsi:type="dcterms:W3CDTF">2025-07-10T08:06:44Z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0x0101006E2E0BF655D2D54D8C38996324D318460016B980F2F8A2C44E87BB826E195FB8A0</vt:lpwstr>
  </property>
  <property fmtid="{D5CDD505-2E9C-101B-9397-08002B2CF9AE}" pid="3" name="Document Type">
    <vt:lpwstr>2;#NRF PowerPoint|bc7877d3-0092-425e-9613-a18700668ec7</vt:lpwstr>
  </property>
</Properties>
</file>