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png" ContentType="image/png"/>
  <Override PartName="/ppt/media/image4.png" ContentType="image/png"/>
  <Override PartName="/ppt/media/image9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hdphoto1.wdp" ContentType="image/vnd.ms-photo"/>
  <Override PartName="/ppt/media/image8.png" ContentType="image/png"/>
  <Override PartName="/ppt/media/image17.png" ContentType="image/png"/>
  <Override PartName="/ppt/media/image11.png" ContentType="image/png"/>
  <Override PartName="/ppt/media/image22.jpeg" ContentType="image/jpeg"/>
  <Override PartName="/ppt/media/image7.png" ContentType="image/png"/>
  <Override PartName="/ppt/media/image5.png" ContentType="image/png"/>
  <Override PartName="/ppt/media/image2.jpeg" ContentType="image/jpeg"/>
  <Override PartName="/ppt/media/image10.png" ContentType="image/png"/>
  <Override PartName="/ppt/media/image28.png" ContentType="image/png"/>
  <Override PartName="/ppt/media/image16.jpeg" ContentType="image/jpeg"/>
  <Override PartName="/ppt/media/image27.png" ContentType="image/png"/>
  <Override PartName="/ppt/media/image6.png" ContentType="image/png"/>
  <Override PartName="/ppt/media/image15.png" ContentType="image/png"/>
  <Override PartName="/ppt/media/image25.png" ContentType="image/png"/>
  <Override PartName="/ppt/media/image24.jpeg" ContentType="image/jpeg"/>
  <Override PartName="/ppt/media/image21.png" ContentType="image/png"/>
  <Override PartName="/ppt/media/image19.jpeg" ContentType="image/jpeg"/>
  <Override PartName="/ppt/media/image1.jpeg" ContentType="image/jpeg"/>
  <Override PartName="/ppt/media/image26.png" ContentType="image/png"/>
  <Override PartName="/ppt/media/image18.jpeg" ContentType="image/jpeg"/>
  <Override PartName="/ppt/media/image23.png" ContentType="image/png"/>
  <Override PartName="/ppt/media/image14.jpeg" ContentType="image/jpeg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move the slide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2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A7023ED-0359-4DC0-8CBF-32D2CBD4D66A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1165320" y="1241280"/>
            <a:ext cx="4466880" cy="334944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31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6E286A6-2D01-45C0-8133-C76CE82FB131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B8E299-DE7F-4DC5-90C5-51E4432F5D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4898992-3089-4072-ABA2-1F72E620E94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62A9336-B7C1-4693-9529-FFC081C4CC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11760" y="1536480"/>
            <a:ext cx="851976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8C7655A-4E08-433A-9362-A7391120838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D1853B1-D954-403C-8535-92DED517055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11760" y="1536480"/>
            <a:ext cx="851976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E1627947-9AB4-46A6-ADBD-73C28AF812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7BBC51A-2D35-48F4-90C6-69E9675FCB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11760" y="1536480"/>
            <a:ext cx="851976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6ECDEFC-1CD5-4071-9C36-D870B3306F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11760" y="1536480"/>
            <a:ext cx="415728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7120" y="1536480"/>
            <a:ext cx="415728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D522908-A797-499B-93C1-05C77FDEB0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B7716D0-4CB4-483E-8271-36FA48BD99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7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283B621-808B-486E-B59F-27706EBB35C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C25D82-6197-4FA3-B1EB-7D64F4443AF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1976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7"/>
          </p:nvPr>
        </p:nvSpPr>
        <p:spPr>
          <a:xfrm>
            <a:off x="8472600" y="6217560"/>
            <a:ext cx="547920" cy="52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454621-EB77-4231-932F-002F5CB81B46}" type="slidenum">
              <a:rPr b="0" lang="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  <p:sldLayoutId id="2147483654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19760" cy="455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8"/>
          </p:nvPr>
        </p:nvSpPr>
        <p:spPr>
          <a:xfrm>
            <a:off x="8472600" y="6217560"/>
            <a:ext cx="547920" cy="52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8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&lt;date/time&gt;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8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&lt;footer&gt;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10"/>
          </p:nvPr>
        </p:nvSpPr>
        <p:spPr>
          <a:xfrm>
            <a:off x="8472600" y="6217560"/>
            <a:ext cx="547920" cy="52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2167FC6-5597-404E-A7AF-22FAAAEBBA3A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5E097B-7AD6-4943-9FAA-0EB6E23671A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1976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9F91A2-1A8C-4FB7-933D-143253D58A9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28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280" cy="45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BB1C69-2989-4324-9F3C-C139DE412E5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82803FE-69EE-4109-97A0-2B806BB97E7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7C033D7-6108-4C96-8E67-C199267FE1A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7.png"/><Relationship Id="rId10" Type="http://schemas.openxmlformats.org/officeDocument/2006/relationships/image" Target="../media/image19.jpe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microsoft.com/office/2007/relationships/hdphoto" Target="../media/hdphoto1.wdp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1" descr=""/>
          <p:cNvPicPr/>
          <p:nvPr/>
        </p:nvPicPr>
        <p:blipFill>
          <a:blip r:embed="rId1"/>
          <a:stretch/>
        </p:blipFill>
        <p:spPr>
          <a:xfrm>
            <a:off x="179640" y="1989000"/>
            <a:ext cx="8742240" cy="470664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/>
          </p:nvPr>
        </p:nvSpPr>
        <p:spPr>
          <a:xfrm>
            <a:off x="311760" y="332640"/>
            <a:ext cx="8519760" cy="619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nb-NO" sz="2400" spc="-1" strike="noStrike">
                <a:solidFill>
                  <a:srgbClr val="000000"/>
                </a:solidFill>
                <a:latin typeface="Calibri"/>
              </a:rPr>
              <a:t>Status of the Si-detectors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on BM@N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N. Zamyatin on behalf of Si-detectors team, 14</a:t>
            </a:r>
            <a:r>
              <a:rPr b="0" i="1" lang="en-US" sz="1600" spc="-1" strike="noStrike">
                <a:solidFill>
                  <a:srgbClr val="000000"/>
                </a:solidFill>
                <a:latin typeface="Times New Roman"/>
              </a:rPr>
              <a:t>÷16 October 2025, 15</a:t>
            </a:r>
            <a:r>
              <a:rPr b="0" i="1" lang="en-US" sz="1600" spc="-1" strike="noStrike" baseline="30000">
                <a:solidFill>
                  <a:srgbClr val="000000"/>
                </a:solidFill>
                <a:latin typeface="Times New Roman"/>
              </a:rPr>
              <a:t>th </a:t>
            </a:r>
            <a:r>
              <a:rPr b="0" i="1" lang="en-US" sz="1600" spc="-1" strike="noStrike">
                <a:solidFill>
                  <a:srgbClr val="000000"/>
                </a:solidFill>
                <a:latin typeface="Times New Roman"/>
              </a:rPr>
              <a:t>– CM/BM@N, Dubna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-</a:t>
            </a:r>
            <a:r>
              <a:rPr b="1" i="1" lang="nb-NO" sz="1800" spc="-1" strike="noStrike">
                <a:solidFill>
                  <a:srgbClr val="000000"/>
                </a:solidFill>
                <a:latin typeface="Times New Roman"/>
              </a:rPr>
              <a:t> Beam Profilometer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1" i="1" lang="nb-NO" sz="1800" spc="-1" strike="noStrike">
                <a:solidFill>
                  <a:srgbClr val="000000"/>
                </a:solidFill>
                <a:latin typeface="Times New Roman"/>
              </a:rPr>
              <a:t>B</a:t>
            </a: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eam </a:t>
            </a:r>
            <a:r>
              <a:rPr b="1" i="1" lang="nb-NO" sz="1800" spc="-1" strike="noStrike">
                <a:solidFill>
                  <a:srgbClr val="000000"/>
                </a:solidFill>
                <a:latin typeface="Times New Roman"/>
              </a:rPr>
              <a:t>Tracker (BT1 ÷ BT3)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1" i="1" lang="nb-NO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nb-NO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i="1" lang="nb-NO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i="1" lang="nb-NO" sz="1800" spc="-1" strike="noStrike">
                <a:solidFill>
                  <a:srgbClr val="000000"/>
                </a:solidFill>
                <a:latin typeface="Times New Roman"/>
              </a:rPr>
              <a:t>- Forward Si-Tracker (FSD)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TextBox 5"/>
          <p:cNvSpPr/>
          <p:nvPr/>
        </p:nvSpPr>
        <p:spPr>
          <a:xfrm>
            <a:off x="2339640" y="4077000"/>
            <a:ext cx="716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TextBox 7"/>
          <p:cNvSpPr/>
          <p:nvPr/>
        </p:nvSpPr>
        <p:spPr>
          <a:xfrm>
            <a:off x="4716000" y="5133240"/>
            <a:ext cx="40500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</a:rPr>
              <a:t>*Отчет 26.01.2024г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</a:rPr>
              <a:t>« Измерение фактического положения детекторов установки 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</a:rPr>
              <a:t>BM</a:t>
            </a:r>
            <a:r>
              <a:rPr b="0" lang="ru-RU" sz="1200" spc="-1" strike="noStrike">
                <a:solidFill>
                  <a:schemeClr val="dk1"/>
                </a:solidFill>
                <a:latin typeface="Calibri"/>
              </a:rPr>
              <a:t>@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</a:rPr>
              <a:t>N </a:t>
            </a:r>
            <a:r>
              <a:rPr b="0" lang="ru-RU" sz="1200" spc="-1" strike="noStrike">
                <a:solidFill>
                  <a:schemeClr val="dk1"/>
                </a:solidFill>
                <a:latin typeface="Calibri"/>
              </a:rPr>
              <a:t>и их юстировка в проектное положение относительно пучка.»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  <a:ea typeface="Calibri"/>
              </a:rPr>
              <a:t>ООО «Промышленные измерения»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Прямоугольник 11"/>
          <p:cNvSpPr/>
          <p:nvPr/>
        </p:nvSpPr>
        <p:spPr>
          <a:xfrm>
            <a:off x="2283480" y="3938760"/>
            <a:ext cx="215640" cy="35964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" name="Прямоугольник 12"/>
          <p:cNvSpPr/>
          <p:nvPr/>
        </p:nvSpPr>
        <p:spPr>
          <a:xfrm>
            <a:off x="2638080" y="3942000"/>
            <a:ext cx="215640" cy="359640"/>
          </a:xfrm>
          <a:prstGeom prst="rect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7" name="Прямоугольник 13"/>
          <p:cNvSpPr/>
          <p:nvPr/>
        </p:nvSpPr>
        <p:spPr>
          <a:xfrm>
            <a:off x="4035960" y="3938760"/>
            <a:ext cx="215640" cy="12204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" name="Прямоугольник 14"/>
          <p:cNvSpPr/>
          <p:nvPr/>
        </p:nvSpPr>
        <p:spPr>
          <a:xfrm>
            <a:off x="4039200" y="4261680"/>
            <a:ext cx="215640" cy="4536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" name="Прямоугольник 15"/>
          <p:cNvSpPr/>
          <p:nvPr/>
        </p:nvSpPr>
        <p:spPr>
          <a:xfrm>
            <a:off x="5804640" y="3941280"/>
            <a:ext cx="215640" cy="35964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" name="Прямоугольник 16"/>
          <p:cNvSpPr/>
          <p:nvPr/>
        </p:nvSpPr>
        <p:spPr>
          <a:xfrm>
            <a:off x="6156000" y="4264200"/>
            <a:ext cx="215640" cy="45360"/>
          </a:xfrm>
          <a:prstGeom prst="rect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1" name="Прямоугольник 17"/>
          <p:cNvSpPr/>
          <p:nvPr/>
        </p:nvSpPr>
        <p:spPr>
          <a:xfrm>
            <a:off x="6156000" y="3925440"/>
            <a:ext cx="215640" cy="122040"/>
          </a:xfrm>
          <a:prstGeom prst="rect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03080" y="263160"/>
            <a:ext cx="7886520" cy="42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 lnSpcReduction="10000"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Position of the new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FSD-station #5 on the BM@N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203" name="Прямая со стрелкой 4"/>
          <p:cNvCxnSpPr>
            <a:stCxn id="204" idx="1"/>
          </p:cNvCxnSpPr>
          <p:nvPr/>
        </p:nvCxnSpPr>
        <p:spPr>
          <a:xfrm flipH="1">
            <a:off x="4159800" y="1344960"/>
            <a:ext cx="967320" cy="507240"/>
          </a:xfrm>
          <a:prstGeom prst="straightConnector1">
            <a:avLst/>
          </a:prstGeom>
          <a:ln>
            <a:noFill/>
          </a:ln>
        </p:spPr>
      </p:cxnSp>
      <p:cxnSp>
        <p:nvCxnSpPr>
          <p:cNvPr id="205" name="Прямая со стрелкой 9"/>
          <p:cNvCxnSpPr/>
          <p:nvPr/>
        </p:nvCxnSpPr>
        <p:spPr>
          <a:xfrm flipH="1">
            <a:off x="4140720" y="1383480"/>
            <a:ext cx="1243800" cy="237960"/>
          </a:xfrm>
          <a:prstGeom prst="straightConnector1">
            <a:avLst/>
          </a:prstGeom>
          <a:ln>
            <a:noFill/>
          </a:ln>
        </p:spPr>
      </p:cxnSp>
      <p:cxnSp>
        <p:nvCxnSpPr>
          <p:cNvPr id="206" name="Прямая со стрелкой 12"/>
          <p:cNvCxnSpPr/>
          <p:nvPr/>
        </p:nvCxnSpPr>
        <p:spPr>
          <a:xfrm flipH="1">
            <a:off x="4140720" y="1383480"/>
            <a:ext cx="1243800" cy="237960"/>
          </a:xfrm>
          <a:prstGeom prst="straightConnector1">
            <a:avLst/>
          </a:prstGeom>
          <a:ln>
            <a:noFill/>
          </a:ln>
        </p:spPr>
      </p:cxnSp>
      <p:cxnSp>
        <p:nvCxnSpPr>
          <p:cNvPr id="207" name="Прямая со стрелкой 14"/>
          <p:cNvCxnSpPr>
            <a:stCxn id="204" idx="1"/>
          </p:cNvCxnSpPr>
          <p:nvPr/>
        </p:nvCxnSpPr>
        <p:spPr>
          <a:xfrm flipH="1">
            <a:off x="4159800" y="1344960"/>
            <a:ext cx="967320" cy="428040"/>
          </a:xfrm>
          <a:prstGeom prst="straightConnector1">
            <a:avLst/>
          </a:prstGeom>
          <a:ln>
            <a:noFill/>
          </a:ln>
        </p:spPr>
      </p:cxnSp>
      <p:grpSp>
        <p:nvGrpSpPr>
          <p:cNvPr id="208" name="Группа 17"/>
          <p:cNvGrpSpPr/>
          <p:nvPr/>
        </p:nvGrpSpPr>
        <p:grpSpPr>
          <a:xfrm>
            <a:off x="611640" y="693000"/>
            <a:ext cx="8852760" cy="5571720"/>
            <a:chOff x="611640" y="693000"/>
            <a:chExt cx="8852760" cy="5571720"/>
          </a:xfrm>
        </p:grpSpPr>
        <p:grpSp>
          <p:nvGrpSpPr>
            <p:cNvPr id="209" name="Группа 18"/>
            <p:cNvGrpSpPr/>
            <p:nvPr/>
          </p:nvGrpSpPr>
          <p:grpSpPr>
            <a:xfrm>
              <a:off x="611640" y="693000"/>
              <a:ext cx="8852760" cy="5571720"/>
              <a:chOff x="611640" y="693000"/>
              <a:chExt cx="8852760" cy="5571720"/>
            </a:xfrm>
          </p:grpSpPr>
          <p:pic>
            <p:nvPicPr>
              <p:cNvPr id="210" name="Рисунок 6" descr=""/>
              <p:cNvPicPr/>
              <p:nvPr/>
            </p:nvPicPr>
            <p:blipFill>
              <a:blip r:embed="rId1"/>
              <a:srcRect l="1737" t="5390" r="2744" b="5814"/>
              <a:stretch/>
            </p:blipFill>
            <p:spPr>
              <a:xfrm>
                <a:off x="611640" y="693000"/>
                <a:ext cx="4333320" cy="55717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04" name="TextBox 7"/>
              <p:cNvSpPr/>
              <p:nvPr/>
            </p:nvSpPr>
            <p:spPr>
              <a:xfrm>
                <a:off x="5126760" y="1178280"/>
                <a:ext cx="32796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en-US" sz="1600" spc="-1" strike="noStrike">
                    <a:solidFill>
                      <a:schemeClr val="dk1"/>
                    </a:solidFill>
                    <a:latin typeface="Calibri"/>
                  </a:rPr>
                  <a:t>Current position of GEM stations</a:t>
                </a:r>
                <a:endParaRPr b="0" lang="ru-RU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1" name="TextBox 8"/>
              <p:cNvSpPr/>
              <p:nvPr/>
            </p:nvSpPr>
            <p:spPr>
              <a:xfrm>
                <a:off x="5254200" y="2288880"/>
                <a:ext cx="42102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en-US" sz="1600" spc="-1" strike="noStrike">
                    <a:solidFill>
                      <a:schemeClr val="dk1"/>
                    </a:solidFill>
                    <a:latin typeface="Calibri"/>
                  </a:rPr>
                  <a:t>Shifted position of GEM</a:t>
                </a:r>
                <a:r>
                  <a:rPr b="0" lang="ru-RU" sz="1600" spc="-1" strike="noStrike">
                    <a:solidFill>
                      <a:schemeClr val="dk1"/>
                    </a:solidFill>
                    <a:latin typeface="Calibri"/>
                  </a:rPr>
                  <a:t> </a:t>
                </a:r>
                <a:r>
                  <a:rPr b="0" lang="en-US" sz="1600" spc="-1" strike="noStrike">
                    <a:solidFill>
                      <a:schemeClr val="dk1"/>
                    </a:solidFill>
                    <a:latin typeface="Calibri"/>
                  </a:rPr>
                  <a:t>stations </a:t>
                </a:r>
                <a:r>
                  <a:rPr b="0" lang="ru-RU" sz="1600" spc="-1" strike="noStrike">
                    <a:solidFill>
                      <a:schemeClr val="dk1"/>
                    </a:solidFill>
                    <a:latin typeface="Calibri"/>
                  </a:rPr>
                  <a:t>(</a:t>
                </a:r>
                <a:r>
                  <a:rPr b="0" lang="en-US" sz="1600" spc="-1" strike="noStrike">
                    <a:solidFill>
                      <a:schemeClr val="dk1"/>
                    </a:solidFill>
                    <a:latin typeface="Calibri"/>
                  </a:rPr>
                  <a:t>Z+</a:t>
                </a:r>
                <a:r>
                  <a:rPr b="0" lang="ru-RU" sz="1600" spc="-1" strike="noStrike">
                    <a:solidFill>
                      <a:schemeClr val="dk1"/>
                    </a:solidFill>
                    <a:latin typeface="Calibri"/>
                  </a:rPr>
                  <a:t>93 мм)</a:t>
                </a:r>
                <a:endParaRPr b="0" lang="ru-RU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12" name="Прямая со стрелкой 11"/>
              <p:cNvCxnSpPr/>
              <p:nvPr/>
            </p:nvCxnSpPr>
            <p:spPr>
              <a:xfrm flipH="1">
                <a:off x="4232520" y="1347480"/>
                <a:ext cx="1079640" cy="504720"/>
              </a:xfrm>
              <a:prstGeom prst="straightConnector1">
                <a:avLst/>
              </a:prstGeom>
              <a:ln>
                <a:noFill/>
              </a:ln>
            </p:spPr>
          </p:cxnSp>
          <p:cxnSp>
            <p:nvCxnSpPr>
              <p:cNvPr id="213" name="Прямая со стрелкой 15"/>
              <p:cNvCxnSpPr/>
              <p:nvPr/>
            </p:nvCxnSpPr>
            <p:spPr>
              <a:xfrm flipH="1">
                <a:off x="4936320" y="2458080"/>
                <a:ext cx="540000" cy="231120"/>
              </a:xfrm>
              <a:prstGeom prst="straightConnector1">
                <a:avLst/>
              </a:prstGeom>
              <a:ln>
                <a:noFill/>
              </a:ln>
            </p:spPr>
          </p:cxnSp>
        </p:grpSp>
        <p:cxnSp>
          <p:nvCxnSpPr>
            <p:cNvPr id="214" name="Прямая со стрелкой 5"/>
            <p:cNvCxnSpPr>
              <a:stCxn id="204" idx="1"/>
            </p:cNvCxnSpPr>
            <p:nvPr/>
          </p:nvCxnSpPr>
          <p:spPr>
            <a:xfrm flipH="1">
              <a:off x="4159800" y="1344960"/>
              <a:ext cx="967320" cy="507240"/>
            </a:xfrm>
            <a:prstGeom prst="straightConnector1">
              <a:avLst/>
            </a:prstGeom>
            <a:ln>
              <a:solidFill>
                <a:srgbClr val="000000"/>
              </a:solidFill>
              <a:round/>
              <a:tailEnd len="med" type="triangle" w="med"/>
            </a:ln>
          </p:spPr>
        </p:cxnSp>
        <p:cxnSp>
          <p:nvCxnSpPr>
            <p:cNvPr id="215" name="Прямая со стрелкой 10"/>
            <p:cNvCxnSpPr>
              <a:stCxn id="211" idx="1"/>
            </p:cNvCxnSpPr>
            <p:nvPr/>
          </p:nvCxnSpPr>
          <p:spPr>
            <a:xfrm flipH="1" flipV="1">
              <a:off x="4716000" y="2288880"/>
              <a:ext cx="538560" cy="167040"/>
            </a:xfrm>
            <a:prstGeom prst="straightConnector1">
              <a:avLst/>
            </a:prstGeom>
            <a:ln>
              <a:solidFill>
                <a:srgbClr val="000000"/>
              </a:solidFill>
              <a:round/>
              <a:tailEnd len="med" type="triangle" w="med"/>
            </a:ln>
          </p:spPr>
        </p:cxnSp>
      </p:grp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2E96537-328E-4934-985C-C5199254DDD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28080" y="2421000"/>
            <a:ext cx="8519760" cy="7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Back up slides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450520" y="147240"/>
            <a:ext cx="6064560" cy="38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pc="-1" strike="noStrike" u="sng">
                <a:solidFill>
                  <a:srgbClr val="000000"/>
                </a:solidFill>
                <a:uFillTx/>
                <a:latin typeface="Calibri"/>
              </a:rPr>
              <a:t>X-Z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cross section of central tracker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218" name="Прямая со стрелкой 27"/>
          <p:cNvCxnSpPr/>
          <p:nvPr/>
        </p:nvCxnSpPr>
        <p:spPr>
          <a:xfrm flipV="1">
            <a:off x="5076000" y="5853240"/>
            <a:ext cx="360" cy="96120"/>
          </a:xfrm>
          <a:prstGeom prst="straightConnector1">
            <a:avLst/>
          </a:prstGeom>
          <a:ln>
            <a:noFill/>
          </a:ln>
        </p:spPr>
      </p:cxnSp>
      <p:grpSp>
        <p:nvGrpSpPr>
          <p:cNvPr id="219" name="Группа 36"/>
          <p:cNvGrpSpPr/>
          <p:nvPr/>
        </p:nvGrpSpPr>
        <p:grpSpPr>
          <a:xfrm>
            <a:off x="1979640" y="692640"/>
            <a:ext cx="5074920" cy="6072120"/>
            <a:chOff x="1979640" y="692640"/>
            <a:chExt cx="5074920" cy="6072120"/>
          </a:xfrm>
        </p:grpSpPr>
        <p:grpSp>
          <p:nvGrpSpPr>
            <p:cNvPr id="220" name="Группа 25"/>
            <p:cNvGrpSpPr/>
            <p:nvPr/>
          </p:nvGrpSpPr>
          <p:grpSpPr>
            <a:xfrm>
              <a:off x="1979640" y="692640"/>
              <a:ext cx="5074920" cy="6072120"/>
              <a:chOff x="1979640" y="692640"/>
              <a:chExt cx="5074920" cy="6072120"/>
            </a:xfrm>
          </p:grpSpPr>
          <p:pic>
            <p:nvPicPr>
              <p:cNvPr id="221" name="Рисунок 16" descr=""/>
              <p:cNvPicPr/>
              <p:nvPr/>
            </p:nvPicPr>
            <p:blipFill>
              <a:blip r:embed="rId1"/>
              <a:srcRect l="35142" t="23747" r="6923" b="31096"/>
              <a:stretch/>
            </p:blipFill>
            <p:spPr>
              <a:xfrm>
                <a:off x="1979640" y="692640"/>
                <a:ext cx="4680000" cy="5160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22" name="TextBox 18"/>
              <p:cNvSpPr/>
              <p:nvPr/>
            </p:nvSpPr>
            <p:spPr>
              <a:xfrm>
                <a:off x="2915640" y="5853240"/>
                <a:ext cx="2357640" cy="45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chemeClr val="dk1"/>
                    </a:solidFill>
                    <a:latin typeface="Calibri"/>
                  </a:rPr>
                  <a:t>Current position of GEM stations</a:t>
                </a:r>
                <a:endParaRPr b="0" lang="ru-RU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3" name="TextBox 20"/>
              <p:cNvSpPr/>
              <p:nvPr/>
            </p:nvSpPr>
            <p:spPr>
              <a:xfrm>
                <a:off x="4318560" y="6309360"/>
                <a:ext cx="2736000" cy="45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chemeClr val="dk1"/>
                    </a:solidFill>
                    <a:latin typeface="Calibri"/>
                  </a:rPr>
                  <a:t>Position of GEMs after</a:t>
                </a:r>
                <a:r>
                  <a:rPr b="0" lang="ru-RU" sz="1200" spc="-1" strike="noStrike">
                    <a:solidFill>
                      <a:schemeClr val="dk1"/>
                    </a:solidFill>
                    <a:latin typeface="Calibri"/>
                  </a:rPr>
                  <a:t> </a:t>
                </a:r>
                <a:r>
                  <a:rPr b="0" lang="en-US" sz="1200" spc="-1" strike="noStrike">
                    <a:solidFill>
                      <a:schemeClr val="dk1"/>
                    </a:solidFill>
                    <a:latin typeface="Calibri"/>
                  </a:rPr>
                  <a:t>shift </a:t>
                </a:r>
                <a:r>
                  <a:rPr b="0" lang="ru-RU" sz="1200" spc="-1" strike="noStrike">
                    <a:solidFill>
                      <a:schemeClr val="dk1"/>
                    </a:solidFill>
                    <a:latin typeface="Calibri"/>
                  </a:rPr>
                  <a:t>(</a:t>
                </a:r>
                <a:r>
                  <a:rPr b="0" lang="en-US" sz="1200" spc="-1" strike="noStrike">
                    <a:solidFill>
                      <a:schemeClr val="dk1"/>
                    </a:solidFill>
                    <a:latin typeface="Calibri"/>
                  </a:rPr>
                  <a:t>Z+93 </a:t>
                </a:r>
                <a:r>
                  <a:rPr b="0" lang="ru-RU" sz="1200" spc="-1" strike="noStrike">
                    <a:solidFill>
                      <a:schemeClr val="dk1"/>
                    </a:solidFill>
                    <a:latin typeface="Calibri"/>
                  </a:rPr>
                  <a:t>мм</a:t>
                </a:r>
                <a:r>
                  <a:rPr b="0" lang="en-US" sz="1000" spc="-1" strike="noStrike">
                    <a:solidFill>
                      <a:schemeClr val="dk1"/>
                    </a:solidFill>
                    <a:latin typeface="Calibri"/>
                  </a:rPr>
                  <a:t>)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224" name="Прямая со стрелкой 29"/>
            <p:cNvCxnSpPr/>
            <p:nvPr/>
          </p:nvCxnSpPr>
          <p:spPr>
            <a:xfrm flipV="1">
              <a:off x="4932000" y="5420520"/>
              <a:ext cx="720360" cy="456840"/>
            </a:xfrm>
            <a:prstGeom prst="straightConnector1">
              <a:avLst/>
            </a:prstGeom>
            <a:ln>
              <a:solidFill>
                <a:srgbClr val="000000"/>
              </a:solidFill>
              <a:round/>
              <a:tailEnd len="med" type="triangle" w="med"/>
            </a:ln>
          </p:spPr>
        </p:cxnSp>
        <p:cxnSp>
          <p:nvCxnSpPr>
            <p:cNvPr id="225" name="Прямая со стрелкой 33"/>
            <p:cNvCxnSpPr/>
            <p:nvPr/>
          </p:nvCxnSpPr>
          <p:spPr>
            <a:xfrm flipV="1">
              <a:off x="5508000" y="5661000"/>
              <a:ext cx="720360" cy="648360"/>
            </a:xfrm>
            <a:prstGeom prst="straightConnector1">
              <a:avLst/>
            </a:prstGeom>
            <a:ln>
              <a:solidFill>
                <a:srgbClr val="000000"/>
              </a:solidFill>
              <a:round/>
              <a:tailEnd len="med" type="triangle" w="med"/>
            </a:ln>
          </p:spPr>
        </p:cxnSp>
      </p:grp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2086F29-E07E-497D-93C8-1F4AC6A6FF0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24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31111" lnSpcReduction="10000"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227" name="Группа 2"/>
          <p:cNvGrpSpPr/>
          <p:nvPr/>
        </p:nvGrpSpPr>
        <p:grpSpPr>
          <a:xfrm>
            <a:off x="505080" y="924480"/>
            <a:ext cx="8291880" cy="5448960"/>
            <a:chOff x="505080" y="924480"/>
            <a:chExt cx="8291880" cy="5448960"/>
          </a:xfrm>
        </p:grpSpPr>
        <p:grpSp>
          <p:nvGrpSpPr>
            <p:cNvPr id="228" name="Группа 21"/>
            <p:cNvGrpSpPr/>
            <p:nvPr/>
          </p:nvGrpSpPr>
          <p:grpSpPr>
            <a:xfrm>
              <a:off x="505080" y="924480"/>
              <a:ext cx="8291880" cy="5448960"/>
              <a:chOff x="505080" y="924480"/>
              <a:chExt cx="8291880" cy="5448960"/>
            </a:xfrm>
          </p:grpSpPr>
          <p:pic>
            <p:nvPicPr>
              <p:cNvPr id="229" name="Рисунок 3" descr=""/>
              <p:cNvPicPr/>
              <p:nvPr/>
            </p:nvPicPr>
            <p:blipFill>
              <a:blip r:embed="rId1"/>
              <a:srcRect l="2441" t="10833" r="33902" b="34457"/>
              <a:stretch/>
            </p:blipFill>
            <p:spPr>
              <a:xfrm>
                <a:off x="505080" y="924480"/>
                <a:ext cx="8291880" cy="50396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30" name="TextBox 7"/>
              <p:cNvSpPr/>
              <p:nvPr/>
            </p:nvSpPr>
            <p:spPr>
              <a:xfrm>
                <a:off x="3886560" y="5964120"/>
                <a:ext cx="1528560" cy="409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ru-RU" sz="1050" spc="-1" strike="noStrike">
                    <a:solidFill>
                      <a:schemeClr val="dk1"/>
                    </a:solidFill>
                    <a:latin typeface="Calibri"/>
                  </a:rPr>
                  <a:t>Текущее положение </a:t>
                </a:r>
                <a:endParaRPr b="0" lang="ru-RU" sz="105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defTabSz="914400">
                  <a:lnSpc>
                    <a:spcPct val="100000"/>
                  </a:lnSpc>
                </a:pPr>
                <a:r>
                  <a:rPr b="0" lang="ru-RU" sz="1050" spc="-1" strike="noStrike">
                    <a:solidFill>
                      <a:schemeClr val="dk1"/>
                    </a:solidFill>
                    <a:latin typeface="Calibri"/>
                  </a:rPr>
                  <a:t>станций </a:t>
                </a:r>
                <a:r>
                  <a:rPr b="0" lang="en-US" sz="1050" spc="-1" strike="noStrike">
                    <a:solidFill>
                      <a:schemeClr val="dk1"/>
                    </a:solidFill>
                    <a:latin typeface="Calibri"/>
                  </a:rPr>
                  <a:t>GEM</a:t>
                </a:r>
                <a:endParaRPr b="0" lang="ru-RU" sz="105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1" name="TextBox 8"/>
              <p:cNvSpPr/>
              <p:nvPr/>
            </p:nvSpPr>
            <p:spPr>
              <a:xfrm>
                <a:off x="5942880" y="5927400"/>
                <a:ext cx="1685520" cy="394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ru-RU" sz="1000" spc="-1" strike="noStrike">
                    <a:solidFill>
                      <a:schemeClr val="dk1"/>
                    </a:solidFill>
                    <a:latin typeface="Calibri"/>
                  </a:rPr>
                  <a:t>Смещенное положение 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defTabSz="914400">
                  <a:lnSpc>
                    <a:spcPct val="100000"/>
                  </a:lnSpc>
                </a:pPr>
                <a:r>
                  <a:rPr b="0" lang="ru-RU" sz="1000" spc="-1" strike="noStrike">
                    <a:solidFill>
                      <a:schemeClr val="dk1"/>
                    </a:solidFill>
                    <a:latin typeface="Calibri"/>
                  </a:rPr>
                  <a:t>станций </a:t>
                </a:r>
                <a:r>
                  <a:rPr b="0" lang="en-US" sz="1000" spc="-1" strike="noStrike">
                    <a:solidFill>
                      <a:schemeClr val="dk1"/>
                    </a:solidFill>
                    <a:latin typeface="Calibri"/>
                  </a:rPr>
                  <a:t>GEM</a:t>
                </a:r>
                <a:r>
                  <a:rPr b="0" lang="ru-RU" sz="1000" spc="-1" strike="noStrike">
                    <a:solidFill>
                      <a:schemeClr val="dk1"/>
                    </a:solidFill>
                    <a:latin typeface="Calibri"/>
                  </a:rPr>
                  <a:t> (</a:t>
                </a:r>
                <a:r>
                  <a:rPr b="0" lang="en-US" sz="1000" spc="-1" strike="noStrike">
                    <a:solidFill>
                      <a:schemeClr val="dk1"/>
                    </a:solidFill>
                    <a:latin typeface="Calibri"/>
                  </a:rPr>
                  <a:t>Z+93 </a:t>
                </a:r>
                <a:r>
                  <a:rPr b="0" lang="ru-RU" sz="1000" spc="-1" strike="noStrike">
                    <a:solidFill>
                      <a:schemeClr val="dk1"/>
                    </a:solidFill>
                    <a:latin typeface="Calibri"/>
                  </a:rPr>
                  <a:t>мм</a:t>
                </a:r>
                <a:r>
                  <a:rPr b="0" lang="en-US" sz="1000" spc="-1" strike="noStrike">
                    <a:solidFill>
                      <a:schemeClr val="dk1"/>
                    </a:solidFill>
                    <a:latin typeface="Calibri"/>
                  </a:rPr>
                  <a:t>)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32" name="Прямая со стрелкой 10"/>
              <p:cNvCxnSpPr/>
              <p:nvPr/>
            </p:nvCxnSpPr>
            <p:spPr>
              <a:xfrm flipV="1">
                <a:off x="4650840" y="5483880"/>
                <a:ext cx="506880" cy="480600"/>
              </a:xfrm>
              <a:prstGeom prst="straightConnector1">
                <a:avLst/>
              </a:prstGeom>
              <a:ln>
                <a:noFill/>
              </a:ln>
            </p:spPr>
          </p:cxnSp>
          <p:cxnSp>
            <p:nvCxnSpPr>
              <p:cNvPr id="233" name="Прямая со стрелкой 13"/>
              <p:cNvCxnSpPr/>
              <p:nvPr/>
            </p:nvCxnSpPr>
            <p:spPr>
              <a:xfrm flipH="1" flipV="1">
                <a:off x="5644800" y="5653080"/>
                <a:ext cx="430920" cy="364320"/>
              </a:xfrm>
              <a:prstGeom prst="straightConnector1">
                <a:avLst/>
              </a:prstGeom>
              <a:ln>
                <a:noFill/>
              </a:ln>
            </p:spPr>
          </p:cxnSp>
        </p:grpSp>
        <p:cxnSp>
          <p:nvCxnSpPr>
            <p:cNvPr id="234" name="Прямая со стрелкой 4"/>
            <p:cNvCxnSpPr/>
            <p:nvPr/>
          </p:nvCxnSpPr>
          <p:spPr>
            <a:xfrm flipV="1">
              <a:off x="1101600" y="2329560"/>
              <a:ext cx="360" cy="321120"/>
            </a:xfrm>
            <a:prstGeom prst="straightConnector1">
              <a:avLst/>
            </a:prstGeom>
            <a:ln>
              <a:noFill/>
            </a:ln>
          </p:spPr>
        </p:cxnSp>
        <p:cxnSp>
          <p:nvCxnSpPr>
            <p:cNvPr id="235" name="Прямая со стрелкой 9"/>
            <p:cNvCxnSpPr/>
            <p:nvPr/>
          </p:nvCxnSpPr>
          <p:spPr>
            <a:xfrm>
              <a:off x="1094760" y="2657160"/>
              <a:ext cx="314280" cy="360"/>
            </a:xfrm>
            <a:prstGeom prst="straightConnector1">
              <a:avLst/>
            </a:prstGeom>
            <a:ln>
              <a:noFill/>
            </a:ln>
          </p:spPr>
        </p:cxnSp>
        <p:sp>
          <p:nvSpPr>
            <p:cNvPr id="236" name="TextBox 16"/>
            <p:cNvSpPr/>
            <p:nvPr/>
          </p:nvSpPr>
          <p:spPr>
            <a:xfrm>
              <a:off x="1049040" y="2199600"/>
              <a:ext cx="184320" cy="24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ru-RU" sz="10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37" name="TextBox 17"/>
            <p:cNvSpPr/>
            <p:nvPr/>
          </p:nvSpPr>
          <p:spPr>
            <a:xfrm>
              <a:off x="1251720" y="2429280"/>
              <a:ext cx="184320" cy="24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ru-RU" sz="1000" spc="-1" strike="noStrike">
                <a:solidFill>
                  <a:srgbClr val="ff0000"/>
                </a:solidFill>
                <a:latin typeface="Calibri"/>
              </a:endParaRPr>
            </a:p>
          </p:txBody>
        </p:sp>
      </p:grpSp>
      <p:cxnSp>
        <p:nvCxnSpPr>
          <p:cNvPr id="238" name="Прямая со стрелкой 6"/>
          <p:cNvCxnSpPr>
            <a:stCxn id="229" idx="2"/>
          </p:cNvCxnSpPr>
          <p:nvPr/>
        </p:nvCxnSpPr>
        <p:spPr>
          <a:xfrm flipV="1">
            <a:off x="4650840" y="5517000"/>
            <a:ext cx="569520" cy="44748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39" name="Прямая со стрелкой 12"/>
          <p:cNvCxnSpPr/>
          <p:nvPr/>
        </p:nvCxnSpPr>
        <p:spPr>
          <a:xfrm flipH="1" flipV="1">
            <a:off x="5644800" y="5373000"/>
            <a:ext cx="583560" cy="55476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68000" y="1001520"/>
            <a:ext cx="2986200" cy="1482480"/>
          </a:xfrm>
          <a:prstGeom prst="rect">
            <a:avLst/>
          </a:prstGeom>
          <a:noFill/>
          <a:ln w="0">
            <a:noFill/>
          </a:ln>
        </p:spPr>
        <p:txBody>
          <a:bodyPr lIns="51480" rIns="51480" tIns="25560" bIns="25560" anchor="ctr">
            <a:noAutofit/>
          </a:bodyPr>
          <a:p>
            <a:pPr indent="0" algn="just">
              <a:lnSpc>
                <a:spcPct val="7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Beam profilometer </a:t>
            </a:r>
            <a:br>
              <a:rPr sz="1800"/>
            </a:b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is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necessary for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 beam tuning in self trigger mode (alignment of the center beam with the center of the target)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43800" y="3222720"/>
            <a:ext cx="8043480" cy="37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1480" rIns="51480" tIns="25560" bIns="25560" anchor="t">
            <a:spAutoFit/>
          </a:bodyPr>
          <a:p>
            <a:pPr marL="162000" indent="-162000" algn="just" defTabSz="9144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detector: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DSSD,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(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128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p</a:t>
            </a:r>
            <a:r>
              <a:rPr b="0" lang="en-US" sz="1600" spc="-1" strike="noStrike" baseline="30000">
                <a:solidFill>
                  <a:schemeClr val="dk1"/>
                </a:solidFill>
                <a:latin typeface="Calibri"/>
                <a:ea typeface="Times New Roman"/>
              </a:rPr>
              <a:t>+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×128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n</a:t>
            </a:r>
            <a:r>
              <a:rPr b="0" lang="en-US" sz="1600" spc="-1" strike="noStrike" baseline="30000">
                <a:solidFill>
                  <a:schemeClr val="dk1"/>
                </a:solidFill>
                <a:latin typeface="Calibri"/>
                <a:ea typeface="Times New Roman"/>
              </a:rPr>
              <a:t>+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)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, strips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pitch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=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475 μm, thickness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(Si) -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175 μm, active area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(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61 × 61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)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mm</a:t>
            </a:r>
            <a:r>
              <a:rPr b="0" lang="ru" sz="1600" spc="-1" strike="noStrike" baseline="30000">
                <a:solidFill>
                  <a:schemeClr val="dk1"/>
                </a:solidFill>
                <a:latin typeface="Calibri"/>
                <a:ea typeface="Times New Roman"/>
              </a:rPr>
              <a:t>2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. Strips are combined in pairs on detector board</a:t>
            </a: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.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Total  have (64p</a:t>
            </a:r>
            <a:r>
              <a:rPr b="0" lang="en-US" sz="1600" spc="-1" strike="noStrike" baseline="30000">
                <a:solidFill>
                  <a:schemeClr val="dk1"/>
                </a:solidFill>
                <a:latin typeface="Calibri"/>
                <a:ea typeface="Times New Roman"/>
              </a:rPr>
              <a:t>+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×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64n</a:t>
            </a:r>
            <a:r>
              <a:rPr b="0" lang="en-US" sz="1600" spc="-1" strike="noStrike" baseline="30000">
                <a:solidFill>
                  <a:schemeClr val="dk1"/>
                </a:solidFill>
                <a:latin typeface="Calibri"/>
                <a:ea typeface="Times New Roman"/>
              </a:rPr>
              <a:t>+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),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pitch =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950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μm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62000" indent="-162000" algn="just" defTabSz="9144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mechanical design:</a:t>
            </a:r>
            <a:r>
              <a:rPr b="1" lang="en-US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the plane of the profilometer is automatically removed from the beam zone to the parking position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62000" indent="-162000" algn="just" defTabSz="9144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</a:t>
            </a:r>
            <a:r>
              <a:rPr b="1" lang="ru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FEE</a:t>
            </a:r>
            <a:r>
              <a:rPr b="1" lang="en-US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based on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two </a:t>
            </a:r>
            <a:r>
              <a:rPr b="1" lang="en-US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VA32HDR11</a:t>
            </a:r>
            <a:r>
              <a:rPr b="1" lang="ru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ASICs. Total number of channels are 64 for X and 64 for Y coordinate.  Dynamic range of signals: -35pC ÷ +25pC. Charge of ionization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for heavy ions Xe(10.8 pC/175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μ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m-Si), Au (20.9 pC/175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μ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m-Si), Bi) corresponded of ∆E-signals (240÷500 MeV/175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μ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m-Si).   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   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Peaking time 800 ns.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   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Self trigger mode based on  </a:t>
            </a:r>
            <a:r>
              <a:rPr b="1" lang="ru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TA32cg2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A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SICs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 </a:t>
            </a:r>
            <a:r>
              <a:rPr b="1" lang="ru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current status: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lang="en-US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     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FEE have been designed, manufactured</a:t>
            </a: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and tested with Si detector placed in 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flanges with alpha-source (</a:t>
            </a:r>
            <a:r>
              <a:rPr b="0" lang="en-US" sz="1600" spc="-1" strike="noStrike" baseline="30000">
                <a:solidFill>
                  <a:schemeClr val="dk1"/>
                </a:solidFill>
                <a:latin typeface="Calibri"/>
                <a:ea typeface="Times New Roman"/>
              </a:rPr>
              <a:t>226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Ra</a:t>
            </a:r>
            <a:r>
              <a:rPr b="0" lang="ru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)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 and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standalone </a:t>
            </a:r>
            <a:r>
              <a:rPr b="0" lang="en-US" sz="1600" spc="-1" strike="noStrike">
                <a:solidFill>
                  <a:srgbClr val="002060"/>
                </a:solidFill>
                <a:latin typeface="Calibri"/>
                <a:ea typeface="Times New Roman"/>
              </a:rPr>
              <a:t>DAQ </a:t>
            </a:r>
            <a:r>
              <a:rPr b="0" i="1" lang="en-US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subsystem</a:t>
            </a:r>
            <a:r>
              <a:rPr b="0" i="1" lang="ru-RU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Need to install and to align on beam pipe</a:t>
            </a:r>
            <a:r>
              <a:rPr b="0" i="1" lang="ru-RU" sz="1600" spc="-1" strike="sngStrike">
                <a:solidFill>
                  <a:schemeClr val="dk1"/>
                </a:solidFill>
                <a:latin typeface="Calibri"/>
                <a:ea typeface="Times New Roman"/>
              </a:rPr>
              <a:t>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577440" y="1070640"/>
            <a:ext cx="4938480" cy="2126880"/>
          </a:xfrm>
          <a:prstGeom prst="rect">
            <a:avLst/>
          </a:prstGeom>
          <a:ln w="0">
            <a:noFill/>
          </a:ln>
        </p:spPr>
      </p:pic>
      <p:pic>
        <p:nvPicPr>
          <p:cNvPr id="65" name="Google Shape;299;p41" descr=""/>
          <p:cNvPicPr/>
          <p:nvPr/>
        </p:nvPicPr>
        <p:blipFill>
          <a:blip r:embed="rId2"/>
          <a:stretch/>
        </p:blipFill>
        <p:spPr>
          <a:xfrm>
            <a:off x="8150400" y="1738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66" name="Google Shape;300;p41" descr=""/>
          <p:cNvPicPr/>
          <p:nvPr/>
        </p:nvPicPr>
        <p:blipFill>
          <a:blip r:embed="rId3"/>
          <a:stretch/>
        </p:blipFill>
        <p:spPr>
          <a:xfrm>
            <a:off x="35640" y="4320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7" name="Google Shape;301;p41"/>
          <p:cNvSpPr/>
          <p:nvPr/>
        </p:nvSpPr>
        <p:spPr>
          <a:xfrm>
            <a:off x="343800" y="293040"/>
            <a:ext cx="7455600" cy="5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100000"/>
              </a:lnSpc>
            </a:pPr>
            <a:r>
              <a:rPr b="1" i="1" lang="ru-RU" sz="2000" spc="-1" strike="noStrike">
                <a:solidFill>
                  <a:schemeClr val="dk1"/>
                </a:solidFill>
                <a:latin typeface="Calibri"/>
                <a:ea typeface="Times New Roman"/>
              </a:rPr>
              <a:t>1. </a:t>
            </a:r>
            <a:r>
              <a:rPr b="1" i="1" lang="en-US" sz="2000" spc="-1" strike="noStrike">
                <a:solidFill>
                  <a:schemeClr val="dk1"/>
                </a:solidFill>
                <a:latin typeface="Calibri"/>
                <a:ea typeface="Times New Roman"/>
              </a:rPr>
              <a:t>New beam profilometer for heavy ions (Xe, Au, Bi)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10"/>
          <p:cNvSpPr/>
          <p:nvPr/>
        </p:nvSpPr>
        <p:spPr>
          <a:xfrm>
            <a:off x="1996560" y="2112120"/>
            <a:ext cx="774720" cy="399240"/>
          </a:xfrm>
          <a:prstGeom prst="rect">
            <a:avLst/>
          </a:prstGeom>
          <a:noFill/>
          <a:ln w="9525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010" spc="-1" strike="noStrike">
                <a:solidFill>
                  <a:schemeClr val="dk1"/>
                </a:solidFill>
                <a:latin typeface="Times New Roman"/>
              </a:rPr>
              <a:t>working position</a:t>
            </a:r>
            <a:endParaRPr b="0" lang="ru-RU" sz="10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9"/>
          <p:cNvSpPr/>
          <p:nvPr/>
        </p:nvSpPr>
        <p:spPr>
          <a:xfrm>
            <a:off x="2269080" y="2914200"/>
            <a:ext cx="3598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</a:rPr>
              <a:t>Beam profilometer inside beam vacuum station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Прямоугольник 3"/>
          <p:cNvSpPr/>
          <p:nvPr/>
        </p:nvSpPr>
        <p:spPr>
          <a:xfrm>
            <a:off x="2384280" y="3632400"/>
            <a:ext cx="1980720" cy="133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71" name="Прямая со стрелкой 5"/>
          <p:cNvCxnSpPr>
            <a:endCxn id="70" idx="2"/>
          </p:cNvCxnSpPr>
          <p:nvPr/>
        </p:nvCxnSpPr>
        <p:spPr>
          <a:xfrm flipV="1">
            <a:off x="2336040" y="4971600"/>
            <a:ext cx="1038960" cy="788040"/>
          </a:xfrm>
          <a:prstGeom prst="straightConnector1">
            <a:avLst/>
          </a:prstGeom>
          <a:ln>
            <a:noFill/>
          </a:ln>
        </p:spPr>
      </p:cxnSp>
      <p:cxnSp>
        <p:nvCxnSpPr>
          <p:cNvPr id="72" name="Прямая со стрелкой 16"/>
          <p:cNvCxnSpPr/>
          <p:nvPr/>
        </p:nvCxnSpPr>
        <p:spPr>
          <a:xfrm flipV="1">
            <a:off x="829440" y="6078960"/>
            <a:ext cx="228960" cy="599040"/>
          </a:xfrm>
          <a:prstGeom prst="straightConnector1">
            <a:avLst/>
          </a:prstGeom>
          <a:ln>
            <a:noFill/>
          </a:ln>
        </p:spPr>
      </p:cxn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B11BF41-5D5B-4078-9736-74937DBD444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003920" y="3562920"/>
            <a:ext cx="4888440" cy="2965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- a new coordinate plane (Fig.2) has been developed and manufactured for run 2025: DSSD with (128x128) strips, 175 µm thickness has been converted into a (64x64) strips configuration (combining the strips in pairs, for a total of 128 channels);</a:t>
            </a:r>
            <a:br>
              <a:rPr sz="1600"/>
            </a:b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- a new FEE variant based on the 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VA32HDR11</a:t>
            </a: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 + 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TA32cg2</a:t>
            </a: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 ASICs (there are ASICs available) has been developed, manufactured and tested with an alpha source, a large signal range of +/-20 pC/dE≈500 MeV (</a:t>
            </a:r>
            <a:r>
              <a:rPr b="0" lang="en-US" sz="1600" spc="-1" strike="noStrike">
                <a:solidFill>
                  <a:srgbClr val="ff0000"/>
                </a:solidFill>
                <a:latin typeface="Calibri"/>
                <a:ea typeface="Times New Roman"/>
              </a:rPr>
              <a:t>for more detail see report by D.Chemezov</a:t>
            </a: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Times New Roman"/>
              </a:rPr>
              <a:t>)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4" name="Google Shape;62;p14" descr="Graph9"/>
          <p:cNvPicPr/>
          <p:nvPr/>
        </p:nvPicPr>
        <p:blipFill>
          <a:blip r:embed="rId1"/>
          <a:srcRect l="3442" t="0" r="12873" b="1717"/>
          <a:stretch/>
        </p:blipFill>
        <p:spPr>
          <a:xfrm>
            <a:off x="5287680" y="818640"/>
            <a:ext cx="3327840" cy="273636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63;p14"/>
          <p:cNvSpPr/>
          <p:nvPr/>
        </p:nvSpPr>
        <p:spPr>
          <a:xfrm>
            <a:off x="179640" y="1063440"/>
            <a:ext cx="4741920" cy="25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- Fig.1 shows the results of the 2022 tests Si profilometer version–1 with an alpha (4.5-7.6) MeV source; - the same results were expected when working with a </a:t>
            </a:r>
            <a:r>
              <a:rPr b="0" lang="en-US" sz="1600" spc="-1" strike="noStrike" baseline="30000">
                <a:solidFill>
                  <a:srgbClr val="000000"/>
                </a:solidFill>
                <a:latin typeface="Calibri"/>
                <a:ea typeface="Times New Roman"/>
              </a:rPr>
              <a:t>124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Xe beam (dE/175 µm ≈ 245 MeV), but failed due to signal overlap (self trigger mode) and exceeding the dynamic range (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ASIC-VA163/750 fC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), both profilometers were removed to the "parking" position and were not used in the 2022-2023 run, in the future they can be used for light ions up to Ar;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29"/>
          </p:nvPr>
        </p:nvSpPr>
        <p:spPr>
          <a:xfrm>
            <a:off x="6759000" y="637848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E2372F-B512-4A9F-8B58-E60FCBE036C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7" name="Google Shape;66;p14" descr=""/>
          <p:cNvPicPr/>
          <p:nvPr/>
        </p:nvPicPr>
        <p:blipFill>
          <a:blip r:embed="rId2"/>
          <a:stretch/>
        </p:blipFill>
        <p:spPr>
          <a:xfrm>
            <a:off x="8121960" y="104400"/>
            <a:ext cx="920880" cy="515880"/>
          </a:xfrm>
          <a:prstGeom prst="rect">
            <a:avLst/>
          </a:prstGeom>
          <a:ln w="0">
            <a:noFill/>
          </a:ln>
        </p:spPr>
      </p:pic>
      <p:pic>
        <p:nvPicPr>
          <p:cNvPr id="78" name="Google Shape;67;p14" descr=""/>
          <p:cNvPicPr/>
          <p:nvPr/>
        </p:nvPicPr>
        <p:blipFill>
          <a:blip r:embed="rId3"/>
          <a:stretch/>
        </p:blipFill>
        <p:spPr>
          <a:xfrm>
            <a:off x="50400" y="30240"/>
            <a:ext cx="920880" cy="518040"/>
          </a:xfrm>
          <a:prstGeom prst="rect">
            <a:avLst/>
          </a:prstGeom>
          <a:ln w="0">
            <a:noFill/>
          </a:ln>
        </p:spPr>
      </p:pic>
      <p:sp>
        <p:nvSpPr>
          <p:cNvPr id="79" name="TextBox 1"/>
          <p:cNvSpPr/>
          <p:nvPr/>
        </p:nvSpPr>
        <p:spPr>
          <a:xfrm>
            <a:off x="971640" y="362520"/>
            <a:ext cx="6840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ff"/>
                </a:solidFill>
                <a:latin typeface="Calibri"/>
                <a:ea typeface="Times New Roman"/>
              </a:rPr>
              <a:t>S</a:t>
            </a:r>
            <a:r>
              <a:rPr b="1" i="1" lang="ru" sz="1800" spc="-1" strike="noStrike">
                <a:solidFill>
                  <a:srgbClr val="0000ff"/>
                </a:solidFill>
                <a:latin typeface="Calibri"/>
                <a:ea typeface="Times New Roman"/>
              </a:rPr>
              <a:t>tatus </a:t>
            </a:r>
            <a:r>
              <a:rPr b="1" i="1" lang="en-US" sz="1800" spc="-1" strike="noStrike">
                <a:solidFill>
                  <a:srgbClr val="0000ff"/>
                </a:solidFill>
                <a:latin typeface="Calibri"/>
                <a:ea typeface="Times New Roman"/>
              </a:rPr>
              <a:t>of the new beam profilometer (64×64) strips for heavy ions (Xe, Au, Bi)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Рисунок 5" descr=""/>
          <p:cNvPicPr/>
          <p:nvPr/>
        </p:nvPicPr>
        <p:blipFill>
          <a:blip r:embed="rId4"/>
          <a:srcRect l="4091" t="8208" r="32674" b="2646"/>
          <a:stretch/>
        </p:blipFill>
        <p:spPr>
          <a:xfrm>
            <a:off x="179640" y="3548880"/>
            <a:ext cx="3850200" cy="2965320"/>
          </a:xfrm>
          <a:prstGeom prst="rect">
            <a:avLst/>
          </a:prstGeom>
          <a:ln w="0">
            <a:noFill/>
          </a:ln>
        </p:spPr>
      </p:pic>
      <p:sp>
        <p:nvSpPr>
          <p:cNvPr id="81" name="TextBox 6"/>
          <p:cNvSpPr/>
          <p:nvPr/>
        </p:nvSpPr>
        <p:spPr>
          <a:xfrm>
            <a:off x="1186920" y="6384960"/>
            <a:ext cx="2736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400" spc="-1" strike="noStrike" baseline="30000">
                <a:solidFill>
                  <a:schemeClr val="dk1"/>
                </a:solidFill>
                <a:latin typeface="Calibri"/>
              </a:rPr>
              <a:t>226</a:t>
            </a: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Ra in three different positions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Box 4"/>
          <p:cNvSpPr/>
          <p:nvPr/>
        </p:nvSpPr>
        <p:spPr>
          <a:xfrm>
            <a:off x="5559120" y="870480"/>
            <a:ext cx="5788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pc="-1" strike="noStrike">
                <a:solidFill>
                  <a:schemeClr val="dk1"/>
                </a:solidFill>
                <a:latin typeface="Calibri"/>
              </a:rPr>
              <a:t>Fig.1.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8"/>
          <p:cNvSpPr/>
          <p:nvPr/>
        </p:nvSpPr>
        <p:spPr>
          <a:xfrm>
            <a:off x="651600" y="6400440"/>
            <a:ext cx="576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pc="-1" strike="noStrike">
                <a:solidFill>
                  <a:schemeClr val="dk1"/>
                </a:solidFill>
                <a:latin typeface="Calibri"/>
              </a:rPr>
              <a:t>Fig.2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 descr=""/>
          <p:cNvPicPr/>
          <p:nvPr/>
        </p:nvPicPr>
        <p:blipFill>
          <a:blip r:embed="rId1"/>
          <a:stretch/>
        </p:blipFill>
        <p:spPr>
          <a:xfrm>
            <a:off x="107640" y="511920"/>
            <a:ext cx="8634600" cy="4428720"/>
          </a:xfrm>
          <a:prstGeom prst="rect">
            <a:avLst/>
          </a:prstGeom>
          <a:ln w="0">
            <a:noFill/>
          </a:ln>
        </p:spPr>
      </p:pic>
      <p:sp>
        <p:nvSpPr>
          <p:cNvPr id="85" name="TextBox 2"/>
          <p:cNvSpPr/>
          <p:nvPr/>
        </p:nvSpPr>
        <p:spPr>
          <a:xfrm>
            <a:off x="2247120" y="116640"/>
            <a:ext cx="493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en-US" sz="2000" spc="-1" strike="noStrike">
                <a:solidFill>
                  <a:schemeClr val="dk1"/>
                </a:solidFill>
                <a:latin typeface="Calibri"/>
              </a:rPr>
              <a:t>2. Beam Tracker (BT1÷BT3) for Run-</a:t>
            </a:r>
            <a:r>
              <a:rPr b="1" i="1" lang="ru-RU" sz="2000" spc="-1" strike="noStrike">
                <a:solidFill>
                  <a:schemeClr val="dk1"/>
                </a:solidFill>
                <a:latin typeface="Calibri"/>
              </a:rPr>
              <a:t>2025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Рисунок 3" descr=""/>
          <p:cNvPicPr/>
          <p:nvPr/>
        </p:nvPicPr>
        <p:blipFill>
          <a:blip r:embed="rId2"/>
          <a:stretch/>
        </p:blipFill>
        <p:spPr>
          <a:xfrm>
            <a:off x="4425120" y="4149000"/>
            <a:ext cx="4139640" cy="2565000"/>
          </a:xfrm>
          <a:prstGeom prst="rect">
            <a:avLst/>
          </a:prstGeom>
          <a:ln w="0">
            <a:noFill/>
          </a:ln>
        </p:spPr>
      </p:pic>
      <p:sp>
        <p:nvSpPr>
          <p:cNvPr id="87" name="TextBox 4"/>
          <p:cNvSpPr/>
          <p:nvPr/>
        </p:nvSpPr>
        <p:spPr>
          <a:xfrm>
            <a:off x="1475640" y="5589360"/>
            <a:ext cx="2771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0000"/>
                </a:solidFill>
                <a:latin typeface="Calibri"/>
              </a:rPr>
              <a:t>Radiation autograph of the </a:t>
            </a:r>
            <a:r>
              <a:rPr b="0" i="1" lang="en-US" sz="1800" spc="-1" strike="noStrike" baseline="30000">
                <a:solidFill>
                  <a:srgbClr val="ff0000"/>
                </a:solidFill>
                <a:latin typeface="Calibri"/>
              </a:rPr>
              <a:t>124</a:t>
            </a:r>
            <a:r>
              <a:rPr b="0" i="1" lang="en-US" sz="1800" spc="-1" strike="noStrike">
                <a:solidFill>
                  <a:srgbClr val="ff0000"/>
                </a:solidFill>
                <a:latin typeface="Calibri"/>
              </a:rPr>
              <a:t>Xe beam(3.8 AGeV) from the 2022-2023 run.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13" descr=""/>
          <p:cNvPicPr/>
          <p:nvPr/>
        </p:nvPicPr>
        <p:blipFill>
          <a:blip r:embed="rId1"/>
          <a:stretch/>
        </p:blipFill>
        <p:spPr>
          <a:xfrm>
            <a:off x="611640" y="1917000"/>
            <a:ext cx="7776360" cy="4852080"/>
          </a:xfrm>
          <a:prstGeom prst="rect">
            <a:avLst/>
          </a:prstGeom>
          <a:ln w="0">
            <a:noFill/>
          </a:ln>
        </p:spPr>
      </p:pic>
      <p:pic>
        <p:nvPicPr>
          <p:cNvPr id="89" name="Image1" descr=""/>
          <p:cNvPicPr/>
          <p:nvPr/>
        </p:nvPicPr>
        <p:blipFill>
          <a:blip r:embed="rId2"/>
          <a:stretch/>
        </p:blipFill>
        <p:spPr>
          <a:xfrm>
            <a:off x="1187640" y="2205000"/>
            <a:ext cx="4176000" cy="3240000"/>
          </a:xfrm>
          <a:prstGeom prst="rect">
            <a:avLst/>
          </a:prstGeom>
          <a:ln w="0">
            <a:noFill/>
          </a:ln>
        </p:spPr>
      </p:pic>
      <p:sp>
        <p:nvSpPr>
          <p:cNvPr id="90" name="Прямоугольник 4"/>
          <p:cNvSpPr/>
          <p:nvPr/>
        </p:nvSpPr>
        <p:spPr>
          <a:xfrm>
            <a:off x="286920" y="59760"/>
            <a:ext cx="8677080" cy="174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50000"/>
              </a:lnSpc>
              <a:tabLst>
                <a:tab algn="l" pos="0"/>
              </a:tabLst>
            </a:pPr>
            <a:r>
              <a:rPr b="1" i="1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Prediction of radiation resource for Si detectors of SiBT with N</a:t>
            </a:r>
            <a:r>
              <a:rPr b="1" i="1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= 4.44×10</a:t>
            </a:r>
            <a:r>
              <a:rPr b="1" i="1" lang="ru-RU" sz="1600" spc="-1" strike="noStrike" baseline="30000">
                <a:solidFill>
                  <a:schemeClr val="dk1"/>
                </a:solidFill>
                <a:latin typeface="Times New Roman"/>
                <a:ea typeface="Times New Roman"/>
              </a:rPr>
              <a:t>10 </a:t>
            </a:r>
            <a:r>
              <a:rPr b="1" i="1" lang="en-US" sz="1600" spc="-1" strike="noStrike" baseline="3000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b="1" i="1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ions per run</a:t>
            </a:r>
            <a:r>
              <a:rPr b="1" i="1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600" spc="-1" strike="noStrike" baseline="30000">
                <a:solidFill>
                  <a:schemeClr val="dk1"/>
                </a:solidFill>
                <a:latin typeface="Times New Roman"/>
                <a:ea typeface="Times New Roman"/>
              </a:rPr>
              <a:t>124</a:t>
            </a:r>
            <a:r>
              <a:rPr b="1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Xe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(3,8 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AGeV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): </a:t>
            </a:r>
            <a:r>
              <a:rPr b="1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10 </a:t>
            </a:r>
            <a:r>
              <a:rPr b="1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runs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(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N</a:t>
            </a:r>
            <a:r>
              <a:rPr b="0" lang="en-US" sz="1600" spc="-1" strike="noStrike" baseline="-25000">
                <a:solidFill>
                  <a:schemeClr val="dk1"/>
                </a:solidFill>
                <a:latin typeface="Times New Roman"/>
                <a:ea typeface="Times New Roman"/>
              </a:rPr>
              <a:t>Xe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= 4.44×10</a:t>
            </a:r>
            <a:r>
              <a:rPr b="0" lang="ru-RU" sz="1600" spc="-1" strike="noStrike" baseline="30000">
                <a:solidFill>
                  <a:schemeClr val="dk1"/>
                </a:solidFill>
                <a:latin typeface="Times New Roman"/>
                <a:ea typeface="Times New Roman"/>
              </a:rPr>
              <a:t>11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), 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I</a:t>
            </a:r>
            <a:r>
              <a:rPr b="0" lang="en-US" sz="1600" spc="-1" strike="noStrike" baseline="-25000">
                <a:solidFill>
                  <a:schemeClr val="dk1"/>
                </a:solidFill>
                <a:latin typeface="Times New Roman"/>
                <a:ea typeface="Times New Roman"/>
              </a:rPr>
              <a:t>strip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(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max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) = 2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µ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600" spc="-1" strike="noStrike" baseline="30000">
                <a:solidFill>
                  <a:schemeClr val="dk1"/>
                </a:solidFill>
                <a:latin typeface="Times New Roman"/>
                <a:ea typeface="Times New Roman"/>
              </a:rPr>
              <a:t>197</a:t>
            </a:r>
            <a:r>
              <a:rPr b="1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Au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(3,8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AGeV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): </a:t>
            </a:r>
            <a:r>
              <a:rPr b="1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5 </a:t>
            </a:r>
            <a:r>
              <a:rPr b="1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runs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, 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I</a:t>
            </a:r>
            <a:r>
              <a:rPr b="0" lang="en-US" sz="1600" spc="-1" strike="noStrike" baseline="-25000">
                <a:solidFill>
                  <a:schemeClr val="dk1"/>
                </a:solidFill>
                <a:latin typeface="Times New Roman"/>
                <a:ea typeface="Times New Roman"/>
              </a:rPr>
              <a:t>strip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(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max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) = 2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µ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600" spc="-1" strike="noStrike" baseline="30000">
                <a:solidFill>
                  <a:schemeClr val="dk1"/>
                </a:solidFill>
                <a:latin typeface="Times New Roman"/>
                <a:ea typeface="Times New Roman"/>
              </a:rPr>
              <a:t>209</a:t>
            </a:r>
            <a:r>
              <a:rPr b="1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Bi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(3,8 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AGeV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): </a:t>
            </a:r>
            <a:r>
              <a:rPr b="1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4 </a:t>
            </a:r>
            <a:r>
              <a:rPr b="1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runs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, 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I</a:t>
            </a:r>
            <a:r>
              <a:rPr b="0" lang="en-US" sz="1600" spc="-1" strike="noStrike" baseline="-25000">
                <a:solidFill>
                  <a:schemeClr val="dk1"/>
                </a:solidFill>
                <a:latin typeface="Times New Roman"/>
                <a:ea typeface="Times New Roman"/>
              </a:rPr>
              <a:t>strip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(</a:t>
            </a:r>
            <a:r>
              <a:rPr b="0" lang="en-US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max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) = 2 </a:t>
            </a: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Times New Roman"/>
              </a:rPr>
              <a:t>µ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А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1"/>
          <p:cNvSpPr/>
          <p:nvPr/>
        </p:nvSpPr>
        <p:spPr>
          <a:xfrm>
            <a:off x="7263000" y="2050920"/>
            <a:ext cx="11826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en-US" sz="1400" spc="-1" strike="noStrike">
                <a:solidFill>
                  <a:srgbClr val="c00000"/>
                </a:solidFill>
                <a:latin typeface="Calibri"/>
              </a:rPr>
              <a:t>D.Chemezov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863360" y="-70200"/>
            <a:ext cx="5370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i="1" lang="en-US" sz="2000" spc="-1" strike="noStrike">
                <a:solidFill>
                  <a:schemeClr val="dk1"/>
                </a:solidFill>
                <a:latin typeface="Calibri"/>
                <a:ea typeface="Times New Roman"/>
              </a:rPr>
              <a:t>3. </a:t>
            </a:r>
            <a:r>
              <a:rPr b="1" i="1" lang="nb-NO" sz="2000" spc="-1" strike="noStrike">
                <a:solidFill>
                  <a:srgbClr val="000000"/>
                </a:solidFill>
                <a:latin typeface="Calibri"/>
                <a:ea typeface="Times New Roman"/>
              </a:rPr>
              <a:t>Forward Si-Tracker (FSD)</a:t>
            </a:r>
            <a:r>
              <a:rPr b="1" i="1" lang="en-US" sz="2000" spc="-1" strike="noStrike">
                <a:solidFill>
                  <a:srgbClr val="000000"/>
                </a:solidFill>
                <a:latin typeface="Calibri"/>
                <a:ea typeface="Times New Roman"/>
              </a:rPr>
              <a:t> for Run-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Times New Roman"/>
              </a:rPr>
              <a:t>2025</a:t>
            </a:r>
            <a:br>
              <a:rPr sz="2000"/>
            </a:br>
            <a:br>
              <a:rPr sz="2000"/>
            </a:b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3" name="Google Shape;254;p25" descr=""/>
          <p:cNvPicPr/>
          <p:nvPr/>
        </p:nvPicPr>
        <p:blipFill>
          <a:blip r:embed="rId1"/>
          <a:stretch/>
        </p:blipFill>
        <p:spPr>
          <a:xfrm>
            <a:off x="8172360" y="32400"/>
            <a:ext cx="920880" cy="51588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255;p25" descr=""/>
          <p:cNvPicPr/>
          <p:nvPr/>
        </p:nvPicPr>
        <p:blipFill>
          <a:blip r:embed="rId2"/>
          <a:stretch/>
        </p:blipFill>
        <p:spPr>
          <a:xfrm>
            <a:off x="0" y="30240"/>
            <a:ext cx="920880" cy="51804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2"/>
          <p:cNvSpPr>
            <a:spLocks noGrp="1"/>
          </p:cNvSpPr>
          <p:nvPr>
            <p:ph type="sldNum" idx="30"/>
          </p:nvPr>
        </p:nvSpPr>
        <p:spPr>
          <a:xfrm>
            <a:off x="137880" y="640080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" sz="10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A834029-6FB3-4FBD-8147-DE55729B60DD}" type="slidenum">
              <a:rPr b="0" lang="ru" sz="10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6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96" name="Google Shape;258;p25"/>
          <p:cNvGrpSpPr/>
          <p:nvPr/>
        </p:nvGrpSpPr>
        <p:grpSpPr>
          <a:xfrm>
            <a:off x="403920" y="273960"/>
            <a:ext cx="2036880" cy="2086920"/>
            <a:chOff x="403920" y="273960"/>
            <a:chExt cx="2036880" cy="2086920"/>
          </a:xfrm>
        </p:grpSpPr>
        <p:grpSp>
          <p:nvGrpSpPr>
            <p:cNvPr id="97" name="Google Shape;259;p25"/>
            <p:cNvGrpSpPr/>
            <p:nvPr/>
          </p:nvGrpSpPr>
          <p:grpSpPr>
            <a:xfrm>
              <a:off x="908280" y="561600"/>
              <a:ext cx="1403280" cy="1799280"/>
              <a:chOff x="908280" y="561600"/>
              <a:chExt cx="1403280" cy="1799280"/>
            </a:xfrm>
          </p:grpSpPr>
          <p:pic>
            <p:nvPicPr>
              <p:cNvPr id="98" name="Google Shape;260;p25" descr=""/>
              <p:cNvPicPr/>
              <p:nvPr/>
            </p:nvPicPr>
            <p:blipFill>
              <a:blip r:embed="rId3"/>
              <a:stretch/>
            </p:blipFill>
            <p:spPr>
              <a:xfrm>
                <a:off x="908280" y="611640"/>
                <a:ext cx="1240920" cy="1716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9" name="Google Shape;261;p25" descr=""/>
              <p:cNvPicPr/>
              <p:nvPr/>
            </p:nvPicPr>
            <p:blipFill>
              <a:blip r:embed="rId4"/>
              <a:stretch/>
            </p:blipFill>
            <p:spPr>
              <a:xfrm>
                <a:off x="2150280" y="561600"/>
                <a:ext cx="161280" cy="179928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00" name="Google Shape;262;p25"/>
            <p:cNvSpPr/>
            <p:nvPr/>
          </p:nvSpPr>
          <p:spPr>
            <a:xfrm>
              <a:off x="403920" y="273960"/>
              <a:ext cx="20368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2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station 1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1" name="Google Shape;265;p25"/>
          <p:cNvGrpSpPr/>
          <p:nvPr/>
        </p:nvGrpSpPr>
        <p:grpSpPr>
          <a:xfrm>
            <a:off x="334440" y="2223720"/>
            <a:ext cx="2692800" cy="2075760"/>
            <a:chOff x="334440" y="2223720"/>
            <a:chExt cx="2692800" cy="2075760"/>
          </a:xfrm>
        </p:grpSpPr>
        <p:grpSp>
          <p:nvGrpSpPr>
            <p:cNvPr id="102" name="Google Shape;266;p25"/>
            <p:cNvGrpSpPr/>
            <p:nvPr/>
          </p:nvGrpSpPr>
          <p:grpSpPr>
            <a:xfrm>
              <a:off x="642240" y="2223720"/>
              <a:ext cx="2385000" cy="2075760"/>
              <a:chOff x="642240" y="2223720"/>
              <a:chExt cx="2385000" cy="2075760"/>
            </a:xfrm>
          </p:grpSpPr>
          <p:grpSp>
            <p:nvGrpSpPr>
              <p:cNvPr id="103" name="Google Shape;267;p25"/>
              <p:cNvGrpSpPr/>
              <p:nvPr/>
            </p:nvGrpSpPr>
            <p:grpSpPr>
              <a:xfrm>
                <a:off x="642240" y="2500200"/>
                <a:ext cx="2385000" cy="1799280"/>
                <a:chOff x="642240" y="2500200"/>
                <a:chExt cx="2385000" cy="1799280"/>
              </a:xfrm>
            </p:grpSpPr>
            <p:pic>
              <p:nvPicPr>
                <p:cNvPr id="104" name="Google Shape;268;p25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42240" y="2541960"/>
                  <a:ext cx="2117880" cy="17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5" name="Google Shape;269;p25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2760480" y="2500200"/>
                  <a:ext cx="266760" cy="179928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106" name="Google Shape;270;p25"/>
              <p:cNvSpPr/>
              <p:nvPr/>
            </p:nvSpPr>
            <p:spPr>
              <a:xfrm>
                <a:off x="718200" y="2223720"/>
                <a:ext cx="2053800" cy="275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ru" sz="1200" spc="-1" strike="noStrike">
                    <a:solidFill>
                      <a:schemeClr val="dk1"/>
                    </a:solidFill>
                    <a:latin typeface="Times New Roman"/>
                    <a:ea typeface="Times New Roman"/>
                  </a:rPr>
                  <a:t>station 2</a:t>
                </a:r>
                <a:endParaRPr b="0" lang="ru-RU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07" name="Google Shape;271;p25"/>
            <p:cNvSpPr/>
            <p:nvPr/>
          </p:nvSpPr>
          <p:spPr>
            <a:xfrm rot="16200000">
              <a:off x="105120" y="2783160"/>
              <a:ext cx="765360" cy="306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201548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Google Shape;272;p25"/>
            <p:cNvSpPr/>
            <p:nvPr/>
          </p:nvSpPr>
          <p:spPr>
            <a:xfrm rot="16200000">
              <a:off x="105120" y="3722760"/>
              <a:ext cx="765360" cy="306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198035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9" name="Google Shape;274;p25"/>
          <p:cNvGrpSpPr/>
          <p:nvPr/>
        </p:nvGrpSpPr>
        <p:grpSpPr>
          <a:xfrm>
            <a:off x="2385000" y="288000"/>
            <a:ext cx="3579840" cy="2066760"/>
            <a:chOff x="2385000" y="288000"/>
            <a:chExt cx="3579840" cy="2066760"/>
          </a:xfrm>
        </p:grpSpPr>
        <p:sp>
          <p:nvSpPr>
            <p:cNvPr id="110" name="Google Shape;275;p25"/>
            <p:cNvSpPr/>
            <p:nvPr/>
          </p:nvSpPr>
          <p:spPr>
            <a:xfrm rot="16200000">
              <a:off x="2155680" y="838440"/>
              <a:ext cx="765360" cy="306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124789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Google Shape;276;p25"/>
            <p:cNvSpPr/>
            <p:nvPr/>
          </p:nvSpPr>
          <p:spPr>
            <a:xfrm rot="16200000">
              <a:off x="2155680" y="1778040"/>
              <a:ext cx="765360" cy="306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138624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2" name="Google Shape;277;p25"/>
            <p:cNvGrpSpPr/>
            <p:nvPr/>
          </p:nvGrpSpPr>
          <p:grpSpPr>
            <a:xfrm>
              <a:off x="2691360" y="288000"/>
              <a:ext cx="3273480" cy="2066760"/>
              <a:chOff x="2691360" y="288000"/>
              <a:chExt cx="3273480" cy="2066760"/>
            </a:xfrm>
          </p:grpSpPr>
          <p:sp>
            <p:nvSpPr>
              <p:cNvPr id="113" name="Google Shape;278;p25"/>
              <p:cNvSpPr/>
              <p:nvPr/>
            </p:nvSpPr>
            <p:spPr>
              <a:xfrm>
                <a:off x="3143160" y="288000"/>
                <a:ext cx="2053800" cy="275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ru" sz="1200" spc="-1" strike="noStrike">
                    <a:solidFill>
                      <a:schemeClr val="dk1"/>
                    </a:solidFill>
                    <a:latin typeface="Times New Roman"/>
                    <a:ea typeface="Times New Roman"/>
                  </a:rPr>
                  <a:t>station 4</a:t>
                </a:r>
                <a:endParaRPr b="0" lang="ru-RU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14" name="Google Shape;279;p25"/>
              <p:cNvGrpSpPr/>
              <p:nvPr/>
            </p:nvGrpSpPr>
            <p:grpSpPr>
              <a:xfrm>
                <a:off x="2691360" y="555480"/>
                <a:ext cx="3273480" cy="1799280"/>
                <a:chOff x="2691360" y="555480"/>
                <a:chExt cx="3273480" cy="1799280"/>
              </a:xfrm>
            </p:grpSpPr>
            <p:pic>
              <p:nvPicPr>
                <p:cNvPr id="115" name="Google Shape;280;p25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5698080" y="555480"/>
                  <a:ext cx="266760" cy="17992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16" name="Google Shape;281;p25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2691360" y="597240"/>
                  <a:ext cx="3006000" cy="17161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  <p:grpSp>
        <p:nvGrpSpPr>
          <p:cNvPr id="117" name="Google Shape;282;p25"/>
          <p:cNvGrpSpPr/>
          <p:nvPr/>
        </p:nvGrpSpPr>
        <p:grpSpPr>
          <a:xfrm>
            <a:off x="3002400" y="2198520"/>
            <a:ext cx="2962440" cy="2075760"/>
            <a:chOff x="3002400" y="2198520"/>
            <a:chExt cx="2962440" cy="2075760"/>
          </a:xfrm>
        </p:grpSpPr>
        <p:sp>
          <p:nvSpPr>
            <p:cNvPr id="118" name="Google Shape;283;p25"/>
            <p:cNvSpPr/>
            <p:nvPr/>
          </p:nvSpPr>
          <p:spPr>
            <a:xfrm rot="16200000">
              <a:off x="2773080" y="2775600"/>
              <a:ext cx="765360" cy="306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165513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Google Shape;284;p25"/>
            <p:cNvSpPr/>
            <p:nvPr/>
          </p:nvSpPr>
          <p:spPr>
            <a:xfrm rot="16200000">
              <a:off x="2773080" y="3705840"/>
              <a:ext cx="765360" cy="306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319725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0" name="Google Shape;285;p25"/>
            <p:cNvGrpSpPr/>
            <p:nvPr/>
          </p:nvGrpSpPr>
          <p:grpSpPr>
            <a:xfrm>
              <a:off x="3310200" y="2198520"/>
              <a:ext cx="2654640" cy="2075760"/>
              <a:chOff x="3310200" y="2198520"/>
              <a:chExt cx="2654640" cy="2075760"/>
            </a:xfrm>
          </p:grpSpPr>
          <p:sp>
            <p:nvSpPr>
              <p:cNvPr id="121" name="Google Shape;286;p25"/>
              <p:cNvSpPr/>
              <p:nvPr/>
            </p:nvSpPr>
            <p:spPr>
              <a:xfrm>
                <a:off x="3610800" y="2198520"/>
                <a:ext cx="2053800" cy="275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ru" sz="1200" spc="-1" strike="noStrike">
                    <a:solidFill>
                      <a:schemeClr val="dk1"/>
                    </a:solidFill>
                    <a:latin typeface="Times New Roman"/>
                    <a:ea typeface="Times New Roman"/>
                  </a:rPr>
                  <a:t>station 3</a:t>
                </a:r>
                <a:endParaRPr b="0" lang="ru-RU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22" name="Google Shape;287;p25"/>
              <p:cNvGrpSpPr/>
              <p:nvPr/>
            </p:nvGrpSpPr>
            <p:grpSpPr>
              <a:xfrm>
                <a:off x="3310200" y="2475000"/>
                <a:ext cx="2654640" cy="1799280"/>
                <a:chOff x="3310200" y="2475000"/>
                <a:chExt cx="2654640" cy="1799280"/>
              </a:xfrm>
            </p:grpSpPr>
            <p:pic>
              <p:nvPicPr>
                <p:cNvPr id="123" name="Google Shape;288;p25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698080" y="2475000"/>
                  <a:ext cx="266760" cy="17992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24" name="Google Shape;289;p25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3310200" y="2525040"/>
                  <a:ext cx="2387160" cy="17161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  <p:grpSp>
        <p:nvGrpSpPr>
          <p:cNvPr id="125" name="Группа 44"/>
          <p:cNvGrpSpPr/>
          <p:nvPr/>
        </p:nvGrpSpPr>
        <p:grpSpPr>
          <a:xfrm>
            <a:off x="523800" y="631800"/>
            <a:ext cx="360000" cy="1624320"/>
            <a:chOff x="523800" y="631800"/>
            <a:chExt cx="360000" cy="1624320"/>
          </a:xfrm>
        </p:grpSpPr>
        <p:sp>
          <p:nvSpPr>
            <p:cNvPr id="126" name="Google Shape;263;p25"/>
            <p:cNvSpPr/>
            <p:nvPr/>
          </p:nvSpPr>
          <p:spPr>
            <a:xfrm rot="16200000">
              <a:off x="319320" y="851040"/>
              <a:ext cx="783720" cy="3448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93643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Google Shape;264;p25"/>
            <p:cNvSpPr/>
            <p:nvPr/>
          </p:nvSpPr>
          <p:spPr>
            <a:xfrm rot="16200000">
              <a:off x="298800" y="1671480"/>
              <a:ext cx="809640" cy="3596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" sz="1000" spc="-1" strike="noStrike">
                  <a:solidFill>
                    <a:schemeClr val="dk1"/>
                  </a:solidFill>
                  <a:latin typeface="Times New Roman"/>
                  <a:ea typeface="Times New Roman"/>
                </a:rPr>
                <a:t>111664  hit entries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28" name="Рисунок 46" descr=""/>
          <p:cNvPicPr/>
          <p:nvPr/>
        </p:nvPicPr>
        <p:blipFill>
          <a:blip r:embed="rId11"/>
          <a:stretch/>
        </p:blipFill>
        <p:spPr>
          <a:xfrm>
            <a:off x="5964840" y="548280"/>
            <a:ext cx="2971800" cy="528372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12"/>
          <a:srcRect l="0" t="0" r="17499" b="9"/>
          <a:stretch/>
        </p:blipFill>
        <p:spPr>
          <a:xfrm>
            <a:off x="3785400" y="4258080"/>
            <a:ext cx="5358600" cy="2599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30" name=""/>
          <p:cNvSpPr txBox="1"/>
          <p:nvPr/>
        </p:nvSpPr>
        <p:spPr>
          <a:xfrm>
            <a:off x="457200" y="4800600"/>
            <a:ext cx="2971800" cy="13838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 anchor="t">
            <a:noAutofit/>
          </a:bodyPr>
          <a:p>
            <a:pPr algn="ctr"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Mean noise of FSD half-stations from April 2025 up to November 2025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"/>
          <p:cNvSpPr/>
          <p:nvPr/>
        </p:nvSpPr>
        <p:spPr>
          <a:xfrm>
            <a:off x="3429000" y="5486400"/>
            <a:ext cx="356400" cy="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1"/>
          <p:cNvSpPr/>
          <p:nvPr/>
        </p:nvSpPr>
        <p:spPr>
          <a:xfrm>
            <a:off x="1115640" y="474840"/>
            <a:ext cx="6552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dk1"/>
                </a:solidFill>
                <a:latin typeface="Times New Roman"/>
              </a:rPr>
              <a:t>Three type of Si-modules for Forward Si detector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3" name="Группа 68"/>
          <p:cNvGrpSpPr/>
          <p:nvPr/>
        </p:nvGrpSpPr>
        <p:grpSpPr>
          <a:xfrm>
            <a:off x="682560" y="1010520"/>
            <a:ext cx="1602360" cy="2835000"/>
            <a:chOff x="682560" y="1010520"/>
            <a:chExt cx="1602360" cy="2835000"/>
          </a:xfrm>
        </p:grpSpPr>
        <p:pic>
          <p:nvPicPr>
            <p:cNvPr id="134" name="Рисунок 13" descr=""/>
            <p:cNvPicPr/>
            <p:nvPr/>
          </p:nvPicPr>
          <p:blipFill>
            <a:blip r:embed="rId1"/>
            <a:srcRect l="21946" t="39812" r="45974" b="0"/>
            <a:stretch/>
          </p:blipFill>
          <p:spPr>
            <a:xfrm>
              <a:off x="875520" y="1200960"/>
              <a:ext cx="1409400" cy="264456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35" name="Прямая соединительная линия 38"/>
            <p:cNvCxnSpPr/>
            <p:nvPr/>
          </p:nvCxnSpPr>
          <p:spPr>
            <a:xfrm flipH="1" flipV="1">
              <a:off x="2048040" y="1060560"/>
              <a:ext cx="3600" cy="2811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36" name="Прямая соединительная линия 39"/>
            <p:cNvCxnSpPr/>
            <p:nvPr/>
          </p:nvCxnSpPr>
          <p:spPr>
            <a:xfrm flipV="1">
              <a:off x="1161360" y="1067040"/>
              <a:ext cx="360" cy="3020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37" name="Прямая соединительная линия 40"/>
            <p:cNvCxnSpPr/>
            <p:nvPr/>
          </p:nvCxnSpPr>
          <p:spPr>
            <a:xfrm>
              <a:off x="713160" y="1324080"/>
              <a:ext cx="51120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38" name="Прямая соединительная линия 41"/>
            <p:cNvCxnSpPr/>
            <p:nvPr/>
          </p:nvCxnSpPr>
          <p:spPr>
            <a:xfrm>
              <a:off x="713160" y="2628360"/>
              <a:ext cx="44856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39" name="Прямая со стрелкой 42"/>
            <p:cNvCxnSpPr/>
            <p:nvPr/>
          </p:nvCxnSpPr>
          <p:spPr>
            <a:xfrm>
              <a:off x="825840" y="1299600"/>
              <a:ext cx="2160" cy="13291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cxnSp>
          <p:nvCxnSpPr>
            <p:cNvPr id="140" name="Прямая со стрелкой 43"/>
            <p:cNvCxnSpPr/>
            <p:nvPr/>
          </p:nvCxnSpPr>
          <p:spPr>
            <a:xfrm>
              <a:off x="1161360" y="1120680"/>
              <a:ext cx="8870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sp>
          <p:nvSpPr>
            <p:cNvPr id="141" name="Скругленный прямоугольник 44"/>
            <p:cNvSpPr/>
            <p:nvPr/>
          </p:nvSpPr>
          <p:spPr>
            <a:xfrm>
              <a:off x="1383840" y="1010520"/>
              <a:ext cx="39636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63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Скругленный прямоугольник 45"/>
            <p:cNvSpPr/>
            <p:nvPr/>
          </p:nvSpPr>
          <p:spPr>
            <a:xfrm rot="16200000">
              <a:off x="568440" y="1797120"/>
              <a:ext cx="47448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93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TextBox 61"/>
            <p:cNvSpPr/>
            <p:nvPr/>
          </p:nvSpPr>
          <p:spPr>
            <a:xfrm>
              <a:off x="1076760" y="3302280"/>
              <a:ext cx="978120" cy="295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350" spc="-1" strike="noStrike">
                  <a:solidFill>
                    <a:schemeClr val="dk1"/>
                  </a:solidFill>
                  <a:latin typeface="Calibri"/>
                </a:rPr>
                <a:t>FEE board</a:t>
              </a:r>
              <a:endParaRPr b="0" lang="ru-RU" sz="135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4" name="Группа 66"/>
          <p:cNvGrpSpPr/>
          <p:nvPr/>
        </p:nvGrpSpPr>
        <p:grpSpPr>
          <a:xfrm>
            <a:off x="5991840" y="812160"/>
            <a:ext cx="1961280" cy="4309200"/>
            <a:chOff x="5991840" y="812160"/>
            <a:chExt cx="1961280" cy="4309200"/>
          </a:xfrm>
        </p:grpSpPr>
        <p:pic>
          <p:nvPicPr>
            <p:cNvPr id="145" name="Рисунок 8" descr="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0019" t="18012" r="10726" b="43996"/>
            <a:stretch/>
          </p:blipFill>
          <p:spPr>
            <a:xfrm rot="5400000">
              <a:off x="5182560" y="2350800"/>
              <a:ext cx="4076280" cy="146484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46" name="Прямая соединительная линия 23"/>
            <p:cNvCxnSpPr/>
            <p:nvPr/>
          </p:nvCxnSpPr>
          <p:spPr>
            <a:xfrm flipH="1" flipV="1">
              <a:off x="7651080" y="882000"/>
              <a:ext cx="3960" cy="2811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47" name="Прямая соединительная линия 24"/>
            <p:cNvCxnSpPr/>
            <p:nvPr/>
          </p:nvCxnSpPr>
          <p:spPr>
            <a:xfrm flipV="1">
              <a:off x="6788520" y="882000"/>
              <a:ext cx="360" cy="3020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48" name="Прямая соединительная линия 25"/>
            <p:cNvCxnSpPr/>
            <p:nvPr/>
          </p:nvCxnSpPr>
          <p:spPr>
            <a:xfrm>
              <a:off x="6052680" y="1139040"/>
              <a:ext cx="7988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49" name="Прямая соединительная линия 26"/>
            <p:cNvCxnSpPr/>
            <p:nvPr/>
          </p:nvCxnSpPr>
          <p:spPr>
            <a:xfrm>
              <a:off x="6344640" y="2494080"/>
              <a:ext cx="444240" cy="90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50" name="Прямая соединительная линия 27"/>
            <p:cNvCxnSpPr/>
            <p:nvPr/>
          </p:nvCxnSpPr>
          <p:spPr>
            <a:xfrm>
              <a:off x="6086520" y="3789000"/>
              <a:ext cx="70236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51" name="Прямая со стрелкой 28"/>
            <p:cNvCxnSpPr/>
            <p:nvPr/>
          </p:nvCxnSpPr>
          <p:spPr>
            <a:xfrm>
              <a:off x="6138720" y="1139040"/>
              <a:ext cx="9720" cy="2650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cxnSp>
          <p:nvCxnSpPr>
            <p:cNvPr id="152" name="Прямая со стрелкой 29"/>
            <p:cNvCxnSpPr/>
            <p:nvPr/>
          </p:nvCxnSpPr>
          <p:spPr>
            <a:xfrm>
              <a:off x="6391800" y="1139040"/>
              <a:ext cx="9360" cy="13640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cxnSp>
          <p:nvCxnSpPr>
            <p:cNvPr id="153" name="Прямая со стрелкой 30"/>
            <p:cNvCxnSpPr/>
            <p:nvPr/>
          </p:nvCxnSpPr>
          <p:spPr>
            <a:xfrm>
              <a:off x="6788520" y="935640"/>
              <a:ext cx="8629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sp>
          <p:nvSpPr>
            <p:cNvPr id="154" name="Скругленный прямоугольник 31"/>
            <p:cNvSpPr/>
            <p:nvPr/>
          </p:nvSpPr>
          <p:spPr>
            <a:xfrm>
              <a:off x="7012080" y="812160"/>
              <a:ext cx="38376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63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Скругленный прямоугольник 33"/>
            <p:cNvSpPr/>
            <p:nvPr/>
          </p:nvSpPr>
          <p:spPr>
            <a:xfrm rot="16200000">
              <a:off x="6176520" y="1682280"/>
              <a:ext cx="45792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93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Скругленный прямоугольник 34"/>
            <p:cNvSpPr/>
            <p:nvPr/>
          </p:nvSpPr>
          <p:spPr>
            <a:xfrm rot="16200000">
              <a:off x="5878080" y="2449800"/>
              <a:ext cx="47412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186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TextBox 63"/>
            <p:cNvSpPr/>
            <p:nvPr/>
          </p:nvSpPr>
          <p:spPr>
            <a:xfrm>
              <a:off x="6631920" y="4529880"/>
              <a:ext cx="978120" cy="295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350" spc="-1" strike="noStrike">
                  <a:solidFill>
                    <a:schemeClr val="dk1"/>
                  </a:solidFill>
                  <a:latin typeface="Calibri"/>
                </a:rPr>
                <a:t>FEE board</a:t>
              </a:r>
              <a:endParaRPr b="0" lang="ru-RU" sz="135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8" name="Группа 67"/>
          <p:cNvGrpSpPr/>
          <p:nvPr/>
        </p:nvGrpSpPr>
        <p:grpSpPr>
          <a:xfrm>
            <a:off x="3088080" y="905760"/>
            <a:ext cx="1919520" cy="3446640"/>
            <a:chOff x="3088080" y="905760"/>
            <a:chExt cx="1919520" cy="3446640"/>
          </a:xfrm>
        </p:grpSpPr>
        <p:pic>
          <p:nvPicPr>
            <p:cNvPr id="159" name="Рисунок 7" descr=""/>
            <p:cNvPicPr/>
            <p:nvPr/>
          </p:nvPicPr>
          <p:blipFill>
            <a:blip r:embed="rId4"/>
            <a:srcRect l="22474" t="9686" r="24303" b="2519"/>
            <a:stretch/>
          </p:blipFill>
          <p:spPr>
            <a:xfrm>
              <a:off x="3565080" y="1179360"/>
              <a:ext cx="1442520" cy="317304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60" name="Прямая соединительная линия 5"/>
            <p:cNvCxnSpPr/>
            <p:nvPr/>
          </p:nvCxnSpPr>
          <p:spPr>
            <a:xfrm flipH="1" flipV="1">
              <a:off x="4719240" y="996480"/>
              <a:ext cx="3960" cy="2811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1" name="Прямая соединительная линия 9"/>
            <p:cNvCxnSpPr/>
            <p:nvPr/>
          </p:nvCxnSpPr>
          <p:spPr>
            <a:xfrm flipV="1">
              <a:off x="3894480" y="975600"/>
              <a:ext cx="360" cy="3020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2" name="Прямая соединительная линия 10"/>
            <p:cNvCxnSpPr/>
            <p:nvPr/>
          </p:nvCxnSpPr>
          <p:spPr>
            <a:xfrm>
              <a:off x="3158640" y="1233000"/>
              <a:ext cx="79920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3" name="Прямая соединительная линия 15"/>
            <p:cNvCxnSpPr/>
            <p:nvPr/>
          </p:nvCxnSpPr>
          <p:spPr>
            <a:xfrm>
              <a:off x="3290760" y="2042640"/>
              <a:ext cx="6040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4" name="Прямая соединительная линия 16"/>
            <p:cNvCxnSpPr/>
            <p:nvPr/>
          </p:nvCxnSpPr>
          <p:spPr>
            <a:xfrm flipV="1">
              <a:off x="3158640" y="2910600"/>
              <a:ext cx="686880" cy="10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5" name="Прямая со стрелкой 18"/>
            <p:cNvCxnSpPr/>
            <p:nvPr/>
          </p:nvCxnSpPr>
          <p:spPr>
            <a:xfrm flipH="1">
              <a:off x="3222000" y="1233000"/>
              <a:ext cx="6120" cy="1678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cxnSp>
          <p:nvCxnSpPr>
            <p:cNvPr id="166" name="Прямая со стрелкой 21"/>
            <p:cNvCxnSpPr/>
            <p:nvPr/>
          </p:nvCxnSpPr>
          <p:spPr>
            <a:xfrm flipH="1">
              <a:off x="3492000" y="1233000"/>
              <a:ext cx="6120" cy="8100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cxnSp>
          <p:nvCxnSpPr>
            <p:cNvPr id="167" name="Прямая со стрелкой 32"/>
            <p:cNvCxnSpPr/>
            <p:nvPr/>
          </p:nvCxnSpPr>
          <p:spPr>
            <a:xfrm>
              <a:off x="3894480" y="1029240"/>
              <a:ext cx="825120" cy="3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len="med" type="arrow" w="med"/>
              <a:tailEnd len="med" type="arrow" w="med"/>
            </a:ln>
          </p:spPr>
        </p:cxnSp>
        <p:sp>
          <p:nvSpPr>
            <p:cNvPr id="168" name="Скругленный прямоугольник 1"/>
            <p:cNvSpPr/>
            <p:nvPr/>
          </p:nvSpPr>
          <p:spPr>
            <a:xfrm>
              <a:off x="4087440" y="905760"/>
              <a:ext cx="41436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63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Скругленный прямоугольник 17"/>
            <p:cNvSpPr/>
            <p:nvPr/>
          </p:nvSpPr>
          <p:spPr>
            <a:xfrm rot="16200000">
              <a:off x="3264120" y="1525680"/>
              <a:ext cx="40824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63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Скругленный прямоугольник 19"/>
            <p:cNvSpPr/>
            <p:nvPr/>
          </p:nvSpPr>
          <p:spPr>
            <a:xfrm rot="16200000">
              <a:off x="2974320" y="1997280"/>
              <a:ext cx="47412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dk1"/>
                  </a:solidFill>
                  <a:latin typeface="Calibri"/>
                </a:rPr>
                <a:t>126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TextBox 64"/>
            <p:cNvSpPr/>
            <p:nvPr/>
          </p:nvSpPr>
          <p:spPr>
            <a:xfrm>
              <a:off x="3800880" y="3841200"/>
              <a:ext cx="978120" cy="295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350" spc="-1" strike="noStrike">
                  <a:solidFill>
                    <a:schemeClr val="dk1"/>
                  </a:solidFill>
                  <a:latin typeface="Calibri"/>
                </a:rPr>
                <a:t>FEE board</a:t>
              </a:r>
              <a:endParaRPr b="0" lang="ru-RU" sz="135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72" name="TextBox 65"/>
          <p:cNvSpPr/>
          <p:nvPr/>
        </p:nvSpPr>
        <p:spPr>
          <a:xfrm>
            <a:off x="3172680" y="4371480"/>
            <a:ext cx="2253600" cy="22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Detectors size: 63x63x0,3 mm</a:t>
            </a:r>
            <a:r>
              <a:rPr b="0" lang="en-US" sz="1100" spc="-1" strike="noStrike" baseline="30000">
                <a:solidFill>
                  <a:srgbClr val="0000ff"/>
                </a:solidFill>
                <a:latin typeface="Times New Roman"/>
              </a:rPr>
              <a:t>3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 (on 4” – FZ-Si-n wafers)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Topology: 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double sided microstrip  (DSSD)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  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(DC coupling)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Pitch p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strips: 95 </a:t>
            </a:r>
            <a:r>
              <a:rPr b="0" lang="el-GR" sz="1100" spc="-1" strike="noStrike">
                <a:solidFill>
                  <a:schemeClr val="dk1"/>
                </a:solidFill>
                <a:latin typeface="Times New Roman"/>
              </a:rPr>
              <a:t>μ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m;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Pitch n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strips 103 </a:t>
            </a:r>
            <a:r>
              <a:rPr b="0" lang="el-GR" sz="1100" spc="-1" strike="noStrike">
                <a:solidFill>
                  <a:schemeClr val="dk1"/>
                </a:solidFill>
                <a:latin typeface="Times New Roman"/>
              </a:rPr>
              <a:t>μ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m;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Stereo angle between p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/n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 strips: 2.5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0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Number of strips/DSSD: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640 (p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)×614(n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)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Number of strips/module: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640 (p</a:t>
            </a:r>
            <a:r>
              <a:rPr b="0" lang="en-US" sz="1100" spc="-1" strike="noStrike" baseline="30000">
                <a:solidFill>
                  <a:srgbClr val="0000ff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)×640(n</a:t>
            </a:r>
            <a:r>
              <a:rPr b="0" lang="en-US" sz="1100" spc="-1" strike="noStrike" baseline="30000">
                <a:solidFill>
                  <a:srgbClr val="0000ff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70"/>
          <p:cNvSpPr/>
          <p:nvPr/>
        </p:nvSpPr>
        <p:spPr>
          <a:xfrm>
            <a:off x="225720" y="3981240"/>
            <a:ext cx="2320200" cy="22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Detectors size: 63×93×0,3 mm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3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 (on 6” – FZ-Si-n wafers)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Topology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: double sided microstrip  (DSSD)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  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(DC coupling)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Pitch p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strips: 95 </a:t>
            </a:r>
            <a:r>
              <a:rPr b="0" lang="el-GR" sz="1100" spc="-1" strike="noStrike">
                <a:solidFill>
                  <a:schemeClr val="dk1"/>
                </a:solidFill>
                <a:latin typeface="Times New Roman"/>
              </a:rPr>
              <a:t>μ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m;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Pitch n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strips 107,1 </a:t>
            </a:r>
            <a:r>
              <a:rPr b="0" lang="el-GR" sz="1100" spc="-1" strike="noStrike">
                <a:solidFill>
                  <a:schemeClr val="dk1"/>
                </a:solidFill>
                <a:latin typeface="Times New Roman"/>
              </a:rPr>
              <a:t>μ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m;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Stereo angle between p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/n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 strips: 2.5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0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Number of strips/DSSD: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640 (p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)×603(n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)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Number of strips/module: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640 (p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)×603(n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59"/>
          <p:cNvSpPr/>
          <p:nvPr/>
        </p:nvSpPr>
        <p:spPr>
          <a:xfrm>
            <a:off x="3794400" y="1463400"/>
            <a:ext cx="996480" cy="5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rgbClr val="0000ff"/>
                </a:solidFill>
                <a:latin typeface="Times New Roman"/>
              </a:rPr>
              <a:t>Station 2,3,4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chemeClr val="dk1"/>
                </a:solidFill>
                <a:latin typeface="Times New Roman"/>
              </a:rPr>
              <a:t>DSSD 63x63mm</a:t>
            </a:r>
            <a:r>
              <a:rPr b="0" lang="en-US" sz="900" spc="-1" strike="noStrike" baseline="30000">
                <a:solidFill>
                  <a:schemeClr val="dk1"/>
                </a:solidFill>
                <a:latin typeface="Times New Roman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chemeClr val="dk1"/>
                </a:solidFill>
                <a:latin typeface="Times New Roman"/>
              </a:rPr>
              <a:t>42 modules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58"/>
          <p:cNvSpPr/>
          <p:nvPr/>
        </p:nvSpPr>
        <p:spPr>
          <a:xfrm>
            <a:off x="1133280" y="1456560"/>
            <a:ext cx="996480" cy="5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rgbClr val="0000ff"/>
                </a:solidFill>
                <a:latin typeface="Times New Roman"/>
              </a:rPr>
              <a:t>Station1</a:t>
            </a:r>
            <a:r>
              <a:rPr b="0" lang="en-US" sz="900" spc="-1" strike="noStrike">
                <a:solidFill>
                  <a:schemeClr val="dk1"/>
                </a:solidFill>
                <a:latin typeface="Times New Roman"/>
              </a:rPr>
              <a:t>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chemeClr val="dk1"/>
                </a:solidFill>
                <a:latin typeface="Times New Roman"/>
              </a:rPr>
              <a:t>DSSD 63x93mm</a:t>
            </a:r>
            <a:r>
              <a:rPr b="0" lang="en-US" sz="900" spc="-1" strike="noStrike" baseline="30000">
                <a:solidFill>
                  <a:schemeClr val="dk1"/>
                </a:solidFill>
                <a:latin typeface="Times New Roman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chemeClr val="dk1"/>
                </a:solidFill>
                <a:latin typeface="Times New Roman"/>
              </a:rPr>
              <a:t>6 modules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60"/>
          <p:cNvSpPr/>
          <p:nvPr/>
        </p:nvSpPr>
        <p:spPr>
          <a:xfrm>
            <a:off x="6721560" y="1471680"/>
            <a:ext cx="996480" cy="5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900" spc="-1" strike="noStrike">
                <a:solidFill>
                  <a:srgbClr val="35eb3e"/>
                </a:solidFill>
                <a:latin typeface="Times New Roman"/>
              </a:rPr>
              <a:t>New Station 5*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chemeClr val="dk1"/>
                </a:solidFill>
                <a:latin typeface="Times New Roman"/>
              </a:rPr>
              <a:t>DSSD 63x93mm</a:t>
            </a:r>
            <a:r>
              <a:rPr b="0" lang="en-US" sz="900" spc="-1" strike="noStrike" baseline="30000">
                <a:solidFill>
                  <a:schemeClr val="dk1"/>
                </a:solidFill>
                <a:latin typeface="Times New Roman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900" spc="-1" strike="noStrike">
                <a:solidFill>
                  <a:schemeClr val="dk1"/>
                </a:solidFill>
                <a:latin typeface="Times New Roman"/>
              </a:rPr>
              <a:t>22 modules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47"/>
          <p:cNvSpPr/>
          <p:nvPr/>
        </p:nvSpPr>
        <p:spPr>
          <a:xfrm>
            <a:off x="5364000" y="5126400"/>
            <a:ext cx="3384000" cy="15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Detectors size: 63x</a:t>
            </a:r>
            <a:r>
              <a:rPr b="0" lang="ru-RU" sz="1100" spc="-1" strike="noStrike">
                <a:solidFill>
                  <a:srgbClr val="ff0000"/>
                </a:solidFill>
                <a:latin typeface="Times New Roman"/>
              </a:rPr>
              <a:t>9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3x0,3 mm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3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 (on </a:t>
            </a:r>
            <a:r>
              <a:rPr b="0" lang="ru-RU" sz="1100" spc="-1" strike="noStrike">
                <a:solidFill>
                  <a:srgbClr val="ff0000"/>
                </a:solidFill>
                <a:latin typeface="Times New Roman"/>
              </a:rPr>
              <a:t>6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” – FZ-Si-n wafers)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Topology: 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double sided microstrip  (DSSD)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  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(DC coupling)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Pitch p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strips: 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95 </a:t>
            </a:r>
            <a:r>
              <a:rPr b="0" lang="el-GR" sz="1100" spc="-1" strike="noStrike">
                <a:solidFill>
                  <a:srgbClr val="ff0000"/>
                </a:solidFill>
                <a:latin typeface="Times New Roman"/>
              </a:rPr>
              <a:t>μ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m;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Pitch n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strips: 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107,1 </a:t>
            </a:r>
            <a:r>
              <a:rPr b="0" lang="el-GR" sz="1100" spc="-1" strike="noStrike">
                <a:solidFill>
                  <a:srgbClr val="ff0000"/>
                </a:solidFill>
                <a:latin typeface="Times New Roman"/>
              </a:rPr>
              <a:t>μ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m;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Stereo angle between p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/n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 strips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: 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2.5</a:t>
            </a:r>
            <a:r>
              <a:rPr b="0" lang="en-US" sz="1100" spc="-1" strike="noStrike" baseline="30000">
                <a:solidFill>
                  <a:schemeClr val="dk1"/>
                </a:solidFill>
                <a:latin typeface="Times New Roman"/>
              </a:rPr>
              <a:t>0</a:t>
            </a: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Number of strips/DSSD: 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640 (p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)×6</a:t>
            </a:r>
            <a:r>
              <a:rPr b="0" lang="ru-RU" sz="1100" spc="-1" strike="noStrike">
                <a:solidFill>
                  <a:srgbClr val="ff0000"/>
                </a:solidFill>
                <a:latin typeface="Times New Roman"/>
              </a:rPr>
              <a:t>03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(n</a:t>
            </a:r>
            <a:r>
              <a:rPr b="0" lang="en-US" sz="1100" spc="-1" strike="noStrike" baseline="30000">
                <a:solidFill>
                  <a:srgbClr val="ff0000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ff0000"/>
                </a:solidFill>
                <a:latin typeface="Times New Roman"/>
              </a:rPr>
              <a:t>)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Times New Roman"/>
              </a:rPr>
              <a:t>Number of strips/module: 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640 (p</a:t>
            </a:r>
            <a:r>
              <a:rPr b="0" lang="en-US" sz="1100" spc="-1" strike="noStrike" baseline="30000">
                <a:solidFill>
                  <a:srgbClr val="0000ff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)×640(n</a:t>
            </a:r>
            <a:r>
              <a:rPr b="0" lang="en-US" sz="1100" spc="-1" strike="noStrike" baseline="30000">
                <a:solidFill>
                  <a:srgbClr val="0000ff"/>
                </a:solidFill>
                <a:latin typeface="Times New Roman"/>
              </a:rPr>
              <a:t>+</a:t>
            </a:r>
            <a:r>
              <a:rPr b="0" lang="en-US" sz="1100" spc="-1" strike="noStrike">
                <a:solidFill>
                  <a:srgbClr val="0000ff"/>
                </a:solidFill>
                <a:latin typeface="Times New Roman"/>
              </a:rPr>
              <a:t>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en-US" sz="1100" spc="-1" strike="noStrike">
                <a:solidFill>
                  <a:srgbClr val="ff0000"/>
                </a:solidFill>
                <a:latin typeface="Times New Roman"/>
              </a:rPr>
              <a:t>For more details see report by Yu. Kopylov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1C739F3-6497-4079-BA42-EECE5040E72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691640" y="188640"/>
            <a:ext cx="604836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US" sz="1800" spc="-1" strike="noStrike">
                <a:solidFill>
                  <a:srgbClr val="ff0000"/>
                </a:solidFill>
                <a:latin typeface="Calibri"/>
              </a:rPr>
              <a:t>Plans and new developments on 2025-2027 years: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179640" y="1196640"/>
            <a:ext cx="8712720" cy="45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1" i="1" lang="en-US" sz="1800" spc="-1" strike="noStrike">
                <a:solidFill>
                  <a:schemeClr val="dk1"/>
                </a:solidFill>
                <a:latin typeface="Calibri"/>
              </a:rPr>
              <a:t>1. To develop and create 5</a:t>
            </a:r>
            <a:r>
              <a:rPr b="1" i="1" lang="en-US" sz="1800" spc="-1" strike="noStrike" baseline="30000">
                <a:solidFill>
                  <a:schemeClr val="dk1"/>
                </a:solidFill>
                <a:latin typeface="Calibri"/>
              </a:rPr>
              <a:t>th</a:t>
            </a:r>
            <a:r>
              <a:rPr b="1" i="1" lang="en-US" sz="1800" spc="-1" strike="noStrike">
                <a:solidFill>
                  <a:schemeClr val="dk1"/>
                </a:solidFill>
                <a:latin typeface="Calibri"/>
              </a:rPr>
              <a:t> FSD station</a:t>
            </a:r>
            <a:r>
              <a:rPr b="1" i="1" lang="ru-RU" sz="1800" spc="-1" strike="noStrike">
                <a:solidFill>
                  <a:schemeClr val="dk1"/>
                </a:solidFill>
                <a:latin typeface="Calibri"/>
              </a:rPr>
              <a:t>: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*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DSSD/(93×63) mm</a:t>
            </a:r>
            <a:r>
              <a:rPr b="0" lang="en-US" sz="1800" spc="-1" strike="noStrike" baseline="30000">
                <a:solidFill>
                  <a:schemeClr val="dk1"/>
                </a:solidFill>
                <a:latin typeface="Calibri"/>
              </a:rPr>
              <a:t>2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 –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available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*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Pitch-adapters/640ch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 –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available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*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ASIC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-128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ch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/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ENC</a:t>
            </a:r>
            <a:r>
              <a:rPr b="0" lang="en-US" sz="1800" spc="-1" strike="noStrike" baseline="-25000">
                <a:solidFill>
                  <a:schemeClr val="dk1"/>
                </a:solidFill>
                <a:latin typeface="Calibri"/>
              </a:rPr>
              <a:t>0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=150 rmse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(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JINR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-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Minsk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)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- manufacturing 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 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stage of the 1st version;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*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Station design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–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 development stage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*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Si-module design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–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done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*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Pilot module – designed, manufactured, testing stage;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*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FEE-PCB-640ch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/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new chip –development stage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704960" y="319680"/>
            <a:ext cx="5905800" cy="32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Half-plane of the new FSD-station #5 on the BM@N</a:t>
            </a:r>
            <a:br>
              <a:rPr sz="1800"/>
            </a:b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(11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modules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with two Si-sensors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93х63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)mm</a:t>
            </a:r>
            <a:r>
              <a:rPr b="0" i="1" lang="en-US" sz="1800" spc="-1" strike="noStrike" baseline="30000">
                <a:solidFill>
                  <a:srgbClr val="000000"/>
                </a:solidFill>
                <a:latin typeface="Calibri"/>
              </a:rPr>
              <a:t>2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each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1" name="Объект 4" descr=""/>
          <p:cNvPicPr/>
          <p:nvPr/>
        </p:nvPicPr>
        <p:blipFill>
          <a:blip r:embed="rId1"/>
          <a:srcRect l="5183" t="9843" r="5026" b="26041"/>
          <a:stretch/>
        </p:blipFill>
        <p:spPr>
          <a:xfrm>
            <a:off x="656640" y="1553400"/>
            <a:ext cx="7205760" cy="3636720"/>
          </a:xfrm>
          <a:prstGeom prst="rect">
            <a:avLst/>
          </a:prstGeom>
          <a:ln w="0">
            <a:noFill/>
          </a:ln>
        </p:spPr>
      </p:pic>
      <p:sp>
        <p:nvSpPr>
          <p:cNvPr id="182" name="TextBox 5"/>
          <p:cNvSpPr/>
          <p:nvPr/>
        </p:nvSpPr>
        <p:spPr>
          <a:xfrm>
            <a:off x="7121520" y="1503000"/>
            <a:ext cx="1589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Light-tight cooling air outlet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Box 6"/>
          <p:cNvSpPr/>
          <p:nvPr/>
        </p:nvSpPr>
        <p:spPr>
          <a:xfrm>
            <a:off x="192960" y="4656240"/>
            <a:ext cx="115200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Cooling air inlet. t=+1</a:t>
            </a: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0</a:t>
            </a: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°C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7"/>
          <p:cNvSpPr/>
          <p:nvPr/>
        </p:nvSpPr>
        <p:spPr>
          <a:xfrm>
            <a:off x="192960" y="2793240"/>
            <a:ext cx="126576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Tooling Hole for measuring the position of half-plane Si sensors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8"/>
          <p:cNvSpPr/>
          <p:nvPr/>
        </p:nvSpPr>
        <p:spPr>
          <a:xfrm>
            <a:off x="7877880" y="3225600"/>
            <a:ext cx="126576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Tooling Hole for measuring the position of half-plane Si sensors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6" name="Прямая со стрелкой 10"/>
          <p:cNvCxnSpPr>
            <a:stCxn id="184" idx="2"/>
          </p:cNvCxnSpPr>
          <p:nvPr/>
        </p:nvCxnSpPr>
        <p:spPr>
          <a:xfrm>
            <a:off x="825840" y="3553920"/>
            <a:ext cx="657720" cy="163440"/>
          </a:xfrm>
          <a:prstGeom prst="straightConnector1">
            <a:avLst/>
          </a:prstGeom>
          <a:ln>
            <a:noFill/>
          </a:ln>
        </p:spPr>
      </p:cxnSp>
      <p:cxnSp>
        <p:nvCxnSpPr>
          <p:cNvPr id="187" name="Прямая со стрелкой 12"/>
          <p:cNvCxnSpPr/>
          <p:nvPr/>
        </p:nvCxnSpPr>
        <p:spPr>
          <a:xfrm flipH="1">
            <a:off x="7553520" y="1814400"/>
            <a:ext cx="115560" cy="307440"/>
          </a:xfrm>
          <a:prstGeom prst="straightConnector1">
            <a:avLst/>
          </a:prstGeom>
          <a:ln>
            <a:noFill/>
          </a:ln>
        </p:spPr>
      </p:cxnSp>
      <p:cxnSp>
        <p:nvCxnSpPr>
          <p:cNvPr id="188" name="Прямая со стрелкой 13"/>
          <p:cNvCxnSpPr>
            <a:stCxn id="185" idx="1"/>
          </p:cNvCxnSpPr>
          <p:nvPr/>
        </p:nvCxnSpPr>
        <p:spPr>
          <a:xfrm flipH="1" flipV="1">
            <a:off x="7553520" y="3232080"/>
            <a:ext cx="324720" cy="374040"/>
          </a:xfrm>
          <a:prstGeom prst="straightConnector1">
            <a:avLst/>
          </a:prstGeom>
          <a:ln>
            <a:noFill/>
          </a:ln>
        </p:spPr>
      </p:cxnSp>
      <p:cxnSp>
        <p:nvCxnSpPr>
          <p:cNvPr id="189" name="Прямая со стрелкой 14"/>
          <p:cNvCxnSpPr>
            <a:stCxn id="183" idx="0"/>
          </p:cNvCxnSpPr>
          <p:nvPr/>
        </p:nvCxnSpPr>
        <p:spPr>
          <a:xfrm flipV="1">
            <a:off x="768960" y="4348080"/>
            <a:ext cx="255240" cy="308520"/>
          </a:xfrm>
          <a:prstGeom prst="straightConnector1">
            <a:avLst/>
          </a:prstGeom>
          <a:ln>
            <a:noFill/>
          </a:ln>
        </p:spPr>
      </p:cxnSp>
      <p:sp>
        <p:nvSpPr>
          <p:cNvPr id="190" name="TextBox 22"/>
          <p:cNvSpPr/>
          <p:nvPr/>
        </p:nvSpPr>
        <p:spPr>
          <a:xfrm>
            <a:off x="7715880" y="4987080"/>
            <a:ext cx="126576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FEE cross-board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1" name="Прямая со стрелкой 23"/>
          <p:cNvCxnSpPr>
            <a:stCxn id="190" idx="1"/>
          </p:cNvCxnSpPr>
          <p:nvPr/>
        </p:nvCxnSpPr>
        <p:spPr>
          <a:xfrm flipH="1" flipV="1">
            <a:off x="7226640" y="4758120"/>
            <a:ext cx="489600" cy="357840"/>
          </a:xfrm>
          <a:prstGeom prst="straightConnector1">
            <a:avLst/>
          </a:prstGeom>
          <a:ln>
            <a:noFill/>
          </a:ln>
        </p:spPr>
      </p:cxnSp>
      <p:sp>
        <p:nvSpPr>
          <p:cNvPr id="192" name="TextBox 2"/>
          <p:cNvSpPr/>
          <p:nvPr/>
        </p:nvSpPr>
        <p:spPr>
          <a:xfrm>
            <a:off x="302760" y="2299320"/>
            <a:ext cx="910080" cy="5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Si-detectors</a:t>
            </a: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 93х63</a:t>
            </a:r>
            <a:r>
              <a:rPr b="0" lang="en-US" sz="1100" spc="-1" strike="noStrike">
                <a:solidFill>
                  <a:schemeClr val="dk1"/>
                </a:solidFill>
                <a:latin typeface="Calibri"/>
              </a:rPr>
              <a:t> mm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3" name="Прямая со стрелкой 9"/>
          <p:cNvCxnSpPr>
            <a:stCxn id="192" idx="3"/>
          </p:cNvCxnSpPr>
          <p:nvPr/>
        </p:nvCxnSpPr>
        <p:spPr>
          <a:xfrm flipV="1">
            <a:off x="1212840" y="2539440"/>
            <a:ext cx="1063440" cy="56520"/>
          </a:xfrm>
          <a:prstGeom prst="straightConnector1">
            <a:avLst/>
          </a:prstGeom>
          <a:ln>
            <a:noFill/>
          </a:ln>
        </p:spPr>
      </p:cxnSp>
      <p:cxnSp>
        <p:nvCxnSpPr>
          <p:cNvPr id="194" name="Прямая со стрелкой 16"/>
          <p:cNvCxnSpPr>
            <a:stCxn id="192" idx="3"/>
          </p:cNvCxnSpPr>
          <p:nvPr/>
        </p:nvCxnSpPr>
        <p:spPr>
          <a:xfrm>
            <a:off x="1212840" y="2595600"/>
            <a:ext cx="1111320" cy="393120"/>
          </a:xfrm>
          <a:prstGeom prst="straightConnector1">
            <a:avLst/>
          </a:prstGeom>
          <a:ln>
            <a:noFill/>
          </a:ln>
        </p:spPr>
      </p:cxnSp>
      <p:cxnSp>
        <p:nvCxnSpPr>
          <p:cNvPr id="195" name="Прямая со стрелкой 17"/>
          <p:cNvCxnSpPr/>
          <p:nvPr/>
        </p:nvCxnSpPr>
        <p:spPr>
          <a:xfrm flipV="1">
            <a:off x="1212840" y="2420640"/>
            <a:ext cx="911160" cy="4644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96" name="Прямая со стрелкой 19"/>
          <p:cNvCxnSpPr/>
          <p:nvPr/>
        </p:nvCxnSpPr>
        <p:spPr>
          <a:xfrm>
            <a:off x="1212840" y="2466720"/>
            <a:ext cx="911160" cy="52200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97" name="Прямая со стрелкой 21"/>
          <p:cNvCxnSpPr/>
          <p:nvPr/>
        </p:nvCxnSpPr>
        <p:spPr>
          <a:xfrm>
            <a:off x="1115280" y="3140640"/>
            <a:ext cx="360720" cy="50472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98" name="Прямая со стрелкой 25"/>
          <p:cNvCxnSpPr/>
          <p:nvPr/>
        </p:nvCxnSpPr>
        <p:spPr>
          <a:xfrm flipV="1">
            <a:off x="971280" y="4287600"/>
            <a:ext cx="241920" cy="36576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99" name="Прямая со стрелкой 27"/>
          <p:cNvCxnSpPr/>
          <p:nvPr/>
        </p:nvCxnSpPr>
        <p:spPr>
          <a:xfrm flipH="1">
            <a:off x="7668720" y="1837800"/>
            <a:ext cx="47160" cy="29520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00" name="Прямая со стрелкой 29"/>
          <p:cNvCxnSpPr>
            <a:stCxn id="185" idx="1"/>
          </p:cNvCxnSpPr>
          <p:nvPr/>
        </p:nvCxnSpPr>
        <p:spPr>
          <a:xfrm flipH="1">
            <a:off x="7553520" y="3605760"/>
            <a:ext cx="324720" cy="11160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01" name="Прямая со стрелкой 31"/>
          <p:cNvCxnSpPr>
            <a:stCxn id="190" idx="1"/>
          </p:cNvCxnSpPr>
          <p:nvPr/>
        </p:nvCxnSpPr>
        <p:spPr>
          <a:xfrm flipH="1" flipV="1">
            <a:off x="7164000" y="4725000"/>
            <a:ext cx="552240" cy="39096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Application>LibreOffice/24.2.7.2$Linux_X86_64 LibreOffice_project/420$Build-2</Application>
  <AppVersion>15.0000</AppVersion>
  <Words>957</Words>
  <Paragraphs>136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2022-09-12T09:49:19Z</dcterms:created>
  <dc:creator>user</dc:creator>
  <dc:description/>
  <dc:language>en-US</dc:language>
  <cp:lastModifiedBy/>
  <cp:lastPrinted>2022-09-12T14:41:17Z</cp:lastPrinted>
  <dcterms:modified xsi:type="dcterms:W3CDTF">2025-10-13T19:21:37Z</dcterms:modified>
  <cp:revision>299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13</vt:i4>
  </property>
</Properties>
</file>