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46_D4A4E176.xml" ContentType="application/vnd.ms-powerpoint.comments+xml"/>
  <Override PartName="/ppt/comments/modernComment_148_7FC1E664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66" r:id="rId2"/>
    <p:sldId id="305" r:id="rId3"/>
    <p:sldId id="320" r:id="rId4"/>
    <p:sldId id="312" r:id="rId5"/>
    <p:sldId id="331" r:id="rId6"/>
    <p:sldId id="327" r:id="rId7"/>
    <p:sldId id="322" r:id="rId8"/>
    <p:sldId id="336" r:id="rId9"/>
    <p:sldId id="326" r:id="rId10"/>
    <p:sldId id="332" r:id="rId11"/>
    <p:sldId id="324" r:id="rId12"/>
    <p:sldId id="325" r:id="rId13"/>
    <p:sldId id="318" r:id="rId14"/>
    <p:sldId id="338" r:id="rId15"/>
    <p:sldId id="317" r:id="rId16"/>
    <p:sldId id="311" r:id="rId17"/>
    <p:sldId id="334" r:id="rId18"/>
    <p:sldId id="309" r:id="rId19"/>
    <p:sldId id="307" r:id="rId20"/>
    <p:sldId id="319" r:id="rId21"/>
    <p:sldId id="306" r:id="rId22"/>
    <p:sldId id="308" r:id="rId23"/>
    <p:sldId id="310" r:id="rId24"/>
    <p:sldId id="314" r:id="rId25"/>
    <p:sldId id="315" r:id="rId26"/>
    <p:sldId id="328" r:id="rId27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49C27F-3942-4438-A4AD-A28300860416}">
          <p14:sldIdLst>
            <p14:sldId id="266"/>
            <p14:sldId id="305"/>
            <p14:sldId id="320"/>
            <p14:sldId id="312"/>
            <p14:sldId id="331"/>
            <p14:sldId id="327"/>
            <p14:sldId id="322"/>
            <p14:sldId id="336"/>
            <p14:sldId id="326"/>
            <p14:sldId id="332"/>
            <p14:sldId id="324"/>
            <p14:sldId id="325"/>
            <p14:sldId id="318"/>
            <p14:sldId id="338"/>
            <p14:sldId id="317"/>
            <p14:sldId id="311"/>
            <p14:sldId id="334"/>
            <p14:sldId id="309"/>
            <p14:sldId id="307"/>
            <p14:sldId id="319"/>
            <p14:sldId id="306"/>
            <p14:sldId id="308"/>
            <p14:sldId id="310"/>
            <p14:sldId id="314"/>
            <p14:sldId id="315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16DA81-723F-9A68-5D17-591854EA7736}" name="Konstantin Gertsenberger" initials="KG" userId="96194aa7e00f5974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" initials="a" lastIdx="0" clrIdx="0">
    <p:extLst>
      <p:ext uri="{19B8F6BF-5375-455C-9EA6-DF929625EA0E}">
        <p15:presenceInfo xmlns:p15="http://schemas.microsoft.com/office/powerpoint/2012/main" userId="alex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EDED"/>
    <a:srgbClr val="68A5E6"/>
    <a:srgbClr val="444444"/>
    <a:srgbClr val="F3F6FB"/>
    <a:srgbClr val="172C51"/>
    <a:srgbClr val="F9F9F9"/>
    <a:srgbClr val="000000"/>
    <a:srgbClr val="141414"/>
    <a:srgbClr val="89D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7" autoAdjust="0"/>
    <p:restoredTop sz="95196" autoAdjust="0"/>
  </p:normalViewPr>
  <p:slideViewPr>
    <p:cSldViewPr snapToGrid="0">
      <p:cViewPr varScale="1">
        <p:scale>
          <a:sx n="70" d="100"/>
          <a:sy n="70" d="100"/>
        </p:scale>
        <p:origin x="69" y="861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modernComment_146_D4A4E1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E81060-636E-44CA-83DB-EFCC341CC990}" authorId="{0C16DA81-723F-9A68-5D17-591854EA7736}" created="2025-07-02T08:32:31.3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67575414" sldId="326"/>
      <ac:spMk id="10" creationId="{00000000-0000-0000-0000-000000000000}"/>
      <ac:txMk cp="359" len="7">
        <ac:context len="712" hash="2389013934"/>
      </ac:txMk>
    </ac:txMkLst>
    <p188:pos x="834407" y="2615289"/>
    <p188:txBody>
      <a:bodyPr/>
      <a:lstStyle/>
      <a:p>
        <a:r>
          <a:rPr lang="ru-RU"/>
          <a:t>analyze</a:t>
        </a:r>
      </a:p>
    </p188:txBody>
  </p188:cm>
  <p188:cm id="{05284251-9972-4BB1-8366-477DE82A7A03}" authorId="{0C16DA81-723F-9A68-5D17-591854EA7736}" created="2025-07-02T08:33:07.09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67575414" sldId="326"/>
      <ac:spMk id="2" creationId="{00000000-0000-0000-0000-000000000000}"/>
      <ac:txMk cp="26" len="17">
        <ac:context len="46" hash="3205523094"/>
      </ac:txMk>
    </ac:txMkLst>
    <p188:pos x="8437104" y="307839"/>
    <p188:txBody>
      <a:bodyPr/>
      <a:lstStyle/>
      <a:p>
        <a:r>
          <a:rPr lang="ru-RU"/>
          <a:t>как и писал ранее, разбить по файлам</a:t>
        </a:r>
      </a:p>
    </p188:txBody>
  </p188:cm>
</p188:cmLst>
</file>

<file path=ppt/comments/modernComment_148_7FC1E66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E81060-636E-44CA-83DB-EFCC341CC990}" authorId="{0C16DA81-723F-9A68-5D17-591854EA7736}" created="2025-07-02T08:32:31.3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67575414" sldId="326"/>
      <ac:spMk id="10" creationId="{00000000-0000-0000-0000-000000000000}"/>
      <ac:txMk cp="359" len="7">
        <ac:context len="712" hash="2389013934"/>
      </ac:txMk>
    </ac:txMkLst>
    <p188:pos x="834407" y="2615289"/>
    <p188:txBody>
      <a:bodyPr/>
      <a:lstStyle/>
      <a:p>
        <a:r>
          <a:rPr lang="ru-RU"/>
          <a:t>analyze</a:t>
        </a:r>
      </a:p>
    </p188:txBody>
  </p188:cm>
  <p188:cm id="{05284251-9972-4BB1-8366-477DE82A7A03}" authorId="{0C16DA81-723F-9A68-5D17-591854EA7736}" created="2025-07-02T08:33:07.09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567575414" sldId="326"/>
      <ac:spMk id="2" creationId="{00000000-0000-0000-0000-000000000000}"/>
      <ac:txMk cp="26" len="17">
        <ac:context len="46" hash="3205523094"/>
      </ac:txMk>
    </ac:txMkLst>
    <p188:pos x="8437104" y="307839"/>
    <p188:txBody>
      <a:bodyPr/>
      <a:lstStyle/>
      <a:p>
        <a:r>
          <a:rPr lang="ru-RU"/>
          <a:t>как и писал ранее, разбить по файлам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954C5-F767-4CF5-884E-0347B272B3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60C3D3-CC84-46C4-8EBD-EE1763A37D63}">
      <dgm:prSet phldrT="[Текст]"/>
      <dgm:spPr/>
      <dgm:t>
        <a:bodyPr/>
        <a:lstStyle/>
        <a:p>
          <a:r>
            <a:rPr lang="en-US" dirty="0"/>
            <a:t>Sampler</a:t>
          </a:r>
          <a:endParaRPr lang="ru-RU" dirty="0"/>
        </a:p>
      </dgm:t>
    </dgm:pt>
    <dgm:pt modelId="{19C12A31-906E-4CAC-A7B6-922D7AB23DEE}" type="parTrans" cxnId="{AA1DEC8F-146D-4DBA-8364-4B6BE7A55737}">
      <dgm:prSet/>
      <dgm:spPr/>
      <dgm:t>
        <a:bodyPr/>
        <a:lstStyle/>
        <a:p>
          <a:endParaRPr lang="ru-RU"/>
        </a:p>
      </dgm:t>
    </dgm:pt>
    <dgm:pt modelId="{F07942EC-5E49-4C0D-9D4C-E21B54E4433F}" type="sibTrans" cxnId="{AA1DEC8F-146D-4DBA-8364-4B6BE7A55737}">
      <dgm:prSet/>
      <dgm:spPr/>
      <dgm:t>
        <a:bodyPr/>
        <a:lstStyle/>
        <a:p>
          <a:endParaRPr lang="ru-RU" dirty="0"/>
        </a:p>
      </dgm:t>
    </dgm:pt>
    <dgm:pt modelId="{77824497-051F-4161-A02B-5AF47B3F963F}">
      <dgm:prSet phldrT="[Текст]"/>
      <dgm:spPr/>
      <dgm:t>
        <a:bodyPr/>
        <a:lstStyle/>
        <a:p>
          <a:r>
            <a:rPr lang="en-US" dirty="0"/>
            <a:t>Histogram creator</a:t>
          </a:r>
          <a:endParaRPr lang="ru-RU" dirty="0"/>
        </a:p>
      </dgm:t>
    </dgm:pt>
    <dgm:pt modelId="{1FB76761-1473-4169-A993-8456DB3874D3}" type="parTrans" cxnId="{7D3030C9-2007-460B-89E5-339C3A55AD73}">
      <dgm:prSet/>
      <dgm:spPr/>
      <dgm:t>
        <a:bodyPr/>
        <a:lstStyle/>
        <a:p>
          <a:endParaRPr lang="ru-RU"/>
        </a:p>
      </dgm:t>
    </dgm:pt>
    <dgm:pt modelId="{A5F54CEB-C7B8-46EA-BD0C-85F379FCBA74}" type="sibTrans" cxnId="{7D3030C9-2007-460B-89E5-339C3A55AD73}">
      <dgm:prSet/>
      <dgm:spPr/>
      <dgm:t>
        <a:bodyPr/>
        <a:lstStyle/>
        <a:p>
          <a:endParaRPr lang="ru-RU"/>
        </a:p>
      </dgm:t>
    </dgm:pt>
    <dgm:pt modelId="{A3B33A2F-A4C7-4169-88F7-23884A3189CB}">
      <dgm:prSet phldrT="[Текст]"/>
      <dgm:spPr/>
      <dgm:t>
        <a:bodyPr/>
        <a:lstStyle/>
        <a:p>
          <a:r>
            <a:rPr lang="en-US" dirty="0"/>
            <a:t>Histogram analyzer</a:t>
          </a:r>
          <a:endParaRPr lang="ru-RU" dirty="0"/>
        </a:p>
      </dgm:t>
    </dgm:pt>
    <dgm:pt modelId="{B729B0C9-F13C-4978-A225-CE1418140422}" type="parTrans" cxnId="{A3139BA3-2A37-43C7-8D9D-6E51F33DB506}">
      <dgm:prSet/>
      <dgm:spPr/>
      <dgm:t>
        <a:bodyPr/>
        <a:lstStyle/>
        <a:p>
          <a:endParaRPr lang="ru-RU"/>
        </a:p>
      </dgm:t>
    </dgm:pt>
    <dgm:pt modelId="{D6E2C2D0-C93E-4C28-9428-1B891BDF939B}" type="sibTrans" cxnId="{A3139BA3-2A37-43C7-8D9D-6E51F33DB506}">
      <dgm:prSet/>
      <dgm:spPr/>
      <dgm:t>
        <a:bodyPr/>
        <a:lstStyle/>
        <a:p>
          <a:endParaRPr lang="ru-RU"/>
        </a:p>
      </dgm:t>
    </dgm:pt>
    <dgm:pt modelId="{A99A1901-7673-48CB-8BF6-13148A32080D}" type="pres">
      <dgm:prSet presAssocID="{1F2954C5-F767-4CF5-884E-0347B272B3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BDB77C-9909-4FCA-8199-C682C9B4CBB3}" type="pres">
      <dgm:prSet presAssocID="{0360C3D3-CC84-46C4-8EBD-EE1763A37D63}" presName="node" presStyleLbl="node1" presStyleIdx="0" presStyleCnt="3" custLinFactY="-53754" custLinFactNeighborX="1427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F6C20-2FC5-4689-B92F-8DB48AC47AB5}" type="pres">
      <dgm:prSet presAssocID="{F07942EC-5E49-4C0D-9D4C-E21B54E4433F}" presName="sibTrans" presStyleLbl="sibTrans2D1" presStyleIdx="0" presStyleCnt="2" custLinFactNeighborX="-7665" custLinFactNeighborY="-2430"/>
      <dgm:spPr/>
      <dgm:t>
        <a:bodyPr/>
        <a:lstStyle/>
        <a:p>
          <a:endParaRPr lang="ru-RU"/>
        </a:p>
      </dgm:t>
    </dgm:pt>
    <dgm:pt modelId="{C2BDEE39-6015-4E8D-B2A2-31EFAF955FEA}" type="pres">
      <dgm:prSet presAssocID="{F07942EC-5E49-4C0D-9D4C-E21B54E4433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89CF8FD-014C-4E6C-A052-2741CEFD1215}" type="pres">
      <dgm:prSet presAssocID="{77824497-051F-4161-A02B-5AF47B3F963F}" presName="node" presStyleLbl="node1" presStyleIdx="1" presStyleCnt="3" custLinFactX="-88839" custLinFactNeighborX="-100000" custLinFactNeighborY="92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44665-9B08-466B-B546-7CD4F325F987}" type="pres">
      <dgm:prSet presAssocID="{A5F54CEB-C7B8-46EA-BD0C-85F379FCBA7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0D1A2FB-B550-4850-A814-F0DF765EFB40}" type="pres">
      <dgm:prSet presAssocID="{A5F54CEB-C7B8-46EA-BD0C-85F379FCBA7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08F28E6-0A2A-41E6-9EAB-9E9AF1A8CE50}" type="pres">
      <dgm:prSet presAssocID="{A3B33A2F-A4C7-4169-88F7-23884A3189CB}" presName="node" presStyleLbl="node1" presStyleIdx="2" presStyleCnt="3" custScaleX="82893" custLinFactX="-82879" custLinFactNeighborX="-100000" custLinFactNeighborY="-49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139BA3-2A37-43C7-8D9D-6E51F33DB506}" srcId="{1F2954C5-F767-4CF5-884E-0347B272B360}" destId="{A3B33A2F-A4C7-4169-88F7-23884A3189CB}" srcOrd="2" destOrd="0" parTransId="{B729B0C9-F13C-4978-A225-CE1418140422}" sibTransId="{D6E2C2D0-C93E-4C28-9428-1B891BDF939B}"/>
    <dgm:cxn modelId="{A9581B44-81EE-4C21-928B-69D15F17562A}" type="presOf" srcId="{A3B33A2F-A4C7-4169-88F7-23884A3189CB}" destId="{F08F28E6-0A2A-41E6-9EAB-9E9AF1A8CE50}" srcOrd="0" destOrd="0" presId="urn:microsoft.com/office/officeart/2005/8/layout/process1"/>
    <dgm:cxn modelId="{781A562C-AB1F-49D2-B5B3-CD4D8318119A}" type="presOf" srcId="{0360C3D3-CC84-46C4-8EBD-EE1763A37D63}" destId="{D0BDB77C-9909-4FCA-8199-C682C9B4CBB3}" srcOrd="0" destOrd="0" presId="urn:microsoft.com/office/officeart/2005/8/layout/process1"/>
    <dgm:cxn modelId="{39C7A9DE-ED69-4C30-8223-30297976F243}" type="presOf" srcId="{F07942EC-5E49-4C0D-9D4C-E21B54E4433F}" destId="{8ABF6C20-2FC5-4689-B92F-8DB48AC47AB5}" srcOrd="0" destOrd="0" presId="urn:microsoft.com/office/officeart/2005/8/layout/process1"/>
    <dgm:cxn modelId="{C3124EF0-90C0-4C3D-9770-93381523765A}" type="presOf" srcId="{1F2954C5-F767-4CF5-884E-0347B272B360}" destId="{A99A1901-7673-48CB-8BF6-13148A32080D}" srcOrd="0" destOrd="0" presId="urn:microsoft.com/office/officeart/2005/8/layout/process1"/>
    <dgm:cxn modelId="{AA1DEC8F-146D-4DBA-8364-4B6BE7A55737}" srcId="{1F2954C5-F767-4CF5-884E-0347B272B360}" destId="{0360C3D3-CC84-46C4-8EBD-EE1763A37D63}" srcOrd="0" destOrd="0" parTransId="{19C12A31-906E-4CAC-A7B6-922D7AB23DEE}" sibTransId="{F07942EC-5E49-4C0D-9D4C-E21B54E4433F}"/>
    <dgm:cxn modelId="{80258C38-68A3-42B1-938F-263E066B1BA7}" type="presOf" srcId="{77824497-051F-4161-A02B-5AF47B3F963F}" destId="{989CF8FD-014C-4E6C-A052-2741CEFD1215}" srcOrd="0" destOrd="0" presId="urn:microsoft.com/office/officeart/2005/8/layout/process1"/>
    <dgm:cxn modelId="{AA37F2E2-74F0-443F-9080-5B78CDF2071D}" type="presOf" srcId="{A5F54CEB-C7B8-46EA-BD0C-85F379FCBA74}" destId="{A0D1A2FB-B550-4850-A814-F0DF765EFB40}" srcOrd="1" destOrd="0" presId="urn:microsoft.com/office/officeart/2005/8/layout/process1"/>
    <dgm:cxn modelId="{5D9A74A9-CCA7-47A5-8512-47C3BB21FEE0}" type="presOf" srcId="{F07942EC-5E49-4C0D-9D4C-E21B54E4433F}" destId="{C2BDEE39-6015-4E8D-B2A2-31EFAF955FEA}" srcOrd="1" destOrd="0" presId="urn:microsoft.com/office/officeart/2005/8/layout/process1"/>
    <dgm:cxn modelId="{7D3030C9-2007-460B-89E5-339C3A55AD73}" srcId="{1F2954C5-F767-4CF5-884E-0347B272B360}" destId="{77824497-051F-4161-A02B-5AF47B3F963F}" srcOrd="1" destOrd="0" parTransId="{1FB76761-1473-4169-A993-8456DB3874D3}" sibTransId="{A5F54CEB-C7B8-46EA-BD0C-85F379FCBA74}"/>
    <dgm:cxn modelId="{83D47D3A-B5AB-47E4-B66A-31CE2967452E}" type="presOf" srcId="{A5F54CEB-C7B8-46EA-BD0C-85F379FCBA74}" destId="{A9844665-9B08-466B-B546-7CD4F325F987}" srcOrd="0" destOrd="0" presId="urn:microsoft.com/office/officeart/2005/8/layout/process1"/>
    <dgm:cxn modelId="{F4234802-72B3-4B28-ADBA-1D997C2B5D75}" type="presParOf" srcId="{A99A1901-7673-48CB-8BF6-13148A32080D}" destId="{D0BDB77C-9909-4FCA-8199-C682C9B4CBB3}" srcOrd="0" destOrd="0" presId="urn:microsoft.com/office/officeart/2005/8/layout/process1"/>
    <dgm:cxn modelId="{3E6B77D3-627E-40BC-8CAA-DD42B2D332DE}" type="presParOf" srcId="{A99A1901-7673-48CB-8BF6-13148A32080D}" destId="{8ABF6C20-2FC5-4689-B92F-8DB48AC47AB5}" srcOrd="1" destOrd="0" presId="urn:microsoft.com/office/officeart/2005/8/layout/process1"/>
    <dgm:cxn modelId="{7940A8DC-122C-43FE-B7CD-60BE89B0417B}" type="presParOf" srcId="{8ABF6C20-2FC5-4689-B92F-8DB48AC47AB5}" destId="{C2BDEE39-6015-4E8D-B2A2-31EFAF955FEA}" srcOrd="0" destOrd="0" presId="urn:microsoft.com/office/officeart/2005/8/layout/process1"/>
    <dgm:cxn modelId="{107EF3F5-4289-4ADC-AABD-2B6D961B3617}" type="presParOf" srcId="{A99A1901-7673-48CB-8BF6-13148A32080D}" destId="{989CF8FD-014C-4E6C-A052-2741CEFD1215}" srcOrd="2" destOrd="0" presId="urn:microsoft.com/office/officeart/2005/8/layout/process1"/>
    <dgm:cxn modelId="{5081AED7-0043-4F0B-88C6-947B740B6AE9}" type="presParOf" srcId="{A99A1901-7673-48CB-8BF6-13148A32080D}" destId="{A9844665-9B08-466B-B546-7CD4F325F987}" srcOrd="3" destOrd="0" presId="urn:microsoft.com/office/officeart/2005/8/layout/process1"/>
    <dgm:cxn modelId="{06BB9F8F-B4FE-4CE8-9D95-DFA6E570196B}" type="presParOf" srcId="{A9844665-9B08-466B-B546-7CD4F325F987}" destId="{A0D1A2FB-B550-4850-A814-F0DF765EFB40}" srcOrd="0" destOrd="0" presId="urn:microsoft.com/office/officeart/2005/8/layout/process1"/>
    <dgm:cxn modelId="{CE16E698-ED4F-457C-887B-371F4AFB1508}" type="presParOf" srcId="{A99A1901-7673-48CB-8BF6-13148A32080D}" destId="{F08F28E6-0A2A-41E6-9EAB-9E9AF1A8CE5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DB77C-9909-4FCA-8199-C682C9B4CBB3}">
      <dsp:nvSpPr>
        <dsp:cNvPr id="0" name=""/>
        <dsp:cNvSpPr/>
      </dsp:nvSpPr>
      <dsp:spPr>
        <a:xfrm>
          <a:off x="137650" y="0"/>
          <a:ext cx="2363584" cy="141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Sampler</a:t>
          </a:r>
          <a:endParaRPr lang="ru-RU" sz="3100" kern="1200" dirty="0"/>
        </a:p>
      </dsp:txBody>
      <dsp:txXfrm>
        <a:off x="179186" y="41536"/>
        <a:ext cx="2280512" cy="1335078"/>
      </dsp:txXfrm>
    </dsp:sp>
    <dsp:sp modelId="{8ABF6C20-2FC5-4689-B92F-8DB48AC47AB5}">
      <dsp:nvSpPr>
        <dsp:cNvPr id="0" name=""/>
        <dsp:cNvSpPr/>
      </dsp:nvSpPr>
      <dsp:spPr>
        <a:xfrm rot="5204373">
          <a:off x="1126374" y="1545216"/>
          <a:ext cx="447771" cy="586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1189719" y="1595393"/>
        <a:ext cx="313440" cy="351700"/>
      </dsp:txXfrm>
    </dsp:sp>
    <dsp:sp modelId="{989CF8FD-014C-4E6C-A052-2741CEFD1215}">
      <dsp:nvSpPr>
        <dsp:cNvPr id="0" name=""/>
        <dsp:cNvSpPr/>
      </dsp:nvSpPr>
      <dsp:spPr>
        <a:xfrm>
          <a:off x="266488" y="2261635"/>
          <a:ext cx="2363584" cy="141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Histogram creator</a:t>
          </a:r>
          <a:endParaRPr lang="ru-RU" sz="3100" kern="1200" dirty="0"/>
        </a:p>
      </dsp:txBody>
      <dsp:txXfrm>
        <a:off x="308024" y="2303171"/>
        <a:ext cx="2280512" cy="1335078"/>
      </dsp:txXfrm>
    </dsp:sp>
    <dsp:sp modelId="{A9844665-9B08-466B-B546-7CD4F325F987}">
      <dsp:nvSpPr>
        <dsp:cNvPr id="0" name=""/>
        <dsp:cNvSpPr/>
      </dsp:nvSpPr>
      <dsp:spPr>
        <a:xfrm rot="19828990">
          <a:off x="2858714" y="1691805"/>
          <a:ext cx="661610" cy="586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870126" y="1852358"/>
        <a:ext cx="485760" cy="351700"/>
      </dsp:txXfrm>
    </dsp:sp>
    <dsp:sp modelId="{F08F28E6-0A2A-41E6-9EAB-9E9AF1A8CE50}">
      <dsp:nvSpPr>
        <dsp:cNvPr id="0" name=""/>
        <dsp:cNvSpPr/>
      </dsp:nvSpPr>
      <dsp:spPr>
        <a:xfrm>
          <a:off x="3716376" y="422905"/>
          <a:ext cx="1959245" cy="1418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Histogram analyzer</a:t>
          </a:r>
          <a:endParaRPr lang="ru-RU" sz="3100" kern="1200" dirty="0"/>
        </a:p>
      </dsp:txBody>
      <dsp:txXfrm>
        <a:off x="3757912" y="464441"/>
        <a:ext cx="1876173" cy="133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C4142-0FAF-4593-B2E2-D7085C3E9071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3F363-3C5D-4889-A383-A4609C3A1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7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3F363-3C5D-4889-A383-A4609C3A14C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38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Система мониторинга и обеспечения качества данных для эксперимента BM@N должна быть разработана для предоставления контрольных гистограмм одинаковым образом в 3 режимах</a:t>
            </a:r>
            <a:endParaRPr lang="en-US" dirty="0" smtClean="0"/>
          </a:p>
          <a:p>
            <a:r>
              <a:rPr lang="ru-RU" dirty="0" smtClean="0"/>
              <a:t>для онлайн-декодирования и реконструкции (онлайн-мониторинг данных)</a:t>
            </a:r>
            <a:endParaRPr lang="en-US" dirty="0" smtClean="0"/>
          </a:p>
          <a:p>
            <a:r>
              <a:rPr lang="ru-RU" dirty="0" smtClean="0"/>
              <a:t>для качественной оценки новых версий </a:t>
            </a:r>
            <a:r>
              <a:rPr lang="ru-RU" dirty="0" err="1" smtClean="0"/>
              <a:t>BmnRoot</a:t>
            </a:r>
            <a:r>
              <a:rPr lang="ru-RU" dirty="0" smtClean="0"/>
              <a:t> (после MR)</a:t>
            </a:r>
            <a:endParaRPr lang="en-US" dirty="0" smtClean="0"/>
          </a:p>
          <a:p>
            <a:r>
              <a:rPr lang="ru-RU" dirty="0" smtClean="0"/>
              <a:t>для ручного запуска для проверки пользовательских версий программного обеспечения</a:t>
            </a:r>
            <a:endParaRPr lang="en-US" dirty="0" smtClean="0"/>
          </a:p>
          <a:p>
            <a:r>
              <a:rPr lang="ru-RU" dirty="0" smtClean="0"/>
              <a:t>Архитектура BM@N DQA должна обеспечивать предопределенные проверки и графическое представление контрольных гистограмм на центральном веб-сервисе, который получает отображаемые распределения данных от производителя гистограмм BM@N (центральный менеджер DQA)</a:t>
            </a:r>
            <a:endParaRPr lang="en-US" dirty="0" smtClean="0"/>
          </a:p>
          <a:p>
            <a:r>
              <a:rPr lang="ru-RU" dirty="0" smtClean="0"/>
              <a:t>Система DQA должна предоставлять возможность легко добавлять новые контрольные гистограммы с предопределенными проверками и оповещениями в удобном для пользователя формате (подходящем для физиков и команды детекторов, которые не являются разработчиками), например, с использованием JSON-описания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F363-3C5D-4889-A383-A4609C3A14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9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93316-A1C2-B1E7-8276-21E5B4815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9C7653-7674-20CB-6B32-9803F309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89317B-6F75-EB47-4BC7-3AD4FC65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26F1-0CDE-4D00-9518-57492F03A4C7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FF27E-06D0-9A41-8B5A-A71DBADA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35777B-290D-035F-C2A1-B86FDBD6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8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E7FC9-C8D9-582D-0A01-4B7D018C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6EB81B-DBFF-281A-65D6-66230770A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82CC79-7D87-17BF-E7C0-85674AD6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71A2-8B8C-46D6-B264-D39EDAF93AAD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5BD01-8E84-4009-00FC-2AF3BF8E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E70A6-23C5-8B4F-A8A4-F7A9ACAF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2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D3931F-4BFA-6F38-5FB3-A7229860D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2F57ED-61DA-5F2A-5026-FBC3D309D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77BAF-D8F9-E6B1-D3C0-C9CE1FD2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BB15-BCAB-498F-944A-7451F863CC9F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49C5D-0A6C-5E53-2A1D-08C59F1D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AA9B9-6CD2-BDE5-1748-4729617F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1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335A4-67DD-DB1B-8FDB-83B57774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1AA97-E1DC-0FB4-FAB0-084DC1E90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1D0A2-60D4-3BEB-0FE1-4ACBF42A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7921-F4DC-475C-98EE-54F6E60E7470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2A74A-7E02-96E8-45A3-82608A4B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5E218-EB3B-C2C4-2E48-94596CC3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6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B51EE-5111-26F8-9FEF-B1AC52B3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D66FAE-34F8-3C4E-1BD1-40D9FAE0F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0637BD-0A1E-896B-6686-5A06E87E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E235-BB9D-4060-B201-148C4885BCEB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9C5468-4D78-7F52-AF23-237ED623C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CF1EE-B769-B97C-60E9-19970F4C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983FB-FB0C-6162-322E-2BCE4FD2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46852-C7E6-CC1C-3624-BEC25FDD6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1B112B-6DB3-4E5E-33C5-74754D20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1FE927-4E6E-1302-E2C9-506E8AAC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57AA-5CE7-45F8-B81E-9BCF0065288B}" type="datetime1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03132C-26EB-73A4-4355-B2801261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2E97FF-B0F5-A756-6C11-39A33713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1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C5A58-4852-6243-510D-7140B713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0CF4A-21C0-9355-0517-C145D7761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DF7158-9425-9B38-B505-09C8B5A88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4F515E-0326-7FF6-8CE3-132E8D79D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963F89-BBAB-0F42-7C33-8C3B31120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1E3F3F-1CC2-775B-CD0F-99D42F6E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F7EE4-2932-44C4-83C2-8EE3910FCD4C}" type="datetime1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6D0154-FABE-F340-BB57-282292378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FA9951-FD2A-615D-2D50-37AD99E1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9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B61F-C49B-65DE-FA21-9D213456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62BB1E-912F-F66B-4220-5A880735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EE15-2733-4719-8421-8E65563A6401}" type="datetime1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46C099-E18A-CC10-91BB-1677E5C8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112525-1B7C-C5D4-813D-58C40F2B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3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7CF5B1-02DC-915C-3D9B-408AA2D6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6ECB-174E-4535-8282-EC66D8F5F403}" type="datetime1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EF5F16-F16D-8FB0-EC3E-C1197D86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22EBB7-F036-EDC0-A1BA-6864C80C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1DB30-F12A-B950-5CAB-F3DE2940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1D734-8464-A1BF-6956-22DFFC0D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0C17F0-F8BC-0C61-167E-37BCB8C1D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378A5-8670-6C65-2A25-3E98358D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6AA9-179B-4DEF-A1E1-183397260A13}" type="datetime1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2A7DCE-562A-9881-D1F5-CC549AFB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CA2556-6FAF-E78E-0804-9DB6985A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8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EAF47-EDBF-E9A8-75D8-8C446C0B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757368-8048-CD87-125D-D68172006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70C0A6-E875-3AED-3627-9C11774D0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B1AC2-9B29-767C-D2B9-66794EC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1EBF-F625-4030-A746-596847BBFB94}" type="datetime1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B3EE6-8B7B-3AB0-ABF5-03F07C03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E062EC-9D74-1958-47A2-41DA6717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8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7C403-3A3E-D209-616F-D5B3B5A2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8913F-F61C-6137-502C-4DE0375F9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5D5DC-112B-5E66-FC3E-AA0896D0F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73F3-800A-4B64-A876-539900C45143}" type="datetime1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6609E9-ADC8-CF8F-FA1D-2EAFFC38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C32611-8D03-15F5-641A-39A2564B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0F7E8-8DCC-4608-8AED-A1E39AB05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8_7FC1E66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6_D4A4E17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488391-8984-A880-7B39-811F49E58D48}"/>
              </a:ext>
            </a:extLst>
          </p:cNvPr>
          <p:cNvSpPr txBox="1"/>
          <p:nvPr/>
        </p:nvSpPr>
        <p:spPr>
          <a:xfrm>
            <a:off x="1235555" y="771916"/>
            <a:ext cx="9630193" cy="1846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8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Status of </a:t>
            </a:r>
            <a:r>
              <a:rPr lang="en-US" sz="3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BM@N Data </a:t>
            </a:r>
            <a:r>
              <a:rPr lang="en-US" sz="38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Quality Monitoring system design and im</a:t>
            </a:r>
            <a:r>
              <a:rPr lang="en-US" sz="3800" b="1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plementation</a:t>
            </a:r>
            <a:r>
              <a:rPr lang="en-US" sz="38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3800" b="1" i="0" dirty="0">
              <a:solidFill>
                <a:schemeClr val="accent5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5197C020-A1EC-6289-AC12-F9CA0499984B}"/>
              </a:ext>
            </a:extLst>
          </p:cNvPr>
          <p:cNvSpPr txBox="1"/>
          <p:nvPr/>
        </p:nvSpPr>
        <p:spPr bwMode="white">
          <a:xfrm>
            <a:off x="624625" y="2618575"/>
            <a:ext cx="11320576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300"/>
              </a:spcBef>
              <a:spcAft>
                <a:spcPts val="100"/>
              </a:spcAft>
            </a:pPr>
            <a:r>
              <a:rPr lang="en-US" sz="1800" b="1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Igor </a:t>
            </a:r>
            <a:r>
              <a:rPr lang="en-US" sz="1800" b="1" u="sng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Alexandrov</a:t>
            </a:r>
            <a:r>
              <a:rPr lang="en-US" sz="1800" b="1" u="sng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,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Evgeny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Alexandrov,Alexander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Chebotov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, Konstantin </a:t>
            </a:r>
            <a:r>
              <a:rPr lang="en-US" sz="1800" b="1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Gertsenberger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Lexend Deca" panose="020B0604020202020204" charset="-78"/>
            </a:endParaRPr>
          </a:p>
          <a:p>
            <a:pPr algn="ctr">
              <a:spcBef>
                <a:spcPts val="300"/>
              </a:spcBef>
              <a:spcAft>
                <a:spcPts val="100"/>
              </a:spcAft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Lexend Deca" panose="020B0604020202020204" charset="-78"/>
              </a:rPr>
              <a:t>JINR, MLIT, LHEP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550FB15-E520-18B5-0873-9D0AD9021C0C}"/>
              </a:ext>
            </a:extLst>
          </p:cNvPr>
          <p:cNvGrpSpPr/>
          <p:nvPr/>
        </p:nvGrpSpPr>
        <p:grpSpPr>
          <a:xfrm>
            <a:off x="2877723" y="5132083"/>
            <a:ext cx="6108218" cy="1397025"/>
            <a:chOff x="-409788" y="294686"/>
            <a:chExt cx="5648640" cy="1397025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056E76A2-DBD6-2892-0C80-181916876DC8}"/>
                </a:ext>
              </a:extLst>
            </p:cNvPr>
            <p:cNvGrpSpPr/>
            <p:nvPr/>
          </p:nvGrpSpPr>
          <p:grpSpPr>
            <a:xfrm>
              <a:off x="990637" y="294686"/>
              <a:ext cx="4248215" cy="615554"/>
              <a:chOff x="990637" y="294686"/>
              <a:chExt cx="4248215" cy="61555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531D30-FAA7-4930-C3E9-632061CBC025}"/>
                  </a:ext>
                </a:extLst>
              </p:cNvPr>
              <p:cNvSpPr txBox="1"/>
              <p:nvPr/>
            </p:nvSpPr>
            <p:spPr>
              <a:xfrm>
                <a:off x="990637" y="602463"/>
                <a:ext cx="42482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Lexend Deca" panose="020B0604020202020204" charset="-78"/>
                  </a:rPr>
                  <a:t> 15th BM@N Collaboration Meeting2025</a:t>
                </a:r>
                <a:endParaRPr lang="ru-RU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Lexend Deca" panose="020B0604020202020204" charset="-78"/>
                </a:endParaRP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602B8426-D7AC-00C9-6147-1B6DFF379E36}"/>
                  </a:ext>
                </a:extLst>
              </p:cNvPr>
              <p:cNvSpPr/>
              <p:nvPr/>
            </p:nvSpPr>
            <p:spPr>
              <a:xfrm>
                <a:off x="1616571" y="294686"/>
                <a:ext cx="33356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Lexend Deca" panose="020B0604020202020204" charset="-78"/>
                  </a:rPr>
                  <a:t>14-16 October 2025,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Lexend Deca" panose="020B0604020202020204" charset="-78"/>
                  </a:rPr>
                  <a:t>Dubna</a:t>
                </a:r>
                <a:r>
                  <a:rPr lang="en-US" b="1" dirty="0" smtClean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Lexend Deca" panose="020B0604020202020204" charset="-78"/>
                  </a:rPr>
                  <a:t>, JINR</a:t>
                </a:r>
                <a:endParaRPr lang="ru-RU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Lexend Deca" panose="020B0604020202020204" charset="-78"/>
                </a:endParaRPr>
              </a:p>
            </p:txBody>
          </p:sp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1278425-067A-FFCB-C479-15CD6CF92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09788" y="800025"/>
              <a:ext cx="1303809" cy="891686"/>
            </a:xfrm>
            <a:prstGeom prst="rect">
              <a:avLst/>
            </a:prstGeom>
            <a:effectLst>
              <a:glow rad="12700">
                <a:schemeClr val="bg1">
                  <a:alpha val="19000"/>
                </a:schemeClr>
              </a:glo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58317" y="4648704"/>
            <a:ext cx="2793023" cy="1943121"/>
            <a:chOff x="471944" y="3551900"/>
            <a:chExt cx="2793023" cy="194312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44" y="3551900"/>
              <a:ext cx="2370680" cy="194312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167" y="4753596"/>
              <a:ext cx="1447800" cy="723900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9090417" y="4525973"/>
            <a:ext cx="2702992" cy="1520674"/>
            <a:chOff x="6450249" y="5229200"/>
            <a:chExt cx="2702992" cy="1520674"/>
          </a:xfrm>
        </p:grpSpPr>
        <p:pic>
          <p:nvPicPr>
            <p:cNvPr id="15" name="Picture 4" descr="http://teachers.jinr.ru/images/stories/jinr-blu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592" y="5229200"/>
              <a:ext cx="1858306" cy="1259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450249" y="6488264"/>
              <a:ext cx="27029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3882"/>
                  </a:solidFill>
                  <a:latin typeface="Arial" pitchFamily="34" charset="0"/>
                  <a:cs typeface="Arial" pitchFamily="34" charset="0"/>
                </a:rPr>
                <a:t>Joint Institute for Nuclear Research</a:t>
              </a:r>
              <a:endParaRPr lang="ru-RU" sz="11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4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87" y="182009"/>
            <a:ext cx="10515600" cy="74667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database schema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82" y="830687"/>
            <a:ext cx="8198414" cy="5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87" y="182009"/>
            <a:ext cx="10515600" cy="74667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Alarms description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09" y="1305059"/>
            <a:ext cx="10585921" cy="50997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Alarm is displayed in Web UI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Alarm is raised when DQM result value is BAD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color is used to display the data quality value when the DQM value is GOOD,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color – if the value is BAD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DQM tree colors in Web UI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If all children of some DQM root are GOOD, then the name of this root is displayed 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If any child of DQM tree directory is BAD 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name of this child element is displayed in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all parents' names are displayed in </a:t>
            </a:r>
            <a:r>
              <a:rPr lang="en-US" b="1" dirty="0">
                <a:solidFill>
                  <a:srgbClr val="ED7D31"/>
                </a:solidFill>
              </a:rPr>
              <a:t>ORANGE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87" y="182009"/>
            <a:ext cx="10515600" cy="74667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view for DQM shifter WEB GUI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09" y="794085"/>
            <a:ext cx="10585921" cy="5610726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2085" y="6529380"/>
            <a:ext cx="2743200" cy="365125"/>
          </a:xfrm>
        </p:spPr>
        <p:txBody>
          <a:bodyPr/>
          <a:lstStyle/>
          <a:p>
            <a:fld id="{96E0F7E8-8DCC-4608-8AED-A1E39AB05F46}" type="slidenum">
              <a:rPr lang="ru-RU" smtClean="0"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5326" y="802827"/>
            <a:ext cx="11301663" cy="58351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5538" y="870865"/>
            <a:ext cx="4174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Time: 15:04:07                      Run Number:         2900        </a:t>
            </a:r>
          </a:p>
          <a:p>
            <a:r>
              <a:rPr lang="en-US" sz="1400" dirty="0">
                <a:solidFill>
                  <a:schemeClr val="tx2"/>
                </a:solidFill>
              </a:rPr>
              <a:t>Run State: RUNNING            Event Number:      150036</a:t>
            </a:r>
          </a:p>
          <a:p>
            <a:r>
              <a:rPr lang="en-US" sz="1400" dirty="0"/>
              <a:t>State: 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05326" y="794085"/>
            <a:ext cx="4374682" cy="996214"/>
            <a:chOff x="505326" y="794085"/>
            <a:chExt cx="4335378" cy="96480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505326" y="1754883"/>
              <a:ext cx="4335378" cy="401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839905" y="794085"/>
              <a:ext cx="0" cy="96079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59331" y="1982804"/>
            <a:ext cx="3503595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Root TREE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</a:rPr>
              <a:t>GEM </a:t>
            </a:r>
            <a:r>
              <a:rPr lang="en-US" dirty="0">
                <a:solidFill>
                  <a:srgbClr val="ED7D31"/>
                </a:solidFill>
              </a:rPr>
              <a:t>Station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</a:rPr>
              <a:t>Module 0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Layer 0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Layer 1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Module 1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Module 2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……..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B050"/>
                </a:solidFill>
              </a:rPr>
              <a:t>GEM Silicon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9331" y="6227984"/>
            <a:ext cx="11078097" cy="369332"/>
          </a:xfrm>
          <a:prstGeom prst="rect">
            <a:avLst/>
          </a:prstGeom>
          <a:solidFill>
            <a:srgbClr val="68A5E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ALAM LOG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5453" y="937430"/>
            <a:ext cx="6477802" cy="5188246"/>
          </a:xfrm>
          <a:prstGeom prst="rect">
            <a:avLst/>
          </a:prstGeom>
          <a:solidFill>
            <a:srgbClr val="ED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408297">
            <a:off x="6834098" y="3015119"/>
            <a:ext cx="3293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HISTOGRAMS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1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10515600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9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 of implementation</a:t>
            </a:r>
            <a:endParaRPr lang="ru-RU" sz="2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890124"/>
            <a:ext cx="11763467" cy="56487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2"/>
                </a:solidFill>
              </a:rPr>
              <a:t>Creation of the system prototype was just started</a:t>
            </a:r>
          </a:p>
          <a:p>
            <a:pPr lvl="2"/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en-US" sz="2400" b="1" dirty="0" smtClean="0">
                <a:solidFill>
                  <a:schemeClr val="tx2"/>
                </a:solidFill>
              </a:rPr>
              <a:t>lasses to keep all configuration is implemented</a:t>
            </a:r>
          </a:p>
          <a:p>
            <a:pPr lvl="2"/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b="1" dirty="0" smtClean="0">
                <a:solidFill>
                  <a:schemeClr val="tx2"/>
                </a:solidFill>
              </a:rPr>
              <a:t>oad configuration from </a:t>
            </a:r>
            <a:r>
              <a:rPr lang="en-US" sz="2400" b="1" dirty="0" err="1" smtClean="0">
                <a:solidFill>
                  <a:schemeClr val="tx2"/>
                </a:solidFill>
              </a:rPr>
              <a:t>json</a:t>
            </a:r>
            <a:r>
              <a:rPr lang="en-US" sz="2400" b="1" smtClean="0">
                <a:solidFill>
                  <a:schemeClr val="tx2"/>
                </a:solidFill>
              </a:rPr>
              <a:t> </a:t>
            </a:r>
            <a:r>
              <a:rPr lang="en-US" sz="2400" b="1" smtClean="0">
                <a:solidFill>
                  <a:schemeClr val="tx2"/>
                </a:solidFill>
              </a:rPr>
              <a:t>file and </a:t>
            </a:r>
            <a:r>
              <a:rPr lang="en-US" sz="2400" b="1" dirty="0" smtClean="0">
                <a:solidFill>
                  <a:schemeClr val="tx2"/>
                </a:solidFill>
              </a:rPr>
              <a:t>print its data is done</a:t>
            </a:r>
          </a:p>
          <a:p>
            <a:pPr lvl="2"/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ave loaded configuration in </a:t>
            </a:r>
            <a:r>
              <a:rPr lang="en-US" sz="2400" b="1" dirty="0" err="1" smtClean="0">
                <a:solidFill>
                  <a:schemeClr val="tx2"/>
                </a:solidFill>
              </a:rPr>
              <a:t>json</a:t>
            </a:r>
            <a:r>
              <a:rPr lang="en-US" sz="2400" b="1" dirty="0" smtClean="0">
                <a:solidFill>
                  <a:schemeClr val="tx2"/>
                </a:solidFill>
              </a:rPr>
              <a:t> format also implemented (to be used for configuration creation in future GUI tools)</a:t>
            </a:r>
          </a:p>
          <a:p>
            <a:pPr lvl="2"/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ampler implementation is in progress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pPr lvl="1" algn="ctr"/>
            <a:endParaRPr lang="en-US" sz="4400" b="1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10515600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9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and next steps</a:t>
            </a:r>
            <a:endParaRPr lang="ru-RU" sz="2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890124"/>
            <a:ext cx="11763467" cy="564878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2"/>
                </a:solidFill>
              </a:rPr>
              <a:t>Design including items below is finished</a:t>
            </a:r>
          </a:p>
          <a:p>
            <a:pPr lvl="2"/>
            <a:r>
              <a:rPr lang="en-US" sz="2400" b="1" dirty="0" smtClean="0">
                <a:solidFill>
                  <a:schemeClr val="tx2"/>
                </a:solidFill>
              </a:rPr>
              <a:t>general architecture</a:t>
            </a:r>
          </a:p>
          <a:p>
            <a:pPr lvl="2"/>
            <a:r>
              <a:rPr lang="en-US" sz="2400" b="1" dirty="0" smtClean="0">
                <a:solidFill>
                  <a:schemeClr val="tx2"/>
                </a:solidFill>
              </a:rPr>
              <a:t>object models</a:t>
            </a:r>
          </a:p>
          <a:p>
            <a:pPr lvl="2"/>
            <a:r>
              <a:rPr lang="en-US" sz="2400" b="1" dirty="0" smtClean="0">
                <a:solidFill>
                  <a:schemeClr val="tx2"/>
                </a:solidFill>
              </a:rPr>
              <a:t>DB schema</a:t>
            </a:r>
          </a:p>
          <a:p>
            <a:pPr lvl="2"/>
            <a:r>
              <a:rPr lang="en-US" sz="2400" b="1" dirty="0" smtClean="0">
                <a:solidFill>
                  <a:schemeClr val="tx2"/>
                </a:solidFill>
              </a:rPr>
              <a:t>configuration structure finished</a:t>
            </a:r>
            <a:endParaRPr lang="en-US" sz="2400" b="1" dirty="0">
              <a:solidFill>
                <a:schemeClr val="tx2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2"/>
                </a:solidFill>
              </a:rPr>
              <a:t>GUI design in progress</a:t>
            </a:r>
          </a:p>
          <a:p>
            <a:pPr lvl="1"/>
            <a:r>
              <a:rPr lang="en-US" sz="2800" b="1" dirty="0" smtClean="0">
                <a:solidFill>
                  <a:schemeClr val="tx2"/>
                </a:solidFill>
              </a:rPr>
              <a:t>Creation of the system prototype is in progress</a:t>
            </a:r>
          </a:p>
          <a:p>
            <a:pPr marL="457200" lvl="1" indent="0">
              <a:buNone/>
            </a:pP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First NEXT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steps</a:t>
            </a:r>
          </a:p>
          <a:p>
            <a:pPr lvl="1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System prototype creation</a:t>
            </a:r>
          </a:p>
          <a:p>
            <a:pPr lvl="2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Sampler prototype implementation</a:t>
            </a:r>
          </a:p>
          <a:p>
            <a:pPr lvl="2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Histogram Producer and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Histogram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nalyzer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prototypes implementation</a:t>
            </a:r>
          </a:p>
          <a:p>
            <a:pPr lvl="2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implement sampler, producer and analyzer applications</a:t>
            </a:r>
            <a:r>
              <a:rPr lang="en-US" sz="29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3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start applications, activate interactions etc.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pPr lvl="1" algn="ctr"/>
            <a:endParaRPr lang="en-US" sz="4400" b="1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57139"/>
            <a:ext cx="10515600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890124"/>
            <a:ext cx="11763467" cy="56487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10515600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890124"/>
            <a:ext cx="11763467" cy="564878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interesting ideas in the LHC experiments: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 some sampling (events go to the DQM depending on their frequency after trigger system)</a:t>
            </a:r>
          </a:p>
          <a:p>
            <a:pPr lvl="2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passing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technique, scalability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(ALICE)</a:t>
            </a: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set the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 for DQM input</a:t>
            </a: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produce histograms as main input for the DQM</a:t>
            </a:r>
          </a:p>
          <a:p>
            <a:pPr lvl="3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but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only histograms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can be used for quality check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as much as possible to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data quality assurance</a:t>
            </a:r>
          </a:p>
          <a:p>
            <a:pPr lvl="1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flexibility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using check algorithms (storing sources of algorithms, their names and parameters, what to be on output, destination and other in DQM database)</a:t>
            </a: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loading from its library the check algorithm as implementation of interface (ATLAS)</a:t>
            </a: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some interfaces have thresholds as parameters in order to create results: bad or good event 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check algorithms</a:t>
            </a: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empty histogram (a threshold)</a:t>
            </a: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counters of subdetector responses by sectors </a:t>
            </a: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Kolmogorov-Smirnov test</a:t>
            </a:r>
          </a:p>
          <a:p>
            <a:pPr lvl="1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to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 shifter GUI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mostly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GUI</a:t>
            </a:r>
          </a:p>
          <a:p>
            <a:pPr lvl="2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base tools/languages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for implementation (python as an example in ALICE, C++ in ATLAS)</a:t>
            </a:r>
          </a:p>
          <a:p>
            <a:pPr lvl="2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alarms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 in case of high probability that events have bad quality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experiments suppose to use ML-based 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quality assessment in Run 4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0"/>
            <a:ext cx="10515600" cy="107525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experiments: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21" y="1116701"/>
            <a:ext cx="11603979" cy="551067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 light, flexible (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</a:rPr>
              <a:t>input-output-configuration interfaces, algorithms as plugins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DQM Core: executes DQ Algorithms (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</a:rPr>
              <a:t>any common operation like histogram comparison, histogram fitting, thresholds application, etc.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); has three abstract interfaces for the communication with the external systems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DQM Input (receives histograms, messages, counters)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DQM Output (way of publishing DQ Results produced by the DQ algorithms)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DQM Configuration interface (way of reading configuration info which defines behavior of the DQM Core in a specific environment)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 Configuration is described as a hierarchical tree of objects of two different types: DQ Regions and DQ Parameters.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 Region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Children (DQ Region or DQ Parameter)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 Summary Maker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 Parameter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location of the monitoring information (represents the state of a particular detector element)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weight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 Algorithm that has to be used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specific parameters and thresholds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reference values or histograms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actions which have to be taken depending on the results</a:t>
            </a:r>
          </a:p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7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91" y="142736"/>
            <a:ext cx="9401492" cy="63450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 :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 (2)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r="14200"/>
          <a:stretch>
            <a:fillRect/>
          </a:stretch>
        </p:blipFill>
        <p:spPr>
          <a:xfrm>
            <a:off x="8388114" y="1311383"/>
            <a:ext cx="3699808" cy="2683076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210859" y="869794"/>
            <a:ext cx="8259607" cy="5649116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DQ Algorithm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DQM Framework (DQMF) provides a number of predefined DQ Algorithms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DQ Algorithms are integrated into the DQMF in a dynamic plug-in manner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3"/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allows adding new algorithms on the fly without modifying the core software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each DQ Parameter has at least one DQ Algorithm associated with it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executed whenever a piece of info which is associated with that DQ Parameter becomes available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DQ Summary Maker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special implementation of the DQ Algorithm interface that evaluates the DQ Result for a given DQ Region</a:t>
            </a: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DQMF Agent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instantiates appropriate implementations of the DQMF generic interfaces (i.e. DQM Input, DQM Output and DQM Configuration)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takes care of starting and stopping the DQM Core engine in appropriate moments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In the online environment the DQ assessment has to be started at start of run event and stopped when the run is finished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DQMF may contain one or more DQMF Agents with each of them responsible for a well defined subset of the whole ATLAS system.</a:t>
            </a:r>
          </a:p>
          <a:p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DQ Result </a:t>
            </a:r>
          </a:p>
          <a:p>
            <a:pPr lvl="1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consist of a colored tag and any output that the algorithms might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want to attach</a:t>
            </a: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If some areas of the detector are disabled, then the corresponding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</a:rPr>
              <a:t>dq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 results will be </a:t>
            </a:r>
            <a:r>
              <a:rPr lang="en-US" sz="2100" b="1" dirty="0">
                <a:solidFill>
                  <a:srgbClr val="FF0000"/>
                </a:solidFill>
              </a:rPr>
              <a:t>black</a:t>
            </a:r>
          </a:p>
          <a:p>
            <a:pPr lvl="2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otherwise, results might be</a:t>
            </a:r>
          </a:p>
          <a:p>
            <a:pPr lvl="3"/>
            <a:r>
              <a:rPr lang="en-US" sz="1400" b="1" dirty="0">
                <a:solidFill>
                  <a:srgbClr val="FF0000"/>
                </a:solidFill>
              </a:rPr>
              <a:t>green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(good), </a:t>
            </a:r>
            <a:r>
              <a:rPr lang="en-US" sz="1400" b="1" dirty="0">
                <a:solidFill>
                  <a:srgbClr val="FF0000"/>
                </a:solidFill>
              </a:rPr>
              <a:t>yellow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(warning), </a:t>
            </a:r>
            <a:r>
              <a:rPr lang="en-US" sz="1400" b="1" dirty="0">
                <a:solidFill>
                  <a:srgbClr val="FF0000"/>
                </a:solidFill>
              </a:rPr>
              <a:t>red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(bad) or </a:t>
            </a:r>
            <a:r>
              <a:rPr lang="en-US" sz="1400" b="1" dirty="0">
                <a:solidFill>
                  <a:srgbClr val="FF0000"/>
                </a:solidFill>
              </a:rPr>
              <a:t>gray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(undefined)</a:t>
            </a:r>
          </a:p>
          <a:p>
            <a:pPr lvl="1"/>
            <a:endParaRPr lang="en-US" sz="2000" b="1" dirty="0">
              <a:solidFill>
                <a:srgbClr val="FF0000"/>
              </a:solidFill>
            </a:endParaRPr>
          </a:p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584" y="4433727"/>
            <a:ext cx="3714114" cy="219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87" y="182009"/>
            <a:ext cx="10515600" cy="104016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Outlines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09" y="1305059"/>
            <a:ext cx="10585921" cy="50997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Goals of the system creation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General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architecture 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Object model of the histogram producer and analyzer 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DQM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processes and data flow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DQM configuration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description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DQM tree and example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the possible DQM configuration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Database schema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Alarms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behavior description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Possible view for DQM shifter WEB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GUI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Conclusion and next steps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87" y="182009"/>
            <a:ext cx="10515600" cy="104016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Quality Monitoring (DQM) and Quality Assurance (QA) : Goals of the systems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10" y="1433396"/>
            <a:ext cx="7717026" cy="523964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histogram creation tool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interface for histograms creation 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library with simple implementations of this interface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create flexible tool for online creation, filling, transport and archival of histogram and other monitor elements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create flexible online tool to perform algorithms for automated quality and validity tests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keep the results of the DQM process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create GUI for DQM user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visualization of the histograms and quality test results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alarms in case of bad quality data</a:t>
            </a:r>
          </a:p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59805" y="858142"/>
            <a:ext cx="50715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goals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and offline data quality check and results visualization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 automation reaction on data quality problems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64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334" y="80288"/>
            <a:ext cx="10515600" cy="73092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 :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ALICE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22" y="1116701"/>
            <a:ext cx="9222078" cy="551067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 DQM + QA = Data Quality Control (DQC)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largest DQC systems worldwide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first in the high energy physics community to leverage the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passing technique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and the actor model to such an extent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high-level quality assessment of the 3.5 TB/s data produced by the detector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QC system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multi-step process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sampling the data, usually at a rate of 1%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QC Tasks will then execute user-defined algorithms to process it and generate a QC Object, often a histogram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Given the parallel nature of this processing, with a copy of the task running on each of the hundreds of nodes, these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are then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merged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merged results are evaluated by a series of Checks to determine one or several Qualities, which can themselves be aggregated to give a general assessment of the health of the data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based on a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passing paradigm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where data flows asynchronously through a set of devices connected via buffered channels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channels use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ZeroMQ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by passing either the whole message payloads or just pointers to the shared memory region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QC Objects and Qualities are stored in Conditions Database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21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555" y="844933"/>
            <a:ext cx="2947073" cy="20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25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580" y="106181"/>
            <a:ext cx="10184219" cy="54240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 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221" y="733647"/>
            <a:ext cx="11603979" cy="598782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 collected data are grouped together in runs</a:t>
            </a:r>
          </a:p>
          <a:p>
            <a:pPr lvl="1"/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LHCb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DQ workflow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small subset of the data selected by the trigger is fully-reconstructed on the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LHCb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Online computing farm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reconstruction produces sets of histograms which allow the (sub-)detector performance to be assessed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these histograms are presented by the Data Quality Monitoring(DQM) software to the DQ shifter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shifter compares  whether the run is suitable for physics analysis or not, by comparing it to a reference run previously set by experts.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software package previously used in DQM shifts, was based on dedicated custom C++ code and X Window System. Now implemented “Monet” which is a python based web application that supersedes the Presenter.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Update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using Python as the primary language allows the usage of rich set of libraries provided in the large ecosystem of third-party Python packages. This simplifies both development, as common functionality has already been implemented elsewhere, and maintainability, as the size of the required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LHCb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specific code is reduced.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for plotting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Bokeh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 libraries provide interactive plots in web browsers, has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pythonic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interface</a:t>
            </a:r>
          </a:p>
          <a:p>
            <a:pPr lvl="1"/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RoboShifter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 automatic problem detection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predicts probability of given run being bad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decisions made by each tree are summed with weights, representing the importance of each tree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each tree corresponds to a single histogram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possible to compute, for each histogram, its contribution to the probability of the run being bad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histograms with the highest contributions can be presented to DQ shifter as potentially problematic ones.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Machine learning at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LHCb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 vector Kolmogorov-Smirnov distances btw histograms and their references;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AdaBoost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algorithm,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track pattern recognition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long track reconstruction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downstream Track Reconstruction (reconstruction of the daughters of long-lived particles)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fake track rejection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topological trigger (HLT2)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jet tagging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charged particle identification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10515600" cy="75023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&amp; QA systems in LHC experiments :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1028236"/>
            <a:ext cx="11763467" cy="551067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 The DQM software is a central tool in the CMS experiment. High-level goal of the system is to discover and pin-point errors - problems occurring in detector hardware or reconstruction software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tools for 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creation, filling, transport and archival of histogram and scalar monitor elements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standardized algorithms for performing automated quality and validity tests on value distributions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monitoring systems live online for 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detector, the trigger, and the DAQ hardware status  and data throughput, 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online reconstruction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validating calibration results, software releases and simulated data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visualization of the monitoring results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certification of datasets and subsets thereof for physics analyses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retrieval of DQM quantities from the conditions database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standardization and integration of DQM components in CMS software releases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organization and operation of the activities, including shifts and tutorials</a:t>
            </a:r>
          </a:p>
          <a:p>
            <a:pPr marL="457200" lvl="1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0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8888427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DQM tree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907" y="906783"/>
            <a:ext cx="9566720" cy="5632129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DQM Configuration keeps set of DQM Tree in </a:t>
            </a:r>
          </a:p>
          <a:p>
            <a:pPr marL="914400" lvl="2" indent="0"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JSON format. </a:t>
            </a:r>
          </a:p>
          <a:p>
            <a:pPr marL="914400" lvl="2" indent="0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Tree</a:t>
            </a:r>
          </a:p>
          <a:p>
            <a:pPr lvl="3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producer library (plugins)</a:t>
            </a:r>
          </a:p>
          <a:p>
            <a:pPr lvl="3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Analizer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library (plugins)</a:t>
            </a:r>
          </a:p>
          <a:p>
            <a:pPr lvl="2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Region … DQ Region</a:t>
            </a:r>
          </a:p>
          <a:p>
            <a:pPr lvl="3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summary maker</a:t>
            </a:r>
          </a:p>
          <a:p>
            <a:pPr lvl="3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Parameter</a:t>
            </a:r>
          </a:p>
          <a:p>
            <a:pPr lvl="4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from sampler</a:t>
            </a:r>
          </a:p>
          <a:p>
            <a:pPr lvl="4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producer </a:t>
            </a:r>
          </a:p>
          <a:p>
            <a:pPr lvl="5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 for histogram creation (name of plugin to be loaded and used to produce histograms)</a:t>
            </a:r>
          </a:p>
          <a:p>
            <a:pPr lvl="5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with histogram produced - histogram input for tester</a:t>
            </a:r>
          </a:p>
          <a:p>
            <a:pPr lvl="4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Analyzer (quality tester)</a:t>
            </a:r>
          </a:p>
          <a:p>
            <a:pPr lvl="5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input (from previous output)</a:t>
            </a:r>
          </a:p>
          <a:p>
            <a:pPr lvl="5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 (quality checker algorithm)</a:t>
            </a:r>
          </a:p>
          <a:p>
            <a:pPr lvl="5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 (numbers to understand if histogram good or bad)</a:t>
            </a:r>
          </a:p>
          <a:p>
            <a:pPr lvl="5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</a:t>
            </a:r>
          </a:p>
          <a:p>
            <a:pPr lvl="6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(good, bad, undefined, disable)</a:t>
            </a:r>
          </a:p>
          <a:p>
            <a:pPr lvl="6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Tree path</a:t>
            </a:r>
          </a:p>
          <a:p>
            <a:pPr lvl="6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</a:t>
            </a:r>
          </a:p>
          <a:p>
            <a:pPr marL="2743200" lvl="6" indent="0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/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24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573952" y="1101788"/>
            <a:ext cx="5302624" cy="3607330"/>
            <a:chOff x="4295374" y="1128894"/>
            <a:chExt cx="5302624" cy="360733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802758" y="1128894"/>
              <a:ext cx="1565205" cy="60603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F6FB"/>
                  </a:solidFill>
                </a:rPr>
                <a:t>DQ Tree</a:t>
              </a:r>
              <a:endParaRPr lang="ru-RU" sz="2400" dirty="0">
                <a:solidFill>
                  <a:srgbClr val="F3F6FB"/>
                </a:solidFill>
              </a:endParaRPr>
            </a:p>
          </p:txBody>
        </p:sp>
        <p:sp>
          <p:nvSpPr>
            <p:cNvPr id="16" name="Блок-схема: несколько документов 15"/>
            <p:cNvSpPr/>
            <p:nvPr/>
          </p:nvSpPr>
          <p:spPr>
            <a:xfrm>
              <a:off x="4295375" y="2052135"/>
              <a:ext cx="2069107" cy="856271"/>
            </a:xfrm>
            <a:prstGeom prst="flowChartMultidocumen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DQ Region</a:t>
              </a:r>
              <a:endParaRPr lang="ru-RU" sz="2000" dirty="0"/>
            </a:p>
          </p:txBody>
        </p:sp>
        <p:sp>
          <p:nvSpPr>
            <p:cNvPr id="17" name="Прямоугольник с одним вырезанным углом 16"/>
            <p:cNvSpPr/>
            <p:nvPr/>
          </p:nvSpPr>
          <p:spPr>
            <a:xfrm>
              <a:off x="4704351" y="3169194"/>
              <a:ext cx="1974797" cy="670654"/>
            </a:xfrm>
            <a:prstGeom prst="snip1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DQ Parameter</a:t>
              </a:r>
              <a:endParaRPr lang="ru-RU" sz="2000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4894730" y="1720223"/>
              <a:ext cx="7684" cy="331912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895049" y="1720223"/>
              <a:ext cx="7684" cy="331912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894730" y="1720223"/>
              <a:ext cx="7684" cy="331912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8214232" y="2719815"/>
              <a:ext cx="7684" cy="43799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Блок-схема: несколько документов 21"/>
            <p:cNvSpPr/>
            <p:nvPr/>
          </p:nvSpPr>
          <p:spPr>
            <a:xfrm>
              <a:off x="4295374" y="2052135"/>
              <a:ext cx="2069107" cy="856271"/>
            </a:xfrm>
            <a:prstGeom prst="flowChartMultidocumen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DQ Region</a:t>
              </a:r>
              <a:endParaRPr lang="ru-RU" sz="2000" dirty="0"/>
            </a:p>
          </p:txBody>
        </p:sp>
        <p:sp>
          <p:nvSpPr>
            <p:cNvPr id="23" name="Блок-схема: несколько документов 22"/>
            <p:cNvSpPr/>
            <p:nvPr/>
          </p:nvSpPr>
          <p:spPr>
            <a:xfrm>
              <a:off x="6676419" y="2068448"/>
              <a:ext cx="2069107" cy="856271"/>
            </a:xfrm>
            <a:prstGeom prst="flowChartMultidocumen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DQ Region</a:t>
              </a:r>
              <a:endParaRPr lang="ru-RU" sz="2000" dirty="0"/>
            </a:p>
          </p:txBody>
        </p:sp>
        <p:sp>
          <p:nvSpPr>
            <p:cNvPr id="24" name="Блок-схема: несколько документов 23"/>
            <p:cNvSpPr/>
            <p:nvPr/>
          </p:nvSpPr>
          <p:spPr>
            <a:xfrm>
              <a:off x="7411832" y="3034395"/>
              <a:ext cx="2069107" cy="856271"/>
            </a:xfrm>
            <a:prstGeom prst="flowChartMultidocumen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DQ Region</a:t>
              </a:r>
              <a:endParaRPr lang="ru-RU" sz="2000" dirty="0"/>
            </a:p>
          </p:txBody>
        </p:sp>
        <p:sp>
          <p:nvSpPr>
            <p:cNvPr id="25" name="Прямоугольник с одним вырезанным углом 24"/>
            <p:cNvSpPr/>
            <p:nvPr/>
          </p:nvSpPr>
          <p:spPr>
            <a:xfrm>
              <a:off x="7623201" y="4065570"/>
              <a:ext cx="1974797" cy="670654"/>
            </a:xfrm>
            <a:prstGeom prst="snip1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DQ Parameter</a:t>
              </a:r>
              <a:endParaRPr lang="ru-RU" sz="2000" dirty="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334949" y="3832915"/>
              <a:ext cx="0" cy="216548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221916" y="2723656"/>
              <a:ext cx="0" cy="29608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409560" y="2820040"/>
              <a:ext cx="10565" cy="349154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364481" y="1670694"/>
              <a:ext cx="828075" cy="397754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7231"/>
            <a:ext cx="2209816" cy="20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63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8888427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DQM framework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339" y="724237"/>
            <a:ext cx="11763467" cy="5814675"/>
          </a:xfrm>
        </p:spPr>
        <p:txBody>
          <a:bodyPr>
            <a:normAutofit/>
          </a:bodyPr>
          <a:lstStyle/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30851842"/>
              </p:ext>
            </p:extLst>
          </p:nvPr>
        </p:nvGraphicFramePr>
        <p:xfrm>
          <a:off x="523240" y="720765"/>
          <a:ext cx="8582660" cy="367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6280774" y="1519592"/>
            <a:ext cx="1495436" cy="470285"/>
            <a:chOff x="2226928" y="322323"/>
            <a:chExt cx="546745" cy="470285"/>
          </a:xfrm>
        </p:grpSpPr>
        <p:sp>
          <p:nvSpPr>
            <p:cNvPr id="41" name="Стрелка вправо 40"/>
            <p:cNvSpPr/>
            <p:nvPr/>
          </p:nvSpPr>
          <p:spPr>
            <a:xfrm>
              <a:off x="2226928" y="322323"/>
              <a:ext cx="546745" cy="47028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трелка вправо 4"/>
            <p:cNvSpPr txBox="1"/>
            <p:nvPr/>
          </p:nvSpPr>
          <p:spPr>
            <a:xfrm>
              <a:off x="2226928" y="416380"/>
              <a:ext cx="405660" cy="282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115441" y="592169"/>
            <a:ext cx="499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 manager start correspond DQ  setup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8020" y="2735580"/>
            <a:ext cx="259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Histograms</a:t>
            </a:r>
            <a:r>
              <a:rPr lang="en-US" dirty="0"/>
              <a:t> (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ZeroMQ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1114" y="2560658"/>
            <a:ext cx="2550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Events with correspond rate </a:t>
            </a:r>
            <a:r>
              <a:rPr lang="en-US" dirty="0"/>
              <a:t>(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ZeroMQ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dirty="0"/>
          </a:p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8069580" y="1431455"/>
            <a:ext cx="1581150" cy="92873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DQA database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414124" y="183975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DQ result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Рамка 43"/>
          <p:cNvSpPr/>
          <p:nvPr/>
        </p:nvSpPr>
        <p:spPr>
          <a:xfrm>
            <a:off x="5612128" y="3817287"/>
            <a:ext cx="91440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5635276" y="2824366"/>
            <a:ext cx="586168" cy="1046594"/>
            <a:chOff x="1057176" y="1614414"/>
            <a:chExt cx="586168" cy="447771"/>
          </a:xfrm>
        </p:grpSpPr>
        <p:sp>
          <p:nvSpPr>
            <p:cNvPr id="48" name="Стрелка вправо 47"/>
            <p:cNvSpPr/>
            <p:nvPr/>
          </p:nvSpPr>
          <p:spPr>
            <a:xfrm rot="5204373">
              <a:off x="1126374" y="1545216"/>
              <a:ext cx="447771" cy="5861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трелка вправо 4"/>
            <p:cNvSpPr txBox="1"/>
            <p:nvPr/>
          </p:nvSpPr>
          <p:spPr>
            <a:xfrm rot="5204373">
              <a:off x="1189719" y="1595393"/>
              <a:ext cx="313440" cy="35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/>
            </a:p>
          </p:txBody>
        </p:sp>
      </p:grpSp>
      <p:sp>
        <p:nvSpPr>
          <p:cNvPr id="45" name="Улыбающееся лицо 44"/>
          <p:cNvSpPr/>
          <p:nvPr/>
        </p:nvSpPr>
        <p:spPr>
          <a:xfrm>
            <a:off x="6378216" y="3694379"/>
            <a:ext cx="365760" cy="38481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5942636" y="3072914"/>
            <a:ext cx="106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DQ result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209743" y="329535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Alerts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Улыбающееся лицо 54"/>
          <p:cNvSpPr/>
          <p:nvPr/>
        </p:nvSpPr>
        <p:spPr>
          <a:xfrm rot="6022927">
            <a:off x="5367868" y="3844374"/>
            <a:ext cx="365760" cy="38481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732507" y="3948622"/>
            <a:ext cx="681617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Web GUI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1013460" y="4427220"/>
            <a:ext cx="1002030" cy="689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3760470" y="861060"/>
            <a:ext cx="476250" cy="48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470910" y="807565"/>
            <a:ext cx="20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DQ configuration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0910" y="806504"/>
            <a:ext cx="206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DQ configuration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1035" y="4772025"/>
            <a:ext cx="204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DQ configuration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7877844" y="3798676"/>
            <a:ext cx="586168" cy="447771"/>
            <a:chOff x="1057176" y="1614414"/>
            <a:chExt cx="586168" cy="447771"/>
          </a:xfrm>
        </p:grpSpPr>
        <p:sp>
          <p:nvSpPr>
            <p:cNvPr id="65" name="Стрелка вправо 64"/>
            <p:cNvSpPr/>
            <p:nvPr/>
          </p:nvSpPr>
          <p:spPr>
            <a:xfrm rot="5204373">
              <a:off x="1126374" y="1545216"/>
              <a:ext cx="447771" cy="5861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Стрелка вправо 4"/>
            <p:cNvSpPr txBox="1"/>
            <p:nvPr/>
          </p:nvSpPr>
          <p:spPr>
            <a:xfrm rot="5204373">
              <a:off x="1189719" y="1595393"/>
              <a:ext cx="313440" cy="351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080" y="273094"/>
            <a:ext cx="591363" cy="45114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858405" y="273094"/>
            <a:ext cx="164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digitized events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14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632" y="431463"/>
            <a:ext cx="10515600" cy="56394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the possible DQM configuration</a:t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26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9250" y="1293091"/>
            <a:ext cx="12017664" cy="5478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"DQM_SETUP": "setup1",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histogram_library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": "lib/histograms",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analizer_library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": "lib/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dqm_analiz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"tasks": [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task_gem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"histogram":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tree_path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"GEM/Silicon",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plugin_name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"statistics",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"cumulative": : "true",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"input": "host1:20001",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"output1": "host2:20002",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"output2": "host2:20003",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"info":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"name":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statistics_gems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"title": "Statistics GEM Silicon",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"x title": "Number of digits in event silicon",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"y title": "Number of digits in event GEM",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"category" : "D", "//comment1":"C,S,I,L,F,D",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"Dimensions" 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XDim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{ "xbin":"40",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xlow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": "-3",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xup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"100" },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YDim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{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ybin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"50",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ylow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"0", "yup" : "60" }.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ZDim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{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zbin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"0",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zlow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"0",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zup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0 }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},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8253" y="1524258"/>
            <a:ext cx="3407064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   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},{ "analize2" 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plugin_name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":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empty_check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"cumulative" : "false",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"parameters" 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"threshould1" : "1",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"threshould2" : "4"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}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draw_out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": "DQMmonitor2.html"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} } ] }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} , //comment3" : "END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task_gem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}, {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task_gem_station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"input": "host1:20004",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"......"           }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},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"sampler" 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"input": "host1:20000",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"out" : ["host1:20001","host2:20004" ],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"rate" : [ "10", "5" ] 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}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} ]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9572" y="1524258"/>
            <a:ext cx="40261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"Options" : {  "//comment2" :  "draw options,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color options, text options, CONT options, LEGO options,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SURFace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options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opt_lego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lego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c_opt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"c",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arr_opt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arr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line_color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"red",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fill_color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"grey"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}</a:t>
            </a:r>
          </a:p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}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analize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dbase": "db:sql2000",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[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"analize1" 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plugin_name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":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empty_check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"cumulative" : "true",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"parameters" 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 "threshould1" : "10",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 "threshould2" : "15"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}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draw_out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": "DQMmonitoring1.html"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}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13860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687" y="182009"/>
            <a:ext cx="10515600" cy="104016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Quality Monitoring (DQM) and Quality Assurance (QA) : Goals of the systems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09" y="1305059"/>
            <a:ext cx="10585921" cy="509975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Data Quality Monitoring and Quality Assurance system for the BM@N experiment should be developed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to provide control histograms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in the same way in 3 modes 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online decoding and reconstruction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(online data monitoring)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for qualitative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assessment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new BmnRoot versions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(after MRs)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for manual run to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check user versions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of the software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BM@N DQA architecture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must ensure predefined checks and graphical representation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control histograms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on a central Web service, which receives the displayed data distributions from the BM@N histogram producer (DQA central manager)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DQA system must provide the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ability to easily add new control histograms with predefined checks and alerts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in a user-friendly format (suitable for physicists and detector team, who are not developers), for instance, using JSON-description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8888427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DQM General architecture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724237"/>
            <a:ext cx="11763467" cy="5814675"/>
          </a:xfrm>
        </p:spPr>
        <p:txBody>
          <a:bodyPr>
            <a:normAutofit/>
          </a:bodyPr>
          <a:lstStyle/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32" y="706426"/>
            <a:ext cx="8990867" cy="571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83" y="-425033"/>
            <a:ext cx="8886512" cy="37576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model of the histogram creator and analyzer classes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91351" y="6368761"/>
            <a:ext cx="1267188" cy="365125"/>
          </a:xfrm>
        </p:spPr>
        <p:txBody>
          <a:bodyPr/>
          <a:lstStyle/>
          <a:p>
            <a:fld id="{96E0F7E8-8DCC-4608-8AED-A1E39AB05F46}" type="slidenum">
              <a:rPr lang="ru-RU" smtClean="0"/>
              <a:t>5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26741" y="284315"/>
            <a:ext cx="321580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DataQuality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(enumeration)</a:t>
            </a:r>
          </a:p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(good, bad, warning, undefined, disable)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58" y="898971"/>
            <a:ext cx="2485852" cy="1600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HistogramInfo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string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name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string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title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int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dimension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string X title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string Y title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map&lt;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string,string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&gt; options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47640" y="564329"/>
            <a:ext cx="2751412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Histogram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string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tree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_path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bool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is_cumulative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string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produce_algorithm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string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analyze_algorithm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int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period_number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int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run_number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int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event_number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722" y="3151882"/>
            <a:ext cx="4810682" cy="20313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Producer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Map&lt;string,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ProduceAlgorithm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&gt; 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produce_algorithms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string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configuration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inputStream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sampler_addr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outputStream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analyzer_addr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TTree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event_data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1400" b="1" dirty="0">
                <a:solidFill>
                  <a:schemeClr val="tx2"/>
                </a:solidFill>
              </a:rPr>
              <a:t>1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D/TH2D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createHistogram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HistogramInfo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hinfo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1400" b="1" dirty="0" smtClean="0">
                <a:solidFill>
                  <a:schemeClr val="tx2"/>
                </a:solidFill>
              </a:rPr>
              <a:t>1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D/TH2D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fillHistogram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HistogramInfo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hinfo,TTree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event_data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2756" y="1026363"/>
            <a:ext cx="2429786" cy="28931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AnalysisResult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int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period_number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int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run_number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int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event_number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int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sampler_rate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string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histogram_path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bool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is_cumulative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string produce_ algorithm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string analysis_ algorithm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TH1D/TH2D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histogram_object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DataQuality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quality_result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string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alert_message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6802" y="4296246"/>
            <a:ext cx="4670543" cy="24622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Analyzer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string configuration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Map&lt;string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AnalyzeAlgorithm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&gt;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analize_algorithms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string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database_name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inputStream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producer_addr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outputStream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database_addr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outputStream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webui_addr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1400" b="1" dirty="0">
                <a:solidFill>
                  <a:schemeClr val="tx2"/>
                </a:solidFill>
              </a:rPr>
              <a:t>1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D/TH2D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event_histogram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map&lt;string, TH</a:t>
            </a:r>
            <a:r>
              <a:rPr lang="en-US" sz="1400" b="1" dirty="0">
                <a:solidFill>
                  <a:schemeClr val="tx2"/>
                </a:solidFill>
              </a:rPr>
              <a:t>1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D/TH2D&gt;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cumulative_histograms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AnalysisResult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analysis_result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AnalysisResult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checkHistogram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(TH</a:t>
            </a:r>
            <a:r>
              <a:rPr lang="en-US" sz="1400" b="1" dirty="0" smtClean="0">
                <a:solidFill>
                  <a:schemeClr val="tx2"/>
                </a:solidFill>
              </a:rPr>
              <a:t>1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D/TH2D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rootHisto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10480990" y="4038487"/>
            <a:ext cx="1503948" cy="913649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DataBase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>
            <a:stCxn id="15" idx="1"/>
          </p:cNvCxnSpPr>
          <p:nvPr/>
        </p:nvCxnSpPr>
        <p:spPr>
          <a:xfrm flipH="1" flipV="1">
            <a:off x="2534160" y="1460106"/>
            <a:ext cx="713480" cy="1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66157" y="1421411"/>
            <a:ext cx="555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uses</a:t>
            </a:r>
            <a:endParaRPr lang="ru-RU" sz="1400" b="1" dirty="0"/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 flipV="1">
            <a:off x="3451538" y="2361257"/>
            <a:ext cx="328201" cy="7906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07978" y="2343686"/>
            <a:ext cx="72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creates</a:t>
            </a:r>
            <a:endParaRPr lang="ru-RU" sz="1400" b="1" dirty="0"/>
          </a:p>
        </p:txBody>
      </p:sp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>
            <a:off x="5038667" y="2388807"/>
            <a:ext cx="1247078" cy="19327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21548" y="2345520"/>
            <a:ext cx="696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checks</a:t>
            </a:r>
            <a:endParaRPr lang="ru-RU" sz="1400" b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8963697" y="2652945"/>
            <a:ext cx="749059" cy="16485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85079" y="2534049"/>
            <a:ext cx="91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produces</a:t>
            </a:r>
            <a:endParaRPr lang="ru-RU" sz="14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0022306" y="807535"/>
            <a:ext cx="583" cy="2188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10724945" y="5261158"/>
            <a:ext cx="1155031" cy="831677"/>
            <a:chOff x="10655448" y="5261158"/>
            <a:chExt cx="1155031" cy="831677"/>
          </a:xfrm>
        </p:grpSpPr>
        <p:sp>
          <p:nvSpPr>
            <p:cNvPr id="56" name="Куб 55"/>
            <p:cNvSpPr/>
            <p:nvPr/>
          </p:nvSpPr>
          <p:spPr>
            <a:xfrm>
              <a:off x="10655448" y="5261158"/>
              <a:ext cx="1155031" cy="83167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759093" y="5536261"/>
              <a:ext cx="947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WEB UI</a:t>
              </a:r>
              <a:endParaRPr lang="ru-RU" b="1" dirty="0"/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>
            <a:off x="2674549" y="4227516"/>
            <a:ext cx="3358311" cy="1028359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</p:cNvCxnSpPr>
          <p:nvPr/>
        </p:nvCxnSpPr>
        <p:spPr>
          <a:xfrm flipV="1">
            <a:off x="8284779" y="4926715"/>
            <a:ext cx="2440166" cy="599089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11633943" y="4926714"/>
            <a:ext cx="72893" cy="334444"/>
          </a:xfrm>
          <a:prstGeom prst="straightConnector1">
            <a:avLst/>
          </a:prstGeom>
          <a:ln w="190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33380" y="2819248"/>
            <a:ext cx="1804064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BMNEvent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int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periodNember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int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runNumber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int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eventNumber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TTree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 data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30287" y="1143950"/>
            <a:ext cx="2823726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Sampler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string configuration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inputStream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input_data_addr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outputStream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producer_addr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int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sampler_rate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40" name="Прямая соединительная линия 39"/>
          <p:cNvCxnSpPr>
            <a:cxnSpLocks/>
            <a:endCxn id="32" idx="2"/>
          </p:cNvCxnSpPr>
          <p:nvPr/>
        </p:nvCxnSpPr>
        <p:spPr>
          <a:xfrm flipV="1">
            <a:off x="7663678" y="2313501"/>
            <a:ext cx="378472" cy="505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723711" y="2534048"/>
            <a:ext cx="708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sends</a:t>
            </a:r>
            <a:endParaRPr lang="ru-RU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128120" y="3368283"/>
            <a:ext cx="555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gets</a:t>
            </a:r>
            <a:endParaRPr lang="ru-RU" sz="1400" b="1" dirty="0"/>
          </a:p>
        </p:txBody>
      </p:sp>
      <p:cxnSp>
        <p:nvCxnSpPr>
          <p:cNvPr id="45" name="Прямая соединительная линия 44"/>
          <p:cNvCxnSpPr>
            <a:cxnSpLocks/>
            <a:endCxn id="29" idx="1"/>
          </p:cNvCxnSpPr>
          <p:nvPr/>
        </p:nvCxnSpPr>
        <p:spPr>
          <a:xfrm flipV="1">
            <a:off x="4949404" y="3404024"/>
            <a:ext cx="1683976" cy="2720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8918" y="5556771"/>
            <a:ext cx="441442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ProduceAlgorithm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fillHistogram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(TH</a:t>
            </a:r>
            <a:r>
              <a:rPr lang="en-US" sz="1400" b="1" dirty="0">
                <a:solidFill>
                  <a:schemeClr val="tx2"/>
                </a:solidFill>
              </a:rPr>
              <a:t>1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D/TH2D  &amp;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histo,TTree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event_data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0396" y="6278014"/>
            <a:ext cx="4690489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</a:rPr>
              <a:t>AnalizeAlgoritnm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AnalysisResult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checkHistogram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(TH</a:t>
            </a:r>
            <a:r>
              <a:rPr lang="en-US" sz="1400" b="1" dirty="0">
                <a:solidFill>
                  <a:schemeClr val="tx2"/>
                </a:solidFill>
              </a:rPr>
              <a:t>1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D/TH2D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rootHisto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60" name="Прямая соединительная линия 59"/>
          <p:cNvCxnSpPr>
            <a:cxnSpLocks/>
          </p:cNvCxnSpPr>
          <p:nvPr/>
        </p:nvCxnSpPr>
        <p:spPr>
          <a:xfrm flipV="1">
            <a:off x="4840885" y="6158816"/>
            <a:ext cx="876886" cy="5190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cxnSpLocks/>
          </p:cNvCxnSpPr>
          <p:nvPr/>
        </p:nvCxnSpPr>
        <p:spPr>
          <a:xfrm flipH="1" flipV="1">
            <a:off x="1179086" y="5169930"/>
            <a:ext cx="177149" cy="3663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287987" y="5273730"/>
            <a:ext cx="113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implements</a:t>
            </a:r>
            <a:endParaRPr lang="ru-RU" sz="1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4684239" y="6512378"/>
            <a:ext cx="113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implements</a:t>
            </a:r>
            <a:endParaRPr lang="ru-RU" sz="1400" b="1" dirty="0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 flipV="1">
            <a:off x="2537131" y="1924677"/>
            <a:ext cx="4461958" cy="1987775"/>
          </a:xfrm>
          <a:prstGeom prst="line">
            <a:avLst/>
          </a:prstGeom>
          <a:ln w="19050">
            <a:prstDash val="sysDash"/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860140" y="4956468"/>
            <a:ext cx="1428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histogram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92779" y="2852970"/>
            <a:ext cx="1051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B0F0"/>
                </a:solidFill>
              </a:rPr>
              <a:t>BMNEvent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596761" y="4894741"/>
            <a:ext cx="148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B0F0"/>
                </a:solidFill>
              </a:rPr>
              <a:t>analisesisResult</a:t>
            </a:r>
            <a:endParaRPr lang="ru-RU" sz="1400" b="1" dirty="0">
              <a:solidFill>
                <a:srgbClr val="00B0F0"/>
              </a:solidFill>
            </a:endParaRPr>
          </a:p>
        </p:txBody>
      </p:sp>
      <p:cxnSp>
        <p:nvCxnSpPr>
          <p:cNvPr id="46" name="Прямая со стрелкой 45"/>
          <p:cNvCxnSpPr>
            <a:cxnSpLocks/>
          </p:cNvCxnSpPr>
          <p:nvPr/>
        </p:nvCxnSpPr>
        <p:spPr>
          <a:xfrm>
            <a:off x="8078153" y="5755905"/>
            <a:ext cx="2646792" cy="188881"/>
          </a:xfrm>
          <a:prstGeom prst="straightConnector1">
            <a:avLst/>
          </a:prstGeom>
          <a:ln w="190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587075" y="4899108"/>
            <a:ext cx="148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B0F0"/>
                </a:solidFill>
              </a:rPr>
              <a:t>analisesisResult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87075" y="4895354"/>
            <a:ext cx="148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B0F0"/>
                </a:solidFill>
              </a:rPr>
              <a:t>analisesisResult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87075" y="4894741"/>
            <a:ext cx="148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B0F0"/>
                </a:solidFill>
              </a:rPr>
              <a:t>analisesisResult</a:t>
            </a:r>
            <a:endParaRPr lang="ru-RU" sz="1400" b="1" dirty="0">
              <a:solidFill>
                <a:srgbClr val="00B0F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16477" y="5623417"/>
            <a:ext cx="1629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B0F0"/>
                </a:solidFill>
              </a:rPr>
              <a:t>analisesisResult</a:t>
            </a:r>
            <a:endParaRPr lang="ru-RU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686" y="283381"/>
            <a:ext cx="5210914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DQM processes and data flow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28" y="724237"/>
            <a:ext cx="11763467" cy="5814675"/>
          </a:xfrm>
        </p:spPr>
        <p:txBody>
          <a:bodyPr>
            <a:normAutofit/>
          </a:bodyPr>
          <a:lstStyle/>
          <a:p>
            <a:pPr lvl="2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23259" y="1705932"/>
            <a:ext cx="1328286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Sampler</a:t>
            </a:r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4195195" y="1525818"/>
            <a:ext cx="2579100" cy="1098891"/>
            <a:chOff x="2767735" y="2187644"/>
            <a:chExt cx="2233076" cy="555352"/>
          </a:xfrm>
        </p:grpSpPr>
        <p:sp>
          <p:nvSpPr>
            <p:cNvPr id="10" name="TextBox 9"/>
            <p:cNvSpPr txBox="1"/>
            <p:nvPr/>
          </p:nvSpPr>
          <p:spPr>
            <a:xfrm>
              <a:off x="2767735" y="2187644"/>
              <a:ext cx="2082750" cy="36933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Histogram producer</a:t>
              </a:r>
              <a:endParaRPr lang="ru-RU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33037" y="2266591"/>
              <a:ext cx="2082750" cy="36933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Histogram producer</a:t>
              </a:r>
              <a:endParaRPr lang="ru-RU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18061" y="2373664"/>
              <a:ext cx="2082750" cy="36933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Histogram producer</a:t>
              </a:r>
              <a:endParaRPr lang="ru-RU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148636" y="1757264"/>
            <a:ext cx="3205164" cy="867445"/>
            <a:chOff x="2767735" y="2187644"/>
            <a:chExt cx="2233076" cy="32394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grpSpPr>
        <p:sp>
          <p:nvSpPr>
            <p:cNvPr id="16" name="TextBox 15"/>
            <p:cNvSpPr txBox="1"/>
            <p:nvPr/>
          </p:nvSpPr>
          <p:spPr>
            <a:xfrm>
              <a:off x="2767735" y="2187644"/>
              <a:ext cx="2082750" cy="137927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Histogram analyzer</a:t>
              </a:r>
              <a:endParaRPr lang="ru-RU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33037" y="2266591"/>
              <a:ext cx="2082750" cy="137927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Histogram analyzer</a:t>
              </a:r>
              <a:endParaRPr lang="ru-RU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18061" y="2373664"/>
              <a:ext cx="2082750" cy="137927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Histogram analyzer</a:t>
              </a:r>
              <a:endParaRPr lang="ru-RU" b="1" dirty="0"/>
            </a:p>
          </p:txBody>
        </p:sp>
      </p:grpSp>
      <p:sp>
        <p:nvSpPr>
          <p:cNvPr id="19" name="Блок-схема: магнитный диск 18"/>
          <p:cNvSpPr/>
          <p:nvPr/>
        </p:nvSpPr>
        <p:spPr>
          <a:xfrm>
            <a:off x="4041666" y="3579202"/>
            <a:ext cx="2502568" cy="1309036"/>
          </a:xfrm>
          <a:prstGeom prst="flowChartMagneticDisk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DB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dirty="0"/>
          </a:p>
        </p:txBody>
      </p:sp>
      <p:cxnSp>
        <p:nvCxnSpPr>
          <p:cNvPr id="22" name="Прямая со стрелкой 21"/>
          <p:cNvCxnSpPr>
            <a:stCxn id="7" idx="3"/>
            <a:endCxn id="10" idx="1"/>
          </p:cNvCxnSpPr>
          <p:nvPr/>
        </p:nvCxnSpPr>
        <p:spPr>
          <a:xfrm>
            <a:off x="3051545" y="1890598"/>
            <a:ext cx="1143650" cy="624"/>
          </a:xfrm>
          <a:prstGeom prst="straightConnector1">
            <a:avLst/>
          </a:prstGeom>
          <a:ln w="28575">
            <a:solidFill>
              <a:schemeClr val="accent6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1"/>
          </p:cNvCxnSpPr>
          <p:nvPr/>
        </p:nvCxnSpPr>
        <p:spPr>
          <a:xfrm flipV="1">
            <a:off x="407620" y="1890598"/>
            <a:ext cx="1315639" cy="255836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795489" y="1975640"/>
            <a:ext cx="1369871" cy="85752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437571" y="2610314"/>
            <a:ext cx="1034715" cy="1846183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9" idx="4"/>
          </p:cNvCxnSpPr>
          <p:nvPr/>
        </p:nvCxnSpPr>
        <p:spPr>
          <a:xfrm flipH="1">
            <a:off x="6544234" y="2643565"/>
            <a:ext cx="2229195" cy="159015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0" idx="1"/>
          </p:cNvCxnSpPr>
          <p:nvPr/>
        </p:nvCxnSpPr>
        <p:spPr>
          <a:xfrm>
            <a:off x="3051545" y="1890598"/>
            <a:ext cx="1143650" cy="624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9500136" y="4436666"/>
            <a:ext cx="2164766" cy="1462352"/>
            <a:chOff x="10655448" y="5261158"/>
            <a:chExt cx="1155031" cy="831677"/>
          </a:xfrm>
        </p:grpSpPr>
        <p:sp>
          <p:nvSpPr>
            <p:cNvPr id="42" name="Куб 41"/>
            <p:cNvSpPr/>
            <p:nvPr/>
          </p:nvSpPr>
          <p:spPr>
            <a:xfrm>
              <a:off x="10655448" y="5261158"/>
              <a:ext cx="1155031" cy="831677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59093" y="5536261"/>
              <a:ext cx="947743" cy="262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WEB UI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86426" y="1649184"/>
            <a:ext cx="8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events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83950" y="1526316"/>
            <a:ext cx="8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events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5972" y="1712647"/>
            <a:ext cx="123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histograms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5630" y="3182668"/>
            <a:ext cx="128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DQM result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98446" y="3825475"/>
            <a:ext cx="128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DQM result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57033" y="4959762"/>
            <a:ext cx="509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stores cumulative histograms DQM result for each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stores non-cumulative histograms only for DQM result BAD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7522" y="2182373"/>
            <a:ext cx="71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ZeroMQ</a:t>
            </a:r>
            <a:endParaRPr lang="ru-RU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260012" y="1905374"/>
            <a:ext cx="71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ZeroMQ</a:t>
            </a:r>
            <a:endParaRPr lang="ru-RU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951724" y="2081979"/>
            <a:ext cx="71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ZeroMQ</a:t>
            </a:r>
            <a:endParaRPr lang="ru-RU" sz="12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544234" y="4518307"/>
            <a:ext cx="2955902" cy="649535"/>
          </a:xfrm>
          <a:prstGeom prst="straightConnector1">
            <a:avLst/>
          </a:prstGeom>
          <a:ln w="38100">
            <a:solidFill>
              <a:schemeClr val="tx2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4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403" y="67321"/>
            <a:ext cx="10515600" cy="56394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DQM configuration description</a:t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82" y="1001230"/>
            <a:ext cx="11269121" cy="53551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configuration for running DQM is stored in JSON format in a file that contains all the information concerning 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sampler (event selector for data quality assurance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) and histogram producer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addresses of the database and Web interface 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analyzers to be applied to the histograms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description of the histograms is stored in JSON format and is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splitted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into separate files so that: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each detector group can describe histograms only related to their tasks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histograms not related to the group will not be contained in their configuration file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all JSON-files with the description of the histograms are loaded when the DQM system starts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content of the JSON files corresponds to the given object model</a:t>
            </a:r>
          </a:p>
          <a:p>
            <a:pPr lvl="1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6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181"/>
            <a:ext cx="8888427" cy="67065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DQM tree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907" y="906783"/>
            <a:ext cx="9566720" cy="5632129"/>
          </a:xfrm>
        </p:spPr>
        <p:txBody>
          <a:bodyPr>
            <a:normAutofit fontScale="92500" lnSpcReduction="20000"/>
          </a:bodyPr>
          <a:lstStyle/>
          <a:p>
            <a:pPr marL="914400" lvl="2" indent="0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DQM Configuration keeps set of DQM Tree in </a:t>
            </a:r>
          </a:p>
          <a:p>
            <a:pPr marL="914400" lvl="2" indent="0"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JSON format. </a:t>
            </a:r>
          </a:p>
          <a:p>
            <a:pPr marL="914400" lvl="2" indent="0">
              <a:buNone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Tree</a:t>
            </a:r>
          </a:p>
          <a:p>
            <a:pPr lvl="3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producer library (plugins)</a:t>
            </a:r>
          </a:p>
          <a:p>
            <a:pPr lvl="3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Analizer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library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(plugins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Region …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</a:p>
          <a:p>
            <a:pPr lvl="3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summary maker</a:t>
            </a:r>
          </a:p>
          <a:p>
            <a:pPr lvl="3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Parameter</a:t>
            </a:r>
          </a:p>
          <a:p>
            <a:pPr lvl="4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from sampler</a:t>
            </a:r>
          </a:p>
          <a:p>
            <a:pPr lvl="4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producer </a:t>
            </a:r>
          </a:p>
          <a:p>
            <a:pPr lvl="5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 for histogram creation (name of plugin to be loaded and used to produce histograms)</a:t>
            </a:r>
          </a:p>
          <a:p>
            <a:pPr lvl="5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with histogram produced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histogram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for tester</a:t>
            </a:r>
          </a:p>
          <a:p>
            <a:pPr lvl="4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Analyzer (quality tester)</a:t>
            </a:r>
          </a:p>
          <a:p>
            <a:pPr lvl="5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(from previous output)</a:t>
            </a:r>
          </a:p>
          <a:p>
            <a:pPr lvl="5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Algorithm (quality checker algorithm)</a:t>
            </a:r>
          </a:p>
          <a:p>
            <a:pPr lvl="5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 (numbers to understand if histogram good or bad)</a:t>
            </a:r>
          </a:p>
          <a:p>
            <a:pPr lvl="5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</a:t>
            </a:r>
          </a:p>
          <a:p>
            <a:pPr lvl="6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(good, bad, undefined, disable)</a:t>
            </a:r>
          </a:p>
          <a:p>
            <a:pPr lvl="6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DQ Tree path</a:t>
            </a:r>
          </a:p>
          <a:p>
            <a:pPr lvl="6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</a:t>
            </a:r>
          </a:p>
          <a:p>
            <a:pPr marL="2743200" lvl="6" indent="0">
              <a:buNone/>
            </a:pPr>
            <a:endParaRPr lang="en-US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/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8</a:t>
            </a:fld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6573952" y="1101788"/>
            <a:ext cx="5302624" cy="3607330"/>
            <a:chOff x="4295374" y="1128894"/>
            <a:chExt cx="5302624" cy="360733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802758" y="1128894"/>
              <a:ext cx="1565205" cy="60603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3F6FB"/>
                  </a:solidFill>
                </a:rPr>
                <a:t>DQ Tree</a:t>
              </a:r>
              <a:endParaRPr lang="ru-RU" sz="2400" dirty="0">
                <a:solidFill>
                  <a:srgbClr val="F3F6FB"/>
                </a:solidFill>
              </a:endParaRPr>
            </a:p>
          </p:txBody>
        </p:sp>
        <p:sp>
          <p:nvSpPr>
            <p:cNvPr id="16" name="Блок-схема: несколько документов 15"/>
            <p:cNvSpPr/>
            <p:nvPr/>
          </p:nvSpPr>
          <p:spPr>
            <a:xfrm>
              <a:off x="4295375" y="2052135"/>
              <a:ext cx="2069107" cy="856271"/>
            </a:xfrm>
            <a:prstGeom prst="flowChartMultidocumen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Region</a:t>
              </a:r>
              <a:endParaRPr lang="ru-RU" sz="2000" dirty="0"/>
            </a:p>
          </p:txBody>
        </p:sp>
        <p:sp>
          <p:nvSpPr>
            <p:cNvPr id="17" name="Прямоугольник с одним вырезанным углом 16"/>
            <p:cNvSpPr/>
            <p:nvPr/>
          </p:nvSpPr>
          <p:spPr>
            <a:xfrm>
              <a:off x="4704351" y="3169194"/>
              <a:ext cx="1974797" cy="670654"/>
            </a:xfrm>
            <a:prstGeom prst="snip1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Parameter</a:t>
              </a:r>
              <a:endParaRPr lang="ru-RU" sz="2000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4894730" y="1720223"/>
              <a:ext cx="7684" cy="331912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895049" y="1720223"/>
              <a:ext cx="7684" cy="331912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4894730" y="1720223"/>
              <a:ext cx="7684" cy="331912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8214232" y="2719815"/>
              <a:ext cx="7684" cy="43799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Блок-схема: несколько документов 21"/>
            <p:cNvSpPr/>
            <p:nvPr/>
          </p:nvSpPr>
          <p:spPr>
            <a:xfrm>
              <a:off x="4295374" y="2052135"/>
              <a:ext cx="2069107" cy="856271"/>
            </a:xfrm>
            <a:prstGeom prst="flowChartMultidocumen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Region</a:t>
              </a:r>
              <a:endParaRPr lang="ru-RU" sz="2000" dirty="0"/>
            </a:p>
          </p:txBody>
        </p:sp>
        <p:sp>
          <p:nvSpPr>
            <p:cNvPr id="23" name="Блок-схема: несколько документов 22"/>
            <p:cNvSpPr/>
            <p:nvPr/>
          </p:nvSpPr>
          <p:spPr>
            <a:xfrm>
              <a:off x="6676419" y="2068448"/>
              <a:ext cx="2069107" cy="856271"/>
            </a:xfrm>
            <a:prstGeom prst="flowChartMultidocumen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Region</a:t>
              </a:r>
              <a:endParaRPr lang="ru-RU" sz="2000" dirty="0"/>
            </a:p>
          </p:txBody>
        </p:sp>
        <p:sp>
          <p:nvSpPr>
            <p:cNvPr id="24" name="Блок-схема: несколько документов 23"/>
            <p:cNvSpPr/>
            <p:nvPr/>
          </p:nvSpPr>
          <p:spPr>
            <a:xfrm>
              <a:off x="7411832" y="3034395"/>
              <a:ext cx="2069107" cy="856271"/>
            </a:xfrm>
            <a:prstGeom prst="flowChartMultidocumen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Region</a:t>
              </a:r>
              <a:endParaRPr lang="ru-RU" sz="2000" dirty="0"/>
            </a:p>
          </p:txBody>
        </p:sp>
        <p:sp>
          <p:nvSpPr>
            <p:cNvPr id="25" name="Прямоугольник с одним вырезанным углом 24"/>
            <p:cNvSpPr/>
            <p:nvPr/>
          </p:nvSpPr>
          <p:spPr>
            <a:xfrm>
              <a:off x="7623201" y="4065570"/>
              <a:ext cx="1974797" cy="670654"/>
            </a:xfrm>
            <a:prstGeom prst="snip1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DQ Parameter</a:t>
              </a:r>
              <a:endParaRPr lang="ru-RU" sz="2000" dirty="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334949" y="3832915"/>
              <a:ext cx="0" cy="216548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221916" y="2723656"/>
              <a:ext cx="0" cy="29608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5409560" y="2820040"/>
              <a:ext cx="10565" cy="349154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364481" y="1670694"/>
              <a:ext cx="828075" cy="397754"/>
            </a:xfrm>
            <a:prstGeom prst="line">
              <a:avLst/>
            </a:prstGeom>
            <a:ln w="28575">
              <a:solidFill>
                <a:srgbClr val="444444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7231"/>
            <a:ext cx="2209816" cy="20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082" y="148450"/>
            <a:ext cx="10515600" cy="56394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the possible DQM configuration</a:t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F7E8-8DCC-4608-8AED-A1E39AB05F46}" type="slidenum">
              <a:rPr lang="ru-RU" smtClean="0"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5050" y="629602"/>
            <a:ext cx="12017664" cy="63401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{  "DQM_SETUP": "setup1",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"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histogram_lib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":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lib/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histograms_produce_alg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",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"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analyzer_lib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":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lib/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dqm_analis_alg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",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"tasks": </a:t>
            </a:r>
            <a:r>
              <a:rPr lang="en-US" sz="1400" b="1" dirty="0">
                <a:solidFill>
                  <a:srgbClr val="00B0F0"/>
                </a:solidFill>
              </a:rPr>
              <a:t>[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task_gem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{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producer_input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"host1:20001",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analyzer_input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"host2:20002",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"database “ : “host3:20000”,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“web” : “host4:8000”,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"histogram":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tree_path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"GEM/Silicon",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“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alg_name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"statistics",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//"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cumulative": : "true",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"info":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"name":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statistics_gems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"title": "Statistics GEM Silicon",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"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xtitle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": "Number of digits in event silicon",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"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ytitle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": "Number of digits in event GEM",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“dimension" :  "2" , "//comment1":"TH2D in use",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"Options" : {  "//comment2" :  "draw options,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color options, text options,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SURFace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options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",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c_opt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"c",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arr_opt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arr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line_color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"red",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  "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fill_color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 : "grey“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}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}: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wq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0600" y="964395"/>
            <a:ext cx="3442137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, "sampler" 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"input": "host1:20000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      “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outData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” : [ {“out”:“host1:20001", “rate”:10 },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{“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out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”: “host2:20004“, “rate”:5} ]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//  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"out" :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  //["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host1:20001","host2:20004"],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//     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"rate" : [ "10", "5" ] 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}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2889" y="759697"/>
            <a:ext cx="40261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analyzers"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{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[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00B0F0"/>
                </a:solidFill>
              </a:rPr>
              <a:t>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"analize1" 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“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alg_name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": “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kolmogorov_alg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",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"cumulative" :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true,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//"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parameters" 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 "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threshouldMin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"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10,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 "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threshouldMax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15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//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           }</a:t>
            </a:r>
          </a:p>
          <a:p>
            <a:r>
              <a:rPr lang="en-US" sz="1400" b="1" dirty="0" smtClean="0"/>
              <a:t>    </a:t>
            </a:r>
            <a:r>
              <a:rPr lang="en-US" sz="1400" b="1" dirty="0">
                <a:solidFill>
                  <a:srgbClr val="00B0F0"/>
                </a:solidFill>
              </a:rPr>
              <a:t>}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1400" b="1" dirty="0">
                <a:solidFill>
                  <a:srgbClr val="00B0F0"/>
                </a:solidFill>
              </a:rPr>
              <a:t>{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“analize2”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“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</a:rPr>
              <a:t>alg_name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”: “empty_check2”,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“cumulative”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false,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// “parameters”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: 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threshouldMin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1,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threshouldMax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400" b="1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//}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        }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1400" b="1" dirty="0">
                <a:solidFill>
                  <a:srgbClr val="00B0F0"/>
                </a:solidFill>
              </a:rPr>
              <a:t>}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]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}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} ,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“//comment3”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“END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</a:rPr>
              <a:t>task_gem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}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1400" b="1" dirty="0">
                <a:solidFill>
                  <a:srgbClr val="FF0000"/>
                </a:solidFill>
              </a:rPr>
              <a:t>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task_gem_station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: {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“histogram”: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{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“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producer_input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”: “host1:20004”,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“……”          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}  </a:t>
            </a:r>
          </a:p>
          <a:p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  } </a:t>
            </a:r>
            <a:r>
              <a:rPr lang="en-US" sz="1400" b="1" dirty="0">
                <a:solidFill>
                  <a:srgbClr val="FF0000"/>
                </a:solidFill>
              </a:rPr>
              <a:t>}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00B0F0"/>
                </a:solidFill>
              </a:rPr>
              <a:t>]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75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62506</TotalTime>
  <Words>3615</Words>
  <Application>Microsoft Office PowerPoint</Application>
  <PresentationFormat>Широкоэкранный</PresentationFormat>
  <Paragraphs>574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Lexend Deca</vt:lpstr>
      <vt:lpstr>Verdana</vt:lpstr>
      <vt:lpstr>Wingdings</vt:lpstr>
      <vt:lpstr>Тема Office</vt:lpstr>
      <vt:lpstr>Презентация PowerPoint</vt:lpstr>
      <vt:lpstr>Outlines</vt:lpstr>
      <vt:lpstr>Data Quality Monitoring (DQM) and Quality Assurance (QA) : Goals of the systems</vt:lpstr>
      <vt:lpstr>The DQM General architecture</vt:lpstr>
      <vt:lpstr>Object model of the histogram creator and analyzer classes</vt:lpstr>
      <vt:lpstr>The DQM processes and data flow</vt:lpstr>
      <vt:lpstr> DQM configuration description </vt:lpstr>
      <vt:lpstr>The DQM tree</vt:lpstr>
      <vt:lpstr>  Example of the possible DQM configuration  </vt:lpstr>
      <vt:lpstr>DQM database schema</vt:lpstr>
      <vt:lpstr>Alarms description</vt:lpstr>
      <vt:lpstr>Possible view for DQM shifter WEB GUI</vt:lpstr>
      <vt:lpstr>Current status of implementation</vt:lpstr>
      <vt:lpstr>Conclusion and next steps</vt:lpstr>
      <vt:lpstr>BACKUP</vt:lpstr>
      <vt:lpstr>DQM &amp; QA systems in LHC experiments</vt:lpstr>
      <vt:lpstr>Презентация PowerPoint</vt:lpstr>
      <vt:lpstr>DQM &amp; QA systems in LHC experiments: ATLAS</vt:lpstr>
      <vt:lpstr>DQM &amp; QA systems in LHC experiments : ATLAS (2)</vt:lpstr>
      <vt:lpstr>Data Quality Monitoring (DQM) and Quality Assurance (QA) : Goals of the systems</vt:lpstr>
      <vt:lpstr>DQM &amp; QA systems in LHC experiments : ALICE</vt:lpstr>
      <vt:lpstr>DQM &amp; QA systems in LHC experiments : LHCb</vt:lpstr>
      <vt:lpstr>DQM &amp; QA systems in LHC experiments : CMS</vt:lpstr>
      <vt:lpstr>The DQM tree</vt:lpstr>
      <vt:lpstr>The DQM framework</vt:lpstr>
      <vt:lpstr>  Example of the possible DQM configuration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Чеботов</dc:creator>
  <cp:lastModifiedBy>alexand</cp:lastModifiedBy>
  <cp:revision>419</cp:revision>
  <cp:lastPrinted>2025-07-07T13:28:10Z</cp:lastPrinted>
  <dcterms:created xsi:type="dcterms:W3CDTF">2023-04-13T07:47:38Z</dcterms:created>
  <dcterms:modified xsi:type="dcterms:W3CDTF">2025-10-14T18:00:30Z</dcterms:modified>
</cp:coreProperties>
</file>