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20"/>
  </p:notesMasterIdLst>
  <p:handoutMasterIdLst>
    <p:handoutMasterId r:id="rId21"/>
  </p:handoutMasterIdLst>
  <p:sldIdLst>
    <p:sldId id="256" r:id="rId2"/>
    <p:sldId id="469" r:id="rId3"/>
    <p:sldId id="465" r:id="rId4"/>
    <p:sldId id="464" r:id="rId5"/>
    <p:sldId id="483" r:id="rId6"/>
    <p:sldId id="485" r:id="rId7"/>
    <p:sldId id="448" r:id="rId8"/>
    <p:sldId id="470" r:id="rId9"/>
    <p:sldId id="473" r:id="rId10"/>
    <p:sldId id="475" r:id="rId11"/>
    <p:sldId id="468" r:id="rId12"/>
    <p:sldId id="480" r:id="rId13"/>
    <p:sldId id="487" r:id="rId14"/>
    <p:sldId id="488" r:id="rId15"/>
    <p:sldId id="490" r:id="rId16"/>
    <p:sldId id="486" r:id="rId17"/>
    <p:sldId id="489" r:id="rId18"/>
    <p:sldId id="474" r:id="rId19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5A3DBA9-5AD7-46F6-BDA1-1845D0A06FFE}">
          <p14:sldIdLst>
            <p14:sldId id="256"/>
          </p14:sldIdLst>
        </p14:section>
        <p14:section name="Раздел без заголовка" id="{C353D660-E022-4A1E-833E-097B0F49A5A1}">
          <p14:sldIdLst>
            <p14:sldId id="469"/>
            <p14:sldId id="465"/>
            <p14:sldId id="464"/>
            <p14:sldId id="483"/>
            <p14:sldId id="485"/>
            <p14:sldId id="448"/>
            <p14:sldId id="470"/>
            <p14:sldId id="473"/>
            <p14:sldId id="475"/>
            <p14:sldId id="468"/>
            <p14:sldId id="480"/>
            <p14:sldId id="487"/>
            <p14:sldId id="488"/>
            <p14:sldId id="490"/>
            <p14:sldId id="486"/>
            <p14:sldId id="489"/>
            <p14:sldId id="4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85DD"/>
    <a:srgbClr val="006C31"/>
    <a:srgbClr val="F2F2F2"/>
    <a:srgbClr val="006600"/>
    <a:srgbClr val="E1D5E7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87" autoAdjust="0"/>
    <p:restoredTop sz="96395" autoAdjust="0"/>
  </p:normalViewPr>
  <p:slideViewPr>
    <p:cSldViewPr>
      <p:cViewPr varScale="1">
        <p:scale>
          <a:sx n="115" d="100"/>
          <a:sy n="115" d="100"/>
        </p:scale>
        <p:origin x="83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22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5" d="100"/>
          <a:sy n="45" d="100"/>
        </p:scale>
        <p:origin x="2835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1223A4-C6B7-49C1-9B85-1BBA9E1E1275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8A1A7E0-1927-49D4-911E-522169D8E59A}">
      <dgm:prSet/>
      <dgm:spPr/>
      <dgm:t>
        <a:bodyPr/>
        <a:lstStyle/>
        <a:p>
          <a:pPr rtl="0"/>
          <a:r>
            <a:rPr lang="en-US" dirty="0" smtClean="0">
              <a:solidFill>
                <a:srgbClr val="FF0000"/>
              </a:solidFill>
            </a:rPr>
            <a:t>bmn-config-w1-he.jinr</a:t>
          </a:r>
          <a:endParaRPr lang="ru-RU" dirty="0">
            <a:solidFill>
              <a:srgbClr val="FF0000"/>
            </a:solidFill>
          </a:endParaRPr>
        </a:p>
      </dgm:t>
    </dgm:pt>
    <dgm:pt modelId="{595BEBFF-9310-4168-A67F-7C9C342AE689}" type="parTrans" cxnId="{BC69092A-7F30-4C64-9860-8AA29B37C5B5}">
      <dgm:prSet/>
      <dgm:spPr/>
      <dgm:t>
        <a:bodyPr/>
        <a:lstStyle/>
        <a:p>
          <a:endParaRPr lang="ru-RU"/>
        </a:p>
      </dgm:t>
    </dgm:pt>
    <dgm:pt modelId="{5E395754-D0A7-4438-8A98-C55B8DCB79C1}" type="sibTrans" cxnId="{BC69092A-7F30-4C64-9860-8AA29B37C5B5}">
      <dgm:prSet/>
      <dgm:spPr/>
      <dgm:t>
        <a:bodyPr/>
        <a:lstStyle/>
        <a:p>
          <a:endParaRPr lang="ru-RU"/>
        </a:p>
      </dgm:t>
    </dgm:pt>
    <dgm:pt modelId="{17CE960E-3FD9-43C6-9624-3114F22964BA}" type="pres">
      <dgm:prSet presAssocID="{791223A4-C6B7-49C1-9B85-1BBA9E1E1275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33E63E-BC08-425F-901A-A8578F3C06A1}" type="pres">
      <dgm:prSet presAssocID="{C8A1A7E0-1927-49D4-911E-522169D8E59A}" presName="circ1TxSh" presStyleLbl="vennNode1" presStyleIdx="0" presStyleCnt="1" custScaleX="345537" custLinFactNeighborX="-14401" custLinFactNeighborY="-15597"/>
      <dgm:spPr/>
      <dgm:t>
        <a:bodyPr/>
        <a:lstStyle/>
        <a:p>
          <a:endParaRPr lang="ru-RU"/>
        </a:p>
      </dgm:t>
    </dgm:pt>
  </dgm:ptLst>
  <dgm:cxnLst>
    <dgm:cxn modelId="{BC69092A-7F30-4C64-9860-8AA29B37C5B5}" srcId="{791223A4-C6B7-49C1-9B85-1BBA9E1E1275}" destId="{C8A1A7E0-1927-49D4-911E-522169D8E59A}" srcOrd="0" destOrd="0" parTransId="{595BEBFF-9310-4168-A67F-7C9C342AE689}" sibTransId="{5E395754-D0A7-4438-8A98-C55B8DCB79C1}"/>
    <dgm:cxn modelId="{BC6769EE-3BD3-4AED-B739-4495391660E4}" type="presOf" srcId="{C8A1A7E0-1927-49D4-911E-522169D8E59A}" destId="{8133E63E-BC08-425F-901A-A8578F3C06A1}" srcOrd="0" destOrd="0" presId="urn:microsoft.com/office/officeart/2005/8/layout/venn1"/>
    <dgm:cxn modelId="{BF30F0FE-22F2-4F9E-B832-A2DCC3465136}" type="presOf" srcId="{791223A4-C6B7-49C1-9B85-1BBA9E1E1275}" destId="{17CE960E-3FD9-43C6-9624-3114F22964BA}" srcOrd="0" destOrd="0" presId="urn:microsoft.com/office/officeart/2005/8/layout/venn1"/>
    <dgm:cxn modelId="{494DC470-50EB-47D9-B64A-AD84C99D432E}" type="presParOf" srcId="{17CE960E-3FD9-43C6-9624-3114F22964BA}" destId="{8133E63E-BC08-425F-901A-A8578F3C06A1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622BBB-87EA-4DA1-B413-5D04D8E2768F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9A11CF-2AED-49B3-9602-B5C13251A3CA}">
      <dgm:prSet/>
      <dgm:spPr/>
      <dgm:t>
        <a:bodyPr/>
        <a:lstStyle/>
        <a:p>
          <a:pPr rtl="0"/>
          <a:r>
            <a:rPr lang="en-US" dirty="0" err="1" smtClean="0">
              <a:solidFill>
                <a:srgbClr val="FF0000"/>
              </a:solidFill>
            </a:rPr>
            <a:t>bmn-config-he.jinr</a:t>
          </a:r>
          <a:endParaRPr lang="ru-RU" dirty="0">
            <a:solidFill>
              <a:srgbClr val="FF0000"/>
            </a:solidFill>
          </a:endParaRPr>
        </a:p>
      </dgm:t>
    </dgm:pt>
    <dgm:pt modelId="{81553841-77E8-4B9C-92A1-F5A61B7164A1}" type="parTrans" cxnId="{5659164B-B46D-4AB2-B5D0-B579E944F538}">
      <dgm:prSet/>
      <dgm:spPr/>
      <dgm:t>
        <a:bodyPr/>
        <a:lstStyle/>
        <a:p>
          <a:endParaRPr lang="ru-RU"/>
        </a:p>
      </dgm:t>
    </dgm:pt>
    <dgm:pt modelId="{E719D311-9388-4CEE-B692-F0732696EED8}" type="sibTrans" cxnId="{5659164B-B46D-4AB2-B5D0-B579E944F538}">
      <dgm:prSet/>
      <dgm:spPr/>
      <dgm:t>
        <a:bodyPr/>
        <a:lstStyle/>
        <a:p>
          <a:endParaRPr lang="ru-RU"/>
        </a:p>
      </dgm:t>
    </dgm:pt>
    <dgm:pt modelId="{93201A6E-EF2B-4C01-86EF-BAB911780C36}" type="pres">
      <dgm:prSet presAssocID="{7D622BBB-87EA-4DA1-B413-5D04D8E2768F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735781-CB1C-43CC-A34A-091A52A2B6FD}" type="pres">
      <dgm:prSet presAssocID="{999A11CF-2AED-49B3-9602-B5C13251A3CA}" presName="circ1TxSh" presStyleLbl="vennNode1" presStyleIdx="0" presStyleCnt="1" custScaleX="278362" custLinFactNeighborX="1796" custLinFactNeighborY="-93585"/>
      <dgm:spPr/>
      <dgm:t>
        <a:bodyPr/>
        <a:lstStyle/>
        <a:p>
          <a:endParaRPr lang="ru-RU"/>
        </a:p>
      </dgm:t>
    </dgm:pt>
  </dgm:ptLst>
  <dgm:cxnLst>
    <dgm:cxn modelId="{5659164B-B46D-4AB2-B5D0-B579E944F538}" srcId="{7D622BBB-87EA-4DA1-B413-5D04D8E2768F}" destId="{999A11CF-2AED-49B3-9602-B5C13251A3CA}" srcOrd="0" destOrd="0" parTransId="{81553841-77E8-4B9C-92A1-F5A61B7164A1}" sibTransId="{E719D311-9388-4CEE-B692-F0732696EED8}"/>
    <dgm:cxn modelId="{CFBD767A-3B3D-4156-A9D4-652A2C7568CA}" type="presOf" srcId="{7D622BBB-87EA-4DA1-B413-5D04D8E2768F}" destId="{93201A6E-EF2B-4C01-86EF-BAB911780C36}" srcOrd="0" destOrd="0" presId="urn:microsoft.com/office/officeart/2005/8/layout/venn1"/>
    <dgm:cxn modelId="{121DC390-9C2B-47CA-B412-C0D951A05D51}" type="presOf" srcId="{999A11CF-2AED-49B3-9602-B5C13251A3CA}" destId="{E6735781-CB1C-43CC-A34A-091A52A2B6FD}" srcOrd="0" destOrd="0" presId="urn:microsoft.com/office/officeart/2005/8/layout/venn1"/>
    <dgm:cxn modelId="{CDF5115E-1C49-49F1-AABB-CBA1AFA0D220}" type="presParOf" srcId="{93201A6E-EF2B-4C01-86EF-BAB911780C36}" destId="{E6735781-CB1C-43CC-A34A-091A52A2B6FD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622BBB-87EA-4DA1-B413-5D04D8E2768F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9A11CF-2AED-49B3-9602-B5C13251A3CA}">
      <dgm:prSet/>
      <dgm:spPr/>
      <dgm:t>
        <a:bodyPr/>
        <a:lstStyle/>
        <a:p>
          <a:pPr rtl="0"/>
          <a:r>
            <a:rPr lang="en-US" dirty="0" err="1" smtClean="0">
              <a:solidFill>
                <a:srgbClr val="FF0000"/>
              </a:solidFill>
            </a:rPr>
            <a:t>bmn-config-he.jinr</a:t>
          </a:r>
          <a:endParaRPr lang="ru-RU" dirty="0">
            <a:solidFill>
              <a:srgbClr val="FF0000"/>
            </a:solidFill>
          </a:endParaRPr>
        </a:p>
      </dgm:t>
    </dgm:pt>
    <dgm:pt modelId="{81553841-77E8-4B9C-92A1-F5A61B7164A1}" type="parTrans" cxnId="{5659164B-B46D-4AB2-B5D0-B579E944F538}">
      <dgm:prSet/>
      <dgm:spPr/>
      <dgm:t>
        <a:bodyPr/>
        <a:lstStyle/>
        <a:p>
          <a:endParaRPr lang="ru-RU"/>
        </a:p>
      </dgm:t>
    </dgm:pt>
    <dgm:pt modelId="{E719D311-9388-4CEE-B692-F0732696EED8}" type="sibTrans" cxnId="{5659164B-B46D-4AB2-B5D0-B579E944F538}">
      <dgm:prSet/>
      <dgm:spPr/>
      <dgm:t>
        <a:bodyPr/>
        <a:lstStyle/>
        <a:p>
          <a:endParaRPr lang="ru-RU"/>
        </a:p>
      </dgm:t>
    </dgm:pt>
    <dgm:pt modelId="{93201A6E-EF2B-4C01-86EF-BAB911780C36}" type="pres">
      <dgm:prSet presAssocID="{7D622BBB-87EA-4DA1-B413-5D04D8E2768F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735781-CB1C-43CC-A34A-091A52A2B6FD}" type="pres">
      <dgm:prSet presAssocID="{999A11CF-2AED-49B3-9602-B5C13251A3CA}" presName="circ1TxSh" presStyleLbl="vennNode1" presStyleIdx="0" presStyleCnt="1" custScaleX="278362" custLinFactNeighborX="1796" custLinFactNeighborY="-93585"/>
      <dgm:spPr/>
      <dgm:t>
        <a:bodyPr/>
        <a:lstStyle/>
        <a:p>
          <a:endParaRPr lang="ru-RU"/>
        </a:p>
      </dgm:t>
    </dgm:pt>
  </dgm:ptLst>
  <dgm:cxnLst>
    <dgm:cxn modelId="{5659164B-B46D-4AB2-B5D0-B579E944F538}" srcId="{7D622BBB-87EA-4DA1-B413-5D04D8E2768F}" destId="{999A11CF-2AED-49B3-9602-B5C13251A3CA}" srcOrd="0" destOrd="0" parTransId="{81553841-77E8-4B9C-92A1-F5A61B7164A1}" sibTransId="{E719D311-9388-4CEE-B692-F0732696EED8}"/>
    <dgm:cxn modelId="{8E46FFD4-4AB5-45F5-9691-4948C37A35C3}" type="presOf" srcId="{999A11CF-2AED-49B3-9602-B5C13251A3CA}" destId="{E6735781-CB1C-43CC-A34A-091A52A2B6FD}" srcOrd="0" destOrd="0" presId="urn:microsoft.com/office/officeart/2005/8/layout/venn1"/>
    <dgm:cxn modelId="{C5726EF4-23C8-495E-8075-075DFE8C0268}" type="presOf" srcId="{7D622BBB-87EA-4DA1-B413-5D04D8E2768F}" destId="{93201A6E-EF2B-4C01-86EF-BAB911780C36}" srcOrd="0" destOrd="0" presId="urn:microsoft.com/office/officeart/2005/8/layout/venn1"/>
    <dgm:cxn modelId="{B1EF5617-3FF3-43BE-8E4C-25FAD047A6B7}" type="presParOf" srcId="{93201A6E-EF2B-4C01-86EF-BAB911780C36}" destId="{E6735781-CB1C-43CC-A34A-091A52A2B6FD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D622BBB-87EA-4DA1-B413-5D04D8E2768F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9A11CF-2AED-49B3-9602-B5C13251A3CA}">
      <dgm:prSet/>
      <dgm:spPr/>
      <dgm:t>
        <a:bodyPr/>
        <a:lstStyle/>
        <a:p>
          <a:pPr rtl="0"/>
          <a:r>
            <a:rPr lang="en-US" dirty="0" smtClean="0">
              <a:solidFill>
                <a:srgbClr val="FF0000"/>
              </a:solidFill>
            </a:rPr>
            <a:t>https://bmn-online.jinr.int/</a:t>
          </a:r>
          <a:endParaRPr lang="ru-RU" dirty="0">
            <a:solidFill>
              <a:srgbClr val="FF0000"/>
            </a:solidFill>
          </a:endParaRPr>
        </a:p>
      </dgm:t>
    </dgm:pt>
    <dgm:pt modelId="{81553841-77E8-4B9C-92A1-F5A61B7164A1}" type="parTrans" cxnId="{5659164B-B46D-4AB2-B5D0-B579E944F538}">
      <dgm:prSet/>
      <dgm:spPr/>
      <dgm:t>
        <a:bodyPr/>
        <a:lstStyle/>
        <a:p>
          <a:endParaRPr lang="ru-RU"/>
        </a:p>
      </dgm:t>
    </dgm:pt>
    <dgm:pt modelId="{E719D311-9388-4CEE-B692-F0732696EED8}" type="sibTrans" cxnId="{5659164B-B46D-4AB2-B5D0-B579E944F538}">
      <dgm:prSet/>
      <dgm:spPr/>
      <dgm:t>
        <a:bodyPr/>
        <a:lstStyle/>
        <a:p>
          <a:endParaRPr lang="ru-RU"/>
        </a:p>
      </dgm:t>
    </dgm:pt>
    <dgm:pt modelId="{93201A6E-EF2B-4C01-86EF-BAB911780C36}" type="pres">
      <dgm:prSet presAssocID="{7D622BBB-87EA-4DA1-B413-5D04D8E2768F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735781-CB1C-43CC-A34A-091A52A2B6FD}" type="pres">
      <dgm:prSet presAssocID="{999A11CF-2AED-49B3-9602-B5C13251A3CA}" presName="circ1TxSh" presStyleLbl="vennNode1" presStyleIdx="0" presStyleCnt="1" custScaleX="345537" custLinFactNeighborX="-94882" custLinFactNeighborY="-27834"/>
      <dgm:spPr/>
      <dgm:t>
        <a:bodyPr/>
        <a:lstStyle/>
        <a:p>
          <a:endParaRPr lang="ru-RU"/>
        </a:p>
      </dgm:t>
    </dgm:pt>
  </dgm:ptLst>
  <dgm:cxnLst>
    <dgm:cxn modelId="{5659164B-B46D-4AB2-B5D0-B579E944F538}" srcId="{7D622BBB-87EA-4DA1-B413-5D04D8E2768F}" destId="{999A11CF-2AED-49B3-9602-B5C13251A3CA}" srcOrd="0" destOrd="0" parTransId="{81553841-77E8-4B9C-92A1-F5A61B7164A1}" sibTransId="{E719D311-9388-4CEE-B692-F0732696EED8}"/>
    <dgm:cxn modelId="{73C0460E-CF1E-4C29-9EB5-49BC9204D2BA}" type="presOf" srcId="{7D622BBB-87EA-4DA1-B413-5D04D8E2768F}" destId="{93201A6E-EF2B-4C01-86EF-BAB911780C36}" srcOrd="0" destOrd="0" presId="urn:microsoft.com/office/officeart/2005/8/layout/venn1"/>
    <dgm:cxn modelId="{BD7E63DB-38D3-4DA2-9501-9C0C3F438ABF}" type="presOf" srcId="{999A11CF-2AED-49B3-9602-B5C13251A3CA}" destId="{E6735781-CB1C-43CC-A34A-091A52A2B6FD}" srcOrd="0" destOrd="0" presId="urn:microsoft.com/office/officeart/2005/8/layout/venn1"/>
    <dgm:cxn modelId="{AAC7F8BA-C834-44EA-B0C9-2CE5C88E578A}" type="presParOf" srcId="{93201A6E-EF2B-4C01-86EF-BAB911780C36}" destId="{E6735781-CB1C-43CC-A34A-091A52A2B6FD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33E63E-BC08-425F-901A-A8578F3C06A1}">
      <dsp:nvSpPr>
        <dsp:cNvPr id="0" name=""/>
        <dsp:cNvSpPr/>
      </dsp:nvSpPr>
      <dsp:spPr>
        <a:xfrm>
          <a:off x="0" y="0"/>
          <a:ext cx="1595223" cy="46166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rgbClr val="FF0000"/>
              </a:solidFill>
            </a:rPr>
            <a:t>bmn-config-w1-he.jinr</a:t>
          </a:r>
          <a:endParaRPr lang="ru-RU" sz="1100" kern="1200" dirty="0">
            <a:solidFill>
              <a:srgbClr val="FF0000"/>
            </a:solidFill>
          </a:endParaRPr>
        </a:p>
      </dsp:txBody>
      <dsp:txXfrm>
        <a:off x="233615" y="67609"/>
        <a:ext cx="1127993" cy="3264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35781-CB1C-43CC-A34A-091A52A2B6FD}">
      <dsp:nvSpPr>
        <dsp:cNvPr id="0" name=""/>
        <dsp:cNvSpPr/>
      </dsp:nvSpPr>
      <dsp:spPr>
        <a:xfrm>
          <a:off x="163353" y="0"/>
          <a:ext cx="1285099" cy="46166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>
              <a:solidFill>
                <a:srgbClr val="FF0000"/>
              </a:solidFill>
            </a:rPr>
            <a:t>bmn-config-he.jinr</a:t>
          </a:r>
          <a:endParaRPr lang="ru-RU" sz="1100" kern="1200" dirty="0">
            <a:solidFill>
              <a:srgbClr val="FF0000"/>
            </a:solidFill>
          </a:endParaRPr>
        </a:p>
      </dsp:txBody>
      <dsp:txXfrm>
        <a:off x="351551" y="67609"/>
        <a:ext cx="908703" cy="3264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35781-CB1C-43CC-A34A-091A52A2B6FD}">
      <dsp:nvSpPr>
        <dsp:cNvPr id="0" name=""/>
        <dsp:cNvSpPr/>
      </dsp:nvSpPr>
      <dsp:spPr>
        <a:xfrm>
          <a:off x="163353" y="0"/>
          <a:ext cx="1285099" cy="46166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>
              <a:solidFill>
                <a:srgbClr val="FF0000"/>
              </a:solidFill>
            </a:rPr>
            <a:t>bmn-config-he.jinr</a:t>
          </a:r>
          <a:endParaRPr lang="ru-RU" sz="1100" kern="1200" dirty="0">
            <a:solidFill>
              <a:srgbClr val="FF0000"/>
            </a:solidFill>
          </a:endParaRPr>
        </a:p>
      </dsp:txBody>
      <dsp:txXfrm>
        <a:off x="351551" y="67609"/>
        <a:ext cx="908703" cy="3264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35781-CB1C-43CC-A34A-091A52A2B6FD}">
      <dsp:nvSpPr>
        <dsp:cNvPr id="0" name=""/>
        <dsp:cNvSpPr/>
      </dsp:nvSpPr>
      <dsp:spPr>
        <a:xfrm>
          <a:off x="0" y="0"/>
          <a:ext cx="1595223" cy="46166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rgbClr val="FF0000"/>
              </a:solidFill>
            </a:rPr>
            <a:t>https://bmn-online.jinr.int/</a:t>
          </a:r>
          <a:endParaRPr lang="ru-RU" sz="1100" kern="1200" dirty="0">
            <a:solidFill>
              <a:srgbClr val="FF0000"/>
            </a:solidFill>
          </a:endParaRPr>
        </a:p>
      </dsp:txBody>
      <dsp:txXfrm>
        <a:off x="233615" y="67609"/>
        <a:ext cx="1127993" cy="3264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24A346-A256-45F9-962A-F5B19A946E48}" type="datetimeFigureOut">
              <a:rPr lang="ru-RU" smtClean="0"/>
              <a:pPr/>
              <a:t>11.10.2025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Elena Akishina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C11ED-EA0C-47B7-A3F8-56772683E3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1677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0882" tIns="45441" rIns="90882" bIns="4544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0882" tIns="45441" rIns="90882" bIns="45441" rtlCol="0"/>
          <a:lstStyle>
            <a:lvl1pPr algn="r">
              <a:defRPr sz="1200"/>
            </a:lvl1pPr>
          </a:lstStyle>
          <a:p>
            <a:fld id="{9EEFB29E-9601-4413-B1D1-1DABDC3E385F}" type="datetimeFigureOut">
              <a:rPr lang="ru-RU" smtClean="0"/>
              <a:pPr/>
              <a:t>11.10.2025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82" tIns="45441" rIns="90882" bIns="4544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0882" tIns="45441" rIns="90882" bIns="4544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0882" tIns="45441" rIns="90882" bIns="45441" rtlCol="0" anchor="b"/>
          <a:lstStyle>
            <a:lvl1pPr algn="l">
              <a:defRPr sz="1200"/>
            </a:lvl1pPr>
          </a:lstStyle>
          <a:p>
            <a:r>
              <a:rPr lang="en-US"/>
              <a:t>Elena Akishina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0882" tIns="45441" rIns="90882" bIns="45441" rtlCol="0" anchor="b"/>
          <a:lstStyle>
            <a:lvl1pPr algn="r">
              <a:defRPr sz="1200"/>
            </a:lvl1pPr>
          </a:lstStyle>
          <a:p>
            <a:fld id="{F191C030-74A4-4BC9-A343-D0F3A588AB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595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1C030-74A4-4BC9-A343-D0F3A588ABB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786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1C030-74A4-4BC9-A343-D0F3A588ABBC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4271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1C030-74A4-4BC9-A343-D0F3A588ABBC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8469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1C030-74A4-4BC9-A343-D0F3A588ABBC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891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20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set of various configuration hardware parameters </a:t>
            </a:r>
          </a:p>
          <a:p>
            <a:pPr lvl="2"/>
            <a:r>
              <a:rPr lang="en-US" sz="20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required for setting the detectors into operation modes (like working voltage)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1C030-74A4-4BC9-A343-D0F3A588ABB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910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20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set of various configuration hardware parameters </a:t>
            </a:r>
          </a:p>
          <a:p>
            <a:pPr lvl="2"/>
            <a:r>
              <a:rPr lang="en-US" sz="20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required for setting the detectors into operation modes (like working voltage)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1C030-74A4-4BC9-A343-D0F3A588ABB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520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1C030-74A4-4BC9-A343-D0F3A588ABB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796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1C030-74A4-4BC9-A343-D0F3A588ABB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461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20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set of various configuration hardware parameters </a:t>
            </a:r>
          </a:p>
          <a:p>
            <a:pPr lvl="2"/>
            <a:r>
              <a:rPr lang="en-US" sz="20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required for setting the detectors into operation modes (like working voltage)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1C030-74A4-4BC9-A343-D0F3A588ABB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096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1C030-74A4-4BC9-A343-D0F3A588ABB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490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20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set of various configuration hardware parameters </a:t>
            </a:r>
          </a:p>
          <a:p>
            <a:pPr lvl="2"/>
            <a:r>
              <a:rPr lang="en-US" sz="20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required for setting the detectors into operation modes (like working voltage)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1C030-74A4-4BC9-A343-D0F3A588ABB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34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20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set of various configuration hardware parameters </a:t>
            </a:r>
          </a:p>
          <a:p>
            <a:pPr lvl="2"/>
            <a:r>
              <a:rPr lang="en-US" sz="20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required for setting the detectors into operation modes (like working voltage)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1C030-74A4-4BC9-A343-D0F3A588ABB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675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100" b="1" i="0" baseline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r>
              <a:rPr lang="ru-RU" smtClean="0"/>
              <a:t>9-13 July 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lang="en-US" sz="1100" b="1" i="0" baseline="0" smtClean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</a:defRPr>
            </a:lvl1pPr>
          </a:lstStyle>
          <a:p>
            <a:r>
              <a:rPr lang="en-US" smtClean="0"/>
              <a:t>BM@N, 15th Collab Meeting, 14-16 Oct, 2025 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 b="1" i="0" baseline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fld id="{6CCFD2FA-9CD9-4A8C-9657-37709E421EA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8714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9-13 July 2018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BM@N, 15th Collab Meeting, 14-16 Oct, 2025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668C-1D03-4606-BB8C-B3075B64DB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219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9-13 July 2018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BM@N, 15th Collab Meeting, 14-16 Oct, 2025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668C-1D03-4606-BB8C-B3075B64DB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813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9-13 July 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BM@N, 15th Collab Meeting, 14-16 Oct, 2025 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668C-1D03-4606-BB8C-B3075B64DB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559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9-13 July 2018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BM@N, 15th Collab Meeting, 14-16 Oct, 2025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668C-1D03-4606-BB8C-B3075B64DB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311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9-13 July 2018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BM@N, 15th Collab Meeting, 14-16 Oct, 2025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668C-1D03-4606-BB8C-B3075B64DB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06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9-13 July 2018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BM@N, 15th Collab Meeting, 14-16 Oct, 2025 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668C-1D03-4606-BB8C-B3075B64DB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070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9-13 July 2018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BM@N, 15th Collab Meeting, 14-16 Oct, 2025 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668C-1D03-4606-BB8C-B3075B64DB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143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9-13 July 2018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BM@N, 15th Collab Meeting, 14-16 Oct, 2025 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668C-1D03-4606-BB8C-B3075B64DB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2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9-13 July 2018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BM@N, 15th Collab Meeting, 14-16 Oct, 2025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668C-1D03-4606-BB8C-B3075B64DB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887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9-13 July 2018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BM@N, 15th Collab Meeting, 14-16 Oct, 2025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668C-1D03-4606-BB8C-B3075B64DB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921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13">
            <a:alphaModFix amt="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3668C-1D03-4606-BB8C-B3075B64DBA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5318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hyperlink" Target="https://indico-hlit.jinr.ru/event/129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3" Type="http://schemas.openxmlformats.org/officeDocument/2006/relationships/image" Target="../media/image6.emf"/><Relationship Id="rId21" Type="http://schemas.openxmlformats.org/officeDocument/2006/relationships/diagramQuickStyle" Target="../diagrams/quickStyle4.xml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6" Type="http://schemas.openxmlformats.org/officeDocument/2006/relationships/diagramQuickStyle" Target="../diagrams/quickStyle3.xml"/><Relationship Id="rId20" Type="http://schemas.openxmlformats.org/officeDocument/2006/relationships/diagramLayout" Target="../diagrams/layout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23" Type="http://schemas.microsoft.com/office/2007/relationships/diagramDrawing" Target="../diagrams/drawing4.xml"/><Relationship Id="rId10" Type="http://schemas.openxmlformats.org/officeDocument/2006/relationships/diagramLayout" Target="../diagrams/layout2.xml"/><Relationship Id="rId19" Type="http://schemas.openxmlformats.org/officeDocument/2006/relationships/diagramData" Target="../diagrams/data4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Relationship Id="rId22" Type="http://schemas.openxmlformats.org/officeDocument/2006/relationships/diagramColors" Target="../diagrams/colors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3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498075" cy="132616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tx2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Status of Geometry and Configuration Information Systems</a:t>
            </a:r>
            <a:endParaRPr lang="en-US" sz="3600" b="1" dirty="0">
              <a:solidFill>
                <a:schemeClr val="tx2"/>
              </a:solidFill>
              <a:latin typeface="Garamond" panose="02020404030301010803" pitchFamily="18" charset="0"/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712151" y="2348880"/>
            <a:ext cx="7416824" cy="3377312"/>
          </a:xfrm>
        </p:spPr>
        <p:txBody>
          <a:bodyPr>
            <a:normAutofit/>
          </a:bodyPr>
          <a:lstStyle/>
          <a:p>
            <a:r>
              <a:rPr lang="en-US" altLang="ru-RU" sz="2400" b="1" i="1" u="sng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E. </a:t>
            </a:r>
            <a:r>
              <a:rPr lang="en-US" altLang="ru-RU" sz="2400" b="1" i="1" u="sng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Alexandrov</a:t>
            </a:r>
            <a:r>
              <a:rPr lang="en-US" sz="1600" u="sng" baseline="30000" dirty="0">
                <a:solidFill>
                  <a:schemeClr val="tx2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lang="en-US" altLang="ru-RU" sz="2400" b="1" i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ru-RU" sz="2400" b="1" i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I. </a:t>
            </a:r>
            <a:r>
              <a:rPr lang="en-US" altLang="ru-RU" sz="2400" b="1" i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Alexandrov</a:t>
            </a:r>
            <a:r>
              <a:rPr lang="en-US" sz="1600" baseline="30000" dirty="0">
                <a:solidFill>
                  <a:schemeClr val="tx2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lang="en-US" altLang="ru-RU" sz="2400" b="1" i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ru-RU" sz="2400" b="1" i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A. </a:t>
            </a:r>
            <a:r>
              <a:rPr lang="en-US" altLang="ru-RU" sz="2400" b="1" i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Chebotov</a:t>
            </a:r>
            <a:r>
              <a:rPr lang="en-US" sz="2400" baseline="30000" dirty="0">
                <a:solidFill>
                  <a:schemeClr val="tx2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lang="en-US" altLang="ru-RU" sz="3600" b="1" i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ru-RU" sz="2400" b="1" i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I.Filozova</a:t>
            </a:r>
            <a:r>
              <a:rPr lang="en-US" baseline="30000" dirty="0" smtClean="0">
                <a:solidFill>
                  <a:schemeClr val="tx2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lang="en-US" altLang="ru-RU" sz="2400" b="1" i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K.Gertsenberger</a:t>
            </a:r>
            <a:r>
              <a:rPr lang="en-US" baseline="30000" dirty="0">
                <a:solidFill>
                  <a:schemeClr val="tx2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lang="en-US" altLang="ru-RU" sz="2400" b="1" i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D.Priakhina</a:t>
            </a:r>
            <a:r>
              <a:rPr lang="en-US" baseline="30000" dirty="0" smtClean="0">
                <a:solidFill>
                  <a:schemeClr val="tx2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lang="en-US" altLang="ru-RU" sz="2400" b="1" i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I.Romanov</a:t>
            </a:r>
            <a:r>
              <a:rPr lang="en-US" sz="2400" baseline="30000" dirty="0">
                <a:solidFill>
                  <a:schemeClr val="tx2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lang="en-US" altLang="ru-RU" sz="2400" b="1" i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G.Shestakova</a:t>
            </a:r>
            <a:r>
              <a:rPr lang="en-US" baseline="30000" dirty="0" smtClean="0">
                <a:solidFill>
                  <a:schemeClr val="tx2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lang="en-US" altLang="ru-RU" sz="2400" b="1" i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A</a:t>
            </a:r>
            <a:r>
              <a:rPr lang="en-US" altLang="ru-RU" sz="2400" b="1" i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altLang="ru-RU" sz="2400" b="1" i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Yakovlev</a:t>
            </a:r>
            <a:r>
              <a:rPr lang="en-US" baseline="30000" dirty="0">
                <a:solidFill>
                  <a:schemeClr val="tx2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endParaRPr lang="en-US" altLang="ru-RU" b="1" i="1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endParaRPr lang="en-US" sz="2000" baseline="30000" dirty="0">
              <a:solidFill>
                <a:srgbClr val="002060"/>
              </a:solidFill>
              <a:latin typeface="Cambria" panose="020405030504060302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sz="2000" baseline="30000" dirty="0">
              <a:solidFill>
                <a:srgbClr val="002060"/>
              </a:solidFill>
              <a:latin typeface="Cambria" panose="020405030504060302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2000" baseline="30000" dirty="0" smtClean="0">
                <a:solidFill>
                  <a:srgbClr val="00206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lang="en-US" sz="20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JINR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</a:rPr>
              <a:t>Dubna</a:t>
            </a:r>
            <a:endParaRPr lang="en-US" sz="20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r>
              <a:rPr lang="en-US" sz="2000" baseline="30000" dirty="0" smtClean="0">
                <a:solidFill>
                  <a:srgbClr val="00206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</a:t>
            </a:r>
            <a:endParaRPr lang="en-US" sz="20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12160" y="4869160"/>
            <a:ext cx="216024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6468946" y="5229200"/>
            <a:ext cx="2702992" cy="1520674"/>
            <a:chOff x="3079404" y="2340310"/>
            <a:chExt cx="3456384" cy="1908659"/>
          </a:xfrm>
        </p:grpSpPr>
        <p:pic>
          <p:nvPicPr>
            <p:cNvPr id="8" name="Picture 4" descr="http://teachers.jinr.ru/images/stories/jinr-blu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9465" y="2340310"/>
              <a:ext cx="2376263" cy="15803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3079404" y="3920612"/>
              <a:ext cx="3456384" cy="328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3882"/>
                  </a:solidFill>
                  <a:latin typeface="Arial" pitchFamily="34" charset="0"/>
                  <a:cs typeface="Arial" pitchFamily="34" charset="0"/>
                </a:rPr>
                <a:t>Joint Institute for Nuclear Research</a:t>
              </a:r>
              <a:endParaRPr lang="ru-RU" sz="1100" b="1" dirty="0">
                <a:solidFill>
                  <a:srgbClr val="00388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93" y="4914878"/>
            <a:ext cx="2370680" cy="19431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373" y="6025974"/>
            <a:ext cx="1447800" cy="7239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794685" y="5731160"/>
            <a:ext cx="40966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7"/>
              </a:rPr>
              <a:t>15th </a:t>
            </a:r>
            <a:r>
              <a:rPr lang="en-US" dirty="0">
                <a:hlinkClick r:id="rId7"/>
              </a:rPr>
              <a:t>Collaboration Meeting of the  BM@N Experiment at the NICA Facility, </a:t>
            </a:r>
            <a:r>
              <a:rPr lang="en-US" dirty="0" err="1" smtClean="0">
                <a:hlinkClick r:id="rId7"/>
              </a:rPr>
              <a:t>Dubna,VBLHEP</a:t>
            </a:r>
            <a:r>
              <a:rPr lang="en-US" dirty="0" smtClean="0">
                <a:hlinkClick r:id="rId7"/>
              </a:rPr>
              <a:t> JINR, </a:t>
            </a:r>
            <a:r>
              <a:rPr lang="en-US" dirty="0" smtClean="0">
                <a:hlinkClick r:id="rId7"/>
              </a:rPr>
              <a:t>14-16 October, </a:t>
            </a:r>
            <a:r>
              <a:rPr lang="en-US" dirty="0" smtClean="0">
                <a:hlinkClick r:id="rId7"/>
              </a:rPr>
              <a:t>2025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619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8416650" cy="5040560"/>
          </a:xfrm>
        </p:spPr>
        <p:txBody>
          <a:bodyPr>
            <a:noAutofit/>
          </a:bodyPr>
          <a:lstStyle/>
          <a:p>
            <a:pPr lvl="1"/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Update list of setups</a:t>
            </a:r>
          </a:p>
          <a:p>
            <a:pPr lvl="1"/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Bug fix for copy setup (did not working correctly checkbox for setup module)</a:t>
            </a:r>
            <a:endParaRPr lang="en-US" sz="2800" dirty="0" smtClean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lvl="1"/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Hide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revision for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setup (in table all values 1)</a:t>
            </a:r>
            <a:endParaRPr lang="en-US" sz="2800" dirty="0" smtClean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lvl="2"/>
            <a:r>
              <a:rPr lang="en-US" sz="2500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Remove from API</a:t>
            </a:r>
          </a:p>
          <a:p>
            <a:pPr lvl="2"/>
            <a:r>
              <a:rPr lang="en-US" sz="2500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Remove from GUI</a:t>
            </a:r>
            <a:endParaRPr lang="en-US" sz="2500" dirty="0" smtClean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lvl="1"/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Small bug fix after reconfiguration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of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DB</a:t>
            </a:r>
            <a:endParaRPr lang="en-US" sz="2800" dirty="0" smtClean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lvl="2"/>
            <a:r>
              <a:rPr lang="en-US" sz="2500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Rename fields</a:t>
            </a:r>
          </a:p>
          <a:p>
            <a:pPr lvl="2"/>
            <a:r>
              <a:rPr lang="en-US" sz="2500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Small changes on architecture</a:t>
            </a:r>
          </a:p>
          <a:p>
            <a:pPr lvl="2"/>
            <a:r>
              <a:rPr lang="en-US" sz="2500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Do Tag of 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setup is case </a:t>
            </a:r>
            <a:r>
              <a:rPr lang="en-US" sz="2500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independency </a:t>
            </a:r>
          </a:p>
          <a:p>
            <a:pPr lvl="1"/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Bug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fix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auto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download version by tag if selected version is not exists in local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repository</a:t>
            </a:r>
            <a:endParaRPr lang="en-US" sz="2800" dirty="0" smtClean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endParaRPr lang="en-US" sz="2800" dirty="0">
              <a:solidFill>
                <a:srgbClr val="002060"/>
              </a:solidFill>
              <a:latin typeface="Arial Rounded MT Bold" panose="020F070403050403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4000" dirty="0" smtClean="0">
              <a:solidFill>
                <a:srgbClr val="002060"/>
              </a:solidFill>
              <a:latin typeface="Arial Rounded MT Bold" panose="020F070403050403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4000" dirty="0" smtClean="0">
              <a:solidFill>
                <a:srgbClr val="002060"/>
              </a:solidFill>
              <a:latin typeface="Arial Rounded MT Bold" panose="020F070403050403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388424" y="6356350"/>
            <a:ext cx="504056" cy="387996"/>
          </a:xfrm>
        </p:spPr>
        <p:txBody>
          <a:bodyPr/>
          <a:lstStyle/>
          <a:p>
            <a:fld id="{9873668C-1D03-4606-BB8C-B3075B64DBAA}" type="slidenum">
              <a:rPr lang="ru-RU" sz="1800" smtClean="0">
                <a:solidFill>
                  <a:schemeClr val="accent1">
                    <a:lumMod val="75000"/>
                  </a:schemeClr>
                </a:solidFill>
              </a:rPr>
              <a:pPr/>
              <a:t>10</a:t>
            </a:fld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619672" y="6492875"/>
            <a:ext cx="7272808" cy="365125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BM@N, 15th Collab Meeting, 14-16 Oct, 2025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51520" y="-103619"/>
            <a:ext cx="8263830" cy="1325563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Main changes 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</a:rPr>
              <a:t>of the Geometry Information System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207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640" y="116632"/>
            <a:ext cx="8669840" cy="63199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</a:rPr>
              <a:t>Status of the Geometry Information System</a:t>
            </a:r>
            <a:b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</a:rPr>
            </a:br>
            <a:endParaRPr lang="ru-RU" sz="32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6790" y="748629"/>
            <a:ext cx="8605758" cy="8081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00B05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Geometry server is available and last versions are uploaded: https</a:t>
            </a:r>
            <a:r>
              <a:rPr lang="en-US" sz="2400" dirty="0">
                <a:solidFill>
                  <a:srgbClr val="00B05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://bmn-geometry.jinr.ru/</a:t>
            </a:r>
          </a:p>
          <a:p>
            <a:pPr marL="0" indent="0">
              <a:buNone/>
            </a:pPr>
            <a:endParaRPr lang="en-US" sz="4000" dirty="0" smtClean="0">
              <a:solidFill>
                <a:srgbClr val="002060"/>
              </a:solidFill>
              <a:latin typeface="Arial Rounded MT Bold" panose="020F070403050403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388424" y="6356350"/>
            <a:ext cx="504056" cy="387996"/>
          </a:xfrm>
        </p:spPr>
        <p:txBody>
          <a:bodyPr/>
          <a:lstStyle/>
          <a:p>
            <a:fld id="{9873668C-1D03-4606-BB8C-B3075B64DBAA}" type="slidenum">
              <a:rPr lang="ru-RU" sz="1800" smtClean="0">
                <a:solidFill>
                  <a:schemeClr val="accent1">
                    <a:lumMod val="75000"/>
                  </a:schemeClr>
                </a:solidFill>
              </a:rPr>
              <a:pPr/>
              <a:t>11</a:t>
            </a:fld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2640" y="4374509"/>
            <a:ext cx="30598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Production versions </a:t>
            </a:r>
            <a:r>
              <a:rPr lang="en-US" sz="2000" dirty="0" smtClean="0">
                <a:solidFill>
                  <a:srgbClr val="0070C0"/>
                </a:solidFill>
              </a:rPr>
              <a:t>Run8_24.12.0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70C0"/>
                </a:solidFill>
              </a:rPr>
              <a:t>Run8_25.04.0</a:t>
            </a:r>
            <a:endParaRPr lang="en-US" sz="2000" dirty="0"/>
          </a:p>
          <a:p>
            <a:r>
              <a:rPr lang="en-US" sz="2000" dirty="0" smtClean="0">
                <a:solidFill>
                  <a:srgbClr val="0070C0"/>
                </a:solidFill>
              </a:rPr>
              <a:t>Run8_25.09.0</a:t>
            </a:r>
            <a:r>
              <a:rPr lang="en-US" sz="2000" dirty="0" smtClean="0"/>
              <a:t> </a:t>
            </a:r>
            <a:endParaRPr lang="en-US" sz="2000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547664" y="6356351"/>
            <a:ext cx="4567386" cy="365125"/>
          </a:xfrm>
        </p:spPr>
        <p:txBody>
          <a:bodyPr/>
          <a:lstStyle/>
          <a:p>
            <a:r>
              <a:rPr lang="en-US" dirty="0" smtClean="0">
                <a:solidFill>
                  <a:srgbClr val="0385DD"/>
                </a:solidFill>
              </a:rPr>
              <a:t>BM@N, 15th Collab Meeting, 14-16 Oct, 2025 </a:t>
            </a:r>
            <a:endParaRPr lang="ru-RU" dirty="0">
              <a:solidFill>
                <a:srgbClr val="0385DD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539339"/>
            <a:ext cx="8948938" cy="24657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563888" y="4350999"/>
            <a:ext cx="3888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Developer </a:t>
            </a:r>
            <a:r>
              <a:rPr lang="en-US" sz="2000" dirty="0" smtClean="0"/>
              <a:t>version </a:t>
            </a:r>
            <a:r>
              <a:rPr lang="en-US" sz="2000" dirty="0" smtClean="0">
                <a:solidFill>
                  <a:srgbClr val="0385DD"/>
                </a:solidFill>
              </a:rPr>
              <a:t>Run8_dev_25.12.05</a:t>
            </a:r>
          </a:p>
          <a:p>
            <a:r>
              <a:rPr lang="en-US" sz="2000" dirty="0" smtClean="0">
                <a:solidFill>
                  <a:srgbClr val="0385DD"/>
                </a:solidFill>
              </a:rPr>
              <a:t>Run9_dev_25.12.10 (not approved)</a:t>
            </a:r>
            <a:endParaRPr lang="ru-RU" sz="2000" dirty="0">
              <a:solidFill>
                <a:srgbClr val="0385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59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02335"/>
            <a:ext cx="7903790" cy="734378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COPY SETUP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668C-1D03-4606-BB8C-B3075B64DBAA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5616" y="6492875"/>
            <a:ext cx="7272808" cy="365125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BM@N, 15th Collab Meeting, 14-16 Oct, 2025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920097"/>
            <a:ext cx="6669241" cy="453323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54" y="896137"/>
            <a:ext cx="9006375" cy="887436"/>
          </a:xfrm>
          <a:prstGeom prst="rect">
            <a:avLst/>
          </a:prstGeom>
        </p:spPr>
      </p:pic>
      <p:cxnSp>
        <p:nvCxnSpPr>
          <p:cNvPr id="15" name="Прямая со стрелкой 14"/>
          <p:cNvCxnSpPr/>
          <p:nvPr/>
        </p:nvCxnSpPr>
        <p:spPr>
          <a:xfrm flipH="1">
            <a:off x="7596336" y="1412776"/>
            <a:ext cx="648072" cy="57606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2051720" y="4869160"/>
            <a:ext cx="360040" cy="16237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79511" y="5301208"/>
            <a:ext cx="1484665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Was problem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1664177" y="5445224"/>
            <a:ext cx="387543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238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1592" y="831344"/>
            <a:ext cx="8305709" cy="5525007"/>
          </a:xfrm>
          <a:prstGeom prst="rect">
            <a:avLst/>
          </a:prstGeo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835696" y="6481677"/>
            <a:ext cx="4783410" cy="365125"/>
          </a:xfrm>
        </p:spPr>
        <p:txBody>
          <a:bodyPr/>
          <a:lstStyle/>
          <a:p>
            <a:r>
              <a:rPr lang="en-US" dirty="0" smtClean="0">
                <a:solidFill>
                  <a:srgbClr val="0385DD"/>
                </a:solidFill>
              </a:rPr>
              <a:t>BM@N, 15th Collab Meeting, 14-16 Oct, 2025 </a:t>
            </a:r>
            <a:endParaRPr lang="ru-RU" dirty="0">
              <a:solidFill>
                <a:srgbClr val="0385D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668C-1D03-4606-BB8C-B3075B64DBAA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51520" y="116633"/>
            <a:ext cx="864096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New </a:t>
            </a:r>
            <a:r>
              <a:rPr lang="en-US" sz="2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module/revisions</a:t>
            </a:r>
            <a:endParaRPr lang="ru-RU" sz="28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1592" y="5445224"/>
            <a:ext cx="8305709" cy="216024"/>
          </a:xfrm>
          <a:prstGeom prst="rect">
            <a:avLst/>
          </a:prstGeom>
          <a:noFill/>
          <a:ln>
            <a:solidFill>
              <a:srgbClr val="006C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41592" y="5032247"/>
            <a:ext cx="8305709" cy="216024"/>
          </a:xfrm>
          <a:prstGeom prst="rect">
            <a:avLst/>
          </a:prstGeom>
          <a:noFill/>
          <a:ln>
            <a:solidFill>
              <a:srgbClr val="006C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1592" y="6140327"/>
            <a:ext cx="8305709" cy="216024"/>
          </a:xfrm>
          <a:prstGeom prst="rect">
            <a:avLst/>
          </a:prstGeom>
          <a:noFill/>
          <a:ln>
            <a:solidFill>
              <a:srgbClr val="006C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32000" y="4392000"/>
            <a:ext cx="8305709" cy="216024"/>
          </a:xfrm>
          <a:prstGeom prst="rect">
            <a:avLst/>
          </a:prstGeom>
          <a:noFill/>
          <a:ln>
            <a:solidFill>
              <a:srgbClr val="006C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364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080" y="1988840"/>
            <a:ext cx="4071948" cy="2660141"/>
          </a:xfrm>
          <a:prstGeom prst="rect">
            <a:avLst/>
          </a:prstGeo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547664" y="6356351"/>
            <a:ext cx="4567386" cy="365125"/>
          </a:xfrm>
        </p:spPr>
        <p:txBody>
          <a:bodyPr/>
          <a:lstStyle/>
          <a:p>
            <a:r>
              <a:rPr lang="en-US" dirty="0" smtClean="0">
                <a:solidFill>
                  <a:srgbClr val="0385DD"/>
                </a:solidFill>
              </a:rPr>
              <a:t>BM@N, 15th Collab Meeting, 14-16 Oct, 2025 </a:t>
            </a:r>
            <a:endParaRPr lang="ru-RU" dirty="0">
              <a:solidFill>
                <a:srgbClr val="0385D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668C-1D03-4606-BB8C-B3075B64DBAA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11560" y="102335"/>
            <a:ext cx="7903790" cy="734378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Compare Geometry Run9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1988840"/>
            <a:ext cx="3886646" cy="28997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3304" y="1460943"/>
            <a:ext cx="385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Macro (</a:t>
            </a:r>
            <a:r>
              <a:rPr lang="en-US" b="1" dirty="0" smtClean="0">
                <a:solidFill>
                  <a:srgbClr val="7030A0"/>
                </a:solidFill>
              </a:rPr>
              <a:t>geometry_run9.C) geometry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050" y="1460943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DB geometry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874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05668" y="1916832"/>
            <a:ext cx="4186812" cy="2736305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668C-1D03-4606-BB8C-B3075B64DBAA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79" y="1916832"/>
            <a:ext cx="4585314" cy="2736305"/>
          </a:xfrm>
          <a:prstGeom prst="rect">
            <a:avLst/>
          </a:prstGeom>
        </p:spPr>
      </p:pic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87624" y="6379221"/>
            <a:ext cx="7272808" cy="365125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BM@N, 15th Collab Meeting, 14-16 Oct, 2025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611560" y="102335"/>
            <a:ext cx="7903790" cy="734378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Compare Reconstruction Run8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043608" y="1471461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Use </a:t>
            </a:r>
            <a:r>
              <a:rPr lang="en-US" b="1" dirty="0" err="1" smtClean="0">
                <a:solidFill>
                  <a:srgbClr val="7030A0"/>
                </a:solidFill>
              </a:rPr>
              <a:t>UniDb</a:t>
            </a:r>
            <a:r>
              <a:rPr lang="en-US" b="1" dirty="0" smtClean="0">
                <a:solidFill>
                  <a:srgbClr val="7030A0"/>
                </a:solidFill>
              </a:rPr>
              <a:t> geometry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08104" y="1471461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Use </a:t>
            </a:r>
            <a:r>
              <a:rPr lang="en-US" b="1" dirty="0" err="1" smtClean="0">
                <a:solidFill>
                  <a:srgbClr val="7030A0"/>
                </a:solidFill>
              </a:rPr>
              <a:t>GeoDb</a:t>
            </a:r>
            <a:r>
              <a:rPr lang="en-US" b="1" dirty="0" smtClean="0">
                <a:solidFill>
                  <a:srgbClr val="7030A0"/>
                </a:solidFill>
              </a:rPr>
              <a:t> geometry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341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02334"/>
            <a:ext cx="7886700" cy="1325563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API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668C-1D03-4606-BB8C-B3075B64DBAA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865" y="1196752"/>
            <a:ext cx="7886700" cy="4351338"/>
          </a:xfrm>
        </p:spPr>
        <p:txBody>
          <a:bodyPr/>
          <a:lstStyle/>
          <a:p>
            <a:r>
              <a:rPr lang="en-US" dirty="0" err="1">
                <a:solidFill>
                  <a:srgbClr val="00B050"/>
                </a:solidFill>
              </a:rPr>
              <a:t>int</a:t>
            </a:r>
            <a:r>
              <a:rPr lang="en-US" dirty="0"/>
              <a:t> </a:t>
            </a:r>
            <a:r>
              <a:rPr lang="en-US" dirty="0" err="1">
                <a:solidFill>
                  <a:srgbClr val="0070C0"/>
                </a:solidFill>
              </a:rPr>
              <a:t>LoadSetupToGeoManager</a:t>
            </a:r>
            <a:r>
              <a:rPr lang="en-US" dirty="0"/>
              <a:t>(</a:t>
            </a:r>
            <a:r>
              <a:rPr lang="en-US" dirty="0" err="1">
                <a:solidFill>
                  <a:srgbClr val="00B050"/>
                </a:solidFill>
              </a:rPr>
              <a:t>string_view</a:t>
            </a:r>
            <a:r>
              <a:rPr lang="en-US" dirty="0"/>
              <a:t> </a:t>
            </a:r>
            <a:r>
              <a:rPr lang="en-US" dirty="0" err="1"/>
              <a:t>setup_tag</a:t>
            </a:r>
            <a:r>
              <a:rPr lang="en-US" dirty="0"/>
              <a:t>);  // 0 - </a:t>
            </a:r>
            <a:r>
              <a:rPr lang="en-US" dirty="0" smtClean="0"/>
              <a:t>loaded</a:t>
            </a:r>
            <a:r>
              <a:rPr lang="ru-RU" dirty="0" smtClean="0"/>
              <a:t>, </a:t>
            </a:r>
            <a:r>
              <a:rPr lang="en-US" dirty="0" smtClean="0"/>
              <a:t>not</a:t>
            </a:r>
            <a:r>
              <a:rPr lang="ru-RU" dirty="0" smtClean="0"/>
              <a:t> </a:t>
            </a:r>
            <a:r>
              <a:rPr lang="ru-RU" dirty="0"/>
              <a:t>0 </a:t>
            </a:r>
            <a:r>
              <a:rPr lang="ru-RU" dirty="0" smtClean="0"/>
              <a:t>– </a:t>
            </a:r>
            <a:r>
              <a:rPr lang="en-US" dirty="0" smtClean="0"/>
              <a:t>error code</a:t>
            </a:r>
            <a:r>
              <a:rPr lang="ru-RU" dirty="0" smtClean="0"/>
              <a:t>  </a:t>
            </a:r>
            <a:endParaRPr lang="en-US" dirty="0" smtClean="0"/>
          </a:p>
          <a:p>
            <a:pPr lvl="1"/>
            <a:r>
              <a:rPr lang="en-US" dirty="0" smtClean="0"/>
              <a:t>It will try to upload geometry from server if local </a:t>
            </a:r>
            <a:r>
              <a:rPr lang="en-US" dirty="0" err="1" smtClean="0"/>
              <a:t>db</a:t>
            </a:r>
            <a:r>
              <a:rPr lang="en-US" dirty="0" smtClean="0"/>
              <a:t> has not this tag</a:t>
            </a:r>
            <a:r>
              <a:rPr lang="ru-RU" dirty="0" smtClean="0"/>
              <a:t>       </a:t>
            </a:r>
            <a:endParaRPr lang="en-US" dirty="0" smtClean="0"/>
          </a:p>
          <a:p>
            <a:r>
              <a:rPr lang="en-US" dirty="0" err="1" smtClean="0">
                <a:solidFill>
                  <a:srgbClr val="00B050"/>
                </a:solidFill>
              </a:rPr>
              <a:t>int</a:t>
            </a:r>
            <a:r>
              <a:rPr lang="en-US" dirty="0" smtClean="0"/>
              <a:t> </a:t>
            </a:r>
            <a:r>
              <a:rPr lang="en-US" dirty="0" err="1">
                <a:solidFill>
                  <a:srgbClr val="0070C0"/>
                </a:solidFill>
              </a:rPr>
              <a:t>LoadSetupToFairRunSim</a:t>
            </a:r>
            <a:r>
              <a:rPr lang="en-US" dirty="0"/>
              <a:t>(</a:t>
            </a:r>
            <a:r>
              <a:rPr lang="en-US" dirty="0" err="1">
                <a:solidFill>
                  <a:srgbClr val="00B050"/>
                </a:solidFill>
              </a:rPr>
              <a:t>string_view</a:t>
            </a:r>
            <a:r>
              <a:rPr lang="en-US" dirty="0"/>
              <a:t> </a:t>
            </a:r>
            <a:r>
              <a:rPr lang="en-US" dirty="0" err="1"/>
              <a:t>setup_tag</a:t>
            </a:r>
            <a:r>
              <a:rPr lang="en-US" dirty="0"/>
              <a:t>);  // 0 - loaded</a:t>
            </a:r>
            <a:r>
              <a:rPr lang="ru-RU" dirty="0" smtClean="0"/>
              <a:t>, </a:t>
            </a:r>
            <a:r>
              <a:rPr lang="en-US" dirty="0"/>
              <a:t>not</a:t>
            </a:r>
            <a:r>
              <a:rPr lang="ru-RU" dirty="0"/>
              <a:t> 0 – </a:t>
            </a:r>
            <a:r>
              <a:rPr lang="en-US" dirty="0"/>
              <a:t>error code</a:t>
            </a:r>
            <a:r>
              <a:rPr lang="ru-RU" dirty="0" smtClean="0"/>
              <a:t>         </a:t>
            </a:r>
            <a:endParaRPr lang="en-US" dirty="0" smtClean="0"/>
          </a:p>
          <a:p>
            <a:pPr lvl="1"/>
            <a:r>
              <a:rPr lang="en-US" dirty="0"/>
              <a:t>It will try to upload geometry from server if local </a:t>
            </a:r>
            <a:r>
              <a:rPr lang="en-US" dirty="0" err="1"/>
              <a:t>db</a:t>
            </a:r>
            <a:r>
              <a:rPr lang="en-US" dirty="0"/>
              <a:t> has not this tag</a:t>
            </a:r>
            <a:endParaRPr lang="en-US" dirty="0" smtClean="0"/>
          </a:p>
          <a:p>
            <a:r>
              <a:rPr lang="en-US" dirty="0" err="1" smtClean="0">
                <a:solidFill>
                  <a:srgbClr val="00B050"/>
                </a:solidFill>
              </a:rPr>
              <a:t>FairField</a:t>
            </a:r>
            <a:r>
              <a:rPr lang="en-US" dirty="0">
                <a:solidFill>
                  <a:srgbClr val="00B050"/>
                </a:solidFill>
              </a:rPr>
              <a:t>*</a:t>
            </a:r>
            <a:r>
              <a:rPr lang="en-US" dirty="0"/>
              <a:t> </a:t>
            </a:r>
            <a:r>
              <a:rPr lang="en-US" dirty="0" err="1">
                <a:solidFill>
                  <a:srgbClr val="0070C0"/>
                </a:solidFill>
              </a:rPr>
              <a:t>GetMagneticField</a:t>
            </a:r>
            <a:r>
              <a:rPr lang="en-US" dirty="0"/>
              <a:t>(</a:t>
            </a:r>
            <a:r>
              <a:rPr lang="en-US" dirty="0">
                <a:solidFill>
                  <a:srgbClr val="00B050"/>
                </a:solidFill>
              </a:rPr>
              <a:t>double</a:t>
            </a:r>
            <a:r>
              <a:rPr lang="en-US" dirty="0"/>
              <a:t> scale = 0);   // </a:t>
            </a:r>
            <a:r>
              <a:rPr lang="en-US" dirty="0" err="1"/>
              <a:t>nullptr</a:t>
            </a:r>
            <a:r>
              <a:rPr lang="en-US" dirty="0"/>
              <a:t> </a:t>
            </a:r>
            <a:r>
              <a:rPr lang="en-US" dirty="0" smtClean="0"/>
              <a:t>– no Field</a:t>
            </a:r>
            <a:r>
              <a:rPr lang="ru-RU" dirty="0" smtClean="0"/>
              <a:t>         </a:t>
            </a:r>
            <a:endParaRPr lang="en-US" dirty="0" smtClean="0"/>
          </a:p>
          <a:p>
            <a:r>
              <a:rPr lang="en-US" dirty="0" err="1" smtClean="0">
                <a:solidFill>
                  <a:srgbClr val="00B050"/>
                </a:solidFill>
              </a:rPr>
              <a:t>string_view</a:t>
            </a:r>
            <a:r>
              <a:rPr lang="en-US" dirty="0" smtClean="0"/>
              <a:t> </a:t>
            </a:r>
            <a:r>
              <a:rPr lang="en-US" dirty="0" err="1">
                <a:solidFill>
                  <a:srgbClr val="0070C0"/>
                </a:solidFill>
              </a:rPr>
              <a:t>GetParameterFile</a:t>
            </a:r>
            <a:r>
              <a:rPr lang="en-US" dirty="0"/>
              <a:t>(</a:t>
            </a:r>
            <a:r>
              <a:rPr lang="en-US" dirty="0" err="1">
                <a:solidFill>
                  <a:srgbClr val="00B050"/>
                </a:solidFill>
              </a:rPr>
              <a:t>string_view</a:t>
            </a:r>
            <a:r>
              <a:rPr lang="en-US" dirty="0"/>
              <a:t> </a:t>
            </a:r>
            <a:r>
              <a:rPr lang="en-US" dirty="0" err="1"/>
              <a:t>detector_name</a:t>
            </a:r>
            <a:r>
              <a:rPr lang="en-US" dirty="0"/>
              <a:t>);  // "" </a:t>
            </a:r>
            <a:r>
              <a:rPr lang="en-US" dirty="0" smtClean="0"/>
              <a:t>– no parameter file</a:t>
            </a:r>
            <a:endParaRPr lang="ru-RU" dirty="0"/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87624" y="6379221"/>
            <a:ext cx="7272808" cy="365125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BM@N, 15th Collab Meeting, 14-16 Oct, 2025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91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764705"/>
            <a:ext cx="7975798" cy="5400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</a:rPr>
              <a:t>#</a:t>
            </a:r>
            <a:r>
              <a:rPr lang="en-US" dirty="0" err="1">
                <a:solidFill>
                  <a:srgbClr val="7030A0"/>
                </a:solidFill>
              </a:rPr>
              <a:t>ifdef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smtClean="0">
                <a:solidFill>
                  <a:srgbClr val="7030A0"/>
                </a:solidFill>
              </a:rPr>
              <a:t>USE_GEODB</a:t>
            </a:r>
            <a:endParaRPr lang="en-US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chemeClr val="accent6"/>
                </a:solidFill>
              </a:rPr>
              <a:t>GeoSetup</a:t>
            </a:r>
            <a:r>
              <a:rPr lang="en-US" dirty="0" smtClean="0"/>
              <a:t> </a:t>
            </a:r>
            <a:r>
              <a:rPr lang="en-US" dirty="0" err="1"/>
              <a:t>gSetup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chemeClr val="accent6"/>
                </a:solidFill>
              </a:rPr>
              <a:t>int</a:t>
            </a:r>
            <a:r>
              <a:rPr lang="en-US" dirty="0" smtClean="0"/>
              <a:t> </a:t>
            </a:r>
            <a:r>
              <a:rPr lang="en-US" dirty="0" err="1"/>
              <a:t>errStatus</a:t>
            </a:r>
            <a:r>
              <a:rPr lang="en-US" dirty="0"/>
              <a:t>=</a:t>
            </a:r>
            <a:r>
              <a:rPr lang="en-US" dirty="0" err="1"/>
              <a:t>gSetup.</a:t>
            </a:r>
            <a:r>
              <a:rPr lang="en-US" dirty="0" err="1">
                <a:solidFill>
                  <a:srgbClr val="0385DD"/>
                </a:solidFill>
              </a:rPr>
              <a:t>LoadSetupToFairRunSim</a:t>
            </a:r>
            <a:r>
              <a:rPr lang="en-US" dirty="0"/>
              <a:t>("run8_25.09.0");</a:t>
            </a:r>
          </a:p>
          <a:p>
            <a:pPr marL="0" indent="0">
              <a:buNone/>
            </a:pPr>
            <a:r>
              <a:rPr lang="en-US" dirty="0" smtClean="0"/>
              <a:t>if(</a:t>
            </a:r>
            <a:r>
              <a:rPr lang="en-US" dirty="0" err="1" smtClean="0"/>
              <a:t>errStatus</a:t>
            </a:r>
            <a:r>
              <a:rPr lang="en-US" dirty="0"/>
              <a:t>!=0){</a:t>
            </a:r>
          </a:p>
          <a:p>
            <a:pPr marL="0" indent="0">
              <a:buNone/>
            </a:pPr>
            <a:r>
              <a:rPr lang="en-US" dirty="0"/>
              <a:t>       </a:t>
            </a:r>
            <a:r>
              <a:rPr lang="en-US" dirty="0" err="1"/>
              <a:t>cout</a:t>
            </a:r>
            <a:r>
              <a:rPr lang="en-US" dirty="0"/>
              <a:t> &lt;&lt; "</a:t>
            </a:r>
            <a:r>
              <a:rPr lang="en-US" dirty="0">
                <a:solidFill>
                  <a:srgbClr val="FF0000"/>
                </a:solidFill>
              </a:rPr>
              <a:t>ERROR: Geometry not loaded. Error status</a:t>
            </a:r>
            <a:r>
              <a:rPr lang="en-US" dirty="0"/>
              <a:t> "&lt;&lt;</a:t>
            </a:r>
            <a:r>
              <a:rPr lang="en-US" dirty="0" err="1"/>
              <a:t>errStatus</a:t>
            </a:r>
            <a:r>
              <a:rPr lang="en-US" dirty="0"/>
              <a:t>&lt;&lt; </a:t>
            </a:r>
            <a:r>
              <a:rPr lang="en-US" dirty="0" err="1"/>
              <a:t>endl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       exit(-1);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}</a:t>
            </a:r>
            <a:endParaRPr lang="en-US" dirty="0"/>
          </a:p>
          <a:p>
            <a:pPr marL="0" indent="0">
              <a:buNone/>
            </a:pPr>
            <a:r>
              <a:rPr lang="en-US" dirty="0" err="1">
                <a:solidFill>
                  <a:schemeClr val="accent6"/>
                </a:solidFill>
              </a:rPr>
              <a:t>BmnFieldMap</a:t>
            </a:r>
            <a:r>
              <a:rPr lang="en-US" dirty="0" smtClean="0">
                <a:solidFill>
                  <a:schemeClr val="accent6"/>
                </a:solidFill>
              </a:rPr>
              <a:t>*</a:t>
            </a:r>
            <a:r>
              <a:rPr lang="en-US" dirty="0" smtClean="0"/>
              <a:t> </a:t>
            </a:r>
            <a:r>
              <a:rPr lang="en-US" dirty="0" err="1" smtClean="0"/>
              <a:t>magField</a:t>
            </a:r>
            <a:r>
              <a:rPr lang="en-US" dirty="0" smtClean="0"/>
              <a:t> =</a:t>
            </a:r>
            <a:r>
              <a:rPr lang="en-US" dirty="0" err="1" smtClean="0"/>
              <a:t>dynamic_cast</a:t>
            </a:r>
            <a:r>
              <a:rPr lang="en-US" dirty="0" smtClean="0"/>
              <a:t>&lt;</a:t>
            </a:r>
            <a:r>
              <a:rPr lang="en-US" dirty="0" err="1" smtClean="0">
                <a:solidFill>
                  <a:schemeClr val="accent6"/>
                </a:solidFill>
              </a:rPr>
              <a:t>BmnFieldMap</a:t>
            </a:r>
            <a:r>
              <a:rPr lang="en-US" dirty="0" smtClean="0">
                <a:solidFill>
                  <a:schemeClr val="accent6"/>
                </a:solidFill>
              </a:rPr>
              <a:t>*</a:t>
            </a:r>
            <a:r>
              <a:rPr lang="en-US" dirty="0" smtClean="0"/>
              <a:t>&gt;(</a:t>
            </a:r>
            <a:r>
              <a:rPr lang="en-US" dirty="0" err="1"/>
              <a:t>gSetup.</a:t>
            </a:r>
            <a:r>
              <a:rPr lang="en-US" dirty="0" err="1">
                <a:solidFill>
                  <a:srgbClr val="0385DD"/>
                </a:solidFill>
              </a:rPr>
              <a:t>GetMagneticField</a:t>
            </a:r>
            <a:r>
              <a:rPr lang="en-US" dirty="0"/>
              <a:t>());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668C-1D03-4606-BB8C-B3075B64DBAA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83568" y="102335"/>
            <a:ext cx="7831782" cy="6623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Usage in </a:t>
            </a:r>
            <a:r>
              <a:rPr lang="en-US" sz="3200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run_sim_bmn.C</a:t>
            </a:r>
            <a:endParaRPr lang="ru-RU" dirty="0"/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547664" y="6356351"/>
            <a:ext cx="4567386" cy="365125"/>
          </a:xfrm>
        </p:spPr>
        <p:txBody>
          <a:bodyPr/>
          <a:lstStyle/>
          <a:p>
            <a:r>
              <a:rPr lang="en-US" dirty="0" smtClean="0">
                <a:solidFill>
                  <a:srgbClr val="0385DD"/>
                </a:solidFill>
              </a:rPr>
              <a:t>BM@N, 15th Collab Meeting, 14-16 Oct, 2025 </a:t>
            </a:r>
            <a:endParaRPr lang="ru-RU" dirty="0">
              <a:solidFill>
                <a:srgbClr val="0385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7466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5602" y="548680"/>
            <a:ext cx="7416824" cy="551347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</a:rPr>
              <a:t>Geometry System: Next steps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711627" y="6356351"/>
            <a:ext cx="2057400" cy="365125"/>
          </a:xfrm>
        </p:spPr>
        <p:txBody>
          <a:bodyPr/>
          <a:lstStyle/>
          <a:p>
            <a:fld id="{9873668C-1D03-4606-BB8C-B3075B64DBAA}" type="slidenum">
              <a:rPr lang="ru-RU" sz="1800" smtClean="0">
                <a:solidFill>
                  <a:schemeClr val="accent1">
                    <a:lumMod val="75000"/>
                  </a:schemeClr>
                </a:solidFill>
              </a:rPr>
              <a:pPr/>
              <a:t>18</a:t>
            </a:fld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859899" y="2060848"/>
            <a:ext cx="7886700" cy="3816424"/>
          </a:xfrm>
        </p:spPr>
        <p:txBody>
          <a:bodyPr>
            <a:normAutofit/>
          </a:bodyPr>
          <a:lstStyle/>
          <a:p>
            <a:r>
              <a:rPr lang="en-US" sz="31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Approve run9 setup (require check </a:t>
            </a:r>
            <a:r>
              <a:rPr lang="en-US" sz="3100" dirty="0" err="1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config</a:t>
            </a:r>
            <a:r>
              <a:rPr lang="en-US" sz="31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files)</a:t>
            </a:r>
          </a:p>
          <a:p>
            <a:r>
              <a:rPr lang="en-US" sz="31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Wait </a:t>
            </a:r>
            <a:r>
              <a:rPr lang="en-US" sz="3100" dirty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for feedback on </a:t>
            </a:r>
            <a:r>
              <a:rPr lang="en-US" sz="31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new branch </a:t>
            </a:r>
            <a:r>
              <a:rPr lang="en-US" sz="31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with DB</a:t>
            </a:r>
          </a:p>
          <a:p>
            <a:r>
              <a:rPr lang="en-US" sz="31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Merge branch to main </a:t>
            </a:r>
            <a:r>
              <a:rPr lang="en-US" sz="3100" dirty="0" err="1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git</a:t>
            </a:r>
            <a:r>
              <a:rPr lang="en-US" sz="31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(no any changes for users after merge)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Moving to use REST API in all public communications</a:t>
            </a:r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87624" y="6379221"/>
            <a:ext cx="7272808" cy="365125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BM@N, 15th Collab Meeting, 14-16 Oct, 2025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41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76859"/>
            <a:ext cx="8568952" cy="5283968"/>
          </a:xfrm>
        </p:spPr>
        <p:txBody>
          <a:bodyPr>
            <a:noAutofit/>
          </a:bodyPr>
          <a:lstStyle/>
          <a:p>
            <a:endParaRPr lang="en-US" sz="2800" dirty="0" smtClean="0">
              <a:solidFill>
                <a:srgbClr val="002060"/>
              </a:solidFill>
              <a:latin typeface="Arial Rounded MT Bold" panose="020F070403050403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endParaRPr lang="en-US" sz="2800" dirty="0">
              <a:solidFill>
                <a:srgbClr val="002060"/>
              </a:solidFill>
              <a:latin typeface="Arial Rounded MT Bold" panose="020F070403050403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4000" dirty="0" smtClean="0">
              <a:solidFill>
                <a:srgbClr val="002060"/>
              </a:solidFill>
              <a:latin typeface="Arial Rounded MT Bold" panose="020F070403050403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The Configuration Information System</a:t>
            </a:r>
            <a:endParaRPr lang="en-US" sz="4000" dirty="0">
              <a:solidFill>
                <a:srgbClr val="002060"/>
              </a:solidFill>
              <a:latin typeface="Arial Rounded MT Bold" panose="020F070403050403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388424" y="6356350"/>
            <a:ext cx="504056" cy="387996"/>
          </a:xfrm>
        </p:spPr>
        <p:txBody>
          <a:bodyPr/>
          <a:lstStyle/>
          <a:p>
            <a:fld id="{9873668C-1D03-4606-BB8C-B3075B64DBAA}" type="slidenum">
              <a:rPr lang="ru-RU" sz="1800" smtClean="0">
                <a:solidFill>
                  <a:schemeClr val="accent1">
                    <a:lumMod val="75000"/>
                  </a:schemeClr>
                </a:solidFill>
              </a:rPr>
              <a:pPr/>
              <a:t>2</a:t>
            </a:fld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87624" y="6379221"/>
            <a:ext cx="7272808" cy="365125"/>
          </a:xfrm>
        </p:spPr>
        <p:txBody>
          <a:bodyPr/>
          <a:lstStyle/>
          <a:p>
            <a:r>
              <a:rPr lang="en-US" smtClean="0">
                <a:solidFill>
                  <a:schemeClr val="accent1">
                    <a:lumMod val="75000"/>
                  </a:schemeClr>
                </a:solidFill>
              </a:rPr>
              <a:t>BM@N, 15th Collab Meeting, 14-16 Oct, 2025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65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498080" cy="76470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Configuration: Possibilities</a:t>
            </a:r>
            <a:endParaRPr lang="ru-RU" sz="3200" b="1" i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76859"/>
            <a:ext cx="8640960" cy="5283968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can store and provide configuration data for online processing :</a:t>
            </a:r>
          </a:p>
          <a:p>
            <a:pPr lvl="1"/>
            <a:r>
              <a:rPr lang="en-US" sz="2400" dirty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set of various detectors configuration parameters (working voltage etc.)</a:t>
            </a:r>
          </a:p>
          <a:p>
            <a:pPr lvl="1"/>
            <a:r>
              <a:rPr lang="en-US" sz="2400" dirty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setup data including sequences of software tasks with their dependencies </a:t>
            </a:r>
          </a:p>
          <a:p>
            <a:r>
              <a:rPr lang="en-US" sz="2800" dirty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can start, stop and monitor setup tasks during experiment sessions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can use web interface to supports data bases and operations with </a:t>
            </a:r>
            <a:r>
              <a:rPr lang="en-US" sz="2800" dirty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setup tasks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388424" y="6356350"/>
            <a:ext cx="504056" cy="387996"/>
          </a:xfrm>
        </p:spPr>
        <p:txBody>
          <a:bodyPr/>
          <a:lstStyle/>
          <a:p>
            <a:fld id="{9873668C-1D03-4606-BB8C-B3075B64DBAA}" type="slidenum">
              <a:rPr lang="ru-RU" sz="1800" smtClean="0">
                <a:solidFill>
                  <a:schemeClr val="accent1">
                    <a:lumMod val="75000"/>
                  </a:schemeClr>
                </a:solidFill>
              </a:rPr>
              <a:pPr/>
              <a:t>3</a:t>
            </a:fld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87624" y="6379221"/>
            <a:ext cx="7272808" cy="365125"/>
          </a:xfrm>
        </p:spPr>
        <p:txBody>
          <a:bodyPr/>
          <a:lstStyle/>
          <a:p>
            <a:r>
              <a:rPr lang="en-US" smtClean="0">
                <a:solidFill>
                  <a:schemeClr val="accent1">
                    <a:lumMod val="75000"/>
                  </a:schemeClr>
                </a:solidFill>
              </a:rPr>
              <a:t>BM@N, 15th Collab Meeting, 14-16 Oct, 2025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48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</a:rPr>
              <a:t>BM@N </a:t>
            </a:r>
            <a:r>
              <a:rPr lang="en-US" sz="3600" b="1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</a:rPr>
              <a:t>Configuration </a:t>
            </a:r>
            <a:br>
              <a:rPr lang="en-US" sz="3600" b="1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</a:rPr>
            </a:br>
            <a:r>
              <a:rPr lang="en-US" sz="3600" b="1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</a:rPr>
              <a:t>Information </a:t>
            </a:r>
            <a:r>
              <a:rPr lang="en-US" sz="3600" b="1" dirty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</a:rPr>
              <a:t>System and online processes diagram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668C-1D03-4606-BB8C-B3075B64DBAA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37A57428-A04C-4DD4-9474-8AF1CF75EA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48078" y="1825625"/>
            <a:ext cx="6447844" cy="4351338"/>
          </a:xfrm>
          <a:prstGeom prst="rect">
            <a:avLst/>
          </a:prstGeom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250882324"/>
              </p:ext>
            </p:extLst>
          </p:nvPr>
        </p:nvGraphicFramePr>
        <p:xfrm>
          <a:off x="2843808" y="3212976"/>
          <a:ext cx="1595224" cy="46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54580721"/>
              </p:ext>
            </p:extLst>
          </p:nvPr>
        </p:nvGraphicFramePr>
        <p:xfrm>
          <a:off x="6372200" y="4941168"/>
          <a:ext cx="1595224" cy="46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901518478"/>
              </p:ext>
            </p:extLst>
          </p:nvPr>
        </p:nvGraphicFramePr>
        <p:xfrm>
          <a:off x="7084061" y="4002744"/>
          <a:ext cx="1595224" cy="46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1595843"/>
              </p:ext>
            </p:extLst>
          </p:nvPr>
        </p:nvGraphicFramePr>
        <p:xfrm>
          <a:off x="6344334" y="2342642"/>
          <a:ext cx="1595224" cy="46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sp>
        <p:nvSpPr>
          <p:cNvPr id="12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87624" y="6379221"/>
            <a:ext cx="7272808" cy="365125"/>
          </a:xfrm>
        </p:spPr>
        <p:txBody>
          <a:bodyPr/>
          <a:lstStyle/>
          <a:p>
            <a:r>
              <a:rPr lang="en-US" smtClean="0">
                <a:solidFill>
                  <a:schemeClr val="accent1">
                    <a:lumMod val="75000"/>
                  </a:schemeClr>
                </a:solidFill>
              </a:rPr>
              <a:t>BM@N, 15th Collab Meeting, 14-16 Oct, 2025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41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8461"/>
            <a:ext cx="7886700" cy="82825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Tests on production system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92696"/>
            <a:ext cx="7975798" cy="5484267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Testing of the production system at the end of May</a:t>
            </a:r>
            <a:endParaRPr lang="en-US" sz="2400" dirty="0" smtClean="0">
              <a:solidFill>
                <a:srgbClr val="7030A0"/>
              </a:solidFill>
            </a:endParaRPr>
          </a:p>
          <a:p>
            <a:pPr lvl="1"/>
            <a:r>
              <a:rPr lang="en-US" sz="2000" dirty="0" smtClean="0"/>
              <a:t>User </a:t>
            </a:r>
            <a:r>
              <a:rPr lang="en-US" sz="2000" dirty="0"/>
              <a:t>knows if manager did not start or was </a:t>
            </a:r>
            <a:r>
              <a:rPr lang="en-US" sz="2000" dirty="0" smtClean="0"/>
              <a:t>crashed</a:t>
            </a:r>
          </a:p>
          <a:p>
            <a:pPr lvl="2"/>
            <a:r>
              <a:rPr lang="en-US" sz="1600" dirty="0"/>
              <a:t>periodic (once per several seconds) requests to configuration Manager asking if it's </a:t>
            </a:r>
            <a:r>
              <a:rPr lang="en-US" sz="1600" dirty="0" smtClean="0"/>
              <a:t>alive</a:t>
            </a:r>
          </a:p>
          <a:p>
            <a:pPr lvl="3"/>
            <a:r>
              <a:rPr lang="en-US" sz="1450" dirty="0" smtClean="0"/>
              <a:t>update command (request from web) bug fixed</a:t>
            </a:r>
          </a:p>
          <a:p>
            <a:pPr lvl="1"/>
            <a:r>
              <a:rPr lang="en-US" sz="2000" dirty="0" smtClean="0"/>
              <a:t>Correction </a:t>
            </a:r>
            <a:r>
              <a:rPr lang="en-US" sz="2000" dirty="0"/>
              <a:t>log statuses (</a:t>
            </a:r>
            <a:r>
              <a:rPr lang="en-US" sz="2000" dirty="0">
                <a:solidFill>
                  <a:srgbClr val="FF0000"/>
                </a:solidFill>
              </a:rPr>
              <a:t>ERROR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FF0000"/>
                </a:solidFill>
              </a:rPr>
              <a:t>SERVER_ERROR,</a:t>
            </a:r>
            <a:r>
              <a:rPr lang="en-US" sz="2000" dirty="0" smtClean="0"/>
              <a:t> </a:t>
            </a:r>
            <a:r>
              <a:rPr lang="en-US" sz="2000" dirty="0">
                <a:solidFill>
                  <a:srgbClr val="FFC000"/>
                </a:solidFill>
              </a:rPr>
              <a:t>WARNING</a:t>
            </a:r>
            <a:r>
              <a:rPr lang="en-US" sz="2000" dirty="0"/>
              <a:t>, </a:t>
            </a:r>
            <a:r>
              <a:rPr lang="en-US" sz="2000" dirty="0" smtClean="0">
                <a:solidFill>
                  <a:srgbClr val="FFC000"/>
                </a:solidFill>
              </a:rPr>
              <a:t>DEBUG, </a:t>
            </a:r>
            <a:r>
              <a:rPr lang="en-US" sz="2000" dirty="0" smtClean="0">
                <a:solidFill>
                  <a:srgbClr val="006C31"/>
                </a:solidFill>
              </a:rPr>
              <a:t>INFO,</a:t>
            </a:r>
            <a:r>
              <a:rPr lang="en-US" sz="2000" dirty="0">
                <a:solidFill>
                  <a:srgbClr val="006C31"/>
                </a:solidFill>
              </a:rPr>
              <a:t> </a:t>
            </a:r>
            <a:r>
              <a:rPr lang="en-US" sz="2000" dirty="0" smtClean="0">
                <a:solidFill>
                  <a:srgbClr val="006C31"/>
                </a:solidFill>
              </a:rPr>
              <a:t>SYSTEM_INFO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Get </a:t>
            </a:r>
            <a:r>
              <a:rPr lang="en-US" sz="2000" dirty="0"/>
              <a:t>session log bug </a:t>
            </a:r>
            <a:r>
              <a:rPr lang="en-US" sz="2000" dirty="0" smtClean="0"/>
              <a:t>fixed (before was fixed but only in debug mode)</a:t>
            </a:r>
          </a:p>
          <a:p>
            <a:pPr lvl="1"/>
            <a:r>
              <a:rPr lang="en-US" sz="2000" dirty="0" smtClean="0"/>
              <a:t>Small improvements of GUI</a:t>
            </a:r>
          </a:p>
          <a:p>
            <a:r>
              <a:rPr lang="en-US" sz="2400" dirty="0">
                <a:solidFill>
                  <a:srgbClr val="7030A0"/>
                </a:solidFill>
              </a:rPr>
              <a:t>Testing of the production system at </a:t>
            </a:r>
            <a:r>
              <a:rPr lang="en-US" sz="2400" dirty="0" smtClean="0">
                <a:solidFill>
                  <a:srgbClr val="7030A0"/>
                </a:solidFill>
              </a:rPr>
              <a:t>July</a:t>
            </a:r>
          </a:p>
          <a:p>
            <a:pPr lvl="1"/>
            <a:r>
              <a:rPr lang="en-US" sz="2000" dirty="0"/>
              <a:t>crashes during start and stop setup fixed (</a:t>
            </a:r>
            <a:r>
              <a:rPr lang="en-US" sz="2000" dirty="0" err="1"/>
              <a:t>mutex</a:t>
            </a:r>
            <a:r>
              <a:rPr lang="en-US" sz="2000" dirty="0"/>
              <a:t> added in some place</a:t>
            </a:r>
            <a:r>
              <a:rPr lang="en-US" sz="2000" dirty="0" smtClean="0"/>
              <a:t>)</a:t>
            </a:r>
          </a:p>
          <a:p>
            <a:pPr lvl="2"/>
            <a:r>
              <a:rPr lang="en-US" sz="1600" dirty="0"/>
              <a:t>this multithread bug became reproducible when a lot of "</a:t>
            </a:r>
            <a:r>
              <a:rPr lang="en-US" sz="1600" dirty="0" err="1"/>
              <a:t>isAlive</a:t>
            </a:r>
            <a:r>
              <a:rPr lang="en-US" sz="1600" dirty="0"/>
              <a:t>" requests </a:t>
            </a:r>
            <a:r>
              <a:rPr lang="en-US" sz="1600" dirty="0" smtClean="0"/>
              <a:t>appeared</a:t>
            </a:r>
            <a:endParaRPr lang="en-US" sz="2000" dirty="0" smtClean="0"/>
          </a:p>
          <a:p>
            <a:pPr lvl="1"/>
            <a:r>
              <a:rPr lang="en-US" sz="2000" dirty="0" smtClean="0"/>
              <a:t>all </a:t>
            </a:r>
            <a:r>
              <a:rPr lang="en-US" sz="2000" dirty="0"/>
              <a:t>code clean up</a:t>
            </a:r>
            <a:endParaRPr lang="en-US" sz="2000" dirty="0" smtClean="0"/>
          </a:p>
          <a:p>
            <a:pPr lvl="2"/>
            <a:r>
              <a:rPr lang="en-US" sz="1600" dirty="0"/>
              <a:t>unused methods </a:t>
            </a:r>
            <a:r>
              <a:rPr lang="en-US" sz="1600" dirty="0" smtClean="0"/>
              <a:t>removed</a:t>
            </a:r>
          </a:p>
          <a:p>
            <a:pPr lvl="2"/>
            <a:r>
              <a:rPr lang="en-US" sz="1600" dirty="0"/>
              <a:t>debug comments removed</a:t>
            </a:r>
            <a:endParaRPr lang="en-US" sz="1600" dirty="0" smtClean="0"/>
          </a:p>
          <a:p>
            <a:r>
              <a:rPr lang="en-US" sz="2400" dirty="0">
                <a:solidFill>
                  <a:srgbClr val="7030A0"/>
                </a:solidFill>
              </a:rPr>
              <a:t>Testing of the production system at </a:t>
            </a:r>
            <a:r>
              <a:rPr lang="en-US" sz="2400" dirty="0" smtClean="0">
                <a:solidFill>
                  <a:srgbClr val="7030A0"/>
                </a:solidFill>
              </a:rPr>
              <a:t>September</a:t>
            </a:r>
          </a:p>
          <a:p>
            <a:pPr lvl="1"/>
            <a:r>
              <a:rPr lang="en-US" sz="2000" dirty="0" smtClean="0">
                <a:solidFill>
                  <a:srgbClr val="006C31"/>
                </a:solidFill>
              </a:rPr>
              <a:t>No new items</a:t>
            </a:r>
            <a:endParaRPr lang="ru-RU" sz="2000" dirty="0">
              <a:solidFill>
                <a:srgbClr val="006C3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668C-1D03-4606-BB8C-B3075B64DBAA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87624" y="6379221"/>
            <a:ext cx="7272808" cy="365125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BM@N, 15th Collab Meeting, 14-16 Oct, 2025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56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478" y="3972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</a:rPr>
              <a:t>Configuration Manager started panel. 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668C-1D03-4606-BB8C-B3075B64DBAA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971600" y="1352771"/>
            <a:ext cx="5868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</a:rPr>
              <a:t>Online </a:t>
            </a:r>
            <a:r>
              <a:rPr lang="en-US" b="1" dirty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</a:rPr>
              <a:t>processes to be controlled by Configuration manager</a:t>
            </a:r>
            <a:endParaRPr lang="ru-RU" dirty="0"/>
          </a:p>
        </p:txBody>
      </p:sp>
      <p:sp>
        <p:nvSpPr>
          <p:cNvPr id="11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87624" y="6379221"/>
            <a:ext cx="7272808" cy="365125"/>
          </a:xfrm>
        </p:spPr>
        <p:txBody>
          <a:bodyPr/>
          <a:lstStyle/>
          <a:p>
            <a:r>
              <a:rPr lang="en-US" smtClean="0">
                <a:solidFill>
                  <a:schemeClr val="accent1">
                    <a:lumMod val="75000"/>
                  </a:schemeClr>
                </a:solidFill>
              </a:rPr>
              <a:t>BM@N, 15th Collab Meeting, 14-16 Oct, 2025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51" y="1690689"/>
            <a:ext cx="8842097" cy="427067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07704" y="4005064"/>
            <a:ext cx="720080" cy="1956298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956376" y="4027934"/>
            <a:ext cx="720080" cy="1956298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4221088"/>
            <a:ext cx="6840760" cy="14401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10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5602" y="548680"/>
            <a:ext cx="7416824" cy="551347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</a:rPr>
              <a:t>Configuration System: Next steps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711627" y="6356351"/>
            <a:ext cx="2057400" cy="365125"/>
          </a:xfrm>
        </p:spPr>
        <p:txBody>
          <a:bodyPr/>
          <a:lstStyle/>
          <a:p>
            <a:fld id="{9873668C-1D03-4606-BB8C-B3075B64DBAA}" type="slidenum">
              <a:rPr lang="ru-RU" sz="1800" smtClean="0">
                <a:solidFill>
                  <a:schemeClr val="accent1">
                    <a:lumMod val="75000"/>
                  </a:schemeClr>
                </a:solidFill>
              </a:rPr>
              <a:pPr/>
              <a:t>7</a:t>
            </a:fld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859899" y="2060848"/>
            <a:ext cx="7886700" cy="38164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Wait </a:t>
            </a:r>
            <a:r>
              <a:rPr lang="en-US" sz="3600" b="1" dirty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for feedback on the results of work </a:t>
            </a:r>
            <a:r>
              <a:rPr lang="en-US" sz="3600" b="1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on run 9</a:t>
            </a:r>
          </a:p>
          <a:p>
            <a:endParaRPr lang="en-US" sz="2800" dirty="0" smtClean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r>
              <a:rPr lang="en-US" sz="28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Add </a:t>
            </a:r>
            <a:r>
              <a:rPr lang="en-US" sz="28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Grafana monitoring </a:t>
            </a:r>
            <a:r>
              <a:rPr lang="en-US" sz="28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of both Configuration manager itself and WEB components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Moving to use REST API in all public communications</a:t>
            </a:r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87624" y="6379221"/>
            <a:ext cx="7272808" cy="365125"/>
          </a:xfrm>
        </p:spPr>
        <p:txBody>
          <a:bodyPr/>
          <a:lstStyle/>
          <a:p>
            <a:r>
              <a:rPr lang="en-US" smtClean="0">
                <a:solidFill>
                  <a:schemeClr val="accent1">
                    <a:lumMod val="75000"/>
                  </a:schemeClr>
                </a:solidFill>
              </a:rPr>
              <a:t>BM@N, 15th Collab Meeting, 14-16 Oct, 2025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38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76859"/>
            <a:ext cx="8640960" cy="5283968"/>
          </a:xfrm>
        </p:spPr>
        <p:txBody>
          <a:bodyPr>
            <a:noAutofit/>
          </a:bodyPr>
          <a:lstStyle/>
          <a:p>
            <a:endParaRPr lang="en-US" sz="2800" dirty="0" smtClean="0">
              <a:solidFill>
                <a:srgbClr val="002060"/>
              </a:solidFill>
              <a:latin typeface="Arial Rounded MT Bold" panose="020F070403050403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endParaRPr lang="en-US" sz="2800" dirty="0">
              <a:solidFill>
                <a:srgbClr val="002060"/>
              </a:solidFill>
              <a:latin typeface="Arial Rounded MT Bold" panose="020F070403050403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4000" dirty="0" smtClean="0">
              <a:solidFill>
                <a:srgbClr val="002060"/>
              </a:solidFill>
              <a:latin typeface="Arial Rounded MT Bold" panose="020F070403050403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40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The Geometry Information System</a:t>
            </a:r>
          </a:p>
          <a:p>
            <a:pPr marL="0" indent="0">
              <a:buNone/>
            </a:pPr>
            <a:endParaRPr lang="en-US" sz="4000" dirty="0" smtClean="0">
              <a:solidFill>
                <a:srgbClr val="002060"/>
              </a:solidFill>
              <a:latin typeface="Arial Rounded MT Bold" panose="020F070403050403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388424" y="6356350"/>
            <a:ext cx="504056" cy="387996"/>
          </a:xfrm>
        </p:spPr>
        <p:txBody>
          <a:bodyPr/>
          <a:lstStyle/>
          <a:p>
            <a:fld id="{9873668C-1D03-4606-BB8C-B3075B64DBAA}" type="slidenum">
              <a:rPr lang="ru-RU" sz="1800" smtClean="0">
                <a:solidFill>
                  <a:schemeClr val="accent1">
                    <a:lumMod val="75000"/>
                  </a:schemeClr>
                </a:solidFill>
              </a:rPr>
              <a:pPr/>
              <a:t>8</a:t>
            </a:fld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87624" y="6379221"/>
            <a:ext cx="7272808" cy="365125"/>
          </a:xfrm>
        </p:spPr>
        <p:txBody>
          <a:bodyPr/>
          <a:lstStyle/>
          <a:p>
            <a:r>
              <a:rPr lang="en-US" smtClean="0">
                <a:solidFill>
                  <a:schemeClr val="accent1">
                    <a:lumMod val="75000"/>
                  </a:schemeClr>
                </a:solidFill>
              </a:rPr>
              <a:t>BM@N, 15th Collab Meeting, 14-16 Oct, 2025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32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02334"/>
            <a:ext cx="7886700" cy="1325563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</a:rPr>
              <a:t>General architecture of the Geometry Information System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668C-1D03-4606-BB8C-B3075B64DBAA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65" y="1556792"/>
            <a:ext cx="8847922" cy="4439931"/>
          </a:xfrm>
        </p:spPr>
      </p:pic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87624" y="6379221"/>
            <a:ext cx="7272808" cy="365125"/>
          </a:xfrm>
        </p:spPr>
        <p:txBody>
          <a:bodyPr/>
          <a:lstStyle/>
          <a:p>
            <a:r>
              <a:rPr lang="en-US" smtClean="0">
                <a:solidFill>
                  <a:schemeClr val="accent1">
                    <a:lumMod val="75000"/>
                  </a:schemeClr>
                </a:solidFill>
              </a:rPr>
              <a:t>BM@N, 15th Collab Meeting, 14-16 Oct, 2025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8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65355</TotalTime>
  <Words>944</Words>
  <Application>Microsoft Office PowerPoint</Application>
  <PresentationFormat>Экран (4:3)</PresentationFormat>
  <Paragraphs>156</Paragraphs>
  <Slides>18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Arial</vt:lpstr>
      <vt:lpstr>Arial Rounded MT Bold</vt:lpstr>
      <vt:lpstr>Arial Unicode MS</vt:lpstr>
      <vt:lpstr>Calibri</vt:lpstr>
      <vt:lpstr>Calibri Light</vt:lpstr>
      <vt:lpstr>Cambria</vt:lpstr>
      <vt:lpstr>Garamond</vt:lpstr>
      <vt:lpstr>Times New Roman</vt:lpstr>
      <vt:lpstr>Тема Office</vt:lpstr>
      <vt:lpstr>Status of Geometry and Configuration Information Systems</vt:lpstr>
      <vt:lpstr>Презентация PowerPoint</vt:lpstr>
      <vt:lpstr>Configuration: Possibilities</vt:lpstr>
      <vt:lpstr>BM@N Configuration  Information System and online processes diagram</vt:lpstr>
      <vt:lpstr>Tests on production system</vt:lpstr>
      <vt:lpstr>Configuration Manager started panel. </vt:lpstr>
      <vt:lpstr>Configuration System: Next steps</vt:lpstr>
      <vt:lpstr>Презентация PowerPoint</vt:lpstr>
      <vt:lpstr>General architecture of the Geometry Information System</vt:lpstr>
      <vt:lpstr>Main changes of the Geometry Information System</vt:lpstr>
      <vt:lpstr>Status of the Geometry Information System </vt:lpstr>
      <vt:lpstr>COPY SETUP</vt:lpstr>
      <vt:lpstr>Презентация PowerPoint</vt:lpstr>
      <vt:lpstr>Compare Geometry Run9</vt:lpstr>
      <vt:lpstr>Compare Reconstruction Run8</vt:lpstr>
      <vt:lpstr>API</vt:lpstr>
      <vt:lpstr>Презентация PowerPoint</vt:lpstr>
      <vt:lpstr>Geometry System: 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Lena</dc:creator>
  <cp:lastModifiedBy>evgeny</cp:lastModifiedBy>
  <cp:revision>1039</cp:revision>
  <cp:lastPrinted>2015-04-09T11:46:53Z</cp:lastPrinted>
  <dcterms:created xsi:type="dcterms:W3CDTF">2013-02-06T15:05:45Z</dcterms:created>
  <dcterms:modified xsi:type="dcterms:W3CDTF">2025-10-14T19:47:30Z</dcterms:modified>
</cp:coreProperties>
</file>