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12"/>
  </p:notesMasterIdLst>
  <p:sldIdLst>
    <p:sldId id="337" r:id="rId2"/>
    <p:sldId id="340" r:id="rId3"/>
    <p:sldId id="362" r:id="rId4"/>
    <p:sldId id="341" r:id="rId5"/>
    <p:sldId id="363" r:id="rId6"/>
    <p:sldId id="361" r:id="rId7"/>
    <p:sldId id="364" r:id="rId8"/>
    <p:sldId id="366" r:id="rId9"/>
    <p:sldId id="343" r:id="rId10"/>
    <p:sldId id="344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  <a:srgbClr val="EA0000"/>
    <a:srgbClr val="960000"/>
    <a:srgbClr val="FF0000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4660"/>
  </p:normalViewPr>
  <p:slideViewPr>
    <p:cSldViewPr>
      <p:cViewPr varScale="1">
        <p:scale>
          <a:sx n="85" d="100"/>
          <a:sy n="85" d="100"/>
        </p:scale>
        <p:origin x="-138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E4FDF8-8D5D-4563-BA08-EDEE0AD4D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D852F-9D35-4C19-B1FE-9DC760D1E22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8319-857A-4378-BAE2-7100BED753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DA61-69D4-4C3D-B1E2-946E4D986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E7221-5971-4B37-B14C-9836319E2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C4CD-F867-4C27-AF04-B902CF82B0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8DA8-209F-4982-BA39-15383B77D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938E-A2B3-4B73-A8ED-357B66137D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89D9-4D6F-43D7-B4E0-B375B111E4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8387-6F3B-4B60-9264-FA67051258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C7A4-65E9-417C-9FEE-7CCA3AE44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CFFC-4564-4836-96BB-611F06A2C9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2171-440D-49CF-B7D5-86394D175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A4A44A-0A53-4257-9169-88DAB060B9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hyperlink" Target="https://arxiv.org/abs/hep-ex/020802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851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Geometrical alignment of the BM@N STS and GEM detectors in 3 coordinate directions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914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Zarif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Sharipov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5713" y="0"/>
            <a:ext cx="1538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0"/>
            <a:ext cx="3709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1143000" y="6488113"/>
            <a:ext cx="716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15th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 Collaboration Meeting of the BM@N Experiment at the NICA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514600" y="0"/>
            <a:ext cx="421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Alignment  for x, y and z</a:t>
            </a:r>
          </a:p>
        </p:txBody>
      </p:sp>
      <p:grpSp>
        <p:nvGrpSpPr>
          <p:cNvPr id="10243" name="Группа 9"/>
          <p:cNvGrpSpPr>
            <a:grpSpLocks/>
          </p:cNvGrpSpPr>
          <p:nvPr/>
        </p:nvGrpSpPr>
        <p:grpSpPr bwMode="auto">
          <a:xfrm>
            <a:off x="257175" y="1371600"/>
            <a:ext cx="8582025" cy="4114800"/>
            <a:chOff x="257175" y="790575"/>
            <a:chExt cx="8582026" cy="4114800"/>
          </a:xfrm>
        </p:grpSpPr>
        <p:pic>
          <p:nvPicPr>
            <p:cNvPr id="102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838200"/>
              <a:ext cx="525882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1" y="838200"/>
              <a:ext cx="2971800" cy="880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1" y="2290797"/>
              <a:ext cx="2590800" cy="909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4289" y="3733800"/>
              <a:ext cx="246490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943601" y="838200"/>
              <a:ext cx="2743200" cy="4038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7175" y="790575"/>
              <a:ext cx="5334001" cy="411480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4" name="TextBox 12"/>
          <p:cNvSpPr txBox="1">
            <a:spLocks noChangeArrowheads="1"/>
          </p:cNvSpPr>
          <p:nvPr/>
        </p:nvSpPr>
        <p:spPr bwMode="auto">
          <a:xfrm>
            <a:off x="914400" y="9239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dAx_i</a:t>
            </a:r>
          </a:p>
        </p:txBody>
      </p:sp>
      <p:sp>
        <p:nvSpPr>
          <p:cNvPr id="10245" name="TextBox 13"/>
          <p:cNvSpPr txBox="1">
            <a:spLocks noChangeArrowheads="1"/>
          </p:cNvSpPr>
          <p:nvPr/>
        </p:nvSpPr>
        <p:spPr bwMode="auto">
          <a:xfrm>
            <a:off x="2743200" y="93503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Bx_i</a:t>
            </a:r>
          </a:p>
        </p:txBody>
      </p:sp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4495800" y="914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dx_i</a:t>
            </a:r>
          </a:p>
        </p:txBody>
      </p:sp>
      <p:sp>
        <p:nvSpPr>
          <p:cNvPr id="10247" name="TextBox 15"/>
          <p:cNvSpPr txBox="1">
            <a:spLocks noChangeArrowheads="1"/>
          </p:cNvSpPr>
          <p:nvPr/>
        </p:nvSpPr>
        <p:spPr bwMode="auto">
          <a:xfrm>
            <a:off x="7010400" y="914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dz_i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Introduction to Alignment</a:t>
            </a:r>
          </a:p>
        </p:txBody>
      </p:sp>
      <p:grpSp>
        <p:nvGrpSpPr>
          <p:cNvPr id="5123" name="Группа 9"/>
          <p:cNvGrpSpPr>
            <a:grpSpLocks/>
          </p:cNvGrpSpPr>
          <p:nvPr/>
        </p:nvGrpSpPr>
        <p:grpSpPr bwMode="auto">
          <a:xfrm>
            <a:off x="914400" y="1600200"/>
            <a:ext cx="6934200" cy="2209800"/>
            <a:chOff x="533400" y="1981200"/>
            <a:chExt cx="6934200" cy="22098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576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57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33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57400" y="52578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31242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62200" y="41910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z</a:t>
            </a:r>
          </a:p>
        </p:txBody>
      </p:sp>
      <p:grpSp>
        <p:nvGrpSpPr>
          <p:cNvPr id="5127" name="Группа 26"/>
          <p:cNvGrpSpPr>
            <a:grpSpLocks/>
          </p:cNvGrpSpPr>
          <p:nvPr/>
        </p:nvGrpSpPr>
        <p:grpSpPr bwMode="auto">
          <a:xfrm>
            <a:off x="685800" y="3276600"/>
            <a:ext cx="2971800" cy="2581275"/>
            <a:chOff x="685800" y="3276600"/>
            <a:chExt cx="2971800" cy="2581044"/>
          </a:xfrm>
        </p:grpSpPr>
        <p:grpSp>
          <p:nvGrpSpPr>
            <p:cNvPr id="5128" name="Группа 16"/>
            <p:cNvGrpSpPr>
              <a:grpSpLocks/>
            </p:cNvGrpSpPr>
            <p:nvPr/>
          </p:nvGrpSpPr>
          <p:grpSpPr bwMode="auto">
            <a:xfrm>
              <a:off x="1219200" y="3352800"/>
              <a:ext cx="1676400" cy="2057400"/>
              <a:chOff x="1676400" y="3886200"/>
              <a:chExt cx="1676400" cy="2057400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 flipH="1" flipV="1">
                <a:off x="1676400" y="3886193"/>
                <a:ext cx="9525" cy="1371477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1676400" y="5257670"/>
                <a:ext cx="1295400" cy="68573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1676400" y="5257670"/>
                <a:ext cx="1676400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Дуга 20"/>
            <p:cNvSpPr/>
            <p:nvPr/>
          </p:nvSpPr>
          <p:spPr>
            <a:xfrm rot="13155486">
              <a:off x="1903413" y="5019519"/>
              <a:ext cx="990600" cy="838125"/>
            </a:xfrm>
            <a:prstGeom prst="arc">
              <a:avLst>
                <a:gd name="adj1" fmla="val 16200000"/>
                <a:gd name="adj2" fmla="val 368387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Дуга 21"/>
            <p:cNvSpPr/>
            <p:nvPr/>
          </p:nvSpPr>
          <p:spPr>
            <a:xfrm rot="793167">
              <a:off x="2438400" y="4343305"/>
              <a:ext cx="685800" cy="838125"/>
            </a:xfrm>
            <a:prstGeom prst="arc">
              <a:avLst>
                <a:gd name="adj1" fmla="val 16200000"/>
                <a:gd name="adj2" fmla="val 368387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Дуга 22"/>
            <p:cNvSpPr/>
            <p:nvPr/>
          </p:nvSpPr>
          <p:spPr>
            <a:xfrm rot="6231507">
              <a:off x="831881" y="3200369"/>
              <a:ext cx="685739" cy="838200"/>
            </a:xfrm>
            <a:prstGeom prst="arc">
              <a:avLst>
                <a:gd name="adj1" fmla="val 16200000"/>
                <a:gd name="adj2" fmla="val 3683877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47800" y="5029043"/>
              <a:ext cx="609600" cy="533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α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5800" y="3886145"/>
              <a:ext cx="609600" cy="533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2800" b="1" dirty="0">
                  <a:solidFill>
                    <a:schemeClr val="tx1"/>
                  </a:solidFill>
                </a:rPr>
                <a:t>β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048000" y="4419498"/>
              <a:ext cx="609600" cy="533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2800" b="1" dirty="0">
                  <a:solidFill>
                    <a:schemeClr val="tx1"/>
                  </a:solidFill>
                </a:rPr>
                <a:t>γ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Introduction to Alignment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8077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Introduction to Alignment</a:t>
            </a:r>
          </a:p>
        </p:txBody>
      </p:sp>
      <p:grpSp>
        <p:nvGrpSpPr>
          <p:cNvPr id="1030" name="Группа 8"/>
          <p:cNvGrpSpPr>
            <a:grpSpLocks/>
          </p:cNvGrpSpPr>
          <p:nvPr/>
        </p:nvGrpSpPr>
        <p:grpSpPr bwMode="auto">
          <a:xfrm>
            <a:off x="304800" y="1371600"/>
            <a:ext cx="5257800" cy="1676400"/>
            <a:chOff x="533400" y="1981200"/>
            <a:chExt cx="6934200" cy="22098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576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57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3400" y="1981200"/>
              <a:ext cx="3810000" cy="2209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219200" y="1447800"/>
            <a:ext cx="8382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00200" y="1905000"/>
            <a:ext cx="8382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o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524000"/>
          <a:ext cx="760413" cy="398463"/>
        </p:xfrm>
        <a:graphic>
          <a:graphicData uri="http://schemas.openxmlformats.org/presentationml/2006/ole">
            <p:oleObj spid="_x0000_s1026" name="Equation" r:id="rId3" imgW="48240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52600" y="2286000"/>
          <a:ext cx="996950" cy="457200"/>
        </p:xfrm>
        <a:graphic>
          <a:graphicData uri="http://schemas.openxmlformats.org/presentationml/2006/ole">
            <p:oleObj spid="_x0000_s1027" name="Equation" r:id="rId4" imgW="609480" imgH="27936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52600" y="3883025"/>
          <a:ext cx="3937000" cy="536575"/>
        </p:xfrm>
        <a:graphic>
          <a:graphicData uri="http://schemas.openxmlformats.org/presentationml/2006/ole">
            <p:oleObj spid="_x0000_s1028" name="Equation" r:id="rId5" imgW="2145960" imgH="291960" progId="Equation.3">
              <p:embed/>
            </p:oleObj>
          </a:graphicData>
        </a:graphic>
      </p:graphicFrame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630738"/>
            <a:ext cx="46513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Группа 11"/>
          <p:cNvGrpSpPr>
            <a:grpSpLocks/>
          </p:cNvGrpSpPr>
          <p:nvPr/>
        </p:nvGrpSpPr>
        <p:grpSpPr bwMode="auto">
          <a:xfrm>
            <a:off x="5932488" y="762000"/>
            <a:ext cx="2601912" cy="1158875"/>
            <a:chOff x="2209800" y="2057400"/>
            <a:chExt cx="4572000" cy="25908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209800" y="2057400"/>
              <a:ext cx="4572000" cy="25908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Плюс 22"/>
            <p:cNvSpPr/>
            <p:nvPr/>
          </p:nvSpPr>
          <p:spPr>
            <a:xfrm>
              <a:off x="4374457" y="3239232"/>
              <a:ext cx="228740" cy="2271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Прямая соединительная линия 23"/>
            <p:cNvCxnSpPr>
              <a:stCxn id="22" idx="1"/>
              <a:endCxn id="22" idx="3"/>
            </p:cNvCxnSpPr>
            <p:nvPr/>
          </p:nvCxnSpPr>
          <p:spPr>
            <a:xfrm>
              <a:off x="2209800" y="3352801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22" idx="0"/>
              <a:endCxn id="22" idx="2"/>
            </p:cNvCxnSpPr>
            <p:nvPr/>
          </p:nvCxnSpPr>
          <p:spPr>
            <a:xfrm>
              <a:off x="4497195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Группа 11"/>
          <p:cNvGrpSpPr>
            <a:grpSpLocks/>
          </p:cNvGrpSpPr>
          <p:nvPr/>
        </p:nvGrpSpPr>
        <p:grpSpPr bwMode="auto">
          <a:xfrm>
            <a:off x="6084888" y="914400"/>
            <a:ext cx="2601912" cy="1158875"/>
            <a:chOff x="2209800" y="2057400"/>
            <a:chExt cx="4572000" cy="25908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209800" y="2057400"/>
              <a:ext cx="4572000" cy="2590800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Плюс 27"/>
            <p:cNvSpPr/>
            <p:nvPr/>
          </p:nvSpPr>
          <p:spPr>
            <a:xfrm>
              <a:off x="4374457" y="3239232"/>
              <a:ext cx="228740" cy="2271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Прямая соединительная линия 28"/>
            <p:cNvCxnSpPr>
              <a:stCxn id="27" idx="1"/>
              <a:endCxn id="27" idx="3"/>
            </p:cNvCxnSpPr>
            <p:nvPr/>
          </p:nvCxnSpPr>
          <p:spPr>
            <a:xfrm>
              <a:off x="2209800" y="3352801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27" idx="0"/>
              <a:endCxn id="27" idx="2"/>
            </p:cNvCxnSpPr>
            <p:nvPr/>
          </p:nvCxnSpPr>
          <p:spPr>
            <a:xfrm>
              <a:off x="4497195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трелка вниз 30"/>
          <p:cNvSpPr/>
          <p:nvPr/>
        </p:nvSpPr>
        <p:spPr>
          <a:xfrm>
            <a:off x="7239000" y="2286000"/>
            <a:ext cx="3048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37" name="Группа 11"/>
          <p:cNvGrpSpPr>
            <a:grpSpLocks/>
          </p:cNvGrpSpPr>
          <p:nvPr/>
        </p:nvGrpSpPr>
        <p:grpSpPr bwMode="auto">
          <a:xfrm>
            <a:off x="6096000" y="2955925"/>
            <a:ext cx="2601913" cy="1158875"/>
            <a:chOff x="2209800" y="2057400"/>
            <a:chExt cx="4572000" cy="25908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209800" y="2057400"/>
              <a:ext cx="4572000" cy="2590800"/>
            </a:xfrm>
            <a:prstGeom prst="rect">
              <a:avLst/>
            </a:prstGeom>
            <a:solidFill>
              <a:srgbClr val="00B050">
                <a:alpha val="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Плюс 34"/>
            <p:cNvSpPr/>
            <p:nvPr/>
          </p:nvSpPr>
          <p:spPr>
            <a:xfrm>
              <a:off x="4374456" y="3239232"/>
              <a:ext cx="228739" cy="22713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Прямая соединительная линия 35"/>
            <p:cNvCxnSpPr>
              <a:stCxn id="34" idx="1"/>
              <a:endCxn id="34" idx="3"/>
            </p:cNvCxnSpPr>
            <p:nvPr/>
          </p:nvCxnSpPr>
          <p:spPr>
            <a:xfrm>
              <a:off x="2209800" y="3352801"/>
              <a:ext cx="45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34" idx="0"/>
              <a:endCxn id="34" idx="2"/>
            </p:cNvCxnSpPr>
            <p:nvPr/>
          </p:nvCxnSpPr>
          <p:spPr>
            <a:xfrm>
              <a:off x="4497194" y="2057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050" y="1447800"/>
            <a:ext cx="5060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48075"/>
            <a:ext cx="3244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3506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2819400" y="0"/>
            <a:ext cx="383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 and y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5410200"/>
            <a:ext cx="7315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Volker </a:t>
            </a:r>
            <a:r>
              <a:rPr lang="en-US" dirty="0" err="1">
                <a:solidFill>
                  <a:schemeClr val="tx1"/>
                </a:solidFill>
              </a:rPr>
              <a:t>Blobel</a:t>
            </a:r>
            <a:r>
              <a:rPr lang="en-US" dirty="0">
                <a:solidFill>
                  <a:schemeClr val="tx1"/>
                </a:solidFill>
              </a:rPr>
              <a:t>, Claus Kleinwort.  A New method for the high precision alignment of track detectors (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https://arxiv.org/abs/hep-ex/0208021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https://www.desy.de/~kleinwrt/MP2/doc/html/draftman_page.html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245100" y="838200"/>
          <a:ext cx="1349375" cy="404813"/>
        </p:xfrm>
        <a:graphic>
          <a:graphicData uri="http://schemas.openxmlformats.org/presentationml/2006/ole">
            <p:oleObj spid="_x0000_s26626" name="Equation" r:id="rId8" imgW="634680" imgH="190440" progId="Equation.3">
              <p:embed/>
            </p:oleObj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785813"/>
            <a:ext cx="25098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8001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7375E"/>
                </a:solidFill>
                <a:cs typeface="Arial" charset="0"/>
              </a:rPr>
              <a:t>Schematic  view of Forward Silicon detectors including 4th Si plane and first large </a:t>
            </a:r>
            <a:r>
              <a:rPr lang="en-US" dirty="0" err="1">
                <a:solidFill>
                  <a:srgbClr val="17375E"/>
                </a:solidFill>
                <a:cs typeface="Arial" charset="0"/>
              </a:rPr>
              <a:t>apperture</a:t>
            </a:r>
            <a:r>
              <a:rPr lang="en-US" dirty="0">
                <a:solidFill>
                  <a:srgbClr val="17375E"/>
                </a:solidFill>
                <a:cs typeface="Arial" charset="0"/>
              </a:rPr>
              <a:t> GEM (</a:t>
            </a:r>
            <a:r>
              <a:rPr lang="en-US" dirty="0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𝜎=150 </a:t>
            </a:r>
            <a:r>
              <a:rPr lang="en-US" dirty="0" err="1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mkm</a:t>
            </a:r>
            <a:r>
              <a:rPr lang="en-US" dirty="0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[</a:t>
            </a:r>
            <a:r>
              <a:rPr lang="ru-RU" dirty="0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Васильев С.Е. и др. Письма в ЭЧАЯ .2019.Т.16. №6. С.643-652</a:t>
            </a:r>
            <a:r>
              <a:rPr lang="en-US" dirty="0">
                <a:solidFill>
                  <a:srgbClr val="17375E"/>
                </a:solidFill>
                <a:latin typeface="Cambria Math" pitchFamily="18" charset="0"/>
                <a:cs typeface="Arial" charset="0"/>
              </a:rPr>
              <a:t>]</a:t>
            </a:r>
            <a:r>
              <a:rPr lang="en-US" dirty="0">
                <a:solidFill>
                  <a:srgbClr val="17375E"/>
                </a:solidFill>
                <a:cs typeface="Arial" charset="0"/>
              </a:rPr>
              <a:t>) stations in YZ (left) and XZ (right) projections.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36703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Forward Silicon Run 8 front view 4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2362200" y="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Alignment  for x, y and z  </a:t>
            </a: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7010400" y="1143000"/>
            <a:ext cx="1219200" cy="1752600"/>
            <a:chOff x="4876800" y="676275"/>
            <a:chExt cx="1600200" cy="237172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410200" y="676275"/>
              <a:ext cx="533400" cy="915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76800" y="914737"/>
              <a:ext cx="533400" cy="913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10200" y="2132824"/>
              <a:ext cx="533400" cy="915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76800" y="1827765"/>
              <a:ext cx="533400" cy="915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43600" y="914737"/>
              <a:ext cx="533400" cy="913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43600" y="1827765"/>
              <a:ext cx="533400" cy="915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228600" y="4267200"/>
            <a:ext cx="1828800" cy="1504950"/>
            <a:chOff x="5686425" y="657225"/>
            <a:chExt cx="2667000" cy="237172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53689" y="657225"/>
              <a:ext cx="532474" cy="9131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18899" y="894899"/>
              <a:ext cx="534790" cy="91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53689" y="2115787"/>
              <a:ext cx="532474" cy="91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18899" y="1810565"/>
              <a:ext cx="534790" cy="91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286163" y="894899"/>
              <a:ext cx="534788" cy="91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86163" y="1810565"/>
              <a:ext cx="534788" cy="91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86425" y="894899"/>
              <a:ext cx="532474" cy="91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86425" y="1810565"/>
              <a:ext cx="532474" cy="91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820951" y="894899"/>
              <a:ext cx="532474" cy="9156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20951" y="1810565"/>
              <a:ext cx="532474" cy="9131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Группа 44"/>
          <p:cNvGrpSpPr>
            <a:grpSpLocks/>
          </p:cNvGrpSpPr>
          <p:nvPr/>
        </p:nvGrpSpPr>
        <p:grpSpPr bwMode="auto">
          <a:xfrm>
            <a:off x="2362200" y="4267200"/>
            <a:ext cx="2819400" cy="1533525"/>
            <a:chOff x="304800" y="3657600"/>
            <a:chExt cx="3733800" cy="237172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904700" y="3657600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70700" y="3895755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904700" y="5115990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370700" y="4809090"/>
              <a:ext cx="534001" cy="91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438701" y="3895755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438701" y="4809090"/>
              <a:ext cx="534001" cy="91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38801" y="3895755"/>
              <a:ext cx="531899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38801" y="4809090"/>
              <a:ext cx="531899" cy="91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972702" y="3895755"/>
              <a:ext cx="531898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972702" y="4809090"/>
              <a:ext cx="531898" cy="91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504599" y="3895755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504599" y="4801724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04800" y="4809090"/>
              <a:ext cx="534001" cy="91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4800" y="3895755"/>
              <a:ext cx="534001" cy="9133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Группа 77"/>
          <p:cNvGrpSpPr>
            <a:grpSpLocks/>
          </p:cNvGrpSpPr>
          <p:nvPr/>
        </p:nvGrpSpPr>
        <p:grpSpPr bwMode="auto">
          <a:xfrm>
            <a:off x="5562600" y="4267200"/>
            <a:ext cx="3394075" cy="1524000"/>
            <a:chOff x="4295775" y="3895725"/>
            <a:chExt cx="4308021" cy="21336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207989" y="3895725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30439" y="4109085"/>
              <a:ext cx="477550" cy="824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07989" y="5207000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30439" y="4933633"/>
              <a:ext cx="477550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687553" y="4109085"/>
              <a:ext cx="479565" cy="824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687553" y="4933633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250874" y="4109085"/>
              <a:ext cx="479565" cy="824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250874" y="4933633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167118" y="4109085"/>
              <a:ext cx="479565" cy="824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67118" y="4933633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646683" y="4109085"/>
              <a:ext cx="477549" cy="824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646683" y="4933633"/>
              <a:ext cx="477549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71310" y="4933633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771310" y="4109085"/>
              <a:ext cx="479565" cy="8245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8122217" y="4104640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295775" y="4104640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124231" y="4933633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295775" y="4933633"/>
              <a:ext cx="479565" cy="822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4345" name="Прямоугольник 59"/>
          <p:cNvSpPr>
            <a:spLocks noChangeArrowheads="1"/>
          </p:cNvSpPr>
          <p:nvPr/>
        </p:nvSpPr>
        <p:spPr bwMode="auto">
          <a:xfrm>
            <a:off x="304800" y="871538"/>
            <a:ext cx="3276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Period:            	8	   </a:t>
            </a:r>
          </a:p>
          <a:p>
            <a:r>
              <a:rPr lang="en-US">
                <a:latin typeface="Calibri" pitchFamily="34" charset="0"/>
              </a:rPr>
              <a:t>Number:        	6764                 </a:t>
            </a:r>
          </a:p>
          <a:p>
            <a:r>
              <a:rPr lang="en-US">
                <a:latin typeface="Calibri" pitchFamily="34" charset="0"/>
              </a:rPr>
              <a:t>Beam:          	A = -1, Z = -1   </a:t>
            </a:r>
          </a:p>
          <a:p>
            <a:r>
              <a:rPr lang="en-US">
                <a:latin typeface="Calibri" pitchFamily="34" charset="0"/>
              </a:rPr>
              <a:t>Beam energy:   	3.8 GeV	   </a:t>
            </a:r>
          </a:p>
          <a:p>
            <a:r>
              <a:rPr lang="en-US">
                <a:latin typeface="Calibri" pitchFamily="34" charset="0"/>
              </a:rPr>
              <a:t>Target:        	A = -1, Z = -1   </a:t>
            </a:r>
          </a:p>
          <a:p>
            <a:r>
              <a:rPr lang="en-US">
                <a:latin typeface="Calibri" pitchFamily="34" charset="0"/>
              </a:rPr>
              <a:t>Field voltage: 	0.2655mV</a:t>
            </a:r>
          </a:p>
          <a:p>
            <a:r>
              <a:rPr lang="en-US">
                <a:latin typeface="Calibri" pitchFamily="34" charset="0"/>
              </a:rPr>
              <a:t>N_events:	≈300000</a:t>
            </a:r>
          </a:p>
          <a:p>
            <a:r>
              <a:rPr lang="en-US">
                <a:latin typeface="Calibri" pitchFamily="34" charset="0"/>
              </a:rPr>
              <a:t>N_hits_Si:	≈240000</a:t>
            </a:r>
          </a:p>
          <a:p>
            <a:r>
              <a:rPr lang="en-US">
                <a:latin typeface="Calibri" pitchFamily="34" charset="0"/>
              </a:rPr>
              <a:t>N_tracks_Si:	 ≈32000</a:t>
            </a:r>
          </a:p>
          <a:p>
            <a:r>
              <a:rPr lang="en-US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44"/>
          <p:cNvGrpSpPr>
            <a:grpSpLocks/>
          </p:cNvGrpSpPr>
          <p:nvPr/>
        </p:nvGrpSpPr>
        <p:grpSpPr bwMode="auto">
          <a:xfrm>
            <a:off x="2451855" y="1958785"/>
            <a:ext cx="2819400" cy="1533525"/>
            <a:chOff x="304800" y="3657600"/>
            <a:chExt cx="3733800" cy="2371725"/>
          </a:xfrm>
          <a:solidFill>
            <a:srgbClr val="002060">
              <a:alpha val="25000"/>
            </a:srgb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1904700" y="3657600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70700" y="3895755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04700" y="5115990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370700" y="4809090"/>
              <a:ext cx="534001" cy="91579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438701" y="3895755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438701" y="4809090"/>
              <a:ext cx="534001" cy="91579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38801" y="3895755"/>
              <a:ext cx="531899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38801" y="4809090"/>
              <a:ext cx="531899" cy="91579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972702" y="3895755"/>
              <a:ext cx="531898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972702" y="4809090"/>
              <a:ext cx="531898" cy="91579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504599" y="3895755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04599" y="4801724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4800" y="4809090"/>
              <a:ext cx="534001" cy="91579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04800" y="3895755"/>
              <a:ext cx="534001" cy="91333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1559860" y="3394260"/>
            <a:ext cx="1905000" cy="1504950"/>
            <a:chOff x="5686425" y="657225"/>
            <a:chExt cx="2667000" cy="2371725"/>
          </a:xfrm>
          <a:solidFill>
            <a:srgbClr val="00CC00">
              <a:alpha val="26000"/>
            </a:srgbClr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6753689" y="657225"/>
              <a:ext cx="532474" cy="91316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18899" y="894899"/>
              <a:ext cx="534790" cy="91566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53689" y="2115787"/>
              <a:ext cx="532474" cy="91316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18899" y="1810565"/>
              <a:ext cx="534790" cy="91316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86163" y="894899"/>
              <a:ext cx="534788" cy="91566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86163" y="1810565"/>
              <a:ext cx="534788" cy="91316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86425" y="894899"/>
              <a:ext cx="532474" cy="91566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86425" y="1810565"/>
              <a:ext cx="532474" cy="91316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20951" y="894899"/>
              <a:ext cx="532474" cy="91566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820951" y="1810565"/>
              <a:ext cx="532474" cy="91316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609600" y="4724400"/>
            <a:ext cx="1143000" cy="1600200"/>
            <a:chOff x="4876800" y="676275"/>
            <a:chExt cx="1600200" cy="2371725"/>
          </a:xfrm>
          <a:solidFill>
            <a:srgbClr val="FF0000">
              <a:alpha val="23000"/>
            </a:srgb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5410200" y="676275"/>
              <a:ext cx="533400" cy="915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76800" y="914737"/>
              <a:ext cx="533400" cy="91302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10200" y="2132824"/>
              <a:ext cx="533400" cy="915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76800" y="1827765"/>
              <a:ext cx="533400" cy="915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43600" y="914737"/>
              <a:ext cx="533400" cy="913028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43600" y="1827765"/>
              <a:ext cx="533400" cy="9151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6" name="Группа 77"/>
          <p:cNvGrpSpPr>
            <a:grpSpLocks/>
          </p:cNvGrpSpPr>
          <p:nvPr/>
        </p:nvGrpSpPr>
        <p:grpSpPr bwMode="auto">
          <a:xfrm>
            <a:off x="3505200" y="533400"/>
            <a:ext cx="3394075" cy="1524000"/>
            <a:chOff x="4295775" y="3895725"/>
            <a:chExt cx="4308021" cy="2133600"/>
          </a:xfrm>
          <a:solidFill>
            <a:srgbClr val="0070C0">
              <a:alpha val="35000"/>
            </a:srgbClr>
          </a:solidFill>
        </p:grpSpPr>
        <p:sp>
          <p:nvSpPr>
            <p:cNvPr id="57" name="Прямоугольник 56"/>
            <p:cNvSpPr/>
            <p:nvPr/>
          </p:nvSpPr>
          <p:spPr>
            <a:xfrm>
              <a:off x="6207989" y="3895725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730439" y="4109085"/>
              <a:ext cx="477550" cy="8245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207989" y="5207000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730439" y="4933633"/>
              <a:ext cx="477550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687553" y="4109085"/>
              <a:ext cx="479565" cy="8245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687553" y="4933633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50874" y="4109085"/>
              <a:ext cx="479565" cy="8245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250874" y="4933633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167118" y="4109085"/>
              <a:ext cx="479565" cy="8245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167118" y="4933633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646683" y="4109085"/>
              <a:ext cx="477549" cy="8245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646683" y="4933633"/>
              <a:ext cx="477549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71310" y="4933633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771310" y="4109085"/>
              <a:ext cx="479565" cy="8245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122217" y="4104640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95775" y="4104640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124231" y="4933633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295775" y="4933633"/>
              <a:ext cx="479565" cy="82232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76" name="Прямая со стрелкой 75"/>
          <p:cNvCxnSpPr/>
          <p:nvPr/>
        </p:nvCxnSpPr>
        <p:spPr>
          <a:xfrm flipV="1">
            <a:off x="1178860" y="1295400"/>
            <a:ext cx="4002740" cy="42268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1524000" y="1524000"/>
            <a:ext cx="5181600" cy="4303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1524000" y="1143000"/>
            <a:ext cx="4572000" cy="42268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5104204"/>
            <a:ext cx="4876800" cy="129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4140200" y="4340225"/>
          <a:ext cx="3937000" cy="536575"/>
        </p:xfrm>
        <a:graphic>
          <a:graphicData uri="http://schemas.openxmlformats.org/presentationml/2006/ole">
            <p:oleObj spid="_x0000_s28674" name="Equation" r:id="rId4" imgW="2145960" imgH="291960" progId="Equation.3">
              <p:embed/>
            </p:oleObj>
          </a:graphicData>
        </a:graphic>
      </p:graphicFrame>
      <p:graphicFrame>
        <p:nvGraphicFramePr>
          <p:cNvPr id="92" name="Объект 91"/>
          <p:cNvGraphicFramePr>
            <a:graphicFrameLocks noChangeAspect="1"/>
          </p:cNvGraphicFramePr>
          <p:nvPr/>
        </p:nvGraphicFramePr>
        <p:xfrm>
          <a:off x="4502150" y="3295650"/>
          <a:ext cx="139700" cy="266700"/>
        </p:xfrm>
        <a:graphic>
          <a:graphicData uri="http://schemas.openxmlformats.org/presentationml/2006/ole">
            <p:oleObj spid="_x0000_s28675" name="Equation" r:id="rId5" imgW="13968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514600" y="0"/>
            <a:ext cx="421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Alignment  for x, y and z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50292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486400" y="5229225"/>
            <a:ext cx="914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4629150" y="2676525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144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Equation</vt:lpstr>
      <vt:lpstr>Microsoft Equation 3.0</vt:lpstr>
      <vt:lpstr>Geometrical alignment of the BM@N STS and GEM detectors in 3 coordinate directions</vt:lpstr>
      <vt:lpstr>Introduction to Alignment</vt:lpstr>
      <vt:lpstr>Introduction to Alignment</vt:lpstr>
      <vt:lpstr>Introduction to Alignment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тепловых эффектов и структурных изменений в металлах, облучаемых нанокластерами меди</dc:title>
  <dc:creator>Zarif</dc:creator>
  <cp:lastModifiedBy>zzz</cp:lastModifiedBy>
  <cp:revision>163</cp:revision>
  <dcterms:created xsi:type="dcterms:W3CDTF">2017-08-20T08:32:14Z</dcterms:created>
  <dcterms:modified xsi:type="dcterms:W3CDTF">2025-10-14T13:59:56Z</dcterms:modified>
</cp:coreProperties>
</file>