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0"/>
  </p:notesMasterIdLst>
  <p:sldIdLst>
    <p:sldId id="257" r:id="rId2"/>
    <p:sldId id="472" r:id="rId3"/>
    <p:sldId id="661" r:id="rId4"/>
    <p:sldId id="676" r:id="rId5"/>
    <p:sldId id="677" r:id="rId6"/>
    <p:sldId id="654" r:id="rId7"/>
    <p:sldId id="668" r:id="rId8"/>
    <p:sldId id="655" r:id="rId9"/>
    <p:sldId id="662" r:id="rId10"/>
    <p:sldId id="673" r:id="rId11"/>
    <p:sldId id="672" r:id="rId12"/>
    <p:sldId id="675" r:id="rId13"/>
    <p:sldId id="624" r:id="rId14"/>
    <p:sldId id="678" r:id="rId15"/>
    <p:sldId id="637" r:id="rId16"/>
    <p:sldId id="327" r:id="rId17"/>
    <p:sldId id="653" r:id="rId18"/>
    <p:sldId id="667" r:id="rId19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21"/>
      <p:bold r:id="rId22"/>
    </p:embeddedFont>
    <p:embeddedFont>
      <p:font typeface="Comfortaa" panose="020F0603070200060003" pitchFamily="34" charset="0"/>
      <p:regular r:id="rId23"/>
    </p:embeddedFont>
    <p:embeddedFont>
      <p:font typeface="Consolas" panose="020B0609020204030204" pitchFamily="49" charset="0"/>
      <p:regular r:id="rId24"/>
      <p:bold r:id="rId25"/>
      <p:italic r:id="rId26"/>
      <p:boldItalic r:id="rId27"/>
    </p:embeddedFont>
    <p:embeddedFont>
      <p:font typeface="Merriweather Sans" pitchFamily="2" charset="77"/>
      <p:regular r:id="rId28"/>
      <p:bold r:id="rId29"/>
      <p:italic r:id="rId30"/>
      <p:boldItalic r:id="rId31"/>
    </p:embeddedFont>
    <p:embeddedFont>
      <p:font typeface="Roboto Slab" pitchFamily="2" charset="0"/>
      <p:regular r:id="rId32"/>
      <p:bold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Segoe UI Light" panose="020B0502040204020203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0055A0"/>
    <a:srgbClr val="0B387C"/>
    <a:srgbClr val="C0DEAC"/>
    <a:srgbClr val="538234"/>
    <a:srgbClr val="FF3300"/>
    <a:srgbClr val="FF00FF"/>
    <a:srgbClr val="00FF99"/>
    <a:srgbClr val="9933FF"/>
    <a:srgbClr val="104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6190" autoAdjust="0"/>
  </p:normalViewPr>
  <p:slideViewPr>
    <p:cSldViewPr snapToGrid="0" snapToObjects="1">
      <p:cViewPr varScale="1">
        <p:scale>
          <a:sx n="123" d="100"/>
          <a:sy n="123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jpeg"/><Relationship Id="rId21" Type="http://schemas.openxmlformats.org/officeDocument/2006/relationships/image" Target="../media/image27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860611"/>
            <a:ext cx="7669098" cy="4525927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Distributed computing infrastructure in preparation for Run 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629845" y="3028007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Konstantin </a:t>
            </a:r>
            <a:r>
              <a:rPr lang="en-US" sz="1800" dirty="0" err="1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Gertsenberger</a:t>
            </a:r>
            <a:r>
              <a:rPr lang="ru-RU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en-US" sz="1800" b="1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Roboto Slab" pitchFamily="2" charset="0"/>
              </a:rPr>
              <a:t>Igor Pelevanyuk </a:t>
            </a:r>
            <a:endParaRPr lang="ru-RU" sz="3200" b="1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629845" y="330744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LHEP</a:t>
            </a:r>
            <a:endParaRPr lang="ru-RU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998555" y="332150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MLIT</a:t>
            </a:r>
            <a:endParaRPr lang="ru-RU" b="1" u="sng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153C4-C96F-1B80-253F-31E176A5D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2114597" y="3673861"/>
            <a:ext cx="4914805" cy="315934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1C378B0-2AA6-4E19-BD69-E8AEB93CD987}"/>
              </a:ext>
            </a:extLst>
          </p:cNvPr>
          <p:cNvSpPr txBox="1">
            <a:spLocks/>
          </p:cNvSpPr>
          <p:nvPr/>
        </p:nvSpPr>
        <p:spPr>
          <a:xfrm>
            <a:off x="737451" y="63987"/>
            <a:ext cx="7669098" cy="415115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</a:t>
            </a:r>
            <a:r>
              <a:rPr lang="ru-RU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15</a:t>
            </a:r>
            <a:r>
              <a:rPr lang="en-US" sz="2800" baseline="30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th</a:t>
            </a:r>
            <a:r>
              <a:rPr lang="en-US" sz="28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 collaboration meeting</a:t>
            </a:r>
            <a:endParaRPr lang="en-US" sz="20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ED75-BB0B-B7E0-75F0-56B209FE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978114-19F6-C8F8-D903-04D6FD3E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1377405-9DAA-243C-5136-9949C3B8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E8A0E6-7A79-ED2E-B92D-D714F36ABC4F}"/>
              </a:ext>
            </a:extLst>
          </p:cNvPr>
          <p:cNvGrpSpPr/>
          <p:nvPr/>
        </p:nvGrpSpPr>
        <p:grpSpPr>
          <a:xfrm>
            <a:off x="-2059" y="1574791"/>
            <a:ext cx="9144001" cy="4781559"/>
            <a:chOff x="-180110" y="1574791"/>
            <a:chExt cx="9144001" cy="478155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C3CBE8B-0EC8-E4DB-9EF1-5CA36F09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0000"/>
            <a:stretch/>
          </p:blipFill>
          <p:spPr>
            <a:xfrm>
              <a:off x="4391891" y="1574791"/>
              <a:ext cx="4572000" cy="478155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D61653A-AF28-DED9-F687-4E6D0E68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977" r="24" b="50694"/>
            <a:stretch/>
          </p:blipFill>
          <p:spPr>
            <a:xfrm>
              <a:off x="-180110" y="3998763"/>
              <a:ext cx="4572001" cy="2357587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239447D0-B49D-9C8E-F433-10863FEF8D9A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previous data taking was automated?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6909D5F-75C3-1444-D54A-CCC3DE06F82C}"/>
              </a:ext>
            </a:extLst>
          </p:cNvPr>
          <p:cNvSpPr txBox="1">
            <a:spLocks/>
          </p:cNvSpPr>
          <p:nvPr/>
        </p:nvSpPr>
        <p:spPr>
          <a:xfrm>
            <a:off x="45402" y="1456202"/>
            <a:ext cx="4477077" cy="96751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rate from Run8 was taken analyzed and used to simulate the same data flow to the system.</a:t>
            </a:r>
          </a:p>
        </p:txBody>
      </p:sp>
    </p:spTree>
    <p:extLst>
      <p:ext uri="{BB962C8B-B14F-4D97-AF65-F5344CB8AC3E}">
        <p14:creationId xmlns:p14="http://schemas.microsoft.com/office/powerpoint/2010/main" val="263299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D1743-AE95-C8F9-489B-C1621A152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F6D7E-B989-D831-8416-86909663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C68395D-BA75-6302-2A20-07DBDAAB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plots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191097-BFD2-B352-40BD-9B1A38703516}"/>
              </a:ext>
            </a:extLst>
          </p:cNvPr>
          <p:cNvSpPr txBox="1">
            <a:spLocks/>
          </p:cNvSpPr>
          <p:nvPr/>
        </p:nvSpPr>
        <p:spPr>
          <a:xfrm>
            <a:off x="1513186" y="848677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the intensity doubled?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550CE07-2104-10A6-0793-BA12D24ED2FE}"/>
              </a:ext>
            </a:extLst>
          </p:cNvPr>
          <p:cNvSpPr txBox="1">
            <a:spLocks/>
          </p:cNvSpPr>
          <p:nvPr/>
        </p:nvSpPr>
        <p:spPr>
          <a:xfrm>
            <a:off x="-2060" y="2375478"/>
            <a:ext cx="4477077" cy="123950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Occasional queues during most intense data taking periods. </a:t>
            </a:r>
          </a:p>
          <a:p>
            <a:pPr algn="ctr"/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Solution: allow Tier1 to process part of DigiToDst jobs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1CE19A-8E29-BD3A-7608-F8927634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/>
        </p:blipFill>
        <p:spPr>
          <a:xfrm>
            <a:off x="4572000" y="1586155"/>
            <a:ext cx="4572000" cy="4770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264534-6CE1-E711-6373-3B322C9B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b="50185"/>
          <a:stretch/>
        </p:blipFill>
        <p:spPr>
          <a:xfrm>
            <a:off x="0" y="3980105"/>
            <a:ext cx="4572000" cy="23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2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09EA-D184-D8A2-6E6E-65A8E011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A8068-F5DB-B744-5B1C-BFE9A57D8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6D30CE6-4549-17B7-E745-07036D160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EOS -&gt; </a:t>
            </a:r>
            <a:r>
              <a:rPr lang="en-US" sz="5400">
                <a:latin typeface="Segoe UI Light" panose="020B0502040204020203" pitchFamily="34" charset="0"/>
                <a:cs typeface="Segoe UI Light" panose="020B0502040204020203" pitchFamily="34" charset="0"/>
              </a:rPr>
              <a:t>DDC speed test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6D2017-FE6B-797C-97AE-538806E78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887"/>
            <a:ext cx="9144000" cy="459302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A313366-E3C6-FBDC-3BA0-E280A77C2EC9}"/>
              </a:ext>
            </a:extLst>
          </p:cNvPr>
          <p:cNvSpPr txBox="1">
            <a:spLocks/>
          </p:cNvSpPr>
          <p:nvPr/>
        </p:nvSpPr>
        <p:spPr>
          <a:xfrm>
            <a:off x="2256230" y="5423478"/>
            <a:ext cx="5239080" cy="65174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Black line 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jobs running on DDC</a:t>
            </a:r>
          </a:p>
          <a:p>
            <a:pPr algn="ctr"/>
            <a:r>
              <a:rPr lang="en-US" sz="1800" dirty="0">
                <a:solidFill>
                  <a:srgbClr val="56A64B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sz="1800" dirty="0">
                <a:solidFill>
                  <a:srgbClr val="E0B4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US" sz="1800" dirty="0">
                <a:solidFill>
                  <a:srgbClr val="5794F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sz="1800" dirty="0">
                <a:solidFill>
                  <a:srgbClr val="FA64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en-US" sz="1800" dirty="0">
                <a:solidFill>
                  <a:srgbClr val="3274D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1800" dirty="0">
                <a:solidFill>
                  <a:srgbClr val="A352C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1800" dirty="0">
                <a:solidFill>
                  <a:srgbClr val="705D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800" dirty="0">
                <a:solidFill>
                  <a:srgbClr val="19730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1800" dirty="0">
                <a:solidFill>
                  <a:srgbClr val="F2CC0C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1800" dirty="0">
                <a:solidFill>
                  <a:srgbClr val="C15C1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1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 transfer speed by whole node</a:t>
            </a:r>
          </a:p>
        </p:txBody>
      </p:sp>
    </p:spTree>
    <p:extLst>
      <p:ext uri="{BB962C8B-B14F-4D97-AF65-F5344CB8AC3E}">
        <p14:creationId xmlns:p14="http://schemas.microsoft.com/office/powerpoint/2010/main" val="219941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046" y="1231083"/>
            <a:ext cx="8226854" cy="4369617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Pelevanyk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Gertsenberger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CTA Tape library: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Vladimir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Podgainy, Dmitry Belyakov, Aleksandr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Kokorev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Maxim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Zuev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DDC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Ilia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Slepnev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Dolbilov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0904F-5C38-90CE-73EF-D87AA1AE2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371E83-EE32-C078-07CA-73682062DB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Thanks to BM@N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0B5F17-0C4A-2FD4-9FE6-0E08E4FA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AC8F30-0E27-E1FD-AC45-9D50630C3105}"/>
              </a:ext>
            </a:extLst>
          </p:cNvPr>
          <p:cNvGrpSpPr/>
          <p:nvPr/>
        </p:nvGrpSpPr>
        <p:grpSpPr>
          <a:xfrm>
            <a:off x="3115966" y="1042771"/>
            <a:ext cx="6028034" cy="2822647"/>
            <a:chOff x="2089901" y="1042771"/>
            <a:chExt cx="7772400" cy="3639452"/>
          </a:xfrm>
        </p:grpSpPr>
        <p:pic>
          <p:nvPicPr>
            <p:cNvPr id="11" name="Picture 10" descr="A white paper with blue and red text&#10;&#10;Description automatically generated">
              <a:extLst>
                <a:ext uri="{FF2B5EF4-FFF2-40B4-BE49-F238E27FC236}">
                  <a16:creationId xmlns:a16="http://schemas.microsoft.com/office/drawing/2014/main" id="{EA1AAD72-8D23-52AD-206B-62D661BA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3794"/>
            <a:stretch/>
          </p:blipFill>
          <p:spPr>
            <a:xfrm>
              <a:off x="2089901" y="1042771"/>
              <a:ext cx="7772400" cy="1430265"/>
            </a:xfrm>
            <a:prstGeom prst="rect">
              <a:avLst/>
            </a:prstGeom>
          </p:spPr>
        </p:pic>
        <p:pic>
          <p:nvPicPr>
            <p:cNvPr id="12" name="Picture 11" descr="A white paper with blue and red text&#10;&#10;Description automatically generated">
              <a:extLst>
                <a:ext uri="{FF2B5EF4-FFF2-40B4-BE49-F238E27FC236}">
                  <a16:creationId xmlns:a16="http://schemas.microsoft.com/office/drawing/2014/main" id="{F810EC3C-2C51-4110-3D87-39FBA018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9523"/>
            <a:stretch/>
          </p:blipFill>
          <p:spPr>
            <a:xfrm>
              <a:off x="2089901" y="2473036"/>
              <a:ext cx="7772400" cy="2209187"/>
            </a:xfrm>
            <a:prstGeom prst="rect">
              <a:avLst/>
            </a:prstGeom>
          </p:spPr>
        </p:pic>
      </p:grpSp>
      <p:pic>
        <p:nvPicPr>
          <p:cNvPr id="9" name="Picture 8" descr="A person standing at a podium&#10;&#10;Description automatically generated">
            <a:extLst>
              <a:ext uri="{FF2B5EF4-FFF2-40B4-BE49-F238E27FC236}">
                <a16:creationId xmlns:a16="http://schemas.microsoft.com/office/drawing/2014/main" id="{1788E9D7-7622-A27D-BD7F-5F9ABEF1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21" t="28182" r="5460" b="22273"/>
          <a:stretch/>
        </p:blipFill>
        <p:spPr>
          <a:xfrm rot="20956695">
            <a:off x="365011" y="1849982"/>
            <a:ext cx="3034145" cy="339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50A22CCC-FC34-2F11-8B87-7782CAF5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296" y="4685299"/>
            <a:ext cx="4656145" cy="894620"/>
          </a:xfrm>
        </p:spPr>
        <p:txBody>
          <a:bodyPr anchor="t">
            <a:noAutofit/>
          </a:bodyPr>
          <a:lstStyle/>
          <a:p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would be impossible without your help and support!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B9537A7-8563-9608-7BBD-0E0193F6C8CC}"/>
              </a:ext>
            </a:extLst>
          </p:cNvPr>
          <p:cNvSpPr txBox="1">
            <a:spLocks/>
          </p:cNvSpPr>
          <p:nvPr/>
        </p:nvSpPr>
        <p:spPr>
          <a:xfrm>
            <a:off x="4005168" y="5678495"/>
            <a:ext cx="4656145" cy="89462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8285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549"/>
            <a:ext cx="9141942" cy="80621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Conclusion for BM@N 15</a:t>
            </a:r>
            <a:r>
              <a:rPr lang="en-US" sz="3600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</a:t>
            </a: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collaboration meeting</a:t>
            </a:r>
            <a:endParaRPr lang="en-US" sz="3600" baseline="30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32331DE-3297-F313-26A9-1E1ECC449E6B}"/>
              </a:ext>
            </a:extLst>
          </p:cNvPr>
          <p:cNvSpPr txBox="1">
            <a:spLocks/>
          </p:cNvSpPr>
          <p:nvPr/>
        </p:nvSpPr>
        <p:spPr>
          <a:xfrm>
            <a:off x="457544" y="1214292"/>
            <a:ext cx="8226854" cy="4950534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Distributed processing require balance between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size of files, amount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processing time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are ready to automate processing of incoming RAW data from Run9.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was performed to ensure that we have enough computing power for offline processing during data taking. </a:t>
            </a:r>
            <a:endParaRPr lang="en-US" sz="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Бесплатный онлайн-курс «Машины Голдберга»">
            <a:extLst>
              <a:ext uri="{FF2B5EF4-FFF2-40B4-BE49-F238E27FC236}">
                <a16:creationId xmlns:a16="http://schemas.microsoft.com/office/drawing/2014/main" id="{81A7124E-D774-43D5-B838-4EB41A3FD8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277" y="3849049"/>
            <a:ext cx="6577445" cy="300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91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2. DIRAC directory structure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CABF5-7682-3AD1-CBF9-A92379D8251B}"/>
              </a:ext>
            </a:extLst>
          </p:cNvPr>
          <p:cNvSpPr txBox="1">
            <a:spLocks/>
          </p:cNvSpPr>
          <p:nvPr/>
        </p:nvSpPr>
        <p:spPr>
          <a:xfrm>
            <a:off x="722561" y="1165208"/>
            <a:ext cx="4126306" cy="555626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bmn.nica.jinr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├── exp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├── raw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│   └── run[number]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├── </a:t>
            </a:r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digi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│   └── run[number]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│       └── [version]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└── </a:t>
            </a:r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dst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    └── run[number]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        └── [version]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├── sim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├── gen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│   └── [generator]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│       └── [campaign]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└── </a:t>
            </a:r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dst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    └── [generator]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        └── [campaign]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│               └── [version]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└── backup 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(on CTA tape library)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├── exp 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(same structure as in exp </a:t>
            </a:r>
            <a:r>
              <a:rPr lang="en-US" sz="16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└── sim 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(same structure as in sim </a:t>
            </a:r>
            <a:r>
              <a:rPr lang="en-US" sz="16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83C7E3B-8E74-D76E-2DA3-864E18C7DDC0}"/>
              </a:ext>
            </a:extLst>
          </p:cNvPr>
          <p:cNvSpPr txBox="1">
            <a:spLocks/>
          </p:cNvSpPr>
          <p:nvPr/>
        </p:nvSpPr>
        <p:spPr>
          <a:xfrm>
            <a:off x="4943475" y="1489852"/>
            <a:ext cx="3906257" cy="220346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Directory structure in DIRAC is now similar to NCX directory structure. </a:t>
            </a: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Still requires some work to do, to make it absolutely the same.</a:t>
            </a:r>
          </a:p>
        </p:txBody>
      </p:sp>
    </p:spTree>
    <p:extLst>
      <p:ext uri="{BB962C8B-B14F-4D97-AF65-F5344CB8AC3E}">
        <p14:creationId xmlns:p14="http://schemas.microsoft.com/office/powerpoint/2010/main" val="4047120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82B34-73A5-D312-514D-AC77321E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526A59-A10C-739D-E6B5-47964F5A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B1472B3-2919-8BCD-F3FD-FC52B4804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2. DIRAC directory structure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A516E-65AE-A0DA-366D-9115F384DC06}"/>
              </a:ext>
            </a:extLst>
          </p:cNvPr>
          <p:cNvSpPr txBox="1">
            <a:spLocks/>
          </p:cNvSpPr>
          <p:nvPr/>
        </p:nvSpPr>
        <p:spPr>
          <a:xfrm>
            <a:off x="707912" y="1852612"/>
            <a:ext cx="4126306" cy="371792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bmn.nica.jinr</a:t>
            </a:r>
            <a:endParaRPr lang="en-US" sz="16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└── exp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├── raw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{type: raw}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│   └── run9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</a:t>
            </a:r>
            <a:r>
              <a:rPr lang="en-US" sz="1600" b="1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: 9}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├── </a:t>
            </a:r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digi</a:t>
            </a:r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{type: </a:t>
            </a:r>
            <a:r>
              <a:rPr lang="en-US" sz="1600" b="1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digi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│   └── run9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</a:t>
            </a:r>
            <a:r>
              <a:rPr lang="en-US" sz="1600" b="1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: 9}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│       └── 25.04.0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└── </a:t>
            </a:r>
            <a:r>
              <a:rPr lang="en-US" sz="16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dst</a:t>
            </a:r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{type: </a:t>
            </a:r>
            <a:r>
              <a:rPr lang="en-US" sz="1600" b="1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dst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    └── run9 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{</a:t>
            </a:r>
            <a:r>
              <a:rPr lang="en-US" sz="1600" b="1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1600" b="1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: 9}</a:t>
            </a:r>
          </a:p>
          <a:p>
            <a:r>
              <a:rPr lang="en-US" sz="16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           └── 25.04.0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4BC4D26-7041-507B-D77D-3833D2BA38B7}"/>
              </a:ext>
            </a:extLst>
          </p:cNvPr>
          <p:cNvSpPr txBox="1">
            <a:spLocks/>
          </p:cNvSpPr>
          <p:nvPr/>
        </p:nvSpPr>
        <p:spPr>
          <a:xfrm>
            <a:off x="707912" y="1108852"/>
            <a:ext cx="8048738" cy="220346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 metadata applied for run9 data directories. This is crucial for further automatic processing!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A7433E8-C51D-238E-6C52-34E01275C885}"/>
              </a:ext>
            </a:extLst>
          </p:cNvPr>
          <p:cNvSpPr txBox="1">
            <a:spLocks/>
          </p:cNvSpPr>
          <p:nvPr/>
        </p:nvSpPr>
        <p:spPr>
          <a:xfrm>
            <a:off x="457200" y="4335445"/>
            <a:ext cx="8048738" cy="2203467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that schema it is possible to select files by metadata:</a:t>
            </a:r>
          </a:p>
          <a:p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dms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-find-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lfns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 type=raw 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run_number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=9</a:t>
            </a:r>
          </a:p>
          <a:p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bmn.nica.jinr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/exp/raw/run9/file_1_v0_p0.data</a:t>
            </a:r>
          </a:p>
          <a:p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bmn.nica.jinr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/exp/raw/run9/file_2_v0_p0.data</a:t>
            </a:r>
          </a:p>
          <a:p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bmn.nica.jinr</a:t>
            </a:r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/exp/raw/run9/file_3_v0_p0.data</a:t>
            </a:r>
          </a:p>
          <a:p>
            <a:r>
              <a:rPr lang="en-US" sz="2000" dirty="0"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…</a:t>
            </a:r>
          </a:p>
          <a:p>
            <a:endParaRPr lang="en-US" sz="20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20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2000" dirty="0"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08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81">
            <a:extLst>
              <a:ext uri="{FF2B5EF4-FFF2-40B4-BE49-F238E27FC236}">
                <a16:creationId xmlns:a16="http://schemas.microsoft.com/office/drawing/2014/main" id="{2D2623D4-7D3C-1E51-56D7-B0295078A73D}"/>
              </a:ext>
            </a:extLst>
          </p:cNvPr>
          <p:cNvSpPr/>
          <p:nvPr/>
        </p:nvSpPr>
        <p:spPr>
          <a:xfrm>
            <a:off x="6267127" y="3171427"/>
            <a:ext cx="2063515" cy="3308045"/>
          </a:xfrm>
          <a:prstGeom prst="roundRect">
            <a:avLst>
              <a:gd name="adj" fmla="val 6656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-154253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solidFill>
                  <a:srgbClr val="0055A0"/>
                </a:solidFill>
                <a:latin typeface="Segoe UI Light" panose="020B0502040204020203" pitchFamily="34" charset="0"/>
              </a:rPr>
              <a:t>DIRAC in JINR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FDBEB16-DE29-F01B-ED47-9834A2EEDC38}"/>
              </a:ext>
            </a:extLst>
          </p:cNvPr>
          <p:cNvGrpSpPr/>
          <p:nvPr/>
        </p:nvGrpSpPr>
        <p:grpSpPr>
          <a:xfrm>
            <a:off x="4251912" y="3192423"/>
            <a:ext cx="960581" cy="1273088"/>
            <a:chOff x="4590326" y="9284375"/>
            <a:chExt cx="842975" cy="1094710"/>
          </a:xfrm>
        </p:grpSpPr>
        <p:pic>
          <p:nvPicPr>
            <p:cNvPr id="124" name="Picture 3">
              <a:extLst>
                <a:ext uri="{FF2B5EF4-FFF2-40B4-BE49-F238E27FC236}">
                  <a16:creationId xmlns:a16="http://schemas.microsoft.com/office/drawing/2014/main" id="{A33B3217-5EA1-E4C1-E4F6-7C7537DC1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" t="10195" r="75605" b="11467"/>
            <a:stretch/>
          </p:blipFill>
          <p:spPr bwMode="auto">
            <a:xfrm>
              <a:off x="4590326" y="9535096"/>
              <a:ext cx="819239" cy="84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15C28025-70A6-8874-143E-71ACAC9C5A9A}"/>
                </a:ext>
              </a:extLst>
            </p:cNvPr>
            <p:cNvSpPr/>
            <p:nvPr/>
          </p:nvSpPr>
          <p:spPr>
            <a:xfrm>
              <a:off x="4597989" y="9321909"/>
              <a:ext cx="811577" cy="105717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47D6F22-DCF7-82FE-F3C4-557CFDCDBB15}"/>
                </a:ext>
              </a:extLst>
            </p:cNvPr>
            <p:cNvSpPr txBox="1"/>
            <p:nvPr/>
          </p:nvSpPr>
          <p:spPr>
            <a:xfrm>
              <a:off x="4602356" y="9284375"/>
              <a:ext cx="830945" cy="30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Tier-1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30B67B1-3677-6902-B4B4-BC903D7256E5}"/>
              </a:ext>
            </a:extLst>
          </p:cNvPr>
          <p:cNvGrpSpPr/>
          <p:nvPr/>
        </p:nvGrpSpPr>
        <p:grpSpPr>
          <a:xfrm>
            <a:off x="5270639" y="3188317"/>
            <a:ext cx="929208" cy="1277192"/>
            <a:chOff x="5629442" y="9284375"/>
            <a:chExt cx="815443" cy="1098239"/>
          </a:xfrm>
        </p:grpSpPr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5605A3D9-9E9D-3981-5CF9-A63AEA207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7" t="9644" r="50706" b="11467"/>
            <a:stretch/>
          </p:blipFill>
          <p:spPr bwMode="auto">
            <a:xfrm>
              <a:off x="5629442" y="9535096"/>
              <a:ext cx="815442" cy="84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3000DA13-F57B-25E6-B1FB-F7E046E41F4E}"/>
                </a:ext>
              </a:extLst>
            </p:cNvPr>
            <p:cNvGrpSpPr/>
            <p:nvPr/>
          </p:nvGrpSpPr>
          <p:grpSpPr>
            <a:xfrm>
              <a:off x="5629914" y="9284375"/>
              <a:ext cx="814971" cy="1098239"/>
              <a:chOff x="4597990" y="9284375"/>
              <a:chExt cx="814971" cy="1098239"/>
            </a:xfrm>
          </p:grpSpPr>
          <p:sp>
            <p:nvSpPr>
              <p:cNvPr id="122" name="Прямоугольник 121">
                <a:extLst>
                  <a:ext uri="{FF2B5EF4-FFF2-40B4-BE49-F238E27FC236}">
                    <a16:creationId xmlns:a16="http://schemas.microsoft.com/office/drawing/2014/main" id="{86DF0784-D8A0-F781-41A0-86A94343976F}"/>
                  </a:ext>
                </a:extLst>
              </p:cNvPr>
              <p:cNvSpPr/>
              <p:nvPr/>
            </p:nvSpPr>
            <p:spPr>
              <a:xfrm>
                <a:off x="4597990" y="9321909"/>
                <a:ext cx="814971" cy="1060705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5D5D861-C8A0-A1B1-B81B-84A2FDD3FB5D}"/>
                  </a:ext>
                </a:extLst>
              </p:cNvPr>
              <p:cNvSpPr txBox="1"/>
              <p:nvPr/>
            </p:nvSpPr>
            <p:spPr>
              <a:xfrm>
                <a:off x="4602356" y="9284375"/>
                <a:ext cx="810605" cy="30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Tier-2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386190-0EAA-02F7-CB2E-1079F6E5215A}"/>
              </a:ext>
            </a:extLst>
          </p:cNvPr>
          <p:cNvGrpSpPr/>
          <p:nvPr/>
        </p:nvGrpSpPr>
        <p:grpSpPr>
          <a:xfrm>
            <a:off x="3257042" y="3196401"/>
            <a:ext cx="947243" cy="1275225"/>
            <a:chOff x="7672366" y="9289405"/>
            <a:chExt cx="831270" cy="1096548"/>
          </a:xfrm>
        </p:grpSpPr>
        <p:pic>
          <p:nvPicPr>
            <p:cNvPr id="112" name="Picture 3">
              <a:extLst>
                <a:ext uri="{FF2B5EF4-FFF2-40B4-BE49-F238E27FC236}">
                  <a16:creationId xmlns:a16="http://schemas.microsoft.com/office/drawing/2014/main" id="{2FFA0C92-CF31-EE5C-585D-CAADF97CE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9" t="10059" r="25572" b="11466"/>
            <a:stretch/>
          </p:blipFill>
          <p:spPr bwMode="auto">
            <a:xfrm>
              <a:off x="7672367" y="9534526"/>
              <a:ext cx="819239" cy="85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B9B11603-A440-09CF-4BA8-C598634B8F87}"/>
                </a:ext>
              </a:extLst>
            </p:cNvPr>
            <p:cNvGrpSpPr/>
            <p:nvPr/>
          </p:nvGrpSpPr>
          <p:grpSpPr>
            <a:xfrm>
              <a:off x="7672366" y="9289405"/>
              <a:ext cx="831270" cy="1088663"/>
              <a:chOff x="4597989" y="9289405"/>
              <a:chExt cx="831270" cy="1088663"/>
            </a:xfrm>
          </p:grpSpPr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7C28D836-84E3-2ED3-51F2-B12B8DCE83F1}"/>
                  </a:ext>
                </a:extLst>
              </p:cNvPr>
              <p:cNvSpPr/>
              <p:nvPr/>
            </p:nvSpPr>
            <p:spPr>
              <a:xfrm>
                <a:off x="4597989" y="9321909"/>
                <a:ext cx="826903" cy="1056159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CFE98E1-EB22-C5C3-CFCD-A9EDEC5E7315}"/>
                  </a:ext>
                </a:extLst>
              </p:cNvPr>
              <p:cNvSpPr txBox="1"/>
              <p:nvPr/>
            </p:nvSpPr>
            <p:spPr>
              <a:xfrm>
                <a:off x="4602357" y="9289405"/>
                <a:ext cx="826902" cy="304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JINR Cloud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1789AC6E-D06F-F728-48A3-79805604D532}"/>
              </a:ext>
            </a:extLst>
          </p:cNvPr>
          <p:cNvGrpSpPr/>
          <p:nvPr/>
        </p:nvGrpSpPr>
        <p:grpSpPr>
          <a:xfrm>
            <a:off x="1791564" y="1634099"/>
            <a:ext cx="925714" cy="1272308"/>
            <a:chOff x="2491317" y="2886747"/>
            <a:chExt cx="925714" cy="1272308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3CA2471D-D929-A87E-98AF-BBD85881102D}"/>
                </a:ext>
              </a:extLst>
            </p:cNvPr>
            <p:cNvGrpSpPr/>
            <p:nvPr/>
          </p:nvGrpSpPr>
          <p:grpSpPr>
            <a:xfrm>
              <a:off x="2491317" y="2886747"/>
              <a:ext cx="925714" cy="1263139"/>
              <a:chOff x="4588708" y="9295641"/>
              <a:chExt cx="983931" cy="1252379"/>
            </a:xfrm>
          </p:grpSpPr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id="{40F05930-695E-CB08-E958-1997F17CCB03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7E6F93B-D9EC-F098-85D5-5A0FA5FEBC95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NICA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44196DDF-F8BC-7FDC-6E21-114BC60869DA}"/>
                </a:ext>
              </a:extLst>
            </p:cNvPr>
            <p:cNvSpPr/>
            <p:nvPr/>
          </p:nvSpPr>
          <p:spPr>
            <a:xfrm>
              <a:off x="2500397" y="3174573"/>
              <a:ext cx="916633" cy="98448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id="{E5CEF6AC-8DB2-8EA6-27B1-3671B4A7308F}"/>
                </a:ext>
              </a:extLst>
            </p:cNvPr>
            <p:cNvSpPr/>
            <p:nvPr/>
          </p:nvSpPr>
          <p:spPr>
            <a:xfrm>
              <a:off x="2509450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109" name="Picture 4" descr="https://bmn.jinr.ru/wp-content/uploads/2019/08/ncx_cluster.jpg">
              <a:extLst>
                <a:ext uri="{FF2B5EF4-FFF2-40B4-BE49-F238E27FC236}">
                  <a16:creationId xmlns:a16="http://schemas.microsoft.com/office/drawing/2014/main" id="{7310A5C1-B110-EE2B-D609-F1F5BFA72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0" b="6330"/>
            <a:stretch/>
          </p:blipFill>
          <p:spPr bwMode="auto">
            <a:xfrm>
              <a:off x="2525056" y="3218873"/>
              <a:ext cx="868928" cy="8934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6941D2D-79AA-DEE1-7BA6-21C4709055ED}"/>
              </a:ext>
            </a:extLst>
          </p:cNvPr>
          <p:cNvGrpSpPr/>
          <p:nvPr/>
        </p:nvGrpSpPr>
        <p:grpSpPr>
          <a:xfrm>
            <a:off x="7316800" y="1132721"/>
            <a:ext cx="934890" cy="706793"/>
            <a:chOff x="-9885141" y="3641430"/>
            <a:chExt cx="820428" cy="607761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E7E6954-5D4B-7FEB-5C08-D438F3A6D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9389075" y="3924829"/>
              <a:ext cx="324362" cy="324362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47B1BA3D-9C6B-A29B-1957-941782A74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9885141" y="3641430"/>
              <a:ext cx="485304" cy="485304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157D0D0-BA3C-B5E1-E47A-0B32F0D979DE}"/>
              </a:ext>
            </a:extLst>
          </p:cNvPr>
          <p:cNvGrpSpPr/>
          <p:nvPr/>
        </p:nvGrpSpPr>
        <p:grpSpPr>
          <a:xfrm>
            <a:off x="7224522" y="1875915"/>
            <a:ext cx="1169846" cy="599850"/>
            <a:chOff x="-7718063" y="4995352"/>
            <a:chExt cx="1380937" cy="693821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D3ABA3-A400-342A-B0CA-37698C6EE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718063" y="5048063"/>
              <a:ext cx="552015" cy="637695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EDF5CC07-0E64-97FA-9A6D-781E82E02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47057" y="5315606"/>
              <a:ext cx="373567" cy="37356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3940F0A-F558-D201-7DEE-2F98A764130E}"/>
                </a:ext>
              </a:extLst>
            </p:cNvPr>
            <p:cNvSpPr txBox="1"/>
            <p:nvPr/>
          </p:nvSpPr>
          <p:spPr>
            <a:xfrm>
              <a:off x="-7305846" y="4995352"/>
              <a:ext cx="968720" cy="391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</a:rPr>
                <a:t>MLIT EOS</a:t>
              </a:r>
              <a:endParaRPr lang="ru-RU" sz="1600" dirty="0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9F0428C-7631-13A0-0E16-B1746AAC07D4}"/>
              </a:ext>
            </a:extLst>
          </p:cNvPr>
          <p:cNvCxnSpPr>
            <a:cxnSpLocks/>
          </p:cNvCxnSpPr>
          <p:nvPr/>
        </p:nvCxnSpPr>
        <p:spPr>
          <a:xfrm flipH="1" flipV="1">
            <a:off x="2905237" y="1745461"/>
            <a:ext cx="1201856" cy="196415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879897-22AA-D478-A501-341CD6D2FC4C}"/>
              </a:ext>
            </a:extLst>
          </p:cNvPr>
          <p:cNvCxnSpPr>
            <a:cxnSpLocks/>
          </p:cNvCxnSpPr>
          <p:nvPr/>
        </p:nvCxnSpPr>
        <p:spPr>
          <a:xfrm flipH="1">
            <a:off x="3893193" y="2593410"/>
            <a:ext cx="296561" cy="60299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3E2D2426-1305-A3F8-2C9A-03D71FE7ADDC}"/>
              </a:ext>
            </a:extLst>
          </p:cNvPr>
          <p:cNvCxnSpPr>
            <a:cxnSpLocks/>
            <a:endCxn id="126" idx="0"/>
          </p:cNvCxnSpPr>
          <p:nvPr/>
        </p:nvCxnSpPr>
        <p:spPr>
          <a:xfrm>
            <a:off x="4739056" y="2641973"/>
            <a:ext cx="1" cy="55045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E01CC30-152C-FCBC-77F1-FD417A0769CE}"/>
              </a:ext>
            </a:extLst>
          </p:cNvPr>
          <p:cNvCxnSpPr>
            <a:cxnSpLocks/>
            <a:endCxn id="123" idx="0"/>
          </p:cNvCxnSpPr>
          <p:nvPr/>
        </p:nvCxnSpPr>
        <p:spPr>
          <a:xfrm>
            <a:off x="5738000" y="2641973"/>
            <a:ext cx="0" cy="54634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D0AA9C9-F131-B93C-D469-B65A36D3A4F3}"/>
              </a:ext>
            </a:extLst>
          </p:cNvPr>
          <p:cNvCxnSpPr>
            <a:cxnSpLocks/>
          </p:cNvCxnSpPr>
          <p:nvPr/>
        </p:nvCxnSpPr>
        <p:spPr>
          <a:xfrm flipV="1">
            <a:off x="6584143" y="2080223"/>
            <a:ext cx="593606" cy="31521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5E87F015-E152-EE5E-408D-B2F05D5D3DE6}"/>
              </a:ext>
            </a:extLst>
          </p:cNvPr>
          <p:cNvCxnSpPr>
            <a:cxnSpLocks/>
          </p:cNvCxnSpPr>
          <p:nvPr/>
        </p:nvCxnSpPr>
        <p:spPr>
          <a:xfrm>
            <a:off x="6553127" y="2274100"/>
            <a:ext cx="599380" cy="40910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E7808970-667B-3BBD-285C-12A2E406E2AB}"/>
              </a:ext>
            </a:extLst>
          </p:cNvPr>
          <p:cNvCxnSpPr>
            <a:cxnSpLocks/>
          </p:cNvCxnSpPr>
          <p:nvPr/>
        </p:nvCxnSpPr>
        <p:spPr>
          <a:xfrm flipV="1">
            <a:off x="6482647" y="1476057"/>
            <a:ext cx="741875" cy="392033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87BF8B1-D922-A607-37C1-313D4A31F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16" y="6028800"/>
            <a:ext cx="1280379" cy="524402"/>
          </a:xfrm>
          <a:prstGeom prst="rect">
            <a:avLst/>
          </a:prstGeom>
        </p:spPr>
      </p:pic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187D57B5-0AD8-E5BB-DE58-9E8A29E157E2}"/>
              </a:ext>
            </a:extLst>
          </p:cNvPr>
          <p:cNvGrpSpPr/>
          <p:nvPr/>
        </p:nvGrpSpPr>
        <p:grpSpPr>
          <a:xfrm>
            <a:off x="7325600" y="4811397"/>
            <a:ext cx="948606" cy="1269436"/>
            <a:chOff x="6913650" y="4496243"/>
            <a:chExt cx="948606" cy="1269436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3AB76A88-19B7-4548-B77F-A5CEBD54395A}"/>
                </a:ext>
              </a:extLst>
            </p:cNvPr>
            <p:cNvGrpSpPr/>
            <p:nvPr/>
          </p:nvGrpSpPr>
          <p:grpSpPr>
            <a:xfrm>
              <a:off x="6913997" y="4496243"/>
              <a:ext cx="948259" cy="1262085"/>
              <a:chOff x="4597989" y="9299478"/>
              <a:chExt cx="980372" cy="1248542"/>
            </a:xfrm>
          </p:grpSpPr>
          <p:sp>
            <p:nvSpPr>
              <p:cNvPr id="94" name="Прямоугольник 93">
                <a:extLst>
                  <a:ext uri="{FF2B5EF4-FFF2-40B4-BE49-F238E27FC236}">
                    <a16:creationId xmlns:a16="http://schemas.microsoft.com/office/drawing/2014/main" id="{1F371E71-52A7-D38B-1149-93827564FA91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0D63D9E-947A-C52A-1FAD-906DC9D36FF3}"/>
                  </a:ext>
                </a:extLst>
              </p:cNvPr>
              <p:cNvSpPr txBox="1"/>
              <p:nvPr/>
            </p:nvSpPr>
            <p:spPr>
              <a:xfrm>
                <a:off x="4603711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Polytech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952B5738-222D-83A6-A257-E18317EDD1B1}"/>
                </a:ext>
              </a:extLst>
            </p:cNvPr>
            <p:cNvSpPr/>
            <p:nvPr/>
          </p:nvSpPr>
          <p:spPr>
            <a:xfrm>
              <a:off x="6914350" y="4777039"/>
              <a:ext cx="941960" cy="98864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id="{FE371110-45C9-056E-9DB6-73460AB3694A}"/>
                </a:ext>
              </a:extLst>
            </p:cNvPr>
            <p:cNvSpPr/>
            <p:nvPr/>
          </p:nvSpPr>
          <p:spPr>
            <a:xfrm>
              <a:off x="6923403" y="4813819"/>
              <a:ext cx="912181" cy="9265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FFACC2CA-6433-6BF7-DDB2-C9C4F0E922C6}"/>
                </a:ext>
              </a:extLst>
            </p:cNvPr>
            <p:cNvSpPr/>
            <p:nvPr/>
          </p:nvSpPr>
          <p:spPr>
            <a:xfrm>
              <a:off x="6913650" y="4808346"/>
              <a:ext cx="930502" cy="945155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C5AEE372-CDCE-4623-D61D-6795F3C1BAC4}"/>
              </a:ext>
            </a:extLst>
          </p:cNvPr>
          <p:cNvGrpSpPr/>
          <p:nvPr/>
        </p:nvGrpSpPr>
        <p:grpSpPr>
          <a:xfrm>
            <a:off x="6329188" y="4813980"/>
            <a:ext cx="942266" cy="1265620"/>
            <a:chOff x="2627051" y="2893435"/>
            <a:chExt cx="942266" cy="126562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BD16217E-0FA6-29E6-A0E3-26A69AC8AA77}"/>
                </a:ext>
              </a:extLst>
            </p:cNvPr>
            <p:cNvGrpSpPr/>
            <p:nvPr/>
          </p:nvGrpSpPr>
          <p:grpSpPr>
            <a:xfrm>
              <a:off x="2627051" y="2893435"/>
              <a:ext cx="942266" cy="1259502"/>
              <a:chOff x="4597683" y="9299478"/>
              <a:chExt cx="974956" cy="1248542"/>
            </a:xfrm>
          </p:grpSpPr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A3D14A14-40FC-C1CA-6473-1821497D0090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1D48C7-D488-AF44-6AF2-3B020A85BDB1}"/>
                  </a:ext>
                </a:extLst>
              </p:cNvPr>
              <p:cNvSpPr txBox="1"/>
              <p:nvPr/>
            </p:nvSpPr>
            <p:spPr>
              <a:xfrm>
                <a:off x="4597683" y="9299478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MSC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56CD0175-02D7-11DE-7661-5E5BC24895A0}"/>
                </a:ext>
              </a:extLst>
            </p:cNvPr>
            <p:cNvGrpSpPr/>
            <p:nvPr/>
          </p:nvGrpSpPr>
          <p:grpSpPr>
            <a:xfrm>
              <a:off x="2627745" y="3174230"/>
              <a:ext cx="933897" cy="984825"/>
              <a:chOff x="2644244" y="3139651"/>
              <a:chExt cx="1110628" cy="1171193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id="{791F7A6A-5DA1-24F4-D1E7-B5E461C4D9A6}"/>
                  </a:ext>
                </a:extLst>
              </p:cNvPr>
              <p:cNvSpPr/>
              <p:nvPr/>
            </p:nvSpPr>
            <p:spPr>
              <a:xfrm>
                <a:off x="2644244" y="3139651"/>
                <a:ext cx="1110628" cy="117119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86" name="Овал 85">
                <a:extLst>
                  <a:ext uri="{FF2B5EF4-FFF2-40B4-BE49-F238E27FC236}">
                    <a16:creationId xmlns:a16="http://schemas.microsoft.com/office/drawing/2014/main" id="{E224516E-0C1D-B479-1918-5A098212A41D}"/>
                  </a:ext>
                </a:extLst>
              </p:cNvPr>
              <p:cNvSpPr/>
              <p:nvPr/>
            </p:nvSpPr>
            <p:spPr>
              <a:xfrm>
                <a:off x="2664631" y="3176433"/>
                <a:ext cx="1075517" cy="10976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AF9F1306-283C-12F1-0EB2-200C01FDE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2263" y="3274985"/>
                <a:ext cx="854518" cy="763922"/>
              </a:xfrm>
              <a:prstGeom prst="rect">
                <a:avLst/>
              </a:prstGeom>
            </p:spPr>
          </p:pic>
        </p:grp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7017BF49-1893-264D-F3D8-988ADDE208E5}"/>
              </a:ext>
            </a:extLst>
          </p:cNvPr>
          <p:cNvGrpSpPr/>
          <p:nvPr/>
        </p:nvGrpSpPr>
        <p:grpSpPr>
          <a:xfrm>
            <a:off x="4144980" y="1844659"/>
            <a:ext cx="2369766" cy="748751"/>
            <a:chOff x="24928292" y="7418529"/>
            <a:chExt cx="2625574" cy="812861"/>
          </a:xfrm>
        </p:grpSpPr>
        <p:sp>
          <p:nvSpPr>
            <p:cNvPr id="80" name="Скругленный прямоугольник 71">
              <a:extLst>
                <a:ext uri="{FF2B5EF4-FFF2-40B4-BE49-F238E27FC236}">
                  <a16:creationId xmlns:a16="http://schemas.microsoft.com/office/drawing/2014/main" id="{67984007-D159-B104-6B16-37DB76E3264C}"/>
                </a:ext>
              </a:extLst>
            </p:cNvPr>
            <p:cNvSpPr/>
            <p:nvPr/>
          </p:nvSpPr>
          <p:spPr>
            <a:xfrm>
              <a:off x="24928292" y="7418529"/>
              <a:ext cx="2625574" cy="8128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9E1D46B-1581-24D2-45D7-2968C0E9F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1953" y="7438695"/>
              <a:ext cx="2487203" cy="765356"/>
            </a:xfrm>
            <a:prstGeom prst="rect">
              <a:avLst/>
            </a:prstGeom>
          </p:spPr>
        </p:pic>
      </p:grpSp>
      <p:sp>
        <p:nvSpPr>
          <p:cNvPr id="71" name="Скругленный прямоугольник 77">
            <a:extLst>
              <a:ext uri="{FF2B5EF4-FFF2-40B4-BE49-F238E27FC236}">
                <a16:creationId xmlns:a16="http://schemas.microsoft.com/office/drawing/2014/main" id="{982FEDB2-023E-6817-913C-760B21AB364F}"/>
              </a:ext>
            </a:extLst>
          </p:cNvPr>
          <p:cNvSpPr/>
          <p:nvPr/>
        </p:nvSpPr>
        <p:spPr>
          <a:xfrm>
            <a:off x="3135003" y="1109481"/>
            <a:ext cx="5292090" cy="3458310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E811804-D02D-FEA3-A565-CDFC9FBA13A4}"/>
              </a:ext>
            </a:extLst>
          </p:cNvPr>
          <p:cNvSpPr txBox="1"/>
          <p:nvPr/>
        </p:nvSpPr>
        <p:spPr>
          <a:xfrm>
            <a:off x="2884231" y="1119319"/>
            <a:ext cx="36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/>
                </a:solidFill>
                <a:latin typeface="Agency FB" panose="00010606040000040003" pitchFamily="2" charset="0"/>
              </a:rPr>
              <a:t>MLIT MICC basic facility</a:t>
            </a:r>
            <a:endParaRPr lang="ru-RU" sz="2800" b="1" dirty="0">
              <a:solidFill>
                <a:srgbClr val="4F81BD"/>
              </a:solidFill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F7797887-F41C-A527-676E-1C1315409805}"/>
              </a:ext>
            </a:extLst>
          </p:cNvPr>
          <p:cNvGrpSpPr/>
          <p:nvPr/>
        </p:nvGrpSpPr>
        <p:grpSpPr>
          <a:xfrm>
            <a:off x="6329694" y="3188317"/>
            <a:ext cx="1950812" cy="1338989"/>
            <a:chOff x="5911447" y="2800926"/>
            <a:chExt cx="1950812" cy="1338989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7A03045-D4FE-652E-2CD8-B6569B3FB855}"/>
                </a:ext>
              </a:extLst>
            </p:cNvPr>
            <p:cNvGrpSpPr/>
            <p:nvPr/>
          </p:nvGrpSpPr>
          <p:grpSpPr>
            <a:xfrm>
              <a:off x="6897859" y="3082407"/>
              <a:ext cx="886770" cy="1057508"/>
              <a:chOff x="29240632" y="9729817"/>
              <a:chExt cx="982494" cy="1148055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CCC83AF6-56A1-BE3F-C3A9-548281FAD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67886" y="9729817"/>
                <a:ext cx="501777" cy="50177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62D28AE-D233-1B7A-9444-77398C1E3491}"/>
                  </a:ext>
                </a:extLst>
              </p:cNvPr>
              <p:cNvSpPr txBox="1"/>
              <p:nvPr/>
            </p:nvSpPr>
            <p:spPr>
              <a:xfrm>
                <a:off x="29240632" y="10126082"/>
                <a:ext cx="982494" cy="751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CB644BBE-30A2-0353-7B82-D7C6C376C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94311" y="9851380"/>
                <a:ext cx="392754" cy="392752"/>
              </a:xfrm>
              <a:prstGeom prst="rect">
                <a:avLst/>
              </a:prstGeom>
            </p:spPr>
          </p:pic>
        </p:grpSp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A5EED011-F24D-3D84-EA60-C2FFDDD20A1F}"/>
                </a:ext>
              </a:extLst>
            </p:cNvPr>
            <p:cNvGrpSpPr/>
            <p:nvPr/>
          </p:nvGrpSpPr>
          <p:grpSpPr>
            <a:xfrm>
              <a:off x="5911447" y="2800926"/>
              <a:ext cx="1950812" cy="1277192"/>
              <a:chOff x="5911447" y="2800926"/>
              <a:chExt cx="1950812" cy="1277192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2E045797-58F0-9EE0-546B-5B2EEFDB6595}"/>
                  </a:ext>
                </a:extLst>
              </p:cNvPr>
              <p:cNvGrpSpPr/>
              <p:nvPr/>
            </p:nvGrpSpPr>
            <p:grpSpPr>
              <a:xfrm>
                <a:off x="5916424" y="2800926"/>
                <a:ext cx="1945835" cy="1277192"/>
                <a:chOff x="6645272" y="9284375"/>
                <a:chExt cx="1707601" cy="1098239"/>
              </a:xfrm>
            </p:grpSpPr>
            <p:pic>
              <p:nvPicPr>
                <p:cNvPr id="116" name="Picture 3">
                  <a:extLst>
                    <a:ext uri="{FF2B5EF4-FFF2-40B4-BE49-F238E27FC236}">
                      <a16:creationId xmlns:a16="http://schemas.microsoft.com/office/drawing/2014/main" id="{CD2D878F-FF02-A85A-59CB-C26864415B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669" t="7796" r="352" b="14163"/>
                <a:stretch/>
              </p:blipFill>
              <p:spPr bwMode="auto">
                <a:xfrm>
                  <a:off x="6645272" y="9535096"/>
                  <a:ext cx="822436" cy="8475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17" name="Группа 116">
                  <a:extLst>
                    <a:ext uri="{FF2B5EF4-FFF2-40B4-BE49-F238E27FC236}">
                      <a16:creationId xmlns:a16="http://schemas.microsoft.com/office/drawing/2014/main" id="{36ADF736-4CB7-1F8F-A02A-0552D03E7D52}"/>
                    </a:ext>
                  </a:extLst>
                </p:cNvPr>
                <p:cNvGrpSpPr/>
                <p:nvPr/>
              </p:nvGrpSpPr>
              <p:grpSpPr>
                <a:xfrm>
                  <a:off x="6645608" y="9284375"/>
                  <a:ext cx="1707265" cy="1098239"/>
                  <a:chOff x="4597989" y="9284375"/>
                  <a:chExt cx="1707265" cy="1098239"/>
                </a:xfrm>
              </p:grpSpPr>
              <p:sp>
                <p:nvSpPr>
                  <p:cNvPr id="118" name="Прямоугольник 117">
                    <a:extLst>
                      <a:ext uri="{FF2B5EF4-FFF2-40B4-BE49-F238E27FC236}">
                        <a16:creationId xmlns:a16="http://schemas.microsoft.com/office/drawing/2014/main" id="{4F2CC2DB-8C9C-AAAE-81DD-1C936479E868}"/>
                      </a:ext>
                    </a:extLst>
                  </p:cNvPr>
                  <p:cNvSpPr/>
                  <p:nvPr/>
                </p:nvSpPr>
                <p:spPr>
                  <a:xfrm>
                    <a:off x="4597989" y="9321909"/>
                    <a:ext cx="1707265" cy="1060705"/>
                  </a:xfrm>
                  <a:prstGeom prst="rect">
                    <a:avLst/>
                  </a:prstGeom>
                  <a:noFill/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A3F4C41E-C1DE-67FD-8559-3969AF4B979E}"/>
                      </a:ext>
                    </a:extLst>
                  </p:cNvPr>
                  <p:cNvSpPr txBox="1"/>
                  <p:nvPr/>
                </p:nvSpPr>
                <p:spPr>
                  <a:xfrm>
                    <a:off x="5099571" y="9284375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Govorun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4E2E6942-B6EF-810A-558C-03E5C4B8A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447" y="3087650"/>
                <a:ext cx="1950812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FB62520D-C237-74A8-21AF-1D51610568FC}"/>
              </a:ext>
            </a:extLst>
          </p:cNvPr>
          <p:cNvGrpSpPr/>
          <p:nvPr/>
        </p:nvGrpSpPr>
        <p:grpSpPr>
          <a:xfrm>
            <a:off x="7211003" y="2586504"/>
            <a:ext cx="1119639" cy="584923"/>
            <a:chOff x="7545742" y="2290823"/>
            <a:chExt cx="1119639" cy="584923"/>
          </a:xfrm>
        </p:grpSpPr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DA9E5DFF-0401-A438-265C-330B2189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91682" y="2498531"/>
              <a:ext cx="369615" cy="377215"/>
            </a:xfrm>
            <a:prstGeom prst="rect">
              <a:avLst/>
            </a:prstGeom>
          </p:spPr>
        </p:pic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id="{141EDE2D-7094-300C-59FF-95CE7F7BAF38}"/>
                </a:ext>
              </a:extLst>
            </p:cNvPr>
            <p:cNvGrpSpPr/>
            <p:nvPr/>
          </p:nvGrpSpPr>
          <p:grpSpPr>
            <a:xfrm>
              <a:off x="7545742" y="2290823"/>
              <a:ext cx="1119639" cy="531170"/>
              <a:chOff x="7545742" y="2290823"/>
              <a:chExt cx="1119639" cy="531170"/>
            </a:xfrm>
          </p:grpSpPr>
          <p:pic>
            <p:nvPicPr>
              <p:cNvPr id="135" name="Рисунок 134">
                <a:extLst>
                  <a:ext uri="{FF2B5EF4-FFF2-40B4-BE49-F238E27FC236}">
                    <a16:creationId xmlns:a16="http://schemas.microsoft.com/office/drawing/2014/main" id="{3EE52D0B-EB70-89C7-429C-9FBAFD1876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r="68166"/>
              <a:stretch/>
            </p:blipFill>
            <p:spPr>
              <a:xfrm>
                <a:off x="7545742" y="2346292"/>
                <a:ext cx="481667" cy="475701"/>
              </a:xfrm>
              <a:prstGeom prst="rect">
                <a:avLst/>
              </a:prstGeom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6B294DA-BBFD-9852-1C7C-1CC7E4C54599}"/>
                  </a:ext>
                </a:extLst>
              </p:cNvPr>
              <p:cNvSpPr txBox="1"/>
              <p:nvPr/>
            </p:nvSpPr>
            <p:spPr>
              <a:xfrm>
                <a:off x="7844740" y="2290823"/>
                <a:ext cx="8206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gency FB" panose="00010606040000040003" pitchFamily="2" charset="0"/>
                  </a:rPr>
                  <a:t>MLIT CTA</a:t>
                </a:r>
                <a:endParaRPr lang="ru-RU" sz="1600" dirty="0"/>
              </a:p>
            </p:txBody>
          </p:sp>
        </p:grp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DB44C646-7FB1-BCBC-E8C1-F5D06478DC76}"/>
              </a:ext>
            </a:extLst>
          </p:cNvPr>
          <p:cNvGrpSpPr/>
          <p:nvPr/>
        </p:nvGrpSpPr>
        <p:grpSpPr>
          <a:xfrm>
            <a:off x="796808" y="1637442"/>
            <a:ext cx="925714" cy="1263139"/>
            <a:chOff x="1496352" y="2886747"/>
            <a:chExt cx="925714" cy="1263139"/>
          </a:xfrm>
        </p:grpSpPr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id="{BD2B2EC9-D6CB-2110-4780-240547F38D7F}"/>
                </a:ext>
              </a:extLst>
            </p:cNvPr>
            <p:cNvGrpSpPr/>
            <p:nvPr/>
          </p:nvGrpSpPr>
          <p:grpSpPr>
            <a:xfrm>
              <a:off x="1496352" y="2886747"/>
              <a:ext cx="925714" cy="1263139"/>
              <a:chOff x="4588708" y="9295641"/>
              <a:chExt cx="983931" cy="1252379"/>
            </a:xfrm>
          </p:grpSpPr>
          <p:sp>
            <p:nvSpPr>
              <p:cNvPr id="152" name="Прямоугольник 151">
                <a:extLst>
                  <a:ext uri="{FF2B5EF4-FFF2-40B4-BE49-F238E27FC236}">
                    <a16:creationId xmlns:a16="http://schemas.microsoft.com/office/drawing/2014/main" id="{084DBC4D-E907-9807-A716-BE9C057185AE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3CD243C-D827-A33B-864B-C8E936EAABA3}"/>
                  </a:ext>
                </a:extLst>
              </p:cNvPr>
              <p:cNvSpPr txBox="1"/>
              <p:nvPr/>
            </p:nvSpPr>
            <p:spPr>
              <a:xfrm>
                <a:off x="4588708" y="9295641"/>
                <a:ext cx="975065" cy="30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DDC cluster</a:t>
                </a:r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56B7419-E76B-2690-ED7C-86D7C9C1EE5D}"/>
                </a:ext>
              </a:extLst>
            </p:cNvPr>
            <p:cNvSpPr/>
            <p:nvPr/>
          </p:nvSpPr>
          <p:spPr>
            <a:xfrm>
              <a:off x="1505432" y="3174573"/>
              <a:ext cx="916633" cy="97531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C2551EF6-428C-8B8D-10C3-962AA5CCD00E}"/>
                </a:ext>
              </a:extLst>
            </p:cNvPr>
            <p:cNvSpPr/>
            <p:nvPr/>
          </p:nvSpPr>
          <p:spPr>
            <a:xfrm>
              <a:off x="1514485" y="3211355"/>
              <a:ext cx="887656" cy="9059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DBCCEB4A-A624-1CD8-FAEC-B457F74EB023}"/>
                </a:ext>
              </a:extLst>
            </p:cNvPr>
            <p:cNvSpPr txBox="1"/>
            <p:nvPr/>
          </p:nvSpPr>
          <p:spPr>
            <a:xfrm>
              <a:off x="1499683" y="3265456"/>
              <a:ext cx="917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DAQ computing</a:t>
              </a:r>
            </a:p>
            <a:p>
              <a:pPr algn="ctr"/>
              <a:r>
                <a:rPr lang="en-US" sz="14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farm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59" name="Скругленный прямоугольник 77">
            <a:extLst>
              <a:ext uri="{FF2B5EF4-FFF2-40B4-BE49-F238E27FC236}">
                <a16:creationId xmlns:a16="http://schemas.microsoft.com/office/drawing/2014/main" id="{811B19B4-96DD-7788-B728-F1A51EA61B03}"/>
              </a:ext>
            </a:extLst>
          </p:cNvPr>
          <p:cNvSpPr/>
          <p:nvPr/>
        </p:nvSpPr>
        <p:spPr>
          <a:xfrm>
            <a:off x="721367" y="1120507"/>
            <a:ext cx="2078571" cy="1847798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1630459-1AA6-1A41-527D-47081E24A9B9}"/>
              </a:ext>
            </a:extLst>
          </p:cNvPr>
          <p:cNvSpPr txBox="1"/>
          <p:nvPr/>
        </p:nvSpPr>
        <p:spPr>
          <a:xfrm>
            <a:off x="773265" y="1138967"/>
            <a:ext cx="197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F81BD"/>
                </a:solidFill>
                <a:latin typeface="Agency FB" panose="00010606040000040003" pitchFamily="2" charset="0"/>
              </a:rPr>
              <a:t>LHEP resources</a:t>
            </a:r>
            <a:endParaRPr lang="ru-RU" sz="2400" b="1" dirty="0">
              <a:solidFill>
                <a:srgbClr val="4F81BD"/>
              </a:solidFill>
            </a:endParaRPr>
          </a:p>
        </p:txBody>
      </p: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8B9566B4-8441-207B-64B2-84C92450EE64}"/>
              </a:ext>
            </a:extLst>
          </p:cNvPr>
          <p:cNvGrpSpPr/>
          <p:nvPr/>
        </p:nvGrpSpPr>
        <p:grpSpPr>
          <a:xfrm>
            <a:off x="1791564" y="3741571"/>
            <a:ext cx="933426" cy="1260019"/>
            <a:chOff x="2361326" y="2899037"/>
            <a:chExt cx="933426" cy="1260019"/>
          </a:xfrm>
        </p:grpSpPr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3E76273A-BCB3-522A-474E-7427E726C915}"/>
                </a:ext>
              </a:extLst>
            </p:cNvPr>
            <p:cNvGrpSpPr/>
            <p:nvPr/>
          </p:nvGrpSpPr>
          <p:grpSpPr>
            <a:xfrm>
              <a:off x="2361326" y="2899037"/>
              <a:ext cx="933426" cy="1260019"/>
              <a:chOff x="4597989" y="9303549"/>
              <a:chExt cx="974650" cy="1244471"/>
            </a:xfrm>
          </p:grpSpPr>
          <p:sp>
            <p:nvSpPr>
              <p:cNvPr id="174" name="Прямоугольник 173">
                <a:extLst>
                  <a:ext uri="{FF2B5EF4-FFF2-40B4-BE49-F238E27FC236}">
                    <a16:creationId xmlns:a16="http://schemas.microsoft.com/office/drawing/2014/main" id="{15E622B2-6389-3092-77F7-CEFD545FFA22}"/>
                  </a:ext>
                </a:extLst>
              </p:cNvPr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4D470CB3-B888-AA0C-54AB-5A849D30E229}"/>
                  </a:ext>
                </a:extLst>
              </p:cNvPr>
              <p:cNvSpPr txBox="1"/>
              <p:nvPr/>
            </p:nvSpPr>
            <p:spPr>
              <a:xfrm>
                <a:off x="4935331" y="9303549"/>
                <a:ext cx="628440" cy="34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MEPHI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2959997F-540B-80CE-6EFD-067C4E8BE9FF}"/>
                </a:ext>
              </a:extLst>
            </p:cNvPr>
            <p:cNvSpPr/>
            <p:nvPr/>
          </p:nvSpPr>
          <p:spPr>
            <a:xfrm>
              <a:off x="2361675" y="3175096"/>
              <a:ext cx="933077" cy="98396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81988F2C-6522-385E-6D2C-821F5D7B4E8A}"/>
                </a:ext>
              </a:extLst>
            </p:cNvPr>
            <p:cNvSpPr/>
            <p:nvPr/>
          </p:nvSpPr>
          <p:spPr>
            <a:xfrm>
              <a:off x="2370728" y="3211876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2D180433-F3AE-C995-12BE-A45AF873DDC2}"/>
                </a:ext>
              </a:extLst>
            </p:cNvPr>
            <p:cNvSpPr/>
            <p:nvPr/>
          </p:nvSpPr>
          <p:spPr>
            <a:xfrm>
              <a:off x="2400258" y="3256927"/>
              <a:ext cx="857262" cy="857262"/>
            </a:xfrm>
            <a:prstGeom prst="ellipse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7" name="Прямая со стрелкой 186">
            <a:extLst>
              <a:ext uri="{FF2B5EF4-FFF2-40B4-BE49-F238E27FC236}">
                <a16:creationId xmlns:a16="http://schemas.microsoft.com/office/drawing/2014/main" id="{A995771B-6B6C-ED4E-D8A8-08A865BDEF1E}"/>
              </a:ext>
            </a:extLst>
          </p:cNvPr>
          <p:cNvCxnSpPr>
            <a:cxnSpLocks/>
          </p:cNvCxnSpPr>
          <p:nvPr/>
        </p:nvCxnSpPr>
        <p:spPr>
          <a:xfrm>
            <a:off x="6456340" y="2644443"/>
            <a:ext cx="335418" cy="50022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935F13CB-5551-3D03-89DD-2E70F13F85BC}"/>
              </a:ext>
            </a:extLst>
          </p:cNvPr>
          <p:cNvGrpSpPr/>
          <p:nvPr/>
        </p:nvGrpSpPr>
        <p:grpSpPr>
          <a:xfrm>
            <a:off x="1791564" y="5084267"/>
            <a:ext cx="933426" cy="1260019"/>
            <a:chOff x="4597989" y="9303549"/>
            <a:chExt cx="974650" cy="1244471"/>
          </a:xfrm>
        </p:grpSpPr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2E0F5306-81CD-E79B-67F0-E2DE2312E107}"/>
                </a:ext>
              </a:extLst>
            </p:cNvPr>
            <p:cNvSpPr/>
            <p:nvPr/>
          </p:nvSpPr>
          <p:spPr>
            <a:xfrm>
              <a:off x="4597989" y="9321908"/>
              <a:ext cx="974650" cy="122611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9A59BB3-882B-DC53-9AA7-6F537DF68E02}"/>
                </a:ext>
              </a:extLst>
            </p:cNvPr>
            <p:cNvSpPr txBox="1"/>
            <p:nvPr/>
          </p:nvSpPr>
          <p:spPr>
            <a:xfrm>
              <a:off x="5035366" y="9303549"/>
              <a:ext cx="528405" cy="34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IMDT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94" name="Прямоугольник 193">
            <a:extLst>
              <a:ext uri="{FF2B5EF4-FFF2-40B4-BE49-F238E27FC236}">
                <a16:creationId xmlns:a16="http://schemas.microsoft.com/office/drawing/2014/main" id="{DE57E383-A78D-3AE9-ECA7-C2B3B4898B5F}"/>
              </a:ext>
            </a:extLst>
          </p:cNvPr>
          <p:cNvSpPr/>
          <p:nvPr/>
        </p:nvSpPr>
        <p:spPr>
          <a:xfrm>
            <a:off x="1791913" y="5360326"/>
            <a:ext cx="933077" cy="98396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/>
          </a:p>
        </p:txBody>
      </p:sp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B0EA6D90-38CF-79E3-4308-670413AEAD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9959" y="5417677"/>
            <a:ext cx="905593" cy="905593"/>
          </a:xfrm>
          <a:prstGeom prst="rect">
            <a:avLst/>
          </a:prstGeom>
        </p:spPr>
      </p:pic>
      <p:pic>
        <p:nvPicPr>
          <p:cNvPr id="204" name="Рисунок 203">
            <a:extLst>
              <a:ext uri="{FF2B5EF4-FFF2-40B4-BE49-F238E27FC236}">
                <a16:creationId xmlns:a16="http://schemas.microsoft.com/office/drawing/2014/main" id="{A7E42FEA-35ED-9336-2997-30B7BB50DC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1742" y="5123824"/>
            <a:ext cx="445463" cy="222732"/>
          </a:xfrm>
          <a:prstGeom prst="rect">
            <a:avLst/>
          </a:prstGeom>
        </p:spPr>
      </p:pic>
      <p:cxnSp>
        <p:nvCxnSpPr>
          <p:cNvPr id="205" name="Прямая со стрелкой 204">
            <a:extLst>
              <a:ext uri="{FF2B5EF4-FFF2-40B4-BE49-F238E27FC236}">
                <a16:creationId xmlns:a16="http://schemas.microsoft.com/office/drawing/2014/main" id="{B1F1B872-25E9-885F-B6A2-3101D8BA1F90}"/>
              </a:ext>
            </a:extLst>
          </p:cNvPr>
          <p:cNvCxnSpPr>
            <a:cxnSpLocks/>
          </p:cNvCxnSpPr>
          <p:nvPr/>
        </p:nvCxnSpPr>
        <p:spPr>
          <a:xfrm flipH="1">
            <a:off x="2871664" y="2401883"/>
            <a:ext cx="1235429" cy="834190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Скругленный прямоугольник 77">
            <a:extLst>
              <a:ext uri="{FF2B5EF4-FFF2-40B4-BE49-F238E27FC236}">
                <a16:creationId xmlns:a16="http://schemas.microsoft.com/office/drawing/2014/main" id="{D89B4645-03E0-8586-DC08-CC2F51117EFB}"/>
              </a:ext>
            </a:extLst>
          </p:cNvPr>
          <p:cNvSpPr/>
          <p:nvPr/>
        </p:nvSpPr>
        <p:spPr>
          <a:xfrm>
            <a:off x="721367" y="3151328"/>
            <a:ext cx="2078571" cy="3308044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9D5782F-7520-F7D2-17EB-C9CA48B5CB75}"/>
              </a:ext>
            </a:extLst>
          </p:cNvPr>
          <p:cNvSpPr txBox="1"/>
          <p:nvPr/>
        </p:nvSpPr>
        <p:spPr>
          <a:xfrm>
            <a:off x="768838" y="3120108"/>
            <a:ext cx="197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Other/Collaboration resources</a:t>
            </a:r>
            <a:endParaRPr lang="ru-RU" b="1" dirty="0">
              <a:solidFill>
                <a:srgbClr val="4F81BD"/>
              </a:solidFill>
            </a:endParaRPr>
          </a:p>
        </p:txBody>
      </p: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C2A1807B-0BE4-429C-E3D3-39E2F5435F1D}"/>
              </a:ext>
            </a:extLst>
          </p:cNvPr>
          <p:cNvGrpSpPr/>
          <p:nvPr/>
        </p:nvGrpSpPr>
        <p:grpSpPr>
          <a:xfrm>
            <a:off x="773694" y="3722387"/>
            <a:ext cx="938583" cy="1279203"/>
            <a:chOff x="1319151" y="3409816"/>
            <a:chExt cx="938583" cy="1279203"/>
          </a:xfrm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F02555C8-0543-8CEB-6093-C07D55313523}"/>
                </a:ext>
              </a:extLst>
            </p:cNvPr>
            <p:cNvSpPr/>
            <p:nvPr/>
          </p:nvSpPr>
          <p:spPr>
            <a:xfrm>
              <a:off x="1319151" y="3441983"/>
              <a:ext cx="931641" cy="1247036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A711FB4-5B06-F30C-39C6-F7F67C7B7CDF}"/>
                </a:ext>
              </a:extLst>
            </p:cNvPr>
            <p:cNvSpPr txBox="1"/>
            <p:nvPr/>
          </p:nvSpPr>
          <p:spPr>
            <a:xfrm>
              <a:off x="1657350" y="3409816"/>
              <a:ext cx="6003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UNAM</a:t>
              </a:r>
              <a:endParaRPr lang="ru-RU" sz="1600" dirty="0"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F7936CCE-4140-4E60-1726-7FB51CA1B376}"/>
                </a:ext>
              </a:extLst>
            </p:cNvPr>
            <p:cNvSpPr/>
            <p:nvPr/>
          </p:nvSpPr>
          <p:spPr>
            <a:xfrm>
              <a:off x="1321098" y="3701305"/>
              <a:ext cx="936636" cy="98771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02" name="Рисунок 201">
              <a:extLst>
                <a:ext uri="{FF2B5EF4-FFF2-40B4-BE49-F238E27FC236}">
                  <a16:creationId xmlns:a16="http://schemas.microsoft.com/office/drawing/2014/main" id="{487DFEE7-3A14-D7BB-4022-49382487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63691" y="3475317"/>
              <a:ext cx="354261" cy="202776"/>
            </a:xfrm>
            <a:prstGeom prst="rect">
              <a:avLst/>
            </a:prstGeom>
          </p:spPr>
        </p:pic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C023A476-05D9-B5F1-34AE-6560FC2EE8E0}"/>
                </a:ext>
              </a:extLst>
            </p:cNvPr>
            <p:cNvSpPr/>
            <p:nvPr/>
          </p:nvSpPr>
          <p:spPr>
            <a:xfrm>
              <a:off x="1331707" y="3741839"/>
              <a:ext cx="903580" cy="9221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48EFE6F5-B405-61B0-C064-E98C62B2B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1619" t="214" r="30821" b="22201"/>
            <a:stretch/>
          </p:blipFill>
          <p:spPr>
            <a:xfrm>
              <a:off x="1438611" y="3783928"/>
              <a:ext cx="715140" cy="830935"/>
            </a:xfrm>
            <a:prstGeom prst="rect">
              <a:avLst/>
            </a:prstGeom>
          </p:spPr>
        </p:pic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B716AB13-DD42-191E-792F-0E1BED09DC91}"/>
              </a:ext>
            </a:extLst>
          </p:cNvPr>
          <p:cNvGrpSpPr/>
          <p:nvPr/>
        </p:nvGrpSpPr>
        <p:grpSpPr>
          <a:xfrm>
            <a:off x="3196337" y="5438654"/>
            <a:ext cx="1205433" cy="353943"/>
            <a:chOff x="3727153" y="4759480"/>
            <a:chExt cx="1205433" cy="353943"/>
          </a:xfrm>
        </p:grpSpPr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id="{7721779D-AFE6-67AE-0D39-156798188164}"/>
                </a:ext>
              </a:extLst>
            </p:cNvPr>
            <p:cNvSpPr/>
            <p:nvPr/>
          </p:nvSpPr>
          <p:spPr>
            <a:xfrm>
              <a:off x="3727153" y="4809479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E7641B2-6F77-7B0D-CD2E-22624BBB415A}"/>
                </a:ext>
              </a:extLst>
            </p:cNvPr>
            <p:cNvSpPr txBox="1"/>
            <p:nvPr/>
          </p:nvSpPr>
          <p:spPr>
            <a:xfrm>
              <a:off x="4189710" y="4759480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IPANAS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24" name="Рисунок 223">
              <a:extLst>
                <a:ext uri="{FF2B5EF4-FFF2-40B4-BE49-F238E27FC236}">
                  <a16:creationId xmlns:a16="http://schemas.microsoft.com/office/drawing/2014/main" id="{C9CCC2D2-8B42-C6BB-2355-976085CA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43" y="4840287"/>
              <a:ext cx="379705" cy="189853"/>
            </a:xfrm>
            <a:prstGeom prst="rect">
              <a:avLst/>
            </a:prstGeom>
          </p:spPr>
        </p:pic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22EB2708-9903-8599-1772-117F63605144}"/>
              </a:ext>
            </a:extLst>
          </p:cNvPr>
          <p:cNvGrpSpPr/>
          <p:nvPr/>
        </p:nvGrpSpPr>
        <p:grpSpPr>
          <a:xfrm>
            <a:off x="3197952" y="5761534"/>
            <a:ext cx="1205433" cy="353943"/>
            <a:chOff x="3724734" y="5162857"/>
            <a:chExt cx="1205433" cy="353943"/>
          </a:xfrm>
        </p:grpSpPr>
        <p:sp>
          <p:nvSpPr>
            <p:cNvPr id="227" name="Прямоугольник 226">
              <a:extLst>
                <a:ext uri="{FF2B5EF4-FFF2-40B4-BE49-F238E27FC236}">
                  <a16:creationId xmlns:a16="http://schemas.microsoft.com/office/drawing/2014/main" id="{B0CE25B6-A9FF-F839-ED06-8ECDC73832DB}"/>
                </a:ext>
              </a:extLst>
            </p:cNvPr>
            <p:cNvSpPr/>
            <p:nvPr/>
          </p:nvSpPr>
          <p:spPr>
            <a:xfrm>
              <a:off x="3724734" y="5212856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4B9AA2E-DD8B-03FD-B11B-614684F46784}"/>
                </a:ext>
              </a:extLst>
            </p:cNvPr>
            <p:cNvSpPr txBox="1"/>
            <p:nvPr/>
          </p:nvSpPr>
          <p:spPr>
            <a:xfrm>
              <a:off x="4187291" y="5162857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A7BDF1DC-5E6E-1A9E-19BC-486775B3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398" y="5235429"/>
              <a:ext cx="421580" cy="209967"/>
            </a:xfrm>
            <a:prstGeom prst="rect">
              <a:avLst/>
            </a:prstGeom>
          </p:spPr>
        </p:pic>
      </p:grpSp>
      <p:grpSp>
        <p:nvGrpSpPr>
          <p:cNvPr id="253" name="Группа 252">
            <a:extLst>
              <a:ext uri="{FF2B5EF4-FFF2-40B4-BE49-F238E27FC236}">
                <a16:creationId xmlns:a16="http://schemas.microsoft.com/office/drawing/2014/main" id="{8F99BCB6-2820-5025-593C-CD348308EAF6}"/>
              </a:ext>
            </a:extLst>
          </p:cNvPr>
          <p:cNvGrpSpPr/>
          <p:nvPr/>
        </p:nvGrpSpPr>
        <p:grpSpPr>
          <a:xfrm>
            <a:off x="3201181" y="6084413"/>
            <a:ext cx="1205433" cy="353943"/>
            <a:chOff x="3725943" y="5566233"/>
            <a:chExt cx="1205433" cy="353943"/>
          </a:xfrm>
        </p:grpSpPr>
        <p:pic>
          <p:nvPicPr>
            <p:cNvPr id="218" name="Рисунок 217">
              <a:extLst>
                <a:ext uri="{FF2B5EF4-FFF2-40B4-BE49-F238E27FC236}">
                  <a16:creationId xmlns:a16="http://schemas.microsoft.com/office/drawing/2014/main" id="{CB93BCDE-A2C3-9632-E4B3-DBB9DD18F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0883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33" name="Прямоугольник 232">
              <a:extLst>
                <a:ext uri="{FF2B5EF4-FFF2-40B4-BE49-F238E27FC236}">
                  <a16:creationId xmlns:a16="http://schemas.microsoft.com/office/drawing/2014/main" id="{F18C0D09-6BFF-057C-2B7C-9C298F6F29D4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244C3A3-9FE4-9B7A-55C2-38924B0A28D1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INRNE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947F25B5-8C45-0044-20D2-E9FEDA60E03A}"/>
              </a:ext>
            </a:extLst>
          </p:cNvPr>
          <p:cNvGrpSpPr/>
          <p:nvPr/>
        </p:nvGrpSpPr>
        <p:grpSpPr>
          <a:xfrm>
            <a:off x="4516237" y="6084413"/>
            <a:ext cx="1205433" cy="353943"/>
            <a:chOff x="3723525" y="5969609"/>
            <a:chExt cx="1205433" cy="353943"/>
          </a:xfrm>
        </p:grpSpPr>
        <p:pic>
          <p:nvPicPr>
            <p:cNvPr id="220" name="Рисунок 219">
              <a:extLst>
                <a:ext uri="{FF2B5EF4-FFF2-40B4-BE49-F238E27FC236}">
                  <a16:creationId xmlns:a16="http://schemas.microsoft.com/office/drawing/2014/main" id="{36A2FFF5-FB43-2D7D-D654-B7E50D008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17" y="6035323"/>
              <a:ext cx="441960" cy="220980"/>
            </a:xfrm>
            <a:prstGeom prst="rect">
              <a:avLst/>
            </a:prstGeom>
          </p:spPr>
        </p:pic>
        <p:sp>
          <p:nvSpPr>
            <p:cNvPr id="241" name="Прямоугольник 240">
              <a:extLst>
                <a:ext uri="{FF2B5EF4-FFF2-40B4-BE49-F238E27FC236}">
                  <a16:creationId xmlns:a16="http://schemas.microsoft.com/office/drawing/2014/main" id="{B1FA7D1E-1634-DFD4-4A0F-1A3755892816}"/>
                </a:ext>
              </a:extLst>
            </p:cNvPr>
            <p:cNvSpPr/>
            <p:nvPr/>
          </p:nvSpPr>
          <p:spPr>
            <a:xfrm>
              <a:off x="3723525" y="601960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CABFE232-A383-D70E-4B1D-9FB1F175DE33}"/>
                </a:ext>
              </a:extLst>
            </p:cNvPr>
            <p:cNvSpPr txBox="1"/>
            <p:nvPr/>
          </p:nvSpPr>
          <p:spPr>
            <a:xfrm>
              <a:off x="4186082" y="596960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EAEE202A-E449-A07C-F33C-29546171DE8E}"/>
              </a:ext>
            </a:extLst>
          </p:cNvPr>
          <p:cNvGrpSpPr/>
          <p:nvPr/>
        </p:nvGrpSpPr>
        <p:grpSpPr>
          <a:xfrm>
            <a:off x="3199567" y="5115774"/>
            <a:ext cx="1205433" cy="353943"/>
            <a:chOff x="3727160" y="4384681"/>
            <a:chExt cx="1205433" cy="353943"/>
          </a:xfrm>
        </p:grpSpPr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E6317C74-9C13-7277-D01F-28BA46B50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46713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47" name="Прямоугольник 246">
              <a:extLst>
                <a:ext uri="{FF2B5EF4-FFF2-40B4-BE49-F238E27FC236}">
                  <a16:creationId xmlns:a16="http://schemas.microsoft.com/office/drawing/2014/main" id="{AC99300E-E237-EF40-1B3C-36D3A59962F1}"/>
                </a:ext>
              </a:extLst>
            </p:cNvPr>
            <p:cNvSpPr/>
            <p:nvPr/>
          </p:nvSpPr>
          <p:spPr>
            <a:xfrm>
              <a:off x="3727160" y="4434593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AD2008-6517-C430-FA96-24A01C49B6AE}"/>
                </a:ext>
              </a:extLst>
            </p:cNvPr>
            <p:cNvSpPr txBox="1"/>
            <p:nvPr/>
          </p:nvSpPr>
          <p:spPr>
            <a:xfrm>
              <a:off x="4184873" y="4384681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NOSU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157C18A3-537C-9D8D-4663-50F9B2D0D39B}"/>
              </a:ext>
            </a:extLst>
          </p:cNvPr>
          <p:cNvGrpSpPr/>
          <p:nvPr/>
        </p:nvGrpSpPr>
        <p:grpSpPr>
          <a:xfrm>
            <a:off x="4517974" y="4783760"/>
            <a:ext cx="1205433" cy="353943"/>
            <a:chOff x="5065167" y="4356103"/>
            <a:chExt cx="1205433" cy="353943"/>
          </a:xfrm>
        </p:grpSpPr>
        <p:pic>
          <p:nvPicPr>
            <p:cNvPr id="256" name="Рисунок 255">
              <a:extLst>
                <a:ext uri="{FF2B5EF4-FFF2-40B4-BE49-F238E27FC236}">
                  <a16:creationId xmlns:a16="http://schemas.microsoft.com/office/drawing/2014/main" id="{4BA0EF95-66EC-E07C-6FC5-34FE755BE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93989" y="4432351"/>
              <a:ext cx="371764" cy="18588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CEC753AD-DCAD-4E9A-7F8A-9855CDE67FEA}"/>
                </a:ext>
              </a:extLst>
            </p:cNvPr>
            <p:cNvSpPr/>
            <p:nvPr/>
          </p:nvSpPr>
          <p:spPr>
            <a:xfrm>
              <a:off x="5065167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0C3416B8-9AAA-0694-F82D-E495257C54BB}"/>
                </a:ext>
              </a:extLst>
            </p:cNvPr>
            <p:cNvSpPr txBox="1"/>
            <p:nvPr/>
          </p:nvSpPr>
          <p:spPr>
            <a:xfrm>
              <a:off x="5527724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INP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103F16D2-E9F3-6D49-DB61-7D40B378758E}"/>
              </a:ext>
            </a:extLst>
          </p:cNvPr>
          <p:cNvGrpSpPr/>
          <p:nvPr/>
        </p:nvGrpSpPr>
        <p:grpSpPr>
          <a:xfrm>
            <a:off x="4519710" y="5116676"/>
            <a:ext cx="1205433" cy="353943"/>
            <a:chOff x="5065167" y="4689019"/>
            <a:chExt cx="1205433" cy="353943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31F7CE17-9DE0-356B-ED18-18AE9A24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113624" y="4765487"/>
              <a:ext cx="297636" cy="198821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66" name="Прямоугольник 265">
              <a:extLst>
                <a:ext uri="{FF2B5EF4-FFF2-40B4-BE49-F238E27FC236}">
                  <a16:creationId xmlns:a16="http://schemas.microsoft.com/office/drawing/2014/main" id="{0E93B9A1-4963-269B-8787-3169D58C4DE6}"/>
                </a:ext>
              </a:extLst>
            </p:cNvPr>
            <p:cNvSpPr/>
            <p:nvPr/>
          </p:nvSpPr>
          <p:spPr>
            <a:xfrm>
              <a:off x="5065167" y="4739018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1D8B68F-D3C5-B3AD-FD82-F099176E39D2}"/>
                </a:ext>
              </a:extLst>
            </p:cNvPr>
            <p:cNvSpPr txBox="1"/>
            <p:nvPr/>
          </p:nvSpPr>
          <p:spPr>
            <a:xfrm>
              <a:off x="5527724" y="4689019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ASRT</a:t>
              </a:r>
            </a:p>
          </p:txBody>
        </p:sp>
      </p:grpSp>
      <p:grpSp>
        <p:nvGrpSpPr>
          <p:cNvPr id="268" name="Группа 267">
            <a:extLst>
              <a:ext uri="{FF2B5EF4-FFF2-40B4-BE49-F238E27FC236}">
                <a16:creationId xmlns:a16="http://schemas.microsoft.com/office/drawing/2014/main" id="{8F249458-94B2-DC05-A881-06D3F8DA93E3}"/>
              </a:ext>
            </a:extLst>
          </p:cNvPr>
          <p:cNvGrpSpPr/>
          <p:nvPr/>
        </p:nvGrpSpPr>
        <p:grpSpPr>
          <a:xfrm>
            <a:off x="4514500" y="5441453"/>
            <a:ext cx="1205433" cy="353943"/>
            <a:chOff x="3722316" y="4356103"/>
            <a:chExt cx="1205433" cy="353943"/>
          </a:xfrm>
        </p:grpSpPr>
        <p:pic>
          <p:nvPicPr>
            <p:cNvPr id="269" name="Рисунок 268">
              <a:extLst>
                <a:ext uri="{FF2B5EF4-FFF2-40B4-BE49-F238E27FC236}">
                  <a16:creationId xmlns:a16="http://schemas.microsoft.com/office/drawing/2014/main" id="{CC522273-26FA-60E9-8322-C8D5E35E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794" y="4421204"/>
              <a:ext cx="326208" cy="21747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0" name="Прямоугольник 269">
              <a:extLst>
                <a:ext uri="{FF2B5EF4-FFF2-40B4-BE49-F238E27FC236}">
                  <a16:creationId xmlns:a16="http://schemas.microsoft.com/office/drawing/2014/main" id="{68920B5D-1DDF-E047-F8BF-D63306956BF5}"/>
                </a:ext>
              </a:extLst>
            </p:cNvPr>
            <p:cNvSpPr/>
            <p:nvPr/>
          </p:nvSpPr>
          <p:spPr>
            <a:xfrm>
              <a:off x="3722316" y="440610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221B3820-FE8F-250B-F552-3E9A09D8E1B7}"/>
                </a:ext>
              </a:extLst>
            </p:cNvPr>
            <p:cNvSpPr txBox="1"/>
            <p:nvPr/>
          </p:nvSpPr>
          <p:spPr>
            <a:xfrm>
              <a:off x="4184873" y="435610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PRUE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73" name="Группа 272">
            <a:extLst>
              <a:ext uri="{FF2B5EF4-FFF2-40B4-BE49-F238E27FC236}">
                <a16:creationId xmlns:a16="http://schemas.microsoft.com/office/drawing/2014/main" id="{85745862-A4F3-7845-F5BD-A8F5A0477276}"/>
              </a:ext>
            </a:extLst>
          </p:cNvPr>
          <p:cNvGrpSpPr/>
          <p:nvPr/>
        </p:nvGrpSpPr>
        <p:grpSpPr>
          <a:xfrm>
            <a:off x="4512763" y="5774477"/>
            <a:ext cx="1205433" cy="353943"/>
            <a:chOff x="3725943" y="5566233"/>
            <a:chExt cx="1205433" cy="353943"/>
          </a:xfrm>
        </p:grpSpPr>
        <p:pic>
          <p:nvPicPr>
            <p:cNvPr id="274" name="Рисунок 273">
              <a:extLst>
                <a:ext uri="{FF2B5EF4-FFF2-40B4-BE49-F238E27FC236}">
                  <a16:creationId xmlns:a16="http://schemas.microsoft.com/office/drawing/2014/main" id="{2F07B588-5D68-8D00-09AC-D3FFE40E8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068" y="5640608"/>
              <a:ext cx="351353" cy="21081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275" name="Прямоугольник 274">
              <a:extLst>
                <a:ext uri="{FF2B5EF4-FFF2-40B4-BE49-F238E27FC236}">
                  <a16:creationId xmlns:a16="http://schemas.microsoft.com/office/drawing/2014/main" id="{551B0EBD-874F-84F2-2D42-1A1F0B1FBABF}"/>
                </a:ext>
              </a:extLst>
            </p:cNvPr>
            <p:cNvSpPr/>
            <p:nvPr/>
          </p:nvSpPr>
          <p:spPr>
            <a:xfrm>
              <a:off x="3725943" y="5616232"/>
              <a:ext cx="1205433" cy="252411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00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71FE8FEF-B83C-47F6-C4D4-B3953B6B1C5B}"/>
                </a:ext>
              </a:extLst>
            </p:cNvPr>
            <p:cNvSpPr txBox="1"/>
            <p:nvPr/>
          </p:nvSpPr>
          <p:spPr>
            <a:xfrm>
              <a:off x="4188500" y="5566233"/>
              <a:ext cx="7428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latin typeface="Agency FB" panose="00010606040000040003" pitchFamily="2" charset="0"/>
                  <a:cs typeface="Times New Roman" panose="02020603050405020304" pitchFamily="18" charset="0"/>
                </a:rPr>
                <a:t>SU</a:t>
              </a:r>
              <a:endParaRPr lang="ru-RU" sz="17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85" name="Скругленный прямоугольник 77">
            <a:extLst>
              <a:ext uri="{FF2B5EF4-FFF2-40B4-BE49-F238E27FC236}">
                <a16:creationId xmlns:a16="http://schemas.microsoft.com/office/drawing/2014/main" id="{46BB5712-3144-40E1-B074-8CA5DEAA0914}"/>
              </a:ext>
            </a:extLst>
          </p:cNvPr>
          <p:cNvSpPr/>
          <p:nvPr/>
        </p:nvSpPr>
        <p:spPr>
          <a:xfrm>
            <a:off x="3131063" y="4733223"/>
            <a:ext cx="2761717" cy="1726149"/>
          </a:xfrm>
          <a:prstGeom prst="roundRect">
            <a:avLst>
              <a:gd name="adj" fmla="val 6656"/>
            </a:avLst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A0"/>
              </a:solidFill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250DAE75-819B-DC65-7CBD-EB9D3AD6FA3B}"/>
              </a:ext>
            </a:extLst>
          </p:cNvPr>
          <p:cNvSpPr txBox="1"/>
          <p:nvPr/>
        </p:nvSpPr>
        <p:spPr>
          <a:xfrm>
            <a:off x="3216883" y="4759413"/>
            <a:ext cx="127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F81BD"/>
                </a:solidFill>
                <a:latin typeface="Agency FB" panose="00010606040000040003" pitchFamily="2" charset="0"/>
              </a:rPr>
              <a:t>Clouds</a:t>
            </a:r>
            <a:endParaRPr lang="ru-RU" b="1" dirty="0">
              <a:solidFill>
                <a:srgbClr val="4F81BD"/>
              </a:solidFill>
            </a:endParaRPr>
          </a:p>
        </p:txBody>
      </p:sp>
      <p:cxnSp>
        <p:nvCxnSpPr>
          <p:cNvPr id="287" name="Прямая со стрелкой 286">
            <a:extLst>
              <a:ext uri="{FF2B5EF4-FFF2-40B4-BE49-F238E27FC236}">
                <a16:creationId xmlns:a16="http://schemas.microsoft.com/office/drawing/2014/main" id="{41AEAA1D-57E8-6097-1866-75697BDCCA26}"/>
              </a:ext>
            </a:extLst>
          </p:cNvPr>
          <p:cNvCxnSpPr>
            <a:cxnSpLocks/>
          </p:cNvCxnSpPr>
          <p:nvPr/>
        </p:nvCxnSpPr>
        <p:spPr>
          <a:xfrm>
            <a:off x="3763387" y="4301264"/>
            <a:ext cx="7045" cy="468994"/>
          </a:xfrm>
          <a:prstGeom prst="straightConnector1">
            <a:avLst/>
          </a:prstGeom>
          <a:ln w="57150">
            <a:solidFill>
              <a:srgbClr val="0055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C4584-1FB7-D6A1-AB9F-D7CB001F04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50" y="3788034"/>
            <a:ext cx="326208" cy="2174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0156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89A6-8B7D-8892-4F50-69495A18D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D4187-E5EB-B44B-7F84-9A3BBB4DF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4E56CF9-DD88-DC68-5BF6-23501AC2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DST size </a:t>
            </a:r>
            <a:r>
              <a:rPr lang="en-US" sz="5400" dirty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reduced</a:t>
            </a:r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9224588-7F50-4579-6F7A-DF954CDD9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090016"/>
              </p:ext>
            </p:extLst>
          </p:nvPr>
        </p:nvGraphicFramePr>
        <p:xfrm>
          <a:off x="1523999" y="1066800"/>
          <a:ext cx="640976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441">
                  <a:extLst>
                    <a:ext uri="{9D8B030D-6E8A-4147-A177-3AD203B41FA5}">
                      <a16:colId xmlns:a16="http://schemas.microsoft.com/office/drawing/2014/main" val="3936257516"/>
                    </a:ext>
                  </a:extLst>
                </a:gridCol>
                <a:gridCol w="1602441">
                  <a:extLst>
                    <a:ext uri="{9D8B030D-6E8A-4147-A177-3AD203B41FA5}">
                      <a16:colId xmlns:a16="http://schemas.microsoft.com/office/drawing/2014/main" val="1760002865"/>
                    </a:ext>
                  </a:extLst>
                </a:gridCol>
                <a:gridCol w="1281954">
                  <a:extLst>
                    <a:ext uri="{9D8B030D-6E8A-4147-A177-3AD203B41FA5}">
                      <a16:colId xmlns:a16="http://schemas.microsoft.com/office/drawing/2014/main" val="3127621575"/>
                    </a:ext>
                  </a:extLst>
                </a:gridCol>
                <a:gridCol w="1922928">
                  <a:extLst>
                    <a:ext uri="{9D8B030D-6E8A-4147-A177-3AD203B41FA5}">
                      <a16:colId xmlns:a16="http://schemas.microsoft.com/office/drawing/2014/main" val="309166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DST version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size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files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 file size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48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24.02.0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66,5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29830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2,23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8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24.04.0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66,1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29887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2,21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0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24.12.0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67,1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29877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2,24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93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25.04.0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105,3 T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29715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3,55 GB 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(+60%)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0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25.09.0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67,5 T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55A0"/>
                          </a:solidFill>
                        </a:rPr>
                        <a:t>29962</a:t>
                      </a:r>
                      <a:endParaRPr lang="ru-RU" b="1" dirty="0">
                        <a:solidFill>
                          <a:srgbClr val="0055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55A0"/>
                          </a:solidFill>
                        </a:rPr>
                        <a:t>2,25 GB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(-36%)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64733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D51DE035-A3B0-47C6-0EDD-725B3613EC85}"/>
              </a:ext>
            </a:extLst>
          </p:cNvPr>
          <p:cNvSpPr txBox="1">
            <a:spLocks/>
          </p:cNvSpPr>
          <p:nvPr/>
        </p:nvSpPr>
        <p:spPr>
          <a:xfrm>
            <a:off x="0" y="3180311"/>
            <a:ext cx="9141942" cy="106252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DIGI size same!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2C9FF4D-DFCD-5186-DDF9-EF76E585B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09546"/>
              </p:ext>
            </p:extLst>
          </p:nvPr>
        </p:nvGraphicFramePr>
        <p:xfrm>
          <a:off x="1523999" y="4250310"/>
          <a:ext cx="640976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441">
                  <a:extLst>
                    <a:ext uri="{9D8B030D-6E8A-4147-A177-3AD203B41FA5}">
                      <a16:colId xmlns:a16="http://schemas.microsoft.com/office/drawing/2014/main" val="3936257516"/>
                    </a:ext>
                  </a:extLst>
                </a:gridCol>
                <a:gridCol w="1602441">
                  <a:extLst>
                    <a:ext uri="{9D8B030D-6E8A-4147-A177-3AD203B41FA5}">
                      <a16:colId xmlns:a16="http://schemas.microsoft.com/office/drawing/2014/main" val="1760002865"/>
                    </a:ext>
                  </a:extLst>
                </a:gridCol>
                <a:gridCol w="1281954">
                  <a:extLst>
                    <a:ext uri="{9D8B030D-6E8A-4147-A177-3AD203B41FA5}">
                      <a16:colId xmlns:a16="http://schemas.microsoft.com/office/drawing/2014/main" val="3127621575"/>
                    </a:ext>
                  </a:extLst>
                </a:gridCol>
                <a:gridCol w="1922928">
                  <a:extLst>
                    <a:ext uri="{9D8B030D-6E8A-4147-A177-3AD203B41FA5}">
                      <a16:colId xmlns:a16="http://schemas.microsoft.com/office/drawing/2014/main" val="3091660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DIGI version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size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files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 file size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48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24.02.0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34,6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29979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1,15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889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24.04.0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34,9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29996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1,16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20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24.12.0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34,9 T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30004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1,16 GB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93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25.04.0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44,1 T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29932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1,47 GB </a:t>
                      </a: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(+27%)</a:t>
                      </a:r>
                      <a:endParaRPr lang="ru-RU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0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25.0</a:t>
                      </a:r>
                      <a:r>
                        <a:rPr lang="ru-RU" b="1" dirty="0"/>
                        <a:t>9</a:t>
                      </a:r>
                      <a:r>
                        <a:rPr lang="en-US" b="1" dirty="0"/>
                        <a:t>.0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44</a:t>
                      </a:r>
                      <a:r>
                        <a:rPr lang="en-US" b="1" dirty="0"/>
                        <a:t>,2 T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29999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55A0"/>
                          </a:solidFill>
                        </a:rPr>
                        <a:t>1,47 GB </a:t>
                      </a:r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(+0)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2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75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67F0-7627-F3C9-0D53-3475AC2B9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91CB6-0C07-1820-83BA-588A705CB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C242637-7DCE-DB98-3342-5CEB3B25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Request 11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0A06CC-5321-937A-E71C-E46AFFD1FC41}"/>
              </a:ext>
            </a:extLst>
          </p:cNvPr>
          <p:cNvSpPr txBox="1">
            <a:spLocks/>
          </p:cNvSpPr>
          <p:nvPr/>
        </p:nvSpPr>
        <p:spPr>
          <a:xfrm>
            <a:off x="1513186" y="852054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200 files of 50k events -&gt; 4000 files of 2.5k events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9D5CD8-BCD3-C637-86BF-50415D5F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8" y="1391214"/>
            <a:ext cx="9144000" cy="431109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8EBE1FD-4327-9BE5-0B27-F133A9711BF2}"/>
              </a:ext>
            </a:extLst>
          </p:cNvPr>
          <p:cNvSpPr txBox="1">
            <a:spLocks/>
          </p:cNvSpPr>
          <p:nvPr/>
        </p:nvSpPr>
        <p:spPr>
          <a:xfrm>
            <a:off x="1028277" y="5920105"/>
            <a:ext cx="611351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completion took from 5 to 17 hours. 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50k files it would be 4 days to 14 days!  </a:t>
            </a:r>
          </a:p>
        </p:txBody>
      </p:sp>
    </p:spTree>
    <p:extLst>
      <p:ext uri="{BB962C8B-B14F-4D97-AF65-F5344CB8AC3E}">
        <p14:creationId xmlns:p14="http://schemas.microsoft.com/office/powerpoint/2010/main" val="295211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EF39-0629-C4C2-A681-FDE4AAE4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2DD37-12B4-19F9-60DC-B1E8E6291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F3325B6-5FB0-FCFB-0812-A8BC10C4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For distributed processing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Скругленный прямоугольник 35">
            <a:extLst>
              <a:ext uri="{FF2B5EF4-FFF2-40B4-BE49-F238E27FC236}">
                <a16:creationId xmlns:a16="http://schemas.microsoft.com/office/drawing/2014/main" id="{E4068808-4DE3-CF73-2EC8-8ECE441462D5}"/>
              </a:ext>
            </a:extLst>
          </p:cNvPr>
          <p:cNvSpPr/>
          <p:nvPr/>
        </p:nvSpPr>
        <p:spPr>
          <a:xfrm>
            <a:off x="2618511" y="4006338"/>
            <a:ext cx="4010888" cy="7071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4282"/>
                </a:solidFill>
              </a:rPr>
              <a:t>Job Duration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</a:rPr>
              <a:t>&lt;30m </a:t>
            </a:r>
            <a:r>
              <a:rPr lang="en-US" sz="2000" dirty="0">
                <a:solidFill>
                  <a:srgbClr val="00B050"/>
                </a:solidFill>
              </a:rPr>
              <a:t>&lt;1h -</a:t>
            </a:r>
            <a:r>
              <a:rPr lang="en-US" sz="2000" dirty="0">
                <a:solidFill>
                  <a:srgbClr val="104282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1d </a:t>
            </a:r>
            <a:r>
              <a:rPr lang="en-US" sz="2000" dirty="0">
                <a:solidFill>
                  <a:srgbClr val="FF0000"/>
                </a:solidFill>
              </a:rPr>
              <a:t>&lt;2d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35">
            <a:extLst>
              <a:ext uri="{FF2B5EF4-FFF2-40B4-BE49-F238E27FC236}">
                <a16:creationId xmlns:a16="http://schemas.microsoft.com/office/drawing/2014/main" id="{20D04E5E-B879-4964-2F1E-D39EB485BBCF}"/>
              </a:ext>
            </a:extLst>
          </p:cNvPr>
          <p:cNvSpPr/>
          <p:nvPr/>
        </p:nvSpPr>
        <p:spPr>
          <a:xfrm>
            <a:off x="606336" y="1134885"/>
            <a:ext cx="3043202" cy="7873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4282"/>
                </a:solidFill>
              </a:rPr>
              <a:t>Amount of input files</a:t>
            </a:r>
          </a:p>
          <a:p>
            <a:pPr algn="ctr"/>
            <a:r>
              <a:rPr lang="en-US" sz="2000" dirty="0">
                <a:solidFill>
                  <a:srgbClr val="FF8001"/>
                </a:solidFill>
              </a:rPr>
              <a:t>&gt;1000 </a:t>
            </a:r>
            <a:r>
              <a:rPr lang="en-US" sz="2000" dirty="0">
                <a:solidFill>
                  <a:srgbClr val="00B050"/>
                </a:solidFill>
              </a:rPr>
              <a:t>&gt;4000 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6" name="Скругленный прямоугольник 35">
            <a:extLst>
              <a:ext uri="{FF2B5EF4-FFF2-40B4-BE49-F238E27FC236}">
                <a16:creationId xmlns:a16="http://schemas.microsoft.com/office/drawing/2014/main" id="{C885536F-C8C0-96CE-7150-6B757C3C5ED9}"/>
              </a:ext>
            </a:extLst>
          </p:cNvPr>
          <p:cNvSpPr/>
          <p:nvPr/>
        </p:nvSpPr>
        <p:spPr>
          <a:xfrm>
            <a:off x="415636" y="2793756"/>
            <a:ext cx="3233903" cy="7071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4282"/>
                </a:solidFill>
              </a:rPr>
              <a:t>Size of input file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0 – 5 GB </a:t>
            </a:r>
            <a:r>
              <a:rPr lang="en-US" sz="2000" dirty="0">
                <a:solidFill>
                  <a:srgbClr val="FF8001"/>
                </a:solidFill>
              </a:rPr>
              <a:t>&lt;12 GB </a:t>
            </a:r>
            <a:r>
              <a:rPr lang="en-US" sz="2000" dirty="0">
                <a:solidFill>
                  <a:srgbClr val="FF0000"/>
                </a:solidFill>
              </a:rPr>
              <a:t>&lt;15 GB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35">
            <a:extLst>
              <a:ext uri="{FF2B5EF4-FFF2-40B4-BE49-F238E27FC236}">
                <a16:creationId xmlns:a16="http://schemas.microsoft.com/office/drawing/2014/main" id="{D47732AF-2CA1-96D3-88EC-F2542C67E8EF}"/>
              </a:ext>
            </a:extLst>
          </p:cNvPr>
          <p:cNvSpPr/>
          <p:nvPr/>
        </p:nvSpPr>
        <p:spPr>
          <a:xfrm>
            <a:off x="5598372" y="2793756"/>
            <a:ext cx="3233902" cy="7071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4282"/>
                </a:solidFill>
              </a:rPr>
              <a:t>Size of output file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</a:rPr>
              <a:t>0 – 5 GB </a:t>
            </a:r>
            <a:r>
              <a:rPr lang="en-US" sz="2000" dirty="0">
                <a:solidFill>
                  <a:srgbClr val="FF8001"/>
                </a:solidFill>
              </a:rPr>
              <a:t>&lt;12 GB </a:t>
            </a:r>
            <a:r>
              <a:rPr lang="en-US" sz="2000" dirty="0">
                <a:solidFill>
                  <a:srgbClr val="FF0000"/>
                </a:solidFill>
              </a:rPr>
              <a:t>&lt;15 GB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35">
            <a:extLst>
              <a:ext uri="{FF2B5EF4-FFF2-40B4-BE49-F238E27FC236}">
                <a16:creationId xmlns:a16="http://schemas.microsoft.com/office/drawing/2014/main" id="{B054143B-37D2-604B-330F-F825A4484E0D}"/>
              </a:ext>
            </a:extLst>
          </p:cNvPr>
          <p:cNvSpPr/>
          <p:nvPr/>
        </p:nvSpPr>
        <p:spPr>
          <a:xfrm>
            <a:off x="5598372" y="1134885"/>
            <a:ext cx="3043202" cy="7873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04282"/>
                </a:solidFill>
              </a:rPr>
              <a:t>Amount of output files</a:t>
            </a:r>
          </a:p>
          <a:p>
            <a:pPr algn="ctr"/>
            <a:r>
              <a:rPr lang="en-US" sz="2000" dirty="0">
                <a:solidFill>
                  <a:srgbClr val="FF8001"/>
                </a:solidFill>
              </a:rPr>
              <a:t>&gt;1000 </a:t>
            </a:r>
            <a:r>
              <a:rPr lang="en-US" sz="2000" dirty="0">
                <a:solidFill>
                  <a:srgbClr val="00B050"/>
                </a:solidFill>
              </a:rPr>
              <a:t>&gt;4000 </a:t>
            </a:r>
            <a:endParaRPr lang="ru-RU" sz="2000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DF9EF3-927F-7ED4-A3B3-109555F06E83}"/>
              </a:ext>
            </a:extLst>
          </p:cNvPr>
          <p:cNvCxnSpPr/>
          <p:nvPr/>
        </p:nvCxnSpPr>
        <p:spPr>
          <a:xfrm>
            <a:off x="1309255" y="1922281"/>
            <a:ext cx="1433945" cy="87147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BC7C93-A116-B556-3F89-48ECFC07582A}"/>
              </a:ext>
            </a:extLst>
          </p:cNvPr>
          <p:cNvCxnSpPr>
            <a:cxnSpLocks/>
          </p:cNvCxnSpPr>
          <p:nvPr/>
        </p:nvCxnSpPr>
        <p:spPr>
          <a:xfrm flipV="1">
            <a:off x="1309254" y="1950719"/>
            <a:ext cx="1433946" cy="84303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89E185-0172-9613-19C7-B3C85F2E1127}"/>
              </a:ext>
            </a:extLst>
          </p:cNvPr>
          <p:cNvCxnSpPr/>
          <p:nvPr/>
        </p:nvCxnSpPr>
        <p:spPr>
          <a:xfrm>
            <a:off x="6334992" y="1921440"/>
            <a:ext cx="1433945" cy="87147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F0AB77-FCBC-2135-DA7A-D22E73379022}"/>
              </a:ext>
            </a:extLst>
          </p:cNvPr>
          <p:cNvCxnSpPr>
            <a:cxnSpLocks/>
          </p:cNvCxnSpPr>
          <p:nvPr/>
        </p:nvCxnSpPr>
        <p:spPr>
          <a:xfrm flipV="1">
            <a:off x="6334991" y="1949878"/>
            <a:ext cx="1433946" cy="84303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3A8C4D-DE5E-9D82-7342-E582A8DCAFF5}"/>
              </a:ext>
            </a:extLst>
          </p:cNvPr>
          <p:cNvCxnSpPr>
            <a:cxnSpLocks/>
          </p:cNvCxnSpPr>
          <p:nvPr/>
        </p:nvCxnSpPr>
        <p:spPr>
          <a:xfrm>
            <a:off x="2131302" y="3500889"/>
            <a:ext cx="974418" cy="50544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24DE20-AEDF-8C93-9649-DD94381787F3}"/>
              </a:ext>
            </a:extLst>
          </p:cNvPr>
          <p:cNvCxnSpPr>
            <a:cxnSpLocks/>
          </p:cNvCxnSpPr>
          <p:nvPr/>
        </p:nvCxnSpPr>
        <p:spPr>
          <a:xfrm flipV="1">
            <a:off x="6122545" y="3500889"/>
            <a:ext cx="994063" cy="505447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C93A4B1C-5AA5-C42C-E96D-43180264965D}"/>
              </a:ext>
            </a:extLst>
          </p:cNvPr>
          <p:cNvSpPr txBox="1">
            <a:spLocks/>
          </p:cNvSpPr>
          <p:nvPr/>
        </p:nvSpPr>
        <p:spPr>
          <a:xfrm>
            <a:off x="1040421" y="5280612"/>
            <a:ext cx="721144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Comfortable size of RAW files is in range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7-12 GB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39C3A5E-A364-470D-7DE1-A192E7C32E99}"/>
              </a:ext>
            </a:extLst>
          </p:cNvPr>
          <p:cNvSpPr txBox="1">
            <a:spLocks/>
          </p:cNvSpPr>
          <p:nvPr/>
        </p:nvSpPr>
        <p:spPr>
          <a:xfrm>
            <a:off x="1040421" y="5716857"/>
            <a:ext cx="7211442" cy="436245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Ideal size considering RAW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Duration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GB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FBA3BA-BEB4-D547-6F7C-82BEBCB02F0F}"/>
              </a:ext>
            </a:extLst>
          </p:cNvPr>
          <p:cNvCxnSpPr>
            <a:cxnSpLocks/>
          </p:cNvCxnSpPr>
          <p:nvPr/>
        </p:nvCxnSpPr>
        <p:spPr>
          <a:xfrm>
            <a:off x="3659390" y="3143636"/>
            <a:ext cx="1938982" cy="7373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14056A-9931-0B77-F425-10D90EFE8502}"/>
              </a:ext>
            </a:extLst>
          </p:cNvPr>
          <p:cNvCxnSpPr>
            <a:cxnSpLocks/>
          </p:cNvCxnSpPr>
          <p:nvPr/>
        </p:nvCxnSpPr>
        <p:spPr>
          <a:xfrm>
            <a:off x="3654464" y="1466293"/>
            <a:ext cx="1938982" cy="7373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F3BBAC-6022-0F90-362F-E65DC84BA4D4}"/>
              </a:ext>
            </a:extLst>
          </p:cNvPr>
          <p:cNvCxnSpPr>
            <a:cxnSpLocks/>
          </p:cNvCxnSpPr>
          <p:nvPr/>
        </p:nvCxnSpPr>
        <p:spPr>
          <a:xfrm>
            <a:off x="3649538" y="1568561"/>
            <a:ext cx="1938982" cy="7373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B61A2A-F052-3A8E-0E8A-6974F131E6BC}"/>
              </a:ext>
            </a:extLst>
          </p:cNvPr>
          <p:cNvGrpSpPr/>
          <p:nvPr/>
        </p:nvGrpSpPr>
        <p:grpSpPr>
          <a:xfrm rot="7969906" flipV="1">
            <a:off x="4106363" y="1826387"/>
            <a:ext cx="1095438" cy="1094031"/>
            <a:chOff x="4570971" y="1918320"/>
            <a:chExt cx="731423" cy="730484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0F61EAAD-2A9A-19A1-4213-47F6CD3D4230}"/>
                </a:ext>
              </a:extLst>
            </p:cNvPr>
            <p:cNvSpPr/>
            <p:nvPr/>
          </p:nvSpPr>
          <p:spPr>
            <a:xfrm>
              <a:off x="4572000" y="1921440"/>
              <a:ext cx="727364" cy="727364"/>
            </a:xfrm>
            <a:prstGeom prst="arc">
              <a:avLst/>
            </a:prstGeom>
            <a:ln w="38100">
              <a:solidFill>
                <a:srgbClr val="0055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A6A9CE41-B5B2-F1A8-1FB3-52E9FB5ED1A4}"/>
                </a:ext>
              </a:extLst>
            </p:cNvPr>
            <p:cNvSpPr/>
            <p:nvPr/>
          </p:nvSpPr>
          <p:spPr>
            <a:xfrm rot="5400000">
              <a:off x="4570971" y="1918320"/>
              <a:ext cx="727364" cy="727364"/>
            </a:xfrm>
            <a:prstGeom prst="arc">
              <a:avLst/>
            </a:prstGeom>
            <a:ln w="38100">
              <a:solidFill>
                <a:srgbClr val="0055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1AC3F123-38A8-C340-871F-43A593530545}"/>
                </a:ext>
              </a:extLst>
            </p:cNvPr>
            <p:cNvSpPr/>
            <p:nvPr/>
          </p:nvSpPr>
          <p:spPr>
            <a:xfrm rot="10800000">
              <a:off x="4575030" y="1919919"/>
              <a:ext cx="727364" cy="727364"/>
            </a:xfrm>
            <a:prstGeom prst="arc">
              <a:avLst/>
            </a:prstGeom>
            <a:ln w="38100">
              <a:solidFill>
                <a:srgbClr val="0055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47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Job submission automation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7F5884C-8302-0B95-C839-5D81D577E373}"/>
              </a:ext>
            </a:extLst>
          </p:cNvPr>
          <p:cNvGrpSpPr/>
          <p:nvPr/>
        </p:nvGrpSpPr>
        <p:grpSpPr>
          <a:xfrm>
            <a:off x="3681212" y="942461"/>
            <a:ext cx="3494856" cy="1411157"/>
            <a:chOff x="218615" y="4426996"/>
            <a:chExt cx="2608360" cy="7981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55BB5ACB-1BAA-1F1E-A3A3-F85D76780BFC}"/>
                </a:ext>
              </a:extLst>
            </p:cNvPr>
            <p:cNvSpPr/>
            <p:nvPr/>
          </p:nvSpPr>
          <p:spPr>
            <a:xfrm>
              <a:off x="218615" y="4434092"/>
              <a:ext cx="2608360" cy="791008"/>
            </a:xfrm>
            <a:prstGeom prst="roundRect">
              <a:avLst>
                <a:gd name="adj" fmla="val 5749"/>
              </a:avLst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67F8CA-EA3D-8A1C-C083-4273C81ACEA3}"/>
                </a:ext>
              </a:extLst>
            </p:cNvPr>
            <p:cNvSpPr txBox="1"/>
            <p:nvPr/>
          </p:nvSpPr>
          <p:spPr>
            <a:xfrm>
              <a:off x="286424" y="4426996"/>
              <a:ext cx="1833708" cy="22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gency FB" panose="020B0503020202020204" pitchFamily="34" charset="0"/>
                  <a:cs typeface="Segoe UI" panose="020B0502040204020203" pitchFamily="34" charset="0"/>
                </a:rPr>
                <a:t>DIRAC File Catalog</a:t>
              </a:r>
              <a:endParaRPr lang="ru-RU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817E23C-28B1-43B1-2641-BF1E6543D0E7}"/>
              </a:ext>
            </a:extLst>
          </p:cNvPr>
          <p:cNvGrpSpPr/>
          <p:nvPr/>
        </p:nvGrpSpPr>
        <p:grpSpPr>
          <a:xfrm>
            <a:off x="1928952" y="937467"/>
            <a:ext cx="1636567" cy="1237965"/>
            <a:chOff x="388717" y="4421871"/>
            <a:chExt cx="1933937" cy="103672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CF1B4ECC-8A87-DFE9-B6BC-7FD334583BBE}"/>
                </a:ext>
              </a:extLst>
            </p:cNvPr>
            <p:cNvSpPr/>
            <p:nvPr/>
          </p:nvSpPr>
          <p:spPr>
            <a:xfrm>
              <a:off x="424063" y="4434092"/>
              <a:ext cx="1523045" cy="1024500"/>
            </a:xfrm>
            <a:prstGeom prst="roundRect">
              <a:avLst>
                <a:gd name="adj" fmla="val 5749"/>
              </a:avLst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53ADBC-6DF2-E5BD-191F-0B4A9BFC579B}"/>
                </a:ext>
              </a:extLst>
            </p:cNvPr>
            <p:cNvSpPr txBox="1"/>
            <p:nvPr/>
          </p:nvSpPr>
          <p:spPr>
            <a:xfrm>
              <a:off x="388717" y="4421871"/>
              <a:ext cx="1933937" cy="33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gency FB" panose="020B0503020202020204" pitchFamily="34" charset="0"/>
                  <a:cs typeface="Segoe UI" panose="020B0502040204020203" pitchFamily="34" charset="0"/>
                </a:rPr>
                <a:t>DDC cluster</a:t>
              </a:r>
              <a:endParaRPr lang="ru-RU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5CF3FB-2761-C084-E759-2C52AAD1C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21" y="1332682"/>
            <a:ext cx="772138" cy="772138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0D2CB70A-CFD2-6D5A-FC3B-02822A02666F}"/>
              </a:ext>
            </a:extLst>
          </p:cNvPr>
          <p:cNvCxnSpPr>
            <a:cxnSpLocks/>
          </p:cNvCxnSpPr>
          <p:nvPr/>
        </p:nvCxnSpPr>
        <p:spPr>
          <a:xfrm>
            <a:off x="3068926" y="1690913"/>
            <a:ext cx="6696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B55EEAB-F987-CE87-E3B0-68EC07D04E6F}"/>
              </a:ext>
            </a:extLst>
          </p:cNvPr>
          <p:cNvGrpSpPr/>
          <p:nvPr/>
        </p:nvGrpSpPr>
        <p:grpSpPr>
          <a:xfrm>
            <a:off x="3772067" y="1348529"/>
            <a:ext cx="3404003" cy="930210"/>
            <a:chOff x="1723614" y="5424275"/>
            <a:chExt cx="3404003" cy="93021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B31DDE4C-5989-85AA-AB23-FD5D4B0F9E4A}"/>
                </a:ext>
              </a:extLst>
            </p:cNvPr>
            <p:cNvSpPr/>
            <p:nvPr/>
          </p:nvSpPr>
          <p:spPr>
            <a:xfrm>
              <a:off x="1723614" y="5424275"/>
              <a:ext cx="3315750" cy="930210"/>
            </a:xfrm>
            <a:prstGeom prst="roundRect">
              <a:avLst>
                <a:gd name="adj" fmla="val 5749"/>
              </a:avLst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535D5A72-176B-694C-5FD3-EFCEEC6B8BD3}"/>
                </a:ext>
              </a:extLst>
            </p:cNvPr>
            <p:cNvGrpSpPr/>
            <p:nvPr/>
          </p:nvGrpSpPr>
          <p:grpSpPr>
            <a:xfrm>
              <a:off x="3847094" y="5497895"/>
              <a:ext cx="1280523" cy="791301"/>
              <a:chOff x="3847094" y="5497895"/>
              <a:chExt cx="1280523" cy="791301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99147988-D2B3-11F0-B231-9D2B405C5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47094" y="5734918"/>
                <a:ext cx="467634" cy="551326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90DB15AD-9D81-4753-3067-34B8A36D3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6102" y="5966225"/>
                <a:ext cx="316463" cy="322971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CD737FC-0093-580D-A43A-2CC2EB313713}"/>
                  </a:ext>
                </a:extLst>
              </p:cNvPr>
              <p:cNvSpPr txBox="1"/>
              <p:nvPr/>
            </p:nvSpPr>
            <p:spPr>
              <a:xfrm>
                <a:off x="4060653" y="5497895"/>
                <a:ext cx="10669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gency FB" panose="00010606040000040003" pitchFamily="2" charset="0"/>
                  </a:rPr>
                  <a:t>EOS</a:t>
                </a:r>
                <a:r>
                  <a:rPr lang="ru-RU" sz="2000" b="1" dirty="0">
                    <a:latin typeface="Agency FB" panose="00010606040000040003" pitchFamily="2" charset="0"/>
                  </a:rPr>
                  <a:t> </a:t>
                </a:r>
                <a:r>
                  <a:rPr lang="en-US" sz="2000" b="1" dirty="0">
                    <a:latin typeface="Agency FB" panose="00010606040000040003" pitchFamily="2" charset="0"/>
                  </a:rPr>
                  <a:t>MLIT</a:t>
                </a:r>
                <a:endParaRPr lang="ru-RU" sz="2000" b="1" dirty="0"/>
              </a:p>
            </p:txBody>
          </p:sp>
        </p:grp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4E1D64-1E30-A0F3-F557-0A0703CF1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67" y="1453334"/>
            <a:ext cx="772138" cy="772138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F4CF199-D1E6-19F2-E7E5-983278326E60}"/>
              </a:ext>
            </a:extLst>
          </p:cNvPr>
          <p:cNvGrpSpPr/>
          <p:nvPr/>
        </p:nvGrpSpPr>
        <p:grpSpPr>
          <a:xfrm>
            <a:off x="4454178" y="1453334"/>
            <a:ext cx="856830" cy="772138"/>
            <a:chOff x="4268995" y="2059461"/>
            <a:chExt cx="856830" cy="772138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B8B4E09-BAAB-26AC-06D0-15381C4B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95" y="2059461"/>
              <a:ext cx="772138" cy="772138"/>
            </a:xfrm>
            <a:prstGeom prst="rect">
              <a:avLst/>
            </a:prstGeom>
          </p:spPr>
        </p:pic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6A2C4136-CC24-5018-2D72-EB036C133A0B}"/>
                </a:ext>
              </a:extLst>
            </p:cNvPr>
            <p:cNvSpPr/>
            <p:nvPr/>
          </p:nvSpPr>
          <p:spPr>
            <a:xfrm>
              <a:off x="4435794" y="2142596"/>
              <a:ext cx="521970" cy="267115"/>
            </a:xfrm>
            <a:prstGeom prst="roundRect">
              <a:avLst>
                <a:gd name="adj" fmla="val 6296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B88222-CD79-57D6-1649-A88AE92E0317}"/>
                </a:ext>
              </a:extLst>
            </p:cNvPr>
            <p:cNvSpPr txBox="1"/>
            <p:nvPr/>
          </p:nvSpPr>
          <p:spPr>
            <a:xfrm>
              <a:off x="4353688" y="2077646"/>
              <a:ext cx="772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DIGI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48C2FC8-CDDC-617E-14ED-6FD99B3B28B0}"/>
              </a:ext>
            </a:extLst>
          </p:cNvPr>
          <p:cNvGrpSpPr/>
          <p:nvPr/>
        </p:nvGrpSpPr>
        <p:grpSpPr>
          <a:xfrm>
            <a:off x="5138544" y="1453334"/>
            <a:ext cx="904203" cy="772138"/>
            <a:chOff x="7744966" y="3307864"/>
            <a:chExt cx="904203" cy="772138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917474A5-C0D1-9A7B-BA70-4E42F300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966" y="3307864"/>
              <a:ext cx="772138" cy="772138"/>
            </a:xfrm>
            <a:prstGeom prst="rect">
              <a:avLst/>
            </a:prstGeom>
          </p:spPr>
        </p:pic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90C2A80D-FBBB-5464-289E-42941A97970C}"/>
                </a:ext>
              </a:extLst>
            </p:cNvPr>
            <p:cNvSpPr/>
            <p:nvPr/>
          </p:nvSpPr>
          <p:spPr>
            <a:xfrm>
              <a:off x="7909180" y="3398023"/>
              <a:ext cx="521970" cy="257175"/>
            </a:xfrm>
            <a:prstGeom prst="roundRect">
              <a:avLst>
                <a:gd name="adj" fmla="val 6296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814952-3F97-5987-04E6-C65C0B650CEF}"/>
                </a:ext>
              </a:extLst>
            </p:cNvPr>
            <p:cNvSpPr txBox="1"/>
            <p:nvPr/>
          </p:nvSpPr>
          <p:spPr>
            <a:xfrm>
              <a:off x="7877032" y="3326555"/>
              <a:ext cx="772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DST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C036970-00F1-0CE0-52DC-91566BECA212}"/>
              </a:ext>
            </a:extLst>
          </p:cNvPr>
          <p:cNvGrpSpPr/>
          <p:nvPr/>
        </p:nvGrpSpPr>
        <p:grpSpPr>
          <a:xfrm>
            <a:off x="1905968" y="3380035"/>
            <a:ext cx="3404003" cy="930210"/>
            <a:chOff x="1723614" y="5424275"/>
            <a:chExt cx="3404003" cy="930210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CDFC38DE-2D3E-3766-89A8-81D91C26644F}"/>
                </a:ext>
              </a:extLst>
            </p:cNvPr>
            <p:cNvSpPr/>
            <p:nvPr/>
          </p:nvSpPr>
          <p:spPr>
            <a:xfrm>
              <a:off x="1723614" y="5424275"/>
              <a:ext cx="3315750" cy="930210"/>
            </a:xfrm>
            <a:prstGeom prst="roundRect">
              <a:avLst>
                <a:gd name="adj" fmla="val 5749"/>
              </a:avLst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F168CAA0-AF87-A42C-19F1-2C6BF44311F7}"/>
                </a:ext>
              </a:extLst>
            </p:cNvPr>
            <p:cNvGrpSpPr/>
            <p:nvPr/>
          </p:nvGrpSpPr>
          <p:grpSpPr>
            <a:xfrm>
              <a:off x="3847094" y="5497895"/>
              <a:ext cx="1280523" cy="791301"/>
              <a:chOff x="3847094" y="5497895"/>
              <a:chExt cx="1280523" cy="791301"/>
            </a:xfrm>
          </p:grpSpPr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1C7299ED-BD3B-EFF9-ED87-1565CBF3A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47094" y="5734918"/>
                <a:ext cx="467634" cy="551326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5283A79B-6379-C99A-E287-286493769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6102" y="5966225"/>
                <a:ext cx="316463" cy="32297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9C48DEA-8CC5-834E-41AD-E5219A9D697E}"/>
                  </a:ext>
                </a:extLst>
              </p:cNvPr>
              <p:cNvSpPr txBox="1"/>
              <p:nvPr/>
            </p:nvSpPr>
            <p:spPr>
              <a:xfrm>
                <a:off x="4060653" y="5497895"/>
                <a:ext cx="10669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Agency FB" panose="00010606040000040003" pitchFamily="2" charset="0"/>
                  </a:rPr>
                  <a:t>EOS</a:t>
                </a:r>
                <a:r>
                  <a:rPr lang="ru-RU" sz="2000" b="1" dirty="0">
                    <a:latin typeface="Agency FB" panose="00010606040000040003" pitchFamily="2" charset="0"/>
                  </a:rPr>
                  <a:t> </a:t>
                </a:r>
                <a:r>
                  <a:rPr lang="en-US" sz="2000" b="1" dirty="0">
                    <a:latin typeface="Agency FB" panose="00010606040000040003" pitchFamily="2" charset="0"/>
                  </a:rPr>
                  <a:t>NICA</a:t>
                </a:r>
                <a:endParaRPr lang="ru-RU" sz="2000" b="1" dirty="0"/>
              </a:p>
            </p:txBody>
          </p:sp>
        </p:grp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AB8F9A5-1415-9270-26FC-28196270C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68" y="3484840"/>
            <a:ext cx="772138" cy="77213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CC57DDEF-D28D-4674-5DAF-4744483DE7A6}"/>
              </a:ext>
            </a:extLst>
          </p:cNvPr>
          <p:cNvGrpSpPr/>
          <p:nvPr/>
        </p:nvGrpSpPr>
        <p:grpSpPr>
          <a:xfrm>
            <a:off x="2588079" y="3484840"/>
            <a:ext cx="856830" cy="772138"/>
            <a:chOff x="4268995" y="2059461"/>
            <a:chExt cx="856830" cy="772138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0971CCE-C439-5A1B-32A6-8B775DEA0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8995" y="2059461"/>
              <a:ext cx="772138" cy="772138"/>
            </a:xfrm>
            <a:prstGeom prst="rect">
              <a:avLst/>
            </a:prstGeom>
          </p:spPr>
        </p:pic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31F499C7-24A3-E283-7F68-79FA6EF4066A}"/>
                </a:ext>
              </a:extLst>
            </p:cNvPr>
            <p:cNvSpPr/>
            <p:nvPr/>
          </p:nvSpPr>
          <p:spPr>
            <a:xfrm>
              <a:off x="4435794" y="2142596"/>
              <a:ext cx="521970" cy="267115"/>
            </a:xfrm>
            <a:prstGeom prst="roundRect">
              <a:avLst>
                <a:gd name="adj" fmla="val 6296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3A08767-20C5-9378-2A68-39732C8CC31F}"/>
                </a:ext>
              </a:extLst>
            </p:cNvPr>
            <p:cNvSpPr txBox="1"/>
            <p:nvPr/>
          </p:nvSpPr>
          <p:spPr>
            <a:xfrm>
              <a:off x="4353688" y="2077646"/>
              <a:ext cx="772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DIGI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592884-1E5D-6501-C188-F09BAD16D02C}"/>
              </a:ext>
            </a:extLst>
          </p:cNvPr>
          <p:cNvGrpSpPr/>
          <p:nvPr/>
        </p:nvGrpSpPr>
        <p:grpSpPr>
          <a:xfrm>
            <a:off x="3272445" y="3484840"/>
            <a:ext cx="904203" cy="772138"/>
            <a:chOff x="7744966" y="3307864"/>
            <a:chExt cx="904203" cy="77213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D256EE8-D63D-6EFE-ED63-26AF85167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966" y="3307864"/>
              <a:ext cx="772138" cy="772138"/>
            </a:xfrm>
            <a:prstGeom prst="rect">
              <a:avLst/>
            </a:prstGeom>
          </p:spPr>
        </p:pic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227FCC46-B1D9-DEFC-4623-CEFCF31B9230}"/>
                </a:ext>
              </a:extLst>
            </p:cNvPr>
            <p:cNvSpPr/>
            <p:nvPr/>
          </p:nvSpPr>
          <p:spPr>
            <a:xfrm>
              <a:off x="7909180" y="3398023"/>
              <a:ext cx="521970" cy="257175"/>
            </a:xfrm>
            <a:prstGeom prst="roundRect">
              <a:avLst>
                <a:gd name="adj" fmla="val 6296"/>
              </a:avLst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DAA379-9827-E369-21C7-53818DB526A6}"/>
                </a:ext>
              </a:extLst>
            </p:cNvPr>
            <p:cNvSpPr txBox="1"/>
            <p:nvPr/>
          </p:nvSpPr>
          <p:spPr>
            <a:xfrm>
              <a:off x="7877032" y="3326555"/>
              <a:ext cx="772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onsolas" panose="020B0609020204030204" pitchFamily="49" charset="0"/>
                </a:rPr>
                <a:t>DST</a:t>
              </a:r>
              <a:endParaRPr lang="ru-RU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endParaRPr>
            </a:p>
          </p:txBody>
        </p:sp>
      </p:grp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C5692C4E-0096-ACBB-81CB-F790291FC425}"/>
              </a:ext>
            </a:extLst>
          </p:cNvPr>
          <p:cNvCxnSpPr>
            <a:cxnSpLocks/>
          </p:cNvCxnSpPr>
          <p:nvPr/>
        </p:nvCxnSpPr>
        <p:spPr>
          <a:xfrm>
            <a:off x="3938240" y="2211885"/>
            <a:ext cx="0" cy="4068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3753DC01-4721-0000-E6E1-EF51CB0EE253}"/>
              </a:ext>
            </a:extLst>
          </p:cNvPr>
          <p:cNvCxnSpPr>
            <a:cxnSpLocks/>
          </p:cNvCxnSpPr>
          <p:nvPr/>
        </p:nvCxnSpPr>
        <p:spPr>
          <a:xfrm flipV="1">
            <a:off x="4616206" y="2201996"/>
            <a:ext cx="0" cy="40133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CC0E540C-5B4C-47D7-42E9-A12433178CFF}"/>
              </a:ext>
            </a:extLst>
          </p:cNvPr>
          <p:cNvCxnSpPr>
            <a:cxnSpLocks/>
          </p:cNvCxnSpPr>
          <p:nvPr/>
        </p:nvCxnSpPr>
        <p:spPr>
          <a:xfrm>
            <a:off x="4952813" y="2213874"/>
            <a:ext cx="0" cy="387199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D8D6FA12-4A26-6375-49CB-9DF7C81D37D8}"/>
              </a:ext>
            </a:extLst>
          </p:cNvPr>
          <p:cNvCxnSpPr>
            <a:cxnSpLocks/>
          </p:cNvCxnSpPr>
          <p:nvPr/>
        </p:nvCxnSpPr>
        <p:spPr>
          <a:xfrm flipV="1">
            <a:off x="5712928" y="2201996"/>
            <a:ext cx="0" cy="401336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D3709089-B8F3-5B76-FD5D-806EBAC1CFFB}"/>
              </a:ext>
            </a:extLst>
          </p:cNvPr>
          <p:cNvCxnSpPr>
            <a:cxnSpLocks/>
          </p:cNvCxnSpPr>
          <p:nvPr/>
        </p:nvCxnSpPr>
        <p:spPr>
          <a:xfrm flipH="1">
            <a:off x="3197526" y="3121788"/>
            <a:ext cx="283491" cy="22806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3FA9F622-C11B-C182-496F-B42B6780BED8}"/>
              </a:ext>
            </a:extLst>
          </p:cNvPr>
          <p:cNvCxnSpPr>
            <a:cxnSpLocks/>
          </p:cNvCxnSpPr>
          <p:nvPr/>
        </p:nvCxnSpPr>
        <p:spPr>
          <a:xfrm flipH="1">
            <a:off x="4683926" y="3132398"/>
            <a:ext cx="235672" cy="231307"/>
          </a:xfrm>
          <a:prstGeom prst="straightConnector1">
            <a:avLst/>
          </a:prstGeom>
          <a:ln w="38100">
            <a:solidFill>
              <a:srgbClr val="00A00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8F1F84BE-21EE-56BB-0C71-DB337A668A72}"/>
              </a:ext>
            </a:extLst>
          </p:cNvPr>
          <p:cNvSpPr/>
          <p:nvPr/>
        </p:nvSpPr>
        <p:spPr>
          <a:xfrm>
            <a:off x="4846936" y="2601073"/>
            <a:ext cx="1382058" cy="53319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gency FB" panose="020B0503020202020204" pitchFamily="34" charset="0"/>
              </a:rPr>
              <a:t>DigiToDst</a:t>
            </a:r>
            <a:endParaRPr lang="ru-RU" b="1" dirty="0"/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23872DF-F64A-BEF0-F7C5-887C506C4EB8}"/>
              </a:ext>
            </a:extLst>
          </p:cNvPr>
          <p:cNvSpPr/>
          <p:nvPr/>
        </p:nvSpPr>
        <p:spPr>
          <a:xfrm>
            <a:off x="3402075" y="2599206"/>
            <a:ext cx="1382058" cy="533192"/>
          </a:xfrm>
          <a:prstGeom prst="roundRect">
            <a:avLst/>
          </a:prstGeom>
          <a:solidFill>
            <a:srgbClr val="2D9DFF"/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gency FB" panose="020B0503020202020204" pitchFamily="34" charset="0"/>
              </a:rPr>
              <a:t>RawToDigi</a:t>
            </a:r>
            <a:endParaRPr lang="ru-RU" b="1" dirty="0"/>
          </a:p>
        </p:txBody>
      </p: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674C8585-9BD7-9047-A7FF-57ECB0FB34DD}"/>
              </a:ext>
            </a:extLst>
          </p:cNvPr>
          <p:cNvCxnSpPr>
            <a:cxnSpLocks/>
          </p:cNvCxnSpPr>
          <p:nvPr/>
        </p:nvCxnSpPr>
        <p:spPr>
          <a:xfrm>
            <a:off x="2562104" y="2104820"/>
            <a:ext cx="0" cy="12450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0FBD78BC-D23E-9FAF-FE62-977D7A96AF11}"/>
              </a:ext>
            </a:extLst>
          </p:cNvPr>
          <p:cNvCxnSpPr>
            <a:cxnSpLocks/>
          </p:cNvCxnSpPr>
          <p:nvPr/>
        </p:nvCxnSpPr>
        <p:spPr>
          <a:xfrm>
            <a:off x="5522465" y="3453655"/>
            <a:ext cx="44721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557D23D-D702-472A-46BA-DCF5B7A245C8}"/>
              </a:ext>
            </a:extLst>
          </p:cNvPr>
          <p:cNvSpPr txBox="1"/>
          <p:nvPr/>
        </p:nvSpPr>
        <p:spPr>
          <a:xfrm>
            <a:off x="5866623" y="3247600"/>
            <a:ext cx="1559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gency FB" panose="00010606040000040003" pitchFamily="2" charset="0"/>
              </a:rPr>
              <a:t>Apache Airflow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DA7EC21-823B-FDEC-54D6-1798AC135CB4}"/>
              </a:ext>
            </a:extLst>
          </p:cNvPr>
          <p:cNvSpPr txBox="1"/>
          <p:nvPr/>
        </p:nvSpPr>
        <p:spPr>
          <a:xfrm>
            <a:off x="5866623" y="3565507"/>
            <a:ext cx="1559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2D9DFF"/>
                </a:solidFill>
                <a:latin typeface="Agency FB" panose="00010606040000040003" pitchFamily="2" charset="0"/>
              </a:rPr>
              <a:t>RawToDigi</a:t>
            </a:r>
            <a:endParaRPr lang="ru-RU" sz="2000" b="1" dirty="0">
              <a:solidFill>
                <a:srgbClr val="2D9DFF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8BF9D0-6138-1E80-4C68-449DF40BD05E}"/>
              </a:ext>
            </a:extLst>
          </p:cNvPr>
          <p:cNvSpPr txBox="1"/>
          <p:nvPr/>
        </p:nvSpPr>
        <p:spPr>
          <a:xfrm>
            <a:off x="5866623" y="3883415"/>
            <a:ext cx="1559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B050"/>
                </a:solidFill>
                <a:latin typeface="Agency FB" panose="00010606040000040003" pitchFamily="2" charset="0"/>
              </a:rPr>
              <a:t>DigiToDst</a:t>
            </a:r>
            <a:endParaRPr lang="ru-RU" sz="2000" b="1" dirty="0">
              <a:solidFill>
                <a:srgbClr val="00B050"/>
              </a:solidFill>
            </a:endParaRPr>
          </a:p>
        </p:txBody>
      </p: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191CD232-C627-BB40-2CB8-B8E871B9432C}"/>
              </a:ext>
            </a:extLst>
          </p:cNvPr>
          <p:cNvCxnSpPr>
            <a:cxnSpLocks/>
          </p:cNvCxnSpPr>
          <p:nvPr/>
        </p:nvCxnSpPr>
        <p:spPr>
          <a:xfrm>
            <a:off x="5530785" y="3765562"/>
            <a:ext cx="447215" cy="0"/>
          </a:xfrm>
          <a:prstGeom prst="straightConnector1">
            <a:avLst/>
          </a:prstGeom>
          <a:ln w="38100">
            <a:solidFill>
              <a:srgbClr val="2D9D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DBCD892B-5682-DD59-BA12-B4E87087B337}"/>
              </a:ext>
            </a:extLst>
          </p:cNvPr>
          <p:cNvCxnSpPr>
            <a:cxnSpLocks/>
          </p:cNvCxnSpPr>
          <p:nvPr/>
        </p:nvCxnSpPr>
        <p:spPr>
          <a:xfrm>
            <a:off x="5543821" y="4080311"/>
            <a:ext cx="44721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54689F8C-E38F-5B94-BA92-70E435234C32}"/>
              </a:ext>
            </a:extLst>
          </p:cNvPr>
          <p:cNvSpPr/>
          <p:nvPr/>
        </p:nvSpPr>
        <p:spPr>
          <a:xfrm>
            <a:off x="5453616" y="3247600"/>
            <a:ext cx="1972369" cy="1062645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B3B27C5-4D65-D543-1EDD-0F26E67A39BF}"/>
              </a:ext>
            </a:extLst>
          </p:cNvPr>
          <p:cNvSpPr txBox="1">
            <a:spLocks/>
          </p:cNvSpPr>
          <p:nvPr/>
        </p:nvSpPr>
        <p:spPr>
          <a:xfrm>
            <a:off x="450106" y="4486936"/>
            <a:ext cx="8332199" cy="231633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Should we automate backup on tapes? Not sure.</a:t>
            </a: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FTS3 file transfers are working!</a:t>
            </a:r>
          </a:p>
          <a:p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Now it is possible to get data from tapes “efficiently”.</a:t>
            </a:r>
          </a:p>
          <a:p>
            <a:endParaRPr lang="en-US" sz="20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rgbClr val="FF800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 ] – perform read from backup test</a:t>
            </a:r>
          </a:p>
        </p:txBody>
      </p:sp>
    </p:spTree>
    <p:extLst>
      <p:ext uri="{BB962C8B-B14F-4D97-AF65-F5344CB8AC3E}">
        <p14:creationId xmlns:p14="http://schemas.microsoft.com/office/powerpoint/2010/main" val="2932147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A50C-7EB6-B2E4-7890-C5279109F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E2A64D-A013-88DA-11AD-F73E81FCB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F4FA0BD-D2D1-412D-B539-3921CFA4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Automation plan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AB622BC-753D-840F-34DF-342A87AE1551}"/>
              </a:ext>
            </a:extLst>
          </p:cNvPr>
          <p:cNvSpPr txBox="1">
            <a:spLocks/>
          </p:cNvSpPr>
          <p:nvPr/>
        </p:nvSpPr>
        <p:spPr>
          <a:xfrm>
            <a:off x="540608" y="3165105"/>
            <a:ext cx="8393842" cy="772138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1C350CA7-2BB7-9B13-8FE9-E4F4FAACA3D4}"/>
              </a:ext>
            </a:extLst>
          </p:cNvPr>
          <p:cNvSpPr txBox="1">
            <a:spLocks/>
          </p:cNvSpPr>
          <p:nvPr/>
        </p:nvSpPr>
        <p:spPr>
          <a:xfrm>
            <a:off x="541637" y="979314"/>
            <a:ext cx="8332199" cy="329135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automate job processing the following tasks should be completed: 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Wait until we start receive data in DIRAC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FileCatalog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Check the size of files and run test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 manually for these subset of files. 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 everything is ok, run automatic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 submission.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Turn off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 execution if 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file has size more than 16 GB.</a:t>
            </a:r>
          </a:p>
          <a:p>
            <a:pPr marL="457200" indent="-457200"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Tier1 – responsible for </a:t>
            </a:r>
            <a:r>
              <a:rPr lang="en-US" sz="20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RawToDigi</a:t>
            </a:r>
            <a:b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Tier2 – responsible for </a:t>
            </a:r>
            <a:r>
              <a:rPr lang="en-US" sz="20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DigiToDst</a:t>
            </a:r>
            <a:endParaRPr lang="en-US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should be done during first week of data taking.</a:t>
            </a:r>
          </a:p>
        </p:txBody>
      </p:sp>
    </p:spTree>
    <p:extLst>
      <p:ext uri="{BB962C8B-B14F-4D97-AF65-F5344CB8AC3E}">
        <p14:creationId xmlns:p14="http://schemas.microsoft.com/office/powerpoint/2010/main" val="403085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" y="0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Simulation of job execution during Run9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9773FB-B148-8D5C-89F8-3EAA0224DD39}"/>
              </a:ext>
            </a:extLst>
          </p:cNvPr>
          <p:cNvGrpSpPr/>
          <p:nvPr/>
        </p:nvGrpSpPr>
        <p:grpSpPr>
          <a:xfrm>
            <a:off x="41388" y="1156641"/>
            <a:ext cx="4779533" cy="1412976"/>
            <a:chOff x="-198015" y="1156641"/>
            <a:chExt cx="7403761" cy="2188777"/>
          </a:xfrm>
        </p:grpSpPr>
        <p:sp>
          <p:nvSpPr>
            <p:cNvPr id="3" name="Скругленный прямоугольник 2">
              <a:extLst>
                <a:ext uri="{FF2B5EF4-FFF2-40B4-BE49-F238E27FC236}">
                  <a16:creationId xmlns:a16="http://schemas.microsoft.com/office/drawing/2014/main" id="{88AAD624-6EE3-1673-E8AA-CB10C097AC4A}"/>
                </a:ext>
              </a:extLst>
            </p:cNvPr>
            <p:cNvSpPr/>
            <p:nvPr/>
          </p:nvSpPr>
          <p:spPr>
            <a:xfrm>
              <a:off x="623606" y="1156641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3">
              <a:extLst>
                <a:ext uri="{FF2B5EF4-FFF2-40B4-BE49-F238E27FC236}">
                  <a16:creationId xmlns:a16="http://schemas.microsoft.com/office/drawing/2014/main" id="{CCC1AEFB-D867-71F9-5730-5D216F3D6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304" y="1398020"/>
              <a:ext cx="707866" cy="707866"/>
            </a:xfrm>
            <a:prstGeom prst="rect">
              <a:avLst/>
            </a:prstGeom>
          </p:spPr>
        </p:pic>
        <p:sp>
          <p:nvSpPr>
            <p:cNvPr id="9" name="Скругленный прямоугольник 6">
              <a:extLst>
                <a:ext uri="{FF2B5EF4-FFF2-40B4-BE49-F238E27FC236}">
                  <a16:creationId xmlns:a16="http://schemas.microsoft.com/office/drawing/2014/main" id="{536DB980-F780-5C4F-57C1-6271A4AED958}"/>
                </a:ext>
              </a:extLst>
            </p:cNvPr>
            <p:cNvSpPr/>
            <p:nvPr/>
          </p:nvSpPr>
          <p:spPr>
            <a:xfrm>
              <a:off x="3023906" y="1156641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4">
              <a:extLst>
                <a:ext uri="{FF2B5EF4-FFF2-40B4-BE49-F238E27FC236}">
                  <a16:creationId xmlns:a16="http://schemas.microsoft.com/office/drawing/2014/main" id="{F8A44E13-B18F-E54D-CBBC-33CD3A01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963" y="1272843"/>
              <a:ext cx="711148" cy="9573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771F75-76E5-D88F-91B1-9D4CD427D1A7}"/>
                </a:ext>
              </a:extLst>
            </p:cNvPr>
            <p:cNvSpPr txBox="1"/>
            <p:nvPr/>
          </p:nvSpPr>
          <p:spPr>
            <a:xfrm>
              <a:off x="-198015" y="2361754"/>
              <a:ext cx="2724804" cy="57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Parameters</a:t>
              </a:r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2DF531-A38C-25F5-DF20-E3AB4BE6CB54}"/>
                </a:ext>
              </a:extLst>
            </p:cNvPr>
            <p:cNvSpPr txBox="1"/>
            <p:nvPr/>
          </p:nvSpPr>
          <p:spPr>
            <a:xfrm>
              <a:off x="2510069" y="2344216"/>
              <a:ext cx="2100934" cy="100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Simulation system</a:t>
              </a:r>
              <a:endParaRPr lang="ru-RU" dirty="0"/>
            </a:p>
          </p:txBody>
        </p:sp>
        <p:pic>
          <p:nvPicPr>
            <p:cNvPr id="13" name="Рисунок 8">
              <a:extLst>
                <a:ext uri="{FF2B5EF4-FFF2-40B4-BE49-F238E27FC236}">
                  <a16:creationId xmlns:a16="http://schemas.microsoft.com/office/drawing/2014/main" id="{A76EC326-CD77-932D-188A-C7D9D1CA9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745" y="1287331"/>
              <a:ext cx="910566" cy="910566"/>
            </a:xfrm>
            <a:prstGeom prst="rect">
              <a:avLst/>
            </a:prstGeom>
          </p:spPr>
        </p:pic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96A75260-6F59-C702-A5EF-97F2C9297620}"/>
                </a:ext>
              </a:extLst>
            </p:cNvPr>
            <p:cNvSpPr/>
            <p:nvPr/>
          </p:nvSpPr>
          <p:spPr>
            <a:xfrm>
              <a:off x="5570397" y="1168079"/>
              <a:ext cx="1073263" cy="1190625"/>
            </a:xfrm>
            <a:prstGeom prst="roundRect">
              <a:avLst/>
            </a:prstGeom>
            <a:noFill/>
            <a:ln w="38100"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99FE63-49FA-E1B9-1E29-9175EC3CEB7D}"/>
                </a:ext>
              </a:extLst>
            </p:cNvPr>
            <p:cNvSpPr txBox="1"/>
            <p:nvPr/>
          </p:nvSpPr>
          <p:spPr>
            <a:xfrm>
              <a:off x="5008309" y="2361755"/>
              <a:ext cx="2197437" cy="57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Results</a:t>
              </a:r>
              <a:endParaRPr lang="ru-RU" dirty="0"/>
            </a:p>
          </p:txBody>
        </p:sp>
        <p:sp>
          <p:nvSpPr>
            <p:cNvPr id="16" name="Стрелка вправо 7">
              <a:extLst>
                <a:ext uri="{FF2B5EF4-FFF2-40B4-BE49-F238E27FC236}">
                  <a16:creationId xmlns:a16="http://schemas.microsoft.com/office/drawing/2014/main" id="{893FBD73-7E51-1979-5C09-5C3152C73BE0}"/>
                </a:ext>
              </a:extLst>
            </p:cNvPr>
            <p:cNvSpPr/>
            <p:nvPr/>
          </p:nvSpPr>
          <p:spPr>
            <a:xfrm>
              <a:off x="1843060" y="1621464"/>
              <a:ext cx="1034653" cy="323850"/>
            </a:xfrm>
            <a:prstGeom prst="rightArrow">
              <a:avLst/>
            </a:prstGeom>
            <a:solidFill>
              <a:srgbClr val="0055A0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право 14">
              <a:extLst>
                <a:ext uri="{FF2B5EF4-FFF2-40B4-BE49-F238E27FC236}">
                  <a16:creationId xmlns:a16="http://schemas.microsoft.com/office/drawing/2014/main" id="{DAE9BF4D-9A94-DDBB-ADA0-03390C550A39}"/>
                </a:ext>
              </a:extLst>
            </p:cNvPr>
            <p:cNvSpPr/>
            <p:nvPr/>
          </p:nvSpPr>
          <p:spPr>
            <a:xfrm>
              <a:off x="4389551" y="1621464"/>
              <a:ext cx="1034653" cy="323850"/>
            </a:xfrm>
            <a:prstGeom prst="rightArrow">
              <a:avLst/>
            </a:prstGeom>
            <a:solidFill>
              <a:srgbClr val="0055A0"/>
            </a:solidFill>
            <a:ln>
              <a:solidFill>
                <a:srgbClr val="0055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B33D7BB-F410-2CF5-00C7-5CE4E8442336}"/>
              </a:ext>
            </a:extLst>
          </p:cNvPr>
          <p:cNvSpPr txBox="1"/>
          <p:nvPr/>
        </p:nvSpPr>
        <p:spPr>
          <a:xfrm>
            <a:off x="202913" y="2827130"/>
            <a:ext cx="4660958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Written in Python to predict CPU, RAM, network and disk load.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Uses data about performance of resources integrated in DIRAC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is used to check the behavior of DIRAC jobs in real infrastructure.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Simulation is done every second, but period may be increased for speeding up simulation.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InfluxDB is used for results storage and visualization.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D46E7BDE-00B2-020D-6AB9-F09BE6C73E03}"/>
              </a:ext>
            </a:extLst>
          </p:cNvPr>
          <p:cNvSpPr/>
          <p:nvPr/>
        </p:nvSpPr>
        <p:spPr>
          <a:xfrm>
            <a:off x="7296549" y="5800797"/>
            <a:ext cx="1719263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Task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1" name="Скругленный прямоугольник 13">
            <a:extLst>
              <a:ext uri="{FF2B5EF4-FFF2-40B4-BE49-F238E27FC236}">
                <a16:creationId xmlns:a16="http://schemas.microsoft.com/office/drawing/2014/main" id="{AD5A4A9A-53F3-F15C-77E3-1D55B50F736F}"/>
              </a:ext>
            </a:extLst>
          </p:cNvPr>
          <p:cNvSpPr/>
          <p:nvPr/>
        </p:nvSpPr>
        <p:spPr>
          <a:xfrm>
            <a:off x="7296548" y="48736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2" name="Скругленный прямоугольник 15">
            <a:extLst>
              <a:ext uri="{FF2B5EF4-FFF2-40B4-BE49-F238E27FC236}">
                <a16:creationId xmlns:a16="http://schemas.microsoft.com/office/drawing/2014/main" id="{74BF6206-3F8A-C8DE-F7BB-129D6A4487A9}"/>
              </a:ext>
            </a:extLst>
          </p:cNvPr>
          <p:cNvSpPr/>
          <p:nvPr/>
        </p:nvSpPr>
        <p:spPr>
          <a:xfrm>
            <a:off x="7296548" y="39465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Worknode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3" name="Скругленный прямоугольник 16">
            <a:extLst>
              <a:ext uri="{FF2B5EF4-FFF2-40B4-BE49-F238E27FC236}">
                <a16:creationId xmlns:a16="http://schemas.microsoft.com/office/drawing/2014/main" id="{7E56BFD9-EF68-4F89-9974-06832F70C899}"/>
              </a:ext>
            </a:extLst>
          </p:cNvPr>
          <p:cNvSpPr/>
          <p:nvPr/>
        </p:nvSpPr>
        <p:spPr>
          <a:xfrm>
            <a:off x="7296548" y="30194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Cluster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4" name="Скругленный прямоугольник 17">
            <a:extLst>
              <a:ext uri="{FF2B5EF4-FFF2-40B4-BE49-F238E27FC236}">
                <a16:creationId xmlns:a16="http://schemas.microsoft.com/office/drawing/2014/main" id="{8E08AA95-19CC-5B3F-1932-8B7FFBBDD8F8}"/>
              </a:ext>
            </a:extLst>
          </p:cNvPr>
          <p:cNvSpPr/>
          <p:nvPr/>
        </p:nvSpPr>
        <p:spPr>
          <a:xfrm>
            <a:off x="4915298" y="3019496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Storage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5" name="Скругленный прямоугольник 18">
            <a:extLst>
              <a:ext uri="{FF2B5EF4-FFF2-40B4-BE49-F238E27FC236}">
                <a16:creationId xmlns:a16="http://schemas.microsoft.com/office/drawing/2014/main" id="{B824B770-C3FC-DC1E-EFAB-E3ADD1FC4E7F}"/>
              </a:ext>
            </a:extLst>
          </p:cNvPr>
          <p:cNvSpPr/>
          <p:nvPr/>
        </p:nvSpPr>
        <p:spPr>
          <a:xfrm>
            <a:off x="4915298" y="2092397"/>
            <a:ext cx="410051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Controller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6" name="Прямая со стрелкой 19">
            <a:extLst>
              <a:ext uri="{FF2B5EF4-FFF2-40B4-BE49-F238E27FC236}">
                <a16:creationId xmlns:a16="http://schemas.microsoft.com/office/drawing/2014/main" id="{A6F89951-5D06-71DD-8785-8A8915DFEE61}"/>
              </a:ext>
            </a:extLst>
          </p:cNvPr>
          <p:cNvCxnSpPr>
            <a:stCxn id="21" idx="2"/>
          </p:cNvCxnSpPr>
          <p:nvPr/>
        </p:nvCxnSpPr>
        <p:spPr>
          <a:xfrm flipH="1">
            <a:off x="7825187" y="53698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0">
            <a:extLst>
              <a:ext uri="{FF2B5EF4-FFF2-40B4-BE49-F238E27FC236}">
                <a16:creationId xmlns:a16="http://schemas.microsoft.com/office/drawing/2014/main" id="{302DEB66-0AEF-C9FA-B6DC-6AC8BD505337}"/>
              </a:ext>
            </a:extLst>
          </p:cNvPr>
          <p:cNvCxnSpPr>
            <a:stCxn id="21" idx="2"/>
            <a:endCxn id="20" idx="0"/>
          </p:cNvCxnSpPr>
          <p:nvPr/>
        </p:nvCxnSpPr>
        <p:spPr>
          <a:xfrm>
            <a:off x="8156180" y="53698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1">
            <a:extLst>
              <a:ext uri="{FF2B5EF4-FFF2-40B4-BE49-F238E27FC236}">
                <a16:creationId xmlns:a16="http://schemas.microsoft.com/office/drawing/2014/main" id="{EE3090AB-8164-39E0-62B2-A185E925720B}"/>
              </a:ext>
            </a:extLst>
          </p:cNvPr>
          <p:cNvCxnSpPr>
            <a:stCxn id="21" idx="2"/>
          </p:cNvCxnSpPr>
          <p:nvPr/>
        </p:nvCxnSpPr>
        <p:spPr>
          <a:xfrm>
            <a:off x="8156180" y="53698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4">
            <a:extLst>
              <a:ext uri="{FF2B5EF4-FFF2-40B4-BE49-F238E27FC236}">
                <a16:creationId xmlns:a16="http://schemas.microsoft.com/office/drawing/2014/main" id="{BF6E9436-965E-080D-15BD-93E182322533}"/>
              </a:ext>
            </a:extLst>
          </p:cNvPr>
          <p:cNvCxnSpPr/>
          <p:nvPr/>
        </p:nvCxnSpPr>
        <p:spPr>
          <a:xfrm flipH="1">
            <a:off x="7825188" y="44427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5">
            <a:extLst>
              <a:ext uri="{FF2B5EF4-FFF2-40B4-BE49-F238E27FC236}">
                <a16:creationId xmlns:a16="http://schemas.microsoft.com/office/drawing/2014/main" id="{BC8E9D89-FB16-4645-AFFE-EE3B7140BCB7}"/>
              </a:ext>
            </a:extLst>
          </p:cNvPr>
          <p:cNvCxnSpPr/>
          <p:nvPr/>
        </p:nvCxnSpPr>
        <p:spPr>
          <a:xfrm>
            <a:off x="8156181" y="44427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26">
            <a:extLst>
              <a:ext uri="{FF2B5EF4-FFF2-40B4-BE49-F238E27FC236}">
                <a16:creationId xmlns:a16="http://schemas.microsoft.com/office/drawing/2014/main" id="{2970452F-4522-5A00-B631-7FB7C43288F2}"/>
              </a:ext>
            </a:extLst>
          </p:cNvPr>
          <p:cNvCxnSpPr/>
          <p:nvPr/>
        </p:nvCxnSpPr>
        <p:spPr>
          <a:xfrm>
            <a:off x="8156181" y="44427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27">
            <a:extLst>
              <a:ext uri="{FF2B5EF4-FFF2-40B4-BE49-F238E27FC236}">
                <a16:creationId xmlns:a16="http://schemas.microsoft.com/office/drawing/2014/main" id="{99E6903E-70E3-8450-9608-A87D1434CDE6}"/>
              </a:ext>
            </a:extLst>
          </p:cNvPr>
          <p:cNvCxnSpPr/>
          <p:nvPr/>
        </p:nvCxnSpPr>
        <p:spPr>
          <a:xfrm flipH="1">
            <a:off x="7825189" y="3517180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28">
            <a:extLst>
              <a:ext uri="{FF2B5EF4-FFF2-40B4-BE49-F238E27FC236}">
                <a16:creationId xmlns:a16="http://schemas.microsoft.com/office/drawing/2014/main" id="{EF8D1FF7-7435-B618-8961-9E85094CB0FF}"/>
              </a:ext>
            </a:extLst>
          </p:cNvPr>
          <p:cNvCxnSpPr/>
          <p:nvPr/>
        </p:nvCxnSpPr>
        <p:spPr>
          <a:xfrm>
            <a:off x="8156182" y="3517180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29">
            <a:extLst>
              <a:ext uri="{FF2B5EF4-FFF2-40B4-BE49-F238E27FC236}">
                <a16:creationId xmlns:a16="http://schemas.microsoft.com/office/drawing/2014/main" id="{501B95C8-884D-9B05-CB57-69A9E75B34C5}"/>
              </a:ext>
            </a:extLst>
          </p:cNvPr>
          <p:cNvCxnSpPr/>
          <p:nvPr/>
        </p:nvCxnSpPr>
        <p:spPr>
          <a:xfrm>
            <a:off x="8156182" y="3517180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0">
            <a:extLst>
              <a:ext uri="{FF2B5EF4-FFF2-40B4-BE49-F238E27FC236}">
                <a16:creationId xmlns:a16="http://schemas.microsoft.com/office/drawing/2014/main" id="{6016F75B-5D30-33C1-4B0D-81E6C583E56B}"/>
              </a:ext>
            </a:extLst>
          </p:cNvPr>
          <p:cNvCxnSpPr/>
          <p:nvPr/>
        </p:nvCxnSpPr>
        <p:spPr>
          <a:xfrm flipH="1">
            <a:off x="7469191" y="2588522"/>
            <a:ext cx="330993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1">
            <a:extLst>
              <a:ext uri="{FF2B5EF4-FFF2-40B4-BE49-F238E27FC236}">
                <a16:creationId xmlns:a16="http://schemas.microsoft.com/office/drawing/2014/main" id="{D6626C23-3A90-6905-1C89-6582B22AF1AB}"/>
              </a:ext>
            </a:extLst>
          </p:cNvPr>
          <p:cNvCxnSpPr/>
          <p:nvPr/>
        </p:nvCxnSpPr>
        <p:spPr>
          <a:xfrm>
            <a:off x="7800184" y="25885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2">
            <a:extLst>
              <a:ext uri="{FF2B5EF4-FFF2-40B4-BE49-F238E27FC236}">
                <a16:creationId xmlns:a16="http://schemas.microsoft.com/office/drawing/2014/main" id="{96CB326D-BC9E-A5C1-23A8-862DCD9DE5F2}"/>
              </a:ext>
            </a:extLst>
          </p:cNvPr>
          <p:cNvCxnSpPr/>
          <p:nvPr/>
        </p:nvCxnSpPr>
        <p:spPr>
          <a:xfrm>
            <a:off x="7800184" y="2588522"/>
            <a:ext cx="354807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3">
            <a:extLst>
              <a:ext uri="{FF2B5EF4-FFF2-40B4-BE49-F238E27FC236}">
                <a16:creationId xmlns:a16="http://schemas.microsoft.com/office/drawing/2014/main" id="{2A0093D0-6E8B-782B-695F-20863E006382}"/>
              </a:ext>
            </a:extLst>
          </p:cNvPr>
          <p:cNvCxnSpPr/>
          <p:nvPr/>
        </p:nvCxnSpPr>
        <p:spPr>
          <a:xfrm>
            <a:off x="5774929" y="2588522"/>
            <a:ext cx="1" cy="43097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5">
            <a:extLst>
              <a:ext uri="{FF2B5EF4-FFF2-40B4-BE49-F238E27FC236}">
                <a16:creationId xmlns:a16="http://schemas.microsoft.com/office/drawing/2014/main" id="{2254F7A1-FC73-14A8-C9BC-48B79CEE50BE}"/>
              </a:ext>
            </a:extLst>
          </p:cNvPr>
          <p:cNvSpPr/>
          <p:nvPr/>
        </p:nvSpPr>
        <p:spPr>
          <a:xfrm>
            <a:off x="4915297" y="1165297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JobQueue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40" name="Прямая со стрелкой 36">
            <a:extLst>
              <a:ext uri="{FF2B5EF4-FFF2-40B4-BE49-F238E27FC236}">
                <a16:creationId xmlns:a16="http://schemas.microsoft.com/office/drawing/2014/main" id="{BB8146B6-CD3D-80CD-93E2-B602251552D3}"/>
              </a:ext>
            </a:extLst>
          </p:cNvPr>
          <p:cNvCxnSpPr/>
          <p:nvPr/>
        </p:nvCxnSpPr>
        <p:spPr>
          <a:xfrm flipV="1">
            <a:off x="6241658" y="1632847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Скругленный прямоугольник 37">
            <a:extLst>
              <a:ext uri="{FF2B5EF4-FFF2-40B4-BE49-F238E27FC236}">
                <a16:creationId xmlns:a16="http://schemas.microsoft.com/office/drawing/2014/main" id="{8894BD55-610E-67F6-60F0-3DCC632F9814}"/>
              </a:ext>
            </a:extLst>
          </p:cNvPr>
          <p:cNvSpPr/>
          <p:nvPr/>
        </p:nvSpPr>
        <p:spPr>
          <a:xfrm>
            <a:off x="7295359" y="1136722"/>
            <a:ext cx="1719264" cy="4961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42" name="Прямая со стрелкой 38">
            <a:extLst>
              <a:ext uri="{FF2B5EF4-FFF2-40B4-BE49-F238E27FC236}">
                <a16:creationId xmlns:a16="http://schemas.microsoft.com/office/drawing/2014/main" id="{CFDB200B-865A-7442-D6E7-BC69497D0A34}"/>
              </a:ext>
            </a:extLst>
          </p:cNvPr>
          <p:cNvCxnSpPr/>
          <p:nvPr/>
        </p:nvCxnSpPr>
        <p:spPr>
          <a:xfrm flipV="1">
            <a:off x="7634687" y="1632847"/>
            <a:ext cx="0" cy="428768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997880D-63D5-EF78-C417-4625088DBE5F}"/>
              </a:ext>
            </a:extLst>
          </p:cNvPr>
          <p:cNvSpPr txBox="1"/>
          <p:nvPr/>
        </p:nvSpPr>
        <p:spPr>
          <a:xfrm>
            <a:off x="847292" y="6356350"/>
            <a:ext cx="8296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Pelevanyuk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I.S.,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Campis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anose="020F0502020204030204" pitchFamily="34" charset="0"/>
              </a:rPr>
              <a:t>, D. Simulation of Job Execution in Distributed Heterogeneous Computing Infrastructures.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77"/>
              </a:rPr>
              <a:t>Phys. Part. Nuclei Lett.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20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, 1276–1278 (2023). https://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Merriweather Sans" pitchFamily="2" charset="77"/>
              </a:rPr>
              <a:t>doi.org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Merriweather Sans" pitchFamily="2" charset="77"/>
              </a:rPr>
              <a:t>/10.1134/S1547477123050618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11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24D6-04A0-14CF-CEB9-954AA66F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953B4-EA00-7722-BF22-A3CAEB4DA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708730-392A-60F1-EE1A-792A6FEE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BM@N Run8 data taking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FB6227-A335-730A-9C7B-0FEBE3F02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3D4B7-BA36-4A1C-F37E-5DFA48C70F62}"/>
              </a:ext>
            </a:extLst>
          </p:cNvPr>
          <p:cNvSpPr txBox="1"/>
          <p:nvPr/>
        </p:nvSpPr>
        <p:spPr>
          <a:xfrm>
            <a:off x="1149539" y="3911565"/>
            <a:ext cx="312407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Segoe UI" panose="020B0502040204020203" pitchFamily="34" charset="0"/>
              <a:ea typeface="DejaVu Sans" pitchFamily="2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FEF9F-37B3-EA68-3D94-BD0EA0D4B6C5}"/>
              </a:ext>
            </a:extLst>
          </p:cNvPr>
          <p:cNvSpPr txBox="1"/>
          <p:nvPr/>
        </p:nvSpPr>
        <p:spPr>
          <a:xfrm>
            <a:off x="1412625" y="1371100"/>
            <a:ext cx="2321802" cy="495191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Segoe UI" panose="020B0502040204020203" pitchFamily="34" charset="0"/>
                <a:ea typeface="DejaVu Sans" pitchFamily="2"/>
                <a:cs typeface="Segoe UI" panose="020B0502040204020203" pitchFamily="34" charset="0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4230928209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26105</TotalTime>
  <Words>1129</Words>
  <Application>Microsoft Macintosh PowerPoint</Application>
  <PresentationFormat>On-screen Show (4:3)</PresentationFormat>
  <Paragraphs>235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Merriweather Sans</vt:lpstr>
      <vt:lpstr>Comfortaa</vt:lpstr>
      <vt:lpstr>Optima</vt:lpstr>
      <vt:lpstr>Agency FB</vt:lpstr>
      <vt:lpstr>Segoe UI Light</vt:lpstr>
      <vt:lpstr>Roboto Slab</vt:lpstr>
      <vt:lpstr>Consolas</vt:lpstr>
      <vt:lpstr>Calibri</vt:lpstr>
      <vt:lpstr>Times New Roman</vt:lpstr>
      <vt:lpstr>Arial</vt:lpstr>
      <vt:lpstr>Courier New</vt:lpstr>
      <vt:lpstr>Segoe UI</vt:lpstr>
      <vt:lpstr>CERNCorporate4-3</vt:lpstr>
      <vt:lpstr>Distributed computing infrastructure in preparation for Run 9</vt:lpstr>
      <vt:lpstr>PowerPoint Presentation</vt:lpstr>
      <vt:lpstr>DST size reduced!</vt:lpstr>
      <vt:lpstr>Request 11</vt:lpstr>
      <vt:lpstr>For distributed processing</vt:lpstr>
      <vt:lpstr>Job submission automation</vt:lpstr>
      <vt:lpstr>Automation plan</vt:lpstr>
      <vt:lpstr>Simulation of job execution during Run9</vt:lpstr>
      <vt:lpstr>BM@N Run8 data taking</vt:lpstr>
      <vt:lpstr>Simulation plots</vt:lpstr>
      <vt:lpstr>Simulation plots</vt:lpstr>
      <vt:lpstr>EOS -&gt; DDC speed test</vt:lpstr>
      <vt:lpstr>DIRAC: Igor Pelevanyk BM@N: Konstantin Gertsenberger   Responsible for resources: Tier-1,Tier-2, EOS: Valery Mitsyn CTA Tape library: Vladimir Trofimov Govorun: Dmitry Podgainy, Dmitry Belyakov, Aleksandr Kokorev, Maxim Zuev NICA cluster: Ivan Slepov DDC cluster: Ilia Slepnev Network: Andrey Dolbilov  </vt:lpstr>
      <vt:lpstr>This would be impossible without your help and support!  </vt:lpstr>
      <vt:lpstr>Conclusion for BM@N 15th  collaboration meeting</vt:lpstr>
      <vt:lpstr>PowerPoint Presentation</vt:lpstr>
      <vt:lpstr>2. DIRAC directory structure</vt:lpstr>
      <vt:lpstr>2. DIRAC directory structure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R</cp:lastModifiedBy>
  <cp:revision>665</cp:revision>
  <dcterms:created xsi:type="dcterms:W3CDTF">2012-11-30T11:04:26Z</dcterms:created>
  <dcterms:modified xsi:type="dcterms:W3CDTF">2025-10-16T09:03:36Z</dcterms:modified>
</cp:coreProperties>
</file>