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BE1"/>
    <a:srgbClr val="BB20C6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133" autoAdjust="0"/>
  </p:normalViewPr>
  <p:slideViewPr>
    <p:cSldViewPr snapToGrid="0">
      <p:cViewPr>
        <p:scale>
          <a:sx n="125" d="100"/>
          <a:sy n="125" d="100"/>
        </p:scale>
        <p:origin x="384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35719-A1C6-407E-86B3-9BCC27123532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D9123-1F47-414A-8412-4D2392288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63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11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34D8D-75C9-DB9B-CB22-234599E1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452D58-548D-640A-B82C-A0149883F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6BDEBB-3429-FFCE-C352-C78D1E813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2E8646-E0EE-9C35-47A8-0C30058F1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4402D-33D5-6B9E-1493-AC50D2B21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62FE714-6CF3-3810-9AE1-C24E4FCE6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DA12D1B-CF0A-40F3-F6E7-4796BCCBC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6EF0FD-625B-F0ED-CC77-84D4B2D46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28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4D37-A164-E6B2-CAE4-6CDDCDFF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E17B2A3-3462-103D-E74C-A4EB95A06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48C401-7D38-8D9B-339F-FE52B5462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7FFE70-F97B-E0E2-2539-91E289F38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7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DFAE-4044-5CE9-EC33-FF7CE46CF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414233-F82B-AFC7-1099-3C3EDD925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C6487C3-C5AB-57D4-8D13-55C7264FE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768-9B5E-F6D7-222A-83B162D37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22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9070-BD30-F101-DDFA-ACC3E5C7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9DDD9AB-BCEC-2004-A2CB-3C5C077D2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4AE197-E6FF-1226-E284-BF37405C6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59F2B-F5A5-EFF3-C46E-13F83F978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54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FCE1-63B6-FDD8-2229-82E89F43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96C1B12-38F0-6CA5-E1C0-D188B2FC4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A891C14-65EA-9ACC-CFE2-ACFD7A2F7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5998D8-AD4C-B13D-D4D8-EE7894F05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3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B08A-B7A8-D55F-F26B-E67423317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EBD929-4C91-E89A-CF95-4F3983B9D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B6BFB2-E2C5-9A3D-2D4B-7C4686C82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3B350A-B71C-72FC-19EA-07BF9127B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49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AB6E4-EE50-195F-DC9B-DD51BE2E9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25EB220-BA5A-BA20-2131-3F5899D13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374C3E-8CBD-C1D7-F16F-842067728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96B6C5-A7E5-77B8-C58D-360E7DFE6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5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C8A6-0F3E-A694-25AF-066C4492A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37A9FC0-92AD-90C5-1AC2-6D040ABC0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8C4711-43D0-9EA0-82F3-0059DEAD0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BEC79A-26DD-82CA-08CB-A15D3DFB6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1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6A3B7-33DF-32DE-007A-01759377F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AF68D0-174D-C830-16BE-5F5DE9068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D8B102B-2F38-1A55-A617-278986627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45B748-466E-7E04-530F-31266D754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0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DB7FE-F41F-1C73-B1D8-4547B1AF3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449013-ADCA-FFE6-9B64-B67531838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06BA33-EE75-B53C-CD37-EDFCED040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6C12B7-8A31-4093-7806-E53432F1C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0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92F1-CF59-F210-DDDC-1B9FC9E23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8324F3-BF6B-F7F8-FB0E-DAF5B3511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CCAA0C0-E4FD-EAC9-79B1-8C13B8AC8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3C0DBE-21C7-92B7-C6C0-F5935260A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2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A28E-9F4C-CD0E-72EE-FD36D9C21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118C6F-0621-CB8D-13C4-7B0F0CEFB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AEE307D-FE52-E2F3-7EAC-D99386CA7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CC26EA-CB7F-9624-1BB4-274C19C4B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2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AE4A0-8B68-275F-4A84-4576F2678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366B2B-BD41-3D7D-AEA8-10EF8216D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804C680-A178-DE91-5D3A-A5609EC6A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7A1CCB-9A4E-F0CB-30D7-FD4D8047D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D9123-1F47-414A-8412-4D23922888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14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74FFF-98FE-29DB-41C2-177D619AC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45A753-52F5-7D53-E8BE-5C3133E93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11729B-7152-4C79-163A-DAAD7CBA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B45CB-B750-402A-B180-7E745007DA98}" type="datetime1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6C98A-F830-C1A1-EA36-F0FE6679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B9C9D-BB10-3A5F-CEE5-491BA032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4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0DB69-066D-A7BE-369D-2D88AE45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542F77-101C-3023-5791-5D99AAC97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4C3B8-439A-8E63-6AEA-6EEE86C2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0FE2-AE9D-4656-A3EB-B46AF4E16CB0}" type="datetime1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254C-864F-CAF6-48B8-4A0438483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5F5609-DFE3-1E10-FDC0-DFA35D82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DCC16-CC28-C07D-8FCD-DFFDBF8FE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D80D8-49FC-A1EF-9490-5CD9626BA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A0567-A412-2938-20DC-2D017810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1656-2DCE-4F88-9C52-893D109CC1D6}" type="datetime1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93B39-9B2F-45C8-71F3-63D1AEF6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C122EF-7787-CEA5-CABC-1988ACF6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71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67E50-4B7B-0959-62EE-46055609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5BEEE4-2624-D175-C6A5-DF8E7BCC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C91B7-3B7E-29ED-80A6-5F615EAA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9E99-AE76-4AEA-870F-5D27A160B191}" type="datetime1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FEBC68-D3B5-765B-3F98-93EC27E3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C7830-3A22-3141-8C2D-2377C91B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83B8B-C6E9-FB74-E186-FBD3CF32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9792CB-3518-E44E-2465-BF5932F15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8C4FE-2FD7-4A88-F0FC-B4F5FB72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97695-0FAD-473D-8E13-D37FE809AA34}" type="datetime1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191A79-5EBA-0AD2-5522-41F6E823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0F7BA9-037C-5738-2BF5-178E4042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4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84E3D-F9DA-6910-21A6-037ACC6EB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9BF4F-3A16-E860-9FC7-27B864FAD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500D90-E32C-47C6-0504-4660B379C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746D9F-AE2F-270E-9BF9-6D2078AB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5599-951C-4824-8427-55C5E5642723}" type="datetime1">
              <a:rPr lang="ru-RU" smtClean="0"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05A185-D24A-D77D-5FEE-26EDFE52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46C2F-CA8B-0617-4BB4-EC44ABA0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6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0B9D2-32AF-00C0-67FD-FFAD518F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24609E-A2B5-E3DC-9161-6D9CC4273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DC9706-FEAF-C2DC-83C6-44DBDE94D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12ED65-B3FD-243A-4935-569EDE8CC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0B58E4-4891-DAB3-7B73-B09B4AFC4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5D3207-B71B-7EE9-C421-7BA7A891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B2FE-7568-4518-8216-CEC49160DFEE}" type="datetime1">
              <a:rPr lang="ru-RU" smtClean="0"/>
              <a:t>15.10.2025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C1BA99-10DC-F44E-F0A3-3FF43FC2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4D786C-7594-0EBB-4F16-9148D089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4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8417A-F39F-8C17-401F-34736FD2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751D5-F0D0-8E25-C449-A1A8E9CC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B1E0-3434-42AE-B62C-E8874849AA58}" type="datetime1">
              <a:rPr lang="ru-RU" smtClean="0"/>
              <a:t>15.10.2025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9B476E-F5A7-B791-8227-2CF9EE41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1B1F32-5A68-D6ED-7F12-5D34AAF1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0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0C801C-58CB-25F4-CDF8-975C6E5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070F-0FF7-44F8-9345-7D8272DD3572}" type="datetime1">
              <a:rPr lang="ru-RU" smtClean="0"/>
              <a:t>15.10.2025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A4FF29-6021-81FE-FC16-61E5EE751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1D24F3-B6D8-A3D3-10BE-7F6FFB0A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1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6F79D-2C2C-8142-B492-40B1346D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C2C0BD-869F-2305-62F7-092501B81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D91469-77D2-0D55-9C3C-2DBCF5155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C4AB8-C298-959F-65AE-32C1E4B7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741DF-6050-40E9-9629-2BB8E07A2ABE}" type="datetime1">
              <a:rPr lang="ru-RU" smtClean="0"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D5CBBF-22F9-7D7C-DFDA-B5005435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7BF5A1-69A6-30C5-D7CC-82916403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25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07220-65ED-5172-73F9-13BF1C7F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CC293F-8F54-8AA6-AF4E-3577E14AD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27E78-A5AC-716E-0849-19F5F5F84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701E97-8C79-516C-B2D9-D1B6265B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22A2D-B9D8-4311-A619-09B9FE923C18}" type="datetime1">
              <a:rPr lang="ru-RU" smtClean="0"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D675F-8EE9-0508-E3EA-0CBDA654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7EE2B5-8A08-1F4B-5129-4C2733D6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63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111A7-2610-6FA0-2D66-C28B0A22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72969C-DC9A-7A0A-A22F-6BA15395C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B156AD-B696-99D2-4D6E-DEB3D7496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0DA66-5209-4892-93E7-FF0DD8170276}" type="datetime1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9864BC-ABA8-62A7-CDFE-9D9AD048F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8C430C-D970-AC42-40B4-4668F27E1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9B69D-3951-4467-A8B0-01502E9D8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4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3.png"/><Relationship Id="rId21" Type="http://schemas.openxmlformats.org/officeDocument/2006/relationships/image" Target="../media/image49.svg"/><Relationship Id="rId7" Type="http://schemas.openxmlformats.org/officeDocument/2006/relationships/image" Target="../media/image26.svg"/><Relationship Id="rId12" Type="http://schemas.openxmlformats.org/officeDocument/2006/relationships/image" Target="../media/image124.png"/><Relationship Id="rId17" Type="http://schemas.openxmlformats.org/officeDocument/2006/relationships/image" Target="../media/image12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8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127.png"/><Relationship Id="rId10" Type="http://schemas.openxmlformats.org/officeDocument/2006/relationships/image" Target="../media/image42.png"/><Relationship Id="rId19" Type="http://schemas.openxmlformats.org/officeDocument/2006/relationships/image" Target="../media/image131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7.png"/><Relationship Id="rId18" Type="http://schemas.openxmlformats.org/officeDocument/2006/relationships/image" Target="../media/image135.png"/><Relationship Id="rId3" Type="http://schemas.openxmlformats.org/officeDocument/2006/relationships/image" Target="../media/image13.png"/><Relationship Id="rId7" Type="http://schemas.openxmlformats.org/officeDocument/2006/relationships/image" Target="../media/image26.svg"/><Relationship Id="rId12" Type="http://schemas.openxmlformats.org/officeDocument/2006/relationships/image" Target="../media/image132.pn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3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129.sv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9.svg"/><Relationship Id="rId18" Type="http://schemas.openxmlformats.org/officeDocument/2006/relationships/image" Target="../media/image138.png"/><Relationship Id="rId26" Type="http://schemas.openxmlformats.org/officeDocument/2006/relationships/image" Target="../media/image146.png"/><Relationship Id="rId3" Type="http://schemas.openxmlformats.org/officeDocument/2006/relationships/image" Target="../media/image13.png"/><Relationship Id="rId21" Type="http://schemas.openxmlformats.org/officeDocument/2006/relationships/image" Target="../media/image141.png"/><Relationship Id="rId7" Type="http://schemas.openxmlformats.org/officeDocument/2006/relationships/image" Target="../media/image26.svg"/><Relationship Id="rId12" Type="http://schemas.openxmlformats.org/officeDocument/2006/relationships/image" Target="../media/image48.png"/><Relationship Id="rId17" Type="http://schemas.openxmlformats.org/officeDocument/2006/relationships/image" Target="../media/image137.png"/><Relationship Id="rId25" Type="http://schemas.openxmlformats.org/officeDocument/2006/relationships/image" Target="../media/image1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9.svg"/><Relationship Id="rId20" Type="http://schemas.openxmlformats.org/officeDocument/2006/relationships/image" Target="../media/image140.sv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144.png"/><Relationship Id="rId5" Type="http://schemas.openxmlformats.org/officeDocument/2006/relationships/image" Target="../media/image28.svg"/><Relationship Id="rId15" Type="http://schemas.openxmlformats.org/officeDocument/2006/relationships/image" Target="../media/image128.png"/><Relationship Id="rId23" Type="http://schemas.openxmlformats.org/officeDocument/2006/relationships/image" Target="../media/image143.png"/><Relationship Id="rId28" Type="http://schemas.openxmlformats.org/officeDocument/2006/relationships/image" Target="../media/image148.png"/><Relationship Id="rId10" Type="http://schemas.openxmlformats.org/officeDocument/2006/relationships/image" Target="../media/image42.png"/><Relationship Id="rId19" Type="http://schemas.openxmlformats.org/officeDocument/2006/relationships/image" Target="../media/image139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136.png"/><Relationship Id="rId22" Type="http://schemas.openxmlformats.org/officeDocument/2006/relationships/image" Target="../media/image142.png"/><Relationship Id="rId27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51.png"/><Relationship Id="rId18" Type="http://schemas.openxmlformats.org/officeDocument/2006/relationships/image" Target="../media/image154.png"/><Relationship Id="rId3" Type="http://schemas.openxmlformats.org/officeDocument/2006/relationships/image" Target="../media/image13.png"/><Relationship Id="rId7" Type="http://schemas.openxmlformats.org/officeDocument/2006/relationships/image" Target="../media/image26.svg"/><Relationship Id="rId12" Type="http://schemas.openxmlformats.org/officeDocument/2006/relationships/image" Target="../media/image150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153.pn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2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26.sv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svg"/><Relationship Id="rId3" Type="http://schemas.openxmlformats.org/officeDocument/2006/relationships/image" Target="../media/image13.png"/><Relationship Id="rId21" Type="http://schemas.openxmlformats.org/officeDocument/2006/relationships/image" Target="../media/image53.svg"/><Relationship Id="rId34" Type="http://schemas.openxmlformats.org/officeDocument/2006/relationships/image" Target="../media/image66.svg"/><Relationship Id="rId7" Type="http://schemas.openxmlformats.org/officeDocument/2006/relationships/image" Target="../media/image26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svg"/><Relationship Id="rId5" Type="http://schemas.openxmlformats.org/officeDocument/2006/relationships/image" Target="../media/image28.svg"/><Relationship Id="rId15" Type="http://schemas.openxmlformats.org/officeDocument/2006/relationships/image" Target="../media/image47.png"/><Relationship Id="rId23" Type="http://schemas.openxmlformats.org/officeDocument/2006/relationships/image" Target="../media/image55.svg"/><Relationship Id="rId28" Type="http://schemas.openxmlformats.org/officeDocument/2006/relationships/image" Target="../media/image60.svg"/><Relationship Id="rId36" Type="http://schemas.openxmlformats.org/officeDocument/2006/relationships/image" Target="../media/image68.sv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31" Type="http://schemas.openxmlformats.org/officeDocument/2006/relationships/image" Target="../media/image63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svg"/><Relationship Id="rId35" Type="http://schemas.openxmlformats.org/officeDocument/2006/relationships/image" Target="../media/image67.png"/><Relationship Id="rId8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png"/><Relationship Id="rId18" Type="http://schemas.openxmlformats.org/officeDocument/2006/relationships/image" Target="../media/image72.svg"/><Relationship Id="rId3" Type="http://schemas.openxmlformats.org/officeDocument/2006/relationships/image" Target="../media/image13.png"/><Relationship Id="rId21" Type="http://schemas.openxmlformats.org/officeDocument/2006/relationships/image" Target="../media/image75.png"/><Relationship Id="rId7" Type="http://schemas.openxmlformats.org/officeDocument/2006/relationships/image" Target="../media/image26.svg"/><Relationship Id="rId12" Type="http://schemas.openxmlformats.org/officeDocument/2006/relationships/image" Target="../media/image44.png"/><Relationship Id="rId17" Type="http://schemas.openxmlformats.org/officeDocument/2006/relationships/image" Target="../media/image71.png"/><Relationship Id="rId25" Type="http://schemas.openxmlformats.org/officeDocument/2006/relationships/image" Target="../media/image4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48.png"/><Relationship Id="rId5" Type="http://schemas.openxmlformats.org/officeDocument/2006/relationships/image" Target="../media/image28.sv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42.png"/><Relationship Id="rId19" Type="http://schemas.openxmlformats.org/officeDocument/2006/relationships/image" Target="../media/image73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46.png"/><Relationship Id="rId22" Type="http://schemas.openxmlformats.org/officeDocument/2006/relationships/image" Target="../media/image76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svg"/><Relationship Id="rId18" Type="http://schemas.openxmlformats.org/officeDocument/2006/relationships/image" Target="../media/image82.png"/><Relationship Id="rId26" Type="http://schemas.openxmlformats.org/officeDocument/2006/relationships/image" Target="../media/image90.svg"/><Relationship Id="rId39" Type="http://schemas.openxmlformats.org/officeDocument/2006/relationships/image" Target="../media/image101.svg"/><Relationship Id="rId21" Type="http://schemas.openxmlformats.org/officeDocument/2006/relationships/image" Target="../media/image85.png"/><Relationship Id="rId34" Type="http://schemas.openxmlformats.org/officeDocument/2006/relationships/image" Target="../media/image96.png"/><Relationship Id="rId42" Type="http://schemas.openxmlformats.org/officeDocument/2006/relationships/image" Target="../media/image104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41" Type="http://schemas.openxmlformats.org/officeDocument/2006/relationships/image" Target="../media/image10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88.svg"/><Relationship Id="rId32" Type="http://schemas.openxmlformats.org/officeDocument/2006/relationships/image" Target="../media/image75.png"/><Relationship Id="rId37" Type="http://schemas.openxmlformats.org/officeDocument/2006/relationships/image" Target="../media/image99.svg"/><Relationship Id="rId40" Type="http://schemas.openxmlformats.org/officeDocument/2006/relationships/image" Target="../media/image102.png"/><Relationship Id="rId5" Type="http://schemas.openxmlformats.org/officeDocument/2006/relationships/image" Target="../media/image28.sv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svg"/><Relationship Id="rId36" Type="http://schemas.openxmlformats.org/officeDocument/2006/relationships/image" Target="../media/image98.png"/><Relationship Id="rId10" Type="http://schemas.openxmlformats.org/officeDocument/2006/relationships/image" Target="../media/image42.png"/><Relationship Id="rId19" Type="http://schemas.openxmlformats.org/officeDocument/2006/relationships/image" Target="../media/image83.png"/><Relationship Id="rId31" Type="http://schemas.openxmlformats.org/officeDocument/2006/relationships/image" Target="../media/image95.sv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image" Target="../media/image97.svg"/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12" Type="http://schemas.openxmlformats.org/officeDocument/2006/relationships/image" Target="../media/image48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76.svg"/><Relationship Id="rId38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13.png"/><Relationship Id="rId21" Type="http://schemas.openxmlformats.org/officeDocument/2006/relationships/image" Target="../media/image115.svg"/><Relationship Id="rId7" Type="http://schemas.openxmlformats.org/officeDocument/2006/relationships/image" Target="../media/image19.png"/><Relationship Id="rId12" Type="http://schemas.openxmlformats.org/officeDocument/2006/relationships/image" Target="../media/image106.sv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0.sv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105.png"/><Relationship Id="rId5" Type="http://schemas.openxmlformats.org/officeDocument/2006/relationships/image" Target="../media/image17.png"/><Relationship Id="rId15" Type="http://schemas.openxmlformats.org/officeDocument/2006/relationships/image" Target="../media/image109.png"/><Relationship Id="rId10" Type="http://schemas.openxmlformats.org/officeDocument/2006/relationships/image" Target="../media/image12.svg"/><Relationship Id="rId19" Type="http://schemas.openxmlformats.org/officeDocument/2006/relationships/image" Target="../media/image113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openxmlformats.org/officeDocument/2006/relationships/image" Target="../media/image10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18" Type="http://schemas.openxmlformats.org/officeDocument/2006/relationships/image" Target="../media/image25.png"/><Relationship Id="rId3" Type="http://schemas.openxmlformats.org/officeDocument/2006/relationships/image" Target="../media/image13.png"/><Relationship Id="rId21" Type="http://schemas.openxmlformats.org/officeDocument/2006/relationships/image" Target="../media/image60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8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11" Type="http://schemas.openxmlformats.org/officeDocument/2006/relationships/image" Target="../media/image15.png"/><Relationship Id="rId24" Type="http://schemas.openxmlformats.org/officeDocument/2006/relationships/image" Target="../media/image122.png"/><Relationship Id="rId5" Type="http://schemas.openxmlformats.org/officeDocument/2006/relationships/image" Target="../media/image17.png"/><Relationship Id="rId15" Type="http://schemas.openxmlformats.org/officeDocument/2006/relationships/image" Target="../media/image117.png"/><Relationship Id="rId23" Type="http://schemas.openxmlformats.org/officeDocument/2006/relationships/image" Target="../media/image121.svg"/><Relationship Id="rId10" Type="http://schemas.openxmlformats.org/officeDocument/2006/relationships/image" Target="../media/image116.png"/><Relationship Id="rId19" Type="http://schemas.openxmlformats.org/officeDocument/2006/relationships/image" Target="../media/image26.svg"/><Relationship Id="rId4" Type="http://schemas.openxmlformats.org/officeDocument/2006/relationships/image" Target="../media/image14.png"/><Relationship Id="rId9" Type="http://schemas.openxmlformats.org/officeDocument/2006/relationships/image" Target="../media/image112.png"/><Relationship Id="rId14" Type="http://schemas.openxmlformats.org/officeDocument/2006/relationships/image" Target="../media/image20.svg"/><Relationship Id="rId22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9.svg"/><Relationship Id="rId3" Type="http://schemas.openxmlformats.org/officeDocument/2006/relationships/image" Target="../media/image13.png"/><Relationship Id="rId7" Type="http://schemas.openxmlformats.org/officeDocument/2006/relationships/image" Target="../media/image26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C2738DF-ADC6-0633-F55E-60F529D5A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431126" y="-578340"/>
            <a:ext cx="873296" cy="27347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мпьютер, текст, одежда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384F9B-8950-AC05-887A-5A7A5A847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3704"/>
          <a:stretch>
            <a:fillRect/>
          </a:stretch>
        </p:blipFill>
        <p:spPr>
          <a:xfrm>
            <a:off x="6825615" y="2000705"/>
            <a:ext cx="5244465" cy="314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162556-5BE8-A058-65AB-0B88C2D85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757362"/>
            <a:ext cx="371475" cy="3343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37D2B6-69EB-6997-6769-1EAD5A18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" y="2862261"/>
            <a:ext cx="361950" cy="11334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6F72A2-23E7-C85D-71F0-E096FE915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486" t="20107" r="9486" b="19639"/>
          <a:stretch/>
        </p:blipFill>
        <p:spPr>
          <a:xfrm>
            <a:off x="496546" y="249449"/>
            <a:ext cx="2981096" cy="11153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4F60BE-73A6-DDFC-C7F5-2327E09BB3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28" y="5661817"/>
            <a:ext cx="1409888" cy="891686"/>
          </a:xfrm>
          <a:prstGeom prst="rect">
            <a:avLst/>
          </a:prstGeom>
          <a:effectLst>
            <a:glow rad="12700">
              <a:schemeClr val="bg1">
                <a:alpha val="19000"/>
              </a:schemeClr>
            </a:glo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5294A5-AC8E-ED91-288A-71FF00DA540F}"/>
              </a:ext>
            </a:extLst>
          </p:cNvPr>
          <p:cNvSpPr txBox="1"/>
          <p:nvPr/>
        </p:nvSpPr>
        <p:spPr>
          <a:xfrm>
            <a:off x="1987094" y="5716655"/>
            <a:ext cx="4261541" cy="78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15th Collaboration Meeting of the BM@N Experiment at NICA</a:t>
            </a:r>
            <a:endParaRPr lang="ru-RU" sz="2000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571DA783-CFE1-950D-C349-CA53AAB35B9D}"/>
              </a:ext>
            </a:extLst>
          </p:cNvPr>
          <p:cNvSpPr txBox="1"/>
          <p:nvPr/>
        </p:nvSpPr>
        <p:spPr bwMode="white">
          <a:xfrm>
            <a:off x="7805420" y="5479033"/>
            <a:ext cx="364308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300"/>
              </a:spcBef>
              <a:spcAft>
                <a:spcPts val="100"/>
              </a:spcAft>
            </a:pPr>
            <a:r>
              <a:rPr lang="en-US" sz="2000" b="1" u="sng" dirty="0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Alexander </a:t>
            </a:r>
            <a:r>
              <a:rPr lang="en-US" sz="2000" b="1" u="sng" dirty="0" err="1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Chebotov</a:t>
            </a:r>
            <a:endParaRPr lang="ru-RU" sz="2000" b="1" u="sng" dirty="0">
              <a:solidFill>
                <a:srgbClr val="333333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algn="ctr">
              <a:spcBef>
                <a:spcPts val="3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Konstantin Gertsenberger</a:t>
            </a:r>
            <a:endParaRPr lang="ru-RU" sz="2000" b="1" dirty="0">
              <a:solidFill>
                <a:srgbClr val="333333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algn="ctr">
              <a:spcBef>
                <a:spcPts val="3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Ilya Romanov </a:t>
            </a:r>
            <a:endParaRPr lang="ru-RU" sz="2400" b="1" dirty="0">
              <a:solidFill>
                <a:srgbClr val="333333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7009CB-663B-3393-8D14-4CDCA96CB629}"/>
              </a:ext>
            </a:extLst>
          </p:cNvPr>
          <p:cNvSpPr txBox="1"/>
          <p:nvPr/>
        </p:nvSpPr>
        <p:spPr>
          <a:xfrm>
            <a:off x="1016000" y="2176726"/>
            <a:ext cx="8089900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4000" b="1" i="0" dirty="0">
                <a:effectLst/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Status of the BM@N software infrastructure and Future </a:t>
            </a:r>
            <a:r>
              <a:rPr lang="en-US" sz="4000" b="1" dirty="0"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P</a:t>
            </a:r>
            <a:r>
              <a:rPr lang="en-US" sz="4000" b="1" i="0" dirty="0">
                <a:effectLst/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lans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2A5E70-3619-4E0E-BCE0-7C5648419330}"/>
              </a:ext>
            </a:extLst>
          </p:cNvPr>
          <p:cNvSpPr txBox="1"/>
          <p:nvPr/>
        </p:nvSpPr>
        <p:spPr>
          <a:xfrm>
            <a:off x="1016000" y="1617980"/>
            <a:ext cx="678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24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Software meeting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98C5DB0-2B32-16D1-9EDA-F54DE500FC8C}"/>
              </a:ext>
            </a:extLst>
          </p:cNvPr>
          <p:cNvGrpSpPr/>
          <p:nvPr/>
        </p:nvGrpSpPr>
        <p:grpSpPr>
          <a:xfrm>
            <a:off x="1108120" y="3597246"/>
            <a:ext cx="3502931" cy="1756563"/>
            <a:chOff x="977547" y="3759266"/>
            <a:chExt cx="3502931" cy="1756563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7D108351-ABF4-AE35-04D1-1A14DDD7F2C8}"/>
                </a:ext>
              </a:extLst>
            </p:cNvPr>
            <p:cNvGrpSpPr/>
            <p:nvPr/>
          </p:nvGrpSpPr>
          <p:grpSpPr>
            <a:xfrm>
              <a:off x="977547" y="3759266"/>
              <a:ext cx="1997391" cy="912037"/>
              <a:chOff x="977547" y="3759266"/>
              <a:chExt cx="1997391" cy="912037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48862E96-20F1-CC0B-B847-64EA86658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77547" y="3759266"/>
                <a:ext cx="177252" cy="815357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35E1074-9A06-3D04-AFDE-2DB47800DBC8}"/>
                  </a:ext>
                </a:extLst>
              </p:cNvPr>
              <p:cNvSpPr txBox="1"/>
              <p:nvPr/>
            </p:nvSpPr>
            <p:spPr>
              <a:xfrm>
                <a:off x="1240168" y="3901862"/>
                <a:ext cx="173477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14:20</a:t>
                </a:r>
                <a:endParaRPr lang="ru-RU" sz="44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EA026F1-6AF1-2E3F-B8F3-DDB5CA6EF716}"/>
                </a:ext>
              </a:extLst>
            </p:cNvPr>
            <p:cNvGrpSpPr/>
            <p:nvPr/>
          </p:nvGrpSpPr>
          <p:grpSpPr>
            <a:xfrm>
              <a:off x="1995349" y="3954692"/>
              <a:ext cx="2485129" cy="1561137"/>
              <a:chOff x="1924425" y="4439452"/>
              <a:chExt cx="2485129" cy="156113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3170B97-63E6-FC68-12C7-2FE61F4975CC}"/>
                  </a:ext>
                </a:extLst>
              </p:cNvPr>
              <p:cNvSpPr txBox="1"/>
              <p:nvPr/>
            </p:nvSpPr>
            <p:spPr>
              <a:xfrm>
                <a:off x="2904014" y="4439452"/>
                <a:ext cx="150554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16/10</a:t>
                </a:r>
                <a:endParaRPr lang="ru-RU" sz="3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29DA01-6E69-8D91-97C6-DEC1A1243AA9}"/>
                  </a:ext>
                </a:extLst>
              </p:cNvPr>
              <p:cNvSpPr txBox="1"/>
              <p:nvPr/>
            </p:nvSpPr>
            <p:spPr>
              <a:xfrm>
                <a:off x="1924425" y="5169592"/>
                <a:ext cx="175881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2025</a:t>
                </a:r>
                <a:endParaRPr lang="ru-RU" sz="44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D218B71-2636-2787-9541-AA129F2C00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00870" y="-638175"/>
            <a:ext cx="2117466" cy="211746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F531554-4D6F-421B-970D-9ED3432B70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669422">
            <a:off x="105742" y="3922000"/>
            <a:ext cx="1187713" cy="118771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F448912-C705-2B96-63C9-43FFB52270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8120" y="4575941"/>
            <a:ext cx="177252" cy="8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3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2CDB0-8247-C491-7F8D-01914AEEE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6D6590-F745-CEDB-5BD9-6ACCA4971E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7597B03-4270-029A-BDE7-5CF169366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2266" y="-174072"/>
            <a:ext cx="693484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653098-0617-64D1-C9E6-DB83DF40FB33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Showcase the BM@N-MEET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73C53DB-1AE1-79EB-1351-348BABBB8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8D1B57-942F-F031-A271-25F794CEE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F648DE2-58C1-8737-C2AC-B09229B14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F666D0-FAC5-1348-8978-6EB76D0DC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00000">
            <a:off x="10380668" y="5196114"/>
            <a:ext cx="568698" cy="178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C79732-FE3C-F058-1BFA-EA57F9FA098F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98" y="2800674"/>
            <a:ext cx="636521" cy="1043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420720-EFAA-915B-2023-C82FF32CB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-263897" y="-890462"/>
            <a:ext cx="568698" cy="178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8F6727-91E0-D40C-EF4D-3276E700D2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735" y="1528150"/>
            <a:ext cx="6096000" cy="2843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6F33AF-E264-7AFB-C13F-93E269486E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3668" y="2521440"/>
            <a:ext cx="4632702" cy="27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6B6F0C-DB6F-858D-8366-F3CC79A253A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66687" b="12662"/>
          <a:stretch>
            <a:fillRect/>
          </a:stretch>
        </p:blipFill>
        <p:spPr>
          <a:xfrm>
            <a:off x="5176964" y="3810529"/>
            <a:ext cx="1827144" cy="289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FBA3186-44D6-EFF5-43DB-8BA647435F07}"/>
              </a:ext>
            </a:extLst>
          </p:cNvPr>
          <p:cNvGrpSpPr/>
          <p:nvPr/>
        </p:nvGrpSpPr>
        <p:grpSpPr>
          <a:xfrm>
            <a:off x="1202733" y="5364834"/>
            <a:ext cx="2562583" cy="1167884"/>
            <a:chOff x="333157" y="5383336"/>
            <a:chExt cx="2562583" cy="116788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128CB2D-F104-8379-BEE2-2FCC8189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3157" y="5970114"/>
              <a:ext cx="2562583" cy="5811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416EB67-1459-97A4-4BB2-888B8016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6536818" flipH="1">
              <a:off x="1258340" y="5384519"/>
              <a:ext cx="644023" cy="641658"/>
            </a:xfrm>
            <a:prstGeom prst="rect">
              <a:avLst/>
            </a:prstGeom>
          </p:spPr>
        </p:pic>
      </p:grp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F2BFA31E-9E9F-AE25-4B09-F3E9BCB40D1D}"/>
              </a:ext>
            </a:extLst>
          </p:cNvPr>
          <p:cNvSpPr/>
          <p:nvPr/>
        </p:nvSpPr>
        <p:spPr>
          <a:xfrm>
            <a:off x="6926580" y="1151888"/>
            <a:ext cx="7284720" cy="6282512"/>
          </a:xfrm>
          <a:custGeom>
            <a:avLst/>
            <a:gdLst>
              <a:gd name="connsiteX0" fmla="*/ 895334 w 5569945"/>
              <a:gd name="connsiteY0" fmla="*/ 5067952 h 5690678"/>
              <a:gd name="connsiteX1" fmla="*/ 445754 w 5569945"/>
              <a:gd name="connsiteY1" fmla="*/ 3719212 h 5690678"/>
              <a:gd name="connsiteX2" fmla="*/ 346694 w 5569945"/>
              <a:gd name="connsiteY2" fmla="*/ 2271412 h 5690678"/>
              <a:gd name="connsiteX3" fmla="*/ 750554 w 5569945"/>
              <a:gd name="connsiteY3" fmla="*/ 1875172 h 5690678"/>
              <a:gd name="connsiteX4" fmla="*/ 11414 w 5569945"/>
              <a:gd name="connsiteY4" fmla="*/ 815992 h 5690678"/>
              <a:gd name="connsiteX5" fmla="*/ 1443974 w 5569945"/>
              <a:gd name="connsiteY5" fmla="*/ 335932 h 5690678"/>
              <a:gd name="connsiteX6" fmla="*/ 3356594 w 5569945"/>
              <a:gd name="connsiteY6" fmla="*/ 652 h 5690678"/>
              <a:gd name="connsiteX7" fmla="*/ 4377674 w 5569945"/>
              <a:gd name="connsiteY7" fmla="*/ 419752 h 5690678"/>
              <a:gd name="connsiteX8" fmla="*/ 4903454 w 5569945"/>
              <a:gd name="connsiteY8" fmla="*/ 1410352 h 5690678"/>
              <a:gd name="connsiteX9" fmla="*/ 5261594 w 5569945"/>
              <a:gd name="connsiteY9" fmla="*/ 1654192 h 5690678"/>
              <a:gd name="connsiteX10" fmla="*/ 5223494 w 5569945"/>
              <a:gd name="connsiteY10" fmla="*/ 5471812 h 5690678"/>
              <a:gd name="connsiteX11" fmla="*/ 895334 w 5569945"/>
              <a:gd name="connsiteY11" fmla="*/ 5067952 h 569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69945" h="5690678">
                <a:moveTo>
                  <a:pt x="895334" y="5067952"/>
                </a:moveTo>
                <a:cubicBezTo>
                  <a:pt x="99044" y="4775852"/>
                  <a:pt x="537194" y="4185302"/>
                  <a:pt x="445754" y="3719212"/>
                </a:cubicBezTo>
                <a:cubicBezTo>
                  <a:pt x="354314" y="3253122"/>
                  <a:pt x="295894" y="2578752"/>
                  <a:pt x="346694" y="2271412"/>
                </a:cubicBezTo>
                <a:cubicBezTo>
                  <a:pt x="397494" y="1964072"/>
                  <a:pt x="806434" y="2117742"/>
                  <a:pt x="750554" y="1875172"/>
                </a:cubicBezTo>
                <a:cubicBezTo>
                  <a:pt x="694674" y="1632602"/>
                  <a:pt x="-104156" y="1072532"/>
                  <a:pt x="11414" y="815992"/>
                </a:cubicBezTo>
                <a:cubicBezTo>
                  <a:pt x="126984" y="559452"/>
                  <a:pt x="886444" y="471822"/>
                  <a:pt x="1443974" y="335932"/>
                </a:cubicBezTo>
                <a:cubicBezTo>
                  <a:pt x="2001504" y="200042"/>
                  <a:pt x="2867644" y="-13318"/>
                  <a:pt x="3356594" y="652"/>
                </a:cubicBezTo>
                <a:cubicBezTo>
                  <a:pt x="3845544" y="14622"/>
                  <a:pt x="4119864" y="184802"/>
                  <a:pt x="4377674" y="419752"/>
                </a:cubicBezTo>
                <a:cubicBezTo>
                  <a:pt x="4635484" y="654702"/>
                  <a:pt x="4756134" y="1204612"/>
                  <a:pt x="4903454" y="1410352"/>
                </a:cubicBezTo>
                <a:cubicBezTo>
                  <a:pt x="5050774" y="1616092"/>
                  <a:pt x="5208254" y="977282"/>
                  <a:pt x="5261594" y="1654192"/>
                </a:cubicBezTo>
                <a:cubicBezTo>
                  <a:pt x="5314934" y="2331102"/>
                  <a:pt x="5951204" y="4905392"/>
                  <a:pt x="5223494" y="5471812"/>
                </a:cubicBezTo>
                <a:cubicBezTo>
                  <a:pt x="4495784" y="6038232"/>
                  <a:pt x="1691624" y="5360052"/>
                  <a:pt x="895334" y="5067952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009F109-049A-83F0-6126-F0354D5111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8280" y="2613660"/>
            <a:ext cx="2798102" cy="4220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AD0B5FA-C196-D9AD-F8A3-912F5B831B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24876" y="1885583"/>
            <a:ext cx="4875993" cy="682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5B8491-AAC8-5818-785F-0900DE1F6A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-4025" t="25903" r="18479" b="-1108"/>
          <a:stretch/>
        </p:blipFill>
        <p:spPr>
          <a:xfrm rot="5400000" flipH="1">
            <a:off x="10001955" y="403380"/>
            <a:ext cx="997980" cy="94796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B7C0469-43BE-8AE8-ECB5-8E3ABFF07EFC}"/>
              </a:ext>
            </a:extLst>
          </p:cNvPr>
          <p:cNvSpPr txBox="1"/>
          <p:nvPr/>
        </p:nvSpPr>
        <p:spPr>
          <a:xfrm>
            <a:off x="9267118" y="1335128"/>
            <a:ext cx="279579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Filtering System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55F64B-F4B0-3B2A-1BDA-26A19CA31C78}"/>
              </a:ext>
            </a:extLst>
          </p:cNvPr>
          <p:cNvSpPr txBox="1"/>
          <p:nvPr/>
        </p:nvSpPr>
        <p:spPr>
          <a:xfrm>
            <a:off x="969519" y="4723382"/>
            <a:ext cx="279579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View  </a:t>
            </a:r>
            <a:r>
              <a:rPr lang="en-US" sz="2400" b="1" dirty="0">
                <a:latin typeface="Inter" panose="02000503000000020004" pitchFamily="2" charset="0"/>
                <a:ea typeface="Inter" panose="02000503000000020004" pitchFamily="2" charset="0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1569129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C71E3-BB5B-9AE5-58E9-949CC25D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9F9AE9-D942-DAFA-CFCE-F5F6F59C49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00C8CF4-1B72-D1E4-33A2-575096767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2266" y="-174072"/>
            <a:ext cx="693484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51C871-871E-C453-0B04-AEB970E797DF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Showcase the BM@N-MEET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82B2424-9137-92FB-831F-FA6BE3977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D36428-C1DF-FC4C-73E6-3B742C9DAB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20CA6-9A5C-35CD-056E-E651DE104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0FCD03-7B74-A136-6CE5-74F1AC51D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00000">
            <a:off x="11934488" y="5956173"/>
            <a:ext cx="568698" cy="178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B5EC63-403E-1389-4715-385E4B774101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026" y="3625084"/>
            <a:ext cx="891866" cy="14626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E609F6-FC77-31FF-B523-6B6BDBAA3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780342">
            <a:off x="289529" y="5440957"/>
            <a:ext cx="568698" cy="17809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1AF6F5-7D61-D25C-A412-EC680675F2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485" b="20098"/>
          <a:stretch>
            <a:fillRect/>
          </a:stretch>
        </p:blipFill>
        <p:spPr>
          <a:xfrm>
            <a:off x="265405" y="2153585"/>
            <a:ext cx="4544059" cy="641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182F0C-B83E-AAA7-D2C5-74BFC4FA8DA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40" t="1751" r="1248" b="9905"/>
          <a:stretch>
            <a:fillRect/>
          </a:stretch>
        </p:blipFill>
        <p:spPr>
          <a:xfrm>
            <a:off x="5341800" y="1536563"/>
            <a:ext cx="3070860" cy="2021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84EA61-0F28-562C-E0D2-1161A2BAF877}"/>
              </a:ext>
            </a:extLst>
          </p:cNvPr>
          <p:cNvSpPr txBox="1"/>
          <p:nvPr/>
        </p:nvSpPr>
        <p:spPr>
          <a:xfrm>
            <a:off x="671611" y="1601027"/>
            <a:ext cx="402381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Creating Room Process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5FB927-9432-AC54-B35B-32722299A8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5063182">
            <a:off x="4224454" y="1674483"/>
            <a:ext cx="516100" cy="514205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6B96EDE-378E-5CA6-649C-28900C041E6E}"/>
              </a:ext>
            </a:extLst>
          </p:cNvPr>
          <p:cNvCxnSpPr>
            <a:cxnSpLocks/>
          </p:cNvCxnSpPr>
          <p:nvPr/>
        </p:nvCxnSpPr>
        <p:spPr>
          <a:xfrm>
            <a:off x="4930140" y="2474368"/>
            <a:ext cx="33528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FF21F26-6BB5-F94A-1F2B-C7F6C2B740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9108" y="1254514"/>
            <a:ext cx="1661434" cy="255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CF7DA64-0F78-F5FD-AADD-A46892FDDC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536818" flipV="1">
            <a:off x="2412850" y="2620539"/>
            <a:ext cx="516100" cy="51420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4EC93D8-1753-9C15-79EA-24235D7E84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792798">
            <a:off x="10097754" y="4099312"/>
            <a:ext cx="516100" cy="514205"/>
          </a:xfrm>
          <a:prstGeom prst="rect">
            <a:avLst/>
          </a:prstGeom>
        </p:spPr>
      </p:pic>
      <p:cxnSp>
        <p:nvCxnSpPr>
          <p:cNvPr id="40" name="Соединитель: уступ 39">
            <a:extLst>
              <a:ext uri="{FF2B5EF4-FFF2-40B4-BE49-F238E27FC236}">
                <a16:creationId xmlns:a16="http://schemas.microsoft.com/office/drawing/2014/main" id="{6E9CC7F2-3933-D6FE-756C-9A1D8E199C7E}"/>
              </a:ext>
            </a:extLst>
          </p:cNvPr>
          <p:cNvCxnSpPr>
            <a:cxnSpLocks/>
            <a:stCxn id="30" idx="3"/>
            <a:endCxn id="6" idx="3"/>
          </p:cNvCxnSpPr>
          <p:nvPr/>
        </p:nvCxnSpPr>
        <p:spPr>
          <a:xfrm flipH="1">
            <a:off x="9783078" y="2532541"/>
            <a:ext cx="1077464" cy="2796060"/>
          </a:xfrm>
          <a:prstGeom prst="bentConnector3">
            <a:avLst>
              <a:gd name="adj1" fmla="val -21216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9DCB2A0C-9422-B2AC-46FB-641847C3CEE2}"/>
              </a:ext>
            </a:extLst>
          </p:cNvPr>
          <p:cNvCxnSpPr>
            <a:endCxn id="30" idx="1"/>
          </p:cNvCxnSpPr>
          <p:nvPr/>
        </p:nvCxnSpPr>
        <p:spPr>
          <a:xfrm>
            <a:off x="8427720" y="2532540"/>
            <a:ext cx="771388" cy="1"/>
          </a:xfrm>
          <a:prstGeom prst="bent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9938297-43FC-B01D-A05C-E94B202FD4D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b="8571"/>
          <a:stretch>
            <a:fillRect/>
          </a:stretch>
        </p:blipFill>
        <p:spPr>
          <a:xfrm>
            <a:off x="2064404" y="3298110"/>
            <a:ext cx="2410825" cy="3455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6DE9B214-F141-72D8-8E0F-DD9CC6376182}"/>
              </a:ext>
            </a:extLst>
          </p:cNvPr>
          <p:cNvCxnSpPr>
            <a:cxnSpLocks/>
            <a:stCxn id="6" idx="1"/>
            <a:endCxn id="49" idx="3"/>
          </p:cNvCxnSpPr>
          <p:nvPr/>
        </p:nvCxnSpPr>
        <p:spPr>
          <a:xfrm rot="10800000">
            <a:off x="4475230" y="5025913"/>
            <a:ext cx="1175239" cy="302688"/>
          </a:xfrm>
          <a:prstGeom prst="bent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A78A59C-E86B-ACA1-5D4A-24AC5CFD7241}"/>
              </a:ext>
            </a:extLst>
          </p:cNvPr>
          <p:cNvSpPr txBox="1"/>
          <p:nvPr/>
        </p:nvSpPr>
        <p:spPr>
          <a:xfrm>
            <a:off x="4831052" y="1602526"/>
            <a:ext cx="48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1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D762EC-AB39-0762-28FA-F33A66EB590C}"/>
              </a:ext>
            </a:extLst>
          </p:cNvPr>
          <p:cNvSpPr txBox="1"/>
          <p:nvPr/>
        </p:nvSpPr>
        <p:spPr>
          <a:xfrm>
            <a:off x="2932064" y="2593044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3923B5-A88D-CF80-69D8-F9E09BE75825}"/>
              </a:ext>
            </a:extLst>
          </p:cNvPr>
          <p:cNvSpPr txBox="1"/>
          <p:nvPr/>
        </p:nvSpPr>
        <p:spPr>
          <a:xfrm>
            <a:off x="10881664" y="1791889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3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CF5F3A6-C3C5-A9EE-CB73-7457CADAB626}"/>
              </a:ext>
            </a:extLst>
          </p:cNvPr>
          <p:cNvSpPr txBox="1"/>
          <p:nvPr/>
        </p:nvSpPr>
        <p:spPr>
          <a:xfrm>
            <a:off x="10160542" y="4304090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4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B5684A-715E-E114-7232-E8410AEA254B}"/>
              </a:ext>
            </a:extLst>
          </p:cNvPr>
          <p:cNvSpPr txBox="1"/>
          <p:nvPr/>
        </p:nvSpPr>
        <p:spPr>
          <a:xfrm>
            <a:off x="4435211" y="4213600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5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296C96C-8CF9-43B0-96B1-276A6FFDE13E}"/>
              </a:ext>
            </a:extLst>
          </p:cNvPr>
          <p:cNvSpPr txBox="1"/>
          <p:nvPr/>
        </p:nvSpPr>
        <p:spPr>
          <a:xfrm>
            <a:off x="2632572" y="6108558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6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D578E83-056A-431E-87E1-F81D577FAF92}"/>
              </a:ext>
            </a:extLst>
          </p:cNvPr>
          <p:cNvSpPr txBox="1"/>
          <p:nvPr/>
        </p:nvSpPr>
        <p:spPr>
          <a:xfrm>
            <a:off x="9391512" y="5787521"/>
            <a:ext cx="58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Bradley Hand ITC" panose="03070402050302030203" pitchFamily="66" charset="0"/>
              </a:rPr>
              <a:t>7</a:t>
            </a:r>
            <a:endParaRPr lang="ru-RU" sz="4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074CA9-AB80-2F1C-F5EA-5E4CB001850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538"/>
          <a:stretch>
            <a:fillRect/>
          </a:stretch>
        </p:blipFill>
        <p:spPr>
          <a:xfrm>
            <a:off x="5650468" y="3859426"/>
            <a:ext cx="4132610" cy="293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0FD532-8A51-C1DD-C2BB-E05D85997E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-4025" t="25903" r="18479" b="-1108"/>
          <a:stretch/>
        </p:blipFill>
        <p:spPr>
          <a:xfrm rot="6906353" flipH="1">
            <a:off x="10001955" y="403380"/>
            <a:ext cx="997980" cy="9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00EA6-C204-0A9C-D840-1F8F85A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A48A50-03F2-A205-7A1C-F553DCFF50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6F92F1C-682B-C449-BF61-47F9D1E38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2266" y="-174072"/>
            <a:ext cx="693484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6252CC-861A-404B-74F1-665DA6E8890B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Showcase the BM@N-MEET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EF148B1-6285-D890-99B5-F1ECAC250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74B352-2FE3-F7DE-1FC6-76146F611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D7F012-56C0-212D-7E1E-5DBBB459F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91B437-DB93-AED4-0189-C453AC9738F9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98" y="2800674"/>
            <a:ext cx="636521" cy="1043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E35A62-0BDA-92FF-4444-8F017EC19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1242634" y="5218951"/>
            <a:ext cx="568698" cy="17809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1DDF0E-D3FA-3F05-1D5E-1874FEEC1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4025" t="25903" r="18479" b="-1108"/>
          <a:stretch/>
        </p:blipFill>
        <p:spPr>
          <a:xfrm rot="8514378" flipH="1">
            <a:off x="10001955" y="403380"/>
            <a:ext cx="997980" cy="947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F16A46-3D13-2EE1-0B6B-D4C0E44002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235" y="2164257"/>
            <a:ext cx="1600423" cy="504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9B851E-1847-B9C8-7540-565D5D26556C}"/>
              </a:ext>
            </a:extLst>
          </p:cNvPr>
          <p:cNvSpPr txBox="1"/>
          <p:nvPr/>
        </p:nvSpPr>
        <p:spPr>
          <a:xfrm>
            <a:off x="345792" y="1540603"/>
            <a:ext cx="402381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Creating Events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4C348E-CAE8-6A54-D5E2-3C16E1CA09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7565210">
            <a:off x="2031653" y="2042390"/>
            <a:ext cx="516100" cy="5142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929B46-0505-53B3-F1C6-3C10627CC00D}"/>
              </a:ext>
            </a:extLst>
          </p:cNvPr>
          <p:cNvSpPr txBox="1"/>
          <p:nvPr/>
        </p:nvSpPr>
        <p:spPr>
          <a:xfrm>
            <a:off x="2051096" y="2253653"/>
            <a:ext cx="48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1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9F968C-E8C7-EF55-9706-C0D2C45D71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6133" y="1453497"/>
            <a:ext cx="2643086" cy="453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id="{61504DF0-6680-DFE0-A8E3-8B4B3AE479CF}"/>
              </a:ext>
            </a:extLst>
          </p:cNvPr>
          <p:cNvCxnSpPr>
            <a:cxnSpLocks/>
            <a:stCxn id="9" idx="2"/>
            <a:endCxn id="26" idx="1"/>
          </p:cNvCxnSpPr>
          <p:nvPr/>
        </p:nvCxnSpPr>
        <p:spPr>
          <a:xfrm rot="16200000" flipH="1">
            <a:off x="1746432" y="2170167"/>
            <a:ext cx="1050716" cy="2048686"/>
          </a:xfrm>
          <a:prstGeom prst="bentConnector2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7DCDFB6-5589-30AA-49EF-73DF5C3843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2675" y="4352571"/>
            <a:ext cx="2643087" cy="163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D30194-D062-1DDB-3578-02A28981D274}"/>
              </a:ext>
            </a:extLst>
          </p:cNvPr>
          <p:cNvSpPr txBox="1"/>
          <p:nvPr/>
        </p:nvSpPr>
        <p:spPr>
          <a:xfrm>
            <a:off x="5392138" y="5570739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3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C29CAD-585F-A0AF-74A2-6A4D51A444C7}"/>
              </a:ext>
            </a:extLst>
          </p:cNvPr>
          <p:cNvSpPr txBox="1"/>
          <p:nvPr/>
        </p:nvSpPr>
        <p:spPr>
          <a:xfrm>
            <a:off x="5308529" y="3096620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F40F0E6-4D6D-8B8C-F544-2A1516E06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1700000">
            <a:off x="6475972" y="2058405"/>
            <a:ext cx="516100" cy="51420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AECA3FD-6E24-FEDE-D4C9-18D3E5AC9DE1}"/>
              </a:ext>
            </a:extLst>
          </p:cNvPr>
          <p:cNvSpPr txBox="1"/>
          <p:nvPr/>
        </p:nvSpPr>
        <p:spPr>
          <a:xfrm>
            <a:off x="6618274" y="1376390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4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6059853-5129-32EC-EE9A-8BBA8260C57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65779" y="5491850"/>
            <a:ext cx="933474" cy="884463"/>
          </a:xfrm>
          <a:prstGeom prst="rect">
            <a:avLst/>
          </a:prstGeom>
        </p:spPr>
      </p:pic>
      <p:cxnSp>
        <p:nvCxnSpPr>
          <p:cNvPr id="51" name="Соединитель: уступ 50">
            <a:extLst>
              <a:ext uri="{FF2B5EF4-FFF2-40B4-BE49-F238E27FC236}">
                <a16:creationId xmlns:a16="http://schemas.microsoft.com/office/drawing/2014/main" id="{AE37D947-BD7C-DB2B-7D7E-F92AF7CFA09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582563" y="5901830"/>
            <a:ext cx="536495" cy="1"/>
          </a:xfrm>
          <a:prstGeom prst="bent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44963AE-00E3-697A-D905-621281C3757C}"/>
              </a:ext>
            </a:extLst>
          </p:cNvPr>
          <p:cNvSpPr txBox="1"/>
          <p:nvPr/>
        </p:nvSpPr>
        <p:spPr>
          <a:xfrm>
            <a:off x="7434745" y="5934081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6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56" name="Рисунок 55" descr="Изображение выглядит как часы, будильник, настенные часы, вр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C0EC5C-1623-BBBA-EDCD-EC7ED158BD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1834" y="5202472"/>
            <a:ext cx="1461281" cy="146128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E2E4A7-87E5-7B95-D8E5-25A4C1D8B8BB}"/>
              </a:ext>
            </a:extLst>
          </p:cNvPr>
          <p:cNvSpPr txBox="1"/>
          <p:nvPr/>
        </p:nvSpPr>
        <p:spPr>
          <a:xfrm>
            <a:off x="2387188" y="6376313"/>
            <a:ext cx="313991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Event  Notification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69E17E0-7111-BCDB-1996-F82CB58AF9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225419">
            <a:off x="4755387" y="5729134"/>
            <a:ext cx="516100" cy="514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746D8-DA76-AADE-5DF4-C6303B0BF743}"/>
              </a:ext>
            </a:extLst>
          </p:cNvPr>
          <p:cNvSpPr txBox="1"/>
          <p:nvPr/>
        </p:nvSpPr>
        <p:spPr>
          <a:xfrm>
            <a:off x="1730514" y="6179931"/>
            <a:ext cx="53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5</a:t>
            </a:r>
            <a:endParaRPr lang="ru-RU" sz="4800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1C920C9-27BF-6D3C-78A7-C891C936E80B}"/>
              </a:ext>
            </a:extLst>
          </p:cNvPr>
          <p:cNvGrpSpPr/>
          <p:nvPr/>
        </p:nvGrpSpPr>
        <p:grpSpPr>
          <a:xfrm>
            <a:off x="7869922" y="1295651"/>
            <a:ext cx="3949272" cy="602301"/>
            <a:chOff x="3926438" y="5836110"/>
            <a:chExt cx="3949272" cy="60230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FFB9B82-F21D-38D7-8DDB-7BBE80298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 l="55538" b="4186"/>
            <a:stretch/>
          </p:blipFill>
          <p:spPr>
            <a:xfrm>
              <a:off x="3926438" y="5836110"/>
              <a:ext cx="1347559" cy="5994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F5204C6-B9D8-634F-A3CB-AD7022B3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65501" t="19223" r="4047" b="18781"/>
            <a:stretch/>
          </p:blipFill>
          <p:spPr>
            <a:xfrm>
              <a:off x="5393832" y="5848468"/>
              <a:ext cx="1056817" cy="5899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18E70F4-A2A3-5EDE-5FBD-55DC09F7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56357" t="12373" r="8065" b="4139"/>
            <a:stretch/>
          </p:blipFill>
          <p:spPr>
            <a:xfrm>
              <a:off x="6595605" y="5846978"/>
              <a:ext cx="1280105" cy="588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  <a:reflection blurRad="12700" stA="38000" endPos="28000" dist="5000" dir="5400000" sy="-100000" algn="bl" rotWithShape="0"/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59EBBD-C10C-7534-6E5E-C409AC4AF22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5602"/>
          <a:stretch>
            <a:fillRect/>
          </a:stretch>
        </p:blipFill>
        <p:spPr>
          <a:xfrm>
            <a:off x="3316725" y="1284286"/>
            <a:ext cx="2532762" cy="4991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32A36D-365B-B97D-707F-52343F420F8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67534" y="6023097"/>
            <a:ext cx="3113247" cy="458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AAAAC27-B98F-5F81-6FA9-9ED808AE267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2108" b="19762"/>
          <a:stretch>
            <a:fillRect/>
          </a:stretch>
        </p:blipFill>
        <p:spPr>
          <a:xfrm>
            <a:off x="8247632" y="4531842"/>
            <a:ext cx="2245317" cy="2166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5F0481-3AAD-7719-99B7-A3387735A19D}"/>
              </a:ext>
            </a:extLst>
          </p:cNvPr>
          <p:cNvSpPr txBox="1"/>
          <p:nvPr/>
        </p:nvSpPr>
        <p:spPr>
          <a:xfrm>
            <a:off x="6052361" y="5026496"/>
            <a:ext cx="21734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Subscription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C913495-906F-6000-C44C-5F99C06F7FF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0391" y="2725961"/>
            <a:ext cx="1678863" cy="1057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2FBCF3-5F75-9C41-4A49-276664FFF29A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l="4983" t="3160" r="4974" b="5818"/>
          <a:stretch>
            <a:fillRect/>
          </a:stretch>
        </p:blipFill>
        <p:spPr>
          <a:xfrm>
            <a:off x="8187418" y="2005254"/>
            <a:ext cx="3356611" cy="2378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851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38C41-CFC8-4655-9AB0-138B46440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BA08A-3285-5B74-8E70-1AA35DCF0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EA7062E-C6A4-5114-2AD0-952214965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2266" y="-174072"/>
            <a:ext cx="693484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8CD764-8C74-D465-7103-2C8A8A158805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Showcase the BM@N-MEET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1815674-DDCF-1EEC-A643-D2FBD93A0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F36884-8C0E-E43E-0EF7-18B80D801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4381E2-4DB0-17AB-1CD3-F3E3D7611F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BDB56C-9EB4-2D1B-D04F-D03D2BFF159F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98" y="2800674"/>
            <a:ext cx="636521" cy="1043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2F40DA-33D1-1140-4AB9-93F2382424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-311187" y="5991503"/>
            <a:ext cx="568698" cy="17809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D0F1E7-E0A1-06D4-0313-0E80128311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520" y="1502384"/>
            <a:ext cx="5899889" cy="31646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B8EBD9-10AF-D81E-0BC7-65A1EC759FE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75" t="2546" r="1254" b="3327"/>
          <a:stretch>
            <a:fillRect/>
          </a:stretch>
        </p:blipFill>
        <p:spPr>
          <a:xfrm>
            <a:off x="552498" y="3893044"/>
            <a:ext cx="5204461" cy="2704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5EE46B-3912-0562-58F6-61A308D3DE1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51"/>
          <a:stretch>
            <a:fillRect/>
          </a:stretch>
        </p:blipFill>
        <p:spPr>
          <a:xfrm>
            <a:off x="6578012" y="1528150"/>
            <a:ext cx="4670935" cy="249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3B7FB-CA21-8D1D-9F3F-2B2232AA8AC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539"/>
          <a:stretch>
            <a:fillRect/>
          </a:stretch>
        </p:blipFill>
        <p:spPr>
          <a:xfrm>
            <a:off x="9633002" y="3173783"/>
            <a:ext cx="2020350" cy="1493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EBF5FE-7B1B-0564-D653-BEAA1D8B02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-4025" t="25903" r="18479" b="-1108"/>
          <a:stretch/>
        </p:blipFill>
        <p:spPr>
          <a:xfrm rot="10335019" flipH="1">
            <a:off x="10001955" y="403380"/>
            <a:ext cx="997980" cy="9479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6C5A93-19C9-AB5A-068F-B0CA5A3481C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340" t="3991" r="3833" b="7664"/>
          <a:stretch>
            <a:fillRect/>
          </a:stretch>
        </p:blipFill>
        <p:spPr>
          <a:xfrm>
            <a:off x="3795889" y="4910940"/>
            <a:ext cx="2636520" cy="1710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84C736-8F68-7EA7-7667-1735922A2418}"/>
              </a:ext>
            </a:extLst>
          </p:cNvPr>
          <p:cNvSpPr txBox="1"/>
          <p:nvPr/>
        </p:nvSpPr>
        <p:spPr>
          <a:xfrm>
            <a:off x="6957894" y="4487021"/>
            <a:ext cx="3776961" cy="1654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600"/>
              </a:spcAft>
              <a:buNone/>
            </a:pPr>
            <a:r>
              <a:rPr lang="en-US" sz="20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Short-Term Roadmap:</a:t>
            </a:r>
          </a:p>
          <a:p>
            <a:pPr marL="285750" indent="-285750" algn="l">
              <a:lnSpc>
                <a:spcPts val="222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Event Notifications</a:t>
            </a:r>
            <a:r>
              <a:rPr lang="ru-RU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.</a:t>
            </a:r>
          </a:p>
          <a:p>
            <a:pPr marL="285750" indent="-285750" algn="l">
              <a:lnSpc>
                <a:spcPts val="222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Calendar Synchronization</a:t>
            </a:r>
            <a:endParaRPr lang="en-US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Lexend Deca" panose="020B0604020202020204"/>
            </a:endParaRPr>
          </a:p>
          <a:p>
            <a:pPr marL="285750" indent="-285750" algn="l">
              <a:lnSpc>
                <a:spcPts val="222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Fixed Bugs And</a:t>
            </a:r>
            <a:r>
              <a:rPr lang="ru-RU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Review Code</a:t>
            </a:r>
            <a:r>
              <a:rPr lang="ru-RU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4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D157-760E-A1D6-0C40-F42A988FF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2D7B4-F53F-5681-ED25-C523A5323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5900" y="0"/>
            <a:ext cx="94361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B26F9-BB85-2164-CB31-E2DD8736B9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" y="0"/>
            <a:ext cx="31059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D8A3E-E611-A3AD-920B-23C1661DBA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408" y="930994"/>
            <a:ext cx="2837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CONCLUSIONS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32660C3-CCCF-BE39-C2FD-762697D35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9338399" y="4891730"/>
            <a:ext cx="873296" cy="27347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E2594F-2333-A932-9369-A6C84F6C63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96935" y="5125653"/>
            <a:ext cx="361950" cy="113347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771B926-B9F2-7A97-2A9D-C537FFE93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4077" y="-191416"/>
            <a:ext cx="2143609" cy="21436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AD46C5-D3B8-98D4-3822-98158D8063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669422">
            <a:off x="-348596" y="-428246"/>
            <a:ext cx="1187713" cy="11877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F57812-11F8-98B0-F5D4-DE276713F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4923" y="1790385"/>
            <a:ext cx="2761690" cy="350890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4B294E-888F-1E91-2139-70814EA545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37620" y="2500941"/>
            <a:ext cx="636521" cy="1043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A5865F-AB7F-8D78-90D3-2F9A5998A1E5}"/>
              </a:ext>
            </a:extLst>
          </p:cNvPr>
          <p:cNvSpPr txBox="1"/>
          <p:nvPr/>
        </p:nvSpPr>
        <p:spPr>
          <a:xfrm>
            <a:off x="3569165" y="689113"/>
            <a:ext cx="7530335" cy="563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7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Migrated from legacy FreeIPA + Keycloak stack to JINR User Federation (Keycloak-based SSO)</a:t>
            </a:r>
            <a:r>
              <a:rPr lang="ru-RU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.</a:t>
            </a:r>
            <a:endParaRPr lang="en-US" sz="19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marL="285750" indent="-285750">
              <a:lnSpc>
                <a:spcPts val="37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Standardized frontend on React (SPA), aligning with BM@N unified architecture. </a:t>
            </a:r>
          </a:p>
          <a:p>
            <a:pPr marL="285750" indent="-285750">
              <a:lnSpc>
                <a:spcPts val="37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Shifted from token-only (access/refresh) to secure cookie-based sessions (</a:t>
            </a:r>
            <a:r>
              <a:rPr lang="en-US" sz="19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session_id</a:t>
            </a:r>
            <a:r>
              <a:rPr lang="en-US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) for BFF pattern.</a:t>
            </a:r>
            <a:endParaRPr lang="ru-RU" sz="19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marL="285750" indent="-285750">
              <a:lnSpc>
                <a:spcPts val="37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Successfully tested end-to-end deployment pipeline using Ansible + GitLab CI/CD.</a:t>
            </a:r>
            <a:endParaRPr lang="ru-RU" sz="19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marL="285750" indent="-285750">
              <a:lnSpc>
                <a:spcPts val="37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19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BM@N-MEET Tested: Centralized web platform for event planning, room booking, and team collaboration across JINR.</a:t>
            </a:r>
          </a:p>
          <a:p>
            <a:pPr marL="285750" indent="-285750">
              <a:lnSpc>
                <a:spcPts val="37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en-US" sz="19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877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122F3-E763-A791-999E-4DB8F3F5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BB7FB05-D563-9995-CDD1-D68BB64BB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431126" y="-578340"/>
            <a:ext cx="873296" cy="27347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мпьютер, текст, одежда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4B5CF-B948-33F2-2C2B-4882BED4B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3704"/>
          <a:stretch>
            <a:fillRect/>
          </a:stretch>
        </p:blipFill>
        <p:spPr>
          <a:xfrm>
            <a:off x="6825615" y="2000705"/>
            <a:ext cx="5244465" cy="314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C29EB4-8282-EBAE-EB7A-E6B5B3B0A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757362"/>
            <a:ext cx="371475" cy="3343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C39BF7-8BE8-D524-54F3-6B4C47886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" y="2862261"/>
            <a:ext cx="361950" cy="11334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419E25-186B-F1FE-47E9-1ED2BFF8F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486" t="20107" r="9486" b="19639"/>
          <a:stretch/>
        </p:blipFill>
        <p:spPr>
          <a:xfrm>
            <a:off x="496546" y="249449"/>
            <a:ext cx="2981096" cy="11153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DD38B8-74A2-1D06-832C-9A108BBF3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28" y="5661817"/>
            <a:ext cx="1409888" cy="891686"/>
          </a:xfrm>
          <a:prstGeom prst="rect">
            <a:avLst/>
          </a:prstGeom>
          <a:effectLst>
            <a:glow rad="12700">
              <a:schemeClr val="bg1">
                <a:alpha val="19000"/>
              </a:schemeClr>
            </a:glo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83D0C9-5B4C-87D1-9296-249E3259C882}"/>
              </a:ext>
            </a:extLst>
          </p:cNvPr>
          <p:cNvSpPr txBox="1"/>
          <p:nvPr/>
        </p:nvSpPr>
        <p:spPr>
          <a:xfrm>
            <a:off x="1987094" y="5716655"/>
            <a:ext cx="4261541" cy="782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15th Collaboration Meeting of the BM@N Experiment at NICA</a:t>
            </a:r>
            <a:endParaRPr lang="ru-RU" sz="2000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57F26C3-371E-E4DA-0000-9BB45021458C}"/>
              </a:ext>
            </a:extLst>
          </p:cNvPr>
          <p:cNvSpPr txBox="1"/>
          <p:nvPr/>
        </p:nvSpPr>
        <p:spPr bwMode="white">
          <a:xfrm>
            <a:off x="7805420" y="5479033"/>
            <a:ext cx="364308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300"/>
              </a:spcBef>
              <a:spcAft>
                <a:spcPts val="100"/>
              </a:spcAft>
            </a:pPr>
            <a:r>
              <a:rPr lang="en-US" sz="2000" b="1" u="sng" dirty="0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Alexander </a:t>
            </a:r>
            <a:r>
              <a:rPr lang="en-US" sz="2000" b="1" u="sng" dirty="0" err="1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Chebotov</a:t>
            </a:r>
            <a:endParaRPr lang="ru-RU" sz="2000" b="1" u="sng" dirty="0">
              <a:solidFill>
                <a:srgbClr val="333333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algn="ctr">
              <a:spcBef>
                <a:spcPts val="3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Konstantin Gertsenberger</a:t>
            </a:r>
            <a:endParaRPr lang="ru-RU" sz="2000" b="1" dirty="0">
              <a:solidFill>
                <a:srgbClr val="333333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  <a:p>
            <a:pPr algn="ctr">
              <a:spcBef>
                <a:spcPts val="3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333333"/>
                </a:solidFill>
                <a:latin typeface="Inter" panose="02000503000000020004" pitchFamily="2" charset="0"/>
                <a:ea typeface="Inter" panose="02000503000000020004" pitchFamily="2" charset="0"/>
                <a:cs typeface="Lexend Deca" panose="020B0604020202020204" charset="-78"/>
              </a:rPr>
              <a:t>Ilya Romanov </a:t>
            </a:r>
            <a:endParaRPr lang="ru-RU" sz="2400" b="1" dirty="0">
              <a:solidFill>
                <a:srgbClr val="333333"/>
              </a:solidFill>
              <a:latin typeface="Inter" panose="02000503000000020004" pitchFamily="2" charset="0"/>
              <a:ea typeface="Inter" panose="02000503000000020004" pitchFamily="2" charset="0"/>
              <a:cs typeface="Lexend Deca" panose="020B060402020202020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C953C-945C-787D-B4C1-2E3722AA27D5}"/>
              </a:ext>
            </a:extLst>
          </p:cNvPr>
          <p:cNvSpPr txBox="1"/>
          <p:nvPr/>
        </p:nvSpPr>
        <p:spPr>
          <a:xfrm>
            <a:off x="1016000" y="2176726"/>
            <a:ext cx="8089900" cy="212365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6600" b="1" i="0" dirty="0">
                <a:effectLst/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Thank you </a:t>
            </a:r>
          </a:p>
          <a:p>
            <a:r>
              <a:rPr lang="en-US" sz="6600" b="1" i="0" dirty="0">
                <a:effectLst/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for your attention!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1559A5-DAF0-ED94-0C96-14DFC3C161F0}"/>
              </a:ext>
            </a:extLst>
          </p:cNvPr>
          <p:cNvSpPr txBox="1"/>
          <p:nvPr/>
        </p:nvSpPr>
        <p:spPr>
          <a:xfrm>
            <a:off x="1016000" y="1617980"/>
            <a:ext cx="678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  <a:buNone/>
            </a:pPr>
            <a:r>
              <a:rPr lang="en-US" sz="24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Software meeting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2F4AF59-DE5B-A5C3-F1E6-82C70273D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00870" y="-638175"/>
            <a:ext cx="2117466" cy="211746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535BC0A-398F-2D17-0D75-A31765F413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669422">
            <a:off x="105742" y="3922000"/>
            <a:ext cx="1187713" cy="11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4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22EDE-231B-AAD7-879D-6BFB281EA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E4909D-50F5-E022-BFCA-D612FCAD95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5900" y="0"/>
            <a:ext cx="94361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4FF50A-FCB4-AFAF-3910-DE1BF28173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" y="0"/>
            <a:ext cx="31059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49416-1FF7-FE4F-1B88-B230332FC2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0883" y="930994"/>
            <a:ext cx="252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OUTLINE</a:t>
            </a:r>
            <a:endParaRPr lang="en-US" sz="2000" b="1" i="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A1670CA-65D5-9268-54EE-F13A45152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350714" y="939952"/>
            <a:ext cx="873296" cy="27347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FF292F-CC0B-84B6-1CF8-C47495521E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96935" y="5125653"/>
            <a:ext cx="361950" cy="113347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91F2149-0875-B928-01C2-BB3FCB69CE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84077" y="-191416"/>
            <a:ext cx="2143609" cy="21436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4A5E9D6-EF10-1075-4539-5BA68F8E19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669422">
            <a:off x="-348596" y="-428246"/>
            <a:ext cx="1187713" cy="11877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A36437-5058-F323-476E-75F7BE82B453}"/>
              </a:ext>
            </a:extLst>
          </p:cNvPr>
          <p:cNvSpPr txBox="1"/>
          <p:nvPr/>
        </p:nvSpPr>
        <p:spPr>
          <a:xfrm>
            <a:off x="3114675" y="792494"/>
            <a:ext cx="7493887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/>
            <a:r>
              <a:rPr lang="en-US" sz="40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“One step forward, and back to square one.”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055FF94-954A-1F1E-F415-4A0C982931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4923" y="1790385"/>
            <a:ext cx="2761690" cy="350890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0E6FC9D-ACFD-8941-209F-A083430DCF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17590" y="2569029"/>
            <a:ext cx="4410817" cy="428897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6ED89D0-35F6-B684-66C2-B4A23BA165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87803" y="5400971"/>
            <a:ext cx="636521" cy="10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3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0AC9-8F72-B8D7-6731-6E249737C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99E9BE-6306-5451-0A2E-43A52A6E71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3F6D530-74F0-5219-5D00-7FA35F0CB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107860" y="-368535"/>
            <a:ext cx="873296" cy="27347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1D5854F-163B-8229-3810-EFC2EF9EB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52005" y="5686808"/>
            <a:ext cx="2143609" cy="21436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3B0741-5913-E646-9FC6-B4E764D7FD7C}"/>
              </a:ext>
            </a:extLst>
          </p:cNvPr>
          <p:cNvSpPr txBox="1"/>
          <p:nvPr/>
        </p:nvSpPr>
        <p:spPr>
          <a:xfrm>
            <a:off x="3014890" y="387012"/>
            <a:ext cx="6421874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Migration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 from FreeIPA to JINR SSO (Keycloak)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A6FDA4-9C7B-4277-018E-5DBD8F647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927369" y="526783"/>
            <a:ext cx="636521" cy="1043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78C5B8-E705-170D-0E31-5CFEA221CEFB}"/>
              </a:ext>
            </a:extLst>
          </p:cNvPr>
          <p:cNvSpPr txBox="1"/>
          <p:nvPr/>
        </p:nvSpPr>
        <p:spPr>
          <a:xfrm>
            <a:off x="723682" y="3760481"/>
            <a:ext cx="5151766" cy="73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Keycloak is based on two important protocols, OpenID Connect and OAuth 2.0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33B1C-EAA9-ABFF-672C-356237ED311B}"/>
              </a:ext>
            </a:extLst>
          </p:cNvPr>
          <p:cNvSpPr txBox="1"/>
          <p:nvPr/>
        </p:nvSpPr>
        <p:spPr>
          <a:xfrm>
            <a:off x="723682" y="1964338"/>
            <a:ext cx="8239871" cy="1731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Keycloak—a modern and reliable solution for identity and access management.</a:t>
            </a:r>
            <a:r>
              <a:rPr lang="ru-RU" b="0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</a:p>
          <a:p>
            <a:pPr>
              <a:lnSpc>
                <a:spcPts val="26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Migrating to Keycloak for implementing Single Sign-On offers numerous benefits, including centralized management, user convenience, and enhanced security.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12690A-0AFF-7A05-A648-8FDD97341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9563" y="3246566"/>
            <a:ext cx="3279680" cy="27454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75F1F2-773E-63B6-5F9A-0D6140AE9D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6406" y="6158314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097CCE-9C9F-4055-26B4-F420277E50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70118" y="6169957"/>
            <a:ext cx="1552575" cy="533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71280E-65EB-10E4-CCED-F5C8D0F8F7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66599"/>
          <a:stretch>
            <a:fillRect/>
          </a:stretch>
        </p:blipFill>
        <p:spPr>
          <a:xfrm rot="16200000">
            <a:off x="8255696" y="3488751"/>
            <a:ext cx="827914" cy="865979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23B3526-581D-5EC4-70F0-AA6C7B6B5889}"/>
              </a:ext>
            </a:extLst>
          </p:cNvPr>
          <p:cNvCxnSpPr>
            <a:cxnSpLocks/>
          </p:cNvCxnSpPr>
          <p:nvPr/>
        </p:nvCxnSpPr>
        <p:spPr>
          <a:xfrm flipV="1">
            <a:off x="9846310" y="3068584"/>
            <a:ext cx="0" cy="225924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30D0C5B-4DE1-9401-C443-21E7E8757B54}"/>
              </a:ext>
            </a:extLst>
          </p:cNvPr>
          <p:cNvCxnSpPr>
            <a:cxnSpLocks/>
          </p:cNvCxnSpPr>
          <p:nvPr/>
        </p:nvCxnSpPr>
        <p:spPr>
          <a:xfrm flipH="1">
            <a:off x="9846310" y="3074934"/>
            <a:ext cx="1066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59789E-CB84-57E2-D273-A90FF0D3B804}"/>
              </a:ext>
            </a:extLst>
          </p:cNvPr>
          <p:cNvSpPr txBox="1"/>
          <p:nvPr/>
        </p:nvSpPr>
        <p:spPr>
          <a:xfrm>
            <a:off x="5487451" y="4785010"/>
            <a:ext cx="4010641" cy="1290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User Convenience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Enhanced Security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Centralized User Management</a:t>
            </a:r>
            <a:endParaRPr lang="ru-RU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6A9AF3-A116-CD06-D472-9222FF50D8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3682" y="4633685"/>
            <a:ext cx="4567007" cy="2124927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08D90C23-5588-93DF-E131-8CC3C65C2CF7}"/>
              </a:ext>
            </a:extLst>
          </p:cNvPr>
          <p:cNvSpPr/>
          <p:nvPr/>
        </p:nvSpPr>
        <p:spPr>
          <a:xfrm>
            <a:off x="7616324" y="3135941"/>
            <a:ext cx="2070911" cy="1836867"/>
          </a:xfrm>
          <a:custGeom>
            <a:avLst/>
            <a:gdLst>
              <a:gd name="connsiteX0" fmla="*/ 277471 w 2070911"/>
              <a:gd name="connsiteY0" fmla="*/ 1517867 h 1836867"/>
              <a:gd name="connsiteX1" fmla="*/ 745 w 2070911"/>
              <a:gd name="connsiteY1" fmla="*/ 549324 h 1836867"/>
              <a:gd name="connsiteX2" fmla="*/ 367708 w 2070911"/>
              <a:gd name="connsiteY2" fmla="*/ 278614 h 1836867"/>
              <a:gd name="connsiteX3" fmla="*/ 903113 w 2070911"/>
              <a:gd name="connsiteY3" fmla="*/ 7903 h 1836867"/>
              <a:gd name="connsiteX4" fmla="*/ 1703213 w 2070911"/>
              <a:gd name="connsiteY4" fmla="*/ 128219 h 1836867"/>
              <a:gd name="connsiteX5" fmla="*/ 2016034 w 2070911"/>
              <a:gd name="connsiteY5" fmla="*/ 681672 h 1836867"/>
              <a:gd name="connsiteX6" fmla="*/ 2004003 w 2070911"/>
              <a:gd name="connsiteY6" fmla="*/ 1596072 h 1836867"/>
              <a:gd name="connsiteX7" fmla="*/ 1354298 w 2070911"/>
              <a:gd name="connsiteY7" fmla="*/ 1836703 h 1836867"/>
              <a:gd name="connsiteX8" fmla="*/ 451929 w 2070911"/>
              <a:gd name="connsiteY8" fmla="*/ 1632167 h 1836867"/>
              <a:gd name="connsiteX9" fmla="*/ 277471 w 2070911"/>
              <a:gd name="connsiteY9" fmla="*/ 1517867 h 183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70911" h="1836867">
                <a:moveTo>
                  <a:pt x="277471" y="1517867"/>
                </a:moveTo>
                <a:cubicBezTo>
                  <a:pt x="202274" y="1337393"/>
                  <a:pt x="-14294" y="755866"/>
                  <a:pt x="745" y="549324"/>
                </a:cubicBezTo>
                <a:cubicBezTo>
                  <a:pt x="15784" y="342782"/>
                  <a:pt x="217313" y="368851"/>
                  <a:pt x="367708" y="278614"/>
                </a:cubicBezTo>
                <a:cubicBezTo>
                  <a:pt x="518103" y="188377"/>
                  <a:pt x="680529" y="32969"/>
                  <a:pt x="903113" y="7903"/>
                </a:cubicBezTo>
                <a:cubicBezTo>
                  <a:pt x="1125697" y="-17163"/>
                  <a:pt x="1517726" y="15924"/>
                  <a:pt x="1703213" y="128219"/>
                </a:cubicBezTo>
                <a:cubicBezTo>
                  <a:pt x="1888700" y="240514"/>
                  <a:pt x="1965902" y="437030"/>
                  <a:pt x="2016034" y="681672"/>
                </a:cubicBezTo>
                <a:cubicBezTo>
                  <a:pt x="2066166" y="926314"/>
                  <a:pt x="2114292" y="1403567"/>
                  <a:pt x="2004003" y="1596072"/>
                </a:cubicBezTo>
                <a:cubicBezTo>
                  <a:pt x="1893714" y="1788577"/>
                  <a:pt x="1612977" y="1830687"/>
                  <a:pt x="1354298" y="1836703"/>
                </a:cubicBezTo>
                <a:cubicBezTo>
                  <a:pt x="1095619" y="1842719"/>
                  <a:pt x="634408" y="1682298"/>
                  <a:pt x="451929" y="1632167"/>
                </a:cubicBezTo>
                <a:cubicBezTo>
                  <a:pt x="269450" y="1582036"/>
                  <a:pt x="352668" y="1698341"/>
                  <a:pt x="277471" y="151786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A0E08F-1275-A5B8-1E39-3E85FE3B39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22264" y="1610714"/>
            <a:ext cx="1890846" cy="1495012"/>
          </a:xfrm>
          <a:prstGeom prst="roundRect">
            <a:avLst>
              <a:gd name="adj" fmla="val 17848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056BC8F-1A4A-92E8-36A3-7C9F87BAC0CB}"/>
              </a:ext>
            </a:extLst>
          </p:cNvPr>
          <p:cNvGrpSpPr/>
          <p:nvPr/>
        </p:nvGrpSpPr>
        <p:grpSpPr>
          <a:xfrm>
            <a:off x="9934763" y="1663059"/>
            <a:ext cx="2182960" cy="2677745"/>
            <a:chOff x="10104123" y="1882081"/>
            <a:chExt cx="1733441" cy="212633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240D7AB-8D0A-519E-3849-698172DB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445154" y="1882081"/>
              <a:ext cx="1026926" cy="156408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D78E20-A387-62D8-40BB-016F3E35223B}"/>
                </a:ext>
              </a:extLst>
            </p:cNvPr>
            <p:cNvSpPr txBox="1"/>
            <p:nvPr/>
          </p:nvSpPr>
          <p:spPr>
            <a:xfrm>
              <a:off x="10104123" y="3451598"/>
              <a:ext cx="1733441" cy="5568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600"/>
                </a:spcBef>
              </a:pPr>
              <a:r>
                <a:rPr lang="en-US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JINR User Federations</a:t>
              </a:r>
              <a:endParaRPr lang="en-US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03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D32CC-2789-058B-18D2-B431B2961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A96C18-7BA2-D93F-3670-543730651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E9782D2-E202-33D0-8572-53626E505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373379" y="4799753"/>
            <a:ext cx="873296" cy="27347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A15241-906C-2B16-8FE3-4FCF0CD49847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Shift to Delegated Architecture</a:t>
            </a:r>
            <a:endParaRPr lang="en-US" sz="4000" b="1" i="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141A4A-58D2-47C9-A187-9A3C40B70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77C095-DD28-671F-B4FC-0D288BEA9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646782-636E-AB14-CA42-2D0212593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73C14E-833D-0DC7-CE7D-9FE360B4D2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823102">
            <a:off x="11173011" y="5152697"/>
            <a:ext cx="568698" cy="178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42B9D3-B63D-681E-3BC9-01A6F65DF5FB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454" y="3070369"/>
            <a:ext cx="636521" cy="1043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BC689-C488-1BEB-4331-5CE89846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4" y="2256555"/>
            <a:ext cx="2171701" cy="52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EABDFF0-89B2-2CF1-2FE3-D4851B7F6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5" y="4660706"/>
            <a:ext cx="1302466" cy="6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React Logo - PNG Logo Vector Brand Downloads (SVG, EPS)">
            <a:extLst>
              <a:ext uri="{FF2B5EF4-FFF2-40B4-BE49-F238E27FC236}">
                <a16:creationId xmlns:a16="http://schemas.microsoft.com/office/drawing/2014/main" id="{6FD84217-7A6B-C0D2-8900-17338813C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22138" r="625" b="22776"/>
          <a:stretch/>
        </p:blipFill>
        <p:spPr bwMode="auto">
          <a:xfrm>
            <a:off x="1261001" y="3743009"/>
            <a:ext cx="2171700" cy="6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87CCAC-CE1F-6C6C-C3BF-3376DF857ECE}"/>
              </a:ext>
            </a:extLst>
          </p:cNvPr>
          <p:cNvSpPr txBox="1"/>
          <p:nvPr/>
        </p:nvSpPr>
        <p:spPr>
          <a:xfrm>
            <a:off x="493032" y="1468674"/>
            <a:ext cx="2904493" cy="461665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 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Project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Tools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   </a:t>
            </a:r>
            <a:endParaRPr lang="en-US" sz="2400" b="1" i="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C9619B-A75D-664D-A24A-7C9C19AAE7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-4025" t="25903" r="18479" b="-1108"/>
          <a:stretch/>
        </p:blipFill>
        <p:spPr>
          <a:xfrm rot="18125184">
            <a:off x="10001955" y="403380"/>
            <a:ext cx="997980" cy="947966"/>
          </a:xfrm>
          <a:prstGeom prst="rect">
            <a:avLst/>
          </a:prstGeom>
        </p:spPr>
      </p:pic>
      <p:pic>
        <p:nvPicPr>
          <p:cNvPr id="31" name="Picture 14" descr="React Logo - PNG Logo Vector Brand Downloads (SVG, EPS)">
            <a:extLst>
              <a:ext uri="{FF2B5EF4-FFF2-40B4-BE49-F238E27FC236}">
                <a16:creationId xmlns:a16="http://schemas.microsoft.com/office/drawing/2014/main" id="{7A215756-E345-E056-03C9-E99D225D1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22138" r="625" b="22776"/>
          <a:stretch/>
        </p:blipFill>
        <p:spPr bwMode="auto">
          <a:xfrm>
            <a:off x="6333260" y="1724173"/>
            <a:ext cx="2596446" cy="8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A081108-A4BC-7DE2-33F5-E6E760C9DE9A}"/>
              </a:ext>
            </a:extLst>
          </p:cNvPr>
          <p:cNvGrpSpPr/>
          <p:nvPr/>
        </p:nvGrpSpPr>
        <p:grpSpPr>
          <a:xfrm>
            <a:off x="5238312" y="2425940"/>
            <a:ext cx="1391703" cy="1102471"/>
            <a:chOff x="8165334" y="5302467"/>
            <a:chExt cx="1391703" cy="1102471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EBA5FC8-9D0A-D46B-78D6-2DA76D83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65334" y="5302467"/>
              <a:ext cx="1391703" cy="5341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D69B29-CB67-0D24-49E7-F61684CFCF4B}"/>
                </a:ext>
              </a:extLst>
            </p:cNvPr>
            <p:cNvSpPr txBox="1"/>
            <p:nvPr/>
          </p:nvSpPr>
          <p:spPr>
            <a:xfrm>
              <a:off x="8370865" y="5758607"/>
              <a:ext cx="11861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77k &gt; 81k stars</a:t>
              </a:r>
              <a:endParaRPr lang="ru-RU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Release </a:t>
              </a:r>
              <a:r>
                <a:rPr lang="ru-RU" sz="12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2023</a:t>
              </a:r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B25F957-BC2B-5F72-4A41-3555FB3E1A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95362" y="3070369"/>
            <a:ext cx="1589949" cy="35332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A7D382A-D707-E0C3-4391-BD76B82064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62599" y="2785907"/>
            <a:ext cx="1857218" cy="485917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A66C4A70-F580-77D9-199A-6487F984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07" y="4474499"/>
            <a:ext cx="2873041" cy="9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id="{92365DE6-7974-BD27-5AAC-77C74977A01B}"/>
              </a:ext>
            </a:extLst>
          </p:cNvPr>
          <p:cNvSpPr/>
          <p:nvPr/>
        </p:nvSpPr>
        <p:spPr>
          <a:xfrm>
            <a:off x="5040171" y="1409140"/>
            <a:ext cx="5875274" cy="2586387"/>
          </a:xfrm>
          <a:custGeom>
            <a:avLst/>
            <a:gdLst>
              <a:gd name="connsiteX0" fmla="*/ 37797 w 5875274"/>
              <a:gd name="connsiteY0" fmla="*/ 2086512 h 2586387"/>
              <a:gd name="connsiteX1" fmla="*/ 37797 w 5875274"/>
              <a:gd name="connsiteY1" fmla="*/ 696624 h 2586387"/>
              <a:gd name="connsiteX2" fmla="*/ 403557 w 5875274"/>
              <a:gd name="connsiteY2" fmla="*/ 556416 h 2586387"/>
              <a:gd name="connsiteX3" fmla="*/ 1153365 w 5875274"/>
              <a:gd name="connsiteY3" fmla="*/ 233328 h 2586387"/>
              <a:gd name="connsiteX4" fmla="*/ 1823925 w 5875274"/>
              <a:gd name="connsiteY4" fmla="*/ 19968 h 2586387"/>
              <a:gd name="connsiteX5" fmla="*/ 3104085 w 5875274"/>
              <a:gd name="connsiteY5" fmla="*/ 44352 h 2586387"/>
              <a:gd name="connsiteX6" fmla="*/ 3975813 w 5875274"/>
              <a:gd name="connsiteY6" fmla="*/ 330864 h 2586387"/>
              <a:gd name="connsiteX7" fmla="*/ 4829253 w 5875274"/>
              <a:gd name="connsiteY7" fmla="*/ 891696 h 2586387"/>
              <a:gd name="connsiteX8" fmla="*/ 5676597 w 5875274"/>
              <a:gd name="connsiteY8" fmla="*/ 1135536 h 2586387"/>
              <a:gd name="connsiteX9" fmla="*/ 5871669 w 5875274"/>
              <a:gd name="connsiteY9" fmla="*/ 1714656 h 2586387"/>
              <a:gd name="connsiteX10" fmla="*/ 5688789 w 5875274"/>
              <a:gd name="connsiteY10" fmla="*/ 2141376 h 2586387"/>
              <a:gd name="connsiteX11" fmla="*/ 4536645 w 5875274"/>
              <a:gd name="connsiteY11" fmla="*/ 2433984 h 2586387"/>
              <a:gd name="connsiteX12" fmla="*/ 2640789 w 5875274"/>
              <a:gd name="connsiteY12" fmla="*/ 2232816 h 2586387"/>
              <a:gd name="connsiteX13" fmla="*/ 1695909 w 5875274"/>
              <a:gd name="connsiteY13" fmla="*/ 2305968 h 2586387"/>
              <a:gd name="connsiteX14" fmla="*/ 1037541 w 5875274"/>
              <a:gd name="connsiteY14" fmla="*/ 2586384 h 2586387"/>
              <a:gd name="connsiteX15" fmla="*/ 269445 w 5875274"/>
              <a:gd name="connsiteY15" fmla="*/ 2299872 h 2586387"/>
              <a:gd name="connsiteX16" fmla="*/ 37797 w 5875274"/>
              <a:gd name="connsiteY16" fmla="*/ 2086512 h 258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75274" h="2586387">
                <a:moveTo>
                  <a:pt x="37797" y="2086512"/>
                </a:moveTo>
                <a:cubicBezTo>
                  <a:pt x="-811" y="1819304"/>
                  <a:pt x="-23163" y="951640"/>
                  <a:pt x="37797" y="696624"/>
                </a:cubicBezTo>
                <a:cubicBezTo>
                  <a:pt x="98757" y="441608"/>
                  <a:pt x="217629" y="633632"/>
                  <a:pt x="403557" y="556416"/>
                </a:cubicBezTo>
                <a:cubicBezTo>
                  <a:pt x="589485" y="479200"/>
                  <a:pt x="916637" y="322736"/>
                  <a:pt x="1153365" y="233328"/>
                </a:cubicBezTo>
                <a:cubicBezTo>
                  <a:pt x="1390093" y="143920"/>
                  <a:pt x="1498805" y="51464"/>
                  <a:pt x="1823925" y="19968"/>
                </a:cubicBezTo>
                <a:cubicBezTo>
                  <a:pt x="2149045" y="-11528"/>
                  <a:pt x="2745437" y="-7464"/>
                  <a:pt x="3104085" y="44352"/>
                </a:cubicBezTo>
                <a:cubicBezTo>
                  <a:pt x="3462733" y="96168"/>
                  <a:pt x="3688285" y="189640"/>
                  <a:pt x="3975813" y="330864"/>
                </a:cubicBezTo>
                <a:cubicBezTo>
                  <a:pt x="4263341" y="472088"/>
                  <a:pt x="4545789" y="757584"/>
                  <a:pt x="4829253" y="891696"/>
                </a:cubicBezTo>
                <a:cubicBezTo>
                  <a:pt x="5112717" y="1025808"/>
                  <a:pt x="5502861" y="998376"/>
                  <a:pt x="5676597" y="1135536"/>
                </a:cubicBezTo>
                <a:cubicBezTo>
                  <a:pt x="5850333" y="1272696"/>
                  <a:pt x="5869637" y="1547016"/>
                  <a:pt x="5871669" y="1714656"/>
                </a:cubicBezTo>
                <a:cubicBezTo>
                  <a:pt x="5873701" y="1882296"/>
                  <a:pt x="5911293" y="2021488"/>
                  <a:pt x="5688789" y="2141376"/>
                </a:cubicBezTo>
                <a:cubicBezTo>
                  <a:pt x="5466285" y="2261264"/>
                  <a:pt x="5044645" y="2418744"/>
                  <a:pt x="4536645" y="2433984"/>
                </a:cubicBezTo>
                <a:cubicBezTo>
                  <a:pt x="4028645" y="2449224"/>
                  <a:pt x="3114245" y="2254152"/>
                  <a:pt x="2640789" y="2232816"/>
                </a:cubicBezTo>
                <a:cubicBezTo>
                  <a:pt x="2167333" y="2211480"/>
                  <a:pt x="1963117" y="2247040"/>
                  <a:pt x="1695909" y="2305968"/>
                </a:cubicBezTo>
                <a:cubicBezTo>
                  <a:pt x="1428701" y="2364896"/>
                  <a:pt x="1275285" y="2587400"/>
                  <a:pt x="1037541" y="2586384"/>
                </a:cubicBezTo>
                <a:cubicBezTo>
                  <a:pt x="799797" y="2585368"/>
                  <a:pt x="434037" y="2390296"/>
                  <a:pt x="269445" y="2299872"/>
                </a:cubicBezTo>
                <a:cubicBezTo>
                  <a:pt x="104853" y="2209448"/>
                  <a:pt x="76405" y="2353720"/>
                  <a:pt x="37797" y="2086512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D8F1015-86AE-EBB5-0CFC-DCCD7EF5EF31}"/>
              </a:ext>
            </a:extLst>
          </p:cNvPr>
          <p:cNvSpPr txBox="1"/>
          <p:nvPr/>
        </p:nvSpPr>
        <p:spPr>
          <a:xfrm>
            <a:off x="8929706" y="2544585"/>
            <a:ext cx="2003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Frontend</a:t>
            </a:r>
            <a:b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(UI / Client) </a:t>
            </a:r>
            <a:endParaRPr lang="ru-RU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FEB8EF-61FA-12F0-9B8B-57310471C7EF}"/>
              </a:ext>
            </a:extLst>
          </p:cNvPr>
          <p:cNvSpPr txBox="1"/>
          <p:nvPr/>
        </p:nvSpPr>
        <p:spPr>
          <a:xfrm rot="60000">
            <a:off x="7208951" y="3164911"/>
            <a:ext cx="1537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UI-components</a:t>
            </a:r>
            <a:endParaRPr lang="ru-RU" sz="1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id="{A9D934D2-162E-AF70-F3B9-5928895B005C}"/>
              </a:ext>
            </a:extLst>
          </p:cNvPr>
          <p:cNvSpPr/>
          <p:nvPr/>
        </p:nvSpPr>
        <p:spPr>
          <a:xfrm>
            <a:off x="8588147" y="4079296"/>
            <a:ext cx="2729853" cy="2664467"/>
          </a:xfrm>
          <a:custGeom>
            <a:avLst/>
            <a:gdLst>
              <a:gd name="connsiteX0" fmla="*/ 54018 w 2494138"/>
              <a:gd name="connsiteY0" fmla="*/ 287570 h 2121869"/>
              <a:gd name="connsiteX1" fmla="*/ 1029378 w 2494138"/>
              <a:gd name="connsiteY1" fmla="*/ 1058 h 2121869"/>
              <a:gd name="connsiteX2" fmla="*/ 2157138 w 2494138"/>
              <a:gd name="connsiteY2" fmla="*/ 214418 h 2121869"/>
              <a:gd name="connsiteX3" fmla="*/ 2492418 w 2494138"/>
              <a:gd name="connsiteY3" fmla="*/ 787442 h 2121869"/>
              <a:gd name="connsiteX4" fmla="*/ 2248578 w 2494138"/>
              <a:gd name="connsiteY4" fmla="*/ 1458002 h 2121869"/>
              <a:gd name="connsiteX5" fmla="*/ 1456098 w 2494138"/>
              <a:gd name="connsiteY5" fmla="*/ 2116370 h 2121869"/>
              <a:gd name="connsiteX6" fmla="*/ 1108626 w 2494138"/>
              <a:gd name="connsiteY6" fmla="*/ 1756706 h 2121869"/>
              <a:gd name="connsiteX7" fmla="*/ 340530 w 2494138"/>
              <a:gd name="connsiteY7" fmla="*/ 1470194 h 2121869"/>
              <a:gd name="connsiteX8" fmla="*/ 11346 w 2494138"/>
              <a:gd name="connsiteY8" fmla="*/ 1208066 h 2121869"/>
              <a:gd name="connsiteX9" fmla="*/ 194226 w 2494138"/>
              <a:gd name="connsiteY9" fmla="*/ 860594 h 2121869"/>
              <a:gd name="connsiteX10" fmla="*/ 133266 w 2494138"/>
              <a:gd name="connsiteY10" fmla="*/ 476546 h 2121869"/>
              <a:gd name="connsiteX11" fmla="*/ 54018 w 2494138"/>
              <a:gd name="connsiteY11" fmla="*/ 287570 h 212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94138" h="2121869">
                <a:moveTo>
                  <a:pt x="54018" y="287570"/>
                </a:moveTo>
                <a:cubicBezTo>
                  <a:pt x="203370" y="208322"/>
                  <a:pt x="678858" y="13250"/>
                  <a:pt x="1029378" y="1058"/>
                </a:cubicBezTo>
                <a:cubicBezTo>
                  <a:pt x="1379898" y="-11134"/>
                  <a:pt x="1913298" y="83354"/>
                  <a:pt x="2157138" y="214418"/>
                </a:cubicBezTo>
                <a:cubicBezTo>
                  <a:pt x="2400978" y="345482"/>
                  <a:pt x="2477178" y="580178"/>
                  <a:pt x="2492418" y="787442"/>
                </a:cubicBezTo>
                <a:cubicBezTo>
                  <a:pt x="2507658" y="994706"/>
                  <a:pt x="2421298" y="1236514"/>
                  <a:pt x="2248578" y="1458002"/>
                </a:cubicBezTo>
                <a:cubicBezTo>
                  <a:pt x="2075858" y="1679490"/>
                  <a:pt x="1646090" y="2066586"/>
                  <a:pt x="1456098" y="2116370"/>
                </a:cubicBezTo>
                <a:cubicBezTo>
                  <a:pt x="1266106" y="2166154"/>
                  <a:pt x="1294554" y="1864402"/>
                  <a:pt x="1108626" y="1756706"/>
                </a:cubicBezTo>
                <a:cubicBezTo>
                  <a:pt x="922698" y="1649010"/>
                  <a:pt x="523410" y="1561634"/>
                  <a:pt x="340530" y="1470194"/>
                </a:cubicBezTo>
                <a:cubicBezTo>
                  <a:pt x="157650" y="1378754"/>
                  <a:pt x="35730" y="1309666"/>
                  <a:pt x="11346" y="1208066"/>
                </a:cubicBezTo>
                <a:cubicBezTo>
                  <a:pt x="-13038" y="1106466"/>
                  <a:pt x="173906" y="982514"/>
                  <a:pt x="194226" y="860594"/>
                </a:cubicBezTo>
                <a:cubicBezTo>
                  <a:pt x="214546" y="738674"/>
                  <a:pt x="156634" y="569002"/>
                  <a:pt x="133266" y="476546"/>
                </a:cubicBezTo>
                <a:cubicBezTo>
                  <a:pt x="109898" y="384090"/>
                  <a:pt x="-95334" y="366818"/>
                  <a:pt x="54018" y="28757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304949-A6DB-23BC-8DE1-11D707CC7696}"/>
              </a:ext>
            </a:extLst>
          </p:cNvPr>
          <p:cNvSpPr txBox="1"/>
          <p:nvPr/>
        </p:nvSpPr>
        <p:spPr>
          <a:xfrm>
            <a:off x="8884937" y="5151132"/>
            <a:ext cx="2280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Backend</a:t>
            </a:r>
            <a:b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(API / Server)</a:t>
            </a:r>
            <a:endParaRPr lang="ru-RU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2" name="Полилиния: фигура 81">
            <a:extLst>
              <a:ext uri="{FF2B5EF4-FFF2-40B4-BE49-F238E27FC236}">
                <a16:creationId xmlns:a16="http://schemas.microsoft.com/office/drawing/2014/main" id="{9EC11BAB-C895-9B99-4343-6ECC7AD20D3D}"/>
              </a:ext>
            </a:extLst>
          </p:cNvPr>
          <p:cNvSpPr/>
          <p:nvPr/>
        </p:nvSpPr>
        <p:spPr>
          <a:xfrm>
            <a:off x="4518262" y="4215632"/>
            <a:ext cx="3570578" cy="2270761"/>
          </a:xfrm>
          <a:custGeom>
            <a:avLst/>
            <a:gdLst>
              <a:gd name="connsiteX0" fmla="*/ 1232657 w 3570578"/>
              <a:gd name="connsiteY0" fmla="*/ 1959865 h 2021656"/>
              <a:gd name="connsiteX1" fmla="*/ 2604257 w 3570578"/>
              <a:gd name="connsiteY1" fmla="*/ 1703833 h 2021656"/>
              <a:gd name="connsiteX2" fmla="*/ 3494273 w 3570578"/>
              <a:gd name="connsiteY2" fmla="*/ 1264921 h 2021656"/>
              <a:gd name="connsiteX3" fmla="*/ 3360161 w 3570578"/>
              <a:gd name="connsiteY3" fmla="*/ 448057 h 2021656"/>
              <a:gd name="connsiteX4" fmla="*/ 2055617 w 3570578"/>
              <a:gd name="connsiteY4" fmla="*/ 21337 h 2021656"/>
              <a:gd name="connsiteX5" fmla="*/ 1433825 w 3570578"/>
              <a:gd name="connsiteY5" fmla="*/ 283465 h 2021656"/>
              <a:gd name="connsiteX6" fmla="*/ 574289 w 3570578"/>
              <a:gd name="connsiteY6" fmla="*/ 39625 h 2021656"/>
              <a:gd name="connsiteX7" fmla="*/ 25649 w 3570578"/>
              <a:gd name="connsiteY7" fmla="*/ 118873 h 2021656"/>
              <a:gd name="connsiteX8" fmla="*/ 123185 w 3570578"/>
              <a:gd name="connsiteY8" fmla="*/ 1143001 h 2021656"/>
              <a:gd name="connsiteX9" fmla="*/ 415793 w 3570578"/>
              <a:gd name="connsiteY9" fmla="*/ 1947673 h 2021656"/>
              <a:gd name="connsiteX10" fmla="*/ 1232657 w 3570578"/>
              <a:gd name="connsiteY10" fmla="*/ 1959865 h 202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70578" h="2021656">
                <a:moveTo>
                  <a:pt x="1232657" y="1959865"/>
                </a:moveTo>
                <a:cubicBezTo>
                  <a:pt x="1597401" y="1919225"/>
                  <a:pt x="2227321" y="1819657"/>
                  <a:pt x="2604257" y="1703833"/>
                </a:cubicBezTo>
                <a:cubicBezTo>
                  <a:pt x="2981193" y="1588009"/>
                  <a:pt x="3368289" y="1474217"/>
                  <a:pt x="3494273" y="1264921"/>
                </a:cubicBezTo>
                <a:cubicBezTo>
                  <a:pt x="3620257" y="1055625"/>
                  <a:pt x="3599937" y="655321"/>
                  <a:pt x="3360161" y="448057"/>
                </a:cubicBezTo>
                <a:cubicBezTo>
                  <a:pt x="3120385" y="240793"/>
                  <a:pt x="2376673" y="48769"/>
                  <a:pt x="2055617" y="21337"/>
                </a:cubicBezTo>
                <a:cubicBezTo>
                  <a:pt x="1734561" y="-6095"/>
                  <a:pt x="1680713" y="280417"/>
                  <a:pt x="1433825" y="283465"/>
                </a:cubicBezTo>
                <a:cubicBezTo>
                  <a:pt x="1186937" y="286513"/>
                  <a:pt x="808985" y="67057"/>
                  <a:pt x="574289" y="39625"/>
                </a:cubicBezTo>
                <a:cubicBezTo>
                  <a:pt x="339593" y="12193"/>
                  <a:pt x="100833" y="-65023"/>
                  <a:pt x="25649" y="118873"/>
                </a:cubicBezTo>
                <a:cubicBezTo>
                  <a:pt x="-49535" y="302769"/>
                  <a:pt x="58161" y="838201"/>
                  <a:pt x="123185" y="1143001"/>
                </a:cubicBezTo>
                <a:cubicBezTo>
                  <a:pt x="188209" y="1447801"/>
                  <a:pt x="223769" y="1813561"/>
                  <a:pt x="415793" y="1947673"/>
                </a:cubicBezTo>
                <a:cubicBezTo>
                  <a:pt x="607817" y="2081785"/>
                  <a:pt x="867913" y="2000505"/>
                  <a:pt x="1232657" y="1959865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EB3C46-8AF0-6297-89B6-BBAFA92EF16E}"/>
              </a:ext>
            </a:extLst>
          </p:cNvPr>
          <p:cNvSpPr txBox="1"/>
          <p:nvPr/>
        </p:nvSpPr>
        <p:spPr>
          <a:xfrm>
            <a:off x="4925855" y="5183539"/>
            <a:ext cx="2734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Containerization / Orchestration</a:t>
            </a:r>
            <a:endParaRPr lang="ru-RU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0B643E1-A256-EA19-F6C2-BCF4E569123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991788" y="1812447"/>
            <a:ext cx="931143" cy="114953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678F7C-9450-64A7-B223-01E7C91356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244336" y="3826513"/>
            <a:ext cx="888617" cy="1097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32163E-5FDE-1D43-32B8-9C8DA6198B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84944" y="4278864"/>
            <a:ext cx="507920" cy="507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8DE18F-A842-C16F-44BE-172077443D6F}"/>
              </a:ext>
            </a:extLst>
          </p:cNvPr>
          <p:cNvSpPr txBox="1"/>
          <p:nvPr/>
        </p:nvSpPr>
        <p:spPr>
          <a:xfrm>
            <a:off x="9739616" y="4278864"/>
            <a:ext cx="1157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apikit</a:t>
            </a:r>
            <a:endParaRPr lang="ru-RU" sz="2400" dirty="0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DE7C028-875A-EC8C-E681-F44E1020428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094057" y="4912549"/>
            <a:ext cx="1102801" cy="1790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8A706B-C4E2-53D0-54E2-7B463B366B8A}"/>
              </a:ext>
            </a:extLst>
          </p:cNvPr>
          <p:cNvSpPr txBox="1"/>
          <p:nvPr/>
        </p:nvSpPr>
        <p:spPr>
          <a:xfrm>
            <a:off x="8780141" y="4792897"/>
            <a:ext cx="1661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Based on</a:t>
            </a:r>
            <a:endParaRPr lang="ru-RU" sz="20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712B47-B4A5-12BC-E8E6-ED0E47270F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757376" y="4649640"/>
            <a:ext cx="2391861" cy="62772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C86A1F-1D0E-BD23-BAEF-4CCBBC379E5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140742" y="3861216"/>
            <a:ext cx="1618559" cy="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7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BA359-1AA4-A8D4-C1D3-1B3F2A03E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8DCDF4-D99E-C74D-3489-0A9936E916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7D461E3-D827-3FF7-3E3D-047A0BAFD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2266" y="-174072"/>
            <a:ext cx="693484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CF6160-E123-5EAD-B85E-A2BC8329E3E1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Improving authentication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6E4B8CF-2C60-BD0A-9075-42A6FA36D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C082BCC-E79A-92B6-897F-4AC28FB83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06B84C-C6EE-7722-63FF-CBE6EB5D2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88C4DF-48A2-AF7C-9C50-F2936A9669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00000">
            <a:off x="546367" y="5172053"/>
            <a:ext cx="568698" cy="178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49B248-8576-6967-3223-F5DA38E4CE65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98" y="2800674"/>
            <a:ext cx="636521" cy="1043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266D0-6F8C-96F7-C44C-D079DA23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80" y="1748079"/>
            <a:ext cx="2171701" cy="52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82C7EC0A-1E5C-9167-51F1-7D784EE4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4" y="3612974"/>
            <a:ext cx="1302466" cy="6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React Logo - PNG Logo Vector Brand Downloads (SVG, EPS)">
            <a:extLst>
              <a:ext uri="{FF2B5EF4-FFF2-40B4-BE49-F238E27FC236}">
                <a16:creationId xmlns:a16="http://schemas.microsoft.com/office/drawing/2014/main" id="{CB3B628F-7EE4-E5CA-595E-D278578D4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22138" r="625" b="22776"/>
          <a:stretch/>
        </p:blipFill>
        <p:spPr bwMode="auto">
          <a:xfrm>
            <a:off x="1286546" y="2370626"/>
            <a:ext cx="2171700" cy="6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E6E27D6B-42B9-6082-B227-4E658F1F479E}"/>
              </a:ext>
            </a:extLst>
          </p:cNvPr>
          <p:cNvSpPr txBox="1"/>
          <p:nvPr/>
        </p:nvSpPr>
        <p:spPr>
          <a:xfrm>
            <a:off x="1329622" y="3136003"/>
            <a:ext cx="269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Frontend (UI / Client) </a:t>
            </a:r>
            <a:endParaRPr lang="ru-RU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93856-BFF9-32FF-C811-192ED02B1C39}"/>
              </a:ext>
            </a:extLst>
          </p:cNvPr>
          <p:cNvSpPr txBox="1"/>
          <p:nvPr/>
        </p:nvSpPr>
        <p:spPr>
          <a:xfrm>
            <a:off x="3641488" y="1884556"/>
            <a:ext cx="4909023" cy="95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SPA - Single-Page Application</a:t>
            </a:r>
            <a:b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CSR -Client-Side Rendering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A11B2-E4EA-5F1A-9544-0EC19A4662C7}"/>
              </a:ext>
            </a:extLst>
          </p:cNvPr>
          <p:cNvSpPr txBox="1"/>
          <p:nvPr/>
        </p:nvSpPr>
        <p:spPr>
          <a:xfrm>
            <a:off x="2342621" y="3706840"/>
            <a:ext cx="490902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SSR - Server-Side Rendering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20F6DC-2E53-8246-7F0C-C0D524C916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49547" y="3175444"/>
            <a:ext cx="1338247" cy="13382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A8DF64-1140-A66F-4520-F0469CAEDB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70798" y="3371876"/>
            <a:ext cx="383460" cy="3834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E37613-8213-890E-E930-9C90D49ED8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48105" y="4578122"/>
            <a:ext cx="383460" cy="3834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7F6908-9C52-F7C0-8B3F-7465399373F7}"/>
              </a:ext>
            </a:extLst>
          </p:cNvPr>
          <p:cNvSpPr txBox="1"/>
          <p:nvPr/>
        </p:nvSpPr>
        <p:spPr>
          <a:xfrm>
            <a:off x="9385697" y="4036948"/>
            <a:ext cx="2174213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COOKIES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81E66EE-B921-9082-E9EF-358E5D1759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40019" y="5547363"/>
            <a:ext cx="4088877" cy="134586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81EC64-1C09-099B-B3B0-280689BBB379}"/>
              </a:ext>
            </a:extLst>
          </p:cNvPr>
          <p:cNvGrpSpPr/>
          <p:nvPr/>
        </p:nvGrpSpPr>
        <p:grpSpPr>
          <a:xfrm>
            <a:off x="1868025" y="5717715"/>
            <a:ext cx="4091047" cy="915800"/>
            <a:chOff x="1823057" y="4782795"/>
            <a:chExt cx="4091047" cy="9158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75E26D9-0B00-B822-2A4A-2CC67EB8E35B}"/>
                </a:ext>
              </a:extLst>
            </p:cNvPr>
            <p:cNvSpPr txBox="1"/>
            <p:nvPr/>
          </p:nvSpPr>
          <p:spPr>
            <a:xfrm>
              <a:off x="1823057" y="4803110"/>
              <a:ext cx="186604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session_id</a:t>
              </a:r>
              <a:endPara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6E8294-FC82-AAF3-D4E8-9851AC740228}"/>
                </a:ext>
              </a:extLst>
            </p:cNvPr>
            <p:cNvSpPr txBox="1"/>
            <p:nvPr/>
          </p:nvSpPr>
          <p:spPr>
            <a:xfrm>
              <a:off x="3637497" y="4782795"/>
              <a:ext cx="227660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access_token</a:t>
              </a:r>
              <a:endPara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4BDF15-8979-CDF4-4E0F-AAF33D5A647A}"/>
                </a:ext>
              </a:extLst>
            </p:cNvPr>
            <p:cNvSpPr txBox="1"/>
            <p:nvPr/>
          </p:nvSpPr>
          <p:spPr>
            <a:xfrm>
              <a:off x="3637497" y="5185805"/>
              <a:ext cx="227660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refresh_token</a:t>
              </a:r>
              <a:endPara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E65362-64BF-D0FD-DDF4-E64D26AC82DA}"/>
                </a:ext>
              </a:extLst>
            </p:cNvPr>
            <p:cNvSpPr txBox="1"/>
            <p:nvPr/>
          </p:nvSpPr>
          <p:spPr>
            <a:xfrm>
              <a:off x="1863579" y="5196022"/>
              <a:ext cx="186604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expires_at</a:t>
              </a:r>
              <a:endParaRPr lang="en-US" sz="2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45147C4-852E-1FCE-BABA-39E63AB8DDFF}"/>
              </a:ext>
            </a:extLst>
          </p:cNvPr>
          <p:cNvSpPr txBox="1"/>
          <p:nvPr/>
        </p:nvSpPr>
        <p:spPr>
          <a:xfrm>
            <a:off x="9556246" y="4509900"/>
            <a:ext cx="186604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session_id</a:t>
            </a:r>
            <a:endParaRPr lang="en-US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3A5BE1-DBC3-B90F-A186-30286ED03107}"/>
              </a:ext>
            </a:extLst>
          </p:cNvPr>
          <p:cNvSpPr txBox="1"/>
          <p:nvPr/>
        </p:nvSpPr>
        <p:spPr>
          <a:xfrm>
            <a:off x="9283303" y="3036139"/>
            <a:ext cx="227660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access_token</a:t>
            </a:r>
            <a:endParaRPr lang="en-US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E5ED2B-0A7B-0CD4-EF2B-F64409266EDF}"/>
              </a:ext>
            </a:extLst>
          </p:cNvPr>
          <p:cNvSpPr txBox="1"/>
          <p:nvPr/>
        </p:nvSpPr>
        <p:spPr>
          <a:xfrm>
            <a:off x="9288327" y="3496349"/>
            <a:ext cx="227660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refresh_token</a:t>
            </a:r>
            <a:endParaRPr lang="en-US" sz="2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8FE33-E953-E7C3-FA5E-9BD88EC6E3FF}"/>
              </a:ext>
            </a:extLst>
          </p:cNvPr>
          <p:cNvSpPr txBox="1"/>
          <p:nvPr/>
        </p:nvSpPr>
        <p:spPr>
          <a:xfrm>
            <a:off x="1330583" y="4802495"/>
            <a:ext cx="8112757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??? </a:t>
            </a:r>
            <a:r>
              <a:rPr lang="en-US" sz="3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BFF (Backend For Frontend)</a:t>
            </a:r>
            <a:r>
              <a:rPr lang="ru-RU" sz="3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???</a:t>
            </a:r>
            <a:endParaRPr lang="en-US" sz="36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664798-AFE8-F461-D959-F0B5E6B430B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540" t="1751" r="1248" b="9905"/>
          <a:stretch>
            <a:fillRect/>
          </a:stretch>
        </p:blipFill>
        <p:spPr>
          <a:xfrm>
            <a:off x="9290606" y="1504726"/>
            <a:ext cx="2276607" cy="1498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56797B0-9352-E0DA-A400-025E5C3CF0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-4025" t="25903" r="18479" b="-1108"/>
          <a:stretch/>
        </p:blipFill>
        <p:spPr>
          <a:xfrm rot="3474816" flipH="1">
            <a:off x="10001955" y="403380"/>
            <a:ext cx="997980" cy="9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0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68684-88DA-1380-9604-A831A3F1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8677FD-E94B-AE28-2441-216BAC7F51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8E8B136-1A4B-3812-BCA8-7BE02BDDD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0612" y="5386600"/>
            <a:ext cx="589217" cy="18451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0EE687-1EC1-C9A4-1DC7-F5E89512AC7E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Optimization of the </a:t>
            </a:r>
            <a:r>
              <a:rPr lang="en-US" sz="4000" b="1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CoDeS</a:t>
            </a:r>
            <a:endParaRPr lang="en-US" sz="40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E29BB5-1F00-86CC-EFFD-05E071D2C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641782-996E-A8D6-0C03-12FE45EB5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3F5AE3-AB69-0AAD-7508-A92DCBFF3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F31EC0-8615-0674-2A89-93E33C60F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823102">
            <a:off x="11579485" y="5773262"/>
            <a:ext cx="455489" cy="1426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8409D0-C85B-03D2-4C45-2089861BDD3F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98" y="2800674"/>
            <a:ext cx="636521" cy="10438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19193B-A317-F003-D7CC-DF1C777B8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4025" t="25903" r="18479" b="-1108"/>
          <a:stretch/>
        </p:blipFill>
        <p:spPr>
          <a:xfrm rot="18125184">
            <a:off x="10001955" y="403380"/>
            <a:ext cx="997980" cy="947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D979B-46E6-0507-E69C-AC5EE8577015}"/>
              </a:ext>
            </a:extLst>
          </p:cNvPr>
          <p:cNvSpPr txBox="1"/>
          <p:nvPr/>
        </p:nvSpPr>
        <p:spPr>
          <a:xfrm>
            <a:off x="1455687" y="1492411"/>
            <a:ext cx="10702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Common Deployment System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is</a:t>
            </a:r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based</a:t>
            </a:r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on</a:t>
            </a:r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Docker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containers</a:t>
            </a:r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and</a:t>
            </a:r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shell</a:t>
            </a:r>
            <a:r>
              <a:rPr lang="ru-RU" sz="2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scripts</a:t>
            </a:r>
            <a:endParaRPr lang="ru-RU" sz="20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Google Shape;560;p14">
            <a:extLst>
              <a:ext uri="{FF2B5EF4-FFF2-40B4-BE49-F238E27FC236}">
                <a16:creationId xmlns:a16="http://schemas.microsoft.com/office/drawing/2014/main" id="{5A971847-66CF-ECAE-5EB0-342B62DE72A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7128" y="1941880"/>
            <a:ext cx="2585344" cy="159991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grpSp>
        <p:nvGrpSpPr>
          <p:cNvPr id="10" name="Google Shape;564;p14">
            <a:extLst>
              <a:ext uri="{FF2B5EF4-FFF2-40B4-BE49-F238E27FC236}">
                <a16:creationId xmlns:a16="http://schemas.microsoft.com/office/drawing/2014/main" id="{F3B3CEA9-1A27-52FF-08AB-8833A83E572F}"/>
              </a:ext>
            </a:extLst>
          </p:cNvPr>
          <p:cNvGrpSpPr/>
          <p:nvPr/>
        </p:nvGrpSpPr>
        <p:grpSpPr>
          <a:xfrm>
            <a:off x="3125300" y="2796101"/>
            <a:ext cx="6594365" cy="418256"/>
            <a:chOff x="4140465" y="4101568"/>
            <a:chExt cx="7527785" cy="477459"/>
          </a:xfrm>
        </p:grpSpPr>
        <p:sp>
          <p:nvSpPr>
            <p:cNvPr id="11" name="Google Shape;566;p14">
              <a:extLst>
                <a:ext uri="{FF2B5EF4-FFF2-40B4-BE49-F238E27FC236}">
                  <a16:creationId xmlns:a16="http://schemas.microsoft.com/office/drawing/2014/main" id="{C1D982DB-E14B-0226-060A-F187E438DFAF}"/>
                </a:ext>
              </a:extLst>
            </p:cNvPr>
            <p:cNvSpPr txBox="1"/>
            <p:nvPr/>
          </p:nvSpPr>
          <p:spPr>
            <a:xfrm>
              <a:off x="9862273" y="4169797"/>
              <a:ext cx="1271882" cy="40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lt1"/>
                </a:buClr>
                <a:buSzPts val="3200"/>
                <a:buFont typeface="Lexend Deca"/>
                <a:buNone/>
              </a:pPr>
              <a:endParaRPr dirty="0"/>
            </a:p>
          </p:txBody>
        </p:sp>
        <p:pic>
          <p:nvPicPr>
            <p:cNvPr id="12" name="Google Shape;567;p14">
              <a:extLst>
                <a:ext uri="{FF2B5EF4-FFF2-40B4-BE49-F238E27FC236}">
                  <a16:creationId xmlns:a16="http://schemas.microsoft.com/office/drawing/2014/main" id="{AE9E3044-1EFC-8C18-03EF-F12F9726F2A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1142140" y="4101568"/>
              <a:ext cx="526110" cy="441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68;p14">
              <a:extLst>
                <a:ext uri="{FF2B5EF4-FFF2-40B4-BE49-F238E27FC236}">
                  <a16:creationId xmlns:a16="http://schemas.microsoft.com/office/drawing/2014/main" id="{B895E510-4CFA-2940-EAFA-2B65942EFF4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l="-926" t="-3540" r="443" b="26475"/>
            <a:stretch/>
          </p:blipFill>
          <p:spPr>
            <a:xfrm>
              <a:off x="4140465" y="4112418"/>
              <a:ext cx="5010873" cy="37291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15" name="Google Shape;569;p14">
            <a:extLst>
              <a:ext uri="{FF2B5EF4-FFF2-40B4-BE49-F238E27FC236}">
                <a16:creationId xmlns:a16="http://schemas.microsoft.com/office/drawing/2014/main" id="{C0FC0E93-2ACA-62DB-3F14-0AFB18CD6DEB}"/>
              </a:ext>
            </a:extLst>
          </p:cNvPr>
          <p:cNvGrpSpPr/>
          <p:nvPr/>
        </p:nvGrpSpPr>
        <p:grpSpPr>
          <a:xfrm>
            <a:off x="3125300" y="2020834"/>
            <a:ext cx="6594365" cy="549925"/>
            <a:chOff x="5447920" y="2626336"/>
            <a:chExt cx="7527784" cy="627767"/>
          </a:xfrm>
        </p:grpSpPr>
        <p:pic>
          <p:nvPicPr>
            <p:cNvPr id="16" name="Google Shape;570;p14">
              <a:extLst>
                <a:ext uri="{FF2B5EF4-FFF2-40B4-BE49-F238E27FC236}">
                  <a16:creationId xmlns:a16="http://schemas.microsoft.com/office/drawing/2014/main" id="{1610463C-571C-1EAC-C7D2-F8499407A48B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 amt="75000"/>
            </a:blip>
            <a:srcRect/>
            <a:stretch/>
          </p:blipFill>
          <p:spPr>
            <a:xfrm>
              <a:off x="10458793" y="2639212"/>
              <a:ext cx="614890" cy="614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571;p14">
              <a:extLst>
                <a:ext uri="{FF2B5EF4-FFF2-40B4-BE49-F238E27FC236}">
                  <a16:creationId xmlns:a16="http://schemas.microsoft.com/office/drawing/2014/main" id="{691EEF98-E9FD-5F11-A171-4DB5432B1D29}"/>
                </a:ext>
              </a:extLst>
            </p:cNvPr>
            <p:cNvSpPr txBox="1"/>
            <p:nvPr/>
          </p:nvSpPr>
          <p:spPr>
            <a:xfrm>
              <a:off x="11064874" y="2626336"/>
              <a:ext cx="1271882" cy="409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lt1"/>
                </a:buClr>
                <a:buSzPts val="3200"/>
                <a:buFont typeface="Lexend Deca"/>
                <a:buNone/>
              </a:pPr>
              <a:endParaRPr lang="en-US" dirty="0"/>
            </a:p>
          </p:txBody>
        </p:sp>
        <p:pic>
          <p:nvPicPr>
            <p:cNvPr id="21" name="Google Shape;572;p14">
              <a:extLst>
                <a:ext uri="{FF2B5EF4-FFF2-40B4-BE49-F238E27FC236}">
                  <a16:creationId xmlns:a16="http://schemas.microsoft.com/office/drawing/2014/main" id="{F0A55D8E-7F51-A7FD-EC12-C01D0F896C0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2449594" y="2747207"/>
              <a:ext cx="526110" cy="441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573;p14">
              <a:extLst>
                <a:ext uri="{FF2B5EF4-FFF2-40B4-BE49-F238E27FC236}">
                  <a16:creationId xmlns:a16="http://schemas.microsoft.com/office/drawing/2014/main" id="{681A9419-4368-B59F-9532-720D454DF7FB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 r="489" b="6253"/>
            <a:stretch/>
          </p:blipFill>
          <p:spPr>
            <a:xfrm>
              <a:off x="5447920" y="2713006"/>
              <a:ext cx="4936265" cy="468902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25" name="Google Shape;580;p14">
            <a:extLst>
              <a:ext uri="{FF2B5EF4-FFF2-40B4-BE49-F238E27FC236}">
                <a16:creationId xmlns:a16="http://schemas.microsoft.com/office/drawing/2014/main" id="{4741F8FD-932F-54F4-1BEE-DECE3B015B3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147555" y="2727577"/>
            <a:ext cx="551754" cy="55175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6A2E018-8110-46AD-3F60-9E3A888ADE4E}"/>
              </a:ext>
            </a:extLst>
          </p:cNvPr>
          <p:cNvSpPr txBox="1"/>
          <p:nvPr/>
        </p:nvSpPr>
        <p:spPr>
          <a:xfrm>
            <a:off x="10699309" y="2645778"/>
            <a:ext cx="1444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buNone/>
            </a:pPr>
            <a:r>
              <a:rPr lang="en-US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Run deploy script</a:t>
            </a:r>
          </a:p>
        </p:txBody>
      </p:sp>
      <p:grpSp>
        <p:nvGrpSpPr>
          <p:cNvPr id="28" name="Google Shape;578;p14">
            <a:extLst>
              <a:ext uri="{FF2B5EF4-FFF2-40B4-BE49-F238E27FC236}">
                <a16:creationId xmlns:a16="http://schemas.microsoft.com/office/drawing/2014/main" id="{9686F3BC-FCE1-FCE0-385A-63803B1DA1FF}"/>
              </a:ext>
            </a:extLst>
          </p:cNvPr>
          <p:cNvGrpSpPr/>
          <p:nvPr/>
        </p:nvGrpSpPr>
        <p:grpSpPr>
          <a:xfrm>
            <a:off x="10147555" y="2052137"/>
            <a:ext cx="1412651" cy="515877"/>
            <a:chOff x="33754" y="3423922"/>
            <a:chExt cx="2106303" cy="769187"/>
          </a:xfrm>
        </p:grpSpPr>
        <p:grpSp>
          <p:nvGrpSpPr>
            <p:cNvPr id="32" name="Google Shape;582;p14">
              <a:extLst>
                <a:ext uri="{FF2B5EF4-FFF2-40B4-BE49-F238E27FC236}">
                  <a16:creationId xmlns:a16="http://schemas.microsoft.com/office/drawing/2014/main" id="{130A4659-47C0-5FF2-722F-BE6C482C22C6}"/>
                </a:ext>
              </a:extLst>
            </p:cNvPr>
            <p:cNvGrpSpPr/>
            <p:nvPr/>
          </p:nvGrpSpPr>
          <p:grpSpPr>
            <a:xfrm>
              <a:off x="33754" y="3429134"/>
              <a:ext cx="834935" cy="717749"/>
              <a:chOff x="-1029710" y="2469005"/>
              <a:chExt cx="1059971" cy="889785"/>
            </a:xfrm>
          </p:grpSpPr>
          <p:pic>
            <p:nvPicPr>
              <p:cNvPr id="38" name="Google Shape;583;p14">
                <a:extLst>
                  <a:ext uri="{FF2B5EF4-FFF2-40B4-BE49-F238E27FC236}">
                    <a16:creationId xmlns:a16="http://schemas.microsoft.com/office/drawing/2014/main" id="{65AB64DB-597E-54BB-23F0-3D40E97B34AA}"/>
                  </a:ext>
                </a:extLst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-1029710" y="2469005"/>
                <a:ext cx="661253" cy="6612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584;p14">
                <a:extLst>
                  <a:ext uri="{FF2B5EF4-FFF2-40B4-BE49-F238E27FC236}">
                    <a16:creationId xmlns:a16="http://schemas.microsoft.com/office/drawing/2014/main" id="{9CB77C67-CCF2-B948-BF22-757CCC02886F}"/>
                  </a:ext>
                </a:extLst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-877310" y="2569617"/>
                <a:ext cx="661253" cy="6612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585;p14">
                <a:extLst>
                  <a:ext uri="{FF2B5EF4-FFF2-40B4-BE49-F238E27FC236}">
                    <a16:creationId xmlns:a16="http://schemas.microsoft.com/office/drawing/2014/main" id="{2BEBBB6B-4B06-31CE-3956-8AB209F73F4D}"/>
                  </a:ext>
                </a:extLst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-630993" y="2697537"/>
                <a:ext cx="661254" cy="6612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" name="Google Shape;586;p14">
              <a:extLst>
                <a:ext uri="{FF2B5EF4-FFF2-40B4-BE49-F238E27FC236}">
                  <a16:creationId xmlns:a16="http://schemas.microsoft.com/office/drawing/2014/main" id="{D1840619-19A3-1114-3271-278FE3F2F882}"/>
                </a:ext>
              </a:extLst>
            </p:cNvPr>
            <p:cNvGrpSpPr/>
            <p:nvPr/>
          </p:nvGrpSpPr>
          <p:grpSpPr>
            <a:xfrm>
              <a:off x="1160229" y="3423922"/>
              <a:ext cx="979828" cy="769187"/>
              <a:chOff x="-1730117" y="1828467"/>
              <a:chExt cx="1118754" cy="874750"/>
            </a:xfrm>
          </p:grpSpPr>
          <p:pic>
            <p:nvPicPr>
              <p:cNvPr id="34" name="Google Shape;587;p14">
                <a:extLst>
                  <a:ext uri="{FF2B5EF4-FFF2-40B4-BE49-F238E27FC236}">
                    <a16:creationId xmlns:a16="http://schemas.microsoft.com/office/drawing/2014/main" id="{708A0996-0E29-3876-6A8E-2FB34F833425}"/>
                  </a:ext>
                </a:extLst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-1730117" y="1828467"/>
                <a:ext cx="687547" cy="6819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588;p14">
                <a:extLst>
                  <a:ext uri="{FF2B5EF4-FFF2-40B4-BE49-F238E27FC236}">
                    <a16:creationId xmlns:a16="http://schemas.microsoft.com/office/drawing/2014/main" id="{F1BA3B59-D39F-56EE-E0B3-58CF3D3812BF}"/>
                  </a:ext>
                </a:extLst>
              </p:cNvPr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-1473777" y="2339278"/>
                <a:ext cx="862414" cy="3639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2" name="Google Shape;570;p14">
            <a:extLst>
              <a:ext uri="{FF2B5EF4-FFF2-40B4-BE49-F238E27FC236}">
                <a16:creationId xmlns:a16="http://schemas.microsoft.com/office/drawing/2014/main" id="{E58FAB3B-E450-A6D3-AFF4-02A726FD8950}"/>
              </a:ext>
            </a:extLst>
          </p:cNvPr>
          <p:cNvPicPr preferRelativeResize="0"/>
          <p:nvPr/>
        </p:nvPicPr>
        <p:blipFill rotWithShape="1">
          <a:blip r:embed="rId17">
            <a:alphaModFix amt="75000"/>
          </a:blip>
          <a:srcRect/>
          <a:stretch/>
        </p:blipFill>
        <p:spPr>
          <a:xfrm>
            <a:off x="7522585" y="2688026"/>
            <a:ext cx="538646" cy="53864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C505F1D-A7C5-B3C0-9C11-5B18CF09DDA6}"/>
              </a:ext>
            </a:extLst>
          </p:cNvPr>
          <p:cNvSpPr txBox="1"/>
          <p:nvPr/>
        </p:nvSpPr>
        <p:spPr>
          <a:xfrm>
            <a:off x="8032037" y="1941880"/>
            <a:ext cx="1455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buNone/>
            </a:pPr>
            <a:r>
              <a:rPr lang="en-US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Base server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148FC4-4C81-2F6B-6AA9-84C702F35AFD}"/>
              </a:ext>
            </a:extLst>
          </p:cNvPr>
          <p:cNvSpPr txBox="1"/>
          <p:nvPr/>
        </p:nvSpPr>
        <p:spPr>
          <a:xfrm>
            <a:off x="8006740" y="2609099"/>
            <a:ext cx="1371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buNone/>
            </a:pPr>
            <a:r>
              <a:rPr lang="en-US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Server for</a:t>
            </a:r>
            <a:br>
              <a:rPr lang="en-US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Database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431E2C-17D7-6B1A-EBB3-C445590B16F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772808" y="4360318"/>
            <a:ext cx="1000901" cy="1231577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EC8D96E-3087-07EF-126C-9041AEB3D61B}"/>
              </a:ext>
            </a:extLst>
          </p:cNvPr>
          <p:cNvGrpSpPr/>
          <p:nvPr/>
        </p:nvGrpSpPr>
        <p:grpSpPr>
          <a:xfrm>
            <a:off x="4374405" y="4252273"/>
            <a:ext cx="1224782" cy="1334530"/>
            <a:chOff x="10381247" y="4554057"/>
            <a:chExt cx="1503328" cy="1638034"/>
          </a:xfrm>
        </p:grpSpPr>
        <p:pic>
          <p:nvPicPr>
            <p:cNvPr id="53" name="Google Shape;570;p14">
              <a:extLst>
                <a:ext uri="{FF2B5EF4-FFF2-40B4-BE49-F238E27FC236}">
                  <a16:creationId xmlns:a16="http://schemas.microsoft.com/office/drawing/2014/main" id="{F51D6688-D68B-44A4-062B-9E24F4A038BD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 amt="75000"/>
            </a:blip>
            <a:srcRect/>
            <a:stretch/>
          </p:blipFill>
          <p:spPr>
            <a:xfrm>
              <a:off x="10381248" y="5282509"/>
              <a:ext cx="892333" cy="892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70;p14">
              <a:extLst>
                <a:ext uri="{FF2B5EF4-FFF2-40B4-BE49-F238E27FC236}">
                  <a16:creationId xmlns:a16="http://schemas.microsoft.com/office/drawing/2014/main" id="{41A8808D-4754-C89F-A4CB-1ECA983DACD8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 amt="75000"/>
            </a:blip>
            <a:srcRect/>
            <a:stretch/>
          </p:blipFill>
          <p:spPr>
            <a:xfrm>
              <a:off x="10381247" y="4571306"/>
              <a:ext cx="892333" cy="892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70;p14">
              <a:extLst>
                <a:ext uri="{FF2B5EF4-FFF2-40B4-BE49-F238E27FC236}">
                  <a16:creationId xmlns:a16="http://schemas.microsoft.com/office/drawing/2014/main" id="{193E4EB8-1EA3-60B8-2521-01BA0CCAF3D9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 amt="75000"/>
            </a:blip>
            <a:srcRect/>
            <a:stretch/>
          </p:blipFill>
          <p:spPr>
            <a:xfrm>
              <a:off x="10992242" y="5299758"/>
              <a:ext cx="892333" cy="892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70;p14">
              <a:extLst>
                <a:ext uri="{FF2B5EF4-FFF2-40B4-BE49-F238E27FC236}">
                  <a16:creationId xmlns:a16="http://schemas.microsoft.com/office/drawing/2014/main" id="{DB719530-4F61-7F90-13F0-6DC0FD58D5A8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 amt="75000"/>
            </a:blip>
            <a:srcRect/>
            <a:stretch/>
          </p:blipFill>
          <p:spPr>
            <a:xfrm>
              <a:off x="10987045" y="4554057"/>
              <a:ext cx="892333" cy="8923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Google Shape;583;p14">
            <a:extLst>
              <a:ext uri="{FF2B5EF4-FFF2-40B4-BE49-F238E27FC236}">
                <a16:creationId xmlns:a16="http://schemas.microsoft.com/office/drawing/2014/main" id="{D2C0D95F-6D66-B023-DA04-A7495C1AA36A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565526" y="4797237"/>
            <a:ext cx="349334" cy="3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203DB12-17BD-F5FF-90C2-4A86B386F3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974760" y="5217077"/>
            <a:ext cx="313048" cy="343672"/>
          </a:xfrm>
          <a:prstGeom prst="rect">
            <a:avLst/>
          </a:prstGeom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BB992CC-8A06-2A76-B994-B7022DCF6FDB}"/>
              </a:ext>
            </a:extLst>
          </p:cNvPr>
          <p:cNvGrpSpPr/>
          <p:nvPr/>
        </p:nvGrpSpPr>
        <p:grpSpPr>
          <a:xfrm>
            <a:off x="6284159" y="5736884"/>
            <a:ext cx="1729056" cy="842275"/>
            <a:chOff x="5231472" y="3457511"/>
            <a:chExt cx="1729056" cy="842275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4A26E0B-04E2-9965-8AB8-10CAFEEEB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274540" y="3457511"/>
              <a:ext cx="1642921" cy="24190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07146DD-BC9A-13EC-A24D-CCD9F66044B9}"/>
                </a:ext>
              </a:extLst>
            </p:cNvPr>
            <p:cNvSpPr txBox="1"/>
            <p:nvPr/>
          </p:nvSpPr>
          <p:spPr>
            <a:xfrm>
              <a:off x="5231472" y="3715011"/>
              <a:ext cx="17290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900"/>
                </a:spcBef>
              </a:pPr>
              <a:r>
                <a:rPr lang="en-US" sz="1600" b="1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S3 object storage </a:t>
              </a:r>
              <a:endParaRPr lang="en-US" sz="1600" b="1" i="0" dirty="0">
                <a:solidFill>
                  <a:schemeClr val="bg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9915C54-ECF9-0FC6-DB2A-9FD232E0D7C9}"/>
              </a:ext>
            </a:extLst>
          </p:cNvPr>
          <p:cNvGrpSpPr/>
          <p:nvPr/>
        </p:nvGrpSpPr>
        <p:grpSpPr>
          <a:xfrm>
            <a:off x="6288330" y="4487547"/>
            <a:ext cx="2255710" cy="1006608"/>
            <a:chOff x="4398184" y="3570365"/>
            <a:chExt cx="2255710" cy="1006608"/>
          </a:xfrm>
        </p:grpSpPr>
        <p:pic>
          <p:nvPicPr>
            <p:cNvPr id="47" name="Picture 8">
              <a:extLst>
                <a:ext uri="{FF2B5EF4-FFF2-40B4-BE49-F238E27FC236}">
                  <a16:creationId xmlns:a16="http://schemas.microsoft.com/office/drawing/2014/main" id="{182F1DCC-BD8B-FB6D-2A7A-7620C36D9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84" y="3570365"/>
              <a:ext cx="2005645" cy="61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73B4452A-134A-D7C1-1C63-5825F325E348}"/>
                </a:ext>
              </a:extLst>
            </p:cNvPr>
            <p:cNvGrpSpPr/>
            <p:nvPr/>
          </p:nvGrpSpPr>
          <p:grpSpPr>
            <a:xfrm>
              <a:off x="4415571" y="4207641"/>
              <a:ext cx="2238323" cy="369332"/>
              <a:chOff x="4415571" y="4207641"/>
              <a:chExt cx="2238323" cy="369332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CE294CD-7624-EA25-B74A-9CABFF2BEAD4}"/>
                  </a:ext>
                </a:extLst>
              </p:cNvPr>
              <p:cNvSpPr txBox="1"/>
              <p:nvPr/>
            </p:nvSpPr>
            <p:spPr>
              <a:xfrm>
                <a:off x="5241482" y="4207641"/>
                <a:ext cx="1412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Montserrat" pitchFamily="2" charset="-52"/>
                  </a:rPr>
                  <a:t>-Registry-</a:t>
                </a:r>
              </a:p>
            </p:txBody>
          </p:sp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99F044D4-B946-50F5-418D-51924470EAC3}"/>
                  </a:ext>
                </a:extLst>
              </p:cNvPr>
              <p:cNvGrpSpPr/>
              <p:nvPr/>
            </p:nvGrpSpPr>
            <p:grpSpPr>
              <a:xfrm>
                <a:off x="4415571" y="4229780"/>
                <a:ext cx="903682" cy="319305"/>
                <a:chOff x="4415571" y="4229780"/>
                <a:chExt cx="903682" cy="319305"/>
              </a:xfrm>
            </p:grpSpPr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7FE1227D-F35C-BBF3-EAA1-1413621ED2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5571" y="4229780"/>
                  <a:ext cx="318064" cy="318064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EED8FE42-A208-FB54-BF56-797E789589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8380" y="4229780"/>
                  <a:ext cx="318064" cy="318064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C9115E8D-6BC4-3C60-C76C-0E67FD6B5C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1189" y="4231021"/>
                  <a:ext cx="318064" cy="31806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id="{755F7C44-DAFD-2EBF-1B7C-4D40F085E3DE}"/>
              </a:ext>
            </a:extLst>
          </p:cNvPr>
          <p:cNvSpPr/>
          <p:nvPr/>
        </p:nvSpPr>
        <p:spPr>
          <a:xfrm>
            <a:off x="-120316" y="3346633"/>
            <a:ext cx="12546357" cy="1061773"/>
          </a:xfrm>
          <a:custGeom>
            <a:avLst/>
            <a:gdLst>
              <a:gd name="connsiteX0" fmla="*/ 0 w 12353852"/>
              <a:gd name="connsiteY0" fmla="*/ 996766 h 996766"/>
              <a:gd name="connsiteX1" fmla="*/ 1467853 w 12353852"/>
              <a:gd name="connsiteY1" fmla="*/ 551598 h 996766"/>
              <a:gd name="connsiteX2" fmla="*/ 2273969 w 12353852"/>
              <a:gd name="connsiteY2" fmla="*/ 641834 h 996766"/>
              <a:gd name="connsiteX3" fmla="*/ 3561348 w 12353852"/>
              <a:gd name="connsiteY3" fmla="*/ 569645 h 996766"/>
              <a:gd name="connsiteX4" fmla="*/ 4692316 w 12353852"/>
              <a:gd name="connsiteY4" fmla="*/ 16192 h 996766"/>
              <a:gd name="connsiteX5" fmla="*/ 6015790 w 12353852"/>
              <a:gd name="connsiteY5" fmla="*/ 136508 h 996766"/>
              <a:gd name="connsiteX6" fmla="*/ 7297153 w 12353852"/>
              <a:gd name="connsiteY6" fmla="*/ 10177 h 996766"/>
              <a:gd name="connsiteX7" fmla="*/ 8127332 w 12353852"/>
              <a:gd name="connsiteY7" fmla="*/ 461361 h 996766"/>
              <a:gd name="connsiteX8" fmla="*/ 9480885 w 12353852"/>
              <a:gd name="connsiteY8" fmla="*/ 226745 h 996766"/>
              <a:gd name="connsiteX9" fmla="*/ 10551695 w 12353852"/>
              <a:gd name="connsiteY9" fmla="*/ 154555 h 996766"/>
              <a:gd name="connsiteX10" fmla="*/ 11959390 w 12353852"/>
              <a:gd name="connsiteY10" fmla="*/ 130492 h 996766"/>
              <a:gd name="connsiteX11" fmla="*/ 12121816 w 12353852"/>
              <a:gd name="connsiteY11" fmla="*/ 154555 h 9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53852" h="996766">
                <a:moveTo>
                  <a:pt x="0" y="996766"/>
                </a:moveTo>
                <a:cubicBezTo>
                  <a:pt x="544429" y="803759"/>
                  <a:pt x="1088858" y="610753"/>
                  <a:pt x="1467853" y="551598"/>
                </a:cubicBezTo>
                <a:cubicBezTo>
                  <a:pt x="1846848" y="492443"/>
                  <a:pt x="1925053" y="638826"/>
                  <a:pt x="2273969" y="641834"/>
                </a:cubicBezTo>
                <a:cubicBezTo>
                  <a:pt x="2622885" y="644842"/>
                  <a:pt x="3158290" y="673919"/>
                  <a:pt x="3561348" y="569645"/>
                </a:cubicBezTo>
                <a:cubicBezTo>
                  <a:pt x="3964406" y="465371"/>
                  <a:pt x="4283242" y="88381"/>
                  <a:pt x="4692316" y="16192"/>
                </a:cubicBezTo>
                <a:cubicBezTo>
                  <a:pt x="5101390" y="-55998"/>
                  <a:pt x="5581651" y="137510"/>
                  <a:pt x="6015790" y="136508"/>
                </a:cubicBezTo>
                <a:cubicBezTo>
                  <a:pt x="6449929" y="135506"/>
                  <a:pt x="6945229" y="-43965"/>
                  <a:pt x="7297153" y="10177"/>
                </a:cubicBezTo>
                <a:cubicBezTo>
                  <a:pt x="7649077" y="64319"/>
                  <a:pt x="7763377" y="425266"/>
                  <a:pt x="8127332" y="461361"/>
                </a:cubicBezTo>
                <a:cubicBezTo>
                  <a:pt x="8491287" y="497456"/>
                  <a:pt x="9076825" y="277879"/>
                  <a:pt x="9480885" y="226745"/>
                </a:cubicBezTo>
                <a:cubicBezTo>
                  <a:pt x="9884945" y="175611"/>
                  <a:pt x="10138611" y="170597"/>
                  <a:pt x="10551695" y="154555"/>
                </a:cubicBezTo>
                <a:cubicBezTo>
                  <a:pt x="10964779" y="138513"/>
                  <a:pt x="11697703" y="130492"/>
                  <a:pt x="11959390" y="130492"/>
                </a:cubicBezTo>
                <a:cubicBezTo>
                  <a:pt x="12221077" y="130492"/>
                  <a:pt x="12607090" y="315979"/>
                  <a:pt x="12121816" y="154555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BCDAB25-2287-E8EF-759F-1FD1B9E9B4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962034" y="4443780"/>
            <a:ext cx="313048" cy="34367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6AA800E-2B78-8ADE-2B53-EE7F8737DD7F}"/>
              </a:ext>
            </a:extLst>
          </p:cNvPr>
          <p:cNvGrpSpPr/>
          <p:nvPr/>
        </p:nvGrpSpPr>
        <p:grpSpPr>
          <a:xfrm>
            <a:off x="82443" y="4459565"/>
            <a:ext cx="1496658" cy="1196878"/>
            <a:chOff x="75642" y="4633733"/>
            <a:chExt cx="1496658" cy="1196878"/>
          </a:xfrm>
        </p:grpSpPr>
        <p:pic>
          <p:nvPicPr>
            <p:cNvPr id="91" name="Google Shape;580;p14">
              <a:extLst>
                <a:ext uri="{FF2B5EF4-FFF2-40B4-BE49-F238E27FC236}">
                  <a16:creationId xmlns:a16="http://schemas.microsoft.com/office/drawing/2014/main" id="{8F571E2F-2709-3953-5F3C-8C367A06A6F2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51047" y="4633733"/>
              <a:ext cx="551754" cy="55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9DF02FF-C553-98D8-99D0-F07AC542E82F}"/>
                </a:ext>
              </a:extLst>
            </p:cNvPr>
            <p:cNvSpPr txBox="1"/>
            <p:nvPr/>
          </p:nvSpPr>
          <p:spPr>
            <a:xfrm>
              <a:off x="75642" y="5184280"/>
              <a:ext cx="14966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900"/>
                </a:spcBef>
                <a:buNone/>
              </a:pPr>
              <a:r>
                <a:rPr lang="en-US" b="1" i="0" dirty="0">
                  <a:solidFill>
                    <a:schemeClr val="bg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Deploy script</a:t>
              </a:r>
            </a:p>
          </p:txBody>
        </p:sp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6B9E7FA5-0040-EF1E-AC1A-2C6142E19A3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096000" y="3742773"/>
            <a:ext cx="1741942" cy="573366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080E12EE-DC32-235E-2196-E633FFD6258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407245" y="6097942"/>
            <a:ext cx="677236" cy="677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4F1BF7-27D8-73C6-654D-E998B31F671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238915" y="4178884"/>
            <a:ext cx="1729056" cy="46812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1186EB5-0E03-8D1F-BE34-0C97CDC5BE4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185240" y="4846558"/>
            <a:ext cx="503617" cy="27323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743539-55EA-F0AC-6B22-B8E84BC2746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870788" y="4839486"/>
            <a:ext cx="503617" cy="273239"/>
          </a:xfrm>
          <a:prstGeom prst="rect">
            <a:avLst/>
          </a:prstGeom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6CE73FB-DDCA-5094-63BC-634C9C528FCB}"/>
              </a:ext>
            </a:extLst>
          </p:cNvPr>
          <p:cNvGrpSpPr/>
          <p:nvPr/>
        </p:nvGrpSpPr>
        <p:grpSpPr>
          <a:xfrm>
            <a:off x="9170780" y="4629587"/>
            <a:ext cx="2009554" cy="1548056"/>
            <a:chOff x="8891782" y="4225367"/>
            <a:chExt cx="2009554" cy="1548056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E407300-8B3F-76D1-5295-B341AE5C6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891782" y="5514767"/>
              <a:ext cx="2009554" cy="258656"/>
            </a:xfrm>
            <a:prstGeom prst="rect">
              <a:avLst/>
            </a:prstGeom>
          </p:spPr>
        </p:pic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627D0936-3EEB-DF98-2BE9-64EC389EF201}"/>
                </a:ext>
              </a:extLst>
            </p:cNvPr>
            <p:cNvGrpSpPr/>
            <p:nvPr/>
          </p:nvGrpSpPr>
          <p:grpSpPr>
            <a:xfrm>
              <a:off x="8932944" y="4225367"/>
              <a:ext cx="1847854" cy="1115726"/>
              <a:chOff x="9280563" y="4172839"/>
              <a:chExt cx="1847854" cy="1115726"/>
            </a:xfrm>
          </p:grpSpPr>
          <p:pic>
            <p:nvPicPr>
              <p:cNvPr id="52" name="Picture 10" descr="Trabajando con Pods en Podman - PLEDIN 3.0">
                <a:extLst>
                  <a:ext uri="{FF2B5EF4-FFF2-40B4-BE49-F238E27FC236}">
                    <a16:creationId xmlns:a16="http://schemas.microsoft.com/office/drawing/2014/main" id="{0243CFAF-7CCA-0D21-C382-A77D72745F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48" t="-1382" b="25221"/>
              <a:stretch/>
            </p:blipFill>
            <p:spPr bwMode="auto">
              <a:xfrm>
                <a:off x="9280563" y="4176537"/>
                <a:ext cx="580138" cy="556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0" descr="Trabajando con Pods en Podman - PLEDIN 3.0">
                <a:extLst>
                  <a:ext uri="{FF2B5EF4-FFF2-40B4-BE49-F238E27FC236}">
                    <a16:creationId xmlns:a16="http://schemas.microsoft.com/office/drawing/2014/main" id="{AB17768B-1F56-EF74-1FFA-A7E756AB7E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48" t="-1382" b="25221"/>
              <a:stretch/>
            </p:blipFill>
            <p:spPr bwMode="auto">
              <a:xfrm>
                <a:off x="9916751" y="4176537"/>
                <a:ext cx="580138" cy="556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10" descr="Trabajando con Pods en Podman - PLEDIN 3.0">
                <a:extLst>
                  <a:ext uri="{FF2B5EF4-FFF2-40B4-BE49-F238E27FC236}">
                    <a16:creationId xmlns:a16="http://schemas.microsoft.com/office/drawing/2014/main" id="{69D9CCAE-3F49-9C78-6CF6-EBCCCD4451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48" t="-1382" b="25221"/>
              <a:stretch/>
            </p:blipFill>
            <p:spPr bwMode="auto">
              <a:xfrm>
                <a:off x="10548279" y="4172839"/>
                <a:ext cx="580138" cy="556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10" descr="Trabajando con Pods en Podman - PLEDIN 3.0">
                <a:extLst>
                  <a:ext uri="{FF2B5EF4-FFF2-40B4-BE49-F238E27FC236}">
                    <a16:creationId xmlns:a16="http://schemas.microsoft.com/office/drawing/2014/main" id="{4B293450-E57B-0C26-4ED3-575F226261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48" t="-1382" b="25221"/>
              <a:stretch/>
            </p:blipFill>
            <p:spPr bwMode="auto">
              <a:xfrm>
                <a:off x="9566958" y="4728047"/>
                <a:ext cx="580138" cy="556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10" descr="Trabajando con Pods en Podman - PLEDIN 3.0">
                <a:extLst>
                  <a:ext uri="{FF2B5EF4-FFF2-40B4-BE49-F238E27FC236}">
                    <a16:creationId xmlns:a16="http://schemas.microsoft.com/office/drawing/2014/main" id="{D7469BB8-56A0-AFEE-1083-264166529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48" t="-1382" b="25221"/>
              <a:stretch/>
            </p:blipFill>
            <p:spPr bwMode="auto">
              <a:xfrm>
                <a:off x="10221695" y="4731659"/>
                <a:ext cx="580138" cy="556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C8D68D4-38AB-6814-8718-D2477365687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 rot="19630450">
            <a:off x="5538735" y="4232058"/>
            <a:ext cx="503617" cy="27323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64163C0-C3B2-86F0-99A4-EB254C3267C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596343" y="4795474"/>
            <a:ext cx="503617" cy="27323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F8AD3C8-DDD6-C127-40AF-18E73F346EA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 rot="1800000">
            <a:off x="5591415" y="5383944"/>
            <a:ext cx="503617" cy="27323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347CA37-8496-C231-DB70-5CFC3A8DE0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 rot="3600000">
            <a:off x="5168184" y="5703957"/>
            <a:ext cx="503617" cy="273239"/>
          </a:xfrm>
          <a:prstGeom prst="rect">
            <a:avLst/>
          </a:prstGeom>
        </p:spPr>
      </p:pic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142CF729-178F-E8E3-9E0F-84137977127C}"/>
              </a:ext>
            </a:extLst>
          </p:cNvPr>
          <p:cNvSpPr/>
          <p:nvPr/>
        </p:nvSpPr>
        <p:spPr>
          <a:xfrm>
            <a:off x="8718072" y="3927817"/>
            <a:ext cx="2871113" cy="2691231"/>
          </a:xfrm>
          <a:custGeom>
            <a:avLst/>
            <a:gdLst>
              <a:gd name="connsiteX0" fmla="*/ 159228 w 2871113"/>
              <a:gd name="connsiteY0" fmla="*/ 1495083 h 2691231"/>
              <a:gd name="connsiteX1" fmla="*/ 152878 w 2871113"/>
              <a:gd name="connsiteY1" fmla="*/ 1006133 h 2691231"/>
              <a:gd name="connsiteX2" fmla="*/ 478 w 2871113"/>
              <a:gd name="connsiteY2" fmla="*/ 688633 h 2691231"/>
              <a:gd name="connsiteX3" fmla="*/ 210028 w 2871113"/>
              <a:gd name="connsiteY3" fmla="*/ 402883 h 2691231"/>
              <a:gd name="connsiteX4" fmla="*/ 368778 w 2871113"/>
              <a:gd name="connsiteY4" fmla="*/ 40933 h 2691231"/>
              <a:gd name="connsiteX5" fmla="*/ 972028 w 2871113"/>
              <a:gd name="connsiteY5" fmla="*/ 28233 h 2691231"/>
              <a:gd name="connsiteX6" fmla="*/ 1460978 w 2871113"/>
              <a:gd name="connsiteY6" fmla="*/ 218733 h 2691231"/>
              <a:gd name="connsiteX7" fmla="*/ 1899128 w 2871113"/>
              <a:gd name="connsiteY7" fmla="*/ 2833 h 2691231"/>
              <a:gd name="connsiteX8" fmla="*/ 2426178 w 2871113"/>
              <a:gd name="connsiteY8" fmla="*/ 123483 h 2691231"/>
              <a:gd name="connsiteX9" fmla="*/ 2534128 w 2871113"/>
              <a:gd name="connsiteY9" fmla="*/ 409233 h 2691231"/>
              <a:gd name="connsiteX10" fmla="*/ 2616678 w 2871113"/>
              <a:gd name="connsiteY10" fmla="*/ 974383 h 2691231"/>
              <a:gd name="connsiteX11" fmla="*/ 2769078 w 2871113"/>
              <a:gd name="connsiteY11" fmla="*/ 1183933 h 2691231"/>
              <a:gd name="connsiteX12" fmla="*/ 2654778 w 2871113"/>
              <a:gd name="connsiteY12" fmla="*/ 1463333 h 2691231"/>
              <a:gd name="connsiteX13" fmla="*/ 2845278 w 2871113"/>
              <a:gd name="connsiteY13" fmla="*/ 1907833 h 2691231"/>
              <a:gd name="connsiteX14" fmla="*/ 2845278 w 2871113"/>
              <a:gd name="connsiteY14" fmla="*/ 2180883 h 2691231"/>
              <a:gd name="connsiteX15" fmla="*/ 2623028 w 2871113"/>
              <a:gd name="connsiteY15" fmla="*/ 2403133 h 2691231"/>
              <a:gd name="connsiteX16" fmla="*/ 2349978 w 2871113"/>
              <a:gd name="connsiteY16" fmla="*/ 2676183 h 2691231"/>
              <a:gd name="connsiteX17" fmla="*/ 1943578 w 2871113"/>
              <a:gd name="connsiteY17" fmla="*/ 2536483 h 2691231"/>
              <a:gd name="connsiteX18" fmla="*/ 1765778 w 2871113"/>
              <a:gd name="connsiteY18" fmla="*/ 2688883 h 2691231"/>
              <a:gd name="connsiteX19" fmla="*/ 1060928 w 2871113"/>
              <a:gd name="connsiteY19" fmla="*/ 2619033 h 2691231"/>
              <a:gd name="connsiteX20" fmla="*/ 362428 w 2871113"/>
              <a:gd name="connsiteY20" fmla="*/ 2485683 h 2691231"/>
              <a:gd name="connsiteX21" fmla="*/ 57628 w 2871113"/>
              <a:gd name="connsiteY21" fmla="*/ 2320583 h 2691231"/>
              <a:gd name="connsiteX22" fmla="*/ 216378 w 2871113"/>
              <a:gd name="connsiteY22" fmla="*/ 2015783 h 2691231"/>
              <a:gd name="connsiteX23" fmla="*/ 44928 w 2871113"/>
              <a:gd name="connsiteY23" fmla="*/ 1647483 h 2691231"/>
              <a:gd name="connsiteX24" fmla="*/ 203678 w 2871113"/>
              <a:gd name="connsiteY24" fmla="*/ 1463333 h 2691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71113" h="2691231">
                <a:moveTo>
                  <a:pt x="159228" y="1495083"/>
                </a:moveTo>
                <a:cubicBezTo>
                  <a:pt x="169282" y="1317812"/>
                  <a:pt x="179336" y="1140541"/>
                  <a:pt x="152878" y="1006133"/>
                </a:cubicBezTo>
                <a:cubicBezTo>
                  <a:pt x="126420" y="871725"/>
                  <a:pt x="-9047" y="789175"/>
                  <a:pt x="478" y="688633"/>
                </a:cubicBezTo>
                <a:cubicBezTo>
                  <a:pt x="10003" y="588091"/>
                  <a:pt x="148645" y="510833"/>
                  <a:pt x="210028" y="402883"/>
                </a:cubicBezTo>
                <a:cubicBezTo>
                  <a:pt x="271411" y="294933"/>
                  <a:pt x="241778" y="103375"/>
                  <a:pt x="368778" y="40933"/>
                </a:cubicBezTo>
                <a:cubicBezTo>
                  <a:pt x="495778" y="-21509"/>
                  <a:pt x="789995" y="-1400"/>
                  <a:pt x="972028" y="28233"/>
                </a:cubicBezTo>
                <a:cubicBezTo>
                  <a:pt x="1154061" y="57866"/>
                  <a:pt x="1306461" y="222966"/>
                  <a:pt x="1460978" y="218733"/>
                </a:cubicBezTo>
                <a:cubicBezTo>
                  <a:pt x="1615495" y="214500"/>
                  <a:pt x="1738261" y="18708"/>
                  <a:pt x="1899128" y="2833"/>
                </a:cubicBezTo>
                <a:cubicBezTo>
                  <a:pt x="2059995" y="-13042"/>
                  <a:pt x="2320345" y="55750"/>
                  <a:pt x="2426178" y="123483"/>
                </a:cubicBezTo>
                <a:cubicBezTo>
                  <a:pt x="2532011" y="191216"/>
                  <a:pt x="2502378" y="267416"/>
                  <a:pt x="2534128" y="409233"/>
                </a:cubicBezTo>
                <a:cubicBezTo>
                  <a:pt x="2565878" y="551050"/>
                  <a:pt x="2577520" y="845266"/>
                  <a:pt x="2616678" y="974383"/>
                </a:cubicBezTo>
                <a:cubicBezTo>
                  <a:pt x="2655836" y="1103500"/>
                  <a:pt x="2762728" y="1102441"/>
                  <a:pt x="2769078" y="1183933"/>
                </a:cubicBezTo>
                <a:cubicBezTo>
                  <a:pt x="2775428" y="1265425"/>
                  <a:pt x="2642078" y="1342683"/>
                  <a:pt x="2654778" y="1463333"/>
                </a:cubicBezTo>
                <a:cubicBezTo>
                  <a:pt x="2667478" y="1583983"/>
                  <a:pt x="2813528" y="1788241"/>
                  <a:pt x="2845278" y="1907833"/>
                </a:cubicBezTo>
                <a:cubicBezTo>
                  <a:pt x="2877028" y="2027425"/>
                  <a:pt x="2882320" y="2098333"/>
                  <a:pt x="2845278" y="2180883"/>
                </a:cubicBezTo>
                <a:cubicBezTo>
                  <a:pt x="2808236" y="2263433"/>
                  <a:pt x="2705578" y="2320583"/>
                  <a:pt x="2623028" y="2403133"/>
                </a:cubicBezTo>
                <a:cubicBezTo>
                  <a:pt x="2540478" y="2485683"/>
                  <a:pt x="2463220" y="2653958"/>
                  <a:pt x="2349978" y="2676183"/>
                </a:cubicBezTo>
                <a:cubicBezTo>
                  <a:pt x="2236736" y="2698408"/>
                  <a:pt x="2040945" y="2534366"/>
                  <a:pt x="1943578" y="2536483"/>
                </a:cubicBezTo>
                <a:cubicBezTo>
                  <a:pt x="1846211" y="2538600"/>
                  <a:pt x="1912886" y="2675125"/>
                  <a:pt x="1765778" y="2688883"/>
                </a:cubicBezTo>
                <a:cubicBezTo>
                  <a:pt x="1618670" y="2702641"/>
                  <a:pt x="1294820" y="2652900"/>
                  <a:pt x="1060928" y="2619033"/>
                </a:cubicBezTo>
                <a:cubicBezTo>
                  <a:pt x="827036" y="2585166"/>
                  <a:pt x="529645" y="2535425"/>
                  <a:pt x="362428" y="2485683"/>
                </a:cubicBezTo>
                <a:cubicBezTo>
                  <a:pt x="195211" y="2435941"/>
                  <a:pt x="81970" y="2398900"/>
                  <a:pt x="57628" y="2320583"/>
                </a:cubicBezTo>
                <a:cubicBezTo>
                  <a:pt x="33286" y="2242266"/>
                  <a:pt x="218495" y="2127966"/>
                  <a:pt x="216378" y="2015783"/>
                </a:cubicBezTo>
                <a:cubicBezTo>
                  <a:pt x="214261" y="1903600"/>
                  <a:pt x="47045" y="1739558"/>
                  <a:pt x="44928" y="1647483"/>
                </a:cubicBezTo>
                <a:cubicBezTo>
                  <a:pt x="42811" y="1555408"/>
                  <a:pt x="150761" y="1491908"/>
                  <a:pt x="203678" y="146333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1334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2038-8AE1-A51B-BF26-34C53D835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541761-5AA6-BDE9-1867-B541751188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743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3DAD58-9BC7-D30B-4961-A1912B651B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39843" y="-294157"/>
            <a:ext cx="2115932" cy="121883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2C63DA-6096-84FD-5797-4E5ADA70CB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6935" y="5125653"/>
            <a:ext cx="361950" cy="113347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0949F2F-33CB-01A5-A1CC-38C4617E0F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74523" y="-859323"/>
            <a:ext cx="2143609" cy="21436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636D3C2-C70D-4F4A-07AF-CBCEEBC47D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948909">
            <a:off x="-253347" y="5851008"/>
            <a:ext cx="1187713" cy="11877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94C84FD-C393-75FC-5E05-98486D237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15356" y="5051767"/>
            <a:ext cx="636521" cy="1043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2D864-BA64-85C5-1492-DAADA32695F2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Minor edits and requests</a:t>
            </a:r>
            <a:endParaRPr lang="en-US" sz="4000" b="1" i="0" dirty="0">
              <a:solidFill>
                <a:schemeClr val="bg1"/>
              </a:solidFill>
              <a:effectLst/>
              <a:latin typeface="Inter" panose="02000503000000020004" pitchFamily="2" charset="0"/>
              <a:ea typeface="Inter" panose="02000503000000020004" pitchFamily="2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B8E78C-9552-EEA4-FE15-A36B015FEF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6449" y="1284286"/>
            <a:ext cx="6605588" cy="3402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534F80-E52F-7A8B-F5FB-4378B6288BBB}"/>
              </a:ext>
            </a:extLst>
          </p:cNvPr>
          <p:cNvSpPr txBox="1"/>
          <p:nvPr/>
        </p:nvSpPr>
        <p:spPr>
          <a:xfrm>
            <a:off x="2459777" y="4399526"/>
            <a:ext cx="2878931" cy="31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400"/>
              <a:buFont typeface="Libre Franklin ExtraBold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https://bmn.jinr.ru</a:t>
            </a:r>
            <a:endParaRPr lang="en-US" sz="2000" b="1" dirty="0">
              <a:latin typeface="Montserrat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07C0D8-5EC7-B302-EF4A-AD11C6B66CFD}"/>
              </a:ext>
            </a:extLst>
          </p:cNvPr>
          <p:cNvPicPr/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15356" y="1524678"/>
            <a:ext cx="636521" cy="10438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0C30C3-397A-AAC7-D26D-C389860B21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69589" y="1524678"/>
            <a:ext cx="4525268" cy="4640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E51A5A-A5F7-9ACC-4598-B0463A2DE7FC}"/>
              </a:ext>
            </a:extLst>
          </p:cNvPr>
          <p:cNvSpPr txBox="1"/>
          <p:nvPr/>
        </p:nvSpPr>
        <p:spPr>
          <a:xfrm>
            <a:off x="1714088" y="6496665"/>
            <a:ext cx="4670768" cy="31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400"/>
              <a:buFont typeface="Libre Franklin ExtraBold"/>
              <a:buNone/>
            </a:pPr>
            <a:r>
              <a:rPr lang="en-US" b="1" i="0" u="none" strike="noStrike" cap="none" dirty="0"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https://bmn-elog.jinr.int/assistant/</a:t>
            </a:r>
            <a:endParaRPr lang="en-US" sz="2000" b="1" dirty="0">
              <a:latin typeface="Montserrat" pitchFamily="2" charset="-52"/>
            </a:endParaRPr>
          </a:p>
        </p:txBody>
      </p:sp>
      <p:pic>
        <p:nvPicPr>
          <p:cNvPr id="28" name="Рисунок 27" descr="Изображение выглядит как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C722BB-638E-62AB-DBFC-20E19E0C08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b="12807"/>
          <a:stretch/>
        </p:blipFill>
        <p:spPr>
          <a:xfrm>
            <a:off x="13190" y="4178208"/>
            <a:ext cx="2606086" cy="26658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1BA891D-833C-D1D6-6D78-45C7D02B7AB7}"/>
              </a:ext>
            </a:extLst>
          </p:cNvPr>
          <p:cNvSpPr txBox="1"/>
          <p:nvPr/>
        </p:nvSpPr>
        <p:spPr>
          <a:xfrm>
            <a:off x="2344178" y="5319850"/>
            <a:ext cx="3410589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b="1" i="1" dirty="0">
                <a:latin typeface="Inter" panose="02000503000000020004" pitchFamily="2" charset="0"/>
                <a:ea typeface="Inter" panose="02000503000000020004" pitchFamily="2" charset="0"/>
              </a:rPr>
              <a:t>Virtual assistant for shift operators of the BM@N experiment</a:t>
            </a:r>
            <a:endParaRPr lang="ru-RU" sz="20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07FDC5-1463-B562-74AD-644E77240B71}"/>
              </a:ext>
            </a:extLst>
          </p:cNvPr>
          <p:cNvSpPr txBox="1"/>
          <p:nvPr/>
        </p:nvSpPr>
        <p:spPr>
          <a:xfrm>
            <a:off x="7586016" y="6431256"/>
            <a:ext cx="4670768" cy="31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400"/>
              <a:buFont typeface="Libre Franklin ExtraBold"/>
              <a:buNone/>
            </a:pPr>
            <a:r>
              <a:rPr lang="en-US" b="1" i="0" u="none" strike="noStrike" cap="none" dirty="0"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https://bmn.jinr.int/cluster_inspector</a:t>
            </a:r>
            <a:endParaRPr lang="en-US" sz="2000" b="1" dirty="0">
              <a:latin typeface="Montserrat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91024C-37E7-B60E-AA94-BF97F8D6B2E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2939"/>
          <a:stretch>
            <a:fillRect/>
          </a:stretch>
        </p:blipFill>
        <p:spPr>
          <a:xfrm>
            <a:off x="5650614" y="5949582"/>
            <a:ext cx="1326444" cy="38041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121CA32-79D4-8AE2-C5BE-3A42513370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5400000" flipV="1">
            <a:off x="5767260" y="4943276"/>
            <a:ext cx="1093152" cy="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38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872D5-F9E1-3B6B-ED26-085EF4B73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16742-F90D-168A-50F6-BC875877E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5900" y="0"/>
            <a:ext cx="94361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DC55D0-1DCE-FD58-1DFD-AE598783A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" y="0"/>
            <a:ext cx="3105996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5CCD55-9DA1-8CF3-555D-91F69F7994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96935" y="5125653"/>
            <a:ext cx="361950" cy="11334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2752205-DFB0-1978-8FB2-9D0D2B3B55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669422">
            <a:off x="-348596" y="-428246"/>
            <a:ext cx="1187713" cy="1187713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2D65-BF95-664B-F740-9216C6AD3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b="12807"/>
          <a:stretch/>
        </p:blipFill>
        <p:spPr>
          <a:xfrm>
            <a:off x="0" y="4324136"/>
            <a:ext cx="2477021" cy="2533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3B0692-C11A-139D-AB09-DAFC29206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668" t="18019" r="4544" b="11269"/>
          <a:stretch>
            <a:fillRect/>
          </a:stretch>
        </p:blipFill>
        <p:spPr>
          <a:xfrm>
            <a:off x="4771419" y="647073"/>
            <a:ext cx="7129646" cy="3284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1C63C8D-6B94-574D-3CDD-7B9EF4698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4057850" y="2225922"/>
            <a:ext cx="873296" cy="27347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224BCC-455A-EC7A-56D2-B08FDF4B6C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84077" y="-191416"/>
            <a:ext cx="2143609" cy="21436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345628-E283-FF7C-BD5A-1743AE1CCE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7803" y="3301928"/>
            <a:ext cx="5148090" cy="283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129F61-7F7E-DE6E-AEE7-1E21B51C3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742" y="1777741"/>
            <a:ext cx="2794343" cy="15241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18524C-44C8-F91D-89CD-F6A8D9D3C40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12831"/>
          <a:stretch>
            <a:fillRect/>
          </a:stretch>
        </p:blipFill>
        <p:spPr>
          <a:xfrm>
            <a:off x="144741" y="4188088"/>
            <a:ext cx="2794343" cy="5354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090FF11-BCA2-7D9B-DCBF-1043764FD0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87803" y="5400971"/>
            <a:ext cx="636521" cy="1043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086E67-7F51-FDF6-68A6-D701A747129C}"/>
              </a:ext>
            </a:extLst>
          </p:cNvPr>
          <p:cNvSpPr txBox="1"/>
          <p:nvPr/>
        </p:nvSpPr>
        <p:spPr>
          <a:xfrm>
            <a:off x="276727" y="349743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VIRTUAL </a:t>
            </a:r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SHIFT ASSISTANT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CB98C7-E048-7516-BFFE-CF2C320708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91867" y="1689271"/>
            <a:ext cx="888617" cy="109703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477C86-89F7-4CBA-A27E-F70410CEC6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6200000">
            <a:off x="8444058" y="4992255"/>
            <a:ext cx="2604941" cy="9535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BF8F98-FE40-292A-F925-A773446F93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6200000">
            <a:off x="9538788" y="4992254"/>
            <a:ext cx="2604941" cy="953594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9FBEE75-A70E-911D-9483-292C710B9C80}"/>
              </a:ext>
            </a:extLst>
          </p:cNvPr>
          <p:cNvGrpSpPr/>
          <p:nvPr/>
        </p:nvGrpSpPr>
        <p:grpSpPr>
          <a:xfrm>
            <a:off x="88307" y="1306573"/>
            <a:ext cx="2874217" cy="369332"/>
            <a:chOff x="64868" y="1554371"/>
            <a:chExt cx="2874217" cy="36933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8978F25-7C52-2F33-CD94-5DE6713E0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239615" y="1585435"/>
              <a:ext cx="699470" cy="3382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05C0B5-DF8D-DE45-9EFB-2D700B18C858}"/>
                </a:ext>
              </a:extLst>
            </p:cNvPr>
            <p:cNvSpPr txBox="1"/>
            <p:nvPr/>
          </p:nvSpPr>
          <p:spPr>
            <a:xfrm>
              <a:off x="64868" y="1554371"/>
              <a:ext cx="2174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Inter" panose="02000503000000020004" pitchFamily="2" charset="0"/>
                  <a:ea typeface="Inter" panose="02000503000000020004" pitchFamily="2" charset="0"/>
                </a:rPr>
                <a:t>Feedback System</a:t>
              </a:r>
              <a:endParaRPr lang="ru-RU" b="1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FC2FD8-D84E-0E68-DB34-A70B5BEB9117}"/>
              </a:ext>
            </a:extLst>
          </p:cNvPr>
          <p:cNvSpPr txBox="1"/>
          <p:nvPr/>
        </p:nvSpPr>
        <p:spPr>
          <a:xfrm>
            <a:off x="81365" y="3418186"/>
            <a:ext cx="2881160" cy="73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</a:rPr>
              <a:t>Copy to Clipboard Functionality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FFC3-B961-3C86-0296-76FEF030DD00}"/>
              </a:ext>
            </a:extLst>
          </p:cNvPr>
          <p:cNvSpPr txBox="1"/>
          <p:nvPr/>
        </p:nvSpPr>
        <p:spPr>
          <a:xfrm>
            <a:off x="3422105" y="6382525"/>
            <a:ext cx="584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Rating the usefulness of responses helps improve the system</a:t>
            </a:r>
            <a:r>
              <a:rPr lang="ru-RU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endParaRPr lang="en-US" sz="1400" b="1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3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1B826-131E-8EE9-B543-4AA4B44A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7EA9F5-E4A4-04A2-3022-87A145E059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1365"/>
            <a:ext cx="12192000" cy="6858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760ADC0-4111-4880-334A-62D51B130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072266" y="-174072"/>
            <a:ext cx="693484" cy="2171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C8A07B-995F-C9D5-68B0-8D190164D002}"/>
              </a:ext>
            </a:extLst>
          </p:cNvPr>
          <p:cNvSpPr txBox="1"/>
          <p:nvPr/>
        </p:nvSpPr>
        <p:spPr>
          <a:xfrm>
            <a:off x="2162175" y="576400"/>
            <a:ext cx="786765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Segoe UI" panose="020B0502040204020203" pitchFamily="34" charset="0"/>
              </a:rPr>
              <a:t>Showcase the BM@N-MEET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2B32AA-E0C5-2438-3EC8-7E2DF074B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22695" y="-416193"/>
            <a:ext cx="636521" cy="10438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831DE6-C21E-75E8-E4F8-4EBC76F609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834" y="-212507"/>
            <a:ext cx="1552575" cy="53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31C79F-97DF-7B20-787A-EB204F5AB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46" y="-200864"/>
            <a:ext cx="1552575" cy="533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3145B3-F7FC-2C9C-BEFE-13F0BAE2C5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900000">
            <a:off x="10380668" y="5196114"/>
            <a:ext cx="568698" cy="178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38C79D-7F7C-D575-F0FC-9EC5789D85D9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98" y="2800674"/>
            <a:ext cx="636521" cy="10438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B32387-E500-09F9-C8E5-14F91E937E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4025" t="25903" r="18479" b="-1108"/>
          <a:stretch/>
        </p:blipFill>
        <p:spPr>
          <a:xfrm rot="3474816" flipH="1">
            <a:off x="10001955" y="403380"/>
            <a:ext cx="997980" cy="9479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665FA3-24CF-16FF-E515-D6B243353F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>
            <a:off x="1242634" y="5218951"/>
            <a:ext cx="568698" cy="17809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2187DA-391D-4A2F-DCC8-D8CFCBF6A6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1268" y="1448019"/>
            <a:ext cx="7836623" cy="4450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Google Shape;791;p3">
            <a:extLst>
              <a:ext uri="{FF2B5EF4-FFF2-40B4-BE49-F238E27FC236}">
                <a16:creationId xmlns:a16="http://schemas.microsoft.com/office/drawing/2014/main" id="{2646C734-6CA1-5A2A-980B-F9D07ECF1457}"/>
              </a:ext>
            </a:extLst>
          </p:cNvPr>
          <p:cNvSpPr txBox="1"/>
          <p:nvPr/>
        </p:nvSpPr>
        <p:spPr>
          <a:xfrm>
            <a:off x="4297399" y="6203341"/>
            <a:ext cx="3597202" cy="338400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2400"/>
              <a:buFont typeface="Libre Franklin ExtraBold"/>
              <a:buNone/>
            </a:pPr>
            <a:r>
              <a:rPr lang="en-US" sz="1700" b="1" i="0" u="none" strike="noStrike" cap="none" dirty="0">
                <a:solidFill>
                  <a:schemeClr val="lt1"/>
                </a:solidFill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https://bmn-</a:t>
            </a:r>
            <a:r>
              <a:rPr lang="en-US" sz="1700" b="1" dirty="0">
                <a:solidFill>
                  <a:schemeClr val="lt1"/>
                </a:solidFill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meet</a:t>
            </a:r>
            <a:r>
              <a:rPr lang="en-US" sz="1700" b="1" i="0" u="none" strike="noStrike" cap="none" dirty="0">
                <a:solidFill>
                  <a:schemeClr val="lt1"/>
                </a:solidFill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.jinr.</a:t>
            </a:r>
            <a:r>
              <a:rPr lang="en-US" sz="1700" b="1" dirty="0">
                <a:solidFill>
                  <a:schemeClr val="lt1"/>
                </a:solidFill>
                <a:latin typeface="Montserrat" pitchFamily="2" charset="-52"/>
                <a:ea typeface="Libre Franklin ExtraBold"/>
                <a:cs typeface="Libre Franklin ExtraBold"/>
                <a:sym typeface="Libre Franklin ExtraBold"/>
              </a:rPr>
              <a:t>int</a:t>
            </a:r>
            <a:endParaRPr b="1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5130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490</Words>
  <Application>Microsoft Office PowerPoint</Application>
  <PresentationFormat>Широкоэкранный</PresentationFormat>
  <Paragraphs>116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Bradley Hand ITC</vt:lpstr>
      <vt:lpstr>Inter</vt:lpstr>
      <vt:lpstr>Lexend Deca</vt:lpstr>
      <vt:lpstr>Libre Franklin ExtraBold</vt:lpstr>
      <vt:lpstr>Montserrat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a52948</dc:creator>
  <cp:lastModifiedBy>a52948</cp:lastModifiedBy>
  <cp:revision>26</cp:revision>
  <dcterms:created xsi:type="dcterms:W3CDTF">2025-10-05T11:05:57Z</dcterms:created>
  <dcterms:modified xsi:type="dcterms:W3CDTF">2025-10-15T18:27:33Z</dcterms:modified>
</cp:coreProperties>
</file>