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230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2cd72466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2cd72466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2cd72466f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2cd72466f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2cdeca0f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2cdeca0f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sr.jinr.i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98174" y="3655675"/>
            <a:ext cx="7777085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Со</a:t>
            </a:r>
            <a:r>
              <a:rPr lang="ru-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вместное заседание</a:t>
            </a:r>
            <a: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редакционных </a:t>
            </a:r>
            <a: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коллеги</a:t>
            </a:r>
            <a:r>
              <a:rPr lang="ru-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й</a:t>
            </a:r>
            <a:endParaRPr lang="en-US" sz="18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Natural Science Review, </a:t>
            </a:r>
            <a:r>
              <a:rPr lang="ru-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ЭЧАЯ и ПЭЧАЯ</a:t>
            </a:r>
            <a:b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</a:br>
            <a:b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</a:br>
            <a:r>
              <a:rPr lang="ru" sz="15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10 </a:t>
            </a:r>
            <a:r>
              <a:rPr lang="ru-RU" sz="15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июля</a:t>
            </a:r>
            <a:r>
              <a:rPr lang="ru" sz="15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2025 </a:t>
            </a:r>
            <a:endParaRPr sz="15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</p:txBody>
      </p:sp>
      <p:cxnSp>
        <p:nvCxnSpPr>
          <p:cNvPr id="55" name="Google Shape;55;p13"/>
          <p:cNvCxnSpPr/>
          <p:nvPr/>
        </p:nvCxnSpPr>
        <p:spPr>
          <a:xfrm rot="10800000" flipH="1">
            <a:off x="661100" y="3401350"/>
            <a:ext cx="8146200" cy="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13"/>
          <p:cNvSpPr txBox="1"/>
          <p:nvPr/>
        </p:nvSpPr>
        <p:spPr>
          <a:xfrm>
            <a:off x="9867200" y="1789625"/>
            <a:ext cx="763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4015200" y="2743600"/>
            <a:ext cx="1113600" cy="40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175" y="1720975"/>
            <a:ext cx="4581550" cy="14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Отчет</a:t>
            </a:r>
            <a:endParaRPr sz="2820" i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122842" y="936934"/>
            <a:ext cx="9317825" cy="405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 </a:t>
            </a:r>
            <a:r>
              <a:rPr lang="ru" sz="12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Что было сделано:</a:t>
            </a:r>
            <a:endParaRPr sz="1200" b="1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indent="-330200"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Опубликованы 2 и 3 выпуски с 4 и 5 статьями,</a:t>
            </a:r>
            <a:b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</a:b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242</a:t>
            </a:r>
            <a:r>
              <a:rPr lang="en-US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и 73 страницами</a:t>
            </a:r>
            <a:r>
              <a:rPr lang="ru-RU" sz="120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, соответственно.</a:t>
            </a:r>
            <a:endParaRPr lang="ru-RU" sz="12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Признание публикаций для защит в диссоветах ОИЯИ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Регистрация </a:t>
            </a:r>
            <a:r>
              <a:rPr lang="en-US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DOI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для всех публикаций</a:t>
            </a:r>
          </a:p>
          <a:p>
            <a:pPr marL="457200" lvl="0" indent="-330200"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en-US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Индексация в INSPIRE, Google Scholar, ResearchGate</a:t>
            </a:r>
            <a:endParaRPr lang="ru-RU" sz="12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indent="-330200"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Регистрации выпусков в ФГБУ НТЦ </a:t>
            </a:r>
            <a:r>
              <a:rPr lang="ru-RU" sz="1200" dirty="0" err="1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Информрегистр</a:t>
            </a:r>
            <a:endParaRPr lang="ru-RU" sz="12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indent="-330200"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Покупка и использование Антиплагиата</a:t>
            </a:r>
            <a:endParaRPr lang="ru" sz="12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Новые политики журнала:</a:t>
            </a:r>
            <a:endParaRPr lang="ru" sz="1200" u="sng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720000" lvl="4" indent="-171450">
              <a:buClr>
                <a:srgbClr val="21212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Ретрагирование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статей</a:t>
            </a:r>
            <a:endParaRPr lang="ru" sz="12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720000" lvl="4" indent="-171450">
              <a:buClr>
                <a:srgbClr val="21212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Использование генеративного ИИ</a:t>
            </a:r>
          </a:p>
          <a:p>
            <a:pPr marL="720000" lvl="4" indent="-171450">
              <a:buClr>
                <a:srgbClr val="21212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Внесение исправлений в опубликованные работы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Издание информационной брошюры о журнале</a:t>
            </a:r>
          </a:p>
          <a:p>
            <a:pPr marL="127000">
              <a:buClr>
                <a:srgbClr val="212121"/>
              </a:buClr>
              <a:buSzPts val="1600"/>
            </a:pPr>
            <a:endParaRPr lang="ru-RU" sz="6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127000">
              <a:buClr>
                <a:srgbClr val="212121"/>
              </a:buClr>
              <a:buSzPts val="1600"/>
            </a:pPr>
            <a:r>
              <a:rPr lang="ru-RU" sz="12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Редакция: 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Федорова Г.В., Соловьева Ю.О., </a:t>
            </a:r>
          </a:p>
          <a:p>
            <a:pPr marL="127000">
              <a:buClr>
                <a:srgbClr val="212121"/>
              </a:buClr>
              <a:buSzPts val="1600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Шабашова А.Н., Андреева И.Г., Агишева Т.А., Булатова В.В.,</a:t>
            </a:r>
          </a:p>
          <a:p>
            <a:pPr marL="127000">
              <a:buClr>
                <a:srgbClr val="212121"/>
              </a:buClr>
              <a:buSzPts val="1600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Кравченко Е.И., </a:t>
            </a:r>
            <a:r>
              <a:rPr lang="ru-RU" sz="1200" dirty="0" err="1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Тамонова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В.О., Давыдова Н.А. (ЛИТ), </a:t>
            </a:r>
          </a:p>
          <a:p>
            <a:pPr marL="127000">
              <a:buClr>
                <a:srgbClr val="212121"/>
              </a:buClr>
              <a:buSzPts val="1600"/>
            </a:pPr>
            <a:r>
              <a:rPr lang="ru-RU" sz="1200" dirty="0" err="1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Бадреева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Д.Р. (ЛИТ), </a:t>
            </a:r>
            <a:r>
              <a:rPr lang="ru-RU" sz="1200" dirty="0" err="1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Шпотя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Д.А. (ЛИТ), Пугачев Д.К. (ЛЯР), </a:t>
            </a:r>
          </a:p>
          <a:p>
            <a:pPr marL="127000">
              <a:buClr>
                <a:srgbClr val="212121"/>
              </a:buClr>
              <a:buSzPts val="1600"/>
            </a:pP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Булатова Д.Р. (СГУС), Крупа О.В. (СГУС), </a:t>
            </a:r>
            <a:r>
              <a:rPr lang="ru-RU" sz="1200" dirty="0" err="1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Яхиббаев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Р.М. (ЛТФ)</a:t>
            </a:r>
          </a:p>
          <a:p>
            <a:pPr marL="127000">
              <a:buClr>
                <a:srgbClr val="212121"/>
              </a:buClr>
              <a:buSzPts val="1600"/>
            </a:pPr>
            <a:endParaRPr lang="ru-RU" sz="6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127000">
              <a:lnSpc>
                <a:spcPct val="90000"/>
              </a:lnSpc>
              <a:buClr>
                <a:srgbClr val="212121"/>
              </a:buClr>
              <a:buSzPts val="1600"/>
            </a:pPr>
            <a:r>
              <a:rPr lang="ru-RU" sz="12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Ответственные секретари: 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Колупаева Л.Д., </a:t>
            </a:r>
            <a:r>
              <a:rPr lang="ru-RU" sz="1200" dirty="0" err="1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Незванов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А.Ю.</a:t>
            </a:r>
          </a:p>
          <a:p>
            <a:pPr marL="127000">
              <a:lnSpc>
                <a:spcPct val="90000"/>
              </a:lnSpc>
              <a:spcBef>
                <a:spcPts val="300"/>
              </a:spcBef>
              <a:buClr>
                <a:srgbClr val="212121"/>
              </a:buClr>
              <a:buSzPts val="1600"/>
            </a:pPr>
            <a:r>
              <a:rPr lang="ru-RU" sz="12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Редколлегия: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21 человек</a:t>
            </a:r>
          </a:p>
          <a:p>
            <a:pPr marL="127000">
              <a:lnSpc>
                <a:spcPct val="90000"/>
              </a:lnSpc>
              <a:spcBef>
                <a:spcPts val="300"/>
              </a:spcBef>
              <a:buClr>
                <a:srgbClr val="212121"/>
              </a:buClr>
              <a:buSzPts val="1600"/>
            </a:pPr>
            <a:r>
              <a:rPr lang="ru-RU" sz="12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Международный научный редакционный совет</a:t>
            </a:r>
            <a:r>
              <a:rPr lang="ru" sz="12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:</a:t>
            </a:r>
            <a:r>
              <a:rPr lang="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17 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человек</a:t>
            </a:r>
            <a:r>
              <a:rPr lang="en-US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,</a:t>
            </a:r>
            <a:r>
              <a:rPr lang="ru-RU" sz="12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7 стран</a:t>
            </a:r>
            <a:endParaRPr sz="12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</p:txBody>
      </p:sp>
      <p:pic>
        <p:nvPicPr>
          <p:cNvPr id="3" name="прокрутка nsr3">
            <a:hlinkClick r:id="" action="ppaction://media"/>
            <a:extLst>
              <a:ext uri="{FF2B5EF4-FFF2-40B4-BE49-F238E27FC236}">
                <a16:creationId xmlns:a16="http://schemas.microsoft.com/office/drawing/2014/main" id="{9B9E9BFE-81FE-DB26-50F6-E3309AA17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851" y="1278730"/>
            <a:ext cx="4114800" cy="2314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820" i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П</a:t>
            </a:r>
            <a:r>
              <a:rPr lang="ru" sz="2820" i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ланы</a:t>
            </a:r>
            <a:endParaRPr sz="2820" i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2" name="Google Shape;72;p15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311700" y="1147325"/>
            <a:ext cx="8432225" cy="3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В процессе и дальнейшие планы:</a:t>
            </a:r>
            <a:endParaRPr sz="1500" b="1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lvl="0" indent="-330200">
              <a:lnSpc>
                <a:spcPct val="150000"/>
              </a:lnSpc>
              <a:buClr>
                <a:srgbClr val="212121"/>
              </a:buClr>
              <a:buSzPts val="1600"/>
              <a:buFont typeface="Roboto Light"/>
              <a:buChar char="-"/>
            </a:pP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Индексация:</a:t>
            </a:r>
            <a:endParaRPr lang="ru" sz="1500" u="sng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720000" lvl="4" indent="-171450">
              <a:lnSpc>
                <a:spcPct val="150000"/>
              </a:lnSpc>
              <a:buClr>
                <a:srgbClr val="212121"/>
              </a:buClr>
              <a:buSzPts val="1600"/>
              <a:buFont typeface="Arial" panose="020B0604020202020204" pitchFamily="34" charset="0"/>
              <a:buChar char="•"/>
            </a:pP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WoS, Scopus, </a:t>
            </a:r>
            <a:r>
              <a:rPr lang="ru-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ядро </a:t>
            </a: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РИНЦ, </a:t>
            </a:r>
            <a:r>
              <a:rPr lang="ru-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Единый государственный перечень научных изданий</a:t>
            </a:r>
            <a:b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</a:b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(в перспективе, на масштабе 1</a:t>
            </a:r>
            <a:r>
              <a:rPr lang="ru-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– </a:t>
            </a: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2 лет)</a:t>
            </a:r>
            <a:endParaRPr lang="en-US" sz="15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720000" lvl="4" indent="-171450">
              <a:lnSpc>
                <a:spcPct val="150000"/>
              </a:lnSpc>
              <a:buClr>
                <a:srgbClr val="212121"/>
              </a:buClr>
              <a:buSzPts val="1600"/>
              <a:buFont typeface="Arial" panose="020B0604020202020204" pitchFamily="34" charset="0"/>
              <a:buChar char="•"/>
            </a:pPr>
            <a:r>
              <a:rPr lang="ru" sz="1500" dirty="0">
                <a:solidFill>
                  <a:schemeClr val="dk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DOAJ</a:t>
            </a:r>
            <a:r>
              <a:rPr lang="en-US" sz="1500" dirty="0">
                <a:solidFill>
                  <a:schemeClr val="dk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, PubMed</a:t>
            </a:r>
            <a:r>
              <a:rPr lang="ru" sz="1500" dirty="0">
                <a:solidFill>
                  <a:schemeClr val="dk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, и др. базы без ограничения на возраст издания</a:t>
            </a:r>
            <a:endParaRPr sz="1500" dirty="0">
              <a:solidFill>
                <a:schemeClr val="dk1"/>
              </a:solidFill>
              <a:highlight>
                <a:srgbClr val="FFFFFF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indent="-330200">
              <a:lnSpc>
                <a:spcPct val="150000"/>
              </a:lnSpc>
              <a:buClr>
                <a:schemeClr val="dk1"/>
              </a:buClr>
              <a:buSzPts val="1600"/>
              <a:buFont typeface="Roboto Light"/>
              <a:buChar char="-"/>
            </a:pPr>
            <a:r>
              <a:rPr lang="ru-RU" sz="15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Разработка возможности чтения статей в формате </a:t>
            </a:r>
            <a:r>
              <a:rPr lang="en-US" sz="15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HTML</a:t>
            </a:r>
            <a:r>
              <a:rPr lang="ru-RU" sz="15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на сайте журнала:</a:t>
            </a:r>
            <a:r>
              <a:rPr lang="ru" sz="15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</a:t>
            </a:r>
            <a:r>
              <a:rPr lang="ru" sz="1500" u="sng" dirty="0">
                <a:solidFill>
                  <a:srgbClr val="3D85C6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nsr.jinr.int</a:t>
            </a:r>
            <a:endParaRPr lang="ru" sz="1500" u="sng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-"/>
            </a:pP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Дальнейшая </a:t>
            </a:r>
            <a:r>
              <a:rPr lang="ru-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отработка</a:t>
            </a: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и автоматизация всех процессов</a:t>
            </a:r>
            <a:endParaRPr sz="15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-"/>
            </a:pP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Наращивание репутации и получение всех атрибутов </a:t>
            </a:r>
            <a:r>
              <a:rPr lang="ru" sz="1500" u="sng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очень хорошего</a:t>
            </a: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 журнала через несколько лет</a:t>
            </a:r>
            <a:r>
              <a:rPr lang="ru-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. Самое главное для этого – качественные статьи.</a:t>
            </a:r>
            <a:endParaRPr sz="15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309</Words>
  <Application>Microsoft Office PowerPoint</Application>
  <PresentationFormat>On-screen Show (16:9)</PresentationFormat>
  <Paragraphs>35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Roboto</vt:lpstr>
      <vt:lpstr>Roboto Light</vt:lpstr>
      <vt:lpstr>Simple Light</vt:lpstr>
      <vt:lpstr>PowerPoint Presentation</vt:lpstr>
      <vt:lpstr>Отчет</vt:lpstr>
      <vt:lpstr>Планы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7</cp:revision>
  <dcterms:modified xsi:type="dcterms:W3CDTF">2025-07-10T07:29:27Z</dcterms:modified>
</cp:coreProperties>
</file>