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ppt/slideLayouts/slideLayout24.xml" ContentType="application/vnd.openxmlformats-officedocument.presentationml.slideLayout+xml"/>
  <Override PartName="/ppt/theme/theme2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2" r:id="rId13"/>
    <p:sldMasterId id="2147483674" r:id="rId14"/>
    <p:sldMasterId id="2147483676" r:id="rId15"/>
    <p:sldMasterId id="2147483678" r:id="rId16"/>
    <p:sldMasterId id="2147483680" r:id="rId17"/>
    <p:sldMasterId id="2147483682" r:id="rId18"/>
    <p:sldMasterId id="2147483684" r:id="rId19"/>
    <p:sldMasterId id="2147483686" r:id="rId20"/>
    <p:sldMasterId id="2147483688" r:id="rId21"/>
    <p:sldMasterId id="2147483690" r:id="rId22"/>
    <p:sldMasterId id="2147483692" r:id="rId23"/>
    <p:sldMasterId id="2147483694" r:id="rId24"/>
  </p:sldMasterIdLst>
  <p:sldIdLst>
    <p:sldId id="256" r:id="rId25"/>
    <p:sldId id="260" r:id="rId26"/>
    <p:sldId id="263" r:id="rId27"/>
    <p:sldId id="261" r:id="rId28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D1"/>
    <a:srgbClr val="CE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2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4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7CD6B2E-D748-498F-8526-65CF197FE094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9"/>
          </p:nvPr>
        </p:nvSpPr>
        <p:spPr/>
        <p:txBody>
          <a:bodyPr/>
          <a:lstStyle/>
          <a:p>
            <a:fld id="{7BFC6278-E7B6-4BE6-AB1C-DD5549A52D6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2"/>
          </p:nvPr>
        </p:nvSpPr>
        <p:spPr/>
        <p:txBody>
          <a:bodyPr/>
          <a:lstStyle/>
          <a:p>
            <a:fld id="{CAE68DFC-6AD1-4CB0-8604-AAC0C67FF1E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5"/>
          </p:nvPr>
        </p:nvSpPr>
        <p:spPr/>
        <p:txBody>
          <a:bodyPr/>
          <a:lstStyle/>
          <a:p>
            <a:fld id="{314FDFCA-AA68-4A49-8D8A-E72D4B27BEA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8"/>
          </p:nvPr>
        </p:nvSpPr>
        <p:spPr/>
        <p:txBody>
          <a:bodyPr/>
          <a:lstStyle/>
          <a:p>
            <a:fld id="{AFCB239C-B0CC-4924-BBEF-620F59D103D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1"/>
          </p:nvPr>
        </p:nvSpPr>
        <p:spPr/>
        <p:txBody>
          <a:bodyPr/>
          <a:lstStyle/>
          <a:p>
            <a:fld id="{E6458731-FB17-47DF-A951-C294D721D16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4"/>
          </p:nvPr>
        </p:nvSpPr>
        <p:spPr/>
        <p:txBody>
          <a:bodyPr/>
          <a:lstStyle/>
          <a:p>
            <a:fld id="{DF0F5516-FB46-4849-B810-14B8F8236B1C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7"/>
          </p:nvPr>
        </p:nvSpPr>
        <p:spPr/>
        <p:txBody>
          <a:bodyPr/>
          <a:lstStyle/>
          <a:p>
            <a:fld id="{EB1DBDD9-52EB-4E76-80A6-D9956FE6EB0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0"/>
          </p:nvPr>
        </p:nvSpPr>
        <p:spPr/>
        <p:txBody>
          <a:bodyPr/>
          <a:lstStyle/>
          <a:p>
            <a:fld id="{C81B8212-E8D6-4C08-A0EC-7B2CB6C0D75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5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3"/>
          </p:nvPr>
        </p:nvSpPr>
        <p:spPr/>
        <p:txBody>
          <a:bodyPr/>
          <a:lstStyle/>
          <a:p>
            <a:fld id="{5D923A87-11AF-4790-B6E2-C55FC4E61B06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5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6"/>
          </p:nvPr>
        </p:nvSpPr>
        <p:spPr/>
        <p:txBody>
          <a:bodyPr/>
          <a:lstStyle/>
          <a:p>
            <a:fld id="{5C5E34F4-6351-4925-BABE-C8941A510B7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5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DD27109-027F-47D5-8E58-CF4D703C08E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9"/>
          </p:nvPr>
        </p:nvSpPr>
        <p:spPr/>
        <p:txBody>
          <a:bodyPr/>
          <a:lstStyle/>
          <a:p>
            <a:fld id="{B9BDD779-1346-4D75-98F4-C2B0679666F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2"/>
          </p:nvPr>
        </p:nvSpPr>
        <p:spPr/>
        <p:txBody>
          <a:bodyPr/>
          <a:lstStyle/>
          <a:p>
            <a:fld id="{6BDEE19C-7BD4-492C-8F0D-DBEBD271ECA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5"/>
          </p:nvPr>
        </p:nvSpPr>
        <p:spPr/>
        <p:txBody>
          <a:bodyPr/>
          <a:lstStyle/>
          <a:p>
            <a:fld id="{AA2A1563-9814-4E67-BE3D-F3D80502C5F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8"/>
          </p:nvPr>
        </p:nvSpPr>
        <p:spPr/>
        <p:txBody>
          <a:bodyPr/>
          <a:lstStyle/>
          <a:p>
            <a:fld id="{2380C10B-CBC6-4727-B8B6-88D2CF72C6E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1"/>
          </p:nvPr>
        </p:nvSpPr>
        <p:spPr/>
        <p:txBody>
          <a:bodyPr/>
          <a:lstStyle/>
          <a:p>
            <a:fld id="{02F1ABEE-C94C-43D3-B977-AF1ED45BDCA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7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B66AE4EE-0011-4206-9208-AEC541568473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1E74370-353F-4D36-B89C-2DE56F2C99B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E7AD4A12-434E-425C-9F27-DF41453F663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E87EF239-454A-432C-8EAE-F975A84556B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B5553ED5-DA4C-451C-8859-6B2E45F423C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3"/>
          </p:nvPr>
        </p:nvSpPr>
        <p:spPr/>
        <p:txBody>
          <a:bodyPr/>
          <a:lstStyle/>
          <a:p>
            <a:fld id="{7D49AA68-13E5-407D-9750-727B6A1703D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lstStyle/>
          <a:p>
            <a:fld id="{E39FD6E0-D842-4DD9-8821-46C38AB588C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AAE00D0-E232-4CAC-8956-77C25E569765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71" name="PlaceHolder 5"/>
          <p:cNvSpPr>
            <a:spLocks noGrp="1"/>
          </p:cNvSpPr>
          <p:nvPr>
            <p:ph type="ftr" idx="28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2" name="PlaceHolder 6"/>
          <p:cNvSpPr>
            <a:spLocks noGrp="1"/>
          </p:cNvSpPr>
          <p:nvPr>
            <p:ph type="sldNum" idx="29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63C9314D-BA28-4439-979D-8F1B25882D3D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7"/>
          <p:cNvSpPr>
            <a:spLocks noGrp="1"/>
          </p:cNvSpPr>
          <p:nvPr>
            <p:ph type="dt" idx="30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82" name="PlaceHolder 5"/>
          <p:cNvSpPr>
            <a:spLocks noGrp="1"/>
          </p:cNvSpPr>
          <p:nvPr>
            <p:ph type="ftr" idx="3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sldNum" idx="3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09249CD-E0BE-413F-B354-77E78EC1BB41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dt" idx="3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93" name="PlaceHolder 5"/>
          <p:cNvSpPr>
            <a:spLocks noGrp="1"/>
          </p:cNvSpPr>
          <p:nvPr>
            <p:ph type="ftr" idx="34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sldNum" idx="35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04B03AC-95DD-40D6-8FF7-F8A63C83DA1F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dt" idx="36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ftr" idx="37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sldNum" idx="38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2A434DA4-762E-497E-BCC9-9B7B98EB8C9B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dt" idx="39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0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0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08" name="PlaceHolder 4"/>
          <p:cNvSpPr>
            <a:spLocks noGrp="1"/>
          </p:cNvSpPr>
          <p:nvPr>
            <p:ph type="ftr" idx="40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sldNum" idx="41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D71408C6-9ECA-42B0-8B1E-95DF5FEA9D9C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" name="PlaceHolder 6"/>
          <p:cNvSpPr>
            <a:spLocks noGrp="1"/>
          </p:cNvSpPr>
          <p:nvPr>
            <p:ph type="dt" idx="42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ftr" idx="43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 type="sldNum" idx="44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6F08B23C-5DCA-4429-9A08-A0526FFDD7CD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" name="PlaceHolder 8"/>
          <p:cNvSpPr>
            <a:spLocks noGrp="1"/>
          </p:cNvSpPr>
          <p:nvPr>
            <p:ph type="dt" idx="45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3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3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3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34" name="PlaceHolder 8"/>
          <p:cNvSpPr>
            <a:spLocks noGrp="1"/>
          </p:cNvSpPr>
          <p:nvPr>
            <p:ph type="ftr" idx="46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5" name="PlaceHolder 9"/>
          <p:cNvSpPr>
            <a:spLocks noGrp="1"/>
          </p:cNvSpPr>
          <p:nvPr>
            <p:ph type="sldNum" idx="47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1631B59-28FD-41D2-A258-C04FF619C6D2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6" name="PlaceHolder 10"/>
          <p:cNvSpPr>
            <a:spLocks noGrp="1"/>
          </p:cNvSpPr>
          <p:nvPr>
            <p:ph type="dt" idx="48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8" name="PlaceHolder 2"/>
          <p:cNvSpPr>
            <a:spLocks noGrp="1"/>
          </p:cNvSpPr>
          <p:nvPr>
            <p:ph type="ftr" idx="49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sldNum" idx="50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4DD59DE-48A1-48C9-BA7C-5DB65D32A4AF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dt" idx="51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45" name="PlaceHolder 3"/>
          <p:cNvSpPr>
            <a:spLocks noGrp="1"/>
          </p:cNvSpPr>
          <p:nvPr>
            <p:ph type="ftr" idx="52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sldNum" idx="53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A284E57-DA6C-4795-BCE3-BC5CE61E6B16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dt" idx="54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53" name="PlaceHolder 4"/>
          <p:cNvSpPr>
            <a:spLocks noGrp="1"/>
          </p:cNvSpPr>
          <p:nvPr>
            <p:ph type="ftr" idx="55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sldNum" idx="56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300CDB7-3198-4B29-B6FB-4E1FEE90D627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5" name="PlaceHolder 6"/>
          <p:cNvSpPr>
            <a:spLocks noGrp="1"/>
          </p:cNvSpPr>
          <p:nvPr>
            <p:ph type="dt" idx="57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72413B8-52A5-4C10-A955-4CB081E3164F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6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60" name="PlaceHolder 2"/>
          <p:cNvSpPr>
            <a:spLocks noGrp="1"/>
          </p:cNvSpPr>
          <p:nvPr>
            <p:ph type="ftr" idx="58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sldNum" idx="59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052F5395-138F-4A43-A7C5-51C95AA3099E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dt" idx="60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ftr" idx="6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sldNum" idx="6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6221ED20-0B19-47D8-AFFD-9DCDCDC0750C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dt" idx="6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71" name="PlaceHolder 5"/>
          <p:cNvSpPr>
            <a:spLocks noGrp="1"/>
          </p:cNvSpPr>
          <p:nvPr>
            <p:ph type="ftr" idx="64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6"/>
          <p:cNvSpPr>
            <a:spLocks noGrp="1"/>
          </p:cNvSpPr>
          <p:nvPr>
            <p:ph type="sldNum" idx="65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F8AF298B-F40F-4E89-96A7-2C0C263552D6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3" name="PlaceHolder 7"/>
          <p:cNvSpPr>
            <a:spLocks noGrp="1"/>
          </p:cNvSpPr>
          <p:nvPr>
            <p:ph type="dt" idx="66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82" name="PlaceHolder 5"/>
          <p:cNvSpPr>
            <a:spLocks noGrp="1"/>
          </p:cNvSpPr>
          <p:nvPr>
            <p:ph type="ftr" idx="67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3" name="PlaceHolder 6"/>
          <p:cNvSpPr>
            <a:spLocks noGrp="1"/>
          </p:cNvSpPr>
          <p:nvPr>
            <p:ph type="sldNum" idx="68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73512915-C9E8-4FD9-A40C-1E95F949B47D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4" name="PlaceHolder 7"/>
          <p:cNvSpPr>
            <a:spLocks noGrp="1"/>
          </p:cNvSpPr>
          <p:nvPr>
            <p:ph type="dt" idx="69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9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9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93" name="PlaceHolder 5"/>
          <p:cNvSpPr>
            <a:spLocks noGrp="1"/>
          </p:cNvSpPr>
          <p:nvPr>
            <p:ph type="ftr" idx="70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4" name="PlaceHolder 6"/>
          <p:cNvSpPr>
            <a:spLocks noGrp="1"/>
          </p:cNvSpPr>
          <p:nvPr>
            <p:ph type="sldNum" idx="71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E7E6F15-D492-4AD9-B541-92A3ED32C9B3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5" name="PlaceHolder 7"/>
          <p:cNvSpPr>
            <a:spLocks noGrp="1"/>
          </p:cNvSpPr>
          <p:nvPr>
            <p:ph type="dt" idx="72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392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111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19" name="PlaceHolder 6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7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7438A455-ED22-46B2-86A2-F7029839DBCA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8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26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34" name="PlaceHolder 8"/>
          <p:cNvSpPr>
            <a:spLocks noGrp="1"/>
          </p:cNvSpPr>
          <p:nvPr>
            <p:ph type="ftr" idx="10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9"/>
          <p:cNvSpPr>
            <a:spLocks noGrp="1"/>
          </p:cNvSpPr>
          <p:nvPr>
            <p:ph type="sldNum" idx="11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A646586-3540-4D20-B4F5-53D1C12C0B3D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10"/>
          <p:cNvSpPr>
            <a:spLocks noGrp="1"/>
          </p:cNvSpPr>
          <p:nvPr>
            <p:ph type="dt" idx="12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8" name="PlaceHolder 2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sldNum" idx="14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DC8AE7B8-6F6F-467C-A8DD-624D60CC6A1E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dt" idx="15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45" name="PlaceHolder 3"/>
          <p:cNvSpPr>
            <a:spLocks noGrp="1"/>
          </p:cNvSpPr>
          <p:nvPr>
            <p:ph type="ftr" idx="16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sldNum" idx="17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08D239C0-3937-44A9-B795-11959EFF90D1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dt" idx="18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chemeClr val="dk1"/>
                </a:solidFill>
                <a:latin typeface="Arial"/>
              </a:rPr>
              <a:t>Seventh Outline Level</a:t>
            </a:r>
          </a:p>
        </p:txBody>
      </p:sp>
      <p:sp>
        <p:nvSpPr>
          <p:cNvPr id="53" name="PlaceHolder 4"/>
          <p:cNvSpPr>
            <a:spLocks noGrp="1"/>
          </p:cNvSpPr>
          <p:nvPr>
            <p:ph type="ftr" idx="19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sldNum" idx="20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15FB3DB-302D-4442-BCE8-76CA9F8F7B96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PlaceHolder 6"/>
          <p:cNvSpPr>
            <a:spLocks noGrp="1"/>
          </p:cNvSpPr>
          <p:nvPr>
            <p:ph type="dt" idx="21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chemeClr val="dk1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0" name="PlaceHolder 2"/>
          <p:cNvSpPr>
            <a:spLocks noGrp="1"/>
          </p:cNvSpPr>
          <p:nvPr>
            <p:ph type="ftr" idx="22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sldNum" idx="23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EF8CBA95-33BA-4F9A-BD17-BD725DB6A23A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dt" idx="24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ftr" idx="25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ldNum" idx="26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3617C63-33E3-48C9-A7C5-A93793857965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dt" idx="27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Box 9"/>
          <p:cNvSpPr/>
          <p:nvPr/>
        </p:nvSpPr>
        <p:spPr>
          <a:xfrm>
            <a:off x="3503280" y="1173072"/>
            <a:ext cx="5185440" cy="3319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6760" tIns="43560" rIns="86760" bIns="43560" anchor="t">
            <a:spAutoFit/>
          </a:bodyPr>
          <a:lstStyle/>
          <a:p>
            <a:pPr algn="ctr" defTabSz="914400">
              <a:lnSpc>
                <a:spcPct val="100000"/>
              </a:lnSpc>
            </a:pP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3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Memberships of the PACs</a:t>
            </a:r>
            <a:endParaRPr lang="ru-RU" sz="32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Acad.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Grigory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V. 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Trubnikov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Box 2"/>
          <p:cNvSpPr/>
          <p:nvPr/>
        </p:nvSpPr>
        <p:spPr>
          <a:xfrm>
            <a:off x="443344" y="278941"/>
            <a:ext cx="8063347" cy="5763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914400">
              <a:lnSpc>
                <a:spcPct val="150000"/>
              </a:lnSpc>
            </a:pPr>
            <a:r>
              <a:rPr lang="en-US" sz="2400" b="1" strike="noStrike" spc="-100" dirty="0">
                <a:solidFill>
                  <a:srgbClr val="002060"/>
                </a:solidFill>
                <a:latin typeface="Arial"/>
                <a:ea typeface="DejaVu Sans"/>
              </a:rPr>
              <a:t>PAC for Particle Physics</a:t>
            </a:r>
            <a:endParaRPr lang="ru-RU" sz="2400" b="0" strike="noStrike" spc="-1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TextBox 6"/>
          <p:cNvSpPr/>
          <p:nvPr/>
        </p:nvSpPr>
        <p:spPr>
          <a:xfrm>
            <a:off x="443344" y="1058849"/>
            <a:ext cx="8063347" cy="21222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sz="1600" b="1" strike="noStrike" spc="-1" dirty="0">
                <a:solidFill>
                  <a:srgbClr val="002060"/>
                </a:solidFill>
                <a:ea typeface="DejaVu Sans"/>
              </a:rPr>
              <a:t>Prof</a:t>
            </a:r>
            <a:r>
              <a:rPr lang="ru-RU" sz="1600" b="1" strike="noStrike" spc="-1" dirty="0">
                <a:solidFill>
                  <a:srgbClr val="002060"/>
                </a:solidFill>
                <a:ea typeface="DejaVu Sans"/>
              </a:rPr>
              <a:t>.</a:t>
            </a:r>
            <a:r>
              <a:rPr lang="en-US" sz="1600" b="1" strike="noStrike" spc="-1" dirty="0">
                <a:solidFill>
                  <a:srgbClr val="002060"/>
                </a:solidFill>
                <a:ea typeface="DejaVu Sans"/>
              </a:rPr>
              <a:t> RUBTSOV </a:t>
            </a:r>
            <a:r>
              <a:rPr lang="en-US" sz="1600" b="1" strike="noStrike" spc="-1" dirty="0" err="1">
                <a:solidFill>
                  <a:srgbClr val="002060"/>
                </a:solidFill>
                <a:ea typeface="DejaVu Sans"/>
              </a:rPr>
              <a:t>Grigory</a:t>
            </a:r>
            <a:r>
              <a:rPr lang="en-US" sz="1600" b="1" strike="noStrike" spc="-1" dirty="0">
                <a:solidFill>
                  <a:srgbClr val="002060"/>
                </a:solidFill>
                <a:ea typeface="DejaVu Sans"/>
              </a:rPr>
              <a:t> </a:t>
            </a:r>
            <a:r>
              <a:rPr lang="en-US" sz="1600" b="1" strike="noStrike" spc="-1" dirty="0" err="1">
                <a:solidFill>
                  <a:srgbClr val="002060"/>
                </a:solidFill>
                <a:ea typeface="DejaVu Sans"/>
              </a:rPr>
              <a:t>Igorevich</a:t>
            </a:r>
            <a:r>
              <a:rPr lang="en-US" sz="1600" b="1" spc="-1" dirty="0">
                <a:solidFill>
                  <a:srgbClr val="002060"/>
                </a:solidFill>
                <a:ea typeface="DejaVu Sans"/>
              </a:rPr>
              <a:t> </a:t>
            </a:r>
            <a:r>
              <a:rPr lang="en-US" sz="1600" strike="noStrike" spc="-1" dirty="0">
                <a:ea typeface="DejaVu Sans"/>
              </a:rPr>
              <a:t>(Corresponding Member of the Russian Academy of Sciences)</a:t>
            </a:r>
            <a:r>
              <a:rPr lang="ru-RU" sz="1600" strike="noStrike" spc="-1" dirty="0">
                <a:ea typeface="DejaVu Sans"/>
              </a:rPr>
              <a:t> </a:t>
            </a:r>
            <a:r>
              <a:rPr lang="en-US" sz="1600" b="0" strike="noStrike" spc="-1" dirty="0">
                <a:solidFill>
                  <a:srgbClr val="000000"/>
                </a:solidFill>
                <a:ea typeface="DejaVu Sans"/>
              </a:rPr>
              <a:t>as a new member of the PAC for Particle Physics for a term of three years.</a:t>
            </a:r>
            <a:endParaRPr lang="ru-RU" sz="1600" b="0" strike="noStrike" spc="-1" dirty="0">
              <a:solidFill>
                <a:srgbClr val="00000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sz="1600" b="0" strike="noStrike" spc="-1" dirty="0">
                <a:solidFill>
                  <a:srgbClr val="000000"/>
                </a:solidFill>
                <a:ea typeface="DejaVu Sans"/>
              </a:rPr>
              <a:t>Prof.</a:t>
            </a:r>
            <a:r>
              <a:rPr lang="ru-RU" sz="1600" b="0" strike="noStrike" spc="-1" dirty="0">
                <a:solidFill>
                  <a:srgbClr val="000000"/>
                </a:solidFill>
                <a:ea typeface="DejaVu Sans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ea typeface="DejaVu Sans"/>
              </a:rPr>
              <a:t>Rubtsov</a:t>
            </a:r>
            <a:r>
              <a:rPr lang="en-US" sz="1600" b="0" strike="noStrike" spc="-1" dirty="0">
                <a:solidFill>
                  <a:srgbClr val="000000"/>
                </a:solidFill>
                <a:ea typeface="DejaVu Sans"/>
              </a:rPr>
              <a:t> </a:t>
            </a:r>
            <a:r>
              <a:rPr lang="en-US" sz="1600" spc="-1" dirty="0">
                <a:solidFill>
                  <a:srgbClr val="000000"/>
                </a:solidFill>
              </a:rPr>
              <a:t>graduated from Lomonosov Moscow State University in 2004, received his PhD in physics and mathematics in 2007 and Doctor of Science in physics and mathematics in 2016.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sz="1600" dirty="0">
                <a:effectLst/>
              </a:rPr>
              <a:t>In 20</a:t>
            </a:r>
            <a:r>
              <a:rPr lang="ru-RU" sz="1600" dirty="0">
                <a:effectLst/>
              </a:rPr>
              <a:t>18</a:t>
            </a:r>
            <a:r>
              <a:rPr lang="en-US" sz="1600" dirty="0">
                <a:effectLst/>
              </a:rPr>
              <a:t>, Prof. </a:t>
            </a:r>
            <a:r>
              <a:rPr lang="en-US" sz="1600" dirty="0" err="1">
                <a:effectLst/>
              </a:rPr>
              <a:t>Rubtsov</a:t>
            </a:r>
            <a:r>
              <a:rPr lang="en-US" sz="1600" dirty="0">
                <a:effectLst/>
              </a:rPr>
              <a:t> became a</a:t>
            </a:r>
            <a:r>
              <a:rPr lang="ru-RU" sz="1600" dirty="0">
                <a:effectLst/>
              </a:rPr>
              <a:t> </a:t>
            </a:r>
            <a:r>
              <a:rPr lang="en-US" sz="1600" dirty="0">
                <a:effectLst/>
              </a:rPr>
              <a:t>Professor of the Russian Academy of Sciences</a:t>
            </a:r>
            <a:r>
              <a:rPr lang="ru-RU" sz="1600" dirty="0">
                <a:effectLst/>
              </a:rPr>
              <a:t> </a:t>
            </a:r>
            <a:r>
              <a:rPr lang="en-US" sz="1600" dirty="0">
                <a:effectLst/>
              </a:rPr>
              <a:t>and in 2025 he became </a:t>
            </a:r>
            <a:r>
              <a:rPr lang="en-US" sz="1600" spc="-1" dirty="0">
                <a:solidFill>
                  <a:srgbClr val="000000"/>
                </a:solidFill>
              </a:rPr>
              <a:t>Corresponding Member of the Russian Academy of Sciences.</a:t>
            </a:r>
            <a:endParaRPr lang="ru-RU" sz="1600" spc="-1" dirty="0">
              <a:solidFill>
                <a:srgbClr val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67EAE-B0CD-4B29-B91B-1AE39F71562B}"/>
              </a:ext>
            </a:extLst>
          </p:cNvPr>
          <p:cNvSpPr/>
          <p:nvPr/>
        </p:nvSpPr>
        <p:spPr>
          <a:xfrm>
            <a:off x="443344" y="3630786"/>
            <a:ext cx="11176002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sz="1600" dirty="0">
                <a:highlight>
                  <a:srgbClr val="FFFFFF"/>
                </a:highlight>
              </a:rPr>
              <a:t>Since November 2014, he has been Deputy Director for Research of the Institute for Nuclear Research of the Russian Academy of Sciences (Moscow)</a:t>
            </a:r>
            <a:r>
              <a:rPr lang="ru-RU" sz="1600" spc="-1" dirty="0">
                <a:solidFill>
                  <a:srgbClr val="000000"/>
                </a:solidFill>
                <a:highlight>
                  <a:srgbClr val="FFFFFF"/>
                </a:highlight>
              </a:rPr>
              <a:t>.</a:t>
            </a:r>
            <a:endParaRPr lang="en-US" sz="1600" spc="-1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sz="1600" dirty="0">
                <a:highlight>
                  <a:srgbClr val="FFFFFF"/>
                </a:highlight>
              </a:rPr>
              <a:t>Since December 2018, Head of the Laboratory for big data analysis in particle physics and astrophysics INR RAS.</a:t>
            </a:r>
            <a:endParaRPr lang="ru-RU" sz="1600" dirty="0">
              <a:highlight>
                <a:srgbClr val="FFFFFF"/>
              </a:highlight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sz="1600" dirty="0">
                <a:highlight>
                  <a:srgbClr val="FFFFFF"/>
                </a:highlight>
              </a:rPr>
              <a:t>Since March 2022, Head of the Department of High Energy Leptons and Neutrino Astrophysics INR RAS.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sz="1600" dirty="0">
                <a:highlight>
                  <a:srgbClr val="FFFFFF"/>
                </a:highlight>
              </a:rPr>
              <a:t>Prof</a:t>
            </a:r>
            <a:r>
              <a:rPr lang="ru-RU" sz="1600" dirty="0">
                <a:highlight>
                  <a:srgbClr val="FFFFFF"/>
                </a:highlight>
              </a:rPr>
              <a:t>.</a:t>
            </a:r>
            <a:r>
              <a:rPr lang="en-US" sz="1600" dirty="0">
                <a:highlight>
                  <a:srgbClr val="FFFFFF"/>
                </a:highlight>
              </a:rPr>
              <a:t> </a:t>
            </a:r>
            <a:r>
              <a:rPr lang="en-US" sz="1600" dirty="0" err="1">
                <a:effectLst/>
              </a:rPr>
              <a:t>Rubtsov</a:t>
            </a:r>
            <a:r>
              <a:rPr lang="en-US" sz="1600" dirty="0">
                <a:highlight>
                  <a:srgbClr val="FFFFFF"/>
                </a:highlight>
              </a:rPr>
              <a:t> has received such awards as</a:t>
            </a:r>
            <a:r>
              <a:rPr lang="ru-RU" sz="1600" dirty="0">
                <a:highlight>
                  <a:srgbClr val="FFFFFF"/>
                </a:highlight>
              </a:rPr>
              <a:t> </a:t>
            </a:r>
            <a:r>
              <a:rPr lang="en-US" sz="1600" dirty="0">
                <a:highlight>
                  <a:srgbClr val="FFFFFF"/>
                </a:highlight>
              </a:rPr>
              <a:t>Grant of the Russian Science Foundation</a:t>
            </a:r>
            <a:r>
              <a:rPr lang="ru-RU" sz="1600" dirty="0">
                <a:highlight>
                  <a:srgbClr val="FFFFFF"/>
                </a:highlight>
              </a:rPr>
              <a:t>, </a:t>
            </a:r>
            <a:r>
              <a:rPr lang="en-US" sz="1600" dirty="0">
                <a:highlight>
                  <a:srgbClr val="FFFFFF"/>
                </a:highlight>
              </a:rPr>
              <a:t>Grant of the Inter-University Research Program of the Institute for Cosmic Ray Research of the University of Tokyo, PI</a:t>
            </a:r>
            <a:r>
              <a:rPr lang="ru-RU" sz="1600" dirty="0">
                <a:highlight>
                  <a:srgbClr val="FFFFFF"/>
                </a:highlight>
              </a:rPr>
              <a:t>, </a:t>
            </a:r>
            <a:r>
              <a:rPr lang="en-US" sz="1600" dirty="0">
                <a:highlight>
                  <a:srgbClr val="FFFFFF"/>
                </a:highlight>
              </a:rPr>
              <a:t>Medal for the 300th Anniversary of the Russian Academy of Sciences</a:t>
            </a:r>
            <a:r>
              <a:rPr lang="ru-RU" sz="1600" dirty="0">
                <a:highlight>
                  <a:srgbClr val="FFFFFF"/>
                </a:highlight>
              </a:rPr>
              <a:t>.</a:t>
            </a:r>
            <a:endParaRPr lang="en-GB" sz="1600" dirty="0">
              <a:highlight>
                <a:srgbClr val="FFFFFF"/>
              </a:highlight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GB" sz="1600" dirty="0">
                <a:highlight>
                  <a:srgbClr val="FFFFFF"/>
                </a:highlight>
              </a:rPr>
              <a:t>Prof. </a:t>
            </a:r>
            <a:r>
              <a:rPr lang="en-US" sz="1600" dirty="0" err="1">
                <a:effectLst/>
              </a:rPr>
              <a:t>Rubtsov</a:t>
            </a:r>
            <a:r>
              <a:rPr lang="en-US" sz="1600" dirty="0">
                <a:effectLst/>
              </a:rPr>
              <a:t> </a:t>
            </a:r>
            <a:r>
              <a:rPr lang="en-GB" sz="1600" dirty="0">
                <a:highlight>
                  <a:srgbClr val="FFFFFF"/>
                </a:highlight>
              </a:rPr>
              <a:t>has </a:t>
            </a:r>
            <a:r>
              <a:rPr lang="en-US" sz="1600" dirty="0">
                <a:highlight>
                  <a:srgbClr val="FFFFFF"/>
                </a:highlight>
              </a:rPr>
              <a:t>246 scientific papers (H-index: 37), including 5 copyright certificates.</a:t>
            </a:r>
            <a:endParaRPr lang="en-GB" sz="1600" dirty="0">
              <a:highlight>
                <a:srgbClr val="FFFFFF"/>
              </a:highlight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02315A-0872-4AA6-B91C-011E5EED4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881" y="567139"/>
            <a:ext cx="2558465" cy="25584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>
            <a:extLst>
              <a:ext uri="{FF2B5EF4-FFF2-40B4-BE49-F238E27FC236}">
                <a16:creationId xmlns:a16="http://schemas.microsoft.com/office/drawing/2014/main" id="{5BFE086F-4FD7-491F-B129-350F1BF309D7}"/>
              </a:ext>
            </a:extLst>
          </p:cNvPr>
          <p:cNvSpPr/>
          <p:nvPr/>
        </p:nvSpPr>
        <p:spPr>
          <a:xfrm>
            <a:off x="9016582" y="567139"/>
            <a:ext cx="2602764" cy="2602764"/>
          </a:xfrm>
          <a:prstGeom prst="ellipse">
            <a:avLst/>
          </a:prstGeom>
          <a:solidFill>
            <a:srgbClr val="D1D1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4B1C01E-65E6-4B15-81BE-823F9FC744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167" b="99500" l="1000" r="94167">
                        <a14:foregroundMark x1="35667" y1="9167" x2="55000" y2="8167"/>
                        <a14:foregroundMark x1="55000" y1="8167" x2="64333" y2="12500"/>
                        <a14:foregroundMark x1="35667" y1="8833" x2="33833" y2="10333"/>
                        <a14:foregroundMark x1="35000" y1="60000" x2="8000" y2="78000"/>
                        <a14:foregroundMark x1="64667" y1="61000" x2="94167" y2="73500"/>
                        <a14:foregroundMark x1="38167" y1="61000" x2="26667" y2="83500"/>
                        <a14:foregroundMark x1="26667" y1="83500" x2="85500" y2="77500"/>
                        <a14:foregroundMark x1="85500" y1="77500" x2="43333" y2="89500"/>
                        <a14:foregroundMark x1="43333" y1="89500" x2="67167" y2="88833"/>
                        <a14:foregroundMark x1="67167" y1="88833" x2="37333" y2="98333"/>
                        <a14:foregroundMark x1="37333" y1="98333" x2="55167" y2="73000"/>
                        <a14:foregroundMark x1="55167" y1="73000" x2="76500" y2="69333"/>
                        <a14:foregroundMark x1="76500" y1="69333" x2="37333" y2="80833"/>
                        <a14:foregroundMark x1="37333" y1="80833" x2="57500" y2="80667"/>
                        <a14:foregroundMark x1="57500" y1="80667" x2="35667" y2="77333"/>
                        <a14:foregroundMark x1="35667" y1="77333" x2="57333" y2="78333"/>
                        <a14:foregroundMark x1="57333" y1="78333" x2="14167" y2="80000"/>
                        <a14:foregroundMark x1="14167" y1="80000" x2="42833" y2="93000"/>
                        <a14:foregroundMark x1="42833" y1="93000" x2="90667" y2="85500"/>
                        <a14:foregroundMark x1="90667" y1="85500" x2="9333" y2="96000"/>
                        <a14:foregroundMark x1="9333" y1="96000" x2="6500" y2="95500"/>
                        <a14:foregroundMark x1="58500" y1="97833" x2="37500" y2="98500"/>
                        <a14:foregroundMark x1="57000" y1="98167" x2="53500" y2="99500"/>
                        <a14:foregroundMark x1="58833" y1="97167" x2="52167" y2="99500"/>
                        <a14:foregroundMark x1="6667" y1="75167" x2="1000" y2="79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582" y="567139"/>
            <a:ext cx="2602764" cy="2602764"/>
          </a:xfrm>
          <a:prstGeom prst="ellipse">
            <a:avLst/>
          </a:prstGeom>
        </p:spPr>
      </p:pic>
      <p:sp>
        <p:nvSpPr>
          <p:cNvPr id="214" name="TextBox 2"/>
          <p:cNvSpPr/>
          <p:nvPr/>
        </p:nvSpPr>
        <p:spPr>
          <a:xfrm>
            <a:off x="443344" y="278941"/>
            <a:ext cx="8063347" cy="5763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914400">
              <a:lnSpc>
                <a:spcPct val="150000"/>
              </a:lnSpc>
            </a:pPr>
            <a:r>
              <a:rPr lang="en-US" sz="2400" b="1" strike="noStrike" spc="-100" dirty="0">
                <a:solidFill>
                  <a:srgbClr val="002060"/>
                </a:solidFill>
                <a:latin typeface="Arial"/>
                <a:ea typeface="DejaVu Sans"/>
              </a:rPr>
              <a:t>PAC for Particle Physics</a:t>
            </a:r>
            <a:endParaRPr lang="ru-RU" sz="2400" b="0" strike="noStrike" spc="-1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TextBox 6"/>
          <p:cNvSpPr/>
          <p:nvPr/>
        </p:nvSpPr>
        <p:spPr>
          <a:xfrm>
            <a:off x="443344" y="1058849"/>
            <a:ext cx="8063347" cy="2183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Prof</a:t>
            </a:r>
            <a:r>
              <a:rPr lang="ru-RU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.</a:t>
            </a:r>
            <a:r>
              <a:rPr lang="en-US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en-US" b="1" spc="-1" dirty="0">
                <a:solidFill>
                  <a:srgbClr val="002060"/>
                </a:solidFill>
                <a:latin typeface="Arial"/>
              </a:rPr>
              <a:t>Hamlet G. Mkrtchyan</a:t>
            </a:r>
            <a:r>
              <a:rPr lang="en-US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(</a:t>
            </a:r>
            <a:r>
              <a:rPr lang="en-US" spc="-1" dirty="0" err="1">
                <a:solidFill>
                  <a:srgbClr val="000000"/>
                </a:solidFill>
              </a:rPr>
              <a:t>A.I.Alikhanyan</a:t>
            </a:r>
            <a:r>
              <a:rPr lang="en-US" spc="-1" dirty="0">
                <a:solidFill>
                  <a:srgbClr val="000000"/>
                </a:solidFill>
              </a:rPr>
              <a:t> National Science Laboratory (AANL)</a:t>
            </a:r>
            <a:r>
              <a:rPr lang="ru-RU" b="0" strike="noStrike" spc="-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DejaVu Sans"/>
              </a:rPr>
              <a:t>, </a:t>
            </a:r>
            <a:r>
              <a:rPr lang="en-US" b="0" strike="noStrike" spc="-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DejaVu Sans"/>
              </a:rPr>
              <a:t>Y</a:t>
            </a:r>
            <a:r>
              <a:rPr lang="en-US" spc="-1" dirty="0">
                <a:solidFill>
                  <a:srgbClr val="000000"/>
                </a:solidFill>
              </a:rPr>
              <a:t>erevan, Armenia</a:t>
            </a: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) as a new member of the PAC for Particle Physics for a term of three years.</a:t>
            </a:r>
            <a:endParaRPr lang="ru-RU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Prof. </a:t>
            </a:r>
            <a:r>
              <a:rPr lang="en-US" spc="-1" dirty="0">
                <a:solidFill>
                  <a:srgbClr val="000000"/>
                </a:solidFill>
              </a:rPr>
              <a:t>Mkrtchyan graduated from Yerevan State University (1964), received his PhD at JINR (1973) and his Dr. </a:t>
            </a:r>
            <a:r>
              <a:rPr lang="en-US" spc="-1" dirty="0" err="1">
                <a:solidFill>
                  <a:srgbClr val="000000"/>
                </a:solidFill>
              </a:rPr>
              <a:t>Hab</a:t>
            </a:r>
            <a:r>
              <a:rPr lang="en-US" spc="-1" dirty="0">
                <a:solidFill>
                  <a:srgbClr val="000000"/>
                </a:solidFill>
              </a:rPr>
              <a:t> in 2008 from Yerevan Physics Institute for the study of the structure of hadrons and quark-hadron duality with electrons up to 6 GeV energies.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67EAE-B0CD-4B29-B91B-1AE39F71562B}"/>
              </a:ext>
            </a:extLst>
          </p:cNvPr>
          <p:cNvSpPr/>
          <p:nvPr/>
        </p:nvSpPr>
        <p:spPr>
          <a:xfrm>
            <a:off x="443344" y="3450095"/>
            <a:ext cx="11176002" cy="29224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spc="-1" dirty="0">
                <a:solidFill>
                  <a:srgbClr val="000000"/>
                </a:solidFill>
              </a:rPr>
              <a:t>Prof. Mkrtchyan has been working in the Yerevan Physics Institute (currently known as AANL) since 1964.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spc="-1" dirty="0">
                <a:solidFill>
                  <a:srgbClr val="000000"/>
                </a:solidFill>
              </a:rPr>
              <a:t>In 1964−1974 he worked in DLNP JINR.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US" spc="-1" dirty="0">
                <a:solidFill>
                  <a:srgbClr val="000000"/>
                </a:solidFill>
              </a:rPr>
              <a:t>Since 2021, Prof. Mkrtchyan is a m</a:t>
            </a:r>
            <a:r>
              <a:rPr lang="en-GB" dirty="0"/>
              <a:t>ember of the NICA SPD Collaboration, leader of the AANL group.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GB" dirty="0"/>
              <a:t>Also, h</a:t>
            </a:r>
            <a:r>
              <a:rPr lang="en-US" dirty="0"/>
              <a:t>e </a:t>
            </a:r>
            <a:r>
              <a:rPr lang="en-US" spc="-1" dirty="0">
                <a:solidFill>
                  <a:srgbClr val="000000"/>
                </a:solidFill>
              </a:rPr>
              <a:t>takes part in </a:t>
            </a:r>
            <a:r>
              <a:rPr lang="en-GB" dirty="0"/>
              <a:t>assembling PbWO4 calorimeter for Hall C Neutral Particle Spectrometer (NPS), performs R&amp;D studies, design and construction prototypes of </a:t>
            </a:r>
            <a:r>
              <a:rPr lang="en-GB" dirty="0" err="1"/>
              <a:t>EEEMCal</a:t>
            </a:r>
            <a:r>
              <a:rPr lang="en-GB" dirty="0"/>
              <a:t> calorimeter for the Electron-Ion Collider </a:t>
            </a:r>
            <a:r>
              <a:rPr lang="en-GB" dirty="0" err="1"/>
              <a:t>ePIC</a:t>
            </a:r>
            <a:r>
              <a:rPr lang="en-GB" dirty="0"/>
              <a:t> project, participates in </a:t>
            </a:r>
            <a:r>
              <a:rPr lang="en-GB" dirty="0" err="1"/>
              <a:t>JLab</a:t>
            </a:r>
            <a:r>
              <a:rPr lang="en-GB" dirty="0"/>
              <a:t> Hall C Pion-LT, Pt-SIDIS, R-SIDIS and CSV experiments and their on-line and off-line data analysis.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0" algn="l"/>
              </a:tabLst>
            </a:pPr>
            <a:r>
              <a:rPr lang="en-GB" dirty="0"/>
              <a:t>Prof. </a:t>
            </a:r>
            <a:r>
              <a:rPr lang="en-US" spc="-1" dirty="0">
                <a:solidFill>
                  <a:srgbClr val="000000"/>
                </a:solidFill>
              </a:rPr>
              <a:t>Mkrtchyan has high publication activity indicators: citations (11489), h-index (53), i10-index (115).</a:t>
            </a:r>
            <a:endParaRPr lang="en-GB" dirty="0"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1174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Box 2"/>
          <p:cNvSpPr/>
          <p:nvPr/>
        </p:nvSpPr>
        <p:spPr>
          <a:xfrm>
            <a:off x="1000920" y="2891118"/>
            <a:ext cx="1019016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The JINR Directorate asks the Scientific Council</a:t>
            </a:r>
            <a:endParaRPr lang="ru-RU" sz="3200" b="1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to approve </a:t>
            </a:r>
            <a:r>
              <a:rPr lang="en-US" sz="3200" b="1" spc="-1" dirty="0" err="1">
                <a:solidFill>
                  <a:srgbClr val="000000"/>
                </a:solidFill>
                <a:latin typeface="Arial"/>
                <a:ea typeface="DejaVu Sans"/>
              </a:rPr>
              <a:t>th</a:t>
            </a:r>
            <a:r>
              <a:rPr lang="en-GB" sz="3200" b="1" spc="-1" dirty="0">
                <a:solidFill>
                  <a:srgbClr val="000000"/>
                </a:solidFill>
                <a:latin typeface="Arial"/>
                <a:ea typeface="DejaVu Sans"/>
              </a:rPr>
              <a:t>is</a:t>
            </a:r>
            <a:r>
              <a:rPr lang="en-US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proposal</a:t>
            </a:r>
            <a:endParaRPr lang="ru-RU" sz="3200" b="1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3419</TotalTime>
  <Words>477</Words>
  <Application>Microsoft Office PowerPoint</Application>
  <PresentationFormat>Широкоэкранный</PresentationFormat>
  <Paragraphs>28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24</vt:i4>
      </vt:variant>
      <vt:variant>
        <vt:lpstr>Заголовки слайдов</vt:lpstr>
      </vt:variant>
      <vt:variant>
        <vt:i4>4</vt:i4>
      </vt:variant>
    </vt:vector>
  </HeadingPairs>
  <TitlesOfParts>
    <vt:vector size="33" baseType="lpstr">
      <vt:lpstr>Arial</vt:lpstr>
      <vt:lpstr>Calibri</vt:lpstr>
      <vt:lpstr>Symbol</vt:lpstr>
      <vt:lpstr>Times New Roman</vt:lpstr>
      <vt:lpstr>Wingdings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yulia@jinr.ru</dc:creator>
  <dc:description/>
  <cp:lastModifiedBy>yulia@jinr.ru</cp:lastModifiedBy>
  <cp:revision>155</cp:revision>
  <dcterms:created xsi:type="dcterms:W3CDTF">2022-09-20T06:48:41Z</dcterms:created>
  <dcterms:modified xsi:type="dcterms:W3CDTF">2025-09-04T08:39:12Z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6</vt:i4>
  </property>
</Properties>
</file>