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43977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73" autoAdjust="0"/>
  </p:normalViewPr>
  <p:slideViewPr>
    <p:cSldViewPr>
      <p:cViewPr varScale="1">
        <p:scale>
          <a:sx n="78" d="100"/>
          <a:sy n="78" d="100"/>
        </p:scale>
        <p:origin x="1530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17BF32E1-2C02-439F-B216-CE3CE5E50DA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5A83AF4-03C2-4693-B4EB-DB667B2532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858E62-2209-49FE-9F43-80DDB88CB3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Tahoma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1C3CAD8-C033-440A-B27D-557F98C6C5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Tahoma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5DFB351-61AA-4941-886E-013895CB667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Tahoma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0A284DC-B572-4C23-9CAD-B057EA96B8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fld id="{2DAFDAC8-68DB-4F81-ABDB-ACF80039A6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2864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665B4D2-E32F-42A3-AD1A-B942D771D4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6A9AA676-FCE8-4764-A4DA-D2B1B257792F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8DA743D-6105-46D2-8003-8F2B2654C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A3880A2-DAE1-4DB4-A9A9-12DC7DB37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F815C045-3ED4-4424-BE97-8E55A640D9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F4D2E26-F8C4-485C-A330-40FBB5EF2AC2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9C1E9B42-8180-4F4F-A9BE-198818EE0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9BF0FA45-85A8-4CD4-AC55-3C41AB90F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609539" indent="0" algn="ctr">
              <a:buNone/>
              <a:defRPr/>
            </a:lvl2pPr>
            <a:lvl3pPr marL="1219078" indent="0" algn="ctr">
              <a:buNone/>
              <a:defRPr/>
            </a:lvl3pPr>
            <a:lvl4pPr marL="1828617" indent="0" algn="ctr">
              <a:buNone/>
              <a:defRPr/>
            </a:lvl4pPr>
            <a:lvl5pPr marL="2438156" indent="0" algn="ctr">
              <a:buNone/>
              <a:defRPr/>
            </a:lvl5pPr>
            <a:lvl6pPr marL="3047695" indent="0" algn="ctr">
              <a:buNone/>
              <a:defRPr/>
            </a:lvl6pPr>
            <a:lvl7pPr marL="3657234" indent="0" algn="ctr">
              <a:buNone/>
              <a:defRPr/>
            </a:lvl7pPr>
            <a:lvl8pPr marL="4266773" indent="0" algn="ctr">
              <a:buNone/>
              <a:defRPr/>
            </a:lvl8pPr>
            <a:lvl9pPr marL="48763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E17CA-63B1-454F-A892-7545B7AF06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D43AF4-618C-49A0-989F-AB023B862D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BE3F2-386E-4BB1-A3CB-55490469A8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C798-D2A1-49B9-B9A4-D9A043CE59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4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B1B92-3267-4C54-8585-241D15C033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93992-454E-4583-B955-5921827BAE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C3A7A-6237-45F7-93DD-AAA384E96F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2083B-5183-4347-B2A2-2909D8197E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1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0133" y="301625"/>
            <a:ext cx="3022362" cy="58499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2" y="301625"/>
            <a:ext cx="8866018" cy="5849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751C3-A757-40A8-9C0E-0608AB0215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64483-194A-4C86-8C59-ED86E886C5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ABFBF-751B-4834-85D2-0DA62AC666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A3C60-AA92-489A-AAF7-DFDE86B8BF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23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32" y="301626"/>
            <a:ext cx="12091564" cy="1260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71DDA9-5083-452E-B061-4EC8A58024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51B1A-DD28-43F8-9A27-8D38AF9A26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AC0BE-05D5-4DA0-8C20-CAA76C6361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BF2A6-5AE8-4443-8C82-922A0879A2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60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C2DC5-9373-4693-89C4-2F20AC7437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8E202-9A15-4CCA-A164-554E71F9FF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EE132-D665-4578-B71A-9BFBA2A2DC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F9631-56AE-421D-A5C0-8D2D669F2C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78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539" indent="0">
              <a:buNone/>
              <a:defRPr sz="2400"/>
            </a:lvl2pPr>
            <a:lvl3pPr marL="1219078" indent="0">
              <a:buNone/>
              <a:defRPr sz="2133"/>
            </a:lvl3pPr>
            <a:lvl4pPr marL="1828617" indent="0">
              <a:buNone/>
              <a:defRPr sz="1866"/>
            </a:lvl4pPr>
            <a:lvl5pPr marL="2438156" indent="0">
              <a:buNone/>
              <a:defRPr sz="1866"/>
            </a:lvl5pPr>
            <a:lvl6pPr marL="3047695" indent="0">
              <a:buNone/>
              <a:defRPr sz="1866"/>
            </a:lvl6pPr>
            <a:lvl7pPr marL="3657234" indent="0">
              <a:buNone/>
              <a:defRPr sz="1866"/>
            </a:lvl7pPr>
            <a:lvl8pPr marL="4266773" indent="0">
              <a:buNone/>
              <a:defRPr sz="1866"/>
            </a:lvl8pPr>
            <a:lvl9pPr marL="4876312" indent="0">
              <a:buNone/>
              <a:defRPr sz="1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CEC4E-21FE-44DA-AD96-575D8EE30C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F1AE5-D269-4865-B9DE-8CD558F725F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2399E-DE1B-41E7-9C4A-F21E7F6DB0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6EA40-81AE-4A73-85B8-8F598478CD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23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1" y="1768475"/>
            <a:ext cx="5943132" cy="4383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7248" y="1768475"/>
            <a:ext cx="5945248" cy="4383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D4B82E-4AF7-44CC-8337-0D9BD2D462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D9BE94-5246-473C-9DCB-D84994E807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086F97-E24D-4716-BA8F-645C9B256F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35812-44DE-459C-A37B-836EB1BDF2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4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BD71959-87B3-4002-9B6C-35883E605D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414847A-D89B-4149-B256-350E64BAD0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329266D-547A-427B-AACF-73D0FD616C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8EA2B-C82A-43D8-A898-BB32ADB804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9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BD46A75-9010-4BCF-8FDF-67766E7554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FF5F8-0D80-40F2-BA06-07646CFDE91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318B8-1D7F-46A5-9C41-9F4F275E27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BB9D4-9564-4DF8-AAD6-418393EEDE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39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45E093B-23E0-4713-AEAF-2A4056D4E3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260F43-5096-4A25-9C9C-FA57C9C202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217D1F-2FFC-4780-A0F7-91467D030F9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DB5DA-E015-4795-B100-9325CFC2CA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08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788D9B-9895-4A21-B9A7-FCCD40835E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AB8950-9F50-494C-BA92-7E31B190B4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1442524-A33C-4DD2-8E9D-2D2258EB51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6BB2E-E4D6-4794-A500-2D9B26E4F0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95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4266"/>
            </a:lvl1pPr>
            <a:lvl2pPr marL="609539" indent="0">
              <a:buNone/>
              <a:defRPr sz="3733"/>
            </a:lvl2pPr>
            <a:lvl3pPr marL="1219078" indent="0">
              <a:buNone/>
              <a:defRPr sz="3200"/>
            </a:lvl3pPr>
            <a:lvl4pPr marL="1828617" indent="0">
              <a:buNone/>
              <a:defRPr sz="2666"/>
            </a:lvl4pPr>
            <a:lvl5pPr marL="2438156" indent="0">
              <a:buNone/>
              <a:defRPr sz="2666"/>
            </a:lvl5pPr>
            <a:lvl6pPr marL="3047695" indent="0">
              <a:buNone/>
              <a:defRPr sz="2666"/>
            </a:lvl6pPr>
            <a:lvl7pPr marL="3657234" indent="0">
              <a:buNone/>
              <a:defRPr sz="2666"/>
            </a:lvl7pPr>
            <a:lvl8pPr marL="4266773" indent="0">
              <a:buNone/>
              <a:defRPr sz="2666"/>
            </a:lvl8pPr>
            <a:lvl9pPr marL="4876312" indent="0">
              <a:buNone/>
              <a:defRPr sz="2666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FC5CB6-609F-4E3E-BD1D-D51A6C1B2A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99F8E8-8C59-4B84-A8CC-3BA96B7C61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25F610-3F59-4667-A328-F7B1D88EEF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58BB3-F257-454E-AA01-7F216C591D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07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BCC767E-A41A-4E54-BD6F-21350AEA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0932" y="301626"/>
            <a:ext cx="1209156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E173C02-04E6-4852-8954-B2C32F6FF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2" y="1768475"/>
            <a:ext cx="12091564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8A1D9C9-DCED-4D99-A03B-DB525B62123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70932" y="6886576"/>
            <a:ext cx="3128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buFont typeface="Times New Roman" pitchFamily="16" charset="0"/>
              <a:buNone/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</a:tabLst>
              <a:defRPr sz="1866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Tahoma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EC7F5D-A757-45A9-9B8B-389647BDE36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597038" y="6886576"/>
            <a:ext cx="425839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buFont typeface="Times New Roman" pitchFamily="16" charset="0"/>
              <a:buNone/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  <a:tab pos="3593741" algn="l"/>
                <a:tab pos="4192698" algn="l"/>
              </a:tabLst>
              <a:defRPr sz="1866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Tahoma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876635-38FE-4836-94DA-9DDF300D78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636426" y="6886576"/>
            <a:ext cx="3128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</a:tabLst>
              <a:defRPr sz="1866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fld id="{EEBB88E4-357D-4C7C-9491-07C6BEFF982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9895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66">
          <a:solidFill>
            <a:srgbClr val="000000"/>
          </a:solidFill>
          <a:latin typeface="+mj-lt"/>
          <a:ea typeface="+mj-ea"/>
          <a:cs typeface="+mj-cs"/>
        </a:defRPr>
      </a:lvl1pPr>
      <a:lvl2pPr algn="ctr" defTabSz="59895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66">
          <a:solidFill>
            <a:srgbClr val="000000"/>
          </a:solidFill>
          <a:latin typeface="Arial" charset="0"/>
          <a:ea typeface="SimSun" charset="-122"/>
        </a:defRPr>
      </a:lvl2pPr>
      <a:lvl3pPr algn="ctr" defTabSz="59895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66">
          <a:solidFill>
            <a:srgbClr val="000000"/>
          </a:solidFill>
          <a:latin typeface="Arial" charset="0"/>
          <a:ea typeface="SimSun" charset="-122"/>
        </a:defRPr>
      </a:lvl3pPr>
      <a:lvl4pPr algn="ctr" defTabSz="59895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66">
          <a:solidFill>
            <a:srgbClr val="000000"/>
          </a:solidFill>
          <a:latin typeface="Arial" charset="0"/>
          <a:ea typeface="SimSun" charset="-122"/>
        </a:defRPr>
      </a:lvl4pPr>
      <a:lvl5pPr algn="ctr" defTabSz="59895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66">
          <a:solidFill>
            <a:srgbClr val="000000"/>
          </a:solidFill>
          <a:latin typeface="Arial" charset="0"/>
          <a:ea typeface="SimSun" charset="-122"/>
        </a:defRPr>
      </a:lvl5pPr>
      <a:lvl6pPr marL="3352465" indent="-304770" algn="ctr" defTabSz="5989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ea typeface="SimSun" charset="-122"/>
        </a:defRPr>
      </a:lvl6pPr>
      <a:lvl7pPr marL="3962004" indent="-304770" algn="ctr" defTabSz="5989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ea typeface="SimSun" charset="-122"/>
        </a:defRPr>
      </a:lvl7pPr>
      <a:lvl8pPr marL="4571543" indent="-304770" algn="ctr" defTabSz="5989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ea typeface="SimSun" charset="-122"/>
        </a:defRPr>
      </a:lvl8pPr>
      <a:lvl9pPr marL="5181082" indent="-304770" algn="ctr" defTabSz="5989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457154" indent="-457154" algn="l" defTabSz="598957" rtl="0" eaLnBrk="0" fontAlgn="base" hangingPunct="0">
        <a:lnSpc>
          <a:spcPct val="93000"/>
        </a:lnSpc>
        <a:spcBef>
          <a:spcPts val="1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66">
          <a:solidFill>
            <a:srgbClr val="000000"/>
          </a:solidFill>
          <a:latin typeface="+mn-lt"/>
          <a:ea typeface="+mn-ea"/>
          <a:cs typeface="+mn-cs"/>
        </a:defRPr>
      </a:lvl1pPr>
      <a:lvl2pPr marL="990501" indent="-380962" algn="l" defTabSz="598957" rtl="0" eaLnBrk="0" fontAlgn="base" hangingPunct="0">
        <a:lnSpc>
          <a:spcPct val="93000"/>
        </a:lnSpc>
        <a:spcBef>
          <a:spcPts val="151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33">
          <a:solidFill>
            <a:srgbClr val="000000"/>
          </a:solidFill>
          <a:latin typeface="+mn-lt"/>
          <a:ea typeface="+mn-ea"/>
        </a:defRPr>
      </a:lvl2pPr>
      <a:lvl3pPr marL="1523848" indent="-304770" algn="l" defTabSz="598957" rtl="0" eaLnBrk="0" fontAlgn="base" hangingPunct="0">
        <a:lnSpc>
          <a:spcPct val="93000"/>
        </a:lnSpc>
        <a:spcBef>
          <a:spcPts val="113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</a:defRPr>
      </a:lvl3pPr>
      <a:lvl4pPr marL="2133387" indent="-304770" algn="l" defTabSz="598957" rtl="0" eaLnBrk="0" fontAlgn="base" hangingPunct="0">
        <a:lnSpc>
          <a:spcPct val="93000"/>
        </a:lnSpc>
        <a:spcBef>
          <a:spcPts val="76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66">
          <a:solidFill>
            <a:srgbClr val="000000"/>
          </a:solidFill>
          <a:latin typeface="+mn-lt"/>
          <a:ea typeface="+mn-ea"/>
        </a:defRPr>
      </a:lvl4pPr>
      <a:lvl5pPr marL="2742926" indent="-304770" algn="l" defTabSz="598957" rtl="0" eaLnBrk="0" fontAlgn="base" hangingPunct="0">
        <a:lnSpc>
          <a:spcPct val="93000"/>
        </a:lnSpc>
        <a:spcBef>
          <a:spcPts val="38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66">
          <a:solidFill>
            <a:srgbClr val="000000"/>
          </a:solidFill>
          <a:latin typeface="+mn-lt"/>
          <a:ea typeface="+mn-ea"/>
        </a:defRPr>
      </a:lvl5pPr>
      <a:lvl6pPr marL="3352465" indent="-304770" algn="l" defTabSz="598957" rtl="0" fontAlgn="base" hangingPunct="0">
        <a:lnSpc>
          <a:spcPct val="93000"/>
        </a:lnSpc>
        <a:spcBef>
          <a:spcPts val="38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66">
          <a:solidFill>
            <a:srgbClr val="000000"/>
          </a:solidFill>
          <a:latin typeface="+mn-lt"/>
          <a:ea typeface="+mn-ea"/>
        </a:defRPr>
      </a:lvl6pPr>
      <a:lvl7pPr marL="3962004" indent="-304770" algn="l" defTabSz="598957" rtl="0" fontAlgn="base" hangingPunct="0">
        <a:lnSpc>
          <a:spcPct val="93000"/>
        </a:lnSpc>
        <a:spcBef>
          <a:spcPts val="38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66">
          <a:solidFill>
            <a:srgbClr val="000000"/>
          </a:solidFill>
          <a:latin typeface="+mn-lt"/>
          <a:ea typeface="+mn-ea"/>
        </a:defRPr>
      </a:lvl7pPr>
      <a:lvl8pPr marL="4571543" indent="-304770" algn="l" defTabSz="598957" rtl="0" fontAlgn="base" hangingPunct="0">
        <a:lnSpc>
          <a:spcPct val="93000"/>
        </a:lnSpc>
        <a:spcBef>
          <a:spcPts val="38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66">
          <a:solidFill>
            <a:srgbClr val="000000"/>
          </a:solidFill>
          <a:latin typeface="+mn-lt"/>
          <a:ea typeface="+mn-ea"/>
        </a:defRPr>
      </a:lvl8pPr>
      <a:lvl9pPr marL="5181082" indent="-304770" algn="l" defTabSz="598957" rtl="0" fontAlgn="base" hangingPunct="0">
        <a:lnSpc>
          <a:spcPct val="93000"/>
        </a:lnSpc>
        <a:spcBef>
          <a:spcPts val="38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66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B0D8006-1846-45DC-8B51-AB5DF7D773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83141" y="1955778"/>
            <a:ext cx="10873492" cy="2146187"/>
          </a:xfrm>
        </p:spPr>
        <p:txBody>
          <a:bodyPr/>
          <a:lstStyle/>
          <a:p>
            <a:pPr eaLnBrk="1">
              <a:spcBef>
                <a:spcPts val="2666"/>
              </a:spcBef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  <a:tab pos="3593741" algn="l"/>
                <a:tab pos="4192698" algn="l"/>
                <a:tab pos="4791654" algn="l"/>
                <a:tab pos="5390612" algn="l"/>
                <a:tab pos="5989568" algn="l"/>
                <a:tab pos="6588525" algn="l"/>
                <a:tab pos="7187481" algn="l"/>
                <a:tab pos="7786439" algn="l"/>
                <a:tab pos="8385395" algn="l"/>
                <a:tab pos="8984352" algn="l"/>
                <a:tab pos="9583308" algn="l"/>
                <a:tab pos="10182266" algn="l"/>
                <a:tab pos="10781222" algn="l"/>
                <a:tab pos="11380179" algn="l"/>
                <a:tab pos="11979135" algn="l"/>
              </a:tabLst>
            </a:pPr>
            <a:r>
              <a:rPr lang="en-US" altLang="ru-RU" sz="4266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Awarding </a:t>
            </a:r>
            <a:r>
              <a:rPr lang="en-US" altLang="ru-RU" sz="4266" b="1" dirty="0">
                <a:solidFill>
                  <a:schemeClr val="accent2"/>
                </a:solidFill>
                <a:cs typeface="Arial" panose="020B0604020202020204" pitchFamily="34" charset="0"/>
              </a:rPr>
              <a:t>of the </a:t>
            </a:r>
            <a:r>
              <a:rPr lang="en-US" altLang="ru-RU" sz="4266" b="1" dirty="0" err="1">
                <a:solidFill>
                  <a:schemeClr val="accent2"/>
                </a:solidFill>
                <a:cs typeface="Arial" panose="020B0604020202020204" pitchFamily="34" charset="0"/>
              </a:rPr>
              <a:t>V.Dzhelepov</a:t>
            </a:r>
            <a:r>
              <a:rPr lang="en-US" altLang="ru-RU" sz="4266" b="1" dirty="0">
                <a:solidFill>
                  <a:schemeClr val="accent2"/>
                </a:solidFill>
                <a:cs typeface="Arial" panose="020B0604020202020204" pitchFamily="34" charset="0"/>
              </a:rPr>
              <a:t> Prize </a:t>
            </a:r>
            <a:br>
              <a:rPr lang="en-US" altLang="ru-RU" sz="4266" b="1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altLang="ru-RU" sz="4266" b="1" dirty="0">
                <a:solidFill>
                  <a:schemeClr val="accent2"/>
                </a:solidFill>
                <a:cs typeface="Arial" panose="020B0604020202020204" pitchFamily="34" charset="0"/>
              </a:rPr>
              <a:t>for 202</a:t>
            </a:r>
            <a:r>
              <a:rPr lang="ru-RU" altLang="ru-RU" sz="4266" b="1" dirty="0">
                <a:solidFill>
                  <a:schemeClr val="accent2"/>
                </a:solidFill>
                <a:cs typeface="Arial" panose="020B0604020202020204" pitchFamily="34" charset="0"/>
              </a:rPr>
              <a:t>4</a:t>
            </a:r>
            <a:endParaRPr lang="en-US" altLang="ru-RU" sz="4266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DCAD967-1962-493A-B130-2239A793793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7117" y="4097186"/>
            <a:ext cx="11305540" cy="1881001"/>
          </a:xfrm>
        </p:spPr>
        <p:txBody>
          <a:bodyPr vert="horz" wrap="square" lIns="0" tIns="123265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eaLnBrk="1">
              <a:lnSpc>
                <a:spcPct val="100000"/>
              </a:lnSpc>
              <a:spcBef>
                <a:spcPts val="800"/>
              </a:spcBef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  <a:tab pos="3593741" algn="l"/>
                <a:tab pos="4192698" algn="l"/>
                <a:tab pos="4791654" algn="l"/>
                <a:tab pos="5390612" algn="l"/>
                <a:tab pos="5989568" algn="l"/>
                <a:tab pos="6588525" algn="l"/>
                <a:tab pos="7187481" algn="l"/>
                <a:tab pos="7786439" algn="l"/>
                <a:tab pos="8385395" algn="l"/>
                <a:tab pos="8984352" algn="l"/>
                <a:tab pos="9583308" algn="l"/>
                <a:tab pos="10182266" algn="l"/>
                <a:tab pos="10781222" algn="l"/>
                <a:tab pos="11380179" algn="l"/>
                <a:tab pos="11979135" algn="l"/>
              </a:tabLst>
            </a:pPr>
            <a:r>
              <a:rPr lang="en-US" altLang="ru-RU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G. </a:t>
            </a:r>
            <a:r>
              <a:rPr lang="en-US" altLang="ru-RU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Trubnikov</a:t>
            </a:r>
            <a:r>
              <a:rPr lang="en-US" altLang="ru-RU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altLang="ru-RU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N.Russakovich</a:t>
            </a:r>
            <a:endParaRPr lang="en-US" altLang="ru-RU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800"/>
              </a:spcBef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  <a:tab pos="3593741" algn="l"/>
                <a:tab pos="4192698" algn="l"/>
                <a:tab pos="4791654" algn="l"/>
                <a:tab pos="5390612" algn="l"/>
                <a:tab pos="5989568" algn="l"/>
                <a:tab pos="6588525" algn="l"/>
                <a:tab pos="7187481" algn="l"/>
                <a:tab pos="7786439" algn="l"/>
                <a:tab pos="8385395" algn="l"/>
                <a:tab pos="8984352" algn="l"/>
                <a:tab pos="9583308" algn="l"/>
                <a:tab pos="10182266" algn="l"/>
                <a:tab pos="10781222" algn="l"/>
                <a:tab pos="11380179" algn="l"/>
                <a:tab pos="11979135" algn="l"/>
              </a:tabLst>
            </a:pPr>
            <a:r>
              <a:rPr lang="en-US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r>
              <a:rPr lang="ru-RU" altLang="ru-RU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38</a:t>
            </a:r>
            <a:r>
              <a:rPr lang="en-US" altLang="ru-RU" sz="3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th</a:t>
            </a:r>
            <a:r>
              <a:rPr lang="en-US" altLang="ru-RU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session of the Scientific Council</a:t>
            </a:r>
          </a:p>
          <a:p>
            <a:pPr marL="0" indent="0" algn="ctr" eaLnBrk="1">
              <a:lnSpc>
                <a:spcPct val="100000"/>
              </a:lnSpc>
              <a:spcBef>
                <a:spcPts val="800"/>
              </a:spcBef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  <a:tab pos="3593741" algn="l"/>
                <a:tab pos="4192698" algn="l"/>
                <a:tab pos="4791654" algn="l"/>
                <a:tab pos="5390612" algn="l"/>
                <a:tab pos="5989568" algn="l"/>
                <a:tab pos="6588525" algn="l"/>
                <a:tab pos="7187481" algn="l"/>
                <a:tab pos="7786439" algn="l"/>
                <a:tab pos="8385395" algn="l"/>
                <a:tab pos="8984352" algn="l"/>
                <a:tab pos="9583308" algn="l"/>
                <a:tab pos="10182266" algn="l"/>
                <a:tab pos="10781222" algn="l"/>
                <a:tab pos="11380179" algn="l"/>
                <a:tab pos="11979135" algn="l"/>
              </a:tabLst>
            </a:pPr>
            <a:r>
              <a:rPr lang="ru-RU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15</a:t>
            </a:r>
            <a:r>
              <a:rPr lang="en-US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‒</a:t>
            </a:r>
            <a:r>
              <a:rPr lang="ru-RU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16</a:t>
            </a:r>
            <a:r>
              <a:rPr lang="en-US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 September 202</a:t>
            </a:r>
            <a:r>
              <a:rPr lang="ru-RU" altLang="ru-RU" sz="3200" dirty="0">
                <a:solidFill>
                  <a:schemeClr val="accent1"/>
                </a:solidFill>
                <a:cs typeface="Arial" panose="020B0604020202020204" pitchFamily="34" charset="0"/>
              </a:rPr>
              <a:t>5</a:t>
            </a:r>
            <a:endParaRPr lang="en-US" altLang="ru-RU" sz="3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C32977-CD0E-45F5-AF72-C2ED015CE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 b="12308"/>
          <a:stretch/>
        </p:blipFill>
        <p:spPr>
          <a:xfrm>
            <a:off x="10384438" y="1"/>
            <a:ext cx="2741150" cy="3355119"/>
          </a:xfrm>
          <a:prstGeom prst="rect">
            <a:avLst/>
          </a:prstGeom>
        </p:spPr>
      </p:pic>
      <p:sp>
        <p:nvSpPr>
          <p:cNvPr id="4098" name="Rectangle 1">
            <a:extLst>
              <a:ext uri="{FF2B5EF4-FFF2-40B4-BE49-F238E27FC236}">
                <a16:creationId xmlns:a16="http://schemas.microsoft.com/office/drawing/2014/main" id="{B4EE616B-00E5-4556-BEFD-B1E1569FFF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6261" y="124390"/>
            <a:ext cx="5229690" cy="1330492"/>
          </a:xfrm>
        </p:spPr>
        <p:txBody>
          <a:bodyPr vert="horz" wrap="square" lIns="90000" tIns="46800" rIns="126000" bIns="46800" numCol="1" anchor="ctr" anchorCtr="0" compatLnSpc="1">
            <a:prstTxWarp prst="textNoShape">
              <a:avLst/>
            </a:prstTxWarp>
          </a:bodyPr>
          <a:lstStyle/>
          <a:p>
            <a:pPr algn="l" eaLnBrk="1">
              <a:tabLst>
                <a:tab pos="598957" algn="l"/>
                <a:tab pos="1197914" algn="l"/>
                <a:tab pos="1796871" algn="l"/>
                <a:tab pos="2395827" algn="l"/>
                <a:tab pos="2994784" algn="l"/>
                <a:tab pos="3593741" algn="l"/>
                <a:tab pos="4192698" algn="l"/>
                <a:tab pos="4791654" algn="l"/>
                <a:tab pos="5390612" algn="l"/>
                <a:tab pos="5989568" algn="l"/>
                <a:tab pos="6588525" algn="l"/>
                <a:tab pos="7187481" algn="l"/>
                <a:tab pos="7786439" algn="l"/>
                <a:tab pos="8385395" algn="l"/>
                <a:tab pos="8984352" algn="l"/>
                <a:tab pos="9583308" algn="l"/>
                <a:tab pos="10182266" algn="l"/>
                <a:tab pos="10781222" algn="l"/>
                <a:tab pos="11380179" algn="l"/>
                <a:tab pos="11979135" algn="l"/>
              </a:tabLst>
            </a:pPr>
            <a:r>
              <a:rPr lang="en-US" altLang="ru-RU" sz="1600" b="1" dirty="0">
                <a:solidFill>
                  <a:schemeClr val="accent1"/>
                </a:solidFill>
                <a:latin typeface="+mn-lt"/>
              </a:rPr>
              <a:t>The V</a:t>
            </a:r>
            <a:r>
              <a:rPr lang="ru-RU" altLang="ru-RU" sz="1600" b="1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en-US" altLang="ru-RU" sz="1600" b="1" dirty="0" err="1">
                <a:solidFill>
                  <a:schemeClr val="accent1"/>
                </a:solidFill>
                <a:latin typeface="+mn-lt"/>
              </a:rPr>
              <a:t>Dzhelepov</a:t>
            </a:r>
            <a:r>
              <a:rPr lang="en-US" altLang="ru-RU" sz="1600" b="1" dirty="0">
                <a:solidFill>
                  <a:schemeClr val="accent1"/>
                </a:solidFill>
                <a:latin typeface="+mn-lt"/>
              </a:rPr>
              <a:t> Prize is awarded for outstanding achievements in the field of experimental and theoretical research addressing applied problems with the use of nuclear physics methods.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2716A118-67F0-4937-B17B-69178013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980" y="55719"/>
            <a:ext cx="2552783" cy="14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sz="14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The Jury composition:</a:t>
            </a:r>
          </a:p>
          <a:p>
            <a:pPr algn="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sz="1400" b="1" i="1" dirty="0" err="1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N.Russakovich</a:t>
            </a:r>
            <a:r>
              <a:rPr lang="en-US" altLang="ru-RU" sz="140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(Chair) </a:t>
            </a:r>
          </a:p>
          <a:p>
            <a:pPr algn="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sz="1400" b="1" i="1" dirty="0" err="1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E.Yakushev</a:t>
            </a:r>
            <a:endParaRPr lang="en-US" altLang="ru-RU" sz="1400" b="1" i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algn="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sz="1400" b="1" i="1" dirty="0" err="1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S.Dmitriev</a:t>
            </a:r>
            <a:endParaRPr lang="en-US" altLang="ru-RU" sz="1400" b="1" i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algn="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sz="1400" b="1" i="1" dirty="0" err="1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L.Kostov</a:t>
            </a:r>
            <a:endParaRPr lang="en-US" altLang="ru-RU" sz="1400" b="1" i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algn="r" eaLnBrk="1">
              <a:lnSpc>
                <a:spcPct val="100000"/>
              </a:lnSpc>
              <a:spcBef>
                <a:spcPts val="0"/>
              </a:spcBef>
            </a:pPr>
            <a:r>
              <a:rPr lang="en-US" altLang="ru-RU" sz="1400" b="1" i="1" dirty="0" err="1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E.Lychagin</a:t>
            </a:r>
            <a:endParaRPr lang="en-US" altLang="ru-RU" sz="3600" b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7" y="18088"/>
            <a:ext cx="1673033" cy="2196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2D2FB-8E56-4D11-84E7-D89337F0B594}"/>
              </a:ext>
            </a:extLst>
          </p:cNvPr>
          <p:cNvSpPr txBox="1"/>
          <p:nvPr/>
        </p:nvSpPr>
        <p:spPr>
          <a:xfrm>
            <a:off x="10392295" y="3033814"/>
            <a:ext cx="2733293" cy="321306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Dr. Marina </a:t>
            </a:r>
            <a:r>
              <a:rPr lang="en-US" sz="1600" b="1" dirty="0" err="1">
                <a:solidFill>
                  <a:schemeClr val="bg1"/>
                </a:solidFill>
              </a:rPr>
              <a:t>Frontasyeva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3E64B-3051-4B6B-A066-4044EBAB5C33}"/>
              </a:ext>
            </a:extLst>
          </p:cNvPr>
          <p:cNvSpPr txBox="1"/>
          <p:nvPr/>
        </p:nvSpPr>
        <p:spPr>
          <a:xfrm>
            <a:off x="2066262" y="1614150"/>
            <a:ext cx="82717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UNECE International Cooperative Programme (ICP) Vegetation in the framework of the United Nations Convention on Long-Range Transboundary Air Pollution was developed with the aim to identify the main polluted areas of Europe, produce regional maps and further develop the understanding of the long-range transboundary pollution.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BA91025-84F4-4B40-BAC2-802B08F4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7" y="2308879"/>
            <a:ext cx="1274909" cy="182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0A898D1F-47BF-41E0-A0E5-3E072254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3" y="3152276"/>
            <a:ext cx="1219480" cy="18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0">
            <a:extLst>
              <a:ext uri="{FF2B5EF4-FFF2-40B4-BE49-F238E27FC236}">
                <a16:creationId xmlns:a16="http://schemas.microsoft.com/office/drawing/2014/main" id="{731587FD-B423-40DE-AE73-E21FC60CD61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7" y="3970866"/>
            <a:ext cx="1279727" cy="18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сканирование0002">
            <a:extLst>
              <a:ext uri="{FF2B5EF4-FFF2-40B4-BE49-F238E27FC236}">
                <a16:creationId xmlns:a16="http://schemas.microsoft.com/office/drawing/2014/main" id="{9D28E8A2-AEED-4832-9A08-A93FC501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4" y="5003973"/>
            <a:ext cx="1274909" cy="18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4E4E512-C6E2-43B0-AB1B-EB998099A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8"/>
          <a:stretch/>
        </p:blipFill>
        <p:spPr bwMode="auto">
          <a:xfrm>
            <a:off x="296429" y="6048024"/>
            <a:ext cx="1289222" cy="1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FECC47-CCB9-407F-862A-A1C9EEBBECC2}"/>
              </a:ext>
            </a:extLst>
          </p:cNvPr>
          <p:cNvSpPr txBox="1"/>
          <p:nvPr/>
        </p:nvSpPr>
        <p:spPr>
          <a:xfrm>
            <a:off x="2484204" y="2723465"/>
            <a:ext cx="7843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Dr. Marina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Frontasyeva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 contributed significantly to the development of the programme by the assessment of heavy metals deposition in JINR member and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non-member 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countries using neutron activation analysis and moss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biomonitors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SimSun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4E9403-CB96-44B9-98DB-5BE293159F71}"/>
              </a:ext>
            </a:extLst>
          </p:cNvPr>
          <p:cNvSpPr txBox="1"/>
          <p:nvPr/>
        </p:nvSpPr>
        <p:spPr>
          <a:xfrm>
            <a:off x="2484204" y="3608034"/>
            <a:ext cx="10641384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Being the Coordinator of the United Nations air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programme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 Dr. Marina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Frontasyeva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, has significantly expanded the geography of countries</a:t>
            </a:r>
            <a:r>
              <a:rPr lang="ru-RU" sz="1600" b="1" dirty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participating in the </a:t>
            </a:r>
            <a:r>
              <a:rPr lang="en-US" sz="1600" b="1" dirty="0" err="1" smtClean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programme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  <a:ea typeface="SimSu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CC5A51-4A25-4226-BF41-13A9CEFE0FFE}"/>
              </a:ext>
            </a:extLst>
          </p:cNvPr>
          <p:cNvSpPr txBox="1"/>
          <p:nvPr/>
        </p:nvSpPr>
        <p:spPr>
          <a:xfrm>
            <a:off x="2415528" y="4342253"/>
            <a:ext cx="1064138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ru-RU" sz="1600" dirty="0">
                <a:solidFill>
                  <a:schemeClr val="accent1"/>
                </a:solidFill>
                <a:cs typeface="Arial" panose="020B0604020202020204" pitchFamily="34" charset="0"/>
              </a:rPr>
              <a:t>The above Jury has unanimously recommended as follows:</a:t>
            </a: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b="1" dirty="0" smtClean="0">
                <a:solidFill>
                  <a:schemeClr val="accent1"/>
                </a:solidFill>
              </a:rPr>
              <a:t>“to </a:t>
            </a:r>
            <a:r>
              <a:rPr lang="en-US" sz="1600" b="1" dirty="0">
                <a:solidFill>
                  <a:schemeClr val="accent1"/>
                </a:solidFill>
              </a:rPr>
              <a:t>award Dr. M</a:t>
            </a:r>
            <a:r>
              <a:rPr lang="ru-RU" sz="1600" b="1" dirty="0">
                <a:solidFill>
                  <a:schemeClr val="accent1"/>
                </a:solidFill>
              </a:rPr>
              <a:t>.</a:t>
            </a:r>
            <a:r>
              <a:rPr lang="en-US" sz="1600" b="1" dirty="0" err="1">
                <a:solidFill>
                  <a:schemeClr val="accent1"/>
                </a:solidFill>
              </a:rPr>
              <a:t>Frontasyeva</a:t>
            </a:r>
            <a:r>
              <a:rPr lang="en-US" sz="1600" b="1" dirty="0">
                <a:solidFill>
                  <a:schemeClr val="accent1"/>
                </a:solidFill>
              </a:rPr>
              <a:t> with the </a:t>
            </a:r>
            <a:r>
              <a:rPr lang="en-US" sz="1600" b="1" dirty="0" err="1">
                <a:solidFill>
                  <a:schemeClr val="accent1"/>
                </a:solidFill>
              </a:rPr>
              <a:t>V.Dzhelepov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Prize”</a:t>
            </a: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600" b="1" dirty="0">
              <a:solidFill>
                <a:schemeClr val="accent1"/>
              </a:solidFill>
            </a:endParaRP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1" i="1" dirty="0">
                <a:solidFill>
                  <a:schemeClr val="accent2"/>
                </a:solidFill>
              </a:rPr>
              <a:t>for her significant contribution to the development of international programme</a:t>
            </a:r>
            <a:endParaRPr lang="ru-RU" b="1" i="1" dirty="0">
              <a:solidFill>
                <a:schemeClr val="accent2"/>
              </a:solidFill>
            </a:endParaRP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1" i="1" dirty="0">
                <a:solidFill>
                  <a:schemeClr val="accent2"/>
                </a:solidFill>
              </a:rPr>
              <a:t>on the assessment of air quality using neutron activation </a:t>
            </a:r>
            <a:r>
              <a:rPr lang="en-US" b="1" i="1" dirty="0" smtClean="0">
                <a:solidFill>
                  <a:schemeClr val="accent2"/>
                </a:solidFill>
              </a:rPr>
              <a:t>analysis</a:t>
            </a:r>
            <a:r>
              <a:rPr lang="ru-RU" b="1" i="1" dirty="0" smtClean="0">
                <a:solidFill>
                  <a:schemeClr val="accent2"/>
                </a:solidFill>
              </a:rPr>
              <a:t>.</a:t>
            </a:r>
            <a:endParaRPr lang="en-US" b="1" i="1" dirty="0" smtClean="0">
              <a:solidFill>
                <a:schemeClr val="accent2"/>
              </a:solidFill>
            </a:endParaRP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600" b="1" i="1" dirty="0">
              <a:solidFill>
                <a:schemeClr val="accent2"/>
              </a:solidFill>
            </a:endParaRP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The Scientific Council </a:t>
            </a:r>
            <a:r>
              <a:rPr lang="en-US" dirty="0" smtClean="0"/>
              <a:t>at its 136</a:t>
            </a:r>
            <a:r>
              <a:rPr lang="en-US" baseline="30000" dirty="0" smtClean="0"/>
              <a:t>th</a:t>
            </a:r>
            <a:r>
              <a:rPr lang="en-US" dirty="0" smtClean="0"/>
              <a:t> session has approved </a:t>
            </a:r>
            <a:r>
              <a:rPr lang="en-US" dirty="0"/>
              <a:t>the Jury’s recommendations on the award of the V. </a:t>
            </a:r>
            <a:r>
              <a:rPr lang="en-US" dirty="0" err="1"/>
              <a:t>Dzhelepov</a:t>
            </a:r>
            <a:r>
              <a:rPr lang="en-US" dirty="0"/>
              <a:t> Prize </a:t>
            </a:r>
            <a:r>
              <a:rPr lang="en-US" dirty="0" smtClean="0"/>
              <a:t>for the year 2024 to </a:t>
            </a:r>
            <a:r>
              <a:rPr lang="en-US" dirty="0"/>
              <a:t>Marina </a:t>
            </a:r>
            <a:r>
              <a:rPr lang="en-US" dirty="0" err="1"/>
              <a:t>Frontasyeva</a:t>
            </a:r>
            <a:r>
              <a:rPr lang="en-US" dirty="0"/>
              <a:t> (FLNP, </a:t>
            </a:r>
            <a:r>
              <a:rPr lang="en-US" dirty="0" smtClean="0"/>
              <a:t>JINR).</a:t>
            </a: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600" b="1" i="1" dirty="0">
              <a:solidFill>
                <a:schemeClr val="accent2"/>
              </a:solidFill>
            </a:endParaRPr>
          </a:p>
          <a:p>
            <a:pPr algn="ctr" defTabSz="1007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dirty="0" smtClean="0">
                <a:solidFill>
                  <a:srgbClr val="FF0000"/>
                </a:solidFill>
              </a:rPr>
              <a:t>Congratulations!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JINR">
      <a:dk1>
        <a:sysClr val="windowText" lastClr="000000"/>
      </a:dk1>
      <a:lt1>
        <a:sysClr val="window" lastClr="FFFFFF"/>
      </a:lt1>
      <a:dk2>
        <a:srgbClr val="1C2545"/>
      </a:dk2>
      <a:lt2>
        <a:srgbClr val="E7E6E6"/>
      </a:lt2>
      <a:accent1>
        <a:srgbClr val="102D69"/>
      </a:accent1>
      <a:accent2>
        <a:srgbClr val="0086CB"/>
      </a:accent2>
      <a:accent3>
        <a:srgbClr val="E0DD17"/>
      </a:accent3>
      <a:accent4>
        <a:srgbClr val="2BB6B8"/>
      </a:accent4>
      <a:accent5>
        <a:srgbClr val="BCCEEC"/>
      </a:accent5>
      <a:accent6>
        <a:srgbClr val="005275"/>
      </a:accent6>
      <a:hlink>
        <a:srgbClr val="969696"/>
      </a:hlink>
      <a:folHlink>
        <a:srgbClr val="FFFFFF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241</Words>
  <Application>Microsoft Office PowerPoint</Application>
  <PresentationFormat>Произвольный</PresentationFormat>
  <Paragraphs>26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SimSun</vt:lpstr>
      <vt:lpstr>Arial</vt:lpstr>
      <vt:lpstr>Tahoma</vt:lpstr>
      <vt:lpstr>Times New Roman</vt:lpstr>
      <vt:lpstr>Тема Office</vt:lpstr>
      <vt:lpstr>Awarding of the V.Dzhelepov Prize  for 2024</vt:lpstr>
      <vt:lpstr>The V.Dzhelepov Prize is awarded for outstanding achievements in the field of experimental and theoretical research addressing applied problems with the use of nuclear physics methods.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Jury’s recommendations on the award of the Venedict Dzhelepov Prize  in 2018</dc:title>
  <dc:creator>Vadim Bednyakov</dc:creator>
  <cp:lastModifiedBy>Nikolai Rusakovich</cp:lastModifiedBy>
  <cp:revision>58</cp:revision>
  <cp:lastPrinted>1601-01-01T00:00:00Z</cp:lastPrinted>
  <dcterms:created xsi:type="dcterms:W3CDTF">2018-09-09T12:43:00Z</dcterms:created>
  <dcterms:modified xsi:type="dcterms:W3CDTF">2025-09-10T13:06:11Z</dcterms:modified>
</cp:coreProperties>
</file>