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21" r:id="rId3"/>
    <p:sldId id="907" r:id="rId4"/>
    <p:sldId id="892" r:id="rId5"/>
    <p:sldId id="911" r:id="rId6"/>
    <p:sldId id="909" r:id="rId7"/>
    <p:sldId id="914" r:id="rId8"/>
    <p:sldId id="913" r:id="rId9"/>
    <p:sldId id="910" r:id="rId10"/>
    <p:sldId id="912" r:id="rId11"/>
    <p:sldId id="895" r:id="rId12"/>
    <p:sldId id="91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dotov Alex" initials="FA" lastIdx="1" clrIdx="0">
    <p:extLst>
      <p:ext uri="{19B8F6BF-5375-455C-9EA6-DF929625EA0E}">
        <p15:presenceInfo xmlns:p15="http://schemas.microsoft.com/office/powerpoint/2012/main" userId="b5dd6737fdaa710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9999"/>
    <a:srgbClr val="0059FF"/>
    <a:srgbClr val="000070"/>
    <a:srgbClr val="6969A2"/>
    <a:srgbClr val="1D1DDF"/>
    <a:srgbClr val="95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51" autoAdjust="0"/>
    <p:restoredTop sz="87906" autoAdjust="0"/>
  </p:normalViewPr>
  <p:slideViewPr>
    <p:cSldViewPr snapToGrid="0" showGuides="1">
      <p:cViewPr varScale="1">
        <p:scale>
          <a:sx n="107" d="100"/>
          <a:sy n="107" d="100"/>
        </p:scale>
        <p:origin x="3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CCD6E-91F7-4C73-9EA1-0CE82DBDC99B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39E25-30D5-49EF-A605-52D20680C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78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42850-840C-4142-A97A-73952FFFB62C}" type="slidenum">
              <a:rPr lang="ru-BY" smtClean="0"/>
              <a:t>4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208180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84D9EC-251D-27DE-7459-762152A5A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E21769-D5FF-1DA9-23AD-BC65553B4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8E3CE-5DE7-DC10-B35A-FD9CFACA3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6714-3EBD-4E90-B52A-6BAC763CA3FA}" type="datetime1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AD2D95-C8F5-75B5-C1CB-A79F2CEB0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422391-E1F4-4AFD-B156-2B747A869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4918-DBC3-47E5-95BA-121B8B4C5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46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DF30-F425-384E-106D-9342CA08A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ED96F0-B3AF-7D7F-8067-EDE5B7806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515B76-4A13-2933-4071-DE46F5E21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3FFE-5504-4B1C-B9F8-C05C15A46CEB}" type="datetime1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CC237C-692E-40C0-B477-987205E3A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01CDF1-338F-F1D5-816C-E642F158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4918-DBC3-47E5-95BA-121B8B4C5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53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ED29255-5F03-E000-1D93-66A0C1A4C3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54C540-0F0A-63BE-A9D6-DDADB0F27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6CA2F5-E164-7BD5-CF31-71C586A2B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4E45-89F9-476B-9F41-00578BF0A87F}" type="datetime1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3B1119-3A51-AAFD-94EF-1F5960000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715CC2-32B0-E901-96DD-25AEBC4B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4918-DBC3-47E5-95BA-121B8B4C5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30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378AB-1A6E-7C20-609C-60646D426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010863-D46F-46EF-78CC-6B8963CB1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721774-F3E8-681E-CF0B-EFD57FB1C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3956-9C81-4288-BDC2-432DF0AC9489}" type="datetime1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640DE-F27D-FB5F-6AA0-008EA2DA9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850A4-1D9A-958A-EBC9-2C6F55401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4918-DBC3-47E5-95BA-121B8B4C5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1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92989D-E802-4314-8252-41F4C804C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ACCEDE-4F79-81C2-806F-4149BBAFB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814765-E3A3-FD3C-E253-9992D0B4C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42A4-A9DF-4E83-B1D7-AD644A3851CC}" type="datetime1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5481DB-B512-2360-885F-D60AC3B9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4F6547-C4D5-8D8B-5C16-98D446B81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4918-DBC3-47E5-95BA-121B8B4C5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19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FC34B-C329-D1BF-8111-B7C05F1E1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D04A1E-887C-EA5A-CF6F-F9D14AA2B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C3C48B-83FC-7BF3-DC52-A63134AE7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D385CA-2812-F670-F4C5-D701BCB12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242F0-D9EC-452A-86B9-2861F3F27880}" type="datetime1">
              <a:rPr lang="ru-RU" smtClean="0"/>
              <a:t>17.07.2025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243CAC-C65B-A0D7-CA5D-B3E9B6680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AAC4F2-8101-9FC3-6E4D-B1E104680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4918-DBC3-47E5-95BA-121B8B4C5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54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20D7A-3827-5916-BA22-001F54543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85D9AB-097C-FC39-2F61-9EB7D950F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F0859C-7A19-4BF3-AF55-ABF9747EC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D615A9-EFC8-26A0-DCE9-3D423E720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740C02E-72CB-D6CE-5748-28FBDF598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FB88FB-7C95-D168-212A-EF49145D0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016D1-EF54-4F0D-BE46-F12BD83687F1}" type="datetime1">
              <a:rPr lang="ru-RU" smtClean="0"/>
              <a:t>17.07.2025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D9D33F2-6965-B15D-814A-D26C4FEB0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2C92090-160B-8E2F-0438-13CC327AC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4918-DBC3-47E5-95BA-121B8B4C5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9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0FE54-3A9F-5DA7-501F-48A83805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B4020A-1C4C-1A4A-5DA9-6EF36F934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A300F-773C-449B-8F48-795D12EA55F0}" type="datetime1">
              <a:rPr lang="ru-RU" smtClean="0"/>
              <a:t>17.07.2025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432F61-B41B-AF4B-F557-B9557D839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004A90-5622-AE2E-AEC7-F1D8C114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4918-DBC3-47E5-95BA-121B8B4C5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52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1CAAA2-BC4F-3D88-A6EF-6E4CE4BFE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AB0B-06E8-4DEE-ABF6-0C126F868189}" type="datetime1">
              <a:rPr lang="ru-RU" smtClean="0"/>
              <a:t>17.07.2025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AB99DF-04A5-D096-A197-86F1FD770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EE0C0B-6070-7D9C-3E61-24CE633D4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4918-DBC3-47E5-95BA-121B8B4C5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27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2EF32-B32C-8203-76D6-AB3F38E4D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8AC838-9F7C-0E6E-B575-B9848ED06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02289B-DD52-259E-454F-B36536730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E24F50-231C-27E5-E318-EBF300FE0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FAE6-8D35-493C-AFEA-22B5BA57AEA9}" type="datetime1">
              <a:rPr lang="ru-RU" smtClean="0"/>
              <a:t>17.07.2025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73C18C-33F8-A536-0074-DED0A45E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171B4B-02BB-A7B7-5CEF-FE8EBBAA9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4918-DBC3-47E5-95BA-121B8B4C5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8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71979-62A4-6A03-8F9B-D7EE93C4D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AA1FCD7-AB2A-835E-ED68-B55CF7A3EA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0F987F-5347-A0C4-873C-F10FD3A14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2AEFF6-E073-8E46-230E-A0A0C534D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99EA-BEFB-4336-A254-3B684F1A29FC}" type="datetime1">
              <a:rPr lang="ru-RU" smtClean="0"/>
              <a:t>17.07.2025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31F9B8-0030-D972-0ABE-48FB4797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7B0C1B-922F-FF14-2F0F-02BE4092B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4918-DBC3-47E5-95BA-121B8B4C5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80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C2DAC-1801-958B-0281-AFF1ECD2D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3576DB-F8A8-D5F4-4019-27A7FA2F5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39715A-9135-4F4B-5CF8-A0BC0AE022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773FD-D62F-42FB-BC6E-298E54083116}" type="datetime1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B52336-D772-D540-91A6-3F8DA979EF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1CEECA-4CE8-42D8-242B-A3D4B1B96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24918-DBC3-47E5-95BA-121B8B4C5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98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DB162-3E0F-9786-9273-2787D7E00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9485" y="2644607"/>
            <a:ext cx="989303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Гидродинамический расчёт системы охлаждения электроники </a:t>
            </a:r>
            <a:r>
              <a:rPr lang="en-US" i="1" dirty="0" err="1"/>
              <a:t>MicroMEGAS</a:t>
            </a:r>
            <a:endParaRPr lang="ru-RU" i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D688B2-A332-396D-CFAB-3C8FB52E8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86" y="6311224"/>
            <a:ext cx="1936830" cy="455376"/>
          </a:xfrm>
        </p:spPr>
        <p:txBody>
          <a:bodyPr/>
          <a:lstStyle/>
          <a:p>
            <a:r>
              <a:rPr lang="en-US" dirty="0"/>
              <a:t>17</a:t>
            </a:r>
            <a:r>
              <a:rPr lang="ru-RU" dirty="0"/>
              <a:t>.0</a:t>
            </a:r>
            <a:r>
              <a:rPr lang="en-US" dirty="0"/>
              <a:t>7</a:t>
            </a:r>
            <a:r>
              <a:rPr lang="ru-RU" dirty="0"/>
              <a:t>.202</a:t>
            </a:r>
            <a:r>
              <a:rPr lang="en-US" dirty="0"/>
              <a:t>5</a:t>
            </a:r>
            <a:endParaRPr lang="ru-BY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DD57C04-494B-DBDE-B66B-A6D12596BAA8}"/>
              </a:ext>
            </a:extLst>
          </p:cNvPr>
          <p:cNvCxnSpPr>
            <a:cxnSpLocks/>
          </p:cNvCxnSpPr>
          <p:nvPr/>
        </p:nvCxnSpPr>
        <p:spPr>
          <a:xfrm flipH="1">
            <a:off x="2291298" y="5147661"/>
            <a:ext cx="764412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F28456E-DA1D-4B0B-B7BB-B73039B36B66}"/>
              </a:ext>
            </a:extLst>
          </p:cNvPr>
          <p:cNvSpPr txBox="1"/>
          <p:nvPr/>
        </p:nvSpPr>
        <p:spPr>
          <a:xfrm>
            <a:off x="8238491" y="5798643"/>
            <a:ext cx="3526798" cy="967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000" dirty="0"/>
              <a:t>Зур Илья Александрович</a:t>
            </a:r>
          </a:p>
          <a:p>
            <a:pPr algn="r">
              <a:lnSpc>
                <a:spcPct val="150000"/>
              </a:lnSpc>
            </a:pPr>
            <a:r>
              <a:rPr lang="ru-RU" sz="2000" dirty="0"/>
              <a:t>Федотов Александр Сергеевич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8F5EDE-EFB9-4667-81FB-7983EF8C0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30" y="380132"/>
            <a:ext cx="2149021" cy="21490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9EC8FD-1239-4FB8-AB32-6A8A442D4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043" y="340500"/>
            <a:ext cx="3479178" cy="1956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0104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ADFA2-8D0B-CC55-E6EC-4D776A7BA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19">
            <a:extLst>
              <a:ext uri="{FF2B5EF4-FFF2-40B4-BE49-F238E27FC236}">
                <a16:creationId xmlns:a16="http://schemas.microsoft.com/office/drawing/2014/main" id="{1F386CA3-93CC-D2DB-9667-3E1145DAA9E5}"/>
              </a:ext>
            </a:extLst>
          </p:cNvPr>
          <p:cNvGrpSpPr/>
          <p:nvPr/>
        </p:nvGrpSpPr>
        <p:grpSpPr>
          <a:xfrm>
            <a:off x="111669" y="118753"/>
            <a:ext cx="11882937" cy="590225"/>
            <a:chOff x="-5715" y="109246"/>
            <a:chExt cx="11882937" cy="590225"/>
          </a:xfrm>
        </p:grpSpPr>
        <p:cxnSp>
          <p:nvCxnSpPr>
            <p:cNvPr id="8" name="Прямая соединительная линия 43">
              <a:extLst>
                <a:ext uri="{FF2B5EF4-FFF2-40B4-BE49-F238E27FC236}">
                  <a16:creationId xmlns:a16="http://schemas.microsoft.com/office/drawing/2014/main" id="{4C96A3E0-4457-62EA-9E80-3F12F7AFE667}"/>
                </a:ext>
              </a:extLst>
            </p:cNvPr>
            <p:cNvCxnSpPr/>
            <p:nvPr/>
          </p:nvCxnSpPr>
          <p:spPr>
            <a:xfrm flipH="1">
              <a:off x="80010" y="699471"/>
              <a:ext cx="10874424" cy="0"/>
            </a:xfrm>
            <a:prstGeom prst="line">
              <a:avLst/>
            </a:prstGeom>
            <a:ln w="38100">
              <a:solidFill>
                <a:srgbClr val="ECC129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F957B4-86B6-7885-EF3D-F6C919DDEC42}"/>
                </a:ext>
              </a:extLst>
            </p:cNvPr>
            <p:cNvSpPr txBox="1"/>
            <p:nvPr/>
          </p:nvSpPr>
          <p:spPr>
            <a:xfrm>
              <a:off x="-5715" y="109246"/>
              <a:ext cx="118829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000" b="1" dirty="0">
                  <a:latin typeface="Source Sans Pro Light"/>
                  <a:cs typeface="Calibri" panose="020F0502020204030204" pitchFamily="34" charset="0"/>
                </a:rPr>
                <a:t>Дальнейшие работы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762C8E6-EE4D-946E-1216-4C1E94DB4B5B}"/>
              </a:ext>
            </a:extLst>
          </p:cNvPr>
          <p:cNvSpPr txBox="1"/>
          <p:nvPr/>
        </p:nvSpPr>
        <p:spPr>
          <a:xfrm>
            <a:off x="1726071" y="851731"/>
            <a:ext cx="8313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Предлагается в качестве альтернативного хладоносителя использовать «сухую воду» </a:t>
            </a:r>
            <a:r>
              <a:rPr lang="en-US" sz="2400" dirty="0" err="1">
                <a:latin typeface="+mj-lt"/>
              </a:rPr>
              <a:t>Novec</a:t>
            </a:r>
            <a:r>
              <a:rPr lang="en-US" sz="2400" dirty="0">
                <a:latin typeface="+mj-lt"/>
              </a:rPr>
              <a:t> 1230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фторкетон</a:t>
            </a:r>
            <a:r>
              <a:rPr lang="ru-RU" sz="2400" dirty="0">
                <a:latin typeface="+mj-lt"/>
              </a:rPr>
              <a:t> ФК-5-1-12, хладон ПФК-49 </a:t>
            </a:r>
            <a:r>
              <a:rPr lang="en-US" sz="2400" dirty="0">
                <a:latin typeface="+mj-lt"/>
              </a:rPr>
              <a:t>CF3CF2C(O)CF(CF3)2 </a:t>
            </a:r>
            <a:endParaRPr lang="ru-RU" sz="2400" baseline="300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2050" name="Picture 2" descr="Изображение молекулярной модели">
            <a:extLst>
              <a:ext uri="{FF2B5EF4-FFF2-40B4-BE49-F238E27FC236}">
                <a16:creationId xmlns:a16="http://schemas.microsoft.com/office/drawing/2014/main" id="{E689A15E-5FB8-F2AD-0C6E-8E6C52B64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3789"/>
            <a:ext cx="3452143" cy="262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82C8BFB-678A-7852-F2F2-C93BE814B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66" y="2194812"/>
            <a:ext cx="3773878" cy="2427694"/>
          </a:xfrm>
          <a:prstGeom prst="rect">
            <a:avLst/>
          </a:prstGeom>
          <a:noFill/>
          <a:ln w="381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42A074E-571C-D311-0B07-FE3ECDD93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469681"/>
              </p:ext>
            </p:extLst>
          </p:nvPr>
        </p:nvGraphicFramePr>
        <p:xfrm>
          <a:off x="7843541" y="2642019"/>
          <a:ext cx="4052624" cy="14833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37160">
                  <a:extLst>
                    <a:ext uri="{9D8B030D-6E8A-4147-A177-3AD203B41FA5}">
                      <a16:colId xmlns:a16="http://schemas.microsoft.com/office/drawing/2014/main" val="1554981972"/>
                    </a:ext>
                  </a:extLst>
                </a:gridCol>
                <a:gridCol w="2015464">
                  <a:extLst>
                    <a:ext uri="{9D8B030D-6E8A-4147-A177-3AD203B41FA5}">
                      <a16:colId xmlns:a16="http://schemas.microsoft.com/office/drawing/2014/main" val="19499114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Свойство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Значение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564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Теплоёмкость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1,103 кДж/</a:t>
                      </a:r>
                      <a:r>
                        <a:rPr lang="ru-RU" dirty="0" err="1"/>
                        <a:t>кг°C</a:t>
                      </a:r>
                      <a:r>
                        <a:rPr lang="ru-RU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626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Теплопроводность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0.059</a:t>
                      </a:r>
                      <a:r>
                        <a:rPr lang="ru-RU" dirty="0"/>
                        <a:t> Вт</a:t>
                      </a:r>
                      <a:r>
                        <a:rPr lang="en-US" dirty="0"/>
                        <a:t>/</a:t>
                      </a:r>
                      <a:r>
                        <a:rPr lang="ru-RU" dirty="0"/>
                        <a:t>(</a:t>
                      </a:r>
                      <a:r>
                        <a:rPr lang="ru-RU" dirty="0" err="1"/>
                        <a:t>м·К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576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Плотность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1,610 </a:t>
                      </a:r>
                      <a:r>
                        <a:rPr lang="ru-RU" dirty="0"/>
                        <a:t>кг/м</a:t>
                      </a:r>
                      <a:r>
                        <a:rPr lang="ru-RU" baseline="30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71711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43C3934-3380-31A9-E99A-19852073A7D6}"/>
              </a:ext>
            </a:extLst>
          </p:cNvPr>
          <p:cNvSpPr txBox="1"/>
          <p:nvPr/>
        </p:nvSpPr>
        <p:spPr>
          <a:xfrm>
            <a:off x="1477751" y="5151619"/>
            <a:ext cx="8313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+mj-lt"/>
              </a:rPr>
              <a:t>Необходимо: </a:t>
            </a:r>
          </a:p>
          <a:p>
            <a:pPr marL="457200" indent="-457200" algn="just">
              <a:buAutoNum type="arabicParenBoth"/>
            </a:pPr>
            <a:r>
              <a:rPr lang="ru-RU" sz="2400" dirty="0">
                <a:latin typeface="+mj-lt"/>
              </a:rPr>
              <a:t>радиационная стойкость </a:t>
            </a:r>
            <a:r>
              <a:rPr lang="en-US" sz="2400" dirty="0" err="1"/>
              <a:t>Novec</a:t>
            </a:r>
            <a:r>
              <a:rPr lang="en-US" sz="2400" dirty="0"/>
              <a:t> 1230</a:t>
            </a:r>
            <a:endParaRPr lang="ru-RU" sz="2400" dirty="0"/>
          </a:p>
          <a:p>
            <a:pPr marL="457200" indent="-457200" algn="just">
              <a:buAutoNum type="arabicParenBoth"/>
            </a:pPr>
            <a:r>
              <a:rPr lang="ru-RU" sz="2400" dirty="0">
                <a:latin typeface="+mj-lt"/>
              </a:rPr>
              <a:t>эксперимент с омыванием электроники</a:t>
            </a:r>
            <a:endParaRPr lang="ru-RU" sz="2400" baseline="300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F5673B-DFAC-D4EE-E9CF-4C7DBB2F4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7489" y="4795248"/>
            <a:ext cx="2926931" cy="177981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id="{CA0A3731-2F3F-4DD5-BC47-334A60885440}"/>
              </a:ext>
            </a:extLst>
          </p:cNvPr>
          <p:cNvSpPr txBox="1">
            <a:spLocks/>
          </p:cNvSpPr>
          <p:nvPr/>
        </p:nvSpPr>
        <p:spPr>
          <a:xfrm>
            <a:off x="11417844" y="71983"/>
            <a:ext cx="788670" cy="47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B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B8422E9-883B-4393-A89A-8C752FF01E0C}" type="slidenum">
              <a:rPr lang="ru-RU" sz="1600" smtClean="0"/>
              <a:pPr algn="ctr"/>
              <a:t>10</a:t>
            </a:fld>
            <a:r>
              <a:rPr lang="ru-RU" sz="1600" dirty="0"/>
              <a:t>/</a:t>
            </a:r>
            <a:r>
              <a:rPr lang="en-US" sz="1600" dirty="0"/>
              <a:t>11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995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9">
            <a:extLst>
              <a:ext uri="{FF2B5EF4-FFF2-40B4-BE49-F238E27FC236}">
                <a16:creationId xmlns:a16="http://schemas.microsoft.com/office/drawing/2014/main" id="{3BA244FD-CFB5-46E3-BEBE-6A9E337281A4}"/>
              </a:ext>
            </a:extLst>
          </p:cNvPr>
          <p:cNvGrpSpPr/>
          <p:nvPr/>
        </p:nvGrpSpPr>
        <p:grpSpPr>
          <a:xfrm>
            <a:off x="111669" y="118753"/>
            <a:ext cx="11694877" cy="590225"/>
            <a:chOff x="-5715" y="109246"/>
            <a:chExt cx="11694877" cy="590225"/>
          </a:xfrm>
        </p:grpSpPr>
        <p:cxnSp>
          <p:nvCxnSpPr>
            <p:cNvPr id="6" name="Прямая соединительная линия 43">
              <a:extLst>
                <a:ext uri="{FF2B5EF4-FFF2-40B4-BE49-F238E27FC236}">
                  <a16:creationId xmlns:a16="http://schemas.microsoft.com/office/drawing/2014/main" id="{90BF13DC-A98E-4C41-83C8-5144B1DF3ED8}"/>
                </a:ext>
              </a:extLst>
            </p:cNvPr>
            <p:cNvCxnSpPr/>
            <p:nvPr/>
          </p:nvCxnSpPr>
          <p:spPr>
            <a:xfrm flipH="1">
              <a:off x="80010" y="699471"/>
              <a:ext cx="10874424" cy="0"/>
            </a:xfrm>
            <a:prstGeom prst="line">
              <a:avLst/>
            </a:prstGeom>
            <a:ln w="38100">
              <a:solidFill>
                <a:srgbClr val="ECC129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7CAECB-D93D-4612-80E1-9E15CA6B8D1E}"/>
                </a:ext>
              </a:extLst>
            </p:cNvPr>
            <p:cNvSpPr txBox="1"/>
            <p:nvPr/>
          </p:nvSpPr>
          <p:spPr>
            <a:xfrm>
              <a:off x="-5715" y="109246"/>
              <a:ext cx="1169487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000" dirty="0">
                  <a:latin typeface="Source Sans Pro Light"/>
                  <a:cs typeface="Calibri" panose="020F0502020204030204" pitchFamily="34" charset="0"/>
                </a:rPr>
                <a:t>Заключение</a:t>
              </a:r>
              <a:endParaRPr lang="ru-RU" sz="3000" b="1" dirty="0">
                <a:latin typeface="Source Sans Pro Light"/>
                <a:cs typeface="Calibri" panose="020F0502020204030204" pitchFamily="34" charset="0"/>
              </a:endParaRPr>
            </a:p>
          </p:txBody>
        </p:sp>
      </p:grpSp>
      <p:sp>
        <p:nvSpPr>
          <p:cNvPr id="9" name="Объект 2">
            <a:extLst>
              <a:ext uri="{FF2B5EF4-FFF2-40B4-BE49-F238E27FC236}">
                <a16:creationId xmlns:a16="http://schemas.microsoft.com/office/drawing/2014/main" id="{36F0DFA7-361C-43DF-9FEF-2E827B9511CB}"/>
              </a:ext>
            </a:extLst>
          </p:cNvPr>
          <p:cNvSpPr txBox="1">
            <a:spLocks/>
          </p:cNvSpPr>
          <p:nvPr/>
        </p:nvSpPr>
        <p:spPr>
          <a:xfrm>
            <a:off x="554422" y="1542329"/>
            <a:ext cx="11083156" cy="4471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+mj-lt"/>
              </a:rPr>
              <a:t>На систему из 4-х контуров </a:t>
            </a:r>
            <a:r>
              <a:rPr lang="ru-RU" sz="2600" dirty="0"/>
              <a:t>общий </a:t>
            </a:r>
            <a:r>
              <a:rPr lang="ru-RU" sz="2600" dirty="0">
                <a:latin typeface="+mj-lt"/>
              </a:rPr>
              <a:t>расход составил </a:t>
            </a:r>
            <a:r>
              <a:rPr lang="ru-RU" sz="2600" dirty="0"/>
              <a:t>3,08 м</a:t>
            </a:r>
            <a:r>
              <a:rPr lang="ru-RU" sz="2600" baseline="30000" dirty="0"/>
              <a:t>3</a:t>
            </a:r>
            <a:r>
              <a:rPr lang="ru-RU" sz="2600" dirty="0"/>
              <a:t>/ч;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6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+mj-lt"/>
              </a:rPr>
              <a:t>внутренний диаметр трубок радиаторов 3,0 мм позволяет реализовать </a:t>
            </a:r>
            <a:r>
              <a:rPr lang="ru-RU" sz="2600" dirty="0">
                <a:solidFill>
                  <a:srgbClr val="00B050"/>
                </a:solidFill>
                <a:latin typeface="+mj-lt"/>
              </a:rPr>
              <a:t>турбулентный </a:t>
            </a:r>
            <a:r>
              <a:rPr lang="ru-RU" sz="2600" dirty="0">
                <a:latin typeface="+mj-lt"/>
              </a:rPr>
              <a:t>режим течения воды (</a:t>
            </a:r>
            <a:r>
              <a:rPr lang="en-US" sz="2600" i="1" dirty="0">
                <a:latin typeface="+mj-lt"/>
              </a:rPr>
              <a:t>Re</a:t>
            </a:r>
            <a:r>
              <a:rPr lang="en-US" sz="2600" dirty="0">
                <a:latin typeface="+mj-lt"/>
              </a:rPr>
              <a:t> </a:t>
            </a:r>
            <a:r>
              <a:rPr lang="ru-RU" sz="2600" dirty="0">
                <a:latin typeface="+mj-lt"/>
              </a:rPr>
              <a:t>≈</a:t>
            </a:r>
            <a:r>
              <a:rPr lang="en-US" sz="2600" dirty="0">
                <a:latin typeface="+mj-lt"/>
              </a:rPr>
              <a:t> </a:t>
            </a:r>
            <a:r>
              <a:rPr lang="ru-RU" sz="2600" dirty="0">
                <a:latin typeface="+mj-lt"/>
              </a:rPr>
              <a:t>8,5</a:t>
            </a:r>
            <a:r>
              <a:rPr lang="en-US" sz="2600" dirty="0">
                <a:latin typeface="+mj-lt"/>
              </a:rPr>
              <a:t>∙10</a:t>
            </a:r>
            <a:r>
              <a:rPr lang="ru-RU" sz="2600" baseline="30000" dirty="0">
                <a:latin typeface="+mj-lt"/>
              </a:rPr>
              <a:t>3</a:t>
            </a:r>
            <a:r>
              <a:rPr lang="ru-RU" sz="2600" dirty="0">
                <a:latin typeface="+mj-lt"/>
              </a:rPr>
              <a:t>) при расходе на радиатор</a:t>
            </a:r>
            <a:r>
              <a:rPr lang="en-US" sz="2600" dirty="0">
                <a:latin typeface="+mj-lt"/>
              </a:rPr>
              <a:t> </a:t>
            </a:r>
            <a:r>
              <a:rPr lang="ru-RU" sz="2600" dirty="0">
                <a:latin typeface="+mj-lt"/>
              </a:rPr>
              <a:t>0,</a:t>
            </a:r>
            <a:r>
              <a:rPr lang="en-US" sz="2600" dirty="0">
                <a:latin typeface="+mj-lt"/>
              </a:rPr>
              <a:t>07</a:t>
            </a:r>
            <a:r>
              <a:rPr lang="ru-RU" sz="2600" dirty="0">
                <a:latin typeface="+mj-lt"/>
              </a:rPr>
              <a:t> м</a:t>
            </a:r>
            <a:r>
              <a:rPr lang="ru-RU" sz="2600" baseline="30000" dirty="0">
                <a:latin typeface="+mj-lt"/>
              </a:rPr>
              <a:t>3</a:t>
            </a:r>
            <a:r>
              <a:rPr lang="ru-RU" sz="2600" dirty="0">
                <a:latin typeface="+mj-lt"/>
              </a:rPr>
              <a:t>/ч;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6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+mj-lt"/>
              </a:rPr>
              <a:t>Диаметр подводящих и отводящих труб позволяет реализовать циркуляцию хладоносителя в режиме </a:t>
            </a:r>
            <a:r>
              <a:rPr lang="en-US" sz="2600" i="1" dirty="0">
                <a:solidFill>
                  <a:srgbClr val="00B050"/>
                </a:solidFill>
                <a:latin typeface="+mj-lt"/>
              </a:rPr>
              <a:t>leakless</a:t>
            </a:r>
            <a:r>
              <a:rPr lang="ru-RU" sz="2600" dirty="0">
                <a:latin typeface="+mj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6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dirty="0">
                <a:latin typeface="+mj-lt"/>
              </a:rPr>
              <a:t>Предлагается использовать альтернативный хладоноситель: </a:t>
            </a:r>
            <a:r>
              <a:rPr lang="en-US" sz="2800" dirty="0" err="1"/>
              <a:t>Novec</a:t>
            </a:r>
            <a:r>
              <a:rPr lang="en-US" sz="2800" dirty="0"/>
              <a:t> 1230</a:t>
            </a:r>
            <a:r>
              <a:rPr lang="ru-RU" sz="2800" dirty="0"/>
              <a:t>.</a:t>
            </a:r>
            <a:endParaRPr lang="ru-RU" sz="2600" dirty="0">
              <a:latin typeface="+mj-lt"/>
            </a:endParaRPr>
          </a:p>
        </p:txBody>
      </p: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C2F8E6D-E771-44E7-AAC3-F8FFA652E790}"/>
              </a:ext>
            </a:extLst>
          </p:cNvPr>
          <p:cNvSpPr txBox="1">
            <a:spLocks/>
          </p:cNvSpPr>
          <p:nvPr/>
        </p:nvSpPr>
        <p:spPr>
          <a:xfrm>
            <a:off x="11417844" y="71983"/>
            <a:ext cx="788670" cy="47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B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B8422E9-883B-4393-A89A-8C752FF01E0C}" type="slidenum">
              <a:rPr lang="ru-RU" sz="1600" smtClean="0"/>
              <a:pPr algn="ctr"/>
              <a:t>11</a:t>
            </a:fld>
            <a:r>
              <a:rPr lang="ru-RU" sz="1600" dirty="0"/>
              <a:t>/</a:t>
            </a:r>
            <a:r>
              <a:rPr lang="en-US" sz="1600" dirty="0"/>
              <a:t>11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40088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087011-7FD7-8166-AF75-4DDFC76C5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85" y="138953"/>
            <a:ext cx="10073230" cy="658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0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9">
            <a:extLst>
              <a:ext uri="{FF2B5EF4-FFF2-40B4-BE49-F238E27FC236}">
                <a16:creationId xmlns:a16="http://schemas.microsoft.com/office/drawing/2014/main" id="{59A07F65-3ED3-85BD-BBC8-FE1E2E9F06E7}"/>
              </a:ext>
            </a:extLst>
          </p:cNvPr>
          <p:cNvGrpSpPr/>
          <p:nvPr/>
        </p:nvGrpSpPr>
        <p:grpSpPr>
          <a:xfrm>
            <a:off x="111669" y="118753"/>
            <a:ext cx="11694877" cy="590225"/>
            <a:chOff x="-5715" y="109246"/>
            <a:chExt cx="11694877" cy="590225"/>
          </a:xfrm>
        </p:grpSpPr>
        <p:cxnSp>
          <p:nvCxnSpPr>
            <p:cNvPr id="9" name="Прямая соединительная линия 43">
              <a:extLst>
                <a:ext uri="{FF2B5EF4-FFF2-40B4-BE49-F238E27FC236}">
                  <a16:creationId xmlns:a16="http://schemas.microsoft.com/office/drawing/2014/main" id="{2129EC22-C595-1D4D-080A-73F219A1E15F}"/>
                </a:ext>
              </a:extLst>
            </p:cNvPr>
            <p:cNvCxnSpPr/>
            <p:nvPr/>
          </p:nvCxnSpPr>
          <p:spPr>
            <a:xfrm flipH="1">
              <a:off x="80010" y="699471"/>
              <a:ext cx="10874424" cy="0"/>
            </a:xfrm>
            <a:prstGeom prst="line">
              <a:avLst/>
            </a:prstGeom>
            <a:ln w="38100">
              <a:solidFill>
                <a:srgbClr val="ECC129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E684FB-72D0-8E94-047F-B70BC9EA2C65}"/>
                </a:ext>
              </a:extLst>
            </p:cNvPr>
            <p:cNvSpPr txBox="1"/>
            <p:nvPr/>
          </p:nvSpPr>
          <p:spPr>
            <a:xfrm>
              <a:off x="-5715" y="109246"/>
              <a:ext cx="1169487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000" dirty="0">
                  <a:latin typeface="Source Sans Pro Light"/>
                  <a:cs typeface="Calibri" panose="020F0502020204030204" pitchFamily="34" charset="0"/>
                </a:rPr>
                <a:t>Исходные данные. Геометрия радиатора и трубки</a:t>
              </a:r>
              <a:endParaRPr lang="ru-RU" sz="3000" i="1" dirty="0">
                <a:latin typeface="Source Sans Pro Light"/>
                <a:cs typeface="Calibri" panose="020F0502020204030204" pitchFamily="34" charset="0"/>
              </a:endParaRPr>
            </a:p>
          </p:txBody>
        </p:sp>
      </p:grpSp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id="{9DEC8A48-2A90-775B-FF40-F21B847A7654}"/>
              </a:ext>
            </a:extLst>
          </p:cNvPr>
          <p:cNvSpPr txBox="1">
            <a:spLocks/>
          </p:cNvSpPr>
          <p:nvPr/>
        </p:nvSpPr>
        <p:spPr>
          <a:xfrm>
            <a:off x="11417844" y="71983"/>
            <a:ext cx="788670" cy="47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B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B8422E9-883B-4393-A89A-8C752FF01E0C}" type="slidenum">
              <a:rPr lang="ru-RU" sz="1600" smtClean="0"/>
              <a:pPr algn="ctr"/>
              <a:t>2</a:t>
            </a:fld>
            <a:r>
              <a:rPr lang="ru-RU" sz="1600" dirty="0"/>
              <a:t>/</a:t>
            </a:r>
            <a:r>
              <a:rPr lang="en-US" sz="1600" dirty="0"/>
              <a:t>11</a:t>
            </a:r>
            <a:endParaRPr lang="ru-RU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52B991-F2CA-66D0-55D8-DA19201FD7CD}"/>
              </a:ext>
            </a:extLst>
          </p:cNvPr>
          <p:cNvSpPr txBox="1"/>
          <p:nvPr/>
        </p:nvSpPr>
        <p:spPr>
          <a:xfrm>
            <a:off x="591458" y="5860495"/>
            <a:ext cx="3312884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Концептуальный вид радиатора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4C4938-0DDF-7981-F6C1-37FFA52C7F5A}"/>
              </a:ext>
            </a:extLst>
          </p:cNvPr>
          <p:cNvSpPr txBox="1"/>
          <p:nvPr/>
        </p:nvSpPr>
        <p:spPr>
          <a:xfrm>
            <a:off x="7384144" y="5864978"/>
            <a:ext cx="3312884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Геометрические размеры элементов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радиатора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3CB6711-F06E-76F9-72BC-42D7B3619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6101"/>
            <a:ext cx="5238967" cy="3771754"/>
          </a:xfrm>
          <a:prstGeom prst="rect">
            <a:avLst/>
          </a:prstGeom>
        </p:spPr>
      </p:pic>
      <p:pic>
        <p:nvPicPr>
          <p:cNvPr id="7" name="Рисунок 90">
            <a:extLst>
              <a:ext uri="{FF2B5EF4-FFF2-40B4-BE49-F238E27FC236}">
                <a16:creationId xmlns:a16="http://schemas.microsoft.com/office/drawing/2014/main" id="{06101806-706A-8691-5A40-685B91A90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351" y="1247942"/>
            <a:ext cx="7656649" cy="43621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27DD301-E369-6DB9-5D28-8C9FE00AD73B}"/>
              </a:ext>
            </a:extLst>
          </p:cNvPr>
          <p:cNvCxnSpPr>
            <a:cxnSpLocks/>
          </p:cNvCxnSpPr>
          <p:nvPr/>
        </p:nvCxnSpPr>
        <p:spPr>
          <a:xfrm flipH="1">
            <a:off x="10116457" y="2380344"/>
            <a:ext cx="1930400" cy="0"/>
          </a:xfrm>
          <a:prstGeom prst="line">
            <a:avLst/>
          </a:prstGeom>
          <a:ln w="28575">
            <a:solidFill>
              <a:srgbClr val="953B3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CE17BAE-BD7D-62EA-665E-CC64F9004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481" y="4811800"/>
            <a:ext cx="2662253" cy="1759402"/>
          </a:xfrm>
          <a:prstGeom prst="rect">
            <a:avLst/>
          </a:prstGeom>
        </p:spPr>
      </p:pic>
      <p:cxnSp>
        <p:nvCxnSpPr>
          <p:cNvPr id="2" name="Прямая со стрелкой 8">
            <a:extLst>
              <a:ext uri="{FF2B5EF4-FFF2-40B4-BE49-F238E27FC236}">
                <a16:creationId xmlns:a16="http://schemas.microsoft.com/office/drawing/2014/main" id="{00436424-7313-4334-8984-2E2071D23095}"/>
              </a:ext>
            </a:extLst>
          </p:cNvPr>
          <p:cNvCxnSpPr>
            <a:cxnSpLocks/>
          </p:cNvCxnSpPr>
          <p:nvPr/>
        </p:nvCxnSpPr>
        <p:spPr>
          <a:xfrm flipV="1">
            <a:off x="11417844" y="1679336"/>
            <a:ext cx="0" cy="431526"/>
          </a:xfrm>
          <a:prstGeom prst="straightConnector1">
            <a:avLst/>
          </a:prstGeom>
          <a:ln w="38100">
            <a:solidFill>
              <a:srgbClr val="953B3B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76D7088-7281-7EDC-0CE5-257F20D27D41}"/>
              </a:ext>
            </a:extLst>
          </p:cNvPr>
          <p:cNvSpPr txBox="1"/>
          <p:nvPr/>
        </p:nvSpPr>
        <p:spPr>
          <a:xfrm>
            <a:off x="10749264" y="1278973"/>
            <a:ext cx="133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953B3B"/>
                </a:solidFill>
              </a:rPr>
              <a:t>3,0 мм</a:t>
            </a:r>
            <a:endParaRPr lang="LID4096" dirty="0">
              <a:solidFill>
                <a:srgbClr val="95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76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33E2E-1174-4537-0BA6-3EA10E1EC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2F9833-D126-5922-4AE1-1C367A3C4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00" y="1908435"/>
            <a:ext cx="6648962" cy="4343274"/>
          </a:xfrm>
          <a:prstGeom prst="rect">
            <a:avLst/>
          </a:prstGeom>
        </p:spPr>
      </p:pic>
      <p:grpSp>
        <p:nvGrpSpPr>
          <p:cNvPr id="39" name="Группа 19">
            <a:extLst>
              <a:ext uri="{FF2B5EF4-FFF2-40B4-BE49-F238E27FC236}">
                <a16:creationId xmlns:a16="http://schemas.microsoft.com/office/drawing/2014/main" id="{2FBF5390-46C1-AF2E-E4BE-6512C16B9C24}"/>
              </a:ext>
            </a:extLst>
          </p:cNvPr>
          <p:cNvGrpSpPr/>
          <p:nvPr/>
        </p:nvGrpSpPr>
        <p:grpSpPr>
          <a:xfrm>
            <a:off x="82485" y="89569"/>
            <a:ext cx="11694877" cy="590225"/>
            <a:chOff x="-5715" y="109246"/>
            <a:chExt cx="11694877" cy="590225"/>
          </a:xfrm>
        </p:grpSpPr>
        <p:cxnSp>
          <p:nvCxnSpPr>
            <p:cNvPr id="40" name="Прямая соединительная линия 43">
              <a:extLst>
                <a:ext uri="{FF2B5EF4-FFF2-40B4-BE49-F238E27FC236}">
                  <a16:creationId xmlns:a16="http://schemas.microsoft.com/office/drawing/2014/main" id="{F216C04A-6F60-545C-3A31-EDB9A305E3C9}"/>
                </a:ext>
              </a:extLst>
            </p:cNvPr>
            <p:cNvCxnSpPr/>
            <p:nvPr/>
          </p:nvCxnSpPr>
          <p:spPr>
            <a:xfrm flipH="1">
              <a:off x="80010" y="699471"/>
              <a:ext cx="10874424" cy="0"/>
            </a:xfrm>
            <a:prstGeom prst="line">
              <a:avLst/>
            </a:prstGeom>
            <a:ln w="38100">
              <a:solidFill>
                <a:srgbClr val="ECC129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6C0AA75-8706-9751-6C07-93F5DDA80EAB}"/>
                </a:ext>
              </a:extLst>
            </p:cNvPr>
            <p:cNvSpPr txBox="1"/>
            <p:nvPr/>
          </p:nvSpPr>
          <p:spPr>
            <a:xfrm>
              <a:off x="-5715" y="109246"/>
              <a:ext cx="1169487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000" dirty="0">
                  <a:latin typeface="Source Sans Pro Light"/>
                  <a:cs typeface="Calibri" panose="020F0502020204030204" pitchFamily="34" charset="0"/>
                </a:rPr>
                <a:t>Геометрия </a:t>
              </a:r>
              <a:r>
                <a:rPr lang="ru-RU" sz="3000" dirty="0" err="1">
                  <a:latin typeface="Source Sans Pro Light"/>
                  <a:cs typeface="Calibri" panose="020F0502020204030204" pitchFamily="34" charset="0"/>
                </a:rPr>
                <a:t>манифольдов</a:t>
              </a:r>
              <a:r>
                <a:rPr lang="ru-RU" sz="3000" dirty="0">
                  <a:latin typeface="Source Sans Pro Light"/>
                  <a:cs typeface="Calibri" panose="020F0502020204030204" pitchFamily="34" charset="0"/>
                </a:rPr>
                <a:t> и диаметры труб</a:t>
              </a:r>
              <a:endParaRPr lang="ru-RU" sz="3000" i="1" dirty="0">
                <a:latin typeface="Source Sans Pro Light"/>
                <a:cs typeface="Calibri" panose="020F050202020403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A650C2A-84B2-0B3D-A8B5-F54AB15AE587}"/>
              </a:ext>
            </a:extLst>
          </p:cNvPr>
          <p:cNvGrpSpPr/>
          <p:nvPr/>
        </p:nvGrpSpPr>
        <p:grpSpPr>
          <a:xfrm>
            <a:off x="479174" y="2293143"/>
            <a:ext cx="7674577" cy="2372347"/>
            <a:chOff x="1863927" y="2243207"/>
            <a:chExt cx="7674577" cy="2372347"/>
          </a:xfrm>
        </p:grpSpPr>
        <p:cxnSp>
          <p:nvCxnSpPr>
            <p:cNvPr id="59" name="Прямая со стрелкой 8">
              <a:extLst>
                <a:ext uri="{FF2B5EF4-FFF2-40B4-BE49-F238E27FC236}">
                  <a16:creationId xmlns:a16="http://schemas.microsoft.com/office/drawing/2014/main" id="{DA913167-BA2F-2C95-D7E3-BF68AAB10B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32214" y="2833566"/>
              <a:ext cx="236219" cy="400050"/>
            </a:xfrm>
            <a:prstGeom prst="straightConnector1">
              <a:avLst/>
            </a:prstGeom>
            <a:ln w="38100">
              <a:solidFill>
                <a:srgbClr val="00007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825AF03-262E-FA32-2E82-DBE19B3A1810}"/>
                </a:ext>
              </a:extLst>
            </p:cNvPr>
            <p:cNvSpPr txBox="1"/>
            <p:nvPr/>
          </p:nvSpPr>
          <p:spPr>
            <a:xfrm>
              <a:off x="7380862" y="2464234"/>
              <a:ext cx="2157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0070"/>
                  </a:solidFill>
                </a:rPr>
                <a:t>U</a:t>
              </a:r>
              <a:r>
                <a:rPr lang="ru-RU" dirty="0">
                  <a:solidFill>
                    <a:srgbClr val="000070"/>
                  </a:solidFill>
                </a:rPr>
                <a:t> трубка (радиатор)</a:t>
              </a:r>
              <a:endParaRPr lang="LID4096" dirty="0">
                <a:solidFill>
                  <a:srgbClr val="000070"/>
                </a:solidFill>
              </a:endParaRPr>
            </a:p>
          </p:txBody>
        </p:sp>
        <p:cxnSp>
          <p:nvCxnSpPr>
            <p:cNvPr id="61" name="Прямая со стрелкой 8">
              <a:extLst>
                <a:ext uri="{FF2B5EF4-FFF2-40B4-BE49-F238E27FC236}">
                  <a16:creationId xmlns:a16="http://schemas.microsoft.com/office/drawing/2014/main" id="{64B4F8C2-6A73-5A64-5E99-A4153FE03C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6735" y="2243207"/>
              <a:ext cx="447660" cy="394689"/>
            </a:xfrm>
            <a:prstGeom prst="straightConnector1">
              <a:avLst/>
            </a:prstGeom>
            <a:ln w="38100">
              <a:solidFill>
                <a:srgbClr val="953B3B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EDF1CE4-56AC-D59C-3FB9-535EAE3FA3E4}"/>
                </a:ext>
              </a:extLst>
            </p:cNvPr>
            <p:cNvSpPr txBox="1"/>
            <p:nvPr/>
          </p:nvSpPr>
          <p:spPr>
            <a:xfrm>
              <a:off x="1863927" y="2427873"/>
              <a:ext cx="2157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rgbClr val="953B3B"/>
                  </a:solidFill>
                </a:rPr>
                <a:t>Подводящая и отводящая трубы</a:t>
              </a:r>
              <a:endParaRPr lang="LID4096" dirty="0">
                <a:solidFill>
                  <a:srgbClr val="953B3B"/>
                </a:solidFill>
              </a:endParaRPr>
            </a:p>
          </p:txBody>
        </p:sp>
        <p:cxnSp>
          <p:nvCxnSpPr>
            <p:cNvPr id="68" name="Прямая со стрелкой 8">
              <a:extLst>
                <a:ext uri="{FF2B5EF4-FFF2-40B4-BE49-F238E27FC236}">
                  <a16:creationId xmlns:a16="http://schemas.microsoft.com/office/drawing/2014/main" id="{673A8FED-DA7C-9CAD-D64C-8AF3DC7F7D3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157532" y="3817957"/>
              <a:ext cx="471838" cy="384691"/>
            </a:xfrm>
            <a:prstGeom prst="straightConnector1">
              <a:avLst/>
            </a:prstGeom>
            <a:ln w="38100">
              <a:solidFill>
                <a:srgbClr val="0059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2F65C1C-ACB2-0C2B-A896-D2AF393438E2}"/>
                </a:ext>
              </a:extLst>
            </p:cNvPr>
            <p:cNvSpPr txBox="1"/>
            <p:nvPr/>
          </p:nvSpPr>
          <p:spPr>
            <a:xfrm>
              <a:off x="4982354" y="4246222"/>
              <a:ext cx="1603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rgbClr val="0059FF"/>
                  </a:solidFill>
                </a:rPr>
                <a:t>Переходник</a:t>
              </a:r>
              <a:endParaRPr lang="LID4096" dirty="0">
                <a:solidFill>
                  <a:srgbClr val="0059FF"/>
                </a:solidFill>
              </a:endParaRPr>
            </a:p>
          </p:txBody>
        </p:sp>
        <p:cxnSp>
          <p:nvCxnSpPr>
            <p:cNvPr id="11" name="Прямая со стрелкой 8">
              <a:extLst>
                <a:ext uri="{FF2B5EF4-FFF2-40B4-BE49-F238E27FC236}">
                  <a16:creationId xmlns:a16="http://schemas.microsoft.com/office/drawing/2014/main" id="{F687E7EB-E96F-54DF-7446-B9418F60CF04}"/>
                </a:ext>
              </a:extLst>
            </p:cNvPr>
            <p:cNvCxnSpPr>
              <a:cxnSpLocks/>
            </p:cNvCxnSpPr>
            <p:nvPr/>
          </p:nvCxnSpPr>
          <p:spPr>
            <a:xfrm>
              <a:off x="6253433" y="3217666"/>
              <a:ext cx="474238" cy="200728"/>
            </a:xfrm>
            <a:prstGeom prst="straightConnector1">
              <a:avLst/>
            </a:prstGeom>
            <a:ln w="38100">
              <a:solidFill>
                <a:srgbClr val="CB9999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B579BC-0FD8-BFDA-03BC-A2DF87D3BC40}"/>
                </a:ext>
              </a:extLst>
            </p:cNvPr>
            <p:cNvSpPr txBox="1"/>
            <p:nvPr/>
          </p:nvSpPr>
          <p:spPr>
            <a:xfrm>
              <a:off x="4852984" y="2771137"/>
              <a:ext cx="16034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rgbClr val="CB9999"/>
                  </a:solidFill>
                </a:rPr>
                <a:t>Общий коллектор</a:t>
              </a:r>
              <a:endParaRPr lang="LID4096" dirty="0">
                <a:solidFill>
                  <a:srgbClr val="CB9999"/>
                </a:solidFill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078D83B6-0722-E146-D8C7-F9DC7F5EBA67}"/>
              </a:ext>
            </a:extLst>
          </p:cNvPr>
          <p:cNvSpPr txBox="1"/>
          <p:nvPr/>
        </p:nvSpPr>
        <p:spPr>
          <a:xfrm>
            <a:off x="8520761" y="2194493"/>
            <a:ext cx="319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Форма </a:t>
            </a:r>
            <a:r>
              <a:rPr lang="ru-RU" dirty="0" err="1"/>
              <a:t>манифольдов</a:t>
            </a:r>
            <a:r>
              <a:rPr lang="ru-RU" dirty="0"/>
              <a:t> – дуга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4FDB0AA-BAEA-3D40-F6AE-E043B19359CB}"/>
              </a:ext>
            </a:extLst>
          </p:cNvPr>
          <p:cNvSpPr txBox="1"/>
          <p:nvPr/>
        </p:nvSpPr>
        <p:spPr>
          <a:xfrm>
            <a:off x="8731411" y="3752249"/>
            <a:ext cx="31920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Внутренний диаметр труб:</a:t>
            </a:r>
          </a:p>
          <a:p>
            <a:pPr algn="just"/>
            <a:endParaRPr lang="ru-RU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dirty="0"/>
              <a:t>Подводы/отводы 16мм;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dirty="0"/>
              <a:t>коллектор - 10,0 мм;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dirty="0" err="1"/>
              <a:t>манифольд</a:t>
            </a:r>
            <a:r>
              <a:rPr lang="ru-RU" dirty="0"/>
              <a:t> - 5,0 мм;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dirty="0"/>
              <a:t>переходник - 3,</a:t>
            </a:r>
            <a:r>
              <a:rPr lang="en-US" dirty="0"/>
              <a:t>5</a:t>
            </a:r>
            <a:r>
              <a:rPr lang="ru-RU" dirty="0"/>
              <a:t> мм;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b="1" dirty="0"/>
              <a:t>радиатор - </a:t>
            </a:r>
            <a:r>
              <a:rPr lang="en-US" b="1" dirty="0"/>
              <a:t>3</a:t>
            </a:r>
            <a:r>
              <a:rPr lang="ru-RU" b="1" dirty="0"/>
              <a:t>,</a:t>
            </a:r>
            <a:r>
              <a:rPr lang="en-US" b="1" dirty="0"/>
              <a:t>0</a:t>
            </a:r>
            <a:r>
              <a:rPr lang="ru-RU" b="1" dirty="0"/>
              <a:t> мм.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9D283A7-B3EB-A48F-1B48-B6F38BC9A0AB}"/>
              </a:ext>
            </a:extLst>
          </p:cNvPr>
          <p:cNvSpPr txBox="1"/>
          <p:nvPr/>
        </p:nvSpPr>
        <p:spPr>
          <a:xfrm>
            <a:off x="1441450" y="1323647"/>
            <a:ext cx="953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Радиаторы подключаются к </a:t>
            </a:r>
            <a:r>
              <a:rPr lang="ru-RU" sz="2400" dirty="0" err="1">
                <a:latin typeface="+mj-lt"/>
              </a:rPr>
              <a:t>манифольдам</a:t>
            </a:r>
            <a:r>
              <a:rPr lang="ru-RU" sz="2400" dirty="0">
                <a:latin typeface="+mj-lt"/>
              </a:rPr>
              <a:t> </a:t>
            </a:r>
            <a:r>
              <a:rPr lang="ru-RU" sz="2400" i="1" dirty="0">
                <a:latin typeface="+mj-lt"/>
              </a:rPr>
              <a:t>параллельно</a:t>
            </a:r>
            <a:endParaRPr lang="ru-RU" sz="24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DF3106-6535-5AB4-F906-7DE3BF1C2C65}"/>
              </a:ext>
            </a:extLst>
          </p:cNvPr>
          <p:cNvSpPr txBox="1"/>
          <p:nvPr/>
        </p:nvSpPr>
        <p:spPr>
          <a:xfrm>
            <a:off x="1441450" y="766690"/>
            <a:ext cx="953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Все «слои» </a:t>
            </a:r>
            <a:r>
              <a:rPr lang="ru-RU" sz="2400" dirty="0" err="1">
                <a:latin typeface="+mj-lt"/>
              </a:rPr>
              <a:t>манифольдов</a:t>
            </a:r>
            <a:r>
              <a:rPr lang="ru-RU" sz="2400" dirty="0">
                <a:latin typeface="+mj-lt"/>
              </a:rPr>
              <a:t> подключаются </a:t>
            </a:r>
            <a:r>
              <a:rPr lang="ru-RU" sz="2400" i="1" dirty="0">
                <a:latin typeface="+mj-lt"/>
              </a:rPr>
              <a:t>к одному </a:t>
            </a:r>
            <a:r>
              <a:rPr lang="ru-RU" sz="2400" dirty="0">
                <a:latin typeface="+mj-lt"/>
              </a:rPr>
              <a:t>коллектору</a:t>
            </a:r>
          </a:p>
        </p:txBody>
      </p:sp>
      <p:sp>
        <p:nvSpPr>
          <p:cNvPr id="20" name="Номер слайда 1">
            <a:extLst>
              <a:ext uri="{FF2B5EF4-FFF2-40B4-BE49-F238E27FC236}">
                <a16:creationId xmlns:a16="http://schemas.microsoft.com/office/drawing/2014/main" id="{D5B880EB-C8C7-41D2-97FC-4C86AE68D464}"/>
              </a:ext>
            </a:extLst>
          </p:cNvPr>
          <p:cNvSpPr txBox="1">
            <a:spLocks/>
          </p:cNvSpPr>
          <p:nvPr/>
        </p:nvSpPr>
        <p:spPr>
          <a:xfrm>
            <a:off x="11417844" y="71983"/>
            <a:ext cx="788670" cy="47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B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B8422E9-883B-4393-A89A-8C752FF01E0C}" type="slidenum">
              <a:rPr lang="ru-RU" sz="1600" smtClean="0"/>
              <a:pPr algn="ctr"/>
              <a:t>3</a:t>
            </a:fld>
            <a:r>
              <a:rPr lang="ru-RU" sz="1600" dirty="0"/>
              <a:t>/</a:t>
            </a:r>
            <a:r>
              <a:rPr lang="en-US" sz="1600" dirty="0"/>
              <a:t>11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68695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37DF58-FFD9-4AF0-8525-553E937B6AD5}"/>
                  </a:ext>
                </a:extLst>
              </p:cNvPr>
              <p:cNvSpPr txBox="1"/>
              <p:nvPr/>
            </p:nvSpPr>
            <p:spPr>
              <a:xfrm>
                <a:off x="319698" y="2734931"/>
                <a:ext cx="11220450" cy="1244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600" dirty="0">
                    <a:effectLst/>
                    <a:ea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A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ar-A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ar-AE" sz="16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sz="1600" dirty="0">
                    <a:effectLst/>
                    <a:ea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∇</m:t>
                    </m:r>
                    <m:r>
                      <a:rPr lang="ru-RU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ru-RU" sz="1600" dirty="0">
                    <a:effectLst/>
                    <a:ea typeface="Times New Roman" panose="02020603050405020304" pitchFamily="18" charset="0"/>
                  </a:rPr>
                  <a:t> – локальная скорость и градиент давления жидкости, </a:t>
                </a:r>
                <a:r>
                  <a:rPr lang="de-DE" sz="1600" i="1" dirty="0" err="1">
                    <a:effectLst/>
                    <a:ea typeface="Times New Roman" panose="02020603050405020304" pitchFamily="18" charset="0"/>
                  </a:rPr>
                  <a:t>f</a:t>
                </a:r>
                <a:r>
                  <a:rPr lang="de-DE" sz="1600" i="1" baseline="-25000" dirty="0" err="1">
                    <a:effectLst/>
                    <a:ea typeface="Times New Roman" panose="02020603050405020304" pitchFamily="18" charset="0"/>
                  </a:rPr>
                  <a:t>D</a:t>
                </a:r>
                <a:r>
                  <a:rPr lang="de-DE" sz="1600" dirty="0">
                    <a:effectLst/>
                    <a:ea typeface="Times New Roman" panose="02020603050405020304" pitchFamily="18" charset="0"/>
                  </a:rPr>
                  <a:t> – </a:t>
                </a:r>
                <a:r>
                  <a:rPr lang="ru-RU" sz="1600" dirty="0">
                    <a:effectLst/>
                    <a:ea typeface="Times New Roman" panose="02020603050405020304" pitchFamily="18" charset="0"/>
                  </a:rPr>
                  <a:t>фактор Дарси; </a:t>
                </a:r>
                <a:br>
                  <a:rPr lang="ru-RU" sz="1600" i="1" dirty="0">
                    <a:effectLst/>
                    <a:ea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A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ar-A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ar-AE" sz="1600" dirty="0">
                    <a:effectLst/>
                    <a:ea typeface="Times New Roman" panose="02020603050405020304" pitchFamily="18" charset="0"/>
                  </a:rPr>
                  <a:t> – </a:t>
                </a:r>
                <a:r>
                  <a:rPr lang="ru-RU" sz="1600" dirty="0">
                    <a:effectLst/>
                    <a:ea typeface="Times New Roman" panose="02020603050405020304" pitchFamily="18" charset="0"/>
                  </a:rPr>
                  <a:t>поле объёмных сил (сила тяжести),</a:t>
                </a:r>
                <a:r>
                  <a:rPr lang="ru-RU" sz="1600" i="1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ar-A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ar-AE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ar-AE" sz="1600" dirty="0">
                    <a:effectLst/>
                    <a:ea typeface="Times New Roman" panose="02020603050405020304" pitchFamily="18" charset="0"/>
                  </a:rPr>
                  <a:t> – </a:t>
                </a:r>
                <a:r>
                  <a:rPr lang="ru-RU" sz="1600" dirty="0">
                    <a:effectLst/>
                    <a:ea typeface="Times New Roman" panose="02020603050405020304" pitchFamily="18" charset="0"/>
                  </a:rPr>
                  <a:t>локальная температура теплоносителя (воды);</a:t>
                </a:r>
                <a:br>
                  <a:rPr lang="ru-RU" sz="1600" i="1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f>
                      <m:f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acc>
                          <m:accPr>
                            <m:chr m:val="⃗"/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num>
                      <m:den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ru-RU" sz="1600" dirty="0">
                    <a:effectLst/>
                    <a:ea typeface="Times New Roman" panose="02020603050405020304" pitchFamily="18" charset="0"/>
                  </a:rPr>
                  <a:t>- слагаемое, описывающее </a:t>
                </a:r>
                <a:r>
                  <a:rPr lang="ru-RU" sz="1600" dirty="0">
                    <a:solidFill>
                      <a:srgbClr val="000000"/>
                    </a:solidFill>
                  </a:rPr>
                  <a:t>вязкое трение и потери давления на шероховатостях стенок трубки при развитом параболическом профиле скорости в сечении.</a:t>
                </a:r>
                <a:endParaRPr lang="ru-RU" sz="16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37DF58-FFD9-4AF0-8525-553E937B6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98" y="2734931"/>
                <a:ext cx="11220450" cy="1244251"/>
              </a:xfrm>
              <a:prstGeom prst="rect">
                <a:avLst/>
              </a:prstGeom>
              <a:blipFill>
                <a:blip r:embed="rId3"/>
                <a:stretch>
                  <a:fillRect l="-272" t="-1961" r="-272" b="-53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Группа 19">
            <a:extLst>
              <a:ext uri="{FF2B5EF4-FFF2-40B4-BE49-F238E27FC236}">
                <a16:creationId xmlns:a16="http://schemas.microsoft.com/office/drawing/2014/main" id="{EC365DE6-1DE0-41D9-BEED-2617FA7C88F0}"/>
              </a:ext>
            </a:extLst>
          </p:cNvPr>
          <p:cNvGrpSpPr/>
          <p:nvPr/>
        </p:nvGrpSpPr>
        <p:grpSpPr>
          <a:xfrm>
            <a:off x="82485" y="89569"/>
            <a:ext cx="11694877" cy="590225"/>
            <a:chOff x="-5715" y="109246"/>
            <a:chExt cx="11694877" cy="590225"/>
          </a:xfrm>
        </p:grpSpPr>
        <p:cxnSp>
          <p:nvCxnSpPr>
            <p:cNvPr id="9" name="Прямая соединительная линия 43">
              <a:extLst>
                <a:ext uri="{FF2B5EF4-FFF2-40B4-BE49-F238E27FC236}">
                  <a16:creationId xmlns:a16="http://schemas.microsoft.com/office/drawing/2014/main" id="{FD5EA1F9-9BB2-4098-9BBE-CC2874B5FD33}"/>
                </a:ext>
              </a:extLst>
            </p:cNvPr>
            <p:cNvCxnSpPr/>
            <p:nvPr/>
          </p:nvCxnSpPr>
          <p:spPr>
            <a:xfrm flipH="1">
              <a:off x="80010" y="699471"/>
              <a:ext cx="10874424" cy="0"/>
            </a:xfrm>
            <a:prstGeom prst="line">
              <a:avLst/>
            </a:prstGeom>
            <a:ln w="38100">
              <a:solidFill>
                <a:srgbClr val="ECC129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D415C4-FAF7-4872-9E6C-8C67FB1DDB47}"/>
                </a:ext>
              </a:extLst>
            </p:cNvPr>
            <p:cNvSpPr txBox="1"/>
            <p:nvPr/>
          </p:nvSpPr>
          <p:spPr>
            <a:xfrm>
              <a:off x="-5715" y="109246"/>
              <a:ext cx="1169487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000" dirty="0">
                  <a:latin typeface="Source Sans Pro Light"/>
                  <a:cs typeface="Calibri" panose="020F0502020204030204" pitchFamily="34" charset="0"/>
                </a:rPr>
                <a:t>Математическая модель. Уравнения тепло – и массопереноса</a:t>
              </a:r>
              <a:endParaRPr lang="ru-RU" sz="3000" i="1" dirty="0">
                <a:latin typeface="Source Sans Pro Light"/>
                <a:cs typeface="Calibri" panose="020F050202020403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585A8C6-DCE0-420B-9ADC-72E0E25089CD}"/>
              </a:ext>
            </a:extLst>
          </p:cNvPr>
          <p:cNvSpPr txBox="1"/>
          <p:nvPr/>
        </p:nvSpPr>
        <p:spPr>
          <a:xfrm>
            <a:off x="319698" y="981233"/>
            <a:ext cx="106888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+mj-lt"/>
              </a:rPr>
              <a:t>Динамика течения хладоносителя описывалась уравнениями Навье–Стокса для вязкой несжимаемой жидкости в гравитационном поле. </a:t>
            </a:r>
            <a:endParaRPr lang="LID4096" sz="24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C3DA13-F390-4F33-8014-2CC324D19364}"/>
              </a:ext>
            </a:extLst>
          </p:cNvPr>
          <p:cNvSpPr txBox="1"/>
          <p:nvPr/>
        </p:nvSpPr>
        <p:spPr>
          <a:xfrm>
            <a:off x="1059639" y="2138548"/>
            <a:ext cx="303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59FF"/>
                </a:solidFill>
              </a:rPr>
              <a:t>Гидродинамический анализ</a:t>
            </a:r>
            <a:endParaRPr lang="LID4096" dirty="0">
              <a:solidFill>
                <a:srgbClr val="0059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46BA3F-A014-B946-B45D-70E7AE93A4C1}"/>
                  </a:ext>
                </a:extLst>
              </p:cNvPr>
              <p:cNvSpPr txBox="1"/>
              <p:nvPr/>
            </p:nvSpPr>
            <p:spPr>
              <a:xfrm>
                <a:off x="4439772" y="1980396"/>
                <a:ext cx="6127376" cy="685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ru-RU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ru-RU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ru-RU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ru-RU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ru-RU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46BA3F-A014-B946-B45D-70E7AE93A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772" y="1980396"/>
                <a:ext cx="6127376" cy="6856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2ECB0A1-F097-8D23-532C-E3A661BC5DF7}"/>
                  </a:ext>
                </a:extLst>
              </p:cNvPr>
              <p:cNvSpPr txBox="1"/>
              <p:nvPr/>
            </p:nvSpPr>
            <p:spPr>
              <a:xfrm>
                <a:off x="319698" y="5630200"/>
                <a:ext cx="4213185" cy="8082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7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ru-RU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ru-R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ru-R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𝑅𝑒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2ECB0A1-F097-8D23-532C-E3A661BC5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98" y="5630200"/>
                <a:ext cx="4213185" cy="8082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4063617-70D6-0F08-8180-35C0FA94F1C0}"/>
              </a:ext>
            </a:extLst>
          </p:cNvPr>
          <p:cNvSpPr txBox="1"/>
          <p:nvPr/>
        </p:nvSpPr>
        <p:spPr>
          <a:xfrm>
            <a:off x="353791" y="4121004"/>
            <a:ext cx="106888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+mj-lt"/>
              </a:rPr>
              <a:t>Для описания потерь давления на вязкое трение и потери давления на шероховатостях стенок трубки при развитом параболическом профиле скорости в сечении использовалось уравнение </a:t>
            </a:r>
            <a:r>
              <a:rPr lang="ru-RU" sz="2400" dirty="0" err="1">
                <a:solidFill>
                  <a:srgbClr val="000000"/>
                </a:solidFill>
                <a:latin typeface="+mj-lt"/>
              </a:rPr>
              <a:t>Хааланда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 (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4·10</a:t>
            </a:r>
            <a:r>
              <a:rPr lang="en-US" sz="2400" baseline="30000" dirty="0">
                <a:solidFill>
                  <a:srgbClr val="000000"/>
                </a:solidFill>
                <a:latin typeface="+mj-lt"/>
              </a:rPr>
              <a:t>3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&lt; Re &lt; 1·10</a:t>
            </a:r>
            <a:r>
              <a:rPr lang="en-US" sz="2400" baseline="30000" dirty="0">
                <a:solidFill>
                  <a:srgbClr val="000000"/>
                </a:solidFill>
                <a:latin typeface="+mj-lt"/>
              </a:rPr>
              <a:t>8 </a:t>
            </a:r>
            <a:r>
              <a:rPr lang="ru-RU" sz="2400" dirty="0">
                <a:solidFill>
                  <a:srgbClr val="000000"/>
                </a:solidFill>
                <a:latin typeface="+mj-lt"/>
              </a:rPr>
              <a:t>)</a:t>
            </a:r>
            <a:r>
              <a:rPr lang="ru-RU" sz="2400" baseline="30000" dirty="0">
                <a:solidFill>
                  <a:srgbClr val="000000"/>
                </a:solidFill>
                <a:latin typeface="+mj-lt"/>
              </a:rPr>
              <a:t> </a:t>
            </a:r>
            <a:endParaRPr lang="LID4096" sz="2400" baseline="300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21A8AB-4080-2318-063A-8757B6A26380}"/>
              </a:ext>
            </a:extLst>
          </p:cNvPr>
          <p:cNvSpPr txBox="1"/>
          <p:nvPr/>
        </p:nvSpPr>
        <p:spPr>
          <a:xfrm>
            <a:off x="4439772" y="5603430"/>
            <a:ext cx="694888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effectLst/>
                <a:ea typeface="Times New Roman" panose="02020603050405020304" pitchFamily="18" charset="0"/>
              </a:rPr>
              <a:t>где </a:t>
            </a:r>
            <a:r>
              <a:rPr lang="el-GR" sz="1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ε</a:t>
            </a:r>
            <a:r>
              <a:rPr lang="en-US" sz="1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= 0.015</a:t>
            </a:r>
            <a:r>
              <a:rPr lang="ru-RU" sz="1600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 мм </a:t>
            </a:r>
            <a:r>
              <a:rPr lang="de-DE" sz="1600" dirty="0">
                <a:ea typeface="Times New Roman" panose="02020603050405020304" pitchFamily="18" charset="0"/>
              </a:rPr>
              <a:t>– </a:t>
            </a:r>
            <a:r>
              <a:rPr lang="ru-RU" sz="1600" dirty="0">
                <a:ea typeface="Times New Roman" panose="02020603050405020304" pitchFamily="18" charset="0"/>
              </a:rPr>
              <a:t>шероховатость внутренней поверхности стенок трубы;</a:t>
            </a:r>
          </a:p>
          <a:p>
            <a:pPr algn="just"/>
            <a:r>
              <a:rPr lang="de-DE" sz="1600" i="1" dirty="0">
                <a:ea typeface="Times New Roman" panose="02020603050405020304" pitchFamily="18" charset="0"/>
              </a:rPr>
              <a:t>d</a:t>
            </a:r>
            <a:r>
              <a:rPr lang="de-DE" sz="1600" dirty="0">
                <a:ea typeface="Times New Roman" panose="02020603050405020304" pitchFamily="18" charset="0"/>
              </a:rPr>
              <a:t> –</a:t>
            </a:r>
            <a:r>
              <a:rPr lang="ru-RU" sz="1600" dirty="0">
                <a:ea typeface="Times New Roman" panose="02020603050405020304" pitchFamily="18" charset="0"/>
              </a:rPr>
              <a:t> внутренний диаметр трубы;</a:t>
            </a:r>
          </a:p>
          <a:p>
            <a:pPr algn="just"/>
            <a:r>
              <a:rPr lang="en-US" sz="1600" dirty="0">
                <a:effectLst/>
                <a:ea typeface="Times New Roman" panose="02020603050405020304" pitchFamily="18" charset="0"/>
              </a:rPr>
              <a:t>Re </a:t>
            </a:r>
            <a:r>
              <a:rPr lang="de-DE" sz="1600" dirty="0">
                <a:ea typeface="Times New Roman" panose="02020603050405020304" pitchFamily="18" charset="0"/>
              </a:rPr>
              <a:t>–</a:t>
            </a:r>
            <a:r>
              <a:rPr lang="ru-RU" sz="1600" dirty="0">
                <a:ea typeface="Times New Roman" panose="02020603050405020304" pitchFamily="18" charset="0"/>
              </a:rPr>
              <a:t> локальное число Рейнольдса в потоке. </a:t>
            </a:r>
            <a:endParaRPr lang="ru-RU" sz="1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id="{FE90EDCE-62E5-4E7D-A3CF-63C1E447E75C}"/>
              </a:ext>
            </a:extLst>
          </p:cNvPr>
          <p:cNvSpPr txBox="1">
            <a:spLocks/>
          </p:cNvSpPr>
          <p:nvPr/>
        </p:nvSpPr>
        <p:spPr>
          <a:xfrm>
            <a:off x="11417844" y="71983"/>
            <a:ext cx="788670" cy="47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B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B8422E9-883B-4393-A89A-8C752FF01E0C}" type="slidenum">
              <a:rPr lang="ru-RU" sz="1600" smtClean="0"/>
              <a:pPr algn="ctr"/>
              <a:t>4</a:t>
            </a:fld>
            <a:r>
              <a:rPr lang="ru-RU" sz="1600" dirty="0"/>
              <a:t>/</a:t>
            </a:r>
            <a:r>
              <a:rPr lang="en-US" sz="1600" dirty="0"/>
              <a:t>11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1822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A13AC-5C50-98DE-56D1-1E9199DB3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19">
            <a:extLst>
              <a:ext uri="{FF2B5EF4-FFF2-40B4-BE49-F238E27FC236}">
                <a16:creationId xmlns:a16="http://schemas.microsoft.com/office/drawing/2014/main" id="{6D2805EE-BA04-9575-CFBA-29A49B32B936}"/>
              </a:ext>
            </a:extLst>
          </p:cNvPr>
          <p:cNvGrpSpPr/>
          <p:nvPr/>
        </p:nvGrpSpPr>
        <p:grpSpPr>
          <a:xfrm>
            <a:off x="111669" y="118753"/>
            <a:ext cx="11694877" cy="590225"/>
            <a:chOff x="-5715" y="109246"/>
            <a:chExt cx="11694877" cy="590225"/>
          </a:xfrm>
        </p:grpSpPr>
        <p:cxnSp>
          <p:nvCxnSpPr>
            <p:cNvPr id="40" name="Прямая соединительная линия 43">
              <a:extLst>
                <a:ext uri="{FF2B5EF4-FFF2-40B4-BE49-F238E27FC236}">
                  <a16:creationId xmlns:a16="http://schemas.microsoft.com/office/drawing/2014/main" id="{357458BE-3064-28E7-9D11-39F5CE1A719F}"/>
                </a:ext>
              </a:extLst>
            </p:cNvPr>
            <p:cNvCxnSpPr/>
            <p:nvPr/>
          </p:nvCxnSpPr>
          <p:spPr>
            <a:xfrm flipH="1">
              <a:off x="80010" y="699471"/>
              <a:ext cx="10874424" cy="0"/>
            </a:xfrm>
            <a:prstGeom prst="line">
              <a:avLst/>
            </a:prstGeom>
            <a:ln w="38100">
              <a:solidFill>
                <a:srgbClr val="ECC129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3E165DE-A8A9-BB04-F176-8CE89A1C525B}"/>
                </a:ext>
              </a:extLst>
            </p:cNvPr>
            <p:cNvSpPr txBox="1"/>
            <p:nvPr/>
          </p:nvSpPr>
          <p:spPr>
            <a:xfrm>
              <a:off x="-5715" y="109246"/>
              <a:ext cx="1169487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000" dirty="0">
                  <a:latin typeface="Source Sans Pro Light"/>
                  <a:cs typeface="Calibri" panose="020F0502020204030204" pitchFamily="34" charset="0"/>
                </a:rPr>
                <a:t>Граничные условия. Локальные падения давления</a:t>
              </a:r>
              <a:endParaRPr lang="ru-RU" sz="3000" i="1" dirty="0">
                <a:latin typeface="Source Sans Pro Light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AC9EE36-9ED7-788A-4D07-72DA2BF28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841" y="2035678"/>
            <a:ext cx="7337649" cy="460716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AEB8205-2A6E-137A-2BE7-45F6054314D8}"/>
              </a:ext>
            </a:extLst>
          </p:cNvPr>
          <p:cNvSpPr txBox="1"/>
          <p:nvPr/>
        </p:nvSpPr>
        <p:spPr>
          <a:xfrm>
            <a:off x="8749958" y="2711258"/>
            <a:ext cx="60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CF4AA4-9CB6-37E0-4263-1142DE5643C3}"/>
              </a:ext>
            </a:extLst>
          </p:cNvPr>
          <p:cNvSpPr txBox="1"/>
          <p:nvPr/>
        </p:nvSpPr>
        <p:spPr>
          <a:xfrm>
            <a:off x="8755585" y="4471429"/>
            <a:ext cx="60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II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C5F1B9-A2BA-8F6A-C19F-6201F77EF82A}"/>
              </a:ext>
            </a:extLst>
          </p:cNvPr>
          <p:cNvSpPr txBox="1"/>
          <p:nvPr/>
        </p:nvSpPr>
        <p:spPr>
          <a:xfrm>
            <a:off x="5989029" y="4657730"/>
            <a:ext cx="60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III</a:t>
            </a:r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032946-41D1-A579-7F1F-87D04A2138C9}"/>
              </a:ext>
            </a:extLst>
          </p:cNvPr>
          <p:cNvSpPr txBox="1"/>
          <p:nvPr/>
        </p:nvSpPr>
        <p:spPr>
          <a:xfrm>
            <a:off x="5989029" y="2712892"/>
            <a:ext cx="60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IV</a:t>
            </a:r>
            <a:endParaRPr lang="ru-RU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C494713-65B0-2FB6-F978-BAA1C97869FB}"/>
              </a:ext>
            </a:extLst>
          </p:cNvPr>
          <p:cNvSpPr/>
          <p:nvPr/>
        </p:nvSpPr>
        <p:spPr>
          <a:xfrm>
            <a:off x="8696356" y="5462739"/>
            <a:ext cx="107203" cy="107203"/>
          </a:xfrm>
          <a:prstGeom prst="ellipse">
            <a:avLst/>
          </a:prstGeom>
          <a:solidFill>
            <a:srgbClr val="C00000"/>
          </a:solidFill>
          <a:ln>
            <a:solidFill>
              <a:srgbClr val="953B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E7EEEE9-10FF-3407-86E2-9A62D0EFA1F3}"/>
              </a:ext>
            </a:extLst>
          </p:cNvPr>
          <p:cNvSpPr/>
          <p:nvPr/>
        </p:nvSpPr>
        <p:spPr>
          <a:xfrm>
            <a:off x="8748558" y="4275214"/>
            <a:ext cx="107203" cy="10720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1D1D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EFFEF02-C8F1-B16C-31C4-E653B8294612}"/>
              </a:ext>
            </a:extLst>
          </p:cNvPr>
          <p:cNvSpPr txBox="1"/>
          <p:nvPr/>
        </p:nvSpPr>
        <p:spPr>
          <a:xfrm>
            <a:off x="8855761" y="5091656"/>
            <a:ext cx="9580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Inlet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55" name="Прямая со стрелкой 8">
            <a:extLst>
              <a:ext uri="{FF2B5EF4-FFF2-40B4-BE49-F238E27FC236}">
                <a16:creationId xmlns:a16="http://schemas.microsoft.com/office/drawing/2014/main" id="{F49E7C58-5C5C-475E-3BCA-EB4B57A31920}"/>
              </a:ext>
            </a:extLst>
          </p:cNvPr>
          <p:cNvCxnSpPr>
            <a:cxnSpLocks/>
          </p:cNvCxnSpPr>
          <p:nvPr/>
        </p:nvCxnSpPr>
        <p:spPr>
          <a:xfrm flipH="1">
            <a:off x="8803559" y="5167383"/>
            <a:ext cx="300690" cy="25013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83B0CF86-2301-806C-AE21-E3F0E1E4E911}"/>
              </a:ext>
            </a:extLst>
          </p:cNvPr>
          <p:cNvSpPr txBox="1"/>
          <p:nvPr/>
        </p:nvSpPr>
        <p:spPr>
          <a:xfrm>
            <a:off x="8986228" y="3795902"/>
            <a:ext cx="986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D1DDF"/>
                </a:solidFill>
              </a:rPr>
              <a:t>Outlet</a:t>
            </a:r>
            <a:endParaRPr lang="ru-RU" dirty="0">
              <a:solidFill>
                <a:srgbClr val="1D1DDF"/>
              </a:solidFill>
            </a:endParaRPr>
          </a:p>
        </p:txBody>
      </p:sp>
      <p:cxnSp>
        <p:nvCxnSpPr>
          <p:cNvPr id="57" name="Прямая со стрелкой 8">
            <a:extLst>
              <a:ext uri="{FF2B5EF4-FFF2-40B4-BE49-F238E27FC236}">
                <a16:creationId xmlns:a16="http://schemas.microsoft.com/office/drawing/2014/main" id="{22C49CEB-AA96-AEBF-EE6C-A5B8440C37EF}"/>
              </a:ext>
            </a:extLst>
          </p:cNvPr>
          <p:cNvCxnSpPr>
            <a:cxnSpLocks/>
          </p:cNvCxnSpPr>
          <p:nvPr/>
        </p:nvCxnSpPr>
        <p:spPr>
          <a:xfrm flipH="1">
            <a:off x="8895594" y="4044103"/>
            <a:ext cx="297490" cy="250130"/>
          </a:xfrm>
          <a:prstGeom prst="straightConnector1">
            <a:avLst/>
          </a:prstGeom>
          <a:ln w="38100">
            <a:solidFill>
              <a:srgbClr val="1D1DD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3E4775D-78F6-29FC-3D9F-30A9E363E012}"/>
              </a:ext>
            </a:extLst>
          </p:cNvPr>
          <p:cNvSpPr txBox="1"/>
          <p:nvPr/>
        </p:nvSpPr>
        <p:spPr>
          <a:xfrm>
            <a:off x="9216762" y="3516632"/>
            <a:ext cx="713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solidFill>
                  <a:srgbClr val="1D1DDF"/>
                </a:solidFill>
              </a:rPr>
              <a:t>P</a:t>
            </a:r>
            <a:r>
              <a:rPr lang="en-US" baseline="-25000" dirty="0" err="1">
                <a:solidFill>
                  <a:srgbClr val="1D1DDF"/>
                </a:solidFill>
              </a:rPr>
              <a:t>tank</a:t>
            </a:r>
            <a:endParaRPr lang="LID4096" baseline="-25000" dirty="0">
              <a:solidFill>
                <a:srgbClr val="1D1DDF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5C18492-2D1E-249E-466D-09208FA70FEF}"/>
              </a:ext>
            </a:extLst>
          </p:cNvPr>
          <p:cNvSpPr txBox="1"/>
          <p:nvPr/>
        </p:nvSpPr>
        <p:spPr>
          <a:xfrm>
            <a:off x="8656564" y="4690026"/>
            <a:ext cx="2632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Q</a:t>
            </a:r>
            <a:r>
              <a:rPr lang="en-US" sz="2000" dirty="0">
                <a:solidFill>
                  <a:srgbClr val="FF0000"/>
                </a:solidFill>
              </a:rPr>
              <a:t> = </a:t>
            </a:r>
            <a:r>
              <a:rPr lang="ru-RU" sz="2000" dirty="0">
                <a:solidFill>
                  <a:srgbClr val="FF0000"/>
                </a:solidFill>
              </a:rPr>
              <a:t>4</a:t>
            </a:r>
            <a:r>
              <a:rPr lang="en-US" sz="2000" dirty="0">
                <a:solidFill>
                  <a:srgbClr val="FF0000"/>
                </a:solidFill>
              </a:rPr>
              <a:t> ∙ </a:t>
            </a:r>
            <a:r>
              <a:rPr lang="en-US" sz="2000" i="1" dirty="0">
                <a:solidFill>
                  <a:srgbClr val="FF0000"/>
                </a:solidFill>
              </a:rPr>
              <a:t>q</a:t>
            </a:r>
            <a:r>
              <a:rPr lang="en-US" sz="2000" dirty="0">
                <a:solidFill>
                  <a:srgbClr val="FF0000"/>
                </a:solidFill>
              </a:rPr>
              <a:t>∙</a:t>
            </a:r>
            <a:r>
              <a:rPr lang="ru-RU" sz="2000" dirty="0">
                <a:solidFill>
                  <a:srgbClr val="FF0000"/>
                </a:solidFill>
              </a:rPr>
              <a:t>(3+4+4)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ru-RU" sz="2000" dirty="0">
                <a:solidFill>
                  <a:srgbClr val="FF0000"/>
                </a:solidFill>
              </a:rPr>
              <a:t>м</a:t>
            </a:r>
            <a:r>
              <a:rPr lang="ru-RU" sz="2000" baseline="30000" dirty="0">
                <a:solidFill>
                  <a:srgbClr val="FF0000"/>
                </a:solidFill>
              </a:rPr>
              <a:t>3</a:t>
            </a:r>
            <a:r>
              <a:rPr lang="ru-RU" sz="2000" dirty="0">
                <a:solidFill>
                  <a:srgbClr val="FF0000"/>
                </a:solidFill>
              </a:rPr>
              <a:t>/ч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LID4096" sz="2000" baseline="-25000" dirty="0">
              <a:solidFill>
                <a:srgbClr val="FF0000"/>
              </a:solidFill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062D8E40-0D7B-AB6A-841E-C4CC03B8D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69" y="1296238"/>
            <a:ext cx="4593527" cy="2532694"/>
          </a:xfrm>
          <a:prstGeom prst="rect">
            <a:avLst/>
          </a:prstGeom>
          <a:ln w="15875">
            <a:solidFill>
              <a:srgbClr val="00B050"/>
            </a:solidFill>
          </a:ln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2A25E88-F2A4-9C79-2B58-174B54CA6626}"/>
              </a:ext>
            </a:extLst>
          </p:cNvPr>
          <p:cNvCxnSpPr>
            <a:cxnSpLocks/>
          </p:cNvCxnSpPr>
          <p:nvPr/>
        </p:nvCxnSpPr>
        <p:spPr>
          <a:xfrm flipH="1" flipV="1">
            <a:off x="4851331" y="3621434"/>
            <a:ext cx="1228538" cy="359134"/>
          </a:xfrm>
          <a:prstGeom prst="straightConnector1">
            <a:avLst/>
          </a:prstGeom>
          <a:ln w="254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B3D2287-C0CE-5B4A-2048-3A8B654326DC}"/>
                  </a:ext>
                </a:extLst>
              </p:cNvPr>
              <p:cNvSpPr txBox="1"/>
              <p:nvPr/>
            </p:nvSpPr>
            <p:spPr>
              <a:xfrm>
                <a:off x="9276753" y="1791964"/>
                <a:ext cx="2201027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B3D2287-C0CE-5B4A-2048-3A8B65432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753" y="1791964"/>
                <a:ext cx="2201027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>
            <a:extLst>
              <a:ext uri="{FF2B5EF4-FFF2-40B4-BE49-F238E27FC236}">
                <a16:creationId xmlns:a16="http://schemas.microsoft.com/office/drawing/2014/main" id="{5A3D3F56-F722-60CD-231D-386FFC008081}"/>
              </a:ext>
            </a:extLst>
          </p:cNvPr>
          <p:cNvSpPr/>
          <p:nvPr/>
        </p:nvSpPr>
        <p:spPr>
          <a:xfrm>
            <a:off x="9646046" y="3177056"/>
            <a:ext cx="85762" cy="8576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BEC71C6-91AD-15BD-029F-13C64D297568}"/>
              </a:ext>
            </a:extLst>
          </p:cNvPr>
          <p:cNvSpPr/>
          <p:nvPr/>
        </p:nvSpPr>
        <p:spPr>
          <a:xfrm>
            <a:off x="10291505" y="3007529"/>
            <a:ext cx="85762" cy="8576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41F1937-A169-4EBE-F285-7434C937FA70}"/>
              </a:ext>
            </a:extLst>
          </p:cNvPr>
          <p:cNvSpPr/>
          <p:nvPr/>
        </p:nvSpPr>
        <p:spPr>
          <a:xfrm>
            <a:off x="9150203" y="3403945"/>
            <a:ext cx="85762" cy="8576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CA54FFE-5467-A26B-E2AE-268B2CB21E8A}"/>
              </a:ext>
            </a:extLst>
          </p:cNvPr>
          <p:cNvSpPr/>
          <p:nvPr/>
        </p:nvSpPr>
        <p:spPr>
          <a:xfrm>
            <a:off x="8406132" y="3429000"/>
            <a:ext cx="85762" cy="8576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5ED695D-4BF7-29E5-9E3A-D5A1C63D4C83}"/>
              </a:ext>
            </a:extLst>
          </p:cNvPr>
          <p:cNvSpPr/>
          <p:nvPr/>
        </p:nvSpPr>
        <p:spPr>
          <a:xfrm>
            <a:off x="8127616" y="3606571"/>
            <a:ext cx="85762" cy="8576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948943B-B748-9E33-3F58-4FF704579554}"/>
              </a:ext>
            </a:extLst>
          </p:cNvPr>
          <p:cNvSpPr/>
          <p:nvPr/>
        </p:nvSpPr>
        <p:spPr>
          <a:xfrm>
            <a:off x="7679420" y="3615536"/>
            <a:ext cx="85762" cy="8576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0" name="Прямая со стрелкой 8">
            <a:extLst>
              <a:ext uri="{FF2B5EF4-FFF2-40B4-BE49-F238E27FC236}">
                <a16:creationId xmlns:a16="http://schemas.microsoft.com/office/drawing/2014/main" id="{09FF7BBD-1375-AAD9-4B6F-0EE76A77844B}"/>
              </a:ext>
            </a:extLst>
          </p:cNvPr>
          <p:cNvCxnSpPr>
            <a:cxnSpLocks/>
            <a:stCxn id="73" idx="2"/>
          </p:cNvCxnSpPr>
          <p:nvPr/>
        </p:nvCxnSpPr>
        <p:spPr>
          <a:xfrm flipH="1">
            <a:off x="9813804" y="2402900"/>
            <a:ext cx="563463" cy="601360"/>
          </a:xfrm>
          <a:prstGeom prst="straightConnector1">
            <a:avLst/>
          </a:prstGeom>
          <a:ln w="3810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">
            <a:extLst>
              <a:ext uri="{FF2B5EF4-FFF2-40B4-BE49-F238E27FC236}">
                <a16:creationId xmlns:a16="http://schemas.microsoft.com/office/drawing/2014/main" id="{B88D1C2A-E49A-3733-A693-1A9F9C0520BA}"/>
              </a:ext>
            </a:extLst>
          </p:cNvPr>
          <p:cNvCxnSpPr>
            <a:cxnSpLocks/>
            <a:stCxn id="73" idx="2"/>
          </p:cNvCxnSpPr>
          <p:nvPr/>
        </p:nvCxnSpPr>
        <p:spPr>
          <a:xfrm flipH="1">
            <a:off x="10334386" y="2402900"/>
            <a:ext cx="42881" cy="556866"/>
          </a:xfrm>
          <a:prstGeom prst="straightConnector1">
            <a:avLst/>
          </a:prstGeom>
          <a:ln w="3810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6B53D96A-FB27-6634-080D-7DC7E333C35A}"/>
              </a:ext>
            </a:extLst>
          </p:cNvPr>
          <p:cNvSpPr txBox="1"/>
          <p:nvPr/>
        </p:nvSpPr>
        <p:spPr>
          <a:xfrm>
            <a:off x="5591980" y="1423441"/>
            <a:ext cx="4185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Предлагаем систему условно разделить на 4 </a:t>
            </a:r>
            <a:r>
              <a:rPr lang="ru-RU" dirty="0" err="1"/>
              <a:t>подконтура</a:t>
            </a:r>
            <a:r>
              <a:rPr lang="ru-RU" dirty="0"/>
              <a:t> (</a:t>
            </a:r>
            <a:r>
              <a:rPr lang="en-US" dirty="0"/>
              <a:t>I,II, III</a:t>
            </a:r>
            <a:r>
              <a:rPr lang="ru-RU" dirty="0"/>
              <a:t> и</a:t>
            </a:r>
            <a:r>
              <a:rPr lang="en-US" dirty="0"/>
              <a:t> IV</a:t>
            </a:r>
            <a:r>
              <a:rPr lang="ru-RU" dirty="0"/>
              <a:t>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38A760B-F41A-1487-D7B3-38EB3EB3C5DB}"/>
              </a:ext>
            </a:extLst>
          </p:cNvPr>
          <p:cNvSpPr txBox="1"/>
          <p:nvPr/>
        </p:nvSpPr>
        <p:spPr>
          <a:xfrm>
            <a:off x="197394" y="4460714"/>
            <a:ext cx="45434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Система:</a:t>
            </a:r>
          </a:p>
          <a:p>
            <a:r>
              <a:rPr lang="ru-RU" sz="2000" dirty="0">
                <a:solidFill>
                  <a:srgbClr val="C00000"/>
                </a:solidFill>
              </a:rPr>
              <a:t>имеет общий раздающий коллектор</a:t>
            </a:r>
            <a:r>
              <a:rPr lang="ru-RU" sz="2000" dirty="0"/>
              <a:t>;</a:t>
            </a:r>
          </a:p>
          <a:p>
            <a:r>
              <a:rPr lang="ru-RU" sz="2000" dirty="0">
                <a:solidFill>
                  <a:srgbClr val="0059FF"/>
                </a:solidFill>
              </a:rPr>
              <a:t>имеет общий вход в бак</a:t>
            </a:r>
            <a:r>
              <a:rPr lang="ru-RU" sz="2000" dirty="0"/>
              <a:t>;</a:t>
            </a:r>
          </a:p>
          <a:p>
            <a:r>
              <a:rPr lang="ru-RU" sz="2000" dirty="0">
                <a:solidFill>
                  <a:srgbClr val="00B050"/>
                </a:solidFill>
              </a:rPr>
              <a:t>учитывает локальное падение давления</a:t>
            </a:r>
            <a:r>
              <a:rPr lang="ru-RU" sz="2000" dirty="0"/>
              <a:t>.</a:t>
            </a:r>
          </a:p>
        </p:txBody>
      </p:sp>
      <p:sp>
        <p:nvSpPr>
          <p:cNvPr id="32" name="Номер слайда 1">
            <a:extLst>
              <a:ext uri="{FF2B5EF4-FFF2-40B4-BE49-F238E27FC236}">
                <a16:creationId xmlns:a16="http://schemas.microsoft.com/office/drawing/2014/main" id="{2058E36C-D1F7-47D2-B9E3-552C0E2E2DC4}"/>
              </a:ext>
            </a:extLst>
          </p:cNvPr>
          <p:cNvSpPr txBox="1">
            <a:spLocks/>
          </p:cNvSpPr>
          <p:nvPr/>
        </p:nvSpPr>
        <p:spPr>
          <a:xfrm>
            <a:off x="11417844" y="71983"/>
            <a:ext cx="788670" cy="47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B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B8422E9-883B-4393-A89A-8C752FF01E0C}" type="slidenum">
              <a:rPr lang="ru-RU" sz="1600" smtClean="0"/>
              <a:pPr algn="ctr"/>
              <a:t>5</a:t>
            </a:fld>
            <a:r>
              <a:rPr lang="ru-RU" sz="1600" dirty="0"/>
              <a:t>/</a:t>
            </a:r>
            <a:r>
              <a:rPr lang="en-US" sz="1600" dirty="0"/>
              <a:t>11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7860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706A6-F777-1196-2232-7579BAE63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FEC5E8-0952-4FFF-B00C-B4192C595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716529"/>
            <a:ext cx="8263161" cy="6069488"/>
          </a:xfrm>
          <a:prstGeom prst="rect">
            <a:avLst/>
          </a:prstGeom>
        </p:spPr>
      </p:pic>
      <p:grpSp>
        <p:nvGrpSpPr>
          <p:cNvPr id="7" name="Группа 19">
            <a:extLst>
              <a:ext uri="{FF2B5EF4-FFF2-40B4-BE49-F238E27FC236}">
                <a16:creationId xmlns:a16="http://schemas.microsoft.com/office/drawing/2014/main" id="{A240A4DC-F351-DD76-4869-15F5A2B7DF7A}"/>
              </a:ext>
            </a:extLst>
          </p:cNvPr>
          <p:cNvGrpSpPr/>
          <p:nvPr/>
        </p:nvGrpSpPr>
        <p:grpSpPr>
          <a:xfrm>
            <a:off x="111669" y="118753"/>
            <a:ext cx="11882937" cy="590225"/>
            <a:chOff x="-5715" y="109246"/>
            <a:chExt cx="11882937" cy="590225"/>
          </a:xfrm>
        </p:grpSpPr>
        <p:cxnSp>
          <p:nvCxnSpPr>
            <p:cNvPr id="8" name="Прямая соединительная линия 43">
              <a:extLst>
                <a:ext uri="{FF2B5EF4-FFF2-40B4-BE49-F238E27FC236}">
                  <a16:creationId xmlns:a16="http://schemas.microsoft.com/office/drawing/2014/main" id="{93DCA335-CD07-D71F-D10D-B4CD68EAD206}"/>
                </a:ext>
              </a:extLst>
            </p:cNvPr>
            <p:cNvCxnSpPr/>
            <p:nvPr/>
          </p:nvCxnSpPr>
          <p:spPr>
            <a:xfrm flipH="1">
              <a:off x="80010" y="699471"/>
              <a:ext cx="10874424" cy="0"/>
            </a:xfrm>
            <a:prstGeom prst="line">
              <a:avLst/>
            </a:prstGeom>
            <a:ln w="38100">
              <a:solidFill>
                <a:srgbClr val="ECC129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01FCA4-84EF-FB15-5429-1CE9083A4E1C}"/>
                </a:ext>
              </a:extLst>
            </p:cNvPr>
            <p:cNvSpPr txBox="1"/>
            <p:nvPr/>
          </p:nvSpPr>
          <p:spPr>
            <a:xfrm>
              <a:off x="-5715" y="109246"/>
              <a:ext cx="118829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000" dirty="0">
                  <a:latin typeface="Source Sans Pro Light"/>
                  <a:cs typeface="Calibri" panose="020F0502020204030204" pitchFamily="34" charset="0"/>
                </a:rPr>
                <a:t>Результаты. Распределение давления в </a:t>
              </a:r>
              <a:r>
                <a:rPr lang="ru-RU" sz="3000" b="1" dirty="0">
                  <a:latin typeface="Source Sans Pro Light"/>
                  <a:cs typeface="Calibri" panose="020F0502020204030204" pitchFamily="34" charset="0"/>
                </a:rPr>
                <a:t>системе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3A07330-B040-784B-317C-35FDA9D39949}"/>
              </a:ext>
            </a:extLst>
          </p:cNvPr>
          <p:cNvSpPr txBox="1"/>
          <p:nvPr/>
        </p:nvSpPr>
        <p:spPr>
          <a:xfrm>
            <a:off x="10542900" y="2271916"/>
            <a:ext cx="52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86AB04-9B84-34E8-6EB4-1CDE4147CE54}"/>
              </a:ext>
            </a:extLst>
          </p:cNvPr>
          <p:cNvSpPr txBox="1"/>
          <p:nvPr/>
        </p:nvSpPr>
        <p:spPr>
          <a:xfrm>
            <a:off x="10548527" y="4032087"/>
            <a:ext cx="52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II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4B7DB2-D59A-8671-90F7-94D7FDE00C30}"/>
              </a:ext>
            </a:extLst>
          </p:cNvPr>
          <p:cNvSpPr txBox="1"/>
          <p:nvPr/>
        </p:nvSpPr>
        <p:spPr>
          <a:xfrm>
            <a:off x="5524219" y="4216753"/>
            <a:ext cx="52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III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ABFA3-F2B0-35C7-BF98-C0BB74556424}"/>
              </a:ext>
            </a:extLst>
          </p:cNvPr>
          <p:cNvSpPr txBox="1"/>
          <p:nvPr/>
        </p:nvSpPr>
        <p:spPr>
          <a:xfrm>
            <a:off x="4882426" y="2271915"/>
            <a:ext cx="1715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IV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C6330-EB2E-0FEA-B206-65F890D9F1AD}"/>
              </a:ext>
            </a:extLst>
          </p:cNvPr>
          <p:cNvSpPr txBox="1"/>
          <p:nvPr/>
        </p:nvSpPr>
        <p:spPr>
          <a:xfrm>
            <a:off x="219320" y="3853078"/>
            <a:ext cx="31920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Внутренний диаметр труб:</a:t>
            </a:r>
          </a:p>
          <a:p>
            <a:pPr algn="just"/>
            <a:endParaRPr lang="ru-RU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b="1" dirty="0"/>
              <a:t>Подводы/отводы 12 мм</a:t>
            </a:r>
            <a:r>
              <a:rPr lang="ru-RU" dirty="0"/>
              <a:t>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dirty="0"/>
              <a:t>коллектор - 10,0 мм;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dirty="0" err="1"/>
              <a:t>манифольд</a:t>
            </a:r>
            <a:r>
              <a:rPr lang="ru-RU" dirty="0"/>
              <a:t> - 5,0 мм;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dirty="0"/>
              <a:t>переходник - 3,</a:t>
            </a:r>
            <a:r>
              <a:rPr lang="en-US" dirty="0"/>
              <a:t>5</a:t>
            </a:r>
            <a:r>
              <a:rPr lang="ru-RU" dirty="0"/>
              <a:t> мм;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b="1" dirty="0"/>
              <a:t>радиатор - </a:t>
            </a:r>
            <a:r>
              <a:rPr lang="en-US" b="1" dirty="0"/>
              <a:t>3</a:t>
            </a:r>
            <a:r>
              <a:rPr lang="ru-RU" b="1" dirty="0"/>
              <a:t>,</a:t>
            </a:r>
            <a:r>
              <a:rPr lang="en-US" b="1" dirty="0"/>
              <a:t>0</a:t>
            </a:r>
            <a:r>
              <a:rPr lang="ru-RU" b="1" dirty="0"/>
              <a:t> мм.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8B9BD1-4E42-4BB1-B50C-B2F224A90BF0}"/>
              </a:ext>
            </a:extLst>
          </p:cNvPr>
          <p:cNvSpPr txBox="1"/>
          <p:nvPr/>
        </p:nvSpPr>
        <p:spPr>
          <a:xfrm>
            <a:off x="0" y="835272"/>
            <a:ext cx="38490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При среднем расходе </a:t>
            </a:r>
          </a:p>
          <a:p>
            <a:pPr algn="ctr"/>
            <a:r>
              <a:rPr lang="ru-RU" sz="2400" dirty="0">
                <a:solidFill>
                  <a:srgbClr val="00B050"/>
                </a:solidFill>
                <a:latin typeface="+mj-lt"/>
              </a:rPr>
              <a:t>0,07 м</a:t>
            </a:r>
            <a:r>
              <a:rPr lang="ru-RU" sz="2400" baseline="30000" dirty="0">
                <a:solidFill>
                  <a:srgbClr val="00B050"/>
                </a:solidFill>
                <a:latin typeface="+mj-lt"/>
              </a:rPr>
              <a:t>3</a:t>
            </a:r>
            <a:r>
              <a:rPr lang="ru-RU" sz="2400" dirty="0">
                <a:solidFill>
                  <a:srgbClr val="00B050"/>
                </a:solidFill>
                <a:latin typeface="+mj-lt"/>
              </a:rPr>
              <a:t>/ч</a:t>
            </a:r>
            <a:r>
              <a:rPr lang="ru-RU" sz="2400" dirty="0">
                <a:latin typeface="+mj-lt"/>
              </a:rPr>
              <a:t> и диаметре трубок радиаторов </a:t>
            </a:r>
            <a:r>
              <a:rPr lang="ru-RU" sz="2400" dirty="0">
                <a:solidFill>
                  <a:srgbClr val="00B050"/>
                </a:solidFill>
                <a:latin typeface="+mj-lt"/>
              </a:rPr>
              <a:t>3,0 мм </a:t>
            </a:r>
            <a:r>
              <a:rPr lang="ru-RU" sz="2400" dirty="0">
                <a:latin typeface="+mj-lt"/>
              </a:rPr>
              <a:t>и диаметре трубок подводов и отводов </a:t>
            </a:r>
            <a:r>
              <a:rPr lang="ru-RU" sz="2400" dirty="0">
                <a:solidFill>
                  <a:srgbClr val="FF0000"/>
                </a:solidFill>
                <a:latin typeface="+mj-lt"/>
              </a:rPr>
              <a:t>12,0 мм </a:t>
            </a:r>
          </a:p>
          <a:p>
            <a:pPr algn="ctr"/>
            <a:r>
              <a:rPr lang="en-US" sz="2400" i="1" dirty="0">
                <a:solidFill>
                  <a:srgbClr val="FF0000"/>
                </a:solidFill>
                <a:latin typeface="+mj-lt"/>
              </a:rPr>
              <a:t>leakless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+mj-lt"/>
              </a:rPr>
              <a:t>нарушается</a:t>
            </a:r>
          </a:p>
        </p:txBody>
      </p:sp>
      <p:sp>
        <p:nvSpPr>
          <p:cNvPr id="18" name="Номер слайда 1">
            <a:extLst>
              <a:ext uri="{FF2B5EF4-FFF2-40B4-BE49-F238E27FC236}">
                <a16:creationId xmlns:a16="http://schemas.microsoft.com/office/drawing/2014/main" id="{7DB58C4F-B715-4D72-91EE-BAD226B19FA7}"/>
              </a:ext>
            </a:extLst>
          </p:cNvPr>
          <p:cNvSpPr txBox="1">
            <a:spLocks/>
          </p:cNvSpPr>
          <p:nvPr/>
        </p:nvSpPr>
        <p:spPr>
          <a:xfrm>
            <a:off x="11417844" y="71983"/>
            <a:ext cx="788670" cy="47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B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B8422E9-883B-4393-A89A-8C752FF01E0C}" type="slidenum">
              <a:rPr lang="ru-RU" sz="1600" smtClean="0"/>
              <a:pPr algn="ctr"/>
              <a:t>6</a:t>
            </a:fld>
            <a:r>
              <a:rPr lang="ru-RU" sz="1600" dirty="0"/>
              <a:t>/</a:t>
            </a:r>
            <a:r>
              <a:rPr lang="en-US" sz="1600" dirty="0"/>
              <a:t>11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58895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706A6-F777-1196-2232-7579BAE63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19">
            <a:extLst>
              <a:ext uri="{FF2B5EF4-FFF2-40B4-BE49-F238E27FC236}">
                <a16:creationId xmlns:a16="http://schemas.microsoft.com/office/drawing/2014/main" id="{A240A4DC-F351-DD76-4869-15F5A2B7DF7A}"/>
              </a:ext>
            </a:extLst>
          </p:cNvPr>
          <p:cNvGrpSpPr/>
          <p:nvPr/>
        </p:nvGrpSpPr>
        <p:grpSpPr>
          <a:xfrm>
            <a:off x="111669" y="118753"/>
            <a:ext cx="11882937" cy="590225"/>
            <a:chOff x="-5715" y="109246"/>
            <a:chExt cx="11882937" cy="590225"/>
          </a:xfrm>
        </p:grpSpPr>
        <p:cxnSp>
          <p:nvCxnSpPr>
            <p:cNvPr id="8" name="Прямая соединительная линия 43">
              <a:extLst>
                <a:ext uri="{FF2B5EF4-FFF2-40B4-BE49-F238E27FC236}">
                  <a16:creationId xmlns:a16="http://schemas.microsoft.com/office/drawing/2014/main" id="{93DCA335-CD07-D71F-D10D-B4CD68EAD206}"/>
                </a:ext>
              </a:extLst>
            </p:cNvPr>
            <p:cNvCxnSpPr/>
            <p:nvPr/>
          </p:nvCxnSpPr>
          <p:spPr>
            <a:xfrm flipH="1">
              <a:off x="80010" y="699471"/>
              <a:ext cx="10874424" cy="0"/>
            </a:xfrm>
            <a:prstGeom prst="line">
              <a:avLst/>
            </a:prstGeom>
            <a:ln w="38100">
              <a:solidFill>
                <a:srgbClr val="ECC129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01FCA4-84EF-FB15-5429-1CE9083A4E1C}"/>
                </a:ext>
              </a:extLst>
            </p:cNvPr>
            <p:cNvSpPr txBox="1"/>
            <p:nvPr/>
          </p:nvSpPr>
          <p:spPr>
            <a:xfrm>
              <a:off x="-5715" y="109246"/>
              <a:ext cx="118829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000" dirty="0">
                  <a:latin typeface="Source Sans Pro Light"/>
                  <a:cs typeface="Calibri" panose="020F0502020204030204" pitchFamily="34" charset="0"/>
                </a:rPr>
                <a:t>Результаты. Распределение давления в </a:t>
              </a:r>
              <a:r>
                <a:rPr lang="ru-RU" sz="3000" b="1" dirty="0">
                  <a:latin typeface="Source Sans Pro Light"/>
                  <a:cs typeface="Calibri" panose="020F0502020204030204" pitchFamily="34" charset="0"/>
                </a:rPr>
                <a:t>системе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18B9BD1-4E42-4BB1-B50C-B2F224A90BF0}"/>
              </a:ext>
            </a:extLst>
          </p:cNvPr>
          <p:cNvSpPr txBox="1"/>
          <p:nvPr/>
        </p:nvSpPr>
        <p:spPr>
          <a:xfrm>
            <a:off x="318531" y="1011359"/>
            <a:ext cx="38490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Комбинируя диаметры подводящих и отводящих труб, можно регулировать абсолютные значения давления в системе для достижения режима </a:t>
            </a:r>
            <a:r>
              <a:rPr lang="en-US" sz="2400" i="1" dirty="0">
                <a:solidFill>
                  <a:srgbClr val="00B050"/>
                </a:solidFill>
                <a:latin typeface="+mj-lt"/>
              </a:rPr>
              <a:t>leakless</a:t>
            </a:r>
            <a:r>
              <a:rPr lang="ru-RU" sz="2400" dirty="0">
                <a:solidFill>
                  <a:srgbClr val="00B050"/>
                </a:solidFill>
                <a:latin typeface="+mj-lt"/>
              </a:rPr>
              <a:t>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BFFA4E8-706A-45EA-A723-0870F16792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824828"/>
              </p:ext>
            </p:extLst>
          </p:nvPr>
        </p:nvGraphicFramePr>
        <p:xfrm>
          <a:off x="4138813" y="577092"/>
          <a:ext cx="8053187" cy="6162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920760" imgH="3000960" progId="Origin95.Graph">
                  <p:embed/>
                </p:oleObj>
              </mc:Choice>
              <mc:Fallback>
                <p:oleObj name="Graph" r:id="rId2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38813" y="577092"/>
                        <a:ext cx="8053187" cy="6162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8152318F-9F5C-41A5-A158-7A54CB11302E}"/>
              </a:ext>
            </a:extLst>
          </p:cNvPr>
          <p:cNvSpPr/>
          <p:nvPr/>
        </p:nvSpPr>
        <p:spPr>
          <a:xfrm>
            <a:off x="5250249" y="2036985"/>
            <a:ext cx="4642782" cy="2195238"/>
          </a:xfrm>
          <a:custGeom>
            <a:avLst/>
            <a:gdLst>
              <a:gd name="connsiteX0" fmla="*/ 123249 w 5085572"/>
              <a:gd name="connsiteY0" fmla="*/ 768615 h 2321826"/>
              <a:gd name="connsiteX1" fmla="*/ 959828 w 5085572"/>
              <a:gd name="connsiteY1" fmla="*/ 778343 h 2321826"/>
              <a:gd name="connsiteX2" fmla="*/ 1086287 w 5085572"/>
              <a:gd name="connsiteY2" fmla="*/ 1498190 h 2321826"/>
              <a:gd name="connsiteX3" fmla="*/ 1825590 w 5085572"/>
              <a:gd name="connsiteY3" fmla="*/ 1576011 h 2321826"/>
              <a:gd name="connsiteX4" fmla="*/ 2564892 w 5085572"/>
              <a:gd name="connsiteY4" fmla="*/ 1576011 h 2321826"/>
              <a:gd name="connsiteX5" fmla="*/ 2613530 w 5085572"/>
              <a:gd name="connsiteY5" fmla="*/ 2198581 h 2321826"/>
              <a:gd name="connsiteX6" fmla="*/ 4811981 w 5085572"/>
              <a:gd name="connsiteY6" fmla="*/ 2266675 h 2321826"/>
              <a:gd name="connsiteX7" fmla="*/ 4811981 w 5085572"/>
              <a:gd name="connsiteY7" fmla="*/ 1566283 h 2321826"/>
              <a:gd name="connsiteX8" fmla="*/ 2632985 w 5085572"/>
              <a:gd name="connsiteY8" fmla="*/ 1478734 h 2321826"/>
              <a:gd name="connsiteX9" fmla="*/ 2516253 w 5085572"/>
              <a:gd name="connsiteY9" fmla="*/ 1313364 h 2321826"/>
              <a:gd name="connsiteX10" fmla="*/ 2555164 w 5085572"/>
              <a:gd name="connsiteY10" fmla="*/ 807526 h 2321826"/>
              <a:gd name="connsiteX11" fmla="*/ 1086287 w 5085572"/>
              <a:gd name="connsiteY11" fmla="*/ 817254 h 2321826"/>
              <a:gd name="connsiteX12" fmla="*/ 1008466 w 5085572"/>
              <a:gd name="connsiteY12" fmla="*/ 39041 h 2321826"/>
              <a:gd name="connsiteX13" fmla="*/ 94066 w 5085572"/>
              <a:gd name="connsiteY13" fmla="*/ 184956 h 2321826"/>
              <a:gd name="connsiteX14" fmla="*/ 123249 w 5085572"/>
              <a:gd name="connsiteY14" fmla="*/ 768615 h 2321826"/>
              <a:gd name="connsiteX0" fmla="*/ 133943 w 5096266"/>
              <a:gd name="connsiteY0" fmla="*/ 649070 h 2202281"/>
              <a:gd name="connsiteX1" fmla="*/ 970522 w 5096266"/>
              <a:gd name="connsiteY1" fmla="*/ 658798 h 2202281"/>
              <a:gd name="connsiteX2" fmla="*/ 1096981 w 5096266"/>
              <a:gd name="connsiteY2" fmla="*/ 1378645 h 2202281"/>
              <a:gd name="connsiteX3" fmla="*/ 1836284 w 5096266"/>
              <a:gd name="connsiteY3" fmla="*/ 1456466 h 2202281"/>
              <a:gd name="connsiteX4" fmla="*/ 2575586 w 5096266"/>
              <a:gd name="connsiteY4" fmla="*/ 1456466 h 2202281"/>
              <a:gd name="connsiteX5" fmla="*/ 2624224 w 5096266"/>
              <a:gd name="connsiteY5" fmla="*/ 2079036 h 2202281"/>
              <a:gd name="connsiteX6" fmla="*/ 4822675 w 5096266"/>
              <a:gd name="connsiteY6" fmla="*/ 2147130 h 2202281"/>
              <a:gd name="connsiteX7" fmla="*/ 4822675 w 5096266"/>
              <a:gd name="connsiteY7" fmla="*/ 1446738 h 2202281"/>
              <a:gd name="connsiteX8" fmla="*/ 2643679 w 5096266"/>
              <a:gd name="connsiteY8" fmla="*/ 1359189 h 2202281"/>
              <a:gd name="connsiteX9" fmla="*/ 2526947 w 5096266"/>
              <a:gd name="connsiteY9" fmla="*/ 1193819 h 2202281"/>
              <a:gd name="connsiteX10" fmla="*/ 2565858 w 5096266"/>
              <a:gd name="connsiteY10" fmla="*/ 687981 h 2202281"/>
              <a:gd name="connsiteX11" fmla="*/ 1096981 w 5096266"/>
              <a:gd name="connsiteY11" fmla="*/ 697709 h 2202281"/>
              <a:gd name="connsiteX12" fmla="*/ 1145620 w 5096266"/>
              <a:gd name="connsiteY12" fmla="*/ 84866 h 2202281"/>
              <a:gd name="connsiteX13" fmla="*/ 104760 w 5096266"/>
              <a:gd name="connsiteY13" fmla="*/ 65411 h 2202281"/>
              <a:gd name="connsiteX14" fmla="*/ 133943 w 5096266"/>
              <a:gd name="connsiteY14" fmla="*/ 649070 h 2202281"/>
              <a:gd name="connsiteX0" fmla="*/ 133943 w 5096266"/>
              <a:gd name="connsiteY0" fmla="*/ 649070 h 2202281"/>
              <a:gd name="connsiteX1" fmla="*/ 970522 w 5096266"/>
              <a:gd name="connsiteY1" fmla="*/ 658798 h 2202281"/>
              <a:gd name="connsiteX2" fmla="*/ 1096981 w 5096266"/>
              <a:gd name="connsiteY2" fmla="*/ 1378645 h 2202281"/>
              <a:gd name="connsiteX3" fmla="*/ 1836284 w 5096266"/>
              <a:gd name="connsiteY3" fmla="*/ 1456466 h 2202281"/>
              <a:gd name="connsiteX4" fmla="*/ 2575586 w 5096266"/>
              <a:gd name="connsiteY4" fmla="*/ 1456466 h 2202281"/>
              <a:gd name="connsiteX5" fmla="*/ 2624224 w 5096266"/>
              <a:gd name="connsiteY5" fmla="*/ 2079036 h 2202281"/>
              <a:gd name="connsiteX6" fmla="*/ 4822675 w 5096266"/>
              <a:gd name="connsiteY6" fmla="*/ 2147130 h 2202281"/>
              <a:gd name="connsiteX7" fmla="*/ 4822675 w 5096266"/>
              <a:gd name="connsiteY7" fmla="*/ 1446738 h 2202281"/>
              <a:gd name="connsiteX8" fmla="*/ 2643679 w 5096266"/>
              <a:gd name="connsiteY8" fmla="*/ 1359189 h 2202281"/>
              <a:gd name="connsiteX9" fmla="*/ 2526947 w 5096266"/>
              <a:gd name="connsiteY9" fmla="*/ 1193819 h 2202281"/>
              <a:gd name="connsiteX10" fmla="*/ 2565858 w 5096266"/>
              <a:gd name="connsiteY10" fmla="*/ 687981 h 2202281"/>
              <a:gd name="connsiteX11" fmla="*/ 1096981 w 5096266"/>
              <a:gd name="connsiteY11" fmla="*/ 697709 h 2202281"/>
              <a:gd name="connsiteX12" fmla="*/ 1145620 w 5096266"/>
              <a:gd name="connsiteY12" fmla="*/ 84866 h 2202281"/>
              <a:gd name="connsiteX13" fmla="*/ 104760 w 5096266"/>
              <a:gd name="connsiteY13" fmla="*/ 65411 h 2202281"/>
              <a:gd name="connsiteX14" fmla="*/ 133943 w 5096266"/>
              <a:gd name="connsiteY14" fmla="*/ 649070 h 2202281"/>
              <a:gd name="connsiteX0" fmla="*/ 133943 w 5096266"/>
              <a:gd name="connsiteY0" fmla="*/ 649070 h 2202281"/>
              <a:gd name="connsiteX1" fmla="*/ 970522 w 5096266"/>
              <a:gd name="connsiteY1" fmla="*/ 658798 h 2202281"/>
              <a:gd name="connsiteX2" fmla="*/ 1096981 w 5096266"/>
              <a:gd name="connsiteY2" fmla="*/ 1378645 h 2202281"/>
              <a:gd name="connsiteX3" fmla="*/ 1836284 w 5096266"/>
              <a:gd name="connsiteY3" fmla="*/ 1456466 h 2202281"/>
              <a:gd name="connsiteX4" fmla="*/ 2575586 w 5096266"/>
              <a:gd name="connsiteY4" fmla="*/ 1456466 h 2202281"/>
              <a:gd name="connsiteX5" fmla="*/ 2624224 w 5096266"/>
              <a:gd name="connsiteY5" fmla="*/ 2079036 h 2202281"/>
              <a:gd name="connsiteX6" fmla="*/ 4822675 w 5096266"/>
              <a:gd name="connsiteY6" fmla="*/ 2147130 h 2202281"/>
              <a:gd name="connsiteX7" fmla="*/ 4822675 w 5096266"/>
              <a:gd name="connsiteY7" fmla="*/ 1446738 h 2202281"/>
              <a:gd name="connsiteX8" fmla="*/ 2643679 w 5096266"/>
              <a:gd name="connsiteY8" fmla="*/ 1359189 h 2202281"/>
              <a:gd name="connsiteX9" fmla="*/ 2526947 w 5096266"/>
              <a:gd name="connsiteY9" fmla="*/ 1193819 h 2202281"/>
              <a:gd name="connsiteX10" fmla="*/ 2565858 w 5096266"/>
              <a:gd name="connsiteY10" fmla="*/ 687981 h 2202281"/>
              <a:gd name="connsiteX11" fmla="*/ 1194258 w 5096266"/>
              <a:gd name="connsiteY11" fmla="*/ 794985 h 2202281"/>
              <a:gd name="connsiteX12" fmla="*/ 1145620 w 5096266"/>
              <a:gd name="connsiteY12" fmla="*/ 84866 h 2202281"/>
              <a:gd name="connsiteX13" fmla="*/ 104760 w 5096266"/>
              <a:gd name="connsiteY13" fmla="*/ 65411 h 2202281"/>
              <a:gd name="connsiteX14" fmla="*/ 133943 w 5096266"/>
              <a:gd name="connsiteY14" fmla="*/ 649070 h 2202281"/>
              <a:gd name="connsiteX0" fmla="*/ 36318 w 4998641"/>
              <a:gd name="connsiteY0" fmla="*/ 649070 h 2202281"/>
              <a:gd name="connsiteX1" fmla="*/ 872897 w 4998641"/>
              <a:gd name="connsiteY1" fmla="*/ 658798 h 2202281"/>
              <a:gd name="connsiteX2" fmla="*/ 999356 w 4998641"/>
              <a:gd name="connsiteY2" fmla="*/ 1378645 h 2202281"/>
              <a:gd name="connsiteX3" fmla="*/ 1738659 w 4998641"/>
              <a:gd name="connsiteY3" fmla="*/ 1456466 h 2202281"/>
              <a:gd name="connsiteX4" fmla="*/ 2477961 w 4998641"/>
              <a:gd name="connsiteY4" fmla="*/ 1456466 h 2202281"/>
              <a:gd name="connsiteX5" fmla="*/ 2526599 w 4998641"/>
              <a:gd name="connsiteY5" fmla="*/ 2079036 h 2202281"/>
              <a:gd name="connsiteX6" fmla="*/ 4725050 w 4998641"/>
              <a:gd name="connsiteY6" fmla="*/ 2147130 h 2202281"/>
              <a:gd name="connsiteX7" fmla="*/ 4725050 w 4998641"/>
              <a:gd name="connsiteY7" fmla="*/ 1446738 h 2202281"/>
              <a:gd name="connsiteX8" fmla="*/ 2546054 w 4998641"/>
              <a:gd name="connsiteY8" fmla="*/ 1359189 h 2202281"/>
              <a:gd name="connsiteX9" fmla="*/ 2429322 w 4998641"/>
              <a:gd name="connsiteY9" fmla="*/ 1193819 h 2202281"/>
              <a:gd name="connsiteX10" fmla="*/ 2468233 w 4998641"/>
              <a:gd name="connsiteY10" fmla="*/ 687981 h 2202281"/>
              <a:gd name="connsiteX11" fmla="*/ 1096633 w 4998641"/>
              <a:gd name="connsiteY11" fmla="*/ 794985 h 2202281"/>
              <a:gd name="connsiteX12" fmla="*/ 1047995 w 4998641"/>
              <a:gd name="connsiteY12" fmla="*/ 84866 h 2202281"/>
              <a:gd name="connsiteX13" fmla="*/ 240599 w 4998641"/>
              <a:gd name="connsiteY13" fmla="*/ 65411 h 2202281"/>
              <a:gd name="connsiteX14" fmla="*/ 36318 w 4998641"/>
              <a:gd name="connsiteY14" fmla="*/ 649070 h 2202281"/>
              <a:gd name="connsiteX0" fmla="*/ 85775 w 4853545"/>
              <a:gd name="connsiteY0" fmla="*/ 659445 h 2202928"/>
              <a:gd name="connsiteX1" fmla="*/ 727801 w 4853545"/>
              <a:gd name="connsiteY1" fmla="*/ 659445 h 2202928"/>
              <a:gd name="connsiteX2" fmla="*/ 854260 w 4853545"/>
              <a:gd name="connsiteY2" fmla="*/ 1379292 h 2202928"/>
              <a:gd name="connsiteX3" fmla="*/ 1593563 w 4853545"/>
              <a:gd name="connsiteY3" fmla="*/ 1457113 h 2202928"/>
              <a:gd name="connsiteX4" fmla="*/ 2332865 w 4853545"/>
              <a:gd name="connsiteY4" fmla="*/ 1457113 h 2202928"/>
              <a:gd name="connsiteX5" fmla="*/ 2381503 w 4853545"/>
              <a:gd name="connsiteY5" fmla="*/ 2079683 h 2202928"/>
              <a:gd name="connsiteX6" fmla="*/ 4579954 w 4853545"/>
              <a:gd name="connsiteY6" fmla="*/ 2147777 h 2202928"/>
              <a:gd name="connsiteX7" fmla="*/ 4579954 w 4853545"/>
              <a:gd name="connsiteY7" fmla="*/ 1447385 h 2202928"/>
              <a:gd name="connsiteX8" fmla="*/ 2400958 w 4853545"/>
              <a:gd name="connsiteY8" fmla="*/ 1359836 h 2202928"/>
              <a:gd name="connsiteX9" fmla="*/ 2284226 w 4853545"/>
              <a:gd name="connsiteY9" fmla="*/ 1194466 h 2202928"/>
              <a:gd name="connsiteX10" fmla="*/ 2323137 w 4853545"/>
              <a:gd name="connsiteY10" fmla="*/ 688628 h 2202928"/>
              <a:gd name="connsiteX11" fmla="*/ 951537 w 4853545"/>
              <a:gd name="connsiteY11" fmla="*/ 795632 h 2202928"/>
              <a:gd name="connsiteX12" fmla="*/ 902899 w 4853545"/>
              <a:gd name="connsiteY12" fmla="*/ 85513 h 2202928"/>
              <a:gd name="connsiteX13" fmla="*/ 95503 w 4853545"/>
              <a:gd name="connsiteY13" fmla="*/ 66058 h 2202928"/>
              <a:gd name="connsiteX14" fmla="*/ 85775 w 4853545"/>
              <a:gd name="connsiteY14" fmla="*/ 659445 h 2202928"/>
              <a:gd name="connsiteX0" fmla="*/ 85775 w 4853545"/>
              <a:gd name="connsiteY0" fmla="*/ 659445 h 2202928"/>
              <a:gd name="connsiteX1" fmla="*/ 727801 w 4853545"/>
              <a:gd name="connsiteY1" fmla="*/ 659445 h 2202928"/>
              <a:gd name="connsiteX2" fmla="*/ 854260 w 4853545"/>
              <a:gd name="connsiteY2" fmla="*/ 1379292 h 2202928"/>
              <a:gd name="connsiteX3" fmla="*/ 1593563 w 4853545"/>
              <a:gd name="connsiteY3" fmla="*/ 1457113 h 2202928"/>
              <a:gd name="connsiteX4" fmla="*/ 2332865 w 4853545"/>
              <a:gd name="connsiteY4" fmla="*/ 1457113 h 2202928"/>
              <a:gd name="connsiteX5" fmla="*/ 2381503 w 4853545"/>
              <a:gd name="connsiteY5" fmla="*/ 2079683 h 2202928"/>
              <a:gd name="connsiteX6" fmla="*/ 4579954 w 4853545"/>
              <a:gd name="connsiteY6" fmla="*/ 2147777 h 2202928"/>
              <a:gd name="connsiteX7" fmla="*/ 4579954 w 4853545"/>
              <a:gd name="connsiteY7" fmla="*/ 1447385 h 2202928"/>
              <a:gd name="connsiteX8" fmla="*/ 2400958 w 4853545"/>
              <a:gd name="connsiteY8" fmla="*/ 1359836 h 2202928"/>
              <a:gd name="connsiteX9" fmla="*/ 2284226 w 4853545"/>
              <a:gd name="connsiteY9" fmla="*/ 1194466 h 2202928"/>
              <a:gd name="connsiteX10" fmla="*/ 2323137 w 4853545"/>
              <a:gd name="connsiteY10" fmla="*/ 688628 h 2202928"/>
              <a:gd name="connsiteX11" fmla="*/ 951537 w 4853545"/>
              <a:gd name="connsiteY11" fmla="*/ 737266 h 2202928"/>
              <a:gd name="connsiteX12" fmla="*/ 902899 w 4853545"/>
              <a:gd name="connsiteY12" fmla="*/ 85513 h 2202928"/>
              <a:gd name="connsiteX13" fmla="*/ 95503 w 4853545"/>
              <a:gd name="connsiteY13" fmla="*/ 66058 h 2202928"/>
              <a:gd name="connsiteX14" fmla="*/ 85775 w 4853545"/>
              <a:gd name="connsiteY14" fmla="*/ 659445 h 2202928"/>
              <a:gd name="connsiteX0" fmla="*/ 85775 w 4853545"/>
              <a:gd name="connsiteY0" fmla="*/ 659445 h 2202928"/>
              <a:gd name="connsiteX1" fmla="*/ 727801 w 4853545"/>
              <a:gd name="connsiteY1" fmla="*/ 659445 h 2202928"/>
              <a:gd name="connsiteX2" fmla="*/ 854260 w 4853545"/>
              <a:gd name="connsiteY2" fmla="*/ 1379292 h 2202928"/>
              <a:gd name="connsiteX3" fmla="*/ 1593563 w 4853545"/>
              <a:gd name="connsiteY3" fmla="*/ 1457113 h 2202928"/>
              <a:gd name="connsiteX4" fmla="*/ 2332865 w 4853545"/>
              <a:gd name="connsiteY4" fmla="*/ 1457113 h 2202928"/>
              <a:gd name="connsiteX5" fmla="*/ 2381503 w 4853545"/>
              <a:gd name="connsiteY5" fmla="*/ 2079683 h 2202928"/>
              <a:gd name="connsiteX6" fmla="*/ 4579954 w 4853545"/>
              <a:gd name="connsiteY6" fmla="*/ 2147777 h 2202928"/>
              <a:gd name="connsiteX7" fmla="*/ 4579954 w 4853545"/>
              <a:gd name="connsiteY7" fmla="*/ 1447385 h 2202928"/>
              <a:gd name="connsiteX8" fmla="*/ 2400958 w 4853545"/>
              <a:gd name="connsiteY8" fmla="*/ 1359836 h 2202928"/>
              <a:gd name="connsiteX9" fmla="*/ 2284226 w 4853545"/>
              <a:gd name="connsiteY9" fmla="*/ 1194466 h 2202928"/>
              <a:gd name="connsiteX10" fmla="*/ 2332864 w 4853545"/>
              <a:gd name="connsiteY10" fmla="*/ 776177 h 2202928"/>
              <a:gd name="connsiteX11" fmla="*/ 951537 w 4853545"/>
              <a:gd name="connsiteY11" fmla="*/ 737266 h 2202928"/>
              <a:gd name="connsiteX12" fmla="*/ 902899 w 4853545"/>
              <a:gd name="connsiteY12" fmla="*/ 85513 h 2202928"/>
              <a:gd name="connsiteX13" fmla="*/ 95503 w 4853545"/>
              <a:gd name="connsiteY13" fmla="*/ 66058 h 2202928"/>
              <a:gd name="connsiteX14" fmla="*/ 85775 w 4853545"/>
              <a:gd name="connsiteY14" fmla="*/ 659445 h 2202928"/>
              <a:gd name="connsiteX0" fmla="*/ 85775 w 4853545"/>
              <a:gd name="connsiteY0" fmla="*/ 659445 h 2202928"/>
              <a:gd name="connsiteX1" fmla="*/ 727801 w 4853545"/>
              <a:gd name="connsiteY1" fmla="*/ 659445 h 2202928"/>
              <a:gd name="connsiteX2" fmla="*/ 854260 w 4853545"/>
              <a:gd name="connsiteY2" fmla="*/ 1379292 h 2202928"/>
              <a:gd name="connsiteX3" fmla="*/ 1593563 w 4853545"/>
              <a:gd name="connsiteY3" fmla="*/ 1457113 h 2202928"/>
              <a:gd name="connsiteX4" fmla="*/ 2332865 w 4853545"/>
              <a:gd name="connsiteY4" fmla="*/ 1457113 h 2202928"/>
              <a:gd name="connsiteX5" fmla="*/ 2381503 w 4853545"/>
              <a:gd name="connsiteY5" fmla="*/ 2079683 h 2202928"/>
              <a:gd name="connsiteX6" fmla="*/ 4579954 w 4853545"/>
              <a:gd name="connsiteY6" fmla="*/ 2147777 h 2202928"/>
              <a:gd name="connsiteX7" fmla="*/ 4579954 w 4853545"/>
              <a:gd name="connsiteY7" fmla="*/ 1447385 h 2202928"/>
              <a:gd name="connsiteX8" fmla="*/ 2400958 w 4853545"/>
              <a:gd name="connsiteY8" fmla="*/ 1359836 h 2202928"/>
              <a:gd name="connsiteX9" fmla="*/ 2284226 w 4853545"/>
              <a:gd name="connsiteY9" fmla="*/ 1194466 h 2202928"/>
              <a:gd name="connsiteX10" fmla="*/ 2332864 w 4853545"/>
              <a:gd name="connsiteY10" fmla="*/ 776177 h 2202928"/>
              <a:gd name="connsiteX11" fmla="*/ 951537 w 4853545"/>
              <a:gd name="connsiteY11" fmla="*/ 737266 h 2202928"/>
              <a:gd name="connsiteX12" fmla="*/ 902899 w 4853545"/>
              <a:gd name="connsiteY12" fmla="*/ 85513 h 2202928"/>
              <a:gd name="connsiteX13" fmla="*/ 95503 w 4853545"/>
              <a:gd name="connsiteY13" fmla="*/ 66058 h 2202928"/>
              <a:gd name="connsiteX14" fmla="*/ 85775 w 4853545"/>
              <a:gd name="connsiteY14" fmla="*/ 659445 h 2202928"/>
              <a:gd name="connsiteX0" fmla="*/ 85775 w 4853545"/>
              <a:gd name="connsiteY0" fmla="*/ 659445 h 2202928"/>
              <a:gd name="connsiteX1" fmla="*/ 727801 w 4853545"/>
              <a:gd name="connsiteY1" fmla="*/ 659445 h 2202928"/>
              <a:gd name="connsiteX2" fmla="*/ 854260 w 4853545"/>
              <a:gd name="connsiteY2" fmla="*/ 1379292 h 2202928"/>
              <a:gd name="connsiteX3" fmla="*/ 1593563 w 4853545"/>
              <a:gd name="connsiteY3" fmla="*/ 1457113 h 2202928"/>
              <a:gd name="connsiteX4" fmla="*/ 2332865 w 4853545"/>
              <a:gd name="connsiteY4" fmla="*/ 1457113 h 2202928"/>
              <a:gd name="connsiteX5" fmla="*/ 2381503 w 4853545"/>
              <a:gd name="connsiteY5" fmla="*/ 2079683 h 2202928"/>
              <a:gd name="connsiteX6" fmla="*/ 4579954 w 4853545"/>
              <a:gd name="connsiteY6" fmla="*/ 2147777 h 2202928"/>
              <a:gd name="connsiteX7" fmla="*/ 4579954 w 4853545"/>
              <a:gd name="connsiteY7" fmla="*/ 1447385 h 2202928"/>
              <a:gd name="connsiteX8" fmla="*/ 2400958 w 4853545"/>
              <a:gd name="connsiteY8" fmla="*/ 1359836 h 2202928"/>
              <a:gd name="connsiteX9" fmla="*/ 2284226 w 4853545"/>
              <a:gd name="connsiteY9" fmla="*/ 1194466 h 2202928"/>
              <a:gd name="connsiteX10" fmla="*/ 2342592 w 4853545"/>
              <a:gd name="connsiteY10" fmla="*/ 892909 h 2202928"/>
              <a:gd name="connsiteX11" fmla="*/ 2332864 w 4853545"/>
              <a:gd name="connsiteY11" fmla="*/ 776177 h 2202928"/>
              <a:gd name="connsiteX12" fmla="*/ 951537 w 4853545"/>
              <a:gd name="connsiteY12" fmla="*/ 737266 h 2202928"/>
              <a:gd name="connsiteX13" fmla="*/ 902899 w 4853545"/>
              <a:gd name="connsiteY13" fmla="*/ 85513 h 2202928"/>
              <a:gd name="connsiteX14" fmla="*/ 95503 w 4853545"/>
              <a:gd name="connsiteY14" fmla="*/ 66058 h 2202928"/>
              <a:gd name="connsiteX15" fmla="*/ 85775 w 4853545"/>
              <a:gd name="connsiteY15" fmla="*/ 659445 h 2202928"/>
              <a:gd name="connsiteX0" fmla="*/ 85775 w 4853545"/>
              <a:gd name="connsiteY0" fmla="*/ 659445 h 2202928"/>
              <a:gd name="connsiteX1" fmla="*/ 727801 w 4853545"/>
              <a:gd name="connsiteY1" fmla="*/ 659445 h 2202928"/>
              <a:gd name="connsiteX2" fmla="*/ 854260 w 4853545"/>
              <a:gd name="connsiteY2" fmla="*/ 1379292 h 2202928"/>
              <a:gd name="connsiteX3" fmla="*/ 1593563 w 4853545"/>
              <a:gd name="connsiteY3" fmla="*/ 1457113 h 2202928"/>
              <a:gd name="connsiteX4" fmla="*/ 2332865 w 4853545"/>
              <a:gd name="connsiteY4" fmla="*/ 1457113 h 2202928"/>
              <a:gd name="connsiteX5" fmla="*/ 2381503 w 4853545"/>
              <a:gd name="connsiteY5" fmla="*/ 2079683 h 2202928"/>
              <a:gd name="connsiteX6" fmla="*/ 4579954 w 4853545"/>
              <a:gd name="connsiteY6" fmla="*/ 2147777 h 2202928"/>
              <a:gd name="connsiteX7" fmla="*/ 4579954 w 4853545"/>
              <a:gd name="connsiteY7" fmla="*/ 1447385 h 2202928"/>
              <a:gd name="connsiteX8" fmla="*/ 2400958 w 4853545"/>
              <a:gd name="connsiteY8" fmla="*/ 1359836 h 2202928"/>
              <a:gd name="connsiteX9" fmla="*/ 2284226 w 4853545"/>
              <a:gd name="connsiteY9" fmla="*/ 1194466 h 2202928"/>
              <a:gd name="connsiteX10" fmla="*/ 2342592 w 4853545"/>
              <a:gd name="connsiteY10" fmla="*/ 892909 h 2202928"/>
              <a:gd name="connsiteX11" fmla="*/ 2332864 w 4853545"/>
              <a:gd name="connsiteY11" fmla="*/ 776177 h 2202928"/>
              <a:gd name="connsiteX12" fmla="*/ 951537 w 4853545"/>
              <a:gd name="connsiteY12" fmla="*/ 737266 h 2202928"/>
              <a:gd name="connsiteX13" fmla="*/ 902899 w 4853545"/>
              <a:gd name="connsiteY13" fmla="*/ 85513 h 2202928"/>
              <a:gd name="connsiteX14" fmla="*/ 95503 w 4853545"/>
              <a:gd name="connsiteY14" fmla="*/ 66058 h 2202928"/>
              <a:gd name="connsiteX15" fmla="*/ 85775 w 4853545"/>
              <a:gd name="connsiteY15" fmla="*/ 659445 h 2202928"/>
              <a:gd name="connsiteX0" fmla="*/ 85775 w 4853545"/>
              <a:gd name="connsiteY0" fmla="*/ 659445 h 2202928"/>
              <a:gd name="connsiteX1" fmla="*/ 727801 w 4853545"/>
              <a:gd name="connsiteY1" fmla="*/ 659445 h 2202928"/>
              <a:gd name="connsiteX2" fmla="*/ 854260 w 4853545"/>
              <a:gd name="connsiteY2" fmla="*/ 1379292 h 2202928"/>
              <a:gd name="connsiteX3" fmla="*/ 1593563 w 4853545"/>
              <a:gd name="connsiteY3" fmla="*/ 1457113 h 2202928"/>
              <a:gd name="connsiteX4" fmla="*/ 2332865 w 4853545"/>
              <a:gd name="connsiteY4" fmla="*/ 1457113 h 2202928"/>
              <a:gd name="connsiteX5" fmla="*/ 2381503 w 4853545"/>
              <a:gd name="connsiteY5" fmla="*/ 2079683 h 2202928"/>
              <a:gd name="connsiteX6" fmla="*/ 4579954 w 4853545"/>
              <a:gd name="connsiteY6" fmla="*/ 2147777 h 2202928"/>
              <a:gd name="connsiteX7" fmla="*/ 4579954 w 4853545"/>
              <a:gd name="connsiteY7" fmla="*/ 1447385 h 2202928"/>
              <a:gd name="connsiteX8" fmla="*/ 2400958 w 4853545"/>
              <a:gd name="connsiteY8" fmla="*/ 1359836 h 2202928"/>
              <a:gd name="connsiteX9" fmla="*/ 2362047 w 4853545"/>
              <a:gd name="connsiteY9" fmla="*/ 1204194 h 2202928"/>
              <a:gd name="connsiteX10" fmla="*/ 2342592 w 4853545"/>
              <a:gd name="connsiteY10" fmla="*/ 892909 h 2202928"/>
              <a:gd name="connsiteX11" fmla="*/ 2332864 w 4853545"/>
              <a:gd name="connsiteY11" fmla="*/ 776177 h 2202928"/>
              <a:gd name="connsiteX12" fmla="*/ 951537 w 4853545"/>
              <a:gd name="connsiteY12" fmla="*/ 737266 h 2202928"/>
              <a:gd name="connsiteX13" fmla="*/ 902899 w 4853545"/>
              <a:gd name="connsiteY13" fmla="*/ 85513 h 2202928"/>
              <a:gd name="connsiteX14" fmla="*/ 95503 w 4853545"/>
              <a:gd name="connsiteY14" fmla="*/ 66058 h 2202928"/>
              <a:gd name="connsiteX15" fmla="*/ 85775 w 4853545"/>
              <a:gd name="connsiteY15" fmla="*/ 659445 h 2202928"/>
              <a:gd name="connsiteX0" fmla="*/ 85775 w 4844525"/>
              <a:gd name="connsiteY0" fmla="*/ 659445 h 2202928"/>
              <a:gd name="connsiteX1" fmla="*/ 727801 w 4844525"/>
              <a:gd name="connsiteY1" fmla="*/ 659445 h 2202928"/>
              <a:gd name="connsiteX2" fmla="*/ 854260 w 4844525"/>
              <a:gd name="connsiteY2" fmla="*/ 1379292 h 2202928"/>
              <a:gd name="connsiteX3" fmla="*/ 1593563 w 4844525"/>
              <a:gd name="connsiteY3" fmla="*/ 1457113 h 2202928"/>
              <a:gd name="connsiteX4" fmla="*/ 2332865 w 4844525"/>
              <a:gd name="connsiteY4" fmla="*/ 1457113 h 2202928"/>
              <a:gd name="connsiteX5" fmla="*/ 2381503 w 4844525"/>
              <a:gd name="connsiteY5" fmla="*/ 2079683 h 2202928"/>
              <a:gd name="connsiteX6" fmla="*/ 4579954 w 4844525"/>
              <a:gd name="connsiteY6" fmla="*/ 2147777 h 2202928"/>
              <a:gd name="connsiteX7" fmla="*/ 4579954 w 4844525"/>
              <a:gd name="connsiteY7" fmla="*/ 1447385 h 2202928"/>
              <a:gd name="connsiteX8" fmla="*/ 2546873 w 4844525"/>
              <a:gd name="connsiteY8" fmla="*/ 1359836 h 2202928"/>
              <a:gd name="connsiteX9" fmla="*/ 2362047 w 4844525"/>
              <a:gd name="connsiteY9" fmla="*/ 1204194 h 2202928"/>
              <a:gd name="connsiteX10" fmla="*/ 2342592 w 4844525"/>
              <a:gd name="connsiteY10" fmla="*/ 892909 h 2202928"/>
              <a:gd name="connsiteX11" fmla="*/ 2332864 w 4844525"/>
              <a:gd name="connsiteY11" fmla="*/ 776177 h 2202928"/>
              <a:gd name="connsiteX12" fmla="*/ 951537 w 4844525"/>
              <a:gd name="connsiteY12" fmla="*/ 737266 h 2202928"/>
              <a:gd name="connsiteX13" fmla="*/ 902899 w 4844525"/>
              <a:gd name="connsiteY13" fmla="*/ 85513 h 2202928"/>
              <a:gd name="connsiteX14" fmla="*/ 95503 w 4844525"/>
              <a:gd name="connsiteY14" fmla="*/ 66058 h 2202928"/>
              <a:gd name="connsiteX15" fmla="*/ 85775 w 4844525"/>
              <a:gd name="connsiteY15" fmla="*/ 659445 h 2202928"/>
              <a:gd name="connsiteX0" fmla="*/ 85775 w 4844525"/>
              <a:gd name="connsiteY0" fmla="*/ 659445 h 2199359"/>
              <a:gd name="connsiteX1" fmla="*/ 727801 w 4844525"/>
              <a:gd name="connsiteY1" fmla="*/ 659445 h 2199359"/>
              <a:gd name="connsiteX2" fmla="*/ 854260 w 4844525"/>
              <a:gd name="connsiteY2" fmla="*/ 1379292 h 2199359"/>
              <a:gd name="connsiteX3" fmla="*/ 1593563 w 4844525"/>
              <a:gd name="connsiteY3" fmla="*/ 1457113 h 2199359"/>
              <a:gd name="connsiteX4" fmla="*/ 2332865 w 4844525"/>
              <a:gd name="connsiteY4" fmla="*/ 1544662 h 2199359"/>
              <a:gd name="connsiteX5" fmla="*/ 2381503 w 4844525"/>
              <a:gd name="connsiteY5" fmla="*/ 2079683 h 2199359"/>
              <a:gd name="connsiteX6" fmla="*/ 4579954 w 4844525"/>
              <a:gd name="connsiteY6" fmla="*/ 2147777 h 2199359"/>
              <a:gd name="connsiteX7" fmla="*/ 4579954 w 4844525"/>
              <a:gd name="connsiteY7" fmla="*/ 1447385 h 2199359"/>
              <a:gd name="connsiteX8" fmla="*/ 2546873 w 4844525"/>
              <a:gd name="connsiteY8" fmla="*/ 1359836 h 2199359"/>
              <a:gd name="connsiteX9" fmla="*/ 2362047 w 4844525"/>
              <a:gd name="connsiteY9" fmla="*/ 1204194 h 2199359"/>
              <a:gd name="connsiteX10" fmla="*/ 2342592 w 4844525"/>
              <a:gd name="connsiteY10" fmla="*/ 892909 h 2199359"/>
              <a:gd name="connsiteX11" fmla="*/ 2332864 w 4844525"/>
              <a:gd name="connsiteY11" fmla="*/ 776177 h 2199359"/>
              <a:gd name="connsiteX12" fmla="*/ 951537 w 4844525"/>
              <a:gd name="connsiteY12" fmla="*/ 737266 h 2199359"/>
              <a:gd name="connsiteX13" fmla="*/ 902899 w 4844525"/>
              <a:gd name="connsiteY13" fmla="*/ 85513 h 2199359"/>
              <a:gd name="connsiteX14" fmla="*/ 95503 w 4844525"/>
              <a:gd name="connsiteY14" fmla="*/ 66058 h 2199359"/>
              <a:gd name="connsiteX15" fmla="*/ 85775 w 4844525"/>
              <a:gd name="connsiteY15" fmla="*/ 659445 h 2199359"/>
              <a:gd name="connsiteX0" fmla="*/ 85775 w 4837750"/>
              <a:gd name="connsiteY0" fmla="*/ 659445 h 2224274"/>
              <a:gd name="connsiteX1" fmla="*/ 727801 w 4837750"/>
              <a:gd name="connsiteY1" fmla="*/ 659445 h 2224274"/>
              <a:gd name="connsiteX2" fmla="*/ 854260 w 4837750"/>
              <a:gd name="connsiteY2" fmla="*/ 1379292 h 2224274"/>
              <a:gd name="connsiteX3" fmla="*/ 1593563 w 4837750"/>
              <a:gd name="connsiteY3" fmla="*/ 1457113 h 2224274"/>
              <a:gd name="connsiteX4" fmla="*/ 2332865 w 4837750"/>
              <a:gd name="connsiteY4" fmla="*/ 1544662 h 2224274"/>
              <a:gd name="connsiteX5" fmla="*/ 2488507 w 4837750"/>
              <a:gd name="connsiteY5" fmla="*/ 2138049 h 2224274"/>
              <a:gd name="connsiteX6" fmla="*/ 4579954 w 4837750"/>
              <a:gd name="connsiteY6" fmla="*/ 2147777 h 2224274"/>
              <a:gd name="connsiteX7" fmla="*/ 4579954 w 4837750"/>
              <a:gd name="connsiteY7" fmla="*/ 1447385 h 2224274"/>
              <a:gd name="connsiteX8" fmla="*/ 2546873 w 4837750"/>
              <a:gd name="connsiteY8" fmla="*/ 1359836 h 2224274"/>
              <a:gd name="connsiteX9" fmla="*/ 2362047 w 4837750"/>
              <a:gd name="connsiteY9" fmla="*/ 1204194 h 2224274"/>
              <a:gd name="connsiteX10" fmla="*/ 2342592 w 4837750"/>
              <a:gd name="connsiteY10" fmla="*/ 892909 h 2224274"/>
              <a:gd name="connsiteX11" fmla="*/ 2332864 w 4837750"/>
              <a:gd name="connsiteY11" fmla="*/ 776177 h 2224274"/>
              <a:gd name="connsiteX12" fmla="*/ 951537 w 4837750"/>
              <a:gd name="connsiteY12" fmla="*/ 737266 h 2224274"/>
              <a:gd name="connsiteX13" fmla="*/ 902899 w 4837750"/>
              <a:gd name="connsiteY13" fmla="*/ 85513 h 2224274"/>
              <a:gd name="connsiteX14" fmla="*/ 95503 w 4837750"/>
              <a:gd name="connsiteY14" fmla="*/ 66058 h 2224274"/>
              <a:gd name="connsiteX15" fmla="*/ 85775 w 4837750"/>
              <a:gd name="connsiteY15" fmla="*/ 659445 h 2224274"/>
              <a:gd name="connsiteX0" fmla="*/ 85775 w 4837750"/>
              <a:gd name="connsiteY0" fmla="*/ 659445 h 2199297"/>
              <a:gd name="connsiteX1" fmla="*/ 727801 w 4837750"/>
              <a:gd name="connsiteY1" fmla="*/ 659445 h 2199297"/>
              <a:gd name="connsiteX2" fmla="*/ 854260 w 4837750"/>
              <a:gd name="connsiteY2" fmla="*/ 1379292 h 2199297"/>
              <a:gd name="connsiteX3" fmla="*/ 1593563 w 4837750"/>
              <a:gd name="connsiteY3" fmla="*/ 1457113 h 2199297"/>
              <a:gd name="connsiteX4" fmla="*/ 2332865 w 4837750"/>
              <a:gd name="connsiteY4" fmla="*/ 1544662 h 2199297"/>
              <a:gd name="connsiteX5" fmla="*/ 2488507 w 4837750"/>
              <a:gd name="connsiteY5" fmla="*/ 2138049 h 2199297"/>
              <a:gd name="connsiteX6" fmla="*/ 4579954 w 4837750"/>
              <a:gd name="connsiteY6" fmla="*/ 2147777 h 2199297"/>
              <a:gd name="connsiteX7" fmla="*/ 4579954 w 4837750"/>
              <a:gd name="connsiteY7" fmla="*/ 1447385 h 2199297"/>
              <a:gd name="connsiteX8" fmla="*/ 2546873 w 4837750"/>
              <a:gd name="connsiteY8" fmla="*/ 1359836 h 2199297"/>
              <a:gd name="connsiteX9" fmla="*/ 2362047 w 4837750"/>
              <a:gd name="connsiteY9" fmla="*/ 1204194 h 2199297"/>
              <a:gd name="connsiteX10" fmla="*/ 2342592 w 4837750"/>
              <a:gd name="connsiteY10" fmla="*/ 892909 h 2199297"/>
              <a:gd name="connsiteX11" fmla="*/ 2332864 w 4837750"/>
              <a:gd name="connsiteY11" fmla="*/ 776177 h 2199297"/>
              <a:gd name="connsiteX12" fmla="*/ 951537 w 4837750"/>
              <a:gd name="connsiteY12" fmla="*/ 737266 h 2199297"/>
              <a:gd name="connsiteX13" fmla="*/ 902899 w 4837750"/>
              <a:gd name="connsiteY13" fmla="*/ 85513 h 2199297"/>
              <a:gd name="connsiteX14" fmla="*/ 95503 w 4837750"/>
              <a:gd name="connsiteY14" fmla="*/ 66058 h 2199297"/>
              <a:gd name="connsiteX15" fmla="*/ 85775 w 4837750"/>
              <a:gd name="connsiteY15" fmla="*/ 659445 h 2199297"/>
              <a:gd name="connsiteX0" fmla="*/ 85775 w 4821584"/>
              <a:gd name="connsiteY0" fmla="*/ 659445 h 2185335"/>
              <a:gd name="connsiteX1" fmla="*/ 727801 w 4821584"/>
              <a:gd name="connsiteY1" fmla="*/ 659445 h 2185335"/>
              <a:gd name="connsiteX2" fmla="*/ 854260 w 4821584"/>
              <a:gd name="connsiteY2" fmla="*/ 1379292 h 2185335"/>
              <a:gd name="connsiteX3" fmla="*/ 1593563 w 4821584"/>
              <a:gd name="connsiteY3" fmla="*/ 1457113 h 2185335"/>
              <a:gd name="connsiteX4" fmla="*/ 2332865 w 4821584"/>
              <a:gd name="connsiteY4" fmla="*/ 1544662 h 2185335"/>
              <a:gd name="connsiteX5" fmla="*/ 2488507 w 4821584"/>
              <a:gd name="connsiteY5" fmla="*/ 2138049 h 2185335"/>
              <a:gd name="connsiteX6" fmla="*/ 4550771 w 4821584"/>
              <a:gd name="connsiteY6" fmla="*/ 2069956 h 2185335"/>
              <a:gd name="connsiteX7" fmla="*/ 4579954 w 4821584"/>
              <a:gd name="connsiteY7" fmla="*/ 1447385 h 2185335"/>
              <a:gd name="connsiteX8" fmla="*/ 2546873 w 4821584"/>
              <a:gd name="connsiteY8" fmla="*/ 1359836 h 2185335"/>
              <a:gd name="connsiteX9" fmla="*/ 2362047 w 4821584"/>
              <a:gd name="connsiteY9" fmla="*/ 1204194 h 2185335"/>
              <a:gd name="connsiteX10" fmla="*/ 2342592 w 4821584"/>
              <a:gd name="connsiteY10" fmla="*/ 892909 h 2185335"/>
              <a:gd name="connsiteX11" fmla="*/ 2332864 w 4821584"/>
              <a:gd name="connsiteY11" fmla="*/ 776177 h 2185335"/>
              <a:gd name="connsiteX12" fmla="*/ 951537 w 4821584"/>
              <a:gd name="connsiteY12" fmla="*/ 737266 h 2185335"/>
              <a:gd name="connsiteX13" fmla="*/ 902899 w 4821584"/>
              <a:gd name="connsiteY13" fmla="*/ 85513 h 2185335"/>
              <a:gd name="connsiteX14" fmla="*/ 95503 w 4821584"/>
              <a:gd name="connsiteY14" fmla="*/ 66058 h 2185335"/>
              <a:gd name="connsiteX15" fmla="*/ 85775 w 4821584"/>
              <a:gd name="connsiteY15" fmla="*/ 659445 h 2185335"/>
              <a:gd name="connsiteX0" fmla="*/ 85775 w 4850647"/>
              <a:gd name="connsiteY0" fmla="*/ 659445 h 2216519"/>
              <a:gd name="connsiteX1" fmla="*/ 727801 w 4850647"/>
              <a:gd name="connsiteY1" fmla="*/ 659445 h 2216519"/>
              <a:gd name="connsiteX2" fmla="*/ 854260 w 4850647"/>
              <a:gd name="connsiteY2" fmla="*/ 1379292 h 2216519"/>
              <a:gd name="connsiteX3" fmla="*/ 1593563 w 4850647"/>
              <a:gd name="connsiteY3" fmla="*/ 1457113 h 2216519"/>
              <a:gd name="connsiteX4" fmla="*/ 2332865 w 4850647"/>
              <a:gd name="connsiteY4" fmla="*/ 1544662 h 2216519"/>
              <a:gd name="connsiteX5" fmla="*/ 2488507 w 4850647"/>
              <a:gd name="connsiteY5" fmla="*/ 2138049 h 2216519"/>
              <a:gd name="connsiteX6" fmla="*/ 4550771 w 4850647"/>
              <a:gd name="connsiteY6" fmla="*/ 2069956 h 2216519"/>
              <a:gd name="connsiteX7" fmla="*/ 4579954 w 4850647"/>
              <a:gd name="connsiteY7" fmla="*/ 1447385 h 2216519"/>
              <a:gd name="connsiteX8" fmla="*/ 2546873 w 4850647"/>
              <a:gd name="connsiteY8" fmla="*/ 1359836 h 2216519"/>
              <a:gd name="connsiteX9" fmla="*/ 2362047 w 4850647"/>
              <a:gd name="connsiteY9" fmla="*/ 1204194 h 2216519"/>
              <a:gd name="connsiteX10" fmla="*/ 2342592 w 4850647"/>
              <a:gd name="connsiteY10" fmla="*/ 892909 h 2216519"/>
              <a:gd name="connsiteX11" fmla="*/ 2332864 w 4850647"/>
              <a:gd name="connsiteY11" fmla="*/ 776177 h 2216519"/>
              <a:gd name="connsiteX12" fmla="*/ 951537 w 4850647"/>
              <a:gd name="connsiteY12" fmla="*/ 737266 h 2216519"/>
              <a:gd name="connsiteX13" fmla="*/ 902899 w 4850647"/>
              <a:gd name="connsiteY13" fmla="*/ 85513 h 2216519"/>
              <a:gd name="connsiteX14" fmla="*/ 95503 w 4850647"/>
              <a:gd name="connsiteY14" fmla="*/ 66058 h 2216519"/>
              <a:gd name="connsiteX15" fmla="*/ 85775 w 4850647"/>
              <a:gd name="connsiteY15" fmla="*/ 659445 h 2216519"/>
              <a:gd name="connsiteX0" fmla="*/ 85775 w 4821584"/>
              <a:gd name="connsiteY0" fmla="*/ 659445 h 2185335"/>
              <a:gd name="connsiteX1" fmla="*/ 727801 w 4821584"/>
              <a:gd name="connsiteY1" fmla="*/ 659445 h 2185335"/>
              <a:gd name="connsiteX2" fmla="*/ 854260 w 4821584"/>
              <a:gd name="connsiteY2" fmla="*/ 1379292 h 2185335"/>
              <a:gd name="connsiteX3" fmla="*/ 1593563 w 4821584"/>
              <a:gd name="connsiteY3" fmla="*/ 1457113 h 2185335"/>
              <a:gd name="connsiteX4" fmla="*/ 2332865 w 4821584"/>
              <a:gd name="connsiteY4" fmla="*/ 1544662 h 2185335"/>
              <a:gd name="connsiteX5" fmla="*/ 2488507 w 4821584"/>
              <a:gd name="connsiteY5" fmla="*/ 2138049 h 2185335"/>
              <a:gd name="connsiteX6" fmla="*/ 4550771 w 4821584"/>
              <a:gd name="connsiteY6" fmla="*/ 2069956 h 2185335"/>
              <a:gd name="connsiteX7" fmla="*/ 4579954 w 4821584"/>
              <a:gd name="connsiteY7" fmla="*/ 1447385 h 2185335"/>
              <a:gd name="connsiteX8" fmla="*/ 2546873 w 4821584"/>
              <a:gd name="connsiteY8" fmla="*/ 1359836 h 2185335"/>
              <a:gd name="connsiteX9" fmla="*/ 2362047 w 4821584"/>
              <a:gd name="connsiteY9" fmla="*/ 1204194 h 2185335"/>
              <a:gd name="connsiteX10" fmla="*/ 2342592 w 4821584"/>
              <a:gd name="connsiteY10" fmla="*/ 892909 h 2185335"/>
              <a:gd name="connsiteX11" fmla="*/ 2332864 w 4821584"/>
              <a:gd name="connsiteY11" fmla="*/ 776177 h 2185335"/>
              <a:gd name="connsiteX12" fmla="*/ 951537 w 4821584"/>
              <a:gd name="connsiteY12" fmla="*/ 737266 h 2185335"/>
              <a:gd name="connsiteX13" fmla="*/ 902899 w 4821584"/>
              <a:gd name="connsiteY13" fmla="*/ 85513 h 2185335"/>
              <a:gd name="connsiteX14" fmla="*/ 95503 w 4821584"/>
              <a:gd name="connsiteY14" fmla="*/ 66058 h 2185335"/>
              <a:gd name="connsiteX15" fmla="*/ 85775 w 4821584"/>
              <a:gd name="connsiteY15" fmla="*/ 659445 h 2185335"/>
              <a:gd name="connsiteX0" fmla="*/ 85775 w 4832964"/>
              <a:gd name="connsiteY0" fmla="*/ 659445 h 2185335"/>
              <a:gd name="connsiteX1" fmla="*/ 727801 w 4832964"/>
              <a:gd name="connsiteY1" fmla="*/ 659445 h 2185335"/>
              <a:gd name="connsiteX2" fmla="*/ 854260 w 4832964"/>
              <a:gd name="connsiteY2" fmla="*/ 1379292 h 2185335"/>
              <a:gd name="connsiteX3" fmla="*/ 1593563 w 4832964"/>
              <a:gd name="connsiteY3" fmla="*/ 1457113 h 2185335"/>
              <a:gd name="connsiteX4" fmla="*/ 2332865 w 4832964"/>
              <a:gd name="connsiteY4" fmla="*/ 1544662 h 2185335"/>
              <a:gd name="connsiteX5" fmla="*/ 2488507 w 4832964"/>
              <a:gd name="connsiteY5" fmla="*/ 2138049 h 2185335"/>
              <a:gd name="connsiteX6" fmla="*/ 4550771 w 4832964"/>
              <a:gd name="connsiteY6" fmla="*/ 2069956 h 2185335"/>
              <a:gd name="connsiteX7" fmla="*/ 4579954 w 4832964"/>
              <a:gd name="connsiteY7" fmla="*/ 1447385 h 2185335"/>
              <a:gd name="connsiteX8" fmla="*/ 2546873 w 4832964"/>
              <a:gd name="connsiteY8" fmla="*/ 1359836 h 2185335"/>
              <a:gd name="connsiteX9" fmla="*/ 2362047 w 4832964"/>
              <a:gd name="connsiteY9" fmla="*/ 1204194 h 2185335"/>
              <a:gd name="connsiteX10" fmla="*/ 2342592 w 4832964"/>
              <a:gd name="connsiteY10" fmla="*/ 892909 h 2185335"/>
              <a:gd name="connsiteX11" fmla="*/ 2332864 w 4832964"/>
              <a:gd name="connsiteY11" fmla="*/ 776177 h 2185335"/>
              <a:gd name="connsiteX12" fmla="*/ 951537 w 4832964"/>
              <a:gd name="connsiteY12" fmla="*/ 737266 h 2185335"/>
              <a:gd name="connsiteX13" fmla="*/ 902899 w 4832964"/>
              <a:gd name="connsiteY13" fmla="*/ 85513 h 2185335"/>
              <a:gd name="connsiteX14" fmla="*/ 95503 w 4832964"/>
              <a:gd name="connsiteY14" fmla="*/ 66058 h 2185335"/>
              <a:gd name="connsiteX15" fmla="*/ 85775 w 4832964"/>
              <a:gd name="connsiteY15" fmla="*/ 659445 h 2185335"/>
              <a:gd name="connsiteX0" fmla="*/ 85775 w 4821584"/>
              <a:gd name="connsiteY0" fmla="*/ 659445 h 2185335"/>
              <a:gd name="connsiteX1" fmla="*/ 727801 w 4821584"/>
              <a:gd name="connsiteY1" fmla="*/ 659445 h 2185335"/>
              <a:gd name="connsiteX2" fmla="*/ 854260 w 4821584"/>
              <a:gd name="connsiteY2" fmla="*/ 1379292 h 2185335"/>
              <a:gd name="connsiteX3" fmla="*/ 1593563 w 4821584"/>
              <a:gd name="connsiteY3" fmla="*/ 1457113 h 2185335"/>
              <a:gd name="connsiteX4" fmla="*/ 2332865 w 4821584"/>
              <a:gd name="connsiteY4" fmla="*/ 1544662 h 2185335"/>
              <a:gd name="connsiteX5" fmla="*/ 2488507 w 4821584"/>
              <a:gd name="connsiteY5" fmla="*/ 2138049 h 2185335"/>
              <a:gd name="connsiteX6" fmla="*/ 4550771 w 4821584"/>
              <a:gd name="connsiteY6" fmla="*/ 2069956 h 2185335"/>
              <a:gd name="connsiteX7" fmla="*/ 4579954 w 4821584"/>
              <a:gd name="connsiteY7" fmla="*/ 1447385 h 2185335"/>
              <a:gd name="connsiteX8" fmla="*/ 2546873 w 4821584"/>
              <a:gd name="connsiteY8" fmla="*/ 1359836 h 2185335"/>
              <a:gd name="connsiteX9" fmla="*/ 2362047 w 4821584"/>
              <a:gd name="connsiteY9" fmla="*/ 1204194 h 2185335"/>
              <a:gd name="connsiteX10" fmla="*/ 2342592 w 4821584"/>
              <a:gd name="connsiteY10" fmla="*/ 892909 h 2185335"/>
              <a:gd name="connsiteX11" fmla="*/ 2332864 w 4821584"/>
              <a:gd name="connsiteY11" fmla="*/ 776177 h 2185335"/>
              <a:gd name="connsiteX12" fmla="*/ 951537 w 4821584"/>
              <a:gd name="connsiteY12" fmla="*/ 737266 h 2185335"/>
              <a:gd name="connsiteX13" fmla="*/ 902899 w 4821584"/>
              <a:gd name="connsiteY13" fmla="*/ 85513 h 2185335"/>
              <a:gd name="connsiteX14" fmla="*/ 95503 w 4821584"/>
              <a:gd name="connsiteY14" fmla="*/ 66058 h 2185335"/>
              <a:gd name="connsiteX15" fmla="*/ 85775 w 4821584"/>
              <a:gd name="connsiteY15" fmla="*/ 659445 h 2185335"/>
              <a:gd name="connsiteX0" fmla="*/ 85775 w 4916461"/>
              <a:gd name="connsiteY0" fmla="*/ 659445 h 2197785"/>
              <a:gd name="connsiteX1" fmla="*/ 727801 w 4916461"/>
              <a:gd name="connsiteY1" fmla="*/ 659445 h 2197785"/>
              <a:gd name="connsiteX2" fmla="*/ 854260 w 4916461"/>
              <a:gd name="connsiteY2" fmla="*/ 1379292 h 2197785"/>
              <a:gd name="connsiteX3" fmla="*/ 1593563 w 4916461"/>
              <a:gd name="connsiteY3" fmla="*/ 1457113 h 2197785"/>
              <a:gd name="connsiteX4" fmla="*/ 2332865 w 4916461"/>
              <a:gd name="connsiteY4" fmla="*/ 1544662 h 2197785"/>
              <a:gd name="connsiteX5" fmla="*/ 2488507 w 4916461"/>
              <a:gd name="connsiteY5" fmla="*/ 2138049 h 2197785"/>
              <a:gd name="connsiteX6" fmla="*/ 4706413 w 4916461"/>
              <a:gd name="connsiteY6" fmla="*/ 2099139 h 2197785"/>
              <a:gd name="connsiteX7" fmla="*/ 4579954 w 4916461"/>
              <a:gd name="connsiteY7" fmla="*/ 1447385 h 2197785"/>
              <a:gd name="connsiteX8" fmla="*/ 2546873 w 4916461"/>
              <a:gd name="connsiteY8" fmla="*/ 1359836 h 2197785"/>
              <a:gd name="connsiteX9" fmla="*/ 2362047 w 4916461"/>
              <a:gd name="connsiteY9" fmla="*/ 1204194 h 2197785"/>
              <a:gd name="connsiteX10" fmla="*/ 2342592 w 4916461"/>
              <a:gd name="connsiteY10" fmla="*/ 892909 h 2197785"/>
              <a:gd name="connsiteX11" fmla="*/ 2332864 w 4916461"/>
              <a:gd name="connsiteY11" fmla="*/ 776177 h 2197785"/>
              <a:gd name="connsiteX12" fmla="*/ 951537 w 4916461"/>
              <a:gd name="connsiteY12" fmla="*/ 737266 h 2197785"/>
              <a:gd name="connsiteX13" fmla="*/ 902899 w 4916461"/>
              <a:gd name="connsiteY13" fmla="*/ 85513 h 2197785"/>
              <a:gd name="connsiteX14" fmla="*/ 95503 w 4916461"/>
              <a:gd name="connsiteY14" fmla="*/ 66058 h 2197785"/>
              <a:gd name="connsiteX15" fmla="*/ 85775 w 4916461"/>
              <a:gd name="connsiteY15" fmla="*/ 659445 h 2197785"/>
              <a:gd name="connsiteX0" fmla="*/ 85775 w 4762686"/>
              <a:gd name="connsiteY0" fmla="*/ 659445 h 2269480"/>
              <a:gd name="connsiteX1" fmla="*/ 727801 w 4762686"/>
              <a:gd name="connsiteY1" fmla="*/ 659445 h 2269480"/>
              <a:gd name="connsiteX2" fmla="*/ 854260 w 4762686"/>
              <a:gd name="connsiteY2" fmla="*/ 1379292 h 2269480"/>
              <a:gd name="connsiteX3" fmla="*/ 1593563 w 4762686"/>
              <a:gd name="connsiteY3" fmla="*/ 1457113 h 2269480"/>
              <a:gd name="connsiteX4" fmla="*/ 2332865 w 4762686"/>
              <a:gd name="connsiteY4" fmla="*/ 1544662 h 2269480"/>
              <a:gd name="connsiteX5" fmla="*/ 2488507 w 4762686"/>
              <a:gd name="connsiteY5" fmla="*/ 2138049 h 2269480"/>
              <a:gd name="connsiteX6" fmla="*/ 4706413 w 4762686"/>
              <a:gd name="connsiteY6" fmla="*/ 2099139 h 2269480"/>
              <a:gd name="connsiteX7" fmla="*/ 4579954 w 4762686"/>
              <a:gd name="connsiteY7" fmla="*/ 1447385 h 2269480"/>
              <a:gd name="connsiteX8" fmla="*/ 2546873 w 4762686"/>
              <a:gd name="connsiteY8" fmla="*/ 1359836 h 2269480"/>
              <a:gd name="connsiteX9" fmla="*/ 2362047 w 4762686"/>
              <a:gd name="connsiteY9" fmla="*/ 1204194 h 2269480"/>
              <a:gd name="connsiteX10" fmla="*/ 2342592 w 4762686"/>
              <a:gd name="connsiteY10" fmla="*/ 892909 h 2269480"/>
              <a:gd name="connsiteX11" fmla="*/ 2332864 w 4762686"/>
              <a:gd name="connsiteY11" fmla="*/ 776177 h 2269480"/>
              <a:gd name="connsiteX12" fmla="*/ 951537 w 4762686"/>
              <a:gd name="connsiteY12" fmla="*/ 737266 h 2269480"/>
              <a:gd name="connsiteX13" fmla="*/ 902899 w 4762686"/>
              <a:gd name="connsiteY13" fmla="*/ 85513 h 2269480"/>
              <a:gd name="connsiteX14" fmla="*/ 95503 w 4762686"/>
              <a:gd name="connsiteY14" fmla="*/ 66058 h 2269480"/>
              <a:gd name="connsiteX15" fmla="*/ 85775 w 4762686"/>
              <a:gd name="connsiteY15" fmla="*/ 659445 h 2269480"/>
              <a:gd name="connsiteX0" fmla="*/ 85775 w 4750956"/>
              <a:gd name="connsiteY0" fmla="*/ 659445 h 2197354"/>
              <a:gd name="connsiteX1" fmla="*/ 727801 w 4750956"/>
              <a:gd name="connsiteY1" fmla="*/ 659445 h 2197354"/>
              <a:gd name="connsiteX2" fmla="*/ 854260 w 4750956"/>
              <a:gd name="connsiteY2" fmla="*/ 1379292 h 2197354"/>
              <a:gd name="connsiteX3" fmla="*/ 1593563 w 4750956"/>
              <a:gd name="connsiteY3" fmla="*/ 1457113 h 2197354"/>
              <a:gd name="connsiteX4" fmla="*/ 2332865 w 4750956"/>
              <a:gd name="connsiteY4" fmla="*/ 1544662 h 2197354"/>
              <a:gd name="connsiteX5" fmla="*/ 2488507 w 4750956"/>
              <a:gd name="connsiteY5" fmla="*/ 2138049 h 2197354"/>
              <a:gd name="connsiteX6" fmla="*/ 4677230 w 4750956"/>
              <a:gd name="connsiteY6" fmla="*/ 1972680 h 2197354"/>
              <a:gd name="connsiteX7" fmla="*/ 4579954 w 4750956"/>
              <a:gd name="connsiteY7" fmla="*/ 1447385 h 2197354"/>
              <a:gd name="connsiteX8" fmla="*/ 2546873 w 4750956"/>
              <a:gd name="connsiteY8" fmla="*/ 1359836 h 2197354"/>
              <a:gd name="connsiteX9" fmla="*/ 2362047 w 4750956"/>
              <a:gd name="connsiteY9" fmla="*/ 1204194 h 2197354"/>
              <a:gd name="connsiteX10" fmla="*/ 2342592 w 4750956"/>
              <a:gd name="connsiteY10" fmla="*/ 892909 h 2197354"/>
              <a:gd name="connsiteX11" fmla="*/ 2332864 w 4750956"/>
              <a:gd name="connsiteY11" fmla="*/ 776177 h 2197354"/>
              <a:gd name="connsiteX12" fmla="*/ 951537 w 4750956"/>
              <a:gd name="connsiteY12" fmla="*/ 737266 h 2197354"/>
              <a:gd name="connsiteX13" fmla="*/ 902899 w 4750956"/>
              <a:gd name="connsiteY13" fmla="*/ 85513 h 2197354"/>
              <a:gd name="connsiteX14" fmla="*/ 95503 w 4750956"/>
              <a:gd name="connsiteY14" fmla="*/ 66058 h 2197354"/>
              <a:gd name="connsiteX15" fmla="*/ 85775 w 4750956"/>
              <a:gd name="connsiteY15" fmla="*/ 659445 h 2197354"/>
              <a:gd name="connsiteX0" fmla="*/ 85775 w 4759525"/>
              <a:gd name="connsiteY0" fmla="*/ 659445 h 2197354"/>
              <a:gd name="connsiteX1" fmla="*/ 727801 w 4759525"/>
              <a:gd name="connsiteY1" fmla="*/ 659445 h 2197354"/>
              <a:gd name="connsiteX2" fmla="*/ 854260 w 4759525"/>
              <a:gd name="connsiteY2" fmla="*/ 1379292 h 2197354"/>
              <a:gd name="connsiteX3" fmla="*/ 1593563 w 4759525"/>
              <a:gd name="connsiteY3" fmla="*/ 1457113 h 2197354"/>
              <a:gd name="connsiteX4" fmla="*/ 2332865 w 4759525"/>
              <a:gd name="connsiteY4" fmla="*/ 1544662 h 2197354"/>
              <a:gd name="connsiteX5" fmla="*/ 2488507 w 4759525"/>
              <a:gd name="connsiteY5" fmla="*/ 2138049 h 2197354"/>
              <a:gd name="connsiteX6" fmla="*/ 4677230 w 4759525"/>
              <a:gd name="connsiteY6" fmla="*/ 1972680 h 2197354"/>
              <a:gd name="connsiteX7" fmla="*/ 4579954 w 4759525"/>
              <a:gd name="connsiteY7" fmla="*/ 1447385 h 2197354"/>
              <a:gd name="connsiteX8" fmla="*/ 2546873 w 4759525"/>
              <a:gd name="connsiteY8" fmla="*/ 1359836 h 2197354"/>
              <a:gd name="connsiteX9" fmla="*/ 2362047 w 4759525"/>
              <a:gd name="connsiteY9" fmla="*/ 1204194 h 2197354"/>
              <a:gd name="connsiteX10" fmla="*/ 2342592 w 4759525"/>
              <a:gd name="connsiteY10" fmla="*/ 892909 h 2197354"/>
              <a:gd name="connsiteX11" fmla="*/ 2332864 w 4759525"/>
              <a:gd name="connsiteY11" fmla="*/ 776177 h 2197354"/>
              <a:gd name="connsiteX12" fmla="*/ 951537 w 4759525"/>
              <a:gd name="connsiteY12" fmla="*/ 737266 h 2197354"/>
              <a:gd name="connsiteX13" fmla="*/ 902899 w 4759525"/>
              <a:gd name="connsiteY13" fmla="*/ 85513 h 2197354"/>
              <a:gd name="connsiteX14" fmla="*/ 95503 w 4759525"/>
              <a:gd name="connsiteY14" fmla="*/ 66058 h 2197354"/>
              <a:gd name="connsiteX15" fmla="*/ 85775 w 4759525"/>
              <a:gd name="connsiteY15" fmla="*/ 659445 h 2197354"/>
              <a:gd name="connsiteX0" fmla="*/ 85775 w 4816144"/>
              <a:gd name="connsiteY0" fmla="*/ 659445 h 2159316"/>
              <a:gd name="connsiteX1" fmla="*/ 727801 w 4816144"/>
              <a:gd name="connsiteY1" fmla="*/ 659445 h 2159316"/>
              <a:gd name="connsiteX2" fmla="*/ 854260 w 4816144"/>
              <a:gd name="connsiteY2" fmla="*/ 1379292 h 2159316"/>
              <a:gd name="connsiteX3" fmla="*/ 1593563 w 4816144"/>
              <a:gd name="connsiteY3" fmla="*/ 1457113 h 2159316"/>
              <a:gd name="connsiteX4" fmla="*/ 2332865 w 4816144"/>
              <a:gd name="connsiteY4" fmla="*/ 1544662 h 2159316"/>
              <a:gd name="connsiteX5" fmla="*/ 2488507 w 4816144"/>
              <a:gd name="connsiteY5" fmla="*/ 2138049 h 2159316"/>
              <a:gd name="connsiteX6" fmla="*/ 4677230 w 4816144"/>
              <a:gd name="connsiteY6" fmla="*/ 1972680 h 2159316"/>
              <a:gd name="connsiteX7" fmla="*/ 4356217 w 4816144"/>
              <a:gd name="connsiteY7" fmla="*/ 1447385 h 2159316"/>
              <a:gd name="connsiteX8" fmla="*/ 2546873 w 4816144"/>
              <a:gd name="connsiteY8" fmla="*/ 1359836 h 2159316"/>
              <a:gd name="connsiteX9" fmla="*/ 2362047 w 4816144"/>
              <a:gd name="connsiteY9" fmla="*/ 1204194 h 2159316"/>
              <a:gd name="connsiteX10" fmla="*/ 2342592 w 4816144"/>
              <a:gd name="connsiteY10" fmla="*/ 892909 h 2159316"/>
              <a:gd name="connsiteX11" fmla="*/ 2332864 w 4816144"/>
              <a:gd name="connsiteY11" fmla="*/ 776177 h 2159316"/>
              <a:gd name="connsiteX12" fmla="*/ 951537 w 4816144"/>
              <a:gd name="connsiteY12" fmla="*/ 737266 h 2159316"/>
              <a:gd name="connsiteX13" fmla="*/ 902899 w 4816144"/>
              <a:gd name="connsiteY13" fmla="*/ 85513 h 2159316"/>
              <a:gd name="connsiteX14" fmla="*/ 95503 w 4816144"/>
              <a:gd name="connsiteY14" fmla="*/ 66058 h 2159316"/>
              <a:gd name="connsiteX15" fmla="*/ 85775 w 4816144"/>
              <a:gd name="connsiteY15" fmla="*/ 659445 h 2159316"/>
              <a:gd name="connsiteX0" fmla="*/ 85775 w 4816144"/>
              <a:gd name="connsiteY0" fmla="*/ 659445 h 2159316"/>
              <a:gd name="connsiteX1" fmla="*/ 727801 w 4816144"/>
              <a:gd name="connsiteY1" fmla="*/ 659445 h 2159316"/>
              <a:gd name="connsiteX2" fmla="*/ 854260 w 4816144"/>
              <a:gd name="connsiteY2" fmla="*/ 1379292 h 2159316"/>
              <a:gd name="connsiteX3" fmla="*/ 1593563 w 4816144"/>
              <a:gd name="connsiteY3" fmla="*/ 1457113 h 2159316"/>
              <a:gd name="connsiteX4" fmla="*/ 2332865 w 4816144"/>
              <a:gd name="connsiteY4" fmla="*/ 1544662 h 2159316"/>
              <a:gd name="connsiteX5" fmla="*/ 2488507 w 4816144"/>
              <a:gd name="connsiteY5" fmla="*/ 2138049 h 2159316"/>
              <a:gd name="connsiteX6" fmla="*/ 4677230 w 4816144"/>
              <a:gd name="connsiteY6" fmla="*/ 1972680 h 2159316"/>
              <a:gd name="connsiteX7" fmla="*/ 4356217 w 4816144"/>
              <a:gd name="connsiteY7" fmla="*/ 1447385 h 2159316"/>
              <a:gd name="connsiteX8" fmla="*/ 2546873 w 4816144"/>
              <a:gd name="connsiteY8" fmla="*/ 1359836 h 2159316"/>
              <a:gd name="connsiteX9" fmla="*/ 2362047 w 4816144"/>
              <a:gd name="connsiteY9" fmla="*/ 1204194 h 2159316"/>
              <a:gd name="connsiteX10" fmla="*/ 2342592 w 4816144"/>
              <a:gd name="connsiteY10" fmla="*/ 892909 h 2159316"/>
              <a:gd name="connsiteX11" fmla="*/ 2332864 w 4816144"/>
              <a:gd name="connsiteY11" fmla="*/ 776177 h 2159316"/>
              <a:gd name="connsiteX12" fmla="*/ 951537 w 4816144"/>
              <a:gd name="connsiteY12" fmla="*/ 737266 h 2159316"/>
              <a:gd name="connsiteX13" fmla="*/ 902899 w 4816144"/>
              <a:gd name="connsiteY13" fmla="*/ 85513 h 2159316"/>
              <a:gd name="connsiteX14" fmla="*/ 95503 w 4816144"/>
              <a:gd name="connsiteY14" fmla="*/ 66058 h 2159316"/>
              <a:gd name="connsiteX15" fmla="*/ 85775 w 4816144"/>
              <a:gd name="connsiteY15" fmla="*/ 659445 h 2159316"/>
              <a:gd name="connsiteX0" fmla="*/ 85775 w 4922850"/>
              <a:gd name="connsiteY0" fmla="*/ 659445 h 2158516"/>
              <a:gd name="connsiteX1" fmla="*/ 727801 w 4922850"/>
              <a:gd name="connsiteY1" fmla="*/ 659445 h 2158516"/>
              <a:gd name="connsiteX2" fmla="*/ 854260 w 4922850"/>
              <a:gd name="connsiteY2" fmla="*/ 1379292 h 2158516"/>
              <a:gd name="connsiteX3" fmla="*/ 1593563 w 4922850"/>
              <a:gd name="connsiteY3" fmla="*/ 1457113 h 2158516"/>
              <a:gd name="connsiteX4" fmla="*/ 2332865 w 4922850"/>
              <a:gd name="connsiteY4" fmla="*/ 1544662 h 2158516"/>
              <a:gd name="connsiteX5" fmla="*/ 2488507 w 4922850"/>
              <a:gd name="connsiteY5" fmla="*/ 2138049 h 2158516"/>
              <a:gd name="connsiteX6" fmla="*/ 4677230 w 4922850"/>
              <a:gd name="connsiteY6" fmla="*/ 1972680 h 2158516"/>
              <a:gd name="connsiteX7" fmla="*/ 4618864 w 4922850"/>
              <a:gd name="connsiteY7" fmla="*/ 1496024 h 2158516"/>
              <a:gd name="connsiteX8" fmla="*/ 2546873 w 4922850"/>
              <a:gd name="connsiteY8" fmla="*/ 1359836 h 2158516"/>
              <a:gd name="connsiteX9" fmla="*/ 2362047 w 4922850"/>
              <a:gd name="connsiteY9" fmla="*/ 1204194 h 2158516"/>
              <a:gd name="connsiteX10" fmla="*/ 2342592 w 4922850"/>
              <a:gd name="connsiteY10" fmla="*/ 892909 h 2158516"/>
              <a:gd name="connsiteX11" fmla="*/ 2332864 w 4922850"/>
              <a:gd name="connsiteY11" fmla="*/ 776177 h 2158516"/>
              <a:gd name="connsiteX12" fmla="*/ 951537 w 4922850"/>
              <a:gd name="connsiteY12" fmla="*/ 737266 h 2158516"/>
              <a:gd name="connsiteX13" fmla="*/ 902899 w 4922850"/>
              <a:gd name="connsiteY13" fmla="*/ 85513 h 2158516"/>
              <a:gd name="connsiteX14" fmla="*/ 95503 w 4922850"/>
              <a:gd name="connsiteY14" fmla="*/ 66058 h 2158516"/>
              <a:gd name="connsiteX15" fmla="*/ 85775 w 4922850"/>
              <a:gd name="connsiteY15" fmla="*/ 659445 h 2158516"/>
              <a:gd name="connsiteX0" fmla="*/ 85775 w 4849961"/>
              <a:gd name="connsiteY0" fmla="*/ 659445 h 2195238"/>
              <a:gd name="connsiteX1" fmla="*/ 727801 w 4849961"/>
              <a:gd name="connsiteY1" fmla="*/ 659445 h 2195238"/>
              <a:gd name="connsiteX2" fmla="*/ 854260 w 4849961"/>
              <a:gd name="connsiteY2" fmla="*/ 1379292 h 2195238"/>
              <a:gd name="connsiteX3" fmla="*/ 1593563 w 4849961"/>
              <a:gd name="connsiteY3" fmla="*/ 1457113 h 2195238"/>
              <a:gd name="connsiteX4" fmla="*/ 2332865 w 4849961"/>
              <a:gd name="connsiteY4" fmla="*/ 1544662 h 2195238"/>
              <a:gd name="connsiteX5" fmla="*/ 2488507 w 4849961"/>
              <a:gd name="connsiteY5" fmla="*/ 2138049 h 2195238"/>
              <a:gd name="connsiteX6" fmla="*/ 4560498 w 4849961"/>
              <a:gd name="connsiteY6" fmla="*/ 2099140 h 2195238"/>
              <a:gd name="connsiteX7" fmla="*/ 4618864 w 4849961"/>
              <a:gd name="connsiteY7" fmla="*/ 1496024 h 2195238"/>
              <a:gd name="connsiteX8" fmla="*/ 2546873 w 4849961"/>
              <a:gd name="connsiteY8" fmla="*/ 1359836 h 2195238"/>
              <a:gd name="connsiteX9" fmla="*/ 2362047 w 4849961"/>
              <a:gd name="connsiteY9" fmla="*/ 1204194 h 2195238"/>
              <a:gd name="connsiteX10" fmla="*/ 2342592 w 4849961"/>
              <a:gd name="connsiteY10" fmla="*/ 892909 h 2195238"/>
              <a:gd name="connsiteX11" fmla="*/ 2332864 w 4849961"/>
              <a:gd name="connsiteY11" fmla="*/ 776177 h 2195238"/>
              <a:gd name="connsiteX12" fmla="*/ 951537 w 4849961"/>
              <a:gd name="connsiteY12" fmla="*/ 737266 h 2195238"/>
              <a:gd name="connsiteX13" fmla="*/ 902899 w 4849961"/>
              <a:gd name="connsiteY13" fmla="*/ 85513 h 2195238"/>
              <a:gd name="connsiteX14" fmla="*/ 95503 w 4849961"/>
              <a:gd name="connsiteY14" fmla="*/ 66058 h 2195238"/>
              <a:gd name="connsiteX15" fmla="*/ 85775 w 4849961"/>
              <a:gd name="connsiteY15" fmla="*/ 659445 h 2195238"/>
              <a:gd name="connsiteX0" fmla="*/ 85775 w 4775727"/>
              <a:gd name="connsiteY0" fmla="*/ 659445 h 2241911"/>
              <a:gd name="connsiteX1" fmla="*/ 727801 w 4775727"/>
              <a:gd name="connsiteY1" fmla="*/ 659445 h 2241911"/>
              <a:gd name="connsiteX2" fmla="*/ 854260 w 4775727"/>
              <a:gd name="connsiteY2" fmla="*/ 1379292 h 2241911"/>
              <a:gd name="connsiteX3" fmla="*/ 1593563 w 4775727"/>
              <a:gd name="connsiteY3" fmla="*/ 1457113 h 2241911"/>
              <a:gd name="connsiteX4" fmla="*/ 2332865 w 4775727"/>
              <a:gd name="connsiteY4" fmla="*/ 1544662 h 2241911"/>
              <a:gd name="connsiteX5" fmla="*/ 2488507 w 4775727"/>
              <a:gd name="connsiteY5" fmla="*/ 2138049 h 2241911"/>
              <a:gd name="connsiteX6" fmla="*/ 4560498 w 4775727"/>
              <a:gd name="connsiteY6" fmla="*/ 2099140 h 2241911"/>
              <a:gd name="connsiteX7" fmla="*/ 4618864 w 4775727"/>
              <a:gd name="connsiteY7" fmla="*/ 1496024 h 2241911"/>
              <a:gd name="connsiteX8" fmla="*/ 2546873 w 4775727"/>
              <a:gd name="connsiteY8" fmla="*/ 1359836 h 2241911"/>
              <a:gd name="connsiteX9" fmla="*/ 2362047 w 4775727"/>
              <a:gd name="connsiteY9" fmla="*/ 1204194 h 2241911"/>
              <a:gd name="connsiteX10" fmla="*/ 2342592 w 4775727"/>
              <a:gd name="connsiteY10" fmla="*/ 892909 h 2241911"/>
              <a:gd name="connsiteX11" fmla="*/ 2332864 w 4775727"/>
              <a:gd name="connsiteY11" fmla="*/ 776177 h 2241911"/>
              <a:gd name="connsiteX12" fmla="*/ 951537 w 4775727"/>
              <a:gd name="connsiteY12" fmla="*/ 737266 h 2241911"/>
              <a:gd name="connsiteX13" fmla="*/ 902899 w 4775727"/>
              <a:gd name="connsiteY13" fmla="*/ 85513 h 2241911"/>
              <a:gd name="connsiteX14" fmla="*/ 95503 w 4775727"/>
              <a:gd name="connsiteY14" fmla="*/ 66058 h 2241911"/>
              <a:gd name="connsiteX15" fmla="*/ 85775 w 4775727"/>
              <a:gd name="connsiteY15" fmla="*/ 659445 h 2241911"/>
              <a:gd name="connsiteX0" fmla="*/ 85775 w 4849961"/>
              <a:gd name="connsiteY0" fmla="*/ 659445 h 2195238"/>
              <a:gd name="connsiteX1" fmla="*/ 727801 w 4849961"/>
              <a:gd name="connsiteY1" fmla="*/ 659445 h 2195238"/>
              <a:gd name="connsiteX2" fmla="*/ 854260 w 4849961"/>
              <a:gd name="connsiteY2" fmla="*/ 1379292 h 2195238"/>
              <a:gd name="connsiteX3" fmla="*/ 1593563 w 4849961"/>
              <a:gd name="connsiteY3" fmla="*/ 1457113 h 2195238"/>
              <a:gd name="connsiteX4" fmla="*/ 2332865 w 4849961"/>
              <a:gd name="connsiteY4" fmla="*/ 1544662 h 2195238"/>
              <a:gd name="connsiteX5" fmla="*/ 2488507 w 4849961"/>
              <a:gd name="connsiteY5" fmla="*/ 2138049 h 2195238"/>
              <a:gd name="connsiteX6" fmla="*/ 4560498 w 4849961"/>
              <a:gd name="connsiteY6" fmla="*/ 2099140 h 2195238"/>
              <a:gd name="connsiteX7" fmla="*/ 4618864 w 4849961"/>
              <a:gd name="connsiteY7" fmla="*/ 1496024 h 2195238"/>
              <a:gd name="connsiteX8" fmla="*/ 2546873 w 4849961"/>
              <a:gd name="connsiteY8" fmla="*/ 1359836 h 2195238"/>
              <a:gd name="connsiteX9" fmla="*/ 2362047 w 4849961"/>
              <a:gd name="connsiteY9" fmla="*/ 1204194 h 2195238"/>
              <a:gd name="connsiteX10" fmla="*/ 2342592 w 4849961"/>
              <a:gd name="connsiteY10" fmla="*/ 892909 h 2195238"/>
              <a:gd name="connsiteX11" fmla="*/ 2332864 w 4849961"/>
              <a:gd name="connsiteY11" fmla="*/ 776177 h 2195238"/>
              <a:gd name="connsiteX12" fmla="*/ 951537 w 4849961"/>
              <a:gd name="connsiteY12" fmla="*/ 737266 h 2195238"/>
              <a:gd name="connsiteX13" fmla="*/ 902899 w 4849961"/>
              <a:gd name="connsiteY13" fmla="*/ 85513 h 2195238"/>
              <a:gd name="connsiteX14" fmla="*/ 95503 w 4849961"/>
              <a:gd name="connsiteY14" fmla="*/ 66058 h 2195238"/>
              <a:gd name="connsiteX15" fmla="*/ 85775 w 4849961"/>
              <a:gd name="connsiteY15" fmla="*/ 659445 h 2195238"/>
              <a:gd name="connsiteX0" fmla="*/ 85775 w 4834579"/>
              <a:gd name="connsiteY0" fmla="*/ 659445 h 2195238"/>
              <a:gd name="connsiteX1" fmla="*/ 727801 w 4834579"/>
              <a:gd name="connsiteY1" fmla="*/ 659445 h 2195238"/>
              <a:gd name="connsiteX2" fmla="*/ 854260 w 4834579"/>
              <a:gd name="connsiteY2" fmla="*/ 1379292 h 2195238"/>
              <a:gd name="connsiteX3" fmla="*/ 1593563 w 4834579"/>
              <a:gd name="connsiteY3" fmla="*/ 1457113 h 2195238"/>
              <a:gd name="connsiteX4" fmla="*/ 2332865 w 4834579"/>
              <a:gd name="connsiteY4" fmla="*/ 1544662 h 2195238"/>
              <a:gd name="connsiteX5" fmla="*/ 2488507 w 4834579"/>
              <a:gd name="connsiteY5" fmla="*/ 2138049 h 2195238"/>
              <a:gd name="connsiteX6" fmla="*/ 4560498 w 4834579"/>
              <a:gd name="connsiteY6" fmla="*/ 2099140 h 2195238"/>
              <a:gd name="connsiteX7" fmla="*/ 4618864 w 4834579"/>
              <a:gd name="connsiteY7" fmla="*/ 1496024 h 2195238"/>
              <a:gd name="connsiteX8" fmla="*/ 2546873 w 4834579"/>
              <a:gd name="connsiteY8" fmla="*/ 1359836 h 2195238"/>
              <a:gd name="connsiteX9" fmla="*/ 2362047 w 4834579"/>
              <a:gd name="connsiteY9" fmla="*/ 1204194 h 2195238"/>
              <a:gd name="connsiteX10" fmla="*/ 2342592 w 4834579"/>
              <a:gd name="connsiteY10" fmla="*/ 892909 h 2195238"/>
              <a:gd name="connsiteX11" fmla="*/ 2332864 w 4834579"/>
              <a:gd name="connsiteY11" fmla="*/ 776177 h 2195238"/>
              <a:gd name="connsiteX12" fmla="*/ 951537 w 4834579"/>
              <a:gd name="connsiteY12" fmla="*/ 737266 h 2195238"/>
              <a:gd name="connsiteX13" fmla="*/ 902899 w 4834579"/>
              <a:gd name="connsiteY13" fmla="*/ 85513 h 2195238"/>
              <a:gd name="connsiteX14" fmla="*/ 95503 w 4834579"/>
              <a:gd name="connsiteY14" fmla="*/ 66058 h 2195238"/>
              <a:gd name="connsiteX15" fmla="*/ 85775 w 4834579"/>
              <a:gd name="connsiteY15" fmla="*/ 659445 h 219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34579" h="2195238">
                <a:moveTo>
                  <a:pt x="85775" y="659445"/>
                </a:moveTo>
                <a:cubicBezTo>
                  <a:pt x="191158" y="758343"/>
                  <a:pt x="599720" y="539471"/>
                  <a:pt x="727801" y="659445"/>
                </a:cubicBezTo>
                <a:cubicBezTo>
                  <a:pt x="855882" y="779419"/>
                  <a:pt x="709966" y="1246347"/>
                  <a:pt x="854260" y="1379292"/>
                </a:cubicBezTo>
                <a:cubicBezTo>
                  <a:pt x="998554" y="1512237"/>
                  <a:pt x="1347129" y="1429551"/>
                  <a:pt x="1593563" y="1457113"/>
                </a:cubicBezTo>
                <a:cubicBezTo>
                  <a:pt x="1839997" y="1484675"/>
                  <a:pt x="2183708" y="1431173"/>
                  <a:pt x="2332865" y="1544662"/>
                </a:cubicBezTo>
                <a:cubicBezTo>
                  <a:pt x="2482022" y="1658151"/>
                  <a:pt x="2117235" y="2045636"/>
                  <a:pt x="2488507" y="2138049"/>
                </a:cubicBezTo>
                <a:cubicBezTo>
                  <a:pt x="2859779" y="2230462"/>
                  <a:pt x="4205439" y="2206144"/>
                  <a:pt x="4560498" y="2099140"/>
                </a:cubicBezTo>
                <a:cubicBezTo>
                  <a:pt x="4915557" y="1992136"/>
                  <a:pt x="4915558" y="1658152"/>
                  <a:pt x="4618864" y="1496024"/>
                </a:cubicBezTo>
                <a:cubicBezTo>
                  <a:pt x="4322170" y="1333896"/>
                  <a:pt x="2923009" y="1408474"/>
                  <a:pt x="2546873" y="1359836"/>
                </a:cubicBezTo>
                <a:cubicBezTo>
                  <a:pt x="2170737" y="1311198"/>
                  <a:pt x="2396094" y="1282015"/>
                  <a:pt x="2362047" y="1204194"/>
                </a:cubicBezTo>
                <a:cubicBezTo>
                  <a:pt x="2328000" y="1126373"/>
                  <a:pt x="2334486" y="962624"/>
                  <a:pt x="2342592" y="892909"/>
                </a:cubicBezTo>
                <a:cubicBezTo>
                  <a:pt x="2350698" y="823194"/>
                  <a:pt x="2564706" y="802117"/>
                  <a:pt x="2332864" y="776177"/>
                </a:cubicBezTo>
                <a:cubicBezTo>
                  <a:pt x="2101022" y="750237"/>
                  <a:pt x="1189864" y="852377"/>
                  <a:pt x="951537" y="737266"/>
                </a:cubicBezTo>
                <a:cubicBezTo>
                  <a:pt x="713210" y="622155"/>
                  <a:pt x="805622" y="161713"/>
                  <a:pt x="902899" y="85513"/>
                </a:cubicBezTo>
                <a:cubicBezTo>
                  <a:pt x="737529" y="-19870"/>
                  <a:pt x="231690" y="-29597"/>
                  <a:pt x="95503" y="66058"/>
                </a:cubicBezTo>
                <a:cubicBezTo>
                  <a:pt x="-40684" y="161713"/>
                  <a:pt x="-19608" y="560547"/>
                  <a:pt x="85775" y="659445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0280D67-181E-4DA0-B480-1EBA41CEE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44" y="3538317"/>
            <a:ext cx="4979772" cy="3100501"/>
          </a:xfrm>
          <a:prstGeom prst="rect">
            <a:avLst/>
          </a:prstGeom>
        </p:spPr>
      </p:pic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0E85ACD1-ED28-4A33-991E-E673D475B10D}"/>
              </a:ext>
            </a:extLst>
          </p:cNvPr>
          <p:cNvCxnSpPr/>
          <p:nvPr/>
        </p:nvCxnSpPr>
        <p:spPr>
          <a:xfrm flipH="1">
            <a:off x="1284051" y="3793787"/>
            <a:ext cx="145915" cy="204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C532CD3-3C3E-4E9B-B030-53A8C66664EF}"/>
              </a:ext>
            </a:extLst>
          </p:cNvPr>
          <p:cNvSpPr txBox="1"/>
          <p:nvPr/>
        </p:nvSpPr>
        <p:spPr>
          <a:xfrm>
            <a:off x="1322595" y="3424455"/>
            <a:ext cx="40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endParaRPr lang="LID4096" i="1" dirty="0"/>
          </a:p>
        </p:txBody>
      </p:sp>
      <p:sp>
        <p:nvSpPr>
          <p:cNvPr id="23" name="Номер слайда 1">
            <a:extLst>
              <a:ext uri="{FF2B5EF4-FFF2-40B4-BE49-F238E27FC236}">
                <a16:creationId xmlns:a16="http://schemas.microsoft.com/office/drawing/2014/main" id="{201138B2-0EE0-4FC1-B079-282ECB22B94B}"/>
              </a:ext>
            </a:extLst>
          </p:cNvPr>
          <p:cNvSpPr txBox="1">
            <a:spLocks/>
          </p:cNvSpPr>
          <p:nvPr/>
        </p:nvSpPr>
        <p:spPr>
          <a:xfrm>
            <a:off x="11417844" y="71983"/>
            <a:ext cx="788670" cy="47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B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B8422E9-883B-4393-A89A-8C752FF01E0C}" type="slidenum">
              <a:rPr lang="ru-RU" sz="1600" smtClean="0"/>
              <a:pPr algn="ctr"/>
              <a:t>7</a:t>
            </a:fld>
            <a:r>
              <a:rPr lang="ru-RU" sz="1600" dirty="0"/>
              <a:t>/</a:t>
            </a:r>
            <a:r>
              <a:rPr lang="en-US" sz="1600" dirty="0"/>
              <a:t>11</a:t>
            </a:r>
            <a:endParaRPr lang="ru-RU" sz="160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2BA2CA6-9130-FBC0-462C-DB0A977850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95092"/>
              </p:ext>
            </p:extLst>
          </p:nvPr>
        </p:nvGraphicFramePr>
        <p:xfrm>
          <a:off x="197395" y="3299745"/>
          <a:ext cx="4619524" cy="3532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2853504" imgH="2181996" progId="Origin95.Graph">
                  <p:embed/>
                </p:oleObj>
              </mc:Choice>
              <mc:Fallback>
                <p:oleObj name="Graph" r:id="rId5" imgW="2853504" imgH="2181996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7395" y="3299745"/>
                        <a:ext cx="4619524" cy="3532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72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706A6-F777-1196-2232-7579BAE63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19">
            <a:extLst>
              <a:ext uri="{FF2B5EF4-FFF2-40B4-BE49-F238E27FC236}">
                <a16:creationId xmlns:a16="http://schemas.microsoft.com/office/drawing/2014/main" id="{A240A4DC-F351-DD76-4869-15F5A2B7DF7A}"/>
              </a:ext>
            </a:extLst>
          </p:cNvPr>
          <p:cNvGrpSpPr/>
          <p:nvPr/>
        </p:nvGrpSpPr>
        <p:grpSpPr>
          <a:xfrm>
            <a:off x="111669" y="118753"/>
            <a:ext cx="11882937" cy="590225"/>
            <a:chOff x="-5715" y="109246"/>
            <a:chExt cx="11882937" cy="590225"/>
          </a:xfrm>
        </p:grpSpPr>
        <p:cxnSp>
          <p:nvCxnSpPr>
            <p:cNvPr id="8" name="Прямая соединительная линия 43">
              <a:extLst>
                <a:ext uri="{FF2B5EF4-FFF2-40B4-BE49-F238E27FC236}">
                  <a16:creationId xmlns:a16="http://schemas.microsoft.com/office/drawing/2014/main" id="{93DCA335-CD07-D71F-D10D-B4CD68EAD206}"/>
                </a:ext>
              </a:extLst>
            </p:cNvPr>
            <p:cNvCxnSpPr/>
            <p:nvPr/>
          </p:nvCxnSpPr>
          <p:spPr>
            <a:xfrm flipH="1">
              <a:off x="80010" y="699471"/>
              <a:ext cx="10874424" cy="0"/>
            </a:xfrm>
            <a:prstGeom prst="line">
              <a:avLst/>
            </a:prstGeom>
            <a:ln w="38100">
              <a:solidFill>
                <a:srgbClr val="ECC129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01FCA4-84EF-FB15-5429-1CE9083A4E1C}"/>
                </a:ext>
              </a:extLst>
            </p:cNvPr>
            <p:cNvSpPr txBox="1"/>
            <p:nvPr/>
          </p:nvSpPr>
          <p:spPr>
            <a:xfrm>
              <a:off x="-5715" y="109246"/>
              <a:ext cx="118829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000" dirty="0">
                  <a:latin typeface="Source Sans Pro Light"/>
                  <a:cs typeface="Calibri" panose="020F0502020204030204" pitchFamily="34" charset="0"/>
                </a:rPr>
                <a:t>Результаты. Распределение давления в </a:t>
              </a:r>
              <a:r>
                <a:rPr lang="ru-RU" sz="3000" b="1" dirty="0">
                  <a:latin typeface="Source Sans Pro Light"/>
                  <a:cs typeface="Calibri" panose="020F0502020204030204" pitchFamily="34" charset="0"/>
                </a:rPr>
                <a:t>системе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CB8B6F4-6A64-6848-5EF5-5ADFA854803F}"/>
              </a:ext>
            </a:extLst>
          </p:cNvPr>
          <p:cNvSpPr txBox="1"/>
          <p:nvPr/>
        </p:nvSpPr>
        <p:spPr>
          <a:xfrm>
            <a:off x="0" y="835272"/>
            <a:ext cx="38490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При среднем расходе </a:t>
            </a:r>
          </a:p>
          <a:p>
            <a:pPr algn="ctr"/>
            <a:r>
              <a:rPr lang="ru-RU" sz="2400" dirty="0">
                <a:solidFill>
                  <a:srgbClr val="00B050"/>
                </a:solidFill>
                <a:latin typeface="+mj-lt"/>
              </a:rPr>
              <a:t>0,07 м</a:t>
            </a:r>
            <a:r>
              <a:rPr lang="ru-RU" sz="2400" baseline="30000" dirty="0">
                <a:solidFill>
                  <a:srgbClr val="00B050"/>
                </a:solidFill>
                <a:latin typeface="+mj-lt"/>
              </a:rPr>
              <a:t>3</a:t>
            </a:r>
            <a:r>
              <a:rPr lang="ru-RU" sz="2400" dirty="0">
                <a:solidFill>
                  <a:srgbClr val="00B050"/>
                </a:solidFill>
                <a:latin typeface="+mj-lt"/>
              </a:rPr>
              <a:t>/ч</a:t>
            </a:r>
            <a:r>
              <a:rPr lang="ru-RU" sz="2400" dirty="0">
                <a:latin typeface="+mj-lt"/>
              </a:rPr>
              <a:t> и диаметре трубок радиаторов </a:t>
            </a:r>
            <a:r>
              <a:rPr lang="ru-RU" sz="2400" dirty="0">
                <a:solidFill>
                  <a:srgbClr val="00B050"/>
                </a:solidFill>
                <a:latin typeface="+mj-lt"/>
              </a:rPr>
              <a:t>3,0 мм </a:t>
            </a:r>
            <a:r>
              <a:rPr lang="ru-RU" sz="2400" dirty="0">
                <a:latin typeface="+mj-lt"/>
              </a:rPr>
              <a:t>и диаметре трубок подводов и отводов </a:t>
            </a:r>
            <a:r>
              <a:rPr lang="ru-RU" sz="2400" dirty="0">
                <a:solidFill>
                  <a:srgbClr val="00B050"/>
                </a:solidFill>
                <a:latin typeface="+mj-lt"/>
              </a:rPr>
              <a:t>16,0 мм </a:t>
            </a:r>
          </a:p>
          <a:p>
            <a:pPr algn="ctr"/>
            <a:r>
              <a:rPr lang="en-US" sz="2400" i="1" dirty="0">
                <a:solidFill>
                  <a:srgbClr val="00B050"/>
                </a:solidFill>
                <a:latin typeface="+mj-lt"/>
              </a:rPr>
              <a:t>leakless</a:t>
            </a:r>
            <a:r>
              <a:rPr lang="en-US" sz="2400" dirty="0">
                <a:solidFill>
                  <a:srgbClr val="00B050"/>
                </a:solidFill>
                <a:latin typeface="+mj-lt"/>
              </a:rPr>
              <a:t> </a:t>
            </a:r>
            <a:r>
              <a:rPr lang="ru-RU" sz="2400" dirty="0">
                <a:solidFill>
                  <a:srgbClr val="00B050"/>
                </a:solidFill>
                <a:latin typeface="+mj-lt"/>
              </a:rPr>
              <a:t>сохраняется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D718DE-9BA9-3128-7886-B8E04DC59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535" y="973597"/>
            <a:ext cx="9117610" cy="5934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A07330-B040-784B-317C-35FDA9D39949}"/>
              </a:ext>
            </a:extLst>
          </p:cNvPr>
          <p:cNvSpPr txBox="1"/>
          <p:nvPr/>
        </p:nvSpPr>
        <p:spPr>
          <a:xfrm>
            <a:off x="10542900" y="2271916"/>
            <a:ext cx="52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86AB04-9B84-34E8-6EB4-1CDE4147CE54}"/>
              </a:ext>
            </a:extLst>
          </p:cNvPr>
          <p:cNvSpPr txBox="1"/>
          <p:nvPr/>
        </p:nvSpPr>
        <p:spPr>
          <a:xfrm>
            <a:off x="10548527" y="4032087"/>
            <a:ext cx="52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II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4B7DB2-D59A-8671-90F7-94D7FDE00C30}"/>
              </a:ext>
            </a:extLst>
          </p:cNvPr>
          <p:cNvSpPr txBox="1"/>
          <p:nvPr/>
        </p:nvSpPr>
        <p:spPr>
          <a:xfrm>
            <a:off x="4882426" y="4216753"/>
            <a:ext cx="52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III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ABFA3-F2B0-35C7-BF98-C0BB74556424}"/>
              </a:ext>
            </a:extLst>
          </p:cNvPr>
          <p:cNvSpPr txBox="1"/>
          <p:nvPr/>
        </p:nvSpPr>
        <p:spPr>
          <a:xfrm>
            <a:off x="4882426" y="2271915"/>
            <a:ext cx="52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IV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C6330-EB2E-0FEA-B206-65F890D9F1AD}"/>
              </a:ext>
            </a:extLst>
          </p:cNvPr>
          <p:cNvSpPr txBox="1"/>
          <p:nvPr/>
        </p:nvSpPr>
        <p:spPr>
          <a:xfrm>
            <a:off x="219320" y="3853078"/>
            <a:ext cx="31920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Внутренний диаметр труб:</a:t>
            </a:r>
          </a:p>
          <a:p>
            <a:pPr algn="just"/>
            <a:endParaRPr lang="ru-RU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b="1" dirty="0"/>
              <a:t>Подводы/отводы 16 мм</a:t>
            </a:r>
            <a:r>
              <a:rPr lang="ru-RU" dirty="0"/>
              <a:t>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dirty="0"/>
              <a:t>коллектор - 10,0 мм;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dirty="0" err="1"/>
              <a:t>манифольд</a:t>
            </a:r>
            <a:r>
              <a:rPr lang="ru-RU" dirty="0"/>
              <a:t> - 5,0 мм;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dirty="0"/>
              <a:t>переходник - 3,</a:t>
            </a:r>
            <a:r>
              <a:rPr lang="en-US" dirty="0"/>
              <a:t>5</a:t>
            </a:r>
            <a:r>
              <a:rPr lang="ru-RU" dirty="0"/>
              <a:t> мм;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b="1" dirty="0"/>
              <a:t>радиатор - </a:t>
            </a:r>
            <a:r>
              <a:rPr lang="en-US" b="1" dirty="0"/>
              <a:t>3</a:t>
            </a:r>
            <a:r>
              <a:rPr lang="ru-RU" b="1" dirty="0"/>
              <a:t>,</a:t>
            </a:r>
            <a:r>
              <a:rPr lang="en-US" b="1" dirty="0"/>
              <a:t>0</a:t>
            </a:r>
            <a:r>
              <a:rPr lang="ru-RU" b="1" dirty="0"/>
              <a:t> мм.</a:t>
            </a:r>
          </a:p>
        </p:txBody>
      </p:sp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id="{B59FE200-2EA4-470E-BD3D-3D24EAF64890}"/>
              </a:ext>
            </a:extLst>
          </p:cNvPr>
          <p:cNvSpPr txBox="1">
            <a:spLocks/>
          </p:cNvSpPr>
          <p:nvPr/>
        </p:nvSpPr>
        <p:spPr>
          <a:xfrm>
            <a:off x="11417844" y="71983"/>
            <a:ext cx="788670" cy="47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B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B8422E9-883B-4393-A89A-8C752FF01E0C}" type="slidenum">
              <a:rPr lang="ru-RU" sz="1600" smtClean="0"/>
              <a:pPr algn="ctr"/>
              <a:t>8</a:t>
            </a:fld>
            <a:r>
              <a:rPr lang="ru-RU" sz="1600" dirty="0"/>
              <a:t>/</a:t>
            </a:r>
            <a:r>
              <a:rPr lang="en-US" sz="1600" dirty="0"/>
              <a:t>11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11855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37276-111A-81FB-8A7F-46A2C11FF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19">
            <a:extLst>
              <a:ext uri="{FF2B5EF4-FFF2-40B4-BE49-F238E27FC236}">
                <a16:creationId xmlns:a16="http://schemas.microsoft.com/office/drawing/2014/main" id="{C1872A33-FF68-784F-2719-039E182C048D}"/>
              </a:ext>
            </a:extLst>
          </p:cNvPr>
          <p:cNvGrpSpPr/>
          <p:nvPr/>
        </p:nvGrpSpPr>
        <p:grpSpPr>
          <a:xfrm>
            <a:off x="111669" y="118753"/>
            <a:ext cx="11882937" cy="590225"/>
            <a:chOff x="-5715" y="109246"/>
            <a:chExt cx="11882937" cy="590225"/>
          </a:xfrm>
        </p:grpSpPr>
        <p:cxnSp>
          <p:nvCxnSpPr>
            <p:cNvPr id="8" name="Прямая соединительная линия 43">
              <a:extLst>
                <a:ext uri="{FF2B5EF4-FFF2-40B4-BE49-F238E27FC236}">
                  <a16:creationId xmlns:a16="http://schemas.microsoft.com/office/drawing/2014/main" id="{DC1940E5-81A2-5BBF-1ECC-77F7E050C1DA}"/>
                </a:ext>
              </a:extLst>
            </p:cNvPr>
            <p:cNvCxnSpPr/>
            <p:nvPr/>
          </p:nvCxnSpPr>
          <p:spPr>
            <a:xfrm flipH="1">
              <a:off x="80010" y="699471"/>
              <a:ext cx="10874424" cy="0"/>
            </a:xfrm>
            <a:prstGeom prst="line">
              <a:avLst/>
            </a:prstGeom>
            <a:ln w="38100">
              <a:solidFill>
                <a:srgbClr val="ECC129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7BB45D9-5B6C-EA2C-EF6F-26B2B489DC10}"/>
                </a:ext>
              </a:extLst>
            </p:cNvPr>
            <p:cNvSpPr txBox="1"/>
            <p:nvPr/>
          </p:nvSpPr>
          <p:spPr>
            <a:xfrm>
              <a:off x="-5715" y="109246"/>
              <a:ext cx="118829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000" dirty="0">
                  <a:latin typeface="Source Sans Pro Light"/>
                  <a:cs typeface="Calibri" panose="020F0502020204030204" pitchFamily="34" charset="0"/>
                </a:rPr>
                <a:t>Результаты. Расходы</a:t>
              </a:r>
              <a:r>
                <a:rPr lang="en-US" sz="3000" dirty="0">
                  <a:latin typeface="Source Sans Pro Light"/>
                  <a:cs typeface="Calibri" panose="020F0502020204030204" pitchFamily="34" charset="0"/>
                </a:rPr>
                <a:t> </a:t>
              </a:r>
              <a:r>
                <a:rPr lang="ru-RU" sz="3000" dirty="0">
                  <a:latin typeface="Source Sans Pro Light"/>
                  <a:cs typeface="Calibri" panose="020F0502020204030204" pitchFamily="34" charset="0"/>
                </a:rPr>
                <a:t>по контурам и радиаторам</a:t>
              </a:r>
              <a:endParaRPr lang="ru-RU" sz="3000" b="1" dirty="0">
                <a:latin typeface="Source Sans Pro Light"/>
                <a:cs typeface="Calibri" panose="020F050202020403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CFBFF17-72AC-444F-EEBF-F20884017D67}"/>
              </a:ext>
            </a:extLst>
          </p:cNvPr>
          <p:cNvSpPr txBox="1"/>
          <p:nvPr/>
        </p:nvSpPr>
        <p:spPr>
          <a:xfrm>
            <a:off x="1382333" y="1176102"/>
            <a:ext cx="8313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Средний расход на радиаторы </a:t>
            </a:r>
            <a:r>
              <a:rPr lang="ru-RU" sz="2400" dirty="0">
                <a:solidFill>
                  <a:srgbClr val="00B050"/>
                </a:solidFill>
                <a:latin typeface="+mj-lt"/>
              </a:rPr>
              <a:t>0,068-0,071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>
                <a:solidFill>
                  <a:srgbClr val="00B050"/>
                </a:solidFill>
                <a:latin typeface="+mj-lt"/>
              </a:rPr>
              <a:t>м</a:t>
            </a:r>
            <a:r>
              <a:rPr lang="ru-RU" sz="2400" baseline="30000" dirty="0">
                <a:solidFill>
                  <a:srgbClr val="00B050"/>
                </a:solidFill>
                <a:latin typeface="+mj-lt"/>
              </a:rPr>
              <a:t>3</a:t>
            </a:r>
            <a:r>
              <a:rPr lang="ru-RU" sz="2400" dirty="0">
                <a:solidFill>
                  <a:srgbClr val="00B050"/>
                </a:solidFill>
                <a:latin typeface="+mj-lt"/>
              </a:rPr>
              <a:t>/ч</a:t>
            </a:r>
            <a:endParaRPr lang="en-US" sz="2400" dirty="0">
              <a:solidFill>
                <a:srgbClr val="00B050"/>
              </a:solidFill>
              <a:latin typeface="+mj-lt"/>
            </a:endParaRPr>
          </a:p>
          <a:p>
            <a:pPr algn="ctr"/>
            <a:r>
              <a:rPr lang="ru-RU" sz="2400" dirty="0">
                <a:latin typeface="+mj-lt"/>
              </a:rPr>
              <a:t>Число Рейнольдса </a:t>
            </a:r>
            <a:r>
              <a:rPr lang="ru-RU" sz="2400" dirty="0">
                <a:solidFill>
                  <a:srgbClr val="00B050"/>
                </a:solidFill>
                <a:latin typeface="+mj-lt"/>
              </a:rPr>
              <a:t>8,5∙10</a:t>
            </a:r>
            <a:r>
              <a:rPr lang="ru-RU" sz="2400" baseline="30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74B3DC4-1579-E533-EBE7-4D33B1E818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081013"/>
              </p:ext>
            </p:extLst>
          </p:nvPr>
        </p:nvGraphicFramePr>
        <p:xfrm>
          <a:off x="197395" y="3693262"/>
          <a:ext cx="4947263" cy="21234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193384">
                  <a:extLst>
                    <a:ext uri="{9D8B030D-6E8A-4147-A177-3AD203B41FA5}">
                      <a16:colId xmlns:a16="http://schemas.microsoft.com/office/drawing/2014/main" val="2574125149"/>
                    </a:ext>
                  </a:extLst>
                </a:gridCol>
                <a:gridCol w="1635216">
                  <a:extLst>
                    <a:ext uri="{9D8B030D-6E8A-4147-A177-3AD203B41FA5}">
                      <a16:colId xmlns:a16="http://schemas.microsoft.com/office/drawing/2014/main" val="3510744645"/>
                    </a:ext>
                  </a:extLst>
                </a:gridCol>
                <a:gridCol w="2118663">
                  <a:extLst>
                    <a:ext uri="{9D8B030D-6E8A-4147-A177-3AD203B41FA5}">
                      <a16:colId xmlns:a16="http://schemas.microsoft.com/office/drawing/2014/main" val="2605873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контур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Общий расход, м</a:t>
                      </a:r>
                      <a:r>
                        <a:rPr lang="ru-RU" baseline="30000" dirty="0"/>
                        <a:t>3</a:t>
                      </a:r>
                      <a:r>
                        <a:rPr lang="ru-RU" dirty="0"/>
                        <a:t>/ч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Средний расход на радиатор, м</a:t>
                      </a:r>
                      <a:r>
                        <a:rPr lang="ru-RU" baseline="30000" dirty="0"/>
                        <a:t>3</a:t>
                      </a:r>
                      <a:r>
                        <a:rPr lang="ru-RU" dirty="0"/>
                        <a:t>/ч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65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0,76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0,069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270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0,071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059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0,77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0,070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517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0,068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341271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0DF326CE-42C4-00EF-B8C0-FA8B34F5DE24}"/>
              </a:ext>
            </a:extLst>
          </p:cNvPr>
          <p:cNvSpPr txBox="1"/>
          <p:nvPr/>
        </p:nvSpPr>
        <p:spPr>
          <a:xfrm>
            <a:off x="197394" y="2598003"/>
            <a:ext cx="4947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j-lt"/>
              </a:rPr>
              <a:t>Таблица. Общий расход на контуры и средний на радиаторы</a:t>
            </a:r>
            <a:endParaRPr lang="ru-RU" sz="24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EF119AE-8286-02D9-E28A-683821D60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188" y="1890787"/>
            <a:ext cx="6272991" cy="4083226"/>
          </a:xfrm>
          <a:prstGeom prst="rect">
            <a:avLst/>
          </a:prstGeom>
        </p:spPr>
      </p:pic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id="{C440B3A6-4FE2-461B-B96B-9042D56B9C49}"/>
              </a:ext>
            </a:extLst>
          </p:cNvPr>
          <p:cNvSpPr txBox="1">
            <a:spLocks/>
          </p:cNvSpPr>
          <p:nvPr/>
        </p:nvSpPr>
        <p:spPr>
          <a:xfrm>
            <a:off x="11417844" y="71983"/>
            <a:ext cx="788670" cy="47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B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B8422E9-883B-4393-A89A-8C752FF01E0C}" type="slidenum">
              <a:rPr lang="ru-RU" sz="1600" smtClean="0"/>
              <a:pPr algn="ctr"/>
              <a:t>9</a:t>
            </a:fld>
            <a:r>
              <a:rPr lang="ru-RU" sz="1600" dirty="0"/>
              <a:t>/</a:t>
            </a:r>
            <a:r>
              <a:rPr lang="en-US" sz="1600" dirty="0"/>
              <a:t>11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9808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3401</TotalTime>
  <Words>695</Words>
  <Application>Microsoft Office PowerPoint</Application>
  <PresentationFormat>Widescreen</PresentationFormat>
  <Paragraphs>132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Courier New</vt:lpstr>
      <vt:lpstr>Source Sans Pro Light</vt:lpstr>
      <vt:lpstr>Times New Roman</vt:lpstr>
      <vt:lpstr>Тема Office</vt:lpstr>
      <vt:lpstr>Graph</vt:lpstr>
      <vt:lpstr>Unicode Origin Graph</vt:lpstr>
      <vt:lpstr>Гидродинамический расчёт системы охлаждения электроники MicroMEGAS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Гидродинамические расчеты</dc:title>
  <dc:creator>Fedotov Alex</dc:creator>
  <cp:lastModifiedBy>Ilya Zur</cp:lastModifiedBy>
  <cp:revision>171</cp:revision>
  <dcterms:created xsi:type="dcterms:W3CDTF">2023-02-05T12:52:28Z</dcterms:created>
  <dcterms:modified xsi:type="dcterms:W3CDTF">2025-07-17T06:22:50Z</dcterms:modified>
</cp:coreProperties>
</file>