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11" r:id="rId3"/>
    <p:sldId id="288" r:id="rId4"/>
    <p:sldId id="259" r:id="rId5"/>
    <p:sldId id="265" r:id="rId6"/>
    <p:sldId id="266" r:id="rId7"/>
    <p:sldId id="267" r:id="rId8"/>
    <p:sldId id="269" r:id="rId9"/>
    <p:sldId id="270" r:id="rId10"/>
    <p:sldId id="272" r:id="rId11"/>
    <p:sldId id="274" r:id="rId12"/>
    <p:sldId id="275" r:id="rId13"/>
    <p:sldId id="290" r:id="rId14"/>
    <p:sldId id="291" r:id="rId15"/>
    <p:sldId id="292" r:id="rId16"/>
    <p:sldId id="301" r:id="rId17"/>
    <p:sldId id="306" r:id="rId18"/>
    <p:sldId id="305" r:id="rId19"/>
    <p:sldId id="280" r:id="rId20"/>
    <p:sldId id="307" r:id="rId21"/>
    <p:sldId id="308" r:id="rId22"/>
    <p:sldId id="310" r:id="rId23"/>
    <p:sldId id="309" r:id="rId24"/>
    <p:sldId id="282" r:id="rId25"/>
    <p:sldId id="286"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офья Сахарова" initials="СС" lastIdx="11" clrIdx="0">
    <p:extLst>
      <p:ext uri="{19B8F6BF-5375-455C-9EA6-DF929625EA0E}">
        <p15:presenceInfo xmlns:p15="http://schemas.microsoft.com/office/powerpoint/2012/main" userId="55d0d1731b3b4e47" providerId="Windows Live"/>
      </p:ext>
    </p:extLst>
  </p:cmAuthor>
  <p:cmAuthor id="2" name="LRB" initials="L" lastIdx="1" clrIdx="1">
    <p:extLst>
      <p:ext uri="{19B8F6BF-5375-455C-9EA6-DF929625EA0E}">
        <p15:presenceInfo xmlns:p15="http://schemas.microsoft.com/office/powerpoint/2012/main" userId="LR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4" autoAdjust="0"/>
    <p:restoredTop sz="80882" autoAdjust="0"/>
  </p:normalViewPr>
  <p:slideViewPr>
    <p:cSldViewPr snapToGrid="0">
      <p:cViewPr>
        <p:scale>
          <a:sx n="65" d="100"/>
          <a:sy n="65" d="100"/>
        </p:scale>
        <p:origin x="3072" y="10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4-04T17:22:14.772" idx="2">
    <p:pos x="10" y="10"/>
    <p:text>Т-лабиринт тоже на 12 до, 30 и 90 после? Просто в файлике в табличке  2,25 и 90 день, а ОП на 1,27 и 90 день.</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4-04T17:42:24.913" idx="5">
    <p:pos x="10" y="10"/>
    <p:text>графики я думаю не обязательно переподписывать на русский...?</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8FB67-EFE0-45F4-9C38-666814B32933}" type="datetimeFigureOut">
              <a:rPr lang="ru-RU" smtClean="0"/>
              <a:t>31.10.2025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9EBF4-15F6-4F05-AD18-6929E4F77C4B}" type="slidenum">
              <a:rPr lang="ru-RU" smtClean="0"/>
              <a:t>‹#›</a:t>
            </a:fld>
            <a:endParaRPr lang="ru-RU"/>
          </a:p>
        </p:txBody>
      </p:sp>
    </p:spTree>
    <p:extLst>
      <p:ext uri="{BB962C8B-B14F-4D97-AF65-F5344CB8AC3E}">
        <p14:creationId xmlns:p14="http://schemas.microsoft.com/office/powerpoint/2010/main" val="132064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E9EBF4-15F6-4F05-AD18-6929E4F77C4B}" type="slidenum">
              <a:rPr lang="ru-RU" smtClean="0"/>
              <a:t>1</a:t>
            </a:fld>
            <a:endParaRPr lang="ru-RU"/>
          </a:p>
        </p:txBody>
      </p:sp>
    </p:spTree>
    <p:extLst>
      <p:ext uri="{BB962C8B-B14F-4D97-AF65-F5344CB8AC3E}">
        <p14:creationId xmlns:p14="http://schemas.microsoft.com/office/powerpoint/2010/main" val="589730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E9EBF4-15F6-4F05-AD18-6929E4F77C4B}" type="slidenum">
              <a:rPr lang="ru-RU" smtClean="0"/>
              <a:t>12</a:t>
            </a:fld>
            <a:endParaRPr lang="ru-RU"/>
          </a:p>
        </p:txBody>
      </p:sp>
    </p:spTree>
    <p:extLst>
      <p:ext uri="{BB962C8B-B14F-4D97-AF65-F5344CB8AC3E}">
        <p14:creationId xmlns:p14="http://schemas.microsoft.com/office/powerpoint/2010/main" val="28503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E9EBF4-15F6-4F05-AD18-6929E4F77C4B}" type="slidenum">
              <a:rPr lang="ru-RU" smtClean="0"/>
              <a:t>15</a:t>
            </a:fld>
            <a:endParaRPr lang="ru-RU"/>
          </a:p>
        </p:txBody>
      </p:sp>
    </p:spTree>
    <p:extLst>
      <p:ext uri="{BB962C8B-B14F-4D97-AF65-F5344CB8AC3E}">
        <p14:creationId xmlns:p14="http://schemas.microsoft.com/office/powerpoint/2010/main" val="66462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E9EBF4-15F6-4F05-AD18-6929E4F77C4B}" type="slidenum">
              <a:rPr lang="ru-RU" smtClean="0"/>
              <a:t>19</a:t>
            </a:fld>
            <a:endParaRPr lang="ru-RU"/>
          </a:p>
        </p:txBody>
      </p:sp>
    </p:spTree>
    <p:extLst>
      <p:ext uri="{BB962C8B-B14F-4D97-AF65-F5344CB8AC3E}">
        <p14:creationId xmlns:p14="http://schemas.microsoft.com/office/powerpoint/2010/main" val="94210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64CC2-4E3E-4429-5BF4-F96D1D48EE37}"/>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1F269EE-FCC9-9741-FDB7-FCE3A5B0CBD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A719950-8B4B-E1B8-BD2A-A25D8C46C71E}"/>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CB17A8BE-10DF-6B93-2573-089E0FBAFA93}"/>
              </a:ext>
            </a:extLst>
          </p:cNvPr>
          <p:cNvSpPr>
            <a:spLocks noGrp="1"/>
          </p:cNvSpPr>
          <p:nvPr>
            <p:ph type="sldNum" sz="quarter" idx="5"/>
          </p:nvPr>
        </p:nvSpPr>
        <p:spPr/>
        <p:txBody>
          <a:bodyPr/>
          <a:lstStyle/>
          <a:p>
            <a:fld id="{8BE9EBF4-15F6-4F05-AD18-6929E4F77C4B}" type="slidenum">
              <a:rPr lang="ru-RU" smtClean="0"/>
              <a:t>2</a:t>
            </a:fld>
            <a:endParaRPr lang="ru-RU"/>
          </a:p>
        </p:txBody>
      </p:sp>
    </p:spTree>
    <p:extLst>
      <p:ext uri="{BB962C8B-B14F-4D97-AF65-F5344CB8AC3E}">
        <p14:creationId xmlns:p14="http://schemas.microsoft.com/office/powerpoint/2010/main" val="1817260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E9EBF4-15F6-4F05-AD18-6929E4F77C4B}" type="slidenum">
              <a:rPr lang="ru-RU" smtClean="0"/>
              <a:t>3</a:t>
            </a:fld>
            <a:endParaRPr lang="ru-RU"/>
          </a:p>
        </p:txBody>
      </p:sp>
    </p:spTree>
    <p:extLst>
      <p:ext uri="{BB962C8B-B14F-4D97-AF65-F5344CB8AC3E}">
        <p14:creationId xmlns:p14="http://schemas.microsoft.com/office/powerpoint/2010/main" val="189752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E9EBF4-15F6-4F05-AD18-6929E4F77C4B}" type="slidenum">
              <a:rPr lang="ru-RU" smtClean="0"/>
              <a:t>6</a:t>
            </a:fld>
            <a:endParaRPr lang="ru-RU"/>
          </a:p>
        </p:txBody>
      </p:sp>
    </p:spTree>
    <p:extLst>
      <p:ext uri="{BB962C8B-B14F-4D97-AF65-F5344CB8AC3E}">
        <p14:creationId xmlns:p14="http://schemas.microsoft.com/office/powerpoint/2010/main" val="170586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mc:Choice>
        <mc:Fallback xmlns="">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Облучение мышей проводилось на фазотроне медико-технического комплекса  ЛЯП ОИЯИ.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 выходе из коллиматора составлял </a:t>
                </a:r>
                <a:r>
                  <a:rPr lang="ru-RU" sz="1800" i="0">
                    <a:solidFill>
                      <a:srgbClr val="000000"/>
                    </a:solidFill>
                    <a:effectLst/>
                    <a:latin typeface="Cambria Math" panose="02040503050406030204" pitchFamily="18" charset="0"/>
                    <a:cs typeface="Times New Roman" panose="02020603050405020304" pitchFamily="18" charset="0"/>
                  </a:rPr>
                  <a:t>〖</a:t>
                </a:r>
                <a:r>
                  <a:rPr lang="ru-RU" sz="18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1,16∗10〗^9</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частиц/</a:t>
                </a:r>
                <a:r>
                  <a:rPr lang="ru-RU" sz="1800" i="0">
                    <a:solidFill>
                      <a:srgbClr val="000000"/>
                    </a:solidFill>
                    <a:effectLst/>
                    <a:latin typeface="Cambria Math" panose="02040503050406030204" pitchFamily="18" charset="0"/>
                    <a:cs typeface="Times New Roman" panose="02020603050405020304" pitchFamily="18" charset="0"/>
                  </a:rPr>
                  <a:t>〖</a:t>
                </a:r>
                <a:r>
                  <a:rPr lang="ru-RU" sz="18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см〗^2</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Дозиметрическая калибровка проводилась ионизационной камерой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TM</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30013 клинического дозиметра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PTW UNIDOS</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Характеристики облучения указаны в </a:t>
                </a:r>
                <a:r>
                  <a:rPr lang="ru-RU"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Таблице 1.</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mc:Fallback>
      </mc:AlternateContent>
      <p:sp>
        <p:nvSpPr>
          <p:cNvPr id="4" name="Номер слайда 3"/>
          <p:cNvSpPr>
            <a:spLocks noGrp="1"/>
          </p:cNvSpPr>
          <p:nvPr>
            <p:ph type="sldNum" sz="quarter" idx="5"/>
          </p:nvPr>
        </p:nvSpPr>
        <p:spPr/>
        <p:txBody>
          <a:bodyPr/>
          <a:lstStyle/>
          <a:p>
            <a:fld id="{8BE9EBF4-15F6-4F05-AD18-6929E4F77C4B}" type="slidenum">
              <a:rPr lang="ru-RU" smtClean="0"/>
              <a:t>7</a:t>
            </a:fld>
            <a:endParaRPr lang="ru-RU"/>
          </a:p>
        </p:txBody>
      </p:sp>
    </p:spTree>
    <p:extLst>
      <p:ext uri="{BB962C8B-B14F-4D97-AF65-F5344CB8AC3E}">
        <p14:creationId xmlns:p14="http://schemas.microsoft.com/office/powerpoint/2010/main" val="259367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E9EBF4-15F6-4F05-AD18-6929E4F77C4B}" type="slidenum">
              <a:rPr lang="ru-RU" smtClean="0"/>
              <a:t>8</a:t>
            </a:fld>
            <a:endParaRPr lang="ru-RU"/>
          </a:p>
        </p:txBody>
      </p:sp>
    </p:spTree>
    <p:extLst>
      <p:ext uri="{BB962C8B-B14F-4D97-AF65-F5344CB8AC3E}">
        <p14:creationId xmlns:p14="http://schemas.microsoft.com/office/powerpoint/2010/main" val="402530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E9EBF4-15F6-4F05-AD18-6929E4F77C4B}" type="slidenum">
              <a:rPr lang="ru-RU" smtClean="0"/>
              <a:t>9</a:t>
            </a:fld>
            <a:endParaRPr lang="ru-RU"/>
          </a:p>
        </p:txBody>
      </p:sp>
    </p:spTree>
    <p:extLst>
      <p:ext uri="{BB962C8B-B14F-4D97-AF65-F5344CB8AC3E}">
        <p14:creationId xmlns:p14="http://schemas.microsoft.com/office/powerpoint/2010/main" val="603509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E9EBF4-15F6-4F05-AD18-6929E4F77C4B}" type="slidenum">
              <a:rPr lang="ru-RU" smtClean="0"/>
              <a:t>10</a:t>
            </a:fld>
            <a:endParaRPr lang="ru-RU"/>
          </a:p>
        </p:txBody>
      </p:sp>
    </p:spTree>
    <p:extLst>
      <p:ext uri="{BB962C8B-B14F-4D97-AF65-F5344CB8AC3E}">
        <p14:creationId xmlns:p14="http://schemas.microsoft.com/office/powerpoint/2010/main" val="1940204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49580">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8BE9EBF4-15F6-4F05-AD18-6929E4F77C4B}" type="slidenum">
              <a:rPr lang="ru-RU" smtClean="0"/>
              <a:t>11</a:t>
            </a:fld>
            <a:endParaRPr lang="ru-RU"/>
          </a:p>
        </p:txBody>
      </p:sp>
    </p:spTree>
    <p:extLst>
      <p:ext uri="{BB962C8B-B14F-4D97-AF65-F5344CB8AC3E}">
        <p14:creationId xmlns:p14="http://schemas.microsoft.com/office/powerpoint/2010/main" val="2165640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297734-65FC-4652-8408-53AE6E71281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A268B91-7444-4594-92D5-0F852FDE2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45AEF8B-AE04-4AC5-BE7E-634ABD20341C}"/>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5" name="Нижний колонтитул 4">
            <a:extLst>
              <a:ext uri="{FF2B5EF4-FFF2-40B4-BE49-F238E27FC236}">
                <a16:creationId xmlns:a16="http://schemas.microsoft.com/office/drawing/2014/main" id="{74C1A113-731C-4A3F-BA63-44A639D05BB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6861E8E-A987-44F7-9C45-C69B977994FD}"/>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2120895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70C8FF-0230-4F57-AE60-6FB82BA5307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251FE07-406A-49E3-A2B1-B468F4B6395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019D6AF-ACB5-4A18-A758-301D39A23B37}"/>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5" name="Нижний колонтитул 4">
            <a:extLst>
              <a:ext uri="{FF2B5EF4-FFF2-40B4-BE49-F238E27FC236}">
                <a16:creationId xmlns:a16="http://schemas.microsoft.com/office/drawing/2014/main" id="{776BC822-B62E-408C-A8C6-15ECDA1AD2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CA0BF38-65DF-48AC-AD0A-170CF12C3523}"/>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358426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18C2833-ECA3-43BC-AE7D-084FCEC885F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CA016D3-DFDD-45B1-9F29-0F4F8F2FB59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DEF7CD6-76F6-4D93-9B5C-E42A9BBD6627}"/>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5" name="Нижний колонтитул 4">
            <a:extLst>
              <a:ext uri="{FF2B5EF4-FFF2-40B4-BE49-F238E27FC236}">
                <a16:creationId xmlns:a16="http://schemas.microsoft.com/office/drawing/2014/main" id="{41D2594B-FFAD-492E-9E65-C8A6008544D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499F39B-D9DC-4294-AC17-B00C64F9B581}"/>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1739519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E708A3-A4BC-489E-A327-61EC4175BE1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664DFDD-BF66-4417-866B-9D251AB9FCC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CB2C05A-29B2-4149-89F9-F869DF22B92E}"/>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5" name="Нижний колонтитул 4">
            <a:extLst>
              <a:ext uri="{FF2B5EF4-FFF2-40B4-BE49-F238E27FC236}">
                <a16:creationId xmlns:a16="http://schemas.microsoft.com/office/drawing/2014/main" id="{D60BAB41-8F9A-4FB0-A10F-02CAAF9509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8208761-3706-4964-825F-AE6305B9B7E8}"/>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2491569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175110-1A63-4E5B-99FC-1DA68D2638C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244F9B4-163D-42B6-AEA7-C13E4CF80C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0B99F20-9AB4-43A7-B7CF-0ED46E08DF3C}"/>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5" name="Нижний колонтитул 4">
            <a:extLst>
              <a:ext uri="{FF2B5EF4-FFF2-40B4-BE49-F238E27FC236}">
                <a16:creationId xmlns:a16="http://schemas.microsoft.com/office/drawing/2014/main" id="{56663D89-CEE4-4FBA-A1CA-E09772E8809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A140B08-4313-4CDB-A5D2-AB0A86EDCB79}"/>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294224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5E2B91-6EFC-4A10-AF71-68271340AA2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1925CA6-3D66-4EC2-95AE-F43A1FEA044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0CA4392-F852-4B50-AE3F-36AEF5D0695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76C3128-9598-4EA1-9DB3-A95C3FC3DF03}"/>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6" name="Нижний колонтитул 5">
            <a:extLst>
              <a:ext uri="{FF2B5EF4-FFF2-40B4-BE49-F238E27FC236}">
                <a16:creationId xmlns:a16="http://schemas.microsoft.com/office/drawing/2014/main" id="{2AB0CAC7-E83A-45E8-B41B-5128CDE543A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580DF61-A2B1-4FDC-8D8B-370F50989F2E}"/>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158676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D3C764-D3C1-44E4-8D6D-A12B4CE4938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9722742-77C6-410A-8787-31006DB4F9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9C41771-4D6E-475F-805C-EF3AA5FDFEA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9CC2F7E-3CE6-4ECF-98A4-DB146A45B6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8A8FFE1-A89F-492A-94EF-1B322D5641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3F73D4A-363F-4037-878D-BA9B5738C878}"/>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8" name="Нижний колонтитул 7">
            <a:extLst>
              <a:ext uri="{FF2B5EF4-FFF2-40B4-BE49-F238E27FC236}">
                <a16:creationId xmlns:a16="http://schemas.microsoft.com/office/drawing/2014/main" id="{E688A90B-7923-437E-974E-F19E31DF293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0889A44-5041-4178-88F1-069509CDF572}"/>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1811846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C510A7-6A28-490C-9A37-617751887C6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CD5B167-600C-4BD9-A4BA-BD1F3CC95D16}"/>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4" name="Нижний колонтитул 3">
            <a:extLst>
              <a:ext uri="{FF2B5EF4-FFF2-40B4-BE49-F238E27FC236}">
                <a16:creationId xmlns:a16="http://schemas.microsoft.com/office/drawing/2014/main" id="{70A9F7B0-36FC-40E1-B7A1-5314B309460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B7C863D-12B2-49D3-B2F1-A58EE391AF6E}"/>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2403942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DEC9E3D-B09B-4395-B32E-EA324D864149}"/>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3" name="Нижний колонтитул 2">
            <a:extLst>
              <a:ext uri="{FF2B5EF4-FFF2-40B4-BE49-F238E27FC236}">
                <a16:creationId xmlns:a16="http://schemas.microsoft.com/office/drawing/2014/main" id="{E47DDB61-7720-4B4E-8569-993B0093B85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72471C2-D7C9-4F83-904B-8080972F272E}"/>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412071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D53BEE-EEA2-4476-B475-0EFC98D88A4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C4DFB30-EB98-42B2-B1E3-A7213E1B67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F2A03FD-F085-4D35-A7BA-0D7F50D7D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F523DE8-680F-462A-9BD1-A545FC23D3DF}"/>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6" name="Нижний колонтитул 5">
            <a:extLst>
              <a:ext uri="{FF2B5EF4-FFF2-40B4-BE49-F238E27FC236}">
                <a16:creationId xmlns:a16="http://schemas.microsoft.com/office/drawing/2014/main" id="{6063F291-E44F-427F-8A09-B4A81CCE809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1729854-671E-4ABC-A9F7-E43901D2EF41}"/>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391415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A39335-0A4D-41E5-9B82-E6133A4EE0F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DEA07BC-2129-4A7B-A5CB-68DB3A846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6EBB178-A43F-43E9-850C-453B17047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0B491BA-EB07-4F6C-8ED1-CB6C853DA138}"/>
              </a:ext>
            </a:extLst>
          </p:cNvPr>
          <p:cNvSpPr>
            <a:spLocks noGrp="1"/>
          </p:cNvSpPr>
          <p:nvPr>
            <p:ph type="dt" sz="half" idx="10"/>
          </p:nvPr>
        </p:nvSpPr>
        <p:spPr/>
        <p:txBody>
          <a:bodyPr/>
          <a:lstStyle/>
          <a:p>
            <a:fld id="{7FE56988-8615-4C7A-858B-60A3B854137D}" type="datetimeFigureOut">
              <a:rPr lang="ru-RU" smtClean="0"/>
              <a:t>31.10.2025</a:t>
            </a:fld>
            <a:endParaRPr lang="ru-RU"/>
          </a:p>
        </p:txBody>
      </p:sp>
      <p:sp>
        <p:nvSpPr>
          <p:cNvPr id="6" name="Нижний колонтитул 5">
            <a:extLst>
              <a:ext uri="{FF2B5EF4-FFF2-40B4-BE49-F238E27FC236}">
                <a16:creationId xmlns:a16="http://schemas.microsoft.com/office/drawing/2014/main" id="{C7E69190-246F-4F72-8D1D-C690A16D9F6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321BCD7-BCC1-4E8C-A6A2-050E89CC896B}"/>
              </a:ext>
            </a:extLst>
          </p:cNvPr>
          <p:cNvSpPr>
            <a:spLocks noGrp="1"/>
          </p:cNvSpPr>
          <p:nvPr>
            <p:ph type="sldNum" sz="quarter" idx="12"/>
          </p:nvPr>
        </p:nvSpPr>
        <p:spPr/>
        <p:txBody>
          <a:bodyPr/>
          <a:lstStyle/>
          <a:p>
            <a:fld id="{86E5C0FF-881C-4FAE-A4A7-689E6F7EEA17}" type="slidenum">
              <a:rPr lang="ru-RU" smtClean="0"/>
              <a:t>‹#›</a:t>
            </a:fld>
            <a:endParaRPr lang="ru-RU"/>
          </a:p>
        </p:txBody>
      </p:sp>
    </p:spTree>
    <p:extLst>
      <p:ext uri="{BB962C8B-B14F-4D97-AF65-F5344CB8AC3E}">
        <p14:creationId xmlns:p14="http://schemas.microsoft.com/office/powerpoint/2010/main" val="2719377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8C86F5-3B4D-4519-95FE-5DEBB5B378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FC153B2-D40B-4EAE-8C69-D6A30DB897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ADFEA76-0DAB-4369-A091-6958F40A9C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56988-8615-4C7A-858B-60A3B854137D}" type="datetimeFigureOut">
              <a:rPr lang="ru-RU" smtClean="0"/>
              <a:t>31.10.2025</a:t>
            </a:fld>
            <a:endParaRPr lang="ru-RU"/>
          </a:p>
        </p:txBody>
      </p:sp>
      <p:sp>
        <p:nvSpPr>
          <p:cNvPr id="5" name="Нижний колонтитул 4">
            <a:extLst>
              <a:ext uri="{FF2B5EF4-FFF2-40B4-BE49-F238E27FC236}">
                <a16:creationId xmlns:a16="http://schemas.microsoft.com/office/drawing/2014/main" id="{01DD8CC7-3F45-4B16-B101-A78B506AD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7B7A8A18-6751-4BE6-837C-3FE7DF2CA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5C0FF-881C-4FAE-A4A7-689E6F7EEA17}" type="slidenum">
              <a:rPr lang="ru-RU" smtClean="0"/>
              <a:t>‹#›</a:t>
            </a:fld>
            <a:endParaRPr lang="ru-RU"/>
          </a:p>
        </p:txBody>
      </p:sp>
    </p:spTree>
    <p:extLst>
      <p:ext uri="{BB962C8B-B14F-4D97-AF65-F5344CB8AC3E}">
        <p14:creationId xmlns:p14="http://schemas.microsoft.com/office/powerpoint/2010/main" val="345787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41.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B5279D-9D5E-4F09-B8AE-A6297C391624}"/>
              </a:ext>
            </a:extLst>
          </p:cNvPr>
          <p:cNvSpPr>
            <a:spLocks noGrp="1"/>
          </p:cNvSpPr>
          <p:nvPr>
            <p:ph type="ctrTitle"/>
          </p:nvPr>
        </p:nvSpPr>
        <p:spPr>
          <a:xfrm>
            <a:off x="1146371" y="2626609"/>
            <a:ext cx="9850245" cy="2433330"/>
          </a:xfrm>
        </p:spPr>
        <p:txBody>
          <a:bodyPr>
            <a:normAutofit/>
          </a:bodyPr>
          <a:lstStyle/>
          <a:p>
            <a:r>
              <a:rPr lang="en" sz="3200" dirty="0">
                <a:latin typeface="Century Gothic" panose="020B0502020202020204" pitchFamily="34" charset="0"/>
                <a:ea typeface="Batang" panose="02030600000101010101" pitchFamily="18" charset="-127"/>
              </a:rPr>
              <a:t>Comparative analysis of behavioral reactions and physiological parameters of rats exposed to accelerated protons</a:t>
            </a:r>
            <a:endParaRPr lang="ru-RU" sz="8800" dirty="0">
              <a:latin typeface="Century Gothic" panose="020B0502020202020204" pitchFamily="34" charset="0"/>
              <a:ea typeface="Batang" panose="02030600000101010101" pitchFamily="18" charset="-127"/>
            </a:endParaRPr>
          </a:p>
        </p:txBody>
      </p:sp>
      <p:sp>
        <p:nvSpPr>
          <p:cNvPr id="3" name="Подзаголовок 2">
            <a:extLst>
              <a:ext uri="{FF2B5EF4-FFF2-40B4-BE49-F238E27FC236}">
                <a16:creationId xmlns:a16="http://schemas.microsoft.com/office/drawing/2014/main" id="{CD27781E-52E9-434F-9E11-7F59419E4824}"/>
              </a:ext>
            </a:extLst>
          </p:cNvPr>
          <p:cNvSpPr>
            <a:spLocks noGrp="1"/>
          </p:cNvSpPr>
          <p:nvPr>
            <p:ph type="subTitle" idx="1"/>
          </p:nvPr>
        </p:nvSpPr>
        <p:spPr>
          <a:xfrm>
            <a:off x="1852616" y="5617020"/>
            <a:ext cx="9144000" cy="1655762"/>
          </a:xfrm>
        </p:spPr>
        <p:txBody>
          <a:bodyPr>
            <a:normAutofit/>
          </a:bodyPr>
          <a:lstStyle/>
          <a:p>
            <a:r>
              <a:rPr lang="ru-RU" sz="2000" i="1" u="sng" dirty="0" err="1">
                <a:latin typeface="Century Gothic" panose="020B0502020202020204" pitchFamily="34" charset="0"/>
              </a:rPr>
              <a:t>S</a:t>
            </a:r>
            <a:r>
              <a:rPr lang="ru-RU" sz="2000" i="1" u="sng" dirty="0">
                <a:latin typeface="Century Gothic" panose="020B0502020202020204" pitchFamily="34" charset="0"/>
              </a:rPr>
              <a:t>. </a:t>
            </a:r>
            <a:r>
              <a:rPr lang="ru-RU" sz="2000" i="1" u="sng" dirty="0" err="1">
                <a:latin typeface="Century Gothic" panose="020B0502020202020204" pitchFamily="34" charset="0"/>
              </a:rPr>
              <a:t>K</a:t>
            </a:r>
            <a:r>
              <a:rPr lang="ru-RU" sz="2000" i="1" u="sng" dirty="0">
                <a:latin typeface="Century Gothic" panose="020B0502020202020204" pitchFamily="34" charset="0"/>
              </a:rPr>
              <a:t>. </a:t>
            </a:r>
            <a:r>
              <a:rPr lang="ru-RU" sz="2000" i="1" u="sng" dirty="0" err="1">
                <a:latin typeface="Century Gothic" panose="020B0502020202020204" pitchFamily="34" charset="0"/>
              </a:rPr>
              <a:t>Sakharova</a:t>
            </a:r>
            <a:r>
              <a:rPr lang="ru-RU" sz="2000" i="1" dirty="0">
                <a:latin typeface="Century Gothic" panose="020B0502020202020204" pitchFamily="34" charset="0"/>
              </a:rPr>
              <a:t>, </a:t>
            </a:r>
            <a:r>
              <a:rPr lang="ru-RU" sz="2000" i="1" dirty="0" err="1">
                <a:latin typeface="Century Gothic" panose="020B0502020202020204" pitchFamily="34" charset="0"/>
              </a:rPr>
              <a:t>Yu</a:t>
            </a:r>
            <a:r>
              <a:rPr lang="ru-RU" sz="2000" i="1" dirty="0">
                <a:latin typeface="Century Gothic" panose="020B0502020202020204" pitchFamily="34" charset="0"/>
              </a:rPr>
              <a:t>. </a:t>
            </a:r>
            <a:r>
              <a:rPr lang="ru-RU" sz="2000" i="1" dirty="0" err="1">
                <a:latin typeface="Century Gothic" panose="020B0502020202020204" pitchFamily="34" charset="0"/>
              </a:rPr>
              <a:t>S</a:t>
            </a:r>
            <a:r>
              <a:rPr lang="ru-RU" sz="2000" i="1" dirty="0">
                <a:latin typeface="Century Gothic" panose="020B0502020202020204" pitchFamily="34" charset="0"/>
              </a:rPr>
              <a:t>. </a:t>
            </a:r>
            <a:r>
              <a:rPr lang="ru-RU" sz="2000" i="1" dirty="0" err="1">
                <a:latin typeface="Century Gothic" panose="020B0502020202020204" pitchFamily="34" charset="0"/>
              </a:rPr>
              <a:t>Severyukhin</a:t>
            </a:r>
            <a:r>
              <a:rPr lang="ru-RU" sz="2000" i="1" dirty="0">
                <a:latin typeface="Century Gothic" panose="020B0502020202020204" pitchFamily="34" charset="0"/>
              </a:rPr>
              <a:t>, I. </a:t>
            </a:r>
            <a:r>
              <a:rPr lang="ru-RU" sz="2000" i="1" dirty="0" err="1">
                <a:latin typeface="Century Gothic" panose="020B0502020202020204" pitchFamily="34" charset="0"/>
              </a:rPr>
              <a:t>A</a:t>
            </a:r>
            <a:r>
              <a:rPr lang="ru-RU" sz="2000" i="1" dirty="0">
                <a:latin typeface="Century Gothic" panose="020B0502020202020204" pitchFamily="34" charset="0"/>
              </a:rPr>
              <a:t>. </a:t>
            </a:r>
            <a:r>
              <a:rPr lang="ru-RU" sz="2000" i="1" dirty="0" err="1">
                <a:latin typeface="Century Gothic" panose="020B0502020202020204" pitchFamily="34" charset="0"/>
              </a:rPr>
              <a:t>Kolesnikova</a:t>
            </a:r>
            <a:r>
              <a:rPr lang="ru-RU" sz="2000" i="1" dirty="0">
                <a:latin typeface="Century Gothic" panose="020B0502020202020204" pitchFamily="34" charset="0"/>
              </a:rPr>
              <a:t>, </a:t>
            </a:r>
            <a:r>
              <a:rPr lang="ru-RU" sz="2000" i="1" dirty="0" err="1">
                <a:latin typeface="Century Gothic" panose="020B0502020202020204" pitchFamily="34" charset="0"/>
              </a:rPr>
              <a:t>D</a:t>
            </a:r>
            <a:r>
              <a:rPr lang="ru-RU" sz="2000" i="1" dirty="0">
                <a:latin typeface="Century Gothic" panose="020B0502020202020204" pitchFamily="34" charset="0"/>
              </a:rPr>
              <a:t>. </a:t>
            </a:r>
            <a:r>
              <a:rPr lang="ru-RU" sz="2000" i="1" dirty="0" err="1">
                <a:latin typeface="Century Gothic" panose="020B0502020202020204" pitchFamily="34" charset="0"/>
              </a:rPr>
              <a:t>M</a:t>
            </a:r>
            <a:r>
              <a:rPr lang="ru-RU" sz="2000" i="1" dirty="0">
                <a:latin typeface="Century Gothic" panose="020B0502020202020204" pitchFamily="34" charset="0"/>
              </a:rPr>
              <a:t>. </a:t>
            </a:r>
            <a:r>
              <a:rPr lang="ru-RU" sz="2000" i="1" dirty="0" err="1">
                <a:latin typeface="Century Gothic" panose="020B0502020202020204" pitchFamily="34" charset="0"/>
              </a:rPr>
              <a:t>Utina</a:t>
            </a:r>
            <a:r>
              <a:rPr lang="ru-RU" sz="2000" i="1" dirty="0">
                <a:latin typeface="Century Gothic" panose="020B0502020202020204" pitchFamily="34" charset="0"/>
              </a:rPr>
              <a:t>, </a:t>
            </a:r>
            <a:r>
              <a:rPr lang="ru-RU" sz="2000" i="1" dirty="0" err="1">
                <a:latin typeface="Century Gothic" panose="020B0502020202020204" pitchFamily="34" charset="0"/>
              </a:rPr>
              <a:t>K</a:t>
            </a:r>
            <a:r>
              <a:rPr lang="ru-RU" sz="2000" i="1" dirty="0">
                <a:latin typeface="Century Gothic" panose="020B0502020202020204" pitchFamily="34" charset="0"/>
              </a:rPr>
              <a:t>. </a:t>
            </a:r>
            <a:r>
              <a:rPr lang="ru-RU" sz="2000" i="1" dirty="0" err="1">
                <a:latin typeface="Century Gothic" panose="020B0502020202020204" pitchFamily="34" charset="0"/>
              </a:rPr>
              <a:t>N</a:t>
            </a:r>
            <a:r>
              <a:rPr lang="ru-RU" sz="2000" i="1" dirty="0">
                <a:latin typeface="Century Gothic" panose="020B0502020202020204" pitchFamily="34" charset="0"/>
              </a:rPr>
              <a:t>. </a:t>
            </a:r>
            <a:r>
              <a:rPr lang="ru-RU" sz="2000" i="1" dirty="0" err="1">
                <a:latin typeface="Century Gothic" panose="020B0502020202020204" pitchFamily="34" charset="0"/>
              </a:rPr>
              <a:t>Golikova</a:t>
            </a:r>
            <a:r>
              <a:rPr lang="ru-RU" sz="2000" i="1" dirty="0">
                <a:latin typeface="Century Gothic" panose="020B0502020202020204" pitchFamily="34" charset="0"/>
              </a:rPr>
              <a:t>, </a:t>
            </a:r>
            <a:r>
              <a:rPr lang="ru-RU" sz="2000" i="1" dirty="0" err="1">
                <a:latin typeface="Century Gothic" panose="020B0502020202020204" pitchFamily="34" charset="0"/>
              </a:rPr>
              <a:t>E</a:t>
            </a:r>
            <a:r>
              <a:rPr lang="ru-RU" sz="2000" i="1" dirty="0">
                <a:latin typeface="Century Gothic" panose="020B0502020202020204" pitchFamily="34" charset="0"/>
              </a:rPr>
              <a:t>. V. </a:t>
            </a:r>
            <a:r>
              <a:rPr lang="ru-RU" sz="2000" i="1" dirty="0" err="1">
                <a:latin typeface="Century Gothic" panose="020B0502020202020204" pitchFamily="34" charset="0"/>
              </a:rPr>
              <a:t>Pronskikh</a:t>
            </a:r>
            <a:r>
              <a:rPr lang="ru-RU" sz="2000" i="1" dirty="0">
                <a:latin typeface="Century Gothic" panose="020B0502020202020204" pitchFamily="34" charset="0"/>
              </a:rPr>
              <a:t>, </a:t>
            </a:r>
            <a:r>
              <a:rPr lang="ru-RU" sz="2000" i="1" dirty="0" err="1">
                <a:latin typeface="Century Gothic" panose="020B0502020202020204" pitchFamily="34" charset="0"/>
              </a:rPr>
              <a:t>S</a:t>
            </a:r>
            <a:r>
              <a:rPr lang="ru-RU" sz="2000" i="1" dirty="0">
                <a:latin typeface="Century Gothic" panose="020B0502020202020204" pitchFamily="34" charset="0"/>
              </a:rPr>
              <a:t>. </a:t>
            </a:r>
            <a:r>
              <a:rPr lang="ru-RU" sz="2000" i="1" dirty="0" err="1">
                <a:latin typeface="Century Gothic" panose="020B0502020202020204" pitchFamily="34" charset="0"/>
              </a:rPr>
              <a:t>Despotovic</a:t>
            </a:r>
            <a:r>
              <a:rPr lang="ru-RU" sz="2000" i="1" dirty="0">
                <a:latin typeface="Century Gothic" panose="020B0502020202020204" pitchFamily="34" charset="0"/>
              </a:rPr>
              <a:t>, </a:t>
            </a:r>
            <a:r>
              <a:rPr lang="ru-RU" sz="2000" i="1" dirty="0" err="1">
                <a:latin typeface="Century Gothic" panose="020B0502020202020204" pitchFamily="34" charset="0"/>
              </a:rPr>
              <a:t>A</a:t>
            </a:r>
            <a:r>
              <a:rPr lang="ru-RU" sz="2000" i="1" dirty="0">
                <a:latin typeface="Century Gothic" panose="020B0502020202020204" pitchFamily="34" charset="0"/>
              </a:rPr>
              <a:t>. </a:t>
            </a:r>
            <a:r>
              <a:rPr lang="ru-RU" sz="2000" i="1" dirty="0" err="1">
                <a:latin typeface="Century Gothic" panose="020B0502020202020204" pitchFamily="34" charset="0"/>
              </a:rPr>
              <a:t>G</a:t>
            </a:r>
            <a:r>
              <a:rPr lang="ru-RU" sz="2000" i="1" dirty="0">
                <a:latin typeface="Century Gothic" panose="020B0502020202020204" pitchFamily="34" charset="0"/>
              </a:rPr>
              <a:t>. </a:t>
            </a:r>
            <a:r>
              <a:rPr lang="ru-RU" sz="2000" i="1" dirty="0" err="1">
                <a:latin typeface="Century Gothic" panose="020B0502020202020204" pitchFamily="34" charset="0"/>
              </a:rPr>
              <a:t>Molokanov</a:t>
            </a:r>
            <a:endParaRPr lang="ru-RU" sz="2000" i="1" dirty="0">
              <a:latin typeface="Century Gothic" panose="020B0502020202020204" pitchFamily="34" charset="0"/>
            </a:endParaRPr>
          </a:p>
        </p:txBody>
      </p:sp>
      <p:pic>
        <p:nvPicPr>
          <p:cNvPr id="5" name="Рисунок 4">
            <a:extLst>
              <a:ext uri="{FF2B5EF4-FFF2-40B4-BE49-F238E27FC236}">
                <a16:creationId xmlns:a16="http://schemas.microsoft.com/office/drawing/2014/main" id="{8D7C7824-820E-41C0-98F4-319E3251ACA9}"/>
              </a:ext>
            </a:extLst>
          </p:cNvPr>
          <p:cNvPicPr>
            <a:picLocks noChangeAspect="1"/>
          </p:cNvPicPr>
          <p:nvPr/>
        </p:nvPicPr>
        <p:blipFill>
          <a:blip r:embed="rId3"/>
          <a:stretch>
            <a:fillRect/>
          </a:stretch>
        </p:blipFill>
        <p:spPr>
          <a:xfrm>
            <a:off x="1059785" y="54382"/>
            <a:ext cx="1924840" cy="1822901"/>
          </a:xfrm>
          <a:prstGeom prst="rect">
            <a:avLst/>
          </a:prstGeom>
        </p:spPr>
      </p:pic>
      <p:pic>
        <p:nvPicPr>
          <p:cNvPr id="9" name="Рисунок 8">
            <a:extLst>
              <a:ext uri="{FF2B5EF4-FFF2-40B4-BE49-F238E27FC236}">
                <a16:creationId xmlns:a16="http://schemas.microsoft.com/office/drawing/2014/main" id="{CAABF84B-37B2-4D68-A6A2-CEEAC30829FA}"/>
              </a:ext>
            </a:extLst>
          </p:cNvPr>
          <p:cNvPicPr>
            <a:picLocks noChangeAspect="1"/>
          </p:cNvPicPr>
          <p:nvPr/>
        </p:nvPicPr>
        <p:blipFill rotWithShape="1">
          <a:blip r:embed="rId4"/>
          <a:srcRect t="6144"/>
          <a:stretch/>
        </p:blipFill>
        <p:spPr>
          <a:xfrm>
            <a:off x="9207375" y="66210"/>
            <a:ext cx="1924840" cy="1799244"/>
          </a:xfrm>
          <a:prstGeom prst="rect">
            <a:avLst/>
          </a:prstGeom>
        </p:spPr>
      </p:pic>
      <p:sp>
        <p:nvSpPr>
          <p:cNvPr id="6" name="Подзаголовок 2">
            <a:extLst>
              <a:ext uri="{FF2B5EF4-FFF2-40B4-BE49-F238E27FC236}">
                <a16:creationId xmlns:a16="http://schemas.microsoft.com/office/drawing/2014/main" id="{E8FD4C16-23F6-451E-AF2F-B370DCFCBEFD}"/>
              </a:ext>
            </a:extLst>
          </p:cNvPr>
          <p:cNvSpPr txBox="1">
            <a:spLocks/>
          </p:cNvSpPr>
          <p:nvPr/>
        </p:nvSpPr>
        <p:spPr>
          <a:xfrm>
            <a:off x="1499494" y="2322346"/>
            <a:ext cx="9144000" cy="69238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 sz="2000" dirty="0">
                <a:latin typeface="Century Gothic" panose="020B0502020202020204" pitchFamily="34" charset="0"/>
                <a:ea typeface="Batang" panose="02030600000101010101" pitchFamily="18" charset="-127"/>
              </a:rPr>
              <a:t>Dubna State University</a:t>
            </a:r>
          </a:p>
          <a:p>
            <a:r>
              <a:rPr lang="en" sz="2000" dirty="0">
                <a:latin typeface="Century Gothic" panose="020B0502020202020204" pitchFamily="34" charset="0"/>
                <a:ea typeface="Batang" panose="02030600000101010101" pitchFamily="18" charset="-127"/>
              </a:rPr>
              <a:t>JINR LRB</a:t>
            </a:r>
            <a:endParaRPr lang="ru-RU" sz="2000" dirty="0">
              <a:latin typeface="Century Gothic" panose="020B0502020202020204" pitchFamily="34" charset="0"/>
              <a:ea typeface="Batang" panose="02030600000101010101" pitchFamily="18" charset="-127"/>
            </a:endParaRPr>
          </a:p>
        </p:txBody>
      </p:sp>
      <p:pic>
        <p:nvPicPr>
          <p:cNvPr id="7" name="Рисунок 6">
            <a:extLst>
              <a:ext uri="{FF2B5EF4-FFF2-40B4-BE49-F238E27FC236}">
                <a16:creationId xmlns:a16="http://schemas.microsoft.com/office/drawing/2014/main" id="{386C3FB1-8189-470A-AA1F-D263F7AAB0FF}"/>
              </a:ext>
            </a:extLst>
          </p:cNvPr>
          <p:cNvPicPr>
            <a:picLocks noChangeAspect="1"/>
          </p:cNvPicPr>
          <p:nvPr/>
        </p:nvPicPr>
        <p:blipFill>
          <a:blip r:embed="rId5"/>
          <a:stretch>
            <a:fillRect/>
          </a:stretch>
        </p:blipFill>
        <p:spPr>
          <a:xfrm>
            <a:off x="4876572" y="7859"/>
            <a:ext cx="2438855" cy="1849960"/>
          </a:xfrm>
          <a:prstGeom prst="rect">
            <a:avLst/>
          </a:prstGeom>
        </p:spPr>
      </p:pic>
    </p:spTree>
    <p:extLst>
      <p:ext uri="{BB962C8B-B14F-4D97-AF65-F5344CB8AC3E}">
        <p14:creationId xmlns:p14="http://schemas.microsoft.com/office/powerpoint/2010/main" val="826475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C8A936-085E-4F08-B42E-696FCE9E7225}"/>
              </a:ext>
            </a:extLst>
          </p:cNvPr>
          <p:cNvSpPr>
            <a:spLocks noGrp="1"/>
          </p:cNvSpPr>
          <p:nvPr>
            <p:ph type="title"/>
          </p:nvPr>
        </p:nvSpPr>
        <p:spPr>
          <a:xfrm>
            <a:off x="838200" y="2504643"/>
            <a:ext cx="10515600" cy="1325563"/>
          </a:xfrm>
        </p:spPr>
        <p:txBody>
          <a:bodyPr/>
          <a:lstStyle/>
          <a:p>
            <a:pPr algn="ctr"/>
            <a:r>
              <a:rPr lang="en" dirty="0"/>
              <a:t>Results</a:t>
            </a:r>
            <a:endParaRPr lang="ru-RU" dirty="0">
              <a:latin typeface="Century Gothic" panose="020B0502020202020204" pitchFamily="34" charset="0"/>
            </a:endParaRPr>
          </a:p>
        </p:txBody>
      </p:sp>
    </p:spTree>
    <p:extLst>
      <p:ext uri="{BB962C8B-B14F-4D97-AF65-F5344CB8AC3E}">
        <p14:creationId xmlns:p14="http://schemas.microsoft.com/office/powerpoint/2010/main" val="2021980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86131F6F-D5D1-4E4D-B97C-E9B55D5EC824}"/>
              </a:ext>
            </a:extLst>
          </p:cNvPr>
          <p:cNvSpPr>
            <a:spLocks noGrp="1"/>
          </p:cNvSpPr>
          <p:nvPr>
            <p:ph type="title"/>
          </p:nvPr>
        </p:nvSpPr>
        <p:spPr>
          <a:xfrm>
            <a:off x="1033165" y="108467"/>
            <a:ext cx="10684275" cy="1263928"/>
          </a:xfrm>
        </p:spPr>
        <p:txBody>
          <a:bodyPr>
            <a:noAutofit/>
          </a:bodyPr>
          <a:lstStyle/>
          <a:p>
            <a:pPr algn="ctr"/>
            <a:r>
              <a:rPr lang="en" sz="3200"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rPr>
              <a:t>1. Short-term memory research</a:t>
            </a:r>
            <a:endParaRPr lang="ru-RU" sz="6000" dirty="0">
              <a:latin typeface="Century Gothic" panose="020B0502020202020204" pitchFamily="34" charset="0"/>
            </a:endParaRPr>
          </a:p>
        </p:txBody>
      </p:sp>
      <p:sp>
        <p:nvSpPr>
          <p:cNvPr id="8" name="TextBox 7">
            <a:extLst>
              <a:ext uri="{FF2B5EF4-FFF2-40B4-BE49-F238E27FC236}">
                <a16:creationId xmlns:a16="http://schemas.microsoft.com/office/drawing/2014/main" id="{4B3004D3-E6BA-4CEA-A55A-8CC67630FA03}"/>
              </a:ext>
            </a:extLst>
          </p:cNvPr>
          <p:cNvSpPr txBox="1"/>
          <p:nvPr/>
        </p:nvSpPr>
        <p:spPr>
          <a:xfrm>
            <a:off x="1014866" y="1204825"/>
            <a:ext cx="7409924" cy="369332"/>
          </a:xfrm>
          <a:prstGeom prst="rect">
            <a:avLst/>
          </a:prstGeom>
          <a:noFill/>
        </p:spPr>
        <p:txBody>
          <a:bodyPr wrap="square" rtlCol="0">
            <a:spAutoFit/>
          </a:bodyPr>
          <a:lstStyle/>
          <a:p>
            <a:r>
              <a:rPr lang="en" dirty="0">
                <a:latin typeface="Century Gothic" panose="020B0502020202020204" pitchFamily="34" charset="0"/>
              </a:rPr>
              <a:t>Results of the spontaneous alternation test on day 2</a:t>
            </a:r>
            <a:endParaRPr lang="ru-RU" dirty="0">
              <a:latin typeface="Century Gothic" panose="020B0502020202020204" pitchFamily="34" charset="0"/>
            </a:endParaRPr>
          </a:p>
        </p:txBody>
      </p:sp>
      <p:sp>
        <p:nvSpPr>
          <p:cNvPr id="12" name="TextBox 11">
            <a:extLst>
              <a:ext uri="{FF2B5EF4-FFF2-40B4-BE49-F238E27FC236}">
                <a16:creationId xmlns:a16="http://schemas.microsoft.com/office/drawing/2014/main" id="{2E8E9304-EAFE-45C6-84F0-520F09E71A33}"/>
              </a:ext>
            </a:extLst>
          </p:cNvPr>
          <p:cNvSpPr txBox="1"/>
          <p:nvPr/>
        </p:nvSpPr>
        <p:spPr>
          <a:xfrm>
            <a:off x="904174" y="3013841"/>
            <a:ext cx="7409924" cy="369332"/>
          </a:xfrm>
          <a:prstGeom prst="rect">
            <a:avLst/>
          </a:prstGeom>
          <a:noFill/>
        </p:spPr>
        <p:txBody>
          <a:bodyPr wrap="square" rtlCol="0">
            <a:spAutoFit/>
          </a:bodyPr>
          <a:lstStyle/>
          <a:p>
            <a:r>
              <a:rPr lang="en" dirty="0">
                <a:latin typeface="Century Gothic" panose="020B0502020202020204" pitchFamily="34" charset="0"/>
              </a:rPr>
              <a:t>Results of the spontaneous alternation test on day 26</a:t>
            </a:r>
            <a:endParaRPr lang="ru-RU" dirty="0">
              <a:latin typeface="Century Gothic" panose="020B0502020202020204" pitchFamily="34" charset="0"/>
            </a:endParaRPr>
          </a:p>
        </p:txBody>
      </p:sp>
      <p:sp>
        <p:nvSpPr>
          <p:cNvPr id="13" name="TextBox 12">
            <a:extLst>
              <a:ext uri="{FF2B5EF4-FFF2-40B4-BE49-F238E27FC236}">
                <a16:creationId xmlns:a16="http://schemas.microsoft.com/office/drawing/2014/main" id="{C488D656-2909-4C09-886C-58DD2453D5B5}"/>
              </a:ext>
            </a:extLst>
          </p:cNvPr>
          <p:cNvSpPr txBox="1"/>
          <p:nvPr/>
        </p:nvSpPr>
        <p:spPr>
          <a:xfrm>
            <a:off x="1014866" y="4738263"/>
            <a:ext cx="7409924" cy="369332"/>
          </a:xfrm>
          <a:prstGeom prst="rect">
            <a:avLst/>
          </a:prstGeom>
          <a:noFill/>
        </p:spPr>
        <p:txBody>
          <a:bodyPr wrap="square" rtlCol="0">
            <a:spAutoFit/>
          </a:bodyPr>
          <a:lstStyle/>
          <a:p>
            <a:r>
              <a:rPr lang="en" dirty="0">
                <a:latin typeface="Century Gothic" panose="020B0502020202020204" pitchFamily="34" charset="0"/>
              </a:rPr>
              <a:t>Results of the spontaneous alternation test on day 91</a:t>
            </a:r>
            <a:endParaRPr lang="ru-RU" dirty="0">
              <a:latin typeface="Century Gothic" panose="020B0502020202020204" pitchFamily="34" charset="0"/>
            </a:endParaRPr>
          </a:p>
        </p:txBody>
      </p:sp>
      <p:pic>
        <p:nvPicPr>
          <p:cNvPr id="3" name="Рисунок 2"/>
          <p:cNvPicPr>
            <a:picLocks noChangeAspect="1"/>
          </p:cNvPicPr>
          <p:nvPr/>
        </p:nvPicPr>
        <p:blipFill>
          <a:blip r:embed="rId3"/>
          <a:stretch>
            <a:fillRect/>
          </a:stretch>
        </p:blipFill>
        <p:spPr>
          <a:xfrm>
            <a:off x="8190141" y="1754019"/>
            <a:ext cx="3527299" cy="2783447"/>
          </a:xfrm>
          <a:prstGeom prst="rect">
            <a:avLst/>
          </a:prstGeom>
        </p:spPr>
      </p:pic>
      <p:pic>
        <p:nvPicPr>
          <p:cNvPr id="5" name="Рисунок 4">
            <a:extLst>
              <a:ext uri="{FF2B5EF4-FFF2-40B4-BE49-F238E27FC236}">
                <a16:creationId xmlns:a16="http://schemas.microsoft.com/office/drawing/2014/main" id="{E2B0066D-6A01-5191-5369-F8D534A57E7D}"/>
              </a:ext>
            </a:extLst>
          </p:cNvPr>
          <p:cNvPicPr>
            <a:picLocks noChangeAspect="1"/>
          </p:cNvPicPr>
          <p:nvPr/>
        </p:nvPicPr>
        <p:blipFill>
          <a:blip r:embed="rId4"/>
          <a:stretch>
            <a:fillRect/>
          </a:stretch>
        </p:blipFill>
        <p:spPr>
          <a:xfrm>
            <a:off x="1775085" y="1658751"/>
            <a:ext cx="4860410" cy="1139522"/>
          </a:xfrm>
          <a:prstGeom prst="rect">
            <a:avLst/>
          </a:prstGeom>
        </p:spPr>
      </p:pic>
      <p:pic>
        <p:nvPicPr>
          <p:cNvPr id="7" name="Рисунок 6">
            <a:extLst>
              <a:ext uri="{FF2B5EF4-FFF2-40B4-BE49-F238E27FC236}">
                <a16:creationId xmlns:a16="http://schemas.microsoft.com/office/drawing/2014/main" id="{BFBD23F1-2016-6F57-AAB4-AA5F6F564738}"/>
              </a:ext>
            </a:extLst>
          </p:cNvPr>
          <p:cNvPicPr>
            <a:picLocks noChangeAspect="1"/>
          </p:cNvPicPr>
          <p:nvPr/>
        </p:nvPicPr>
        <p:blipFill>
          <a:blip r:embed="rId5"/>
          <a:stretch>
            <a:fillRect/>
          </a:stretch>
        </p:blipFill>
        <p:spPr>
          <a:xfrm>
            <a:off x="1808921" y="3477609"/>
            <a:ext cx="4792739" cy="1059857"/>
          </a:xfrm>
          <a:prstGeom prst="rect">
            <a:avLst/>
          </a:prstGeom>
        </p:spPr>
      </p:pic>
      <p:pic>
        <p:nvPicPr>
          <p:cNvPr id="9" name="Рисунок 8">
            <a:extLst>
              <a:ext uri="{FF2B5EF4-FFF2-40B4-BE49-F238E27FC236}">
                <a16:creationId xmlns:a16="http://schemas.microsoft.com/office/drawing/2014/main" id="{4D6DC8B0-80B5-D77B-E745-E161167E6EB3}"/>
              </a:ext>
            </a:extLst>
          </p:cNvPr>
          <p:cNvPicPr>
            <a:picLocks noChangeAspect="1"/>
          </p:cNvPicPr>
          <p:nvPr/>
        </p:nvPicPr>
        <p:blipFill>
          <a:blip r:embed="rId6"/>
          <a:stretch>
            <a:fillRect/>
          </a:stretch>
        </p:blipFill>
        <p:spPr>
          <a:xfrm>
            <a:off x="1885453" y="5366885"/>
            <a:ext cx="4811614" cy="1051341"/>
          </a:xfrm>
          <a:prstGeom prst="rect">
            <a:avLst/>
          </a:prstGeom>
        </p:spPr>
      </p:pic>
    </p:spTree>
    <p:extLst>
      <p:ext uri="{BB962C8B-B14F-4D97-AF65-F5344CB8AC3E}">
        <p14:creationId xmlns:p14="http://schemas.microsoft.com/office/powerpoint/2010/main" val="177396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A865C1-238E-49FA-BD7A-3BF109169961}"/>
              </a:ext>
            </a:extLst>
          </p:cNvPr>
          <p:cNvSpPr>
            <a:spLocks noGrp="1"/>
          </p:cNvSpPr>
          <p:nvPr>
            <p:ph type="title"/>
          </p:nvPr>
        </p:nvSpPr>
        <p:spPr>
          <a:xfrm>
            <a:off x="838200" y="298218"/>
            <a:ext cx="10515600" cy="1325563"/>
          </a:xfrm>
        </p:spPr>
        <p:txBody>
          <a:bodyPr>
            <a:normAutofit/>
          </a:bodyPr>
          <a:lstStyle/>
          <a:p>
            <a:pPr algn="ctr"/>
            <a:r>
              <a:rPr lang="en" sz="3200" dirty="0">
                <a:latin typeface="Century Gothic" panose="020B0502020202020204" pitchFamily="34" charset="0"/>
              </a:rPr>
              <a:t>2. Assessment of exploratory behavior and anxiety level</a:t>
            </a:r>
            <a:endParaRPr lang="ru-RU" sz="3200" dirty="0">
              <a:latin typeface="Century Gothic" panose="020B0502020202020204" pitchFamily="34" charset="0"/>
            </a:endParaRPr>
          </a:p>
        </p:txBody>
      </p:sp>
      <p:sp>
        <p:nvSpPr>
          <p:cNvPr id="8" name="TextBox 7">
            <a:extLst>
              <a:ext uri="{FF2B5EF4-FFF2-40B4-BE49-F238E27FC236}">
                <a16:creationId xmlns:a16="http://schemas.microsoft.com/office/drawing/2014/main" id="{5AE64774-4F42-4CDF-ABBF-0150757C1AA2}"/>
              </a:ext>
            </a:extLst>
          </p:cNvPr>
          <p:cNvSpPr txBox="1"/>
          <p:nvPr/>
        </p:nvSpPr>
        <p:spPr>
          <a:xfrm>
            <a:off x="729963" y="5472950"/>
            <a:ext cx="7679382" cy="646331"/>
          </a:xfrm>
          <a:prstGeom prst="rect">
            <a:avLst/>
          </a:prstGeom>
          <a:noFill/>
        </p:spPr>
        <p:txBody>
          <a:bodyPr wrap="square" rtlCol="0">
            <a:spAutoFit/>
          </a:bodyPr>
          <a:lstStyle/>
          <a:p>
            <a:pPr algn="ctr"/>
            <a:r>
              <a:rPr lang="en" dirty="0">
                <a:latin typeface="Century Gothic" panose="020B0502020202020204" pitchFamily="34" charset="0"/>
              </a:rPr>
              <a:t>Fig. The number of mink research reports in the "Open Field" test system on the 27th day after irradiation.</a:t>
            </a:r>
            <a:endParaRPr lang="ru-RU"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C47FE4FF-BE2D-49F7-98A5-0E59029A8082}"/>
              </a:ext>
            </a:extLst>
          </p:cNvPr>
          <p:cNvPicPr>
            <a:picLocks noChangeAspect="1"/>
          </p:cNvPicPr>
          <p:nvPr/>
        </p:nvPicPr>
        <p:blipFill>
          <a:blip r:embed="rId3"/>
          <a:stretch>
            <a:fillRect/>
          </a:stretch>
        </p:blipFill>
        <p:spPr>
          <a:xfrm>
            <a:off x="729963" y="2212566"/>
            <a:ext cx="7845077" cy="2994765"/>
          </a:xfrm>
          <a:prstGeom prst="rect">
            <a:avLst/>
          </a:prstGeom>
        </p:spPr>
      </p:pic>
      <p:pic>
        <p:nvPicPr>
          <p:cNvPr id="6" name="Объект 3">
            <a:extLst>
              <a:ext uri="{FF2B5EF4-FFF2-40B4-BE49-F238E27FC236}">
                <a16:creationId xmlns:a16="http://schemas.microsoft.com/office/drawing/2014/main" id="{51C12049-AA46-4322-94AE-232B3EB76E05}"/>
              </a:ext>
            </a:extLst>
          </p:cNvPr>
          <p:cNvPicPr>
            <a:picLocks noGrp="1"/>
          </p:cNvPicPr>
          <p:nvPr>
            <p:ph idx="1"/>
          </p:nvPr>
        </p:nvPicPr>
        <p:blipFill rotWithShape="1">
          <a:blip r:embed="rId4" cstate="print"/>
          <a:srcRect b="51375"/>
          <a:stretch/>
        </p:blipFill>
        <p:spPr>
          <a:xfrm>
            <a:off x="8901315" y="2742544"/>
            <a:ext cx="2725104" cy="1934808"/>
          </a:xfrm>
          <a:prstGeom prst="rect">
            <a:avLst/>
          </a:prstGeom>
        </p:spPr>
      </p:pic>
    </p:spTree>
    <p:extLst>
      <p:ext uri="{BB962C8B-B14F-4D97-AF65-F5344CB8AC3E}">
        <p14:creationId xmlns:p14="http://schemas.microsoft.com/office/powerpoint/2010/main" val="448119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F0157E68-0C8D-4BB5-B160-23C71EE3AAD1}"/>
              </a:ext>
            </a:extLst>
          </p:cNvPr>
          <p:cNvPicPr>
            <a:picLocks noGrp="1" noChangeAspect="1"/>
          </p:cNvPicPr>
          <p:nvPr>
            <p:ph idx="1"/>
          </p:nvPr>
        </p:nvPicPr>
        <p:blipFill>
          <a:blip r:embed="rId2"/>
          <a:stretch>
            <a:fillRect/>
          </a:stretch>
        </p:blipFill>
        <p:spPr>
          <a:xfrm>
            <a:off x="661251" y="2320732"/>
            <a:ext cx="7446430" cy="2847428"/>
          </a:xfrm>
        </p:spPr>
      </p:pic>
      <p:sp>
        <p:nvSpPr>
          <p:cNvPr id="7" name="TextBox 6">
            <a:extLst>
              <a:ext uri="{FF2B5EF4-FFF2-40B4-BE49-F238E27FC236}">
                <a16:creationId xmlns:a16="http://schemas.microsoft.com/office/drawing/2014/main" id="{0F898915-9C17-4270-B941-F2CE6B133DB0}"/>
              </a:ext>
            </a:extLst>
          </p:cNvPr>
          <p:cNvSpPr txBox="1"/>
          <p:nvPr/>
        </p:nvSpPr>
        <p:spPr>
          <a:xfrm>
            <a:off x="1965957" y="5541945"/>
            <a:ext cx="9259410" cy="646331"/>
          </a:xfrm>
          <a:prstGeom prst="rect">
            <a:avLst/>
          </a:prstGeom>
          <a:noFill/>
        </p:spPr>
        <p:txBody>
          <a:bodyPr wrap="square" rtlCol="0">
            <a:spAutoFit/>
          </a:bodyPr>
          <a:lstStyle/>
          <a:p>
            <a:pPr algn="ctr"/>
            <a:r>
              <a:rPr lang="en" dirty="0">
                <a:latin typeface="Century Gothic" panose="020B0502020202020204" pitchFamily="34" charset="0"/>
                <a:ea typeface="Calibri" panose="020F0502020204030204" pitchFamily="34" charset="0"/>
                <a:cs typeface="Times New Roman" panose="02020603050405020304" pitchFamily="18" charset="0"/>
              </a:rPr>
              <a:t>Fig. Number of grooming events in the Open Field test system on the 90th day after irradiation.</a:t>
            </a:r>
            <a:endParaRPr lang="ru-RU"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9" name="Объект 3">
            <a:extLst>
              <a:ext uri="{FF2B5EF4-FFF2-40B4-BE49-F238E27FC236}">
                <a16:creationId xmlns:a16="http://schemas.microsoft.com/office/drawing/2014/main" id="{1F6C54E2-B901-427D-A40A-8BCEFA878334}"/>
              </a:ext>
            </a:extLst>
          </p:cNvPr>
          <p:cNvPicPr>
            <a:picLocks/>
          </p:cNvPicPr>
          <p:nvPr/>
        </p:nvPicPr>
        <p:blipFill rotWithShape="1">
          <a:blip r:embed="rId3" cstate="print"/>
          <a:srcRect b="51375"/>
          <a:stretch/>
        </p:blipFill>
        <p:spPr>
          <a:xfrm>
            <a:off x="8500263" y="2596602"/>
            <a:ext cx="2725104" cy="1934808"/>
          </a:xfrm>
          <a:prstGeom prst="rect">
            <a:avLst/>
          </a:prstGeom>
        </p:spPr>
      </p:pic>
      <p:sp>
        <p:nvSpPr>
          <p:cNvPr id="4" name="Заголовок 1">
            <a:extLst>
              <a:ext uri="{FF2B5EF4-FFF2-40B4-BE49-F238E27FC236}">
                <a16:creationId xmlns:a16="http://schemas.microsoft.com/office/drawing/2014/main" id="{3DBF2E72-62F9-AF7D-2B51-71285242B5B0}"/>
              </a:ext>
            </a:extLst>
          </p:cNvPr>
          <p:cNvSpPr txBox="1">
            <a:spLocks/>
          </p:cNvSpPr>
          <p:nvPr/>
        </p:nvSpPr>
        <p:spPr>
          <a:xfrm>
            <a:off x="838200" y="2982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200" dirty="0">
                <a:latin typeface="Century Gothic" panose="020B0502020202020204" pitchFamily="34" charset="0"/>
              </a:rPr>
              <a:t>2. Assessment of exploratory behavior and anxiety level</a:t>
            </a:r>
            <a:endParaRPr lang="ru-RU" sz="3200" dirty="0">
              <a:latin typeface="Century Gothic" panose="020B0502020202020204" pitchFamily="34" charset="0"/>
            </a:endParaRPr>
          </a:p>
        </p:txBody>
      </p:sp>
    </p:spTree>
    <p:extLst>
      <p:ext uri="{BB962C8B-B14F-4D97-AF65-F5344CB8AC3E}">
        <p14:creationId xmlns:p14="http://schemas.microsoft.com/office/powerpoint/2010/main" val="4119849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8FEC896-11A1-4081-B507-0DDD8D19CC76}"/>
              </a:ext>
            </a:extLst>
          </p:cNvPr>
          <p:cNvPicPr>
            <a:picLocks noGrp="1" noChangeAspect="1"/>
          </p:cNvPicPr>
          <p:nvPr>
            <p:ph idx="1"/>
          </p:nvPr>
        </p:nvPicPr>
        <p:blipFill>
          <a:blip r:embed="rId2"/>
          <a:stretch>
            <a:fillRect/>
          </a:stretch>
        </p:blipFill>
        <p:spPr>
          <a:xfrm>
            <a:off x="4002084" y="1623781"/>
            <a:ext cx="3557232" cy="4006998"/>
          </a:xfrm>
        </p:spPr>
      </p:pic>
      <p:sp>
        <p:nvSpPr>
          <p:cNvPr id="9" name="TextBox 8">
            <a:extLst>
              <a:ext uri="{FF2B5EF4-FFF2-40B4-BE49-F238E27FC236}">
                <a16:creationId xmlns:a16="http://schemas.microsoft.com/office/drawing/2014/main" id="{5386256E-1685-41D0-9E42-4A5D9B582C62}"/>
              </a:ext>
            </a:extLst>
          </p:cNvPr>
          <p:cNvSpPr txBox="1"/>
          <p:nvPr/>
        </p:nvSpPr>
        <p:spPr>
          <a:xfrm>
            <a:off x="1466295" y="5961577"/>
            <a:ext cx="9259410" cy="369332"/>
          </a:xfrm>
          <a:prstGeom prst="rect">
            <a:avLst/>
          </a:prstGeom>
          <a:noFill/>
        </p:spPr>
        <p:txBody>
          <a:bodyPr wrap="square" rtlCol="0">
            <a:spAutoFit/>
          </a:bodyPr>
          <a:lstStyle/>
          <a:p>
            <a:pPr algn="ctr"/>
            <a:r>
              <a:rPr lang="en" dirty="0">
                <a:latin typeface="Century Gothic" panose="020B0502020202020204" pitchFamily="34" charset="0"/>
              </a:rPr>
              <a:t>Fig. Integrated heat maps</a:t>
            </a:r>
            <a:endParaRPr lang="ru-RU"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Заголовок 1">
            <a:extLst>
              <a:ext uri="{FF2B5EF4-FFF2-40B4-BE49-F238E27FC236}">
                <a16:creationId xmlns:a16="http://schemas.microsoft.com/office/drawing/2014/main" id="{DE269BB4-6A3A-BB81-DEDE-9FD44EFCBEF9}"/>
              </a:ext>
            </a:extLst>
          </p:cNvPr>
          <p:cNvSpPr>
            <a:spLocks noGrp="1"/>
          </p:cNvSpPr>
          <p:nvPr>
            <p:ph type="title"/>
          </p:nvPr>
        </p:nvSpPr>
        <p:spPr>
          <a:xfrm>
            <a:off x="838200" y="298218"/>
            <a:ext cx="10515600" cy="1325563"/>
          </a:xfrm>
        </p:spPr>
        <p:txBody>
          <a:bodyPr>
            <a:normAutofit/>
          </a:bodyPr>
          <a:lstStyle/>
          <a:p>
            <a:pPr algn="ctr"/>
            <a:r>
              <a:rPr lang="en" sz="3200" dirty="0">
                <a:latin typeface="Century Gothic" panose="020B0502020202020204" pitchFamily="34" charset="0"/>
              </a:rPr>
              <a:t>2. Assessment of exploratory behavior and anxiety level</a:t>
            </a:r>
            <a:endParaRPr lang="ru-RU" sz="3200" dirty="0">
              <a:latin typeface="Century Gothic" panose="020B0502020202020204" pitchFamily="34" charset="0"/>
            </a:endParaRPr>
          </a:p>
        </p:txBody>
      </p:sp>
    </p:spTree>
    <p:extLst>
      <p:ext uri="{BB962C8B-B14F-4D97-AF65-F5344CB8AC3E}">
        <p14:creationId xmlns:p14="http://schemas.microsoft.com/office/powerpoint/2010/main" val="784620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4459A9-2041-484F-B674-E33E481D9F5A}"/>
              </a:ext>
            </a:extLst>
          </p:cNvPr>
          <p:cNvSpPr>
            <a:spLocks noGrp="1"/>
          </p:cNvSpPr>
          <p:nvPr>
            <p:ph type="title"/>
          </p:nvPr>
        </p:nvSpPr>
        <p:spPr/>
        <p:txBody>
          <a:bodyPr>
            <a:normAutofit/>
          </a:bodyPr>
          <a:lstStyle/>
          <a:p>
            <a:pPr algn="ctr"/>
            <a:r>
              <a:rPr lang="en" sz="3200" dirty="0">
                <a:latin typeface="Century Gothic" panose="020B0502020202020204" pitchFamily="34" charset="0"/>
              </a:rPr>
              <a:t>3. Assessment of spatial learning and </a:t>
            </a:r>
            <a:r>
              <a:rPr lang="en-US" sz="3200" dirty="0">
                <a:latin typeface="Century Gothic" panose="020B0502020202020204" pitchFamily="34" charset="0"/>
              </a:rPr>
              <a:t>working </a:t>
            </a:r>
            <a:r>
              <a:rPr lang="en" sz="3200" dirty="0">
                <a:latin typeface="Century Gothic" panose="020B0502020202020204" pitchFamily="34" charset="0"/>
              </a:rPr>
              <a:t>memory</a:t>
            </a:r>
            <a:endParaRPr lang="ru-RU" sz="3200" dirty="0">
              <a:latin typeface="Century Gothic" panose="020B0502020202020204" pitchFamily="34" charset="0"/>
            </a:endParaRPr>
          </a:p>
        </p:txBody>
      </p:sp>
      <p:pic>
        <p:nvPicPr>
          <p:cNvPr id="3" name="Рисунок 2">
            <a:extLst>
              <a:ext uri="{FF2B5EF4-FFF2-40B4-BE49-F238E27FC236}">
                <a16:creationId xmlns:a16="http://schemas.microsoft.com/office/drawing/2014/main" id="{AFF20AEC-1F73-2919-B671-235C561BB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164" y="1722575"/>
            <a:ext cx="2758242" cy="1852421"/>
          </a:xfrm>
          <a:prstGeom prst="rect">
            <a:avLst/>
          </a:prstGeom>
        </p:spPr>
      </p:pic>
      <p:pic>
        <p:nvPicPr>
          <p:cNvPr id="4" name="Рисунок 3">
            <a:extLst>
              <a:ext uri="{FF2B5EF4-FFF2-40B4-BE49-F238E27FC236}">
                <a16:creationId xmlns:a16="http://schemas.microsoft.com/office/drawing/2014/main" id="{75D4E5C6-CA02-DDDE-86A7-E0DC9A5145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344" y="1763484"/>
            <a:ext cx="2683799" cy="1805205"/>
          </a:xfrm>
          <a:prstGeom prst="rect">
            <a:avLst/>
          </a:prstGeom>
        </p:spPr>
      </p:pic>
      <p:pic>
        <p:nvPicPr>
          <p:cNvPr id="5" name="Рисунок 4">
            <a:extLst>
              <a:ext uri="{FF2B5EF4-FFF2-40B4-BE49-F238E27FC236}">
                <a16:creationId xmlns:a16="http://schemas.microsoft.com/office/drawing/2014/main" id="{6CFF4F21-C95C-EFDA-7478-2C213260A6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6586" y="1722575"/>
            <a:ext cx="2691743" cy="1805965"/>
          </a:xfrm>
          <a:prstGeom prst="rect">
            <a:avLst/>
          </a:prstGeom>
        </p:spPr>
      </p:pic>
      <p:pic>
        <p:nvPicPr>
          <p:cNvPr id="6" name="Рисунок 5">
            <a:extLst>
              <a:ext uri="{FF2B5EF4-FFF2-40B4-BE49-F238E27FC236}">
                <a16:creationId xmlns:a16="http://schemas.microsoft.com/office/drawing/2014/main" id="{3E74BFB0-D485-2A58-A505-AFC1C83D3A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9219" y="3727346"/>
            <a:ext cx="2816263" cy="1976760"/>
          </a:xfrm>
          <a:prstGeom prst="rect">
            <a:avLst/>
          </a:prstGeom>
        </p:spPr>
      </p:pic>
      <p:pic>
        <p:nvPicPr>
          <p:cNvPr id="7" name="Рисунок 6">
            <a:extLst>
              <a:ext uri="{FF2B5EF4-FFF2-40B4-BE49-F238E27FC236}">
                <a16:creationId xmlns:a16="http://schemas.microsoft.com/office/drawing/2014/main" id="{10B14212-8397-CBCF-7D37-D16BF00696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5482" y="3727346"/>
            <a:ext cx="2680489" cy="1882576"/>
          </a:xfrm>
          <a:prstGeom prst="rect">
            <a:avLst/>
          </a:prstGeom>
        </p:spPr>
      </p:pic>
      <p:pic>
        <p:nvPicPr>
          <p:cNvPr id="12" name="Рисунок 11">
            <a:extLst>
              <a:ext uri="{FF2B5EF4-FFF2-40B4-BE49-F238E27FC236}">
                <a16:creationId xmlns:a16="http://schemas.microsoft.com/office/drawing/2014/main" id="{BBFF8699-CF81-4984-857A-DA8ECED40F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712" y="3805614"/>
            <a:ext cx="2603507" cy="1820224"/>
          </a:xfrm>
          <a:prstGeom prst="rect">
            <a:avLst/>
          </a:prstGeom>
        </p:spPr>
      </p:pic>
      <p:sp>
        <p:nvSpPr>
          <p:cNvPr id="13" name="TextBox 12">
            <a:extLst>
              <a:ext uri="{FF2B5EF4-FFF2-40B4-BE49-F238E27FC236}">
                <a16:creationId xmlns:a16="http://schemas.microsoft.com/office/drawing/2014/main" id="{4723B340-4157-B9F7-A56C-64F6BA5D515A}"/>
              </a:ext>
            </a:extLst>
          </p:cNvPr>
          <p:cNvSpPr txBox="1"/>
          <p:nvPr/>
        </p:nvSpPr>
        <p:spPr>
          <a:xfrm>
            <a:off x="652109" y="5934724"/>
            <a:ext cx="8825346" cy="646331"/>
          </a:xfrm>
          <a:prstGeom prst="rect">
            <a:avLst/>
          </a:prstGeom>
          <a:noFill/>
        </p:spPr>
        <p:txBody>
          <a:bodyPr wrap="square" rtlCol="0">
            <a:spAutoFit/>
          </a:bodyPr>
          <a:lstStyle/>
          <a:p>
            <a:r>
              <a:rPr lang="en" dirty="0">
                <a:latin typeface="Century Gothic" panose="020B0502020202020204" pitchFamily="34" charset="0"/>
              </a:rPr>
              <a:t>Fig. The run distance and the time to find the platform in the Morris test at various times after irradiation with accelerated protons at a dose of 3 Gy.</a:t>
            </a:r>
            <a:endParaRPr lang="ru-RU" dirty="0">
              <a:latin typeface="Century Gothic" panose="020B0502020202020204" pitchFamily="34" charset="0"/>
            </a:endParaRPr>
          </a:p>
        </p:txBody>
      </p:sp>
      <p:pic>
        <p:nvPicPr>
          <p:cNvPr id="14" name="Рисунок 13">
            <a:extLst>
              <a:ext uri="{FF2B5EF4-FFF2-40B4-BE49-F238E27FC236}">
                <a16:creationId xmlns:a16="http://schemas.microsoft.com/office/drawing/2014/main" id="{97744561-7701-9BD9-2C8A-63A8236B3280}"/>
              </a:ext>
            </a:extLst>
          </p:cNvPr>
          <p:cNvPicPr>
            <a:picLocks noChangeAspect="1"/>
          </p:cNvPicPr>
          <p:nvPr/>
        </p:nvPicPr>
        <p:blipFill>
          <a:blip r:embed="rId9"/>
          <a:stretch>
            <a:fillRect/>
          </a:stretch>
        </p:blipFill>
        <p:spPr>
          <a:xfrm>
            <a:off x="9471553" y="2414253"/>
            <a:ext cx="2300681" cy="2340607"/>
          </a:xfrm>
          <a:prstGeom prst="rect">
            <a:avLst/>
          </a:prstGeom>
        </p:spPr>
      </p:pic>
    </p:spTree>
    <p:extLst>
      <p:ext uri="{BB962C8B-B14F-4D97-AF65-F5344CB8AC3E}">
        <p14:creationId xmlns:p14="http://schemas.microsoft.com/office/powerpoint/2010/main" val="4103245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D5DD7B9-9A73-A29B-BFCA-47DB92B562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7506" y="2029202"/>
            <a:ext cx="4102323" cy="3532824"/>
          </a:xfrm>
          <a:prstGeom prst="rect">
            <a:avLst/>
          </a:prstGeom>
        </p:spPr>
      </p:pic>
      <p:pic>
        <p:nvPicPr>
          <p:cNvPr id="5" name="Рисунок 4">
            <a:extLst>
              <a:ext uri="{FF2B5EF4-FFF2-40B4-BE49-F238E27FC236}">
                <a16:creationId xmlns:a16="http://schemas.microsoft.com/office/drawing/2014/main" id="{2A1FD32A-9404-010B-12F3-BDC1A1121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655" y="2141214"/>
            <a:ext cx="4747851" cy="3353661"/>
          </a:xfrm>
          <a:prstGeom prst="rect">
            <a:avLst/>
          </a:prstGeom>
        </p:spPr>
      </p:pic>
      <p:sp>
        <p:nvSpPr>
          <p:cNvPr id="12" name="Заголовок 1">
            <a:extLst>
              <a:ext uri="{FF2B5EF4-FFF2-40B4-BE49-F238E27FC236}">
                <a16:creationId xmlns:a16="http://schemas.microsoft.com/office/drawing/2014/main" id="{6654A213-79E0-68FC-ADAC-5D9EE1C62029}"/>
              </a:ext>
            </a:extLst>
          </p:cNvPr>
          <p:cNvSpPr>
            <a:spLocks noGrp="1"/>
          </p:cNvSpPr>
          <p:nvPr>
            <p:ph type="title"/>
          </p:nvPr>
        </p:nvSpPr>
        <p:spPr>
          <a:xfrm>
            <a:off x="838200" y="365125"/>
            <a:ext cx="10515600" cy="1325563"/>
          </a:xfrm>
        </p:spPr>
        <p:txBody>
          <a:bodyPr>
            <a:normAutofit/>
          </a:bodyPr>
          <a:lstStyle/>
          <a:p>
            <a:pPr algn="ctr"/>
            <a:r>
              <a:rPr lang="en" sz="3200" dirty="0">
                <a:latin typeface="Century Gothic" panose="020B0502020202020204" pitchFamily="34" charset="0"/>
              </a:rPr>
              <a:t>3. Assessment of spatial learning and working memory</a:t>
            </a:r>
            <a:endParaRPr lang="ru-RU" sz="3200" dirty="0">
              <a:latin typeface="Century Gothic" panose="020B0502020202020204" pitchFamily="34" charset="0"/>
            </a:endParaRPr>
          </a:p>
        </p:txBody>
      </p:sp>
      <p:sp>
        <p:nvSpPr>
          <p:cNvPr id="13" name="TextBox 12">
            <a:extLst>
              <a:ext uri="{FF2B5EF4-FFF2-40B4-BE49-F238E27FC236}">
                <a16:creationId xmlns:a16="http://schemas.microsoft.com/office/drawing/2014/main" id="{B2E4B24A-D8CF-D5EE-F9D5-F19A72D129D6}"/>
              </a:ext>
            </a:extLst>
          </p:cNvPr>
          <p:cNvSpPr txBox="1"/>
          <p:nvPr/>
        </p:nvSpPr>
        <p:spPr>
          <a:xfrm>
            <a:off x="2034483" y="6012552"/>
            <a:ext cx="8825346" cy="646331"/>
          </a:xfrm>
          <a:prstGeom prst="rect">
            <a:avLst/>
          </a:prstGeom>
          <a:noFill/>
        </p:spPr>
        <p:txBody>
          <a:bodyPr wrap="square" rtlCol="0">
            <a:spAutoFit/>
          </a:bodyPr>
          <a:lstStyle/>
          <a:p>
            <a:r>
              <a:rPr lang="en" dirty="0">
                <a:latin typeface="Century Gothic" panose="020B0502020202020204" pitchFamily="34" charset="0"/>
              </a:rPr>
              <a:t>Fig. Average distance and platform search time for 4 days of training in the Morris test after irradiation with accelerated protons at a dose of 3 Gy.</a:t>
            </a:r>
            <a:endParaRPr lang="ru-RU" dirty="0">
              <a:latin typeface="Century Gothic" panose="020B0502020202020204" pitchFamily="34" charset="0"/>
            </a:endParaRPr>
          </a:p>
        </p:txBody>
      </p:sp>
    </p:spTree>
    <p:extLst>
      <p:ext uri="{BB962C8B-B14F-4D97-AF65-F5344CB8AC3E}">
        <p14:creationId xmlns:p14="http://schemas.microsoft.com/office/powerpoint/2010/main" val="148418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68D9E-7285-11F2-7EB5-E7BEF5A58652}"/>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6F96077F-721C-C55A-B4C8-939487540857}"/>
              </a:ext>
            </a:extLst>
          </p:cNvPr>
          <p:cNvSpPr>
            <a:spLocks noGrp="1"/>
          </p:cNvSpPr>
          <p:nvPr>
            <p:ph type="title"/>
          </p:nvPr>
        </p:nvSpPr>
        <p:spPr>
          <a:xfrm>
            <a:off x="838200" y="365125"/>
            <a:ext cx="10515600" cy="1325563"/>
          </a:xfrm>
        </p:spPr>
        <p:txBody>
          <a:bodyPr>
            <a:normAutofit/>
          </a:bodyPr>
          <a:lstStyle/>
          <a:p>
            <a:pPr algn="ctr"/>
            <a:r>
              <a:rPr lang="en" sz="3200" dirty="0">
                <a:latin typeface="Century Gothic" panose="020B0502020202020204" pitchFamily="34" charset="0"/>
              </a:rPr>
              <a:t>3. Assessment of spatial learning and working memory</a:t>
            </a:r>
            <a:endParaRPr lang="ru-RU" sz="3200" dirty="0">
              <a:latin typeface="Century Gothic" panose="020B0502020202020204" pitchFamily="34" charset="0"/>
            </a:endParaRPr>
          </a:p>
        </p:txBody>
      </p:sp>
      <p:sp>
        <p:nvSpPr>
          <p:cNvPr id="13" name="TextBox 12">
            <a:extLst>
              <a:ext uri="{FF2B5EF4-FFF2-40B4-BE49-F238E27FC236}">
                <a16:creationId xmlns:a16="http://schemas.microsoft.com/office/drawing/2014/main" id="{1131C744-D738-5F50-E52C-6F8634A528B9}"/>
              </a:ext>
            </a:extLst>
          </p:cNvPr>
          <p:cNvSpPr txBox="1"/>
          <p:nvPr/>
        </p:nvSpPr>
        <p:spPr>
          <a:xfrm>
            <a:off x="1123340" y="5614219"/>
            <a:ext cx="6731352" cy="738664"/>
          </a:xfrm>
          <a:prstGeom prst="rect">
            <a:avLst/>
          </a:prstGeom>
          <a:noFill/>
        </p:spPr>
        <p:txBody>
          <a:bodyPr wrap="square" rtlCol="0">
            <a:spAutoFit/>
          </a:bodyPr>
          <a:lstStyle/>
          <a:p>
            <a:r>
              <a:rPr lang="en" sz="1400" dirty="0">
                <a:latin typeface="Century Gothic" panose="020B0502020202020204" pitchFamily="34" charset="0"/>
              </a:rPr>
              <a:t>Fig. Average distance traveled, time, latency of the first entry and frequency of visits to the target quadrant (TQ) on the 5th day of training in the Morris test after irradiation with accelerated protons at a dose of 3 Gy.</a:t>
            </a:r>
            <a:endParaRPr lang="ru-RU" sz="1400" dirty="0">
              <a:latin typeface="Century Gothic" panose="020B0502020202020204" pitchFamily="34" charset="0"/>
            </a:endParaRPr>
          </a:p>
        </p:txBody>
      </p:sp>
      <p:pic>
        <p:nvPicPr>
          <p:cNvPr id="2" name="Рисунок 1">
            <a:extLst>
              <a:ext uri="{FF2B5EF4-FFF2-40B4-BE49-F238E27FC236}">
                <a16:creationId xmlns:a16="http://schemas.microsoft.com/office/drawing/2014/main" id="{5D650A0D-5CB9-F550-99B2-187D6265E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2363" y="1499651"/>
            <a:ext cx="2592406" cy="1929349"/>
          </a:xfrm>
          <a:prstGeom prst="rect">
            <a:avLst/>
          </a:prstGeom>
        </p:spPr>
      </p:pic>
      <p:pic>
        <p:nvPicPr>
          <p:cNvPr id="3" name="Рисунок 2">
            <a:extLst>
              <a:ext uri="{FF2B5EF4-FFF2-40B4-BE49-F238E27FC236}">
                <a16:creationId xmlns:a16="http://schemas.microsoft.com/office/drawing/2014/main" id="{9482F2C7-EE81-2FFA-EC9F-09ABAB314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341" y="1562012"/>
            <a:ext cx="2558353" cy="1866988"/>
          </a:xfrm>
          <a:prstGeom prst="rect">
            <a:avLst/>
          </a:prstGeom>
        </p:spPr>
      </p:pic>
      <p:pic>
        <p:nvPicPr>
          <p:cNvPr id="6" name="Рисунок 5">
            <a:extLst>
              <a:ext uri="{FF2B5EF4-FFF2-40B4-BE49-F238E27FC236}">
                <a16:creationId xmlns:a16="http://schemas.microsoft.com/office/drawing/2014/main" id="{918DC934-8A07-13A2-8126-6AF9D6A8B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4704" y="3437635"/>
            <a:ext cx="2590065" cy="1943480"/>
          </a:xfrm>
          <a:prstGeom prst="rect">
            <a:avLst/>
          </a:prstGeom>
        </p:spPr>
      </p:pic>
      <p:pic>
        <p:nvPicPr>
          <p:cNvPr id="7" name="Рисунок 6">
            <a:extLst>
              <a:ext uri="{FF2B5EF4-FFF2-40B4-BE49-F238E27FC236}">
                <a16:creationId xmlns:a16="http://schemas.microsoft.com/office/drawing/2014/main" id="{3D27D098-4352-60D8-5FE3-DE286A0D04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055" y="3511148"/>
            <a:ext cx="2555629" cy="1808473"/>
          </a:xfrm>
          <a:prstGeom prst="rect">
            <a:avLst/>
          </a:prstGeom>
        </p:spPr>
      </p:pic>
      <p:pic>
        <p:nvPicPr>
          <p:cNvPr id="8" name="Рисунок 7">
            <a:extLst>
              <a:ext uri="{FF2B5EF4-FFF2-40B4-BE49-F238E27FC236}">
                <a16:creationId xmlns:a16="http://schemas.microsoft.com/office/drawing/2014/main" id="{A81F9130-D30E-5988-F6E5-66F6110EA43E}"/>
              </a:ext>
            </a:extLst>
          </p:cNvPr>
          <p:cNvPicPr>
            <a:picLocks noChangeAspect="1"/>
          </p:cNvPicPr>
          <p:nvPr/>
        </p:nvPicPr>
        <p:blipFill>
          <a:blip r:embed="rId6"/>
          <a:stretch>
            <a:fillRect/>
          </a:stretch>
        </p:blipFill>
        <p:spPr>
          <a:xfrm>
            <a:off x="7919307" y="2302589"/>
            <a:ext cx="3853120" cy="3887767"/>
          </a:xfrm>
          <a:prstGeom prst="rect">
            <a:avLst/>
          </a:prstGeom>
        </p:spPr>
      </p:pic>
      <p:sp>
        <p:nvSpPr>
          <p:cNvPr id="9" name="TextBox 8">
            <a:extLst>
              <a:ext uri="{FF2B5EF4-FFF2-40B4-BE49-F238E27FC236}">
                <a16:creationId xmlns:a16="http://schemas.microsoft.com/office/drawing/2014/main" id="{7A4D8D29-AAA3-1904-01A1-B5B26CAA093D}"/>
              </a:ext>
            </a:extLst>
          </p:cNvPr>
          <p:cNvSpPr txBox="1"/>
          <p:nvPr/>
        </p:nvSpPr>
        <p:spPr>
          <a:xfrm>
            <a:off x="8449293" y="1932463"/>
            <a:ext cx="100540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Control</a:t>
            </a:r>
            <a:endParaRPr lang="ru-RU"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E2FD17A-50F4-0792-E470-19C083926C9F}"/>
              </a:ext>
            </a:extLst>
          </p:cNvPr>
          <p:cNvSpPr txBox="1"/>
          <p:nvPr/>
        </p:nvSpPr>
        <p:spPr>
          <a:xfrm>
            <a:off x="10269234" y="1932463"/>
            <a:ext cx="10567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Protons</a:t>
            </a:r>
            <a:endParaRPr lang="ru-RU" b="1" dirty="0">
              <a:latin typeface="Arial" panose="020B0604020202020204" pitchFamily="34" charset="0"/>
              <a:cs typeface="Arial" panose="020B0604020202020204" pitchFamily="34" charset="0"/>
            </a:endParaRPr>
          </a:p>
        </p:txBody>
      </p:sp>
      <p:sp>
        <p:nvSpPr>
          <p:cNvPr id="11" name="Круговая 1">
            <a:extLst>
              <a:ext uri="{FF2B5EF4-FFF2-40B4-BE49-F238E27FC236}">
                <a16:creationId xmlns:a16="http://schemas.microsoft.com/office/drawing/2014/main" id="{64ED08A0-AFAF-8B77-74AF-ED49ABC5501C}"/>
              </a:ext>
            </a:extLst>
          </p:cNvPr>
          <p:cNvSpPr/>
          <p:nvPr/>
        </p:nvSpPr>
        <p:spPr>
          <a:xfrm rot="20833526">
            <a:off x="8383658" y="3631087"/>
            <a:ext cx="1060467" cy="1027986"/>
          </a:xfrm>
          <a:prstGeom prst="pie">
            <a:avLst>
              <a:gd name="adj1" fmla="val 0"/>
              <a:gd name="adj2" fmla="val 16213187"/>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Круговая 13">
            <a:extLst>
              <a:ext uri="{FF2B5EF4-FFF2-40B4-BE49-F238E27FC236}">
                <a16:creationId xmlns:a16="http://schemas.microsoft.com/office/drawing/2014/main" id="{DF9667FC-EFEA-135E-8249-E69A2029367D}"/>
              </a:ext>
            </a:extLst>
          </p:cNvPr>
          <p:cNvSpPr/>
          <p:nvPr/>
        </p:nvSpPr>
        <p:spPr>
          <a:xfrm rot="20947857">
            <a:off x="10268189" y="3631008"/>
            <a:ext cx="1059621" cy="1027986"/>
          </a:xfrm>
          <a:prstGeom prst="pie">
            <a:avLst>
              <a:gd name="adj1" fmla="val 0"/>
              <a:gd name="adj2" fmla="val 16213187"/>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Круговая 14">
            <a:extLst>
              <a:ext uri="{FF2B5EF4-FFF2-40B4-BE49-F238E27FC236}">
                <a16:creationId xmlns:a16="http://schemas.microsoft.com/office/drawing/2014/main" id="{00A628C5-77FF-583E-93CB-F113E87D4252}"/>
              </a:ext>
            </a:extLst>
          </p:cNvPr>
          <p:cNvSpPr/>
          <p:nvPr/>
        </p:nvSpPr>
        <p:spPr>
          <a:xfrm rot="20947857">
            <a:off x="10268189" y="2392478"/>
            <a:ext cx="1059621" cy="1027986"/>
          </a:xfrm>
          <a:prstGeom prst="pie">
            <a:avLst>
              <a:gd name="adj1" fmla="val 0"/>
              <a:gd name="adj2" fmla="val 16213187"/>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Круговая 15">
            <a:extLst>
              <a:ext uri="{FF2B5EF4-FFF2-40B4-BE49-F238E27FC236}">
                <a16:creationId xmlns:a16="http://schemas.microsoft.com/office/drawing/2014/main" id="{CD5099E9-A801-3B99-4A12-5742AF97BA10}"/>
              </a:ext>
            </a:extLst>
          </p:cNvPr>
          <p:cNvSpPr/>
          <p:nvPr/>
        </p:nvSpPr>
        <p:spPr>
          <a:xfrm rot="20947857">
            <a:off x="8358783" y="2421655"/>
            <a:ext cx="1059621" cy="1027986"/>
          </a:xfrm>
          <a:prstGeom prst="pie">
            <a:avLst>
              <a:gd name="adj1" fmla="val 0"/>
              <a:gd name="adj2" fmla="val 16213187"/>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Круговая 16">
            <a:extLst>
              <a:ext uri="{FF2B5EF4-FFF2-40B4-BE49-F238E27FC236}">
                <a16:creationId xmlns:a16="http://schemas.microsoft.com/office/drawing/2014/main" id="{8626B2A6-A6C3-938E-3B7D-00C734CC6B68}"/>
              </a:ext>
            </a:extLst>
          </p:cNvPr>
          <p:cNvSpPr/>
          <p:nvPr/>
        </p:nvSpPr>
        <p:spPr>
          <a:xfrm rot="20947857">
            <a:off x="8388480" y="4871727"/>
            <a:ext cx="1030046" cy="1023892"/>
          </a:xfrm>
          <a:prstGeom prst="pie">
            <a:avLst>
              <a:gd name="adj1" fmla="val 0"/>
              <a:gd name="adj2" fmla="val 16213187"/>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 name="Круговая 17">
            <a:extLst>
              <a:ext uri="{FF2B5EF4-FFF2-40B4-BE49-F238E27FC236}">
                <a16:creationId xmlns:a16="http://schemas.microsoft.com/office/drawing/2014/main" id="{BDB27880-9AE4-4D64-ED90-453B29B0B6F1}"/>
              </a:ext>
            </a:extLst>
          </p:cNvPr>
          <p:cNvSpPr/>
          <p:nvPr/>
        </p:nvSpPr>
        <p:spPr>
          <a:xfrm rot="20947857">
            <a:off x="10294208" y="4879873"/>
            <a:ext cx="948042" cy="977783"/>
          </a:xfrm>
          <a:prstGeom prst="pie">
            <a:avLst>
              <a:gd name="adj1" fmla="val 0"/>
              <a:gd name="adj2" fmla="val 16213187"/>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9" name="TextBox 18">
            <a:extLst>
              <a:ext uri="{FF2B5EF4-FFF2-40B4-BE49-F238E27FC236}">
                <a16:creationId xmlns:a16="http://schemas.microsoft.com/office/drawing/2014/main" id="{9CB7DF06-5BEF-4BE6-1822-CEA2854DECE7}"/>
              </a:ext>
            </a:extLst>
          </p:cNvPr>
          <p:cNvSpPr txBox="1"/>
          <p:nvPr/>
        </p:nvSpPr>
        <p:spPr>
          <a:xfrm>
            <a:off x="195085" y="3176025"/>
            <a:ext cx="1268090" cy="523220"/>
          </a:xfrm>
          <a:prstGeom prst="rect">
            <a:avLst/>
          </a:prstGeom>
          <a:noFill/>
        </p:spPr>
        <p:txBody>
          <a:bodyPr wrap="square" rtlCol="0">
            <a:spAutoFit/>
          </a:bodyPr>
          <a:lstStyle/>
          <a:p>
            <a:pPr algn="ctr"/>
            <a:r>
              <a:rPr lang="en-US" sz="1400" dirty="0">
                <a:latin typeface="Century Gothic" panose="020B0502020202020204" pitchFamily="34" charset="0"/>
              </a:rPr>
              <a:t>Without platform</a:t>
            </a:r>
            <a:endParaRPr lang="ru-RU" sz="1400" dirty="0">
              <a:latin typeface="Century Gothic" panose="020B0502020202020204" pitchFamily="34" charset="0"/>
            </a:endParaRPr>
          </a:p>
        </p:txBody>
      </p:sp>
    </p:spTree>
    <p:extLst>
      <p:ext uri="{BB962C8B-B14F-4D97-AF65-F5344CB8AC3E}">
        <p14:creationId xmlns:p14="http://schemas.microsoft.com/office/powerpoint/2010/main" val="2786699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723BD-9EB1-BEC0-9DB4-D5C1FC7509C6}"/>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DD9627E-531F-4648-C85E-C066E808AB61}"/>
              </a:ext>
            </a:extLst>
          </p:cNvPr>
          <p:cNvSpPr>
            <a:spLocks noGrp="1"/>
          </p:cNvSpPr>
          <p:nvPr>
            <p:ph type="title"/>
          </p:nvPr>
        </p:nvSpPr>
        <p:spPr>
          <a:xfrm>
            <a:off x="838200" y="57348"/>
            <a:ext cx="10515600" cy="1325563"/>
          </a:xfrm>
        </p:spPr>
        <p:txBody>
          <a:bodyPr>
            <a:normAutofit/>
          </a:bodyPr>
          <a:lstStyle/>
          <a:p>
            <a:pPr algn="ctr"/>
            <a:r>
              <a:rPr lang="en" sz="3200" dirty="0">
                <a:latin typeface="Century Gothic" panose="020B0502020202020204" pitchFamily="34" charset="0"/>
              </a:rPr>
              <a:t>3. Assessment of spatial learning and working memory</a:t>
            </a:r>
            <a:endParaRPr lang="ru-RU" sz="3200" dirty="0">
              <a:latin typeface="Century Gothic" panose="020B0502020202020204" pitchFamily="34" charset="0"/>
            </a:endParaRPr>
          </a:p>
        </p:txBody>
      </p:sp>
      <p:pic>
        <p:nvPicPr>
          <p:cNvPr id="2" name="Рисунок 1">
            <a:extLst>
              <a:ext uri="{FF2B5EF4-FFF2-40B4-BE49-F238E27FC236}">
                <a16:creationId xmlns:a16="http://schemas.microsoft.com/office/drawing/2014/main" id="{4A12511F-FBE1-FAF7-5CDF-45ED1899CC45}"/>
              </a:ext>
            </a:extLst>
          </p:cNvPr>
          <p:cNvPicPr>
            <a:picLocks noChangeAspect="1"/>
          </p:cNvPicPr>
          <p:nvPr/>
        </p:nvPicPr>
        <p:blipFill>
          <a:blip r:embed="rId2"/>
          <a:stretch>
            <a:fillRect/>
          </a:stretch>
        </p:blipFill>
        <p:spPr>
          <a:xfrm>
            <a:off x="6577239" y="1383209"/>
            <a:ext cx="5362179" cy="3784103"/>
          </a:xfrm>
          <a:prstGeom prst="rect">
            <a:avLst/>
          </a:prstGeom>
        </p:spPr>
      </p:pic>
      <p:pic>
        <p:nvPicPr>
          <p:cNvPr id="3" name="Picture 2" descr="Search strategy analysis of Tg4-42 Alzheimer Mice in the Morris Water Maze  reveals early spatial navigation deficits | Scientific Reports">
            <a:extLst>
              <a:ext uri="{FF2B5EF4-FFF2-40B4-BE49-F238E27FC236}">
                <a16:creationId xmlns:a16="http://schemas.microsoft.com/office/drawing/2014/main" id="{92F5906F-BACB-9B2C-177A-AD2C14198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5146426" cy="328319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3518E63D-85C0-077E-C030-67C00C7D9433}"/>
              </a:ext>
            </a:extLst>
          </p:cNvPr>
          <p:cNvSpPr/>
          <p:nvPr/>
        </p:nvSpPr>
        <p:spPr>
          <a:xfrm>
            <a:off x="838200" y="5167312"/>
            <a:ext cx="5596404" cy="307777"/>
          </a:xfrm>
          <a:prstGeom prst="rect">
            <a:avLst/>
          </a:prstGeom>
        </p:spPr>
        <p:txBody>
          <a:bodyPr wrap="none">
            <a:spAutoFit/>
          </a:bodyPr>
          <a:lstStyle/>
          <a:p>
            <a:r>
              <a:rPr lang="en-US" sz="1400" dirty="0" err="1">
                <a:solidFill>
                  <a:srgbClr val="222222"/>
                </a:solidFill>
                <a:latin typeface="Century Gothic" panose="020B0502020202020204" pitchFamily="34" charset="0"/>
                <a:cs typeface="Arial" panose="020B0604020202020204" pitchFamily="34" charset="0"/>
              </a:rPr>
              <a:t>Curdt</a:t>
            </a:r>
            <a:r>
              <a:rPr lang="en-US" sz="1400" dirty="0">
                <a:solidFill>
                  <a:srgbClr val="222222"/>
                </a:solidFill>
                <a:latin typeface="Century Gothic" panose="020B0502020202020204" pitchFamily="34" charset="0"/>
                <a:cs typeface="Arial" panose="020B0604020202020204" pitchFamily="34" charset="0"/>
              </a:rPr>
              <a:t> N., Schmitt F.W., </a:t>
            </a:r>
            <a:r>
              <a:rPr lang="en-US" sz="1400" dirty="0" err="1">
                <a:solidFill>
                  <a:srgbClr val="222222"/>
                </a:solidFill>
                <a:latin typeface="Century Gothic" panose="020B0502020202020204" pitchFamily="34" charset="0"/>
                <a:cs typeface="Arial" panose="020B0604020202020204" pitchFamily="34" charset="0"/>
              </a:rPr>
              <a:t>Bouter</a:t>
            </a:r>
            <a:r>
              <a:rPr lang="en-US" sz="1400" dirty="0">
                <a:solidFill>
                  <a:srgbClr val="222222"/>
                </a:solidFill>
                <a:latin typeface="Century Gothic" panose="020B0502020202020204" pitchFamily="34" charset="0"/>
                <a:cs typeface="Arial" panose="020B0604020202020204" pitchFamily="34" charset="0"/>
              </a:rPr>
              <a:t> C. </a:t>
            </a:r>
            <a:r>
              <a:rPr lang="en-US" sz="1400" i="1" dirty="0">
                <a:solidFill>
                  <a:srgbClr val="222222"/>
                </a:solidFill>
                <a:latin typeface="Century Gothic" panose="020B0502020202020204" pitchFamily="34" charset="0"/>
                <a:cs typeface="Arial" panose="020B0604020202020204" pitchFamily="34" charset="0"/>
              </a:rPr>
              <a:t>et al. (2022) Scientific Reports</a:t>
            </a:r>
            <a:r>
              <a:rPr lang="en-US" sz="1400" dirty="0">
                <a:solidFill>
                  <a:srgbClr val="222222"/>
                </a:solidFill>
                <a:latin typeface="Century Gothic" panose="020B0502020202020204" pitchFamily="34" charset="0"/>
                <a:cs typeface="Arial" panose="020B0604020202020204" pitchFamily="34" charset="0"/>
              </a:rPr>
              <a:t> </a:t>
            </a:r>
            <a:endParaRPr lang="ru-RU" sz="1400" dirty="0">
              <a:latin typeface="Century Gothic" panose="020B0502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23AF396D-8549-EA35-C8D2-4A60C31230B5}"/>
              </a:ext>
            </a:extLst>
          </p:cNvPr>
          <p:cNvSpPr/>
          <p:nvPr/>
        </p:nvSpPr>
        <p:spPr>
          <a:xfrm>
            <a:off x="838200" y="5796171"/>
            <a:ext cx="5739039" cy="600164"/>
          </a:xfrm>
          <a:prstGeom prst="rect">
            <a:avLst/>
          </a:prstGeom>
        </p:spPr>
        <p:txBody>
          <a:bodyPr wrap="square">
            <a:spAutoFit/>
          </a:bodyPr>
          <a:lstStyle/>
          <a:p>
            <a:r>
              <a:rPr lang="ru-RU" sz="1100" dirty="0" err="1">
                <a:latin typeface="Century Gothic" panose="020B0502020202020204" pitchFamily="34" charset="0"/>
                <a:cs typeface="Arial" panose="020B0604020202020204" pitchFamily="34" charset="0"/>
              </a:rPr>
              <a:t>Cooke</a:t>
            </a:r>
            <a:r>
              <a:rPr lang="ru-RU" sz="1100" dirty="0">
                <a:latin typeface="Century Gothic" panose="020B0502020202020204" pitchFamily="34" charset="0"/>
                <a:cs typeface="Arial" panose="020B0604020202020204" pitchFamily="34" charset="0"/>
              </a:rPr>
              <a:t> MB, </a:t>
            </a:r>
            <a:r>
              <a:rPr lang="ru-RU" sz="1100" dirty="0" err="1">
                <a:latin typeface="Century Gothic" panose="020B0502020202020204" pitchFamily="34" charset="0"/>
                <a:cs typeface="Arial" panose="020B0604020202020204" pitchFamily="34" charset="0"/>
              </a:rPr>
              <a:t>O'Leary</a:t>
            </a:r>
            <a:r>
              <a:rPr lang="ru-RU" sz="1100" dirty="0">
                <a:latin typeface="Century Gothic" panose="020B0502020202020204" pitchFamily="34" charset="0"/>
                <a:cs typeface="Arial" panose="020B0604020202020204" pitchFamily="34" charset="0"/>
              </a:rPr>
              <a:t> TP, </a:t>
            </a:r>
            <a:r>
              <a:rPr lang="ru-RU" sz="1100" dirty="0" err="1">
                <a:latin typeface="Century Gothic" panose="020B0502020202020204" pitchFamily="34" charset="0"/>
                <a:cs typeface="Arial" panose="020B0604020202020204" pitchFamily="34" charset="0"/>
              </a:rPr>
              <a:t>Harris</a:t>
            </a:r>
            <a:r>
              <a:rPr lang="ru-RU" sz="1100" dirty="0">
                <a:latin typeface="Century Gothic" panose="020B0502020202020204" pitchFamily="34" charset="0"/>
                <a:cs typeface="Arial" panose="020B0604020202020204" pitchFamily="34" charset="0"/>
              </a:rPr>
              <a:t> P </a:t>
            </a:r>
            <a:r>
              <a:rPr lang="ru-RU" sz="1100" dirty="0" err="1">
                <a:latin typeface="Century Gothic" panose="020B0502020202020204" pitchFamily="34" charset="0"/>
                <a:cs typeface="Arial" panose="020B0604020202020204" pitchFamily="34" charset="0"/>
              </a:rPr>
              <a:t>et</a:t>
            </a:r>
            <a:r>
              <a:rPr lang="ru-RU" sz="1100" dirty="0">
                <a:latin typeface="Century Gothic" panose="020B0502020202020204" pitchFamily="34" charset="0"/>
                <a:cs typeface="Arial" panose="020B0604020202020204" pitchFamily="34" charset="0"/>
              </a:rPr>
              <a:t> </a:t>
            </a:r>
            <a:r>
              <a:rPr lang="ru-RU" sz="1100" dirty="0" err="1">
                <a:latin typeface="Century Gothic" panose="020B0502020202020204" pitchFamily="34" charset="0"/>
                <a:cs typeface="Arial" panose="020B0604020202020204" pitchFamily="34" charset="0"/>
              </a:rPr>
              <a:t>al</a:t>
            </a:r>
            <a:r>
              <a:rPr lang="ru-RU" sz="1100" dirty="0">
                <a:latin typeface="Century Gothic" panose="020B0502020202020204" pitchFamily="34" charset="0"/>
                <a:cs typeface="Arial" panose="020B0604020202020204" pitchFamily="34" charset="0"/>
              </a:rPr>
              <a:t>. (2019) </a:t>
            </a:r>
            <a:r>
              <a:rPr lang="ru-RU" sz="1100" b="1" dirty="0" err="1">
                <a:latin typeface="Century Gothic" panose="020B0502020202020204" pitchFamily="34" charset="0"/>
                <a:cs typeface="Arial" panose="020B0604020202020204" pitchFamily="34" charset="0"/>
              </a:rPr>
              <a:t>Pathfinder</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open</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source</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software</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for</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analyzing</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spatial</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navigation</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search</a:t>
            </a:r>
            <a:r>
              <a:rPr lang="ru-RU" sz="1100" b="1" dirty="0">
                <a:latin typeface="Century Gothic" panose="020B0502020202020204" pitchFamily="34" charset="0"/>
                <a:cs typeface="Arial" panose="020B0604020202020204" pitchFamily="34" charset="0"/>
              </a:rPr>
              <a:t> </a:t>
            </a:r>
            <a:r>
              <a:rPr lang="ru-RU" sz="1100" b="1" dirty="0" err="1">
                <a:latin typeface="Century Gothic" panose="020B0502020202020204" pitchFamily="34" charset="0"/>
                <a:cs typeface="Arial" panose="020B0604020202020204" pitchFamily="34" charset="0"/>
              </a:rPr>
              <a:t>strategies</a:t>
            </a:r>
            <a:r>
              <a:rPr lang="ru-RU" sz="1100" b="1" dirty="0">
                <a:latin typeface="Century Gothic" panose="020B0502020202020204" pitchFamily="34" charset="0"/>
                <a:cs typeface="Arial" panose="020B0604020202020204" pitchFamily="34" charset="0"/>
              </a:rPr>
              <a:t>. </a:t>
            </a:r>
            <a:r>
              <a:rPr lang="ru-RU" sz="1100" dirty="0">
                <a:latin typeface="Century Gothic" panose="020B0502020202020204" pitchFamily="34" charset="0"/>
                <a:cs typeface="Arial" panose="020B0604020202020204" pitchFamily="34" charset="0"/>
              </a:rPr>
              <a:t>F1000Research, 8:1521. https://doi.org/10.12688/f1000research.20352.2</a:t>
            </a:r>
          </a:p>
        </p:txBody>
      </p:sp>
      <p:sp>
        <p:nvSpPr>
          <p:cNvPr id="8" name="Прямоугольник 7">
            <a:extLst>
              <a:ext uri="{FF2B5EF4-FFF2-40B4-BE49-F238E27FC236}">
                <a16:creationId xmlns:a16="http://schemas.microsoft.com/office/drawing/2014/main" id="{079BCD22-1C7D-C8A1-1BA1-97801646BB54}"/>
              </a:ext>
            </a:extLst>
          </p:cNvPr>
          <p:cNvSpPr/>
          <p:nvPr/>
        </p:nvSpPr>
        <p:spPr>
          <a:xfrm>
            <a:off x="6577239" y="5380672"/>
            <a:ext cx="4574143" cy="830997"/>
          </a:xfrm>
          <a:prstGeom prst="rect">
            <a:avLst/>
          </a:prstGeom>
        </p:spPr>
        <p:txBody>
          <a:bodyPr wrap="square">
            <a:spAutoFit/>
          </a:bodyPr>
          <a:lstStyle/>
          <a:p>
            <a:pPr algn="ctr"/>
            <a:r>
              <a:rPr lang="en" sz="1600" dirty="0">
                <a:solidFill>
                  <a:srgbClr val="222222"/>
                </a:solidFill>
                <a:latin typeface="Century Gothic" panose="020B0502020202020204" pitchFamily="34" charset="0"/>
                <a:cs typeface="Arial" panose="020B0604020202020204" pitchFamily="34" charset="0"/>
              </a:rPr>
              <a:t>Fig. Strategies for finding a platform after irradiation with accelerated protons at a dose of 3 Gy.</a:t>
            </a:r>
            <a:endParaRPr lang="ru-RU" sz="16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59809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18E1F-491C-4DD6-93CE-81751C4EF2AE}"/>
              </a:ext>
            </a:extLst>
          </p:cNvPr>
          <p:cNvSpPr>
            <a:spLocks noGrp="1"/>
          </p:cNvSpPr>
          <p:nvPr>
            <p:ph type="title"/>
          </p:nvPr>
        </p:nvSpPr>
        <p:spPr>
          <a:xfrm>
            <a:off x="838200" y="301615"/>
            <a:ext cx="10515600" cy="1325563"/>
          </a:xfrm>
        </p:spPr>
        <p:txBody>
          <a:bodyPr>
            <a:normAutofit/>
          </a:bodyPr>
          <a:lstStyle/>
          <a:p>
            <a:pPr algn="ctr"/>
            <a:r>
              <a:rPr lang="en" sz="3200" dirty="0">
                <a:latin typeface="Century Gothic" panose="020B0502020202020204" pitchFamily="34" charset="0"/>
              </a:rPr>
              <a:t>4. Physiological parameters</a:t>
            </a:r>
            <a:endParaRPr lang="ru-RU" sz="3200" dirty="0">
              <a:latin typeface="Century Gothic" panose="020B0502020202020204" pitchFamily="34" charset="0"/>
            </a:endParaRPr>
          </a:p>
        </p:txBody>
      </p:sp>
      <p:pic>
        <p:nvPicPr>
          <p:cNvPr id="10" name="Рисунок 9">
            <a:extLst>
              <a:ext uri="{FF2B5EF4-FFF2-40B4-BE49-F238E27FC236}">
                <a16:creationId xmlns:a16="http://schemas.microsoft.com/office/drawing/2014/main" id="{CCCD472B-8321-4F2F-8922-CF028F9E8A68}"/>
              </a:ext>
            </a:extLst>
          </p:cNvPr>
          <p:cNvPicPr>
            <a:picLocks noChangeAspect="1"/>
          </p:cNvPicPr>
          <p:nvPr/>
        </p:nvPicPr>
        <p:blipFill>
          <a:blip r:embed="rId3"/>
          <a:stretch>
            <a:fillRect/>
          </a:stretch>
        </p:blipFill>
        <p:spPr>
          <a:xfrm>
            <a:off x="1273999" y="2869656"/>
            <a:ext cx="9644002" cy="1991833"/>
          </a:xfrm>
          <a:prstGeom prst="rect">
            <a:avLst/>
          </a:prstGeom>
        </p:spPr>
      </p:pic>
      <p:sp>
        <p:nvSpPr>
          <p:cNvPr id="4" name="TextBox 3">
            <a:extLst>
              <a:ext uri="{FF2B5EF4-FFF2-40B4-BE49-F238E27FC236}">
                <a16:creationId xmlns:a16="http://schemas.microsoft.com/office/drawing/2014/main" id="{BE656949-27AD-4176-A04E-567A514D996C}"/>
              </a:ext>
            </a:extLst>
          </p:cNvPr>
          <p:cNvSpPr txBox="1"/>
          <p:nvPr/>
        </p:nvSpPr>
        <p:spPr>
          <a:xfrm>
            <a:off x="1273999" y="5199831"/>
            <a:ext cx="9259410" cy="369332"/>
          </a:xfrm>
          <a:prstGeom prst="rect">
            <a:avLst/>
          </a:prstGeom>
          <a:noFill/>
        </p:spPr>
        <p:txBody>
          <a:bodyPr wrap="square" rtlCol="0">
            <a:spAutoFit/>
          </a:bodyPr>
          <a:lstStyle/>
          <a:p>
            <a:pPr algn="ctr"/>
            <a:r>
              <a:rPr lang="en" dirty="0">
                <a:latin typeface="Century Gothic" panose="020B0502020202020204" pitchFamily="34" charset="0"/>
              </a:rPr>
              <a:t>Table. Physiological parameters</a:t>
            </a:r>
            <a:endParaRPr lang="ru-RU"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2548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535E7-E49E-7DFF-C049-4C68C187AAD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37061-B68F-9C43-745E-896ED24400E8}"/>
              </a:ext>
            </a:extLst>
          </p:cNvPr>
          <p:cNvSpPr>
            <a:spLocks noGrp="1"/>
          </p:cNvSpPr>
          <p:nvPr>
            <p:ph type="title"/>
          </p:nvPr>
        </p:nvSpPr>
        <p:spPr>
          <a:xfrm>
            <a:off x="838200" y="0"/>
            <a:ext cx="10515600" cy="1325563"/>
          </a:xfrm>
        </p:spPr>
        <p:txBody>
          <a:bodyPr>
            <a:normAutofit/>
          </a:bodyPr>
          <a:lstStyle/>
          <a:p>
            <a:pPr algn="ctr"/>
            <a:r>
              <a:rPr lang="en" sz="3600" dirty="0">
                <a:latin typeface="Century Gothic" panose="020B0502020202020204" pitchFamily="34" charset="0"/>
              </a:rPr>
              <a:t>Relevance of the study</a:t>
            </a:r>
            <a:endParaRPr lang="ru-RU" sz="3600" dirty="0">
              <a:latin typeface="Century Gothic" panose="020B0502020202020204" pitchFamily="34" charset="0"/>
            </a:endParaRPr>
          </a:p>
        </p:txBody>
      </p:sp>
      <p:sp>
        <p:nvSpPr>
          <p:cNvPr id="7" name="Прямоугольник 14">
            <a:extLst>
              <a:ext uri="{FF2B5EF4-FFF2-40B4-BE49-F238E27FC236}">
                <a16:creationId xmlns:a16="http://schemas.microsoft.com/office/drawing/2014/main" id="{094BD858-3516-1D8A-5A58-CC6F3D7F58BB}"/>
              </a:ext>
            </a:extLst>
          </p:cNvPr>
          <p:cNvSpPr/>
          <p:nvPr/>
        </p:nvSpPr>
        <p:spPr>
          <a:xfrm>
            <a:off x="3340937" y="4732607"/>
            <a:ext cx="5510126"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US" sz="1400" b="0" strike="noStrike" spc="-1" dirty="0">
                <a:solidFill>
                  <a:srgbClr val="000000"/>
                </a:solidFill>
                <a:latin typeface="Century Gothic" panose="020B0502020202020204" pitchFamily="34" charset="0"/>
              </a:rPr>
              <a:t>M. R. </a:t>
            </a:r>
            <a:r>
              <a:rPr lang="en-US" sz="1400" spc="-1" dirty="0">
                <a:solidFill>
                  <a:srgbClr val="000000"/>
                </a:solidFill>
                <a:latin typeface="Century Gothic" panose="020B0502020202020204" pitchFamily="34" charset="0"/>
              </a:rPr>
              <a:t>B</a:t>
            </a:r>
            <a:r>
              <a:rPr lang="en-US" sz="1400" b="0" strike="noStrike" spc="-1" dirty="0">
                <a:solidFill>
                  <a:srgbClr val="000000"/>
                </a:solidFill>
                <a:latin typeface="Century Gothic" panose="020B0502020202020204" pitchFamily="34" charset="0"/>
              </a:rPr>
              <a:t>arratt</a:t>
            </a:r>
            <a:r>
              <a:rPr lang="ru-RU" sz="1400" b="0" strike="noStrike" spc="-1" dirty="0">
                <a:solidFill>
                  <a:srgbClr val="000000"/>
                </a:solidFill>
                <a:latin typeface="Century Gothic" panose="020B0502020202020204" pitchFamily="34" charset="0"/>
              </a:rPr>
              <a:t> </a:t>
            </a:r>
            <a:r>
              <a:rPr lang="en-US" sz="1400" b="0" strike="noStrike" spc="-1" dirty="0">
                <a:solidFill>
                  <a:srgbClr val="000000"/>
                </a:solidFill>
                <a:latin typeface="Century Gothic" panose="020B0502020202020204" pitchFamily="34" charset="0"/>
              </a:rPr>
              <a:t>et al. 2008</a:t>
            </a:r>
            <a:endParaRPr lang="ru-RU" sz="1400" b="0" strike="noStrike" spc="-1" dirty="0">
              <a:solidFill>
                <a:srgbClr val="000000"/>
              </a:solidFill>
              <a:latin typeface="Century Gothic" panose="020B0502020202020204" pitchFamily="34" charset="0"/>
            </a:endParaRPr>
          </a:p>
        </p:txBody>
      </p:sp>
      <p:pic>
        <p:nvPicPr>
          <p:cNvPr id="8" name="Picture 2">
            <a:extLst>
              <a:ext uri="{FF2B5EF4-FFF2-40B4-BE49-F238E27FC236}">
                <a16:creationId xmlns:a16="http://schemas.microsoft.com/office/drawing/2014/main" id="{513CE6DB-3933-D8EB-CAA4-C294C51463B9}"/>
              </a:ext>
            </a:extLst>
          </p:cNvPr>
          <p:cNvPicPr>
            <a:picLocks noChangeAspect="1" noChangeArrowheads="1"/>
          </p:cNvPicPr>
          <p:nvPr/>
        </p:nvPicPr>
        <p:blipFill>
          <a:blip r:embed="rId3" cstate="print"/>
          <a:srcRect/>
          <a:stretch>
            <a:fillRect/>
          </a:stretch>
        </p:blipFill>
        <p:spPr bwMode="auto">
          <a:xfrm>
            <a:off x="330753" y="1971078"/>
            <a:ext cx="4102209" cy="2560412"/>
          </a:xfrm>
          <a:prstGeom prst="rect">
            <a:avLst/>
          </a:prstGeom>
          <a:noFill/>
          <a:ln w="9525">
            <a:noFill/>
            <a:miter lim="800000"/>
            <a:headEnd/>
            <a:tailEnd/>
          </a:ln>
        </p:spPr>
      </p:pic>
      <p:pic>
        <p:nvPicPr>
          <p:cNvPr id="9" name="Picture 3">
            <a:extLst>
              <a:ext uri="{FF2B5EF4-FFF2-40B4-BE49-F238E27FC236}">
                <a16:creationId xmlns:a16="http://schemas.microsoft.com/office/drawing/2014/main" id="{4A2EC2EB-E887-A051-8400-4CCC4B9B522E}"/>
              </a:ext>
            </a:extLst>
          </p:cNvPr>
          <p:cNvPicPr>
            <a:picLocks noChangeAspect="1" noChangeArrowheads="1"/>
          </p:cNvPicPr>
          <p:nvPr/>
        </p:nvPicPr>
        <p:blipFill>
          <a:blip r:embed="rId4" cstate="print"/>
          <a:srcRect/>
          <a:stretch>
            <a:fillRect/>
          </a:stretch>
        </p:blipFill>
        <p:spPr bwMode="auto">
          <a:xfrm>
            <a:off x="7822642" y="2086722"/>
            <a:ext cx="3856740" cy="2263605"/>
          </a:xfrm>
          <a:prstGeom prst="rect">
            <a:avLst/>
          </a:prstGeom>
          <a:noFill/>
          <a:ln w="9525">
            <a:noFill/>
            <a:miter lim="800000"/>
            <a:headEnd/>
            <a:tailEnd/>
          </a:ln>
        </p:spPr>
      </p:pic>
      <p:sp>
        <p:nvSpPr>
          <p:cNvPr id="12" name="Прямоугольник 11">
            <a:extLst>
              <a:ext uri="{FF2B5EF4-FFF2-40B4-BE49-F238E27FC236}">
                <a16:creationId xmlns:a16="http://schemas.microsoft.com/office/drawing/2014/main" id="{76D56E92-9F68-CA3E-3B4B-B9082D6F0EA8}"/>
              </a:ext>
            </a:extLst>
          </p:cNvPr>
          <p:cNvSpPr/>
          <p:nvPr/>
        </p:nvSpPr>
        <p:spPr>
          <a:xfrm>
            <a:off x="1850989" y="5292649"/>
            <a:ext cx="7930320"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entury Gothic" panose="020B0502020202020204" pitchFamily="34" charset="0"/>
            </a:endParaRPr>
          </a:p>
        </p:txBody>
      </p:sp>
      <p:sp>
        <p:nvSpPr>
          <p:cNvPr id="13" name="TextBox 12">
            <a:extLst>
              <a:ext uri="{FF2B5EF4-FFF2-40B4-BE49-F238E27FC236}">
                <a16:creationId xmlns:a16="http://schemas.microsoft.com/office/drawing/2014/main" id="{B4E529F1-E125-1F10-E9D1-14880CD0C1DB}"/>
              </a:ext>
            </a:extLst>
          </p:cNvPr>
          <p:cNvSpPr txBox="1"/>
          <p:nvPr/>
        </p:nvSpPr>
        <p:spPr>
          <a:xfrm>
            <a:off x="2266625" y="5493765"/>
            <a:ext cx="7403847" cy="923330"/>
          </a:xfrm>
          <a:prstGeom prst="rect">
            <a:avLst/>
          </a:prstGeom>
          <a:noFill/>
        </p:spPr>
        <p:txBody>
          <a:bodyPr wrap="square" rtlCol="0">
            <a:spAutoFit/>
          </a:bodyPr>
          <a:lstStyle/>
          <a:p>
            <a:pPr algn="ctr"/>
            <a:r>
              <a:rPr lang="en" dirty="0">
                <a:latin typeface="Century Gothic" panose="020B0502020202020204" pitchFamily="34" charset="0"/>
              </a:rPr>
              <a:t>Protons of various energies are included in the spectrum of GCL, solar radiation, and the Earth's radiation belts. The energy of protons in solar events can be up to 100 MeV.</a:t>
            </a:r>
            <a:endParaRPr lang="ru-RU" dirty="0">
              <a:latin typeface="Century Gothic" panose="020B0502020202020204" pitchFamily="34" charset="0"/>
            </a:endParaRPr>
          </a:p>
        </p:txBody>
      </p:sp>
      <p:pic>
        <p:nvPicPr>
          <p:cNvPr id="4" name="Рисунок 3">
            <a:extLst>
              <a:ext uri="{FF2B5EF4-FFF2-40B4-BE49-F238E27FC236}">
                <a16:creationId xmlns:a16="http://schemas.microsoft.com/office/drawing/2014/main" id="{478E60BA-81BE-695E-3A9E-93F5795FD351}"/>
              </a:ext>
            </a:extLst>
          </p:cNvPr>
          <p:cNvPicPr>
            <a:picLocks noChangeAspect="1"/>
          </p:cNvPicPr>
          <p:nvPr/>
        </p:nvPicPr>
        <p:blipFill>
          <a:blip r:embed="rId5"/>
          <a:stretch>
            <a:fillRect/>
          </a:stretch>
        </p:blipFill>
        <p:spPr>
          <a:xfrm>
            <a:off x="4651870" y="1768784"/>
            <a:ext cx="2888259" cy="2710104"/>
          </a:xfrm>
          <a:prstGeom prst="rect">
            <a:avLst/>
          </a:prstGeom>
        </p:spPr>
      </p:pic>
    </p:spTree>
    <p:extLst>
      <p:ext uri="{BB962C8B-B14F-4D97-AF65-F5344CB8AC3E}">
        <p14:creationId xmlns:p14="http://schemas.microsoft.com/office/powerpoint/2010/main" val="3155616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FF8036-524D-50BC-006B-85DD489D1725}"/>
              </a:ext>
            </a:extLst>
          </p:cNvPr>
          <p:cNvSpPr>
            <a:spLocks noGrp="1"/>
          </p:cNvSpPr>
          <p:nvPr>
            <p:ph type="title"/>
          </p:nvPr>
        </p:nvSpPr>
        <p:spPr/>
        <p:txBody>
          <a:bodyPr>
            <a:normAutofit/>
          </a:bodyPr>
          <a:lstStyle/>
          <a:p>
            <a:pPr algn="ctr"/>
            <a:r>
              <a:rPr lang="en" sz="3200" dirty="0">
                <a:latin typeface="Century Gothic" panose="020B0502020202020204" pitchFamily="34" charset="0"/>
              </a:rPr>
              <a:t>5. Histology</a:t>
            </a:r>
            <a:endParaRPr lang="ru-RU" sz="3200" dirty="0">
              <a:latin typeface="Century Gothic" panose="020B0502020202020204" pitchFamily="34" charset="0"/>
            </a:endParaRPr>
          </a:p>
        </p:txBody>
      </p:sp>
      <p:pic>
        <p:nvPicPr>
          <p:cNvPr id="4" name="Объект 3">
            <a:extLst>
              <a:ext uri="{FF2B5EF4-FFF2-40B4-BE49-F238E27FC236}">
                <a16:creationId xmlns:a16="http://schemas.microsoft.com/office/drawing/2014/main" id="{64AD398D-82AB-075D-46F0-1519689307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8645" y="1493116"/>
            <a:ext cx="6214710" cy="4351338"/>
          </a:xfrm>
          <a:prstGeom prst="rect">
            <a:avLst/>
          </a:prstGeom>
        </p:spPr>
      </p:pic>
      <p:sp>
        <p:nvSpPr>
          <p:cNvPr id="6" name="Прямоугольник 5">
            <a:extLst>
              <a:ext uri="{FF2B5EF4-FFF2-40B4-BE49-F238E27FC236}">
                <a16:creationId xmlns:a16="http://schemas.microsoft.com/office/drawing/2014/main" id="{749CCE68-253F-F02C-9FA1-FF239789515A}"/>
              </a:ext>
            </a:extLst>
          </p:cNvPr>
          <p:cNvSpPr/>
          <p:nvPr/>
        </p:nvSpPr>
        <p:spPr>
          <a:xfrm>
            <a:off x="2329894" y="5908100"/>
            <a:ext cx="7532212" cy="584775"/>
          </a:xfrm>
          <a:prstGeom prst="rect">
            <a:avLst/>
          </a:prstGeom>
        </p:spPr>
        <p:txBody>
          <a:bodyPr wrap="square">
            <a:spAutoFit/>
          </a:bodyPr>
          <a:lstStyle/>
          <a:p>
            <a:pPr algn="ctr"/>
            <a:r>
              <a:rPr lang="en" sz="1600" dirty="0">
                <a:latin typeface="Century Gothic" panose="020B0502020202020204" pitchFamily="34" charset="0"/>
              </a:rPr>
              <a:t>Fig. Micrographs of histological sections of the small intestine of rats after proton irradiation at a dose of 3 Gy. H&amp;E Mayer</a:t>
            </a:r>
            <a:endParaRPr lang="ru-RU" sz="16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27987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149DA-7D21-93C9-82D1-660DADF32D7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981EE3-EFDD-9636-2185-C5B0722F22FA}"/>
              </a:ext>
            </a:extLst>
          </p:cNvPr>
          <p:cNvSpPr>
            <a:spLocks noGrp="1"/>
          </p:cNvSpPr>
          <p:nvPr>
            <p:ph type="title"/>
          </p:nvPr>
        </p:nvSpPr>
        <p:spPr/>
        <p:txBody>
          <a:bodyPr>
            <a:normAutofit/>
          </a:bodyPr>
          <a:lstStyle/>
          <a:p>
            <a:pPr algn="ctr"/>
            <a:r>
              <a:rPr lang="en" sz="3200" dirty="0">
                <a:latin typeface="Century Gothic" panose="020B0502020202020204" pitchFamily="34" charset="0"/>
              </a:rPr>
              <a:t>5. Histology</a:t>
            </a:r>
            <a:endParaRPr lang="ru-RU" sz="3200" dirty="0">
              <a:latin typeface="Century Gothic" panose="020B0502020202020204" pitchFamily="34" charset="0"/>
            </a:endParaRPr>
          </a:p>
        </p:txBody>
      </p:sp>
      <p:sp>
        <p:nvSpPr>
          <p:cNvPr id="6" name="Прямоугольник 5">
            <a:extLst>
              <a:ext uri="{FF2B5EF4-FFF2-40B4-BE49-F238E27FC236}">
                <a16:creationId xmlns:a16="http://schemas.microsoft.com/office/drawing/2014/main" id="{6673F5FC-874F-72EA-FDEC-704D006DD780}"/>
              </a:ext>
            </a:extLst>
          </p:cNvPr>
          <p:cNvSpPr/>
          <p:nvPr/>
        </p:nvSpPr>
        <p:spPr>
          <a:xfrm>
            <a:off x="2329894" y="5928018"/>
            <a:ext cx="7532212" cy="830997"/>
          </a:xfrm>
          <a:prstGeom prst="rect">
            <a:avLst/>
          </a:prstGeom>
        </p:spPr>
        <p:txBody>
          <a:bodyPr wrap="square">
            <a:spAutoFit/>
          </a:bodyPr>
          <a:lstStyle/>
          <a:p>
            <a:pPr algn="ctr"/>
            <a:r>
              <a:rPr lang="en" sz="1600" dirty="0">
                <a:latin typeface="Century Gothic" panose="020B0502020202020204" pitchFamily="34" charset="0"/>
              </a:rPr>
              <a:t>Fig. Micrographs of histological sections of the small intestine of rats after proton irradiation at a dose of 3 Gy. TUNEL Staining (HRP - DAB), Counter-staining – Methyl Green</a:t>
            </a:r>
            <a:endParaRPr lang="ru-RU" sz="1600" dirty="0">
              <a:latin typeface="Century Gothic" panose="020B0502020202020204" pitchFamily="34" charset="0"/>
              <a:cs typeface="Arial" panose="020B0604020202020204" pitchFamily="34" charset="0"/>
            </a:endParaRPr>
          </a:p>
        </p:txBody>
      </p:sp>
      <p:pic>
        <p:nvPicPr>
          <p:cNvPr id="8" name="Объект 7">
            <a:extLst>
              <a:ext uri="{FF2B5EF4-FFF2-40B4-BE49-F238E27FC236}">
                <a16:creationId xmlns:a16="http://schemas.microsoft.com/office/drawing/2014/main" id="{5B441D05-4747-5E0E-F372-836CE5A81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7959" y="1556762"/>
            <a:ext cx="6116082" cy="4351338"/>
          </a:xfrm>
          <a:prstGeom prst="rect">
            <a:avLst/>
          </a:prstGeom>
        </p:spPr>
      </p:pic>
    </p:spTree>
    <p:extLst>
      <p:ext uri="{BB962C8B-B14F-4D97-AF65-F5344CB8AC3E}">
        <p14:creationId xmlns:p14="http://schemas.microsoft.com/office/powerpoint/2010/main" val="687429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6BB4A-71AB-8243-78A9-8B4CE63036C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B32205-A8E6-7425-C60B-FD03478AF45D}"/>
              </a:ext>
            </a:extLst>
          </p:cNvPr>
          <p:cNvSpPr>
            <a:spLocks noGrp="1"/>
          </p:cNvSpPr>
          <p:nvPr>
            <p:ph type="title"/>
          </p:nvPr>
        </p:nvSpPr>
        <p:spPr/>
        <p:txBody>
          <a:bodyPr>
            <a:normAutofit/>
          </a:bodyPr>
          <a:lstStyle/>
          <a:p>
            <a:pPr algn="ctr"/>
            <a:r>
              <a:rPr lang="en" sz="3200" dirty="0">
                <a:latin typeface="Century Gothic" panose="020B0502020202020204" pitchFamily="34" charset="0"/>
              </a:rPr>
              <a:t>5. Histology</a:t>
            </a:r>
            <a:endParaRPr lang="ru-RU" sz="3200" dirty="0">
              <a:latin typeface="Century Gothic" panose="020B0502020202020204" pitchFamily="34" charset="0"/>
            </a:endParaRPr>
          </a:p>
        </p:txBody>
      </p:sp>
      <p:sp>
        <p:nvSpPr>
          <p:cNvPr id="6" name="Прямоугольник 5">
            <a:extLst>
              <a:ext uri="{FF2B5EF4-FFF2-40B4-BE49-F238E27FC236}">
                <a16:creationId xmlns:a16="http://schemas.microsoft.com/office/drawing/2014/main" id="{332F2311-A539-5DF4-327C-0D6B9071E628}"/>
              </a:ext>
            </a:extLst>
          </p:cNvPr>
          <p:cNvSpPr/>
          <p:nvPr/>
        </p:nvSpPr>
        <p:spPr>
          <a:xfrm>
            <a:off x="592361" y="5844912"/>
            <a:ext cx="6761173" cy="830997"/>
          </a:xfrm>
          <a:prstGeom prst="rect">
            <a:avLst/>
          </a:prstGeom>
        </p:spPr>
        <p:txBody>
          <a:bodyPr wrap="square">
            <a:spAutoFit/>
          </a:bodyPr>
          <a:lstStyle/>
          <a:p>
            <a:pPr algn="ctr"/>
            <a:r>
              <a:rPr lang="en" sz="1600" dirty="0">
                <a:latin typeface="Century Gothic" panose="020B0502020202020204" pitchFamily="34" charset="0"/>
              </a:rPr>
              <a:t>Fig. TUNEL+ cells in neurogenic niches and the rostral migration tract of the rat brain 24 hours after proton irradiation at a dose of 3 Gy</a:t>
            </a:r>
            <a:endParaRPr lang="ru-RU" sz="1600" dirty="0">
              <a:latin typeface="Century Gothic" panose="020B0502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EF004463-47D6-3D19-B0B8-EEBA2CA59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9372" y="0"/>
            <a:ext cx="3942628" cy="2096762"/>
          </a:xfrm>
          <a:prstGeom prst="rect">
            <a:avLst/>
          </a:prstGeom>
        </p:spPr>
      </p:pic>
      <p:sp>
        <p:nvSpPr>
          <p:cNvPr id="7" name="Прямоугольник 6">
            <a:extLst>
              <a:ext uri="{FF2B5EF4-FFF2-40B4-BE49-F238E27FC236}">
                <a16:creationId xmlns:a16="http://schemas.microsoft.com/office/drawing/2014/main" id="{479A3395-C94B-00C7-6BDE-61635605C357}"/>
              </a:ext>
            </a:extLst>
          </p:cNvPr>
          <p:cNvSpPr/>
          <p:nvPr/>
        </p:nvSpPr>
        <p:spPr>
          <a:xfrm>
            <a:off x="9549973" y="858251"/>
            <a:ext cx="210102" cy="20080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latin typeface="Century Gothic" panose="020B0502020202020204" pitchFamily="34" charset="0"/>
            </a:endParaRPr>
          </a:p>
        </p:txBody>
      </p:sp>
      <p:sp>
        <p:nvSpPr>
          <p:cNvPr id="9" name="Прямоугольник 8">
            <a:extLst>
              <a:ext uri="{FF2B5EF4-FFF2-40B4-BE49-F238E27FC236}">
                <a16:creationId xmlns:a16="http://schemas.microsoft.com/office/drawing/2014/main" id="{8DCE8C3E-64BC-3B17-CF22-C6471A99860B}"/>
              </a:ext>
            </a:extLst>
          </p:cNvPr>
          <p:cNvSpPr/>
          <p:nvPr/>
        </p:nvSpPr>
        <p:spPr>
          <a:xfrm>
            <a:off x="10115635" y="757850"/>
            <a:ext cx="210102" cy="20080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latin typeface="Century Gothic" panose="020B0502020202020204" pitchFamily="34" charset="0"/>
            </a:endParaRPr>
          </a:p>
        </p:txBody>
      </p:sp>
      <p:sp>
        <p:nvSpPr>
          <p:cNvPr id="10" name="Прямоугольник 9">
            <a:extLst>
              <a:ext uri="{FF2B5EF4-FFF2-40B4-BE49-F238E27FC236}">
                <a16:creationId xmlns:a16="http://schemas.microsoft.com/office/drawing/2014/main" id="{A5EC4E36-EE27-310F-E479-145559EB6325}"/>
              </a:ext>
            </a:extLst>
          </p:cNvPr>
          <p:cNvSpPr/>
          <p:nvPr/>
        </p:nvSpPr>
        <p:spPr>
          <a:xfrm>
            <a:off x="8934512" y="1220092"/>
            <a:ext cx="210102" cy="20080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latin typeface="Century Gothic" panose="020B0502020202020204" pitchFamily="34" charset="0"/>
            </a:endParaRPr>
          </a:p>
        </p:txBody>
      </p:sp>
      <p:cxnSp>
        <p:nvCxnSpPr>
          <p:cNvPr id="11" name="Прямая соединительная линия 10">
            <a:extLst>
              <a:ext uri="{FF2B5EF4-FFF2-40B4-BE49-F238E27FC236}">
                <a16:creationId xmlns:a16="http://schemas.microsoft.com/office/drawing/2014/main" id="{2B76AF3A-96E1-FBE2-1D65-244BF51B29F1}"/>
              </a:ext>
            </a:extLst>
          </p:cNvPr>
          <p:cNvCxnSpPr>
            <a:cxnSpLocks/>
          </p:cNvCxnSpPr>
          <p:nvPr/>
        </p:nvCxnSpPr>
        <p:spPr>
          <a:xfrm flipH="1">
            <a:off x="8620543" y="1420894"/>
            <a:ext cx="419020" cy="8771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058C0C67-1941-EE10-BACA-10B56978170C}"/>
              </a:ext>
            </a:extLst>
          </p:cNvPr>
          <p:cNvCxnSpPr>
            <a:cxnSpLocks/>
          </p:cNvCxnSpPr>
          <p:nvPr/>
        </p:nvCxnSpPr>
        <p:spPr>
          <a:xfrm flipH="1">
            <a:off x="9549973" y="1059053"/>
            <a:ext cx="141819" cy="12668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FF40D640-D55C-8E44-9B46-442DB709B824}"/>
              </a:ext>
            </a:extLst>
          </p:cNvPr>
          <p:cNvCxnSpPr>
            <a:cxnSpLocks/>
          </p:cNvCxnSpPr>
          <p:nvPr/>
        </p:nvCxnSpPr>
        <p:spPr>
          <a:xfrm>
            <a:off x="10238866" y="944467"/>
            <a:ext cx="442431" cy="1152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B986955-D89A-2F27-90B2-9091A1577BF6}"/>
              </a:ext>
            </a:extLst>
          </p:cNvPr>
          <p:cNvSpPr txBox="1"/>
          <p:nvPr/>
        </p:nvSpPr>
        <p:spPr>
          <a:xfrm>
            <a:off x="8236885" y="2365483"/>
            <a:ext cx="647934" cy="369332"/>
          </a:xfrm>
          <a:prstGeom prst="rect">
            <a:avLst/>
          </a:prstGeom>
          <a:noFill/>
        </p:spPr>
        <p:txBody>
          <a:bodyPr wrap="square" rtlCol="0">
            <a:spAutoFit/>
          </a:bodyPr>
          <a:lstStyle/>
          <a:p>
            <a:r>
              <a:rPr lang="en-US" b="1" dirty="0">
                <a:latin typeface="Century Gothic" panose="020B0502020202020204" pitchFamily="34" charset="0"/>
                <a:cs typeface="Arial" panose="020B0604020202020204" pitchFamily="34" charset="0"/>
              </a:rPr>
              <a:t>RMS</a:t>
            </a:r>
            <a:endParaRPr lang="ru-RU" b="1" dirty="0">
              <a:latin typeface="Century Gothic" panose="020B0502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07BF9E2-C473-ACAE-084B-CCE3A1E3B5C3}"/>
              </a:ext>
            </a:extLst>
          </p:cNvPr>
          <p:cNvSpPr txBox="1"/>
          <p:nvPr/>
        </p:nvSpPr>
        <p:spPr>
          <a:xfrm>
            <a:off x="9201159" y="2392194"/>
            <a:ext cx="582211" cy="369332"/>
          </a:xfrm>
          <a:prstGeom prst="rect">
            <a:avLst/>
          </a:prstGeom>
          <a:noFill/>
        </p:spPr>
        <p:txBody>
          <a:bodyPr wrap="square" rtlCol="0">
            <a:spAutoFit/>
          </a:bodyPr>
          <a:lstStyle/>
          <a:p>
            <a:r>
              <a:rPr lang="en-US" b="1" dirty="0">
                <a:latin typeface="Century Gothic" panose="020B0502020202020204" pitchFamily="34" charset="0"/>
                <a:cs typeface="Arial" panose="020B0604020202020204" pitchFamily="34" charset="0"/>
              </a:rPr>
              <a:t>SVZ</a:t>
            </a:r>
            <a:endParaRPr lang="ru-RU" b="1" dirty="0">
              <a:latin typeface="Century Gothic" panose="020B0502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407C745-3AB2-E718-1EEF-BA211A2B284A}"/>
              </a:ext>
            </a:extLst>
          </p:cNvPr>
          <p:cNvSpPr txBox="1"/>
          <p:nvPr/>
        </p:nvSpPr>
        <p:spPr>
          <a:xfrm>
            <a:off x="10471785" y="2141269"/>
            <a:ext cx="614271" cy="369332"/>
          </a:xfrm>
          <a:prstGeom prst="rect">
            <a:avLst/>
          </a:prstGeom>
          <a:noFill/>
        </p:spPr>
        <p:txBody>
          <a:bodyPr wrap="square" rtlCol="0">
            <a:spAutoFit/>
          </a:bodyPr>
          <a:lstStyle/>
          <a:p>
            <a:r>
              <a:rPr lang="en-US" b="1" dirty="0">
                <a:latin typeface="Century Gothic" panose="020B0502020202020204" pitchFamily="34" charset="0"/>
                <a:cs typeface="Arial" panose="020B0604020202020204" pitchFamily="34" charset="0"/>
              </a:rPr>
              <a:t>SGZ</a:t>
            </a:r>
            <a:endParaRPr lang="ru-RU" b="1" dirty="0">
              <a:latin typeface="Century Gothic" panose="020B0502020202020204" pitchFamily="34" charset="0"/>
              <a:cs typeface="Arial" panose="020B0604020202020204" pitchFamily="34" charset="0"/>
            </a:endParaRPr>
          </a:p>
        </p:txBody>
      </p:sp>
      <p:pic>
        <p:nvPicPr>
          <p:cNvPr id="17" name="Рисунок 16">
            <a:extLst>
              <a:ext uri="{FF2B5EF4-FFF2-40B4-BE49-F238E27FC236}">
                <a16:creationId xmlns:a16="http://schemas.microsoft.com/office/drawing/2014/main" id="{FEDB60D8-A255-63CD-6BB7-A5C1F9331A1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36939" y="2101763"/>
            <a:ext cx="1829437" cy="1372078"/>
          </a:xfrm>
          <a:prstGeom prst="rect">
            <a:avLst/>
          </a:prstGeom>
        </p:spPr>
      </p:pic>
      <p:pic>
        <p:nvPicPr>
          <p:cNvPr id="18" name="Рисунок 17">
            <a:extLst>
              <a:ext uri="{FF2B5EF4-FFF2-40B4-BE49-F238E27FC236}">
                <a16:creationId xmlns:a16="http://schemas.microsoft.com/office/drawing/2014/main" id="{A7591CCC-91FC-221C-6D38-6DA90E05CE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2557" y="4119683"/>
            <a:ext cx="1843786" cy="1382839"/>
          </a:xfrm>
          <a:prstGeom prst="rect">
            <a:avLst/>
          </a:prstGeom>
        </p:spPr>
      </p:pic>
      <p:pic>
        <p:nvPicPr>
          <p:cNvPr id="19" name="Рисунок 18">
            <a:extLst>
              <a:ext uri="{FF2B5EF4-FFF2-40B4-BE49-F238E27FC236}">
                <a16:creationId xmlns:a16="http://schemas.microsoft.com/office/drawing/2014/main" id="{ED627797-EE36-A77A-2BB3-6DFE9480D084}"/>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6232" y="2060183"/>
            <a:ext cx="1829437" cy="1372078"/>
          </a:xfrm>
          <a:prstGeom prst="rect">
            <a:avLst/>
          </a:prstGeom>
        </p:spPr>
      </p:pic>
      <p:pic>
        <p:nvPicPr>
          <p:cNvPr id="20" name="Рисунок 19">
            <a:extLst>
              <a:ext uri="{FF2B5EF4-FFF2-40B4-BE49-F238E27FC236}">
                <a16:creationId xmlns:a16="http://schemas.microsoft.com/office/drawing/2014/main" id="{573FC48B-CE86-310D-86F4-86CE12EE3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922" y="4118804"/>
            <a:ext cx="1829437" cy="1372078"/>
          </a:xfrm>
          <a:prstGeom prst="rect">
            <a:avLst/>
          </a:prstGeom>
        </p:spPr>
      </p:pic>
      <p:sp>
        <p:nvSpPr>
          <p:cNvPr id="21" name="TextBox 20">
            <a:extLst>
              <a:ext uri="{FF2B5EF4-FFF2-40B4-BE49-F238E27FC236}">
                <a16:creationId xmlns:a16="http://schemas.microsoft.com/office/drawing/2014/main" id="{CEE8E771-A7D2-BC2B-2299-E1F17E2576FC}"/>
              </a:ext>
            </a:extLst>
          </p:cNvPr>
          <p:cNvSpPr txBox="1"/>
          <p:nvPr/>
        </p:nvSpPr>
        <p:spPr>
          <a:xfrm>
            <a:off x="946232" y="2120734"/>
            <a:ext cx="582211" cy="369332"/>
          </a:xfrm>
          <a:prstGeom prst="rect">
            <a:avLst/>
          </a:prstGeom>
          <a:noFill/>
        </p:spPr>
        <p:txBody>
          <a:bodyPr wrap="none" rtlCol="0">
            <a:spAutoFit/>
          </a:bodyPr>
          <a:lstStyle/>
          <a:p>
            <a:r>
              <a:rPr lang="en-US" b="1" dirty="0">
                <a:latin typeface="Century Gothic" panose="020B0502020202020204" pitchFamily="34" charset="0"/>
                <a:cs typeface="Arial" panose="020B0604020202020204" pitchFamily="34" charset="0"/>
              </a:rPr>
              <a:t>SVZ</a:t>
            </a:r>
            <a:endParaRPr lang="ru-RU" b="1" dirty="0">
              <a:latin typeface="Century Gothic" panose="020B0502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F589758-F20B-D439-DAC2-253FBD5774CE}"/>
              </a:ext>
            </a:extLst>
          </p:cNvPr>
          <p:cNvSpPr txBox="1"/>
          <p:nvPr/>
        </p:nvSpPr>
        <p:spPr>
          <a:xfrm>
            <a:off x="982266" y="4118804"/>
            <a:ext cx="582211" cy="369332"/>
          </a:xfrm>
          <a:prstGeom prst="rect">
            <a:avLst/>
          </a:prstGeom>
          <a:noFill/>
        </p:spPr>
        <p:txBody>
          <a:bodyPr wrap="none" rtlCol="0">
            <a:spAutoFit/>
          </a:bodyPr>
          <a:lstStyle/>
          <a:p>
            <a:r>
              <a:rPr lang="en-US" b="1" dirty="0">
                <a:latin typeface="Century Gothic" panose="020B0502020202020204" pitchFamily="34" charset="0"/>
                <a:cs typeface="Arial" panose="020B0604020202020204" pitchFamily="34" charset="0"/>
              </a:rPr>
              <a:t>SVZ</a:t>
            </a:r>
            <a:endParaRPr lang="ru-RU" b="1" dirty="0">
              <a:latin typeface="Century Gothic" panose="020B0502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2F7A1FC-B3A4-6EDC-218A-6ECEDE4E300F}"/>
              </a:ext>
            </a:extLst>
          </p:cNvPr>
          <p:cNvSpPr txBox="1"/>
          <p:nvPr/>
        </p:nvSpPr>
        <p:spPr>
          <a:xfrm>
            <a:off x="3070188" y="4115188"/>
            <a:ext cx="647934" cy="369332"/>
          </a:xfrm>
          <a:prstGeom prst="rect">
            <a:avLst/>
          </a:prstGeom>
          <a:noFill/>
        </p:spPr>
        <p:txBody>
          <a:bodyPr wrap="none" rtlCol="0">
            <a:spAutoFit/>
          </a:bodyPr>
          <a:lstStyle/>
          <a:p>
            <a:r>
              <a:rPr lang="en-US" b="1" dirty="0">
                <a:latin typeface="Century Gothic" panose="020B0502020202020204" pitchFamily="34" charset="0"/>
                <a:cs typeface="Arial" panose="020B0604020202020204" pitchFamily="34" charset="0"/>
              </a:rPr>
              <a:t>RMS</a:t>
            </a:r>
            <a:endParaRPr lang="ru-RU" b="1" dirty="0">
              <a:latin typeface="Century Gothic" panose="020B0502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98791EE-E0CF-1929-A588-53D5A6B78F3A}"/>
              </a:ext>
            </a:extLst>
          </p:cNvPr>
          <p:cNvSpPr txBox="1"/>
          <p:nvPr/>
        </p:nvSpPr>
        <p:spPr>
          <a:xfrm>
            <a:off x="3036940" y="2151677"/>
            <a:ext cx="647934" cy="369332"/>
          </a:xfrm>
          <a:prstGeom prst="rect">
            <a:avLst/>
          </a:prstGeom>
          <a:noFill/>
        </p:spPr>
        <p:txBody>
          <a:bodyPr wrap="none" rtlCol="0">
            <a:spAutoFit/>
          </a:bodyPr>
          <a:lstStyle/>
          <a:p>
            <a:r>
              <a:rPr lang="en-US" b="1" dirty="0">
                <a:latin typeface="Century Gothic" panose="020B0502020202020204" pitchFamily="34" charset="0"/>
                <a:cs typeface="Arial" panose="020B0604020202020204" pitchFamily="34" charset="0"/>
              </a:rPr>
              <a:t>RMS</a:t>
            </a:r>
            <a:endParaRPr lang="ru-RU" b="1" dirty="0">
              <a:latin typeface="Century Gothic" panose="020B0502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EDBF649-8AE0-8D45-1EE2-E59074B96115}"/>
              </a:ext>
            </a:extLst>
          </p:cNvPr>
          <p:cNvSpPr txBox="1"/>
          <p:nvPr/>
        </p:nvSpPr>
        <p:spPr>
          <a:xfrm>
            <a:off x="3490247" y="3673588"/>
            <a:ext cx="990977" cy="369332"/>
          </a:xfrm>
          <a:prstGeom prst="rect">
            <a:avLst/>
          </a:prstGeom>
          <a:noFill/>
        </p:spPr>
        <p:txBody>
          <a:bodyPr wrap="none" rtlCol="0">
            <a:spAutoFit/>
          </a:bodyPr>
          <a:lstStyle/>
          <a:p>
            <a:r>
              <a:rPr lang="en-US" b="1" dirty="0">
                <a:latin typeface="Century Gothic" panose="020B0502020202020204" pitchFamily="34" charset="0"/>
                <a:cs typeface="Arial" panose="020B0604020202020204" pitchFamily="34" charset="0"/>
              </a:rPr>
              <a:t>Protons</a:t>
            </a:r>
            <a:endParaRPr lang="ru-RU" b="1" dirty="0">
              <a:latin typeface="Century Gothic" panose="020B0502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96C12EF-9BB2-D406-CA03-0D6877A9F37A}"/>
              </a:ext>
            </a:extLst>
          </p:cNvPr>
          <p:cNvSpPr txBox="1"/>
          <p:nvPr/>
        </p:nvSpPr>
        <p:spPr>
          <a:xfrm>
            <a:off x="3385753" y="1690184"/>
            <a:ext cx="1005403" cy="369332"/>
          </a:xfrm>
          <a:prstGeom prst="rect">
            <a:avLst/>
          </a:prstGeom>
          <a:noFill/>
        </p:spPr>
        <p:txBody>
          <a:bodyPr wrap="none" rtlCol="0">
            <a:spAutoFit/>
          </a:bodyPr>
          <a:lstStyle/>
          <a:p>
            <a:r>
              <a:rPr lang="en-US" b="1" dirty="0">
                <a:latin typeface="Century Gothic" panose="020B0502020202020204" pitchFamily="34" charset="0"/>
                <a:cs typeface="Arial" panose="020B0604020202020204" pitchFamily="34" charset="0"/>
              </a:rPr>
              <a:t>Control</a:t>
            </a:r>
            <a:endParaRPr lang="ru-RU" b="1" dirty="0">
              <a:latin typeface="Century Gothic" panose="020B0502020202020204" pitchFamily="34" charset="0"/>
              <a:cs typeface="Arial" panose="020B0604020202020204" pitchFamily="34" charset="0"/>
            </a:endParaRPr>
          </a:p>
        </p:txBody>
      </p:sp>
      <p:pic>
        <p:nvPicPr>
          <p:cNvPr id="27" name="Рисунок 26">
            <a:extLst>
              <a:ext uri="{FF2B5EF4-FFF2-40B4-BE49-F238E27FC236}">
                <a16:creationId xmlns:a16="http://schemas.microsoft.com/office/drawing/2014/main" id="{8C1CA22C-96F9-3713-F3ED-2AE15C814113}"/>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42280" y="4070773"/>
            <a:ext cx="1836341" cy="1377255"/>
          </a:xfrm>
          <a:prstGeom prst="rect">
            <a:avLst/>
          </a:prstGeom>
        </p:spPr>
      </p:pic>
      <p:sp>
        <p:nvSpPr>
          <p:cNvPr id="28" name="TextBox 27">
            <a:extLst>
              <a:ext uri="{FF2B5EF4-FFF2-40B4-BE49-F238E27FC236}">
                <a16:creationId xmlns:a16="http://schemas.microsoft.com/office/drawing/2014/main" id="{78EF7C60-C1AB-70BD-C999-E95F0182D1E3}"/>
              </a:ext>
            </a:extLst>
          </p:cNvPr>
          <p:cNvSpPr txBox="1"/>
          <p:nvPr/>
        </p:nvSpPr>
        <p:spPr>
          <a:xfrm>
            <a:off x="5178250" y="4113144"/>
            <a:ext cx="614271" cy="369332"/>
          </a:xfrm>
          <a:prstGeom prst="rect">
            <a:avLst/>
          </a:prstGeom>
          <a:noFill/>
        </p:spPr>
        <p:txBody>
          <a:bodyPr wrap="none" rtlCol="0">
            <a:spAutoFit/>
          </a:bodyPr>
          <a:lstStyle/>
          <a:p>
            <a:r>
              <a:rPr lang="en-US" b="1" dirty="0">
                <a:latin typeface="Century Gothic" panose="020B0502020202020204" pitchFamily="34" charset="0"/>
                <a:cs typeface="Arial" panose="020B0604020202020204" pitchFamily="34" charset="0"/>
              </a:rPr>
              <a:t>SGZ</a:t>
            </a:r>
            <a:endParaRPr lang="ru-RU" b="1" dirty="0">
              <a:latin typeface="Century Gothic" panose="020B0502020202020204" pitchFamily="34" charset="0"/>
              <a:cs typeface="Arial" panose="020B0604020202020204" pitchFamily="34" charset="0"/>
            </a:endParaRPr>
          </a:p>
        </p:txBody>
      </p:sp>
      <p:pic>
        <p:nvPicPr>
          <p:cNvPr id="29" name="Рисунок 28">
            <a:extLst>
              <a:ext uri="{FF2B5EF4-FFF2-40B4-BE49-F238E27FC236}">
                <a16:creationId xmlns:a16="http://schemas.microsoft.com/office/drawing/2014/main" id="{85C361EA-E525-9DAF-CAB4-D6C4B42AFE38}"/>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27646" y="2096091"/>
            <a:ext cx="1829437" cy="1372077"/>
          </a:xfrm>
          <a:prstGeom prst="rect">
            <a:avLst/>
          </a:prstGeom>
        </p:spPr>
      </p:pic>
      <p:sp>
        <p:nvSpPr>
          <p:cNvPr id="30" name="TextBox 29">
            <a:extLst>
              <a:ext uri="{FF2B5EF4-FFF2-40B4-BE49-F238E27FC236}">
                <a16:creationId xmlns:a16="http://schemas.microsoft.com/office/drawing/2014/main" id="{AD80B54E-423E-878D-BB47-8D5D670761F3}"/>
              </a:ext>
            </a:extLst>
          </p:cNvPr>
          <p:cNvSpPr txBox="1"/>
          <p:nvPr/>
        </p:nvSpPr>
        <p:spPr>
          <a:xfrm>
            <a:off x="5127646" y="2132680"/>
            <a:ext cx="614271" cy="369332"/>
          </a:xfrm>
          <a:prstGeom prst="rect">
            <a:avLst/>
          </a:prstGeom>
          <a:noFill/>
        </p:spPr>
        <p:txBody>
          <a:bodyPr wrap="none" rtlCol="0">
            <a:spAutoFit/>
          </a:bodyPr>
          <a:lstStyle/>
          <a:p>
            <a:r>
              <a:rPr lang="en-US" b="1" dirty="0">
                <a:latin typeface="Century Gothic" panose="020B0502020202020204" pitchFamily="34" charset="0"/>
                <a:cs typeface="Arial" panose="020B0604020202020204" pitchFamily="34" charset="0"/>
              </a:rPr>
              <a:t>SGZ</a:t>
            </a:r>
            <a:endParaRPr lang="ru-RU" b="1" dirty="0">
              <a:latin typeface="Century Gothic" panose="020B0502020202020204" pitchFamily="34" charset="0"/>
              <a:cs typeface="Arial" panose="020B0604020202020204" pitchFamily="34" charset="0"/>
            </a:endParaRPr>
          </a:p>
        </p:txBody>
      </p:sp>
      <p:pic>
        <p:nvPicPr>
          <p:cNvPr id="31" name="Рисунок 30">
            <a:extLst>
              <a:ext uri="{FF2B5EF4-FFF2-40B4-BE49-F238E27FC236}">
                <a16:creationId xmlns:a16="http://schemas.microsoft.com/office/drawing/2014/main" id="{034A05EC-F651-3801-21A9-741C6995A2A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59107" y="3261847"/>
            <a:ext cx="3523157" cy="3127298"/>
          </a:xfrm>
          <a:prstGeom prst="rect">
            <a:avLst/>
          </a:prstGeom>
        </p:spPr>
      </p:pic>
    </p:spTree>
    <p:extLst>
      <p:ext uri="{BB962C8B-B14F-4D97-AF65-F5344CB8AC3E}">
        <p14:creationId xmlns:p14="http://schemas.microsoft.com/office/powerpoint/2010/main" val="4257657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61ED-B2C6-76F6-ECA6-B7164A0361E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AD09E7-4756-E823-3991-CE75DDD7CB1B}"/>
              </a:ext>
            </a:extLst>
          </p:cNvPr>
          <p:cNvSpPr>
            <a:spLocks noGrp="1"/>
          </p:cNvSpPr>
          <p:nvPr>
            <p:ph type="title"/>
          </p:nvPr>
        </p:nvSpPr>
        <p:spPr/>
        <p:txBody>
          <a:bodyPr>
            <a:normAutofit/>
          </a:bodyPr>
          <a:lstStyle/>
          <a:p>
            <a:pPr algn="ctr"/>
            <a:r>
              <a:rPr lang="en" sz="3200" dirty="0">
                <a:latin typeface="Century Gothic" panose="020B0502020202020204" pitchFamily="34" charset="0"/>
              </a:rPr>
              <a:t>5. Histology</a:t>
            </a:r>
            <a:endParaRPr lang="ru-RU" sz="3200" dirty="0">
              <a:latin typeface="Century Gothic" panose="020B0502020202020204" pitchFamily="34" charset="0"/>
            </a:endParaRPr>
          </a:p>
        </p:txBody>
      </p:sp>
      <p:pic>
        <p:nvPicPr>
          <p:cNvPr id="5" name="Рисунок 4">
            <a:extLst>
              <a:ext uri="{FF2B5EF4-FFF2-40B4-BE49-F238E27FC236}">
                <a16:creationId xmlns:a16="http://schemas.microsoft.com/office/drawing/2014/main" id="{A1C8E3B2-0ED8-17C2-4D64-0C34F3BB64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336029" y="2466798"/>
            <a:ext cx="2424634" cy="1818476"/>
          </a:xfrm>
          <a:prstGeom prst="rect">
            <a:avLst/>
          </a:prstGeom>
        </p:spPr>
      </p:pic>
      <p:pic>
        <p:nvPicPr>
          <p:cNvPr id="7" name="Рисунок 6">
            <a:extLst>
              <a:ext uri="{FF2B5EF4-FFF2-40B4-BE49-F238E27FC236}">
                <a16:creationId xmlns:a16="http://schemas.microsoft.com/office/drawing/2014/main" id="{322BD4B4-40A2-DD0E-D832-46F6EF1C6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196833" y="2466797"/>
            <a:ext cx="2424634" cy="1818476"/>
          </a:xfrm>
          <a:prstGeom prst="rect">
            <a:avLst/>
          </a:prstGeom>
        </p:spPr>
      </p:pic>
      <p:pic>
        <p:nvPicPr>
          <p:cNvPr id="9" name="Рисунок 8">
            <a:extLst>
              <a:ext uri="{FF2B5EF4-FFF2-40B4-BE49-F238E27FC236}">
                <a16:creationId xmlns:a16="http://schemas.microsoft.com/office/drawing/2014/main" id="{2C436E03-6343-2557-E1D0-019D178A4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475225" y="2466798"/>
            <a:ext cx="2424634" cy="1818476"/>
          </a:xfrm>
          <a:prstGeom prst="rect">
            <a:avLst/>
          </a:prstGeom>
        </p:spPr>
      </p:pic>
      <p:pic>
        <p:nvPicPr>
          <p:cNvPr id="10" name="Рисунок 9">
            <a:extLst>
              <a:ext uri="{FF2B5EF4-FFF2-40B4-BE49-F238E27FC236}">
                <a16:creationId xmlns:a16="http://schemas.microsoft.com/office/drawing/2014/main" id="{843CF475-04D1-6C18-BDC6-A56C4FDD6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14421" y="2466797"/>
            <a:ext cx="2424634" cy="1818476"/>
          </a:xfrm>
          <a:prstGeom prst="rect">
            <a:avLst/>
          </a:prstGeom>
        </p:spPr>
      </p:pic>
      <p:pic>
        <p:nvPicPr>
          <p:cNvPr id="11" name="Рисунок 10">
            <a:extLst>
              <a:ext uri="{FF2B5EF4-FFF2-40B4-BE49-F238E27FC236}">
                <a16:creationId xmlns:a16="http://schemas.microsoft.com/office/drawing/2014/main" id="{D89876BA-17A3-9366-7DC4-33C414D0CE96}"/>
              </a:ext>
            </a:extLst>
          </p:cNvPr>
          <p:cNvPicPr>
            <a:picLocks noChangeAspect="1"/>
          </p:cNvPicPr>
          <p:nvPr/>
        </p:nvPicPr>
        <p:blipFill>
          <a:blip r:embed="rId6"/>
          <a:stretch>
            <a:fillRect/>
          </a:stretch>
        </p:blipFill>
        <p:spPr>
          <a:xfrm>
            <a:off x="8578674" y="1871331"/>
            <a:ext cx="3584886" cy="3533764"/>
          </a:xfrm>
          <a:prstGeom prst="rect">
            <a:avLst/>
          </a:prstGeom>
        </p:spPr>
      </p:pic>
      <p:sp>
        <p:nvSpPr>
          <p:cNvPr id="12" name="TextBox 11">
            <a:extLst>
              <a:ext uri="{FF2B5EF4-FFF2-40B4-BE49-F238E27FC236}">
                <a16:creationId xmlns:a16="http://schemas.microsoft.com/office/drawing/2014/main" id="{3D510BFA-B3A5-0882-52EF-E4BC88F5E73A}"/>
              </a:ext>
            </a:extLst>
          </p:cNvPr>
          <p:cNvSpPr txBox="1"/>
          <p:nvPr/>
        </p:nvSpPr>
        <p:spPr>
          <a:xfrm>
            <a:off x="917500" y="1802492"/>
            <a:ext cx="1649811" cy="307777"/>
          </a:xfrm>
          <a:prstGeom prst="rect">
            <a:avLst/>
          </a:prstGeom>
          <a:noFill/>
        </p:spPr>
        <p:txBody>
          <a:bodyPr wrap="none" rtlCol="0">
            <a:spAutoFit/>
          </a:bodyPr>
          <a:lstStyle/>
          <a:p>
            <a:r>
              <a:rPr lang="en-US" sz="1400" dirty="0">
                <a:latin typeface="Century Gothic" panose="020B0502020202020204" pitchFamily="34" charset="0"/>
              </a:rPr>
              <a:t>Negative control</a:t>
            </a:r>
            <a:endParaRPr lang="ru-RU" sz="1400" dirty="0">
              <a:latin typeface="Century Gothic" panose="020B0502020202020204" pitchFamily="34" charset="0"/>
            </a:endParaRPr>
          </a:p>
        </p:txBody>
      </p:sp>
      <p:sp>
        <p:nvSpPr>
          <p:cNvPr id="13" name="TextBox 12">
            <a:extLst>
              <a:ext uri="{FF2B5EF4-FFF2-40B4-BE49-F238E27FC236}">
                <a16:creationId xmlns:a16="http://schemas.microsoft.com/office/drawing/2014/main" id="{C268F697-E578-5145-8B1A-874139AC1BFE}"/>
              </a:ext>
            </a:extLst>
          </p:cNvPr>
          <p:cNvSpPr txBox="1"/>
          <p:nvPr/>
        </p:nvSpPr>
        <p:spPr>
          <a:xfrm>
            <a:off x="3275408" y="1802492"/>
            <a:ext cx="824265" cy="307777"/>
          </a:xfrm>
          <a:prstGeom prst="rect">
            <a:avLst/>
          </a:prstGeom>
          <a:noFill/>
        </p:spPr>
        <p:txBody>
          <a:bodyPr wrap="none" rtlCol="0">
            <a:spAutoFit/>
          </a:bodyPr>
          <a:lstStyle/>
          <a:p>
            <a:r>
              <a:rPr lang="en-US" sz="1400" dirty="0">
                <a:latin typeface="Century Gothic" panose="020B0502020202020204" pitchFamily="34" charset="0"/>
              </a:rPr>
              <a:t>Control</a:t>
            </a:r>
            <a:endParaRPr lang="ru-RU" sz="1400" dirty="0">
              <a:latin typeface="Century Gothic" panose="020B0502020202020204" pitchFamily="34" charset="0"/>
            </a:endParaRPr>
          </a:p>
        </p:txBody>
      </p:sp>
      <p:sp>
        <p:nvSpPr>
          <p:cNvPr id="14" name="TextBox 13">
            <a:extLst>
              <a:ext uri="{FF2B5EF4-FFF2-40B4-BE49-F238E27FC236}">
                <a16:creationId xmlns:a16="http://schemas.microsoft.com/office/drawing/2014/main" id="{50591437-1F1B-E1BF-9561-6AE29C366117}"/>
              </a:ext>
            </a:extLst>
          </p:cNvPr>
          <p:cNvSpPr txBox="1"/>
          <p:nvPr/>
        </p:nvSpPr>
        <p:spPr>
          <a:xfrm>
            <a:off x="5351618" y="1805381"/>
            <a:ext cx="542136" cy="307777"/>
          </a:xfrm>
          <a:prstGeom prst="rect">
            <a:avLst/>
          </a:prstGeom>
          <a:noFill/>
        </p:spPr>
        <p:txBody>
          <a:bodyPr wrap="none" rtlCol="0">
            <a:spAutoFit/>
          </a:bodyPr>
          <a:lstStyle/>
          <a:p>
            <a:r>
              <a:rPr lang="en-US" sz="1400" dirty="0">
                <a:latin typeface="Century Gothic" panose="020B0502020202020204" pitchFamily="34" charset="0"/>
              </a:rPr>
              <a:t>24 h</a:t>
            </a:r>
            <a:endParaRPr lang="ru-RU" sz="1400" dirty="0">
              <a:latin typeface="Century Gothic" panose="020B0502020202020204" pitchFamily="34" charset="0"/>
            </a:endParaRPr>
          </a:p>
        </p:txBody>
      </p:sp>
      <p:sp>
        <p:nvSpPr>
          <p:cNvPr id="15" name="TextBox 14">
            <a:extLst>
              <a:ext uri="{FF2B5EF4-FFF2-40B4-BE49-F238E27FC236}">
                <a16:creationId xmlns:a16="http://schemas.microsoft.com/office/drawing/2014/main" id="{890DD9B5-C7F3-CE6D-359F-3B052439BEFD}"/>
              </a:ext>
            </a:extLst>
          </p:cNvPr>
          <p:cNvSpPr txBox="1"/>
          <p:nvPr/>
        </p:nvSpPr>
        <p:spPr>
          <a:xfrm>
            <a:off x="7187775" y="1802491"/>
            <a:ext cx="542136" cy="307777"/>
          </a:xfrm>
          <a:prstGeom prst="rect">
            <a:avLst/>
          </a:prstGeom>
          <a:noFill/>
        </p:spPr>
        <p:txBody>
          <a:bodyPr wrap="none" rtlCol="0">
            <a:spAutoFit/>
          </a:bodyPr>
          <a:lstStyle/>
          <a:p>
            <a:r>
              <a:rPr lang="en-US" sz="1400" dirty="0">
                <a:latin typeface="Century Gothic" panose="020B0502020202020204" pitchFamily="34" charset="0"/>
              </a:rPr>
              <a:t>48 h</a:t>
            </a:r>
            <a:endParaRPr lang="ru-RU" sz="1400" dirty="0">
              <a:latin typeface="Century Gothic" panose="020B0502020202020204" pitchFamily="34" charset="0"/>
            </a:endParaRPr>
          </a:p>
        </p:txBody>
      </p:sp>
      <p:sp>
        <p:nvSpPr>
          <p:cNvPr id="16" name="TextBox 15">
            <a:extLst>
              <a:ext uri="{FF2B5EF4-FFF2-40B4-BE49-F238E27FC236}">
                <a16:creationId xmlns:a16="http://schemas.microsoft.com/office/drawing/2014/main" id="{5EA5FFFA-B8AF-BEB9-AE84-6149E196163B}"/>
              </a:ext>
            </a:extLst>
          </p:cNvPr>
          <p:cNvSpPr txBox="1"/>
          <p:nvPr/>
        </p:nvSpPr>
        <p:spPr>
          <a:xfrm>
            <a:off x="3371117" y="4708926"/>
            <a:ext cx="1128835" cy="307777"/>
          </a:xfrm>
          <a:prstGeom prst="rect">
            <a:avLst/>
          </a:prstGeom>
          <a:noFill/>
        </p:spPr>
        <p:txBody>
          <a:bodyPr wrap="none" rtlCol="0">
            <a:spAutoFit/>
          </a:bodyPr>
          <a:lstStyle/>
          <a:p>
            <a:r>
              <a:rPr lang="en-US" sz="1400" dirty="0">
                <a:latin typeface="Century Gothic" panose="020B0502020202020204" pitchFamily="34" charset="0"/>
              </a:rPr>
              <a:t>OD = 0.218</a:t>
            </a:r>
            <a:endParaRPr lang="ru-RU" sz="1400" dirty="0">
              <a:latin typeface="Century Gothic" panose="020B0502020202020204" pitchFamily="34" charset="0"/>
            </a:endParaRPr>
          </a:p>
        </p:txBody>
      </p:sp>
      <p:sp>
        <p:nvSpPr>
          <p:cNvPr id="17" name="TextBox 16">
            <a:extLst>
              <a:ext uri="{FF2B5EF4-FFF2-40B4-BE49-F238E27FC236}">
                <a16:creationId xmlns:a16="http://schemas.microsoft.com/office/drawing/2014/main" id="{BCF82E4A-8703-CD85-0DD2-3A795F4D5DC1}"/>
              </a:ext>
            </a:extLst>
          </p:cNvPr>
          <p:cNvSpPr txBox="1"/>
          <p:nvPr/>
        </p:nvSpPr>
        <p:spPr>
          <a:xfrm>
            <a:off x="4967165" y="4708925"/>
            <a:ext cx="1128835" cy="307777"/>
          </a:xfrm>
          <a:prstGeom prst="rect">
            <a:avLst/>
          </a:prstGeom>
          <a:noFill/>
        </p:spPr>
        <p:txBody>
          <a:bodyPr wrap="none" rtlCol="0">
            <a:spAutoFit/>
          </a:bodyPr>
          <a:lstStyle/>
          <a:p>
            <a:r>
              <a:rPr lang="en-US" sz="1400" dirty="0">
                <a:latin typeface="Century Gothic" panose="020B0502020202020204" pitchFamily="34" charset="0"/>
              </a:rPr>
              <a:t>OD = 0.301</a:t>
            </a:r>
            <a:endParaRPr lang="ru-RU" sz="1400" dirty="0">
              <a:latin typeface="Century Gothic" panose="020B0502020202020204" pitchFamily="34" charset="0"/>
            </a:endParaRPr>
          </a:p>
        </p:txBody>
      </p:sp>
      <p:sp>
        <p:nvSpPr>
          <p:cNvPr id="18" name="TextBox 17">
            <a:extLst>
              <a:ext uri="{FF2B5EF4-FFF2-40B4-BE49-F238E27FC236}">
                <a16:creationId xmlns:a16="http://schemas.microsoft.com/office/drawing/2014/main" id="{17D58603-428C-75E0-BAD7-66B26A9A3A33}"/>
              </a:ext>
            </a:extLst>
          </p:cNvPr>
          <p:cNvSpPr txBox="1"/>
          <p:nvPr/>
        </p:nvSpPr>
        <p:spPr>
          <a:xfrm>
            <a:off x="6944763" y="4708925"/>
            <a:ext cx="1128835" cy="307777"/>
          </a:xfrm>
          <a:prstGeom prst="rect">
            <a:avLst/>
          </a:prstGeom>
          <a:noFill/>
        </p:spPr>
        <p:txBody>
          <a:bodyPr wrap="none" rtlCol="0">
            <a:spAutoFit/>
          </a:bodyPr>
          <a:lstStyle/>
          <a:p>
            <a:r>
              <a:rPr lang="en-US" sz="1400" dirty="0">
                <a:latin typeface="Century Gothic" panose="020B0502020202020204" pitchFamily="34" charset="0"/>
              </a:rPr>
              <a:t>OD = 0.176</a:t>
            </a:r>
            <a:endParaRPr lang="ru-RU" sz="1400" dirty="0">
              <a:latin typeface="Century Gothic" panose="020B0502020202020204" pitchFamily="34" charset="0"/>
            </a:endParaRPr>
          </a:p>
        </p:txBody>
      </p:sp>
      <p:sp>
        <p:nvSpPr>
          <p:cNvPr id="19" name="Прямоугольник 18">
            <a:extLst>
              <a:ext uri="{FF2B5EF4-FFF2-40B4-BE49-F238E27FC236}">
                <a16:creationId xmlns:a16="http://schemas.microsoft.com/office/drawing/2014/main" id="{FFCD014E-B4CF-D105-0E59-EF6C756EEFEF}"/>
              </a:ext>
            </a:extLst>
          </p:cNvPr>
          <p:cNvSpPr/>
          <p:nvPr/>
        </p:nvSpPr>
        <p:spPr>
          <a:xfrm>
            <a:off x="699541" y="5138631"/>
            <a:ext cx="7879133" cy="1077218"/>
          </a:xfrm>
          <a:prstGeom prst="rect">
            <a:avLst/>
          </a:prstGeom>
        </p:spPr>
        <p:txBody>
          <a:bodyPr wrap="square">
            <a:spAutoFit/>
          </a:bodyPr>
          <a:lstStyle/>
          <a:p>
            <a:pPr algn="ctr"/>
            <a:r>
              <a:rPr lang="en" sz="1600" dirty="0">
                <a:latin typeface="Century Gothic" panose="020B0502020202020204" pitchFamily="34" charset="0"/>
              </a:rPr>
              <a:t>Fig. Micrographs of histological sections of the rat small intestine after proton irradiation at a dose of 3 G. Immunohistochemical staining for </a:t>
            </a:r>
            <a:r>
              <a:rPr lang="en" sz="1600" dirty="0" err="1">
                <a:latin typeface="Century Gothic" panose="020B0502020202020204" pitchFamily="34" charset="0"/>
              </a:rPr>
              <a:t>zonulin</a:t>
            </a:r>
            <a:r>
              <a:rPr lang="en" sz="1600" dirty="0">
                <a:latin typeface="Century Gothic" panose="020B0502020202020204" pitchFamily="34" charset="0"/>
              </a:rPr>
              <a:t> (DAB). The concentration of primary antibodies is 1:50. Counter–staining - Hematoxylin.</a:t>
            </a:r>
            <a:endParaRPr lang="ru-RU" sz="16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9228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19F998-47ED-4532-90ED-5DD7189E9881}"/>
              </a:ext>
            </a:extLst>
          </p:cNvPr>
          <p:cNvSpPr>
            <a:spLocks noGrp="1"/>
          </p:cNvSpPr>
          <p:nvPr>
            <p:ph type="title"/>
          </p:nvPr>
        </p:nvSpPr>
        <p:spPr>
          <a:xfrm>
            <a:off x="1029760" y="113394"/>
            <a:ext cx="10515600" cy="1325563"/>
          </a:xfrm>
        </p:spPr>
        <p:txBody>
          <a:bodyPr/>
          <a:lstStyle/>
          <a:p>
            <a:pPr algn="ctr"/>
            <a:r>
              <a:rPr lang="en-US" dirty="0">
                <a:latin typeface="Century Gothic" panose="020B0502020202020204" pitchFamily="34" charset="0"/>
              </a:rPr>
              <a:t>Conclusions</a:t>
            </a:r>
            <a:endParaRPr lang="ru-RU" dirty="0">
              <a:latin typeface="Century Gothic" panose="020B0502020202020204" pitchFamily="34" charset="0"/>
            </a:endParaRPr>
          </a:p>
        </p:txBody>
      </p:sp>
      <p:sp>
        <p:nvSpPr>
          <p:cNvPr id="4" name="Объект 2">
            <a:extLst>
              <a:ext uri="{FF2B5EF4-FFF2-40B4-BE49-F238E27FC236}">
                <a16:creationId xmlns:a16="http://schemas.microsoft.com/office/drawing/2014/main" id="{25CB7FBB-8D0C-4D44-92AC-F99DDF4DE561}"/>
              </a:ext>
            </a:extLst>
          </p:cNvPr>
          <p:cNvSpPr>
            <a:spLocks noGrp="1"/>
          </p:cNvSpPr>
          <p:nvPr>
            <p:ph idx="1"/>
          </p:nvPr>
        </p:nvSpPr>
        <p:spPr>
          <a:xfrm>
            <a:off x="838200" y="1310915"/>
            <a:ext cx="10515600" cy="5134469"/>
          </a:xfrm>
        </p:spPr>
        <p:txBody>
          <a:bodyPr>
            <a:normAutofit fontScale="77500" lnSpcReduction="20000"/>
          </a:bodyPr>
          <a:lstStyle/>
          <a:p>
            <a:pPr marL="457200" indent="-457200">
              <a:lnSpc>
                <a:spcPct val="150000"/>
              </a:lnSpc>
              <a:spcAft>
                <a:spcPts val="800"/>
              </a:spcAft>
              <a:buAutoNum type="arabicPeriod"/>
            </a:pPr>
            <a:r>
              <a:rPr lang="en" sz="1900" dirty="0">
                <a:latin typeface="Century Gothic" panose="020B0502020202020204" pitchFamily="34" charset="0"/>
                <a:ea typeface="Calibri" panose="020F0502020204030204" pitchFamily="34" charset="0"/>
                <a:cs typeface="Times New Roman" panose="02020603050405020304" pitchFamily="18" charset="0"/>
              </a:rPr>
              <a:t>The irradiated animals performed the navigation task much worse and within 2 months they developed a deficit in spatial memory.</a:t>
            </a:r>
          </a:p>
          <a:p>
            <a:pPr marL="457200" indent="-457200">
              <a:lnSpc>
                <a:spcPct val="150000"/>
              </a:lnSpc>
              <a:spcAft>
                <a:spcPts val="800"/>
              </a:spcAft>
              <a:buAutoNum type="arabicPeriod"/>
            </a:pPr>
            <a:r>
              <a:rPr lang="en" sz="1900" dirty="0">
                <a:latin typeface="Century Gothic" panose="020B0502020202020204" pitchFamily="34" charset="0"/>
                <a:ea typeface="Calibri" panose="020F0502020204030204" pitchFamily="34" charset="0"/>
                <a:cs typeface="Times New Roman" panose="02020603050405020304" pitchFamily="18" charset="0"/>
              </a:rPr>
              <a:t>An analysis of the number of studies of mink in an Open field on day 27 in irradiated animals showed an increase in this indicator. </a:t>
            </a:r>
          </a:p>
          <a:p>
            <a:pPr marL="457200" indent="-457200">
              <a:lnSpc>
                <a:spcPct val="150000"/>
              </a:lnSpc>
              <a:spcAft>
                <a:spcPts val="800"/>
              </a:spcAft>
              <a:buAutoNum type="arabicPeriod"/>
            </a:pPr>
            <a:r>
              <a:rPr lang="en" sz="1900" dirty="0">
                <a:latin typeface="Century Gothic" panose="020B0502020202020204" pitchFamily="34" charset="0"/>
                <a:ea typeface="Calibri" panose="020F0502020204030204" pitchFamily="34" charset="0"/>
                <a:cs typeface="Times New Roman" panose="02020603050405020304" pitchFamily="18" charset="0"/>
              </a:rPr>
              <a:t>At 90 degrees after irradiation, thymus dystrophy was observed as a tendency in irradiated animals.  </a:t>
            </a:r>
          </a:p>
          <a:p>
            <a:pPr marL="457200" indent="-457200">
              <a:lnSpc>
                <a:spcPct val="150000"/>
              </a:lnSpc>
              <a:spcAft>
                <a:spcPts val="800"/>
              </a:spcAft>
              <a:buAutoNum type="arabicPeriod"/>
            </a:pPr>
            <a:r>
              <a:rPr lang="en" sz="1900" dirty="0">
                <a:latin typeface="Century Gothic" panose="020B0502020202020204" pitchFamily="34" charset="0"/>
                <a:ea typeface="Calibri" panose="020F0502020204030204" pitchFamily="34" charset="0"/>
                <a:cs typeface="Times New Roman" panose="02020603050405020304" pitchFamily="18" charset="0"/>
              </a:rPr>
              <a:t>Total proton irradiation at a dose of 3 Gy leads to a decrease in the learning ability of rats in the Morris test, a pronounced predominance of non-hippocampal-dependent behavioral strategies on the 90th day after irradiation.</a:t>
            </a:r>
          </a:p>
          <a:p>
            <a:pPr marL="457200" indent="-457200">
              <a:lnSpc>
                <a:spcPct val="150000"/>
              </a:lnSpc>
              <a:spcAft>
                <a:spcPts val="800"/>
              </a:spcAft>
              <a:buAutoNum type="arabicPeriod"/>
            </a:pPr>
            <a:r>
              <a:rPr lang="en" sz="1900" dirty="0">
                <a:latin typeface="Century Gothic" panose="020B0502020202020204" pitchFamily="34" charset="0"/>
                <a:ea typeface="Calibri" panose="020F0502020204030204" pitchFamily="34" charset="0"/>
                <a:cs typeface="Times New Roman" panose="02020603050405020304" pitchFamily="18" charset="0"/>
              </a:rPr>
              <a:t>Apoptotic death in the neurogenic niches of the brain is observed 4 and 24 hours after irradiation, which has different dynamics. </a:t>
            </a:r>
          </a:p>
          <a:p>
            <a:pPr marL="457200" indent="-457200">
              <a:lnSpc>
                <a:spcPct val="150000"/>
              </a:lnSpc>
              <a:spcAft>
                <a:spcPts val="800"/>
              </a:spcAft>
              <a:buAutoNum type="arabicPeriod"/>
            </a:pPr>
            <a:r>
              <a:rPr lang="en" sz="1900" dirty="0">
                <a:latin typeface="Century Gothic" panose="020B0502020202020204" pitchFamily="34" charset="0"/>
                <a:ea typeface="Calibri" panose="020F0502020204030204" pitchFamily="34" charset="0"/>
                <a:cs typeface="Times New Roman" panose="02020603050405020304" pitchFamily="18" charset="0"/>
              </a:rPr>
              <a:t>Early changes in the small intestine are characterized by marked </a:t>
            </a:r>
            <a:r>
              <a:rPr lang="en" sz="1900" dirty="0" err="1">
                <a:latin typeface="Century Gothic" panose="020B0502020202020204" pitchFamily="34" charset="0"/>
                <a:ea typeface="Calibri" panose="020F0502020204030204" pitchFamily="34" charset="0"/>
                <a:cs typeface="Times New Roman" panose="02020603050405020304" pitchFamily="18" charset="0"/>
              </a:rPr>
              <a:t>apaptotic</a:t>
            </a:r>
            <a:r>
              <a:rPr lang="en" sz="1900" dirty="0">
                <a:latin typeface="Century Gothic" panose="020B0502020202020204" pitchFamily="34" charset="0"/>
                <a:ea typeface="Calibri" panose="020F0502020204030204" pitchFamily="34" charset="0"/>
                <a:cs typeface="Times New Roman" panose="02020603050405020304" pitchFamily="18" charset="0"/>
              </a:rPr>
              <a:t> death 4 hours after irradiation (crypts and Peyer's plaques), infiltration of immune system cells, and increased </a:t>
            </a:r>
            <a:r>
              <a:rPr lang="en" sz="1900" dirty="0" err="1">
                <a:latin typeface="Century Gothic" panose="020B0502020202020204" pitchFamily="34" charset="0"/>
                <a:ea typeface="Calibri" panose="020F0502020204030204" pitchFamily="34" charset="0"/>
                <a:cs typeface="Times New Roman" panose="02020603050405020304" pitchFamily="18" charset="0"/>
              </a:rPr>
              <a:t>zonulin</a:t>
            </a:r>
            <a:r>
              <a:rPr lang="en" sz="1900" dirty="0">
                <a:latin typeface="Century Gothic" panose="020B0502020202020204" pitchFamily="34" charset="0"/>
                <a:ea typeface="Calibri" panose="020F0502020204030204" pitchFamily="34" charset="0"/>
                <a:cs typeface="Times New Roman" panose="02020603050405020304" pitchFamily="18" charset="0"/>
              </a:rPr>
              <a:t> secretion 24 hours after irradiation.</a:t>
            </a:r>
            <a:endParaRPr lang="ru-RU" sz="19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26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BCCE9D-7ACC-4CA5-9788-CE4ABE27C96F}"/>
              </a:ext>
            </a:extLst>
          </p:cNvPr>
          <p:cNvSpPr>
            <a:spLocks noGrp="1"/>
          </p:cNvSpPr>
          <p:nvPr>
            <p:ph type="title"/>
          </p:nvPr>
        </p:nvSpPr>
        <p:spPr/>
        <p:txBody>
          <a:bodyPr>
            <a:normAutofit/>
          </a:bodyPr>
          <a:lstStyle/>
          <a:p>
            <a:pPr algn="ctr"/>
            <a:r>
              <a:rPr lang="en" sz="3200" dirty="0">
                <a:latin typeface="Century Gothic" panose="020B0502020202020204" pitchFamily="34" charset="0"/>
              </a:rPr>
              <a:t>Thanks for your attention!</a:t>
            </a:r>
            <a:endParaRPr lang="ru-RU" sz="3200" dirty="0">
              <a:latin typeface="Century Gothic" panose="020B0502020202020204" pitchFamily="34" charset="0"/>
            </a:endParaRPr>
          </a:p>
        </p:txBody>
      </p:sp>
      <p:pic>
        <p:nvPicPr>
          <p:cNvPr id="1026" name="Picture 2" descr="Сформированное изображение">
            <a:extLst>
              <a:ext uri="{FF2B5EF4-FFF2-40B4-BE49-F238E27FC236}">
                <a16:creationId xmlns:a16="http://schemas.microsoft.com/office/drawing/2014/main" id="{1C966F2C-5D23-ED27-CDF8-AE29D233A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325832"/>
            <a:ext cx="462915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761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6B5963-B1B2-4550-9712-47584791EA89}"/>
              </a:ext>
            </a:extLst>
          </p:cNvPr>
          <p:cNvSpPr>
            <a:spLocks noGrp="1"/>
          </p:cNvSpPr>
          <p:nvPr>
            <p:ph type="title"/>
          </p:nvPr>
        </p:nvSpPr>
        <p:spPr>
          <a:xfrm>
            <a:off x="838200" y="0"/>
            <a:ext cx="10515600" cy="1325563"/>
          </a:xfrm>
        </p:spPr>
        <p:txBody>
          <a:bodyPr>
            <a:normAutofit/>
          </a:bodyPr>
          <a:lstStyle/>
          <a:p>
            <a:pPr algn="ctr"/>
            <a:r>
              <a:rPr lang="en" sz="3600" dirty="0">
                <a:latin typeface="Century Gothic" panose="020B0502020202020204" pitchFamily="34" charset="0"/>
              </a:rPr>
              <a:t>Relevance of the study</a:t>
            </a:r>
            <a:endParaRPr lang="ru-RU" sz="3600" dirty="0">
              <a:latin typeface="Century Gothic" panose="020B0502020202020204" pitchFamily="34" charset="0"/>
            </a:endParaRPr>
          </a:p>
        </p:txBody>
      </p:sp>
      <p:pic>
        <p:nvPicPr>
          <p:cNvPr id="3" name="Picture 4" descr="https://ars.els-cdn.com/content/image/1-s2.0-S0009279723004428-ga1_lrg.jpg">
            <a:extLst>
              <a:ext uri="{FF2B5EF4-FFF2-40B4-BE49-F238E27FC236}">
                <a16:creationId xmlns:a16="http://schemas.microsoft.com/office/drawing/2014/main" id="{160F5A2B-DBF9-428B-5915-F74FB85F73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687" y="1462667"/>
            <a:ext cx="8413216" cy="37922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142554-524E-F0A0-9401-DEDCE2F64F9A}"/>
              </a:ext>
            </a:extLst>
          </p:cNvPr>
          <p:cNvSpPr txBox="1"/>
          <p:nvPr/>
        </p:nvSpPr>
        <p:spPr>
          <a:xfrm>
            <a:off x="3834090" y="5676635"/>
            <a:ext cx="5292436" cy="769441"/>
          </a:xfrm>
          <a:prstGeom prst="rect">
            <a:avLst/>
          </a:prstGeom>
          <a:noFill/>
        </p:spPr>
        <p:txBody>
          <a:bodyPr wrap="square" rtlCol="0">
            <a:spAutoFit/>
          </a:bodyPr>
          <a:lstStyle/>
          <a:p>
            <a:pPr algn="ctr"/>
            <a:r>
              <a:rPr lang="en-US" sz="1100" i="1" dirty="0" err="1">
                <a:latin typeface="Century Gothic" panose="020B0502020202020204" pitchFamily="34" charset="0"/>
                <a:cs typeface="Arial" panose="020B0604020202020204" pitchFamily="34" charset="0"/>
              </a:rPr>
              <a:t>Venkidesh</a:t>
            </a:r>
            <a:r>
              <a:rPr lang="en-US" sz="1100" i="1" dirty="0">
                <a:latin typeface="Century Gothic" panose="020B0502020202020204" pitchFamily="34" charset="0"/>
                <a:cs typeface="Arial" panose="020B0604020202020204" pitchFamily="34" charset="0"/>
              </a:rPr>
              <a:t> BS, </a:t>
            </a:r>
            <a:r>
              <a:rPr lang="en-US" sz="1100" i="1" dirty="0" err="1">
                <a:latin typeface="Century Gothic" panose="020B0502020202020204" pitchFamily="34" charset="0"/>
                <a:cs typeface="Arial" panose="020B0604020202020204" pitchFamily="34" charset="0"/>
              </a:rPr>
              <a:t>Narasimhamurthy</a:t>
            </a:r>
            <a:r>
              <a:rPr lang="en-US" sz="1100" i="1" dirty="0">
                <a:latin typeface="Century Gothic" panose="020B0502020202020204" pitchFamily="34" charset="0"/>
                <a:cs typeface="Arial" panose="020B0604020202020204" pitchFamily="34" charset="0"/>
              </a:rPr>
              <a:t> RK, Jnana A, et al. Pelvic irradiation induces </a:t>
            </a:r>
            <a:r>
              <a:rPr lang="en-US" sz="1100" i="1" dirty="0" err="1">
                <a:latin typeface="Century Gothic" panose="020B0502020202020204" pitchFamily="34" charset="0"/>
                <a:cs typeface="Arial" panose="020B0604020202020204" pitchFamily="34" charset="0"/>
              </a:rPr>
              <a:t>behavioural</a:t>
            </a:r>
            <a:r>
              <a:rPr lang="en-US" sz="1100" i="1" dirty="0">
                <a:latin typeface="Century Gothic" panose="020B0502020202020204" pitchFamily="34" charset="0"/>
                <a:cs typeface="Arial" panose="020B0604020202020204" pitchFamily="34" charset="0"/>
              </a:rPr>
              <a:t> and neuronal damage through gut dysbiosis in a rat model. Chem Biol Interact. 2023;386:110775. doi:10.1016/j.cbi.2023.110775</a:t>
            </a:r>
            <a:endParaRPr lang="ru-RU" sz="1100" i="1" dirty="0">
              <a:latin typeface="Century Gothic" panose="020B0502020202020204" pitchFamily="34" charset="0"/>
              <a:cs typeface="Arial" panose="020B0604020202020204" pitchFamily="34" charset="0"/>
            </a:endParaRPr>
          </a:p>
          <a:p>
            <a:endParaRPr lang="ru-RU" sz="1100" dirty="0">
              <a:latin typeface="Century Gothic" panose="020B0502020202020204" pitchFamily="34" charset="0"/>
            </a:endParaRPr>
          </a:p>
        </p:txBody>
      </p:sp>
    </p:spTree>
    <p:extLst>
      <p:ext uri="{BB962C8B-B14F-4D97-AF65-F5344CB8AC3E}">
        <p14:creationId xmlns:p14="http://schemas.microsoft.com/office/powerpoint/2010/main" val="88203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BE738A-5E5B-4139-BEA3-533F627EAE6A}"/>
              </a:ext>
            </a:extLst>
          </p:cNvPr>
          <p:cNvSpPr>
            <a:spLocks noGrp="1"/>
          </p:cNvSpPr>
          <p:nvPr>
            <p:ph type="title"/>
          </p:nvPr>
        </p:nvSpPr>
        <p:spPr>
          <a:xfrm>
            <a:off x="838200" y="63284"/>
            <a:ext cx="10515600" cy="1325563"/>
          </a:xfrm>
        </p:spPr>
        <p:txBody>
          <a:bodyPr>
            <a:normAutofit/>
          </a:bodyPr>
          <a:lstStyle/>
          <a:p>
            <a:pPr algn="ctr"/>
            <a:r>
              <a:rPr lang="en-US" sz="3200" dirty="0">
                <a:latin typeface="Century Gothic" panose="020B0502020202020204" pitchFamily="34" charset="0"/>
              </a:rPr>
              <a:t>Aim</a:t>
            </a:r>
            <a:r>
              <a:rPr lang="en" sz="3200" dirty="0">
                <a:latin typeface="Century Gothic" panose="020B0502020202020204" pitchFamily="34" charset="0"/>
              </a:rPr>
              <a:t> and tasks</a:t>
            </a:r>
            <a:endParaRPr lang="ru-RU" sz="3200" dirty="0">
              <a:latin typeface="Century Gothic" panose="020B0502020202020204" pitchFamily="34" charset="0"/>
            </a:endParaRPr>
          </a:p>
        </p:txBody>
      </p:sp>
      <p:sp>
        <p:nvSpPr>
          <p:cNvPr id="3" name="Объект 2">
            <a:extLst>
              <a:ext uri="{FF2B5EF4-FFF2-40B4-BE49-F238E27FC236}">
                <a16:creationId xmlns:a16="http://schemas.microsoft.com/office/drawing/2014/main" id="{25CB7FBB-8D0C-4D44-92AC-F99DDF4DE561}"/>
              </a:ext>
            </a:extLst>
          </p:cNvPr>
          <p:cNvSpPr>
            <a:spLocks noGrp="1"/>
          </p:cNvSpPr>
          <p:nvPr>
            <p:ph idx="1"/>
          </p:nvPr>
        </p:nvSpPr>
        <p:spPr>
          <a:xfrm>
            <a:off x="838200" y="1269352"/>
            <a:ext cx="10515600" cy="5134469"/>
          </a:xfrm>
        </p:spPr>
        <p:txBody>
          <a:bodyPr>
            <a:normAutofit fontScale="77500" lnSpcReduction="20000"/>
          </a:bodyPr>
          <a:lstStyle/>
          <a:p>
            <a:pPr marL="0" indent="0">
              <a:lnSpc>
                <a:spcPct val="150000"/>
              </a:lnSpc>
              <a:spcAft>
                <a:spcPts val="800"/>
              </a:spcAft>
              <a:buNone/>
            </a:pPr>
            <a:r>
              <a:rPr lang="en" sz="1900" u="sng" dirty="0">
                <a:latin typeface="Century Gothic" panose="020B0502020202020204" pitchFamily="34" charset="0"/>
                <a:ea typeface="Calibri" panose="020F0502020204030204" pitchFamily="34" charset="0"/>
                <a:cs typeface="Times New Roman" panose="02020603050405020304" pitchFamily="18" charset="0"/>
              </a:rPr>
              <a:t>Aim</a:t>
            </a:r>
            <a:r>
              <a:rPr lang="ru-RU" sz="1900" u="sng" dirty="0">
                <a:latin typeface="Century Gothic" panose="020B0502020202020204" pitchFamily="34" charset="0"/>
                <a:ea typeface="Calibri" panose="020F0502020204030204" pitchFamily="34" charset="0"/>
                <a:cs typeface="Times New Roman" panose="02020603050405020304" pitchFamily="18" charset="0"/>
              </a:rPr>
              <a:t>:</a:t>
            </a:r>
            <a:r>
              <a:rPr lang="en" sz="1900" dirty="0">
                <a:latin typeface="Century Gothic" panose="020B0502020202020204" pitchFamily="34" charset="0"/>
                <a:ea typeface="Calibri" panose="020F0502020204030204" pitchFamily="34" charset="0"/>
                <a:cs typeface="Times New Roman" panose="02020603050405020304" pitchFamily="18" charset="0"/>
              </a:rPr>
              <a:t>  To conduct a comparative analysis of changes in behavioral reactions and physiological parameters after accelerated proton irradiation. </a:t>
            </a:r>
          </a:p>
          <a:p>
            <a:pPr marL="0" indent="0">
              <a:lnSpc>
                <a:spcPct val="150000"/>
              </a:lnSpc>
              <a:spcAft>
                <a:spcPts val="800"/>
              </a:spcAft>
              <a:buNone/>
            </a:pPr>
            <a:r>
              <a:rPr lang="en" sz="1900" u="sng" dirty="0">
                <a:latin typeface="Century Gothic" panose="020B0502020202020204" pitchFamily="34" charset="0"/>
                <a:ea typeface="Calibri" panose="020F0502020204030204" pitchFamily="34" charset="0"/>
                <a:cs typeface="Times New Roman" panose="02020603050405020304" pitchFamily="18" charset="0"/>
              </a:rPr>
              <a:t>Tasks</a:t>
            </a:r>
            <a:r>
              <a:rPr lang="ru-RU" sz="1900" u="sng" dirty="0">
                <a:latin typeface="Century Gothic" panose="020B0502020202020204" pitchFamily="34" charset="0"/>
                <a:ea typeface="Calibri" panose="020F0502020204030204" pitchFamily="34" charset="0"/>
                <a:cs typeface="Times New Roman" panose="02020603050405020304" pitchFamily="18" charset="0"/>
              </a:rPr>
              <a:t>:</a:t>
            </a:r>
            <a:r>
              <a:rPr lang="en" sz="1900" u="sng" dirty="0">
                <a:latin typeface="Century Gothic" panose="020B0502020202020204" pitchFamily="34" charset="0"/>
                <a:ea typeface="Calibri" panose="020F0502020204030204" pitchFamily="34" charset="0"/>
                <a:cs typeface="Times New Roman" panose="02020603050405020304" pitchFamily="18" charset="0"/>
              </a:rPr>
              <a:t> </a:t>
            </a:r>
          </a:p>
          <a:p>
            <a:pPr marL="0" indent="0">
              <a:lnSpc>
                <a:spcPct val="150000"/>
              </a:lnSpc>
              <a:spcAft>
                <a:spcPts val="800"/>
              </a:spcAft>
              <a:buNone/>
            </a:pPr>
            <a:r>
              <a:rPr lang="ru-RU" sz="1900" dirty="0">
                <a:latin typeface="Century Gothic" panose="020B0502020202020204" pitchFamily="34" charset="0"/>
                <a:ea typeface="Calibri" panose="020F0502020204030204" pitchFamily="34" charset="0"/>
                <a:cs typeface="Times New Roman" panose="02020603050405020304" pitchFamily="18" charset="0"/>
              </a:rPr>
              <a:t>1. </a:t>
            </a:r>
            <a:r>
              <a:rPr lang="en" sz="1900" dirty="0">
                <a:latin typeface="Century Gothic" panose="020B0502020202020204" pitchFamily="34" charset="0"/>
                <a:ea typeface="Calibri" panose="020F0502020204030204" pitchFamily="34" charset="0"/>
                <a:cs typeface="Times New Roman" panose="02020603050405020304" pitchFamily="18" charset="0"/>
              </a:rPr>
              <a:t>Assessment of the behavioral reactions of a control group of rats and a group of rats irradiated with protons at a dose of 3 Gy in the T-maze test system.</a:t>
            </a:r>
          </a:p>
          <a:p>
            <a:pPr marL="0" indent="0">
              <a:lnSpc>
                <a:spcPct val="150000"/>
              </a:lnSpc>
              <a:spcAft>
                <a:spcPts val="800"/>
              </a:spcAft>
              <a:buNone/>
            </a:pPr>
            <a:r>
              <a:rPr lang="ru-RU" sz="1900" dirty="0">
                <a:latin typeface="Century Gothic" panose="020B0502020202020204" pitchFamily="34" charset="0"/>
                <a:ea typeface="Calibri" panose="020F0502020204030204" pitchFamily="34" charset="0"/>
                <a:cs typeface="Times New Roman" panose="02020603050405020304" pitchFamily="18" charset="0"/>
              </a:rPr>
              <a:t>2. </a:t>
            </a:r>
            <a:r>
              <a:rPr lang="en" sz="1900" dirty="0">
                <a:latin typeface="Century Gothic" panose="020B0502020202020204" pitchFamily="34" charset="0"/>
                <a:ea typeface="Calibri" panose="020F0502020204030204" pitchFamily="34" charset="0"/>
                <a:cs typeface="Times New Roman" panose="02020603050405020304" pitchFamily="18" charset="0"/>
              </a:rPr>
              <a:t>Assessment of the behavioral reactions of a control group of rats and a group of rats irradiated with protons at a dose of 3 Gy in an Open Field installation.</a:t>
            </a:r>
          </a:p>
          <a:p>
            <a:pPr marL="0" indent="0">
              <a:lnSpc>
                <a:spcPct val="150000"/>
              </a:lnSpc>
              <a:spcAft>
                <a:spcPts val="800"/>
              </a:spcAft>
              <a:buNone/>
            </a:pPr>
            <a:r>
              <a:rPr lang="ru-RU" sz="1900" dirty="0">
                <a:latin typeface="Century Gothic" panose="020B0502020202020204" pitchFamily="34" charset="0"/>
                <a:ea typeface="Calibri" panose="020F0502020204030204" pitchFamily="34" charset="0"/>
                <a:cs typeface="Times New Roman" panose="02020603050405020304" pitchFamily="18" charset="0"/>
              </a:rPr>
              <a:t>3. </a:t>
            </a:r>
            <a:r>
              <a:rPr lang="en" sz="1900" dirty="0">
                <a:latin typeface="Century Gothic" panose="020B0502020202020204" pitchFamily="34" charset="0"/>
                <a:ea typeface="Calibri" panose="020F0502020204030204" pitchFamily="34" charset="0"/>
                <a:cs typeface="Times New Roman" panose="02020603050405020304" pitchFamily="18" charset="0"/>
              </a:rPr>
              <a:t>Assessment of the behavioral reactions of a control group of rats and a group of rats irradiated with protons at a dose of 3 Gy in the Water Maze test system.</a:t>
            </a:r>
          </a:p>
          <a:p>
            <a:pPr marL="0" indent="0">
              <a:lnSpc>
                <a:spcPct val="150000"/>
              </a:lnSpc>
              <a:spcAft>
                <a:spcPts val="800"/>
              </a:spcAft>
              <a:buNone/>
            </a:pPr>
            <a:r>
              <a:rPr lang="ru-RU" sz="1900" dirty="0">
                <a:latin typeface="Century Gothic" panose="020B0502020202020204" pitchFamily="34" charset="0"/>
                <a:ea typeface="Calibri" panose="020F0502020204030204" pitchFamily="34" charset="0"/>
                <a:cs typeface="Times New Roman" panose="02020603050405020304" pitchFamily="18" charset="0"/>
              </a:rPr>
              <a:t>4. </a:t>
            </a:r>
            <a:r>
              <a:rPr lang="en" sz="1900" dirty="0">
                <a:latin typeface="Century Gothic" panose="020B0502020202020204" pitchFamily="34" charset="0"/>
                <a:ea typeface="Calibri" panose="020F0502020204030204" pitchFamily="34" charset="0"/>
                <a:cs typeface="Times New Roman" panose="02020603050405020304" pitchFamily="18" charset="0"/>
              </a:rPr>
              <a:t>Analysis of physiological parameters (body weight, thymus, spleen, brain, white blood cell count) of all groups of mice</a:t>
            </a:r>
            <a:r>
              <a:rPr lang="ru-RU" sz="1900" dirty="0">
                <a:latin typeface="Century Gothic" panose="020B0502020202020204" pitchFamily="34" charset="0"/>
                <a:ea typeface="Calibri" panose="020F0502020204030204" pitchFamily="34" charset="0"/>
                <a:cs typeface="Times New Roman" panose="02020603050405020304" pitchFamily="18" charset="0"/>
              </a:rPr>
              <a:t>.</a:t>
            </a:r>
          </a:p>
          <a:p>
            <a:pPr marL="0" indent="0">
              <a:lnSpc>
                <a:spcPct val="150000"/>
              </a:lnSpc>
              <a:spcAft>
                <a:spcPts val="800"/>
              </a:spcAft>
              <a:buNone/>
            </a:pPr>
            <a:r>
              <a:rPr lang="ru-RU" sz="1900" dirty="0">
                <a:latin typeface="Century Gothic" panose="020B0502020202020204" pitchFamily="34" charset="0"/>
                <a:ea typeface="Calibri" panose="020F0502020204030204" pitchFamily="34" charset="0"/>
                <a:cs typeface="Times New Roman" panose="02020603050405020304" pitchFamily="18" charset="0"/>
              </a:rPr>
              <a:t>5. </a:t>
            </a:r>
            <a:r>
              <a:rPr lang="en" sz="1900" dirty="0">
                <a:latin typeface="Century Gothic" panose="020B0502020202020204" pitchFamily="34" charset="0"/>
                <a:ea typeface="Calibri" panose="020F0502020204030204" pitchFamily="34" charset="0"/>
                <a:cs typeface="Times New Roman" panose="02020603050405020304" pitchFamily="18" charset="0"/>
              </a:rPr>
              <a:t>Analysis of histological sections using routine staining and immunohistochemistry methods</a:t>
            </a:r>
            <a:r>
              <a:rPr lang="ru-RU" sz="1900" dirty="0">
                <a:latin typeface="Century Gothic" panose="020B0502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8554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74F79A-7C56-4FC8-92B4-AB388E1BE6F7}"/>
              </a:ext>
            </a:extLst>
          </p:cNvPr>
          <p:cNvSpPr>
            <a:spLocks noGrp="1"/>
          </p:cNvSpPr>
          <p:nvPr>
            <p:ph type="title"/>
          </p:nvPr>
        </p:nvSpPr>
        <p:spPr>
          <a:xfrm>
            <a:off x="858360" y="2522537"/>
            <a:ext cx="10515600" cy="1325563"/>
          </a:xfrm>
        </p:spPr>
        <p:txBody>
          <a:bodyPr>
            <a:normAutofit/>
          </a:bodyPr>
          <a:lstStyle/>
          <a:p>
            <a:pPr algn="ctr"/>
            <a:r>
              <a:rPr lang="en" sz="6000" dirty="0">
                <a:latin typeface="Century Gothic" panose="020B0502020202020204" pitchFamily="34" charset="0"/>
              </a:rPr>
              <a:t>The experimental part</a:t>
            </a:r>
            <a:endParaRPr lang="ru-RU" sz="6000" dirty="0">
              <a:latin typeface="Century Gothic" panose="020B0502020202020204" pitchFamily="34" charset="0"/>
            </a:endParaRPr>
          </a:p>
        </p:txBody>
      </p:sp>
    </p:spTree>
    <p:extLst>
      <p:ext uri="{BB962C8B-B14F-4D97-AF65-F5344CB8AC3E}">
        <p14:creationId xmlns:p14="http://schemas.microsoft.com/office/powerpoint/2010/main" val="15795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213D2B-8A2F-4DD7-802F-20411C41E016}"/>
              </a:ext>
            </a:extLst>
          </p:cNvPr>
          <p:cNvSpPr>
            <a:spLocks noGrp="1"/>
          </p:cNvSpPr>
          <p:nvPr>
            <p:ph type="title"/>
          </p:nvPr>
        </p:nvSpPr>
        <p:spPr>
          <a:xfrm>
            <a:off x="838200" y="486603"/>
            <a:ext cx="10515600" cy="1325563"/>
          </a:xfrm>
        </p:spPr>
        <p:txBody>
          <a:bodyPr>
            <a:normAutofit/>
          </a:bodyPr>
          <a:lstStyle/>
          <a:p>
            <a:pPr algn="ctr"/>
            <a:r>
              <a:rPr lang="en" sz="3600" dirty="0">
                <a:latin typeface="Century Gothic" panose="020B0502020202020204" pitchFamily="34" charset="0"/>
              </a:rPr>
              <a:t>1. Research scheme</a:t>
            </a:r>
            <a:endParaRPr lang="ru-RU" sz="3600" dirty="0">
              <a:latin typeface="Century Gothic" panose="020B0502020202020204" pitchFamily="34" charset="0"/>
            </a:endParaRPr>
          </a:p>
        </p:txBody>
      </p:sp>
      <p:sp>
        <p:nvSpPr>
          <p:cNvPr id="12" name="Прямоугольник 11"/>
          <p:cNvSpPr/>
          <p:nvPr/>
        </p:nvSpPr>
        <p:spPr>
          <a:xfrm>
            <a:off x="71940" y="3915707"/>
            <a:ext cx="2295525" cy="838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dirty="0">
                <a:latin typeface="Century Gothic" panose="020B0502020202020204" pitchFamily="34" charset="0"/>
              </a:rPr>
              <a:t>14 </a:t>
            </a:r>
            <a:r>
              <a:rPr lang="en-US" dirty="0">
                <a:latin typeface="Century Gothic" panose="020B0502020202020204" pitchFamily="34" charset="0"/>
              </a:rPr>
              <a:t>days</a:t>
            </a:r>
            <a:endParaRPr lang="ru-RU" dirty="0">
              <a:latin typeface="Century Gothic" panose="020B0502020202020204" pitchFamily="34" charset="0"/>
            </a:endParaRPr>
          </a:p>
        </p:txBody>
      </p:sp>
      <p:sp>
        <p:nvSpPr>
          <p:cNvPr id="15" name="Прямоугольник 14"/>
          <p:cNvSpPr/>
          <p:nvPr/>
        </p:nvSpPr>
        <p:spPr>
          <a:xfrm>
            <a:off x="2453190" y="3915707"/>
            <a:ext cx="2295525" cy="8572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ru-RU" dirty="0">
                <a:latin typeface="Century Gothic" panose="020B0502020202020204" pitchFamily="34" charset="0"/>
              </a:rPr>
              <a:t>12 </a:t>
            </a:r>
            <a:r>
              <a:rPr lang="en-US" dirty="0">
                <a:latin typeface="Century Gothic" panose="020B0502020202020204" pitchFamily="34" charset="0"/>
              </a:rPr>
              <a:t>days</a:t>
            </a:r>
            <a:endParaRPr lang="ru-RU" dirty="0">
              <a:latin typeface="Century Gothic" panose="020B0502020202020204" pitchFamily="34" charset="0"/>
            </a:endParaRPr>
          </a:p>
        </p:txBody>
      </p:sp>
      <p:sp>
        <p:nvSpPr>
          <p:cNvPr id="16" name="Прямоугольник 15"/>
          <p:cNvSpPr/>
          <p:nvPr/>
        </p:nvSpPr>
        <p:spPr>
          <a:xfrm>
            <a:off x="5458328" y="3915707"/>
            <a:ext cx="528638" cy="838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dirty="0">
                <a:latin typeface="Century Gothic" panose="020B0502020202020204" pitchFamily="34" charset="0"/>
              </a:rPr>
              <a:t>1-2</a:t>
            </a:r>
          </a:p>
        </p:txBody>
      </p:sp>
      <p:sp>
        <p:nvSpPr>
          <p:cNvPr id="17" name="TextBox 16">
            <a:extLst>
              <a:ext uri="{FF2B5EF4-FFF2-40B4-BE49-F238E27FC236}">
                <a16:creationId xmlns:a16="http://schemas.microsoft.com/office/drawing/2014/main" id="{3F43519C-0A15-4118-ABE9-B359AD5A89C2}"/>
              </a:ext>
            </a:extLst>
          </p:cNvPr>
          <p:cNvSpPr txBox="1"/>
          <p:nvPr/>
        </p:nvSpPr>
        <p:spPr>
          <a:xfrm>
            <a:off x="-70936" y="5409126"/>
            <a:ext cx="2447925" cy="646331"/>
          </a:xfrm>
          <a:prstGeom prst="rect">
            <a:avLst/>
          </a:prstGeom>
          <a:noFill/>
        </p:spPr>
        <p:txBody>
          <a:bodyPr wrap="square" rtlCol="0">
            <a:spAutoFit/>
          </a:bodyPr>
          <a:lstStyle/>
          <a:p>
            <a:pPr algn="ctr"/>
            <a:r>
              <a:rPr lang="en" dirty="0">
                <a:latin typeface="Century Gothic" panose="020B0502020202020204" pitchFamily="34" charset="0"/>
              </a:rPr>
              <a:t>Adaptation of laboratory animals</a:t>
            </a:r>
            <a:endParaRPr lang="ru-RU" dirty="0">
              <a:latin typeface="Century Gothic" panose="020B0502020202020204" pitchFamily="34" charset="0"/>
            </a:endParaRPr>
          </a:p>
        </p:txBody>
      </p:sp>
      <p:sp>
        <p:nvSpPr>
          <p:cNvPr id="18" name="TextBox 17">
            <a:extLst>
              <a:ext uri="{FF2B5EF4-FFF2-40B4-BE49-F238E27FC236}">
                <a16:creationId xmlns:a16="http://schemas.microsoft.com/office/drawing/2014/main" id="{3F43519C-0A15-4118-ABE9-B359AD5A89C2}"/>
              </a:ext>
            </a:extLst>
          </p:cNvPr>
          <p:cNvSpPr txBox="1"/>
          <p:nvPr/>
        </p:nvSpPr>
        <p:spPr>
          <a:xfrm>
            <a:off x="1143502" y="2939951"/>
            <a:ext cx="2447925" cy="369332"/>
          </a:xfrm>
          <a:prstGeom prst="rect">
            <a:avLst/>
          </a:prstGeom>
          <a:noFill/>
        </p:spPr>
        <p:txBody>
          <a:bodyPr wrap="square" rtlCol="0">
            <a:spAutoFit/>
          </a:bodyPr>
          <a:lstStyle/>
          <a:p>
            <a:pPr algn="ctr"/>
            <a:r>
              <a:rPr lang="en" dirty="0">
                <a:latin typeface="Century Gothic" panose="020B0502020202020204" pitchFamily="34" charset="0"/>
              </a:rPr>
              <a:t>The Morris Test</a:t>
            </a:r>
            <a:endParaRPr lang="ru-RU" dirty="0">
              <a:latin typeface="Century Gothic" panose="020B0502020202020204" pitchFamily="34" charset="0"/>
            </a:endParaRPr>
          </a:p>
        </p:txBody>
      </p:sp>
      <p:sp>
        <p:nvSpPr>
          <p:cNvPr id="14" name="Стрелка вниз 13"/>
          <p:cNvSpPr/>
          <p:nvPr/>
        </p:nvSpPr>
        <p:spPr>
          <a:xfrm>
            <a:off x="2234114" y="3406526"/>
            <a:ext cx="285750" cy="3810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
        <p:nvSpPr>
          <p:cNvPr id="20" name="TextBox 19">
            <a:extLst>
              <a:ext uri="{FF2B5EF4-FFF2-40B4-BE49-F238E27FC236}">
                <a16:creationId xmlns:a16="http://schemas.microsoft.com/office/drawing/2014/main" id="{3F43519C-0A15-4118-ABE9-B359AD5A89C2}"/>
              </a:ext>
            </a:extLst>
          </p:cNvPr>
          <p:cNvSpPr txBox="1"/>
          <p:nvPr/>
        </p:nvSpPr>
        <p:spPr>
          <a:xfrm>
            <a:off x="3610477" y="2939803"/>
            <a:ext cx="2447925" cy="369332"/>
          </a:xfrm>
          <a:prstGeom prst="rect">
            <a:avLst/>
          </a:prstGeom>
          <a:noFill/>
        </p:spPr>
        <p:txBody>
          <a:bodyPr wrap="square" rtlCol="0">
            <a:spAutoFit/>
          </a:bodyPr>
          <a:lstStyle/>
          <a:p>
            <a:pPr algn="ctr"/>
            <a:r>
              <a:rPr lang="en" dirty="0">
                <a:latin typeface="Century Gothic" panose="020B0502020202020204" pitchFamily="34" charset="0"/>
              </a:rPr>
              <a:t>Irradiation</a:t>
            </a:r>
            <a:endParaRPr lang="ru-RU" dirty="0">
              <a:latin typeface="Century Gothic" panose="020B0502020202020204" pitchFamily="34" charset="0"/>
            </a:endParaRPr>
          </a:p>
        </p:txBody>
      </p:sp>
      <p:sp>
        <p:nvSpPr>
          <p:cNvPr id="21" name="Стрелка вниз 20"/>
          <p:cNvSpPr/>
          <p:nvPr/>
        </p:nvSpPr>
        <p:spPr>
          <a:xfrm>
            <a:off x="4662988" y="3406526"/>
            <a:ext cx="285750" cy="3810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
        <p:nvSpPr>
          <p:cNvPr id="22" name="Прямоугольник 21"/>
          <p:cNvSpPr/>
          <p:nvPr/>
        </p:nvSpPr>
        <p:spPr>
          <a:xfrm>
            <a:off x="6058402" y="3902139"/>
            <a:ext cx="2224088" cy="838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dirty="0">
                <a:latin typeface="Century Gothic" panose="020B0502020202020204" pitchFamily="34" charset="0"/>
              </a:rPr>
              <a:t>23 </a:t>
            </a:r>
            <a:r>
              <a:rPr lang="en-US" dirty="0">
                <a:latin typeface="Century Gothic" panose="020B0502020202020204" pitchFamily="34" charset="0"/>
              </a:rPr>
              <a:t>days</a:t>
            </a:r>
            <a:endParaRPr lang="ru-RU" dirty="0">
              <a:latin typeface="Century Gothic" panose="020B0502020202020204" pitchFamily="34" charset="0"/>
            </a:endParaRPr>
          </a:p>
        </p:txBody>
      </p:sp>
      <p:sp>
        <p:nvSpPr>
          <p:cNvPr id="23" name="Прямоугольник 22"/>
          <p:cNvSpPr/>
          <p:nvPr/>
        </p:nvSpPr>
        <p:spPr>
          <a:xfrm>
            <a:off x="8368216" y="3915707"/>
            <a:ext cx="2624137" cy="838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dirty="0">
                <a:latin typeface="Century Gothic" panose="020B0502020202020204" pitchFamily="34" charset="0"/>
              </a:rPr>
              <a:t>57 </a:t>
            </a:r>
            <a:r>
              <a:rPr lang="en-US" dirty="0">
                <a:latin typeface="Century Gothic" panose="020B0502020202020204" pitchFamily="34" charset="0"/>
              </a:rPr>
              <a:t>days</a:t>
            </a:r>
            <a:endParaRPr lang="ru-RU" dirty="0">
              <a:latin typeface="Century Gothic" panose="020B0502020202020204" pitchFamily="34" charset="0"/>
            </a:endParaRPr>
          </a:p>
        </p:txBody>
      </p:sp>
      <p:sp>
        <p:nvSpPr>
          <p:cNvPr id="24" name="TextBox 23">
            <a:extLst>
              <a:ext uri="{FF2B5EF4-FFF2-40B4-BE49-F238E27FC236}">
                <a16:creationId xmlns:a16="http://schemas.microsoft.com/office/drawing/2014/main" id="{3F43519C-0A15-4118-ABE9-B359AD5A89C2}"/>
              </a:ext>
            </a:extLst>
          </p:cNvPr>
          <p:cNvSpPr txBox="1"/>
          <p:nvPr/>
        </p:nvSpPr>
        <p:spPr>
          <a:xfrm>
            <a:off x="4653466" y="5333344"/>
            <a:ext cx="2447925" cy="923330"/>
          </a:xfrm>
          <a:prstGeom prst="rect">
            <a:avLst/>
          </a:prstGeom>
          <a:noFill/>
        </p:spPr>
        <p:txBody>
          <a:bodyPr wrap="square" rtlCol="0">
            <a:spAutoFit/>
          </a:bodyPr>
          <a:lstStyle/>
          <a:p>
            <a:pPr algn="ctr"/>
            <a:r>
              <a:rPr lang="en" dirty="0">
                <a:latin typeface="Century Gothic" panose="020B0502020202020204" pitchFamily="34" charset="0"/>
              </a:rPr>
              <a:t>1-2 days</a:t>
            </a:r>
          </a:p>
          <a:p>
            <a:pPr algn="ctr"/>
            <a:r>
              <a:rPr lang="en" dirty="0">
                <a:latin typeface="Century Gothic" panose="020B0502020202020204" pitchFamily="34" charset="0"/>
              </a:rPr>
              <a:t> Open field,</a:t>
            </a:r>
          </a:p>
          <a:p>
            <a:pPr algn="ctr"/>
            <a:r>
              <a:rPr lang="en" dirty="0">
                <a:latin typeface="Century Gothic" panose="020B0502020202020204" pitchFamily="34" charset="0"/>
              </a:rPr>
              <a:t> The T-maze</a:t>
            </a:r>
            <a:endParaRPr lang="ru-RU" dirty="0">
              <a:latin typeface="Century Gothic" panose="020B0502020202020204" pitchFamily="34" charset="0"/>
            </a:endParaRPr>
          </a:p>
        </p:txBody>
      </p:sp>
      <p:sp>
        <p:nvSpPr>
          <p:cNvPr id="25" name="Стрелка вниз 24"/>
          <p:cNvSpPr/>
          <p:nvPr/>
        </p:nvSpPr>
        <p:spPr>
          <a:xfrm rot="10800000">
            <a:off x="5734555" y="4876218"/>
            <a:ext cx="285750" cy="3810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
        <p:nvSpPr>
          <p:cNvPr id="26" name="TextBox 25">
            <a:extLst>
              <a:ext uri="{FF2B5EF4-FFF2-40B4-BE49-F238E27FC236}">
                <a16:creationId xmlns:a16="http://schemas.microsoft.com/office/drawing/2014/main" id="{3F43519C-0A15-4118-ABE9-B359AD5A89C2}"/>
              </a:ext>
            </a:extLst>
          </p:cNvPr>
          <p:cNvSpPr txBox="1"/>
          <p:nvPr/>
        </p:nvSpPr>
        <p:spPr>
          <a:xfrm>
            <a:off x="7166875" y="5409126"/>
            <a:ext cx="2447925" cy="1200329"/>
          </a:xfrm>
          <a:prstGeom prst="rect">
            <a:avLst/>
          </a:prstGeom>
          <a:noFill/>
        </p:spPr>
        <p:txBody>
          <a:bodyPr wrap="square" rtlCol="0">
            <a:spAutoFit/>
          </a:bodyPr>
          <a:lstStyle/>
          <a:p>
            <a:pPr algn="ctr"/>
            <a:r>
              <a:rPr lang="en" dirty="0">
                <a:latin typeface="Century Gothic" panose="020B0502020202020204" pitchFamily="34" charset="0"/>
              </a:rPr>
              <a:t>Day 26-33 </a:t>
            </a:r>
          </a:p>
          <a:p>
            <a:pPr algn="ctr"/>
            <a:r>
              <a:rPr lang="en" dirty="0">
                <a:latin typeface="Century Gothic" panose="020B0502020202020204" pitchFamily="34" charset="0"/>
              </a:rPr>
              <a:t>Open field</a:t>
            </a:r>
          </a:p>
          <a:p>
            <a:pPr algn="ctr"/>
            <a:r>
              <a:rPr lang="en" dirty="0">
                <a:latin typeface="Century Gothic" panose="020B0502020202020204" pitchFamily="34" charset="0"/>
              </a:rPr>
              <a:t>The T-maze </a:t>
            </a:r>
          </a:p>
          <a:p>
            <a:pPr algn="ctr"/>
            <a:r>
              <a:rPr lang="en" dirty="0">
                <a:latin typeface="Century Gothic" panose="020B0502020202020204" pitchFamily="34" charset="0"/>
              </a:rPr>
              <a:t>The Morris Test</a:t>
            </a:r>
            <a:endParaRPr lang="ru-RU" dirty="0">
              <a:latin typeface="Century Gothic" panose="020B0502020202020204" pitchFamily="34" charset="0"/>
            </a:endParaRPr>
          </a:p>
        </p:txBody>
      </p:sp>
      <p:sp>
        <p:nvSpPr>
          <p:cNvPr id="27" name="TextBox 26">
            <a:extLst>
              <a:ext uri="{FF2B5EF4-FFF2-40B4-BE49-F238E27FC236}">
                <a16:creationId xmlns:a16="http://schemas.microsoft.com/office/drawing/2014/main" id="{3F43519C-0A15-4118-ABE9-B359AD5A89C2}"/>
              </a:ext>
            </a:extLst>
          </p:cNvPr>
          <p:cNvSpPr txBox="1"/>
          <p:nvPr/>
        </p:nvSpPr>
        <p:spPr>
          <a:xfrm>
            <a:off x="9680284" y="5399722"/>
            <a:ext cx="2447925" cy="1200329"/>
          </a:xfrm>
          <a:prstGeom prst="rect">
            <a:avLst/>
          </a:prstGeom>
          <a:noFill/>
        </p:spPr>
        <p:txBody>
          <a:bodyPr wrap="square" rtlCol="0">
            <a:spAutoFit/>
          </a:bodyPr>
          <a:lstStyle/>
          <a:p>
            <a:pPr algn="ctr"/>
            <a:r>
              <a:rPr lang="en" dirty="0">
                <a:latin typeface="Century Gothic" panose="020B0502020202020204" pitchFamily="34" charset="0"/>
              </a:rPr>
              <a:t>Day 90-97 </a:t>
            </a:r>
          </a:p>
          <a:p>
            <a:pPr algn="ctr"/>
            <a:r>
              <a:rPr lang="en" dirty="0">
                <a:latin typeface="Century Gothic" panose="020B0502020202020204" pitchFamily="34" charset="0"/>
              </a:rPr>
              <a:t>Open field</a:t>
            </a:r>
          </a:p>
          <a:p>
            <a:pPr algn="ctr"/>
            <a:r>
              <a:rPr lang="en" dirty="0">
                <a:latin typeface="Century Gothic" panose="020B0502020202020204" pitchFamily="34" charset="0"/>
              </a:rPr>
              <a:t>The T-maze </a:t>
            </a:r>
          </a:p>
          <a:p>
            <a:pPr algn="ctr"/>
            <a:r>
              <a:rPr lang="en" dirty="0">
                <a:latin typeface="Century Gothic" panose="020B0502020202020204" pitchFamily="34" charset="0"/>
              </a:rPr>
              <a:t>The Morris Test</a:t>
            </a:r>
            <a:endParaRPr lang="ru-RU" dirty="0">
              <a:latin typeface="Century Gothic" panose="020B0502020202020204" pitchFamily="34" charset="0"/>
            </a:endParaRPr>
          </a:p>
        </p:txBody>
      </p:sp>
      <p:sp>
        <p:nvSpPr>
          <p:cNvPr id="28" name="Прямоугольник 27"/>
          <p:cNvSpPr/>
          <p:nvPr/>
        </p:nvSpPr>
        <p:spPr>
          <a:xfrm>
            <a:off x="11078079" y="3915707"/>
            <a:ext cx="257176" cy="838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
        <p:nvSpPr>
          <p:cNvPr id="29" name="Стрелка вниз 28"/>
          <p:cNvSpPr/>
          <p:nvPr/>
        </p:nvSpPr>
        <p:spPr>
          <a:xfrm>
            <a:off x="11063792" y="3336270"/>
            <a:ext cx="285750" cy="3810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
        <p:nvSpPr>
          <p:cNvPr id="30" name="TextBox 29">
            <a:extLst>
              <a:ext uri="{FF2B5EF4-FFF2-40B4-BE49-F238E27FC236}">
                <a16:creationId xmlns:a16="http://schemas.microsoft.com/office/drawing/2014/main" id="{3F43519C-0A15-4118-ABE9-B359AD5A89C2}"/>
              </a:ext>
            </a:extLst>
          </p:cNvPr>
          <p:cNvSpPr txBox="1"/>
          <p:nvPr/>
        </p:nvSpPr>
        <p:spPr>
          <a:xfrm>
            <a:off x="9577891" y="1907341"/>
            <a:ext cx="2828924" cy="1200329"/>
          </a:xfrm>
          <a:prstGeom prst="rect">
            <a:avLst/>
          </a:prstGeom>
          <a:noFill/>
        </p:spPr>
        <p:txBody>
          <a:bodyPr wrap="square" rtlCol="0">
            <a:spAutoFit/>
          </a:bodyPr>
          <a:lstStyle/>
          <a:p>
            <a:pPr algn="ctr"/>
            <a:r>
              <a:rPr lang="en" dirty="0">
                <a:latin typeface="Century Gothic" panose="020B0502020202020204" pitchFamily="34" charset="0"/>
              </a:rPr>
              <a:t>Autopsy. Tissue sampling (brain, intestines, blood, spleen, thymus)</a:t>
            </a:r>
            <a:endParaRPr lang="ru-RU" dirty="0">
              <a:latin typeface="Century Gothic" panose="020B0502020202020204" pitchFamily="34" charset="0"/>
            </a:endParaRPr>
          </a:p>
        </p:txBody>
      </p:sp>
      <p:sp>
        <p:nvSpPr>
          <p:cNvPr id="31" name="Стрелка вниз 30"/>
          <p:cNvSpPr/>
          <p:nvPr/>
        </p:nvSpPr>
        <p:spPr>
          <a:xfrm rot="10800000">
            <a:off x="8225341" y="4884232"/>
            <a:ext cx="285750" cy="3810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
        <p:nvSpPr>
          <p:cNvPr id="32" name="Стрелка вниз 31"/>
          <p:cNvSpPr/>
          <p:nvPr/>
        </p:nvSpPr>
        <p:spPr>
          <a:xfrm rot="10800000">
            <a:off x="10854244" y="4885595"/>
            <a:ext cx="285750" cy="3810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
        <p:nvSpPr>
          <p:cNvPr id="5" name="Прямоугольник 4">
            <a:extLst>
              <a:ext uri="{FF2B5EF4-FFF2-40B4-BE49-F238E27FC236}">
                <a16:creationId xmlns:a16="http://schemas.microsoft.com/office/drawing/2014/main" id="{DA9C8FEC-31AE-6FEC-EAA2-F727AF2FBC8B}"/>
              </a:ext>
            </a:extLst>
          </p:cNvPr>
          <p:cNvSpPr/>
          <p:nvPr/>
        </p:nvSpPr>
        <p:spPr>
          <a:xfrm>
            <a:off x="4834440" y="3915707"/>
            <a:ext cx="538162" cy="838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dirty="0">
                <a:latin typeface="Century Gothic" panose="020B0502020202020204" pitchFamily="34" charset="0"/>
              </a:rPr>
              <a:t>4</a:t>
            </a:r>
            <a:r>
              <a:rPr lang="en-US" dirty="0">
                <a:latin typeface="Century Gothic" panose="020B0502020202020204" pitchFamily="34" charset="0"/>
              </a:rPr>
              <a:t> h</a:t>
            </a:r>
            <a:endParaRPr lang="ru-RU" dirty="0">
              <a:latin typeface="Century Gothic" panose="020B0502020202020204" pitchFamily="34" charset="0"/>
            </a:endParaRPr>
          </a:p>
        </p:txBody>
      </p:sp>
      <p:sp>
        <p:nvSpPr>
          <p:cNvPr id="6" name="TextBox 5">
            <a:extLst>
              <a:ext uri="{FF2B5EF4-FFF2-40B4-BE49-F238E27FC236}">
                <a16:creationId xmlns:a16="http://schemas.microsoft.com/office/drawing/2014/main" id="{3E30132A-795B-DAF5-B6D5-20382DB8C87D}"/>
              </a:ext>
            </a:extLst>
          </p:cNvPr>
          <p:cNvSpPr txBox="1"/>
          <p:nvPr/>
        </p:nvSpPr>
        <p:spPr>
          <a:xfrm>
            <a:off x="2328175" y="5395445"/>
            <a:ext cx="2828924" cy="923330"/>
          </a:xfrm>
          <a:prstGeom prst="rect">
            <a:avLst/>
          </a:prstGeom>
          <a:noFill/>
        </p:spPr>
        <p:txBody>
          <a:bodyPr wrap="square" rtlCol="0">
            <a:spAutoFit/>
          </a:bodyPr>
          <a:lstStyle/>
          <a:p>
            <a:pPr algn="ctr"/>
            <a:r>
              <a:rPr lang="en" dirty="0">
                <a:latin typeface="Century Gothic" panose="020B0502020202020204" pitchFamily="34" charset="0"/>
              </a:rPr>
              <a:t>Tissue sampling (brain, intestines)</a:t>
            </a:r>
          </a:p>
          <a:p>
            <a:pPr algn="ctr"/>
            <a:r>
              <a:rPr lang="en" dirty="0">
                <a:latin typeface="Century Gothic" panose="020B0502020202020204" pitchFamily="34" charset="0"/>
              </a:rPr>
              <a:t>4h, 24h, 48h</a:t>
            </a:r>
            <a:endParaRPr lang="ru-RU" dirty="0">
              <a:latin typeface="Century Gothic" panose="020B0502020202020204" pitchFamily="34" charset="0"/>
            </a:endParaRPr>
          </a:p>
        </p:txBody>
      </p:sp>
      <p:sp>
        <p:nvSpPr>
          <p:cNvPr id="9" name="Стрелка вниз 8">
            <a:extLst>
              <a:ext uri="{FF2B5EF4-FFF2-40B4-BE49-F238E27FC236}">
                <a16:creationId xmlns:a16="http://schemas.microsoft.com/office/drawing/2014/main" id="{83DBBB62-BF4E-5872-BBFE-10269B9CBCE9}"/>
              </a:ext>
            </a:extLst>
          </p:cNvPr>
          <p:cNvSpPr/>
          <p:nvPr/>
        </p:nvSpPr>
        <p:spPr>
          <a:xfrm rot="13011965">
            <a:off x="4691563" y="4872798"/>
            <a:ext cx="285750" cy="3810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
        <p:nvSpPr>
          <p:cNvPr id="11" name="Стрелка вниз 10">
            <a:extLst>
              <a:ext uri="{FF2B5EF4-FFF2-40B4-BE49-F238E27FC236}">
                <a16:creationId xmlns:a16="http://schemas.microsoft.com/office/drawing/2014/main" id="{C3DB3FF4-0C7F-8643-9B9F-81F484DA3702}"/>
              </a:ext>
            </a:extLst>
          </p:cNvPr>
          <p:cNvSpPr/>
          <p:nvPr/>
        </p:nvSpPr>
        <p:spPr>
          <a:xfrm rot="13605539">
            <a:off x="5203053" y="4714030"/>
            <a:ext cx="244001" cy="817651"/>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Century Gothic" panose="020B0502020202020204" pitchFamily="34" charset="0"/>
            </a:endParaRPr>
          </a:p>
        </p:txBody>
      </p:sp>
    </p:spTree>
    <p:extLst>
      <p:ext uri="{BB962C8B-B14F-4D97-AF65-F5344CB8AC3E}">
        <p14:creationId xmlns:p14="http://schemas.microsoft.com/office/powerpoint/2010/main" val="269777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28EB8B-ECC4-4114-B241-55E9B42127A2}"/>
              </a:ext>
            </a:extLst>
          </p:cNvPr>
          <p:cNvSpPr>
            <a:spLocks noGrp="1"/>
          </p:cNvSpPr>
          <p:nvPr>
            <p:ph type="title"/>
          </p:nvPr>
        </p:nvSpPr>
        <p:spPr>
          <a:xfrm>
            <a:off x="838200" y="-237252"/>
            <a:ext cx="10515600" cy="1325563"/>
          </a:xfrm>
        </p:spPr>
        <p:txBody>
          <a:bodyPr>
            <a:normAutofit/>
          </a:bodyPr>
          <a:lstStyle/>
          <a:p>
            <a:pPr algn="ctr"/>
            <a:r>
              <a:rPr lang="en" sz="3200" dirty="0">
                <a:latin typeface="Century Gothic" panose="020B0502020202020204" pitchFamily="34" charset="0"/>
              </a:rPr>
              <a:t>2.Radiation exposure</a:t>
            </a:r>
            <a:endParaRPr lang="ru-RU" sz="3200" dirty="0">
              <a:latin typeface="Century Gothic" panose="020B0502020202020204" pitchFamily="34" charset="0"/>
            </a:endParaRPr>
          </a:p>
        </p:txBody>
      </p:sp>
      <p:pic>
        <p:nvPicPr>
          <p:cNvPr id="8" name="Рисунок 7">
            <a:extLst>
              <a:ext uri="{FF2B5EF4-FFF2-40B4-BE49-F238E27FC236}">
                <a16:creationId xmlns:a16="http://schemas.microsoft.com/office/drawing/2014/main" id="{4500CE21-3853-4892-A25B-38405A821936}"/>
              </a:ext>
            </a:extLst>
          </p:cNvPr>
          <p:cNvPicPr/>
          <p:nvPr/>
        </p:nvPicPr>
        <p:blipFill>
          <a:blip r:embed="rId3" cstate="print"/>
          <a:srcRect/>
          <a:stretch>
            <a:fillRect/>
          </a:stretch>
        </p:blipFill>
        <p:spPr bwMode="auto">
          <a:xfrm>
            <a:off x="505483" y="2253902"/>
            <a:ext cx="3425208" cy="2857804"/>
          </a:xfrm>
          <a:prstGeom prst="rect">
            <a:avLst/>
          </a:prstGeom>
          <a:noFill/>
          <a:ln w="9525">
            <a:noFill/>
            <a:miter lim="800000"/>
            <a:headEnd/>
            <a:tailEnd/>
          </a:ln>
        </p:spPr>
      </p:pic>
      <p:sp>
        <p:nvSpPr>
          <p:cNvPr id="11" name="TextBox 10">
            <a:extLst>
              <a:ext uri="{FF2B5EF4-FFF2-40B4-BE49-F238E27FC236}">
                <a16:creationId xmlns:a16="http://schemas.microsoft.com/office/drawing/2014/main" id="{4ED56DBC-64A0-4E94-8F4D-4DE66541BB28}"/>
              </a:ext>
            </a:extLst>
          </p:cNvPr>
          <p:cNvSpPr txBox="1"/>
          <p:nvPr/>
        </p:nvSpPr>
        <p:spPr>
          <a:xfrm>
            <a:off x="7495755" y="1547555"/>
            <a:ext cx="3939244" cy="584775"/>
          </a:xfrm>
          <a:prstGeom prst="rect">
            <a:avLst/>
          </a:prstGeom>
          <a:noFill/>
        </p:spPr>
        <p:txBody>
          <a:bodyPr wrap="square">
            <a:spAutoFit/>
          </a:bodyPr>
          <a:lstStyle/>
          <a:p>
            <a:pPr algn="ctr"/>
            <a:r>
              <a:rPr lang="en" sz="1600" dirty="0">
                <a:latin typeface="Century Gothic" panose="020B0502020202020204" pitchFamily="34" charset="0"/>
              </a:rPr>
              <a:t>Deep dose distribution of the proton beam used</a:t>
            </a:r>
            <a:endParaRPr lang="ru-RU" sz="1600" dirty="0">
              <a:latin typeface="Century Gothic" panose="020B0502020202020204" pitchFamily="34" charset="0"/>
            </a:endParaRPr>
          </a:p>
        </p:txBody>
      </p:sp>
      <p:sp>
        <p:nvSpPr>
          <p:cNvPr id="16" name="TextBox 15">
            <a:extLst>
              <a:ext uri="{FF2B5EF4-FFF2-40B4-BE49-F238E27FC236}">
                <a16:creationId xmlns:a16="http://schemas.microsoft.com/office/drawing/2014/main" id="{557BC4F0-8500-4480-B6FF-79E496BA862D}"/>
              </a:ext>
            </a:extLst>
          </p:cNvPr>
          <p:cNvSpPr txBox="1"/>
          <p:nvPr/>
        </p:nvSpPr>
        <p:spPr>
          <a:xfrm>
            <a:off x="757001" y="1600864"/>
            <a:ext cx="2877014" cy="584775"/>
          </a:xfrm>
          <a:prstGeom prst="rect">
            <a:avLst/>
          </a:prstGeom>
          <a:noFill/>
        </p:spPr>
        <p:txBody>
          <a:bodyPr wrap="square" rtlCol="0">
            <a:spAutoFit/>
          </a:bodyPr>
          <a:lstStyle/>
          <a:p>
            <a:pPr algn="ctr"/>
            <a:r>
              <a:rPr lang="en" sz="1600" dirty="0">
                <a:latin typeface="Century Gothic" panose="020B0502020202020204" pitchFamily="34" charset="0"/>
              </a:rPr>
              <a:t>Location of the animal during irradiation</a:t>
            </a:r>
            <a:endParaRPr lang="ru-RU" sz="1600" dirty="0">
              <a:latin typeface="Century Gothic" panose="020B0502020202020204"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409861820"/>
              </p:ext>
            </p:extLst>
          </p:nvPr>
        </p:nvGraphicFramePr>
        <p:xfrm>
          <a:off x="505483" y="5218324"/>
          <a:ext cx="10713169" cy="1222571"/>
        </p:xfrm>
        <a:graphic>
          <a:graphicData uri="http://schemas.openxmlformats.org/drawingml/2006/table">
            <a:tbl>
              <a:tblPr firstRow="1" bandRow="1">
                <a:tableStyleId>{5C22544A-7EE6-4342-B048-85BDC9FD1C3A}</a:tableStyleId>
              </a:tblPr>
              <a:tblGrid>
                <a:gridCol w="1761497">
                  <a:extLst>
                    <a:ext uri="{9D8B030D-6E8A-4147-A177-3AD203B41FA5}">
                      <a16:colId xmlns:a16="http://schemas.microsoft.com/office/drawing/2014/main" val="3889674646"/>
                    </a:ext>
                  </a:extLst>
                </a:gridCol>
                <a:gridCol w="1090062">
                  <a:extLst>
                    <a:ext uri="{9D8B030D-6E8A-4147-A177-3AD203B41FA5}">
                      <a16:colId xmlns:a16="http://schemas.microsoft.com/office/drawing/2014/main" val="3523556366"/>
                    </a:ext>
                  </a:extLst>
                </a:gridCol>
                <a:gridCol w="1561171">
                  <a:extLst>
                    <a:ext uri="{9D8B030D-6E8A-4147-A177-3AD203B41FA5}">
                      <a16:colId xmlns:a16="http://schemas.microsoft.com/office/drawing/2014/main" val="266516489"/>
                    </a:ext>
                  </a:extLst>
                </a:gridCol>
                <a:gridCol w="1639229">
                  <a:extLst>
                    <a:ext uri="{9D8B030D-6E8A-4147-A177-3AD203B41FA5}">
                      <a16:colId xmlns:a16="http://schemas.microsoft.com/office/drawing/2014/main" val="796814226"/>
                    </a:ext>
                  </a:extLst>
                </a:gridCol>
                <a:gridCol w="2521886">
                  <a:extLst>
                    <a:ext uri="{9D8B030D-6E8A-4147-A177-3AD203B41FA5}">
                      <a16:colId xmlns:a16="http://schemas.microsoft.com/office/drawing/2014/main" val="857309786"/>
                    </a:ext>
                  </a:extLst>
                </a:gridCol>
                <a:gridCol w="2139324">
                  <a:extLst>
                    <a:ext uri="{9D8B030D-6E8A-4147-A177-3AD203B41FA5}">
                      <a16:colId xmlns:a16="http://schemas.microsoft.com/office/drawing/2014/main" val="3268898402"/>
                    </a:ext>
                  </a:extLst>
                </a:gridCol>
              </a:tblGrid>
              <a:tr h="856811">
                <a:tc>
                  <a:txBody>
                    <a:bodyPr/>
                    <a:lstStyle/>
                    <a:p>
                      <a:pPr algn="ctr"/>
                      <a:r>
                        <a:rPr lang="en-US" dirty="0"/>
                        <a:t>Animal strain</a:t>
                      </a:r>
                      <a:endParaRPr lang="ru-RU" dirty="0"/>
                    </a:p>
                  </a:txBody>
                  <a:tcPr anchor="ctr"/>
                </a:tc>
                <a:tc>
                  <a:txBody>
                    <a:bodyPr/>
                    <a:lstStyle/>
                    <a:p>
                      <a:pPr algn="ctr"/>
                      <a:r>
                        <a:rPr lang="en-US" dirty="0"/>
                        <a:t>Sex</a:t>
                      </a:r>
                      <a:endParaRPr lang="ru-RU" dirty="0"/>
                    </a:p>
                  </a:txBody>
                  <a:tcPr anchor="ctr"/>
                </a:tc>
                <a:tc>
                  <a:txBody>
                    <a:bodyPr/>
                    <a:lstStyle/>
                    <a:p>
                      <a:pPr algn="ctr"/>
                      <a:r>
                        <a:rPr lang="en-US" dirty="0"/>
                        <a:t>Age</a:t>
                      </a:r>
                      <a:endParaRPr lang="ru-RU" dirty="0"/>
                    </a:p>
                  </a:txBody>
                  <a:tcPr anchor="ctr"/>
                </a:tc>
                <a:tc>
                  <a:txBody>
                    <a:bodyPr/>
                    <a:lstStyle/>
                    <a:p>
                      <a:pPr algn="ctr"/>
                      <a:r>
                        <a:rPr lang="en-US" dirty="0"/>
                        <a:t>Dose</a:t>
                      </a:r>
                      <a:r>
                        <a:rPr lang="ru-RU" dirty="0">
                          <a:effectLst/>
                        </a:rPr>
                        <a:t>,</a:t>
                      </a:r>
                      <a:r>
                        <a:rPr lang="en" dirty="0">
                          <a:effectLst/>
                        </a:rPr>
                        <a:t> </a:t>
                      </a:r>
                      <a:r>
                        <a:rPr lang="en-US" dirty="0"/>
                        <a:t>Gy</a:t>
                      </a:r>
                      <a:endParaRPr lang="ru-RU" dirty="0"/>
                    </a:p>
                  </a:txBody>
                  <a:tcPr anchor="ctr"/>
                </a:tc>
                <a:tc>
                  <a:txBody>
                    <a:bodyPr/>
                    <a:lstStyle/>
                    <a:p>
                      <a:pPr algn="ctr"/>
                      <a:r>
                        <a:rPr lang="en" dirty="0">
                          <a:effectLst/>
                        </a:rPr>
                        <a:t>Dose rate</a:t>
                      </a:r>
                      <a:r>
                        <a:rPr lang="ru-RU" dirty="0">
                          <a:effectLst/>
                        </a:rPr>
                        <a:t>,</a:t>
                      </a:r>
                      <a:r>
                        <a:rPr lang="en" dirty="0">
                          <a:effectLst/>
                        </a:rPr>
                        <a:t> G</a:t>
                      </a:r>
                      <a:r>
                        <a:rPr lang="en-US" dirty="0">
                          <a:effectLst/>
                        </a:rPr>
                        <a:t>y</a:t>
                      </a:r>
                      <a:r>
                        <a:rPr lang="en" dirty="0">
                          <a:effectLst/>
                        </a:rPr>
                        <a:t>/min</a:t>
                      </a:r>
                      <a:endParaRPr lang="ru-RU" dirty="0"/>
                    </a:p>
                  </a:txBody>
                  <a:tcPr anchor="ctr"/>
                </a:tc>
                <a:tc>
                  <a:txBody>
                    <a:bodyPr/>
                    <a:lstStyle/>
                    <a:p>
                      <a:pPr algn="ctr"/>
                      <a:r>
                        <a:rPr lang="en" dirty="0"/>
                        <a:t>Energy at the output of the collimator</a:t>
                      </a:r>
                      <a:endParaRPr lang="ru-RU" dirty="0"/>
                    </a:p>
                  </a:txBody>
                  <a:tcPr anchor="ctr"/>
                </a:tc>
                <a:extLst>
                  <a:ext uri="{0D108BD9-81ED-4DB2-BD59-A6C34878D82A}">
                    <a16:rowId xmlns:a16="http://schemas.microsoft.com/office/drawing/2014/main" val="499459950"/>
                  </a:ext>
                </a:extLst>
              </a:tr>
              <a:tr h="359319">
                <a:tc>
                  <a:txBody>
                    <a:bodyPr/>
                    <a:lstStyle/>
                    <a:p>
                      <a:pPr algn="ctr"/>
                      <a:r>
                        <a:rPr lang="en" dirty="0">
                          <a:effectLst/>
                        </a:rPr>
                        <a:t>SD rats</a:t>
                      </a:r>
                      <a:endParaRPr lang="ru-RU" dirty="0"/>
                    </a:p>
                  </a:txBody>
                  <a:tcPr anchor="ctr"/>
                </a:tc>
                <a:tc>
                  <a:txBody>
                    <a:bodyPr/>
                    <a:lstStyle/>
                    <a:p>
                      <a:pPr algn="ctr"/>
                      <a:r>
                        <a:rPr lang="ru-RU" dirty="0"/>
                        <a:t> </a:t>
                      </a:r>
                      <a:r>
                        <a:rPr lang="en" dirty="0">
                          <a:effectLst/>
                        </a:rPr>
                        <a:t>males</a:t>
                      </a:r>
                      <a:endParaRPr lang="ru-RU" dirty="0"/>
                    </a:p>
                  </a:txBody>
                  <a:tcPr anchor="ctr"/>
                </a:tc>
                <a:tc>
                  <a:txBody>
                    <a:bodyPr/>
                    <a:lstStyle/>
                    <a:p>
                      <a:pPr algn="ctr"/>
                      <a:r>
                        <a:rPr lang="en" dirty="0">
                          <a:effectLst/>
                        </a:rPr>
                        <a:t>6-7 weeks</a:t>
                      </a:r>
                      <a:endParaRPr lang="ru-RU" dirty="0"/>
                    </a:p>
                  </a:txBody>
                  <a:tcPr anchor="ctr"/>
                </a:tc>
                <a:tc>
                  <a:txBody>
                    <a:bodyPr/>
                    <a:lstStyle/>
                    <a:p>
                      <a:pPr algn="ctr"/>
                      <a:r>
                        <a:rPr lang="ru-RU" dirty="0"/>
                        <a:t>3 </a:t>
                      </a:r>
                    </a:p>
                  </a:txBody>
                  <a:tcPr anchor="ctr"/>
                </a:tc>
                <a:tc>
                  <a:txBody>
                    <a:bodyPr/>
                    <a:lstStyle/>
                    <a:p>
                      <a:pPr algn="ctr"/>
                      <a:r>
                        <a:rPr lang="ru-RU" dirty="0"/>
                        <a:t>0,8 </a:t>
                      </a:r>
                    </a:p>
                  </a:txBody>
                  <a:tcPr anchor="ctr"/>
                </a:tc>
                <a:tc>
                  <a:txBody>
                    <a:bodyPr/>
                    <a:lstStyle/>
                    <a:p>
                      <a:pPr algn="ctr"/>
                      <a:r>
                        <a:rPr lang="ru-RU" dirty="0"/>
                        <a:t>150 </a:t>
                      </a:r>
                      <a:r>
                        <a:rPr lang="en-US" dirty="0"/>
                        <a:t>MeV</a:t>
                      </a:r>
                      <a:endParaRPr lang="ru-RU" dirty="0"/>
                    </a:p>
                  </a:txBody>
                  <a:tcPr anchor="ctr"/>
                </a:tc>
                <a:extLst>
                  <a:ext uri="{0D108BD9-81ED-4DB2-BD59-A6C34878D82A}">
                    <a16:rowId xmlns:a16="http://schemas.microsoft.com/office/drawing/2014/main" val="1417342914"/>
                  </a:ext>
                </a:extLst>
              </a:tr>
            </a:tbl>
          </a:graphicData>
        </a:graphic>
      </p:graphicFrame>
      <p:sp>
        <p:nvSpPr>
          <p:cNvPr id="3" name="AutoShape 2" descr="data:image/png;base64,iVBORw0KGgoAAAANSUhEUgAAA8sAAAMvCAYAAADlJEI7AAAAAXNSR0IArs4c6QAAIABJREFUeF7svfmPZUtyHhZ3rerqru5+67yZIUVaEmgBlmSZpEyZoGjZomnaf6shyxBk2jIESZBhwzZg+CcT8gJLpknO8rburu3uxhcRX2Zknjzn3Lp33vR7M1WDN1V971kyIyMj4ostJ/v9/iBPP08UeKLAe6HA4XDe9ptMJu9l3E8v/cWgwBP//WKs4zc1izH+GPr+GNl0zDXf1Nyenvvdp8DkPPUpog849SETOci5+ve8+08dOVceMzjn5/z5n/N28fU78RkHkenhPPrvz7td5LA/avCUk2Py+KiHgWzJbjx7Ap1XxjH2jZfvn0ymxw65e91Bzt59XD+lQvN5eX9MnsDy6Wv1dOcTBc6lwLnC78nYPH0FQLtz6X/6278dd547/yf++3as4zc1ijH+GDOGxsb1xD9jFHr6fogC332w/F1f33Ph9jnzdyBzIhNMElA+DzCe6m6wt556t9FtTD73UTeBVcDNU4eQbm0/AGMb0w/nyv9zVg6OHo6cz2mzkl31BJbP2atP9z5R4EwKnCrs+Npzhc2Zw//O3v6z9tR+VwlxDv898d53ddWPH/cYf4wZQ2NveuKhMQo9ff/tBsvTk7GGhbJOj2zDwD8RJ1YkPQdyvG/+PJ1+CpbgMD9xCqT/edQ7D6zuj4xM11OE3LVo6jmjn2hot49+Y2DZgtunr985ON/ogcFbZLugQpxQ+OK9g+WobJ8U54m79um27ywFxozRsYm1QN9j9tHYtceO77u4j3+ekeVvK32OXd/Ih2M8M8azT99/dyhwLH/wusfyxrHXf1v3z7d9JU9dl2/7vNL4QhXhsbxUzO0MsAoTey9npJHqu5GGe1wqbgfwECyfjPYU7tVQobn039z+O3XwHObp9ytMU7B8OmCcHs65e3Lq0uvkbfyng02kQOfo+ik73jLzhvA2vu+zUQ0s78/y+Jy++gTLsy5Y7iHFtwosc4wnCb1T1vrpnicKfMcpcG5k51hj+LFk+mXZw6fS77tCn194Y/uxjP1Ldv2p/H2sLj/1+d+V/fNNs8tj6PddpNnY/FqR1UfN8wyw8b7BMnhrehZaANg5DSw+isZ94CPFJM+axFlbbH8GWFbK6dBPG7/GdlE0e9rtFhid7OVwxgMmEwOLJ/9oZPv4CUTwDB7an5kagdtPd3XkyHIN+Dmj2FLovYLlMUGo2P+pgdHJfPx04y8+Bc4By0NpMscau30U/rbs2zEZc844x549xH3nvPcXn6ufZvhtocA5PH6M/j71+U/75/H1it81mh3DG2O29uiczwTLBzknDVsLIR8FNmq5MDb/ITkCIIDxn/IzStcjH3p6EvTpIDUPzd9+KsZwJHX6HCZnRXb3GtVlKv+RBC8uA1w/bf2TfahZEf01y2M2ECL7J/+gQdtZbJAqlXUIETBnsIy/7Lr3BpaPEYTHEPFntWmPedfTNU8U+LZRYGgfDe0N3je2D8/ZX+fc+7Ogc5zbqU6FvjmM0e2Y8b9v+hwzxqdrfrkpcA6fH8Pf3/Tzf1FX71i6xUjOMc6Lbwu9jp3fOWBR6XGWtX1aVDaCtXPonQz6E/AGI2bHxwS7Iz0H52SwdYav4IR517M4l3/OWb8aoD32WahAsDTs4Z+hFPqZALCPPaH/+73sdAFbsn5sD2sa+JFlAK0RnOUn0AemHWSPD/zE5Hqbg5UqPIHl0/nk6c4nCrx3CpwLlscM2jGBN0SAsWd/k8T7WTkDnsDyN7lKT8/+tlPgm97/3/Tzv+30PXV8x9KN11GOvU+Z/Ji5Hju/cwx9tY/PBMtmcp+K2s5IwfVImNWtPoaydu23CSyfMPzHT3jojhPB4rnjxrrtFPA+fjq2fgCpw0nQdYq2t/VK2PAssIwscqRhnzB+DECh8iGO6PF0OHf/W9F4K5d7IojcRxT93sAyyTImFMciQt8V4f94Nni644kC4xQY2z/n7o+x54+N8Nz3jz1/UAe6sNvvcwMV/M1oy3w+P/tog+8yfc6h7dO9vxwUOJW/j933pz6f1D/2Pb+IqzVEu9pZ2ALLx9CO17Te1foufoZ7ptNpU8YOPTeu1Rh/wOAeuh7yvp5n/Pd5YFnh9umshXrhBlKKEVva63UU11KoRXbTEiy1ruNnrWeN4UTc0zee1Mw4UKD1LlzXajCMyOi0/vIx1LRmzHKoGqRF+DVcz4srIyiysk/y3NQnE1NyS749CMBmPCu5s6dqgoTjnvYy8fWzcWCsHK99YrwVPzeO4+ewa3Bff4O4qZYJ2P9asBTjxzX6Hj/q6ZiMRL0GNcc5S7m5cngyR8edQnqiWnqyD4UADVqNsQO3D226OPbaURjnl9ZxuzX+nhjlJ9Op7Hc7pQVkVwbL7zGyfA5YLoTdzyIXZGxFnr5/osC3lAJjxsSYQRSBZGuKY/ePkeXc+8eePwaWKSCj8Yg5QxDOZv3NLY6NxIzRf2z875M+Y2N7+v6JAufw9zG8fc7z1XD8juv/sfmfmtkS5V2fvfSzoF0EF/VuGZvb0Podc69b+IOhtSGgfFQGaOzw0xQHY3Az30SDPn2ilv5wzWgfWFZwg8jkQBazRh2r4cXtYo6EcRnXxycZznWfQdDXmXMEewfAxQzhWmueAUuu0Y/XTbTDWfc832N4W4+O8jTbqXlNjKXC81rPIbCdsNNzCtM7sYd4xkGmvmgykZ3D2L5V4Lv4fQTQZPw+hwCu3e13SUZ29oJyn8L9NG8dVgTpPscaaGf4TeDensHeu9Xj3TUWBsWtQd3xe6h4izZn63bjjiB5yMmnadzu8Tnsd0K78HDYizpKAJYZaEEEfM/ZjO+Zb+SKMaE4NNlfBGX5jRD16aG/NBQY2j/HKIxfJrBMw45CMSrimmFMuI9bEmPya4wRj3nH2DOevn+iwDdFgW+av7/p539TdEnG6xEy4pwxjNHnMd//PIIMdTSnb+6Pve5UW2+3A5wsfyIdhnTA2Lrlxk4Dxv45/DEK1A1wnQI1ADJAm9lIaLcApo251Pqr5scIQjv0TAOv9GyJ6O22Jh09fbYGq2ML1/d9RHMEtSErrRgHQ/u1N6Non1x5K1ph/7k77PueM5RaoDizx0ZphfgjnXx+AIZF1D/YPXEta+eb2UdIa7B63vQz5iiI0WvSuF4/jr3l7anoi9HTVmuNcYgVkGa9P2APWPRdd9LefquNqA6URzT4GjPm4gBPUSCPEfYtgTk2Po5pbNOfur9+Ue573/R53+//rq7jmDPp3HmN7c+x57/P/Umvdi30+TkMpZimV/PgMWP/edFnjM5P3z9R4JugQAvUPIbnx/bQY57Vmt/Y88e+P5Vmx4773PdTVsVxHvtuXNe6/zHAM47/mLE8Ro8/5tpjx1zboxz/uevQzydHQtUmiGCtZHjGUCg4G7MBmwyfc9u0mZnyu8uR5Xqd032PBfsVuDt4Gjx5MdrjuHQ2nXUCi3EsAPRxDdN3CrSAZbopyMfuDy1VZaqtgl//jyBuKDRfg+JWCnEf7dK73AmQ87w7bEb6dcKydCD0sV8LmCu49nBqmqNH1OPc/W/W7GqUlZHWmgc9Ml84Ejg2vo/PzgDRn+fPjTX0A5kQkcT6SNZr58ck+hG+axM0/a8871kDJ3KQ+9WdPHt2qanXy9lCtpuVLBcL2W+2Mp3BGWCZC0c1+Dqa8aplPlY4nfr8TPfh6E/f848d36nK9Lty3/umz/t+/3dlnfrG2TJmHzOnsX1w7v489f6xcR0zxzHjjpHm2hB9jIF16vyOlV/HzPPpmicK/LwpcC7f/6z4f2wc58qRMf009v5z1+Wc8bfGds7zWmtWv6MPAEcQOxbhfgxN+97PzyPYaq3FMX0rhtZwbKzD9IYBn4/+qfVRDTA7ekpxz7j9W18To+mgTx2do96sI3YReHNszEyr38F7Y6lTTau9drfqporHeWJ9DHNlFFX/zXfVYxhbG30w+lNV0dQ4tzj+eB3HlABbqPmN469tiWKM+4Mctp7yW9UMp/sI5gncozMCn6WC4BDFjtd4ZLywhSLPOJBMa0tg7ECX9bucb0Fr1Cwr9+SfFh+QnvgOvDdBNsPBSgg2YQr+ytx8rsEbHPput7dAh2ZGtPkD710sFs2eCRgH/DR3D3fy6vmVbPdbWU5ncvvunbx8/ly2q5Usl4siRXwwDXtos44pu7FNzPuPYugBadV6zzHPPHZ85yq7b/P9Q3T6edDnfb//27w2vyhjO2Yvtub6s+C/U989Jttqo+WctfpZzPOc9z/d+0SBUyhw7t56zB4bGt/YOMa+P2XuLWO47znnpPmqLR/SQCkrHjOnMfnymGcds2Z8XnxvBMrJKPd68/q6eC3+Jlg6d51O4aEx2un6jASW+0CejeeQunH3Ab3CsVA1E9PA6hGp2nwGm1tGWkxns07zp7oZVKyJLWtm8/troK+gyiPY8Z5Y+4rI5WSSI8tDgVgDRE41z5jI/GjR0Vb27pAvAY/D9orXxMxgfIcqVdIPuLXAmagZb/TWiktSl7mVYBkd2g6aBhznl/pK+Zz7551LxTKWtmwS8sVikfuyxMgs5maR/RxQj2MgbS8ujEaoZiA9+J1mYM9CMUJ4L99P+UewPnVwC7C72R9khcznwNccO++vebbgZW+Hhmt5Xfwbn61Wq8Tu5FH8hlyZz6ey3d7JZ59+JBeLhVwuFvJwcyPXl89kv9nIcj5LwB5D7AXLtYDrEzZDAuUYYXPMZh8SdCd5k/yBx4zvmxTS7/PZx9D9m6TP+37/+6T9L9O7j1nnU2TLMTSMSuMUXj7mnnPmFw3HY+bzdM3jKTC2Pses8ePf+stxxxhtj6HCufQfG8PY98eMceiaMTB87vxa3ZzPHfNj7u+jH+dVg6T47LF7+8YRbc/NZjM8XKbj9jR7G6S/gq/xvhT9A/D8z9BBub52BjQy8IOaUQNo3XGADq2a6/i4Y5wJqdNyFZ3FP9FgKjZhwrPHGmAS+NT6KwIdBcsVXaIjxa4V2W4QX7S5R57iv+P+amVF4zo8x8BfCRQ5hj7yA+fuptbRGXOue5ngeYsFx2ZPqbOtzWHRjY7zs8Uif1+X5iKDHJ9poNUdAQTrmM92K9J3vz7fx1MDfPAMaVGD9UgjzPv+4UGfw/njXvIc6AewSTriN67bbreCfbnZbuVhvU0N0eKz4x6u+QJ0xDs2u71stew6dyC39TRi4Hfd4K3gEY1s5zWvQXME3DV/IWNgORd5/Xwh/9Zf+oH8yve/L1cXF7KUiVwCSHNh97tUtjwKlseE/ZAyGrs3EuYxApzXjgPlYbef3X+OsDxl1N+SeyBYRoZyzPqdOptjjJhv8v2njvvpvsdR4Jh17nvi+PoPc3BdqxIF5jHjGn//cZ79IYqpInocSdPVY/v3xMf+Qt02ts7HrPEvFEF+hpMZo+0xrzqX/mNjOPf5Nof+naZNbgZ+xsDOGI1oLPaBqSjTWs8ao8/Y+1v3x7HUgIjf1cClb5wRQNXXHLN2rCgcm8c39b2f0pplcsUqO6Qa+88QLQ2Q5FESPPHAhhitjOBsswPciPd1eZV01NRTpMH6exAV3WqTo1zTyXWz0yKQNtsdUyx7zXNj5DE/C+/xLGq9LPbKIsCN9+tO60nL7o06e9QTkUqAOPyGA6J+bmv9dxORh/3WaOBHStoYDhkQurMmrh1BmRHOgB/B5mFvz0IXavzerDcGJpFyHX7rewCWBZH9nErM/Q4wCqCK31wTji2BQjg6HG1zHxLstrII4l7T90ymMl8sFQPxdBA8B39b5NX+w30E4PxeeQqNsVT+GdhtgWWOmffj35yjrtJ0ZrXHnWyBTJNapuDfALvIitAk8Gk3us0j5XCdro03AlPHBI6rmogspwd5Nt3IX/1L35ff+Mu/LovDQV4g9Xq7lavlQg7aAI8b4DAUWXb26s1jSDkRPXKo9Bb1CavDodutsP/anBJhm29vncxckijD0DMxNeFj32UBUhimh4lMNQ3kRHNV8+3HDuUeeDbWeRSyDov5cEpZdWEpNL1DehSrJsCsB1zxc4yS4g06/qYtcRxNlX4DP2NjKZzDJ3iKrXX9CT8+vbHbwX9Dc7BUpDathu4lz3tWywkTSOqkc29UDENjt/GV+w8Po+A+zlA7xqFVDjE/N6exRadX1pXjPBiviEK5JkqfY+7QqJmJ9w6tIcrVtHlGWfRTuqlr3ohWk9466RVfY7xn46zlRGn8q0st7Ksoa9WjTRe3T7owfvtCAbxWO6xkakWFSaXM5/Ub1ebtJt/F3zCe8rpV83S6Ig0wRguisRiH358iOMy/jFYopYOe4rjU2Blh07zXPV3P10wjRkkNt+fXJxj4TEvDC/rRJ5rpMKvqBdtPrOeWxozITTg+5FjZwrfE9MIIKMzYRs1a94zQuI+R9ldsGcptn/IU52tWjbBqXkt7xK/F2KxTKuYGedcFzHUEKs6nlg9nCO/BW2ta1/trCID3ye56ncm/LdlZg+quosnH1NRAkQAkjqMev1p2k7JxD2UBgWHed4WkV7kwRdFiJbdqeUMZSp2W9q0CooP+F8EO3w8jnameBIAcf56HnbMM/mF0sJRFdnqNCbdKB7ramM2zBI+XcEfXANXoYc+C5b3H6TjBlM9j9dd61DPuIXxjYCxGTflvi9Cu12vZbLb6m+DVrt8roN3ttrLd7WUFMBkiuwXwDCA2gVHfqwpIdwfZA/HCig7RyChrWxskreFEZC0H0dholcpLPRL5Oqb6Kl9A/u5NvsXIrOISX3+TWV6rG37rcyE3VP+EY6t8HuTfmMZczxEAENOfzMA/Blg5Rr6XNdct+8VUt4HmON8451jzb46WzGW4f+vR8Ujzes9m2ZfpoNcrfpp2Shn6ZE+9ltj7s8Vc9pDLfk4yt8pUEbjRZHfYm1NhgtkekDku88lELmQnry6n8sOPXspv/Tt/RRaHnbxazOSwWcl8OnNsye2nYDm4vtJo8vljXIR6oEaz7vlm5c4eP37FNtIY5GjrBDVEVJv6Aga7E0+cIp++BsvhVSqkxiyV9qv1U3vUQDfCBMLb1hBh6mnN/81QtkPJh39KNUFpibs8jWGABkNgKb39DLCs6z9gLA6CNZ92jytkhCr22lE4NUTcCueMvrBxwdjanfLMeM+w4HFDA6jtlJ8jnBNjgu/c5A5wcJQ56X09DrB6PKoAqtovU2SVVd2wftVYg/IeZaI2cZP0aZGf1kmvs9KYV6V3TxofFdiww0lnUdCQuwJzq4/+oMwzpaRu2nIPtegWDJl6LHv3bFC5c8z8jfXpA3Pm0bah8zoqdxgJNB7y/GpQaAZzNDCicTKUAst5jEvfvPY1CIMCj+9rcUnUvzUgwb9hrNPYakWmhra19gMN+jeuAXkAhi2NvfQsGsnK/9nZWdsKBBoRcMT1xbhj5KqUW/lfNYBQvnRn+Ga7d2OR6Zil46Qlf0hH7L/93lIWlZ+rvcZu+TaS7ia167MWaRmkrNGr16Fve0dQQhDRGhuft1fZYwJoSFS0vrfn5wwzW//Ir2XNdHcOAIu5yU4EBq1r834krSeCNYggknPls+aaD9lNZSXp1eB2foxghu83OVDXu9r71ZHiF9aAlnzap790LiKyBWALAC7OEfxzd3eX5BABVQZ+kKAA7JxjCdpwXay5ZCslfYfrnYe1pdHWPyWoscggnIcWfbVUW0RUVzs/NKcRGYzgK9KjBPvmLFJQ4um/jEyC9hcXFwlIcm0JJBEZnGjk0ndYNYZSHmRAmnhf42w4Jzg7Pfr2SksHYu/s5zOxPZTH0CBnz/eIcC5kt4WjwCbBtcX7ME/yMWVo/DfSj7dg3p6N26e3+bkiJ43ulgGKKM/qNOyCptDgWLvAf/F73Ms0/zhu8oLhB4Dt4+lX6Hl3NtZ1/2M2YzFGhX8HA8z+BczZmR9ptVgsVUahjR18AlOcoXzYy8LB8nx7Iz/44Ln8nX/335ZnspVXFzOZbNYyx9rpxMyRMMX9+8O62GsTf0kS2tVMSu+VJ9x3Y5OdOoTMbSV0K3upDbFp9zsFy8GrpMra4GvR4a711KSAJ6eDddLKfj/+h1jjRKiiL+zDqbX5WwVx8rHj6iFrj2DYyB6Zb3rkabR5FDUV7Zz2ntqZcsx7C0X0iNfWxiQFe59wqBVeZ2xas3Gqq8melpNMjpl5eY2SnQLKfz+Wl6Mwbxubw2mO9bctDzjpHH9zJtnr3bcH+t/vJk7T4VIDm6xg7M0JbEVF2VKarbBYWAaApda8hmRe/A7nDBaZN1WUrMub5fuMB/yz2KjDzyqMa5rmHBq/JGdlCz2oN7jnrEqveZsgjauRnYF1hWGYa556MjgAvJjrqKlxZvhYmlq1uTugPzoaHrF/fE7pWBBbwP4HRNrEv/WcS72ZTGW/B5wT+SW8h3PIdM7GK5wQZohqGiFp7tESDBk1jyXAKvkjGm61PMO/4auPDut6uTGWeilStMyP+TSg4wA6yCFEtupuvOV4ppoK2Vpm+stqeZLlhpF5MqXDIe9pgomWocr362/rkJOkcEsm9DkTMA6tuRxJjOvzXSlQhlE5y2CzkAva3Mi+r2mQgaVmUfZG7nHdZpOdKREsKtdq1B/AD1FCB3DbbeG8QBqqRRHt+5hmqhE9jR4x0lkClgjgbA4ZmKuDaTKRh+2mSAMt1qfakbVTBc+czZfmcAhEioCZcp9jiTTQWw4Amty23VTW1A2aY3EHvdoSAEk4p9cXOY6BUcC+bs5mK09kow2Wuu+v9VV0aBTvmZgzguAQ48XfWtO62SQZjM85pkRjOjoUtNHhU8rBuIfqqKmlD8/x/706NZZBdOwLyJ8ZbKgy4hmXPc61pcvw/npc/Lfu0ZD1FIGiDXgqO13HPOdoN5DmNW3SOPzeFobqW6/4LLCd8kclAGmnkmf71kb33Yj9GdOvEwt7FBy4aTZFakRZs5xl7HBWJtYf2Qla86xBS9c9yBhGxoaODTXpcGx5bwBElg97mctBLmQrV9OVfO/lUv7ub/0NeTHby/ViIrPdVo+PUrsigWVElg/oR+a6VneIeUp1A7jnsfge33JzIwUGaYgpMlUCYVXkaSH4XbkZks6oBNPQPxPoSCkA1TPdeOvz6uLZmruut+0SkR8xBON1/O9Ag8U+eexPbD3/2HvTcjVu7IBlrnHABCYuTzP4CuXQHHh7veOG0SvG0FWftUIBn979eNrb64e3ew1wOw6EE0OjteKtBUlN0pYSN12LmpczflQg9P/UaYzK5bSztRuoO6Z8KSmk7brxNSkUUBjGUSB8kHXtCTWdW4Bc7aaKCqwviilS9XRUGGtnERt4c74jNIChOESnPmVNUvV1Y61BbvsdbuSFVMbhdeOqZONQM3ta8sf3LSO9NBRqY2A6sZqovp8h2nBtoDA5bnuPrTtSAKNnvH4HZJ/xdzd9jbzTauCUeMr3Qmsv9xndpAPf2WeIxLHWNEtrpOmbOY2tyys5RT0+L5IbkVUDhpZix5RQXr9F5HaC+sXSptIOqah5RGTW9X807mrDUA2P2qhXYwkefO6fLhfgvejEimY3McVW15g63NebUTOsGY4MQVSSXV/x5JjKaW+C7nZnQAIsjGLaB8tlzl6IwBM0xPwnU6T4xRrJEvDUxmKUj0jBXa8Q2c48GNOPax6KBjDGBjcXer1qOq0Dyhg5jKCtyaMaGd1q5IXX1tFPS6Ptgjj7DPK/BKtxL+FvgqRUp+iNlPQ6ODjmyC6wKFwdieOagW9iWip1Mt5tKbhGP+Pjcj87Z5HD7LcDZ0QUD4g8OwO25FCdekoOtWutOVT2X+WmVvVaxbXMf8MOtaORajnX++9pAHYAew6a47g6oMy/7PAT+EYji/0/rX2c9zIBbk4Dptzk/GMacE0DfS8io9X849zjmkQetnVWyg0GSlprmmiFzBz2Ag/HR9W0bO2dTLHsgInOAM6/zk6Kc9PmVD7/vhWox1/QxkuweB5y5KNav/D5tb7Z7jZJsPfp6GE7rh1qq2lWz0N5SPGT4c36p4/mxXPU0eTlMCE7UsvbfFOrfvTsX8gHpGAjsjw/7OVCNnJxuJVPns/k7/3O35LruShgnu13spwDLKsbxfYnsNJhT7BcAl0yIl7cb8v4OXE9aXyRoUqhlb85xtBvARYKawjKLrEtIgHixE5zmWHC0pwRWW4zeCs3t80Q6f4T02Cz6doYCZezIHAJjOyS4ZrhLBjDmgWGKONSicL+R7kJOgrAmXoIUg0KO+XivtwEe+rQ/Xo7IgMnw01LIzvJSeI0JNhQ2lRhAKV9q8NGIvNU1kh9GoC7Q2k4TqCCeVqCsU9gQ4yYMjRDuDYQovDu2ys2vn4O6BjYcetClGkpRfwJCBo1KqmoG/VFdh0jIxrR2KOulWl5uSaHc46e4TzOXN6hNbs9P6RJy3jh81FzU4y+0dGz9wXu9KvvH/p3+SxaicH7EfYCxliCxeiAyH+3AHOacwTTZQhS1/1hvZEJmnWEeqjIR5F2/BxzoPEcyc8IkzYr8YQAi7yXMtnW3/hks0W3T+NjNew9sg4QAeBB+UeDvaZfSzdR7nTpZ3yG/xTcIIWVSio8uLWPVFIHoGF7iyl0Zjh2ZN0BYO9Cn5yNy3IGGEPeQNhPpjftmBARHB2iwNCPDrFnuajC70U7Msl1gfgiYO12rPWazSorKM4DYC2uN/4GoNSaSKwRaHKwVGquEej08PCg/3Et+DuCwR3qDXcZbNXGPK5FdDqqhwzG4GY9yP36HsHB9J44dlwbuxVH/rXrDOyxwVIZNTUASx6MPJXmgjRO3J8i/cZbcc9w/0a5nngZqYhY4NB3oeY9ljfQ+Ob39jxExSC/jAAxDTrJN9/bBMJ8jq4DagnVsrX9zHHHa8itLUMeEd0pGLCITPathRnVhWwEWNLsrH47pX4v7890yA2Oajndsj1KsOL1/D1tC0pgZMMvdAmAgA6dzoJqfqFpUrwv0Rnn3Kqzq9+xXdt/nJM9A5kZ2XEaeSPL5zK8Sjj+AAAgAElEQVS1nHtZ70c/Axv+qJ1W84Ht4xz5q2kdx1mvS1pDOu/6Lqg+71vPkibtKGnrFbq/W05El9fH2GJ9GUn1Pu7jYwQ6s9lpOr225frHMZEpiubDT5Shca/07Y3YNyDK6rjeLbqbwJ3K5IAYMVLRzY5XqeSRZVxikWcTUapqvaXabA+wvJaryb189Gwif/8/MLB8Nd3LQvayQMQbgp+gW8HybuVdcmqw7MK8SMsrYYXeUaTxJR9xpk2yJXs8CEcARS5WZEpjBgfyyYvgAMlzjlUp4KPgNdYoUgUgx8ObvdvNH1bHwWrj3+d+jGfgyI1rXG0G32PBXj26XmYcGQvIrp0EU81UyUNjU4H3Bw22jmCB5qOsuUdOv8gXZT7s32jUnWOJJMOzUOP6ESnghTHljy4UoH/G63h0Ri2waKzMtJvheT/Dzor2s6OAjffXwrIlaOMT6bl79AyI83aFrc/4NqlYfWmgSeUGwADErJ0RULy+TetyhCMJD9Xz2rPjkRW6lQOQjAZKLfv4pCQLO6Ze+a56LuV+gLFWNu2oRwpjncaoGdnFaptyaoydCRes54qpaXwHjHyZLzo1Y7YfLP12vUbkMzu+YnQRihbXWBqgPTX+DYCHozfsi7LukQAO2werj2vRMIaRcAXcoRtsjfOpe+r2lBbVzv9V/q9EXotMOmAONCWd4u8WD9AYUmPA5x0bzdCYNPlROUXcuE7r4Cnz2ojLx84ax9vbuxRxJn1TOux+J/eb+yIzi+NihJTdXBn55Pc6P2uHmsYXDTz+XdeQc2+wGyoUPByKERTiO0SWh6KCNj4wzsKjo2bUUxbbeK1RTwRjxkveOAajv1hodKiQaaGpj+2f/FPKR6v5Har562vQYyxtNYMwFiMIi/sxOkvj3lfaTCey3myS44mjjIZ1dJZxTXTVvJvuHpH5RoOiKNNq/ZbWeXLQWkLtVesCtY/X49gyNSdaL1o2SCqd//ndGcQQDKjmB+CLm7shqvmM6DjQ8SrILe3aKLvbUr+Ul6nfQMvZFWRrbWLoHJTIOTJcy+E4llov6xrg9lkZWR6yBevvKKejTCa/gu9jVNV0R+ZTOgunqFmmiG4o1dY7cTmdXsaf/RbMmG1LXmit1dB3kR+PWfP6+S07qd5f5Lc+PqJiq9ed1+N5XIOWjVnPoZZTx8yr7mliOiI40gfqSCw9urS9+tY7PjeNU7N6zVlnNcuW5Yc9aY173aGnGRQs09nLdL+T2eEgF4e1XMmdgeXf/U2PLB9kMUFNs2U8pawRhVvoUOCbLhGZCl+lohkTnFJqMmD+LBPVyUuayB/oTkXNwQfFoR+Ng70hsNznVeNGbm+j7IE4FaiRUTWyqdFpprD30aA7EkL74c0w9C1WZTgyPPZsk/lDcKn/CRDgG2000ZibWo1lilL9JHX4KFg+0Ytg+RaDudztR9vYTOHsjmiRVo48CSfURSSFOUbp9vdxfKPAskHn2ACk9YZWGmm8TssIBn5izVPrsmJILaNjZG3rr2sFFbsxdt8PZxjT2CBLUvVVAs3ZCKNSNedGei8iX76H2sZABmomsH0UYP7pRLaHLO5birmumYxzSAZXIwWM0bs6clob27JH5Gt8/7SMJQj3yQTpRmyQArpEeYLIWN7bHBMBIUVe7KbKelIOiZHJ1hARFdlO4XDLkUyNFjhYxnviOZOkP5/F3zgKET+xthUYZb3eymq17oB5A6IWEd1sLRGPBh/oBEOPx3bEoztqIAvNCShUUMz3AK/F/eTpaAzx79ggyeY3EIkJ6ai4DvfirEs1+t0wQg0wQF6aYyrwpVFPuWzOcOsYnjtKZ7BojgNGpkuHiTeugeN5gehi1+Dh/Mn/CSD5opmxDM1jNbuRP2ujMYI3GnAaqURO3WyqTbpiYzfIPDw/1qy3AJtiZUQQgkGn13kZGg1yow/lAMHOREHy6oDoZBus4lkA7a0fne9kL7sDnBkxY6OMshFsRzCsZpOPc7Kz7Jr0WSVLIv3JXxxPjmMYkOEz4rNqsM97ladVf2aw3JJ/UZ53jW+koZr8rZ1pnC8b9ZG/szxvN4+178uU/8jfnBufF4FWa/yRLtEO5VwQxSJvxbHVtG79m7ZrpGnNKzXgrK812dtj5YbMoJZtgc9U+lW3RzoMg8nQK8Azy+hIA9147FB77jZuBx8DFkh2LkT+sfUz2V3/xLmO2VStNY/74NTv4zrVY0jPVKd9LsOq6T429pQAXSnX+JxIs+7zgk4IROR10dHWWiC13+EAcVs6rnMtz5syEKooNNkbZAL/slwPZOU00rA9jqhZ0WxinCLLaNS1lwWyrmQjl9tbBcv/ye/9loJl/DeXvWqlmTausxcrpQ5AO8E5Fm1BjXw4BlTU7tlsuaEL2lPUUdU45dLr1ozAHQOWqajS1vKC7iztC0FPBunpup+Uk/YiHMZaI+tnCq+7Yat556qs6nmJ2sfwSeMaY4UTsa6B2dTi6fhUGA5EG4yk5AdnqgowWaQnSmP7WxXMwdq4D0X2+4SVvQ11T3YoevvHvcmdyG8ewyymHjxyFXReSv5+Z0OfwOO8qOyOFZTRkMTfcxwbcARY6qMPji445ScBlaqbbF8kov8dpZHWFMqBvBkoWdJNMuY8y8IMpcxT9Dwng9cbqnhgwOseS4AW2VUjkJqSWjZx0VoYvMf6UxR4tQtwM5ip56cRMt0PZUSyvk7HGzy2xgcYXLcQIl7XSuPM36Ob8kyPv1Dw6KltBAn4DGmo5Dl9HUGZn12IND5Np/QUYUYQY2Qxgp1ocGLkd9u11d2F9PO6aysN6TgvPh/AMAMZA71KU+08ZOnV9v4yxZ5gGVkxaBIWjWIYeUhPtbpXq6muI6NYH4wbQInjj3s90mnQ+KhSaJVzq3M/Y70m/1YwCJDovnmjX+RDGvGxCZh72hODWs1YrLXD+y2iYenOpkutNppyO62DHl2C9TdvRZRhMYoU15+fM3IrcHaNnFXM5+I5XCflt4PFJS2ynnUADfwY8arBMiUEjhWxkq0sZMA73G/JWKLh5OBEaTSdyk4zI4JOC1kQGBMzg9ryD0AFqTEZ3NXjrBs08TlKC/D3fupRlOxoifuENIhrkHjMI+nqNumJrkZ53uVvJCXOi6Nf6msiP3fGgDKI/cZO0PE1iGvdlYG5djrzomWGxfvieyJYiLTjHrNAz4B28m78cV34LqWNsk/pUI1zrp/conPrs5oO7fUpaz5bNsQQ4LF+OQaW+9a/5cSItFATKDRFrJ8TwX6LFqyS6VuBuH4tW7B07tpT+uZyip0zdo+9q+Q/rn+L9+LzIHq07KXxkqF9UF6eHW313uP7W8/SNdRby8yeKOPHxqDvCw1GKXejLoif1dMkchrL7OhfA2TGWaM7K0cIrhd1xPrxUfr9QU1d7Hftho1+FIetLDY38vGzmfzh71lk+dXCMC0ANfppEFoYWN6ZtPAeKdrIQ/+taWLcSBbijh3HSNTmQqfZaUA8pTcxLB6ZyRSzpeFEoYO/gexjmL7FVvGcWkJUjbe6wcFDpfnsGrbpdE8GG9iYLmwLmcsaOX+b7aecIuj/Vj4LWbwtYTC08c2zVCoLepl1rQbO8DX/Oeo4BxoMxRBS1jT6F+5TQVwZobVSyZEiWx3bPHwY1tzRSCOdM7+yq4yULlr7F/Nwu9vK+C8bU9HLTPrUY64VbzQ+Om9opKDF56Z9EoyR/LzynGuNjPkLdGVDyIpgxoxiI6DW4+92dnxaRb9agdeK1ESLHtJnHt4KjHGeUdlGI0FBiHvrICuoFHmkC+sT+wWdgdCSH7pXM802blNMN0UR88kbllbm/+HvbciRJZAAuxSggvJOmwgZMMyG/sQBQ3kkBK7R6ON2Kw+I7AWwR9lGA4INd0gf0A1/40iR+/t7k7FOewKyOppUUyXzj9fjNJxFLZ6NvGP7B0B5asefFEDZKKmy2ZsoRjCdxisHWe+3qWYzjpN7auj4DNNlZTfQoT0fx8/5qRPDQXyMfvL7nFZtC237wsERZNd8qTKMa859E+tH+3gY677H0VPucDxGfhfXhBrEKIOG9kz8TjWydkMOysezJoxWJvdyZNTq9qN8i2UkEWSU4+l2HLY03JQa1FtzSL6v+ZGRZU0jbTgMoo1Qy1COTUsC3CMeHSr1OpTGfdYl0JFbAP0AFtK13guFadgmcssGTqiXXoUGOX3jTLZHx5Fs68YGPbiucAZ4066aH/g87Rmxp9GbAWecbx0xjs9SHikckWUq+hjoUNkdwGKLb2sDOuoltSrdyRlpFN8buxl3dRhruPoBb2sOif+xN2D/DMjPPmdBllPDmVktmTC2v/voHvenPhc126jbHHDWD4JlpX8lPxqDoyNUbQ4veajti7E5tb6PgblT7j/2nl56DvtJisdHPi7fO/yQ0ejsiKNwdI49x5fW8rYlg0xt1IG9anYD2EjvrGzPQVu5Y8hAF/UHmqgD6vVL73C+Vz2cdCD6GEw0ydCS5AxMWwB6r4ElrXLe72W538jF/l5eLQ7yR7//O/LhpcjzmciiDyxvtvuDGrhVvZd5Gy2iYt1iDTDvYjONCsyWtKAXO39q5xrnlC8qFwXi9HKGxWnlwysBg3DDyNVoCBawGj4Eg0W32ZZYKZm9pWh7GRZjTmmLwTtdNx3r4QdtoqKO/7JF+jD7lHFYa0/R3bDRILLxu5EQJqO2DjufV4q85S2MXkYzLkV2yHekv8DXLgJS89LT+5XHYRsAyq4+uqYExi2QxyngsTR+yUv1Wtkx4pmiNBzVD6BOoe45dySFzo9VCg1DRwGZOwz4/tpBT2dBU1m4nIKjCu/hHiDgbPkq4nNw+3LByGcJArkd6PziNPlM7WbLzJGqnrMGJREkg97gA0RMUO+m0a2dpTzSsDlGYKZ1rY7OoHLh92zSQ8EZI5eQRQ+bh+QZJ+3pfMOct1tL0TRQZRwPAY1aN4wdQhbfsyEQUzcJ8hKwcsUQI2M4I3F+cdmJjEaeTY2jplOlEeiGZyByeaH3Zl8d7uP8an5uKTvwn52z2C8xkvGdHCzmZIJC0fv1rMMYnTV+IjiwiLoDrATE7HtE9Wao2WzUstCwi5GFGoxhjvburvxKgCCkyEa62t92TnJ29HRTIlNkLijl9JwpGuRZP/xatpFu0Vju6vqppZAfkdrTB5h4a218cowxMsj3p2uhkWfWs4H04G/K/NwTgEZRBnzYOJFzujojRmxz9D/yJpzFsRt0TaO6wVXS+d4NWTsxhwZNfUZevI/vmM5wdIg1YmONJK/DunHvRb7LusPp1slsI0Xi79B2uxDAyGJQz3H6tLYfWusXLCLZ77KxGkEuZXCkX8voH4JKuB7lBEOgd4qjh6qfOI5e20e/0GrpR5UxFXtYXf3emCfIsL7xNm2BkTq6LljJsgaG8/SwG8zMimPpA95DcGmI9tRpLfpHPq33fXKOQ/6h50Q1gGMBukXkumnYcTzkw8jHMWtkmD/Gv42dnMev7l5xCn1rG+qU9+Z7HoG4Gy8aK4Ecml/q4t56brK5K2wR9xml/8AUxnjpHLBswboxtNNenULPIcPHw6paGqzAlfVRASzrdxZZnu8PsjhsZLm7k5eLg/xnv/878vrC0rCXalDsZRayLlVKb/a7AzvKqrHuINlkoUUPrf+It+yjYvDIXhH+0pt88u7BD7nbRbpcrtco04gL4vMdNb0SI+Qaxej5URNA35/aVDZ5W6PS4YzNx2waW6wy5TODsswABpa6Ks2MTbw/nw1tVCaw7DcgaeK4OyIkUvcwln8cNyZVHN/i0DVFfdlzRmfpF+ly+LMQEdtuNjKH4Z3qucyAzYafndOZDCDPuUlrjOVBJlNRJ2kvqAGbclbY6IyEWc1bBtgcazamywYQ9DaRPeYXuZtrEXH0eUbgbOPi+PzIDpxTWdHIonDdcyprJ502SNuhbtKOuQGQYuojgTOjnQRS9PJy/qi5jJ+RbkxTjREXGkEJlB0OstqgG2Y2hCNo4Bjq+/Bv7Rw8m2vNJ8AyGwLF+1vcGPep0du4mJ9z/Fxr1qzFeZA/lG8WOL7DsiOmaFaCWs6dNYWaz+Yy1yMAzOlnssjeZ82QDjJbws9o92w3FoqezeYpfRefx6hjNCTxSIAtyjLSNdItHp0UvfJ6LSI7GHPQF5Hva0OtVkyIaO5CZLMrJi1KHkFQYZDLTmsmTcwyVdm7uzpgzt0q2U08G/camUPNNOVLcpbZhPoMzTQPUB6RnQHv9RBY5TpmnskddbkmcQy8LskjKGulf+mgOxYsmKMh6LwGw7fO+SwMoOrdtdzjuaV8dHHv9CDrw8bgRso44X7ikRdR/lE2O8Px+A6TuEV0uAVaa7pQB9b3tvZ9NLrIkxj3UDdV3MP9X/OY8Zc5bCjr6OCiYV9nC9SGp9IsnPxYGGBJp+A9Of2L81AwPsGZnRvswqKMgPKJe6Det2kuezh70G68Pzo51LNB02fn3aN/Iq0HwYRmUZYp4DWfRdlRryt71kRnfXw36dDag0k+qKFRGszxGX1/52f2hNaS/g7Pph2b0va1wy2bgbfYtvisQ0un39CNg/Svygf6ntNaT42eoYQCmQWjI29foLbd8MlLRS+HyBsqC0JUsjXPmhc6o1D6nddzp+adx5BidHy+PsNraDig76fWX+U7Y5Zl9wljeoiB4b631/NrzcM1X+/4x2jUR5ux++yF0aZ4zMrZtRoAguzUyLIWZernirbcB8/VQW00roDM5tFRi/1GFrt7eXVxkD/6u3+7AMsIgk5rsLw9wDdu5HYTx6ONe40aqmdTu2Q6UycUFfOK40Rr4RdqppJRFMIpqssHz6fKrU5z6Ci9UM+JBL00X9M/TlwUo4Y0ELKhACNpr5GZ/oUqmr+GbZGnUm+W+LDhzYA7N/CshzQw1jDEp8RpGXglYtvLfosGVf11GtEAIFjO3ryJTBdWc9Rnr4LkKTXfO8YaWBJB7x9kofF4rvgMA4tguK4hUIDSBDazk6A2ausNmcEhALs16zFAZMcJZGCFmsuNaoR4TyLfRGS1A2DIDUZIWz6Dv5mWGdNqgZPud2iwwzTWXLtZd4ONc0rv0AYzKKTIRr6CvqrZigoAj5RYPaZnZ0AozBDZK2vuGJ1kVC8a4MlIYRo20oKjtK0YIUYm1WPnUUk8R/lGI5S502j05BMAt3YX+RKexTjnWiHjOq4d/ua1yhPTiWz2Rv/4g+swboDl9RqRXNLM+ECFrB5dMdO1j8dz5fNmeRxHPEe9nEkG+zlbJtKayq5l7OAz7YS7sK4PY0ZVXDeOAulHmwNqZvuN7b40QqPDVnaHtR6fZu+3shlmhtChYO+OXd+zdKqzWrhGrfHWfGBnF1rWUt9PS+mSVuS7HFnOqajsWFwYK9URJVqqo7VMOQ070ZZlJoM63AxWOyuy/2fQkKwVDFVYiAzEPVG8ZQqH3baILGdlVoJmW5eyc7/uE2b4VNlNRndzInEt4z7V56kuynH1FrCq585n6L4OJSU19fisvr3D50D/4z+s83K5VHDNSDOe2RoT3+X9U7N9oTfQ0cMa7dj5pDwWBgn4s/1aja/4rjiX1vzztTDrUD3X3r+jxvLkIJsJjl/q572hNGzctXXHYg3oh/Zd4kdt7jrcIDPKg7im6X3Qf1V39tZ17Rli4o84jSKkapK/cU72ENjpyKzKudV3dE8fPx8jF+M1LVuIpYWWhj0uf3q5w8tghtB2dNZEnmD2JnXpY+R32n8e0xqKzbb4sHzXqa4Ce0rMfIrPbcmdNO7CwTQg+Ee+Mvk5fNGYXTBye6eXQ/dtw8fRjNF/aHx9NMyfm+0Y6foYakLvooxMjzBDhpPbEQksAwtokNfPENbSRa9ZPlhkeaGR5b380e//bXm99MiyN6227DuiYkSWD+sMlh10aGGzNs/ZKLrmdHSS4axHfB7ThHLkRre7R4x6DDnH1Ijm0NajcogL0KfsKOzQ3aIwUL07Id+fUkM1ehWalGgKo3UzHWrQU24g+1cCW2hQccA5kDk+a+PKDLBYLEPdHwGhG8d6xl9p6tdKazDwjY5uoVu5Ci4fHwFkjAzr8vlqq7EiMLYB2JEGvPd6FJsfQAaAJiObFCoQkvgbkdDVw8qMrdCch2uB9Ff8t1nHyBNThb3j6+Egaweb0diICoI8kQBiAZ6sgQ/TRiMgtkii0TkfqeJA2lNL1QyczwpnSQQ4ka/4rIJHteYRvfOy4CVIbik5zjF95yCER5+03h2PDonGk62faIMhdIRlFIXPriO89Vz0eoBFRBCrNN7W/mNUlHOg80Br1sPRLXG/GO37Pce2j2I0sFKDfn/LcNb5gNux/pW2z3Sy95ujwSKs2kHTgYNGuJiOXBnuCTwWNfZlMxfw3Ww6j1mYLh9ylC4q47gG6vSYg/79DfrGFBX2r9XrtA2GaKgmgFloZwgMO2faaENHQgb/KbJcNOoLCgSZMynbIu+5MaWX5jZc8lfwTxN4aOOlbDJw3eJec6ndGZKmj+v7y/v5niHe5cNmh6wfW3NureHQuo4ZR4U+QgqlnwagBkOwnOzv6NRghDl8pjWnqgE7Nn/Srw6ITZhmXKnfaxr3sLFa82Ah43YD/TKCTI2yl/Pnc3Zby8YhWMZvyuCoU2q6mvxgGrA7g/zh+Sii0GOjoifuR0cVrX+romPxXTUPleNgYKHMrGnNt8VbcPTs4Wz2JRjinb7von1Vy/2W7RWv0TRmWBEDFn8td+K/jaSlwRzXjHTolSXq2PD0tB4+zHutiKRYc0TQD3WMFQu39F/vGAZKYOq51LqxM79GkJw61DJwcs2w2lwEyyfGlhNFBrZw5IGov6K9cSxgasrHMUVx5vdj8vQYGT/ED2PPHx2+lnL2X3XM88ecDb3P0HU3p+jP+4c4SR3eFf+N2T1JByhwc2ebg2XVC35IzkHPWHZXPEqNNRsCna6REbQXRJaRhv1qicjyb8srB8sXKtOs+VqhQ9f7e6UU87NxbiPSEBFhwN+aqqjNfLwJkDaDQfrUVCOKAERRJUdjBWvgjmmdHwFcki8A/Dj5JXSCjdeBkedzq42NPwkIYkLoRuuGnkVGLLTPKOPFBbqZOks4T9iREZY+u0V01B/uvoCQatufmmbK9iBbTcGymmu+k1FOPFaP8XCadQxSdFNFR89wXEgGfAYyWIvFz2PjGbxnhzRcT4M1A8bWRz/fI812nZwJ+gxGQRVsTUUWF3rWYEuw0yAhUKKwTHWYbuzT2UDDCELcUnOtFjKDHVUPeSlh4CFNm96bHsVTA7UstLE+1qCF9krahL7WlvLHtG4uNGsuwfiWxkbhz98cJOfUEpjGAzkSl9e3a3yTlrXgwvq3vkvGYNhAteGhTfi0yU3Z6bf2lkYDlcpBn6WCBPMvDehyr+WGV3mfmZNiNp/q0TWFAdwBLuXexbWRH6xmpf8YkPL6aj8Kjr5AWonV3fHVvMfkhxYVeqoxG+9mB1s8eoP0rQ1a8lueZ2BhP7ogggLuJdKa30Xe4jPLc4vzcyOtddf43qj5xwzOfmUX1zsaO5yLNRxjGqm9v2skt59vSqkEq3GsxyjgY2rmBg0GB8u10c9/m5OtNJQ5R1PSkN3ZoYN3MU24djjV81HO9ePj+ubdt25RvrTo1DfnwpDQNEY2OHTAFWvMvR7d5sRyFXd0+PFcKj/dYCrlqjs+9BxrM6iMZwIvKiH7q2bruZPn0v7Y+VkMPexbG01R/tmc0HsATfkMdPNsZerKIf7jsy19r9JLSR5SVpFmpZyF53koK2J8L2S5VPNDlKkdvmN009PQW0d38Z6+btq20cvIWq3jIv1bfKwwt2qQVfMtZXGtR5OeZoZTY7FqedXdM1gfMGiM/pcPau//3LB2j2CLy8849lrXDsqyE7BGQc9gErUepXIITl9vusiaZdhZ1h+tH+0Oyk6X9a3buzqg1E1xLw/xeb2HazpqGvYAWB8b/5iO6ejLwqMYezKUT6rnH+2QeGU843tsLM3vR9LQh+afsO5JL/abhn2d5zx59F7FPUc4W/sf5J27UoMvl+Rql+ReLFZqYLoLzj09FgpgWWuW7+X14iD/KcDyQuR6dpDlxPdaAZYPMtkd1gdsRo2QwPh0JInmNbd393JxeeVGdfZBEHxiEuy/EgFs+htZhmhAlNJkrY4z8SvO6UV3Wk2HsJSvfCSI/W3nQJYrSiMGwO/h4S7Edf2Il3TWJL5/0GiqPh9h+dTMCCfsHmQ7yWlsFM7ZmDegUAvpdJ03F7PaufL4FJ2zz5XHzhBEm+LQ3HFBfw+ek0kjon4/BRMNufjvxWyZUpA5LqUPvCp4j4JRY6IEyv0wcKz3A4TwbK7zxH1Mu0FKG4yPWkiQHlgXRIV3M6sXKDwwfi4lhLn9RA9NPsZFa/4miMyWacgthVsbDzZXREVwTmWMUDCDIPOM0lMzDnJmAccbU+Bbxh35rym0NLSLObqThvXmMFjD30qBqR/RQsdAOLIqVxd0j8CIgiLyhfKKOtamlgdPxRcipBhzzAio+dss3zKyXhtI5Iv4HOUl55UlOoz5T3x+y7iqhR73SCoACenknbGG+SX+ny5kf5jLZm2ZDpQL+F7B/GyqgN6MaTj4IK/AB3bskjWXsX0Y+YtAFb/rmslYC8tOwn3RNRqIkT4co6aJw8kRDO54Pf6OKbDKQ53zmGEsbe34uIGfeF8hp3Yi+y0AhwGhxRJHJdlRS2W0MYOl9Bo97gYyo1tqUhvdfUMD/0L+mbOtbETCe8aMJR1ZxfN6T2p6FQ2i0hS1dyIVud3V86iog2fzcH3qudaOq77rWsCk79peeqpiZf8BA0PRNoznBXOND1rcZbrCZIhF3OzHHMCUTwVQ1v4Vevhix1hvye96PfV9KY20n3lbRmoGXiJ7dSaanmaJCnkc1xVp+NVrlO8C1mgFSLMtW9V7+9Fh6IauDsee6Oog/07gpNp4k8tycGN8r7yhQY6ywdZjxo7fm5kAACAASURBVBF9bNGmiHqG/NuS56rVe7pJDwqkxF1mFyQroU5xDg9pyxRLwyzti8Rp+kc2HQN/6xcGkrWIpzq665ixp7ecAJRb+3qokoN7BfdpmR4dpyaWR/ff4Hycb/vA4Bgt4rq0eLaPH026+Bk7A87eY/bB2Bh7vy/qz/JVLVkc6ZN1FW3M450VJT3cSjxj/iP97UZIQ7v8/SFms837h9myCxINVX57A69wXniuWTb6couojPPI8lwjy1u52K/k1RzdsH9bXuo5ywdZApEosAZd2PsDttZhd2CH1snM6ld3h4m8vVvJT778Wt7ePcjDZqeNgFDdDMMSAvRhtZL1ZiUHj0okI8yBKqN5qxUim/noFetKa4YW0P50vtAmW4y6mJHLSJFHtSsjsTCkfZ1p4FpqGI1fb1bj6cfaeTOAZW03PrdUnNZPa6OXRjyaC3l0rqMsGTHD8SvWUdZS5WiATHXeqJm2jrg52hWVVVtYZO5iunEEq8aAPRuZwIoy1juakynZkIuOC7y/rHvMUVh1NqBBmUdvE1jBCvjZnJmGXKhwpqoeGzMvjg4pIrs+zVp4Ga2wYgaWI1iIx6RkA40RAa9DJXjXyCq3Uxl9pvHAKFO57vZksM9SszBsbWPDC+4Hu7/mL0YqrClBNEJjNCuCnCysc2RII8Ohmyt5JY61NHIyqE78PnIofG0sRaNXx4SeARXI7dtLtcGDNSR9I2DG/bH2nIawfu7ZLkrfw1S2m6nc3NzLzc2trFcblU2QH8+ePZOr55fy4sUzmc5gNEN0sT4NdcouoxvnTJPfMN4asBrfmcFCIE2wTLrTGLI1K8+hjJoBhq6e+5eyL2JzPIJl95YWkWXnAa8ZRB2O/dAgjPIBaegAwLYHQB+UWKBL7na9l9ubtSATF46FFy+ey+XVpTsU3LHgab45shh4F/RBFk9QdpEXWkahjpLAjOe0N3Q1eaXlrIz8hZrLKB/S9T1WRNwjuvu1r0K5LzgHW89y73aM2lDu0eL7tjEZnGImSTq3HmskarfroDsMLOfHxaPzYnqxzQ39GiwNmwLN5m68lAGUgQ69p4rEz3BOcmf8waAPjm5GgNOeVy+2ge74U8897keuSV6jcn1KeVeWTdRE1me5wdU0ADrZKiSVR/HR4d5LIfruH/xcU4CRGRDnUFuO+d82t0wrzezw6GIzKSvsAb23Yt5oIeS1Lh2vQ2BZeSR5PNsGd8vYjTokZvb06Y1ajuQ9yahy693m8ItyMT3f6YKo5m7K4/f6s3f61tC3yUlJ0EkOJWJEzVDyQH5PzspS/aNH/yEiM9azpp8LKftaeyPK6r61qZ1RfXu3dwT9LUFMo/U4oY7db7XN0bmvOrK2/r4lh8sx0a5tjyjZbVEOpktzVkPr7qN1wIkOm+xk+mbAcrZZB1arx2Extr5ZdruzXTeBqzFv8JXsDDPQzamKyj0078IRUruNXB7WWqv8R7/3W9oJ+3q6l4vpwdoG6z0MliKLZrM9wCCcLeZaewg/7e1qJ6vDTP6bf/4v5XY3lZv1Xu4BgvU8SmtIo4XSiJZxgNn69HlWSjul+rrShZHF851DZKdmEB7lUjM9hftiYd1sdWOpzrG0W56/aZFBMxTd7EwbUDtpwoDWhmqlodoCHNy8yTGgIDyfVVsusCm2GrhmYw21RhNZw9ngRIyKPjcacnGfoidmwFkH1L3MF7kbpt3j3eFwNA46FWvkypnIU9d0ri6IDNTyyBV6yDMgiwwfvbRKA01Dx4bvRpem4bBzVXbFMU/eHEa7gTM1lmvgTFocaxLVOumhq+FAmZHlbEzEI8poZGQesudpChAbzOknzMnLUWj9NHSLJg0s62Hjx6oxzTF7uWl02obNgLwwdmwU1fdlpIzvp2Cz51pTExiues50SJG0zIA8Zl6Pe3jMjh2nZdFuFCGwZwB5vmU4kbcLRaF1HfHoimx0c6/Yxuyun0UUkPlg89eu8d5gigCTe4BnE+NRm81OO3Dj+rvblazWe3n39l5u3t3JmzfvNHMFfRSuri7lV371+3L98lKuniP6vVXQvFjMZLsDqEYXVNSbxqLZqHVq4FkaqikiUtW8Rn4xGlRSIQl02xNMMDAnnq1tjuZjLZ13PJJnQN2OS8psFc8bNcObFEeaO8pqVC7uJ3q2MxyYDw8r+cmPP5fVPY78Mrq8ev1SXr2+lmdXl7JczmU2hzNwpxH5lKyaUv7hSMD+mQ6C5cy/WY6RIkcp05J8nX9FB0V+br6sZWwVzjfnzygjw90pBdl9JF0n+BQ0KhcZz7fqCJOnNHaNFoEOHvm08ZT6J4PBbsQ9ySMHmuqEdaOZR32l84GZZeXvSFlZevybNXfbpTp+k2N4PjIMLMtAtOQqM5ulrUNmLNCvwWVJplnX8Cp1awCG2rPD5l47y/qXvdyjYzzUZ3CSBzSRroM0s7zq8k/WjUqTngZtI2ybvqYTgvsk90+N5QHc7LQprDGkrlVquBKBoTveESEJmXHdY8RyEoHqjDAX6q3oqEh2VCobs6wWI5/RJfIygwNjtNAdwg3mF9drYv+2Y8qSfkMavx8dV7+DpXFR/rScLnvon5BZwq2ceTbzc7w/6dyhsNhRYI/2W7l+FBq0XUif7FgymsHhOtQlagxsjgGyvuya+rm1zcD1GH3/yP4Zu38MJ47d3w1rjgPH1jOjjO/we8QeBX9D+IQSoKxmTYdXzjG7tSz8GCsDGdt7LUft+D3lFRnTVE4et5tr7FY60KLc6L456sH6W9Vlrplaq4Z71dk3s1Je1csanFBrSMHyAucszw/yn//+39Y07OeTg1xM9rLQ44fjsZAKlncKllUhopPkQeRmtZW7w1z+8T/7l/J2O5UHWchmtpDp8lINL0Ro92iD7LW6trAxXTl7YHMaqwE5Cu/UcdUkVa8HicdBkOAx8ob3sgGVsRE9AV5fDWGiRdGlQkyKUht0WRp2FvS2JMkrEdJU+HlO8wIxLWpTMl1W/tYArTIGmJaONHQ969U3QWF0mfFkYCjuIo9K6JjhFc3Kiqnddp/XlkOZOGCmwjGgbEXsqPnS0SXPc3/9aIxAqJGKO7XmtwSXOpvU/MVoy+Ol8hgY2TDAaWvE31akn3/aYMsAeEX5qjOwbUymUpTdhAD3NTBTJPLbWvRFexh1wXO11lOdRma4oHYKgMeyCCxCY17w1He1Ao527pspXr4yR52ycs4d5XOE0KJiakDg/CkjunnPPOWbQgljYXTR6vkdLKslXHYDLY2j3HiGa1EDDThFSkHV3UtRPiQWVyeTHtpk43adYcavjzF0pmXDOAK91XojtzcPst9P5ebdg9zdruXdu1vBdoHMuHy2lM8++1g++d4refnqUuaLvczmAIXzosmXdTI2Qyz/ZICat16cpd1jzpYh77CbNslZQO+npR6ptOLe93RmAGFLrDRHiIJlAmZ9K5Cri3vco/ITo7R0WlyrvORHZW23aAMGUANenMrd3b28efNW3r29ka+/eiPbzUFTWWFTP7++ko8//Ug++ui1PLu60M8OEzhTHLDRqEx1wt4NfcD7H42tjgHs7pG403+Wfw8BqQxiPR+Efp4KOKn8Zbqui4bMKchKAg18P1FSa+bURGbJECQfRDnuUsaEsYNl2+dx39reyQaFARp7nwFV7wbq/SGUL61NvTpLMcDNxs4hXm+2Wq5gWUNwpuLYKSu9Se8U09HzxUzLcC4uUI4zV2cKPkMPET2wSeli+ymOj7Kvlhd57bPsUQ2WAp6lFOk34ut9ehrHENS54Gw8pDa/WuPL8vukUaTSIHu2r7K5Ed0bZtF403M8htJkjwFmyIssv6hH3KGePGq14Z2jzObs9CwCPdbCZqLvT/oLf8YSppxlkJ29LaN3mIbG26Scy+FqHyZ9w87JXp9OQ5hyrqZ/3YeAc4p2qjqJAFY8WJIdVgwelHZA1n2us4Md1bf+OXOqe4WphQiWafpnPZHBchyL/a2qQdV+GzKWoOTxHNoChX3gMzsXHv+ek+9oNETr8sEonHb92nXYxGfVgLCkQ+yZ3J5NPImGTil7ptnhcRe03ks51a7xHZvjyRR+9I2lQ6m/vCrNZ2ToQ84cbY4afgoLLTRuhZFlvjajtbbkxDnK+41cHFbyCt2wf++35YMhsAy7arfdHuAZx6aGyb05TOR2u5eb3VT+4T/55/JuP5d7mct2dqHNoCCgFbAyopUah5TD5v5NNX8OIiKTWWTJjc5qWQoDIUR9Y12iiprgOTVhl1OvValUnu+CyVEzpw22rGaL/5kQN9K30gAzYC8bJOWFzYJNjy7SxXGFGAwffDydWxoy68vqMRBcuk8hUMkEK8CGGoWuamOqXUrRTl2yWcTmBksR2aDDowTL2eAkfTxyxSODYDg73VVgqlZyx4XW7sJYRwYCn+sKwUHkXsdPeofUv05Kaa143UQoHAHdrcMISxLmvg5KZzZIKYBSqSCjwW3zY2qm0RAb1oCogRhE7yxKSMPFwbKnc1L5kQ81aJOObaHkKBtZUbBEfqTBC2sT/Ag+BUhGaiUjP3hHig5pRNAiXR3dGgBCCyzrCMNN6RrH57VA61Oo2QHBtcwZCTZuNAvkXrRGfVP0UjhMZL3aymq1kdvbW7m7u5P1di0P9xs57Bdyf7eVh4eNRpohP0EHREY/+viVfPTxC/no42u5vJrqcWeLJZxXVgqh+7zIgIhaK/9dzM/BtRmTnpbal/KrhCv3fbBG/f28JtTeKXYin7GGlIDMwbJ3gbRZKOwwPtKsXFMKZu+CflOt60Z559s3N/KTn3wub79+I7e39x7RxzP2cnG5lI8//VB+8MPP5OXL5xZZRqmDOuQMlKuRmkjDyGDmj5oXhs6JNeqX++2x2nlImY4+Szdq5WyrlHc8q0C/CgaaHlfBAx0b7jV1oDlwtjKN3IhQ565gBM5KA8vUX9broU5ltj4IEcur19ydtRrlx7mrWiaFI/UOcn//oGgUDqbVw1p/3yP9frtVvYh7QAL2CaFsUqCPev/ZTMEyHE/Pnl1otsbzF890b1nEGVFpnAZBoyXzOvZHy1GS9JnSEu1WzOnaCe42Fq8G3LYWw9ZWnywaB8sudYvoTtZBpk/UwqgcbaNcly/w0izKd+UP7Y5LbW4yRmk9nerpFAhWTGczdYDM5gstg7D0JruOztmUCUCFrDYNncbOayCg91fKYKcEzErfYpx5+CYL8mkXZjdRHvG6LOvrY83swZl+pmLKDutm22QQCfrEvimiOiM762tjvdzdpdNA7b7g7LLxlz1qsv2XMzwSjd1mbIn/aD/28iAzwJIMD051J19hUybHrst2DUic1025X1cP83F936lgeez9LfkeHShDgmPs2aaAA+AqyhRqvV3Sg89WZz9/aPdWpEtYxvc3++QMnSVAx1l4NDkiPJ3HW3Zt40dIoUdfGtdkyHmSxh5sx2hPY2/2+dmH9DqfYSeJ0LtXFvOY3PAftYuhKz2qrOLkINPdWq6mW3k538kf/u5vyYfLHFleohTYTwwyPgFYRg4eftBZEkcGyUTuYFRtRf7BH/8zuZ1cyO1+Jg+ITsyWeqanCiwX4KWxGekemS0IzOgpB9TbbxJYIoEiQQkEWsRTYZ0iryZodQHc2KDwbRn6aaToit2oF+4DAGmTMK1N7ZrW+SeFnyMxeto4ziV5bL49qkh23ImZPnkLpRR0W9EAavLzuClNETuV8LUPO46B9d7FDgo1kQTzJhynWt9uQNGjqfgjCA2NjvmraCipsmHElVEZr42m0GVQxgyuVvOf4GOjki0srtLZEQ3BuEG32g22y7cJzGq3YAIrbwzlYzKAym7ePO8xd9+2cec6PzoFOBZsxlLMhcijD8lAt5pRaZDke8sitwY71txmIpstGl0hUhgNUDO6Yj0419Eik2UKKF/EtWgJRB0XHTTRXg3GUslXESATHIBmSCkGjZAajf/Wvn/heICBeJDN+qDAGFHRd+/eyWp1rxEBLMN6BSAtCgYBmDXgNRFZXiCt+Ll8+r1X8tn3P5TnLxYym+9lsbTu2DZ/ErlSNoWB2a+I7PaBbp56Ac+yLSOEiTYK2LiHYLkxzYLp6QCrZixa+j2cHpbFYKZ6BtUmhmxU1uDPGuDsthOlze3NSr768q18/tMv5Eaj8HuNDAIYTWdo8DWT1x++ku999rG8fn2tNERkORm0vr+0CaTLmwgeo/ymPIg7K/FcMDK7WTnVbhxBUcco62qD532k4DWfE2wStPzJfoGcwsK0a+0XgJpuGFzRIZme4tEfB1y6X9yJYefP4+nmIKLuyo5Vk6+5wZY7Hl0WkH81HXcy19MPwErI9IBKXz1s5d3bW1k/bLSWX48C9OP82OTSTmnwkiXqMz+nntkuu91Wo8kAzC9eXMn1y+cKmgGen10t5QCLQbNT7IdZLRg3j3SqeSEbj+Z4MRuVgCjTn3ZAjD6WetmIrhke1U9Lf7eMvLaxVoLixOvRl8bGWiHro8VnQ0afztrlaOx3wfIMzBuZAKQp+gxAziPiv95uFCxrHVOQ9ZZ+XDrYqD/z/nTQbN5iB5u019xpRxvU+aJFX9VDnW7yGTBnGWt2WeRtd3XLRB1xpQKJe5olOEyrJljGb/AmMrOynrL+EMqHLEljvL44GzfbSeUZ1Xndo51DJ2TLqc0z1jnmer2jLRvnldYilTiEPeApo+SPnKJOOrqkgnMsOTNOA0x94+6TmbU8j/8e4/Vjntnis177XcnRnfdRIFlfFLO26pr+LliOa8m1MbCc9aGxch5TXdNN3UGe7aMJn0B8U7oEu9iij/bfxJrU8nxoXWu8w2sL+6ujdYc5hesQO6mzqXoh4z3YSRuJYBmRZe1VslvL89lOrmdb+YO/85vy8eVEXqC86LCVC0RWumBZ23ZpvTLqTzcylbu9geX/4o//hbzbL+VuciGryUL280s96sc80nuvl+ieXJIZgd14292OzVcOZuuet0hhVS9M/NyEYiZsWgCPYqv33iPP9X1p0dTr4AZmQ3PW3xUbVxW1itDB1bV7yoitKUlPV25seC56AmrpGo7VY0oVQKwFMvVQYiJ0IGUTFzgKtFGSgQcarpHB2ZSFr2F6U7o+pYHRpAh1v27IK1gOBlFS6HqLKYAEklNNpClB0okCqfRc5/SXBECrlUhp/1UNNS5jVCMbxPTMG0/bHPMYLHJr6df43AAqwDRSWW2NU7qzNwfSiCmjfu5gstQsG6jZeeQfNxiDsqTR6ldnx4GnLk8ROfR3d8dmDaosc8LS+Qiq8e+dShgtVivq9jjvIabO6xJS5ptAmU+JOVOcL0AfIp9QWhvZ7h5ku7n3NUfqMDpdI816ranWtzd3cv9wp6DazgeeycMDSgnQ6Aud79f6Gzjk8nIhL64v5NPPXskPfvixXL9cynSGGn+82/dOH1hOS1I6KLr0GI1refMoe065r5I1GsAyHARMgcT3nlqdkFgG1Ywobv2cXMswcQNAwTLSdLHeF7LdTLSu+4vP38hXX7yRt29vZbPeyRyOoMNG060VEF1dyKsPXsqHH72Uly+v5OJyLtN5iP4wRd73Rjf66TIgdmytshaYlZONtLqEpaTymLIfM4wG71diq4txWH5HHROv9MgyucBst+wU4ia3MhiXc/6X7X/IYjoDLbW+BhQ1WDY+MjkF3WMlIHPZbnbqZMKabzZ7Wd1vFCxvVjsFy9sNpF2mtZVjuP5SfWllOzyVwtbJ/kP0EDxyebmUq+cXGllGhBnZB4vlQZ0qcLokGe1OGwKbakVzcoVnKZRguV6Leg9GXdt1LtYLObT+2SZo6O9ORkgfX9LgbrPQOP96gzmPGtKhQh2NdUApF1L6AZxN79iRfTinfaPRFR6vmWuV87brOiGCplZnKwEfdWhyYAXD3/RgqK/UcHcuNVJaev0y+SbaFBbEUIstOIZi35u8zkk3Jv2b35t1E3TbVmZaIsLO/HbUKd+LnhQt91eSGaqSPK8j9G5JtmGRbejlbsm5T8ulfXRaYbSHbv1JG3rkS/dyT2aSSohkkzbAHE5r0FqZUr/U4x8SbnGcNa/WtmR87qDA/Ia+bMl6pjSP6YH2kFhCZbZb2QBvHCzb+sTopjmeuL+gVmIDNd0jQdTonqqwQ+qs5BuYwaJ6/EEqFrbFY+Tf2DLR9q1pmxw9Qbe35Fy0n2ubkrI3ZbtUdkLJ+13Zq/rKs/u4drUUB420/0vCIaYBCZYn25VcLw7yYrqR//jf/1vy6dVMrmciMzT+8mOckivd0rDXCSxvDiKbyUxw8rJGlv/b/17ebBdyK0tZTS8cLM9FO5DqIekmaoqc+9QsKjeN6ix0Aqd7mc8wxW6dphkFBkjiT1ZwZMmsDLKQ1bvTbVzs+l6aox31XKUNxIWLjBPvHxI0vUypD8hAuhZOXQYsgbIqIDU4HHhXoFuTdEJef9qIXuvLdJB64zFCTeXINDAPkKRzpc0HYHQmyXINqK2fHsui0TOuk0fClGnYudwUaEtwp42ZUhCj8o8rV28V+zf5J6ZXxfVEk7XUboxjpPLRC231koPBBSQbo6mzwc/RpnPGmo7k9GsCGYsss57Z6ptRc1sq9DoVK5/FScGcnqN2GiKHGAN53gA7xoRokkb/dziL1I5OsvpDHBWmlYemqHH6VHVEWp/wi7xce1HtO/JouatyeQRBorpQ1FjTs2JxiMcBUbA7S2Pfz2X9MJGbdzv54qc3CvaQhm0pwXAAIP0TBhNqkC3NGNHT1QPA31SeXS20sddn338tv/KXPpHrlxcaWYY4STW4pmbClLpFUMWeDJFbm+ewk8xkWGAif1+URzPN1MH2sKiy/W2SBeMkH9maE1DBQLNGTADLWnen53X7CkApK1iGITXXjtdvvr6Tn/z4S/n6y3cKnJCejRR90BFt+vA3ooYffvxaPvjwpdJusYRBbA2+LEPCJmQNebw2v+3ct5kOnWJAWpyZht0rW6svauPVVj7LpL7n2Fq4jPOLorG9heMsNIhMc07ZKCFFXeWuG2GaBZSjajnCnjNUopxiPXreY3tr3jgxhx3WFE5s+E6wDx7uVnLz7l4Ou4lsVls94gs8Y6LNwPEWTm+X3RTRuQu9GYKoa97trLZ5Pkfjr6ny5cUFnFHP5PUHz7Xj/PMXV3bu8Q5puXa++WwOx7ql6ZbGEnWGFekofVOEtgZ3LTkSV6ssWanlVh9Y5RqawVWufozy1nzB+7jOJpP7ubBlWBYy1CODpgvLfcX0Z937SkQ7ntLK10SQFaXNQavzr21rMeKa3xbljn6qjnOAZbsmZnlYFkvQyU1A57oqHdMW18L+Ls731vcwC4/OoxgczLqjHqtlRVmmhZNCeXM28+PfVH/5SRvqA7b38HQP7hvtM+I6imDF+oDkEzMs+yNks3lJTDqTnH0hkNGlvUrKnjtH6U5fVJ9xwUCtbIdOTyC/w1oYtDLvfMbt1IkOw445dfo5/OfzzWlgeGRsPElEIyMuh9ItXbDclgWVfFLmzDLeFLrfqcE1+4fxnvFp3dIkl+VE56s+WP+jzCqs3wZwfQzNWuuPz3gaSCGzqMM6R1mWFKrxFufNq7jHoozkPUNjJ4jPstvstvpUBdDHwLJpGWAhwE09fcQjyy/mewXLf++3/6Z87/lCj48iWMY1h9RQSY/pXGs+Io7/QULYRmYaWX63E/kH/+R/kHf7C69bXshu5pFl9d7ZiyfaOab0OCpI8ghhDQALgnkzSdvvtVLMCrVFZBLconx5kRJoK87U9YYUCaQb09k5v7EGrzsOZdHivnANz0get5nbu1Y3Un8KbM9NpixUyQMssw41R4xVSanLMjwhgVU3EnUP27nTeE6OwOejbkzZ2eQ0FcwKbJNzQw2FdLSMK7/Y+dg9a6bovSEVFY2nlWoH4EbUlxZIrBmisLDNZRCX4ytpxQUpBR43ZTaUvMEMjTVEUrwGmo4C1lrnNlYWJbLjwLxuVefm80/OIhdufo5pmcqlHO0pyIisRodQTA2yZ5iTgt1RWbfo88fWV9A90ajqdiv6G/W7797dJUMfzwBIRvrk8xeXauxOZtj3W13DOkW7zXvVp8nOJL3LPdwVeLVCMkMJzQIVvB92sllZdBip1TfvtvL26618/pN3cneLFG3tQSiLJTowr1zhLAT2+Hq9k4d71GXiWRONgF1cTuSz738gP/zVj+TV60sFy9o93oGl8UNDSTqg4D4jv+V06DxPBbkmipskI1h2m0YvK0WddZXGWccEMiY/URNqgMUiJ5QTBpgBdvGw3cTACfeD0hMRwx0i7hNZP+zlyy/eyddf3env23cPMpssNXVXxzaF02EnOC/75etr+fDjV/L6g2u5fDaT6QwNcLai2Z5e368qCU0TwXO7fAZvPfkaKEcFWfKF9Tx4Pz+qAQZfnWR/NUaCaAOsFtnjec0meq0JVs6oIUxw1xx9RsmpQKeZOUKSfzE4XFgfl84JVyN5rqm4SMPWqPJ6L3c3aHh3bw3wIA/W6B4PFqEzJklxl98kgQMOzW4wHWOZR2gI5ufZqwNnJ7PZRJYXc03Nfvnqhbx8+VIjzpqlsEB/AOuhsPPMh7g/aOyYJsrOytjIjiPs7qu4X/v23HH8lNa2vjw9ttQfXVumC7Rb+4CfdYA8ndappAVZOtAtNkeswRx1yWjIhhpl9HfxplSXlxey2jzIYZbHYHsuZwmZ/ma6f2nbkH9ZlqUayfu95HFGwmS9k41gWBCUP7XOtWZ1GSxnymQ64p5cwkX9XhrMtD/s5AI7hWKnNdur1YNmZsAxg9R0ROCZ2ZVp7pzkWRLgR/ZRUNqE5pekuSVcma2DKH7uH2G8n/jUewTUR3JFHqhtjoI/Yl1l+YX/a5yPJ+6U73PKjAGm6PwxHijfOXb/4Pzej1A//q2Fg65hB4QntZytbuHpVcwISXznDdiiL64+NQHP1ONr/Qn2HLrNyPflGe7q6PElMldVWab46PXj19dFrAAAIABJREFU23uixMk5FYwW6nZ9V9WcmbI97uHWmDqysOc0oj4Qj2FbzbJPIJ2eE/hXx0dF6wFFwbFQ3udntxaA5eeTtfyHv/U35PvXF9oRe7q1yHIXLO+3VrikzTYmskbH1L3IzQGR5f9R3uwW8m43l7uDpWELzmLWc1B33pMVEDt7FElIGt9ZMZbCOhlTanBlpRSBKf5mN2wyYe2tiKlBXSHVTbG2+3NbHAWb9Ej2AHbdFD2AWbt5Hr89U1pvfGbf7S1GiXTwzh+puzENM/XYJI81vdLR+2gHTytQhlNDa29NObDTN9MlUxqzRh8zqGaa3l5gRNFgNOCWAIjboQoUtBOJiRfooQjODDhmBRWFh4qOxP/m5Ih0icZoScfMU6UiCfVK6iTyQ83p8NFGAJ5eoxHOvaY6IZIMFjDwbOmy6CJs9VY16MrRYKv3NMDDdOzMMYiKLjT6l+cVwbLxqmG68LfvN+zBmXavRc3iRGtS371dacOrm3f4GynLRmt0s0XdIVInUcuLqNAckcPZRkFzXVujPFQpzkewua107dVOIJSp7XtNjd5u15ZOJlNZP2xlvTrI3c1WvvryXm7e7uSrL3GGsqXYwUgHWEZ0eXmxlLU3rkKNJtKwEU2HgfP8xYV2wP7+Dz+QH/7Kx/Ly1YUslhBfEJRI4Y6ZDMHQi/xbKEuuCxvS2LobWKZB2pUEKbJsrNsBygD3SKFF12rlrynOmUdzJWTVwEHFbAQaMqxbtiPzDlMrY6GhyQZPcCAgsnzzdiU/+vMvFSzfvH2Q1cNOlvNLBVlWIrBSej57dikvwBsfXMv1y2dyeTmTyQypnqjzBq0OGsXGnKc4ikozGixqSJCoyr7yOkceiLLbHE225u8TLJcR25LDE9gIzpOSrxHpMmdfLgdioyWrqbSaTJd7HhmwvUUrhSVKlmlijcBKsJxAhDdz1AISTY/Gfljq8YXaemRvjfBu393L7bs7ub19kN3mILuN7R1EoVkuohk3cJLNLYMBMkSjjH4sGbNlKOfRC2G9XhlYUGFtehsA5fnz5/Ly5bUCZzipkK4NvgXABg+z5p1zNpvA6rQtMY608E1SLEP8rARkQ/JoTHYpL1IjjWOS5qvG3hH3Q/23/lsHkCNP1u7O9rf1GwB9F9aY7e4udfIHfnv16loe1vciczsRQ5/nndGNR03+GjDMNLYxZzk1Tw7wuHczwM5lYFl304kCXgBYZUd/OmPsiIncbDXvmVDSodILtsfS4EHQ8bk+2SNvig/MkWMgea39K9DoEcOHow/Og8tLNJ9bBr1F3mFEzo57tGiZ2ZZ4McupjPctXZxOB9MTvk66YDljjDTvMwCj7dvDQDGszk1gv0Mj0n4+ZxJ5qatH3xseWINl8ukYSO4bU9ehNLRL3/N3Q2C5aPY1sALOt8YibnMyRMETYRJeqwKCcH6lBmOWVcIn2NGr+SftWkbDfRfvJ5YpcaqzJJ5l0gKwNd4if9B+IpmivVg6u7JcqT+nXCjAt9uNvLa004weHGcJlhlZboHlcPpICiQirdpqlq9kpWD5By8vR8Aywjguag+zmdxtDrKaTORmL/IP/7v/Sb7ezuTtdia3u5nI8krBMtKwUSugEY/Q4CFOOhK+BJqBYfTMq3z4TIswkThkHQprcFbLW0NlUC8gFydvaHZj6z+6ivNogWWHbsmxWM+ZzclaWy09b0BeHKOMYxq2RZeSCWCr6gAPYwEg0bq2PRr7LLThC8AymI7pyrEpC7pv2tFX3nCTHq1w5rPVjuoVnmntdZXapdkUktbU+rDYeCoZTNjsCggNsCfQvrNIW6xpMEcWQbAr9NBNs0XKGih7LqnrI0tt2KpR66kxdsaORc+Rpqi0WhrwUyXqBida0OvcDOSUY8V1lvZsIJl1+X6kR6qZhY/rUn1dKYKshmh26Fjk3IweHZMra7x7t4GxMtHmV5s1Oh0/yOc/fSdvv36Q+zvQ1Zr/aBbIXOTq+VKB8ocfXuvvy+dzmcw3enwU6FQDZu6XIbp2v7OFrpWtpfXZ1Slqpmv/YEfR7LCZ5/Jwv1Og/HCHiOiNrB4O6gQA+DPjBuuB9M61XL98aV2w71ayXu20+69FY6YK8HBk1Cffu9ZU7JevQWc0y8H3Fs2w/cmovjs8HPzS2PQRe2m3pfyZw8eyQgCWtNkWAVFRb46T1cyLiX2HdzGtCX8ruF/t9MgrdCtGhPniAkYfgP5UwYelSFuUzuQj+A80RFOuqYLl3cGiTkwfBNCZyELp9vUXt/Kjv/hS3r15kO3aapgnh5ms11sFMpPpVmtOYWQukVqrtcpIod3L8xdLmV8c9N9IwcXJAbo1vNEYkT+BYkteUQbXclT5wHJDesHykMF2jGwc4l9bVwOKbXen6YR8moPJuKiDNHH2YPXCoJ81tdomeaGpXp6arPFTZtVosz0Y/htlHXsPIv0ZzJIvMw1CbZw6y2AkgR8ssgwQYSUZB7l5e6dHg93dYs33CpYpnwC+7F0TWcIhMt/okVB8f+yujWda1/2d1ssikocxG2iGzpgrL2Gs2i37+aWCOGSuYJ/BCWPBOzjFPEqnnejtOC7VAQHgqXwLDjZzVpj8y0Zb6Vi3efWj3aHvdOXNA1qIsWOBwrE8yIdH+0b/dicM3w5nBTMAILeRKXNx8Ux+9Bc/kS+//FJ7DGik87CXX/u1X7USCZffOCKTa2zO07zmWLtcjjRR3Q+aImPAxLKD7VQixKwCP2nD65GtZ4edVqDpjV4zrC6v6ULl0hYtcDRTCtkO3mxLmQD3mNzEb3y0hrNtsrBMFV8LzcpI77BjObUOeY9afMj4tWZN3Nzcys3NjS7d1dWVvHiBcoAX+hs00oxD7cnC0zZMdwIs238oTUCGBLIgFrpnZ7OFzKYLfyePL+S29yO8vEY62aDu6I8MFPmndZoK+UDlN20NE6wm48XmrB3u/cd4zWy3+mjITi25AwrK3hY/tz6r+fnYfdCyD4757BhQH214lcBnOvDjuOxR7mhmzwB/PsXQmA6ioyrxrwNetafcweMJiG4jZxmnjkScc+/Hoc0mCJ7wGM1SJqUAaSiHQFQa/6GULtq5kUbW86IrHzmviZ/WQNrGa1s6O16H76GFWj8RGMfn1ME43AvZFMttI18Qj8RxWc8f2wt8O50MqeGemnOhvMcD8jhn2S09me43CpZnq7fyh7/72/LZiwv54EKQpijPlnDieZWsTlrTsLee/TfRVOy7rYPlnch/9U//Z/lqPZV3+5ncoTZwvpTJbCE73+A08ONSRIUQjZAMNtlcx6ZJMBcj0S3iR4LHhagdQJmoeRFbQJfRwBRQrKNghZDqRpZtcyCB8bQNfAxYHhYOLjzLXOuUEq98ovXkCeFq5AA/EMJKbxjvaPQUNhQBPr6nYU9B3dk8unHtjE42h4H1h/doKpkeS2JHmqgK8OONclQZWw3dVBmJzY2+6iYjma8YEaTHl2lRbfHc3fwhFQD4bIKO7J7Kr2nY1h0bVENqI8CopnZpXZLV/em8UCe8txRHO8fUPPi28S0NEYDHDEUzDmiY01O9V0t54QajclRK8cq1qjRQLEKsESUXcEiDRdrl269vNJKM6OHXX91rrS+aXgEsLxeIPMFw2MmzZ3P58OMX8smnr+X16+dycQVjGWnYbbB8jLKs6ZsVdzR8KZ58jciTE/DevUYodxuolgu5u93Jm6/u5e5mrXXKAANoRoX3aB3kDJ15cQYwjoe6kC+/fCdv3tzI3R2iptYAB0Y6Uodff3Aln372Uj759KW8uF5qUzCL2FbpqDRUtA7YmsJYoy0KAUYUAFiYFs2GeN6ZmtGHaj/SQUWj3s6FNycQjGGkl3/xxVdye3un+w2GH6J0iM5dv7yypmQOlk0eWPQDzoXJDAB2jZNybW+5GgBAwtojkvzVFzfy4x99JbdvVwrsFotL5WEYnuBJnD19cYGO2MgY2ltz3elelhcTefXBM3n2fK5OFgBmMwysIZyjPCXQEFjmrox8kmXf6WD5WMNpmIcJlutUbGq0CkR5iUZ+90QO24MsF5e6/7F+MLrBr8hwePHiWh4eHpS/ATABLnAUE9KVtQP5HKVP1u2cdZOx4Z8ZiqRgbiSV+iFozT4+N8cZeANgGVFlgOXbG6tZ3iKFdzaX5eJCnj27kmfPnhm/zA8yXeIIIkv3ZfMlyG4a6/yNTsyYy8P9gzw4aEadtOxN1iNjA/N6cQ3g8kw7ZT9//kw7ZcPRQuCsQCh2UG40YaJ5AYe8OVIzSEtGntfwnwuWVer2Y+1udkxlF7S1TvfTljELnaJZSg6KrL7WnG/YoyilQbnFv/pX/6f82Z/9uWUFHPby0Ucfyvd/8D357LOPZDp7sPPj57DyPNPF0+25nuuVyUX9T+XmQuUn5Aa63UeDn85AmwFLjQzAmuPI6qa1S/V2q6V45gy3LAucXLDdGGim3MZxfeCNxQIOvoOOF7IHtscB5SD6XGZORUBuzWTB09C1eB5Ki958/U7evbtR5+jFcilXV2g2dy2vXr2U58+vlBfpCFPngjuXrJxgK5vNWsGyNgibTVWPKFiecg/EIyBDZo861mKjLy+daeCF2uaM65+4Qxt+Gp3ZmExj6LA3PLKYnUQ2DjZRox2HfU0naesdfYD05w2W4zjyHh7YeD0b61ywXL8b3dSDog9vLY81qulo2X74L9TAa/TOHmFlkCZHrWzPd1Soh9e9hrIW5SnPKvESjJxrzaPbzN5nWjEej0sRY2DvoagTW7zQ4UncUOm02p4bSsNm7VELLtdgmf+2Mgo4qkyO4H2W2WGBsogfeU8s6cX3BMt1PbXS0B2QKkY1qGF044lAEz/9AtfNDlt5Nt3IYnMjf/93/j354atnqWYZR0dhDcsGXzuDvtZbYir3exHEem52Iv/on/4v8sVK5PawkPvDTLbThXbDtjx1a6VpGzv/lGA5CNyK+ZNwBFTwqEldN9nyKhVAmR3RggIb2kxR8BjjoF65jBbUe7QDEIuoGYxVLzwK6QNk2rGNrcuYDy2tPEClz6QcVxgzhbe+nwecW6ozGAIMxSYUOZJmmxjnNcK7qk1qAhNG5oxrUApYU75UnlBoqthwfqf+LWrAkbnMMLCNod09kWqKTruzlQIbKmJzwORzmXNk2YVJOEvbHAJMQ+03W/rWQTdUSmsxQ8TqDI2+2NQGQby+WB0Alh4HA+T+bi1rdGG+X1tkZ4J0Z3ip5wp20E0YxiKMBNT3mWKEgW77IvOfC0L9LEaQLPVdDdbtzg1a/NvkO6KSt+9W8tMffyVv394pYEYkdjq50AZZ2iFX4Bg5aKT16vlcPvrkhXz6vdfy6vVVauAEgc31j1SM6z2k4Lr0zdkN3GcxKpdTMWAkoEZ5J2t0td7M5N2btXz91a083G3k4QFHpcDxMJOLJfhmJstLnPn6TOl8d7uWz794J198/rWCZayX1q8tZ3JxOZUPP3oun3x6LR989FyeXSGaBiOPfJsNVRtjPpLJGq8ZzXUva9kAfjtQDh1YFV0207DdGegdpLU2UBtmsGOrqDGMbICf/uRLNf4wfqRDf/DBawXKaLSFxA508ObxKjx3WqPLcPQcNmr0qsLxOaADMgxWNPX68vO38sVP32jt8ny6lDmMam/OBVrh2RZpn8j9w4OsNis9O3d5Yc6GVx+iJhXn616YTAGA0f3g5wb7MYLkm9Zeqz+LYFnBQfPovUYaf2OLj8nYIbCsNE09BTqSXz8owFglq7UkQ/sVmMzT+ks92svKIu7vVpoyiiiYOtPkoLLh+vqFZg8sLmYyXcLZpy7XDGhSHwpGBXw/eVQhlxFNNH1f5QiyCRR4iWZaGGC+VSADsHxxgeOerjRl+vr6WvePAqXZSsGyyXxEC+n4VJNP/22OgL2nv96pIwCgGWneqH9H6rc28pogM2KhIBllHq9ev1CgDDkIhwy+t072jLK7s8Tlma2lN45juUvqh8LoskeC/GSBsCSPjjolI28gstzHP7Ux2pKVkaMSWI1lCgksew+YmZ0pD/2CzBHLqJnIn/zJ/yF/8r//KwV1eM7lxVJ+4zf+qvzar31fLi+hF9Ao1SKjkFsAlXCGYc2wduiGTjkG3QsZA8A8W0xke4jOao9eNJppagA+nOKgznQ4YWSmDmPwIWQOwDL+W622qhfxM5tPlS/gcNP/LubmPEFJjEeA2CjN9J1Hr9UxONUsGMwJpTZffQV5/5Xc3688Qw669kI+/PAD+fCj1zo342fb2wSjzMqCfrdsCTPY8T7Ltlh4FhZ4HrrfGubpLphaSQx0kTm8GWVuJ6X06c0aCFhjS0a+2XvGjfFwDKjpZgsOWFaGOdGwN6dIYw827Jg87NPvtc0abeV+y+r4b1p2dBzrYx3zx785X9l6h5YQuS1mV5rtp5llLCMMkVl9hkdyNWMQmZWeZZZcrGpYsmkYG8/Zepk97SnWcLxr/MpsQT/0O5VT5DpoZrQxkmrZUJpVqs1N6jKLPOehbEHFHlVz4BZYrulGPtZRz3JWbr3G9T5gllIEy3aaA4NMGTRHnFeWbObgpPXTKKG6HcloFNXx5TZLlsfG41r3B5kftnI5WcvF/l5+/zf/uvzaRy/k+eQgS9hTInZaCNEt1nxrRUxmpiPacRB5QM3yXuS//hf/q/z4Zit3k6UeHYV65r3W1PnZs4eDzDWK6GwWmCoTrtv8Ky2lFofYYdE1yI6Ebhlb+J5HHkVDrVZi/K72qigvq2PFziq1DdLykfRvS1xOZc3FpaAnMBwVXlUaRBovXVQdt3eMehhLJLL7wdsEnHjW6mElF0ukxU0VfMznS1nMUeu51pAQlBTSK1vjLZ0V3mky5aeYYYPopjYT2u1VqcFwgiJDajD+jR+NOmtamDlGkLJ4cbnUmtnnL1BLCyW61D3PGl0Dwrm22dJ42bWSR0KgXspqgo/56QhnpLH4hmL6F5jZnAAH2aiRAYMY0XIU/BtA1TnePWhN8Bt0aX6wyDIdAQAfTEtE/efVFVIULzRCyPo91hwa+ODWzjVd5EV4jtXo0UggUzUtJQ1A+c/+9HP5/KdvNKX3oFEeCJ6lpi1DKCHF9vnzCz1G6erFXI9QQgdbdDtG1FLTHKtuvnEvDIMNrz0OBmDebz3ROnrmvBuw8scONco7efP1g7z58k7u7zfKLzAMANJAv2eXc43UX15eynyBurS5/Pmf/UR+9KM38tWXOHsZhpmBEcwZjoHvffaBvP7wUjthw0jT1Hg1jC0Co5kWrtTsvFlrjgbaAhCA5vhR8H2x0OfC+LdzZelCtlTBMpU3yxGCLXUip2P3bE/gOKzPf/JWvvzyrTzcr3RPwrBEKiuA8ieffKAODTiV2OQLPKAuIjQE04fa/lWlo60rZsqfqPFGQ6/Pf/yVvuewm8pidpGi2hcL24N2rBgA0V7u7h9ktV7LdgcAtZcXL5fy8ado+vVC65g1A8TBsvb247pXqVi1zGvJQJWXvg6WTtyNMhwjj8fuG5a/pn/aadhZH2SPtX2WJTAUgDkEEZVCNB+dx6eTpR7X9a//n/9P/s2/+VP58Y9/ovIBMhiy4Ye/8kP59V//Nfnhr34qs+XG96HxUO7RwcyMHE2wvZV1FUaikWWPXMyRHbBDN+y13KsjBp3P0Rxqp/vmwms6AZbxb6TxHqYrBc3RQWpHQ5rxBn2Bf4MG4DlE8zAXdQLoOc47dwo8aDMva7aU+yO8fIVzme1MZuwZOGLUaYV9BGNPez/YHCz13PpBmPPADR82MXL9YGeP2l6GwahX96RnDvGQvrU4vqXbsKu2G4Z4u742ytEIltPfHkVm2Y8CUHUcYH+jB4Xx0j/6R38sL56/Vj5C5sn1ixdKy//o7/2uPLtEdBQlVmhwtdS1QUbBDY7Zw35erVQP2DtFMxuQqozu5ehhITOUYsGJaE3q6uwn2gAqL1PnZ1sfdFl/uH3QY8pMB8IxY5FlgmW8F7XreC7k5/X1M5UlOKv74tlCFs+YsZJ7opgt5fLSu7vDMY2o8uc//VrevrlVGllDL9F5fPLJR/LRxx+onNbotZoI2JvxHFxbX32+N+jUdHJr3uJNE6eppAc8boY8os8zdXhrlo+XV7Wbi2ZLxOyd3KApggmTf9hXroPdSaTqyIEabUpzakLuWxo5fkNPmNPTM5t69sAg/1f2bg3mH2MT9wHfaEPWNr7t/zLTlOM9RoccY/PFa0jPhBfYIDbQgRmN6QjHxksImOHogJ5k3xq9NzWI9dp3DbXY8aImV13moJ8AopzI5Jr7kZF+6DwAnzWqmwhOyyjLhbKNqJdPkRHWH6Hvw0O2gyt9VslQ2sE1CdLaMOOn2SnftZXTFjTTY0w9omzrztNwLIjGCDPfG3kh8kP8Pidi2/vM9xbPufCgBQ9v9Mgy/BuILF/ISq4ma/k7f/035K9875Vc7ndyhcwUZInNA2316ChoQO1aiWYxM8FBUmjwdbsX+eN/+b/JX7xdy60sZD27lBU252Qms8VcU3CUDQAkjuTaerNY/ggAVT9IbS129DrU+FYFftVZzTZ9XDwHfjA2NHPi8WDZFjJ30lbw7oxAIVk3J6vJpIIk1FwVAod1rQXmqNMDvZcoa3m946OlgJg3ABFPgFMAA6tTtI6RD6u1riMiU6wfqyPKSagkoyWmo9tZrrsVGsjAk7yWexhp9yutlYPBBtABYJ42itbZHVTJ6RFGS0QdJvLiGoDmSqOxAETZWeZePG4qTZP1CKBt9UeA5RaPaUKgORw82gsQa15zMwg1Ii5zTXODIXDz9l5u3t3Jzc29guX7e3igjecwr2SUXM7VSESEBcYBGmvBWGAKtqYjuofY0uAcMIe/GZVHpAHvABCGp11Tr9/eyOc/fSuf//idvHv7oHRBmiXTudQwX0zl9esXCo4RSUbDK3Q4Rort8sKUPpo11YbcsWA580fXYK2VtPK2A2UzCMwgwpxQunbzZiVffP5W3nx9qzWWaDxj0fCF0g9g2Y69wjrYMVH/9//1p/L1m7VGYMy4snRQ1ivzfGXU3uIzbUijqY54r9VpQmiCZngmmm3d36EGGummlqqnBuYlUkoRXb3U85st0mudGNVYD7X0WZY5iHG20wqmAJahOAFif/znX8tXX95oLSjSA0En7IWPPnoln3z6gUbIESlhNMNqSw24gHehbNXZ5c2BFCw/oDP4Vg3LLz9/oxkQsjf+wGCRafL8yqLzq81aNnByrfdy/7CS1Xojuz06iu/UufKJprG/kuuXlwKcbumbdq64NWWjZ76UbkNKmvxljsZcs9wCPGOAuc9IO04luce+oeztvVS0WUXRwNBOmdoHwlKYwY8iSznsF7ov/99//SP50z/9C80eeFhtNM0Te3K7W8uzq2fyyScfy9/4m39NXr6aqgzEMUsmewzU0GnIelLXXmFaFoGFwWWnF1mEDGnXOD4N8vftmxvNgAGowVrP5tYx+Dqlqx7kMMOxUDhH2cGSG7DUb+ArABONWu4Agjb6XuwXALL13UZub+/l/v6uAGVgjWeQfy8g/+x4Kewb656M48goj72xjR6BZY3jNLrqgMEMTKt11YZ3ao+ilMGcmohsnAeWwX+FSV0mwYw40Fv8F3m2NvgKWetRZDXw1BGF0iekHUMmTeXmZq2ZQv/wv/zH8snH39dyjedXL2S7AYibyB/8we/LB69mskCGlu7/merfr776Ws+kRxMsgGW1R7S8YqJR3euXLzS7Ab/R4E3ryefWVNAyaHLdsEZfURfvjSRNF5m8RNf19T1kpp1CAP5AKrZmXqlMAa/A+bi2porTg/IBMg6ur5/L6w+fy+xir3KFdlsskbFykb0CccjKL754ozINMlqd/guc6LBXR7SB5deaxYWSI8po7R7ue5lNuwhIIffn07mVUWkTPJRXidIQvA3aKWCZ2ekK19dXeiShHZ/mILcnK6YFNCNYI98gDdhsR/uPDf7se2SOwNGQ6/3heJjO/Ag3bU5rR1fVtjX57liw3GdnHydHu1fF98dn1zK+leZb7+eWXoiA99gxRtwQbZdkVTO3umquVr8/7WlkmqUGm9bJHoKLZ9hbjxtrYomyPWboKG6AzYEjeBEYRmaX38dIK/hy4ToBOoalfDkTym3X6dJ7V/QD5kjPFi3rO1vANNKY36uGTN3hh1ehBMl2rZUauA3hWafp2d4XKcrLFn5izXSag5ldKfyU/Ah1zTL6KTlYvp7v5Lf/2l+W3/jBa1lud/L/M/feT5Jn15XfTW/Km+6eHk8MAIJLECDoRbe7CjIkRSj0w/6zYqxW1FJaLmiWIJZwxAwwvn11mayq9EbxOee9zG99O8vMzFLajqiZNlWZ3/x+37vvnnvPPWezWYv5ZPIqWJ6DdEi+1CqoB/2Zy5k7y//+P/1TPO6N4mJRj0m9E4MZc81UuRqmPKKODBWkQBnJQWLtQ1lDZxDiKqlp54dbDADlQykn21c97lKHuoDe9X2pUr0KYCuwvFJDvhtgLgcfz+Ov5jOLKtJZHObazaYLWi2Bq9+Xr+fKMl3SRLzY1La9qpac9EpyAKbbYDqRu7I65PoDFUc2tjYkEKQqZfqVaRsrFcyk0Jqogb6HdC3pWCxi0l/EZDjVzOWlDmdUiRHQWM3W5kRP3dQsda9upsWDAJXY1QAo6UB4vs0JUqYcmg7tmdLlPLNmQ67vDK3uXL7JxY6fk2HHt0ztS3NT6fORZMrHFJueRU1KwvjUnp6ci4KoavrM4N0FAGaeTJVa0g/btZQgoEDd9UGbd3YWCymobBYtohxU+YwkqgTcSowQhOr14+joJJ49OYkB93+8UEGERINknPu6sdmJfbqT93dje6crsSbslibTgQK85seUmOcCxOrAvctBWzxsyodb/rdiopiDY9633id8pqrUu5lP7p1eqivCjCe0a66bDvHWJp1hZi7p7tO9G6qb/NHHj+OyP4/JBOAG5d30O9YUVlGAZbqjUvriAAAgAElEQVSjskFKaynTmHkdAdhkgQTrAl9akjKSf5I9AcI6XQUUf9sqfPDVbtfdGQOopnJLrmgWwvSSUpqzbwpWJJreP9PonQ3i+ZNz0aQBy8zOk6zu7m7HwSFfOwLLGidN1L8lWGbcgUS2jkBdovEmJV3AMhT1F89PdE9hecB3bLfa6vzRVQQsU+kFyJHosrb7FLoGQ61flMM3Nhuxf28jHjzcExUb1XR7M7swCE1JQGZNsbN84BajWF4XZoGZ1n0duL4NLN+WKN3886wbB+FMeHj1+1fOArmTbsE2GDXzaDVNfb24HGn0YTSI+NlPP4z3f/6JChYR9Wh3NxUbRD8L2zAhpvZv/+0fxd4+9kuMbvA6AAonIPyepHh9IbkwA8e1pyRbgHbq2U7WL2CZOX4EkbLYYrPViu0ElqGBRw2G0Uo0yPliEiJUx9zdXgScyOxE+9Z8KsybmTrY/QuUty9VXLTImWmuZnl47wCQiO3ERRK/RQK8nlVLowwL026ltJ7GediXAAa+xVReikWO3bo/6XrL8agcg9atk7zurqqxp3NBLaDbVtdVpdd1yVwxNpaLkrb8c8HcXvce05hChZ8R59AzuIi/+N//MnZ3DwXkGrWGVKD53j/5k9+PB4fd6LYdV9jHJ8encXJyprUGUyUX/FyEJjYmmjyWX7tbApWAwaLdl+nyLlIoBtZ49pwTjPaYYg1ApsM77LsYw7pYzl3K4om4jN0fIIHixkzMA8dS4uhG3H9tLzqbEdTwcqE+d2s1aqRCKmB5plhJPIMtQ3MVsMzzabQpLlJ82tcas3I/nVfPRUN1dowq5jEw4lwkhY0DTT0XmCj0A5QpNjkHcpeauL9/sK33ostMAVPzkGvA8rpiybozUWMTolb4Wtx19Llk8Mw9HOu+uTjEtXiki/vomOUOZHmEcZXrXr+Gi9f5LwWWr2Svpfz/uqJS3jM3geTlfr+SEd+8X68Dy1ofqlCu2Cw5z11/LuUKeI5jdDI8u+/xLRcw8xrTKMyUZ8m4iun9fM+EWAmxj1mrxHbgHOCc0bgEQp+IlSbBUrPaeO+k06MOas6Hi+K36wPXbfdzHU657mf89zk/XwmMlXO+vA6NRxxTVs/XmCQH2jJQLsb0IhZc5Q8InPm79L9i/TX/cdlITEzVVIXNneXmYhQ7zUX81jffFVhug4sYDwHflmnYC6If1WQquLVaTCrVJVj+P77/43h0OpTA16TejeG8Kqp2lY7kdBqNGsJHs4KV1VU1y/KNLgNer7BVBX9dAn7dJl6C5exnVlJ0vBqc0qxpgRLgfogPW1dIbgfL6za3xliX6tD+fRbJWiqp3n7mrvmOwpNf/muaa0jLw10Oe3n62kQSSLORzC1Oo9vdSF1emAA1HaQvXhxFo9mOg3v7okFBh8rXmrvhRRW97JVo6pIDO4nRZDCNSX8ew8uJlCk1W5SErzyfkTpvS/VWZgws8JJBhWnZdXl17u1jPwJdkIKMPXXz4vI8pgFzBv7eJEWa1dXbuK74UKQx6vfJu9I/SeJZECyD6qpKeVUHNh3Ms5MLATU6j1aidaeeDro6y0squYW9LKzVFPDb3dsW/SyLjrgrAmDP9+MqLdSPNM9A0lEOzfNSXT85oQvbj5i3oyIKnqvdHOKAObrJD147UGcWwEUSgYK0aZCAQPcil3Y1S3/o1QzKbUDlLoComCyu7DCsRE0CNhmTFFLJxybqUt0IepetZjX29jej066pms89a9QbAtaiF784i+fPT2Myg+Lkw4WEAgoolPOdvXY8eG032h2SC1OZLEzTEFPAnXroNqbbkyD1epcCzFDtbQnlir5mptuIF3VEI6TLQMIEWJ5XVSrT9xpMFePZSm3fyysnQZ4DRbX86NlFvOBzKLGk41aJ3d2tOLy3I8BcBMtO3FJnmYOZQ74WdifQvCrvX43RYKp7SnI5uERx20rJ3Q6JXl1AmTEBimaD4TSpic/jsj/Ul+6jRiQMlvGqRk0cQSjuhY7r2ezOYLkc13O8LHaW//8Ayx5VXRXbihMvq7XvmOpQYWsPgwgf/OxRz1QupN7+4YeP4+OPnsTwYhqNNjPnqIx3FJMBfbUGaxGdiEn86Z/+fmxtVmJnxzOk6iyrycA8ZZqFK2YAOS1Y2ptxWTOBZYpFUHGhwnosZqGZ5cHlUGrr7CvWC8kYc8v62m5HpTHRc6WzLYZNGlXgdb1H3eHKNFUL4FkAiUxlMkRvgE42CvzQfim+WAyM7cDnAoghEkdXERYRoDeLMBFviZ/yiJ64q0q8pQAG0B8MBjGhu1ahK9kV60ICaWI5uFiVZwjL6ywnatcdvxkkv2pdlvbwLWCZZ3pbjCzGv3KXhDPNhWyPUrH32cuI982wfbuYxKefPo//9Fd/E632drRbG4FiLveWtfKd3/jVeOPhbmx0bC9Fwfrk+Ez6B3lUjvvG/ScuUoSGvdXuYLWEjeBmUkKHjQPTJifAK9EiibflsZ5JKP4yJsM8/tnpxVLgUowVUSk5Dy3Wk5NjxO2IF/JFrnINCM114uEbB9HdWkRnw3oU3MsM+li/3AdYVJeXI8V84qRYVNGIeq2lwtPmTlPnBIVFijLyhJe2BE2A5EstMGQQKss8dce91rAPZ93CFqNIKpZEn4Khgam7uoDltt4DhlYGy1KzvqWikvOo9c2eimI2sTnTdPncMH14nhQ7KDplsMzzodhBV15CZo2q9vTKKcELtpjL3gSQymC5GIPvkg/fltbetDfKOXNx72bwf9vrZ5B00zYt7tEiWF4B5FVNLIss+h6+mkteBdurMRkVCGX/6KIRzLgsTEchhufJee/OMqyMpCcA85P3wdmEhIQCtICzC9EUlfgiH97oNt1IorhF7pbGWHi94nMrgsriZ78OR2Xhq3X3enmPrnkQ9nwuilAWR5eyNky5QbV6saWo5ZJpWHQ9uAr+i7PXy+eg0WG/3nVg2QJfzu2TnpqRX6GzvNuqxG9+/W2B5c4iossZLK0n2yn7DaSGncHyTLZQk6jGxTTiMiL+w/d/Eo/OhtGbVmPa3FBneYbibwOF2omq6pSyETnJm7S8Qa57kOXvW7excvAsHjhX3idRof135iuXF8WqWpFu2ZKPfXUGdxUc1q+MdUDZeQQiX6uKSQbL5WrfF1+M3gRXN+1VsOxF4sWqymM+dJOQEJu03e4qgQHckdQ9fvQkHj9+IqXWgwf7sXOwGd1NkjXmQAEGPuwyfan4DASUEb+YUFkeuap8OY8R1FV1L7QklUxNVUEjKbRFA9TOPJAvoaAEzpjPoHtHUAAscxgBjppNK6jmjhrfV6xcL4W/Csnuunv86mFRLIq4O2E1cN/LpfCHUG9NVWw6dYhn9c76cX6GGif0RkRzOqLh2hvXB36e/VISuyDhtRoss3v7+9BZN/R9yVa4AJazsFcGW6azZQ/lyRiLqJkShmdPj5YAp1pB0ITkk2RrLjDHPeQLsIUABX+f57eUlKUAQlU7U9OKQbZ44F53YN1Wpcz75cp+LAhP+t/rMRtXlXyR2J+enumgbzMf3HDHoNWsKLHTfqrU4/S4Hy+en8XzZ4h6TZlSFktCBYjKXGuH5InO8sHhVtTqdEm9nll/qEHTqScJk3jR2DOXZ2fn6pTQMQF8y0ZEKo1mQHj2291l6Ngk7HRaK1AgE423pBOUOst8zpRUq5PkbioMD4l7PUWwprdUZ6X4ha3X/Qf7AsxQdJUApm6fZ5ksQiPLCQC7OidJwXVulW3A8vNnx5onVMJbrcZG18wGwDL39JyOIKrjF9YYgBHCKAWxhPekIw8N++Hr+/KpBlSRVMMOIQZwoC8PqjULZd0ayQe44qS24lUadvln7gJGrluj5XPj1e9TO+BKZzmv/eyBS3FPe4M7zOZZjsUYRJIcUWA5PbmIX/zi0/jow8cxmcBG2IpaDVGtDVuapRlbAcduK8bTUfz6r3899nbrsbe3oVnSDGzojFHUsthREpnLFMF0x21TzD20OhasBUZFNMueurNiSvQMAriGsUQIrYaMzc7ewXbUEIhqssYAKxZLtJuaLZ5UhFHcT17MqcOcu3IxdZebTknWqhDL6LKvvQxAIvbn7tze3rZiIYBJxUQJEHq0RIKJ2pdQyWfS2NB1j0fahzu7W8HPY1EFM4aYN0MgqcAku3n9XE2rX+UbFVeIXMyvnYXOa6tYVM4/XQZG1yazeT41MZs4B4llLnZU4/x8rOLL3/z1f4lqrRPdznY0G50Y9Afq2r/15mvx4P5WdFrQr4c6g82KGScrs5kKE8Q/6Nd4pxO7ssAWs8tcW54zz0yuPBO+KpDUpYGAcj/nIPGaGAModwctuxUw0wso98iMnutkIrYQ18cXMZW1zteD1/djd78RG1t0Sl0s8vlkCy3pbkxcIH7+7MTaHANYWy3dB2btt3dbsX+4Fbt7iOaha8G+sHAW93MphieigLvjGYRrBr8/0R45Pe1pfEx08mR56c9gCizaGZynMGyaTa89g+VVZ+zK6kn5qJ02siWUY4a77akoMqnGfAptnXtKkWlszYGBKfQSztOMsqnXFDrEPDrYi85GS4DZBS4rCZfz8PJ+KIPH4pr9/wIsF+P/VfC5ygmLufNt8f828kf5nuj1Cs0tzwQv70Li8Po5+b2v3tOcR3iP8NxmirmTMZojAGOaVLiU8HwdF2W3N7ELhunYFsJFL2kIQ0n+4c6PsYCcqTgYsbXZVZyj0MgZsc04WrehNeD5ebMKcixarrPCGGq5WOOCUeGuLQUU15yOueN+7QFLBdlnxXW5d37/dUJjvseZVbECysWfWfeZ7gqWdWVLrJyRCcemgXNtPtHMchEsdyOiQ+o/s47HqhjGzPKcKWWnPHNAzry6nFn+D3/z43jUG8X5vK6ZZcByrdlSckZnWRWtguBJMTnJH6j8MMs3dR2FL39PMeEuLvqrQcmd3HUH1bpqRA4m+TPrOlM1ztd8lVpVDi5LrJ0LBCQ0pTJUvu6iuMN16y1/T7mSVwYv+XoLdbCVLZQSMYsOLa175jwbSiSmtpHM0VF+8uRpvHjxQlYLB/d24/DhTuwd7KozqnkJCbQwx+MNK/F0dUUQb2kIXDCHhz0NlOTZcBHDS88nc3BkdVt+ZjIb64vrEn0T2miN+T5mgbJFj2mOdO44kAA6fNnblfrNqlvnIErlLXc7rtrWFNdcvn/FYPtq8u6q7KqLQ5I6Wc4pQ9XF0ujsdBC9EyfEdEBlmZLWCSwLDn6LgADy3KEZjQdJKdzWMMy6kuwxJ5bFvqiMK0G54ve6omMB6qAp01EeDizYBFAG2JkO6fvBe+f7x4wyIMuCTFZrlEUQap6peg/Q8SygLUCKxYviYXZtjFzzD+ViUj7wcnVS9z5FmqVNhg4Pz0HmhIrEi/u40W3pUJCtEc9o5qLF2ekonmrOtx/zeT2w39J7V6bqhmIRtX8AEKDoQhJGwEtUvMRMyNZLdLAAiBQ/YFxA7+Z+i3rPF/Y+KVni+XlkIM8u+/rmMREzIO+TLBegUwShnuTlmbt0vDbAlJnE87ORwDJMBRJcrpPnBAvh/oM9JWeoUnu+Mz8vC3xlsIyirZks7pjQqUANGXrs0YtjddCpbkNh77QN8hEJ4tnzuS/7s7i8tEAPBz/MEBI01g4detTEX3sdGjZgGRCNboWBlLURrIr9ZX5dJ/BVBhtf5rXXnQdr0oGluuzqwE/HY1qr3iPcW/7eQi3Otzwb3GpuaCTiR//0s/jwl5/FYtGMdnsrKhW6AG2fJ8nyLdNduW0ek9iM3V10Bej0+9kgVsSaQ2Qt6xuY7rZKSHx/fO54zVjczbiaDhqaIharg1kAY4JilDtVBt+8/9ZON1obtehscs0W4GIe2HZ3jrvL9QwAT4VQqzWnbnsSQOTeoD1gkEuxxl64dEF7vbMYTwZi2MCuOTzcT8rFzcR0obuHavhA4wN06QE0FHehd3MWcU+4Zui2jOzkTimAyXZut63CElBO5/76VC+B5Bte8rpz5TqwXkz6cp5kZo8p/dxoC3zRdWJPe0Tls8+ex49//IEKhC06y1VrNrAmt7fQNtgka1O3ygm3r90OAhZF3EJroVOLbqcR2zsdMW3s0sB4j99XzCRKDywcpYjpLF/g/UoBbhanpxSKL6NPUUPUa4qVLobn96To7WKGvduJrxSZM3uIWAWA5wzErWDvoC0AyvnlwnguZjMyRuxaSAOAzw9ottaExTYp8hOX7r+2qzEj6XFAw8a7VjZuHosinmWKu8T3NKpg5W6xtF6eqciQRwxEO1fDjzOTddcSUNncbolt47EeNEeIAxbdXOWVKwssigbTqXUolnEj+UWztqfjSvTPmf2eRK9ntpostybYW6Xmgp6H4y7PDeYd4o/6OtjWzDaFqOxTm3OgvMau2xdlEFr8vv+W8beY1xZzi2J+Vszzi7+/lZmZ92fe+4nKXMYKGQewz1gX7nG5AIo2CljG8Sy746xAXBaA47qgxOe8mDyFPHgy8Vy9NEdgA4zYv5z+rFEXQTyawhr0+ZG/Z8h5W1nEcMLYIkWgumzkWDPOIxllqcTGBg2ADbEFt7cZWbTLgKz51ETwyZZ1J/QZsdDUaI/3Uz4zVv+3oKRy3zvGueL56dfJWj9f/ITWWkiz27kwoWZayRc6F4HWrWNlRes6y/rAPtG194oYlfMcdrQEnUbRinHsNObxna+9Gd968zA6i3lsUIBK13EFLE/no+VwDvx3cAB06/NZxP/5tz+KR73xEizjwWywTJI7URJbTpXKC7WYtKz7wLeB5fwz171uuTpVfr9y8l8GpVpKBYVE/lDe1KufuUrPEEi+ASzfdIAXP1cxwK0rEKyW4gokOnGhqu/OFrO7kt5Rd4C/ImlqKFmKRV2H1S9+8WF8+umnBiPMDe104sEb+7F/uCtrEboIBKhGsxFTFCzVafVz5qNC9WNOjZlZqJ4cMvMxVCY2nRNn97dNX+UMkZovXQCsoojqMl7noPLstH2Ksa/gEK3Hzq47zNCeqKLl+Yy8oR3kVtVcJ+wrhcHb1lv+dwOs5F0IlZ0uhzo1qKskMa0Z80wV+f7yBaghCcy+0eqIb28owQVEUWTodlr6PMMh1fSBPR1nFBqqok9t7WyqO0nCwKwgyYY70MW0zVZVVtWFAk73aqzq+pMnz3QNon4jcFL1DJPnvk1Ho6vMzBavq9mqxFHx/3OldCUitA4srw7/mwNhce0WfyYfhvmgKh/ACoqpqggNWqJaQwt1UXzgPioh1qFBXEP9exynx8M4enERvdNxzFnj6rRSVJkriSF52j/cSAmY5/QkhZH8C91ZsForAJH3pQOnNT2aKhnje0RrhYKdvLJJ5khY6F4we246Y1OKwnQyrFad71XyIdZh4M7XshCnGTkogNU4Ob6M508saiaV04pZCDxHeWHvIQonws9Sfdv3Mwt8zbW33JGxKqrB8nAJlvOsFOrXgGTWTDMVw05OL9S9Yn3JH5Wqt+auvB9QET+8Z7CMinqtYY9U+bNCGdYHu4nIdcvauUEN+7p4/8WP5et/wiJ73ndF/Uz9Pp2KPguUiqiDwH2WbZfEmWq6fx9/9Cj++Z8/iN7JRbQ7O9HubEVNNl1Ouiku8NhYSyTgrOkOasASOJxoLh+vWDp92+hIBMWsibr4Sz2FRO93Ydf7mCexskKD5OWuMmAZmzDi/8XZUPEC32WrI5vaCTBvbTRjY6cVm9tYSnVUmMxsGK3nQkwCDOciQQbL5hBlD0uSQ2jFgBzs9NjTgzg7O4uz3kmcn59pj2Dv8/Dha7G/v5v21kzdca4RUAUQYytkKjkxgRjKA4GGSEcNoED8bHdo7xksF+P++ideZGWl/ZievVTl1/y66fy+DSxfV/wunvvJfE2jP4qXYnRRKGH8x/fy7GwYjx8dxQcffKqueyXw8Z7LBow1tdllrMTsCNgjpkJbZ0GiVJvd6HYphtBddpcKoDdf0O13jsC1IjRl9oqvRblk8mvHOIP5acZ+eucDPVtrkjj2YQfGj/B8mBtGe0Qd7YZV4V8eofPRl9YHcU6uBp1a7B1sxv4h40koczdUpHF3277N/Gz/cirHgBfPzuLs7FLFAos0LvQ+qPXDIGLcpoJnqmaW3a0CfAAc9Pmg7EtqnNEfQHioSw6r5/j4zGKeYZG5DATYp3TiKTxzprJPPdJkbQyEFec6L8y+0BhcEj3MFk/LM1FU62T3yGgEjI+LicAy1HL2Zh4xy5ZV5BOZ6UHjAIYYBVuKqQcHuzojqg06YP6sOW/NzaN8Bq9b2zeBZUWXQpf6q8TcdWB5eUompfDytfh5lTqgazdoYlUV0F4R9+XXXdoJCYwViPNKnckNku2e3G2cV9vdZaJOsO0ePXMspozo1rYyWyzaAr/kyyL54FFPsWsGY8AXrXEENUboIMNkc4wDtl8ifkdjKYnv4hvuHJczua98o5n0Q9gnu7ttFVkZBSCPrCdLM49Peg1m0GlmnPMnP9MspuVz24y49Zo/5WeyPj5e6/p4pyUjhlw+y1K3f937ltdxbsCsB8uFFZDgUhFT8ZCSGWxUpqNoLUaxXZ8JLP/aW/cEllHDXjaB8z3jnCuCZdDNVbD84/jsdBAXi0aMqi11lqsNqsGe7bTrzOriysA2B4p1f798gNe08K8DjeXkPL9H8Sbnm5lv8isAuVClz2BZr6Mnt/o8xZ/z76/SolMx6sonKF5fDl7lQ3fd9ZWvket5lbpQBMtOmLIIhe2zV5Y2FqWqx+DSCr8k5D/5yc+UvODjCmBGsOLwtZ04uL+blHItWsG/qbuEjysUOlR8KccyD8ns7vlAIPzs5DxmOsCdqMur0Jm9VErZ0FA3ARWARCvC1tWRobKKvyyHF0nVeMKM20wztoAFqKjMpy19CEWHdaKYxTp8B/zn/Kt8b2/atXnW1Cq0JIepM6/DuhZzxKcupgI1p6mzzHwe74hwGvND3W0UrwFPKL9uSIyBA5qOSK9nei2gmV8AakRVsAYisZDQTcXzia6qkzC5wmlLCARVqgLKx0cX8fTpkTwmCbhU7bOoVwd68GZHHReeqav00K+tIJtFw9wBQBxldbAKaBVo8cX7WLx31wXP6/ZjESyvKwzpOQksWyjJa4Kky9ZiADqulYSBw6p/MYrTlxdxejKM3qn9pOkqqyOD+A9CalvMr6H83VZiI8ul5CFdVBQnCdSM9LkVY0V9g66cLMJYo80GxQ/PVnrG27OkJEoUckhEAcyeHfL75Ge46sDlUyopnsoix9R+EsEnj4/j+MWFRMXczUWoreZ9eW9HXaBG0++dOy6OKe4sW0zSs8uAexWrsA4ajHQgHx0da36K+4oS9ubGhmeeA8VXgMylwB7zoZ6TRKHTYJn3BCwz933/tZ3Y3MKXlbEFg2WzTpwcZOGrO52QhW+6zTrqLq+3LrbeZd0u13lCxR4lsi1HHmcRVatGd8g+trLCW1hMCdAM3fqDn38u6vXzZ0dRr6OWDv26qeehZB0gIZ9zmAp+fQlVtRgfGEWnU402VmddRLAcGySOGi6wCSznQkwKc4lJ6H2NsrT+vipGjDQIor4slg77U43LMJN/cX4pejS0ZiX2zaoKptvE251tz+FL4dWWNr4fSTQzFSgtvOSoa59p08ApMPG+xCyv8YWKXxQNj49fxsvjFwK9FAxfe+1BHBzuJ+ots6wj2QLBdKCz7MKrmUfyCR7jqUunsKbOdKZi0/FbVCgyraiu6ymBOWu6en4CkrMrwXVr7SbAXM5vnJBenWMug+pi4ncVLHP2uiBBXMtzy8PhIp4+eRk/++kvNTJRr7VjMgUcNdQtBSwvUK+XLVSmZ6JPgJAbntoGoqwpvliHmvTWrDjFRIrXFL6yPV36DMzOMoc5wS98Gj0YhufMv+Mdjvihz2NAN6weYi1MFHXAdrdUmGMf9C/m8ezpqQAzgnM5tuDIsHewEQf3UMW2+Fv2RvZWxJGiEr2zURw989gNcbLZ7CzBsgQsH2Cz1xWIjQpAXE9Fe/Qq4LJ1j2bjx46/XNfRi3M7MKROtM9GM9ooQBsoo95NR56zxrogKqxLaMkrJ+/J/Hw9gwxFl06h4ytx/7w3il4PD3T2I9R5bP5M6cVHG42DnMNw9kmTRuc42QrCgFfBcq2Bw8lVsHxdIae8xu/6fXeJw9d9zzognL932fFdw8xcB/SLAF6vq/W3KlCkJ5GKPT5zc+FnKY+kRpIfmtZ9GoXIM+OTqZ+FHTcQF6SZgyYF3X5sQwG6bkgR5xYLdCLcOXbXzbo6BswURxxrYZ8p1mDNO7K6+4AmwQQdCywdKaJS1OoKU7FPppNRVDV7P49ul7yAON2O3R3YG83Y398S+9KUbOKuzzDnZCmfXBYSsohmzpX9/yyWeNe1cRWX6WZ+leUhtF16/Gk/rWjZ68Cydzm3OztyFDnX+TOuBHyXTRvFuvTZE1jeqk3ju++9dTewrEqOsp9aYDOffZb/8u/+OT58fhaXlWYM8VqeI+7VsvpqfhiFe5U/1LoDppww5zt8XWd5WRUqGG7nBZ4T9PLmKf75uqraK8CZ563OqVVFy53lVSDM9KDV2iiD5XJlr7iK1l1r8RrLYD8fvFfvZRksp6qV5pV94KnKTjBAjG1WjWGfgF2Jf/zBj+LZM+jX26ru7u3tCZjef7grOjYAJVMgAMum460AwCzN2KDwin0S852904to1qDvuevCwdvu0L2qJ1siz51OZiMlggQ2OthUUbe3d01/PSZhh653qQQR2ixghIN+Z2dzCfhc7E6LTZ1kVx5TMe2VSmj5+Rfv4/JZpNcziLS4ljtmTjgXs1qiX/cFVs/PBxJyACgTnNrMx95jznpTP3f//r0Yj4YqLpyd9RJgvrD6+AyhL6uAci/cyQEIucrv5MWUONNsTcNjVhnhoGdPj+P4ZU9dw9xVrsICUPW7m3yd8SRu6jCnC4ogDodtFtPhmfIennVxd0UzVRQfnfsAACAASURBVInHc9t6XAKMEiW0GECL6/i66vDye1Ajlbl2nuVZzb5xSSQ30KE5pFB1RjWaDj+5Pmqx9kh3N5a1TPWf6itiVIBMFVqgUeMFr04FHS8rRUNNpZs1HA01fyvVcWbPq3REEKDZiG5nw2JO6iBMpCQO1Q8bJQHmLqJXSVVcYxAJcCW6ajF5lhK8OpIGy4B97IWgYhuoe/0BWLCMomsA+Of9eJbFMGiwjLgXYzNQIbn2OprF+hzMYCOOdPzyVN1GaO6ANx/EKMyiWD9yB3pAMsBYDZ1lwLL3AO8JWH7jzUN1b7qI8CBAS1dKYJr4Yq/E/Dm/+KlpcLdOUfaur3UXMHNTIrc8vtLssooriX6cmQ/c00a9LbqdqXU8yGo8fXoaH7z/JJ48PlHCtL21p44y35+TbnlzJwql9vlioq6fQAt7s8ZsuAWXmImnW9aFip2YLk6Wk51U+iBFapiYKWl+DqVkdd3oSqoAAtOgGmO5FQB0KMyYGi1NCtwINlzIZA7S4yGm/btwmIoiS/G/TM01u8FMPJg4LgIJLKf/81xNJ2UOGcYI2gGOm5lllDuA2Bxhhcd5ABAT2JfDAB7PBsuy0KlYlZiCAvGTs2VRHZuGmgTKcif+1XMzdVOWhVVdvFkStyR8N62xZUJ+zSIr/nsxvur3StQRaEuWYYk1Ip9llKAnFVGP33//k/j0k6eKeRvdbQtuQUPutKOygDlGXF+I/rxBEQ+69RZiaB3dGwq4eU1bU4PzzZ7eND6IkdBR84x8Xvfk/3lO+awHQwF7SHfUrE/iGFtrzKPZWsT2TjN29/182u2OrvfoeT+ePT2T1gQxh8KmE/yKGEB7h93YP9jS+WWV9KTEnT4/IogvnvXEqhr2J9FqdRXPueb79/djZ49utmnm1ucwSAXccEzJTzwJErq54DloAPMnHz+NoxeXmsF2YdYaFexNOsrb2xaUY811OghH2LfZ4nLJipACGEuL100CTtKVkHib2TqM93DuuJPNHhyJXcR9BCBd6fiJlec9ojFH7UNrnwDUAfDkG+xXxtUaLfIGC0O9AiYLHeJ1y7N4bt813n6Z71sHmK/Lz51vOyqvy9nyvytfZ/+mMZeVXogZXuxujycZjKFI7bqo1feV+7CJJKhmcS51jpMYFzkHZ6hV0fP5aPEusSwRsiM3UQHcLD1jiGTziXBbskWy1R3OKThe+Dwmf6b2OqHAWa1HqwnbkLGdisamZE2oXJScgPnlZty/D2upKkbS5mZLo1rYgTLeIgp3cszQ509Cv6sR1WLPfdVlXjJJblkr5SKgn58j6Ff55YK5XyHni8q5CsrZ5bWwxHD+IdOt9RBexUe5ILqkc2ewzLOaDKNbnUY3RgLLv/7O/WjPEw07UbfzWav4OZsPF35zErJGTBfVGC4iLhcRgOUPnp7GoNKKYbUpejad5aXJfQG8FMHddWC5+PfLDXHDIXM12fQdzRSD4vutq5DdBNwz2PaGW4Flr3pfkCuFeVZsNex/BdTqYSVOfIG2Upyhvu5BF6+/eAtW73k1WPh71iwGbVIIHak7Ck7GdgOax7SimdvHn7+IDz74WEqZ9+7dE+WPOTKS8odv7MXhPfwJGynpRliLbt44KbMmWpbm1Dy7hC/sy+enAsutZttdafy3ayR9Hd3E4ajvud2YxHQ+jgevHcoLsdPdkHL2xsaWugn9i6nA8mjE99I9SJ6G210ljgC9lb9mQXo+0eVNAl1ZzxTvZd7geS3kxCWvwyzeY7EGZq7dmUdx1HN/VVF/j4+svsz18i0Gy7XobrZi56CrLuB4MhJYHvahSFfVwUHw5uwUmyno2O4Go2KJCunm9qZmkOoNaIgWVXKl34moaLETqGITiXq5sm4RNebLTcHmYPecoxNQi6IB/Pk7khbbcwEASTA4SCwWYnVoV1GFV3K1rUBpygdTeX0W/1ycy8/3u3yfrw2maZ4G+iD7Lc9TukvK+iVokrDBYriI46OeEg3WtYoZPPca4lsusNhPmq4vHeHiPI4LR8y/YUHC+r24GOqQnExJ5B3wNYKg2V46MqirbnkWcIrC7yD6g56ofszYQYWja4Ptg4ocSvRMh/S9XI0KLHUERMUzrZ6OwscfPo5Bf+7Ogjp5ptmtwHIrKpXpCiw7v0/zby6sTKB/KXbbb5N/txXUJE6PsZCZC4yjuAr4IDYYxDCjDK2MzjOCXdDMKAo42WAd8TnffueBktpWm+49YxZQhO3bm59XOcZd+7xf+QeOoPUCOXd9ja8ClnWeKN4nU9+kHVAGy+pSVaCJesYz+8r+4Ac/i+OXkzg9Herebm/uqKtA16/VwvPcHTdRQ6sUNfCHTWqm7F0JCFlcCyEXUfxRjN5oq4OUWSE5+VEpRjnfyuaNPT2fAZhd8F56FaueXRNY1gjDJbPDBst0cjnDEYirNesBM0UxidEXicfgwe4xjtXscgZZKzVsjx44jhgos76dJAJ28/oA6GZ9hFWuYZsWrg1xJWjinAMANHXmaw2dLVlFmfia6eMweSgEsgcpinG9iocqsLEfkmCjErq0vpaJ1KrLLB17ANAduiO3rbPb1ms5vhosm8WRGw+K/eq0+D5OJnS4quoqf/bpUwG8Rr2jgoyLCVCrKwFbF6s9xpYAyHR4N7oNdWvly7sUIOTZZKtAzot6Uho3WOaaWEuyr5JIEUAPIa9hnJ5CvyYWEj8swkY6osJsax7t7jz29tuxd8A4QVd75aI3iRfP+vHi2bnYUbwue6He4JlFHNzbjN39rl0PusS6DJYXXrfjkF7Ii6f4K/c0+gXjB2DAWfraw4PY2EIc1MJe5CzsuQx8TMX2KAS/1I2voByOQOkkPvzwUVxeolNi8SwXV+dL5eu9PYqEHrehiMm9pHCaRTwlDlhJM96sdxUcbdPJ763FMRSDh/t4wUhjj84krIyW70fa53k+NzMFKUayHGCsSSS0wfXjUNAWO4PCCM8ZsARYzi4m+cy+CxC+rdBz25q+679/UbBczjfKe2+ZI0tcNzFf8uyu9Avc8OT7MlimaGywbGqyxGfHMwlgWthtLBEun4nW4Mn5B8KJGr+hQKQjPs+gM29MngxAnpjyL1V/ftbFd3JtCu0arZlPYoSQ25AcBsuodvTRABpMlHN0OpsFz2/ygqG0bpjD39lqx8PXDqLRIN7z9+QJu9Fsw+jA5QJGQvJM1172XVzmHrc8rJuKF9c9D73HHWLnTW/tmWpfbF7DRbB8U9yVZkcJLGeWaS6C3waWN2qzaM8HUsP+9ruA5YVo2J5AksSjri0paI8W3qAZLFdiMK8ILP9ff/ez+ODJSQxrnehHIyZU9OqNgKrAHGvemMWbsQ6krnsQ2kA3WBkuqweFKkO+iUW1tBxkyhuf9yx2tspVtyVg9p248llUd30FLF/9npRiCSwXiQj5GvWyBVW68oLLf74uEKwPZFcpFE7MSfioxmcqFWp685iOqZhFTIYRP/zHn0rIotls655Aw3727Gl87b234/U394NDQWIY6kzTWaBKOk6zkunTyUKJecuIE9k42JaGJAlV6HqDgGK7iMGATsFJXPZ7MVt4Hpk55O9859vR3diwcBJCR0NUkD1TNxpjhwHN1b7LFtXYtEz+koJt66lc1SJo0cUtK/yVD4risy/+Xq+VKsSal9JhvRBYlsfjuBLjASIgZ+rsQiNj/iULKSAqsnuvG6+/eU/dna2tTSU+sgmYYHkxVLcEkA14Ya1y+G3vbMnrlIO41iCQeibPa9adIfyUAXd0tEkUEPdy1wXQQwClg+xCQrb8IHHm0Hf1vibRIDpWJCJ0rUjA3bHiPhqgU+QoguW8bvP6LB905b8vV3/XFa6uC5aZhk2SXywSeQ6Wcr1n7ZllPDu5lBI5QMV06bqS3CaiWxsI15A8kyhi1eOCQT4oLHK1UJcEYbCTlxcxHJKkeu4zz8pxH7lfKMXv7OxFt7OpNQozoN+HwnoWkcAyHWyKETWo2jVTwe0dmymhppFemR+jAIPKbY856XF8/tlzCbcBlr3OGVmoq3hFAYb1RTK28lf0nQTwKl5DEU5WZxKhSp7yOBVQCEAIbjSgOj7R/JQKQNILWNlYsM5YV1wDAJq4Jy/mDvZj3Xjz7XsqQJDcApb5fJPpWGCQWXzFwUKxpbh+rls7y/UgAPPfA1jWk/L8VqJhaz/SNKoiXEVnAUDRVrGDPX304iT+9m//a4zHzHwyD74Z7VZXZxodAjplFsyaCDDHYpy8q7GOkxqEkn7Wh3yEq575xCKEBAkxK71GSv7yPaMzkdlPnvki7qdil85KqymjfOIOM8J4UxWHEPnSyMuYmVOSN3y6rVFBV5mkiz1Ed9IAn0R8edIl4OkOrWa2FT88v25rHieUK0uQlfhmHqFRuqpkFZojHr1zFXERA+Pa6MzA7ICSutHd1P2B/QGdmy9idLsDg8Zd+I2thjorVte2mFP2q3bCmGfqc6E5i5NVFT9Ej7xDwnfXYuJ1iWU5ruoMy5aKMGiWhVIz/BD5srZBLR5/fhQfffhI8QtmCkrQxKfxeCgaP2wiOk0UWxCgsrChadesM1Huk/UiayKrpQtIaL7XgF0CSHkec4Ai80TMEzlB9FAlN7BkD8Ag4HUbrWq0Oovobi7i8D7AF7pyQ37jT5+cxtnJLE5e9uU5TjxgjIWucrtbjXv3t2NnvxPbu55xdvElqYEnca/T40E8fXIcZyd9FVYALpx9nG2vPTyMbtfgG/X44bCfXAUc3ySmNJ5ovfIzFPIpwiDMxBjO558/j0oV60XuF51pWDwLgffDw12NgrEPKDR7nt9nyiqHgNGH6jEx3+tfYk+yuxoqX3j58kRFbj4/nfbFvCmgXK91PPMcI1s+JotCzZliEcVMfjq7KaRJM6OOyJc9ljX33SZnsyBfMddc13Ap5j3Xncf/Un9/HVi2eNar4nzFonsZW1zBBc6aVvmgGkZJoyWJ/hofJD0HsadTM0IOMROxFU5Pz+Osd64cjQKHPMPz/Dr6D1CqxPazLoB+D4sA1k8DUT72CQyF5Agjdj55MTF1QwVQWXfiyEGBsm59BzRDTs9Hcda71LrkfUzxtqAuefQOOXB1Hu1WPR4+2Jel5mI+Sg4r6A7ZltRjD26YeCTMX46B11OlV6yGq53njO3KOKSYW6soURQT/xILSGA5i+WWLOduejmtcYp7EgpbdZbXgeWcW2uPpM6y+g6ps9ycXgosf+drr0Vr5s7yjWBZaUu1IVrAAEXsRcR//LufxftPjmPU2IjLRT0mdNzqDVVHGklZN9/UMvjLm3OdwM/yZ74CWOZ1LWZhleV1h1QxgBST+mLl4pXO8nJtrRJd1RWWHefVwtPv1oDlqwvq6gxTGbTnwLAOzJcDhf9cXNSmXSuACyy7mqb5GHUmK/H00cv4wT/8WGJR0DBJOFDCvry8iN//g9+K3T17X5pURXJnhebpbOxupA7TuZJtwPJwsND80fHRmV4/5vb2zFZRdC3oKE/oBMxH0R+e2yduox2/9/u/k2Z7N1WFk0VCfyw6KAc/n4OOlsEyc7gIVQEismhHSszSjK39RRE4yR1Z36FycC7PxuR7zmd1gSAXGlI1EkujaQWxvJiMKlLifPbkpZJNJRhSLJ1Gp1uLznY1fu3b39Ahj4m8VDendFqcVFNRZkYJaiyBiaQOUC0qNgqeDc98ZdqME066VwTzWTx/RlX9TB3R5Vx4lU4K9hwcBPYgVUJUc4Xce8OdAiqbVKHpggLOSVZQOubnoDCrk1HoJpeTwlsBT7rf5f1VLhSVX0f/nrZSKrsVBEpgFhL2mrr3FAqgYaPALtV1AB2KpdV5dDYbnpXbsygcgM7q0Su/bHtkU5gBeI/0ewpJOhBrFmuh80f1niIN85vb2ztKSkmsKHY4mb/QXBz0ZGbzEBoCsJK48BoAI9FmJU6SBZFW7BQ6QrAFEJWRbdTzM9HsqWaTEFHMIPFFBZu5fZJeEjhf34qalj3MeW8lu3luKzFhAL3z6VydRHVBB5PkHV3VeIYsWZRMVgSkM1imou6EtpZUVzeXSth08ADQVNABy9AbJ1Ov2y/CTLgaqP/bg+W7rNfiNSRyw7VgWbPJ2BkBMuY1aTY8fXIUn376OD799EnM5iS10IK3xPhgbTbqJEouopDEA1pYl9lrmPWSaXsoVBOTAXitFsW0RgI/Bsvs6SU9LamHinqYusg8R5gYeg5J7RUgOkkFEPZM9t12nJ2qmKqYzuskxXdTT6F4UgRCSb6ZGA1FL03b2fksNM2BzqzpjtnSzGI5OQ6vCtsuHhm81qTMjWr78HIqJXrNN2OxtaBgxWdHLXxfr82Z4mLVhQsLinN1nSl0Un1WYMnnYo7iuXJadyp9MSuwnK9DUVOA+fpk8rq8Jv/9TettXcH7SnFRad5cCrir4r6T+Sl2QiMAbEPF0g9/+bkKhxTbyNNYb4u5z6C9XRg1G+osS4CqQZeGdWG1dK5D6R9zwJqltLdvmlHRPXVHeSZFX4ptAAkzKGYxGEyjP4CNYiFPhGAV32TVV4+t7Xps79bj4J5nh0mAL3rT+Pyzl9E/ryje2jJvGpDQoJISs+8/2ImNnaaeoYUUVyQPmFVisR1dxrOnJ9G/GCsHoSjYajImg9AR+hxcD3oXzFKbfcD7U6xmb5BjsB9YU+2W552Z3+c8xlO+WmtqD7DviP8UXilUwlIi3mUmVi4arZ5pysP0XmZWUMhgFhVwTOzFChGGGfuNdS12SgC8XIxnYLbRhgnsYjnClnwumBMqBG1yvfbJllVh0sbI16KZ5qReXgYWGTCX8+8vGh+/BP555Ueue8/rwHI5dijaFJiby70npWPn4O7deRRK8/cJIFKYE+MF8UOpzCNIi7gsTZphjPrzODk5j5MTj7ipIEQXugLrpx7NOkVPOsceSWk3mwn7MLe1iDkCgzGLyz5stYtE/69Gq0HOtR337h/Gaw/vqRhpII9AXFtswx/95P04v5zEZX9k+z1GTqZ0qGmKwCpoxv17ByrITMbD2ET0lHyFJkGjprx6a6cdO9KcwGYSwM3e5PpdJFsC5gJoXsWgLI57PeK97tn5Nb68GnYxfuY9VVZ0LzcSyxiPp8zO+ypguVOZRGNyEd/7xjvx3fceCizTWa4BwlX5zTPR8mYeLXhITLWQfE0W1Rgtquos/9Xf/zx+/vilwTJdRXWWm1fAsivG66wt/NHyDVjXQXVn+dWKRhnwZP56fh/+bF/b7Al81ee4CFaLG61YsVq+VuouXgGhS//DfIiuA8vpIdWShUeig5SresX3XFf9uw0sX7dg8mKVenMKEKINJDseKMTzaS3+/m9/qDnPwYCkrSkwTNf43Xffjt/83rej1eHwQsSGeQqoyFb2JfFns5r2bgDODO/lxTSePj6OFy9ORfEej6EcDzXHzjPhdUxtnap7SVeF+WO6Fd/5zq9L1IVEiFk2AZBLqyBnNWCSTJIgz19ZoVUeusn301QTrxlX+qBMXw+WeR7FTZiTEv5eNhkKdi40+Jd6t5oXHg0W+iJZef7kpQJc/oyjYT+a7WrU2hMVHaDZMEMmwI9k/xTKr+lXVnnFK9QekxQBAMskN/WmqVzsIysXGszQRSBZePL4pea1qO7TcbFquWem3FFGcMyVac84eV4yV1SpbvIcOXzpGhlM8pzHtgBird8Alu9yWK6rPua1Xgy25e+zkEUWCHKskOok4ET+rQ3Rz188O43Lc6uF5tcQhbUe0dmw4AnMBZJmxE5IlgEf7AXAAVV9wOnZyTAGfQ4eEkarGhuM0GEDLM9FPd4/2FFXi2ov4jaZHUCl15ZK2HcYLOt+S+XYYje58yArp0KBzT61DYFlBHvOToeig2N/RfcDJXiBqS3ef1vJJOCJdWXwv/J8FeuFcQD4l8nnfRlHZHHhz35+hh2JPVG5B6J+ydLC83Qqysh/nblQ7pOthShYkcCiMkv3h+IAHReDZahqI1WyOdg1755EoIqx9i5gwgDmq3eWv0oCeB1Y1nNM1ydwEU0B5V5vEJ98/Ch++YtPokJxeQZwY2aMJMqieypWJbs2edw2qwIzO9uom2OpY8owyT0igNxPOQJU8MWtxxZU7K2k/ZB0DMQcyL6UqeMtUArDQjGf58tzt3rrEDBwOYzxIKm+Y3Mi0L9S087DfRRJScqJR4AECjWsw6XgV5qB87mcRBatROiEMfkxZ2uU3MhQXpEUb+1FD3UfxpPHAOShe8yssq3TuB/8Ym3hA33//v2lVzNdm4vLcxUWZFkk/QvGWphdxlIFu0FmtjXGtrJbK87ULUF+Oj/4MBS716cgV0JfuYh42/ou5yBl0O2TJoFlddesreBCA2eAvaaJUzBQOAdgx0DDlqDQFLV65tsRPaP4uql4QWzn3A2pXbuzpERfHxK9BAC4mV0Er5Es6zjfYUMBkOngmplCXJAn8TRiPAEUcmZ6dMJwZBo7e/jZW6iL2InlGSDkojeLR58fx3ho9X+fTcQW1hlijK24/3AvOpseZ9JZlvziYQJR5GFUBQFEzr/JkDPac7mcr9hi8ex1lonNZYVi518wiaDTAjyw6kEngHl89p1HpACwtQbMHMYjAP3W+2D9w+zJozyZdbR0O0iAXjabsE5oSuC+ukC4dKZcAeBFYR3wRF6TxTh5/8zs4Rlj+1dtMu/tIjrFMawlpSbetjq4iwhW87aOTBJWkyVhTSNhNA3yeiuft/89geV8RuVzovjncp6Rxy3z9a/LQ8hbRJNV8qbBZN+rZHnKz+T5cQFl5BVEj5/6+SCwdoHY1iguLskNOCuZW4Zl5VEE7VLNz85UUEELQLZOYiFUot6qRauDWKNt7gYC3DOB5b29/Xjw2oM4vLennLbdbSvXpZhycnoeP/yvP43Ts6FiuM5yFLCxW52MpGL/9ffe1Ww6BZGzk+OYUAwaj6OOCG/D2jTdLXQCED3ctSMLQpI6Un0vVmB5VRC80thITKDiM7lLzpfxx1eeWU7YkdfLeXpufpabXPka8xqXK1NmF+hwymgyl0pSfC+InbmznNDedBQdmHvj87uB5TyzLGVGfP4WNYFlrKP+73/453j/yUmMGxsxqDTjElVQBJqGI1XPM1BWhbkAmIugMP9+LViWR6OPjfKvYiUpv3b+/6oKu5pVLX6PgFTy7Mo3uEjJXn0vvbViVTnzsVfX5AdTBsu5F5Y7y4Vuc6KNFz938VpWdCt/4nKiV7yP/L48E8rrLjvpS+n3BDiocWXlxXEIIPzd9/9RwM++lVB+mZ2tx+//we/E62/cE62UDp2epTyTSHA8i2Qw5i4UfoKAF2ZusLKg2gvwmM9Na1JVWp6CHB7DqEgFG3+4LdkckAC+9fYbSysUkp9+vx/jIWbuULVN/7Rgleee+L27dklMINOgUnAUCzD52ZY3ezG5KVcll39GSbZub+VcP1JVkcrvFMBcD2hgjz9/LuosXU0/s3kM+ucS5xpMz+LP/vxPPYsokRWSGTwUZwIqorCdIarDwQ2Qrou+q0RHs7X2B/b1k2QzU4W4xFwUbIHF56eqWiMCYbDI80lU44DCab9o/o5EXEnrzPNaYl/Ik89ztrwngJnZ26lmaaSAld7/+qyxvH/XVXqLe/g2AKP9kRJvq+la4IEkGlCHEirUO1TIAZUkT3jJWnwKwFGPVqcerW5FAjEcFE6WF1qH/AK80EXAH5vXocNB8WM+o8DCLJttVqazoejwG5s1UY4BqyTsnpeGuo1lGM8f4Brq0pOgcj/lc1mnq6+okxSxnfDmrpqbW1abXs78ow7bo1PkuUpA1bKzt0txCRYAYMjFnKtUqmL8uTruAetB8QYwPFtI8RuqGXuUqnlQJFCXlKSzLdE6eYdPWdNDJ2AN26O89TaqxRsqSMiaS8UzktCRxUhSV06TPWsKLuviW3GN6Ghb+vfe5Yh+9Xturnzf/poGoHJ8vErDXqruQ533CAp7mUIHfsp4K7faGzGSvzyAmao+/uBdnY0zqOp4c7fqsbu7oS7Yzs6Gknz2Kkk0cYKCBvoRjp085qnYICRJdJko5oiamXzps7WJqIUIQSXBNvmyzmxtgjANonXyzh7SLWSkw/Lp6mhRdpK4k7sj7sBOBeTNrKCzDHDeUteEtb0UhqpY7T8XIaUI7Ojhr8JxWgSMHhOwQixrjd9ThJJ//WlPgDuLHBJDAcsHB/tLZpP9mntxfm6HARU7ZySw9qh2N25TgMMCTKYgS0CrqCieAL/yAfkaq7d7Jf7dVGwvr6jr1t9t61LxL/mcys4k07C1HwyWAZmwtxD34sylYFNZ1AUEKcaxhja33V3f3IDq6aKdYkYezZJlkplOedZSXWF1suYqePnew9rBB5IRLs9utlsbSSE/YpR0DaSWzwmpZH0hgS4KasRg7jtnOfH6xTNYVdOYTawmjzgVBbd6Y6qiLRaH3c1mdLcaOv/cdTNNhTXKZz8/HegMhIkznxggcJ0aE2nVBSqgJXPv+CzENDN6sOKhI85esPe0MoVE/2f9UFBG72M860uHgdh2cLir6yKuM7sPPVoCZsnxwFZtmTXhosN4ILtWFVUzcwl1bQrrXCdz1LCCnEuZ0ZG1MdjS7c2anp8FV+1Pncd6VurgqUuYFOpdGHcH364nq3O7vO6KuXheu0VgfV0z5vbIebfvKF5PBse54L2OFXqX/bW8/sQDXtn/pfN3aWDqOXXWug1H0EhIYoc9HE76MR4hgBiaG2bN0dzgnKRA9PLoOBbsHQm4QecfxcZWUwJbMG/efuf12ESIdm9bILV/2ZfuwkUPdXU6w6zzQ9nk8WwJZuTST56+iI8/+jxevryI3gX5XyfG44HA92DY05jC9lYn/uRP/1AF1sl4FEfPX8TRsxdxcXau3BKWhM6XTj22dihw7niWvUthG4YNc1e+H7mJ4hwzu+ykHKIAlvO9z2tiHUX+6veYjfpVfhWBcREcF2NweQ3lvMKd5UTFb29/RQAAIABJREFU11+umq8ZVq5yE8d4hiVSiSWq80k058Oojy9kHfVb33wr8N9BK5Dkz6LXxn5XBL6KYBkhr4t5xP/zAzrLxzGqd6WGPZhH1ApgOXf71iVF+YZnkLoeLGcZ95tLu2UgXASixY1fBprFh30dWF5RsPI15AM/LaZXwPJyufiI1aF8PVhWCl0A7sX7kYNGcbGVP0O5+nalYKAZLURjbO1Ur9L5IXBPorpoxo9/9H48e8ysbV9dSRIqKr/vvvtWfO+3fkOdrHkVWlu2WXDCLxsqATDPMxGSAdzVajv6l3NVupkjovI7HHJ4YatCJ+M8FqN+VDRz55mie/f2NW+DlQWdAMDi5cW5PvLFxbml+DWzx1yR6YuoOwOWPX9bnFleSeJ7za1oW8VNXF5zeb2U77eUZCt8/qxTAIWaggNJZSNmk1p8+ItHSlTogpCgKFGc2weVw/9yeGKwzPhQZS4Fb1sh2Y7ovDeQNQUUH8AWzwqwrG77JgmHk1RTpxsSbyFoA9K4x4BlFFGhcDEbbiGwLBJEZ9hqsBz8pmY7eTDti04/QXOhZMDKns0E0ucxU0BdCXyt26PFokM5mK7b9+UD+aZAKmt4NVeg83iW0TYNdPRn+tx8fgS+SAqa0FwTqFFiv9WKLXxiZeXU0WdnvdL95HWhFVPFBSyTyKBArdGBRWNpAeQseRrNNirXDfl+UuDhtagskwRxHZeAzRFrpaq1SVcZymq1TjKVraWSx7lQD2vIlW3WHYkNxRY+CwrwfF1c0AGysqt9E+lYG4RDb6QAY+ZI8UBaxUrN3EspOccq+froIylBRLlZftKAZfyUESBx4UxevPV2nJ5dysKNxJKDXD7MTVO83nr7vmyj2h13hQB+xDISYlRcLZCk/14Byz6Ui/Fz/Sr4lwTLxWu4aQ1mga/c5VOXXF0KF+LcieP0bAgEfPrJk3j0OV7nI+k0gBAYQbGCbU0UvXqNuVL7YNKJUFd5Z0OdCXJtF5ld4Dx6cRwXzMtJMdrFSsDy/v6eCjZZId+sk4reK9uc8Psh+ghSch0LLBPjKWbQQQEgkyQClhmVIYbkTr6Sba0fgyuLkTFvXU9FNaxJdnQ2SCU4KXIvExUxdniNNEtVas+Wk3Zim+O11e25r6fM7JEw9i5SEmeWBh1DhBDplkh1XUBuEufn5/piH0qgh3GXCoWzPMNMR7xry8IsuJe0KAyJvTdywRmwzA3Iu6t4ThTPinUx8LY490XBcm4AuHhkyj9xkG4y5+1nnz5T7AIsAwQNCgkwiALWk5p16qqr8EwxjAJFigk6D4rWl2bEqaSQVM+Jw8xk0oVmlIjiLOsGheAB1n5ZALDqOfcGitb3AMu7emY8JxhU8i4+Aoh4dMsidsTIWTTbc8VNCpIbjM10rBafGTk+DyzudX46jKPnKGlfRMzZU7a0ZCs0G1DVOfus4SFVfWJphUKVYy0xDbq1ZlApRKcubBbpwtZyXhmp4ElMPzjc05rnnMSVQ57PMHuEj23h5sZQtpisx3RUjfOzsX2kjwfRv7TWCOvbQqmjdD6wTzxPT0GbYlC725T1JHkYe538x/vMFn1Z8MxFnyxat1x5XicIrZX23l3P7HX5502x8sv8201gudgIuu61i9dY3lO5s6wxoGVBOeWvKSe3BozBMvdKomvn+M77DJ5NYQzx93STK9IQ4ZyESYF7wAymJBWR6SBifB6xGET3/k782q+9F9/45q9Ei5FBhD6roc7yeQ9P8Z661xTrD+7d01gXeR/7jY71x588EliGlTka11X0pJg0Gl/EbNGPzc16vPnGvfjt3/muRnj4AJfnOLKcxAtYaSfnYol2uh1pBmxu47/sdcs+JB7kQovtLCGR5IJgLq6Te4lWuBybKed3ZSzy6pn61WnYRU2XnLeXx2rXrQ1dG089sQsyyzxnRyuwnHMRS3VlHpvB7ziazH8vwfLbsQHVnntFUUviYamRVFTDvtJZnruz/Nc/fD9++vmRBL7wWR4uKlFvd5adZQGpPBN0zWovgtRiMr6sHKRZonI197bDKB9sniVYCQQVwXO5MvJqAleeV8qd5VQlX3Z+/ecVrdJXdx1YLldFMo08L7YitWTdPSkXAIrXbbN7U1Y5KKhcmoZd0xwSVCmCNdXO//iX35eic++4J0YAHd9qI+JP/vQP4q23X1MCPBPN09UmDjVDf3ez8lwdYJgAUqt1YzKuxi9+8blADECCQxS6EWiyCm10QeV4Ix6+fi/ee+/d6LQbUsZmw04n49jc2IzzXk/Xfnx8IpDvamtFXQGLUXnO1h1ld039jC3b7/uY5iw0o+2KLb9yhX4555e99lKSdOVeovZatzr0bALFyaJSHNQEUPx8P/rlI1HgmPlGsZBZbg48HdjNSvQuX8af/fm/ViWQw5DZU7z1xkPPe0nJuQCW+ZxUAAFEdHFQEuVn7JuJHUFD708XC1EXAjqvgXWNAAoVL3V6HGAX87E7QhvusJi25dlCkoQs5sP9RmhCAj6bFsFi3hCwRcHopgpz+d/Wrdny9r8uWSx+n31hXTDLtDbAHcC0jwr5y16cnfZFH5VvbY1kyCJMUOYO7+9Fs1NJ1jvQ7OhiGLCSUDILyaGIGikdXUAyyZvny5jXdQd6Ph9HtT6Knb1WvPnWoboLrFcSLncLmHGzzyL7g5lzOn8Cyw3o2xksZwEYi73wHq6euwsGaEVoCfAN64OiFlRoADjiPKwJaIBYUwFWPXtU7CqXi4rJtiQlBlYlzs+SYWavAcAShRsKPiSd7i4S8Zvx/MVpfP7ZEyWWBBYSbNYT1/D2O6/F/gGzeySOfE4fsIAzGBCoKQuA3LJ+rk2yviIN+05rrNDxXrdGV4M2vs+iJKcuKcUcjU9UUBGvxZPHR/HxR4+1nz3OxLxjUyAi62eQtEkpv9OUqjVdI4DB3u6mkmHAMPFVBdTpPE6Pe+pEwLRhjfAMoWTu7UKrY2Yx7WfVlDyHaaA4jQkzbgBkgeSxwFCe2YSFQeEPcS++tM5EYzXo1hmEf3jDQl76uWRBRFyiQ8E+oHNHAVPzwCnxyqef4oyj8SvssNWzMS02j5gAaET7H03j5dGZRPtgf8iyp4GwHECCGNVRp9hnkgvOrFFGd6AyEtd4Ddl4BYJIjJpAYd1MHboEdmS9ZV0C7pG6cjUYLIwIQW1H4T2fKTd36F5NFl9lhhXX2Lr1WQQyxc6ywHJ6Nu78GixzFlCs/eTjJ4pBnE/qzMvrmo/udetuvwupfFG0AZS57xISZHXOlOfdHV+kBk73lHwCTY1WK+owk+aLaGhtI1Zl9sloYuX9ehN2UksMpcP7jKPgLQ7DzPZS0pg4G4m9I5AqK0Poxni3Q3WmgLQZHQlcWlB0lUcaAMq54KQvGjbxl/jfajSXI14NBLcwOqU4JcXrulXCo6GuOCCZdYVoXC4uSMTUbjO6pjmsrPrEFpB7u+oAajwqsRM8juZipWNxVuv2PuUcuexN1f2GuQRohnZOXHXsJ7az/iwcBjuHwgDn9O7urkAO+RhdSdhSDlWm5meRpuywIC2Zim0f2QtuMNTEtiqC5TJQLp7V6xovN53718btL/APN4Hlm977OjxQfGuv/CR9ne9bntNdRibHpgyWcSihgI5d3SlgedaO8cgaMWP0Q2AJDKH0m4mJIvVwcBGLxSBieBoRg/jW9/5V/OEf/Y6K2zBrWBuDIXkGjinnSZ+mpnzx8PB+bG5tacSRhkm/P46PP3oUjx4dRa22Ef2h565ZG5PpRbQ783j77XvxrW+9G9tbKL9XlPdgBdi/GMWTz2lUHVlwkvUs9XbHSvJKA2bo2IX4l+QJirSfvBas+7yKexlXaSUmlux1jzs19r/Aarj5W8ud5evWx7J5Kh1L94mXrc48+qZ14Y+mz6S3Jtq7s6zC4HwS9dkg6pNLdZa/9w3A8mLZWV4LlgVWkm2BaNips/zXP/wgfvLZi+hXWjGutTWzTGd5OOLQIaDnTsr6m1CuXJU/vBPlfNi++hp328hXu7rLG5lo4a9UoxLaWoKmJO6xei+Axuqa/PNFsLwS7MpgmSTmyiZOCn+8ZgZxxc1/2+e6Diz7cTtEZLAMOIWixoylhXzm0ahvxKNPX8Tf/OcfCCyTLOEHO++fx8Gb9+J//LM/1sEFYAIuF+ch3VIpVE8DUNhRMJnNoD7V4ic//oWSfaidUPKZ19CM6OA8mjsbmoX+2nvvSDKfTsocO4/FQtcJOMYmhHsgv095tfIedamakiSRqJle5cNd1yf1stW8XfZZ5mExb7W0HYKyuFQWdZJ1JUEpdLygX3PQP3/+TIJFKNq+PDqNeq0b03E9/v7vfiTrJsANs2IbG5tJ4ZYDlPmrSrzz7uvxzjtvxGw+lM3P1lZHiQp0H1QW6UDRXYaGDTUSYE4ySFATJbprBcNiMkkHgfv7/s8/EtWdZ1qvWW1clHF5JRsso55LF39319Ru+z/aQ5DkhYQhCzdxf0ne+ZJ4iTwi6U68mizeFNbKh+66771t32mHiXK3ShLpqgBOACMIetERJmmkU5B2oA4B7MU4IO492Fd3g7XieGSAS7LEZ0eJFCoqiR7COHUsIMLCHVCUqQSTPI8nfVV0Dw43491feaiusTvUocSPZyhKpDoU9q+mkkvhoVIfKxHKNGzFNBVdPH/uOU7ACIAVG5a+CgCoYdP5swUMyuX4REOnyowDC+JcsWYo0e2ymq/Yr3mYNKuq6xpcS+WgpYhGoi0BOQQAJ6gRz+KTT57GkydHAmGm+2I1VhetEhp2Z6MqsKz5x1Sd5q1IXpWgSzL6S56XXxIs3wUk5ytaF2uLQA64L2qaiqHWvhD9SiNCVdHv6cADVD75+LEAs4oOPN9KPUYSN2Tkwd6ogGFZ+sD0kNULwHdTlGZ1jlLxz9Yl0xj28a03WBaVeo6vJqrY2IFQQHOBgu5fBtP5jJtXBLs1d8l6hf6t2Fehw93U3rog9vQp8Il87SKJkm7TUGsI/lVMwYUKTvEVeh9dcGb3icUULrl2YrwLI0lx1qQQ36ulqFdxLZix5Bjs92aPS2H+EoG7kxgPoT6iBcAMMqwi3ALcIeF9PStqoAfrBBAEWCbp9e8nHo+oIgyZk0bml60azNnE8zBFmGfJqE9d7gv41IuAkS65nCiWE3190lLx5ba1uO418ussZ5aTwJff3+KAxCsxbIYLCQHSWSYOqZgrxeU0Dw6gSzRqfl50+VQ0blBc1Ax3SokB5DprXCyhOBE1d05ZO83ksoBftzEH8diWY+cXfeV9jOw0EaKi+7/Zit09xDg7KmhKm+NyoviGKBhrUNcjj+CpWE0PHu4qxkHzV/dWy8JjfJovXVDgW0h4iXP39KWLxbCO2q2mqNcIeqEDwM/62WaFaavVk5ecnfXkBsAa4UzQmEQNarUdI2ADcWYjsAXrg64yMR1GA+BVRVmxERIwlkuIYwT7UMWlWUWAC0DPeNqwDysN9kjbFl1VussAIXKFuTrInNWAcTrJzLDOEXBUMSfnlYkul4og7FMXQyjmW9Wb3xMrpKZP/pScW8pRuAycy/9eXru35aVfJsrftj9uAkTr9tuVa0jWUf67VNDIIDl3VXJjhVn7mQvkuK9QAGK0bjpm7I2REIp2xBNmmlmP6exGLHHSj8vLl3Hv3lZ8+ze+Ee+990ZsblC4MXWaQgZgGRFCNBVYbxSTsYLqdLrR7WzEcDwWg+v4+DyePTuVJVpUOjGdN5RDM/41HJ3E/n47/viPfyv29vApZyzKzxdGiTUeELwzW5Q4yN4hbpL72U4P/Qbvr9xYcLzOef3VkZNyZ7kcA29+5ksAd+vSKD7n23LDMlYqruP8b2pAKgt3qMr936zV6CKKbYH5+Sx+bIkViXVFlbPhCliGhr2IFmwkmFMJE/Ph9HPTxXDBhhP9hmR8UZOf8uU84q//6y/jJwTpaMak3okJna+mwTKHjjsM6TJvOETKVaIlUIV+eY3AVznZWX+zcxfFC6AMlIt/l39ffKpK+svNGmWeRbrSCqB5/63ohQprqj6uwHK+hps2+m1BqQiWX1mFKVnx67tiTqK10dlS54oOWmXRjh/98Ofx4S8fxWJKt3kmu41h/zS+93u/Ed/6tV+Jam0isKwC9TLZ1l3SJ8yVXj4zMxUIH/QHdNomsqJSBW4wikbLCrlUeelEPLi/r1kODiCAnQoqsrSxjQM+n4M+6q/uUOU5XmjCKAaSJNFdkAS+1B99B/SsdJtdCctgmU4OYDmD4jLNfV3BJhcxSKQILmdnp0oeoJ1R+aMogDfk33z/H2MyIlklEbadiSrSc/wWJ5qbune4p9lvFIyx70BwCzokFlPMKgOUCWx0QPisgFyAnkXMmlJz9mclqYRxYz9gaF3v//xjUe9ImmSVRKUvJeOARl6r263H9rZpwVQW5btK5XkyS6qfWIB4plyCOCjHbiGe1lZVP2qoXJUC6K2h79VvKN/n4j5Y93IKypphpHKKfy1A1wkXM8Ik+ec9Ok5O3CyYhPiP14k9RTeiSVLcgp5n0RsSLX6OBA+gY+Eq0E1VtiMWGnJ3jdEBnmO/34v5YhT3H+zF2+88VPJnun1V1Fs63SSDAEriJ8q7u3vbAstRHUetYWbE6pcZCgYHuXiBFQSFk7463SSVHH48d0CRE0+LsLU7FHxyV2N1FJSDlWLP8rhYdbkE9lKsAjh5Bpzgjz8rh+5CSTCd+88fvRQd1nOsVqSlI3p4bzvuv7YbzRbaA/iB8/myNoIpjdgY3VVNeO2S+gJg+bak67oluzxrCsnT6nul/591rpZJJ3tXdFicIRhpqTRlvffRh59HX3+G/UH3px5owGAFIgZBEj/jPrZbsBgcY4kTAsrVSrToyrVYh9DhUaqGcYAi9jAVVj2OYN9bM2XY83zlzq7F/QALlZjXkjhUNXUFuRaxMBCTm8f5GTN0fcUWU3ytKExxcGOr4xhQQTUYEUgKa8Pk+1wTe4JYRVwhJhssr+yktMdTYWGlNr06IxWtcQeQNdIKLFMQY5b++bNjFXMBzsQtCkYAZSs7I5ZmBWC/juO+imH45A7o0oxcsB343nFPACEwPwDO7GOuOWtfqPuebPUAXT5K6CyvmDXF9XIT0F2XT3yRsKn4p/ddyIZGCV3KwQDLxAbYXBK5emntCrq27jjbdssLN/XXkkAOeVl+AlkY0wDanzHvcf5PQaEmz+N6tJut1FWupyImXe25ACcz5RdYjsG+Aiy3m9HudvSctrYAoSheI2Q50DVLWG7skSNZG0Lvpwt9bydee7gv0CzfYGkyaJLXM/BqMbu4R3GKeXYKp4gQYudIAYp4jSBjF3FMWFQaQepEtdIWc0id7eOzOD3Bjoz1zHns2VV7cZsFRCcvKmONu2hW+WBP6wZPZYs1WkyLq5vKq9ruK+R6UNQ5C3jt0+PzOH5BQXUakxExgPtBR9Dq2rbcwxbOs8mcWVYsNsNhwbgbdbcr+XNqVhTGBjROpaaCwTKdZT7PUttqbXxbrcibi4ZXV+5t+ekXWefXxe0yICq/ZhkzrH1PHXMyYHO3MNHktf4VNpwLKfaQ6C48lsQ5TOEacDweYWG6iOPjnlxHLi8ZWyLeIsbajmYDAU6aHb3Y2mzGW2/dj/e+9mY8fHiQPLbtzc26JKZIKJd4V7EVlO1aa3FxiVXZ03j65CTOzzn70UqpxWA8j1anFaPRWWxu1uIb33gj3nnnXhwebMR8NlDhhooezCDW92DgIhJF/BcvXqbPZ1YmDRiAMrkgOd6r4nQFd4Bc+FtDwy52eG9eC3cHy9c9X+W0ElC72vTMoJ09l39fjs3Q2v1YV9pXS7Cc0jHH1PzuXifqLgOYp+Ooz4bLzvJvfv2t6CxmAsuZhl2Ry4PBtsEyB42UNTmYazGYVWMQEf/5nz6KH3/yNC4WjRijwlhrRLXRMg27QYWTzmGSRroDWM6gZ1m9ENpc3aRrk+rCa18FktlHrJD+3NBRXrdxrwPLpl2vSHoZKK+o2J5UJtCv6ywXP+tNiVw5KJQXzSs/u5ybcbXR9kGUx5k1quuQOX55GT/8h58piDcbXYlobe9uqbr7J//6dzU3tL3TkrUTNAZfq4avr5QueF0OhVazG8ORKamffvo8fvrTX0YsmjEbT6KC2mubgHMZf/hHvxcPHnDodOKyfxYNZo4roQoYlEOqvABekhvUKPsDKv316HTp6gIeTf8jMc82CatHXxQDcmHHoMD0s3zfihT3MoArPpMMPLl/JIlQnGu1pinAdJE+ehY/+qf3o17diHrDYk8ofnsWxArFUC3rAk/teP2Nw7h/f1cJH58bMRLAMhVLDnx53SLwpdlUBGzaAkjtjazganosQZEDH/r1L97/VPPTnJOAHrEUKtC2mSmFHlkXQMc2KVuocN8yFZNkAbBOMkpXlD0LzR2BKq6BrixgWXTsG+iq+b5dt47XHWy3gWUfaBZzqQE+NB/sLj4dZbphJFx0gLk0qOoIRpqqvKXOV4NZb2hKdSx9OKzouFBosLc1YIG/cxHCowueyW2oO8JhcnF5Gi+OnsRo1JfFA6MD2DDQrWLuCPCeQbeKg7VKbO+Yhi2wXGOOOfs75soTMRHKrRN87yO8GPHeBMhD654IxJKxe568LVo3KrHyia5mwaPctn11Nk3WX5obdiK8fA7OE/RlgRM8wymIGizTlUKI5PGj5/H0OQkCllHYcdmSbB9RvkNo5sw/OeHzXKELX1afh8Lq3stdrHfWrp1bwPKXBch3T+ZcbBDm8GhYOhitlC46KMqo40V89unT+Pyzp/ZIrbe03qq1RjTarehubig5Q7AQASriEV0wYpNUSZcjLbB+GtFuodpuFWveI1OrVRSquTss31t121Lmh31YAqrZIq4GdbPO80EdGLDjUQ136Kqy/jk9PoveKarrhlCsE8D6xgZJ1W7UmiQrjD7Y+qQ/uFyCdEAycQKNBWLzqlOxfPKptJrXfaZjX6X1uZCZO6bM9g0EluksowshwaraQjERAOaZfXdGTNGFSWXXA+itCOVx/118Yvb/UoVXUYcbuCkgkGf2hzurBj1yP5BIkzUf8Amn4MAhdRcwcVuMvPu6y9TAdB9LnWVZRwksz3XmApYp2nG2z2HayDeee0a+BoBdFTtVeE0XIgo7goh1GCMuOJitYGaBChLtqs6EDsAAtWaKjsRNxmEuhgLLJ6c9OaBMNQJUjSYU7I7PnWYTD3K+d6wOsOas5eNt73A6szxXACmzzcQ4BIzotqoAB/MmdWs543i+qEuP+jOBb+IlcZj9BXABgMoyZ7MtsM3zqzfaMZ9CA5+qAPPs2ZHWF+eHrdUMXHQfJAJuVW4JKe204zB1lbMgn8CPRq1gBtpSS5RnncHWn+Azcn+Oj041U82sMsKRgY9yFWBud4ONzXpsbjVic5u55Ga02lC0rbSMZRVkD3f+rtJzzGyyhgTrriiqpwLDnGtKlNIbcuhiDnSXNV5ew191za+L4blZYSC7wg/l91qXv125vit6ggXgpjPKv4pgmXvM2ZfV+AHLdJUZeXv58iyePz/VmrvsI5BI8Q6diVZ02s24vDiLfv80Dg+241e/+Svx9tsP5fDSbvMAiSseY8nOAMwU+4xEfZ2iz3k8eXoUT56cxHDADu/EiJFJ9meTsZDzeOed+/GHf/CbMZn0otWcxc52J6YT7PSIgdwnmBXVGMmb/jyePH6h1waHkRMSrxEeZeyHMYcs9peV3F1DX+n+eJ7bVn/FHK4Ilm+Kaa6T3ozfbssZs55TMV/Mz31VQFzZJ+Y8x/n7IhbJunepg72CbO44J1bSkqGqS174azaJxmy0BMvffe+taFPgpgGR2NY4RN0JLH//Rx8LLPfm9Zg2ugLLlKIzWOaAArDkRV6u4q+7AcXOnxO662/2TRvVD9eJdHFT5UrFugR/XQJ/VQ3bCUWxSu73WXlLFi9XDyt1lvM1FN8jP9hlcSB1v+96qJYDjd5DscXUKw4kNjPXNB5Oolnvirb7yw8+j5/+6Jc6cKAQcv1Qnt792uvxu7/37bjov4jd/XZM2Ih6fmQkDtjuKueOf0X0EfxmSe4vLifxg3/4STxjhrex6WQuqQGPeyfx5//b/xx7UKw60NygLmMtxRwP4jPu+HGdJDnQlJh5bLaoiJlCwuFt+wt31bKfoO+Xuz2+/wBld2qUkKbKdPmZXxdsl8EAQtdkpC6LKsVDlAm78ejz5/GPP/ipqsX1+qY6S/w7yZWURqtUEzmEddZJhIFOHIWC1147iO2tDSXFFpcy+IMizyFLFV9gVf6grWh2XH03ERRxkoiTkwvNQUG9AyyTHHkG1rQwvh+wDDDf29uMw8Pd5LGJajFqs9DeUXI2pVmV/hFAr5bAsmdbmu1aLKpYSBksf+HDKnf8r1CeCsyL2wphWZRlUVNHH1qU53n7ydfbT57P3GpCw0vKofvYbtHl97w1z8YWZE7aVJwYGDyTKLmr5dEFW4RA9e/onp2cPo/HTz6N8/OzODw8iHfffTf29w/SvDLFBihYplax5+h2cRAh5IYyJmryohkqKU/+ypoJXoHlPGPG/BwFFMCybWHYl7YMAXgDmN3FJaFLIjK6A0Uwsooeij3yv8oz/SlpziGVGpqKDXV7lDJnnIAGoxD4BPdQCEclGz0K7k+nFQcHVrfFMgr64DKxLXSWc5b3LwWW/+WBsgEUAmXuT5i54oPRVPVMX6fz/vlnz9RdZhyj2ewq2QWsdsQI2NEzurxgbq2n4pv6HbJUWnKRPLtrk8Yk0GSachbv8nunIqCbnmad5PUllWc6YxZDlE1Iw91UADACeAbbdQEe1i6iMCfHZ0kpmGIIPs5Wm94/3JW4EQU4RhJQmwYwu9hG984WfnsorTJfKb9vKwQvxY5M+i2dm6sYkGnYS4GyyVwdP4Pl05hPcVkA8KDl4G4lBSPGRPw+WYvCOgASNZIAlS3SEOHp9Sz6RVGWe0wljVf+AAAgAElEQVQ8h/6ISJo729jBDFTsYb8AiigAqFBCrntFJO9qPnIb2LjrWb4OhKyjYefzDTVs5pUpmtJVJjaKHirBLAtaIbIFI4aCodJgjcUljQMVWvz3gEzNMTeg12PTZBE6YmELb+ZWI5q4m6DjMBjprJoMKRReqqgGWNa0lIS6Guos15uovG/FfIZwIqrTtvwjTub5d8ZIOI/u3TuIN996qO+no0vRvt60XRnsDITqlEsmMSZGXvDf5jNrBIa5dM5OzoA24JOCb9vib1hjwYS8mMbpMWyFEynVA2blCDCnG9tOgNlK/9gmen66HQcHqK7vinElOnqTWEoDhOsBLJsRpmKNWDqADatt93qXcfT8WN1lgDqdP7rKxFnWGEyhzS3UipseZalTzMlWbwuDZVlqmVlWjHnSuUijMflczuw5ndWibUMXLWpaXF1lVwqoa853na23nNG3re/bwHT59YufJesNFTuHt73ejWDZmfqVb/H+NUuI2Gq3GKj0jGFh3TdSVxkrJ/KGMzHaBiq0dLtb0Wl3vIfqWLld6uv+vf341q9+Pd5687V0Ni5Wiu4SxnWuyl5grZyenWu87/nz43j58lLd7Fh0YgzFO8ZRqc+j1VzEb//2r8e/+ta7cXryJDZYL9WZxnb8i/XXVDeaeerzi2E8e/oyTl6eq2BInLRLB4XuHe01tEeIoVms1+vBRdgMRMuPv/gsbl8bX03gK2OlMmAuXp+y/TRWWW6EmdmbSHTpLunkKQBmDuBVbpvG+dRcnAssN+fjaEz7mln+7ntvRhsBvgJYzp1laT5M56MFAYEOMQBkCvUsdZZXYLkWs+ZGTAjS1brAMhVKzU2ofHH9LE9usRdvQAbMN4HlMvBev4kKWWEhcc/vuQ6k5gWQ/7/eOipXyHMw8Z9d4VnRItVRJqAWFmAZLBcD3JcJTq8EmwJYJtggFiGfYqx1KlCtF/HBzz+Jf/7pRxHzeswn+BxvR+/8OP74T343/tW3fyV658/UXfa8RQ7UeeX58zmhq8ZgiPJt2550/Vn81X/8fgwuJ9Fob+vwBRQjkMQc0b/7d/9rRIyCMRvA3HBgP8PR0AewrUwmPhg0irGQmuD2rlVM1S1scmjMYoboUuYYKahzTQDGFViGSoYy9dXtkneNiymrZCfTuNPmE0A1Fdz+h1wnVfpWfPjLz+Mf/v7H6p5Xq1D5vOHoRlIcmC3GMZ4M4vL8LDY7XYFl+/Nuq+K4s72lfaF52XMA4IWolqx3KsuIMdCxQeDEM8upCLCga1ARHQiwjBo2wkKAZSXwySNbs1Coxm624vBgJ+4/2FdySTJhsMyMIlS2sYAZSTPXQpIEzSwLQQCWK3VePM3FlKrbGareOClRDEwl8PxKsF2eY8sJEz/TWSXOuU/HdOJ9WBEFoZMCDKC9M5tNF51qPV10EjzEXS4HA1GqoGT6fkOx4pCq6u9dKKKjCvWOhJzurdXWSZZ650fx8vi5uoLMpO/vHcbm5k6awaNrZZEYK+/aDg2gDHiAwmewsfLJBqi4qGN7pmwhRazkdXgWdL1JCMltSepJWlk/7irb93ll+5AFOLxnitwPr3BHMFeNk9qvhti8LUxBbOoeQw2TGugFoP08Pv74UYzGxDVXTxGZYa59f28rgeW2BHDw/2VdWSnfRTV9Nv4vkaDbUqpr/v2GzvLtB/WXfM8rP/YqWM4dJMAwHS5mR0lKHj96oXVJLGRcQ+lLsxZbex3R3kimSdApQpyenGg9TcaIbtV8tqpF6hhke7o8SmKhlqyanvccZ6Rt81w4kbpxGr3g/4AezeojJrZBDGIe2ucUe4oxjNOTcwmIkahZcIgY0YytTTqvnTi4ty83AH6MM2QJPOV5PFx6v+7t74jeJyChIo7p2Eq+CvqiV6nYq45w7u6wZkggNQPbu5TAV2WBjoCt00xTZUTEYxZZpdv5hQsMVjz2+uP8YwTp9PRMtGRek2fgzwnI31MHlc/S63EPDILY+2+++YbiHjPbgM0yIMnL5F8CLC+bC6nLk4v+PDuxhxYW+GIEB6CMwCRxjcIpRSqYDRTZRBluwFYy1ZDzwcVjd49EHayEqP92m2CO0qJxtQr2N20JfIoWLK/ueQwuhzqrWfusHwqtAAmujS4LQFnnYL0qld/R4EIAeyJdhLmU2PNYFsw1Ol0PH96Pd959U6yxyZRZcXKPJIYoOydrbFhLwm4e5Biay+RapqYGoTBP/FehcpNRhkqMpjN1Al++QIXYYo4UqTObiNdutyn0eFadMxIHCeLs3v6G5lDRLSH3YG1kbQZ1ltMcsSn+jAPB8gIMmZ3D9b18caovfl+pwBpB1draK4z1wMzpbqByjZ/zVOeWC0jsa4rVeaWtCkzFXDN3X3PRifXImubP6niXwOHaXGi5f14N1LcJ9N4WZW8Dt+viOD+TdTwydsjg7bbXexUsO4/Ln3v1CZ1skAcpTsEso9Mr3q7/fjCYxFOYCE9fRg+LxRFaJ9YVYT1vbe0k/Qee/SJ6pxT38EDuSMD26++9rdli5tJhgwGFyDE0Sz5dxJACHvahF4N4+vRlPHtmBxnsVtH+wbatvdOMwagX3/zmu/Hrv/ZeVBaD2OjWotVgDKKv9WLdo7oEJWczdGvoVo/j+fOTODm6iOOXZxoVWHaW93ekN8E1uSDlcY+8ntXkkk846zBb//nOfhGw/FU6yxkLZaBcBMz5OjI4lpZKAsxFXLjiN61WxSsrvACW0w6zZSmshtk42sS/yWXQVf7ue69Hi3FFzrZk8aYyOuMrgOXZHEf15CtV8wzWOGpSw/7bH5uGzczyqNYWWCZrgj5LJRsT++LNLS5kHkgGivlGKEhLxdk8cCgAX7azvHqvVytJRUBcBt3lzbu0vsgd1URHXk/DXl2uQLFx2zJclYH4XcDxXZPCZZVwaTSeBtdVOQcYTaIyR7U64r/87T/pgKULMr7oxxbG5jGK/+l/+TdRrY1ic7su5T0O2ZT+ptlxJ1pOyF0dk6hR1OMEBdhZLf79v/+rqNZaem2AJskTtM3t7U78zu98JwaDngSYoIWcnZyqugtoQ2QMfzjTmEz77262o7lZj85GS3OgopQnb0xv8GLl8yoN26eM/VE9P0/HVRm9KUo1gDCA2xVbEi2KQctnUvGMG8lVp7uhZJGuLlQ3BMw+/OVjUWUajY4q37wH6pXMgtB9Q+H7yaPPo91oxHBwGf1BT2D5V7/5Xrz51uvRYJ8gjnLGzOtAFHSSZpIVKIJ0NvDIrDYJVq5AGmDVBJYFmF9eJKsjgoW7oyQi2H+RcHCfmZ0hcANyeBYW4nHSkmnEmZLGveDaAYt0jbDumFfGFllJXXvfr8zWcLIFfXE5P5kE0+RZKeXpnGiWOPyFYODgbB1Ce16mX6k0CMili3B2Aj0zWRzJdol1SCeoFhv4vuI/vAn7ADpeTdTAS5KqnjvJvA4daqmwBvM9QxV0uG8UhmAtUKQgOdLMNnNrVSjq2JcxF96MWpW4BlV0JJodSbi8n2ck4Qg22a8akTYripsGmal0osCmog5nHF0GK28zXznUQczzALSS9He7eCOimtwWQJBYGL7n6YBLR9hyP+Yus55R7gyIhmlBGoGYNJ9olXH7BKOCTRLOOADWFs+fH2lmmUN7Ib9pq4pTkGAGniQX8M46E5W4oJVwJTa+wg7/Asj5DjPLd42PtyV16//dPsOutntWWIJzScm8fzGMyrwhpgnCXhTNmHtnf1EM3NrpRGenoWJfp90W2AA4nJ32onfWU7eTJI0Yw79ltXsVVBIw0pNLdESfj1DwFaWUKGXhK/ZABszqBErUjk4xBT1YARbuoigDaKXABtg5PmJ+81x/bjUAWQ0V89BqoPtVV3EGujmFJvuEropDaAS0xKQALCshVAi1grJAayqqrtZE2t+pCOuEjL8zwIVVhL8yHXgKiYwO8RmIZYBlaLoU/ngfgE0eKXGcyd3llaZILkIhEqb52pNzxV3A8sH+obxO6Zifnh2nzznSbOqvfusbYtbUWwvRIDP4yM+i2JUrrp1yMn/L9Mqty5IQlym1ObnXWSBhw1p8+vGzePT5C3Vu+TtuJUU9zkvOIuo23C/inBPfRbKRMgVb4pEJNLtg6FGL/L65q0ksp4gDG0n2ctOKxg4AnhohUiebWeN6tDuMEHX1OkMp/DKr7DgpOvwCDRNbKwJIEcG8f39fa9mWi7lAnJoN6qJSEMY20bnMAIu9kzMxovS5FnPZT8JCY02ydhvNljpsR0dncXLCnqNYMtVrOZ4zKgiVmfUFNdqiW+wjum4o/R8eEuu6Zikxr4j+xRxWEk0C64QQa/Pak1c4I1kTmGjzePG0F88BW70L5SAUPz07346vvfe2QDnz2nKuWNhRAIExfmkMAE920by9BvM4AQV8QLfPcecx/F0RVIryuzyrsxiq11MGHP6/Xzvv0VUBaH2zaXk8r+k6l4tHxX1Sbk5dB5S9zlcdzuKe+mJg2fZn/pncGHHs5G/ye8gpJrEReXawbrgXWKJ9+lmyAux7hIB1Toxi3fzKu1+XCOewT0ytxcV5T53lSmUSG5sNKVYfHmzF/j6z7tYZsWOEafY0sM4vxrZSQyEepsTlUO9DrjddTGP3/mZMZv347d/+jXj94WH0Tp/Hzk4n6jRlpiNRwN0vJ76jhO/YTq5zckLB8SKOjk61Tliv5JX3HxxY9wHtn7rZQBks5yJtztuy2np+5sVneF0MXK2tu80slwuRxWIJa8TaRVdBe8aJxa7yK1guj4HdEGXz53EhOf1SJc0CXy2sV0fn8Ztffzu++94bS4GvRhKmRARSn5evGVwzrS/oMYDlRYwWtbhcAJY/jh99/FhgeVzrxBiwUW8YLDehplqhL38VN1IGy8XOchksO9u7qiRdfGi3njRrviF3dvP/yze4/CPJr963IG883RFXv/zzRduodLsSWLbL6OpXMUAU78e6z/KlEsGiiIGSI2jSbaknt5rb8fzJqVSwqcyKCjqD8lSL118/iP/hD78X8+hrXnk8ubBl0jIyAmVeBcuelajH6ellLBaN+Iu/+MuoIWBRg/7NYYhq7kOpAzKza/W+WQxQBhxAz0LxdRwT1IRTkOKeQg2Ditzersu64f9l7k3cJLuO685bS9a+dldvQAPcKXORPaYl2f7GY8nL/MeaGY80ljQai5RFSiIpbiJAggAIoNeqrr1yq5zvd86Nd+97mVnVAKz5pj42u1GVlfneffdGxIk4cUJjUvLcaDmBDEDKwZwNlqksSwlZwZkPBA4ZmnT0+5leSYAAkPTTcoUE48hsUVfncbL0iEHBRuAL0RDu031ay+nevX3NjgZwEcSdnhyn/gViC8/T2dmJHPnjx2+khw8fqNJz+JIKk4MJgmiuc4NAYxMhhm3ReJdW3dfoKqQrCgDlly9OZWAJHjwTl76rJVXc+wMEe4YCe48f308PHx4oeMAg4uz5klqsevpKzzLnD0AkpVkollurabKY+/YycDEdzGchRnexnp7/WM6EBMlE8Q0WRjtpVe/3AMs+Y/VhYcST9we9QgBl2ghwJm4LgN60mFaZJQiI24ambEE0qqhkhqFRMY4Jp0aARGKGNaT64nNrEElVjEpwjGcCLC8sDtNSzzNmNUt30lP1hoQJveY4Nu5RxvzafUEEqAAN+s/EgmjAciSv3Ntmpo+fHUABcEzgCVgmsMcZ8zyoEMUoMYIqCd8sey6iBJUaU51FpyplfslVKJLLI6ZoEQDEZIsUYJl7IwCG2sn6HB5CCXuhashoZNouTIWo2psSziiynpJOBsslGGuCrgzKp2bVv3apOfbOfID9mWzkazuONliWiJ7E4T1a6+IUtdQF9Su/eH6iZxnroArozmraurOqJBpgWSPsSA6e+8wBkAHMPHtXx1wZBMxa4BAhmaReUCejPLrLATXifYwQQyRmScG9R9FYATj6FXkfi3M6YWMhIAvnAR4OX5wIQHI2EP2iyrizu62giuQMo/NkV8ZJjAMlcxBGQml1YSJbwV4gOQQoI+lEUBhg+ToLoZl9EhWe/DzzWEipO+eKOsknaOEAW4AZYJnEO3vPZ2tNVNuoqpOoU1I9K8t7rFIR87QSNJMWBhK8QXEW9gav29raSTvbuwLmR0eHuh+EzLC/3/zmN9Lu/mZa3WAU0nywHPsvfEv770gQzrd9r7cVQ3vFwIykDG0a2MLffvA8ffD+EyXwVlc3GqYMY47efHw/raxf+7kwBkvAjtaTPBos63mYyuk/+HyrtltHIXtDAQjAMjZVStxXk/Txb5/qvxmBSLCu2cr04tLGskXf/ZIq0QYXVmjmPaExk9xByOuAyu3dLbEFbEeyaJ00dMZqZfB+5ZpIPI9VRSdRxT6JkViIiG1twgZycpH9Pxxdp5OzvqZO0BNKUprCgVgHIycKiQtcifUoJyeUrflx92A77e330s4OiVP7Cvwof9OeVdY0WtQcZ8TZ7V9ep8Pnl6J+k5AJlpo1NpbSm28+bOyoqnxLtAJxXdxyjhyZFlKNt+S9veds2xH+cxwJm8Qtdfy3/93I0TfPXkAxFIBzZVx7auyxm8HqLKC07N0uOLrJ9nbj/s8S33aB9+udlepVeWyQvxO9uP63x7Lle2ZkHilQgU3HobIZ/ZHaaz788Gm6EAvNCUeEK2lT+drXfkc+8viInvRRutBUDeYuX6Th6NzTM774MH3hCw8FlulbppUQYAarjZiXgseLF6fyH4jkLi6RAEGPZaCYcnV7Kb39xUfpS196nJj0trQEyxc/gp6PE5lNVY74dcz+Q6hsrJj86PAyPX9OnHmp8whrBrDMvHCJfBHfqY2nJPSbxKOKUaEnXdjBtY2btwciQfE6Pcuxr+J5RxzJ88FmeMqDsVZ8tlpFMoOC701RsHPPMlm/m6xvDZYb8S8HuGmR0VGjS4FlKsv/8utfSJvpWnOWAcuOrYL6QY/zDWD5b376fvrhrz7U6Kjh8kbqpyWpYUPDJpNd9xzUG71enKgqB+ipK8s5Kp9Joy2HuX2Eug+v+7oAyQ7M28I30w/emamQS2scY0W5/jRgOX6//px599Fg1E/bM1KB5XCO0CsZpr6Q1tJ7736cfvC9H0oMgEOBcR6PrtIf/Nt/mb7y1ceqKO/traXB8NwBefRD5qCcADuqVxo7A31zsSeBkV5vM/3x//anaaW3KXBBtvbRm/c0s5nqcpoM0vo6ap2X6fDFSxlo6KbugSKrjJ6HVSnpBdlBQGgrSWQEpWYCvphj7D6LTNcNQFb1LJtu6Ox5uV4HnICM0fhKAaaod2PeixmMpnzZYZDZBXBayVYy/JMlGbe/+m/fT9cjBHpWROFykHEtWhXjdCww5YrO0cvnaSKl6VXT0q8YIeWWBgJCAlCCCTJ/BKUKPrdRbEXxdSkt9JBExmB53BBgDZDMdTRgecHqtVAvAcln58fp8uo0TSbD9OUvP04PH94TlRcnTOWILcVnUhmNqiv3LZXerDqu8RUZLJMMCDaBRgs1M6sNSjGoFlyrwXKhtft3I1iednnFSLrKFGeC/UFF+JLeIQlpoU5p5Ud1dmpMCQI0PQm6oNJMZYREBc5GPUe0B5xTGTYDwnRA7hWhtRVREwneyPBTKQUIUr0yzXOkNfT1sPYEqfR6wgjwc5OatJrGr/OIBmZVI/xB1tazOktluSjaBiByRQKKLrQ9egC5T9O6TRftNWCZoJcKBLRn3tPrHuexjIKK9Q6wbLDqpIup0jlrn8EZVXYqRSQh2BPPnhlUwDyAEoZTIngkoLUasWeAs/bR82T7rf9v+twU0jWzdl8n1Il90gXHs8HyPy1QVqSZe5b5NzsuC57kqij78vxkILBMewB2lrNFrzDiRhvbvbRzF+Dgsx/vAriDpqk516pAASKcEFNVSiB6JJoeM5oBy6biemwXLBGCLuyEaX2mZDciJdWosNwJ1Jq3a5ryopIz9LTRBsL+00ipHgkjmECIdpHwgdbJmafnOoPl03MFdOx5M1GyGKGU5wEeMf8b/xm2IwBZtUeyLwG0EKCSeOVMffLxE1UNCfzYm9g29h2gnHF6rpRSta7FG91LHsk8Jz2LWA1rCh0RcSf+5n6hy+/sGCzTi83rETLD13z7d78lRs7KmmRY8jx0gugyarCOIWJ3d0HzbSDhNv8fvd+FReVxeiTssEPv/drjylgn2ilgrrBeJDuo2K5t0RriyjLUQiZDhH+zSJztgUGUfYDYQ9I8gU7vQsBYmgwG6arung3TJx8907+H9OlqBju9uMtuQdl0slxg+QIV4BLwQg/f3WVCw1ba2UOwk71tG2qfboV0+QUBO4AGZ88Cpdw3Ku6AZTEl0kQVNjMiUDpnRNRYCsNHx25tOT83W4e1Y59hy80mQwOFs2OxOFg7ccYMlt3/7OSkK8vsO4oQnIuIJ2XHM/2f9WK/4StePDtT7z0JJhK/uqdsK9EugQ6LLSU5SzyiqnIeSyX6PyP5skBjAGU+h2cDUH7+/Ln8D7oEMAqsT7BmG5xRQjA1VVHOiKDuTZVdqmisAVYcepamzxosz7K99V7unoN5tvomsFWD5dfxHlOv6YDlSAi50Oz9pfCeMV5KgcJA9Ng1GAiw0p49ORE9GkyjVoY0FnvsjTcfprfeelutHSRDKEKxLxFOHA+ZDHMqav1bb99JX/7yI+nGSOhziXYB27uzkyu1UTx/epxevbpIEylsw1S03tDKxrKYIf/y935Xeg39/lna291I/aszxezYWnCW78OVZWymqtIjlOrRxLmSlgb7n9fRlnnv3p10cG9PNtVzvol5azHkzNLRQk33vP9/AZa5Vo9gs92ogXSAY08tmaaGx5lseBGdvuVZtlraWs0vOCG1hC7B4DwtD87SN7/wKP3BN7+SNibjtIHPzYKpRSquAsuWXl9UZXmQltNFSun7P/sw/YBZr4trDVheYozQYKCHWN/kPLDczVbVmS3xxiMJnUHjLPBbv/c8sDzv92rg3gXSkYNayFmEeWC5MSpBe8x/a+1zZqMLlJv3uoWnFcDktY1FpYbNZ5AlJzjY3LiTDl9cpPfe/ST99B9+qdE1rDVBx2h0kf7z//rv097+epos9AUaxuO+g40cALeeX64MkU2mQge1lX5o1AN/9KNfpKdPjtL2FuIpi2n/YFuBI3RgqCNQVAb9i3R+eqY5ovjjBixf0zdFdRDDv5l29jbS0urAPR+k1aQsbsVS98SVq6odlTOAebx4pnVTtWEtPSNxkvqDs6yqbZGjAMuixkoEx5TFpZ6rRVAlCYap6v7pn/xl2to4yD1iDlahan3xy4/Sw0f7FmCiB0R/EFfrK4jh3lARBaxBXXv6BOomlBnAHOJhKBYSFG6o74VK5/US4FrqKVYtRuDr8FxiJVyL+9QAuR7hguFDwfnk5FD94l/8wpvp0RsPlFEkEMLAEIhQQaQySsDM6A3WwAJXKwLs/L22wRBIq6oGTVIVoBzI8H5WBbXQUE118tzr9oi1eXt4Fljme/T1cJ1UEY6Pyd5ahVKzh9WuYbocgQZAmWQBQBnGAskNgiXmeSLsRVUk5iiTGFDcICEUB0hkfqFwUxH0eCbKt7mqzLVI+ZjZ1PT0MsOV5+gMdFRkoP8BlCWOxkgHGAGak1nobCU7SrXE/W04OTLBHml1nsGyR1ponNcmKsBbAi9kgkmIsP89UqwLlksyS1emaCAo2EXgR98XOINevJbGw6SqDdfw5JMXqi6r/3MRlViDZarlAGWEabgWKFwC7KJ5u9pRGpSd0Y2ulfkJwtcDxjfZ+Ne2jZ/6hdNgmQSOK8sLYjwcH56LBgvjJCrLjOFjNN7O/nra3OultQ3P+SYyg8qtdgPpDFA28kxrU2tNdw5KPjbiClEkxpRN3BfOMwCcqsq/vZHtYHvqQ6Ocmx+LKLWymwEebUvo4z99dSnlVM4I+5FnvYXK9RaB90paXXdCleCLRApBP+BH1FDG8vQ4NwbMVHw5jyTl/HmmB+Zhg01gE8wU+U0FebS7MAcaX3KV3n3n1+nw8Cj1ltdkcwF/d+/uat9xLkU571F5NLOith/6zIqMZk0DV+0BS4j0IPBEZX9lZT2t9FYlAPbqFYAGlfyTtLW9lb797W+lt7/4pgR6llQtj6C0Xae4DezWPuomYDB/a5aRNwZaDopJbGGDfvPex6p+YT+4TSjFULABy1/6yuPUWxuJ5msaNlRtwLHnKUtkLgtARXXZwMoUHz9jKzzjq/EBiIphA5lv/PSTl/I/VHA56Pho9iUtGlDYCfhhTkDf91i9JYE5z3t10o31BUDQJ+xZuGEPXMVzVRWWkhXAPaf5PB29PFEvegTMW5vraX9/z75rfVVg9vgEOj/qxYiAUfHzGsVUCRLW4etV1RYdlTGaTsggYri3R1vUqu3YBMo2dh3BsdBMMRvKdt2tBFFdZq2IuQBTtC9IO0bsOa+vRsVpYgVJG1fFuXYSvprFvopGkMemtdufEIdCCPUy/fEf/3E6Prb45O7uXvra176Wvv7139HPOMvxpwBggx/rmzgR7HaNMrO9XcAy0yVASTeO7QKPeF39d/d36jMzDxDfdq7mnaXWOboRLJcKve7v2vPniROwwSTtYGMePqc16ir1B/00HA/SeNJPDx/dVSJKAngr6xrj+eFvnqWnT16lweW1Es9mm12lja1JeuON/fTVr76tpAttiJrlvrSiJApgmT+cI6rKQ5LkmvO9mCC/vfn2vfTlr76tKvL1dT9tbdIGdkk6KbctkIBhTxvgBlim+m1B1L60H6gsc545o4xBs/L8pny4/gh31iyC3ApbVZZngcz6OdTPUs+vYRN9aserX4jEZOCybjIm+vQjpoqf1/vNIsv1nflauskcLtWIobR2Ulnuja/SYv80/bPH99O/+d2vpvXrcdqA/ZHPsHVZ7OlUWdYbi6tawPLlQko/+PlH6W9+/iuB5VFvM12iWrm6kQbQr9mgAw8AACAASURBVPPCz1rM+qbCCdUPogHQGJT5DLzGUd4USN2U6e1eW5ORqKq5auCeA5ZrGnZTzcmjqWLroaQZrMP6Ic4zOq1tdXPL9uwdOAWW19Ozpy/T7s7D9PSTk/Szn7yXPvrwWboeIElPjxFU1kn6wz/6N1JkXF2zUIyBqStX8xIQUhBc7MkZLUDFH6T085/9SirNgHEynFt7UIo30oP7e6LJjkeXaTS4TKPhQNRjnAeACOdPELCxiTiHM6TbuxtpqUd11/Sk0qdpml9bfMLBph9dgGUcLDQ9f880KIvFjMbQUqhkh8ptCC8Bft37o1FAKIpeXzdgmf6S/+N//7N0Z/eRrpl7hNINnezLX30j7e2vKaOooBE1YmZPiprFGQIUEXQabLnfy71cGicjcS2PRyF7ybNYWKaCA3UWirirf1Sx+IMTJtuOgad/CaEdAtzh6FKAud8/VxYRSh4ZxRBCIPCF4sjnUz108AvdclnCIwQzBAyr68uiESPWQiCt0UtUuqTiiJE13TPmlJa+1Qje59No62RRMbJ+fuHYof6xTuen3O+Z1ooRY048mPJnEEefOCqjVKau0rkCk0E6v2CeJ8qWEjdsRoTYqbhSwD4CzDLigSSRlFSh/687OeOkCQBm6ASDnh2VQDsoHBDroKBnm6AHIMn4IEDCyEriCsKyOqn6A70uBSywL8hke84yfzQnVeJjVPq2XKnctICcRpNJCdkJoKj6FwGleH/OiRNLBdSGGq7Fva4ZzUWycwDNdqAqI0kcKtyMt2CtJPyjJErMet7IfXYEHBZzyi4oB1amJpXCxDQRqoB8ua5bvelrBUcz3+XzUGAZvhXVe1eWAcvBrqGyfPTiVMEOtHyCcJJWCCMxDmf/YCut7yzoHJG51l6REJW9tzQSRBl2VSN6dq0Gjc7BMA3HixJ6IfNPJV/98FKDJkm0mkXbSrIieidjcoHA/WJuPWmqSlbsFZX33M+cZw+YsG7Bupkq2IA1Te9xv+oFe9/Ag+cR/ZWAZZ2ZNRS4XY2w70Dzoj3yxucgaNKmrNK3z37nbz7jH//xl+nliyMlF7F70GsfPDxQmwsJRPwBZ5Y9XXxAYSUU8GJAbSVlqJYAuInsHolCPm9zc1sg5smTJ+nXv/61wPKjR4/SN77xjXT/4YEqLxQ2A5RFjDALJHS3n6q2uV9y+meZ4JzBYTdO8X63HZUwl05JDunYNxP24lJ6/zefpHd++Z56YnnFxjpAFJC3m774pTeUbNYoJlqRoPDm/nffj6LsJomSDVJjq/hMwLdGlw15nmY2sddfPD1JL5+fyP+wpig3YwO3JWS5rbGD/T4MGZTUL3OyEnYKiRjP5TZ7B60H7BQ+MNo53OoTSR/ba9pfhun0+ELJHVoHYDcY7DHzezcd3L2j5CL3hOI8YPnyirm49Dziu0g0crtWDF9lf+Xng84HLUwwiUjG8IcWst19KOJr0sAIsBy91YHr/ay8/9zuZYAJuD87HQoUQQUnQYOAaYBpKpD4/JUea8d6oBlgrQEAlRgBEpijtcLFjTpuBDD/xV/8Rfr4448zK2wtffvb307f+c53nHzPY+I8hg4/6IRZ6B4ExVa4RskAA0j740wtlyBlob/eBpZn72Pv/lk2vCS62j4gANA8u/9a/mAOWPZZ8ogvzcbOuneecrAoW8S4OQoSRy8R4aLSfJVGUpYfpy986WF66+37EqODAQm54ZOPXqXffvAiHb240Lg7TS4ZD9Li8mXa2VtJX/va2+nNN+6l0RA/YQ2aF1SVnx2r+LG0TJthL131mUDDbOWe2hMev31fDAzT87HljBdUujV35JpKLi0NphwQ12gawLXa1qBhw/oELHuE1LLAMqKv+BLif4A4NrUUO5z48RfxQyQW2kLNNTao4zmt7y1FwFsdft4vdZKyi0Xq/44iaxcLjkkQviZYVrda9QZUlleu+2lpcJa+8mA//bvvfD2tDMdpk7g3cF4ebSZb3QXLA4LmheV0tQhY/liVZWjYgOWz4XVaWd8SWNZYjBgIHiXrTHuuwXI3W9AGiwGWXz/gmQfsZmUdtBUypXS2EchWpLr+Ogp8HbAs9mw1a6wLyG869KaItIONWzdZh4YNgKEXYiFtpLOTcfruf/uhMmYTwLIEYobqrfjO731LqozQ3EypJcAq/QrZ3LWyTw7m11TxW15elwLf86cn6Wc/fUefSZTVW+Vw7qVtRqhkYYKFCWJeUGo9KxcaInQ99WfuMJIGQQSofWtZSdgUqaAicngJgmpKXACPGixzSlTJHSEQAtijIgfABWTRnwsALcFwVDlir9A1tCSBDYNlsnZkEf/P//LnaXfrvqjmgGUAzMNHe+nLX32UNreW0mSBqgXBNfw1xgqsSj0Z8QXPuT4VjRcn7rEqrswCSGJEkOZJM5anl8VyRH92dp0qFmD56RPUsMn2I+bVk+ouDp7gCGYAAQDKtgogqPFI0X5JoJeAkSqm6J6A0Gt6tXoS96JCDdhnTjFqzuxfAmmqPh655IqOZxJ7NjN/xwiCoDvZ0NWGd9phhsFrAGSe66d+lcE4nZ8OBJbJzCs4kmovAI5ezfhsU+V5TgBlgjOSMLovVbeLejtOgCDCVDbGdblnRyJhCMmJUrpmuh0UfYmhDdzjfcHfA1VxfDRMBadvlOcFWNZs7DWryyJkM84jzkKUKZ5D3K8ctUaNcL2oJV9KjMaKrZ6ZDVWPOaT0CKtnWZUufi/oSa78B1guTBfsZlHOjgqzbZCDxujFpk2Dis3hIRR/aPxD0dRxHuwfquUaiUWlZYtkgANcU7vDPoduQA2W25oN0yBjDkdqTnB1q/2rX/A5M9sKJvOM2qBhGyy7mgTjgVn1BMNk8aHRbW6Q6EIgbzXdvb+dVja9t5QAolKXx++5X92VZdkdaP5DaMDe62rP6I8SBb3RNXNfF5pkBWCZIKexX9lF2FeUEUrOktOjii1HP8R2nUSRq4TXEqehxUEq8UrQLFo5e5HEKb3BVlMmEUCiDHshyjjvKzEoVKoN4L0/2fdO/pFk1vnrBk7BTMo6CICW6CclUfTLX76jyjJrA7WYiuEbbzxQgOf5ylnHIYNIP/IAKxlWqo8NO2ibH2OlAMimExu0BCuH6ty7774rauvjx4/TgwcPsqAkbRSll7MGy3WwNjM4FB1+tuZK9xzMB8uuAgo8JKsks19gQpF8RVzugw8+Ss+fvRDoJ8mMJsa9+3cFWulZtiig+5ABzDXlVv4v7xMH8QHiHfACtCS6SfVYKuoL6ZAE0ZPjdHbc9zQGEpFZ0wD7gDDWyjqihWhnJO0b1p/3oh0Je8I+gX2D0FckPixklvtC6e8XmAktkQWzAp4daf429Ff3HJta+uDB/XTv3kHqLS+r75ykh0b6qXWGvkf3P3I99ObTPrW1tW04cI1qOmrH52rPYk/j/wyWaUlA7A4f6sRT0YvwWrWLLuy70mfNhBDAytHhic/0xUD7mgTZcIAwlEEPR0S90qs5CbzCNcLsYn34medAl8SyP/f9999PL168SMfHr+SPv/SlL+mPk+MeZyWbk0UBI7nN2fVITXQRfJ6jXzzaOcQI0S9+erA8bed9vVG1LqDcrI147jXouglwvS5YhvgVCZG4x/zQnPBnfwMwSfjkVisSgrBNaHW7OEHMEx2YS/nezZ1eeuuLD9KDh7tu5VtZkW0ElH704WF69slpujqHvbGqNr7B6CRtbCym+w/20pe+9Eba391Mg/5lOnnl9pfDl2j3sO9XPfB9cZKG437qrS6mr339C2nvjlkHnifPOaIVgAIJSSbsK+07tnlSYVe7A/aelqpBOnxxqXgzwDJ7iFFtIfJF+yAaKAbLjif8XuFUIhHb9rzz8FTXjn0qf915cb3XuyB4lv2s90vsDyrLMdGoiVI6Y9KaNOsMsLyMPRiepy8e7KQ/+v1vpOXBKG0hBKj2Ffs2r1gLLJuGrdlfC8uJUWB/+4sn6fu/+HWmYa+n08E4rWxs64GRNfOC+wrqw1FnjbqZpfYBYTj0fGfTPUyzAG/d+F0bttcFrZNsLGonqYRspTIYPbHdzxeFSJXlAvbrz739wE9Jyd6+9zoCX2TEUPA9O2Hsw0L6iz//mzTsI2E8SSvrpC376c3Hd9M3vvVlzU2VaICAaYgfxWHJlK2snBkBih24BTPo4cXAvP+bj9MH738iJ7q4vKRRSBvrvbTNyI+1Jc2kGw5Q/RsIxJL9QRyEigz9vpvb6wJqmhGdkxkOyAnA3Btp4ZaoquVgKVP6gtIoleFLxiN5XAQOkwQAWW16SExrBZDY6eLkJOt/7SyshE6yWqvHXlDlHKY//7PvptXlnbS8BOUL1eOldO/+dnrrCwdpc5Ng8crVcPEfF9IylRPowJfM+UVtmHEaAE4DPAwYBlB0RvXlrSjApqoBTQ0RG4sLURmBijZKJ6+u1KvGf5tiTAVyM9092FHg6nmQk7TaW9G9ubfLwIw1YVwB9DgFwBqnYkftmdbrViTtuWdqfA1QhpaEcjfVWr8ecA3NH5DoHm2PRhDNKwc+zYzVGTu3NoY6y/lcAWR5TvR4sd4Gy1YTRYSDz5bQEXQmlFvRRxjRR4batWcee45hns05Idhgb5tSz+/wRYBkNV1T4KHAUVn3rFFXAul9tuIoSQKq6p7BGDN3CaL4PQADAMnVgMzMYAbnxEJybbBcRA9NCTfzAPACcKFnmODKVeskSuXBvf20v7+j9ye45Nm2QGoFlls94hOSAXoiuQpZAewJewpKJxWQvoI6HOuZhMuclCC4AgRxDai5k8yhwgkdvFSVawp29KhmbpGEamZ/RcJg1gtut423m8LPQwPz51vgy1/Rs4zykJOs56dX6vl99uRIYkswY1C7JdlEwmXvzkbqrY9FSdXZQ+WfkRwAZ4GPRU3yobVAvXJ9xItc9WS/9YejNPAQ9ZxICwo8SU4ooW4jcBIxszhIgCiVzvU6wLJ+iEGjNRtw9LyO8Wm0FdDqgBo7vaUGKdw/ySjNvKUfWsm6YCPYJ3uesxXksTmAawqWgGWLMEJRUxhRPazi09znSUtFT8CGf6PE/vOf/yK9fHko27i7vZsePESk8J4YN3yewRWjdorAZkNjyD3zrAf3isaFg2RTZNEqUAVGI36W1MsHaGJsDFRs3hMKum1lVMhng+UuK25qR94ClutEYcRE8R7ef9HmkAP+rLRs4M890DoxUlX56dNn6l/lmt5++3F68/EbAslLPdpk2HelKmnNjEIrD7BsWrb3UvwJEST2KTZBCs/PjtWjibgdlWYAycoaiVaYJ2vpzgFgGZBMAsn2gCSF9swS/dPsKyeILQ5pBoDGWeUg3a0+rmyH+JtYL5+8SB9/9DS9enUi5gvJAeaYkyDY29vT719coP1wKhYEbi8Usz2dY0HVQMTddnd3ZePwjWdnp+n07CRdSc3YrClA8tYu9O4d+QUzp0yLL8JH9fjJoGSb2aYWsysSYAMxo9TylFuJrIFh1V2cCX6IcMEVRFT1WSeS1bAoXFlWPFL1aOIfWEso1wiIAdx2dnbklxnfxe84oWsGWNC78ZucXedPzIyCCaWKc4UcNPI0b8h54Cj26yyQ5JiqFHsCLEcvavy8pVNUJR9uAsuvYf0VKAZYjnaDxlY2FXQLYwKW6epwqxVaLiQ4ztKovyQtEQQ80Z44uLebHr5xJ+3sUSTBxllwD/tPAunjD4/S4XPiO4vD4icBpJubvfT4zXvp4cM7aTykjeFIyR/2h8TrEBe7xlcsp8XlSVrb7KV/9o0vp97KOG0Sp+bEr7p5YO7Aesz7oYnFVVmmKHMtDIZdP3px1QLL7BfAMkwdQDjXRqwYLVVSH8iJOe01aaPMY4YVXHfTPnitZzXnRfMAc/fzuv/d4KwcJUXKXpFKPVs57i0D5W5leWl0qdFRXzjYTv/xD76Vlq4GaZvCEIU0bGrhUNeVZYs4AJZHi70Mlj9JP/jlb9JFQuBrPZ30R2l1c0ejdADLojg0c/3KgscBuj2LFJcyO9x6HbA87xDbGU6D2Pb3y5zIfyqw3AXz7T3jvsbX+Wqy3J3RUag20k98fDRMx0ej9N/+8m8Faifj67S2iZJzP731hXvpq197rB4iq/paqMYHNPod4zramSbN/7zGyPYk9pGuV9Kv3v0g/eY3v1WPG9E+77NLAEkPHNlT0XotUBHGH9qJRoPQD4kKNIPYV1ct8qKmAH9uZD+jquae0TyTlKpKVhrWcPlrqKVX6eOPn6ZnTw9NXbueqBL6xhv31aMqoSJVRU21w9HQjzQc9TUKA+PDD3kvKuiM3vqrv/x+StdraW1lSyAMmtadgw31pmzv9NJofKGK+Eqvp/EAqhgxZgixqkvTr11ptvDXyipq374WxjVRYTadEedOUgDAhUCLe7cwzFSXme1Krx9BoHsN19XXB70GWrGAa/bHzqpPFDio71CV0n5WV3XCgHWhDxIasZw2v784SYPhULRcBFX4Gxo2n0f1HxBFMiRUqLtg2YF7m2JVV1siyC/O2MZM1XxRn0fp7AQFXuZ1JyUeos/MKucGfwB4gC1/sx8IwD2b01Rl98ptZuqo++nIxvM7odoP9RSw4/3Pe7I+/tsCNTmHmI8CzooEA4EUgRVVLzkeOTSqzwT0WdQrjyAqezjUw00R9yiYpDmgBIOHL1/pungfEik4t8dvPVIiAwDAg2WvxjWVfuGy1iHeI4eX+xPLrGUH3CjMug/wQk71KIs9QSPTyKEewWVPSSwUNDmjZNipCAFY3K+cvxQY12DZ/dKza8tBs5xNwW456NczgdNm8nNUlrtgmX3shJUPFIGu2gOOzp20GgJAEFlihNmOkicoNy+vEQBlYHKdZBNIMJLcEY1/mMW8ZBug+WMnLEg3pNJHv+KyR5LRB81zIJGGfSGxqbMUiZPMoohnIG7L5DqhFIxdN6vB1GePMDOFNkbx8NlKCg0srIJdSok2GIPvGPEUQJSgm0QhSaJI8AkAXWNrDJZd9PBebxgPmW3ipJgTT1S1GZOGavGPfvRjgWW+qBi++eYb6d79O7ndg2RuAEkDqhLcBcXbW0FgIJ9Dz2GWLGDDduGsvzo6dhUdvnkWXuLcAkA0LzgH+77ndt9yFwg0x6CJKyLQLKKFs4K6VvBW7WIzW2gTybZCsQD2xdUsmElU3tmSXC8AkaoqlGSoloPhhZhJUPgLsC86B00gquSIpTzDH8ffttULmsNOUodE7ZNPDkXD9nQAvx/6FhJH3F9N+3fW09pm7DmDEfYbdrgkpIN9ECMgyzijSIJzlgysrGBNVRbQ+eSTZ+nF8yOdNWjdd+7cSXfv3lHrAL/LDHPAI3uZmATbHcn23gpUcEYz7qa9vX29nqQsIm8kS05OjpWc5vvYddPK6e/c9rxpEk7KfbkSGxT52AueAGEbyHUPh9a6EJMLkUr6X2GUMYGA5McoM9tyZVcCa/lBRP+4mQ1lBGPEevgunjX+ySwk9x2zF4ajQVrfQKckBDl99jmfJIaJefibteDfqHwruSS2FXvG4DoSjp8VLMc+imvmOj3+yqwtrrdWNm7F2Z+Xzpt73r2r67g1RkeFBoBZPYBlbCHJSirL0P2vh0ti1PG8KUY8eATQvKMWOUDtYHgpUExBisT+Rx++TJ/89jC9OuL7gCmKDYO0urKQHjzYT3foE15c0ESEl8/RZdjwWMLllXRxeZF60P9JSu+tpzcf30srK7CBvH/VerbC9ZynXotlYAYACb8AyhQKVFl+jsiXx/0RA/IeUVm2L+d9+XzbymBawkC0MQhb23bC9X7ogumS+Lu9vWraabe/cxtYrl89K+EogeaM9awnWRKB+Qctwe4uWF4cXqTe6CK9fXcr/ed//e20cNlP25yVJhHkooDsZ9Cw1YkEqxTAnBbT2XVKv/jtYfrrn76bzq57adTbSK8uB2ljZ1/zTRsjoH62csGzAO4sQNs4ldYmn17a7mJ2q7txWGuA3j2Qsx6Y34fMVM7Yx4IrE+iEYHEo+lernySO5zwadjzAm7Nnrw+Wm3toVZxQZUQBcjmNBivpV+98kn74g1+k5d6menmpYo7Gp+nb//yr6dGb+wKPHG4ylFC6cD6Ta6ue+l6DVuYDZAfMT5bS0qJnIEI/IWP23q8/TE+evNCMVl6z2kOxmBEqK2kJMDQapUEfETFopRaJ2dnfSNt7VFVTWpSTJ4e+kkcQFTpNOA7TsH0NomRlcQ3PrrXiM6D0nXfeU7WbHj0EGfi8vb1tCTUYXHqGM/cpIYUJDmOYVtdXRUdd7gHaJ+n8lPFRy+n7f/2jNBmviZK2tbktMHNwsJUevXFX104fFlUWEkaDK+bwIaaFKue5FG6pUBJ44tzI6AKOAUGi8NInyIxU9KWyY9Z4DGa49uj5DiGmgYJ0zagejHJWmX5vBy28l3v62AMORCRcceGA2MYTej5KuhaSQmUXoMz1uEIkFSwlvwhOUKi1Sq17tRWo3N1L+/sMuMe4XqvCjHPHgctBauRVmKA64ZJdWBZwib1UnimiMmMlKE5PEPdir7jCFWCAOI7AhvXBARM8uCLmIBfDj4NglAlAeW9/R/3NXOf5xWk6PDx05Vg0dLL5a1rj2Ee8B1R2QcNcmSdJYNaBlcs1agsl7i362qj0OTh1kA7t1jNzQwTLvWCNdcjBvnsQCUap+LPWh4eIciCM09dewsG98eYDJTPCqYXKaQ1Cwg7YLnLpkf32WJYQzOG80D/PrNYQzXnx8ljrrcTMhCCGyuGC++gZJ8S8YPoMM/2an1vIKX/NBcvz2EFtiv5sO1wV0G/xrFOO9YbK3m1Vi6jskSzyXuI62M8GFVJqvxikl5p3jqr9UOATAGYBI/bbRlpepTrt/t0Q94IKK0bNeKIg7eqirwCNs0xCzWQaz9m8Xhyk9U0qRluN0i/gNdR7Q600ElCFgt8Qk4vacbP3Yt1p6wBMTBTA8/mwZwyWDdQiWWdqXoj9EHBDqbWtYn9yDqCvRn98syVaLHvbAtPFTYHOhTUluTY2tqQ58M4v35V4E/v14N6d9PDhfTFesGdW2jZzxckyP5fQqYj7j2SHfkezhHN1v2GEueIVbViiGl+TBPQUB76cRPuUbVCdPRrJvG5hoLv/uoGe44MqEdKI50VPrBPD0rvQzHmDDpJh8vm6b/rKXT20/87tES1WnAM7VfkqeqKvLyh0pg3jP2lDQljy9Ng6I3zfiVY0M/AHG2lja0kVMY1bys+6eS4qt4X9KyOx2iyZ0vNoUJWFEBNq2Iy2O5YvZY9ub2/LtpMMdcsMIxFhZwAQ+qqEs2/xZ1b0p82G0Yjr8hOcNRLIVBJJUFKxlhCXAN0o7d7Z0DjI+/cPPJGDsTE92A1mt03T7IPhYUaF2Bu0Ol2OVFUGMMPikCCbZj0ro6Mvz3oNtexOUJ8Vq8028C/wclhQZ+ewroZKvOOffO0WZ9M+Vt++QbDZedwDbWiokiPAijIyfbGuLBNfqXop0Bz+qjLzNQDptFbGq2I/zypIma3Q7oMNKnbtv3yPNwOueewOfa78XdlrXrS82FFkUXxKMmhRhQ00SZhSQtKO5CVsH9oFYT0eHOTRoDtrCZlj2I/0LcvvoCkzZlrKefrogxfpo9++SP0+7YMUXGC4jdPG+nLaJL4jyU1P8dlFWl/bzL3GZqFRvb73cD8d3If5SMJ6qJg0xpthX5WEz+tn7QHbZmmQ0Cs/Ih7irJ6nVy+vlAgn3uN3OKvs5YeP7ilWpCdeGhCL0a5VWCxOct/cRtJ9XvHMynP7fID5pucfa1AnG7tJnVlgud6jOJCK+NtKGEoNe3ghga8vP9hLf/h730y9/iBtoULeaDk16lyA5ZF2F9kuFNauoWJnsPyPHx2m7/3k3XSRVlJ/cU2VZWjYdWWZwO42sNxd4LJAgUrnlxbqQzcPKHcPXTcT0o3Bys/blWU7sM8Oluvrq/89a0MEWO9W5brXOvXfHbAMGOAQp+uN9JMf/zr94mfvq9KMkSHwHV2fpt/7/W9phAMUXqg3FsLCkRCQtClH8Syjjwu1S/qWmTeMQNHSwproR08+eZ4+/uiZaFAcYioqOBsEbujdo6LiGWoA1EVVVO/cY5TESlpZx8lnZ8s8RFUFfKc10Mjfafo1TC001Q5AR7WC+/j7v/uH9LOf/kpCRoB67g/FTmilb3/hUbp7d0eOFJDsGbZW58TZMLplJc+vZJ5eb2krff+//zhdj1bVa7K5bvEFBsWTOVzb8Dw9nOkAlWupluLAmTd5ZbGUPAoGZ0V/KwBVCreamwrdKmYtumdfdC3M8fKqwDJJCbKGBC1np55jyfMkSPc8UgAvvX12vQSi0XcNMCTAog8XpxXV9A0UpTUr1UGvqb4Oqq/6APNn6eOPnyiYIIMJKJCoyr07qqQxxgDDSgBdwHLpo/WzmgbL8QyjwlyDZTL+rB19jGR3qaZ4hIjBC+vCs7TyJA7JFLYApFzH2iqJCFNjCbidDAFYo3J5qgwyAIXsP9lhzgZVXhgN3nAWsHLPJ+CRQNoBE/3dEqrJYjVOcBCMEAxYVCbm5ha67DRYdhLAAm4Eg/SsWnzNojMkIABfBDYWHisjcSJZZIddBfYRkKonHydqyqrBcoyrYrwJLAUc6nmpKi/m2crL9GMvpN0dqI472h/sT1NgPS6sEfdqkooBhHSVN1aWfZ5vAiMhgnar1Zv9gs9dWSYL53PAftP65tEvAF5ArsEyyZwaLLPXPIKMpJ+EBFVZg3kTY2WGTtKMqWY4maZRXVmMTpHe4jitbi5oXrPmrm/CGLEyrxJp6osvKtdxxppgOieaFbY3MUtF2c7BvPUcCAr9R7NGR97zqrKpVw4wxr5w/7XF9WB5eFQW9GizStwH2Xw1YLmpW1YicA7ygM/YKBJwJBDowcQ3RHsKjBdRDpXMNJuE4D/69AIsu29fu8p+WrRZVwALUHTfZKxV9EpGAG9KagYZqv77xOjl3gAAIABJREFU/T7rF9cR7x1xSHxm/Z7dgkGTrGn8ec3QcXXcwktWRrZtsjbFYAgjxsDfyYt6Rmm0u2SV6Zz8aT6vAWIGayS2Q2UXlg9iRJEcokOA9cH2wy4gObR/F4E7wKQZCWz5VgKn0y9Y/EL4Bq91rAcSewFG8OtKFuNXs6o0a+l+XpKY9B5fioWEsjlJ4esRPfgI1S3JN+IXsacW0nLilSQyWhH0Qr98+Sqrd6PVMU7bOyvp4RvQZx8IXLK/Vf3NGipzwXIeuYlVdutOUnIBoEx1meTvAAV69TYUlmOYLPc9l3a/WJPWOdacZD/feH6RNOH1SnaR0FTSGLYcPt9CajybaLsiEUtlnjVxIsoFrjqxO6+yXCcoZxW9Zv3erJi9ThbdBpDrc3M7WK5ijjo2zufa7SUL6Xro5wRYRjyO5AkMn8sLa4dAxZfI4H1ivF6ODzlXfn8lF6Ufs5jef+9J+u2HzxP96p5WwjOgdc3iXMVDwtraMF0e6v9SStt7GwLKe3eYcw8rEzuXNQtyy00kTMraO+bV6MGJbWkBy4ijGizze8TgBssHOgsS/1v2nOVAjVp/sZQq//4aBnDWXvg8trO2A7M+vsZx8wqurvpm4bosrtq2NCV/0rX0y6z74Fxg+SsP9xuwvLmypDnLTazqkwpYhvvjrCOBVl1Z/uXHR+l7P3lHNOyLSU9q2OidYyCChl2D5ZvWe56zsOmcD5a7War4jO6BK9m4/I6VU7BRmvUZt4Nlf56ziV2w7qQ30uXlvade07mO9rVEFj67lJnX2FnVTi8jYJYK6PLiTvred/9eIgQcajKxZJSWV4bpO//qm2l9cyHdPdiVIQVIoeqKgRU9QxVKV5MLaDUtDTDOawMsLwtw9NTnwXy3qwuAGdlvU/88W5mqsgMyBzETKcbu36XKC1hOaY0/axiysebShVONnjsJzERlIdOwoXvh/CIwJRjtraylH//45+mHf/fzNGFm7NJaGg2GaWF5kt56+1H60pffTA8e3hUNGsEGCSjJyfcVg1GZXt/YUlDAPfWWN9PP/uHdNLhaEhV6lUrkBJpvL925A2gkqHMGV8IiIwTWDFANuKzAzWeo11dgywJKEoYivqmD/KhmUZnKwQJxIoD55ORCYwEiy05QCXDz6AuURl1VDgq2r8FVbQkVQbOFSqlZvu49JvBxgGmlSCJzgOqTJ8/SR7/9RJVlnhlZbAnJ3DsQWCZgtloo/WhWEi/qzN0zXM6Dqs+NCEf0fJkqitFnTidAAkAhVWtALFXYHOCTFFHfcR7rwXUQEBDQUPkloN/cgCpfFK6hiWrE1NWVnAjVVAJBGBi0KODgJByqokvfI6ByVpZAi6oafwd45JnTp6wRX3r2nhkKmEf0Se5RgXs2qlXs7SNtqiJ/x+gKgxWPrgqaXCjCexZp9Mrl6lwFlp0RzudV1th9qjoXCl49s7vfp68pggOo+a5qLggsL6a1VSpGC2lvD6BOQglwhMcps7XbFaFcOYwKlsAyAnVm6Xzar7I283+ztvO1sw6zPE9gqRvEzf4E6isOVFgXVSc7YPlV7vOmssyawsbx6CXPBl5egcqO2jU9jAaiEss7o/plITqAKgCAxJxpwgZ3iBCipr29uy7RQ85cM9pHlabYB3UF0s9d/Z+x3+ays3xfplgbxHM9usbhOA2ViMqU6gVAZLRAuJpIkjPmKkcPpMByVY3INbC8vAH4wl9GRRSWA4wGeuTdQ+o+Rvyvx2YR6HvUjpO4YsWIVu3KSi1wV3xxUGZr/2ugHCBjc2szHR0d6nzT88oZffXqSP+9u7vvediNeNg0nfq2PR1gOQB6VNDqfTs30FPPaBmn5L3hs6ScPYrky6beeu6uA2J0NLB/qjA2VeVKpClX1WTfInHQzDWld9Z6BaLHCrRZWFI9kIfMNz5Tks0CaXyepwiQHCLpTgC+gGK/2EkVEMxU9nL2blk99btH7OGEYuiRiKkhUccQp7LPIMEIWFZiGpA6WkirKwbJDTjIPpbrYP3cioDw5okAM2MKNaJwKYlSfnAf9eB7uk/FQpmCXZh2EQM20WezZyy4FAJzS2nY9yQKxAFJBOOHpaVS+Watas7n2GbXveR+66gA48Pw316LktB1C2QkruwjSXx5349lkwDLJLypKpNQVkU5U/8dG9CbOdtud+PlLtidFU/P+p3Yf3V8Xp+H2XF5jrpvqTprFkQTM5cRbHpaObkbYJnOpj4tcmeMWypgmTGUxEiwEN94854mtNBqdY1yevIoMa7RTByy0qsaIcUfqsujoc8P7ZCT65FbYmCmLS5IG0FMFo2KSooD7xwg0kqP/KoUsdEbIDnNsyzxt+2ZQaB9hZkztuPE19hHaOQnxx61BkuN5UL4DXEviSVKX4W2FirgnQkmGSyXsZDlrHZ97qxTHMWP2+zjbT+flzjp4rn6fer9E2dHa8Vzb9oZSuGz3uH1v+vKcg2Wo7I8BZav3aiUda1Nw+5PFtL5JKV3n5ykv/z7n6X+0no6HS2m0dJqGiCisdxLwz5VvWVtqJvA7k2ZIQGiEAmbs6p11jaCJRarmzGO7MJtB7F9OPOcyApH6+dTI51eDyzPAsqzHGW5htsFvqaMSQ2WJXKEKBEZ4q30Z//1u+noJaJGPqhQL+4crKevfv2ttLvHqBADnqDEyhYJKAQN286xaxhFc1rsObBAYGZssSKNRso9pwx1jz4egDK0pD79vBL4MrigKruxCb3Vf3M9iLpA3Y4sJ310XA8GRxm5KpAx88YBF//GUWFIoGL98h/fTz/+0S/S9fkwLW5sCND8q9/7F2lzq2ewvAldhmqyKUr0ZGKgUI5GOZNgjswdYkiMijk7cZZdvS4C9CQgmJHoqo8dqcUfyFxrhAv9Qj2EO6y2STC9ipDZOj3L0HidOGjWW64K6mesucfL8J4EL6whlWUALMGBKqt5wHwW5NRawPTQGJccGMWew8kSfApQCkyafq1nvGiwzDMleQJl6MknT1VdxvCSzf/qV7+S7h7sq+qF0whqJIGaldS7Y8fyQaosksByvr8CqAzuMPhUzRHc4G/PEvUILsBs0NkdkFqkiwCAPUsFDhV2zX4lE9hjNivr674cAh5GlwFSoFsBmIdZsEaiNVVlWSKVUr3mOa2bfqp/Q8cisCcBktWhm5EOpsAvTCKYL0mQtgOw7YjqmIPB0uYhG6gRXVkEJ4+z8v6ys4xkg2ewmkLnL3r98lSCaFUQIGft3EdPRYXgkOq62vNzbyf3i5gYPfh7e5577qq9FZW7jjuHL61Kcbuy/PpguWX/mmrhbAdwYxWiSjrNc643BWPcYw2Wtb7Z+KuyfNlPZ8ziRBTtlCqxk0imeZotQgyjIPQaRXkYDbRmeAwZdM9Qix9orE0RxOF8be2spbWtif5WclMzcMs6OtGU25wau99JlOQZkAEQI8iqn1eMulGRC4r4eCJdAuwnNstMGCsjwypR9SqPjYu+9WZsnBIpJZgr11v7suIveSm0Z7c5lL5g+yDrZUTbgXrol92DGX3XbvPIvfKNNkIkxE05Lc++7FsHT646Y68c8GaVbyVh3etKa0Y3R/06wWK9W530yqJoEs3L48OqF83bx2VaQ1Rb63NUfHET34h14NeUCnqbzmr7YtAd7SoAawlu5hYTTTqgvz4n10jOwkAhfoBKjFYGXyR9Cezx07T/AJqtrOv2j8Bas86f47VglsR9VYkNBbeheOCeeeujVLW5SjyW6/GYP4S9SH6qyUj7K8YwwZSrFfwBy7wnMRGAGWABkwkAjc1d26ANhUkACGd5BJNYDVXyM85S62+pwOMXotcfTw5V14J++FViCmzCaIhOgP+ENgY03RxqTmk+BFDm2XEe/MfnkvPKfrY4I0mtPDc724dgXrl32Www064jzivA3O0IZmvMSy7W8XsdF4adqfegcMSU/Sq2Io7DbTH6jTa/OlNW6oivWWA5xgEumAEITf7kwmD52HOxeQZodrzx5kF68OhOWl3H9lnoDXE61pDzDXtBCfwBTCGSoeP093/3szQaLIm1ZmDl+DnaPXa2rXJNLQjQqhGrD9C9cR/58sqi9CrE1Kk0e+rKcrA2sMsCy4jw0as/GAosX5x7ysX5+ZlsHWw4xolSGGvG8DGSqinSeHqIk/c+f3VOorv28/zn6z6jObCu+fZtYLm7Z7p7rAbL/Ky0rrWFy5o9VxVOu2D5j34fGvZQatgkO6RfQhtojrUWAMssCFnqbAIFli9SSr96epb+7Ps/TsPeZjpGc2Z1M10OGVWwouqd+oSrnuXuwsThCkNf36i/R3bcG+ymr65z7oLluvrcPdDNUao8Yh2sdXuW87p0HOjtYLkLlMOYRC919/7Cmd0yeWJ6WabAMtUChCRW0p/9179KJ8d9AVqCX6qobz4+SI/euCMFSzJMVMcAUBw2jDBiQjWNrbt5Xd2dSKXYFMIFBYP8m56+/uU4naKirJ6JlEZjsr/QpXAWZP4ypUy9NGPRPtc17xmjNJYDJvAEJHNdgLqQzC9qgHVAFM5Uu0l0bD7vow9fpHff+UCGQ0rLo8v0v/z7fyuQvLeHQBWq0R70HiqR+AmrphpoMlIFgArl8vLiOj35CLqg6eQEjcoQQqGW4cl9JNcT3TOuEsVvAS31+wFEoKyZ9uyKrqlT4XS992k7Nej3l6uQFG7x2dwPYOf87CKPOOE12fhJsANDW9YkKhtWOSZBwigPU9MAm4V65YBKFWJVJqFHvkwfvP9hYswKwfzXvv4VVRwBjQTPIdgRlcy6Yuxrr8FyrjmJlh80wXqOpKvigIuLc1fhNJN6QBDhUTZSfhwS0Duw7iG2tUkvmsXK9na3rEaZDT5guQEXKSkJQEDFZwQVmzWlGmEQw32b3m3aKbT5lQZ4KxCRwFVUlCO4D52GokocjnKWcS9gOQPn0jmTX+7PqHsY/ZwshMY667kyJkQ2N9aW4NEUzVACxr5rvm4eGYRSPKCZaqKDLQMyzj5j5HZ2e2mHfbq+ngPfqK75b1M8fda692awPE/eq226ZpNmIpEw3/rf5JTJIheKYj5VnWrETWBZv5v1Gjx+LNdZslHuI8p1PkhHL8/S6QnsEbNd2CNur1hr1KfF8BhY4R3GC+vNeyqplGe6c2kr2l+0OZjG3Vu7Vs+yKbblKxLDjbhX86PwlRbHFIiNXVSB2OJ/AoCXpI2TfNgtV/UccJhKHjTs2M9F7CiD9A54aT2fDpi1XfF89xpMhb8OW6gAv5WgsW0KhetpsBwmtCQew/6EfavBctilOh7RjpZtau/tqT3+Gmwvg3uD5W5lud5/s/dyO8kU594IJoBN+BvbT69fASZT4D4olkqA2G5jJ2CSiaKraQM9K7dPnFwDADBykp5l2CgkKnktCe3tHaZYuPWA6pjH3BiEuTMkkseZDpnXzNcVf1q7u/EWSmioYBItGUXnoPE3ShB6v4ZPkF3MrAnEkGD+QDW1WJLBhz5fexL2j0eK4V/o31ccvACIISGQmRSqIrqXN/xI45YrbZtyTxyaa6kcB3NIdkT+y7oHStKQmBpmoCxGkScuCGBVatJxZvnbgNjgmPvwMwtqeRkPFj373s8VGyXTybEPwbLAXrq67O8BwNx6Mj/RaR8Q/savi+/FXqxj7tiLs5In86387b3Ls353FliOJLMry46llDym4k+/suIpEiaMqqTFcEXJEjR97h5sKyYlTsY/UqlXBZ/JMiu098GadLyNFsiPfviL9PL5uWjQtAOilxPiZstM39ggFlwQE2Nzczkd3N3RLHniXRc+vK/xQTr3ijXKHz8nWZWsNm+wTJzEtaMe73MLWGbUWhKLACr5/j4tXcQv1jZwb3rGMU0CMhd+6u6uG6r5jU+66UF+hp+9DkBvwG7EzHlPas5ytT/r3vhZvr/2lQGWl/Oc5T9kdFR/KDVsepZlZ+vRUYBlGSWtI1O+FtLVtcHye8/PBZYHyxvpVX+SljZ20sUAiofBsm7gFrAcQDkuvM66KhBrzObNq9y98S4Q7wLyeQ+gfh9n9qoevHCMn7KyTN9NbeheZ78EWL5NDXsKbHfAMoExFTMk6v+fv/wbjYihb5dgjIomQBlhKqTwmZ0aIx24Rlfgcr9EAK7shOv1xDksA5rHnu+mGZbXKZ0ijX8BsOynPqrD19eiGl5dUa1EjINADLqXaUSLCwSbVHYJ8Kh0XaV1KVa7nxeqEKqUVA1DeAJnGjNnmwAnH5CgafeW10WHIesXFcNXxy9kKNzD5NmGYUhNeTF48AgIqwh6TayKnca93JMNrepSqog4JijjUanQHsvOjpm1GFSEIgimAcxk5Bn/wprXc3N9H6yHAw1VB/PhdPXQysmoGZMNx7B7TqmFPVDy9vxgj74qSrCAvl5aytlo+ngxygB17q/0+9oBOsgz04AgmUwrqqEWkIGm6GdBdjXWLqrJVgXN1L9aQaHZ/BHU+7P02qYS7VNvNVFEvtyHxufjCLh3q567CqtsIXOqpc69I6AMkNUIp0k/V/sdCEQ/FlUyByVmN0SfJll/nfvrrLCueyBoYo84ix+zNm2XXfkKdVSNaMo9gnqOAll+juWrGwDndaqC2LAXhRFQKKXBPOC5uC/avy8qVha1itfUoILRRgA2K36iLHsuSiCONQC3Kg49aOamVq5vko1m7vRqEwS1bVm5rzohoIBJC6AdPNfkhZ3zC2YFZS2FqKn3uQksh5DQLN8Q9zDLwZfXl8qy1bDZT/ZJfC4z3C9REj+6UEsGDAV+V6NZJChEtYHKkenXtbAXASh7UEl8mDL0tC0DPDbTxiYCfYwiW9GsdSoMkZSMfdScmaklK8nlApYLdbd+dsWGl2BXgFhny6NPPDwmlKxNRY/WGffBR7KoVCC6vrY8/lnAqFQUIw4rgM+fbTviOj9/u9fUgL70K88HXVGJsV3NZ7EBCdGbWY9WiqDR/f2zvm7cd9UvdOObsInx+93KW/uzvEfqZxbX77jWeiKxN6SeP/GYoWh50j4JeeV483ww+Zmrirb1tutO+Mj3sUcZaUOv7bnFvU5eYYNpY6FaPkzrm4uavU6/stp4sp901ZrqqvdI+IepvdGA5bIPmj2uNhgnk0Kbwb4sW9Tso1TdzJV0UZ7FojI7YqWXgYfG95nSWux1AUwUEBA2lOichEIzmxJNgExlNzANWx4V0WDx1MA/LD4yycwxZg3MMArBS44N2i0eVcl/8Awya1HsMTOGYIXVX7ZNoWwN2ClK2fIBUryO82FQ73YN7xfHJmbm+QyZARBnLOIMPkN7T0yu+WA5bOUs4BHX3d3z7f08/719Xm/++VzH4shpbmXZIbnBpXRgrsbqJRezgPF9Z5cSKoZJRhX2/kPGJqIXAZMsg2NGVMa0C8VnFvqi7ZBC0NNPXqV3fvHb9OL5Ser1YKRtpP7A4lzYdBWEloZpa6uXDu5tpwf39pTgJzaM2x5Jvc+MLiflQ4PBa+Mxf7yEvWutFbPwRgLLqNd7+smF+tQRY+V+SMRqPCnik1SWG3pyJAgjiVollj7n87jpWd32s26SpTFlnVF3Xf8WleXYSzVYrl/b7NX8D57RPLBMZTl6lgHL/so9yzKqFVi+RJRkYSH95sVF+vMf/INo2IDlxfXtBiwzmkiO4BawHFnXOGxhqH0jrw+W68Wbt/D1gb4NLEcQV9Qcq4BvBliuE8yNAal6ltvg8uatUa5zvhp2N5PSvGMLLC+JgszB5dB896++L1EqwKl667Y2NCwdsLy5DRggEDHdU1XlEQmPbLCysQ9nVQc0XAtgGcOqecRSkxynw+ev0vDC1EP63zxEZiGNyOAi1NHHmKNcvJyWBA7ZZyRmcMRXaXQ90Kxfgk6AEIA5+msQGjIOdRXVlbcQ43FlD3CKgBP0SFS6FxKf1ZNDN82aqrl7q0QtJHhlnEt2UJGIiB4f02cYtYOQGarfZO766nsdDKnODZztzT1kokllIRGo3L3lXtpYx2iuiBIMSJ8wHirGc1V9qAoS9VARmXGvMwGK+lMWqeKz5msCPhhnDKQDGLLUgOWxEqeI8gUfjusB9AgwLy2mnd3txvEWcSx/qvsBAatQkUzjjlEe0R8VY02iciCAlKtSMYfYCbPIhs7e9wHooiJdxHioLk+0vvRmITQmpdKhr0d9a4vsWxIRUKNXG5q0goJEYNRvRs24EuUAXBnh7GgEjhW8RAUosuV5zAwdp5ne5nsNRV6fkwDHwlKV4IpaSORA5wPlMOJeuzaorMeQWMW0vL/zMG43iF9zQOkER1TnLKCUBdFge2iuLtR2hMTomTV7QgHNoqsonDOoxJ7XPTKFsUcrRB2kRrBYKs3RotEkBmLUzm2e0Dsuv2pGcDQfa899Z++7WK8uoM/u7daq4HywrEQFtu5ynE5eMbPcitYwcpxkNDNnop56NAK4Bie6IuFlp5qz+ksT2bktRk7toDrOOYWGB5WzpvCHCm9U9kvSqV5DJ58cYHl+rpyR3XqzHJmRk4EjP3OvqueRE2gQrCsgqCpn9T7jXNTVjvqBNE8ysiadZIjBWgilOOCIfvugWkdPsv2QTVlQ6Ri/Vap4Uf5oP+tIGpXrKnTMAIu+n7JGYcemmTHt7fa5AvnO3psFNsLGtdZUixrUe/9ttV2qn7APFkRBZr8ZRFuborYv+ndWwHb/q59hVEwbur/0fZbSSHPYh6JgkxSCQSE7lwZpc2tZLVzMFMefuTXKmghiGyViiHYipbOKnepyVTmTjTMQduGiq29RhA7jPYP9wOvx40pWCmxn/YSJfWT9+qIZYcDbPH+9znOQbadLZbZOWvm9ZoPlawSaJMbnJJMfuyhk9udxIQI8bieQ7wzQXstBRdtFBuw1wPU1G0hF3KIeZoHpcjYCLMe5UCEsA+hu/zDMAmfzZpvZAqxLX3rs4258GoD5tVxB9aLPdcbmgGXFG7myDFCWaNzFMJ0eI4YF08pJeUZmUpyBfn333qYYj4zSkzr1Eq0j7I+ytk5WLFmTh/a1y5Tee+epWI10maCMDZOSh4R4HCzKlK7S3t5qeuute+nB/b20gsAgCWsEuzjbeqC8zgWcApYj1s19y4yB1OxuC0ZqHNqrs3R+7tgQPQOYg4x/3L+zLd8OWId556krTgabtcdeCrBMZaJoNXye5/Fpn/1tr494P2Ko7uu1FztxVZ246drcVuRxzRyfoob9lQf76Q9//5tpue85y1SWOcyySbnVSTRsBcVyVEtpPJmkS7IXiwbL//ff/TRdLqynIyT617dEw6ZnWWBK2av5gXIY8Fk9PSV8ujnQbjuSEszNW+guYK7/ezpLVkZHtV5XCWSEobwZLBdFtnnX1Q2W9XlNkHHbtql/HqMZWHpXU68uqX4O019/729FE2GcDTNymQ374OF+und/N+3urwukknm1cffoHTu6InRmZ2IDEX0YotIBeOmPlaLguQzGy+eHaXQJeKaqPEyLy4tpbWM99VA9vV4QWOZvsZSUVcW55b8ztEYczYJYng2IcjTXTbUZWhXJz1BhjYwr14ZT4B7plQZYUl1mlAT3Dli9vDrTqB+y4/49V7hD7CYCJQFlBKtER3ePl8CaZjZbTAFRkdGYPhGPGeJ10Ko0r3eBStNyWluFPr4ssRGAHeuK8aLvJQLa+N1wqgpeEJIQWDZlUwAxKx+urKwrEWD6D6IOzvgjhuO+Kg8bzcMorIAu8RfTrelbb2hluWpTggjA8XIaDQHhFuvifgCtBlU2pvH7XnMHBA01uDOrr+zSNiCS0cv9tjVdkRsAaLgHbaiEC9RpgkHN6xQjIfekrcGMAFW4smdFW0CLhTiixzEUZLlOv09dqXAVxIGg5796pqmBZFRHorrgINWgLPZGAFXulXSDB4i0rFQr+HAgy8+LSm8BpY7TrIzqHsuG/pcds34z24kIesOe2ga7Cq8q/cCCXqjW004A/dpiX04exFgU+pqgs+NQEQDUeAn1RNkqN8Ci6kmPBKuDUt9P7LvuCtxszW6uJOdL+BQGsVA/2wFbu2dp1t7UWueqiytN7lPi+7RkMPoFJgIj5dAOQKNBWX3N5UaQiupczPaVlWl6fgl9rLuwlFbWbNcQOQQkQ99mFI/nBBfF1QCMkWAu1ebwliXhEMkutZY0wa4D+tqXBUCyEBRVSFexcyyQFiTC4L5FJ2YK/Z7fcSBeouk6WKaNRGvYAcuzktZObhVWBvaLhOvSgmMJJ9HLSRKIamiIcf8lVogzZMWVjn/UfxY/GQm0AEqRdMix1py9FknF2ytf9b6LtoCyTval02A5V0jHGew1vYPR4uG9ITuTqbO2nQ7kbTuthB9U4UjYR6xR21pe16K9AzAJnJmvPEgaFcVYHMCyNF9z29TW9nLa3V9TdZnWItsqizDClEDRvZntnnFFE2eJ6lyDzPxcmnYdP7x4hmpm6qjn1/fOezWJnixi6X7bnGxq9fUXW6b3VDtYsQk6Y7l/23WiwnCQbWvpuNTnr9yPxi+J9m1xxQDhOjNUd1FbzyO79A5iFmUNiiz4iNhilg1qqr/+/ELB95mMokYtBubz53a1ANNOjMTv6HOznomTR+39mE351BkoPqp99uvzH/usBlhdED0dc5dqsl57+/FqXVsdR2uNwmvl9pD26CgDQ2jTZghBmXZbEmyr0XikCTFvPr6v+eHMJF6kuCLthAyWJTZq5XnWTqK4mbUGm/PoeT+99yuEURnvhW7KunBUf8gc90laWR2nu3fX0xe/+CDdu7udrtHNSQtpfXXNgsqK4cqEjzL3uCR8PKmBxJgr5RRzYFWosiyBXcem6OQAlqkq034oIb5Ft166WJJnf+utP39luQazn8Jhv/ZLb3r/Zs9VzIR6b876EPurvGMasHzp0VH39wSWe4OBepapLAdYdkwySQuj0Wji4CCLYKSFRGX5anEpfXw8TP/Xf/9hulhcLz3Lg3Fa6tH/4eoG4Oe2/V4bqTp4jWz+lznHAAAgAElEQVRnd7pI17F0s1b1+9WHU8FjMzaiTfHoHlr/d3vOcuPUpkBsoanV1xbJfGdGpwOK23ZFF0DPev2s9y33vCz6NZVlKh/f++4P0vICgiUeG8A4GoAy4gXrG0SFJDdcwZIBVYqz9F/KqWRxjQjAopIIWF5e7Ek5+ez0QvN8Xx2epOElTuc6TRZHqbe6qMrJxuZmAujxXlCzCRoH/SuBavfyMPfODjdmHrqyl0SbpjcKJWJoXwsLjEEwjdk9HXa4vCe9QvRKb24xCxkqtkc1rKwSiNLPSxUohBfKDN+mmiE1xYEq3nVgJipiplR5PmcoF0O5CvXOAqBMbXQQqlmGzexCO10HKQbVEQSa0kPwiHAQgaMBqynrHu3DdYqOnIV5fB2ujur8KdBwZTmynlE5igq4zpiuuUPZinmOmZYX1C5TvaOK74QJfwDSdhZWqQ162VR1pkXpus0yZCoao6GySE5UnIL+xOfwxwkI7tdUdCceTL3Tjsi0K1f2XJG1CJm/LGSRgYn2fNCbya5XVat8yVGZCYqjztwU48TVAmygzmkU4ZoP9V4NEBAU8RosO/DMHzojcuF9cdzR921KpW2vklCa30zLwzBXlVEAd++3x285QPLIHAvCANag2NOLuLhMcqSeN2uFfu97J5nC3gaNvxF1FE3M6YI6YOrasRIwN8f3ZtNYrcM0yJh698436uSr10rPv1YjKl2+OatfPTD5s/w8SPShpHvp+cgEKaK8XTCP3QJD7B3pOfA89KwwVtgexriM05rA8apm3pMAZCwJbRqe4+oxL6ZSFmGoAK3tSHL6LDlsL3q24YLaPsPquB4RZVuvKgNAX3aLcxUJpdyiEOyJnBjMJrda55K0jkRQPmUtBkE7eMlU3QyY9TPOTSM6V0Q744Paxdli+wt4z8mBVgRSr9Ms+1NX6uv3rLdRBFVFkKwA7ZJQkP/OLNroN/Q9159Rkl3huwIASkdgwQroSvpNhpU947PZV3llc3W4/d658lr1HJa1a8cjEXeFoJhiKoJv3M5oKT1/dqy5rSTdredgUaKt7Z6AMrYCDRQ/b4NaXXfz2VUSP455pkzPPux+fcUTmPmyiJEicI77CJsUviDOSsSK5QxECwvJmvDz+RyInYG/KGts22of3447a9CffQFjmPAlOZ7yypTHrwkzeXRXUz63NbK/iL7aKfprrvQ12hS1Y2lnhyqskD/dcW29D0oCov6+s7Bmvc0pLVfrMm9fNZYzX8hNfmDqATtLcbMvuOWnhVnSXiP+K2jTYl6ejhOTDTQH+wKwDOhlzvtOevjojva3RiwtwQawPbYQlmMw2XkpkNM3b3bRpfRtJunD95+nD95/lvpXKW2s39HrB6OrtLqW0sbmJL3x5m568HA7bW/10goJJhWNYCX20mgyUouZ90S25zmJEPvQ9pd9TJvVtQTF6LvnXsw8pKWRqTW9tLe/LWFZhE9jgkdN5W+S4U13gZ99N8nxuR7KZ/jlWcmZ9h4urYNBtY5kSTtZ2T0f7f3lLZdbA8fDtDS6TOnyRHOW/+O//lZavLhK+xur7lmW3kg2cDVYVnLKGoepf72YLtJienI6TH/xtz9NZ2k1HV5N0nVvLV30RwLLBgHXlamZvUJdQFgvimklQZuav8LdxajBcv2g4/t1RqL7ENqgeXZluQ6KI9CbGYh4D2c76Id0e3D36XbSTe9HpmnYXxBYRsnyB3/zo7QwWZEDoC9xd28r3T3YSju7a2lji9mIiHu55zYogha4sYEtYNnM2qhoKWhOSwoKqd6qh/b0QmCZYe8K9pZG6j/mM1GWXFtHUAwBMYMbgkepQQ4nGt0z6lvxGXVCzyceSMVyZQX6ML3Lm3ov+keoEOcpRw34UF8Oe3BC7yBVaI+5IvMXFUIygtCSQyDGIDnG+IgUrASCHUZJiAAWnIWKg2XQGFWDUmWrVTsdYBgYFeqqBszn/w76W0OhRXFxdCXjG4IlUqRdMjDleqXmmSs+038HTcQGQedEo7Uc/DpzGwIfoVrfVo1kLraBdlZaztFfnKUAsRozseAZf/wNeHZGvCsQ0nV+8d+zA9PuufLa+BxFFtx9Wha2IvBvwHJOSph+zQp4/Eg8S/e3yW1mepPVc90fFEkPV0raSbd8Rpse4+JM6usNSagMHZqD3QQMOXKK/RiBdNsmRRDmIKodt4SDyBWYTCun+s97MbKMvvYYR4WWgATpBjh0gKL3rQXMlkQDBqhJH2B7Q2qZk3Sp3v4S5NgOGIjna4qe6UwXq8GyaIX1/OcZAZa/NauiPCdQqiLOOvlZW875QVkbLLeDqbLWzTOIW6wXPvehuxKEfUVJmF7wQTo5JpvfT0ON7IPuF/TLvL+z4FHMOWU8yMYW672uCnPDllE7B20UZmep/UL9wqXVIQKbdrKhDS9i9rasTt6ctc+Is6IqWChrV+eG8+JgutC+Y82sF1Gf706wrQdSRh/Fcy77Jn8nAz2fgxg95T5OJcVyQBL2q37OTkIV2xHMC/la7UuAZgN3YvfN3m81krG3joPeccoFLBefPp0QmgWW66pkEwC3EjX5yjNQux7jl0k49QWYNQ9Vz9Kz0o1G8/1FX2Prats9r7Oii7ClXG+cJ1/7xPNnBxOBZYSKYKaw5y0AuJK2tvHpmYUiWY/SA74gtoBjoG6cF9dRx2Kzrq1+nY5iBzzV7ztdOAhbXtupKG/7e/78Gj8GZTzvGjFvyj6NNhu+48R2XGH1JtHugP/mlyuFcsdN/iViCN1PLp03nrB503x9XftZCTiW9ajtWlnJUgGvMyYBvsL/5U+eSmQHWL59D9XPZfo5zAdbNz7//+FgOc60W6NckXVBCbCMUCPUZcCy57yndO/etsAyuh2oYDNBxlToHA/KvrtwQWymWHbsedaA1MOXlwLKz58yjoyCEqKjy0rqM4v80Zu76f79jXTn7pqFbbPSskPuhTTh8+RX8znPbQW2AZkB1zDzYJJOg2W1Bk1GAsvEzRSb1DKBXk629SEUF/asiyvq+Oemc/pP+bOuDQm7FQWvLu5TgSnHrgGg6+ubFSNMg+WrlC6P05fu76b/9G++LbC8t77inuUuWGbOMhsgwPI1o3gAy5OF9ORslP78Bz8RWH5JBbECy0H1aIp9c1axBrpdw1iD5frhzTKY9e/eBpZnLdisA66qadWr1bym1SdYsj7FcfoTwlHo7xmBSndJ2kFyfo92+nxqFesNVK+LK3AMW18UWH51dJn+4Ue/kJR9b2lNhx2BJ3qNEC6ATnXVP23mu0ltEdl6RoHoTopQVDiPnPw3aIRuOGEmb18B49nJeTo+OhGIlojUWkqb22tpe5cZpJtpZQ06ig24xSZcgdZ4oBHD3em9GKnngmrN1dV5Go37yl6jTnjn7k66c3fXgmAI4Ghkk1c9KlzEEFSWo0c39oWqu245yMFBBZBzltABiFWOp8AyB7BxYBkKNc+pZJxLj5INW94RVUY694nlQLSmQNmJsNHoP3Nl1Q7WVDefG/dAerO1PL6+papyVhLt7k3P/q2cRw5UdY1VjzG9M3x2gGLWrR5NYSXwPJM5tcGy9oeUFWvQMz9Lrb1czWgt9+XKX+x1n6VIAMQ5iVmzFU1R/XrOxjowstOJyrKTHXkNGiEaNeo1PfCu3FSBcEfsJJ6Dr6K9F/zW0TtagZg64MufX9P66vuMfVreP0Cl78n9sB6Zwv0xZitGp0hNvF/UzHlt0LqjTxOHwhaxLsCKqpzME3XPrOeNO4EQ621w5LNT7IKdEd/3bOiigh1slDkOoPn2HLCsPVHvn/b73JQsjJ7d2ZWRkrysEwHtvSov1gJj8ekxp5PtSlJS89Qv6AMHUFxqIoAy+iNX4MXOoj2gZ3u4trEm+6sExfqK/sB099pBnXRyzf3PXn/P0gw6tPdb3P+85IAU9YM+PWOPtsBlPvfOgcSIxEis1YAn0ENOWE2NbCrns732NWjtPtMI9vPfUkDivpdyf2H7uccRkp2sqpddsOxkTW2DKqBbKUaXpSnntAFSM7eur38WU61+JlNgplFXb4uTueBsO9MkS1W9supxWmDeOwG2mQ2AZY1pzDR/X39ZQ7uj8t+z9kcdk3Qrsro36NbXS+rLZ1zi4eGJKsvoRCAAKIbX9oqS7ZvbaBqEGJBSHD5Kc/Sh5gXj9VLPA1I3Ae/CegrqajxPX4wp121b3SQpsxp0+ARFANG2XPl3xxiOh2pf1NiOfB4QdsX9zSqO1rs/cj3TVm4WiI3nHM83gOhssDzb6nZ9cvZvU0Jer1dZ1mrOqQDXyZf6dbPs9tR7fE6wHM/Va1BrGgRY5gyi6zNJ5yejdPjCI6NC/4XCzMHBZrr/YF+sH2JN6e2xz5vKNPbcSSvTrz2bnrY82EaffHyYPvzwRbo4w1GspdEQP+lRqNfpKr35+E46uLee9vdX09raQlpbpVXPCUoJw+W2cUcxQZEve8rJm4iPcmW5j4CuK8tUmBWjpbH8OoUmzXCmKBaMTI04KzGO4+TYOf7H/x/Acncv12C5udp84WpHpFG8mhnfKhLN2bPzwHK3sqzGuDw6KmzvAnOjRM3JAkqs8NV4IZ1fA5aH6U//+ofpfGEtvRospLS6kS4zDTuqbAGWbwxqIsM2dbJdKYoRCd1DOcto1kA5jG0XhNZGeNZ1le+1adiNc6l6louxLKaueV3GMDEYfRYgn7UR571utuEr363v0+sAnXkxDS7JDJ+mf/z5b9LV+SQtLa4pkOPwDEfnaXx9kfrD4zS8OEz/4g/+p/Stb/+O+mnVp4sdyJFEiNOUjVlVlxQ0ul/i5NVpOj01WF64XlCvMTSW3f1tgWV6hhckPuJD6N49Ox8k/MHOCJORyT48NC1mqArrQNkwpPURKbh7sKc5xfRi8P0i8lUUIqPfh7to0VYy5cpqowZR08qqHjXhAKw8XwG3yuHKbVVJjUgA+XnUPYJ2aKXynHv6ouqbf9D0kmHAYi5wBoh670b0IwzcNFCOZySBr9ZXCVhLMFhfk51x4/sk9lB6uSKQiO8FbTyy7CGOZtp20BDjMyMQnt6z/k4AmHq9HW21g5K28W6coq67uvZQ+2xKBxkwB2jOFS0nCGIEUg26s5OdQR0vAXFQVKfPv3FwvqduEqB6Jk2w1vTFBeiugX8AkIhALQaj+cjjlH774cdKjj355LkA9OnpWVpdQZdgR9TfeB58rOn+3nvWA0CZc1nnimoRwI1Ks3NZRbegSRrkiqrPlvej9mWumgbg850HWLnVes14QQDleWB5Poj2m2GU3DNY7bgbLqRORPgcFLBcn6OoOjlpQEKQUWYkJkhWEKj08wxv9q5UipNH8iFUCKuHEVEorSL0IvXsZdbP0yPcN++z0u2NjAA9EpV1gDkzUy57kTUh8tNq26sSDDUgOYMsfUYnKVUWbxYNtfppx+yELSyfXUB8i5taAzxdL9Fitg75LDUJrgh4qsqyyDJhR5s+67bNs6mJ5E9nD1XK/XoGc0BA8YFxoyWhVG+w2WA5xMTyZIOsyO+E4KIooLCgVPdSi8lyWu6hWuuWI18/1SxGblWVfRuczv5u/3c3ZqrBTP0z7p0WA41Suhylp08O0/Pnr0Tr3FjfkmL77u6mVLB39pisgYYH7K/MNlALW67AzZiGUOxne/27sdpN+1vXmNuo6gRjiftiPbq2s+wH/15uK2qUpfPvhbZXa/91wUOX4x72Wel/VQUj2RUPRufRh6vxD/xsljXr9mjX56/9oGfvP71vZw93fanfZ/Z5+LQ07K5xLW1uN5jd2jp3z9st52/Wu7Zj+tj/wcDIMRhPR33tMIOSwPLRS8AyhRkqw9dpfb2X7t7dUKuixwBmsKwiCqw/NBtMww7mD/EPZxcdm7Ozy/Tk46P09MmrNBhwTldVBGIaDf3843E/be0spzt8xr0tqWKvr3ms6LKmqrD6tNMVTReeU7RrRewV8SuFFJhjFJwMls8lriuhu4WJdDAoNNHKSMxs0XTHALXdfF2wPA9HzUucvN4OeP1Xxed3bYDuisk72NBOZbkdm89gquTzovcWDftKPctfvLcjGvby1SDtUpUX88ZPxscHFpm+HHToDZZ66lkGLD+7GKf/8ld/K7B8PFxMC2ubAsuLmpuYFQSnFTZmUpHjJhqDkgPZpkrROMr2oe7S8CKIn2eMX/dRhEHpqmGHkQtsNAssy9RmcYGoy9aAI35eG7KbMr+vc81dR+f3Q7F1IrD89Mlxev/XT9Px0SBdj5bT2atT0zsWUJwep/HoJKXzF+lb/+5fpd/9578juskSc2kVq2BgcmU5A7X2fWfV7smC+vWOX52ousx8ZcAyWWjoH/t3d9PWzqaCQ01LyPMdCSbpmSToHlxZSRDBHAQKTk4Qyyn0WEAxFbC9/S0BZv7NwUc51kJOMeoq0441XiiEY3LskwMqrVmuHDZp8CYVjqHC2RUaerM3q0CrGKzpp+RnEo6oUK9nZprzN2Of+Dzwu1kkr6LfGIDXrnemy9A3SdSogt9cR9slN0BTRoIWDLny/Efpz6pnMVN/cnARxqoEJ4WW1l5b7Xj/yQHdNAgogLqcraz4nOnCPi/t0SHFYLvC1FQFqsRDsS1et7oP0rvbz7gE4a4m6r1FzZ8GwhFg+L3bAVNx1s5gF6rv7JNcbFXes9VeCM2AqDyVCrn7pXDunJUf/vAnalsgmN3e3lV1c3d3V0kvABpALeyO1S/5LCswr2jmI2PN8hg1zSQt1xqz7pv7lBiOx6i5dJRXI4Nl09gl19Shwd5kydpBfbG/M0PI/EY390JPg+USJM8MTZszEm8/CyxHsOXXeLIHYHlBtlZKwaj9DwlYBkoExhnD7lkJ34kIVGibQEWzhOugJYBAnJ2wI/lzq2u9DTC3frNpHZ1eV51Z35X3bJzVKuBu+9V4Zq+TzKjXPq9vUFJbvx62Z5oGG+vYPeONgFRWAi4MnTx6J7NuZoGENpht70+df4Gd289tfipTwKSA0Zx8yUJqEeC6nSHmxnvsYozJ4xngO6kEoSkCDZQ/soHQ40WRR5QyArbpvVIHtLafkYjLT7oRiirfj9cw/xd7cnZymZ4/O0pHR6eqVDHZgUTPwcF+2r8LrXMtrawsqC+SMwcQEIU7U/ARubzt63UC7Fmgr1u5jM8p9xktJBnEaom6ezED4A5DwduftZ7//GOvtV/hz7Lmi1ud4npa9xCK5HOAcnnP7hWU9eyuyeusY32t7fXrAuZyFuc9v3mf1was85/+vP3ZfY637Z/5n9cFyz4jiu4ElinMTNLlmWnYXbB8cG8jHRzsauQnNtsMRseT2HYLytkfApzHI/RBBhrliVgYonjHry5V/BmPORe83hkvD8u4Sts7q+nBA0Y6baetrZW00ltUgoz4ezxBADbigjJHnW3liR5FWwV7gN8JsHx6ctGMqsLfkwyXLsYaYNxzx2PSQoDlWMeIwcL6dffvbc/30+7D257vrJ+Xa52dKHKSusRUNVDu4s1mv80Ay0uDM4Hl//AH3xRYhoa9mLW4WmAZNWw5T4mNTNLi8ormLJ9fp/TiKqU/+d7fi4Z9hBDw6oZ6lm8Dy3Fh3YMyfUBcWbZKZjeT7VfXYLl+gF1wOu9hzDZ22fXpzuu+lAyCb6ks6zhmsEzfbJN7rip03ev5rJuru4axBkET6l8OpWZJz8RHH7xMhy+uUv9yki5enlhIgL7E8VlK/FkZpT/4n7+TvvY7b6fxdT/1Vi3Q4Q3nSlZUNWuwzLVLWGrMvLphOn51KsAMJXE5WQGajNbO3nba2FpXtjzDCK3T5eVl6vev0qDvmcxUy+j/u7gkw+7sjbLry4sCxhx6xMkAzGThoGEDoqOfyAff4cjygg1KEfKxsbQBqquCNV8sHOskTZYC7GRHEsAgBx03PbeaplXArz+/HXSW3VB/n4/g3BnI1SAxKtl1j1l3R+WgPithFk6c7rx5cTkntQBLCaQQbovquF/rJFgRhClVuxo46rVReYwKbk31zuDZ69cNBjKo1ZmvUFszBqQ4jZJVDK2FdiAx/XycIGkZy9y3XZIY5fnEHONwWPUqx/0WCaWwG7FJeE4hNlbucVbQV79/bcfawkBRZXcijMOJuj1Vn+997/vSJUD1fXfnrjLKandYsWAXKugxyxsHyfgLqpn8nKoyAXndx6S+Y2UW3J/vtcn3ILAccyXbPZMe7c3rPadX7Jbm+U4HzQFICqugfk1bkNGrWwLdOgky277zXtGLH78b+63ac/MST7oHVxFaiZRsvZrrgX2RxbyoVEDLM2Aeqo3FyvE+90VV3delqpPWq1ahzaJD6omcJbATwKbcdQlmpjxL8418CXkVpyFAFwhHVb31RDpJ63k+vOzhcr4FxiP+zlel645t1fww971mZkqZv57XsLn0ogocgKQWd4l2gTa7p33f88Cy/Xe2iTMrc+Wst217e/1LfMJzzky52MdoijBZIfXS4sKKhOKeP3uZXr06ydUgC1qiXgvVmVEvFtFiRfgdxNeib9lgvPiW9v6+yU9146ZIABP4wxQDKL94cSSfPB6hb7AiEP/m44dpZ3ddbBSUgpkswT2WZMX8yvKs8zrrGm+j8c4KmAtQrhlToeiuaKZ13srz835qevdzL2j0FteAIfzmfLDYWLQWUK6vTbv5NQRwZ9u26e92Ac1Nv1evW7xu9u93DmznTWfd/21AKt6i5eeqM1a/5+d5/3xCs8+o/FQDlklsws4aCSy/OgTYopHD6E1Xlu/d30x37+4o4Rwis/bJAZZDadyJYbXjXLkd5+jwNJ2fjtROeHk5lK9OSm55lCPxrFsLJ+nunW2Ncd3bc+XX1WUgvUc7tdvQfK7MDgu/ZuFSV5bplx5JO2jAjNYFTy+JNisxMZcX8sjUHCu3dAWq9p4mVm4nUm57xp8Vz7zuXu/arPaZ97WqdbFiLUe8UP/dvQ95q9wKs3g9UmUZsPyFg+30H/7gW2llMEw7qP5nFfsWWKZn2bGuFVZrsHw0SOlP//rH6eR6JfHvycp6Or8aZoqtH+jCjMpyd0Fqh1vftAOFEPzwb9XgtgbEtaOvDcGsh3rbYaxCkKZnuWVcqp7lGjTW92Vn66u/CSxPPazPQDvpfm7ZDIs6uOPBQjp6cSlVvpfPztMVYPn0UgJb1/2zlBaHaedgMz1++yB941tfSncOttLlFZVnKznOA8txUHkmFqBaSMM+891O0vHxiSpei9eIGiznHr0tqb+GM6bqedW/Shfnl+ni4iIN+gNl1qGIK+OO6i6blx6/TA0lsAd4I4jD3wGUoaxEYNlUGOl5U6xZj1MI4+CAtFWhnaXUTIBT0Tg1/7BK3NxMM2oDpG5gNi/QbDkvga2ZoUX1zQD/rZ0gIxktADXI8KsqGmSE7UEZDtGTPPuR5xVq2HHm6rPndYxriEDeBt6AOTBOnakuz0Q/bsCCX2yaaQb8Ub2tnk/8vF7Trmq+7AVVP9EpS/YxFGqboG6G4udNzqDtCLyOs4Igg4CoWrdB3jynoGCtohY2IA1AnwW8QpAOp4s/IIP905/8Mp0cX2qO+vralqjYzFLHMZJoUkVz2ToEsDCiooyiLa8BKFOFdot7FquTUqvBcvUQ85gVg2WoX+XZmQESoiGCqjrH8TUNltt7o70qSjTkUXZe4wh4OtdT3qSzrLnfOF7e9PUXANcGbx0AKTXbvAeb0Wrx33EvtLpop3nUDr1riygdEQiR6PV4KFXaNcfL+6EBweqTLEnImP0tFV7hZ7cHlOA8evenWz9KErCxIO3nVqelQpw9zi2vLLcUROyq99xv1fXVtwVNhbFTXVN3G9Qo3p/iP5nZ0TztVlW0AspxlzMD7vKsZ52528FyzH6efWKtCN9mlrRtgYKnzKpxPON1tFL6EBG41CMdrOD6vfc+SK+OTrKIY1LV9s7d7XTn7mba2IQ+aYFGRrtY3KtpapyaZx+xSSTz5gO79gOJYJEqFQE3rR3Pnx3KLwPQNze3VFl+/NYbaXNzVXPYUQpmrxdBN9+3Y/k55/6G59YFcxHT1E9hFuCzL5n2R7r3SpS0fl15XjE/OvuybNcbIa4qSVz7v1k7o7m2zj12/UQVgLTeZnpfTie34jw2J6u1/+se3dl7d17s2d4nN4PlWZ99u01o267ue9wUn7/Oe3e8yGuB5YvTUVbDZvxfoWE3lWWSzZrI4kQwfcuwXmN0JIkl2fyhpyNQ1T18eZrGw8XUvxqrwktsO2bSS56hvdxj/BSCeaO0ubmS7tzZzokx1OXXpTaP6K4/08+/YU7GSEPFBFbCboPlYTo5OUvRhucpF9YjIWY2sylPkWn11Zf4TWekA5Zn76TZ3/2nBMzz9kHtn5Roq4paNUju2ok4SxHr6H3Gw7RMMmN4nt6+u9WAZWjYC2DhWk+F+JLKclS49AYVDfvVMKU/+e6P0ulkJR0N3bMMWNZs19yvchtYrm86qlVx4e4xLT3L3YxALMyshZtlSD/9wyvzhWvjGBWzEtjWWStvnADL7lmZFviK6/v0aq6vt119r/TLXYueefjiPL3/3pP09ONX6eriOo1Gk7S+tpYujg/T6lYvffVrb6UvfuWNtLO7knqrKY3g6lNUnAGWa5osVxNz5QAhzHeDfn18fKp5dddDBFoYSYOQzaoVsEcAYujVo9QfMhN4nKB8GVwhVkT0uZB6Kyvq2YCOQiabQ45aL1VlKmGo9iJ44uC80GljFA8rsKTSeAmsgm4yvYq1M8oGQ443qMcd5chGDXMaJM57QrH/Zu3Deg/HPtf+rqFGQfZNZTQAZd511UffNnrD+6MG+7Gfw5CgQluNNm32de3c6jPYPY9ttdDidLu05NirEVgHVTqUumN+c3N9FY3Os2ajul3YJxEolqpSRdWpRm6UwKpGCrlPW2q/pa981p4JoDgVBHm1qj/NqjWQZV6SIZ6Jg+LyHrZBdmFOdtDfOEzLS6uqLhN4v/fr3zQisVAAACAASURBVKaV3rrA8ubmpsdhLXr2tHplM3hGwEtzURHI61GxAoTVnwVQ9lfZr/5cdeWosmyaYpkhSsDsHmfz9/mfWSQ1ZC7r2E2kFNvpu+QaEOlwf18bLMca1OtavXNOkAjq6HrawmhtEDc7EBXAzQmPbMVLhbhZG7h0/EeA5TxuRkkaRua5omg6tp+FwbLpod6/uXUx99IHkHIlOq+lc36t5zE/2C1r0vQcV5vX2DQ/lRost62Hd7CWrUp3VInCev/OtnnddZ1OcsyyX02LRt57JsLWAjSRPCjgvQSThYXmmb+zvsr93AiWQxW/BfbKPUXyquz/ri+IsxrnoX6WbqO4HhNg08bEeKZX6Z13fi1F3pUVRDgnaf/OVjq4t50O7m9r7vnqmscPUhEr+ySfr6ayHPZwOkHX9T2zYideQ1UGptfx8Zmq3c+evRRw5rru33+Qdna206NHD9wClYN6gn5jUgxEJKOzHZhRBKgD23mxWddn1nZ2HliubVa8xmC5rX1Rf6Zta05kxPzqbAFrsMzvRLL/JuBWf2797+71d4s/07u1TjRM26nW/TW2OhJE8bvtZMW86464o30NrweWG4tTz6qdc/psfqYTKLPio+4zuuEtbzjrigQr+j2xwNgjTdU6OErnJ4N0fHQhdtbVlUeKqmf5YD3du7fvyjKJTQFX23GYFPw3O564F80QqsewMU5PLwWWGdVKlZfb7Q+GAsxcC4AZBhLTWfANUK9haGxurSg5dvdgN9OlPe2FfWI81O4xVnJV29Zj/mCUmYY9EFiOyiqJcOJlF50sxmnz6GRs+/zFOSnx56fHTt33/PRP7qbfqPdP2JHwR7GPsWHy/JUWTDdO6+6vWWC5N7oQWP6j3/9mWh2OVFkGLC/xTJqwEbBMxzLcfGICKg1LPdGwz8YpHfapLP8wnU1W06vRYhovrwosx5xlhRA3JxWnKlJhPPisUEmuK0a1sWorH9qQzDKm9UHuHtR5hzYC08/as6zPaYKNabAc1zTL4HeB02ffZpZnIIg+O+mnd//xg/T0yZHGQUDXkPDP4iS9/YU3NGsZIYPziyPRvchCkfUqos+mYdsJlkx6qQDmkTLMHT2/0kFlzIRGQKEIOyZDRrXEgjcMSRdYHlhNmcCDKiDAO/o/eivLabE3Scsri1kcJ88k3Ub6HpEEZ8acUCl9pz48nnGbo91mCV8nWCiBdcmslWdwy4ae8bAKGJxvQGaDrVmf33aYCpxa5TFfXzh/48pZYMDV21kBb+OA83iLWUDnpj3a/dm8nt1i3NwPbyAWmU2fIIMvB14O4hCAM2tFM2vzl9ev27vi6ufUs6vUvst+qNYoRn9AtVmaDhbKmpU17J7nsEVFrKm50kaFnXUK2mhNw62Nv3+rCuSaxICvF/G7zY1tOfjlpbX0m/d+m9bWNpVlRuCC63fi0lQsnCYzqZmzzr/JWpfKVwC5WEdrVXAOUcZl7RlVRjLL4kKMd/O5lq1Xppo1p1eIwDmr9jYjWgLw1AJWrLH3cB08Sz1aAnfMK/acZ79ftEuUtS/tDmU/y1dha2hjiCy8jFWcBwcE8wV08spnRkJUgptAWdoIHudkti7/zvR0zJEzBWkMDTx6uUVRxy75meDfQtQpRgCJtq4z4ERJDZZvt0HtHm7e21T4rN6bKxOSqiAVgZJiaIvk8+XKttXt9buKu9v2IxK8cf7mBSDFDswP+MOHFw2DYiNF4M9CKp4z7Z5AsZiiDznP+w4/FOP3WCv2OWvM/qpFcXye2om1CBhr2u94kvexfEzZK5GwwqcVVWQ/nXruePNsm+RIqbKGGA89jIDlV0cX6ZOPn6dPPn6hVqReDwaWK8v3Huymg3tbaRMBoA3GBvoc8B5eB76mpwHYD7R9zusGvX52C0p4Hx0dpxfPD8VSW1/fTPv7d9Le3q6qVIBljdlTVXncgIeyjl0BrLaDrK9n1rXd9vNZ8Vs3kG4+sUqydoFZ7UObHnj1oc7vWS42vkqgdFvtmvGEvormrMzLz7WXp0qWthMfXG+d6G77sZwYrITvpt62843wr42Xalgcs9pAsm3sAN7afnffZ97nd8F+vUbevzfHW7fv55wozWDZbwcItAYT9o5iEkD5+JBJBvQbM3oxiTWxv7+W7h7sKPHsaizA1XZ5NOpLa4cvwDJxLmD59ORSM8np919eXFVSmeKQ7PAS4pr404UsJMb7mGqNgC3jGg/u7amyzMSX3grTXvJozMxVlb5PZhu5S9a0boPlsUZGihVyeia9GkIrik1bWxtpZRWb4Yq4E+SFaZl3qP4q61Tin+4eue3ZdJ/lbXvws/z8tmtosGxVYb5pb8Yp014eD1PveiAadlSWAcu7gOXIcNdzlgHLzHpc1hiLa3W4MzoqwPKffNc9y8cCy2vpvD9MSysrDgT+B4BlZeCzvY2HVQPqWQYrgln3qmahsRv6jroPKX7fsVXpSWgO72vQsH0kb5+zPNewf5ad0/kdKAGjMU50KQ37/y97b/okWXZcd3rskXtWVlU3uokGKJFGUQRE0igNKWlMH0RS803/7JhJIm1mtFASZ8ZIAiRFcQEJoLvRDXR3VeWeGXvE2M/P9ffue/FiyeoGNRybLEvLrIyIt9x3r18/7sePr+yTH31mrz+/Vk0DznW3a88vzu2DD97zBYlE/s3tG+8pR29fFhRZYAX2U/Y8OSlhpOTsRPRG4JRs1/3dg40fkc9f2HxKJjtljlcYBWTdp05TDHEENYjXP756OPTDng0OO9YbdH2x4+D73wZljzhvVePicxxrza/z68lpaE9d8OsMskjv7P+AonXRU42HG9e1TTVrsaMUUf2pr2+32TH8uRUqsZuju24sMtGrAPwxX7cbqSpALTfEel1mOFKlqjdAIXeyQ2E5bkpgWdR0HOOcjbK+cdYzWfHsqhtAsUkUl63IvESO8prX9Wdezyyvb/B58KKaEQsQw30QJCqBWDjzWVAq0blVA1396vcHXk+I8M7V5a07tIAttAB8/aZ2aq66zJj5hq/vCDDk5rEYfwJQraBWIk7C9ZMJAzSj7ImYycw3e47DGh0eQEEWJdMBl19uk2dYfQY5WAbkOmV5tbSO61WEiImYJ6E+qoAqgYAIGFWDP64m6n0xy2eQr8F15279OiVSJnaJPivnWS24VGYQIoH8Ts0a10RruTaOFEJqabyZy8GCibImHZN6MwUjy2BAbHp1Ne9tzmOujq854qs41/sgM5HsxhKbnNmPnAnCfWKfxYxKTIt0nJjjESSJ2Rjzpsy8hcL8ZluZ25Oy5CA5yUtAu5hBmkPR37vl48zco2UafURFg8QplJgde9tg2C8cQ41FOl5NM0LrUM++DpZbbZWBlWA5avXDRiRAn5gP8k1Kxk70co/9qZzL9ETFvg9c/OeLz6/sow9/bG9e33hv9OGA1ormtcovXp7a85fQsDtOeVaAWK3EitaBG8FyNYC4G1ykeZPGHGYavgIZK/7U6w6s39f4irFCJCq1i3NlXY20gNw6464+E3YB5HyNNr13p7Ocg60sUJaD5fK4skkSuZTZwFcpy1Ca7H96b1YiULmmrwwshx2NjH1Vz0F+TbIZheBb2IrdAf7NQYn1YHE+CrvGf9d8awLLdRu92Xrsk70sbUcZkISxpCCA+6LTld1ej+zm6sHu76YeIGLaoI3z/PmRg2XKDrzlaFvK0sx9kknMf94LOPX9cAxIHbtQGBneXmfgr7MPu7L9YGDdbt8Zn95ikEzwVCJe+NwI+MGaPD4+sHe/9twGQ/M1T2Db9ZtWBKTKclSx8BQ8C4Evgm1cz8PDo9tvrtuFAo+gdmMzdP38Xfoi1SCrnknyDQpmW5mhrdv7L/d8tn1692u75l8lTLsHYP5SYHmxWnrrqE1g+Xd//zueWUYN22uWp3Nr93oGwHaY4iBo+2ZZX6j8P88s5/WGuXOc1/blZyjBrhbDU43sLrAcNOxwGtbrssJRWa9ZLj/TPCa7Hv7u6VO+A7A8caXpnrVWHXv96squ3tyovcmYhd619997195554WNxvf2/Pm5/4SucX9/Z4M+jm+abtGvt9aLr3Ryyz7Mi9lSvV69lcqkoIYoI4DhUC860UpiESpzoPpYMsk9O0CY6LDnYBkHCBpp0EckerCyxZLMdKl2Xdw9r+N8pixP8+bYNJrVjUX9VDe8r+Gl8tN6sRCXznv1PuEhrmuxVsHypvmS3288o3wTapqH+kxW25s0A6qbVza/GqO+VaDs7Fd3GCJ7LN9Xzz1qNeOYGrM1BzqLWHjP5wSWIysb19cElhs36+x4ldczsByRVUBfXbk73ywCMOTHaQqAcTz1qq5mteIeAvgrux6Z11yIBtBXq3dNAlFkNMn6DAYEuVbW77FBE7keF5uhwHEZrMivseJoZa3OHPB2acEw9owytFGwN3SzTntgt7cPhXovUwchsZMTNmRqqafWH/RS/W4JYkvnKEocAmzont2+O1heGmCu631R0+adWlYxbwBHOBmRca6PKzak2+/Ysk1ZUJwjsiT5HK87krUsaqLiJ5c4U8+Hdi3gxLXMZ/SznNsMvQUoWp2udemXiZBaTxT4yEw49a2ok4+a98TcqbSwU21ctfXVJuNRzTwVczQDy1pcOP96lfH1uqugnyZF16jzR5wyUXQKEKlWe1VhzeoV1e3Hbkddn09iTHFtBGE9cwsoFFBWIAJ7opZpiOgw5lAOZ1MokW07Ojq0k5MTdw7Zx1Y2c/aEzztXy5ZYXb38KfyKnK228BpzWrcEu0XMqvisqJERrNFd1MeH0yp4oMBBEVx2MR72qIGLCn36yef26SdfOBuLMgoCX+xviHtBwX52gZBW11s0SShMegwl9WtTZrnOttkNMHLbULaHi/1Z3QGUiKDtGWCZ38nC00pHe0geXNi23a0HrDa/+6l+3NqRMvu+HuSszj/fu72PPQElfW0CfgE28n0r/KYm/8H9y3TQTWAx22ULHyz2zNgj68zKKDso+vEWWiub12Dc02bQqrW5z9dTnmW+h24b213n3QbG/TX2TB9s1fiXGVPpB5DEgWV552CZzhKAZbLABN769uLFsVOiAZpeO+zdUUjgqbRGWEUt1hCjJWgNUH58oO45Aloooy/chz05QZR2qMzv7YNnsUksiTKMvcOGtFy1GrB8cEinCnWswBZBAScjHKye0ApSCzk0EFCwl889Go3dPLD3wAJB0TtaQoauzzpYriUr/n+w3JhZJpXvSzjPLNfB8qrd8cwyraNQwP53/+WPvGb5dt5RzXICy9DfMDYBljc5k/XFkC9eFbMnkZb0xtjUWJhN9b75eXKaSv08VcPWvCR9o/Das7Sdp1/eBixvOl8A801GocmI7QuoAcuzJZEoUT9cafpx4mAD5w6V6n6v66q5qPKxoLTZLW06m3hmaDHDIU1R9KiVrNUgltcoQOSAOPV3856RE2qU556Rkmq2WjyFc4yR73R6rrKpqDVguWuDg75BhXPHt6uMWEEZde4jIDn6IJdOt3a21JvOWz9UHeCc8lo1tg1R1NQ6KX8+hThPDSzXYLacJ8YzRbTLc5UfXD9/tZRA3nlOF412V7qiOnMiXz8+vinwFM+oLkZTrZmCupqfvxTXK4+bbeNZpqm6uZfHKJkHqm0ta17DASmFSMqxKNWo5RiUits58I9z5oGBfOOt97csrjF7UM2bbblhiF6oD9TfG/O3/tr6+ozgH/O/mhWP8a+PrztgqV2bjqf5rmtJ45FUmjkGASivnUzq/U7BdQp6Fr4p6slKYTu3kalPclkznj7Toq/rwsbjkUfDPXI9Na+vpNbyxz/+3D7+6FOPYBPcOjk9spfvnNvLd55JZXtAsK2MXFeDNrV53uSMchkx/KlG2vUNFrTYmXrmPAJw+imwjd3CMekPu9Y/7FinB2VfIltluYacYynfpmsp6PflbI6yV39Oie6Wkt4Cb/OFX8vj48iDE9hVToNGQw+qO8JpzowZFlF9gdV61jUCI6pFLyL7Reu66g5RDSjJPucZ/GKuZll3bImDtgRmAMudtroFBNhn3mCHyVgCPgk0eIZco2Td1CrFg1ZZIDoCbapvrgXMtjjb1eBJLmSDYKT2CM7pyu9OMYQVtfDsD2CZIBGq47oWskEIPx67c4u2BXWAVAn43HNnVPT2HPByZ3lGOEZ6vph70D/6BQsglvRt35PaEtzS3BYY53etc7I6wRjRPPPzsie1Ok7ZHD0u7LOfvLZPfvS53dw8eP/kXpf6SAIsHa9fDLCM40yJlOoltb+9DVhu8jXqoKn6nnxuls+oACPehkfaMnH/sRYb46lNF7Dlb9sA0b6+UOXwa/ux7zJrBJiIqa7HxIv804asXLl/wTBp/EoRq93XXw0mxkXm/m+A9SgJqPra5d751Oeu46axCQuwZ03yvo/4bQB2fuxtAQw906glCUG85EMm4UjV5i/s/mbs2eW724kDXYLNCGM+e3ZkL15Aiz50BWlnWrUUFFKSxnwfAChjl+7vRh5Exk6xhp2B4eVjM0Mn5OyMLPWhZ4Pv7x+9XPHyzbWXU/EFsGXMKX169uzE+gNllhG27XRWXvbAcbA9PndSZwpll7GRMyXDnHVDSWwqYTyEEUJHGWkeBGMvyk9y31RzMjLLJQ0/5lmM/+65uzswt+882fS+puefX1cI3NZ9xLrPFsffJ7McNctrYHm+XHhmuZei/QGWR6uW1yz/2/9cBcuP1LN1u14r5nmjdRvk17VtoANAcl4lNKsOX/m6HKT6V7yeO7P19+wLloOGnV/z3yZY3jRJ9pmoEtyk/7CSM1A/ltR8zXB0qAlsW5cF3cPBFF2D4MR8IVoIxqBT1CcHYM6Nf6IoRiTZHeMQrJFDQvQNRx6qC3WPTsv0QAdecKqDdxoizgE9k3vu3OAf0Y+UNAjPUxuBRiNU0kMAKrIS4YyHAfbPNIDlclcsN7105Gy407zy+sH194mimzn8xSerW2tklvPayPL36qZbBTbpgBlQLBzizKmPmtzckLnzO597UMLHOAMSkbkTBUffUf+ynkFNAYnC2a065M1rr9xcA7CJIqTskOjNbqoU8U2ALyj03rIoo0nqfRqLukPH//NgwZrhrG306ShrgfJ1EJzGfq2lVDWQUBjYGo2pat/0jD0D6UEiOew5hTy3RTF3dU0CzLr5ACFZDRlqzW4j09pMYBFASdapHhgpN8HyOarmad0d9FO6EvzUZnNKMnreI3IxR91z5UIoP/j+R3Z9feeZPS+N6LZckOiDb3zNSzkO0BVwuwL1q0rlLWuQNS4xFyvZEijfk2WK2tN6Q3RQ7o9zEjmPVnY+3xNtF4cDcErv6O6wZYMD+kejccBYSt9ALa7SXC2WYfwSc1R9KF1UxVW/Ow7UV4uWKHeummo2ehh5wIAacb64lx56ENSW9Th/30EcAF7ZiZTFSn1oqza+BKaVwGD1TZW1EHOlkeGUsplxZ67gmvrLA/T5LNlZgqj096Vqh8wHdNvjk0Pr9lueoQ87IvDHOJRgOeyz1q36P5T2qAk8lzdTzY6V9EKBylRSTaBkYd5+BeV3uizg0IZwTow5AQgcQhgO1OfRWhAFaS+p97USNcZRDqHa7LAt2CXZE43WjH0LeqXPraV3bOC+qYUmqOulQcOoIda9RxY5goTBlir3JofQrl6Lc01tI1nlz37yxrNSg8Ghg2WuhfrCi+dktk7s/IL5TOtE5keAdgVw9BVJhbAP9T2rNoGe+N98z4q1G8+7KFPIOg5sS1Q85dRNTm5uX/fxg9bOl2WYI3iiESx9SbfDwXqrHKBuK/O5LltRBDdTACu/xk33s2tMYv7E+xS4KQN95V6ea8rszgjX99Q6eA2wvC1gsenaw+bvurcv8/rbgmUEvtT+SWD54W5iN5cPdnsztsfHqdsbgO7Z6aG9fOfCzs6PrNfDX5mlEqNgaVESQq/mhX+OemWUsLEb2JYAv/g1JKMAy7BfsKOwLwHXb95c2fXVndthCT4qOcL+FToFR0eIc8EsYS9jr5UvxV5IBhuwjH9PiSWtrzg2c9H3voO+C5QFUA6wHGyXsH96Xv6/wqaUDKj/d9Kwc7+3yRYsUmeRmGO71t8usEzrqFDDjnCCNpCVtQDLLrYSFKKUWR6RWZ6a/dv/8h27XfaKzPK+YDk3ePVFVTpWyhzmAl95ZrluQOoLfZ/M8raF6tS+DTXLcvrDGFVBRGHQiDYnX38fcP4Uo7HPJsG5ySwLZUKdRDFPgjSrRaJneUQcOpXaxlBLHBFi8WXlsmszAXjHvUa2Sz/DES/rczWVlisJeJGJgj5XOP9ZOyao0ix4njvRdGeXtZRRjlppLYqgbkZDrqwFS7rCmBO8n/sVpq3WZARQq8y7TPSpcD641wIsx7OO+43sXvlu/bYOltdrlsv5Us5ZHbc0/vq/xHjiuFVxowCe5Wcw3NCKABXKuMjpLEV7WD+hjOwCbx4gwYHPs9QyjB6V87rVwtQU97d5PufOsepoBBQVhZV4kTb0eKZF/0JXNFddTlnbR1Zps+MX15EbzWIdFWA5IqVpHBvAocYwzePsEeZZ7RwAaJ6l9niZAFl1XEr1VQWOyqxyLkRUX8vr4L0697S5aUWqvk7zhuPzTB0seya0HpQMUayo8a3Ow3oWmsDZbDGRANeSGksCL127unywz358aT/60U+cDsu9eRa5tfDNHbD8zrsXLpCCSFcA5vJZ5ZR8CZxE8ECgVw7nYrayyWhpj/dqLwc4BiwDWAkAxZxiPkVmWSyUrgDNsGfDQ8o5+g78uEap50u4rQTLaXyz1lIFXY+aVfa/1A6KoB/tQdw5Stc1Ts4JT8TPn9YUkeLuoGODAyjBB0mJVP3iAzDXMze5/Sid7s07Q7n5RzY66xefgj35HMYgut1bAkA1hozt/R2tTq5tDo2/P/Sa2WfPz+3kDBEnUa+VvVWgJ8oKYk1EhiLAQtiUtchULfMca4Ljx97O7z4Hktr6bAK7YeZO6NXlvYNl5mKIfIU9w/klyEoWBrBM4AZ1WfQ45G8IzEYQifEVuC3Hl4Cuzr/ydi9ksx8ex85iuLuj/zFtXg79+/Ts2IMw7hB7tYCCMHH9OqfuK4KaYoOzL3Uc/NMuChVsehnTcmY4OLLh8MDfz3wFLD+7OLSzZwBzOkRwL3puIgpnit+hQl/Zh+rBiqd4GaX9yPcY/S67o+dWUvlL3y0CQmtb4pMuYBdI28cP2nbCbcf3pGSlD3LaGIqa4BBHys9QijGWgeGqHc73qjj/rvto8nVj7cS6iZ/5Pe0av7rvXR+r3D7tOtaTHuxX9Obt1xQCidjE6Ece85aEkPYZwPLj/dTubsbea/n+HoaQ9tTzsxMX3Dp/dpRKIPBnU8soL5khcNiyxwd0eqBU0wZ17EFU91/dJonZhE2SzRi4DQUcw/ZUT+Zbe3gYJaEw+Ur4wqjfo4IPWAcwEyxTn+SwwxLZxLWYTRe+PwKUyTA7Q9PBMgBb2WiepxS909xOCZ98fReJDPcrSs2Wuo+1a87KT6kHl76iB58Os+n4cW1l69TyWratj68GLJNZhlefgWVaR/3Of/1ju1l0VbMMDZtodbcrFcotmeX6kNWjb+GMliqP+kQOlvPIWvPnqwqrcc7coc0HLgfbOr8AYg6M/bMp+rINLPvn2U5+SmBZG/H2yCHn9j6h7hyJtuX1aDibqE8nEKnMCYYliQy4sxfHL+SxJPRSoftx/lJAp3D0oh7VjzfRsK+gZCqD7GOO/H7KenIGonP+fKFauzT/XPS/lai7Wnh+oII6WVJhSuCSj4vXurlKYOZAJkcip2KnC6zSBxN9RwIqOVjLgwMpy52VEdfBckSnY+6VjkY4cAGQw7nQMwUEobinyJ7/JaRp0/Xw+VAnF/jEgUJ1EVDBT8DyKotAM14SkxI1R5kuDK+En5Sp13WUYLnsMxoU+4prsDYHU3bJ14/aoxBlJSuoKKjuRUBd14JRZwNwuiQ1wgX3ls9TK1sFy03zvgQNmXH2X3MaWnLyMlXU8tlrbsVQB3BWnVjMv6CllRmEEiyUwiv5HHRzkWiZkdmKe68HHPLNqLR/hdXKhz39rrkTx8V5isi037lHVSMiHKAg5l1slvW5rXHQGjUbz8Z2cHDozBAyyvNZxz78wY/t448+877OnnFe0X6q4+Ik7c7cqdjf+OZ79vz5GZ0ni41daxiWSKLjpyBOgGVeiwAP8/fu5tHGj1BuocYhhsIcUuZP4kYZQEwjEpkiLh9mCs7CYVByoaIN6DWtdhzUf5UZuWSsgwEBvc1r01Djhq7cl4LpiGwjIH7uWQSU/3F6XNSLYF+i5jpoJIPdb1kP6tyBFPzVuoO5rwBV6YzWa0vLAGT1wecB2twZqVJly1mT1dwXlkSlKRJvosXIgztrl5c3TilEiXkwOPCMimc0jyToxPrlK+pyY25H0Cjq3wqGSlKRXr/+ct+qM0PCeXcWxlxKtQQlbm9p60LWZmTTCYtKmX7mnjI41PJSz9eywQAH89DrfY+OEccJgKz3lrRpjXGxxlNrIf7PPByN0dyY2+XVjYPl0ejBn9fR8YGD5YuLc+8aQTZbgd1Yb6Ut8XmRqO5F5t9F8sydcsAy39wXmfJBH7onKt5LOz09tIsXx3b+7MCOTlCyZ06Hkjr7J+toU5/lpnXdYEJ2/Klkc6V9KRgv6Wc8+yhNysFyZNm3itY8waFuAna7fKAv46yv07BrYDnt07KXaSdJZVPlRpInVcrBDlu/6/rz1+v+aX3tNIHlpz/x+ieyoEfDs9p0/V9m3L/sNZfnjrKbdbDcSsKVXD8gczJaeMcYVOl9LY6x6Qs7PUHg68zBMoHgbk/ile5SLjFwYlvdk5m+eXCNHrU+FVieL6duHw6GZJVPnM4dwlqscQe3o6l/9vYGBe2pl5ZAqcaeks2mZvn0jLKSw6J+GaEubLIo4JQ4rlJJirQz0NGANUjDpAAAIABJREFUrt0fAril+ROlSNG+MPbjKgjOfaS/W2C5PhcDg8V8avIR6/P0KWBZG0fJ/CszyzWwPF61TGD5T+xm0bHractWgyOB5U7XqPfp4BhtoGGvLckG4CdDXK1ZjpurR9pyBzXek2eW66C4aZFvAsv5pf1dA8vIBmBEXZ7eFTQFsMi6ulptEuogQUWAw4VokvorUZny3rWI0paZOetBEc3AewomKFspSrdH9nxzjxpGORQLai3d6dGmIto9CFdZMrWoKZ0PKV9XMwQujpAutNigHS2oZlf3XBWOiuxmOQ+z7F0C5XLKue6IRuYZPh1PtVqVnFwJrousfDga+WaZ0y2zTGGc2xnKeZ/l2I0D9JRtvAI0YCQBFVBCvX6SZ14o2ZYURECE1MXluJOF42dJ9U0gzI1BkNPqQDOBrURlzZ0kpzN6JrktkDWZCcCP6Sko55GaTow3WSupnGP8ARDMWGkVODhfKiKszE0tOJQ9Uxn8Wn1YJdPiW0P2bGoRzzXZ8wysBB2vVGurXEsOmOsA2KdhyirzU4491M0QByrpybF5FUDH73dHQCwBTt84U+Y6MmfSfMhZFdn9R/YujWkO2opZ2jJ7HD3ayem5MqkPlFN07L//2V/bhz/8iT8bejwro03Ag9DO2I5P+vZzP/dNe+/9F9YHmKYoeAD3UgRJ1NgA+1wKc5YxvL29tc8/e2Pjh5XT2wi25BSxoAN7L/BUWBw1e1H6wfko64j61eOTAzs4QJFUgDmUTatjnAB4gOUWThOtE3u2mNNKZ+rqxbQFwalCzBAQKdCmrHLQUwWW6WGNwyLaLlQ8X3f91Ne6mKMlnTMHBetOZxUsa77FXC6frzN4kgii26jsXUBlb/tFm7/HiYM1gDI/yTgDlimJgR1wfNax03Oy8ojHxX2qDo+Aq1gACkhFaYf24qQgXVmS9fmcz8dckVp9S3EEfZxvHu36Shllxp69pN3up3o9OcQEH7xneF8qtoBYHEwUpNWbuATWMb7BYFC2t9Tb4P+jsWoXr69G9ur1lTOuvBytj7Isz7Jvz1MtI/bLW7B5zW4eAGFPLcFy2CcChtQrIwREIIh74//sj6wn1eUvvPb/6LhjZ8+gYBOMIkulEiaOEXTuPBOkqbDdZuS+Ut3mVP2yEEgtKZgau8L9LNhBEdzL/bMSLO++nk0AaRPoarKzdad4+71tOmO2R+ex09wo1j4qG5vcnEIsL9ZzKapYv74IdG67kvqel4PspkBTbu/3Of7uUciDJM26HduO8eVB89vNHZ13G1gWDZs17W2fpua23cHyzcgZU/hTw0HPnl2cOFg+OaXbg1qlaV8HMNP6zbwsiXUMOwRz6wy+XtuWNnOwfHQ4tIvn554dFqtICStPcIznXl5Chhl7wHfaypMo5MoOD/vOlCEACD1bATqVBeFfkR3Hx3LbMZftRUOkP1QiogDLG0rLyuf0dwssb5p7hX2oBXiaAHN+jM1g+cT+5a//kpU07EKlVh9nrw2Br3aib6ENOF11DBr2/crs3/yeMsvXU7NF78Am0Gm7vUSjovXHbmdv82ITRbjeZzl/fxiMumEswXS9pqTqdG+KjIUTsiyoeWWd0z6Z5diyCsJw2mF2RRJ3G6/adrYtu+wgTgA3JYqUlUngT2CvzFw65dfBpaaMwHJeyeOjnF3A7mdbbp7x2WqWsL45l/RSOYH0jguwqn7KKbObgA/Xqt6bMmAAETm3KRu4dr06bjzfkhauCR8RcmVJVPMc5y/vRUbWj5FuR8JKQXcWbdHbZa2k7u3G0dv+BGiV06G+nMpqiR6TriGUjxONPK3IlGEOYRdlmzkGWSKMJd93t/dJCVmte0LxVr31uDZa/6hJPU48hteNbzdEKzSWqwQgFy5qA4VfgQtlYtIMT/Wf8RxFkeU91LYifrS0u7uHQoyJyehiVJ2WC/EApDD+1OMgCgXNUAEyZRCdul/02I1MkIB0BALKtR/AMJtjhShWGeGPzFJZ762rj2BZ+XpqWRQ0/rQ+Njkw9UBevC+cllhrANs8u7Vtze+yFzmwqh+nZIfEK7UAQe0DOeUuxkOKtwMHht3ukV2+ebT//J//wG5vJjboH7tzD+Uf4IkY0d39GxsetO1b3/4Fe/+959bvA6KiFlX2woXIko0JISR3/Tui7FMbOnoc24cffmLjx5YDCfWilHYBtHABM2XVBgOECTseDGS8vJVQqqmNrCPZQDJ19K2ll6X3rgQwF3Mt7Qt+DNkq59G0VfsvGvrKHu5nnlGHdoeTw7qTQGG5zqMtFzXLK+q+01qhjjraayFgSBbUFcx8jpY9e/VY5GRvYrHlYCFsWU4v1jir1MHZONS2O1V/7swiji+BqZm9enXlisxQCDFR0ID5evnuMzs+79g7X7tI1yJGCM/bW7gt6C0qTQrOoTreYVGjLhaQXhNQzMGy9C1Uc7ty2yMdC9Y4kbGe3d+OXMjr8rWAPBllxOVaRqANKqOuBYaA0+o7SwfLJ55VPnbHljpfbEsEhikLiLnN+ADInWXV4Zh9r/cjU0N26IsvGBdquUe+LwR7gud2cNB3ATFavEj8p+1iYM4YSKyscGb5gwLH0gqZuVLt1B7uxt5aESedeyI75PTNNlR9nPRjOz5t2/EptllZHs7Ntag+Hx2BtBfk7Js1OvbmdV9PEOTgRvaqZDxUgU/9mE2+QHre6/0XC8uT28gmO7gLbDXZx/wz2z6/07ZGj/K1RVjeew6UY16V+5HaG0aQKexXPVizy/7n67oOluvt2/JShtIHrp5h15jl787nR9NY7jrWrue37d7LoM9mP3PnMyRb52sjWyfF+lCJGl+Azel4aTdXI7u9fvQSCRIPA4Qqh107O6Mc4sTbOoUGAraLgKMzjB5nrmzNT/wk34+8inBuBwdkho/dLhGojRIg9gn1eV7Z3R22Tkra6BhwPcHC430EotFfODs/cEo2+4j891DiFqU7klHMi2cXp9bqzB0sl8mQsiNAde3Vguq+D7InbbMBu9mtX+75b58d+Xrb9E4wTKyZpmsJPywzSKUeyHxq/eXM1bA/uDi23/wNwPLczoddERa9xjPtazlYBvRysvnKKmD53/2XP7XLqdn1rGXL3qERIG13oeYpu0RsZZcx2Px6AsuZscod0hisfEHHsWQoQoRJIDBwZUUzacPJS7AsjyV3Tv7OgOVE4i2ibE4qT3TR1L9UY6cspRt5x4yKLgnD7c5uNQ1hjF+dlhzvXZ+4+cYa5+RqlcUo6d5JVTQ5tDh3ADQcp3DaXPAIqf4+fTbz6686awLNOc020apDqGZl1mnMLMf7dDc6Rh5BFtD2Xqzp7zh0Eq8Kql6i9/vthGMs8R/dq9RdS2Xc4umkv0V5gN6Dc0etykNSWOT3Tgsnvm/dthQWcd5x6qNXH9kRsiLUtOC8S8xIAki8HxXYAMdBoS+ze8ooYfgF8BWEiNYugAsyM7RiuLkh4jrysQqnlc/6+Yc9dzxRrSUDpOvQMX3NVhRfi9njZQUR9Kgaw2owBwXcyGjGXMidlXIeao3rWLVsQGSWMzuUb9Jx/rqTUR4vWq1o7uYOzdvbxt0bSYD0/J11R7LibDRkpaCjDgeHdnV1Z0eHz+zTTy7td3/nP9lweO70s8PDEw/MEOigturu4bUDlG9/+xfsvfdeWJdsGIJ9KePqszjr7ehgGQE4n6tkxwFwCvpQEz2ddFxplOtg+EsmhJgJXtvZHxS07BD/AjBPRmoBQrYXURRobGQbqWNFVVhgNbVmCoe+UrcM1VUUa0AaYA0BGIClZ5gnc2/TJScY8K2SAr5RMwXUzxZzF0gDeBDIo32H2nj0Uv3pPLUjCaVmbEneEmh3ZqXuMJZOkFgNqo+XofLSjNR+iYw9jhk9fgHKlMKgPM114qh+7f0XdnCysosXp55plmPecnE1xvf+/j4BZzEYqMums0KUdxS2TOHaNA2zshKnEEul3AWvCYy3CKZRr951p/XmWmqxBCiwKZ32gfYEE+NH65uyHbo+LP25kr0BwOJcHp/IvimzrJZdgNZgnYnK3DaC4oB0aJDUKqNU++NPX9lkAjuG8oZUKuKgdelO78npgZ2fi1rJMycYGplljTvXyN8jKMP4Q7sUAHdKeWIptFv0XpVjTxafgAXBp4Mj6JRysJmrOVgG3EsDIqjYeTZNTq6LK9YZN1t8nnWw3Fzrt9v6+M5YK4PZ71NuIzZFiWqHeFuwtgtkabdNWdUtlx3XWfdL87/noLWpjHDbqATADl8332vyev84Rh0s7xrxJt+5vo/V77H+ev0c9T1m1x63/Vlv9z93PcdyGkWCIa4mleAkMOB928cLV8TGJhIMfbx/9PmLT3J6euTgk5/4LOFTkIGmjAX69SP9jadLL9kR86ll7e7CtTtkj6BCs//Jb5IvBk5qlYmFW5VmYJuxRW4/nCFGIBBKdtcDgdQ/E7gEUKt1ngKX/M07MdDl5mRo3QFCZdqb4pqjVKn67P+/CZaVKEzYpvYzZkJlHLIOL6v51HoOlh/sm8/JLP+i9acLOxt2CikfWQgxMAsadoDlyCw/Lszulmb//g/+0j5/mNkVasf9Q5u6wi0ZKDnQ7W2Zz5TN2byYoha1fEc4uvmNNn1+36hadaFG1Lk8okSOmsFyGLAKvTN91M+fyuD8508hs7zLUHBdnhsLSgoBj+T442SUNE0Jb/nxXAUyUTG8H+DTwXJ5Xek4tQfU7LBXwXKArxAwCepK1JLKuWnZ3FW2RYnRJiuHGt9c+mDNYDmoy0UApQBKmvxFa6tEHY+Mcw6AeKeUYdVrM6i1gc/9HO7MMOih7K4L1Vgr4plnTh1MO01HbZwiMBMRw1CUDhDt6rxLaj3J4tJ79MFubu7cIYM6ihPW74pujQMv+g+ZXUuZ3LZTFodDRGq4NvUQFEVJfVaVAZJTGcGFANW8P+rWuEayb6vUj1fZKgnzkAFifHC6g/rvrQy8JoeMFEqPXYEI1Nm7oYDeMTLb4UBFRll9dctscAmYa2stge48axq00RJUlK1fYlxLA6v5sGlDL49Rbja57Ynr4m9B+4xMQb4s6s7WLifnp/J6Kr+Iseanb8CdvlPEDoZn9uGHn9t/+F//dzt48XUbjeZ2enKRxLVmTlW7uvmJ14n+43/8bXvx8sw6bVFkxa5IzyYJ9QnMax1INVhrKSj7n332ysZj6kfDEVD5gH97CYFAUHwWG+YgeTLz7PTN1Z2EWoxaz5YdHyOUouwyjouLJbWgfeciJmUdtAdkvN6ccpG2Pd5Dl3t04DYeL9xBAdTwPLlH6si8pICWUQksP45HTmWP+T90sS+dX4Eh1jlAOc/glWC5Is7V8NDr+2HVAVBQT06SSlGwEQinkVW+vLxzx/DyzY1nMrwbAXYisU/eff/CM8snZyh5Dz1jQk9SMhiI2KDiSsspB4bdtjtwOHLQ3lnbYsfL/paALdSCU7ZnlejRTsaR+BhBiMnI7PL1rddS393QigXAimCcwDIZVbV21NhRR8hY4kwSfINyT2AE+jLAVi1cCF6qP2rsfTxD1d1TR7yyRzK+92O7vrm3N69vbLnoecDOSwlwOgnktRce2ENtOzLLZJ0jMBc0fJUHqNwiWipRi4+QDxkkAhTT9Cy4J+YZc+n4mCzUiT1/fmK9/sKzSswRSpoU4Em+VZtxEFgOVfiSepoHJaqZ0F2+U8ypuh3L7UJ9Kjbbx9h7t2cG9wXGm/y8bddSP3bdZ9p67rSRx+hte2/TOsxteu6Q53/f5963ZZbz/SeeT1mGo/W0z9eu/S2OsWs8N82RXZ/bfJ1vD5ZLv9c9tazNmmyNryN8IReCxYdSlhibSJD//vbBFjP2P/lIBMZY89g3tW4yt4O0f6Jdk4tdoqLdofWeSsc6fZMtOiWrTLYZexMCkxKmdL9qCQuwk7LLUtQmyUDrMQKc8znsLQA2/tLA7YParIpdo3Gn5EmtpUhE4Ff1BmI1ln2VS/2GaplqXi8T+jhlzfK2gMk+8+un9Z6dGGjD/M/vZ1+w/Ju/AVhe2ilj6okwr/TcAJa9zs5s1urY/dzsdmH2f/7ZD+3jy3uvX553h2xZ6L8Vjuy+YDlfLOUANAt07TPwYehzZ6MJsJZtEApzUAG2KYHZmFkuNx2fqsVlFefJwLIP6VcEmHdOkOJKUDRWJqdwWtK+xcZejk30dC3FvNTWx81JILbGYd9+LcU2s/ORlWBG1GafD95bNQlMeKZV1+JQzp2Ero0foJ/M7Ac/+MgNBxL5p6fH9rV3X4hC0oK+WYKtAD567hHZCxVknStfXwoclCJNsbBKMQ05bTgrRBMFigSMXBDHfRa1oImG8EGjw0hG7aXOIfX3cAALcOGGMK9xLnuxEjAgMklWAqEIwPL11a2LPbSNepqWZ7+iPtlBsFMjJYaDYwm1iM3AlQ8d1MsJLVv6qG44MugaH8aW65WAkEAhfXihFaEOObEvPr+26URtFTxwltXJ838MOk4gdYDQJxHmAUSQCQIwU+vpQZHs/ksWhFgBpaELsKF+qvmXrk3PYR0ox/NNx3NV9ghg6D7rZSD5nK87K6VNSDHHPFKZ1n+dLlt3MNbW1JbkYm7o80BO2L8mYJ7boYqTUpv7AfApc2CtIfD16adv7Pd+9/ese/zC5hMcgecpe4mdmVl/uLTR+Mr+9b/+V772eq4EGhTlVMriOgohiCbzEqJfrB1YEWTgAEpLAi9+ftSBVfcroAxVlQxj3rsWsEwfXihxj/bF52+kmuw2ZJlobCH8FGAZoFwGfHLRMJIOsKMAURzHWRLXj551QAEVByv64ZJtIHsdjgpODVySh8eR3d2rLIL1BIgWWB5ILbyHqGFe6xqZwFAs325/606mbFpMGDQbBA6lnNx1h270QABrbJ9/dmkPDxMHyp6BJyvRVX9R7NXzlyf27CVZ2gMHypAAKKsATJIZvbm+c1vH+UiiktGFIsj7CXx5e5PCmJZ7kK/PlMmVWn6iUScTh4jaw/3cXn9x7S1VJu6EUs87tFar5/YOcMtzha3jY72aOliGNYBNI5MDbbLVIRtrHgRw256CxLJZ7VQygqIsGZqF3dw82uvXV+6s8rdWe+AUbc8YY6vo2d1T71OEfwDNOM8BlrW/yJZHeUyx3mgzNpJzjVNOJop1RQACO662VH179uzcxYCgefd6BJsUbHUVXnQYCyVbdZgIoUdtnDFfZANl+2paDplxbNq/nwKWtzvRwTjauf1/6TdsssMllbf5FFsBsHb+Rv9nXxC6y1fbdZyKI59uIX8+9b2jnlneBZX3OX995Jo+s3n893+0mwMum4+xaf7qE/HsImmTJ29U+uLijbBO6A6wbDsbjmAo3wTp5lOvKXMbc3Q89N7H1AIroIifM3IWitcL894kouv5kY7Z0an6vTv7BMKOwYBRR4boAS0hVHysro0eKdGYuU8Lo4Z9bOL7oTQ7sHmRdOAn/i42MHQasMOyf0cevBUjRWDZ/dCiG0B1bVZtRAmW3R9Mk2jXXNn/Sa+/M3+OTznPrvWVO/NN7w3/qDhnltxdziY2YH9JmWXAcm+ysNNBx7W4SMZ5rKOeWaZ1lDKs1Cy37X5pdjMz+8O/+th+8MW13c5bNmsPbN7q4l4WD3bXYt00wNUbe9pRcmdBTmPpPFcd3ci65hSEKqh1aFYoQ0dG0E1Udum56EX2+a8QLO+cFI0DKeMg45poJ+l9dbAsKmRe8xkgovq5py+ITc+uBKERAQyaSH4OzV2egZrBywDiHHXMlj27fH3v1Mg//u5/8+wHNMAXL57Z17/+rh1Sq9YThaUOGgIQBQjU+JYRuGKTTVMnRJoC9IXRicwY2dcyW43oghR8JSxGjTC1c1KgVpZBcygyAj4GqXYxsrsB8vO5prFK3whf0ft1TvYtCUXc3LsTiyNGCSCiRJ0WfUGVhYMquPA+2jio5pkRIp+AVJwyjKuEtiTuwhf1cw4ckqHWOJWiOvFMcHwBFWTdcAZxxucTUbO50wgMhCgQ48E94uRSk9fvt9Sf97Cn9gi9rmI2nnWMwEZJe49sfogJFWA41STFWMW81vvCFgS4LseTDTPa0aiulqEG8mwuJdm1LjeB2V3ryD8Xb3pLsBzCWU1R/bpz4+dzAJvcjMQMCpp0tzu0N69v7fXrB/u9/+O/Wqt3aqtlz44Ozx1kTSaPnsVb2oO3ufkX/+KfePAFsFbW85Zg2bN8qc8Oa4FyBaekLaPmmL62KE2rPpMadwfLruqZeoSjeN2RcjDPTZnPhQeNACSf/eS1LecEjETTZV6RWT5/hkqywLILytUyyxFEY/J5VttbRS2TiMuDjccI50mNmS8cFgJOKidAHVnK8ozdA87XncBymV0mQDW0s7Mjd6CY+y4QVXyJzaFntN3+Vp9tab81fxg7qbpyvWRmH26n3n6J9l88TzLMrkcAZRC7ZNS4oZbfsZfvntmz59wb4l6ImwGsV678SmbUQZ5Tl0S1x4acnPLNZ/ou3ud7j99XAstRspGYQQGWlV3XGOCwPtwv7NXnAq0zartWsIUoq5G9I2ivzIiUzan9ZhyxHzyLk5MjO784tXYHpoxslZO2nYItB9irtFrUbiOOI3VzhHYQ6iG73e0eOEuu44J8snnMocFAddBkmfjpPcYR83EdCz0vgRY6FMBKUDkLASAca28v8zDxc3B813lIQmkEUhACokaSftGRhcr7g8vOpTH1mu9gQ+QAoVArWcsuNicm1i1Skx7MenCmnLebQdTT/LddtnH/18ug0abP1MF+1T90T3ZNN+ApznyevSvMeVZHuf+9ZNYh61nvsyCL7odfEsHSuqdaP1/T86yOQfPm85Qx2HSP9T1oGwjfNU6bgXZcfz1glGxrEotVdlc6K5TYeIbZdRLQGCA4KqGu8/NjT8bgTzHWAFn8PKjQ8o861kkByy5JgIOOA2XqlbFPeTICW+EJFncvCPz23L5C5cY2ECjEXtzdovkyTWwaNHpotygRQHURWXnJxjvvPhOz5hBmDX2VQ0Q0RJvL+t2wteUzaMgs18Qn63Nt1zPx1/epeW040FcxvzhstI7aNLeiZrnAPllCcx0s/0PrTeZ2CiOMAIrvl+mr2mdZaQc3+oDlhdnVzOw73/vY/vonb+x+2bVZu+dgmfZSnpWgl2+xUe41tJU36UFWpIYbXl8/bjEBNqjX5oYkP35E7PwZexot5TFzsJwooetgWdeaGxp/UPmApuPucrBzo/r0Ucs/UYLlPKsmB6akYQsnroPlAJC7orNPv8bYPOPnuohIvoiVbSXMn+oLvd8zRfYDu3oNKLuyP/7un9litrBuv2vvvf/S3n/vhf38z39gS6O9TTgvufKwHFLRvNMszdBJEUxI/G6BZfcME+0S4xaZbwFlfDCvb1yKSnp/d+eOEuNHlI+aPpwhqSGLfaG+sro+r3d0x0/UzKgF3mw4lC0CjOJAkjWCukMLAsQmlJERFbwE9wKM0RcUR080aBw+soCik+JcMgYuClaA5eTQuurr0jPAOMRBMcShBSyz2ZCBu3xza4sZ1OzozyrhGr7IdrHhaPMQmKHeEIdbFNWO9ck8u8qt6lmddj+T8AXjXW0Do/uSkrabyYJ+mgULZb8jMLIWeCgpuAoysSwUgd614T99DegTm55tMf/9gjcfPQfjhd1OzlQEO2IjaALNFYELH7cyI86xAXgHwyOnegKuLi8f7T/8zn+y7uFza9nARb6Y78ybxXJk3f7UfuEXP7Cf+7n3HYy6K+805ZKGTQAywDLXpJZX3aSgLlDhwiUzWAuiOrnIiWeTdZwQI3Rg6zEd2uL1HMA93I/s6urGa3EXM8C0nBRqWKGKRxuQPorUzj5JgnYxUbK65RBgIdoPkAJkss5Yd6xh5jDiYTgnrCEyjTAlsFn0LEZBnLYgjCMBNMYUUT2yyhfPz1zhmHUnsBwPmt/DeWkGy5ttgmy+73EuKDXzzgfeD3TetqvLR/v8J1ceYITaXFB4PaihDC1L9Ph4aO/9zHM7PEKAb+D1c2RbImhAZlr2k3pa1cUND6njRfhq4PXrfYRQfJJnjpizUVQ6Es/MwXyhEEvfZ7QO5vb68xv/HbAMkwiwjFOJsxh2VrV8XEMS9zo9cMeUzArPRTR3MRncPiR7voIxQE/6qXo4A/6xV2S1yTBhT9F7WHGP2CDPLNNHnPpD0ehPTg6S0raCixLwgtYZVEdGBy0NHG4A+cRu71TfiDOMUwxzxstSVtDgO15Xz7zgHrwdlgcLsRNRnlPqQ8hFiTZshddQzYZmzJZN9ibmUj2wl/spdVBZ91E2g+jN/tvb2sy9P5fZs00+VRPzJt8j8taY+T3u68zngLDu9+17jH33nrDzxT1F+dKWAdt1Ddt81V2f3facNo1F0x617Ti7ryG3qfmRZFcVDEnaNR7sh9lEVxGp1NO60CnW45EhDoj/RrmJq0ujsTEnOCsmFPfU8bUv38H9quOeHSbmniQfEkPSmXv6jMRTe27fCEqS4MBeUAvtJSHX+HSPDqRh7TnTaYYI4dSTSOwhL985tZ/9+++7KCB+FHuRa+SEX58yy2EDSmZXmTQoxzJlljOhwKa53+R7VJ+Vp8L3Xq75G3c/1/0Ou/CAao5tys/lOLBgZNTAch82z+Tea5Z/659+ywW+TsjYp2ddNqJINctOQ0hAgvW3aHXsbo6ol9kfAZZ//NoerWdj69iS+h/6CnqtFwJfedRzvxvM35X82sYPVqJnKbpWiVZltMJ6tKz8bLMxbwTLSQl4/WLymma96sd3Hy6LPtTA8rbJti+g3j6ikTULJ7ikI+dgWVGBaoF/CTC20wCf/kTjE+sR6ZwKUr1/HNocLDPeiJv07f4GUYaJ/dl/+0s3INPZ2B29i4sj+9Vf/UWz9sSzHqpZ03NSxJwaPs3NMrIvp0qOfQKt4kkkdV1+x/FXVFGAqhRXCZEtWiRBJaVuUkBY1EbEfQDMONimO1FPAAAgAElEQVQCytF/GIMnOh9GLhz4arapjJJXjBprzimhbXfAyMSQVcbIPlATN1ErARlJiY5V66tx1tVrmVsiQ4KT5qDEa2RU7xcZfvUTxbFrecRUWSgyPuo7iEGn/QJ1P2Si6JWqvoOirJIJDIAEKJfYGFlurmPlkVHql8lmDQ8H3msboaSi/o8a7SQIVUQDfV2FUJOCDKq7lq3WXAo6Ykbf9nrCWBNycKtGGpSmtbNpPeYBtvpayJ3Qt10nDf5e5VBcV53WzXlzJgT/L8sGynVXtz95yUWMLUGf4eDAaa8EQa6uRvY7/+bf28HRC1suyPaR/QIczq03WNpieW+//b/8c+t0pg4sQiMhMpdcPMJxeWZZraekhE0ASmBZGeUAfrzf1yXTL+pgHSCndbwEWHQ9E0BE/urq1ufgbCZF+AA6AsvKLDN3vddyoZgu1kLJ+tA4sk5ZUzhPZGVZU+22FM1Zs/T0hXoM+FammGMg7LWyx3uzG7Kj9NNMVGzAMrQ5aLy8XzX6Mc+ivjgBzIJNs3kGVedgFSxD28OpAxgDcC/f3NvrV7dOqW9ZvwD9Woeqx431R+uibk+ZWDIb2BaOAw0dUAmYVMDKkvgM9c0IqQ28J2mAZX+qkf3aApZZZ8wFWkQBlt98cefgfAZN3FXxCagoIKnnpKyxB/mwHa46i1osdYVD6/SwHSonwollvmMLvcf0dC7mwpRM0tgDLAQZXaCnQ09t5mnL+gcHhJVTQEOZa1epPhFghj0RuhghHKbgUNoXVszJhdd5Q13nG2ecshnsIs6cjLOolGcXR071xP75fE8ZeWfgeNl5tEkMBz8P8MUcCUaCG8Y1gZsmO1UHxrlvpb0jAsrVLHEToK4e/6cHlnc61JkGw6bV03Rf5b2ncUy6F/k4FF5Mpmez7W9P3Rvye9u091R83XSCPLOcCiqrHMgdNZzhu+6zX+0c/y0H+R8LlsOnVbmZrzF8CnyppbQLKOchu/xwR0kIStUPomxTVtTpJm2HPt6g7w/uU3qWWkCZOufj0wM7PCUZgR4LjEKt8yhhYzUTRFV2uZ2CgWLOkAAhQEuZDIkHgrRqWyj1bFfVp53damKd7sLe+dqp/cI/+KY9f3HiGezQNpDGi/bNPOpeZ3FWy1FLsCzRxea1v3uO5K1Pd7970xp5+ifLT0RmOT9GHQvymkQwZW0LnDCbGGC5Nb6zb1wc22//s287WI7MsncNKvJ+W8Dyw8JcBfu7f/0j+96PX9mo1bcx9WXQx1JmmUlU9ql9u1sOR7f+6bjhTYBTD3idhhOfE+3JzV/jhRXHDxp2cqrrWapie0oOeVzvNrAcBulvAyxXz5GnqGjrkUBUASR0Nx6xrgQftqS2djzW3ZupnsF67XgKOBRKoqjGytCIrgk1eGDTUcfFYL7zR3/qBuT+4cYWi7G9fHlqv/Zr37L+QIYjetsKLHOTcjKI+k8RlJnQ205Ou9op9TyS2Ma4easOahcjQwrgS2rXiKykTBQgmZrhx0fRcqgzwXJyTMByiBPxfwAB7+FbKoYdr1NzJwm6DrUSSeQqPZWi7nYtA7USUMDRw6mnpQ0/724QniCLQYZZIjtBV1U9HU5/ZH2SmB6A2RV9UZ4VNTzELNgIANJEM13g5vzYnWQAg44NLWlpr76g1cu9WutM2UgSWAXcuOiNghaMcShDtloS6EHMBqojQPz45MjMM0P6nHqhSjQnapclQianJs++hKJ3ONY8b7UaUk/vuCbGxdcIYhwOyhUkUbCMv2+u9wvn6W2A9L7W8MuAZanDay3XwXLdfvoGkWq6+Z3Ng2/AMllAWvUQyL6+Htvv/Lv/YJ3OsWcqEZBjs5ca8cyGhyv77X/1P1urPZbyZ6r5z8FygPLIaiszrXp/nivrxtutpHpYaRhEywsCQ6nfr5c+KCq/nPP3joM4MoTX17fuXCwWUgxlbgFuAMrKLEt9XfMm9RN3NlSAZYFWov/qXz6x62sEse7dWZE6dFtA+YT2QQcFrRvQiRgTy3886tr1NUErBdB4JrAxUMR+8fLcP6M6WKn5yfaqO4HmZQZ8GiZNbt/jsxEsoUWU29UVGWUEq25Vi3c7ST2yoVejFUCv7JkDMZ4ZbU6kZTD0PqGPj9DIpc5KFpbMB4wVgoaaW/SzJgNdguXDI/pZS+maxbUJLJc1y6xJCbnhpAKWL1/d23iEEjkOn9YtAm4EHgDBTq2GYt1deqBCrVVQrT1xPQQCwgQhFRzseE9sp0u6vgPZZMD43O7vHt0+YqvCPjqLCJvTpe8ZQTzNFwfLz6BI91WDSHlQYp4EyIq1Y0uUtM2mUDsfxs4wwPnFGYZ1wL3IBVEZytEJFGx6qR4lIJ60KTwgpgyz2mulwKdHDCIgnvsxJRiINpBNmSGOk1Ot69OrKgC0GSxvc6Y3+W/72r9d76swY9beHEHOzf5L/dpzuxjieNpfNgcMwp+rg8dt/t2+gdRw3OvH2uRXlawGGoKEf9c8il8G7ObjsesZNb2+CSzXj7tpb41j7r6H/NmXTMZgDEi1nraDPF9ql+XHEFTzdlD3c8/q3t3epn1JrQTbrY53YeiSHMRU4KNEQBfeY7djp88ObXjUTpneftltxOuWE3MtabkQtJOqPXsOWhnYCAKtI7v1Hs4PzgaCqeSMFJiOS+zHxPoDs3e/dma/8Is/62B5ZbOkj6OyMmyAgt9liWj4kOX8l5+j/2ucNPal9sHTn/n/eLDsljBa4GYiqzF/wv8NlmKAZbeNqWbZRrcJLH/LBrNS4Iu8UUk0DrBMa4d0dG4fGjZg+XZp9od/+bH9zWdv7GHVsxGbAy5tr++bUq+L8q3A0C7HMl9QpYHYncLPjUiTAQrxoRiwOI9AU3ImsmhbvjgLwJsAZDmB1pd/DpL1arReqvLmdd7qBNxmbHYZi3h9s9HIDUR5pnxTaN4IIlv+9kB5fyNaipDUI6pOb8ZBQKjL6wuTWE1rYLYa2ujebD7t2He/89/UZ3h8587T6Wnf/qd/8isuHIW/gzMu5UAccZwPxBQAyDhOk8KRxQE+Oj702mcXumFGe2RZWUjvb+lZpciERWP4qauc0uOY65BCtrKpnS4y/uqNFxE91sf19Y3XwwAOBsOBXVycFTW7ZJs84+VKwen3RF/VdA01aAw1qSxWaMfFjaCiks148/paYkf3o1TjQj0MgJ/MMdkT3Q9zQRRzGXlEiPS3uXXJtDtIBtiKqunZ5CFAAWEwBHUG/joZbgQqoh4SwC7hjCR6RoYvOa7RzsbFvXrQ6mc2X4xTFJbAQt8uXpxbixYL0BET3VC1nMQvIluFuBDPZpaCC9HbVfejHpdEDHlmukZ3VudyVgXyo6acdkRQUaWQ7I6YJH3XvnZv0ttnf9O6XnOuVmY96szD6Ul2KuxHnlHO7UCAJae31qLC9fUV5/TPZPWW4XQR+HGw3Bm6WNvt3cR+93f+ow2HZw6WGc/+ADs/sf7Q7INvvLRv//LP22Jx74ArwLI251Qzlcpj6o5gOL56Ztq4HcSl6HawecMJJKpPFhDADiABKBOsIbN8fXlrxApmcwVWmLNkusk8SiVZvZa1tkNdWGrcgONY716T9jhOPTTVHgRHivkOI4P6NYAytdDUr87nY6/7ZZ2MRgsbPXTs9hYF5MciMMbcpoRBmVvAKqrwIX0P6Bdg98BNkfXebIclxBflJFoXnpmfI/DVs8lo7rbgiy8uvd6YoEKviyjV0Ou5BYoExlzI5oh7EdiczbGNI8+AxHohAE6QMWwI107ZxBCwnGjYAFfGN/GrSufL70fBynBOFajReuU8EtmZ2uXrB5uOCGg6L0VMnKl6MatVlzLaKglRKyeeLXXjlJdgd7kx7JxnamDc3I1UE+g1yojnkK0hmLj0rgHq9a1gWcv7ZLes20eFvevHB4hzbzw3vrE76pcqp1uK7mLSAJank5bd30gQjfuaEDxcqBaea5vOp34fw8OuZ6yfXRx5f2j+piBl0rWodaUIf6Zwbos+yzp17BHQBbeB2bxUY5vFajpG3V6t28TS19nfF3jaO+s1h7lvpTEqfa1NALMOAnJfUdihXHu77H799bBxm+5ql3/3lNEQIMoop2lvb04HbS4Bqvvi9WtY99E2nWG/PTA/Xlx/3V9/+z04AkcNwaSceZDAcvR+9z7yc7PRA4wcBLyUXcZXpAPAdMK677oezNHBkfuWGG7XpEmB3Yvnp74nsp77AwKL6kQSfhRzi/UXitgAZGebELhDe2MytxHMl0d1Ybi/JxECG3HuZRv4KmgytDtze//rz+3v/9wHHrh1tg2imkkbJ9gpu8awOncj2bj/3F8PDrH/PGUGV9+7a63V123TmRzuO0tNgrVh2+O9nCOCmwp4lCyo1nJu3cXUAMtqHfVLdrhc2Uk/9ejBDy0OVAHLidYIfMjA8ne+94n91adfOFgmszxFJaw/cMcAUJGLTzSD2dKY545baeianYQ62Nu1wH1/ztLCAVqD+rvp2qLqOs8ob3J0y3OkyAyAucZC+qrB8ttOxU1gOSbgV2nEd19jLixW0iB0LanPXBsnaZFqUgE4gL2ezcYdm45b9qd/8uf28PBgD4/Xnp18/vzYfvVXfsm6STwHJ4hFET3pqIFDOAHDxN8wgqFWC1A+OTm2wwMyzBLKiUxy0SbK26MpcoegEM5woYo4RwBI2QzEYXp9ahSpQcPJpA0Aiodju7u7d8ec82Jk6ePnWS9Egjwroyy6U3sSjUZgW99lgEbKvAAH1fNRw7zyTBhUaLIaGHecTTJEAppyPpWlD8qrz+AiE4mx9ZrTFmBZ9aJkxQSWEeMaeLYFUISKK2MKTZMs1uWbO3cOcQyJDanGkLEU3UWZTpxd6j7JVkNJnHiWbeBtpHoudENmuefiZBJUwveR06zsIw4l1wTrUbXWBKdKBXTGOsAyAhrUJEFXh67LMQIocE7GnfuJFlrQv1H238Q+2ceY75r7u9ZZ1xkM+wWsKsA3bRCbHOVGG5YB2nidtaFWPdBJV/b69b39/n/9QxsMT9TuYmlexzWdPTpg+dVf+0XVrB7jHCwTWC4ZPn49tfIYzpVnRIL1w1tn81Gi2GcjmUqhBJYHTl+bOM0YQDLzllE4OMzHFmCaYE+/BMvMW8APjJNClTSJ7cVcxXDDyEADADtBIIxAUwi5MN8JpsGAwCkCpDF3Acqqwwfot+32epmBZdkYBMGYZy/fufBMLnMPx8eZDK59kJgYPlZRsxxO3/qMCmEZBZEkMuP7DOrVo6U93NHm6drVxV1UatW1bocAFxnlzMakwAprytkv85ktltDJ1ZqE32V7lHkhu+6lFR5gQ/QKsExAApE+tcWKvsOxhhSIUkY0WAEKLEu8kcAhNuvmemKXrxH36nhLF97vNcYzgWUcToJsgGWdF9VuUaOxJ7By3MZ5MHRq08S2geJNYAU7wN8oEyNgQC1zOOoBxqlVni0pLyCjfOC0ecAybagJ3Eafbs/4UnLm416yVtBRfLxf2N2NgDLZbG+QsNS9sA4WKwmqHZ0M7PxC4nPeKspF0zIWjSIMhQ+zBpb99XVAkIPlJlC4yz7lTuU+n6/axKq46r7n2ud9cZ4cLPO5HCxvy5rn91W34zG2UjQnUL0/YNhnT9hl8/e5/6b3VIBywvi+J+w44LZr3vTaPve57bSbAhe7wHIOyPa7hk12s7qn6pknVk8SUCXLvJihkD1xsEwi5OGebghj1x9g/xn2D23QP7Cur1WzAWy51M0F4HpwhH8kbRf5bIDbWMsEZuWXYcOxqew5YefGMALb2GHz5Afq/BI2jNI+RFC56JkLfL37tYtCL6NovenBtir2ycctr9mvB0G03sunuN9450/9pw+Wd62VyCwHYI6fMf+awHKMCWC5PRt7zTI07H/569+yw+XSjunUErGENRo2kdzUHoaegzlY/tMffGZ/9uGn9mh9m7Z6NiLiPBj6JEiudqLZlqNeB611oBrRuIIG0zAiOdirRgLz2tvS+a+LbzVFrupRQN/TQ3m4NuH8yDXwXf4twLKr21QU2XKwvPNBb+J81z7YNIl3GeT6/T99Iey6+qe9XtYr1027ZmWo1irLRE181xbUI876Ti38i7/4nlOp7+6u3Pl4770L+/a3/oH1qVvzzU41XlAhySS4I3x9l1p2SL2ahTQcqq4YsHx2CsBd+ucjc6P630QHhnY8mTpIvoXy/KgMrhzIrnW6ym70vTfs0O+DukUH9Q+Pfi2i0SEAhtLiib14eeoZDByxMuOV6MEpuxDGWBuHhMVcLKct8RsXlJkpIgoVFfpkgEuuL2qWcdxxPgGUApVybqIHKbU5vY4EuQIcSPmVrMrSwTKOKgJAUDkB4WSWLy9vHSxzbkCWALOy1z6lCQAkGhIgXFkgaEepvrzXUmb5+bkNDhBNGkjJO4k+MW739yjWQvVFOA3nXBluZeigNWoeeTTRmfRkfLg+OeM8f4/QLgHjHEMqvq4K3g2BNcIkEfBrns9f5brJHYE4W7QJz417bqeaPhN2qMmxqAfJ4jz+9wzEMm4uPufR7qUNByf2kx+/sfv7uf3f/9d37cXL9xyEsLGQhZzNH3z8/tk//zWbLx69p7H7mS4HX5xFWa5oDZdRpMoAirJ0uvaVzRcjB1KRXZe+QmIWrFhnA8+ePt5P7fry3oEJasOAQqcgU07gbAhlBgG1aBoAVr1GN2WVRX0WBQ7AA9UXYRX1VVZrEAI1EZ2G3gvA5ZgvXpy7MFOA3gB+KPbf39KOiFpViXxxbwLLXXvx8pnTh135vQDLkVmOfSzKDEqnr27bS+p2qRTvWgzeN3RqV29Yj9dOoY6MLtlhAlDKoosBw3F8jSYmyAyb4C3i1Kc6au00/6gDVgDSW071sQMIqKk1F3YBheooh5D9VGYlWkfBhOHZ+Z64IhtPAA9a9LgAy/NZz5WquQgXW3M7JfVtxg1bz7zzOuLjYeqdTZ05wTRKZ5aqFb57dJDM+ucnAQOcXSjqChiqNrssxxDaWNjCegPZZpgAUKQJAqxW6nkcSuoKakrZOtg0Y2zN3dznJDXfqopQgGk6U0Z61UI0rG9n5wder0ytN5Rs7xtNQNHtT8miydd25sY2GCf3zL2RZ3w9Bfg0+Q9lMKHaMWTz8TcHePbxDvaxrYxR0MV5fx0sl75kmZTJbV4OFipuftqoZK+qwCq3v03XuM91V+zulsHY51ibAGRc9i6wvG1+PGXO7PNMN82r/LM5Hqjvb/V9cNc5Q51+V0Ag/PJgNEXJFnYCNgu2+/6O/suP3n8ZH2K1aFmvM7B+b+idWAi4eYunpYKlCIHJP1LLQ22EpbgqNorzYtM8k70Qc4a9x39n/0X/AD+yQ1kgnSDU1YRyONoVEiyE3UJwEkaNuh/AsksaLJ6tW5+/jFu+nuP/9Xm5CyzXAXZ1nN+ehr3PvN/17Hk9apYD75TPuWxLHIF6B86Zbk2AZVpHff380H7zN/6RHa2WdoQILilzwQp9EeieLRfe6bRFlM3pUm1vHfW4NLtbmv33j17bH//NRw6WZ+2+PaJIPBgqW+UR8lRfmN1ZE8hsuvFNE73u8O0Dlptw567Io8BytWZx3VFJGfd0gsrrZIWK1hm6wzpIbTIeu4Buk2HZNHHqY5Mvhvp5vqoJus8kbnqPAPM6WA7BJgwBDo0o0NTotqy1HNinn3xh3//+D33xPzzcurPxwQfv2j/8xZ+3Pr0+U5YNwAigBSThOGL4JBZFf1baKakNDIaN7PL5sxNr2dRp3DiWzGU5k8qWAkiJMgJ8yTyJmiPnEXCJkWvjVPdwgHAEZx6hvL0l6zryY2H8ImtLlirAMvcQ5bKFcmGtfkRtqbhqgXfPJHkdNH36JCgjY68az4iikcUG3GIIMdQC74ghTYusr+YqdU/QCUVjp8YYp9hbAnWkLoyRRnWWYABjySYCUKZulPoaakahiAdYFsU2+lkjfNZzsIXx95ZWnpUjS9z1Gm42GjLLfElReCpK1MODg2WAOm1iEPVhc1IdI1mnoJKrTy4giOgsjrgy7dqgGBM2HcAdgEcUS7WJ4Wvh9PbtdcvbnI23XQsyFoW+WBGYyze4ElTWA4SlM7stkFa3w3nrKIFlCdAdHJzYm1d33irqO9/5CwcvOP7Qr1XvO/cxe/nOmX3r27/gAHA6ffQghsDy5s06t09RV11QpciqUnoBoyQCLU5v5ZACt6gNQ5e7S2rGj7Q3GksxHRX1hXFt1LMyTwTk+D0o2N5GyB0HUf1ZK06/G0289dRkrAALc883X6dzCbAtVzgpPRdkev7i3JkhUKqjhRACX6PHlffuFQ1bATmB5Z6DbO8p3qf+NxgjIUAXzkwSrytKL5ocd2U2ZT9VH8yQQzWm7vf1qxsPDEZf9+jLi61SYEx214NRc+iHBMx0rwjs8YylOM25y/Z9eqyisbHeGFcyHNT0QklnXjhN2ds2hchMtFfihtSuxUtBbO7H4JwBlq/eEPRoO1slrlF1+Gpv5wGyQ0S9Dr0NF8CZ48zn1FZLNwIKvbdqehyr5RS17QuVZeDoOtuFbHASCAyBR+bcHMV+FM5dOOzYLi4UyHSwbDO3NSoTUFkPDi22xvcG1GyvH1xU7eEu9bJ2Vk3H5q7EjU5F23rDdtHOjKx8fygBRe7D167rUeiZxs91/6nOPCn7pDIiubBP3R7t2vPztpubwPL2Y+zHinnqdWnNylfIwXLsc7wWFPMcQOfgeJvfqGOnTH4NLO9zrXFt9bHZ5D9u2id2PZ+tn/Myw+2ZxV37U/38+f/3ubZ9fdmm4+bPLXznfK/ddv7yvOX8b94LS9Co+aCOJ/pSsEpso4UnWR7vR3Z392gPt/RVltgWQcPB4MB1KeiAQkKE6UPwHkaKhFsHDqichs0WlvQZFilI5yDOy0VKjRdwbh/fCH+tj18KKCchILDs7UC72HoEYlVCI+0JgolJJ0Kxzor/EGtH+4TW56axjDLWTT7OrrVflTden22bzr/P3KrPiaa53GR96vgxtwmh8eBjspxbZz6x3nxk758OHSwf28oOYTFuAsuCjKHa2CHm6a2j+P7zH13Zd7/3Q1fDntPHcTqvgGUJ8lQB0CawHIYublobuf6XD15u5Oo3vslINQ1kFSyvx9/KzHL1003X33QdHldpAMvxkPcNGmwzaLsmVbTKKI6RLZBGoJ5lfXzc326v22WDN7zuBUKVZx21VzI0og2TFSGzDC10Ne/aD77/sX344cdeRzidjjxr87Pf/Bn75jd+BnhrK68LQWQlgVoihROyqso6AoSdFmfmRg1nFrCMc4SAgvq6ShALJ0jUbcA2gA1Hep6Jf6k2OjIuEoOXeA1gVJllHGc1mYfKiNETpROq34nXLZPdBDQGUM4NQ2ThfX6m9iEAVRx8aEJOK3dF7kShzRza4cHAQQz36f1vuxJUwrlU7aOAIUrej/djm09wMNOGkkSwnCLYXRYiSa5cPaT+kR6sKO7e2pX3KoUODghR9igAWKxrni1BBYCDFLVxEtWqiXnNdR4eH6ilzRLatETTGMfJlLpwOZxn5yd2cXHugkTKuks8DDAM+GGT46fo8rS/Yey13slMA7jJSqnHs+i53KMErzbTsDdN8l1rct/FIWeZTJWcttwRzG0I76s7gds2wHwuVWxAllkOaj61U+32wO5uCII82F/91cfOHmhT1uBK5YzT1Km37//MS/va117Y+bNTe7i7U41+ep75PW+y5eGMu+NAdpnPRmrdL1oZZc+OJjV7as/HKFVfIr515+3SaJXm4JcNDfEnaK5HQzs9O/JnDKAN9enCprR7flyUihF9Qqjvx5++MlsOXdAqrglRFdXCT206G9liOfU6sQ++8b59/evvF/12eR7Q6AgY3aKqmsBy0LAJEL18eeGgUmBZAizhwESGI2q9/WdFoEUOkFSX1W4r7/XuGdqbkb354t4uX986WCQwR91+sGxyEOVZWy+VENXPx9k7Ayj7GW3l1LNY2VjsniuNtyQIiHOoulvV9dL/M8C1ni305bIVlq9BWlp5I/aFr9kAy9QsX72BfdPykgmJiRGsFFgHWHvG5qDnlHpsvhTIJzadqs6a4MRozP8lNOjBgpaes5fJtLoOlHlWobQeGWbNv4WDZYKB2JjTUwItBEEF7rFTCrYwTmR+EMGTzSFYCe0dxoNqonEbRdOee8BwqXKTQ/o1K4iD7enQHSuVGznFGBXw1KlCvd8zNf9iPjSA5VDRbgDL+9unqkBW7ls1+Q7NYOTtHIj9r1HroAlsqR40KRUXLew0hmEf64As/q737AeWw7btApL7AsdNtnLffaO4njT0TZnlfce36X277jPfX3Zdc9OzK23g5rmz7RqqfrX0GMpnVPyW7KDYefqK88V+C3uGBSm7g9+ngPvI7qljph88LKYxrBiB6vEjavdjtwskFo6PaRd6YMMDMQvxWTSvxH6JAHXs4R4Qw2NCEwPNHIDxAP8Qhh1JDuyqmIbY3CjPk5+IXRJm8v9zptS+NwelT8FIec1/k0+xbR5pCW3XnWoCy3HMt1kva/Ntg1p90xrzuZi9EGC5vxjbeycDB8unbbMhweMY32yxtaaRWfYWOsyvjs1MAl93C7O//OTavvNXP7SHVdfm3YE9ThfW6RGxjUFqbh1VB5exwPKBKqMaVWMYjmPuQMY11wd/08PMAXeWS6+Mtb9nl1p2LaOcn78OluvguHoNu8xK8+s7N6hsAtRjzJvAcr4ovjxYrpvqbZunwHJ5/uyKuZBUD4byM/WAKI2OH+f2g+9/ZJ9++pPk9LQ8I/n3/t4H9uzs2KND8xkOE3RpelyOE7jFiAJsaZ+ijLFo2LQ9QeH22DNR1pYgA84kdc0A0sgoczx3LB3Ak1FWbW1cv1OHV3PPUAgoql5Z1Gf1bSYqSRaVul/12DxxWiGZuqj3U0/kqPMTU8OpgwvAXs+PhUOGAjDX5D343DlEnCYZ2knXgz8AACAASURBVAGOJXRwGVwMebQ5iCikAIGEr66vrx18rGZdj6Aqo0Y/3LbXBIr+eOA/OaaDg7F6sV5dUjM6ttkMkIuTm6iW3oc0nBc9W4Qv2BgAy8KG6jnKtSjjjjMbLXxm/lpk7nBWGbvTUxRwzzyz7C1WXCkXcR2y5hOnoUOjLWvTpb7M81HwQBFgr70eqNe1t2nxvs1frvXdvk7JxtWfwHLY03zNBrjMf9ZBddNmlDszdbAcDkPMBeY1mb3ppG1/89c/stevHuz29tEODo9SfS59eZf24p1Te//9dzzDf3h4aJ2kJN1u7FNdBsQi+8P5IrPM9TlY9/Ev7YEDyAR0XC9gQVBHqu/Xl/TknbjicegFsG56B6g0kxk8cscFcBrP18s7PJDFWuKnmBHuDN2P7NUXV9YysuNqO+fAiL6+CM61cXYmdn3z2oM0P/uzHzhYjpZ8/f7A2Stkle/uxkkhn5plZZYJ0Agsq9431rpqMHNF7nDimtuXxZixZl3oD4X/GbXVE6dfX78ZedYdOrLbuvSecEij16dTAZMY5yL1QHb7hcChC8ZQGywBvGglR/mJg8AE5rAr0NzPnyF6RlACGyOqu2wi3ykIor+oHt73WXUE8KCm1yyP7fqSNSuBr05bYDnWAeubIBvHJ+OtvtaUm6A4TnBsYrOFsrNuK+cw47rWc9V1Ud3pP+0ZmwH12+wpaDoIZEPfw47AHierDGuA/YC5RICIYAnPOmq4NUe6LsDjragexnZ7TZsxgHrYEfYZSZ4R5HNxxGNR1ylpcbZDJwULfdzoIV62dRRY1hiU67Ypc5yJ1GzpEb/NNyrBQ7lf199fBzpv58Fs/9RT7WdcEz9VDxq9bEshn7rdzO1h/Wrc4d/TCapfq2zGdrCw6/52vV5/BhVQtAUs7/usmkBp033W/e9Nx2/yOevneCpY3nYvdXZqCZzD1yz9U41l6MFIY4XgYviHgGa2AEoqAMvem/01+85YqtPW8dK68Wjkvg2tQj0g5j7XoBBNDTFD7dXqNuKlLD18NajWZKoHNjgYePs7QLN3KEltPdWxQ/tl9flLy0FsL5XTtAgcN9Qs52tg9/htVoLfPj+307DrvkyOO7atyX3nbmw6TVgz7j8/p49lSsy6P0LJ53Rkw9XU3j3q2W/90192sDywpfW9rV8WboaGvQ0s3y/N/vxjMssf2v2KzHLfxihwdsnqqHYzqFr1G2y6gfzBl06fPlkF0VWhi+Ccx2dyWk58tr5I14FqQT4vLlWbePkVi7jJ2WwEnimvwgrMzxfH2WVInzQpGt5cPPz02lPAcozbnvvEhkutj2kZuWv+QAmWdf4ALKUDHI4togcIHlCn+PFHn9qrV2/cyOCIkmX8xgc/Y4Ne25bzsY1HD0nN8DH1/BWFczg89DoQHJgQ2iKChxgX2QQAJVTC+QLni96iJViGnkp2OOiBOHMAV74EAATY5ktq1UThLCN6ODzQgkX9xikji4qTiRqqhLOiB2w8tURlTEwNCXmp5zDGmswR2TDUXfV3VHb71qEV08HAnXOMdlB3wjlX+yacx2h0rzZaHligT/JEYJmsOk444NQz0weME5QgtVzCMVHt9qMr7qJKvDIyRQQMSqdBADRlDtNGgVMetHCBNAFzehUq0Z2AU+rPy/9xYkVFgv45tPPzU2/jE1FVzsN4PNyT3ZNAR2QauF6CInEvnsH2e1EmzZkEZNQysPZl1+JTP1/MFeZT9HHMlB15PXqHx9yKzXMTQK5HbNdsYk3gC2eBvti0rZhOOvYX//2HTou9vx97HbnTbG1kR8dde+/9517TCSODr6ODY6fJdzyTWHcYAwBrsy9tvZz8cg7AIVP5gwNIEs2pZRtzHGB8c3Nnt9d3XkcGINQqIVPYJa5rw2PKBAZF710tUfVWDqBDYIlsIBlMmBG3t6ieat6026ibqqeyhMIkaCeaMf2Xb712lvr6Z8/Oimvn/QRqAMp3TgNGUVqOO/YlwDK101I11ToXQ0AAr/xas9zFS4wX+2woVUcpBsyQV5+/sbvriYufYe9cvXrFvFFQT+wBAlgK4C1Sdwjew5hjG+bLsdSaDyhVkE3kGkmQEJzDBivwh9ieAhMAZYQKvYbY11L0scSep5plv8toBcedU6MLMKav6Vhq2G8ebDLlXMrceh12UobXWJGpFlCGfogAWdxTzO2g2fPIWffeQtAzLx07GA7t6PDIDg8O/Z54RnfQKGkvpf6C1u62UjDu1M7ORC/nWqGXA6JUVwwIJkixcqDP/PE2W48EaRER9N1AAdmVSlrIihMcPU7CZLTd8jZUtCr0lnVJbIhWNnw+dRHQGESvZfdEpOlR+PxlZwm//hobISbOLhAmH6dkAZR7VxVc7LZrTXnN7Z/a59ry+6j7jQFSQyMgXmfcg4GT1ynmNii/sgBOTWB5l42N4zT5hdVzPH18mkavbtvdr4hA4+6HtPEdm4DxPs9o1703zcUAMev++fol7ncNmsPrDNVgMZZ7kPbRzO90G6yWlfg/ITIqOvbEkwmvX117OR/+GIFclX48OgC+eH5mA5hDPYFhvsJGyU8Ro0VJAflAMPRU1kL5x9CZVZ5J7sjeqcws2BQSg8wz4wLLKhFyMpKD5ZJuHb5CfT3Xx7J8dlWa9j5jHufwca8gqGxH21Kate/a2Wta17BXPufqY5CDZb8HKPPTkR3YzF4edOy3/umv2HnXrL/aAJapWY6bVmaZZjrKLD84WL60737vI7v3zPLQwXKL2h0aeNNs2ze3dYPQBJYr7kFGOywHv6z5zR2s6JHlkzHbSMLxqoPc3CFbf/jVzSB8lvx9+ULedh/SUdYK/NsEy7mRUlwpm6T577UJ65/LtN7dcL0diyo7y/6ZZW1qZX2o13a4eipZAZw0HDycEmiHfK/szatr++jDT7wmj4zWyemRnZ+d2nvvvWvd9spG97d2f3ebalxxfmkoPzAyPycnZx75J1OMU4OjxlzCmSVLsiSvsoDSRzYaCjBAcpYo12W/YPXZ00aMkxWUbowcDhCOXNQx8x6o12xl1C2rdRM9YCVSA52V2jUyTt4mKw2fHMtot6LWIwgvYahvb+lHCigvVbt5LzXQ3eFKGYxD7hlAXzaoZ3y5X81NtVhhHFDpBoQ83k2sY4dGKTFAhLXlwQSvURYFMpzGkTuaEr6AHr9c0rpg4OqvoncKMAFCY52SAdLabSWwnFreZFlsOXshOiaHF/qvMl3KknMtURukdUrt5dRpkKPHZWITTIue0byfbCCfJTtFZpljKQMmpUkHnpXGN3uZ5q/8TdTQzBENSWs1hLe4PqLQucGvBxTz6Gn9wiqOTOZQBxU4aNgwH2gFhlDVX3/vE5vNKEfAmad1z9JWrZHP129882te40+wimscDg5tSWYv0VWr5y/Bcji2pfMp56Wkva084+l9sX0KCTwQaGLtepCIfrkuNtaxjvdeZn50HegcnnTtmNZOZyc+X1tINi0BMGqrpbpsjjN1sMz8RRgvAk7u5OS90gGNJ4iEIcIH8FGNvOp6lYEm8KR19Oh9gsnEc50hrudgGRr2OxeFuBfZW2dFpDKIaGuocasHGdUXmj97QKNL+YkEzXDaAH0Euz7/ySubJRqzamqVee5S+oESNqwbF5dBwwHqII5ZzwEd4I61sWrNyrZbp8dJQI+a3KW9eX1T0Na9FRJyeD1ze4Mto474ABEanMGe1nnoTkSgoqAWZ2rYBClgqLx5gyhax+azECAL8Tf2ee0LZf14WbIVQEjnQ7QLRzYF1wbYabOD4cBOT05sOFBmmed9fXXjthQ7is2i3GN4SCeDoWjYZ7T/owSIIKcyQkoKKKMMkwBFdnpxQ9csWvMBdtstVxdnbmN/vM76/NgOjgguiKFDYFWtZfTEfe+mNj+BZaljCyxHQiCfG1r/eRnT9szOJse37ijn/lfdD9pt8N4ODO7rlDeB1hws++pJrBW1K9T15AmWeE/Fb0r7SPRg32Q/N4HJ3CnfNkb7Aspd4/zTAsv5s980D7buLbsuvFZi+VWCZY1t+V3dD7VWqj5nyYCRzxGtZbFBwjPYK4Kr2CjA8hefv/GfvO6q2ClRSKLi5bvP3R5C5intutZuBF/xZ7o9bLOCkwDm+PJSMtoXea94ZYtdFLC4NgU18Y3lHsCG4ScJCboegLVTBjThqXiG+ThvekSwa+pBBv/cHs809i3VAK+DiBw35c/l6fZl+8U0wZf8fHmgzccmO1yLvWM6ssPW3F4M2/bb/+yX7QxhyQSW463Eln02zWnW6AJfEu5lI120ujZG4Iua5Y9e25/8zUd2j+pt/8iuH8c2OD61iaQfreNCLM2IayvQzB5unZ6XG8h9jGpT5HBfI9XUtSX/bP0eKq8xhEkNu36+XcGCJgPUBNi33/96tvyphm3X+DZtVnuvpYY3Vp8tkbgyK4tyKlQ3BHecgj1auAjP61dX3q8Yo4LYkzuh/Y7NJmNbzhb2cIdSNWJeSzs8JONxbEdHxw6YcWqpPaamMJRhA4RA40ORcDITUHYjl+jWnuFKFNkQZeD/QZFj3FyFuzV3UBaGkHPyTcRSGWEynnOn61C3dv4MGuOh9WhZ5VkTbI0MO5khnFTozmQxAKdQRqGGQzPGUB96zz9luWlBMjyBDkQmQxFLAUEZsGiDpbYsEI4BQktX9sZp9NZPMwJeZI4lrsYmQA0O1zadqjZH9dgoRs5VY0dbrSVtW8wmUzLdog0qkhqquCWAdrVdVNSyL5x4j74m50/XrF6wAP4A62SFg+pEthinHMf/9vZWbbPuCW6k+sM+AICx6HmdKaAH/OA1rB7YKO2UrjepLtUis4WRrNXK5de/r33Zts4dULD1OVNBTl8Olr33dVZ/97brDkc+wGO+/oiSMzdurkf2+U/u7dUXdzafI2KU2ua0ptYfruzZ82N7590LBxQAo9iQnd5PwKdWt1TW3Oc9YJU9jrp2MTkAsCjIa/0B4DyokxTfAcwoh7qq+UJCKxEIZWwAxwcnBHdUpy8xlIUaFaEE7yqnEvvDplB7hoo288XbUvXaToslqk9En4ATAIe5E8rXZAi5z4eHez/mwcGB/wSsogb/8AAtF3owwBS2BEyIA89WciyukT7BZBRxiHwe+rPW1p0DF3/WqZWUbA2ZQ8ZNVGjqjDkPduHyzZVntOlTjBK826PUL51rZB0zuWCEwCSJLJxU9VVSAu2v3VvZ4XG/UBBPVSbuLN7ejH19wTzwNiuUmizGDvywZe+999IzywQwI2PjAVAPpBO0K1WeFZzRN5kbAnZ3txMbP+KcKqMcavj0OQ2XItYEP1XLJ2EbB0awQ4x9oeXXwf3QxoV1T1vAnivpH3pNMEFQnF6o08wDZy6slt426uBoYM+enTr7hM8zH2AL4diqjR01ylMHytTzM58Az9Q7sla8bKTFPRMsXHh2mrrus2cnDsbzzLtKD+Sk+7NNNYe5uFfsM+F0a70Fc6kKlr1WIXcAyxT0XuYiBxNNvkBTze9eB05v2uU/7PI/Np0rjqsa0cjiRc33vhmAoLRudvbDLsc5wv6EDdw13Jv2idI/1B3uCmw0vc52JubD5q9d+9RPMxgQQOWr2MO23GHKLEeAtj4azcmcMqgSwSlp20SPeewfJUCffvKZsxphHQ6HBFEROLywZ8/OPdioMj5psJRfJSjH75GooBg7kSvS+7Hv1Zrrqo8RIFz+ob7yuboyWk+y/+ZjHXM0cFF97IrASzpetHAPX6w40wZcF697gKDhPfn549xNc2DX3NxpZ1ywevNab1wz2UE7fHo8sqP2wl4etO03f/3bdt4DLGPbW9YF2+W2dUH/iYLHLbmOBXVsgOW52V998sb+6C++b4+tvi16h3Y7nlv38MgmiS5FCU7TYt0FFvPX65GApkHKB7YaQapmo+Oz+z6ILwuWQ+CrAqJrdc47H3rDG/a7/nwRNZ9l13HedrN6m3ta/wwtRYjGq4elC7IQqPEaStqijF2E5/LNjavBQmGhrgyBIdqWPD7c23K2tLn35JXa6pH3UD5xwExW4fLyym5ubl2hOvoO49szLrAjZkUbGxk0gd2+O73IzJeiU+rZWxUUQcCq5WqITu0+OvYWA1C2Aae3N9R/3nt9HRRg2ofQo1aZZVE+AcfRq5y6OIl4jVMWg/pkCU9w/6Khk/Wl/vbAjk761u5PrD9EdVo1waVTJTsWvY/xKchecz7olVzXw93U5lOoPlErGHWlEqogQ+dUZZ/PRBxp00P2LhQkydDMbToTrTFocOHs8Rll4tU2pqTG6XyRVeW5BchWaxe1lnLgm1HMA6hBueaZsqHhaDthokNGB/VufQtA4agKCClbLXaAZzVTlh7XddNmss8c37W+th3DnX6nyGuMAxhwfQI/GrNtztQ+15iDZd9uUxAAsAwAu756tI9++Moe76nbp8586P2P2525HZ107eL5sT1/+cxrOwkKxZwQWBY4bRqHuCcBAakie729C85N/PnRNxmnBGArUTYybS21SJtxbNWBAniiDCJARLfftu7ArD8UXZ/glXwWrReVFnDOpJg+B6wL21PP2qIWtj21Tm/lAS+YGq6YDktjoJZPrIMQvHJw6+2NCGgBJunJuXQApXYg6p0LM2MTWA5BP8+kr9WaiXasv6sNm+jpAZahAaolnusX3DFurF+JaxFIIvN/ekqwEOV4ehhPbTzBnqAWLdVp0QBRoe9Yd9CyAe1PqFemfRQ0YZTpJ2RX5vb6C4TV1NPax3M+8Zpexod2S6zTQ2rvuiXlMMRp1N4kqPclA43joHbPsx89tLykg/FTQE4toWLOqERBYxJAmXnla4MsgD/7jq99aqgBqqx9Mt6UeUg8jy4CcwfKt9cjsXRQtQaA9yljobUTavsHTp8mYABbiDVIcIJ5Cn2f8gT6Nzs1fUZQr2/TGZRpstsLD15Ct6bM5uzZkc8n2EsKYOKalaRFgWVlJ3wXz5ztsANVsKxxrDvlOmLVhj1lT4/k3CZA82Xs2y7bt4/t2vYelftovjbRrhud5TVQ01xzXPfnYuwrYLkgye0Lzhs8oLf8qF+P9w2uZgKf+rx+mmA57vZ/LFjePsuwIR4QovMCPmi768FUAmLYic8++8Kurm5cCRu/Cx/v4uLCvwfeUvHRVh7gzL/KbLdsVmm7Cn0ahUql+RAfDdSqHT87YJOfr9ZGHfa8bP+NedqER+rPw6de1gjEfQ7xXdb2puKz2l6LNdc0utvAst9ZWoNPnatr53LBs+yCam/YBZbpUW+TsR21FvbyELD8LXvWN+vZwrqeDFOvgeLeAyxjuIMJB1geJbD8w89v7ff/+M9t0j2waWdojyQSegOb+wbWMk7oMZJaFqYe1Wh6vX7z9UFueuAxGfKNM85VH/x9HsZXAZbZdDc5i/tuXLvGr3nJ/+2A5aZ72Gdst5upqFeWcqhnCjyzhHDT0gHzF59f2ZvXd55dxYgBREPACrGXx4dbaznogoLXdQfx7PzMxbsAk2Sfrq6u7dUXr+36+sYdMXfIaAZPr9H0j8+StQzpfhdfGKj3b943GeCssoNotUQtirnwFOD85OTUqTpklck83Fzf2+vXl57ZIeuAOM7pOWJT0Iqlfgh4xVaLBk1NHDWQj662CrWz16PPLI6hFGm5fxxi7pWMUKuHcrFoP0FJirkUQmGMq0r0OinDcus0bIIRyyktupQxd5DhvQSn7gDi7JbOSMf7Dep6BJZ5bTIbOyUaq+KBAtr5uLKkoq0SFIM9IPCn3uzaoDzbvFr4OPC7AIJ6KEtkTOIZnl0eAHyhoSqrR3aNzQxxMVGWyej1PTsESAZo96hpX+H0Sj2SgALvxVkXJZXWQ9WocAnw9iQjbYi+7pr7saYAyxGdjcxbvra+EkcjUd3r6xiwDCi6uny0D3/wuc0mzNuVszPG0wfr9pd2dj60Fy/PpIDsWf5+0RbD6WPq81TZXOt2vAA+i6XXfDEfYHo4a+IRMKI+4S4k5b15O2o5hGiTC1ZFTSfgPIKjS69ZJjPsP1NtqwBzqotmDqa5z/HUjipv1YO3MbdeUtNGUwA1bYSYEOBjTiEIxVe/ryAYThQ0PQA4NGWunzHUnEIcjMzmYQLLR0XbKG8XxJpKmeUAgOU8iTpWbf4xD6XhwD0D1NsuPkOG9Pr6zsajuavR83q0YwPwPbs4d1o6z2c8fvRgFjbIgzCFcr7Acm+IcrhaR5H5pizGg1xeo9uy169uvRc1NoJjzGYTtfqyua9RpxnS65oWft7yiezu0AMG2GGJC8pBEnAWY8ez3RNYQXO/DwnnUBLDOcrMsuyaPud2MMssc04HygfYRK15asRhkngtNSDVWwyxn8ydfo8YGowU7C7XQYBgmLWng4bNXCKzTFAO1gPzlCw+7ARbESzs+bNgTownKKbPPOCCPaaeO3p9A7xXqfTD7xtPKaNSe6tO/KbkkeVOZJWKnTnbtVRmU+uop/gcua+56XNvu//HOtz3enbZzHVnOequy/ZA2nPWAXCzHS1BTX7sTb5NHYjkwHnTte+6dxe5zUrj4jhN17AGbBvA8pPHsOED+Xnq53xbv2/bMb/cNTfVK68fMa57/X5iriigFS06VQa38NIN/A21glPLUJIxfKNi7boeGbNKx48WVTEvVaYRKLO4llQSVoTQGsCy3rvu5/t5vPVkEvvIQV0WVNsGTP82wbL28D19qtq9bJwfvl+9RWY5wD4WeTq2Q5vb86HZb/76P7ILgu90h9gFlnkogOBFW2D5fm72yeXY/uMf/LHNekc2bQ/skag/itmJRhZguemG6oC56T35AMYkCqrrJoOhjTf6TZaO2ibAWn9Q+fvqYHlTRCb+Xnk91Sy7ya3VDGxanE8xDLvH76sDy00O+j4TfJfx3LSh6N4k5MTz9tpaB2BqJQK18eOPPnPQDPDsAdS6UAtFnXLBl8XE2i1eg25H3eKpnT8789+VqUTZcGSvX7+xq8trz9rKWaexvCi/0OS8xhXweQh9UZll7zncpYcxlME7N5hy6KEzqwaXbBT9e/293iJq4BFKKhRwrKht+/Gnn7vzBwA8ORnas+cIfJHFUmsnnFBRRacJIEvdGUNNZs0z3U7zJliQKIYuwJV6F7dmtkz1gGGLQmVeIj+iX0vRFuXjqQNlz05dPZgt+t6vlWsMEEs2jWNRoxlZRDYS6iCjHtup462VzRbqOQhQhvLIhiLqomq/cX6d7uv1eUm5NmVSB31lgRl/vhykG4CCTLBqED04cDj0Z+JO9ljtodRXVdkqAAqOqYS8eD/gG8qTxKciuxVZ2shcccwpGaQsurprPlfWrxb+2pLetJbqb9SGF4GOpIievWmfa9m1/0Tto/qXlzfKsZlzAAd6LH/x+Z2NEKlYEVAgCza17mBlF8+P7J13z72eM3o/0jtSzgNgORcfCvqZNsWwX+6EJBGVAMted3tHP+yVzz+tyaS87P1qKQ+oBmEdWCSFa3dIiCwn9WUHcD6WZI0jmykVe2Wrk1KxlxGkvQPl6z5gqev3d3p64PMHKi1OkPpairLb7Q68dRD2CKBFphLxFyi6gGcpuEvhnQw8mUpaEZFxFLVZgaAoN6iC5TSGRWsvOfFihgRYVgaZ53V1deusFWwHrc+cou4Bpq5TkKEUA9i5fsYDAcOgq0pICr2BrusL0KcaCrFq4SJopqCFWVetsW4I3mndAb6DdcLc8zXr2b2Vt3vDNgPU33n3petKRFlItG6K6S12BzV3fR/LAMvYWQKU2BDpk+gT0d+etR6qshHk5L5DyZux9pZ8GUhVN4G5xN3ojXwH+Ff2ugv9PoF7xg3wDFCmBOXq6srXCMwHwDbj3e0cpHYzdDkADBOpIKsMHV1Amcw2oJ3xdU0Ov4MkzJVYFjEO0afc53Zycvk9WEzxt/B51u2PgsWNtmWDs7HNrqwBsh0GZhuwfIqv8/bvrXZSCbsTP2P8ivGu3U+0ztnn/M1gWWDrbYCAzpn0Cfa5gPSeAvgnsLzto7v2kEr+ctdm0nSiDZ+p+8vNwYrdN71rXPO5/9Sgjm+/CeiGkGtoZgQrj3VLcDe6OmA7w/44s8GDi+W+V15DthcWjKfq/Wr/39SPp55Zlg2pfqHonOZQxlKq24xtOMJzs+mwbmPyczRRrDN3p/AnNmDgegnHrmfZPL02A+zAXZtmUdP5nM2TAu5tAlWzsR2sZvasv7Tf+o1fsefDlg3aAsv6fHn+1nI5XzkASC84WG51bGJmdzOzz27n9r/9/h/YYnBi41bfxquWzUxgmbHc1KW0CVzGTeULOAY8f39sFvGQ84WWT4T4+6bM7j5GpD4fNl33NrC87fxvM0Hycdpu7HaD5V3maFNkZl/jtssYbzq/P1sHMgLLzAMAHQ4UjgkCMIDl6XjlTkq/BwAG/EloxsUQOmRyqFMeOFA+PT2RyrXXVcrhiJZSZCLJ1kJjxAElSwHYU2uXjtcZ4jS5M0amhIwJrVUWgAplO2LhMGe8kQCALjWLZ7xc0RXndSlqIffw/b/52O8LxxXRqRcvqY2DKkhWeeIOsNP87qF0IjSmiCbAMtoNcE9kThwQHiF6RTZIYHWFw1tQ0ULhWTTFLpSi+cLVg706uNXx+k9lZu/t6vLeBYIYb+8L7YIXSayuAEH6m6KqA1FhHXinTNRy7FRpankODnDQCTAoczh6hP6petTYhKR2K4CLsA6ZPBxUPkMWj+ybavx4Dz2S1TOa+wFQRcZd9ee6BoIVCKgxDxgjggo+r3wjC9EMzYfYFIOOSmZZARgZx5z2vHNuN4DlnZ+pOTw51bLudO0+Vkk73rTOYsNyqvr/w96b/1q+LfdBaw9n7nO6b/e9b3JsnACGRAKCUIJMQqLYifgBxZB/E4KERGwnInjg4QkUYjsxJHGeneD4Dfe+27f7zGeP6FO1aq1a9a017NP97Ahxnu47p/f+DmuoVVWfGiNYFv4Kw8P7r+7ClhlFHAAAIABJREFUF58DfK0ILAMM0DrNN+HkbBbefHoRvv6N10S7BESPQN9SHZkNUllf0go/e+5yEZUYhk3hymh9hGrC67BdzQmIcQG+GC6NmpPkCeZZCS9iIxC3/Ikyj1IpKAcULYaogBb3p8TZZZ7CYcwUjh3zioV+oWnAWIOKxRR+fYE8aHhJMW4uGMdGHk5VgFcRtRTIG36PNmpIk+AiWlJZGHlsCE+m3OcrrOXagGUpuJe4fORnso68p7z30vYKc0DExiz2OYe3A8YiPINDjcEP4FnFmYKHHIANIX4wIqColKxj9tTGhPklAF0+A8wDpNAg+B97s7FH4FEIn+aWPegtzL3l16RMbsLDwz2tGboVfOtb3wjf/NY3YoVXeJ+Z34ohnHECeBR6F3O+N3gAjCioz8D91lEgkPPUyVhHRkycbxgKUbeB6Y/2G/nnZDjhMy9KMBfk4f6p6JtK1fyvH4gexGhyirZ7p+Bh53Q/+BDmgvZ6nDaw5bzwgCrjaEXInuWjk2XYzWFUQirOCdEQtdQ6hfzA9kXeEyMjYJWTXtl8NpAbN805xJwkysTTd2jpiLDxx7SiteUj6fqeMmC+t0DTu/1PHyxPgaoek6d/Jd3GpEG0lsfX4wQQ5TvtdW0eHj3bjSqrYkTRY0vvyDjnwJ0t+erh/j6+nzjUnzJYJho1MlUvRm/9y+GLPp2BEiLZEtiMxsycSkNN6N26IuW6lAaRQrdudx5TU/F3aRaFpOhtcoM4E5OUMdGvxfgELMf6MTksXCFjh9ZIvjZoV0d4jPASj4h7+Kln+JPv5TkaLKPA13zzFE62Twksf3o2L8ByUZB4BzRASggvETytG4DlfQjXESz/g2//VtidXSWwvIUSjkIsVI2tZhnxPSXWyuEthr5GWyc8wRFt8G4YdI+DQDHIAKgMJbSb8CcNllvGBsWaHWtTb9bl9wSWG5bp2v4c9pbp1Tw//MdFX7gNGYNl5OIBaP7xv/kirB7gTeSKpFB8oCyTYoweq8gXfrEk5fD1608ItLEinb1d0veYwmpi+CSH9KFFCLzSyPUDMOPy/gjto7BBCppjUMhWRc5pwXrAo8ntQnA/5sBhvZSXuUUla4T9MVj+w+/8Md0LTzfG9+lnr0ghh5J+e3sTNqi8eI9COuj/Cc81+C8r+gglB4BHnjY8RtQjGMV7pWAQmBUVmGPRRXsFAB3PM3nVYgQIPEUYH7zYCEOnnMt3KPLFSuTdLRdAYw9INsJIiLwoqqy8CpDZhbNTVBfnXB54ndlAgTZTKKrGBgqpEkypQbG678UFF0BCcTKA4ztcf3+XQAf2l4qNXYhXGVECWKd7+o1nYb8kXBteZanizV5lbjlDSxINMlgl5KpKyztSrbdoj1SC5QzOpl6LQmkhXTXzv7EzWyoqvXPUFhZ9ZQu5u6wss3eO/0aY6Yb2hsHy+/D+qyf2Ks84/WCzvQ8vro4JLMPAg7WV0Hyu/i9nVtZIznMSzxEY5XdL3rJUEUZ/2s3TLDymPtnIE0MbN4QXA0xILuIszCmslo0ofEbZ84p2SHCt8XdzCr/l0GDmFzDO4IwB8KE6PQoFUgg+PKtLzjG9+gRe5XM6l2jpBiMcKtVTP/AdwPcJtTdCWPLTY6D0BXh4YQhirwN7F0BzAKvo2Yu2SjAwoAAVxkx9MckozZVNmV+QxI2F53j9+DNRUhgsA6gBtK5W3PoKESvUc5rSNXkvKM//bEl5suCH5+doGcd9o7FvwhNE+JNyxZkZKZRNp20Qd9tivAw2MUUYOHD2JGqEAO1KQrwBKlcE2l+9ehnevOEcdy5ugz2L+kX0wGPkVGRtDuDJNCm8gyt4s2eZix9yVX8xHlKxHOLzPHc649J7lApe5TBIzvvmVliI9rlD7jEiGlBdHBE30XDKPU5hXEQOPXu3EZXE6xsoqgBAmeRGLLiG4mBIg0EvZeSos8EFQB6GAV7z5LmkFBTmPVLLAXOmmgXJu5UVb9GBCsVaMQsCUcR/kGow5Smah/V4jM15lutrCm7fiKc0lOd4K/sDTnyMTkB8hwcs9Vzcx0ajQwvk6u+mICMDip5i72hB6vznb0cNEHifF3Ku16Q1Ji/n2Y7RjkU/L83chDZ446+u4eBee5fZ8T9HV5ViqHze5Bxx5JEGoJl/xtZT4DFUDyEb3US2+jRX4ot8tp5rqohj1eJCLdJ0/Ar4qjNj9yXxG55MeqKHiQ8Fy5ouR7e9d6Y0rdnzr/cvYce4XnQtqmGvH8PpbkVg+Wf+8n8cPjtf1MHynnvbxHAQqYYdC3ytQ/jezToALO/PXoan+Um4RWGc49OwQtGhZ4Jle8A1U7Zg2loGLGAmr26lwEx3Q6J3XBN5TeE9FCwfJqxK4TKudH8kz3LlvB5CqK21rq0FyzjO9WMPCXtPEB78/quH8MMv3lMOJRRo9s5yPzpUP0U+K7yzKJoF5VBy9JA/lkNv6XjG3p3ccB5eXy4kBg8ZlNw19/OU/nsxpFmH1vDxiCGi8A5QoR9SecJ8jvdJqw/24AIwc4Gyp/D7/+Jfk6KNq5ET/ebTV+R1QNjgzc01gVZ4YCXEW0ApFEPk/MFTBY8HlDCAevYWwasKD9sirFGJWldKjOGHrE1gzbidjHhUuZASr8vdzQOFwD5QAZt7BimxKi2UWGk7VSpNPBdW+Lfh7BQeZ4SJcyg1FF3MhfMbY2549OgKWIARADk/VDDqZEahtDfXt+TtBjuSkCeExUu/ZLwP7asAwKkwFfUz5YI+KMSUw+hRzRZ8niMQEL0gnjphplkRnYcFClZF4WEV05byxSvIOEeOj8sjKjk18i4IHG0QFNCA7yWVoH62IiioWXcNfxOwTAAy9rt9+8Pr8OUXt+H2ZhWWi/MQ9sj1XobN7p5CsN98+oKqt8NjT+eFKptz5AZ+0LOX6YND2kQ3priRWKhJwt6JFuGlFSPlbh5WD1vqaQnjCoxF0iKNw49jISfKTUU+KvYaIDiCZTJpsQEA4EnCjuGtw9oBEMNbjfDhm/eoXo1eyBxBQeDraB7OXyzC5cszMtxwT2TMDGeEi6xxFAoqhM/Iq4zq0KgSjWgMOi+7NRlcYMDCuGDUev36JUeAnGJsCMMmWBMrxjNYJnxE+yaeQfE+FPU3Y2j6gngIolUA1Kkq88MTGRTE6EiVoGMVePBDGKGory/lF2fvCO9VDEMnFoHKDeAg0p6EQ+YpJSv2HmVPPH9PPZejsZALcqGlHbenwhyhfOLcIgxc+DD2plRKs+FgDrSeaKjsMaxDHzHuqbdEwKgYHPJaUo5gDGNH/BuB/UdULn8Kd+hSgPVDkS+sIfUy5VMGWgXvgneZjaOcugBDoBgKZbxnL47D8nQXzi6PCSyjXgJyv8Gj2UghxRHZiy65+8w/RRHNRiat29TOfKEfxXxnjgrkH6v8toGtHsP0jc+V/737unrZgReIUixztdGKTaAmHvrGO+18kj4TjTLPB4Lx/Ff4t9672jt6hgtvL5KcE3B44HrL5SI3i1Rb51lWrj7zdZPbZNmE/r25ttaHr8+GNT4/KicrFo4T3i0h83wGY5RanPz03dMz6RkePvSsFLZVs0IaLFpaKnW6zDvSXuGjA8Gy1peET+nPvHd+LFqwOFF4oZ43FQGMIWkUPVfxLJ8udhSGbelhtifTvAhtsm2natjwLP/gFmD5fw87AsvH4Wa1DbOTs/C0YRFrPct2gzQx6AI2enIiCGWBJc9OM3/vetyH9g8WYHsLVRU+UTexiq4l7D8psJwYUUXJLufxpwOWewzaW2tNF7I/DFDZswzrP8AylNIvf3gd3n2FfpboY7olBRo/AEEcej2j8N3Xb644R+wCBa/Q7oirmEJJY88iW/0o9JcUMrQ8wpqxlZ/CwKl0f/bQMchi5YmV5Ry6y6CZlR78D9fCM73fI2SQx0gQGr2H1wiZXIXv/Ms/IiUXyi7CmOF1AehAzjHAMpju09MjAUQo8FAyAfwADhBWDiUYYcWihFFZsl0M+4QCuQTYE+9E9E5FSy9AgXgy+BzC672hz46WR5T/C6/b6pG9eSgyxj2pN2RQ4PxkrUCyl1h7go6PUGGaARPWCgCZe6Oy4kxnM8QCbjMOv35xgUJKXH0W+X4ADdzO6i6NAWsN7zMDcVRgRjg8QAI88EgS4aJuMCBwcS+uSI7QbRJu0ejBAAqgiukMlcnT/cfH4cXVZZjF+gc6p3eEsffAcgblWXB6fExCUwU4S2g2QGlP2cW8ap4hrBEApxRVkrBknAfsE4rJff69r+isrZ4oOJ7CSykMfrkNX//Gq/DJmxhaerKks4XxHB0jwgPACVWABVDEMxN1jcSTkbYTQ+ZRPZjrEvA5wRl8AFC+RrGvezKCAIwxkORwb/IQU+76EdUXQHsnGMuI5ojOOS8fNMRGL9YAqRgUVdZfEV2hKBaMUogugbij5x7PwuXLRXhxhRDaF5Qfj/vXmyc6l/BM4yzDgIdUEBxxRL0AsEqLN3insS4w4uGMohI1+BKMOGRTmLHXV37Ee8vsfQQsY0HBFzn8G++HZxSFxlATgOuB7lKBO/BFeDhPTlD6hUE8e5Z5XTJYxmIxWOY+khzZA/6IKB5cBxDMNENqMfMSqVgec9C5qjxSQaTmwZaMWIiiAU+UwjbCT/E7hRiDBkBvqnCXlrPCE/VZ1LKePbJsECOeHzXHVDApGTjZ2EAFxe6eqFgX5V8/rMN2vaMzwnybf4sRANVv5UdawOAdWAbwHvT3Pr1cUGEvyB8Y7Xg8XMyN6wTERLW4blYZ55ZuZYEqDS70+dcKKMm2KMmIDyXlrlTS+7I6g3Utt1tKfP+ZH5LDW9PU+p97CrOd02ReHT2L5Zi0e8sRSHR6tTHEMVQMjDgay8ora+t7CChPgL4xP3EIP9e3mcBys3mVT5s84w+LI7dgWfibrGaLTvNaZuOk8JnJOYvGYLpHpZJInZ3M23XFejGICeiarjLrxOX7ma7KaIXmPOIysq5b30n9DDE60vslikmKxQkf4YFkuVU6plnGmjBsPQa9hpo36TE6j+wfGe8Ks156P+y8JSdbg2V4ll+f7MmzjDBsAcvkFFPvK8EyCbKYs7yfU+uo712vCCxvTy/DenlWgGXoKL2cZTs3DF6UQ1ncmmLas4zg2cA+emO8A6MZhz0QaEliD5cWyN536bNY4Evyfj2iHhEsoxSi14vHOLWEHfKseM7cMOxDn9O7Xu+BzIMLnUZFbg+XDnICZ1Rw6Afff0deHKo2S4W10Ps1hJNTDp385DU8XpfUtgRKLpQXUVKowEssHCYeVeZJXA2X6+VzuDXCLcULICBZ8g9JmYyWZ25rw55aDsUDENkESpubAXyg4jWHf1JrGVR4fdiF//v3vkNABIo2wviurq4i/TPoRZEyKOjwSkneLX7DAIB5ASgICLBVF+kgExCUnSyZbHkWtKUs/k0tYhB+y/GYXAmSwy+hNIs3CeASuYTIQ0ZeNcAWeSfXyLkDqJEzzQore5HY2wMggbmhWBjCqvEfQDCALbzm8LLDO3VNgAkFn7gYD0C75ClKiDz2F4V3AHjFG0u52UuEz6LgGrw/bC3G/lMu4xIF11akzFN+JVUGfuQK5UeL8I1vfSNcvbxKBcQA5gW0WgOPpXEBy7bI18iZFz4EoK7zOIU/UhGmWKTOlw8MEBOtOhcJyAGtkmDDlsy4pzaAEADkV1/cUsX5+ew05tuzAQvn7M/8xNfC1Uv2kIo3NwtYNsQQvqAqv2Jg4oHIeece3AzGOAybc4glPPoJubDX6Cd+nzyZAOC4h/eTq6KDVgCUqQLzEkCZmF/YkfGK95yKbFF1boJ2JBwAiFAF+T08yzf35GGkUPzZIpxe4L91ePUavdnRv5wL2omBjI1sqCC/Ia8k8naRqwygLO2jFmhHBiPeHPUPkBJySV5GpIgAQEtKSFYSmI94YDkbPuQcR6PeHmAZETbRM3qLvutSC4DBDvYHecoAyvgNgyL1/5zzuuToBa5IT1b25SLs4EVn1SdVI8/7h+gxNh7y/Vykj/JuaT/LvrZsj5NK3rrKfK6FoOUpcSGAc4p8KcNptQyWtdNKHo+RRhb3LIc9E1iOhbTEOAq+hqgieJZhmKNoAyr0tSWeJ6HVMIZyMURpJSPeJxRpRMoOgDLW+jS8uDqnEOxjVOE+4RQhGE4lWkDSi1juiGG7bP8k59eCXU/xFb4iayMg2VbT1spiTy5zdMPz1NZRPtcdwwdeYMdRA5XemsK71PqpPavUEf281f60ZO2n6+8B/5pBpPWeWph25Nox5aw/UlcGRU9sjXq0oUHfXxqDKr1njfHBvp90yPjidA4OCPkXmRGVH/X4EnBqA3q+SCJ6ymuntFIC5uka6hSm5+1BtA9Wb7Z0VNAQB98w948e1zQHk15rgx+okj+LjcmP6E02Z1nrBfhbjC3UeV4Zc7WM8CaW5EGUo8Shnfs9moOsSdfutuFovwkn28fw6mhLBb4+PZuFU0SvRgPQMFhGNewf3G7CL/zKb4Td+cvwODsK9zDMH52GNTwEjTDsGiPVwLYHlmuLpjecbOuV1k20Icriov/Gd6QUOTEk/z9YHju4I8KyLYg4pJgBKVpyHBOwRG9PgGV4UaCkclEotBiah4vLBfUqfvUaDeLPwwlVaOZ8Y6o8Givias+yVGEmJTVWw+VTzu/PoTjCfVmIlfPLiqJYF6j3MYV7ouLsKoJaeGR2EfTtwv/1e98JD/eobD0Ly8VpeHFxRUCFlUp4YaDoclg2PK1SzRmeNHiqpIIuA3tuISMFivhPYjVxmUuxNQV7tsIfPOvSzJWVX2rZg6rEESwDEFFhrYfHcI12UzdcFRxAmfrXruA1l8rmMT9xgeJn+Bs5pSsCsAA7yCsGKKGq46cAQuydh0cR+d1oUUN9d+8AaDfk1QN4xbVQRvFMFEwCAEe7Kg4HZUUUUQWsTDMbhuKK66nVDTxrAXmr8F4+EnAGoEfLmH/nz/44FSJC6y94W/EMCSlv8ZWkbBCp1JUdERCalhJQjrH/Oo1EwDKuqYFl/SxOJZgaSXjsAkBiy57o0ZXe4V+9vQnvv7wP794+hPkM1cY5Fx2e2/MXy/Bnfvwz6gdOlX3Ja8tjYkDJxU32VCgvcWpV7EtWiD3JXF2ZwTL2CwYZGF4eUdn8FlWWkYO7IyALAIqlOUbF+VOuVo8CdwDNUjiJG79h3jGHIskB5HAy+AEQQ5oBwpZRjAvh3qBV0DmMXucXi3BxtQ1Xn5yG87ML+kyfMQo5RoG/B9A/V6sHyEIEhqR3zEDrC7SamtHZRXEvgFWMk2srMBDMioKA5WjiSt5RrThL/hynjLBnGePYkGcU+cowKEF+CS8hsHwhhco4HBhGD6oJAQ9YbPsgxkMKMYahbY6zEbUeBejkDAlYZi8a7ymFE0fjh+YxooAmMJeU11KpTMoKCWEuLmr1XFG0PGWvBD16HSPPTkog8wZ4yjlyiYvJocc8ipW9f39Led/ctg9GHKwZ1KRsCKCK7zA6oOvCMc4CnweAZaw3IguW1EILyiMewp0EeD7s+xUjQ0zcULQgKuM4WNWAGXcj5UCvrgWEHkAsZfLzwPKo7O+/f0zXeO5VNbAruiEq4raMBT2wLKzfA7IWHNTnUN//Gth57noUACIanEr/2fiTqaqL6UVr77Zyb7omfjXw2noW449VjZ8DlnkcnK5V0qjlVfUoiRGjDNemqHt8RV8ZX/XyyhGwXDXEWbAc473oDQ2wzBKMC0SiG6P9aYFlvf9Ja41OqdKIIpGhOmWlfBNzvtx6s3Xeks4VaYYkHrACFfjSYDl7lvl5eYKzHeUsQ8HgkAjyEs2X4RFW2G0IP7jZhr/3y78W5ldvyNO8mi3DZo62zXMqruIV+NIHxAJUYVKjTKDGlGVhe2C52Byl1CaBXgHLMk7ZHiukWMxRl1F2zDUAu3cQRoWNvteu5XM9y8X+0AJNR2j3p8UEDznosm/8fChyHNoJoCxg+YsfXIfvf+8rCndE6Bx+YNVHy6VP3iD8+jxcwuMFABXg6ZXKtxwCl0PyZGTiydEW/ljNmTwr1rqcwbIcMlF0OARZ9htN4ZdhCdAXw36hVHJVX1T13oV/+fv/T7h+9xh2WxSjOqc+zFBwSaGa7wK6TZHyBW/yC1RzPqJCXqxscwinVLBloMygYxbgSUfrnHUEy77AnQorXbgCz5fEPnhSEFPO/WgZLDN4okq1TxsCyu/fX8eq3dxfdrdB8RwGywCn1CqGvLozUti32xWFJxJQphBztOcC8GVjBTyrCCmFYQRgGfnqAMySE4r150q1MCSc0JrAu/zwgN6HyDk85t/RQ8CMmqusS+7yag1vOPotI1QWijDmtAqzxT78B3/+z4VvfuvrlENNfbT3qK6NcNx68ZRMVazs10Vh/WQkuiLvaA7F0kDDs2pbvsGgIiu8Grwwv4h9aslzyIcdXnX89/bL6/D+y4dwd7MOi/lJDI8GPaJQ1HH45rfehKPjPdEjnykOo8eDKO0Aa00omudZCn7+EO8EfaBSPIAIh+1yv+/3767D5mkdnh642jzmItEZKOgFowr12j7jKAt4ailNgkDgPmyh6FCbq/gT1xFhveRJRO0AtAy6fiDADCMMhdqiCvPyiIoDXrzchatXp+Hk+JTGxecLv0GXMNqANu8pskL6tFPYN5nFQ5gtJbIBNQbOqAUV6J09yhzCaZUq3kMpTpWL8vEsClt2ShkBmANoR+g88pW5XRX2AfxzRxEoOFt4PwwLXB0a5wL8jYvR6JxZoj8KZYf3mGtGxF2UxUwhzpyakqm+pCnrFRDwynPkuct/5jxA76CiZ3be2VNg6T3LD6blzJ/lGTye2NCHoimY9nhPYYRD7jpy5N+9vyGD3xqV0qniNULCcfYZLPMP0n4QGYNzgRz3JeWDw5jJxhvIHi4qKdX3s5e8DpbTajbmXuMeek0+FCzryJQRYHuo3jLyzNo8NS+rc1L/m9p77TM/HCwzvT8PLPclh6eH6bn19sP3jMpJZ7nRAsut/WPJx6VQR2g107xcH+WWcVt6INQdhxgA4/p713j4I4+VdVC9f6UyHPugmzxm/cwaYJZ39PToHljunp8Y+ThyPiageQ7dw9BvZKOWY2svvogoyI9d7CRCtznt7/S4JnOJRgS9Rhof9Ghb9q3nWdbzlnng2dI6SqphS4EvhGFTwGis75HoNoHl+BQBy6v9jMDxF3f78D/+z78Sjl9/Pbx92IT98RkB6f18OQyWS2JUpNqJs7eMzRI+vt+onGWPiYgw1WBWntvyLMvmW6IvgWYfLNeI3QPfIwSvr5EKzN76jhBaPBcTsDwFWNORjT7f3qn3A4ocwA+Foe4QGnnCnuUvrsP3v/sVtflAKyUw/NPTZXj1+jy8+fQ8vHqNPsMzavE028MbyswXPC1XftUWQTn6klAZ/035epxfVi5CVvhkvJL3mYEyQCaHL8O7LCHc7O0BWEbI3yp8/3tvw1dv72h+aH+F91AuJuUiL8PFJTyu3D8ZYZzwXkjFa3hlpQojm/A4rxvKPOUYQkELEvaXV7qlKBS0QkUq2BufchUld1HCzlP1VlSj5hBGbu/CXv/1E6oEc3saAcpYGMklhsccyjuq9CKPUcAqh+DPwmYLII4QV+7ninZWWLeHB3iYH1MV8ddvXpHXDmH71zfvwt3dLVcoXiF0n4uCJcU5Fk5i7yTn2mJ8my28l2v67M2b1+GbP/Y1ao9ElcaPuZK3PUut88uqcG5dccj5JR4UGbLmTZrvtBSdfP5IVMRiUeUI6JrY2zpbSAGW0abrMXz5w/fh/ZeP1J5tMT8mLyrWDEYJgOXPvvaSjDkwekhuJfppowIveeEXc64ZoQRmNqLzGaO8WmqDxj3IkQ8vQPTdV+8DWnNsKM+dczy5wjnaAiEt4YzC96WneEqziK2jAPLi0aeJkwCkViJIDQgBTvf1E4piwSDwSGCZ2y1hPDhzx+H8xS5cvUTLOB4fIhU4TBw5wtzSDcAKkRXYM87hzXUyFsdIAQDw5qr1+A12wG3xshJJ6y84OIYqYyQ5H1IMJumiuJl5PjBYwbONs4e/JfccF1IOLarmI9omGaOkvkEGrroaNqUAJEOhVnhz4TAxTPA5iBYCPiWJ2KYKYfQGpDShOliGmTHW5XaNtpMzlTwDGYSnc89UwGA5GobYAMMFHbG/HD6PKIEHAssAzyuKkmGwDCOkgGU8l9vXHVOldO5igP3m1lAw7HDxOq52Li2r5AywMVvnLNt1yOtcA1uesp0+E4Wu4phsAp3kEi09y13l/BAmN3Ct9z5Pjxt4VPWS1pwOAcv6BTUjzmHrJ2eoD5q1XDrsHfWV43PHjrKaztekoRg5ocGy1dlrbxd+wsbPTMCt99nvRsKw22BVaF8DRr0X2dgn8xJZ3dOxvHlP78lh2M9Z/yj0hrIoLH9hnqU7IUQdmlnoxLyZ1lrxGgHLeq6lfq+LVfJVzbMYDcuyxhazefd79NbaG5Ji0ciSPcvcOsoDy1oozbbQkJDjJ2AZGAD9WCNY/vIxhP/hF38pnH76zfDF7VOYn70I9xskKx8VYdg18NezrDyXCcqCSIEvvZA1gtaLn/6OlThlHAUYNp5oUcjStWAz5BkqQ8H1M0QZkvHadXou6OTx5zABSyAjYJyuiR4GTxDg+1IR4aueO2Z5Fn5DiUEhKFjtuU0IyJL7mL798oZAJpRchARDKbl8cRbefHpJQBkKy/IoFs6hvsZi1ZLQGs6DSWOPwI/XSDxe0XucwrC1J0TmqJXdbA1NtIP3bjkHEo/mPtB7CplENWxUzX375S15S6GIUcEgFH1BNexTFJeC5wztr064kuoRt62BB02q2CZOGMGyzrmmGcxi32nnIOm9S2JZhQSxsKT4w5jPzcXLxCCQGQUUdu5zfH//REWTqIr3A4A6QueRAwvwxHnC3NYLoIcrVWOumB/+zfmPLCBlP+CwkYzPAAAgAElEQVR5BOBFiCna4mDfb28fqE0UKmejh/ZnX3tDQADh7iiMhv+46NKSQt657RXveW7ZwmGwUGTZ043CQxjLGXktL1EI6QyecFZ4NaPHs1pgld4V19zm84woM8U1Jox7nGfqKIHSQiw0ijlINWo6zwHeNd4/gOWb63VYPdJsOQx6sQhXl2cElj95cxFOzzjKQQwJ0h4MPXYZLHNOqy8IY/47FY7Ce9kzyi3idmR0QdSCFITDvoFGBBwjRxm0A+MG3iVpFlQVH1ZtQD0Y2tg5m8aAOYLE9ts5gWXkwlNRrHsGyxxqDoCLc4eIFe7hjnBc6nMeW8yhpdsjjEJU2X0Tc+BzXjOqPB+doUc7Rz4AKFPuKvKpCSxnbz4vkfKopFxRCzpLsEwZvXQmuTo1ipQBuJN3mYwMrJAgvxvV86nI3bF4O7lifVXBozB6q8BkAEfGB7JqIQJEe4OiRmXC1DIL4vi+TNY+WGaf1Ja8yzXnVHlOeA2z/MnPrcu/mK9PzJIrsWMdsZ83qMCOVnqxqCFHyHAhs+UCVfXZO4/+7TD6wZCpo35Y3+RiaGJUEE8Vj1PkM6fOlCqoGGSnBYZkHXvAg574YTWSipoHeg1HeNhzdTfvPu99vfm3dJHeXLLBgaNUWvP1vtM02HtXe53+dIByPEkchuzkrMucWuvChUVjk81GqLGdf35m9Ow2evW2ZKFuHeXpqZo+6nuoayt4YM7WGMjhwaP036YP39I1sv5RGf8gsGzfTtQYeQrlJYvnWeSrAcvbGHGmeZac21q+vMer8ZlEYbXA8qFrbt8l8yONB9GQ2xX1WZac5c/OEYbNPTYmBb5aYPl2GwLA8t/9hf8lnH32Y+Hzm8cwO3sRHtGCh/KAcp/lEXA2OtHR67AQpCxJ1lWsWigFc/A9F2uJVXkN+EXOKbfWyT890F+A6QGw7B1iDdpH52qvE7A8DUXjKzXB1d5BynMMo9REpcdnD601JowIVblGwLcUUIKSjII93HoE2hWKY4Xw/t0dVcSGJ2i54CI/CHH85JPLcHG5pEq9szl7MqXwljzb5m9mZhs9O0o2pWqqXH43KbOknE6NYjF0Oq8tmDVAA/LeMUdU+4WijerXCMF+/w55uBz+yUoYxrsh5Rrh1p+8vgwnZwAHR1HJhidozX2UqUCWyqcisIwxiiedE+PYM1S3zBL9RQKgGRZCLRrJJBfa9RaxWKXiTFuEK+biXgAWm+08PKEyL4U5A4Rwv1IAHPyWHqvw0Ej+Jlemlgq9nPiC0G8UTrq94cI78OgBqCA8+vWbTwgwQ3FFcS+ES6OFFMA1PNvoP4ve0XzuM0CQolMSAg4gA1ADDxwAF8KwdzN4rwVkZ0HYE1bpHERvphYW3t+ZPjWz6TvT3PvSIzQIERoQJZx/81ljQ5D0lZcc9C8+fxfu73Zh/YSKzzBiIAT9iIpEvXqF/NdTCj2FQUU8kgASuSAZCYBJzp9WJKV3OoDnlz98F969u6GwbJwVaWVFxtrYKxkAmSMQ0GecIxEWMMBQOzAu5sSVsNkqLgHCpPAlwAx0PyOwvJJ2QbfwLD8RiOaK9jN6/uk5/8b6kDEIedSPKOK1pd/auEZFsWKFd/AkAlBn0dh1jrXitlY4tyL8SeQkoCQbJ9Xao8rq8JpMQzk8WjzJDJaRosKt2fAugGXUAzg7B/DncUqIn1Sf1h5xou9UCCu3/2LPLPNDpr0cRs5nQqIYNM8Bvyy9M1k+2QifTP+kZksKmDLCtmVKxUtthJyWOfhK1omrsfM5f3xaU4G61RoF3NZc6R+9jxcL6gQAwx/41/EJRzrAiIl/Uy543GM2XlJSQEqH4Hfzf5L64NGAHnJNoW6ChQ8Ay/mM5vPbVuqzXlEbd0+X0bqDxyNrfLP33Nr3vTXl05dlbI3uPOWedSyT0xhl64hONDonzf8niv8BANV7H3uUPw5YprU8cDx8ubR981fEo/8km4Xfq3fX9sobHz+7NPTaKQh+KGmzNGiO7GVPn7DPGL5+MAzbPo/+rXKW0/yYmXHMgALLMVSHIunSD5UFseuXDfjN4nJqoTUuEGxgeYXFHaNrbh0eFixzzvJH8CwDLL99CuG//3kGy/Ash9OL8AgrdyxcsYg5ez8KsNxWFHm5oDAhHE+UE/yGp1LutYusPwdYzgpbFgZ6LlboFs8bBMv2oGogeyiDESLBM3QYtiUKWyClSlzx0Ohx6PH1POOjRIvny9qxxwWhs/DWcDVgngtXY4YXCMV4AJ4QvokqtWdn8CjDug+AD8UkVrFOeXFTbzDRRzSWEGhMoYSqel4KQbLW/xKI8P0Uw5HK/SMag3ICybXNOb8Axsi1vr/bhut38MJuKaeWKtDC83q0D68+gcduEd58+jIcxb6x3IsVQHSV8q4JRKBwjFj3YhVvKfJFKcy0AaV9kMbqbEzZjzACw3SrtMeQUOREafQHzgkBUarrpHqubtnjJa1joKRjvwgkA5DSY1kocS4fa3iJxtDHdg6DFYe/kveMwkw5lx1VruEFxjM5AoHhEb7Hdcht5rxDFAQTsMxzINqd7dmLj/DUWGQMoBnjhYK7m3FhNmHSXME29qF10kQmTBz05QhrLZzsPeksKK+QxwdayiV/xyG69HdR1TaH1WnPsng34VmGVxdg+elxRmBZ2jlRy7KXF1RE7/LyOOzDimgcucrwxopxjs/WNoLlEu3lccNABY91CF+9fR+++90fhB9+8RWFYp+coEDfJRXzAp3gvQDGMGwg7BXGFYBRithA9es4v5SjDRoiVVdaSOFoomAdifkwg3Fpx57lh3vkHSNv+Z7CwsXDiHcgXQBGHTwXNKRBKEJ2mZaj9xCNqlD9eg5wekKe5KOzfTi/QBE6VFHPRb2E53OKiDVqcB9ePrpiBPM5aSm/YNSAV1T6mCPPm6kAaQQAypgLnzM+f1Ldm7z3sX1a6ocNIDzHGoN38dmUwohsXKFTlIxlcoazgkvlTsz8tOFJFOhSoZKZsq6sgzizwUcAp9B5Xh2l4cVlpfmo5RM+L+dMjDtcnC7n1m2IX8wDfnOEg7QNBA9DRAUKFYrhgQ0Ful+0RA4kpZvylsVTlWs+sFaqTZbawJRHfqguEFlps2ZCCzwQ+ane6FZP0TJ7RM571xz6jI8NCBOtReXc6oOSAtACJ94aZrrk/RsGN89cSD2GQ+mk9kqJLKvlLPfew55lYnrpFT16K/cDOkEGy5680xjAPluAmyd/mbbbXlt9jdYNNWDW7cFIr4qFLtO9XoUrZuzFstf3z9PU+NasszbmMn2Vu92WPunfHxEs6/FqvqsH4+0lrhUdnY3RZXcQedah+LJ2HkfBsttnOXuWedVhIJYwbB8svwhP6J0ZCwBRkrQizKpi+Awm8VywLJZ0q7BOgHP0uNgNPRQsk+iLLbHsIdUEL+/5mGBZlFddSEbGIuvXYmB0pE0ongeW7fbVGJF3Xc7Ly94uGSMHA8jn3OsTYb5QclmRZCs/lHUuegWvMpScDRdUUeEb4lnM+cU5jJz3gd+V9zdW66KPRWllBT97lGKI7pzB3p7asHB+LKpgg9lvEAJMudMLCrl++yWKVO3CzXu0ZWIgSIW6Frtwej4Pn352SR6715++JOUUIY4SLswe11y0iZhJLLBD7XCUt4IYSUVV0sA4gW1jMIDmiFehIBI/m0oBFcBW5iqKYTbQIN+Yw7d5DDY8KfeqzpCecz1FmafWQxvxYuWCCog0gJzjqtTctoYVWQ7VWcw53J0LHHG1dOS+sseIPUf4kRBSrCfADAqFASBhPSl3+fgobHYAgwzAtWHIMmnLI+KxobEloW08C/rcebyMPosP9hSTPv9TYFnMwXH/8vlk4yFXMOZ2OAjBRhuwz3/wNmxWi7DdMs1j/lgThCdfXqHa71G4u3tPRfhOT1Fk6yzSPQAjQMaKIhukt/GUxWO/uHfz2y/fhz/6o++GLz5/G+BlRqG7V68+IbANzx28u9wv+5TCXqW/OPdMx94wj2VDaAQk8xl5BqnXs9Afqxk4cVzZfYPcY4Tu34frd7dhjSrrO1RA5loIUlSMWiYSEOVcYAFWOBtUlTy2RAMNYY2wHqh+fXwRwuk5e5RBV+SwlT7n0aCRS4Z6nlkNpPpCEmuA88HROGJk5DECwIvnm/gTQtfJEMnGLOaP/B++54rYbAhgz77Es0uue47cYf4genH2xmXPi3iis2dBywitgMrZymBPTkEZHZHjLpRCqQtyksEk8iu1dKL4iiImYJmK01HfeO5pT3uOCAQC0KpQHnmNo/Egykb2IvKaMY8BXYqcEGMAlayM8kUVNxMhW2xvNHMqnbqm4NWoYgQse/eWslsD9x896GvpEd7824CtDJHtz7W8go0sU0OOfafl46WOx4jj0L2LbKp/4Cd07XhwfUzYfTbz7bwG9ob22pPpLLVcq82/qSdSKlbpWbbX1wAW8SLpDVwxVrTeLeMteRTz5zxvaXknegt0uKgnRd2pHhs2Ddf216gNlnubqMFf99qk//GV1A1B3YS1SC2ktGeZAQ5dKd/TGYBn2YRha0eD9izbddZrIddxscQMlkVOyHnz9rOVKqfvl2nqiP8FotQQhr17Cq+Wm/Cz//l/Sq2jzlCPYpKeFMJsg9jKVJGS14TBcqBq2G8fQ/jvfv4fhhff+PHw/fcPYX52Fe7WuzBbnlAIdC7QUa9g2dvEQ7/Xi7ZGZWES9KzsiYC0iqZ3CCUsUYNj/TcRlLFI6ucQs1A5y5qJCuD0NlO/o8eQamvDz6cRFvmWmrA0WLbEKuOLuGIyT/1eBpr5UMu9TUYYDQhNIRJ7swpglhY6UMwAmtmLif7LUVEj7YBDlNlDWTJ6vo/XZGpUZJAmYYQ89lhdNxaqEHAu70vALoWa8nvFQ7Ng9Ewhnwgfv71GheE7ygN9QHgrFQxmT89iCVDAFb1ffoIQ15NwjJY8S3h3eH1tgSkpWlXSQOFDiV/1GW5JZ1FBQPg4/pfCREVxEpenWjN6kyh48TchCMlZyjmKrFhmD1MefwQLyWrKebLZ85N7Cyf6JAWfcyeh7AL00T1b/gwGEy4OJXnHuZ+wMF4CMNHTzeBbQsB5ZHIvew0FYLDnrxlKRBfEmqDqfHjK1Yec8/q9undD3jNW/DNvoGDDLUJI2cjAuef3lO6wfsQcOcQewgpVlQFcUXzu9u59uLl9F56e7sOnn74On372JhwtEZ4aAdYihA3SBsSrXUhuBoEAy4gWQQj055+/DT/4/peUt4ye42S8OJmTB5krX3M6AiIBxFMr3lGcOTpuuj4EzkzMuy1bXUSaptCLOReQu3vi8P7r+xhyi7ZnMMpwPr6E5mKNuIUU0zjezwrUngA8qiBfID/54pzOL8Kw50cIK+e6BUwzJX2VnuXyNNvIJsvvZRwM1CQih+mdU33L3h1yncgBjIkKocVzJHxPaArjFjmnZV3mo7GiuqntIePE+bMykpWUfG7lWi1HiLeCn0yqyVvNv87bmC+oyBsdNphSEAS8ZmOYnGlKKaACeBFwk0GU/5P+zfwdG6W4nB//jhZmnmeRcyk8NPO62p7yCS3BjwfUanI2Ka7xTBzKYzItRG6hLRp20B/x3958NG3oebTnpL31U11Ny1R/+AwWNX3WpunpP7x3qnDfoaHIcfgtrNtai3QyPgAsE707OcveOthzDt2Ro8x8o4Wncxf76YBl4Vvenuj3E5+LpmZuPVd6+D0aE9lh+Z2+V7+Do8xYLxMdQQCdjDPL2vYBaerBzzhb6Xk0kAp1O5FxxTiYgIubk4os7iIFlGXd9A0Ay9pRJ99pOV07w/ZzDbRxfzbE1heox/MK3KMNk5SzvA3zzWM42a/CJ0f78DN/+S+GT1HIcb4PyKbSBTpp7gSWEV6UCh9B958nsPzlQwh/9xf/YTj/9MfCF3dPIZxchsctkhNPqJIt6mlOlOhK+MMzaMK9RS8AwLJ4Rq0HUzbXO7REY7Gdhgav+m9NHPZzfEdAkxR2v8CXgFVLZPpZvc2urRkTowi5sj1JPsildUsrXolxSGsZJ0xJj9sTFj2w7B2uck/gVWXlhKMachgcwheZCXMV0xz+KYoNcwnOVWSFRiulKVeMlihbz7N3mS2auRK2eJTlfWL8KccIgJ4OMlI2Zwj13FA48M01ClShbyyKBM2pfRRCV7nn745CyF9cLcPLV6fU+iqDZQmBjooZCeB+66KWEq6FjaeA0T7EXrQlu4xrlXJR9PpxuG+iX3yl2g9EalQkG4VYUexHhxeJV4fzJFOeZQJFLKSyRxmAhMGyAHJUxwY4YcYaw6djaKj2FEueK+8de5IlD1u8RhCEomC1QLKcL6ybrYb93PP8PN7II+AfkQRiBFK0FHM20WJNwDK8y+g9jKrt6JUNjyqMEWx0hPFnFb58+0X4/PPvUa/sn/zJnwh/7t/9yXBxcZGMc2RlpwJzmmZkHAyWkdeOqAukIiAUGu2qAFrx2fHpMbXkOT6FZ/mUPLYAy5LvzsAlnkMVZp54H4FlWbmiJmvUgZm+ULjrCW2XYig2CtLRfyuE7kcvdMzP1TUsWFHaUhg4iu8xqEf4NQrEnYajk0XYzdfkHU+e2Tgc4WXpTBQtCoVX9XfdgmWSOxH45vOWa3KI0VhoVOjYVxSF95a5l3wvnZB4TnJv9zxiBoOkLEZewfIuUmMEy1ZJFFDEYJkmM6ys11ZLr1E6m9G4oI0EYmxIZ5tkn8SfixFW8sm1BipgmbsQ8JmLhnlTzXequWbZo8efxizemvjlIfyDTZ3ZoHfIvVl25z075P4+5bavqOlZh41BQt3LAl2id/WelaIJimr+pVOgBsJo/GSsKj3LdtbNMThhsK37vWcV9skDN4Wx0jhYtvTLJxjusjJkWM5gdzjRMFVFeypiVfiGPJPActyqMr0sv9XT+zWv8ACsvEcAsuh6xA0jTxE9geep6so0Jqz3rkeX3XVTvGJ0/933fyBYjlp7UQhVGxtE5oyCZb3Ho2C5oMnKwiWTmgOWF9uncEyeZVTD/ovhM9QQWuzDEWpTZBHIcnCzQ2lrUblYuQBYRp3b200IAMtoHbW8+jR89bQLm8VpWIdl2M6WXA07guUaIB3deH0dFq0FxPR3AOxS4MsuthC4d3hpI9EnmsKqoqdM9Ur2BLB9DrXbjC1gtDLyMcDwyLoJkJB5akKVsbbWkUPJECacLXP2eo/QraBrjdVjSIqdxUIpzHQ0WOaWN3WwLMWbqJIqk3JS7nh8/G/+OysEfG1W7lMPUak2DUUognPJ5+KUHGaKvM8xLIfy+mbktbq9faRc5dsbFAeCIWbJ7bCo9RIqXG8JLKNAGeWDXp1ScS/uzMTHWcZN93xEsKzPQXHO4vjJUFZw3alxocyJjcWW4rJzr77SssvzicqECRXPNJWVnaxoR7AX94w9vfsUZo0nAtBI7iiAHHvyomchtkoinhY9cVlBRzHAHApOZz9G4osgxDik5oG3boXQEcpLRqusaOmz2DpDpaHCP0n1+70wfK2cS0XeXKwJhbyQ740iaag4/nCHQlZc3AheY9A6Qnzv7+/C27dfhC8//y61Hf6p//DfD3/hL/x5AonZOMkeRB8sM3HMZ/DScpQI2vQAoL9/f0sFtODFPn/B7aEAlJFvi7xlKqZEEQv5zGmDlzYSMljmDRAPSQJ6MXKCqq2v2bsMzzJaQqEy99MjohKIolKNi2xgQX0Bbgkn7YO4knqu0I1xIoyfW2fxMU4G21jEjvfOhlpbXlXnoFa5m9KVNjiVaSda0ZM3aH5MXudoOJqOgMeYaK/oKCBXC1jO/878dQriJgpvVDYzD29JEif8VCnT3p2iR1iZJgCavIIxWZtZMPiDhPkzXaX9i3KBW0GJjMAS9ZRlHyyn8UajQUuBtnI98aUYTGJpZFR3ohlG2q3JiPaOuB3rereoqRM3Tv9u8ckKZywiK+w6Cb1Vn5t4Rwbb9loLvLWeh6FzdFke3UFAaBbCloVktTiWC3LUcVNZbMPrnnjBAWDZo6kWWPYGI2uZNzw7Suz13vvsWnABKqlTUecP1fMj8lvpX0IzwiOsLoDvBSzztVn+1OZseW/t3wdvoAmLrvFA/Xmhj3dylkU30XsxPR+5k4iel5yTyZ6rwdhnaflQnLPGwuixJXdBHLgO009jU2d1iWi1zWM43j4msPy186NwtgzkWXbA8prBcjz0EoYNsIwwbIDl/+mXvh3256/C9XoWHvfLsFuchBU5fKBms2XqY4FlS9g10CqTJ6+uer9d8BYBa89yDwDa72kzG2HYo4TfIsTaM0QJsN4vTXz2ud6/2TjaLjBTe6bi1+4wh4QGWTWzsk0gVBSUWKGZw7C1JyYC32gN1mA5z1HAZznKMuKEQ+24N2b0wqkQO3mW5L1SdoYKx5F2Lvc3j+Hu9oG8Ziju9fiIgl+LsJifkFcc3jyqlDrbUHGv84tluLzKYBm6Vw5Z5vFy5WGuXpz7407ESTQGjFKaJ0woizX6J7RnUkfnTKvfikeJ1MDkSZKxq71S3ik7yqyE2jBKBrSyJhwKJetBq1P0puU+3ZzPzJ5lrswr4DmH8uT8RjGeUM6moX9cD7DonS0JE0pKmAhbM7kh2hcZ+wFRODEAvIzCKgp9yeZosMxeZLRDurt9Cvd3G8rpRWg21hDFo9CD+eHhPtw/3IaHu/fh7MVZ+Kmf+vfIswzgyACSi2+RMFSRG6VRhVtEsReOUyu4LRN62oYwXy7CZruhIkq6KJwAZQHiEupWyoaYupCsDWX2frSRUeQHyAMBCgDH9+hTjPZnj6vw+IBq0hhj7tNNYd8BIekIueZCY/B0I/waLa2QV41wbCmIBbAh48T4OO+XN7cMIxPNJNm5iWpawIZ5QWlOEd6fFZPc6s1T7D3FLD+Txzj17OQx5mtrZh0LBrM2os+QlsuF8laJIbRy366FnoNeR1epVy0QtRJGNClnmBRv6flq5yQGD6bjFIbNO1iPg+x8j6fy+dG8s2QmWtmc6AoVsKyf0KMvCSEvlGj1gN79HFSgNNDGXDxJVQPLvffGFSvko5yNUnaXazt9btuz7tGhpqEF6cD1UPrWPLBqev7e+thzM5EtkzSGOi25z1eRoTVeoedbgBM4y4yzZQqmprSRxkFGgt758UYtu58L1LVkrocJ0meRN3j6cRnBk9eV+TxHlvQyF+z+T/l5fX4j31je4ckL+5wkR+MX2dWRfSYFtzc6itzPTpJsoLXvsfy/4PvOwn0oWCZOZMSUrt4t51SyZuZhG+ZrBssvF1vyLGewzJ5lVbsOnmUByzEfDLJzcVTkLP/8r/x6WB9fhNvtItxvF2G/PA1P232YcQPOprBoMQsRFloQ1sBylXAoZ5gBj1UW5J7aGESppkVW3mXvXfZ7ep+GesorbYmiJsC9zdVr0TssvVDR2rOyUIEHVAPR6RvFO2fnT88gYppGAWjB2xZ6Mfw2emXKkBYpLsMhyeK5FOVkUpUwyWwZj1XuSjAYYwBLsDzjMF/2NkZvVbReyjyh/LO3mMNXr9/dU3gnegJzyxkAvUU4OT6nwmT4QSVaeECRt4zKuVcvUQkYnuWjMFsyGM2MgufK9CxCuDYXEG6Zs2h3UCtbE6ZJUBHev2RDpEusUSE1sVWhvkz/U+aUxJhpqyFnrGTmOLtZCGFPpMCZCCQBy0yHNDrufwcP8A7tw9LGZyNDks85soDXga/V0yVjgbIsS8VtT9EXAWlzdDwYMQSYaQEbykQHTJGajXUpNjYrHzxnCfHniubc/ovBMjzLAMuIioCnFeHtAM347unpkYqggW4//fST8JN/9icobxlpEwwkT7gKfKwGzkPIZ0zOj1SSJiMsFdHapfMlkkNoX8LwKQshVZ3Ps8tzUWeTDJbZqzzhYMQ7uDo2vOrSIxwVwdmzzKHiK5QEp2rX3OKMvclcdAzgmHqGH6NtXa7MneSGWLLN7yk3LYEyZ5C0999LLSqfm3mjPuv4W8B6DQjx+HPOZgkMauDYvD2eqbQWEThoBds7CwnQOEqTtyb+HMQjWDfW63db3YL/nXkEMz8PKGtGx/cILeqWZa68boCBtN4NQa91Gq3j0HpTaFtZ+b5V8MZ7jdgz7Tr16FLOew0sy7tafJDe0RZfnfMh+1BGxtX0QD3/PL+s8LPsy3Svz4OmHb02teKOjS0tvuqBZW8di71qs49mOyeeaT0MW/iy0J3WAflvKp/PEjnmDWvAo3mCtx7cu/15YJnfnw21NTrT47I8Kq2tkbMJDMY6KEIXxb4nsNzmky1eliNXOps4QEw1Ht9aF1oPpfrpmUj/djpLlffzqCkXcUJnmv/bc6XPkmARb59GeFDvGnpuXN6s5zKbt2AZBb4Qhs2eZRuGvRewjCporLeR7Fwsw2o/C/e7EH74EMLf/19/MzwuTsPtdh4eEF56dBpWyFumEqXS6dJf0dZkyHMWb7ObbRe7Ri98ZMqcYbsZrpCIOSeiq2hGUL3egOoeWPYYr10PawlxmYoJE5FD3yMUy2g18+f1FbBVCgjv4Ln7Qe4/bt+lfzTht8YoEQnkjHGUrnJ8GtAhj3i6UuJNysC6BL2RUhQYxBqgyA8zflhJMXYp9qP3j6rj7gB82VMGxRtFi+6vV+RVRt9fAA18v1wgt/GCqgfj2QAe681TmM8Blo/D1dVFeHF5Fk7PlmG/4GrCGYBFERYV6bouzWuOMFc9X7sqojjUzg+X98k/WnclRhYLoPBaxNOmBmWVLVpLByirNzCLTbG0Eu/CV+TiSKwI56J9ovznQn78HNtnWhd5y3SZvX+sEAFIABgvKawyM3udq6TPj1UG8hmZAp6a4JLnpXMYZU1L3Db5Z4xsmYLl+GB6oVQnlrB0hFlviVZRaOsaqQO3DwSWUSGaKkVvAKYfyZCEntTf/NbXwmefvSbPKtYbYBlgEtfNCwYminseEdZTCoLJOdPrz9YOXgEJZeZ1yukOTMNS5EQQInQAACAASURBVE9HIkgldllIsxJEixymjArq+BvtoKhf8WoTnlaoKg2wvIlgmQt1USurE7SrO6E0CQyR+4XDsFKeAY7+0MqCBvdeOtEYCLX8tEoHpoezVvRGPLujMsTyD+EHHh+Wa7VnXctkff6L2lgOk9IyS5/HfJakVZPmYcJDy1zW6eO5EwHJNqpWJGApqoGxJkXJX8v9U2LLGb2Ab30ey8tEGfWUWjt3K7/RKm+n2mRK8SFRQPEmC571fgvvFoHYGoM3OTHTjFC0qwsB7FC6xRQsjNFlHoGmL5F5NcOBfrZ0e/Boi3mSDwSYRUnecklneq41sJIoIgacjMzXPjeabapgRsbvE2b8VBnLvOu1s0R0wFIX5AnYqKvaehZjSXpffYSW5ks6inUGoi7o0ZjeQ30u6POUuiXnveTlMk+PBkQ3aa5tw9it9QcvMqP3XJ8ftyORLC2S1iuJ3/EIFuZcEnVKngnJyO9o7KqdEUvT9jo5p3qP5RoXbzTkQ229ZM7Ww4zrFyjwtX6M1bB3VA37MxT4QotXruupWD+BZdS95pLhLDTYs7wOMwrD/uHDPvyDb/9WeJifhJvNLDyGo7BbACwH9iybw2YHXWMCSamON3gLOcJACKiZKqmacTaZlWodJe9qjjcSf7q24VnW89EbP3mPEOsBp0MOfW99LHMQ4pRXURsgCj1uW1NZLjjWezFUOJY57wBNDjhLHLb8qNypPC/d+1jfnb2x8mkmwxxyKuPma+TQ82/p/wvln98nwKwsXS/PXyyOSNlGT194c+GZun5/H27fs4fu8fGBgB6EBlq4vHjxIpydnRMgQ0jrw8MDKdooDgSwfHmFXsvLsJ+tqRVWyXyzZ7m7x50w+jZZSSXnfFVb0E+twFaha7/PeNbiRhBdRoHHoU85r5hpVgBytpCQ91+qokvOquSHJs+8BU+xinqkV+wNe5bLAnma1jUd278Z0E0NCCO0zyTJtN9SNlv8C+yrMBWkB2kjAa8f1XyOwJRabW234f4eYdhs7EHPagBmeJ65Jdeacoe/+a2vh8++9jqcnnJ+PWgYfZexX1DWl6gcnZ2TfM6kKFf0XOqiU7JmvMdyEK15uzRy6IiC7AnM6Qr5fEvKQKZC7A/mxDTEgFm83AgH38QQbUR/YGzc4o2rYKPYGFXcT97BrFSRESkCVV2NdVT+HcDumV+pOh5avmEM2uOuv8u5uWKMGIE1h4zMN1pm+TLNZyt5crzSYKUaz/POQkrbUXqEgKRW5JWc22yknfKm/D61bkmBUgWeuktWyh653OGGzSdhzAJKcH7RspCiOyJ9ACzr4kO9YRHnIsRVp4+W/KFbHf7V4lmlFN9TzvSIw6C4L3k4lIdfORRkzBosF2dGyM5UEffGnUFNNsAIDUs1d63C2Wc09U8Byr2NUrQte02/5T9zfkbXX55hX++es7jmIhv1b5EtosOMvJ+ueSY7yvov+AsXGNT7VANpVm/WOa1aj9HRPGLw82hJz7OnpyWaMWetl/M8SBoHty6jtYhg2WDCXP1HetIL/Sl2Tfsfxben73h4wV43uk+1NfDWnMakPD6Jx0YPM30XaVnA8mmshk2to05n4QTGcSFPpVPNNrunaGAURQAe4wyWv3xksHw/Ow43mzmB5e38OKz3bNXv0XwPfIpl2VvIEQKk9lXIMzMVqS1xWqBIz06m1cPCsBPgNWBZKwK1+UyI6APAMhfo4rnXGF7tOx4HQcQillYzDcsM7LPwVmpLYoB0zco4GSN9wO1DygJTKvx4OjV+TGGV5PzerEhbNcQqK2zR5nzlXEmZ+qliTyNg4/lnzxTyG5Fzud/PKeT6/bvbcHe9Cnd3D2G1Qjsc8UghzPpFOD8/J5AMrzNa9eAHLWdevrwMl5cvwsnpIuznTwksl0KmFM4+w7B5kNOrWmCWi2OU91jlYCr4SiCmaV4EuafY57cYpSMCW26flY0y0gs2P0tb+GPLK2L4NrJlavgpZ8iCVc4hKoIXzNUoXd566OtzX+zpOtaUhrQnFWVTP6nlHQH/XUFZdnkI7xOAsZxHoW/qdrbbETheP23D3d0jhSc/PDxSXjHy7DH284uzcHl5Ea5eXlAExnwBzyv3VyYDK8B3rDyu9zfzCV7rXH2cC7JI4bw5et2K9MlhIfEafmKef9zXiSdVVwPX7bMysKUe3QDLNC+eG8YILzOqcnM+tShdHK2AcHN4mXUBs6kCEMMPHQ/UiOwaUYQEIFnZkv6t1kNknMzP8+zKO0dlhj7LerxM21z3Qehc85p0voxy6MkQbx08vuWdJyvXcY32hpV544YTUMtMNnYxDUTBImGlEqLtGKHE+Mpt9+o/eXy+IBtt2yP7LWeZem2v12Kboj2g1m+xrVtrn9N3BJaj0lwBzC06/nhguSbkeydEqrSXkUGy5kIHI/TV4tVal9M8IGoHAXVTrJzojZz2U8Byg4Q82ZTeRaQbnQ3qhbW5eGPyXm31Pn1f0n2Vvi1h2J7e1+aDfsspO07LX+QsoG0d23+n0SVyjfAD2cNi/yLZJVNtNEbJPDQP0zQwcrbsHPQ66Gd9KFiegEMnraVFi4Sd4gW0DlGEyt9aV9HPkVpRnDrVD8Mmzuq0oLUyxdun2vg92kpzEX4mc5M0AVXngVpHrR7CWViH18eB+yyfhnCMVq8k3gQn8MIksAz3AIgEXoVdQEuMZXgIIXx+t09h2Cjwdb9bhHB0Fp626F2KSqeFW2Eyr57SMItJi7WF9ISdCHBWgmYplECIu/fONMgDwbJ97haFhFQ1bDmgQ4xSLHWKW1nFpDePJGIcjte7l8aY8vmmD9DM3zJImR8ODMAyDBZixQcNeeFgPqPmGcjBdK9JeS3FsZpErmR7gQZjiQ3mLd+Lt4O9y/CSMQ1Dycqtg+Rwc84sQrDxLLSDQlg1iiKh9c59uL9dkZcZYAL5jMjlBCB+9eolee/wHYNleJbn4fLyMlxdXdE1yyNEcTyF+UKKWPUpRx833pdnmmeZACZtW+w5nAre8n2t898S2vIdzhCHvTMfQT9kLYwmYDEpp1xMScLE800dI0NqicWaykJVw9erb4WbfGfnBPrxwqh6CgspdMLIG7qiB5bTeZzNAnoZRFjoEo8GHeJZJjthpB2EI29WqIi9osJbcLCC3o+PUczqiKpTw4a0WHI4MlpFMeBlI8WcIlPkFFsjVc5/z+uZC2IxC2KVU3vpM02XtEZrqqqd8xlVPdgjTfNw8qKCP9FY6XwzKCKDGIVQ82eiYyQwT73V+YzQ/ycGk0E7PpOc+bTfBjxN+HAv7ljtogWC/gbL+pXf2vdapXtIPrgvjLutwLJ3maa72rliRa9fc8GePavMawVL9ko+qxWZ4fFFoJzi7cpIpjy2nBudW+dF2XWoW7RYLGvEbSy4+gpzY/qV/3h8KLrHBrFsdPSAhjyKz14Ks+I/lbGwNxqtXNeubfFBLo4HRbL+pjYfhZG8PcoeH9Z6jqWz8tzn9yQQFZ3yYvDwntU6Z2n3GyLc82imcUY+pnMxW6vhrcUB7Kik3Ci/aHxKfh3GZwRkHabDpDWlSvTAACVY1nq08AEPhOkwbOG1OgrK8l/Ld+xae/y6R39wsGgZo/mmxQOT90VzpZ5jjxcn2o1GRV2gpgWWvbmKw8rTGW1xtN46eGendv5kXUbAsj0bUqOH7t2uw3LzRAW+3pzMwl//z/6j8M3Lo3CECDP4jAtPsAOW6Rn7OYHlO8pZ3odf/NXfoJxleJbvtvMCLPfi7XtCuQeWa0I/5RbGUAJZwIM26f8TYNlnNL11z8SP4jd1ZmWFp34ulk/AsnwuzKZ3OEgwJ2UlxYOZM9kI8zMepgzoeyI+KjlkZIHSvC7Asninue8vK9bwvrO+PacCXghZpXzP93fh6QH5nysK1Tw+WVBrHXiNX7664vY8NwyU4bVDsaMXL+BVvqScZqr/tYBnGRbSrDHUmUHfk9ybvf4+t13I0s4yrXIfLRjKIDcpYBFU1JifHZ+AZTJ8wVu54LZBWnERIUTKqzqzCWdp26hzppWakywzND7yonLkQEvIaCWy/Fv6dE/v7tF/EoqHbFi8NtE6HRtd4CtPRK7RRixd7Eu+X84XlH9PoJnyeZneoXijlROKqHG+Lodg74MYl2J+V3EONXCr5fplkILpiK47Nbp4Bjzef71fGtBkmskWOGr9Eb8QYwHJCLqEi39MaZ7ENN0lRoUSLPM8ecyI7uEXWPoUxcTS36jxvw+Wc0RNj34tDdvz+gwyZD2rom3XwHJeUzbVxZUbfr09V54Cq2WUd33+niSYZMwz0aR6C7zHfL+i2WTZLcGyJ2+t0l7hMsNz1/SAvxNgjh4xCcPWa9x9uKoFMEJD+YyJ0ShZ69xXNfkg8ZNp6oR+UOt+iSZrzXGYDzdC0e3Z0edausFM1qUyqIJehct0sGJVlmov4MD7vEueC5ZpTRITEf7n8ezW5HIYfZdOzQV83hANxFFANf4mn3t8IkW1ChdSNVLkDOkz16Mld30rzD7vKb2pGP+o7q5UnXZuvZqfzCsBXBuynIKz2ueaRy0tE31Z70U22TW0csJ+33KWfgywvFA5y3/jL/0n4esXx1TgC1rVMFjezpfUZ/ndOoRf/NXfTGHY8CyjGjbCsFlLaLhFCou8fxw0WBbCLgCZ0WRlMWtgWYRIS1lPz/+3GCy3lI3EoxI91xlS7+AxUB637FmwLAW+dOXVUabCYDkqK7G3cUklGiwLnfFY2aJcHlKrnNYOZhJsVHVX+mpKWxBTFEzlOMILtXrahtvbe8rzBFheP6EVzzp6lY8obBX5yPAccwj2Pf23etpQdeyLixf039nZWTg5WYb9/CHM5ijyxfMSJiZzmSp+43s1JoDK89sHufr92TOtFcNRxQHXASyj4BTCCvEDoKxDCfVzBezoeWWPoO6Jylf4tG+L/tR7usseeGsiSrQOo/TAjXcWemdSz89eO/l3LPJV48MClpNwjC3J8BwIAzJMUGFHLmwHoxDOFoV0Hi3Der1KYJnbp8XzMoehQaeAaOCT/554fkx14Nj4b0qqVQPe1GDj0znTNcA+7UEMwyoUXamUqVoL6fOH+7Emhac78kveB0QW5Tx43ut8Pry9s7pTjVeO08iUH3jy88Pf461yz5jZ5kC0FwfIHo+vyLxcxSmCyNooEJXChU25EBzzXzFalmA571s0ooiZ54M8yzHyQm1hbz5Z9iMXPzaJj3JDe8U8cOCtQ5/fj0mR2lUe3eXP4hmqWSvVQw+dj/D/ni6i+aPI31K+ZLmsZUrWIaG/TI3NIzKQ1c927m4TrFEBuli1N76wNl9v/UgGxMaRh+5yQacNCNCmr+eDZd4LAGUAZj8M2+6nXQOIIlpfpXd5OmOWnX4BLX0m7f09+suGOH6Kzpf26NDqBiSdGqkuNTCa5Fwsr0f/pkWN4cfxb6E/K2UydPKL29VwmB2rPX+WDjX9p7GoNLrJ9eYc9DzLEoZ9sX8K/9Vf+Uvh9fEsXKLCFwqTqhD1SRi2CHuEYa9ni3Cz2oe7MAu/+Kv/R7jdL6l11MN+SWB5tYs2tY8Qht0iqBozk83QYdjCzDxlQQ5OIVSVl0I+rykpFojheT/KMGxL5D4zq3vF9AGuM8LDPJUWuMmB0dWwR4Ua7YcGy2TVt/FYXo/f6NWJLinNyOwe1RhPngeUPWk5psCy9DNivhHDhDmME57lm5u7cHN9T2AZUbgAewhXPTs7pvzOFy8uqDjQzc0NeZUJLK824fSEc5lR+Av/wRM9W6ypB7MWrphTom9HYdAMZ1yp9qnAu1/vYW8/FzFMXsbsMTsttOz7qEjVlnsbk/Cec89dyRvSCkpi8KZdiuy7pgV9nzfzllKq760JG36mFEacxgL2hWR8woCi2Dq/ilTdy/R66/PAgienO8MQBMDMIdosgHH9ZrPmnsJkvQeY5vBr+X5aREkAo4RMa7AZtSrlzrCVcLNwbHskZLJ6PNMF4DQRyauSfRV+RXvECdxR4SiVtzK1Q0J081soYxcKW8crVd+/qaJj6Xb0fPfoWfOX0Wd6Z6ik62mtCX5P9njXzkFNvo2MzVNo9fx0lE7veTmiQdNb/jvvrd5FSXwroxz0FaP7wX2562DL6jLyb3IWoB6BMbJqvtniQVbfaSncNfq1/LZF53p/ynViPtrj196ztSJde35v/+19tTVz5SDJoQyWvXubexD5aMve0pI/ukBVbf7CqwvqFfkpnbtUdE1vHw7RDbx3l+thDZ95lEPy0wnDtvdZvUTrECiYQWl2KpfW6rhyvaZ1fVZ69NWaB4+Na3i0+NfIWlj61Oe7NnYoADG2o4gSSCbfaExIPCYOUrgV6//TjgOy5jYFRq+lzPdHBZaF9sQQEofKekvUr2fbdZitHsKLxS4cr27Df/3Xfzq8XOzCq4tl2G2GwPKccpbXs3l4/7gNq6NF+IVf+UfkYb7fH1GBL/Esb6iNTts23CWmtmM6FlvKJd21EKJnVyxzokDX3k+f/1vkWbbCtcYkS+EJEihzRixT7AuwtqeyBaZIDZ6jV+5U2Mv6t97PYHkbD6rup4wxsXIOqyH/iNIdDQTR48tOI2mPk1uI9QQ5z0uDZVR2Vx4x1ayePW67gIrYm/WOPMs313fh+vouoNYRwDJ6sKLNDipdoz8rigO9f/8uPD4+ElhGb1sAZA7BPqeK2Wi/E+YbNUdpn1MHy5lR68JG/V2uXcGeM/7xBE1NSZHPNVgeEbQiGNL5jAXUNGNlDwn63ebK5ARMY29DTVucg1r2WB9VVEVYteZoFbLJGnUia7x17a3T+G7mPtWtewQY23VhRyjn63MucFlZOZ878QDBih+PpYRvui+2wNL0sk0n2msaUz6wpihkZaCdtJjSMk0uJgViUygrPM9C/7GNlZILVK+gWhsAfaMtWO5FfpQCj3u2T396cjPf4QtQq/SN01R5ZYv/Mx3X1l+6EtQVYu9sjM9bxlnyfFtkaGrMiVQtNUM6dR+Y/rwWVFke6fM8otjqFY5BD0Pbo1PMJLLOgmVSBgd7wOKltZzuoQFFx2iNx9X4XAm46Krq60bp4dB1lxeWY+mdXTNM8kqiwNZ0/CPjGSnwZcdZjFfCsA3YLemr9IzLnojMJPpR91vjTO39rfn1eEaml/56N98D3ZEsBtmz3JMXhV6owLKHF3CtVJevAs7GQRmhAe1ZzrpdGZ008hwPP2gMoZ+dnofaB7GGjxzBgltHL7PsVxqV6syAugO18Qm/krWzOjn+3QLLNTpivW3ancduRTFnsdM7YPlyuQ/Lx+vw3/zsXw0vwiZ8crGkNppL1H9Ik96H2Xr7uKeH0qIxYNnNFmEd5uE9QkyP5+Hnf/kfha9WAMvL8DQ7DrvFSdiERVitN4GV5fpPk9l12qYIMxeFVQRBQdhxw2UEYlUWYeKNLI1J9YPNyldd+bBz+ZieZY/Y+0IIFvxpKMuogLFrc8h9RLAOWNbP7D1vRqFsYpmFoqoBswbL+UCSjYM8YEJ3fm+8lpDJQlyB8RQGHj3XKveWaWlPvVqR1wlvMQAzqmGvH7mqLjzJVy9fEFiGlxneuOvr9+Hp6YkqYcN7itDrqysGy8gJXR6hGjDAsiogoxQQT9FjOtEVCDvWps7ZjEFI7lU9Jq3ztSz96vXPTEsKz3BrKPovNioo3yXzg2dTcmQ5RFsK2OQ9FG9opoNaRMF0kgLWMtiWayztemuRLLAm5Lu3brUt6Z0X97wSaK3zYH5mtgWLoGHewmCZ9oEK2DEvEQMEvLYoQELWbw0YEphUoVtpcNqTXAp9jze0vCq9ddSVqmtr4D1DaA/z4/PH4bdytlJ6R6yUXoDlqJgleUFtqbRCqqmCZ5z3NRrodJ6Y2j+9N2O0ED1bTl5ci37Hnt0U63m3K4ZSfXcZ2lyuSW+P26OYtm4ThcwrjDelv7xX5ZpoBZDPjlVkhSbit9Vhtsehz2Z+hF4T0X20zpP+lrZRany2ZkhvfeX5LV2jvgeFj8m9rKbwZvkwRmcu7+PT5e5PjY97b7N7Ozoiop4ImGv3tNYfvI+qCjdUaDs2/TzOaOFQ6vK8tf+tdV0O4y6v198X7zswgqa/932wnOnEkSW0AAjF5quaa+3wKawb0X/k0fjbpi1Z45sdT4/P9M4fL2kJOHvr1qJhvXfyt/BEWaOkq6W842gwUQ+Ow+KK0A7/k5MHsFz78TzLdp80//HOrP1e5iI80OML3nmWdIO0FrHAFzzLV+gQefdV+Dt/66+Fi/06vH4Bp9g2LGB0TPg2gmWuaBfbJyAqbTYnsHy92ofV0Sz8wq/84/D2aUee5acZt47azpZhvdn6XUvUDJqCeRAsy+O0Z0k2QvdZ1kShCb+6m8qDoInMu97bnD8JsFxjFkmBc3N9R9k9X/dc5UnAMvPs0kM58sw6WE7HJnq+RKmIQDaCZT5ImVFqwCb7pQ+OpQ8GAdEzEiuDs9LND9WKCoXroBjSBi13VhEsw7M85xDr0+Pw8hXykU8pZBXjurm5ph7LKPSFdxFYfgmwfBZDjbECAvLYSzMFlpYZ5TxtvvYDwDKLGPcJPSYfF4gKIdhr9d6LMMnXsIIr4bPcfo49yZpZCn0LWMa/pYANF17jfZOwYdkrHYaoT4FLj5KvqGS2piF9vwu6YECJ99YEXPccKCutd2p7llcBt6252jAvHlMMw04TYKMDAxueVNkWi0GwAEo57lNZyfSY+FOFFcn9nqJYKmjlA8r1xLuyt7uWL0znXvEo/BvrukX+deGVyHPXvYvzCIQPyRz5/KBXN/2VcpZrRoISHMn1tiJ0TxZNx1Pn954y8iE8376p9nzfeDGuHNdnVFC62zIS66rzd+vPkogHy0dLEFgqX2pvhaaMsULTL+tWTCfTMzpNM/J4qXwmvEBkG629Yf/SiULvcYuX65w+q2R2eVcs8Nnjk6299KSPHm97DGLkzG8YklvOgEqek+V/e+x9sGzBlJ7PqGfZU/6JohywbOfvyi2lqx0CljOPG6+aLvOtzcFb3+E9jGDZ9ln2ZKHVT0kmxLMjJ9OjtVaUhtYn7TyG5wAzNIViZ6OPfq5Hl60107JD/ta4SfaQZCAJ/LiXtlhcYoF9sIxnefq/Lc5VWxOP58kcrXzp8Qa7jvKcFliGZxlg+b/9m38tXM424ZMXRxSGTWejBMtP+wSWo6UFnuXNDGA5hNURCnz9dnj7tCewjJzlzfw47OFl23I12JYIbDK7AbAsggGTlk0X9z59p+SQXci6II9LGPNRtWCpjZfHUZIpWpJ8eOso7ZWo93uWudnDMKPWLf4OdOf/AUCZ1kx5lu1hkUPZ2v8yDDuCVK09E5hBqI1SDyl6kltGYD90nze9/5pG5HObB8t7qpVtUZanwhKeZajceOdqtSbv8ldvb8L6aR+eHtfh5ARg+ZJAs4CMu/tbCtPcbte0WgjPRqVsBstIBOUkBm5pw3PkPRNhlEMM+VtZCF2lVXaiJdb97ziIrF1kp8X0YVWnIlGG/Gq0oBkgrxHC4KV1D6+DrIFEhhCooUrZfP65+JemB2k9xaBdK8k9ZU94R83c0Ds/Mv9W/xKrLNid6Jk62mBZA7T6/k8FWW6flvtZS5/ZTGf4jgVepL5U0EvVSpgkTZczqtMP0/CWDFb+D99bX6GcL8hA3vuRPZQ8pYIGQX8LDkUTIxm/Uypde7uVq/eiOCLpG6lX97QVSkmDJQjTxofJm4Zy2UvwfSgH6J2PQ5+Xr8986vnPmN7pjVfaggnfIOqN4ZM9rw/RRqIbTWd2n/I5E/oQris5f3a0E3DgWoVyG7XaORGFUxRSvQZoHYUie1oxwZwl+kaHbevx6XfpMG5ZO31tj0Z6/IsNm42r6OxloCDvtvpOjY5ydEnpWRwHK8LbSj1M8wnv3QRo8AX4Y4NHtcaRwPLgIbHPErN+An1OhElvHSQMW/Z+ol863uQeYKmtl93bGnDojTk/H+dn43qW9XmZ0FIsjCa0mbiV0wfYgmVPt2ltX28u0IO2W3Si4Lo10itdwr9rfKW2xt7+Ea2qNCT5G2AZYJD+bforp+crEC80kowL4pmOCqDWdTRu02sg+1LjRwV/M+8e4Q16DMV7pRieStmUnGWA5XD7lsHyYhs+OT+ic028VXQfrNVmt6Z2e3tVLAKe5c1sQdWwnxYh/L1f/j/DzXYZvlrtw9P8JOyXZ+Fxw0o2fGOWWWhCbSqccQLeIoviq5VlISAdYi3WkRrBtoiVFNHIx/Pm1pUuVqIyaGa/BgN2TaSDvI8rrRKhTas623h/+0y8j7ydsxIsW8FUm/+h47XPoXWg01NXZ4UOamPIraOmym5JE+JFZGDEeYJz6pGLwkT6EFnGWFuPPH8R1lrByzSAdk8IoUYxFV3wB3nI7766Do/3K2q9g/eenJxSf1qWoWwtZA/qLiyP0IP5OJydo3/tkqpnE7NWnuysYOXdtkoSj9uC5T7FecpH3r/neXwAFhGqosPARoUJXUekrz3lOf9YziO1/okLn4FwDpuW8yj8Qis5PUHVo18RDvYsCoBdRIWpFonk8T69D9w2pb72Td4ZJyr04PGHOlVk5VWHtee1S38VObmKKnPOUATLrbX2BLWckUB9JqeRKcXYK0sEsBBZkDtVWT9vbInfwypehEVnVUAL/PwCVYyFBs7UX75jamzj+/O6l0KdQ8AP5cm2kqq3CK19ERnSu6b1fc7pdt/eZUyWP3dviBfQekW6gbHD8p0hz7Kqhlu+dwruvP3VBXJq427zIAbLFtRbni98aHJOWBIksIz75D+h3d76QoamfMWBcH49FuHfrT1reVapYOCWawZk2Vc7O9O38BzZmFcoxg2eap/iedbtOlf3li98PliGAbiouOvPUT61tESmxF1scWNunVyrwJLMD+sH+a1zlvV3+pFCV/K99VYecm7TteIgaNzcOz/UOio+x9tLj/61vPZy/u1cPd13ZL4t/VfeLTcMAQAAIABJREFUAaCMjhMcfbin9DzokIJ1tJyQs9fTa/TY7P123KRNxjxe+c3lPGJruli7B/dJITQNlgvvtJKDwn+0XPNo0ks1lDF6c3dOiLsV9l3asyw3zGGoe3oIF/NtmN+/DT/3s381vARYvjhG1Vk6G1THRWQOg+UZfSlEx55lBsuP8xD+/rd/O7x9DOF6uwiPs+OwXZyE9W6OYnJhRgWapt4Ezayrm9sBy7hPA2NtMU0hSURBI6Q7vUastoWSUkkgEaU0hQ9GsPjhYFmH8PEYhVBrTFJfgyDA1gLU1n5UMWsqUtGyVNjk1eFqMQvetmhRrlhmZYzaSwzwlKxw8yUV3ZJ8Q83k7Nppppnnnq3amTrEXsufACwDoEMokXc5HhJ4lm9ubsPTw4oKfAET49rlkscjdAKwDC/yySn3YD49O6JWPOhXSz/K2GEVBtln+1vvSc974nkm0/zj2Wl5B1r7D6FDnmV1AD2ldcKgUwwvg2WPuWv6LIFFLu6gwZBN0fBowRMULWOPXK/Bst6LBcLHVTiXx4Waymo0FtS4lw/WItl0FMKPcb5lrkIDeh8Sf48GxxqdeJ8LX0i8s8K/u0pB9Azq27VwtrQo65z4Skw9Igu78aBIeka5f6XHkd5LwlTXECh3swdWRFmxY6v9m45s2nvJt2sXOdP32PFYhaQ33nJ2fQ9y73ndPXYOR6LHGAZMeZ8mDYgUP1UQ0Dtj0Uw9rD5MlGZH/tn3tOfHkQE1XqXPvz2DeE/yCjpzl7PbW3/2TPte1Rpfks/hlep5loVHa76Znwv6zWDXW4fa+LUMr63fCG1RMfLGRHvrxzRUX4Wm/jSot3p6QeIP2+e1TUrn3sn11bJDv1vTYC3dqUszVt53buieH9O6j3lylpF2/xLHUqk53hzte73z5xf+G5PPQrPoNgGwjPaj+AHGAWDWhcWEf7fooLfure/1+ZGwfKybl3OsteNWXJPwLpHHlg/09LPJvjkRDnxwx86eVI7XsnChwfLDV+HnfuavhKvFNrwWsKzrieCc9MDywyyEX/qt3wvfffcYHhdn4XY7D7vladjsFwHVsOcg1gZYbm6iCcPWio5MSm+aAAMdXiTeoZayUXsubcjEou9zMN48Dv9NgijmPH6IZxleDX0INKPyFBl9aNkzHkW+R0wDQqBGlC2hn8aolAW7xnr/agwv2pApd8RnRtlDK4ePw5qlfQ3nunLOqxToycxKH0i9rlmRyCGmeb4lWBbPCeXGxp6reC4sgQDMqHK9XsE6CPCbCyTlgkGwFi4IJJ+dnVDxL1RwRBVenlNZoM2ulQ5jG92rEcZJ76ZNakcGNJmsOr/e/onCOjoerVDVnofPdYi25Ohp3iBGsJ4hoTZ/vc6a/1jGv0TF7o5nuCekat/LGFqW15rAseM/ZP1b516+k3VojU1f6z1TzjPxTvEwKNCq72nyj04qj82b0nLCmuroPbqt1SR8tDALRlmdwbIWxDV5pOeVnqY8Y5ZPteWnzCBf5cmM1jO0EuNdV/u+5EWDWr/zgrYy3KHc2PpEg2UtS3vnX3StHliqjbHHP/vnTqfcKAk0Wu2VGGYs3BBvF57QA3mevBvdC31d7x5vHPkzeEVzBwh9fuS5PR6T00jyLuoz0B6fxHX5FX21wl/bS2r91UwV8ZX5mr5T47+arotrGr0Da/fIvETeemvk6Rp6zCLbe/vvrdvIPSPXsEs8duSJctgWOyvkiDIMJO+okTn2vd4a6rXh/S9/audD3yfnFJ5l/o8j6CSNwoZ/W1k/tj48rt7+6mdrsKzpX54hfb1Ff6xBVUtjhdxT4dU1Hl3TdSdzGRA94hu2eznfbcN89Rgu5pswHwHL6916TwpfxbP8EEL49j/+F+EPvv8ubE4uw81mRp7l3ewoFviq52zUFJW0cIM5y3K9PqxJmZRwzgo302Owgp9At7qPnzlNVhfbo/6elGgBHM8Nw07VgEuCtsquZaz4tyjxlHIrbVwM8BZmaJemeH5fortX0DOikteyLlsGUTwsuenb87frIf/GQWNvbwmUR6eUCx/JDKaeEqkMnNeSPRZgbqunNQFoWAUBlskDHb1VCI8nxrdEDtk8HB3Nw/IIoB7gOHsUUMvS2rY1Q7Bz985Ca75VRU95d0c8y94+9pRNT2hYJph8dXE8WtHR9GuFhfb26pBLSdsQYd6jhVrOodynmb4dD7UWGOBhtf2k51UGKOvgKZtZAJZ3C1/QY+8JVVZG2xLHUyCSIO0tcBTWln6Ef/Y8+1UlkTeDzh+pqxWg3Roee5QRIRVBZxcsp5VlJSRt4DSNxnuvq7Q4ofh277376DzEMEy9e5Pz5eR9NXny4FrW6NLOu0d/A+RTvyQWYPHAMm4aAcu6V7E+NyNniLSFjne1d361ra3FJ1x6Evpz8grH98eXP5YP1zbhw/Z3GsJseVjmdXkEeW5lgU/Nn7WcbI2RWz9NAUV73+LTqYtFm4JH92Fkfb15eODQ49f6+T3ZotfRowN8VoK5dnxBjX+1Vm6IrqIepT283l4mXh1lkQ7DFkNt7X1W77BjZqw8lcOa/joUUkSSyvvkt15/T5/qFXjtraOWmyJTBFzavZfvNX14bWMtH23JpK5+Kket5gzsgWV1tu274FlmsLwN84e3hWd5hjBsRIhG3YhcaOv9mrKu9ttc2Xofchj2/SyEX//d74R//kdfhP35q3C9DrHA1/FBYNljgrQOjXNmFVWZbFLUomW5RYwes5KxJIXNBbs6NCn6QONY5f1S9v9DPMs9RVUTsyZeGjvAfgcsewaLxCyjZ/i5Cgs9pyItNENuCyv/7bV901fzPjIrtAe7JaQyLdZ6tYmri99m90CUMAq/Rnj2Bt7usqKhCBMGcrMwp6rDApKjcJbx9ySuyekcZ8Q5F1SfnUJwdja/t3fSeGJEybECW3vW7DBq+19TKLVw6eX7j8y/Rj9y9skQIvlelTX0BJ2c24L1RXKrraEdS16DZGooRjCuoOlqwHVC8JQvWgfJVx5kIPoc4RYqztSIbKCT3YiYwbJtN9MCk5rWW/SbVq8icOvrmIUWCVHpXRLXoXafN5aesUSvgT33I2C5tjWeEjy4jYknaqXJ3tvat0PeU7uWzgqzfjZaO8aSXnGplrFv5Azh/YfknE7nMgV7LT5oeR/HQNnGP4etrq5+r2ltZP5JeW5jpcaAcrG81j573/H4ANq0nlbWjvGAzoSXdYyd3jkp+G+jdU7rfHjnurVz7nmKaVD6vh44sjLY8hS771rXlmvlrElx1R5ga44vtn3qUW1tXjqqNa2RiVRM0V+pTErU5yP/0M/2ZJ1dozzWWHPAyI/W8+z61/QybxzT5/ry/yB6sIY2ZTivrYWmEY0v7PVCJx5NjdC/vs+l/47uELc35eTb8S1g9Eme5QGwvIpgGZ5liSiwYPk3/8kfhH/2R1+E7elVBsvotUyto8Y8y54i2DogckjtZsjndQIun6oX3FXWUiQTE16+3oJlAcy5QjEpvoKrjGesd/jxvXhFW4JJM2s7F/p3DMMW4rMHqpez2vOs1eYhY6mN3fv8OYy8r/iyyqDXaYTWRpSBLBxyXpDQEL0j5jLTNkThLQJaxk1F2CJgZtrNxco42+l51ahHlVGbd3LIvHvCOymbFbA/st9Cfx6j9RRgrQDZmgOaVvQ+1efR1vIss7ZrlyuJ9j2zdmyJjymG7wnO9hqywlhXJkfawvH5qf20lAfx7Pb4uJ2XnE9ag1gg0T7Dm/dkLOChW32eSnA9ROtG4Gre4dGfHae9pqb8jCgH9t4a/ReyLxosrGwYkT+eUjW0ZurG2vUjZ//QMboyP4Jl71l6L116IoHfHoWd34QGB/J2W/xnwE46yccWPeVjgGUuJVw//y05Lnd18GJ9+ulGZXxyi+01HhHDuLOsnm6o1YkKum+AZeHRtfs5smCMiq0sybTcc5fk509k/kBUU290ntxtyQK9Juw0ONyrnPaKPPOsA9XOr8ej0trFP7xq4JqitZ6SaFYZ2+TtLZ3Kfke8mcad8Y93v+bpeq1rfKX2udZ7yjVpMzGP7xW0qG63dF7j4TVarslGe460rt6jTy0DJ+MZBcsVozvA8uzpMbygAl9fhp/72ZyzzJ5lijuJJskQZj2wjJzl3/jdPwj//I9/GFZHF+Futwjr2VHYzY8pZ3mhwLKemF2g5ygh+hmFgmUKWugFbwl7q3xQ66eYM5eU1/SwWE6dmHdWKOW69PsjgGURfvo3/tZr5hEizbWTs+wRtnwmlvnnGIblGbWcop6gGTkksgZ2XbRgtJbxLIRKBcCjC08Z9cYlABekoA86R6IznUhBIPYo81NwLYNlbg3Fa5K/w7/nCOWtFMjqrdGHfN86J7XneuvFnjVf2WopKbI+VlDZs+CBNTkXNbA8vi6SqzY9AWPrk7Jhqq/sCRwdxjQ+bt1arF7cqUbz5XvGwLKsuQjtxC8neb3js7BpML073bV0ijv1+EYhLyov9fjXIeNLPNYpHqbHR/TuPHgqj6ZedvIsk9KWeUpvjJp3cgT4VNtvKUNTmppq7D9KoGznN1OtiayxoSU/5TmtmgMja/kc2ZllFAdmWeWxlDE++Ev7/gGAicAetUdpG/uq6+B4NkfWLF9TX71RGqLMCTN8S6M1OUS3UeunehrYhN5UpMuH6E94rjinemXSqiDumXtfgLYDNkzr4Pi7FrnR27v0/SwaSx3y8+S+5ZsUco29U2SU1krxRJJZ8Rr6Wx1A6G18DrRzLC+Klnv2/VzACHWbyusn16k1tjxKL7/lV5ZuvXXlYT+PC5H+GZ0+Itfz0tRTi7QeWNsnLb9a/K2nH+nx2L8PcfR5+0tgefUYXsy2YUHVsAGWN1Tg62CwfLcJgcKwf+c74fe/9zY8zE/DQzgKq7AM2zn6ye6fDZY1QXlCLQMNzkfVCrJlhmOK7fQAQFHd4X9OrrIAGF5kSDQ+EUIE4k3c04F/fusoqkapnjvKu5Iyd0DOq11nxtmHC0q93vpQFEzYKLE1BuIBMP18C8b1oU5pt84aapqR9bUHs083DKYYlDFD1Z56vl+qM8c2NiREuE8rvkeFbKElzmnu59IJDVgmM0obI9f1595/ihUkNcWi/6T6FeKZF/rRwoZbiOVz6QmX9jz7YUy1kTHdJ/ZdnYAoFHov7Tl5/vrUxz+2v6pfcmMQnkD0wNyh8+gVL5Nza3mH3nMNSi2N6PtbtGnBoX3mofOqrb2rkFXoN8uZUhGaPMNENI3tu54RlMcMmA+5nw2EY16hQ9ewdb2mR52XXNMjarKn9fnHHG/9WRxG3FImLQ0X/I6+nHomPZnqjYE9ozkvb3TOiQYr7689xwUKiv69+2rKNF9LmtfEWFuTmxP5AJ8mZLsJ4bf8QNPJRIc4XH0qpunUh3KXz4IZGpMAwAN4t770UIgl50voq5fm0Dtf0J0naNfMxeOZ6bPY1qcJllUBNDGMyW9u3Rhj+4we7NHdZA9ij/DU1UUB7hrderJrhD95+8/3yTkYPb1ltJmAZdwtvFT2F8VTtSz0ZIOncxU05hizD9Fr7bXFulJU0di8PTpCzrILls8jWKaoIeNZxhvZvyWnbxlW+3m434bwMIdn+Q/Js4xq2Pf7JXmWn3ZciXjutI6yDF4Tg13w3lwtg9VKREthazPZCHpjEKCA3dJJwkKMCciC5QyaKQwbB+4ZYdgphDoSlDef2jzSOqowbLvOLaWN3hXBcqVbVpcKwaQm+2k8Tf2DMZU2+pm9apg8yOdJrJZiyOsu+1qn0txnVNMAK5HMdJh+tAdct/uazXsnwN+Ggok1dqpV5EavmrcW/fXp9MftUlD9gpbCou+iytiG5mqCxb6tZ9FvDb8873klRdBgDFr49M9Bfts4YHke7cibUvrAAAMQRUnWtsV7R7Z9fI75aRNeSF65cv/1+HrjYM9szPtUXRHy+nTWV3VDsO+y8sAFyrFViH2fvtfWnGjJtefIIC8yZ3xvclrJ5Gw9wwjr7ZeV/4VyJgqes00eMNNnk+iXcl5Lz+oh51Q8+726K9U9SwWinneORU9+nvRjqNkDyy16w3u59dTzxj9ga+wc4TLn26N/F2SqauNzR3bol1r5OV2P9ty9NDj9/J6easFIca8GzIZ/efP2ZGrvrPfG19qgJu1Qf3ucQNStmK6hxy/t82Yit6huT+kZ5rNBIX+sISqPsgbLs7k0MOxHyE3mQ/pdxk2tvaqtU299J/OaeMDZYFT7aXWDwD2SSlaTTz0ZKt9791sdoTYXj+fKvU1dDs6r6LDqjdMbH7eOug9Xiz15lv/2z/wX4eViE95Q6yiJGIjOUtAQwrAJLFPXDB8s//rvcBj20/J8CCx7B1CUrYlS0Ztl/F4Wz/4eJTZPmcFh3aUcUlH8RfTUwHIOp8VYdmQd+3hgmc8478OIYqRzlvU9I8psr89pa2tI8WjIiRoTtnPK3uHsIRxRVss1eq660Mvp9D135dzkMFkrt+xhzgnjtGa+nue9D88Fy3pvnqeqsIlBz0WUSb3+PVqs0ahmTpYWukLUGJ5ajJxaLph5aAbbU/Z67KdGxzVgohVyGQfxCYpOKPvxyuets97jb73x1eaX7usA5YmCoqJ8eoqWPcf6WZqP9/aguj6UAZFrSCSlSHmrWvRLe1UtkVR2Raiuo2GCrTXxlCnv+lHeGdXAYmj23t4e1dJYevfxSwUs1zlQj357e9/lPzyM9FOjV0+ukqpuZK2ed01RK/axI6d780MY53PDKInezfz779NrBUMBSaFDbsvAZODdtf1L69yJbmvLihwYp/XLlrwpnoe9j9X09QLUQM90LL5+0OLn8p7Rc1EbSxpvBIRWv66BF7vRvXH0vvd0ht780zOjV7cFlpsV7SkNYF4U96MzK3QpKSqq4FeZdgH960PAcpTpkQF198o5Zb31tfs43dc2WG7xcZZ/MZUwjs3jny3mUOOXtTPYer58Z3Wr6hr9iYJlhGw/Ayxv5sfJszzbbyZ9lscErYjbNp+2C6eVLPzdaw/hPT09U3ImknKeWFkylvJGiWdZQm5VOPbkGePQJeW8HhjGXayv41nWa2aZqMyQFHWlLBwkLTsXH6LsWWarlZqaYMnPz4aNDxm/Hm85dh3iVVbO5utyGCsrVjyK8u8cZk/XozU2kQh7rrlPYP9Hr1OPweqntQq81dZXaEbOWk2R+JDP5d5Wn72e4ko0TK2Ppj+esmCvGuFTPWHjPVOUbPlN3u8IlqVKuh57WyH0FdmRsWNs3ciMQa+ynEuZk0cbNSq2+yjPGnmG3OvuZyzwIc+RsWke1z1ZApiVZya3i+sB5hidYyz73t7U9thbmxEeGDlNnF5JI6O0ITxM11MevZcZHVHYB4G97v7IDGueauU98viZpgnhoYm/NcCypbfaPvX0jz6vzsruQWsflz+Bg85CVuksbqQe58g40vqMbmDlOpKijSgEq0AT2aXr+62jajRBZwyyQ8VxeuPof9bW9/r0Mb6A7jo5jhXNV/U93t99+myPD+/SMs3yYsu/S52BdqH6AsvPR+gknQcxIuh85AgMVRxY2M+2RSh/7R2u/EEYL4HzPAd7f299+/QVOb2TU8331sGyPcfeGbfGttb4vbGKftHST921M3xdeHJNR3PX8SOEYYenB/Isz++4wFfyLKMHMw0mpygxWAbBU0hHtDHOchj24wI5yxyGLZ5lC5Y50T3/jDBbOSaj19afPxYG490vOFPGIMqDBkFMBAg1KtsUCVOgvIsUrlsPS/aFUXbxl2Pw+Ye7VgYs23l6RCjPIav6QEU5bzQj+6YP0LhIKOmo17Q8A8/nvKF8l7cHmSGVjF3TCmijrJOTIwP4fuU1T+BEkHUbLNsxWQHSm3UPLLUEkrRgar2jJwxq91oG6p0PLXhLJanPa+R5I3QqT6tda+eor9M0bhVSPQbrWZa5CX3rc9obc03x9da6u/9OzQP9HB3GZc9zb5zeuuo10Updj45r+4/qKlY5rO29K5CpT3uuiZHf4wFla7jgmhc1Ad+aU02RsbRmq9lPn9kGyrXzKfyL23/VPYve/WnsA2HEozTS4hM1ZYvo0RH/NYVP6FfogOgm1qKovd8b/6iCq5/p38NpBAc6dhXzi2GUDUIb5Wmt+T9nvvK8UfnQplOH6g1QaPF7/ezirEtYm6Gh0TETr3AWzr6vzdsOa59VjM3kq1t5g73Xckf3Rq6dqUN4llwrz8W/tc7g6SrTsxnPgHrxIfRG1yonBT1GUqHj39qbnDtYyIUMlmvypbWXlNFqwLKl+xFaGqGX2n55OcujPIvmPEj7aYyG4KkjTCeVQdOBPactnaK7Lo1OCJaOvfVDgS+A5cv5LoVhv1puOQx7twncw1zAMipnR7CMnGXkb9BaRLB8tw3haRnCr/12Bsso8AWw/LhF79gFPZSKv6sFs393F3NAU/KITkKodRi0p7hUx8YnhM9XGj+D4sRHJSZehc9q5awGlseUBL/Ajndv9XkdsOwtrYxfHJzjvvDp08bmyffZPWwp/aPP/RhgWd5V7GskgH57BE9c2hXla7zD35unByhGGLDs1MjzLSPBvxONdPLRDhmLR4ueQPXOa+2657y/WBPHs9qiy8m6NnIRZB177E3PQdZ9ZF40zgHPsMcTs6JTVmO317aKqHm0WRNSNT7UW5vW9wJ2NP8WOtFnuvmOCJb1NXrftFxw5+C0jmmducl3xjPU4pGah8hzLO2Mrj/fz+3vWhWx23QYcw4bCzxCxz0aqCmKmEMrFcjyW7peeTHJEGH69PbGYumkVs3em/eU//cji3r8u9e2qbb+dE4GJlvjhVrp9fQH+16rJBMtO+8fpRe+rp4z7/EEeZ28A/u/mIP/5Z/R99MdceKteXT3z7r2KntSOwO2mrvwLolm0pFlKNikjbMHzVWNq6QJ1mt0IUvNm3rnoOUZHRpf5L96feicRyAo60PZkuKdTboY6Of5nuUWWLa0pnl3i0e3zqv3DAHLLTqb8p08Alsyp4UFZqpNXnomDI4KMFs6FZ7rfW7PqP63P1cVE3Cgoy/RgeL/VK/g6VGB5Z8Or5bIWT4Js+2GK4WPgOX1fh4AluFZ/rXf+cPwz/7NF9Q6CmBZCnwF9I/db5tg2XqnLDH0WjfUlAEmjlg8vMH1rdJUKOIqCEQrRRosM1npMOwcgk2bW/Es95gkE4YvMrx7PeWP1qYClqvXx3OC70c8yyPzqMlcq5wMyObJJbX3Z4bc7hPZGpv+Tiv+noIwxLi7E6yxojoB63F5DLj7ysoFlj48xfJD9r43rhYDt++tKQqWuXrvrO1bekcHbPbor6mtqwF5yqIer+VzrTnreZugnt6ym+9ztMwhN4pC5tGmfY6tsCnfe/ypt392L6i4lzHU2v3WiptLLxWwnPlzOnXuElHNCvNzyLmharxOiN3YfnyImVNkzzNDi+Lt0lavNt5eGOrIWjXXR4XR2r2W/cb9QrP6b9JNome5p6R68xtZfW/s6V1EO+0w9t76fAhYFgpo0ZonC+k+cTJUbu7Jy8x/fa9e737+fhwsa9mp+RcKdGrY3ntvwbOJwPwF6PF7vqseQitPtdXe9dsSAIgfyryE7knHA43HUGmAZX3NyFzb18jeKXqIxWpb8r2Udc9PoyLZq5x/XH8it9OTfxNwrrWPUufPzrX273Smo69Nh2HXdBd9Zrw17cmA+vd9GpJ3e+8FWBbt03uS1uFHwfJzeGlN9jf53wGiyxYyw/vgWd49PoSr5T7M0TrqZ0qwvJjPwy7phw3PsoBleJb/t99msIww7MfZMYFleJYBlhexKben/OjPtCArDtKYVlBclRfQB8veAnuKnRBHeX32LGdCGQPLowqgMDMd7t1bhppiqisr62fIWLRlsWRS3PIK3vkRoV8bX0+Y9+ZVCB+njUT/+TnMufcuLSjkWrtnNeVAC9vWmNIaS6uxIkxTVlp+C5tq2/hrY+qvTW9Fyu+F3rUy0ROoH2MMosDmczEtcmeFReu9vT0s9n4ALNs10M+X/tq1la6tnx2jVa5qwtHOuwaWx/YFrdDaNNLa/16It1YQvLeMjXF6p75vC7isoh969Gp55MyEYef7dRi2cz4JZQUu8Ohw0NG5aceS5c/d0xsLnHk81PI3/1nCO0d8jFNewZ/48z9kH3rzbCmx2L/Wj+ZplocTkJiXRff0un3oHJrjTmAzh4H21sH7nkMFn/9jWxf16HbCh51Xj6yblruFPnhQFfVIe2oJLB/NOhwPtJA1qHj7AWCZnldZ+pE1GAHL3toUnxnyt7zQA8v6s+dTTjopzZxzKwMmZ8IYO1vXT/W3fdjPUaRLRe2ZEOzE4SJd6fMSY0qL7qk9oKfpnz3LlPzeXcbiPofGa/Je8yzv7xEa0mtq5zcCltP9bHVI54jZP3uW/bFNl6WnD42dm/jcBli251LiaPTzC7D88Db87b/x0+ET5VlmsJznMHvabzBbah2VFm62oNZR8CyvjhCG/a8iWD4LD+E4hWFj4eYRLPO6TcOxhcA10yoWpBPm2aZCBnzp2DrP0kx5omhGTYVYroRbR48ve5clbMsv8EWWTXmGmntP4OTvoaxO+wR6c7ZrG1k/E28jlBRhlFpIFAoZCpxAYege9dJyqC/vzXXg0R9wiSi0z1cYrMIv8+kd2u51sieF6T+DZaE3fk99/Fr4e8r0x1h/K4SswtHaoOe+v6Ugec/0hMlz313c10hj6BEm5xuOnB7NS/ipcp51Hpl8pmnLo0M9fpbTU/rRfK/GT/i+vrHJ0oPH02trZfdI09pz96/gP9S5JsudQhmuyJZCoax6ljvFvRRYblFAc45RvtRIyCr6do3BuSvsv0e6kQiRY+jTj/cAT1ml9zdy1j50jz36T7wA3oEBsOjxGqEZbv3IgPnQn+l6TJ9g97AcCzSItme5NS4xtLRG3lp/Tvf0qdeTbx4PPiQM3dMbanJAPm+LgjFuAAAgAElEQVQZ5Gj8Jg2iJrv02BP/okrYmf+1ZNKhtCHXt+lqzCton6XpH0AltUIyRkNcJ/of5Iz2LGN/R/okj867pg95NJPXBOvv09/YeXTAckQ3vKt6d1UYtnqlGIu8cSYmGRfB0hBOL+73omuSt1al2Yhs0s+x61abd502x2ioNj/LP+15LsanwLJgCt2ey9Jpm/dEU4Vqm6tl99D5OQQsO9FbCMPew7OMAl8jYHlNAee7mK8ck3Xni7AOi/Cw4zDsX//dfxX+6R9+L2xPr8L1OoTd8iw8bEJYLJZhMdsVYdgt5chbgBozLBQaM9FCWVQgt64U+kCe/NLKOi8ARn7n5+k+y14YdlYY7Py9PmdZuYNCVt9xfUCmc2aM7OWbiTKO3/J+q4Dj35TX8kxjxagSVBNeMkaMv6kQGCXGW98W2GwpnHZtRgWDFfp2/EkYmxy5euXHNlgWerHMVoOEUbBir/MEpnf2nvv8kTWt0XliyEZY9dbfU8rsONIc9+0w/p6ysw9sjPqYPzK2HliiM8TafvF6j1fU9y/zEM0jNM19yNxqfML7vMUrqrx9gdYh2btsBa6soaVp4X86ZyvvdQZPLT5HkTm+rTINt3U/vBy0e06/+pE1F9HBqUDP+ZmF3Rb3Hg4U+Ww6FWLMMHpyosdrwKOtQUn4AtZPe0a8FfB4s1y3hfzDHJR7dUxJH2vvSOfTKMslT2uHEVtatueDdk21PvLWsr3+UPbHPPOyZnZ9Wnf31hJj6/UxrumH/Gz2KrZ+6iBIB0UYb5lTX+U5pwv3tNMQ2vuv3+mCJawfWic54UFaVxA9R86R/neTvw3ohlpWCW17oKekewGuDDZbP20ZuA+zBadC0jsjMaZHai+z2tPiWvX+Kb2CvpjOLP3TM2JFdQH8Mu+kl0UdG+su/+k1svNu0Wr9uz5Ybj63coCr8jmuV9rjeH8NX9T4hnwuclhfp2m3pRseUpzYWwN4lveP3Gd5dv9l+Dt/878MV/NVeH1+HJbYc3yvc5Y3nJ0dK2HjAhS9WIT1bBEeYs7yb/yTfx3+6R9+N6yPX4Tb7SJsF6fhaYsKwAsCyzoMwS6yp9DbBagx1Z6y2KvkqYWVPdQ0LunTGQmgvEaD2KyQynzSte69+Rh4RJffg/2ogeWSgevnpPvBjBcIFahbh737sN5SAKIn0HpCoqcM9e4f8Wx1uGn/FeYKzFn28bnGAn3YPYXMo/uDB+pEa9hD31v/Xs6gnoecF49mamP/UPrRwsNbM21ssnNvKcItJTx9pyrcj86vXG8w0zZYrvEwLVzsu3t7Wlz//zL37s+yJVd5YFbVufd23249QGbmvwE8EQbPbzMGz785MREzEYOxmXGMwQgZgRBvG4wFBoGkVj/u+5yqmliPL/PLtVdm7jq3JTiK1j2nau98rFyvL9fKlQOwH/VdNj+j39ZbYfm4aSzUycjY9p+bHGY8tKdfdRNCZHPjzFP7TPPKaw42RryUrRPrX0njzTL54/gzfhTnTqJC6nS5Dh/RLVs/uEmPqPFG/TkRBwIwle9BCjo3tWcdoQNGtjJzdOQz3WxI7snl/rN1BX+L7ufNjmyumf5czSl+P3d0VetuqI93RnpC5UZrtc4LdY3GYh0CrGwr2u7Rh+pHJL7HXpvAsj/zAce6y9DQKimA2+76kVsstPGmA/eOfWb/x+PdaHr/YL5hMeIfA2utGi3zjPyO/0ZgGXIA+cvkdg892G5zv1m7fXsWWZ71AR6J8gD+PZx804SKd9V5kH7FZ2jH0rF7MLwdh60L81dcCwXKYfmgzyGj0kasRG506rNyxnqCouIbZn9PsJyrn9QeYW2xrhxoYT1V9etgE4f5jAvRMe/w5sJIF70vWNaC1m9fl49Pl3J48UMFy1873Y/B8v3lrLbWKmFLkPkiIeMaWX59LOWbf/S98t2//O/l4enH5eX5rjycnpV3l6OC5YM4i5SznzkJM+MyUmS7DJIyab41NXJW+HNztFoacu+wsCM3Bsu6M71wdjIlZH311bAbw0luYT+3zJnSFqhCXdYPR0/ZOMnvWdR7yJiDL1brtDIcj6lmXek0EPS9c7Bd61Ei0L5WmKaskGFAVvTJDAW/M09DW0eEVmA58tXMaV+t5T6KbZ+CkmSagS585p6N78ywcA8rQ8z36GXyM59Tq2a7WufIG6N2M70145HD4SQmP20uG1PnoGIn3sMzUT/smdPsmUw2MND2Xi5/sd3cWWpgOTPWkSjZ/Diwtscx7HgE9zwPxHBEm8q7rr8YLM/4LY7P3KT+KNLtMrgIjXuDPJc6jsP+yNhoXCv9B8crrq98rg7voiI26wyWQfn9rMco2mZHNpYVWF7xaVagqb3TjuWMdNZMhtQrCdcH3br+BxKAlbxH+jDYirRdjWNLgxkgGGpL/WIlt1MQYi2kbazaVfGdHEGIo87A2F6aZ35yi2xaT1FHsuwwEImyFHlv75h4/twmjyWjfZuLB+cCoTK682dNJgQN93NHISeMB5uR9X0H0PYWv+/t+Fi6Mfqz2VwAujf050JntGEL0NwKX24LPI7mn/PjGixn61Hl1cnASzDyQSIP7gHLkS+iTMj3AMzyHdNnJH/N/sxu6e57StdOMjPu35bn5V7B8v8iYPnuXqthP/Eqz31kWfKwlGcsuqzA18Hyq0sprw6l/O6f/E35g7/8m/L29FzPLL87PCkP1zst8FWudnVUpjgw3NTQhhSluni0cwLnOSOwtjkBy9k72Rj5nkyM0/4NYBkFmyjHXsE2HKZJZGA0lqzAV1UE9aqqnrZMS0w/25fEc6s07Di2W/8eKdaREemZdn3meKa4lVYLZyF7H0ZE0vAkDfzWJMaZgwSjBN5dGZ4RvXn9oOxGcjRbs5XBf+z4OnldY/bhEKMzGGV+5pCt5hY7jQaXK8lHR2OfPrtKEk76s3etep1zq/RJFqZt5GXjz/Tvpgc6s8uGbaR7sxHGdRjJHNO06lhtcMtAMxmrYyDdy2PPeAZ9M53knf7ezbXjzfOXbVaNrIVcwr1rrzPnaqSDDKERn2eR9ds4CHQf889IP9iYEJEca9CZjI7WGPoOaybP8aZZdagojf0WHQj+0Erq8uIkF3SlY7LNvOhUjuTD5o/o1ViJDp1GeXcQWV+Nu9HrVusXZeT293mt+J7pzKHdP4+57GZt4z7eGe/MNzv2SdstMjDTr9t2xJWX6PiYh1DMC34Jtz/6rPMx6RjBbLasf2Mfna8QNjds7GseGsrAySK0+NkUvIOOV2XS7iVXHdApYBsD386jltX1nOmk1k/lp7rh3GeC6pOEFVROPdpfo6b1CGj7LtKKdWFGg72hnpT/dYxWnGzkP0RdFu0sli7aPPZ/V/zPBeeG4wxp9Dboxjncx8z/6OZzuZS7y3354PKulC9+UP7XX/r58nVEloVvLPfGl+RaDg8SWdZ70f2wPYPlcymvD6V8+8//VsHyq/KsvDt+UF5fT+VcnlSwPKsGFx2XuCjRWY6TziZeF2JwRyQYLhP6TXthZ7V+rymaVODLHTpmAvFTNY3rhsgyHAAbYx+x7pTRBizbt92cFpEFjJVpDoFlB2SmBEffxXFkNOfxRiHo+eB2Zw3UGzkLqznp/HV9c7A8Uh6RfyL/QvEwn6zGkn2PfrDZwXKEPjNjt+pr5Pyu3hvywSKyteqP+SLSLCpZpvVMqfJYoxLv5yF8tz30hncwnjFthH+aoR/NNRqcbHx73s3nNT9znenAEX3wOXhtPf994DJbRx2X69j3AcsaGUwKfI3sBsu1PLMCyzP+tY3SfWnYkYd0HEka9ojXModDOK9e/7fjfGHa9uDQJ8tAOvaq8OeVYGeOkhnO9n4m07BTKVhG6uXE1476pbN/rrtqLcYkn3cll/ge7Y5kPfNrlP88HZRlL8rnjIarM59T+j/6tHpdfEMQjzgz3/hrX2Rtr30azXf4+QKnYWMGdn3jgy0q8Uf/YLUes3nGdxUoeYGvKDuZ/M763juu+Nzq6leWD6Zh46A5WGYfh3V3na8WnWip3BEs80GjWvDL5dw2yiw7R8Swr5Tdb0A0OevTxtV/oDuctUnWI7i+i9ap8hRSQ2j8mzUO9ZpSn+iG7Iqej6F755udvIasD3UeKhC2muyXQm/v4atov2f2hvnB4NO+rLpMPiSb+u76UJ5d3ipY/lf/4ue1GvbPfPhEzyybWjP/UI8LACzrBc2af2+R5Ydy0mrYApb/4C/+vvz+f/leeXl9Wt6dPiyvHg7lfHxarmrw+8jyHuJUQXlEFc3OkdXKd9sdneggzhxGHNur7Xo1PQzN5tN24NmhV2cF0eUdkeWt4e0jq933oUov0pW7+TshR2fWIpOz4gYz7zVCo+dm56WjYWFBnfHJaL1YWRoDr89sjcat80cGQXgodUwH6xtpzM4YK4Fb6Mzzv0Wesj6ik7YaxwwcZO9mrvKtbYAvWLYyw5rxz4o+ozRuzMXAcq9wOxmbghDVAN3OeDb3kQPN8pEZjNXcIAF7jqJkzhNHtSLPxbVY8U32vbSByEwOFvpbCLiNSMco+7DR8vleeYn6r8ruYyZXgarmZA1bWMmCXE8x01Ez3pH3oH9XOjP2oc+Ts5Gtz4ws9fma4ZU/PeJhG29fDTd7FlEHnl+NLGfnFJNhRBqCZ4R2iM7fwgLc3uqYS9MzWx2j/EiO9sjujHjA5MtS0Uf9rHXIY8u7OchwoDFf5+2mGtY/RtYzMDBbG7a/IxrMPmdnP+sn0194biXbWb971iOOIzr6tV1TAF0K+UiOR/1Wz3Z18DuL7AEYEtZifQwbMuJfw5nz3Qr4U2z7mx5vx6DwPcuTfKZp2CRjDGQ9pbbetd7Wy4KHtU2EtZxYfYTZ/IeOviHb0dLlW+Qa+stAutz13tYwrtNo7XVsiGr7wFe8lX8/36zgY4CZHuXNZravypqaublOO1Rf3M83szzzRhWvf6XJ4AiqPDvyH9iPiGD5V3/5F7XA1898cKdg+SSBNAdXGkxOwfLxVB4OBpbfHEv57l/+QMHyF+e7cn/3vLx4dy3X0zO9g+paGlgeCXmm0Nh5mynakfJUQSSwPHM4IvF658rD+W70YXf6MbcFt1R2Sz+7BSznzqqygA69fe8z2aRX2rM8PpMVuXyi3wXLmIU/E5ryOYGZMVp9x6ouMugeYzJyEFb9gnKrAiczvlBnaVufoXuFlX+/TrmSh3KvPPLYiI+PIlarZmEfrfMe2uGZbI32gg/lR2Xf8TU7t/IAnONMOfJn8XeecwQOM4Ojhi4By2N5pZ60uIwZm9E82YBkTkMGBjC3maGx/mS/c14ONtIi8gwXWMmM3S28FJ9Fe0x/losme/M07OgAop8oa5FuK96b1QNYzRv63yoM9Wuw6pfbXq+xPT3i4Wx9V2OvPBB25leObmxX6a+N7emxf8bGrSlt3fxiS9kaYd336v6Rs16j8jcOn9dir/1ipz/TLXF9Mx28caTdCedUzJGzfeMUdz8+qBG4832/p9af3kvLqMNm8rGStaxAU3wnk722PmswMLM/K12Rvcs+gFoAT++N+ha6drgYLrcAkDP6z8aRtZ/1vW2jX//ROFl2WPez/qi6P2w+sY6o+sr1qXjwF6uy6M3iGi7XSdqWb0nXCK/rYxy/8c12pGxX3BC8iprSjWwib1gKhOI2gxGfDD/fAZZH/kej9Rwsj/gTa2KhxB7DwI7s8SNZF8rv0PdIVY9z7/6eXB0VdUTG2wKWT5KGfX2nZ5YBlr/+7FRO10u5O55uB8t/9Fc/Kt/+879SsPxw97x88fZSrncflLOelzlP03BGzsBKSYwI3RmaVghwl3LO+rR7DgmseqisMn23M4KUPwfMO9Ow9zjecH7rPm8XWW4R6AiWtUDZQF9DYbETxA4mA5NdBKSH6pwGL67W1zykeRrnUthE8ew4s8zGBcNVwVThFJW5JeDIeZk5OqzIl4YK6nlQDTi21RsJ2rBZgHFe+2ypst0/ltnlOmpkLI/M7uEppjNoFvsc6RB2knhds35HBkcDbJTqNBpDPhcYmhwtsPyNHLpoLHidV7pT+HbEvyMHhnWd7njLtYFISwu8KLyxN3I2Wms21rxGkD+N7Ic6FXEtWWdFnRANMztWK959H7DsLpPawFlsbsW72c79TMeseCI6CTMZhJOmM0hqhWRrx+3BATw8phy3b/P6IabNZgDGM4pOVGdtB1DnuUVeumXoI8czW5OMTzO9KvLLPDvT1+naJxVnM724Rxc/5pkdgaNxsweLjM9k5JYxxXai3xPpAv2HKOLIbvD6bO3MGixH281/y/rPfiLv9s9aNfNs3nv1AGomjO1jv5kVnxvpr2j7RvZPbnPZs9k8muPJq2GDLkilruMkMFf1VQXLpZylSKGkYPvZ5O5Ygx/TwYZEnYNXope/JbO06iIfRPtbruY799/XhB7N+7a5hw3D0Vw3cg3dQUwR3x3prMbHEv0dc2AM1jBfqW+gtFiD5Zl/wPPiM/ZZReyO/75EsHx8+aPyq7/8C+Wrx/vytafHHCyfz+erLq4oXa0OKZx0LA/XY3l1OZR3T0r5zl/8sHznv/x1+fz+qGnYn789lyfPv1ruH6QS9sMQLK+MbSbQDDLwewzH473L2aoZz37kIvYMuFSn2BkVEeNZWx1QFXKFAl8pGA/puyMHbgSW+UyljdFGqOPXVAfZmWrnBaIyz5zJ+r5G56fkU0HPQKv171sNyRJkQpuDoDyysHJ0VcCupZzopAmPFe9Hh5jbNfrlYHmjmAbn0iOP32r4MZ6RkzTjqfnKtW+ztYh8sret+NxVzq0EbdvReAeY5zYjUMgcXebf1bjn69EYNzqymbHf9jXflWX9tnJG9vB7tmaWBL522FIAVjeadiCOFaGT72dzgr7rE3ETCgcAn61LBkz20nPvcxmPiu0REzTjsey7vfKR6V3WS5Fnmd9W89LvLSygP5nunC15c0a3mRk8jhXbHOTqyXB9DNpm3QoHVD4DgD4dT5tUP55H9jva0TEuk0DHhW+ifYg+RtRbfHVM9T1qYL0HjCN+2n4uG75ydd3j5Vdqis9+on1je3WrrYv92D5Zy8oZ6cj5+LZ2bi/YuF7OHlRcA1bmvxVPZ9/ntBIwZUVG9/xs6dPuKV7Zl9QWuQ+FyPQtY8Czezccs/HpLbYCuAZn3qP8b/hH8KZstoTMyqiREP2s0V1vSP1mT+XV9VU95PoQqdeI3LOOomC0vM9HCaIl5nPQNYKPDXp/t94TnfhRI15W2niWK68f8ynLatRXjZbr7I6FgtioH+jdkQ3CnLgez2h8UY9iLPr5AiynPM+BgculPCnn8vzwoGeWf+WXf7587fhQvvr0qGnYehweZ5aF3jOw/Pp6KG/uSvnj//Zp+faf/VX54uFUXl2flJcPpRyffVQeRNAXkeWVAGaOAxse+f19wDIbzNSZcD0V06+zcTeHE2D1oDtLaHcGbFYOEpzHGFnGmcrYt/RpacR5ZJkFJTpdzVh7GvIE0LDjwgytTouF5ab7FW3cnjROZ0Gsvd7YRRpOnT4/snIcpEHucRhtY3ceWR7x6B6juBrDLfLB/Lt6j7+PCnfFi6O2Iy8oVPQUMH7nlvY5chnlPs6BHd3H0CJzWLLPIs/OaK3VXP0n6hqMcaTwo96Icpop+06HOf1XvDBbD4kKrqH2toc9fB0d7cgjulk1kL/YPvNedAKYbzowFHQN+t8z9j00Vf4X+u10drM228WFcxpnzqbOlTZPs/lldMRnchOE8iw5gkzLlR5Qp1THsOWgfTRWDvCj09uNq8g/7IRhnTOZ48+yNkBLuToqBzH9zGdzyfiS345XoWwcyUT+eEyZTmjt45738V218/n1V1eaPd6XJaTPLTD6SP5rH3pWUzVap0NH88/4MbouUU6izcAcjc+F9+bbddxexmsrPcG2IR2/mg+jeTbvkdxbWxj7+Mwrr0HUmxp5CZkNcYwz2/WYuW/50SK7K56P7+m6WrioL/DlfAkulmCZ0tYBqr1nP+K7w3+XzxFdlu+wfXFyMG58Yr4uwLhutgkPezg62zbkc8V1LStY9k3KwZnlTH46OkigB9Fv8sOijsl4qPFlL3+8phnv8PemA/rIMo8vZgWhPR4fbyKu5H7Di2sVVAN9kQZKNy/wNQLLcjHy+MwyRZbvy7EIWJYCX//5b78o3/qTvygvLk/K5+9KeVeedGnY0VfYZyhd3EnbsZMajUSmxPdEliPDbZwBZ/Q9DnJ719OxVeBa5HXVxux7+462+uuZZUtzbe82upmzZmCZFeGon2jYLeVha/MyAz1qf08aG7e3NKDJ4fyhUnawnJ05VRUwSHGu9DE12lUzz5Qy2uJ/4+/R2GHMt8hCVFR7jdGtzz12TNt+Dn6IYfvNShbwxh6wHB0WdlrmzmRf6GHueLQ57B27GlxKg9zjTEX+ioUtokMz4mGYOFxdN+KBuNYdvYrdVfsYuHwLjaJs4F09BrHQP5mBbYbejPWKB6a0WeSRznQh9PWsovpMNgf7BPWVuHYZ/0rdjtVmx2gOFwELFFm5eU09xRGgOeq8yMuJljDAEjZMMU92tth28fqjD+iR81kirb3zrQ4ydVLb3wmWb9Gv2Zqhf/zb0ZkM6BZItJ7z7/QgxiYyN2unn8v2vH2cK+ufyEc6nwQw75FHG6OF1rN299rPrK+41plNl/d0oxOAeaAHZkBjL18M14MUwGrNIg83JWGZBRl/d3qS/KpOllx/cPsst9m4Zn2NaDJ6h69uHcn4eAy2WVCjwf4LR3O5gKLaOgLLEhVuYBn1Do0vUaVe09z978azfk5XeJcL3HV3OBslrKRJO2rBe0MHvfZK6r5sU91HMtTRwsGyzDGjr/H4diOlp6dlx/Fn3PfMV6y0DDpA5xRuqFB/hTav8f3oXuXMFm3m+CWAZTmz/NHxXC6f/b2eWf763YOmYW+qYW8KfAWw/KYcyhfnUv7rP7wo3/yj/6zVsH/85lIOzz4u99eTRQUO55oGkSnavQqFicmEjs4SDKE+E86LrRaWF6AaTN/V3OMoxHGpqVqAZTAOz6//vc/3x96BpUchatGe2XNmOY4zWwM8k0V2ZnTk71YFUlhQZw5rVIZ7jG1TRL2vsHcdXZX5XXvjyPJo3faOkec9o+tIdlZGdJUGNXp/D52i07kZo9mBaYGjW+acOUgzZ2Uvf/G4M8dpJB9x7WfPrfTciMd5HSKtoDtmawhjP5OvseN5KLJ7Oix6kESaMn7Oxg3aZWtU56zHOGiDkBrPdHVcj0qX5Ooo7p/5uHMEqL89zkK2DiuouuJ/gNWZjsZ3URbUrVuceVzxRYzqjO1U3lI8I7hycrattMgM1ik6WyM9JM9dHuxM4N3dnTb98PCgG1iIKHGbsX3dLKY09EzeV2f22QGM42Q7rI4lgfYlXyTgPtJOcwKuSCXuv13ZDZ0r3fKxshObvgFMDsIBvbc8sy2Rh3WzfxBZXtFoxhc83gxIyPdyhM3OK48j89xHpsP1s2S3akTP7nM6VrdaL+adqg90/T06nvAL82Y2dtXN2PBabBZEHTTSK9nnQxvuxTH3zD3rX0kf5BfVmZVeCJiQHWN9pbrveKzVqFHs0raPnS9cSgCetb8aCTewHCPLdb4mZJU9uqupZHx261QNY8/okNKQKmxnPD6yy30/Pf+P/JTReoN/WHdG/Y02oy/AN5WM9ONUjr4EsHw8vysfny7l4cd/p2D5Z59eylefHCwNW1fOr44agWVJrZSro94eDuWz+1L+2w9flt/6gz8tb44flk9en8vd86+V1w+WACFp2LOLsfcoPF4IGJjoLGEBumcHxVU6h2iQYoxFQBrcHvAQxybdC1hmRhk5vLkTAi27jU6LFW8p2G3WESy7PG6q8bKhjr/X1iQNJXFWV/Sr3+OO6SBJt655Joh72lBBDc5iHPtcEdfTLkPdn9Fiz9hGDY4U2IgGrGgeQ6eVE7Say8qQWWQwj22t2n6Mwb2FflHmZob8MbS1d8ZxvWgcZn3cAjKYBpJKOvvJ+JfX9Oibciv+m/Ez97HH2PLzozTs2N9MDm7tP9qbvbIan/N4wG76pw8uLsqNm2HRab7qmcdVbHnbs9qEan7GqbczGVb9S9FFttF75dTOrbb+Mb9oa0cOt24WJBEUgFzIYHxfPsdmr0pxsOOg2F7axnWB7gEdsu9X+o/pmcuVnFk1Z5fnwGNf6+DtZhX3xb7Dlia4Gi4Hy6x/M2d+NP/Y/4xOkfUjnTK+qb6fgGUd5Pq+eG6n+T8A2dtz1yP91X9ut5JkaxdpnfGPAn0q0Dji1WzDh9f1Ft7cKw88z/Har8/LRvnt6eLvexozwGh3z7H7h5gjg2k//6GIG0AZ6tjGbPRtkWVjFoBjIGH5W5+nyHJNv3bQLt+jMnf1C1DzaFHgi/mjo/8NYHmkP0cFFkHnlf7Q89LhNhToLdZ9kR/Af1n20F5dMdtojuPP9L+kYR8e3pavPinl7Q//pvzrf/nPyzeeXctX7kp5Uu/dTsCy3iPluykMlj9/ELD8qvzmd/5EwbJElo/Pv1pev7PiTseDMdNjHY7McRkp6Lhws6uj8Gy8mgVCU42j2+nMWd04R7gyyhGr2mk988VXP61p0ebRDFXfP7ZMcKaIi2y138XYiyKMdx1HRyP+XeelKSDGDJlTjc/Zkeieo52dkYHNjMHIoEUGz/igEzqcRQnCOnOeN2u6SGLM6DKi1WNkYGTI9iqrmSOx+m6lCJfv65nT9wPKI+Mb5TF77hbDPXX6J+f01n3MI6Pr9/fpDhigyBcCljONs0ef2R2U+fiXaz8oXJg6lQkYqfp5x9Vt7CxsbEAYB/T7Xt5eZWbM2xkfQ+B1mvHAXv5He1Ff7Jln5rRUm3DDOdWMJzrHlB6I47rFYWZnK469W1+5+uN4Km/evCkvX77U3j/66KPy7NmzNA0w8qa27Y5udPDAcxl9s7lE++xMyrkAACAASURBVMc2deSo3qIb4rMyLtusaGdus3Gt+AMbnSObPPLFsNQj3y/jubHD3qdoZj5hro8aWM2+j74e1pTXGmCZdUzWf+Zs63O0WTEaw0qXjvqO723WSLvfFvnqfKSQ0cB6KUb2snGufKk9PBzn18tKO4axV0/yWhy0ClPLDECqtfbpE8JBI3kvXpMF22m8glRse1E/k7adxl0kG4W99ENPs5ZjTe5LACyzfoxX3SGqjTRsptNIHrvPA1hWnTDIXhnLXp5Zscd/kDY1zZ3qZqAf6A0eT5S/0bWAe+WhbnZMBCzyL48PYPlrTw/l9T98T8Hyz314KB+fruWp2AUK+9d7lnVHxJnCSplbZPnd8VA+fVfKX3/yuvyH3/9jBcufvr2W8sHHCpaL5MoPIssrJT2aXwbsoiGrE55c21GdsctFd+9YeY8KhrGBi+Nj5qljlDQw+S84bCul02jTg2X9vG33azPWdA6WIegM1jGHaOQyoyfa4UyeNq9ZpiS5Df3drHWdLtZpNIaZsWQmZoU+4yNLkjiiStAQ8Efhq236RsceY8a8MaLTiGdm7WcGYm/7u5XKYACPldG6vnIMIZy7umXse8Y/GuMeI71vfuPNrT19WJrOdsNgNu6RbM30T8ZbKvfUdewzlfl4nlMLDI0jk3vBJOvXjG5RvnVstcDXXgncPsf2Ihpm+W62hiv+GH1fbYEewelrPsT+Vn1kY+ZZ8hri2UxX7rFdvZM6Puud8Se3z+2M9BfzA+azcQDNwm2uLsFzo2vtYGf0arNyKK9evSqffPKJ6v9vfOMb5fnz57VK9tRZg5NNNgz0ntkqXp/4XOWNJKMtPrsnH2CqgzSrBOc2ezs8onnHW8lGSca/I34AT2QbJiN9kNErykh0uDPtYM+0qPromdn6q34IVweObPh4nbdnxvfYtbg+e/hoIz+eQt5HQ7eUyPzdekUPQOGN2Sn7bOP4Wqvm4/UFuma2I9M7Nmw6E0yRXF0H+1rtAKpGK0/o8TFFOzqU9p2NDOQQ2nrVIAPTFYxafjWKI1bdXOs4kFdAdysr13pRNWlYgDKqYTNPbNYaIJzXicByppNmeqp9t81M2evDVZqGYBXahu+ADd7I4yP9vtsbCPgjey/qro6HLheNLH/92bG8/P5flf/tf/6fyv/w/Fg+Ol4ULOsBE3ewFCxLNWxTenLfpnGWZGufy7G8OzhY/tGr8puShn36sPz47bVcnz4vbx4kHeFUyjVPw145CZUxyFFjxyA6CfFvKOpRGiT3L4uCwh9ylgnKI/bX2tyS3dprB9f1XU9jRiJkP+c953isxh76RR8uru6FsUntq1di/BxZZmOdrUE351IULMvmCM995ixx+8J46DtzxNQYBSHPjHF8d7YOnQLQnVVTfDwvfmbGh7p+CVbKlLLOZRKB39tnx1lCv8E9mXsVhirpnQ/DyazKbHGt06jZTrZCgZq9ihY8HjMPRkYi8ic7VLPpZ+vf9zEGy/vImoNlvLvSg7jHMDrZe+YHsPyYyDL4BvIzkrm9/MnOsbQ1c6bqXFV/TI9ML+VDHA+m8SjSWdeDFlXes6tLwkrb7qN+eBb5TASszoGOsYz0xoyPVnSK+jYWxIsyHfko9s3PxzXLeHblFGffxzGj3WgLlOcuDxteYd7PMm8wB7Hpwp8SWRawLH//3M/9nIJlGYOcY2YbBL7E+2ozAq/CjmRjjfOAzKzWcDb/le6et+1ZfYmdRZ/TM9fIqvOH0/WhbLrN9yjYM0hjzmjPusHWoQUyot5Y6c4WWZrrcNV1XlsGvxvvic9rybuZ7Ead2L1bAyTjYzAr2ekOtC50ZifHld5Iw3ZrOjl3nBXS1LP9ov8CYB7phUyvr9ZoRFcbsZ+5dj4c0YvpzrIE/uHv8TuvKVfCrqDYwbKlVEt0vhUBBCi2zy16L5/FZ8TxFP+X5QJpyTUM5qxZ+8U5ag9jXw9SN8EeivKV0a6j0ZcAlrnA4kyXM/9147JlTH/qhgxlN7AsRpzB7c54sHb2JYLlF3/3XxUs/48fncZg+fpgcEd3OHSHRiRRincdigSPP3tXyvd+9Lr81h/+WXlz92H55O25PJw+KO8ulsl/1FOvObVWguTVlXo9EFKdZ45GVMZRucnfs1C/Pd+UnRnK1iMbbXsWoAyiXuTiLEvF7qLL1gi3zWNjRwuVVPv3WwKJCdHRwCDpZRj1eGZx5Cxp4UeqRqcbCHJuS3IKYDST1EoWYPTJ6zoyU1EQ8nUE3VJvtFMg2fuWAXVJr0/B81sebIbTzpwrhWdspkpS2wngEgY4ezlbh2hsrRpwOzs4uG5wObaVwzUaH2cmTDtJvlw55fvak3tq53elA0yu9ED8fql7/AXeLY7vZG1A59h3MInjFYh0igYpMxB7x67rp2Cv3+wCv0JeR7SrlTrfY79gND82itw/6yDRm7ZZ5/qUHA95bgTUaxuqVOndSaSMxwmAVJ0tT8Wt7bqerxlJ8Vyxb3LJHe1apaVYOlqM0WfrqM6VemCuh7Qa7Zh/RmeWK994NWFe69jvzAnipcdz2PGf6Tesqc25rzYdx5KBFV1f2WgPaazRYaz9BCCgbfqXkoIt0WX5TIDyhx9+qL9r5NnBwEgHiv7hyBuPXdrI0t6hA6Ju6uxiYiuiLc10Fj+TgQT2I2zz1qqOmBXb8tESLGcRKxrYVL4r4GzrH3VO5vDrWGtkeOsnte/742FML+XNie3OZCCTg5MfQxvpZax17Bt/S5GwDC2MZI5l4Xw5l9Op3bE8k9MoF+YreFbBAOxjLdAn943vRvPfZ781JDt9lCP3vK6utcu1PHRp1NtnnLeTugb6Da5tcn3aFdECXSiya6+AX9uZe9BXI8mqMwwEx6gy3oVvL2AXY64p2CSJFbTjWvtO3sT3u7R7qiaAOa6/8iXds7yiW8ZbpkvmafCj9+qiU2oVy4r8LpuXPG6+JipjmmVf9JI+u6PAF9uyqFfimeVf+aVfULD8/HAuH9ydPJJGZ5av99crUgFq7ryCs0N5dynli/tSvvfJ6/Kb3/3T8ur0Qfnxu2t5uPugvDuLsjroXVUZWN7l8KnAb4WN06ZHkrir/QFYRpvmDLTIgUUpWo9YvGYAPO0OoFKT0C1tvTcqGVjmVGrc0+xAmCKWbV7miIMBI1bDmDIDzZ/B2QJY5jk1sNzWIBrHnlYtilP7ANOGlMesHRYG/b7iT+vf1sN32cwWzBUxGYuVo9L6apsPctoTzvoSqCap9jPhzsYTnR9VKGGScRzcDvenJ1WvpswzOu2SD42s56mqu95fWNQ9baAe56gp5onIi1H5xTai45YZlMpvFHkwI9JHLMfj257553EuSNQtXSYzKxpqVkioOwCwPIsKw9iqlpnI2YjH8bltdmx/WM8MaadXd9j4I5/L33ui2pxVEiNEI/5o0xXA5s6COx5skaru5Q/d2dHNRrUXNn6hOc6kZTwLGiAbQMCyrlMeuNbHIw+y41Ed3yKROYvOjXT30IZq5LxFNTButLOqBC3tSmSOHdSV3u902FWAhjhUW5s7kiF+X34Xh+z88FAzxySaHLPHQMuNfvANcDk7iHazaAi/x/qi+g/+QKbzmYas/zt+DwOLc8z0WqUPfTl2iHsB7+xsACGzvvg760vCJfYT5X2kt+IYtSIw2VbmcW43jqu1s/Ufo/zFNrv1pKuTtvPLr5/s/Bgud0y0GF2pVeVW9ZtY/75A30rf1u8VfCEi2q9BRqvYLvRFrGY/0hWZPOq6TcCyrky4Tqkfh+jf++rAgDYZDaJM6BoL33lkuK6xnxvG31zQq0vDrmvVaGfR4z7VWsGyV66uv1ci6fnVCqxhf+KmqXnyxqdd5pN+IQag8fCI/+PnaptQ2C/IYMbHY92w78z4iC+wxvF7zubldY1rvNJ1M368tcDXRvd4GjYKfK3B8oOKTbnoojl3H04Glq+lvLgv5a9//Lb8hz/44/Li8Kx8el/K/fFZub/61UaDS91XTp4SwcEyGyD5+MsAy7H/8Xj87EEH3rZLZMpF1XdT7mrqLTKydRLY2W57v/wcIhx5GnXfl/XblDecyU5xk9FBPxc/lMzOFIxJBMszZ4sNUOcU2DA3P7V/YcjReRiJ7Or5jba7WpWy88eMj1p5f3src1YgnG3dOLKsuRTDscsXSN9H+9GpzwzxiPfaWGiscs8p7dDAyK6cTuM5AJ357m6mcPbI5+oZ+T6md8W+Vm0gMjdSiqv3o2OEdla8HJ+rfEcpe1j7OAZe8yh/G4Ucor48T+wVZnw76jO+rzwQwCbz6lR+6FqLEf1HkX3MU8HfIJ1fnhkBXjg7AvZ5/LVdB8tD3eEDNqehXaFUNS1tfrB9adkUBpQ1+ihrFDZJLWqnxLWewi42wLIVuGuO0Mj5rPzo7VSnYbBZMeLfyHt2T6nZmtE7GX+ZesU9n31kOO7Gj3gjK2ITx8A6j2XMeFTGbuNXEifRY9brma6Vq6I4Mszn5LT4JW3mZHxq/GcRZNBQeYoiQPw3xoN3MPaZzo+6hXUPO9KdbCcyxbJR2wy0izRc6c+4Jpn+Hskg7rjloknMh9EmzxzjPXY148O9h5Ay3tH22PZO0phTG+p6IaUh6VZeN6aBgmXfLRvSOIn867MeWWasmrVR9UyYm9J7UdNhJpONHnzxV1WVUJn1MYyZwaLMHfoLfUUeibLYyxL2iZvyVrn0zctOx7quAxiWdngs1q/4M+0uZss6M+0un7eaXuA6A8vVRNC56LiHkkWd7dqpdu450pt1Z+Rf2D3T4k73Bf9m/IHIckb3kd7nzzOwLGMTvZttPLKujnNa2fo4nhVYZrsf9bmuv8jA/ZtaDXsJli+Shq0lzNt9d+K8XK7Hcu9g+e8+vy//z7e/W14enpZPHw7lQcHyyZZJzyyPr15IlQwUFIFPZgwGyzzhqHyzv2cLnDsTpNW2mbZgQ3JGIli2NNqsbRN0RE2Mpfm5mAbbvmumEI4LgDK+gVEyJmhtd+0D4Pu8OqdRopr63/zM8nT9tEBPHpbKnCZuy77v07A3wsLRvdANlBtOfY8cxUx9y7sq0LpN1DuKWCO0FwFTdD5i8YLtHO0TKH2eo7ZF1s4MWG/AU/qrVrX/a/Gs/sm9TtJjn4tyyXy5R8kqTfTBOdCP4xs5gyNndTWW2B6UOXZGo/NXJXNQZXSP/qm0Uo3d64WoI+L4+r9tA62abpJFPVSzio6HXf9s7JCV+F0dRzL++CyvTaeDENkjsM+OZTzPrtySOH1VF64yUXzNxNLBxkAuJR0xyib3H4u+y3sSlX1wPVbPxSES4REO6Bk1lXRGVgPS5VDuqJpo1D3Z+nXOr6t+u5dibIO43W4tJH38dFdTwmP/S9lxIWYJHslrdIxq25rG2Du7Ix3Kshf1DfPpUNeGCVl9UFt35rtoJ7lf/s50RdNkvAYjWQIP6xiD9tvYhrARlTmTB07DnqRUgyYdbUn9Zuuz0r3FN8Jx7U62bpmdaPPodT+PMaNFtv4qt84/mQ8w158qrI0VF1H2bE3zuwha3GmTWeCNYKyyYSeMUOm/I8unzcnOLEe9yLKQFVdiOq0AylBuTePYbDbpcL1VRxs1ygsaZO8GIo/61881qUcdJn0rRo75jHE9S3z059zv4LFVcFyrZttZZXlG07OxTnWNruV4MpDNerniobAZzVHuyssOlnkNeU1m6+eeQ+0/ykeUvVR/eJG8SOe9fiHUH/MU7Bb3z/ThOY1kPpO1zWdG6M3HPHbW7VGnACxLNew3P/jrArD8YXkoHz6526Zho8DXRa09GE8iywaWX96X8v0X5/Ib3/pO+eLwpHz+cCj3JwbL7czMaoKbBQjgFERkR+bmNicvZMo0FlloZ+BaQxXbU6oeVIWlYY8cFaQWc1smaXCcLJlm+37EoOw4QRlaVHZbJMyetT7N4XNwSCl3cOJQTxNj4n/j70zapuxzgu8VtgHWro1WgWPdXAWkndlpa9uPB5sNnNKOJySFNF6dEXmE1zajDc78sLKLdMqEt/bjsh77redR4pm7Lu3pUPTIFAH+vXTfu87Zmo9ELOt7ZYxXYJnHmRnOURYK5GXVP2QJSlsNo0eZsFHCO6RskPa0jecjbSD/h5PcQ2A/uX4aKzQFyYTiuj4OXpxq/Lp+syqIxY4XN2V6x4RycHtY1zOPrf5egX7bMIBxU/1EUcGR04Q08E5PhDmz0YZxbTvfdkYNV2AwP9QIq58xjrIgm22y4Vh1CLavKMJQbZlvLPJuuPJal8TcUq9HctzRQdMDLUI+4h/mKcgE68rj3V2NrKKNjS4ih6TTZeG8csa/LCPZGkawGdmV7V6mY3m9VrK5lUHfrAqZTZFXoRsi/2sUymVgIWb6Nc9f+/Bzh6N5Zbqva0c3xKzA6hzU9PVKOj72P0a6rJOdZJKjyOY+XrAIaeYDsB6IY2uyfi13GkUc688R/0H/Ms/M1iFbXysQavov4kW48LqhEgqgKbzyjbMV0Izj68c4BstxvEP+GGX9JXyx5RHNSU1Zn+kBG8PHNbp5zffLU97WsciVTXR1FJ9F1u/1yqeW9aOhhRNHjvG7Z5cgkkxgGUD4hMgy5FjLVQAo22wYEGL++hnRsuOFulvWZ9ZEnkW7W0K3635H68vym8t4X02fn9njSyoFvMgm25c4Hswhgn/WrSt/ajN/Assze5nRRvv1NGyA5V/95V/UatgCluXM8ubqKAHLKO5Vq7JJ0ScFy4fy4l0pP3x9Lb/+zd8rL8qT8tnZwLJcLXXWTbEskbVNa0pwT8ONRi4a9Zkh2rOgbHS2zye5iKTA7flWhbozpJKmq4XRxmCZwUA0IMqm5GxhnPwcFpqdBjgI6oiF/Wk8p8VnNI3YlJn83QTHot1W6dUKfEUHIY4lrgGe12q2g+jgam1SJ2SW1kmDMGVo/FeLLdQdP7qLmtLAWXEYnVp0k+mMblCMJ6aaduvDF9EPDE9cu+rgGdTYnFuFApJ/u1041ci8EnJmbyYdWyeJ1wRGm+VjZGQz/sici/loNq13V0+t3s2MBtMW70c5W7XLz2fFfkaZLi2ytO0hU/wpDanAy0Y/rHaSXPY3qfsuz6Osj46DFs7SinZiUXB9xh5+6OaogrVNpGT9NgNb8rreM03HT2KBF9V9TEf3rOsGiIBVr4hb7ZD/UtcLIYeQQaU1D0SvQiZdFyCKUc+Oq453O+EybPrLHDq769p+mJ9T/UgZDag1wpHZEQ+h3Y28CNg42n/8btRZUbZsrbHJ0I62RJ3POjfyh8nzPLkEGybcDviD9VbVqb7WLMfZ2HV+OiCzf1H/RzpGJ1L+lg2W7QGiscRsdAKB5cp7g+hw5vCZ7esLJMU+MhvczZWOBcT1GfFAJydJunFGb267H2N/DGn8XKJjRd7qHbhtw23UBtMQc0NkeAQ2Zg686h/Oj4rZb5top8k75Fra7tKQlaH7eXb2OvCGic56oyTT93VetVDaPr7t6YENzX7QnGyBKCtHW0c9zXR9XAfVHSJ8RztzC53rIu2HTCx7R/0oL9yFSDHaUz2BTU5NwW4byHom3NOyBSyzqWy+iAUY8bf+C+DM15L5pKvfivxuWr+Mb7ndLd2kb7u6bMS/UW92vKDL1sDyymfJ1i2CZc7GYt91NL6V3htz5fZoVDq+rsp50xFCF75n+e0P/0Yjy1Ow/KCHWu2uL7jtst8NsPzF21I+eXst/+a3v11eSGT5LPcvP90FljNF3U3IwXK2oKOzbvz+sn16eOxAvy9YNnXb2m+dmt32BfINuM4h0a/68mjs1MTFj862/K0FWb0iK79rziCcLz4HbupDnrWoSF+NVsWH0zknDrtVc85TIdDOeo36w4BqSGgMM2OlikTHx+f1mP4GiNm5gkJqjkDvrXVq34cW56C7yTB6noU0UwbR6ajj8Z3pjKehhGKRHdvNtB+hlIhvPPO9prm/77TG/Vkzx6r2ScBEl35RDXOm7GyzaL6tHJ2FZqT6dY40vIUGzKvSfqQ5rqjJnhNjGn+i0c90T3XW5cz6QObgVI1pWPesjR9IVpFq3Hilb6Xy62yBwnc8L+sLO+L24NywR7mU6v7YrWo0ZEc+rmHUBeYqtEyduIPPNOmyf2heIjvyP5bnyOu1cjUtteleKdDX/zBQhpzjWZx77uYRCnyxrhjNv8pAdbabPEc+iLzX2R+XXylwBZ5nG4Jnt+tu/dlcrbgZ02xkPzBu8HWTs7EOYHqAx7ivljlkn2bO2mY9KbJ3dWd49MzIgYSe0MBWcjwgEyvWXUqjJLLM/M/t5nZQ7HcrkLZymLNxso653Vn2bXLXO3F+UXdv59Nfhck0y/Q8f29+wrWcJmA5jie2We24N5zRb+Z/1IOLaqxD6rEKIgEvRCs1GOx1XAD4+BhCyF5k/s7GokkvIWsh4z18xnOsGnxugjf8XXmU/C5d26TjGGHVd8nJQmQ60j7a0Jw3BMyaA6ZerZ4fVu/W0qfpii29rYAixyq/tPFov9vZZNVt5oVWkG2g2WWdbB0WHu1VvYiNjQCYMX/9l3YVRrwHnh3J/y1gOcp/V1GdQGWUsyk/UWRZWZ50gRRazGwI69rZus/6Nabc7C1tXsnoWsck9UrO74pElneDZYXJdHaogeVjEbAsFbB/7T/+bnlxeFrB8vlwVx7EUZ9ElpcOK4FleRa7wdFAjoi2bJ9ezBxWIzhUBntClhrU3mmqoPWp+7rl7Ge97fN4DzK9p2C53dPsunSz4JmzwszFtOgjy/0d0C2S3AqDISUbYFmU/UO4OosZHsKVGT1zAC2tH/c0Z0IWnZnYfhd598qUvFYjY2VK0Y8sjNIQKxBrO0rcnm0oMPi0GVCAWjuI/AjHW8cZqmmOHI7MKdF2Ex5tXNPOOuOxvn0poMRPbyVl5vDqzInmM+eG161zhncorLHSk3t2+82K+GwcU6Zcox7g9YrOJ7cv3/GZdHbiuZ8IlsHT7dqPEA7wTqKzFnmf0/iijM+MTJsDpWGHjRfdyEIa82SN2JkZrVPmuJqzqpZyu7MezoDGNVPd4QVA7AhBi2qiLzwT16vTMQ6WNQMEoAWODAlyjeo6wNU2AJLk5g4q6sYbRzUN28IN+hpHqa1AIq6wMVOCtrQyNumOCuq9b2/MnmfnkTejkjPn3VpINfFBJGpo75yAKiPKF9daPRr8Cfnp5k/vsS7iDYr4PvN05CF1Lo+nNLMg0wEsD0xXFPHKZH6kSyptZPDJPduZHlQtS+tpzrGk2Nb0pI342Bz72DPrI2wK89lK7mPG+8befk+tdzFzDHnNartBZjDHqItGeoFZGe/y/KLdzMbXyXMorDay/eAzlTeVwG1mAN6NBQrjphAjvGx8szEgBds8v/bDugiZLpq9gds+/PicHcmgTcdExkY8oPKkr8rVmePIIs+X11f5jNLIZ2uc8g7Gqo1uNwvqO7SZ1IpcMbGMk2d0jt81XXItEvGFArXPzSc8cUTRI8Q4TcMRzw4wO6DG/jfoqinYYVOtnl9ul1FYBRku8gV4QfzJxSSRxs3z57linlF3Nl1otNsbWY7y/WWC5Sj3MVtppIujzI34IPWHdvieI52o/ovcM365vwUsS4mSFlm2OMexXC/Hcj6cFCz/4NVD+Xff+k757HIqrw7PypurfHenjm51mhJpi07s5pEQWebiOlC0MyGC0twj6EPnwe9JszZc5S3TsJE+Xcrl2AqjWepzU5vd30or68XG4hFlv9icDdRorPFztdOaPtefdVOgXK/BwnllizTzvc4P57M7TH36X3QKokEjs2A8MFj76PBu19I0G3Z4cU4XTkSmpFlxSDVJU2wtuhRphJvyMmFtkX9bM2m7q0wuxkRT3du6xfPpunvp38f5AXyN+BN0zsdm0eto7DHO2pdWpXfu9d1MpgGPYQM85TUC+5A5ficqwY4XPA1tFl0e0UB5QwkrZ3bHW9tZhgmcUPBCdMogY9lGTaS1rrlumvRcLJ/Lzii+y89G2zu8Rrym2FllXQZ6VrCYpMGNnPUtH/XHOCrvwgniDJGMxAB3Iwalz6MR168kQjIoEMJNZu9CN/h+U1dkCc6MVDoG/4wcBmz2wWGOFZorT7verdKMs2weQ8C68fpgI4WdFtBYK2nrPe1+hYlPGCA5RltrFAspv6jCTNEnXve2mdB0D48DWg+ys7UNTSdCZ0Au8K+lH0t2iEWWee4bXUHX+tnSXzRCxvooymPGx72ONOdyduid5YkdptFYwXf8bGZPlS9k7lKgJ0TGWZ+u/A/Jghyd+2eezWyD0o7UTtYXR8o3YurZgNjvzRzDjB51ftdiZ/V3RsY3OtKLxXdAMbFBmfz3c+2v6eN5RPsV7REXXhrSOBw1abazB7kMLKO+ibRX/tHNusvwzDIim8IfqG1S+RIb/To2PiLXNvZZXjfjEd9A8zpkoxAZPs2PyfTvhj6oaxGyo6LsxL67NRhklrFfxEdjoqxIkK5GbGmduI+MP6suRBQZUWK3R7KRZSDXCsAhMozhMpizqLOtg7UrcuHnmF020JatiWUGWBTaKlrrezXlu61DLfxYx9dubjhKvRK9Pm+72YH5iw+BH/gZvD4MljP90T/bF8iMYDnSOcp75iYw+N/hRiwfYRsC/419ANhzXb+TFKLOAxWsw7lT9hWFshJZlquj3v3ov2sa9s99eNB7lqXA1/Us62z0142T+8u92ltPJnbnR+5/PJXL4VQ+fytnls/l3/3O75dPfwJgmSO4GVheUXfPgkYnoWuzRtQr5LH0QKRPh4hxA7y2swuwbIugZNXm27z8b4osW/9wM/t6iryYcW5s9O13u6e0B8sOfC8Yg/2NtGwTCLtSQ84sX/wKoqiY8c7MWbBq0gbWM2Miny3T6cOVHZ6T2kVz49kHVhpy6ofBMs8DkfwsQUjp7DTqotttCWt6LEea4fSiH9ytyoomc/BGfFyxfigShz61LXq5czygnhfRpWh4MFYFCqMJPAAAIABJREFUGIN30eWW59pgdGeadveyfjKl1drURKehiGeyHR3QCoYCE+7VC9LeCCxnqamRLgzIodTxL6chRYVd/04cldG8N2si8u/rx1pEAw4a9aTjCQmVNbBWa2nnyxAdcAZV18vZjEi6XeZaLp6zI2da6imowymAkcAa+hSwzPzDvK80OpTyoHUXWsqj5Sk4CPOXlRb6nwBcnFXFO1ZiqzpfPj7Vj14QgHmOs0pk3ObqNA2iDmxIaQOP1mJAHv5QR+PSitCw7od+YV7Y8H451HuSWe/t5X2cpLb0Q3MYo/0xp7B9x+NS3U73knZOdHDgWT/WRQ0F3jIOjDSpusud02hf4txZF/e2wZSf1mlJqmGvwFKVi0FmDOvNDGzge9rrnUbXUvrJRrtnB0Q9u5GVxIZA/8fN3pEez/iqqxEQQGnk3cwWqPQkG5WYL7cBvYp2dLPcCy9F+c34IPYvz+j4PTLb2VbKNok+UF1bAZtU4KpGuHkDHXUMvNAXr7vypvAgZfeNZGDDQ97unTvykT94DaMOr3YEx1gGm0Uj3Vv1hOOGDK50YBntb25fMPljsDyTu+36tEOMHeD1IINF81XqlU80Cu2eN8Ay6IZIsalmA8L1nLO3h/ftHWw04neDynY0pa9u3vEmZaIALLPYxLWagWUZo9nB9Zll5o+mu4w2sZr9zI/b8KfPJ8oIdG1cs4y/+TPQaoY/oAeUfosGM9mFTREYLJHlCJalwNfzp08SsHy9V1WFdJC6T345lXM5lS+kwNerc/m33/r98tn5VF4dn5WXl4NGltXRRTpeMuiqGIISrUbLwSU/B0GEEVwZ/tX3VTFQels31O7qCmc+N4CtbQBSe7MC5iFYhtNB5wgpsow2bPrbVNzMQWDj2373yAadTdZ3CSiDjpyWjf4FLOs1zLjWhNJ5sjEw3fR7T8KPqYBY39jGxoCrVmnnBeN7MGasQDplqhsUiG71DMj0imAZ4zJQYe517dub6YSQAKEKMZ1X9iVMz2uOaNgJsDicWAMHOUZb2gU07ds5Uza/QzlYHvxKB9Xv2eGAYq/ySK309APf96pJgQ4ia8HgzpyVSn99Z5yZEPktOkQ87ozW0VEeEWmkQ/j9+Az+5t1P5QWKwAEss/GJuo75udKF0m8zI9R41baK5Ac7rNivQ1sxU0Lf9XFqGuPO66NAux4sX8pR0wBz2QM94hxAIynOZfK/BcsyfoDlobMnYNmzY5SOfj4MmwAYlcqs6GqnK28sANzy3ZxKzwQsg7btrOPBCoy5/oAUMmCufOJj0DEhquy8AsCRbdow30X+tzP/5u5EGd5jF5UqGiVp581ZB8vvWO8oS0pT0V24l5Q2RXbpPSzOjmMkmS5RWvh5uZlcT3WA2t5LV3ch0nvUtvKkMoQemtw8NtN/nV7T6EV7P5MVyNGmE92s7P2H+Czmz3qHnxH7kemkTP9HHlM5m6SZj2i5sX98ZjfQIuPjOieNyLXrfTrfwImV0bO+L2cWae3iOox0b2Vdz06I64INEKWPb+p0EVX1mX2HD9kByZ3HsNWgAdPa0n1Lubse7L5Y+snGzTq00hQs/B5gGbfBMGqpmy80LNACZ7t1DfQP08ZRt7HNHK0h0qoBTu1GA+u0RYLNS+VNFVfBVtiwnlXGmWYCyRRhRlq3ir1X2bZodQOrnIZd7SVsA45kBLCc3TPP842Bol6f2VxDMf+OF9jf29hRPQ7QPLAVv6e6kOaTfT/SZyN+BR+MbEinU5JbKlZz4HZFbhgsSzXsf/ZB0WrYA7DsadhIp1PTK0x3KufrsXxxX8oPXhpY/vxyp3ctAywLTOEdpEgsXqiMkC1VuH2LyeZpj9tW9jgFrOQ3zztYbp9LVF1ZsHaGiHH715gUZ5YZbNp7fbTXHh6nYcPcsYFqEeymcfrvDSzJxRHmvLViXpraKFGbeu5aomd9qpN8J5VcceY40qU6Q6mE2IfKeAnYYYacrY+cdYazx8/xPMFfmcMsO8uIz4+GmfXfxqdq1NfLt4uwqeIsUJW2d4B3wZ/VMFKxCBbYURpx5TCvVg68azR18OMsCGMCToDCVIOradS9s8X9Z3TtnALbMTClmwDe+fqJs9ZXk618QUXQRm2bms7vucZ6gt7QJTECxs4gj5VB3YSFl5kPo8yIjkcpWlrXxtO4I/3RHna2RzSPdM/XlPMq3Hens8sqw+xIhTM+wjUn6PBkQxNrmTmROj49KzzemWa9izVgJ0iPqci5VYps8rpnYLmjA1Wjre17VAdyqeN0mmh0OexFN7Ds1fUpshxTYOW4Qd2UcDm1e5bbD84gq9F3maqp21T5vuqzmrzXjsIwT0e6wZmodHJPKZPzSH+mfRtxO3POtOd+owPCvC9nfjPd3D0TdEtHsPzmmY3IZvKmemUSWhjRpOmjdl1mRpuV41XtfKLDMAEGOBuZFj3v+n/UV5Q9Joxm9iQ8lckav5fp/0y/Rv7JbEHkx8hD/E42xyyLd+Rgo60mH7LRYKEejCOOJ7bF2UKSOdK2ykOKanLevKM9iqMOjIu265t3CmzDhpZvb9ley2CzINKS5ybz0DRSAfwMShM9nsln3+vMQjYgCx7B0wKUNbOB9or4vHanQ3Dkh8fqdwxzZHk0kownarp02NSzs8YGmE3WWzVs0Nq+N4CsVe1p0w9RaKO3v4vK/zXNG+ejG//VehW0cYh1l7awYSK4R//WmzC2+jezt8zfTaacmE70XL9TlDvwBtKw6xntgQ8w4w6Tn/Vm4VD/EK2glzP7F2XPFrZt/Eedl8lOHIOA5eu71xpZvv/kb0sEy5a258dULA3bqmFfHDSa7Mr0T+XBwfIPX10ULEsa9svytLy+HrUa9vuAZXO2Nhk43RUOyxTeev53Luys9KPCt3qmDEht/i2F11elAuDWl9WitDMrvWHZgmUAcO5fnSiqQt7awHUKfK1CX8DLQJWAZS+ytQHMDqCTKDP6EWdVzAUK7LAxwpk5/mxjCD2JI36O9jND2TkwAvQBd8nprM9olNwvx0p2nOU5KfDB67fiBIAvG6OkQUnFPjrzXaXOtWxoHe8rb4ZqpplC4/6isCqX4Y467K76OQwx5BK1UsUBlvQGOuOXgGVWOlmGRqeMQ1oAK9zVhpVKjVQ8pHFhvtFZjuti/Cu7ou1MzoyP2Jnb8GEA5vI9R8RmPKEO0yjzJRwj4Od4frMzy6z4mReq4xPOrEb6zcauMFV1T6ioTyn9uIeY22HnBmAZPNM9l2yiYNymvy2qzMY20hLrFvWI/C2bdXLPNKdh8/OjM8u1j1BJnCMa+L3S01MOwXcs5kjFZLmR3zP7w9gMQIXvWWUnmWmq/fJGhjhhcKF9QdSBcvAZ9W8db8gw0eh8t7E7jzKBH91iuXabIM6gc3oetjQ4OfM8+okOdvccbdSt9DZsSnxuBpZH7/Dai7OayXXGx7wG+F1qdmT6I3s2+h7KH87DmX7kz4Z9IEJnzJaTMWzo4DlsRGNNmf9WtKs6eLARMtL/G/AaHfgdDnvTqcL728yI2XowWL7g3sWkQBbb8hEvCPtaZon9dPqHNsvqMQ/KHPPsf0vtCTIW/2bdibEgxfh4luh4+xnNvfMZ/HHeSO31Qt9ebBN/a7ZOsgGL6DFawbnWmqIMSlEKtrHvgH/Dd9V2SnFCn7xuSNTz9wZxEE2Wtk2v4myxgVVcB2XguNVtaGDZU7IVMLcoNM4s6/vqf5oOqfJDmVv1cz7qkYBlnj/TIfIhvjOZ9Z1GSsMe6dFGM1pbZb351VGj9vC5RfP7pzofP+qe0GDkS/Yv+IhbJoOWmYANkf7fqp+o/0iDm8GyXB3F1bDNcdCkCQXLLx4kDfvawPLhaXl1PpTz0Qp8oUBQRtTMOHTPTS6kl3d/GmBZ0kC4wILSNqRMYwe5/Wuz0EgFzj2xIvTUwg6oBABuzpPtSjGvNSNj6jf7GyBGI5BalKqdkTYhavcqYz4WWeYK37gj1Bye6MiPnLV+nVst9LjWI5DI79vGzammR0YDq21oEaHmkLAwqbOexrZbL2xoeEzmNAvtzFmvTjXra460ujXswIycN6R9tUwhZYqjKogBWBay3J8fNMVUjVg0SKR4624lpe5C8bIB5HHU/j0KZ2f0t5Fl5XEq4rNRQHp1zbYaOq9jZgC7dfZrz9gIZIoOTnekMcsYr/VMycc1yfpWM5KkxnG70FH8Ps9X0rABpEfHShB9RH8jJ3OoXxFZTB7oKjD793Xu0nFIwZ6tFRu1+pxu1PSbWSPHKq6N/C1AHi2wEwta4Mww83P3u5+Z16lRRJllEv0iqlxrDricaxTC5V+tHkVKow6DntZ/q2fs56awsYCxhLRkE7DmVyjIVAFrCyd9393d6RiQBr7a7JJz2N1PdE4IyG7X17ONMjA1AFjd+VLRQ54ZMJK3qQ8wAcsjmeR+lIV9M3WvvOO5Sgu1IU3pZ3yata3vq/C2c3PpXLvMjtYPy9N2s70Ka991BiYWAANF2Oq6tTAeWNJ8DN247+3sSv+pfXG+jus1Xfeq4AFe7IOZ/unWvZ6tR2R5Gz1DW5n9gl3U+VHD3D/sTDamOny9Om670RSLfkob0Em9n6UOQL2nvqoU0h3dWEP2mrQpW81jiNnbsI1uhvyEjLJI62hzMaYIluv4SR9XfU22phaFqhHRtv4j+xH5w8Ykczf/nTfHTY9LUTWvYt2BZesL0WRRwADKtSAYAWmNLEuuLaLP6hegwJdVYz86WGWe4Ygy+oOeER5QcK9nbluwJ/If66qYKdd8D0thYH0y1Fdx0yGA5ZEMznTrrMAX9EemCzJ/tPKKyzfAcpxb5T89xtVAcuRTZcMAltGHroF8d/9mf2Q5A8t2ddRBwfLLs4DlomD5k/OxvNI07FYNW8pvj4R1RSREljF5Zo7oqIwWbJdSJqJtnn8kWNbxKVgF6OVIhEWmGeynkWUXlOqEIQVY/03StmPVawXrAey53auA2gJAHYAGCG8FamwFmTYAyzNBaSnnvcHA2mXGtgMqXqBMdzi7uffgnYUYAmEGXlKQfMOhCsV2LqyEeGyaxn51dUtnkWN/7Bz371saK+xlVPQr3tSRShqe85ICBk/1fLicFSzL35W6Na3IJU4NkG2txijwaCwbY7QOKm1YgOclW22jarKqkJKoE8u2pOLzPdEdfyRglRUiOxIjXbNaA+ZRPBsdlEwG8CzvfkZ+R3EOPBvnJo5+vU7DlX4c72r80VWCAwv9NFLO2bKnzqoWceqd/Ppcck9spFVMQ2Wn2ubWp+IzrTTyM9g51naowFyN6IY07Poc5BsFkVxv8NVpMvbqdGGjKFkXqyLNlyZCHts1QjxP1ieb8gKU2aGplWGDpelx2llmgMSh1dEufgBI3Rr5GqR6Psi2rgUDK712CdffbFuIdr0+gXHeGFneKiI7QqKgeRHByOeXpxDObV77VmVoFFTPNht2RE3dEOdDiO+bm7H+GW18mNGf9jUDi/o6qrtTKzetBWVVsP8HfyTq506uFLRsN3qjvR8BsDhO3rDLHG8mlL4bruvj75GCrSzClZCxqa2qz0rs1X2XoGehj2Avo+1TkDdbQxpQBBxKV+jKHWC5m5s/b8Ei50FnowqYw9847gJdiBRgruQ+A4uxf6OFgVUBvJxGrWC5VsO2XWFOtQZdLU1bwDLAsBUEQxS6/i6bEn7Pso7R07xF/Z30jmeAZzuSov+hfobTys6Yu7Jwv0b5LWSWZrwqn/HZZRm/+edeSRvVuIOtzNaso7GaFAH79uSK56Oi0OeV//pv9so/+1uZ7GdgGWOUd2WjWMVocAQyU2zd/GWz/t1rvToqS8O2TXQH47JmD2e5LNnuWbbaxsb9V7ke6nosry5yZtnAsqRhvyhPyqvrydKwJQVpAZZHhDOwgw1NTjduu4TsiI4swq0Ls3meCnxVzFb9Et5xVnZq1z5ZPN7PbNgOfWv7FrDcYsvNUTQjDoe3+hYJWLYzy/15ZWUkvQ7HIswG3OUzVOy25/Uz3Rnv6d+EsY9aRCPE9IBxg+z09Niuns1N0sgNbCG6iSd5nVJjp+M/a4EhNviNVibBrGQwpkpnK/2g5740yoXCXbFolbMBn1c0bsDl9W1+7CCuaKAKVc+Ww7LYARn5W67E0RRaZSUvu0d3/YF+WIPYFys+nheUoo7YZZCj01hHVkrbdXd+Gwll8vkWJNnxAcwtvjKS66gY45pyPyIDszODmYLmcczWL/InK351RPzMMkdHmbf1GRcWrp48mzfLmJs3b3LrMRsOsXFEd1j7iK+MHPkAlrtUT806CNU/QzvMRxgPZMTWx9L4sW7Q+aqfJLMi2WxhfqzOmoNOZDXWs3MAu5DhurflwFb1Ry+/AF+a1SLV+lOrizFbg3XdXJbhSOiGKTsxkT7eNt7HWXbo4MrffuxDH1fvGh6ObRYOf1i3bNZYS9KMgWYAy1W3+ecaAee+ua8mXP3QIjhThy/88DjxPDYV2Biaht+nhQag0K4WzLNIqvyEd6uO0bVIZAlrRCNjsNLszwSsDujX28K+DknKpn7bRIwsazvq95ON53mCx1YbMNJItl5N2S3Wp3rqwzRy1ulGWhRiRVSu5//oL8QN2409SwrcQW/NshvbVX20mchrXs16y11gm2K62a4eygqNxXlg7vjX0prb1VEzQjP/gd9Veug8NX/ObY18gXoMJezZMGCWd7s6DgQetb9ERngccdyYu31+LXdH2XD2c8ldGrZd/ahRZwXAlmqN9lqk2MAiNikVgPvzasNxhRSqrruvLM9JCrhElWNkmWkK2jFYFh5A2rhcPRbXOePfDCyfz3JbhNioLWDMZIb5B6rrJwGWR3yU6qfEX8D72Chmnw+b2ULD86XldXDkfSPf3jG3o7wvbbx5uR8sX86Whi1nlpEWLKUDBCzfC1h+KOUfXpzL//t7f1h+9K6U16cPyotzKQ9+z7J0ONvcrIYhRIlUaRB422fxtk+NnMv4JI+j+46ujlLskNqOmA5tLYig48xyrwStwmunaD21m8drV7v09/gqE4tAXux9nGmy99o1N+pMHiRdVzY68LypHv3OwTFHkW0zwAysMqICbWyO9AbH3t9W6ox0RHEx9r61Dzo32eymF4/zMep5HwWHRKsQyakMHhbUMtjlzKTwkRXqwPx03GJ+yEmFgdU+q1MnzxztCi35zwuFVErQjhvARwRQnIaylxfrVGQd7h8cNZZyvLPzuzoeT8+v668ZfxH4HMqDF4ipNJ4IoyppSmmvgG0ifNHR6Oao8tLO64D3Ih2i8q8AoCZRJWBv5NyGVMEu8pYY3szhuEXXzJwlpC660FmzEZAw4IhzSu45js7UaqzprSNOToDQCZRqG00zsJzNiwYWo+P4qjq1ZKx4PnF8Qx2dEIGdAQaqMVqC78wxtUhYJ9+BOKpvqD9dj9Ei0HpyYZvap7/I0ZPalp53862GQTE8pl8qUwpobNOWdWzHj20x6jONdvJ6rjDQX5YZ0hrqsshXrLr9XogmYBlD6GTF7vGu0ez4thoNyFtj+DiblU62+fdv1XcQcgmbAE2n+LnBpErV3Ml3G+0b7lPCJdHG7nm65pLlbtYmj9/OnPqGM/rKNj3SBg2lcGYQbEDKg/Zl3xLrneR3HGMZiqDwz0TBMf+yLdDfXRd0BaqCHlzxT9Z1ZeeLRTRNfbYoXNXxVVltM1JGa8kOv222rmu2jHhRxxVSczd6hAg/tKXZ3quOrbXfXc+HDQ8dQK9fmZdY/0XzJN8pqNWoMa7+86Jd7sfd6UasnWmXlGwBxLwedqbZDgKdTu3MsgFhT+F2wIx7mm1tvbq2R5aFpxV80y0HXWYBvqtntY2o4MG41qyNuvTycNe9jFPvaU6yK2r73njKA8q8fYHOW/2lWRp2pwsGAjy1L0nGEGd/KG7lzelQz4O7hNzwZ4JdL29faRr25bO/L//qX/x8+cazq96z/NHTp5bxyZHly8NZCwKfJcaHyoK622wFvl7eSxr2pfzGf/pO+fTcIsvvlE2Pis73gOVIq39qYNlojkrYNlp8xovOylPoqKXzfVGbY7YFyzENG04Yuzr1fdeBAlgZLFeQgXtDy7U8iJ3z65csimznuDiSjDPN9coTKgY2A8vob2QMMQeF+2RxmIl53c0Xajv5Gs2FwXKmz85vqWL0Hb16BYMRvRwE/GpVS4tON7CxTV3RI/YCRKuAWQq7ng/0KC6MHzu4bECiQ78ypiykneOuzp6WJG+A03c+BdDXKHa93iGLwhpYrgrOo9CsKHm8CpY9Haiu7UCJrT6uQNuLVcyMLBsDHo9MX848ymZPzyeJ809GvSp+N8gZyNql9Ileo/nO1teclf7IwK5+vTNdD5dXvKfgfOKsxva7K0nCJFyl5ZFlPOtn0juQn0WKODpK448R3GxjJBqt+rfTv8ocdMAomhXmB0ev8iLfb8q8QescaaLvjjYKiOfic5Uv6Mwsj6P+TtET6HLur+PdBJRl/NefX2vHgDrbxBHY4ERUsIx7A4PDzO0s+dlrKjxGfgzlkLPvjFCdZGRGJOeSdYz6X687hr5Igmq0PA/Va9jQegdfcDXjqa6gVMGqK3HP7UrZDr5XW+rJR0MZI1llu6A0lo1ZCRaM7vmdzN+a9TPryfjq+twyt5otMfMob2lwew46AuZYDyRrPdNpADrdbQP+Mp+MwEyqzersheyWuqJKQCvkgP2G6PTjHuEZVTKgxDaZ+SLyMPcd32Edl1XB1nY9HRlRXQb7OvMO7OPMfDs7b3rXuY3YAmAZKdAVPB/UU1Q/xwCwRbblXwHPCnr5DLNfP6b1Ik5Io7aMxJZ63cCz6axWIMwiy5667fcsA0DCPhn4bsEbrLjRou3VVT5jO8aFwzZR2B4s8zpGfviywHKUBfhAe/R/xkvxs3SctElQbZenYYv8RZ7KbBbLDeQKBb6+cnftwPJHx0t5/uSJ+uVdNewIlo0fJdrXwPInb0r5td/6T+Xl8Vn55L6Ud6dn5a2kYB/v7MzoTuemGgk6twFjdZsKbE+vwAr3acJJVhO7qhrhxbw7s1PtSOaQa/SPwF5beAPLACTar19Hxe2w48bPirBJkfI9YFnArpy7lfdr8RrBYGeJlnqxL5xjrhGMlrZtvkKfho2xYA5qFEPEtz6DaE2lq0dw4Pg6OW3eHkuR+Xnas9216vt1FI2uq4TzHVyGBYWpHCy3Cmd5Or/SH8EHjxRhPHp9lkdz9TOPElQH3shTf3idbG+p7QrPFFRqhFx2zCCIPLXzx7oBgUImAdQ1/xDp6y617riyYogFgrDDi3ms3JKRfOmYsWGxcze+OsHYXFKjJfe1b38yedsoattavUl1bNahhgHyZpZgIQF4GRjKWteuQzVyVdCY06TKcHVcFtOv+/YxatQUYxtaEtmZOVqx62x9ODK/oSWB5W5dblhT5XV4H1XD2IYh63vO0HATtyzglq4Z6UHtg8baOQ6jCFqUZWxWZHNm/iaPkeWbnc0hDUN0sjnhptwyMLBXqJbyMWnIVqidS4csaJuxYCEx281AbJApbXYvDNB2dI1FiG4jPXg4ybM9r434JgIdtdfBvmzencqClY1aVQRvoh42hqQ+hkaVB/d3kU0aaMdqHDNaMc0yPnGq5frHFmCp34fHJCZ81421ArGxJRzywei8PjZ93M7x+ygmWHWTnxtJbZvPYQQoLMW48V82ZfgWkZ/5WaFh0wkWcBgBju69pEOmIviyRVwt+tqNxYu01s9Cdflqf+ppCy5mZWARQBSgVYRK76A+SQ0IS3CX88IMhluBLwO78lz3mRf0Qoo3Is2QdVTMringHoSwYER1Nus9zhHQNRqYcop2VuXa6cvR5Y7+5kAM789jfyuz4zg3rqn8ic6Ly5vyhDLyWNhW+CwW4GMdGfUl92J4hyrRh4xDPNvJHs1R3tdA78Pb8vHpUh5+/HflV37pFzSy/PHpWj64O5WrBqIs29MKgZ4vV4koy5llSSnuwPLlWF7cl/L5fSn/57//Znnz9KPyD68fyuXZR+WNrJGDZRXXGxyc6ggnKUSs2KtCmSi+vf1mzrel4RizNTDbW6+2Qd8bRAUbWuDLBteBKK+GzZ8xWK5j8a4Mc7TzRwDLwJd8VhYg06q7IokCqcQtsqrXQknUkq68smtkcAUVUsEacAZjcWqr+Q7tXJgxaaNFjARznoE5A3DXrV+OLCPK2wFZpysLL8686Pu+W6k0lzOPbq51SMk1SEpXB+Es0zYPPfFh9017SocqGBgpB6xRSBlonmQnc6AspK1YAIr5m9ccZ5MrLxFvVH0UqmKbEPdGPkbEWT5UQbhzDIdzVU125AxXA57I5kom2/diJfIzh3HcmeJWvUNRp8zhmI1FWWam6Sd6p3rZ8SzlMhrTN4qMiTpOgGVpB//NxgGwNXsm+y5EMesjcfwDI1T5mHgyM0yR/t0ahaySbpij8YW5sOyJnlAdUQXY9SHkeeAPrwBf5fUInqpx6Ac1tIcZb6zsZgYYYPT1CIsDndhOpF8AzJB/lT+P/uyxt7ey2fR57C54YWmzD8YU8lWXZREAbx1/PDNrk9g/zEEaenTUNroaPXTooGewEeBo9r+Nc6VnhxOKkfWEx2YyqNmEI3otwbIbqYkNWMpWYmNXi4c2lXrZRc2TBjrgi3Tg1Y4xngt0Yl9hY58GPnFfj6+PLGfD5jT0FDyMNjqg8wj4ZmuhIQwvIAUeZ30XwUs3xuBXkTjXxxgcAwDWcVwuRfaaYnaSchUBm/p7AMz2iKVEKyD265/0s2JgGXuTWjn8dKrnwzXS7JFnPfushRWRet0iywyW2Rwj8qzFxTRV2zauWpq3zQvsiaJhmzWgStqYd33m2iLSHd86H9r8c7Cc+UJMV/1dBWhfGvZIjjPRYX2zlP/gs2/GmGRFqdyFyHJVx8HOMb8yL6svfL2W0+W+PD88VLD8s08v5WtPj+WJGiCxRwEsC9WI7ThBAAAgAElEQVTkzLLuMir4kMioFfj64m0pX1xK+T9+47fL/QdfLd9/+bZcP/i4vJEN4eNdvTpk5NzGAcIg1+cXdm16ZvAGu1gNFCu8JVjms8oNzDZjdxtY3gBvtzUjsKxR9xC5tno0uHbFUrBR4EtAnzKRnsH1q6FqVLmd6bWAphFeQbe/16VI42yv7vS11GkTrxbFVkCYGFvsgwCgW1+NdaV/uyPUE1voLLXaQEpbUWUuQoA7l8kZrtHdYJxQMKNen1PPHhoYtjPKngnt7yKai1HaPdi+wx02NOCUn7rSHG1+1aATbdgIYZ3q/Gl3kflLFQNppE00LziREfzFcXSRZQFai6tXVspu5Jd0zuXQebFr6lYKFzojbYbSKNnADrv0L3R84czaaBxsvIxh2yro7iPx3shIZeMBOOh0k7SNs5oLsKx+7gIszxy6FY2iAYpzU/q1Upq1uZt4hnk70SPTtkxxdlEQBsrMN1Vl8CLr5tsOT5kIBUNd2x4BDVWy/iK6uHEjZbM+o+hzfHD0HKKmAODZhkR8933HvGAyOLygp/oLrhSZt+MqmX6BLO5cwxWGJnrAb2H92Qo6JZNiOu2hGdGZzzfulUl9blKNOcpu1i7mltlvbX5yBhDtQY9udEN16HeuTZAxbj+bC/Sa6p8bu6hr6r5HpmNGDv/m8wlYj5sUuTwrEw+Lm/E70b6p/biBYdJ5JmCZqxAzD2zed/7b+CQ0Jr5Cqco2vr9cyp2Fb4ydVW76TJfWP56xl3kvWa5g0lKF9aooS91+cnenR/TweUsFL5qSfTrxXcuesn3ys9BeTdsqZuOMMq6rcmCO/WwAdb+LuQJkZDrVAnKt4Gzl73DtU9U7kD+fF9O++ZHSyjiy3Gi6jVzrd18CWGb2W/J7wqurM89xDsyPElnmM8uZrMTPWJ8LWH5SzuWD6zsFy7/6y79YfubJuXz92akcpXiw8mIKlhUCuQ6288gPl4OC5ZeXUv733/jt8vDh18rfvXitYPntRUqwycU526sbMkUDJ2OfE93A3HQBbsgAz8CygRA/N6vODdKyTGjlh9/L2kA9NszLFjNPw2aQqs+7wWvYzxWCp20DLHeRZSno5WBVQbJHQnFGGanYElUW8KxFwXC8q/5LEWiqnG2H5y0aqoWwnBs2xbso5Zudx6YAbGIylgaWPaLt2l3BshYZc6NP1ahZQOR3ADzJWEKlQThUer1MEpnHWVJJv2zOAFLEPaouZ74VtNsGgJstryDcIujxaqSqrOS+vktLmGEwnNmwDVhOeKB7Ty1C+yTz9WIxVtAz658Lbij/SXGuYYpi2kL3IcBeFpzdJeeeaZBF5kdyv6FxcMpuAWq6aYJCauvp1ie68XqBtdXar5rvdAuD5cmLFYOtQEDSRs1AGLwb6Z9tRGhxIM19IybdAxRWxNj5fTb/lfMYde0qCsn6jQ1ttQ1DsOxADvRYDWznnHc9tgK8GFN2Xn31bhzAI3ivd2DoL46C1ciyfb8hX81wGhB2Fl1mHp1FVQksVvm0hW/gZhXZbDvkVMG8pRdzFeRo9yqPTRZ9BnS5vRH4Y78s6s6VLq0ZYbuYMn9o1ce0acms2BS9nA9m099g/SK9mE6gKwB72iMybmZ8qC8OBAg82gV3el6HD7SH/Jn+xmaLfIcINtttplX2vtaA8U3n3jFo8srvARi1NOVLOXmRVqMpiqG1omholzfVtE0FmSZSkkItP/V6KKRh3+nFnhpl5qujcJ7Z0rItCq2RYo88a5tU2KtGl/17i1wbzZDCjPTrCsi1SrmDer/3uQJh+MBYQF9rpKuDZsiUkhRyfAedYM+YBzM7hxHXrVvTG8Byppv26KcVgNZI/MSGMDju5M4jy/UI52BzLvLwDCz/63/5z8vXTvflZz98UsrDvW6odGeWJQ1bocIRKbOoWHws9w6WX10FLH+z3H/wFY0sX549L++uUpjHUlAhwhmYjMoJwrgiIoTkJw2WddaShu0LZrvV+8FyF7msC9ZAZ52HH0XswLd7AbZB3jhGxUCrYbc0ZrshCWmFBuQAlgGQWzTZosVWKXkLlrtCXwK8BajKna/KHH7emdOnyVVpUWUbj+Tyq9BUPW6/4DyWzYDujHaCNLDcotSgQY2O4joYL/Alqk8VnSsPbeOhgWVbxHZmpHNwfExIQzeQJFdXWXRZaUsppTF1OxpLnbuk+lxFBrZXb+0xYLUaeGP29lpwsquQh2fTFHB618bp6an+bp0LwPJ7OLwjDLALLFNK/YpemR5gsPQYp4uN/d5zf71T0M5tN6PeU2SvnmN9pxG1QVRnA2IfsdkxiwTEdagbIiE1TmVcnCWO7PwUgXKlN00mBc80JnbuIb8aRXkE/9d1WDrDK84efJ85y+Yt9C/Eq73Mg9noEcg8nI8qnxxtxrtZxPmR01i9xuPR6dHQEVnGOc9OxgGW92xCPGJ99+gT4acpYOLJD6L42ZVB/WvzwQ+yyGsT7BxmOgp8Edcprku2jtVVSr7M+h31b2x3+yLpG6djrPG2Yjn9vq5v3JBOxrGRGbyfFB6qejzK4ZbAu8aZrQvbiuVmH9W9yHgaPs9wvQLfchvkJm/n0qkgE1Klo9LFHtdCXHLPbxdZBmhuQYh2Uqs/r2yq0O5JlrYtNVrAl53lfiJgWfdyxWfE1VE2Dkm71gJgDrrFp1SwDADuadr8d73L2a6XrzmFKJqq55pRkMvnB1Cr4zu1qt11DRFZxs0YMe0YWZbu1/abODb/kQGLQLHj+52RZbb/8f09cpv6bWTDYmQ549EM8Eq7Elne2MPAiXg3/ivvS2T56eFSnl3eamRZwPJXj+/KN54/VbD85HTXV8O+PghKErZtV0dpGnY5VLD8ughY/p3y7tnH5fsv35Trs4/KO7leqpwsDc4HmIFlJnAOlMdKcq1A++rVM+2TjU0VhZeub9+bGEMD8+d9GzbumkrMYFel2yK0laHC1VFKC3RFkVEolClY1mion5nG/pKnXuMqJ4BlGRZHln1rpFXxlZTu81mNlUaWr4fygCivn2ioUXacUXGg7nlwbY46Hy9SpU6YnYiA3bC0ZouWWqq4weK2CdBSvOt5NT+3oUBZzoQ4cFbmJ5pbG6i+2NLG6xo4c9h1XZ6uLur6KPeFe4r9BCyzgQIfCEi+k33Jemww5+XokOBvPSet+zKgkYf+k4hGzttmFDI5yQARKz5952znbR57bHcETlhOVjIclXHnCEwEuhpetRf9bHuDsvWm6/iI9jPQPxoGjgBsAOwNoLHyEvFABQmLAl98BGGm+/boxRU4iMZGZVpIf+qvM1u189hxxvcq3YLtieff4niwCVbbWxxDGI13ZOu+rPnBbq7kZwX0M/mC/tG2XQY6Z/mnDJZ5LRB1go6O82M5NYdpAbL2fB/llSLHEUR0/ATdWxVhAwWYE5853axlUmPjVv5ZgWVuL+qajMfAGwCIq/GMAPMMLHObI32RjTUby62R5a5vDxlWDlpkGeiY8J+jqOr7esPV1geeyMYe/YIVrTe6DGOZJWPT1VUp/cgGdt930SPapGNZwbuZ8Qxi2Y0dR6fs8lIrnuTttn/Nh2v3C7fRKen1nLIcgTIfqIFlv5JP0rBPdkwUdyyr7+gVqPUaKb1KyhKjDCxLpNmj1X5+GdHjWtDL07Klf4n4ytS3YJluf/dq2Rgf2of9xDXx8MP0uQAmIYs6s67wocxtHnEYgUWVfV2j+ZnlKIcpD04YdyTfdVyVECvub8dCqv2i4wsrHyzSQfEOgeXzp99XsPyVw9vyz54/K5f7t+XZk6d6Is5oJYERyUNVbGhnlg3L9GD55dXOLF8++nr53qcvyt3HXy+v7uUO4CcWXQxpsJh2Zqh7JwPngG/fVfQp+D3Ba0Jnzo2B1Xb1k65bRbBNA5hOsqilGXGAYLsP195rZ5otnQTP+vdU5BbPMlhGGzqkJLJsKeJ0Hlnz9a3ARYsU+x29fnUUp2H3lbFbJP1yOdsOjf8gClyBrHlT3fU+ds7ZwC5nMZnj4qnOHrlFbXwD7e0qLAbLmDufQZDPAJg15cWBskaVk+hxo1+vuXH+ptG8AVPdcJCUeexsM1j2SLMIGTtk1WDqAOVicwHLbe27dRxc2VJpHc7MMhfvdca7yD45eUuJ8B2U903DjmmELPugxQxAjcDACiSgn2in63s7Hf6qRDmitXKwKS2U1+lWoMhzHBmh7B7CasB2nFle8sHigZmxFZKdkWumimtPmK91eNvT7b2ONyLg8MeGa0GbS2qf6Mx7JAXbr/g7y/l70fgWmR10NKPjDHSotg46KpO7pSw+diE3UXJU93V7KlF/AgK8KQ8QnRbo2yG/u9cs0yMdYOgnH/ku40Om50wH7BnjLWA5trdHX62emUWX94x/1f6yDdT0yNZ8oo8qmN/Du3HzmngCfDhaB3XsR8Zqh+6F3mE6NbDgVf85CwVojEF97T+Z7OgYwYCebA+6tWdaV6C9zXLZjOAqZ4ptgNkc+2vyYGKMoncSOZb3vbCXJTlpHp0X3DJfGoW8JOr85GTZk/KORp7lWY8+KyAGYD6iQJifYZazzAKQ3cxBb6K4F1KlrSK3XwmldKCrpRyo2xK5n+yRZQtUWRYgg2Xbj/BNuFBhw9rxCNHINmw2IdoKZGB5xpIjXcafs71Zfa40VEO67XUGfmu7k5oNIz1c5d7BspxZlsiy3LMs1bD5zLJgjT4NewGWX7wr5YuzVcN+9+wr5W9fvCmHD7+iBb40smxeg/+zjfBkTmBzMNcXqs/1iQCZPdouPwNtwt6PncFyWzBKI66gGNHJFj1ujNKDZQVq2dVRzik2ghYh7MAy0oNrGrbfC4xddT+zYxWsG1jWq6M2xb04yuzjv1pUWcdeo8LWh2FfT5JB5Msj5gbc5d3+2gndOukqSuNU+/bMMt9vXAE4KWnpA5WwVSk5aMa5ZfnXzkTvS+OytPbm1Mu7WhQNtA9BVqWLLU39QfVlNWLIYfK1wUMjhREdU5z3GW4VLZ0+36hqeU1L38KI1WTWb64Yvpc52wzWAnnqFRRYE64GHjuBs15FOJvvlAZ9eaYNUM5mFRwoFNfZBRJ8LAywlUeCCsqMxL6FufGpR0ZFb+ylPr5xZnAbwCg6saOjVWTUxHWQPVEjK62jTSQyOsy4Gs51HvM/G9LV0JcActWAf5+BpT1tjzZXZt3ucXaiLr2FJt1mCctt5kjTZ7y+cA5VrvwOeRYv07ttlqsCoKs01Z3LZI9l4IvAxmOAX9T9ozYyntgF+BYgcjXm2fo3h39Cxdj/AMDu5c2sp0rDnRukXRt+3nUlN0yHTmYhx9TARjYTF/UxcrWlkevFkIFU5SlsxG3GBd2aEjXxSgLwQlbKxgWnqz3RdM5nuttL9yhvCaU+4FFqAPkZZbo8Q1Op6Z5jBc0OmHE6qJ5H9rRqOYcKP8zA8qXc+XsGlgXTWDTazjRb5BmVsi0ZAenUfixQ37e+8SzlVNqYPE0cexlNdto9wUIrDgTBt9L+NkBZUcI/Olhe6c+R7QYNZ5mNs41E5adFgcPor8CXgI07XC41Dfu9wLIArYfrsbyUq6MeSvm//r9vlVd3H5YfyNVRT5+Xt1It++K7IF1qQCPfyOhXcFZLKq1IPvpekyymLzdgvgX0t4Ll2JYwq6Vht9ReWxAr8IVFYbDMzgiqj9fIpqOyHixztWgvTEVXHeHKI6Npq27dzi+3M8stHdueFaB7vp49XbxdCC8g0oBlA74m3O3aKQO3smPCUWlzKPrrozzRA8VhXR8a2L6UB0kBd61QgS90ppZut6iy7fEcChf5ktc0tg9iJ1eRQSlZBkt/jZX8/SD3WVtAPE3pizxsa4PtDT+sHe7UbrkbntPjHAoFAYbFvDdmiRwMFfgxmqayZEEMJqmFzpjLSthLqfT1AbOzcoKMR7C90Qmu9IZ9zcCy06U758jP74ja8S4uy2Zdo0H/XZ/79uu2U9wxvqGzrwLc78bnPk9+Z+aGrxMnduagK63Uum95nMexAn4r0m0cvLAeceMGDkZKC/pQHTzfbBhlR0QeiA7ubG6bDZShDM+lbOYwxDdX6zXiD7NZthJ7+KJ7Dgu4N6sgAJqoM7AWZjPFkQ4cQpkEuoS+WboXfKw2ZzYbd3Fzjf6uSzqjwWjTIC7GXvotlfKNDzjYX4HmUatxM/nG3m/ORrm5/dkLQEKLZyKP4nH1BbB5k0RosRkc5aprb6UAB/Jicmq6l28rgY/RfGwbLfrs+qZaMys9y23U+XtUP1NtoM2ob2vDz50mGS7oQwq4yj3QNgkDsQac7UzynaZjG5DGmWWtYK2A3TbWNLKs55SPCowZLMuZZaRn613LvnkiTUjkWkOCnpJtZ6MjWPbiYQEsI+NPx3wDWJbxcjGvTVE0J4ytVw6WM1nO1n+Whv0YW4K13uKkXsDYD14V+Ir+Y9fSjhOEETCznfhSwLJFOeXM8lHvU/7x21J+7T9+u3x2vSs/vi/l7fFpOR+flPuzQVUWDExmBpS3RvmRnoSdSJjqz8eC5YYBEdXor5FCpwI2GSybILfIMuaKyDLTx8Ay0sDbEVwRkItUvXZLBDCNVGoFml4R+/780NKIvQK1gma9OsralOg7rpVCMMbauOh5ZaRxQ+lqZW1czVF3LVslaS4QpjJLBdI4K7KCc0/ljunMSLvW+Tkd6nVNUAo4VidKxDNORLkh+1OgNqLbKGSV1E4lGvWbD3aGu33GzJQqjLBrKknhDAz1nQjYTIuYvqcrseRvvQk7OEqdg7wUjXaTdR37DscLoN+XbypD2ZdViQ3eHDnd8fPl9BYjQxptqneWkfmQ+kUbXCuCwMd57PhXoGQFMr/UiBlNdgM6Vs4+geXHONwr8DLjPf5u5HMO7ZApZqu0P5u/fwcHjfksa7vjh4RJVr7xiu/w/ciBX72/F1TCbkVng233BixCz42imZMoJxfxgj+hZ/ezABfWJLmjczb/imlHOgvttkXun4x6NS5mpnf3yA9s3UBvz3TFY/UP89EoMwY8/5Ps31jmy5KK7cLO2rYCVf3VjBlrsHPPIFTbHvCgfLcr6XFi+3Us8Cc8JKntOk9ZH/1mJdMThSIznVHnudqsDgSJYFuHmCvp9mmMSNcBufdL12b6ieP6rmWmtew+Acv2c1Uwe6dfXhwo4/ooKbqKrERLyRagK36jXCcFwNtHlr1AGEWTUSBMnm/VtJFmjXRpB9saXfaUbQHVtZaTHD209HBNKffiYLp2ulhWx6eC2QVYbvtyBpbFi28F0May9L5geQbAM1sBOYmbmZAlHC9b1cyJdrdjtZ86WJaDm5pOp/DLffoeLH/6rpR/89u/Xz55OJTPzsfyutyV692z8u7B7qLi6GKzMyZCc9D8vkqyj2LmMtuPg8ejIGmQht2nTfe77tzGCixDuQn4VZGhHXyLiqLIVcNYBmQM8AqA5TPJuBMZV94IWK4FqnBeWNKx9eqoMVhGoSuJDuN6J8RLFUgjDduvk5JoqipmVLr2aOpBq6j3Z7pNlbVruDgijd3WemYZZ8Y5RkpsocKCwl1yibjQEH971fl6brympbYG6mZJ3ZYwLhEbZ+CdzixDDWdg17/jM74thZeKlMUsi+AgRrCc8WyUofEzdFZ6JEpkjLtHbNEeVQm4KkfeWQ+DZIM+3AzwXeLHOnw6nyQVuZPxHYC52m4fSDXH4Q7f2Vo95rslIN7R6KiNPSC025R5rMPqx0Dex+F9rBWYGdLNpkxYS2xqxYJgO0g+tWum+/KfbJ4sJzN7qX7VjjUa8sOOd3nUGUCKQLt7ZtR+lj0RomU6N+gSzyQy++N3jjtRM6C/hyZxNarDic0x/yCuG3gkpl/3gIHeWtA4Oqx4cxeookls9Olepp08dwsdu/k/VnjDWGL/t2zqjKa1nJMc49pR3TKCZe5v7/SHNo6OhaTzIPtVI6zdAAwww8/EWBnUs+4Y8c6SVsng+PaQFQty+/X3g19WC7DswaGNvHoU1QLp4ldaxonckyxFmlqKtIFV/Q6RXql1I0CZwLK0L2BNIs0nqqZtRb8k0GXR5Aws4zyyRn/1fwLUWxXsdn1VLW1bwbldK2VxE50HFRjGusG/lL9rhBkAmoyL0lCNlxTOaRQbrWPUPcoTSu9xga8pUA32aLSZnNkRnEPXMXmGXM/SO6VqB1hGuyzD9bOb07ABlo8G3Gyb3apBI7L82X0pv/7NPyg/ui/l04dDeXU9lfLkAwXLbQelZ/EKUgbOaiMibRutJC4T2FklQALr2Xj2gWXrdDQfBsttF6VFlmWR7GomoysbAS2pJud+tYd2LprBslbVRoq1A1gFsw4uJQ2cwbSKj0SVz5LijNRsjyzLOwLCfT7tyim7a9omauNQMKsFufzOaGzye4Vr0ON8ffAXeUMBRb6wttamvWPawpwhKyqn6zAAy9q4ACJRGKLkHCjrJo1s7KJIFnZbw1U6ajQ83YgFt0a9tYBXv8aVzfAQpzFR+7W4FgHkaKQyxd85G7RLzM/uBVLpc6xrsKtLihb8rKvzmKuHWKapuFmcFxToxkDz+6t7SgMBO4BHWQcj2q3oGMHKLRHbxzgYcZyb/iGGA75gXeSKaasVCfRnY2SasJG7dT6Qq8wQY1Ar+u9V+Y91nof9w0jHIlIEeGbOQtbuXtBzy0bGCEREun1ZdM7kqDpytNFb9dzizG7k79E4u8iyOJJ+naEeaUEhmIRZRjy7okdcg9HadfomRgFNGHffM57JCWdb7bELTILqcO8Vouy5sIl0kw4AP+z0bWfDHPH5ah1Hbe6ZR/ULFvRjR5vtu9pPz3Lr5CahB/wQeS5b5/p+9JcBKOqZ13bLykGuzZIXCXBjrJkfktGYQfwemnWkgu81oh9tlHHb3fwJ8CAjM/OZLHvQsvBUL3sBrnKRAl921tjODFvEVatbS7QXBb4krfp40iujQKMnd0e9ugpp1nbXsp97lmrad6darAsgGMDYwLJ5rri6Stq1tiyy7R5xvb7KQCKdPJCNZg8WVR3rPs0GKFMxLPCderYS5MT1U5MN1Uz3rMDyLfI6s0dRhlmeZpHlJT/+Y4JlSYs1/WeR5QdPw5Yzy7/+ze+WH767ahq2guWnz8r9g91ROdoxXym6Cp4WgHe2aO1qonl8CmPpHMVBZFn1lV8i10CejSLOqUaHPRprynCbhr0nsgxKMlhW4OpAE1FlVYTOKBEs21niLVjGlVH9NVJ27hhRZmXOqyhju5pK50uFyXD1E8C9ndm2e44bbaqKoDpSBpqR2i700TuG5T/ZXQTY9CgVgLONx6OfOF+ooNmKfQkNbPR+dsjHwfyo66UKtp1JhsLVauHHU1fJfGO0OM0K4IwYUpRiNEwZAIqfPdb538hCMK6QArnaoONX/4KvmlKjsxMsx/FWOUiuP2FZi0o6U5xT+V5EhiUNe+ar7dNB4xFk77MS5/Ous3Uf+xOPi6uv5rXXfx3xZS/T46gmO2uZcVuNc7b2e74DyNrLQ5B9Fw79ZxZdHvFr5oxaY4tRP265a6PR6ezs2UpWCOyORpnRB2mCrAO03xA1Hq1//DyVKdapMk690aFdIZGBEtVvCb2HNQz2MFR4RscaNvQqHUzBzsHyDhrdOizuf7lBA4Cf8Aav9RDMDN6r+mEx+D12btR3Z78G/aTrvzOLYk9knx37bDxsP/e0h2lgzsurz8BjE7DMNMB4q35a8F/1F0JV/Kj/U/IbapuUVMGurQlpqh9qCnY7e819qY8CgOxAE59JZPlazgZQAY6pwJcWhXUAC/BsRbssaCVgWC/A1dRoq4SNol7CQu2e5mJgXKthW1VseV7OO9czzV7p2ipze/ajGZn0zLJ+RWAZ9MGxoBa5pvPm1lyrlq30/6cJluMasuywT6icEWziTB90fHgDWAZ9u7YfFVn2dAhcHWWR5aKR5beXUj5zsPzJfSk/fHspb8qdRZbP5y4NkgcydCbCbA2Y3mou/PnxkZFNgyOwbFdHtauU4AMALFu0uFnk3tB7hFeBnxv3Gj1uV0dpm15Fio0HF6cyelGhFU/D1nb9DDKAO4PlB736Cem4FiXVKtNnKV5lY5czywCLFlVGerY8I2ee7X0vjG/ve+Vo2TTR/nSRWhS28XgrXV/Hh0JglW6ILGN+Fi2X9G/ZV9iAZY8GK618sEi9roW+fAfxQdPYHdjTnd+9sm/nrflzodXhJGA5bILAQTAUbq9wRLlyl4HNTUXwJOWT+SYzGo+UgErhji9DdGxUgGsvUI5j6/raAZajXrhlrjNnS6VyAJYjCByBthWYG30/ct5vmduq71FbHS9NOlxFMEc8ucfBVZFwZ4nBxB5gdAuNZs/WaOTkoem6X/xueZiTxMmeVlsebFTV4dRsnX6AEd+l5i8DvsgSiRFOfja+txM4JAbT9Z5tNjJg7hxx6MZBP3BsN0BbvZdtlE2dUL9xgbM86oZGVeCeAMeAOanC+768VvlnlgHDc4904PWI34X53zpWBRGDDYO9bbGOYCe2t5+D1rAhu7ez5DnIwi1gnVkAvhA3vdvZ3ul6MmBmv1Y/D3OqgNnXfWTrde3oCqGMhPKM1JTBphTSV6GT5G/NSxxt5uCSWJW1HLAyWLbH+hlNbdQKLKt9tswQ/RmMQcd/9azLQFDoD9CnNWXgVsCifGYgFmeTLZVar4XSyLJFk6W4F4p94W+ppl2rXnep1wamJQ8T0WKNYMvdyrpxIeP1PmoaNqpmS2QZqGEBlsV79TkDIMt6a8o21dOovFb3Hw5+VvkfFyzH9WG/S8YMXo2+RtU1bj/0n/S+7cnu808fLFsMEYUCBLgo714u5f5Syv3xVF5eSvm/f+u75QdvruWHb67l3elZOZ/uNM3XbV5XdIAV7dwhbNHGW/Qtt7lyOGcA3s4MtMik6TeLglqEtQFl9BP7Q2QVYNcWXA7TNkbhdvRuYi+apcW1NCna+624rAe/0qYV3Qq1o0opAjOuMdQAACAASURBVJYFdAIAy7MCkiUNW4CuYZlW4EvBtPcoa33/YJHhOm7Hh9qGoklOmzYVBCOtmQi1PJaf261XYNk3ls5tY2DsaZ5S2yexPRPA3koRG5sDonqeg4ArItOYA/Nez1N9pLWuo16NFaOwROgIBrtIbDWNXVcjcJjx6i38G2WkKqaJ8Mzat43R288t6/pjg2ZnNIuHuJrzHl2g/ArDsecFeqbrf1EkqD6bOL3Rubx1Xrue58hAiBJ0jkigwV6gvHIsp2NcVMKOMnnjMm0eZ2Oq44oppIQ6s3FXsxv4hp1h1VTO3/Xc7GDgq/XTbh5x7j0dOzmxM4c2vjty1ldrkbWTAl5YrwQs83oN5T86+rxz4LSDntK1IWdR/rbbKLY/q7WpdmJFiChXvBGJXf4NCCYHj2Q2W4tlZHjS/2PnwE2+j/yvwN6KtIa1Gq0y+syuHlTx2kGf1Thm30fdwDrt1rXb9COgSwFZq3mC/sznazd9GEAzoAbbq1FpBYxVCPsu9m6cjUBskkkJ/agdDcAyxrixT4mO6Nfc717yWbD+sOfcH6XptkiwpEBbmnM9G6zlf23zTSthS4q1BnTtWblz+XgwMIy7mAG4Ld0a4Le1iTVQ4CykV2Bra1OjzJr+7YEeqtSta+sFvkDHej8Ly4GPUefMkWT/vK1BLeaTVjvP5LyTNzNQXk18HP3P5IN9n5Wu5e83tjYTYuow86XrZzvAMniIxwv+vL0a9uXB/I4DhNY3gK7nci+A+fhE71n+t7/zR+X7Lx7KJ/dHjSxf7p5qNewR7geBpoQM4G+vUuM2VwvFBp4Vnf5ewTKuUnIN4FpQAGo1SK54Yt+1uJRHhhEdFhsOXcXRiQiWec6qBAEa8TvdlYxq2GwkDSy3qLZFlam4F4FsTdFGe1pN2+5ltrR7VGU2YG3VtCXya2CSo9ci8VrJOtyzjPGjPRPDdl2TpRwBmPYKvvKLX/HU7XgDzJPiwPe6hsnVZRlfbHnSr8bKnGwVCooswzZ01jkHy2xQVry6l3+jbNT3FjvYG6c3KqdHgGWMRR2ZhdCmDuICYO/RA8qvkxTyKPdRzurfE7AcaTwzPtVB2DN4ckLSqOLONup5zvdqpHU2A2FxSDrfEBn5Sa31iBy4WqjqgiSzpNPf4RhFNZqJww6dspLP1fd7l3Lvc2z0N/bsho2rPePGM9HBiTotjonHNeOJEdt2OoUyR+LmWNW+iRLa5X/sIXpw8DfO2wiohLY3TqK3q3Z1zziyZ5LI9Ezvpd0swOqMT74MsCxjile3ZQ5yNnaA1Z8kYJ7xtvL5ygAO1hbtqk9UwZafgWZA7IA5A8vavx9dY58j6gUMYaPfE97dYwO6Z6h/7kf5hqPKNsANNTb6gTbPIshS71GDN9aMRF5xnRNAbLveyUCxHtkTMKxRZ7k6yvIn7Xf5rF0NZYDZNiTaOWbbj2jFuQwYR7Bs8i3P+fcMlo9WUAzPcHQc2z1MB33O56qfw25tZLVdHZXxaeavMJ+8z5nlyG8jFcbVsKEDuzWHnz1oAIHFVA8lYDn6YT8VsCxV3iTNWsCynFn+97/3Z+Wvf/y6fHZ5Ul48lHJ49mF5J2eWw+5gBC7/1MGyXt7jVx+1651MGleRZZkbynPZvJExYxHzm8GyA2XtO6RWm+5BSrbtpmvkVu5K7sAyzitbtLm9Y2eDG1j2O5nrVVfGrZzy3c4oG1jW711NWaq23NFMZ5aVbO1Ziya3qw4YRHszqvCYR7D50EXGAAgTpcFOUeS1Ee+1z3HexrVv3BB5D7AcZX+PczpSOOnnyebN6n2dpXsWqkQoUjN6F8oGBpgV3R6wHA31l0qHxXnlGT3qOBKwvBkjBBn/hp34zMHIQAKPpwMcg4FGxc+01PdJLlZrv/f7UZ+Z4c2c5Zud9b0DS57Tq1ECD0d3rFvLpOYA87e25Wsb7Vg2zC+Dl7V/Pn4zAbzRoRryU9LGiB/j/CHnaJudDfBG1blwWoMTF53ckS5cguWQSpWBZR1TWPROtt5zYy6jW8fjC7CZyQ34rG70vo8MJGtwS3MVgPhLe8BS5Y1FGvFqHBWrEf+v3ul4HmY7vLTSvbf0kYGQTu4XBSozHdHZUL36p48YZ3qIgUbH3xrMaD8db4ZMpIwukJ1baFb7kG5/wmC564vAMkAkkpvkbxTQ0nuW9aywgORTjRxLCnUEy4gsa2EvjRYbYEZkWc5FZ2DZzkmbh2sRaES1/TxzTaG2YmQMllGozOZmqxd1uxUq88+D39ue7e9ZvgUw69KpB/i4yDI4bsY3sKHMu/F59klncslzq/YnZqJy1g/p/Uhb2LEvLbIMsPzucFc+fziU3/rDvyh/+Q+fl5fHD8unbx7K6cOPytv7c7cDAuLscTSUMDsiyyDMyAlbOSxT50d3Jvyu4zqWZnk1suzahEEZHAr5Cidmbc6UJu3nhOVZpBIx88jneh4lSetqQNlZOYJe323EXcsKiN3plzFYJWwHy2cH2Dj77GOUqLHN3H7AQPIZALaOXR9AsrXsgltqt6aQS2RZaVhbsb9JezcsQvdVs3J3PrB/qKUA6uBUQonwmCO/zXhi60iRpzU4u8y+2KaK6iANkAV0yqPD1AwjUsb//AoAA+RpjyMQIzerd6LssdM821hfpQKj38fuzgsjKl8kE9hj/MFTTOf4u5qTuuvVGDsapmy9QSc2hh3/DZy9+PyI/l6IYLp8KzpkYGk3P7yns7zqhw1yJkO3guV6nCOA4o0BpzTsEf2iXI7mstJFe2Uktp86vqR4R+Njntw7Zjg71e5xNsugGvbKLq/WHlkjbHdHkeVVW7PvbUN4fwsbuofCSBkvsU7Z0OURYKvqzS1TbCYylX9EZizioe/utlvek/LTfvJ1TzJYZlnf2xw2G7I5xs9GGzh7xs78H+1DPC+8d+zajkQ47wTsmh1D2jWDC/Zttrx1LJck8yH6qryunT+MwToPznTKiK/lNhJuE2PXcePM9GRDKfJPBO/4XvtIz/hbLuYmsuz3LN/d3eldzBZdPpWTRH89DVsiywKWFRifLPpsadhepEsqaCdgWa+lUrAsYNWOjMv4Wuq2pWEbf/s9y64ndBr+vNFtApZpE8lENMrobWA5yrdt0npIK5H/W3h59CzzTRy/8MjqnmVgp+66KfhkUuAXG+ZJ1gJkNY4BNvAnApY/uz+U3/nTvyp//reflNd3H5VPXr0rd88/HoLlaVEUpuoNYPl9Fi5THrW9QwDL5LkbAHWWD5E8VQZajZmqOdP1Ty1KTVcmdWdA5GzxuaBqcXVE6PyKGgOvRl1BrIBfAssCirlKtp5P9vPGCt4vKPplFa4V7Pq1UPZ3NVOmsKW+oM9bI9da6MuF9OhAWattS/r3uVy1IuHGanfXp7VMiz6KrMLrr1ZjlqVleJRdhLuW1Md7TC/eTQrnbdgpnQLmOB4a49axpXuOH8Og5KREJwo7btXpDe139ILl3TGGDmi/Rwq2dskFRJK+ETFb7Ac8KpUNQHfllC/BjkcmUwcDPASeDLuVHJWJgGLHUtR5Zw5bdEDYSauAR1NH5tXAZ86yJU7g+EU/4pFzyQb3fdMw99Bo9sytYBnHKtjxwJ2d3A/ou+Ito50Vcxn9rMDyigaj92eObdbmSg427/COJwFCHQ9FrJAmt5pH/H612bCxCySnnQ67teNEjz5ms67S8z3B8iqyN+UfUwo2o4Wzm/JLApZvJufASd3TTgaW43srvo2VoPE+68+VPKwAcwTLrIslDfp9fnAJqEUz+wjzzG+1MW3BMsay8SeIP2q7lVh9inS1L2FiGfDxWEp9ksEy44At0DOYOALLsDN8tzT7ymgPN/ig35qG7eeVpbjXEyr8JZFlBctaPVtoeNH7miWyrNFlKhQm4JfBsoJySetGZWwHyxpdpmi0Amdpx8GwnVO2iDODZbalG0DnQLnSbQCWBYHo5Ts7zv9H2fhpg2VmJ8zrpwWWI33Vdt9cDZvOLGt6PHRvkQJfl/K2nIqA5d/98++VP/mbH5bXp+flk9f3HVjGQmEXbOVkVKItwPLudibaaguMogYgsOzAFE8swbJEhzU23QpymS+BiDQDbXXRPEplRJZK1LVIQgDj3GZNnUaEWcCuF/W6f3ioYFmUp96jrFc/WYEvEdt6BrmCZTuPjMi0i5qnafcFubpMOL1z2cC0gmVJAZdppedMzBJX7Kv3GfdmiQu3wABtHE+6monBclOWjf4qANrQNlgQIxUjo8Lc0QEGb/f/5+5dm23rtrOgvm77fXNyrglIAh/4IJSfUD54QcsCIYBGtCxBKfQPKmiJVRaIRGKgEIIJcimhSABDCMlJziXn8t723mutOa12edp4ehut9z7mXHu/OXFV7dprzTlGH3303npr7WnX0ffXCMwd2MhgH4tPVTfVFlnk0usZTJMYAZ7uXC0KXDETzsAqg+UKNHAkQLVGCtgW+kalWIfSPlp4KHEpFE0vxzoznURkRoQ02MhaUb7PXQ/rkMeAbYJwbwxa0YVFZsx/suLHYHmWt716tnyPM8nCZAXQOgW2CMM78txrrmE64P3P9Q1GZ5Q9y7jGyMR2APR9HCxb3txyA4uXXcm21ffb/BPN5bDjRZiwnuEMeIoxOgMNLd7MGHPNHld8LMYhXpXBdJ7HCoyrruIDr/hP9x7ET6DoVyCC9we0lddD7kPakb53ATxXdMA8ebUXuzWS829qif1cA3yvuQePw/8LBniEN+X1yzyzWvtRzjOuZX4wWltZvxX9jOSw0sXpqd0KoHt4aK9evVIgJrrVmzdv2uPjY0T8VWdJANpZ68fsvZOdfJy1hbogjYDXWGl/kDMKXrECy2CdAZoR5cGGH/co786HX6OuHAW9dn4ECEMdFRD76u5eP3sQMCwAWfst37Z79w7f3JpnWcGy5xsDSCMv2QCzFfACWLZQb6/EjWdHj+YxWLYQ7A085zXFPqtnmvbNjummKCk9quCT6NTN4B3genEudezPwbNcGW1YXyLxOxQXQ75I9Dd6b3im3xtYNoPIHiz/41/5Znt9/8PtO6+f2u2HX4ic5UoYADhPGfgELK+ExFFBHFa0rACENMue5fjCQ5v3nmW2zI3AsoBWBa/winrvZds8U8zMs9zrWvI5gLL+HqY78hATWLZwaG99pVzb2g1o6yc9DBtYVu90hGEboBbLHEKn7XkeTu4HE+NItXRlzgGWT03aNglYHgsLCr1m5QTMnata02eh6ECZgTcje5Zd2cAaQ0Cg5H4npMrWT6llVEFUMUYS6O+CPm27toIVvtk2i8KbqT2SDwJlFvhB0YVScuQ9ZmCNlyyHSXbfDRTBI2B5eNZHZ/owcyA90Y1cqiABOGlkRgLLqBAfUs1zlLzC/dFHy3V61ipDwQFBF7S+iCI9sr8ssPn6CnCwUIq9u0LJv2SdVvR3BCzberltsnu4KS9ZoQVPmc/TpfXK2kFpLrvxDtBwpXBU8+quSx7HnbLJvNV/D0C8MQ/9bZdT6YARYPGSvczXzuxkO5BkoRAxxMt8enb+oPQveQx7Emwxd16xo4rq6FkvBcvVHucz3K2pR8Zt6OLyFX0JDRzxLM9oa8afsBZT/jdpfcVjM2jJ8xH9bwWWdzQf/PLc7u+tf6+A5Q8++EB1rKenp/b69WsFy5qql35URrlnWRTI7ajvdVWsw85QkmXPwTDcTONq7EmA+xqwvDvUfL5y+HUAZeFNW3g28pf1f++oJcBYgPLD7Z1VxfZiXxKaLcPc3lnFa/RY1jDs8Dpbca8MlsVbLfcIWDYS2jzL5q3ewLJO1cGsrd0YLGMNcD+fZ3hgO9CnHuUaLI94Ae/f5wmWO+BPtLYCyzsZwHIL+nPpdbcLcVZ4bYPWnp/bq5tT++D0pp2+9xvtz/zJP9K+9vDcvvrBXbs9PSsdSGa3rqVGYRaeZQbLkrP83bet/fwv/HL7J//qW+3Tuy+07709tfbqQwXLqsCTV5QVmzzR/anv81v5+6NK3kpQ89xwbTevHIYdF0m4ch2GHWNKzrLHzRsINsalilYHlmOrOqXs8elRcyXCwu1AGZvMwBV40QpwbZ5lBbgEluU6+Rs5ywaWrUJ2BZaleZUeOc//lN8jT1nnY99pOyyP9xAGruHfErK9AMuW970R7k5wMPFvDzcC5TBY96giDNssa2aZ13USUFN5DH18eOD4cB6hsdE1R+5d0uYILNN7zHqNHplDCP2BQn9kjKxEx99FpMBFyq/79C5VNpwLblamiTdttQessAEgMVjG+us6uaHCto3SD1xATg2DxUSGYHngZWKGj7neKoAYv+WR/R3dPQJpIfic/+lZJYXpJc9c7VcnI8KQsX1a0V/Mh/Zvu8OUF/Bcfpdl2xrt3HE5wMCzRmChAu47vpkMFHxPtf6X0iavRxUequM53eeIoaN7eAQsZUPJjiaPPmxw/q69He+v63RBCCSeVwG9fI54D46c0QqszwAl0shWIdzDZ7+wZsGR/a+ePaPvDkyQblq+w28RWN72GcxbQPO9AmbtnSyFdR8fFTSPDCgVWMa4kA0sLyqwrPTlmzBat3xf9zciI64Fy/78nfhyvQg6Xuxdoje9L/KtDbNrsS2NxNPSse3VvQBlgGX3Kqtn2ds4SfEtz1c277L/i+rWG1iWlB0B3A/399Zn2T3LKNgF77ROS6twW9Gv3vObc5bt7fL6Rwqbry2HK8e1CsIFaGyRBXmczG/wLKWfz8Gz3D0PRg6KhDgClisMZ7TR11yanRU+C0FP14BlrWDsCNpeTjwqz2Kz0DBsgOVf+NVvK1j+7ptnbR0l7aZObvmqDuhSEJFnOQPrUFwXXpYVM60Wmg+fEZp7Zik/GeCUzYY8ls7PC3xx5WoGy0YTm7Uv6/SS8yvP53AwvLf1TvZ5OQiHVxjXGDDeql7LhDDvLZfZq15raPZWDVtDswXsNqlqTXnPuv/WDE7eC/nLqGwtbwTwrW2r5PUQ96Kgun9fHYt+ZvuhNEBFtgK0xIlH1Hpw+C2UPDYMCIzCacEYsBv0jJxylHXfleI/qO+1JH0WVLp+KRxa311CgCMv2N75qGqe15InNAK7hyadL3Ivk3588oINlEceClzl1eacuWsejhDp2b0T/gHQF7zG6YLBchhsihBQ3UMX+LkABQupkbFBnrssMFTMP8aT83agPtGIhvO8jmwBK+R49yvx4pHHra/hc7Py0iawbDIHu1g/anr+dbzc+GY+5Z4/znucr3hPVgDievYqJw/zSGnezRoKzSJi4qV7P8v3nhlgOoPCmko2kd/Jp94rdsEwm5wjr9fKIJH5TehMHG6Z88OLSeHcZvrg/PEsZzOQhv6yy7lN/Gb2Trr3RRGnJPDtzwEflhDkLPuYd16yJ/aYXkKu5q9ruXgI9i2fXY0APCqQq2fIXE+SiifATXJmrX2rgORoC7g6f6S3z9Z9BCRyCH4+cyPwFVwz90lPgCjzqG589c3uQvbsFm1ivEVvABz13Frcx+750xBqb7nkepJM7f62tQ+8yNfmWb6zol/y5c1ZwTKA7p14oCmc2yphU+uos4Bn8yyjwJf5bez513iWQbdMX8idju/8xUGLdqY2sJzP9yFe9DmA5dW81JaQ6kKBZnIY/+6dJmHYO6NqipyQ72/P5/bB7bndP36qnuX/6j/+j9Sz/LUP79WzbMYEO5PhWZ6B5dfn2/bR0037+V+wnGWphv39x7OC5WcBZ9Q4vRNgR0DuewrD5nmMfrcVMIJTwOrRltHeCPm2nmifx4GiqzkrUQnbPNH6dzg6jRxCMBJHY7Ac+TMetg2wDJAaecuUWyn6DIdhRzEw7ZG8eZy1ZZSCY3iQvUVUO7en87PlKmshL18Uwm7qcbaFsvdAu6qnk4ZxP8knwqQKiSNjGoFvEmUElvE5wDLuUIXW10xCkLuS+uRZ7kqRD8K7YyY01ywqWfgdUVYvBcumoLtBYSJodR3gLff58uVY7xG4j+8LABEgaQUujmgqBJZzGDZ75kZKcZczd+R5fM01YJnnW3lDvWBWGBugDFLyPgs1mLNNWFqBFv7JfIMVZhUGC+/HVNmTaJYDYPnSZc3zHylMsOyvlM2XPH927+58ruiZwHLwmwlYXp5/pYm5tlwp7zHupDjb8tnFwpRgma5bKVAV3XbKWXqmPq9o3ZQOwHgLK742ADvdOULEkY98CV7JgGc0ue6MFxfFWsKdhbkMzn9eR+gDWENWKvMcRzRUKYR53ixvoHir3u3G/peAZR1nCTUHK0zK60g2XHMGKhof0f3RAoXVGVD97x2AZZALP0NDrynVYcoDZ+bzgaGsW1ccngQmQCNMM/l3dvJkUMT3z8ZA69XdO9K5Un1F00Fcb+KL4Vn2fGNtVuog0Cpgt/bqzsCxwOqHO6mIbZ5lAcsImESBLwvBlkJf5gNisIyc5QyWOQwbbaRQDVvDtSkMG8bZCkTy2WWwLK+bw7D12ncIlnmPLpETK9le8a5++zbE2+nG0TrXrubzsfHefc2VzP+g6+b1lmcJWJYw7Ienz9r5+9/QMOyv3j8pWL47u251BCwL2ns6n9vr0237+CRg+VfaP/qX31Cw/NFTa+eHD9qTpvtacSsGQavFjkVJnle+rwKXq43B95nJjgBaB5bVMwmvqKeMFmCex1KQ6UXRbL42A/39QrCs/epoLeGt1ml5uyaEWOMZWsjr+TlwIp6pn0c7KfMQW9Ev9Gn2/xUsS96ye7i0Nj/ymr2dgT9fv5BiEl7MzCpun/T9mUB3gh7MXL3em1ptSgJH0vp3WYFkBZjzjp2BosiEjgdviLq8bDzQWg7Dngnio0L66HUVXeohzloeBKTPX8d3g0MGykGHI02RjCojBtL1+Dp6uGaKI0UWgC/g8vcGlldGOfZ8G0GA+9ahwxVYBm1VqNCFOph55n1ZAIDx46xnnldtQ3W+5DoF2xdUw66U66kilsAnzxUKTBXGx2NmZX3Eo1cyI89T16+afAWYgzH71ndgyyKLrvo5AJaD/is69b3js/ESngJ+N6Oh0TpnHsG8M78D8x4S4fUS5vPXEYfLDtqzkXKV1yWKGl24cVCe4v2u3Prg387HV/RbKWug4XyudjKUvHXgM5V+xAplRUc73oSU+yRD8nzyeY4zjF+qitDVOSzOAOIyMN8j/HC25Sv67t7lgjDyvLaY7yFjb35vOhOoAwM+2ekxB+pgHCXfSi7pWhwAy5BZ/L+eH19MGB1230/ONdOQumMAiM1NG9ukXB5/U4ureO8Ay2jnJI6braUTe5blcxT6kgJfR8HyrsCXRgFI2ymTHSPPsrzFS8Fy8A3ywMZeTsKwZ/woxtRFtD7R1R5XZ/JCdru7PPNBDi/PusLIs7y9f12glB86kycClh/ac3v1/FrBsniWv3L3qDnL917MbZezXHmWAyw/37RP2237+V/81fYPf+nrCpY/Od0qWK5ylvPqjICrXucFqEYbUAmE0fiVsI8DScCpu989y+ZztR/2zm5nvfeMBqj1atjmOd6KxFwClrnAV1/YC0YIA8syPopt6TzhLfYwbMVVzwbYhciiMJenWgIs43PR88Sq9yjtn0J5FABnoBbtpeBV1v+doVnOtOcKD4rBxt7pIgZH3tYZe5K8BKz8s0cZN+qWQXngnBcy2AAYM+2xBw7OpCP0VdHmpQot9mvPOfwTCAOzjGx1AIocyww6R44tZTxOC/lshMJYKTQXcsOKKUcoPY/PYcwkDFXZ2MXCH1QBxLN8CVjm+VThjr7+MiWsn/4PGvXvgxYh2Iv+j9cKmpmSy2Pq75M+090c8xmjPa72b0XffP66AnVBzjA6HtzHRHMVvfIlPL/dEzJN89/kydzGeDlYnoUSzwS3zEFyzlfrffRIYpwjQCnTx0x+zp6v5/fgzwpQ5mEY2I4e8xKQhTM0mn7J2zpF3u3riz61WUFkvUSl46D9FOQT780KLFfvMlr3MDQnZfngdtplK/5bDDYEbsQ/XnImjgLmo55le806YmgJlgeVqIMGqKZLt1RUUHW4H5TCt6Lh0fw7k+MkBYDv7/h/4vl8Xd7D3RwQlUlj3NxR+yzILQb0KnOpZsiG9Kx9k+QsO1nWnmVrDyUVsqW4GnuW7xUAy7+tqrYA5RFYvpEQblcmLapMPNFbgS/TVS16FSkS8CyDppg38DmHZxmfjTzL5/NT1zqq2qeKr+rzB2D5Eh6y4hXMw1nm5PfKcjIwFhxg0XqLzqE69kyoHz3zHS89nRQsS4Gv9tE31bN8MVhWAnDP8qdPrb2+vWs//4u/1v7B//tr7eObD9un5zst8PXm8TnCYkeCulNsdoqM58cOVvwImDnKVMuxFOhtCfIyDXhn4UzaprYpgLGRDpbttfpQ66OeZQbLClLdc6u/U2VqA8Gojo0iX/CeEnjWPsxb6yhtJeX3imd5A8uSryxg2TzLLvkCLGteMsJEuzDsBKYXYHnbn726Y+u4rTAAyg5as5JLtCJhOZh7KE26hwRw8GY5XNWBz4x+dD5k1V8xhtn3w+fwsuQ5JrDMSjluG4Yx+WRiXZCPy8reok/ykfdVZhjU41RElaWrAmXM3CQMsAT8R4C8g+UZWBmtezBXj+jQmTMYBhNOecybkAkJH8LbhtgiGrJA5O8rBn+Ul2FfJKfdZfFwq7Kw6p7hgj3P68i+6z32Et37H713tRZHx7kWLMcaqnX0OlBvrQX2KSi8xlPlxQ0e21wun0elnK7AcgdCU/gl0+8RcFu1j6n27shY+b5Muxfg8kMGiBVY5jNazj8KHPWgcaQg5jOv8m8CltmzgrWZgWW+pvqd11fnOPAsHz17FQ/L97IMzXPajPQb37yGTlbzHZ3BSH2bDLCazwoso09wqUdM0hB5n8fMfR0Gv4G03uED/nsULI/OAnMszPkSecKyX+8Xb7oD4K0WUPKAu9yKqBY3Wo/AshX4stBq8SxXYFmqZmseMhX40pznAizLNQKsBSwjX77M3QAAIABJREFUWlzmbnnMnr+8ZeIqmK3AMusHvHb6uaZjez42Wod6SmjshSo+WzVsBt64JhsTu7PgYFlD1xdGndU5GNHojocneaP6C+Usj/hbfjd93qJrYzXnTvYRWL75+FsKlr98+7Z95dWtepb31bCfn3THUeArrCEClk/n9umzgeW/+0+/3v7+P//V9lH7oH3W7lt7+LC9eerBciWkrwXLI/DNm3KJclmOB7BMyhJAMjy0tuBbyecAypSzQumMLqStxQ9A9CxnGWAZ82OwbMJ0K9qlodXOneDdtfs2AKtVr/06fZcTtZwKsGx9lqWAm4Bl8634OD6Wfq8lvdVOp/+4SjbAPLcO4IOp3y/AWDZIzMByeJn9kChDdmIIOgDAMincnd8OUAEIVR63d+jpKWm1AoHkWQ6mIGG2z1ZtHswT4+k6+R+6R8YZe36F59DnO6/0OwDL3bPJyqd7UuQUR14zjBAvBMvce7Bi2IfBMtOOSXsbLgPooB1f7yoEsZgIK0tQIIOZx6P2YCkbbDpwJDnLYSHuH5oFxZCfHpz/SBgGYPYLjgjVbk9kPZlGL/FUVX0+J150rma+naWXgeWb054CZ2C12z8Cy5fIsrwXrADoONXZn6xrVswzHx/tqV53Af3saBL8e4GCcy2EES1eohvEeqfCitXYpaLmF7JnvVonPr+7793Ym8Ec9hO6xuz70VrM5hz3eI/0mYkm02X3DkVEjbHMesT8/vJ3B4gu4CFHaICvqdbj8wDLKFJV6wI7t8Amc1ymz/kpCozt13u1/yEP2FA4irZKAMemtj+0I5kzuj5m7XwcfCgQqKcaBSjGIiKiK7zKGu9sfZa1fs5Z/9e+yVoR2wt6eb9l+/62PdzfqWqLwlyohq2g2wPeGCzrYx3E2rUmugCQ2bMcaX+WvUj1TEzb3l5l66eMkHxdL38O9mlUDftWQpO61lTzvel4SQLLo33Kn7MuszqHLJswDt/vjvndesgHox7J28VzM/dKF7kZgGUJw5ac5RosC0CSisuARfAsn87ts9NN++zmNsDyJ+3D9mm7U7D8lpThrIxlhlkxUPUApmrJO8E/2I1LlYuhsuitozblyXQNC2nmAlV9iywFg+KXjhxf53PUlhVA9ihYxpgQkip4JmBZgLH92Ny0vzKBZf38ZOHbgossZ9k9zw6WJS8dFQkRcm1h3NYaisOwAf4xP6EXu2b/w++g71EqRN6ei8BtDpc25W8L5M6ME9bpbngfj2kke2VH9JAP74oZHP0+5lIoEpmhRD9l8m7m5+gRpb0jbtMbClBRshgreggffYlLrktesxAORCz63g6Wdwx4oHB1UxD6n2l6i/nq88MKA8TqN43AshKzAbwVM+bHQxGw6vXGV9RyTLnlGw9Khp4U3RD0ks5GrHGhyAzp/RJwmtaTlc2s0I/eJW8JA7Nq/tX3tgW2RrlAEc5FufXUZ3njDb3ywvctZYzIrwIsV+9eKutazdzfIxU0Ua5+4d6s9ng0Hn8+e+dKSVIJdMDlW74/jtp7AMtMIxUtxHseAMu8F3kNo5pvASh4Djj/m05h+1v1qcV8YWw+erb4rPB6V3uqPMT37gUsdGos6eTvwCAG+T2qJXGJyJldW63hEbDMACaPL2NqZNeK/ocpPwVYzoauKQ+AsWoMlkdrEnvDcx/N0w6ADlWd4yznMh8a0a/ch17nZvWlZzgKVT0ynDn+pA4s+wso6LWCXVGcS8OpzwqKxbMsodfiWQZY1jBsT5EWT7GCa/Isi3IBsCxFvVQbn4Bl9izrdd5+agWW5a0UoLsnWXkEeZaDxZJnWT/zPsvWvGZbu4rPV/uGMGx4lmcyZ7TvKxmZdVvmgybAXb8nOs95/EOau8Kz3NHqOwXL53P77Lm1z8Sz/ItftzDs86v2yfmu3bz6oQ4sdwoMKbqVAN+AwzgMe7UJq++xKNis0TxuukalWyVr6128AMta4MsEnhn0LSzPnrX9j7XJ+v9JWkfdevsZV5bYs6z3XQiWpWWUAGajQfZKWxi3hVfbfIXRAywbu7XrrWWUweDwJqMaNudmK1jee3ix5lwNeWcddP5uvaw3T94ILINhZLGga925nbEPZL3zXzdctH2X6eho/uGlQtxoY6yWMEhX5uD0UM6Hz1dRPp/PIjNAMOE4E+/Ks4zFIMan7+th/HEW0+vrPIp8PxWQWK+ZsqDVwte6ynCvVmAZoDhIdAvvB9M32gUJ7+kqCzEGy2Ld1j0pwrdHCgj2E2tU0UclLFdA6lJ6ji0nZasERBOa3529AnBAWcp0HMuuZv0+knoGmHfRFZMw7CnwlgkswHJ1Djtg6mB5tDcz5SX2q6j8vwJH3V6HUmcbGWfvAFi31olrsDwEe/4MDQeeGBFnPHmGU2Y6gvGXfQTS6Bx0550uQuu3/I4j2g5e6Fp6Bsv5fFc0UBktKlpjoDeczwWRAXltTKb7+aMvR+te0UGkgCWQWPGwa3lUt+ZE158LWB7wNFPQas8y09qUhkXD0+iAy8ByN+Y7BsubKsD68xhkm/7m7lnaYAnHtnczfTSHi29FvxCqbB5ioxv3LDtYFiAsYBn/78DyrfVfNg+zVcOWURCG/XBvn2WwLEAaBb4AjAVwyw88wdKWSl9P86khqLaCyADII7CMczDyLFc5y79dwDJ0H47NYtrvuqlUdR0oZxn8b2aYyfyDPcuSsywFviQMe+5ZTmHY0nxbxKAAwddS4Ovmtv3cP/lXWuDro/aqvb37sL0937XniDbf5+qNwCkfplWBryPM8ShozvPB32ad2az7Gm4MsLkEy/Csev5PVLO2ITf5j3zmTqI0bR3lYBmbLWG1/E6bt9crXAfI3IpsAdijsFcPls17i+rY6Jus10pPv7P8j8PrFa8VLD+3J+2hrSa/zcNMnhBL2cN3/W7xeocSza+v3m6EEFue8aYAArr7J/QV8/b4GMoWgeLYXwL3LJqgLOHAjmhtZFnGO2353vUI3Xxp7VwzpXfuQV8oiBOwIc/m3poVw6jOR/dZArR5D2YFXKKQV3r1ToFdeG6koAcrhDPgwI8JMD0Y/6iy1RlxWIFmT0hBQ5jnqMtu0F9SlgLk8ueJLrrz79+N3mdl3MmW3UwPCPM/wmt36w9l2b8YgfSs3IcxzXOleNwScO/ZgH0i556U/T0Q3tIVumdwqoUWyemVTUR2DCMvcCbPN+1WcpYnoaeZDpjWdU5Ev5WM4rXrgLYbk1S5SLqy8lUooZQTu+nmbsh1+baioRFtRL5yMlZU+5nfG/cqLaw8cxODmL4/6GNmjCwMWsovLzAYVvSdC8zka0Z8QJ/t3jSuJlyeMfpwN/4FB1dlXTY+vgew3E0p0WGebsePcO3AS3/Bq8al+X27v9GBZLK+q2eucpZduPXDgE6pXenoOUO+r3oXGuWOjfCr+atbZwToE1/LQGRE65XOARDEz1Jjm6yFpCOkft1y3f3DfXRq0bPC5xtzvvO2Uv63eXcdoErBLRnn1jzKEo6N3GUt4qV5x037LMt9KPClraO8UJgAYgHLKhM8NNeArdwv9+lJViRkxb08ZznAnRUBk/cxwLtVn5YvOC+ZPcvaegrRZwS+u/0U2VUU+Pq8wPLUkEN7lekG76lgmHKWR/TEsqO7pkrDuiAaS8Dy/fmp/VB7bJKz/Kf/xB/ucpbvb+/a2YVT2WfZSE+O4bPmMX/2fG6ftvv29/7Z19vf/cVfbp/efaG9vnnVHm/u2vN5UxVHYHSk/AKs5DDs1eGeMtvFzTyXTYj1lnFVZt3zuhGDA0ZSauU7gEWzfNmqQRk2D/M2oZ1jUe8/tTNVNNQ85ACudu8qZzl6JAvA9RBr8S7b+kqrJwsp1zxmgGZVEgzoP0rrKMwbucnicX5+1usxhwDNFC54BCxjBaow6FirxJRjb3DzACzb3FxphlczKU4M6GwXYcgI7WlKNUdA10hUZR1wdxZC6bYp6PzyYAMF8Hrx6HQVz75+JJ3rREHVJx0Ey2CIR8GybqOGYVvIUvWz2rtO2dcByduUwHKM3x1qnIo112LQUwEoezwb7dZj6pottu99g2VWtuKs09qxdTi/kfC/HM7eKVN0QwWowtABxSmtxY6P8ATA24yIu6npHITPjfp4w4AhPP65BuT5XbPCkPniSH4yXVRgmUP5MWYFlnWcsBb6L0gHoAIrx6jOeQiUlQlYxrnm//Vu9xp187rk4U77oO8R3g49I40dsn3CP1Y8Bcp+BTZwLwPUEuhSzQbmEaOleAlYLsf8QQHLGQi9I8A8A8tHPMsrGXK0Gvzu7OpmoO/o2Fo0A8toKCw65LU/uBNglumWec/u/Hro8Ox6nhOPj9+nYFnA6P29pZp5T/ARWDbv7pb7a7+bw1r7Kd/etFf3t9pjWcOxFdga4NUiXbdNgbP+82rYCKm+v2nt1cNdDZbv/TkMls0BrdcbKEQRMMmfFkhtf2M92VkQ6yKA2sFyXKebsa2o0sWgz/KlYDm3jlrxvaxTzGgvG+isavgWxQR9vKIvpr+Sx07CsFfnVp/nYdgfnt9GNex5ga/Tk9pttwJfe7D8yfm+/T+//M32s//on7XXD19sHz/fttP9q4vAcj5U+nfn1rn2uB9vvVFb7jewHN9fCJYNM3hfYoBdAstGXD2uUCYgbZscLO/u9+U4Dpa96vXZge6zqrFbJWz3lmvLKHm2AGgCy/K7GS5uIlRbcqCjLn2EYXNLK1HALNc9//BaKxOgaszhifFw7+reTnz4AyqRsgLLDNYYLOMgllZQn9BOMSmA4epQ5vG7vwHOyF6T5V7ltdrj6euFJQRQ9R7V2nQC8B2D5ZHgzUpkMGuvrDcN05xYGo+AZX02t73CuSTjzMoxNjobEBBTGhmEwwYQvBAsrxSgS7nwCPjHXhaLg/3j966FoQtVUi6YRjrxkTysI9rdG7D2Bb42+hrnxOs42kihL/A1fO6ADrPiAXCHc8kGRV4jfK7eiuSdtjHc6yRgELlw7smMPfbIlMojP6ODOI/wDIVrd3xXKIJK9NT6hUH8xcSXonH4bIKHDwwovAaXYA3mRfAMY6wRDy1p29UfHWMCWLOyCZ4R87/Ak1KNtfTqT/bEzt8+DLu7hTzLu7lPIjJyjuxoGiv5W93H9Kv88ADdjZ7zkvWLVD14ry7YS4Albed5CQGnd2WwPJNTvHegoyrqjvlfNhTlcxDyN3uWnU/dO1iWOUZtgDTJmwiF7sGy9jduZwPH4ln2gl4CnrXHsnp1a7CsYdgeGS5gmcOwBUzLe6hnWb40d5a2nFLP8oVgGWffxrQoO13rVPmaPbCxFwksj/gM7x3TMXKWLwXLvAWr85eN5fyeSh9+AIfnq4isi2sPtI6qeE6s8enUXt2ctM9ybh1VF/hagOVPn07tk/ND+4Vf+077G3/vH7enH/pq++6bU7v54Ifao0QRk5VA3/uAd2Sz6nLhzk2NWSnpFW87ck8FlnPSoyohUck6lpVykAkYRxjy9t6o7rjpK/ZeXDEb6yRhHSivBeUH+VsxV+QRe4XrXA1766dsnm7xBotn2bzCAnw3r7LMScEy+iRLNWyEYUcwIsK2LbfZCNNCrUHcNldnE9Q6iPcF84+KdhT6aCEtptD14HFSSXMg0CqwvNGXewrBgMizvO3BXlSqYreXHHupuigwoAc1SeNMg6FnhreqL+zD89B1z8IuA/iVpzcLmySgS+V9sPbvxLPsYZjMLLs1YmUL7+aev6huPNF2Zsw8hHUkHe9fVGnBxw9giMvcWPASsFydmZUAyvesjAUz3lgB1sF2lx/nsbu5u9ITyinOoZ9/47UWi9gBQb6uAMrd8mPvRoom0UyZNhCba5EFDIYi5z4Z68AH5Varmzr+ma7PIKImPCheN4PlaoBO8AsIF58C5MgoDFulAkdNLOY+PT9yr3uIcQZmwFt5C+1n+PQHexznLe1tRc/83FDC0trszs0FhD5U5ohWV8PlMfT9t0Yb0zaF3Z7x/g3k72oucYYuZV408CGwXEyk4/Uj2XIUOC484wzY+FHdOT+4WNX+XcKr82P0LBJAqqax5M9EP0f5UPUezIOZ34zWDHxo904D/YOvj7WnMOw461LHw8PLb7Wolv1wXYNu/s5+Mb6CXAe78hmDZQmzNrDslbIdLBvwtZzm6LPsbaBkNgKWFeRpWLf9rl7rB/ccu2c7Cnw1hIJvHm71NKcwbPDDbe52GKFzsEzMOcv6nTK952Gf5WrvOj6CKH6XoStarr5f3VPRb5Y/s44mo/NrCzU3dI14JtZFPMsAy+fvf0NzlqXP8tc+vNdq2GawMBqchmG3G2kddKNh2B+f7ts//8ZH7ad/7h+25y98rX3n9fNhsKwEMVLgJ56pI+BXD1ERQjZiMBVYdizYg3zyAts9DhgJ3MnnW/ErP9BaEMs9zGHc98D2HrfpDepZ5tBtVJem9dpyjL1HMvVzRlg1gDn6Mj8+IYRawLL3Z3YDgFwDMC1q6mOTffa8PfeAb0XA7N23QEOXrPSOkrQBz3onBCN/2zRNVlQZLHfMFt7ng8LL9n8fhn0NWM6HnnUItR8WVYtXBzYDZX4tNjxUYKdiQtWZ2H12CVh2IFoxlXxWqi15V2C5GvvI8wFmrjWsb56h4nD6pCC4dqAHxEdtvEbvsVNOaI9GfG4lhEKJuGS/qwkWYfKXPHvrsg0eSA/REggUduVnVb0hMJZpBMweLLMiEeecrgv6QN4e7ddR2aG3YP3I4KLvT0A+8Hj/amFnvZr+PHWn4wt7q6rxHrKwh7Kp+W8SCp7qXBT5f1hPhL0Hz76A15b0zTnjB8bqZIRcT+HYTAcjI8PwvMDwQDpF8PD0WR5j5lk8ehaOXLfjAwksr5aPlWdce+S5w3FRjXv14MH314Llbp8HYx95r1Gu907OHgXexVyywebIvHiY2fXb+o0tFnOw7Ol/Vxg8Ln0P7Bmvh/KUyZplGs16huyfVRP3cHR07iCwDPyQPfjBA12mqJxGbrAX+pK/H27vwrOs+cteERue5dubk+cfW1i2VL3mAl9SAFjyljU82wuA2VpYD+YuzBo5y+dmY1A4eIBlD8OG5xg0bNeOwTJ7lnEtqmHDml/xh+keXAiWK55zDR3xODMdmflEySaOOKuSYZHHuT2fFSw/PH3WXgyWJTTbPMv37Ze+9Wn7qZ/9e+30wz/SgeXsGTui5G5gZlzJ9qjCcxQsV0AZRA83YlzjXln53goPbPnHPI7haKtoq9ei9zIBaS2Nr4Uk+vRNuccKqW15zvoZVQYFIAcYVi9yAstPHm6t90rY9ekUYFjuk++Rryxh1jJGVMy+ae3N+VnBsq7F7a1VwpaK2nhv+8YZmqd1OkCw4gx2TyZsez+qiEhekqCZ59POmn4p3wez7gCyTKZSggvP8s6FnLxI+l4E4i9RtIIppJPejXFBgSq+j4VWN96V4GnE9Gbn8J2A5SLMuHrPrICAtrA/A51r+nGA5cWaVd6yCB+iEPrqYZXSf4RHTpWsK/a42kd9xoHWOTOwjxoX/O4wYOkxDCYLm6MpBTofuNb8Zhb22QMJ/pKVpnivaxXiYi0lX0zpiwpldTQAfveSSuz+zuFd5NxZMsoq75F5+D6xUiVzFCVMK6xLFFAARjAxUr7g1YVC6nIG7zXb40pJ0r0d9LnO54CV6gosj8YfHd6KljP/j/2ivdLxfJ1D1i4YxyXKYHWtPGekxGbP8hEelse6ZH7V+EdzbkvehrN9qdBmo9cL1v8oWM66yY4+J9YS3r/VONWrTPm4R97MQrmZ1vnsGyl/vmA5v5+GYS/2b0r/Wk3fdEhEwhivMBSXPcuZT4TBjzpqqHd34FkWP7CB5Tv1Iku+MsCyto4Sz7K2mLKQagXCApa9GraAbR3bGIl+DvlnLadQWMzzkw+AZXl/zuMNIJyMt6FvcG62tozSXCCd0TVgWd7jSBh2xdOvOQ+g26Bl6AEFHWV6311yACxnmuHzmMHyn/mTf6R99f7pOs8yCnxJq6h/8e3X7a/+7f9bPcvfe3tu54cPNAw7BDSE/wGvCRZMz8TksM0UddzG5VVYgZ4J2n5cm0SnwLq2t32mZOGy1gjTnmWtr3BoM1i2bAYA6T7kXO7X1lGFZznWh8K35VkjsGxL7mX2KQzbwLKEZJt3GWDZPM9W2Oute5blfiEkAc7ar1mBuQBo96rrIqGlEYVLS74J7XlY/HKItYNlZZ6gFQfLV8ja2F4Gyx0tHgHLRdMFBkFx0BJYjshNp5upZ2IhTEZgZaa8dgKUxj9yXnbTce/yiPG9T7Cc951ph89Axahx1q/16un4PAHQSwZdI2OGyUtTvld7TN8HUJzl6x0c76r9TmO/ZP02rrM/AQDMpfcJa6xrS2HMsKxzaCVZ24dFvgqDy25/85pmkOx7qZ5XuVb4VaqUHMCSZN2oGvqRLVQa9nftwB7RlX4Oz7KnxfA50d9VlljYmBkhCCx7zrLSnSvn+D0DgSNz3i1jcdPuPLDHxL1RaAvDe3oU+E3BMhkNuv2CsQF7C8P0wZfuQH6inZmS+mKwnPjS7FkHX0Uvwzi/1WC56raQAeLsvS7JGa7oa8X/MJeRkWLFg7NM47XHeTwClqt9fwlYHsn7S2hIQN6yG8jEsyfv3bVOY8+ySAbPWdY5pXD7TuK4R1nWCEAZxbVeqafYwrE7sHwrPZYFqJ6aNOQwoGyeZQvF9nT8AizLumtbKQfL8GgzWNa5SMg2F/jStbACX/Asj8AyDLax765v4G99P89ZNg9zn16DfZwZ14z2rwPLK/rh5+YzAp6oYNjfK19zhM9FNfgDRFuNB7AsOcun7/1Gy2DZG4jZ2qqRNeUsCxGox/NGwNRte31q7ZPzbfulb71Wz7LkLH/0dNOe7x5eBJZ1BqoURP383SuvGFEfIrzlEo/WrgPEAXitn7BOpwNYnqOLOO0CLHMtXAXKybOsnl6v+Mo6DOaXwbIyP9c0AAZyga/Ks7yBZfNgIwwbYNlaSQkYNs/y49OTAmJ5loDlp1DCbpu0rpLvNefZQ0ncbuU9pA0gxFom604GA7Gm8CyzovEsITDznL/VOQim6ePulM7k+UNbGCO/fQ5wBst8mKFEY068X6t5Dr8/6FnOtBvM0H/pzkrleaw8b3wdKbQ8188DLLN3i58XgNjnlpX7WaXlI/uxBMszr6tbRM2UdN3Pmr/V4157XzXaSlmcvRmUhqrT5xAsQyHKnuWi3zYUafYgqQEvpfZkQcj7ulwrGIuI9wOAoto6r0Fer2v3PmRANtgAtMsFAH7wLOscTcHAGuB/9j5zyDbWS9/JQ57VI3TA0HeYqsP6Wd+BZ6tyBLDs4F0jrwYKdQYqnYyujE3YQ183nQ1+zwYIDWyoOtQefuvuwpFyNwJbof6knOUdvb4nsBwy7H1Xw54sp67ZtREh121T3HXUMJN7vcoAneFkwQAyr+L7cRYuBctx5l/gWcY8qvmtlpbBzsqzPDrbSv8HwDLWf2oUibDrrd0SSEvB8s2tto8CWJYWUtIWKINl67Xs3mX3EgsOkhZRGp7tYNze3wp/AQzLe+7AsujPfm0Ow8b6qwylVCXwSIDlaC3lDCODZc5ZzrSZaS1/D7Bs72CEPDsXWf86coZYTgXPQRcGeOmdiCp+P6JFvdaNvyt6xfdYW/w9AsvSZ/lejAj6AG9tWoHlCKtzsCw5y69v79o//fVPNWf57Qdfbp+c7trbJm2J7sKKPVLmp8pKIMi+gTmEYt6c/aJoHTr9ePV8bKxcp2FrLoSQN8xja0ib5ihY3gGmuVfklbzs+f4PfZK1sJbsp3teA9B2oA6h2EU1bZ8QnApwMFhBL4B78TYjNNoLbrk3WQDyVuzLPMuojq05ydIaqp3bG+23bF5yMDD5/knXSOZPRRbUrgHvss+BwPJor3UfU69avZaVmgHFrw4kmLXsQvTqo9DpbYf2xbbkVbJllMEyfncCsxmm3OVRlcZ4HQakE8myek+m8WG7pkKxWp4/XvcLFZeXhGErTfizXwrYjjLL8jrvtckMFftsNGrtjbqfzqh2HCxfpZjMno9JrTSW4sVX9FbRTZ6/5XZ5ob4MPFRb2fhiXfG3NzWwMItXKrzMHXh2wRt8IO0VyxAWxvo7nxc6pxE5wuHPnYCwP14KlCOM2RwO23wS2AvjJFpZeWsSTAmtorJnmYGp/g7lwpXLDFSr8zGTwaawYPKIue9HwXPNE2LgyKKVKAo/gWXQGfh5ptVu7+IMWFh/7AlFBqgXJx647buMA6POkIdUhsd87gpFc6T4sVIqz1ZjuveaDznDNJyfP/HUXcIHY0392fm8s740GreMGrlkEnqI9qdoxZu6ozjbn8lcjoADlrnV9VUaQn4kryvzT/kd3sHh+qZ3y8q+tSw90Kf8wDrYVvi5XKwpg+WVZ5nH3Z1j4kcd//bPs/c4XiPTTBeGvdXIEPlkPZYFHJtnWatiixe52bGzMGzJP97CsLuQ6juLEhewLGPgR3oza94zPMUFWNY9dhJX2EVh2RgHe8r0pZ/5ywODhF5Kuc1SHFjCsOV/+dnwit2cHVE7Glacg5jUfv9Bn1P9cUBXvM95z/PfXLgsD7fUly4IwwYddnM7ndoHt2ethl15ls37f7DAF3KWP7uRAl+Wsyxh2OJZfrq9n7aO2mTYRJNThaX2LB/bpONgGYsFsBwWK61Ivc1RBegELGMD9TqStCb4rLa1fDcCy2DA9n4Glhnoc59lE+YbWMeY9mwDvyuwLN8DOAMsWw9lKex1ao8yVxgbJAxbOmxL72WAfcR4RBCAF2OAZ74g2GxU8NLZShLKCPzeyMc7yMyry6DwrcByB3yDUy3AspMF5qu3zcByKI/7mb4EEO7OUhaiZIhgJjxZVv0q9ilQ62Xq//8fwDKf50NKOS8qeatWa32JMtI9YqUMHsg5ns1tpZjO+LCCZdReyHzAwbIW83IvAj9LgRtpmxlEKH2mFkMAXqEqzbfrAAAgAElEQVTU8YuNPGT5TPLfAZid7n2tdXyKhOGz2/GCI5s+uUbZi4Vy2VUFYI7iXrCW+rUc/h19lcGf6D1USsDNol5MB6vuncea7gxwAxDT0cOKNo3ot+dra5VN4Yzt5yJhFHmQgUbHB2PNqDif7qd73TtvvIc9qgwzsIx9/K0Cy7HdpkX7/kPgEE1k+nnHYBlpANeQ8vsCy1fJsAteYKbM52Gy0SPzMPC24eP5jMjekYFOwc3gDI2Mld3zFSb99gfLzOeNVxkr3PF5Vk+YPyWwDFlrYNn6K0stLuE84mlGNWyAZYRhI2d5CZa14vaNepzFO2nsde9ZvhQsd4CZYFPkSTtv29bFwDKQdQbLGRzvgOugwBeMIVVrsAuOmV46ihyNuYERDgae6ifvACxLga8PTm92YFk8y+rMuxQsf9ru27/8ztv2l/7G32k3X/6d2jpK+ixz6yhWvndgabTCKrSMKrIFewOEU1XvRZ5l2wgLxmLACrAcRJkkKuZmepcV+BqFYW/ey6pImABlMxZgTAbLrPtAV6o8ywJsTU+wZ0QBL81z7qthy/3wLAsoftLi85uuJjlMDJbh/zOwaeOzwsjW1YrBhyIXekAPltVzpy24tn1eKfBMEaCbHb2k3rgVWF6FYVc5ijnHWNZq9LPRj3nWV9fl95r9HaGWtB+VcjlaSzPE+A8svJdywiIyINPA9L3JaHLpo5nfXHMv38P0zHtW8aXuuReA5U7JOWC5l+cAyJcgHi/wQrCM1n9TWksLjDMn8zJlz+s+dIvq/VdRMTXnnBVgWd8X7w38wEqTKyW6B+k6fXQVGZHBcf+iG+Ojo4BLchg2QPRorTLtzOgyrgXfA00w3+LiXhAA7NHOZ5/G6PRKhF3LhDJg1XVbn6CSfg+CZd0X0UgJqMcaJ96jNEWtxSr+pTyGwXIMRsDZ+iiGt1lpFsYI/39oCDryXnnJDoQx4kzHdH0/cogplNScM8/0nRXhmVGr2t2gvwOtl/K8u/nDKLYmofIK7DW+3Cn0dKYvfcf9FvWEzoBsNP0MlnktoPsMQ4RHdCSfe9TiqObBCizr9xrGnGpvFC9yiT5VrUNeA+b/78KzjPVj/g/APOTrTLclWBaWYyD54e4+wrDVsyxeZq9mLZ7lo2BZwrB1LQ+AZYDElWc5wqypcJfSGOmLCrrV0GK7E/tJfZaVlXCf5sKodilYvpZuqvtGY5VOrCIcvLz/HYDl+/NT+8LNU3v6zte1ddTXHp4bwrBtDy4Iw5ac5Y9Pt+3rH5/b//zX/ma7/9qPtW9/+tjaqw8VLLNnmAHnJr8mKCHCpupr1oB57VnOzJjHtA0QoGve3fjnnuVN+UGxPmO2GSxv7aLMKys/asCWU4VQxF07Ks8NT0A9e5ajPZUX+DLD+OZZRrVrgGW0k7I8ZSsKhgJf+Fs8ywjDFrBsvvXNAyTvEF5s16QAlgXqKrN0hbX3y9uuZ0avf5NHNsDJyYPoCSxfekB3YBnKMeLX3ZPNhzLmN6rminQI8izHeyVwgtw/FjJDYMSKcKXYF5KqOlO+yMY4yRu1ErDVmQzv1iXKTiiqvZ5dPn9mJLgSLL9Uaer2Ct4m//AiwOOh/yusMQW7ad13xoYFnSigu2LuSju4L+1RNrrMlKUItPaUhk2Q92HYKOgU62vUG55A1wIMKCWPsp49Asqcy1wBCF5S8IcdX2LABY+PrwNa2zHf4vXK4+t370Kpp3MVVZvdQwqeiVBrw5gWrseyS/fUjVi8F1xMCN5dXtMRjVZnLT4bGWqCsDwnVTRTUeQ8/Lvb3yJXfXYG49mFcaHz0AdY3odna1g7Vw/vN/QSTrhdewAs79YYQIfWCzmTuo1ShDMVmWNaG9FcPr+zF4JnWWmJwnBHPLZ7pk3mkLHl0kU9yocv0RdqhXvOvZl/5HfgM9V9tzK2uI6ibfUSAJrJNsyfdVprvRQCYLfMq/XJvL3aJ76Gf9exB/KJ9Raed3fUYCgjPUzfLRlIScB1si6MFDuwbDm44im+axKGfa+gWcCuAGV4lqX10yoM++5ewuUtDNuAry229GVWtlaEYeuzHbgyWLYz1tcquxQsd+fUw7Ct0JfNa7TWfB8W0cKMx2HYK9rJcq+6fkXPR8Fyfpa9bNgPDrGXvAbSZ/nu9Nh++Pa5vf32r7b/+j/5o+1HPzi3Lz/ctAe0sb4GLH/js9b+x//tb7RXP/q727c+eat9lt8+ecJsAnyY+Vqp3WLzR4d0PsbWA3gEKsBYWKHAwpsF1+Aef3/SKs3UH9SBLhZ7y3m25+Ne8dgC7Br4HINlm6/9w/0qINPf6LMcwJdCbu0z8hwXnmXTGQww12DZMh7UQihecvEsa4g2+kjbzuh6kGfZUhUlhHsrSjbdd6qGHUngXliM9350QIeYiwSTrmlSOKO6rVkT9j9ZVhJAZs/ySEGcFZ6Qd2Flp1Jisuc1j8dgyPnDJjCo+u1OibRNM4V6psgjl3HFbioFgOT0ULmagGX2jq8fPxtodff4+9vO+DQvcDHiUSuwnO+b8bT83UpgwftZKbure3VeL/BMI+fOeCj4hCs7nJeK71JPXavAH6U8Nzqle/VWuq97Jy9Zyp6J3R4lHtPJiQxEWHFN7Zsw7o5dLBTjlbIQVM3jAOwq73bGTVEc4AmWA3fTRF51ntYCLMcaosyrA7WsrMl7sjzK8+fvhrTDXh94lP3/yJv2fZ0ZOxgUYF66DyUv6nsz3oi8oXWBUVHfJwqnUbstJpwV2KkYwQAsz86gSn8FDP5O0n5GlHJXtDNYZuCWx+V9quTMiANiPyr+0eX00/kOOe8y5khkwvUcen7nIR5XzN2m3nfyqLd1zN07sHwJzRRgebg/Pm4FdmSftZp5nmICsLxG+D3ry0O9i94rn8eoQzDZIq47UIIphFw7j99dk/UT9pjqPVrAQWcg927eVWntdK9gWYp5Se4yg2VUs+Zq2PI9zh/YpIBlFPhCAok8R0O2tfUUSjHIswV8b/NQ/uxh2sbuarCMve32aeBZ7s6pau7PorZ3ILla54p+KrC8M4YsDu6qQO8KAx4ByxX92oa/HCzfPr9tX7o/t9ff/BUFy7/jwxZg2YqsOW0dLfD18emufetNa3/+L/9M++B3/J7wLAtY5jDqEWCdrbcAsMo0eXSs3Ge52hxlKq4YMTHYRlswLn+veU3NDp7du/0t71KBZRVslLPMYNlCVfowbFM6rM8yKyjZs2xh16YfKPBNnmWAZXwv/1u7KMqdpiJgW59lK/ClOcrqXYeV+EaLe2WwrIptEI6FUmtPZgLLlWIVDJaVciiiKYx3CZSTUIB3IIR3BZYhKHWRj4nsncfNBYYqK9kLt0BKOzp2QQnmzuNB6e/WMYEZPS00B4TqdYYCvOZLwfJKAajAcr7H82x6XdReYOTZ7Pbz2JZdfZUo1SigBPpjheKIEnHNw0dCJPZx4akKPkYF/1jJBn1V6x7kkSInjr5HKO1qlk7JDO5pijUkRXUfxeC8n9+VFJ8AEzi6yQvZjZfCzkBbMlcReuBDWLctPcTN66wUpiKGqmjwmcsGuiMLx+di4I1h7zHqPESvZ3QskLXQqCHzJuCeAK4EBoN23Z2B9YRnmduWVOBrJEshr6L3s78/PEI7QAyv8h31ZQ0tkxYv72Gqeh7z4bXktCA3iMK7jgrhwaLprEdxSeKv3fuueB/v+QFwUpFIB5b9Aukty+e40oNGwOkIGeZrDoFlYyZxa3e234Vn+aBcrt7vErC844kHlO3Z+JGCdrm1VNdTWgutflhfzfMfguWCNo/IsRLMTs7BDCxXYHwGlvXdCsCsPGViLDWwbC8MsAzeyGBZPMuav+ye5QosV62jAJbFU4zdQk6zs7XIWZb7jdUadshgWedXeJY/L7Cc6ecHASxzPaPqLLAx95rz2x+F3nEknuWbpzftK69u2qe/8cvtz/7kH2u/84du2hfvzu2VFm+7ECx/+nRqn5zv27fftvbf/6WfUc/yb3725H2WvZMwgQkWOKFUzTgCKiyzUkXjLZmJq9wzcG3AdOPI+L3yLKsiQGHY7wos2+PNCw1lA2CZ53etZ3kEljfgvAFufCZg90n6LEvlaxUcFgIpraQqsGzEYyBHvcxq17KiZvxTAoGUQ6zXHKiG3Y1MQslARQoDZk+RaiLb3SMLVqYvlnsc8hhCy4eMfZwIyqygdx4RAASMV43j79gdeALLarCgyu7l+Al0gdbAoBmQ7M7aSmE8CJZHZ3gGlkdgcsUPdsrg4h3EsxzVhhHaSuGIlz7v6PVLsGySYTmcetD8HUdgefQspu/hHhFg2RkRCrAM5Qb0hZw2vXcXxWDRN0GL1C8TwEt4i54jCsXueAJXEk7h0EFfFK688V7vo0zGK2NuBowDhE5lV63lX0K73ZpSWoI+HxWd3UgHcPz89Kw0GwVYwPzt5cowbHiWNQQanktf26ysgUeooYELcmU57zxd5QFy02UOUG4BiOV/9yzrcjJQZhq/BizLeKm3MsAyVwnvjApkrEVkCbb5YsA8MnwcOLth7KFjLnsTOctZD8qG1mRMWDKL4oLDYJn4ERthXK255tF6z7sofLl6OIO0DNhWfaZnYLnrEbyaRK8gGVhetM3MfCQbSQ6BZTx3FGHG/C/xT/DK0aspnS7eewb29egSf1d6SIAZ46OC/p7PGFjGPvH/BpYFJFvbJwHL2krKWZD0SRbPMqphW9EuCbfeinUxWDYvsYVYGzA2z7L9bp7ll4Jl6Iwhm33fkLPMNGAxob1nWdlr4tl8T3cWUhh23soVfc7OxtHjADnH14/Oa97jd+FZFrD81Q9u2ye//i92YPlAzrIeESXj081Nk9ZRn5w3z/LDj/x4+85rFPhC2CsDwO13468zhc8rFFRMfKWo+z1HPMsbv9hCpjG359NTqkjt9Wo8DDuDZXkf7VEMkOMAeOVZVtxDQMuYiP0z0LzNDeDTsBI+h1fZPLp2/017fPLK1aJYKXiyStzIWRZgjGeLbmM5zP6vndvj6VmBsTX4tjDsx2fzLPMWWBF8+9G8ZU+VzGHYQ2MJAT81ohgnXgrLETOO51CfziiIgpveE1ju3nGNZ2yvmABwJshj1YVfb8TVnYwMLo+AZdA5K+W6/tTztAwlP3L+VmDZ92G0RDGPYpMvARwzxjwbx4w+14NlzP+oYOj1JS+wBoAmNKG5lFQwbqVww9jkoKUCy8t1XOwzhDfz8p5+6uJeSl/eNg/3Akj3BjDjOUyPDJ4hjYJGyfgTHswNFTt/6qNIkD/GIFDXhfK9d8IaNQ8Wm7uLNEnruVr/Tj7iXjIinhwYqxLkPZZF/ijvFM8UM3fnqVbF04vC2OJvhcc5DNuV0xlYzvKb1xCeZRSJg4GjC091r3aAZYRo++cCDk329Dmzpnze7iLCOqHEBlHarzjTVODLQ7KMF+NaCnfHPu32a8UH3yVYhmLsyq7pHs4POmFsBP9SZTWAbgJSRkYks0hedc+FUfEaBuiRRfoOqzW+cvzdmYb+QvO+FizrOeA6ChfMEfxzBTbfCVgGGC6M5jplrH36Hq8TdFDQOeTNUkcjWt0ZKxxux+f8nJSOE2AJxjjlaxaGne+XYR7u7623sqQ3aL7ynYJleHdfPUiQ9rO1kAJQ1nDt2+iZbGDZ7kcUreYvBzAWg+IGliPUuvMsKyR0nmyeZ/zIGpodmYzG1GoVn1dgWaO6zk9dGLbKiQIsZz1Q//4BAMuz1lHgQ5UhBIJ+ZazJPCDSvuT9T8+tPb5pX/vwrn389V9qf/Yn/2j7XT98rwW/Pri78+Kl0wJfNvyNguXWPn0+NamGLTnLf/4v/7SGYX/nzak9375qT3JBKo4FT1cWwDzpDejM42COKKMbLuq9x3geK3vVHE5nBssuhEQt8RAZyxsyYAoiNCBqygqer62YvB2TbrKsoN1mkDhkz2ZMkB7PYp3aBLXNUIWkSzIF5/KHdTPxudh1T0/PTdLGMR+EaEvRL7SLAjhWeKph5a09PknrKFPWH73Psu6bnaimBcC8ddS2jk40QaVCISYwmGAzg5+CFXktzsW7UGiqwIIAhICHB5v6+Nqi1tIs0wfYmO6vh7znz7BH9Yh1sZ+V0pzHmpqYOG9dQkno7yyMMhPu5kE5n8P5zfbECRuAoRsDBL8AfJdUAx2td/584y/bpk89GJyfusrxBr2tgOxksnHe9xPfPiHjUpzBYkze+1BeWMmezANW3QP2nnIUBr9Kd0lpwdnigk5MnwF2CUBhnI6nMBg2N+Y2H9U09l54VVoomS8bi7owbIzmD40CX1q7YrE6xfmI956cHT2XdG6V9ZJnGUqszpN4pNzDraKiwB/xvQiPZpCDNUKRLbwzgedub9jQSGsQYBm51Ig0Mo3P1kuMJMjH9erbN5yz7HJGPdCc34zPk3LNfGUHIOQeavMFg4LKs0cpX2nGXV1b2U9fYx3n6dkURiK2HWge7eFB8DGTEXp+NDTdJhCF1/iZ1fMnAJ3p3JZzi2bjv2Md2Xgx40fpfXXcowx5cd21/Gclh/G+/HhWvGX+GSwvz3t6l1nNkmArZNDHnGEM0r8XsiKDBb68K/B1ZD+YdjJtrXhdMX5Et9B30NuZ9qCH8JrY0d2KU7FBNPaBZQrzBwfMsn/KW3wdkVopf9/fS5soA74o6gXPsrzqK/EsN6mGbR5lBcXuNbZjYUD44eHe0qLP4oX2EGvtsyz3W+soBdsEfJWtCmbwPGV7H/FE4zM5lyd9bgBpMpIZkPViulQNm9eRPcug9bzOWO8KcBrf2zoS5Wur83OExKrzNrpvBZZ5TruzeSCNor8/ss71YwHLN09v21cebtqn3/jl9uf+1E8U1bAdE245y0Iy+NCGFxCnYPnp2cDy63P7C//r/9EefuR3t+++ObfnO2sdxcIHllA+LBXz2ZTZcK7GWvIBW4JlWqydkPMRRyBgU1i1pLcXNdE3d9FqxWe2IhsZLPehZwDL8AorsLW6flOwbMX/UUF68yK7+DSzhYZJ23fPkifuv0tusYBl8xRrQItek8EyioQJWJZ5CcgGWH7r+ckAntriXIH/5lm2PWSR5r2fsX1qHO5Z/hFwqAwhhWIfuY8ZbgWWjc8NCnqlU9sx9MzwB2D5yByz0nLknjjYBzgSwDy8Yxg/n7eRkIpHiLI2UepX89b9I4UMZ1bvE4U65XvmV1spJ6vnV0ulc4gz5ZEiiYL5PgAAFg55/6rnrOY+2sYlWF4B5ZR+AGDFYJnfaUpOVxb4wrt3oYiu2Oh3WfFK+cYyJwVUkkxmCx9AC393iijGY3AVYHAPljPd837q2qAPr9Po5t3y/GaAwYkCGUB1wFNWtKtzKtJTeFyAZZNMBuxWYFmfqw4Xfxc2JgzAcqZlnjt/B7qKXGp/jko6B8qdJ9uamZqhGWH4vqYKlE2r3BlApnoD83fyxpu33fPLxWDkXvkw5rFhEZEF0pHhfYDlYOY1FIz3I/4LmsUaM1+t+GYGakHzbsRk/clt7zFM7O8LwPIBMfXeLzl0xmgWHV1Jga8FUr+Wx2f5ks+Q7hWBvJmsyECHr1WwfMFPngffes27avRHkYbHtJzlKu8Zg2Wl9xAHfRvBmFvyPCtYpuiUzVt/Ds/ygxbjau3h9sY9yxYnKWD5rgPL5jHeCnUZW+rBsoVg3xJYhpdZwbIC5KbfMw+2aWewfFaAPgLLGwvZWkexXNMu2yYsDhX4yvvgyCQ85vy86vcLyCwuXdGUL8twaKb93VhXgeXtwGvO8uPb9uWHZgW+fvKPtN/x4Y0W+JKcZdVfAxeL8+z0pEH/JVhurb0+ndrHHoYtYPnuqz/Wvve2taebh/bklB0ClNovYWOmQs/2uTOtZaVmepgvAMtDMOfEBvnbNfylEGi8j4yDvsZ6uKNAlxiqrWiW/FixL/tB/2Nztm2eZa0iG0W+NqCM+12LMDDsYdEagqc/4gE+tSf/HODXDOYn9SxrOLbO18z86u2WLActAGYFyeR+G8PeRLY0g2U8D3thr2CVJCtWvRJgcRDtRXfFHFf3V9/HZxjvIFju5oL9YgUseXx4/5j5rBjJ6p2qeczGNDB6VmOD0e7GMLd92sKt+Vx14yLU6UKvfsy3UDTj+R5COPPqrpjp0XXjdzbqJAMOvF+DBeU9Xc0nD3Hp9dgr4wvpB3uwAMu8nvye7wssz94xFKXCs8zng0Ot8dbXguWgZQyUvJNZuRyDPc1bMY3I1z680anORUU6ALX5bAHkHKHdai9fBJaNwExCwDvhYDSUUYBVyl/Oe5znzsBtB9YZKNumR96yAGIBBQDLACc6HjzLnR3WjfYjzy2da478gREBBgVZA/bK8/fqiZZ9F09zSiWBoaFLm5kwYl6XkkYG72G6w77S+452mC9Xhhui/aB7ZyxZJmRwre+a5sfvUNEAzjQDm5Xse1/fHzlfzIPy76rv5MiGYrIj/jcyKDGPDzmZojN0zBRmXK0T72GpSy8DXzYps5JVq+934so/GHnXebzhGvoYwUMJLIM2u3B3Xke5VjJR4MxxoxwA+MO95R/f30rJBAnDttZRYkSUsOoMlrVw152FRcv1sPkCLGujWvce49o7bdtknmXzGhsw1wrVcLu5d7kCywDa8v74p3tOyoF8PgrDdpNz3JtpPNMf74OFg29FmitavZQmLtaPKl2H9ngmyy/JWba11UZeOkVZ41tZ50erhi19lv+Ln/j32+/+8qv2hZtT+1CMmIfBsofYfiZg+fm2fevxpv0Pf+Vn2u2X/7X2/ceb9uasNhkLM+YexSmkMW9Ax+BUUG1hQqVSk0DATqjjwBII3R3qAghgznuV1b2mcU8/vw0sGxDRgylC33OFUaBLPbQ6BtpLbesEgWj5SBvY2fKWEbrt91MVbORLy9CPT0+S3u/AV+SehVkriJZQcQnVdtAsJdDVUy6peuizLL9LNWwN+zbBaZ5lyXverCq2nhuRGei3T1nhPyq8uv0ZFPkaGjcGkncElmcCrRsq04gfYmVcrnjikMWYpGzwWCvFc6Q8jOQenpfPxwgsV0pOBlJZwT+i0IwYZ6UwmtJpRphrwfKl9NTzFkbxMDvVb3npc2Z7PeI9R9a7oysWllAoErqu6AXP6Qq/zTZ34VleCcsOLBMoM5axAZ8KLIuSc9r6cViEAvIA+XfnM6xg6rWkrFXzhPKB12ejiP7OFab9/EdagIOt4dkDT+AwQoBUj7Q4Qld4HviMzpXyb1VOeW515VnWoovuMWX+ZFtB64+QXPLicrEvXitep4qemU5xtmNv0CcVeYXuWdYQYy785fShYOUAWOZ5xJ64AMLtWiUcBQ8pnx/fwwihZ0O8zrJu2uWBDWueFsU561hH33Pe16gxMACdWdnDHoHWVdFngLDQZzoZgD1F1EEGZPT9bh9dpDNLWcmtSnFdhSEflr9HBFBamwtu6dIpghe7c2Dmm632L/OTI/PYyW7Zm0VUF2jFjkpvRHLSP/Lo3TXdXAraK8/aIMLG9EYIqL1E4mdVPBprH3syAMtYA9WIydjnzY+tTStFzcg16I1snuWzAmXkLG9g+ew5y2jbZp5lBssSzi1/W5VrNU8raLZcZuQsC8DePMuCCZTV+nyxfBZMs60Tj8c6AgydeO8aLKuwiCCuLO94Hyv6UWRCfZaZzvLvY0KbRzas9IeFracs3MZzQQHR0fx4TSqwfPtkfZbbR99s/+kf/rfb7/3RD9sHJwPLpr/ayFrcrfIsOyxS4PSmtfbR0037zccb7bP8/IUfaZ+c7tub02073dyhRFXymLqSPDhg8WLuoaxeFExWBNvqwDFTGSkoFfhSBSXN0UA0gG2f86MCLgwDNuvT+WRgWevFmLdWfgKABljmnGobpwfLNl48f+NAETIt3yEXWe59+yhgeWsntYFh8Sp7sS+5B+2nPI9aPccKoqUvtIWLw0tsudaWk4286cw8AZatxdbLfnbAzofrFBIGsumZu8JYai5GAbFNCer1sT7fqlNUbRPUCsCfRygfjEEDT+yKOeTVOqJQZ6YX97hnGX93BZ5ofqKolsKaPGqjMzgCIbgewqs6XyuwzAp9prEjVDU01OwMH3OwXPGPS/fxyHxn1yitsUcoXZwNDjMhAz4VxYFmD34PYFmFC/gqK3kpFLsCy/C2IGQ3j5PzopXuCu9QVg4yAOT17ngDWp0lsFydW/ZKgoaYbo6sf5ezD7rlFkfCjvzvGVg24WG8iwE+AwNV4LKRwfPkWKkYgeXd5xz2DNBHXmVUvUa+suXnWvSSzgthsBOwXOVEdvwwvXcURFMZcGPeY6dHXWuVoc/tJBFazyf1PCEUHrJd+X86F2wwhQal7zIoyJd1lhIooL5pKhTFekYuwMRnKwONjkYzDxx4pXVPL/QuV2DrEv53DW8dy8njOkjeE6PFubpegYzQ0xYvzfolAyF8Lp/B2Mjf7/Yx7c8165enuuOrg3dhXgLaCz6gR6fvc7yig52+7TfE+18IlqXAl4Vhm9HJfjf+ArAcPZbvbtqD5CaL5zg8y1bRWoGvt23rwbL0a2awbGHTVhBsBJbhlbaiYBtvRRj2tkoAy3INOzSOgmUjDTsDI1odfTcDy8doLMzVw20/Ns7+9nzf7uwO9O+Kzrd12XuW29s3CpZvP/l2+5P/wR9s//rv+mJ79fzcPry/q8OwpRMlgmFDAThbga/Hm5v2vcfWvvcsYPlvtrcffKV9en5or5/FK3A/BMurQxPCfReEa3dWAnu28CMBz2Ptx+37bgUTJMC8O9zZiy5EqmDZACfCpTXc2b2zrsOk9lUAxlat2p69vfsGVB2g+/cIoRaBb2DZC4ltupIDYZP3ktcM2Y8xrVq25S0/nSx0HJ5lA8umcFk4S98LkA0Juc/xoT2ni1Q50ZPsHyaAmvcuKzD6Pcs6B7kZLI/EYSgbeDw8Q/A0kDGlBMsDzzIzp9maXAqUd2PNwDKUOFdKqxYwncfl0vXVRiMAACAASURBVM3D2idvBt5d323iWd6M0dvuXLMewa7zIeL3WYRhX8Nvrliu+S2snMe75EoB4yGyUhOK/2qiLwDL+ozsVXDQlJUxKAw5pE5rRBqa2eUs69STt4DBtH7vqThZ2cyKQylPiN+EwQnM6EiRNF+7EX9ZgWVWiMAGdR4TsMzFrHR5EJmVeRcbLHwdbb3ovF0Qhj2Sr3yOAYBzNWwByexZvgQsr5QtBR56gDdDgXrivb+2gGJZZ/UKoXOFyj4Lw0ZBsDgvWHv2LMNDVFT/t8cmAU7rDLofgWUYD3BM45xko2wCTPFM+jzEKCmSU56K4m4zsIw0BZ/g7lytXEML/lOuy0FF2IbWFVxxufi+e552/1i/QAVC4jwMnlyBTMgZBstH9YMZEDr88nShjMeFF0djzN5D38frDlT8diWD5J6jOcu0gc7GvMI/wLKCduczThFSDVs8gupZbk3/f5A8ZQ3Dbu2VgN1mXe0MKHvrKPEae2soIQ+AZfUua5Fc88jq5xqGbZ5mWwrvr4zCXh1YNrtuLrthKtpLwLKtzjVgGWHY+d4V393oZX7+jo9TU2AGyZfSes9/4evfwrBPrz9rX7w7tbtPf7P9xL/3B9rv//GvtFfPUg371rzJjn/095PnLFdgWQ7T481t++7bU/ve6bb9xZ/6W+31w5faZ+1V++Tx3NrdgwrfZ/dE4kVWhyRe+IBn+ejizMAymBSPZXMEgfUKO+YPpra/DwXBRFmEd1qqVptnWfWdAMvIWe5bMcmYFirpLD9c/sZAbM56BKJN1NYSyrzSUtVa840d4FpBMgHAFoZtIdf2/0lyln1e8l5S5EvmK3nWMgKDZXmsAX0L7d5+qACZFsnZ5xtfvF/K2LAI/KRtXfQ3ys1lxhDKOgEMBsuxwIuJdUoFV9SGItHtU2oFxWOT8F0ximvAYfcaXpwGSnl4lr21TFzrnmUVkOxx9gtmYdKzZcuV0PO18LrMvKIZ5DAP4X0ezaMDyyMl6wBYBo/o1ueAInWU3mfX5TBQXJvzWXU9kl4YfSphmEBRpwM5t3yuRvMb7U/skwt69nIxIIaVP85CqpitOaxcZIi+13vdGxm0wNWbvTXV6Jzx50fBcgDYA2A5cmYHERozsNyFL+McAngRWFaF0sGfSimq/Bxr4p9lsLRTYDmEUW/ejBR5DVlJZnmY6aSLDnGvMgA59lYjWzQXsO+XvfMsX+FBw9wQpqhh2NwySkOs3PPi50flrhd4g7dZ3wuGcF/vqMxZgOUwnqY0tOwJthzHvVFeH6ddUvvoNt4Hpp9KEY4UMD1Cvvs58iqlCeyK5lG0R3WOMIdKmc5A/xpeOKK742PNlfWsw3U8QUN3e2dA9dz3AZZxdo/qCJmGVnx5KC+5bWTi3dU9zAdKflqAZegZR1KBIB+yPNG/QdNFUUd9hhpaoxy/GVxv76J+i/RZFpCzeZYNLFs7KSn2BbBsXmKEVuv/XuhLTql8d6+Vsi0MGzSlfZqb9WmW+VgYthvmlK7Ma817JxxQxoG+wTnLl3iWjZca7Vf0GTpEYQiL6/V+y1muzvexM/juwHKFt5jmqrOy0qF7/tuDZSnwdX7zegeWPzg9a4Gvrv/PEbD8dHurraI+Ot+2/+mv/u322f0XFSx/KmD5/pUS7NVgWYVQXY13tQh5I0dgOYdx8XUAo+y/2RQD6ndKD2PFQX8nsCzCS0CmgVILf4ZQhEdWs7QdtGxgeTs8hNNChdLiXWosNyAMAP1Wc5ahCyAUXJ77bO2hPH9Z8pUNMLuADs+ygWXkWWvoo9fGy2AZ6sbmWfaKw1eGYnf7lY27Vf/eI2DZvQvQA1nZWR38HViGp+ZSsMxMHjs4AF2X0vjuHRJYFuuojKkhhuwRUCHiymoClGu7+njlWFnqgIMrl6FoEcA78rxLAOtvd7DMEQtQ2EPQ+cvxmlVgORQNVoQc7K2UsSpaY3VWuu9JkYHiU1U0hXK4C6MW5YOUNp1vAs88rn7PVZ4nk83KXT5voFm0itI5HgzD5jXnPGe8p55DDtGleebiLbHf7xEss1KaAdMMDPB7VvwqwHKRbx6h9AVYRhGwqJDN6zMAl6Otzrz7rPzPD48KPgfMMGpEWLvkK28tAnUcNwJ7LlYHtFGMkpuSmaroew3eSvOHooz/ea6mqm5h0FnBzWC5BJYptSGMKT4YRxTJR13YL9LKkkLP6zwDyzreEYZ+wRm9iPds2tXwNgZ7wYP8arTTPPLMDFZDfxncPHou9EfMZcSfd7xq4P1f5Yzn6QGQBD1OXh5zZRru+IGHYcMQxu8043/8SDayyudVMa9RgS+tgRBgWUM82+3tXXirBSzL2RePsvZZds9yBZYjBxmg+RBYlgJi0v7VehurN9rBsq2ZF/tnflCAZeRAXw+WtxXN9FTx9h4sm8b/WwWWk+1/R40rsLxyhllrLnaKblhLwLKEYUuBr82z/KX2oUBb2ScxVMPQegQsw7P82d1t++/+l7/Zbr70O9tvfvas1bAfxVvpys4ORCawMRR0gzDs6pBXY+yUzQXz0gNJecc3N7KYvWdZ+h8bsxrlNO89yxY9hzBs74DWhWFzKyYzENg/3cotjNvzi+2wmadYK1kj18r7H4uAFuB80lAWy09GBJ/kHKvX+VnaSJ2sVZRqS1Lgy0C8Vbw+9YYOjIWCX+5Z3gh6K37GTH8mbMCcse5sEe3yvRIH3YWUjUB5XNjFsUdk1kqWd0IJyg49K5iIL0K8tytWMe2FRxkGkh1dpzC3+J4Ur9H6Ku178Z9u+ZQQLBRxs87uPRwvBesqqNmj75Po1tyLKJles8+nlHVhCzQUVpl3VvSqdejAsj9jd90Bz3KnxLL3/T17l9mrrGeFJh/ex+IzzJfbdoxobHY+V2B5SSPkneTqpRBQI8+yWca3MD6XaFtFUHQ6oKJQobD6nnRK1PQlKVSWwmbDwOP3yrvmAl+LYe1r5hc0Fngej7GLsmC+UYBlHSPA3d6zrOtchJPjmTAu8H5wQSmEQa6MKgEOsrGNDBd4FsKwde6gj+xZLgp+VQrbjP7iO6wh+ItHPElLqOfHx61gmhGj8SwH0eiFGnvla625z+6hBu9CyLbiW+gRDpZ5niHjTqd2Jwp7Donne6mjRwmGwVMLsKSyyBlGJaeq56KNl+oTXg+Gx2D5HGsyMQK8BCwveUuxbvvzWHu2qrEzfR0FywwWGUDa0V+p+3MO8hKwvIrsmj05wPJEQco0XdHnpTnLeU68eioT0ny4LRRkRvA2jTo6UQsu0Rm86LB4j+/uzLNchGHvPcsIw3YPs1fDRispGUP+QbHUsGsJ276xAlvyt37vMhzgW7xcTD9Wz5A0au+ymGnsSM6yxpSqQHFX1syLXH1njO29gOWVPLEnd9CrJNfZOPpdbqOZRoFn2T42z3LoSZKi8/hWc5bvP/uOhmH/vh/7khb4Qhh2sL6jYPn7T6193Fr7C3/5b7XTF35E+yw/tvsAy1DYGDDPWcT27aWBvDuLG4EYVk5Gwr2/XxZuD5atpZMo9n1xMYzfGQbcswywDI9szllWxgorhVatBnDw8Gj3RGxtqTwZnShK2z0p0DVBJx59CcMOr7HrAPAsa79l9SJbKDbAsoZna8i4F/mKEE7J4ZHv0Le5D8PeWmBtxoKj+8zXASBZT6vip/Asd6Gqo4eivy6F3c3mtxOoKZRb7o0clQosy/xTGFe2hK0UgtX31fw7hfsIWCZvHM+Pla1r9tF4LRZmGwHyjveMjR87pYVAdAbLbGwZkIpPIzZof9mFYJn5yBGmf/XaEdDBM18Klnnuh+a1iAxZ0ueVYNlklxlb4W2GMhRKE0Lt9CB6KCus9ClXefWupTxIfOJasIyx2bhRPa9Kd+j4xUGwHHsMg/QELFcVyXmtdsYMNiYQkJ+B5S4SQHmN720wAu8pm7zPKACWjR5Hz5zyLxVrXQ/JaEco6/389NRVF4cjSu9NraPCmGcCcuvFTWHYSrYqzI3fiAzOsg0yA7wrjDx0IebOgOddgeVNt7AHdjTmRgt7BXuH3wqwvOQrvlZrWjgOlnktjNccD8POchNj/SCA5Uu9y3kdRryzMgDtjCmJflZ8OH8fz6hCrvVsCyA2o38Nlp/bjXsPFQg5WJZbxKuIsOfes2x5zFLsS0xZ4hHecpbHYBkVslUcJbAscxOwjEBffM8FvuSarfg/AK7Z764Fy9w6anfWU4TL7nuA7PfkWV6d3SNgeRXZwlE+oK0Aw877wjCkZGTB1cqbPQwbYPmP/6F/s/2+H/ty5CxfHIYtnuWPnqXAV2t/8af+joZhf/R0296e79qThFB7gZZj4HR/lC4Fy6Eo+AtzNVGeA37nUCYGubaA4m0Ti5IAZgeIHsooQDlX4sazK7AsB7XPWTYQC6HIbaGwmTZH8wzL7wDDW+1eKAFb9WyAZbleBPVb2XD1TJv8FqD79PxE7aNu2vOzV7Zmz7Jali1vGXnWUF4UjLvBAJH75kW83LPMB5SBj64LvJ87DtoXNtL7uL3HmLubxf9ALvVQWKvHeAOBAeySUSZ7SbPCxH/nZ/X7v1docO9ojp1SPgLL7PkuwHKclZXrfSX92LLu61atWX5MtMzxnL98riGQAoiMQtl9fnrdyMp/BVhevfa7+p4BlNJ58nzq+aGHcSSNnqHkWeJ1XM0R52p23VKp5TBQ8vjGmEVIKhd40j68Hq8WQk03f8tv1aPnucp6DbzNhzxPNpNSPr0DsNwplOQmCc8jAdpqnV8KlmdeZX0en5uiJ+8MLGfeXfKllINueYPb3iEWEQW+MCcYRFQZnvCglcIVfZt1k41vm7PFNwM9lV0mxHlDmoLnJgX/gCB1MG3h2D6uG7ecoEq6Yk9G5l0ZcMErB7K5BizvKsFzTjt4IhU+4jQIPLfiId1evwfP8oyvrPa8P0c1WK74YHfWfsDBcj5ree76fq4eTsEyR5fZouyqn4/WuwLLmYfp6qdq7iu5w98TyzQwfJFnWfjMqd2qh9m9hqrLm9QEWDbPsgNkLfBlABk5y/cKfL0VFIVhm8fY8pSRswx2qsBXPpfwFQeb0V4qeib3YdgKoK1Zrhn4Iuf4OrDsVrsXeJYdsA/yno+dw/H5Y/kxogne/yN0E7qlbwSnUOH+CiyDJrJnmXOWDSxLga9H9Syru/LSAl8fn1r71pvW/tJf/7n2vedXWg37zflWq2FLi6QqkjorJ5VlDlu1WqR8L4+dwxXycwGWDYjCY7wV5bq7e4hwz+fnJ50KLMM55yyDcSuwYYQOz3Iu8KX3+Pcmu+zZBrjNuovP9znMdujFeC3fPT09uXd6C9tWz7ITDsKxJTxbwrC1ZZT2YRawLG0KUPDLPM5SCVtBt6yLF0eQJ2q+tfRi1jAttB3y4lAeEg6DwSV7x8QcRVagTLIXI4HdDJazbqV0hHESWMZ66z3hBI2SYvvpQzlykBIKTzrV7Cnl98oDyl5XuWej9eODngV+l+voD0IP1k4AZeCYQnD4GddYpXeLFt5lVyxh0SMDw+Zksr6m+DFW6x6OEdiF+CsAcyh8+Z1JwUOozkgnXwLCCZG/5F4Z9o4K6FVgGZ8FjdGaAizPlOxq6iOAt7q2XAYHS0pTdAGsxvgcQDgEqINfgGUGzADHUMQirzVXzJ7sSyVv+DwxT5nlLK/4W7X/nffS6bAy6sZagL4PeJYBjgHuGBgOadE9vfqYfIZCsdtOR1aSR+Mq0HZgHIYOfhaKscHQIWGKxIsQos3KdpbfnIqBPeX5cBgwrzt+j57VCGXn8+O5zDJllUcwPBJg5nFwFsNwm/hVyBpqMZmVO+a9KvvJ+57poQIruzVIbdNQCTxyrmWO4mHzmhU5Z1nPRGFw28mT7KF2ulmFYYf8hCEt8/gE5o4p6CQ/NPpvdUq37zu+cIVnOZ+FS5X9aqazdwZNlbw5R3DUDLxenEInyBfmd63meRQsV7Sc+RGDZcgN05+Nb2UZc3snjqbndnsvLWzdp6v6qvkEzbsrucSt3Uv16rvb9irAcmuvHu7b7fPJqmNH6ygD2fAiowAXwrB7sCyFwvQEeYEv8RxbVWz7sVZRCNOW+Yu8t2J8hh3s3uvB8ioMGzPJfEh5zcSznO8b7t+iGn3Fsy8548g5Hj2/lL+J12y6hxtUUOhWalu8faMFvrYwbPMsS+soCeEHuD1UDfttu2mfnG/aNz5r7a/8n3+3/ebb2/a6faBg+fnmTgs8zBjGUNAG0+yV5xkzYUEKsIGFqDYFY2l+rreL6EGKhW3c3UkwhgFE+YlCSSlMmO+NufhBkb9z66gIc3Isx3IiADJAc8xxy2U2kOXeXOl04e2esIGafyxjeyiw7INWw5Y8ZQ3VNrAsYdgChhGSrWHW53N71ErYXqBNY/lvzaMjhcQkdDvyaUOiU661mzoW0qI6GACQOWeZeMzeSwiLeZHmwGAZngAGs6iUqqwpQNSEbsnjhMqqO6YDdlj06q6EDitSmEdWJJSBpYNeARvWDTJY7s5bYUXeze0CRWOqkgCsEj3AkAXFXgWY54zEGhjXjp+dMsLtuwZgOe5h0M6T9Tm9q1fthl4A/OmaLcAyV/EN+klgueoxXPHcER+uQoNXc+7ePxUH6gAzK+E5JAzeYc0Dc2WB8lpnnuVrPRksP/SZRau6ML4eqIbd8RNaFAZtwTcSnyzP/oVgWZfXDYv53bo9nIBl9fgWfOcIDXBuMjzKXMFWVQ3sr+co43m6dqTsj/gewPLIIJTBWoBbXxv1NKNauGr2m2FOw7DpOs1T5jBrnG1v0Yf9xj2y5qhCnZU51Qc8J7hSVFWXIKDKRgSsfaUgrsCyFvhCxBbmL6DBQ1UVLLtcwF7svHmJz47klMrxBVMd8R1i+J0B5xJF2vZDdKS6InA1714siCdz/gKVfsnjvguwzOfvyLkL+tgCDy+5bbs2FdIrwXCSb7tzuPAsD+XOhjq7NAGWZ3ZcC7Ds9DsCy/AeIsrj/k4qVbf2cNuD5Qdp/XSSQk6m828VsY+AZfc6S840FfhC6yikcqIatnmoxauN1lImgDzo76ow7M3Ws1Fh5jX5DPD+HQHLI8LaxjF3x6U/R8/5kbo1LIf5/ffn3zEOJus5y2gdZZ7lL2mfZXiWAy4cyVlmsPxTP/v32zc+O7c3Nx+0t+1ew7ANbo1/RoclXuQC1xYrBLwQYGgqgFIRIZWFyau8XWfC3MKwNyAVLXgILGdlBH+z19DAsodUe06QWcM2T7KtFLVg8ueK1xieY4B7Abl28D14w901JojNI6wFvoLfb8W+3j5LPjLmY5kNGqatn1sOs4Bl9SKjjZbne+h7uILhkDgQzW6NFwn2nSU3tbGoqsXqq1ABlaCspBQGGMZRTd5Ntd0lrw4+i95+haEHz1dwAkWKQXYB1g/RfwKu+VyMmIfOgwFofpgD+5myvGJMFxzB2UG377jYEYfOK5i2tgqmI3uoph2H8mfVOsVJpe9zWoHX9wSWl4rgAQnCHkdnQsHDqn2P8HUo/YO1m4Inmte7BsvYE/0/gWXdaq5k7eHX8BpwXvIILOvUcwXgA+vM/H2TPR7pk9ZDz8sPGFg2vrTxAn0H94CyYZCXIkvmTlFCyGPyMF1C0wGWcyg+VTPnkHsFzqSgawKRh2FnOVHJ9+7dnP53YHljCls4tnuV2bCg41NodkQ6sZxBhBN5pUO/wP3Oz0BfrItwGtfm3bC30HHeAVjeGY7IqBzRVu5hk+dqjvUCLGOdMzDP9LMCy4doKbRRo+KVrNrTgCnrlUFixRZUL/sBA8sjo1D1LpHvfokVmD359O6j9VvuIYVOHwHbmbY4LEB1ApIZHVjWKBYJpnaDl4RBDzzLDJZVXIhnOYFlAdAAy9paKlpHGWiGZxlAuC/wJX2VLQxbWkfJvM2DLUDYPMtI49w8y+6xfsdg+WWeZWOWVTXs1dn5PMCy0sPEWJP50462nM9uvHcPluFZlmrYL8pZFkEkraMkZ/mbr1v733/2H+j/n5zu2/PtKy3wBWHFL7U8YP5WBgSOnXQGwfw7W54ZyFXC10Amh2MbWM6MwjapJxdWPvn9WCDCY2t5yJb3K0AXBm27z97X5rr1M0aYNTzO4kWWKtZyv4B5hxie24ww6bP1WQ7QpzBEvcKP0WvZwrDZs4yK2AKWxdhhHnBxEYkyY6HhaHtlq+DFMGLeW36opmxc+INDUIFlfdqgdRTALgCtzDXsWheAZSgquu9cjRSKFhiy/J/6ml4s0EdFzHjNksKaFQLOUd4t9QQsX6J4XLiFcXkcX/LCOIF3ud/6mc/VBMgGli1/Z/up6GMkzKPAysirTHt6jNMcW4mjPG61BzlnGWsXyjwrNFAmuRrvbxOwrByGPRkUoivfKR+nIl4AYmitg791PRO95B0brXk2IGTPsnwfkQ/vGSxDBnQAZOJZHoHlVRg22PMQTFAYNeZUza08FalSuYmKrWBbBoMqaz0cWNmBF+7Jxg/eJ9AM007IeY2q8urWPsGQDWxI4BBsNqgTGNYxwyPrCnkCyxDkYahwAyAfQVbgdLwU5s4KIFcSxtplvSXzxW588rp1con4Q4znueRhFPB2grrXAx6CNcd653MlZ3bkWT7EH1nJmsjAiva28T8fsIw57N7rkhjwiWi5BqxWbceOSS+7quM9g/Wf7WPonUUtBOYl1ZyCjnFusY6pFaFNNC7aqtm/Y7Csla3Du+zFujxqCjnLWzVsActWDdv6LFu4tzkCxIutmqrq6gyWkbOMz17iWTb9CdrvuvVTRV/QwBgsZ7qY0ZONeZ1nefWcCghX9LqT6SlaQjFmfIY6VQ7CJbLW+yxvYdhfaR+cnqIadp+zfH46t7MlyHdKuRS4umnt7c1t++TU2rfftPZTP/sPFSx//HzXnu8+MLBMnuU88dXBPQqWM1CtrA0QQviOGT3mweHYCHFmQY2wDROcPTPJYD3eDT1Cu6rUHpKtB8ZO+3a/AVoF7hIK/fTU9V1GjjDAsgLlqODW2knDox0sayj1Sb3GUIo07Pp8bm8frcgXeizr557LDDD81sGyCUsH8ZueQNtXg2V9k4VneUQDMFxUCUddAasChIUnxQcPa6Nx6J1nOodhK925YseKQgalumfi3WcglpSfTIs74VJ5OrEo7sGColQxEDsjLtyqxaT8bqbRFTMK4b86pAe+1zX0ddfL4fWSeVNrLAYnej5F2dK8/+NgOb/XFCwnQ84POliGgtEp4/qhbQKMDLoGqDvkIjO/2yFefOXZZZKAZ6tT8nEuexRRgmUGwWG4JK9nBZZXYdgVWK7WQ9fQQ2Wx9hVYnnnf9czRe+qzEV1BZ78aA4J8474eDePgLngJjYdxgoddEFmS10X+jgJZg/SPkeFB5S219wqFhCpeZ7AsuYXc7132Vkmb8t6DL/HaFTxX1x1gWdafi7XBOk3rpkZdWldd20vAMvgar3fy7G9s3etUeLeEERB6J2AZxMNrVJ1rGIbJCKS1WTJYJk9vpUPx2f/BAcubrlbReEVTYKsrzzLkTaW8s9w+ICanl1wKlsF3RufzyHwMcG0/G6jYPpuBZblK+Yf+u0y6ZnkR60vFwmJuV4BlmZsW+JI84Vsp6GVh2B883HmBr6ae5Vtp7wbPsOYtm1dZPc0JLG/VsDewfOfdcBQ7GIqyllVeuNTu2fKW5SpVd9yqd20Ydg+Wa/pfGUNs9yUVpW+Re5SmPg+wnOm4wn4jPAiZ3oNlA8x6j+csWzVs8Sz/W5Nq2K3dPDtYFg9vWGVV331uzzetvWk37bPzbfvu29b+2t/5R+03Pn1un968am/afXsrgNJzXDOgzUrt6PCmzgvOfxhc9pVMAQh4gbAYmaHJNRzzXoFlG8fCKKSJuYwhQBWKDLeB4GdCWKvA8JfQYlra4tZCnc1LKwqZvb0BepNuUWzMPbnb+lFerXuJA1yjDZQWKjMdWrKs0OoJ0WYCltW7/CTvYXnMUSnbq1+LR/qthH5rPUGgMekTt2GdbQ/jdPc9qlUo1/XMV0wW61fRRRRQyRG6hRKKAxHjEGgzHm60pHgueYlRoRVz5R6rUKZGvaCPMpRhL+nyxWuBkxVtvBPCMg2r2h7i/yx8R99DaTgiXGfXxHNxUV5rKm4XbxmSoh85nzPmJXndq2s74M7KwEtf0u/fMWc/Pgx+rn1UjF0ArRIQJ88zP7dMcyDtKPPQS+Yc+005x7g/DHdcJTVZfBFmzf8rr6Yw7VDk2ZtceCBm8+6UMjZcJT6hNMaaI52nmbGqK9LkE6nG2Y0/osvBufHDHXOEHFSaoNSHGd/dnR1XciuD4WhNd/mtFEat49NeMRCOzzkMH+2LCrAMXlYpfBuLETu/t6pygGySauulrOvhecujMGz5XM8KjHwQpACdJHc0z9mNnGfPcZ6eG/X+esX3dCHWp8pXjrPkdDjk54X3GvfKPZkH8Dgwdsw8y6N3g871opzlMEKPwa7SgQOP3Vn2tZ3Jh6nMmnjVcd7y3u145oUgMc9nRt84A9N3uACjsnzqeMEism3IC2T9tRI19McLJgNeCSMdebqjVZTwFoqeyOBewrCFIZrB1Qp7KVxFBeMIj7YCXwKOpcCXXKXgWXKWPZooPMtSAEwAswNcrXDtPZR7z7J5kMVduHmWjfd0eco+Ds6LdUo08Gx0q7vcGZL1WpJF8jc7fIBpNs/y3FiU8VHwBwfL6AUd4yaeM6PZlWd5pRON9OjM72Y0yLrt9q6Mt7a7t5RbAU5PrT2+aV+8PbX717/Z/ti/8wfav/F7vtZu37xuX3j1oDQgzkYhMMU5HVje3JOt3Zza0825vTn3YPkbApbbq/b6xvosm1xCz+D+9xWgMPDSFzXie5jRyzMAMANoOhhWYvLwruqZABdbLrCBYQBJWUqxQgEs47kYKwMNMLFtuQxww3itod5+yA0oI/a+/x/KoFXE3gp7betpIdWc44w+zLoeAni1arXlGCtQ13+naB1l97by7gAAIABJREFUwLwGy28SWDYmI9W34RGXvbECMDl8XA9BtORJLryU41sR+qVgGc8rBchACZZrudItFCddJKqsG4o/eL7ciJztQRj1irZD2TkShr1pN73CPuAQHVg+WejopWBZh3aP7n73ZuJ5/53uDX+cvS8JiKAojlY53kgrRngxWGYv02WvcvjqTDOHb1xciLXsQDMLTrpfuU5S1ngfVmD5pXPWuTpY1m0kxUfPaSgEts8stENRB9hxoBXGTQrx7UCXPUin7uJnWl8k8/DMP8JpkYwI+Jz5HK+XGvRg6BzoiBwiHUe8OGz5WcGnEEEQoMJuhjFxRysTvjtSygXs5DUaedKzB93OrrWKsoltbcDiNRHmjXSnbAyRdyOwHLxtYvjDWqrcLMBy1LxIBbywHyFfr/Asl2C5YqAskwZgWXUnpCMUZ5lptQLLUEQzDzhsMEF0wIh+YWguAGHQjHusK14ym8cWrQXSsUmM5GoG9Hnso8o1z1P1r0L+kCDaGTreNVjO73zJXr6Ef+s5831nOXLJ8/Uc4fwRX+YzvJpj9zyObnGQCj2ajRY4bkfAsryiFvgSsCy9lakatnqWPVQaIdgClMUzrODZ+yLvW0cJ2JbQa9WuE1jeIsBgNwygrKHafRaRjP2+wDKfCcyhk2HkWZbPczGtI/sIsL/a59H3R/Xo1fj5XJo6Yc5Jfnd7nn9+em6nN5+1L92f2u0n325/4g/9wfb7f/yr7f7xjVbDlv2XkrQGluFZFnVbPgD30NNjYFnCsD873ahn+afFs/zJqX3SHtobB8t2ywaWszIyfclBa1RsUlaaK8DMIBm/j+Yg92tLJK+MLYuG3Fw7LBa2AWE6IpYN2OqbG5AEUPV+zRFeamavALwR/u3MBaFomyGAi5ShB7N5q7HJBvINkAMsS+EuNYjrOz0rWLZ368GyeJ3F662e5efn9iig2y2DCozdE21rjxCSrZE3Pl+BZez7VGDCs0BE4oY2E5ys/KVwwx1dwRrmHmR837WFked5WLUeIPeKzMCynLbqHY4e8qniQgWwOmV2wRkAjqFUV3mvlXKVzwXCWUdgebV3mCbrWhwVkEE05slgOYRhemc8O/YmWb/z3PIe5mdPmTV55vJ1UEhXyiDvX+Zbem9SnmPtSBGtwE/lJQ9whciJMGXZqPj+CFievV9+5xJ4ph6byjP9xs7jQGGiEF4KNs1wawCYQ0kplza+d1AV9Gp6xvBnxr95nTI4ZNphPlc9qPIsx96qcBxPsPMeZF7H95HxJ2gLFZ4TQB6d2RGYUGW3OHu7NSHDR/B2l2HcPgr9sPUaGDy0HEZf3AvGEijtoAnes9HZx/NnYLkrfpZyloMPElgOzzJCtfEdUnEgj7JnuQh5zntQKao6BxiUJgXrmHp4HNZRRgBndLbjHGOPCrDMZ72SdfFZAaSPyI2ZTO1kYQJQQXtJLo/oeyZK3wVYxv4c1Qdm83kXY4zkVDk2GctHz85nkMdXGlyBZfL+V3PLe20s08OCeX5kVMLZEbAs2qvxHHP0wMNsrMkiTEZgWVtHaUcKy1c27/IxsCw6jJXZQEi2h21TuhQHRAGbMFi28wzRt0Wf6OdsIPcigh77uxXJ9HzhivbzulY8KIdhV/eM6gpt+gt2Y0bZYyPY/C6Osu2vXJ0VBst7XGh47EZa57593b78cG6n7/1G+1N/+N9tv/dHv9g+PD+2V9pDWyIb4Flu7ebp/KS4+eYsgNk5uCohzwaW262GYX/vsbWf/tl/3MSz/PHpvr25fWhvFU9tYRhZwV0tBEJ+R9dx8SwIOAgJfhYL2nxdFsLwLts4Nn89Y+6dlvsBXDeC6KUJe7YNsNjiKwg9GRiXoaVdg64tPLYOcoMZSJiUw+0RWNb1jfs8pNoVJYDe7FkGWI6wbAfS8rf0YN6DZX9TN7PG2ijD2VqL9GtvB3oUhs1CbSqwOq/wdmXlbenAMw3KghdgG5/lHqpQipQuvG2KVmX1Mx87TfltDAD5XUKhGFjmQykbLAA881MBOvFERQQEXcPCjRlKdTZ3uZYgg4mCPxLGKpyKeURFVoDdZOnjmgd5bFYIV7wEoEbncSCyAePl6tLVHLIwWimD3Vonr2CMj/VwGtTPKfS35D0DUB8eXBawzsc6oVIUzlu9y1Bx7VlG5xHakSwV7uoEVwLLCMPWoVNF5dJr6XOYHL8d2fD7Ms105zrxllEYNhS7YRjrAiznMxPAmoBwTIX33oECe67ze1X0UykYouzm/ep4IDz4RX4j9knFKGuGORRbDfRWSFP+7TxaoA8Yf9I5GAGhAMt0djTkmsKwkarC/wdfTgW8wpAqF1A4fLSYQo47aP/x6VDXlEpRxf5sKVC26h3PhncEdE4eavBG3udyfwe8XPcBYB3GKqL7kG1Fa8RujgvGnMHWjt8sQqnzO/FZ4zWoaGRkLMCUj4Jl3pdO1xidiZWwmny/AgGjW/O84h1p/+P84bOiVkh1XymLHCpEzrIt0i5KJXhaFZ1AUaXM89GtBLwC/AVGuZgPgeUIv6Y+y/q+AoYlZ3ngWX4QkKx5zV6wSwCz/64gWnmT9WiWf/CkVmBZC3tFUS8HwhRibUXA9p7lLSQbzqk1WDZmEUFWHe/INFThI1sbWdlThI13MtD3cgaW7TlxikrSvJaed7xwERq+fzhC27cCzps+aYYVgOWvvGrt7bd/tf2Xf/w/bL/nKx+2H749tQfZc0mx1YJQ7ll+Oj9KHFSA5c1r8aT5sI8Eln/m//on7Tc+eWofPd+2NzcP7RGVnqnEd1bKp8rYwLMcgoSKr2TFPyvSzNyrMG09eK5kqFfWPbXSZxlgGdfgezBbFnYMGOPdzubWfxJP7bO1gJLDa7kMYrHyfAp4hBGa64oDh2GjZVPIfwfL8iwNp45/JmbFQ4z+yeZVlpBrC8O2/OmzVtVGPnUPlk/mWU7akuJ/8iwzIYaAcuK1plb1z0oR3wtOG6cCyvoFeY/1zwIUZbBcjoUKeZwT44qt0lFqU1UV7MHz9f9LtHVaqghjn3nHJoJVjUm7vZv3nMxrvpr7ag9DcCWglpW5TuACMHu9g+oVjz43lLH0/JnQ5+dVYLl6dlY0cE14ydNLMJ9g2o3LXELmPCEj8+1lODRK0iMyqXWe+eTl4uJVFZ3kZ+32wRXZmcDLynAZ2s9htlQNWa4VzqRvy3mrqUhU9lZC0WdeMTomIzqK/RucvU75nJxP3efB+a/CsPM8s4EpDD0plUBlkc8D1yg9EK3MzkwJJlCgJ01qyM8pkiEYNUd8sOefUzzcK9QBatjlHVjz/CreUQFOlYkAeia0bFpyDgBsqZd2tx/J26xjIepIBoGlOfoWu/wJ41dr56cJWMZ1qThZ3n+td5KiZiLNgAm8COXW/U5ndAcuB4YHWyg3XCSwzLpUx7cTmGcZeDUPT+tk09oosDQA+NdMJ5m+j8gP8w14znv9Aj0aGTCZ1XyHvGn0xTv4nPcQemyVk3pE/le8A3ufC3ztaIf2d0dLma+yPpAMawHEuXuJXH9z6nKWs2fZgPAGluFlFo+whGELWBZwLP+UFSWwDIB8FCyb2wyhv+5M8ndhsLytqa1kBrS5pSQqbXdrOADL1RmqzpGxaAPL/MP7zY5D1oE2fjwHy3ku+e/ROV2B7IpH9W/hskCNJ5mfeO2o5ycNwxaw/OZb/6r92Z/8o+13/fB9+9J9U7Dc5yy3dvN4fnuWAug35zuqbCwKzLNVwz7ftNftTj3LApZ//ePH9v2n2/b21sCyynQHHfziO2WxYACznGXcz54IDMFjV0wyf8+bzEBYAe3dXeTTKdkSoAaTGW2wva+BK/Q9FrBsnmXzKEf4xe1deIjDWkOeZRXWKNwVCpCFYSNnWYt0eTVsrHW0iKKcZXiWFSA7WEaINsCy3Pd4OjcxlezBsr0PvzcbGzi0UBSQDBgyHYwEuEUWpEp8nKtGig72pgPDuU8yKTK2avajz3DuDgVDaQJgma7pvEiFNyeTcVjnrxBwunYHgPIoh3AdIrMxCezJESWCz9mR1+qABd0QnyeBmRXjIX0sHo7xR54/7P1smCNgmeeX1w+CkZ+Rr6nWfqTc7cYvLPLDZxVgGWe49PoPFuaoAKvm6uxqGxlKvue26nsjtNI9y6vwa6QLQLlfCdIVzTLdVMDwXZ0RRKTMbGmlEQPnRcCwhxIGH3N+EXys6kmfDC4XKbs8flpIlQH+Mvo7vucw4pSTHPdQPnPwF/JIb8pXX/cE11bvoDKTF1fBo/N9ArswLrBxktdP5JnyUoomCoMpALQbU1lYnhwsz2goK8GdDsPry4A5yTWm/9HZH63P9CwUYHnE60Y05GK1e8wl5yd7HvNzRmcdHvk4y4s0nWodMliGjhPXktd7xVNm6zO7dyL+V49cbK1RJfRZmR900VyTZzRQJ9ezQcedBJxGU9LOAixvzjnkmJrxEXKC+U2uuH0jfZYPgGUByBL/KjnL+D0KfHnxLFSwtvxk77XsnuXIWdb6HNaXWNZS/uQwbCv4tYFluXYr9mWgDZ7ljV7sBGU+kcGyjCs9nDuWQfnOkPN5L0f8R6/X5/Z9lnkc2f9c7BhnBPS08iz3LO4yr9KKF03PFYouu2MmirBpJJ8UcT610+PbAMuvv/kr7c/9qZ8IsCxh2LbalLMcYLk5WNbTuwfL338SsPwLCpa/93ijYPnp9s7yYhHOSsWMGLAOX+pAzjIL0U7QUM5KviY/G99nIIym9Ap5SSkdzX0DtA4kUVhJC2lawS0Jw9b71bN8p1O251s4NcbwLyJfGJ+bvLbxTfbb8VPCDVC+5dFKr2T1IosF3D3LAMtiZROi4HxmAcviAReP9AaWvWK0r0G2Ju0ENIf2LNrPTAVnAsPdwSKlLY6YK0MxpheX6yW1/cVAucv7pHAOq2QeD7L7IL1QwMyV1Qrw2El5mWf5ErAscwCdgkZnDKOi6dn1u30+GM489ESltQXNjxj70bnZ2di8SLjvUuCj55K0ldGajtZR719MeqeADYBM9ezq3ul+07vIvNiYMjK4rNasUpgyneg8ixDS3X7ncFt4NilMW8di74FWW908z+EN80lgDy9S0PsXuITsdtfOnptzkqsHdeubgDD4kZ57v1l/h4zwSq48xmg+JZiCsSJPjDV4BgwVUDZrkTPdvsBXnBvyLIci7PUqtNuEK8cz3jYCI5bw5D/wFnt0kEZWOMjdAWVjIjsPMtZXa1UQ4FbFyatmI7Xn9PTcdRDZLSP1+BwpfrGx2XPs4fGmSyDksnclsTwIHghDFMnoIYFfAJbBs4fvccUp2tEqrQE/h4dmnsgpPKPrZ9NisMy0F/dcAJaxPvz/kSV5X2AZ82BgLHm5Ssaup6/WrOL93f6nNJqSNpgOE43nNLRQvZydKG+gNBDImaD1dwSW4VkWUGwh1waWJQxXwW3kMvdgWWCPtI4CEJuBZYDLDJYNKPfFL8H3eT1nYHlGe8A+1V5zGDbzD7kWTkVggZi/Yz38vQLLmUeNaG6lZ4zO0ng8a0Ek5Md1rex6cyKenx4jZ1nA8n/zn/1xBctfvDtrgS+LwS7AsoVi37inSxDQSUPkJC/5dbtvBpbFs/zUvv94oznLGSxnhS/nHO9eOIHlvLCjEABbBAOMpRJA1aWZyeOe2JjbW6s2nQ5xvg5/ozDYpoQKt9jCg1HsRcdXr7IxJ/sx1z/PG0IQYdhKoHQNChaoTPfvBDBvf9v10iIqg2W9zi0oEoZttb5uNWe5A8snyZvOYNkAfxbAWPfsWV6CpQGlV2GlYBRB6bjXgXLMwT+PIkL6Ba+2/a6tm/xzeBg0f43DQSvw5UopFKP3BpYJsFWKbu842YPlEQhiBsrnZcR0+PMjyvdG1eMRu/eZWJiPzClfo2NHNfaDc0iXAWhtJDYv5hb8zZWoyqvMj5gpllibFUDY0URWgjnEiOhc5hF8amDQAm3NvM5HFCsuFBfvYyxvM0Jmzw+MTKim7Z5n9jrrEFZFpQPMGZhfQz8+vbJ43yXjzcBynJG0L/msMQAIIGyH1i4tQrKjR7Ab+FZn9iKwPFmATmENAiIQV4Ri67NTuDXYtY73DsCy8nYHt+qVIW+xnlMCzSYY3NimuUrUOopylSNsm6tme2qYrDfA8owHgw9PeYHS+WZwwNp43dBtN3KRo8QLoBgzPxttJfZR5eegInembVa8s653yZnp5tcZY/oiR7MxQx6TAefSOQAsx9pn4/ARsEzXVGdsNafPBSy7voMCtqLHgi6DRxVGlheD5UJWdQCwKo5HCyadFmJ9yNAac76TNJ5nLzJmqY5VGDZ7lqUaNreOyjnLsgwKnh0smxfZ+y6Lt1Gj9gGQrwfL2/r3YDn4RcrnZrAM3GN063xskLrwErAMvIPnWRG0rYaR/H1WD+6Yiq8FwZkuq3M0Om/2TNPlBIPtdSwDzJKzLK2jpBq2gOX/9j//EwqWJWf5QzEsnaVFLxX4gme5B8tis5Mw7Jv2Rnr73j207ypY/sX2699/bB+d7trHT6d2fnjVniVfd5KzPGV4GmbmvdTShSNwshMEg2qeJg/3m9gpFe61BVhlwSbXgalAMMDagtAEtVqo5cErWMsWeIsM9Vp3XisdvZsTg+Uo8JU8yyjwpfORvehyls8KlANAS5i2XuPtpDxnWb3LAM/ag/m5SRi22MXfPtv+8XrZ+3rfyRwGmj2xKKbiG8OK31KRzGGjlJfXKTShPZACCYOJXTgvtFJVk63yr+BpQCiNthHc6DMrCGYU2UITS1ovQGIwgoVXfhRejDWuCnzxHCoFLTOv1R513skiJBie8VXuU6av2N9FmHFpEUX9AVdiZ97d0fsFo01hrJWCiDUN412hII34XJ4/0xAsnszruucf9A7Fsz1sF0YhHSsBrd08J9V89f7kGcj3B3hKVbE5ZM7sdHvvs4Jg8joCOHWAmcJ3wS9h3IQQn8mYqfzB+01ocGS53smh9KCsFI7mgf0OQ57asr2+BjxA5HFmWucc3KvA8iBn2SSV/cS4aY26vSLQHO9d5J3vwBwWpVCEY11S+yJWfOT2yNmnlBmsCwpzcTg8vFl6DqWyNZ1/NawWucr6ejhLiGjD86i+Rea38gx48yo66s46jEWIVvJNYMMQqsKD/1e8Ks+B5THTLAwYOibpUBW/0qkUyvgqDSjfl89ARVur87Ybg/jOco3TzdmzvJKFM15yDVB2zeVa9nX4PvBJljdHeGfWFfJ+5m4Glb4xCrPXsejs8b1R4IvAMvhN9wzpsXxLfZa1/pAXb0Ke8I2EVW9h2ADLnLP8cH+/hUhTzrIAaQFMApYDMHuBLpkHe5YVSHr6O4zoaiP0EOuqGratp1FB5o0iA9SzjugUg3f9nrvXmz/MZwD8Z7d3Gq0kYNLmyPyWxwPWkc8AlpmeRp5l1mkq3rE6a3yesiwIseEOL/AhrJfNzzzKm/pta2cYzkD0g+gfb18HWJac5R//0qv2hZvng2DZS1QDLItn+e2teZb/+s/90/Zr333TPjnft4+fz+359r6dBOwWYBmCNgOMTtiF9rM/97gvMyHeBL2rAMss5POmdEqF13LmOYJotyJgNje5JgCt5hZ7j2gxFuBvn48pkHD3WzjA/8feuz/LtiRnYdXde5/7nLFsMBIKwjgAh/8Ag+wIsCQjwuhlGyIQhgj+RfsHA2GDsYwCgwweSQhkIySBRo/R6DHvufeex96725GPL9dXubJqre597p0RwYm4d+/dvVatWlVZmfnl0zMZ1mBZU+yXsU0mm3ZkzjMby55fg2UU8tKc5gIsx33yPYPly1F7ZYtn2d8y5ncWq0tlWc0WgAHg2zoM9oKLUoY17qz0OdfYV7Hfwx5AryjJPZDZcmFVynugq+MSuOB87BXdxYo9LwwblLE+AU41hdEOCpBGbnDoeDFIVi537ctgMhVDDbDsLzJStro9C/reZ1fPY4ay+AywrNN1rz4DlUoBHfEyjFEt10jpY16T+xpmXhlMYEQcyfos96N+gI6lPdqd8xRLPaKF+LwCkwWwzMJwVe3YAcDKe2ZaRVnciwEzokA07JIKJu2h5dk+YFlnhp4t5X02h617VzwP3k6EETv/U+E/AMycQ1vyqIlhR4fk1i/Ok4PcCs8Qhw0bcUFDNBnCIMzkoOciZu8xHuI0UCraie4rBSqn0egc3IvMYBlgV888DK1PZ42kw9/IW9a/n84q19kjrevrMkL3xL3ZlbEOe8GeGH6dis+wUQmqEY5tyCrkhBctDbPCbUpjb6APmnNv/wgs8/wqZZd54og9zfjj6twUObGzcfnsZh1xts7dd0y/ex42uSav/d7h9knAvaPV14EOumKRRZXzfPcWDYzAcre3yVnQ0VIyVHe6itB5Ass6P9L3LzvBcq6GLZ5lgGUp4iRg2dZG2kxJ6LWBYwHL5mn+zoFl7InK9Vw9PBX4yucNNFmdD+NfQn0aV9pF6DItc3RvNu5jzSpP1UguZn10RNkVr2dexu9WPUucfXZ9H+JuOpZ1+RGwLJ7lD09P6ln+qR/9YQXL77XH9o4QjUYRicHEc9FXnuUElh/aob28nNrHFwHLv9Z+66uftJeHF+3js1XKvkjhqsSQefLwzlaLomFTk6w/HHImgpXSPfEsg6GPmCcD0QwE5O9sOWVl1q4/tMuT5DZZdW2V0dHuwcDy8v729zJ/FEi5tCd196O/8pL/7HYpr2Tt1a2fUBHbmk6hn7JWyd4Ay+qVlgra8Cxfju2xHR0sL9YlIbRScQ8JtbB49m7kfdpUZq8Ey6GgZG/XyAMHoGyEsCgO8MBVXmFq24Jwvqnw3fAsMw3ncfbkNFbnJsCieEauBMvLFt4upnlfpTmaLi+HEtKkV+fVvysV+wHnZAYLJqn0+VywTMJnNE9m0HGNA5DFoTbzbfcvxecqKy8Vv+qMPCttpvf4IDc/ciqTMYVnubX+W8IuT6UDRsoI7ApW9vXv1A4HIaC6x5S7jLxlfN6B56IyMOaThXEGrN0+gxZ9rnvA7WoLNrz/W2Mqf6Cj2Hl0U0RMGe7LPI48wR2tGmPuvIP6HuhxXdBVeRQrw3QKDYbxw8YnAE1FwOJ1PTe9Ankjvpd5qL6nKpIOZL3gJMCuToOKfsUZ8CrXCpa5lggZV83zvOSI670uHyCLYPDNfB7nnN+t4iWdUkgRGB5IGMaGW8HygKXax5BdybOcz34GyyF/CsBe8YVqDiv+MgDLI/mJMbsCUKNoscEisGd5uk47vqzAMr/jiA/cLoV3TAr8rcid3zW3xNtW73CUAlvonDqQgc8Ay10XhGR0M1myz7M8A8sCkcOzrF5lCbW2sGuplo08ZuvFvLR+krXYyll+G55l7DJXw459cK90ln12tBfe+xywrOtMRlwZC+m1Nq5xqj1nnOlnCxuMwDLmU523XjZQxyOqRm7jWg0pLe2cwPL3fXivnuUpWLaK2Ch4s4RhPx6O7aPHQ3t1PLSf+X/+TfuNP/iovTy+015eDlopuwLLvMBTpWyHZ5k3PhgkHeLwYvBnGwpMzIm8trwJ+J1zritlWuU0eZaRs+wylXKUbeYmzwFKF7CssBdgWVNsrVgYwLIAXAsV9z7LCphvA8viWUaf5Udpd3WBsQMJ8ctceB+7w0DrO2odhfWahmrtAMu6/27B1zGztwuKUnVaUzVZHYsqcEMB6Uw2CK/LSlIK6w+l3AHAftG1XClziVDqQtDnMaE4gGEhb7HLc0zjjBgUK3N75l7RfwfUB6F8I6aY+cKMkTIAApN8LliOEPciV6viM6OzMGodNVrTZ4HlQZRBeMbpPNn6eJgpCpHR/QYy6lSV6l23QB/4dPaEBZhZJPpiH2WvJIVb67Oo0Jf+TWHcXCQqe+erMzOl74Gxi2ludv+W0N9ztgA+ctqFyh9fUOxxBsyz851lWrWH3Oe3A+pp4t29FF3QeeU575YjEDjMGp9zEbeiZsho3fK+dOvPKQdo+eTCWCNgoPRBDsv6avstl88eIab8lEKyI1wUIdoQ5vpzbO4fARLmfZqTHx55nwfUz2RMuCUMe0Z/8mzd/0F03nJkFyDU8d8d3slc82B0XvQM+AMrmh6CzWToytfNzufbAssjMJLXvnqHTxssZ6Az4mvl3Ao9utsboU9t37QYxkZ6Ymc4w0USDkuONvBB1cec53cVsLnq/k6wbMW7xq2j5PRZJWzzHrNn+cW9hGebLU5AtPZfHoRhoy2ULIUCW/3v+WHY4A0O8XqD5wAs8x7hvAaP4Q1S7+u6Gna+lvVOvt2eMwbLrEdccy7z/LPBLM+n0g+fvCsRuLPtr+Siy15bqP5RnIIpDBtgeVrg63BxsKyrIQvw1J4OrT0dTu2bb87t4f7U/uE/+zft1//g2+3N6b32ydnAsuQ1I+e1Ysx7wXK1IJXShmfEuEnh26u8qDLpYBnPYcYiv+cCZfwu9ruYGJacZS7whTxiAGTI10VZlrZQbj/2dzAFdwyWrQdza+cJWDbvslfIBrj28G0N0U5g+amdvEYZe5b730uB64z0JIRHTJUJF+863JMCLOtBhQRhZs3VSdla+Ryw7GE+se8EptUTncBspTwgmmCmlAwVPx8/22QrwcUgH/Q6C8OuGE7HJ7mafKGk5Dnnc1ztaX7mbE2mSszE2NUpazd6lrcK8mQeM2P6+33KrggXVfyrUNJq7YaeRaZbKBoUhq3COwNlhKJe+wJpYswzIWTj+OoHdAMBqFCOoaijzzJVR46zlfOW/R2VFlAgrHvMEsGzJQ90rgksjADoTL7dcv5X/ITb9VFkUwbRHR1wWOKGwbgEy9l7NHkRBjR6JrKSzH9jr1nBHQBl0E117nbzEBWMRnk6T0lB8OKO8AhnsNyoLZRc04VhO9jGvaGXwlirCzCLi+sNUZmmTP9o7ej0G3LTXxh+hAAOoNMrw7Bn66etE0fRBenGirdvnS3mm3vOB+irOn8V7QYNDgzEW/P7LMDzU1+NAAAgAElEQVRy1mtXoGHPwjzjmgyW43ykArn5DM7OYtAqg2UbYJlpluEpckDXZVLgC2AZ9M8G0niHHZ7lLbAskSMClq2itYFleQvxIo/Aci7wJXPlnOUKLAOsAWwv620YgEGtHnXPWcZ1FVjWOiDeIon3rzqreXy9nlpHbfFZ3L8eexssV2c3n81S52V6ogkyWGZ9kOWppJE+Pj46MF5CsRksS4EvgGXps4wwbM1ZvpPuUIKDqMDX40WykgUoH9sxzMRzsPz69F57eQVYXgDi8sbKGHeEYY82kcEyM+UtBsnjaR9iWJWTEjsCyz1gXgp8uexUS63wCfHeAtxy+PVyv9tkxLoRnmStJxB/W0SYGSNEodZQa/lPQr/9Hu2j7K2jvLDnCizLOHKNXidmEKmILbnL8rml+Xdh15sg1xcRnsVK394Drqqc5SB4KnRmjEKMBF50TL1iYVLuixAtXL6rgp3HZWYM+sH76Nyd2Y+YOis3e4pbdXRHHo5pmC1AAa0F56RuFfhi5hHvSJ7U89PTqpr8UCmh9diS3aMxVtE6ezybvNcEksywhMoA4xmtmPIVpny+Nys9WM+ZZ3l0j3qtoPT2hFG/SFIq+LwZrfZ5+/BCCmBArhPmGd+5sg6lfGtPq++nAm/kfcwCkAp85TBs8FQ9/F7MI/fdROshnt8M7K7kQ+odXJ2ZLUXilrWLe6BEUuQKCnyhcKQqNkQDqiDItjshLLbFhbi3jFnBJnEod5yLbl1BhIgO0EkST8YDCrDM/BJjVmDShlwMH+W+slJORb5UsMM7LAORV3iW06xn1q9X/ooweQ6X9zM3szON1r/THxwslx5V5o3co/qzBMtslIbMnzz/WeeAAC8bCCoe2rFM2oSh3BlM7Nlg2WVTBUSyzlvRefC35y7c5H4GyzhPOFNMo8P5DQzXOkYGy7P3uAIsgz+gdZQOm7zKFnlkYdiWi3ZsBy/wZZ5D4x0aUk2e5VzgawaW7+/v1KOcPcsMliU2I7eOettg2V5fq+wMPcvV/mVgm8/HKGe5V0kWwVA/4zYq3kN7W8diFFUm8xSwbM/o18z2SroUiSf4sauGzWBZwrCFNrrWUQKWLQTbPMv2bwHLEob97YfWHu6P7af/719rX/zKR+3N3fvt2w/n9nS6MxlUWACwsEgQB/PoNsw1tXygdQYT71IIelH4oDBcocwvikINlvF9FYbdg0BRWixfSt9Pre3cE1lyf/XY9r2T6d3OyA9W+LsTLGt+sj1zBpbZuw2wLJ5l7QdNYLlvV4W1XxcGycTbWd1JmGagPNzPgWdZV4x6iaowyqHYxg2dXAtNDyAiO7c4DPtkfZaD/ui5DJgrC+hCQ7cX+OIw6rmc8dZerFAg8uEKJZfPmdKOt5CAYGFhmudT7Wk158yQ45k+T1Z+lS4GGmec/wIsx9pfCZb3epRHwqJaEzZe7F2Pa8HyNLfdAQL4a8wHOZkaeQFh68cFeZfgOcUebBlN4l091SHnDnZkmcM8WV7AG8mAwM92l99MoBqfKy0lrxLT8pYcQV60KVu2CFcr3Dvk1OxsZ29MAGF4fsBXcX5osFB66bOZgacCmx1wTbxkZAzpvDxVGDutZb42n/msgG3xmY5/pMijzhgnhlUYV+WhXQi1G5dQAA/GJqpXobnJDpbVqAtZlYBytUb8DrP3U1WsKGJkKgVtBgCqhHXCaLSzwNdUrmx5lveA5S36H3iHdF5p/I4+SZ+YvYNqTTeeXQVceuinJ7T+kua+ByxnGRsy7IZHX3MLyxrM4VawzIaLW8Eyz33kWcaejsBynAwJapyAZS1IJV7inWBZvMkGji13+cWL+yjBELnM8j21jmKwjFqJViBMWlktYdgK3FMYt0vjlWdZ1lkiNpl3sGc5zonSra1G5jMrYFzUrLAq2E+eGl7Lv8pY1YPwZQ5X0SUcRunsjvRHvCPzRYDljB/tbxQt80K+9LwtsCwFvhCG3RX4erw8qBhQsKw/8fIWhv14OClYfrw/tH/ws7/afvNrn2gYtoRmn0/35klNDJFfmMHyajE3ONUewIx8XyhGIwFfbSTaO+Hw5fzaWb4trBboswywjNrXBlSt6NYyt5y3LH97rjAUVxQbQV6Ve7/Nk+wh2A54K7BsXuQn7accYdvkWdYwbK2KLd5lCbY/6N9QthdBv036sNCPZE1W3Kr9X3vJXPhx7rBbCMWTiHl2Y1UCG0oNhWmzIqo0KgUqvhNgGfMVELMRypeZBL/DntYdsl4VU9FzSWCZqwxXgGFLiR1RixkdTB/JXli0iKjw/ggss2DIXvmKDpkGIzeRFaQrQinX9LttqaiYf1ZgjOWOxxqBfDUgucLvTEZ/wDMpe4wQbBic9FEZLOdnzxTc0VxzPpkvFpSqbu1GxtUEiHVFKA9WQ66plRB7lYfgfoONSYEa/IsxNnI4ecg9Mmo6hSw76eJZNfMwivD1hcE4K1F5LiIHVmtHHlpWlnIoJAwVncErh9oXvba5f/DVYFnprzCmK59xxVG9BlbNGkXvuAAYDK/wPMPoa7yKIjXkd1+LqJqNnsu+kKP9zwoc3pP5qPLmOy0zo//0rDhv+izAspwfpv8ZXfcKsh0alT8cWbBx1ob8M9EMrqsMYXmM54JlJ6drZ+6dQszIBrDMhpyQzWTsrc7itgS5fmrdPlIUEz5Hi52cZjgC/cbyl5niuls8yzy3qAVAQMZgjumAAMs5msgOi/130fRTuZ49y/YlV7iWUyYh1i+8z7KQnHiZ7yQX+SDeRu+t7GkREpL9joBlBV2S8+zFvxQsS6CT5TgbWLZ8ZrO5Wi/mBSz7EWGwHJ1Y7G1XYdius9mI9g+e5YgQQ4SgKwe3gmWuhl3qKlSXoAPvcWbxDtfRKfPHLRnF11b3ceso8CXdM+0DvcwLmM3owvosaxj26dJefxXVsN9p7x+sGnbvWb60w5uLdErWW11xN2EhdZM1TPl4al97+dTO753aP/gn/7p96ZvSOupFe9Xu28vHs5ptZmGoDMJY8OoCeU7tzJoQjDMVk8C4WQjlgz3bQgtvRhSjreoMFKy/OwithWd5yVm2glwWFi0XoG+mzSYDPoRUYzMXT28cpXXrKA3ftlZRaA2lsl3ykgUsS8i1t6GyPObW3jx5/2Xpon2+tAfpv6xh3ksYts5tpCzlPUAfUF9kFhajde+UgFHOstAGFWgJRX9F+Mt6hjLUSQr7g0FUBh7wLqkCRUW94pRpWN7S4S483u4VtXgA8nJfwzM2wHKliK3mv2HZ31LmsxC0V1nDzkz71blz4mbu5JVqQ7Z1q8NKYl62fEZG8wLNqeKZ5j1793h2evDW+mJlZnyC5wrFhPlYyaNG++h8sqNh9JmWe6RiL7XDgWECir/qERCs1IpI1/caWp1d20+uvxLGKq6a7AqkyhyE2XoBL70Z11K13gASqVgUg/GbADMD41BAllcYjVnu4c717MYki7/yHw49dqMG87BQLAAYNW+tl115GqWS7vdEvvyYYfNiOKvr+QNHAKxkuV8an+OMDiphY11Bv6tpEdFmns1/I3xaATOMSgR+PVfK3kf1vQUY89mJPcE1/hPPGp+i3lPD6xI6kUaPWgWhOKO+2d37KyD1ykIua1jWzpTNEQ/sAM+EbvP9eX/5/FXDbMmfTmaANuQcaLikhdNWZy34VxZVG17mbh92ntfx0bDiaFhL5rOVIZufPeMro+ft0a/43mrv+Ll89mc8opoP9j0KfM3WcrAnqktpe55lE/V44U+0j4LeWfAOAS1mYDq2o4AjuUfOFOTe4dLutMjXod1pmygp0nUxz/GdhVkLiDbAbBWvAYYlZ1mPp3h6AY69WrbMWT5r56cI1VbwzF5lXOPqoXqWXebZ+plnVx4IGQ5eD5oCYNZxKaR44af2/nn/qnNqrGNZ660w7NHZ7+lYT+fVJwljj84En6WrBy/Ww94d4fmGd46C0V69bJ+7u7TXX/mt9lM/Zq2jOGc5CoQJPb1xZAQDjfQgU9uOKlPHdj4e2zdendvji2P76X/2K+03vvpxe3V4t70UwCyGWwmFqFw6xOSy4hsLtBiDh+sxYrb5c/57F4M2e45h3QIk7xvfwPIi/DyUOoByKtbVVcNehEDc70XHZIPMK2wWNoBntIey3GXJPzbQC8AMT3IGy2IOMXAsHmdrH6V5y+dze7pIKPJ6LiPB1zG2LbCczlC5LwTA+XswUlUkwpBohJaVw5ViRZ5bMB+8TwWWecwopEXP6fIFGbArps+If//RVqbsIX75rt00/EywzM+dCfC85vnabr55TkgrGiwNM0b+fUtRyyw6s6Eh7/B5QPmYGlPSu0BJxqvM9gkCr1JgVvd1JtDljmpPMG9V5HMF4KB9M3ohfyrPN/Pk/VRbXLkHLGdQWISFmdXWgQPAM/3U9zapZ8oFAexyrWleQ3Ge2+ak14NSOOKHt6xbt6cTz3KuSVCJWVagt4BRxWP0GSNPesVbQmFNsxkoxGVhHugGqfcy02jH09Pmrc4r5uleXz0XDmq1hZR7jNF3WZ+DAl7gv9G6cclZ1nEoNUefW4HlVegHSn33+XJ5r1TJvREsV3y74hUzmtAxNqIoZjw49KaJ/telGYwOC/ZvJ1jueFf2bG+A5TyFmczbOtsm+40PVfKw02cG3vOtZ9z6fbXvmUfqOpIsDB2JjKuj54MvKljemGQGcp08vAEs955mKIfiWZZWtg6WAzBdFAALUBZwK711AXxfSGso9zgzWJb5KZiWnGX3FFs1bPMmy/soeFXdVKK3zNOsn3v4tR1rv8ZtXfK3eaCdXgQsizYuFandKM6eY/CeGMcNALqPzoq0vu4QHBIwLs7FNWC52kP7zPDiLf9GNFrxtmvHZz3SVAZrF2X/2boIWH56+YmCZemz/Nd//IcbqmG/d3/nfZYdYIssqMDyEhp8bE/HY/v2m0t7fXdo/9cv/Nv2K7/ztfbm9H775Hzf3mifZSGX8WJlJbt7aQfLU8UbgnXgWe4OHgn3mRIbc/LiWVtgmcfq38dylo3pGOOBtQ7AFp9HhFfhBQDzj3ZR0SEJYxroVlDsfZblHln3xyeAZcuPBpA2z7KEWNv3mqMsnmT56WBbPlOwTGuclegqBDSEfsqrWxE08oPTF8O9YaGJHDMCy0xmi2WfQoT6mIthgS+eDtNuhOmiyIsD5lV7LPK86/2FwjsFUck7Uq3xHrD8Nq7Zqyzkczy6D9d1+tMELKtCmoQzg8EZ43R/WlySgSy8lpk79X8vUQPKVLcMPJUXj+ku0cKuXsp4g2TkYeUlK14BJtAzXC4m4KznmEJG8xrvoR0Zcu91o6rX3TskPpC97tweCt5lBhTZgxlANikCTJs433ptIXErMBfbAb7IocQ0xu618XtKMEOKDsYLug2hQZ6DDa1hBG5GQKoz9hFYmT4mR57MAEoyRihNpXXluXV8Rt+/n8nqjJOhNwAygeXIVeZIJWoNpXyKPPjwMON85XoBfKZsrgNrp8eaw5uR1xNA5SqwrBqe5+DZ4bRhJ+vP/BXnuVN8B9XUZ/sfvAT84TlgeWTsdeDB86j0sJXsvQKUVoXm8vNmci4MdwODQ177PFboUZPFzmNsHP/4uuJNBhiSw4EG3KsLGMlZgS+E8Y/4C67ln7M11hPl9KRjKt92HYs8yzqeRB7AWKJGC8Mj4al1MKe5yNoi6tiB5Xvpm9wu2k8ZYBmgV4H13Um90jIkg2V5trWRMrAsj9FcZwXTCMe20GkzVi+h2PJOcq++kjoaBSx75B1AnAtT7mIRBb4yMFbAvfYsY40zyOV92guWu3tWvOZ2sAx+lGm6et5eus/vHfroTrA89ixf2uH1RTJWWzupvUM8FYBO5nl9PJ7axw+X9vJ4aP/0l36j/dIXf7c93n+ufXy+a4+HO2tKPlGqZkq2fTfjtHNlLQO7kfJSMln3LGtBrolneXivz11XzXOITe4aMojiWjG2XNeHYPPaLLmz5kc1sO15z1Wf5YuFWbNnWeehYdhnA9bSc1sBclMvsnmSHTyfLST7crQibSDcvKYZPJjzxw0EVZERompWLEYHQxclKWlYU80p8396gKAbsNeX9+8KsBxr74MCMqlwSicTa1B5IGeGIh2GK7TiXXiN0EJhhzUXt12jpDOzuOX+PQK9ZGTJU2pUvf7HygDP1WjZ9j8z/F7YmrDid5N7YaEFIGOde6Fxszau/qU9i3n5hd36z7xvmttkIT/9nAfGRWNEC83PwKpa5pb10TVCwTOENnPBosHal3uX6HN2Tfcm2IcMpugM6/XwyKTrOs8yKUGct1wVjGKQXSptM8+3K2cjAd29X1KKOSWjAny8brN5VdSgoJD4n3qwiP9t7Vv1fQlKs3Ja0Xjmh7RvM0WtAiNxPfVZznMFD0Y6ELZvde78vMQ+kIdZx9RQuyXMGn2rZTy0iZLvgx+otdkjunysTv6lz9SpEO7m6oAN+IufazYEdXsT557AMCupToe6HtkrOzh7eXYBmubqV5mSw2AZoGlEj5uyasI/dWzkRRfpQfJ9TiO4BvApiTAwSy8B2ZTHXHSHVrau2zr3W7xil6wYnMnZerMcxXWoGyLD3bR2qcBfBuN7DDr8bPBC0FW8D6fx4N29hoWCTQGpG2BZvcUCkN0TrGHYhzFY1jBs1VssDFt7MPvZQ46yhHSLCmE5zOa1NLzuPxVQm0MAQNyuMa+sRObKr10ushfk5E4W0Ls5JRCGOubB1T7yvldgeSmG1RtlWTfjcXs6eR5Y3jor18i5in77d7fdNNGQw7B/u/3Uj/2QhmF/cDxHga8lDJvAsriktcobe2fbsT0cju3l06F93Fr7+X/9pfYLv/pb7enF5wMsI+dzBCqnilaEHY+vmh3+DOwwykw57ea5w7NcvdfymUEAzEN/OgOGZ1nm1HuM1z2M+X5kd6JAmBRgsUJkBoThPZYwavldvcXaUtL+lv8ELAtI1nBraRklIdgKlO13AGYDy6cOLHO7Ej0gpMlluToqMBXKDVcghcKcNMOwGlZeNVYWB4oigzkGNZF3zQUKyCgwopVKd5itQQWGO2HH71CQ+ah4U6VAXsM4tq5luh6B2C0BOoB8+uhOwd3wLFeK3DVgGcy+U3pd+Hee3ZVRrFdmuzWhl4PyDibbzXcDLJcgaeBNKSMbPCeZn22GI/CRxTPP6QL6PUJNB54nU7ZvN1YCKAzpwCR8SYr6Dvrd8j2DZT3XICTTJkzIsVJHIdqg1bgvP7XITa7oLj5jQIJ3KMAy03p37tMeV2Bc7R0ekcT3Bk/LY1D+Oa7Pq7sJTtJL6xrnUPSRt4/uzYAp8wqQFStcI6AcCrKfTzMUBLOOp0ZusX+i70qh11UxL80RJHCsuczaWkQKHJ5N38FZ0t8NZAcQLeRfgPMZUFZiXeh7BSJAyykMm+WSzsGBQEf7bkiy9/ciW7YBdvsVgHnj+M8BFAy8G4C7ZADLi/Zf57kzLZJnFOtZ5dxfA/osDNZeoAKx8tkI3Co9axGhNQdkJb16/4oequuuPc95jNCJqrQXNswW30/3zek3ar4MaK4ydsxADWSAPHvliABgdmOrGhBRM0kAqOxF4VnW/smocB1g+djEs3x/Mg+yVZ+2/soyP3iWM1g2sUUFvY5imK/CsL3VU/RQxn1LjrsyGwXLC41xIa8MkAGejWUb2JaqQyELBnIetJ1pmRNRS3pNunN1jeRd3xqGnc9cpjfW7bdocTQW9D+b+4LX9HrhnW9etw9P56Z9ln/sh9r3f14KfHGfZWepshbmWXYLbIBlO/xS+OmhHdvL87F9fGntF3/ty+0Lv/wb7fH+w/bJ5V49y9kzq/dNhG0GN2s/nk1ui0ng+2uvew5Y5nnZOD1YhlcZxb1UlrnnUvsnUxXPDMIX4I8cZbvXvMuwfnsBLw+jVs//o3iI7XMAagBky02WsGsDydYuCn2Z7ZidtZ6f/0NxrwCuXsmYCgjpgfP9GRWHwfdQPOIwJ8Brx2yFnpdzAaA5Aex8iALUYJ2JDrmy4LLWSU5vnEj27IQQKpBCB9q5P+eeE5+u2aLvG4aMWxgE3jpOBZRW414JljEXNsasGT34BKoOOM9gb4tx0M4z3c/Xoj2qfysjhl+42o9PASzH+ZGJFZEJKiijpsEirBRgQPnnvrKRs5O0WlLmR/s/oz9TtJFoMlhHKkDVRZCopV1qlPZgGSCawZhXvQrwDECsPxmQU+5gB6oxtQIw84pkoF1VeS4VveLV87pV9AuwjHVhxTbAmo+dn6vjObCbnd3p/hXrMgIG+RkzsFwBsAyUS7DjZ2lUNyIOK58JPpdsnEWUhfMerSxO40cPZa2YbXnNiISKNXMwHmCK5OQ+frnkLlfX65pQgSg7TeBr1NLQK/TqN87PdL76AYTqTqAMoEGhtLN3mQFP7OkW4J6uFfgnga3QERNQxjh5ThULn82b5wNlv7pe5dgULCtKquXHBLjso51tHXjPOMxTjHyI3yawnL/fGh/8qwRaRMc87mzvsNYA4B1YBt0Tw9YwbJEvLgP0b/U2MwCVbiCHVRi2POv+dGr3J6mKLeHWEqht+c1aGRueZLcl4u8OLOtzvFo2nWP2MBsgXcKxkcscdKXks9BZDrcGnw/Pc2cwjbAZZw1rqxXvzVoG2Q5GzjT0hIUJxbih+ya6/jTB8hb9VTIp03f//m76cLrnAl/IWWawbJF7bkgzsCwNhCzZWT42z/IClqV11MePl/ZJO7Z/8W9/t33hX31Rc5ZfHd5pby4nI1ZybW8BZSUNCt8tdMFuDSqlYy9QxrOqn06iK7A/Gjt/DrAMIAugrOTnANcKZcNKvQ7D5rXAddaG62C5yQ6WF+/1Uv1aLeMOliVvOebhYdhLIa+mXmUFye5VltZS4mXWatkOlgFw9L3Yqu8hIQwAIcyuAcsj7+y0QNYGWA6hSh4JId2VokkMBkBkLwjl68r87RkBk3J27cFnmr3l3t33TAxbe8aY0UC8w0aBr+o52aAxFshC+0sRHx0LgJks0FEUqstdfQtgGZMnJXTPusU1rLySMSnoznOSGdWjNZReA8su8jDZ4JVCGPMaahSph6HvPQ/8brvAMkLC06LoXCRsjoPz3WOm35FQBqhgpThAMsAyKVMM5FYKYOFFZQGrPIXmmsM08/ezve54x6igWWGXB1/L9+NZUIkAlkeK/hYdqqSncOi9AKMb19dzD6jyNN5OYQ/+wXwo5d53RgH2JMtE/NqO5ztojkgL/xuyLWSAeJZltzUqa9n1kIVFZJTS09bCdt/PATPzJQxsNpAFLI9apK3yzRPg3JIhSmcbL7NnX7fGmC5XwTdXYDl5LffS6dZ1pul6zijzGzLArHgm6rQoj5JOMLSA6V22nr/iTcx3nimXq73PYAk0lgHVNeSNDjAj+cxgPfPZ0H/9gTw/zYeWtQ5mR/nWqCFB3RKs0NoClrG2JmYMLCMMG72UBSzfHS9eyMs8y1YR+1SC5VWBLwXIBpZl7ktxL3iPqfNhM291XAu6Qdp1Muqjara8B9fM0TXShbP/mfg23jWiN6zreo9EfzBnQ0cDCSxjDvwMeL3Pz/As75Fbe85QN6/CGIS94Z4sQpdXg+VX5zcXHcwV2h4sH7TP8sePLcDyz/3yF9vr4/vt9fGd9vqswfo3g2Wzjo659UyB26vc1SDXTqeGN2/kLINxVCB60ckN2IaQM3vNUtGa9PdgEGCG8BoTMF4cRL1nWcGtt4qS+cjfj4/WTxlh2zIse5alu5d4li0Mu4Vn+VF6jPn7o9q2LcoaLAe/isWwX7QtVhF+U3mWuxBRVzhgWFhidm1cPC9y9ghEMCPXg5RaXeEdoDwhFzmYDCkiqhSNwof2CCvyXvC8OiV3Q/LMwrD30vg1wm117Z73nDzguWCZ9yD/XoGF9X4ZWO5DJxcPq1r+HXx1wthJfaT6Tj3LVABdSfM67blfzRlYds9hB44gFFHPQPrkyisqb5AQEwohzTmvGbDt8CzPaOs5YFkt5a5sMjjV/QWgTYAZ66zKtErw5WcITP9OxymAIAMEKOWIOuF86AyYV0qzA83p+iTPTakcFANgXqxo4rKYBz5IfX9HfKiap/JfKl52DS/EOmIvtu5F5fJ83Qosq1ClI1VUuHbhYz/QS5lll4+hOctKBH0uMjzXIl9E30FB01gjvz8bXWMPrma4Y8DMiix4SQWW9fX8uVhDKy4ZH7rw3M+M+CyMXmmmrL41z3IC+UH/Tx5iiu+LMOwtGbmlbFuymle1nnhdMU4HMBks46wXBosZuWydm3xvvv4aHZnlnx0XkxXM27bWK88H55fv47Va8a2kb0W6Rop+UiMepTVyhJiO6SHZIcI8ZxmeZZMHng+sYFnAamsvHAiLXmh9l/sw7GvBsrqbUiVsef+usJeqCN5/+eRVszXp1Yt8SUSv0zb2CG2i1IFJrUsh50w/6cFyyMC0Scxj+mvEGGH031XhLsCy6u++d9yiU/tc5+jQHfxxJU+fqYdmGmbahqc/RwIr73/9qquGHTnLQizu9NQ1M8/yg3uWbSj1MCuhChs5tKfjXXvdju2jc2v//Ne+3AQsv7n7oL1qApZFsbFQugpM5jXLyjC8o6Ugf+biYcy9YBnMg3+CsDgclJmTgFJ596fzwtTtnQwsy/ch2KgWBzZSrRtOgBq67W5/gGXLS3avsYNvLd4lIWXKDI7t4VH+9hBsz2vW0GyZxPHYHp4sDFu9ywKqm+c5OyPSPsu5UBeFrHEYaIhh0iQ7q7Ir/lHN1edpxEZy3c8XrIcW171QAcC2/uTWOJkJ0PfYtwDaajUwMK/97QZFySCYM1PvlLDR4XcwM1Q0JiC/A4KsmdNgW4rADp60fcmN5yzOFT+hGguK6wBTzoTzVWHY5A1YxVYnrwEUfDPLujKdacuNWFGgi70Nvl9RPMwBB+9X/M5rAkUhrxPmx/SSi3Ol87Osv3mXI3TVadJyMqWHYxZe9dgAACAASURBVB+G3r2mVvKvSWSP0rQHLFcPWATbsZ1ZeWKluMgZjjkxEGZgTZWC49rU2iQUOWcUrAToSnB14JQfzYqGLvMGLslgt1QoN8bpInKSohl8stjDPbwDXmX2nvMcZ2PEOhL5VDSjMk7yCtN1IQONcdu3ZEAGwIUHA1WtYz24ACAMRQS01dCKHuR+JjQUG4ZakXkq586qCOV/AZSL7/acjfWpyhXNPLyPlGSAZS66NGPgun+fIljO7xkgNvW93ToHUyFEILOkvYJ/Xrv+I7pUknPFZARCZ0q9OnoGYdgFQZGCM+HJfpWeDxg7Ew9nMLp1zrPBuVrjii9tKQ6sV+c1qu6trglMNvAeZ7DM/FdpUe6jnOW+dZThGAWCElYd1bDNayxfWfj1pb3z4l5zlu3a3rM8ax2l40cYtoVvg0VrATDHUQittorZfY4y3MTQUbF26llGxW1E5rEhpgDLFZ1nENlfI2GjyhyjzZU+v9C5wXcDVGusu7UOnoFlxnwjmpqdz71nfUTDPd3phrmoWTzLn79v7aMv/3r7W3/lv23/8XvH9vn7Q7uXo00iycHyOgw7g+VXFwPL//LXLQz71fFdBcsWhr3knW0B5j+MYNlk+CJMV2D5cGjS1xgkI99b+Ih8bmDZPjMxzWuk6+EUxGDZjA8Cam1c8xybB1mBsAt9zfk7H7R9lHZsuxIsS6EvyUtX6yALJYBlAjpQMvCiwLclWAYA52rWHIoL3Qh9itMpMh5nHoZQONfazJKuhTXk6sloFYKeeCLUOGSPhRIpvawQDJEE5rIBlnXNCkUWz8CaVtdsCcEtYbb7+z/kYFlzZsWzDJrh8+rGm5UiFIvjyk6ic+xbx+jJW4XbM/DiNS/B8lha2DepDRT4Q5XCMALL8KRpH3bpYUnPXAmeCVjWNRhEXQT5uzKyqjvQL8TqrRcBZlFJ4TFzYMsCLvLWyOChWy3/08oqQL3eUofy1Yzl1h7mPCl+5gqA4FnI8wTv2OHE2wLMaL0yO68rQJ/Wl5XnNZu01a34Sayh3yTjlIBlMDm5H0rriFYULCdAwTzWdL4aLEcPcRiKkgEJPZRhNBj2UXY+rOCDZID+jWIiWAPsbZaJQfT2S7zvDhrg5bN3BwGb6yvW3cfaDZZlGKTMkqFpRkuruUzmn/eU902/82c+Gyyns93RK4HpPTxpdK5Ha6Ke5aI1HIwlGtpL+93pgreA5fSus3MzA8swNm3t9R6wzO+3xfPjGNxgROqBi43UGR2J/1Se5TzPPWBZdIOlwNexvTjdudhAaygLw0bO8rVgWWJK9R6vhG3HYvEsw2t7PFgVbqtR4HyTvN+4B+v7WYBlmYdULsJ8OsNkcm7cCpa36HMvvV07TqY1+3sNluFZ/vh3v9j+5n/3I9pn+cPTpb0jhd7WnuVxgS8FU6cX7ZNzax9fDu3/+80/ULD88eW+vby8aI+HewXL3HqIGR2DAnzOgp09y5WQfhuAIQP4zOyqAmVZudgCy/CAycFnz7KAW4wFANzNh0KIAXbFWyzXol+yjWleZ6l8LWAZ4+q10kvZQ7MBlhGGLe/GYdi9Z9lzlrUyaEJ0bwEsZ88sPMuuX+u6RPGzdBJGYLkDzmGWNKsYCw942VD5NA4O3eMS0O4rFIaS9rKA2AGWZ4c81uRGz9AWA9n6no01W9fm7xewRt9c6VneYpR7Wke5uF3AAHuYSckJGulehDwD2TCEHuFOW25EDjqzMGK3Us7o5wrPMhgpF/DCczFtPKoCy6pMeLiUKFpWIb9OdDFlcBEeo/2f7dFzPMv6Hs7r4t3cWxAywr/g8Ogul9mke1fkS+8lAK2Ajipp87P4nTNYVnqZPF/5um9GgH3Qw8AAVSqLO8FWdW+WU/w+e2XnCMxX92daCLY16DPLa511AeX/XbcDAGa3/Rd5xx0tu0xUHk91KvQa58sAz+Cz8CwjZUPfUedgz85na2UsJTm5gGVvkrqDgfY6jj1VZHhHe2mczmCXv6vAsr7INlHFGRtcWp37W8DyFo+v6G+kb22NVZ3n0XnH2ZGcy8XOsHidMsi0ZV2cHXr/NWDZHtjVYsCYrBNjvqHPDO6ZnX0eI69JpWfP1ghzrMg784hqf5h+Mw/T+zlvnsAydEN15FDbqG4MMa6mAl/yt/H7JUJ26bN8avfHtWdZwDJXw+YCX/Asa9sornrt/ZMRhq1eYDWsLF5aqAgyGwPLC1BGx0rMVXsyu2FG1gVgWe/1MGxe3yoMe3Rmmc76PbBq2m5PXviQs+LO0J7q/gTN7gzD3jq7I9rZwVaNdw94XlUNG2dHo6gf3rT3D49aDfuv/egPtj/xPe+2dy+P7b37O5cNtgruWbY+y33rKFsthdGn+/bxkxX4+uXf/mr7uV/+jfatx2P75Hzfno4vSrA8Olh8cOR3gOWVEE4Kb16MvYoAM5QMmsHsbgHLYJrq4VXPrHm2GCzDsxxM2dwcXU9Hbe2SvNZyn4FgiSKTtlBWkc08RahkHepZVw07g2W5E2BZCnzJfooBREG39FmWPfBnAVjqfAdg2d6gj7qoPMuhrHCBIfIsR1sQ9OiGICGBpOyuah8yCc2GohRrimqW4bhYgENcw8o1Ee6QxlgRfgtgGcpeJTD3Moprr+sUgWtv9ut5/Xi9V8MRCAXz3WKcGOMmsEy0hHFibcnDZmBoAbyIZIh7JmA5quqih/IALEwVXfamgdE7vQMsy/tHftBGGDbSFw3+Op8pvMvME68By5XyeAtY7vKd3NLLwFR/Z08PC8EUZg2vBK6Hp1P3kAGzEx4/B/sc8yGPD4/HIcrsScX9bOfaouusLOpebOOakC1b4/PZyyAkn8tKHlZyuJpz95wd85cxVkAjp/44n1C+ryDWeTXVhYCnjcExrgvDkJ8T5R1awMurVnAuf1cE0ty83WvQ3CoZxO+vnseda7DaA3g6Cs9q0JfziVKZBFjeAY4zgF54IjTj/iXy81g+BV/b4Vm+hmbfpgwc0W2mwy2wXIG95exbzZtb/vH8qvcOsAwdimgE7zCSLyPdBecw01ZHz4P3Ge3jHj4z2osVP6V3vAosO7+vwrBVvfPWUXdS/TrAsniWj+3YnroCX2gdJeBY/mOwnAt0GRi20O0RWDadWdItDSwvodrGqKxvM/owL5XVq5zlWMfQwT0Fi0iwOreZ1pZrxEVnYFnnifUvwDJ3k7HldsPSBljeOv/VfEfGstE5mz1jCywfHx/au5c37ekbv9v++7/4X7X/9I9+0O4f37QP3nmhaWwogJrAsm+qAr8eLH/0eG4vD6f2K7/zdQXL33w4tI+f7tr59I6G8SJneQZicfiZMahAg4klrcQWIN76PjOErBzofKjA12gjgmn5BWBQ8lPAsoRCSxh25H+lMGwopybzqCezC+/VvDxcIINluRuFvNAmSq7h1lGowo0+ywqMo3WU51HLPZq/bGDZwrDN6ql7A6s8CqcUXs8IC81pWNUYBATCj7Vg/SiK1jFsZwa61gxwBkAZ8+nWkpWMKgcDh509RAPFpKO1W8EyqhqvtdYyVHsm0K4RzlsKyJaonwne4Nk59LnX2r1+Ckqt7Z99Bsu4k5mjhWD3RAq64esLMl6qmSLkki6KHODCsxweJ1IWt4TCkL8UvcQZLBvXcGFG81tqHVjrB90LBxaan480BL+/Akd7wPJMQO0Cy5g7DbTQnPBD88ypAsjhjn6R5oVT+DNa7RjE8WrOCQzHXhC47kApKYQVWOaezjkkW+dJhyZY2URpHimLumdbB9C0mFi9TGeVsrpXNkI2dbyXvOMyDodQ9+duichZGQySZx1KelaC4u8ElGFsjTOowm/ph1yBZQDsOJtO/6p0stE1yV3zqlCbJpLz0YqN+Vs+EHDLTLwbtoXrjTbpttD9aG/z/cHTZVnqzkXrY1vQkK7ZYsFc0VgFFDs97i2D5f2SYd+V1bnL8hA5lyvankQohWx2/XHfbKotscVnj2KMDYPNTrC858zvAcvVu0z518bLM38qzwDRX7cHVOCr8izHZy4ftF+x/E6eZSu8tYBlCZW2MGwLk5ac5WN7dFAsnmHJV173WUbbqD1gGe9AznDzKDvABFhG3NLhZGAZRajgJJJx9DOPFosCYJ0is3TDGO0R73n+3VLYpK5JXQ1bn50AdJYVs9ZruLYCxEzn/P3qfA6itEZjZ3LcAsunp8d2//iytW//QfvJH/6B9qe/98N2erMbLJsaIkSu/tLTi/bRk4DlY/uV3/mGhmGPwHIlfPPhn4FlVUQKr3J1HvcwB57P2wbLMrYAVbE8IPRaFB/8LqdUPLiYA6dGQeDoGruyHKBcQzFE2RUvsLe0UO+vXGtVrxGWjcrY1mfZwqotsuzS3jw+GSgWL7IC+IP1Vb5IK6knzYfWit3SOgog0a3wOpcZWIZCkTemAsuLZFnksi6KafGGzRcOoLxz4Alm5Qn3ZItXrCNXuoZ3wj0cS3U8895riy7Or64UGw73W4h6l5xk4JVVJlVISiRnQ++l810TKS6a6eqzZ7PC1s2zYm43tI6SMbswzULhdIgYb4V3CQG9cNTuzRngxNKTB1wvTqkJEFo6Nt4xKYvXAOYMFDoh5AKyo0n/bCUkDkvrLAU3fsqU5oow1+CDOpD06t2D1taEA9DoPQB2kV/oRXF+CCykCthKU2zxZu+b5zYDLHNRrgy6o2I2gZqFYExpsqWwn7qHFLbNYLnzePsgGSzPaGAFhopcSWKX3ZqimvSuhX4LF3WgaAT2vEhk+c7EB2ZgAMqhM7uFF7p3mcEvwqcBprtCNGwcgsFXaobg3OB8u8wNXkFZ88qLsa+eIpV5ymppE12N9r9SZiM1i5VSkj2dXKzA7g1gOYPCDJbz93nef5jAcpzniSEDrW9GYDnz2+66PWBZDRJjHgsAU+m+ZgDyjiPMn4hGrznqt4Ll2TpOVJder6vm78vCRtLQKyZgOfiwViP3FRCQ62HZS16wSpHCsyxe3mN4lu9OBw3DfhtgGWsFcQagLK/f5TUj9cPBcoBjimjT6+0VlmrZN4BlzOlasMxRYEMddUfrqpXOUhDtiG9u6b9bOtcesHz38Ek7fvzV9uM/+Gfbn/m+zwVYLvosIwxbtdOme7cBliUMG55lEUd7qmFn4RtAkXJ29Mk7wTJfO2MYPN4KMD/DsyzPtEJbFiINxS3AslTJlmrZOPSKm8mz7JbD9fxsPVHUyw6+AVoZDwAZ4FirY1POMsCyVMkWoPxGeypbCLZUntV2Ux7ebaHZVGDnSrDs59iUTN87JV72TpP2xyIDv+fWQ2AOGfAAVEKhuRYsaxsRzyuRPnraq/YgrbQs1P0sxdRcsFXKnb5GLjCzAXSzAGRLXdDspE/zFqO4RlCOrh2J8a1nfyfAcma6WVDvhX1xH9/AYJkU6wBRrnQDLOtPKEGTXrPTdQSgYI82K0KcIzkAy2bSNOMmzojuTUWrfkY709Tleo9/0JKCVli3MfExVVZg2ZbRw+HJwwz+nkOsAWb1HbjPpj+W6bK7FkwqKa5QIKCwXQOWbQ7x4GlBNBbqWwJ+pYAa4zA+W3oob+MEW4ayDNZibQkIj5Rl8GlW0Hg8pVc1yAbB2/vx35S3LLxZC9bR95yTzN8DgMv4FVjujEhKwX2BS8gyFNzr1qFzo4tBp89ZvhUsY29XYJa2dgV2tsAy86gR2CL6zfSle5juuxYs30aZ++9iGZvlQ/672psMljsdMQHdDGwRmTidbTKsVtfCeI+1Be/rcuZpH/DOWzI6P+uzBMt5bpmO9B0JLDP9x+dujGPPMgyZJjO2wbJEnnHO8uJZNrB8Opy1pZSAZb3ubXqWzRxt3m31cJvX2liGny0Hm0Fbzl8EqApYjvQq3//eObTtWeZ1Xe+BPGyJTMP3eMYesJw9y/mMMQ+p5FfFY5huZzS+JUdlnC2wLGHYApZPn3yt/cQP/Tn1LN89PLT3X9zXOcshUM4XAsuS+t3a4fSifXyWnOVD+9XwLB+1wNfT8V4i3m8Cy8gxEoKvFngPI7jmmhUj8kwl5CyPGB7fByaG+Vq1a/csO0YM4Oz9juPgWyvYUGpZ6OB3ex/dDQfAXuVXnqHg3Ip7idfZ1q+1hwDL4lm2+zUM+1H+e2oPCpabeZU7sHxRj7OVd7N/erChUO/wLOc1C8IfgOUQXnTjiqnqIts6ZXCNHO9QZiTwwb3uGDKUMPoOAEf2TRvOg+aOB+0z+vD4uBss63Mopw3FYyr6YUGO91SmSArXjIb30Pd+taK+8m2B5VLAg664b+oVE86eZb5V1zaNtRssVwpMAFcfFUDVQ6j0fKRCQkuyj4GZEsiMwoi650FrWJRT0CxeMt4ttZHw+B/jK2iV4zQWYewwZIH/dEaCtwGW+UCPN7jcH3WceE6rLKMbHtiIZnXIlqrBuvdIASkqaLMSdhBNiAP1K3CTvMoBCjlMelB8bASWK1q4CugOekSveK4x7tv+ucei4uMzZZcBRWcwYDKg/PsSZDtYzik04TWWsSiUWnkuRWpZCNVFQ6wZ3EbtAR8/+iz7udHCd/A4izxEn13n6/EKCNNij64TEpZbxVxR6XskC1Z6jnet4+iEtwaWme/AGJWMLcFjigJK4OczsAwefGNwym00uwh6+23gtc1rXYE1JTEnwLzusTbJox+8CkBOecTkAO4Ey8trGTXE8/HFdwgsZzCzouHBLt4KlrvWfQSWQ96zYVp5sq+99C+Ws+i0bC2a7MBK+LTkHlvO8lFBqOiAApaFA+wByxqyDZuugl/Io6XdFAMzy1M2Jm5gWcKqSYahAJkXmKvAMlpOsZMFY9qyXweW7biwnlKDZeio8hMtV0ee5SoMe8TDZuB2dD4/bbAsBb4kDNvAsoRhS86yFfjqq2G3dng4W+soCcczslMRYN4K3aW79u2Hp/Zwd9d++be+3n7+V36rfeXluZ3vP2yfiDPucFKC7SxyGweoA66Ta3mhGHgs/CNVJ+TQ2yKENc9RPbisSBVz6RQDGl8+1yrSh2P0WTaMaC2cchi2LCaDZX4U1gMAWL3V6B3pxgiECqtn+cmLo2mot3icrbWU/IP3WforC1iWuQigll1ewrDNmyr7a55lY9AAy6pks9WfJrtLL7sCLNtzKdzYNQf+DJ4ClyKLMPFKgd22Ra7PArZx0MEoIgz7eGhvnh4jDJ0tuZ1QdIEXYMmkma3ZAAiWwreY7xYg3voe6zc4Rs/+ePP5Lqy660hR4/XJDDe8hgWgXPGTfE1WUAjUQiiE0pFWYeUNGwHlpFx2uZL2EOeYPuIMhE8Vqn6C3XlI3mXQXMU/ELIHYaeeOF8XVXqoFdtiILudRHSMjUrIefQV/8g9JGW+AoDFkMet4Hy9EY4c5xPVUGk/dN/ZY+ZguzNoUKh1jJXbTnnFfj3LV4JlllH5dwbj5ernWhCFRxljPMFDMdjGlXKbzpG22czngz3H4HODtlKj1ley5AJKcRZX/BDGWAG7PAd/XrSBosJc2asclbC9JZTrxiZPtM+4F8hDsTCXSxpF5PSiNQ9662VERvGyQDvCeZLvFE8rHS1UPVII+XPef/drrzy4mXexMhl7L+9ooYDb/0aeZbqzV6TdYD1rJ+boAdFz5SRGxsLtGT//ijR3XkPIF6HfStav+FbRrx6FXUcTZQM58wDMQ/W9wnOv12Zjhw+wZ67dfFwXzXuLazblOz0XZ5nHL9hHerzrSRX9wUbMz+A+9wks48zGWXJDKVDs8e7k59FEM0SuFvjCf+IscfAsAFi0X610Lc4VKeolnylIlD7MVgFbgLbeQ22fUNn6JCDdvcaL59i4BXgFfl/CsMncdrACW1EgzPmdVeRewrDxzp2313EaqxYVUMXeZxrQ+w6CLMxIH+cD++FRX5XMDvrcCMNmY0tFP9XZGb3D1rWj75e6GwuvVrp/emqSs3x683F78fqb7Uf/wn/R/vPv/1w7vn5s77+4s7aCmiuqJVPb4fH8oOrKkrvmYFly4fTtDCy/Od21X/3SN9sXfvmL7WuvWnu4e7+9ejq2s/ZZ3hc+nYEnclbzIjKYrhZg7wHn66rfbwXLmJ/ys+Nx2mc5hN4ALMP7A0+7AeqoZ+KFbwTUG0Beg2Xpx2y5zapgSqj2xfKlNRRbQ64v7UHynVENG6HHqgyOwPISmrZTHC9btQGWQ3AAKBehyB1YJk9zBlE5Z7lbPArrq5SYKMoGpr0RVh17ScJMlM2R1U2emee7pbxmet+i9av35koVZOv5CiIYHCfDB6uS5To5MBq9d4xdKV3J6s8KyV5lYAXynXZxvxaYgrKdLf7cFxJGmi1Qv2f9A7z3SlPgvyIygUNLOUIkxHJ+hz3z2LhGpvGcXFoGN6zIKk05vyu9bm6hjzBsRBnkMG7+G/eYsDG+6qA0FFDkEBNdCd/VuZGyx2GCuc9zRYP8ma4Zjb/XKzcCW8jJDgB2BThRHute1hnf6fbGL1R540aJrDDjzKsHt4i4CPmuCssSWq2KlYxPxby4Kvbqe8wdXmB4jxHifb40NQaoUEUnBzc0u+F7nUbgoVZpHXGmeB8MLPcVtio5UymJSn/mkugK220piryeavC+EixjLhVfz3vFii7Lso6eB/x7L/+11KeBh9iB3k2sKhknhzTsxrmt+Y7A5uJc6meZ15efj7VU+vm0wbJPa3QO965ttX6qBm3JCDK25XNQhWFnz3I2UrLBExFH4U0WF7G5cR0sK4cLoCuA2TzE5mkOsKzA1Dy/I7CslbFjXHiWVf03cO0pfgFMic/DQwywvKyDGOqER1KBL8pZ1jHd2K3rv4oE0sIkXlHbNmLEP2Jenc4k9Gfuwo4+QTMjsEx6NTzLo2fnz0f8kcnobV2DZy+0X4Pl8Cz/4A+0P/N9H7S7h6f23v0pgeW2DZaltdAnj629OpzaF3//4/az//JX27ce79qr9qK9Oosl56Q5sfxvpGBXYHkURrPyLBEhzMB0ZurVOPFZylmu5r0A48VCdi1YVqaSwrCxXgtIhhDXLXbPsh0iA/X7wLLlOosOcmlvHixf2Spi+38aeu15ugyWyUOq6wAF5JYov+9SsLyiP3m301JtV/cpFXnJB1e/Jw+dHr+BxAAtdmCSFeUdiu0WWP0swXKlkPOrs4FD6bso7FV5l0fytjznhQKVDSaVwKiegfYUNlfKR6CLUZk6PuIQfAJRHQDoOf9V4dlYw1V4amhzfdRtx9/QKk2tkJSHSSACNL5XSZpd92mBZdk/bYNHLfmyshmFu1IYdihQ5F3We9kzTAqqgmHPJYuCYtTvEtEPADe6HvBKyxpTYTKmu1LgJ+NOVhZnaz1SVm8By6CZAKbpwTNFP8gQHuDKC+4yA2A5v5eOD97n3udcrKszenL+PQNpB9owuiA9xuSX5UMjTPtTA8vswsqRKGRIrOjBnBFe63Li+c10hb/1jNxQDXtEZzOwnPW7mBOK7e2QZUP6DisgSbPnjGdasj5udiaVTmaec59wdfaU34cNba0AMF8e799nA5bz/Ld0imqfRus4A8uV3tPJ5sKzvIo2K1oJhh4i91tabzscT6rLMZ+3tkxSWEv+M+/yXrAcFbDJq9yDZcflBVg2EdF7aqWgGINlW+NzOxwFqC6to7pisJ63DM/0XrCc9TQ+1z0tCA33YLnKU16O53I+Qz+xvJnVWdsjQ2Z8qFehbtdyeyPBGiyjddTlW7/f/sqP/Pn2J//Iu+2d87m9c7LoAmVDHnU99ix7GLbkJL86H9vH52P70tdftX/0C/+qfXx5p338dGpvLnftyfNpMzOtFuIasJyFch4vcp4BcCinrVKy8+bpNUWBr/I6FM+hkFN7xtyzjBZPqqASWGaFldcEnmMGy6Y4yrEiz/GTF/Q5SG6zeJaXAj/iUdbK11rcy4p8CWCWsGwU+pKiVuqhbgagTWKnfEkGy0OOOIhB/i4Ey6XCNvCMMQ10fWGpBVUnCDbMq6DHW4TWlmC7nY3MVPPt74JuoVAMQuldH+y8zwC3W161rXfXsYu1zwaz0d7rOYRtvBoHylbad8xLDVmk1FXzLUGTT8iOyfLgHE3BPHBklIl3TXn0SnPap3kxJWzNdXvX+ysCLGcv3CzkfLUZcCwtyi3eST1nnvSVz47+7TUHOq+vE1ysKsK6sZfkYYZnlD3NoVhwxES6J8CKaS/2RtmDSrKio4FUDG7LM2NDrxV/e6bYNHvP5J4zgy2A6pCz1vfQsQGN2q/GnuUVTUXUhANmLAC1d+qqXSNXGZXeURhTBJ8bdVUxdQOmRmrB2CviGZ5l8IqusKa3jGImyvOjyXMYdpxL88nE/ld7Jes04gF7wHK19/hs5VnGuRsBzY1zWYHlLZ6wxcOz4s5rpPxjEB0EHWmTnnH+8M4bHuU8H5Aff857NpXZSv8GFqr3xDtUYFmeoSTvYfyr+9P7VOs0q+kRZ3xghMG6bq0/71dJCwVNzfjHDCzr+DmtZwMsq2dTDVZHBcvaPopC6xfPcmt3R8lTttxjeJYRkq15zFHgy8C1tZZyoN15lg1I2aubZ7cLwfZcX8gxa1XlXuJOTvRgWc8fCQR4lqGDCg/q9NGLxYXCKIC9yrTE57qn522wjLMQgN2JIIPlIY+bRBaMeMuMJrf4Uf4e725jrsGy5Cx/cHxqD1/7nfbX/vIPte///Iv2wfHSXnj6eweWny6SzbqEYSM4CDnLb86X9vpyUrD85W++aT/zc/9ve3l4r33rTWsP7f4zBctMBFbsylsrOdOtqgrOFhdguSsmU3jJc79XZXSaT6fJBsMw7Aosj4SAPFb7NevzF88yQH32LOvnkrMsYFnWQXUEC8NWAH32Il8ehi2AWgp6WRspv9YLfOkagaj9sOohUZDfF9par2cBmK8AyyOPXgYOMR94NPznVhi2Vr0ulIflQLrSR2Aj3nFSmCqEzZa24ICIhdNIsFa0uqUsPBcsb44/ULDyfct69G+BfauY2BbjA6OeHRXVjwAAIABJREFUzXHk1R+NvZr3ACx31tQJWN5qb7X1jiOFp/IsdznzYP3JgMd5neLZYws3eA//3A6km7/BiDuMhOeKDiB8SamDklGB5U4hQCi1SXIdSe/VXxaPXS4QxhW2+Tsoa5g75IIaRQITLSHZGplQgeV0ZjoWkZTXvetUKUIaqp5BQuZ1E4CkjhkP79s6L3mezwLLHWD2J5NxlkOvUdhLPMQoNiOh41rpWuWMND9cClOqTgCvsgNkyJLuTAVoXvKqu3MxWMdO2QehYfHIYL917vVZiU6xx7i3Am18jZ4P7TTZA3aW5+U8BjTx1sGye26rOYQMLLxSe9Zuuabve57v5T7hvHaQA3J++L1VryIFvwLL8T26AUyCkTMoZfrRs+tRLLeD5bkGMAL7Oi959/T869Z+ob29esQWWAZvjnkUYDn4vKaT9mB5CcOGZ5cLfMGzPALLJ6+GzWDZ7u/DsA20ikdYvcNFzjKD2i2wbIDbK2VTGLasFfKWlUYJLC/rLfTbG1SZlvL+8xkw/Cj1GxZjD8/b82tDrq4Asw6weJYr2pnR/4zWqnlfTZt+w4ILneHCwSpy4s3r9uHp3F5/5bfb//jjf7F97wd37cPTpd0fbN+XnGVZqh1g+U27ax89Hdrvfuuh/cMv/JKC5W++vrTHw4sSLHdCh94QCxcMiZScmbDOzEsEogBLgEv5XhPiT5acj/G3FBH2LPPcWFhhLDxDvltAulXjg8ILT5EdIet3jLWwiMJlbrxG9oxl3EjBQvVav088w6IAA4QrWBYArJ5lB8CP4km2PObXUphNjAraW1muswrnGF/Hs6PQWeN13QBKp2DZkfUqttbAd9/ntdhhhDwPvHoMwAC68j7tAcuxB0UrDHvVJeebFZSoBFhO3YwaSyWhmoLzfLNg3mIAm0Joa4DJ91tjM2PlM8FDmtC1TwJgFmc+T2PrbI54yOp1AGR3eDOr9x15llkFAXlD6c4CoFri2TU8j3IPUkoEvMp8LeYHetWflGOkleMHvcOD/xp3GucRbNGWIc3yqj37yzeycGSwzNWmcT3OkPyUAj0MfhclPKwJ8X0Xmknho0jFCHp3T7KuE3mk8T0AeYTx52rCMGDkpVGtZu5Nmy155h0roJwiFUZjxVr7BbcY3LA2TkHdo0AVQoMdDyFDp9JyAsiROsDh06Bjl0NC41KgS8dWb7PQ/VIR28Cy/a3vRZ7lCP32z7o+5mR0smORhFLpoSOud4MR5FqwjLOO86FRBbeAZduUFXncBJaZ8W/xi/S9vsf5KVhIxTNmfAS7PLNX8/0dUOP9rWpPpIgOrPlKLlGBo71yAPMwsLwY+WLsicELewSdcasU/qcNlvdExjAP2AOWO54xAMu61lrcEWD50A6nE+Uso/K0AV+rhu29lcmzLMt/d/Q85ijwZduyeJZ9DM9rlndAgS8pm7sHLAvQXRf4mnuW8ZyovP2WwPIix3qwnMEw6JH1inwejY2MqeC7ASwvfG3RV5SXSg2oVy/b5+9be/n7v9n+5k/+pfbH3j8pWBbP8s1g+ePzoX35m88Dy1h8BsujZQ6GkhQ+VZDO5/b4+Kj/YSwBy3d3d5bjm8KmRzw8h2H3SuTS5glCFVbKW8DyqBp2AG33LKOStrWHcrCtYNnAtPVUtrZRAnQtF9n+lvkrIJacZQnD1gJf5kl+UE/z0xwse/6Yvie1yRnLwGeAZVhvB2ft0/YsLwzZLGN571kHyGrFAlr2geUO5CTBvKVfbAHaWxTdlcDfmsTs+0FxNtwym/8WoNp69wCIN86fFf48RLeu/o7h2UqhRTMlaTa1ji5GjJBy5PlM8PqqMMBRRPVrBxlhwCDlmGl9VeDomrUksDyi8b3DVWBZ+ZwfRADUfJ2CZZH55OGNtcEhVm1m8b4F3UkYtyusPL7+3llLlvsZUChYkev2gGUHyhmkbJ0BXr8MlgGeeMytM9ONt3dziuvwHP2ZgJd5q8VYQ4VjaIyQnwyWkbvsxrdoCSVeZM1NFmBs/cMVLEcxMPEs27M4Zxk6nK4vFd+zvw0MyzjRA2TN5Pu3TmBY6ZI9y58SWF7klE2H6UWrxUuBL3Mt9fMtoqlW25juuQUsP4OE9NatPq1T/ukmkRFYHoFvpl28M8BwPj/T75VPjD1rGSjk/ftuBMtsFNja2+rsj+7JoN323q5m0ddF8NiCLcZO/zv4u/JeGEUtDNsrbkW0gJD4FCw3aymlodkFWBa+Y57luhq2gGUOww4PMZ3VXOBroctzO57kbZZCiBwJ+VywPNsLo+sFLEeod+IJoWNxobFuYKP/fNaqc5Tpf4u+rpGN2+8KoGxEl8Hyqz/4rfY3fuJH1LP8/uGpveuV0G/yLH9yObTf+caDhmFLzvK3Hw7DMGxMpnoBKGp20OZBgADGWHgGqxVYvr+/V7Ccw6ZHC1mBZcydGSqDZZkTh0vv9SyPwPKyHlKUy3L0PEJGW0TZfJTMAijrdQSWxXsM2QiwjGrYktWgnmYHy+KJ1vd277MU+5J8D/0ggeVQMoZU/d0PljWkr/AKxIGB2468MrH3HvqXX5/BsipbXPCrYDb/zoJlCk8enrGJ0rZHmeFxcX23ngVY32LCzJ+GxjoeJL1npQRd8/4rQDMK909AechX6X4Vgt62x3KWe8/Fir89x7OsfAQaD61kUQF5KMz8i6AFVKqOVJcFCIeX1xURlQ+BgRelCjPR7z3nWR9DVbR1HahXc34+vtf7qHp2CZYJjOs4lWc5g/kdkRB5zVR5ImMwwDKfo71guTpLe84NronnbIBlXA86DHnn7Z7imchBlg+8nZRurURSPT5poS7kJgvI1bZoSvdLjjLGDtjo1WPDOEQF8Kzf8gKWV7rIhmf5OwWWjRwtQk3B1jVgOe/VDrBcgadrANUWTR20mvdYRs/ycrc8y1m+5HOy5/zMDAjGf/5wgGWmm5AjTg/8jnv5Qpz/nXxsN1gmfg1e2oVms9GXwbLwdi3yZd158E4ZLAP0ImdZwKmAZauGjdZRi2fZwHL2LC/VsG8By9gLDb/+DoJlYaAHqcY9OX97wXJ1znG+lvftjX1bvIHv23Ntdc1CBzVYvrx+1f6DFwf1LAMsv9ekz7IZUFQMoMDXWcKwyUOQc5Zfi6fy9KJ9+7G13/v2k4Llbz6c2kePx2EYNgtsXjBW1FSALeV1hmvBiikOHOcry+9QIqJ/ro+2pTjkMGx+FoP6Wz3L4t2FYMlh2FgXPMfCtpGDLd5z66ds/wzcLl5lqXhtBbvYsyxXCkjW3sveLkrbSIkn3sOwtaDXwbzvVvzLgLf+k5/Rm1VCpCxIG/9WXkwlpiKM0y33W2HYZv2vqxDjWTis+jOFGcpnCMMOAZ7C+0YFoJaXcjok5SjowNekmwuF65nnvy/KEGu1Q4jsUTq2aPgaz3J+3tbY+vqggSpsb5LTjXUYPaMCypkJzOYXe3QjWI75jTgPe4+p+FC+fJUGkHjPnjXmtQqlQtYefWorfoaoE9M1KVrZQsQQhv1czzLTDCtSpsiIYZJAMinje/YXPAdhZp0XmcGy5yGXCheFMbKHOVgaVxtOhbqiorbK0aV6aXjpBt5ozCM8ywVYVkUaip+Pv/CcK04tKbQqCciYwLRVfZ7BwQgsjI7Ans8r+oZakj3LDFrVEwzewtXa3UOsnmW55PHJrvM2ULpyHl2lhC9hvJCbCeAy74fsyHn/nocUBtUIrQctjwCmDog37VeK13l2DkDv2QhkYtGinar7Q6eQC58Dlo2giCzpDOwM6d9DI7NrMlgGjeOe54Dl4XOJTpCzO5JXJc/hYqhXhmEzD9X955Z2ec0HBpvlvWr64/cezV/PbQGWr93PkbE5j7MbLJPxU8cgz7LSPbyCznMtDNu6mqjTx3o5xePF66tAuLUIw7bK2FbsS26/v7vTEGm9VlM5lzxluU+9zhjHQ7F127XlkxlLuHWUHktvJaU6KhX46nPo12AZIc94gSpnmXHK2QuM4XrIAfCQ2T7YEtZguZMtvsnZ8G7XjI1F+SxvnaVraW/P9SOwrHPznGUByx99+dfb3/of/nL7o+8e2ufuWl3g63y2Al9Qt0Zg+VsPrX3lk0v76X/2L7R11HcDWFa5CXDnVndewC1F9Tlg2Z4rhV/WOcumRFlF6j1g2SpdAyzbGyAM294BYdjePkoVyaUVFMKw5T6AZbSKEn1bQrAFPANEy9wAllU3Udeor9wALBuwTeQZvbj7L7SFNwqthBRak/Y1YNkWxZ5THeRrwDIfYmG2krM8ohtWa1l5UWVGjRm3g+U9h32Lhq9Qu4fvOJvH7Pkup6wS7WAi0/snBoWt9/6swLLLxK6lWKzXqu+hn93C8DJb42zEUG7s/KCjv1RojI8kg2IRalLbQAu40IP5OVi/rTDsqUFHjW6DN9tjLILiI2dIwTcV6HLezqOzIhBKZ8r50/lSxBJ+1+sTsEZxL/R5DcAJ792yqAtoIeV2Foa9CZbDArfBBTbAclZAZF85smoE1rbO1x7elHkx7mGwrDzTv4jfEYlDhbh0Pp5rjN7PApjVYARalvNGVa9VV9GoKjcyMwjiQAd6PlpUxdzPS5sXtRVDyM2ASlRg/nTB8tYe6CteA5arAb/DYFlRTBHGyaBytA5bnmWW8x2tYm+FNiXPNf3LRqg8TqcrvAWwzON35/JTAMvB9/msXBEJtFqrLSL17z89sCyRkZKvXINleJZ7sGwFvl5IJGqTol81WDYwLWB3DJbFM5vBsryrAmQvnjYLw+bWUSp/nG9B7orX22ytS4GvtwmWT0WfZT4rCvadg9scKgoYm0xY/lQ0sJN8br5sCyyLZ1lylj/5vd/QnGUJw/7guLSO6sKwt8Dyq8endrl7p33jTWtff93a3/vHPx9h2OfTu+3RAqG6f3zgeWP5oCrYuMGzrPdRxUIenzcG18yY7l6wzM+QF4UHWMAyPMLG8g3IXQOW9aj5+0T17IsB8MVrU4NlBcDuIcYeMFh+8PxlKe6lnmgHzAZsDprDHJY6KBQFWI4Dci1YhvUSi5Po5G2AZQ6z1uEnnuW8j7qXivjMi9EJ1OJ4ZrBsBWpqsDwTsHtP/i6Flj2gNHD1rp2QH6Kc9VmuFG5dC5jZBmB5z/xvVeZ1bJ/D3vWsrhtiPZyHIhRa9zZZW0drW/HCbh4IkyYjEFe0xrXZI7aAXbuCwbI6vTxnuatuWdDHXrC8on19KBLG8sG22UyBNnK6svcseU6z4roCh1eAZW4ponzPtBC3FQOw09wTWO5bknjbJrmmyFkegmWAk71gOeWpZhlXgWWsGXsxeP/A5/acz62zVY0REFKOKEcnURSRVaz2Il/KiB1Uc0EvRa/mVUYOM4xIC59/6nKVszzQs0B8gnUHfTdKtQmamIEU0IsuYg2WM+8f8jg/uCPP8ubaywVbYJmNVtlLvjq2n51nOfSyFMY8Wquad9v65zzXXXQNuemAZsS/txT8WRg2j1nKULmAWiWt+OWEDm28hf5G77xHvgJQlGs80C9w7V7PMp+JZe9tFB5jlrOs69N5llENWzzLUtyLPcsLg7WcZVS4ln7HSxup0+HUhWFL3jK80VIQzDzLXlEbXmX5qetvYcxvCywrOSQ4Cs+yRs1GhQWX+Rq9ZNW4mU5ncren50sTsJzvh3zATzw37u0IZe5Zrva9oslrzv3orFb0W4FlrI94lgUsSzXsN1/9kraO+hPfI32WHzQM28LTJUXVjASHLbD88uGxHe7fbV99dWkfnQ/t7/7Mz7WX7d32rYdDq8DylnLYAV3KT9jF4Gg1SiFNvTGr7/NnI7AcjIA8mVlZtLHMUJCrYW+BZbb8Syi1ymwHx4hsUNAdIY49WNbvqBWUgF6by1LgS4CyeJfFKC/9lmUoM9KjAnbbBZYN0DpTS9ZIQQz6VYp1tjxe93CEFXdNynvAsi2OTQCKDx/mGViWdYqevgNwaNVEDfiNaCYzn/h7AyyDUeRxtxjDVWdhA/TuEZYVk9nzmek5a3F51fz9QVOjViGwPxOwnN6P6Y8rZFeh/hUPyWu68sbnkGbSSFYWXa/UbOdvOYIqHN4iWO7OWn4BESQKmIuzvcOzjLuYRvn3xSi5AFgWvgjRi3Om+N2uBVWyZznnvgVYZsCNeXO/z+SVxhzDsyzaF9OxA/4qDBsK357ztbU+lSEBn0FJmJ3FFXC8ZlJ+bVVNnsFyqKwOjFWOQmYibzmHYQMg4/yJ4KKcZc039pxlKe6Fgl/gCbFuRAil7HDw3hkg7MJlJWDMQvpNZ7wwuTz6N6JrOtZRtyWDsj08dJdn+cpz2K3FToPqjGyykaY7v2pvMGV7SyZWzxBKsui+9bexfpO93Jo3z3U0v7cJllfzGYDlZS5rY81eXSPzjtW+FHtfrcGnBZZjPlRsUZ/vOr7+rjgGnmUGyz0/1pzjBJblb/Esi7SUatiWsyxh2D1YFg+0eZYNbMs18mxUw9ac30HrKNSXgGc5qlqHJ9+qYecCX0wHHIYtvZqZ1GUeGSzzPrIsyLLE9tLAMs4fZIayTcI+GLNKOVsikefCg8fec65uEEUlDwH/sfe1/xgsS5/l99pDO3/z99pf+ZE/3/7kH3mv3T8+tA/euddK/TeB5a+8PLeXh2P72z/9BW0d9dHjqT0eX6w8y3mR+aVX3w0KfO0RFCFwJgwdC8Xjdb+rVXKxVuXnLpWqe5awKBnr1lGo4Iow7CA8t0IbCF588fhtP1i2yp9aEdz7JquH2COpNT9ZgLSHaStYfrTgMstf9pBv6bEs4dnIjXJSkvBNMANVSFzhKPckyvb36/M2w7B1nzfAcsfoNTza5004fkhTHkY1+j4YDhEyDtssDHvrsGfBcw3Nd2PvoP/Rs/Y8c6bEwMDAiujWe1/7fSX8WRGaAdU9z5p6lgm8Zn2Mvb/VHPK8K76o5jZpfwGl3ScMQBGKZsoNZwAS3jCn9QyWsQZcYMmPNJ42bR0VtF7RWQWWdyrnbBzJNNY9k7xhDChMcVpAsd6Twrj1PVU++oqlIlsjsMygOrx+BKgBeBWI0/gxP/dWcXEx3Wd42/cQZromg6mZ/APd5B6z+bGLHLthQkE9sKQuY+wGy2LkLfKVld9rzrJXuUYxLwnDRvSWh2ZbJWwDzxm5IvKFlT/IkjifTB/LotLL9IaaTtaIgXrAQCqaXq2/DubV3DMo3wFUnwuWcc4wr6zQ7pEPW5QzU9j13o0w5tn4u8Cy0EVEc/Se86258/fV+VNdblLgq6eV4mm56v76gK7oMNNfbh1V7dkeXWO09yGDfCarsTYWke/ne8Gve1nUp3MZjxe+aRX3wXdjDQgsS66yFPiynGUDy3inEViW8GsGy/K4u7tT51k2sNx7lqEfG0he+hyjda08m3OWHaI5wEZLKzUZ3gSWGQBKCgp7hpk+mBYq+jUR+qTLhbVinpDvz55te5bGdgypIJ//ii/OeOWMB8100zwhu9aMa5AH4lk+Pj60d86v2/Hjr7af/KH/sv2pP/Z+O715aB++K2BZ0JkJeb17y7MsYdjt7p321Zfn9up4bP/L//Fz7ZPDu+3jp7v2cLiPPstZGdyjLG5Vw97DrPdcw8KSr9/yLMOzUSkVNo6els6zDLA86rMsc2GwjPxhZbwOZLVuSXiaLRRAHic50OJRtmvFptQUMAtYhtCW/GSAZfEuC0B+eDTP8uVwjHBsGe/xLPdZ2DgUHAHLsIBdC5ZZubfWIRSgX5wnA+L7Cnw5hQehx2HI2op7MAAocnj1ioGod3x+2AMoIewY1UgnBb6uEcS3XgtQVd3PTKoSlnvPTcWQ4l73/BSG/VtfaXXfdJ5vIwybwFg8HJ5sJ4vV+zF4LeZQzTnzRzxruDfcE5wdXbjR2Y9GpgR69vxL8izHc9LKLkPO+ywzcM3KtUlZ+Y8AaaFUVUI7XsPfs9znpOiyAhSvQyCjA8a4wEGq/kmAVVkP5p0LeSXvtO5R4X1msNwpgg6WOXca4L5r83TFKcnKLNZiJXcBGkW59CIzM/6wlw+MprrlWQ4ZAOCLCCGZpwJeihhCKykPg1IjHKpki2dZ+oz6Z1F08wqwrOMhL9ojMyraLd3FCczaeliRu7yGFc/MQEH1AD+7OIu8x3v25blgOe/p2wbL28r6vPXS1vGowPJq3WB0ICPeNUp25tP53ifVwsb6w/RZN4Dlfry1Z1n52g5DS7X34Ck8xhbYmXmWZ/s/BMupGraO73z6FrAst0sFbDGqLX2WxaNqhb3EWzvyLFuf5XXO8gKWRTc3sDwq8IXpy2tBr472Uqp7ivfSIit03BSGbcXB4M22b/s9WcB6ptWt86fh4+IZ3wmWmT70d7S4fiZYzuNunXv+fu9ZrsCy1Ls4PT22F0+v2umTr7Wf+MEfaH/6ez9QsCyeZS0cdQ1YlmrYl9OLAMt/+6d/vn10edFetXfa68vpKrC8OsQbraNwaLEgIwA+WtzKSrIXLAMgj5Rc+14UsOvAcgbeI7AM8GxKAYVhE1gWRVlqTKF1lEwHYJnDsAGWpU69AGkrRGqVsK8Fy90e+GmxzlPGNnWvHER91mBZ50C5tDjQWYD0TGQdRs70tAKGXWsbFdfz/mfXnPwrro31HtwzEnIjer7i0culO1pHdYwtSdZRUTDcsyn0d4DlzTEmL86ec/CgVW77jjlUykcWbPzOODcqQAdAWYXmQRpX0AUOPLga9va+jsEyBPiKZ4UCugbLe4UXeIUChuXl+9/ZkEFgJfbCo4IwFoNlKFkGUs2akMF0B5YZDCWw3FWs5T7p5FnmOfHzGAjpPAm8zxTNat+ypxh/s6yKXGB/73xPJRO3aWR8xS6w7AZRmWfYdUSuefqQfqaGYq/Q6znKanDVati2Uhksy/XwLMe9NFVVLUFfqB6fuiqABlY6RhlJkT2TBpb3/Ovow29QMUmm2mvB6i6wPJpcEQFy7fNn7535bn7/WO8Nz+z0GW7in8qRwhh6DY/q5FdRCGvLszyljU8JLPMz98q/vD+VnjCi4eodt/bfDrTzZRog+Al7kguwrLz0JMYWjxxInmXeY3iWGSwL30BhLwPLR2Xb7Fmeg2W0N7dTzGBZng3Pss5Thc8ClhUU6/PWYNlU6sU8byHcBsblN5XtrGtrCkN/D/N4LG21dxp+7Z7lBcAv40OuMF/guV0DliGj+WeeW/VdRb/XnN+ep5lnWT5TXOVg+f7xZbt7+fX24//1n2t/+ns/bHcPD+39FxJ14B4JeJYvXg07hLqpFc7GBXxd2tPpvn3tk3N7dTq2v/N//nz71vm+vT6+114+SZ85KXLVL7COkIRNVrj0MTtwhgpYKDupnQK+GzGETDQrpW8Shs2EMgIY6sRMOctbnuXVHJz45fPsWUarKHiWtZ2Uh2DL9fq9g2Wram39lAUQAyzL7wjDbofTkrcMsIyCCRDgGnrtIS/uGWZrliklfjFOS7Is6bpzWNxAKxx5ljtPXlK0eK9NWUq0x4WnHGzk/eMxIpWhkzDLH1FtHevklj7bL/GMfJp+1bGoDYY5uKRnqAszLWn5Wq09ne29K1CGK09u3hT0O4Dq5hilpO/z43mK/A7Kf+a2lm70igcyj1I+R7n+YvUOgYJf2JGcwDIXHUOBr6myFry+virAMin0/dnREhi913X7gcb6qR0UjhBaZdm0HDgtErVr78QCU0Wa55KBlKNQDHl58cxYSsU6nvN4K1iWwahC9gqcuzTtwfRWw420iK7wM/CFwgVZC9qKcOSiO0TH4m7wPpVHhcbJ5yT+ZiDsfFTlA4FlGKb08wIs45wBWOM9JVQ7zgxNMDw0BJZXcswIMcL3O70FICt5JjtlUWl4H/f71MCyAA4qMBdLsHd/k8e1O1d7xygIYwss9WB5J9PIx8I4yVgEg4cMwrArUDGbCfgh7lMt+Qqwz7qsM8G5+sDrP4ps2KC/a+QfA4uQVWRseA5YBs/vgM5bAcuemyEgKMKwl3Bbzcv1Al8Clq3PskX/CxgWUCtg2apXLznLBqwrz7KB6uXI1TnLPVg2nZlzlg2cysfiWaYwaALLZiMwgzmDWRgAjSQWsJzpi/+u9s7AoIVhZ7DMeiLfW4Pl8anJ+gLoYLmDnGz+4V4etAc0b4FlCcNmz/Kf+mMfas4y+ix3nuXL06Pze8/dlZAAmbRXRX79+NiO9++23/vooZ3fvW//09//Qnt9/0H79tNde3kWoCw2mjVYDoWkqFwdC3WwUCQGw7yYACpbQnoPq61AQg7DZmGZmQyDZ1yn4Da1jqpylhdQ1a+Tfi7KWlcN2yvZani0WZ7VE6weZdkWCsP2atjmKZbCXUvFawbLqIYtIdnLtbb2WqRG474XomWlYpXjRWB50eV7tBXCxFuDDPcHnmBn+Ap+SXiL4qT5z7nHcgq9NgC/KNecWzEKw46DVhhsYAnEPndKoIfydYrVHgKcXLNP3aoHmAnDlXD2IeIeXdf50/cIW4wwUz4wTg4zYltDNd/h82FdHQB9fsert6fw5obxIT9vA7Azb6veRZk5CQlLvzh7iJN9A6HZhay6p7TzzJIVG2NGMcHBIszsJDF3TKJSVi1pqbOGZyBbPRrXRKseFCaDgph/ksLbCVw3/jL41t8pFzTnMvP3OjcC2jqvQRg2r0c3ht+/8BT3mPgmYG4xbwTf7CBMPlMs+OV3yZHLcpZTh7p1QtTPjWGaPNXg7wkoBx07VxF6l/mEQTPrAijwhfBrj0iKapQyPlpHuWdZZZOkF7kxVqpkBy92xf4EwYTnwcDk8w1dAEabzAI5NJzWzQ6jV0/HghQeWl6r4BsF2OEw7BKI7AGrJzP2ZMVxk/8V56lSPvfw/xkZz94fZ2/HMSgvMXJJBR1Gg5VgE/dPLbZhpOuAQkSrmGNp9I912JV83PIsG2Hb0Mmo4R+C4/sl/XsE4J1vUGeEBM/I91b0qdPb2Dze/xWNjmpM9MymT/OBxxmvKgWyFLkK4jtZgUfh7CzXAAAgAElEQVSKALDjetG+yi/upPK1hWQrgD4tYHnpsywFvlA5O4NlK/4l/4THiGe4HRawC8CpXmafg8l3gOUFFIfhUwuELXnM8CyjKJg8i8fql/viOc/LLrB+Ve1Z3x3DqnkjDDt3T8hnP4+HuY5OzxZQRstWZqEZC27xhopnsdzDmbO9sXTWeMbjo4Zhi2f5/tU32o/9hT/b/rM//mFrL1+3z7//jhaO7Ap8KVj2w7hYyqSfoX0sYFmrYX/y2B7u79r//A++0F6e3m8fXe7Ns9xOm2DZzryHWXUHYQ2WQThbB/1aJn4rWOZ58DPt83EYNhf4moFlLvAVmA+AGD5+RKdJCLV7llWp1rxjVLo20Iv2UF0YtreNAlhGUS+ro0Lhb6wYQLGgHC/dumvAsig69I8PVTBR5ripjYwW6nJvG2ioqlr9HLA8cgwzyA4l0HlSRUtbh3r0/XOAMtZkNDaDz8yEbM24+UQ9yjXnbKUMFENm7/KWY34Kljf0pKCL0QLJAZgouyt6rZ53BViu9iu3dlK+4uAhhJOfkapIVxfG6ddVHrShQBusDQshJftRFFACy6v7aHyMw8KMFZs8lU4GVMBB1h6tX0gZhqdZf0IhTcom5xOHZxjX7ATLyIEGWLkWLON9twwWlcIpz+IwbJaxvG4jZeJWfoW947MVPDr0eouQmIFlK8Lh8mEGlhGGTbxK5AI80CGPYDyD4klGAeQp51xko8cEfukMdXRK0RBsX9wCC3mdeT/eBli+5KgGf+CWjNJz4REZ4IGfNViW54mx7FYa/UzAsq8n9NJOn9GUijlYnsrPG8HyQpeWnleC+GQYGp5356ErIJv09bcBlvN5GhZk7BZ5ae2nH6/AMlr3WduoGVgWT/G9gmW59GAtow7+U+s7wLNsYFm8y5LbvPRZlmss2msBy49etsPzir1OBGS1hU+bAp89y+oV9uAxA9VeSMpzlzEGg+l+H8dguaIJuVfHBNPSXOnFM800PjKW8B5aa6Wxu2UbLNuzMaFb+M81YJmrYetTHSyLZxkFviRn+fj6Tfvw3RfrnGXzLC/1zEx5vShYlpeVHNjz6UX75muphn1qf+dnfkHDsLXI16N4Vu+mYBlCnH/Ghk88y1tgORSNPdZXFpx0/cyzjPnCM5MVEFMErKl9XIMezOr1OWhBLtnMpyep+qn+oc5oIJ9zn2XkJqPaNUpH2JQtQQ5gWe5VYOxg2YDvOcDym8cnzWcWfSR7lgUsmwd8mU+nkJH3FAqGAi+sI5SiiBJdVAZYm+Dh6PgeBA97NzAWXRigy40GoeizF4Guz6CIq6CuckyT1JiB5Q7Qe7htNpgMhdDOLz5NsJyFUz4zUCJnc7gGLFevzIBdv6cIhmp+W0re6hkb5381f75+oumu1mRQ9lZP9Q6NefReK6eWg2X+3DhHL5SUH3myTMg+lztDo1SxQdXUV4oT2E/2skHMpT6Pi/hLor3wJLASVgm+rhhit3du40WYNRR/BjVGYKsCZADQHVgi636EhYNfubcZACPo1vOPrwbLtJ6jtcLKsQGKlRn8rnSg2NTWo6N397QOWVE6iztZ1tI/GwDVX4JlCMAyRwcFWIVVGLlD2Fcq8KUeY85ZRj9k73bQgWUsohtbQUfq1YZySPnSWCcFi+KZZdnDsg9hkNmrRwdMOkrM/o2UVmOFZgGAUYfPwm4+mPqM81xmvDtoORW920sDt1xXKsO0lteC5lvAcpY5O1h3eP5Yfupcde/mYDmvUycPnwGWbVyXDBOD7x75nQ0B4DmV0a2UDRNi6HhCkh/MZzHuSh/L/JuNovL62vrTPMtyllOMtAJd/e94aC/Ukyxh2NIuSvotS/9lCc2W328Ay0fZfQPLVojLwHSA28g1XoNlu2YpeTAGy0vxrwxmteUpgU3ZBniWPxuwbIw3G/z5nLAcW5095deLBHxbYDm/O86cVcJe6k4IWJYwbLSO+qt/6S+0/+Q/ere9eHrUnOV1ga+nx4sxTgnRtWIvqhs4WNYc2MNd+/h8at96bO1/+8f/vH394dheHaV9lOC354FlZlZZsWZFaXQe9zADViI6sOP5Llth5CrYANwQfuPrsxWGLWurwFFl6hoso8+yzcsBtXuPtYCX3KvWQ5Q3MfD9+Pi4AstasEsAtOQsS06yFxwVsPzolbG10Cis/t5buGOKUDYHHuW1tYjcbXIPrw8pEkHAHeggkM0Ki3uTNe8SSs4AKMfekiL9XLCszyTCzGB9pZTeojn4PZ8lWGbF2wwMFinwaYHlzgCDwhS0/zKfHPoTiuxOI1hZuXaH8NbT6O+/uX2T6/aC5cyD4hyRRyyuScA8IhsIMAMsrzaPc5q5ovbgJVdh3Ck8M3QyCrljYcTKTXwOHgB9jkOA0zwU9HRhcz01ZmWreo1K6UIoNQR0GBRIQdXPKN8zAGgC9QDXDDAw7lkJwObcKZ3JE497syAXkyXAUqVkjJSNAIQbgZCb8vFGwKy0Sq0Fmb7DqMpnPQytvhPwKvPZKsCygGaNMKJQaniWIwIjFs5+McXTiliGd8Yf28t/s2FD8hK56jhZH6mUOUtjGv/DPaUi6J4Zpk2Wn92aEiDK74De4t253MM/M1grQFc1701+WVwwGqcyVrOcmj1/N1iegMlZZBFoiX9258nUtWEwcqafFU3tBcvD+T8fLAewS8+ATjgDu8ubjzWI+f1m6OMVBK8NEkrgmPmo3guHjeYrWwcA7nrgdk73FMOTLHnKBpbvAjiPwbKGcQegtgeqNi5ZMEcLw0bodYBlF8wWTu2g0A/6ci1SmJxveQGvGF/f3bzP9T65fpwMTrlIGPNEPU8+D+Mb6z7LKz2xMJKDx1qRsDo6ZI0V+igIOx8Lz674ypb8qo5GxTNs/RawrO/4+Njam9ftw9O5vfnql9pP/egPt+///Iv2/uHc3jl5+DxXw356enKwDCuZG2cuAtIMZD20U3t9uGtff9Pa3//ZX2xfed3aq6O0j5LcsPtneZafA5a3FpIXH9d2ggY9lrNl3lwOdLsDXhAZF+XSvF+zLsvXOWdZNmUPWMZxkedK+ya5RwwVD4+PjgfEInan8xKw/ObNG90beJbV2KGK10E9yvIdg2XxQsvfDJb1HgXjBEoR1kOeilB+EmhYiHLxarCwtyJf/UquD4Tdmz1pmkYNZUwumIDlUCoAPPiZA49g3IO2MT6xYO4JLDOAvobuthSLtwWWK8HMQj7P4zsJljFXBhcd3cAQlcLyq3fYWj9m/Li/2+MdRcKCVhKNqFBLFau39jsrISuwz/TKBiBIhXSesqI+Wo/R56FwskCENZ9ehgFd/J4igzK9lbnC6bADLI9otVK2WBgy2AfbDlCbhDwrYriGqyHHuEU1bMwPADvAagWWqzoIpPTFslJudXk+WQKl+0HXw8gYMlpOx35bYDmnWQH4cpgeeDiMqJQKovuM9AOhcdwPoeXGW1XvHp8UqEd4tR1QkyN0ThTMY90goHkxpECee3eznNriKxjGbeDDY888rtwH0vb42i0ZE/qMn6f8nK37fbHGBaYqet1iboPvZ4AXNQtm14weCz60lcoznTaDscLAMF3XHZ7loL9Cq1feu5fQypcItF6Gsu+hgeeC5U3tLp1L3meTPVK3xxahkzEEonif4/5Ir/FUqgIsW+1Jr3KtYPfQ7uBJPp3avQDmw9mB8xwsW1i29GDuwfLhtPQ57ipid9Fg1n4K/+QdZF7izbYCXYu302y3XtSrBMs9IdgeL2AV61O1oAr+2IHl5f4Zr6rID0YAxCVXZ3hmLGGd9Zbzr4h18P48X7mGc5Zh0ABY/vx9ay9//zfb3/iJH2nf+8Fd++A4AcsIVYt+u+5ZPp8t1PfhcmwPp/v21Vet/e//9BfbH7y6qGf5E62GPQfLFUhdqGZc4IuVyryQe5jASEHowbI71xwsL995I+oAxSaLo1iOMz4A4y2wPAvDhmfZ5otQ67N5jx0sSzi3BWKaZeTh4cH+81BsDcHWMERr5YJ+yuJhlnrR8Cyr3iH179xjqzYhAsvgWChPr8TsXAy/8/p1ikiyxMt1AvrnssCIHYwkQJR7vDsgMQDLoTRC0FE1bAa41WHXdyEu1r3bACzfQnszYf0sWVmkF2ThPALRnzZYruhE1yF7TZNXEfdx+sPo/F+7dt3euaIu9UH2/Ov4BilVzwLLQbNx+mMqtj9hndPPI9yptzBu6ILu9RxcBbAZdCL74WeCiy/G7Xxe/EMuMLTaK7+GgWq35BQqPOPzI6WzKxBXvGMXuZALIYkhk5QyfQb1XFbWl5Q23whTTnF/AsylYlGAXT0Og1zwzGf4/Tuel4x9oRBhbwoA0I1dgGU8a4vXKRhNkQwWqeIRVAxWfdMh1wPcugFWn+WAmKthi4UXvZbxLC7wxSC343WazgC5uT5fLtaW4ljZqIvIm3Iz7cM9YAc59XlNsbZM89cA3o4fkZFga++6NZIQ7IqJJgC/hz+Orpkp0Hy+Mt3ueeZ3EizrOu7IWWYwinOr7400mmuFWLcwY7C8dXZ5mAAPBGxxTjOd9vsJ5jV+ien9By8w632GcaaChplfp6r14MNajVx5sVbl6sOww+NrQFhY5d3hoC2jtG2UFEk8nNu9hmbXYJn7LAtYxn5qI6eTPPZJ1XZZQ2s/hZ7Itjbq/Na6AkuKjFXeliJgBmkXGlkyhqxRlK3I4lmGMXBxTmEfs3wswTJX2g6D+CKNM62CTodn29yDnWd5qKsVxrc5be3hAG5sKYwFfHfgCvcsg96lddT51cv2Pe8c28e/+8X2N3/yLwVYfvdO+uGmPssPT48XuXkJRRZ4JWEGltcqwOrN+dAe7+7b118vnuVPDi/aJ2cBZvdWEZs8kXmi1XembHjezmBd9oRh71vSOqfLQrCQ88X5XgCmKEy2hGGDqZsua+V1ZmBZFaJoMbSuhi1h0/hne2DXS5i1tYF60txnDQOXsGrJI394UDAtt6oHWdfeQlCOpzutCqheZ+2pfFjA8kW8zl4kDEoNgDMYJcKwWVl3hSYfHgbLkf9KHo1q/5itcjU8Zu5cPTUWZydY1vEphHyWT3otWM5Aby/tza57lqzcCZaZoXZKFnlrRnO8Rujmc89/BxNN+9hVjSTaycL6uWsd78HgQWwlg8iHjKFH/E2F3QRwV8KjAwzeUoLXOcAQPHAkaCBcg2cAYFy5QKA7BssaDp1aMEGBUb5X5Ddy1eksuM1mbVZv9hrE3Cdeh6GAJkUeXuEI5UvAMAORan4CVuM6FEsCHfLhZM8QXWdh2H0odjX3rMzg7xFYZl5bASqhF428STm3u8iA12lnDQHMpwNjZJjU5zLAJE9zdz7QGs1DGWEUqsCyLKv0WR6CZXpZGHVDPqvnecknzmeUFXKbe1HssOANiF7AuegKxRWLPwLAI0WR93qL94KPsJI748ErmjouxqLV1Kv4xsH7TeUbn9fKcBMxoW7U2/lcrL/ylluFqBrLzVPIQNbz3uJzfM/rZ19u5ywHePLCTyzXNIT/1rljAuSO2DKUzHjqSE5lnvlpgGVdxQSMY0+wPhVY1s+oGvYILDswRaGu+5OB5buDFOp6Hli+HJCzPADL2nPZwDLTT3ipU0sphDSbW8yo3MAyp/n8uwWWsdeZBmd8Bd8Zhlh71jMftHNoq5rB8n/47ql99OVf78Dye/fHdTVsActm/fRGzVJWXRLVHSwLSHstIO10377x0Nr/+o//efvam9Y+avft1eXUzocXU7DMHqI1Q+5Lz7MACYVysmKdlXRjZStlVwWdNgZH5yFovWuw3HuWjcGaZ/l5YHlxiMqGHy1M2nOSzXMsXmYDy/Lfw6PlK5tl8+SA2vOaE1h+eBQgfWiPnrP8mDzL6gFAIZWsaFKhE1VacvumFPKWw+CgzPG2sEJjjEPyFSH2liujKBd5JkZh2AEsCOyPwHInEAE0r/As/2EEy9y6IjOQt10NezV+OpPKsChPXr1QVFiJq/vuAcvXnP9O0SGPrnaeSGA351HxvVmBvRYsB98whtKV7VosoItnLpaQPPChwITEGDO/kS6mZ9pvQ0V8BcpuHQ9+OfCs8qMzEBzloV1jda7eaCVM3ROc864rQRlrlkCv3ksVhVfVVk2Sd0qtGXrNCx3gaSNs9WawzBW/yQsR/LXwLHdrx++bwQqB2zy/RRkhY25u8yhRQeQxBn9EZBK3jYq92wuWtXyK5StH72U3THE0VMw7n2F4llPedKYDRNPNwDLOEB4RjxJj/6hKvD/ouxosS2TE0sp93aZoB3C9RcHteDGBofKMzvQ/gNxbACfOwggs+7lf8TY+QzvBMsJzId+0k4kWZv33YFn02yAzKla3ihrgcHkAT9kj9eyNPcvqQILXt4knubUXd/fuWW7t1B7bi0mBry3PsoBlmYNgJvYsK/no1BavNtM92lYJ3+nbTLlo8Ugy05G9jhSvT1ErAePYsvSHAoUOQc/RWUPwz2VJV+n6OZMzppTHXtyOw7CvkfHZQWBH7rrDvAWWGVMyWFYH8eOjepYZLH/fh3eas1yC5acLVA14PcWzbL3ITCBf2uvHS3u6N7D8d//Rz7evvrm013fvt0+eju2pLZ7lkfclA6ewgCnQ7KUcW8c6LxhdNxLsE75aer57sAxrjZO5a3ymwFp/LsvvxYaKccFCMMSzrMq9E5cxQauGjQOCAl/xt78PX6P5yCju5WHYtj421sPDoxXq8tBphF/LPUoIIvxknoejRQQ8WEVsAcl6/9PFPMu+5AyW+SAHuWaPMpSrwkI8XPvkyePrsH69yWTx1HXHxj3go+ew55ALN21VKu7COJnGiCzDWIDw8BmhXfnddaxhPfge78N4bwpvSrp4a/xsgKiUbDBBPUtJqa0qKTIfCe/QgImOmGs57xVYMKC8AsuQdP4yONudkjegFV6+rCjz2df5TfKlmZ51zEEYb+/8XP5a7h9nlel7Vd5TrDVV6o09TOAAYDH2gT1Jvo4BLgHQGYCnvPQtYZsFqrTOCRBT8SVj2LEtq/GTMUC/J/CsLDAfUm5fgnC2CVjmZ2bZVYGtlUEm0T7GMEP0vP3ZVgGjWXX60dkPBUTIktMq4KWGIVnAdE7E4dzmlJ8f/AEgHIZckaM4KwDQhT4A4xvOma5PBss5bBwenIlnOYPl4HGS85zBcqZBrrKe2/EQs6hopOM3AybOyiAu4bFy6hgPo7SNasJ5fLzHRHmNtm0TmbclP8o8rQ3DUxhJqwiQK+Vv5qujs8drGtfsBMtsEIa8VJ34bYDlSVRTd/YTH7QokN6z3tFGoZev9W53tgyS7Sow1PFvD8NmzyDSYHSdijQY/ZwKMFqRLzdeFp5lccsKMNUwbAXLhyae5XdevNDiXsfLG21+q2HZJwO20k5JCnrJfwDLKPCFvUQYNoNlgFUGnAZS3TsMvTvCsCU0/MSBSQ6czVCor6bvhvZOtkO2D4uTL/aF0zHoWXIPg+VOnB1QYrIvIsZ7PTrDphdLEcUF5GJ9VLeoePRAvxxhum39zuLXsC6Zj7KzSIske8Vy5SGCo16/apKz/Porv93++o/9Nw1guQzDnoFlETQWht20wJeA5b/3s7/QvvL63F6d3msvzwKWa89yBrockstgeXTWR8C7Egh7+GM13nPAsvEa84yOwDJCrEcFvmQdUGXbiMsLcEmItVge0V7CwfKbh0f3MsMy6S2qVCEw5qKh2doy6tKsfZQAcAvXlrBsBss++eiJGRiBvAUAirrGrrBsCsCe62YsHN/uBctQombPZXDx78HysgHTvXoLfZb3guU4t+nAq2c2heptnf0MmKrzP3zvZLypwPJKb0RNA/9iRWsTBsQ5s1B+Q5A8Ayzv4YOd0auaY0qDgSLSKVkOBkswXFV8JsGpW+2e2xK0uSIxA7M87SwIoUytwOzImDezWhMADoGP/U7er5jHTs/yFlieya8ABnQRzpwaUrG+o0FmYMeNf3wGQzbvMIiawkEHmsCyggHkNCfvdtYNEG2iy8xFvuRPAGVKrUFYNs6TRgOQF0TXR63GRVunDJ5pzpV3eZrGA7CcjSmd93Ep3hPzxV4RcM9K4d59qMAy88ehoutgpPMs71GkmA7R43xyHxfwKy+rrMX/DoLlzK9VBlSGuKv2YBLWsOWhm9BoptMRkPE49AgYXsnNCVjSMT9DsCxAWM6yFfg6tRf39+plvjs8aji29lzeAMvINZa5XwOWlcQF8BZgWUYyh4FF2RngXsCy/q7RH0s/ZFtn0I8dIG4ZpSB74FleOSccLPMeQ/5tkWJ4lFMYNOTTyPDE42b5NuKDo7ns8Swv71aD5c/dXQIs//HP3Y+rYT+en7x+9+JZFluHWDZEEItH8vFw0vzkbz629tNf+KX2e588tI8u9+11u2vnwzsKyPiAVUC5Yuq63bAO+sHKFomRsrS1kaOD280thWEv72CFtvA3e5ZtXMo9HoRhK9B1QZzB8jKugWX8jVBraxd18aLu9jztqSzg1z3LFsZjYNnaQhkmlXvFkyyfCViWfHIFyd5SSttGoU2YdQp762B5dUjsbK/+PQcsZ2u/PhPMmfI432bOMpS6a2lvdv2WZ3mkDO01WDwHLO99xpiRrTd9y7OM88/PHlkX9+xD+Q6gE/cqbxX5Mtvl8i6xJwQ2RnOp5s7vuEmfNPDWOuTvVRBNQpvs6FPrIrvY+FECvabceM9iPs4JSFIvCHNpw6NB3upurRQwO1edAbvKu+phsBhvD72u1ogn4x5lFfbpczVHutdZObLPB71yuf1VpoUKLMc1tKaz94ACEkAenqnsMUoPH9FM0DCpujw2y6j8PouxyPcXQDWBZfRY7uaQq2bL4FzHgDzIus5yxqiQmNKrA2jMMeaXDGErsLyEINgtHurdVcJWObJEY0Sf5iIkUc6IRgZUTHwARjo5RUkYW2d7i8fO7h/SgCw9wrCrs7dhMLnWs1zywkoxSGA5y8BQsDnCY48wKK4BSayME36uKqAY9L/Ts1xNDTzm2TnLI29TsYa8/h0dFsaJSu9Yy5clVGgk5/DuJQ16CiSAYpW3HOtDc7zOs3xQz7J6l8Wz3KyqtYJjCck+nYdg2fowm+Navcwo3iWh3V7ga+ZZtrZRDn5TeyW0j6rAsqxHzlmegWWsrc7JDYcZLDOAxjVKOgekQq69w0y3GdTqrfDoTsAy37fF4277vvcsz9jAHs/yH//cXXuvnVvpWc5gWRZAF93BhwC0dv9Ceyp/+9zaP/rFX2tf+tbL9o2HQ4DlWYEv5GfwoQlAnEP63BrNSg88MxDk1yhGebOzcM0FvpbvewloMgM53SgE5krlzpzlURg2A2r5XcAwFFjt4exh4Baejf/sGm0H5e29AJatKJjlNj9o8a/Fsywh2Wpw1+rZVkIb1vwOnEAxcCDdKSPpMyhxW/uiz0mMfQ9YzsAklLiFoJZwj51guVOqr8hZ/k6C5S1l6SZdYeBZ3gM69jyvGmcElllZCf6w5yEb10zf5Ww5l6zr5utjXqmQ1gIY9oUbZV6k91Nf8tn+zoRIJcTmAsPeNt6LX57DGtmICUBHedPDKro5hxYhciOwTBU6eV573kGuWYLI9hHLEDikULKcpxxgOFUD132kXLKRYpw/7xTX4qZKWc3ro0bYXOE7eVi3VqXrJ58iPLZ4DntzQc9yjyiJFgItuXBWIZZlSHUm+X5OTwhvszF+L0FthtEhn4D3OBlQu/chUNytAQA6OkGw59wHwJmTtY/WU/0B75eOzw3PyWs4bCmJsz3cOv9T3iFLeuoNQ1mez/rY7wHLi5iuzcIojhrvSLSSASzPTb/7tMGy0ALlNGOOt4DlTr8KXviM4mTGxRdTF3Sfyqg4IKAAzFeC5eVd+mrYI8A8pMEBWA7DJHveU4GvztgwDcM2sGzg2ECu5BZrjvHh0l6cLu3+ZAA6e5YBlvWnVtP2Std+/0WApvRZlgxIH1fmtQBhB6/UZAE8HF5qYeCwUeu9fkwYLC9h2IuLCDZmwQgYUystJbAM/sBgOfKVlb6tSHGMMaGFLH9GYBnkllNAZrxoKJcpTau6xqY7shhlNrz2LEuf5T4M+9TeP1yiz7IeK+zR4/nR+yxbbH0knBNYPr7zon3zdWsft9b+yS99sf3m1z9qX3t9aW+kEvbhnc0CX3nR9oBlHEiO/19btvYtksnZxYMbTM/PuoLm7vs1WA5nVLKMy6izath4V43YtngKzwV3wOt5zVp5XMBtAsvGOKzwl+rXVL1avcUKjhfPMsAyPMsBlrWy+RosD0OrnRb0sPmcQzligOHtteIYD6zRzwHLDFJDiYTikpWU5BmIYmEjK/kfYrD8bFBLYPnZYxUC+RawjPNRndeZ0lh9t/VO2nWClOHR9eE8dXbTXVd4yrKSx0KmU/B3gOUtRdml3PiypERhbqZsLp7kGCBCi+37CKNMnuVFuaUxSAkMCwRCNQeFqJin7wUNfN3z8/56izr2ikMkobzpc3M+M+UddmsL/rTRK3wPTed1AWhQWnKduaK5rNzkZ+UOBj0r3Sdbu3PqZynAsndc2AuWmc8raabIDZVF5B3uADattwtZq3Cc8pY78Af+x69Kz1B55/KZdYjQH1iZ77zaNCDOTdzUr+sqp3sPQVxxzRZYVs/yBKB+WmAZ83oyL8K6uJgb9IY8+TMCywDkle65p3XUlH/Ll1sF+qZ7TWB5cN10/7PhpjCWzUAMwrCh1+7l34vsAEzzjgmUi6xnNxly2TB4FVjWAl8EmD2MWsDyO3ctwLLmNet/5klWgNwsf1krWjtNqqdaW7Seo3WUzOf/J+/Nn21LsrOwPOfc+15V9SQhyQEt/w22MWFsjE3YTMYowhH+wTYR/iPBGGMziQAhBAJjBBZDSGgENKFWD9X13rv3DI41fGt/ufbK3PsOVd2NX0XFvfecvXPnzlzTt6ZEg68tsBwNvRzcQk6zSuajowwsqzSKn8oydqNugySipHQAACAASURBVHxv/5mzEnIlcBR9NgPLy1w8GJjs5k7HOe+ig3fWN7n0dkQfmzTKtdgrWbVEllf6bQW0rSO2Nvd6Ts3y+fp4Q5cwKCMUpSMN+/Dmvv3eu2v77HBsP/Pzv9J+5Rvfad98aO3hKED5fpWGvegFNAkzgcjdAHUTk7EWwJK8xljIaPedleJOxfF5gWUh1os0+nLihQGDNGw041LvhINlA8aXaKCG6PvS9VrjvppibYpMyTF6MsgzJN1aI9FFZFn0u0SWuWb50cGyB7QislyB5QDIqQELDAYGvjiTFYbXFHDsiCx3oJoMF96/LhKYjRACy51xNaKT72OwPAN7W0BwF1twvd6uG5520R6wHEA0ecT3gmXd48G9W7NFCUKVMRBOGXha3XgHD8TY2nXX5BwrkvzuPEfIuTrWsjXr/nuApayoWAbj9wzmAAKrlOvoaO3piACJpdcfSpuNP44kM2DIL+0y4TmgWffiNRYxKWNel05kUZp2J+9zVJq2KNPR03bXrmYgzL+bDl0iCyvapIdl+gua8F+q7yveGs1f5wLZ6yAVjhZ1SoEektMawJ/nziCZZTj0UtC2HslIQIt1gT8z+JCyjrp3SDpmBdJ3ONM6Xq+cspPI8lYJyHPohe/ZBZaZf/MDR05mirrunWM1F7N0vs/AMr8zNWhbveeONOx8T8e/LC/3LmJ33fPB8oov0mkLW3LLvl8iy1m37Hodiiznxl7sRKj0VJf5M4ksA0RG6vXxpGBS0rGPG2BZj5ryFOwKLGsKs0SWXf4DozBYxhbjGgBuRIEh3wGG0SyrBssQ9x74A98WYLnK4IMcxhx0XVNkmfVNtYe8zxY8689Z5vurPlWVDKg+G9lP+dpRZHllvzmOYrAs5yxzg6//6c/8N+0PfOVN++RwiciyYjZEli/XR2vV5nW4sqAVWP7GZ5f27nhqP/Pzv9p+6Xe+1b59PWlk+Xy708Rtfrn8OxYNxBSp2UVkA4ZkgEw3FpTos9LZxZGQxZ9PZJnBsnaj1uOkvPGWR4n1/RNYjjXwLtv9EVESBZYUO5xPaudg2x7Z2dQKuB0sK8j2DDWJLO8FyzcpVycPPu+bMsIMLCcjy4ylwnBhg02V4vJBTsPOQFkZj6J52VjqhltC/908trphd0KZlGROzYPR9iogNa9JQcdbz9n6fpM1sF9Us7h5zxMveA5YziD5xe85mTM3ggP9mgJYR9XAJ6vh0LHX74GM2gOWn7ic5eU5soiLqrhgadBQN2m9F+5tZ1UFMwCDHlnliYR3WxUvnHt+hYztgA7jzN55ryJ9yrptxUf74EV/HrQCcc+cAShnp22cUb0DLO+Z85bnnQ0A6EkGy8/hleysyvyHeY8MGjb+lXxcKOv8qMEWRzqYx5QuUuYSy954Z1xDIDjG5+wJpGCxA4R0SOZvlus6d3Ygphrs4K0uiozS/IXSKt5fOTlg1xRp3nto5TWu0XXnyHJyOuozXgiWa6OVbIBJCmU4UlJ2TNCkZ63MHGaZPlfrVjmbPkewbCLWo3YvdvbNwTI7opiPV0DZ5f7IocZzNpIArb8OWJbjW+PZoEEPYsSTUhfsRZ94jrMsRdENGyBVIsEKmI8njQBbOnZr98dbe3Nn3yGyfDoh7boHy+i2fyedszX3Wmz0s3fQXs7v1Qgz1Q/DV4yIbqRLJ9qDelUbAjjMGisQ9lkiqaF7oX9wDFXR4EuWh2uaIXcVCxIPVjYC83APlv3YqVSPDbrr8ER616fKr7EzZlmPitf7+/rIsoBlScPmBl+//8vS4OsSNctjsOx1eUqn7imWmuXj27caWX5/d2x/95/+Wvul3/l2+/bl2N5Lg692F5HlnpFsOWTBZmC5MmZwD7f9zpFljD0yMPJmVEaA1SxbdCKMD7MYu5AFZ6vgOlWyzgWILDNYlt8lFRrvEmnY/ixr+uUdsP3cPTTviuOjvBmXHQsVnTisQZemX18UOEsU2Zp2+RFRXresR0c1afYlEWjrkG01y3iugWWA3I64GSynaACvLRMoGxsjZmBAvBcs894NAlOLUk+gfQsssxEfQiERJRtYo2ueyvyhvLD+aYAtw3fr+835sGNg8+L9F7CCHs0xOyI6A4JobfMdU71xxfOb8oFpe+LsKQOYXvPMsoPBcjYUeX6b77ZzyXNqGm6bgWWsN8Ag32OphfQPmReuyVn54IziuJ5SlKGMlbzZKVowcAZsWb4E/+9ck26dy41brlBvO1I+fa4dzYgDVFYEUdzivGum3xGoLKe+cUYvj1utierH6pzYnesEuQaa1b2qGnBNxov39QwL/psjCyOwnBt8rpxVcLbQsX0hYwSMC11mpy4cV2K0ElDW13D9oPq7Z8jQg7EuRRo41kj3BvIHQbaBntQ18WtXQPp7DZaBtyITJDHMK4Bl5onMH9Egr6Cx2OcMlp0mNJ1yJ61Xl7Fc6gztVwTLFWAN+au/7K24rN7AN2+wCKNnBx/0QmV1KkWWOaEnGCzrh0vH90192w2Kjs4pKwvymNYm7DQCXQEW1Ulbg2VNUZavDkc9HurOz1y2c5EP7e5wXYHlu5OnY6fIMmx+GUfOT7bmWBdN25b5AaMsYNnkjX3uQUgVIJZly2uFLtiILNvOLsdGyW1L1+xlEQEVVYbHNUuQCbSG8QKwYx0VLJM+rBxm/jXrCXue4IiL5b3SfaC7l4LlwFiDNGyb1gKWew4xOdaDZStpRRq2gOXD48NTapYtDVvp3wW6V9bqB+fHczu+/ah94/21fTgd20/9419u//qb0uCr6TnL1+NyzjIzEwsfBstyDUeWVc8UG8SNwbBJvFmstPbIyz1geRmzBsvVGBD2CoqRPr74GtrZU7Q9PBNedH4/A9TmVNDIMaLGqkjNJyRgGfdYDbN1x1bALPfi2CjpXi7HR13knOVzE1LG0VEClkFaSON2llTgHkaCLyg+47UeAYAwPjaUvz4jrkFzgYVdGUxn8I1ndAaHR35CAVDENHvFK+CcaW8I8ApDcguI76HLWRoeC4vRvF4KulZG455J77xmc27ejZZlBf/OkanykdlIAKBJwj8bDWyEMY2XMmViLKJbXoXHRgZiJUO2lnNoEKbmTlkxRMQuKTIoETgLcwpc7MGCYrsmVvheOgHL//rPo8r83jZvTxUepaLGJUm5QQalxXlO2vVo/WLqDpu4yyrWKNJEEVHh9wBYSzqsW4MZ/ehD5sbypvE5SMNegbKCyCBfKhk4lINZ3rqRxhZX8AN1uQ6HhOtI6PKIzs9AWc72SJHdVfSzcwTabEJvga5S/XOXFQWwzYRD847xUoNAvAu+Rxp6GKgE3Pfqyy3ZsPX9lgyWc8rDazCLLKfvsH+jYMdoXhU9V0b11nupDN/BP5vjnAxws94JW8KEQJfR2I33jDRsvn9k+87mzPZX2O2TG7b2H7eudAc5flZr4zfp8/X3RXZXoGk4vZSGvdYddIZycrp2Ogoh2fKcZT/nuMn5ykc9Y1lrkB0sL5FlO2NZ65QFRGt0+KbRZ4s4oxu2HTMFANzEwqZrIiVbHWQ4DorOME6ZsrI2UgNt2MsPJoLVr45QLcCMLteIUld0xE6+CjMBMLO9wlH9kc3Cz2IM5ofVdmA500oFeLu5b+jHNdhdZm+OXWkimSksDJfgXR4nfhdn8+NDRJYlDfvHv3bXPrrd2pujJCr4aUVLgy+qWUZkWZ8tqcPWQOpw/7Z988OtfXY4tL/7T36l/ervftq+fT6297dTOx8kutynYfPUq3RqBsvW7bl/W3i3uTEYbz7G543YEoovBctIU8/jGPj02mzfeERu5c8tsIx3BUg20G1RYItoG4kjmmxrYp89nuXc5csSMfYo8lkbfwlYlsiyHzulR055ZNnnK88wUWfnUhpQtXTqyrgIIyGEZU+4GdyWe8Jg1lbOvUN2NcAyjIkOkBae+05Z24ItjzW00Ou3pN23wDLesKKfl4Jl3cVBdJSV4kzh7VWGI/546f0vGrcAy0oD0U13X9ygAqvZCADt8n5rZI4M2O5dtkAO6Dh1yc6KBe/DMivz0Ux2RYrUyOM7AMLxPGeqTOf6t0dNO6ONOjvH6lN6NStLMbQVTOJ7jkKn6EyXLsx1iv6Q1fyYjWmDn2JgzoxwfMfnToYBTsbzJlgunL2bAJc2fIvCZ2PlzACdfyEjK/7o3j91JF900lo3d3ScnFMAxGY+LHX8IcuR0u46X/mc6GRTFmWerHh0C0gnZ66uLx9dRTrQHLupAdWyAHqfnRyyHMHWrY87U8I48y/VWey66qU6ZCY79sgZBcuFPt8aV98pZ6Hg/WaOj0KOPQcsQ64+x3nGsvHwErCsAK63X3at29ZFk+/7tVp6Jr9IDxcROMgA1l8r/iSwnEHNrldM3bDznkLWRzkMNQDrrt0Nlk/tXjtjL2D5zfHW7jUNewHLJ40SW2dqBsvyjvqZg2VTe37+cQDm5fgm5SxPoUYKNObNelTAd4Blw8cWInOwrEdJuVMSYDnsluwwT/o07wsfhbeklS5gPsuCvOcdDlOguoD5TCsVX2d9xtnDFc2MwPIydua/BShXa92BfQlOfnivYPnhd/9NE7D89a/e69FRApZNNFrgVHUbN/jCJqnH4GoNqKRu9nK8b995tKOjfvaf/Vr7V7/1zfauvdGzlx/baQqWR0xntb0WjZ2B5QySn2KI8OLPwDIbRNCVqRWf6zaPlZAy2BNZ1mdb2KKLLCsw9hRsDAmwvOhTb+zlqdcCjlG7LGAZUWg7Dkoae8lxUQLSDSxLlNnOWPaotR8bpc8FY22AZSb6ink6YL2VVjYBywDKTqK2fXwMSI4wMMxeFnDZ9ieA5cpQ6zxwyQitUol3KYh00RZYDsW+Bd6e8fBN43TnmJXBt3ts4v/sIJBOtFv8nvdoCi4QMYLRLkC3WNfp3JMxzt209wj7Sg4NDZ0K5WRj0xBKDFG+v3/PQNPA8hIZBnjWgbhDK0VwVlEWAcv+fAVqyZiJ1OU8Jr8wHHb8Dv49GwQql6uFArgvvix5mp7DIC74LIFf04FUp4fjasgxl+l/RIMrPefbNgPMW/SfAYsCPJJVo/vj3ftkZF2GSmfnpTedtp55Bp/ReRSplXRPBsszcbPayy2gnAmmAtpwElQOhuQwDoDL74Hzn5PDTd/Lj87y7j/RG8QX2NYY8mdAADMn4E7RXPZf6Oyi1I15C/R0+5B7FPjAM/lZ0SPLfdX9nL2w9aIv6Cat8lBzaPvsxkz/bGCDP4K8NA1zy+VlL7HJyxvvinks/K2jTu/arYcp4pllwHBPCrA8mkytl/pu2LxG+XzlDJhDXpOjVvZSnT/4DLpRnFqHQ6RhAyzfHQ9Rs4xjo+y4qAUsIyV7wSFLZJnBskaaHTADVGtk2asnZ2A50rYlJLYDLCt4xr4nZ1dnlxZ2wQwsb9FoBzQ9DVtQRxwhlbLHKrBc6pEN3pjLpAUso4Fy5onMvzGeyOiHD+3Lp6uC5f/5v/9v2x/4itQsX9v9QWjGTzCKBl83gVMWqdTF8nQAActyJNLheGoPt2N7dztqB+x/9Av/pv3Lf/3b7cPpk/bZ5dAeNsAyCxdmOgOFBlMx+QzK4HXgxcrX7hUGNVg2z3b2TlqaMAsh+50BbYw3iSxr9PdydsVogtnwG1Ku12BZnmN1xXA+L2BZo8gElh8eH+O8ZQbLApQFMAMsC1BGpFqj1jeJMhtY1vUEveGYqEFjk7yXC+GbsjBPfKoF6zQzrIrFoKt0HRt8ehatrxk8+CEo2dgcgOWsSnIkcY9BEpGDyjjcUuaz7zfOOWal/SQltDGnvTyz69US2Hny2NXROu7kCP7fNZHti7J8UdqiyP5s7uV3nMo5eHwW9HvBMmRSZ2QA9Haiif4olGMVmY4xU0SYAbMarJBt8m4UcQ7lI9dIdImNTcwRAGQC+Ee8B0OgA37F+nbPzd+naOEQwOb7iiwnlclIOCSwrFHHQWR8L79uRcamhoI7KGCqZ6DMc2BH5OrzQgdD9szAdqcUfVDzwVNmEtK0CQQpUMc6Fg7QqcicOQ0H34UBObo3R5ZJ+8f7Jyewgd2rHj2nCZtpbHyPd8EcoCPhbJD7wQeVjJlFnrGOe9aL95Ftl5yCnekt39fN0R1uIxtuNw+QE1PtiCRDppIdjaCSE2ZbGxjrqjNnAyxjTqWduhMsb/LRDv3Bda7Gn1ayNwPMT9HHDCr22B7mCEIvne0VX61BpLGva0tVhiTna64x7wC0OD0kSyCBZdi3AhKluZcAZQbLElkWQHx3Zw2+9oBlPToKdcgegVSAfPLaZOndET2NzJCP46KobAbrIWNFgtYzwXLwbcoSCvmD53omqX5OSmGkZ/KeMY0gDRtKcIt+KhnU6aJB9txMB9otjNccx/pYwh84hYn5WOj7JP9fzu2Tw7k9fuPftv/lz/7x9h98cmxfuWvtdLuuI8uXAVi+Xc4KZk/3b9r78619OJza731o7ed+6Tfa//vL/7ad77/UPpOO2O2kDb72Gpp4cUSWR2l1AJQsPCuBw01E9igNNlY1gUAZtjfb6ndZjAAWJNqx2uuZkFKGNOwtsCzzFfCLWmXMH2DZIsjogG2C8Xw+K5VLSrWAZR3D06vtGClLwQZYfvSosqVcexMwAsvGMwDMDkwJoOY1Xa8NeVVZYSVna2XIVVG9Dgc4aIpnEogHi3RRn1X0oFYjneGyEbFlgF4aMxs6YqqskG4zKENgo7N6zB5j6UmGx7a+W1+xkUmwpaw5DZYNyzDW/cOR0bjVCbXj9xRZlmJ+GXfP8S0jkLsVU2AFUu1nuT7wiCePqwLYXOOaosDrDVqOF4oINOhNlDo1iIpO2Bx9JYdUvAsaeRFYzkp5kWWTFeL3TEqeAQQDvdV+D9I6MwAJnh+A4bxumW+wT/y58t8TeIb1V+jBjQEqYwWPVPGY7u/oSei9qCkGHeLWfNYveI/lSwm2RpFle0Acp5blFP5Wen7C+vGlM7nCS6LPSg8Z3pveZ5Y9pGsk8sMDDDymvFdElqGo3DYNx6undytY7lTo4niOfXruIqW15WF0vp2frTcyKwM1Aygdb5CK/Zxt3ZKVpQ4c8M8InHY0VIDlSs5jXkqvmeZBABsvXM0HgZOtteLnw/APm/OF+hevk9d+y/bQOUdO8HoTMj/U+mHpwzwCRDnCnI+UAjhWPRZ506Inl/OHRchItFg7YQtYlt+1M/ax3R+vCpblc/1fz1aWVGupUZYoMs5eNqeADMtp2EjX1kzwDixzwtcMLEtddA+WEXDSWmZ3WXMa9iyyPDu3Xfd4AJbt3XoZwHRZ6S69/CaZrtyte7lry/YL+baVGZeyHjp+QSd1FUbr+eeAa/ee12t7067t49tju3zzNxUs/8jb1n7orfRtuyotKH8skWWBVcuDbLEl/HjW84MFLL97vLaH451Glv/pL/9W+7l/9evtfP9lTcN+8G7Y1cLkz1hpKrN3TcvXIiMD4VLgbICdMCxSqpU935jKIWI3gdlGow5bx9CNNiGawbI8UmqW9T1kwT2yzHXcmkatZy4vyTzqMfTNV7B8tRRrBtYZLMs7SH25pGEDLMvvW2DZyWtVs4wwemUkEjv4r+uUPDZw9aKc6kYvXOk7jgZwNDgbQtFgiJ4R85t0S67GL5Ux0VdFEzNbd1NYbIDlzfu3tOzn/H1liOZHbhm1HU/nKG9kC1R5HsQvOxBLNvT8DDYFynvqBisjSkluEZ2r1R4aABsyK4zaop4woogOnEN0Mwjk3x0w5dRqpFRnb73OmZ4LgxiWAgNmgDWe02r/t/amSL/WJSXLfjREBRbj+al8I6enPZW3KjmIetYZ/VRGBhS2rH2V2ZTXcDoGJHCWrwXv53WUd2LjCmAg80rWu7EWG/JFr2Nax17DaWVtZJ8spfbs3d5RV3OU2RAACR5GZ2yKeur+M1jJJSWUeRA0jW7jrv9U/qTUeaZ/lbGJH0zVPQ1BT50qhaE8Apvdcyvn3ZN3c7nhewGWIe+yE4xfowKS8f1OsAyez8vDNfuzpcu6BDy65RSY0YmR0AIwRnw+nFeA5f6K0k4aALGsO0obH8xMTt7QvQJo0FxSCoypyRfG1nOVtaEXosoGlu8FLJ+siZeCaK9bFlisTb4UPC8NvuSZ0ewrOlxbl2r53ACz1SzH2TU+d0SWQQf2nlbvjNRoPctZcLMHq2ZgWTPiyAYAje4By9ZzE439FjmyRUtrPSTzz0dbLbSwJaP4+xlQ79dsZWH4B0tHdua1GVg+Xq/tbbu1t5cPCpb/3E/8ifbD99f2+z4+SodkBctdzfKlO0zX07Dlmg4sX9rD8b59+9LaP/lXv93+8S/+Wnu8+6S9u92VYJmVLr8awDK+l8g11yyvwPQTFcJM2LABEIavgmU+fmAhnG2w7Ocp+9nHOj7qvRwbyvQl5VlTpwuwLOuA1GoGy0iZtm6Hh3a9WMqNnsWs3bXXkeWngmWkc+uaWXjWlg8T2WF8KYoXppOf6d9usFxFJ5KhDG98ZwBJAxk6+ivm3hFcHVkOYw9p0BO7g0HSXgNstzFDadgsiECrW8LmBXbJi2/Na1gNuHf+8e6iJMig5gZc3doTqO6cJTSJUunSsTgwkl8CllWOLfZGuaaVkZNItLwvN2+Ki3IkmRcmAw+V9X4BDBvy0kaUOqVYx3E+fqu8I4PkWFuRXxQbjM83o90QNd4cjPeN9nYEmBf57aJrpT89OkdH/wwzEwY6pl/WPqIU+gs1qxvctDYyoN/79ZvxUKYjNpS6CNUTdSayKkbyJwOFTh4KTeXIVpEWG7qFwTKlYb9YGE0G4BS8qsZ6lZnGiphBZHqGymg5ZiKtN4xYc5AvdBj05I3PWP4s/e5IBwPGcDZVfL3PTokpDxTXU4zVlX5HmcaLjj5aRq2M5T36YyuzaEZbkGtVGjbT7Awsq9W34W0d8r/6ZZ7m9GDbYjYvvPdoDe1zBwMhjnrAsbn+O/Qfr3+5x/RsVaVF5g/Luq5RpNDeBCzj2XI/zlmWCLMeGXU6tTcaXdb2xO3+zqLOiBRXYNnW21L3l+OgDOzKdzinGTh0Ub3WGGwtw009Z7B89YwVOc95FFkOOUPHNukc6BivsNHIUdHZ5f7HjD55Ddd7uYBl7F3WI1P+I9rfmsOWfKi+n8+9NYDlN+f37fqt31Kw/EN3l/Yjn5za7fGszpIhWBbcjPO+2tU6LZ/u7tu7s0SW77XB18/94m9rZPnh9HF7dzu1x3bfzikNG8YEbxZ7wsLY8Jrl0YLuTbHeo2znYNm8PG7C6Y+VUUAPkfOBlw7YJnDk+ioNG2BZ8OTxdNKnILIs6yBrjOOfYHxL1Fjo6Hg8NXVeO1jWNOzrRc8Kk2s+PDzoswVE7wXLdt1S+9wBZXtx509bD3VgDBZY2raPmltMwTJFDGfdqsOhaNbgMgsy0AQsqcJMRk5cPFNG7sHLuq5keBqHnTq2SOsF2lQ0VGlkmGZZ5R8ksLx19NUWb/Ja5vR4/c7XNjvwwbGrtOT0QBgUeU33guUsyzqZphpi/oYzIR8Sh8bA9exx7wB5BsQVMM0AOmnvMLIoMoTPgg49vVIcmvoPzTv4nGE0+KIlgAzTcVItYF6pDuTxGCkjZCVL6FoF6yy+IcMoPTbTDsv3avdMnDjQcQMkAwuV9wKWtwi8oEdbTq8J3wAbm4CGwOkemdPJRfVV2BsE3ZGTtONNjqhWINAHZlG4kpM018yXMa9nRJpnW5CN77xfrOdH43BfA4ynOlz3vx8xZLkfBQnaBSzR5zFgTiVP0LeQffi7chyxTfNEMjS1RTTO9+c1K3lkJ/3undeWMTwa56VgGbRf0T9/V62J6Z5tsMz8lcd5KljmPduzTyOZYJ9vg+UVD/eEsioDWe2TPCfJmM7W8RtGYKfTt1mfSLnDqY4sswNExgZYlhRsrUs+ntqbu5eDZVlBLZNWAI1jxpCctaQnQ03ze8J//VywrDzs4gfydAaW5fqqwRfvx0peDjIC7HkiQy7hLAq7ArqgAMNMj5k2RzQw4p+994/eicHy7du/3f7cT/zx9tXjuf3Yl+7adQSWl6YcCvssPUBammg3t1N793hp79t9+3CUmuVvtH/0L3+5fdbetIfDm/Z4GIPlmVGiL+ppaGAwZsysCFipzTZ3KFRTpFTHj8gyFB4AohmIck0cYB3KxZLHIxVbEy4WsGzjAtsdNLIsdcbq8zna+cj8LgqAizRsm67VLAMsy32aiu3ZbQ9nax5m5ycjDfui9crc4OvxbMdL9TXL9jc35Arjz19A50nAtlslWAHakGBpdIP170wIArtsDERjMQhMACPjQjNGhSkpVY1riHWPvMFQB/L3eGsDqaxr2jINxXvT3oEGR2kvW4Yrf89geY/xttcA+SKuG3WD3v3+pEwRpRKBHvzvjhF14hFw1r1HUkR60ZF8YJkCOlxFxopF694FPCHz8XrfmczpIltJiShgmoEl7Z+ynHoPpdGB52A4aE2KJtsNqrkZIHfKw0GxfpbSr3VuODpn0ezRMEMNPXWZpwj2YD86mvfx9DMZg5xdqtAh5CAbsOE0ts7P1y8Dav0bxxf576yPAIhHgIFfIXicwAVoaWaw5mvytZWzhHUhz2FoTPJ6hKwOQToWAQkodQYsybmFvHpnnn5eOBszeFH9CbovPAtbcmJLhmlpU5L3ea0YCHXvCdreSGtmsJz3p6Npkk8qX6D3KIMINBH3EVg2fbukZYP3uOEdlyRxOVde2ryf1TqGfh+cJTzam1hPGfS5NcvYs8IY3zP32IedzsohHRWRzHztDATo0VFrb3sMsWWrFn72LZLvvt8CzHP+8prM5Kzfu/42d88uHM16ApRNpC8byOvMdqJaqshE8ZMJdI4OltWR6ynYSMmGzpNxJJ1Ztgip11qXfDi2t/d3Glk+6RFRVrcsjb4EA83SsHU8fy/rJ4aI8xJh7s5M1iOnBGUtjkmbvz3HVKge4Kppe5w5owAAIABJREFU3DkNO3zdrmb10XC4uQMB68P2qK4h0bdew3rUllD/jfRLRb/LZ7Iz0gS633yWtyOyqOhyNAeeH//OwdTZ/Fdr4PYlp2FLg6//9X/4U+1rp0v70U9OY7Dsy+URMjs3SwCQRFA1svx4aY/H+/buIN2w/137uV/4tfZZu1ew/PBCsCxR0RHD82JkEDFb2KFiSBFjcwnkjn520LXSVAWW5Ww4iYijG6HlS25GlpGGzWBZfteu1JpevYjNBaOq30rBskWbDSzL93L94+PZjvZCZPkikeelZhndsNdgGWDfEAfE1QwsZ31gBrsYug6WmQlzwI3AcgbfoTNTTdhesFzWLG+B5cqomaioLxIsg+5eakQ+SeM+4eIMLmZHJ+15h5mxGQYnfOAp4jgCy5Xwz/KDlfFWzfIILDc/doSXLyuKTWPGb+4MFH2B+CLE86pBV963KspMzbjCGMFnSAP0v2GUKA3681EmA0+9juEAXg//Y2N1FBV051ey8jy6Sg3IHCyY99uO1qlSZ3kcnBPLRkAsnaoxj4xTx2Pm54r0K3qobPI9mU/PNZZnxgTmjD1Z/H7+WwIi8Y4DuVg1+IIcyno281GVWVJF+zIo6Oh9A/BMxVNBc3nOmQflb4BWpq/RmueMl47+khNe1xLrTCnU7OSNZ9sih63BzkJErtUhgXdMp1QE2E2Lu2c5413dWbm1z1mm6hrKhwSW98j70V5WewQanO3/LLLMcx6OUdBPfg8GcXkcAct21nL977n8X+mUJ6hpYvkZHK/BMq/bbE8/T7C86nHDGU3+diL7JbL8ErB8OlzavQBWB8uSjq0NtHbULDv5r8Ay/M4MREdgWa7R2lj3Gb8WWM52GvY0g2U05wLBVPbKGDD3Nct5DAS7pvw7cdqOeADzgf6d8VjmXXMYmPwXsCwNvqRmWSLLcnTU73tzaz/y8XEMlo3oTcR6nLRdpRv29dru7u/bdz88ttubt+3Ta2v/zy/8Tvunv/Rv2me3+/a+3T0bLKsgbBIV9eihKzA2NjulMvD+bhmjWPDKWF5Hlm1WyKuFZ4YFxk0j7vvAstCBGJRcs8xg2UCurYGA4aV2aYlMV5FlHVfA8vkSYFmPhJLPJK17oxu2AGojNGPS54BlXalwuZNA5ugfy+niWCooQ93D3FTFHQlKmZPIcndGNhuDO1y2iC5tgSVwx1BxpE6+zOSjewDWTOD25k2m++coyde+Z/QelbHcGaMbEwGP6WUURY41cGNRXVKpAdgsYsUKP8sA0J3+nBx1VvG/RUAd4GlNS/qHvRwBlup62v6Qf6F5/JdF866BdFyyGLBxO6LfKbpswt4ezJ77KroMwxiKJ5SVyC4WILbo4x3n+lZcl86Owx6r89xrt6ZGONzuhQOM+bsDBz7D0bgZHFUOEKbPGYlnEJLpsgSWJMdGRg/2jWvbAzw9gfljvWnfWP6M9GvMa0POdvK5oH2lrUT/exwFwdPFu2bjifcPNFyB5dGyzfRDpqsuCs06zWUNZA/Lf7ZNwpj1o6k41TvuwRnQi1e9ywDj9xg5hiJCTZGlaq+n0RunmRlghQzNPAQ+QBryXjsu71H17L1jsXOQx90DloNu1YRaerbMaLea15aZsvddKtqdyk29YQyW94gQC5jQlRPZX8lByLDQVRwFpWH1PQqwLN23LtqNS/OgNbr85Mhyu0THa23ohY7W0glb6pipwZfJjqVmWUG1Ro0tMpvTsD8PsIymYHC+dU5sLxmCjMm6xoAilQ3SHyPA2dlnqwi0gWWOLK/ka0ceczfeiNZnc+tkXYqiV3RlJGsBTgXLt2t7c3nXTp99o/2Pf/K/aj/28bH90NtDO0gJctXgi8GyDSMdwaVm+dzu37xpn75/aLc3HylY/se/+Dvtn//qb7ZPr3das/yh3Q1rlnnTSuY7WNOqjP5ZoXRAdStiOOHwEVhuR6kjtk1c7Nwlsrx+vnfxjsgyhE7dDRtgWfvjSdoIpbgpSI6UbjPc7Xl+trIqxUO7nA3YyncAuQKW9fxkTcO2M5MZLAtgrrphyzVyzxZYVhoQMM/RHl/fWEu4w0hZAPB3TGkbumQrjfYRwEgMKH+2MusALIfBk3lwSwP5e7AxzQw5NKK30vV2eKk7nph0w868s2d+exTcc65ZrQftX1dLlw6l3+T/NJkMUrD30MllGvYzZMKWTBnuP44OwTMzWM77D1Bd1ITGfiawGKSrgpiiVJGLRblTJLR0PLomR3xDxi7FU7b6RYo210FxZBnKF+BZZZe+Y6cRxyTmsqS7gKLc7CzZHVn2shcdE17qJC/iefT9liE5Ahk8d23wBFkyMBSzsZGv34qMVWAZY+TIHq9BtQl7I+YxfnUGetIBu8oYChsp6D+tm9JWwdMl0PBxYUzzO48MLNAwdAemNnMK5O/y/FhH6fieSRV7l/RR6C2iWcjK2CM0ECM8wvIwxgANYs3i58IPmRY6OnCZkcFMtQcVLe5RtZV9p+/rZXgvAoTW2neTDyt+AFgueTA5OzM9LfS7gOWRXhkBRV2DsbTc9U3JF7t1otmZz11/A8vz3hSZZla81KmOXlDgL+gglQ3k3JFnK1j2DtivBZa9ubadvYxUaW7qpYDaINeShr0Gy3yk0t7Icu6GbaTtvaRMwNuS44xt0t8K2F0ZMy3ymueaZRa/W3SwpuNtsMz6rxp/65mQ15WezTJqxmf6HRzqiu4FEJ8DLH/0+J32E3/sD7ff/+V7PWf5rpXnLIdvT+djeyM7cWnn82N78/atguXL3Ufts9baP/ml323/7Fd+o333etc+vRxeFFlGzfKI4TulMhAdW0YPK34oJPxUkKw1VcykfU3xSGlgbnbOsqVsV0dHAQz7CesKbPFPa5W9BkPTrKPxh+2ERZClMfly8Lw91yLLAMs6jjb6WiLLa7BsY8rzJbJs77VEljvjAcamH31R+YP0+meAZWWeiRpQYOwgIRqhcR0Xge499DHTOGEoFRprRlfdd0VdSKmYXYH193q9S7oB17CgyWPupftdGndy0eo5SRFnsPySee4Fy/yMrX2CbBldlz+fjReGPINlAFrXOqPnDZVCqhNmg2ARyP7GAMRspFBNqD6DwHAYgTw3AqcRWSmizqv0atQGI5rkjqMR2JuBj0wjanhQ52qtWed648JJxTzSjceZAu58Y5mjv3P2y4ZeYR7sDL9wbPbGZt7/ip66tUnOkqfwK2dWrOiOHDVhaOx474p/VwYuybKtrJzgGRqYx+NGPFvvXhnaXeR6ApowD6U1TsMO1ppHPWZyjZ2usKFAZ5W+M93pZV6+J0FbDrbVnvAGcmqW49xqd7zh+6jthyOKQXNxBu9qvzbAztaebB391fFMXmtJo90N7OqZWIOtzwEsp8cx7YGGlI68wVdlizDv454VHW0u8PyCLf22cXcumHvSbF4bLIecGkWoUS4Em6to8MWRZTibpzXLFFnWLtkKkI2kKrBsMS8BxnYOswW2qVYZ0WcHudh3bvC10IIB361zlsMHDt+EjA39swMsm7lgPLIXLFf6O/OAoU+pWV/XRsuztmqKhzbRhPf4XbJuXc/PGxRHFFTWQRwd1ufieL20++tFI8tfae/bn/4jf7B9/atv2peOt3YvThJdMmuMorELOToqg0UVqNox+axp2B8uNz0m6v2htZ//1d9rP/cLv65gWc9ZPr55UWQ5IhdJaO4BQk8BDNm4MoUlNcu9dw/P3TJy7Hu/3xXZXrAMZc1g2fwTS3r3El22yDI8gKhZBliW+Ws3bT+bWdKwHzXi3FJk2X0gt5uCZasnsMPQoexDsRNYHhlDtn44+oWOjmKDjAwBpTs+BqMQy0rAgNKDNOzYl6IG8UmSPjNk4f2fjRfzeEWwzIYl6PApoOMl77/3XfN1mT6eqrwZjKA+r6PHbOB71AbzqIyx58gFGa+7bxBZ0GvwnaR+pQY3HRAgmZb3MdYpgVCdB6LK+pJkDAIMQ/gTOA4F7N53M+SWVGt9HiL/BNA4DVKv4RpE6j4K9ohrYLwXkUC8GwOTvL6dIUl7zBkpUW+c9qa715cI44fZnFNgk5NtDzTKdJRpNRvDT+G/LcBY0XU1fjRZ4y+Lc4LDEH3KJGndM19nOTwadssgUjrlaFEaaGsdup4VA9DEc2fQsmXMrWTC4CVDb/r3+jfJqSwjAfBV3zFYppIT+Y6PzgNYNpW71FzL/fmYqpBRqca5c2yi4IwYYc9eBR25fNm6h5uQqTjS82ndYeGleM+Nrup7LqkBOrWt+fAWTiPLi4LpUoBZttkDLbJc6ZwsH6q5Pffdn8jGg8tV0Tx7KAbLTBfdGiObJzmTY3knT1/pTM/kiuNm/dgoPme5A8veOFJOlRFQe3eU7tdydrJ0wz62t3d37a5Juu1yrjKDZUnJxrHNArj13GOvvMLRUVLh/BywbLRq/78mWEawKdPjCCy/tGZZumHvScNe8Y3v+xa/QufCNq7kN49RjaefGbE6WEbN8gKWv3r40P7kf/4ft69/9e0ksny9SaYv/fO0V2/wJcbT5XjXvvPh1h7vju2f//q32z/4+V9sn93etA+He/1/dHTUprKhTrAABxWjjfjpOUYx7jGw14NlzCE6XRMQqjZb7WZSXCOwbMrLjFeknctnj+dzRIIE/ApYjvToSMVeg2UcLSWR5RFYlsjy+XJrj4hA+7GPMkcB1LYOVuyewXJ4sv0c0dH667EyaniPwXLsUYroZEUSRpFHlnUvPArPadi8f119GFMwgZQZjayE8RMAc/deyRNaKsWNyPLQGJ0ok6fQ/3N5KM9rdtRXfsZT5wdjDsZgZyySWo96uwKM8jOr5+e9YUOXaSsrf16HoFWpByZwWY09MiJiPAKuqhDCAPPjhdgY5JRlgIwiaswgGd2I9XlwmdNG6aFzDL4JqJsxukSrGTCrzqCjc2JNklG0oh9EpLF36WxtM9+WSNpqT3Iking2R/jy3ubMhT1WIpQ16zIo7q5j98AYXGzuZaIjw2E2n3IdFxugrxXnxlKjKI0/bItHRjwcnxfRyz3rOjJw+PPNueE0Deeh7t6BMZaNLQbqM7k9+04fNXDOMP0wLRj/3Jo0SASL67Wk/yKy7FkXoGemPzihozknaqPh1EsdyzuegGNutGED2sl7N4NbsKlUlyMi54BZS9KeeU5z0MYLwDIi0tNSCJeBTDcs0/1slO4YLuxPtnEMIPWr9QMPll1fjaL7I70QvDARFisZQT029LFSsyzLKXoRuhg6zvKj1bEtYFkuE7B8LwBYj48ag2V0w56BZZmbnsss40c3eTiD+Ogoj0STfljkP9Qr7PCnd8PmMiql0QFB4ZnV0VFMl5Wcy3S7XGOR5QyWX0vnVbYT+BByZWSnMVmhRtnA8pJZxJHlrx0f2p/4w/+RguWv3ssZzFXN8vUmeC/aWmnLcxW05i3Tc33vP2rfen9plzen9i/+9Xfaz/zcv2jvDx+1h+NbbfL1ErAMJsseSDZOOuFURKD3KOdsdOli69FRflgWosOeohwpwInIe2Veg2UlIT8rWVt4TcAyIlNyiR4LpanPZjLaGHIWs5zpaCkEMpZ10LYjo6T+WEC39gc7HNrDWSLLclSURJx7sGzRZzmqaknD5hqHUMYwVidp2GYfJLCcDFdtqo7GXm4IsLKu9o2NBQbLuTtiGBYwigohkRkqPy+nAGZBMzLWmJa2/LI4eqwCYogSGD5ZRtqadyWM9vBAdc3IGM5CKK5j/kvlqjF+iv4qL0OprjYBThv7gg3H3HyrihqO5jl7r04hFE6MmZHDexMKGjRYGJcwEgMIY68Rta0aHPl4Xbfj1NVaL5E0RkSe6WgNfT/MhYEERZ2Dhggc8xyxGRE98M3B2CbTlqaEev3AuZj3ItawaK7GDjDUBJe847Sy2mcGb4hqsGzYSPtEOninbAd1tBz5HgFgnp/KrAyqN8DsiK9jTXz/svzYkkvPlRfZUbUlzzefs9PJMDLiNLJcrEHInAKgsOMBabwVGNqcO5rjpcyHoKFEawFyIQ+FHoQH0LAryz/KtGJ+Cxkp+hkd4z0tE45G/hyAGjxqP+1hXWQ+vzAZlqO1GNEZ07k2OIXj2yN08v2rgGUojQ06quYPefdcsGzLqAeJRtNHNsZNJJrwGcqHPUQ2vealnP78+0OsDjI6Nt+/cJTweun++PRiXWktNsGyAhsBoADLRz0+ys5aFrB8aqfb0uBLwC+6YeMoKdQsc2RZ5ih2nTQEE6z0VLAMeoCaxv1CTfJc2LYayUaNctgY8AFY2abgB6zNbrDc0dOcPrMeZFreSsOe2VFbZJ/pANdnPTefn327gGXjQ8hhafCFNGwByxJZlpplNPgyv4tk3/oI12uRhm0wUjfq/YeHdv/RJ+333l/a+f7UfuXfPbS/9tP/sF3uv9QeTx+3d+3Uzrf+rMNOKRRRPnzvibwhSHiBKsDA4zIjbi08X8vjjiLLck3Vlnz9HAfbVRq2O5vxPDuNypohYHzthu3ecXzmfgrHhlJjbMDbLYJ2kQ7Ynnol6dQCmDUN25+n3bAlDftqadjnm4BmAcjixTUFJeAbEWw9xNxfLNLSuGbZFWslUgUsG9jvj3iJmkOqz9ZHpLQwZrzYe5fA2dvOzXuygRzdpNFN+XhUx8NFIveuqKCcYxz3bocwnrh4p8BrUk/JBlhp8HtK3XPB8h4eyDwDGu7Ab3p3FkidYVkADaaLGHMUbRrpZd7zlGa4OjooHx81AT+INO6RD6u1hJEzOUtZuVI6cLICd8OhdA7AqJCx0SSEm6IZsa4aZiEtW/eCwK865SqwwKnYiA7L2AS49VF6RnnalGzAsCGU6qurdV2l5ftFmb/D+L+asbFSrJJpAwObeAyGBD+7o+U8qSJyN6OHTKI4/iLPL+a/aPEYdqbQs9JfOSiKyWUeDv0pe5uiqjNZVb436HxnOmbnzNpwPOzhuy7zgW6o5GUFOIL+88M4W8K/qwB37sTNOilfn4FPpTIyLaKbdWm7DEoDKvAM+dQ5KwC2Ub/IZU7aA0VAnDux+Dxn5znNGjTtvfzDnuJnlg8YD5b+QKZXdMj6UNfW5dlL6pa3wOiIBgHE9HV24MWK9sy2k4BB/5SK/0dgeQ+PjK5ZchJ2vMBLHjS4t6L/iscqeyLsEJp6Ho+DGSwnowP08Wj6z6PJaPClZ6/TuAI65ZLTwc5RFqAs0eU3dydt5KTnLN85+NV+YX6UlJ6BLOc0H61GWf9fGpoJ8NYodKpZBug11jEH6QKIOTDi5yyLLcr1yM57cha0iXcHtGEeLCsl1vvy/IUQM/9V9Gf20XJ072zvavoV+p+nYef7RjJ1qpOTDHoOfwEw872n27Xd3y7tzfl9q9Kw7azsBJZ9S3W+AMmWoNzau/cf2t1Hn7Rvf7i298dT+/Xfe2h/9ad+tl3ffqV9aG/aB6lZbs8Hy1F/QKuFF8rnWJYKZ6cQYOUbv0vDK2+2waAAiokJrjZCxmBZa6EpfSrAsht+8m4Xid5rIoNFny2arUH9MVjWKLNdG2D5utQsP2hU2VOwz1a7LGD50cGyPEcjy350lIJlmmcsJ3XtVkZOkszWA+es+pceORHC5DqqGHMAljtD9IlgWe4FWI40XhGWsj4OlkMwk3EnArUSDhU5vRQsD+mIwDKMtBJUT2h8yzjOPLNai6oJTPIUz+Y0A8thWA8tFvsi3DWTNMShwfBKYHm1jgVYXsmIAizHPmb7pQDBOK8Y6hBZJvEcP6ZCWYIadwXdomaLo2cJTHMDHBiofL8YrJWxWIH9laIbbMqqNpIivB0tUc0mhjLs7zWZDpYBkEtQzEAbtJBSYrP8gXzHXhkN2r8MxvXvAsyroQxn4BOjWt06ppr3mTrDXDAfXY+XgmV/4Cx9T5+L6+RdqV/ElvyZvg9lV/BeTOVNkk05MgoQ1D13FvmiyFVHD8lAG/lSM+9grfSMcCOoJapIgxjQSueIFz09MnCO9YYTSL3py1iRmSW2hHfKlp/a/5WPnFJnmYONUb8GlysL3y39TQB8S6cgLX6n28kxCFn03DTsrMeeBUZd9j0HLC80amCZZUTWEzO6mvFHyKNh9oma81tDfKHfj2yqan/MgiThG7DQWcflgzql4YTmSPMALHPpkIwEsCz1ygJwBfQaWD42OQvn7ijX2LFRBqo9xVp90wVY9vkI8N4Cy0uC1xIBXjZkActQ8Xq96zFrTBarpLcZView7B2wwY8V7U3p7zXAcpKvrJ+qfa/A7oxIM00tf1u4lb+v6G8kG063m0WWCSz/+NesZlmA9JPBskSWT28/bp8+tvbd26H9xrfO7f/823+vtY+/1t5d714MlrMSyguZhe1TwUQWqqGkzOezavDFm9Zd6wTcGwfPA8tI8X4qWLaIsqVfACyLfn2UM7HR4EtAokeSpdGXRJT1b83uNiP0cwHLDETd2NXUK2aklJbdMYgaDssnrAK4WYpeQcaweMYiskxgXQxZiS53hiWGFwHjkT1zYsz/vQQsZ3rq37nuhg0luTWvp1xXjaXv9UpgueNT2ufgv2oCUHzU1G1Uszdaiz3GOhv7W2uax5sZYVDipcGXuxxTVFiVoUSsAaA5CgYXs2vGzihNkWH1sLsXPeQmAzfUdEbqty14jInym8LeykbMyAhayW8lSl9lkpkMxgIkJOcIgLLeTdk9DM7yVOP5DDxGDrciC0TXg4hiVooB2gjDGM/cCZazUkdUi43BTJ8AyMzrnUHE9BLMxoK0X7FsTHVzonRgftfIxqGu5ZXs6e7ZYDQGtdX7T2Uug4etbvIk80H7nUzeAZaxmpkHqjOkYw1QO0wNgPid1Lbwc8SxllVEOae9my3tM/Ka52j+hcwq0fOePaav56naHViWDB2PyOV5ZZ5Y3om6clOTrhle2wuWn0I7C5n3oKHa3xkZwgm5Jw17NLYa6x7Qy++Q372kPzgSs3MmOYFr+bsfLFf379GdW/pyz/cjHWo6ps+kYn3SlSHBcfM5gmWJGmv69RcAlm1N/BgoRKZRPTUAy6q3Pes36xLo9NF+jPbg4Ef3Mm3uB5yWWWFJIouewe97GijO6Ad6dmR7gHwgf2bzrniPwbKkYf+p/+I/aV//qh0dJSnaq27YkoZt9o0bUp5+jcjy41lqlt+2d9fWvv3Y2m9/t7W/9JM/3Y5f+uH22fXU3knN8kZkOQOW+Nvr7bICxwLOIstPZfQMslVZyTv70SuVwqju6Y2EOVi2umPvcI00bG+prnXHngK1N7IsPCQp1LJscr826mqHFVjWyPL11h4eJSW7B8sa0UaKlkeVrQ/CcmQWUrfCqBWF7/SR113rddhIU4b2tEoCy8gm4TE99G53D1z3ShtVF+0AeVYygHGDYSiNs3smmjFoZFkyIrJpULNvTW/GNas1KRRgeX+KLHdG3M4Ux6fyQX7GyhgberHpPdkxAo+vOzu6CN1EEvJ2hyCnDAalR2rwVg1lPtcB4RTp2pUPfo8RMRPWHJntZkKR4NyxVd9F6FBSuKnplj6H75PrcFwGAG86+gkNxmKORaRR5a2nXXdKA/0a0sLEe2wFLQhc5f3JkVoFfX4R82PXdGvSDRj3D+kdzraCbwASuuf7XAL4Ftkz+Z26ZxfgfOsYnZVBkmpGp3RGkwljBO/KgDm/P0XztgxbBmvxrvSeS8GOywL5DvKCnzuJ5GIOofO3aCxNmteInVVxWSG/+u7yqT/EBlgOoDzIAOgP3nRVxvLRG3YxncGGUPlG6dHxDqTvRO9mOwQ6B05k+Qk7Q1MykSnmDTqD96oIdBEEWMBx/z7QxTpeLh8ZENcULGsZiCzBGvTOaLWSASMwMB3H5esQLAd/LU7G9XgLDzwVLOv1o5SOYuJr+bCA5QqYZ14rdehOO2NLdoy+z2uy4l91Gi+2BTvOYl/IGdnVML9yZFnAstQhC1iW361H2M2OkPJMRE3Ddl2M+uZZGjaApInoHF02CybG3gmWF/9g7/zudPtAbvY05A0FkeY9cPrqvDl7jcbOkV2eQ4Xf1nM03s90gusga0b0pVN2Hsr8UQF4Hgdg+f7xXfuh06MfHXXXvnySyDJKkenoqC2wLMCqne7b+9batx5a+53PBCz/jILlT8+HVwHLeIEsBFEvxgucFcdeJq6AL4PlUGCF8uDN7EAlGoQ50FTS9/OWDUIaWOamXfIpPtsDlq83NPqy7Axr9mXgUMCybI80YePIsp23fC3BstwHsKz5+H6WI7+jTp0Uq75JiUlQde67oGsHp4ukk1tkGUDZuaJPP4ORW0tyu58DJXSdGg06f1sPbrij89earZTqpoDEU7D1zDVporD9j2mTGTiAOguQBJbHBj4q0SnN6InK67XA8tYKdMbz4OJynybdctmIVcFGNXwRWRw1EaNas0yasL9L4z/NPbISthZgqCxSKllKF+uix/Ciyx7rsVOS/+X1VayoCDCzdx1gujM4KLIWoLhyeCQQjWvt6JPlX7eWG0AGqablZV32hwFlBqtKT+wEcwMfhkc0WJxlo5jQssmP6Kwo/YAcMhHt8qqQb6zAGeDH/Sy7BobGyAjQqYOGGewWdNgBegYpXkJUki4Z+jOjgXs2dDoS9/P6Ml3tlFNiCI7+Yclzo0XWRTMHQtBwStMMIA61FAJhHf3QZw0iIxko53Hze61ksYPKOA6RjMKwIzy63N1LtAz5pDqnY1R3EDPYBq27LEUatr41nQsejflcN2aHabf+6SXBtwyWZ6JzCyxLGn2uWY51phT2LT33uYJllxMjWuT52qV9DwZ8xj/tfdzVOwDMM6Bpay7n0dervwUUQPdb6zrb2z3fwQYs1wDylxRI8FwuD6IGlhgryghSzXJOw9a0awHCR2vgJWsjdcvSGftOm2o1BckVWJbvULNs9y0AVUC0gt1JzfLnDZZtn3tnTkWnNX94M2eSnwDGvLfI9uM9jO+Loy9B/4yVqucvftaeiPfzskVnh+CyAAAgAElEQVTmXwKW7y5nTcMWsPzf/Zf/afv6V0/tS3LIyXMiy5Kye7h7097dFrD8l/+mgWWJNMvRUY9FZJkFLn7Pxoc0iOKaZYAQXuy8cK8Fls1Y6bthV3MGUVRgW4UVHR3FYNk+X4Axulmr3nIADa/qLLLMYBlnK2Oe5/McLH94lLOy12nYC1i2qC1qIEDcuuYRfYZYLqK/5BHUq0RZw2h0IMtgFx7xMDxnQLmQxByFiq9v0mlziSzH2J561g1jksvUjAo48WqKwNsOb9R0h+ZEPbOvjOyBVsEROdtPH6ullyi7lQE20X5PAcvxPsYQU50qkdUQ7gksw9gbDTCrd+M1XQEdHxCRsr3rXxkgnf1KiiPmxpFiTs3uIstIR/OZcIRZ5tpFqZf1CmcDGfulQQcAn5QiDCZe3y2w3NGb728H3kdHxCXwHHRBMmDBNFSzTOfAVzZl5yBjWgskZr+w42RKkPlLRE8ZPDoY0S6KJkxCpszGXukyB2ocTVk/vq/JUnJwACp7wanAeR90LI7+JodP9dxONmMyIxaONRm/9RTsPqFeu3pCNPpJ9N1FCtnoLpxIAXQKwFyC+coRlSbXAcS85uyMVw+3ZYpBN/JQYaTSPRnYqrM40bqOQfqP069jbvg+daRf5LzRjq4P8RXoQ/PHNtYi6yYG2Hrv4dAuh3VuUAafe/h1v4G9jKbL5tHt1TOz3hpkaGSb1cSByYPsKKi+s54Sawar1o7vtweYjTn6twcwV6UEe9Z7zzWz94fc1OkXYFm/z/oyd8feGVmegeWTRI4P+8CyAGyNLDtfACyDruU7W3Prak3mJnXMZl1hDpPnRpbFclcblv6N+KAEq64frDY3AW79zgY2X+6SV9TRN523XuG3qcNHH7km4P28LPNe+KeSRzMekOixgGVElgUs//jX7l4Olj+7eBr2Z639X3/LapYlsvz+GWAZeytgueL17xewzALvKWBZ3gkNvgIY+9FPMqbU0iowRWdsOrYKOsyEoHSvNoEo/2uXazTtuEmatdUqX66Wjq31y6hZvt6agGWkYWv2tgP7EVjuagy00dgCAiu61jWJcNFimEHBRmSZmC68TRRZ2iN4dTVWxCKeMXmxq55R3UWRYZyH12/dKVDTsNvnA5aHypcMjB84sLwBfNmZUdXa5X2GsRLZBwxqvKZvRhu7m8OAgfJgnrWwByyPBHj2hAOASMSkq7midGptio+ocjIIoi2mWUYLf7nmVdlIjU9ygye84gw0s9E1bO6VjZi89w5yB/rOs0ngxCqcJpy5Qga5KmVKI+22rCjH6Ix/V/68BnAI6U//ojLicM/K+cRgM68BwLKn2vK6juiW6UjWXhpMau2o/8v7lh1vMMzkpx6943qkfF5h8K+uy4AHvBL3+twoysd6cavnwdY6TI8u2qEYpJSh+5cdFw7Ic/1jrDcigbT+4Anwcgbf/LwRYBzRGOhQv6daYl7TcBqlSPKKRgf3g3VzTXTnfJTnSyCEnhG05kCvijgzOuOI+Wir8jp0cpTBMvHZ9xIsxz4MeIf3OwOBzMMzORN7+TmC5SyPKlr9vMDypqMEmTVZz3TMtTgi1UZ4Clg2hKejjcCydMM+tususGxAuQfL9/d30U1a5vYUsGyvaZHRDJbhONOjo7SmeFkUNPjStXCwnM1i6IhKTnXg0XITDLDn6LRNT/ULsls4C091NLLS2Kal37dqlrWhqadGVKB6JFuX9zKkNTrnudKpLFsYLP/w3dkjy5aG/ezI8vHuTfvuubVPL6395qe39ld+6mdb++ir7TuvAJa5KzEzWICqZERk0LpDnxpZskfXb0IaNtKA8MyVweT35/mNIssjsCyHo8sYOE9ZiCUMHk2Plkg7Y74aLFtA59YeH8+aUm1OBwPL0g3bGnpJKrbXLeu43hqgS8OWCLKkMaeaZYCWPWCZN8AVHo6CUa+3GsLubYVx54p6796NrpNOgSuwbJu9pHiGkDOjivf4CwHL+fis7zFYhiMKa7GnZCro/plguTT+IgWV6nTJISK085LIckczHBXsNYgai88Fy9mY7v6GYqefDH47sJwBMwx4nhhSzUA/GTQP0sSzwZT/HtXrLcGqwp1JdDBcPwe2ncONa5y5RwLtCaJpyqfgHU6xTjTYRYzTvMIgBVAuGs+5TTAWRTDiK9rH0TxFxJ6fnZV2KGxEliOhoKdE5lUeg42I2bE7lTHfGfvAwZCZ/BOKqIssevSBo2Z5PxL4nhk8Edl7gSLIkYMVKCYn1aphENOdR0jAHwyYRz0HKt7q1aHxTgWwoKPUpncW6+yOTG9FBFgNWQpMduCsALwqU/3sZjVkEdUuSh06x5I7xuLdfG5wbI0cPGx3YR32gOXnkMPImTkbq4osx5y/T8FyR08bkeUt2S/ffx5gubKf8/4Y2Jt3w86O4zFYtmaZSw+QCIfq9q/BslQ/Hdubu7t2bBc9d3krDduOmzq248mynvSc5Tux583GHYHlraOjMlhG5FqeAbCMMfRdvBs2wHKHFJ3Y94JlpQ9qGNalW7tihHNPx4QsQyYMbLjUzBR6q3IW9fIauIz6JUXW53bmihcyqQDd4v9KD+XI8p/5o3+off2riCxfPOX+GTXLD621b35o7be+29pf/pt/t91/9Uf17GU5OqpKw2ZFnYFqLGJxKDkbGZWyXwPWfaJ1BJY12upDZICemX79vUVrUV8HF5CCXlOTS8p1iiyrskI3WjccGSwrGSvmQzq31RprN2xP5X54eCwjy6hZRmRZohd6zrI3C1E7yOt5lQHQICsbQYbK/U3W66zrk6ztztwjJcvKdxg52reVcZUaGdez8ww3KKMuz27s1kbboR2Od7vTsFc0HQVDNbN2Bj+/G6If1tliF1gbLU2lmPYsY7xLldpBQnfFNxPA3KXJ5ygggVJORpCCIXX1wMim+y6P577LIvgUP4t6Gd4jGXN1hFnnrBA+GK9/pXSwtpivGhtI0aNmXfC6IlVaI2CqGSndSeYnhzyaVdMJ/DDWZb0JKMPICMMhedurve9qyek5uja5a3cxQEcDBViNc5KLDBIGs3DK6SO4hlIVs69jlkEZKGd65fmEU8SXlOT6KNOhJP8RjYN2+HuinxkwzHTjtog2eOOmNdX+ZZrma6Zn1GrUel0zHGBd+Cc78yCz8xqkhaqi9DO5U60NnEt75NVQ/nH6NPbHaVrH58hzqoME2NO9SGnYqvpYmVGkKkI9O1KyVb7THmRAzM6m7js4m1g/pLp8nZLQ3wRsq7GbjoxS9pN9l8hy6nAOfa/9CJQWqOdHwSxyeA7/G9lnlTGr6pvJE46pPeuaCGLLWC75Sj4k/otr2LlKzkkT08v78tFx/PzgLz5+c5DGbYEOyuArUrgr2aGfmXJZvdoIrFZr9HmA5YoeWJfG+rwKWHadCrAMHUt0NQLLUrNsadgLWEZtMzpjS4Mvq2U+KVjWyr0OHOe/Pf3ao8YMlkE/yz4IkAfQXs5UjuCC8ma4FDwVmsomLUWt7ESd93rEHx1Y5v5Ahe0u8+r6L+gHhkdGuk/lzyDybHTSA+X1Gs1DGeqsmJxzPnu2gOXj40N7e/kQDb5+/GtvPLJ8cbMrnbPMcCifsyzg7Hq8aw/toA2+0A1bwPI3P1yfDJY7Ri6aO4DRMsOzABpdM1O6W2C5/D4ZDGvQv6Q2KzDyCVRgmQVbpGZ7gweAcLnPALKSjP6P7GIA5T1gGZHlh7MfHaUdsJceOJqG7UpQo7MvAMuHVK8ehrNq5B5os+LG819iKKmR4IdS23iuOpLBNwY96Ca5HVtkR4kCFX0GlFwtELJzJdcPYr7bTx+v0g8CWM7R6xlY1tRB92IKWA7hmZaAvdIV4OnkBfNxlXY6IcKqQRELYAUrHPWlOswwtrWtpnSNsDo90KMCahjhbEyRsc/edX0uN3jye7fAFkdrmRf2gOWV8duBUz1itDsnW/fLN4QdFdk5E7xRgG9VoWywcnq+S8ZqvGzsdk4CHpNkE69dyUuYR5muvDZVs9EwMxYULCyW0crgkLGmqWwT/Wl2SEa4haTpmNHvSU4HaKNlfZf3fqqx3YENj9Ds0dsZqJiZ5ebWADDL98K/0zRqSsNmJwLGX2VeoDQigajhO+wAy2zPdDtEDqXKOaF8Tc4a6NfMB/q3j6XXIMMKmREZEPPfk6wOGXOWis38VOngTbAM8LzDSHgpWF7ZlwPe+TzA8mvXLH+/geURcHt5ZPlk8tOPYdTIsoJl1DubhKjB8qHdKwA2sKznLPvRUdII7KVg2VS4N6Ci4+PCnlH5YUA8wLe31Ol8dA6WsYaILPvo7XBcGtRWwHC09mCpCixDRnDNMnRADZbdzi+cXKGnESBK14xotV+nkQCAd37Rc1n/PgUsW4Ov+zFYvmhr5UUdYvGs6tY+l6OhBCx/52xg+S/+9Z/WyLI0+JKjo2aRZVYEpr9JgZOyz0YFjKn8sivjbYcg5ed29280+MrzXQNqa/AVx0P5XMSAlmiuRYftTGQ0+MJ76WfiU6TUZPldwbDivgUsG7i1M5a1OzlFluU6qVm22uWb1izH0VEOlqvIMgxZA8tFmjqUpO+X83632iWhw4Ahj3bP/JTynRXSzr0MRldpa+vBDK7PS0B95PlaHBPzh2+BZTB3NcoQ0Dq4/16A5ZhnilYMxVIHkpiHbfZ5zRHNUCqu0CylYefIsu6V8ML5EtOpulYj+jMYvn+VGeipXnog3PM+B9glINzVUiPaLD8R5Ur1V9zAK4C0L2rntS2iz1iDSinAeB4pEAbLwz0i/lrJb0/pZEOegTk6mndj03gdIKa639zhOng76Q+msTy3eCYDP6LhjBEzCcxkG1+b9dZMilQGvda2U+rZ1jx4DJVJhfDo5j5zFIUgXXhY7yVnY9BOlRmSunGvAAfk8iRSOJLLe1QBeI+jwjJeyAPK9ADfZsdSZMNQ1Bk8pTSFiewplfBrZw4B0EunT0iAMa3rcBRhjjWBTk5guZLpHcgmnRindCQ978q07y6vxkc3SXuURp+XBkCZLxbycvpKESYZ8SJ2Zpfq7+DHGHo5mmyDIJ4Llg1gZVXh71rwzkvActYdRl99g6+hrVBF7yZp2NlRgWdnfnuqs2sPX47kY96jEVjOTisdr6xZ3gGWRUedTqpil27YoooNLN9JJ2ycq6wds61r9gwsy3RQv2z+6z4NWwEwRZb1enKSL3SwnLOs4wFgkxxBZJnBMkSRWu4UVq14YAagdR4pDTt41oWf0BFsL/PNe1mlvVS7HXCmz6DcJMnETH8jeseazvQDUuBH3bCz/Mn8lyPLDJZPt+KcZQXLujBQmB7mR9TseGyX66F9OBy0ZlnA8l/4q39HwfKnl2P77HZ6FbDML7YGpTWLzgRLvqMac6sbNsbI9y7PXbphG/i1fwp6w0mPY42cNAkci6CUaLLeg/OYXS8BxElEGGAZ0WW5XuqepWZZwPrZj5ASMC01y3LdRZp9aSdsOXN5HFlGN+zV+pByNB42xZgFodHOGq4oAM+A29M8Vqmx9fZufrqk/S5HNXQGNBkH2YBxWRBpTJVyye+6ojePaiMTasvwW9+/HB21+bKDC57CA+UQhTE2F1A1NAUohrGXgUxE/WkSFlnVvIYuDbsCyyGo+X4XW90aPCOFr1qX2Rp0ylyMLZPC1qjJo78osUA0uftJ0awKKOt8EF1mg5E7h/ukZ2A59iCtiQKKQc2wSanFeYZrjc0XxxSuU3ActmWf0q5H/1GdMsaNMozkgAllX6SNsrG+AoMgyQIM5wZUKzDCgKgihHAW8inDyenr923xv5HJAhwY7I34f2T04noYnEM5MAMcBBJ0n/uGGUaGLtx43WK//f7OoZMcGpjXnrV5Kh8Kr0V2RgYTVNMf46Y0bbxHOOKQAkvlYQyk8J5dynYhb7RxDb3M6N0zD8IhHWsGZwPxVwzrzmh2Rmba5rIYPIt5tcr8sEJScqBnmmCdDhBNZ0kHXYJvihTMkJ8Ay8tNi/yEXUEp7JUzBrdWQAGOCZZdzIO6nw6W89jBT8nJugWWu/FZHo0ia6L7PI0Ue1TxTOkMGIBllgVYg/L+z6lmeSTLKrCsp+EUjijdsy7KUjX42geWpQxCo8aHgx4dBSAMsCyfn+7sfGVNw/azluX3Kg1b5SKafbntgr+tWRfUd7gDOrC80NACluWzMB9Ydmgas32Aa14LLNuwhvdyhgjb7yuwjAAIgeVKxo1s6i3AXAH8mqbcbnShtsdm42ukidfp/Bhp2K8CliXA8+FwbN+9Glj+83/lp9qbr/xo+/R6bJ/tiCyXQFWVuBmZlXCo7skL9hSgUM5hR2Q5C/9+nP7oKNSPASwLeIWgBq7CeGVkmdKwK7Cs0WM5Z9mj1QqWj8f2eD4rXpUI8uN5H1jWuQoj+tFRq/WZgOVq3Tu5ZjwYqd64Hgz5mmBZm3QhGuIAnY1ytPmvleE4plsx9Oq9r4h8Ut1qItIKbCwGz/cWLOv7DCLLnVE/yQBgw65yVKiQ9xfO0UtRhupUcoWja1WkYXddGLlmzMdVNxUbNbhmIzLxUgNelbk0+XA5ps0KYShzKrWAXKRhOzjTd/X7IAfls5iTvwNH3fWegSUyMoaywYhnZMOMh439og9L+SlpmDwhiniFcV5Eg2WvGCiUUW0C5jlK3ClhbhoGA5vojemzW7reR1w3YZpkRYwMwr2GIowfqVme6bWsGzua9Xu5bjnLqC0aj0grAzKKLueMjoqHZ2tR6fbnrl1Ho84Lcg5E1wiIHVFyA60v+KczmIpoZ+h8cgasSh2cfzXNu5D54SzbqOdb7RfrTq5IJTnd0XTOoEqOK9G5zLsMyFFzu/pe5uAgWeUHO68iU8N1h9aJuSFPR5pV+77SqVqGkCLWcDaCl+nvDqgmnbQCYhOdFbz3BYJlPJN/2la/PlhmcpzKjy8QLFf6SXb+ewGWhaQECEuDL4ksK5AmgLwLLEuzL0W3BtiWSLN3xZ5ElmdgOXJK4VxROrZnZLAsXhZ2T49sgOpzHQ+R5cKxxcExBCo4YBHvoDXLI6ukdyqP5jfTmXOMt4DlrbErPYgGX3LOsnTD/tN/5A+2H/+apWFr1FmF5RJJP0wjy7KIx2N7ON/aw/FOwfJvfSpg+W+1t1/9MY0svzvW5ywPAbKvjH5fNPiagou0qt8PYDmqVgXAwgj0o6NeCyxLDbIdI2Wp2EihejifNQ1DwLJcoZFldMhuh2lkWRpLqJJ7IljOa641ndmDSt5nS0G3Z6H+87lgeW1Uu7cxd/N077h5yKmLnxvue+jmOWA5K8JKaXUk/AWkYTNYCiOQDYkNsLxl2Or4CZzo32nckVuCwbIOI/RIadgx9sAzz53ss9Gs471iCmgWyJpCK9qWIsp6DUeWkJ5NKdidxzxFo1eAmN8b4JpkqEZ2U8Qy9jmlwbLh1IHVYpPZs2x2ax9VdjXi57TbADCsIcOrbtZwZOl4+r/dm+kDY8W4nKliH8asMaZPwiezvBTGnjVzm9H52KXWR+DzGJn3VgY9MiMmgEqj8wXt47Mu8lkAhBFY1v2nCYPnyn0pUrA7Gpss0GgNbK/qrCRexzz/DjDJ0Vtm8TkR0USqbAr/msdQo9HBHgPizgGRGgkqfYMXExjHa8X+eIMb8AQ/+xI9L2rqW2XnjACzy02MwvI4aJ8co+IAWTLZUmNMdLqlyHXIiiKqLPYDZDbr9x80sMw7EPYB81PBg1WDL1M5tuqVnbGWAes0bL4v02pHKYMGX9W7AGzl76oyjpksfO53lQwDWNZs4iV8Go94zciyRIglvVoadSGy/Ob+rkl/zRxN3gOWtTO2RlYJyEokOkWWl2SWpTZ5oZF1ZBlgGddomSTJLW1/Egxeg2WmwZAJiX4DLHvPoryvcKrpWCgTyplR8vcELM8ctyO99HT6WpxNs/euvns9sIyo2fHYzpqGfYw07D//V/62RZafCZZjESfdsEfCphRqO1a4BO8viCzb/JbKbhkfKdUqBBy8xnP1pIbFPJHP0REbINsUGEqBrAu24GQBy2ZXipKz+6ROWaLI8pmmYQ/A8qPULXsaNnfDVrCMTpqktEPJAYA6cIFhuwLLVRoagdcpWMbYO/ZPiT0Z1gTT+oZAlEqmIJ2jkZP005XAmN2nG+JnO5OxVgmBbs04AvoFgeXp8uaatSRUR46FeM8KeHM0Ymtv9ay9cRp2BstZ6IHn4jEMKPcAZU8D52lWe1gZLQqWBQSnBl/Qbpqu6RFlvT/VRYbWg/areAlp3vbi/Wri6JhCial8IrBc7SOAWIzKe5lTP+m7bizuJp7qGleyxGcfgEz+zk4VvGNqblSmbkMIY1Uwx5EDiNAh3nnaTdprzTrjlccQ0DHxqlc0xUaj7k/SgQBVyyvZA7OxmcFy1m97jJFVRBQGPlJvfRKd3CXgXKWRj+RFNtogz59y/crgOR7aKrJc8Tx/5ryG9eH0wwDBoFPaQAbSmr4LXibHWN7b8p1pLqobJ46GnEat41VlMzRPdijDicSR4XAMoJcKokpcesFODOdvBcz0OwyVYwLLsGs2nTzurLnNumEjM6joJD0zxLdUzqIr3LFJYK0EyiR7O2cNOsmn+YGHs6Oo4mPULPP7dHMoQE7MP6VhZ9mR6S/LBN3TmSdw90JuX/i9BcuW4iwgeKlHPrbPAyzLe3LNcgbLoAFbj5eBZUugtg2s1reyWfgzraN+IVgWo7wroyvKcKq5bVPM+IrlHcTRt3TDzvQ90pkYOYNlS8O2c5bryHIguIVrNNnvdrEDq4+ndtEGXy0afEnNsoDl75yP7bPDvGa5BKkBGFZlsN0KbSnSre95sJeCZbPL+ujKFliWlGn8u8rRTQRAK7CMbtgAxhksW3fsNViW+yQFe4ksG1iXmmUGy7Ah9TlI30KEBwYClOdOsNxFdZJxFc23RpHlVwLLKjBY6ZNSh3GAfVAFsfO4pk4xZpC9EyyXQHnR1p4K83zRscUD0+8R2Ss86BDAq6NlyNhbQFZf5xoen8FrRbSDaU5rdvwMQ/+JBl8ZMAdQwBEoMF7VuAIRev1w/LmkI7JyGR2dxM8YGR0RWZZnqkd56VYdqdkOdtGVNwAKjOwRuK+iZZyy63un56xugOVqGzrAiuBcTmlemMZ+K0ConqWOl0qOExiLzG8d6OXocJXJ5e9oXu51ZHvFW0WkMmejsMdch90JdvX9ibxiaZSYtvm3Utz6Rtw9Pb8jOdZGhg+M3aeC5XBksEOwqFmOLOfB+0c377QEldwpnVDbS7dIS5Y9noatPBg85BuxSm1fGkVtGZAZMMOZwp/HGOIs0WeTzElZAnJt9Uy5Q/XwE8Gy8lJ2ZNEa5uG0rAXfu14EqBJAy2naIZdz6rU7rjL4lqhyBZaln8oILOft7taPwLHxm+/b5wSWdR1mZRB4/gCMRKd6nOWdjsnZC5alw03mx5DPiea79duILOP5I7DyRYHl4fM9DfvziSwvKwXwCrCstch+zvJT0rARNTaWt9RtpGEHSFZaXWqWzSQw2wZ2B6+HmwxxjWFoHDxrIH+xVyw1GGN5gjZ9z9fWv78mWIb+rGQYy/+R/NsS/aMxlvs8LJlqlvPzVvTnevx4u7W767khDRtg+St3ApZtD1UFw8a6XU0dxOldOPTawYDU4F3bqb2/tvb+0NpvfEcafP10O33pR7Rm2bph94ZoGBKk/FlwQMgc5YxVNrCK1XsRGKDxXgMs8zEeBrr6yHJEiFODLyUqD0LyPJDtDwAXYNnPWAZYFtCNGmbriH21Bl+XS6RhG1i2KLQ1+Lo1OTpKwLL8riBblawAbhfOVaoVFEOO7Hga5Go/iv1b1Ri+MlhettUkSYBlzAWGt55l3adh2170gHlm68KwqGjaC7Odm8jZlCLSMd+8VmiMsiU1Bt+Hgk1Ag/doxD8hUJKBng3aLf5TiiLjjQ0qs3c8MsbvkKNTBZ/mFM2Zwo/nZICZokyxl24ESXOXiN74tSz4tZ4q1RGLPMRnYuhd/ZxOBsoKgLgTL0Wec52ysyQ0W98sD84kaNTIWfYX9agOOm1m42gVdU/rHHtlTNT9Y8O5NNDhZMuR4dTQSwdNEefYLxWgXu/vtMINpeS5fIYzzzfTZfxdpP9rb1JykGFM+YzB0DPZcHrbiG4BvtANezqI0yvSXEugWzgTlDcn2RV4Jss/6KKIRpIjpZKTOTI+e4/VXMLySHcNnBJoBKRr5ySrPSs0Ok/lDwvx2rEyriVsPbz7+NIlJ5xNGjGOOvBlTmAN7BneA84OvXIAavTaFM0OXSK/eGYNy0p8DyCb96e6NvYyZU+gyZ4tgctidooNwDf4JUoXcJ1HmN3z305i13hQAPSpYFlsk3Rs1ogWV9kVyKYpnEWQ4QEmvdlSvL/LaztZZClhGNKlO6uyns/Xj/gY2YEdDQyczyU/KvJaOwJHz+8+n3TD5vXIz+V92NLvbLdn8N+dYrEhPKv1U6jjDm7mqfidCX8J0eqTrFeA61k+OsrOMqQ+BnI8k3WatgZfd3qylKRjS7Ov09HSs62Z11K/rBFoP8BC07blmClPsZbhuRs21hfAWI+E0tMiF1sBAHu51uqdjWfsp4xvfOVg2Zt+LftXgeV+4fM698C8l+D6HrpUhacajmqynxfzykpXwLcvAcvR0XqDfqqv7V4rYxi9d0X7IVcvl3Z/u7Y3l/d6zvKf+aN/KI6Okm7YQhNdzfJNUJQ22vE6HJ+VQGRBX7Lh51trHxQYH9pvfmrdsE9f/hFNw35/kJrlpbtqZkQoX37ZYFCdywyq1HUf5Vgbi/2DApYBaGGLajfslIat5zhfr9YN2xt89WDZQLMcIwWwrKncLkVeApazoq52j2utdP9fqWZ5tcXOpTCGo44xgWVlGI4+Upq4zr+Kag3oqacjmGzrIy5C4LPifEWwPALKeX9mylDnOAPLRaRuxGYMRipwRTbBpliswP4WWNb3rpQrPfGQyd0AACAASURBVK0ziFyR5S6QGCOceGTodoAYZ+Simyoiy9TgS1KwNU1XFE5Vs6zadVsGjqLf1skevpq1s4ade3nRY79cKfL3AKX6GX3Pn+seeSQyO0tAg11Ul2g/R5exL7iewWw1RtAH0WdH5+Q065rDQbc5v6NmlMHQJnE+44IMEuJvpBHPxiSHCZw0M7CcdeMWWI4oBcsBOErTnsHw6PgTwnXHuuS5mJyADE1GH/YKTiyO7nE0HnFT4TWwAACyju0fKiElFE4Rn3g3vdzuQdmS/pGMdQD2FW8WabMZZONNQXc5OwDfvxQsg39ZV3S8ndLteV87HR5yxqPayM6S+8VAcQcVaEl7qjhY1hhc4UgIfwZte8hKdzAsdmJf77nwv61glUqvQGwnWN5BumWaK56xJ7ME9AMeXmjAjP0t0Fry8RcAlqu16RwWRWR+dA8+Z2AMsBz8R3xe6nN/Xg2W4aTmxn52lrHQptQZv5Fu2BoVPrX707Hdn6QDtoFk1DIreD4ZWEY3bLl+Od5pObsZpG37CudkD5aVRhV0LryANThK0TSdBQ0nFEROH1n2ii9v+FVJzhlYxhrHPvgymQwu5K9/zN2wMUYHlosN72TJKDviqcb36jnKgYuId09oljf5b9gXh8u53V0vCSy/8TTsi9KEOGMpsiyHDMkj+/PmBCzrIh4kSnlo7y+H9q4d2299t7X/7a/9nXb45Ifbp5dT+0ANvrLniYFy9lDp3+mIhbwWWwJEFVqx0RWzvhQsZ9Bvfz89sow56/2eBCi/q4LRz6xW+Tlg+XY7eDdsA8tyjNRydJSN/dLIcl7ziPz4oqvQSJ2wYVi/tMHXmldM0GyB5ZInOeL5OYDlUgF/QWA579EUMPtEKwOco0sznrI9sH9smHUCkyLQPFZlQPP3W+l8neG+uD7X0wUwtUmq8avKz2fOSpuNWBjFYeTQ8U2qrO6sG67StkeQtVZZnocICe6hmmWMy7WQmHQnKynalfcIR/2EgvSJ4+8tsGwN8JKziEATvgtgDR53/ja+tuZ9oIHYD5R5kENGL+KaywJA6zr7czgq1hn5TmcMpGNt0nexNvjcG/6pzPWoxhY9VoYqG/IlrxcfZqWt9IM04sEg4UgoUlHz1mW+1z3ZcEazf4n3Tn8vwPLed2Vaxu8lWB4YTN28chos6ryVp12LKu+JDYPyCx+hyzRYohCLg8Qiz2HAx4MRb+nLOThKrFCceNoH6sbjcVfvD5lZeJxZj+avK3nOcreTI3gGZZGBTpSvC4cojxXb4/SA6+Ne7Ya9NPlSFvemnuokd3uA13hFc3QiSvR5QInEgkZ6WkZZFPUkifV1uzLbo0y7uv/Fuo/oO4MQ8J7acbNxXNd07088qb1jcq3IRBZ0X+1o8JVlwJY8yI+uaI3BcqW/qumXMhSqZ2eDL2Msc1zpeMLvFsJ1h/Q+sGzNuY7tjYPlu5PXGaPZF4FlzbSWzx0sL/5tO2ZKO2K7HKjAMr5jsMy0JFgMtoVGMsFnAN8UyZHrVMxRhlk2XSs67Z7HwFVn7pXPnuUYstoJnPWxLX1P7LWrc6GAzIPd/a8AlrWEAd3CHQtUvLZaA1lniSxfz+3+/E67YVtkeQqWJW4s0LgAy1pLcdU0bESWf/szAcs/3a5vv9a+exWw/EbPWYZhxouBhRoKd4loF2B3ZtzvYeaKWTFmZ1x7NJ09yPnZyzv0wFyFZKRbG8lyN2yJ9Oq6ehMIPjoK9wIsozMlwLKkWtuySMr0OLJ8lmOimgDji6ZavxZY1iendEo1VjeaiwSjBdqgI2LQ5RiAaqeTY6S8MMfQeKQ84x5Kw85BBTau90aWO9qJ+ZtBsPsf7oMXbENnrwBSWreZnq1onueZAe4iKBfAkoGSytAtni0MsNEKjZR3NffK2I69mwFlmTTVlS3KzR07roQ7xeN1TcaGfoYyfqcoU6TRpuOhULiEBl86Dqdm+2JnY2Mlfwgsr2QfIrusANHZl2rsM9DkPcx8rs9PEaeOZnyRAkypck816wRQ8OwVsAUN+f2+Bd0rIiNlZVznAGFaGO56DfmtYxCADxmc6gx38zGA7s4bMu2asdefEzyVdSliiWv1PZY/1kNMZFPsDV0TIMiIJMbbac/H9Vv8u9B5bW4tmHUxRsG32qJC1987xWouIdbTjGhzoXIJgL4tuM4BjpmdbEgx8NGzFHRtFsDM4Fh/B1/7yPEZnuT0VTrF0m5VNFLJ35EM1uFSE9HOmQ36ZxmerseUsHZhLKc+IOB/dMNm/lV7xo+4RGZKzvAIW4KUL8peutMEQINZdpLcAF0AdHT3D5jqqY2tRmBZ9+IJ6r+fjtGjcvDMHhrwvkXtuUPa+mWnYGWH7OL7F9MFmaR9zf0WEC+dReTEBu/gOnUksr0EInslsPz2TqLLFlnW6LOnYnNkOYNlyBBJmbY06yVrEWnXSMNewLNFlo8H62sSdComgUeWFyBscteu6VOkM1iG5OR1nf1e0bCkfCN63WVokDxj27na472xppV80xKUpa/TDnI05yTxiqBTVnF4h2odeO2Vri/ndq+RZQbLODrK1iVFlkdgWRp8WbrvTZp4He7ady+t/bv3rf3Fv/732sPpk/bd612AZX4BfqH8cr2SXxT9UwAyL+re+yrlLV7o8O5TRGUtu0wasjwLsOwRYtNTDg6leUcBlpX06YxReXvuhC27rmWIO8GypGEDLOsRPBRZlk7ZiCyjZhlRazxTmZIM3W4PtXSCan5Nqnfno4KpM5Gv0rCpLioU/auB5SWy3Bl6Cu6dEcn73L3jDu4c0Zd9vldMjDT2Ul4zmsoWfWP/8v0r0EXr3SvA9TvomJBAfh+n2u7hPzx/S4FubQEfz9FdO6KfDA6SMgb9qeKRuifwPQ0uSlqbedDZyDDGkQ2D9+IGQ0i1hgGNMVTp57plf142ZoI/3IhfnUPJ89wAyxGVxx7SM/U53MkaBjQ3eUJUBM4Pj/oGbRFQZtDdfW+CUZ+8cs4AmCdaQ/opDPJKvmCdRucAZ3mvkCeRutUb+tye4vDyCZmjd6elzA4NipapYb9jiBEfbcmHLf6qvmf5je9HYHnr+RV9M4077F1NYwSWlY4QOXSwLKB54U+rZRQjR99DG9AR6EU2F1q7aZbd0ptA9TOMJHuY0a6eaZoiK5RJEuvke7v4i4noZimrA0C0gzSG2TyZ53K5BGyR1eITv3ap4CQvdN/xd07b97+1ljlFtGNOLlO6I7pQsgInksoXKnHi9StUL4NlRB9XepAX5QnMMQLLQh5bfXdmj9kDFkqQ4zHBpSa/fkrWwyvAokZdKQX0w4V/F5ACm17pR9NgFyrd0vf8vek2Ca3a8wGW4/dXBst3R0u9RmR5D1hGGrbWFJ9OYfNZjfE2WMa7jMAyfB3y7ogsI4Kry6p1uRS99npo3RuyQEc0gufj5+o6Gd/ln1yTSxqYX1kWYZyZBcyyvwTxvr/VGJlvh3SF8hrI5hQhr96f07AlssxgWc5Z/pKk5XvNspn53vfodq3Ash5SpP9fLlIXe2qXw5v26bW1b3wQsPz327v2Ufvsdr8Jlmdgw1JQ9qiDsbjZUta4swbL8FDnTtcH1Nj77eZdhnKBsFBHAjyDCSwbeLWUJCVs/QHQbWnXAMuILDNYFsAsCpojywDSImSkiQZHlhksa+r1JA37iwbLugA5Kv1KYLkzwFNEK7IdKsW6U1HOwfLOQUaXbRwdtYe29ZzsnBozifxOx0wRu6q5Eqi4ApkvXI3u9s1358gkg488iaXop/sGYBkGAVKnzQDw1ChpACaA2rSX3Z/SsCOKkVKt1XBzsA3wjJ/Zgcj7x+8tn0e0pVhcgMlQXNIQi9KMWebBUGZ+gTLLNcRLHYg/lCOMJMPCA57POa8iVykSxLVZ8WoA3/Aexx6nyDVLZab9FOEOQxEPKCLLFhZ/GmBe9mg5umNI+2zsJ6NS6WCj5i/2yNck04rO/GUqdD11yFGKulcp76bX3CGZHB4xaAECe95eOx2zUQbxHe/u/Gh30vPRkAUA1wFZD5ZtZmYDXdtN2p5GGujyZHGkLwbhOsKsy17sn37mw2S1w99V9PIUoMH3K42kh2GNObIc/EBlUnkc/M3ygp0nLCsick8BgHCaCWCWnjexB8uTDANYCQjTQjR78ppzHMsGELW1PnhClMFUXbSfySsjsIwygE19BZm1Q1ePaGP9/tKNfd8LrUAy+BL80xGC2bvQjYheryPLDpbdyQGeGMrC9IXJLg/NDsByliNlGraMIc7tk8lTdaZx/TDVLE/BsjflyjXLMjynYasZgMiygleTD1VkGWuSwTI+58QAS7HuI9UVWAa4zWB5xh9qjxT8YBqsb5DFsiTofrKpSx6iy1a2F2aOFM8sHtk/+ZHl+9Fk144Akjk+D+tobunuFll+HIJlU81WJ2XO9gDL7OEGWBZQd1GwfG737TuX1n7vobX//W/8bPvs9qa9a2/a+4OlYWcjrwKnIYjFCNQa3e8HsGyeZHNimsaBN4HFO39vxq7X5njlMYxs/HwKWBbgq/88soyGXiKkBPiOGnxVYFkbe8nZypdr+3A+2znNes7yUrO8ByxHKia64enCUGQZ0aqUFqGESMZWrCF1147PXgiYu6hq6t4tz+g6gT7Tppwpwb0KcihnJmB5z9hyjRojO/7N+DH4ksaCd5OjgjEGRxg2zkrfmtqe9yzHyLSThLKOyyDXFUUYjB5ZVkDqrnVtyIVMEfn+dFr6KnAaoAMcgGo2zuishyX1G6l6qtTdCHFBkwV8tR4MhqFkVc4QD9pwZjRHgyzKrEBaDEeXAoj5Aut4HCXiNU60wc9zlbLogKouOXWpXprxaRxwldpvBvWSGbJSnP7BMD04ZLkbAm608/q5oO8yRLJCnvK/95fYBKsFYNTnOD3s8c6bzulBffBjFRoagdcRQ/L1mBAbPXmStL5T/tw89mcNlnm8BbBSVDf4WtYkwlKeLh3UqIpcjVTfIN5b5fPDrV2lnXPUDS6ncyzAFuP3EWbQUdl8L9Uxj8BezijYAoNdxo/LFAbAw61NoDR4PH/uOjKPGaAYD0CDL+IplUfeFTuu91RslUme2aEyZydY1jGpnpXXJ+/lMjUnVHJe8rrsrbFdyZvK6aNE4L1nEAXviXdL/e3+vgLrWua3EywHvXZPxBk4qsmWb1IttGZVKL93bizFBl70bvcOsiNGLxkihfU0jZP1tz3DnmPy0x3Z6pTuwfLCl+MGX1KzLEdH3Um3a0SJ/TxmNPiqapZlGgyWZUpLd2yl7q7iSoF0SsPGmozAMsZjsKzPHdQsV0A4dHQCyh0fFWC5I+Eq0BSOFr9ypw26km8btmPWdxUNj2QoZGXYOASWsS7H67ndXR7a28u79vvuL1qzjMjy8WoNvp4EliVNRNOw212A5b/0k/9AwfL7w9v22U2OjjJmwsRGgoYnDrD8khQWvPQeiVOBBWuuYpGkp4Fle19Eh1VcekQKPxks67NJAGGtxFmAKDGEjTaY9O7Xe8DyWY+Fksx9S8POYFnBth8dhQZfrwmWdd5sVKcGX8EgnyNY7iJjJNKhvCFj99BJvmaro+azwZ6u2zgNe8+4cs3nAZahErPjY5XGB4PtOQsLOftch0kBljsPZXa4E1BVr6J6hs0AjiOivGO18JOkVAtYRlQZP+MZOSLo48MwjhppWiO91404lXscuUtOJyzpSKZWsq+LHqezUZUHRpFXV3YBwGH4+bFOFf9wtAkgvZuTR4lN9nkjMaITAPOKdCLilDJFVtcWRwxhrpgT1o/5CZ5lyzzxulcf/ElgWTMYtyM7laELWrAI55yBYAhVYLnTnxzF3suTS7iouwNTsv3LZvLimNmSUxX9xj0RwOqtrbwc4ZTCHkVjUMmhPkWq9LIV1mVbIiYGlpezSdU55u98Pd7a4+GsSO54lBRLpNTSeekadrYHWyo2R5wJwCd5gDkrTzjgK21KAgqd/EryrQL8Ol84+rYMVhov+DzrbtJJ4OVwRvF8OPNAIy9u/7hzS+/xyDJStTnCDMAsU++O40SEyw3bsNli/e2XikeDRsihJDJ85eNJxLXloABTVGDEIqOeXTgAy+zkCgZL9tIeVn02WE4yoX9fC4o5dS/TWDUOC4sgrl1oSABzCM9yf0bv93mAZS1AVvQaEmzYDRtgWcqGAZYlOiznMaN+GfXMs8jyHrCsx0657OjAqp4WZQ5dnbI7+PRvsRXA3wB7BJaN/haeGOkupp1Mx1VkOe/X0CENuTqQPVk3VGC5yiyudEpF/ybhewdyyAfSWfzOrEsBlj+6LjXLnIY9jSxrwxFPLLY0bIlqntvhdN8e2kmPjvpdqVn+G3+/fThYzfK7JkdH9ZFlXuysAPC3gk0Hi3uExZDhdhrb22AZkRqrd7KGXKACiySzbrG/7R0YLEPhboFlOAtwjJM+yyPL8ivqlvVkBjkj2SPD8p029JKzDK+3JmBZ/mawLABZapZnkWWONEGssOKKdCo0G3BFujKowbBQFt4iv1ss8irHmu7ctxltwPjPYFkMJH2XibEdwG8mCQrPe57Pi15jIw0bBsuQ9rUe72nc0wkiVqRqXLrg9fdWMA5NSKl+ADP66I2O9qWxwOu6ZwGf4D3ntK4QxHhPNmhRs6z0awaYHUcBv5Yd94R3jBo4nNPq0aOsiNC0CaBZHXK+RRUoKo0wX5OZ0ojvUsQWUR3sUfAxRY34s5ymCXDLzbB0+tVzZK0omsRgLhr8kNDk504b2jhAC8ouABu+G+LMohcDX7usrUU2Z0bzCmgHfzjxbLFgiriEDswRlWKczrBKfIC01SeKgPFsmReTY2W1dgNHBQ8etMQpzQwqzDrsIvvDyfG7o+HeTfjzzk4LdUNTIzFqZF7b7Xy2SIw7RSIFz+XA9djaWVAcmv/B+DLkZSUY7AzxxmEcTY69JBCnvE8ADzKlorGwMCjNHjIz0x3LipGTYmgwQwZRRspwjFHDvkpWUzq18HxAFDNcDCCgD8Koxpn1wUjWU9fhoT70L5i/Ot5gIn5iFLQ21i0NOTrv7NFlefIbDbryfvZ/12UgMwdWd795NdKM0J6/WyysLIUijHdv2jVnqSvfAmydfIDtmHglrmH5CLrwz/Q5RTdsgOWchi1gVWqVNYp8sPrju0PTBl8cWZ6BZbkH08iR5QC31JgrplxElmOd3IDT+wksY2l6k8XAc6RNe8+lrCMgP/JJIpWtgUh1Sd9EzyM7U3uGDBRQDjStnqFHFtcpn5XOtTVZ6NLMOiUIJZmVfPV52dr2TgW1baVe+fbY3py/G92w/8Mfsm7YRykh0VsGadgVWNZUi+Nde2jH9tntqGnYf/Fv/Gz7cPi4fXrZBstZeYYgc7D8UkW/5dnG818TLNtYJiwYLMNjLd9ad2pOW142VR0FnobOYNnNtgDH8ozvFVjmVGplMjV6Uxo2mEkZZtlJgC5trgLi/pxqlhFZBYjHXPVvN+Qrfvz/C1hmfsu8sNLbEC5kvHBkgdPedX1lgO8jsMxGauexhHxF6quDZwHDeg8ErRvhDJCjXrlIw86NTXStw/B2OUtQ4LXAMgNlfWZSagDKq67WiQdjWboSFHcaIkITTsI+htpFnOj+4DWXcUpj2fimsRd3ZF+/iHEMcNVluTz/yoBmmZ9B9fIdosu1wu3GIIVr8mag6VeM1Y/dKfUd/IPhKkO06xg7RJqTLxichEe4b8aW15l1bqTKz549AssqP5xANuYecgxWpPKslEm8CV2sxrt2dxUn37VdHj60Jj1XrtKs1Jt44Xz1u1O7nU7tIv+n+uQwvpTnEZ0c1y3rGxQGP+QB3nC1f2hgRHvQGYPeYJMNQRi8e8Fy0A7J9HB4D5zBOZos13eOrt6o646KRCRZ53e+LLyLZoRq5Eg9c98Bmh1tPHy/72MiWcAHGdNsxxdAuTSwB48owYR1nflCwLLuwaqkYdwzYR99iGD9fMHyjK1V71KDL72WwVC1Z08AyxhOhgRYlpplafQlYBdg+d47Ydt1cgZzH1mWz+/u7qzpJznWEfm1KS01y3oNZSwBrHE3bNAejo5yU6qrWTaD2/YHe6/Wijf9MmfeGiSCViuwnGk+g2X+vgOsA6D2HLAczxCwnBVzIhjQfc2rC6Ya6Ui9r43B8v31oVWRZUnDXrph72zwhZrlh9uxvWsnq1n+yZ9t79tH7Tvnk6ZizyLLeIksDBUwalT2Zf9eDywvxtoosrwYTsucre7a7o30rjhSag2Woajw/hIVDuU1iSxrtNn1y3Mjy5ZV6XVZMIyulqom/7pzWZMy0whUrkVksKwWge0mg+UgYjK6O2W4sf2z/dVaKCKgoDFEfiZgeS/VVc/fS3Obz3hhgy/r9Dp/SmVgV3fIO0WqH0WWc2ovyzZETJ7LwwaEdty9N7JcNfMyzWX/0u+6NhQhjoZcBKYjKkTNumJNU+olxlsMt3XcbFVjU3Rv3ENfTOucEh17yw10chfb5AzB8oQcqmqOKTvEeNyX1OePeytnVYB3vwfGt4mMtP/pb6ZvvS+20n/jdCsaP+sdpvlFjrsxUhqiPZdUxrzb/buaVLKh2wEAStPNfMmGgpEvpQDT0YU7MsHHQgIOAN8LLrXgfe4cFrRHV+q3EQ/hPaR6uW7dcTHA8o5INfgXBqKA5XY4eRqjajBxU0ueW2vXczt/eK9guV0eW9P6Si0ubKf7Uzvd3bXD/dt2Pr1p16NEp0FYfuwUjoXyWI7tGa0/nw3rDrHY1+LcWK69Ddoc7L068BABTkA6y/NqY0cyv1z/Qv7mbJQRL3Vyh3odKA3J/AUs67Z4KQY1AkTdtMoG7nHC78svx7J7QM2Qv+AVWfMoUxiAZc0gGHNHV1rI6yq/W2YH2bB7dFl+p8mz4z1gVz0BLJeyNctOZernpWEvNDyPLAdbFTrcfI2mn1kmMh+FfogwrWd96H3rmmWOLGN40cICltEN+/5kwPfUbu2Npl0vx0YJABawHGnZ4njTz076P6aByHI05RqAZbzLrMHXck3f4MuKfCgIFdFnD0JtRJY7sEu0w3TMNdAz2fLcyDJomH/G7zvAcs8umVN7sFzN3+yRhcehQ9XevZ7b6fy+fXx7337kzdXPWb7TbtiDmuWL7kZ/zrLXMtwEyEkDjLv2/npQsPyts4Dlf6hg+VsPrX04frQLLOeXBliEMOMX3WMsjgT4SPZUisJSJNcNvhB678Hx0mDFPreN0/haAsscWd7qhq31xtIZ2w30yFjy46P2RJYfz+dpGrZEuaWW2XSSs18Cy6GcfR45KqVvm7to4tplM/S3aNgTkYrR8QR1xIj3cBMsi/QqImb6Pq8AlrPSeQptbujBYc3y3mc8ByzP+KYDxgAydIxIBmVfGFhetN54SSlNL9SLe6HjppSGrYYS1bXp0U+uDdW49U7YarymyHIIXciA8C4v515iHtkdEIB5kNpcKQgGa50sS+efxr1ubKsDhCO5/juDbdA47288g3hoqUWxpyj2wHpxdFvWy4+NMYdIH6k0wWmr0q3NCjjPI5ydIvYXLwFBAcqDxwTsUVQwExiACz4PQ851wEJrcxc57ss/udv5lg7ke1V/evrjrOZ5D7gKGVdkAGQjCXogdN+AI0eGWuiZhVA307C7ddFoFDq7iuNXwJY1GjqI5/R2ka6lCpCvApav59bOD5oSjFrGw91du3/7ph3ffNzOdx+36+E+aFF4HsdEmU428Nyn+uHc5cTZhbMOZRhKRxWdsQOEo9OULp0bJ+3dUwV0OI2DdXEvYJa/CjmR+TvrJmQbsb7V10g1y509wU0Eq2agbE9giekUghGf7ALLGbQNwHK8JwUEVk4IpUW3AXnOrK8qAL3X+Zt4K8sO0OXM3VzZEst74CSAxZ41RsgRu3BR0ozUzeHd6Mdp2Cyjs6hQ+8H5Ob57amTZHWBVN2wb054CsPxGz1aeg2XULFuiWA+WFcA6LepZy8U5yxxZrsByp7fcXJDrcs2yzdvWHvYGp2Fj/brxEm3FiTBwijJo9vVZxNZYh702WLaXMvemrGcvkpa/sx7paYiPBCwUEQUiRmnY7cN32yftQ/vRt7f2Z//r/6x9/aun9olkGNyuWrsupa5LN2xpk6yTXnfDFsWjDHE4dWD5L/3kP9JO2N96OLQPx+3IMhscbGzMIsu7AcNOb94YLJts6JW45akvkVYTHmtF78ae3y/AF+wpv1ndsRuFduSgfR9e42bNuRwsG/HLc71GWZp9ec2y3DuLLFvatzX4yjXLQ7Dshmx0z9W/McnFoHW67j3ABW3io/BM5/GKe+YmZhF5YnGN85P/PQDLe+mdl/AlYBnjdMLItx57ot8VYDnudcLYERsuqWXXO5OxEvRVdGDPaZAwTkP2MNh1J08cCyUDy/d+rIA5wDQnyx5pWnOJIIaxLt1Il1cLhZbmN1qfleHpQ6kZ4u/NZ0F3e0+pjKPIsowR5xAXR7XI9zmSGCCWUy9ZxqY+APrOOQ1b1ovSsPl7fSaEJOinkOE5FTRozt/DPMYUkaAx8roO/1b6tjTsUSdX0E84F9iYsxDnQiMzmUjGSreP2PMdBnQ21gGWJ4+d1mJDF3X3kzMlO890u0iH6f0JAFZrDb7odJ/vnZ0zS9ETpo1g+D49kx1VMiErFRNa91M85O/zg0eWH1s7S3T5HJHlw/1du7u/b8e3n7TL/Zfb5XhP6yRRJok5ub7X9zP97xQXBr5BjMXp0zkzcq+CFCGOV3NnXQWmux4iAzrbAs4ruyfzGgzV8OwtKdd7+IvBcneeegLL0CUdCOXsNbY7jFBsiQqwOgPLxpJOlFTi8BSHUkfDSf+sHTcJLGdmLPTXjF+3vmNeYidOdd9Mv4Ydruckp7t3gWXfHgvTDOWnqc8aDMleoe8CrgMZMj/ok3ZGls2p3Tf4ei2wrA1B3STAOcsn0kM4OgpgWf7GP44sd2viAhVgGW4KW7ObAjZcmtEbpwAAIABJREFUbzrPOm1DTOZgI6+1/D6rG3ZUY80Qi1MLtmhRvt9Kww45V+k/kpFDGiF5la/RLjsJaMecc1PKQv5KZLl9+EzB8o991AIsf9wELF/avZTquEdC1+qmYNl64imhwpIRD634riOyLGnYR40sC1h+f/ioffPDbRdYzosOA+QHCSwz0OX3UYCcwLKspwBU9UrA8L1Zk7BOeR0WsLwQPzX0SmAZQBpp2DIeGnztAcuy1Z7zYq8gc89RnwFYtsn3AHrETF8kWA6fJ60twAYfHbUFyrcEQ+Vs2bpn83sCopvXFhc8FyyPlCgbx3FNniM3Tvoijo2aGCu8JF2aY44OyxjpfGQVvIj2mFW4nKnsyhlR51DcZIShk7Yo51irdERDAKwC1A33AIJgQhBwtilNJxDcgRlfO6RFhizC2LS33XwGadidMexjrNKk3XjQOaZSjsoRVxqxrOgG9ZLB98kQmwHllREczrz+nMm89LHeSeGbOF2DZXYIT42FFFOdAR8GYsv2eVbTgFZm41X0F06a4hg+ZYnk9VHHR6Qr95PonHBF+rherQ/swXKuy4p3cB7l9VSfzEEypi7tcJAojPCDRJYFLD+26+OD1S2fH+WICbvVnWInAcsffald3ny53e7eRmd8048WTTZDFD0NEGG2UiZAZNt9ky/xj+RPl6mS0iYhV3gNwxGAzAFa1gXgLABkCyx3MrJwSq2yXOBAg+woMkew76AJppt4npzogaPfXA6MgbLfRfJKr01z2KUjmUd3guXpuAVYN/XgbhI/OmrX3F7hogyWl+kt9DcDyTwFewdEl+mb3WDZjs3aAstYr5Vc7TAHrSnWl422VwLLUrPMkeW3mnIt5yhblJgbfOXIcgbLmp7tYoyPjsq+dQPCSzJwJ8vFwQe7wdsJ4txmpGHznuscfV1EPjFYzrIANkrec+yHAcD1OctPIdPXAstDGkknhqxoaGDYsx2UHQjAn5pqrWnYBpZ/4o/94fYHvnJsApYFSAtYNnDnbikFy3pe2xwsf7id2me3QweWJQ27Omd5tNgQsnvAsqqgQrivFmvHNTwWj4kUqSqyPO6G3VsMFVhWj5lUT3kKown+BSwvxrWBZRhjVWRZosTQG7A9Ne1a71vAskWypafGOLK8CZah3Fz/d/WkGoWpY2TZOHwOWN6z13nv4dXWz3FUDoRqimx934FlOB/gn3qKhIJtsaNmeWvYzqhF2orzlPIrbTk7JpREuCZs60HF97v2fAMsLw6+JVUppiwAWVKpB2BZwHBEhmHQcyqlG1sVWA6wDbAsz/CO2njVDJaxfuD3cskQ3Sc6rmShjk21gPmZOM6FeQTz6faV5Cc+53nHHjHvs7eXapZV4UXEcF0Gkcc3MZMRWL8qptB7XfAUXuZ3jpExf30nl7qDyC/WPtakA35mzvhL6/Ar73cy+PeCmwoc82dKQ9pIsu/7sXd8vFeMGTLFQAqDFX2vtM9PYXee05r2sQfjESvAbAak6FkpFbOosRwBI2nXh9tZa86kG7b8f3l4WOpn4du4E7D8Sbu+/VJr9x9pPaLMTa0h7bojcgMRqpB87hwJTvY9t7lXR0RxmQd/DwNYdi8bc+rEw3nvRlTd4kD2VPS2d1+CL7AeqZ44A9XObiKZLJnvJVhGGRSdydzRFOSXZ6HYApozHk5AlRcbL7TSIeyw/PcFLCfAvtDLckrL3n1fXQcBy1+8IliGzY/hO1kAG79wNIXOXW603+DYVmd3fc5yjizLpaMGX99LsKyvE2e812nY4kwE6DXQvYBlwx4mK3onSt/fIu/5As4NNHAa9lP0h4z7mmAZ8qyyCyt9CJm7er8apoR+xljaxOvxXYBlpGF/dLtFZHkMliE4tUGGRZZVFR/v2oebdMM+tG8+tvZ//M3/u707fGxp2If50VEdD9KmmmKaN/jaY0zvuQaGAf/EQqt8LtKwGSybrHIfcgLncXyHn3es8/FIvZ2XjDMIzVHazdcjy3GN98LgNOyrpoM7YPYU7SqyrLqnHfTIKAHMD5dLe3i8tLOUb8ncLtfGYNmc+imyDLAMYuN3fQ5YzuA7UXUo2WdK+gosB8O5E6JKJXzO40qjGwNNmHP4LBjRz5mM38NHdTx3GKbHLnKE+aV3C+PFkxSeek46HGWZF7fWqUqTZaC8+t4NJU1jRgORFHVQPsULaUdMOpeTgDYbufi9A8tazG9vgONpGBTII1iprAFD/fb5WCdIoa7RHjvkgh59MtS8bwh6KwcY7T3mykAfj6lq3NF5UuW7Hh1j/2TOmd9jTj32iMWogHJkuBTAtFrFIVgO2bZ41keGQreXBJbVV7EUPIcyzjoPMol/2sVjrs1zycaQ3BmRhWIc5bMNoRBGll8HpwRADdZuJEOh62aPyYZc10TSKCPF19ejdWtBxrKw80WiyBpZdiPSI8sH+SnR5OutXSTC/Hj2SKVHLAUsv/24Xd+8bYe3HxtY9sQpO0vZwLI2/etK1BB5xtyXnzDw+/ku5W26H1TCgT3krBfQiM7FjeEVXVLH/eyIqPZi5MCJchPclJoCYi5DvnUeROYK04vyDJy5GTDrkqWSr/iMvoMzcOLIWtGTZwyhrjRMmYrfGKjXwsPmSdkj673YSMPe4MGnOAMC5ITzRLIfNh6w9fUXAJaz3OM15DTsVZaO87oL1uVNkCWmmWFWPmU1y8d2QwJIAHADktrl2o+OkkZfODqqB8vW6Gtp8KVJt94hWzpoy7NsGkjDjsdJ/XLwdl+1ZSB3HVnWdcF4lM4dR0P5OfFG0kYp8h5oxCqOUtYhoA/IXJnjWt5y/bNl9qDLSqVjZuRj2zM/Ogr3l2D3CZmJu8HyJP065JmvpYDlw8Nn7aPr+4gsS83yPA1bjijSRgVCC9IVV/J/rUuzFmDfvWmfXS7tfTu1T2+t/X/svQmTLcl1Hpb39vJmBgCtkCwSpOyw/4QpiaRJWSLpTZa52P/TEY5whGVSFu2wQXCTSAAUFxAEN0AkSAKDmXlL973djrN8p748dTKrbvd7AGiqEYPXfW9VVlbm2b6z5f/yLz/f7m7/Tvvr148Klk8aNV24lg3i0WKboqVuhcWF2UjBJXsBMg9ZGU0cWTZZbe+gctybBNpnfQo1zwMGu66V369GDNUsaxTYa5ZByKYoDcAyWF7XLC/1y/gOkWWZl9Ujn1Voyn/3ApI1uvzQ3tyfm7Rvk8/P58d4lu0PUjiXfdO5FenMBqz9uuQsKJUzxsDRF6nOkdd6sxty8qrz8zi9VD/PaaU70pxntJqBXUV3OTVxSzd183eau3SMbh6T/djFJ51DpJ99pUdV4DCvXPLCAx7fHiKQaHfpChDg6Cc3cLRhFww672btH1gaHboxckdsGFv4DJFp1ZCmsKIpkwDyojmFKLMKLAcPTbJmsvHEcov5EIAGadgrnoLSIN5T/qZnl3XBRf2/js2NxGgXcg2rKc8FrOPSyjGmYJrXdxGs9ptWCKVutck6ZHlaAQfmgZpvlo6j2VjgPez4FqmpkbJr31ZgOwDEwOBHGuxonhxViLUkmYg+GSseUjquOQtyjdcOqWagK/zLzRp5J/Rep/2ZvY414XWId1U62QDL9K4rg8mNSDMIvRmO6tqTnq0s0aRHsWMeHtr9/Z2nYovzX/Mu7b/b99rx5iaOsDG9bwY40rDNiF9COhp51o0Dk9kKsDzSueaGX74n3Xoh+kmNfIbyEGsxqtMr3A5Mkx1/IDACWkY2wayso/DvyF6qgzDZDcj0yoA59p469MNLAfmkdOZge9S8M9YI8gC07us+OlZHZVmWM9sKKHh7tYZaCjDmgEz//Cg+YWQ0BZYLa/lidHlJPfZaTnjaCH9BkWWTEaZHTa3aQpt8sMimugyTfOv035bsc5ZbZVC4ozumljs6Hw/twcsqBHUqWNb9x5F0dqcCYO2GbecsI0vmxfV1u9W0bBz7ZE7t62s5h1m0uHSdRmq2geUQBdJNW+g+AO1ydJSsB1K6F5ZFU0JbP14v20VbR07B1rkHn9o98sTwLduLlOuPNct9D1jHWT+TPg0bQHxEj9EDpaOX9dVst7De6uSR7F9gLmCvRZbyOuXfq/l1wRO/APqT3ws2hTTxkgZfLx5et+9//6A1yz/4GWvwdS0tr1W/GDA2W9jTsCuwrE1a5OKr6/bq4dxePR7bxw+H9r/+4ufbJ8fPtG/dHd85WN4jRHbIuro5l3s2ssGSwTIiy9mgUYHgjC6/y8bjM6Rhy8YowVIaNgjmfBYwy2DZet1ZZNnSrGV7RpFlBcviOX84278Clh8e2unhod2d5D+LLOs4HVg+Rj2hiz5bQqpVg3TU73MX7MmCd9drZGlxpLDt1htMswEHFh9kPIE9FewpLWx89x6qsWtWjO+6MfTz/qFWV2LOlwxRG/39CN01s8GfAJZBG04al0y9u3bfHD0C4SA2K1T9mw0lgDVq2BWGK6Vaw7DV8hOVhIsy40iyemfJGLDok4M49WR7TSN/LnNIdZ/gCyzA6N2H9Oo1wCsww3YaAd0Yp6pLLlKqmQ4BbNUQpoyaDHjLGnd/wc54xp4k4G7H7k04NEfGc38FPKswxiplXfPN5WA5iBidkgtAV+3zCuzBcMd5u8QdDC7ZUMgGc0VHIIkKvGMsGLOra0gfRdgqsmDcpIPMqMAf9iRJhQwalnlfFlnu19B7w3rdnRqz2jBTsuLM0DyfBCyLM1kUoXvAxcjVSNSVHKCqjfzMgeDKXN9LQgbyPzT2M/ngplwHGhAdirVlxwn1SuD65ZCdfM52AYIz2FXXfeKZDJZ0jrxHiU/0a2c7biCoezJzijPA9TFDFqKpofNsjMW9C8gwhnzgbtud/kaDMDXGFgctS4suE8K3zvTB0pBxxAOs1/cosIp3dQwNLT4NLCs9FWvK88lyoPvOTPgSLM/eu3tfQwHJeLBxsUYAy9n7Zl3oF7DWORJ4rwdgGXQYT0/p2CEzSL93+wCwrMx+RWB5iQArwPSu1QDLcMIKWH5xc6Ug2rpOW+fr6+srO4HKyYjrmOEY0Miy1zmb+fA2wDKivuiUgNMmLMINkMdOS8msgTgY0WjWHz1QT/qPHCIVX8CO2aKvrH/LuXmw1GTvNljm92D9uqKTYuK6dvRu8h4CliUNG2BZapY/++njPrAscvJKWqWLUlEP7UM7XN+08+HY7tpj+/j00D55uGr/2y/9avvW6b328cNNe9Wu2+nR6wKTIB8ZhPH5jsjyaIEqY2Qk9CrDiRkVadiLAIUFbWcPhxKF99hTDPU7F9IAy1CCaPAVhJDAslz/FLAsc5HIstwLsHw6nyx6jBpmAsv3XvMsYFlBODyFqPFVvbqc1wtjHGsZRj4fZTFeaO/1QJ7hBCxXimArUj0xpnNk+SlgmdWE3k8TrAy8Si8+B5APQdMsXMMAnlPd92j9fM0ALId+Gs0Dwm3jmZWy3weSfWBDaPaHd6sO3mcidbDLiteOgUmGE0dwpBGfZ9SoMMW1FCVS/iVl3b2PFxDhmWw4zsDy5vvTnuicYHCagFocfzkThOoOY56G7pddKiLHDJTdQgrltQWIXfyt+0ukCLAu4SVg2efNvLVlWFbG2kreLIrDf3saWDbg5MYqSLWQVaAJ1mOdXAHgHMjBin86QyV1Xs/s2F1LzVLkOolKd2AMK4Ko3kLY+o3RYgJiRSpdOFUg+2cNvrYiy2lteyPN0qWt46unPip/mIdYIj8nae5lRL28gxvQD+LI5oyTSKk3SxkwHg29Yt9yyN6b9IQ4okZeWX5gHXNWW1mXTKC2pB/IqUIBdTJm4MyROWSw3PUHyDQ5ActBd3wNmqyAZtiGgBPP58Z2B/T6gx8/B9nBzjrOaOne1cJBIctZfWUDn3lzpMYq/uW9kKjyqu9CMRjPseK5Pc/P14T8SWd+j8Zi+sTv4kRiZ4+xygKW7V3ryLJ1sjfeCv1JMkS/GdTThk3O8mMHWMbag680swuOcSml0P3vQ7I44kk6V0uDL9FDQve3V1cBlq1z9WM7Xh20sRPEgkalPY07IstIw56AZZzTHOCaHAZ5rQIER6MvX9M4mtHAcrx7RKKtDAVAupQRSebzs02ep5rlnD3g+xlgdxGlHZlV4DnbOatrCvyX9V2+Z8XDJPuqOXA3cABmTFzAsjT4kjRsiSwzWJZu2LaHRWT5JJ9VYPnmtt0LyDoe27dP5/bR6dh+8XP/tv3Fy2P75PFFe3O8aXeUhr1lsICBFmYdo4KZMBsB4JVASZFHfj4iSjOwLM9R56YTkbyfbAD+G4FljiwbCLMaKCagk4DeHZFldfgKuPV0cIBlRJ4ZLAuEljElsvzm/tQAlqVRmJ0ZhrlwE5c+/TqMa3Q7LeoNQ/AS8wShQ2CmmuiVA5OO0BoK+B1gWQUn1UWFUt3w2jLfd8psNJnC614x6Jay4u9HYHJXajY1MYsxjVD3T6EAy9l7Xw52IVjeP6EUOaFu07LW3OERkgORX90LSqmGBY1oDJ+jrNd6GrWOU0SAbDwcb7GsSsgljwrlyA7SsBmkomZ5BJSH9OeRFZMhy49e7/xcAeMOACMymLvxI35QRJ9jPpWBTJ+Zwi1kOJWXqBKnAAZ4RsDaUaLzRcdrNp7jrUf11QkMjNa4o8GY8xwsz+gWO8I7MzPIS1nB3dSLh40MjhhrAyyzgcWyBvJSP6NU91h3RPQoTZ6PGGSji/sWMFDG78y3Mv5y9qfrwx2ROTYE8XuABd3LRzVqtb+v84qRJiBvkisCsrUMw5xhy96gy7EDhBwVC1ozblRHM8AxGfv4LOZKxm74ICwk1TWI4/cMriJnXehdgMwUoACIYN2W7+meQUKl4kN8zd+NtAuuiX0vmn8xX/O2h/52OaF/i/0AWcM2CI8LWwP87KU40ANbuvAS/c3X4vdZCjbeaSRDjIcu0Yz9tW8DLAv9Qj/2o9vEmC+y3QLeCiBFL7Mlt/A9nEY69gZYDj6DY1z4250jGgoWHe6p2FIiAv4Rp7k0/9PIsmSRCM4RsHxz3W4kkiygV+5NkWWRKQKcFSw7MAb4lZpnRKONjfvIcgbLuIblZl43fGfLsDRXxSvyfgTZ0ImW1djV8XMdHXvqd4ydan55z+OZ5AQ1o4QckReSc+55wzoq8+ZIf+KRFR0zHcZZyz5/RJa5GzYiywKWzQdz1adhS57/2W0ePYRbFIBGlh+1XvleGErA8r2B5X/9q19of/bhub0+ftBeHa7afVsKyfmFKqOFP1PFqWlO6xWGhzMIiqK6pqTsjbcaDAVTpjC/juHKqmrwhXCSKXfdhvCeCQFKZFcJEcqO5iJXc2TZGt34cRTuzZdx94BlrUX2Bl9w1KLBl3xu3a9Plq4tadkJLEsaNmqWce7zUYF7D5ZX6VdQPim64BbCYmCRnQwjJfYnGdq5UUzUK8wUxizyjFqCZ4Lljk5zVA+kWaW4XigYqsuHyrqKzNEAQf/RlC0Blr1aeAMs235bNCnz9i5QMlujBOxL4ViAZVWa1COga+DFRT6sZSjiEGnXlGvFgnYBIkt9W+XS027awkfs3aSuwZqZAyACBZOMu9W4TH++9uCrUCQMeimzoMu0KOiVo0YBKKoeBf5Zfi62ko1cbkLGcjlqDdGkyIR1yNBsSLLsiHEK2lyRExnJ5XczPnAgFcm16azJLfp2E2GzkRYMkYrXtcZu8lMZnWxkLeJ5oSRdS3YgDMZHrW82iOLIL1kfbXBlPzomnJIpkyPLfthQwgN2rMqic4KuVLRMrDOaWAlUPLJvl0nJgKUtLka81xEzHUUky1KtT2LrqLGM6Jk7pSmi1r0/RXtz1LKTA3l9GJAzqGAgDPA8oocM3OW6BDD01qqmeRJdjselzA/dc55LUb6xmir3NshlExsp3mgIqNWiyGx03bN0X6uPsAw+YedDtTZpws8Fy6MWtVuyAzRrzx8HjGbz2wOW0SSu4/FC5lT8tSbD3mHMQDvPcwssQ8ZnsAzdrnqTHHWdQ4szVdA3xBtyAjSHs0Ro2GuLBRRLNBlnHgtYvhYQrcdH2T5oIzD5W2uWBSzbd/q38LCKRPtMALasAeqM0eCLa5axt7iGAW3IVJety3fLWcpRluzR+3XNcIo6JxnB+1A5NVTk0PNdlK4gGWFiIgtjcJWYSXdOlZp/OcKHPM9N/iQehw3H3CTPwJrx2qnDRGT/3Uvthr3ULNvRUQDL6E+hayQ1ywDLnIYdYPnqtt1JusXVsX10emjfvj+0X/rVL7avffvcPmnvtdfHawXLI+GQP8/gVT27UMasHJFSiM03fWh76Z5jEVRjMdNHcbNxpuMMapaNAkwwWATZostQqIgqx5RchgT486OjcM5yBst4TYBleH+81L6rWZ6BZelwDbDMadiILEvN8lm6aXvNMsDywd8N5yDKWWuxTwGSlw6/vuhYfPvXawCgUHl9lcApzZuNa1a+ek9KNVsx2QZYHtU86d6cl268I+aN5w8UuRmIDhbJSbNHGGxdU3t03UBhsEOAC157jK1gzYrK+zq1S8Byxtlp4spvqZal4qet9y33tjDiOlCesIQoPja8NTqM6Jg39NLXgfJM38vYyqei7KRmkaLDM4OhlDMOwOFsA53DYI9u0MhKISUBEyk7+yIq48KFo3kmkGwm+s5FxFiXqzJqkyFswn+RpRmId0B5gGcyL3f7m/of8LxgEFk3/iRnLiaip99gay0ywmHvk8DyzNRd5lYZKlZvuB8sZyMigDLXPCcnGxsIaDAX6x+JxtRIjRwlXSdgdlaD7ghIM73gjQC6YUjhuep4822fn4fhkVdfxmw4iSyIZnve04exZ6YMlVkOWkPXiqHnYFllg+h7fb/FWK/3bjlFA+HBbn4O2vSdXcdV43T6r6KFIlrdPYfLShLs6iPm/VrG2rh8HAX3s76BLoDeD1m0KKRoIoh+BxgjyigQuMA9qbkY5Bwiyy7wljPlZ531XfYjFXvV8Tut8aYxTkRUXdt1c2aCmznxuoitUsBQiD0bLON8cX7vzpFmHINmffp7ihDj79ARcFZTt/Y9YLlcP7Lh0ZATi6H9Qsj+Y6c4xtLTLAgoW0dsl+j4XLn5UUGxRJdFJmpk+fq6XV9ZZFmixwDLiDQLa8n3S3fsBJYpqsvnLF8CliE7DExz468FxNp45qjMYNkyW2zFKsCaZc5KhhJYjr0v9P1IPlhmxbrB25ZW3uNM2gLgyjWUxq+ydqBOc72y3HolTSBPr9p759ftBz44ehr2QWuW9VipaPBlVeIBlk/+UDmGmSPLcmyUfCdd5z45PypY/r9+7UvtT795314e3muvDtftXo9ZWBg+lGICF3wNgJKAZfzwe3IURBdNpfLauOs8U7RD+Vkroe4KLEeGnOwCLFsEeQ2WVWnEwfQ2rxlYRh0IcujletQsj8AyapJlaa3e2GxLSV9UoO1gWRp8ASxLgy/5Tzpiy9FR4m+fgWVb151gOQFXNBoIZUjGO9YbRjkrV/1dj7p6e2BZxtS1ZW/2BljuDBUY7fkdCSyX6aZbUmHyffaEhaHHqWhYU0pj7XWyZBTUYJn5cDiNBFYqWdMZSM6vbwUsc+SiiJqo8cqGhIMZOK3k6ITgwe44CXfmeOQ40rSpu6bKlOurxWGWjIRsNOQ1V6VDR7iwvAmA62UIK9p3WaY0C2Ohi6IuTW30OSlKHGvvexfgZNTNfgk/6mswMA7gwkYJO14GYHattFNkM5WcZBAfYN+PvnJtvzLUnsFem7f+TQfLYiWt6KfgZ6V1ziAgY9fYbpA14k6o0M+I2u4Ay7a/1HuPMi4YgMXRbZPdWhl4kEGqw70+NQzK0OBG6zyuM4q7RqysiY5ygrwEAIJTjp/fAQnnX9Aur5P+TkC2dIz69xEsSMZe6AcyhvOzOIocoMYnkiPdq3s3OWTZPw5yZOd3Z/u5Y1lfn5p7hlOMykns0oiARDmGvK5Gls8PTc5xdqEVZSdcN8/zitchuWzvTI6CDJb3rMEgKq/ye+bML8ZegUoHG6NpbIFlfXxymGAsXRtkPy7EGY9yCIAFDsCcwXI1N40qq3ywviBb94yAD+QXvgfN4u9LwLKC7Q2wLOnTQpdSuyxgWW/RyLKkZ0stcx9pDjDtkWbtRi0ds1GvTLzJkWWkYYN0OLKsJLkgXGfLBSwvR0ehwZc3G/OO2SBpZ4yLG3xlkWjs4U4Tt3ezHfhUsJxxocrknTwzo30dB3Gsbj3Xzh6sd85slcjytdQsn61m+Z//xD9sn/20gWVN0dZFsMDpCixLne21guVHT8N+aI+HK63rOV8d2quH1j68awaWv3Vqn7Tb9krOWU51U1tgOQScpNugZoi0GgBWt9C6OoXwHpzV9TbAsgLgFFnGZ6oM4PlyyqrAsjUIE8NB38qbkVg07BKwbCDZQLuB5bMCZv37UbzhrZ0eHvV8ZQPMjwqW9ZzmSWTZCGgDLJNC6xnNGcwZgEFVKDgHeQEEk/Ef3YhH2mLGWBogXNjalMNSQbgVWd4LlrNHXFkIOn7gydqhg705HJUhIK08geVYO39mgCNf9yeDZTJsegG8zL4DVhxdukDozdYili+BZXZEaUoVdaCGEYsyiEirdgALIxNe5jB+4yxViyaJ4lT6SxPcFNKYC3eyRcYL6DF1w2aa4cfpWYn8QyCj4qcMnpEdokNU2RFcj1x8L8boyuAEz1GUcqU8k9HZyVt49UwzmjGQFlkNYjGG3WMeS5D4ea9i3cNv+Zo9YHlkBII+1XGx4+GdMbK87EWR5VD6ME73gmUcTEKyFIDkEBZEL0fDmVEZwg6i89oABAcYJnmWs631+R7pvWT9sAZYQuFfzCN0AdsJSbBFnblHto8319Q42tYAjYu4+VW1f+zszSA6jH9/fsizHLnLzZko0y5HTXRyKbVY94nAUjbC+XtjxMsUVugap50MjGXNu7pI0inZSVM65vAAPwEEtp868N3ZHeUlkKnuFFSR52UoMS8HxtlxEICN4/MsAAAgAElEQVS5AMsjIMBsXe0/9E7F/iWI9ws7WnkbYDm9s9Hw4oTgPe9BEUoWlGPtskSPlR1tIttryqULNZ8kMWgEOwPLwdMUfML13IRwFllWB7oDZf0XvAK7QlKsBSDf3ChY1pTs6+smZacWScYxUFanrOBWo9Fo+OU1zVJQiTRsHdtLrZ7YDVttFe0niDJPI5LIyvAzmuWFlM1NuEaatEWj7Z6Z3TJaf7bLjYzMIFrp+0J/m/28pIHnOTxXd2/ZYWr3us0HHsz3wG6M7+k9rqXB1/2r9v6DpWE/HSw78JCdvBOBdHOlYPmTh9Z+4XNfaF//9kP7uN22lxJZZg8iSQ5lqBSxCOPbu4nK0VTqIaBjQiqhKpvHnkooW6RRzuwVFuZYPPn39CCRV8OxTEzLOYpy5JJFllGzDAG9CGcBo0uEazHgDxr5heDic5YBoBUwU8OTnIat4FpA8Mk6X+NYKUm9lnnZ5waeZRwcHSWA+Y2AaT0uCsdPWXRafzT70Zt97QHL9hJ2b2dwGUuFcQTD3A1gRNE52psVk+yAKp0UxaCuavXWerQkK3OA5QAaE7C9FyxXadjvEiwz/cfaEuCAUINnPqKv/K6QoLyu+B7fCXGEMlmWuRNyse9F/V8CzzMerL6DU40FXDYyOc1S6ESVGtUXwljWMXCMEwSoO+IQPaqaf5UplHtfxI0U8HjsC6UJZmdDCG2Ahagt8W94D30crBNoGjSBv+v9ovTm3ECLACzTF+am4zHg1RfsFWgYo1DUKZKsxm46Z50VsNx/pZ0m5TqTLYCdHHHaUrhYm71bxtfZu+9Pw4buwDOFNhVQ7XQcrQ3uy9KwVdZSkzvILxPhVIaRUrEroGq3IIXPs6R8g0Jvk+wYrXNnnDiYUdBKv1v9qRl4ZpS6GtKeJRs/k6ie3klHt3VzgVFEREcm5uLgkFIM/+kNLXfyZHBFf4exxq/APRMgH8mYnTnmlhRxGrCqySNAA8dgR9eQe/gwRbjzimf5u+YR58+kS7ssruRgq/SW0q/LEn0GdcPt7BGWP5BD/m9kSPg1HSgleRzyifVfVcvNetX3NsucbIDH39wTY0DGbHuWl2ipfO0uqvSj8S3kJdBtGnlCs5AhJnDhhEZfAj+iyFPzs/1uT8FczSbmVtqdE6Cwu7L80/Ezbyj6W4Af03cc4UgOPPlMyqki/Vr2xDPKIgVfAaecEnfVbgQgN0nDPmiDL3nzaPClJoSBZzQLlKGsO3YGy5LObethnbTtPGZzsJlOkedt1SxrgzLPisE4Ohb1SDLgjjxOyCXXBR1DjWXpWvcs18Ju2QuWw+Z2sGyAuc4uGOnvLSA8fpPlG9BGl3qdg2cugzFn1Z+OV68ezgqWP3i869KwPyV+F015d7izGVkmsCyRysebq/by/NhetUP7hc99sX3tw7ODZWvwVS3KJlhWz7iBZWVi50P9M9W8KcHkZjQUip8tLqc+7wHLXLMs18/AshosLkBgNJkRswbLqBnGuvRgGUdVLOcsz8GypWIDeJ8U/D9qVPnN6aRp2IKFJLJsZzW/W7DcHZXzFLCcN3ACcnHpIkDIk5oajMxSp0uwbNrI6DEA5+LN2zLe9zA5rtGnuHKAHnL119V8Z8D1LLCMxjPgbxgwNPEZWGZlvetdsxOEbhoaIb4moZZTc5xoxiPGlq6hrSMAs29eGNJefNKlTUf3azgLLoy42DOWSA3rLAazXJPLYBFrjGyUbFyqnPK1CscMpzB65AXTwL6sZGQ+e1xIGSAchpcJrm47YbwyXZb7zU4ZzNfH1cgQsgL45miSYsBJ5qNyzDNcAnxOaCdkwI5u0CM6vRQs8zPld0Q9alN3/dR3BpazI3MPWNZFtmNj0KAFevhtgWXZUwbOsiJIR9RneG+PqRzZMPxZfm4ZYPmoL2Vg7XNgnNY/ahssh7HPN5Kxz4a+/p7Srjsdg0UYgONYI34Wd/BfiDMuRZpiB+4G0GxkTLNcWoFIstfiu0R7FWhmY1smq04HznohgAxbUOUT9UGJkwAQkLAHdZvIYDN8JwDEyebEXlT6faanZE9nqdib9sIGWJ7xBk5H6cKAG3qsdyiB7hksS62+R47LKLFZvPazDZZhb5e07vZ7rD2YcAMs6zvQPtqZ6V6r7GDZbCvYVwDL1wZ8HSyj0/UWWNZaZ5ETnslozb2s9lmoFyBXffTqyLewl0SyUeISnZgJVKqZDKAd99rKAixDZh4l3X3hbJcl1tRwb837DDB385tEltmGUd6Vo9MSWGaaf9dgubOfkxAPuxllvClyLmD5ePdSwfJnP3UVNctPBsuy7QLA2u11e3l+aK8Px/aLv/yl9id/fdc+bi/aq0mDr0vAcq6D6RrZ4Lyx6siAQRo2C5m9YHlh6KXBVwbLQnAS1V28ez1YzpHlAMboZcNHRUVkefEUqgEB49F1iESoH9XtfLTU7QdJ4Ubdss0lg2WJLEtzr0c9h1KuN6NUf1JkOc7Ly0YXW4HFd+pNgthMNXGiuOBVnUWWkYbNQlXZnyMlI41BadidsqbI2VadcQDmQsmTbIrUl03lN9Nu6bu3BZbRYKp71yIiw8JDf6cU3TzteE+ORhf8N33dKtJNN7DwhnKLiIBfx0YmUm7gxYx+A3A4QIlyzRq8/xzxofrmkRLfu41hAFdrSVFTVjIMaBUiUlrhil7zuaVYF+pm32VrpAiP6VI3/IueDyYPxkC5Sp/mtelFxNKARGQNuoF32SgwsKn+XK4zOYvmSvGSm2mjMIj37hdf91ywHGU3lWNvV3TneZFlNKpb8eoOsBwOk6OBVl3Hgra20na7CJ6vg5p1vp+RQutjc9lM3S9ksJMDpxbLh6eAZc1S0bEZHI/dH130DOvlNkgnz5ZQhl6l6zs7DzeBYGVb6FauZc505U0NWY51PEkOvapLdgaRWR4y2A29jGgNZ5MUwIqDH9nhi10O3cVyiCLLVQp2OOZFNg7SfmPNiTdZt/A+ZgAQc0tnBK/oi8sgniKA5J4dYDk/d7E9JTJM3u4KKLP+TnO0E1qENhewrH/7n9l+t9u3wXIGSzOQliPLmZ87h5O8iwPVmIkANT0U2cBypGLDJhAg7anMAl4lsiw0g6Oj7Axlq1uW2yMt26PR2gnbz1q2760LtoBXA8kGls0mwbnlVu8KsKzbTKnqC48ht9ois3wsZgbLHBiy+z0bVsMFvbxinQhbifmaZTbvTQDmAVhe2TB69N4ClisW2ON8mrHOTKYHJdLEmMe3wPLxfFpFln/wM8cGsGwacVCzLF9Zgy8TQiqUCCx/cjq3u6ur9q8+/+/aV7/xSsHy66ubVWSZN2tVU0Iro2nFdCJ6J7S4qQ01+DJ+XYhj1OCLN4A3DMBZvr8/n7o07IWgbIEgLBBZzt2wYWAgDVuVf3R4PmiaNNaC07ADQHdgGZHlDJZtnCUN2zpgC1hW4OzAXa5AzfLr+3uLLDtY1siyg2UzzA/LGYYamfFkuAFY7hSmglhbXQiAUKJ+NAz26BKwPGS0WYTZwXIoD4COS8Fy8YyVAk1Nlp6qGzu6TEZq2FdyEXnaO0dAHFRvElNpCd1wC3DaGXf5+Cf3ys+MhZW3vki33b0WnnHAqc8h3KJL7TLaKkWLQC6MT10bAGLVVu51zkZiAtLPSr8uXlj5qhc6wSdVdCUDHDYmOwUj6UCeNsTPgAzpwAiB4Z5nl8wInSKBKX5WRHycjqJW39+LHWN4VaSiYm7qGKMGUlaTbM4vzKlbJ0QIBnz+Np1TedueApaZnyDvp/Q/AHk2zvPBcpeCVjhK9DlqVSw6s6NH3YylWSXL0j18XYFlOEdV/hd17/5Iyyjjuv+ZrB+CZYmEGdjdB5ZVy5uK0tTJK1Nnk8LVzujKgGQEZFOEebEtbFWzc1A/LADzcq2lpzJ4UB1MHckZDIfjYwDasbdsZncAEusNx/WMGKiWeMVjvTdtNUp8TbSrsiI7CaljdpR4yM3UxHMlKwY+Dz6DNzcqjHWBDZFATtbfe+zPKR9tgOU5WLAsxPKosOVF7LcSSC9AeXmOgE8jmjqFPC0q2++FLJ/yjhLwog1i5CK7oqNNOvVCuzErijXAPAPL13o2MkDxwbthS3Mvuc3ArgFjS81e/vajouQxgpEAjhW4W/o1lpgjy1UaNuSAvY+dZCLrnR0K22DZZR6B5YpWKrDM9Lh6bipvxLVVwEtofwaWMz9uyeeKTy4FyzFGChaxzcFp2Igsoxu2gGVp8HXt2QElWJZzloXvhFCswZcpWCFgRJY/vj+1+5vr9n9+/nfaH/zFx+2lHB119WIKlhkYrhfDG3z5FxVYjs0KreGfXNAcZASWuWY5ngMjJvBjfc5yCBI9isZrkyFg1OMo9c5LRdYMLCOICk/JEllGzbJEXkxRynMRWcZZz/J+HFkGWNYzlr3u+XyyAXQtfG8XQ8bFVAGWswHNaaWcusHGvq6lRxYMnKd6R5K32uZ/gNZ0zA2wzLfiWRxJ24osVylU1XQw9goUTTXh/Mts+HS0/l0Gy1OQEnSyTt+dvnER7UYaDRxP7BkE+oRh6e7USLn2nnn2yBIwe/M0AsrQaqxEnrGFNX06s8oaojO2KslgM+K3ArgGqATITF2Ijb2omV0ag0FtBtirOVSyVy0lj3jnxUm8DGeNWVfuIfemP8GPIbLdoQA5xEcekVEaDsZJ1Gi1Z7IelUE42dxLwHIGEvJue8Ay6uvrabiRN5ljZXCAdrtz6gugrDRXgOVwbEREdd2kLJ67sa4jsKy2A8vvrAMAGFOTPOiO1ZKUYJmOnXRjd4uXw6UldWhUczrVQTRolhvQ2fnonZXhX8y/6lYNnTCKuGHcbOQGfSagsXI4uqxcyfeRU2djQfW5Litg6yndgfZcLsQwHOiAszjbHVSfHHTkn0HuoUZf5RmX7LGjfDZ3quOuLssgrzLade93ZDZOl/CZYFlZbGA/bfGC8VofWQZw472cjTOyYUJHQb+kmtYYswLLTqNxTZe67A5xlx8C1gTBHqR5p4V2CTyb41z2TvSwgGU5OkpTpA/S7EuOjpL65NaOVx4Z9hpm63Zt5y4jbVsjygksS4PErZpllRnIxshp2E8Ay7ArjGUtspzps/p7BDxZpqHcNZPUDCz3WTm2a3uA8h66fTJYpvVm+mVnPqdhj8Cy9a9yecbnLCNII8XNAFQC3CT+eri9bt++P7WTgOVf/d325a9/u70+ftBeHW/bfbuaHh01YzwcHaUKnI2dKi2WQZYq8Vm2/rJEvHH8e27wtdwhkddl06vIMsYxZWkTE+MFadgMlvX9PQ0bhIT7T5qC6P1ZIAA0DRudr63Bl+oAN0Ilsqz7ot2w7ZkCltHgS2qWtcHXJWA5KywIUl+Uznjyfai8suGgn4BlVabRILwGy93zRtK66I7O3bC73wdjVOfc4lIY7R3z5xRHyoLapZzSRfyMkv4ZMFCqL8Clzo1BB/axAKZsALDRkQXSFChj/gPjfLgGCchAQIfAZGWKs5EpAhNAmY0cRHVME9l/6hG237lhjn5GhvnbAsscpYt35/o7VxwcuGLalggK/zDABNhg8Aje0X33o9KqemMoNxujP0Vg07ZSobaA5QpghxMtyQfIBJV5Uj6Cszj9Ok4nizPCNfWvP4IkThHYy1QF3W/dugcsQy9dBJYrp1A5meeBZV3jSj7TszJYZt62dwLcW08wwC6V23SGB3duJjmFbIfu/lEJRwWWe4awv8o1taaX+JqCXPOtd6GjhhA9n423lQx0p0EFlllf6O/8Th5htjkuEW38HY5AyjJSfncGg5zvHIbgJTLCGURH7bnrBgbWAHg1OWIt/d8tBuJ3ovKyrvcMxqDMrG5YgCWSmVGm4g5BBswhb+EshKxCJNpLX7KMY90Xaz9Ii888MtIV302wbLyviu95YJmdGgQwnguWR2BpBX4ILIMusgMK+jx4CLX/2rPEwLLnPVsOOZxg3uhrCpa1s7U35/JUahwXpWAZKdwaRZaoszf60kajsv7WJNFoZF2zHN8VYFlBrp4F3UeWdSyysQ1sG+DGuuJc5gyWZ4CYZVBmbdC4PEOj2umCEViWyP6e8yBYBsU+U4O3kajZAss46aSyo1d86zoIAQw5S/nw5pOuZjlHlldgWRjuZI1JPQ3bI0be3ErOWT7cXLUP7+7b+fam/etf+732+1/7sL06ftBeD8CyvDwYbsZ41s95+YnFQWQDHk8dcLlOiWYHWJbxcjdsjCJgGUZ1msVmGva7A8to8AWwLKDYwDJHlhksa2dsB8vyL7ph35+l26gfHTWLLPPxNRw1JCCoRqMa6LYJ8JRloYg2BNYB1TwOObLMa52VNxP9VlQ4gwAdN6VvbQGDETAMw8bXo3IW4D22nrHD5ohLICj5efF7AZaVvqujv/ZE2fiM20smacxtdxTOg3KowtiFUQjvdChFX9CONhzsdkJX3h3lVvjeu2VnYzM/C4pjtHcrEDJYnwCNFDHpjD3ct6ojXSLDXMMMuQkeY/pcAWk/xznegZ9RzYcdO7iWHBPyTD5xADyf95jXjNcJn+taq0NPuwouzde8bAJ7KMdmhUh3owT8v8dYK2XFHrr3PXkKWGblLQ2+klrqqGSm6O3C722wrO8mDpnBmvLn2K/gBzRpcpAJA6zbVweSvbvoEkG0NBjSKXqjmX6EgJHLx0qH3sUcjja6yXjOga0RiW/XOl0yGvRRZDY31oLsgcxZ0QwDhjSOkYlH0Iu5Qg/jOh17YcSuTlrnwd9Djo+iyv75yqGcZDkb8ZBRAU59XbMcw3KznmVH+wwwG9P5aR4iXlKKdmUXVABYx6nAGul87d4+iIp+J8DyjBv+RoBlcjIx/cd7TcAyumKHXQBg7+BStIeVAQlw0cLjp4NlB7wSSQZYlqjxHrA8q1kGq3DJ4kJPhmGOqe+AfI++DwDK+YjUdwGWjR0MqOdA2NsAy5UeIQvgEsEfepedjTwA82zIGD9xCfJKwPK6wRdqlq3ufA2WpWkV0rC1ZpnAsqT4CpESWP6lX/u99jt/9q12d/Pp9qrdtBNHlkmQboFlBX9piWAAQViGcZyuY7A6W2WAZTbC8PvbAstIw+aa5VEatsn55UitJbJsnkIcD7VEljNYluOg+sgyg2VxPghYfi0p8wDL3uCrT8MG0BGlk2uWlxUNw9jRehjQOYXKb0Gawx6wHIZ2hVjI2B/ub4pWBM3ghkkDK1xyEVgGX2SavZjNxzfA2fBOwDJH3+C1f+rc4b3Zs09u8LGBFAKM6vCkoyUUqsmGpZaSu1crDYpQvzrqOcnc9RKdMcMw9Gs52oKUydw0g5diL1ju+iegbplqdMHvrGx0b9GROtFUpkfuKM28p9fhSCh2EMGQTGnfHcDls8gT71Wp4hwVX0VsFkaK5QMfKljmjCECyzJ/AcuyX1jrbBBg7UYkGmCZafA7DpaXVGCm791sxTWnxU2ZHrLhbuTjK1jwoh5lAuBK14azcxJZ1vW/ACxnXogGgu4I0aZvyFhAlPVZnsalK+64bnkElgEc6aDSLn3QwTKvrWeshE1CnZA7Jx6l54aB6I6BzsFA+w15FencHIVmkIyoWpHRFGNUddTc4JCeC1la0S7LzGyI4m+cRZ0Bs36f9G/YbOzI06N2FvplwBzp1SQvITt1fClzUUVBKf/hpDG1kJ8JusdaucKJ1+tAvR4LVINlpWO5ayszYksQwNlbXLflbLNjFZfTZLYeNZOjWTfvcVbqFqTI9KIOSCaRM2b1ToM0bHZ2x0kXvt6QgZrJCcVqHbUsDVs22euX1Z7wztVas+yR4evjladhW7R4CUbbGczWIXsJWqNhl9Q8i3NGAS2uGdQsS4OvDJZ7OWFRWRkndJn3IZiBZX2nSLbp07BHNJPlE+8TvosmZJSJFvfBX8iyQ+WcaqBN0st6y26wQM9Tfxb8sB6jfF6KLB9yg6+f+OH2g5++8gZfFVh+UJYzo9OBsjb38peQplESrby+uW4fvr5rDy9uNQ379//8o/by8H57c0hp2Cna2wFmX5UAruIZGqxVpPJsGD/RRGrjuor5tUBd3pXOlcMmzhp8oamWEpI4GiRCjYQ21LLR0VFmNIpXWjpTL2cva/1xdI22sWQ9rHu1XHdo9ycDxsA28h44Z1kNTm/yxZFlA8wP7fWbe2HFGNPG8fN2dIuRG061wQBB2CtnzOiknSOtidK7dNNBZBn7jxSKpzLLUktQGIwDwsq2Wec1JzDJtaY6v1Ea2TPTsLNyyXQv842UVJ9DHL/iN3dp2EqIOwQQg93i8i1FPTPQu/0s0ycpJdHlhRollEINIQr+hMJEajV4T+WWazr9DN0y2Wnnm76KqngkNdNfZdQNDQ36Qo0zqvWNNUrHmeFznTp3kaffAwyn9CvsbcyRGtzY1vtmwlCVdfC9jqgf0UeuG9oLlisnk65/4pNHacNPkRntIuo12OL0y3Wb4UTZkDPdfszAskc2yv1zPbfgiF468DtWxkZkjq6S1uxpGYiUcygiK3wdxgA9yFrCgDexZPs94kedd3LIpLdcpdGFfmZQU0y+kxFpHiUdQl65o0f/3NDb8q6rRkO+pwZ4cC6ra+7JeGyQupVv67eVv016IRth3R5TpFyfNTkPuXPepcgu7rXlIWfMqL4zpVtjXSEPYZtUQCVkEctL0iuburmKuvp6dRkzqf8A5LeuA9kcSpsZ/LpO60pLIGcg/9xA0v0gfQ3DCZ8HP+jirukv8zw7cFd6gpwi2KuOFzcXr45sb90WNPdEh1PwQZKNWzo/zwu0yfdlvZDpayVHc8mV2tHWfwI0EnwQ6c7Uud/3UHrf4PiopeHXumbZziyWs5SvrMHXUZp5WXdrlSYHOVfZwLLWK3t0GU295H4F3PIfNfiSv/M5y9wNW0H2ild6sIz1VfmuOOBBG5LpfSk12tZVaqqNuyv9xPs1+r7yVcpKcD+ibhz6wzXPFCwzbazpyxrU9h2Neiqr7AxcoaunvZhrsMw8aexuthDe+erxQbthv//wpv3gp6/bf/fj/0X77KeXyLLscxwrKCT54GDZhJZ5UkZg+dtv7tvp5qb90q//bvvdr39b07AFLEtkOUDHACxXwMgisbVo2AuWZ4sZizowvJ4KlgFeICxmYFmuEUC7DZbVBUZgWSDvsQDLrZ24C7akYGvna/mvWTp2O1gq9t0pzllWXaLHucB42gGWEcErjpwZrfslYFkdGMNQ1ZbKQNG9XQdlqP/mjs001JPAshub7Knent1lV4RSgQcPxguOH6KIzBIVWt6dn7aHJ/akUc+U59sEy1bsAwVkysFO3V26xvI14c1Gczh3WjFQ1ogHbbYua1G2oZfQmmegPFtLpiWmu45OirKAbq8TvTKgFeBt3aQXQMS0HQDKN5/HDaPRvxvxRMd/VQ8APtYqlWWsKLy4n40lM1RMEcvnCpYJqrExkfdhyk0zsDy70Q2Oytio9n0NlPTOyxg9X70DLMctbtwCLKv8THufFary8KgBnMqYdc0ZjOktORIGVRHB6+4tjiIJ2t0Ayx3AXRT60uTP+XpulNmNeazlnNqNPdwLluUhFPnVP10O5Qgc5BEbdHgHXJvBNl8bYJsAD18fxjHJQQbe+J4jOx3ocSC4SdzV/iWjzoJPvVNnBZZdDofspGwIZOGszofHNQyu8SyWqw6kbXtMCbi5G52f8Z7sPDdAZJHKShfC+QoejP0bGbXVYm7wf3XLRWC5cBYGH7wlsDyikex4qGgdgSqo4QBgE7DMDjblA7cfohN2dMfuwfKVdsNGk66jg2UBzhJFtiiwHh117MGyYCJ0xzaw7ABWbRZr8GW6oT46SoF02VXdCHFUsyzrh/Oc6yw4sQ/MSnoOWM7SDzqa92ssB5bA6uiasWz2o88mQmYOlg0ovw2wrOcs/4SA5SWy3INlaXrNYBmRZUrNklRe6TIn/706P7Q3x6v2//zml9tv/+k3Ayxrgy9X2xn7ystyI5fQd65gs1yJTd8VHLOLSkFGA48MrxFY1tQWnEXs5x6rX8IVQ1cDrY7Qvhu2zApp2Gr4e2RZ0w6KyLIaPd6wYUnDtrOVObKM73qwLEdJWc2yPBOZANLBHGBZI9UenZYUArMRcc6uEzvWi7y8SKHk9OaZEZvTNaujo2K/kJI3AjATBsqOpBVwm9TRfrfBcmb+TpDks6pVg/gRbvDWJ3rP9WRbBm5nePNeD9Z7BJgzUMPt+Xpm40qgoxs6jKcAAk4XEVmms5MBWqKTOoNtB846XhWJSfQGsNwZimTYBdgbrE+33qmx16rBHEWYdThKxWZwC3kQtXfgzSq7oZBznP7YAXN/h27OSCFL8pb3d5qGzQK8AttEr+anfTtgeWaYVt9V+6vLIangLhS29AjoztiSGuxsIor+gnjOAKONeBjPR+ormkl2PM1R5pSKz7OIR7O3yC+AMb0lS2CnZici64hKn/c6pF+EkbzhuQdNcy0v09kGAF9sEJxTmzaCQURyxGQZpnMJAho08cJC0UsEjSba07UHnzJIo3fie+Ew4c+6OeK+oi5a6Ti9eoyzFywvgn95u51gOUROeAgpK4rAcoBtyJfotO71yn5tyKwEtI3PzYmu9of+7f8yrfg8LL05NiYANe+NiW9r0LTDVB1LiB1gmekdsgf6strD7mFbYFkXxN51D+91MoSzHuiLSm5kvsn071tia8k8QXMLZxBnQVwAlkVuKjDWjtZrsGznJxtYxvnK8jfAsn1v9cQqi73B16gbNtKw5VoGy8s6b4PluJeivcteKSJ4q2BZ51bVLA9l6jZYXkTEGpZvOZunYNkZeQSWV/SMrtY+IUSW3zu/1sjyP/8nP9x+4FNydNRju/FjwpbIcgGWLdXFqmflRzoqS3rD/enczldX7ZOH1n75i19pX/jjv2qvjp+KNGwBjJXQYKAcShLKQIVqbTEUkfWVwFEDc0MxVs29Yh4IsvoUFqHUg2WT/cs8YczKs2ZYqdsAACAASURBVLVuYgCWrYu2n1dnLrAVWBZSR6RaSd8zou0zA8uKl/zMa/n9/nTy85UlyvzQpPZaojQaVX5oDXXLd/cn/duOopK5+HtprjcTeZGGDXBGkQk2ilagjzY/dB81kOJdxt7izOtVdJl2uqKDTDErAL/RdKrXzTRxiiB0adjuXMhG4VgD1t9MlUgBVvC8TslPlNJIsGRlC4XL6W+jd4HhnJVpGCZFfQvGQqMbvrfjV0+fDu+wK6AwSlQZuzGKoiIoddyrXmSiCChXN2K65+EIJgLMqvSQolOsrdIo06Piq2WzujUvHE46tl8OQBzyA2vHNcTuwAjwfClQJgcI02uX8ZEAAEcjeb/x+SZYZiO0WMMwlPw7TYRLchM0wvu1BdZwz0oWOQ1MFW3INzPT+Lm8BrOxdQiqOd6a+5auCr4cMKNGGTwtT+iSwXIlm8tsglU0aSzF0Ml8KBvcqT6Sx2wkAaDwO9ra1vqfn5kNbfBPjBU1g8tYe9YabKxNXAZ0m2Unz0XVQid67I+VHcR1xtleUeeePZyBavf75H70dfAB7PkDkM1yEjK2uxb8yY3ASCeWdFDYX6FfwWOph0O31qEsllXLznmOTOfUbnwXNEHR5lX2VALMausy8NJNsAktQB5p/mYRx7ql4NAWvbEcyTppiwVGYDn05JiFy1IQyDdz9DwPLHeOheSom/Fw0DfxT1ik/pk6BZkmQddbYNm7YHN5loLcAVhWYHx1Zd2upU+YRI8VGFukWf626PMYLKsdQZFlPZ7Ka5YD8K6iy/05yzaGvTzrXJ27ly+xnNBLH60ENMvITBLV97L/akbRxeiDbWTRy+aaxveDZZ6nS7wooxmR8FSHe14U+jxkHlvNN4Hl48Op3Zzv2ovTyyaR5X/xT/9R+/4PDu399tBeyN6RftI69fOj1SyDKKWGLoNlKUB/fXffDrc37aNza7/ypa+2L/zRX7aXcnSUpGEfLA07v5gtowPG6vuBstwDlFWgXQCWV4DKlUpWeLGJFFmuwDI2dwSWJRKPc5ZnkWU78tjWTqO/akgCQB/aSZp0dTXLloZtx0a1dq9g2QwnPWtZ/pM684fHZmDZ7tfgtgbApVMtwDF2fQyWmXFhkIXwLrwjzF7SnIj0z0oIrGrRCo7ZNqWWm5QeJinYFUOWYAcNaQL8uGd6ogwm+sqUb/K24/pKOPoNcV8Flle8Nhi/MvbjMwJWW/Pn+fL95lxLtXV+McByZRxA0WudERt4iAw7GA5jkCLFOh5qAinNEMYMp1uLguSfheLtN5yDi/Q8XBvywjNBQMcMlHVf6fvYN3euQDmw8dfV9Iqy8jqakGcErIXBQdN5XjmtMd4Re1pFd2ghNoEo0T54sAJFe2U13o+PlsqRUTYWZjyTeWdEuyMDlXWB2QPeMK4w/EfrBKCnZ3tOojKVjspKfC8vm0Fn9CylPbJ+TN/dezEddQxAkdCNaBKDZXYgxPor5/bOpEynKyMtZUds+DVjbas1s/dd3oev2QIvoC/Rtx1g2pLTHOmSQcigH9KhC49yTpl+Uhq3zpPANIOH0Xc6DzqOpgQcCxP14No/13s6K3qh845eUx0mO20qmbbpWCkciwyWdXqUwYPu/WgmGN+rERWDLXZBAszRpb14b1sDRxO0TwgLsfkzorctvT+imerzzINWTz0/uGcmf8z+Wt5vD8/wvEZgvXrnLAeeA5ZDz4M3YBuILaGduCR13muYXcYBLN9cXykI4sgywLKAWz1Gys9S3gOWR2nYAMvQLXh+v8ZjsKxZZ05zc7DsNvaGHsrrD9kp/BixBnceZR6dy9XLwHJP10vPiREfzGiyejLTe3Wv2qr+MAPLb9rt/ScKln/mJ3+k/f33W3vv8dzev77y0hE4Lx7b4aTWnwXzdeESWJY07Kvrq/b6zV07vrhtH51a+/yX/rB98Y//qn18eL+9vnoR5ywzk3CNstmOJlr4GgOJaZmS9szG7kgZ9/bAMmh+bvf8FFlexrBzlpd7655JOv9BGvZTwbK9vkWgJbLMYJnTsBewLMD4QSPLUrcs6ddau0xgWUC7ykVpMiZjvwWwPDKSlRh9+VdROdpruU7fcaItwkifXQQlV9DXHkX0HQfLmeDhbXRBZTzhx3RRVFGBBL0Qrtt6xykoegJY7p7nhkfnhUxe32xQIJIRn4uCc++2Kl/6HZ1GVegVkWWAbJ3TIKJcKQmWR1Er7dHlDnDAIVcYcFkOuXBbNVPSqcGh4I4cfYbvrZ08sNTcxziQlXtTr0242rQKBDKMLPN9WEN6byifTHs2zz1xwYViYiwvTcm0WYHlMKqIbyolmI1CjL1txNoGrEDdBmNBd22B5TxMNjyyPsw6khXk8eqqKwWSe1U/EpMxbU15f0faZQbLeW7mYhewXAvo0nBxmaNzQ4OuJNeqNRuDZdLaGwbjyEYw8WEUvgfcgE7Vsb0Blis6ZKDAgCN+d2bTVeVMgCplN8tFj4pClsaziugTZC2D8ZBruii0Ymlt+b0AXjJQXslINB30L1b8n+gY43XORgzqEWR9P+qy3slAchzqq1Bts4yJY3L0OUyDeHfPHESqNe9bRfEjuTQSJZeC0zyO1cOPwcpIBuK5Ekh5F2B5te8F7b1rsKxOcMoukz0WZ2MGy1cHaaJlkeXra6lp/s6CZU9ri+ZfyrewqzbAsnXMMErc0l+VHeQSL7p7yzj5yCjs5Xj8p4Nla844L2PY4pEpfhhkvUCuXD2eAyz/wAfH9nM//aPtP36vtRcPp/bBzbWfBOEntMienB6lH7Mh/Aos350etBM2g+VfEbD8J3/VPjm8314eXrT7w5Wn1RFITWkqM7A8i05sGztjq2YNzPulReRrnQa8gGUbY12IHmNvdMOW+aPBF6dhy6y1q7Yzh3bGlgiwg2UZXwBuBssaTT6dKLIswNjA8unRoswClGVXEVkWsHw+yw7bwUQGlt3aNRNhMbTZI+tLG/tDgDQUWE7VILDMUTe+HsQaNDHYwr1guTI4x1TRf/O9AJZxXBQEJQzeUHZOtgClFS+N3vd7BSwrFy1th226osyok3WkY/t30RGTDEK4QVUuiDFDBl02akZKxIDOcvRHKAkCxVUKcgVGy+yIiMqaVGUHUre34j1Gsxl2ohDoDRooHI3dnvP9GSwXThEsWwVYVSJw3V+ym+O5G2AZ9MzGUwCNOAWA3iJFqTIA3svTOn9fj8pIwPcwFmZgeaZ/VFRCRg6AGq/vzKDJPB33wbHizYY6GSEGYJFCzGPx/EfGc96fWD8Caisw6VHdw2EMlvN+MT0YDwoLX023FTSwBZb5+y0Di+mDjcGZrMzjG7AV+bNRs8pgNzkoIBMDJDNoZ8CMSRbp5rBoAI71UqbFqkQFjgGUo9A1DK4zWL6EloLHUPrCdgHJx1j/yuotnH8dIKceEJCrlqbk9gxkK67Tc98dXPh8LDhka9bZI+60jaAPySYuL+qcGYUDaqp/dziseB0zo8zA8kius04MEe/vyt/tkbXQwfnayh7Lsu+5YBlztXOWLYocDb4khXYClgX+CCi0btiWiqzNv/TIKDQA25eGnSPL9l6GqEbdsBc+WvKC5TMEBlXmIcqLeudhzfJlYJn3yuwSR3+Ds8S760sd9zywrPhnQmx7ZPno9upefWe3DwQs3z7ctes3HzUBy//Tf/Nj7e+9aO32fN8+dXuzBsv3jyftgY1Ca1FdWECZBMDym7u7dri9bZ+cW/vcF77S/t2ffbN91N5rL48WWa5qk5XR6U3YSFWCUGFhbdJHPyNhMxNC+bsRuOAGX/3za7BcjStMubcbtoHuJV09g2WpP46D5gksQ/ZDuFVg2QCyNPtC7fJju5PaZknJPknK3gKWJQ27Pz+TUuifAZYZ3Coo5xRWj55xGmYAlhmzbEhtTrveUkzVUN09UM7vMg2bQY1HM7OS6gAVGRlldG9jfaZrsicHcjb+ILLs/h69M0RpoZAVKOM/B796E4FqpGkjAhxRDIpCz2reoYCyoRd8iLOdKbIcBpmnQjGwzPRWri8ZeYhe6B67kI5nS7drGHc5qsVn0voeVCUGIToLA9Q2AI6xZSOHQJlq+FhOYe4rowjdugsayeCqAmohH0Jw9Cmxewy2fE0GZADnfF0HJt1RWF2npOhpzwBttqSLs2Wpe7WXqEBd/rxS4llHBV1NwLIaWKngkfeN51ytE94F3+V3ZCDwNsAyPwekuQcsc/dvrKXMtdMvF0SV83vzmPzdCICDVqZgOcn5URMlgNwMmCFDGbwy4MD30KEZfCxzNBlswGYB0pCzIatz5HjZrP5oPv+84mfmPaxj/izokO0Ml1Ervhg4AFmOhkxk+VcA5uo4KpG9TwXL+n4gYiOgKf+PZNkeMJDXGnz6vQqWmc/z3DNozidWsO0wqlnuMIXT9FPBskSWAZYlsgywbNncy9FRo5rlrTTsR+9nxEdHMVjWAILXYl8Clm2NDeizfhnR0xA4boBl1gl57zCHokvDiNy7zw0of++A5f/5v/2x9ndvW7s53bVPv7gdg2XxD8u6q9eFqpilVvn2xYt2d3/XHq8NLP/Kb0vN8jfay6tPtU8Ot+3Ou2FDUbNiBWGzMRCCXo2tHiyPjPuhsbuxLRDWFWAegWU9D/lsZxg7KXbp4iwADAyY8YTOxFrHHA5OB6KPSy0y5qSp1O7RlPtzZFmiwWjQBd2CyLLWrEmU2aPPloZtZzBr3fL5od3LEVPyuaRhy3GnDry02VdYecZ0yhSIKLES8Ht0/QH0qzRPV8g6TgEAEEHDdqmSOzQ7PoZRIO1nVatbbfdzAPMKLCMtmsGLv0/n1d4lDpaLAIBXt6UmI2GsBeCSegBTxtUybdWMVvyUeeLCV4nLdT7o6IwMA4BYAspVxBfe4Ac9qy4kfmeYacq21ySbsbc082Ijsmqyk5VDlh+xzjAiF0G1RCX9s1j33M2azrld0YZ7tiJrwFeNgbKOK+eEUkQ75um8xh3lY86jDaNoqvYLEGdVkYrkehYzWnQexs2G/vB547StPTTVgeVkbO4xIjfXYxC56XXB4hkHwOC5V/NYeErKZch0mwC22tCg1PlBCjCDX4l+KMtpiY6ljqtBmVL1mefZAMt7siXPkIZd8Y6MNUrDZvmCNWXQtOjP47oMi/hkax/20NgIrDEN8L7nz/U9iYe6teA07BHPFKA5xmC5l44nAlWF3MtAV+hFVXJfQsD3rUpe5GUoOq3XpkaIpS5OGUFbBjn4Gl3bF7FCvAInHmTWKGBSAGZ5vj4DzniS3SbbzEHYOT2ZT8mYUrCcnh32aep4zTonlDFnDoxk7YRQ98q5aoitNGyWj1n+mJMF3eDHYH+Tx4p3rmwq8FF+X24wZ+vuTT2lxORKTtmxH+Vj55Fw/oAH5HvUK6NmWRohej8UlZODBl/HdrYzlYsGX9YR2zARg2VN4Zfx/egoiyB7eTtFlq1Ltstptyt75/26ZhnrjY7b+hx35K/tv8vBcifLTJn4+dK1swfzGemvWRnAFu1EYLC48Dl8MdMbtpYmN5GGfXP3sXbD/tmf+pFIw37/5nrd4Msiy1KzbJsiMWYDy/bz5v7Ubm5vO7D8a7/zx+23vvoX7ZPjB5tguTraBgDTBNphLaxIQFabBANiBKzzYrHBwfdspWFXYHn1TGduEz44UqQpcLWgwBgsK+ClSMUWWM5HR8n1C1geRZYNLEs0Wbt+6lnL9p9xuIrUUDDxflBi/jWUUBXdku84YrwHLOs8BCxPkzDWiizzFRwAlTNki1lZmeD9kPrbGZLvGCxDGXTzQUSJ1j8LS3nnHFnK7/ydBMtQYsFXQl58tAal+6nSEKPniiIeDoihGPVdXBGV5yw7/XaGpS/ACCx3/M+GTor8gi0YKINdVmNg0QuDTA1xzInkAZwnB0/F5jFBew8CpHlDk+Gt97CxEtEVNxgTWK4cKyMZiudOZWxxxMQengOAqcAyeGGvstzSAaNxFp1g2mgIZome8rPU2LSWH/0+VLVSBeCqajFXz6BMpAosV0C2o6WBAW/0N685H9YsO90ZWF7HBiqwvLBIj0xqF2BdO7yXJir9vyUXAwgNQG9phwAsD4Fy7wwxfUvZE0Q3HWB35uuAgstSVsf4HeUtHZjDC6dGX7o3FGnW7B78UHo2+LCSrd3pA7SweQ1BB7hkBaLIqY5GXZX8gDxUxwD39giw7LNk+cv10Wrv9E5JHMlYgWUIXRmV07BZTy/7QDL4exAsw6b4ToHloT4ZRd7JSfRUsAzbIJp7pTRsAM7cDftGUq+pZhkNvrgbNiLNGSwrANdu10i3rsGyRJbl2lFkWaPKcU7zwouw67bPWTaO2dJf1TXKV+fzruh0Lf+Q9jjydM2tAZT/jq56irzPY63swAIsSxr2D33mZj9YttPEmsaIlzTsQ7s7ndv1zU17c/emtZsXGln+jd/70/abf/jnZRo2ezoBIMGwWWGaEOyPVhm9bAhi96bC2NmKrGVBfQlYXtK8zANXCQIA/6eCZQHVWJ9RN2zgJk7Dtm6o0tzr4B2xJZotEeWzNfmSBl+nkwaQNYLtYPnwKA2+LDKx/NRgGYBBGc1BPUfBeK8ACqDQcrdejhLzs7fA8jD04NoKaa5vDSybVFm80v4c9kjNRUD9bXZCuIRbaqhgqHA6mQ9VrV04LaqmL37fTHHpd89Mw1aaoFRcgFwoPVnEoLI4l3BJCxTP7wPOLshAOacNom45GZtMxZ3XdMNwibWBEuc1E4DCEfMMggdRQK6HQ9ofA+WQg5E14E5JZ+wMwtFNHvyn/5IcUqMXzogUobH9pcgyGaZrD/WYot8lWA7AGos0925Xs6yM+QosZkPewKJJb7fAN48h5OfbMyAV6JsR3VUAGrbGhF9jnlTTFtkGaUyVvYk2M2Dp1jCB5ay7Q/ZyvSY58WxNJY3R9g3rzmDZxKkBxHAmg1YT763Xt9/xyjHwHIOqopMZvednocGXv3w/2YH9uDI6U6QX6wTAhmBDPDt1y4bMXYEh6A7K9MmpwjpFkR/pqKlunZ03GWRX0efR3mSZ1i0SHZlX7X1n23EABU5HPonAnT+514RO38Ey6pmDp7wMJvOMq3zbVhe+I7AQa5HA4CV09BR7Qrduo8FXNS7LwbcdWd7zzlkOr7q2PyGyHBln1A2ba5afCpZnkeV3CZZVXhY1y1lvm4lkgmYEllmmr65R59NSs8zjjGgnHG1hlLgO3SDilexEZkOZL7kM9hz5Xr2PYRpbM0SWBSxLZJkbfE0jy4hRHaW7JUWWpRb2cHXV7u7uAiz/2y9/rf2br/z79tHji6hZlk1B3XLHENQ4gRVqMBY6pOxYbKQd8ThhoJLhUIJaAqXxqKOdkzxr8GXX9mC5UwCUhg39KGNyZBlHR2XALYAXYNk6Q6/PWeY07LobthwfddamXrKUeqyUN/rSs7GpZlmOY0c37L5T9QAsI0WYohvweMHQXREzH9/kKWIBoLHwvhf12idCGHntXZNdCpZXe+11qYvxPAbLU+A+oF82Viu6HDp7ishPp9SRelkgnynA4Xni6AgSIC55d+tvfvxi6Fm0eAHKS0QFn2lkWcCyDMBpfu5lhSEX8ymafM2E+0zI5vXp5JWvO4BHZbAFKEAXa5ZxHu1X/pBohis+yCw4GEBvV17+gtRafV8ZV+SB3x9sUxiXAZgTvQRYrhwigTDXNbZ546fKygE400DGCKysMTaDqTj4JAG/PUqyU9wFxVaGAvYhaMDSYJzM9rkRFvpJYHnmoBmmw+/wygNcUv10bizU1abPZCav01sBy0t2yxAsU3bJmvfG0e09cmxlfA9S7yuBxvPtlmWyfh0oLBp/loJzkMbNwFjlBEd9PcW0O0sbzXCKc5RjHVIEOj5Pad54Vm6qiHkAWOsa5dRtf8mq/CW//8wW65yLK7XvPNn59JcMEMjXzuHLMtBlkzpy9OhMPd4knI2aNYFIdREI6eZdREVVjsv/earvSBfls8r3yLW9yve5YBnNZDkz5tL5bUmvzfHyEWdPBMuRhu2AeS9YlgZf+Zzl66McIYWzli2MuDeybKUHltqc07DRe2FZExPAiCyDhthmUFCuwRv7l38s43t8dFSWb3kv1PTychr+rpNxLAvBB12AZg6WZ/uvMYK3BJaZX1fvyfKXbN0tsKwp6t5AUzEx0rDXYNk851K1Ky+k0UmvWf6tr/z79ht/8PX2rfNNe331Xnd0lJ7aDO8nACp5nTugqYblcg7qTDlmkMMG60wRhqGZwLIqCzfo8wFGFnDwFu5qCCsZd8258Hwjlb5mWT4bgWUFqb55AMsAnpeAZUSW5WivHiwvXbGlG7YQpB0dZUXC8j+JMjNY1iqRVPcWikTmSmCZwUNlCCO9icGBrp5L1dhjpK1v2acRaV3vsjH7EgVG5GKkbGa10VOwzCldezXZwHhfgZFRBEIupLP2cqQ+zuv19dtjWK6mpAbD4IUuSCnrhJNHhBegvDSw6FKGRUkej5aGbVqiq0vCOcr4DkdHgW+3lHD1/WiN4lqPKAMo67PT3ndCOR35pPcxnadob2esuUMS9NuBZTT38v2pWASf9bak1DAtUT6NTCfDf+WcmWQmjAxAUEyUWxD4Vr4nkiplhM/xwRX9igKfSntDUu5XMGS3rI2DZdBAppsRzdjnaunUT937DnuBrfOIPmx0T4qubYqqnWnYI+PJXAVLIjXvNXRa8G8pp/x860kpTmUE7ZF1W/IB+qmi8T3jG50XmQW86Epfi3wrn+XglukP/APbItYwRZDCUebPjHcmng7WpAgzA+vqSL4Yh52Ak3TtmZyY8s8ksynkGzsf5XfXEyEvM80TYNba0gIsd/eSfI/StILHsnxQnCLqAZlRzJ8jGrjAkbPJu8+ILGNPvhfAsthk0VfB11AdqDtrloN+vVaZz1lGPX4VWUY37Jsr8wVxzfKlYFlAsTmZPNp/AVjWynFyRsFZFdmEBJZV2nSOt3FkOfNdOMGIsHS8jcgyZHo4pkOcsQWy5TKpqXkrDXsPD4yuqeS/fkaBYJyzjDTszcjy6VHaQakfxGuWEVm2BXg4SLdnA1cPVzft43NrX/jDP2//xsHyK++GHYAPCsLTpZEyloEMNpPB8mxxKqDDxmm+NxNLZyA50VVgOYwgeqBFhJc0sw7wF2A5N/hS4awOIGtMMQPLiB7jnOVRZDmDZdkjSWmWo6Pu5agoPzqqA8taH25NacSQNmYxtZ/Xhw17jmhmY3tFlOgUS52S9c0TWO7WcAaYoQxhEKSNZrCs9DoxPi8By77h9jSf+xaun9LvYF5VZBnrzenXbNzxsT6zTtCbwuYtgOURUAaojTlw+jS8yQKWqcGXjkWR5Rz1WAFq0ASBNRbbQw8pSgpWHkfncd4rNqboc8geNuo6eYTzspl2TAh2zieJLGNvu31FZLrQQ0yH3deeyYFUbURTsAclrV1ydENiAIDl4G0TcQF9wOMVjSivcholE+teoEndqkfyfwSaoK8M69oqXuJgsbsSWLpg3pu8ORcm9bdMt6C16Tgot15oEOvAYBeGVtYRCkQckFSgaKlJF8fYkoYdqbIWGpn2Qy1paFQGkd51CzAzuA8ASY7hrT3aBMs0QOWMCVDsUV82aOM7ZL6l6GbMt4gyB0WbdU0iuE+51me4c5NrqSG75V9OA181YyI7KmQMnJ4b6zh1SBQyl2WXzs/l46qZl9sasG307el8ZT6TWedA0Wa2c7pMjeL8WZWxErSGCBjx/oazZIvGZt8/JbLM430vgWXdC6VF2VuLlu5p8PVUsCw1xFKzXEWWpWZZm35RN2z9Xf+mFGn9TADyZWB50TWSjSulUkupCoNlyKccWV5kCSflGZ+zHOtVav+9q+po8DXSf+w4wzz7a82ld+mP8u/M2XzpgMX1JWD24imlr4dTuz69btLgS2qWd4HlvsHXGixLZ2X5OR+v20fn1r701b9ov/7lr7UPzzetAssqzAhEqvCmBljdJu609oeXTbyTHSAbRJaFOeXIJfyYkSArIsX7iCaPwTJSz/F+JpstJVpBKcCjB3lYQSOyvDgU/OxGd048Ph66bti5wZeMj8iydcN+0HplScmW/yQN27IC/OgobfDl89oLlkdNNFwJwCvI64dIdESe/MtsrE8VZkX86TOt6/DPMNYlYBn7G3WgGdCmqPalYHmhHxImHG1INYshwGi9+nT5JdIZhuslk+JnhwdoIpX2GP9ubIWQhgG1ehnv3OvzVboZgGWX+pH5YZrTFCkANWa9AoAE1iqwnGlOlZMKqCCkrht2gCpapjDgEyBhAK33udyMLfLrYZTJNQyWc0qh7n3SQ91YnOpOtCrKFcZkN9cdCmgTYBC9gf8qsMzrnMGyAic+63pKgnMC35pv0AlF3EMfaRaUbf7ecXiqezzjM7C+Yzv2XbIhtzIrLsquT4Fm3VSBZV43Y8kFLOM7nnA4hinbpKMLvXgbLD9nDWf7+lywbNlm+wRwDZatCAEyja+5BCzr/iZQpitbyEIAYcjYAMtsaHMwwXVGjJ/TZiGbobN2guWKXlimB50kxyXARIBluYnKU1gGh31AYBm6PuQPIk2cWUeytHOHJae5ZCRqJDM5JTqm/VsOlrP8zQIt18tfCpb1fj9Tmc9ZjqZfKuOPZTdsActVZJnBMrphj8AyGnwZXe6LLC/8at2wYcQGUKbSLchZpGH3cmTdDXukMCr5Y44kOzpra58gJ1ie2u9jsLwle/foz30KcHxVngP4WW2vx3O7un8VYPnn/+sfm3fDPj9KDFK6YePoKEkltJx7fZnDQY8h0pSTq+v20am13/6jb7Tf+PLX2jdP1+318TalYXubdwfLAAymFovo7M6a5e8mWOaaZTYiTE4bwcvnAGq6Vl5DrJ9rBM/rnskwk/pivQ6AVI6s0r489tk7A8t6zvJipAzTsGW/TnLmlHMTAywcsZQAlSo5jqolQ+45hcOuBwAAIABJREFUgDmbJRx5HTljmI0yDTFt6sJXRmeObO8BkGQ4dPSC8dnbPwJDnmIuDpXuvfMxMftsNZtRBstbDb72vCvXEheRhhDCUGguBzQ1yuuL2GCEEYe90uUZ1DQjetAbJwvuZSCs++DZLnz96GgnGFrRTCllRqjCQ4SavlNjzQ24+L2LLtOZ5mgiRl2yze4yMLnqhu3PDHBKR8fASAxF7HLH+HHe9XhLwa4MHNA3eWlxDRv5pQJG5gDJy2nZ0gYN7gW54cxJTtMqqtzJhQ1t/Zyaq+y4eZZh0EWVQZD9iJWoqLINcBfAbuV0Av0jsmzipRdmDJbhIOHrbJ3XDqHd66D0PzcgVsYSpRYDLOf3270vlvqya7rZWIW+QiYGDGV1CBY13gAVumasX3wjSqANtZ3St3UPHEgDPOd1sqhzPCgclfn6Tj775Tgyamsdt75f6WSVrV6ug8iyy9qQNU6HXZdroUsHzNAZDJYhp3U+0IkkN+FM7XZa5Jd8cH219LxhWZVtiZQZsItoNi5aIstPG83s1R7s75Wn/MQ9ccXRuDlbQY+KvCCyHNln0pka9oSXeMGGCLCsEeMrS7v2yLKAZQPCR40QS/dr+Rup2MeD1SxbXbMf44TmW3agh32+AZZn3bC3IstCZnLELkqsQlZYcxPdiq19G4Hlqma521voS3/GCix7GVNFgcs8F5umpxvPcn0a+e66awssH+9eKlj+B993237up3+s/f33W3vv8dzev75yPGBcr/bg+dFYBmAZx0RLLrv86EnDh2O7O923dn3bXj209sU//IZHlq/by3bb7g9C4BaRVUHsiVXmNVlEjAlHMwRDaZLBfomRgpXaErjds5JCB6OFYR7zcm3iDwFGxJxXgJnOCpYIL+S3RpYlVcfTsNkHg3npsU4RZakjy3h+7oYtqddvTtb5WoC3RJbF9SFp2JKOLYEtTc/ONcsSXZYzpIPRDEitanYYHK+ApDEAn+OZlY60pc9pYEzhEdGlD7EuYLRME11NZq4R3ZGeVzpd8G4VeGT63MWey0X8fgGc+F0HQo5BWLemzrQw8pTOLkyBUaans72dEfs3uwCg8NEjMOSiZ4HKDh8aUWE39iyyrFpLjQ7sd1ae+BtGWTyDHDhx7AgZgPFepMlZVuD3UEC5zMJpogMTFZ04KA06dYNOZYXyGHWqBH2S4aZRkQVhrigsy7fO2HOHJKcMhnLgNMgCLG/JTd06ihLhb76vUtAVWI6xUn20ysMZ1pjQ4ZZxMGPV0bs/ZcwOVBQP3Rpzzz6M3qWimxhvp4NEQUVqwonncckQ3oN1XwkikiyP+8gJFLp/B9QcGtlK35bCOEoD3Fp7TJWvq2TEkJYuBMvVcwL4ImLL9pLLzwyOIV91XkWaNa9IF7mj6wF6u94QeFF2qiJq6imyWU4zD5fygM6B5nWMdS54vHNCxtGbiy3ZlXRlu4TALkeWoQ86nnEekbmYjYb0P3eEPkjzp2Mcq4l5hY3ipzlAB5Z0RA7yvfS418wwsLz3arJL4IyFfUcO77c9R1lTSadmGQObUWxWlF1Br7M81bmQk6GzBeR14FTS8K9nnsnvaLrmtIvGWgDIanYcju3mWoDzQzTvkkfZZ3ZipQBmu9abfWka9lK6YuNKI68FLNv6IeIrGUtuJ7utDP4BK6Jmuf+8P07XXHKeAs7lbJSVg33L+1fp67g2Nfiq9p5LpXiO0OlVZJl1BY/Jn8v9emzutAjnctrOd+R3YvemRJYFLL84vWyf/dRV+3kHyzenU/vg9lr3WtkXp0MaWCZvpRrk9ol5H+27+/OpPV7dKFj+0lf/sv367/9Z+/B83V4dbtvdo4FlM9wBt73xlc9+Aa32QQgcMmbzYu5Zqi1jYy9Y7q+TF2eQvwQdA9iSkLZO1qb58bt8LUDViEKiRH4Oc1qPPWDZ0rltL/S4KOl4fTrZ8VDnxwDLQnyahn0+tzuJWksatwJli1Zbgy8BytapdwaWleUR8WZvq88fbV2ygghjXmrci5rEFUMmgDoCywwQQ/ASoMn7vIt2sMUjsKyMshU7qp/UKXQj+MGFa203BMs+n87ocLrb8772LkTXo5pRHmwAWIJXGQBVXVP59Si6rPdDsblSY+UYdhuMNVeOUKr2JzfhW9Y36AMN0tLas8zgc6oXoOFjFel9nbyBc83TrSHXVKkIn0lWRgYEXD8n77BxdN4MLLMcXe0/OyQnwGlLfiJKBOXYrZ2k0RfOmmrMSplvgmVYFBPifqpxt1rXQeRna322jNWt+W2NP+VrqRcmB9qUHgYDbYFl7Dvvf8joYNJt6ZP1xGqMwRCz9TP9QgyUxtha+17MmaB6l2C54iHMIWQfyzu4AQZ1yQEWfBCVeyRvw3E16J4dadq5yR8BPB0aYCplk1X3X7Lmut7FvpdgOe8tnJsrJ75l0nAtM+qSQxazs9KvzU2/zP7xholLFCiyiXQ6iGTSnmXbJKbdgZxtftlzxR6wzHYT05ra67HPi9Pl0v3bmqc8B2ASc8EztA8SO8qJ3kPuDMAyaF3p3bPUuiOksNkEUheAPAfLqFXeBsuWei1zsXeEY3w/WD4/nP28ZmNcAFIOtHC5S3zfgXJyyFeZnkVmSSzPoMHXXv1oj1uCn5gfcFLwQ0EoIr0PRzms+N39bIFlScO+vf/Ejo76qR/VyLKA5fdvrjSboAPLDw8Oll3ImjfO4DTAsh6F9HBuD4eb9rq19qU/+qv2G7/3Z+2bp6v26mhgWYWNjrEGy70CsoXJYDkr0z3Lt8fQ2ALLbLAt4x2AI90jtq5Z5mczKET9M9KpTRYboPXAepeOfglYriLLFVi+O580dR5g+azdrwUoGTTYAsu6F5zmVIC0SIFOmQNbYDnvK48DBmOhgesZRMcY/38Ey6T8ITCVrQCykkEXoHXkYeYogXlcFi9vGAFJXCWBywCVFa7+7t5dKK+YDy4sUqh1f4vIsmuLLqVIwVjulD0QDqyMlV4mnazjPbKkzp3fJzQGo45rjeO4KGmOc3+yufvDuF4Ojb6UIwfp8CXoJHDE33dKgd5Br7kALK+UC0Uds+ITA2F1Tjobry5HODoA3lZeh8a2D/eI/NU1ld6o3iHLkU4HTVIkt3QMg5OnGJpb408XpQDL/F4rWevv2Tk8JpZKlCAkQ7+b88gJmB5e7VNFm3kNp8a+Nst0hiiyimaG2kqOpcj3bB0X/cNxijn5btHGFlgG30BG6vyq/gxFJ+xVqivoACAP/1Z7KdcmsBw8jOcnsMgrUb03bKJqxRb/tWfcsNOPM7FIH3aOaJZ37OxmXeCfK205KEbpmI7lhpaVqtlPzIs/uzq2M0ggn0VuBOQ3owHUWsY9Byi8NbBMTu4R3W/R74j6R2AZtt67AsuaMeG2g6ZYN4kOH9s1IscUWZZospK5pmEvjb0AlvujoziyXINlBc2OoWaRZVHM0uALR0dhjRVw0rGURmJ9ZNmuXdcsb8lP/t7dgxoc7eQLbWZ3fZUF4qnobLvjdmQmMXBmsK+hG8lK3pER+hTjoKJZltioWZbIsoDln/3JH1GwfHs+t/euNV/Rjo5CZHkGlmWCD94RUV78fLhWsPw7f/zN9qu/+ycTsOz2HwnRDoiSUNauzANvyIwB9y7eXrDcX9dHlrlmmYUJ7unAckTrrNbbbGEDqxC98pvWOuPzSRr2SaLAXsecI8si0wMsP0gatkWWJQtAUrFlKpaG7SnWj8ZwGSyjryvSsAMs54hrAnIlY8KYH0SWVwYcpanOwHLfQdVGUWXn2ibvc37OCFiosfsWIsvZGOT03VDKA8NSX4G/I3ADZQ5glg1VBZ3JI9u9exq3+27WDRtGAoylFAWI9yWw7BJ36XyrHS1NGIrBpcqd03vlnHP1DC9e1a5sw20L3BMCnRtb0QuxYW1OIa/nKYRFOF/YWkl0gH3T59IxUR0tKW9S3SSlHUq9fyhAotO4X67lNGyfZwZQMVcH3h3opvV0ptCISDfHHcpoZgxlwBJ/4/i9jsb60hvsGRsC4N3S2E979VQwmZ83kwfZULjEMNyKLG/Nf+v7qZ4jsFzppZWsTY5N/R7RM8hTAtRMd9zIkec8mj/fi3kweI3vQ3hN37T7EuMYf87hxnR9lyzP8uGbe3NBGnamsWpvVM5VYBeyOGXu4HqsgK4L4THIzajdzPXOgQT9l8pfZZa/ObP8Pxi8Sj4EFnmfR79zA85qfbspUEbbip6SjOv0JwFjK6n0FUqZQgGGHSCHvC/OZTYV5iWEwMCi2wqHBct3OHoreQRn4VMB89sAy0wzK+cSO9oHJWNbXCtrwbIDtANbbwSWsV6dvYDILTl7NAXea5QVIMvvkrGWwLLQgdQrAxgjynwladgCoD3FWn/Xvfbzl/1zAdoWcbY3lvlZF2yjC44sj8Cy3WMp2/Zj/Y5G5yxDzzJY5vsNLy/4aUtvVcB3CW0uO7kFkHnPIRawn9BDmjWgfZcWW0TGlSO6rq+vjSb8pCUebyZz9+LE2TqMwLJ0w/6Zf/aPtcHXe48P7TYy+3eAZffLaIMvBXtSC/t4bHeHQ/vdP/2w/crv/HH76/tjEVl2x5xRVEQMliBWEg1FVKVasE3FNeBa3Jf/1U11Qaf/dh5MA8sgVnVW0rT5WjXKkYbtBocSiHShJrCMMeBFAWDuOmZ7VJ4bfDFYriLL9w9NO19zvTLAsoDn82lJw5Zjo5y/ujRsBstBaCnCBkWCd+f0VTbUlBi170Cdhl1tUwhGWiRWyLz4HSMUR0xU+zx6pu5FyC1q7oEb4FHa0gjV90TXee3y5R1tu2dc2cc9iuH1toXuG+mMInKLPF4eR8pP6cA7onv1xOotZH0AcOFaZ+CqN1DkOAPo7lgH1LcnYHw2WbSASo56ZKnMChu8y+DUmVSNmpTurOtZWCVstMc+DI4ugcMC9J5rRvV+X2PhD+0LQM8NY4wdPcmAm9IGOhBTkzf1NXjTG8yLFdSMdEO+XUjfuE8cIdHUcOAIYiNxpezckTgCtnvfo+yxNIkWB3uz82/H9Rcuk17+VL2161kOlrvMhhSJ61lojYY0E8IXkAFJNnKykWvqfek/sjVf3vsOTOQyhY2BVuNQ3Wl163z9ccZpDVc29+5CsIw143mCl2I9k4xjcAlgw0CCM3s6eczOTQpamEAiOuDMHyidQu52pxGw0wVFnGnczNM698QP1foyhXY9TZJ8CVmrTJaczSzr4VBH9Ix6U3AUWYeBgUXgOa7xNenm52UolXHOvDSSgbA/vhtgWV5H+uusaGox1BcqoP3eAmQj9h3JeD2vBZljvpXZYcR2hf5egGU7w8mAsmCWaCgIgEpg2Rp22dFRV8fHqFlGZNlI+kEbdwWIxu+gAz9eyqK7ljnAR0hVkWW7xoIb9k4GlkWPZoCa07CryLIMgWZoo/Wt5H9cS3nAo32d7bfJrl6cyGcaWJUeSv4f5iDvDrAs/0oKNkpVK53M8nI0D+azLR0E8QYe5prl/+Q/etH+xX/1jzSy/H57bDcH79WtkWXTkAeJLCtp+Ahaw+QpBDK4qFLUpd09HNqbw6H9/tc+ar/8219t3zpdtU8ONykNGx2ibRUXYd8r1hHoyou2qbA2ViiDJx5vBpb7Jpueu+7P4jHFUBWiQFdLGBmy1JpijfOmCXCLcITXRRpy8T2IHqMbdgbLqFlWQpTjoQZg+U6Oi/I5nE9+HBaQoYNZDT3rz5KOFES5AZa5URQbTQDLomSiDminV5IVYFcTTd21IVh11lRPPNvnIYmwJ94VZHftWwLLtsQJ5KZJ2bv3Sl9rVYojLTojgjqnbgoLB3KBo88PWjMbPIdfRmd3ZqNLrs9guTgn2WzKxeMLISiKTeROBstVtI6VQUw5gS3Qg9CO8hRFfCugnGmoMs50TIoq6xKlpm8RWfb9UxrVyPa5T7EOQ2RZc6x/lnMjuRf85fQv96NJmXGy8cVeuYnoxibtJHDERsueJnNZmQe/+oOZr7Ev/O+Yh9M3yXm0peyD5P8Gg+XcSDDrUPBbtYYoGwheoPWzUxzs6BXI+JDRab0CwCVQs2nkJKQwpHvqTxD6Bj0Y6Jl7+WjZ94EXbY+j4wlgmfcA7zEydJk3OyclOxRJ/ut4utnBVPZL/tsIYvmOwEp3PS+SZxh1+tflP7YwaICxOGc+0ctvAeWOVumkihUdBrHXgBkOTo4wc2aOZPaEnCFZr7oDz4XzNDmHorlpYix+N97blYzzBMZ3BZZHQAJz2g2WiV5m8nSmQ0Y0Dtyx0K5nMvhgHd3nJnjITPNIMjpzaUdtokEZW+x0RJYZLMs5y5J6raDY07AtMvwQn6ETtvyLRAvtTi1/7wDL8iq5G7atxziyzHYfapZ5DGyJHX24BBv4d3bEldeos1Uthm7reI+35LdiB7cXA8dI2akDZcYAAMsClOU/lOwG/2HPSZ7bdf37zehs67scWT68+aS9d37V/tO/8177H/7JP1Sw/MGhtWtFT0jDdrD8eH541OixP8UahixNMx71OCMzh96cW7s7HtsffP3j9rkv/aGlYR9u22uVK1bjLD8Wiba6xL81YFl31NdBN9sjy97gy7DQ4jDQNAUhqg2wLMFpizTbmmawfCep1loT/dBOEv2XNOzTSc9YlsiyXn/yqOnh6Ia/na+WwTLzjBr77nnkYxdCAA8kfAbLW8TbDcMhfLTnN/dZpFyr4IOxkIykDJh3PRtgrwCrUauwNVDxfQe8TBosSrm4XudedN7m6CUAdY4PcSrY1lTjXneYyDm/Jrb7n1A2ZBTjOSxAu89ImQEg66vLA8R76oYTOmCqMw3SawOsrMBWKFNK+6WofFeDRi+3jq3RexeN7FZnJedMGKJNAAkYUdrgK3vq01xWjeA2jPQKLAeN+MvlCM6MJi4Fy1BsAMtD2suR5rS/2VgegeUtet5Kg/7bApbZ4Kjk4HAdUmZGx9ugbeqKDgCN9NJRrXk21KtxZc7srKv2ujq+KkCZR8UBiLLRtUU79v24Qdimw+mZYNlNhr4MLTl7tKOM66jKqWjyc5FqK8AK6x6LkTOR0EWYUrT1UoyLbKR0xn08h5uDFVlBFaCMdU2ZTsP9ouwbXJOdodhKV7L2ClTOBKcnaAX6VleOUroFPIdDSH73UqVwMJNc4/TiPPeK/rOMwznN7wIsV/J1IQF7m8gKqpRilSn0DIfi2wbLCq7F3nbbgpt7TcGyRpPNhpTIMsCyRJEBir2V7hAsy9oJcNX06647NiLHy3lABibteUvXbItEj8AyaBd7qJFrt9NAQ7hfwPJobfN+67iJ/6mIb8V++drg+Y42DGzrfiR7HEEEgGi5RsDv0vANgsYlceH0zGA5P2efjF+uymC5vf5YwfJ/9nc/aP/9j/9w+/4PWvv0VWvHOH/aPFpmdzlYDu/gACzLJF+dHtvd4di+8ueftP/3i19p37q/ai+Pc7CstQMOHhdlRtypxudaXFwKfEaLxuOsvM6TNGyOLNseLnPmMTnd0iLp5liQezSyjLOYTdNF5AceF0mhxjnNOKS7Omd5BpYFJMt4HVjWyPMaLIcj6XsJLGNpyYOMRlTKoARIkPKSDSMwZP58xky6re8YLAdzT8AyaqdCwYZF4EdY0Nm9IQD9F6W1QQ1vfncscwC0h4cmYBlp2MyFSq6IWrDBlYRtBstR14Z7UdMMsJzTsMMjYbMbGfWVQgAozEI8DKJUk53fv6QV2qccUV45QGwAS2dnOnVPtp6R7Z+7dQKt4P8u+xtbXhkptJEMluXZCjYQHfE9Y0NoS5lsgU2+n9e5AssrRYZ3mRhZ8H7z/malO+XhifdjCBDBO3DOUS7Z1j0jntrSP1v78KTvkYbN70POllGEK2SIZ0yw85HfX3QK18hxHRr2f7o3BMR5XNafDGiqsaZgGXLRBRfrgL3rKUe/1D2Zd6TQv0Ow3PGAmx9ZBurMRb4SYA4e9Xs6Z0YIQGIaicoluRt6AGenOH/AUMf1oXcKwBw05qBG7uWU8q751cZmdXXHROsBavl+bmaYy2nwHWfeoJkXp2tTRBnPyD1I5JHaOIr04cq+TPTP6wcZ/XC1VXU/XpxZzfJbA8vk0MiNGvfyGNNXlq9PjSyrriGwjIahWrPMkWXPjEFk+TbAsh0dJTXL+q9HlgU0Wz6t1FpbtDlHlrH3cqRUBZbNXPKj7QZg2dbEYAXXLGOtthp82dovjr69gHkElitdkeVCud8kP7MuzxhOnt3XbC+9oWZ4L8sdffMNO2lEmxksP776SMHyf/73PhVg+TPXApbh8EhgWUGej66i0yPLMiEhG+DE1xJZPhzbl7/+kdUsvzm0l8eb9kaOKBIBo622rb4ZkeWoLyCFZg2z7AM7I5Ua5JAwfM6iYLHyJnRKaCdYRoMvHhOKWWt3o0HXsokWMUZzL2n0Zcd/C5hemnvJuchyjRXCyzUhp7U4XqLT3hzMA4+rNOzHg0aTGSzfSWT5fPb7H9qDHqls0e4OLEckd52GLUQV3VDzMQ0cwUuKVsGsewv2GC+qQCdgWRnQFz4bViMDrNOdE6bSFZEaF6wDvByx0agbvkQtOOArGpCMGJxBGIAelHMYi5QtyF7uvWA5zKPUPEzBlpPG4tjyjxzoilJS5VTUFLnINlBIABme3nBIII2PanbU2EoGXBbmAGArQxGgNgnOLgLAzhemUzKiKlpRmkup19Ue6b2pflgVjK9xZGbQdbmZ3ExJmD7sG2aNwHLQFtVrbUUs9jpZptRPhnpcxw6VPP/sbAH/PyNqcRl3Llfr+hCgvxQow5gAz1bzeKpS3/1OKdOhex5H7oroo/JKzpRI+jcb+FmmZ0fVnnl3hhkEyOBGXFvtTcjKNOeKp/P9yxzmTcKm+/cMsBz2T4705r/xbtCB/L3IW4BlvHQVOY7v+ii0fkxAGBk/cELa9/HgiGDHWnpUmo1kdr5ZfMC7adOmdLJqsO9MVzlCbGxr0m0FCl3ohR5gR6ZHqMPcQKo1xgFgptplebbKcafTsBW8f4TOsxC0GXww/fH6STftSxyWyzb7W+Rjv9J6ZmcT+FnmV6Vhx5qyIxF08ox02BGYeypY1nnK2nmDLxwfpX8nmuNu2AKW7ZZje3FzrWBZu14LKL6WmlrDI3IN1ywj8izXQe5rWrY4rAc1yzIO2LFKwzbSsZpl3lcFlY6RdL+c9vCckB36rj3xjewnGSJnQthzNgTwgD+xBlrS6/gFcgDHTeJv5lPQn/1r9cAdJivsdT56LMv2vTobdqToez07Xejn/k2TyPIHj280Dft//Kf/WCPLloatqZcxR7O7BOVOwLKAOW3kIum97aq9PLf21W98YmnYd8f2yfG6vfHyDvXoeOOAnIZt+MoIzRbHiMDy8f9mgmUlGAKGeDddAwfLIpBMYFn3N4BluVYBrqZX2/uPIst2vJTZNQyW5e8350eNKGuNgJ+zDLCMbtglWNYBrSatqllmsBwGFQj5P4DliQhZg2UA/srwUman9N+4hkEYdUHuwKCD1z2gpwLLKkDRIMcVYRgh6vE0R8IqpZqUJ4Qm1y7H9Qk8R5dKqoneAsu80KxwN0HmRoOvKiCZ1x5AilOlGRhxxAMgQj5D11Tpxh22Jht22SnjL7kHWAEsg6YQWe5AhXcCnYFl/W5nRsKQ2HkRR0b/ILq8GMw++vcQWA7FOuXy5cspLe0c48mXzcAyDToyVrvOlXQ981cFmCsjZQ/94hFKvwnYVGswA8tVY6c8BzbYVoYWad3Z+g/f6xlgGbYCRybhkJzNhdcd5S0AHHpfxYcjPoWji89PRso3jnZzOYG0+wDAYFt3Nuu8/Nkd+CvOF0aPgy1DF3zIdJLl/hZY1uwICmh0EWL0tCBdEfacA+ZwKDE4d/sHoGaL/zP/hCPAa267/dspCDqHxeSe/wCWPQPAj46S1GshcalfFuB87V2vDSxLmvASWV6DZQPVsHmE3KWidgssK50Qjy2A0cDyqBt2bKvTG0AePlefwFVPfTOeehdgWcKp+hYIfqrjwcFocmitZbm2LTMpTCCZf+fU9UzmI9lescMILEvN8vsPr5s0+PqZf/YjCpbfb00bfJVgWWqWYViZMWbhfZmMgDlp9X06n9r5eN0+umvtT7/5qv3fv/n7moYtYPkO3gE5M+sgUWaJnprg5prlwARuQipYVputNutggO6UH+VlM+EKkKH/dhu7nLNsGwmNYY/oDIkNsIwoMorZkaYt4wjAfU4atqyn1CwDLOc07OWc5SKyTGBZdZw2RLJ9MG8pNQnKtZzPBMsdY/DSFmnYAAV6GUdFi/SnEcMN6Sc3+Coiy+bM2YrR9U8AAO7oZJI6EgqcaJABGpYISr8TLuro8jNrNxglgBu9TlczCGPHcuCjU6ZcjgwAGHSdUC5qleV7PhZKa5ZhUFENXm4+MxP2+buREYsosH6PvSvq3oLWfd1gwDPNoWYZexACn/ien9fV0zNgT2cds3K5hG67aKB4Sa1RQsgkrLEVd4zTlTqRNohmbcrdJ4Dl1ZgcuXpG5GJzroMLmLMrZ8zWuOw82br2XX9f8sMkss/nyFZz6/inoJGpUyE5SVbj+/dbadj8TivZUDid9gL2hce3j5/Kxly8y1sAy/xOW+BxJa88sqY0TBHGFehWuUs7kKLTOi4daQOw22m9DiR40AMOVgQ5PVjSGcV0H8YbNQQcvX92VmYbjGkrp2yzbu1kt8hGB8v6Odk4MQalY3c9R0C7OPt2R2SZ9w7vKfoR/+W93ZIVAFxbUekMUOI+iix3Rze6zuh43yanU9pDo9XcWbby99/pyLKlXtuZywDL0eDryqLJSMOWY6QsSP2otbbW4Iv/68GyXqt8tKRhm8mzHywrK8sYqWs7umFj7Ww9JSqN+mf7ZiZPeO9jPxAse4INYHLGwDJ+NIpPYDnL4/7vPq2ikt26dt1xW1ucUX+fwbJiy/s37er+VZNzlg0s/2hEltEN2yIKOxr1AWTaAAAgAElEQVR8yYByXu/NzU17c3/XDje37a9fnttffHxq/+rXfrt9+HDTXh6u2730VNPz1K6U+fVsXw0tMwzGiV6L1DbDz+oDRso6M/tQcQ3W8Llg2e5XF0L3BF1sqnPRv8k4RWQZqa3W3EvWRprlmxHLYNko3dKw99Ysy7X3RRo2N/iSqLQ05V2lYe8FywyMd0SWzQHSg+0ZGOh2nsGNN/hi4MIeZjD7aOyZ0RT3eiqPrj3ek4BxNFV4Qo0E0rdCuO1IHVMS8BsqsLwC1X6t1u7sBPSITHbzEiCJ9CXME+m89IxYUwLSIaA59Qm/wxnhfzNYjn2/ECxt7TvSl7CnMIQqUAPlAZmSU687EMo0wLVwfpYz0ynKsKMZ0gAoQzGyTOvoNgEdvBMrUs0MQMo4FJ6v6W6wbJtYSlBWviVPpf1zjb2MtQWaLtz/p6nK3ogYyYZMD0EXE0NiLzh76ry37quM15FMrJxNKYtvpeMGinlrWru/3wuWR+85mv/WvoRd4flceya8GpPA8oxPqnXPz7sEhIQMZLCcgUw+JYEAM+u/6ug/NSxJHISshlOUJh9NGxNw7iLQBORZ32egt7kGuQYZuokcL5W90OkCZWrTs1Fm5rI9R5X1DHK5PmUpBe3gJIKBL70CqqEv3fbIadjVGlQ671KwjOfiPjSYRd1zpt+g9SS/N/dowEgBzpIsfZtgeXV0lM8FadgSTRZgDLCMBl83UpusHbEXsIw0bOlpgN+RSg11qU2+KLIMYAywbK+6NPjC2i96Zjk6CssW1zhN6d9Os9yvJ1S2HHFEa5p/z+u+2j91GFGQbI8g9Gt0bla32znrmV5HPGBD5KBkzUgZLG/ZgCMe0rl4Grb8/nD3ut2c37Tb+0/aP/i+WwXLP/Cpg6ZhC1hGy4ZdR0fJgHIE0c3tbXtz96Ydb1+0b3x01/7qdWv/x+e/0L79cNPeXL/QyLL8CFiWXwGWJcrMDb6QZhyEIcssTXAmYHm0d1vKEPe9S7Csz6AGEWqcekTHzk82I1Qi7VavbHUiSl7iiLi/91YC4AxJYz8EWLY0agPPcH5WNcuRhu3ODTlnWfYN3bCnYBmRfYosGxkvntcu3S0As5N7En5vGyzHXDhtDwJkkr6R6aM0tiZgWa+no6P20lvQttc6Bf12mQtE1e6M6Rz/cDjQEWNY13DSQMShrpjB8gZwZgNTDSNvRAIjKf5GpMD5U9cgAFl/liHXu3VnclINka6pG2JZLOLZlyjjak9yyh7AsjlD7HiurFAyuACwzs6J4HcYV87/uB7jALDnTqqg5U6mIZpPewahbvokgViqp1aZm4B4yD3/ZUS3XWR5wyOdZXDIVH4hoosL9G1fE/mEyMUl9MLzKmmHUkaz3hg951K5wHN46tyrMUbzCECQ6IgN/tl+leOy0/QJEYnueQP6Zf09WycYknv3IYMAuPBHawD5CJ3dz93r7oqbs5E4or2n0gDkpVoTfNQfyQz0mtC5E2+FnMe1s6MCabxKRnfGuNNCpFnj9AMVVIscg+xXs5F0Sqmj2XlNSiPW12VwRy/+R6fnCBxnsAwxpnoP2Qo5qlyUSrEzvaKfEVDAe6o9qKmVFEDK9lTBt7zmeyPLugXpCDjttM6O7KQzKj30HHo1Uur12dsCy+q0EdsCNczkvM9gWVOuD8d2ey1p2A8GoHF01PVVe3w8B0CuwTIAcNNxlhRrvJ8BLTd3dFWRQq0A09fATMx5GrZci6OjkLW2jCF3G57o+DD9ndec/1b8RVtyyf7q3DQNfDn+lu9HE2PMdz32umCf5Thkb79my/rBFq54b/geCSy/eLxv128+aj/0mZv2sz/5YwqW5ZzlWzu224QrcICcs6wg1hfMPL0GawGWr29v2t3dXWs3L9pffvRG06//98/9Zvvo8TbAslyrYNnrdVXWUFMgk3kCGOnVVDiN06BmCvBS5ZiNH1UgOxp82X19ZJnHCm+kR5ahKABwLSXdos4WNV7A8t39va4RfuSQboBliTpLg6/Z0VGRhi2HgGv984NmAjBYlrkzWLYoFEC+M5oWsy9p2DqfFOWNdNYngGU2NPK+gRwi8kfjhwAolB8rOFaUFeOMPlO9iOVPkWV99gAszwyh2MudYJmNsS5y7gujZ3j7mmjEntKkNN3lCWDZBsGi2r8QSMyeMj7ouQO3FGEI0AXN4BFpgGL1XKumNu3RGWq0MSHcioYl1Xp3dETebwa4q3Rs7DEpk3IcpkEmnlSOoMYV1ZYLg+M9YGhgz0Cv+q9Hgqta886Yl3mwwZkiKLqsg6jGHp5gQ4uVy16F2fGPEdEiywonQLc2wSigQ7t377Pj9meAtSyLWCm/K7B86fttybPR9m/qR6Kl2TOqNepo9Bnrn3sCbL0ry0q+dhHhG8zAztV4/3kadqbZXl48DSxDhj+F3vm90RsiRHmR8gx5C5Ef9Gfhr3BeEuN2PBh2YZzh3Kd0I+USvMPHEemzmD4qwKxgeZEdmT+GdOyyfHVO/QBcdw5NjiyrnvfImstmtYXE8GLHpEcr+oi0R/22CDdEXA8U1QxDb6cAUGPgnB/DezuaAq/fDCwzLXYghHTrc+g1gznM962AZbEr6KxlNPnSz9C13GuWJbVaI8UClqXBVzu3mytL9V2OjloafAlYjk7ZkQ4MMGyNuDTCrHoaEdowdxwwL2nYvIZ7wbKhD08F7noAjLthz/R5x2MeWR7tz4y0lec9sgyZxvKS6SiPD1yFmmWWiZnORmAZWKqa4xZY1syKu9ftvXZqV6+/rWD5537qv+zAsuy7kv+lYFmjoFe37a8/uWsfnq4DLL8+3LQ7j5paE6uDNbdSAG7R1Oysi4XdUbN8iSKvrs1GDwuPPWDZ5qrbF8M/FSxLxB0NF+RfActobWaEd6Wp2JI6bcd0CMBGpHl9zrKmYUvNspyl/CCRZEubvzvd678SWVYZf7bo9AGaTzMv0Nrea8a/S2C5U/4JoG+BZexKt6ekLLd02FPAcmU84jkKnmAc7OyG3QuuRWnrmLp3C1gWAS8/ES1Sb+qCewHQUsXA6GSUfnlyI5aiq7IqZ60WgGdNXWoBgsOViuZgiFi4x5cBcUQXYKiQsdClAKb97AzmYq/DfEmGTqyNl4eUwI3Ho5Q/W3Sbse4xGd0ZLIegV34SpevWUAHAh2CZ+aAAIzkNe4vOZ99z/SArpT1jdvxTGHu7ZDfE6oX3Z4W6Z74z/VAr86XmOxsfm2D0qRO64L4KGu6e1xPA8m4gc8E7qCE4wbidTKVxZ+/J3634PPjQZe3EWc80lu0IEwZjsByyItH17v3ZsYbgv25fCsCcZTbeK8B2Sl6BU9NfUWcC2e8FmTE7yAz8K++XI5bZ0Yqbo3RoAJY310rSpH3wlVymh7IzxfQApWFjf2zDusiyyO+QtbnkTummB8udbhrsH+9VB5Ztkac1p3nIvWAZPJTBstnldopNydusD58gn3m+322wLM8X+0lqlhksHx9PC1i+OmqUWWqWl27YBnztCCnru4JzQbjLNoNlITAA7JyGzTJlD1iW63HOstKn1/Da2j4PLCtdAA0W0ektEaR7atHC7lLwwcxWthu2W8Fnm4TlzJZ8qACzyAJZT4Dl9w/ndnz1YfvBT1+3n//pHw+wLGnYQgsdWD4LirLMep/+kiwtk7k/nZtElqUOVhp8/fXL+/bt03X7l7/8hfbR4017+XitYNna0FukS6PKMp5EplZgmUL2nm7aVTbT4dZbi7H1PRRW9S8UARROrwy3G3zh+i56RbWjiCyrQPQ1ODkIlk2UzXpzd6cAFwx0vJKG5XUato7n352k87Weo/zYHg5XHViW9Ou780n3LdKwT9ZNW8CysrqD5aULuSmJXMNTdsEGWzh/MPE6+Zvg5WZdBC42jRwGFazIBkZVjirsoQl+hUsjy08By1mRj4QQR5bjGnew4FB7TQLw7ATxnCKtP2gcnnp+yHbAZaWooUBh0EAxhwBC5NANnaAD+hvRZO6O3RleDDp3guV4rcop4inWALNd1odHBpD2F8qb1smUh6shMqojNS/RMT7vZIALYxkrzl9Gbgrtg35PRmLQJIAy/uXIsl/0VsEy0cuTwXIRUd5StEGvf0PBMuuUPe/6Lq4Jh1MGOx3vD5jfQYPy4x75ANqjjIFdsjZFprp1YOfihQsUz6Y07s6nnZ8Lj71t3BJNJJ6vplA51Xowvhz7ku9noF865y5859X4rnAVDIMHPWIcz6N9Y3kT3w+aLcb34RclKy2etTyXO+1msBx/y1w4uowmotQvowOTW45vHAVFx/yxXYb1WoFlp3m1d+BcwKkQ0BPohg19WzhfVV4yKCfbdajjSVZqY07OpCIdWBn6ecy3CZahl1d6KBbxaZk/y+3r+9nZqu9ik+jaA3W0TY1ElY1xdBRFlpXGDd1atJnSzwXsohs2IsvHdmrXmoJtQDmDZWvqJVmzFnlewLIB6D6yrLPS/2ZgGWtt2/0Y88TnMiYAp7GMOzOc1sLp4UWcvHeVU2Jlo3PWl+I226WRQ2NGy3o8VpENKPdoJ3o6KjTTgm/4VApmZ+m7Bsuf/fShvff4qDXLsoddGvbpUSCVMP0ClrHhmsIrYJkafH3j1al9eH9sv/DLX2yftBfto4dDe+11tRqj1LRQAGYHzYUQMQ/f4uUbrdiWQt77feUZnkWWkZ9r93k4nlJgMV7UJ0r1AAl3cz5YPagAGhlFa7k1vdocBuKAkNTpIFTpJu7P4siyRZoXsCz3aT2A7E87ahRZIsvcDfvufPZjph60udfD2T2h0rnca/pVPPnh25hTEHQBntlIz8KV9y/sXzJQ8voHKPGLu31kQ47qkyujDsf0qNhJynWTNiZp2Po+3sCDI4mhjLfSDzk91yZnQ04MgAyWGXCpRxGdGH1vlKqctxbj8QLLt9u0JVqMGrjVSFAWBOBggIXixrqktGtvKwmpHE/WM9YpXY+VxJL6X0gHXse8pm7EGBY1HhTgGjLH58jHtugTqjRrNrKphgRjZaDMtN8Z1QmUACyv1pgMeV0XBbOkPBkcSOkLOa2mWid9iblxl/MZT5djp/rzS5RtyAN4pZ8YudhjVFZzr/gwOwtYJl7ybmwUzPh9Sz5t7efbAsszY+ipenlr7pCvM5y/NUbnFCNZ3vEUAfJwCCfbI+uVEU1V9LA1x8xTrAefSrt4ppnlIQAW2UqLyg24SrDMDrvu9wXcdHWxSe8BkOA9ee3lvijDgSxOG67Xp07eIbM3wHJ2VrqCjS3JNcvZxgl9DBvDwbfukdhbOIcZJykQYIb8R+dijMVOEWQR9mqWnA58RnZxxNYueTwAKkEjaETrEUmAF7FD1VkAcFrZM7z+E/m8x+IYyc+tNP9LwbKWpVGfFHk/jQB7B2wGy9YZ+ywHdWgGmIAjAcuoU44u2RpVRlfmhfuswRcizmZrKL0LgBTArGM5W3qjL9YxAZa7OuZ1lB+2H+hhkRsmAWDnzOhltP6ILD9Fv+2RfexEe8ozpvbyTueUjBHzoMxA6YYtNcuShi2RZUnD/qHvO7YXcgJUe9AsBGUBpGHfP54s3viI6jokBhtIPN2ftBv2qzdv2vG999o3Xt5pZPkXPvdb7WMBy4/H9ubBoqEWTV6D5c4ApmZB8hKRGjxY+S2DYu/3GaypcEPN8iry6R4Fn5PJDDe66UgldwypwlqOiDJABLAsd2awLJ/pudUCeum9EdOX55kw69OwEVlmsCxp2JZy/RBg+c29pGGfo7P2CizL+2hath8TRgX6+qYu/RDB1Clm8Md1rlmp+d86fqxhDxbfFlhm3cu0sEUXuv9vASz3tE2b+bbA8klOzzaPK4Q+ABofGRVAcI8Eq64pIhOhBCn6hyNG4AlGGnakcjmAUsFIv4dRlJQyG3tsPMb+dU0OiokXBhXTnYypRkFOi6fCCo4ms2MENK+vz/OgTvgqwwonyMqx9FSwjIwdenU2JnPNMhtrW8aWzD2feXqJAY89ZYNm7/3fbbAM45YNPVbmWV8MjY0n8tse+bQ19LPAcgjAuam7tZ/PfY9LotrlenA2yOTccNXo6BUg8oAc9Xvn0Dm/tpylabKZL58zFoYOsMxzSZG5nFINuR3zIdnOtcPQOfm6TkZrSY6VAkHWZLAMcIDP9fmktN8GWIbNEmv6/7H3JsySbdlZ2M7MW1WvX/drSUa01C35ZzCIQUgYYzMbY/MfMcYmwjgACZtJDciBQS0xBCbQwKAWg9TqN9a9N2+mYw3fOt9eZ+1zTmbeqlevWzeiou7NPMMe1l5rfWskmdDtLbfDZL3EwXK0UktgGfwfvD53SWCdKdZBeKvy7t46gPmH/OT15wgBH9/a+WNDQ3U+YCDAPgA0mDNmASwXBuhKnmwBynxfns+bAstClzAOLYHlvYJlCdE20HunrZjMfgOwDC+xeJJ5O9XbLO3D/HNE/6kDoNn9FobtdaCo7ZSrdP49F/2qwTLLn/jdvdhrYHkJpL5psAya5H0f/V6rpYa7rv2BrgT611B2OD0f79vL00N78fCxgmUp8PX1D/Zjz/IcLDuU9tGJZ1l6jL1+eGi7V++133xtYdg/+w+swNfH7bAKlvuJThNXZrJSzm9tobZ+X4JlpVgHTZ3nrwfLXOKcrZP6TA+95uczWJbfNVRWq2IbA8UzBPRqETS820urieFhK1h+eLJe2OxZfjgeFSzL+1QnSJ5ly1/2vsVuOuF5XQKWMxEzOAZoyXukQgeA3G/oriHPsjw/qgCmM6OHjr35g99HB+0asDx8Vg4pLHKWVT+91LMsYJnDswh0zforVwJuK6NJluPOY+webCheoQBBOaX+gwyQ8TsUrzLsmHOeaXFBI6P1GhlJlF4olyzougDLXGBoBnoJHDNYrsA0Rw2EIEggH8o600CVs9wV1nP6jrzntD46ZuRWD5T3kbKFdUV0QqUIQdAwzc+V5clTMhKCGRh0vBK0VSiKawJyVZFceYCef1ask3cn097ofclZ1r0Vz5gpiVvP5cIc3gRYvnRN1+Tv2h6W369UyE4L3MmSkVrVgWV4limMd0Tj/Pktc10Cy9XZ27JubsOfajVGKOsUUtmthwNpBsyhfo08jFwhnkCx8jHX+DkME8+O8W8oOnaLZ7nix+DlmRfPeDxlW+pzQA/yu0QiedSfOhY46ogN4QmYh2xcAMu6NtTaS/YgA5pMx8NzueJZZsDe8W5PDcRYZvT2BQDLSoOofu0FviTSgT3Lso7LYPmknmUJy86eZfEsyrHowXJouPZc9SwDYE+eZRmbepYd0CLv2Mo62TMu8SxnsGy6r4WIvstgOctX0NkSgM+0eKlMyrxczz2i87SOjGOu40O7O75u7z19pgW+/uxP/0T70a/stRp2GYZdg2VjhaponqwhNzzLv3X/1D48Htrf/Oa32kenF+2TdmivVzzL/eTfHbAMhh/eLR+oGYZYBTLwPAPKWgpgCr/G9xaO7R52DZe24lxqsHQGrG0DBNCStROe5dxnWcKw3dipHnz2LEtcQA7DZrCsHn8Cy+LK1uE5YLasjimPXGd+gWc5BEoR2oqwt6xMroJlHoNbgpTYSYLEASoA8lal5jnAMiv+ndKTPaKdMaZWhaowbPZ6BlVCWAOsVor3WljVnCM5A7fdmoFlFfBe4AIKlIaRWY6R7gdVu+bfsc5ZkWKrMq+drmkRyRCMtl6+nj78GniV45a8Dyn0Gh6nANJorWXIih6DFAb7qDf29BEVSrs0Zr52ptxDkXdpKvcihwnvAZ9BAZosHPjvEVDFNciZGwHdWPOCnhjsrwk/CKx4rxcCmhqLTyuUlbo5qS7B08HZ8vFXvIHpcPTuSmDn6IHqzVt50dqcByQ/ndWlC4xw5lf4R6xsjR4zmgd7DHlv83nrXDIbDAVbvb1RlIkixfJ5CPAEuUZgOc47RUpVtJxl/9Z9zednJi9osJcqhRVY1sdNsZ+p9I6npXDhxU7NgRKP/NHpWQH2CdiplsORRD4X5vP4Xkkw5UVygbGK/yxVu9Vpcp6x8+Aceh3LS8bS8Czx2iewLPJH3w/DPnKY5R5/lskp9846TWuUpq9/1baNaWvEP8GPKsPPjEY2guXYP5Zhg9B4F2g9KxiEYdsY1/lxLR+8bgfGAdqlxzHNcPRaJ7+0GtfeohxSGDbAsjxS+iznMOz9TsAyPMsIw5bHnDUMtwfLpv8gTRUgXD3Kqvt42gF5lhksx/TCw2ynAkDOvp97lnPe7xRSPHWzGcnfRbnunY8wBrx/TZTc+v0lfI6BbrU2a3xY+U8BlnXlH+/b/uHT9uX2oH2W//Qf+X3tR768b+/vBq2jAixLe+1YPOER3uKIwPLhvffabz2c2ofHffuZb/5i++7TXfvkfGj32uJoHIbdLy4pnMqMlg/a2mJs/T4LqU6JTLtv/IRPbA2WZegCduHhCyXWuqe5kwi9lSfwbLrLBJajnRR5lu1Zu3Z8Eqbt/5Q3nxsKfMk7BCwveZYVaDtYtuJ5nn/9hsByZ+VKec+lMjXwtubQ2DWw3AGQDcoYhPeowJcJjNw0LFHyAgCGIp1B/RK9VmA5t4uaKYejuS6FCaZ7OuaF+9zybYqPn1kXRsHU8TeFF+UcZr2Ti8j4Eo6Asn5Nig3Wa10cT0aesP2iBYi/k70QAch5LVSJLoAFctaYVulaBk1ZECyCVXlG3qcFsMw8rFPkWOlLz1vlj6kSah7/kmALZS/lHG4Rph0/pjGP1u8SAcvvH90X65LqM138Hs6joRfPQNHCHKv1Wtu34KXbdNV6S7zV2ZazVT2gK9xUXLA4h408mvlwNYYuYqMIw4ayxHzTnil1PCS3cJL0WeFkWuD9zHu7hd7BM2f3Uru5ivaW1lCBBHkoS8CZ4TKMmuDJ8CjbAHUqAaxMmMf04vnEz/naUo5wqlMGXJ5byp5Vfv9WsGzbaQZ/vZ+N6pA3XKArnVMdtzuGgh7QucTlkdV2cdnA8gneZ9CzGzf1NnyXjAR5jWdGBDrTszPG+9VvT0mGHVDIYei6H31YfDxks2d5G/cYgbmzb5bpGT6hC8EyvMnXgGWp+qN9ljUMm8Fyc7B81u/2B+qn7GfKCm2hf7XnLEvfYcFOZwvDBljGnuv1zwaWVVkxo9HAmLEIlnX33Ts9uH+Nt10sL9cemL4H/U7r1xsT1uQkg2XwfUSqAix/ZfeoYPlP/eTvbV97f9++vDew7L1frOuBrBXAsgYvhqV5aivEnuUMln/7eGiftrsSLEubOgtxnvkVjaEJM8FFCwu4thhbvx+BZWOAeQBTQS/wR4jUTmhKPvLO85WV3065y6ZLm1UDxbiUNCX5360dAnrluij65WAZraNkT2SJlgp8cesoFPjKnmVZ5yjqRWBZBIAwgps8y8RUGaTwinIOKT5fUjhY2Ml1XIhp5l1OgHWNHnhcWzzLrExlKtk6BxxSCPURuW/xLHdKn1SeL4S1HbB1IQbajysZILviGWDZTKzT0FWAHMyS694GZZwEtiEAc7gx28dmzJyt9v42jG+Lt4kBMSIbwG9YmQrlipWC7GV2RSmemXPwBwpYKJBrgGADWLYcm0lAdDTngD3Wp/L+DsYQygkVmRkJ3CX5pmz+CrBsS0uuzY00e6Gs3dC32RQO/GwV/rYPY+4QfIiUaAj8LXO4hI9teV51TeY3lz4Hqzazd6/RPYRq5TobDGJ09kN++yHIjwxlyc8yyx+9JRftS8bbkbLJ4OzSdWN5EHURRp67hbWETX8EUmOuxsAmMOwRQuzZZfrPHmNe0wyYg4/w+SWjhX5Pokj+xj3yv/bZvaXAl5/CmXEqAebM+2d7VoBlvSd5lvE39r87577GaCnFYDlSyWifg/OQUaIz0FB3lWyUwPRs6cYHicEy9I8Ys7Y1vAUsIwVng65R0jc8y+ZdvQYse3UuDb1msIycZdCyrH/lWRawqNWwRb3xatiI7BYvtPVZlj7KqBkzrXeAZQXF1nNYrrMCX63debEv23t4kB1Ux2e9Nxnng+mTP8PvMPCEQ2cB7I7lulZBirFdIp8ulZdX8Ui6aSSX1+S17FFXO4DxxPGh7e4/aQDL4ln+3V/aKViWMGw7W9beSo/ow/nxLJH3DJbFVwqLxel4bnd3d+21uKxfvSLP8rfadx8P7dPdi/Z65lkWkGfKxNxx7Na/zwEsV+BmDSyzUjQD3K21o4BlZ1Yo8mWg2RZaf5fvBaR6sS8IcAPJPViW+xgsS5/lpTDsLQW+ZmBZXmL9vW4Gy3FoknU3wv6oMjEfmBHQXFSK/AEjyzGEwdaD+T0JlqG0bATLoTBDqfH7AHCV2SCvWPKBJi7ZDncHU3ZgOacwbFaKGCx3nnwfazBzf3gJZMljUInmGUAd9UVGkR8oofg/FfDSoSmB2KBU6aDxhcLLFVQ3rHnQZgJR3ef8nRpD+lYS8W5SzkbCawl0CcjF/pUepA0HaTFCoLif9ynAcgol7BTGLcBrMM41QWq3SdyEyyRWZJdACjxYCSyDr3d8aACWtxhU3jRg/lzBsizSWvG+FfrLRtgKMgQNDAxbUiCPgQ8AUvdqoou8b1fvUeI7I4V27fmYs97vRktehwkYQXh6+xs3bMr5Z0DLQLbT3ZIy3oHgwvsMnh9nIgFCG+/zgOXyvBUe5liLgu7gvDHsbq0vVckGnY7CsH1ZmW4yWLapmwWh22fUy6F9G4FlfQ34ZLcXlry39MNgi4080bGlEqibPMvvDlhW0GxuWzPq++/wzC+DZfMQq4f54MB51zRk23wEDpQdVMM4oeHQCpDhda7AsplEEKZtZD+1oOK/oUdluVWBZb3WxNcNOcu3geVt8nWDErFwyZqc5Grb1WMuBctfe3/XvtRO6lkuwXITuLxzz7J6SL23kAgSAsuHV6/ab3oY9s9+81vtu8e79km7G4DlKcI6GLorJ7bRFlr8NsOwhwBttsqpVRTlMLPwepI5CF9NYNlAsxfcdI8zwHkvbvsAACAASURBVDK3lzpKga+ofC25L9KXegLLu91BPcsIw66qYVcFvqQatrSksoJiFm7WeZafGSyzN6/yqGz1LK95DpmnV17YTmhuOKMzsDzLM+59R6wM87s6BQuCLMuv5AGvhnd1GPZAsK15l1UxoMgPLsAVv6ulVHtotd3h4JR+Vitutt4qY6OCLlzga+aFSiCiCjeHN2SYhzba4wSUsVcMdifFyUKmIHyyB0Jpm8KwjYX5Da5AdQrtZsDcc8WYChiHSU7zbPgezc6WKHPi3Q89eK71jJRtKMVdgR8KF9xwfGwpJre2reHK/Fn4wesxijS49DznMa+NJTadCCzfM1o/O/NQiyl0lc85n8vUHgRjXQJDa0Bp6x6NrntjYHma3PIQbwTLcm4R67IEF1TZhDEXoMfpVPmOh6cyaK5oqQIdV+9RKAjOewrAeTH9O2Bmvj8bH1fk9agS9ujF+Uzh2Ayi+ZxXIdTM63lf4mxRv1yWOXgu5OzWtdVn6HrOU2g6nQJGLjeQ5D1GDQgtAIQiM3IPaMafr3TiEVCIqok2U1i3lCOttJp4AAwK3RoSHcjnZcXqC8Ay0yzzHJ2DG/vKTMgvGFhWXUR1lL7AVwWWFfy2nYVZt7N6lsUrHJ5lafvUgWV4lg1I40e8yEtgWZ4XReNcNerBsXkvR2CY5TobWeJ3ZRDrYJnPay/f3n2wzGc0dDM6I7eCZclZfv983378B161P/NTv7/97i81Bct9gS/3LN+rZ1mIRlGfulMwFmUYT17g6+F1kzDs7zyetM8ywLJ4lj+TUGG5VvoEq1FOMgHMeiKVoGODNNHao4E8Z3fXJmWvkqy3KhN8P1vVIIjU/w1AAKWzieuei171Ydm4V4EvBA6FYEeBL+GzUSjNlN/O+6zl+6lCdgrDlpzlyrOMnGVZ8sqzXBX4qsCy7DkX+MK8It+WQ9IGBZdyr9rKIFGBZXlXl9OTtJ2R0srAXJ4b+QcbwOhMOMoH2PtK2K7kLLMyk+l0Bvw3jA/3oFqfNnUvgFKAPhhibCDT9OKQLeuqavGmytGo0KnKSuoB6VzdinhxnhysuFASXBHS0fjadp6OjOcKMGhWeO9zmSrjztY1n11eBqIx0LQKjlCcJ6CsK1V4mcOzkAEAzoPWXYCZFwxkJSyNvx4YVbr9JI9EVqA7A9JmoD6Nkz1ALJwvUlRNGuvtmwAqkaUp6uP7to5jROmj8UygwNoCjK5bfH/OL+B5gZbc+5/Hx+8bAr0bvOrLJ9++feNgOfMlHhT47cpAs4Gyu3wBLFf7iXPPvADAiOUWF61k4063Z4OWcVvWPXgNrQErw/0yLXsNu2uhy+RBkGGyU7oP+yYG/xxVEjpRsIkp1SYezbyGDaQpKLgCw/oMoA5K7Vk6q3wOcR0cDwH2OMoHY6doIN7/+RLFhRFRFHoLjKLsXaZIOr0Txg9O5SEjLORsN0eXo10aE62f6dL+EEZpLt9NT7Cevks/mW6nPZSewHN/VZy5rFPM+PsGzzLxPx6H/T6FYbvwMFFKc9W/QWtkZIk5WJPkCMEWrzKqYTPtwbMsIdUCll/sD5FTHN5kCcNWL7FEXIpn2TzOCMOGhxn1nCqwbEM1eRJAWCdh2EcD3ylneQoWmOTnjM8M+jCr7rsClmGQrmSz2dbenTBsHqv8jvDpijeO+CXoYriGHoat/OT40M6ffdQ+2B8VLP/JP/x72tfeP7QP7pr2WdYqU2JFQRi2gGUBrKqUqwdVvEb2SgbLrx9ea59lActa4OvnfkE9yxNYVirvwLL8DbBsirma5sxhcpI+wmLZuA4sb1WiMnibgWeEwBBjkAVSg6K3eVKvcOJHupl62C38Sf92C/UlYHkKufYcZyFfVGJs+/Z4NEANAycX+HoXwDIWZknZHCllUS1ywOtHTJ6F3hcJLK/R7E1gGQIbgmUjcMq5VOENprDssHzDc+zPls/VssdAicAylJhFsEwFbrA+MBZI+44qmkAZvysVQiPRKzgBZbnO2tM5PyOvrb7LFZtsgAkLJoVfKyOH8Yhzl/n5GSNXezAzFiQ1h0EWFL6i2minPJJSu1lZN+kZveYvBbl4z6We5ZmS6pt5FVjdMNnPCyzbcawZWx5TedUbBsq67KTMb1jK2SUYd+mZCgIZMPeNYHkRBPA5TBcO6TmFYwevIWMmezAYLPMr9BpVZxaAysBQYsoVQs/sqdeC5e7tRRh2vMvPe/cehEGrctYbuzrQQmClWwNS/LOHWaeIi8m4irkqIJPxoh/uBkMblGmAOd0Dzol+g2DZ9ttScVgWBJiN/XS6wNxdxgSwYZng634xWPbCaHZ+l8OwGYBMRxIH3/Tc3Kv5WcFyIZums/mMYNlQrQFlpItRDRYFyYdDVL6W/OUAxh5yq57lAVhGeyh5BsCyeo7d0CrPZx/FpCp5F5cNYHkJAAJg8/lxXL4aho19r4wV7yJYVp3O+4DzmiyB5kpOMO+O9XM9Tq/3nGWphi1gmQt8lTnLc7CsmNesPuRZFrAMz7JVw/5W++3jvn3SXmjrqKPEC++s4A88y88JluMA+6qsAY/MGCqPp1wjinZ+9lawrJY/z3rTZxVgWZ0P6iVz2epKFID446OEYhvz4tZReo+0hboCLOcwbJFapydj4loN2/OV1TPrb+7WpwARw1Y+Pvb5QZxywUZhtAxkRkrRSFmJ6M+ifcSSgpWFfSh6lfIz8CxXtJc/qzzLazRbgeXqOaVnOU96AJbXwAN7jpV23Rikn5MXmfOn4pnUb1n1SAKGQ8U6gWXTH7xNG4HlEQ11QBy0SGuhgBt99UixBVjOnuPYI1zLngI75P1KFz3DXfutyfBSsJxaps0UnkIZ2UL/uiYqed0xvtG4kgXvUp/mpTPdGS19TSraXDozc7694tEvJSqs/vW9i2d2wbN86z5tAdpZES7vWQBsbxUsM33ls7WBYNkbDIVx7baS1yWwzIayvGcc4tfRK+R1Ts+4RDehNVhSkpfoD+eXz+Si4YUAMZRHSSNjD9xszVLRx9n36Zmqx/hRQggsgHHsF4PvBNLz80HjnXHQ7wHv4TBsnOIweJCh9BbPMoNlU5nswdD5JuNHAssUOTWLwjNC7iNr6JzAszxbP3jy3WS85Fle4hEIw37TYHkMclDvZyrwBZoOvW/NswzDAQNlqrKueotWujawPFW+JmAsIdial2zVsKUyyywMWx0Ddg1+lsCytXuM7VXt3oc19CxXOjSf7RlgVjrcFoadeaa967Yw7K18eAufzudb/s7V5PP8156L8XVngAp8STXsF0/37Uun19Fn+WvvSxj2WT3LQhNdgS8GywLowsi4I7B8d2iv7x0sP5zaRycDy9953LdPzp6z/CRWIjHRHFSfPIl3Vqs/wxLnYQjIiT5b72DJl77kZwR6R8/I12fh0yn03o/LCnPNPcsM3BTMroBlC3JAv+oaLGfPsq7dydpKCViucpYlDFsISULfRwW+kLOsGFB7LXvuZVENO9qEJSWmUyQGYdgj9bQS8lk52wqWh4qje0d4nKNrK2HbAboCLEeIcgZZBbEtgWU9rAuepmCILtg5DJtBIp5zLVi+BCgjJDsUKQglmEzdcxAKJYXiAYhdC5a14QLCcMgD5tiuW309h7S22Usca8vrj5w1ryTeeZ5JEVIFnauNB+I3j0ZF+wt+pmncodENuFb2Li88dLSnazwVCph6kBaAcla2soDkPR4pujyWjodiT1IYZzX26vxuEdaLYBcE5QSwBNb5u3gmgWWe19rab/m+5J8bDBqz+0BLxb0aZkr5vDyuGT8r7t/sWc73spyhczTcq2QQrehptKZ531S/oZxV8NTqfuFtI31D+Y4oXitRHwHaGATBC0nKbkXLa7QL7+8qz0k0AKVT/g+wbAPQZejOAYHl4KVkaAOvz4Aoon0GVY4BYiBn8nvxPK5kC17U8RDnHbHOPki9trek6jezz+l6v6AMww46ScZTaR2qmh1ynOUhRS4+zlqmM/bIYy1xDRsxZtEbEZq7XuBrdDbQ3vRNguUxUDbiNzq5HSxHYa8iDHsIlh0YK0B2MHwnBb60kvVOvcwyNvvegHJUuxYALl7mwrOs58syNKMvs5Ep0lANwAM8g/a3guVYU+If1TrnfZ9f8/bB8lZdA/of8xzmW1izNR6pZypwnRm5oF+LZ/nV+bG9On7afvTLh/bn/9gfbD/y5dZePlnOsuy7HW/KWZZQaP3Tz70BagPLu5Pg3327f7Bq2N95OLWPz/v2N39OPMuH9snpEDnLZ/UsSxEgyYVxu0UIJrOs6LMVKF8PltcWqBL6Q6HH3q9oXt2HYatXNrVvUWG5ASzrNRLOPfAs55xlLvB1KVh+PJ2a/OOcZbiOZA66nwksw7MMQaJrd4FneUvOchB8dspRCOuIoS99DsWnAstrNDIDdAks66FGmN8lYDmAzuQhhRCOuQy8PSPPcgcUCDzOHFtLXqSRok2W7RDWUEBkwAih47ygSrHaCJZnygIxMigkAMsouBL0Qzerwouz5Z9noIx141DLWUh24SnW6cEjoTnJg+IxvqaryuqlxE30Fu8ePCMLnwq0DT9L4ZHVKyplvwMgA6/wCGxdC5ZHS7gkfDueVjzA6N1ylvln7ZnxXCrwVdH1pdteya3RuDIIxHXXgmVeqxHvzOuyCSyPFgFnylMq8txzRM3WMa2teQWWO2UKvASV/XNvWv9exzMAy3ktZ+vGxrDkGRruYzGxNbAcZw0GP5IBqqxLpwO0eRpUZAaQYqNaPJdrDSSgncEyxhq83N1ukGEjZb/iIx0PGVjrmc9XRv/heQXI9v/18SjmRYYWPFPBsvzBBcGUAIJQqGZPeiuNPWgkeZZhwKjAsjwNIGyJP2b6Dl3YnUIVWNYpUJ/ouibFes5y3tf+LPRh2A4/0KXVpkT5upqbzLHOvgC61B5+rZWwPQIOxga5p/Isa19l9SZPwDU8z1IdW8HySVtOAfiqN/l8UsClYFnTVuV+KXjqnmQCyz6F2CcAvsnLjGn2/YMruT4Di05n5uAsDF1EFPy86fe3C5a3yFVbLwvDhkGS55bXYJOevwCW32vH9vLxk/Yj7+/bX/jjf6j96FdaOzw8tVcH67sN/KS/wbN8CVj+pAlY/sX22w/79vGZwPL+oKHYJViWvlU43M8ElishN2KCW8DyxMilit3kWdaq3VIMSw/P9Dk8k1XrqAhxkXZRMl8Hy1zgy6wnfYGvSzzLcq1Uw358OrXj6alVfZa3gmVen1BUWGm/0LO8SehLiOwNSONtgeWLPNcEljtazN7CgafH+P7ELLKVGnNWPkn9LEfCslNOCi8iKyvKlKaKE12lY80FSsKqY37ZO5iFPuew0WA7MOZrhAq1HHnAOhFoBucOnuW4hgEwGzo8bBL7qe8urs15aZ3XIAmgG8h3ecuSQl1dXAvA6coK6HafXQGW8ztH+apbwHLXZ3lF2K/Nf2kxR2MxXWMOliGw186URWINtPXBzWvCnW/rjGQr61PKN+bfCSiZIPPen/7S/IwsX28Fy2qcKIDibKlyP/M0Pr5+qwIWfLDwLDOP5POB8VZ7FtcVXsQs+0Zg2Z1NdYQK792IlmQuC2eYQSU6C/BcAZZjvAVgZpAbz8N+oGYFUmeYr3cM2/4Ar4DCC/1pCVAtgWXVpS4AyzmUvzxrA7BsEyBvNVLuwEMyWDbmoj+bOUQ64yPPcr9eATHX2FVxzLwWD4UWM+97TrDMz2WwZvtnC/XsYFlLkJvOLoA35ywbWLaWUQCvHVjW4nMnba86eZbVlG+h3QDLDujF66zAGbn8Pq9JrULhLwrRJmNzxcsqoIi1ZP6xFSxnY8XbylmuwH95/igNL2oaraRqrBE+5JjycymaCyfH430DWP7al3btf/7vf/LNgOWf/eYvtu887NtH7FneH9puf+c5y8mzzGBZvTXmWTYIvf0H1oZKEayeUikAS2+zTe3DsJfAMlpH4T2Rw+KVreVdmqzu4dVaR41aVVgPZQ/V9rD1CUBLLjgAtZX61xBtCcGWUOwLwDLCsK2Im/URlHzOUTVsCIdYqwFYVgGyEsY5XO9nBssjg8jw/VwcZMGz/GxgOStAed1IeVWaQKVlmsBzg2X02VwEyma6VLCsoYlV6G4Cy8qYfNxVODamFOeY5pjBcgWUdX38iwCsHN6Jd3s1fgbG4WnG+uZ9ocgKeBXyeVCQdIGxYjuHw8AnGL6Ur7l29ipFPT5bActLYC0U54EmuKTkqmLkBRF1tqCvlZBwXsNLQdJo/UdgGQrJ4r5dYq0aPCgDUqzN7HxsMCZAjsSrCrDcGTtQZd2vY/5Z7X1ek62eZX5nBZbXDKY8ltG4tp4v8M8lowUrV6P9WALLS+eG9+hWsIx815HBbg0sy/fg/zpPB992JtPBJv7O+w7gC9rgsQTfT4ZTVuxHgBnP4zBsfMbzwv15/yvP8iVgWWkANV1IHsQzMlhmw+vIYJ4HyVFV/l23NlRPokp3sWuvB8s2LZNjuSJ60D3mUvKfdc8yplyDOY9VfkawvLs7TNWwCSxnz7KCZwfLaCGFkGvxKAuINs+i5C+b51l0H3mOIZtdO8i7HDjL/KzfMqpdo6AxwrGn/GU7M5YDDUMBn6NKzuVzpn/7obXts/M6kouj9f88wPJojCwLVT9w3a2TWQtYYyjjC8+yLt3jfYRh//Crc/uLf+Kn2tc/MM/ye3cwikg1bD8i1jpKfb5mfPQG2ihYIKHAQjT3Dw9t9/Jl++7jqX0qnmUp8PWwbx+e7row7N3hhYNlB3cUhq0V5TS/Qzytitq+sGAZ/e+k9YLqTM5UAgh7DzuZI/KLJx5KlbM9xEfDDggsL+UsXwqWZdURhn1+8nLoBJaRs2wbQgUqVjzLEKcjZWdJIdFXPXMY9jsLlrNXGRbndPBDSXMwIcaMXG1VmaTfv6qr64HumWinuMLaT4W5uLpohDe58iQFvvT+yiuO6qb8HSx4pHfNFDtfG6YhfYcoIzJ/sszn/O0OLJPCPwu1BhdNBXm4N2YHMNgjwEYiOg+az57AZqUkr52BRSV/wbu0BSxWQCwL4iXP+LsKlrfMfXFdSTEVKSWZc9XP6ntWD+CWUdTXZF6WlZ0OCPkjunsGhrklsAwFeQa6B8rYNWC5U8KhhGwIzxitx6UrDFYUYJe83bI2mDuUU3zGla9jfVxWVvYifj4rsfF8DDy1xouPN3iWnwss8/iCrhKAyoWoYsu8lWA3R9oU9ibzPXo9tyAcKPuZh/G+iMY08i5fEoatYyRjuf7psmIvgx6AZby7MwBx7vJCy7/QtZIsVXojowUM0xksT+d4w+EZHBJ0bXmbYJnpRFEIAcbn8CwLWEY1bPbM52rYL+7uFATL5QKWkR6KitgVWJY1F5CNHOu5Z7kCy5YjC7UJwHYrWMZ6Yb9zr+6tBb7eFbC8JFMrsMxFFjvdFXrjBvDc8ZCUs/zy9NDee/qs/a6Xp/YX/8RPt298tbW7x5OCZXHoWusoB8uPp0fvFRX9osw64lanJ+mzfLdv96/v2/7ly/bx8dxeH/btb3zzn7X/8tm5faieZStEpTnLuzutoKvFl6mvsIFw07NFSTWwbB5cFvz8u0yyqkh5iQKahWy+t1YobVwQbCPPskxGwHIU8XKmZIDZK2XDa4zUx/AiW2GikWd5K1i+P550rSUMey1nWV848CxXQDkEPhVEmYG33AcXAIksQz2DnNZV37kQxramCMFLwAoQ7+8mOkHeonLqJHi8j3P2LDNYDWXKAW48I8swIyibEn2XmQfeBQt27EGhXG3V1SvLHISyPgO5Zwx42evuXmVVVDysaWgdTO1L9D3ZAzxphF0Yfqd0EkgdGWUQhh0KONGTnmsmIFJiurXNhgzaH73fjVnT3vUGiOtVlTXq3vb9KqDb9pjZVfns1MJ23nYkP4hBQxZ2duQiaVNvvXQ+a9evfX/SWOr5Lq7dp+NeyFnGOqw9J1/H8iqDVgCF0Rp352AjWNY1pwfinR0AsI2Z7U2lyFfkNlNyiA8OAhNKqp3x8wHQ3Erytey3uzudxB/InslufRL5zED3fMNMDAyqafPlSzIMoKriQTz+eB55CRkUz852MnIGgMPnTjTY/0jPYTriSVANjPyukD1YYwLNo3nhGap3UXg3v7IzmNrBsDVPhb+kQFP8YD+Qr+w6gXnwzICLHy2a6sVb49wR4DYFUFRrj90jeaRPqYwhUPwrQwUbtLcS+Mp1S2kwxt9mhN2djcl3uv0U9/u/HSxDj2BaxGc6ykHOcugrcsl+r8B4d5biTYf23osXCpYl9Nq8xWfNU9ZQ7L05CXdSwOt89pxndxYIlhEvMrzMZRi2rY6so4BqtM3N1bT1vYja8OWu8JB8FkDZr5P3h270OXiWL5FtLLuW+O5W3nfJEVgCy1Lg6/D6Q81ZFrAsBb7eO5/be3c479TL+uhgWQJy5fDvNXm9NbGoiVdZPheaeLh/aO1OvMi79ulu13725/9F+/ZHD+3j88sCLO8dLE8hx0Is8CyHEuChyaNFF2/r2wTL06JuA8uKPbXIF8KobQuFCQkmNZBNraMIgEMISoGISGZPYdhiT6iqYbNnuQLLj09PTf5pOy+PFUXrKIBl9dqdEAQPENd7lRksh6CBggvh5oCSlWJcyyFUM0UZjPiZwHI2ioQAWztVBO59s6Y7CrCcwX0XYjwAxCF00lw5fGY2TL828jY8165jJiMQWsy5BDsAslzxFNZ+NYX6g9zKJYIHTC88Btm+QIKeFaG57cCz+kcK7wpYVh7CHmtqCcNAmZWjHMnQ5WRB0aG168ByUnBCoK3R1xv+fqvAunYY+VzP3pfy3fJ7LgHL18xl7Z6170dgWeaxdO9zg2W8L/Oxqn1GtZcMqrYpunWf5SWwnNdkK1jm+7qxQTlcIE4AT1ySweNaCPfo0Zmuq+v43dkj7YJe/xtBhU7+MQMEcHuDYDnTU8i2pFTrsKhQF/M1BtTZWIL7kJ6Tz8oM6BZh3AyAsP4zMJ02plO6kdJWbMAMLDP/hmwxFOxvmPooIzcZ/F8rE2hh1H5W0NtibQuwHJFdaR6lEWQJLLsHf42fXcLnV8FyknnzIl/bw7CZB0xzMBmOaattIh8oB6LXgmXQreylYAlrDdXa3W7fXr00sCwAugTLOjDDQ/BM21gHYPkweZAV2LpjbBEsezXtoP8UjcDnQp9JVTIqr+uIPkr9z1tHBdlt8NIyfW2lRZzZygiwRK9LhsJL6HwLWJZq2P/Tf/dH2o9+ZXc9WJZ2UMoDTk/tabdTYPzxedf+3i/86/Zrv/lx+6S9WgTLZpwzq43q3ACWzljWPMtZWNr5rWyO9fJl5WPG8DzngJ+rfZbVE+wg2I1sSwW+9FoAYy3qZd5lPNeel7yq0hebqr4hDBvtpMRYkXOW5RnSOopzlo+Sx3y2Sti5GraOgfosC1jWzzSJugfLATIwbsr3rKzqyP1E9WJmiPIsNXYUFq8wlsgNbxAsb6IVZhCFZ9l4oy9IGqvSEqzmfO+gwBTPleX7TNFIwA/yY1YhdklTc2UfAnEElrXaNffadWAc1lqAXxJauXomnzwo0LpsycvcnVCy8GddBwA3FFq/MYdh4x36NTzAwW/8JtoLgGXwlCFY9r3UNVspbLedE13C3i+7dqvQqp46U07yRcag9dNa4C6PlQUVC0vdu+RZvmYeupcLQ1h7pqagLCCuxfvRWWDw/rV3L/ljWG6NDA7lfubqzcX+4T5Me9GzTC8ZAZlRkSUeX7f35FleYmG8fkOZv1F+bHrWxmPHfEnWsFs/eoaCZfAuT5+B7JPPzXCwXABqUddxg+a1PCjOjg+S9xfPBEipqiEjzBV8vtvjrHgv5DyPeAufbfBs+T/0sA1h2J0OkOW4yD4oSHqhFxzlfVE5pUJwCsf2cH0YsjoDEBf6GhiDqj2d8TFZL5zdAjBiXhWPmRmUBiDoIrBchItf6lmey4+pGjbmPwLLeozcuw4dA7QZugoqYXM1bCMuL9BlnmWA5Zcv7sKzjOLDEoatPZcFIOu6G24RsGzeZD25tWf5GcCy9We2A8n7qHT/joPlatw42xWdLsnHSzDeGtuuwLKu7+N9kzDsu/uPtHXUX/jjP9m+/sF+DJafzlJD2TzI7FmOFkO7fdNQ7H1rj+dze33et+8eW/v5f/mr7V9/+7cULMtnJ1EcPAxbRISFYU92O4BlK+xlQsIWpFYZOkCVVuOShbwaLHufZeehs3BxHR+1jroELPNBGHmWEYYNsCxLBT6cwTKHYctuonWUeJbN0HHWnGUtCcBgOdojGFfHWikIpnYJsd6FYpIVre7AkOU8KysZEK0RfPW9irDUgzPTxhqtiLdUx1LQGFdFLkPwihCwrogIKYWhHBVhj7O5FX1FY3yXhB7upc+57W0JdACMHRDraUSuBLWM0vvdqwygnBkd6D8DaVa6QsBDgVzK10ueZXnfqEBLBSyQg6YWZc5FZAOWWa9sNPAK4HcaI/aHaQlGoFA4riHgZ7xnDZgNX1UZe9LFmXb4XWvz7wRVMQhd01xJ/ZJ1WbGGr63LGljmszM/p15NdrBeW6YxAsxZbuFZeT4VCBzJztlaeEFBHmd37wBoZ6XoYrCcz9sF69cpkM7XlrzLuH4EltfkQ7WH8UyXP5kXANhhLbv2ilUNhAW0OwJWxtS3UNj4mngtDKIcTcHniiKPunWE/EOXBHpVNpp25yj1ac5nrKPTwlCH77fkLEPmBI8f8SBVSA0sQzcJQ7n3WYWoyPvLRb/CIM4KW35nCMXpi5gzAyXal/Dsc8TXBdtf8cHbwbIR4VZjTaWDdGHwRBcxNd5/RDEl48EiWJbwTG39ZPnGKOz1Yn9w4PykodcCgrXgl9ZlsVnJ5wDLKO51K1jWZ/uc9FnuWY7PBmAZIdjP7VneK/PsdcStZKU62UD+ZqA/um7L/VvHM7puCSy/eLpvLx4+bl//RtL5AAAAIABJREFUyl3783/sD7Wvf3Bo7++a9lm2queUs1yDZVNMhc5EST4eT+3li317OJ3Vi/ydh3P7p//mP7R/+e/+U/ukvXSwvO/Asng70aNVF9VzAhQsq8CYh7UMhTYz4Qu8yswoR6C5EvTqWU5gmSUThGAGy2A+MrslzzKP6xaw/HQ6t0cJ1facZW4dJR5rAcsSCl6CZRRPcseRGTDo0Gg1Zv8bHvOU7zNXHr0Vibc+0pwdvygYZfKuX6OshOK4ASyvHbRCbtktGawVUQFLh5PzfRjkVaCcn5PDx5iZxFqSdGKgPxNaDpZnygd7fKsQbABmWV/pKwglqsib4ncOc5Npgp1HvQDLbJhhpVTFciGVh0BZD5mB4GhCnyMDuI8kwHLFXy4xUKwR3DN/X4GBi16xEEbNQqZUdC6M8qnGBU9CR+fcYmhtMm8BLCvtVe8hz/IaKF+bxuh7DsPO4zBdejpRIxlXjd/4vRmShnJ3Q1SByrwNoC0D7M44dUWu+iQDtqrq/QpPa7WwMwtTC76b0pCw1tlggSUCEMP3a0u36XxftwRTNf8CLHdGzg1gebaKoCviLwwIR+c+9hWgEQYRAk2XgmXoWywr8R64a8RoZsVnfeaUv6zXehi2Ks8RFeBOhq6oF3k1+HN/4Sw6bODVDzlYAMTuvK4REMvefNZTZA/zia16me3F+iBq+WH1foI32ADmjwMoS2uhU2OjfuVZdrAsnmEByi+8CvZh517m81OXoyye5RFYVs/yofcsS6g1QKN8Z2DY+GoVho0tkHsqsKyf5/X0d2gvZ9rP5wjD/rzBcj7vcbauFZjFfUtg+e74ur06fqpg+c/90T/QvvHVu/ZlqYTu6cjGJK3y+A5g+cm3wXKWyQOpnuVTe/Fi3x5P5/bpadd+++HcvvUr327//Nd+o318ftHu26GdzvvW9neSmdyE7QhYRpgOwLLFNlvDYcNmvUWD/5bfs6JwzfoNQbKHTdftX4wBTO8XT6u9vXte8iwDLCNnmefIYdj8nK1h2KbbWOsoeJZHYJlzlrUNlXiY0RNUt2ASCuqZpWrenaeYWxf5XkHYj/YCCpyuXQLLlXd2K1Ou3rfFs7xGMyVYdpDF3uAqHHeoyCAUsshR7gRdBmYb9M4MNrMCwEpOLgCmFvEcGk3AOCrwkccZBTIQAtUp54VnfU1v2wKWdV1p7SojQSg7RJds8AllHDyGi9TZAZzC3Hy//YCXJHNtbuQa/d36fUWDM2Cy9JINvZZZicq/q9K/riutTjMrU5v5wq1gWYs4rFHtKAR9kgurE7zyghnoSvNdBLsL7xzxrlj3zJtW1nlteiVYhnK8dvPgezuT5gG45GeirToygJ+1eu5hZCvOgKZ5UPcCBsxdS7pLBk/XmudzC1SpX9DJBwcpHXBxoMoFIPn8K9sEVsr0UYBl3GtA2UCRvo+E8MxolqOiyIttHUSm/s1L+5b1wO5aFQcIwQ5Fb/Iyx8U+WeBpTzOLMxoh2GLYJdDs9w8jo2AQIMMCR4Tx+s+MY3TPEs9cNHZOHo0yBHiJPLcaCcv3i45PxgKmi+6dDpbLdVgDywI03bMsgDmD5bt2CrCs3mUBywrgLQxb6jVpDScFylMYtuhF8jxzApqH9bnAsuIlYmk459a2avp5DrAsMcUM4C9hRTAS8D0VDVbXXfKeW68FWDZeQ1Gkx4d2ePxMwfI3PnjR/sxP/f72Yz/won1F6lQ/PXnrsA4sS3C1VHW2jWCwLEBrtz8oQDscdu3hdGr3bd+++9Dat37519sv/eq328ftpYJlAckIw7Yc2ikM26q2WZgLC4ncQy8v+maFaWE1mUnOgLPz6bmonQp82aPz3/apMkmVV5bbPALLpsT3RcMwZAHLVYGvXA37ZrAcLaOWwbLSAIWtAnQAlOU9qZQJuZ/BMh/+aj+uPQzPApZJKVQw6cqPMSiijJS7OlsHWL7JC78E+J6DtnWMuR0SBLMD45gBKSfxWQGUdQ1UOngLCzOTTh4ssvCjGvUlqmqnU0rO/MiztQEszxQgGCloD9m4w4aFANY5vHsQubKqNF9LxDfel0FPVl7WFCgoK2vDyEos878NjoW1x4d1fk3w5gdJx4Wl968qc2oFXafgStlTg+r6rYtzX6OrTON5Pl9osHwrAH8LYHlp8yyCcSKAGSkALBOPgQFW9/VG4rkZLBPQDLpi8IXJU3Ep9cSS11c1oBydMmnf9oTkXWZQNPOipWfhffpOimyCvjUy1M08uGRUzXuKPVGAq9eZPgf5Ol3PXtSdtjbUqWbjuMjkBJZzxBj4J/MVGLM73qrqp7Up1O/T4LcaKi8FyxjDGuNe5a+kj1SyaQaWE73o7ReAZTXuSzSc12LRyDKpRr2TMGvpn+yVrnf79vLu0O5253bnXl5tG+WVsYUGtHK25ywzWNZ0Vc9h1vTSNwCWuzpAikAsZ5l/3gWwvEYftn3jcO0t9996TQbLEWl4fGj7h0/bl06vFSz/qZ/8ve3Hf/Bl++BO8pmPTgsdWH4QclJvsPBugb3wLAtIFkKzcOyz5iw/tH378LG1X/g3326/+Mv/oX28E7BsHmV4ljNYVquLtox66sJbMQksBit+ygy9wNQti7UGlhXgUt6eHWjzGEyK5u1gGZ7lzIQqsMwFvlANewkso8AXwrBLz3IGy/JgF+I4g53iHcXNhPGjSFtdXI0PNg4HetjC0zwTFtFC6/rdfW6wHCMhz3J8lgpITdeaaz4YAq0b92cMvcOlXQYxI/C9qKzJlwVYVgUDNO3CBhEULDTVUis529Q6Ct5lRIV0+aSFt2AtZ7VSTHhNl8ByMDkI3KQp8NmulFDQR7dXegANX3HkysgYlPftemp9M3feApaFbsMztEhoJqQrxehZjD5kgOFhbHm2GnYWflaVuXcYLMN4J+vAa8Fz4vOTgXWWr9XaDo0rbDQiJe0SY4y+z0O5A2ANjFHXnI5rPcuTDF73LC+OS/gIQBhdOBldqTiep5HASBfGuhuMLc8BlrNcyGGwDFY5UhDTVYNpgONuEabP5eOiwBdkZnjc3WwF2eWsuuvAoHQEsI61TyxgLV1nKJPUM2zGszhvlHrm/Rs0jzH2T2UwCsF4+pYD5R2lsbFhpJNbxPvijFCkXzYWYE0wh61gGfybz6+pORSakEDNFv67yl8hu6vWc+RZdgFjV1c8nY32/KzkWV4Cy8IrxbOsraEkDFvA8YVg2WjzdrAs05SWvOjZnI0mbxMsYwwjGT/igWt7zyB17dpr+P/We7aA5R/76sv2J//w7+nAshhLzHbmYdins4FlCcMWZgDPshT4Ms+y5Szfac7yScHyR0fxLP9HBcsfNQnDvmtPYiKiMGzxLEuF5ql0vodLOejYchAnoTZeljVmwe/JSkfkGM/0rRx2PQnV/DzttSxGgEiRNA+zsFwBvZiDhXFPedoYS85ZVi+/5hrLP2sdZTLBjBlVGHYGyyjwJWHanLMcfZbleWDkbp3nFQZwwNhD+ORKqywbZybPs1peocx1FmQGlJv8OvX+Z7C8laaYrsp70PqVX4uCZySou2rKybOst7KwhNAYAL6tB5+vC8t39m7AE+x9zoXBs0cAFmr93K3WaAES16UCX51BwKuIdkB5hFnSfPkyFGcLwc/W/8KzrIYBUty5rVac7VSJXISiH8I4i2y4YaVoid+seQCv2b/nuCeD5Szwls6Ebo1GF6yMZAEsge/NenJeOLnS87ECrOSekWd8STgzCEX/y6Xh8rP6574dz/IIKNv29ZuXZVw1r27+xf18Xrr7r1CmcX8AyAvpYnFfNniWR++1Nb0RLBOPX6Mf8OoASgBY7xBYhlxQAI2zx4YsjkTyCatnuTCiUmynXWlW82mZmKcg3NuYV8+P0vtjjBfSEZ+LbMyAodUMz+ZZVsDsNS2M95t+7BOZ3u6e6Ki+6jShQFk1a9P5AJxH5zPzP62HA2cRzp3Lan1GBrqj9Ui8u5Of8KRzjRJ4cTlKaxABYs/aRsAj/m5qsdMFG10SreiekVEfhpZIJZA5SAg14qapIjbejZxlDZxrO/UsS9LoCxT48krYsMdkz7LUb5FQbcs1NgClr3UdQ/4T7zTyTMWLDaBm+N/Cu8NIpLWjTKfhrjH6PS0rjGIchg0nVBR+8/0fyb1Khlme/jgM+zkAbsyVznFlLBqT71w5ueT+/FzbM4t83T09qmf5vafPtoVhbwHLj0fLWe7B8m+0X/qVX28fas7ynVfDnnKW18Cyks6KMrT2vT5jRdHjhc3vFGXf+WC3prAmTNcbk8zPMvIXQLsOlhGGjWdeApYh1N8GWA7lG8KQ2hiFUCkoewYmZG3fEliGor6FXjD0ai9jWgtg2Xi70cK7ApbDq4oJQPhp2Nbk+cZZCUEjc/ECXhFqHd5GD/tCShmFwClIyYaTtwSWu/VHqBzykX1MTKcMyCVXv/uO6HiRHtwrdKF+9lYur8Ay1miNx5ZgWYRa5ssFWL7krG1ZiEvBMq7/vMBygK1VS8Py7NeMMFm5zgrM5wWWn3v/t9DITPH5goFlkxnEg7gmyBUL8NyeZdCWApARWGZw4yloW8AOVfrUmZbKO+VIx3IQEI97BuBtaQnXwLLySgmrrsCyK5qLYJnD6h0oh+zRsOwpXLs6OzOwrLZ2ATIewkrRa+LNfzawrJsxAdbQDd4WWGYQxfoLb+alYdgOnBE5dQlYRhi2DGsElndayMsALYNlyVkWIG0gtGnIN4Nlm+pUEMwKLdPfFLL8tsDyqMDXLUA5jFE8nyvB8hVscfEWBsv707Ht7j+5FCxLzjLCsFHJTTym7ll+OrW7u317fDq1x517ln/1N9ov/vKvtw9PDJYtb1naSBlY5jCkybPMgPGaxWBmcwtYNgfrvELGJWBZvche/QsMDJ5l9erCW0aROmDc8v+aZ1lbcnkqDTzFUuBLLCMo8PWcnuXvB7C8qugRWI5raS+VkXABumQl53sgi0Dno1yqa86BAj8Kw9b3ojiXh2KHgdIt9srIiIkhPxmf435YcjuBwy0bUnSAaUDFLJ7Zs5zB8p4Kd+FcARDnnMJc4bxa80XaGFTvvkWwXLPvfM8ILG957gwssxK6EIY7W6PK6HmFQhuKIQ1+tB/PBZa1XcyKwTUr9tOY4G3astr1NcwPRnPNe9wpI5xDSgYsKGnVW8PY51VWK3oaGUwCUD1jOPW1q3dLGLbpIHO70KVjGRVt6nV9JzAY88i4V+Wybh3DmwLL8n7UozC+PuXLcoi0qf4EtvggVXnKmBjVwOh4J90feh15FFl2bV0jXDcEy55vqoZvNb66V1nr61hkoMl7zVmqoxGQY5crabtsDqBcteP0AW4Fy7rmqLVT6K7duiTGlvnrqHUU8wekUYz4yNZ9GBlDxdjJRhDQU8dnElhm/SVXw97qWUYYdvYsZ7AMR7WunXuW3xRYlrWMFlHJs4ycZYgqXrPK8JT3BXvKNCCg/rnBcpYPeF+lIy3JKD63cQa3Elu6juWl9ar2tNKnx+cByzj/QiAahk1g+eOn1n7hVwQs/4f20Zn6LGsYtvRc3itY5tIpaB1lwiV7leehHCPrW/68Y+rFYgZY5RBPv44Cbro7GSxDqAIJ5Oc9N1iG9xhh2ADLArwBlp8EKAtgPjdtHfVcYJmBcgeaSbiP6DVbwlQ4vQXPMufs5r2pFJZVoOwaAAKungMsQ5/Q/xOpbxrPEpMovIAqTLjKccoXC4ZJodbKzMirzKC5awGXwrQiFNoFsyo5PKYrwTIroYFlUkEcebeAZfYWZ0MFCtR1UREDRX/LXoz27/MCzFsEzoh8OrA8Qoxk8CyfsxYq7RU8N63tQiGQkVGg8yyzcXYNAauhCRKqD++vFI16DZ8PLC+tTwWWTS71/eEr/rdEl1GtmUEK9vMSY8mVSsyttz0nWOZ12kKrOnYyni3dE88msKy3SyjgDfLgjYLlDMTobIZCjKij5JnElABuUfW6+5zCUUEH8VzTjqO11aga9xb6AX/M+6N/u7dX30X5yhZG62AZ85a8RYDl3PaUC9Loc1wGSs0flvlFPZM8d15bhGEDHHIF8Q7ozhlWuTRbwXIAFbRWXOClFVAb6e4Z9KiOmHQT6C4dWNoAlgWnWAnrvUXLZd1GPb3eW9lDp0c5y1UYNoNl8R5j3vAs6/dSOTt5ljGPKdJ97FmWa7eAZTY88JnK68sgkelsArQ1WL5Wl8n34exluoPsykS6xkN53h19rDACBvAZLHMY9p/+I79Pq2FLga92LKphn873UQ3bCnyhGrLX5kDOsoPl4948ywGWpRr2WXKWWztfAJb7BZuD5bXFCMXghjBsgOUuRwe6PrmsTW+wF10KlnFPLvCljKLwLAMsoxp2BsuSzyxgWcH0M4LlNaCcQ1tH9IntyGBZD4xvswkqm/9459dFob4rhdZuVnSWHp88ywBundK6NP5QOHvgOCNVCNX1qQ6vyGBpBpSNA0clzRlQ9u+54iTyl/UzCCEfgfwNJowibkrjaYSjfeA1WMpZXgPLOD8VWM73dt4fAgEVuLhoK2j/rhUwF73vmS/eBJbX3rkRLPNjtgrFtVfr8Z8Yjl1O4V5r94/A8va9fH6wfMnaVGA5378FLNuy9fItDF4pBL97/pohZW0Dbvz+OcDyKGF/to4rgmp131x3kEgg7jYh/Iv1ivz70hI9F1iuzsws4i4ZslQGcNcnCpeGPGDgx0A4aJK7LDAN4hzDg8oFKK+gmQo0dGA5BFjhWXZPlHS/Rb5y2GxB/1Nf0QDK8CZzKDZkVpxbrsvBYarO09QQnT4PAwTWYXI1rq7M1WC54KtM71tAzOiaDJarAnPgTxxtgLmg6JxUhtZnJbAs32s3nnPTPst3kqcsecdtp2HW0jpK/rZ/Vg27Asuohi0wAGDZQnrln+lEI7Cs30W+MsSUXc9h2KaKTSHe2FBNtfF+7pzbzHpXtb5LYNm+s5xlLvDFsmCVoNIFFVhGxe7qu4t4XWGs23I/v1dodg0s//gPWuuoi8GynGWZLHuWGSxLzvJH7WV7fdprga/TThpUWc/lJc8yF9aQDauKBCwpsp1gWqmGmp/D924By3a9+RmrMY08y1I4KRf4moz2U3j2WuuoCixLGLaMBWBZwuOlmJpkTj9KEbbjsUlF7EsKfMW6sPKbClQpk19RGpbAsh5E91JDcFx6ILvrfTylZ3HjgyslB3PUXff5or2XHD4wLPR5LF/FHhp/RmnXubF9SAeWyRqvYyKLf1cIggqAhR1I7qXPw5vsOc1ZwVH6c88u5s+kcSlY7s4l5cljGvo96JFyxrVwHEWNsEEme6QrOllScldJCN6JUQ7eOxCqujSHCiyPhNoijecvE8AajaE8ewve5eo5nydYNtHQ975cpZmsYCSwtAq6kheY+W1WHtZAPzzLrCDN5EAyPoy+v3Tez3H9WwPLG3oZz4wIBDCCFaOrBBkmUPgp790WvnQrWBbdhVsSMb2sgWUdb/Iom8yZCnRlDzN3aGCwkxV9k0lzz3J4WJ+BeNRMLw8UmeJgJKIfVaSYQwIRZtRQOgqu6h6pUJl6M0e0AeUtswwTY0m0miJ9Ktae1o/Bsk4Zum4BrLcsyRaw3PECeJaJlmdGNZJ9GZjwmNbAMmhn5ln2h8A4g+sy/XAVbDHoq1ygEH7RE7TA193BinQ5WJYw7DsCy5anbCRhwFkAVt9n2b43zpvBsn1sET+Ss4z15AJf+OwSsKy9nAlMY21HnuVqn+K9ER04B8trMmOJzpi+oN8/B1jOtLNEZ3l8eT44z6o3lwW+7p4fLH/rV1EN+zqwDPB5DVjmBbk1ZxlgoQfClqMyCaznAcvTnK8Hy8ejgGDvzdx27eHpvBiGrfq8VMXWxteajDQJiQCvzuxNYtvyMhAgj/q7ApZhnYXl9lrwnZWSHE6ewTIsf7JEAZZVYKZj+rbAskviTtjGcFwRYABChbpUmECSJ7CMPoUqpBgMwktdgGUTE9NPCYboe/YsXwKWQ1B4GCMDBhhjtnyme3htbANHDwwUBjtGt8ROLImm2797FrC8MURvNFpdH6wR5cRvmZ3Q5pMqvbTGC55lNixN7w2T6cX9II1FliawGP6a8pFzVodGpmJe4IFMZ3x/ZfjolKglzzDtCZSseM8gRHvLnj3nNW8SLHfRKBsGPTMi4B7sGxmKY1+4LREZ/LbyjVvAcozXKyyDz2PY14LloC8/Fll2TMsyRTtFmLXzUXZiMOB5LrAcqUIElg2MmGdZsfP5FO2hJjzs1dO9jgwh6YkHwfgNQ37qzgCjL/hPGObBR5fAcmH8XtN/mXQvAcsdXyZaHoHlNSPrCCzP+izT/PW1lWGg0meov/IWsCw5y9pCisGytJISMA2wLB7pK8Cy5QLvvq/A8szg5ZGXS2CZ5fEai63oZ41PVrIXBgdUwz48ftZeHT+latgGlneaQurKMVpHPZ0f1DwmXknh12JxQZiQ9Vm+mzzLp3M77nbWOupXDCx/LJ7ldtceBZBJELd4ljVvORxBvg5T+BGsbxPAuV6h1PZUCz89CO6VV7wVDGcazxwss1c4lHUPI64KfFWe5VvAsrz/+HRqDJbLMGwpwvb01B60CJh5n8WD0IFlBcwGns3b5oUsWLlfAMtLRP62PMsMlpeqYa8dyJnlifVu9OKldmcdWNb9h3EhESHWjxTLmVqtWsH1tK/Mwh+q84DHYtoEt9BTU/gMll0A6/0oDgahnFpOce6YnpUEVnU8tAwzQ0RaojBMpDXQPaPe3sEUSfFgZSM8xvAA+fOq8OtcEG2WCLAA/rrhfw+C5Uq4DMF+AlNZKVsTfsxDR2BZFfiF81GCZVewRnOZgcWofju19NgydhvXehj2VrAMGr8ELDPvyHLOlqHnOKWxYETvyYBR7hcps1vW7LmvmcDy9iczTWEPq7vfBFjGHsNLVNVTqPbRVbZ6khu83tWNeI+m2RT7mAt8lfTkHjYGsXG+aNAdyHUwBOCmIrB4TlXgqxrn9p2frgywDD0oQl+9tY/zBPXsBp8HULaJBVtSWZmUXRTdpAJfbEyRWi4BRpHyxWDZh6p6JZ9PHGeX9UrLy7a6bnm+EGBZRszRohvAskT3iGcZucpSgEtAOOhOoyfUs7xXz7IAZQFx0jpqf7bcVP3nYBmqEDzL8reEaGsotupPhWdZU6btuzlYRni1coDgyyPPctdmNYVmYw8nPmYaVwaTlVED18XZ0wTcPgx7TV6NzlumLWCpW8Eyj4d/X9ILMMZLwLL0Wbac5QWwfDy7yzFyMKX8+b7tTnKgJcrsrh3lzB6aejFPu1375Km1f/pvfqP9s1/7jfbJ+ZX+/SgH93DnVbX35sGU+3zkxhQDnlrlwXBiXg8YUGBotImLYJlyYiag7MxQ+STG1XuWIfSM9K3Ef/wu66ZznYdhcyg3wnqlGra8x7yUUy9lrXb9JKr8XkGv3AuwrKHfp1N7FC+zfK5Fvk76vRgtJCxb/pbnHZ+O6lnW+T05CNG9mRohaOYEWbbNkuqHkAF0FTLMjM0BIowt8Q6AuLTnWwh+SRgqbVGVat6XrTKkPFC+7fKMCL+eFaWzkS2BiSrvNnvmr1mDjmkQWIZwYAEaFAxrbALLXTVJKqSBvGUoM9iHfFI5jLDcKzYWEB3oKUuGiW4tPFwtGJ/2GO+NOpr/5zTgmzENgXLZuzWnisEKtpTJXaZyhaBig9IgfDh6ZV72irdzdRR0m+f6bqXLa4UrK49Jowvhv/bsAMt2EKfHbAjlnt5/nbIQYLkSXaTgrs4hycAAMQUFVAoJeBDeEwo+FeJjgNgpUXKeKFQwzrjSNZigHY6R8vV2CLV+C6fLXDuOEZ1von/q+17SczZEuCd/wjw7a1dkGnYnc5WtEb8LBSNN9ELW1d2NnGN9P9FL1Wc5+DCDFyWMuaKuNIkc7ZRvrOtEMkj0JPDfANWp6JO+u/rs2k2P+7wHMvZJcjiV7K3AV5xF/d59z6pvELvRG3CIyQkBXYecEvpk0cscLJueJfyHC0a5xx06oVmCw+jt3g09twIQnxssd+c88dQlPjDiTbxFfA3WduZZpr12xhP8J+cs63r6Oigg9rxl8yybGRxgTUCuepIFFKtX+aCe3zvpjdysP/LhbgLDAM9SLVrBs+YzTyHaMZfzSe8FULb1ozBsvd8y3m392CgL4wy+83zlxDf02c6D+3VGXBMBcDqfkA15D7CPOlYvcol9X5JXbGytjl61v1ueu3SM1+TnmnEZY4YMtJPsxTE9DPv983370S8f2p/96Z9oP/YDh/a+GEeiMr45TvW+oyVRSJM5Yw6CioXItCKVXPdCi3ft7qzyshxtrYb9y/+x/dKvfLt92t7Tvx9k3Q/wKgvYNrAMIlGVRMGpMSK1yW9o3bAktLYItDWwrOFGWsFuAowKar8wYFn2RSplS79n+11AtOQuy9ysUFgPls2QMYHhGVguvHpDSzu8kHYyzVvtwv9tgGU9DARkmSauViRSgS99ZmEoGB5UHMa0jpHPRNxhCw0v6gTJCqtMgSbOYJlzksHY0DoqODnnRe3NQoufwAWdBWwlj32D55xD6eNlBJY5FH5ymvueFHnrQQ8px15pRV6AvZT5ydm4kFACfChjnBSdirG/y2A5cg7pDF8KitaE2Yh2h2DZNYqsfI2Es4Zhg/fgogvBcue82RhZsAiWoRUV3t08j1EYdkWS14Blfh8rDgyqoTzFOf8dsDzxvBH/QvRKKvwZtFjRURGNAcek0hMbFpNx0J57sV1vUXREga5UaKuUSckAlM99pyhTayN4jZVnwrjMYJnk1xJYhlwL/rQ4s61fpsgVRNjpVogCiKhFq4Q98UbH07pfBViWc++9lSFzWCZ1YDm1b2OvIowlqjO7QcPktKGuNw6Wma8mntrpWQmg2W1zK2IJljE34t251gr40xJYVt3G+zyZh9nawgK8GtjdN6mAfdiJF/nQXihYNiB9rWyyAAAgAElEQVQ7Asschm2e5smzbCD23HmbO7CsURsOtt0gMgUQGKju1bcxWMYaMPhEmzMAaebjIznOe/AcYLniA7z//P01usLaPUv6c353nMUFsPyNrx7al6WqudTjUSGcwLIu+llaEc3B8knqxQmyvhPvpYHljx5b+6V/+5/bP/n//l37bP+l9ul53+7buQPLUuFrd54sKgDL2mjdc0NMaR1rqj2A3coA++uuAcvCGK1zgFl97dz3jDWe+zl7lo/nc5N/orfLPglYfng0sBy5zW8SLBdeh3cFLEOuLFFOedgILMfB3wiWYbXSdxNYZu8mW+jWwPKq5Sz1KdS5FgoIlBa1tBYeZBPCHopNv18LlhkMVQyvE7ap/ZOOJYHlrEzCgAFlMyuacb17f7rxAF+50rG2B5l+AJY1DL1QFPh63uuKDivH5KQ39LyxGqezpu7RvN75nrwXcf9GkFitxTWcOe9nPCMZHyqljJWCa8EyzjUUDn7m1vmYbXDZ0rIm7K8FyyOaVZnpVXSZNnE9K1FVga/gd++IZ3lp/XKqxtZ9y+dzi3wYnalbo+OCf7knGYqv7qMIdf8JKntGwNxFDa0USuXzyWelU94RObQBLOMZuRoylPkqvQiAGWMJ8L3BKFXvsThFPNQ5gK/LbdF0o8BVD5bNmWKc2/yXyZguII3AshYExfXyzBQNZw+aJIEA5qz7cjG1AJPwym/k3QyUTMQiemQhsghe7UFaR0ULwUPSog/B8iTw7Lepz5L9zfoK/S3P0z7N4vGdGiI3CcMWurL5uWd3L9Wv72Zg+SAqTwmWDUBDJTLPtHiWDSzrMMWr3c563fQe+132k3s2y5UMtO0J62A5A76tYDnOVzJaZBrY0RrxXtbnZf7pGlge0cfW50+ksa4LVc/MMjB7liVn+Uun1+FZBliuPcuezCqb7qRlVdfUqrbTKtfn3UEdzo+S2Lxv7cOH1v7Fv/+t9vP/4pfb67svB1h+0rAQq4adwbKGG2fPsoahXLps0/VblNwtYJlzlm1za7CcmYAytM8VLB8VKB+dV8u6AyzfH48KlsF0Tfi6F/BCz7KueMXgfSsAHrAzHIYt75V8D6wdKxdb9m+JOhiYds9yD3cctIWHsMIYl5kUjtAXADN+DIOvYOiwqLJCk8OwNnhay/eM5kDhaRMXnxiLikOqch3MkvORqbVUV3HTr+GcsnwGOk+tj3G2F6Oxp+In3WXZs9xFfrhyoWHYU5P5uJ+KrHBEgAJXp+VQvFJo+CXcyELopnDyRcW+UGhYAVoDhSOa2OoVLw0WoFeODrlkAa5WUseeB+O/RL+FsMc1ynuv9CxjmtY+w6NsNiqdce9U4efCVZsuvxQsx9wHfCSDZTNcUuiZK55IL4GxZLbm3ydgeaKDJbPVAk3mOgqJEpZ4AvhRpgHINf0eeMZDMZX/Fu9cOjND4vRjBo+uvorpagSgk4EQMiUMMYoNHUxS2GmAW3hGNQpqCsMOoGxE3oV4l4WekgdzzTCV10HLeQEMqpw2fm4Q6NTOJ0lym/orT7TS7wH4x6wrg++f6kOQZ9xr2R8Io0/Ik0KmdUZN8OtwU05gd4kRZaAE/ZU9uWxMy8/KYDcb4NaYYPX+WYFNoNMuLcBD01Nu+wSWLSSdvcsGls2YbYDW2ka98PBrAbjiZZZ0UwPLBwrDFp3VcpgxHPU8UwSGPJfBMgNomFDl+sqzPAE4q3qBn3yOsizsgLLPC+/i70b7UF1zC1geAWVjI/288lzWaKX6fok2t8w5+C15lu+OrwMs/5mf+v2NwbJsn9kSEIYNsKxMY7KUC1iWS45mutHAfgHL8ut371v7V9/+bvu5b/2r9vrFV9rr3V27b6d2lDsOEra9a+ejEKH0N7NFy55lWF/E+3zLzxrgGoFlZRSUs4wNtg2Zh2Fj7/l97wJYVg8ycp3PewXO9w/HJmBZWkxhXm8SLOtBoE0M8OwAWxlLKtZTAdCr6IAO5QzAkv4zorKSfggsx5iSZ3n2Lp4/GWxzQak8jmUVbUM15QWwDKCsQ/OwLWXIBJS5aJdpCj5CElpVWPdI0cuMcljADAYNVs5YQU9guVMg3VIvygW3joozzOHvo6Jgka9r813jI5k29Xr55zlnI9odFbjQd8KzvcAC1xTAtXEvKus+6BELXns35rxGw+Xa8L4veOfz/LLAfxawfLUIgp263v3ggwuMbQSW87nJiibLK15/46tTeoDelzYI44owT45OCYNfoDRnH9edk6t4epIlo2c8h2e5L0nYv0l53MCAEnRZGPvXFEWVxU7/7Fnu3uc5q3n/mFSXzv4aX9hydpVOjPHa5SkU2z6a8p1Dmb0ELJPMAY0bMJxAdPVuBlm8R1t5lk8ogqh1XTkMW8CyVDV2g5g4UHDmDFcb/7f3ubENSnhKv4o0I9GH3IHBlKZPkDzmyFGfG4B7sGwyXMfjD9oy78xDZA275xZRgt04KepnK32N7sdaVoXk4FkO/kmeZf2M8neRRjYHywjDtuJa4hlWz7IW+PIw7MNenYJa1Phgn3ng3QJYxlHIYNn2w+S9GeUzWFZwHeqVA+lkqF0DvQyoo3cz7dsSHbwJsMwyjt9dye0tNHqrvMj3M81XYJk9y1bg64WGYR+0orkyogyWxTsCS6AlfR9Uwkr/ZMnpvdNwB4kK2h9a+87rU/vl//Jp+7//8T9v9y8/aPeHF+316ak96qUv20l6LjtY3itli6PZwKlV+DOBboLiak0lmNfSAr9JsCzvzX2W0U7o7RT4mnuWBSxLGPbrx8cFsCzrz+JiAgtKUDnX1iY6BBR5B3GAACjMOjv1w52Eznrf5rXD0x3KCngtAOYhw09VlXUMlQche3dSiJyuS+E9DQUZZ3FhkqtCiS3wJFRi2ghpKrzLVQ5QFwJF4VDVMQ2Fb5AzPlP4aS/Y2JBBRayPhznnnGbO/1Km5D+z8VRFBJHj7MYADInXOZ6z4GkMsEzvr7ZRq3SOcmjJc1/eu8HTGaF0t3h5Byx4i3C7FCiHQg1jg54BG0B+3wgo87W3guUu53CN2cy+XwbLWx53CVgWvQo93pW15Hw/AN0RWCbwJ2srkUcARDNF5/vGs6yW0S1bNeMzqtgMIuMyD8nrG8Aon3HfYwXU1Oc2p/GsDXhVbowe4J7WoeLLZ5WLezmfU9nOYFnONUcuIXR5Qg02Ei486TsSQD1fS2PPAGALzwp5gTxqGPs5zFELfM3BsukuBpYn5XuiH9afXLxPxioxgEhBt8I4q3sNAF5FS5FxNYwK7uzJvLPjsWmteH2iXgf4/wIYroDWpTSW5aDcz2leOTJuBJa5ToiAZa3o7vLcqmJbeLZ6lr2nsgBX8SxLaLSEUwsfFS/zwUOh1bPsnmTJU2bPsvwuYFsiJBnsar9mL/6F9dkClqc9sFZlvH95nUegU66DemY291qGYvtH31/rWV573xcFLO8fPlXP8o+8v2/mWX7Zvrw/S/Kxr++ewLKiYWH7qOgsJ7AHy7uD5C039VoCLP/ad+7bz/78L6pn+fHFq/bZ0zHA8vm8b08Px3aQ8O13CCzPgPOCZ1k4/lRp25QitgiDCD9vsCy+Y9kX2UaEYT8eT+FZxpj1/wjDnnJswCd5bS4Cy0kBC0YO67mGvk4VHjtgkwowrSkAY/nuwqoKTYQH02/O8y2fOQDLM+GQQ0QrYM4hwSppqUK83O+A6dq5x33OOZWJ0TMj1JcLYJCCxlZaKC3obdkJpQGgymcqjAPFXkRIISkLqlxQ1IECY/yNXn1WntWUEwbcouwjF4zDfgDerwDLSwCN9yjAMtqE0JxYIWEFYabIec5VZYjYovRdpuLXFBaeheLrIcjn/Vsh3G5vme6mUJ3ISctKHmhj9Aq5/nsJLLMBqZoz8t46Hpr4hz4j5yzDMQge6OfriwSWK8Wc+cn1/PPNgGUDVZMi3IEUtCRyYBrGInjMfL+61kWU7rEVpGy9LtaODCQsx5neMm+LAl4FWMb5nckkGCcIBON9yi9c1ujOkNwJ/lCA5QpwrNGEODTCi63yxYCs7Z0V+MqeZfuu7xaiKYw5ws3lEkKwAyBzOpFO0J1UOLci/6oaHpgM5Hgylo3AC48r8/MlsMz0i7XNMulS+qrAMnLWdXqxH6n6fvIsQy8RIKw9XwTkImfZ10eqYet3qg5Jz2MDw1ERey/VsHftzkGnhlkHWBav8JSzbGDZ7sWPglUHywK0+zWae5alAjfumehyHSxnGuZzYp7PKV2Qx1bdx2ckrlX6m1fTXjs7a2B5C/2sveM5vmeam4xbUzVs8Sy/9/TZVrB8PgtjEE+yPFgaSSlYVq1e2haJt/jg7YnUyaye5X/72w/tZ/7Rtzqw/HA6t8OLV60Cy1YcWwDd5+dZrsAyqmFjc40Ipj7Lds8XAyxL+LsA5wksc86ytCwQsOFeZQeRbwIss3CNtgeZ8nUcz+BZNik0OQdm3l76jsLFFxm9C7EOH46Kcjh98LXxOwnD3CrNgnDMon4r6AkFg9pDdYqG0LQwevIu83Z0Qow80QDSejaeCSxX9NaNhRR7M/C468bpxZbMDVcIw47Q0WSIyMYYAtxQ4Ezc9JEVeW0qpg2wvKTYZIGyFSxnhTQLnjhf/suNwTkku73qqn+yBJZxE3u2q3VaAv0VmAC43qKIvQtgmcMzKwVlbR5lDYdBxEooSv6i6ORAL14Cywgb1XXzbgngHbxPYQgy7UqfHkClMkg+h1ZzxTM+L7A8ncfeswzaZfnHPIBpWz2JCSyDt3GBJ/Yu52rYa7S19v1syVfAcscXnTZURjhACRpxz/IQLOM9lPLDIKCTNw6eM0+MnGgy1m9R4HkOZkjeW1gvAV5TKazFk8ia0AnBb9Xrb39AekMR73i11NRIBsJctK3zNCtNWM50RGX5/KZiXBIybGPmyJLR3N8EWL6ER2dZmuUBg+UwXJCuoeNfBctz77J6lr1StZCZgWXzLCv4VQC93wyWLWd5CsVHz2V5dg2WUavHAHsGy7aG83oZazoDnxPLqfUI3SJFotJj8vq/Kc9y1lm26BJXiIDVW/i9FVhGzrJ4ljkM+84jDsyWgJxlbTSq3Xz1xZapfI4CX2e58HBQZfnh8axV5qSv8r/97cf2N/7hP7Wc5RSGDbB8J8haLGzvQBg2No+ZB3I25sqm5Sx3QrGqUOgFviTzQxV7V7rV2wwMh4IOLhsZsMvv0g8Z75Gl0n/iJdbcFumT7KxcQfBTe3qaqlzLeyRn+UE/M8+y/C73POo/5Cw7aH56Ms+cdwubeTl9/CPPcj4AJiyWfxYFtoQkXYkUWTBjXBGeax9gA7souzzerBjqcwFyC29lNx94DmgO8fzk8dTPOXTLc72QNz9axSWwodP0TdDrOAzbw7MByCNMya8zXWfqM6n3O1Dmgl55nfk+bosU65I96TQxAEt8VPVIZ/Bp2Rp+cHz9/LDEU7s+zwsh7/BMg+Z17q7oZbrOCsaQwtkYUlzE61MpM7fmLMOYsQSWtyrMoegnhXlNGi0d3y0CMo8vr1P+Pu/NrECMD3jt3EzzMsv6lp8MhmBE3XLv8HwHm7JfYn6J92A+nfItN0TV1/pePa9kgOJxxKy5er6qA8zQJrC8lZZuWY/ZvUvg3KNQ1mTQioTavP/5OSKnb0kjq9ZT5tJVQ+b5o0sDjIXwSi5N8ErjxgzUQNZRoTF9LcJfSf6EXuX3aGiq0xja+RgImowx4S0k40xXWJJoNGQS9JUFoADAXi4RDNXybDKGhxeYoobinWk99fk4LtiPdHbj3fAqs+Edhn7IOX2nK+cpXBtgUvOV3YjAnCvz24q38r52nuUNqTBrz18iwxE/1pJIXixL5qRjyvyYnADKI113UaOBHZiuuJeujeythkgjUnavYdgGlFu7O9y1l3d31mMZYdYo6KUh13av+Rk4DHvih/iuB8s2QrnKwDVaR3n17C4lq/cs8xoxKGa5sAaWR+s8ksXPBZbnsvHNFPm6VLbM9AlP/9XnHB8awPLXv3LX/tRP/t72ja++aB/cWeso2fcSLKOFhh1VgGWZsIQ4HDQH4FHclodd+/jY2r/77rH99W/+k3b/6oP26e7Q7s9TgS/JWZYCXxKGjbBMafHxLuUsy1q9KbAsh1lztD0cVIE06fz6tzNUAcvyu+U6C7MwsCz9kc3QKAdOPAHndhRQTGBZwugenp4cIAtg3gVYljZfApYnJu/VHfUFcKclT9wXCCybnDaG2AkFKgzl2uc6WE4nUEVVVhqLcF8olaUyOgDLcc9zgWVoismr3HmsyVscodVQPtBaCflnBJqxxsqsUzgcaHamRED4DxQGVmwzWM5Kh/7NYWu+plBmVFGhda7CvLtnEpheAstZOC0y6BxWTxcDLGchiEuUdt2oUb1jDfA9J1gezXHLGJbGvno/KeF4Dt/DZ7tS/r6fwLJhi+kEwRDGXrbgebQpa2A5ivxFhMYcLF+qpDzb9d/jYDnTuu4x9AZqTWf7CnzZp4QtmnqeCSx3cisQyxQdFco4yWSMi8EyPIUBlh1w6zoUgI0BM/hdqiaqS5OV4uCxC0XaICP1HVR341KwrO8vjF4hmvk7Sk8Lo7w8QCKoXHbCYKzjgMxCfrIX6PxeBMswW14Elk09VnDMuctYnwDL3vpJAKyoPi8OUuxrGSyrKqTAeStYBh3eBpZh4JFzUxnUrFCY4TSoDyP6Z5layeIMlvksLfHw/L53GSzLGqLQKrrcKAZ7vG8o8DWB5VftKwfLWbYCbVzgSz3LlLOsjEPAMrySApatwNfxSYiyKVj+9x8+tf/z7//j9vDeVzuwLHHaArAlnnsvXmmPgn0XwTK8ermyIqwJE6hFr2UjHwa7dsB7zzKD5bh+wbOMNh7m8DVgLGD5SbzKu4MX3TWwrN9JCN1JPMjWT9m8yfKv6e/SbxlgeVL8vTWCNmSW/bZ2BlVY7BfBsxwHWa0/IY0mr/AkLQMsVx6I0lviIK27vgLLtrgzzw1bm/F8eJYhiKEcrHmWKwDBTCxykuVDCrOO54KbehEMGBiC2YVG4+FmDpbxcYDhS8CyjIWB6cCzxWA5KytQQGK9KmXGlQwzRlkImwmR6YzCS4P1Z2HQKWIblMrYSyh1vhGsKLFAuhUsrwGONbB8jSdwBFQrOpRrR2HYa8J74kvTLKt73iWwPN8PkwtrBoFFpeMCzzKDZT0v4hCjIj+VV5oV+VlUjQ/sd8DytsiCvI+3epb5TEGnqMBy8GCX11BMt5zvLdeM6DPoOuQrgVI3oMJg04Fl14n0jKNCMKo324Hxlk30Zjf2xjudx+q6pJZB+txsJE6GJJ7T8HzmAovJGKtpYtlAtSAnAtjCAMieb9IfuOVghOPj3bJg0MtgeDYFPfKrb/EsQ/7pumIdycMftFbMM/aYPN4AdmuyKvN20CU8y9CH0BuZK69nAz/knoBjgRrmT6rBsqk/1vNYQ7EF/O4sP/nl4U6BM4p5wZNsANmDJiIv2cKweR7znOU3A5b5DGMP5P9LC3yNwDLZXy+SZbwW7zpYDtr19qEAy+JZRs6yhGF/46s9WNY0qz4MG7kXzpgILLed+KT3qvsqztq19tGjgOVj+z/+3v/Tju//UPtsd9Bq2Ke9hGsftBq2AmVPT1adVvKVi2rYCtuuk1V6PteEAb7P/4PhgmH0h35qHWVCzLmVcwRW8reAZcUOT3jOpMjLs8WzrPljmkMWBRHDsyzAV95vHmV7hjAUAdMClk+7nQJmCb0GWJZ9ErD8cDxGkTLkR6gnzj3Lbxss533OfWrXGG71fReCWng1w1rLNwcSTPQDAZE8kHrrBrAMKlkCyx0lFaFUi4o1czVSdDkUzkh1ag8VYDpXxfb7UTQoFOYEljGeJc9ydwarNUxVwvFMnKMufN4OtV6CHsqRLjDrtSz7ItEWYsUzq9wSWJ7Rn4dhL+XdjvhLViSz4Kh4UyWsNAmjsuJsOAwjsLzGE0ePzsqQPgf7mbw+mMs1YLkCwLw2vJYV38b4FawvhFBvA7HwZ2xY8HRJlgvV+7KBJb+l8ki5YOuKAYKu9R0oAHQhWB7NcAaW6Qx2SuvlS7R6x5JybqxsfDhKo+7qG/MF1+//c4HlGJF7QUETSEGJNQCgSmHYS1O+lhfwGZtSmibPtpIIQBZVsg6eFN1P3KvjRm1VqjmCAfvrMivogSal91DlbeZ7Mb9BGHEGaTwvi3S0Ipvg15wqhPxiTn2o+Dqvf5z3ZNyNaAEufKr+C/Iow0ON6LgElnPhzWxoZ/49GiefpwDLFOK+REtLfHmN1+Z9qMBy0AUZQrpoA2qXpXN1sHyWektaBXuqio21QqCcAOQOMIun2cGzfK7A18Oua7BsQJvncT1YnlZ5Stufng0sgv3MYBl8sSrw1e0v+MngbJiOpZSyGJmxRhPVODP9jc7hxez6whuUd3BdA6p5c3p43d5rx/by8ZP2w6/O7c/+9E+0H/uBV1oN+8VO6g3oSm8Ay808y23/wvzO7iGWSOwPH87t1z9+an/1b//Ddv7gh9sn7dBePx1bu3shBbeb6K53EoKN6ssFWFbwpkL/3QDL/R5MOcvm9fVF84tGYDnC4SgMG5s1Asvi2JfnGfj13OPIaZHWXchhFo+yiokOLIsRwqphm+ff8pclBPvc7h8fw5hQgWUOA2Kl9E15lnM4YJWzeuFZ6C+vwDJZi3UXk2EGyjb2ya0R8dysqGTlQ8+Te6JD4BZhWezZDGraAJaz5TYLJeTm6OdVgS/O94HkoFXjPsBQZBCeFmuyEIY92y8ALFpnVkD4evW8Js8a50siDFt4hCosflbwDPUaAyx7v2OdD+oEJK9/ZZRb8+yvgeVqf7CmmxRVjoy4kPhLpfHCZ/DlrGxVIDULPPlbc8ySF4JpdA0MjRQBKARmrKytqfr+zxss2yboMlYKYzW/bs0XPMtMr1DYrTqv/YSh1z8aGhYGxio8Qx4526dkJLmBrBZvLd+7kIOa107P302D+5zBcg4TptZRnIISMpnWZov83MSDNqxfrDGHggvdSKio0w9kUNCnths9aQgkjK0MhqN4WSrgFHKIz5SjCv5O3mMFY310xTmslHR8Fn2GiQfLOkcBSampkqKIYm5+PjJnQlQTdA3QJxuEYYSUz3QPUdgLPdHRcxlGMSgM3j1B14C8wRgT82/oItXW8h6orF86QMQHZroH8eWK92XZknmkrAM8y8GLMFe7eNpb+dOrUeuaOjiWqteC+CqwbGjHQI8AY2kZJUW91JPsHuaojn04xOsO0nMZ9848yzYrme9NYNkIhQrI9TwYexnhw8VGLoFlNtIuAdVrc5YzzbGuiN+XZPsGlvMsl+RxybLH+X68b+/vT+3Fw8fth+6O7c/90T/Q/usfetXelzB9McB46b/wLD8+SRmpwrMMsCye5Z2BNpFKAszEs/ztT07tf/u/vtnOX/3h9sn50D47Prb9y1ftSUKAj+f28vBC85Yh8LNnOaq4eaj2tSuzJgyyAsHXQ1GeM4u+GrZYkBXWu5UCYdNg3AjDrsAymBZylqH84X+tEu4KvxTwQqi1jVOqHkregucxu2dZvoFn+Si54sJ0znsFy/dSBGwAlrUVgtwc1cemqotvEiyz0sd8eYuwv4guMlhmD7FzY6N1+4GaFH0gAcbcstsJgIFnOZ6V+lPPgBl9z4xmK1irGJ4Kagg7DmPjwiVslXewnAVb9+ytnmUR6O496PboArDMlUHjXDIwwj4UYFkBuMxNIjK8kF20KPM6AFBYQtdgAM9gY4HIloBgt48IvRv1VB68o1JUWNAt0T+ms6jsXHCAsrKVFa4KBGewvKY05eHkuWY6B48YrcnS3LeN5TqwZOPpGp1e1Cc6aGcDWOZQ0KvA8gYaeKfAMhTl7wPPMsKuZ1uUWgxlPCN/W52T5Z81/WgDacQlMAyDHruoJewVAVb5Hu3J4L3lMxnyn3kmcnKdPwddkkHHyMNU2ViBBaCcFXv8XdWsYbDcpRKlhQp9qVjAAMzUgrI0CnshVwbLer4BlqFzeASUcioGtynqYitY5vVbBMssi4v1HRkCZ7yEznHmyYILOvAOTz8MKLy+XORtASyrx9l1I1NnLPT6hRT4kirYqIjd7HcB0vuDFfOSfxNYtpxlq3htIHuyy9wKlu3kgp/z3mFdreL2VIGbl0KvX8hZ5mdgv8uzrk4GG0ulY67JUIw7X5eN3EuA/RIedM21MhbkecNAobqNg+W7+4/aD+wf2p//Y39IwfJ751N7JfQwA8tWfs4W3otwac6yg+Wz1IvbHRSASY9l8yy39h8/a+2v/K2fU7D88WkfYFnCfwUsv/filfZaBjF8UcCybWofhv0mwTJ7lsVzrFWt3bMsZgwJw+YCXwjDRs6yeZblvp0WYEPOMnuWjXCtb6CFYVsZt0CLOQfFQ4g6Ab0CFkdErFZAl+hZ4L8RsEwAGcJuZhX3wUJNlqqKnSHE2xVdMn/Ms/N0sEenAMuozrCk8IzAhB52L2wxC1UiS32uVsrhbKUSMQDLAE4sCDurvl1gj2SjhVvLZ8oerOrYC8ol0Y+wj/QsfkZY6pGvrHYDFyzPCJbXmLNCJvZMkNFiTVFVWnHpu3TtUGAhHPM211onKEdCc7QOubjUmnDNzxlZn/GcW8DyopIQA7kRLAudclQHTVDnJv8WPKVLYdjMN7EeI7DcGYEHnvglWi7B8kII9Nq52PI900qs1cSUVh8xkiurN3YXXLf/yqJurIat9EkKc8cDCCxHwUkfN457nI2FCa/xoEvWqgLLEyhxZwIp3Qhz1n0mzzDeGWk4+fxwdXbMuWghhcgKZ2DDUNJSzg0KvD4HWMa+Is1N1430kqB16HnHp6ADXautYNkYXGzhs4LliockQ/CIdzNNLekvuiwku5SWLgDLCvQ9Z5k9yxVYNs+yAGMLxxYSE14a3mbplbyTSIJ1sDwBRCPrqRr21pzlKfRQQHyWU9ALloxjbSMAACAASURBVADmCCzn88yRg5XsFazHbD7L7zV5/r0AlsWz/NXdffsf/9s/3H78B1+2V6en9t6dxi32YdiPDpbNFmNl27UatrgfJV9WNnN3UI/n4W4fYPk/vW7tL//M32vtq19rn5z37ZPH+3b33pfao3g1H0/tvRfvKVg+OAxXK540Cpf+dfomhGHPQ2MvYeBrwiAsgAibISZQeZa3gGXNkSTr5hbPMsKwYXHB/wDLyFnW1XcgIUYfyUVmzzIX+BKrrcxBDBhipLh/PGn4tXj35bn3D4+RH3Q+SV7nBJYtAN69zN8LYDl7lfE3eZJ1zwpkqozWOYbsLfKIOkZRGAsYo5Rgmd4HazPniW/psZwFUqdgEliGQqKgH0LUXAB9f+WUn9QxZHBN90zDgIDzmMHdc4Dl2fnF+UTeFhSN5LkVr3QoHQ5IRPDIZ+pp9s9mCnUKSV3z7C/xIlmf7NuRzzh0ao0/mX7QE+UWJQT7rHzkmcGyjCkssbQA1VxuBsvC5AowyeCtWo+gyZW5rwn7rW2jKkVDPxuA5RgzhTFmpYj5Ecsp8IouIscL1+l8QC6wd6aOAFtoLuaDc7LBaDM7Cwvh3VtkOBQtlom4b33fpjfcRv7vFljujBboC+8GR+wrwgg/F7CsDMvWXo2EyiymfMtIBXJjLlpFwTDM+2o52V5nwp+h6ilo0Tc2fxbfp0JffL7yM/Bd9360KWL+g4J9bKwYWLPjzCYCjHNbtJVCvQFNQZLxixxLYFkjrkS3o0rYwe+Rt4t3XgiWWYZDNyjlx1sAy2zsUFkK46LXVwldBkeddRfKWVb6i5xl7dlkd0QOsnmPBSS/8DBslW/nc3uB3st6j/dEpjBsBc+az2xFwWxoRu+wAY3Bsu6whWyrGuZVrM3/pd8xWM76FlfDBt0iHcf+Nt5lal7NBdfAsnjanytnmXk+eHrm55fw9S0yZO0anFHsEXuWpXXUl3ZPmrMsYPkv/PGfbD/2A3ftxfHYvvTioHumxwAFvh5PJ8GwtuAKla1Rth14oYyDhfnqKZfK2Lv28WNr//l1a3/pr/+ddv7q19qnu7v20cN927982U77u3b/cGyv7l618/Hc9mo6MqXSlGsUhneru3u11yY9+n5NMbgULBtT3XurJ/Q79rXwQeScZZ2Xky5Co6QljBTl0s+pdRSICKHc1mLK/lm0N1pFndrxaIW7rDq2V7w+PrXH49GElQKjnYLlx5N4lSVn2XovC3iWNUfxo7MCiJNaLaU3pK3LTo0ZMUYIZ/IEx/o+g2eZVzE/99r9zweUc16HYVQDTzfWAc/I4eOZlvKY4e2MwmXIQXIayEpwlXeUn6nvBOhNoTJQVCrrPop8TYUuPMZoqihhr4J3kz2ipI/n9WVlTs8Bh0ahqAl7mAvPcrmOFjLRT99zxjoLvVwBi3wURzHvHTzLAZaVwsny7k8Pb54TZKULbWXqFVjeem/ea8tfm0YDoYyzrtdDqdRoEsupW8052+AhLN9VHErwKlzPYHnrvKEUgA4qJQHPUqUyFTSCAoDvlnjHqP1G8E+crwsZkBlqJkMHr1/wEX8mz5Nfo/fQNbNzkcAo1oTXGWJ6jTetTS/vQVyfPOPd5zdUAs+0cu34c/GltXnOv18Gy6N1gfzUlKYbfpS1FwxoZmxhw6saTNBucvnla/rRpUPvDMR2iExNhNeReA0MkRO4mHQNnJFQ9Bn0OdhBH2AGTXwGcoEuBur6fArdxjO6s6MteHtjnU6piqwb8MLR+jFg5r7ZmK/ui1fN1TGg8rYX/RLA3MGfwpCNObIxoZvfQoRJrOlSzjLfP4iO6ejrGs8zTxKGfrOgRKh9rHEyqOj+3h1MB0H4fnib3S+IMOzDQYGyhmB7sS+pbn3QnstW4GsCv/63OA39c/FA43fsIdpKTfQ9eZZ1SAiTljBwAeeeyhlLiT7QrtflKCOmdcgK+98XLfJq6xDqTm8oALXs3SVguTO0EOELEGW9EGebaaOSXZfynluux/tFXsDYuHt6bF8+nNv+s++2/+rFU/sf/ps/2L7x1TsNw34ZreG5wJe6PJtWr1bPsoQiKFgGfBZvsngwAZb3AZb/l7/+t9vpK7+7fbZ/0T46PliBr/1dezye2ovDS81Z3kufZg0nNq+1eq61Bo+FBhuBDEx3G1ZnTRisgeVZNUQ9pG8eLCs4lnxLzz2ysGrrtazv1/XZKVgWoPz4eGwPj0f9X6pgy+ar0rgzb//xvGv3T6d2fxSwLN5lAd9eHEf+V4/pk4dhTxGzmsNceJb1oLHX6wawjG1kL99zg+VKuVjKObJJO1gkOsvjCuFTRCYwecp9IRQ1D8QViLS+3GpqDSwHUIZScglYZuusg22dSwLLYID4LpjeQDlgpshguWP014JligbQ1xdgOQwS0S4Klo9dpHyI8hEGi1T+h5XTNa9yVugrdnQrWGb+FQoUARQGYXmPBCxDYdrAKhcvmb1ncPUILF/yfgCQLEyZFqtrOlotPPLVGLbs4SVjx7VZrvD6MT/l3/NYoABl/pvvD/7pWlY1p2vB5jVzr/j5Nc+pFPs1eZ7fc/v+fv5guZsTijqRvOnwBGo1pGKHS+t/6ZpevJdUDZtTgmDEA5grgRwZa/FeFAQz8Vy3jtJrqfVTPDuB9RlITpFVw7XJhtu8KAtAtDsfPj+dhwPiroCYGH4Blt0Iot7mBJYZbMAIAM8sg2XoHSMewrwkjO21U3JSEu2h3QpkcKRffl5gGdFzog8LttDQ7Aksy1gFrE6eZck/turWL1DsS1Px4EX2ytgKlm3qBpbtGgbL6jFG3+MwzlhRsSjA5QBt8iyHiVSxUCd7CyiE7w2RebFTXXBhBnbDCIzymat45SUFvkZgeRSF9n0JljXfWJvzGjj75Njaf7lv7S//jb/bHt77wXZ/96p98nRsT/tDe/L8ZgHLp8cnBeF7CepWQzyDZQujfNfAshHeBJZNOdRPg1nc4lkGE8ueZVTDNh4NC6zlLAMsS1j1UYuAGViWf9I6Sq55kFZRBVi2MzWBZSuvHREcHUOEglpaVm8Eyzpe8sSEB3hNKG2U3BVY5vdleaDXF2B52uSea3WGA1LUsWYquzWE3oXfRrCMtwwVYPbcJmUZwi5MomCaLjy67125AN1knsxAjL9jryUMAkzDedyjfWAPGta4U1QQgsUvT2BZQ2iwxmQIgrBga37kw6WJXgKWWQiNyPC5wDLWYnZGuHCb7K/n18t4MlhmWszjLZWbSXNaFLjYbwawQUdr3osiL7sDwikMOD+XPcuxz6wQr7yf1yErxpcArdifFK7MCsRojfO9rLBCccYa8//8ex7r6Nw9NzAardEku6/ufNbR3MxotIHvX7J/48ctg+WlYSjp3ehZ5ueDR7LhMQxEiE7yMHz5PNf8GGGeTFMblvaySwgsMzi1lfW6DEV0i84tIuTslXH+uX84F/dKYLiUfT76DNb14wIsD2WvLdy0Fks+nYIPIWIT6z8Cy6h6rvvuHmcAaOYVnTxCCDyFovM81txP2KdLqmGvEsUbAssxLzL06/iFeKhdlIRiV2BZxq25yRGGbWD5rgDLaCHlvgYFy8hL1oJbfsgAnBGWHUDaw5orsDx5lmuwDB25kt363Q1gecgrNXJrOnvVu5f2HeeVnw/5zvwJ3z8Pz16lxNkFeO9Wz3JZ4OvonuWDdtwyz7Lmtrpn2cKwzbOsXs/9BJb/17/599vrFx+0hxfvtU/PT+1RQoIVGEsPM6mGfbZ+yxL2i8qFzkEMrEzVsi+fvt2xphxki3snlNH6ZIaklC1FePTEBxG+PL1X53VBGDbGnMEycpa1/pZXSTSD49RnWaplW79l68ssPxIiLyHXmit+Ord7CcOWnsssTB0sNwnf1ocWQp4YXVQp5rYWS2BZTZ39DgYITBsLgfFc+4/Hj0Aa1puHN1079yzHcDOIH3iWGaAE0PFrmfnx+EIZKsKdZ0pwYmShkLtioVkOyBkjMC1VMzsvcsor03Wpnp3D6MgyjrUBYO0KtOSzSMoDlIZFhXgjWC492D4wBsvxrrSPbxIsVwJhZI3lY2EGObcQcyQC1jBVOkdocfQ4XvGWdEpUBS6TEWYExBjkZlA7ErI8//y7zllD+ZHLZQTJ76kA7tp8FpXfNNA4T0yvSbGvxsByZU0BWAPLLMfyu/IZy8pz5n9r8vBSOVspQZlHLoG0tfcx/6yureaztt5r75y+h5Ragxb1Exksr9Hk1jHFWlb54Mnw1BntE//YupYVPV1CQwpQOAzbHwivsP6ZU3/Ar7PRuQDLAYoIVMeZTa2rnHlMPMRz+TvP66BmR16vrDfG/iZ50q1V4q1rYPkkxmCvzQHDgYZjU5pRlwqWI0v2FrGZ5Q4bCXhepW5BaTwVL8wFCms6DkWiy53ltallo6VxhVwowrA7b3URhq3VwWFEXvEsSzVsy1kW0LtvL6TgV/ImT6HVqIRtecwicwVwRzS8VqpGRWqL8lSvs+cya90nXRbkLFv4dL8OFmWrR8SrXnMBR/BGfTYcId7azL6ztFbITP4/n+sRz7zEs5z3Xp4JXWRGg5ReujS+rXzx1uswvpvA8pOglyIM2yymlrMMzzKD5d98aO2v/Mw326eHLytYfn0+tdcC3PSeu3aQllNPWmBO99OcmVbkKw6lhAVfJ6di7dYY+wgsq4IqgFgBCzy509jkBb0wslfOnieAG+GQ1M5hlLOMZ0BBPnrlXst1thxkBcRPAowlL9H2wQp7ef6yt5oSRin5yVJL8dF7LCtYjmu94b2G+jxJmXJryFxZxDXnw6sJ6zX9IURI80xxRFXtQZ5rx6xl/bhwk0YW3EgAEM4c+gth3LlIpz+2gOWcP4L1yMJR+0ySoqK/XwmWS4ZWCHcI/wgjTmAZOTyR3+oKiz4/W+aNk40FbmUxl2eg7cWIiyWwzBb68swOwLIdOtTDmCqrcw/SEAyh+1Jv3hvB8hqTZs87ACTuqZSF/LwAyqAZ4kWxZgSWs2eZlcnZe5PXNn+v9+KsbAjx5fsDLLuetHWuHagQvqltFraB5QzcmB8vASge25ZxZqVjTcas0kjmpbTmyLnNcqWioeo9WcG9daz5HZUSFNfo2bq1z/Hy6o0MDWtrvv376+WPbWttKti0D4MCadnDXO2JGte9SNRsrimXvpRd6dxXfGnLGmphpRT9FLQM2SyrNLiGi9WxfEKK0psGyzl0GDwlR5JVaxF7zDKmMBLjmbn2hu6fVlSfdE1Ni1PnxlTAMtLXCqMm2l+x7GGyZOoOfs8kW1QZZ766TgP0sAs8y7F2npKJvbfxTjnL0En146TnaM66oUiLuEpg2fbWAKwA5AosH6TIlhbw2kUBL+QmW6soL/qlBb68F7ODW7kuwPACWLahT2B54qmWII+9C0BHoDru9YgSfU5EN20Hy1mmYV+fCyzj+SyPQrdZCBNfp6/nuWIElqXP8uH1h5qzLK2jvvHVQ3vvfNac5Vk17OPZCnzlnOURWEYY9neOApb/Qfvs8H57vX/ZXu/O7V7A8s5aTe3PB0XIBpatwJceBC/1rkV6UA3xhvVYE0rrYNkAqkL5ZLnNz+bNDwaoYDmOePQ+rMAyvNVyL3uWIfgAluV5x+PRnMDuWa7AsniY1bMsBb6kx/LTyQt8GbDW8Trw1QJfApg5DBvr7kr1Xsrny9ikYTN7lfVDn2MHnrzUgFZN37iJHVi+PWd9mkK45GIgnSGm8gz7nKqhr4JlKMA3gmUXDTrmNbAMYRcMCdWw7Wa7n634iCVyQRNFMyisjcESP3e2rrS9Og7QVrHtsZ6FEjE8r+plTIorWnhRwZWcItA9j/azVGRctV3y7G+k4rjsUrCcwY1VhCXazbo7A2Xf3+xZ5kI2Hb+TM+wGMJ4XA5A1sFztV/DJZMi5eO1Q0CwZa7LAzc/F+5cAcnUPeDZ/N3rGCIRe8s685vle+bsKw146e3lebwssl3ugxGNS6/vx52awbLpy+TMUp5TTHFEHWxZ/FBlWhEdX52T4ChRWGsivzF+WhhotfxD1xMBAZZzJOcjKqPnhfIjBts4BhjweW+ZZCSwqb9lQ4GvGFyG7spHYh63yEkW8fBFQ0DGAuX9vOYuuu8m1+Jw871gDjS5K6xL8IzkwWD8wTO67w1FnfvOaXm2XhVnH/6Sq6CnSrDa6oZPDFKrPYFnlnI8n6zYwomSwLPnKu4Pro8JftV/uBJaloJXmL3sYtoBlgSTS6UfCtOFPAIAWsIy8ZAHL7ghWj6o8ewSWUeAL3+sWRYEv0HANlhU8U/HEANpp/7d4lkEn/H8n/5QG5tEJayyF9zMbNCvayfu/9vzn/j6DZTl7+9OxXQ6Wdc9kg6YCX+5ynXuWd/v26bG133pq7X//2X/UPtl/qX3W7tr9vrWH1tqjkNPu0HZa2GtvRXrEW6reZasup3kFEtrt393iXV471Kw8zoCzepanA6kFxygnDeC4Vt4M/IuqcAlYhiDCs8WzXIFlbWGk4et7D8s+awEw8ToLg7Qc56chWD46WNYWBN6KoAPLbBEHWHbF+hKw3DPNDSQOsIxD6grXhjsXLwk6KISV3pjBsnoyF0a/Fob9HGCZ5A28xZmpdUCIhD6sxxpujcqRqSopKxN4fhaYrHhkZb4yFikjB1h2Y1fHfOkPVjriLCXlMMAmG1HwDALLKIwWjLkQ6kgfgAiH4pPH93mBZV7fkRFP6RR0SUBZ949yA+V+roadn63PJ7CMPQP/iX2XX4q8+FC4qsiPgcf60jMcxtKksIPGmFfys1k4bwWveb3xvKX7R2t2yTz5Gfk+nWdFx9WaD176eYBlNkSpcvmGwPLS2l2yB2/q2iWwzOds6f2X6D7scZY9yDnL1Xs6+nKvZccPB2B56/hn1bDTIMKw5p/rno5o+UC6mMsylotcEBNgibs94NlxJi4Ay92acG2V0eblM7oAliHmNeyaIGbX/YAiq1RuqiHRW2vRvjHokN9VBqRc3uDdDJbtoHYVpjNYrvXcRerFrtr/GzzL/dMGYNn3TQAph5lnz7L83YFloR8v7gUDggBneRz3WQ6wvNu1Ow+XlrZQ2hrKQ6vhad5572UJ256FYW8Ay5EP/DmCZch6/j/k3zOCZTwTdUZYtr5LYBnGKVTDFs/y73p58mrYC57lR/Esi76kvaSm1lEZLFuPZCt+BbD8V//Wz7dPd++1j8/79rDb6T8p8nXeHdr5STCxgGVT/ixN1jwdVg3bKtYaSL9enD0PWDYLkf1MHtQRWLaICPfcOpjFnRZOLVbNeeuoqXDX1C7qUUGxh43urBAawrAFLLNnWcAy+iwLWJYWUtLx2VpHtXZ/nDzLApaNGXs7GrSO0pwYY98y6+htR/1hnxMsZ2UOVlNvYHZzgbcQDOydAwtnuroALFcgqwTbLiAmxuPWWgq7nBVrKbwJWQnoToMLQrawdkW3ohLFZHFn8IwCKHo/gy1+CVvm6RQAcOnz3FJ8KVjmdavWdQSWQ2HAepHFH8qH/A/GrOfPoyiY5jJvUWUFjtwNqQNrnGnkWWZwhjWrwHJ4Snx9cZ82mvAUDyiG/Bw5t101cg6vp+Jn8CxXwAMGF/bW5PmW/PVCsDwCPRksQ7FmsKz7Soqp8kpUm6f+6Kv7VEWWjKI5wD9Sy6o45+zdWgG2W8Bynt/aXPj7Nw2Wec4dLbhR502B5ZncuGRR3uC1vQGFOdH8pWu6id69Qffhd5oT0VK/cA66N6fnVcaY3J5utFybxk85y3xW2aCVzw10pY5PIyoKZ87zRPnaWfcI6vNsonhKMwow7Rpd8N7Cs8zGwsroPlsfMrLHPHPbxLS3qmupvmtPC9kK4yiDZRVsVpQ1UpDIeM9ygMEyz1/fwfItF8dCj2lbuK4ic+ijq+focs9y/8h1sJz1HswR+1uCZfEsgx682vSd5CjfWQVsAc7SPkpbSS2AZfE0i7IsZCXXqzfZ13GrZ3kRLKubeh6GLZ9C/uvvCOG+0rMcZ6OQd9eGYTP4nclnl4nIw156/yqJPdMFGK+tpZ2/m8AyklmV1KLA117bEAEsywJ88tjabx5b+2t/5x+3T9qr9uHx3O6lOuvdXTvuD+0kIFmoGGHY6ln2g6EMzXyyVvlvm8C4lqGz0pqZv3qFPU/YWZgzsqnE5fx+AfwWhqrKqhgGnFGaAdBaNmmONj73PssVWJZ10V7I7qW28GljrI8SW707KECWz+BZRoEvAcuP0kv5vHOw/KS9lsU+8ajA2sGygAgCy2LEsAJuqFBusw/h5fkyXSjYIAzb79xO0lAutZKZZFuzoWL7Y/KVlZBbDMNe8SznMGwcsJnCSCClq4btXr0qnJtDbCDUMmAJIJOEPTyMvmHW/5y8y1MFiqKvMhXIwH6jmjMDuS6vmT31tOgAvvlMZZphZW0JLMML7QdwCj3zELSuMJxpG34paYdFGPZzgmWAOaa9skhaWiesdbfGWYnzOfF6dkoyAzTwmckFPetziCHkd+LzeE/oO9POlaB+cDRHz998kleq4a+BpqqPcmkYSPSyNu4RCGUgz4aazfP1C8MoQpFMs71ZAfMdz6YicZeOhWllxt/sJdMjO37gYYhvyLO8bR4b0ObigzqOtemVoK81z7Id6eXxrYHloaGpMA7HPnLOMtNb3FOn/GT+VvUgLheIwnintbF553M2kjMBbnEemOQC+LhX2o11UZvDr9X6IT5AfQ8ZmpfA8iyNZS2yozDCR0QQn490XRgDoRe60U+HzBF3nsesABv1Y6JzjE0QfAh6QgdesOepojh7fl164mGzvVqjW78Rq93xiJH8YN5pZ0MKB+tvk8fbPeAdnaGQFMkq7G8FltW7jJ+DFaE6tJ1VwxbAvLNeyy+lQnYCyyAbAcUZLCNnWR4NsCxzMBA9FfiS+WgYtxaYs2hVrU3hodWxDlo0mQqAJV2yB3heDRuGDayfW1N4/zF1Ps8jeedVioatp0YMkZ9XnXHgozyuNbm7iQHTRTOdaiDnseaI7JDxIQxb+iz/8Kuzepa//sGhfamdm1TD1la76tn1tYdnWT28XvmpA8vN+iwr/hW93MHybz229tf+7v/bPmkv24eP5/Z619rxcGhPhzsFyxKCfdI+yzY8VcoRggOwrAzi7YHlLLzmYNkOLvKX+XpY28IrjpZSbxgsIwxbaECAtLSOglcpwLIX+NKc5aOA598ByypQrvQs870ZhC+B5QDGG/osdwIlAZZQHKBsUZg1+ITer63DPK7L/2YlAV5lDlXLOV+VByCssknZY+A7MwJwBlNS1mLNCmDUeZbtwNkUXWHQUGIoE7AI0ri6/XjHwTKUnBBmiOyA/bBQrkdCSfmprJWnTmRw19FJIYHeNbBcGiKS0rokoNeELBs98z7keytlj88Jvr8FLMf++C9Mx9lgsjQ3BlPbFNzx0/hZehXW/3fAcrdoWKd3GSzHgFl5XAHLzDOg76ydKw7D5msrucLnLviV3zQDy3qxfTl5CZ8fLHPElZH8VKBT57YEnM074oPE//QZ6yBuzNJ5+31dZIB6SPzd/v0Ujk1FQ+HVhk7g6/T/s/fmTdItSZlfZGbVu9x7e/SHBN2N9C2kAclmGBiTZCbNMDJJ31USMGI0YhPM0HQD3YCxNw0Me/fd3qUqF5kvj8cTfiLOOZlZ9S63b2HNrbfy5DlxYnH3n7uHxzmwHDo3re+RDpmRGBi9VecwPzYsyzFSlobNDj4rIBmwfHujvwOWnzjUIg37XFju7VmWv80dHRXrgGHZK16jr5ciyxa88UpQVINmraOiPsdWWA+2sR56gDu6nq/lbSKj6xflywNdgOdzZDnDshT4+tpH2/LBpmiBr4tgWapha0b1UfYcW2RZCnz9H//vb5ZPT7fls8OmvCyncr/dKixLGrbA8kHOWRa6lK0XkBE6U7wKsgPnknd1rr96BsLc3xqjJPYs1yOherDc3E8muExSb7uVB/BIswsfjixjwskJXedElnVP8l53eUdkWfqfj466CJajmBulYbPCcqGtxit3/ANFlhugjKPDro0OkAd/xrMbyhCGIKVT5TnWiwg33+9MyjWwzGnAcb+0nwiGQwUaH4lcURTHPnBkWW5KEWQcIQW4hqCO4ifeXxMPXXq/ESj34jK5QIrOpcE+MG2HR/kRvWejwRzP06IrGX5crFh6DUHnQ0aWe3KIoxI9pdKDLNxHph+f09zNQkgFunqOlFC+fuO1sKXX6YTsR5UX5/vMfsfVOm4mspzleFa4FVqq/MjGwvkGYBsNyxDLBh8DxWT9dIzsrtFBHXUJ7F4CyxMozvIf8hFty+PskT2brz98Bb7eJCwv2j69eTbnJIZDcbB28/qZm5PaDyp8phHka2E5ZKTbjdoupF0/YGR5EZZ5AHJfMyx3bIrog8l1kXbYZh4AlhmaUQCS07B9fKMAFiLrPh4h8waR5QaWO7I/xrznLGsmZHj5J7Dcm7ePBstWgUsrYo9gWSDpxitiS0r2HCxHdWy1qywNW1K3ET1WE2umwNcSLMcac1i2+1pfokdHsJyrYWvlpAtgOZ6nY3xega+eHubxZr3MTvCe/lttJwwuzHJm6RkjWP6RZ0Ujy+fBskwONV49ZLWxNGzAMvYsCyz/n7/4zfLJ8bZ8ftxqNWzZs3wvcLy9UVjWY4L8TF8c0wQY1f3RCmbWC1lIn9OJI698K+c88YQEnrVJUncCBVx41aNnYBDVQbfUCXum7Cm2KS7/xrmnPViW4Hx1QtY9y0jD1uf4/TSK7LDMadg5snx3f69p2HzOsqRhy37lJg3bNkJbNWyN5FuFwKEx7MXBGIQYdmp/k7BcOWANEEh71HfyxYJlThHGuXmxqFPEm4VJGAMivqjz2bOOtQIlj6jxXDVs7PWCsmrunaueLwmlQdSYoUTTzP0+bDD0ALd5HLz6MC4kuuze/QzgPHfzM94ULDO4ZhmG9s0pFpUXOCvTO4L7sQe9MYZ+fc97oePpJAAAIABJREFUuxaWtY3J23Ep9K1c/tPL0l68nsy++N68tWQgY5r1l8Ygy0dcOxqjbjth2A9Sqrn758BkzZhOjFyblE2z5pwHDURzf43A6ocUltGhsj1K0/RmfnrQ2IzlFaqvmS8rnMQhQ2fmRMiXlNY/mn95G0pv/bJMyfIQrx+yNLUNQRbAsq5JrFMUBAMsXpCGfRYsm0Cor5ghWD5heYZMKKpgHnqCj17k6DQDs1xMadiqVeHc9izPXDMjbAWX7Wgt2wB4AR1TSnueyIZFGRAdv0pEXwPLPP5s62hm3QiWHWEUbKUK9majadgBy3LustUbjuJeOGdZ/mv/83OWvcBXs8dY90Mbu+Q07LnIcqwBiV7mPcve5w8Jy7zmJmtRsyD7sJz1HQ8yy4ne+talwNsMVmwpWjWJ0kWc3ZXnV6PP/Hs9WJYCX0jDFliWNOxnN5KGLX0ja26Qhn1yWLY9rXrqe5wiJZWbGZb/r1/6Vvn+/ba8OO2sGrYU+dKUa/Hc3Dgom3tL5YqFiayQmEcwR56AOcMhd+p1sIyjo+yuWo49pXkCmDEYOPZJJ4Re/fZgOY6OOhY/NkqKfQ1gWd5N01tbWJ4IyTNg2YZ0/dFRPViu6u+85cJRw56h+Ohp2Km5eB5gTYVNMoZ0VfnfJgYIPOcLsMwFvLgaNh8b1RgfHHnGPq6VDops2DH0j9ZoD5ZH53Q3XQhYZs86vK2UYt0oe/8H+lr/+4YiywzLI8hkAZ6v0UqfO6v4iR+93tuf+5cNoZ4s4r+FUbawpOaMXZaDIzl93ortXJ0iXRlEewqv98welCy1bQQAvXfNOgB9M6unOsbmxLBg521nTQ7XWIYKNrh7L0573nlced41f09t53azc+qHMbKMPrNTMJK3KeuEgaOh7cOlmdr/vDc3JvoF4ziTwZHnO/69ptr2pOiWN5VlMMsiNtx1vuF6ZEmtgGV8L46aegxYpvUyckognZpHh4MK6APoQ8BHyA6c9sDbbzTA5JEV6Rz821+60W1pTausTP3JsKx9T/2L9mQdoO+bZVE3+wjPm18DjW5rnr9+z/IIlsX+0fZTZFmPjpKHaoadR4EJlnXP8tb2LO9OR4VoOToKEWXsV7buspRqPTZKoJv6V/xkuL/pXgT9+mnYkmXbzP+Uhq23fiRYzusu1vwAlrNs6QFxvmfWJT1H/mWSbvytESxPmIbkUkTvj/vyfHPQc5Y5sow9y0VZcAmWBWixGXIAyz84lPKzv/zb5R9ebawadsCyFJgSL86NILPRJE5DcVjWdiuQ1aOacnecA8us5Effw98bsJaOcG9k/pz/jUFHdbcKy+IYsB+5/pLIsjggRgW+JA27F1nmAl8CywbHpdxLEbDTptwdjv3IMtKe5bYUWZ4YqFTZMRYEAV7tQ1Qyt2MJlpzkPPwmkBFuX/rmeLGM0qVVQfNtXQg1UO2f90T9NWnYuB9XvwxBMgPLbHhEmjQJ5yhoAi+dKAoH7KxMmmMW0vFSvF5WC6+chj8D22tgOSLP3IABLCMNW8eUrm/W8iBV+7HSsEN5DM4aZnjrKRWFL5Ebg+/nORlAjX7nM0ihYD1lm8FubnwZ9lfPg4e+sFPlNYzJBYcOQHoEvUtNXQPLkzlG/T4LEwNjcwImpD/Q3rW6rwewwz2WPVjuRL0b+Vitn27m1w9rGja65V2HZV1HON4vzUeFaql50cks6q2r3lrS789xUnICqvzO85D0G7a0NGo7pWHHGpF7pciy00ptKm1HGsnrYWS5s14mW4k68onthgzLraqr5yiHLvQAkld4jb3NzV5mE456qwww2ZnK1bDRt/wdjP2kwBk9I9r8DsGyvKfa4rB/HJaNajd2znKc8GHXyiVIw5Z/BSyXU7n1I6MQVcYRUmY2JVjWQfUCaxfCcoyBG0oG2jYLMGfeRGTZbGS1QqbrMtnLPYcar+UeTMc58AOH4ZJ+Xvq858CeyJee3PMby57lHiw/Ox3LsxvdtNzC8l0+OkoiywzLZVtkz7JUgObI8sfHUn7uV76tsPzxXgp8nawa9kauk9SGGwVmjVB7So8ucRCTw/Jch6w1GmBc8X/zfZdgOd9jLSzLEVEYNMvKaathh+HnxzXhvgDux4JlO2bKIslxZp9Ud1NvZYXliQCnaKge7YVF3INlTS9StRu3yWmdYW8lHv4iw7Kkeug8oKMioh/OgGX2Eke6FJ+9K0urc85yYwD4Xi9OXeqthSXBNIkMr4DlZv3i3O8EvDDY9PlXwLJ+P2VEyPPfNiz3jk8ImeCw3KTS5UwEX3+QMeGSCuVa6y3gWWtgORxk64ICi9Pj4gsWYHkJaGu/WAuyUl+rX3oODZ2blEqm84nPGZ+D+Qth+Rydx+9r8nTG6dg7A/VCWMb8/WGDZYx/rN9q0Ayn2dx8lG1qoyTuNe7j3lzhyLK2swPLAGU0Oj9rDSzjvWZhGTK9A8khf7wR+ky5Lh2V2EvD1ts+JizTaDbj19EvPPB6LTmVR7AMuaJHHbI+hI5UaLYzlg2cfW3j/h1Y7h7/lzLVGMpMXXoVatrz2gYTPE07jJcKdS5tPUCyTonk559TDVv7lubGWljW/cMpDVuPgdpsrBr2pizCskWc5RxmKQ2GyF8pWwFzj1zbu40jywLnYiuzPaDGiX/nsWA567UJ9CZYzoKMnf51GhDcJ6fSRCelG0K2XGwv+Bez7Mtzi9va2BC03nanQ3l6ui83rz+NyPJXP5Q07AthWc/61WzsCsuvDqUILP/sr3y7fP9+V77/+lBeiWFxe1vu9aB08VhIKvbOzlqmo5VM0NmxQdnQGQ3Umo5dAoCHgmUZFIkE2/0sBcTsFI8UXQzLXotc9rKorLTK15vtjf5u246P5X5vzxYjTvcsyxFTElmW4l+nbbk/bfSIKdmzLBFoCFqp7CYCeKNH8dixXvXHhF2GuxEsw1iwSsVJ3XcizBxRxmLS/tI91ObZuuTnTaVhR+oTlBc1trGXfI/tCJZVULEzInnec2Q57g1DlwQTlAeOTuCiXiqQzCKKYl8Ky3JuoP+IolTjb2XHw6veKNPBdzntDHMlp6exMGuipmwcUH9ziju+OzEWB4bKdKbD2rp05hGUqYacdgTahuIdvRmur6decbsBw/3UsMC57kiHMIWlz1GBi31Tfgbrwl70mCMrx//RLqM0bH5n6Ia18NhT6rnNWVEvKVyGZb7/GpgYpTGysdJElAZGwFK/N+90LiyjJgDBTE9PYlz4WbXv3vcCX2sloK/PifNq/vsPDcv9MbBZgpbkjCqtHcO6Rq/1q2cywkbV3vmd1sIy9H423tkh/KZhOWQyHX3VkwmkNO3XzjFt8V50XCjDMsYH18U52VTfQ8ZNnXMZltXAJEng48njgKhyM98Ylt0R0YzdOwjLXb0E++cMWI6TQBSWbbZLkS7ZsyzYKrd6srsJWNZosoLvRvcvCyAbCNu1Bstyyk8dCINl29tcZaROkEk17AzL+p4WtWrOuNZV6XIZY4WiXmpXNRllnrY7U+CLr+/JohxZ7ulMrF222fA3diDyGu+xXTNf53TVktLjbQsdR1xj78FG8j9yaO9sWN6fJGnaij4pxmpkWYrAmRTdywDJJNF/iiFWyqtjKZ+eSvm3v/a75e9encoP7kv5XLjnydOy3+yKpAaLDya8nOok25ph5+RkCcyncpAHzPycayzB6OzdcjKAUtzLPZr8GRQSor9s+OpcPlo1bFvYiCybp87mej1nGZEJLvBl9zDgPWhlbb8n9j4L+Grla+mvrcKv2cTp6KjDvtxJIbCjFfXS/8qZy/ujfsdkqkeW5TkHOdfYxxoHQXv+NMBpAkMkzKEowvnhi5cX0dx48cLS6x66wFdOueCpldJKUIGZjYx4j9H3Bvu+Ys8PvsftSN9hz3/MIVzvUWKdHwRR2i7yrIYAlLnne3ZUEJFSAYipJ5OgWQEAmR4UjZoz6nxS+/D7S84Iu4vTsBHFy0VOKBrPpinPNf2dnRncvjSHm3usEMwjBcLKQQ9x6EQem3HxG1XZ0dpAGchYIWW5BqPC3tve/ZzI8tJe5Qu65bKvzOxZnpPlmK8Z7ubmcQOWcE5AiS6kip0NyzTWLB/nDIaJ7KTI76hzcz+clYadjLLc3yyvR+02F+9lzs7LJsxDfivw8uyb9pwKc3Iifxbz6YKuwzyOtc8ZFSTrxMg2KOvDshns5uSfW2uznTPYRoLv8LqBPOP/NrDsRn/MKB+euMadvQBDZFvp55F26xFqOIxdd0JexnrhdU/vwGswz/kmDXug//Q7vGUJUeA0zmxnsXMZ0eYmoixtpTHMzujQEzmzhmA53oXelSPLWdd05cgkirh+zzKe38pnsZNJftD9mwxFOjrT5qzputivLHziadmSht0cHbU5WfEuTb3elJsb2R5aIg37Rqpky/8kauxwfKNnMwOWDVkkqgyAZr0vwKzTz6PPvpI6R0fJFE17lgnkJ3ON9JHul+6mwftWRh/3nu6TfhqlQ6sdmSLL/BzWW7GeE5zCocbPZp2UdW6WM4t254Jk7t2f5ctEJquoMGbbHO7Ls7JPkWU5Z/lQnt/upmnYh5PisJ+HfCpHwLLM1mMpildqxFtEUooqSxEviSz/21/7TvmbFweF5RfHbTndPi/7rZzLLLBcU0gExNX/rFJOPyjltPd5ta6a5JI2y4ZGD9oAxGGsamTYIGMtLMt1PPlqZLkPy/FMqoatsm8Cy2bwyvUKytL3ouikzzU9x2BZI8vik9Lo8aHcHfbq0NgfDJYPR9uznGHZIssWSVTPs68zGw6fPOyxIW9m4zsnRcDGVKMAB4qkB8tI5Vsa37nPJ4APRXgJLCfjXb3I3m+h+P3+YWTASX8hLKuTxb2XgFw2AEwaVxhmL3KGZd7XHL+T5zOa6OlEOiZrOv+KPctsZPT6UAUmvPUMvZ6mpnPLGw7xIf/lY5eaOcDQ3JsLFIW5wFbVO2blb3Kgk6ab0+ZhPCFCtabv6Zr8XHG2vc+wjLkx6c/s3Or0EyvKbJT3uvUSWO7BONq65pzlbHy/S7DMa2oC3XAmdNLsWt36vsPyKuk3mU5rYHnOaIsbzhTeGokGhmV2vvL1eCttZ9oCYzLfU0KV7aoU7NlNsyJqkFmD75wLy0gnZlhiWGa4BgBH6zlCDJ1pg9DAtFugluUl0JWOvuoB88TGyNHe1Emh86hvh5lwEUOisfJxC2hNsNyDWV3DBFWcqRbrm951Fpa1k5J2fGRYDtlIR5LFGnLnB2BZs+TgEJmD5eKwLEW8tlIN+8bg1wt8GSyjuNdWShiVG9/DLEYyAJmjzWiTtMWCERa9rinWElm2iLTtBzZ+b46I0r60CHTfkVAnVP5e9JPuqXWbviOn0c6RblyC5ciMyLYKOzVOluaOH71niuaOWGyVfFywjx4LlmXPsrvdajXsWViWFGx8ZeseyNOmvDpuIrL8V5/elR/sN+X16aYcbp6W/e5Goa6cDM70FGK5j7KgiXDxJ22KHxtkWD38WSu8R9cFGCPqy+XMvXjZyLMaUeFk4LaRZd5qaXfiyDLaJecsNwHHISwbFNv/BrCswC5FvfaWhi1w7GnYeyn0hQJfiCCqd9krYQcsCwTCd1H3PWKB2EDV9J9G+aY0iDzpGyAieXsJLI8WA0+YRVieiSpr21MK7MToSOm9YQj4L5dGlnEfHWU4bbxBActQfgl49Xp4jmEkpPRr3IOVkCkbW8tQ6D1voo6Vj93EMJyJKmvzOZKbILsH52z8xdEb5h3SLmIjI0fmAakxX03ATBR93ru8IIPtuQvRRr8o8h8ZluUzWb9QHhEFYeOJqpfy87i/syLNbQIsa317ShGdez8YmWv6YOmaJfm81IeTPeXpHZbuH2txxRFoPbhWg3lgaJgIbEEixhPbVtbMEerE0Rh133MQWe716UgGxqPTO/L6jvhqx8jp9c2XsFznRR63pfk+WU8rYDnPGZaXXVgmfdfd/qIn1m0sGudp2PIeax0AeAeAy5y3dQTLkHcNjlGxyjWwrO2ADnRob4CrTuyA5Sxnz4ZlEwrWBZ6Z0V27PK4UXZ7IILexjKvOh2W2qTAeMV90clRnUJb7cLqP6sw0BmuSc/aMh4ss87rR3iUnTNhGlHkwgmU5Z1kKfNX3Zljeahq26EqBYEvDtsiypln7cVG7naRiO8xGGralZ+MoUDPXzoHlerxUnYMGy/g398Hc7wGnjwDLqt98gTMLxFqvi79pd6+9LFOW7IiH+JzXwsh+46Oj5iLLA1iWXN/ikWVJ//QCX2qFCkT5vlw9nFvOnrLjoT4+lPJ//9rvlr/49HX5ZC/VsJ8oLN9rQTCJYEsxqVPZuuF8RHQ50i4cw/UU8fHPGmNpzTUwfOTaiAishOXcOkwC6Q9Lv4ScMyEq/1/OT7a/O0A7LFeFZKnXdp1EilV0UWR5CssSLUZKtnxXIsv3x4PtT5a9yogs7+0z2/sskSeCZQcJU6K2d6kaWv6mpGw1ZQHRVjIeuc+zgdCMBymUbJTZHEGP9efAEgCEMs5Rcb8tUi70n1BgUF7xum0hKL6nLrrqTbHxRf9Qk7mdvUh8yBj8Ei5yvx+lUFukWYwZF/qpqieUHgRYeMbhQXdoZliGYuSq5b19wNFOAuUlWO6BaPRB6vPZtUoREE+lMIHsbYn5M9c2GyDrPxqrESz35tdIUfVmaDg68KxOleqoTJ7gi42bxligNHkoxvx5yDMkUWpKVQV8VlT5fYbG0QUaa0n2LsHDHCwv3fvc5k4MVcyVmTQ2KF02+vFO9VSEcUtG75/fbQjL1oB4wOL9Ro6sFbDc03N4Xm/+1fTrFIE6a2DWRXbH+ubaZ697fq9v+G9L83w0l0O2cUSw46DBemd5pcZhciYiQ0efl0BcnaJuj2m0ChWFEygvQfMEbGbGew6WrfHU/2fAMtZlVMSWP6RU7JBzlMaL70V/LkSWu6+G8SGn8GR8qe+hhwBaIbtxzCEy/uQDnL/M45eizJYZ6LZmcvaFnreEQXOKcySQujtWDqVms4x0Y8e64B2HZdRkUZwQeyneySKfEkmWiLHsW5ZXyZFlnKuMqPJmi6ivvbr83Qp8qcVsLK97oeVZiBpzgS8DcvfcK2QriDaRZHM32N9tYHr/5bnVRJmjvNq8w7d3X8zrUTVsc4W0dRrwnXCydPRmX0+cpRAuurinHzCXuU1XwrJYqA7LG0nDtoIdG6/eLAkECnSbg4Xb5Tzf07Z84nuW//z7L8unx1053D4v95vb8logbLMrx8Pe8vYDLDy6rN5rAWVEjeaV1ZLBtPQ5CyaVRb7fWCfQdudnSBMw0lDlyHJMFhRHApTMwDKej8hyC8sOxIDaDMuyV3mz1SizRJIjDdtB3CLLsmfZU7C1uFcpdwrLsmfZU8ZRTEvPWDZBq6nxKXJo3k1/S46AdUAT7zURojnqnJSG6TRUi74MlvOYMxTVl3IZ768zSgUOZd7ri/Td5jnUVby6J7OZo9IQiEkcBDdTtBgpVFGUyyPPNm9duLqzRoUBInK66DwVxjq77ijMnuYEoVWA1gbawez2MzKi5qAbqf+T76JfUOAiFUaJKu5ukGRQxlgghVDvn6K266TuvLE9ZwTLZ7IuA54oDTvkDo+X9yGPd1aOgFy8jxi0rExZnuk11QOlrwuDbATL4cpe1zmLVy3J3yWI6MHykrG+2KjOBdkpEu2G4yxVi4610DESoYSvheWlvov5/KiwPN6GoTDWgey2e6+DVeuD84HV2hXK6pIp4c7py75a5/Xl78/922vF3PwI+XDC8Y1u2LqNE3teae5kWN7e7LQHWYay3GCZP1rHSyM3B8tqinAKNOsqAl+0rwFjgEXal4v76aigcZQmOnFcus7N77dqbaZaGI1MoWmRdRf3K2/z0vFxWJb6Mo0tRk7nDMv6qnAIEHABlpvPe7BMdsEElmeXB+yOpVkwSjUWrtDeaJ4S//J2wb7hsa2RZSVfK5QlR4lpgKGesaw60aPGgGX8W89ZlpRsiTQLDN9IGjYKevmeZeEhP2cZVbEttdqLe+njNl4Z275j6dXXw/LEMUZFPOv0Nps+y+k8bN3Pta2eyu1yIiLnSSo384J0Qj56LuYhMdJlEva8b50Dy6jlIEdHTath257lQWSZYFm6bnvUiLAV/LLIskZP5fBm90y+Pu7Kp6WUX/gPv1f+9O8/K58ebsrp6YfllZy3LK6d3a4c9vc28eLYKNu3bEPjQC7/XQhzLCqMhT7NRbrk37EpfbuLc5YhwFho4lo8gtsSSkAWaIJlTsPGfcew7JFlhRID2EjDFlguEjG2KPVeinl5sS95vsDy3fGgzgzZq6wFvhSW5bODV9G2xsWe5QaWq3cyjEOWXRyl8HQhVfB+cSPU6HsNVLrXlO+PaPZRIsv6wdjgyEZuo2hoQWu7KJI/eR94cTuRl953WfzHvsqclpnmXldlpDRkvA9Sn3m/GKLJMCJir5XDMLylrBgBw3pfikSz17jnQUbTJfODf3LaXu6b0XrsvXvut57DAoo8xpW86Pos2coB4Uxwz0DVg6slSKvvrL3dlSLL9zAHYNN/ZHxlQ1FV0wqgD/CXawmWuT0B1Roqqr3fg2Xu43cdlrkvFw3WBdk/B3s9WG76aXBvNgb4WKlRU0ZzKEPJ8FUwXxK05uvz+wwmdJOqj6wecqc1X1sHywuDMPOxvdqyod27RQurlwHr237+qGvWzHuTEbbFjbfLQPdCdvL8Cy7xfYYADtR+6IHyrAzMxT87LzQHyyoPffjVGGdn7kpYjvJkkIGqK6khvrc1ZGSufE3ymoFgzRjAEYynhdxWZVbb0INl1neoiaJRLz315KDFWJdguQcIeE/0Z+OIl4dyMTM0McFytG1xab9tWLb95rrRWMYV5yvrmFKUN2B5V253N01k2WC5KCjjfGU2peScZYlCW5VsKbTlGeIZljVTA6rYYVnnooN1ONIZbOcjy9n2zcDLzq8RLEOG8+dxXyU7IzLYWCNYziZSrFdTmjFTMj818ic5nhen14oLeus0yyz+t+0lbwt87V59QkdHnQ3LSH00ELRUQ0nD1vzicne6KZ9uSvl3/9Fg+ZP9rpyeflReHDflvuzKdndb9vs7m1jybT1WaWv7ln3PpKQGi5LWo6VmFWpfEa4SZhRJxvUMwNvdzQSW2WDiyEHPINdmby265LpL/9SDZdleYNcBUO3fVrzLIsdjWLZq2C0sy95kg2UpqGYFwSyyLNWwpRCY3luWQxwhhX3LJpRH7wSlqgvNxwa/RyozC1oev3D2+y8MyxAYUfV7HpbzpM/KvDGzOIXX2xNtpzSnRsHQ1Mp90YPlXlGNUEajOTyA5SwI5T5bcby4t13BmQ0INwIYlBtAhiKk6DQrzEa4UVv1KLHOEssOD10XOWtgZt32DLh8VjPux30Br7mO9cEq82NNcgSbx6sHHsugi8b3YXnN99XlJ+PLSkCEMaq2EujwO7IBOTHQUoRcDQH3jqMf+H3VWOzAssohygqI91moXrtCPz3oJaP0eHnIWhnPDcr9mY2IicxbsdeZdQKP45oCX9weHr/V7/dIsOyKSg2lS2CZQfqSCWHjYA75S39sLMbOrrn7Xvv8Kh8ue/5y2+oVWVeE5FLZ3epyltGAMFbV+JvcUyLLejKCD8HZ6+0CWOa1pDJqAMuIIko7w8FIp0XEWmoUNW5GBjw7L11HNv15BSxzhDfWc6Tr0fhBh/W2yUDPaSRSjiYqZb/fXw3LpjQ8Y5IdbStheZ18epdgeeuw7GPv1axNd3ol7F0LywLON+4/0MiyHhkFGK6xB+k+qZatR0dFTKKNLOt68nOXI7Ic2UoowlVB2+bvMixnhwj0ifxX5guv57y2MIawGfE55v9RQblGltXv4PK4kcwUpAhZgnortCYZzGGjLDnLLpX9IQM7wa/cD0uwvPqc5YP09kkiwPb4SMOOyDJgWdKwN0WKZ78+bstnm23599/4/fJnf/95+cF+W45PPiwvD5uy396W3e3Tcn/3SgcC6dYVlE34eX3siyPL5wh2ht4cWcbRUSwcYjJ5gR58lp+pkEt7li1oa77OOJkJfxOYpeq+6oQIWIZhO40sS79J5NiurXuW5ftybJSmYUcFbamcvSl394BlbR3BskXqdCHMwLJONn3pmtoVsDyYnM2kt46wPwnwYP8oHVWi/eRHR62N7A1hOVdqziZY2jer75cAcQ6Wm6JT567utbCse2AMjMLDXqs/1POSXcoGKEPqpmsjLZv3LXWOyOjBMjtJTCjYnFm75pq+DedQ3UPH95f1GAUreJw8HY1tIRbkaMtoq8Qa2LWhnBq7/N2RoapflZoHsqYZQFH0A/2VIoKYwz2Ii5R3jj7vrAAitynWgUae2wqonJL1JSyP04hDia9Yz3k+wGBZE1meu/2q9fTosFwdUrmtDMR5HWQjaEU3tiriS1he7LLcx/xv058ayZhElnHjOVjWvY8722LH/opVc5JaPufs6tlUWZY15zSz4Y3tOQuw3KRVu5ycFAdLNT8gr/VdHxGWA2y8v7o1JR4RlnnPdvR7huWkQ7LenJ8P7xosSxq2G3+RQWCVqvXYqIBlA81bT8OWLhEQ1n3J+j2zCZCSrWDqn9t0qfuPLSDo4DyEZUDxebDMAoKBF3L5wWDZTzqyBAOvfcI2tBcEzOtZ3Z2oSu56Cu1UNqItr7zu19tmiyJyaJP2bDi5Wy+yfCUsQwAbvAlybbdWKEo8mXenXfn0tCm/+M0/KH/2D5+Xf7zblMPtB+XlYVtON8/KUQTcYV+OR9m3bJ4LLfDl3ggNxqDkeYrucWevEdxz1/BnDFoBRn50VC92nRUTTxT8LtfgnGREljMsi1LStBrfA14nkEWksR/Znuf9rVFkSRf3qtgdWNZq2FLky2FZjo46nuRM5hpZtu8fbELhf0hr9Uisem49AgXhjkl1lJt1quOFUT9KqwAsI1WM4BvxIuaPAAAgAElEQVR9ZxCESPs4jW5kpOniIyXEsJujwvzMGNczYHmUhg0BMJqD2p/uIFk0LvN+LbgwbTBq9JCOIgpDgY5VkPHidLbY+0znTsaY6+IeR5YhqlTJw+kDoej9l3dRwCCIOYebpMi/3K+BOXLe6LNkuwFXricHB4Q6r0le39kgmxe585GhOcHeHodXoxms2DgtjuVG9C2toQl8dSLT/C5m7LVpUL0iMk1/PFBkea3C47XB8oXn1mh81sj/ubGFUZEdDSEPUhE43Cu3uTdWWR/02nFt+01Ewq1vUi33O/o0njVyZnZS5WS7ldUPGctffvf++1weGYa+m1+f/U9rP1wT2a11Oy5pg42H6bFrf0aQMm/fFKstk46GCp3ZO/LQdbPKKIFlOmf5knfI23jyPbLey+/JkWWurxEnTLjNqN9jHekPipoedTAiI0v1nMOgrhPAQNSa8XHTiKFbJJ5psrh23bZpCohGVLmeIqLNQls700R0XE7D1oCOpGEn5zFX4c5ZbmE30wD0jo4apmF7/2V7C8UyB6vQF8CyDMB92/E/b88ylY52m8j3KHOxOk/BbtOwDY53m215citp2H1YlkrZTVEuy+62wl5e5Esd+yIzHaCNY1pY1jOa1V6pe5ujKBg5gZDVw/YC/876q6fD5J1QsK+xOXgOpDoqzf03Iv8P5SRHX8kLokq+21oxqoMMEp3Obpvmdmd7rKe7Rn9bkkOs8zLj5b7ke8lnKPClTT/uy3OpxfXyY03D/t//x58sP/pBKc9Ox/L8VqL2tjVWDGodz2lk2UFWe6KFZRU3WuArw3Ip+5vn5YVEmHdPy0n2AsvRUXKxnqeMzHjft0xFe7BvCsZHLHqq0DjXeUuw3Bs03K/uoW6fkAcAbcv/1XvbEbHaV0gX4jTsHizbfWpkuaZnj2FZrs9p2G1keZqGLd85HPb1DGkcB1TJXhd9D5YBLIBleVcohtWwLC/KlR4BWJHe/f7D8tLCnqQejxwMGZYZkEkgscLnQl4wJuAph17uwXLM4zNguam+yQ6upCcvgeWITpChvwTLELQ9J9h5QvjtwzIbKOz0mQOlkFFvCZbX9vG7AMvc1qZ/3dMc+oCzIGDgDvZjLRnTS58vyo3aKPstZSjg40tgGf1xDiyP27tsKM99d8T2a/rH1s0XA5Z777s0h9RXpsest5WvGeByDQqV/ShKKFvIrhk+PUVlfqTOgeWJkxeRYjiJOrDM8BdAwef0pjRsNqaxV1tyb98LWA7DsS1m2chiklcPAsuzw7s+ssxtrOB3GSzXiGaF5aiGvQDLAsSojs2RZQFchmUFXoVIg2VEp9fAskKZ0VMUAnsIWIasx/afDMs9nZwdxu38tzTsa2A5V1zn6ZJ1f99h0p9g2WmD95jT1XxNz3nQg+VnZV+wZ/l/+x/+efnqh5vrYXkjBK7hoArLv/StPyh/9Lcfl4/3N+V+96y8Ot6Uw/ZJOW62Zetei3K61zC1gqk63GRfphEm0oHhmeWBnYPc0YDkbpd7jFLldOLJac+eNj26Zy/Nkw0u84ACck1zMCwDRjmyHDJvRWRZ+myv6Qx2bms9Ouqkadj701HTsDUSHZHlk+5ZRsq5RrMRPXbPsr6De5KWYBlG+9uC5WzghqEIg5Yg3Pq2rfDaiwyfk4Y99/0m5StZfrrgB2nYExFxISzDkO7Bss4939OK3xshREZW7o9JdB7vlipa9erz6XHuqIboL5oNOhxx0kvZ1jFciCz31msWzmsM7iVjmz26E/ni6z5XpGal0EQzOjAW4EKRDczhJrKeqjW/C7DcU85rZXNcR9XEe/J73RguX9VTvvItBote2/P4w2BZemKMjxLNmUTSI8gBLGfjoVdXATIit9nW3jgNe+kdr//8bUd23+7zR/KqB8l5/lrfS+YSZY1xVVzeNtM781c3TH4BYNm6wbvDf8F6k3+i+BOdaY9tP1fBsi6dGkCAzGa5ht8viSyr7IftQL9HEKNna5hAjiY8NCxPdeGKc5ZJ/mVYkqwW25veSpLwv/C4cqZdbByWYsJ6bpNlQGo17H4atrAL0rDjKCk5TkqjjbavmdOwcZSUvGELy84uM5Flg2U6YkozmPy4qTMjy3x0ZLCER4sByyjOtaSP8Xmd/75neUUadk+DyTjZRs/2h+dJD5DzPMrybjpP+h65XlAT79iz23qwjGrYP/p8U/7X//6fKSw/L6fyVM7ZVmibRJb5nGWGWAAuCnzZkVKILP/yb/1h+f2/+ofy6fG2HJ98VF6fbst++0SrN4tX5nS8Fxx1WJa1byW9PHHBjzHy+thI70RhoweKLGch1nSwp2E3FYk7ezN7sAYYMIF7LSwbDPfSsOf3LPvRUYMCXxZZNmg2wxsVo2t6nyzqDMvILJPvsHGoglo9Hj55U0qnXpv3B1OBL/2+Q7r9jmOJ1qWx5UU18qBnWLbgw3TfLYNaHmP0AYQE7hmecgC6XzCKAszt6WoM71EatlWBMGWQUsl6e2X16ATao8XHR+i6h7ceoMzrbhL5dxuEHCwTJ8OAA+Q6zKsYJzLabB74sQcua5sxQGrhivaN+n6dMf8AkWUYKWGr2S8hsJM1MFIOLKvQP/EOnb3P+hlVjQ1no49j3rPcHNOyrnMWr+oppbXjoe31tl5zn8VG0lhMZDnNrzBu2eBcCH2GPEjOjmqxxgt2mzmB79HzLoFlTa0bwzqyutakYa/p4/OveThYvcxR9nDPX/PuPNYjGTAHynhGvUacsX3nsFkTtNVl4LRVfXHFz5uMLDeO2UxYnGHDsCy/c+SYiiWqDSff888hP0MOLzm66KSGiVzpHJnZtQWw99wz9+CYByxrGx2WVUaS3u7O+QVYzuntpqh8ApBDNsu1PEVMXiObcmYOdWC53qtGlln+L8Ky3ED3ymZY3sTRUZaeb3fC3uMKy5aOKwW+bgmWLXrs1/s+Z+Vy/d2PldIUa7uvnbs8TcNuYVkt3QDymJqeFdM7Z5kdY0uwbCc9tz8ZVvM8mYPlUYGvESxrgWMKAjDoyu9zYLwEu9qPUsSMMw4HR1L15mvWrT1YfnK8K7d3n5WvfrAt/8u//O/K1z7aKiw/0dPIjO0oDfvg5yxbcSEp8KUTTCWGlefSglzbo6UWHIsV+Cqb8su//YflO9/72/Jy+6wcbj4q95un5X77RM/5lb3Kh8Nd2ckX5PxmmzJWFEf+JP+ndurjw3IIPwJhFULSETIYCZB7Civ/Tb+fCnz10rBlgARYfSNpAITKvIgsW8XwMSzjWi7wJZFlhmUp7mVHR93L0VF72atssGzPr+fleojfx7mFZS7rzbAcAO2QY0K2HtNggrwtCGYTKp3j6bCsiqmejbCorkfGRQC4PytuxEbnAJb1FTpRaeiPYaEq/p7qL4J9/t2LJYxerjGeWNnTEVDar2lPsnU9VcsGDLh3lVOxo9IpGuHP0Ta7QmdByP0Rf6e9b1nhx56zLLAJlvk+MEgAg9gPjTUafZn24entae+MzZ/1RcfGE+xyWDZjwe6sY8lnhvoDs8LIsobbxQI/+iEZbBPl03km5nWTVUNQvbjYzriAFfsZX7PhJFhGH+Z79GRx7zls6K5ab1inqoyqc2NOuY+eO/veeA4ZsbPPeChYXhHN/iLA8igzpOd8mY7Tm4PlvE7WwvLoPWAvqGGVZS/pJ9RICUe3s1G05zpW7p6kMJJpvTU+Vw077pN0Hf+9eXUucikfQOaJjUdyMgppEizjPg20kWzorvEZWO7p0TlYNvSkwqte+AuwHE5FaYjoxkHxpElk2Tq9ppk3yh7e3VBWTTp6r0/aMVwJy6kNtS/7sKz2jn7HgzpuAzXBAcCy5Ul7ZJlhOcIcClwcWTb/ybbIOcsSWZb/CXdb6nUt9iX/Fm+UQLZ9xmcnr4Nlf3WCZYyF2R2PAcs8Rl1g9EKyUQ2bIsvnwrI4JbSiPuktQG5+Nsa9B8n5+7CbGhvZn4E09CgM21mcPbukB8s3+1fl6f5F+dqHu/IzP/UT5Wsf7cpHu1J2J2FYn4R1z/JeTdDtcQDLGwGuU9nuFHUtDfu4UVj+ld/5o/Kdv/jb8nkRSP6g7LfPFJZf3x/K7Y1A8esiJSTkS1pGRBeBbEq3JAX1omlF5NrZAQFvMLK8BMsYyJ6HA3uWjT3MckYatsGvp4JHdXG8q0D00Qt8MSxLoa5a4Ev6DanXUgzMfrfq2ArLp6OmkgskS+S+FviyAmEysWTfskWDEXJCAQpLF+HIcg+WI5JMEUYsSAg1wDLvbdVrcrSSYNmEhfwQbKaJPzKWWan1gBkwFbcjz/oIDrUllMLNCqqZAwxtWE8QFsnYnfr96gtOYJkkqyh0AJg5JWqEGX3PBg+gOqoTAorpZdljq78vwLINTY3+ZrjRW9D9c7/GvPJ+xffx3vJviUxg/Jqx7hQEC+XN52kvRP46cjTPsNn5N2d026Nr4RhWUrwu8j1yJgv3R3OPzrtN2jOIDHFkX1/4kWB5uX/7V7BTJCt3/sY5sNy7z+j77IxAnzaG8sqI8uL7r4BlyB2st+49z40sfwnLi0NzTYGxkEXwIneexg6cPLeycYivjyA6334Oll0lNSdeYNsL7hNbZa6B5QuOjprIQvBarzAldXLoQu6INMcbfRmdYLoTn4We9LNW7Zzemgs8guWu8Z2ct7yOz4FlZL6FrtUMPUvDRlagOpVRkNC3KHXnUI4sm1C8CpbrMNTJYv2xAMspcMDy2e55ISxruFePD0EFLoJlf9+oTG39ZrAsFbBR4GtTbqUitqZiW9QY5ySj8jX2LUvRL0vdZtB1WKYCWnZ0lAE30rC9+y+GZYZG2Am8Z7kXWZ72c1002hcZlrG3euboqJ6YUBuHIss8T9DuFUJ4UtGa9XGuqB3OP3+POWDOz+7B8u7+ZXl2eFm+/tFN+Vc/+U/L179yo7C8PR682FsTWT4DlmUWHOXoKIPlX/2dPy7f/t7flJebZ+X15plGlvfbpwrLT253LSxr4FGiuG8WlrPyaYCXqmGPgLgxZLz3+VqGZUD3g8FyHAllrCugLEW+LLhre5bvTgdNez8eObIsR0dZanfAsoXz7UePnBDpK6dcz8Dy4WDHGQUIGjzh/XXxulJ6m7BsctdQkIGOwRd/zxCdI8u8568HyxFKTCuxN3/0khHMeCQ+2o2xcUUwgmX0OQuj8JqHEmnPaI7oMkcpdUuG9VnPeRDznovCkfMDr8+wrPDrylr7I+2VQx/xnuZLYDmMi+TcWCOYp9dcFlkOYxW914EZjEsPwrJ7CIoQik7uP2c4h/E2MHZ/GGCZ+4xlEhsLbxWWM3B30tIwHxneu/P4S1geLO/x+p1zdNnNHi+yPJqPkKtY32wM82fLba8HXHRTMTlK6foxtsXgiMIVjsZZZ9XbhmVb6DEvJrBMkeZ3FZYj4m9GnTo4zJY6ad0OHTPXpTD29e9qB1YtEvNlDSzDDoicYO/CThr2XJFJOIpbC8Lv1ZF9LJftqrbAF79DRJYpay6O/JK/eWTZnB0GzZudRZbVZvXzkjUg41WQKyxbZJlhWQBZOh+RZQn2IUYh30M02tKCZUxsDzTuDwhV4Pb9ypzogH3R1W5bF1lGnzAUwgnHBb6ycGTnTgbX2s96sKynids6WhtZ1tb70uvZMufAck+wc/s5Qw51mOTzmxtzfKz96cHy9u5FeX58pbD8P//z/6b82D+5LV+Rw7f3e3WupDTsc2DZQAtp2ALL3/nzvykvts/L6/K07HdSW+xJeb0XWN6Ww/6ubDd1z7JGlk8ywcwrJahlR+s8bmQ5DP+cbp2OjsoGagPWafHj2hEsx1LIkWV5V4UIixgj+qv3i8JIVtQLx0pJFyFlG7Ask0aOjgIs20kDiCyjwJf1q6ZhSwQfE0tuqE1YiCzL9+joKKRZQ4AGuEEqeOQZ/a0TOZ/R20R4scyuiywD+MIAydFsguhLYNnkOkXlO6vzIliW+6A/OrDcRJPzWZEq2exLDNDhJSdJ3cAyGRhh0NH7TPZxd2AZwrrZD+19fA4swziI9clrrJOGneEI+7vWi8ueWB3Pvalyr9+vsqGOAcYBVzWpf+xE8OwTXNdTLFkWsVJo4NvTC7NR2zgrPMtg7n3WKpyHui7ay3v7FvY49QyCvO7QN6xsu6Puxin29I6U+yJsz3XIl7C8MF2uh9W5rKQ1htQKXpx9h5GtthaW9bxjBpwEQHOwCpvBlrdva0sORP1+JyMsdPTCCL0JWFZTJKVQ5/3JAcJTIRA6UH9B7Q9kYrm+Y1jGWtf0UZeNWW6Yam63aISe8jYMM896GXUdR7M2ze+ldrCPvQKL72XWI6RWwrKZdJTCXBVMG1nOsIz36cByD8hDtqr9zG9Bg3MBLPN2mN7489FR+p6eXr8elnd6trLFFDbliexZdmjWlGupfi37k/VMZYsQy/9WwbKmcdtabmHZAFzP93UbzvrvMlhGFp6Cnzq9Bkd/kr0xhuV6ThHsNhwh1QRQdOLTXMWcJVjO6+dcfToSQ7D5MA8ByxrpV2cF1YZBuwZCfQ6Wf+wrt+V/+mf/9bmwbBHIrVrCWp7LonVyzrLEhU8bheXPN5vya9/5s/Lt7/5teVGelrvNk/LysCvlyQfl1ev78uTJTTke7/XoKGUm5SZ1A1n6hEIjKv61Bis6HukG8/bIvLGbjakGgDuRZTxLrsuVtHvw3INlaZEdB2XCO/Ys+7l/dh9LwxZ5rOcwOyyLgNaiXrKfWStc1/OY5d9Iw5ZbyBnLdwLNUsRLxuq48f3Kdo+ahi2wbONqqe/uxZTFltJdIfq4kBcvnKbAlysivW+OlPqExZ5UnUMJpquhcz4s8yKBANGx66Rbx7PJkMDf2KiewGNOs5qxrBqjgq87w/PlK7+eXSfVHd0ACEcHCVwoRzYkcL0KKyiTzgKKHqe2yjvAs6jzkSqoN31M92Oh2BiInkIW8yk5G7T/k9HBDonoz06fx3Noj/ycjLjms5HBzW3Q+/NRX0jsxroYGMPntGsEy1HRNd1s0n8Lkclz2pKvjeyMtV6LVGyo2nRIY6vbV0b9H3/3CLzOp/SO/Lfc5iXIVvtgBUktXoN7nBsZnnRydcqM3iX+np45NERUCHDtiGtmwSXffQhY7j93DSivHeO5N1v7HBh902EdL5qludXTmghDiCwN+4WzVByUYNSrwxJy2FOTuV8eGpZVH5A8FLuQM6M4ohh9BWoJsrSidehTvZ//O+ShEYrdgtdepNLGS09qTYQLn4amN34Tx7J1XB1i2Fl4PjnxQ+b5L9rPOGbTgwyILnPEWZp0lHo0vmc5xofeMUATY+3Voqd1i1PfpHmg9wZY02f1BXH29Yzgn5V/bRp2wH5DaqQTKKCgY77dlqOFbDtp2A6SroMFAm8EjG9uvOCXwPLO07AdZH3fssCypVzLbevxUZyGDbtHjt+T9GsD5Tq3d576LZFbhTQvLMfXGIHS8VJItfexBP/gWQDa2NqH85FntjFGO5MNovNZB9Kh3aPvMS9pGptM6e9WQzXsaCM5/5bk1yUaI8vsJfkLGwDXqdPC5ZycsyyR5Q9Or7XA17/+Fz+uadgfbku5KWv2LCsU92DZ9hZvT1uC5e+Wb3/3b8qLk8Dy0/LyuC2bJx+Ul6/vy9MnN+V03CswCxvbmca2z2CzsVQGTWfoVGnM3oS5Tl0akFlY9uOjjOFa1fPGYFnAWDYa23ZwPR5KmmL7k21vMpyOAtXYvyztkz3L8k1Jx5ZrAMtyO7lPA8sErwpB6gDpw7KtIRfeCsG1byDUofSg3JZg2XLH23Tph4ZlRBqj/Zg4/tyqa1EV3ARVniP6bjzpcoXvzoSczMOVBuvkVupP8hwiKvTVRJk5AkfKX1+TAE1Thmb12HTOPyYs98bHoLk9Sk5BPR09xf30rsFyOCvgze0o+177z1EWWSng36tgmRTlknI5p026TpLFPjff+Po5WMWanHOWZlgOJb/COcVrVWXhFY6EJf0zn8ZYe3vOOaRXzbTxUtnzxSjwNZ6xa+b64vgtLIg1z5i7xdz3l9qWoQ5rUY1q7HeFHgL4pLnEBRZ7uvCdgOXkiGSAYwcZHMVmk9Tio7x2YNSriYOsHDV4W0UJXbpGHo7tDrN5GnUwAGbVdw7LGL8eLHN6dsBsGtMMy03Nk/RC3B+w6Vj+AjZ68tUK5Fo96OHPmbDcjJu/F9oY7wX7h2AZqdeWhl0dJcbUhpc3252epWwFvwDLVuALe5YRWV4Ly2GipaixQZnOstjDnIE6w7JOQ7GGZmC53XIhNvz8DL0ElvX52KIHfcrHsdIcRnYhP6dZYwsO5yUZl9+O17v27gqHNua1LfM3BMsqf44WWZY9y7/+u98tv/Nnf11elmcKy69OuwaWj4f7cpLIMsGymsYdWOZO4cmyJKxGxiK+NwvLng4+B8sjmIr7OktWFjT/3erI8gwsY98xYFmeiSrXYki+3t8HLCOyfHcv0WcrMqaRa/cwc5QQsKzeWC6WxJ39jsDy0oIwSLfVey4sj+aI3ov74hJYXpq4vc/ZE657aLwVDM2kQJqiTSiQ4g7AEFiDPdP53fXffOYtRSY4IyCUJgQmeVMDYslY03akNHgDZBJ0blDo25LzDNflrnoXYJn7LwzeBMsc+W+XVi8mtKz0elec4wy51rDvPf9aWO4pQ3aWNnOKLg6l6fOIr8NnI0XawDJkx2A/8ZIyXvr8bFg2gTft6hmHx5ewPF4718Dokgh/iPU0usfivKJAD2TAJbAMmButp1n9e8GeZVNfVbtqZHkpDXsFLGs75f/hWoZl0pkZls1wmJ5kcAksT7KvYBQme2JSJ8XXfIblgGHRy1RfBHuZ2cGmMrOXho3IcKeiOPcFj8mS/A356mnYjwrLPj6N438Glu1IKZsH1k5LrRZI2m0ksrwWlt3f4txt0WZsmajR4MeEZXZUyLvIOwCW8W5L5eh7sNzINQA9rUuG5bD3sk0s3ODLGPMurvXxYXYaydIlOZf7IMuPpe9zm0w89GFZqmGjwNfVkeXtDmnY2/LqYAW+BJZ/+0//k8Ly/fZZeV1uApa1wNfhXmKlfs5yjSx7/dtyPB4mR/dgcAF5SwrrWlh2zNLHsMHFVdjs7zYzsqF1kvOkPVsF0L0Wli3yeyp7oVtnPo4sCyxrurYG+60QF+9zFliWfcvyP0SWBZYlwiz3EViWn3gXB2A2xrqCGwYb4GkmssyeQAj7pi+hUC+MLPP4jxZGZOc4+DOMGUybAdoD4O7Yhjfenh7f87/XdrSR6aW52v2cI2FckMRhGXuq9LsumVUI0eH2YSQQKOP6XrVA7seI3tHeUaSpWD0B/8npZS5ce+sv5pSf0x0Ci8anAYIEy9I+NgRYQHLbH2LP8hpsnTOKI1uBjUA+Mxv7CQcZDGvmzNCgnnHo12Grb/gQxn1u76WwnGUpK7WescZzgH/PBmp+xx4YZ1nf3A8Oj8la74/UorKeiazAEJi9R0qDnPQ/zaswTlZmtbwbkeWqW+fWAo/rYp/TjXpz/pzv99rUtGXNAp655hpYjjXucmAWlm3S15YgU4HlFp1MoBdmvd95j7z+8yVs7PJngLsA/VwNWxelf2Mh8yPGE/oR25c0fxSdU9N5sd45Usn1JfTVPfI8OydZefTkBRe4zLCBG6cimOIshv6Nei+IllD9l6P/LRzR9J7NvCBZoNFXhWq3eglqWP5G03wb1kj2arao7vt+xMiyPdzANxVs4zRsLYjqBb7WwDIKfN3InmQ9LmoXx0dJN2GfMh5bU7PtXcEp18MyT1GrIZTXiT4L6/RkwBdywyIZs1JoBMwB3Gk+6M18XkYqOL0zPwxPZp3N/dObV1eKzO7Xl/QDPjeHg/1sDvdFqmFLGrbAsqVh7zQNe93RUYM0bIbll/tSPt9sy3/4vT8vv/UnfxWwfLe5LdunH5YXr+7s6KgzYNlkc/XYvFFYhocE+94cfuueZaTq1pRda+9RocWMezDZ+shywLIUcUCRakrDFliWKDzDMp+fLLC896rYvTTsi2GZIrXasAEsq7dPZ51NvseA5eyd6hk6PVgewhhFOfnVMpyx/AmF1E37WINbM+KBlZwr91AMbECwdz3tW857s/RpVPxr9PRJxWQfyhB8DssNkCQDQGd7k6pDTiXeR8qpO5wSqIOAkn9+hmQHlnvvUI39y8QvO8pGd2AH2txTqvKy9L+YFWkcGkfAimZfC7gjY3XFo1ddcg0sq8wjg4yVbPRTgkX0R/w3rckRLI+gOSvzJaWbO2URvAawvPi9Vb1fo3QNeL83sNwPovOrL8PkvMcI3x/39zr53YVuM7lWjtT8ZefOO9yN9e8iLHeawM8Nx5/XF2n6bC7dcV0XTp/OadCuszhKxe/W24ag7QvHtlKEbWHSKrb+47/rexJ0q46jyFiNRNr3zoFl1o+hLwYZe3m2yPV8OoSaAO7cF3vKjmv1c5WxBxpyMxVPBRRhOOy/3kcCkziOkrJp8nvzfGDZnOWu3Xn5nOWsP5t5LoEm7RAPOpgCmC6pC2BZq2X77XIatrTBzlnell05WRr2Tgp7SfEvL/Klx0X5MVB+9jJSszG1cH4zF+4CgK5Ow/abYexsGVQgDwnjgwpQtutjsswKlx4sV/1Z1xC3AePGx8ry5yF/yMZj22bumecIzGz/5+8u6wf7xrmwfBNnYGtatDkrDqdUDXtmz7J6WU7bIrD8Yiuw/D2FZdmzLJFlOWNZ9iwLLEs1OcDyXBp2L7KJF8uGVO4o86l0yxbEpRj0/N8Y7K6uk3Pu2JCrhUiy0pUTpOdgWYSBlf83YY0zVjXIi8iyFPhyJrVqb7JP2fYsA5btejkSyo6O4jRsiSzLtXbGspzTvNUjpjRiTWmKUVCNFN+k/zuf9WC5EcwJlrmPYk/UhZHlbOycBcswtBnGGljuOEFSVBnCSo3RrACDFC61Fkg5IE3KpKUtbq34SOcrk3c1lH8qYjYEf54AACAASURBVKLjTanRI8E0Sr+XoYTyVq+i3yC/vxoIHe87w5PMN50n1D0NBPXGxwvONYbQ4CWujYxZrkE1mrqPmYkMch/C+Ir5msZhzTzuPX+kDM5ROI957RIs5/WK6ycynuWOHs9BhjCsnpwq5qjSU9KQe6zU89/0M9qzHE4f6rCl/l+E3i9heXb6LfXfvDFk6/e6n/nIzNz4r5If1zXurG9fA8tZPuneWNfZxjNViK91IK5pPMtLvd6zcpq/+xBnY13XPTvbqNhT40Dmol6p3oe+Gutc6LuVkWXWj5Avw2y91CHNzHW95+wY54Kp/aRFWaUYbK3xw/uZwzObs83CkegF0RQGa8BH+7jjVMc1kKu8Bvh35OrNpWHPwbK8mB09eSUs+3vVo6Psvayt/TRsiyxvFJZ3m5OCskSP27OVMyxbES/8WHo3VcGOuWXZAct7luu98twGFKvd5ZPUYik1Q8JMRJ8gM4stg2sznrqu20wD1pOj8RvxlKnqCvujubNGNqy55lxYVvsW7ZuJLAss2/hZ5OMiWJY9y5KGLbD8H3//L3TP8ufHJ+V1eVIQWf785WuNLEuBL9mzLItCa27KXmU3UKUFnIYdgoaqHC5Vw1YQ1SrS459ZWA7J5J3it9E91Q7L9n03qpuzT21CHItXsh5Elq+BZYksb7c7BWFphqRWCwDr7ycB533Zy5FgnoadYfn+Xj5F5Juqj7+HsMzvEaPtsAX5BXgJQzuBLysnU2gJltl7TpNKRa56KNJMe2BY9jMG9PWikrUrNFVgrNRJ0bE3flKopBMRGKXOqZfbjxObGCKdKuNsaLChEMp2AMvVEPOoNKXqT8ZwTgloh1xezXeVsTsDy1ywTlPF3PBgJwIrjp4SmlMIS6C2Rpk89jVr0jDn2tDAEtYzDLo8d8nQjb5J51HPKc/es3hP8SX9vQR7ec/yOePBhm33eyjSSB82Toa59EgEJa5YP+e8y+jauf5bGg+bHo8Hy4vPX+Nse4hOWnmPESz33iP6neQWjMKAJHYs+1oM4xmqcKEmxlLTW/gyQ7vZeuQ34G1HuKfah253qezlvccpbbf5PrZadAp8MaSvKVaI4F4PHkZOBZ7zDWx7pDjGwd9P7Q89OSUVxPVgSFOMieDXAjCILEv0dGd9RJHl7FgHWMk1vciyrjj0H7YmzqzBh4RlLsim28tQ4ItgOe9Z1mmQ9ixL+xFZ3p6ODstyFBFgWYBKANrgWLpUYRrHd3o09U3AMiQcsjYxPigWpmWBl5Swjxm25PVgec5OGX3G9swIkBX2SQ8tydQlecHzb+naZp3RthOuhn2zf6XnLOc07IthWYXS9mBeF4fllzuB5b/UatifHW7Lq9Ot7lmWNGyBZdmzXE4HOz7KYVniVJMCX6G0axp2IwxnFH7A8oy+nIVlfRCkfr3JMizXa98ULOtxUh4tVm4rJz0yStKwz4Jl3oea+t66owJhRIEo1RHQKJNeFp9Gyr07JsdK+f3DM43wOXs8mzGYTn87BN4TipJhjKqYl8JysHTkLXEItLFA7R+PBctpLzKqV4oBAEDGvh0YEip0she+E1HOxugkEsjCDErAN9A3mR2DImc5utx41bGtgn0MqHSNiIC8x/sKyzAmyZMaU4miIeyOzobSNbCwpCzexOdLeprfLyvOxvBC9XMCYp1/KfKbFTccL3zvMOYGKWKNjNOzKltvOBsBSzC89PmlsMzv0B1HGLzeflzzJSyfO+vHkeUlw26Vs+3c5lxxfQ+Wcbv8LqFTLVxV9/FxXQm3B5AWHOuCC3s9ICz7QmxgORyv6kCuezXNmesj4MckxvYX2rIEfakO5bR9ieELkL4GllnmbV3gj2B5znkXY5Oc8QHgHVjGO+vzZPuelhIim42c62ay1Ayd7e2NgguyG8MxQfIPshAOkzx/WueGKbk3FVmeg2WD52Ip+BY+tCObIpW6V+BrWwDLct2NFv+yaLTcpoXlWuALumYelhHBnKuGTb4+2UVAstzOZXbdJC2iuR7nOesWUKsJtfTDkM3XytFXiOxnfazzBwGPTgHMHgizs4Xn0ERvLzV45edzMvqtwLIJMTsvGdWwPz1tyre/+3flW3/8l+WT+53CMqphv7rbKyzv7183Bb44sqzHRkkKdSfytdRPEKCR0nwFLKut3qQYie6QPHU/HzlkUSBZpF1r+zeSNm2FuDTNWtKoPRqtFbEDJA3LNRLue5xx1rIW4/J7IA1bj4gqW0vV1jOUpRCYHMXlRcGOB4VkgWV5ukSfayVsS8NGNWxM2kvTsLl79V4HT6/1aGfE9jvnEkf1Pl/wWmjLvZs2B0zc5p+hcs+ES4q+OYaMlMQEcsNJ0I6pNQXar7YIkeVuGrYLm14K52ges0KeFq1wQIbHv7NvOQSSGzo973BvXY1Sr3V5U2MnxpFpXb0mPMVeDbEHy/HsOVjG+Dgsa2qMR+9DyC7Ihredhs3jG4qDohZheLgxYoHw6mk9ibGTvK4BO4PqzEuy8U1/znq6B3iTsWzSyNzYImcYDAH5np1P7+sx7eOK9xzMkZ4S7Rm0WYnnd1jST0uf56JKjbF5ge7L45udic3nHqkfyqEVmRk9B8dDzLHFfvOHzAPrQ5zTPIZlNh577/yuw/JcH2dYhg4w+cN60LYfYR7jc1M9G0+jvXBG+LM00kNRXo4s8/oczQXoQziPcfartgoOZ9enoTs9zVptEYbFTnbQxDaBSKJgg4n26tTvzR2OVOu64m1dkAWILgOOfMtd6EaVid6i/X4Ky9iXHHan21jy/lrEyiLLeGe2HdbIJh6PN5WGrYXJfLyiTo4M7c1NOSgY+35sL/Cl7+jzSYBXU7H1nOWdFu6Se9zsdlbYK9Kwa2RZrpdtpABtFPuSaDTLW41Eez/r/mVtp8kTVF02EDWOh26LuUG1TVDpGvNIniXR7LDNkArsetBSiWUclyPLsT4ojRtzmmG5N/5h7yX9i2u5P7I9BN3fA+V5ub5enizdJ7cfBb7k73zOskSW/81P/7fl61/Zlg9kXkjGgQ7umWnYNmLLsCyR5XL7vCzBsskFm1RrlSZ3H8Oy3uqRYFng1H6801odYu0nWDadYoJI7X6HZf2b8rRXD4yCYALkBtsMywLGCroEywLPYjza9RJNNliWXckHiS4f5Fgp27cs1bAFlu34Kvof0ng60eNmHBC1iDAZGfhvCJazspkYumREx/Dzmd0My6z8MaLNxKHCbefCsonx9au7SWOioy7w96TckVoW+UBpz5XuaU6e4VFjroXlnHWgxe1ciWkbkpcdYMh/B3AzFA4LfL0nsNwI5BWwjPH6osFyb95FdgLLnDiCo29ghjON9yM+Eizz2hk56OYW96L+4jmcHCCL310hVYYGbnIy9G61xtn0RYZlm2fmtB/KzLnMtnc8DXsJlkMFUopifMeLSYVcbwIKXpSKZP+KqTq95AFgGQCioOLQDViWd9HTGgDEVAtEtTYBeqwjgmU0OCp20zSBzYH6Hnq/BX2VYVnvnzO2vE/kqChEmK3mjW0DC50h35uDZTdbY0+3FrGyPcvoH53/lI32RYRlRIpHsKzA7CnXEUmWvcya5W17ltfDMmbF+bAsw2UBA5t1DOaWmekU4jpEz2PeypQ4rD5rGbqOx/laWB6te3BHtk2zjl2C3SW5svT9OVjenQ5le/ciqmH/zE/9hMLyczmTu7wjsGx7RR8msjwHyyy8JrDloyDz01IN3HulkR+LLPdhWX1y1Yv4ALAsoIzotP0+hWVEljMsI7Is+5sFlBmWUQ07gHktLJvkr+fuUjTMUiOparn7t7Q7ZyLLer/0+VxkGYskR3oapeSRk7cNyz17aqQ4G4VkErKp0pk94RmW9fsMZFztc0mysHLuXMv9yFFkKHU1nNP3AMvdoiYpshyADMMCka8rqmHLHLo0E3BVZKgDHSOjYjI2FFHO81gNlS9AZLk5m5uzyijKwuMeWwxc6U9gmmpWjIpvNQpyxkCdM/7WrM81y2nJQH7syPIiLJu10n2VNbC8pg8uvWax7xacgDb0M55yahg/qzWwxpHlRUPsfYdl6UAuEBmO4ja6zJHlPNbnuYk7M4VPTKC6HLhvjorlO+BzhmVsz1NbAfzhkWWOIs/BspszZtb4FONtaWjHObDM9wqZSAEJe5jbSSNYhgPR9uVJpMSaggAHIsuwy6BjKa0XfTIHy42dRZ3OUcL3IbJsom8cWZYiXzcOxm8TltGvAGakYfM80SC6ZlJ6irZub5UtsjZAPXkFZyePG9aMfqbrr/1+j5sawB45rn2eMChj6vDzz9EXSzJ46fNrYNlM8zOrYdtItJFlOWf529/9+/LNP/qLSMNGZPnl63tNwz7s78pmY2kCXOCLI8tcmhyduEaJyrUajVV4aLu/9/0RLCO6nWFZWF7TAO3lQynXieDAvEUhBEvn0c/9O1qNGmkv4hxEPJ0iy3Zu8hiWjVklUizR50M57I8aSZa2yZ5ljiwDlu2/6yPL3f5OsNyMjXtDkRIzTMOWL/m5gZfCcm9h5fYy5MVnWfGTQtERfaDIsi3WsckwaSsZrvot2q+s75oiy3xNc8wDvMKyp3tF9Wsev7ktLtqXXJnT5zRHpXm5MSw379rJXoBS5zHSFCuP/OPZUNQNZHUmgrXJKyHMRIBGwnk1LI/uzc4f3xPXODJIgUGo8x6gI8FyA9NwAl3wTucooge5duYs0ZCVKbqK/ff8fFZqasRxpduZflhCpZ6zDfML89HE9QAoF8ZgUVe9jchyz4HQeY/3FZZrn1e9PFzjrAfSOFfZ3crvJQMsZOk7CssckcRaslevczzWZs/TSFFl6MqJ89Q74VpY5lWnbWUdmNJGRzAQ6a2uEyPjiWRyD4xHf+O+yplTWUrgXNweIDQ2E2eUYetfPmPZdS/0YDeyrFFmh2Pes0ywrPItN9Sd7Ni3HYxOoDTq3zx38O/3AZZhdUuktpeGzbCse5D9f9PIskSbDVIhfxSuvZI3Cm5BpgjUyjMjLZvmcsBp1JypdTMYljF/dO2R8wSwaxxnsCx/4wJeaKPYG7wXOr7rOpZhea090APn/N28Ht5VWJ6es2yRZYk6W0G3B4blj++2UeALR0cBlrdb836MYHlRyc2MIMPyktEyhuW2sJhdJ9LMIss2yFNYjudJKoTvN5Zv6u/+Ha1c7cJI4DvDsjoHdQ/yMizbUVJ7hWaLPNc9y0jDtvRriy5LpWzb32x7VjiVh43EYWquw7IKRhoDfW8X8to3dMj9JLLswh/7UfXcQERF1WEw3rO8tHB5vKHIu3uAvA2NYfwmYZkLFGXvH+1HDgE0k4at11AkIPZ28dEYCx0XUDKycmgvlVzLjghW/rrPjJVyT/FTajb3/9ShYXdmUM/j1XutNwLLM/05KZamYoKK0HRS3LjCv6bIJS9tOAjekz3LuR4A5kvIW0RCKMKRYZkNejbMmgJzg3FYguVz5Eh3jr0nsDxyVMU7XQnLeYyW+nXN5ypfVjqE+vp9GZalHSOHpb2TZbitbQe/1ypn25qOeKBrOPIpv/fWD4+j9kuC5dChydk5sQHObPOasZ6DZbXKMtinfZyhj5CtxQUye1k+eKkks/FqaA9Hls+F5d7cy7Zotl8yLOsRjH581FHqxXgDT5yGTQ7WLijLd1Iauq6NBVieHWZkYz5yNexr9iwvwbKetaxnK9dK2Ds5c5nOWW7TsGtW6VWw3GwBaGEZdX4aOwkBBd1VYGDcg+UsxwDL/HfAs9zf82nPXM3j46HmOOsSGbv0naXP2QlvS8CKGcrfBYilGvYHp9flqx9si6Rhf+2jTQPLYEHVNGvOWTZLdhpZ/s6f/0P5zT/8XgEsy9FRsmdZzlnmyDJgGdWwzSw2dBy97BL8SpMEltdmYq2FZaRkI7LMsMz3iN8lau6p21K8qwfLZgAbXDTnLK+AZS7wJZFlizAbLMv7yxnLGmmWSPhRCoFtdO/yIiz34KSxBLRxTaXMMDzwd3iCQ3pXsI7xo8gyw7LcS44Os5/L/NOxEDrRzyb9kSKXLSyGtqwGVUQiamd0YVzXBOZv2/6u4ZqgqFHE+exH2mO1dBxGgEcnQpAjCY3hiHSvbKzG+Zpt2nxTPC15ybWnOtWyG5iktNxGMrOnvHefOWNan2lHR/W8nUsy5Fpjt4m252NL8JJpT/kXCZZV7qWl+0WC5SVF3AOxidXxhiLLEwdUbgito3gvWj89a4kB5xJYzt9f1V+pIfNreBmWe+1GdMXaM79nec6KvFZ+nG2hLnxhDSy3Kj7BMiKW1jH2P9FNXP0aGntm+8NoLqnK7DkH2YmM6LDfJAz7QfaUtg0OeMDfAJYVuHEtQWJ2cKL958Jyb37Pzd+e/YIMPK334c5mwLL87bg/1AKph0ORxE2cCBD9DluAHJT6LsmZq+39IYRlOwbKzlnWyLKm6Nc9yhWW7egogDP+i3FbC8saU8KWNLX1qu0IGQKZFIW+3A5Te8FNZPmv7lVGkUyPLMsCrRWyq7Oe5zGvu1gDV8Ay1vJoPfO879lmaNuSjbakg5c+z+14o7Aseb93p12RNGyBZUnD/sHrjUaWMywfD/dRDVszezZy1JB28yIsjwQPD3ScsbwivLAGluUagO8aWNZ7+n4BrWwt8O5nX8pHiCzrfanAF3TRmsjyCJZRFOxOoDnBslXFtjRsuQ7vhX3IsYgcTgzmXTHyGacPBMswaR4aljFHFiPLjwjL1pcD2M/pp8lYQKYBzojUW+G8SE7r5X1lOOsPio6qC0cWAwnmLJSyUV0PDfE3wVwATLNxlFNuoYB9HjUOCooq65roRHj01oDlMNDq/que0RV/8/ZlWM7Cc9ZYuTaNEhkWPgP02TQ+MZ407l8UWG6dTnWkhrBcNXcTfe+NMQBnSZFyZfHZuTLz4egZS0p4rbJ/zD3LPWdYXoPx6glSVAvTNobcRTG+9D3WoUv90/t+T6cvjdu1sJzHKRuNXyRYjloirNeX5j6cea7CwhaAPB7A8pqxZEfF0nyI+ZRgWaOKM9uM2FkXW5YSLOfq2k3klfSnvpOnSANI5tKw4xrYjVzdmvXmYAwmuhjOinSUYthtXlwVfS81Ly6F5ZCx7DTImW9Li/M9iCyb+Gr3LAssWzVswLIf27SRlOVNuQSWpT+tIJixDdKw8fw5WMYWUL2H/k8o2E+DQFBL/VruuEqwjDTsDK5V5VaAZkeh6QBYoUuD3f88n92cOWvUpsueNv3WWj2k7+r9CxtFqmEjsoxzlhFZlgJfJhotyzgiyxuVHqA+S42Vj8XEdV7SyLJ8WY71Aiz/3vf+sXzzD/+ifP+uD8uHw33Z+p5lsSt7keU1njdWeBmWIeCWOn8JllulWtOwbTIY7gV0Ym/yW4BljSo7BAucv97vA5aPJzkySlKwLbKM60IBUgq1T4PYn8qwLG8r6T4osAPPVihIT60URdb4PihlOwAJey183wXSsO1eBvKXRpZ1zDhiSTDHcIYIYP5bjYNfWA078s4TLM/sGWRhlWE59h47dIUnnIqAcUEw9hSH5xhR9kHl3bNg2Qu5xXfOhGUTxpQG2ekXHhsdzzSGtn1gWsanyo02svzGYDlgvUqeGFuk/8lHX9DIcg+W2WcZ8pYrWpvGehhY9rm0pCyX9ELItM6Fa+69Bujj1g9cDfttwjKMj1H/LsHRmnGZGxv7/nJkOaoBQ1ek+Qdjdm17+Lq3HllOclF1Lo5S9LoTc++lY7QAy3CmWlCS9OTI+UkPfHRYhhMcRQE9csrbkwJ2OUOJBJXYMLqO6HPdNIh79uSC/41hGbory4NV9i1kmetKRJTVGQiA9n3knIZ9lG2Clq5YM+M4wwwBED6LnWqkqD3r1cIvgpr3AJZ7adhrYFlSr1V9a2VsA+G5yPK1sIz+323kOCpbZ5FCrbKrVsOuslciypzhOC3yFTKBnJ5VbyAz7LLMTusfXz+0TnjOs47q6dNF/bkgmJd0dG4LIsva9gEs4+ioCSyfjlJPuYVl842YIpJie7KgduWg+CxZ7venXfn0UMof/NUP9Jzlv39xLC/LbZECX7vnXymffP6iPH1yY2R9kuOX5KzgFFnWp/aPjgqv1yDVJwwxqWQtC568Y6POz7A8d53xGyuGqpQzMB/FA6Gb/inFWgNmVtHaE8U1sow0bHu2OSP0PGVfGBbUMxiW78pxUOJ1Um7V+8vf5Bxn2490d38fadh7T8M+HjflDmnYfGyU3AT9CSBxAYzFiYWFAhKa/iOLzNcSYBMGSMAylAd5wZR7PIUkdBOtSYNpjH/9gI0sdozAcGoUFM8POjZqCsXewPz+sdemA8tYpC6ktF3prOFKcfxig9WdoEnnOEWHm6qkpNA2O8nG8DTjVAwMx2I0hb8IltmgzfMfcwEFStgw5XeNtyGI5TEKLz3gcQaIYd4yaEUkMp/jzA4p3iOfhLL3YjcNe8nYvtTY1bETCJQ1ZZ1c9x7rXqLW+MoF2EKGUDZHTDfqvyVFwDMtG7K8Xhb0zcUfc3rmyEhsYMX7ih1GSw+/VpnO3X/NvXtjMNJPkzGYySzpjfdSX+TxztfH+wz05qSw2kIa9tL8Ore9a/p7+E7dh62E5dwfBMzvMywjBbkxCEPVmU7SzzrORshdlWDxD88wsy/a9wDfqf/XjOUIlrNeZz2FbUfQqLk40XDOUbXr0Iv0t9BTOvZ+l3TmOyNDY1N2HAVoc9g2ZH8s6R1+h2bNep9rQMFtM95DfoINFxFoP07KDMdq32kD/Cke7YS9oX1PztylNOy5sVoq8NWDpkaebk56Tjf8FBZ4mRbsnduzfJR3cWDb7DRn2sYXGV5SAFRfeVMERAWCb25uNLIsZyxbKva2bOW7QjeSln2z9eJOljLNsIy2mg5DIqBFbhFZ1v/Clefvh1Ckvf8pinIJZ0gkmZ0V3OfQlXwOc/1c2GNazTrPL9wjnk2OIYss1x92eGMe85hlrOb12ZvXWX/ye67RH0tyZslGYltVnsewjKOjPtrc657lf/WT/zTOWd4ercBXE1kWWJY/HD2yvJVDrh2WZTHYlogWljWyfCjlj/7Tx+Ubf/i98v3XpXx+3Fka9pMPy2cvX5bbm53C8kbrNSdY1rD2OKJ4NiyH7LOh7nVwF5bTzKjXSPW5PIXqvfleGZb1MznLbgaWqy6SyH0t8AVY1nOUdW+yabJzYBmRZTmHWe5tylLO5+vDsi5ih3TAMkMxYDmghqrUMiyH/mFupP0WeWFYH0LA92G5950eLPeil2wkcNvbgmbR6umeZTwcikn+/YCw3FRNrlLXnkppZCKMdJ87F+cg73FvH1Izc10wngPLUNRN/ydYDoFdO9cuT9FnncGj6LL3Z94PPUrnzoLc1lG/QE9PyU/m09Vp2L6mMiynSEWMqTcgYDnJrSy7lhRBT5lpf6Oa9IoCSkhjnBSFWdBkvD9yUd5CIXe92/MPWlKWC82c/XjNvd9VWMY48ws+Jixf08/XfHd+jFbCMhSudVpTVO+LAMu91Pss73NtgcjIApxkRzKD28wAzo3PtbAMXY/Hz8pDclAClhkMIwMO75tkEWAy1D4FYPRvfj4xd4XuH8UfzoTlkLdc6wMRZrmvw3JUvqYUbKRlw7YLfY0xZKJxh0H03Qws92QKj2Eeh3cRlk9iJ8lcCBvJYJLPWa6R5VLknOUKyxIpLeXmRvY0V3g+F5bxPJVOQ1i2Ml52zTIst8DrRYkt/OYsNa0HwONZ11KFa9hmPKfZxgIHhC0F+4W+IH2ZdRDLniVYXrJxlnT02u/jujlY/tf/4se1wJdElq+GZZk/cowRYPmP//rj8mu/+yfls+Nt+eywLfvd03JXbsvdQfK9BdQElv08ZY+kajxR6kbNFPhaDcuKW3ZwUeP96HjWudN5MHmfJ4xPRJbrJKhKufmuHnpv0ddeZFn3DLuLjyPL0N2W5t5Ww5b7S1TZql9bBLoHy3p01H4fkeX7g0SkqcDXYe8y1GE5hG+tZq3HOmlj/MgrSuNSg54iy28blnteSrQPMKawz84SOr83PEyuSOzfbweWMV8bb3cv1ZoAOadoh1InzzHmbyP84KWmfsl9yX2mfcgOgmQM4BkTWK6TuvVwL8Bys4+e1y0BVhS14GgzBPfbrGaLFOPqbo70vclRRK68J06LgexaUgIx/h0gXuMoCMMH66HniZgxktfAck/RneNZXlKUM81b/GjNvUdjMNJPjWHZi2amse6t18WGpwuGY92LLucK62dEls9t10NdfzUsB0AgPcomOhuPl24DWpWZ4s7zh+qPRrZTxlfv/tkp14sw42jL+D7BW6+w1+g9Rmt9Au1cebqXRUN7ltfAMiBY14HL4UVYlpdweayZVbnOBDK+eL2iXdRmhmXozZ58744N5O0AlqEX9TLYbhz8MIPTdC3bdja7qx00A8vaVhAdvSvLsSxfGjsb9hMO+k0v2rPZGpn6AJHlg7Rf97VvSi+yDGeYFPTiyLIeJbWR4l4Cy/XcYuxZtjRsizTLVJFiXnaUEOSHFwSjlH1ElnuwjCwQtCfgdwGWIausWncUSLLaSJqZeWgK2medxXuK7bN5WLbZYz8Tk4Ai0vDHjHTkkhMNU2UUmV6rG5fspLD7ve09WP6w3JWvf3SjkWXA8u7U2bN8TmQZsPz6uC0vTpvyx3/9SfnFb/1+eXXzvHx6X8rp9sPyQgLJ25tyPO41sizQrOtd1zygU6sohEdkJID56IORUYD9JXyPHhj3PjcmsDRuVixzsIxBxDMOkmruWUtR6dr/LdC75ugouVccP0WwjGCwQLNG+T0NG4ANWN5LVeyDRO/rnmWJLIccliJfjwnLUhUaiptSvqKSn3f+ZAHpAMDZQGljJLhjslN6MRurOi8GKdixz4NAMSJpa2GZI6VzkWUI0U6RD319SsOewDJA2RU+0ngZkEewLGlHWWBwP+tJgK7g5xR542RA2jMvmk7EGB/rHpH+wgAAIABJREFUHPdIRCyG0XfZeHUoH0ae3dAUJafKxVP72/VtaVaX/Kwydudu7FkbHK3SoXbl3cic1MYsxC9pv8odP36K58C5sAwZiDYsKSBVpGSo53U9mme9Nvbeew3Itt8bT4BRX9gzclKZGwkrJxQf/aV9wns6z4Tlxgjtge5ggnwJy+sWfzbca3+P58HSmlwlP1JWxdI9z/m8WYOdLzbv7J9PIsySxsrzbQDLa9bk3DUs73pzNsaDqjZjTfGrTb4LJyQ5QBiWkXnVRJYTGPZgWWUrFxYjmRB7msnWiXdPEeZZ9aEKjVPxDH5V0yUY5gh2cwwoXxcKuT2VRLZyRb/Ju++s1kzAsnV092Sa0ZiqrPPKzPhvfte1sIxTcWyMaho25GkvDVvtgd2uZFjmyLIBqd2yF1mWmGhEltUGMzgWML6htOwKy+hHj1ZL+rfDpzyrnrVMxbicb3VrccAqVbRuHHfsxPPocdoqwPPfnl05qoJ8KxMZ8NGG0PU60aezNEiNMjBoeumvGtf2gNro2Xn+rLEB1siatbbKObAskeWvflg0snzjp6xcnIadYflP/vaz8u++8Tvl/vbD8vFdKZtnH5VPXx/KzdNn5bC/U0RGWvfBi4iZbKhp2BPhTeO25pzNJWNr1PEwELHn+VJYlsiy/FjVagc+wLN4AgHiVA3bnmVysinC5WCDyLI4Fywl29LYRYbe7y29WvpGKl7L0VH38l+KLGs17OPB951bY7RgF4x7RA4fIrLsA8iKO4A0FfeZjkW7SvVzh65WKNTUehOAtdhaUw0T3+dVzWcFk5HvZrEbCr0CXwi5+c0Ag40hiwIp9T1aGKfZeQEsT/YxQ5nw/mcvRJGNCOlLBuUcPc6Cz6SfvwcpcM4omFurMbbZ0M/GAD9nCZa9kXOwjAIec0bJ6LNVxu7SjTuRozWwbN1w2fmu3KQ5WMYzZl8Bxl1ijiVgXoLlnpLsAeE5YN9/D8tRGv107+9z1OSIF7RcCci9vrdlaR04XAcdo2NuXM4xGGbHl9fjFzCyvORXGM3jLxIsD+Vb6hw1gNNiyZl1cFzi2jlXBOTXyDnWkz+ACra3eP1gzzI8oEtySHQkanoYwHlIjIp+MYThmsa470WW0Xdpz6++k3dKt2bDGbCs9zLkjO1y2nyyz2ATyd+itowEYcS2ypFlUuqN3nYbQT/2NGztZ0SW8fcVGZrtXJOUZwHvmq2R52KGlWY8PbK8BMtbT/WF8wLBhnNgWSPJW6mCvS04OmoelhFZtjiHfadWuw44Dliuxa6ii+FQdlivCWh+fBT20JJchn2LtZOrTfPna2C52hgoWjdv0DR2fHYq+VdZhEiRYV5Li+vV75Gvu1TfLT1vBMvyPdmzvHn9uZ6z/GNfuS0/81M/Xn7kucHyEx1+hbZaDfvSyPLLsil/+ncvyi/8xm+VuycflR+8OpTNs6+Uz+4OZffkWdnfv1avS0SW9ZzhenSU+aWm53TyUF4Kyyyk5wZBPITqHUGqdETgqkS078vkliJebfTTgNv2BfdgWYHYi1jx0VGAZYVeL9aF58h/rbiXfHO7Cpbl+Kj7vRT+aiPLEGK6Z1nAXSsLW+EO0HpOw5a+E6GsfS8LQaJkyYNaC3z52X00jqxk8/gNFSQWIcOuFxfRxQ6wQMERguXQD1BuHS85K/zWWAAkv0VYRhqUpktZOlGkRmHfjUvfMAZWwHKuKq392DvaAvXbev3Hxc0g5LKxxf2djTN6XhO5jmfZPBxGluF1pUIzeQ69SViGkwZzLv8bf18Ly/Nqa/nTcC4lCDoLQB8QllnW8u+s4Cfrdfk1Z64AKJ8RWW7gERGYOdweP54jy1/C8lUDOfzynP62oZyPLL9VWE6OCpYbbKNc2nMj8I37sZwFQ6apDtun6yh1QFvTvhEw95xmAIBe5uC5sKzBCBj1XAk6wbLK6k6kWOcHpddGxDWEeY0C6pg9NCxj+gJ8HZZDtvvfI41X7NX9wW05P3qRvqvNzhFver+1sLwKXiL9uq0DwPPlUlhmeZphORwpnchyLvCFVOrrYNmizXIPTqPWSHITWa5zxc7QscWmYK3jXKusA5w1LXgFLOM+DKZyT9vqWp3ujROIBoLb3YwP7Lpk3+XIchT55VRsBAI7UJ3HHfJuCW7XyBq+Zul+a2D5+fFV+S//yROF5f/iWSkfbh8Blv/s71+U/+c3v11e7p4FLH9+fyyb2ydlv5djo0rZuudeo6QKzDYMPViuXpA2LfrcDmRFNKtsUzXtKvBrgS9rE46PqpEDGO0Cy3aWsVfm1nL8CNLJjm2DacAyhLEWAKNjoPAc+a+cz6zFuWZgWfYsHyQt+3Qqr+/3DSxLZFk+05J7nqr5WLBsY0ORVRf2SJnF2PWUacBfvahGN2dgOUrrkzHCUG1NcqdAMqdmYXkAjM39FiLLrKxi7gGIkaqJ/1aJRKBsBSq0R2dgOYRESsPOUNw4Gjjy5X0u1Sj1WeyoiPEwU7QBnxEs96AZnlW/X9zHx0bvnVPbO6EiVOxmb3mVCbqiLhERIYvWFrcKOPZoMv49gejOcQraxfN2/Vnv0PTlQ8Ay9+EgJa9RUujy5EBs1jv1U/aYrzLGFntkHpZZkTb9hftGxt+6+ZP1k66ZFDHuPkeed2ZkmXXYYjfMXZCArTEu3uM9y9bPEKDjDlgypmBEXtLHs5kpWY4Nxv+qdcBQpHMsvUUHllk/ye8By/gqb8GRzLOVGRcPCctcrXlp/ER/6Y/vzdV143/SU0oYpkmnwvYIuUSgjQxBvU2uCfJYsGwGZAygOpApeqyRZQ1cnB4EluNJ1H/WjSlDprMw4hre3bowv7sQNxNZrs/w9/Z+1zHF+N7caBo2V8MeFfjSc5UpsqzVsYsV99ICXyjoteP9ybYvuY0so2iXQ65nBoipXdOw7TxkBuQpLFs/2w688TnIPCa4LvrSC+QylOft47XfbWU0OjGNLWeeNJI1VcXnsYnK84OshLn5tLS218jkpXswLGv/eTBQ7o3I8rPDy/Jf/WdPFZb/86elfLR7CFiWlJdjKbJnWSLLAsv//pvfLi+2TxWWy9OPyov9qWxun5bDQc5l1hXvBaSWI8tvG5ZhoKiO8aOj5mBZrpc9ywLLAr8AYYblnIZ9LSxLxFlSseWZAsT3p1O5I1i+P5YisKxeW6yclIYd+5c7adjQuTrJVkSWM6iMIsuNMmXYYCXPHtIBLMMTF84KrKhstD8kLMPomOzbnaZhozkRLU3KiI3muoWfo8pezRF7t9wQaPZVsac471lO52vq4/OxTK5t5PkKy9lJIO8J5Uew3EvD1u/2QNmtlgZw68Iw+4a96IMUVhWGvT3UkcbM5tEa8VqvOTcNO8OyViqnNKQQzANY1pauAOYM3723ahwYyaBdY/DEPRFZfiRYxn6zHiyzvD9v5GKVwXff/TqeCVmhF10RWf4Sli8bpWu+NYLJL2G536uN7EiwHDJXjEbSAVWFUqbfqNDjYDAvgWVel2H0eqQXQDRnDEeU153RAGA0EbAcTcYG1hRhDjnhsnkEy3Jdc1QpOYNjnp6bhl0VZFv3Q43Lo2VdiY7pwbJfMzm9YkVk+RpYrv0ZByLZnzpOVoYVu4QU4CPA8ujoqCEsb7bldldhWUzmenSUmUESUdYjpdTWqnBrSYCWRi/vJcdP2VyyVPrqfxGnE77XwvEaWJZ+w3nG3H8KyZ55aX+3I6km/Ry+2g4sx/yjwl5UGNdkRq36nmHbgnIt7LOIWGPLXKMfHgOWP9yeytOdFKI+WKBUT2+SMaWjo2Ri7yzfo9YX8JTcWznPS4+A2igsS4Gvv/z4rvy7b/xW+azclk/uSjncPC8vD6Xsnj7TyLI9zAYBkWWzFn3PslQcG6RRjYRv7tie8ckKds5zG3uMfcJUY8gqdldhbm3Gvzl9SPYsS5QXadhyjdx3u93p/6R98rnnAJmw9T3LdjwUinvZtJTPEFkum90kDVu+o2ct617lvcKyAbTca1MElu/3kspNe5YpuqzeDsCHLGgZG5wX6wACb/LxIONnrlmGHk7Dzmmw8EjJNGrSrPzeMa4RZaVz9bi4iD9Rx4TTsF1wLMFy7L3S9lufI5WpGgfV6DY72sHPv9MUrZILUrqTXqYdMxOZgsFSN6yEYonAiCtxpGFzgS+dFe4hh0KCFJZ9NOFZhyJKypqdF+iDZn2IAwznXeP9La+tiSpPUv5mIblG9aOHB8dHTfac20DUZT5welSF8OYiy4tCnbzrs0beCmBefNZDXbAAy0NlR2u1ridY4BQhoQqejaLtZBCc/0rjyHLu/4lDCMaFPnRdZHnynv6H4XulqG7PiJl75zndtaqvOs/nNpiMrEeP9O55vUNjVUuHF/X6AHPSXm9+MS0ZU48WWc5KZpSBcF33LH+b5CdrO/QLUqIz7MX2mFR3ZPTA0MdUhyGPHZ7ZWy8My3wcYnZQ8XfVfpPhpz25qiu9zZK+G/uLXceatqB0WJdPOqdgB/pLavsXIsvRH+Ss7213GvYbT1/dJkdXWlGb2KqkIOb22kltSo9Gz6Vh+xIZOSNqcNgaMpSb3RdA+nU/DZvHvzf2YpCZ/WLjYcvZ7EFcL3+LOYq/+1ra3twUOWf5iFRmP2dZM/PCpj9GCrXUPnlye6P304Jfm025lbOXtRq2waYAb618jWrY/rfIXpC/Ozg7LAfM6jHPxjcAYb2vQ3S8It5hZWSZ+y9+T7Cst0yGWv1exD/qlPW5gRwd2PkcYMn2f4ZlZG5g7izJ22WBte6KuedU/UB2SPR3BX/esyzVsKXA149+sC0Cy7dS7E07YrBneQTL8vebjSxa20c7geXTTfnkfpNg+c4Vsb28pmBrz8JPYVHntw3LrG+rF0wELqdcW6exQtAlLqB63CuYWlEunFEtC9xgWSoProVl8WJo4S5PwwYsCwgrMm6KgrFC9uGgRbxGsKzRbhK8UUER51D5unqjsMxRT/cG4718kgQoYUpnWF4VWQbcu+LWcYWDgDyb1ZY0yfrGYNnfXR+K/cexX3kaWV4LyzpLg1fslyVYFmUVqXi9YlxJ/jZOkww8HYCyjjUA5u9CJP4wwrJ2ybsCzLxn2TM+2GhagmUYpo2Ko3mByHI2xK4GQZ/ddZZPlWwXYhvnVT0pdJ2KtqtGADf57ApYfpD+GcByGDZfwnLsQTxn/HHtqsyU5CwNCHgQZ9GKVi/A8qQ97LBOmUBzT4NthLnF/w5Z30nVrTaX62DoxJmtIJBJPVjWAfW+XQPLTTSUKmvH+uvAcoy/y/AoyMWyIWWhhe5LndjoAYZljNt7Bss8/nPjbuJ7BSxL4CkV+ELWm8ByTsPW00ESLMu5yZp2LVFk+V2OkfKjoxiWldO3nIY9hmWZg3pU1JmwbOutRnjXRJbVSdJxxPcjy3b/tu/xvH5kuQfLmNMMyxNHitsxFlvpO1tWSKiLL4EcyO16s7Bsw2mBNC+mBFgWgHt12JTPj5vy15/el1/4jW+VTxMsb59YGrYdmO0R2iIFsgiWxaM9ozB6wrbXq5dGlvX+mFbhhXLTS4p5JViOjCbyIK6BZa3WqELQvG8cWbazlD1lWifcGJZV9hIsI7IsvYzI8v5Qyv600cgyYNn0HapMu6fywSPLdWQYzprIMp3lHFdjby40yQVp2KG4aC5hH2wDZwuwPDFOOcqKhzxUZJkrYzs464KPCLP9Hl5xiiwzOOfIsuufdo8xYBf9k5Q4wzJXQoRzpfrh2hgO+iuMnVw8rIkOV1ieRBsS3DdRZaOPkP2ZL6F4zo0MnmXszojyAElywJyjNN4JYGZYpndd8hBH9CTJ8GZ8xUHSiSzzNRw5Ol9rXlDgq3nIw8Fyz0hsU77PMyaij8iBcVb/ZN1KczQMKV17y0c4nvXcB744RxZbGNN/zT5xcR57ZOuSZl8Ky3mNwPi/pA2L30mwjN5CkCJXw262vPj2ncVn+AVZtmcbbk42ciTRQ3LDxz40LMecgh3IT06wbCvGfrgqNtZ69AHvP05vwsFjtUKxNjMsyz3c5uACXyexGd+FyHKnwFdv0IbjfmY1bA3V+Z5lhdUVsCyjJZHiESzflE2kYVdY3njla+xZ5mizvWEXlrU+6zQNW+6b07DRTw8LyxQ9dmNumtBY3TbmbHIQp+xRnWssWeM47lbWKlukmgBL8natLDnnuoeE5a9+uC0fbFZElqWBOOpJFIHAnJ7JJtkop71VdyNY/tvPD+Xnf/0b5XNJw77flOPtB+XzfSkGy/eeUWEpsHpnhmXZh4HiV67YcyRgjXcdUbElj21XkLvgU0+Up+raQjBYBuxZ89rzam2fspyj3FbDBoTLPfQ+ErlbgGU8uwfLVhm7Hh2VI8s9WBZo1tTwKHydYBmRPhlOr5SNySltOS8Nm9VHG8lE/3G0k8dBxozTiJsiU2nPsrZP5qNWFmzHixeW9qUr+TlYtnbYfbjSedzroWA5r3qXnDFfHxiWOZ0AY8me7+ZzRPfJAQTnFvobzWcxORpPnQnVq1TfnPYcfxFguZFTNL7ngHKst7cdYb4SlnPz52R2T0aHs6UDc8sK8/FhObdvjU5qZEgsoCksZ1nYrJ8qkGGddbtjqPdmosrRpC9h+c1ElpMzbQLLZnQsT/dLrhg4GwFfqKkSt/bsL3Z6Lz02R3L43705zvIzy0ydkkYQ+tg5Z8k5kWW9WaRi1zRsjorRJtOoP6MpwFwjxDsDoKC3dUfxGt3Z2CqeEh7RcBkrkcfSTjjmR7AsNiVFnZsMn07ht+hztz8C2DHtBpHBnryrjo348lBG9cY6+mABlkNOucNV5irDshwdJWnYXOCL9yzb9/uwLDakFPaSVGz5nxbykv/tDJDtmKh+gS9Ehi2d29Oufc9yVLzuFPiy6ZeqX9OWAJui0/Ou+W/N75M9y4jwqmEfUz4X9oK7x7CmhWUOmJh52G7DnMxfguW3AcroM25Xlkd8jWam+sWShr29e1GkGjbSsAWWpRq2pGELBA73LKucwrnBWLc4x/W4t7Tp3W15uS8aWf67F8fy87/+m+Wz4035dL8ph9vnBMv75sBsiyp7VWkULZA90GlPDF4UgnJJUE+qOQ6+kKMZmEl6Rp/DchXOFZatfdXPIvfR4lqaen1QWLYJ7Mf+OIBrwS/1ESxHli+FZdmzLLBsEeqTRpRlz7LsXdY2UtGxAFEVsB7pewOwnNNsHwKWbQHbOOQFqn3pe7Al1SacICmybH+HjPdjwTiK86ZgmY+BOjOyzGlmMXdTpFYdH7nidGeNoJ8CDsj9PQLlvEbju6N0NDjF2LU+Amy08R2JLI8UAb/K+wjLXOiHDdMlucsGYu9azIW5e/YM6aXntp8vw/Ls/fykhkszExbb2gHWJafu5J5VSFUbswNWlwCYjf26yDLr5cX3fqQL8lwSHfvOR5apLyZ9uMKhcXVXroDlRo6nNOw1CN+bG1mfsMH6KLAM3d1Jw455Q+cwAzogv6NNSMX2zEPsRWWQtlXTRpYnTuJOZFllZupQBX47A6juQY4HzESWvfaMZmc6UNc2UI0Z7Xjai4yMtQg5+gxbgOWe/qsbq9JLdTKtePyrIBunYfO8R3YSw7J8jj3LI1i2eWl7lnNkucJyCVje3dg+ZMCyplnr3tXx0VGAZZ0nFQG0FlA+OsruB6ep254JkB8Llmv/V4sFsGxTBEWsAMieN7MClrlo7dXy6oIb5LmJf/eOpsuwvLt/WaQa9qPC8meHTfnH16X87K/+RvnsdFM+22/L8ckH5VM/Oup4PLgMkHPAhLMBnA4mKkwQde730JIXXwXyGmlOBnlzT3gvqSKwCdY+LAOUAcsaXS5H2wOxu4mUQ3kzLfglsDqILMv07BX4snvbvmSJ4ufIslTC5gJfPViW85YV5i+B5aO9j/ysK/AFyU6L3z2bCrNEEwGuIZ9rZDm8shGZrHMihtgjy+E58rZmR8gcLENoLMKydkCn4AYZOCpHtHGJ/uYWPEWW5T1kWYSAdGWej47i1Gv8Lk+UNOxRGh2agAiB/ruTMhtj0kSE66JCFF+VE6U8MgzhWbp2Gvit6dcwyLqFwuoN2p5LcyEvdROKJkcu+VmTRrnkLc3G1tL1uZ1r5dcl77fmOwzLa66PeUXRlMk70TwbwXKW7T0Dekn+kzlyTtPrtV9EWD4DwJZgmcfuXYDlPMjvNSwnWcyR5dUOFYoghghVBef/cqc46wKT0W4Y84kLiOLyur4wDZsjOz2H2Mi41e8BQnFOcqdgWHN/z47Sd3QYiQKkpB8RQcsFv6JvCBZxjRVqFYDyPFqagAzLjW7DuFI2FctMnsNaWJPHK21Di+iyFydFxp+mYb8hWJ4TrENY1neq2nroRF4TWZZ3X9izXHY7s6GkgrHMAT2z1sA0w7JUtBa7iWFZjpDSol43VvVami6RZcCy/S77nAG7NTNB/1baSthR0CsyZqU5uF+9B4aeAfl8WDYt2PZxjSxbVNlGMdtLsH/wmVzGx3TGCHbkjM55X3MTh9Nl2vjib10LyxJZ/tqHOy3w9bWPLLJ8o1H7MyLLAlvbm53J3hRZFlj+/l0pP/srv1E+L080siyw/MndoZSb2yKwLBOpnOQAdQ2xRoRW55AKhvm48JyxtGxItX3fM+5xnh8Dh11Xq2Fb9NJS0ZF6rRFlXwgCy7r4pPK1T0jAslwipdV7adhLsIxzlntp2Dg6ahRZfp9gmWFB+3QGliNFxNOwpV8RPcaC19R4jyzLcQH6b3hf03Ks9oqLBY4s65x/87CMapCsjJtCJdi/rMLX0vyhrPWXTmERrs4ZdpS/vMKyvqeJPC1KhzR3yvrgvse1fMQG1sMIluPztVFlNib9O28alteAL9Z8VUbnyfz3HZa1cFuKdGbnVTcqkWBhZFDNy/n3L7J81uzoANVoTk4iW8lg7T13DpZjvTJEkMxYszbOeteZi0eg/j7B8gSAB7A8t5ZyF2XHIz7nvbQsl1k/wCjP+pczRprtO4PxgUOlt057WYM9OcnvzAY4y4Th/Sll2xIAa4Evgax4vw7wquPZ5VfzLOhUjvrROcwAhV7fhf2SHA09JzH2e5qH2e0Nv7kFmOr2Ofm+RsXcDhWdrdvNLo0sQz5AqQ4iy3NreBaWSf6cBcsOYPFchmU9GsnOWZZ7Ys9y0ajuNmBZI+l+pCbDsoCgFPhaB8uegu3nLFu02R0nlDrdHidVgdTGyqBV2rqL9Ou24rhN2eVzlrkP43cFOs97zUAcE24GlrUjLTAGR8xaWIZ9CgfXm9QHXV3Wcc5wcA7ty5Hlm/0rjSyvg+XDQXvT6jgL0pplKuuUYXlz3KuXRtKwX+1L0cjyXSk/96vfKJ+dbi0NWyLLAcsCMhJWtciy2fAWXa6w7J61QWToIWA5DH9S9NHZXmBqDpYDnl1I2TFR1ls6ALGpX/Zk+7FQqEsk30GqeSrwdS4sK0dKMS+PPEs77g77ctC/1TRs2a8su8FRPExlL/ZjqzfSz+5Tb6UtaDk6KgwS96bqHFh1dBRUR3Voo0DAmsjyQ8OyvOtROqGUcjUsZ8i+pMDXxMLxM/kcdMUTCuFv8wkAUFO2AMt6HY7J6MCyKv4Eo4gsd2HW24ZiIeIUurmxoxXkb3AK8T0ZWMNhBA8qRScw7xo473koe+sSkz313ZewPGe6XPbZXGSZI4u4O+TEUho2ru9tlcDc0GtcL1wEy7pfKs+KcT9MoOstRJbPGqUVsJz1W6+o2OiZFZanVyzBcui/s17ososzaOKd6xap+TGfe2ono311I03U1kKM88+xedp1alhn2t1mHE8TVTJIqOnBsrUUxT7dQM8A6PrDos/V8Tq3wubWd7bfRms8xhcvyAA86NSwafK1kW0kurKF5XgOwKIDy3nfcoAM9RW6fS0s95wa2n7f7xmvCOe068k5WEYBTt1ihVNGKNDQ6OleGnYV6A1tnQc9yVmZgw1L0eVeZFnaxfNS7okikVqteh0sb8VOSpFlwDKqYdue5VL6keUpLIs9aT81styHZYQGp7BsR1TVn3NhGafBuDBxCVQD+dHlC7AMrtHtoyR3RrAM+WFv770A51SSWyPn5px8vPYznresL7IeuxyWxbY+mIRU/JP8fI+sSjEuOQppdyMTRBakn7m72ZW7Yykf3x3Lx/tt+blf/c3y8WGn8Ly/fVY+fn0om9un5vHQc5vNY6aFsFQEW5Q26FxTsYHqJsTxgvNRBR+wbFDMCFcdaL5+AMt6iR51hT3VgHw7vxgKQjxUGjB3OMbRUQLNSMNW+FHj3wSLXGPvaFWs8znLcm8cHbWRNGwB4X09BkoLfPme6bu9wbIMoe1ZlrOXxTEhadhH/bu+ij7fI64AKpw7LFXPDxZ9DUMYEfIsvKnvrB9RDKzV2uyR5v4OBedCFV6pGLIQ9lQBmT3F9Bgo9Lww9Rnu1W0KgaWIqz0Tc62NLOtiEwXE++kd4JrIqcxoLYBX529MBkoja6UjFXiQeeDHHDAo6zuRILJlY4VG8CNKYy6yzHBc5aZ1II9JwJKPv8CyeFBlHt7d3TVHUfVAeZhmnxQ3xmtiQKUxHQnNkcFmymFgNS5I4C/TsCfHMp6vsxbk76wMj2PNq8xH2mPIitkWrQOV8S2QyXLZ/Mn3ncJ49ly1xVvW6DcqrNAYNfnZEwhbQYGRLeI368nSDDir2nz+LDr7G2tthJHxfx4U9JvXg6aJLksQvATLZ3WEKfcmBdO0sresq/Nc86Fd/sBoFwr+OTDnOYL24XpkF43kMxur3Odhl5ChDb3Hq2ZunPTe4l8WKHa9po5ef38Ug7IAmq29aK+m7SI05HZnOt9XLQTaNpU1zTWwrPdSM6NRgHH6g9oZqDXiAY4ovLqvmY0o8hUp295I2CnRf7AdOPV+CWaX9Cf2gM85LJMcaqBmW3wbmj3I/KZ2RGrzg8grvYONy9btJ4kqW2TZNh07VLttYHuWLXhy45lzYuM82e2KzByV0BxLAAAgAElEQVSGZX08pWHD7BJbf00aNmwRgU5rrkV2axp2dYiFvY2oc4oyow/gsDEKYR3SnuagbffzovXJKhtQ1y7CFiYhnPOsEHF11PF6j2/41g1e+7qe3HGR24lnv0ldMdJTc7C8Pe6LRJY/LHflR56V8jM//RPl61/ZludFqmEbt4YzQXlWiEr+vhWDX2BZZ6xWrq6wfDRYllm4NViWdOsf7Lfl5/+/b5WP97vy6eFU9k8clm+eajVpnTB6BpPBsmfX6xFSm5PvXVZqnhorazv6kuviOytgGZMKYIVUbOklgxW03fpL+9KLR2HP8jWwLPfQc5YRWdYzlgWYD4VhWa4RYNZK2F4oUUBbz9SW/tfCVwf1QtoaNoDXOXGwxbMWlmufj2G5B0fZAB7CMil53jPbeGgRzSTnSizSK2FZn0mwPE5jPg+WG6HkUkxg2bbz214bnU3Yb2NLMap4ngvLEHaI9GcDM6KDLizlc3hdde/8veyIt5+eMdStOk7R5WZtThwtFdRYKC/o58nHX8LyuT2W7JAzOTErn8lRX6k587A8rUZ/Hixfe171l7DMa/uHCZbNLh8h3ro19WCw3IEW6LLFllA0jyMq+r0FRxbqwjYOYILlUD/+oj1nKcNe73NuP4x+bVp22qasKjbAR33AsAy7K2AZx9YxCGgGpb2MtkXA2hsNUJ/YJJ1zlntbZ9TeceeFG4GhM7NDGc9HJfIQwWqT1dTaDMvaZgmO4Ngo+aJvOdMtY7FP2lLRYdOhvxWk0j51zmg4dz1oaUDtv5l1NIBlfZZHlnHJGljG+AQsa8CBYdkj01Z5S3+msCx7kgHLbWT5Ylj2Al9TWHZ+98Jhdv8Kpxgj/K2JHMP2YphWCG/Bt66VESzbPmz7aQMma2GZ5WW0+R2AZXY45DZmGSrXcmQZsPzB6XX50eeb8jM//ePl61/ZBSzb0cY+Vrq+L4RlKeT1/ftN+blf+Wb55LArnwjEPX1ePrk7amT5dDBjWCPVAcuK49aAI/aLTCPLeMk1ILy2GnZP+bCya0HC9izXdlSBINdhH6x6KiXp2SPFUBwMy1wNW55XlYuch2xFuOreHqtizZHlc2BZgFkqYTMs4zRpKwghTo8pLB/2Na0ckKvvNIgsL8Fys2+2A0kTg5sV5+B8wl56cW9+KJDT0VFxzcrIMjx3keZkCRcDwwMF5vrEkY3PEIi+90VvOwPLjWJzYyIEIxUeye+IMYxrqf3R997kRqG6ghWBou+vReZcWOQIALw3SNmjMQzDgf7GBlluw2PC8pwBoMq+U6F0jaHWqp5WAY6Mu97f35U9y0ttHsniOdxYlN+evcPGlio0rmK/0LDr+u8RYbkHKulYkMX+MQVkPTAAqpiHKzOsuDvnIstZRk9AbGnCPPLn2fE6etwSACx9Pvcas7C89P5pXEftWJwjV8CyZv85gPFzAtJSdLlaQdU24kitG0xhNzVzLUOrv38zz2gLUu+7uUt7sAzo1Yi7hAXpubqcCI4vhWW2ORsdT6dOwEGtfeZF0ybt97ZkWFYkJjtG7DC93xwsS386OMf3OaDg0XU446MtaVy4jXnu5Tn6RmCZx4+CCFNYrhFlDSooZqjV4XuUObI8hmVLkz7pCVQC2TC7tABYZ89yFPi6AJbZzngYWCYo9iNtzUFV91JnfcHgLp/10rCzLgibEZ4Fv2l2AizKLrYPO45Ltk3Xyvesp7gNPVi+PbzWo6MElv/Nv/yJIkdHPS/H8kTm2tWwvNmWu9NGq15LZPlnf+kbmoYtsHx8ZgW+tk+ea36FLnCcp+ya2QxU+WznqQDzkeVmf7D3GHfAEiyzMMuDF4dmpGrYum+eYKLqNQN8wLJGbMNarCk+gGUY4lzgC9FnMRBHsKwp1F4UjWFZ7it/l8+luNf94VD20p5SLAV7AMuILGdYNqFaysH3+IaXJqdhJ4HfTEDy1JptV8ExQ2ajkDvGXS+CC2XTXSzpHrj/WliuX4fWskqhUPqqpHAWc78BnjrUh2UY/dovJFBMgJlXVmAZUKwL3f/Ov+tXEyzLv3EGJOA0+hdKkptFxkn2dLOAqQ4SOvORlC7abn2EDIX6oJ5zAvCex7+X4vf/s/fmz7puW33XfJu1dnPOufece+kuXRKtkF+MEtQYFDAqIQFiDMQ/xbLKUsumtExM2ZQVNZZl6Q+pskpLY1sEAgQCgRswyQWCAelSEAIEbnvO2d16GzOa75hjjmfOZ87nbdbe+9yzbp2713rfp53NGOMzxphjjgjY3BVIQWyHR3uwrG6ionfHDWhLeAzVKFuivfz8PNAbu0fvqNp6uqpR6j70fZS93K5XRsHtQ1judY8oopkI6FkQq7sLeKPNZKib8yJ+RC4um5/91xuJ7UZjDc8x8iy9udz7fu4NLDoa1iH239oMGdtBo9YHQ+19JizH+8KpaVlHOMDVm0Cf8babcWyiPoqlgeYe9roDEtvbd8XSo9CItX5aAssYw0tgmfUWtk6FzuYVhM7G8ZltDViORTdtjinEFLDsnPOLIstnwHIEprlxF/vhEJwRtXP9OQVQUcxMK1SxPQQ7x0f7fQbIBJYlqnzUStickcd509irWwaRFPQiWF5zGjb2R5Y0bESWN64aNsEyqlfL6jeB5WkhLim8LUviZPmv9CZBJ6pUw3Tjf4s9u12Wg7ZjK7LMelYdJqXOLceitG/OKMWcm05TV3fJtXEPlgtZ3IBlExkDdkBNtg/Lz0p2UGHLhvu3YJkKfH3543X6E//iH0pf9niVHh736SEtP7Ztg2VJ8bLIMkkaSsOegeX37g5pffNI7nOg9QC1yDItVtDFvjRdwpplrwxbCtELnJHGpeObsGxrV7Mx4I0G+T2nTiAVm8GZI8sSLUeBLy6Ypvss87oUrjYsIHQJWKbIs0/D9rDMBb44hV7WRPs0bA/L/DYKOwTfpkywltlHlulLF5nN7ThfXqcWkZ0YY45zbOK4Dp0z5gFhcXLOwXI5BhSNVYPy9ZynHVW1vUFXPk87ssxTBREy/z5+U3qNKvN2B5BmKlmhPGTYYC1OXttpsOyuHaHUw2gNYjHP4CTx7c+/TwqaufXWOn7EoZB/lsPydAyNGMHZyJuf/X1YNs08Ikamx1gjZ/lw2oVezlk9WJ7IzKCAbDuTAcVYaTxbO2XfLYwsn9dql4ssT2DyUpHlc16wA9pcHChG3moRvyvCcpThvdeFrILsGjm+d8yp35vqoqk/49CYu36UT/79Rt8xy8Lg0OjNSad7i/GL88L2RzVZ4Z+fZUWAZf/uhaM1pGLze3fasQrMlKuohZcA73wdjSxHJ/UoLJvcc2nYdH+28Voengos8/iu2DjctwOwjP2Xm5FlVzHbR5bh9LD3CMu8vLydg2XYRHGM2fmcDTBtkKg34j3EvtF9ln07sK0jV4cNhHHj24uvh6w8LebFjg2thO0jy1halmFZKlsTLNMyUdrvh7aNkl1tyjXLZWTZpzOLfcdrkXXdb7nPchuW8W6A2hz5lXf2W3TSsQbQqIheyBrLyyuqamNdsjxTWSsjr1meyn8/zuaWcZhN6p4lzs8RO86Pr4ksGRDMc/KzNgaRhk3fbY77dHt4kW7v3udq2H/yW78xfcnDlB4cdunRzXZ5ZHlNG3WjwFeA5c/v1+n7/tqn0mfvUvo8rat9SNWwJQ0bsEwlFFYEw1r5T9KwdWW/rJidXbM81+CcAhQrCjYaOEKaTked6LIfW0055ShyHlgGy1pKA1tLwdPsA24elunzkTTsucgyFwWrrFlGga8IyySQ+N0YfnTfY1qbqp4q+pzXwEA4LYLl2dUqln5US7MtlEhDqY8Y8hHUxPjS7SNClJu+m8CyuDOt773xT7BcA+X8GSpaTiObVVhWY8CEl+6zjDXKUA74u5aGzXdSIxj7YRfjNihn3/bVtdcaAfDtYuvEY5VNrPWCgc1brOU2Ktq2svat7iix/I7JzB0RtnMwnJVSXShIGhlLqAGxXDsE4ZYc/es9z4k3utppvTnmx1atP05tOZO/zhGpQmhRGvZ5DXMmLC+N6p2Shn3OC448XwOWW4XFRubk8CNX9qIdPncwyn3N+ViD5aUG46wzrwu7ZdZBFXhHG1S3JbL+VfBFENXmedjRoAbLkBmA5+IRolPBjb8JLPv3r0Qw+T41WEa2m1tT6YELemEuDbsGy3K/Rp0Ebq+8bMKnYSPQMHE8XgiWGYyxZlntnxos5/onzrnjnfeuo6KtVANqc3BUxtgYLEuBr8JpoLBsY9nZHEXggO4JWObwrqxblmKoumuIRlmx7RMX+OJiXxIlvt1sBZY5ckxbSmGf5VZkWdKy8VODZauUzWCb058lKp2Lbcn75WrZvn15rDqTUgAv741eyoz8QB66ZQ4etLDdtD4DeMe/j78vm6od2eELfM05XMZFUN/pEq+1RH6yI8IFwwDLNy/eS594c5u+6498Y/rYLcHyXXp8e3N5WP7LP0awvGJYPjx4lN6926fV9kGiHamIg6k2oew3prJEYTkX+GIJY23AEzB4t1uNjWqC7SRM9U6560VYQjlrEQ6hqjEXRNPiWC7lSGCZFmVL8M32YcZ9VGaeWuDrErBM8Cx7NS+HZXi2imrQAX7QJ3MTqlirExW/gljr/FEj3sMg+vZUWC72jMWWWvqi/nk8LLNQcl9iLM7BMhfzUsnJBoLzXvP5iDTHypVY0xVguRjTDpaLtg1VTv2csowIvCu+BCyL5FWWcV5KNQ6gmHGad4QUxpceYP0k5M/OuOYc7xiM5xjDDMm8P3pPLTSfTjXKBxuWYfz6f0fmf19Jhmr0dMLrElnGuOzBpm+ES8NyL3JcgWXrw9Hnb71fv3PnjwBcDBhlp8oGGU6nzu3+C14ClsvhkZ223buH/vPvWoXU3gWR5gknRIBlvn5FF8bLRl1g9VhajpsIy63nvCAsU/tI2uy0wJdoJPczUuALfdGAZW8HeV09F1kWANYdOVwAgz5nm5SzFSXjj/uFC7hKUARgVQAvIrYucgt6m0Ye3XajrinicXOwHHVFhCkEBpbAshU4xZyeheW8JWeG5XW62W65vXJk+Zi2mnKdYZm+R8o00rBzNWy2b1RPAWR9Gjag0xXvlmXUBsywoS4Ny2XkW54TxezKiSXjEDadfDcKy3j/S8Oy2RROZs85Z3uyveawqcHy9vm76SvfurkeLL+3O6bP76XA1+fuVulzd3uJLHMa9kOGZZrQvDMZCkWxF6mMLAug1o3lnhfbYHlGH0b4LsFC3VCchi1QHJ8FsOyHGoGyQOjxYrAsA1C27DkXln2BrwPad0FkGVHn2tZJkz6prVtyjcXHQ6AXjShRnREojgaFd6acBMumuOHBE6+dCQEtyMFbhDkDwQ8zfm7eDi2rV16DrMcPwXKofg0FcjIsA2hr+xkjjb4CnwUsw0hi48gZbw6WrT8ssJrnbwnC031F/fiRvi+j99FW6smAnsCcsxEZ09ckoU41qL84Isve8JkooJ4RPvv9h7B8cvM1YCk6zmKBI+vLD2H55KbHiefCsrdNJg9T6d/imEb/Tfp39C29U8Gn9gbTjCNO+plLymLFh6ysmk42vRCcF75AWLeGwySd9LTI8tVg2Rcn9Wu8XYGvS8OyLXVTWBZwFo3WhWU6VotWWeRdx1UuOpsHUIx+8q1mVGcNVvw1mPU7keVCfnn65GfXnUQsspy3jkIatkAtpV2veOuomy0lXcvfElkeheVc4KsHy/xotnXUTDVsXeMc07CrkWWNNpcOC8R/pRMQuTb5hGWFYUspr88lEi5ntGA5zt0aLNv5g6DrxVJLNszKxwFHaA+WqRr2w7RLm2dfYFj+7m/7xvTOTUq3+xfpjQe37cjykfeMInhhCuB1r7wGZMMbRqV02HGkeLW9sa2j3j1u0l/6kb9ZpGFTga+0uWU+ZhRlIFLpyjChgHrUdb6NNOwRGS+OvJk1JOEiHrL4KwnruTRcpGLnCDOERm54idYCohFZprfFemQ4GAl6GaAYQMTTZRWzOeq74nXFsRp2hGWKEvO+zbyfMh1/5AJfz+/uEhVY4H2XeY0ybTNFx8maZSogxnfBM1C69UFSsOG55ErlIT0ZWycVXmKNBMQBSCktNaCxz/Q8r0B5YiEqWQG7uUwBLwj4OvqBf4daZJn3TZ6AosAy3oGVqEtPL64ZlJ/oJFSLVmRWWI4e14lR5fYN5O86kWV+bnouLQaGNvAKzrdDkQKGg916Kv6I2kPHhQR4p61uRpEDaH9vpJ3FvrXrk7NB120X19f3EblwbmQZtQ/qEqMF2+KYOBOWzdMD+RbXBo1IsZd7zKizKsoIGwczj99TdtiOr3BWTDX+FRvozDRsfTLvsJnAqn/6UyLLLiJXNEQPpkKr4RkLuSwWThF9rT6/O6Y4/8yo7aSI1Ak9fU1nWu9xlsBydS5UZK7dc7Bto7Nw0r+9l8gCPR85CssOlBhKnHM1RpghP+LzskOaFop68MK7x/apjVXdZ1lUmm5/KTfP+8DqHJKtPvNrsm7y9UIUxrwmRPTX5s8JadhLI8vcjprZFtcs8+ccVdYtprgkkEaU9Xeyf8iOwfI662Jd22tlKVXWLo0sGyxx5tu8tRZBqIBlLvAla9UtUKCRb9/eNmZcxh3GCxdI5TCw7K1skIw9l9kfAFjWyDKdsqI1y9u0Xa00DVtSsBH91aZiswvFvnI1bGnRVho2f6ewzDYlXVc5HmnaiESTDSmmHYBX68K4ZsV3WLuMzAHWn45f2rDME6KU88xd3IouwpzTvw3DK/BrdqfqD/lnavt42dyyBXzmbhZFUrx2JBDSOyaOP1ljrltW7u/Sg+Nd8mnYH39AsDyQhi1ewwzLYshronKA5c8/36V3j9v0vT8qsEyRZUrDJlimNOxRWJbJNoJHU6lv8DkQGPIdlxVKhuUM0mWkewLLXJJdAFfklQwrCaAqNHEwnY6Tan81WJbjpQjXqbCMfZZ7sMztyzeUvfguBcv85pQpgBRf1w+vEiyzcK9u36AV24HcWEMn3oXCiQAAheeWR2MjsnxpWIZIa8GyyDwde0jZitPlTFiOxg+/vir1+B2/PzmKYLx42HZG/gcClnmsqOKpKIxRW/VlHbcElmWYlbJ6TvSeDctzMHGRBrsMLMNYmLTPiLF/kffoX2QOlrvP/yEsVxv4Q1gWy40NZbftDMt9F9nMttW0ejYfe21Y1t5rwTLGf0yL5uceScOG/kWURIMBkI2vAyx7GQA5NpH1qAhuEcsPJiwL3CKF+R5gmZdal2uS45plRjGsXdb5JrAMrAWwZlHlnRpl/0rATwp9Ce9AP8Rq2DVn3Ags95yYeEoPyzgHoOxr8rQ03EuDZWo0DjBrZDnC8oqkyWY7iSx/5sVxAsu8PVQjsnzkneA1ouvKrfdVfnnEKbBces7lObxNg8HjBXxxjoNlaSdpL8Aye1CVXQDLLHx0iYl8pyDdgGWqdi3XpbRsiibXI8stWKaoMkWXEVmOsMxvzdWuc/VK/46jkWVxrrjJGSxncRKoB9R1HeCVDwfELej8wmOl58Fz7SEuAuR0ApewbJEOB8tQHC8LlklZ83O7yLIXggWQYCC30t6h1B30YLxyM0YQKlzsGcatq3SgW0Ew/YIFWLF/uLt2Acs8AGaToOeEbk9Qou9qQ4vPpWUPWsl+wfDzI1mi/aHmwgRMTrv4vZw1B8uFs8PNM/9gLVgea4N6GvbYuZdonsvBMoyRUr8EJ/ApkWU/p8Irjxok1ZaqRKYnzo1wTN/5saxPrh1ZHpEPy554an/wJ+I1ll/138JZ7CCjuELLGTQYVfb3m8i6JY6meD+/C4JLLbZX1WGNZUdzsGyBgIpD3drCbaWojShfjTibOpFlLpJZwJ1cGpHMXmT5VYDlws6CE1/XLPMcQqRZ+w3gVaRS+2rYRvEW7pxEBr39G8cZ/o5BgdpcwnV8RNm3fy8NG84YvvZcZBnbR7GdRAW+8rvxWmTeOmqahk2RZaxZRmT5XFjm+aAFvuRdc1IgplqOLOd1xfKKM5FlzRjIcq2s9uLb2Ld7bHuZWpr66zJ78dw2zxsRYz9voeEA0Piu5SCL48EydLU2FLcBVRl3ywPmZHRPxmPu4xoXiyzXYJkiv6iGveYws2wdRWuWv3BYpe/5q38zESx/9oVElqnAF61ZJlim463Al/gxJG1AU7CZo+45shxhmZ4zV0Mu07CjwPCDDHBWg2WJMCtAY1XrQlim4lyr1UZSrqnSuEaukYZNW0dRGjbVsY6R5RFYtghpiKDyYHV7C1t7VQp8QYgDF+L6FQ/LmIA8aH0VVB/N1RHdMgJrn0Pue1jGmh1Eh/nePrJsShhVBouQuGamhAha8BqLxjX/nKt+ItcyL7U6T+T4vLDEvNwqSc3IckqB08T00cR3khWAV1gyLiUSDgdE0d6uzXGMb0ur0F6BZRNGtS1BGtVsActln8DCyu2qiwEWF/jqCUgvXL2wLJwsCstnV8OegWX0y5ywf+nfBWM4tp3/u6Z0/RzDsb5/5oHu9YHl8XdyLTZi7HcGQBzrEVjPBuY5MKsA9SXH67VgeYl8wPtMZMPAi5okm9tnWR2dVUdDZXwM3HbskFNg2a11NVB1+tm0pAdfHT+296uPFEAvhS0I8yJJzVQBLMtGsnkbrpH5MwDLXi5ZRWUkoGrf8ZhBGrYf9y8pskwAjGCGh2X63erokI04B8u07A7zO8Kyn/eVith+PkTg8LZHb535/cKyr4ZdwjKlUlMaNRX4AjDR1lG1NOw6LJf7LLM5Vtk6ClHaCMt0f78+uITlnMLcgmU4QGwbKdjKQRrU9EW0FbNdQlkdEmG2Y1SoIfsUn1eFjm6lFu0Cz03eURXtITqvBsv0OVUnjwBee4aerL8XWCaopXbbH/dszHLNWLd11Pv7lD6/TwzLn35+YFimAl/v3R3T5oHss8x5+7p1FDcgr+lcJ4ksy3+0T/G107Br0CsNT9FV/VcFZNxCKgoNr1wtmQFZzrqeJHOVrMdgaKD7YJ++EFnOUCGDhyLLBMs+snwWLGPrKLlITtzQBy2g5tKwTA3mC1+4v2Nkes5QbxmFc7Bcq+Zdeqst+aVY+2xFM9wDxc/4b8CyhueiFxTCwYwqhWUWAgDhAMvYLopTUFw1bL72RuYkX1fX+cCxgXuhTU1J4R2iswPj3afWzsAyi/roWLlHWO4JxTELMhdxk+lPzogzt476oMMyshpc1KzwYDuPcE2xDsOyM97McbTE4B8dAMVx/chya9wNQeqIsT/w3P4ZYtsMPcfAPaqH+OdvRU5PvbZzYLayE6JxNXerU+VDU68MRHch72eBoQLLBs6V9j2jOaenjswf957QJd6hiswT6yNfPCpE1AuYNnuKbB/Ms7I6OZsfehK3CbSbpmVfKrJcNIxbo2z3j5Ftf8JG1k56Z3a1vznyk6Phvm7IUBq26yvYGlzdGtFGdfYvhmURyvqfC3PG0RKAuQbL3uGDNnl1YVnsJzavXIEvii5TjRpS27JmmdYvy9ZRObJcRoLLNcu54eb2WX5ZsBx1sNfVUUbK1lK5wBePNbWEjdCC3C9sdEdu0ZnsmauwF4JM8jald6xcKrLsn5eew1fDXp2zZtlHlgHLFPk9HvYCy4K+6cVxnd7fH9Pndqv0l37kb6RPP5c0bILl93cpbR48ljXLlIrAoCb7+FI/UHowRZYlonv9yPIc7Aq963M44e6VdA20C8+JbumLAlz0HSLLXN1a1yy3YJmgOFfcPh+WX9wdtDibS8MOsCzbC+Q1p9eAZYY6PzFUmUiav0LLnGUQIl61fmCBrdco3gEKHVXY6ZhqNegMyzo8JeW5ksYcYVmeR16GsyOiUHFe6hosS2RZnCmxwBcqaSN/h9+tActFGjwiy9omxTMHWI5Gov0dlLYJutDOaCe0WxRKKKg2ua6/vqxsm40szw2Rs7+7MixfFWTOfnkVyX4+unTRKBOi99huH4oDThVymaFRKFs/Mdz8gVF2/fY7HZa9jmh2xYVgORpAZRu22/fsIfKSYXmk/0+F5F7/jVy3C8suQlmdFzPt23u+ob5dAMusSx2Q8fx3erDm2OaCWrqjQ6EnwvIuD4uxHThugh/8DrgbmT8DBb4KQx5b6WjgAtlaLHNqXptXCJbVcJJdWLT+TDeyLMKjDctwhi6EZbpsXANeG5MegLwcE+dIvxp2DEBwX2KpA6OEFvjiNGxElul3OS7D8pr3WM6wTNWwN8w1W4LnDUUzUeQr75FM52dYLrdmmoNlgk7OyMUzuAJfaDtaASYFeM+JLNflf9TX/h7lfMvBSsgAfj5nW8dzzRbH2HKOdMitmv1gDqcGMJsYqGQ6tOTdiJz24+5eYJk8MIh03qVNenJIXNiLqmFjzXJ69EaG5Z0YIgTLR4VlpGH7NcvH1XUjyzVYzp9dB5alKjZVdNtUC3zJQBJMQIEveabLwTKqYWvZa107rFXFXgYs0/Ch4mLOOOdBPKf1HTDHyYfTkP4VYRlVJO3yMRWMv2jDMl3Pw7gH6Dx+tKK0K5Bgk3cAljnToALLxdocXbPMzebSsC2drJJGazaHyxzgtw1FzqqOpAvCcrFmCtctHCjQ4Vc0+OfG15mwTIqUDaxXuMBXDzjgSfYKJSq8JijLgWrDyb8WcQgQHbsB8k4+n66da833ue5c/t08LI8o4tn2HTH2ew8NYzYYJDit17+9y89+f4nnn7nBXBr26HuN9FHtEUau3722M9on9wggPALLtfuNPOeiPowHeyeVpS2JneDv3coCk1VsWYvzbw6WrfintserAsssupxOfZVhmaswQ3e77C6KPN8HLGPIwIlptleoLj43z2rwdh1YxpplAWeGXV6zLFtHETBLZBmwnHh7W44sbyQKTYkNBMgA3VcXljUXo1J4ZAiWsXZ5psAXT5FQmRpyQZxlZdVq6O1CdgwUPo3Hj+qtrowOehMp+FyF/6TIMoNsZI0AACAASURBVJdwlwXfKPDFsccVpWHT2ok95/bzGlranmi1Zlj+3A6wTNWwd2n16K1E6dmb20dpH2HZtqlBGvZG0jr5vqcZy8IC81tHmRfEKa8aLHsDEb/X/o2fSZq1VL+mwUOdgMhyC5ZZn4Sto1qwTJFn2rNa9I9sHbU/0md+zfKR07apEBgiyyUs88KWEpiRcnGBNctmuGELgGBA28B3sFzbqmgyQUZhWdvGvJjSSVnZhxSpfB+BZbFH817LSH+KsIy+t2i2Lo6Gd5DNfqvgkDMWWpHlCMtmdCgUQ4EjXQxeVRaREEAnwrKlVWtj2JzowLKMXd2TXO/dK/CFe/l0/KyApabjqT+6Svuk0ynzg6P78y6b5rUZlt3WC3EbnpMe6sIn9YztLixzilD2fBdK2M1zm3shOt16nQKWucia/IzC9iWaiRM/XYZIvOaIIr4XWJaGsfbxz9nr37l2isbv5NgPYXl+mM2kaveMxcIZpMD5KsGyT53m4edaoshmOgGWLcLE5R3dnowuysnjfWT8VSLLpqcp0ujmDveJT8Omv3WPIH4mFNP0zzGzZjlmdfG94BSIW2JWar4U1beD3mX7hQx6LerE1w4R+yWwbM4An3Lu2zcUVKrJlSgv0Ga1SZL9LtmJCvmOfwHLArViBeA5/RjxNhVsIG7qamRZ+lEiy7zSKm3WlHpNsLxO2+1Gt3VSWD4e04bWyG7z1lG8AxW2bNYUbgJGAej8tkVkmbO+8/d5n2VJc5a1xvzUfIG5NctRJ8sU02K0BXhqdqN7Juq3FijX5UtZDVuSJLUyt9PHXi9jfhHnrDfkasg/HpbxLDi3p4uq46iTHTOio/0xHpZpn+XbwwvdOmqTvuuP/LOps3WU5Npg1y3Z400HIqOsQNaGqltTWvEhpRcppafpmL6wX6f/+4d/Ir2XbtOnn7xI2zffTp95cpe2D95Id3d7XlC/oi2nFMQZJiXvNK2OG93r9YzIsu5rywI3/MxDMg5mUcTGPwQBOpj+JSD1De0VnF1fZTr1KUWU6XPAMmMAtS1XK5TZZ9tLoRI2g7bCR4gsUyo8qmGD97iYFwEzw/KOC3wRPN/tDwzLu90x7Wmf5WNKd3fU9irAWViX0Mzvxs1fepFjgS94NaMALSKYcf1RTM+E8qikOPu+sokVPNuxP9EvMVKN9+V+dJFUg0OvlCQPxkwBD3V8Pyd4cL18NEBJQ7anpGFTm5FUrsAxr1nWFLdCqfpiMloRk2EmeNCwZsr6zClre0+dBlGxFQof74Vj0a9hHXrRhy57wBwL2h8QtJiB8jqnwXKG3Nn8hKaMlqhI3md9TpjXv7OWk69tQtzffsst4Kk5P+wd8NgKwvzoFSCmz5Ed4BWwl5W9NpuHSWswab4KfJwDg71nk60zSDC1x19PGXefD/LGR9/c76ec33+vCxxRARXTmkuef+ZR5iLLOK3XPr3+6bXE2devjNk4P2rG4gSWZQK097zuvUjr+46xWThhQoGvLEMCLCNLCTIPEXZkrLmMJratwvQyEMqJffnp0Z74dyZCzzpZgdjDlY0dFS8exPwYNthCuwOWfVvOpGH79dwT+0TfudBMcSmU319YFCPfme0vLvAle1DbGmanQyUNWyPLFGFmYZ0Bm/4+UIGvOK58dhr0rqY2+3EabbLa8OI2rxS3m9gTTrZ7PcK2cauPXOE1QDQcHfgbWXlsQyENG84PpDhvZM/e7VqiygS8lHZN+yzT7zfM1EeOPiMN26de0+90Hj03IsxoGy5Cpfs4A5Tt/YiZCK7VX8NWBo9pn3btQTo7Q20sYzzQ82vBK+YL5RXutortFGG5pVtlyMk+z2YDaOchXbllF4BzsO1bbXx42RrfKeqSKMfPlsvhgfAebPJpkJVg+cHxRdo+fzd94s1t+pPfKrD84NDcZznAsltLzJ4fg2UaMIDlY3qaDukLhzWvWf78fpM+8/QurR59JL37/JjWt48Z1NjgPxBwUrRVkFbWKl8YlisKYRSWpWp1luYsgHW7gRosywDLcInIsodl1RXcLTVYlvtpCvYgLLOcXcm+zBxd3u/Ti7tdOqxW6Y6jyvL53U4cEm1YzsBcg2Wwiwl5B63VARyB0kWWikhi8Lh6+PSGEQZ1YUy4IlR4Bg/LHv5qcAidHq9JjhIVEyIscB/3zl7Z4ZkNAE3ZnLhmOcCyVeOkZ1EBjaiyjzobIFGbhmri3H55AGaRMQjLvi3hZUTbYOwjRc+DsN0oGATGwt5J4frTe1trAnfuM9vj/DRWdum/p14gwDJbOlnpLX2fU45fDMvqOeZ5gv+Co8crrjjfat/N9tGcsX7Eti5lZNlfr6c0T2mzfM7LgWVvvHTfrwLb573z4NkzsLzo+Wdu90GA5Rqsj8Ky7ULQcLJ1x8ZIVw7CMvoUOs7kAzRkBF793EDG1SGppQx7YOb20UDHJKlnISz7SHEE5rJ4WMUZR3DsHNUWWfbtWoFl/3XUgSYvXXt5W8p0qAYXAPJ8zQYs29rxS8Ay2Qdwwl8Blv0wsYJtMrjExgr/eli2MYjj1ZmgJ2YwRxaA6tsaLPOmO6ujplULbG41OhxhmeMVFEHWNcslLB8dLEv0OcIynQcI5nXcBKCU2m2RaAp75bTu3A5HjZOUmVs1WEZ1aATW6BgEGqL1shSW5/ZZbhXaYlva9WtNFIGl8B3sby/X6L38uPDH9sRbTfa2zjFecBmkEll+LpHlt7bpuxSWb/eXgGUaCBpZfnLcMyz/5R/7FBf4+vyLQ9ptH6Vnh206rG85IsqNwPt5CSxz0Fr3WObIMssH8n6dGlnCdlT1JmoBVz5aUjBrsEzH7Ha7qqe3Bcuk/OBxEbnXh2VKn87XK9cs+8hyC5ap9QyWDw6WD/T86lk0qELZbk29oEfUlAIe2NwhZSpRIdxrijfAsgk8D3KuezzIVdOYnECFB80/Q+xpiiwD8ArjorLmagks454+xbgKy5qKGwWURYMrW0exoFtT8TeFK8v5EbHHQ0fTv/B7D5a9wPFRZRMovj1CP0qXh2TkWMEcDe9hOFzHR/LNaEAUAs6SyVTlu/fkYvG9GaOaQl/zbo9dEGtlX19YnntPM3h9SmMNlmXwVCO7/vreyzxqyM8ep7CMuNUS5TfWv72jXh4s957Mvn9ZsCwC0KnKU+dI+00/hOUQfnwZkWWd+0UvVYphtpIvAMvQwRy58cui/BjCcNKhpCZSfYwNRparzklEut1yJQ/1uCHDtE/Ddtlx9lABlulzc3JoISTYCl7WFc4B6Fc3ndgW6UWW0XbIyrs0LNP1nXO3CFRoA0TgifrAaqcELS6vOpUfp8Kyt4ms8KnaSbxXNnKntT85DiIFsSWyTMW8NDpMUWbKeqWlpRRZ9rAsx+co8mo1BssYrhGWsV2Uh+Ws55bBMsYZ+qAGy16H1n6PIC67/+TU7VgNe64qNc+DSmZNHCN+fkRg3m63fHjU/aP2xRKbQRwMebllhOXvtjTsXXq43aQVs4048vn3I2/o69KwG5HlLS2DJ4+gpWEf0rsEyz/+U+m3n+zSu7uUnqWbtNs8Sruj1M4WA5yGOcWn9xZZXtE+y0dJYQAsL41YoENqKdgmDFXYoOFjBwAPZE9jBRUHfxS9dZLcoLqEZS3WpfsgA5YlYi3Z1zENW55DIsuohi33CQW+3D7LgOU73VaKQP5uv093x2N6sTvwXsu8J/Oe0sE5QyftCZZhKCMNm9e9kOcLUUn0E32sDg7RCBMrx9qv5622zikBLMJmreBUIbArIB4fqgbLuE+hvEJGgLQ2kjLQ+hkaBTRctNkpvBxZRjX30mMKI6BowaCUeC7x7cW7zeMPRcFUCZjX2e+vDIhGVLC2ZtmtlwJYFm1d6b+o6D3sWps7IyrOpRYo87l+XE1H1SJY9vNUZIymBHSE9uS2Ot+kjU8FgTKyjIhJTfjX73/dTwtYFo0lY1ozZzwM1bzRXslhXtq5+uijSq36pnlHGfu6pfyK8XlSX9fbmo2Fme7vKePu+w8YFLOj4FWA5Qu2t39XD8st/d9r32j8LZ17o9dv9dHc+MjpklNHVLYT2ss3es82JD1q48dBWK29anq+Ccs6d3xKMssNFNScsRUuAsuqQ/17mN7V70yPBqMcO1GwoxDbVQVgxhaP0VGIe1QLjHqd54zzGBxorVmWpZBa8ZobU0XUFWDZy32bS86ZYXZAkAHlsW5vbK/NK862Qs+sjkUaNvrQIpYYW7qeeVL4VDPwKP5WwDJFf3W9MjUlg3GAZf47Jd46astFveS/5bBMKdy0J7DMRs6m5eWOkobdgmVpB+EjP7biOMPfgFYvEyIse1kU5VLU7/k6eesovpcObJ+G7eeW1//LwxxiX+MHjpia7TEq+3r6udA3OhcRAAMsUxr2V37kJv2pb5M07JvdhWCZxgGtWX5yPKT3juv0/Z/8mfQbn3+Wnq626b27VUoP3kwvDrLFVAuWaesoiizL+KqvWR5trLnjYsfA+LPO0klIRcy80gVEZVi2PKlir1k2tCwtQ9YjQwmCZSIsS6VsHn6zsMy6xq1Z5n2XVyl5WH6x26UXh0N6ttszKHMxsMOKYZnS3VuwLKAsa9HZllOBLP2lwBic3mjL2X6JhqHuExgNJGtNt6bYC2VMyN4YoO9pFPnIsp0TILIWfeY+dxrbe8ftebQd6G9uH1+PhNY82stoQQnzaru3hkIP60L9mim/DYP3ouL3GFkWg4S8IlOnhn9GPIX39vv2j86mmkdcpqn6it0YqRm+mGPmUHAKvs4k8yI3KuuLwjLXYSgdJkMGqGtUeNC98bBEgC+638KDJ/OH+y73AvYhb4Ey+tIrtdG5Ofqo4qBb7qy4TBvL/gxzP7379GTUaDs0jwuw04LKs+9Tu8C5oN95KJE1dVfVaLu2WKzXb2YDdBy/veu88rDc6gN1nJkoc8ECsU5Kw3ZofKlutHMBzI2TC1j2MOZ/D8A1Gf9e/yoML4JldVLHtZder/M9vZPaq3Y4Hn17xbbV46PDQZbwaXTOvWcNlm27T325k9cs+zRs7PgRMxp0ALDNg2d3dg2lcZuepyKZ7piJNG3IL25TXrOsARqXnh1hmS+vwQWGUQQWONCAalySJWA1YLQUCQp8ETATHBMQ32y36YaiyymlG4oiazR5OSxLHJbSsDEu52BZgFcaaykse4jG+RKI1MVobs7UZFILSOW0emQZjqD8vOVEHoFl2A7+zAK4dXzE9xuV/0NyyTnJ/JZYm+M+3eyf8Zrlr/rIbfrub/vG68AyFfh697BKP/jX/3b6+597mp6tbtIX7pKDZV2HxmnWObJM62kpsvxqwLKwkgcG6Vxe8ODSsLNBDWiyf00CLoNlGiMCt86DqJFlLuDF1bJzgS/SO5TKXqxZ3u3SMyr0pdFmuSY9B0WoExcCsx+6gEbKeZLt9+rMADCGdGYtxAVvUw2WTaFkyyOnZdDDRGANAF6NRg5W04WwrsEyoLaYoCGyXDVyXAS0BsuqIcz7Zuuu6AsUuiiUfqFVLdXVgxVSiKCQRXShHpyWb6hElvk4FPgKBl8NliPs8pNVQBtPHGHXO1LQ9oWgqq1VbjheRkWuF5hR2ItTSrW6iy54wd4VuOfCsjlLsrI5PSV8VOyPH1d7f6xDN+dPMUSn0IrjeIhrxVS/bmr8aepHdvuocYMexIw+V+/+vfv0zh99juZxM7BcnYdLbuhg2DuhllzinGMzLNcdFv221cySykP0+i2rrPOcJR8EWG65qvrtr9kq3lBHc3r933BIVGE5ZjFcAJa5rx2MWd9Db/h1y24sWYqxryAdxtrE8A9Re9VQ8ghhqBksh2u2YJm3YkWI6dQCXwGWpUpzGRmGXCnsGwCHz37zXolMgUG9w+iTUVbocYsslxWca7DsAwgWRSZQx7pzTsXWLD2CZjWCGJY5qkzbRSVOxWZY3nCuLKdhI7LM4SmNMKOYF6Vhy+9UECyuWdZrunW3gGDqKyoMhgJaXB1bYTnLjPnIMhrSg6Rvvxost+RRDZbl+grc2n8xDXvSZ35+LMoJnNf/14ZlvMccLP+pPyqwvL2TyLImYOvcPSENG5FlguX3jqv0A58UWH6+vmVYPt6+kV7s1xzdZC8LwTKtWdY0bMAy7W4m47ldDXtEWM8d479rwZ5sXpWjG4BlChrnAl81WMa2VTlSzMOOqmhzdWvNegxp2IgsXwqWnx8OTVgmsLZUS4VlfhPelmCvWxP4IaGeTucRLmBZFYHpw6hlfSQiwHKMWEJ5xH7BpPFGessgo2MuBcsFYDsFjee2seSrOvvAdM0zXkSdy1RriCnyhtI7x8jypAK25fnklD5+pgbgTwygSmQ4ps5V27kTUUa7TfrRedrn71P3T8Z5XROmNViOymJWhnyRwLI36Fqw3FKyryoseyV+DrD1dEwPunrnn/NsYsvUjc1R2Gvev3Hdq7+Pe6AeLMNob7dhG5ZHx0fvfXv9778X2yFH3fB3lF14r3sp8DU3AGeXxwxGlkP2gen5oP+b7Rx05ORx7wmWq8CIAlMu8joJEOgDe/vAGES/85lc/v1eBVgmAMRc8SzPcj/HUeSxfR0VM2D47BwkaTk7grNC2htp2Mtg2SpfB1imEDGnzbPzQ9McqPq1pmBz1WvaX/nmRmB5ldINpWIrICNlmitjW0q2FOpaCsscceasU6k2TbAucsCvz+3DspcvkCMGviGyPCererCMMQD7IObb1c4fiSzPiR/YFjVnQE8un6JX2c7WVGw6nyLLVOBr8+wLHFm+CixTtvXTlNK7+5R+8Cd+1iLL796ltL95nO4Om0TLZdmTQpC8IhyVNct+66hrwLI3DGODRwDTwtwMt7znKlJt6fdZWM4Vsend5Ef9PCfCMiCdojYjkWVas0xp2LvVKj2jLaQ0nRFp2OR4JFhGqiVDFW2FVYFlcbBqoTMUgkLKsX4e07IKwVpzTV8Bln3fwuCgNctYg4D+KyASwhug79I+osHp19Dhu5NgOW6noJ5bFjjuO25DB8v4jo2osH65mobtwB1GNeB1FJZnE2DF+1Ok5E2EWGOLr2I9bMgoKAXdBweWeXwuzyg+Re43z6nJP2/A12C5rUj9tnavVmR5FIZ6jdtTyj1Y6p3fu3/3+w9heaaJPoTl7viZO2AGlofH9Qws8zWKbZRDaNXLykp0U6DTnVMrgNZIw57I4k5k2Zz0rr3gsI4gXZPx9wXLkN+XSsP2sOz5dwLLiMIXKfJmJakJPI1Qt5x9l4XlNe+rTKWQDJY5DVtS3KmgF6dYpyNvG3V7s+XoMkWWb/n7vAcygy3tx6wVrsmXMALLpQ4VCKa2jbBMz5F/2rAMPX5fsIz71CLLUdeaPTEQWY42e3Qmeoeiv8+w/FkgAOdgmdYs/6t/VNYsnxVZZi8Jj0Tp6BdH2Wf56WqVvu/Hfib99nt36f3DJr27W6XD9nHapS1vYSQNI7BskWVaNYc07E5kGUA0K+87a858o8fol7h5ZF1GBi0FXy6ShbXMPrKMY2WPMg/Lp6xZZqA1hSAFvgDL5Figr2j/ZKxZ9mnYd4dDekEFvmjbqN1e10BrCrYGlXmvPU3XlYjyQdILjgfeh4+2T6rBskC1ykAXJSzaUzumCQguDbwXWW71cW/SrNy+zR6WY8qTh8kJrDmAtsIk6kDgEe/WVgMeoViOUcnrWpziHv4Y9c5CAaO4lwdppGHzNRSwi4wnV4wEe2IXe2VX9rLGdk90SavwXTvOi3Kk4qOf/ZZpaDNnyxTOqEp0vs6R8/5JH62BMIUAhoNIB7A2V77LZOwEw47IVmTUqYSLNesuolR4jhdI8isdGtsgzgvMfX97tK/NJ62zwHt+0l7xWu9gbo/F0dfpze/edWIgo3d8/L6RIdqtDI7rnPv83ecNsBwNl0vd3xsx3We60AHXjizHtqo9dq/9es6S1veTeeejkypHvUzvVZW9UJOXakn12pz067VPfK5azYuJLoa9JR54NTL0KeKExl7wjWr9tqrWwXBsV5Zn+qC+v6QIFKXs5n3mWb55e8B91wsQiHNAj/KMj3sHX0ErsoygKPa4tx1KfFab3ovsH+yvzOmcWriUWhNyutjpoJGGXbSLPi+FuOyRa8vMtBBZEVmGzZIFZNG/BVTORJb5vtGZ4p6BttZcb7ZcIMzWLVOoWEK6XAk7wjKnYSdNw95uuBo2wTKfpv9h3TLBsvzeT8OGo0X+1Wu5uqNswrllTFkujcOybzf7vbJmuSWPSpj3s7adho2xHIHdujb29QlCCvKleY+Wgl54L3MGzESWac3ylzykAl97Ts+/2WyyeBqthj0Hyz/w4z+bfuMLzxiW39+vpRq2wrIsdnewTCnJtmaZ1i2Tt6edhk3t0RPWc9Wwo0ETryVQIuLgZcFybeuoCMt3O9p6S2YfFfgiYCZBWINliugzXNNGy5B08PDqRvc1WLaxp5FCwDLk1cTRoCcUYBcHcAWWC/nnIbQx+Hv9/zrBMittp3x9JewWLHMXVtYsA2h82pu11QVg2YRYYSGUc4VlZYBlm7OvIizHMfYhLJs9EpWVdzxZITAPy6Gy7ELdZYf35nfvuteC5WzQzD/Buc/fe78JTMDwdum+3WsMHPAhLNcb6VRY9rYLjOnCROWaCyo8XbSpgJYLGYqt7q9lUk1E5MJnuDgsO5iOfcFzrxFZ5vfQaOgXAyyzs3wv+/sCrg3evaPhErBsRqFU7Z7AsoeoRmaM2EJTZzP6agSWV+uNrlnWIl+8BxTnPCssy6MhskxBAoos3xAoU/SY1i9rGraH5fGtoyRdG7pC4Jo9QLbPil13ISz7eRhB+T5hOc45/yzzYY4BpeOX6gVFfml9ZA4N54NBgS/aZ/mrPnqbvutb/5DB8i2l73NmgLzH8NZRLVh+klbph3/y59KvfeY9huUnx226Wz9Md8dNOhx0HeYRsLyTNRC2zzLBsiUvN1u2Z4xcApblHhoxUSlLadj1yDK2itL9kV0ato8syz7T032Wa9Wwc0ROUqEJlhmIuVDXsRpZZlimraMo0r8/pBd3Oy3+JbB8ACyTwwKRZUSEdEsvjjqzw8L9XBGWIyh7g6I1AHr9PwLLHJ10N6hGHNUj673DPMHgKDaPsVTE5mfHmh6fWjMTWV4Ky3S8pWRDmLjINL+Xc4hcA5ZFUGjjaRvk8XoaLOO5oTDn9lnmY50ghdDjeQIPkhpFUFro6nhu/NuVMp+VP22DOSt73NvvOzmmLq57lB/r/B6xqJuriIongSPGgNlFlv2c7YHEyJv15nfvGuc8w8i9564/cr5sN3Bq5kIl8tZrkBO/nxgng8/da/+5Nrp2ZLn3bD39M3L+yDGQDb6NeW5BrM5kowyNsVP7/EqR5ULfOp6Nj8m2mx9ntXnivq8b0Dq/fJo1HEkWrB6PLLMDOzgx+L7u2WbXLb+EyDI7PSgQcgFY9r7xZmR5BJZjZ/v+4Qkh/2lepxU/5TkpE2aa8MWp0fIdRZbnYVmhldYfc00Y2juZAFlSrBmYCZ6p7s2J1bC3VASqyEpAhoK9nlaaXh5Z9s0XYdnkyT1ElqPtVdgIA2nYPdFkQZlzdGTvJsgS1agyhi/B8nb3ND3YPeE1y//Kv/TPMCw/OBwSwfJJBb4KWNatoygNm2D5Rz/1i+lXfvOzDMvPVrfpxfoBr1nmhAdO2SNIpjTsnSoHonWCEP1PO7z1vj1lMQLLUIrxWogsR1im9csEm21YFmDm69J6bMC22zqqB8t0Cqph92AZkWUSLHQO78+83/PeypSGfUf7K2vEmSLLFFWWoC7WIVNOdkprl4ZN6oNg2W8zCoiBsuulYUOwReVhMGnbZOV6C/xUlWjkqf3fg2WbjO4GrTEFT7tPPxmCZQdrhZD3AsBV1ATwIbJMj4YCX+ZZVSHMLheqqhgMK/5bq2OivzCOkMZVtKlbW2ymeyjkNmc8Wtu4LAx4savZB8hmcA8hWXfiZKL08fuG5ckYy/uDNMXtvDB/PWC5UHgxm8M5IwqvMVJFkXpPx/m9SIMTY0BfVQ+ptW9P5tcMiSX3P/f6S85vRYbj8/o+Kq4/CK1L3r92bBWW1TD1BlKUET1YfBmw3Hsm//6151tyfu/YmrGJe3qZXhihLpq7aKwtHAQXiSyTjvPRZ7cOupZ+XbQ9G9vOGIgGcwWUbfxZyEevqEDrwbawSyKssdLNu014nYx7xGrYYu+1G5n76p5gmZ+FltRR85FuxzaSbOOVdUZkGuc0d64ajWZzIMHXdPVrhtOwqeR07ye0v7Sj27e0lUbvZRBgmT7TNGyphl2LLGvElyFZYJkKfQGWKdrMeyxz0S/ZUmrJ1lHUnrS22cOyjyznQlISf+WscLUBc1fIOmobe7Evgm6eHPeSYNl0xYVguSdDe0Or933hbAiR5c3dk/Rw/zR99dsP0r/8h/8gw/KjdGRYpiAj74x0UmRZ43O0zzLB8vtplX7sp34p/cKv/w5HlQmUn6WbtDtuU1ptdWsiWdd7VFiWYUPRToImGSy9yNJcY5wLyzg/AysN6hFY1pRUSiUJsOyrYdNs4v2aRfJa6hVgmZeccPVsjURXIssv7vaWhs2gTFtOVWBZotASWSaHBK7NAvxwrMKyhEdzeq0H5CIK5Y6ZKLygQJbAcjS+eoZMHAuAZTNAoKwaWxnN3e9qsOwVhUvb4fHg07LdmhyvqJGGzWPUgzlNZs4cyMoRDo+JTq/Asnmie9IG3ytomVGAqGRwftj39Fx4d72GB3pxEPTnfzQ4GbJPiCxPxk6Son5za5ZrMJefB5X0pQEE/n21y9GGvb/jotNDhlMeLVDI6CcvFwuja/CRe8Z+S1H2zsPtRxXt6PUmY+TcdOeQhjjahqc+72C3TA5rwrIzVmtA32v/+4Ll3nO02mXeGdZvzd59577/YoPlqJOY84BtNVCujD0bTwBTv5Y2boPE1YiRR5nTZa1XK7AMWKRj6NkA3zY/XhNYb+kc/gAAIABJREFULhwYAZaLGh/nwrJovpGJIkc6UB+CZQf5xfacBLebbU7D5mgzto4SW5t0MSC4gGWKMDM4r7giMqphe1im6LP4X2QLKLJVCIDpGLaxZmAZQXFplQYsa+Ac+rcAOqdzap8bdH8AYLk/cOaP6MnfaCdQe6NmD/X9+sX76fHxefrqjz5If/wP/9Nc4Ovx6kqw/Nc+9Yvp53/tH3BU+TnB8nGb9ukmrdY3vE8xO4MIlldSDVvMekrBljXLHNqcKdLVMxqWwHIEJX4elMh3xYuWwrJcl5hFwLkHyzDQeY/lGVjGzk8eln1kmdKwqRo2F/jiaDP9q2nYlEaOKJLC8krTsNldQY4TjSz74lAFLGv7eA+074+asmeBqA5DK1DhPsP36AuAT21K9PqerxW8qHbODCzHcWATyreXfojqgF5JT9KwY2QZSh46xK8ZGoRlXw3bR5Y9OFsEXAayiGZUMY8NeglYdpFhOGBYcMdMAcwlwLJL9WXHEKWL2XZZLw+We2nYfvxFoJTmfX1g2Z7fzQseK1eE5aH520i/GjlXptnUUBs991xF3T3fR9yCQ6J7rlvPNXLsuccUsOyfG7IstPUoZF4blocM9XMbZ+b8nrG2FJb9ra49ji8RWS7HTdZDLFd80LjShiz54/ZEOK4BuZeCZTg2+RGx1tRHNzmG8GrCMmwmiiZTwSrSp9DHnI7tMsZ8swP8W7DsHQV03p4K2OIC3m7Rz/LitnFY9ruBLIVlsoNE60q2nU/D5ndrwDJ/tZbCXrSFE0eVOSWb8l+PaUuBaY0s+32WIyxTGrdXNzGyLMdLkS8fWebPnQ3E11hpRJlXEeTtQP3vXsZGaObjXhIsQ+/OW25XFLru0j35a7a9dhz6hdr2XmCZto56cpR9ln/8p38p/dyv/haDMv33ZE+11h8yLD9//txgOa114nFYW2BZanudB8s9hWKCpRIZJUHNgKuCMQ/OZZFlgZQ6LPM9GFLF2xXXLJPAoe8l5VsiXVizPAfLWLOMNGyuks2p2BmWudYeP5ikYRMs099SFXA5LAPG4jSopWGTPJiDZS8IWn3Y61uetNeCZU0BOxWWoYzNoA+KGIrLR5Yn0WSnGCClEVnmttExLcHZZbAs46Jcyz3p10qqLTuXcG+F4SLdzqXv8vU1TQ9KgBQ7xsWGqg1eObLcEtnyXObNmBxWG3tekckJ5OyiFBn5C30+KsDvR53kZ+NndNkBgGUboy7KgH5GO4zCUbZ1naU886KzMBGhrXKdeP6IzLiXdq89e6Oi79zz3Nf79GC51c7FeQsb9hJrll8HWG72oWbIQAyd05YLm17k1ZlrlosxUXFOR8f7RL9cCpZ9CrYIM5HOnuFCGrDBMhzdlewv7jdLne1vC+h1cpFdri8e09JPrYYNm5aXYXF4PqdhY+0y2tqOhbNLw550GhfgdQ4B6AGcc1FYjnVdVH9aRbJWGjY+R6r1DCz7yLLsUiJBb7Z3qaDXesMVjhmYObI8D8sj1bB9GjXSsHFrBjNNNz8Xln3fYN5Jk5YO75Y+9bBdzkMNYQIm1ZiRS5f1YqKd8LJheYmdBdtNhwQ3wfqwS7U07IfHmTXL2bu3ksnHgkZWk9BqY/rZUiPSr6t1Mlg+rNIn//Yvc2QZsEwVsdP2YVpvbtOTJ0+0LPuBnkzXQzhYpq2RDvuzIss9Y8ILCzP0dbS8arAMxd+DZaRhU2TZr1mOkWWeRlolkQf6ibAs8ybDWE8x9yLL/nq29VHlor2+lXfK0AhPMP/rU4YriUJVGPKR5SvAsk1ulzoGWPYpRnycpiuxB1WNAVsyoIIMxVF6sFxrC8Ayt2GjQ9GelinnIsswDFgIeS6qwLI4aHSNMsEyLUvgNCbAcntE2TPA4MB1NINDKnFmA8kL0O74mamGfQosow+XCPHeXLrU99Gw9U4P7wQwp4bvRzf/vdKda99u27v+bL3jyDUW9felGnPkOq8DLBfFhBUwXIYVXnPqJOrvUjHSRGppaISkfsb8GPCmz/gdL3nkkrkeHU6tzCwxwMr04Us+s/XrlWHZlqSGh4e+WRJZZj3li2/5NOxzYJmLueRtUaF7zUa5ICzzO/gsLA3SxL6d2E9whuuY8NtFsjOfth/VNcvsiEaUhbK34JBpwLLpfu8s4K22pGZPjCyXxQrbzubJeD0HluFkjLuCuGrYLKNcZNnDMu+vTEW9NluGZIJlKfaVBJhpeyjdKspHlgHLkpItBcKQhk3vR+d4WGazTaPPIpmOfLzYWGSNiw0kkWWtYTYQWcbYp3NhR8lnPEqL7LClsIwCa3Rd+uF/VS9EeVVkoZHscHV1riGfetcclb3eZpmD5T/xL/xBTsNuwvJBKlFpk1MRKFVhWtZ9n6gc/TGtqbq1LFNPO16znNJ7x5Q++TO/kn7+1387vdg8TO8d1gzNh82DdNivOA17nWgvX1m3LFsl0HW2tDmaZl9fN7KMBq/BnodlOi5HQgnip9Ww/TXsd5V+p0aW57aOovXdBMB+6yjss+yrYVOBL6Rh0/7WWLPMFb4hOC3CrKvGB9Kwo6ESnQ2TSq8eMGlrjFjgS6OMsU8iMEMpDhnLYb2uNwSK+1dmHisYl1dzsTXLkGQhDZvfy69p1TXLSAOzNKiwlgp7Ldu7Ye172HeRbgdHgd0a8zk6O2CMherItgezXguRdRgPuAfGQvwehh5gHH0JQU+fA5Zla7n5n4nARtRAq8lyHzolWhhU8tD1G2hkWQRpO42sdX/RgLr9S5FvqMrRQX3vHe/j+wiV1j+VNGz/PFxvIfyMKimMmbn3q11ryfxv9m+eLPfRvO17zK2ZHHiyERk4cJn6Ia6mgD8g3tMbG75P4TBrVfseGSdLapZM5rZt0HJyC5x0Ihx4cU7V5thcG4jhRbDWkD9ON530oK2TMCbB4zMX740/vJ+MhVLe1t6qgEWWoXOL8PKDFffxz+scpXw5t6eyd6JijBbOPrebBc6DYyhGpe3+bVWR10ejLdxzFkFup5LiMkJrH6+vAyzbPFDbhwIGlLHFupDsvUrhTmsXt3UUPR4gyb8/It62tZkcKG9TjMkFsBwi+zz0kVWmfWhtrPfB+mbYTbZftKbNMyZS8VPd0tCnYXMTOygl4L3dbBlmCZYpwkygvD4e0s1Gi3VRMTCFZtkSimBXUrj9mmXIwAjLPrLMJgmvedc0a36cDMv8roBdOGQCOHvbA/aTvBb6QrJEMe79v8UU8Tauy26S/s2R5QKGw7I9nhewFfQ5+R7FGvSLSqmhi43oGFwIbYhRS5FlrFn+mncepu/45n8qfemjlN6gtHxa4uBsQ84MGIFlatAN2aRanEtgWdKwCZb/zq/+ZnqxfZTeP24YlvfrW972iNcmHjMs80PT57xeWcBbc7GbDdMT1r3vceFLwDImSQHNV4Zl8mUQLPM2OStKsa4X+KrBMstsTdHhAeLWLKMaNgp82cR0CtS3ba39/CD0xzJANWC56C+fRuwVC7yhI2mYV4RllgUqmACHLDDMoYRtDpwSsfQfpx6Dd9omOL0nCRsAtIdp/d0rCN/eLOgCLMv8kqh6D5bZ4HNwXQhX/YOO8TBsYKKCFEZjdY7B80/toUY5QBxOjCWwDEXgjSaxIfRlQ4qrjbNrw3IsUBjWH43KpyHNcMZB0di0+R6AqXXcqbceef+o8D6osLxEscc5dWr7z56HZRSVg2adRCHDZO69+u88n8znx88UmOYdXVdpM8jMTkr9yLh/abCsDTOXhl19fnWG1wxxOz5uTRc6oao/BzoqOiLsFAfLBWyxwgh62TkGAWDcB7Y/rhyP65xU4Et1cK0MT9TJsCerrz8CyxKhcf85WIYtgLRaQM0gLAOUrV/PgeUAa7nvKK4pzqKif0XZ52Jg/t5+68wqLCvYsx2GNPpkkWWKDhME0ZrlG4oUH/fphraXcpFl+n0OltEmHpYtomxrludgOe/HbGuXXRp0lHNw4Ii0k+iy/NAOFfKbdwL58cQ2nAtK4Fp0TA+WMT4NlPU+xWazH8KypmFThocsLGZY5urVqw1Hlp8cD+n9tE4/+f/+avrpX/q1dHfzmGH5bvso3aUtwzJ37kFg+ZAQoaCoLaVuyobPSCWoCYwhhTMAVOj0CH9IP4cXEUDEw5xrJsAFmJVyPgbFwZCefNqaZYLcLDRl/TJFk6X4FzkW0iSyPJeGvT+s5HhsHRVgmbcbcAW+WtWwfcSm1g8tUGLdMwDLHtYKIHPpViP979csF4aVFk7DuKo5hHuRZXsXZxxeG5a9Bxfrk7GtVFYyuhbdORs8HC6BZb5mxcAxkPZp1k6BYx7UIsv8LA6W4Vy4Bizz3Jnbp9RlNxQyhj2liGy3wwURGrxi4sjyDCxXjaBX5MM5WI5yMj5y03CtvNvQHA4RtIvB8khkrgIAF+0iF1nug+P0zr32Q1uNPPPECEMkI5wc7xkNsagD43tF3TD/bGOwXB9z9wPLUQbg/bzhWdOHvb6zAGNL/DTGb9HnnfHbGnP8vGemYXtZaG0Ut6YLnX9xWHZReQ/LgGGvMyNU2PLDhbBc2Bku06l41YZO5Wfwqdgt+3UGlu0+WosmA7NGlTWyDLji4xFFdxAKCJLvZRCi3Zqw7I51LvnpFK+M3clY1OxVSUnOk0CiwiUs83OxQYboLJ1EUWXZOopP1zRstqGcaqdzkYZdwvKKC3wBliWNWqLLBMsSFT5OIsseljH8rgHLvlHpHaQ4lYvwcr60DKZTYJnlOKp1x8i/q0GAceKzEOi0l52GXdhiAwowt6Ec7CPLX/vOo/Qd3/JP8tZRF4ksR1h+77hOP/PLv5V+4md/gWH56eqGYfn5gRO3C1jOhXwoNZgMdIks12C5p2R8u4wci2Mm/6oA8YUW5Jh5WKb741pY0y1Ovmk17F6Br6WwHPdZfn442D7LAtkrTsOmvZYRWQa4UCoBYNlHls1PVVGgI+2L/sCxl4BluqZPo27NhavBshohPkUcgH+JyDKEf4wst2CZ01204IJFVC8Fy35Nqs9a9vv8uTXgAOma4vfQjj6LhV5qANrq32iYeKVqaWLBYCpgz6fae8NkASw3IQfKPmx/cgoUDcj6ix7SguWlN+nJh973NYV3NiyPQHIWWvLbknOWNJKDmVPGRa/9IgDPPdooLHv9VjPCoh6dg+X554ewaSyVcFHcus4fh+Ua4Ix2o5dX/nd+75lxw8Zoo0hicW8LObaddiZLI5w5Z0ztfebG3FwBrtjHc22VZf50QUvs//iGFo7wsFQByNp78LUrsLyowBdbzTmyaUuhnBMWnwEkz4Xloi0rUA07w+ZhSMPm8+GMZjBWh7euW0YNE25rF++JEOrbFPYIpT6z7eVg3UB1Mjz1g7jP8oyTpxz32ArzVFgWUGZo4ypeAs8WDWKYlL4lWOYK2JsNQydFlek/XresgNyCZTqXfmprlv0+y3I+HSvp0UjDliFGsKv1ZwxuBXYZRiuRZehGwKr8W0aWyV3vdWjhdNA+bEWWZRznNOxCF4dxKUka2aFi/XgtvTkonJfo1BYsv5FepK95+6HB8mMaSscz07BrsPx3fvXT6Uf/1s+m/cM3eK/l/e0b6flhHSLLe16fIEYQVWGewnLPKGi1Xe+8FiizHNFq2AARCCeuSq1rluW+ZWTZGxMvC5axZplgmbaOutvtE6VsV2FZo2uAZaqETS+43+15AkfhDWHda9vYJ3OwHKtK+3vUIssssFtRQXfja8OygTHAVDSJeWDz2hgojrLglEqy7Dkt0oho6b6WaxRJZYqbRRgrARWwzii4FCxjZPvxrJrSBHDLkWJGI1LSvSdcLpjlqf7qr1UI5hnB2INlGDDD8sHDy0BkeVZmvwaw3DPWUaNiUDdNDlsqI2oyIyo8/D0y/88uhNSBjVPbJZ43MUwHM6JG71/0Q3AK4RrRkJIsxSKprridHzvx3AyNqiEbEbb++GiDcn9Oa9HR0UbyegPP2+HT1vMDlOeMtbl3L76bg+UwPifOkcr4HTUgRbf1d0SoNa89v9jqF/+ZQHbDKI+VxKFv+c183wZD38CXDmzBssKWr4g9ulVptBtsDlZaymqleKe1HsftgGVVvvheBZbJvkOUGRYrbyPFyhZLxnLEdiKTXMGm1tgtdz6xgVs6jSqZQtUBQvrTIrhyLXYw8fOORJZXiQqkcv/J4mIuhWSRZXZmSRoy1ilzZHm9Sltat6ywTJFlv8eyjyxjzTI90igs8215XmUQ9bCc230Kywx0roaKAR5dlH1DPmWdy7DpkC9BtmU3eTAXG1yX84X5Uev/GiyPypqLCwi94JL7z8Hy137sUfr2b/oGXrP8iPr6GrD8c7/26fTD/89Pp8Ojt9KT4yYdHrypsIzI8i6l454rh3E66XGV9jua1N4rvFxhovFHFVKEZghT9qD5zetVsiANW84rYdlfSyLmp28dRZHl/A7L0rB3BMqHQ3qu20ZxeraLLHPtNvY66oTSyDJg+bDb83ZVxQ8W9g8Yc+L8yH3nYZm3MHDfLYVlFpojz3CNNcuAdJeCbM+CNcG6pvi+YTnHYlQxalrX5PkgTBowW21bKGAe0M6T6JQ4UrZF0Opx7nv/HGYgBFheIjhbQp+uQXN3MSy7m4+kYc8+q4flmtd1yYte6djeHJqDZQ9LtcfrXXvklWr3WATLIzdpHdOByku8n82BAWPkvFdxOvQCsBznndivWd5DPteCq5dst3bXqV4+EdYMOmdgee49PCzHrRNh9M/2Z023OUN4Ikdr42egn+eeIcNy2/6SLS3LRvL2itrq5wzd5rmtMehtvwjLPEb1gKWwzPfzfRBgGTbjyMu2YNmfa6jpUtfxzoVj2cGyf3e261xkGbCMZVicAQZ7LsAyvafZLrAV3GRujf3ynAosu7HSBZkKLEOvnwzLZNwqQMs1hONlb+UNg7JUwqbo8ibdEDjrHss+siwVsHMaNj1XD5bLraNOh2UGWthMKKylEeWyTdtp2C27aQLLFl1Wx2nD6Qn5X/t3ZD5c65juGPP2nqWyy4dIw6bIMsHyd3zzN3Aa9lVh+Yd+8lNp9ebb6d3dymDZp2GXsJwElrkatomEk9uyOamDMorwxX+7NOzyAXIatlxfYBn38v9eG5ZR4IsdhLxLgFS+tmrYx2N6sTsk2kaKjt0dCLhTurujY1wRJ5ZCUjHxUrAcO80EvYQ+pTqjSy/xRoTBVljD442yEaPrKpHlFiwjugxtbEUzQiERyVnJzeO9gcWaG+cZDWty+BZa5ZkFgi+kgC0n1GvsPdO1Al++HVu/88N6WNZiEvYSPnKs/ct9FWD9ZcHyyFiJ4/VcWGavrlbNjNVWTxZoFz6x1y49WL7w40wuZzKjYmRFmX3RZ4mw0nB29Npv9Jm8kVIYvKMXGDiOn3XwvfhykB8D156PLOf9OKOOXGLMDDyGE0fnwbLpmQYsF/3eyD7gaFaIYBYOZJ/FEo3QE2A59sFIX88Cv0WWlwUrch9LHZvWT3SmL+nf2hyJcwg2HPrS+lRP/qDAMtapsk3l9XBYs9yCZR6jujoVEMqwrF2H3q+171yfIQLMVgDk9xKncQOWJR4rqdWwg8wJ0rKfKBBHupjyqhmWc3TaYFn3WqbDCJQJmG+pKrZFt/Oa5RYse7OOi4Kh2jWBmD3beZFlRJfR19jOCVHlGJn247/WX75fR2FZzMFSLsTxcS3ZvkROLHmGVmT5zdVdojXL3/7Nf+C6sPzzv/7p9EM/8VNp/dY76Qt3Ke1uHnNkOa02rLipNLuHZRpGu91e1izPCNrRBhuB5ajAMRBGYFlSAX0UXFNFILSuHFmeheXdPt0lqZZNadh72nv2SNtNHdNOYRnvynJRtxYQ+/6Q9ne7tF4zOucfKixG3uTRDoBichMLa2ZGYfmV2zoqwHIEQCvQcQFYrlXDNsWDLZFsqwRpbJ42SLkaiCxfCpYncw1bV4Q9rVl4V9ZBLx1TUWBHYW3rqk65MD9jv8BXaxpwW9BA+IDC8qUgsSdGvhhgGQq9HaHrtdLY90thuVfgKfZNLbIsW9ROI4+1fh17i7Gj5Pqnp2EbWJ0Cy4hAkoEOYRcfOwB2FXQdTPPpncjyy4Rl3Lu0pdrtH48f69XpUV4OQf5jHAKWfbsYVJ2Qhi0y3Tu51ent+2VA1wwV8IJVSfdz2/TYvHF2lYdls11Z/5NtjfXKVLBNss1iZJnPacCyx6ElsGzzj/Xf6bBMqdMxw/4kWKYUbHqULQmkEpa5aBdFkrdb/hdrlikVewkscyq1Ww53NiyLoVysWUYfeJsYhb2KAltiCU4KfNXm2SVgOeqwJZB66twfOW/Jc/Rg+Tu+5Q/wPssXiSzHraOerFbp5/7eZ9Nf+euf4jXL7+3X6fDgrfRsv0qb7S1HFlENm/ZZljRsmuO0LxyFxwYkT6fFvPCOyoS+qwt5veh6xamc03UoeZ9lEwqVyLKAi4gbkVMCmvKvKPNagS8R9nkbKL+/M/1OzgTZKmqjv0tEmf7nC3zRIc8Pey7oRbBMadmILFP0XrfQln7gVB7Zj4/nOz3n/rw07Agz8HTzKjgXWebJGtKB0Wj4rgV0vQlzX5Fle1e3XZNFe30kWRasVNfw8FgcWLNsUWW6KSsTWadSpJfRAKJK6tq2HuhHq2FP2nY0sowBj12bKmlkc2uWe33qv68Z7OgLK/A1J0aiJi4ujvU/J8qhVzQN2xuTvbZuRZZrDsaWIu7dY+77uf6dyJdzbtQ6NxjINtcGl4H0Hika8vH4SzklokOvuE9lmyM+fjCy3IZ8mLXtyGTfmDlx7rEKIzA47XyzCwZOn/QRxgxk/dwgiHnqteg/nd9K029Atz0Tsrfc+bNjoZB/PMN0bWX9Jeb675z2782b2OateWTbO+kFe7AsTS2djt0m8j6LYTDoWli25Pw57uE9GNfeaW5+425za5b5edWe8k9HdiIHIxSO5d8My5xhJt2r64BR91jZlmqhbNZSFyZsdziqP+CvcvsXTcbxbD+fGFmma3LRqpVm5pGNxGuV1+nIadirtNoowFOxJqpujSJfVOCLmJrXLFMaNhX+kgrYmKpxzTKXK6ZtpngMiKzjddB0joPdxZFlen8934Owt4n5dx0Dfr0ynoV71VUTjwyE8e5h1zMRjxl9p5qzBAwVv0O/9uV7b6af9/3o/e393d7iG9rW+Pl7iSLLtM/yd37LNxgsb6lfmB8loHL2PsuA5R/85N9Kh0dvpvcPm7S/fZNheb25KSLLBMvywJQmfHlY7hkhVeNPYdlXwxYDjQOvImSyRJikYYvALWGZjt/zel29DjkOOVIrXmj6bgks393t8j7ztJwfkE1p18eUnu13DMuUmk2p2LRmmRiqCsvqjSRYJkE7B8s+Mjg3nAtloIo9wjILF9VI8fgWSI8aka8LLJsR7tJ2WExVCnz5FKkPYVnmlxf2MkdV+bPhOjNCP4TlWW30smEZfVnrX3x3njrtnH1lWPZjN/5+yfe7Jiz75y71KBkTapE3mrlvzAzQauPa58Ia6+GB258Ny9KA8hYRlulzNwa9IWvHZ8t04vz3Be5qhvIkVdu35UAa9qsIy348Xg2W1RFCqfY+TTmOl5cNy3x/3WuZDXr9W+O9tmY5bxJkIW2GZf9uaNdhWGZK47Mmadg1WTeZxq8ALPPaZbfHMnV73DqKTbQKLBMcn5KGbW3jYNmgWB0X3oHiI8se+lh0fAjLQ+ZB0W5qTxIsr1+8n3jNMm8dlSPLF4PlO4K01TG9n1bp//v7n0vf/2N/Ix0ff4SrYSMNe7XezsIypWETkF7qx0eRzZh2qcEtWGbZQkOuOJYqdvvPIHpyHr8dT9nkCtS1raPs2rRn8iAs0xZQvKVUJbJMcpFTrhWWKbJMh3Jkmc+TgCOlYk8iyw6WSYnud7tmga9LwzIqr1bhOgQmRkGZhc49Ffgyw3auwBcMIpeq4yMGPGH1O3jAq1tH6XF+vY73mHNEW1Pqv5gjy+xsOAGWzQA0y6dtMUe5UsirD2BkGYZSTYb2wed8aR5hYYksOOnu9wDLmXUGyOyklwjry5wu48u1opYnRJanEb92VPnEVxk+7VxY5ht5WR3u3B17tk5z5pFrbe/7JzjzFsOy3ro2N/n541hYAMu9+X6R9u/0Nvqg9SzY69XPsSIDy18/9gUywCzEq7/4fnWZATXnyrVhmd9bFF3hE+5FliMsoxq2ZGPR8iGJLJ8Ny0jDzh0wZeKWw9rBsofrXho2T9tJZFnrunBEmUznWmSZ1idLhBgFvkZgmYqC1WCZwVrlR9xnmaPRzpFIxcE4nd5n+QRYFnGkx7hsvQKWXeDAyqQvjCyjg2huadUFVRO+0nbWKcUzu97tyYdhQX7mgSPPEWGZbkmwvLl7kh4fn6ff9bHHE1jWmLK0Dc2/gxIVpiIiDRQxJUG053KHx7ShWjaygVkiWH6aDunJap1+4Tc+n77vR3+SYfnZ6ja92DxMd4m4XGKJWLNMkWX5IUOfBICH5eso3BwZrkAuFCWlcigsZ6DOsCyNLGnT9DOBbl32KBkwAthIw+bPAOIKy3n/unYatodlLtpF+ya7NGwG4x1FnI+8ZjnCMjiKI/iaDs2wGmCZIsuTsJyeczIsI+U6FPiqKhVEop1gKHR5ZY/KOK+uCctcwMXtN8fgRA8Qt46CwXUBWCYFZpFljXzwGISi13XSEZYxNu35MNsa47ZqCAbjqthURvtKDDCNkMBJ/ZLSsIdgWbSwDZtCsA7Cslfkxfh7RWHZlKFbe18YI1mYFdtUxGNmHQV6ky5QLFSEHhYufe25R/HjAr8PbV1VGC+ljqjdb0SxL2yyoV0Dav3v1yxXo5KtjA4HYL3I8tJ3WXL8RWCtAsuj446jjnDWeSCowHATgudgueL0qPVTHLu95zcAZblNWW+l/TU6Ri/R/j0Z0/3e+FZ+mTiV5/riJcOyWMOy7DTalZnfBZaFu3I/GSyT8Yfoyus+AAAgAElEQVRoshih1TXLBSzre7dgGXPQyz+DDTde2Rpie6TvBKyOqUvCspCrpmHPwTLtsyxp2LRembK2kYZdbB+lFbKxdRSnXeseyhhniH3Qu9VgOe6zHGGZMnwPNP/8PssXgmUvAyLseof4BwGWm/YZbGBv/zniIVje7p6mR4dn6fd8yZvp27/5n0jv3KT0Bu1CZo4ElSuXgOVf/M0vpO/54U9yNezn6wcMzPv1bTocAct7SrxOh0RgRj8EyZSbnAE075y+RFX2j70kLMdq2D6yDDkWYZlTzil1mgsxCPBQGjaOp0gwAW9cs0ywLHBMa0oEhnmLKV2zDFjmSPKKvpM0bESWW7BM65QJmKUm0bFIw7b3ARwOrtmbRIo9LHujquYPcbDc6s2e4r82LPu11oBlX+CLe9N5pife57AeKO7piMgyjQ32lrqiXogs078CzBn8uF0ojSCsB78YLL9iW0dFZc1zG8A2p6srkUMba19EsDwxssPcq7VvX8JOK2aOnNOD1olD8tyLDpx/Kiy3wKIntwYe6eqH2PYklTvFiF6Evfw9a7OrP2vtBpeANUSWT+mvWjXsLFu0TVpRfejGCizbswzA8ijY1tqP+v9wIPss13ZZ0pHU/uuQl9wbCfw95LV3uraij50Hmts6arIl6Fxk2aLJDrq9XkHdkKBrzoksoynOhmVNw0bRT9QsoYhk3GeZgzUvGZZtzK6OvINsbnpp3JMiyxNYlqADASkKfG03m3Sz2fLrSyXsbdqko20dhXXLfHwDlsthKrZ0C5Z9ZBnRYQ+u9GxYs4w2WRJZlqSD+prlKL95rFVqV/TWLHu7wOuAc+TOEhnTu0/rPVv3QMYFfU+wfLN/lh7snqR/9Ms/kr79m/7x9NFNSm9urgTLv/xb76f/66/8KMPy3fYRp2Iftw/ZjufqcbSIWmFZXoxGyDqtaE9mBjP8t6QJ+8dGg6tqgGmUbi4NWzorNzEA3EDctimWYmH0OdYsXwqWY2SZ1yff3TFQv6Cq1grTl4Zlgfp59VeDZXaTaLEz9FQrssweuUZkmc7tRXeuBsvOw1e0QyjwBViGR9vDsv8MwsrDMudsaLqQCbIZWPYpZzVYFk2j3mVt+FhYbRZEEFk2Oy/Hlvk8lw7moxO+fWqG3pxR3pvJLQ/pIliWxudbFcK3A8vx3jaW9VpcGhCpVrXr917uyt9z9oG++1JYHpn7o8ec+po92XPqdYvzKs4UeN5H7v9BhWX0bdVJ9QGKLI+sWW4aXpWto+zYAMPR2eDXGjfH8T3Aci2yPDqvAMumY7CX78wFivaGTqlkMOASvTnYgmXo4eL8VwmWOWBxZmSZMgMByrzfskaV9bqAZY5Cuz2jzemuWRXmjIfNoO3UjSxrxtvSyHKE5VgR+ixY5uTXXOArw/I60XZQBMvULpsk20YRLJMJxuuUtciXh+XV6ih7M1NhMLYJXbG3oxTLjbBM75NL0Ygx5WHZ7JDVkbfH8hAbYZm/cwW+yorYuhK9kobdg0i7J9sI8owRpjk4BDv4RGfWqCxpytjOfXvvGa8bYfn28DzdvHgv/d6veDv9sW/6/ekj65Q+sqWMaKSoXzCy/Cv/4En6P37gRxiWdzePuCL2+sEb6W5Hg2ydVofdVWE5ClMYOtGQa8EyAy72rdWWZRmuBb7U2jR3aA2W5doZlgWac4EvAY28ZhnX5LXHA5FlD8tYs1yDZbneitcrc3YOKiFqNWwfWaYhENOweXIAXFVRd5WVV+hqeC6BZZ6MMzz+qsCyjadBWM4KIUCaCke63qmwTNfmdgmRZR5XDpap72JhtXuHZW8QVSTiqOewJsyHto5qGK3SVpYSMHmymlwxJYejyTMOZ98rAMtQbn6s1pwEIo9UQbq5V1OWPWXXkw+98+e+v+a17b4XguUIQ/fy7J3G9brQZIMMYjGO4BQb6CT/fqUTiUfbwBUuf8glIstXg2XI4rnIcs8AHYDlc1pV+n++Gvbc9c+CZbybc8xO5OuIs15FuHfqAP7YrkO1cD/u4exEppbL2Cq277pWZNlF1vnWM2nYnG2GCLwbDwzABMuagu2rYcvqWAG0w/6gO7Ro1WuyydUh76P8Nr+Ryh4yCwt7xtoFCfwzqV0+BTZGNjWyDFhG/58Hy5QaTmnYsoVUActU/Xor0BthmQB5u91YRWwCa9km6sCQjTXLqHgt01tgmb+jdrWxKDvPIO7B76XA63UsF1p2BV/puBos+32WfUVs2xDMzYEop70O8LaWPC/Z3jlY+arBcs82NDtHhVR8/prsqsHy9vm76fd91cfSH/vn/rH01moQljFxxY4UiKScevrZsLeKp2C6Syk9PR7S09U6/d3ffpr+t+//q2n1xttpd/tYYfmxwvKKt46SlbtUIfrIKdir1Ya3fADMnaNsW0ZJ/HwOlue2jpIGp2eW9UmT/4z0ToNlSbPO67n5b65qzQka6XhcWYo15OKLux2vWaZI8gs6/og0bFnfjDTs1wGWAeinKv37iizbxDwHlsPaZjbUtMiGTXQoMsp6gMdQU7BhBPRg2Ts8ToJltX/NAPFGi6bpc7/huNpafheJRt/WVGpPIMborj/+ZcMyy8jXBJbNEDEjVa1UV0z8Q1jO3nXI+Z5c8kY6jrVzA4j3rnXJ7yO887Wj42gQluMcLXXruZlhM4Z2p0F4l4lzaNf7y05ofKRht071UY9qf3TuWXPY+b64jEPmfFiOrzHnOjFAc05UD8nzY23aYN3I8hmwXKRxXzINO8Cyty2834mtbc1e8HsxM8JFWFYnOdUcgh3PsHw4sD3JTgMG5XVaq80xCstFn2A5mNrF6nJtjmR/Lv/uHUSXhGWhVttdhCO2CqOy3njFW0URENOhGZYTR5YjLEs0mYAyR5alP3IRLIJlAml6L4o851crI8usVx0s23hvFPjyNhudC0DG57lNVfbOwDLdK2YIQM9zNW9+snZkGeOvZ6edID67p4zcc84+rN2ghOVdenB8kTbPv5B+31cSLP9+B8sHbZvsWF7tj1T2WUBYtvyRWwCW+ff9gQcXDUYyUClWfLdK6ckxpb/7O0/SX/zeH0qrtz6eXmwfp/cO67S6fSSL/tmgljUxtHaCrk/wp6Fcvo/tldptuoqgHFxXOzFi9AN+FKpQrYvsIbR4b60jRWixzjo3MQwhFlYkoFyBL4ZZ3WdZhrFMLL6ObOonm8NzES1Zh0x7I8NxKNtqiXDLsEyVrg8MxPS9Vb3e7fl3KrYGWMZ3sv0enBHiXZ0W+JLI8kSJn7NmWdsVa2aKSVrRoBD6vXU/c0PDw7IpHRlYah+W4hyeNouueeGtqUz+fhBQXqHV1ix7RVCkPCHFzFXBhveax5/CMZ+PfR3V0+33gUTzQdBx2+51O7YIsK4omellnzXQ8ti7iCMLdF+4w2ca5AFrinkilLUPiigmPPoa8ea+6NjK3uD0RhX3h75H9RoxKiMni4q3Ppe/Z9PI/HWCZ5yUZfYYxGufINCufIopliIbRG7agr7ZR6q18YXe4TIgMPAw3ph2Y0SFR2ncVS43C8sDt3+Zhyxds1zvk3FYhuzN74zJvxyY7VmcrDulLXvyp3VNkyG96LBeYPruY0+LyCjO9w6tXtbVyB38usra8a3nlvanaEo+i9N+OzIhmgFzxm7vWiy7HShAjhWR5Up0np/Yh/3C7hVmE/lhiX4OBeF6tkvvHfhehW7V5U7arEi75XdzWX+wQ8n+YZB29gBHlrVQK12bjiU7m8cOV5EWXWgZlZVUW+8snACvPpu4WXQcxMETdK2XkzYGkJml0VnuT9Qi4WeVyDVHiYF0DlbXm006rCmoJ+/FBfc4BVvfkZctC/RyUS9OwxZYpivebrdpfUjF1lEWXea9lcl+z7CMAl/5XeSaDLQaWZbvNKqsjnR+BmQIFLpW3kq6I9sPUadwv7k06Wyz5+J8LT3EjhIdAyI7fCScYNlJ44l9I/tLe/tgRKZc4hg/5mrXq82rWhtMhqXlCFMAeJdu9k/Tzd276es+8U76zm/5+vRov09v3244yMu+ltUmL5fYH3eMylKoIcPyQYmHJ+hBKTvA8lOG5ffSX/y+H06rNz+enq0fpadrKvB1k1brjaQpMCzTNWhQaHEvHiMiZc/RdaPefzRYPB6wjMgyNTZ7qy8Ay/J2U1iGgithGUqmBct7jhbzHssM04e02+3TixYss3Ck4g6aio0Kiex9pD6RH8ByMfDuGZY5Qjnjiu4qG7d1FIStH1gGW/rOUP41WI4p6KxTHTDinJNh2SsQVQS+oJcpM9r/W6diBEoYS3OwbO/soobRuKy26ygsS0MXa654PFmGhDKkU9he4NK9WaG/ArDc84wXW684ZSLtZ2VK62uiL6E1LniNos8H0iB7c4/n7gWfz1+qd++L3fZCsIzxjee+t+c/oyGWwHL7NufC8ukjiNv4HAPijMjyiGF2RtfYqTzHQipry5455X5y6bYCXgLLMOpFT0722TCw9Xd7GbBsesfyZrMj9V7SsF1HFe3r9a82kodl2DVmx3KFXgfLagsBlkkfw4EBWEY0mf9V8IRzwY8zL8faY12yKac9LS8IW8VeN+4acklY3mykoJfuJsKp2EyGtB6ZAJkKea01DdvD8lEAWgt6zcEy1izndxOfC1KaJW1bTAGpES770DNMM/CWDnWNj1hbxTarQrMHWmaoErajnYWxAjkisJzXSXvbO/ZXPuflBALmgPlysPxEYfljAZZ3aqO2YBkziQxfCw/K+rY1ASTBJBWwWq3SC07FTulXP/Mk/a/f90MpPX4nPUkP0v72zfR0f0ybmxuFZfJ+aKGoo0RsBZzl55zIcjTQa8rCC6NoyHhYzt4anfwnRJaLatgyBeQdUQ1bI8esnorIch2W6XyKMBMYI1Kcq15nWCaAxud0PKV1W2SZvY4EpLo+IcDypM3O2TpKL7YkssytVNHVo0bn0siyNzS8YPGKqHAoh/VE7FLC8xLUajfz+EHk1BfT8JFl55224x00Y+9AksCnwDK/g/NSox/kY33oEHEv+v8MWJ44rirr3/0cOxeW+X768M3oUIgK+3eVZxlYcxVTV110/D5g+RQPa00OxnFvY8XNvZqynLuWH2/d40484OrQGfoXMsGcafJB8+lb/TP63Jfu3yXN3FuzHEGtfu1xWJ6e73fEaD95bCPftqPtvKRdRo6dgMDISScc4w3WaLxadtsJ18267/T+46ljNQTdHNE5FfW6My8tKyjK5BqwzcqzRmSZzyHdWoksF05apBUbOLs02xBZrjl3LxFZtmcM+pcaKcIyHESQTwbL6jjiaBg1NO2eQrYetjdDJhb/y1tdaLXoOgiZbnXOmqmsEv05beJSXtp5cRmaFshEkSv0s1TsrkeWEWXm7qXIsmbnAZIzLEsUlcYAp1jT3sobWZcskWUp8EVp67e6VrlIxa5ElmuwjEryrcgyYBn7LOMdRX7kbd49GEfnmJc1hdxxsJznczlbPP/gnnmo8zpbO6EFy/7aJSfJqT0ddqJ4Gro25k58htYzaUiYry2R5QvBMq+axRoIWYlusMxp2IeU/t7nnqb/5Xt+MB0ev5PeP96m1eO307vP79KDhw91WwINb/L+yjzEWcCWsDwTWjyhpWsKNBrz/LdG7yiyXINlWhcMoxpPjOvU0rAvDcuQnZReTenrHFmmbaWoGjZFlveShl2DZSrwxTBA70npupJzQxtrW7RUCnyFn3uGZTYArhhZtrcLEr02yRBZNucOnYzoKP0ejQCsL/Zri31qmKuWCjjGOuQaLHMqkUpQUgIG3073mBBAv2qBtELhKhy/NFgOYI72LJSAbk2FOdia5iMG+9VhOUR2sny5fmS5p4iWwkI83heX8QpbhntfLmNojhxb6+Ne/9bm6an34vt7iz1su+ENGZ767OTUNmgA8xc3LJtJfYKWRgHKk06dnLQUspbctWUg9ubmknvMHRuNZxzbmgc9Z0K+3vn9x7ZcmBs8pxtOcJ5X6uaM0qVmrPfasJWGzVM9+rhcZleu7VhuyViNLNfO0wcbheXW+PQwY1VhrYM1Ousage05VL6mz8nQg41yoMrOCkAKy+ZRVntCXCNUhVmKUk30gcv2qvUPW5Wuv7mnZ5JDCvluwQQ0Hm+MM4lAL4HlveTKSkRZU6KlqpfCMm+/LFtBcRr2dq3ptbp11PEo0WaFalTE5gJd/Jmcj32WC9C0Il45DVvap4wsozjY0sgy2noOlqXIWDvya2vey+SJPKI6sOz7e07eXVMWzl371YVldSRSZBmw/JtfeJH+x//ze9PqjY+n9443afXGO+ndZ3fpwSOBZSJkyfSBF5lSsQ09dbL2jbKe0Jwztr3hVygSB8ulApJ11fcBywS+tOZC9sNb8fppWmdAhb6whJbAmO22JMW+Iizf7ffyOUeVJbI8hWWBPfJEIrV4DpYn7sJGA9cU9pLI8suAZS/AC8+bRpELAAipxCw8HOhZ1MmlNEFR8xoaBWmkPfl1swBj7nlLHxKnlK1Xrih9bAlhyyM82LyEyHKxPtzSezUVjwS5WzNjQKJtyE6BM34K9onXUQ91+/LIBhh7iMKw4U6moinsCrhaGnZPCZ0KjqZkVPS25kSva2ott+SZWsqud9/CYVEcPGe58ewNl5btO/wP2nwElm08FxkHvafP31+rf0eeQAz9dip9z5Eh9zhdd8dA2sgzx2POdVb07lkFwcI4Pf39e/eOY4tHLwpNDdZrwdKY9jg7/flF1PuIsvxVg+XC7nKn+bu/arBse3A7QDR93oiej/apl3uFo9s7KFVH+laeg2Waz7zEjmwWCrCI0cg/kwrYus62KqsRbXez28aP+85JseZrF/J9AstHWWMc1souhmUt7iU2lIKyBirkK4LlsGZ5RWuVt2lLey5r5Ws+TrePIliOBb5iZNm2iEJladvCSVKwsSye3q8VWbbctgC83nEdf7e+OFLdJOGr2IbokLzmGJ+U872Xhu1lUF2GlPs8j47/rDrGba9F19aD4zPPRZa/45u/Pj0+YM2ypGHLVse6ZrxYs+yE317Dv0VkOcDy+/uUfufJPv0P//P/njYf+dL0fpLI8pPdMd0+eJD2DpZ5/SytWUZVbcvfEF/XtX4wWWve1rhmmVU/1mAsgGWcEyPLFmDTNGxaC51Tp6jwl6RPWwRY07R3h306SN015pA2LB/S3fGY7jjSvONjz4FlgCu/z0BUKbdX2XuvIixDibeMcw/tMbLs3xMecwYnv6+kpg1585GEt0WIY7oXClVAUbj9lZGfY37/IE9oEqOPIOwKhYvucMsd7PsrpGFPou8GzOqFrowlfm604Zi8nIoIB8MQiktAjU07TcfuyZ/J9fmdOE/utYRle99YCG8m5bjWRnNd1+sL/703CPx9WtcoYRkzBU9TeSrTbf47lXOuyskkAtRI027Jvt44it+/TFjm7WYQBTkR9pe+r5lsqmcH1czkNvfVbv1oynXtF2+sxt+lvsq88OzNwVP7T8Z/drXYzDOl5bahbNwEU9Jmb6XAUO/5hiPLAUZGIss1WLbPXiYsa8o1ax6NLGOPZRJl/FmILEdYpjbn1GFt4FoU2ds35qTRE6LEjf0Uxx3bSwp1PuJ/DiyvtpKGzSTM0WVat7y2wANMLvqaQPiG/qMostZ3u9lu0yalIrIs63klMuxhGZHlcpsriTqjbbBmWWaFwDJTD0Xxdc1yCb55IRgd6YF3HJaxNlo6ZgKHVrwtW6a+b3xNnjlnVQvGJS20XlehL3u02HNvkrv3qjkv505/ObDMRa9oA6iUDmtZs/xkn9Jnnh3Sn/8L/1O6fecT6en6QTo8eCvtVjdpvd1whFMWuuu+xQrLqLMra5fPUzb9DslNGcE5pmGz1+6KsGxQrPdowXKuhi3wizRsH1mmdcx3hyNvHcXp2Lyu2UeWWTSJQuM07H5k+XWFZQ/2BsOIEmuFzhosswB3Hnq/hi9eB3+z0HORZay598rEFEkLlkNhDRTasEUsmoptCiysvarBMoz3CPqmDENqdHXeBCdJsxp2tpRE2cZU9fuA5QAx9wrLZuHfHywvkXMDuicfckVYngPKmjFVU/Zz7y3fRf1RAeYqKKvxwA6XnBmAZ5g4DBupbuf2y2njdlEP1w8W0vnAwvLc2BttvR6Iyvfn2S+9Z2GdHJaBRL3Vu8a1vhfRkWEdjmS+X9h9oTxSnohbzjmc54z11jtEWFZikOt7P8IFYBkOcjyLd7Cf0sbo28LRPRJZhp6m+YtK2FrENcKy7ECDtZTqHHbFQ/2aaA/MvWCAl1s1d83FYJnG0ZaQVsYL1izz/WFfCQ3TImYBTsCzZohzGrZWw+Z1yitxEt5utgy0Pg37HFhmyFaZ4At8nQPL0Ec1eJaMvbyskt/dl7d2AC7DX3rYbFu1ZTF2LwHLy2D2iwyWP/v8mP7cf/8X0sOPf1V6vn2c7raPU6Kto2jLJK7Gh+JeEtKmwlO2KY3C9DmR5SXGij+WIYkfRVKfSwW0LA0bgN2LLPdgmb4nb/FO06olLdsV+KK/NRrtYfn5jtKwCZYJrikFW1Kye7C8tzXZqrwqRZl6SqDW/vcdWe7BMpR3AcYxnc2Mx3IrB4BpC5b5mj49ThURBLulU4etKuBpBSizkFFIjpHlWKjEUmfCem9Wvj4l+2VGltUhxO91jcjyPcKyVwAlRF0flnvzr/d9NLYnx3/gYBlmuTPhchgpvP40sgzjhI0KV93dL5/wF1mif3p9da/fm7wrq6ne1/tAZw5Hlv2BM2v0Ltk3ryIsF+NzuPEuN7JgJ9EVa7CcNwgoI8tVoHpNYNnP/SIq2qm30mv1S8Ay61aNLiMNm4IjlIaNHSsAy7JtlBTOsq2k9CENft1D+6VgsXJ24TCI65h1XHpZAntn4nDopWH3YFlTsCW6LNtHIYoutseBq2DzPssb+k9gmSF5AJb9muVaGjYiyyjwpZa0VcNG5eleGnYNimsQWwCtrl/Pa5YlC93/4PgIywbfzkPyISyfmIZN1bAP6rVweMuRZaxZfnpI6fN3Kf3Z/+q/Sx/5xO9JT1cP09PVbXrzY1+aXux2DHA0mARSJA2bVvTzXsu8IJdget4z64VzTRH2lHv03BfADLBBaomLLFPaeN4KR1rAn8v7KdMeyeylkghuDZbpO7/Psr8mgS/vp2wVlzMs589DGjbBNMPxwUWWJZ2b98DmPZrlupL2rdWwURTCrVmOsMztW1mjOyL0iwmqUWw2OGfSlQB291ngqwr32B9SwcGA06358YLLKjmzr06lDeDbjSmsWS4gWB00fD3Asf5OHlFAMxQVP29YU4k1wt6TX3in8bAOlq0vXEGHqrKWAyHz8/5/2pdF++H6PrLMY0hLpKJpKgOInRAkBmpWVG/AVb6P83zsEsvSsKdj57oFvuZkW8+QH3v/+b37ouzFeDHHoksD9d7q4XtjfWOInLXkvFfmrFN4nFX2qJFVXPkyPViOAqjm4Gk8Y0//NNtiFHQWpsUvafuVRuZR0fW0d5mfwPP6e6wa9tw7zc2D095H7jY6v7wRuqTte8e2nn0auXEbHc/Ixfb9ThfAnBcY8nehk1iHSuEUac/KA/jIshnvYbz3+nAoDbsWmUcQB7m60Mc+FVz1rk8TN2hEHY6Yv9zr2Fo7mL6F3q3rX5xqtRRgZxEYsy6mCOqK2/1wt2P5aEWlsOuGf1/0TUh/Z6jWQmxFdptfu219Or99oNcLHEDAc+i9j7beN48QrFnGoKlFlrm7LA17o6nYa66QDUfcdrtNlAtLsCxbR8neyhyIpkjzWipj9yLL2EuZgJfgV3hG07Q1zVp0k7wUAzLpJQ7CydZVYCg/f3Gc/6wmd7zeK36nm1nSgGS5jMCyH4KWTdnJnGrNz5iGPZVPcxNkeWQ5yuZROenlEEbaSDXsoTXLS2D5z/y5/zZ95Ct+d3q+fSM9Wz9Ij9/+OMMyIsvcpxVYllQFNXgaQuZDWC5hmYp5Ibp8tz+mu7RKz+/2idc5c7VsgmX6D7BMWwhIuk4s8PUhLLtBp5EWKHY2xCuwTNLPw7JZASOwPNlnMO8dwApKo8/mfVUB5r3ZLpvGUqDxFgwz0UERvbwLYHk2DZu1qSrKCMsuTaxlKLGQ1i2yTrAvqqdMZAWnn80Zg+OwXH/G68Fyz0iMSuPkNpzZp3YEllv3HYUNALgpM4z5QZg8Ul2MSRdfAJahtPKDFa96mnMmyJuRTrsnWB55lPoxH0xYHp1f9wnLtTlFaZhzP/15+AGHZXY253AbYEM2B7F1CFlPNGDZ2tE5rll2vWxYJhsFkWWyTeh5GgW+kAEXq4R7AONx34Flc1Dwu78KsMybKXNYlcAUez8zLFNkmQp4VWFZ1hKfA8tismHdsszElwvLAs1en/r08CgrXkdY9rJ5aUDBWwb3Dsvv7lP6D//z/ya9+WVfm/YPP5qebx6mB2+9nQjqNBGY+wfbRnF0mawbDsVKmnZMwx4xFMWWwRrjhhp3hgau2Yosl9eSba6WRJZlT2SqTiexRkqfFlncjyxT9Be2GZ0vwCvnkyqkSDLqOACU6ZwXuwPDMv+7J+cEKmEDlilSjX2WFW4uHFmu9RXSsH2b1pRKK7I82v88aRTYJv0bIaCSGlSMmgjLOj79PnQmgMhf66LC1TRsEqJaDdsiyA1Y5mu5FGxc23t1+V11qgCK+Xki/C6AZbyPtXcAlKLPaqlV8GyfCMv8fuSpPd1em7fxG7CcDciBfZZn73BZWPZwOjoH+sZwB4NmYDmeCbCle+boRgwtlZ3Ze74aLLfe3X9uRq9WBC2f9QxY9nBaSf3ttObyr0ecAjPA3HImjzyIzG/drWLkhAsfA5/auZdtjbHROTR3/974vRYsw77xz1aH5Tat9Z793HaPkWXoJ8y+cyLLXp/PvUd3zfIFYdmc2L7hFsjPVntX9a/aIxbRcydPIstkHCq48xpmLWz8KOwAACAASURBVPDF9hWy5TSia04+J6Y9LMOW4fHnC5i680tYnt05qlgfW4P1uQJf45FlSb8mp8h6szVYJnAmtqjDMn0uxb6o0Be2jqqtWa5Fltl0oS2l7gGWc0Vr6bRiTBSRZRcbUOMNoDxVISI3OCDiq65XMjvi/Cv+DgW+ohM56veJnh40/k6VZZNnZ5NTsgPuHZbf/4eOu3//P/nz6dGXfHVav/nx9Hz7KG0fvcl7//L6CHieaOsoKvDF3SMPK+2cI8s1xT+n8FqwPKdUIiyzF8qlVkhnCiznY7VQljNs6DtOrzanZQnLXAiNo7slLOdnFpDl9GkVaBL8lesyLIdq2Lky9pHPocjyi+OK/yVYzinYEmXGvTiyrOTtt466RGR5FJZ91T2cY/I6AN8SJX4xWGa7UfoLEC/R5VAZ3BX44nGjD2vAO5qGbTk7AsoG3wrNPBdC2pIvQGZtVANVpLcCZsM65hoE8WeXgmVcy6W1x3vSu/DjUWPHNPMlA2DuWLxPM8331YHlmpKp9UmMlJ+qRPz4GW1ur/h4Dvs1vaVVb3/1nm9emYphMJHz6gQRI2/qMNXsYhXlPtWr4pUR4ZifPloV3eyETuv1zh+BZbGQqjeK42a0L/mSFhm6QHhsyY31WA/LfpycArlLQXL0cWvt6+91Diz3xn50DtWeuap/r5iN4J+hBstFkczBNOy57B+zFRrvhK2cyueCUtZ/ByPLpsMxPlGwyaWoTmx76LhKYGZkjNn1YANBHui/lkbtLuZhmQ1/hWVAMkdWqKgr62EVg8FRzx+rSDH4chWr+dQGLE90+cyL+v67BCxbMVS652bNW0/x/soGyxRZlperw/JG9k2mSDNFnBNFlk+DZa6WrZWgRRchyqxVrgfTsEW8lyCMz6j9ZD10lv/m3IBDZXK+Fq1UtZEjy+goF3nuwHKtayMsz4mb+fk7lobdsyHm5lk8V6qSCxvdOyw//Yfv++/8x/81V8O+eefL0+7mjZQePBJQ5NL0ChsBlpHCKWlEU2U9ojC9EdVrUO+pZEGgBb7MYPdAMQjLWLOs4og9WvyZbrHVgmW5v8A0wbIYDdhX+cgp1fudXIcUEraOIoAGXNM5ElleW2QZEWnep5lW02rknauOK3mvaGtYlZL3AcsYyDGyzIYCvnzVYRkdJhLMqmF7WEbhDD+eJpFlPd8Xy/Cp1/y5j0azi94JSSg+Lx0uAMuYD/cNy3BU6UaBI7bFsmNeQ1g22RSMJnvxJvgvaxo7ekFk5Bqw3HvqJiwzhKrBx8ArBoUcnyMqPH+qa5Y1Xa0Hy70H7H1fGYO9U4rvu2NYjh7Rl/G+rwIst+JSJ71PxWo75Toj/ZPtDdHSrZ85u2QElkftmt5xI++09JhLwHKhQysPUDO2C8dKzf9lRof+gsytWIgTjiwFyZNgudFoi8ddhGV3XWTqmbnEy8PE28zFnbQiNhf1UlC2JVJIfuI2UOcjRmwluuyd/xGW+f5hjvWSwq4By/IYAslHqutF1bJ5f2WkYYvd3IZlXbN8IVjOMKvBFt16anTNsr1PqJUA3edh2UBZhH5Ys5yrccMBjKFfyqs8uHqR5drwLsCdg4Vt+XcuLF9KruE6S2F5tdrkNm7ts4w1yxvdMgoerljgi2D53/rT/2Xavv3l6eHHPpF2t2+m1YPHDI6cPqCbZpPBghRsllEa9arB8ohHdamBMALLSLumwlgjkeVega8eLBP80jGcsq1p11SZmyPLgOi0UkCWbaQA15yGTUW+jmuJMO/urIo2Fx/zsExgSsKY1y6/GrCsFp7IXytwttzou5fIMgSTKgtsHVUoelft2tKUCvDVfQxC5FiqOIoSovnCnlJVSNFrXtva6hJp2MVccpGuxWnYLuLH2xpoZKGqUDVzQpwF7cjZUgPOjo8Ru4rnNu9y2FP5rac4Lw3bG8sxssbyqvEOXrme3D4++2DwIkOwXG3nwRuEw+BVRyQFa+k44wOwfNSqr7y/pmwdMmm6CSy7/qbzQ2S5Fk086Q18/zXapWtUnwLLg4D+gYDl8K7RuOq270kdKyfJvcZgOY6paERebMyd8T5LT702LLfswGvAsjnaXCOY/nXrmAezRpc7rzqwzONNn81HlvkzbB/lQJnXLqtdKeq1zFTzkWUby9HZ5ItxeYfCgoFyn7BMdjttWcvJgE1YlsrYXOBrISwTaFE0Ge+0JUinIsUW+b0cLFcjyc7ZY/bzJA1bZVKRhu0LFnp5JVm+c2nYra7G80lBsTos9+avZIDN217XhOX14S7dHp6mm7t309d94mPpO7/l69Oj/T69fbtJq8NOaxNdAJZ5n+VDSpSG/W//6f8irT/ypenxl3xVOjz8aFo9eMSDlTfpdrCct42iNGcUI5ov8DU3L5coQh+FNnB2KbNllHoMljkaTGu+GtWwR2CZQJk5ltc7y7+AZU7PXq2rsEzg/ILSrw/rtOO9mHeWiv26wDLSIV5ZWOYOUUHgDF8r8BXSlDzksgLqwDIdL3CsEWtX5IvHfdhfuZWGjTmCaL0pqME07FcCltURsUAPzx/6isNyy1hGX8zB8iUUSDFGBht9FpYrEW94xgcvPzkM98MWTjyfQMLsXKKlLLucDs5GCx2j+hvPVMAylDMiy21YLubF0pcYGn8DzsEA3K2+N10442CJr/Aqw/Jw24c02KWwPAo/baOxbSxmoC6ra5e2Rpl+ucSmWTokL388bUEkV7VZ5f6eW7MssCa6r2Zq19qhiKrpy9T6L18PBbyyA9qg2Bf48tsXwVHNtWckO9KWSfVt+6KJF/WlRgmb2yzqlamdJ2uWOWvwQNVdddmY1nJZAMt0CayNtZd4rWFZqlDTT7lm+TKwTOMopmEzoiMde0E17JqcGIdlCWNC1ZkD7yXDchz7BteFQ0aWu7Zl66lBjOkVMe8tGY2CuctheS9y66ixY4oAswCTlGIql87FA1QcWmT5eExPDqv07iGlf/M/+s/S+q0vS2982dek46OPpvVDgmWZfLRKWTKx8Zi63YBGE2sFvvyr5iJbKpSxzc/C1LNrw7Iv8MVbSFGRr9qaZW0POp5TqvU4Bm+ONNPWULsiDVuKfcnxiCzTZ7y/ctpw5s2Luzsuqsb7LReRZUlJlDXLEl3mVASqnL3bSRpP0eC6BjAaXbbGrTyc2zWk8+QUe7c2oqIRLwfLeVsvm6S1Al8ugi0afvpQFjXWlHocYnDBu4XrC+t+hXIt2b+wcJaxolVJ5tcMqXI+F5YZJozlp1BvqVidNcuFYXqFyDKMqQKeaEyjbczSupxwbEVlS2P65a1ZXgzLF4bRi8FyTMsLEdRFBqMTLcV5OiY9LNMWIeTZJ1gm5yJvk8JrE8URqzmHcsUPKiy7XbPMARzkdt+xwvHBtsVy4W+8DJBHbc/5obHj5HwVpip6zL/SZWC5b/BVM0cmRu6A8+TC/TFfnql/s4lvpgHLvqdttIVthIp+qdkfYYujYmrryXZtZJ7kPFRV03kHCh5fLtOL++h1g2V6K4m2ZFimcaUVsfmdUMDJUVUc9x6WzSnq+8elcfdHRXaA1PScvzcy6eL88HVM/NZR8fN2GnYLlmnN8mlp2PSMBN5on5cBy7LXs8hMcRxHWNbeuS9YBtaFQTEEy5XkOX+Zvu4aGYlyzEVg+aDVpaK6hAeLYcpVS6Ma10eqhrqSyPLn96v0r/27fyZtP/qV6a2v+N1p//DNtH3jjbQ/7tODmxtO+6X/ZJ9iqhJNvCbGDDUo7Qs3p6wjLMfmGVKoEKShejanKqOQgfuuloZNz+ufBfBN+yzLM8hG7wy92Ffa3lXqmLED0O/lfJRtoZhjOWVV7kHGH0OxgjRkoVS71nsdjunZ3S5RsgC2juLoMl1PfKJSCZu9i7q+YU/Vx2XrI45khzRZRHhbUYoY2ZTAZQnL1NQMk6GtK1xqC+3PiyyLup8YixGW9e/JeGkAMwtEKCJ3fTgaoKgxb9gIhJccqdQelMO6KaxVtsgyUnli1UkYDfA8u3UtHpYhPGF64jv/N0+DxhrVWp/HNGyv+Pj3ytZRJuDUq+2hNZrFHDH0DoXp5O5s/TQgLGfTNC8AyywcK2u5bP1sHURasDwCPRPDYqAZmocsWLNcNWYBsg1oXiKfcX0AFSLKqu2s2BeNqe3NTbq9vUn7/Z1l4uB8iyyLlqysWfYjUQp84Z4euCDjR5t3EkkPUWEo7Wo71m7iouhoA38NPz99O5ux6+RWy/BQ917zFf21Rtth/Lj+Psvd8VMpsLRkfpwPy/MOvlpEJY8rXaoWnBXddx5v4M6RPsvitItOjOIZWPZ3KPRl5dZDxnaI9E4kbRlykzmur8y/477qvOZlUN6WIK7WzwxQGt1ds2+gk6tTG8/hHlrgp/jAglQ872FvobCiPKwsY/NbSKme5zXMeh7et2h3Otc5N9my9H+7qD/k4sh8wRv4PrQ5qdDNbUP/Z7aSb1iXEaDHwJHhU+M5824jzo8V7ZnM+yqLibOmv9l5euS06+1mxfssb9cr+5s+pxN8gS+pfC1PR99TAUmCYtljWfdZJscsgfOW9k9GNJl7pxpZpmP5/LAJMmfeGtS6WjiuHyDvuf0BfepgNBvVYBC+xzyGsq/ILEGXNp3TsP19oh6O49fL1x7QRjsn6sCWrOtdd6m0wvWYfzTgutq/4DTs29176fd+xTvpj//zlIZ9SB+9WdfTsA2WgxCgPiSgQhRNBqtuiUT/pmN6dlylz96l9K//e382Hd/4ivTRr/pH0v7Rm2n7+FE6rg7p9uYmbRiWaVBKehydR38SNHLns605b1DONcyoYqkZofcFywBWlm0QeCoXaW3yQYL7CrgCy1zUCyna6jjEmmWCeTpPIssr+Vejyi9oM3q7lmw/xZEWrezMk06FbA+W/WTkQe4UIfqE4T+MnfuD5ZVuHRUiy/p+xbipwrJbc+oOBrwvhmUo7wFYZqVFwh5p2A6Wi3Rurzw5LT/vfvzKwzKUf2Xc8Hj/gMLyiKA/B5a9whmVf00ZeiFY9s+0BFZqz9WFZSqEutmkm5tt2u3u0oH2mC+gKUDYXIEvdnZ44yJ77nuO2poRUfTHJWA5Wy5i+PoMAw8mnQhqW4dCK9WPeB1hecn8GDH+5+yP3lyPhmW0Q2CYTxwtS63Bk45vhIUWXOtUWOZbaGZWrQ3PgmVvj+T8VINlA1+85wAsY0y1xksNlluymT/HGmCdw3Zs0PcGr/qsYktq7uocLFOwxQVDDIR96nuAZe9AiM4M66OBnSsMlr1dHzKOxN6VitYTZzMi/ug7n4nnKpRLJewMy1SzguyjFizfbFZ8OOCZYTgRSBNYy7KeCMvE2wTLDFlso6mDYhCWGYj5NfuwzFNCQTjKDYNlWt7qI8uFg2OaLTkKy95J0pv+58LyqHzuydbec2bVmQUCCnzxMwRYpjXLjw9XhOXPvEjp3/gP/tP0bPtO+vjv+rp0ePxWWj98mDY36sE50kbptAZY0hcIlBmYEbljz1gdlkcaY9RYrMEyCT7AXvb20nybrlk+J7IMWJaJjCrV3F28hzLy9iUafOBq2Lu7DMtIwwYsS8o3Isu0z3KGZYksIzNnCss2IbUAEw9I1/7WnjA+fSf4lDf9/BxYxn1PjyxfB5YRfY2wbAILCg5OH0QRIyxDsQTvKV9H078O9J1+j8+asFyBzth29x1ZNs+2izDCyWKe8lcIlkvgGIgsQ3FXhVE2C6xPR4QW5o56omun/P/svfuzrtlR37fey97nzJyRZkYz0szoggQIcQkXidhxnFjgn4H8KalKlSuJY0xMYRc3YwMKYMshCGI7ToxTOJRDKnEqDolDOSQydlRQEAzBUQKKcYyuM3P2fi9JX7799OpnrWet53nfd59zZmZPTe193ve5rkt3f7p79aoZizMu33foQlhmY8dXtNe7RQXXK5+jYjOjEPIpROrpPtvtliPLtobPUtQEAugY+W4qglaGZa8PYkPWwCb7fJSfKs/Q3T4hI6J0rndeTrXzNIxMw3LfIFp2lLzidGS2OX4KkeU5T3OXsOyfa3CW8UwaPXJ0ps15p/5jc1gutfVcx1c2Jt3WUUUZFyKXpfYpjnvnMMpSek2ImDAaLgn5AdjyrR7WLJut2LN1lJN7cUlUqT3tsw5YxpIwL2dNLunSSF5+wsEQhejDMVFxLwJl/s43qpGTjrgGLCOY5EEKkV3/biOZpveUvM28L7LxRF+dCssUPOatozZc4JGXtqnsxxpswDFgmaLM9BkX+gqwzKnVWs1a/pYtpqDfh9V0K3bWSsVrOFjHkWXZt1kAtxVZpua4FCwP88jLe30m2GchO6wmR84By/0yaqwz55wb5Yevhk2wfO/4elbg64KwvE5/cLNKf/r7fzT9we1T6aWv+LqU3kYFvq7T9f0NQ/CGnGgKywx56cD/86RznrGiMO2A6KYyxcTVa/njOZ3cRUYhiGQf6HyfZboMohd4VopocOrtRBo2vkcadhZZpvZA1WtNr/bVsK1atq5ZRho23Y7StCmifEup3Jq2TdHlLCKt1bZtr2AYFlifrukkURiz+rZ9sHNFbp+7do0Gh2QLSGaCCVp3GTMEIEcXV8M+FZYHQ8VDZqZzA0xoho4cslKnj4NlTg1C+hcg2VW4xuRlAbtZs/PIr9uhz+AFtrEFEIXqc/PCwzI/U/RMh/F/jjRsm6vUNkgDi3PVp5RdEJZr6W94Rh6vFSUgil/au/pTgBZ/LClDb9jiXiZLJhQQnzfhqb8Lgxnzea5RjDaINQ8y+TqS3xGMxHFYUr4ZLJu9NbQ1GxZc8EuMQpmPQ1QYsMzPM7k2yi38dfeBDIzjwvdv6Tt7/05Y9uM0u14YdyXPv839CT057Z3HEqLyDJiaO1NTpvXdMEbakc2mfte6IK171r4/FyzX4KEqe6zPpO1r46r0eX7N5YEGDemp2qiPgam2je93blgutV/2mcpPlheDUMofOaQWW5viKNIDmtkF+4yPCXsTszOs4NvJ5NeELRPHclHmBt0OBxxScOkatjsA2am0nzJ2niBQpncivaywbI2iNgnegduqAsu4py0rc2s+y/PFy93xemXIZj/OpbDbMYNl3Fd2OpD14+gH/k6DEfwZ/U+2Eg043WeZYJnzVXnLWjmX6sjQUk8CZIFlgl+JIFO0l073kWWJIutSdgZqiSzzs7POkQFAugfVsGuwLCnaMrf5XsExGNOw+br63H4A0/nQs3QNH1nOdafYpFE+DMkVkiqOHuLq4bzbUb/0LOnqqbPPpUOm9dj082fPzAktYkf4yDKqYV8Olg9rXrP8Xd//E+n/+dImvftD35jSM29Pq3tX6f5TW4qTpvWeIsfUIWKUEijztlQ0kLTfpgzelrJsfR+NkcyY4yeUitMwbv3xueE3Lr6BraPABRC0fs2yh2UfWZY1zsI2AsXDfstcDRtbSVlRLzkeBb4AyzcciaYtpWSds48sG4jrpvUCSro2goXlkALvgTkzFN0+vpKBMhSVwnE9sFyCNIv3PApYzgzMsbQweC5F2N3cJGMdwpKv0oBlTFz2elIamoNlfOYjy2Lsy/OZZ9Kvr9dHLxrpWFPs1mGdFZYROShFJ+8AlkVuzJD0BZlKDrNWdCtT8ll0UJT6pWC5X4Wd/8heuSpmRKFmgNYtGPblHFuZIk8GhxraGUYTnG1Tz8LHOliORob920Uxh+uNQdn3dVwznX0XAHUENafAcgWU4zjkaBJ2m6gMgZaRIVs3ln+8oWOG7MKhVu7D9txrjcOWs6z1uC1YbrdfWf6MIDKkTraeq/W9XB/3XioDh/ZHO7faOz7X6D2dY9RXwy69j9he0xkXpfbPPnPORmsNL2ri9QvH224UCmE27gHiE7BYev9aW54Cyx6QbItTaj6SAQDjCixjpBA4or2lIo78wH4xCMVSwVLk37cfwzY0gHP4QCeIYsBN7F7yB9Kw3W4g0KUTsGzp67rNpsCyrFkWypX9lum55L007XotsCxrlqVCNqdhH1e8Zpl9Iy4Nm/4tEWVZs2y2KvtQJCWbYNnbf3HNMm+W69KwIyzzcNPmwzhiMI5QDaeB7qtdnxNUvT3ONAH2QXf0w3IJdP1ztmTUOb9vyeHavUbz8y5hecfrDClCfEyv7VfpC8d1+q7v/3j63c8nhuU1RZbvX6d796nTD2mNNcuJ9j+jNOyjRpZRQEnX0E4o7KlG7xXuJQHGdUA1bYMjFM7AacEzPdOBzlF5oAGMUYGvVmSZnYC0btnDMlWzVlgmAObvqUq5wrJEmA+cfn1DoEzATMfxFlIufRtRa4Nlcc2ZimShxItHtYLs0NIAY55kPsoe2qjUNz6ybAK5oM8fH1hWYRKeMYsWFF4Uhia8h4BlK94VIsx+4s6GZfJOqiQkI94AbQKWkbkhOksPPEOBL2uKxwSWl1bz1aoJra3+ciUfUmnNQEP036cIYq/5ichRy1g/p8KZc60euSqgussvy4LQQVDmjAjAzG02KHNvuNH9e9YMFyFOja2Wgq29o13TA28wus2JVfrcG4kmAMtQgK+Lzi43looGEstlSrWsw1LpvNJ7R9j3DiD0S8+Y8IOhffybB5bnzL2eY4d+HYzfnvPyYx4dLLN95QmkskShNoft8wlY5nmsLzx1vIfl7PgZsGzXd7VR4vg3mSETKosAluY/0rD5cH0P2KX0m6GKbDxeykcRZj0O65VDYMPv2EG2OC66BJblefWpyKaU3OWsIKf4ssuwLH2PyLLWYmnAMjumAX4GyweJLHM6t4KywrI2s6xRZlhea6EvjRjzbj3rtKUUboogE0hrGjYvh1ZYvqL9lDVTkgsSKyxvqGJYpcAXDx3egzlPw0b/AeQRCfYQyt85kS6pw67AVyFbTc4vw3J8xp7Ics2x8zjActRVU3KvBsvsiA9p2N/xrR8575rlHJbX6UurVfrT3/cfpk//wSG9+6u+Ia3f9ly6enA/ba73nPJAsExp2IlhOQksryh9WcpDU/Ev8u7UfloKt/V9NEYyIGZYHiogRi97qfr1YDgQwHJ8XFO2h+JdrcgyZIhkywxbRpFcYYeCwjJAmgCYEjQ4sqzfcYGv2x2nYdNnWM9ch2UFZaV7qEmunM054pKumBlGISXIJroT3Fm/wUjVe2Sw+RjActEghTJV2T0yXsPAzIxzjcrUYJmjzHS+X5PsPLlTkWW+D62J5jWXokwIlunzA22VExUhgDj0GZTV2WFZBqu0ziOOLC+FZamXRqlcfWYmjAp/dITlaBxg3VRNwPfeu+8Jz3vUlGyFcj4eSDb5yY3q01l4x80yGFgw8gHMA0xijvXAsn/jDHIL28yUWid7R0Q0BiEwnFIybt3xo/5dGlkuAHp8R9EfyPCpb/1UdCS4i/E1CpE9yHnogkwn4N6N9W19evnxhuWWswX9UJt1PeefMmMxB5dn17xxYdnmIySPW7Ns0xt/eGj382EBLCOw4OdQNk4cPPrxcS5YxnplFHTluQsJ7ba3vAQsYz1zZkpFWM62C1sGywLmVByVElZlKZOsV/awLBlfpH9LsCzrltdpfSSQlgJfHIVGxNlg+aDp1lKQ1OCXrntGWIaMNcfFAlgWv3Q0tAf96uWF/D2uhl2TaVFPXFq2RblYg/S2jZJfybhH07D9muWLwDIb8auUXtuv06vrVfrO7/3J9Ol/cUgvf/Dr0+btz6XrZ55Kq+1tutoQLGuBL07DprRTgeXDai+OqD2tG3jUsEwTC9G6YbDVYVnWW3A0uAOWeQDq1lHCkVp4C3stIw1bt9OiNGzec1mjzgzIGq3BXssEywTGiCx7WKZ7cPTZIsuaykseQAVZLHRn4HdR9cyrFdJ9MTAzD2lGDuohfMJgeU4ly0vBMtZMxTXLHpZJqDOb7vdFQI39ctHI8hMOyzwHdX2QpGK3f0qw7A0Dbn+kBOsauCjkR9GGiVu3YKf9xKcd0VZEx7R2kwfRBvEhyYtlEQjLaUFRQRIUvK9dBm0ZLEeAdcavXd9Fkv0zy5rmetR1ZBg8AljGuxYdeTQuK+/PLcyvFor4uC6vjZ/MibkQlmHc1UZYq93lvLdg+ZQZek5Yxlzo67fhqaPRPLVm2Y9Hlr8Xiiz7OhAc/3RjvLcgGO/Z3gnLvg0mYTk4wk6BZcz/FWUdUjCF1i5DJri0bItIox0UVkX/DRFd021uuUBcs8y97taI+8gyvuM+jjahCAv5NKvRcQZYXu2JcBmWWZ/T31h/3gPLh6EadoRlSsOmfW95iyjsDuQqp/fAMtY7Y80ynCjc3pwyPdZ9mQ2uacNTkeVhfJ8Gy1Oy6I0Ky9g6itYsL4LlLGqlBTRYeKRj2quQ2x0P6dXdKj3cbNK//wOfSL/9z27SS1/x9Wn77HPp3rMP0vbePq2Ot2nD1bApt18G857+Y1imTY9SWh+2VVjuEdylY0pCKAM9HRWShi0QL98PBU/8dTHAcYwsx9Oq1rqfMVb/ihDStciUpqoFgNiA1IJiophQh0Eiy5RWzdc4EuTuNfVajrvZ7QyWAcUEwjdU0GsvadgEzkjFJq8h1jxzOrfus8xOCV3Hqqasvkeegp4pPAj40tZLFUO0BGklIDVdqdK11EfTxkRe4GswOPNVqNwnrjKnKW19/uVr5rXAlRZxsCiyRpKzQl+qMMxziMgxnUtpPqpM1rQOBkBABcAAX774gw6e6MxROtFfEnkyZRn6MbZryVjP2iXbh1znS6nAF2coBEBBxoK7qd2vkL7Va0BizfLSyDI/VlTulZvXPJu19c54vxhZ9kapjRc1ZKIse9SwjGet9wftRTl8a2CsS0aG822mB0Disq3Dsma/NrAzDbs1Vkoe8BGgli5SifAWDdyYml+aAwUozW1KN2dq0eXRvNICMhNp2C0dijWHeK8ogzPQaDgeys045ax4fGG5N3JSa9/e81vjt/W9DKtph1D9Gnn7z9e/40q1vQW+IizPaS+2TzUVlsMVfjcKCdpwxwAAIABJREFUB+Ee3Oz6jTXLHq4RKfWfjQoyQm97h6vWeYk2ZKYXO5ZvlNKwvf4gW25N96I07AYs+7bwEIx39G2I8eKPE1Xpip65DGte2qf2zDlhWZhDANuu67aRosBb2iqIEyDzumX6LRl4fCpVvKb1x+u1rFnmiLL8mwp7bdNG1yBLCjaOp9+8pnkta5alPoSsQcbY87CspoStk5aa3O54rYbtxwTDsvkQ8syqVhr2yAkiVl9xzXIO5F5e5JHlkpxoQfKceduSZVPf+/vUdPDU82PexGrYBMtXt19IAsvfnJ4+7NOz1+u02u80k3OjtZ3Ib6IlnjOPm0vxNOGnRi1gmdYsv3qb0uv/f/rDd//5n0n/5Pceppe+UmD5+u1Ppev7FEq95TL26wPlS1yxD/ywOqT9ajeCZQhAm6hqnLc6o2UM+OtF428My7IGbIBmOdvDMheP00gs20QTsMygCrA+AZap2rWwnmwZhXXMHpZR3IvTurE/M6phy0NIEGchLPt1y1mbFwyoRwXL1r+hbg8/rwq7zCh8jGAZykDW3kgKNoGWOFG0EiMqJSr8j5SxNICN2bdgeVo8nxOWS3IqyjQPv3CqcX/rT6ZInYf/FCVz6rnT8rUcWabBm4uFJxCW3VzyNH8nsFy599gJdXewvHQcTY+fxxeWxfhtZ5xMvV/P+UvbFee9BcuXh2VfhGyUBBlg2caDK4yqCnnIcnHjKjqp/ByfWrPM45NsuRmwDEwSvTfURabCXyfBMl3MR+/9oA5p53n7TUeWu2CZttuRkDCnYWP7KLwPf8VrlsuwfLWiQsQC1S1YFpkgcoHTu10atv9OUGkeLPPzOmdxCZatIrYei/4c5My8NcsxDdt3W5RdEZoH+dOWkafKuJIsHs2byk2ivo6wfLV/lWH5q9/9wgiWqSbAek3bg2kOVAmW+b62zZA8Bd+U6gmo544LfO1Sem29SX/2L/7V9OuffjW9/MFvSNtnn2dYvrq+TSlRZJnSxTYpHa44isuVsFe7tF/d8ODYHK8kpzv89EJwPi/rHtaS17QHlgHKdp+VrPGVz6lh1hwF5sbRfT0RWa7BMiIwozXLhTRsuoaHZUSPfRo29cntbqeRZVn3jLXQDPQaWQYs85YBMMiYo4eKqGzgoxmdxTsXlun6mfGfbcWlY0ob1V8b7dzX//Wto/yIqsEynjFGlvvuraKKvdwyP5ZGltck6N02U7gOKQuMPxbo6obk5+YU+2G8299PCCzL8MMWES5Na4ZkPT2yrPkVHUZxzbM5Vlj9L8DvH6qL3rUSaj1tC5ZpP4GRbYQCX5ZC/BjDsj1jpSXC93cGy6XHKWRsULXWKXOlJctqQIfzTgW+JxmWS0Zar71xV/P4XLAc+6k1bmrv1xtZZhNzKJIywNqM7AXWuap7oX9ZX+qEMJ3sHR8TkWU1dIdtvJxet3mA/ZHhzATgaIOYvnb2TrSFvJXagmWMQX8N3IMCURxF0YJeDFtaIduWaoW6BJI/eTlYztKEYGPS77B9pjTXGWGZ0+aHvZbRrn7N8vV2I5FlrnQt6dcUWWYOobXKrrhXKbLMr+G2jjo3LEszqeMC2XiAaN0yarRVY+bUOx2WS/K+BMqn6oWW3RG/X3q/FixPRZa7YRkAMxVZfn2/Sq+u1+n7fvRvpE/99mfTyx/8xnT13DvS9TP30/V9qpJ6I5FlAuLjNSUlpP36mA7rXTqkh12w3BLafl1aER6cEDMDHZ91pGFDMDFEsoCUtR4G0eQA0C2ZaHzLOmYN5FYiywBtMnOwFZSk1Mq+z37NcguWUeCLt47SQl/7/QDL7OOiID9dXyPL2BtXlINPP9eGQcEmfWcP0N7pEJWAKdBC+i/GUQbQesKjhGV+BFegqjXe8klcTsPO0q9dmrFPD4KiZ38LpWEHWObIMq3DgfGgTgwegy5Sjue5S1i2NqilYXslqTpR9XPWfGY0iEtVbRUF2A6j6TywXN470z/olKC2lPlGmm1NObC0cH1sx4kHpiu6NVfxzDl+LixD3uTp6RGWMRoeTRq2zZnKllOl9uH5GvaEZpla6Hduszh+K8fhut194iM1PPjqBb6ivqu9V+3e8X27n9EdWILuYUw93pFlHqUFR9ocHdFr5GV6scN5Z7pWvN5LuiZbEvEoYDmuiS1Fi6acNpeCZfQ763HMN6T2UlqvpgfT/blQ1qCE+S/YS/bsIXAw9N2wgCjqb34Gd2lLu3XLoZCG7WEZFbK5CChSszGeAPhuSyg4a/FOfiR1p2G7yHIRlp0NlA/UZbCshgIX+EpUxkVCwwzLMQ17s6E068SVsEuwvOF62NSneSVsTsfm/3X7J9u2Sd6A+n57RTf3a46xDVdfZHm9of6XFje4R6aCukCpX1ANG1FR34YYf2ATv3WU6BbamnF45iGfQHQwx7M5ZlF2udaCBPH4pfKrR3D1ytAe/QaNw3P0XNWwfWQZSpPSNRBZpmAwwTJVw/6hn/jZ9Mlf//307q/6cLp69vl09TaCZYos36TNcZ026Sodj/doI6l0WGsa9vqGQ56bPa1ZHm0ONtr3uNaoUcDWFJmHPJNt2dZRSF+VSIk/HmBM92IBia17VOj0wjK8ehGWZZsoxiZZs0zQy9tFEXxLZNlvHYU0bE69PrqtozSivOP1yxr5VlgmoX/c60JpBi+dSFpkwL+zweMELI+qLLsO8um/Xnlk91AZ50G81MfThsm8yPLo+lB0M2A5FynSbzGyPFqrjGrYoeiTHUepuAVYtjQkaThTnvwMIc3rkcCyrgPPnB0l8IOXNHTAkwDLLUHN7R5AqHVOpuymYJkTV8aysUfB3M0xAruqiodbamQ5hyJRzuNj737Nssl/Vw8gplr3KP9TYHkOcFV1Xwcs3804mH8X6Lvamn/ro4bTbKreRM9TtarRlwCu57qnHtMrQ06NLLd8kq1xGp9zTmS5BsvR/mLJUXOmYg2rcxmcGlnG/UqwTMtm/LN4WGZboALLPB40eOLfh9/Vw7TXnw5iRrDMDjkqkHsQKKb1y9hyiGxHB8t8b1cN3BIHXVTexrkbuGeBZVzPRfQHB+GpsEwRBY3MsA01wDKDIO0gotWtaeuoEiyTHUy7jBC4yr7KmtWtsMz7LLsxRltHgYd6YZmagCtvU30kN+GWwLLfb1uGlIftPLIMgPZAL38PhTcjLE/JnRI41+RDr/xqyclTrzOSTxq9X7R11H6/P8JD5xUUhB55XfjCWnbew/LDwzp9MaX0oz/5c+kffOr30rs/+OF07/kX0tUz12l7n9Ksd2lLBb7StcLyhot77SmyvHrIsLy6pWrYhY3NW1JcH9Z3VqnjpmB62Gc5h+MorFFICd43g2U6kBwImobtI8u8vpgEmVuzHGHZp2F7WKbro0AX1iIfj+TF1G2idO/lW4VlSdM+cloTV8veyb7LdI5FegIsI3uShIF3YfJzYH2vG8kxDdsL7zjgIyxDUfh25c8w0Scc43cBy9UU88JMvgQsU2TZAzaPE96wPqueZPtdI92qZFTcxZpla5Yzw3JJME71/11EllvC+tTIcqwV4asft+7dUjSX/97WeDgQ1sFrRRPZUtNH8bNHsnRYB7iP4ZCkfp+7dVTpfafakGEXPwsyA96C5eUj7EmB5eVveNqZvXP/FFgW9VuOKHlbcOpNLg7Lmr1RgmUeQ4X1tueAZX5nl/FkWT4OnNhuVnFnTv/ggM8kXrBz8JynwDLSsMlm4z2A6WIVWBYSdLHFRwDLuT1+DljWEDyBsu61zBWxOcRKxbkosnwsRJZlSyneaRlQTQW+NFODosoCzwMsM3yvaetO4aElsOxttiWwHO3u3P4YYHmYl0Idw/zhJ7Dg3FJYbkm3Xvl16eucHZa5+YLM7IHlm6PA8o994ufT3/+VT6f3fOib073n35G2T1+lq6d2KR1v0hWtCThu0/F4Px0SwfIh7Va36bB6XTbt3tH3Y1gegVWlVRH1HQFbSCuYiixH76BXFN5o64FlPl6jxKfAst86SvZOlqI5tnXU4ZBudnuLLM+FZYks0yQSWIa3rwTLMYUaHtRaH5VgGUCawc8TBMtlk+I8kWXA8tFX0daoonlhNbKMti/1iXdAQHmPnBqlPZFLnu2QBsaZCTHlzNU1iJHtLA21M7L8uMFyS+AjqhwNuZYCGPhsnALeiuT0XvvOjrPIsrsj1izbuCrBsh5/h7CMiIDJLT+e7wiWz9kvpzqLzvksS651FlhbmoGM4TfNikte62zntOQP89zCNOyzOSuCnXWuyDLmKBxSRVgmkNZIL8DV27L+M2vLjjXL1oHqsOacPxeZzfpF102XYHkKlP1zGizHrKyOyHKEZQpuUXXsUmSZ3wNbR6kzAO9lEBvEuJ9efExWY8M02bA1VG0JgXMyDPa19J8stNaK11jCwsG5cjVsPp/3WabnceuhXZEvhkAC3Qosc9Ev+k7XAvviXvyaBViWlGjauvPuYJnaHGnYsv2U/Bj3ZHprGpaljxGy01gVB+aH5V5R5nidKc3eLzDnHFsSmqeeX3peztjX7OD14Tb5Ncv/xh//SHpqf0jPXq3T6rDjsbFauWrYFFnmxtfJIz2hTjVtHBoc9LPerC0Nm45/mNbpSymlv/Qf/530i//r76T3fOgj6er5F9PVg3tpe/82rdMtV3aXNcv30v64STvaZzndpn16PR2P+7Q9XlVhme7Zii5MRZPNKApp1TZZNQ17DixTB9KaYrsveZrCmuU5sIxto2A4AM5zWJaU7ClY5kgyxfIPFFnep9udFh3jNGzaPkqqYVO6Dl+Iyv1zV9OHbViOzgakG0lb+kUwlTiSK3iBiW7TzknkOBUnI4s8QOR+9nwAOD/7CPTc55ljQKGw5Ezxl+iCZfVET6VhwxNuY5C8m7Q2mZqwAcs+PR5ic/TcqnDfguWS+M0/k6S5+prlKWFt4zKsK+4V8GachIFlc2OGUmq/6QWP4IIIkVikXQf5W4ZlXrGlyxjwhGaUXiCyvBSWzWHlmpH7v5CCb+8c2+QC/XlpWC699zlH0luwPN2aPbLkUcOyLUHRV/GwnNluYYcK2JyAt5Jhy7KwEFmmduHsvhosu/2DY+ZP3IMZ5otb2Dl0Sogsc30cF401u7nkbC7ZIZXuPgmWaY9ltemoVBXWLO93O1uzLO8oUfBeWGb5pmDtZfMSWOZx7NtSL8iFZc8Gy2txnHAq9gB/SMPGmmW6HUXgUSFbWFsqW0u6tfQqRZVlzbJU02ZoJVh2fX2pyLL4DkRn0j0Z8Pjeg7EQ7QSAMNYsD7JjHFU22xOp/BVY9rb3koBAj/yakoCnnl+SKYBltgVGa5Y/nJ4+HNOzW/KIyNZR7I0BDxMsx4anf6Mqmwk1zdWXoCnVQD2m1/cp3V6t04/9zH+Z/rtf/s308ge/Kd178ZV07+1Pp7R6PV1d0T5wO163vDpep91hnfa6fdRhfcOLz2kPZh4GzkMCJV3cR1YBHlCJBvHnl8DHPDHe4LE1y8vSsFlos8Gn/KkTiWBZkx9s32TNs00HNi75qTlKTEhLa5Ql1Z3WNIiDAIW/yE+BNcqcts0FwGRN8+5wTDd0LB8vRb34eFqz7PZtJlBcWRq21fSyyPLRLfzitsN6WGfwjYpw2Xc6gZ29TGMH7c1rLEQbOOM5szrz+VJSqsHwNO+agvJQIMmksOoH2Vd6BOf+jiowzMitFOMoT+qhwBdSnPg3lAy8sFiP7LzgpmjpO6yDCudSi6GAHRkGlu1Bx51xzbKtzXL9xCPUM1DsP92CjMdWJTId+2XkCDEtDEsrL2g15SgZnm+6wNGUMG7BcknY+uvx/Ed2RKUYF96hJJ/oWqgIew7FMPWul/hOHDKl9lcnhJcRxZRPzVbQgQZQNmN4BOHz32LS4bEwDTuOS3+P7LsCMFePnf9qOj+Xj/8FtzzLKYOzUvSgiQHVG/h3a/6PZNSCp2utWV5wybOeUhq/cPrAQD6lwFdritX6gPswvOmgl4cK7fysEO+FLIDSuuWS/QdZbE5GZDpNpGGrETDYAvRXLbKsmVzZI2oxr/hZfJaS7QBndT7Cx0MjV7HyL9OnpFsBTc6mMp1C5sdubwEQEqNc25nsw90uHeg7H3k8IQ3bxqG2nzyDc4LCGTjhFIR8Ryuw9TsDlhn4XYXyPLIssMwRakrD5vowum0UgW+SIl9UBZv+pjXMtJ0UARFHbDWazBFmXbe83W5GBb5QDZvewcOywSrbATrMiG8A2rrPMsaKtAX/S/0I0pZxvqPNrEq2a1/mNOyQolHjWODLy9aiYw1OnWC/eIaqgfKUbj2XPXPqdXwBaMwtzK/NcZdo66jr3Rd5n+Vv/xaC5UZkORp0mOgstHQ+eAVHUEdG4msHguVV+g8+8fPpv//kb6V3fcU3pHsvvjtdv/2ZtFrfpKvtPlGoe0vD83CVDsdNourNsn0UwfKet5UqwTK9WC2qDGPKf+87FM/qRVMRoDtgGc/BA1PTQrBmeQqWsTsunUeRaINlM9Bkz+T9UdYnD7BMf8vaYynwRbJPABmwTDBssHyUYl6ypZTsJEBRZQZwFJzIYFmKe0ldIUnDjrBMQpfb1mtSn76bGcFEt+J9QaTF2l+dLviupnht/InsGK2iyjxcegyEjsC4Gt3QPA5gauBfMshKY2Ta8oEhoFsAQZD5CLH3qnoo1guTwMfeyjyGHWgj/YufyxX44nd+lLDsveal4mh+3DhnxOVgeZl9CtNkymBuCesYuYjHw7AtPSE7cVT5L3uDR3cW5sqa+zq3gkcRQ2vg8Qjg6wRYxtzugaVWC9wFLHsj5y1YbvWIbrOHrRffguXJBntcYVkt++zZDZadrvK6vVSM7Vyw7J8nk+dZmup5Ybk076MNMacAnW8r/lthmYHJpd6ajOEiNhpZ5gxO+Z+rY1Pk3W0vyePI2SLs5J2xZrkLlhvZM3cHyxRhlgAcRYX5/9VqBMtXmw07Fzh6W4Dlqy1Bt1TDRrT3XLAsY2fw3UwBKdottp+ytoPtUoEvmaLDuUFfN2DZT3Avi1p2Uev7tpYYnrv32NJxZ4Xl3W5nlg4a1MOyj3ywcccpAms2j16jAlNX6/SxT/wX6Rf/4W+nFz/w9empd74nbZ95Oq23u7TdUFR5J96uw3U6HNeJ7rY77hWWqT42obQMbP+/3KvgigyRZRwHo1QGvlv/4FowCrJSgS8Yav43oBwDIMKyVLGWynT8PJIdrBFnAWHZyniIuHIBMCrkpdWvYWDS+YBl+kxAWjJtJGX7mG5oT2X6nyplo6gXR5Yp8gxYdgVykHptadiy9zILYE3D9vBoUWSDUKm8ON4OhSBZYNlHniMsj6KPLhKJNuX+UxAemdQ+wq3HoH8yWNbvcC2+tr57BHLfv/Hv0r+LE9Y0oXqA3bomeEFNQfHWBho5dQpcvKNumyAH2tyOaCu3dRS3zxlhOXvfkE0go3ZYI5P1sz6HHzv8953C8nSJmklY1QevwXJLOWCue6OppiT8OM/a20U6TlEKp5w7x6CLfa0jNNw+RJYXwnL3PKy8fEthW4GvaFA3GrOll+z0O4gsS0Ah3+v6lLEw99xmGxd0OPRDdKqY3piR3bNk7Pp3fBIiy6a7dJxCpknbj51VvX04cmoVTmw6rDB33LmwH/38ZYkQzDkkm/iPYb95uw6X9rBgz+X2PTZfuXNARmfmVBo29C3kuTkyPQSGfZajXPfv7Nuhp08yG4V6VtfGFmEZTmithM33IrjW/2Wr0NDgZ4DlfL6EyPIjgWW1n9S+kshyHZavthJlpsgywTI7GDphmVOhKZihu8T4fZYxF2WMliPLWBs8zOe7hWUZ1zxCh+HoshdKY9mP25Y95Odpz3jvOaalX1rXiOeLZSI/FMidFVm+vb3latheEHGjanuWYJkGDc3D1wnWtqv04z/zd9Lf++Rvpufe9zXp6Xe9L22feZC214e0Wd8aLK/SddrvPSzfchr2ZjXAMr8A9rMrRJa9kgCw+t/0DjKgh7RuL+xLsMxp1CGWGc+Rfw8Il8OyrA0GLNM7EDQDlunfiCxLgNDEd6K9kRFZxj34OhpZxt/CexKJ5urYt7e8ndTueEi0m7UU/aItpGibKfq3ALdF3rFmVzesFz6WSY9Fv/6di7BcErw85IZN1L1S57/t/7Cu2AOZF7CVKGR8tmwCe5BDGp+mBts4Vuj3yjoaAa1/FydlLyy7baF48gaoBixz5oJGlllx65CD4WApNzLIMmeSPb+2LRS19/bzO8ws8GUpYf7cANSlOTakYKujJZtB0pqDl05bt5IKVBOIPYZyNDTjtcRgy90zJaUQha5cF8X8xlubeMVRA2WuMtAwMFrK4NTvW21YMtT9PWusjyEickDkRPlH9q2Xbhin4TeN9cJFe9vUV7PG/UfjQ1+kZUgU3+2uYHkGXMbnHCfTzhtRrbae6j/SUVK1Vn7eguVx2/s28WNwmCvzYdnbIKdWw/Z9xzJd53vUO/XZn78zbDjovJb85qwsjB38djfLt9aZiCxDJ/tUWKQcFz4bGeFuCYG3M1vy1b89zsMyNkSWvfS0duHMP6lBQ//zuUgtpN9ikOb6RXe0YauPgxzDvGvts2xjL+tIXEDn8B3CMi8Fpdsj2IBghPvNY2mVeP0xIssEy/T3liLN221aHShVuj+yTGna4BDAMtoOVaeXwvKU3VFkNO4+2VIU506lYcs8CTJGdzrqkfp2j0o/t3RBzz1G+ulE++jisMw3UKO6Bcu77Sp9/K//V+kX/qdPpRc+8HXpqXe9N20fPEj3ntpYZJk780hp2Ou0O6w4srxf0T7Mx0SJEOLrGYwlrxRKyhYKhGCQt1lyBbe4+p2D5ZIwwjUZaOn/Qn5oDI6pWOGJMqR/SxqlCLBhzzPAMiLJNVjmyPKBtn2ibZ7kDhZBJuAl+afp1yr7BJZ3O/5/R3ssc9bNkVOvAcssMzkt+zCsf+ELqBMEL859LP9nQKpKj5rF3hXRaTfjMkOnkATAxqhTnlN9af00Acwxeu0NLBZgUNZTsOw6lvutMYMnjXVLHzVrT4QWKk6yG2uIHNPnLFgRIQjfA5az710fSHU+TTvXont4/HPAcgmMzXesjh60sxlJmQPIOYMGWjIqLkwzTCto7Uy5N0GpkLIfu7NkbJl8yYC9bM7VFIQZRMMebCbD/DNMASCU7hIlcrZzKs6T3uvXjODxuPQmn31rBpvvpzlg2jKmp95jDiz3tkd23IVhme4VC/3Ne051UjSlYP2qLQOpF5ZrDqV57zP/6DkwU7p6KzLdap/WE2d6OazpFiO9D5bL/eDjLOUnacngk9svzJEIy1PtA11rdsBSWPbRYp/1BWd1AZZxT9ODLuo/F5Zhz86GZV5eJ8DMdppGmRmaXSq8teEELENPeXvICpW6TshT3OHo0hRvM4MQiMl7L+rCuWuW+dlcdl6EZSxn42N0yaSUhJE0bNpneYDldaI0a4ksazSYjnNrlun7tJJ1x7C96Hv8lAp88SPS9XRbRL9muRVZLtkaHpLH4DfI79q50RbJx62Mn56aByWQL127Jc/mfn+q/GzBsq+GHdcsU9us19uhwFcpsiwGuaRTTsLy/pgeblbpZ/7W300/+1//Unr5q74pPXj5/Wnz4EG6//Q2bTe0WfqN7BtusJzSLh3SYbWXQXUY1gOUBI9vXBiXHpYJRAHNELQelnGsmWcuvRvrZcYKj97fT3hRKvDqZYXHaM2vwrI02TgNuwbLDPpHAX6OVmt1XhT0omiyrEUGjCOKvJNosqZhS8SZosoHjix7WOapgBRnhLvptxXHkhQ+FtQqKTOvsKsk7dNrR4PQ1kDL2XK9ofJZBmKuU0tGEl8hgpA+XzSOo6IxjyoEt45jbgP9256vQ0ycE5Y5PUgjy75QRYwse1jGmKNnlup8Oi9dwS//Pr6QGitSbQd7jxochYi0tbNmmWTOCD8pH+Ga5abg9YaY81AOYxdxtRbylbdM4GqeNljlGjXh7j/PjKkTPafNNpg4wObECRcRh5gEjkuQ21J2cf56g6plqJ/w2DKNtNJu1DtR5yy+zx3ActGxgPu2Ij1qKJ0SXW7171uw3JYtU+Nrqv1asNyeP48vLFOblGrWeBuQ53BIuWZ54prc8vgwF0oFvvy2Ri67xTK7KrDs5X3JjumVr9FGNZ2tadh8H6fH2SZAmjUZe7bM7ii2tvt3NgZmwDLaMQYTWrBclEewxULm0Nlg2Qp7aSDCwTLJtjosbznCDFimIdILy/SepTRselXAMt1bzL1h+yff15IVL9F/r/cimMbvTV9ZGeFyZltJNuMz+60Zci0dF8+Lx5e+b8uf1l3nbVVVutqIU0Ia9mxYHtIIXCocqgi7VA1AoaVh74/p9bRKf/MXfjF94j//b9J7v+5fTs+88oG0eurpdP/pK4bl9XEnaSKHja1Z3lMnrw+8B9rqMPaOewOq1uH0LAaZDoD9wPIT1xuoaFSBZYkO5+lIAsuAEImg6nYFWJesUuS4oqiwVsQuwDJdgyPfCLKaASXX29P6bYZlpIPT1lRDNWwp1qVp1bqGmaPRnMKdEsXnGZp3BMoDLEsq915eAyCMWjrEsCpQLYUHLeCA2Qa7A+nxNjHSmoj6ZsLSFxhzwr4EFdnECqlc6B3eAiukRXIUF2F36TBTHjwWHCxzWhI6n96fEiga87UXlnnMQqmGIl22JjlUvebHZekqntlSZNkUIwlnWhtO91HnCtod41QH7DBuO2EZjgwo9wjKNg/geHEa1LdPNl5skl0uDXuy6yKoyKALMNsPy+V7oYFln8ipce2VyTmUSFvNTB9hfdxKrZi4DF/DAlvlMH8dppB6LWltfl5PGVynvrc/v2fN8kl9dWFY9m1bnHs65mtthqjCOWC5p50AOpAnnAmqDsASbJyzr6fbYPmdTikO2HNXmWODfPHnTMFyT3/ofj4NMTotIC4VWaaHasEyjRkEc1T4in52hCHFAAAgAElEQVRERNi1m82VE2DZXxuNVoMEyLSe9vEAJeZAsGmCdWrbZnHq4QDLHAlzsBwLfLF9orZJTMOG3eydC774mqlz7/uxnF9Xc8WNpjgGPRBy/86shh0jy1Tvhfta1yhbGWtXA4ZkWzkNmyLLOSzLVlGSuk3qfCqyTO9CkWVymA/vBfBVCC7Asp9sbzRYLun6PjlUF0F1+6FHehaqi58TlmHwAX4geAaA1e1sqMDXTmD55/7uL6W//J/8fHr/N/wr6ZlX3p/S/afTvaev0nq1TxuqeM3RJ4Jl2gc4JYblDW0KvuYkbAgUbzBFAyoaU4DlEgR7YMb6Yn8960CebLZizrX+AMvy4RBZluu5rabOCMu4j6xBpr2cV+mWK1/LWmUuSMYFEPe8BZVElsuwjAraAssa/WHjTQkRUOnTqyvAbF5NB5t+EvCALkQsebsjvn1cFV5Bj5C6m8llvU6EZYrW2hpyRI41Gs7l9sNnfE19Vh4TjQJLLViWyTwU+OI3mwHLvhAYZ0Sol1SUiWYtaATsErCcRZ5du2TRfW/0h34ezT9/rPXnMIsyWDGLQ/+YuWZ5uFYhetMFy9i4oU/wjo5CI3EaRBuWL6FMFj75AKcnwPIAyjIHiqXsiw843FS2yxs7we4CmCMsQ/eZYVgaQ3Ma/E0Ay/OaY1hDKX3+Fiy32s9gWQanHK4Q+EaHZS8X4pxE9uClYNmDOJzgl4Rl6VaRi3HNMjuZ3ECZgmUqpstp2WQ/uqVa5szvgGWTvZpgmrW9t5dsU99hGWWm34P8uwtY5vRr1H2hP6mYF69ZXqerDaVib2Ud82qdrq+uEu3m4NOw34LlskQqOYX8kbFvz6VDzw3LKAjM8+xwm2qR5bS/5dT7LA2b9lkuNY95xNYSAUVjWFGOVUo3x5Q+f5PSf/sP/lH6ob/y19MHvvGPpGff+5Vpd3WVnnn7g7S7fT1tE0WXSTHSnqRr+lc68k7fUtKd1wxoirM3VgDD0evmvdOl7+K7QODity/ORWACWB6uJWBMqxQGUBpgGaDMkWCC0PV0Gja8o4c99mOW5oYc2R12eh8tEkaCToH49nbHoHzDv0ktUBVyiY6RZ/AhrV1OiSPKMQ2b911GlVQGYxdDpS6nx2BQdg/jYNkraX57Tc3nLQlidFcjy8Y+8IzCK16KcIaO8tCVgZpPI3frZmnQc4aDrRnPU76RmsRr+nwKttt3mfvhRFiGDcPt41K9uLXDPss+DRvflSLLUM5wVGEM+TRsG5sOcP3A4nnSiCxniOmi9qaceUesYWsuXNMr9syZUAJlPlg6OyKtCR4ZYHJMSB1teyYLoJxrbL25Hpddv3Fu6TqZhnAv5p7fHIu0ZZyOi6hM2u9VVlpzP40yMhozfoy0ru1lL2SYbGpiLpcRMI/fExFlGRGDfwyfD9H/S7VRdcxiMsd+70mVj9G/GBFc7Aiq94qfK/ZOaNCOZxaH+MEXCG4NgdH3rT6KW3fgAnLeMHaic6R13dkPWjmhJ/I3da+eSvqnPGupHXLD1VI7ireZbkc/d8tP2eqHk9uvAVSt+3M+ntaogT7JAjz6WjZXFkSWs6pIwV6wOiIOdqEf2eacUDGx7SBfAcuohu11p7dn1VCspmFHWMbOHGL65QW+TD85uTE3shz1d+y7c8Ey32dNHLES+43aWAMNgGUpgyQp2Nv1hn9frQmYt/IZrWG+uqK0T4kmu/8pGk3/jpFlVMPGe86NLK/VMYyZFiPLuK6X68j69QFAtCu9Oke2nd1Us58i7OLf4uaoe8zj9fy/mUMcGw7vJYO+NXd75OJSWK6dx0NF+QSwvL35fPqa97yYvu2j35Se2u/T89ebdNzfaibnZlizPAeWzUDSraMI1D73MKW/9798Kv35j//V9JUf+aO8Zvlw7366/+CptN89TNsj7QOn+wyvNinRgunNNh3ZASReMC5TEQCM/p2tDXZC1Xd8TNWJHQThgs7z65s5iqdbBA8dpwokX5zh1iwPBb1ooLbSsHH/GiwjDdsqams6NkWPb25u0253SA9vbrXQFwkGTcVNKd3QMVTkq1DgS2BZJwFBsxXzorxwBUurcOYiPTp3uB1dmws05fsvZxPHzTcz0Dtg2U7Te3lQ81FPADSei+7RA8sGA4huByi8GCw7ACylYWfFM0IaNmCZkwBc1O1SsAwIxtzxffAWLKtkKEaqy7BsQOAcVDDoooI4h0KZUjrnhOXxs+tyjgyWc8/ZWGkNxr1EleWqXv5HcOpRqnOOmQXLcy7sj71wVLlqmL4Fy7N67GTYm4KhDodF62HfzLDcIxuxZpnlHES1+UWHzx5HWOY57OymRbCMraN0DTPb07zMLt86ypz5sCn45tJgHsS8Y4Cj9tF57cd7SMNuwdJdwDK2jqIgGD06F/jS/ZavN9sMlikNmwJ5tE6Zj1VgnoJlXw37SYHlCLgZjDdgOfZpSe/Efj2n/l4Ky3hOzCl7j0cFyxRZ/uIupf/hk7+RvvfH/6P0oT/0x9K9F9+TVk8/SFf3r9PxIPssU3l2efhNWm2v05GMJPIE0WTcU6x5MJjQ8BGWvUGV2ySDtKkJV++N85FlKTsPv8rgDeF1VIUCX7ivRJXlvgdKKlcveW2fZb4/ya4M1ORqgGW5HLagklTrmxsp5HV7u8/SsDl1N0lBL4JlXqscqmHPgWVOovTOCE15hjzFgKPjDtiWQDrUzGQv9KdgOfajKThXzXoqskzWtSmVGFlWIOb3cUUu4D+3dHCXSswVFSd+JhW2q4ZtyoiuRdkYgGVxH0pbhQJfPgUb8J9FnLUDsP1FVg07bIdlz+mdDh1rlrO+L6RhA5bhlIrKPevPRxJZxiitdGKAh5HntbqlUeF6IxDRBnZjyF/fp/lGhYKrZ/MuVLtF256iMFpjuwcWInAP81v2As0jywGWtSrp8ByPMSxPwE2rD6JSjs7GuF6+BwSm+m40jkvOnMoF0H/nWLM89R7tNqvP3VPbZ1qqD9/2jP/JOdTQH602aD1nbIdo+LaqYU+34+MdWe4ZA29UWGZ96/fAdTYa7Fn+Xv+ntGv/b6vdogPMnAmo3eum3hJYluth8Bt1Tw7ni8CyhAotshxhmdcsr9caWd6MYHlDC0SpAnZHZJme/65gGTL6HJFlyIz4m01V7rF6ZNl3aJRl8RlxLI7zgcylcnDpebXnvmhkGVsjDd4CWWdEzfvwkNLrKaX/8R/+VvruH/5L6av/8EfT9vmX0/3nX0ibq21ar48Ky3t+dj5vvU3H1SYduVARhSr3Bsu+sQHLvviYh14fiWgJVRMuWjTCDBuCGk6lztMB+Tm5IBcGkSgVDA65njwtwbIYteOtoySwinWneoxFm6SIAxU52O0oFZtzS6yANMEyQTLZorRuma+VZK9l+m+/23Nk+ZagmSLLt1QsjFKyZZ9l3muZz2E3o0WWGY5CZLmo710VbACVgZVrFxOXhfmGNcuxsrXvLw/LaMgWLHNaNVd2HNKwGaIBy+pZ5X5WnvF/81jUvjkXLJf2Thb/xxiW+XO3rhnnWoEvnQjeU07PfwlY5nbB/bS9bG65dsJxLAdC6nc2/0rA7AKwXojZkHFR+BoEZBA6AwxsohbTvNsFvqaFNdLsXGaGT2PTcSrDIJ9lEZKzdnHv5+Vcy7BufV+Sky1YGOR+/o4mUwf2HUZtxXkgB0RBMTgp0U6le7berfZ9bL9RGzQisaco6wyYl6ZhV55vKSz7tr0ULPe2GRzErb7r6ful8qE1/lv37t06amq+T92jdt7wvqMJmF2uJD+iXdN7/9JxJ7dfkOUeqFp2HUsTrTZsMMgSRiKi/jNrrwVp2JbppXob7QBdaHsUB7nNMrLlTClElmFnIQ2b26QCyxRFJiORYVmLfflq2B6QNB7jNhsb2snaXfUUnt0sYHxuXKywTO9sa5enX9b3rdjOBy7OpRsFD/us8zWH7Z+wXRTsJtYTSMOeAcuILGPNMqVZl2C5p8AXPUOpGra8Y7nAV0zDJkAn27xUYBmsgTbzv4U3uIKR1MuZSMP2c9aPBXw+B5azce8ujPoBxlX6fHH+9uqF0jO35PDU9/6+jwyWX9+ndLtJ6e//yj9N3/mDH0tf/Yf/WNo891J627teTqsNrRM4pi1tEYW1s1RROtG6ZfnNIuCw106X1/XKHPnwviEMPhVCI0yXGg2d5s/l+zAsDwLNKxGJBGN9Lk0A3fYnADeveW7ss8xQ7NYsy30Ay0eFZRE6At1SQZtSsD0s0/cUaeYq2hRVZlg+pNsDrVlWSD5QUTBZwzwAvINlVMK29crjtaRi0w5VjC2aC4F9IixjsvNv7TBre8BbiIoCoOFNKMEy1l8zCKPvwp7LEe652NzEz6TChqWgCtu2sdCxNQeWbbuzgjK3NVi6+Ty9Q1bUzGcGdEaWq9Dg+x0xQ82I8EKZBqm/hu8/a06MkxNgudY1PYaUjWMRLJl8UWmjvV9X8rU1l7ikFJiRF6wpg9LnUxDs5VVNQS1RHqU2wz69retFox2yVOaluVsqwqR+9ZJCRZv39HHPMa13a30f+68XzAyWC2Ov+7kLsNztTPAgEp6BDRsetmJ0wThrtUX8fmoct67VguXW+YvltjvxZNhrwFDtGXsNx1L75udOw/K0/JQgwCnteHL76RjNDFoHbK0x8DjAMkAm6sNzwTLrFtcQfF3dso8Keh13+yIsj/pGHfc8YhhINePNb13UAcuD/DHtZLU5pvrrMrCsuda0XZTbQsqnYfvI8vWWCg/LmmVav0w0QtFiH132adjHpGuaNVjm91nuhWVqk816naZg2Y9/73yJsJzZGcxVcc3ysA907Au+xzHfEWQtFXBb06z6PezWKM9GrKVX6JV757R7SrDM7bi/4QJfZ1uzHCPLiLBShFNgeZV+6R9/On3nD/5o+tAf+tfT5vmX0tve+TKnRWw3VMDrlupgqyFJcLpKgsfk0yGnEnV23llQ3H59se8tb0z2ND46jk0DtwYU0b1sqwF5Kk2bFjCVd6ZUDRmIA0RLHgNgGUKIAFwTz7PIMtKwAcsM6hQZ5sgyGSxr21OZZNmOhOBxxQW+sLUUV7k+yFZUOyryddgxNBMsE1jvDnS8VNCWSLRuqqxrlgGS/IA6T0rqkj2ZSFdGyu8ZYdn6Qjt2KSxT33GasntWFPeCQvGAnMHyitLgzwvLlm6JyLHubYgFNPBSY80yF5nj+hTqjCl5vjV1CsoPBQrYmaSPH2EVxrCPGsvglRPmwLJtMxacWb4CehGW5UYnFfiaNvY6ZHyAjVxenB5ZlrT5fAzJXB4yUTIFV3nkCECZnAog3g1L4V4Gb/JA/O0cWI7vZWnmE93Qks81WIacnerhbuDsGCatQ1rvEc/P5sNSWJ6A3eIcHj/E8EkBliXNc9jr8y7bE6KhBWutfjlVPpwMe3cMy+NxuMzYhQ3Sav/WmDil/fy18V5ebrbuzd/rHslsM8KW8Gtt49w7U2TZ+kFTpaOzyWDhDJFlsUjlx/SC6tWpyPKogJheyLRVAZa9JvMFvux9ffv5CyFzqrGUxY/f0yPLVKDXp2FrkVVdXok1y4DlIbK8SuRkuKKA3krWLPfAsi/wRU25BJa93Lb9mF3WkXcoeH3rP7c2NFjGLgPCKbWfAZZRvZzGFUBgmaSdguVSGvZcPTr3+NJb3Cksw9iDgKWbE7S9tkvpdr1K//Ov/t/pT/3gj6av+uY/yrD8zIsvMSxfbdcMyxJZJmAmMKDUWdlzma9bgGUMqKxydSGNsSVM0XAQMBBodp4CDRwCzrLgSDBg/VKwzBk0R1pvvNNbU3U52VOZh7EGhD0sU2SZ91kmaE4pvb67TTuNLHMUmhwYFJHWNOw6LANihMQMItHOLg27N7KMyW0CoRAljoMZ63EXw3J0gACcnfe1BMu4X8unNjnGCpFlD8uythzCPK+WjXZYbTdVWOZ2tAOHfyyFZQB08Z0sCuwyClRJ12AZ1/PzbLQP94Vg2SudSTF/Aiy3BDVPFV7Cke/WjXkwFZWOz+zvZYaWgyVvTPpze2Wgn5MiePth2YN7Zsz6CvuVTmi14VJYnvPey8wAPUtTAm0aTqTT53pSHUXa1rEdms8fnXhLgDvAdhxjNVj2cvyktmucfMnIcq98OAX2+B4LYRljpdW+GCfeWM7PWQbL0j78FA3xOa0hl7Zfad6jTUZ2WuEJvQ1nMglT9k0Ey5xyTTulkCzWNGwGaB9AsHaR7j4rLLN8VEBjz1t9PMUxfBewjDXLtH3U1XqTEFnuheW0ojRp2YL0rmHZ65zoTOLvFsAy7fKDOS+O0svAchZQ1Bep2TBTAqhlP7TkZ9TbYrKp7XO4TVf7V88QWfYTTCMb5o3kkuHH9Cqtk73apF/+1d9jWP7KD/+raf3sO9MzL7wrra+26d71Nq2Otykdd9KxNKlWWwHmo2zN5GE5wpYvS14zJltGhxe8uIYZfxNp2ATLlAoNpVKKLPO1VVsg5Zmu3RtZJqG1O1BUeFjTTenVgGXabougmNYs82erNf+920vhL4os3xJsa2SZotAEyzfUL7ovM1+bgUVj3b5SImvLOizzcmc+V4tqNSLLS2CZ+8LWYGAthoCh96ZKuqcogQxG+GNNCYaSoGNQiMw7Atz6ZUyixwGWPWDbGI1SwGe6aiEoXhNeiCxjPbY3hbgfe6LKaGcIOGQYqOPDzyEYpNkzeAMd/eGu5V8rKu1eA9L6rpEVYJNXLsz/zIXvdGTZg+GoO/h6EtmYguXsfd3zeiM4PtfjBMvmVHLpkiZTZ8ByfN9aH9K1fRpaTb635H6vEm0eF5wtpb4qXmPSSdOxrYZ3XjkjdAS87uboF/uoG5ZlXpT6utk+Mw8Y32fauD6ln3vOXQp7Nn4fC1ie2Qmw7aD/J05vteHS9vPXzSI/LiNn6t6PGyzHJvQOxur2YsH4gF3DmkVtGAMM12ewydgeUkCmLZBYv1Okm+wcV8Mls3UmYBk60vtQ+F6+3oJGlvkY6PcTYFky6zQyyrpUd2HRNcvZ0ja6p95/WLM8pGFzloHus4yto3h9Mme5ApZpn2WNLG83XA17S7/XUrwL0d64ddSjgmVqD8s6VPvF5suMNOxhHOV7Yl8alj0TvGFhGRMsKmBK7aWBRJHLL93s0/H+Nn3yN/5Z+hPf/QPp6/7IH0/HZ15ID55/Z7q+f53WW/LI3NCMlgIFmn69Wm05vViM93Ea9pTo94ZkS5DXrmNGAcroO4Un1xeXMYPvQeB1TXu1bSR1nCAaIO+j0qiGHWGZ0xH4enIuDC4CWZF3iExRu9I6aWkaSsMmxwKBMZ97oMJdBy5KRte52UmBrxsC5x1tFSWwLJFlWk2padh2fV2nRutNdc1LLL5l/a7CkNsD1cwnYJnfCQIUgp1gTj+LNkXsO2+oFc9xEcqsX1XA2vVQBRvH09YKegKKffnzEdkujZXm+OqMLK9QMQK/EZFAnpCrlM3zLT6MU3BoG3s2W3s4OBoMXg9SGcC3bandvVPCp1aTUpGxK06KyT70afDc5+MI9cig8IOtCLNtI7DZRydEljFPS08hgn9c4GvUdROedn9szRkYj5mCpZbczKL+BKWuR0dyvgD2YqvIKPDGYPW+DWcGGzwwjjBHsRwBMqRxjWb/t4fQ9BEBOLODnWE3eZElUWHMIZsjw+ybNQbU2B0u4wpVciVz3cKx0K9+TNQ8/N4YWtLUl+q/ruuyTOunXYMZOCupbcO+u6X5P3qWCCCFhovnLDE0e/qj1k6XaL+ijiX9UkhD9XZe1sZ+PLt29HoTBb74fq00bLoGdqnQ4+Ekpaw/XNfGP2DNZeaU2srr3J5+yOR8LywrHKtxKOBM6cGk8xFt9kEHfr9yZNn3gS1LjA+uKe9mnxTSsEf2y5CyqLuqu/nGBpkGnCB/xFMg/QZ7CQ4UrQ3Dr9FZ4It0HO+rvFmn6w1BM6Vey5plWkfMv+kzBWVek8z9ntL11TZRZJn3a9ZlmFDnHGXeKNXY+MXyq6HAFxfxgoxVWTPM5WEJDMacl9NRZsvwdGuOGZaPppPxfWm8+fMG2Jb7t/ZZxliONgKuGZ89m7v6MEvlV03vzJlT/hpkvyAz82xrlmsPw+rFIsv7tL+3TZ/89c+kf+97fyR98MP/Wlq97cX04B3vTNt7V7SdclqlW1pJLZejaHLa8hZSx4MY8S3PhhdEU0Z/b+Nl12vAMl1T0glEynhYtmfRyCYfq1HPFiyj8xi69R7cPLyPsVSxJoAmhwRvAcXFlMTZEGGZto4iaJbjVmnHa5wFprl15aLWPAxSCss8jd02SlFgz4ks28R2pFerhi3vmiPhIlimF/CGizWieif5XYfo6xQsl4y+psEQYBlr4Ll/VdBz7N7BsikTXQKANcvYVipT+hU7zoQXINZVXec0E9aIGoH3/eHX62uHyRzUH1e0S5q2DsuIXpvXfAKWa+boqZHl0jgayYELwbIoJqRh1vMTeoV9DZahoErKhvoOzpBWOqh3rog0ywt9lORnZvDBMM2yjCoR0gbgwhjiKIB3wPlCM258Tsn25hztVQxVhef61hneEfKrt6k4gbqeewLUMR6a1zkRllvN97jCMp672j7atkthGbbBpWDZP7+XDb3ypNVvzfZpzb8F7TclY7x8g8xjo9unVMcLnAOW6ZoKgXx5ByMeGh9bWEZkhUAZzi/S6BVYJlvEAgRqP+GdTaZ4oDbDbmibESxr0ShEgTNt6GCZmzovVabOJs3QwphDn3tgDk6KPliWpOMcltcMvluKJDM003rlMSz7yPIpsCxJQQJoXtYIYN4NLEfbIZMnPI+n7ZcaLMdtrbxMATDLlCo7entk1Dnk3Z3CsleIZBPLWryUXtsd0sPNOv3Kb/xe+p4f/nh694c+zNWwCZY311uD5dVaYI0BeQEsRy9dBlaFyI1XkNEI9R2EAgZS0VZ+5Fwp8IUfpEX7Al+ILKNIFytPB8u8NRa2JwqR5bmwTIAMX1ULlm95qylJIX8UsMyTgxtSKlL7aHMWwQwzpReW/cRFNUebmDAuLbos6UiWKuYqY1vfBoCcGi+jyb0QlsWbKiIKFRyLhUoKlJkZf/qeBkxIlVZvMo3RGFkexvjwNktgebK4l3h2xPaYkIinwnITFORl9UHkSXLh2y7wVXt8uQ4iS5eFZTxDVBw1WK6BlAe8CAk1pRTnlij5oVf9jgVZf/h2r/ydPWdHtC32RVf/92jkqWMCsI7adsox0DASup4/jN/Zr3MGWC6Nja5n73jYc12ndqtMX2Q6XsVCfepWn96PgZaTaqoJ5hqCc4/vaP5xoceKXq7pxaVp2LhN7B/IF8idxx2Wp97fA0NPX5icnxNZ9rDsts4swTK2sRQf+1ANey4sq3nntjLRbBXsCuJftgHLAtjqdHbZLUipRiFUS7+G89Eiy6qD15usGrZkFBy1CvWRI8v3aKsohuQclrdb2uZWMmb5f30m2lrq1Mjy4w7LHEyaMNLguILt5OV1C5bjmD9Ffp3r3LNElieh0u0XyktndY0C7bP8akrpV37jd9Nf+PhfS8++96vS1Tte0TXLG4bl4/EmrU+EZRj4EZpLAigqX9/ZI2MLG7RzIE60ZoRlOh+wjPN94bEpWJYiXVpRW9OwfYU4BlqN3uG+vGZZ92ymyDJXuPap2aM07JRFliMsc4p3R2Q59r8BrxC/ZgFICwxVcBVACh1BSoQNaQdM2Ad5qt/YMaPSOJvDCmBRuWaVzAFpeg0rTAW9oM4Lf104ODL57oX2pLWjgh4QhmhxLbLsKmOLEtACUa6ip0mu4N0tgoiLLNvY1Wgj+my0Tjka924PR6/40UbVNGyXkWDP5p0VzdIxOpZYCpfXFPNYaDjDmkbIhWBZlAfWUJ0PlmsyrqYsYoS/BNS+jQyYdRsy38a1th7OyfflFGGADowyVO4alS3GKX1OhgnqDfjx7WHk5P7Xl5/lBMsbbPiXjzq1oudhYE45IybHcIDd5ngfKTlNaXTtgD7hug4htc8b+NExMiW3Zz8XTpjZjvE+NcdQ7TiTkzigklk1KfZ9yroKyiXjq2fbS/8cxbmwuOF1fur5LadF9f0WtN9IHjknZnTE+e2NvO43meSyUSCFu9OwMbdCRW0bU9q37NS2/Nvc6doLy3PGB2Ne75plVIHlGi28OYvuPapFv4yJ1TEMmxdiW8KbstbX/RQ1mo/AOz80tiNaElkW+22oai6Pr3qG1jPDNqhGlnNYtjXL2l8Ex3QqFRu+3mwYmulNfWQZsEyncDr2hWBZAuZ+/BDMD/+O89sfW/pbInr1fZanrmddzWxQtrOgG6Idhn9H/RBlcYnFThFXS4HZn3cSLB+EBEc//kV9Y1FKMPYcvk0pfWGf0j/+zd9LH/up/yzdf+eXpXsvvic94AJfm7TeUEfeppWmYVNkOa2udL+ltcLUdDW2aDyWhHr8rCX4TU9PwLIvc6m8yKfBmLDnqqRhEwRzNFjXPdO4Zicge3JkguyoCvZ6nRUSi7CcVhsr8MVFvRSW6Tq3tNdySMPuhWXbr7hm57vooMGxdyhA0YTzPYhmWze566H9s2PdtXtgGRNZRO1Q4EvO1cgmDDH9N38Xhrt3Xthz9cKypVjrmYBk+mcpDZsAQbeKQnQ50boXKCEoZAfKo7Fs7yTvWSquhXRzbC01glm0kTSizf0Iy2Y4A8q9lAjFwqDg+RD9jmfAROTGtqYowPLIKbLUqH5CYDkK4BI8luR0Dyx7JWbXDfOgBkbDGHCFVwCNDpRNpk5kavjnx/2oOJrNX5tGwzr7XhiqKeHFkDq8kPxVSKfu1TNTSj6bm1Mu/toLtj7viCz7vl8KywDw1uOMvx/XQph/jfIZ0cjzRw12xby7xbaqnd0zNgSW6wIyysCRjJCBOe8FRkfX27+n/XSPzMXPEN/xrmDZ+kd1tskjB8Y9adgtWF4yPu4Ult264FYnRh0xmHSnRZZrsGy2ErRrQbcAACAASURBVGyp4prlTljeUCVsKfQ1Bctc6EsjzHTsqZFlgCjX+giwzHDuHBCXhOUc0l1PF2C5BaWQC97ZNzXOW9ebGndRBi251iODZbGxZHIQLH/xQLD8mfRjP/2z6fqF93JkmWCZ0rAjLGPNsmxOvAyWvVFWMzB7FBWdC2MdRbqG82wxIt8CsOzB/RywjMgy/2ajXgp8+cgyrUpENWzAMoxLguWHh8OiyHILlllgV/ZZ5mctRTxC6q2HZR70tj4R9ueQDOrbtheWo/FjZoOmI2XjIHyG9xuB5EyDlSeiL3yBgi/6OfeqCnvyeuJvbiqeBnS+ehwB6QX7J3tOhVeeidrm1if6GV1iah/mkoDqhWXuS1RKV3NN7j+4m4t9GG7Kh4tPaQQjvXO4peCflDTs0nt4RVGDxtHa8VGqeX5lg6ECLPN4CuPfw5MvEMbHWQ6qKxoVnBol5TYoW4Fi2pXe9/dy8Bq34uMAy6V2HemxilPn5HkwBcvIOIoRc/cstf6LLb2kz0TeSNnPu/zxen6uD+4ysLzs/TWmtHj7qqXtn9lJ+a55s7ux5BDAmGNHtuqGklyy2gcoAKV374ks2zuQw0IhjO/hqsIj9feUyPKdwbLaN7RtFGeMxDXLiCBrAdGR7u2wex5vWF6n1WYzVMPW9yH4pSgyVcS+3lJkWdYxI7JM20lRZFkO1z2XzwjL5AymdvNrlod2lPTw2K5+zOA7D7s2FyYiy1PgnY3JGbDsZfzUM88WAhMnTDnTeu9zcVgWSJTwvN/CCZFl+p5gmdKw/7d/8vscWSZY3j7/cnpaC3wBlikNW4xpKfAFWJaIZV9kOYKRfz78Xfo91aCXgmUSRJrgNooso03pt4dleXaqll2GZfoc1bBLsEwVsGk7Lh9ZBnT7NGxew2rbKrn1vKGhADuAMA+7kwacA+YIy2ZsO9vAV9e1PhW5lfvMFcaq9/ZWTwGWDe7CcafAsk3CBbBsVSA51UjTYC4Iy35uZFWRXb9LcUoU3nMVj0Nk2cOyjyijjUugHPmfL1mA5V4B2H3ciZHlKU/mwIunp2G33qcGy4jic+37EP2MsA3w5TE/A5b92MkyCBSWkWmUgXUD2umanIZ9QVie6rtsPkwqCQg0nz4nJ5wCsqP+fExheXJcOhDPYLnkSC1caCmsteZK6/teWC45AMbA0I4M155niCy/Bct+rqLduZ/ODMujNeYKyyKP2Gs9zGu3TZLX9XSsydqpzKmGJ6YmP2ZHll1hL4Llw26fwTI/r3fil3TvI4Zlbk99RqRhx8gyz6PR1lGae65rlgmYZW22pJdzpHi1SledsMxwrZWxzx1ZRmjIwzIiyzVddVewjDE9be+IDoRd0dKvLTnc8310ovu513N+PP4iadi+UTwsI7JM398cU3q4SelTv/Uv0o/85N9I9158X1o/+6701PMvpivaOkrTsEtrltNBK+3OgGWvvKKgwb/j70k7KKRhZx5TVPjTraQkmDpIRjM8C2nYc2AZadhyvRyWZTnKyiLLfuuopWnYF4dlHjii42x7KhlMQ7Glc8Oy9guADGujs4nm+8+nioaIKI+XDsWRTUKXRp2t28Ea5kJkOcKyFdnw1SrD4IXjIovgura0Lb5cga8s8ozrVZQ4YFkl4rA9UCcs19Kv0S/2LPoBz5MQWe4VgN3HXQiWRVGcb+uoqffxSmlkYCn0okhhy6OMegvcVwF28AxRznqwy9PtZa4AlqEzojLFM4890+qQQWRZn6cEKd397Q5sKfMu2J0cP6cBc/ZOTxIse/nhHDRzHY+PCpYxTmWZ1MTIYm9YOCDsAz51gdb4elJh2bffudOwoVfN8faEwfKUjRpH2rlhmWCMI8u05SgBM2wbl91mJgCWeiGrK9o8BYfX2FGERQTL07DFyTtsiSQ7ysqaZQ/L3K708A6W6e8DCREpeZ1WDMwDLJODgAt2pZSueOsoiSwTPNPqN4HoPLLsYZkKfB0T7eRzvq2jvENbeB7bTZWXU5wDlqMTPRuHGlnGvHvcYNkvW518j0kxPrTtxWCZ7s8VdXU/TPH0SdoA/fk6FaC6WqVP/R+ftcjy4cE70jMvvsRp2FQFe73a2ZrlLLKsW0eVIsves+ijI75DfRTDA3INokttGSPLmRKwqIkU+MoCkrydlChRmdhy9VI1bLRhac1y3DqKt42ie+n+yLsdiZJhn2W/ZpnuT1tG0Zrlh7c73Zt+nR7uaF2z9BvBNT+fA1U2UNxexLU1NzGy7AFqaKe8VU1RuHRci2ChAb0A1+JS/nrc3/xBX2Q5EzGAYMB61mm6rlkf2Yz+CMuF6FwTZELqNQQ7gzM811zca5yGTUKeBD4LRYXr4lj1RcukwfiwS6Rhow9KcB6zA8xB4VKzWf+qjYk97Xx/8leqrA2WZXJPNfWy7yqGvVysXg27TzBfHpaj8ho5A7F23MqP5xHQ0vncvz6NPrQ7zsF6fihslrlc2R+FvnSfZNUJNblQ6ji+JmoN6LO34GLJAJhS/pP3K0AS9I9/jswh56NSbo4Wn7tknF5iDhQg3PRr2OPW+m+SIMPblGC5s6PuApZrjhcey9mmsx0PHXQD2mtKalWByK6lyq7j9vGQR5WGPcxzIpsFD55PIBXFudwyORe2jjJoorPc+PWf19Kw+Rg4av28KBXY5OxA0ctIw/bn4xXyrZDGbTElY84Ky/w+Asucgh1gOSuU5tvgMVmzbHLa1XrB9FxTVWqNhvPuIfihrDz6J/1P82mzSevt1mB7s93Ids0BlmMaNm0dRZCMgDRFlK3Q11pgnvqZ91Z2+6rTPsse9IdCWVK4C01Lj4s07NyukCUo0QmB18vBepgf1lYnpmGLHSA5fn32DqbqIPGm9OuJkkH6HHZuQfb2Xt8/Y4Tle8fX0+bh59LXvOfF9G0f/ab09OGQnrtap8PuJm3J+bLaGIusagW+8CBTsEzVsG83Kf3a73wufeyn/2baPv/udHzmBUvDZlhe7wj95HI+DZutZGoM8dz4Hw/L9HnskPi9FzrRmJwUVoUCX/JMyA/FXrM5LNM1YUjKUBvAmb8jRcydOxT4Iikt0D28K2AZ4E9fUbo1tnwiWKbIMkPvQfZbpvXLvMpP1yr7Al+Uhn0uWPZeyQGQhucftaurquwjnxGWJeLsJqd2vO+3KVgeTSC3T7A5UBqwPEC92495YWSHx+YJsHxEGraXrAUp4AHHR/fuHJYxQZCd6vrPp2HjuTw4x9ciEXBnkWURJPwIgzx5Y8Kyl5cXg2VuSDVcHCzH+TkNC8g2yeVirxLsOa6mzJtg/kaCZQfmI8dHyTm4AJZ7+iIe8xYsQyQ9WWnYwxw/Hyx7KPUyBOBrOts7mS4Ay74nfJaYzZvgGXnksMxGozowKcjagGWkJ1sbP8GwTMGHA+20w4W4BlgWmzwlgmwtCcOR5avNJl3x+mUEo9ccWZ6CZSrwJdHpZbAMEBUaGLZdFL10VKDOt2OEnLwELHv750mB5Sl7pkfvTMHy9eG1tL35/HlgeQSiLrJMsPxwldL//n99gWF589wrDMvXb38+3X/wVEqrfVopLAsAuTXLDpYh/7wXwcDHVycMW8n4yAcazUOXv0apUX1k2QtoCXsNa1dcYFYBX4w78U5rlAyQrJ/FNctyPYn44sdvHUWfIbKMtcZzYFlqOqwMlunZpHL2/MgyTyKFWn092zqq1qYYkNz+E5FlgLAJhAWwnPWlLxwGT5SLStv4dY6KIiy7i2bv0piNJ8OySm54r2u3u2tY9g4S82WVsgNc/7Vgmd/BGTskAqjAGYwSCPLo8OoRiNVjghMkV0RPFiyXnILkjOLPkU4XnIslWOY2cNXMW87IfG57eYK1YZQxMXj8oxyv9Y3YC+punANoMwbEYlgeFIr81ZFxYnJFlMn0U3akPaqyOS3jQrMA/Lg3Z7PCBuad6cDWs/s3OyEb5C5geaoTol4fHRvTsEvRjUZbTTmLYDBPVcSefH7dmHHpXs+ntL/YAZRBdGI2EOwFVDp244nvoZc/NyzbWFdnNyr7iumiEWW3b3APLGfzP9g1pX6sjg19BqotY8Dkric2lrOzAiyjwBdH3iGGoB8k91dFi1aSRki1w9bx8hSPgIK/p2wdZddFdp0+J6CX+4vEMAUXdM5RmvaBvAOUU02OW0SWOda1YggeIssrTsO+5mrXKW3pe17PPIZl/pyiy+xIqMPyhmy3LDIM+2aILKMDYoEvqBTxVUQnPlTOOJqMcSgduGzrqEx881jP79dSr6fCa+v6dXthmaxpwTIiy9/+LR8+LbI8Bcu0Zvm1Y0q//ZlX04/81H9qsLx58Pb04O3PpEPaWWRZPCubdDhSSsVaQ0oSWZ6C5WhgDzaM7v3rKnmaEQCQdWtT80kuEiTCsglQhWX8+xRYpmvwOkG3dRTegWCZ1ixjHaGPLNP+yKU07FJkmapi73hPZoFl+k3XXALLgGEfAbZIpgopPyZGxriroA2BjiEOCPeJBP47tHeMLJfOM+MPiiVW24bCgzGjUOGVjzkuXLGj0jiZmtynwDKnEG01lShAjtdx1i5un2gDEj3QFOiJ1bCtb70R6PsUjeG2hyo9n6X3G2CPNznhSuC6l6JXGN4hUzMougXuQlgWZTZ4fMtj/m7TsKMTgf+NvlFjKLYj3mOQbdpyM2A5a2vvfMMgXW9YjpWMxel+QoX8ci7n/OvV71Z1gAWYHF2h9b07oQnLS8CyMn67x3840Ix+pNTXnAC9wLzknfSZToG1pe/vz6vBckkHlBxKozlVeChvv0QZ8qTAsnd+5fbX6bDMuh4yDDU+dEwBlm3ueqVPfxMknrLPMsYhF3QSZx+W0vE/wpaOPL9nRJZLusvLiHPAMttmgGWJskhqLX2G5XbWbkPhKxu7j2FkWQJQCvXUv5p6PYLlLS1hQ2TZw7L0k8AyRYWP6WqzSve2W4FlWoNMh6/XDMvU9wTH8Blg6yguvrU+jiLLmNO9sMwy10WWB1kyRJa9nh666zRYLl0niigZ9aLIo4wrydhHBcq9z9d6ZqRh81ro/U3ykeWzwrI0q3Q7/VA17C/tU/r0/3uTfuiv/DVOw6Y1ywTLTz/7TDoSLNOa5bTnnH3eLirAsl+zHMEYEBkNHQgcpIijIUuwXFOqEMQu49oOlWCHvKMINIkKR8cBPx/fHIVq5DcJXESWWQBfEJapD2jtMslGWqZyCixnxri6DbntDXjUyeAMqWyCoY388S7Ka2Ds4VRb3d/bw7Ip6mFOj7tUnSKAehT4ysaNg2Wso+UJo9etGQS18ZMJoqVp2JtVOtL/yGaFkYCLu0gsz40Lw/JofTmeYwEs+2rL6Pe4Pp6TSwIs+/Y+GZRbnSd7hpg8i4dPKQ8YuiIm6lHEHgU09Zglw907E2ztMQqfOMAf5FfhDqEatj/Cy9HRmRGW2cKgvLZlsIzIckvJNbuyckBzDJ0JRkcwXoLNJWB5pufz8sr6txZZloEjpyx55s7Oepxg+dR52vnKFrWUpmWNNSk/pq57F2uW4/zJYe+8sCzbCOYpqb7Kv0lZUfQCg6fCshaSQv8DlgHG/Ll3ms4Mbvn2Gsnyigw2O6YjsgxnA9eScLDMUWnYPIjKggZR3Iva8AmA5cxpoTso0LxYz4Bl2mPZIssVWMa6ZU7dxprjtWwnRWnY1H/09xxYhvhsrVke5MEw4zFeGLadU9PGUSOyHHV6ScYtheW7kpeldumVtZmNrv9owfJT+316/nqzbM1yFJYelncrgeXf/ewhfe+P/RRvHbV/+vl09bbnGJb3x9u0mQHLsRF8ynKpgUqV0jx0TRlKU7DMcKzBjhYsc1XjwprlCMtYsxzTsEuRZZ+GHQt88Z7Lx4OtWd7RftcaWY6wLFFoVSxq/PgCXyRg/ZqbXlj2RniEZVJifJ0QUYxMwQLHdeoSWDYFh6JDcG5gz0FfmE4VBwstLcTDHtmJn6ahDYNnApbhIZXiXkOBLx43tM9ygOUMu+4SltU5MkofxefegHafZVkDDuZHWxOVaYiLqPgU4tFhFzTWdYPNHJZdJPFJgWXumkI619T49QW+YpuXYNmMviwc59Kw/bzqjUpCyBacDedSxs05HKAw3nfy/MJYseMrsFxyflRFkL+GmwcjMJ8WYhnwwvBi/fcWLFcdZXMNsiXHP+6w3Jo7PPxPTMNmPla9EdcIU5v6IlvWxmeCZYQSqbCmzSkLkDiZeiIsl8YGHJ6lAquLYdlHk8mIDPYNwH+oayfOBvu/MYg9tJlZyecsr4YNZ7PJRc0u4BAVQN5H+BfAMmVpU2QZsLyVhDaOLPN/Glm2Il+0lpjTtSWy7GHZF/jaXlGWrC/QVU7D5nYrRJYleD5EdaPuOTcsl8CzBcsxiOSfaYnMm3vOOewAf40SLA9p2B9JTx8uCMuvHlL6zOdT+u6/+PH09EsfSLf3n033n3sh3X/b092wLMHLcXSmBssw3Dwse4CLf9c6iASxjywPXsBpWPb3L61Z9pFlOtZHlin1GueX1iz7fZYpDTutNpxOTc1Dv0+FZUnTwbZOhOK5q9SEuCvEBeGN33XjTsCc+zJEjyMsx2vNhWU/ATid3addV2AZx/C5FP1/jGCZx0Rs2McJlv38rMCyj0zXqqzjFc3REcueDwto5srVBccXIssOnlqCmofRHUeWM4eWGpoelntBqrilmLagwXKpWrKrhs1GEkeU8/XKLSObb8PtjBE/lv2ttu/t7CbsDgNSzL7gnKmeX4HsKiwX1qWVrj3ooLDuubKurdnWDujxfrF//Xtnz39RRxUq5ktF2EfxI104M1R4xgd9nGG5Oa50eJ4Ky5xxqI5sdIdBncLyKLvhDLBs+lbTfc2JpP2LYAqexeRqGC5L5ZS1byG6fBIsw6Z5g8Eyz1RKlVdYpvbbXG260rCXwDINC07H5hVGtLZZMqeWwDI9u48sD2NG0rC9/PXjaQksRx3GQalSVBq6vrFm+Y0Iy8Yz+5t0tX/VCnx9+7dcBJalpSmqSWuWP/PFlL7rB34iPfPKl6ebe89yNex7zzyVDkdJw16bZUYpDBROo//FMDkeqYiBXM93DP0d07CjnvKwDMibo8s8LPtBKl53UaTyTPJ7sI+GKtfngmVcH7CMNcur9ZYrZGOP5R1HlinV+8Dp14gsk4y83dM2UlTUa53o/NvbXR5ZZvs0h2Wu0Oca7VKwDIHB7VmoVn0uWGZYD7CMzwDLvNe0q2jux4w3VnsMBh43CyPLvHRfI8stWMb6bxZ+fq5U1izzfKI0c/+9QUphlgQHR1YN3Z/nI83O1MwcJK6Pa/PRYDlmQQfB3soumTPfx8c+ObAcIVnmkUYGHOT1wjJLN2QCIP0f2SfIvIjVZsPWUes1rf4iOT6kYJscDpA2avs3MSwbrBYcxBeBZbGgzCjLYFm/mzNurC/j9n6LJuPdwnIu30XHP6qfxweWxy3Qo/tYF50YWW7BMurKyODV51Q7BvJvBLp+u6noZHLLVeCu4wgmZKiThZatMxFZxlrnaD+iRWvtKG1XDhIthmXeM1T0Al9bwdlG+KXSsHFdbcPM9YWbu+jqMNqGmh/Wfi6yTP293myGIm/kmN2sEwdHaAWXg+UjZ+1t0mq75aWi1Hd0LvZUpv2V76Eadogs0723Wyr0pQW7dO/nS8NyjCzbGNQGumtYjvf3Y9c/SzzukvJzqTPKP5O/hjgttIhfBZafu96k45ytozDGuZqy+4FRTw15k9bptZTSP381pX/3z/1Ietu7vyK9vn06PfvSe9L9Zx6kQ6I1ofvBc8yCVYp7maHGawDG6bDoqFLFa/88MM4iLPc0smyAfhgVbcArA5jlfhIhHoSgW6fcSMMGfPutowBrXM9OwY23h1IwZiCmomAH2TqKeoEiyzcEwEcq5nVIt1TEK634t4flnRb4oii0gZUKUA+OeBfqC2YWi4LLe65Xuj4Dk9enKJXSDKHEcFwBmnwgzkNfC5ZZARQMG7oG+oUmAkWLGRLZC7g2hQHI5J50SqplFLS+b8Hy1D7Lq80qHbC3gdu/LwopbqeJdcP0TnZOVMI2mI2ay0ts4/W9xxvXCEW9+L5qw0QniNk1FXDmd2KNt84qnnqjvdX2ENpTx2Xw4ScvG0BU+kPmdumnLUN0zdcF04gjxMR3bT1jqw2n0rFLSjGXs2YJjZqvD76GraNqCrf1fi1F3Xr/bNlB73pvmXCqFpyhHeZhoVHqjxudC8EZIsM0X8/ZfDf/nCbs3VgvOFu8HLGHLUWYMa9PjD5LVPnRRJZRi6Q1hi71/eMBy2Xph3EwlSHUM/5KciCb085Ja9ztoA46JhPTzs6AjPLO5ozf45zR4c+Qq9lcbF1hPmvtBb6eAz3TNdn0OXLEsfbDNkdwRA4qaEi/hf7G8VZThew3wL6eaPIXTmu6B9mHKPKFVGwNGFiRVY2g8zsjOAXV52C3JYdzp4DOXH9+lAeInKqOzeV5Dstoc2YO6jdNw7a9lTUwwW3g1ixzhWyOOlNu9VZ+q/23SStOwabU66s1rVumol6UZp3S1XbLzh5UzeZ0a0q9VplE+y3X0rDpWWsFvhA/wXV4f2aGtGHwiIMnT8OO+hZtBYeMH+vcT4U1yyWd7T+L+hT7LNfO8+PhUQDzqfo/vldMw6Z9llev/UH62ve+M33Ht34kYc1yOux0nXrHPssQklrCKptDDFXpmG6Oq/Slwyp99ialf+u7fiC988u/Nn1uv00vvf8r0pG8OldUjU5XOSNnEetcXAXECOQQHv73lECCAPFg3dPIDMuyajL7ESUgRb08SQ+wPBT8ElUvV0BxiFjgqxeWOaqs+ynv9vt0ZLcqVcumSHJKO66QTcW8CI4FlgmH6TdFlW9pK69bqYa9Px7S7lZg2Udbi7CsAGmwrIbauWAZjWtBRN/gqqRasOwhO5vAeD+FaUl5H8OyN4ofJ1jmrZNYto8rbVq7FQp7xTXBcAZkxq43Kjw0o/1hLEcwRgaCU9C+uFgUoL7vLCIdnWxhkkVYrs3XlkFWhGH3gEthuUd+sKnATo6xsT9SShWjqSbXrO/DeU8KLENJTfffmwiWnRGZG5wVUCw5I0+FZRdlE+fWODNhBMsTMOz3Um+N4/r3b05YHsbAckcBHH1Lg7tT/deC5ZZc9vKrJrPMCQwbQDz2cirgruZKcfNDwGNI5h+1h4ITmwreL2rnuLmg4Ad9zP1UiCy32qd3PniYng3LuqSObTrZO9QKnxFAo335lc8Ey7lc1zZ/xLBM+ykf6Bk2m5S2W3F+c4GudWJY1r2VPSzz9lFPCCxjfGNMGTzPgOUIjYNtOWwdVTsmfh6fp3esLzmuzw6bvrK/RgmW169/lmGZqmGfDMve4MSNDZb3q/SFfUr/5p/6vvTil39t+sLhOr38gQ8ywF3dv+acf5lSUoKPC7nzRNbU5on3zKMYE+rWIrO0tndYcB87NQrtEix7G6UXllEN28My7fM28Imkdbciyx6WCYY5kF2BZbrXzX6fdsckEeZDSjf7Y7rZyRZSS2GZ2ghVotFHPn7kwch7Trl3KpHlS8Eyj0U1+vAsNLbs+el7KA3tDA/dtfHVawiYEFlYDZsiy+eCZQw2M4JDfxQrXdsAdXPLe6w7YBlnViFdD6hFKHj7KC3gATkz5ZGPUqAFy1NidCqy3COk4f+LsFw61xtFc5RG6bzS+Iz37B3Dl4os973jZWG5tw38sy7tp9H7hsjzlCHCUzXsQZ7NYxOgJ0aW41ZoHbDs98/278jPi+B6X2dXjnpzwfKSeVp1JEI+lxNjmr1yDlg2aAxOlfh56Th+bO+oxR67bllJFgV1b+Sz0lqwLHUVZO740AgPX54D/sIWehbgouy00vNgfjfqnvCVCw6nKf1i71bK5PI1YRCVxxZRHFWWqtjct9DlvN7Xg628L78/HBSNDJHy8z46WObI8Xad9rTTzkxYpu2RaWloC5avtgQvByvwxRFiXTNN7dETWRY/AoH7ssiy5xnoEOOaGbCM/ov92BNZ9ufUrlMTNiNGaEql/IAeO6znkrhOrcCXRJY/nO7vpMDXoshyyWsJoUORZSrw9fldSn/iz/yF9NQ7vywdnn4+Pf/K+9IupXR9/zqt1rpxNqWrHAUgeZ2LKtpSVHlkgDdag+AI/+NQGtilhvYGVIRl+U6Epf1tEmVI98UxDL9IadEtoxjAuDCFSCIAWYRlrMem4/DsLPs0igxY5jRsiji7yDK1GUeW9/t0q7DsI8u8Zpkiy7s9pxLwM9BWAqocOKXXe2Y1spy1uxe0uZVkKb+PEpZt0ro0bPQb3pWPce8agc2D/9wxh+P5HmeCZVyHn8unX7l12BhP2bugL93eudZlzbRs17kenl21chjG/DvMxamK4plBUwigYKsQ2xqiMM+XAE+P8KRjxBDy833eXoMiGpBXUj+3ZiD3gP4UvJkBqi+8CPQmtpCCci7NDS8rl6/7vAwszxkzVRDxmRgNQ7I63mi+6P6tvWMyF7W5nD45DftEWB6N14IxP/89HzUsDzp//rMPbjI/jmrjr2WPTN1/ymi8ZGQZMFuTLc25VsqQEMEinIb6JVjvqqah3a/TEcBj01/DOasYVnQess2H5XQ4BlWX1T7iftBiUrxmtgbLgNVSx8X39jKkkGXiX9PaFKnUen2/FMucaWTXoWArb6PitpDi95GTT4XlqAv0qgrcqP1RcAwsSMOGRFhTejVdsrTPcoBlSsPmVOyOyLKHZVTDlsD0kIZN/0YaNm8jRWG+TlimRtcYgBYaPw2W0faA5MH2lc51K/hsJEaoLQGv2HVDZLkHTA3UO4VlzZnWeXrX3s8918JzY80ybzt8uE3b3Ze4wNfXve9d6du/5ZtOh2WvJNGgiCxTgS9Kw/6Tf+5H0ubtL6XNcy+lZ158OR23m3R1fcU5/yivLlsySTIupYnQz+mwrNWmQ8EmP7AyQHZCzMPycAyKevEQlX5QmyVXDHpfukuW0gAAIABJREFUlyaJyPIpsEyPR2uUCYYpDfuwT92wnEWW0zHtseZF99/j9OTC+lcoraKhFqIHENK+LWySxciydPAwgdGiHpyQguV+I/qb6UkP7wUvNkCOnysCMqLKwYkMx0ZtfPROwnPDstNxQzEC9FtU0F4pT6xrtnf0EOD6K3tX/Txrf61Y6o/jsVTxrOPcljFFMAFjrwaVPf3gU0q7jjdYdvN84sSioUsLMCztomzV1QzkHsXE46BmbMqXYgj1vnDpOOdgKT1TDejPBcvqqqi+QXP8LExvxw0nYdm3/UJg7u3nUgOYQTw8bGY8tNpGdJcTtifAchGWnnhYPm32TM2+2DdNp0xjDlfPP+EVfGSZ9acb40WnbOEZe+TT1Kvx/rWAXBzoIsy9joAIyyY7FZRhD1IQYTSvToHlghM4m3cO2gdDaJDY/FyhgcyG0SrKAjWDLuC+wa4EatvxPHdp2Mioq8GyPXZnZDnT+zZOLhNZPhmWKTDHMYxyGnYNlrnqNQGzsj/BMkWWIyyjLWqR5QjLdDxtUxV7elgfPTjaI9R62BzDsmbX18agc/JEeDaVwmG9vGL21Hx9UmGZ3glrx3nZwvGYwfK/9GUvpW//lm9M927PFFn2ApVg+ZYiy8dV+vxtSv/O9/xwunr+lXR48I70/CvvTbfpmO7dv89p2C72IqYd7YikBjlHdirWXtMY8Nv5Ij3F9XQU/tH45GrYGhnCvcq2qWwlFZ9HIssDXMc07FpkGYqIfqPAF28jpe8DWLYCXxORZU7Dpi2lDsf0UNOwafdkWt+cwbKLLsdiUSU4NWXJjaaN6kCraAxcEJbxjDWjMoNBHzl33ll4sXENwLIfF80xFx6Ax9iZI8u+yX101pwAAYqzVNoSPDujOWunM8CyRQbc/JvThgzLptFdBKAwnyftyZJR0jBAkWLXUg617y1BBgaHU04YU1FJzWmbKK9Gz3EOWAnZCHPgbhhqS3Hd4vrVLpjbXo0uH309F5bnOnTmtKd/uJFzi748w5rlIvT6yJl3pnFEqlzACAY8P9bcRs+Of5SR5ZMeXLNSKrUmKpHFUfvz/OtowUI0kgujdpxae8u4U4IHt5NhecrJpw/E93PFRfljrd1hJkfnAKvBsk/BpkuxzQdDS+9ndBQbircOmogsh4y8om2CKHbF2cbVwNEe2G8aTlBU7kWFaz2O7UZEkH1wYC4se0fvTGegjONHD8uH1YEjz1lkeQKW71HVayrwpWnYm9WGIQrLrj0sIw2bTTwXWUZ/zYVl1AACR/XAsh9TMVuWx86MHQnGukjaoQXLEeBl2rQFj9fdpWv06Pae+7Sk+NDeUmjNw/Lm9ovpevfFRLD8bR/9hnR/d0jPXVER6gUFvrxnrwTLrx1X6XO3Kf3JP/vDafv8K2l3/7n0wnu+LN0cj+neU/c5skz/2eTiNGx4vG22Ft+32ZghS60orHwkORjgOSxPRXFyWGbBzAJLYBc/vWuWoYhY4K2pgNeBy+HXYNmKfvFxUtwLadg1WN4fj5yGzS2swhbpydhaybxWEMIHmjxaLMOtXe6BZb6Em7jWd2eKLNdgmYHFR1ud8oBBZ6PMPR8DZhr6b3CWTLjpCgPsVFimRAsq8MXg5uWPF0YYw3ACxDT6QgEwD9AeuM1QwGvq9kBj+zWkXBdSvFldhm3AMLZbAmywENRZFkCAh1PD4MI8lLGHFIi2EMe9W7DcEtQRlmvHl5x2ve0z2QalDIDeCw9CS5tP42QdShCnvlFgOSr1GqiWjITWGPXdUQPVeEzx/nLzs0WW4/waPRsM9gIse9leiozNG4JvUFj2MqnQd/x1DygHuTZ21pwAzIUtHNGfNVj20pWPqXX2lOx2S4wo8ZDtQedwzraLagwmn5XEbgdf7ZmeQecM2i0r5wpZ52pmZJmO+vlUgS+CqHoTTNsSmbrXrVT9ckKKRto4Ccui2Hb0eyqHyHJrzTI/2QmwLENad5MAaeo4z9pD74Goaj5+y9WwS5FlljnUl7x7jvxNBYRpzfISWEaBL5+GbanYBMfrVSJYPtKaaBoHVMtT07Dxfj2wjDXO1JcEy/SDLW97YNm3l6+KTdeZA8vRaS/vQDbesHXvFNDG75q2UZj/5fv32Xjz9MlwNOzDGixvaGvjmy8wLH/9+19O3/bRr0/3bs8Ey3gMegheE0tbRx0kDfs7v+9jafX2d6X9U7Rm+b28/+/1/XsGy0hZMuiBoRdK73sDeMoQke+INGQ2jpWI3NFfwwMRC3p2zOjvyp538s5tWIbiYIjWiLFf/+zXLHtYpsi0X7NM55AOxZplpGHzPssKy3R9qpZNa5ZbsMzbEKjHsQbLNrwoNYGSReAM2OvWBR2RZZ17Jn/vBJZ1fVN2L1UqtIUU9huUMSdF5QB4GBu8KsCNkznGr427EyLLgOUMuoPS4cnOUla9Q/A0a7/Y9+49SrCMz7J3LHm+SxA2A5a9cOtqT1JGzijHORkMFySmfR9STXuF61uwLGMqwmJv+70RYHnyXQvjqqZnStdpjd/uew+K985h2e/PnM1l9uyK3u13T5Xe+M0My9ax9aEwCcs6d2vVE3smsh/j2p++WGS8tNefHGyo3aMzskwlbXj8MHANkWXWyR3PX4JlAm9z2la2juJ5jHXOgGJ9DrMTtThTNgfcYKfjpmC5ONpdu3gnPmwJ2IL0ncGRymgcz++mW2TyPXyBLw0WmBMb2UehwNciWFZIHcTR4wHLKPBla5Y7Ist3Dctkh28ozXYmLLONEooWY3z2wHJpH/DBMXqwyDLGX9RvfrvcCLxTwBztvscVllcPP5/u7b80guXVcS+BoNWMraMQufOeZ/qb1ywfjul2tUmffZjSd/3gj6fDgxfS/ul3pLe98+W0ur5mWD4cd4MQhARUb2KPkvWA6ztHhKFUi/bpCQyrbj9kTGx/HcARPJgWndSDxwb+OA1b7sPuJhPMpTXLdi9XDdvDMiLTIiTlnQDL+z2tTSGYpjXMAywjsvzw9jYdVussDfuW1jgfVwzWdB5HFX16DrYZCIKPX90JfzxjFtGFoNffowkhZcH1UqrqLhlZVljO+htp17z3IEXW80IiXvlzHwblh/4q6ulCm2WQqynZbCRTc5Ky5T3/NCpE6T5YEMMecL0/ORyxLzQi5YX1hfAWm9fYpeHG8R3XirPADeuefMQ5e1+kxnlnU2HNMhUTodYlr6mNF30PZEvU7B20EX+v7QOBnc3ZnohxNMxKUflBw2ePxP0x8TOpEHj8uWUkhchfSUnUZFp8jKaj4RFHlrHMZHku6KNPw87W9E4PBPs26qHJAdQBDZPnh3E7B9Yh0301XoZbdYbyukdE+cJ61bjWOZcPmev7LVguiZCKTMr7T04clU3MALaQMWORWTi6erCyMsoynW6eY1cPIX+5zNnM9TMb9258vzmqs8XDMnRCBzBPRZZNl3u57MAYbhrSAWbfumZi/a1Qbd8H57oY1P3R5cwxCSB2NhI/s9qvPFd9ara3raCPEVGmE+k6uz2/AUH8Qe0fbs5zwLJrG3nnR5OGLXMmcTXsLA2bto5ie4v2W6aY8SrbOup6sxn2WS6kYWPNMr0VvV4pDVuGg4wXZnL/b0TRdf9kLvKljhupwixFhw12bU/n4ZqDuNd7FDLuYCfBNp+yYGgPaX/NXAoMkWU/hvF3LJps9w3ZGlP6ywc+cL4/vmXjTM2tlt5kTnVzKa5Z9pFlKvD1Hd9Ka5YP6dmrdVpfApZ360360iGlf/t7PpbWz77MsPz2d73CsMxVbjnPRl6LukaiYMNaldYL1xoTsEzTwXeCeRTDhU+HZYVzvS5gGWuW+d8qzBiadesoG3h7gWs8H35TujTLuQlYltTrY6JjpTK2RJZvdjvZZ9mtWSZY3h1XGpkeYJmLe6FqItJ3opDvhGXpwzxqz++pxrspKQhwbTMRr0EDBrjGteNaDH8eH6PKlW4ZYRkR5SlYxniYBcuFwdqCZU4dcoBMFR7h0U60NIJdyOpFxnothXLvoMI7+d9WxKMUGQ9OikvBsmw1PBjgcFzR/WRpQdmY6oblioDI2kYGnBzZmUZsQrjhsbsULEclUnrNliLBfOtxOlbl7Alrlt+ssBz1zaQOK0FTCzBKFyxAbSZnaw8xigYtg2Vv5A2F5WTknTT+ZBC3zIDH8nvRgsvWLKuwMrsoe8EWLKucI6NeZMQJ7Zfdyz0Ffa62Gj5FP9ta57dg2bZP8zKhNi/HwQXV+05X8zHaJyVYtmsEWPa2HQIEb8Hyo4flIdNfYNn/xDTsCKwG5RWbpieyjGvYHM6uladhx2MiS+H5Ws/l3/FRw3IM4mDNMjEDwTLWLF8Ulsnr9nB/SIDlP/NDP5m+tH7AqdgEy0fa8HtDkTS/At2oWQVxW9X2wjI6yHewH3wtWI4CzneyyC+K8krqNzwWHAV2oFIq8IXnOjhYps+wddQULHMNB62GTbBM9/KwzFtHUXRfYfnmQMW+aN9lpHFXYDl4Mr0y9JFX7Fec6WK/7tsp2ruC5WzyhcjysE5HUgQzWOYO1iCmi7DGNGw/jkoKsAhPE2nYPr2Mi42EyDLNkQMVnGCPqBhe/I6lyrUuas4zyRUvi+O7J7IsllrB0KqkYY/mohYZ8WtpqH2QOuQ9kxFu58Byy7s4MkJilMxJ79G1GnDdhuV87VeUOV7BtGRUSclMUsKZI8utdo7PMgydpbg0HVluOgvOgVC94NrphBk9kr/+VMZD613mwPJEpgUMHdFn/ZHl6Lhj+QT/VOvZ24P4pCtMndwa06eMsUlYHia7/OX63p5pKKWfvUL2TJNOQHTACbCcPadEeTNgi33szLnJNOz4/pVOKkaWMzMxr9I9kkEWzcu3jsr0eIgsQ6+fK7LcO3hLsMxjIdhjsLtMd8Be8baXW5IVAyGzYBnjcoZ8G+bUmzeyLPaaRKAHeBymOrWML7Ieq2HLORabt2uYLe6itzUZVoPlHhtE7jOG5Uw/RPtel7uWbJraHDgFlluyu0fu+/vzu6nNS58DlikNW/ZZvlBkGbB8kzbpczcp/eW//nPpNz/zuXTvxfcyLO/Xm3TvqXu8QH6Yh5p2hPRg7oy2oVVSaPKZVkeqrDk9BZbHhiHSvlnUaoGvA0eQ7d8qzBBZHiIvBL1DZFn6S9LFCZYB+HAq+mrYEZYlJXso8HVDoOxgmYCZMnEo8mxjnbcX0P33Cum4NkFl/liP8F5kBHAVzyd7njMDcIAvU7hOj58aWfbPwb2gqUUZ1LMHQ8wY8qwaIMO4g9cWWeIhrSpTsp1V/6aqYfP1VGrWYJkL4CHiDFhGaphTlAbHDpplNObbSvA9OyLLNsajcR3Su6HQR0YcD9ghsuznDMY3DJP4Hf/bFPXwd03QtwwSut8c4WrGf+PCbxZYbrVvsf+GCjFzTnfHlmH5FICZ+yCl/h2N8xmG5Oj+rYyH0vclgK/AMnRJdS77eeaMnbdgWVrslLEmmXKVjU4HRVLPdnGwHJ2JWX9Wx98ZYdkNXFuuo7YCdEysnt1ViKvhjNpolmGpwJfvm5ocXpKGbV2jc+PUNOyazGmNLbaHNC3Xty3rMmd7oCArqvjauCU7gCLMvjI27busS89iZNlXGuf7etPbyZfac4/74MmHZUrWplRlen2/dRQZNlNp2C1YZpNP07mp3WR/36HB58ByyYbCnIT9hTFYmyf+8+Hvflj21780LM+x4yKMT7VDhGXaZ/lq/yoX+CJYxtZRz11vzpuGDVh+7bhOn79dpZ/+W7+Q/tFv/W56+l1flp596T1c4OvpZx6kY9q5NKFxZFns8jowQ5hEgQRYpsJZEB5TwjVG3thYQOZwuH0NzvPsKF2zTBUBFWj8mmWkYdt9C2uW6TuCZUSZIyzTPsv7naReE0DTNUfVsPe0ZZRGmI+rxNHlnaRp2/PSH5R6TdWuVb8OgD7QrDWDAjOq9jGM+XRNAOeoUwSWrf0UpmwAn5iG3QPL8LJGWOZRFqph02f7E1LYbGxORZbpJg1Y5uGvx6DonO1lgDaEQvTv4T3S2ifW9nNgWSbQ0JuFtdCZAYV1N6SsVREMtqFcB+NrEkbOCMstg6WsLNoJjOeG5SiHSoqwZWQNhrT025S7sXWt3tpA5etYYmat+RufD7Dces6FN2ie1lLMJz9XC5brAzf/5i1YbvZl6YBL9q/BspDN/OerRJb7L3R3sGzLf9zDnQOW/T7LfGmFuNFaaF12VWsb1sWAT9cV0Go2DlyNCjE9ZZlUyXnau2a59Ey9coODEWozeWCOsAw5n+mPBbBMmXQjUNZ2iLqo7ax4smD5ar1OcesoVMMGKNPWUVpxJtE+y5QZyyCtW0chkszLzTirWmwgGT/4W825Cix7WB1Mx3ynAzYbtejpcP2gEuT2UhVbf6K8q9k99ryuGjb6H3YtxmW89iVguSWnl9h3PoBizyzGqSwH3t+k68NrXODra97zYhGWeY2k1lVYHbhK1fjHr0vBTT24kiChAl9f3B3Tw80m/fjP/O30a//nP09PvfN96bmX35uO26u0vd7yenva2Ft+BlheIaJKD9OA5fh0A4CO1xG3GtULmxos+2tkxwMSdeG4BDHVu8zBPOmEUmTZV8Om6/s0bA/L1BZczIthl4o0JN4CagqWb2j9MqVjKyzfMGDvh+AithlQWIaAxlrfOAB48sWCTgpt8Hrid9bemhbKbQYj8cyRZfQHBAj1IUM9nAD4G2mGAZDNvNfEBKTB9xsohSNPTMMGLFPkWVLbJA2b/9dIuf0O0M/9oO0ucgAh89wJguNKsMZvZP0l0eLsM72nLzzC11HRgTXLuL+/RxSso/vDCCrAgBd2rf6Jx9aMldHzNC58UVimNgzv3WtkSf9Mw3LPtaZguX3+ibAMT+cJDqvWuGh931LS7TZo3CHAcrxf9foxIjcBy9m8n4hKswaeW+CrND513L7Z07DN0e9gubt/udNOnD+2P/0Z0rDdMPaOUch4fsVwG8Q5Ju/eiCx7WPawO4JlB7kGtu7aTyos87uU0qudE9rr2sy2KsEyfYZgBzLrXN0UqZFScOxU9C+GRQmQLBYCW0UETC4Q9Z+nbh0FdccZeKr65hb4Ili+3qzTlmrEaIGv1XHFkeVLwTIp6aGwVCzkJanaXi5DllN798Kyd6yU9Fmp7wDLiQpZuS7L9EOYX3jOOCamNKC31+P5Ld3c+r7kzPHvPxeWv+2jlIa9S8/f21pk+WRYpgdCNWzA8o/99M+lX/2nv58evPT+9Pwr7zNYXoklr5J2PiyXGszDcg20oxESjXT69ymwzFBM64hZ4WladgGWDSBcZBmfIQ0bsCzXoSCwpFoDlm9vdxksE0jT91Txerc/Jg/LBMwPb+k7jSxz0x/TkXKzD0euDojUagJqzmQPjfw4wrKE7wcY9N42X+ALkWVWQOQkqMCy9UvT1i2bAplQasDyVIEviSiLAqvCMsAUEd+wn3UJlg2i5UVFIIft0bI5EmE5GjlYI+XbC1tYOcHO8wqeuwkFbPduwHJLYMbvM0PKv0PwvtpxjRvcFSwXH8PBdPn7Oiz3Ql40gDOHaMPQHWTvkqia6gUzfeb29BNy/FJYdvNWrSkzqqZ0YrEGQWHs8xztWbM8sbfzkwTLvfOhd1Rx+2mBr1o1f+iY6jUphsB9s2D++HnTmx5SHjjjT+F8NRoaan3Eg5vR5U5Y9ha7vyaAvBbN8sb4OSPLfN2OfZZrTd873kzeFpzVDEtOn1r0wznER2nYFBDRXUlsGdqZYHmsC2mbU+fYFxrKh8hjCMub1ZGKZQskaxp2DZYp0EffLYksk2l3PNL5tMeyGNqwW6XfaZnj0FweVM8Jy9ItcqO8D9sFvvB0deCelpiXguU4v8rOHLV7nYMY0pbt4/1Nund8nSPLX/3uFxLB8vXNbXrH/au0oQpRbG/3RJa1DURuDqkG+Jsmyc3xmF49rNIX9qv0iZ/9hfTLv/Y76bn3fpAjy7RmmdKwDwdKw9ZSEOgwJ4wBm7Umh+E9EtJacGute5dFj0IfLA9b/EzdH0rPeyoAy1bkAxFlVqIa9FGIFsOEIqAaNdQ2lb2UXRq2wjLWJQOWb253fE3eUoqKqhEsc+o1QXFiWKZCX7TvNRX4erg7pFsHy0rgnIpNsMxb/VBVbbo/C7so34K3E+ti3X5/Ngn8qQsiy9ymhTW30RDj+wVPF/qc91TGeO2MLFufNqyjltLjZ3CwDDDmpujYOor3hOTaXg6WLeCgkWUPy65ieQa/2jbeKWSKfC4sU5vEhJMSLGu7T23d5p0a1kfekx6EeJzHLeMVxtTouIkImxesrZhMFywPGmW0D24U4pnTrgnDQ+S51A6YNyVTuzVu7ZFDA7wFy60RN/N7B8ulsTTZTwVnT2082nUuEFmuzcnzwfLMNj3r4S0JUL7ZybDM+kyzh06AZZn7C9/BnxsvAZ2jrx8jyyx7VMedI7I8F5btntBtZ07D5vlk+tulaSPe43Rqy3acGq4tWEY2Fz9PVutHC3zGNcs9sFxKaXd6GM/kZVNJj1MDPQ6wTORLeyyv/j/23vxLtiUrD4vMrKp775v6ddPQNDNIQtANkn+xJZnBgyQz2H+hl3+xLTCWhSUBUpvJ3YCbcYFQY0BaoCUtIUtGyxI9vffurcrBaw9fxBf7RJw4JzPrvvuavr1eV1XmGWLYsff+9rjb6U+Jj9b6MNLbOG3S7Xaj3mR4lgUsy2U3jwSWUdhrBJYFFPS8ugyqezqUAT9vjTqIPFoKlhmwz+3/nF5UQQI6n/L50vtGLL7Sc8mg25JVef18LGK4EMywOU7B8pP7h/ThtWB5jgGIcixAS6phP9/epOfblP77H/9U+t0//rfp6Ue/WT3LR+lp9vSJAmWxzjBDhSfMJjwfhg2w3ATN2ua4tI5qAeZKOQ0FPVT/R69UmnBkFkw0DJjVM6s9ZgXEmrdXCcJiz/U/mbm20HErMq4xsN0Gy1r52j3LgkckDHsvTejhdXawvD9JvrIAYynyddKWUQKW7+X3GIbtITtiiUTok1geW4KuxSxNrpJ3F+AVFeYgswGEsqW0LGy2oeOludtUCemtALFf1wTTxBx0T0IhrBzaRBWjJznLG+lJ3Rb1s8qnnXrba7La6roxSPYCZADQXODLrjulkzbj8+ehF6I+uBT/UOAKLy5sGzQv2xqbRx73ipxlXt9WOLaeKwhlALygTGEtKuVfgD31+QMlVOcJylgnHHkR6FvqmAkeNt/AWb48C5ZVYTxlwYwH8flpgeXWnHDdovnSiGFsmuPXrWdjjOqFIIMofl82jmzVqXPeo3eB9rimDxi5zlP2mzQ3krLx+875PysHFTmTmffRvDrKzFqw3FM41vCrzCfIWDOhEQL5/M5KgSL+vHbZX9b183SMooDn0V8rZznyC/beT+Z8YRi2Z4xmUo1z1Sgrz3uckv3MnF3OV7I4hGEPwXLvXIWBQBepzhvJwTwnN0hDxrKsQxhq07McaBx5yOW51qEi0z/xQs5ZzryGZA30jjlaXsZHp2lQqlf4gydAmerHiD6nuo7WpLFIOq1LI/qlFvsqedm641QbxRn/RH6xnK709kmUiZtpKAyb98fka2b+rhGzsLboTs77zdGeMlQBwRgz5iGf+Z5KGPZpZ11ikhTpEl1Dmx9bZxGrQC2gWMDyJt3dWJ/lrXp0pYDXjXqWb+SneI/xn47pqDnLqHi922zVQ2xTtRBp5CyXbiASVm1VrmVOcr95j0txL+QXG4Cz65i/Rn0B7wK9Q27rlAV7uB7IfKels/TAModhj4AstwXtyaEen2m//zIpEME8nhbngbOE64EVtof7dHt8Nz09vqs5yz/yA38lPX3Yp7ef3KzzLPemIS9Ea5jn+0O6396k97Yp/Q8/8fPpd/7o36RnH/1mLfCV7m7T7ZO7dDodDBSAKNQSYm2YTEnPEKr5SgYBE8ajjhfLYegppRHo1oq6gNmpXXY5WD56O6dD9tLqOPQgGIgW5jQCyxZyrazecJGDZfG6C/97kJxlL/KF7/baY9nyxgUs3++lsraDZSnwdSw5y7laogPmnVeGXguWoZhroa1rg+WOgEYYdQSDxmxI0Zd9pHYKi8DyTIGvNcpnDrN2hp49yg2wjNAuBsvwLKuXmU5BZowApm4UMF5eF3Y6FyxXAtk4so0A+4GzBbBcJGldcZv2gg8yn8s5xWEpqORn57VaCpZ9fypG3wF2PcY7EQb+bh7/OWAZY4r8aiTARsqYntnO3ug7Z3XmEYggsLxA7rGgNxr7ygPL1TIwYHgVwXLgNVDI8vmn89KiT+VBbCxdQAMv+5LR+TjbqesTcbE9qT2Q2SSFuk/mfgWwrPoYG1bJYMNnf8K3BkbimLJzlmd5DjA73eToBOLDphIW2a5jr+NVqyrmS8By5qMLCnxh3d5PsAxQpfTr4BdF1uQz6GIworfAsn7mZxidQ6xaFVXCVvoxLyzLPHl+bA3GOletInjvdtBhpQD4H/58GGft0+VgGYYQbbWJSFcHy0ov2wKWFRM4oJV1FLC826TlYFkhhYNlzTmW+22NGCxvdx5KjUJcmpghQNrmJsXCRIHHuoFOwUuXgGW5VsLFwZt7YBnP5D2stqEThv2VCJZba2F2Cei2nr4GsHwwsPyjP2hh2G8/vUk78fqbpSZJXrs+s1fgqyfUarB8TC82u/TeJqX/8X//TPrNP/yX6Y2PfVt67SNfl3bPnqWbu9t0Ou0dLJcnKiRogOWeUjcBAlkS6RScH9Q/wVBAZM2f6vmdMuao7FY5sSQANCRa2jiJF1cAr1ewY88ywLKY0OR7eJbltXYf8pNLDhQqXmsYtraCOpYiX+7FFrAsnmWAZfEsAyxLNWwJw4ZzEWBZN1/aQcmB9ue09jkaC/JyI2T6imA5F/IYgGXsX7YOtfoQu1BRQe9efg5dYs8yFif2WZ7QYEvgRw+lW6b1bEHQy/jYMup/w5g63xhkAAAgAElEQVSiayrpENuN9lnWzwNYznvTAMuwajPY5XPCIMiMUsV7X1nk/CWVUok5s3ea1xSMh79nZYfWrAf2eB+ZwfP6jxTdVWC5F6a0EixH+qjab7iiCmMiK6tr5lWdt5nxjdaHBSzzvwq0hj3k/WIe2pYH6FvYtlZEZZ3fa2OHa3IEynvSiKIv+pfMfzM434seG7ywek987jlgOT6nR8McUTLwlM8ZTqq5tuYUF2MBWJ4DbIvW9sKLZs/I4OwveTWcAGcV6pMqqzqGvrVv1sCoTgfLqeR/S/a499zMl0N9i1mwvCRCIdKTF7BqecaaedBhjuAY2Vy3IAxb+Y8DOlkvhBA/pmeZ+e4sPbHMDDVJGCxDb7kaWDY48EqCZdWfyHCCui7gKZsOWNbgZMkT9lzh25utguXbnRX42mkPZPH8Ss7yxj3Lcv1GMHdu+aTVsD1TQh1M9F/0LJu+ZY5E1GlisMweZVUTB55lXCM/58Ay1+RhPSrSWnRG2PdyyK3AV8tYEnkK5r+Gp/f0PNZxeK7x87k5VXrsDC+XcZt332eNKE2phn16Lz11sPwjP/C96fbFvYLlG013lCUqkc+Xg+W0S++mlP7OT/1y+rX/+1+ktz7+HenurY+kJ2++mTY7ITCxHhmQhLJknjELERFACO9wb6GY4VSLn9FJ2daWUhrBdv57BVhuAUgNjyawrKEfEg7iYdjsWUZ+UvEiWy9kzWP2fOeqwBeqYZ82CpQNVFtRMQHZ9w8PGkIMsCyFviQE2/7zMGyjQhWoOfTd85Zl7Y9S9GvmH1pHVZd4rvi1PMtzYBmFyFqAkK2cup8EtjnMHwAZYBHAEWBSwHJUHCowUYjSfuNDWSS1MRv0LqTQbFhyNdrAeylDOKvlVri45kahYUFjQwJYNj5Xql626LvyGAbw2wTG/NpggdNpc5h7tNAFRtVSxHoKXGTSa0DlIrAcAEYLvM81X4rX13+b9Z35kwpoTc2wVAqm0zn+1jqGPaG0BCTzu+LaZ/qm6AEIrDheTTUJuUa1saVRIZDAW08Il2dMaybMMqVrf9nw/q56Re/+DzpYdh4zG47uYLm3XkuVmVXrvfLiOV6Uz8iayJT4fgKKK4dmLUmuAJZbyu6I10SZUfEIeDL9IVnMkU1L5ahXo8nzjgZs0FA8IxzOS5EvlQgKi6n6Y6uKM8Y4A5YrnhY8y3hunn8jDDt7NUNvYuXPC+18Q559RbCM0OzsLXF9xNTl4FkWMObRmVhyyIeX7VlG9ICSn+eLZ7DsoFl0axiod7e7dJBOO8GzzGBZQpUBliUUW/OXdQksDFv27+ZGqmEDLFvkqyyT9Fm2Al0CtuQeC8tGOLKFX/vfKsbsdxQ0vhQsQ+6WMO/aOCxzA1hu6TWsx/bAMmJr4/ctnbily4x43hpgPXpWU3fr8A9+lo5bg1Ock7njR1tHBbB88/yFguXbXBvIwLKS36We5eenbXrntEl/91OfTZ/9p3+U3vyG70i7199Or739tnrOAJZz1yj0Bc1hpG3LatysJrNZCJahzE5AhZC3M1lcwxsCZRc/5X5+hniAHzx/WK6R/Ey1AmUBaJZMVTi9mAfnLKPAVwbQknjuYdjmdTbPcu6z7JhQgPLD/kE9zgKW5acU+DocS87yw36vXnNlLg2wLPMVsDynJwzBchCmsIBm8KqLWsg27zSZhXtgGQTOYditA4x9WwKWI4jWNWiA5dGhLcpBltQeeu/hTS6QIJiUprzatYLmnDcUcpYbKQH6hhmwzB4spk8IcWVWGHBsB4ZntybMQIq80tlIQnvboqGhchDeeQ6oXAqWI2CrlIJSG6677b37tW2ZwGUYa/y8QbhdEyyvXc/2loaQbN5XhMl5YZRMMojQiMqrK3e699G93gDLEbDbfMZAuSUgeSh5Xc4FLUs8qHMMYQ5sN76L8xmOf8EzMg+cO8/BaHQNekIYdm95XiWw3KOjhgqxmP2vuZAV13zfNcDy4VDl3MqzwX+ivsJrwN/xPFhuyOeZt4ej2gPLeo/3DtbnRv7hRmXw+3PosJqHD1DfiXeTQGKgq+N5FcByL/oD6oSvddY1oSs7v8bn5nTyqvaI9tPcZZf5iBqaAcuybtGzDH7yMsFynZ5mC5GBsdIMcq8LWN7e7tJxAJbFe4ww7AyWtXWUFfjSgreSxyxgeWd5ywUsW86xvF7zn90Di58Mms0pQ2CZcpZ1jZtGewPlODP8k3WUJWC5x4siCK75oFXDRs54fH+mMxr7SB6v4Ymja1vvH93T+17WHy1OJZpFI3KOD5az7J7lH/6+7013Lwws38heGsR2qHwFsPwi7dKXjyn9b//HrzpY/gtp9/qH0usf/rDlFmz9yHkcf1beF4LlWWbaAcsRFLMywd9pgQ4Cy3Gh14Blndd2q2DZlHiHhp6zDLCMXsxyhbWAKtWw5eRksOwFvvaSi3wwj7I8U7zJDwKWHwwsC0h+kHzmE7zKpcCXFq8SQnfgoy2kDhaGLaM77Pe5ml6LyD7oYFl3wa3kuj/xd85ZPkdpRogQLOVwsgEcIwzb/1amh+9kr6nAF1u2dS9Y+XchCeGYv6e85UjznHPG3vTqPA2EdtWqIsf0T3tov+pgmQVP9fuKnMEoJPTvzSlJiTwRqLk9l3uWmed0AdIM5z9HiVwjSPT5XhAmG1yCIstziM+uQJ5/2QIEPYv10vmNhPNkHDPhWM31Cec+AorZNe14j/M9C4Bub/yZHzDYCAoXj621H5Oxtzx/a4imfqH91QPhM2sTDSfnDuGVv494+GOAZc35V8/KNIyypfOcC5Zb3lONTPP2m9U+8PkjIyLTitV0ucSdX+YLFj4Hlo1M/Z1/TsAyIs+w7r2cZc2x7ezH4RQK8/YKfHkYdy6exgRB0XfycStnWWoamTz1mi24x3sqszdZez75v6VgGZ5lKRemnmXJYZZq2KKvayEw67MMsCznSv6+u73Rbj4Wzl1Cp0FLCoL1GV43icCyzEQ9y44GzgXLMlWEYYOOYejqFfji5edezbi/fF+D5daZVL2Z9p1/XyrDz+HT8dlRj1j6TDxH1ko98V7bKIPl/TtVga87D8OWnGVJVd1sJF/c234t9Swzs8fvLw6n9CJt05cOBpZ/9XN/nN74uHiWGSx7ca8JWPZKfQCVYfYtwDtZIC/wNbdp8Tl8rVXD9kPaAA7IVQbBREst5yzLd+JZBtMGWFbvkyqllkfBnuUeWOZq2A97VMyWns5W/EvylcVzrLnMJ89pls+PmySR1fd76b28z5Wes4VG5iveZJmzWFfEKp3tJqVFGAQt5l2tO4dh+xdsfc6FtbCeV/Is85gwnkrp8nEpfqUwspcGlpFv7FZQZfAQzO5J1vB8z2+WsQtY1rYHEBZgrRySBSt9tBYzgCZPXqbvQTXsSU5li/tgHV+CZ7lSaHwsI2a8yLNciCXPMAuFhWC5y6gdLHP4BAQoK6sspEZzwiCXXrdUaFT6i9Ce8CT9L8QREmAePVvHOPKSdMDUkvktUaivCZZ7ykJzHVrz7oWhGgHoY7qGkw5oFx5N7ofmMypam9uPibK7MIa0yRv83sa8mnQxmv+I2D5o3zf2s6JVNWKXMOwl5yHKYcs5tAJE8XwzTfCzWWa23tnyLEewDOMrqKcRWGLD6URdVAr3BfuqutbIs+wGC7yTr+/lLOch+bpeIww778fIQO36C9ZY70OOpfzB0WHoAgI+Ls8Wz7IX9sr7NuNZFvCaQUTYixZYNstM2F6n49VgeeOVrAdgOQNkdfQtBMsOZKXSdQTLCpS1QjbAMnuWdcEzWDavq4XwFs8y5S+LCucFuNizrGHbSj92SnIIMBtu/NlRLkQZEXOWQUscht07Rq8yWG7iC5/IY4Fl1buls5B7lnf3X0rPTu+l7/6mr819lrXA1/GgOELB8toCX0vA8q/93r9Ir3/9t6ebN95Or33o7SSHTTs7qVwwotEF0gJfVlLdeIdX0yNGgsUCYG0qTheCZdhVoIxkUOkAhcEyiJHBt4ZHe26izsu9SgaILRdbbHPqobWY9CZYFnOCFQiz9QBYlmrY8CqjdZSC5cNBAbNcp/2VybNcgWXv65yJkgCygloNw65bFERhOln3DwhYzsKGq0Zzr2AHCdo8q+MFqcB4ixuRZ5nDiCx6w2N9jFNamLbnLMOyrmdiAViGgFzjWWYQ1PQsLxDarcIiOQxb73cA0Fib1cpfJUQgjOeV+aWqPtNwTc+5+cpQZWsCZgHL4t2harRsde4pqcOXccGmJRcProm8W3UugGUyLOljHCzjkXOAVecH7zSNobVW8SxlPjrjYFoMljtK+aKlI1BzTbA8UY5HYPEVBMtMN5O1HHnkBzw1ytNFe/VBumgElk2F9hmd4WXV50MRrxcG+9YEwxQifQ5Yxkjz+e3syRJltyretGBvo3K9GCw7X9PzHathC8vTQk42s0qmiAG8A7azLrtUCIGnz8hd7BvXWTHDkxseuEWmDcBqibTAsurZ2ZKQa6LEnGVtiURefp5OEyzz+pG1BHuhP3kv5zzLApb1+3nP8qVgWVpGSY6yeJYlX1mBcgbLBnatbZSAZgPLsiRP7m6zONxR6zKW8aJnSTi3ayw5Z3kElqOo7esoJa3C7nE6PZ3UyKGVzBecnab+ooijhGH35B/mi/cP9eIF42Gs1bp8Cf9Y8JqcNitrhX2agOXjuwaWf/CvpicP+/Thpzdpezyo0WmzuSl67hLPMjNfLJwoW/fHlCxnOaW/97O/rmHYb33jX0ybZ2+lp2++5XmagmilyFcAy14RWza7xT8YlHYXpRGGjQ2V++OCx2fCs5xL0bvHBXOUvOEIHsGw5acW2wpgWa6X5yFsOhcAshZ4mZHI+gmoVhAsYFnHW9JT7XsrgCYFvgQYy/cKjD1PWltKebupvYZjy/fmWX44mOdZn4u3htZKctD1qDU2oCVIjXE785aF9rYY1/AsK6BjMAtrXMzf6Qib6v7QWxne7tkw7AaRzSqLqut4qURipFzkKwvmAJYVZmoO80a9zxPPsgvCzBzdmgywbAYnszJbGJ7tgEUwWOh9LwwbQn7kEcyaAxOlsw0VzgOwjOVcAprnBMXo/hW6SiP0DwpSX9zMjU35GlmPl4C7JQw+79HSixdeF+nZwG57BRfNBWB5JkcZQ+Pn1byZ2pjQPObeDx6svBZhyucC5gBqFi5l8zLIjUrOzIDKap9742iAzllQ31PGe2B9rrXRisWYKFAdsLzika5/eirR6hvX35DPBwEk9EmO9Mt6xpI3NddnSWTLTLhyMfW1z3BLB6rG6vPkz9iLDDnDn7HHU+mXbq54dTBCxfXTv3vdH5YsqF+jFZPDu7CsuSMGRctwNWxTH00O5/3h+YRWSBgzy7azC3zNgGboZLlWTvAsswxXOa81cRxQiwIInUmVfTfUc+QbtY7SzigcEUO8vJWzXBkbloJlouEK2gWwjP0oHUXceAs9C04Ip1sNw5YGquqEEOeE9D4275zMW8KrBSDd3UrE58kqYlMYtoRgC4CWcGn0WtahumcZ1bDlewHL8kzkKWde0QHLMQzbhl684k56Vc4y84gWQI3yG/2b2djROzp4di07ClgGP2vd3/NOj3SzFce4eymD6kU6SeNJ8gyEYavOQJ7lm4cvp7uHL6VPfsvH0n/7X/zV9OxwSh+63aTjw3260fB69/YKVS0ByxVz8IMVwfJP/uxvpM9+Tgp8/YUJWNZgC6cTze9TcjZF7VUHyzx33jgTRFLgx0CKChYvjgOwbN8baNf0ogZYVhCc0D7KVgae5SVg2Qp7SQh2ActWEds8z/ZO52oUygtr5FfBch9uLQLLsLTmvOVQ5Eu2tAGWreAXKlNS4SU+7ADCHbAsglILy7m3oGIs/p0yGPRl9Klmo8eIm5FFG6DKZMnLAcvXYMYAVi1hgNJnc9Ww+b4Js/6AgeWatApPiGSwWCg5WO5ZgeOa83kq97TB8pzwngXLa3MhA2BogaLRMcH3zXu/CparDgKr17cB6Jbux9rr5sDy2mf1zlSmezVCZrdb//GPCZbjW0MRrxZYjkZWExFBhgbDFSv+AHq61m40XmPwnCxU6L+sz0XRTqYdl89f8WCZCnxJfZolYNkC5Dy68ysQLGsYtgf6CViW35GzzGAZQVUWTm0VsK3atXiiLVRbQXj2JFsONsLYURlbPeUhZzmCZQQlFuc/GWxm8oT5/ChIPtUh3j2+MwLL7e/tbMcCYwzqL+WLo/vn9LfRvfy9rJUVaZuGYT/Zfzl94pu/Lv13/+V/kl47pvTWTTKwLIaXc1tHRSXl4bRJ7+5Ter7dpJ/8ud9Kv/K7/1zB8va1D6W719+w8Jat+k3dewbG6qHYGkZS+lhNeHfDO1xdc2XPMhOi/M5tU1ggQKiavCveDWX+HmoNh5yGaQqgPgC42gzgWQZYlueXgoYWli1h2NpnmTzLmidNnuV78TQ3wPL+6N7oAVhGyE+L8GCZrg7HV5BnWffKjRmt+Z8DlpUkg8d5DiyrvqQR+iVkCkpKHhMX16KcJXiXo7XfCIwiK6C8UKuXDKxp4lOlp4R/TcCyyRH9NxcGtATwzoEzNgDwHi15Ll/fEgaW9iAaYm3xHQmc/L1bxlmfXQw0F3L60TxH69MbT35u8CzHdeq9v1L6O/22lTY6yj7u7+Y7+vrwGWQ+lJU7lhEXAKvROJds1wQINrzd8T3VOrbWaq1n2YTYdLid3PEl8zrrmoGRAM8c0fdZ7z7zpiZYnvEAVkUY175zCVgeGH5GnmUjhWmEXVPWEclUug5qgJQNq27na3t7ibM6kacAtjN8Yrisc2C5FgBWT4aKoV3iWc58dyHSnzUohEmyZ1m/IqN1lVOOMGz2LAtAJs+yCWiPYvPf1aNvSoOGasOzDN6EDiXRs4xUswkpjHKWV3qWSzGyyz3LuXWUgOUkvZZrsCwVsgX8WjEu695jXmTzMEewrAW9vDaR0rVm0kF/KNWwWwW+smw137eFn1v3p6qIFuMsyNCWfAJYLpHuU00syvP6OdZvGopc6x1zY1nCuxnsDs9y44JrgWVZGYBlrobd8yyf9g9WuK0FliMYbE2MF05+fzgmBcvvbTbpH/zib6df+p0/1AJf29ffboLl4lt1X84KsDxRRMBEZlT1WM05K2guAFXH226tOb3/481BGHYBx3ZdBMsQSHhK9CzLPQDLeJfco62jvH+t5SxbVKQV8pLCXlarIYJlGZcAZgnDhmdZKmIjDFt+CkhXDzXCsF2hzcWvvDL22WAZ1gBq9g2mruuMNSVhota0vG/2B9bj/QjDBliGUrH6MHN4EFlml4BlhGFrzk4AyxPwG8AyEaseaPH0Mm3r7xzSTnsBxSXTe2jtUTHAIKT1bHDu1ZXAMs5Uj+fM7sucMosbOyGoHt9ihDhSTFvPiDlXQem7VFAsocuRwBqCwEav3MhrGZBPeGHwLC01FozGXbbODRrEd1mBiDy9dd8c/cTxRoV+zTj5PRUPhJLaoI8hz1kDuNsHaEjbwzGce4FHW/Ht567vuUNYc18LLMczyAabNc9uXpvb1gUld2F0xFKwzLpNb8wx/FpJ1i9mgIbPWudiBJbju2FYhoqwlHdUz1kClpl3x5zlhWHYed+pPoWu0QKw3OUhHdk1Asv5eZ2c5UvBsuqz3kM7T89dobVs8J0YgWXifxyGLVhE0hizrTpGG8D9ekEYtuWqSjEv6SctwNjB8uakBb5utbWUFeaVzRSwjPDr0/HgucziWea85uJlFj2rBZY5Z5k997IUGeTqF7bWUS/T6xyER8CbZZyDbuYevTPUfkYBy713tNpfRh441DEuMYbRYW+NcbF89nXXZ3iev7SOenJ8L90+fCkX+Hp2OKa37rYpPdyrbl0V+DpIBanGvznGBaEilZi/fH9Mz7e79FOf/ifpM7/9B+n1j317unnzw+n2tdfT5kZ6DmuJK89Zttxl7WPmivjIs9xj7qaMMEufXnkJWFYwKxY72mhWfg0gezVtfzXaQjFYViueeI3dsxzBsmYNONjR+xxnWu9lK/Clucmes6xFxbzA173nLD8cj0mqZku6iv53lBZTBsQFVLPi9lWwbJZ2q3QnFalLGNnSg5cpjUKwqwJfAUS3PMvKHHf2/gyW2fDAIITAcsxFFuHDYFnGZsWbSmh3DMOuznbwPLTAMjzYFVjWF7nxaEZrXLqmLX4zvJejHAaaa5PR5mIk1wPLaxXoOT47nH8rBJIH4J7W+A5WtjS/jZTz1rW4vtW/dS6qgIHGNUBGBFoynh5YXroPjwGWq/XNmo2t1Op1aIS04pFL6GPNOlzzeWXaNYWcC5bjfUvntfS6al/83CDsEvKZ949pe+k7JtdZvPAiY11TR/PQnlBSqbqU93Rufyuw7AZUKJYwkM4B5ZrtTFXKFhhQFRCAyB8wxw9bawBPsdKHXzCJVjkDLOtaYWyc0xvtGgOwPDxTDcA8Acsd+T8p8OVyH61Bj6IMGtG2C3y5/GTPMs7ZSwHLVhA+1zNC66iJZ9nz23Uu4gHG+dQ+y56zLEpUI2dZ5mbVsA0cAyyLR1VA8e12l253N9ZhNVlhr9sby3FG7rLwgRKGbSAW/0moOxf4MvoVEGrVsK1nc+H9eg7IswywLFNrhTtH2Rx1Ny7QO8JskX/ZOM2z3NKPVMWT4sShi0KUYfHelkxee67jWe+Nbwnvhd6ac7uBPQ/36bXNvYLl7/rGj6Yf+r7vTc/2e+2zfPKc5ap11DlgGQOU4lJfenFIz3e79DOf+d306d/6fQfLH0k3r73WBcu6SX5QXyZYhoDLmylkS+2cogCUitORWEA4DJbBYBgsq3NPmNyZYBlh2ADL8ix5nIZhSyXswyFFsPywF2/1Rj3MAMsGur0QlE6whNZqTkvIU4pCLxoIcoGvV8SznA8hV+leWOBL7rVqjGcC5iuAZRT4QoVslsWgUwBkgFaM1w2TlkNMnjfNY5ZcGs+tke8BoKPwjgpQ9T2DYc6bxno9IlherGQssOyzkKiZNva/BsstQNNk1uRZngqiJWwcukytgY3mPvreCbooSsFTxcazHErf8b4bn7NFngPLzCcw80XjXL5MkysfAyxH/jc7PFfaeO+bQNkuyGc0ypnuOwYh2Bevbxj/xc9rTGROSRq+77HHRxWD+cyDlgGWcQZ4vLi+7kS7kpiX5CzPPPIizzJoC3QJ4zGq5KsnhtJT/PoIvnv7O5EzDf6SwXLjfCxdySFYju9d4FnOY78QLA/p2xjBlK9FAzhFiWVjOe7joq0vESzrqMk6oTpwKIhmDM+n5/sAzzJApR0B15NBB+b8K5XLCSxrS06z8Cbrs0wFvsQTGAp8CUCCZ1nA8s2NVJA2kKjFv3Y3CqJ1eOpZlmrZAoYFhkoLKfvOQnhLr+Ucjh3CsHtgGecERblsVbz4cV6ikrcMnNEDywCAKOY2ApPt79eHYUPWRV4Y+QDrDSwfm7JywWEfzW/4CI+K1OcwWN49pJsXX1Sw/MMElhPCsFWT9j7LPbAcJ9gazHGzSV98bmD5H//y59Iv/sbnFCzfvvU1affsGYFl8Shb/D8Oh4Fl5Cy3cwZHzEarJ1MYdgR2PQVuCViWawSQ9sCyrIcAWMlZxkYCmHJlaxSbkPQH8xwbh9Hne7soC7kWUFtXw5aGUwqWH2Qc5sl+8HzlCJbv9+JdllznMVhW25e876tg2apR056MaK46BwEsuzZccpZDGBFaR+Wwm51Xw6Yw7Jb1vgWWsxwSuiCwrHR0PGolyNvbW6M1py+xNDMTk9+rthExv43AMIqJVWAe/RxnONXS9WRmu+geGNuGXNIuaDFbjerQCRWw3GL6vftFuKqy7ItyqfV0yVQWrY0xGEy8mv8EzOXLajDHY0HFaYBl/G2Cp2+tWDzWJRNvXAOwPJnTwjDW+MiWkaQ7tLn1ba3JwjHB8OpCon79yj7J1bPiRBrjr9Zx4XjXbN2l63vV8Tn/gFelB5YnsoHWze7pF6gbrs1LBMvVWWT69DOsHiruv05gOSvm5xqVu/yXapwZk6141XD93DMNYJGxm4OpLI85DPQlgeXFvI/3wo1DuWtHrvRP/JxTsmSCDbCs4aNSc+dhn2VA8daiqKjnLBteq9pnqfiYCcPOHP8DCJZvb72NlINl8SxrVWwtuGokKDnLKOoF/mC1WOUCGI7NGdEq8GVGLCsMBs+y0ijCpv13A/25/G7lwZXr2VgHHaTSMUgHiqC6J9tqHaVuHcV6Du4HhoIsiXoag/rIQ1vGxZ5+NTrreM/oujl5ne023gFoc7hPz7b36fbePMsCll87HNLbT3Yp5ywDLMveXQqWv/D8Ib3Y3aZP/crn0i/8xu+l1z72belOwPJTBsschu3RLVoeWsByKc2NzWIBNbc41wHLVn2aicN0zZN6cKOFhzdbW0eJF889eADLci94GINlA8f2j8GyVsOWcGkvMpxzlltgWUOyD5VneS/54/ujtoySyHGEYcu8Wp5lIRpVeAUsh7wbVrAArPKc4b21CZQ2ReCu/rnuH4QA6dLGLMgiuTJnuSWAJmNTl36pb5wFj4dec0iyzvWxwLLMkwt9UZ/lCixTn+XKv5iVuUww9gsXU/K/J2D5cEi73U26u7szWpM2ZEJf0kqM8ptB803vMt6Pyoyors0HkvOiOwd1qDQEsFZEx4AtsqBY4F1ugWUx9r3KYDka+4ZryUv2ksBy7RMvA1jKwxcJP/Iw8vVdsMwXzYG+QVQN5FFrjHkv1N0QwqtfAlge0cIQmI7Ask1+fntm1g9r1xsnPu8ZmOL3US7l5+svi6iovmghWIZhKMs0Xjc1XmxLUeuVw5DGNdyCb+Xt7Nqb3NqNGIq0KXvsKTtXB8ss+1ueZXXYUGuwa4FlgE5qTZXp7BpgmQ0mHdkzOp95w95nsGy60iZtG72mqwJfbvjXc4jBXwqWARTRKQc6Eyi74Yxgz/LudigaJOMAACAASURBVJcO4oSTnlAKZM2zLMMSYGtg1sCvVMGW8GoJyZYQa3m0/H0jeczSa1oA8s4Ke8lUb/TaXZLuPXBsK9y9CCzbWmfjjtLpGCyrDud6GEd3IcrTtmbe0NT+flnrKB7v+wGWR3NbxDfREUbbhZmRfytgeXOf7vZf9jDs70nP9gaWpRo2cpZt3wdgeU5ZkO8kDPsLz+/T8eld+qlP/9P06d/6g/TGx789pWdvpSevv2k9SDdab7jkJfjMSt7yvLSbZTp6WItnsNYV21yMlTgNXvXwERCk/iSPdXz/9G8jZNTqQCi2YzYFTADC8i4Br3iXAlmRVer581ZU8C5TNez7h32SHtmagyxgWXKWj1Lk65gEKAsolqrY4lnmnOUeWAZgtN5XjcY5pASxNd/WZRo6hHwn9VjH6rQzYJk6QFvhqAC+csgKPTOu/xxYlmtxMJTZePgFflflgBStloLPSlol4Cg0KHNTKJixGra8Q8J4tB9gaZkhAkrPSBXtVnpZZyaBM+PF4LIRww0dMWcZ886WSQBkqpA9OVcutLOS6u/Kp9PvhSdax9Awtiw5gxVzC8pbPLUcaqv3uQDVcTrtzhVZicp4xewlBcPKa1heVwMcsNIeBYX1j58q6z0AEJl6bw+q6+C9bQHGDpjJNNsosFS9MxhkWkJJ9xn91P19GTiEHPuW0FqsNC6SeOWiCgy2wCku7QG+aIzqvH/JXlYVdrORMFAyjWNCR3Nz7xg9cMs568v00Q0P5zXt0ZnziLhGExobgO65+yNNtuY7qqgeoyyyDFMFdL4Sfu7V29ojlgEr6Vf56oWeZYWaOoeSRlSdC+6hTUZWHuqEv0LWUkuaVrST8F4zJLT1rLiuULgr+SC6T3b3rPMqZzrw/rd53tXkXNaGs5f7MMseSBEligxiZ8b7lbPMegpkHMu7rKuq+9c1T/OwWDtWBwPoiKFrAxTIDgKSD9gf8AZ18lAkAeRuvc4eWdQq8BUNWAHM2XNKpCnrUDpXPlu5Bow/VD2/pjudthbCncRhpb2Wba7oHy0/LTd5k+4EHHsbKfUea3VsyUe2Al/Wqtk8wPKTwTIqZCMsGyR1s71xMrH52DoWP4mpLF5dW3OE8bur0tDtaH2YH/K+mHrpLb7gkMqp9dcBy3HbVJek/tBw9IAG+VxXvIdpJxT4WiX/GuvDRxz0GsedI3gdX8l1OBdyvmQftvv79Jp7lr/zGz6SfvQH/2p68rBPH3qyS9vjwesaoW/3FcDyF1/cp/3dXfqZX/699Au/8bn05setddSNFPhSRgSwXLFJKvKV1fGmuHlcsGyHMjPPDBggA+reZwApDAhts7yqs/e7RRi2/BShIcAWuoeBZQP4S8AywrDlJ3KWNW9ZwfIhg2Wphi2e5XPAclx49jZfGyzzbus64jB8pYJlElIVWNa2ao0+y6hwyTkWAMUB0KLARzZ+kLGiApChz3KXWZFRYlIBdSVYXqzEw4jhIXWZHkh4VM9aCZYLZirsNDN1GEtcYW4BIwbLEFbZqAJhn61F03fM46CuW2KZ6g0gHcBICwxNHphB3RSARvqIBoOK/w1GupgOls24uirP0yR3+wkLwPKcY3IOLJNjZVq4q+XBoxFGxaI7/UvBcsPIcg5Ybo2XjaS98ccimxNZM/JehzVjejL5emYYdFjXM8jv4lts/Uw5P+ef0R8Ah58BVwoVyDINLgDLMHbnwo2x4CSl5cg+FLAczx70pik/rHiLYD0YG1d6lXtg2VbE/7lnOYIPvQZ5sV78KvN2v9UAm0dXPHaBL/Bx6EIw6rvzQFexVzMERj/s9wKwrHV0POJMdXQCYbJW8Ci35G7ND91RdSFYRnSB6kMAWS2wTJ5mHbeCZTeg698FLAMcSYj1rVS9dvArraIkhxl9lBUsS0Ev+V8DLBsANvCrQBp2B6cJzWjVqskIuaa8ZjLCoGczwHSPDzL4lGvg8MD11fmR4lvOP/B5T161v596lpkXgR9k3l8GkfeJx7cULIPe8l4vYH69+TFYzkY9PS7OHQks69qKg0XAsqytgGX3LH/nN35N+pEf+Cvng+U5RUHmJ57lLz/s03ubm/Tzv/GH6VP/12+nN77+O9Ltmx9J26fPLDz5kcHynFOhaYUmwGH5htTEPm8amIB8bcwkAmVWIO07u1ltrZ6brJ+JN/lgHmQF1Z6nLNcK2FXGpIJnxrN8L4XG7H6pjK3h39I66rBXsCxAeS/eZQLLAqYVXHcKfOn43Ts3ObgUms1gWUuuNzwnSqTZ6Vx7n2P1ZibuJWAZKaEZoIQNr55H+Ts46Es9y5FWFin5vZxl8iS7PuSVGjOnVe6reUR6re1APm/wALsyaIQ1BQMQoqwUZSWGowAIGEVmzAxL7s0KEwH0/B4iFF0fJUroFHWEh9HXuAdzZZiBctJgnjo2EqD2fhvvkvYd1fri+dI2ThWntleZh9HihUfJm6D9802sRj8LtijEfU5wRMDOL8jrQh/iTLS+m7yHwFRLIPE5aAnDkaK/6BwtEJbDS9aCZTpTvTmM5B+D5cn4BmB5OB9cMADLc3TjgmsSTr0KLDfOBvZUK/GHugdxPC36mcibAJiX0swSsJzlQ+sdDUPCaGzx+6Vjbe03OjLMweW552dTM6USKX9HBBK3BeyAZZafundcTAp5lrJ2fj94SpYznp8ZeUPxLE89XnyutBsFgQqs00RB7xwYjuqY3HNlsCzPjwXdRrJnSB9Mg37WS84yosw8Ks6DmKCLItfPCjd7n1FEBHCUnhvsTRcplbHlnmuD5SwDI1Od8SxfBpbJjSuRe+qgg3d3o2HW8t/dzsKqBTRLRWwDy1Ihe5NubsQ7XHKW1evo4BpgGZ7lCJaFJiTkW9WAXADM21D5ftk1erooL7nW56Ls5b/j7xX/vrJnWUnEz9pELrLRyFM558Ayy4KRLB3Jwx5YzvyCxq2GIGA2j7rJ97sxSVTuzcOL9Cy9SE8O76S//E0fTT/8/d+b7u4f1LN8g45N4o8G7bZylpdOTMDyO/tDeue0S5/5nT9KP/XpX1ew/PTtr02n29t0c3ebTqfH9SyPwDLPhQGXMvsuWAYozObHSYsSZoKZeUnBIPeW6vPhWdYWVAaMDBSbmNMCYh7C3QLL2mv+tPE+y4ZtJQxbwq8FdAtY1rZR2mPZ+iyjGvbLAssTYQtLJxi/8Yi8firMY7g2hEAjDHsOLLOA1mcGsKwHH1baQRj2OWBZPMV6n3NKXQtwGA67dhAoYdfZNOnhQtJKjZUFnRNoJBf4QJu0wlLyOnoodARQlXKDnBfiz/W5sLvzGhC4Vu+172EE5ZIbMFH0yBiV1z9wwgz+6PM55agCixrGXkLVRbDFvWudeR5Cpax5PorpEVPYxJ/F5yppcTl5vn+BxwyK7RIFvMeTW547nMlFipppN5Mw9JEMsGdTbYKeMjvHoEcScu33rXfN7UOnmvto7hhWx5edRz1n5KieMWdxWACWq7M7JaaLwDIr0/E9SzzLS9ZgbpvnaBjeg7n96n2XdQHWDhsDGdFCrJuyhmRz8Z+Zm+bBsvEsjoyTv0V1h2c53w9a9/Mw4fUcvUQ0p2Gj0RDu8to8y9ZaZiJ/lJ8ixL18X10L8En3V9/DCDBzhpeAZebtWc64TFZ/hhu9dS1pIjmf2kEC1royAA2YwCIejPm5A8Oq70r6ywxYdkM16s6oziDg18FyldJG0W3cqkvycTU9jEBQlh0hjBZh3PVem+y1gOZYrM0XEnNrhhmb7hPBMtSNrF+ZW7eqrF08ywyWdxksyxJqXrJ4lTNYNg/zTqtd2/cCliW3GfnIApKl8nUEy+xZ5nBr0Lh9j7W0uauK51Xmi1+Fw7AL8WBd408Yp7BHaFllCy4tab3u0CAyIz7XRjgt8JXPSohsxOf6HIqgxXFhGmI5gfGv4Yuta9vjL1fqcfY/GSyjGxHGB8/yRub38CI9PT1PT4/vpu/65q9NP/R93zMBy9Y6yv7lAl8jodCagKjK7x6O6UuHbfrs7/3L9Pd/4bNaDfvZh78uHW9u0u72JtfUq/OKuNeyDqO7lrPMZqCrxY1qgWXLp25uj47LhE4Z42Q8HrpaqlyXHGZYvgXc+nJrSycQk+QUW4soAbnet9kcZp7HLL9v0oPkLFs6ioJlAdbilWbPsnmXNxqGrYW+vM/yo3mW84z82AWvJFUyK8Rm57PyXjJwauUsd68nAWoMez1YluFwznKLCuboT8OqLSPfLbZU7EUYrhSIgLfUc6uqhJYtwvfd4guhhXwweG91oEEqgzm28suDtzV7i8k7kJmin71i8KGQVlgtYdyg/HZdF82Jqz27+jmBlqhotY6aBWBMPRA4J6xwV0DwHG9i3GSVYstBMt9uO08FamxRC70PAPNIkc9MeuY5PbCsJMOepTjvvHbZrWMCIbxrbox27ua1xaGy2OX8F3zBdLEQLJ8j/5ydXTBQ553XBssDr3YGDJTTmj/LhjLb18cHy+fTj/IsP7stJTPSM3gH+Ao2bpjz3Nth0gvOIQKIhvnt768P+GYcPzz+XMsiekArPg0Dty1MVUnfwkxrg2Qxdlvxo5i3bGc+hGLTIPNZE7uwbpKtXvm88KTsPe+c42uAZbMV+jxpI/OzQxj2VcFyJVCoXgnrM27o1/VB+LvKX/tP0nb1LDhYnhi32ZuMUGfbxGy85/NT6QI+vrZ8Ls3LlAqYkPH7pWBZHpxzlot8BVhW4AYwLW2jPLVNvjewvFGwbGHYApat1zLCsM8By4YXdQErvQX5zFbXxfOTHSyX9SsdsZz7V7T/ssFy8i5FeG9u7UVe8YnBk/gBuFMPLJ/DF1v3XAKWmbdwGHa6f56eHN9Lz07vZbB8++Je+yyLZ9njBfJwNkdtBnzePwHL7x1P6Yv7Tfr1P/jX6Sd/7lcyWD7d3lhBI1co1QNjZOEWDRRcIm7ZGMY1wTKEJJiBhkBrNTpj7vU/+xuMHxZkBtx5Ng6Ys+vfc5gR9qIFvjIoEQFhayGfK2D2nsy2EwLQLZ9ZI2ukdZQW9apzlkURvj/sk/ispd+yhGEzWNY8aamm/Vhh2LRYGYzZgpVv8OsMeML1Fdj1JyjT6YHrVwIsO42IyFeBNAXLyA8Cw1em4h7mXG2SLNtKAfDEo7gSBGPwMqGQRVFeUPCleAOciG1FqcCXMR/q1BmUZK60mM9ByFnTqnMuGOK483vZmw0OAE8FAjdGYBmtsdxyW+XjjTyXVJyiyeVgdWd67ihmUWmsdOWgFOh6BBqNn0WAFnldNBLE8YOP9QDuGCxnjSaD/BZoZCDFv2ulUNvo5tIW/tn9+vG+6HhkW4ruHFh5vAGWVZsFa+d4lh8JLEfZx4pVizZbazelL/gB6qtHRhbIZcjtHliOZ45pMouncwngwgJd5lkep6r0aDCCZTgHWmHYc2AZ1wOMYe2xv6aVlIq8uobq9ZQwXtu/LE9yZJGNOn+usiOku1C1ala6c66wTxyglY2qWBPoUqysZ27UqIad6Q95uz65DwpYln0QvREpUBksa8tIT0tiHcI2wVK+ZKdQJwVGEfcUPhpY9vdzIcHCAxZ4luX+GbCse61u4p2UvfZiX+bhVc8xAPNum+680Ffuo7zCs9wKwwYHB+1YTnOpqA391Yp6wRnghpksN90o2XAW8J7w77konxu5zOiG57eZWfN7xT5WpA+FWyNYBr9U2op6kc+XzyXrB9eUncP5zXiWWQawZ/n04j0Nw+6BZYsKIM/yNcDylw6b9Bt/+Cfp7/3sL6fXP2Zh2ElCsD1FU3osR3XqWtWw53Tl6FnOGw9vsIJlHtuU0Oz5rhJm72+ZjQaFUmEki5xxL7GrkaiALRUETIE1S60W6HLPMt6TgbO0+xFv8jElrYbtnmXJf7b/rMDXw0kqYb+/YNnOPRBQ2GmzIFTnJgNjuu9SsAxwFyt898Kw0S7jMs/yPFiWyIpcSAT5U1rYy5g50gC40qTSrC+XPD23eqKQLBY83jLd896lV7fnxcRq1rLWASyraNUplBz92thR8o6zJ8ItpZojFcCyJ4rU3gmaC+QDTpnl8btXvsPsGRjndePiNSPv8pne3RZonAACyrfLHuWGZzkq/nOKPSvzOFfw7uH9uF+9yv4hj7cGtHNANj8Rmi0puGW28rwKZPrfJwnDJ2NJSziOQM81BWr1rD9nYDnTzeg8kGIV97SiPVo/pq21xoaJV2JiROpXVJ6jjWzEJs9Nb5ysLPH4YdwG/229L9J+TWNkbDqDkAtYNh1i7T9XsyeRcexZzic8Pp6qXvMssgEOfJ5y0tENo4BqAcschl34RNl31HyBTa0GzFVlapYBAUgjVJojd1SkuWZZgT1M+pHAMp+Ti3OW/TwU+UoyN4Rha1ViKQzLYFnCcKFj+fXZyEGeY43sviJYdmjmXWBcD2L12awrJe3MDmEV8o3idLNh2HIfwDJimRHxovvrIdqyNh2wLAW97rYOlnebdKP610lbSknI9SVh2OJsM2DuucvudbZOLi5WJVCdaDvTquf7Rw91lPNsCKqMQhcW+DIHpvFfzIF1z+wEQ9cDRBh6hezsHAph/Bj/OTytxwMvBcswMDBYPj5/Vwt8CVhGzjJ7lh8FLH/5KJ7lP8me5bu3Ppq2T59oKLBYWwyQZtuhKWRIoK7cM9Olml3wRhg2C7flYNmsniBtHkXBgHaNR1GXHFzN2zOQokGJ8Cp7KJKQooBlbLb1dPZq2AJ21fPr+MLvz+HZCpA3XtSLCnwdxPN8SA/7fbpXD3MBy5Kz/OLBqmW/LM+yrlcDLOe9aADmHFbs950LljN9uJXt5YNlV3S8nQHAt4Rgb3YlDBugWbzKAH1yPhBOVIEz9L10QlTAmFt1FOrUfN3DMTNi9iTGwmp6F4FlO4SWB6QCB/sXA014XfNeyTlogGXQAeeeE1ieeDc87oTbNkWFV/cXrYvYs4wQ0hkwPKvo4rTPeH9HgFn3tKBVZx9TC+8cWI7fVX9jvX3eEXhwW5vHAsvMQ+Pv6ll6VcEyaDEYYdaCvbUAhq8f0R8k4jU8y1mBfwSwbHquK8TE56EO9hyzI6BsY+6D5Zb8rhUxk7dQION5zcCPw2i5DSEeRkr4qv2+gmdZc34HqQy9McGPCO0lG0pFLiCiTBe59l5nJZiLdtFLtCUgtajR/aVngK41skTBsml0ZW+4RkkpkMp99io+z7djr9zlnrVG5GYHfv8ywbKMGe/LtD2wcSwBDEVPclnnlUBKDRarepzBsuTaCWCWtSCwjFaObEAv5Zs7YNmBaKw9Miezyk7LepTNi6mW9pV7zPx3BnuXg+WtnRxUwm6BZSngtU1W4EtCsXcWkg1P8RxYvhNnB/VZFiyDgl82D6tZIj8LWDaDAMCxDk+Bs61wnL/7+7ue4cjbqvsv9CxnsCxzYEBP6Xd69D1iAfwUfGZ3c5MdPi0wu4T2l/LbpWBZzyjVjdJCulykUvRl2Qnhj+RZFrD8Q98nBb5KGPZZYDkKfR2QeD7TJj0/pfRu2qRf+/1/k/7BL/5quvvIN6XXv+bj6cXpmG6f3CmxnQuWWdjxohaAVDPp1sJPFLwcWp0UzLfGFhk/FBHVE1AmP1tmi7ArhkAr7qUh1f4+zmku3ueTgmUU94LwU8+xh2ELWNZWUXurmG35yvL3Xsf/4nB4fz3L2U04411uRfpHcMagzDeSw7DLHpBXnxU4up+9yZXg8A1SmkAEwEBR6h14Pbxe3MmUhlDpGpUZveK1VFzGwbVK2F78REK3AxONnmVdjgB0YYlGfSmMM4+X1jwLtzVgGUDNATlOGs6TCvLDvgrD1nGatYiMJ7aZKigaikX2vIc1yPOBF5nCxTB3k789Vd3fG76f7Of87fO8HJZtk4KuG7DS2NekaqFZXhP3sQWCW7wwPm9CD82ZwBNECk30/CHvubnOObmku07XFJhLBeui66BokAdg0X1XvOgcsBxpfrK+0WiJfWvRZy9nmQF33Hf+LkaN0Nq0gHLrvM6B5fH5NrCM66KhDTKjt2Xgu+fnLF/uWZYCqHNgucffVDcyrjqZHsCtFonySCORpTCm6jO9grJ+709oyQ7w7hbg1odsi2cqR+Dl6DprnVn0tTJe5lc2Fyu0pbqmbWgOHc50wN5m33gujonrMted8Syjlgh8Ndk4wDSM3NSQs8x09TI9yzpGUQX2BzNW6/KXribQa5gqVGXNAnhjNVqyzkOeX6eJCS34eoAOMwi0wzPvWcZakuyuz3Qdho3ccT/Qud6LFvqiOeD77Y1kllo3ixyGrSluRkvWS/mkAFnAsoRh32xPGpqt32lec6mGLQqKAGLpu2w/LY3UVbeqdZSTaBcsY6/kuhyGjVqw2fgN7MBVsmudhs9J5AUtI1aPZ7b0DQP6loqKZxno9+r3OT/e5lC20w2nQgK+Nz095Zryfw4wN2neI0947po1YuG7uRq2FPgCWL598SJ9+Nltus21eFCkMKVVOcsReO5PKb2QIl9pk37zn/079Sw//ei3pCcf+mh6kKT6K4DlWd1kXIw1C1IwOLaOaLGtLXKWMylMrKTwBCNvGcYDEzTmWbbnAytMwTIEQsESJshGYFlCsSNY1hzmo/x3nHiWUeDrpXmWrw2WfSEzswkFrPjw4fBk8OQe7Bh6zWAxelDPDcMGWDa+shwsQwmAxVXaq7H1XAmJeio2wS+MBO5xzp4CMgRxQbBXESybjdYENwrhMaOfgGW91sLX9TsCcXMKyyyYVmVq4BqYY0ADsMxKVXzMyBLbovMorCqljcAQ3zsvrNpgubUP7WX44IDlaPDVOc6AvVm5c6UvrwGWmzTGgHkBWG6BTEKh09nm59tXS+1NrbP4VbB8PbCc98HlIDYuK7qQK2Rk5uiUTEvh/qiUlz2PYBk2Uk7bKDxGO9E2jBuZRzFAboDlupKzPYgNHRHw8vXgaVlnoD7L72uBLxhaOc0KdVpCGHYEy2oo9yJfFJ5YmVDUSeNeegW3jCoUOOe+lXaWfX+i3GCwnK9ZApaJ/0xl3nlgGQaV9WDZvMwjsIxq2AKW4Rhv9Vk2z3jbs/xBAcsaho1C415JncGy6dYUd8t6hutvMDqyoKh08yvJy8cAy3U17Ct4lltKmSwiwPI7p036nT/+9+nvfuoz6fWv/7a0fe3tdLq51WrARlAchl0ErIEaY729xWWAjjUvlspJOmxzW/jZDJY1pKYBlivjuY9PgDIzejzHsiaQc2TCQL3CwbPMYFkLtnuYVAssozWU4IH9wTzJWuBLC3+drJWUVMVOp/cfLPOKR68GvlvjWfZ7Mk+/EliG1TUXFHPrdwssL7GG1WCZegDDg+w5NCqw1bvsnmUBfLB4k0JQKZJYLyZE9hS/32AZOc4XeJYZLDNcjXzALOh+RQssK3Oa58YTiyxCDKnA2Fn8HPvIuVQNT3aLt82B+Bb9zYL+jod9TMd9sNwSfPVRN+ZdbMwtTHWBIQJ8YBA5MJpjb90yP1gB9s6hkZb8ynLMf1kThg2lvzeWIhvD2nc8y61q16M1LSk3RZYvWZu1YHlE82bEnha3GY4f675k/ecmdoUw7Es8y57MZiAH5yWAnRaA7nkPWa/q1a6ol+OkYdg1AzbJXfbAAbLuUwnJZm9PDywjzzaDYAeWlTFQNXmbUaYXyMe8KPX3CrYILHdbR3U8y5Uhc8DihrTYAMu91lFXB8uyaOo9dU++twnLhmqKLsP66nBBY5tNOnh7VBXDbDULa99OtUL7VoRrhz2kOi/sWW6DZc9Zzp5lq4a9kwJf2bNsYFnCsNHqqeVZPgcsyz0aau26xZow7GJPCHQcIw6DLGQjVkvHacnwyjCKnGUNs/ToP289p/pZbl1aPMvV/fKCRi/zJbJg7TXD+REPzLBygWdZqmG/lp5rNewf/v7vSbcvHrQa9k4cYGsLfPUUN4Dlh+02fXGf0uf+1X9IP/7Tv5De+sa/kE5P3kjbJ8883MPAMpufVYHAoSMmmpUIBgmzwsr6FkcFInpWorKqh00KJYQwbPucRQ+eb8mJBpDtQNvvFkYBzx4MsvIdQq3rMGw7DBYFYL2S9xrqgIJg4mWzd2qYu1fDzmDZv1OwrJW0zbOMXsuH01ZbR70vOcvKLbOkrndtAVi2w1kkz7XAshbyIkUCewWGL2A50svSg4w2khoQR1Wuc0EKCVGBgJcQM6+CXQlrkBsVv8ie0gCWMc5Mf9QqIgq4szzL7FGAoNQ8/ZKZlKsiCv1HsFwOQDMMW9c15M9pdU7sDwmDPJ+5MGyE3s/yiKkylRU179l8LqTTfQhh/GMFP6qbNVqr+C28AnTL3PMrQbaIh7pSm/uhThdyfj4I7alXcKggLj1gC8LsR++aXS8qXLJiSKsu5TMbb1zsWW4YDBYbW4qFdyonhX+4ZynKyNG65mr5Hho6ur5vtJjmLC8/QzVYXrUxBPGuEoY9F7reGZgZ2c/3LEdjAXhrpjkoG/5+6F2hfMxkdMhRNJFe2jIyFrKbFoJl7w9VaMx0KAl11fxCyBpqrwg1DF6riczEnB4TLOv8xO1GzpygL1wchh3BctaLp32WAcAQhr3Ysyxr5WlilWdZP3e3IuXVsi7BZxFgvRCMgWU4u146WN5ZAVWZgzgjNtKqU+dpLe+mYNnCsEvOsoUc39zcNPssL/EsW4tpKRZmYFnzynOecgH/uco0F8PyEG+uqq3qYAh5xt8TwEj61BBMBoOSnSfjP5aTaBANreIAlvW5BKR5fKrugX7XMt+V1w/nNwDLGDeHYW/399o6SsDyd3/L16Uf/v5PpNsXh/T2k13aSrSw1g5aUQ27BTxl4MhZPuy26c/uU/r9P/mz9GM/9fPpQ9/0F9Ph9rV0+9obCkZ1rRueZRG2lm+ZYVG1fCPh67w6FlrOz2gdeGX8FII0zVnWJXXLqIsDt5zJ2hV5OAXLJpeM8XNFbH0H40i3uo7AslS6Pp1kncW7bJ5lK/wl1RC9INYuKgAAIABJREFUGvbJgLK0jpI+ywyWH73PclDCbD9WgOXgPYWVjAU0W87weWXVpb2E8ga6Qr5WCyzrLvtQpQzaNcCyMkmu2ihjWwKWZc1QZAOA2cfGyokU74jjFBBb5WSfGYZthevC3jkQrXLdHFxoYbEGWM5FxfRePI9Fq/1eLNMlFNtOHhUaw1zwLI+Hyu+Wz2EoazDevFYOOFngACyD2V8ClnNrsDCG5Qq/CZwJv2udr46AWfOu+hF1n8zW45eC5UX8eqWAjIpD6/bRez/wYHmwZq35TQwutpB29tggNQOW8dq59R2FsbO87U0DYdjn0XBbd1hKZouMFXMPs4Pbjk0YREQYv5N7lxX4imup/Ff0J0IoptgSNxtEKGmPWhcylawhA/MILKeNVMTnRZo6HLiwF7zOyoO1XocZYvM/RP3YAuV6Hvo95SDLn0qb5MHMNBQ9y07/LAOiZznrhTQUNYKHmiLTvi5Lqa1zHRtExTuCfyG8Ws6a5r5K5KLohjCUD8KwlU587SZh2Pq5pTZNeAPlu2NI0zNqxo4JWEbYd2Nf61WwMGyvfGUgl8K2s9eScpZh3JO37nY3lsYlN4ojQq5zsCzzyq2jqpxl8ywvKfC1BCxrjVT06XawDKOC4UhfWypEaNuhcNTPTu3wa4HlFn+0pYul2eJxqve2PgPGf1pgGWH9DJYjjYB/nKs/TZ53xlHK85kBy3iPXLsTrutthlpg+e7+mD50t1WwrMVztzeFNc21joqCEgxbrRIehg2w/M/+7RfT3/mHP5fe/IbvSPubZ+nu9TdnwbJuoTLl88Cyji14geNaZ4tlaH0CRquAMilcYm5N3mW3KKJaNb3PhJX0J1OXqN4vjMMAM/KXvV+ysXzqtQzPsXm3BQTDow3PMsCyhGELONaeywSW5XsNw5YCX50+y1qD6bH6LC8Fy2wp4A2aAct6GQqPnBGGXRWYaniW9fAQWM6Cl8Fm7+CScGPPsjakd89xtrYtAcsQZBRyA9BZ6SCx7ZP3YL5GgS9ETcDrjvXXLAWvrGqf+b6cCZZ13WfAMvZlouyD1tR6S8XOyPiF7eop91Eh0L85HO9cRj1TIG4OAGQlZua9i8AGFrXznHkQch5YLmvc9iyfsZTdW0Yg6lUGyy3DHisIuejj1GW3eAnj+oyMLhEsx3YuuH+0rsxDLxg+mMri+dYXvs9gOWObxgpcESyzHsN8bgKW/ctstHR+m3WVKjzaFHmkIVVgmdoXtsByGY+84NAMwyYUyxWmMEL9aelIdc0YBRoE4uFZ1hsaBb4YLONs4Z7a0xkAIcJH3bMawXIG4i4n8veXEfs8nXvRLr1I9BYvwia6kHjE4J08iu7HYNkNxzrmo/XMZVkOsKziG/IK83CwPOQjzSif9w8sC9/aSm9lBccGkk8Mlj1yAWHXKPAlIdk3AprctyF6242AbmdoKPAl2w6wbJ5ji4SQz60qNuyPpTiX6oBeGdvI1ReZPLMZSAew3DJYgJ5xJiLxXAssm43NIkh2GzeeQL9seJb5nHGB1nOY+Ei+j565BixrQTc5UwSW7w7vkmf5k+n2xT596MlOw7Dlut3uNg+hW+CrJSxbYBlh2P/8331ZPcuSs/ywe7oALHt47CQupCwPmHx3wQZgWe7DmFvAvweW4V3Opk0XMgC0GI8wLDNkwaO8BiwDKBewnFtPacXrg7aNUo+yVL8+GKBGNWyxLr5ssDzxPhaOYUsSPcvZdN+wPQ3AsrIZN4iAr0d6yAIsWyf8Hq7G/Bhg2ec9AssqmNxrLL+3wrB1Dpn5FiskmFem/UcAy1qp1Nh+3rt8TsizzLkrasS4Nlg2E6xNNYbss5d6BizPKffRUgtmfy2wHN8d39dXdkuI+EgozH1/bhhptf/nDAB99EZJ4+c82++pzvgFz2ndOvKMXvK6Hk1UYNXl07n7Nxwfexk7nuW1Vdz5nddZP1Xhh1NpX/A+gmXlS5BMHQQ1AMxLPcsto4vJwuJZziNAcSiqcg1ghTVkPU5cBS4BJkvMRltuH1Mu7IdhZx2q0tHKepmxUivaVM4KyMMsYxikrQDLOkY2ZAb6h0HbwqypNZpP7v0Gy5ZOKqHYFtLYA8umFJaK2CViEyqZyxiqr1FtyQAss8F2CmwKWMZ66761CKrBf9A66hzPMsCyVWO2dKh1YFkqZRvw1TBsuf8k4GirIdXyuQBkeH8jWLa1KB5h+VvuscrX3iJKddhiNlIwTbzO7TB2/prrU1pNtUDlGrCMdzDwFv3VIjtKqqKMEC3KWO8zFa0YnJRrF1vAWfz7UqBcrVvHs4yoPdufGizvDg9JwLL0WbYw7Bosq+FpiWd5pHzK91rg67RNXz6l9Md/+q7mLD/92m9OL7ZP0tM33tR8XJQmN7LykA0vimWeqr7AG4Fly58spb1bO6aCgoQWK1/zraNsXEcNjSn5yvYOo5Lj8eBWvD5YtqrUdk8uhyP50uIlVq9yDyxb/2XzLLt3uQOWJQRb/tsfN5qzfL8/aZ/la3uWzwHLbOHE/uhn1LsNK2rVMkl45+gBW/Grg2VpU+jvW+xRIY96BMta0I68lREso2VUtpyD+YQiCWYoKIYeDikHg9C1uDBnuZydsu753DtozZ5lMnwsBssNHTiqlfo+hK8jCoGVfF0LE/jK8CiNwVgKvYTfBzpCtU9WulyYscX9HG4Pxa7FKyvBQmNk/tNSROb4bhxj3pKzvR1o1bLyAXk+eQTnLN8kf/28h1x+18rZL3rhGrC86IErLhrRIx7FsvESo8Rl63cuUGZpsmJx6NKLzs+CyLYQnzwZpGsYs4Nv0RHLKgnDzhC0wf9MTtRtQxgswzMEmYPBsLE2y3CXSUUDimCZjQdFlS8is66GrbJSw0CpIJgXvWSwDJkHz/KEvsnYmsFaVip8TKzoE8FqN4oBWDZgX256NOMW7VMEy60wbAViESy7XoXRGuj3cHs3zGcy0Y5L1o0jApeKxhr6M0RvZWqpWn8Fsh6AZehEeRw0Vm4dlVtuumdZvtNEBndGKGh2elAgzAW+brYagm2eZQPLCo53O2v9max1FBf4Qp9lgGV4l+fAsqkztgPQV/T3AJbRtznTd2MfAG5bwDK2Vm0xkoh9KrCsTvnaWImcZYTHKh04wWRPuc/t/fYqV+sWJs+8HfxOveayy1oM6ph2x4ecs/xd3/S16Yd/wHKW4Vk2Y/CK1lE9wSufS2mKd/cpPd9s0r/6j/v0P/39TylYfu90k568+ZaH+FiQszXAtpwLh5oOgArrzeLPmScqRvPn1Zo0TVj1qkWwzMJAa3RLknsIw7ZrXJR5aIw5uGwOlbIhBwzjpTBsSyWxPFMwlOxM1Z7Y1l9ZPMgxDFteU7zJmyStoo5eDXvv98n9D/t9evD2UwaYBVwbWB7mLKPSXaP4ls6cBKPO1w9NRQ9iDJGcngqwOJnikIXvUDEQYK/afRL2eZUh7NlyBCBEQhYAnC2t+gzOaw3FpexrN+OEn7MaTCZIz4GHJREFvDzHJvc09EJQ7FlGz+UsqEJl5jyfQrAWJcHYcAVYxr31eUbhkhos894rbXsuVTR8xAJfVc5yq6gbL2rWoNyr3FD09HKl01JgBbRoTLwDlDuWWihgJsU8Z+7CitgjxWlkPe19n41GM94psy00iHoJ8Wp4Vdn/3i3z4N3Xf1TlpvPwJbeNjAej9R3dz1VLR8tW0Y9fPAKZcR95vEU2jN48/X40r3gHK0nGzmu+1xvBaH0vA8rjec+tb2s/xk8sV1wElrMSUOsEk/fPnF+Yz+M54L0d7XORk0UzAdDNexwM03N7Hd+HNY683zxm8n/TAm3Gr1H5Gg64QinZSOueZQBRALutV2jWvtBU+DIXy6SiYFkUY51zmLG9rzj//f0UxSU7h4JM7IXOdOGGXJydS806rXXP42tFw1EYNsCyikTqswywLDJafufrwF9M5zcQmc8T+Jd354ifs37G0Sf1ea/7LOc19KiBPN8GUDa6OmZfWX4/VSDv5SxDZ9ogDBsFvhBbrUDb6PNGw6w36Xa3S09ud9Y2SgC0fm5h07utgWXYRNBnGTZ8DsOeguU6DNuCCYu+kqNvAJ5V7vo+eNsp817bykZ+OweWizmqz/X4udN3iP7eBsv27CInJpnRrjddeiZG8mXEzytjAF2McaHGgPWPds+ypKYejunmtE+vpRfpyeGdJGD5R3/gE2nnOctiQlJnlBT4gpozl7PMQpUHDQa6P23S84P0WU7pX/9ZAcvvnnbpyRtvppMWRwAgdWLIllBNy58AUH4PimB1F7RRSTsubk/YyOeykJK1HDc8gmI9dhoNU1+pQNxzE/R5DJZVzy9gORsAndtgbgDKWhFbPNmOAdSbvLdiYfu9AWv1Qkv+suYiHyZgeZVneSVYBngbCe8qFNu0edJOLEcd9KPEaCKt3ja6T/feAXNlLVXGUoB6CyznkKQGCM+KhL95qfJYDVSZnVdfbFTDXgKWMXtdk6B5ZkUbhouXAJajUQRgOa69jjtUw74KWI5eZQfLDGpUkA/AMgRPtKxm+n3FwPI5in8XLPuZmRU0rxBYngNcI34zEraX3t+Se6PP+PseWB6Na6QkrL2fwfIqMDYD9kZjvMb3LwMsXzLO0T6M6FN11ca/pfIIhu1Ic6zotkOopy9tGoN68tEDggwst/7RqQ7Rg3lNGt0I9DsHtADPGaz6IzPfo9fyMxFWXRlDApiugIOHDqOFlDwWRnSMR9fmEkLp3LsGLOs6dMCytk7pgWUlkhosYzji7Oitbw7DJSDHxhktGKYPKnnmeZ2KwlC88hNAaAW+DKTa+ioQpkKp+jcV+EJfaB2zOickX9krlsNZIXYafddJAbGC5ZtdenJTwLKBaCsCpuG5nm8st0WwDJLUMOsMqu35CNOW8WhFbAVlBfgyWAa4hW4ilg27tA2WW0C3kj228uS+a5/pqAsVnmTGLvOe25i5GnaUy5GX1TD7vMMx4o+jp8b7M9n5jRksJ98fN0ABLD89vpee7N/RMOwf+YFPppsX+/SW5yzreZIwbOScXwaWU7o/bdO7JwHLh/Q//8OfTXdf8w3p+fY23T57PR3BDLP3xsnFrZKW69sXFlCKeUEq4bQSLKvFFSEEDbBcCz4mlfPBsgJmZygKhD2ZXsE1h2B76gkKfGlf5YMV9UKPZWHgWglbgfMh3T88ZM/yQUB1IwzbCoUZAvdz6eDThVzHs5w9su69zWCUrE2TncNm5p8FLOf8JxTwQBhxEEEMEDNTIbDMNGHC3UaxBCzr/odBQyji45HyU92+ECzrEMWK6czcuFJpMwBL6asAluM+63pR3jdHalwEllVG5MoXtb2EmcIcWC6bZr+BFkjBb4FlWNg1KuJ99ixnz0agyyV02ATLmHuPseI9C8DyeAwwFp2nRjYL2a1YhyWCdm4OS+4fCesR32CZc833jd4bx91792iPLx1zNBacO24e55oxjd4/otyu7rGQMObGCt4696jh/ngUGD8Dci4D7oWe5QnNQNb7IlV7AIa7qdPcyjMotJrAcrUerh/GcHXhidCT4Fk2IW+GaRNJ0Kr8jQGI5SKbOdOvABj2sBZwV55NosT0RQ4vXrjvSy9jsAwDhwIsRPIhZ9knrteIw+RwKHLZvCe5+GWl43ARy1AbBfM0oOj5xw5ctVAtHCphbcvzDSznSAHy6ud5qYwva1+vy+Vg2apfS7WubWnz1QDLd7c3OQRbwrAFQF8DLAPsqueyAZat/ZADaHiU3YNswRcA3NM1ugQsR73Hjk98RwHL+J7BMpTr6X1F3Rrxz9Y5WMO/R+doDVhGNXl1vrln+cnh3fT08G76xLd+TFtHbd+7V7B8Y3mQaSsFvi4By5iA5Cwfd9v0pb2B5R//6Z9Pt1/zDen+5kna3D5JVifRDoR3Vs7BtFsHLr28qQiUkc8aheZIJ4SygueBKBSsorxEo3VL/VxrrTN1eo09ywDLPc8yPMn4HhWvhU8BLItn2b6fgmXpsyy54QKW0ToKOcvyrBFYhuVrIggRvjwAy8yY8zOc0Zs8rUG6WgRzmL1QSCmQVh0Mej9ydivPpVog0QPNC1RByNCiIvcHz4ZAykobvXSkmEwPrliexp7lObAMZmOVQRtvcGsxDB66XlBeLg7DttXnfwyWsX+wWKuSQjUATiKw6fZVnmXeEG+JkfeEvcZOS2pmI0OXkVYxfuXHxSAFKFVOd9l0hdYlryhYrtaiIzGih2Vi+Q0MqymkGjUf1pwD3ZJogRpJOP/+XLC8Rti25rLm/rmpsEyZu66nbCxcptnLlu5Va85L7r10rUbvGH0/WtfR+EbPH30/2qPR+4dGilG6ymAAevyI52XjgN+nNDoDlueOrsmcOhyzHg7CsEshIvBl1P6z8dRMojJAcP0IgAjweWP6+kroDfr8hr4G0JtlBLWdAjiGUVqvrXwhJnvZs6xL6mlmAMv60YggVn6/BCzzHmewbO1Rcg7mBgZtLmhqLtucw4t38fqLTslrm9e34RSpwJvtSvYs659kVOB39fmfpQvCs2w57CAXM1KMPMsGltU9TGC5GD7Eoyyg+Fbzlbearyyh2PKZdZvywk8DzzJaTUXPMoNleJZBrxlknQGW45rFv2EQk3fEVKIJgGycISPT+TDsrHd3jB1LPMtRRxvxy5XHZxq2Dr6Hn84rtHAZ9EwHy5qzLNWwT88dLH932rxrYPkWJORh2HoGz/EsgyFKzrJQ3Bf2Kf3J5/fpJ/7RL6abD3887W9fS8ebWwVxESznZlEElifM0JXlvNBEEBH0Rs9gXOwxWJYDX7PAqQBFga/6Oin+pY3IWznLDiyiZxnvQhg2KmDLlM1jbL2U1aConuKjhmFHsLyXfOXDPkWwfDhuNGdZvstg2S2EKh8cUAJ8tcByDl8mDx1CobH34Gm83jjAKARm7ysFAvS5zjjkWvGO49DGcO1qSwCe2LKgHNab3CEUZQFYboUynK8woTiVC3N4jp2BSxh2tnCLIPECYBAsWREIBb4ma0ph2PhOgcZVwHK9k9AhoCjZ/pVcaYBlue6Yw7BtVGeBZbdGoy0G9iIbB0hhW8xIW8qjF47JyuQrA5bnkeaINlnXPgcsm5JJXqDFiwxheyZSzvSCVIz2i3m/Vg0NnIWMJefcP3ePjq0XhRqMOVEhxXNHOe/D96+YVAVSRlbmFc8991KVF5eij5nWbaNxjc7W6H7oLaPrZs/lDFiOimbzPZ01xKnUvN8O4DW9pU/AhQdP32xrp5wjgy02ZprY8HQZB8u8DgC3ykUIME+AVUs2wiNtLMhkz8JcZfZU4+wZQCtGb30s+Ab6EBOdXUqylXzPG2VOBZwJ6GriQV4LlqFn6VoGsNyiRfAmzAvRVnw+2oC3tB6EASLvK3mxR2A5hyHnUGyrhaPFu8S7d7OzSAJZCC/YqXqkfK6f2TyRw2wGXFvYDJZ3uyRto8S9Ij+F9jVE20OrR2HYXA0b4B5AWQuDURi2khOFR0PnzbnKCzzLI7Csk2s4EiJP6j3HaLAGy0oH6AftNgvlH8FYlWXXAuPRqwCWdfwgHyEi90xuD/cKll9PLxQs/9D3fVfavvdQgeWTJL9f6llWsCOD2O3Sn92n9P988SH9xD/+P9Pmra9LxydvpP32Rr/XsZFnGYGw2rRGqzuXzRDLjPxTgOn5vrrZjRo2yliwWQv0NQbZ2GzLMZbxQVk0dtFiEs37Dwb9W2BZqizjngrDuaWjB5YFHAMsp9NWwXIrDDuCZVE5JQz7YrAMIUEhI3wwGcxg2SPAAmi2zSyhz/K59QC09T6evFK4oaxitp38XrdGsPDdEn5jrKkYAnLitysSVbEyn981FCUd8MCzzGBZTZko/lCqR2RloWV1g/DMiosT73XBchHf1VFCu6ouWBbPcrnjErAMJp3py8PPnKevdl7G/c0KAXuaX4kwbHAyVqHK7/N0WtIQokBr8asI2B6jz297Fu1PjV60luma216Ja21fpFLjsuGcC5ZbgOk6vGvZuB/rqgxGztz6DMwWyP7WHK61hhd7Si7wLEPOtgwOa8By6/yxnAcP5nXM+0dgOSvR3taq6FKl4NcErJEOp+HX9BKAPdUhKbKotZ8RrGUPpTHG3Ls5P9MfAmDI9/M8ejm91zoXPc8y9Jlc14ULlWpqnuboZcWfPctwCOT1pLZRvbXLn1PY9jXAMuQS/yTp5o4q23VNi/JoVNkzgGT5qZ+HSAOAZTW2wLPs3m3kLN/e3BhgFq+yV8feOVAWACx9mKUitqVDWTXsVs7yXJ9lVL+OucoMVHPlavbyzoRhnwuWo0EKa902WEwL9LXCsHt7OPIsj+nn8lMU+UnGInS+dfwAvO54lTDsEVg2nGEFvi72LKuesNulz9+n9G+/vE9/91OfSYfXPpIOCpZ3XuCrgOUSiu2VFBHW6ZaYFlgGo8YiWPl147CoY73EOt8HyyX0g62sWRhQ6GctYM0DLK0bpMqagT8rwiWzA1j2ocKYkb3Ymq8s+cRudbUCXhI2vQ4sSzVshGEDLL94kMrY5lmW8SD3ZJFneSFYtn1xJgcDA9od8RkgsJwtnm7dEc+yMUAXkdx7maWmWoIkLh2g+tUHy8pI0MZAz4nG/BRw6QWmdBlRTZs9+TjsjTBsHP7reZbLhmUDCLbE6QctEKC8m2f5emAZnmUoWOgvGc9/ZK9R164MN3QxwAoXbkGPzTP1dRvaQFmfU6btu5HImRMooRVLCFUfCatrgOWRuMugpuHJtGNv3qkP2r9zwHJUGFUmnQn2PmjrNTm3JGfWzGUCts5cv0vBeh7zBZ5tfcaZYLmA1ToMG+MagWXlhyq328aqCiw3nBVFP7I38r6YrsVOBwPLTWMw5Jw4CFEFGxFoW/MswmscAbMCXDJ+AiDr53guASyECfP3GulH1Yur3sw2sWYBrDU0O3ftuWBZHUoPe3u0VsL2bBjvzazeTIBPX4NWGDZyanNRNXmeg+tK3/XIrHouTmXeVYEjBOI6RrBmz/YUTS8w1QLLuude4KsFlg9irVRdSipaS+4y9stoUoCwAubdTqtgi2cZxb2E3AQs53xjTX2uwTLaO/VaR1lkhb2rW9hrZRh2C/A2wW7Ds9wGxa18ZZO9KPCFMxw9y5mfNEKx5zSXlrMi8olrnKE1YFlzkOHclDOzf5GkwJeEYX/y275ePcsShv32s9ucs3x1sPyFh5T+9N1T+l8/9el0/+TtdHj6RtoLc7y5NbCmBnjPLfATC3YGzzJKe8vkRQlnzzJybpT4PSzGcoi9mvUCgdkGy2pLcsDKLaQQPlS2c3r/5WBZvcvO4YXuNeRaPckSdi3m1LFnWdjlgwDvUOBrApaR3+lubiVmJ55qbivAsglbDx9ioItl48Ms11KxA9076QU9AMsq2OBlZLCsTN36Gi/xLCtr8Dnn30MUwfrD3PcsnwOWW+/X9b1SGPYSxYzBsgJibVV2tOgJP3MQCtcAy1r0DJY/MkwpX0CBkYaylknMf8lCgvY0gkXlLU7faknu5ImvYeIjsPMywfJUYS0glIUolMyXAZbn1vKrYPkysAzD1Rp6fVWuvQSsVnS+QPa35nzJ+6vnefjuOevK/Y+bQLJRk6GI1mKoPsezXMCyhfnGf2vBMmRXuW8KlpvyjV6cjZceOaZgzw1KeX04kimA5fwo4usMsHpgGYZUU8XqQl9fCWA5g19qHaVr5bpgnj/qd/gaVCmO8NjyfqEbyQxYbgE/0qqtbtBKsIxnime5gGXJWd554VSjaJnGzc2NeoqnYHmnvoubrUU7qhOuA5Y1JVrToqfVsAXHwLNcyVgXvVjbNZ7lEVjORqIrgWXOxIfTwrTq8q8Fwr/SwPJ/859LGLaBZclZVtxxTc/ySTzLL47p84dt+rGf/nR6ePp2enHzNJ1u7tJRDpP2MRaw7F61DlgGEFaPsSjoXsXZwJIDO/TKcu+yPNvA+NgzwYpzZugKlAGWzcpqTk+LrWve472TjYwsDA/F22PrKNxvTMfaQklBAzxbPMuM/3qeZa3loFWw0ULqlCQMW56FnOW9eKW9GrZ4lvdH69+s6+Mgcc6znOe7ECwDJOsqkEc5rxlZzPPBC6CnCZbhgaItrbyd1GNRZaoK1FINW68NBb5etTBsXTPyMreKYTD9LQXLbGWXNWDvg/7e8mLkpPVQpykUhTGDhYej5AJtFkWBf9n77FEAmakXDa+y4uuYYAmm/c7GGxg3OmBZ7w/KU8xJ5zXR8cDA460nxpyjoUnSR5eAZXvMvGd5DmxrfE4QymWp7YuKJvxLPNPePG2dNz9j53wwbJzpGcPUTS+7dBeWjPj61yCyaOmToTjxvpy3+lMlZukYXpXrrgZWL/DswhB5zprMn8vyRNYhWu85x+ABvgoZPAeWlZdyD18aBJr19M6f1qcYHM3MSyi9yebsuYEwZnshwbhu0VvMYJW/Yxk5uSfwtcoISjnPHMFVeZ7hGecCU1in99mzLHqwAi0Kw5Y90ahEeJZFVvse635RFA93fMD889R8j1DFWfkS+ufqK2nzG5W0s+xvgOUoF5n30enwyBp0VZgW+LLiXXXutdwPY/dRJqwdpAwol7B59yxvt+nJ7Z2FWqeTFvnabaS4l+Us3+4s9DrmLOv1ua1VAcueBu7RBia7Srp8iULAuWmB5WKcseJmOWebIjQiOG2BVXVWuZ7Wu76QMQwIDIGnBb4wbkuXnOoPlaESKRQzDDQ6LOTSpbxzCV+Oz8qRhX6z0jN5lJEWqvN8eJ49y9/z7R9Pf/tv/GUFyx9+7S7tNOLGnKmrwrAnSq8voraj3+3SF+5P6fOHTfqxn/5Mun/yoQyWpf+ZVZxOCpxzArP+ZgdxkrMcwLJMVAppqReUwLJ6uhSIL7POV5ZSH78FAEo+BBW4kWc2il6U+xlILwPLAlglDGkJWLZWUeZZRoGvEViGZ/nhIN7ppAW+XjZYBoN+GWC5KJtE+JGdAAAgAElEQVTORL8CwHLTckeGCxg8KgZC4VcZYIIZEVjOwrMHlltglMByfvcjgWUVfg66q3M6AMsmZup/0UvyVbDsHqgQ4p8NB2eC5bzqQlON9IElgs4jIL8KlhctVvuiayoe5wzjHLBX+Hc7hHjNOCIAWHrvNcD6krX/8wKWeU9NFvFOlJzlqCxfCyyz/ATgA/jL/CmH6IYw7ZVguSV3ltJdvO7cMGzNWRZlD97FBljWNeEcZPIs63cOrCNYlntEb38ZYFnegzDmVjXsJWAZjgf7WSqnwwGnYHkrUalSCVvylHde4GuTbgVjq0dZ0gTcGy0h2w6WkccMz/K1wHIurud5yyNw/NhgOT8fxnd3g0T+/lWwPLAMROshwLPk5R63u/TFh1P6wlHA8i+lF3dvpee7JyndPtGc5aVgGUBYGRF5ltX7KuDRW9ZISMVut7Nqcwr6l4NlBhQK1DXv2cByZvZmmpt4ZObAMucsa386L5KKe5DHLO8ZeZZb1bCXgGX2LHM1bBtPyfVVexF9xpZjBmTIXcik4UyZwUz0+LLAZC/mtT3LGJMZsM27xla26FnGWGCJHykwywXfeQW+VGGgYl89hY8VuhZY1iIFVOmUgSF7lmfBsk+2sjeiMBosi8FLjfMPQxfWK9MSebGrtXZPcMVPPJ+qR4dQBrg9Aj+zer4qAH1XSFYe0C7Dq20u3+/GlQPP1lih7nuWx/c67Yd8otb6tJ4VvSutdYi83xllD7nVn8/shZ4Bt93+efIsx4V71T3LFU+hwUceOqbVzim7JDKBagasfT8bddfeW81kJgx7KGdm0kvmeBL4L2TCRFabIC46TfA2Zn6tv/Sr0Wf+PjPOaCcr+oG9xf72VKlO3mPmMVrkyXUxyKVGmyflHY1n5ee4TLHZkTGPQ4kRGcOhyQPPss6HBOU14mEeAyxXBuMBWLalKgXQdE5ebXwNWNbtavVZpn2cnjOLa7oELGvrKNR/kb3cAfTanAQg393cavqmFPa6lZZRG/EaW69lBsuxwJfca15ftJiSZ3qkvq7ZeZ5l9dqiEr0nm7fAMq/XHFjmXGk+G8xDWvfr3ESB5Ir2WSkohXkzvwiHva+5lDf35MclPHfu3qWeZfUw719oNew3NvdJPMt/669/Z9o9f9Aw7O3RIjpWeZZ7TFsWQXysx+1WPcsAy+JZFrC8NAxbvbia91oS5BXUevgwwLKW0NeEfembtvPqdW4cG8QKMcBjwMyeZWftVRh2nLs9h6pcCx8OBb4YLKPNzhxYFnAMLKueZ2odhT7LESzvJUd5f1Dg/eJw0AJfvTDsCJYRUsCCFvO8BCxPgOiaMGz4B7EQKpWMieO5ygRCAbFi5PjggmXNy/ITHoFJZjQebsNroUvUAcu8VtU9viesxGUm6kRgNGDKlgpSagEi3xVGLznndSngJljWvA+fYA8sh/12LSsfv1y8hA4kn+kej4qfKz2R8L5GzvKkIEx46VgoTEXO+J4svrwwfPSn18Kq97wlYNmqhJZwrEw7Jf67mvEEXLcAMxRdHcCyAl8tml2670uuO+f554Rhx7Fw3++KDy8Z9JVD2lqvHAI+umk53dJNVwLLyvMaEQ5RWZvMB+Gt50ZHNIxlq9bsAsSVC3c2npGVRuLnOMc1z++fv3PAcuEVNgJ7Rg2Wea+YHyuspnxjGSdaBlWAmgpyMQjA/S5O7P0dsJyXrAOgi/ApobX5fEKcLTyjc5ctBctVqpsWgT12Pct1oC0V7Gp4luXaXDUbOctbW/eKjhth2CbO0R/z+mAZhb3mwrC1iCrCqNVFbOoG5JYAXslXtpzlrXqMFTinjfZe1pxl9yyPqmHbcwGYl4NldIAB3RfDvwKI7A3ncwEDRpb0LeOQ64XXAsvyrlxo1fU/pt3IX18GWFb9lXjzSMacA5bf3D5oga+/+de+M928eEgffnabNkev5bAmZ7l10AFitOLzdps+72HYP/4zv5Qenn5Yw7APW+mB5qXgGwW+UCTemKu3j8rcyJR1BeReYEiAgW6mELqAZfQHVQqb51rzYFnCuSfBmzWj8MdPnuP5ynN9lpVhu3VV5DKUI3mWGAIiWNZrNBRbws+t6JeEZHPOMsCyhFpLzvJcGHYu4oMiWWQlRjXlSkmj0N+KMOc8y35o9TlQjjtgmbdLcpZNWLAV3MUYGDGHg1QVNu1VRotTsMwtF3JaLoqRDTxey2Xg5Z5lgOUeUM5jQe4ZkfsILOcUBwc7Ve62P1iZMk04gmX2ygMs2zZPi+DlPB0jehPoDpApuTYzP31X5G6FGIu+MlONdVYx5XeTgpVD/65Q4OtaYHkkBNo0mWM2lpMs7zX42gz/RJGdFo+oXtoDGx1QrXxgAVju7e956zVdpkuevxYs4+089l7O+1LANVqHpc85j4AQs1cIaDQefo8qQheARZMcxXM4B5a787sSWD53nTm3ce0zRmC5GLaCp9kXw5TsBWC5iOjJMvYCa3DsTU4Uqc/glh8LQ2YPLOsT3NjJQKICy9SvGQONYFk/Z17VAMs6LjZgc7Vs+m6JsXHxuaK0p2wc9pREGK31WbKeApZj6ygYuIOs1I/d084RbAZyrRK0/u4RErh+BJaNtmyRNoJQ5R9HBQTCiODPbpj3LC8By0f3LFuBrhosyzutPZTkJgtY3mjBL+2JvNmqZ1nAsgT5LWkdhWUywLwMLAMoM51eEyzD+YXzwT+Z9uK5w/rDswxeAbCMnOXe83B2L2Tfw/zla4Fl2W+lVnTncc/y3f6d9NZun8Hy7f0+vf30JqXD3moFXB8sp/Rnh5R+4h/9ihX42j3V1lHWZ1nA6LQatpbVUmW2KN3ZCkyhwlkpZ/DFzEtisRdYhfEcFkjKECRjLiiLc0KLn2P1wOo+y/Aiq9fdPW9LwLIoXjIW1OIQsHyQ3GO1IjqA9gJfZ4NlL9KUq0yGAh4GlIz8V4Vhw/PkDFsfMAOWITq1/QFpS/x+eJaNqRdv53RvPN+cLegLCnwtFmKzFz4OWG7Rn35GRT6UWQ08y0vAMoc3myy2gjBmwyjKLOgeYVurwHLNtUvYl56/2jgymbsXZ6g8Jf681hiq7QI9urJQKdNBQTibHi4MwzbWda7IeXywPFkXNjRFo1OLD8/w5hFYnuPDa0BZb28vff65YBnjUeW/Y6hYCpzm1mHpM86i/c7eT7wPjYrOPK6rgGXXM1qK3XANGmA5Gi7n1mdU4G9efFhEHcY9HGt42BxYrtJRSC7zOwCWDTBP/8XIoSkvKJG38TsGy1yIEHPNa+zczwBbDYhVjWDeSN61JvgKXmmPAyz6Yfhex+LdGJh2sseMWzoSH8OeZyB61gEKN3XAMsIOOWrruLduMdpnGYU3G2BZ1kh13B5Ydk+irj0BXeR8V/sfPMsMluUF4GUwaIxaR9ns+2AZbaBUMs4V+KIwbCv6hbBy+ylFvLSQl/RZFsDs+cpzYFk9z4Oc5Qyuy9JlvUZTRH17I1jOxgmf/6WeZS662uJ/LGum31sYNtdogt4PsDwrXy7QXOK4WkeokhMNz3rrHva96P1Ot9o/WhmK8zoHy7cPX05v3x7TJ771Y+m//s++Mz3ZH9KHnuzSaf+gEQhXA8sS/iueZWkd9flDSj/+MwaW7xeBZevv1xIQMi3NW3awqYyR9MnqnhVgWY+nc3FVtJG33AHL0aqB+zNgngHL3Gc5VsNWhkKeZQXKwEJSCMw9y0vB8igMW8eNVjxCP2jJ8IhgWdfO+KEHYU1PVmbGvrkZLGeHBSyXpepfTS/2fXUfFtKBvz6aQ/2u5lX2ySkjdwaNCtfO3KUtVm5dIZ9RBexeznJPYVoLlpdWw27lAqN6Klu014BlVO/UIiQNpRqKjj4TFvweXqT8aTBHXqOughlDzmWPPKQ4Cw1XEs6FqkoBM17ZOeFVvlsSzNTTxl4CWF57XhYYLrOgnPEsLwEOlwDmazz/McEyy6o5Xby3Bkvmd5GOP2Mo4TGNxvG+gmUYWDs5sEv2YHT+u2sMo3QDLLf0DoylAvJk2J68pzJqtT3LyoepGn9kZUvAMtcbqI0MJJupaj/4Hq7VeMGQN4xrUMk2z60BlkFf2fDk18CZjSgi/dmIJJL2Q5FPfyDAsshWC0M0WyuqIpNneQlYlmsQsuwaTa6I3QLLNe/G7jfAsgP0fH0D7AhIM2+3h3NTzvhisAyg76HYAo7Y8wuwLIW9pN/yzc48ywKeJAx7tzlOPMsRLMsr0Ge5eJfFm26VsKtq2JROKnNnsJwBtHfzOUrFZa97HD2/0RjU8gxDv2YdricPWvdzzjJ4DsCyPDs6UiKPuURziXQxeXaQL+3xT7kr1jjn28+AZamGLWD5I0+SguX/6j/9S48HlrVy826bvihg+ZjS//Izv2LVsHdP0mF7m45o1aIRH7Cie/iHepblrB9yUYfMtFAR28Gyhl576wHZ1HKIUWp+oLESSGYBGMEyA+konFhRXwuWYzXsZWBZ+i2LZ1nCsa2nM/KZtdK15Cofxq2jMtFo+I6Al5cHlnU/mXnnRbRfojDOoNevywfEw7xll1k4Yo+6YJmsSHk/L9IQG+ziQrCsT6RQMNBWZCaXgOW5Al+mMNm/TP+orIl9cDSpOfgIh5sJw9a0BAnDVoFOOct2wEu9AQLLoJXJ9rhCW51wYqQ9ZRxKeDHIvMpg+RKiHPO+3tNhJJhV+OfAcsfaywK7qXBXoYLtMNARyMqyYpSD05n88uf398Za66xbf+ZfWcF/hDEumd8lVNcspNdUiGdMUcKfVxhXWuPVeXYUc+ZpzbmGaLVCU+Xq0ToClK1eS/A1WrOof8S1YRDNsrJpcJgDyyhw6IWcCuTRFciBLsw784dxO71H7nT+LxcsQ47qTwJdDJbZc43xMljmqfXCsFsFvlaygDapgBYpmguesFzx2gg6qWd5AJazMcJlrNEpQq5Lfn9VCRt6gJPACCyrO0QHCYu3I198RGe7BXauCZbFEIK2UQDMoprd3Hj4teYu36Tbm53ynBosQyexNlJjsGyA/BKwbFt5BbCsJajcqTQXxdWS1dkb4vVpoAt6eH4k1FoHK46CS5wNS42954JlDeXn6ETGBADLT1P6xLdMwbIaOrY3xeF3FBTW+IcPe6qAfH4QsLvdpD+7T+lL25R+7Kd+KZ3e+Gj60n6bNrfP0oNc4NY87YemrZ7M3aZu8ZyDWg9BF6YCxTP+/nAgR8KNBSjAsjVGtzH0wEp1nwOFVhh2q8DXXhib2nCtJD/eZXnIBoT1vR6GbZ5lyVWWnGX7/bA/evXulB6kx7LnO784WM5yrIaN1lFVzrIX20CO9VVzljkMmkFtyKGBNUzWEwXQopLAihjAXK9XZN6XVhg2WVszXaz1lM1qQScN49Kd8769aHWgVjehfShy5FlW+qb+jzFkiZUiGFZ0GCRQ898Sig1rOgFYLsyVz/DCAl8chp2nTxWxM/3EtWTl13OrolKdLaYuuA8hBLkC7hyV4ANhxRDgvbtFaoyz3unMbLMHxMPwLmH2o2rGI0vvaiX7ijdMwLICD1TqLCkZ+ZUNYRwt4HItIlc0zQJF4JBO4YoK+KwZfvs7UHmOJmcXSg61/qP1qc5OS8Yt5AWtPcT4L/WMjnLeR/IsF2Tp0MXofr5ttF58bXwuny/+bvT+a4BlfkYLYDb1m8beR1oejf0aR7FHW6NnszxbC5ZZp+M0EOuUISzAFMwClnLLBTJN2ZmFDJ8o1pIjKGHA3jZTxbMbTnmd4Z3SdQg5x3p/5A0hf7haP38GOEo2ZFC151xDQy5ymY3xNI2H1Gc5hyp7VOJojxZ9L3oAaBHpY7meg62Z7K8q7iKDvTOMAOYcjsjRdKppmgEc51nnRelC0D90fDw/H7CmTUZjuOsxvN75CMHd2gJrM4B5Dixjb/LYOWUFNODFvdQAL1WwNWzWqHu7M0CrBYE1Z1mKeZl3Wb3BKWl49m5zspBrjTqzytdWQFjSK1EszHKfVW2j9mMGls27XIE5zgUn77JtgxssdJQSWUfVwKHjNPakBRaLkasYHUf6RrV/PgZsEcam54HqA4FfZL5B4prbtC2i93DRiP8zD26twYTvgIaJljEfpBWq/iptV/cv0o2GYR/SJ7+1FPiSathp/2B7tQgsw1jU0WNkMQUCClj+/ENKX9yIZ/mXNQz73eNNOu2epb3GWAg2NqLAwm5O26T/uXVlymgbYHnBTmQleKAEZXDm+IMZwxqwbHy8zlm+Hlg+aGEvgOXKsyxAeQVYzlbo4KV7WWAZW6f8FpJsBVjmnOWu4gOBoRLc8+GRj8aFwRYqyAvIzZjrlcFyZA4QeHpWVoDlGIZtmk0xCOU9gcVxxrOMexm4oABftU4ElvVaDf2fGsJMMbL/rABLzeGML9h9URHMSoArFmpYmNmsaswh3BKC+KtgGetfwLIe0xgVQOuHJWfDju6XC3rlg1zgjfZIOD94kigfrb72uLynjNv3ohBZGGUL2MyBvzVAiOUK/65zv4R4ZOCDnPfROL8KltvVUkfr1qKZCsRdVU6MpckaQ0U19g4NRh46MRaryzWz4brFkyptsduBwdrCa9spdGWmZHTzRCzmxfkc8dKoclo3kpt47iNYDoW/dG2KczwbqyvdkIGfthryscJsF6wJ+Xv/vDryjZz88W7bFcIjdd9ts6ayEgW+TkmrN6O4l3aKcdBsodilNSh4MIp3qT4bQtCL/L0CWNY1IUJqTb4TgWRgsR2GvQQsi+4lqW4MlnU91WBrhlQBwpqznMGyFQc2sCyFvlIFluFZvggscy6406c6NLwgbQaIKjwuBcvFK5z3vrEHLaDp2qCPoRhYNNogFNPNursesPKCDwJYVjHr5we5ywDLt1Lg62afvudbv15bR928KAW+dM7XBMv77SZ9aW9h2D/5c59N72xfS++lJ+m4e5qOydriWC9k6oc8A5YzIU2Y9TwLqi1e8xoMg2XjUW3PcrR65PvgWb4SWDZcoR3nPA3FKmX/eQDLvKsTgQ7lPHitIyVkYwCA2UsEy+YhlvCdbe6dnAtqnOFZbnpsfP4AhrhGWuRpkS8XRlXYVOiNHBX7yXt8UW0tTXhXIJSf517CiUIaPcsRLJPQhFCztcLLAYHsJ8YcFUl4tqte0h32EM9wtKy28tiWKjuq8JDkmLOSRkPeyKK6ZgznXjvnWe6BicnZC4C6UoJh8KDIhyy4HIyzZ2sO4ET+bn8X4olGptGaLAFTeEZr71QJdQX3or0cgOXRPObA+po59t4TjU0t3svzj2vV5GejSa34vmWsWTrvFs3E8a8YylUvXbLuqhwrE3LDYjB8Ms+vZId7vix8uHiN1SeJdDfh91VrQI8MzEUmi47V3vMClu2Z3gYygF0ARl08eIbJG7kELOd7AZwDWM7gEEa1AVjORSd9TNmI4mcV0Xo1pp4z2RbSiLQZgTcTkZ5tl++ovaJA2cEywHMGy8a0vZ2TeTEBljlV4epg2WmmW2j3mmAZnmMt5iVto8w4spHCXaKDZbAs3mK0mpWq19ZjWcKwAZYtZ9m9xUL7WhXbwrB7YNm8y/Ye9iwbqRSvsYIymverCJaNdRzzscMcGCznOZCaZsrZ44Zh4xz0+GBP5gZVsqqJo55i121Vbz7cp7vDu+nN3UP63m/7ePqbf+0vpdt7K/C1qhr2qPAOPMsPm01655jSf3xI6ad/6TfTf3zYpRdbaR31NKXtTTpa4HEGzVBwzLM89SpkglsIlqOwjEpeXOwps7JQIf6cC4sx8+qBZSjzwkTXeJbZW8xgWcKubUx9z/J+v1ceuSQMO4NJ8izjs0nhNPLoVQRJgA1rDMLMVmwnRN4Dfn7LsxwPxSRs1w+mHdDiGcVzc74QhTBl4YH8BNxL46s1m7F7qKuMC7OG9VCKhcBSLD8XguW8zh7+NMkHzKjGf2FAS/kll4LlPEfOn4LiQmAZSlqmK7faYU2zkJZqnR7ai+9YgBSrZEfR8HlymDkYuioKKAA4o6bOAZkcIg9Ppz9nOfgpaSa9Iczxp+XvmZnghV/pHgKwURh2PsNh/yavgweuFYLX8ETr/oGMdf+Chyp69EJIWuTnnSwiHeYciIvzmAPbXbCM4jqdeS7amkcAy0vB4mh8+Xx3ld3REx7/+9b5asnsyIf4mkgn11q/JbMf6SfQLSI9Z/lNIZOqO/lL7XuTmfkdLkvzNUEg21FHxJ/UnLB2nfbuWDW3LTMrmZBvFnDh7YXCWVkDlgGEol4SP6+8XRQ2a8tRctz1OV4NGwDSfH00N+I/0DX0WzIEgp/Nyhria1mPbIg95jWauYhUMnUAWLSP7AuidtRDxvv8ssGy8i/KVe4RfTCS2GWQPQ7wKde861meAcs5Z9lTgdSzLK2j1Lts/ZbvBCy7XQZgWWYg10rotpHEFCxr6Db1WOZq2JpgSfOT3+0dtsH694xn2bzLHJ7t98SCpFGmeXE+s/2Ud7W2oP+9UXw55zYORH8xWG49d6w5z3PBkQ50KVhWF6TzyBZYfnJ8T8HyJ7/lY+pZBliWPsuqx8pOgmV0c5b9IPcs11qcK6V0f9qkd1NK/+E+pX/82d9O//69k4Ll4/ZZSrsCli0dBmxIGy5pcRQWdvgdyvawGmNnH1jYzQo+N1uyBVUtcf5f3Eh8brxSgLEFJql3yoHyY4Bl5DDL+wRII2d5BJb1ehgCqDp1FqAhhKsIustbR2UiZ7kD65R/xvub94mECgzfxlenQBnbX93LXuhgHKhCS/J7zjvuRhsFLOmB9LyZpZ5l56SZoZr4iOAhaz8uX4oSpIwYXgKiW3xeewamIc2gY17fHPLua57PQAssw/MQ91jWJvZZ5nA5AgizQdQk+DHWqnq3h/nO2fRnFRgN2WvfPWLimfaKDjgvFejbngBY/IArXrgILBdJuvrNUAIqMIoQLzJ4dB/c2p8BQOdnjfaxJx/m7gOAMYXV3jZ6T3d+VwLLjwHwWB7k4kCrKWD+hkvHPVr3zAM7NBMr5EfdYfT8S5dj7fxBe+DZOj7yLDNYjnU+2JGs/NRxTm7fqEqhe+dcbyjjU6RWpuu/F3gO8YSQYFqZrRRVMkbJ/ED1Kb8MYJU9oDpGvYnOGHudKfpJ16XhWUbxTHwfwbIYtDNQ8VZLVUhVCywHgx6nQrR0RqaRiW4q558MkixvdeoEluEE4BBsKzJIRpH3Ayy3PMsdo2d9XgpY1rlKlxbXgRT4aopbaR2FOi/6ETzLN9h3y1nWfXbvr+wLt44ScCyAGRWs5W+vz9oEywK01Xvs+csMlo1mrBIR5/qCXE1PKSC4qpidabgA1fcLLOvqsc7N9E4pBn2dJRQlWsMQ3Ti35pZ4bTxv0bOMyD+hBTGCwOAEz/LT0/P0xvb+5YLl/+9FSj/3a/8k/b/vHNLzzZN0unktHTWfjPOVM2vUnGUOzcEixGJFa4UJnpOtd/HQVpzLiiGIUOHrW2A5Pg+MXuoDz4FleR16L6PAlwoB9ZyXCtdznmW5DtdGsHx/PGmBr4eDFPkST3RK99Kf+XhQ3qpgmT1wkbES0HlVwXL2XNvCVTkTWMt84FeB5eyyPeu86kGlQl1rwLLl6tShOtnyDQs4FAn/KfszKbxwNGbNRh69nD3teE7DLlApxDgrAAC8Ki2wTJ4H0mmsvAgiQ8hbCUFWzqibeNky3TmvrOhlsCIhRPqw8wweJup45GXCS5RkVfU0emD8fjxvYhTqgPWzCPKcm2aUmrW8t1LkdVlrVZoNaJnuWvsdrOS8dhW9+jta016yf5l3dNZt9IweWJ7s9dy+XAiWY02Ac0igdU+PTkdrEp81oaEGvV0y5rnxNGksnDeA5bhnfeXwktFO7117xqonwLsZjJVFJhYjc+ZyrNs67/KsVuOE6JnL/Bs8tgGWkYdZeDqUb1dbNXKlBst8LYNlBbtc+HIlWLYJGFjKS+J50EvAcoYubD9dAJbVA9zx7MX9nYDlSnA6cCdjIoAwUq7QLiobQtTgaGsOetexsBHd3wFjQjRMZAMGjWVS4Eu+o64dRmPJPfMNz3LnnNfntQbLXMV8DixnvUloRcCy7pfXryDjh+hFu80m3UmRL81Z3qYntw6WU9LWUQp4Aa7ds6z3SfEvB8vmbUZLqqK36Tik0nLW4yI47v9dzrFrIKQLqp6nY7B6HEbWU88x2r5d4lmW8UfPMlqJjXiT0VF9/zruaE7TS/6dC5alQJ6EYb+2uU+vpecOlv9yunuwMOxH8yy/czLP8s//+u8qWH73dJs2d2+kgyrBKPBVwltMmUYY9rRAB5SuGB69ZlEvBcv8rhaDeyywjOrYHIa9FCw/HAQcb75iwbIyEeXSNSVMAJ8bBACsM9iOBbLyg8Zgp0t7ruyCuaMatjL+mTBsbk3BoJkBs+koNDYq0KUM0oXqxWAZ71kBlmNBEqwxcnXMGERh2K60VEoVFwahcO+41uAHHO5mxoHLwbKLoub2joDBUrDMz/mggOVikJg/GwyQI1hWIBLDD/UMe4EvzokkZYDPAwtuNgj1BPloz3p8vXe+e88rQKyvzNixGvCWCwt8LbDTrBGb+dqlYHm0D8P5nzW6ctMQLEceappnVwkFjUUl9cJhdm8/e30yr66Nx4zzclcDf/vE4AjdrKyG/oYQzBz55Qq1Vudgeg6eXdC7XUNgWStjF88yy4AeWLZtQmtQOmMznmW9KoDlClg1wrDZs3wNsIxx13Ku3v4uYPbw18w3EPknP72Ql4Vdl6JeSq/XAsvYMl+nSJt61jgqbAlYhte8aUyYB8ulHDUQbYkeUNpwsGz9SeFZLgXbAJZvtyjytVsMlsWLLAAbBbj6YNmWpIBZhF3rLmaHCLo+GD222QHLuvcTLEfDIY92Ak71WJ+rP798sCy8TVqaRrD8iW/+uvS3/vp3pbuHUuBLHbeb3XXDsJGzLGD5371zSO8cb9L2yRvpIIBYE/BPSVtHEVPueZazlcuV7XOFCe6braaqQ85cm74AACAASURBVPIqgy4EorDsWQYNLFtBrmt6li8Fy+JZFtA88Syjt6J60snb/Ap5ltmDvDQEW0mKrKr6N4PiXL+Eqk1WIdjnHnQn5iuC5RZAAf2xRxlGA1id+b5Mr2s8y76GxTvvyglzyeBZzmA5hOp0wfLEKu0KVcx5anSyi8w7gzIBy7p95+4hpNZ5odjngGVWhKDctUXnS/p01Ad7APaaYBnRBBJWp61jSvVrO6+IEPF9awBlyAHeexhgKiW+oXksBcxLZQuPoaJFinIpylJNS8N3fIWCZVAvFMAeNZ+baoXnzRozALgCDfNeKS8NAIz3bCktnXtah/TRe/AALJsxp9ROdE2nKH4OKkUvs/NJ2hmn0TjshWGyqlyvBR1dVoQ1xJuton47Z9l0qHI/e5aLqohevg5I/D1ZLtL94KfsWX5ssFzVZGkAwt7+4vNIaxW/8xBrNYx72ygFzQEso9AlDHiZvmGUJBDMfDXX7CBDNvYj6sFKP3DDkh1Ec74pHz3vG9NnIZKQrtIHy8hZZudDFcXnYDndSqi20JhEeFoEA+av/ZI3m9QCy+KzvWl4ljXU2qtpLwXL8Oza8niLKVdgsd4FLE9TdsCDHhssN3mZyuf67M+B5ch3bevP179ehmdZ1ne3EYPJTvXFCJafnd5LApb/9t/47uuDZd1cz1l+Ln2A73bpT991z/K7x/ReuksP6TZtb+9MN8pgGRZHCV9oh2FH5ehsYdKxjkXZI4CXGUOLSWQFlzwFdp0VxMD3scAXnpXzmL2CXHmHhE1LMS/zwgF8c4Gvh731W+Yw7PuHB70+5iwrSCawrMA7FkJyRTUzVqfzvM4U2lUdLhe+zOQj1IAlu9ozAj/KVOhsVYoSGSv4GrxDn0m5WVjDSjWlCrW+KbXC4IBP56XrcqgHtFLjUSXDBYgyRRUcbn2V/CflusUqaoIF2kWW8tn6GJkZ0yLAcqUkeAg26C9fDyU+KokZm9Q0D0UKNJHzMHk9Ytspznen9+TiTbyf1CNR16xoQr7+tIvMd/9/9t792bblKg/r9djnca+upCuRlHmYp5EwDmAkwDFI4FDBAiouVyVV+cGVqvyR8Q9JpZKAXcSVgMCSwCAhBAgrBmOjq/s45+y91yM1Ht+YX4/ZPR9r7XPuFbBVV2fvtebs2bN79BjjG09Ypbv7ci4SntZi1sv4xqsBy6FosKcRa9YzM6+kxYsvr7Vk0lFtbZatY//pI8FL5zg09FTEqyI7B9v4bO185sDO3HjoGT2SG1i3VImY93pq/WJdOl6GzI9pY+xX8OnJxmnUgm0lnY2en4BA8Ire1vv1U2C5J2uX0HJvX1uf9/bYQKIxnCUK4pJ5LbkGz401XLk31TNS3RGWl1OeZSUhC/CrUlGg+LO8HSK0UHUGIb+WyBKAlCamIih4S0j+0fL0wHLshwun2NcElmVu/Hwdj9pPZbCM94499wJfTgRVjrRe40WWTNb70ePzRwaJah4k/zJPwP5D/1F9Gvm2ZLw5HQ6hv6ics7w6/Y/1N5wjpvNcFJPXGfNUbVzyguEZTWubz2f1fp5qbQXS1odh236iQ067wBd0J+QuW9VrKhS335WToF6Lg/eK2Ba6LOOzZ/nRzd77LVvP5L1879WvVWUTYO3g2cKqLfQa9oHsWQZfQ80YvA+DZTYkTYFlzJd5l86faA8Hp7rmigJfcb6Ox5GnO6qKzxjK7XzoYVjC9hrXvFrPslVBN2chPMvIWf7kd328fO7n/oGC5TcebcsebfKu9Szr4XawfHsq5W63LX/5opT//f/5QvnG23deDftR2d48NiCqYBnFIYxxfjuBZWZCDBYBlvHZywbLwisPh+P6Al8LcpYrhcL3dw1YNuZdhw2DTuKgd8Aye5T1Hj9/IyCcwPKgMA6CuSXkXd5aMTmcbQ/j9UlfdNhfJVjOPZL1PV4GWPZxsWaxMA8AlisFyCSED98By7O74j0GJ5j6NBh6n8HyNUry7NosvKABlvncz4HJuacwIAlwzNEDbhBpK9ymlF8zn/cDLLNyPLV+rIDndWyC5ZYX/VI9ZWbjFoFlAg2j4RpetooWHtAQ03qVteB37fVzdD/1/YODZTX+sgHFnh7FnzKXhYHcwbIKRUeCDJYDbJOXWj3Larn11n4fQLAM8KdgELmgBKA5BQrVsHWJUti3fjQDltG3NXScBuDMPOhSsKwh2ADMHn4N3alleMrnDXypAr2odpV4C+u5/G4sw5WM3newTNXNtX0UgWUt6mSe5RosFwfLQx5yCywv9SyPc5YHHwnWfA1YlrXX6twrwfKUrMN3+d+zg2XQCmhjjh/Gs76NcpZbYBnVsH/ku7+jfO7nfrTc3BlY3p29JesasCwKed4EgCDxqmk17HMp3zyU8n/8v79b/vSbzxUsn/dPStndPDhYzrpBxzA/6PhVr8CxCFviWc4Kz8CY6vCltWBZZFAVdu1h3bl1lHiVcS0X+JJ7UeDrIIW+Gp7lKPDFlYW5GAQtaFjZ3VhXrdaEZ7kK380WVQ7vaoDlynPsCtQSsJxbYlTMPeUmKyOgsOSheqS1rrn0R8+FC2FUZ3woz/JIWCWwqkoNWbUr6/I1nmXVstzbwgvDz6fogzBAQCFL9ASwE9brupxEVuNWbgVqaff3cBYs661jLtISPKPPpJ2KR87MTbyluECQXgVI56y/c4D8JYPlWBd+zkSofQtQteTP3Hpn5bV3/RyYnXoOG+bmQHl3nE4YthkfE11fCJZbc5ujudHzW55leake/aW5zilfS/ezd11v/efec6Q8zp2naydKoeFzc1v6qOBeHOXAXT2SDA6+I6w+sb4KLHsBR5bHFoY99DDQ8OxGW6A1nuVB8faQa6IdsOfqmhShw3uo/FhBLiK4vIhmBywjZ1nXugGWqyrwPmYsp4CaJDsynWdjH/N8NWZA55nxLCNnOYNl6EG985ppiMGQrpXXVakAdNLhWmBZ1QT5PwF0cL/ywybkynBWr/Usb8mzLCmfDJa3ujcDWN6RZxlgGe2gzIvLnmXrt2zeb3iZx9WwrW/vUA3bFoCCC/1v8XIrs/SlausbTDsPCZYzjwMN6uQmwrAX8Z8rwLJG5Ubv10VPG12U+X7gCb9yqhr25nBbbg7vlQ/vD1rg65f+8Y+U/e19+fDj3eVguVpcHG4NKd6U+7Ip7xxLeXdTyv/5m18uX/vLd8rd7mkpN0/LQVpDQZncDm2j7MN2gS9mJmwtUyXKF4CFzBxYnlOSDEONq2HX575WWgYgk+sv1X2WA8AoTVqrKWyefSdh0wizHsKwrVXUMfoso8CXGhVXto46yDhosUMWaLyDVlnMAHcFWGaw1ArDrnJ6FoBlrnZd7S3lzMaBUGFjf4G6QoHNzDqBZbnrJGHYfndK2lp0cgGWQ6BK2A5aGkAQWblQs8AiJFuFiz+CQlAzjVdr26iEHWtL+xdCM3n59Vwl3dvyyWwiENrGQGuwHMYxrOkKsIyFZLDMHmWdb855WqywAlD0wfI0iPEwTH4+nj0RGjwQh7eZu6LK0iyIcM9rlyDn1upKsDzFBxcdktb8BkZ+cculpUBjDsS2xpm7J2ha3q1hTF60LrjI2w62ZOwSnoRiTL1nzr1LlrHVu00ovLFuC8HyaH50zlat14qLewYqHuL9AMuxxrlewIp3y5eyrIxUGHIU9FiUgGVeJx5HPJmQDUP+MxdWNMnbNsYsD8N+KLBsk3V5hrDphmc5rlPPOvW3XQmWQ4Q7P+N1YJ1qpNB7+H8LLHNfWA7DzmAZeg46nSwBy0zr0DVO3nQ4z7HHF/m6lwWW1dBBjoh+GLaAZXiWpU/y3nOWLW8Z7YL2m1Ie3SSw7O2gVBVTYLxrgmUjp3O3GjYiC8zYALvBAI7lbg1rdqAMEs28KRsrGCyzbOD1t65j7gGlVJIp/oaxsL9SLM7mPZx8zGVOxhoNrXc4Dc/SCoNXcL1x/vcasCzVsLe3b5ePPjqVH/v+79Q+y7sXBpa3p6O2mlpV4KvXmkIjcTabctxuylt3pTzfi2f5K+Ur/+Gb5fjoQ2Xz6LUKLJ83gIlqu1STZu7Rh1UDIfFmZXU4NvuqpTbP7lKwXM1Hhf28Z1mmpx5nAsvD84acZf3MPcsAy1KX8nD0tlGS2+y5y9Jn+XA46N9zraOWgGVlB2QwgNeyWtqOZ/khwbICtoZXE4IewgXzzbQZ5UJycSthBD2wrPvYAFtzIAPMyRk7gDODZbXam6l+EViGoG8ZL4L2cg44geLYwxnPcktZCybjAECvIUWYC4xF+HuE4qVDyEXV8BUKoSFMbVDDyE9B48yBQJugz/EysDz4R9qWXhZSbTZjxrGRFWIFT2qC5da79+hxbp3m6LgBWpYArMWvOAGWrxGTc4KcZcnUXEOOzK1TYxAYkRavRWuMtAiVEtUAq5kmc42A/Ii5vcwFtuaeP2vcCeYSCKK/PHOGoGsWduG9HxSwvATY914p36v5quhz7zfBO6z0g89EfyOwy7Jc0+zc88mFwtCuZjh/bbCMtqB2HQRh/QYAbPEpjMgXepZNpAxgOYzT8nnyCuuzHSzHmboALCv9NOoWTPEn7FcGyxqlxgUz7w+2NCJixCjn/ylAVmVQ6q4M+ct2rRvnW1EoKTpE1uqlg+UEwmr+ZZ5lgLUqKmABWN7uDSwr3nKvshX4qsHyjYRi76111M1OgHEp+50BWjz7erA8jKVAndK48TdXx1b3DutXKTpD7+H87Lx3QdKeipbWOcs1BuNGJu4QSWA5g/YpnmPnraM/+43T8vX9ActyRpCzvHnxrfLm43P5iR/87vKLP/P3yvb5XfnIk33ZHA9aEGwxWJ5SBgCWTwKW70t5b1vK//pvfq985Rt/VTavfbTsnnzIwLKm0whBG1gWgK29/IbKEqP9eBVgGZs451nOwIUJzejNPZte2TGKeRFB9sCy3I8w7AyWuXWUhWW7Z1rCrQ8H9TyLV5rDsFt9lteAZbzbGrAcDNqZOoDUcBiH7Q2R6XpUBr8Ay5WVHONiPT3vWNdLhAcOJb5Xl3EKYWyAZQtf8tZGDwiWR2HYAMvCPVHgq+FZDiG/lQrrNH/ywumrLgXLrVDXGc9y0HYKY6+eywp8mgsf5ApcuxIToXGxZ352pooUZcBQga9YnB5Pn/FcJs9yetYc0AiBd6FnmcevlKtXBZYXgLHuwiZh2L3uJYFl5sNTc5zfw7k37H//MsBy9bQFhoxLwPLY6Nt5x7x3qRfo5MqluXdp/fLlf5A7/zqA5bwQ+k5s9LTDEpepQowSIyRsAyzD2KkRabmidq0cIwx7vBlcRHIAy/k8YlYAzuizjPGgYsV9MLZC2R+/vH4C43VEMXG6A8ZYCJYx3igX2p/dYv9LwbIO4QW+loBl9FleC5YznfsiVWCZDWGt+WfANelZBs0lkFfvfxssb11PQlXznmdZwPJ576kEG8nxRRi2RQtIBWQxHAlYFnB8s9spWJbf61qsY88y91lmz7KEYsOgod5fa4QYoBvFsRB2DdoZsgKG1lFcWT6vLcYBeef90+snCnwxSG3tPYNleSd+DtNBj8kO53EaLE8z6fcfLJfnbylY/sm/93fLP/mpHyrb57flzdcelXK4Lzd7KfNlFRCVg50EhTV+wg/ccdowWP7WwcDyv/zXXyxf/vf/uezf+LiB5WKV9qzqXQ2WEYbdynlaApahLM15J+Y8EIaX5sOwM2iWv2XlUADCwK55kRUEk3CKzwTwukXJnrkcLCtgdgwlAFg8ywyW74+n0gLLkznLUp8B7QXIu7wWLCvIVYBXC+WsTD40WD4dhxAUoQcFmWDSWdGjuVU5y3pdj8inqQsCWe7u5iwvAMsRxu11Wqp3UMWH1vUKsMwho7ZfboUmb4N+no0NtrjD2oJfJNZRGTmqaqhDoRUurhL1AmYq+jYZbrVvl3mWrZarirPhEbwms95G5xsPAJbBz5bkgII/TguimW8bQCiUzKsGdjLBOWyMBUPKHO9uTYPffY63P+T7tObyqsFyBhr6d6plEHJxlnYXVDqfAMtBrz1aIbA8AkgtA8oD0NwlQ7xKsFx5DTP/pcrczJcveafgaBPGTIxbcc6Qn56WQ2B5OKsmL5XluSOkrVwPlcZ7nmWlIQof1d8ptxjfW7Fln8EEWOZrWDbruzbAsnyGnG29njzL8U6+UMp3ELLucw4PfUf89PgTeBi3wIuINJc/qlN5NWxXLK2/shf5sn7LEomXPMvY2HT+m4BJrt0PHTr4nLJOPAxJIes5Z9mYbU2ueJeGdxlSInuWVRdyt+ylYJk9y2vBsgBHLQRFOcsAywKgzQ5l0RQ7bUWkWszQT9lzz5eB5br1Gq+//M6dGJaA5RafBQjv8eAchs2gfc7go3t4Rc6yMZBLtICBzEYy0b/CkWzlLLNnGWD5Uz/8veUXPv2DZfPsRfn4h56U8/3dw4NlCcN+91TKs20p/8uvfbF8+f8zsLx5/KFyL55lDSUwsEyvqN5l9DgW4uaNeVVg2UJ+51tHtcA0wK4UFYh82fcBLN9KDvNJgPL5fQXLKtjc01sdMvL+xtlyQhiFVcvnE2HYAfAA7EVgqIXNfhaBZeQYonWU3nk9WNZ5kLlSVQovEBFh2As8y6HEJGWqVUk4jBqu5ASdZq8CBqX8ylVgGYYQXSqA5towAgUNZzd7lsGE60JffvYuAcvYNxXIfbA8EuAszoNRtxl2ZsS1JmB0o+u4Biw3FIjRno8fVCkibeW0ddPEZy8ZLFfvlKZRLddK4MTv/n6A5QzW12x9azfgOWvuFAFOPV9Z6SQjGq8FexWaz1y65n8LllcequnLV4Fl2/B1z0/Gz6hJkbzD3UFpvzkMGzSOOCDweo8ZjGkONGi6Xf67R/96phpAWTlsYGS/pgOWK17dylOmgl8xj/cRLGvkIHLWk2dZAWMPLB8EJDto9lB51ovwbiFvJ3iIrq3rJD0wlfVyvq7yLLfoNcm60TPCZUe8DTnkCJMXupD2Vk4L4ZyS2qoaT+0GDwWX5lm2dx8KfEmbKPUs77fuZd56EXTLRQbwFTCcwbKBY3HKSF9mGZvB8jaKrNozzWmCHGXolQp83WmYwehgA6oNEWvAMtqEtfawVVHb1Dh3E1wYhj3Io6XMpXH6J4XfMtb3kGD55z/1g2X7vAbLkgoLeND1LIce2XY8W+uozVbDOL51V8rxUSn/8te/VP74P71TXmyflPL0w+W0f1SkhJJti5rBlGgUPnv+rfUproVCCyxjc7JSwMpLpQcTgOgLBzmkBtQt7HlQuvPvACK1xU1tSjF9AWvqyfV8bswZn0nI9dGrR8o48BZbtetxzvL5LDnNlrMM/CO/Sxj2/f29epYBlsWzfDxvy/G0KXcHAc6ajVQiDBur7AoW3s/61K7PWYbAVAUgNOMBQMX6EVgWmsG1+B4Alxl+LZx9cPag4KA7QB/tO4AmthP7OvKYzue8zios7jnmXGUhcvlbwfICz7K+LxUasS0aaBGeewaglfc/RUZEkTSsk3stsmIfDJMX0NdI95UxqD9D99DHy3PsKeYjJd8vHGpZ95XCFmAdnu8GuA5imQW7M2B5nl1fAJbToCPg2wMyjZyl+fmt8B6uHH92bRMNV3NNIG8lJKiHmgF+S+a5ZB35Gqb/a8Hy1LOzojooKOO7erIrlOfOg1pmppCpvLYpp26JoaKKXCHgVyn3awHh2s2auZ6V1xBjS40JV8xl7fpd8aiRKbLix+rdofxJqqI9MlyP9GL5wDQ8wwJ2kqHTtcAySzX73lwN8CgHcPZUpRijUXEbOkjQOBWB1XdkL7X/Hu/u47Nn2XR3Kr45DDyEdZNp3US7hbT3fpr7DN3UeWTIAPdcy9/qdZYCa26o5pxl+V08y9ov1ou36vM11HGsS8MzH9P0tbRcX9NVWkCL6xnge75Od13XdQB6XUchCmbSQll6pimmuo5U10Tn2vEwK7HJnLVHtJSj1obJBlL9OQiRVpC72ViBLwHMUvV6O/RQtgrX5iWWVlH6tw4vANscfU5K+hnyjhVUy/Oic5WNE4DZc5ZhIKvBsi1C6F805568yuuvz6IwbMiGan+8BVVLbjwEWJ6SR9fwqzX3LgXLCMmPaIzjqexO90U8y1LgSzzLn/3JHyz729vy5tObsjkdy17bkFFf714Y9lKwfNyW8u59KYebUv633/j98tW/eKvc7p+W46PXy2F3Uw56EqwanIJlPVrGXDUCXPpYvY9gmT3LS8AyN5K3Uy5hLLa9DJajq7QU0dCqlJKLWhTEYoOlZzKKds2B5ZyzLGHYAr4FLN9JWLZ7lgUs394LcLaw7QjDfglgOQo9hZZRg2UALueHEfuf17nyCNM8K7bfA8vs6TQOZEyIPNSYR6WkGbuaLRC1CCxD2EA4rwDLWuaOgArO3UjIpnBLgGUAaVwf70iGAii/LbBcrTFADK1fMC76TCyZSq8LlEoIC1ZoBnKBr2IaLo0YYjy/D5YXgaQPIlh2Gh4JjJVgNtZ4bo/IG7VW+E2t8Rxt8Jn8W7DcVg8uAcutdcf6js6/f5F1/YcGyy1F3LXF9d7TNZrUgmuzEjpHtwuGXHTJq3pObzLx3h5JCX5eyZNWmk0FmAXuHAhfclhlUB1tdZ32YjqPTQAguQlWjTHpOD3lmEGw6BMCvGJMuZHAMkc3RessgMxWKzdHSwFqfVFbYDmDxQGU0E4QT9a5wlu+AiwLkA4HT6rfMjpvZIyAYSLW5lWAZTgUUknfAMsaCV5XJdfVaoFlOB88ks8Av3UaGYFlrYhdNE9Z85WlyJeWjrG2UNwKisEyh2Hb1mjmatnukG889EE2sMxA2X5Hga9vB7CMnOVLeOEiPWsRR7zsokvA8kk6BB1PZX8+FCnw9ZGbo4Lln//JHyw3t3flI0/3CpYFYG8Un9rPpGcZCk3rNZCzLK2j3juWcr8v5dd+64/K7//7vyz3j14vt9tH5bh/RGDZMgQ37l02UAMyHFvDWsp4CPEpr0XFk9yn3VMYuY5SQ/lnACK/gzkNc6vBstlJDX9JzjIOCoNlAbH4AVg2L3u7dZQYF1sFvgCWpcCXgGV4lg/HomAZnmXzatuL+rm38B//ubR1VEhANnUkr3ULLHNOZgXw2NJm/GkwoRBQhDBX4sU9yYMMsIzvQ0nkit96j98o/XIbNJKtdC3GoMKHQplQYTN7mi2kgtpHkeB/CLCsb0P9szmyPE5XUn6EDqp3RBTAA4HlUBQ6OUtLPMtNBWkCLHcV8xYTk0KDOrdL4do6z/JF4JLA7FrBtFYhXzt+a2+wzHPPxhnFOb5EVM49Y2p+a54XymyK1JiSj2vGb5Jm4kc9RYZlIngA88bY00a0HPx6/H41P6DWcp3iXrEHrXxF2wBTNHqe5QUL1aNLffYDeKZZUW/pHQ9FR/lVl9DvguW5+BJ9b7m7IV/5fOIB0B8GGaxlmodqxhCnGrpo+p3R55DoxPwWoDa8y61q1A0aYpqH4RZ7qDTt7FxksHUr8HmADsmDKfF3uQhYRavy/BT1FboTaBvReQ0xUhm8KIoPlz4EWNb98Iiwro7ixgKAZT+UlWeZ5TX03dj71jle6lnGei8Ayzo/avvFVczNkwzvv6W9rQXLUuwLYNm8wO5ZFo9zDsPWdz4H8J0Gy0ZGXOCLQ7bHYdiDzgna5X/5UGfeH38/kGcZa5D3usefLtETLmZSMzfmueBcARIgZxme5agg755lAcvwLAtYfnR3H2BZi7fNgWUVGGA4nRATgOW786a8OJfyfFPKv/nSn5YvfO0b5fT0I+XF5mYAyxqu4CXOJQw5PHribe0rq5rTmhTtDLCm1pI3u7nxDpZ7AhLKB74fA2Y12QUzdqlRgWW5J4NlMHsOw5Z3VS+zz0n/9kgcuY6vRTVs8SzfS/soB8so8AWwbOP5oUQV6RSKfClYVkXRFz9kxARYjnCiZOjIexSM3yEMBLQ+KrzIA1HCEIDvhr+H660GwWA4YaHP+cqZRrBPrc91PjAfpjybyFEmTzN/FgW9sH6sSPZwW1JoVIdILZqYjnPItj6qAZaZQUZ18dTTOdY+5ZP3mGnr88zwoYAeJ0LYMvOu5gq6JndZU1GY8qyqnjSE2VzC0LWiZWPPWu/bGt/WygaYU57z+/Uq0c6N03vPa4RgBpT8DFbC8Dkr42tNFWve75p36ikPzBeuDcPurVulZE8AQgYOoCE2Es69v/JxeLYaxgCc0zHtuY6QQrVj3/G5hrWmHWY+PnP+p84RwJbZPWmglQC69W6tMzK3lpfxj3Hrpd7er6H7pXNBm6lq7DmjK4o3qkd4aJljz/R8W22/aoBZt8cnBDAUTNPZb9AgF7m04fQBA0Dw8Wm/g7rIQ4t7IlILC+KyWs8NgDUV7wK9Y866LtlL7WMpuGksNJM060l6KcngzBfh8ZZxW2HYKO6lqXPuWcZZ584gTKeqE5BnWd8LBdMQX9wIcc86cescaoyo7o9toq5pa0G6YFnmMqwv9gRFvnQdKZR+DJb9eV3Pcik7qYa9k5ZRg2dZw60dKFshL281Fb2XpZK2e54Rhi3fkWdZ5qqh2PK/6LFMHmb/jMgu1mhgTwOlKC3Rf7GexJ/zHjxEGLa32W7irJbcfhk8kM8cZNhS/pXn0wPL6LmdwTKHYf+TT/9QeXR3KB99KiXWj1rpvBmGnRnxUrAsnmUBy++dSvnN3/96+e0//Ho5vfbRcrd7EmHYejhVsTc0iJBsUVSXguUs0JcIjgzEsAHxOYFl3qQRs6E8HvYuu698FViGpUNBNFW4lnG1jdQEWEabKclDltZRci17lltgWY5j5LXAxEtKkea/EJAM+ZSVGL+Xr50Cy7HG7q0M0EtCLu9PBsqYC7zMw74RWPZekGDuGCMURmw6hBSZuREUNqILOqmjZ7KF1cGy0gtChpzBIxdIw7wAqrWa4nBtZhJTDKL17i2wDDqGEi/3wfo+BZah0YTpKlfZt0vRcQAAIABJREFUJW8z9l3oyhjKcqBXMTcvsEJZ7+MlaHiPghecJF/OfnpMfI5PmLqzFq4FxXiNwvqw8FzmhAt7XXwh8UL2L4MOXp04w7hsgdWhQ2Bzc1wquFrX5fWvwF2jmF/vWXP72Ltv7t3W4CoGlvI8S8m5lHYMQaA4S0tWzc09vzMUcx2LPMm9Gc5RTBQg8vM1kosyMIoU2SGsp6RAo2GMYrAMGkiAHQNNFahhL+Jo/9dsLPGPFp/l91q7J5eenZaiGlxnygC44oH6Lg3DqNFPuEGr+pe8w3rF5mSdIKrIBavSbsOQrNbrB34t32jF32DiRkNxjwNlZ/BxVthAxesEsAZvrYyt3Ud8fAaJIUMEjFG17fic7sHzWQeteDyt+Vhtsk9CiW+sd4w7E4adwTJSzuBVjmUk2lcepRaNdD7J0J+N9yZ2xn2A7YgPFPAwYNkWR8fFHD1/2eiLALjmEA/6VJ2znMOwLRS6Bss7LfDFnmUBzgZ8Bfa6dxhAOAxBxbzOO9UqzdusANv4t3kg/T9Nn3bnIK2VAmp9Ubt/WMvh9xZY5uP8qsBy5jNr9JkV7IfWYHzXUnl/CVhGGLbkLLNneRYsH49t385SsCzVsJ8dS3nnWMpvf/nr5fNf+dNyfv3Ncr9/Wu63N+r51ABjMOAAT1oWoJwbBb6wdOxZftlgeWpzGCBmsMw5ywpM3ZoqahTmD8+yvPFUGLYU7AJYlmdmz3IGyz3PMgp8wbNcgWU8ANZEifOGYIAC7l7LioQvBMtR1CsB9dF60/gskLkoGLzTw71DzjEEvCqMLqRjHOVPBsnwfetQ92igUh7Y+tdj8CKAAZ7VhGlcl6tlq2CfAHl5flNgGcKN/839mPX+bNXOSheKVchAC8HyUs/aiNG7EBRjwqTSPgmWB9rN4/OZnWLgD6X8Mu1A6M0LDu+pfQng0r0LNXD+UZ0rHur9exOYFHozYHmpwLxmf02fmYON7SdY18UrwLLarWtjU6ajqXfL4D0ADp3zanb5NRXT9D3LrQJdbOzQuYbFNFDQMGU/u5nGKn6auiW0FLV8tsHnrgbLxFsq/aIFRhthqBcfuge8ce6MZL1pUNJD6Osvg3zh9CbyfHWOiDTD1AJR+RiJuCHdwjRjf2Y2OGMqU95Jv2dkXKICS1VBL3V4ChCvwTKAoa4LQpO5NZUtkK0JzXdEwyD3hayjMmTZgttb+z8A+pAdClZR4EvOiBWg0X/hWVaw7PrcpO7iekqlb8BozwZ/ostVYNnQbtuzDB3JYw6ysQVh1ZNg2ayKg+Et9Cl4lm0v65zlZWBZc5c3UvTLwK/8J78biLYNsmJe7mlWvG48E+nt5llGDrTlNaMQKpa0Bsv2KcZn/pYBM+5v8cCX5VnOPJh5xkPrC73x5vhaXpf4m3iJ/Mqto3QPlC9ZzrKA5e3t2xqG/elPfF/5hU/9QLm5Nc/y+SiNj1MY9rVg+SSto47n8u5xU/7tH/6ZeZaffqTc3Twtt+ddOW621nMYVfuQW6FGZwlhHvq8sfDHYb1UCa4EQMiFlJu6IAybx8GcBkVcpj+0jmoV+JL7BSybF11ymS20XMbIOctTYJmLgcGzLGAZnuVW6ygF556zrF4CACZXEtSqK0nOyTOoBr6xidTrYVGuBWRfnC6EXtE10KcmwLKCWPdw94ByEwR7OD+auweDJyWc85VDOLmgCo/rjGc0C45oGE+5NSx8VQgvAMvEMUlMtX9dC5bZsxxW7WwYuQIsx/lcqCxcBZYHyeJLRgAjPKx164XW+Z9d5CsueBlgmYHJaGrfBmB5VuBNgOXZexfu1ZRwt+/Y6NAetLcP14JlVYzCgWe/LAXLuA7gIe51w6APNoSvds6pGrKTVxfvi2e0jD96/rFclAOaV7C1/sw7ACJaKw994CKwnHhG+/zUIb7V+n8bAeaFR6F7WZYtzRSehk6g++jeQJalcX9aw3gODPWppzIAY3OiyVjBdIMzhBZDuo9akMlzloFJfa5Bzw2wzIBSKdwRFNMxhxq3jMU5FJnXs5VKZo8ZPNxx/haAZTFIwAnA5zVUMhiEyChtwNSfN9E6qsWLqnVAGPYCsKz3pboJYewCPSTPss5R987BMtDsg4BlA8PqZXbPsjxJ/97tvKUUBQXuLKcZ8sIKyAm/lg4/AMsA3OZt5p8Ay/ShRa+Pey1nfstrXv3+ADnLWrisVdSuI4seEizPjbVEB8hjhK7r65zBMsKwT4ejguX9/bsElr+/7F8cNGf5fLjXPdxu97Fjm+vAcimn7ba8eziV985bBctf+KNvlPvHb5T7R6+V58dNOW13VuzqeAywJsDNJvLwYJkVm7zYGfQgdXr0ORH01BgqC6gatgDT3DpK7p8CyxrKIiBaKlpLbrJ7K+Q+eJYFKLdyljkMm6ths2f5gwKWAYir3GI3Nlu/a7K2wghNnk7dB1YE7QatsM5GjCzoGSxnANmildYBrZQJYowRIhTM3gQQF52o8prRTooKhoxCFzsqzUOAZQuNI6Uc0R4IF1rhWf4ggOWofN4IE83A41qFcu7+FlieBLs6YN+znAFMW9n/YHuWZ4XdtxFYZnrCvj4EWNY+Ebn1m2/2lDLBYJn52gj4NJRUozxjp5H32wCHCMPuguWGZ7Y15/wZ82vMJdN3VvzzHADWu61qHgosc2TLB9S7PMeb5r6veBeUZJK12YAdQMy9r6j7EJFb8gvaYY4Msg5AKQ846COB59AJptYdegHn4WJeIm+p/o6x3AHYqKyWzwAWOMQ4AiVSf+cUSJLBcpces47D6zIDlvUZWul17FlW7/1MZwpTU4eks5cFlnV9M/Byz/IisIz7kzEljBY5dDxaR13iWTZgKx5kAcsyvxjePcsKnv3z3d7AMgCy8iOtYzcUuKs82w6WISuEbMSDzTrB4Cc0OQ4e1wPLY2BopoQhAKJ2GAjtz/VZtndvc4hWZO8cwJ3jNfz93Fiz+kMjMnMJWGbP8u7unfLm43P5qU9+f/mFT31f2b84lg8/2ZXy8J5lA8vvCVgu2/Klr/2H8jt/+Gfl7tGHyrPNTTlIRWzxqMqWOlhGaAnAsvAQNBrvCUwQEissSxYymDoBhOq+hmc5K6lqwWQm6lWxbS4GlpUROSjmMGw8i8OwNYfGmZsoWwKOzfFuQBl/2zXWZ1m9yp7PLKAZnuX7w1HD3O9PUv1aeiuLJ3lT7qU6+fEwtI7ScB3yLJMyhpzlLDB7nmVeU1RTjrPmApaVv6kw7Cp0i0HcBFiuraiW/36SntKNat/KdHSjPAIstViwvTWByrQ1p7gFY/OcKPQphODVHChUvvZrNExot1OPM3KkNKcq01eHceWKpTpHCclKtBlKJnmSsGZNsMwvOwGWdQz3TAdDQqTCQg6Jc1QrR0MxwWoqDeW9xVxxWUuhn5uWrdVC13h3MPJyE/OeEwQ23BVh2Eax863PZhZh2TznVnL8/RL+PEqXaDxmyThTs+u93/D5ehp4KLAs82YPBPNNlnmT75c8fjEG85Xk0WEeGt6d+vANf3WASuxL0rTW0tPc/o54Bs0TlY4nqbOnCaabKrmfeQ+NMfV+rAivPzHr7li7zr3R8/qHHE10VYklsEwJ4wcoIE+UjimFD3usdQqI5qrrA4M3jpn3kyKL2CvMIdkVgOU0KvIs++BRU8TeofYst4BwlT/dk93KqqkkePwNJ4HvDlfdVg/KoLOpHiW64uGoYdjyuyr9nsaQdZhKZzVRU59pD8PmTh41C1iRszwkotdgGeuH92p6locQbn0+hYUjaqEPlkWX8kEp91iBrxfr6uUsoygXwLLmLHsYtvwuHmb1PEsPZiruxaHT7Bm2Z1Kf54ZnGREEQceev2wO87qFKPYi8z/eV9F94dnuyYveuJATe60pMYB1PLfFl6d48Tru1a8xk8dZKh9ivfwXsJ6WZzmHYX/sSSk/9v3fWf7pP/5E2bx3Vz72+qNyvL/TPstVNexrPcvHjeQsn8uzsi2/+8d/Xn77D/+s3N68rmD5fnOjnmXNLPTCXgDLQicGFgawzAuDzcwbNAdseovdvG8mDDuAxwKwLM8VUJxzlvE5ioEtBcuWGy3gt0yCZQnDPkhIdwMsW8EwB+cJLMe6NizAGg2TBV1i9ro/Xq28C5YVwAKw1p5hBre6ZwvBcn3dAJZjDJXTlsvKYBmFTLhqKoPlSWFDApmZmOZEUWhXeJrZAopruPcyVeTMrSOmlJqe1zzAsCss+l4JLOu45FnWJacWYrZ+XmPDr7VtcUZ6JVhuMX2z7LfBcotp8xjDftmVa8HywGuWgeWWImyftXdsmTL7t2CZlfPWSs4JyzkhPQduloRh52d80MAyn905sByGLuEFns+55ATkddR9McaDA9jfig7AWRJVUymH2TA4BU4GRj1HIsE/gt+1DvUCr/KrBMvgeYtebuKiFljWsYMBU6pxGsdLtZZzpBNw5412O0YeQvcWtTvIu8uGi5BRjfVnuadrz2CaPKmLwDKNH9evAMuTEQ5GWPbqEQw0FFFDTe1RNWzUlxGPsgNkUQijGraD5aw7DaTvhtxqQwfvuhjuPxhg2QufyjxbYFnWjmq/eGUtc1JtvRvFKrA8AOP3GyxX4LtRlXwOLMOzPAVkW7oRzj2KmmV+8rLB8lL+NSf/s1xa6lmWMGzps4xq2P/wh76n/OJPf7Lc3N6WN19/pGHYI7B8OBzOLYViWYGvUg6llOenUl5stuVLf/wXFVi+K3sHy5Kb5eECAgJFSfewFPlHPG75J4Pl1vdTgqInBKp71KPbZuqhdCRrJj63f41ULX/BFF+AZQk9t2qpBqIBllHgS+7vVcPGnJZ4lltgGWHYDw2W1YrpQqUFltnKqevvYDmKayUraPBwKsjF4Iw9wipnqBiMXQew7IWeUJSKwTIJJzPk1aohg2SmmcoyuwIsg6mLAhG/uxBQcA2mD7rqtVtoEDdAMK8RvxPTLBfzytWwodT1wHIYFibAcswhVTztnckmWPZwuVlFgwZl+gvldoVHd475tubfAgp5HiMlsLMQ9fPRVqev9U/Pd+hU3Vv3Fk1PCcIpnnrJd1Pzf9me5SUGCygref968+Z9vzYMW9kCeSCq89vyonU2IMLw/CwG722lV0Bh95zj3tnL798Ey8qBG1B7oTdXX2fBtb19XMQ3psYHGPK1jne+ECxfcj6uvWcJjU89o/LOp1aETFcYgzkVg2Uo7SajByBY0RGtd4znxmQGuyGf4N0lOgk54gMghUt0MJC23u9GbP0seVUDPOSc5UYYNmgU98BTFfMHBp4z3LTAsgmw6D7MYFl5AfKRHSBnz/LxcIgCX5hPyGV+F10/v4I867ouD5WzjD3iMOzFnuUrwLJ63eQ9OG948CyL59RaR23LzX5X9lrMC+2iPEcZ1bDfB89yDyy3zvVIh/KcZUQX9nhBCyxDd1oKlkegdAHfXsLbpvjXEl3tErAsei8KfEk17Dd291rg6+d/8ofL0+O9hmFvz6civZmr1lEClo3O69OewXIGD6robGqw/Ht/8pfl83/4dfMsn/fldrMv591eQ3UsWsIKfckhF2SvDEFyl3e7Kra+AmQ9140r8mCsvDG8yHMLLtFCIBysQw2Ix2HY+N7Si4cwTAXKxl3Vm74ELCNnOYdhw7M8F4YtYFnCsKWmOcKwXwVYRoVtPYgsuNhDvAAsg48385ZJeAMoxvUBli1vhIEkK4s5Z1mvI2JhBXVOQWT60Pcmz7LmhnBfZRdCRy5OAe8yV99EOwQobFhLDi+jSt46B6723QrDSlEA8b7UpiXem88XhavnwkMA0Fg/Bst8fnoMsgWW5VptrXXhj/EPUwTy+Fl5uPARo3EzjcwBz8yfXjVY7r333LwvXa983/sBltcAiAyWW8YYHq8HlrN8XLp+DwGWwRP1HFJ13EjR4IgRCoUEUJryLLeUbz7vOH8tHQLXtYB2rOPShWoYrUftcFpjtZQ65nnsUQxAM20AWEpfyisbIdxzOsmKJem2zFvM/zyFDNdnvj/lYZZVOsX7DRFIiGBiz283AkG9y2Q0QVVlBspGXDpF1jda+cLwLgddQj/TjLmh57fuC8vrJH+VdjsAk/dvcRg2Retlo0xUxCc5BrCshm7yJnMYNsBy6F9E15UOzQyCwbJ8vrcCu60zWr1nw7MfraMeKAxb9873BPtTtY7C/skLS8iz6l8Ay97KKXomm69CvIOP9g6UJRfZK19raLWpbFHgS17Rwq899NpDuaMatpOPohbPWdZq2b5vl4Rhe3DFQNtpL5iHtMDycHyG89Fmg8P3Nf3WBcb43tb+B594iWB5DX+cA8soqIw+y6o7O1gWz7LkLL9WXpR/9KM/VP7rf/B95Y3Nuby2Pxcp2zzqs9wCy6rg+QkcheNitcQjuylFwrCfnzbleSnld//4P2o1bM1ZLjflbrMvB81ZNrAsRCW5y3LIj/cHA5Mb6V9mYBnEhqR0WTQAzjkB0gPIcws/1F0Y4vYZLLeUv+F7T0XxeQIsax4s9Qtc41nmHOZWGLbkL0vOsqyL5CwDLEsY9vG81ZxlBsv2bA+5FWaa+lquyVkOK6540TU6wHr4sUCNYhNkSVVZSJ7h5p44wMtg1sL3PRyYrLD2GSpBGlhGAbA5sMyyA/S1BDyMFB+uhq3M24toKAc2IcRgmVtH6Z7IujhY1jM3QeQtkKprQNUwQ4mltYCCofdHxORQVKgStO551/2iycR6wovMQjlf13mHltKol7aKuswddv8eewaLPDPyuXO/8BEXgWWseYt31J+9fM9y7z0rha2h0C9dn6nr5vbgIT3LSwHMeL4eoZKUwaCtBuCBAWTKszz37pjHQ4Fl8DR9LjoLpJoNetbZAOk3LQnD7tIRM9MJYshGCFx6zbNXgeWe0T0rfRkw8/cNwLCE/luGvKX08RDncHIMeGQbRtMwlPgAPXDK4yuNUeuykT7QUrLZG8noodHDOxuA+NlRsIuALxe24hBfPQoA6VTNnekx5ArnUWsF5OGq1pq01nt0HRkDLgHLEo4tenSuMN2TOZVRGQYJufh9B8tuCEl70DJmqE4FfiN4Ye8png4uZK8NR3j7pnIuj2725Ua8y+JVllzkYl5lCb8WsKzgWB3sw33yO3KWkfuMf4U8FSz7M14FWIY+8RBgOdOHtvQF+L8AAF8ud30rydl4Ca9bApZlXPESa3sw13FFbxawLNWwn5yelZ/78U+Wn/rkd5eP7Ep5vDmWvRCF1ATiatjXgeWNguUXp1KelVK+9EcGlu8ff6g839yoZ/lO+ywPYFkAliRYH+7uAyzv9vsKLFdWsQnPcsUo2aPpXywRSFZ9umaA+JutOiHcoziXADQv8C2eXTECOHPfbndq+cL9Am7N/SVttBzYSXi2V79W/YYKfHEY9kmKfFGBL4BlVM/OYFk6QaHAF8Kw9X0eIGf5GrAcBS46+xlgMPfdpF6CYeiNoiK2AfAsxz52WkflnF+V6zAmNOY1OogZVHC4F/cr7LSOEmGNwl8hbtmS6oIgK5BQcjNg1twlMibAiFMVE2FlPxlKtNohn5UrwPKSs9b0ssx4lgFMIDD4HCLfOwx7C5h9nuccs88CKta4wdkzv2hZ6+vbXj1YHu0T6H4lEOB9mH/Pthh8CLA8t3/zArgPlgMspHP/QQXLLshGYBnpKwo0GmB5fo3aV9jKcYLr+LqWDK3k9qUPx32dtieLh22B5YbnWcdbYVSqAFXLK7dQr1n8HpdeCPmTdKCWh7kJlkOA2ARgaGVjHIyt7B2udC7y+FbrnPbBsO3Qbi2/MuQA5Gc4fai6Mo/PYDl0ThqUw6J57xGK3XIk9VIDRtc2ADcbfVXOiEfZPcvi1EAYNn6HZ5mLfI7WhJ4Dz214kmXsXSqwRfrALA1z6yicj9Vh2EOeMmQ8z1P3kvOVQWSzYNnSAQQsP9rtFCwrYJJI1s3G/t7VFbBRGRpgOUB3eJyH3shW9du8yktbR7UKfCGySem6UeQryyDWR+T9smc51rARZdCSle83WL6UbeG+KbAsa4fWiNmzLHqztI66ObxXHh/fK5/5iR8JsPxkK3UBrGNTVeALYBmLHExjxrMsh198lgIDX4hneVPKFwMsvxFg+VaKTLmnSnmivIAAy/uDAkx4lqW3GYcxyHyWepWZ8bJHYG4jdDE5zyvdsAQsa5VqqUYtoeVCoBLCsdsHWJYhW9Ww9fOjFASzvGmAZf5bPMtrwHKuhs05ywOyHzzouucrCnxFqDQE60LPMnKWx62fhgVfA5aNXxqzsvcaDBDwrLDg1qe4ZzVbywF+loCoKc9ylFJ05s59lsV7HNWxhSFKywM0TGdFisLRmEny2uC99DOJ1oClLLefIet+4FHKOcf5uhQs42yMwrUbhqeuVznnk63I09T5uyFgCiwvAfFTfIIFGK5jwNzymOX37c9hAMuXzfP6athVDv8FgPmyedtKXguWrwfKyhialvVsFKmUFI8amstZXrI2D+lZBp9jzzIMZ4juUb5JhuVrPbu6ejMGL+gWLKf5szk53fs+gHrPSKbGgZk3nAPLNlEn2PGL9mgwA41LDUqXrs3S+1RO+U9EcDVChnO0ke6ltknk0CIqEOlEgboYLcMTTl/VbqgThh3nLzJ8x2/Ihhs2Rgc45GrTybPM+1NRDBXjrLzOPaN/5yxwVBefvxzGXTmKUs4yt48Sve1vBFhm73+cQwvDbnuWLV/ZQOQYLIu+JGAYYFmuU8Ar3uSooj2EYSPQIcaM3sgAywa+Zd/sGnt2q8+ygmU4x/Vd2j2We2c3g2l0oZ7LWWZeOwKX77NneSmfmloT/g7HT7GY69i6Nx5RgDBsgOVHx2fl0eFdBcuf/oR5lp/uDCx3c5axoNnC1pOD7qUOsPxsM3iWD4/f0DDsF2VXDpuNVmvWAl8y6QSWkbO8d+8yE0RWWPKCwcLPQngKLDevpz6XDI5big6PbTnFBnTVqyyh0Qkso0/ZVOuotTnLU57lqZxlBsuVMv8ywbISrCksyhqy15icEmZ9Ng9/RXMowJY+13eAa38hWFY6oTlAORjRjPc9ZC0i06U+X8LRNSRnyFdWGpOBo3WUhWRPgmVWWEh5y/SINYx5SR89mSsZfGwdDUjjvVDgK1u3w7PM6+5MprrWgXiMib/Jyj9npOoB5jlFe0oZVerilJGG0rwEsEwxbAZJ4DNZEW49YxmQQ+j9ArTRnOSVYBnnJ4GBZXO3CU2ur/PDrqBrnfd08dT4a+bZ3+PBeFgpzKl3aRssW+HG3s8S2ntIsBxgh8KwM1i2TUMh66ugclVEqUcLzMPyOoUH6UKNqfJq57OPv+fAsik+wwwoPHbg//R9es7fJLDc2qYAy5CZsd7exBjniCJYWA/TMVMYdny/xDtGOfgvGyxr/iwZmrrnPrEElqWqRzjfbOqYuhyWpxxdPdyrHJ5ljygTsCxj43Etgww/A+cNuou+zxWeZa3Now8fjElV2Dv4P7WOoqvNTMlgOIXPR74yEO1qsFwsDHsnecviWRb8YeurYdl7z3N2sCxh2vaoGiyzhxntokC2immuAMscAp11DfBU/rwGxm7oJSdDjx/19K+/rp5lBsuyjgjDFnmrOcvns4Zhq2f5/r3ysz/+ifLpT353eWNzKh/aixPxqPc0PcutjeoqObCsS4/fci53563mLH/xq39evvi1b2jO8rvHbTk9elpeiNfVGaYZZSy8RKxkCjipwBd7luVl1niWW4rsrDIn3t3DKYqL8fMA1HsMSOenrfBs4c0zbAE6HIYtc7CNEy+xeONNQZF7BPhupLWWKzfiCZY8ZDCf41H6LlvrKHih9XcP+767P5Tb4yn6LHPOsoR7Y376POQYExCUOQjzyEYJPZAUsptBFehCe2cvzFluhWEri3V9LdabiI5BYHinwVABCu3lKqWd+wGz5xNCqgUEgzH5+oz2nYtyEVNXYeHCwJy8npw/mCzte8m3SaAZ+bo555bPXTbwYM0gBDUki4XvkIQfgBnMnD1OoFn1TPv9rfXhsVtg2Zaf22AM45keaoIUwDZoB1JzAlDNgaFQ9Vk5WaMk9xhcvQHN4idxCdpv9bxbuLBRuKPflIUPQQeMuUXYvBQToKe1vmxoaoCM2LOUr8vLEkrYFBiZWxNKl8hbsQRoMn0t2cqpa9aAHpzJKfm0dP6Rr5iU8KwAY4czoB9RBwqYMOhjhZoOYIDrKxYvQlI7e53BcvAtuGzMBXTRT+U99BEUjPhclugPrX2HwXE0KXrHuG/ivYejX/dQXQK4LlqQFTfFGXdMiy2I/SG5sGLY4VLwhRZ/6Bk2agYzfmziodkIzGHYAM4AhnpmIcNJJm09ygvfgaZ0HTRzzis1JyP2kjWZMhTp2SNdpjLAynfeY1nlO3osi6wREO1AGvmX2Qiu7wzPWl5/LUxl9Kh1dRwsZ16a9bEmkLOSvdY6jPOg9d18JV0PivNCoooLqOl6AlQ7T9BLze07tKmDEwIFVrWcs9/byFkWJ9yTmxvNW5Y85L2DW/19X/dWzmBZpiG5zRpurWNj13LOMlfiNp2n61lm2rcN1ILLuKcFamPtoU+FMLBQ8zns1vte90xl/EDNmR+y/plpfk4/W3JGrr1mbg4sbySiQH6AD27KsezvLQz75378E+VTP/xd5aP7UvaH2/L0Zm/nbjN0atrk1lFzD8ehkkkIIJOc5Vst8LUpX/qjPy9f+KNvlLub18t753053jwptwIKPa9UjUiy0TjwqRo2C7qHAsu6OBMKHaph4zowODw/rweYCMByWDC8x7KFhoqn0XKW7bo+WJa4jB5YPhwE8A45ywKmLc/ZcqQFLHPOcvYsy1ECmHc3uHkVICw+KGC5Ya1lUAjlhRVIfKasbCFYtpNS9yCOAiTyXS5+loU6FaHQoVDNmdpW6DPYWholF927LMzXc7RUQOP7DtdoMaugZ3jJuf2ZrCWBVw03AZPw7zCm0jq7qm8CAAAgAElEQVTl7F8LlnV/uLgLKbAcKh3wzh5oV2WQ63/P8SP2JjTb0EyBuQmMie3Igqap6PaUfQDVzrsMU5tACz3A+ZBgOYGAij7mwMCc524KML9PYLl1pnp0lhXeUAoXGnPnQPMUWDZhPRTbZHLFuGoIS3SMTgWDQaPGo+CtDwGW55QdrF9T6QIfnBuk9z2AXoN+lRXlPvKNcVryPXQGpu3WGc65tjR+ZRTopJfM0caly7L0PqYt3GNydaCXq+c4xx+Y9+eJz60/5Ujrnjk94HfoqgjDhhcz9B+5n2UxFdnUa0U+KlCrq0UvWZO8/909QTVyX3foKFqLxOU4apOoku+VfMX5cQlY1nd3wKxg2fOBW+eA+UMbcFnXF02KI2OEAWiX7Rks8xkZhKyNEtWuzYA2BZZ1PqJjK9i39MdRgS8FuzsDyzsLszawbKHYAZbVwYWiXyj4ZeHUDJZh31Nv8JUFvux9RV066b+QKwyy85qrWlmlIVhY4RRY5n1t/X4pWJ7Ty5byoGuvm5sHn0N1xhpzV1y2U8/ys/Lk+Lz8ox/9gfIzf//vlo9sS3l0uitP9pLdLusNsHwum6O4L/1n7sF8nYJlObjbrfVZLpvyu1/7i/I7X/335Xb/moZhC1i+l5ZGmmhtxYRw8BUwqzK5LRvqs8xAbqmwywpsi5n1GJzwI1YOWWjke/g5BoSNUUC4wrOM1lFLwLIAWgbLB10XmwXAsnqVBSgnsIxq2HdSMM2rYYtjGtWw1ZPNYVANQQjPcigISQDhcyhYCC3Xzx/Ks7wALIPIq8MlYP+BwDKHLbeYT9Alt3cgsKw05JOrQotcWMCrLMIJVbFbYJnPIBTNLj1zWDuFq3PRLyjcleCjaIIK4NI+RI4Vea2bnmXyZIexIRmoKq8yW40XcEoIkdaloRwNVpTxZQ2FKw7YArAMhYuV/dF+zHnGGoq2KaUx8cmV6Cn0kbOf0VIeLQHWeJdkqMh0z2c9D9nkp9nwMbe/E2CZ+fDUMEtlVpZxef753XvyguXTGqUZdNR8F9UujRhDuHPe6CBmVCkcQLB4PLzCJ3gP8ftXBZZbe8Brk3larEWnx3zv3hENQinvhCEu2R/el6xH6J40vMksCyreRnuQ6S3v/9K5zR0hyIi567rfUwi0jpV44tw8e+ePaXT0bOZHjTWeO3s8XjhgElhuhna7EZv3D6G+kDMB9IYNrAov9fhSi8YX7QnAMvNCGLsJLBtQttarc55lZhdw5lT06MBS312en1ovjvTpbpjvkEbUBcvuFW7yCFpjnfNKsCy44aSeZfHOWgj1TqtcG9CVHwG7j73I1wCWLcx6v985mYhDYecVsgewzOHXnLMszhmtuu1KsU3bKnG3QK/MI4orMj/ZorL24MACWG4C2/cJLLNcmpRjiwj+YS+ak/8hTxEq71EX8jnA8tPTi/LpT3xv+cxPfF95/XQuTzfHchOF23ZutbkQLON1NRd3t7Nq2OdS/t2f/GX57a98vTzfPi0vdo/Lcf+4SIEvCSw+no+WZK2VsYf2FmpWYc8XhaYsBcvYTGaySwFz3eXALA6ZOPLfAMEAy9gwWY/wIrtlW67FZ+rpdVe2fC4h1QDL8gwOw7bva8+yhlWTZ1nAshgjAJbFs/ztBpY5h5jXHuAca98DyyjwxUewF4btG1srBEqL4+iDrDzHoXSwp/MqZ8vZ4fAhKHAOksV6y2HYagH1tlKtfJ0eK5kDzPp98igDCMfcCThCMdJ/5aFcFd6vQz4U6D3C4t1jo+OyYLfNqivuoggXJDiEBQPcKe8jLUiTMabWUz1g2VNm5nBuSzhUfIY1k9Z7JGWw2t/KLX6ZEOkVA54CHADL2NegX+e9/P0cPbbWe7Hi+ABguRlN0Jl03+gw7tPNQhbDMTDRtRPvTsMQsWYnY5/4/JHBkmWgFgqUOgk4n/4gNvSFrKKzPgrTNOY1tORbM+F07RJlBQrkSK6qgTECNidn0aPnqkDVQj7C8+gC/RlDkk524fyz4jsHQNdsR4tO19wPUKnjkEcZY8yC4ZmHrXnXrlFl6hlqMHeHBUUacC0M9Q7LD3We0HME2kvyO9YkgUTwxdZ0ejxv7v2Z14YsIpkK77Ln1Hk6nfMeN7K1bKUYi8Ey6zDILcb5YX0Hc9YUi2Tord8ToeTD+sa5SAZsBcKcQsfJQ37tIrDsupPyFIBlRavmHY6eyB4yLaBYwLKGYW+26mGW2ZpnmcDyzlpLWYsoA9toHwWP8nZnnwMsmyp4XZ9la0M1DZaNdH39yLOsH5GinHXWTKet7zlnOes6XZ2JaGKOvlfxogsuXiJ/8F5yrRktas/ya+fb8uM/8J3lF3/6h8qT+1N542ZTtpKzLJELSi1WmFo9y3MPbL1DgMDdrjw/nsuz86Z85c/+c/n8l79enm0el9v9k2gdJZ5lK7Nusfz6eHjCvCdxFmADIJ12/2DuPZCbBXTe3MExVgPlLIQqBdkXO4NlYUwW9myVwlsFvjJYzmHY8CwDLGt6t3uWHxIs4304ZzXe2Y11I0buLa5iza/wLAdIS0obz6FKxVRhXtOCeku1JZYFA+FnCVgelNS20thkLO49jvcXrKhWTQ/TgrKm1lqvei1nE22lUs6yCnTPmcqMao5vVCCXDTwNwJzztquzRkWWxHBhShMVWfPxAK71XoBl4dQeDhb3paJNOAPsgdHfAXJh5eb9S/uMr5p8ijz6a/nYEqCcn13xAYSKdTzben44FLQJpnXn57a7+T3nK/UGYIDH71LxV6oSC2Azx3/z+egJzUlhOgOWFwniFQAp00cLgGUFofe3rk/qBrCW/vgcAqyAx8FjhpBqCzP0Xu5cfKy29toWM1Bu0Bb0K4s2qXnnWkLUlKOJH9BfltM6TSf9KQk/RQM6ZrIWQWbx86b2vXe+W7TBPFqfk72ZnXW4hC6W7oPO0z2mS+9pXdcLTpmb+9wZndu/rGeteQfIQE5XgJypOiQgn9b5tYAq+WGwjFBr3VdnxyGziD9m2dlbnyl9lN9xpGPpxIYQbP4dtX5MwXRZTTVLeC4ZLDO/DhutGAySVxlzU/5GdNXm93YGggdwOhqDYxgdUt0XA/Je4yWu8Q4RHIaN/spyPYNl6bNsLXYU1GtF68qzfFZvsRT3GoNl6VpDBb120koK/ZUNo6C3cuQsS8g3dU9Qb/OVYBm91njvsnfZtsEWhNuE2T3GPVv6aqazzOuM/Qr/b4dyZ9mX7wftrjmzD33tEv7Ea6OGEI/g2mrrqGdFwPLf/57vKJ/72R8pj+5O5cOPtmV7vB+D5ZP1v1j9I4dJ83N3u/LMwfJXv/HN8vk/+NPybnlUbndPyovzttx6eymAZbHuMFjWFHVXeLJiB4VtanJNIdxQtlvMy8lsCFWmkNP8zHy/zc3IDQQMz3ILLAtDUbBLnmUU7TJ8YmHWAMtaMMwLfOUwbAXlx6MWA5Oc5aVh2GGEImWLwTIEARS1ESN/n8EyiHw4tJasLwofw405sKzvqUJm4zm7FtqYBXclfMIjSk+SnBP5U0OBhrwdeI81J0i/j/4E6lXWcfHdDFieZEjwJiN8k/5GbnasmbeN4vfkAinxOc5OzofmCtt+DSoLZu+yrhDnQsPIQMI0lJJkua7AaKPAVMXASalhgbGGmc0pe/K8KWW75dmaG7MnxHrzzuNlumxB7d4c8D7g33pdysXH+FORPS0htea9TVt1w0wCvKvGoUiP2X2nvTRwSqIv0eGczNHzIpZMeIFXgHYeOzw/dO5iTKRLOChHmJ91YjAFJ9YK9/M75ar+bJYJI+XJC4nMrt74grOcjTFYbtEry+n4Pu3d0n2PsVxJRAu5PME1ylzWI0bragzG9hv6irBx4d9Z37gy2mBuJ6rnNQx1LZ1ocsyGR3mQsW1D3txezX3f2qtqbTsGU9wXspoN+wTuqqKZWTb7/sBzWuUyw/jCe9yRAcpLG9pzlmFLeEnwIoBfaRtFMljTFrVIq/Ed0+XEYDcU+FwLlhWqUmusPM8pz7K9Yz8MO8sUPTsMltWh5IY6bqdEBrAA9XvPG22BZehX3rppAMuDd1jAsuQqi+fYcpcthBpgWdYtPM3sWXYwajXGNkU8y68CLMs+WI9f5zcUft0DxUvBci23Na61CZZ7QJnP6Br+OsfTLv1+DixnPsZgeXO8K48OL8qT07Pyye/6WPmVz/xX5fHh6GBZqmHLwhvtqWf5IcDye4dTeXbelj/+828pWH7nfFNebB+XZ8dS7jcbDcMWIhOC3BJYDn2po2jMhWH3lNgWo24xMLNrWVgbvs+gqfW58SkDW6ZrGlFnsIx7ucDXErCMHOapnGVZm8UFvsITiLM+vC/AMt7J3gvGOlPG5FkKrLgliQy10rPMjB0KIYcD8h4FsHdqD+HAXhMxtjlYjvF0XsaEAQbNGDi8c3hvRNlTUFeDZWYII6WBQ1A2Z8v5QRgNeZiRm6xgGgJArZ5WMAQhYRwaNqWgQDnOykJlZXYBGiCEvfYNsKzCHkAb/3IImB9QAAvOWYY1X8u1k6WbgTIAOzzJUDahnMAz0zzH2GfiDaPreNNJiWXGOwV0QfNzykyXzxiR2e2Zh/H8W4rfheAq00hblR3eKNMN07a1tKtbtzCYnlJ4u+s6AxyqteYoiKlNmN6gZY75llHmAcAyztAl0ze25Np2AyyHwcnBshSr0SPpYJlpbgT+lbgbhb3S5+pZnst5772cHeTuqwegyUYKuuMSS33QnvNWfg6faeG1S0FbDyzn88NKqby+tc5p/Fx5vvM5x99jYO7fdIw9c+9/6dZ359OllbTTDYNCi6dUOgE5VWJ9OmB5Sc6yepaZf1NXCwUCwdrHBtN4/hVgOd43tWbUPXFgHN0uqIMMapJksMy8HWQZKRt8BvXCoYBW8Py0dy2wHABWr4W12v+l9ZsEy8HyTu5MsAfrevTAMvhj9iwHWDZAa2BZInBsKMlTFoBsnuWNt5ASHDJ4luW5co+0k8ph2OZ1tXEwplfJtTDtB/Is89LrfC4Ay1PAsQ2m58Fyj38sBamXyMU19yydB67T6GaJqJCIyMN9eXx6UR4fn5Uf/jsfLb/62R8rT44Olk+SNjxUw35wsPwnf/G2guW3T/tyu31c3j2cFSxrES0tAixhDl6QxIlf9aUHBsssMHnhGfi6zqATEwCbQbH8zcKWQXSM7xWGWmBZvYqNathLwLJiD2m5dRB2tdXc5l6BryWto4awWVOgODT0gwCWc3GbYMPs+LFFr5QfIRsGy7gvPD56gQ+SK0arkLWcWzN65LFNALCypALUQ4iNfs7lrNWtzcOA76PdgRfz4jBsCANca2B6PoymxUDQsikYWgK6Onc3FOh7wqLOOcc+cCjb8E6TxZrBNwNn9IMMz3LHsx1njarHojjXqEIpe/zkd/CGjrcmK8p5nXrMdE6JzMILwrziISjO0phjVr6bAiCFpT20kGitDa9HGAlZ4Z8ANq01wWdr1jPGmQPLvP+9xXGPxezatSrafoDBchiaTBhoCPZut7OcZTq/2dCr94EecfZ9cWCA5O1+GWA50wKUcfDTFgCa3b/WBZ7CwYAAfBwK8BRdZt6eabn3fZxtjZrruGXZqDrjJZ16dz6v3Xchj2rXiNUUIMvsTL35TZ75pe9M69Ti1ZPRLaBrrhoP2ufw/I5nOYwd9H3IcPLYM/2O5EvH2pN1zTb5Amya7sHVrbUeglVoNR3FI1m0Ryw8zsmzDBkV+lO0LR2qLYcsVtUH1b6H7/E6eo4adMW54C2wrO9JgHcwbLmXFHxYI1MfCizbMwMse26xgtztptxI8S73LFu/5TZYlhxmuV4Blf5rqwUMjxxmyzP2awQnrCzwNayJtY1CKDVoBGAZ+2kqojk22qC33l8eJ+sA9Rn7mwGW+Z0rsHy8L09O4l1+V8HyL3/mx8rr53N546aUveyx8jDKWb7UsywbIp4JCcN++/a+HB/dlK9+4+3yha9+o3zztpRnm5ty2D0qL6Qgle66EJURaSjw8Ow2OMkSZhMH0++fuqf1XYRhU+/jDJpYgGbhcDoa0IIHU5iPKS+Ws4zrW62jDAxbgS/DBxaGLaHV8XcKw+ac5cPhUG7v7jUMW3LCuRr2/dHCveX6g3h/TUsxLyKDIFQnT95FeJbx7g/lWYaHF0oTK295f7JnOeafPMsn7UudvDMtJZHBcghZLzZ3bodhg1lV+17l4pxL2W/Ds4w2UPgXXmXkJsf3ZEEFaMyKwpzFLOiUAYcSju81edNRqCvWPQn4GIu9WwC+/i88xgGqZbCT9enW0DDNHTeBH326MR9Ib7fWh0DmvKTMAyY8lFmB5L/n1o0fU3n2OhphFk4jOkU+Vbo/g+UWQDDFrB8DKfewwU6vp3WR76aSaFjZZ0UqznV4v7sv3/li4uOlnmXQxlx7nykPXRgpFkyz1/4lAeY19BPRFTTGGqPBiP7I2FSdN/fhINcS55jlXzyX3ye1AHoZYHkOE80Zq0DTmVbl3eY8w/ByTXmn5/Zz6vseWOazdFDP/AT9PZCHOT+BATvm03qXNfTYeouLAfEcYeBh6VwCmEImTT1f3zdStt0TvAAsx/5tLWc3DLIcGSZDoyYB5DUtUGDpCeJbnMYCQ73rZhrB5WDZvMxmMIOcPXk0l3rIPCSbQZGtiwFwTI/lWHVu3ODEtIO0Bm7FhTDqWo64PNJ0jKF+AMaPwmrQt9JeLwLL6kn2PYJh1MfZSM6y14yRa8SYqHnEWjPYwrBFXXu0swJfEoYtYFnrJiXPstwbOcuer4y2UVbQy8GxFw4zB0fRxkJrwXKQkcx9J2toYfWsM+gcUV27AZbhoGPymwLSLfnvcbXNMGzMkc8f+GHvORmYL5DKV18yx9/ze2ew/Nr2WPa375Qf+I4Plc/97E+UN29K+dC+lN35pNEEoSJdE4YtkwBYfufuUO73+/Inf/Fe+e0/+NPyrcOuvHfelfvdo6iGrf3AkN/LCr7k8jaW7FWBZXiAoYBMPTczvw8CWBbPMoPl42lTAJa11VQVgl3nuKhCEjjTftED4aFNfGAAtFmBWBuG/TLAcvYsB3UTUIPiWSmZYECcuugng5mWARqWkoOF9Oxh2GhdoIW+vG+y/ItK2V5aUblqDsOuLLWkWM0xgQCtGeDm0GuZOrWYCoaGfVe5Oq6kjdBqt9wECB9V3CZvNno/aoEKs/iEHSOqb7pnXoECF8gKbxitdsPzN1f9eG7dMquZVSbJ81EJENAKKq2SQsDP6I0f89T2Ee2fFtgdgeWJe7OgyGsT+bItZf8SJb+lIPfGyTTXE5uvCiw39nlOknN7tZZyMXd/BZb5HCPAkQvuUWuSMG6RT6IJlsWYRaHIDwWWgy4pDHvuHGUDF3jxFCCeO8uvAixjD3tz6YZhd/jBHE2s+t7Bg6wDQOZq/jbzwCVgeSqUe44uwKNY0QZNzN3Le6JyOgHfeLXkWQ6+SGAZ9+uYMOq+RLBc8eYZsKw5yqiRIA6Z9wMsq7KYBcUgwF81WFY9arf11lHGMB8CLFt5GfdSUy9lBd4OmGGhmQLLYUgFH3B9s9r3jXRTUSmgV1kVbltjgGW9/gMCljMvZMPWKr71gBfPyYisA2Ww/HRzULD8fR97rfzyZz5V3rw5lzcILMMSelUYtkwCfZafHU7lxWZXvvFXL8pv/t7Xyjunm/L2oShYPkiYs5KDWE8slAAKtzJDqobdYvRzDDPyIJOilu9rgWBT2AdvTaWENBQ/fK+MVZkWGQAoZ1kW+Ehhvdd4lk/nTYRhw7Ms493f36tnGWBZumUfz9sCsHw4Hb3bgBeDMe3kIs8yALSc6Yfqs8xjKhD39Q6hqfMlioBnnPZFDaianzzOR66AGsZPHmcUZ4NzIIMTpkcoJMj1MRDtoUpaOlG56dAWKop6DXk4CqTROspO8QAYJ3JuW2cA61eBZrwf/iVLNRcz4vEqJTtV0s7AOAAw3Jko0CTPcwGuQgKAnbyGMDroOnol7MhdNgIYlrvnlVgCnFYqqbP8JSmizCMyI279PSUXgqaSEsJzAq9pCQVRGDQ2Ja1La3+zNVjfI6RfmuUcUG4ZMeb2THk9KVstsDz33LyYKz3LWTHX4cJ0PBjBlsryDJaX0FLmKSOQSxXCZfyohu2eVniXQYdVH1W8S/xbeyumwHKPhlp0N/BozeqKV5p7fzZCMjjiNQG9LzlLLxssG3nUpqzROk15lTs8fYq+eI1m6dDbH+XCYy3DxOxYnQt6exoye6I4WGv9Wo9h+c+gvyePY40Sr+corVwNWy+lNCCAO3iW58ByDxhMGQrmau7QwYkwbNaPNV9Z7M3aY9n7LL9ksAwD3sj4gMlWsspbR8LNytWwRe1pGJKZNhd5lqFHUTSebmWA5aEadhT3mvAsDwW+DBAbCLY8Z3iWGSznMGy5B2HYem8nDDtkA4ywHbAs9W64ojU8zL2c5VwNm4sbZhmf+eqYpw5h2PzdlD6Rr2N+fSmPuea+JWC5mjPVMtoc78vj8325uXu3fN/HnpZf/syny5s3p/Lhm42GYXsAtk7vQcDyabMpL86b8uy0Kf/xnUP5jX/75fJ886R88/ZYDvvH5bjdVWAZCjfySj8IYBlMvQmoOyF2qqxoBJYbABJYRusoGftasMzVsC13WUK4D+XF7V2EYYspIoNleJYZUCHPNXjfCs/yBxEsWxjS4BXveZZDOavdxF5R1ttHUV4vC/pKkJICdBQDkFRDlagJ8eA4ENbPXDBHNWxn9qNq2A2P1pyyUwG28OAOIdi6twxkESmQDBLxjhgD99H9EQ0AIJ08xtHawvOqAJSh6I+UYuqL3ATLc6ArA6oMwpICNceIlyr4WYntKpFpfnPMPAAzTXQKSGDPVHkTyzrl0GMInhvnt7LQ6ILlOcCa90ctVj3fuIfPZXDNXlQvMtfbp8n9WQqWp96JwPLcXuU5Mlieo6PW+815lhGOiRoTWw0VtCJf8jwt9EXRQMyzwliY92YEbty6NXNQWiDOGqzUaHHpuWhd11LS+LPRGVSC7kdmjJXD8UvO7XnvLMZZ8znM8Zne9/n5rTXoAXZE55g2Nzb2QJGdA/xTc2/uE25Y0UglGwDjmSyTnJezQWgKAPB7K+0TLaAatq4BZHbqsyzguQeWTQSKgmfevgziMf+HAMtRU8ZTmFQ31rDPDlhG8S95twcOw26B5UofqY77qwXLpmPZytdgGZ5l65Ms80VPZOFQaB1VV8MewLJcL3xVwq5R4Evznz3kWkGxPHM33CPrpCpep8AX04XSDoHl4Esehl21bnLCWgKWleb9eqbPFt9rn6PrwfKc3J7jr5fyzTh/c/oKPWDYB6eh06HspRr28bl6ln/lsz9pYdi7c7lRG4xyDmMzV4dhn0/lUEo5bHbl7btSvvniXP7V5/9debF7Wv7q+UE9y6fdPnKWq6rEaC0Dq1Rj1ZYoIJVlfWKMJhB2z7ISHTFtfi6smxVA8eszWEafZXQvg6J6DVhuFfiS8ZCzfH8u5f4kRfg35XDaVJ5lDsNGTulfN7Bs+yJhSr6H7F1xTlJZrhNYNiWjzgVleRD7TyAZ4FktjF7gCx5jrYLtodgRoketoyB8UQVbQ878gT3G0joHbACJxFV460zSRxh0vE/KV2e6H4Vbh5eaQHgLMAOURyEShA2h+JotONaMK2KbZ8haSlRGjnyOAxTNuHF6901rg7P8OitK1X4kz+R4Cu1KqsFvkvcp73XOWa6EBPp5T3impxTlURg2CZ5Jg00P/M6uZALPWvlxMDa2br8KLC8RpGRsWSvYQyGaMhbMrMls6ygt6OPKsyh0+30U+QJY1kdkQxiADM8tAWXjbbCkjScK3sfKF+SgKqTaVsPOZFO+erGxlqLWup6vY3nbu/9VeJbnSBpzmLtu6vuWQQDXt7yTYTTwiziVJ6/VnPFiwsxV7WvwHfwC+TAyl1y2EhVdeeoA6K91LvMaKA0msBx0i/DWBJbDWIsqzii46HxD167RWmmJXqoieK4eA86tn1UFSPIe3iYK9UByznKsle9B6D4cBXVhzvKcZzkX+DIe2KhijZoDJLIzoFvrWQZYjnE0DNv1BxTlitxi66GsBb68GnadszzkNct40mkAnunwLCsdWAGvnAtt9KcVh5o5y9mIoh7h3MrPwTKLKfYsg34BtOVf9iwr+fhx6xmVWp/H2dFc6RPVUB02a40sbF07Z2S8jEuM71o7T4uusmi87flYNrfvldfKbfmBj79efuWz/7C8uS/ltW0pjyUINNoDPyBYvhewfHvWwl4Ay998cSz32xvzLKtCLERlBQmQ2ygTts49bSV4CVN6GWA55EHyKmcQDbDcK/D1UGAZnmXpwSy/i2dZ+iyjdVSrwNf98WB4KUKQrQjTWrCseyTFJvxkfuDCsHWPLOc29id7P0mZrHNJEAZNTMLfEwBbxwR9VsW9TMmUIhMBmt3b1/Qqu6dZwTWDPwI6cwc/018FMFsh1K4Hq9KxxLsM7suev1RRG4q7nhEUHpEt0FAxew5yllF8RK8FKE6h593iOBmQYYy1XHYOMI08b0l97PTYjGm0PK1pjhkEGDm6McMjDprjNYrfhNKq5m7q152e2eKdmb56YHmR0SYbCVqAEWvfMijo+9ukp0wgq8Hy3H5P0M/c+cu3QkldacKphhmBxhSGbTzbW+F1PMs6IINl9viF8bC3zm3PclZ2BgXLK/fOgGW+fwlYboE8yJoPMlhmhbVFWnM6zJyS2wNcep9XNObnAkjwfrXmJd9XBZw654LnDzoHEIBc6RZdWHDWskxjQMW6hrH/dNJyVEGOWsI9jWrYeP+oAkUyXr8Dj34VYDlaXarkDLDMnmX1cnkhzYgWemCwDMkHI4XSB+s/IXyGX+Az5QrYGIcdAdg/3sNLwDLypuFZPhqS9GrY7hl2wAywPPRZ3nmBL2TNDWHY0qUnCnwhZ1kNuVL3wa7jwmFrwTIAb/Ip9CgAACAASURBVEXHm3PR6EQ30ijtI90GHk3ySl8DlpvnxxrnGuhPkSlLZWGXNzf0gaVjrlHx1o4JcpFn7KXm0PN3yoe29+V733xafvWzP1k+ui/l9e25PJEmyyp3jec8nGd5uytvvTiXtxwsP98+KW/dnkZgWZnQBxQsQ4HNwo2VmfcLLEvotfwnYPn+/mC54pK3fDhqGLZ4lqUatniWpTj03UF+P2p1bc2LdcX8rztYrkAIKeMMREwcDcxe+yRDaQfDgJearhzlQKmgNrDsDdmGnCjtvUzWVv6dQrr0sR2wzEygRZMV2IJHmUFuCsNGpeqRB8rfMZRb8hiEd5oKDVVtouReDRmjvpCue0vYkhYi8R8od1ojAFuA1kt0zUi5TEArM8fq+guAElNDT7FlBQ5WfaYpeskmn89gOfZOPReeGcPejIa3k+cQgk8MWUKH/hLKX5OBj9dr9B5QCF3ZqPaqsyfVGrUUqZ6ky9c+EFgOpXeNhG1cu1bo6hAEbC99/CKw7HuK3DqWVWHa4dZ3DwyWoTxr9XWAdwld3O4rUwefjQpkNQxO/A5Ml/hdnsNguXXur/UsX7TnLBNaBqILCKGlcGKYTB+VXHBvql5LfFKu4VBmrDWf77VgOfhkqrDOxSOXvPrUmoPOwMcyPx7RQJKfXOAry+vgEyx/wfdSf2XIZDUmNsByXs/eey/yLHvUiHodJXdW4Jl0RKFq2Cjw9TLBMjusKrDcezkliGhoNO6P/JI8y0vBstqSPZQaYdjSMsqqYZuHVsAxbNXiWRbPM4CrtpBCH+UEluVz+1nuWe6B5cP56IXDTA8wr7bRQZzXeqUroxGb9nt8pM9f+mA5dIyZQ81j87mFLMj6xxIeseaatTycPcs3suQv3lXP8nd/+FH51c/+VPnYIwvDfglg+Wxh2NtteeuFhGGfyr/+nd8vz8qj8vZ9KXebvYZon7RJuNrMZsEyK3xzVlnTV6YDibKwqZRJ3ZVBeR8pLqnAx1Q1bBlJQCy3jnooz7IAZXlNBcd39/4MB88ehn0vVbGlEvbhHGAZXnslXFdypjzLAZgoMk/2gz3L1fpJWyoOo3SgFWDA+Il7peuc2gqckbDnOUwW+FLhYmX3nW8NfZjhtctOwhxxqJboutp1Bk84jBYA4VYm9+rp8GKBQoEv9vYhPEiLerln1XsxR34ZhYWxItNiFiNDDXsm7SDUFagJQFvBRW1oXnmg9O1TgTsOLUXOZOQtU0VOW3PsqT/f86eU0ft8IHjtqPlZYw+An98W06voKFk+sUZ6zZRrbxJAe29LiL7MSxqg1V6bS6gbD5n8abUtQoheeq8YuwEwMqjQZXawXCnRE1bdoGcv8BXrR+vUEq4t3rhGqOGMLjFOVONO8Xf2GK2eTH1DFupzskfpeoFnfG5a1bqm0NacWgIQBEXE9s5X1NfJ6KeR1tA9Jm35GXzY+QOeXYFl7fu8baYwxfr5HLvnm0NH6fdvB7AcPHBukye+nwujnALLyvZVraI9TDm2rXMLPrLE2FDJ4/weEkm0Im+Zb+/RQ8zNc/J7chH3y/sHTyOjn8prKjil1yC6i/gGjNpZtptIrcHyat10SRi2XCNGZW3hNIDl0/GonUqaBb7Q4eQBPcs9sJyLdIXcdbDsoaEVWFYZibxi8v6z/LL1XdBnmQp8Sc0G5KJz2ptWbgDIjKJdlnMsgBieZbSPEi+yTB9gWR6hOcta6Mv4Ke4V/RLAWaNjvaOJkJO1fBqHYcv9ALvQf3pgWXRHoVPQn4L4jYD2oZ2pkbW33B1FWAxnfz1YRsKojZH3ZykQzfexfMpjLB1zKUtdO56xS9N7H8na375Xnp5vy3d+aFd+9bM/XT7+uGg17Kc7tGWLnSyb6/osn9WzebrZlW+9KOU/PTuW//uLf+BgeVNuy66c9jflWESgWigvlEFLnnbj/IRCu0RpmVrYLCwq0AHbUOgbNqcMTPBZnotUw5be0XivVp9luQcAWoGZh7ZIGLWEVOc+y5pnLJ+rp0A8xQaU5TPxLEtvZumdrMrEuXQ9y0vDsHeUr8uCkUOtAAcEaOMgsKLAVmetuA2ghgiZ2PdUXdSJFiHUQR+AH+7h1cNom2DP90JcGuajlbANMHMP6SqPxwnExjCPsOUOy/3jHwjZihYaIbFaYEmZuY+ZPMhRfdM9zaZwOjiPrgu1ZzEf/hYt8rzi8GdDBZTj8DATUK5aSdnaVWtPQhiAOMKvU7/qs1aEp4Jicahd0BMYhqDT4f0cYE+mAFpPYZIxZq33E7wFulVvjfm5YUtmD54KmIneT8SYmcoCEANIUGQDzldPcPE66ftLKNEEVkfOc15ffY7PLxQQmiQ/fwooM2BrAeEq55oO29SYzFu6vB3nEeH96cI5ubFUiE+Oc4VnOXitr8kIFFEKhXyHtiIybwWsDSNTjMG1CQCkZm1KdVRCxWOI9zF9hgdEZBwXWSQjdutcQxGU9+B2KZnmuDhdgCiSzwpmJgp8LVGklvCdFg2qwkVyrXUNg6smHTvQy4A5X8u0gXXAvLHuFa/iKBUaDEqi8nt3qfVCsYPu2SCDsdgYTbKke1YnvsB7MD0zUODz19pPBbt4n5bxWYpt4vktsKwFOmugoM/3e5g38vPn+AuiTlqyZTSOOx1El1R5C8O3towaqmHDeK3OC89/RTGwWAOfN8srfp/4PfQPAekeBZf3idYThpWBBNQc4ak0DvbIWIHnxLvyPmFtvZuIFkiFAUO+g+fWjetR2Atpbr7fW+2z7JFVMDbsLGRainVJn1zJenu022nesuYsi4HP71ewrGHWEoLtOctOC/BKK24RME1Fw4YzqJuzPGe5AXT3EpmYPm/JXuQq12fAda9GGHXvyOUzZNrnEIbdfs4wWtaXW2eidzZavPYSnsH3LOHxPd68Px/LzfGuPD29KP/l00353M9+qnz3h/flaTmVx1LsjW2QskfXguX786ac9pvy1vNS/urFqfzGF/+gvHvah2f5uNuXk1fNNAEDMOUAB8UBOqs2x5SWft9SzlRZdM/iHCiBksDTNNDmDM4VBPYs454MlmE1XwKWpXWUVsCWEGwByodjuT8cAiyjwJe0jkIY9u29eJktDBsKsbWNWp+zHELYwWi1DmTRBuhhsGzWNDczkpJTCUD53gHYUrBcFUpwfq20xYCxUeCGBTOUBfvX3rIJnDseTb1vty2aM6OFllwbZcAMxu/XGkC33Be35VmlzhSKy8xzji7Dc59ztn1d1TotNG5hBnUhLTXkWM5KFAnDnnEYNwlwnU94E1zB1qrwbrHzPdB3yAtKQhBKXq4aWZ0vB6ZTTNbmP/Ez51lWCy6NwV6a7BXLReTCozyBVmlqoTyzZ5oZMqVMoBBcfvdKOAhYhqFmgdTJgkXPMnlgshDKimyL146E59RWwCgAkA6e0Fq+KY+yHZCoVDv16nPyYU6Az93P56ZaP/+DAUqeZ/CsBm9U3un0BmCW20a1+ITOl87gUNegHf+A+QVt0iTVQNaoBIx7ZD5ge3KeQ8aCl3IuXjqHcq2kaZiyNoCVFlDiPQoQg9ZnV4JlXsPWGrRoK4AdGWhVfkxEyTTH0YfbdrGCjGvlMxgMMmiswIWfn9YYU/frWiaAmek9Pzf+xvl0QLeA/UxeYnQ7eAhDzyCw3lKMAZYRLo21dKKKNoUMwLBO6pV3sAw6Z3rQPU1AGi+xlC+05PcIYPg5Q62PFliucpYRwQXDGRks4qwQ/8GaxNqwvqMgsw2Wq1ZcTqv1JmKgC8Gy9BnWcR2sgUdQWLyuP4qgMlgWD+/OwbLTsXYakc9bYHm7tUJfXbBsgNkCEIY+y6IbADgjZHs4Z1Ygy5bPwqcDSCvxDKvVAqE8Hp955oetz+MzY/QB/jPttg4c057OVc9xGyxnsRy8lwbO/BrnFnSPNck8/lp+kddl7Xgy7935VB4db8vT0235jscn9SyLh1lylm/ke35PYU3XguXjZlvuN0U9y2/dnctvfOH3y7cOW+uzvLkpx92NguWayQ4Kt271K/AsszCrhPpQZ6bpUWbmmBmkgFiDIiYo5S/LJy7GBPwHn2XPsuYiR/SstISy/yxHWcaRAmgDWIZnWcCyeKblXgHLKPDFOcvwLMuz9d09N6YVhh3rAWHfAjquhLWuDSUhgdU5sAxvMSt3rIi0wrBjUdmwmYBaCF5iWLAmBh2koh+9wwYFNTMigGUBK7rCUZXR88QRPmQ3Wu6TpiMAjdoTtd1UIwS2NR+sDaceKO2psLTQZyjWoWDLN2d4jRwshzINOkMou7eqcMUFijDnLocxRCdoIDzqGVORsVZLDX1PB8x4B2bIrOyN6KzDI+BdWsssffX9NhMDABqV0abx3IEPYD37YLmp4IW3r2WesQiKHlhmOhSOY61POuM0FiUD4Na6tZTuntIXoYppCqA/Hp/DlhUsYR2mbA0t0AwtA6F+BFTy+7SU2nzeplZvSimuDEStte5EFlSXUhgr0zy2NbyryfuQgVl1XlaA5czXdN8oBBDfM93gmnxeIQND+XZFvHcG1Cvmij8/hxWukTGD00aMBY2MnK3nzfGHEYDxG/JYTA8D7+2P3jtvusaqpg6h9N11SmegOp9k7G2dW9ET8k88x/lxi/5rfc1lGAZi/oUqonMLTGKP3zMigwgsKzhig+KEwdr4X8N45usCg4A+E3IYPF3ApqRRQUY3jBYjsJzSloJuIUl8baqzPMOez/Asw5idPMu5GnZVOBORTm6r79Ex5G7QI/aLzigbopQ+09mqxtZlq8FybtelV2RvP8lTcTBYVNQg73RaCEtGH3FPX0OnEZwZAbfqWfZ7xPCBYlziWd6TZ1l+19zlBJZhJ4BnWd5xAMs2N/N1uKMjjIf+3YVg2dayBqrMi3GWM/+rZNdKsNzSM7VwFRnbbCntgx5Y9h2zraLK9SrTPeoJ9I9Wh8ybLuHPPfZy6VhyH8Dya+WufGR7W/75L/5s+S+ebstHHpWyO541moDX4WqwfN5ty+25lG/dlvLOoZR/9du/V96635R3jptyv3lUDlshaHF/mMIOz3KEycp3DwCWu0yiYbVngVfXQiGlOe0OBDh/DLCsxOPKH3uWcW18FmmjIKqiodUmF9pgmcOwEaItYdgaxn2yMHgBy+xZlgJfApZ7fZYrMOALkIVjXTXaFXgqfDVSGhCWljySWil8QiFEgZAROEKYUQNYQJnDugffxyluebwbHjQRyuoR8QFaB4+ZFT9XP/d+ylokLJi8JqwMggYAUYWSWUmZObXafjCNxbrQhxyGaYeZQKuHqeOQWzsKFHlLnmV/d/Wsumc+QA4ENqzWuciXsxGbnxuMcC28W+kMKcP0tQJQ4lYIvNarwDI9Z0q5bTFcfXdIBQIZFX2zgE+eZ8kyW/KT+dPU++E7NtSwIMXzdLozYdg8txF9o7hMAmJZaOe51s+3v2JsBmp2QGMKjOmrMaHspuuHG8doOisRvT2YA8vLzQz1EwKsNh7MKSBoUxE8imkptXKbAst5nDYt+9usKPDVAljgqzkMOvadPagA1pUbZVu2qPpPBZJ4rZWHHY5l44AZNAQe2zp/+p1PAkATn12qNOV9adHL1PkOg2Iy2MzNJ96lAfZ75y3PFWNAgrX2svc+cS+fvWGDh1dOtRX0iwq8NyxdvaiQFqCDMZ/uYQW89c7MF1pgWSUSpTtFFScCYfr+/u74t8lTOHzYz25UiSbCqOyVKVVHL5vI7Y5q9wSWVUeT8yEvo/2Wh3o/cHiMDBrepxnnl/l0rEfm9amAmbHvwdPIRdP4HOg5DEWmTiWr9PnUQUTXGBjbw7Dxt35H0WcR9YBQenc4ACwjhznmuAAsa16yA14B1LChaCVs9SybZ3ros2yeZfsM74lXtwJZGG/OszymrzFQZVnK57lFmzC3sSNoiu/0xsAJrnTdBlhmelIaI7DMNNfTneZ44hSf7X23Zsx8rYDlm+NteX1zX54e3in/46/8N+VjN6fysafbsjmcy1423QWOrvFVnmVhcNtteX4q5Z17A8u/rmBZfheP8wRYloMiDGQ79GqcVABWrmQWEgx2BybjThwI4GQVrJhDgwFamLMd/jmwHF5kv9bmI4b1wZMsy6H/uWdZ5IiAZVTDxrUMlm8lj3kCLMu1IeCQ78sv5hWLdU2SYlsRV8ezHEMlazNCojNY5mrMekhbCmPqR8d7l0FHLbjrsG9lPNjbJCSUEW29cD4VCWFmxQwAjCuU5ASWQ/lxC6SCGBkAllUHykouXNDBZ8iMygSRTdxy0ymnx613mu2OnG69chxqPShyVhxCHZaVUkeqJ3mlow2XhkgMOcmgkUExCDZrAnYKKLmii/cMoUy0mJW9fIZHe0/hnivZg58JLDOFkCZFb1J5FvY1+NWbU2DFI4QNPSMLFtC6Cm14WPzGzOxVj3Lrcvf9kyEy1j+iB9pwcanijV7iMbf8bpzT6MocgwGm9ak9zO++RkhOjZvfXs9xT9lvDKT7mz+n/GDk5YKv5CCAai1I/mTPMvjc1HuzXKt4uTKyfhm6XDkZfI9psXX2TNN0fQJrJhMXg+B+54ZBj6ohoKsGShFu90f9T4pE4ZygDePoXBD/ZppRYDQRmbNkL3mMJddju8Op6UTUure3XyEvElieAsqtsfL5WXou4vkeajwi7YaRunmOsqODD1Q+R4kGQxaREZ7lbEvprt5P5LfSG3mHAcYIlMGjjCJQ2G8Gyzpu8mBXXuXKIzpEEup8eWEoHaqihwZPCV4A4xPkJ3QiB8sGmK01o5wb7TIRHuXEwRrnPGhk4v3y+Wb64I4dVSGwKI7rHjiW8ZReYOqJX0PdP7TejB8ifR71ucbfulc9sCxtO7m7BoFl7a+8lTzl4v8OYdjqOS6bIvnCm60BVnQaGICxFQgLMB1GBWOmtl7LwDJohGVq3B+kW0uRLH+xPxWvu9CzXPNLFw6IqnDdG7ytdeYrioMBiQ2oFyljl920lN9B/vJTGCw/un2r/It/9t+Wj+5O5ePSaPn+pGH7Lw0sv3ss5dc+/3vlW4dNefe402rY91Lkyz3LOlGpgOfFvmybUlxqWrM1wmukszSU0koYmXk6FoSfNQW2oVDJreLRBVg2I6CBYM0EdYYWodn6OSvmCRxzbQct4mVgWUG19le23wUAHw4HzWHmnOXjeautoyRnuedZHilNDJahlLciOxNY5rWugDYBrABPgcnsl1AwXTiwJ6YCo42ogN7hiPt8YvE3nk0AFYqZ5gqPwoRq5avlXYGwFSYuOcsAxTo3Hc+IKrzGEaIttiHKa3GmHWwyCWR5FfXA+Dtp65Yi+evHAZxW7wsPr30YDO9cfx607dJavatktMi53zBqhMIe3HIMlpvggYilUhLJeNMSBi1lCfQzsPgJE2jDY1rxiNwGJdEOPwv3VWDK12wqCnqKf+XvYmy1atTh+Zm3mXLnFVsbzp24Xq4LIEMXAizrWR8D5rwfrffQAmMgNPAOAg5Qhtn7NuIbMzIy8wPeh5YAnJIBrUfhzZtAhI2HSSnAWJnv8DNqY5bFX+StyuBoALxmfOIw7OBbnbkEvULpJn4+BZYZoGD+HL0Cj0mmATXiUWV7hFNKxM1mt9OcwgippOtURp4MKOt/B49s8RBIBumxzn6W1wDl1vkd0UcylE7dAxph2RK8scE7erIqxukBVZpkpv88Zi7ut0Z5DLGc1mAO5FVrOALLVV5bfSmxmTBiJ2O53LDYs+xgWcNzYYyh6KWhpASlQTn6qQAkge1Yv+QRDTqGXkceWJYJ4Hm1ThTEMWJBWmKKqlvL78hdhmdZ+Sd5lgMst6ptT4BlpjsGpxmYMc0xfwxaiz13YwWlUsYzuEo5zu7orA1gmdeXjRu6YFoTxgG3AhiXj1IciyIE5DqEYQdY3hTLVRbg7DnLfbDsbZvIs2xA2jzLRjoGkk32CE+f9yxnsDyc0XnP8pS8W+NZboJtPTOmqyLCD7WfR2B5rCKEcaPxVdB5T4ebEfuLv17D7zKdb09W4Ov1zV3ZP/9m+Z/++S8pWH7z6bZsDw6WVSC4Lv0QnuVnx3N5VwGygeW3j9vy7nGr1bAPm72CZdU7wrM1VMZ+mWA5Cz4IYVYqVH1JfXVboJnvbYFlGTNXw9bP3DMIz3JdNVRykg0Io7q12qq0oJeBZcGyKPDFYPn+/j7AMnuWj6fNKrAMqz6vFbwaFTCg8N5aAg65nh5PHsCLwXLl0XTgrQKz47HOignm11MWWh6brJgqOCZLvgrlLBQ7igMfNNlnVSC323IU4qH2BgaSPW8ZrlwHNtbUfgDLwpjAuFkJhOA344tXviXwJIaQbAwYaBaVw+3tDbyiCtqwc3a92nbtYHKYGLeh0hAwMnBU4WQmQfCaU8WEYGAwKYMaREjYt3llZjbFMXX+UyDRb55kpiNP+7gSfnUG2LsFo9CV1WCbIJQiCSbXYIGyne+vz7RVVSVjf1WkKL97niuMRCws9ZxzlWjymnSBYuMlGTT2DAdrBGVvHacqiQOctu7N56+6ht5ZrtMwvZaygSJVbu9hGcNpEX6Qw/vK4NZw8eDdNiWdImrw3cRx4XOH97oILEPDknBGAcvag95rNSAH0g3I0hpHLbt3Foot+cuVh5tCQaGZgkcGMPJFZ97SkhvdvW9UkWXjBei/R2ch33IqEz1wkkYF7LUMWY0Js7IbZwMAYunz0rg6TmXsoAsaBrQpXlR9V8kSau3oF0XqDRl1GKCFftUwVlXr6V0m5AnRwQKuwKFQsxke3TCu98MDWqVP1Z5lBobs8cR7RoFKNnBTKlPoQvJ9Ky0Ca4HQa/nbPcdzYFm7kogR3XOdOQNiMF/X3u+W/FWZS8Z7vBvvBaLacAYNF7tuIbqq/kprR/TE55RzlwdWiKKohjxxvY7v6DRAMoQUwLLccrOvwLK9i4HYDJY1Z1naQ0mf5aZn2YGy9la2tlLRa3mYDoFlA7rWOsrm3gvDVv5K+s1wlmXtALwH6chnHXvS/GyFZznfP+wNAXZqeVWBZd+wkfwmr39Lj9G3y3x8MRNZduFSHaC1fgDLr23uy+7ZXylYfnN/Km8+2Zbt6aQGllj/68OwTxpG/ex4Ku8pQC7l//qt31Ww/Oy8L89PW+uzvLG6YkgPZM+yFLCa0np7m7BsKe0qFoD8u9HpYO2vvoMgdobdAssIm46QWWoTxQW+FER7MS/2LMuzJWd5CiznMGx4lgGWOWcZnmXJWb473EfOsi9CAFMmevRJ5Hdn5Y6VVs49NuZJxVUcPJhb3Sv0QRiyp8OVOczJAHO9Rzr0hPckCFiUDcqpCkGRBBgYfcW8vbIievQNp8I8dq1DOAgJB3ZepRGWbV0Pf6E6F9nymKGUgqmKUJRGBiZvhl3BvbJsRwfLeq+H5R610vnQ8ikbewaKRq5y3iwIUogt8ewEwQPJDi0ssteZWIjRh8+dFawMDkixCxCWFbLkTWVGy/vBPGGWP8wpfQlEVOO5BTvOD3tRnI6t2nj/Z25+/D0riQxg5njdlGU31toHqf72CB/2LGellVtzjd6F8wL9HDulDaHMZExgq3WAspn9AQ0sFYpza8Xf8zlbc19cS6C4GtcBKgAyeBzTSayl9oofDFLMbyG71Pvk3QyglOF5AFsZMOPZsZ+0P9gj5otMF5B14fFyAx/Thl6DPu3BkD0k1sOwxbMsCqwqwvKvy2KVh4eDgeV7DZ+ymglULFP+jjQEyIIGOMQeZmVo7txhyhWIIF1hCT3ofnbyzmNJsueVz+GUsSuB6BY/AJCZq3sx9S5TvKNKcVoI6vVZGSzTQ+IMwFBJk8tnnXlPS9mFkRp7qDTsNKKfwRhBBhuE9FbX+j3VGjtvA1BmOqlylml/1VDIelCWH3YASGnyfrxY2x5Y9kg/8TTrmsDLfDx2k4Awl0zfoQMhTFqN/kMUU3VuqMe68gx/V/x7kgJcunZUt4Mtr1gbPrd8HsCkNLg0hcETWI5q2DKJ8CyXstmvB8s3DpaF1yhwVmiC/skOeBtgWYAzin0Zya4Dy1wNO4PlLNteOViW9ad8d0SC5bOa+UjLWJ6vacntpbx5EQ/u8NfePHDGZQ4ClvfH+yIFvvbPB7D8kcfbspd85mvAMiuv8rsCje2uvCilvHN31qJeUuDrndNOc5YFLB+3e+2zbPRlIYHuaNNQ4qJAeqxuPtSCMgiEsOaFjE5llJPcUsbzODaGAX0oFxpe5p8fPbcUzEn4oeYcexi23WOfASyrVxkh1xpqu1HPsrSLMh670d8FKMna3d0fqjDsqWrYymCV0Q6rrYSTeyfjrVzAVcpb8sCPwDIERW47hGcmoIwV7Hn2Ney4FWoExr2ibQiEZ5WXtN2YZ5j7iBJxZMVUD37KxVHPdLRf8Js1UijQpz/yXIVgo+2KgGVlpCSI5M4ItyaFaqAla/mkzxjtU6hpUMuowFpNrxp+7UIgLOGssBoxVsKdPWT6igDLLWUKYEL7YfuJYSOIt8ywI1MLbKz9FB/QfpPcbsnHiS2cA8om81Iet78TmDAUHl3roXKtPsOtZVNg2abU528AUi3BkIFuU3jMPbxxU4ByWT9jzF25xAAeFzFoUs8UrXMGafCQVtPknN6JZ/cmtQY4s8xqjack3H376S9UfXIahGypDALc0sU97liHkCdhZyJ/S6NPMp875ds+tcHGZb9lfj3KXY5N9PNIijLvL2QaK274PcC0hmGjUycEhwHj8CxTaxqADAvD9rCpu0PZHIyXob5FgHTmCaRwx0pN1JpYsqWx960z1OBn+TxqxI33vM1nI7gwg6nEB3Q9ZibaU6RxWyTpdJ7D97d4aQao1Vmm1lVL1lN5nXunlEY8zzbWgmjPoIfFNk395PkwPer9TgOQjQyC4TUHgNbIBchr6uErgE/HTVFmVdhxOidVRwo2dFPRxJAR/IIZLHuqReTqH09qQJdze5KcZQfKqqepN9nAsupFwic6kU3Moyt+aw58pAAAIABJREFUHV5h98b7e2c64V1hIwJfJ9VwLDIvFeYyoecMxl8+/qbDxqiMvsdeAIwFYDCXsQvtjYNlP0P+Hhoy7WHTAnAfee6yAB+EYmtEn/ytnmnro6wFvdzLzgW+4jvPXx620j2y51PZuTFxyrOcwbKt4zgMuyfbmgA6eZan5GLrfllfeW/tc+1qgJ5fj4R6CLC8lG9cet1SXaD1/pKzvD/dl/3de+Xx7Vvlf/7vP1feKPflzac35fG2lD1nsK31LPfB8lnB8runrRb4eudoYPnFWcKwd5NgGWHY+aW/XcAyZKoaDxpgWYgAecwAy1BqwtuMVlFFwLF5oS0v9eHAMlpHfRDBcq6WzQK8RwcArgip6h02BrhgumFtFYFJLZ5aBy+3jmJPBoQ1PNHG5CvJGAZTEzgeho2QHLFgwp9CyqBcKx5leI9RsZuVVemjrQom4I6DVluvQSBJH3DDeQDWDo9g7GJlxcGggQCV4pYHACBPDLV+zjBmvD2DzEZ7rFCmBq1yFE2Qq0HnPe4ZUkZzmODELXCnl89ZLKm9x8WMntbz4jFm5tlaowEAW77VnMo+GoOBRHp+BQYpHLvp6XTeuIb3LxWOS9dzKgx70Rj5fCCUjXuE0zpw6z5VBpF3Dp2SvVM0gSnFZahqQF698Fb5+SXtl7Ehg4zAMlw8KFqlDHcBLI/WRzWtrYZfZ6+yPEc9ym4sVpqStbs7eK6RF81xrxnOIPN5PS7EJ3Mu/lLaqGQKe8IyqFnAB7jeRrUe2bDWI6be8xvXj86JKRJ2ZeWxY/4/bU1DL+1FtJ4uUs7BBkmkj6A/eDIkOLkP7CbRfnMO6f0qUOfeY4A5yHUO3UVrO+TBqkzBWsna77bqHTU6s7UKwO3r2grDrkA+ycc43+QtHtFFHDTfP+YP3rda1Ijj/WFI4XB5XIFlvzbvMO9JNjZY2pSfNUOFlWfZRZI5gHzDemBZnTv68A5YrhlNg06RDMrg2o3mHLXk6XMeXx1guUjkSlznRjoHvrIlUs04g2V4C6XydV3gaxos1znLtkpKMgvDsF8mWG71cM5nqQUWjd4tbVDHcO9yGGiITpv2RPm+l8ZxCUO54J6lPL8HlrfHu/L48FzB8r/4Z79UPv7oVD76ZFceCf1cA5bzu2iI6FZyk0t5VypgHzfl1z8vYdg7LfA1B5YVEFKBr4oROrO5FjS3GEf1WQU2xuHA+f56PpavaTKrBssSJKt5yF6gSQGwe5bjeq+mLd/Z/UN1bOuPKAW74Hn277XQ19izfJAWUicB15uC1lE2Xt1nGSFSQTyNfCscFszTX7AKlzap4nKPBYN7l/VwwUNSVcQ10KYM2x4wGhdrnKsBg/4CNEJxSic5vofgg5R2gYjwQfWKSKVFvz8fKDYOuRStGX6Y44zBb7Rn49B2IRiq9vtD8QkXyG4x1jBeqgQJwST7pt5l9K2j1gXxGTy3Tn/259BexSc7OI0hCT0awp7g2Dq8xK44QGmFYIVOVjEB5GMNYDnOB3KQGjkrA1irvbX4HI/IYDlby7uK3kJFFWQzUvroHUc04N+p0pIiNVbz+pZXOw0yJwymiotV57cxuSEdZt67g3UY8WNtrwAmONAOnl1VfG3QUChlKxZvbk14qO7+KY2seGi+tAIJw5fGkvxc8LrgErqP371SamcAM+95BZRbCjp7/dmIhmckj2QFhGE8a6RHjOhArnXlG2AZETfIFzWR4LJO+JqcH4BlhJqq/PAUE4TBEbhhr3KsOoGc8TbN+W6pmnJjj/IzqvFFdrKXn2miQVpNsNsiQQa+LTAcgrADlpWnD8BveK3GWszMed5oSCk8/iBVvN0BABEJMcP/mnNhwf7wGmXjHGgz0wgV+gJ4RkoAopj0c8h/jFNVa657/tqyWlEknXVrb1z/0Sm7bhPTH5RF+wj834usqhyS3H2s38FiMq0atrSOOqoROxwf6mVGfOOYkLJRiw0CerUbC5hWQncKY3od9VXT8ARYxvhBq6FkDUcKEXidMOzQTTJYdl4j0SsK/tVI53npnq+snuJNUbCsucobq44t/8k7iG7RB8umq42rYdum2RrUYDlS69BeyvcXNHMNWG4C3WBbQ72KzF+gT/XuN+OSEZjEKnGRr9DNiU6HrXR9z42XK09wRag9+dxii/mzNXoAX4vfxbO8OdyW18535dGLb5b/4Z/+fPmejzwub9wUBcuWPGw/ukzXFfgawPJ7B+mtXMqv/dbvlm8dtuW9077cFquGrZkVWhF7YDDCco4SXqz5DkMIJh9WmSRXI8bE1wDoa8Gy8Twjh8x8AE7wHXuWAZahEPXAcrSzPVm1axTxsgIrktPcBssCpiUMW3KW7wU8O1jWmikHAc5HjxI15SQYLOUTKTCbAMvVOjdAbQWWIRj8X82DjL67w74DJAvTx4Fs9WEGk8kACp/rmjtYnsrZCoaLvDkoEQjJSgUpIFBaNMZFKowWvdCXt4MaPMw4YANj5ab2sOKZQcGvdeEeYY1ufLF99NZRHiakhpXoT+nh2JDNWu0ExnukCLjcFieTKwNs3NH1Y7oIZd0GY0zByo98J4V6Ntk9py50L9jRUMZ4TzMT4zOWjSV5TwCWeQwG1EsYbs45rOiLvYNpMH0OFJsJaTHFq1ogfZXwOA1VLBe9a7roJBWJG+aVqbFGe5D2twLvMOZULc785ICnzk18CiwAmE6MUYHQVluonsK7dF5GMHipsM7rc8HcaZ7ZuFEXfHTFGOcPvJRkUBh4/JlNrz+BdLxGKEyJVnv0qZ8TWG6dC3xmY3iKgnuWI62iUeCrCsM2i+4APGjNODWDuxZU7CaB/bltY3mu1855lnl/e4PzmvJ5SEaG0e0LwrDzPVk/qpnzhdafNGcTbQtVYDcYABiqTgFdKXmWw7bsLyX7qPR74bRVn2SwzPoAg1+XR9JmSOUfA+uqOCedZQrJrsKAMfep9eFzT84U47WDPhlRCWi7KN+hGraDY+EhYlBHWHaEtpN+NWUwzd08Qh8CXSdnAYz1kMN6tlN0SdCgR4s0PcsgXKo0bsKGjDhor+kFUc0QQZ59c93aPVzgy8eR9nTh2YShLnoib8KzDLAMwCx6hYROC1j2xdUQbAO8FobcB8t4BW855dcDgAef1TNki6Dj+nrgOjti1sMZfLQF/logb3iG8d0sE5hXZ/7P/MRRjaacAyxzGpGmblItiTyuPv0CHlbNATpCMoJN8fE1IHnq/feydvcvyuubQ7l5/s3y3/3Cz5Qf/jsfLq/vDCxvydHzIGD5tN2U+7It7x1LeftgYPmt+42C5bvNjYNlzRKweQuad8uZeZZTYn9apUlhPrWi9B2DXXwcn3U8y6PrGjnNS8AyzkwPLEuBL+V7CSwbs3o4sBw5y1U1Y+cVySDgxqZ6dR8QLBsdeFgwlEp/WlZuMxCq/p4By8oMwGTD8jgw4GgdFUZP9xCHEKiXIJ4dYVdnbWRvoNkEsTmvzfKozCXyUs5mqUQFbA17Ma+c0hEEkoN3VKNVL7K/J7dwMSEG0AyDiD9RxtR3ssgHM5aY7q5GK/T6Hvh5GILiHZFzDwImhT8AqYwvoWDuqQ5mCsa3oGdttnr+/8S9CZOkW5IVdmPJzKr3uqcXmDFAw8CIXSwDzAZDDwiTzGbAkH6xDDBtJgYMgQYMJIFMppZMAjHd/ZaqyoxVds7x49fvjS8isuo1qNpeZ2bEt9zFr7sfXytYni2jFQinAWjB61WZ+j2wqlUawwkvFNJCm319RMPX2iLN/EMkf9+DWyluyVA0KLE3vArzc+r7/dw0oN3JWV4SbvnZkjGkKIipB098J/nvPUV5SZF/Jd9/1WXTuC7ueS1oKDeaJpxXaHrUMe6VsZ3DK1249GsuvVqX9vtiP0TAPbw1wTIZi/hQ8qxy6Isx2tcMNDoZEoZzMXxX6Bo5hQ51ddqJC4SlTSH4FqMzApR7HyZ5kBWyCx/Pt1mRjgVZUqLunbnqOb04b3cMNQOtXKOTe0pg13QvSK+O5+rcDCheRezTRTPIn8dqg8mtZ5uubBCrhqNCxznNiQUOkREfO4cAcoPcKRWusbc0uELeGSTX3GPIJ7gfK4Cua5BAfPSuZr7ylT1fBMEGBRNYJl923QP3G4faAp0Qng/KVxmz+bf3xGlSH1FgkmtR1tie9WAQQzeKlMN4X8nzrryExnIpL2No+yh8OuDVzb2GR4BlLnk1WtV2ULinGjRK66j1Azrt2O2nkPLaJ9lh2ADLzFcO7zLAMPQ25ihHhU71WXaBL+lzS57lQbeLFGoOv3Q5scHIEZR8dqGrXvV/GSxXPjuD5eHv9G5fHpxZr5qv4P4Wz/J6pTHWopTWi2rLw0H//vcElmedf6S5j2MSt4A1wfLupX17c2yb97/Xfus3/nL7c3/k++1Na8xZ/qmAZTNxMDpUxNu11Q2wjAJfhAiapQt8oV/w4SCHVrU2xVrc8xDdFYKzXAhmNQPnWuBLwxu5eb3+8nef1DEMG4DEBb7E53oxr+pJAIAGWHaOMsO0w/SHd6mGg4p6GWyzGNhZOc3os1w9y2xZma0rUQgsQsODwc4FN8iHynTNIP99gGUfvLqGbr0x5335mns5q0MBj0lhMlAmrYZSNbSOsqe59FkmkwtanGENPy8FZcw0N5GLrHvluZViIKsfvqf1D4cvIijcugD3YF/TtJ7v7uHXvCYEVm2tor1iN+84VgGYMzU5uvCF08aGHR03CM0eAGdlvR6ZBKMLvCnP5lnVvA3IK1Nbeub8KK83gYLnXrzmdT9G+duL6tV7P46N6uqZLmfmWvnBBU8Kz+4tvFfB/8xbbr3Lc7ngc5U/ZeG86zOf19Z7xOdmv/vrIP7a+vLzuG1p/vVMz8aICx57a+OWFNJ7AOS1hHALCL8GJDvXcDIKqVWbQCDm2v0K3YmWfHCWd5ZBFfyG3OTeTVt1EcZaQeewDrVGfv/imhytn1+l03mNwrtjT5B4Zm+pksXgojCWK/suAeakrXiGQy0lHsPgWeZ3TTl0EcCZt+Xf1Ws1XnRJRdfo7rU0+prrrrxjESzbm/9aer9y3TXPpHjEbQPfEKZdWt7BiDrff/U9nzL+Oq7J0JzgN0BezWGuYI2fs1evaaoYlqZCnrNesLQ2uUeT4Wc4YwP/jrVFlJ15iKOFAJwDHFNHgy4H51KEbHNfnAq05Jpf2rfITx7Gg/lXY1qRw7yuGKRmeQzdWc+6AZbx8OpdLjqWg00d2lwLqjlP3HpcAvYwfvCxHwmWMVOAZniVMwwbRBktPQ2YmYe8XrEvsx0hBs4i1RoxaE90bwlqvcKWCazbUjVspkGVAnUX61s9mwsYSctajKyv4If1qClisc/HeqnHn3K7Vsou/Ik63jfwLF+TMbcA7seyintgebPfNbeOMlh+uzJY7jYgHoNPCcO+B5YRho2cZYRhH1YPCZYVih35SOczwXL1LH/sQlwT9EvPqSDN34vhBbSZwPSScLXimz8Lk8BnDsPGPJfCsGkMnKphu3UUwC+9zBGyTk/zEarQ+ipYxvUvx9NHhWHXAjM8nMWz4nn9hwTLtprWPbGCfvfQTO0dBgUoDjIKzfhArxFyFPCSoDb6LAtAjqkA9d2piBVgLYZib3Hob/Ysi/8MXmXpkbDeiblKzwFYdrRjvD+EJqtdV48/hMNFGDalaHiFg41H7rvEsIw5IO2+ze4z2Su3+z1LoHUGQvUcIfx66x7q06Gz9T2VgPK937NkDOE5cs7ilTBG70cPRY/ZfiKIqoB2EFiloj23dAL1WNgKhF7Ld4brCtC6y88WFK1q9b31/sXvTgihD2K9wnzrWbwYnwGzvSZVkNaeo90cdGmMvPHe18iDuzxi4SGDkL7z/dUxeC9K3qqfW8Gy778AuWXNZtmUSsrk9c6zeKuauEH2grK8BNprVd8lmbcI0mY6NHj1/huAxvnNokoxAawFI2eynob7rXdGFTpcFF7qoZhW0Cqv97p8LC0Mz6q84xpA/ET+cpOO++DLlG6Z36anRejq8OkEJK+9X2tca2xcdxbcmsPM42urs2v0X+X9vWcv0WX9zDyb4whwV7tUcJ9LIc8ahs3qyhMQyaJROfgCokMOJA8pa516QhbUHARvRo9c8FF4jw1SI7WHZ2R/kAQP4xKBchghyCNq+sK1RfT4wuhEBaTSR+0/Hc9YkkOzMYoyswcAT6hiot8FsCxDmnWQMBaUs1DBMtt9xb5mGykA0C3a0t73LD9ttwLJE1hW9esOluFtNuv6GM+y+ywPOmQRq/8+wDLf5ajFBX4179dV8giNuOYr41ovK+9bAMuVd94xpy2++hqNfSwP/xjeMV/LatiHfXvbdm397vfa3/rBr7Q/+wvfbwDLbzY/pZzlJbD89QEFvnrOcgfL23aASgk3f1iiVMBARaqYpL9gGXMe68WilnOoA3v935Kif5kfex8sS6bYc1d+vgIs+8zIEHjZOspgGWuB3+GCJNh2S6nwLPcq2fIsQ9mAZ1lgWR7q43nV4F3eHwSgFeEmEO8wbIPlPEwLYHkRBIQStrQf/KxaUxkhXBSfUsjIiqAMFXEop5ZUfkf1pC7ucg25KoLtGqOlVZnW5gDHqIRJ62kPv87vZgHKL1zgIwAvDNMZxeVnaMc77SGvVPOERZOWSjtGUO2cyyRhIWatO63EHo4wKOm9NQyb95AuVRVba1Y8rlSiOlhWobfRc06DTjlAdW8NWq/lDRNE4flHzEdWVZ8T07yFx0wzFSybl1QAPNcpmBlofVcFumTysZf+/B7zHegx7y9KY6xrfQ5NFO53eSeMdx5rJ1MRQQUrd8FyKLd5FjKfyJu4rGTPe0NbTRRwm8vBzefsJliOYjMXOetdE+Zv1yJHbgm6/ojbovje/l7XIe+I+HsetTpHP6oaDRyC6s+udEQ1/c9nLxXaBfpKIBkGwXru4hD2kOwYpzhBKP2dgARab2Czu2A5zszFaoZyO3iWbaiM85M1BxiK2gt7BQMU7fg8GwTlc2MSYXT0tfN+36KPMDXmey5oLmTDcGbLC7x3s/5S3znwjYmmvO55ehe8R/fOyK29u3ev13nmmXW+t3mSRp57X4G366RMoZ3zmO52NHiFgaKClOpVtlcyvZMlioB7h8EQLE/hwZWmJw+zz9ewLrmvpb7HUoTHwmfSg7ouxBxl6scKu2Y8ZqQqZBj2xFtyTZcMPm69ybmXVh14Z4LY6IU+t2GcaL2esa57B/NIQ1mPFM3br4Jl0E6JKuMLdH9GA+DPK2B584B6SMX7vRCG/bRZN4BlhGAbLG83GzkuaECJ3GOA6SutozA1F2jN9DrOF86SaLUU+lmukY2W1t3K2e7y+OM8yzMANli2DlPP1jWdaeaTNTqR5ygOMw0AyRCDD0+8/qflVa785lPl+RKvu/csgOXNQX2WAZb/9m/+avszP/+99tn6pwiWcw1XrUGVn3OW7VlGNezT5rGFfYy30brtXD+0yJGoGq1dcnVd5FG6sjQtfwaBtmrHoLhAxfJupkaCKoUXfNhR9IEMv3oK4llWFP3dAJh521gN215L4sTyjJiOCniFZ11gRGHXCrMWuHWBL4JrFPcKIMxnophXXIu/8fv+3NpLAG34ufbHU9sdUCwMOEb3k99GZW4fgATNkzIrEHQZ7meGfk14dqY/gmTvNX96D7xXwRuvGkamEzAr/dVTfBGSXQtCZL4SclT0UDHLAMvVsxw5TZUxVSaSn8NKud20FYo0TP0+SYCkp7NCeaKHqCyQYYR1aL5zvaLAhMGpFZD9fi8wH/k0XhIXyaFRgl7oWswrcpbT66v+3dyjBJOiD2REpdJWlLkL5X2yqJNOzmKo61UH+QbZZsr3GJb3InlKKFzzc/y8OW/b1znc0vtqml9iosmcbaZzXjf7xvb8zgTt3IxQrkJ5ko6DMywOls+c+MlMs3Vd/R0NGVUxN8BC5EMqoBOfCiUL+k/yOPK+3vfYynxX6h3tENeAFxWhfmut5u/SGBF59/P3BnQGfRd82Gx/4aU53tqHe1zkvt747VNM25OJdljDidYvjQ1ev3jxQt6gU0zMTznMBQBe9yavCYFR+eWMZ3N944sqo6r88zPJwwIwV+XKFfFvgTqfvWEOnouVZPPbaY4whlcwY7l9gc9t8JsAhfMsuU4O+fPNVkADMF8FqUFrFzQ8RYvU75O+Z6Pp9HfNovmY85P8zgaETwDK3I8bhg7v2xLP8fzcc9Zr51oZ1+T8yOwEdlKrLucwacypCtPiXDx/CRRPxoql9c09nwpy1dBrmpEDCOH6NFCyx2yAu2qUCX2A75vGlfpTqWFTeb8Ng7ktkzNiCdiw0nXoR0yhtSeZYLn3XHYaXeVVd/epgOVaPLRIrJ5DHB/mM60vxOeX57jsSFknn9Vcv9qaq9J5hvCGZxnLXVpB9b1RSzrv4VDUa9P1F1zDQl2hYz0AKG9UARt5ywDLBM28DoBZYBlLvN7oc4YilwJfLr9Qw7BFc70atsH3QAeh62ItXVDMsrzzKemIXte6vpVvV/476KXhFb7DAobn12dpvEYt+qt2r9DRCAdLnO18v2vrvNaofIU5znL3Nfria/ns/Kwqx/G7c5YRhn364t+0v/M3fr39mZ//fvuZh9Y2p1N7ZBh+rAv26VPCsJPRB1hGzvL746p9ubdnWQW+nlkNG33sVOIdVBm0KeCKXnLaoti3sFSWVkNdWQxvSBwo3EAPKw/0wvKlwSn6yiVdxDvCK30LLOc8C3A3EY86YgAVk16EW6enT9j/wrPMllFtNQDgDpZR3Auh2KfMax6ANUH0ue3P5/ZyOPI6PGsHT/Ph2A4EyxHuhkIMAZa92hUsR7yvjk62dJqWNZTqJebMz/yfNib3k8VuMreyFPUqW2YBco3xVyZTlZhk/iHw1PMvcmRsRDHB24IcC4DDYs/1wIDC+uzPCL5KRISVWzDULascdrCcim+EYMvyGIAStB/VFj00GkfOMpKQKZUway/PAdWmi+ebwj5C+ZlzSl7nkG1HEviEhzEnwr171JR6LzP3ffaDB/MblO+i6Hv9TUeOGKmM6K4AL3tvYVJDsr2OVtzm/UmDQkRY+DpufRhBTMuVMywpjWM1bNEthKjnKdoT0ySJO7og2rJJ1ERqyaRYzbxraUw02FihoWI0gd+cwJgbrgHBMu3c9SjeFuPk/tSemp5ANOtjznpt6bbAQue1q3ucj6MVZuHmKZpE4y2Dq+DR6zYbDF6pLN9SFmZhPOzBK4rjzHs4rEFVFKxMeCmCX1bl+FXnQgezL+iCMaPON3nOxLuXck3JR4ZHGyrrw/qsJPgFEDco07U4Up27WZAL34RXi2DZxQ9rrrcN2V5TGwzi/trPswLEqhDNymbOKcais7psWanPmXlf5T9+ph5py+dIgXWfb+05QVxZvyVF8Z7yCEPbvWtM8xdzdEST1zho6K63N9fThSSvWKtiTy/prl9/D+zfYUuxDbH+c/GuBMIBtkK2557Y0+zODX5Zofl5fEOUTNV5Klj0+pwg/y07Ys4TeM5zhl+i8jV5hkOuVbiGKQsZdv0xAKUatUrUlelXctf6tz6dZbx1Qqb8FGNwLc6Wn9vQUHNZw9hPek9vQQHGOlR6efFCu06BPl8Cy279FWt7BSzXAl8EzCzupZBrAhLmLEd7zyh0lX/TeK599BA119eBZfOLpZxlA9VZv+tstHvdl3hQVKVZhD/13NTnV/7leVQBPtQhKXQ281mxv2J4etVBvbyoyufX8LHXvuYWL7VM30AXOuzYOur81b9tv/3Xfrn9uV/42fatTWsPrYJluqK+OViGmkiwfGoEy3/vH/Zq2Pv1I787AizzFIZrn0qagG62lbLyVMqV143tDK4LdR7qagWcnAxVUeHvtOB1hhBD6usfjCwBY9kZMxBbJfVu9dwTgxltNCy9xJeJoJbAsvUiFfkS2CXojdoNLOZVi4A5NJvA90wP8iHAsr3UAMt43h5e6StgGQfX/frIoooSO8x98tB7DWeCHZSnouxRVuHZpU1Ufdel8n0pdGeAMx8uF78aQndq9cTiYXbbJIZCF1C1xEw8NnsySYumtdhsepYHsCwa66qTQq5ZfTFDlV1UQQ+kcSQW1OOoCmWlcVXbLlEV9O46BLsDZdOdBJOAsUJ+9SK3cWOfdHqWNeIlJa8Kzvq7aQDz8r9ZcZ+fucTo8My5kqTvq0rb0n7YADQI9xpSHy+8CVLSOCDAqyJso8JAo1duaoioMDYsOVZnuvZ8lsYxh7nzXbUacoIYRZaMPBFpG+AXButqz5f6ka72KnRbCecXBXiK8rY07qU96/vqiKBCXPMNC6GHA19eyLlMOorUgWSwndByZvcE7D2AWms2eG1nsHR1DarXxnxUi3MRRXNvHMMcU5iM/DB59eQVr+eM/HsBuyTvGs6Eecdy3qqVikpzXotco1rFtn858ISa5lKN28n3zHtK5JeJGAbR3GPzqamoTFUkE4DGCGb6kKjrC3SNfub9mpVVbbcifpZL7GgAc0rJBS1d8VzXPe1kP5mFIo3j3hmoz6pnnLw3ujNY9lTDY93/pTNAgxuDWYIveVkrmKv8JenDUU6XnttrZ+3a5zn3Wk8kaJJ7bcA8A+LwNg/hvqYv89yLiDGNgrTRFckyNO1P5W+Wj6m3FPq7AN6hL/Ep0P2iGrZS6KL9ZxpWk8BvL1kBy5VOtLfwpBawHLzL8jT1vVKocKCfYnoaaDBRZYFhkxMii/RN7aKks3R5yxBsMaALz/JqE32eUdE8rqme5cft5sKzfA0soxBrD8PuraOU0t1bhHZe2FtHCUhPNW8Cb+B66jcFp/S16rrgrIPWTZ15T/79CZ7luk/6XSbEfGY5w7OcnvmQ7vxm/2Z9/ps9rd89yIQ4A5V28fsGRpDDvj2dnhmG/Z/96p9vf+mP/8H2WTuzGvYjohY4wZ8GWCYzQjXs1t6fBZb/7u/8s/aFW0etH9POifXhAAAgAElEQVSzrDxbMGcacmKZQew4DEUIFMvyzNg7ocpCTGAS4WU6UNq8ulC1CJCYQBeWFgZWMAYBubDAHfiWvOVQrL2kVgYMkEewbEt+9zTjNQTLMTaDXnqUDx1AD9Wwo80UQq79n56BZ0Xf5SN6Lat3M9a3hlcZLKc3eALLeSgMdquCseDpSBK1ocPPM3AsPy1M5kOxBMRuHRwq1Cpv1a2VEJhhqQeTTW8EvMhsE9Dzih0aUxnAzPBMbwY0+N5eZnyHEGsyUjR1t7WxcI+AoBHWs1YedwCVnFu1tBbQil0TTZQQpWK9HgRa0KoKzInGOVIycOdlX4JlFBHLuPQY0Kwkzudn3hOfv6X9vLV/s8J6odSWudfvqvHitWBZOsAlW8dzu/FLIcmU6RH+nGscUTFuk+H7EMau833NGzzymmtjqOtkPeziPPRSocW6D+pHznoByxTS/b1ShvRP1Tc7eGYIeaQIfNL+lTFdO9dzAbTZ4DZ7saxUYP4MrQ9RcQ28fKpw5bnCzcW4VeVNpZn5c/KeYqQaFJDCS51KNO7vCEyH8S8YLWfvfwXMdYyezxKNDb0zywvFW7q87HTSz8otwARpVhVb0kDcegFIi9eP3y1EYThlp96bLVcq7wsSthItB29XmM23688go9QRPoVuLhVNZ/xPIPYKL515nPWVuhYzrd0bJ+Xc5DC4dZYHhbGAszq2SttL9JR0Qvk7RtVYl6q0VFdnNOTYM31Jg/fm7e8Vph9vqIDY4bwFMPPcFtrhvQbT0wsdQXSxZ9PeXsixJLQSpTfTQ4amh7Mn5JMj8GoYdqZzRDGvmkrY932Z/mYetjQXR035WgN48161FwwDYBrbl/nf4IVPw0OcdRuFaiRKAGgbuBIUl1DsufWnO5pIUDcV+AqwjO8IeKOadQ3Ddusog2XnLMuPF62iqM9JR0REoIA3eOQlWNZ05Ay5BpaNJK0jVVyivdMz6ufLexRGmNmw9gqwPD/7kod1yMtxOi1wMvrM4+JZKmB55h+vPb9Vvlw7a7eetSSb6/WW1ZVH+p0Ay+vDvr05PbeH55+03/jzf6L9+n/yC+3N+dTebtBqzK6GnxJYxo4DLLPP8rG1v/cP4Flu7evTpu0Als/rdl4jOlwAkRWEExQgDFvKZh7WYDap0k1KMze0eiNCuzSwMJMLCaLn2vObXqTujZPVoLuGF3TqsvZTXihCaNOzLMan/8Lr3Gs3RB/lzBCjssUcZniO4VUOtO9CXqfjue32h7Zeb5XTHDnL+B2hV/I4696XvVpL0csPb7MrZLPol8Fyn3MqoM6VrAW2qtV9QflJJTP1qc6o0xJlD0Eoomb43uiRtetBFjqz8LmmJJsGmANuq2VUdgRgphJhq6X75/lnACIX3LKCbtqaGUr9+xIs1zDsoOMpvLWG8DBkuq5xJMUsKitTAaglhpR0n0B8BMtJ/0GTVcBKsbkUtHV8875c2w9/XpmXmdLMBOszr33nQzd/X8GyAdX8PO9jZZpL4AZkEwHsJe93IWc5wDKfEZ55vhuRINEqdqmC96x0Lq3dXDVc9ziroRtLNKduAMHcAHZPp8MAlgVGZ+9ZDQUsbUpIiwFIZ2XxNiMMQrfEX+4fYcq6qspFbl6lGVeKz7UrPHsGirzvTuuKmS4HBZLWNlRlHvPGXh2GWnKqrRBxYabaGF7aCwC5pAXM0U2TcXJey67UphAdnuq1nY0WHovCMC8NSfO5X1JkmA6y4Ma+AMyutzAB3gt+VnI3ayps5QU2iidfSyIr/VtrQaGZrqcFXJrXtX26VDRLn9k72uHiewzkxJTvPKF/fSGfJu/+kpyo58AKpA0xfQn1m89e5V9LgysmlZtj97ldmmE39L1+/nmeKMcRTDkaSzJVpvKGAtIMkDP1pxipPX9HoSVvWjBIzOsz7zFmdHKf5Nlgm/y1nL3QGxAZzNZbMBY6ncWVr6eoo+UcxMvt8NhG2piMFOHBtgBKYO5w+gKW5zQPn8vKSfKsFkMW3188/7V4F0edRVjDEOVqqGx7JYdH7ncBy5IF4R0O8AvP8uN6xXxlV8OePcvOEO3VryNnGWl20Ye5guW+juJALPy1EM1GnTKMOJYNl3rleOyX9JZLnlOcgd8ALHeZq/ajOS/v8UL00qyTpbFy4fTPus495jbP87X3L/HV+i7zupkn4u8tIMJ+R7D8tPuy/eqf/qPtr/2FX2xPJ4FlgGl1G/kpgWUwnpdza+9Pq/blobW//w9/t/345dy+Om7abqXWUW2zbau1QrFJ+6EkERhGr1m0TqKSgs8CxEkR6JWKmZTvQg0R+qA+r27b1Ns3GSiRpMk0J4iWHmxZzhLo1XjVix3ueYN+J8vfh2fHraMUy18U3hij8lN7P1x6glEVPEKvMQqDZeSqwrO8Wm3kYS4FvhSqfaZXGTyUOcrwLLfwLMMrTRB9oOef94ZnX3vQw7AJaGKeWSncXnUf+KKwpjCxtqIAE/G5+EzWSOXe8dtimUyhLbGcitqsnIlv9mJF9aCa8DknvCALeIlh2qtcQ7NtSVRITBRdQN4KIM8cQjNb8Pw30ltgjY5QKFgeN6uxoiHHOYW22nuTlYe9njGpLFrlfagAYX07L6R7k7vRQbhZ4IoCPTa4glfq4DdyVpf2Y4mBdaar9y8xpfp5fa7H85rn+hl4/uz5vQeWl5S+HLfbV3DNR0+bi4ZpW3q4JdeTlcxh7ML+KHKjjtHnZAbMMyN3JfR6PUnIfDDAuefN0LnwfAMsH1ktPd5t1l6qo5O3BQ/IMxRFwbhuHPcIll4lqMKrrpj1C0bZP6j5t/Nl4WFMzjwXZgyg2Hlz5zHJcO6AjFtz4XNt7YhwuXkflmg3wUZMPGm+yhEDvwUetnROkn/ay0Sjx2WA7wxEOb9SZ2Ker8eWHtpJaV9SNuozKsia18JhuDMB1P3iPQ6lDuOGOb/57nA+S8uxlB0hw+ex0tZh8VN4eBYxXMBft0j1GhUvKazJE/iO1wG9pfH34Iwrz7CeUuh84LEx6K7EXz6nrm9dc+9TvaPy89fwgXrNkrzm8K6VlcmImFjNhbN88/wyKlH0ZZqq4b38sHoyoxYFP4fsZieW/i/XqVRYN58xQBvBYAnH1uHQwwrgGMZfDZDki1nMRfcVfclgOT+jt6QXAtNY/a779LdEwxybC6N53NElYUglwXXR39kgcD7jw7qUZajglvQROgI+p+QxGK6RIY4QoG5XqpXPbb4msAw6AOi1Z/npYZth2AbLtcCX9DLlLLvaNXWxs/52aylAF52bGrUqjQDvm1tHWaeuOd5ct+kMs8DYJENmHjGf6+EZrwTL9Rnz81wNO+VE0eXnPfZJSR5RaX5inq/hHfWWy3G9jlMvya+l5y7xdoBleJYfjx8Iln/5T/5C+81f+mPtbTu3x7U73cDbHrrhNy3wdWyntjsjZ3nd3p2Us/zjF7SRWrWX87Yd1w9ttX0gWLZgByM4HQ/pMeVZPELxOzJPo1ZuJpFGcSQAZVfHZBgtEvVrvkCGdUSIQIRZuoqmNlAnmeG7LsRkcDIUFhuXV5sCkBm5ocwxlqIpgouw4FAArSOqiFeEXQdYJl+yZznCsDUEgWX+F2C5ESwf2/mk7+hZxlqhTzVzmtUqCt5mfQZvM4D0kZ5pgGWHiboydg3DTqIOxTSVo6oCeAKzohVeLEIzh8OHlcCVGzkrFvm6LO5VAzmWwNmS8LWwx0/uAHOm3BKqh2FDCPB+cSlVJBxaA6A5PYKVJeOWGIp4wZiLgrUzMKLl8XxUXnII7HnM/X61hJiVEdCO86drwQzTSH2ewaW/Ex3XvPkOmL0nua5WwusYKABLi4AFjrIENGdmdFuhCUPKgvV+VsoHRS7GeRGmWwqz+f6aZ1fpw+t0jbZo1AqgqWsuwbJpgOdbkl76kD3L57W8y1d6Q9f1WwIyS3tqRajmKDtcLg0r5B84/2ieUcFy2KmmomEacymgEp5ph4J5Ty/2sip4g0JYizSkNeaCgtJ7c4222C5PNJhKxlJNhbh/VgtfJ1IvX+53OTQAdOO1vZa3WfdKum1EtRRFqFbBXiqytSS062ezwVJSYQQcFwr4YOy9fIN587U9nhWOpTNf+aCf417wNUl64H82hhTPy7BfxSPKOU1e9VpsJr1JxYgK3p5FHWfvTn12WZKPLSg1K7iTVhD8YKTKJX44K4Oxpb3C9xXPpcLxxufnmIqdaun5db9Trk8yqBpf6h7XM3CPZm9+P/OP4WJTQ4/smJ91TbakPsYbnDtuYW5m0XWA7gWLd4b+uMjvSnV1fu8OCHkYS+RO3Z95ny68yWbCuTP9YFvHCh00i3kZpJbve3qHakXckuDmWfVcDmAnq9hrbIMBsaSq1J7OrOsRU5jXj8OsYNmRoG7XGR5g8k+s6xWwnEaPBbDMueABMPriuduoaxBVrGewPHuWh2rY0KCiwJe8y5pdgmeGYKsY2QyW6Vlm2HfXE73ONipkCl+5xntyDywvnemBH/0HAMu3znY/U8tX3dIL5zuW5Mu9+2e5tfTMW+MnWD4iDPuFYdh/6Y//fPvBL/2J9vlaOcsPaUj6aXiWI4zx5XxuH84b5i3//X/0L9qPXk7tq8OaYPmAOIfNVkCQ1Z2P7UxQvG/73SGK1vRqzfVQcjECZFGRiRAMExsr2sGaFFbCzXbbVii6xNCcaDURjM4Ft2p+IZ6j8gYlLDv5d1TRHryM4cUOC5/axiiMMbFg2Iqc3+jCXXgXW/UYmAdYxt32LLvAF8aIdQIIBkfgulEhP7fDXkAZz4VHGZ4th2ZXsEzP8m6vfOUCzsljrIyGV4KCO/v2lp5/ldLMxGfhR31Rll0+N5QeVm90+A45Yy9600V/mkYXw7D9+gowrdTykdi3UsxLDDQbHwcKlgAFrTDHOKoaovAG2zoF3JxBVj2IVeHPOSJnmYwV1apHUF2XbVa26lwknOTlphe8CGbvSf25pEicaV2vaQUL+bM1zD48aAZkt6FyD8mritc9JrU0/2HeQW8+x1WRq/MdFO946ByG7esNVuv3/u6a8o81P55VD5z/ruQs68vekVjjkm6P4oUGy+QntSBRKfCztI8pWCfDQAXLpsvuYCpF3thurof182yEMcdzlvMmTlxE2DiPnYYal6ufiOtCCao9VONaYkUCnMsIkHzcgmfMa53XFD6fo42QQPMK8tjM9Yvtios/FTATKDi8Ec6maHNEGVVamM3nLs+Cw7CrjDBhLLSWucYX6ue57guFkS4s/bXieJJwX41cu6kKbt3bpbPs7+dzeQGqo8DTtdAC3s92bL0AzqxIp4FwLgQXf6dHnE6wbngjfQdYTm/VpJhXgP2xIHne8yXQLO5dztfCGboJtiNqaEgdu0Zs8fnifk3f1Wtm3jffb3lWQdUtvjkPz/fdGfbi147Iu+VduweWBZx6OoaBFOdZjAmZm2x+FGBZcqNHcFw9M8WJSx0un2PeOhk05vNY9SYD37SCFWNjfAe+OjscUuhkbZjXg+Uqf6zPMCqtDJu/lhS6+rvHgms+BSynB7uAZehuNTJERyn0N4P4Jc+yI1TUKXERLAPEwrO8FIZtsGzPssEy9bmSsyyvsXop6/NwqrgIfoBlDbtHwFqXRr2QCp697hUsz8EUtwDyfHZfUw37ml7b9bExDLvWt5gN0xeHeKE456IseyVPu5AvNw1tUwrBwjsu1muK8iJYPh3am/NLe/jw4/ZL//Efaj/4pT/VfmarathPWxXHzXX+VM+ymRKE3fvjoe3WD+1da+3v/g//vH1xWLWvDshlfmh7FBgKwLeHp5O5GMe2f3lph/0hcjqixxkYWFYNlooHZuYNtIDET3mfIwwXoYkAQ48PbU2wvG5rAOfNRh5kxFFQMEUrJecekoMgL8QKRniNQrkclYqoKhxj0oFA4/hDgMQeVIz3K+w5wqddvItFmzoAobKdBb4kdHshL3iGocijtQy8SADQAsjUx9xz+SywvD8cCIoRErpDWDY+g1ECcC6Y6xARGXOuOTWVoQ4WZwtjW0qLp5l5lNHb1UwCGoRbHcjC1kOxteQWTgGWa5G06YDMwnhgStB1yb1hWZYxxcyWFZ4NYh2yz9Aa9EZWK4Atq1mPYHfpgJkZpuJmpZ183ZZJVSJOL/ukoHptCWgcNsY0g25VL3aa6OErr3Pdl5kngH4SC03e23GtlzhW7xN+jZ/NivMFMxyMSfp2VnC8Z773ntdiVjCt8M2C5NrY5vclcAzaGr5nGHatbmqlvJ/f2FYNv4Q0M/x6Bc/y2BO+Pn9+97zOrCgAui39kUXzYcZL45poq66vKlq7o3sMr/AngcsO7HU+VBBH+h5SCNR+6mJcdwSVgNBqAMtLiu0S/fJtV55v/bHmzaXlnvcV+roTAX6Npv0519kGvaLs3KPPgcZnz5+VXRdKsSGgnIuk71lTioE5zSPB8Y0WV85pvDh3tt5Wr3fhD/VMzeBqkVMsnXOcHerrjmzwBEY+4MKK1UOaIHnJmBJjTyxhGTKDZYdhT8rqkBPpOU+a35KBpSuQl98uKbEdpF1XK2+CZbbOHAu+mXfc5Fle5kJ7195Tz+SFkeTG+bnF92f6mGdfV2+Wp+O9NjXo5wzYxzSYS6qkT9VgGTRQinoFqwjloxhZpoJ29Qi6p7HYfJfT+Jv6XBilpbXELK95/WO4BktVN/K5Tt49RdZc5AprAFqf4AUE+UdVM4/AohBPY/Gti70q41Ul83JFLcSK3+34KPnSsy6XvLS+qOYklxxjGTAiug6dQKCXzp7lmlKHZxosK3xPIfcFtJKPbPzMy5zlN1vlK1/NWUZeaniWPxUsm24d1o+/1a+59ukdoxeDQyZLvAWSvbTzNRUs+7zOfMCebS1lMVqmMbc7rMh7HFUx8dwlmdDvvC5prxm7luhyiVfcuv82b9EblnRJvxs5ydt2IlhGn+W/8mf/WPu1P/1H27c35/bZ47Y9RDmPbwyWYyRtfz60fVu1d8d1O25X7e/+o/+l/Xh3bj95ObWX86ad1g/tcG4NQHm/27fjAYDZ3mUATQFk5ZKC7nurCAqMKHIwLy6YBdom2S+UBZ2iyBMBMiqaPSoEnIcsQGwSFkFcsD4X1pkAR/ZYLYqqBZnQ9zEqyJUMXId/+5mhG7J2bVGswewRMu1K1uSJ4IERhv0xYBk5zgLfCsVGCDarYbPns4wEFSynMIxqh+aZg0At4Lh+T2bv/Bq3HiiFJ2yhPKFHsJXG2mvZkkwxiykoLTCvHb3KLGysqZ7lOXfZFns2mw/6YgP5YLZq/QSwPBb4Gfh+Ca/m+0suovD4iQ3tyWhq/nbNoSuKcg2jlVJcejH6xZFbtaQszMyDuv7EFIZrboIemzJuM7slhpWfTUr0fO2sAOXZuf7KRQZXhUFVapeeV8FqVVZmgaLvDDaljPRQ+aid4HOfyo/ywLXz0ct88iD7/fhp4HWV6XsLApH3+eiLft+4V/ocY5QXVMKwV7OUd9R1E8J3EpVjo5KAwPL6Mmf53jnM709qU2kSe41gXAIplRRyOXrRh+WcxzB4mpXc4xn1+8r/Ybw1b/O+vQYsXw2xroZEv3QJ7No7smBcYnTV9G+2Z8z8OF9VgKbP3qw01DNTeWrKhGJUuvYMrXtpHUTjcde8+awAc3keS2i0I6xqui+zDf1ug6eydlbkcq5TAad67i8KZs1AKoY684RhHRdCo0eFNdpC3shZnnnRsK0BGHpLw+6h8h7dWv8LGilAyOO8VqzO8nMG6xdn/zXenQEda1T3zrmvsnvCc6nGgntgOVBTGhE5pwL+0gXidSkG9Hw/vwv5XyI1ZmBRu5wYOA986wpovjhTsThLvLIbxyJsqRi80qvs2dLzzKI36Uyq57zST/18ABiQT52RaDoEyaGIlt/5LuviJQrEdMRpTWvPdzmUtQLl+Iye7QqW02Pc75vBssOzBbzjnQUsyxssWVhbR10Dywqxjj7LJRXHz4BX2Z5lhU1rA7TdCsP2Ga263TWwPAK8sXXU1X1aAH0ahnSAQRZMPKBGRVa9pMuAeIb1uP8fwPJsBKjn6p5OcQ8wW/+r13m/DJaRs4zWUX/5T/zh9lf/7B+jZ/ntw6Y9gK7Cs0yn1qd6ln04DucjwfIXL6d2eHho//0//Vft//zR1+39ecsCX7vTij1/WdGZ4dcHHjq3kCI4dq+/WCWGLxRhOQsOK6EomHUMBqmQEuT1ngig6QGC9xDe5s22rR+29D4zBHFgjuEVsvBXGucQXpV+0FCSk9DYCkvMBV/h3dJ5e29lXGtvsjy/3Qtlz3ICaIeq04usMOwziwd1zzLCsFXr4UwvM7xbWFsDbowAnwNoswBRAGiPI5UUTjLyrScFK4nVoYhzoRl7u1hFNvr0TYVZaqG2VPRqv+UUqb3P8OLBqMJ6yh/O1lDhWebf1LbFbA0iCZZhlHFOCsr9r9btgeXwkHPc20/Nh6/mIl+ErLlS3pSzbKY3gzr8PYPlLsfD+l1SDaqycI1pDNEChcvM1wdvn/QrAb6P+Xfx3AXvWL3mp8XsqlL7GrBcBQ951UKrHzNS1R2Q0CBYniNLrvADG6eW+NO9MYbOFAn9PbSaxvyISCFTj0Z74SIZct4xXhb4IihBlwFZssFnGbUD5UaagDzKDDtX2CKLv7Ha432wvAQoOLbwLAsXjUavQeB9BIElWC6VWU271QniR3Ltbzz/ljCV0W+shj3TylLO6HWgPKawaP+EHJbGwSI3S+Ha4dGZp5Xzt1PrynmvZ25JEalnYT4nnn9993VlRt62RWhUPMYJgIrSV8OxL8bge20wicHMYDlpoKTBWHlfAk5Lny3R9jVyqnuo3yPV6wZYrnObaYCYRMSRr6xg8dY+LoKtO7x43tOs5TIfrDsAeVifyRD0ceHu4Vku77s2/6U9Ya2S8Cxf7o3usGLsfaiGZeKtKLKk3YxiPnFeK9BgfRR7l71vk6HrnuJeeUvm41dPbxiYuLfBA7ge5q/FkISIQCh3Kxj7yqJXuVPP8tLYeHIZ1RQMxXqg+c8V7zJTKyam6yH4/FmHzsgiR3+UgmuMSsEgJ0DNZ9UwbJ8RVqd2UbdlsFxbR30sWL7lWXb6HokqwDLVzHBszLqd9Qive00h6TxhAqoLxi7T/RIPXgrDns9Bvc9na+TxI/+ew7Bv0fSnepavPXORRide9JozNq/Z/HcFywjD3h7et8+P79qf+kPfb3/9L/7p9t3HdXvarEawzCg0V5G5oXBc+wpEjUDf/bm1rw+Necq/+69/2P7J//q/t/b2O+39obX9Ce2MuteG1auPKoq0ZVP0XsBE50bW5bppBHoMux5Vex12tKaKsOcmLy1zesPShWrbCtF+bMxpppe55xdY0Pdc4oymDZuNbZ+2evcwF57pYBwCtBUs15BvhT2O1bAFolXB2nmHakWjkOtj2+9h91XOMkDxEW2hWABNHmqGZEfOs8Ey3sEwbBQBw3UBlt2/ORxYvb1MtI5ZKiwTfCE9O4sKMRTm8AhQ4JjvYi3AyCPEKN3a9khLlA05l/eAlZlMHpgAxwrN6bkuHMIElhW9gHYAGxlqVqv28AAvM7xrYyj0kuC1xzEVzcihC4PpRSGwqiR5XrVqop9D/liEhd991yMZh7Ian0cm2E+tFfZLxTBoeUHJ+gR2kLfUfVzybFxXvpffuqQ0+sprNDMrDfPajN+H0iYYOQHSeFNW1Bc/ML9QH/MOxmfhVBWkqriJ+kPcZLTWqqFlnHmdHHMyRlk5H4UF8x2KdxlpIQDK+3ZAWsbp1LYPj+J5SElByHiAZSv6MBQttW+ZAdXSznB8VKjG0L9hnrUCbVUuq4JmsBGeSLEGu8XD26YF078iQM3PPolewwt8zRhw85lViFeL1ZRrbCW80kHyhlibpGGcw5w31focQsUzg+FrUiZMi/PYK93cA1q3vh+fcwpv0oK5YsHISUW6hMGaTy+uc8gJGnzK42tV73qfQVB9h2/zZ0k+ZTGvgaxr/GKYf9WarxDLLTBOsHwRFtwHd4vvzfzv2jxm/lv5k9e/G9A/7hQtGa/qMZ3P6uXTc0c6nZf0pfv6QAHLV7xvdf1nuWPZLc+MdAIX6HPRTfN68GqsEzQuce3O92+dtTzrRUZU/XamZ+u6HHet0TC1jGJUGsFy15WXdq+G4c40nd1bKk91Woo8Mj1v2hE4BtTTy6oRouaKGzwvVcW2Y2PI2S9FWRWoFwABP6Mats+zQlHXbXUjDPtpoxDsW2HYiAxkcS/3WZ4KfLl1lCMSNV5Reh/eGLZ/Cyz3s9o9y5VOlgDhNbAstXc8iUu8oALlkXd0yMtr4kjaaP1NwfLHcJRb77r23T1ZRloJp1/V+fA7W0Md922zf9e+t9m3X/je2/af/9pfaN97WrcH4lO7KJSS8I3AMg7b4XRobfvQntuKgPmf/W//pv03//h32+qz77SvXo5td1Q7I5yxh82W3r0GsBwESf3gdIxqxYDSjV4R3MBEfIRTO+eWHhftJi09m007o/y/TIQCowhrhseZfYf1O75jTiuqZ7P91FY/t2gdoOd1th1VrYMh0gMTYLB6mLkBVBZ7bjWr04bC5/xoMYslsBwFgmKsmheKfUFZxpqpdRQ8y5zLBJYxT4Ra07MMbzqvQVTOse3xH4t/yWjg4mD2SDPNJRRFtY7RHGTRHJXRQTHLa4r2EmDZjNiAmUI6Wn/5+TNglkdP718E4gthcGYqyTDDUqkwe1v6x5YRpKPwLG/XCsMG/cCzvAZQXkeRLT384nyTicRYCCLcDzF6lErojlWzPc4KHNK66DdE0YiMdCjPeDVYnlzDlXn43bcA5T0nwggqF9SdySswv3/e1xlM3gO7po0lpeeeMmVGeeu6/l3hK0EDl4BReVO+R15B10Qpfcynyrx+zoXizHzpYxrvcBQMlNU6SpEbCZgreOIYVTeB3uWojH3Y79ru5aUdYUijQQh1HB5Zw8M63RUAACAASURBVOGMYmRqlpat/M61wNmsAN0pUuWwhI57x0JzVQEYFLUBaEYoT1XYCmisob2VF4V+m0rrxwjlPH70LJfiPpOXp57d+flJN0V5zP0NgSI7mMISFmnAbeE8Gb/ERuHCZmeuNK8Fbl0Kbf6YdfF5GZWppVw7XWGfvquxD7zToN88Nb2A/XlUOiPNZRhnNYaUkHSvQe0ZnfuQIZJxVTFA5jJOodh8Z/VqLSzWxZkdZNL9EjuVhmaFz57dBAWhO+Q+LBgc6hBnvrakUF67Jq8Nbf81fHiJlu7x4NvfO4ejEnoxVlbnyKJBV3tN/hge7mtKdZXhfe4h7um61VlFWgmYOiLRCDSDyu1VZt6yz1qptTKvzS3jhWmCMZURDVTlJHUnR9YUnStp0Z5mgOUwVl57fx3HLIv5d9BY7lMFy6WNVIQz9kSz2uaPm9B1aAPk5LM+d7GH1t066PU+usq1/s4oQYPmO2AZvMSeZbzqtZ5leE9Q7DW7pTDSNdKaELHFkkdy7Hlc3UnitPjS5z34fjW8104oXQcKQRELtQSIRd99feo+u+q3+eJM+7OutSwLOljmu+IoCuzf/jfe+TGS5vLaW+f21pOX+POwRgtg2d8jsPT48qE9HN633/90bn/g80377d/4ywLL7UywLAPaN6yGrUGe28v+pW2e3rYPx1X70Fr7x//yh+2/+x//eTu/+XZ7v1e1WINlAJUHtttpDbBYGFfeRQAaKHb4br/fU/ljreHD4aJ3K2Ucq2Bv2sreYgDnaKfCvN0Ay/sjAKVCpPETFq7N9oFeZgFmeSXJTCPEg97arDIbYDcrqZW8KnJNMVe9u1sdO1hW2AiVauYsq+gXlScqrvCGK78Qx87AFt5k5ywfA0C7dRQ9y1HsiwXCQrGWJ/nUdmjLZQ87564wbo/BSr7CacJY4GrYxZqZgj614VJcJwW5bVBRSbHm1ByPyUGpDxavsn6XZW1m4rcOR2UADtepnuVUQEq4D7zJM1hmGPYDogzkWa7hQpVBeSyDZznzted2Avq73o+5VY+yhZPBNS3WYaqplZRfkzcpxhaCpSqYi7/3as4pxF6ZWfYaZjVfsyiYJ8Y/K+fX3lNBazVKdEWsKFsfxbPDI1ruocUxFPjLSBYL8b7mbsdWx2j+VMH6stIIDc3WZT3ThQv1PO+vkrO6QLEYO7fTEbwy2u0dDm2/37X9bqcQbCoP27Z5fGT7PoBleJfRjq6DfnmnkyauGArm8UvRCrAQyz+vwdWtqCDABrq6B/G7ZcAg/PCHlcVXFPi6p8wvKQTXjCwX9GpeORkYyTdDmZzBcl1nhSF68cosQ4ntoKn6mPt1syFTjGcMir47/xtRJfXeZWXG1XT7+RvWaAJ7lrODJ4kdCYJnFjriNtcODeUaGx217Lopx1eKC/GLCURfeLatiPv5hf6X6HdUXBVGv7w7MaeyvvMacvxd0x3OYAUyMcFhnsO+TjLn6rlb+KIaK+7Rysc819cuKbMD3w49skw+KwhnBMkCWNAzSq2Qkms58Avf6zDr+ix3AkB7IFcc8bmNdqXkaXQuSE6zKFXoLK8NOfe+mz9ar0JEDotATfzT3S1ShgafceE/zi9ylq+BZZ+JpT3NPfFzurWzdzAJ0JwdTfC+Wt+hFjAsdFyB8uwxTvTVlSSd23oGbbyJs8tCrVMYdp4HLB2iRF0zZgEsoxr2Tc8yRaG8ymwFCoNJAcvqsSzHnZ0i5rMaalQAmQzk5vve+0EHTH7V4eY9oDzwOIe0l5zlW/dXnenyDI+Q92OqYX8sWL4GiK/xlY+9/h5/Sp07PM2Afofn9wmWf+7tqv3tH/xK+97ThtWw4V2mTv7TAsu7l+e2enhsz23b3p9W7Xf+2b9u/+B/+pcEyx8Oq/Z8UAgx9tWAhV7lAMuntaoRuwCTLYRZqj7aodSwmGQ2rI6nVlHwnLDoTjA1AmQA0VOEI7OQFnJ8lSNEjw2KAaBHGw7KFrnNEa4YecbOU/GRKDyl83Z6VnsBLem3yp12hHvmLDs8PD1SYrwYlx3+bhMlMOzWUfI2pzc5wDGLeCUYln0fz4KBgGHZ9CqHxzn+LrUZFO4+e4/891yUJpTaZL5LYLkovhetD2awHEKSKTMWBlW5mpSXJQFoT7IqYSMHU8oH9yDAMuhGdLdmqycX+EIKwFa14xfB8sycroPlbvXrzHRU4NIjMimmGBsMRRUsO2zKYPkWwzBYrgr/DFj4twH1ZCvsfpGPA5v3lKr6fQr8sre3mffI8ub5XK7H8tjnMS6toxRdGbP8D1sEWqnKauzmUMcgy4KV8+Oxen4VONR5pPJEZtcPmq6xF1Ij0jGxQSo165DX6Fe/Zx0I3Xtqx8OeYdjkkTQobtvm4bG19Ua8Amb09TbBsnSRiC5Z8KzW3Zj3tUcc9zDsW7Rx8V2AzBpmK70pnrdQ3HEAiK8AyzZ4LO2/5UhV7Ot1N+nc9BxFcNJ8UT8vbfrMT6rApnxxvnwo+5XueA+J4Docm8F+peWlc5iKpr3eVzSM15wfptF4gJar8byLtavKZAG0LMw5/as8I/M1CyQdPMtlAfq5ugShVtwJsaZCUHVNbilclTb0jDCa3fDBzPfMzwcP+tQCXzPnW6LxmQcN5/lK5NY9/n5PKV2U1ZbnA330WhGd/3ajoGt2XJMXIjnxRvON+azwXs8zU6cssxEGj9BA6EFqieQzR8BUo4hKGDb0Sh7LBUvbvXNT5cAabwz9MY65umCUdoDiByXNJxaK+gFCsMkbuvF2XvtrBd40AYUd8u6qGDr8utaNiLDsq/UafK68zyWKI/Uxf1eLn5bq2Nad0+DHSMEOpl3E17yUfZbBSyawLPZypmf5Hlheb+XgMFgWOIoOpMAHAZads9xBqSPEa1HQHmHYqVKTrmC5n9NPA8s5hojMrPnQMw+oukjK1dIGUiysGDvjV2sct8567tfHMIRXXvvTBsqmGa8BftqzjAJf39se2s++aQTL33+zJVhGJXXe9ylg+ZLxnhvA8nmzbavHp/aTXWv/5H/+Yfuv/+E/bZvPv9u+/LBnNWx3MyZIBu0bpCEMcYNqwrKuIc8OhPoIDzOKZLFNkogRXmB4Sfh5CcdmCZz4zq0cWNyLdY4FmtTGSZ5fFcM6MifYZecRjo3cvi1DFnE6UARM1kS+L8kpWq4k41+FtzT6LxuYINKcgLZXoHZ+yFgN2znLxbMMUIuCaMdz2zMEDTnLECrqU82iXulZPrU9Q7A1Vhb0YmGwIz3jLkAkj7Nzqt02Roq5CGH07kp/NkTQZPMzgttwU2dQTkiNJbDs8Kgp5JGKarGMLYGqZIrTAcuDxCJuylW2dzk9NcGECZaRsx5gmdEEkS8Pz/J5hTDYS8/y/O6aF+J2W9UTrDE597kPOA9nRENcCDNQYSjY7vNqgXpNaUlmaUEZUntewyqYdcmlau09eCUPu7jsNeBoBoqjAlmiFa4M4tr9H6PUXTDfLAylNAv90/7ZGcUidQECfBrID8Kr4QqpvLMU7rOAGlreLRiCwOzOKwf2VZDc9wm8wKF6NNpJQsWZhAcTvev3RNWM0jgpZ1mVrpVygvSTQ4tCi/AGh2eZ7PGGon8NbNW52jg10uzYo97bOgDBCir78g+jEZ8ZqXak4MtoiZmEbtKn+bijW9KQGsonC6QtaMTp9UT9jVA2i5KR85zGTt7DYoOSYUpjimrmV8CyhPUt3+X9kzuvgQFjn1lRlkovytmYsLQWkKLl+Iz75wKRIYer4lYNmlf3rNCIz9hcKMcj99jmQkNOceGcZ69zjCvff8PLvgR6a+uiK1RSHm2AZoAdGU9Jg/0JVamtfOlinbDacVtX4q/Ta+VTflb2cIieqdfk8JL0EMcssZsLvKQWyUpHSOGF5FNVWS9AyvR3Obce3WfebVDscOqcXymuN3v3mEgAsByFHTOUO/iiwbI9yQDJ1CWLZ3kudDXvUdJlzHk8i/Bi1q7FvQCsQe7Aa8u6UQdG9CXAdhyCXnen12DxntefFfDKM+3Qx9I+wV1bDogOVK7RPT5EujU9B1i2Dl0NC5UPOBRviLCQdSOdHg7HViqljGtcV+j2rhScGMF1kM70FN/NWR48yygAHMCW6dDQK6EbClC7GrZ1PYPyJa+xPcs+NzNoHbnAcqj1Es/JuXMVBLa1XCN/SfovevB8/jWmPMVa1/izcpGBoxQLXTVA3pdCH3fFNbn7cU/pV3v967owZ/nw0h6Oz+1nVi/tZ9+u29/6a7/cvv92254Ilp1yF2v8qQW+aAGD1/Z8bKvNY3tp6/b1rrXf/Vc/bP/Vf/s7bb9+047rp3baPLLIlA/a6nRswOvbDZQ2ZOwd2wbhsKs1wTIO5ZYh0lt5bI/oNatc46enN+3N0xvmNL+8vERf3ahCHUokmbNcfASLVBYZQqFCWe5JjFBv5va2Y9s+PdKzjM0n8N4+UMHkgSUl6oAS6BbKcdXaZFbRGsp5zvAuq7CBwz2RkwxwKwUJ16E/MsOvmZ+sd6HNFkOwYdZqWBcoxCpeht7J5F0A0yj4hc9LP2d8D8CMd+NzhGiz4FkUGMPnzOGG95uF1tbqdY3cbFoS1dsX00TeI7xOBHEZIkoThA4WeWvJu3EuL9aN/bSZHSlFfgLLOuuY10HPn4wgPixL1uX8bLNuJ4Pl2HPPA49P5TS9yspDYn4K1+Dc1hslnhMkTT2NZwZXmU1XMkZGdaFvBXHk4Z+Ymg0/jpyY12FWWC1srXS3gyzL10CBhG5kFy7oUQyHX1ISWfipGBGWwJ6F7A0OtqR8dcYVOesqczs8ZQn4W1BQKJOgeuXqq0O4Ui5cAgae/Vovqs+3nmk/Oz30xaOpXsddgvj3pKcCon1m8nkEy4AbNQw6+ivHR3oeR8v/+t96CniwLZ8o1kWOwbIQB/KW9cMDjYbIVd7BWHha83eEYmP+PNlX1qiu6ZLSxvDECFGsZyO4g474wtrkc50GMkcdlOqvuZ6zGy0UBA69kE4FGpV+57GYltwjeKafxO8xtkHpDaMg6ViadA8HDj7XAXNpS9dW7WG7TY+VjLYAzd7/eGsYIyW3wvBQlP7kAQa2C2szz5fjX8RRy1EFXp+6f5d8AsChh6WSQouAJM3gQVFQUxFdXdGtHifPM8+GQizyeaY/e/x8vY2juT9FcTTIsRy/GP+Sh1kTv2Ans+Kqv92qSAxh4mD5jFmR9RLZAFe3z7xR+pW8nsO4pwJYzovsVfPj9JXrPBDKmmKcNfesBgixdI2oyp7UqSc5AO6V/Jh3dRgwzDsN6b3yv8JoQj6x53stvNq3wLxUYyhAmU7XMJZPxYkIgKvHOejCzwLfJu+E9yaNpHJ+KGdZDhqvRw3FdgX7azK3Ek9dg8pDtVLYNaUPVt3D76Q+HHpX7klJW+NZK6HRpJngRZ1mYj9m+R3niyGLluNRH0C9m1WgNQUkq24XGnc0YBD9TKMct8OnY0EygiIjMqKPcsC+rhf0Aq0u1Mr1iWhB6un4e7NuR5wPRIfyT0UPOr1P4ddqIYXfIVm3KPLqVrUSgxGGDUOmUrAUXWZeFd/H3/bCOsuvO7477YozOEWgpIgEDTLNi10vFFU7zNtrVc7vzD86Y7HD6T5Yrvvjc62zIPqfadl7nXIs5tRPuOpNZCTnBcd85QdLemVZg3tPuSL6rvLvutab1amt98/t8fTSvrXat9//dtN+6zd+uX3vzbr9zCNShfF0453Vpxf4EjMXs0F28fOhtfeHVfvhv/1R+51/+i/au0NrX7zfteNq2zbbR4HhlxcewqcHFO06tQ/P71lybHfcE6y+fXpDAfH+/QeC5c8//5yT3qy3VDIAlrebLcEdgB4ODxRCgML9TtVf+S/AceryUSTHhXJwHYAncntXj9v2/vmZ4R7wLJM4cKAen9rm4SFCpCM1uYhDKwJSB+QpAOVj3K5MjbZVGCeIiu+D8rre0BiAcX/48EzvDwA8PserEVqNz8Dq8T1+MowdHmb2UFZ4NwH1y76dzuvIlQ7PeShgyF2mMuZQbP4UgLZnAd/jvWEepqCo4AktaCA0nCtDQouDpUOUAVApXGmBpIvrspqjDxrXjkLJQK4U+Rqof1Q/ROglx22zakcyPF+Hwy/hQ7qBwYM/FX5N7/J2o8Jx9DCDhvdts11xT/D8Gv5sEO+TdyHsMvm/hN8MYFihsDb9UqmYjrHBFr6751m+YGhMZ1Aol8dmJSeVS+ffstDdJetRAan+RVeUuhJ9rTkPqWFqKzaPsVrIuf9DITQGcnZrdPFqeR71p0c/ruOlMpDCxe8rrY08hr6nHSx7bNUq7AIveX2E3+X5XyiCZWHk3OcEU7H5CcRWJ4YBDmCZIt0e5Kq4+vSMsccAWgmW26lteEbFH+G1ZG958F7WYUAB1Q6W2aKP53AU6JVKrtEV9wUpJDAWTAq29kxP8V7UaCDuXyhrVmirYs4bw7ORYdRlA5JaJwC4RMc1DHFQ6DoxXR6Kgr+XFOK59sLgqakGgglAuUIqeWrwctFRLpbGEkqrx+u1sgLWlR0oXQG5rIBOyofHvzj3NKNdqhx13reUNYLlwdghflT5kJXcZDO0Z0dl7C1knd7vdckzT5Y1FkirhXI6byj5/JWXGVj4swwZiS2vlXcnKhjWfsFzk9/nYQ5zVvIwbf68duZd5h86I5JpVYnlEWD0wTHSxhKV5DO17oK8XTb2vZzPg87yaNx7oEF+PP/VQ8kxeblm/kXG0Q2dBv/diDDyABnlaps8V0eM2L2pBZg4XgEh1Cv0TM9dxn9EAwUNhF6SnYeYg6oDnfyd4dU2UsnYQ+AQgBvPzjBse5ED/FHvjVS/eGyNYl3mJZN87TzVYDnAX+EdrGUT9XocheKHO3WDoLYUwFuqc1KdBwMvS7AcC2qrMcPRm4ByFLqpoLkC5sqzK53zibFVpsaB/2SER2/xaRo0X0iDVUGl8Cqnlxl7BbAMnxbDsAWWIf/Cf8L6SATMm1V7jC4o1AGzhafsYqiG3R0rApDhuE6PssGzxkkK70A3IwqDVp0/X4pk1fVxi0fth/SyJT7RRZRO4LDGvLck2N3xLC/xf3426YT5Z+r3Y12IoTMBdYtFkn/9hzfA8syX5oeatpbSIeZr69r598350NaHD+3pvGuft0P7/uOq/dYPfqX9vreb9u3H1uRmUOQYo4jueZYvlJgYhRkviAbtmdgeClWxj639X//vT9ruuGq/98XX7bQWWMauvDw/M7T6Ybtpp+Ohff3u6/bFuy9IfW/evGnf+ta3+fSvvvq6vXv3jsxivYLFZ9PePD21x8fHSLiWV/TlcGzPB3lhX152bbfbERCyNRSOPDwnDw8Zgo19AfNQ+CxCrVft/W7PAjjwNL/sdwrFBuANUAnAK4DqqtqlFDkTGtS/FIAeyinGQM/0etNedi8sJMYiQDz08p4D6GKj0c5qB4tdADx6f4+qcs12UgBDmwd6kDFHhZB3cI7P2UGA3mpVxD4cDwmKAcgVjm7PsvK21XtV4aQKFy/9ksvvyIXE2gM0Uy5GPsfpoLDPbBifXHwuzdx9YvZeWfHjzxMKu8noYuEnSVhInQUwNGcGjYZFn4JvrZwjMEvfMoNlNqln5evtBVgmr1jLwox/CvWX8mCBhn13KPesfLBQXVq0uwegX3epuFQlDJEV6PNsz9Jc4AvjqGFss+IuXtsV0zo+HvA7jAjPt2J0yYi1B7ZNXGsvYqB+jTvOOVM1nB3vdJhWvb+OO+8voCDXkICtJ0ksKfj1fTNw0Nj1ZipIFG7dIlwV2mwVEoqAyBTGgv4Mz8E8M3Ofr+4FWu9Aee2eRdO3z4POizFRlUz6HVEqiJDARGAzCqjNLgWshbAWOMZ/AMswvJ2jwj/PULFuV7qXoLISP3qb8rizlUqsQzFI9H3oivE1sCynuoqqLNFAVdZjowq4V1RIxUB+92zEWaJPsuX1toTh96su3lsd2DnXbtn39fxZ+FedVQXZ3rv0flaPaBhgUmEvaUfaF4VeSrEcc+4rDV47k8PnEVHkz2aQWM/MrHDRyIOkyW4ZiWiPbi3h/dVjGAoax07+Le3c86k0SGMc0xDGopoDn2ORpK5M5tJbWffYFqpeU90sxDPP75qCmWsUkRXJO/Plo5WE+7UwRtHMHOrfPbMEZiF/ErJOrbcMUPP5Qwp4zwmuud91/8GjMlc3Qmc7mCuKshjepfec+oIPh+Vwn4OjwBwVExw25WvubbcFDMZbVSHugNkYT3Qi4F+NUGX15FlOwFIiPOJd5EmKQe5gObzRfqflnj22Nu12E++rTtlg4Mj1Be3Ss9yBPOVdtJSDrmhDpN+Ha2kgoHFpHelykQYYfEKh7Q6Q6JEpnTcUgwkZUDg3zLuiCjZBcjg9WAi2RCB1ehppO98x15MowKzKb3mOQ3fyoKtxy0a14lkmuIyQbIdhmwYQNag0u0acAbCMKFb+ZJ4qUkGlE5JvRHi1wTJVY+iMWQ275y9nVEwx7hFYFyeAo/zwbOtuQ0i2aZm6FzBFSfK8EVlR+ccoKFUI2XJhpkbzniVepoifSz2xA+bxvHuePHNC+Fkn6HWn4PKqbFkbXy2O89rDX1GzZJZrdZ0Allf7d+2z1aG9Pe/bdx9O7W/94Ffbz33+0L71cG74HnREXkNd6U6f5SWwnAoJq1iLQSLcF4VjcO4AmIE5vn5RmEPFPjhzrumBDlGPT/qeGF5GQip9+31rcETDu/r8/MI8PHqTATJRzOu8ah92u/Zhf2wfdvv27t17Auz3Hz60lx2ulQdWxszefoV/EjDTJNXO6017/+ElQ0ZQHAsAF+GLO4RqH+C9xQFCeDbeC6/uPqrNIhdQRXTI8GDZ2m7ah+cXggCAfwBwvJO5xQSqqsaNn3t4iHEfPM14F73K2wgVP/I6hmBHNIwqZfdWNbgezFah3fIkAyCrwjY82XutrQbHStkE7uHhVGVHtaaihzFUbYMIrCFpJUKtaWCAt/qgeWwfNu143CW6nRVMMFQKS4OFqZAXS99DjU/hBY9zkncwgLUKpUGwoJhb9J0l0bMqh0LVZB2Odg9BcPAiK7wZTFJAGPSajDEKO8CySOCGNXR/2u1WbXeiyAfmhv0z7fO5tDZdWveGAxme26owdYGCcWO/uhfXyoMF6jUFris0gkc60Z2rWIHUmbk0/8lapjz2anWfHpOGhJqfm29xNc+JmVXQmmBfUl97amNEMNwLFax4a00/0se0T/lMGFpaX78lQeF3LgFprBerkZYelrWQG9cixkxl6WKZoayU9Z8GUPduBur6W2BPYVDVu2NvWn1gDbXv+6l9iT6A8knzJhiA4PWFIQ7GTPznFnR6IxQCKJrKezbdObUkabQYE7QefUxU9WnwcGTDJagen1v6mUcdCRgb+v/6s6+CtmGNZQo0/zC4oCf/JCV66V8/O2AaHSwvXZ3KfACFOi4opVy/6tUtYfcMCAxl3rQ05jiCpsaWY9q7bnS0wQXRVMkZEwCoDdhS2HCl98VFiA9VT0T/qmLVZfxoBKyf0yMM22IYayhnHSZb8xuKEshQTINHVCM9I4+kA+o8c0RFVgIjTzGYU9/XANNTZIR7uuYaGKhOnuUZLA+nbfLUzMoq6QLHdKpPtlQDYACyA00ybmzg29V4Z34juae0sqqP8ShO4FgG4ICMEWrMvY1zWyOzeLvbLi14P5foZjbXnSP6LLamcCAxeqS1mb+TVWU5KtG5a7h0GuwGWo+5A4+YFzFcgNygW0fxuLuHPIPmmR0Qdzk8FhdLQB5yJsFyOE0c/ZAh2JYFxYibtFsWbjCSxLUVLKtqRBgVUy7qAXB8uCitaMGgWGMnDUYUEnkfHCwZCdD1EoW7dynbowvwvCDiauQTIo96DDKGMa3OIEkT5XhUU2MCa3NFfg194FMpG1XEKOaia3y2ehpkr0vT85ejjSPALapYxyuYYsdQa9Q+2hIgA2/As2ywzDRntqUVUFc1bNT3kK4oL7UNNKXYV4Qsm1fiJyIWbeirOp6BpfVEbmjZf+1wGMupA0SR46rfTHR0oQvGns5gedY7lnRPXsPWlf3kepvytZNxLPc5LhD9df/2Er+4+1kaya7L6pvPmPjWtWuX9GjG2+3et8/Xx/a27dq32q797d/8tfaHvvOmfbY+tgeA5cJfV0e4Ml/5LxWHcr2T3hkqEocdQO3h8VEtjegtlVd2u5UXRuBT1P0CWck+ZqFEx7Nr1CiAsz0TPLDwlhyP7d2Hl3bePNA7K8/yvr3sdvzPOb4Iff7663ftJz/+on39/h2ve35+Zqj3hw87gtFvffs7bfOg3OaHN29U5Gu9bo9v3qgICwGUlgmtrOjxhtf38ant24bvd84proIHHGvxxZdf8jkUGFE9U0S64jOe9/u2engikCZ4Z+so5Gw/ECB//e59W6HdC1u0SFiyjVQITYwFyiY8zvIsCzC7RdVLWCads4yxudAYfjK/OZRoenfg4Wb1CuREa9/UbxAhy7KAiknLw0urVNtH/yxtHIWY82auUFYCB7rM4L0WXRCcM4wG79K8FM+DgxQGjiEsC2HOSAXQuw2kDDwQfm16cSi2wbO9uAbD9D4/PNAQY2DM3O8wcHh/a24x3xnVLHUYx8IaEILYI4+tWuzEKk8scAeFeRY4M1i2cKyKuUhSYkIh9IqA6NfKoz7meRXASrSoUGhFYugQVm9zKscBrscSoDAwSGjWfzMwTUXNZ9tCw8rBxPAuvCBuxZPhUxaop4Zq+qfMK+mj4DqFscafVkUTnznsLgh7CPkzLSdYLpYIW/u1eKCXUVmwt9xCagAuRZGQ0aDXALhgw8Xzfcmi9c40tIQxItTJKPiHMG9sv8LXwJPU6sr7dWob7n33bM9g2Qqa1sPnTOeKd6YS36MxOhit4Fn31tw81GlgXwQa6joNVcFGuVI8q8OaEuSDd3bew2vHRHSdvwvQH+uwUheFa/+WZF5+RsuePNseP2TKlAAAIABJREFU8/x+jjcU8GCQ+SrynimMua6dT/dSL2hfp6KWE2KrFo2rM+u8I0mb0Trjs+pezAoH+VcYK9OgCjqhAbGnhgxKZPWwomYJFUVFQAx5m1l40hPoecE+TzBX6l2l6I95TFXCZmXe18gOfFHVuM6zRvYkH6+AN/QYU9BSFYWcfyioPEsBKxGEXqlvDqUdIuH6AQxwYa+0wqv5nmDjHRDF84usiFPcZcfkmUraKlVz6xkaTgv5SYCdWhwu98GeR6deRESEdYRikBRP1uqkPAxDSN+HnsLh/bAxQRZHGQwNVlg3JZ5po7D0jTEknbGIDsWO38lfw3Dl5eN9A6i9zjtSz1lQ6PWdqCUNpWGwtzMjnR+6IN7rGj0BcxgZojPXQXjsCZcjgHV/W/BTFY/lfxGdlnmqka8MQ4iWLvKXCz3kGQ/ni/fCtJ1sJ8aeRD4bMB0OpQdo32tfZqp+YRC0l80GN+rpImNcxq4nCKmGV5nRhPImGyzjM3qVIzVPhqUClitApuc5wrRZFVv6ri1bPGvn1h4KWK68wjx/BpjWj8UAFJnjPvVVt1wCd7OOGJrfEJUz35fcc1r3vI6AueuEg7iYDMSXz+pc76aYufXlFYP2a5536bzQXYO+FbigPs9zh6Ou7d+3zzen9lnbt7fHD+3v/PW/0v6j7z61z9uxPa5QX0vRPzyr3wQsU2mIfF1YYhwvSIs72+L0wgVu0UKwHHKaUR5zuFRMToQweTJoIAviRrpGa+39rrfGCf04o0pwjuG9ds0v/L7fqwopKiE/wauN9YIXe9/au/cf2rvnZ+Yy/7sf/aj9Hz/8IcEnQqsBxAmeDod23B+VA/v4ph1WW3qIAcAZNhOtoJ7evGnf+33fp3IKD6+LbsFzjd9hyXp4etM+7A70kAN0CCTLK4zwQOZ6r+G9VSEvVrlGNezQ8w4oAkaPp7zo6uF8ZmgZ5ghDAa5Vz+gIl5QU4XUE0+tNVN12vq+0aoLVvSpvA7CLIdv7IAZ9ItB1KInI0cqtQ3asKMzhxFQKmFupNjfy2io/HXnfDEffHdoDCq8VzzYDNsODDPvC8fSsMNQCln0wAHzxn8KopYx1r7IYM6qge9ysJB5td3AfjB4G4FXho0U8vcym1NEzM4Tg1JNahBoL3AEou/VBCdert8yHvzME7JmUfSunFu42BijMJSCUvV7FG7477Ai4vKbVS6X2alH4LXWCXmSKaQLrB6l9k4KeIDMiCyxchnmNbrZ8RhX6Br3BMrpApaKrAlkKpRu9Lt6vOQz8guEHsLJ1uIbCV8abjLlah89YGxiY9NTq0eK4Z0EwW9yzIvyyaJBg9d4tX+Nqv4om7F5K59WhiCFDTcMQIqUqaJUHHdnMvm8Uflp7KXPdeOOcaolYGNsMtauSXfdfmzMaFMg/mAKC72x8u1Q8CconsOyVkJLRw9iSBhKw9TVLb2SxltvDLmg3/rNA1R6UcNQaEswllzI+KCneB+6vnuz393U0iJBim3OacuBp4IkvzYs8Txa/nIFyXOv1X+IdfaauATHuzcCuSkXwGfQqrgOhoppn1j8ID2ICgisKEVMQoCxGgcU5BQbv0/mNVIeJxsn3zP/KO6SX6B/X7wpYxvdzzt2Sslk/G56VrL9HMcxgebxeYJbjCrCM1o3Kf9QeVFpX+KYiabpyG+AA35GPu5p0yEA+XzQF2mSRqgBmMu6Fim19IFrn1TnWc1xpYUk1rvOrqTrS60KnuDhbIVPg+T4eQsmzwt7PDHFShMua9ji2kF+cV6Tp9e3v4L1QQQAC1RDRmMXzHLnEM2rAHOlmFzItFiDPFufV5X89w/7dYeikyQvPomm0GNs4J6RWhL5H50dCNO4s202600oUqey8vxRsdH56FFp1yDCiA5Mm+ECNgx7K8CLjGrX/7NWw7aEuzEq6RzWATXudnK0zsfEKipP4cog60e7VPGWi3pBjrEsURYLtvWUEYQXLLOSqVDkX+XJOM/CKvMhyGEgv1Fx6T+UCltmeVGcrh9sQsahWU6ZPyUzTcvk9DDE2ptJQTztFJDIVR4B1x5nvVP5rLsIknBJZs8S/SKWLPLCnEU3bln8KLvR0qsvnX8rsa89a/PybgOU4fl163n7zvJ6M6jk8tzfrY/vsvGtvDu/bf/Gf/tX28999am9Px/Z2g1Bs5S3zVZ8CllMARb4UgA2IlHQCLymL6eFARhgvFUm5/xzSjG1CXjDbRsVwWJ05rD+gtz3yiQFKUe2urAMVwQiPyYqFwVDwfObxRroFCBLtivG87QMsTmI88Ggj9RaEznZaUHg2Ep4fdrrm6U15jgxeBNfg7+TxrbV3L8f2NbzUL88EWgDXEBSYy3sU6CK1rentfv/hfXt+eeF1CBn/8uuvCdARto2fBIubbXt+2VEJ+O53vyewzMMARqGe0vR+IkwHYJd5yxFy7mIX2w3zlJH77JZRMlDIuEGlZK3K3AhhBwgX04Olviux8PwgQuBEjUKtq+RtjcrdENTRJ9uEyJZcDjffbJRDXg7boFBHiy3kelMpClAs5VyKAr3mYQwQKBToJZ1sYT2UMSRpsoTaYZ1EU5GjEj+tdDKIkwYARD2MYdecR4x9BMc9txkV0ymal6x24X2fjQTVa4o9gSEDYfwJbidrvlMPlgQxGO5hB+uvctArMw3begDpuDsrIfg0QVB0rwRoT4aUEJ4ooAGBOVjSg0PxOtCEFQYL/pF1pbJQzm9nWgYKl2ChKirD70U4SyET+vE1VWhVBWVmoxJq1tO6seVSIOlOjzmBvA15BMwB1v2SMEjZYFiZV1Xi68pVpZ4ieQDlS2rqOCMZFqNPc0SQMM8telVGtGXvqYw5hQVMOfsdMGWqA6M9ZMTys2sxIoJltl+Zxlt5tT0zAwi0Z2ch53vywlyjA64R7XqF3rJ+QDcc8KxXwFrAr726NLZckbh4/1Lee1BFrltufTwn6TG+yBxjLWa53WdgEHD5xwz2TJ/k+TC64jyQb3aDWKWM22C55nFe3o9nzvxnUIxX5wijtjbfAXNO0a7O+QBKLFJZhLHOhkw8v0bHGOzZICWw5ArMSDFQzZBZEfJ22ljGdRu5oaJoRvY1nPVFnjEpnm696PdXTeVC2Q1gMCic1JFqnYToIgGlndp5BeKkenmVISdQ8wNpY9y68BBFDm5o0Jm2RAjKCvjqsEEbIWA6jKETfzP/WaKdS6NSeIqjMjj3JxdO0XD+J17dIxfAd1CRVjUbkjPqvIWRSMClyLbqQaWZISJTAgDXt1VPoDbW+dWd1rmO5YzWXFON4dIQnPMhLr0NlqtcuuDrfJD4AbhU8tGoKUHHCgyKUXMmdj/BsmRzPbfBwyMVAn+hKwLxNx0RoWtHtA6pC7w/DNqOtGLLVgh2PH/M/RvqMchYMRraSNuFSLyrpFmvs3l8OX+6b/Isu/p1VOyCoUOqKICmWsaCdzvHGCHYAK81Z1meZeQsoxPBJrtFCFjjLMiA0iMOe7E4DIkAmnnMqpJdaYqyRdHMqb/V8+E0HF0X3wT98jOCfRTwC3FQ01Um4x/Jd6p9wBUNxlj58gKrXQTLbOF7cW7Gu7HHppt5/7qM+zTAnLnq14Tv0kSmz1KlvXPt0vpg7477l/a0PrW35xeC5f/yb/zV9oe/99TenE7tc2CLE5wJYVZ/DVi2wDaTzr8RDh15tACc8hQcmSvAStlBiCwQVRiygRlDh/m5cgWSCYX+INAtQUqhHTmmZjrYaFaLjH8GCDqY/XACbApARxVt9mbetscHpVyB3qj4nQGi9/LQTmFheAXABHIhekifcpYAxslbwhiAMW8f1+1pG5+lrVfecPMYMjMqpHo/axgAEwOEf2jt3/3elwzFRsGzH//ky/bFV18xNxs52SxIxuriPfzWggkh5TQIILfaFbTDtsrgmyhkBSANUA5Q7bxgVtElQHVPankdwcxxzYcPH+hFR+jTwyO8wKo2bVAIAI/1o+f8UWHNNm6k1zloAUrOeovWYq6gDS//gV787faxvX37GYUVPmNRNIO4yD/GWp2O+wTLEXuV9JDVrKPVgJidGK3ocdMOyJks1Ug9RjKzEC5mUhXQ4gwwcoE0HGDJgMBFd9Izck0XX7FwG+Z6EYJYPA2VSdaziLXZIIw0dH3nA9LQxH2gGpTWXz1HnkExDx00CkwtCOcEy7Xeox7EqXiGP8RCW0Fe3bPaz2/XkLpn45KbaWSzZ1Bh4K74GeqEwCP3TWGnHRzouTNYnsMn57fn/VBSauufYtipPKsquNz7AIEbRl1ECBxviKWMgiRVSeBuRNSHBj04FS8WaFRWLwVSKnnhZcISqSaBHp151s5xsXBlBe0wAISXQjK3GlxGfmyMZ8jBNYBn8SzjYN2Dum5emzGc2jcoMsLXcK3Ks7zOfa/7uuvaNfm0SiH2teTvJQ891Vmudw9XpJJeCqxcUmixyIePeBhrAJDMuwwGlbmSCzlf1VjGbYNEcBrGdP28ph5fAsrDsaHB4hSgMeyFvbVLcwOVQE5Xz+V8juoYZsUfrER+L58/B8BKxgmEiYew6GYqyea/0Wc8ItGGFoKMIIPMiWJERStKAwIikJA6tFDR+dp5r8V2fE5uKVwz4K20reSBXtDNea713VVJSz5uw0YAMXnkI/oAvJe6E5T5CAUl3criDwU3Oygcj+0R+xfRDeTl6PBAuS5rhPZBnoDVGrVSYF6BsRxG+HM7M2d0DL1PfjYZbgdaILfoFYH1DocKj4DZ+bY6ot1LhRSUFT1rtchhV+Az2mcBLGssWBaD5b7q6jHvs2vZHF1AAvjkXEyTJdWngspq/JiNBzS2L9jZ6nWzku7vDNIJWMPzj2tRVyY2j84Mtf+kNAyPs/RsG/M71C/CxwAfUYUwdkZRWPMCOTuQLw+BsUuwzHmDbyJ6EXVpQrfkz6hfc5HOEnmvS+eEYOhGWgfJOmgmz4a9yy42l7HQTCSWLhKfEWyCT2zVChSgGB5kBpevzsxTdv4yzhJCplHgC2fItWv4uNQn5fBLfQ+50CUUu4Nly3hc2w2O5KM8qqK5ucgXzrQ8y25Viov6GZr5hvHWBUiuzpk8+1N008QAl8Aixnq94kqX6YPDZzKsfRpM9uBi7svC6e6n6Si5AbZv8W+M/XDYqaeywfLf/I32h7/72B4Px/adx01bn/YfB5aXRu0D7sNKBUH6toRnnF2z4cGCFw+UrtgVpIFY0oyhp80MSEobhIc82EGdodKA6Sg8GV5TAVFV1WYYTlSwo+MlQL1yiqNQ+EKF0Q47Qh8OBkfGE4KCc48Jy4gARqdiWCENOczepw9gT8qK8pp1OO0Zp/GBhR4A8vUezQPeYRVRU8h0d1ZwWWIMBD4oLobw86jorcAttZ7C2qB4mjzGyvXDOgMsM7f7ReHhZib4DkXP1NJAoc2yvgV4iXxXzJte9sjvBnBD4TN8zmrhmw0B9//9//yb1jYPFDj1H8DyV19+zVxzhcDvaBhwqDrex6riO3ymMJbhX/bEa8xDlsVyDJVhRMMKgP4tlQdc99lnn7EqO55fART3LAwtDr8mA9ts2omW+W4R9V4j9BVrROEXdO59T0DV1m33rOrkCPnGPxgj8A/jsVe2KujDWKJCeob1Pz5x7BCujOBA4TkF2QoEBxPnWaIBRFX1XMyCR5bWGnge4uzEQTauo/IbYBZAB7UYWRsxFJoKiviZDSMFpCT4YU4UlCPtjY09UkKULoH6AX6fwCYKcaC+gIqLKF15rPjpsaRSXcC0+YTpZX9UkTv/W/Jq4XmzMYPPprKmUFiDYCmqyv00rxFGiwJhU5RFDWOr77ag1LgWgHJ4US2cnfvG/Y53pdGBSgs3O/dcISRSTEEXVJ4YoiFo6egN56Tbu1z3mW37YKwsQKh68gR2ehh1VRQ5K9JZMTTRkCeFyOetCjvvUQJwb398wX2aLPgskOW0gzBy8AyzYBbOwSHp33zMYNSRTvPe93HgCaWAUawnC1CC76ImRQ2RCzqwAs70BxQptIFFjCLnUENy/bs9sBzT6dweize9GhVm/lX5Y//OhpXurZyNhQaw8z50BU5GLOwzFfOoScI6H2IoPLMIp+T+MNzR/aMhcw6UI7VNH/kVeZhow3PXuHsU0QqdIthvVW3/uHxxj8+s9xI/7aXU3ivEU90hLj3zqTBPBlO/I+8phZH8Do/Z19BA6eiwWmQM8sG6g0afni85iNEKDlXuEYEhmhU4l0dpcz61x8O+PcLLxvC4DpZdzBOpXMezC8Ft22b9FAX5aP1vB4bBa53NcyrtVF460BCHd4q+tlF0tKSZFH9tyEBFtGFPWQuFbRzXbX96zgJx4tcahx0l3WsX5yKKe3GfWV/ugYWtcJ+jDNEhAF/SAcMHKl1CvOmcNMgVL1ExQ1RAhCWTrqbUCNMAoyNDPs7n40JfLfRpHonnKtigF0g0OsP0IMedlkftLwq90aERgNeeadKcZXWcEfLuldL48KsM16oNI7AMW+GOxhbLM4oJXI9owyNqWqz4O6MFncNqQAigTFlXDSDOXxe1VBlc6Ud6kjzFTt+wMdlGF9nFYRCVPKV+ng4PWD2k67Kwrj3HjMhAP+Uo9LXW7wDRma8cTjcZD6ImT/Eu93MblbHD2OwIxazCnp7hqKZeDANZib3oQMRIlrXR49iGnWqwrDLUctn0Vc+j+jQHDrriiZ55oveAvAo6vA5Hnv96vWhqSmMZaq5Y777s09xl5FjUs75fsk7iL89EXFD5+czbuzxWzredO/XZM0+f/6YcXa/a7uW5vVmd29PpuX2+2rff/o1foWf5W621z4CxYIwMkPVRYdiV2PP3zMsK0GumkLnIXdVzP1BbYw3cqjI4wZ4BCPHRRW9UOXsUUHLpeQs9AUJhAjEIiaKqdMoqjHhqjouWrLCMFgu4rc5Z/GCqGriJPsVkjmYaI1dwgFRCOs9RQVahLIpcTSrpbyMhxadJmvELmIJBvObnefZ7nBduZirPYb8WmNGORY4gzg683fgPed113QnkI/oGvMYVzHXIencBA/inR4WyR9HhttsJ5IOvvP+g0HdURGcF9KMqoEOPB8YN/BhMV+/yGD1OLv+CR8ZeA9TXuqCpktbzox/v2/Mz/nsmUGV4/Jdftq+++oog3ZXPnc+MvzNfmfmaAsv2akMBI7MPyyhzbqJFl8PN4Xknczit2v4Z9BeKBHuMvx+iKWoeXz3wsRICmQADKGjx9Ki896wLIMDGAm+RC2+LdDggWQgDBIH3PL15oiJBYweMTA7VS09vOEMtjPFzjZ7hiEYohcwm5ZPs3F63VJTPrKrOsCl7GzCpMD64SB3WDGNasZhHeMbD+MTGG2ckrodyzVD+ULDdiz3PRPF2GLBSw9L4HW5qxmzQ4Jz3GlWQIIbgKPI67M2t59nKWihlKXhCYabiwsry3VM+CkOf/M5QKhggOxQS7xEEEc5HpVRFBuL8Ym3CgwPLdihLPDtDzlX1MonhGqTUUG0IfTyf7X9KZIXOp/MsUT2/p4hY8NsYRaNbtH3jGXFv6NLGzQX2rMBXRR6zZi/p4JtVQWHPTVr6o098gHbTPxXVFdKHwI96hXwrCzUKZo4oofGGxRShpKsEiCrtC/Q9sDsCai7sEqCFAEoOn0alaL7ldeP+x/nKsXr73Qbv4YHGNPTIhboX9Q2LSO7e81kJ8UWcQzBO17pQVJEKWNbx4F1PT0/Ziz7PssOBQ0lEwUicpfwvwkjTE7Td0CjI9ozhhYGiLmCjVBimgoShIfllFFoEzdn4wn2CYTCqvdfx+nf/tMJe84l9zrLVZMkpHfZiCn2sIMiGJdd7sIHn8eGBdABZQf5tEDPltkN2oLUmjK6UsTyXPpsGxUcWKcLZRX4zDZs0T7b2sDq3t/CgBV2QFQhdMuoCK/uyh7MARgH1WEeNBeoE4LpI1yrRAab9eoZtsPV3yR8jHF7j6V5lGYR7ahLPfHQLccsjRxsdEeKIoq/uZeoiZWEsARh3jREAHZ8he+6YlMX2S/F+0nQYWaPCMerFcK9LCpbBKW6z17ZWzxdYF5hIfltkWPKiKLpaveX1fM10NH/H7yOsMXXUAI/k31FfwsZvA3+1MpX5mppu1nXogFn3ItUuOsIwukNeeOpp0Blw3+FZee820uG5ANOQ/5BNGCQViojbDGWKn2P9EB2gPID8x/WdUqOmCwLkRVTDkJPfnWcyPCvFrFfb0l4TMJl2CYg3CrOO1lDosQyagTqmYl+qho1HsV0avmMaHRxVPbVPzp9eJ8B/m0elI4WpI9BrEVkl408aTMLqnxXaIxUov4/N5jii1tOS3O+gfcwL93OU4jiuewWW1VAx644Eyxgz6aDrZ35ajlXejmFvO59QZNK89xXYz3pVPQPGgVmJfsFoCf5TjdWVpyOqeL1RhNv8r+pxS/yc8gaRHLtd2572bYtCX23XfvsHv9Z+8efets/Orb2F0QV8l+fj/HE5yxcDopXTA1Wojws79MJd9sRG2A5eHDkSXPQCYEOmDK9JQRcWFHNMMzG17+ihornZwRiolARwnt/HPA72Jo37kybGAiEDMcQfssSFshxKeq2CW5t/zmGl1XIllue+d1DsFGZChiMEFsxeHhdZBnuFQ+ndpUBIVmsUM5O1ToeSHhszu+jJageLCEqTqwfQAJh6VfFah8GWIegpx8LDHViGn0cEflasJXillVPj2+3UV1Br0ouxEUuGd15h3p57eAXCMle6rEzRB5rLhnHzPfTdwNktuDjGwFg2DPrdOc7Y8zovk6PxWQYTR1yLywK87CRrGBbNSAcVeFNu96m9//K9vEkRcgjQbgaBa6BwVwbjg2/m/PXXX/OZLCIXgBiF3VA0Tq3PjlQI8BMee4TcJ+CHwv/hmVZjeFj0PqUhIJT/6ekN77M3SwXz9hS69HxjMTfw3LtlVw+TdXE1t98SqO/9HQUK0OIBYVPef1baIEEBiCGfGz9p8CLwDA92GCRw/xp9jtFejeA+em5GriWL8WGdHTYdSpNDw+gZQO/zAFJMIYjiJ6qVIMWdQIgKbelnGQQE22zOyxZwRGecVKEe/yKILsGJDwz2S1Xwg6sVC68VoBRaSYM6pFy/qACqKujmCQF2XdXcBVTOyME/0huEgxVGeXn1QjmolkiH+iVYjuJ+5Db2ljIMuofezgYFrMu8bpivK86jNQoEnqMvrBgTiEYLN0aGTKFf3dOI52u+mFc1yACwIieNxWyiiJvBDL0mWDuQ2wrFHkHrT9ljXUA46ih4rSfPkGmFexieURQjzMKADbxtN1bhtkYMmjAALPmaNjKQZsKgZl6BuREgPz4ScOJ3gLLjYZ/eKe1NqYpb1m1WlgSWubJhTFM0kCN5WA/jfGakDd5nsGxa5Vgj0onvBcA9HpgiBH6Dn6jDkbQPxePxQc8z8KaxWgo5IxkcNhxRDgmqovCigTwin5jPCTrcPrZDFCWiAhjn1Htd00DMH6x8cZ3Lnnj9vA9WjKvSOtCiUwGCtwFcYf/JXw8Hrhk7gfAm8UieZ/OR1brtAWAjhJRhm8oo5hmF1/102FHpRwsT9YyNPObW2hv0kW0nhpuSzyIKB+0A2elCP89INSJoAu+GAQeygEoGeS0K9MHo4DnOPDqZk3kUp9IrnXdHRXj+qmUagJ1nGYB91R4eVDDTkWk4dwJVMuJZL1eEC3Lye2eHzJssAt/GD0aP1IFGLQucYRTwBIBmz/n5PAQQIw1MhfSwl5bJ1SPo9cl9XCiwVw0qt4xVGI/TAnhuFX4gAyWBuKL8yNuLjss8ZoJXjDv4ejgqRM9RawQRBYwqkHFEKUxyHgFwy0uCHEDlIXI9+cigPxgDI7cQATD0sPNhoW+y5sDYzcNrnEbNer6o4I0OK6QDVB3XQDtBnxYpa28oItD6cWuniMwBrycgDiMpfj5sAhyjOnaCZ+nCOovodutQ6/JZ1riJsxZ9l80XNDfIHqzFXi0Yp7TNWjBUsqZ0fAha63r22EXFmKfyqQpAB0AcDrd6j/WUSodVtviosKMPi7Qq+sq0yrWJM16NZbMuwhB4OqvC4VciMPxZ1pwouo3HR71Xuy8ZPkUfzu+75EWgPUS5zt/obzzPOtxMl3g2oMH6sGvb4749nV7a2/Ou/dZv/lr7xZ99ak+n1t6gsxH2NmT0Xc9y3Zh5SLIM2LKggyiAFl5aT6KEb+Bwqxee2dvCTMtHaR0xOuMqdHBZGaCVDFv62AopvGJ97P2gZVhJsVqmG7oiwGni1dqY7tR0Ck/zSQS6tKFah+7z6p5xKyA1TLN6lrkuIokhjIyW3VhbAhQT8uCS950lZ6GGcgdg9tDtjZ55XfDNwdtv3li3yzP3yrgIG66hZzsI2wCA+xgAR55V7mgxKvgw9MJxufy5zLpHphL9i1iCvMLl54q5J1bU18d7LvY/nHknGVvsRVcYvwsPjb/nGlTycJvSyFeXISQixyIc35Xcff8se7CGeGcNRmfo/UmeehtMTE9uU821x9ewVWhxlK4QP59f4OU/t4enVfvwQR4nedARMq5q5V9+9XV7Ro55BeDhIYTSjXveh6f+iy++oCJuoUIv1u7QThioKyUHIAYAU76WKjkD3G7pkXokiIfigyiA3ctL27YtrREEuS4mBcYfXjJ75+g9i1A9g2W2PVpDmRRjtVHAwB6CQt6uDYFJDRUl75CuIu9phIwrnULGEfY8D08H6Rl8SwxLRVtOAkC9PUwXGgmWAthVo6HXkBZZnBUqVBFaF/lX9ogzTJpKVUQzRPi1vVPMOg/LehVWrMAfhhIJ0TFUlV79LfZC1jKvnQGGQR6AAwCS0hsQEqiCfQQ+x0NbP3RPAdbdERz2NIJmqoJqoU9gtF615w/vCCy8XgZeUJ4AvtA6DftE8HQ4MJ2DKR1Y1/OpvX3z1J4eHzk+rBkFOQBHGJAsX6p123PjzzAWe7wEsY+P9ErxzMS+GLzJyCqFE8YLra04VAUfzJvWAAAgAElEQVS03guM1QY0dFj47PPPuO6aP9rd9eKAKf8Kk6hAz79bftGJRM+TADbm4/fZoIZnYk7eQwL2aLG33SCsFx5Ud4E40WgHPoG2iD+JM2/AjLMLoMz14f7Imur2em/fvmWdCkZrhUzwvtafTNGIVJPdHmdUnmp85kgg70fONc+HvP+eb+ervXdtpTHzhXkdQ/K2XdQCt1EHY2BKzbk18LzHB0TrKMLHNJRnA4aWp8+iSJS8xqyu287tsHtp+5dntr8BSH7Ez8jBpBFqvWpP6CMLzBu0o0JQZ7Zzoy7GqJkTgTPwMUgeNTIOB3kdYaZAiDbAeqWNBDqTkYq0WzpKgJ+i2n51BozOD6eNCaBVmkIEgTpbSIA6pFQRBwIjmCfOL87xXJxK49W5pmczgDn/ZvFPpesglYz/KEcujZ6I/GLYdlX47UUNIwh4ivsMp+7HNVaRmQGolzXDa2tkWFUjqJdGkT7Teup3CZjlAU79IvWiiJpkClO4Wxy9EN5udUeRI4Dg21Wzo7ibOqzAMxfGCitz4XGGIRrWtBOr4waApuckwDJuhE3DreNmBceDTv035MeAbOykEgCugLN7bsQdEX4tENeBHPiA2rwCDKvzCYt8RaEvAWTpaA7LtqwT/SCMHJFdPYzaFbH9UzqqHTlOH9FO4Uyuzyiw1+9P+igF1UgHBSxbd/cY+tJ15XBYi7igygcJjJrS2WXIYAwsBXYHkO0CejDwGSeF/mSjntOQLJvqTw0JBrmFNMgy3m7YHmUceSyMo6VPt8+E18M6RQXj4xjgZoTzRncsgevq2fa6eB0RkbPZvbSH4649weix/7r9zV//i+2P/tx327e3rX0LpAW9zh0LTk5krCf5tb8zZMiuxQhFTQgXECcUupB+obgV9nLFKpBDSPSVO5AV4GyBqwUqCBXTijH27/QzB6g+DWUolkK3bPxX1iTBF09xca1WRpAczpaCcaIaYy2EUTfba2mAV+fUPUu2cM2WJhFOt2KbGVeCsrd9rDNuouuTnQzvxYvsML6xOEiucQAQhWl1b3h6griI+D8xK4/Rezdb6ipY6O+IMQwwuJf2l9pb5hIKmA067mHNkOQSAuI7CLYzciLCS4O+mUOErT+GXUzFu+X9N83ElqcQLCH1wesU3jSZxqqdpgrnS/ISADQ9J10zFw4KUnhlyyLU9cCyy3caXvzw+EMBg0xk4brw8DPkXhFarCoPq9wzqsJjDeQMJtCHIoZ/6KlO3Ojieiy6qe8U9hpV6KMYZNJZrCMeg1z75130FQ/LOgAoqsp/+dVX7cO7D+20Vy6VFK6IOqDnToU0qJhSsXaBF4VdSQCv2jM87nuBKHvTrEhnBEAALYfq4+ce+fzHU3t+90KvNhRGgAEozVQiI5zVCiyfWcFyhgvC0yqAhXsrIMda7V7UWs3/+VxI2EQuI8PpFBlQPawGfligKsQz4YRhEb3A0wyWLWh4b1RcruNgwcOSK2EhqzEK8KAOgOnbXiYbIVAA8OHNIxUeeOFkOJBShfUAQMP7mA6BCAv0tYyQYK4Xq+FHXFCcI4NIPwfrwvDokKgag8JbVAhmJSUrjCIG+wS3YSxxmJ7OSe/7nLm1EQbmvXk0eIs8P/M2Ry2kLMT5i+iFwqbyV7yX4JX1Gk5cI/xnY45pyoqm9ybPgZX90pak8k78bmW6jrGmn1hh8frUvcT75O2V5xDGLYXWb8l7vn73LsMxcd64jjXksbX29Zdf0ujlwpGIbCFICoDuyJQ1WwT11n8AQzTYbLbt5fmlfXj/IaNCsM79ebsSpqp0E/znkHOc5Ur3phvTssFyyoRSc4Bq4uND20SLQRhoQJc4LlDev/Od73I9uMcrFKpEUc4d14k09/DUXuC941lBWoo80hAbUPiRZwklvwIAmoyjwwNo4XQ68PzY0MPoItZKkf6F/UW9EvwNLyPrk7Ag6am9oF9mQ7eL67mlTIMIoO+UNBolEM2ESssP6rzBdYsKxQ71JX0G2AMhMEWBPA7e90N7+fDSHtH6K+QC5tmLhRpMoj1lNzSM56+1zSPSjpSTS9pk/rz+xn+IxKBxstTsgFbFmidohxJAiHwj8ullhAz+GrxXIn3S4dxjfjq8S0q7+W89f1VXtTZEHhNCmjUdEiy7K0Wku9H449SaWGeJQflv4mwzCjGcV1ZmWUvFrUZLuqSijlQw1mXice7Ad2mEiL4C0sVUiXZ3eMmKtz4z5pP17KR+5dQNnqN1tDXtYJMyq3hcdHa698ZeTzmFFLUFg0eGYRMgw7DUK2MzVYVh+dWrDHo9tfMGnskTo5C6bFUoNv4xbDvqLdhA43k9PWwaKs0gUtY83bzEufY2lihqZKQf5dT3iKhKG1XOV95DvTEUQcoB10JZEiARsVN1W68v1xgyM+psWOep56B+tvR4OQK6sbzyZ7/TMs/GYv9NGmIMBELn5ZAY9r7MswLuqg8jX7kVY808T+5fqT+Ee80/qKNCZ9s9t89W5/adt5v21Hbtb/z6X2q/+Ac+b28RucP6a2gfpSji1TcCyxEwkptccKVIOYBddW9lOb16V1XhF7al5D9UYlHGRlj44jZaAeP3zqC6VUNfBZFF1IvOYlQVdVXEuK7+IEMrAIi/lpDyRXq96VnWWIZ/s+uwfonvZsTE+JkONjVe508oX4+HKyy4PMzxTFvjvSZmBpxnP/9KlZlct2IKUd23lMOvw/UtZAoRUj2AUirxCJ+NIitZIEHjNkAeBU0Uc4owbL0vZpQRC72k/jj49LkHw1HQm4tgJUWWPaD1q0Buj4XCg4gyQvEdJuUCCJGvmn1wQ8kSUPHKVJh7ST0WpnX+g2Ek5islQcWSuC8Rwk+hG1ZqhdN2ekt6R4EdhJxFOCuszQi9VhhyeHhihSmcInUBvz/vjm37iKIt3WaExyh4qQt97L2jCPI725mmfHMOEblI8ITAcx9o3vErtpZTKcD38T7SaCoZPdrL4fuMxDUdF8PGPj6HvAOGsu3LefWmfeX19Px4e+ZhWHVqAXReGBIwDOUIxhpEjjwVukhx5vqEIULKiBRYh/f6nDxsocx2z6n5n+kA7dPgiUMLNTpYkvdpzdFGvKZe+BrSwqm1p4cxMs6kX219GR0YypjGICMJetQvBK1kb3uvDbcVRhgo73utI9ZrFevF9YyI9KIryQCzlxFGFYJ1HXQo11vwvrsNZ430c7XPui6272YqXJmX5xa6REQCxHyDpk0jpK0ib8iJStGSaOCgfbHcKJYzr/HM4vmMyEgQsNH9xtXsnkD06QI3Zd/LXOo6cr8mFuOIGg/J30fUukRJr/+SrLTSBlNyQywp3UT0ANrAGWCnovLPzw5cwzHtVZCX84uo+zwbXguPP8+j6fwYdO/CmLE2eV2J/DEN4judN72z7kO9L/dzsgebp4B3vDuoDaXoVMYCKMUfPjy3H/3oRwSxCm2Hx11GbLSR/PKrL9tXX7+jNEBI+QFEHsYbGN/ev/u6fXiPqAl5nAV97QVUUcGHp4f25vPP1L4tQnYFhlEYcdtQ3Avr/bJDZwRVygdARDQIjHAf3iMFByGYkqkGO47CgGILsEklM417iGaIkG8YHR9Q5DK8guFBxzzc7hFGMxRi5HmKAp/4DkaFb3/2rXZ8RnQRUoNk1AAwkfFK4AUAWuIt0i2Kwgs594zUmdDfNtuHKAQVsi69qRGKzLMpQx4Vc57nnqZjcOAUCRqTSxRHNaAkTy4VwJf0h0upPn7iziVp3MtQ1gCTkV4k2o1xhy6lCBhE6FhuRDqOTm62tbLhwMBb4CNSJ3AQGHKrKs6a+4keP+1Z/HR3jND7bJBzzu3sCfX31uEwvwpc+DcMXij8GulTfIaLncWeWl/1/Vwnp94A8Dyhk4jaQCmaKFpFBWh2BNU1sHxaq5tKrTnReYBiEe3gqfoxo3pgeBOIysiEXJcokikjQ8EXsf2cK8LEKUM6/qlgcNCVJ8+p18OGhKoXVnDJVKDJEZTGHIQpo2BqSS+rYHm+b6ZvcCR3u7GRwKDYYzAI9rPSmBB6qY0x4rXdqL9kePH3qQ+zExH46lSEbMHLXI0PXrun9ap9Dln18r49rg7t9PwlwfKf/CN/sH2GdlJrhGELMDOS8JuAZRfEshSW0iL1QYK3AIOslDXmFw+tY4oyP0v2ObeIzI6WFXta77ElfT+AaeqLQczxXRYnNdAYwGv3HCbgrNCnXDv0Iy0AtY5Sfe0ma2XJndG1E0DuFBtgMop6lAfzMCgZSNfUWF5rBglMDTTrOGzdsxCN3SxgxMQtS+6YD2QGifmpgFFUqS2AXfcjjKbviC0/UpDsnSrl99Jy6tBzmvVugmUyq9BUrayE6SQ+l824/ktmMlXpq5/n1py6JuWiFjwBUcyFIXj14UEjOvAyFvTx6bwwXyQQTm+90Bkq145CTNVRSddu8xShOYosUD/NNFr5rJQRIT/uBA8BFRJVixeJaI0RVilBsqEVt1bWhA73vDvQo+pic3zdpIUbKDBnG+3MwmP3+PigfJ9iDPMe0Yt9Ru4jmL08SPQIz8p7zA5rzLk6RTAW3cAil6EfDbV6C+oJewM95vi3Q8gilEz3DC95fVToIGAjBNLviHTr4bl+vkEV5xf0wKFCIYlieg4Zx8cyVlhBHBV6kxN5IgU9+kgWsDylVHjuZANerxjQkdYC05DPef9b4WgdNBkYeQxwDNUTlPOMxxLQFmMKyaPkPexg3UaRL+TRhTdeSjMMANvwHHewivuzDoLQQ2luFvzd83HhkqBle4skLJUHGtHYWTiqKggphE3ACbw6/6Hj5f9r71p77DiO65DcXVKyYkEQIkOxgCAOgiTfkw8Bghhw8ik/2PkZ+g+RY8ABhEgU6V1yucvgVNXpPl3T87gzdx8U7w1iLe+d6Ud1VXW9S0iTqQC2T+F9pHFyA+d1Lohm/kPaA56VwK8IO8XztM5bCGIU0ynGTOGRjRVeBAg1viEUnsKaCijOU9wb42dWN1mERosm8fuJSjVb6RjOeHRl8zESjfPH0PAwugLjSlFW8Plv37dHixRh8AaVot1YxHPj2vKV5/tp10Jc7CnLfj+F8SP2QdwvyjKUljD2FGNbtF4E/n6Kcqoic8BwZMYEq6XhRh84d2kkwu+W+vAEIdZPrbUllFyvDF3hZuvAuM+G4RIRO4XXocsFClB6uA881uZBNm+9R+gwrQG0Bm88UmHAsFTZMTqMQpaXV1fF42q4hogl1LaAl/zm2qpp+/zugHCPPQyu3o4SRgOs1zzJb95EOPNghTRfvfxpuH17M1xfIdXg0gwGxH0oy6XbRhL2ef6GkmcXwxm6QFhhSvewPkP0yYtPhovnLwwGZtyyqAS0NPVOIIya8crZcSbhXTTeG3/zv542EF0PkHYTEUuaS8xxVOhX+UOxz+XXODvJkTWFPZRZyIYGj8CiQp/IQccZIU0JxhbAO7qPVDp1rmzRBWZAcUWa52MnhhQKo3+fwRWd6IxSinsy1NeNLcanBWYsDKbKMM+HPIS0qVE75oU8e2atWq3PehRJdJbuHCkrOIXGS5VzV5zxvUUlBB/BzyjexNZrODf7PWrjMMQansl379+VPso+n0c2sUq5GXGLlzmKZcYaXdEcGyGxeC/eFekNIa+R/RBWMHRfi2fecIIyeyfSkfCkYcsNSFWfUoWZ47DLivOzNmXT9APKmYk5dlhlJ8z5yfDmmp1xqmde16k0Uei21BfxS6IYqVJNG56/3mNKW0Dbs6h7kGVzPkcjm97rhL/1n7m8HJ5cXw2fPX8ynN1eDb/7138e/vE3v7ZK2M9hKIHh0dKNd3qWTUxJFZkNyCLAVKBX9dkeCSiWkMDCScbFuvgTAVLycOOAOUerTmRre/7VLTqoHslCERT6vJhBMqvHrUdFqIwmglhBjPCqEzn91aQU4xk6hUvBHGGnMYH1XOTNr5IEb3Nz1cXDivA04fNm70khJmwXEq6HUq74JMdJAS9aHby5lX/K+ZilLazBYAChTTQ992ytFsgoYfO1BYFBzMJMnYnjUyyrFfhFWS6GmhJHPz5vdY9XYqp9cvM+dE9kNnJCDhzmBFGSEt3eGD60yFJ8SUPt3VhgYLDiZW7YUAs6mWdvXcZALIQmtERKpszjKsqyq2eGf40X1+FvSbfEAawzLlHbLwwN9C6XCAUXnqlE6pla0ZEQnBXbeYGPeqlbj2cwWz+rKsTH5R2W/VLZPsLjnDx9X6j26X3A3YBgNMwK0OHNVH5DrKCi7OF7DmH1wAZ0kqGjkpp5MeMlCl4mDMRhmbEkegDz8rf/hhHF/g6DtClxdrm2F68drSxevYOmdESuuuFp8CxYQf3D3uWhCsW8JA8mqGAffEXQwBXkUGxoV6PyUOHl9Oth3np+PAPPQc5eh1LQIzoYKk0R7gzpRV6sewv8jCH0EfegTHOvvuMIIQx+yiqbGppOGuCF2RF1Gi+weSETey0gbu14gcNunPM91ruF+F0u9fDkOI37LixSPPNYsvfAUVUog6RbliQQAd2Z8Nd5otCBzRdrjpQpQ6VYFHgvPT4cxhVerwZh64/qxdbWMFJA7H0aKWMs92DUiCGrJB8Uwzkr7AD3aug0+BROVm98BGNP3f/Op9r7SfkshGCftwKIeK/fky6qzOI4YdW/I2eZMLJohaBN5Ac7L2ppm+mhtic5V8ofxlYslQTV2l1wt3/LdQ2+5wXOkHvsUSw3yE++hsIJZfyZCZIwCEFBp1ELxiGLmrECdJ5OQ8dY8agFTPBvI7FYYznS+DfmRUZww1PDMMbvaAgw/C/8ziMnrMAOvmc0QDKuqCKiOMyzsTOI7hzWvQNKvzdHGF69vrHWkz++/Km2wERf7ptbU+CBvx4y/97SANCFAgo8/t/SbAyOboxRpY34YzzF4C5peKS9QCgV7PUup1xoRSsB4KjcTWXSjWFuAKfsoAYdeuhhBLmM1p9VWRZLZNCGt5nyuhNUiC0yAdYYu7M8PBX4YwoNDpzOCoZsR8svT2nytmtQFhnGq7KfGn1VUSYMyFNQFd+6KUSBMc1LV1lIDWG8DlnoC0uFc8HaQoVnGjjl3RDAoD0KwxTnUF6NRtlC1to/US6jh7IWCmV0XS3YFQqtOGGcjlsua2HXgF3IvsYPAy/wLI3hHuVeGRCeo1KpCl5m4VWRpPffx8h3raZS0XCjSrXJm5GKVPCPRmuJ7uR92ZyF5ew7g9Ax6V2mEqwGAKbBWHh6VOxnzZaeN5mdGXo0iHXb/qR1Jedi5Icq2npG+Pt8eGLdBM5v3w2ff/Z8OHv/dvjtv/zT8Hd//ZfDc9jhbt8PaL7qMtVOZTlEsuYcp1XdLBKpmNO971d+2VGKypspxlNGJBA93+ZpKZ1fQjknbtEqioaAs3KVhz7WE3BaQE8/Ycx45YRz0BMRIo3mb1FZWDlV9zED82ixM6vXh0Uxrm/kE2qnDbUsvlTxZNsuvOhVfddUuJ4LQ2bUp9fBP+2BTBdfW5/fug8XXuvHmaW0Hkjb7C2VURF+yP2z4IVIQ0a23HEatTKrZZOeJJOUmhU7ZhX6lD6omIMVpvE+cn0Z51mUtVSRsYSDjfbtlyQVeBVs9O/iWY5cR7+Qa7RAiNsj5Kll5Xr4x+9MTS4COxk8Yavw0kuKBhWcDbw6NleJnfULH0Ke/bdEkIQCRM0vcOjmvbfe63+iOn9jyHD89ksW1SZZgK+NVaUAkMPxHKWqBR3eCuKn0g0vTgoPvOjZK9dQPzwQ8A7xMmUFXfwOurCcUamQTEEFv7sgUxV7Ffj00q3MLp9lFFDUy9p64QqMxCNbLm4ZxorMNIUy2jkIP8KteCuC5m3NYwZaBiEO8YtqkKp8SgUKPJfxTt9t6MSqoSr/q7zCVVgvsEghHcA2L7AVlvJK/xa2HF4YClJ5Pu7dvs9pG1JTonkuBmHOoJoMSq5o5FxPIH+wv5b/tbCBt/Lc2w+FMEwaBg/1PO9xTQ+lNvXY69k4F5z/GOVE67W8P55jPa/aDkeNl6O2Y8ENuBbFv7IaGkEQWeAmk3LGTq/uHa2oHy3/ZDv0jqNwlik6BU4U+p13OfxqCLqesd+9LQfOkTxvrxGGjiJAUA5RLRyFKz1s2UNpUSwvIlfivxH1XgyG46iN2Eh4hjP55efN4BZpPn4uWMOb4fXl5fDGLCCOI0XhkIgTVzjYI9qtc/g3aOfN9dvh6uqNhWGzyKMQvtMxOkYUg1ntvvDuLTplvLWwfKurYYX+oq6HKcgwsuB0vXJ26euMSEIYI169Gn744cfh6vWfzbjA3H/mfbMmQOY/ipf4+/rmuhRzLTVGohMBlS7CpcgY4nU9f84e66HghoHAjW7OMLL32+4vMwhEVKbUIeBdSB5O/lHPp60xA6NBueNQLyCKOqKewC8+/dSVclkT49+NLlGeCmHEYUAEzFgED++N56444jABXdVuHDQwuCLuhR/xoTyh96vXTLiwYpGIylAvbllHREZhTawVwrouFn5td7AHuvOsiiEk6oDoebvM5nVdPBcdyrZHwGBtHAPvsEYG60uw3gGe4xrY5hTKMvfKLhrs4EBZQ+XV4nyD3HD9Zri9uhxeXDwb3l2+Gv7zP343/MPf/s3w4ukwfArxEuTJath7wrAXePmqn9erdf3hmjDuVTPWh5yx1ivJw6L9d89RDKVQuN+MXHLg7Psf7yll+cLdP8v0CMdRlj2c/jgftwDNf/SZfcoyRlKlqHcec4ozGcmWvRfcFOFxLT4srUl/p2USa1QFhkrMVIEirm9K8PY98yzSmWVXjwBIc9lrD3Uxlei7seb1+DB+Uo0BPC+1Wl4gWTg+Pdqbp0cXPHDptUpQXYdabHV1ftmiGqlX1taQKrNqhydW+Zi9r8obwt9M2SH8O3QYDC/zQjeoQChGZIC/l9fKy3sW/sJQe7BSxZpzFKWW3jaEWoYX0vDNFGX0ln3nhUNkAT2lKdODKoR5b80ZmKe7CruMbCjrDBTn/MrmXBgD/2CTucO5AEQ+w88Zlqf0N6ZJT7lQ2lYc5/fTK4N3U40tLR44HKLXdeTVuhDrRgYIYTC2UAjWs7EcWemxOcWzen0+M51M4SbggWJsc5+2RKTQZSiIdBgRzsSdYrxh0cGJO24K59dig3sMHdFsrFShFOugckzDivO0SK9IurziCP5WgZ1rKnTuVB9fUzVhrJmfMc87V+ooY0ndGPdPsEeF8xPk5I4NkpVfGfy5jEhFCrLz7gdPziyn273ykaccq+6XJq0gZPh73Xd7KjT098iPUHFToK/RUhbsTvLQ6LcwBEdBSKc7GT/+lnTYJh3GlO8bFP2LaCa+K/KrjRlh/IyOMI9+WEgwxjkKdzIdKRaL9VqkQtT5YndDT01yHSfqphm63Vj6gK8fDkPW+8C/xVbbpFkUR+sI/2r6A8ebgj++t44fYtPncIXchCS0lgV/t2YTckFkMtXIj7wOO9NSJDFqaEQtBAvYixodBT0D1xlFbvp6RG5wCRYtlvbU3Bu6VkUXSb3S53FebDVLPmjGgqiJYV3kSMHRupW4WNJlAl/evvVIpU+eD8Pry/fDf3/3B2tLBzkMyql3M/hkOD+vaTmXl9dmSEHEBqI3GLHh/PHZcHbxoogk4DdQdtmxwgxCUdwSz2MO/JcyKXjT809QhqtGZrItJYw5L1++LM+SLyt/s1xkpJKYsnw2PLu9Hf79t/82/P1v/mp49n4YLoBMVoDWJf1dOcst69j2r4dUlj3nmcQWtvCkLI8EqWPpddvANXpL13efinJZSIS+btmOXzb7FNbO9bWwlOMpy5iIbVEqw2kRZEkx3XJmRXEJo87U3FvOhAyV7zIMpgi0YoVVpYIMSxkX/i6hT+wxGgP7u17NUz8ZHhl+zNd0hg/vJks49T36XP8UjCCs07JLAwC94SZMR6XbrMxy75kdHHqeblVNXtkUiqVjNsIs4IsCKZHSQUXRYBM3JjzM+r7K0hBroew2ynKRPOewRyIVAgA9hZO4QNxR3ODzDP0q8JRqqBm/Mp6AdwB+sDAz3NsE0xDy6T0q9CKFTJgmghC+jLtTxqIMEZMtre1Ga1h1pSSUl5TrS/ryWSHJ+kU89enBru7H83WX7IO9s/HvXGhXOrVVhaeU9KAGAx3Lndphcm74eFWaVeGtXsrar9wjN2r4YImaiHPsejYFWHxez1hhqfDj90pDyD2dg5+uJ4/rcPNcWZ4rYUZlufdOj99NGwOmcYPnRv5Fhdk8peEe9bMMj3xEm1TPcg2DH+F2x1EwwlF4ljvGAHqaiUtm8CoVmWUUiQLy/dfCnIQH+0r7W61GaGYXGvP8BOi4MwXIKMuJ1EJd4Sl1BQ7FlbywEW+PLEwbBseziluOT1Wx1TB/7qylkfq88WemKUVASHQ6boob0cDgfGnMGVQZQlRDybPluiIdSgsYmgIcKW012ghGBC9wVu6IKIBmNUOQ5x78wL2Afo48Vyg+YF+I3PGoEPJSKryRBpIuSe7J5kDIeRhae7SavfQNNCQioMLe/9J7jhKmihq+X81BrtEFa+BuMICxE8VIU00Ouw9Sj3AzIjC1KZ63Wh5mzWCf+XAfpJSmjAENrxD8IF5qyD7mBYsjH1blvxiDwjCJcT0yoBp4iDf8DukfgJ0prdjAGQoUeq0F3ruKB4yq6N3lWCeKIno7Qt8lin+Cply+g7fZw9Lxb9ZwoRJvhpgQnbgv1nbItOb8uUKSMIKxCAiIs3n5fz8NX37+F8OLs2G4vnw7oNo5uhG4S/UIYdhjUj7sm+Moy4fNyaejlZwTV4RtNGHYnWEfk2eZ6z5UQN8Grf5bMxGE9sLS2o7nVS6nurC9fPvss3708GFJQT4E/iR6fWdK+SE+HDJ+gdqMcJQFURN+FoQp/p49s3ltrKa5es1SAMOLQ/TfXFpfPaPxAApfzfPRcy3jL2kqsxtzY11PmeH4U8K60VaKbLDzl/kY/qVLoBDoTM8CUlvJIpitp/gAAA/4SURBVCF0VuQrvvhfJe++xyvlcLjHzA+0EGIPVL39F8HWBGIPyyoXveGEeyWR7+yNUypULPgNoZ9hvNG+9A1dJW/59DEy77UqTPQkWU0BcWeMcdVKbM5Gw3RrXehiombCHJp18bZIDmNaXg+HcZ/NseHHvfxa2d/5h98NhI8qCI7bIsDH5np8tXpWWwjkZ2tQZqV3m38x2Hnm5MNQp/BSA4MaGaZGGdPDtvtIPcykbfJpu0PY01g8wfjdPfPj9oVL/LPupxrOCm/wBYgC5nSq3tZ879gboTDrmUCZa60ZQWehECEMtV4CrhbZ2qPQJYR/nrgpNTeBcyFkaxg66ZPrbAyL6b4r8FF3ZY8HJs+d80x/0DojMI1GvyfvSePVKIZQ7KxrRCjLAl3D61J/gDge9CT7MCNL/F+syM8gCoO6YeGZF/SK3HvyNrt7oiezFbPSFlRiFGAdE91Kg/M2H2ef42L939jac0Tv6VrPVFXuQakZ4ThY58n8Wo0kdo4s0JZi5DBETm9oaUPmkG31KH9CvBkBY45r5JobfDlMG41FxutI+Ic8GAYNFrhDyhPOD3crPqTO7IJS83/eA83DiMQ6jxSBfAvSwIH/koQ4Zi3JFzJQlA0gDsKTbgU8LU2k4pbyH67XY2yGAbo6ajtcnHk71Zvrm+Hi/JkZPZj78+Ce5cPJ47hvjAqUiWe5N9NjU5aPC43DR1tSlpdG/NDh+dDr3wN/VXqnzmlKyTFmqoormdJEuGEen+NSWJvDkyzsVyG0epX1/SyA9oT/ciHExT61vt641UrKgmxrr7TRLC5wJMWsp9wQ3qMRNM4tKctT79Qx9IrrnUARG0c/VmF6Mq295L5Owb8KI22BkLz/LLgT/mYtP3tmlXlhnca/XXB7Oly9uRpePH9huX0oBOaKgRcHw4ctLaaU8SW+5cKEA7zXqaFCjiJJiyOsQgpleU7QyTTaCIVcwC6FTwwJHQNYpqUWp6KnvWygVe5b/OmdY48HUeF0ZbofLFsUq7D8T53XVBi17UO8/nP8b1qhpUg3XaeiBz+da46/Gnot8NN2/NbzOn4/cLFBxcoDluYaw4iuzDEOFfrgS2kfagxsUplkElPyTZfq8FemH3H5dhTj+8Cq09tvcVbuUKwjNh0lCB/Pc7VPxr9Gg4oIkg79FVhOaEDcWzFYln3rCy1f7PHzXO/AxmUdhpL64IPXNbGsPyEfbUBDUap8zdMoaDAGfI1/WneKZ16cLVojHcPok41OU/hf8XT53u0ZfRTCbliZ54EZ73Wd797fWjE9azIlPbkr2lejka7FjIOldoc/7TjRvwv7fKTKDlN8RmlajWeEbV4T96D0SQWayjONn6gFgArzqAegfEzlQo0c45xF3rF8+Bvp6OJ7zzyxd28EQjuJhjGWeMp/e5pPTZPjmRRYhQGICrPRDepqWBefazc4Fdx4BJ7lqUvqvr5vlB3N/+zRYaf66X2t87HOUyx0Wxb4M4BnkVe37H/vO9P16/aOfPD7U4LWUhilylBTgmP+XufSAjm9RS8JgL055wRcZeZ+wc2HSS4BUj1xvGT0nTnPMp7ree6nlNM+fBZXOPmAz7NOYOkJAv5dLW7Ddeuzej49JRotaiCsIBz58urShLiL8wtTls+t6TWKkPmFiXFLcQ/p26qCDZ/L32Ug6IVrdYbsmm1h0fsujzOVNzk139iQMqdqL51tP/KnB/PxvEX0WJikCpF4sCcM8Xv970iwmZhljv6WaJ94NreBpTEYhlsEwBnltgfDKZ63dv9ZGC65yzHAmJe1+DKni2PsJf4Nz+M8C5gzV1RXXn7K1q3NOjqH5LKH0lzHuBfdIfCo81JttcMc6U57zpjflEHT2GNsNRCX/mTiRY91TikPug0fMjzlzUFUpX2ZgiNIVNbFFJwaMRAwSq5SD82NIoVJ4feIIzc81i4XxRfpRbne3XgfbCriqnRKJeU99JX5cf8OG/PAuTvcL4P4H3TDKcYUx6fCF7IruTO5GUrFZVnu605V64JHMYfr6e0NkJ+Z4j91f34H5+emjBeqyGJuhFKzGnXv7tOUHFW2WcgN7/CZzN/5G3m+0kR9x+si8DctRrYk++Adpl9x7Ty7XF8nH12ZD9XSQxYAJqN9HekHqRpsBWmRMQ9d4GsNM7jLZ4qynBSPkcfuZ6DY3SUcT2N/XBBYK+SNhblWQM9WQ4XilEUxC/NzAu2SxZWexszQe+t4iBOeuvS4Ftt71lelb/XSmheFioUBlpSJpbOZu+SXcAy/X15eWlERfFAMBBefFiWaspyr0tbAckXqiIJEjRW9s2oUJJMm/O0SFlyaTvcBvQYGS2c89zvW3Mv77RlueuOsOf85440aSDLN6dqm5qYAtwcGa97NijXXnQW6PfTUe3dJYDxkvt5ZLb2/JIRrwUCF4yxeaHvFmXSe5bNle7xqsLTswshHNTpDa6QUAVV4AnJwo9LtSJiOL7iPXgO2Ek4aIavN/jveZqaENGkhnVSVqbtHz6riXzUE2n5LlJIrhKZKEcYIxk96pbdldHd75jVURvBfegipODMv1bzLloNbc0v9ec8HXmBv3TS9JZ7Sw9mld0Y0HobeURrSGmbAZyJfOyt4PZmHRUF5Rq7MPY0UIvfMZnlH6z1098wDFmV57r4Y3U8o/hf9tEf4L4YP2gzwPs/dc4Nvh7NIe8L7XkPGR0LUjkV6QeEM/OvdA1agNCK+eHdz6hzC34MB2oMhXxoftvliP3Hira2nS2fgFt6+1eqbaJ+7asYql/ZJWSZTTNjSeExPivIhLOT07AkCBQLLAs8ysHqXeGaAy6P0n2iUmRmmvnX8pfeyEH4ovCbD8FfyrCUhY0qYXlLipi7f7oWZhNk5GGQlBRUvf/nLX1rFTbyHCw8XH1p34FkNvUaoNp7J3uUeLi3BpchL40TkBvczHEZtZpYd8zbEfdBAjlLIuLmEy73f586y99sSPXKOteezZc36Tl6jnsMSfJZ+J97t2csUHS7Rp9LRksI8B8NNkWVJWZ7a/xpe6MpOXWFOA5gNw099vPW8co577yxZ7XuOhDH/06hC1POeP0XO9egT3marGj9dANO8kqVbgQ+SIwXayC1/xpXbqBmA1mNMPazO8xq5PmJgHpmOd6CkUCGh85151WvpThz2a1858nPume2d7xr6bYLmtYBkKI9ljBRe7AYcr9BO/G+q1ktY9vSGWW1+XN9B+SSNRXqPGB5YF45a5Fjn8XP03F/9G89QOfWc3vkLLBsAmr2ER78kj4wK/tXQ9O7dEjCiQbFNsfI3piIP7VyMNj18BVX36Y2u0QJkVJ7CcefK8hqGd2TsPw13gsAJAicIfBQQmM1ZX6UwSwzZI4dY7y758+vXwy8++8yUZSjDUJa///774csvv7QQLVqL2S+bFytymTWUbGrrU/dXUTAiXLMnBGThxASU5NnZU3PgcRzX3eLPkiK3R9F8HPD7uFfBoOgqcq9PKzA1p/N4N8d5Fszr58zD7KffxKTTUqpXrp/uM1WAUZWlua2bIpUemILGOOy9UyTjAHReaSdcHHFqvevGr+1iFydKD7De0Zr3pmrbsJr7mjH6z6zb5ZSy6Srz1s9CisWKYbfPvWLwFY9Ya027qGuA3visfJV3riyvWO/pkRMEThA4QeAEgQ0QOJ6ybKrchhXc3ytdxTXCveCBOb+4MAX522+/NWX5q6++MgUa7b/wQcEPzY9aY8hdVJZ7RaIkBy4rc7nGwX5h+/7g359JxZ3j489JWX7o873b+VWxpT/1kBlVYWmjAedxsdJdzcM9ZN6Qr9u21ocOsEJNcfyPNoud8Z2/TKscS8ak6IfQjFxGExC2UKo/7C1wupdjLClbC1gwPHm/tmpE/3DRPmrNZ1pZXvP23T3z1GpN7zuFrW+vBN3dbd7jJ4q5oOxj4lI+Kcsbj4KAffgD37iB02snCJwg8MFDYG8Y9rSgtfUKvF+QorUDCnH875/+NHz1q18NP/7ww/D7//r98Otvvhk+//zz4euvvx6++OILU5rhTcaH3mbNp9qyahNks7IcFmoIqVOCqirMPy9lWaF4HPyZU5aXFIEtZ/rzeSdLJsc5jwyfbPw5BH5efVZkdfwDA66KiFk23cyupUrGhyz5Dp51Zbj7sdoT9Cj3Qm3JYyak0E4BqdH5aRpJcxj1yZZHtWs9xLt6B8CbNTcsY/y8oeGY651ay+FREHlVezWQGfxbAMB2M5MOvB8C288JO6it5eo4cVqJHu5MWc65ZcYTO21aaphJRacP4RKkpeixCDv9BPbtaHR68wSBxwSBE37PCIf5Jj5I2NwXxPaQOGI5VajWivYTUE6fPh1ev3o1fPeH74b/+eMfTUn+5ptvirJMzzJCsZf6f6/Zl+Gk5T5RbKhhaXPKctYP1sz1eJ+5W/zpKcsfgnzw8Od1T8ryDll9pCwTaAfwr9XyV6MUxqIbq9UDnJgtY96zl6u9j3NA5z2jHqY9DVDnWHqBTKh1nc4bD60oC7o0h7esJB9b4dyKO1zp4Sv2GUl8W4lw67xiSNntld66dl/DHmOd53BM0Y+cTSxxt7KciTdfblOFSQjuKcvxfV2I2bK5Fn3uS1leCkObItP7gt9WNnG89zqawuzg9yNEHG9/H/dID80ffv7Q711Wa7ngw0IHuIH2JSzqZTwv+h4jbxlKMbzLCMNmoS/8jedYaXQrf7WLulPcSw3CHwcPvlv8mS0Q87Do98hnv597bjEMd6G94ciZeYCibOrCEquaKsBXugjMCOsr5HhXGJcWMYMqtoHp9+f5Eyaf944eiwfdLZU/FCkBOXecHVStfa/vDoGeC8FfA9XbCEVe82zPxODg2wqEJ4a+W9+2mVfQ6OzeOvypDtmubJeyvEbQ6PXpUwKeq4S45QAPfSfTyhrgNwbJPSe9sNg18D0py3rZrAmruR8h4lA8PD0/hsApBPM+sOLDpIcSuRR9KtEPEWHWZxde8Vpb7uAOQlspfP/ixQtTctkqYo8wucSf94x9Hyd/nDk+TPw5zt4f8yj3cy6znp0FRbmn7K6Rv3pCu37nER8LasRCru+aky2K8i6BfV6AdB4zM8ECwD4OHrTmtKae2a4wl8iIPdM/6Luer7tVhSl+7Y0DEHU3vu6Q26lsq/6nVDYuPLijwNeSoGBaf7TuUHzIxDvXR/A+CH2tsjx1Kew0TE2Syhr4LtHZfcBvaQ13//tJWb57GN//DGvw/+PA77uG/aFC9aGRHHezflWWoShbP9XbW7M0qyLM/qAlBBt9H4f3plifn51b646tnyUc/Tjw88PEn61n/vjeIz3mc1g6l6n37neHa+UvrqqRwzpSdolEGG1jTOekz6wu6LBLgvx27sEFzo8w05kuPHpTnmkf19JBpjSKAvx2l0t7bkHb60B9vzi0fba9mtY+r+j2dR/vTceSw068ocXNb9MEtKca99aV9+FXKDEre4Em/w8FksePvcGJsgAAAABJRU5ErkJggg=="/>
          <p:cNvSpPr>
            <a:spLocks noChangeAspect="1" noChangeArrowheads="1"/>
          </p:cNvSpPr>
          <p:nvPr/>
        </p:nvSpPr>
        <p:spPr bwMode="auto">
          <a:xfrm>
            <a:off x="130174" y="-1790700"/>
            <a:ext cx="44577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latin typeface="Century Gothic" panose="020B0502020202020204" pitchFamily="34" charset="0"/>
            </a:endParaRPr>
          </a:p>
        </p:txBody>
      </p:sp>
      <p:pic>
        <p:nvPicPr>
          <p:cNvPr id="4" name="Рисунок 3"/>
          <p:cNvPicPr>
            <a:picLocks noChangeAspect="1"/>
          </p:cNvPicPr>
          <p:nvPr/>
        </p:nvPicPr>
        <p:blipFill rotWithShape="1">
          <a:blip r:embed="rId4"/>
          <a:srcRect t="13644"/>
          <a:stretch/>
        </p:blipFill>
        <p:spPr>
          <a:xfrm>
            <a:off x="4015588" y="2641759"/>
            <a:ext cx="3506551" cy="2479049"/>
          </a:xfrm>
          <a:prstGeom prst="rect">
            <a:avLst/>
          </a:prstGeom>
        </p:spPr>
      </p:pic>
      <p:pic>
        <p:nvPicPr>
          <p:cNvPr id="6" name="Рисунок 5">
            <a:extLst>
              <a:ext uri="{FF2B5EF4-FFF2-40B4-BE49-F238E27FC236}">
                <a16:creationId xmlns:a16="http://schemas.microsoft.com/office/drawing/2014/main" id="{BAFF0AC5-B98A-AC0B-335C-F8E936C91614}"/>
              </a:ext>
            </a:extLst>
          </p:cNvPr>
          <p:cNvPicPr>
            <a:picLocks noChangeAspect="1"/>
          </p:cNvPicPr>
          <p:nvPr/>
        </p:nvPicPr>
        <p:blipFill>
          <a:blip r:embed="rId5"/>
          <a:srcRect l="11950" t="11683" r="14918" b="8538"/>
          <a:stretch>
            <a:fillRect/>
          </a:stretch>
        </p:blipFill>
        <p:spPr>
          <a:xfrm>
            <a:off x="7607036" y="2425465"/>
            <a:ext cx="3618914" cy="2792859"/>
          </a:xfrm>
          <a:prstGeom prst="rect">
            <a:avLst/>
          </a:prstGeom>
        </p:spPr>
      </p:pic>
    </p:spTree>
    <p:extLst>
      <p:ext uri="{BB962C8B-B14F-4D97-AF65-F5344CB8AC3E}">
        <p14:creationId xmlns:p14="http://schemas.microsoft.com/office/powerpoint/2010/main" val="3371696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9B94C5-B526-4DE1-9585-610FA5B5B0CD}"/>
              </a:ext>
            </a:extLst>
          </p:cNvPr>
          <p:cNvSpPr>
            <a:spLocks noGrp="1"/>
          </p:cNvSpPr>
          <p:nvPr>
            <p:ph type="title"/>
          </p:nvPr>
        </p:nvSpPr>
        <p:spPr>
          <a:xfrm>
            <a:off x="1009650" y="-301936"/>
            <a:ext cx="10515600" cy="1325563"/>
          </a:xfrm>
        </p:spPr>
        <p:txBody>
          <a:bodyPr>
            <a:normAutofit/>
          </a:bodyPr>
          <a:lstStyle/>
          <a:p>
            <a:pPr algn="ctr"/>
            <a:r>
              <a:rPr lang="en" sz="3200" dirty="0">
                <a:latin typeface="Century Gothic" panose="020B0502020202020204" pitchFamily="34" charset="0"/>
              </a:rPr>
              <a:t>3. Behavioral reaction research</a:t>
            </a:r>
            <a:endParaRPr lang="ru-RU" sz="3200" dirty="0">
              <a:latin typeface="Century Gothic" panose="020B0502020202020204" pitchFamily="34" charset="0"/>
            </a:endParaRPr>
          </a:p>
        </p:txBody>
      </p:sp>
      <p:pic>
        <p:nvPicPr>
          <p:cNvPr id="4" name="Объект 3">
            <a:extLst>
              <a:ext uri="{FF2B5EF4-FFF2-40B4-BE49-F238E27FC236}">
                <a16:creationId xmlns:a16="http://schemas.microsoft.com/office/drawing/2014/main" id="{3F2D80D0-6575-4C3B-BD8B-01C4E600AD7C}"/>
              </a:ext>
            </a:extLst>
          </p:cNvPr>
          <p:cNvPicPr>
            <a:picLocks noGrp="1"/>
          </p:cNvPicPr>
          <p:nvPr>
            <p:ph idx="1"/>
          </p:nvPr>
        </p:nvPicPr>
        <p:blipFill>
          <a:blip r:embed="rId3" cstate="print"/>
          <a:stretch>
            <a:fillRect/>
          </a:stretch>
        </p:blipFill>
        <p:spPr>
          <a:xfrm>
            <a:off x="4489736" y="760266"/>
            <a:ext cx="2725104" cy="3979002"/>
          </a:xfrm>
          <a:prstGeom prst="rect">
            <a:avLst/>
          </a:prstGeom>
        </p:spPr>
      </p:pic>
      <p:sp>
        <p:nvSpPr>
          <p:cNvPr id="3" name="TextBox 2">
            <a:extLst>
              <a:ext uri="{FF2B5EF4-FFF2-40B4-BE49-F238E27FC236}">
                <a16:creationId xmlns:a16="http://schemas.microsoft.com/office/drawing/2014/main" id="{0E6C551D-1B2D-4F69-B0FF-A7BCDB340269}"/>
              </a:ext>
            </a:extLst>
          </p:cNvPr>
          <p:cNvSpPr txBox="1"/>
          <p:nvPr/>
        </p:nvSpPr>
        <p:spPr>
          <a:xfrm>
            <a:off x="345011" y="3697408"/>
            <a:ext cx="4246324" cy="646331"/>
          </a:xfrm>
          <a:prstGeom prst="rect">
            <a:avLst/>
          </a:prstGeom>
          <a:noFill/>
        </p:spPr>
        <p:txBody>
          <a:bodyPr wrap="square" rtlCol="0">
            <a:spAutoFit/>
          </a:bodyPr>
          <a:lstStyle/>
          <a:p>
            <a:pPr algn="ctr"/>
            <a:r>
              <a:rPr lang="en"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Installation "T-maze" TS0701-M (Open Science, Russia)</a:t>
            </a:r>
            <a:endParaRPr lang="ru-RU" dirty="0">
              <a:latin typeface="Century Gothic" panose="020B0502020202020204" pitchFamily="34" charset="0"/>
            </a:endParaRPr>
          </a:p>
        </p:txBody>
      </p:sp>
      <p:sp>
        <p:nvSpPr>
          <p:cNvPr id="5" name="TextBox 4">
            <a:extLst>
              <a:ext uri="{FF2B5EF4-FFF2-40B4-BE49-F238E27FC236}">
                <a16:creationId xmlns:a16="http://schemas.microsoft.com/office/drawing/2014/main" id="{C91BBBEA-F1E5-43E0-A494-7B887F04EC28}"/>
              </a:ext>
            </a:extLst>
          </p:cNvPr>
          <p:cNvSpPr txBox="1"/>
          <p:nvPr/>
        </p:nvSpPr>
        <p:spPr>
          <a:xfrm>
            <a:off x="727055" y="1263680"/>
            <a:ext cx="3482236" cy="923330"/>
          </a:xfrm>
          <a:prstGeom prst="rect">
            <a:avLst/>
          </a:prstGeom>
          <a:noFill/>
        </p:spPr>
        <p:txBody>
          <a:bodyPr wrap="square" rtlCol="0">
            <a:spAutoFit/>
          </a:bodyPr>
          <a:lstStyle/>
          <a:p>
            <a:pPr algn="ctr"/>
            <a:r>
              <a:rPr lang="en" dirty="0">
                <a:latin typeface="Century Gothic" panose="020B0502020202020204" pitchFamily="34" charset="0"/>
              </a:rPr>
              <a:t>Installation "Open field", round TS0501-MG (Open Science, Russia)</a:t>
            </a:r>
            <a:endParaRPr lang="ru-RU" dirty="0">
              <a:latin typeface="Century Gothic" panose="020B0502020202020204" pitchFamily="34" charset="0"/>
            </a:endParaRPr>
          </a:p>
        </p:txBody>
      </p:sp>
      <p:pic>
        <p:nvPicPr>
          <p:cNvPr id="3074" name="Picture 2">
            <a:extLst>
              <a:ext uri="{FF2B5EF4-FFF2-40B4-BE49-F238E27FC236}">
                <a16:creationId xmlns:a16="http://schemas.microsoft.com/office/drawing/2014/main" id="{4BBC1B2E-1E21-48EA-B6AD-446FD057E25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540534" y="4597482"/>
            <a:ext cx="2596246" cy="22179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DC2850B-953F-448D-9F41-4A399FDC338F}"/>
              </a:ext>
            </a:extLst>
          </p:cNvPr>
          <p:cNvSpPr txBox="1"/>
          <p:nvPr/>
        </p:nvSpPr>
        <p:spPr>
          <a:xfrm>
            <a:off x="345011" y="5299200"/>
            <a:ext cx="4246324" cy="646331"/>
          </a:xfrm>
          <a:prstGeom prst="rect">
            <a:avLst/>
          </a:prstGeom>
          <a:noFill/>
        </p:spPr>
        <p:txBody>
          <a:bodyPr wrap="square" rtlCol="0">
            <a:spAutoFit/>
          </a:bodyPr>
          <a:lstStyle/>
          <a:p>
            <a:pPr algn="ctr"/>
            <a:r>
              <a:rPr lang="en" dirty="0">
                <a:latin typeface="Century Gothic" panose="020B0502020202020204" pitchFamily="34" charset="0"/>
              </a:rPr>
              <a:t>Installation "Water maze" TS10004 (Open Science, Russia)</a:t>
            </a:r>
            <a:endParaRPr lang="ru-RU" dirty="0">
              <a:latin typeface="Century Gothic" panose="020B0502020202020204" pitchFamily="34" charset="0"/>
            </a:endParaRPr>
          </a:p>
        </p:txBody>
      </p:sp>
      <p:sp>
        <p:nvSpPr>
          <p:cNvPr id="8" name="TextBox 7">
            <a:extLst>
              <a:ext uri="{FF2B5EF4-FFF2-40B4-BE49-F238E27FC236}">
                <a16:creationId xmlns:a16="http://schemas.microsoft.com/office/drawing/2014/main" id="{3F43519C-0A15-4118-ABE9-B359AD5A89C2}"/>
              </a:ext>
            </a:extLst>
          </p:cNvPr>
          <p:cNvSpPr txBox="1"/>
          <p:nvPr/>
        </p:nvSpPr>
        <p:spPr>
          <a:xfrm>
            <a:off x="7972926" y="1435249"/>
            <a:ext cx="3492019" cy="3970318"/>
          </a:xfrm>
          <a:prstGeom prst="rect">
            <a:avLst/>
          </a:prstGeom>
          <a:noFill/>
        </p:spPr>
        <p:txBody>
          <a:bodyPr wrap="square" rtlCol="0">
            <a:spAutoFit/>
          </a:bodyPr>
          <a:lstStyle/>
          <a:p>
            <a:pPr algn="ctr"/>
            <a:r>
              <a:rPr lang="en" dirty="0">
                <a:latin typeface="Century Gothic" panose="020B0502020202020204" pitchFamily="34" charset="0"/>
              </a:rPr>
              <a:t>Behavioral tests were performed 12 days before exposure and on the 30th and 90th days after exposure. The differences and dynamics of exploratory behavior were assessed, the level of emotional reactivity was monitored, spatial learning and working memory were assessed, and the values of spontaneous alternation in the T-maze were evaluated.</a:t>
            </a:r>
            <a:endParaRPr lang="ru-RU" dirty="0">
              <a:latin typeface="Century Gothic" panose="020B0502020202020204" pitchFamily="34" charset="0"/>
            </a:endParaRPr>
          </a:p>
        </p:txBody>
      </p:sp>
    </p:spTree>
    <p:extLst>
      <p:ext uri="{BB962C8B-B14F-4D97-AF65-F5344CB8AC3E}">
        <p14:creationId xmlns:p14="http://schemas.microsoft.com/office/powerpoint/2010/main" val="59716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7F340E-7DF3-434A-990C-94B5F7F38008}"/>
              </a:ext>
            </a:extLst>
          </p:cNvPr>
          <p:cNvSpPr>
            <a:spLocks noGrp="1"/>
          </p:cNvSpPr>
          <p:nvPr>
            <p:ph type="title"/>
          </p:nvPr>
        </p:nvSpPr>
        <p:spPr/>
        <p:txBody>
          <a:bodyPr>
            <a:normAutofit/>
          </a:bodyPr>
          <a:lstStyle/>
          <a:p>
            <a:pPr algn="ctr"/>
            <a:r>
              <a:rPr lang="en" sz="3200" dirty="0">
                <a:latin typeface="Century Gothic" panose="020B0502020202020204" pitchFamily="34" charset="0"/>
              </a:rPr>
              <a:t>4.Physiological parameters + histology</a:t>
            </a:r>
            <a:endParaRPr lang="ru-RU" sz="3200" dirty="0">
              <a:latin typeface="Century Gothic" panose="020B0502020202020204" pitchFamily="34" charset="0"/>
            </a:endParaRPr>
          </a:p>
        </p:txBody>
      </p:sp>
      <p:sp>
        <p:nvSpPr>
          <p:cNvPr id="3" name="Объект 2">
            <a:extLst>
              <a:ext uri="{FF2B5EF4-FFF2-40B4-BE49-F238E27FC236}">
                <a16:creationId xmlns:a16="http://schemas.microsoft.com/office/drawing/2014/main" id="{3C7BE0CC-21E8-4032-8CE2-80FF8CA96143}"/>
              </a:ext>
            </a:extLst>
          </p:cNvPr>
          <p:cNvSpPr>
            <a:spLocks noGrp="1"/>
          </p:cNvSpPr>
          <p:nvPr>
            <p:ph idx="1"/>
          </p:nvPr>
        </p:nvSpPr>
        <p:spPr>
          <a:xfrm>
            <a:off x="582362" y="1581785"/>
            <a:ext cx="6578600" cy="4351338"/>
          </a:xfrm>
        </p:spPr>
        <p:txBody>
          <a:bodyPr>
            <a:normAutofit/>
          </a:bodyPr>
          <a:lstStyle/>
          <a:p>
            <a:pPr marL="0" indent="0" algn="ctr">
              <a:buNone/>
            </a:pPr>
            <a:r>
              <a:rPr lang="en" dirty="0">
                <a:latin typeface="Century Gothic" panose="020B0502020202020204" pitchFamily="34" charset="0"/>
                <a:ea typeface="Segoe UI Historic" panose="020B0502040204020203" pitchFamily="34" charset="0"/>
                <a:cs typeface="Segoe UI Historic" panose="020B0502040204020203" pitchFamily="34" charset="0"/>
              </a:rPr>
              <a:t>On the 97 day after irradiation, decapitation was performed, and immunocompetent organs, brain, and intestines were removed.</a:t>
            </a:r>
            <a:endParaRPr lang="ru-RU" sz="4000" dirty="0">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5" name="Rectangle 1">
            <a:extLst>
              <a:ext uri="{FF2B5EF4-FFF2-40B4-BE49-F238E27FC236}">
                <a16:creationId xmlns:a16="http://schemas.microsoft.com/office/drawing/2014/main" id="{F6705E46-681B-4CD7-B6B5-518F36193C45}"/>
              </a:ext>
            </a:extLst>
          </p:cNvPr>
          <p:cNvSpPr>
            <a:spLocks noChangeArrowheads="1"/>
          </p:cNvSpPr>
          <p:nvPr/>
        </p:nvSpPr>
        <p:spPr bwMode="auto">
          <a:xfrm>
            <a:off x="7771120" y="2602435"/>
            <a:ext cx="3851920" cy="58477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 sz="1600" dirty="0">
                <a:latin typeface="Century Gothic" panose="020B0502020202020204" pitchFamily="34" charset="0"/>
              </a:rPr>
              <a:t>Immersion fixation in Formalin solution 10%</a:t>
            </a:r>
            <a:endParaRPr lang="ru-RU" sz="1600" dirty="0">
              <a:solidFill>
                <a:srgbClr val="000000"/>
              </a:solidFill>
              <a:latin typeface="Century Gothic" panose="020B0502020202020204" pitchFamily="34" charset="0"/>
              <a:cs typeface="Times New Roman" pitchFamily="18" charset="0"/>
            </a:endParaRPr>
          </a:p>
        </p:txBody>
      </p:sp>
      <p:sp>
        <p:nvSpPr>
          <p:cNvPr id="6" name="Стрелка: вниз 6">
            <a:extLst>
              <a:ext uri="{FF2B5EF4-FFF2-40B4-BE49-F238E27FC236}">
                <a16:creationId xmlns:a16="http://schemas.microsoft.com/office/drawing/2014/main" id="{043C1E81-2A37-43D1-B6FC-7A65F3FC2385}"/>
              </a:ext>
            </a:extLst>
          </p:cNvPr>
          <p:cNvSpPr/>
          <p:nvPr/>
        </p:nvSpPr>
        <p:spPr>
          <a:xfrm>
            <a:off x="9211280" y="2136127"/>
            <a:ext cx="936104" cy="365263"/>
          </a:xfrm>
          <a:prstGeom prst="downArrow">
            <a:avLst/>
          </a:prstGeom>
          <a:solidFill>
            <a:schemeClr val="tx2">
              <a:lumMod val="60000"/>
              <a:lumOff val="4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atin typeface="Century Gothic" panose="020B0502020202020204" pitchFamily="34" charset="0"/>
            </a:endParaRPr>
          </a:p>
        </p:txBody>
      </p:sp>
      <p:sp>
        <p:nvSpPr>
          <p:cNvPr id="7" name="Rectangle 1">
            <a:extLst>
              <a:ext uri="{FF2B5EF4-FFF2-40B4-BE49-F238E27FC236}">
                <a16:creationId xmlns:a16="http://schemas.microsoft.com/office/drawing/2014/main" id="{90E805A6-3662-44EC-9F1A-5FA4160CE5FF}"/>
              </a:ext>
            </a:extLst>
          </p:cNvPr>
          <p:cNvSpPr>
            <a:spLocks noChangeArrowheads="1"/>
          </p:cNvSpPr>
          <p:nvPr/>
        </p:nvSpPr>
        <p:spPr bwMode="auto">
          <a:xfrm>
            <a:off x="7699112" y="3589929"/>
            <a:ext cx="3600400" cy="107721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 sz="1600" dirty="0">
                <a:latin typeface="Century Gothic" panose="020B0502020202020204" pitchFamily="34" charset="0"/>
              </a:rPr>
              <a:t>Dehydration in ethanol of ascending concentration, </a:t>
            </a:r>
            <a:r>
              <a:rPr lang="en" sz="1600" dirty="0" err="1">
                <a:latin typeface="Century Gothic" panose="020B0502020202020204" pitchFamily="34" charset="0"/>
              </a:rPr>
              <a:t>paraffination</a:t>
            </a:r>
            <a:r>
              <a:rPr lang="en" sz="1600" dirty="0">
                <a:latin typeface="Century Gothic" panose="020B0502020202020204" pitchFamily="34" charset="0"/>
              </a:rPr>
              <a:t>. Preparation of slices with a thickness of 5-8 microns</a:t>
            </a:r>
            <a:endParaRPr lang="ru-RU" sz="1600" dirty="0">
              <a:solidFill>
                <a:srgbClr val="000000"/>
              </a:solidFill>
              <a:latin typeface="Century Gothic" panose="020B0502020202020204" pitchFamily="34" charset="0"/>
              <a:cs typeface="Times New Roman" pitchFamily="18" charset="0"/>
            </a:endParaRPr>
          </a:p>
        </p:txBody>
      </p:sp>
      <p:sp>
        <p:nvSpPr>
          <p:cNvPr id="8" name="Rectangle 1">
            <a:extLst>
              <a:ext uri="{FF2B5EF4-FFF2-40B4-BE49-F238E27FC236}">
                <a16:creationId xmlns:a16="http://schemas.microsoft.com/office/drawing/2014/main" id="{3D325250-008D-4F7F-8960-A926A76775B3}"/>
              </a:ext>
            </a:extLst>
          </p:cNvPr>
          <p:cNvSpPr>
            <a:spLocks noChangeArrowheads="1"/>
          </p:cNvSpPr>
          <p:nvPr/>
        </p:nvSpPr>
        <p:spPr bwMode="auto">
          <a:xfrm>
            <a:off x="7627104" y="5167312"/>
            <a:ext cx="3995936" cy="83099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 sz="1600" dirty="0">
                <a:latin typeface="Century Gothic" panose="020B0502020202020204" pitchFamily="34" charset="0"/>
              </a:rPr>
              <a:t>Routine and </a:t>
            </a:r>
            <a:r>
              <a:rPr lang="en" sz="1600" dirty="0">
                <a:latin typeface="Century Gothic" panose="020B0502020202020204" pitchFamily="34" charset="0"/>
                <a:ea typeface="Calibri" panose="020F0502020204030204" pitchFamily="34" charset="0"/>
                <a:cs typeface="Times New Roman" panose="02020603050405020304" pitchFamily="18" charset="0"/>
              </a:rPr>
              <a:t>immunohistochemistry  </a:t>
            </a:r>
            <a:r>
              <a:rPr lang="en" sz="1600" dirty="0">
                <a:latin typeface="Century Gothic" panose="020B0502020202020204" pitchFamily="34" charset="0"/>
              </a:rPr>
              <a:t>staining of small intestine and brain sections</a:t>
            </a:r>
            <a:endParaRPr lang="ru-RU" sz="1600" dirty="0">
              <a:solidFill>
                <a:srgbClr val="000000"/>
              </a:solidFill>
              <a:latin typeface="Century Gothic" panose="020B0502020202020204" pitchFamily="34" charset="0"/>
              <a:cs typeface="Times New Roman" pitchFamily="18" charset="0"/>
            </a:endParaRPr>
          </a:p>
        </p:txBody>
      </p:sp>
      <p:sp>
        <p:nvSpPr>
          <p:cNvPr id="9" name="Rectangle 1">
            <a:extLst>
              <a:ext uri="{FF2B5EF4-FFF2-40B4-BE49-F238E27FC236}">
                <a16:creationId xmlns:a16="http://schemas.microsoft.com/office/drawing/2014/main" id="{861047C8-B5E9-45DD-B15D-C3DB8CC63351}"/>
              </a:ext>
            </a:extLst>
          </p:cNvPr>
          <p:cNvSpPr>
            <a:spLocks noChangeArrowheads="1"/>
          </p:cNvSpPr>
          <p:nvPr/>
        </p:nvSpPr>
        <p:spPr bwMode="auto">
          <a:xfrm>
            <a:off x="7329751" y="1690688"/>
            <a:ext cx="4590642"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 sz="1600" dirty="0">
                <a:latin typeface="Century Gothic" panose="020B0502020202020204" pitchFamily="34" charset="0"/>
              </a:rPr>
              <a:t>Autopsy for 97 days</a:t>
            </a:r>
            <a:endParaRPr lang="ru-RU" sz="1600" dirty="0">
              <a:solidFill>
                <a:srgbClr val="000000"/>
              </a:solidFill>
              <a:latin typeface="Century Gothic" panose="020B0502020202020204" pitchFamily="34" charset="0"/>
              <a:cs typeface="Times New Roman" pitchFamily="18" charset="0"/>
            </a:endParaRPr>
          </a:p>
        </p:txBody>
      </p:sp>
      <p:sp>
        <p:nvSpPr>
          <p:cNvPr id="10" name="Стрелка: вниз 6">
            <a:extLst>
              <a:ext uri="{FF2B5EF4-FFF2-40B4-BE49-F238E27FC236}">
                <a16:creationId xmlns:a16="http://schemas.microsoft.com/office/drawing/2014/main" id="{043C1E81-2A37-43D1-B6FC-7A65F3FC2385}"/>
              </a:ext>
            </a:extLst>
          </p:cNvPr>
          <p:cNvSpPr/>
          <p:nvPr/>
        </p:nvSpPr>
        <p:spPr>
          <a:xfrm>
            <a:off x="9229028" y="3212595"/>
            <a:ext cx="936104" cy="365263"/>
          </a:xfrm>
          <a:prstGeom prst="downArrow">
            <a:avLst/>
          </a:prstGeom>
          <a:solidFill>
            <a:schemeClr val="tx2">
              <a:lumMod val="60000"/>
              <a:lumOff val="4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atin typeface="Century Gothic" panose="020B0502020202020204" pitchFamily="34" charset="0"/>
            </a:endParaRPr>
          </a:p>
        </p:txBody>
      </p:sp>
      <p:sp>
        <p:nvSpPr>
          <p:cNvPr id="11" name="Стрелка: вниз 6">
            <a:extLst>
              <a:ext uri="{FF2B5EF4-FFF2-40B4-BE49-F238E27FC236}">
                <a16:creationId xmlns:a16="http://schemas.microsoft.com/office/drawing/2014/main" id="{043C1E81-2A37-43D1-B6FC-7A65F3FC2385}"/>
              </a:ext>
            </a:extLst>
          </p:cNvPr>
          <p:cNvSpPr/>
          <p:nvPr/>
        </p:nvSpPr>
        <p:spPr>
          <a:xfrm>
            <a:off x="9211280" y="4747896"/>
            <a:ext cx="936104" cy="365263"/>
          </a:xfrm>
          <a:prstGeom prst="downArrow">
            <a:avLst/>
          </a:prstGeom>
          <a:solidFill>
            <a:schemeClr val="tx2">
              <a:lumMod val="60000"/>
              <a:lumOff val="4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atin typeface="Century Gothic" panose="020B0502020202020204" pitchFamily="34" charset="0"/>
            </a:endParaRPr>
          </a:p>
        </p:txBody>
      </p:sp>
      <p:pic>
        <p:nvPicPr>
          <p:cNvPr id="12" name="Рисунок 11">
            <a:extLst>
              <a:ext uri="{FF2B5EF4-FFF2-40B4-BE49-F238E27FC236}">
                <a16:creationId xmlns:a16="http://schemas.microsoft.com/office/drawing/2014/main" id="{27185482-D32E-4C15-BD31-E149A9DFC856}"/>
              </a:ext>
            </a:extLst>
          </p:cNvPr>
          <p:cNvPicPr>
            <a:picLocks noChangeAspect="1"/>
          </p:cNvPicPr>
          <p:nvPr/>
        </p:nvPicPr>
        <p:blipFill rotWithShape="1">
          <a:blip r:embed="rId3"/>
          <a:srcRect t="13486" b="12536"/>
          <a:stretch/>
        </p:blipFill>
        <p:spPr>
          <a:xfrm>
            <a:off x="2520733" y="3834786"/>
            <a:ext cx="2701858" cy="2665052"/>
          </a:xfrm>
          <a:prstGeom prst="rect">
            <a:avLst/>
          </a:prstGeom>
        </p:spPr>
      </p:pic>
    </p:spTree>
    <p:extLst>
      <p:ext uri="{BB962C8B-B14F-4D97-AF65-F5344CB8AC3E}">
        <p14:creationId xmlns:p14="http://schemas.microsoft.com/office/powerpoint/2010/main" val="154822906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5622</TotalTime>
  <Words>1304</Words>
  <Application>Microsoft Macintosh PowerPoint</Application>
  <PresentationFormat>Широкоэкранный</PresentationFormat>
  <Paragraphs>140</Paragraphs>
  <Slides>25</Slides>
  <Notes>12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Calibri Light</vt:lpstr>
      <vt:lpstr>Century Gothic</vt:lpstr>
      <vt:lpstr>Тема Office</vt:lpstr>
      <vt:lpstr>Comparative analysis of behavioral reactions and physiological parameters of rats exposed to accelerated protons</vt:lpstr>
      <vt:lpstr>Relevance of the study</vt:lpstr>
      <vt:lpstr>Relevance of the study</vt:lpstr>
      <vt:lpstr>Aim and tasks</vt:lpstr>
      <vt:lpstr>The experimental part</vt:lpstr>
      <vt:lpstr>1. Research scheme</vt:lpstr>
      <vt:lpstr>2.Radiation exposure</vt:lpstr>
      <vt:lpstr>3. Behavioral reaction research</vt:lpstr>
      <vt:lpstr>4.Physiological parameters + histology</vt:lpstr>
      <vt:lpstr>Results</vt:lpstr>
      <vt:lpstr>1. Short-term memory research</vt:lpstr>
      <vt:lpstr>2. Assessment of exploratory behavior and anxiety level</vt:lpstr>
      <vt:lpstr>Презентация PowerPoint</vt:lpstr>
      <vt:lpstr>2. Assessment of exploratory behavior and anxiety level</vt:lpstr>
      <vt:lpstr>3. Assessment of spatial learning and working memory</vt:lpstr>
      <vt:lpstr>3. Assessment of spatial learning and working memory</vt:lpstr>
      <vt:lpstr>3. Assessment of spatial learning and working memory</vt:lpstr>
      <vt:lpstr>3. Assessment of spatial learning and working memory</vt:lpstr>
      <vt:lpstr>4. Physiological parameters</vt:lpstr>
      <vt:lpstr>5. Histology</vt:lpstr>
      <vt:lpstr>5. Histology</vt:lpstr>
      <vt:lpstr>5. Histology</vt:lpstr>
      <vt:lpstr>5. Histology</vt:lpstr>
      <vt:lpstr>Conclusions</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Сравнительный анализ поведенческих реакций и физиологических показателей мышей при воздействии протонов и старении</dc:title>
  <dc:creator>Софья Сахарова</dc:creator>
  <cp:lastModifiedBy>Софья Сахарова</cp:lastModifiedBy>
  <cp:revision>103</cp:revision>
  <dcterms:created xsi:type="dcterms:W3CDTF">2024-04-05T05:30:13Z</dcterms:created>
  <dcterms:modified xsi:type="dcterms:W3CDTF">2025-10-31T06:53:27Z</dcterms:modified>
</cp:coreProperties>
</file>