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24"/>
  </p:notesMasterIdLst>
  <p:handoutMasterIdLst>
    <p:handoutMasterId r:id="rId25"/>
  </p:handoutMasterIdLst>
  <p:sldIdLst>
    <p:sldId id="257" r:id="rId3"/>
    <p:sldId id="266" r:id="rId4"/>
    <p:sldId id="279" r:id="rId5"/>
    <p:sldId id="280" r:id="rId6"/>
    <p:sldId id="281" r:id="rId7"/>
    <p:sldId id="282" r:id="rId8"/>
    <p:sldId id="258" r:id="rId9"/>
    <p:sldId id="263" r:id="rId10"/>
    <p:sldId id="271" r:id="rId11"/>
    <p:sldId id="274" r:id="rId12"/>
    <p:sldId id="283" r:id="rId13"/>
    <p:sldId id="285" r:id="rId14"/>
    <p:sldId id="287" r:id="rId15"/>
    <p:sldId id="267" r:id="rId16"/>
    <p:sldId id="288" r:id="rId17"/>
    <p:sldId id="290" r:id="rId18"/>
    <p:sldId id="289" r:id="rId19"/>
    <p:sldId id="291" r:id="rId20"/>
    <p:sldId id="292" r:id="rId21"/>
    <p:sldId id="293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33"/>
    <a:srgbClr val="EE8B08"/>
    <a:srgbClr val="560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706371-270E-4E99-B263-590F9EF9D39A}" v="30" dt="2022-10-30T17:26:07.1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46"/>
  </p:normalViewPr>
  <p:slideViewPr>
    <p:cSldViewPr snapToGrid="0" showGuides="1">
      <p:cViewPr varScale="1">
        <p:scale>
          <a:sx n="76" d="100"/>
          <a:sy n="76" d="100"/>
        </p:scale>
        <p:origin x="216" y="4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7CC3C11-36E0-C24A-2A80-3909303E0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505F4B-C3B0-1BA2-FA81-8D49E78126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BA2F9-72C9-40B8-9054-E88BA314EBB7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99C536-C885-51F6-9967-FE753B0D68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716D84-5E29-19A9-BB15-F0B7185293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BF59-8548-4DCC-83D1-6B618DBB69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236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2CC69E-8495-4629-A32D-A34636615F19}" type="datetimeFigureOut">
              <a:rPr lang="ru-RU" smtClean="0"/>
              <a:t>29.10.2025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E1993-773C-4025-9807-D8BAC14B68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0608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2A6765F-259F-471E-B101-4D4D2C184A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33525" y="839788"/>
            <a:ext cx="5412220" cy="2346757"/>
          </a:xfrm>
        </p:spPr>
        <p:txBody>
          <a:bodyPr/>
          <a:lstStyle/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025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D46A02-1DC2-C568-0A39-45B7BFB4C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AEC4AF-37AE-5C08-A0BF-5FBAB9B7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78538A-836A-2279-F99C-AC5726AD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5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AA3E3-9908-0DE3-779E-978E2804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C73624-53C1-2F97-23ED-40E36D6CE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A10E7D-BC8C-9995-5005-C1232F56F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26B80D-B621-E2C3-A989-CAA42179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4858B1-2A36-4B37-431E-D755D24AF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9DC885-E10F-280A-0A0F-11D5EA72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07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5936B7-0246-A8DF-A269-273A44AA4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0C0C55-32EF-3721-6B84-244E63A3FD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FB7CD-0A5B-76D6-664E-61C173506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7A4CC8-FC86-4A79-4B9B-0935E79F9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7112C-ADFE-4244-A0F1-E0FCC093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23027-5EFF-620B-CA13-9E8F8373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143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CCFA37-D427-F583-3A4F-DA2524D04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21698A2-893D-77CD-6192-7F1B8748C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523B6E-9F84-D0FF-5CF9-DA52A166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C46E79-329F-3F7E-C793-997FECA49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AEC693-7F7F-7426-1369-324235C1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01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BBD10D-364E-7B2C-974E-C960DE9BF4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699F10-E369-404B-CF73-C1171194F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B61F43-21B0-23C4-3A1C-832B7E4DC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8551F6-7A16-66DA-756A-FEBEB14B1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38A0EE-F4E4-9DF2-170E-531219DB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10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23">
            <a:extLst>
              <a:ext uri="{FF2B5EF4-FFF2-40B4-BE49-F238E27FC236}">
                <a16:creationId xmlns:a16="http://schemas.microsoft.com/office/drawing/2014/main" id="{E3AA3010-28E9-4E44-B53F-B24793B34D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7900" y="4208274"/>
            <a:ext cx="4041717" cy="48003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Author</a:t>
            </a:r>
            <a:endParaRPr lang="ru-RU" dirty="0"/>
          </a:p>
        </p:txBody>
      </p:sp>
      <p:sp>
        <p:nvSpPr>
          <p:cNvPr id="25" name="Текст 23">
            <a:extLst>
              <a:ext uri="{FF2B5EF4-FFF2-40B4-BE49-F238E27FC236}">
                <a16:creationId xmlns:a16="http://schemas.microsoft.com/office/drawing/2014/main" id="{7C5ACA2E-A2C6-4575-986B-1ABF20E6F8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87901" y="4720037"/>
            <a:ext cx="4041717" cy="480039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Affiliation</a:t>
            </a:r>
            <a:endParaRPr lang="ru-RU" dirty="0"/>
          </a:p>
        </p:txBody>
      </p:sp>
      <p:sp>
        <p:nvSpPr>
          <p:cNvPr id="26" name="Текст 23">
            <a:extLst>
              <a:ext uri="{FF2B5EF4-FFF2-40B4-BE49-F238E27FC236}">
                <a16:creationId xmlns:a16="http://schemas.microsoft.com/office/drawing/2014/main" id="{40586FBE-C045-4DDE-B542-FC7D9BBE9F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87902" y="5227995"/>
            <a:ext cx="4041717" cy="480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IEEE Membership Grade</a:t>
            </a:r>
            <a:endParaRPr lang="ru-RU" dirty="0"/>
          </a:p>
        </p:txBody>
      </p:sp>
      <p:sp>
        <p:nvSpPr>
          <p:cNvPr id="27" name="Текст 23">
            <a:extLst>
              <a:ext uri="{FF2B5EF4-FFF2-40B4-BE49-F238E27FC236}">
                <a16:creationId xmlns:a16="http://schemas.microsoft.com/office/drawing/2014/main" id="{045733EC-B657-46C8-8239-918FE422F4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87900" y="5735953"/>
            <a:ext cx="4041717" cy="480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r">
              <a:spcBef>
                <a:spcPts val="0"/>
              </a:spcBef>
              <a:buNone/>
              <a:defRPr sz="187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61117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Contact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4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452170-22B1-836F-1AF0-6E9C320B48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AB50B4-C5E1-25BD-B87D-C06F9CB6D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EAE0F8-834C-EF03-067F-98E540CB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CC082-1FE8-C753-1636-839BC6F02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C0935-F576-B76D-5C11-C170D1D8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353432-5152-0037-4F96-E5712B174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7E8B63-6146-4AEA-C619-52A09A6E9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724B46-0D3F-0D67-D314-AE40EFAE0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BBFC0D-E60A-ACA9-51D4-1ECEC0A1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BEEC7B-42CD-6BEF-A13E-CE7790E4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24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AB701A-8210-A325-12DD-3DF06A9FB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C85D181-3C7B-FEA9-82EE-C482BF317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C55B17-5817-F6B4-BD45-4D92A6D5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9E6658-00CA-5B8F-0481-AEB82975A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7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5AE14-2F37-F90E-DF13-4EB0AD7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91C240-FDE4-E726-23F5-206CC080B0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5C0B9-5C68-B679-3A0C-7F7A89332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870F60-2488-24CF-AF23-AE3E21D3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0D0FD4-366D-23CC-BC8C-AAEA6FE8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23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048DC-9031-DC9D-2A9A-70DC697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398B86-FD1E-3A1A-DC30-5B3B674DF3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8C99445-FDAA-B4C8-1126-EACFAC639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03EC34-45E5-E3F2-1F66-AA8350E7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5961E1-6D3A-5E33-8DCD-F2E1C3F3B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04A85C-B01C-F4D8-7403-3161B825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481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D8AEE0-CFEA-9511-F352-0BBA8136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8BA16-3D34-F276-6258-8082B067B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7F34A1-CB89-D512-EA23-D565C12025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50625D2-D14F-1E56-C7F2-41C20BE21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28294B-38A6-B767-645B-167479438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1CBFE7-B2AC-2E07-7B04-F43EAAF57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CFEA5D-5BA8-EB08-24D0-A141CCDF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88998C5-96C9-2981-F087-5F2E31993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6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9385AA-0E1E-DC25-D3D2-9AD3586C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37B81-B419-5B56-EB5E-2A6E64981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156851-3385-9D50-3EB8-2B1692A27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B9B411-7DFD-DA37-FF31-4B356783A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249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1891"/>
            <a:ext cx="6227618" cy="5153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459865"/>
            <a:ext cx="10515600" cy="165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1182350" y="6000749"/>
            <a:ext cx="493916" cy="857251"/>
          </a:xfrm>
          <a:prstGeom prst="rect">
            <a:avLst/>
          </a:prstGeom>
          <a:solidFill>
            <a:srgbClr val="5609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399" y="6490725"/>
            <a:ext cx="289518" cy="2061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086"/>
          <a:stretch/>
        </p:blipFill>
        <p:spPr>
          <a:xfrm>
            <a:off x="11272513" y="6108509"/>
            <a:ext cx="346602" cy="31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6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6092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092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0926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5CC2C1-B6E2-AA78-48F8-211233317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B9DBC1-528E-35CE-DB80-8EF397FA6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EDC6E8-7869-4FF7-4FE4-72A30E591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71EAF1-4863-6089-3953-177A9C2F14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7BDE3-1F19-9072-259D-1B99D7198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D5ABF-24BB-4C8B-BD42-88AD6558B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01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7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7.png"/><Relationship Id="rId16" Type="http://schemas.openxmlformats.org/officeDocument/2006/relationships/image" Target="../media/image1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2.png"/><Relationship Id="rId18" Type="http://schemas.openxmlformats.org/officeDocument/2006/relationships/image" Target="../media/image25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image" Target="../media/image21.png"/><Relationship Id="rId17" Type="http://schemas.openxmlformats.org/officeDocument/2006/relationships/oleObject" Target="../embeddings/oleObject15.bin"/><Relationship Id="rId2" Type="http://schemas.openxmlformats.org/officeDocument/2006/relationships/oleObject" Target="../embeddings/oleObject9.bin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3.wmf"/><Relationship Id="rId18" Type="http://schemas.openxmlformats.org/officeDocument/2006/relationships/image" Target="../media/image29.wmf"/><Relationship Id="rId3" Type="http://schemas.openxmlformats.org/officeDocument/2006/relationships/image" Target="../media/image26.wmf"/><Relationship Id="rId21" Type="http://schemas.openxmlformats.org/officeDocument/2006/relationships/oleObject" Target="../embeddings/oleObject21.bin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14.bin"/><Relationship Id="rId17" Type="http://schemas.openxmlformats.org/officeDocument/2006/relationships/oleObject" Target="../embeddings/oleObject19.bin"/><Relationship Id="rId2" Type="http://schemas.openxmlformats.org/officeDocument/2006/relationships/oleObject" Target="../embeddings/oleObject16.bin"/><Relationship Id="rId16" Type="http://schemas.openxmlformats.org/officeDocument/2006/relationships/image" Target="../media/image25.wmf"/><Relationship Id="rId20" Type="http://schemas.openxmlformats.org/officeDocument/2006/relationships/image" Target="../media/image30.wmf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2.png"/><Relationship Id="rId5" Type="http://schemas.openxmlformats.org/officeDocument/2006/relationships/image" Target="../media/image27.wmf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png"/><Relationship Id="rId19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wmf"/><Relationship Id="rId14" Type="http://schemas.openxmlformats.org/officeDocument/2006/relationships/image" Target="../media/image24.png"/><Relationship Id="rId22" Type="http://schemas.openxmlformats.org/officeDocument/2006/relationships/image" Target="../media/image3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id="{508AC2BB-00D3-4007-9032-A3E443097B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64154" y="4291740"/>
            <a:ext cx="4041717" cy="480039"/>
          </a:xfrm>
        </p:spPr>
        <p:txBody>
          <a:bodyPr/>
          <a:lstStyle/>
          <a:p>
            <a:r>
              <a:rPr lang="en-US" dirty="0"/>
              <a:t>Anastasia A. </a:t>
            </a:r>
            <a:r>
              <a:rPr lang="en-US" dirty="0" err="1"/>
              <a:t>Kharlamova</a:t>
            </a:r>
            <a:endParaRPr lang="ru-RU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C9D3994A-2536-D639-9C76-33A637A51C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87093" y="4872866"/>
            <a:ext cx="4747851" cy="1460059"/>
          </a:xfrm>
        </p:spPr>
        <p:txBody>
          <a:bodyPr>
            <a:normAutofit/>
          </a:bodyPr>
          <a:lstStyle/>
          <a:p>
            <a:r>
              <a:rPr lang="en-US" dirty="0"/>
              <a:t>Higher School of Natural Sciences and Technologies</a:t>
            </a:r>
          </a:p>
          <a:p>
            <a:r>
              <a:rPr lang="en-US" dirty="0"/>
              <a:t>Northern (Arctic) Federal University named after M.V. Lomonosov</a:t>
            </a:r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D1AC053E-1BCD-4752-BE4F-829DDFA06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193284" y="5491740"/>
            <a:ext cx="4041717" cy="480039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E7D4C556-79DE-AF12-706C-3AF3EAF17E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93227" y="6226482"/>
            <a:ext cx="4041717" cy="480039"/>
          </a:xfrm>
        </p:spPr>
        <p:txBody>
          <a:bodyPr>
            <a:normAutofit fontScale="92500"/>
          </a:bodyPr>
          <a:lstStyle/>
          <a:p>
            <a:r>
              <a:rPr lang="en-US" dirty="0"/>
              <a:t>Kharlamova.anastasya2015@yandex.ru</a:t>
            </a:r>
            <a:endParaRPr lang="ru-RU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530247" y="2075064"/>
            <a:ext cx="11035219" cy="1103080"/>
          </a:xfrm>
          <a:prstGeom prst="rect">
            <a:avLst/>
          </a:prstGeom>
        </p:spPr>
        <p:txBody>
          <a:bodyPr anchor="ctr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 modeling of two-dimensional molecular structure by laser diffraction of electrons from polyatomic molecules</a:t>
            </a:r>
            <a:endParaRPr lang="ru-RU" sz="36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801EF5-2634-8EED-AC8C-57576426D280}"/>
              </a:ext>
            </a:extLst>
          </p:cNvPr>
          <p:cNvSpPr txBox="1"/>
          <p:nvPr/>
        </p:nvSpPr>
        <p:spPr>
          <a:xfrm>
            <a:off x="4114800" y="423139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5AFF358-D521-7BA2-D833-2A1B72AFCD0B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03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543539A-88BB-5BD7-96F2-BB344270BB94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F0F1F12-7C3C-F2DA-39E5-A9D75A57A9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1" y="428971"/>
            <a:ext cx="10307196" cy="6212651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2830B5-5ECD-CEB5-BCC6-2E63047EFC07}"/>
              </a:ext>
            </a:extLst>
          </p:cNvPr>
          <p:cNvSpPr txBox="1"/>
          <p:nvPr/>
        </p:nvSpPr>
        <p:spPr>
          <a:xfrm>
            <a:off x="11750854" y="652017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33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Mathematical modeling is performed on the ClCF</a:t>
            </a:r>
            <a:r>
              <a:rPr lang="en-US" sz="3200" b="1" baseline="-25000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molecule 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508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It was interesting to compare the results obtained with the data from other research groups.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authors of the article are also looking for a way to decode the diffraction pattern data.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authors investigated the ClCF</a:t>
            </a:r>
            <a:r>
              <a:rPr lang="en-US" sz="2400" baseline="-25000" dirty="0"/>
              <a:t>3</a:t>
            </a:r>
            <a:r>
              <a:rPr lang="en-US" sz="2400" dirty="0"/>
              <a:t> molecule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en-US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authors have modeled the diffraction pattern by specifying inaccuracies and errors based on their experimental data</a:t>
            </a:r>
            <a:endParaRPr lang="en-US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560926"/>
              </a:buClr>
            </a:pPr>
            <a:r>
              <a:rPr lang="en" sz="1400" dirty="0"/>
              <a:t>Yu, C. et al. Reconstruction of two-dimensional molecular structure with laser-induced electron diffraction from laser-aligned polyatomic molecules. Sci. Rep. 5. (2015).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1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391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An ensemble of molecules elongated along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the y axis is considered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authors of the work set a certain percentage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of the deviation of the molecules from the axis,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as well as the precession of the molecules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551B0-6168-43BD-8F23-1BA144667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0" r="29912"/>
          <a:stretch/>
        </p:blipFill>
        <p:spPr>
          <a:xfrm>
            <a:off x="7681361" y="1179380"/>
            <a:ext cx="3344705" cy="4753307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BA57A4B-AA39-4C99-BEE7-3C87EC5D7A7D}"/>
              </a:ext>
            </a:extLst>
          </p:cNvPr>
          <p:cNvCxnSpPr/>
          <p:nvPr/>
        </p:nvCxnSpPr>
        <p:spPr>
          <a:xfrm flipV="1">
            <a:off x="9371468" y="735497"/>
            <a:ext cx="0" cy="546864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344D05D-7A2A-42CF-B335-4B1FFE8176B8}"/>
              </a:ext>
            </a:extLst>
          </p:cNvPr>
          <p:cNvSpPr txBox="1"/>
          <p:nvPr/>
        </p:nvSpPr>
        <p:spPr>
          <a:xfrm>
            <a:off x="9227037" y="2793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A9956F-F6D3-901B-A57E-48B2B8499CEB}"/>
              </a:ext>
            </a:extLst>
          </p:cNvPr>
          <p:cNvSpPr txBox="1"/>
          <p:nvPr/>
        </p:nvSpPr>
        <p:spPr>
          <a:xfrm>
            <a:off x="609604" y="5914905"/>
            <a:ext cx="11092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560926"/>
              </a:buClr>
            </a:pPr>
            <a:r>
              <a:rPr lang="en" sz="1600" dirty="0"/>
              <a:t>Yu, C. et al. Reconstruction of two-dimensional molecular structure with laser-induced electron diffraction from laser-aligned polyatomic molecules. Sci. Rep. 5. (2015).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42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24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To account for these errors in my work,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the ensemble of molecules was constructed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as follows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79777" y="64400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822F5-7036-4DD5-AABC-A7361066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805" y="1522273"/>
            <a:ext cx="4514146" cy="4917796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9CB554-716E-4B5F-B568-308D2C19E7D6}"/>
              </a:ext>
            </a:extLst>
          </p:cNvPr>
          <p:cNvCxnSpPr/>
          <p:nvPr/>
        </p:nvCxnSpPr>
        <p:spPr>
          <a:xfrm flipV="1">
            <a:off x="9371468" y="735497"/>
            <a:ext cx="0" cy="546864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F041F6-C0FD-4941-AA27-4916EE62A3CC}"/>
              </a:ext>
            </a:extLst>
          </p:cNvPr>
          <p:cNvSpPr txBox="1"/>
          <p:nvPr/>
        </p:nvSpPr>
        <p:spPr>
          <a:xfrm>
            <a:off x="9227037" y="2793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11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3" y="528601"/>
            <a:ext cx="4178153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 for Modeling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358551-12CA-09BE-6E08-3C9CFFC33A1F}"/>
              </a:ext>
            </a:extLst>
          </p:cNvPr>
          <p:cNvSpPr txBox="1"/>
          <p:nvPr/>
        </p:nvSpPr>
        <p:spPr>
          <a:xfrm>
            <a:off x="799100" y="1399518"/>
            <a:ext cx="5871942" cy="5273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The following parameters were used in the simulation: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axis runs along the molecule, perpendicular to its bases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2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pulse falls on the system at an angle of 90 degrees to the main axis, system parameter </a:t>
            </a: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ϴ angle between the helix axis and the scattering direction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ɸ angle between the x-axis and the projection on the plane perpendicular to the helix axis, the calculations were performed in spherical coordinates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results in all figures are normalized to the maximum value of the scattering spectrum. </a:t>
            </a:r>
            <a:endParaRPr kumimoji="0" lang="ru-RU" sz="18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value    </a:t>
            </a:r>
            <a:r>
              <a:rPr kumimoji="0" lang="ru-RU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7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 2c, which corresponds to the photon energy 7.46 keV </a:t>
            </a: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kumimoji="0" lang="ru-RU" sz="187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B5AF0A0-074F-91EC-5541-31C970C0ECB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F676696-69F9-544F-CD7B-7E0169D61E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490752"/>
              </p:ext>
            </p:extLst>
          </p:nvPr>
        </p:nvGraphicFramePr>
        <p:xfrm>
          <a:off x="2698679" y="5367083"/>
          <a:ext cx="369977" cy="4439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190440" imgH="228600" progId="Equation.3">
                  <p:embed/>
                </p:oleObj>
              </mc:Choice>
              <mc:Fallback>
                <p:oleObj name="Уравнение" r:id="rId2" imgW="190440" imgH="228600" progId="Equation.3">
                  <p:embed/>
                  <p:pic>
                    <p:nvPicPr>
                      <p:cNvPr id="84" name="Объект 83">
                        <a:extLst>
                          <a:ext uri="{FF2B5EF4-FFF2-40B4-BE49-F238E27FC236}">
                            <a16:creationId xmlns:a16="http://schemas.microsoft.com/office/drawing/2014/main" id="{547481D5-6C38-4C6B-6158-46150C848A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98679" y="5367083"/>
                        <a:ext cx="369977" cy="4439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4FE8B0-F712-46CC-1DB1-C624E3C39E24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D03FF87-7D51-4EFF-A3A2-28F268D6B332}"/>
              </a:ext>
            </a:extLst>
          </p:cNvPr>
          <p:cNvGrpSpPr/>
          <p:nvPr/>
        </p:nvGrpSpPr>
        <p:grpSpPr>
          <a:xfrm>
            <a:off x="8721023" y="1039970"/>
            <a:ext cx="3367202" cy="4692740"/>
            <a:chOff x="8025698" y="1291956"/>
            <a:chExt cx="3367202" cy="4692740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1D17D59-B7C3-4794-BB85-4736EE576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5698" y="2066925"/>
              <a:ext cx="3367202" cy="3668294"/>
            </a:xfrm>
            <a:prstGeom prst="rect">
              <a:avLst/>
            </a:prstGeom>
          </p:spPr>
        </p:pic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C9965B6B-FB59-42AB-9477-4D1778921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02092" y="1726099"/>
              <a:ext cx="0" cy="425859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E69F1D7-1E8C-4015-8268-92E10751FB20}"/>
                </a:ext>
              </a:extLst>
            </p:cNvPr>
            <p:cNvSpPr txBox="1"/>
            <p:nvPr/>
          </p:nvSpPr>
          <p:spPr>
            <a:xfrm>
              <a:off x="9655264" y="1291956"/>
              <a:ext cx="146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y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3202374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F822F5-7036-4DD5-AABC-A7361066F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805" y="1522273"/>
            <a:ext cx="4514146" cy="4917796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39CB554-716E-4B5F-B568-308D2C19E7D6}"/>
              </a:ext>
            </a:extLst>
          </p:cNvPr>
          <p:cNvCxnSpPr/>
          <p:nvPr/>
        </p:nvCxnSpPr>
        <p:spPr>
          <a:xfrm flipV="1">
            <a:off x="9371468" y="735497"/>
            <a:ext cx="0" cy="5468645"/>
          </a:xfrm>
          <a:prstGeom prst="straightConnector1">
            <a:avLst/>
          </a:prstGeom>
          <a:ln w="22225">
            <a:solidFill>
              <a:schemeClr val="tx1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F041F6-C0FD-4941-AA27-4916EE62A3CC}"/>
              </a:ext>
            </a:extLst>
          </p:cNvPr>
          <p:cNvSpPr txBox="1"/>
          <p:nvPr/>
        </p:nvSpPr>
        <p:spPr>
          <a:xfrm>
            <a:off x="9227037" y="279376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93C1A7-1903-4F47-BFA7-7AA9EB25A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00"/>
          <a:stretch/>
        </p:blipFill>
        <p:spPr>
          <a:xfrm>
            <a:off x="696133" y="1768971"/>
            <a:ext cx="6089135" cy="432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087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2802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ensemble of molecules is shown in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motion around the y axis</a:t>
            </a:r>
            <a:endParaRPr lang="ru-RU" sz="2400" dirty="0"/>
          </a:p>
          <a:p>
            <a:pPr algn="just">
              <a:buClr>
                <a:srgbClr val="560926"/>
              </a:buClr>
            </a:pPr>
            <a:endParaRPr lang="ru-RU" sz="2400" dirty="0">
              <a:cs typeface="Arial" panose="020B0604020202020204" pitchFamily="34" charset="0"/>
            </a:endParaRPr>
          </a:p>
          <a:p>
            <a:pPr algn="just">
              <a:buClr>
                <a:srgbClr val="560926"/>
              </a:buClr>
            </a:pPr>
            <a:r>
              <a:rPr lang="en-US" sz="2400" dirty="0"/>
              <a:t>Therefore, the diagram in the study shows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the "photo of the molecule" from different angles.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DFD149-F731-4308-B500-2F6966EF4B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611" y="1522273"/>
            <a:ext cx="4318166" cy="32518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A2363B-AA64-1F1A-A788-4EC3615D53FD}"/>
              </a:ext>
            </a:extLst>
          </p:cNvPr>
          <p:cNvSpPr txBox="1"/>
          <p:nvPr/>
        </p:nvSpPr>
        <p:spPr>
          <a:xfrm>
            <a:off x="609604" y="5914905"/>
            <a:ext cx="110928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560926"/>
              </a:buClr>
            </a:pPr>
            <a:r>
              <a:rPr lang="en" sz="1600" dirty="0"/>
              <a:t>Yu, C. et al. Reconstruction of two-dimensional molecular structure with laser-induced electron diffraction from laser-aligned polyatomic molecules. Sci. Rep. 5. (2015).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52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79777" y="645791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85F3D74-FF1C-4E1A-99E8-B93A589BEC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00"/>
          <a:stretch/>
        </p:blipFill>
        <p:spPr>
          <a:xfrm>
            <a:off x="696133" y="1768971"/>
            <a:ext cx="6089135" cy="43270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109358-53C0-498F-A60E-AC92FC4FC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880" y="2659618"/>
            <a:ext cx="3895725" cy="29337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C37F9DE-719B-4448-833A-6550C28E9C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42" t="26948" r="18504" b="45780"/>
          <a:stretch/>
        </p:blipFill>
        <p:spPr>
          <a:xfrm>
            <a:off x="6154355" y="1539835"/>
            <a:ext cx="2438400" cy="76628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D16A05F-A5A6-4ABA-94A4-86C019462789}"/>
              </a:ext>
            </a:extLst>
          </p:cNvPr>
          <p:cNvSpPr/>
          <p:nvPr/>
        </p:nvSpPr>
        <p:spPr>
          <a:xfrm>
            <a:off x="8315325" y="3562350"/>
            <a:ext cx="2486025" cy="695325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4C49E33-5171-4CA2-A6F5-1A1391E8F4F5}"/>
              </a:ext>
            </a:extLst>
          </p:cNvPr>
          <p:cNvSpPr/>
          <p:nvPr/>
        </p:nvSpPr>
        <p:spPr>
          <a:xfrm>
            <a:off x="6143625" y="1549956"/>
            <a:ext cx="2438400" cy="766286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662170C-F3F6-41D4-B4F4-F2667BE1554A}"/>
              </a:ext>
            </a:extLst>
          </p:cNvPr>
          <p:cNvSpPr/>
          <p:nvPr/>
        </p:nvSpPr>
        <p:spPr>
          <a:xfrm>
            <a:off x="3380107" y="6254710"/>
            <a:ext cx="6079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Some fragments of the 3D diffraction pattern match our model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489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 by symmetry method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54121" y="1027369"/>
            <a:ext cx="10928275" cy="1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One molecule was chosen as the symmetry,</a:t>
            </a:r>
            <a:r>
              <a:rPr lang="ru-RU" sz="2400" dirty="0"/>
              <a:t> </a:t>
            </a:r>
            <a:r>
              <a:rPr lang="en-US" sz="2400" dirty="0"/>
              <a:t>and then the result was summed over the four molecules in the ensemble.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50854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s://sun9-58.userapi.com/s/v1/if2/NkcedSJREWTtBVoQKDqmXCXukElt8Wex75hMNxG-1YX-rQbCyzkygFcJ-sX46NrN6yggzK8if3TK2p5GguuagRKJ.jpg?quality=95&amp;as=32x23,48x35,72x52,108x79,160x117,240x175,360x262,480x350,483x352&amp;from=bu&amp;cs=483x0">
            <a:extLst>
              <a:ext uri="{FF2B5EF4-FFF2-40B4-BE49-F238E27FC236}">
                <a16:creationId xmlns:a16="http://schemas.microsoft.com/office/drawing/2014/main" id="{88AB561A-35B5-47BA-BA5E-E5B62141EC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3680" y="2405879"/>
            <a:ext cx="4748003" cy="346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05C73B4-9AAC-4938-8A81-B8C7F0828C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00"/>
          <a:stretch/>
        </p:blipFill>
        <p:spPr>
          <a:xfrm>
            <a:off x="1448609" y="2449001"/>
            <a:ext cx="4748002" cy="3374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C592322-BB38-4AFA-A9DD-E3758BCF49DC}"/>
              </a:ext>
            </a:extLst>
          </p:cNvPr>
          <p:cNvSpPr/>
          <p:nvPr/>
        </p:nvSpPr>
        <p:spPr>
          <a:xfrm>
            <a:off x="4745414" y="5960067"/>
            <a:ext cx="2745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 result has no similarity.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538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didn't the symmetry method work?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4649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method was written for DNA molecules, in which the symmetries are always aligned along the axis.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Here, the molecule is located in a "square" near the y-axis, in this case, two molecules had to be selected as the area of symmetry.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 the proposed method, the summation was carried out over certain periods along the y axis, for DNA molecules. Ensembles of molecules with repetition both vertically and horizontally require refinement of the method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79777" y="648866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24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the structure of molecules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391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Magnetic resonance methods (NMR and EPR)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X-ray diffraction analysis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Physical-chemical methods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b="1" dirty="0"/>
              <a:t>Ultrashort laser pulses</a:t>
            </a:r>
            <a:endParaRPr lang="ru-RU" sz="2400" b="1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E5BA53-DE8E-450E-B528-10B26A50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130" y="792938"/>
            <a:ext cx="3969725" cy="44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603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3910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But! When calculating without taking into account the symmetries, it is possible to build a correct diffraction pattern. 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 this case, the calculation is more complicated. Scattering on all atoms must be taken into account. 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If it is necessary to obtain a 3D model, it is necessary to perform summation at different angles of laser pulse irradiation.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750854" y="64780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EC3B6C-F130-4AE1-B1DA-3A78E1DFB7DF}"/>
              </a:ext>
            </a:extLst>
          </p:cNvPr>
          <p:cNvSpPr/>
          <p:nvPr/>
        </p:nvSpPr>
        <p:spPr>
          <a:xfrm>
            <a:off x="1478654" y="5954808"/>
            <a:ext cx="8914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It is necessary to continue working on refining the methods.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4003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753442" y="2501239"/>
            <a:ext cx="5486396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3965A3-DF7A-E03E-B650-E998B7B7695D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392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A9BA083-6D5F-4FFC-A055-9D546F735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0589" y="2265571"/>
            <a:ext cx="3969725" cy="4407763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main problem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45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560926"/>
              </a:buClr>
            </a:pPr>
            <a:r>
              <a:rPr lang="en-US" sz="2400" dirty="0"/>
              <a:t>The lifetime of the molecule should coincide with the time of the study.</a:t>
            </a:r>
            <a:endParaRPr lang="ru-RU" sz="2400" dirty="0"/>
          </a:p>
          <a:p>
            <a:pPr algn="just">
              <a:buClr>
                <a:srgbClr val="560926"/>
              </a:buClr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buClr>
                <a:srgbClr val="560926"/>
              </a:buClr>
            </a:pPr>
            <a:r>
              <a:rPr lang="en-US" sz="3600" b="1" dirty="0"/>
              <a:t>Why is this necessary?</a:t>
            </a:r>
            <a:endParaRPr lang="ru-RU" sz="3600" b="1" dirty="0"/>
          </a:p>
          <a:p>
            <a:pPr algn="ctr">
              <a:buClr>
                <a:srgbClr val="560926"/>
              </a:buClr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Studying the dynamics of a molecule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Studying of physical-chemical processes in a molecule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Reduction of the error as a result of the study</a:t>
            </a:r>
            <a:endParaRPr lang="ru-RU" sz="2400" dirty="0">
              <a:cs typeface="Arial" panose="020B0604020202020204" pitchFamily="34" charset="0"/>
            </a:endParaRPr>
          </a:p>
          <a:p>
            <a:pPr algn="just">
              <a:buClr>
                <a:srgbClr val="560926"/>
              </a:buClr>
            </a:pPr>
            <a:r>
              <a:rPr lang="en-US" sz="2400" dirty="0">
                <a:cs typeface="Arial" panose="020B0604020202020204" pitchFamily="34" charset="0"/>
              </a:rPr>
              <a:t> 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367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3" y="528601"/>
            <a:ext cx="11170173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proposed tool is ultrashort laser pulses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3253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560926"/>
              </a:buClr>
            </a:pPr>
            <a:r>
              <a:rPr lang="en-US" sz="2400" dirty="0"/>
              <a:t>Today, experiments are conducted on a free electron laser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buClr>
                <a:srgbClr val="560926"/>
              </a:buClr>
            </a:pP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Studying the </a:t>
            </a:r>
            <a:r>
              <a:rPr lang="en-US" sz="2400" i="1" dirty="0" err="1"/>
              <a:t>mimivirus</a:t>
            </a:r>
            <a:r>
              <a:rPr lang="en-US" sz="2400" dirty="0"/>
              <a:t> structure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The study of DNA and RNA molecules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Investigation of inorganic structures: diamond defects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ED59C1-B3BC-4DD0-8F57-F18664F2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969" y="4454991"/>
            <a:ext cx="1876704" cy="20336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E13019-443A-4C60-8C9D-45B3E626BB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07" t="3426" r="3546" b="4381"/>
          <a:stretch/>
        </p:blipFill>
        <p:spPr>
          <a:xfrm>
            <a:off x="2829121" y="4454989"/>
            <a:ext cx="3071675" cy="20336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92EED1C-15B3-408F-AA8F-5FEE22C0DFD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39" r="6267"/>
          <a:stretch/>
        </p:blipFill>
        <p:spPr>
          <a:xfrm>
            <a:off x="6125244" y="4454991"/>
            <a:ext cx="5531000" cy="203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96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10159010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with the use of ultrashort laser pulses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427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Decryption of the received data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Visualization of a real object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This work continues the topic of finding an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effective way to decipher the diffraction patterns 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by ultrashort laser pulses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E5BA53-DE8E-450E-B528-10B26A505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130" y="1522273"/>
            <a:ext cx="3969725" cy="44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39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8543274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be considered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8EC36-A5FB-F7BC-806B-8C115551D988}"/>
              </a:ext>
            </a:extLst>
          </p:cNvPr>
          <p:cNvSpPr txBox="1"/>
          <p:nvPr/>
        </p:nvSpPr>
        <p:spPr>
          <a:xfrm>
            <a:off x="631862" y="1522273"/>
            <a:ext cx="10928275" cy="5511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Description of the proposed mathematical models for modeling the interaction of a pulse with matter</a:t>
            </a:r>
            <a:endParaRPr lang="ru-RU" sz="2400" dirty="0"/>
          </a:p>
          <a:p>
            <a:pPr algn="just">
              <a:buClr>
                <a:srgbClr val="560926"/>
              </a:buClr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just">
              <a:buClr>
                <a:srgbClr val="560926"/>
              </a:buClr>
            </a:pPr>
            <a:r>
              <a:rPr lang="en-US" sz="2400" dirty="0"/>
              <a:t>Two calculation options: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Taking into account all the atoms included in the molecule</a:t>
            </a:r>
            <a:endParaRPr lang="ru-RU" sz="2400" dirty="0"/>
          </a:p>
          <a:p>
            <a:pPr algn="just">
              <a:buClr>
                <a:srgbClr val="560926"/>
              </a:buClr>
            </a:pPr>
            <a:r>
              <a:rPr lang="en-US" sz="2400" dirty="0"/>
              <a:t>By the symmetry method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Verification of the proposed calculation methods on the ClCF</a:t>
            </a:r>
            <a:r>
              <a:rPr lang="en-US" sz="2400" baseline="-25000" dirty="0"/>
              <a:t>3</a:t>
            </a:r>
            <a:r>
              <a:rPr lang="en-US" sz="2400" dirty="0"/>
              <a:t> molecule (</a:t>
            </a:r>
            <a:r>
              <a:rPr lang="en" sz="2400" dirty="0" err="1"/>
              <a:t>Chlorotrifluoromethane</a:t>
            </a:r>
            <a:r>
              <a:rPr lang="en" sz="2400" dirty="0"/>
              <a:t>)</a:t>
            </a: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2400" dirty="0"/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Comparison of the obtained data with the results of the "Experimental" study</a:t>
            </a:r>
          </a:p>
          <a:p>
            <a:pPr algn="just">
              <a:buClr>
                <a:srgbClr val="560926"/>
              </a:buClr>
            </a:pPr>
            <a:r>
              <a:rPr lang="en" sz="1600" dirty="0"/>
              <a:t>Yu, C. et al. Reconstruction of two-dimensional molecular structure with laser-induced electron diffraction from laser-aligned polyatomic molecules. Sci. Rep. 5. (2015).</a:t>
            </a:r>
            <a:endParaRPr lang="ru-RU" sz="1600" dirty="0"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5592" indent="-305592" algn="just">
              <a:buClr>
                <a:srgbClr val="560926"/>
              </a:buClr>
              <a:buFont typeface="Wingdings" panose="05000000000000000000" pitchFamily="2" charset="2"/>
              <a:buChar char="§"/>
            </a:pPr>
            <a:endParaRPr lang="ru-RU" sz="1872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10DCDC-BA35-058C-8335-EF0293D4C1EB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7EAADED-9223-9ED8-79F3-3DE92F64D850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348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A0103FD-8FDE-2D3D-8C66-09015A538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353168" y="0"/>
            <a:ext cx="3838832" cy="598983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59B3B0B-BA75-8EF6-161A-844CE13170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962600"/>
              </p:ext>
            </p:extLst>
          </p:nvPr>
        </p:nvGraphicFramePr>
        <p:xfrm>
          <a:off x="176213" y="1211263"/>
          <a:ext cx="915035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3" imgW="3733560" imgH="482400" progId="Equation.3">
                  <p:embed/>
                </p:oleObj>
              </mc:Choice>
              <mc:Fallback>
                <p:oleObj name="Уравнение" r:id="rId3" imgW="37335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213" y="1211263"/>
                        <a:ext cx="9150350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617B924F-0625-1539-CFFA-18B6B44AA1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581907"/>
              </p:ext>
            </p:extLst>
          </p:nvPr>
        </p:nvGraphicFramePr>
        <p:xfrm>
          <a:off x="609604" y="2738962"/>
          <a:ext cx="539964" cy="60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5" imgW="203040" imgH="228600" progId="Equation.3">
                  <p:embed/>
                </p:oleObj>
              </mc:Choice>
              <mc:Fallback>
                <p:oleObj name="Уравнение" r:id="rId5" imgW="2030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9604" y="2738962"/>
                        <a:ext cx="539964" cy="607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35B1DE63-6010-BD20-967A-FC7D51E58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614980"/>
              </p:ext>
            </p:extLst>
          </p:nvPr>
        </p:nvGraphicFramePr>
        <p:xfrm>
          <a:off x="486680" y="4180512"/>
          <a:ext cx="785812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7" imgW="266400" imgH="241200" progId="Equation.3">
                  <p:embed/>
                </p:oleObj>
              </mc:Choice>
              <mc:Fallback>
                <p:oleObj name="Уравнение" r:id="rId7" imgW="2664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680" y="4180512"/>
                        <a:ext cx="785812" cy="709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CC5D90C4-E25E-B0D7-DC7A-4C7E9E27EA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002632"/>
              </p:ext>
            </p:extLst>
          </p:nvPr>
        </p:nvGraphicFramePr>
        <p:xfrm>
          <a:off x="486680" y="5028109"/>
          <a:ext cx="785812" cy="677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9" imgW="279360" imgH="241200" progId="Equation.3">
                  <p:embed/>
                </p:oleObj>
              </mc:Choice>
              <mc:Fallback>
                <p:oleObj name="Уравнение" r:id="rId9" imgW="27936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6680" y="5028109"/>
                        <a:ext cx="785812" cy="677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351AB544-90AB-2E4A-A068-B14AED7AEC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806896"/>
              </p:ext>
            </p:extLst>
          </p:nvPr>
        </p:nvGraphicFramePr>
        <p:xfrm>
          <a:off x="486680" y="5773702"/>
          <a:ext cx="562011" cy="77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1" imgW="164880" imgH="228600" progId="Equation.3">
                  <p:embed/>
                </p:oleObj>
              </mc:Choice>
              <mc:Fallback>
                <p:oleObj name="Уравнение" r:id="rId11" imgW="164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680" y="5773702"/>
                        <a:ext cx="562011" cy="7781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7AA6789D-3BFE-A4D1-3FCA-BEEEC7CDB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163625"/>
              </p:ext>
            </p:extLst>
          </p:nvPr>
        </p:nvGraphicFramePr>
        <p:xfrm>
          <a:off x="532161" y="3276727"/>
          <a:ext cx="562011" cy="5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3" imgW="228600" imgH="241200" progId="Equation.3">
                  <p:embed/>
                </p:oleObj>
              </mc:Choice>
              <mc:Fallback>
                <p:oleObj name="Уравнение" r:id="rId13" imgW="22860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32161" y="3276727"/>
                        <a:ext cx="562011" cy="5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6E81CD2-78F4-30DA-5D50-B2F215F095CA}"/>
              </a:ext>
            </a:extLst>
          </p:cNvPr>
          <p:cNvSpPr txBox="1"/>
          <p:nvPr/>
        </p:nvSpPr>
        <p:spPr>
          <a:xfrm>
            <a:off x="1227011" y="2876252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electromagnetic field strength USPs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77A315-C6A7-7382-DFC1-A517448E1886}"/>
              </a:ext>
            </a:extLst>
          </p:cNvPr>
          <p:cNvSpPr txBox="1"/>
          <p:nvPr/>
        </p:nvSpPr>
        <p:spPr>
          <a:xfrm>
            <a:off x="1227011" y="3446505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interference factor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04A097-EBE3-A8A4-1A9E-C2A2C71227E6}"/>
              </a:ext>
            </a:extLst>
          </p:cNvPr>
          <p:cNvSpPr txBox="1"/>
          <p:nvPr/>
        </p:nvSpPr>
        <p:spPr>
          <a:xfrm>
            <a:off x="1272492" y="4329894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electrons in the atom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A6B00D-F7A5-066D-0217-5DFB54931340}"/>
              </a:ext>
            </a:extLst>
          </p:cNvPr>
          <p:cNvSpPr txBox="1"/>
          <p:nvPr/>
        </p:nvSpPr>
        <p:spPr>
          <a:xfrm>
            <a:off x="1272492" y="5176699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atoms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E04A3-8FDB-CFC3-EE85-AC9735694333}"/>
              </a:ext>
            </a:extLst>
          </p:cNvPr>
          <p:cNvSpPr txBox="1"/>
          <p:nvPr/>
        </p:nvSpPr>
        <p:spPr>
          <a:xfrm>
            <a:off x="1272492" y="5916590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form factor of the atom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 with the corresponding electron density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89C78B3A-0EF7-E888-5E22-75CBFDC239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647409"/>
              </p:ext>
            </p:extLst>
          </p:nvPr>
        </p:nvGraphicFramePr>
        <p:xfrm>
          <a:off x="7792891" y="2821219"/>
          <a:ext cx="1120553" cy="5932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5" imgW="431640" imgH="228600" progId="Equation.3">
                  <p:embed/>
                </p:oleObj>
              </mc:Choice>
              <mc:Fallback>
                <p:oleObj name="Уравнение" r:id="rId15" imgW="43164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2891" y="2821219"/>
                        <a:ext cx="1120553" cy="5932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7523C3B5-5954-1400-2174-26B3B2EC3C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812928"/>
              </p:ext>
            </p:extLst>
          </p:nvPr>
        </p:nvGraphicFramePr>
        <p:xfrm>
          <a:off x="7789510" y="3401527"/>
          <a:ext cx="14176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545760" imgH="215640" progId="Equation.3">
                  <p:embed/>
                </p:oleObj>
              </mc:Choice>
              <mc:Fallback>
                <p:oleObj name="Уравнение" r:id="rId17" imgW="545760" imgH="215640" progId="Equation.3">
                  <p:embed/>
                  <p:pic>
                    <p:nvPicPr>
                      <p:cNvPr id="20" name="Объект 19">
                        <a:extLst>
                          <a:ext uri="{FF2B5EF4-FFF2-40B4-BE49-F238E27FC236}">
                            <a16:creationId xmlns:a16="http://schemas.microsoft.com/office/drawing/2014/main" id="{89C78B3A-0EF7-E888-5E22-75CBFDC239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789510" y="3401527"/>
                        <a:ext cx="1417638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4BB68742-760A-089E-B01F-00066310ABAA}"/>
              </a:ext>
            </a:extLst>
          </p:cNvPr>
          <p:cNvSpPr txBox="1"/>
          <p:nvPr/>
        </p:nvSpPr>
        <p:spPr>
          <a:xfrm>
            <a:off x="5037553" y="6555677"/>
            <a:ext cx="6097712" cy="327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ts val="900"/>
              </a:lnSpc>
              <a:spcAft>
                <a:spcPts val="250"/>
              </a:spcAft>
              <a:buSzPts val="800"/>
              <a:tabLst>
                <a:tab pos="228600" algn="l"/>
              </a:tabLst>
            </a:pP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D.N.Makarov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</a:t>
            </a:r>
            <a:r>
              <a:rPr lang="en-US" sz="1100" dirty="0" err="1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A.A.Kharlamova</a:t>
            </a:r>
            <a:r>
              <a:rPr lang="en-US" sz="11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“Scattering of X-ray Ultrashort Pulses by Complex Polyatomic Structures,” International Journal of Molecular Sciences, Vol 163, December 2021.</a:t>
            </a:r>
            <a:endParaRPr lang="ru-RU" sz="11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8A58F7-0C4C-578D-999E-5EFAB23DF10C}"/>
              </a:ext>
            </a:extLst>
          </p:cNvPr>
          <p:cNvSpPr txBox="1"/>
          <p:nvPr/>
        </p:nvSpPr>
        <p:spPr>
          <a:xfrm>
            <a:off x="11890314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0D5C61D-2B32-031C-78BA-63BA6230A86C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63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95CA156-E14E-6414-ADF1-98E3B9B41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943827"/>
              </p:ext>
            </p:extLst>
          </p:nvPr>
        </p:nvGraphicFramePr>
        <p:xfrm>
          <a:off x="333676" y="1426327"/>
          <a:ext cx="2934005" cy="104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1104840" imgH="393480" progId="Equation.3">
                  <p:embed/>
                </p:oleObj>
              </mc:Choice>
              <mc:Fallback>
                <p:oleObj name="Уравнение" r:id="rId2" imgW="1104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3676" y="1426327"/>
                        <a:ext cx="2934005" cy="104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46E015-67F3-F4AD-0BF7-C66DB161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37980"/>
              </p:ext>
            </p:extLst>
          </p:nvPr>
        </p:nvGraphicFramePr>
        <p:xfrm>
          <a:off x="580256" y="2710369"/>
          <a:ext cx="6413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241200" imgH="241200" progId="Equation.3">
                  <p:embed/>
                </p:oleObj>
              </mc:Choice>
              <mc:Fallback>
                <p:oleObj name="Уравнение" r:id="rId4" imgW="241200" imgH="241200" progId="Equation.3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id="{095CA156-E14E-6414-ADF1-98E3B9B41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0256" y="2710369"/>
                        <a:ext cx="641350" cy="64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81CB6-A352-7055-912E-1D8D5BABA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251282"/>
              </p:ext>
            </p:extLst>
          </p:nvPr>
        </p:nvGraphicFramePr>
        <p:xfrm>
          <a:off x="580256" y="3750241"/>
          <a:ext cx="549311" cy="599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139680" imgH="152280" progId="Equation.3">
                  <p:embed/>
                </p:oleObj>
              </mc:Choice>
              <mc:Fallback>
                <p:oleObj name="Уравнение" r:id="rId6" imgW="13968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256" y="3750241"/>
                        <a:ext cx="549311" cy="599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5D8AB4-06A4-45BD-AD23-759A244A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82366"/>
              </p:ext>
            </p:extLst>
          </p:nvPr>
        </p:nvGraphicFramePr>
        <p:xfrm>
          <a:off x="609604" y="4264675"/>
          <a:ext cx="549310" cy="649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39680" imgH="164880" progId="Equation.3">
                  <p:embed/>
                </p:oleObj>
              </mc:Choice>
              <mc:Fallback>
                <p:oleObj name="Уравнение" r:id="rId8" imgW="1396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604" y="4264675"/>
                        <a:ext cx="549310" cy="649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0FB613-6466-6276-4861-2DA7A94B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670766"/>
              </p:ext>
            </p:extLst>
          </p:nvPr>
        </p:nvGraphicFramePr>
        <p:xfrm>
          <a:off x="646982" y="5234661"/>
          <a:ext cx="365874" cy="45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0" imgW="101520" imgH="126720" progId="Equation.3">
                  <p:embed/>
                </p:oleObj>
              </mc:Choice>
              <mc:Fallback>
                <p:oleObj name="Уравнение" r:id="rId10" imgW="101520" imgH="126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982" y="5234661"/>
                        <a:ext cx="365874" cy="45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E7857-B827-6A0D-AD4B-CCA6D67945AE}"/>
              </a:ext>
            </a:extLst>
          </p:cNvPr>
          <p:cNvSpPr txBox="1"/>
          <p:nvPr/>
        </p:nvSpPr>
        <p:spPr>
          <a:xfrm>
            <a:off x="1314440" y="2840829"/>
            <a:ext cx="6097712" cy="380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number of atoms of the </a:t>
            </a:r>
            <a:r>
              <a:rPr lang="en-US" sz="187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 - grade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DD903-F3D7-D791-64B3-C6FB757B0904}"/>
              </a:ext>
            </a:extLst>
          </p:cNvPr>
          <p:cNvSpPr txBox="1"/>
          <p:nvPr/>
        </p:nvSpPr>
        <p:spPr>
          <a:xfrm>
            <a:off x="1314440" y="5170496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momentum vector of the USPs falling on the multi-atom system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EB5D-32AE-08B2-8C5D-A9FBE175BDF3}"/>
              </a:ext>
            </a:extLst>
          </p:cNvPr>
          <p:cNvSpPr txBox="1"/>
          <p:nvPr/>
        </p:nvSpPr>
        <p:spPr>
          <a:xfrm>
            <a:off x="1314440" y="3930737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radius vector specifying the position of the atoms of the corresponding variety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335F08-F509-132D-30EE-5DF426ABECD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05850" y="21429"/>
            <a:ext cx="3486150" cy="563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D5A136-96CC-8630-4736-C9AF8F805AC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411560">
            <a:off x="10157148" y="2843714"/>
            <a:ext cx="986851" cy="117057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C42273C-0135-C934-100C-AD03C7F9F0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56907"/>
              </p:ext>
            </p:extLst>
          </p:nvPr>
        </p:nvGraphicFramePr>
        <p:xfrm>
          <a:off x="9566275" y="3221107"/>
          <a:ext cx="81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4" imgW="215640" imgH="241200" progId="Equation.3">
                  <p:embed/>
                </p:oleObj>
              </mc:Choice>
              <mc:Fallback>
                <p:oleObj name="Уравнение" r:id="rId14" imgW="2156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566275" y="3221107"/>
                        <a:ext cx="812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CDE46B-A7E5-E361-C272-2B4C28C50DE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21179504">
            <a:off x="8418173" y="434309"/>
            <a:ext cx="1622124" cy="953581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ECBF66-49CB-F147-F70A-6A6E0BD51F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668872"/>
              </p:ext>
            </p:extLst>
          </p:nvPr>
        </p:nvGraphicFramePr>
        <p:xfrm>
          <a:off x="8941040" y="911099"/>
          <a:ext cx="86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228600" imgH="241200" progId="Equation.3">
                  <p:embed/>
                </p:oleObj>
              </mc:Choice>
              <mc:Fallback>
                <p:oleObj name="Уравнение" r:id="rId17" imgW="228600" imgH="2412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C42273C-0135-C934-100C-AD03C7F9F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941040" y="911099"/>
                        <a:ext cx="8604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9EF12F-8F95-4088-DA0E-39EDAB746FE1}"/>
              </a:ext>
            </a:extLst>
          </p:cNvPr>
          <p:cNvSpPr txBox="1"/>
          <p:nvPr/>
        </p:nvSpPr>
        <p:spPr>
          <a:xfrm>
            <a:off x="11842206" y="64672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F03FC-536B-53D8-D5B7-C401FE93472E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41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148F758-BF37-44E0-8FC4-8018C0309F23}"/>
              </a:ext>
            </a:extLst>
          </p:cNvPr>
          <p:cNvSpPr txBox="1">
            <a:spLocks/>
          </p:cNvSpPr>
          <p:nvPr/>
        </p:nvSpPr>
        <p:spPr>
          <a:xfrm>
            <a:off x="609604" y="528601"/>
            <a:ext cx="3753692" cy="528674"/>
          </a:xfrm>
          <a:prstGeom prst="rect">
            <a:avLst/>
          </a:prstGeom>
        </p:spPr>
        <p:txBody>
          <a:bodyPr anchor="t"/>
          <a:lstStyle>
            <a:lvl1pPr algn="ctr" defTabSz="911111" rtl="0" eaLnBrk="1" latinLnBrk="0" hangingPunct="1">
              <a:spcBef>
                <a:spcPct val="0"/>
              </a:spcBef>
              <a:buNone/>
              <a:defRPr sz="4385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5609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ru-RU" sz="3200" b="1" dirty="0">
              <a:solidFill>
                <a:srgbClr val="5609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C46E015-67F3-F4AD-0BF7-C66DB161C6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356449"/>
              </p:ext>
            </p:extLst>
          </p:nvPr>
        </p:nvGraphicFramePr>
        <p:xfrm>
          <a:off x="547827" y="2840829"/>
          <a:ext cx="8429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" imgW="317160" imgH="203040" progId="Equation.3">
                  <p:embed/>
                </p:oleObj>
              </mc:Choice>
              <mc:Fallback>
                <p:oleObj name="Уравнение" r:id="rId2" imgW="317160" imgH="203040" progId="Equation.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46E015-67F3-F4AD-0BF7-C66DB161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7827" y="2840829"/>
                        <a:ext cx="842962" cy="54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E5A81CB6-A352-7055-912E-1D8D5BABA7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469456"/>
              </p:ext>
            </p:extLst>
          </p:nvPr>
        </p:nvGraphicFramePr>
        <p:xfrm>
          <a:off x="630238" y="3624263"/>
          <a:ext cx="4508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4" imgW="114120" imgH="215640" progId="Equation.3">
                  <p:embed/>
                </p:oleObj>
              </mc:Choice>
              <mc:Fallback>
                <p:oleObj name="Уравнение" r:id="rId4" imgW="114120" imgH="215640" progId="Equation.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A81CB6-A352-7055-912E-1D8D5BABA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8" y="3624263"/>
                        <a:ext cx="4508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35D8AB4-06A4-45BD-AD23-759A244A47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49014"/>
              </p:ext>
            </p:extLst>
          </p:nvPr>
        </p:nvGraphicFramePr>
        <p:xfrm>
          <a:off x="534382" y="3864466"/>
          <a:ext cx="79851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6" imgW="203040" imgH="241200" progId="Equation.3">
                  <p:embed/>
                </p:oleObj>
              </mc:Choice>
              <mc:Fallback>
                <p:oleObj name="Уравнение" r:id="rId6" imgW="203040" imgH="241200" progId="Equation.3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235D8AB4-06A4-45BD-AD23-759A244A47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4382" y="3864466"/>
                        <a:ext cx="798513" cy="94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30FB613-6466-6276-4861-2DA7A94BCF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975266"/>
              </p:ext>
            </p:extLst>
          </p:nvPr>
        </p:nvGraphicFramePr>
        <p:xfrm>
          <a:off x="580651" y="4984552"/>
          <a:ext cx="365874" cy="457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8" imgW="101520" imgH="126720" progId="Equation.3">
                  <p:embed/>
                </p:oleObj>
              </mc:Choice>
              <mc:Fallback>
                <p:oleObj name="Уравнение" r:id="rId8" imgW="101520" imgH="126720" progId="Equation.3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130FB613-6466-6276-4861-2DA7A94BCF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0651" y="4984552"/>
                        <a:ext cx="365874" cy="457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D9E7857-B827-6A0D-AD4B-CCA6D67945AE}"/>
              </a:ext>
            </a:extLst>
          </p:cNvPr>
          <p:cNvSpPr txBox="1"/>
          <p:nvPr/>
        </p:nvSpPr>
        <p:spPr>
          <a:xfrm>
            <a:off x="1371380" y="2948890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some asymmetry in the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9DD903-F3D7-D791-64B3-C6FB757B0904}"/>
              </a:ext>
            </a:extLst>
          </p:cNvPr>
          <p:cNvSpPr txBox="1"/>
          <p:nvPr/>
        </p:nvSpPr>
        <p:spPr>
          <a:xfrm>
            <a:off x="1406200" y="4992354"/>
            <a:ext cx="6097712" cy="66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70" dirty="0">
                <a:latin typeface="Arial" panose="020B0604020202020204" pitchFamily="34" charset="0"/>
                <a:cs typeface="Arial" panose="020B0604020202020204" pitchFamily="34" charset="0"/>
              </a:rPr>
              <a:t>momentum vector of the USPs falling on the multi-atom system</a:t>
            </a:r>
            <a:endParaRPr lang="ru-RU" sz="187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EB5D-32AE-08B2-8C5D-A9FBE175BDF3}"/>
              </a:ext>
            </a:extLst>
          </p:cNvPr>
          <p:cNvSpPr txBox="1"/>
          <p:nvPr/>
        </p:nvSpPr>
        <p:spPr>
          <a:xfrm>
            <a:off x="1381765" y="3513901"/>
            <a:ext cx="60977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number of symmetries in the system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F335F08-F509-132D-30EE-5DF426ABE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05850" y="21429"/>
            <a:ext cx="3486150" cy="56388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6D5A136-96CC-8630-4736-C9AF8F805AC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411560">
            <a:off x="10157148" y="2843714"/>
            <a:ext cx="986851" cy="1170573"/>
          </a:xfrm>
          <a:prstGeom prst="rect">
            <a:avLst/>
          </a:prstGeom>
        </p:spPr>
      </p:pic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3C42273C-0135-C934-100C-AD03C7F9F0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66275" y="3221107"/>
          <a:ext cx="8128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2" imgW="215640" imgH="241200" progId="Equation.3">
                  <p:embed/>
                </p:oleObj>
              </mc:Choice>
              <mc:Fallback>
                <p:oleObj name="Уравнение" r:id="rId12" imgW="215640" imgH="241200" progId="Equation.3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3C42273C-0135-C934-100C-AD03C7F9F0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566275" y="3221107"/>
                        <a:ext cx="812800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0CCDE46B-A7E5-E361-C272-2B4C28C50DE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179504">
            <a:off x="8418173" y="434309"/>
            <a:ext cx="1622124" cy="953581"/>
          </a:xfrm>
          <a:prstGeom prst="rect">
            <a:avLst/>
          </a:prstGeom>
        </p:spPr>
      </p:pic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89ECBF66-49CB-F147-F70A-6A6E0BD51F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941040" y="911099"/>
          <a:ext cx="8604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5" imgW="228600" imgH="241200" progId="Equation.3">
                  <p:embed/>
                </p:oleObj>
              </mc:Choice>
              <mc:Fallback>
                <p:oleObj name="Уравнение" r:id="rId15" imgW="228600" imgH="241200" progId="Equation.3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89ECBF66-49CB-F147-F70A-6A6E0BD51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941040" y="911099"/>
                        <a:ext cx="860425" cy="908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E49EF12F-8F95-4088-DA0E-39EDAB746FE1}"/>
              </a:ext>
            </a:extLst>
          </p:cNvPr>
          <p:cNvSpPr txBox="1"/>
          <p:nvPr/>
        </p:nvSpPr>
        <p:spPr>
          <a:xfrm>
            <a:off x="11779777" y="6488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CF03FC-536B-53D8-D5B7-C401FE93472E}"/>
              </a:ext>
            </a:extLst>
          </p:cNvPr>
          <p:cNvSpPr/>
          <p:nvPr/>
        </p:nvSpPr>
        <p:spPr>
          <a:xfrm>
            <a:off x="11101683" y="5984696"/>
            <a:ext cx="678094" cy="873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B8BC6A7-CED6-9698-F110-FABE60EF4A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4502"/>
              </p:ext>
            </p:extLst>
          </p:nvPr>
        </p:nvGraphicFramePr>
        <p:xfrm>
          <a:off x="609604" y="1405591"/>
          <a:ext cx="8069606" cy="128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7" imgW="3098800" imgH="495300" progId="Equation.3">
                  <p:embed/>
                </p:oleObj>
              </mc:Choice>
              <mc:Fallback>
                <p:oleObj name="Уравнение" r:id="rId17" imgW="3098800" imgH="495300" progId="Equation.3">
                  <p:embed/>
                  <p:pic>
                    <p:nvPicPr>
                      <p:cNvPr id="11" name="Объект 10">
                        <a:extLst>
                          <a:ext uri="{FF2B5EF4-FFF2-40B4-BE49-F238E27FC236}">
                            <a16:creationId xmlns:a16="http://schemas.microsoft.com/office/drawing/2014/main" id="{3CBFB68E-4708-E49A-B37B-BD06BECC42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4" y="1405591"/>
                        <a:ext cx="8069606" cy="1289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5A66CFA4-9D6F-678D-059D-93A29F52AC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342305"/>
              </p:ext>
            </p:extLst>
          </p:nvPr>
        </p:nvGraphicFramePr>
        <p:xfrm>
          <a:off x="763588" y="3527425"/>
          <a:ext cx="304800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19" imgW="114120" imgH="139680" progId="Equation.3">
                  <p:embed/>
                </p:oleObj>
              </mc:Choice>
              <mc:Fallback>
                <p:oleObj name="Уравнение" r:id="rId19" imgW="114120" imgH="139680" progId="Equation.3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4C46E015-67F3-F4AD-0BF7-C66DB161C6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3588" y="3527425"/>
                        <a:ext cx="304800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D826EDA9-E3BE-588B-040A-BD1F4B02FB60}"/>
              </a:ext>
            </a:extLst>
          </p:cNvPr>
          <p:cNvSpPr txBox="1"/>
          <p:nvPr/>
        </p:nvSpPr>
        <p:spPr>
          <a:xfrm>
            <a:off x="1375378" y="4167496"/>
            <a:ext cx="612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radius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vector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specifying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α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β</a:t>
            </a: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8834098C-62A2-089C-BDE0-50B75A0E8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35089"/>
              </p:ext>
            </p:extLst>
          </p:nvPr>
        </p:nvGraphicFramePr>
        <p:xfrm>
          <a:off x="602016" y="5485205"/>
          <a:ext cx="79851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Уравнение" r:id="rId21" imgW="203040" imgH="215640" progId="Equation.3">
                  <p:embed/>
                </p:oleObj>
              </mc:Choice>
              <mc:Fallback>
                <p:oleObj name="Уравнение" r:id="rId21" imgW="203040" imgH="215640" progId="Equation.3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E5A81CB6-A352-7055-912E-1D8D5BABA7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2016" y="5485205"/>
                        <a:ext cx="798513" cy="847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EA59653-361A-75B8-E1FB-E20EC8DA3286}"/>
              </a:ext>
            </a:extLst>
          </p:cNvPr>
          <p:cNvSpPr txBox="1"/>
          <p:nvPr/>
        </p:nvSpPr>
        <p:spPr>
          <a:xfrm>
            <a:off x="1381765" y="5775017"/>
            <a:ext cx="61285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radius is a vector specifying the position of atoms of grade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 symmetry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3205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28908</TotalTime>
  <Words>1034</Words>
  <Application>Microsoft Macintosh PowerPoint</Application>
  <PresentationFormat>Широкоэкранный</PresentationFormat>
  <Paragraphs>171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Тема Office</vt:lpstr>
      <vt:lpstr>Специальное оформление</vt:lpstr>
      <vt:lpstr>Уравнение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Анастасия Харламова</cp:lastModifiedBy>
  <cp:revision>22</cp:revision>
  <dcterms:created xsi:type="dcterms:W3CDTF">2022-09-07T03:01:27Z</dcterms:created>
  <dcterms:modified xsi:type="dcterms:W3CDTF">2025-10-29T16:53:32Z</dcterms:modified>
</cp:coreProperties>
</file>