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7">
  <p:sldMasterIdLst>
    <p:sldMasterId id="2147483648" r:id="rId1"/>
  </p:sldMasterIdLst>
  <p:notesMasterIdLst>
    <p:notesMasterId r:id="rId24"/>
  </p:notesMasterIdLst>
  <p:sldIdLst>
    <p:sldId id="575" r:id="rId2"/>
    <p:sldId id="596" r:id="rId3"/>
    <p:sldId id="393" r:id="rId4"/>
    <p:sldId id="569" r:id="rId5"/>
    <p:sldId id="432" r:id="rId6"/>
    <p:sldId id="449" r:id="rId7"/>
    <p:sldId id="450" r:id="rId8"/>
    <p:sldId id="422" r:id="rId9"/>
    <p:sldId id="584" r:id="rId10"/>
    <p:sldId id="585" r:id="rId11"/>
    <p:sldId id="586" r:id="rId12"/>
    <p:sldId id="597" r:id="rId13"/>
    <p:sldId id="590" r:id="rId14"/>
    <p:sldId id="598" r:id="rId15"/>
    <p:sldId id="592" r:id="rId16"/>
    <p:sldId id="593" r:id="rId17"/>
    <p:sldId id="599" r:id="rId18"/>
    <p:sldId id="600" r:id="rId19"/>
    <p:sldId id="517" r:id="rId20"/>
    <p:sldId id="471" r:id="rId21"/>
    <p:sldId id="601" r:id="rId22"/>
    <p:sldId id="286" r:id="rId23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9933"/>
    <a:srgbClr val="99FF33"/>
    <a:srgbClr val="0000CC"/>
    <a:srgbClr val="FFFF99"/>
    <a:srgbClr val="FF0000"/>
    <a:srgbClr val="000066"/>
    <a:srgbClr val="FFFFFF"/>
    <a:srgbClr val="FF33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55" autoAdjust="0"/>
    <p:restoredTop sz="96473" autoAdjust="0"/>
  </p:normalViewPr>
  <p:slideViewPr>
    <p:cSldViewPr snapToGrid="0">
      <p:cViewPr varScale="1">
        <p:scale>
          <a:sx n="106" d="100"/>
          <a:sy n="106" d="100"/>
        </p:scale>
        <p:origin x="10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0A6D5C9-5689-45B2-8AFF-A1AA46D6B799}" type="datetimeFigureOut">
              <a:rPr lang="ru-RU"/>
              <a:pPr>
                <a:defRPr/>
              </a:pPr>
              <a:t>24.10.2025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3BBBA81-DA1D-4092-B668-6139B1E5DA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90817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1B603-A5CA-4EA3-BE0C-E880220506E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4628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69875" algn="just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рис. 14 приведены экспериментальные значения сечения на эквивалентный квант </a:t>
            </a:r>
            <a:r>
              <a:rPr lang="en-US" sz="1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σ</a:t>
            </a:r>
            <a:r>
              <a:rPr lang="en-US" sz="1800" kern="100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ru-R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реакций образования ядер </a:t>
            </a:r>
            <a:r>
              <a:rPr lang="ru-RU" sz="1800" kern="1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73</a:t>
            </a:r>
            <a:r>
              <a:rPr lang="en-US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</a:t>
            </a:r>
            <a:r>
              <a:rPr lang="ru-R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kern="1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75</a:t>
            </a:r>
            <a:r>
              <a:rPr lang="en-US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</a:t>
            </a:r>
            <a:r>
              <a:rPr lang="ru-R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1800" kern="1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81</a:t>
            </a:r>
            <a:r>
              <a:rPr lang="en-US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</a:t>
            </a:r>
            <a:r>
              <a:rPr lang="ru-R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природной смеси селена, а также данные, рассчитанные с использованием </a:t>
            </a:r>
            <a:r>
              <a:rPr lang="en-US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TALYS</a:t>
            </a:r>
            <a:r>
              <a:rPr lang="ru-R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(штриховая линия) и КМФР (сплошная линия). В целом следует отметить хорошее согласие между экспериментальными данными и теоретическими расчетами по </a:t>
            </a:r>
            <a:r>
              <a:rPr lang="en-US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TALYS</a:t>
            </a:r>
            <a:r>
              <a:rPr lang="ru-R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КМФР. Экспериментальные точки совпадают с двумя моделями в рамках погрешности.</a:t>
            </a:r>
            <a:endParaRPr lang="ru-RU" sz="18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69875" algn="just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Основное различие результатов по </a:t>
            </a:r>
            <a:r>
              <a:rPr lang="en-US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TALYS</a:t>
            </a:r>
            <a:r>
              <a:rPr lang="ru-R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КМФР наблюдаются в </a:t>
            </a:r>
            <a:r>
              <a:rPr lang="ru-RU" sz="1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фотопротонных</a:t>
            </a:r>
            <a:r>
              <a:rPr lang="ru-R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реакциях, поэтому образование каждого изотопа мышьяка будем анализировать отдельно. </a:t>
            </a:r>
            <a:endParaRPr lang="ru-RU" sz="18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6628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0170169-F1C9-4CBD-8656-7A3D996C35C6}" type="slidenum">
              <a:rPr lang="ru-RU" altLang="ru-RU" smtClean="0"/>
              <a:pPr/>
              <a:t>15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7362712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8463" cy="4106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866763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Исследование фотоядерных реакций являются важным источником информации о свойствах и строении атомных ядер. Эти реакции имеют существенное преимущество перед реакциями под действием нуклонов: электромагнитное взаимодействие фотонов с ядрами хорошо описываются теоретически.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Стабильные изотопы селена являются нашими объектами исследования. </a:t>
            </a:r>
            <a:r>
              <a:rPr lang="ru-RU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Выбор объектов исследования обусловлен переходным характером области 70&lt;A&lt;90, возможностью изучить фотоядерные реакции в заметном интервале масс в зависимости от изменения </a:t>
            </a:r>
            <a:r>
              <a:rPr lang="ru-RU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нескольких работах </a:t>
            </a:r>
            <a:r>
              <a:rPr lang="ru-RU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фотонейтронные</a:t>
            </a:r>
            <a:r>
              <a:rPr lang="ru-RU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реакции на изотопах селена исследовалась в энергетической области ГДР. В литературе отсутствуют экспериментальные данные о сечениях </a:t>
            </a:r>
            <a:r>
              <a:rPr lang="ru-RU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фотопротонных</a:t>
            </a:r>
            <a:r>
              <a:rPr lang="ru-RU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реакций. Эти данные являются очень важными для фундаментальной науки, поскольку распад ГДР с испусканием протонов несмотря на малое сечение реакции (</a:t>
            </a:r>
            <a:r>
              <a:rPr lang="en-US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g,p</a:t>
            </a:r>
            <a:r>
              <a:rPr lang="ru-RU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позволяет изучать возбуждение </a:t>
            </a:r>
            <a:r>
              <a:rPr lang="ru-RU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изоспиновой</a:t>
            </a:r>
            <a:r>
              <a:rPr lang="ru-RU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ветви ГДР.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Систематизированные измерения энергетической зависимости сечений фотоядерных реакций в области выше 27 МэВ до настоящего времени не проводились. Доступность этих данных позволили бы получить информацию о механизме фотоядерных реакций в области за ГДР и простирающейся вплоть до мезонного порога.</a:t>
            </a:r>
            <a:endParaRPr lang="ru-RU" dirty="0"/>
          </a:p>
        </p:txBody>
      </p:sp>
      <p:sp>
        <p:nvSpPr>
          <p:cNvPr id="6148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440F57C-64DD-4D51-947A-09A984798A08}" type="slidenum">
              <a:rPr lang="ru-RU" altLang="ru-RU" smtClean="0"/>
              <a:pPr/>
              <a:t>3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961200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69875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Методы прямой регистрации нейтронов малоэффективны при относительно большой энергии фотонов.  В энергетической области за гигантским дипольным резонансом при фоторасщеплении ядер начинают доминировать реакции с вылетом нескольких нейтронов, при этом методы прямой регистрации нейтронов не позволяют надежно разделять реакции различной множественности. </a:t>
            </a:r>
            <a:endParaRPr lang="ru-RU" sz="18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69875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Недостаток метода прямой регистрации нейтронов особенно сильно проявляется при измерении сечений </a:t>
            </a:r>
            <a:r>
              <a:rPr lang="ru-RU" sz="1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фотонуклонных</a:t>
            </a:r>
            <a:r>
              <a:rPr lang="ru-R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реакций прямыми методами на средних и тяжелых ядрах, в которых доминируют реакции с эмиссией нейтронов. </a:t>
            </a:r>
            <a:endParaRPr lang="ru-RU" sz="18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69875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Отсутствие надежной экспериментальной информации о различных каналах фоторасщепления ядер не позволяет сделать однозначные выводы о механизме распада ГДР средних и тяжелых ядер, а также о механизме процессов в области высокоэнергичного участка сечения фоторасщепления, таких как квадрупольное и </a:t>
            </a:r>
            <a:r>
              <a:rPr lang="ru-RU" sz="1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квазидейтронное</a:t>
            </a:r>
            <a:r>
              <a:rPr lang="ru-R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фоторасщепление.</a:t>
            </a:r>
            <a:endParaRPr lang="ru-RU" sz="18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69875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настоящей работе для экспериментального исследования фотоядерных реакций применялся метод наведенной активности, в котором отличие от методов прямой регистрации нейтронов однозначно определяется конечное ядро, что позволяет в одном эксперименте в идентичных условиях одновременно измерять различные каналы реакции. </a:t>
            </a:r>
            <a:endParaRPr lang="ru-RU" sz="18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69875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69875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9E58337-58B1-46DE-87AA-3598C9F6399F}" type="slidenum">
              <a:rPr lang="ru-RU" altLang="ru-RU" smtClean="0"/>
              <a:pPr/>
              <a:t>5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565040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69875" algn="just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Экспериментальные выходы реакций </a:t>
            </a:r>
            <a:r>
              <a:rPr lang="en-US" sz="18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ru-R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800" i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1800" kern="100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γmax</a:t>
            </a:r>
            <a:r>
              <a:rPr lang="ru-R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1800" kern="1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</a:t>
            </a:r>
            <a:r>
              <a:rPr lang="ru-R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рассчитаны по площади </a:t>
            </a:r>
            <a:r>
              <a:rPr lang="ru-RU" sz="1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фотопиков</a:t>
            </a:r>
            <a:r>
              <a:rPr lang="ru-R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ru-R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спектрах остаточной активности с учетом мертвого времени детектора, тока ускорителя при облучении. Результатом экспериментального измерения выхода природной смеси изотопов является выход образования изотопов во всех возможных реакциях на природной смеси.</a:t>
            </a:r>
            <a:endParaRPr lang="ru-RU" sz="18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69875" algn="just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Основной недостаток экспериментов в поле тормозных излучений электронов – зависимость выхода фотоядерной реакции как от исследуемого сечения реакции </a:t>
            </a:r>
            <a:r>
              <a:rPr lang="en-US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σ</a:t>
            </a:r>
            <a:r>
              <a:rPr lang="ru-R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8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ru-R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так и от формы спектра тормозного излучения </a:t>
            </a:r>
            <a:r>
              <a:rPr lang="en-US" sz="18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ru-R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8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ru-RU" sz="18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i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1800" kern="100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γmax</a:t>
            </a:r>
            <a:r>
              <a:rPr lang="ru-R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которая часто известна с недостаточной точностью. Абсолютные выходы фотоядерных реакций на тормозных пучках в экспериментах, выполненных в различной геометрии, будут отличаться друг от друга из-за различий в потоке тормозных фотонов. </a:t>
            </a:r>
            <a:endParaRPr lang="ru-RU" sz="18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484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5357792-5314-4037-BBD5-DC70EE106394}" type="slidenum">
              <a:rPr lang="ru-RU" altLang="ru-RU" smtClean="0"/>
              <a:pPr/>
              <a:t>6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263715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69875" algn="just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Экспериментальные выходы реакций </a:t>
            </a:r>
            <a:r>
              <a:rPr lang="en-US" sz="18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ru-R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800" i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1800" kern="100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γmax</a:t>
            </a:r>
            <a:r>
              <a:rPr lang="ru-R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1800" kern="1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</a:t>
            </a:r>
            <a:r>
              <a:rPr lang="ru-R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рассчитаны по площади </a:t>
            </a:r>
            <a:r>
              <a:rPr lang="ru-RU" sz="1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фотопиков</a:t>
            </a:r>
            <a:r>
              <a:rPr lang="ru-R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ru-R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спектрах остаточной активности с учетом мертвого времени детектора, тока ускорителя при облучении. Результатом экспериментального измерения выхода природной смеси изотопов является выход образования изотопов во всех возможных реакциях на природной смеси.</a:t>
            </a:r>
            <a:endParaRPr lang="ru-RU" sz="18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69875" algn="just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Основной недостаток экспериментов в поле тормозных излучений электронов – зависимость выхода фотоядерной реакции как от исследуемого сечения реакции </a:t>
            </a:r>
            <a:r>
              <a:rPr lang="en-US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σ</a:t>
            </a:r>
            <a:r>
              <a:rPr lang="ru-R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8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ru-R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так и от формы спектра тормозного излучения </a:t>
            </a:r>
            <a:r>
              <a:rPr lang="en-US" sz="18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ru-R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8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ru-RU" sz="18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i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1800" kern="100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γmax</a:t>
            </a:r>
            <a:r>
              <a:rPr lang="ru-R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которая часто известна с недостаточной точностью. Абсолютные выходы фотоядерных реакций на тормозных пучках в экспериментах, выполненных в различной геометрии, будут отличаться друг от друга из-за различий в потоке тормозных фотонов. </a:t>
            </a:r>
            <a:endParaRPr lang="ru-RU" sz="18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484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5357792-5314-4037-BBD5-DC70EE106394}" type="slidenum">
              <a:rPr lang="ru-RU" altLang="ru-RU" smtClean="0"/>
              <a:pPr/>
              <a:t>7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464924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69875" algn="just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настоящей работе пользованы программный код </a:t>
            </a:r>
            <a:r>
              <a:rPr lang="en-US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TALYS</a:t>
            </a:r>
            <a:r>
              <a:rPr lang="ru-R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комбинированная модель фотоядерных реакций. </a:t>
            </a:r>
            <a:endParaRPr lang="ru-RU" sz="18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69875" algn="just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Программный код </a:t>
            </a:r>
            <a:r>
              <a:rPr lang="en-US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TALYS</a:t>
            </a:r>
            <a:r>
              <a:rPr lang="ru-R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был создан для анализа сечений ядерных реакций в диапазоне энергий 1 кэВ–200 МэВ для массовых чисел мишени 12–339. </a:t>
            </a:r>
            <a:endParaRPr lang="ru-RU" sz="18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69875" algn="just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en-US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TALYS</a:t>
            </a:r>
            <a:r>
              <a:rPr lang="ru-R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полное сечение фотопоглощения определяется как сумма ГДР и </a:t>
            </a:r>
            <a:r>
              <a:rPr lang="ru-RU" sz="1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квазидейтронного</a:t>
            </a:r>
            <a:r>
              <a:rPr lang="ru-R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механизма. Кроме дипольных колебаний учитываются </a:t>
            </a:r>
            <a:r>
              <a:rPr lang="ru-RU" sz="1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изоскалярные</a:t>
            </a:r>
            <a:r>
              <a:rPr lang="ru-R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квадрупольные возбуждения. Программа </a:t>
            </a:r>
            <a:r>
              <a:rPr lang="en-US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TALYS</a:t>
            </a:r>
            <a:r>
              <a:rPr lang="ru-R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анализирует все реакции, происходящие в ядре, и переходы между состояниями. Поэтому можно рассчитать не только полные сечения, но и сечения реакции с образованием изомерных состояний.</a:t>
            </a:r>
            <a:endParaRPr lang="ru-RU" sz="18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69875" algn="just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69875" algn="just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КМФР создана для анализа сечений фотоядерных реакций в диапазоне энергий 7 МэВ–200 МэВ для массовых чисел мишени 40–240. В КМФР при расчете сечения фотопоглощения учитываются не только ГДР и </a:t>
            </a:r>
            <a:r>
              <a:rPr lang="ru-RU" sz="1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квазидейтронный</a:t>
            </a:r>
            <a:r>
              <a:rPr lang="ru-R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механизм, но и вклад в это сечение </a:t>
            </a:r>
            <a:r>
              <a:rPr lang="ru-RU" sz="1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изовекторного</a:t>
            </a:r>
            <a:r>
              <a:rPr lang="ru-R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квадрупольного резонанса и обертона ГДР. </a:t>
            </a:r>
            <a:endParaRPr lang="ru-RU" sz="18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69875" algn="just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69875" algn="just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рис.11 показаны полные </a:t>
            </a:r>
            <a:r>
              <a:rPr lang="ru-RU" sz="1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фотонейтронные</a:t>
            </a:r>
            <a:r>
              <a:rPr lang="ru-R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1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фотопротонные</a:t>
            </a:r>
            <a:r>
              <a:rPr lang="ru-R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сечения, вычисленные для изотопов селена. Белые кружочки – данные рассчитанные по </a:t>
            </a:r>
            <a:r>
              <a:rPr lang="en-US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TALYS</a:t>
            </a:r>
            <a:r>
              <a:rPr lang="ru-R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 черные кружочки – по КМФР. В целом следует отметить хорошее согласие между теоретическими расчетами по </a:t>
            </a:r>
            <a:r>
              <a:rPr lang="en-US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TALYS</a:t>
            </a:r>
            <a:r>
              <a:rPr lang="ru-R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КМФР в описании </a:t>
            </a:r>
            <a:r>
              <a:rPr lang="ru-RU" sz="1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фотонейтронного</a:t>
            </a:r>
            <a:r>
              <a:rPr lang="ru-R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канала распада ГДР. </a:t>
            </a:r>
            <a:endParaRPr lang="ru-RU" sz="18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69875" algn="just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Основное различие результатов по </a:t>
            </a:r>
            <a:r>
              <a:rPr lang="en-US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TALYS</a:t>
            </a:r>
            <a:r>
              <a:rPr lang="ru-R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КМФР наблюдаются в </a:t>
            </a:r>
            <a:r>
              <a:rPr lang="ru-RU" sz="1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фотопротонных</a:t>
            </a:r>
            <a:r>
              <a:rPr lang="ru-R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реакциях: в </a:t>
            </a:r>
            <a:r>
              <a:rPr lang="en-US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TALYS</a:t>
            </a:r>
            <a:r>
              <a:rPr lang="ru-R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интегральное сечение резонанса уменьшается с увеличением массового числа в интервале 415-18 </a:t>
            </a:r>
            <a:r>
              <a:rPr lang="ru-RU" sz="1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мб·МэВ</a:t>
            </a:r>
            <a:r>
              <a:rPr lang="ru-R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 в КМФР – 640-129 </a:t>
            </a:r>
            <a:r>
              <a:rPr lang="ru-RU" sz="1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мб·МэВ</a:t>
            </a:r>
            <a:r>
              <a:rPr lang="ru-R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8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69875" algn="just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4580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4B318A5-DA12-46EB-82D2-ECF3D3997153}" type="slidenum">
              <a:rPr lang="ru-RU" altLang="ru-RU" smtClean="0"/>
              <a:pPr/>
              <a:t>8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816586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69875" algn="just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рис. 14 приведены экспериментальные значения сечения на эквивалентный квант </a:t>
            </a:r>
            <a:r>
              <a:rPr lang="en-US" sz="1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σ</a:t>
            </a:r>
            <a:r>
              <a:rPr lang="en-US" sz="1800" kern="100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ru-R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реакций образования ядер </a:t>
            </a:r>
            <a:r>
              <a:rPr lang="ru-RU" sz="1800" kern="1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73</a:t>
            </a:r>
            <a:r>
              <a:rPr lang="en-US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</a:t>
            </a:r>
            <a:r>
              <a:rPr lang="ru-R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kern="1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75</a:t>
            </a:r>
            <a:r>
              <a:rPr lang="en-US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</a:t>
            </a:r>
            <a:r>
              <a:rPr lang="ru-R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1800" kern="1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81</a:t>
            </a:r>
            <a:r>
              <a:rPr lang="en-US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</a:t>
            </a:r>
            <a:r>
              <a:rPr lang="ru-R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природной смеси селена, а также данные, рассчитанные с использованием </a:t>
            </a:r>
            <a:r>
              <a:rPr lang="en-US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TALYS</a:t>
            </a:r>
            <a:r>
              <a:rPr lang="ru-R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(штриховая линия) и КМФР (сплошная линия). В целом следует отметить хорошее согласие между экспериментальными данными и теоретическими расчетами по </a:t>
            </a:r>
            <a:r>
              <a:rPr lang="en-US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TALYS</a:t>
            </a:r>
            <a:r>
              <a:rPr lang="ru-R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КМФР. Экспериментальные точки совпадают с двумя моделями в рамках погрешности.</a:t>
            </a:r>
            <a:endParaRPr lang="ru-RU" sz="18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69875" algn="just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Основное различие результатов по </a:t>
            </a:r>
            <a:r>
              <a:rPr lang="en-US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TALYS</a:t>
            </a:r>
            <a:r>
              <a:rPr lang="ru-R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КМФР наблюдаются в </a:t>
            </a:r>
            <a:r>
              <a:rPr lang="ru-RU" sz="1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фотопротонных</a:t>
            </a:r>
            <a:r>
              <a:rPr lang="ru-R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реакциях, поэтому образование каждого изотопа мышьяка будем анализировать отдельно. </a:t>
            </a:r>
            <a:endParaRPr lang="ru-RU" sz="18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6628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0170169-F1C9-4CBD-8656-7A3D996C35C6}" type="slidenum">
              <a:rPr lang="ru-RU" altLang="ru-RU" smtClean="0"/>
              <a:pPr/>
              <a:t>11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800557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69875" algn="just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рис. 14 приведены экспериментальные значения сечения на эквивалентный квант </a:t>
            </a:r>
            <a:r>
              <a:rPr lang="en-US" sz="1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σ</a:t>
            </a:r>
            <a:r>
              <a:rPr lang="en-US" sz="1800" kern="100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ru-R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реакций образования ядер </a:t>
            </a:r>
            <a:r>
              <a:rPr lang="ru-RU" sz="1800" kern="1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73</a:t>
            </a:r>
            <a:r>
              <a:rPr lang="en-US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</a:t>
            </a:r>
            <a:r>
              <a:rPr lang="ru-R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kern="1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75</a:t>
            </a:r>
            <a:r>
              <a:rPr lang="en-US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</a:t>
            </a:r>
            <a:r>
              <a:rPr lang="ru-R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1800" kern="1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81</a:t>
            </a:r>
            <a:r>
              <a:rPr lang="en-US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</a:t>
            </a:r>
            <a:r>
              <a:rPr lang="ru-R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природной смеси селена, а также данные, рассчитанные с использованием </a:t>
            </a:r>
            <a:r>
              <a:rPr lang="en-US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TALYS</a:t>
            </a:r>
            <a:r>
              <a:rPr lang="ru-R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(штриховая линия) и КМФР (сплошная линия). В целом следует отметить хорошее согласие между экспериментальными данными и теоретическими расчетами по </a:t>
            </a:r>
            <a:r>
              <a:rPr lang="en-US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TALYS</a:t>
            </a:r>
            <a:r>
              <a:rPr lang="ru-R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КМФР. Экспериментальные точки совпадают с двумя моделями в рамках погрешности.</a:t>
            </a:r>
            <a:endParaRPr lang="ru-RU" sz="18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69875" algn="just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Основное различие результатов по </a:t>
            </a:r>
            <a:r>
              <a:rPr lang="en-US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TALYS</a:t>
            </a:r>
            <a:r>
              <a:rPr lang="ru-R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КМФР наблюдаются в </a:t>
            </a:r>
            <a:r>
              <a:rPr lang="ru-RU" sz="1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фотопротонных</a:t>
            </a:r>
            <a:r>
              <a:rPr lang="ru-R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реакциях, поэтому образование каждого изотопа мышьяка будем анализировать отдельно. </a:t>
            </a:r>
            <a:endParaRPr lang="ru-RU" sz="18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6628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0170169-F1C9-4CBD-8656-7A3D996C35C6}" type="slidenum">
              <a:rPr lang="ru-RU" altLang="ru-RU" smtClean="0"/>
              <a:pPr/>
              <a:t>12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5085008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69875" algn="just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рис. 14 приведены экспериментальные значения сечения на эквивалентный квант </a:t>
            </a:r>
            <a:r>
              <a:rPr lang="en-US" sz="1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σ</a:t>
            </a:r>
            <a:r>
              <a:rPr lang="en-US" sz="1800" kern="100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ru-R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реакций образования ядер </a:t>
            </a:r>
            <a:r>
              <a:rPr lang="ru-RU" sz="1800" kern="1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73</a:t>
            </a:r>
            <a:r>
              <a:rPr lang="en-US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</a:t>
            </a:r>
            <a:r>
              <a:rPr lang="ru-R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kern="1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75</a:t>
            </a:r>
            <a:r>
              <a:rPr lang="en-US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</a:t>
            </a:r>
            <a:r>
              <a:rPr lang="ru-R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1800" kern="1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81</a:t>
            </a:r>
            <a:r>
              <a:rPr lang="en-US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</a:t>
            </a:r>
            <a:r>
              <a:rPr lang="ru-R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природной смеси селена, а также данные, рассчитанные с использованием </a:t>
            </a:r>
            <a:r>
              <a:rPr lang="en-US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TALYS</a:t>
            </a:r>
            <a:r>
              <a:rPr lang="ru-R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(штриховая линия) и КМФР (сплошная линия). В целом следует отметить хорошее согласие между экспериментальными данными и теоретическими расчетами по </a:t>
            </a:r>
            <a:r>
              <a:rPr lang="en-US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TALYS</a:t>
            </a:r>
            <a:r>
              <a:rPr lang="ru-R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КМФР. Экспериментальные точки совпадают с двумя моделями в рамках погрешности.</a:t>
            </a:r>
            <a:endParaRPr lang="ru-RU" sz="18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69875" algn="just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Основное различие результатов по </a:t>
            </a:r>
            <a:r>
              <a:rPr lang="en-US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TALYS</a:t>
            </a:r>
            <a:r>
              <a:rPr lang="ru-R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КМФР наблюдаются в </a:t>
            </a:r>
            <a:r>
              <a:rPr lang="ru-RU" sz="1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фотопротонных</a:t>
            </a:r>
            <a:r>
              <a:rPr lang="ru-R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реакциях, поэтому образование каждого изотопа мышьяка будем анализировать отдельно. </a:t>
            </a:r>
            <a:endParaRPr lang="ru-RU" sz="18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6628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0170169-F1C9-4CBD-8656-7A3D996C35C6}" type="slidenum">
              <a:rPr lang="ru-RU" altLang="ru-RU" smtClean="0"/>
              <a:pPr/>
              <a:t>13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180290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00208-9578-4400-B3E8-BA22E1D60452}" type="datetime1">
              <a:rPr lang="ru-RU"/>
              <a:pPr>
                <a:defRPr/>
              </a:pPr>
              <a:t>24.10.2025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8E879-EA57-436A-B161-CE85E2826F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6668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BB5F7-F52F-4ED2-BBCE-701075D9F501}" type="datetime1">
              <a:rPr lang="ru-RU"/>
              <a:pPr>
                <a:defRPr/>
              </a:pPr>
              <a:t>24.10.2025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C2527-985C-4451-AD40-717566E706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487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73FDF-7CE9-40E3-A3DA-0A5837050B08}" type="datetime1">
              <a:rPr lang="ru-RU"/>
              <a:pPr>
                <a:defRPr/>
              </a:pPr>
              <a:t>24.10.2025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725A0-4B92-4323-94DF-AFBE3CD689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2497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17A7C-5C75-464F-90F6-CF0226C029EB}" type="datetime1">
              <a:rPr lang="ru-RU"/>
              <a:pPr>
                <a:defRPr/>
              </a:pPr>
              <a:t>24.10.2025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7E786-0621-42A2-9957-BF46FEE098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9205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A90BD-0BF7-4C23-879F-BECFC10FA0B2}" type="datetime1">
              <a:rPr lang="ru-RU"/>
              <a:pPr>
                <a:defRPr/>
              </a:pPr>
              <a:t>24.10.2025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2DBF6-31DE-4D9D-884A-54ED584A739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0425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A3D31-A427-4340-AD0F-2CC453E217E9}" type="datetime1">
              <a:rPr lang="ru-RU"/>
              <a:pPr>
                <a:defRPr/>
              </a:pPr>
              <a:t>24.10.2025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610EE-14CC-4A8B-AAEB-A2CE123A927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7206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05533-8A37-484F-8112-CF215D2588C0}" type="datetime1">
              <a:rPr lang="ru-RU"/>
              <a:pPr>
                <a:defRPr/>
              </a:pPr>
              <a:t>24.10.2025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DE13F-203D-4C5A-9C2E-AC978F902D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1663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5896F-7CA4-41E0-A4AD-E9E6A26F2BA1}" type="datetime1">
              <a:rPr lang="ru-RU"/>
              <a:pPr>
                <a:defRPr/>
              </a:pPr>
              <a:t>24.10.2025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15695-8C07-48F6-8414-F6BEB3F25E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013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5FD08-4BD8-43E0-BB2B-F46DD19A6D14}" type="datetime1">
              <a:rPr lang="ru-RU"/>
              <a:pPr>
                <a:defRPr/>
              </a:pPr>
              <a:t>24.10.2025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2390D-9FA9-4436-9A69-B31257E4304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89667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F2B82-5757-4FF9-B736-6193C1126BFF}" type="datetime1">
              <a:rPr lang="ru-RU"/>
              <a:pPr>
                <a:defRPr/>
              </a:pPr>
              <a:t>24.10.2025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03B64-613D-4103-888E-1DC23DB14E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0491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A1C14-843D-49D2-81B1-BFB413E42BFA}" type="datetime1">
              <a:rPr lang="ru-RU"/>
              <a:pPr>
                <a:defRPr/>
              </a:pPr>
              <a:t>24.10.2025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59DDC-2EF3-4344-8534-02057631539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2211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3BB53B2-EC35-4CC9-9FCE-4A588A32C070}" type="datetime1">
              <a:rPr lang="ru-RU"/>
              <a:pPr>
                <a:defRPr/>
              </a:pPr>
              <a:t>24.10.2025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D23EDAC-FD56-4CC2-8020-95EE6C7C942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189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377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566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754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594" indent="-228594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29.png"/><Relationship Id="rId5" Type="http://schemas.openxmlformats.org/officeDocument/2006/relationships/image" Target="../media/image24.wmf"/><Relationship Id="rId10" Type="http://schemas.openxmlformats.org/officeDocument/2006/relationships/image" Target="../media/image28.png"/><Relationship Id="rId4" Type="http://schemas.openxmlformats.org/officeDocument/2006/relationships/oleObject" Target="../embeddings/oleObject7.bin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png"/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microsoft.com/office/2007/relationships/hdphoto" Target="../media/hdphoto1.wdp"/><Relationship Id="rId10" Type="http://schemas.openxmlformats.org/officeDocument/2006/relationships/image" Target="../media/image6.wmf"/><Relationship Id="rId4" Type="http://schemas.openxmlformats.org/officeDocument/2006/relationships/image" Target="../media/image7.png"/><Relationship Id="rId9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8.png"/><Relationship Id="rId10" Type="http://schemas.openxmlformats.org/officeDocument/2006/relationships/image" Target="../media/image16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png"/><Relationship Id="rId5" Type="http://schemas.openxmlformats.org/officeDocument/2006/relationships/image" Target="../media/image17.wmf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193285" y="6206090"/>
            <a:ext cx="1524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Dubna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-2025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1491326" y="1980341"/>
            <a:ext cx="8095053" cy="1940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Isospin splitting of the giant dipole resonance in medium and heavy nuclei</a:t>
            </a:r>
            <a:endParaRPr lang="ru-RU" sz="3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Monotype Sorts" pitchFamily="2" charset="2"/>
              <a:buNone/>
              <a:defRPr/>
            </a:pPr>
            <a:endParaRPr lang="ru-RU" sz="3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Monotype Sorts" pitchFamily="2" charset="2"/>
              <a:buNone/>
              <a:defRPr/>
            </a:pP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06" y="96103"/>
            <a:ext cx="1569098" cy="12803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9283" y="96103"/>
            <a:ext cx="1256311" cy="125631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259" y="123944"/>
            <a:ext cx="1902082" cy="11962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006" y="114106"/>
            <a:ext cx="1301975" cy="119623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79037" y="3595983"/>
            <a:ext cx="9298200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6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F.A. </a:t>
            </a:r>
            <a:r>
              <a:rPr lang="en-US" sz="1600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Rasulova</a:t>
            </a:r>
            <a:r>
              <a:rPr lang="en-US" sz="1600" u="sng" baseline="30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a,b</a:t>
            </a:r>
            <a:r>
              <a:rPr lang="en-US" sz="1600" u="sng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A.A.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Kuznetsov</a:t>
            </a:r>
            <a:r>
              <a:rPr lang="ru-RU" sz="16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en-US" sz="16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GB" sz="16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J.H.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Khushvaktov</a:t>
            </a:r>
            <a:r>
              <a:rPr lang="en-US" sz="1600" baseline="30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b,e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S.I. Alekseev</a:t>
            </a:r>
            <a:r>
              <a:rPr lang="en-US" sz="16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A.S.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Madumarov</a:t>
            </a:r>
            <a:r>
              <a:rPr lang="en-US" sz="1600" baseline="30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6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Chuprakov</a:t>
            </a:r>
            <a:r>
              <a:rPr lang="en-US" sz="1600" baseline="30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a,f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G.A.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Bozhikov</a:t>
            </a:r>
            <a:r>
              <a:rPr lang="en-US" sz="1600" baseline="30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N.Yu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Fursova</a:t>
            </a:r>
            <a:r>
              <a:rPr lang="en-US" sz="1600" baseline="30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c,d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S.S.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Belyshev</a:t>
            </a:r>
            <a:r>
              <a:rPr lang="en-US" sz="1600" baseline="30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c,d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N.V.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Aksenov</a:t>
            </a:r>
            <a:r>
              <a:rPr lang="en-US" sz="1600" baseline="30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endParaRPr lang="ru-RU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14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Flerov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Laboratory of Nuclear Reactions of Joint Institute for Nuclear Research, </a:t>
            </a:r>
            <a:r>
              <a:rPr lang="en-GB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Dubna</a:t>
            </a:r>
            <a:r>
              <a:rPr lang="en-GB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Russia, 141980</a:t>
            </a:r>
            <a:endParaRPr lang="ru-RU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14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Institute of Nuclear Physics of the Academy of Sciences of the Republic of Uzbekistan,</a:t>
            </a:r>
            <a:r>
              <a:rPr lang="cs-CZ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Tashkent, Uzbekistan, </a:t>
            </a:r>
            <a:r>
              <a:rPr lang="en-GB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100214</a:t>
            </a:r>
            <a:endParaRPr lang="ru-RU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14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Skobeltsyn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Institute of Nuclear Physics of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Lomonosov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Moscow State University, Moscow, Russia, 119234</a:t>
            </a:r>
            <a:endParaRPr lang="ru-RU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14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 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Faculty of Physics of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Lomonosov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Moscow State University, Moscow, Russia, 119991</a:t>
            </a:r>
            <a:endParaRPr lang="ru-RU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14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Dzhelepov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Laboratory of Nuclear Problems of Joint Institute for Nuclear Research, </a:t>
            </a:r>
            <a:r>
              <a:rPr lang="en-GB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Dubna</a:t>
            </a:r>
            <a:r>
              <a:rPr lang="en-GB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Russia, 141980</a:t>
            </a:r>
            <a:endParaRPr lang="ru-RU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14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 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Institute of Nuclear Physics, Almaty, Republic of Kazakhstan, </a:t>
            </a:r>
            <a:r>
              <a:rPr lang="en-GB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050032</a:t>
            </a:r>
            <a:endParaRPr lang="ru-RU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00" t="1" b="63944"/>
          <a:stretch/>
        </p:blipFill>
        <p:spPr>
          <a:xfrm>
            <a:off x="8824059" y="-2964"/>
            <a:ext cx="3367941" cy="184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35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9163616" y="6319488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32" indent="-28574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2971" indent="-22859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160" indent="-22859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349" indent="-22859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537" indent="-228594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726" indent="-228594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8914" indent="-228594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103" indent="-228594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4B56859-C40B-477A-B48E-9A9A50519B26}" type="slidenum"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10</a:t>
            </a:fld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4" name="TextBox 6"/>
          <p:cNvSpPr txBox="1">
            <a:spLocks noChangeArrowheads="1"/>
          </p:cNvSpPr>
          <p:nvPr/>
        </p:nvSpPr>
        <p:spPr bwMode="auto">
          <a:xfrm>
            <a:off x="0" y="6058839"/>
            <a:ext cx="6334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7.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Absolute efficiency curves for positions at different distances from the target to the detector</a:t>
            </a:r>
          </a:p>
        </p:txBody>
      </p:sp>
      <p:sp>
        <p:nvSpPr>
          <p:cNvPr id="15369" name="Заголовок 1"/>
          <p:cNvSpPr txBox="1">
            <a:spLocks/>
          </p:cNvSpPr>
          <p:nvPr/>
        </p:nvSpPr>
        <p:spPr bwMode="auto">
          <a:xfrm>
            <a:off x="1930400" y="141644"/>
            <a:ext cx="4403725" cy="352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Efficiency of the detector</a:t>
            </a: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1547" y="588148"/>
            <a:ext cx="65923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each irradiation, spectra were measured with measurement durations of 10 min, 30 min, 1 hour, 12 hours and 1 day</a:t>
            </a:r>
            <a:r>
              <a:rPr lang="en-US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l-GR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GB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-ray sources</a:t>
            </a:r>
            <a:r>
              <a:rPr lang="en-US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Co, 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109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Cd, 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134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Cs, 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137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Cs, 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56"/>
          <a:stretch/>
        </p:blipFill>
        <p:spPr>
          <a:xfrm rot="5400000">
            <a:off x="6350451" y="1284759"/>
            <a:ext cx="5748661" cy="3890871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3"/>
          <a:stretch>
            <a:fillRect/>
          </a:stretch>
        </p:blipFill>
        <p:spPr>
          <a:xfrm>
            <a:off x="478006" y="1928752"/>
            <a:ext cx="5447548" cy="413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87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9209088" y="637253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32" indent="-28574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2971" indent="-22859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160" indent="-22859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349" indent="-22859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537" indent="-228594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726" indent="-228594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8914" indent="-228594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103" indent="-228594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AC03180-7D4B-4B83-A663-6E21057BB0DE}" type="slidenum"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11</a:t>
            </a:fld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>
            <p:extLst/>
          </p:nvPr>
        </p:nvGraphicFramePr>
        <p:xfrm>
          <a:off x="565485" y="632257"/>
          <a:ext cx="8109284" cy="6225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74" name="Graph" r:id="rId4" imgW="3920947" imgH="3001670" progId="Origin50.Graph">
                  <p:embed/>
                </p:oleObj>
              </mc:Choice>
              <mc:Fallback>
                <p:oleObj name="Graph" r:id="rId4" imgW="3920947" imgH="3001670" progId="Origin50.Graph">
                  <p:embed/>
                  <p:pic>
                    <p:nvPicPr>
                      <p:cNvPr id="15" name="Объект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485" y="632257"/>
                        <a:ext cx="8109284" cy="62257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211"/>
          <p:cNvSpPr>
            <a:spLocks noChangeArrowheads="1"/>
          </p:cNvSpPr>
          <p:nvPr/>
        </p:nvSpPr>
        <p:spPr bwMode="auto">
          <a:xfrm>
            <a:off x="8674769" y="1653639"/>
            <a:ext cx="3432464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en-GB" alt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Figure</a:t>
            </a:r>
            <a:r>
              <a:rPr lang="ru-RU" alt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alt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Spectra of residual activity of the irradiated sample of </a:t>
            </a:r>
            <a:r>
              <a:rPr lang="en-US" alt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natMo</a:t>
            </a:r>
            <a:r>
              <a:rPr lang="en-US" alt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(top to bottom) 1.5 h (a) and 2 days (b) after irradiation. </a:t>
            </a:r>
            <a:r>
              <a:rPr lang="en-US" alt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spectra </a:t>
            </a:r>
            <a:r>
              <a:rPr lang="en-US" alt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measurement durations were 1 h (a) and 1 day (b), respectively. The bremsstrahlung end-point energy used for the irradiation</a:t>
            </a:r>
          </a:p>
          <a:p>
            <a:pPr lvl="0" algn="ctr"/>
            <a:r>
              <a:rPr lang="en-US" alt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was 23 </a:t>
            </a:r>
            <a:r>
              <a:rPr lang="en-US" alt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MeV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214172" y="277741"/>
            <a:ext cx="7952584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 of </a:t>
            </a:r>
            <a:r>
              <a:rPr lang="el-GR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GB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spectra </a:t>
            </a:r>
            <a:r>
              <a:rPr lang="en-US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an irradiated target</a:t>
            </a: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9382352" y="5152734"/>
            <a:ext cx="2017295" cy="98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ru-RU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Let's analyze the </a:t>
            </a:r>
            <a:r>
              <a:rPr lang="en-US" alt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</a:t>
            </a:r>
            <a:r>
              <a:rPr lang="en-US" altLang="ru-RU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ru-RU" altLang="ru-RU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10022377" y="6076855"/>
            <a:ext cx="944407" cy="360947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6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9209088" y="637253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32" indent="-28574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2971" indent="-22859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160" indent="-22859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349" indent="-22859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537" indent="-228594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726" indent="-228594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8914" indent="-228594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103" indent="-228594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AC03180-7D4B-4B83-A663-6E21057BB0DE}" type="slidenum"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12</a:t>
            </a:fld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6286" y="6372535"/>
            <a:ext cx="68113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GB" sz="1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1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sz="1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ru-RU" sz="1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Rasulova</a:t>
            </a:r>
            <a:r>
              <a:rPr lang="en-US" sz="1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F.A</a:t>
            </a:r>
            <a:r>
              <a:rPr lang="en-US" sz="1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et. al.</a:t>
            </a:r>
            <a:r>
              <a:rPr lang="ru-RU" sz="1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2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 A, 1045: 168428 (</a:t>
            </a:r>
            <a:r>
              <a:rPr lang="ru-RU" sz="1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r>
              <a:rPr lang="en-US" sz="1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12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FreeSans"/>
            </a:endParaRPr>
          </a:p>
          <a:p>
            <a:pPr algn="just">
              <a:spcAft>
                <a:spcPts val="0"/>
              </a:spcAft>
            </a:pPr>
            <a:r>
              <a:rPr lang="en-US" altLang="ru-RU" sz="12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FreeSans"/>
              </a:rPr>
              <a:t>[</a:t>
            </a:r>
            <a:r>
              <a:rPr lang="ru-RU" altLang="ru-RU" sz="12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FreeSans"/>
              </a:rPr>
              <a:t>2</a:t>
            </a:r>
            <a:r>
              <a:rPr lang="en-US" altLang="ru-RU" sz="12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FreeSans"/>
              </a:rPr>
              <a:t>] </a:t>
            </a:r>
            <a:r>
              <a:rPr lang="en-US" altLang="ru-RU" sz="1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FreeSans"/>
              </a:rPr>
              <a:t>Rasulova</a:t>
            </a:r>
            <a:r>
              <a:rPr lang="en-US" altLang="ru-RU" sz="1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FreeSans"/>
              </a:rPr>
              <a:t> F</a:t>
            </a:r>
            <a:r>
              <a:rPr lang="ru-RU" altLang="ru-RU" sz="1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FreeSans"/>
              </a:rPr>
              <a:t>.</a:t>
            </a:r>
            <a:r>
              <a:rPr lang="en-US" altLang="ru-RU" sz="1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FreeSans"/>
              </a:rPr>
              <a:t>A</a:t>
            </a:r>
            <a:r>
              <a:rPr lang="ru-RU" altLang="ru-RU" sz="1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FreeSans"/>
              </a:rPr>
              <a:t>., </a:t>
            </a:r>
            <a:r>
              <a:rPr lang="en-US" sz="1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et. al.</a:t>
            </a:r>
            <a:r>
              <a:rPr lang="ru-RU" sz="1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FreeSans"/>
              </a:rPr>
              <a:t>Chinese Physics C</a:t>
            </a:r>
            <a:r>
              <a:rPr lang="en-GB" altLang="ru-RU" sz="1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FreeSans"/>
              </a:rPr>
              <a:t>, 48: 024002 (</a:t>
            </a:r>
            <a:r>
              <a:rPr lang="en-US" altLang="ru-RU" sz="1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FreeSans"/>
              </a:rPr>
              <a:t>2024</a:t>
            </a:r>
            <a:r>
              <a:rPr lang="en-US" altLang="ru-RU" sz="12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FreeSans"/>
              </a:rPr>
              <a:t>).</a:t>
            </a:r>
            <a:endParaRPr lang="ru-RU" altLang="ru-RU" sz="1200" dirty="0" smtClean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FreeSans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-18466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-18466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-18466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2463339" y="41073"/>
            <a:ext cx="7385240" cy="49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GB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of reactions </a:t>
            </a:r>
            <a:r>
              <a:rPr lang="en-GB" sz="2000" b="1" baseline="30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Se(γ, </a:t>
            </a: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000" b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baseline="30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</a:t>
            </a:r>
            <a:r>
              <a:rPr 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Mo(γ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797267" y="430575"/>
            <a:ext cx="7658459" cy="2937443"/>
            <a:chOff x="3406121" y="1771651"/>
            <a:chExt cx="8489109" cy="3347107"/>
          </a:xfrm>
        </p:grpSpPr>
        <p:graphicFrame>
          <p:nvGraphicFramePr>
            <p:cNvPr id="14" name="Объект 13"/>
            <p:cNvGraphicFramePr>
              <a:graphicFrameLocks noChangeAspect="1"/>
            </p:cNvGraphicFramePr>
            <p:nvPr>
              <p:extLst/>
            </p:nvPr>
          </p:nvGraphicFramePr>
          <p:xfrm>
            <a:off x="7521330" y="1967438"/>
            <a:ext cx="4373900" cy="30550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216" name="Graph" r:id="rId4" imgW="4174560" imgH="2916000" progId="Origin50.Graph">
                    <p:embed/>
                  </p:oleObj>
                </mc:Choice>
                <mc:Fallback>
                  <p:oleObj name="Graph" r:id="rId4" imgW="4174560" imgH="2916000" progId="Origin50.Graph">
                    <p:embed/>
                    <p:pic>
                      <p:nvPicPr>
                        <p:cNvPr id="14" name="Объект 13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7521330" y="1967438"/>
                          <a:ext cx="4373900" cy="305507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Объект 15"/>
            <p:cNvGraphicFramePr>
              <a:graphicFrameLocks noChangeAspect="1"/>
            </p:cNvGraphicFramePr>
            <p:nvPr>
              <p:extLst/>
            </p:nvPr>
          </p:nvGraphicFramePr>
          <p:xfrm>
            <a:off x="3406121" y="1773192"/>
            <a:ext cx="4789786" cy="33455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217" name="Graph" r:id="rId6" imgW="4174560" imgH="2916000" progId="Origin50.Graph">
                    <p:embed/>
                  </p:oleObj>
                </mc:Choice>
                <mc:Fallback>
                  <p:oleObj name="Graph" r:id="rId6" imgW="4174560" imgH="2916000" progId="Origin50.Graph">
                    <p:embed/>
                    <p:pic>
                      <p:nvPicPr>
                        <p:cNvPr id="16" name="Объект 15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406121" y="1773192"/>
                          <a:ext cx="4789786" cy="334556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Прямоугольник 18"/>
            <p:cNvSpPr/>
            <p:nvPr/>
          </p:nvSpPr>
          <p:spPr>
            <a:xfrm>
              <a:off x="4387372" y="1771651"/>
              <a:ext cx="3148263" cy="3507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aseline="3000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78</a:t>
              </a:r>
              <a:r>
                <a:rPr lang="en-US" sz="140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Se(γ, </a:t>
              </a:r>
              <a:r>
                <a:rPr lang="en-US" sz="1400" i="1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</a:t>
              </a:r>
              <a:r>
                <a:rPr lang="en-US" sz="140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  <a:r>
                <a:rPr lang="en-US" sz="1400" baseline="3000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77</a:t>
              </a:r>
              <a:r>
                <a:rPr lang="en-US" sz="140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As</a:t>
              </a:r>
              <a:r>
                <a:rPr lang="ru-RU" sz="140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</a:t>
              </a:r>
              <a:endParaRPr lang="en-GB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8471436" y="1773006"/>
              <a:ext cx="3148263" cy="3507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aseline="3000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80</a:t>
              </a:r>
              <a:r>
                <a:rPr lang="en-US" sz="140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Se(γ, </a:t>
              </a:r>
              <a:r>
                <a:rPr lang="en-US" sz="1400" i="1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</a:t>
              </a:r>
              <a:r>
                <a:rPr lang="en-US" sz="140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  <a:r>
                <a:rPr lang="en-US" sz="1400" baseline="3000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79</a:t>
              </a:r>
              <a:r>
                <a:rPr lang="en-US" sz="140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As</a:t>
              </a:r>
              <a:r>
                <a:rPr lang="ru-RU" sz="140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</a:t>
              </a:r>
              <a:endParaRPr lang="en-GB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815865" y="3253539"/>
            <a:ext cx="10430064" cy="2732083"/>
            <a:chOff x="310306" y="2131254"/>
            <a:chExt cx="11733587" cy="3113107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228094" y="2319567"/>
              <a:ext cx="3815799" cy="2910733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9"/>
            <a:srcRect t="4443"/>
            <a:stretch/>
          </p:blipFill>
          <p:spPr>
            <a:xfrm>
              <a:off x="4239363" y="2319568"/>
              <a:ext cx="3828279" cy="2924793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10"/>
            <a:srcRect t="5886"/>
            <a:stretch/>
          </p:blipFill>
          <p:spPr>
            <a:xfrm>
              <a:off x="310306" y="2425301"/>
              <a:ext cx="3806683" cy="2804999"/>
            </a:xfrm>
            <a:prstGeom prst="rect">
              <a:avLst/>
            </a:prstGeom>
          </p:spPr>
        </p:pic>
        <p:sp>
          <p:nvSpPr>
            <p:cNvPr id="24" name="Прямоугольник 23"/>
            <p:cNvSpPr/>
            <p:nvPr/>
          </p:nvSpPr>
          <p:spPr>
            <a:xfrm>
              <a:off x="662029" y="2131254"/>
              <a:ext cx="3148263" cy="3507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aseline="3000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96</a:t>
              </a:r>
              <a:r>
                <a:rPr lang="en-US" sz="140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Mo(γ, </a:t>
              </a:r>
              <a:r>
                <a:rPr lang="en-US" sz="1400" i="1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</a:t>
              </a:r>
              <a:r>
                <a:rPr lang="en-US" sz="140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  <a:r>
                <a:rPr lang="en-US" sz="1400" baseline="3000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95</a:t>
              </a:r>
              <a:r>
                <a:rPr lang="en-US" sz="140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Nb</a:t>
              </a:r>
              <a:r>
                <a:rPr lang="ru-RU" sz="140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</a:t>
              </a:r>
              <a:endParaRPr lang="en-GB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4649201" y="2131254"/>
              <a:ext cx="3466429" cy="3507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aseline="3000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97</a:t>
              </a:r>
              <a:r>
                <a:rPr lang="en-US" sz="140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Mo(γ, </a:t>
              </a:r>
              <a:r>
                <a:rPr lang="en-US" sz="1400" i="1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</a:t>
              </a:r>
              <a:r>
                <a:rPr lang="en-US" sz="140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  <a:r>
                <a:rPr lang="en-US" sz="1400" baseline="3000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96</a:t>
              </a:r>
              <a:r>
                <a:rPr lang="en-US" sz="140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Nb</a:t>
              </a:r>
              <a:r>
                <a:rPr lang="ru-RU" sz="140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</a:t>
              </a:r>
              <a:endParaRPr lang="en-GB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9092895" y="2131254"/>
              <a:ext cx="2907379" cy="3507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aseline="3000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98</a:t>
              </a:r>
              <a:r>
                <a:rPr lang="en-US" sz="140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Mo(γ, </a:t>
              </a:r>
              <a:r>
                <a:rPr lang="en-US" sz="1400" i="1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</a:t>
              </a:r>
              <a:r>
                <a:rPr lang="en-US" sz="140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  <a:r>
                <a:rPr lang="en-US" sz="1400" baseline="3000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97</a:t>
              </a:r>
              <a:r>
                <a:rPr lang="en-US" sz="140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Nb</a:t>
              </a:r>
              <a:r>
                <a:rPr lang="ru-RU" sz="140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</a:t>
              </a:r>
              <a:endParaRPr lang="en-GB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5433344" y="6334472"/>
            <a:ext cx="68113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1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[3] </a:t>
            </a:r>
            <a:r>
              <a:rPr lang="en-US" sz="1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Ishkhanov</a:t>
            </a:r>
            <a:r>
              <a:rPr lang="en-US" sz="1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B.S. et.al. Physics of Atomic Nuclei, 77, 1362 (2014). </a:t>
            </a:r>
            <a:endParaRPr lang="en-US" altLang="ru-RU" sz="1200" dirty="0" smtClean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ru-RU" sz="12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ru-RU" sz="1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4] </a:t>
            </a:r>
            <a:r>
              <a:rPr lang="en-US" altLang="ru-RU" sz="1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Rasulova</a:t>
            </a:r>
            <a:r>
              <a:rPr lang="en-US" altLang="ru-RU" sz="1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</a:t>
            </a:r>
            <a:r>
              <a:rPr lang="ru-RU" altLang="ru-RU" sz="1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ru-RU" sz="1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altLang="ru-RU" sz="1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US" sz="1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et. al.</a:t>
            </a:r>
            <a:r>
              <a:rPr lang="ru-RU" sz="1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Physical Review C</a:t>
            </a:r>
            <a:r>
              <a:rPr lang="en-GB" altLang="ru-RU" sz="1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111, 024604 (2025</a:t>
            </a:r>
            <a:r>
              <a:rPr lang="en-GB" altLang="ru-RU" sz="12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en-US" altLang="ru-RU" sz="12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FreeSans"/>
              </a:rPr>
              <a:t> </a:t>
            </a:r>
            <a:endParaRPr lang="en-GB" altLang="ru-RU" sz="12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FreeSan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7086" y="3790824"/>
            <a:ext cx="260392" cy="14170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200457" y="3824203"/>
            <a:ext cx="260392" cy="14170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7735956" y="3967110"/>
            <a:ext cx="260392" cy="14170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6667" y="597872"/>
            <a:ext cx="3169869" cy="2582112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1458103" y="427617"/>
            <a:ext cx="28402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aseline="30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77</a:t>
            </a:r>
            <a:r>
              <a:rPr lang="en-US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Se(γ, </a:t>
            </a:r>
            <a:r>
              <a:rPr lang="en-US" sz="1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1400" baseline="30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76</a:t>
            </a:r>
            <a:r>
              <a:rPr lang="en-US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GB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427401" y="6058821"/>
            <a:ext cx="10870251" cy="251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-12696" rIns="0" bIns="-12696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ru-RU" sz="1800" dirty="0" smtClean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Figure 9</a:t>
            </a:r>
            <a:r>
              <a:rPr lang="ru-RU" altLang="ru-RU" sz="1800" dirty="0" smtClean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ru-RU" sz="18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Relative yields of </a:t>
            </a:r>
            <a:r>
              <a:rPr lang="en-US" altLang="ru-RU" sz="18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photoproton</a:t>
            </a:r>
            <a:r>
              <a:rPr lang="en-US" altLang="ru-RU" sz="18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reactions in the GDR region</a:t>
            </a:r>
            <a:endParaRPr lang="ru-RU" altLang="ru-RU" sz="1800" dirty="0" smtClean="0">
              <a:latin typeface="Times New Roman" panose="02020603050405020304" pitchFamily="18" charset="0"/>
              <a:ea typeface="Droid Sans Fallback"/>
              <a:cs typeface="Droid Sans Fallback"/>
            </a:endParaRPr>
          </a:p>
        </p:txBody>
      </p:sp>
    </p:spTree>
    <p:extLst>
      <p:ext uri="{BB962C8B-B14F-4D97-AF65-F5344CB8AC3E}">
        <p14:creationId xmlns:p14="http://schemas.microsoft.com/office/powerpoint/2010/main" val="328466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9209088" y="637253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32" indent="-28574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2971" indent="-22859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160" indent="-22859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349" indent="-22859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537" indent="-228594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726" indent="-228594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8914" indent="-228594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103" indent="-228594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AC03180-7D4B-4B83-A663-6E21057BB0DE}" type="slidenum"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13</a:t>
            </a:fld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8673745" y="526439"/>
            <a:ext cx="3075473" cy="805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-12696" rIns="0" bIns="-12696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ru-RU" sz="1800" dirty="0" smtClean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Figure 10</a:t>
            </a:r>
            <a:r>
              <a:rPr lang="ru-RU" altLang="ru-RU" sz="1800" dirty="0" smtClean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ru-RU" sz="18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Relative yields of </a:t>
            </a:r>
            <a:r>
              <a:rPr lang="en-US" altLang="ru-RU" sz="18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photoproton</a:t>
            </a:r>
            <a:r>
              <a:rPr lang="en-US" altLang="ru-RU" sz="18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reactions in the GDR region</a:t>
            </a:r>
            <a:endParaRPr lang="ru-RU" altLang="ru-RU" sz="1800" dirty="0" smtClean="0">
              <a:latin typeface="Times New Roman" panose="02020603050405020304" pitchFamily="18" charset="0"/>
              <a:ea typeface="Droid Sans Fallback"/>
              <a:cs typeface="Droid Sans Fallback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811172" y="5947204"/>
            <a:ext cx="45538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1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[5] Karamian S.A. et.al. Physics of Atomic Nuclei, 78, 757 (2015). </a:t>
            </a:r>
            <a:endParaRPr lang="en-US" altLang="ru-RU" sz="12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ru-RU" sz="1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[6] </a:t>
            </a:r>
            <a:r>
              <a:rPr lang="en-US" altLang="ru-RU" sz="1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Rasulova</a:t>
            </a:r>
            <a:r>
              <a:rPr lang="en-US" altLang="ru-RU" sz="1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</a:t>
            </a:r>
            <a:r>
              <a:rPr lang="ru-RU" altLang="ru-RU" sz="1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ru-RU" sz="1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altLang="ru-RU" sz="1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US" sz="1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et. al.</a:t>
            </a:r>
            <a:r>
              <a:rPr lang="ru-RU" sz="1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Physical Review C (submitted).</a:t>
            </a:r>
            <a:endParaRPr lang="en-GB" altLang="ru-RU" sz="12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0" y="-18466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-18466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-18466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0" y="-18466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2526936" y="65076"/>
            <a:ext cx="7385240" cy="49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GB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of reactions </a:t>
            </a:r>
            <a:r>
              <a:rPr lang="en-GB" sz="2000" b="1" baseline="30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Cd(γ, </a:t>
            </a: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000" b="1" baseline="30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111,112,113,115</a:t>
            </a:r>
            <a:r>
              <a:rPr 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</a:t>
            </a: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209088" y="1358724"/>
            <a:ext cx="210657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en-US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112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Cd(γ, 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111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7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342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(6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%)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ctr">
              <a:buAutoNum type="alphaLcParenR"/>
            </a:pP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baseline="30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113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Cd(γ, 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112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3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617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(43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%)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114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Cd(γ, 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113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</a:t>
            </a:r>
          </a:p>
          <a:p>
            <a:pPr algn="ctr"/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5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298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(10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%)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116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Cd(γ, 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115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</a:t>
            </a:r>
          </a:p>
          <a:p>
            <a:pPr algn="ctr"/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20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229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(18%)</a:t>
            </a:r>
          </a:p>
          <a:p>
            <a:pPr algn="ctr"/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84731" y="510444"/>
            <a:ext cx="7626441" cy="6044653"/>
            <a:chOff x="121533" y="466330"/>
            <a:chExt cx="7390369" cy="5906205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121533" y="496602"/>
              <a:ext cx="7349368" cy="5875933"/>
              <a:chOff x="121533" y="496602"/>
              <a:chExt cx="7349368" cy="5875933"/>
            </a:xfrm>
          </p:grpSpPr>
          <p:pic>
            <p:nvPicPr>
              <p:cNvPr id="4" name="Рисунок 3"/>
              <p:cNvPicPr>
                <a:picLocks noChangeAspect="1"/>
              </p:cNvPicPr>
              <p:nvPr/>
            </p:nvPicPr>
            <p:blipFill rotWithShape="1">
              <a:blip r:embed="rId3"/>
              <a:srcRect t="2739"/>
              <a:stretch/>
            </p:blipFill>
            <p:spPr>
              <a:xfrm>
                <a:off x="121533" y="660220"/>
                <a:ext cx="3543074" cy="2815712"/>
              </a:xfrm>
              <a:prstGeom prst="rect">
                <a:avLst/>
              </a:prstGeom>
            </p:spPr>
          </p:pic>
          <p:pic>
            <p:nvPicPr>
              <p:cNvPr id="7" name="Рисунок 6"/>
              <p:cNvPicPr>
                <a:picLocks noChangeAspect="1"/>
              </p:cNvPicPr>
              <p:nvPr/>
            </p:nvPicPr>
            <p:blipFill rotWithShape="1">
              <a:blip r:embed="rId4"/>
              <a:srcRect t="2954"/>
              <a:stretch/>
            </p:blipFill>
            <p:spPr>
              <a:xfrm>
                <a:off x="141235" y="3587650"/>
                <a:ext cx="3523372" cy="2784885"/>
              </a:xfrm>
              <a:prstGeom prst="rect">
                <a:avLst/>
              </a:prstGeom>
            </p:spPr>
          </p:pic>
          <p:pic>
            <p:nvPicPr>
              <p:cNvPr id="18" name="Рисунок 1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41681" y="3514649"/>
                <a:ext cx="3529220" cy="2857886"/>
              </a:xfrm>
              <a:prstGeom prst="rect">
                <a:avLst/>
              </a:prstGeom>
            </p:spPr>
          </p:pic>
          <p:sp>
            <p:nvSpPr>
              <p:cNvPr id="3" name="Прямоугольник 2"/>
              <p:cNvSpPr/>
              <p:nvPr/>
            </p:nvSpPr>
            <p:spPr>
              <a:xfrm>
                <a:off x="1938651" y="496602"/>
                <a:ext cx="3770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а)</a:t>
                </a:r>
                <a:endParaRPr lang="ru-RU" dirty="0"/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2108471" y="3577871"/>
                <a:ext cx="3770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ru-RU" dirty="0"/>
              </a:p>
            </p:txBody>
          </p:sp>
          <p:sp>
            <p:nvSpPr>
              <p:cNvPr id="21" name="Прямоугольник 20"/>
              <p:cNvSpPr/>
              <p:nvPr/>
            </p:nvSpPr>
            <p:spPr>
              <a:xfrm>
                <a:off x="6130267" y="3493249"/>
                <a:ext cx="365355" cy="3608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ru-RU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ru-RU" dirty="0"/>
              </a:p>
            </p:txBody>
          </p:sp>
        </p:grp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00679" y="576897"/>
              <a:ext cx="3611223" cy="2875248"/>
            </a:xfrm>
            <a:prstGeom prst="rect">
              <a:avLst/>
            </a:prstGeom>
          </p:spPr>
        </p:pic>
        <p:sp>
          <p:nvSpPr>
            <p:cNvPr id="24" name="Прямоугольник 23"/>
            <p:cNvSpPr/>
            <p:nvPr/>
          </p:nvSpPr>
          <p:spPr>
            <a:xfrm>
              <a:off x="5949064" y="466330"/>
              <a:ext cx="352928" cy="3608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ru-RU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40102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7E786-0621-42A2-9957-BF46FEE09883}" type="slidenum">
              <a:rPr lang="ru-RU" altLang="ru-RU" smtClean="0"/>
              <a:pPr>
                <a:defRPr/>
              </a:pPr>
              <a:t>14</a:t>
            </a:fld>
            <a:endParaRPr lang="ru-RU" alt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7653825" y="1399015"/>
                <a:ext cx="4575533" cy="38263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Pre>
                      <m:sPrePr>
                        <m:ctrlPr>
                          <a:rPr lang="ru-RU" i="1" smtClean="0">
                            <a:latin typeface="Cambria Math" panose="02040503050406030204" pitchFamily="18" charset="0"/>
                            <a:ea typeface="Arial Unicode MS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Arial Unicode MS"/>
                            <a:cs typeface="Times New Roman" panose="02020603050405020304" pitchFamily="18" charset="0"/>
                          </a:rPr>
                          <m:t>48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Arial Unicode MS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Arial Unicode MS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  <a:ea typeface="Arial Unicode MS"/>
                            <a:cs typeface="Times New Roman" panose="02020603050405020304" pitchFamily="18" charset="0"/>
                          </a:rPr>
                          <m:t>𝐶𝑑</m:t>
                        </m:r>
                      </m:e>
                    </m:sPre>
                  </m:oMath>
                </a14:m>
                <a:r>
                  <a:rPr lang="en-GB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GB" i="1" dirty="0" smtClean="0">
                  <a:latin typeface="Cambria Math" panose="02040503050406030204" pitchFamily="18" charset="0"/>
                  <a:ea typeface="Arial Unicode MS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 smtClean="0">
                            <a:latin typeface="Cambria Math" panose="02040503050406030204" pitchFamily="18" charset="0"/>
                            <a:ea typeface="Arial Unicode MS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Arial Unicode MS"/>
                            <a:cs typeface="Times New Roman" panose="020206030504050203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Arial Unicode MS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ru-RU" sz="1400" i="1">
                            <a:effectLst/>
                            <a:latin typeface="Cambria Math" panose="02040503050406030204" pitchFamily="18" charset="0"/>
                            <a:ea typeface="Arial Unicode MS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Arial Unicode MS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</m:d>
                    <m:r>
                      <a:rPr lang="en-US" sz="1400" i="1">
                        <a:effectLst/>
                        <a:latin typeface="Cambria Math" panose="02040503050406030204" pitchFamily="18" charset="0"/>
                        <a:ea typeface="Arial Unicode MS"/>
                        <a:cs typeface="Times New Roman" panose="02020603050405020304" pitchFamily="18" charset="0"/>
                      </a:rPr>
                      <m:t>=−0.5</m:t>
                    </m:r>
                    <m:d>
                      <m:dPr>
                        <m:begChr m:val="["/>
                        <m:endChr m:val="]"/>
                        <m:ctrlPr>
                          <a:rPr lang="ru-RU" sz="1400" i="1">
                            <a:effectLst/>
                            <a:latin typeface="Cambria Math" panose="02040503050406030204" pitchFamily="18" charset="0"/>
                            <a:ea typeface="Arial Unicode MS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1400" i="1">
                                <a:effectLst/>
                                <a:latin typeface="Cambria Math" panose="02040503050406030204" pitchFamily="18" charset="0"/>
                                <a:ea typeface="Arial Unicode MS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Arial Unicode MS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Arial Unicode MS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sub>
                        </m:sSub>
                        <m:d>
                          <m:dPr>
                            <m:ctrlPr>
                              <a:rPr lang="ru-RU" sz="1400" i="1">
                                <a:effectLst/>
                                <a:latin typeface="Cambria Math" panose="02040503050406030204" pitchFamily="18" charset="0"/>
                                <a:ea typeface="Arial Unicode MS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Pre>
                              <m:sPrePr>
                                <m:ctrlPr>
                                  <a:rPr lang="ru-RU" sz="1400" i="1">
                                    <a:effectLst/>
                                    <a:latin typeface="Cambria Math" panose="02040503050406030204" pitchFamily="18" charset="0"/>
                                    <a:ea typeface="Arial Unicode MS"/>
                                    <a:cs typeface="Times New Roman" panose="02020603050405020304" pitchFamily="18" charset="0"/>
                                  </a:rPr>
                                </m:ctrlPr>
                              </m:sPrePr>
                              <m:sub>
                                <m: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Arial Unicode MS"/>
                                    <a:cs typeface="Times New Roman" panose="02020603050405020304" pitchFamily="18" charset="0"/>
                                  </a:rPr>
                                  <m:t>49</m:t>
                                </m:r>
                              </m:sub>
                              <m:sup>
                                <m: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Arial Unicode MS"/>
                                    <a:cs typeface="Times New Roman" panose="02020603050405020304" pitchFamily="18" charset="0"/>
                                  </a:rPr>
                                  <m:t>107</m:t>
                                </m:r>
                              </m:sup>
                              <m:e>
                                <m: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Arial Unicode MS"/>
                                    <a:cs typeface="Times New Roman" panose="02020603050405020304" pitchFamily="18" charset="0"/>
                                  </a:rPr>
                                  <m:t>𝐼𝑛</m:t>
                                </m:r>
                              </m:e>
                            </m:sPre>
                          </m:e>
                        </m:d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Arial Unicode MS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ru-RU" sz="1400" i="1">
                                <a:effectLst/>
                                <a:latin typeface="Cambria Math" panose="02040503050406030204" pitchFamily="18" charset="0"/>
                                <a:ea typeface="Arial Unicode MS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Arial Unicode MS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Arial Unicode MS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sub>
                        </m:sSub>
                        <m:d>
                          <m:dPr>
                            <m:ctrlPr>
                              <a:rPr lang="ru-RU" sz="1400" i="1">
                                <a:effectLst/>
                                <a:latin typeface="Cambria Math" panose="02040503050406030204" pitchFamily="18" charset="0"/>
                                <a:ea typeface="Arial Unicode MS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Pre>
                              <m:sPrePr>
                                <m:ctrlPr>
                                  <a:rPr lang="ru-RU" sz="1400" i="1">
                                    <a:effectLst/>
                                    <a:latin typeface="Cambria Math" panose="02040503050406030204" pitchFamily="18" charset="0"/>
                                    <a:ea typeface="Arial Unicode MS"/>
                                    <a:cs typeface="Times New Roman" panose="02020603050405020304" pitchFamily="18" charset="0"/>
                                  </a:rPr>
                                </m:ctrlPr>
                              </m:sPrePr>
                              <m:sub>
                                <m: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Arial Unicode MS"/>
                                    <a:cs typeface="Times New Roman" panose="02020603050405020304" pitchFamily="18" charset="0"/>
                                  </a:rPr>
                                  <m:t>47</m:t>
                                </m:r>
                              </m:sub>
                              <m:sup>
                                <m: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Arial Unicode MS"/>
                                    <a:cs typeface="Times New Roman" panose="02020603050405020304" pitchFamily="18" charset="0"/>
                                  </a:rPr>
                                  <m:t>105</m:t>
                                </m:r>
                              </m:sup>
                              <m:e>
                                <m: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Arial Unicode MS"/>
                                    <a:cs typeface="Times New Roman" panose="02020603050405020304" pitchFamily="18" charset="0"/>
                                  </a:rPr>
                                  <m:t>𝐴𝑔</m:t>
                                </m:r>
                              </m:e>
                            </m:sPre>
                          </m:e>
                        </m:d>
                      </m:e>
                    </m:d>
                    <m:r>
                      <a:rPr lang="en-US" sz="1400" i="1">
                        <a:effectLst/>
                        <a:latin typeface="Cambria Math" panose="02040503050406030204" pitchFamily="18" charset="0"/>
                        <a:ea typeface="Arial Unicode MS"/>
                        <a:cs typeface="Times New Roman" panose="02020603050405020304" pitchFamily="18" charset="0"/>
                      </a:rPr>
                      <m:t>=−4.3 </m:t>
                    </m:r>
                    <m:r>
                      <a:rPr lang="ru-RU" sz="1400" b="0" i="1" smtClean="0">
                        <a:effectLst/>
                        <a:latin typeface="Cambria Math" panose="02040503050406030204" pitchFamily="18" charset="0"/>
                        <a:ea typeface="Arial Unicode MS"/>
                        <a:cs typeface="Times New Roman" panose="02020603050405020304" pitchFamily="18" charset="0"/>
                      </a:rPr>
                      <m:t>МэВ</m:t>
                    </m:r>
                  </m:oMath>
                </a14:m>
                <a:r>
                  <a:rPr lang="en-US" sz="1400" dirty="0">
                    <a:effectLst/>
                    <a:latin typeface="Times New Roman" panose="02020603050405020304" pitchFamily="18" charset="0"/>
                    <a:ea typeface="Arial Unicode MS"/>
                    <a:cs typeface="Times New Roman" panose="02020603050405020304" pitchFamily="18" charset="0"/>
                  </a:rPr>
                  <a:t>,</a:t>
                </a:r>
                <a:endParaRPr lang="ru-RU" sz="11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>
                              <a:effectLst/>
                              <a:latin typeface="Cambria Math" panose="02040503050406030204" pitchFamily="18" charset="0"/>
                              <a:ea typeface="Arial Unicode MS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Arial Unicode MS"/>
                              <a:cs typeface="Times New Roman" panose="020206030504050203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Arial Unicode MS"/>
                              <a:cs typeface="Times New Roman" panose="020206030504050203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ru-RU" sz="1400" i="1">
                              <a:effectLst/>
                              <a:latin typeface="Cambria Math" panose="02040503050406030204" pitchFamily="18" charset="0"/>
                              <a:ea typeface="Arial Unicode MS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Arial Unicode MS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1400" i="1">
                          <a:effectLst/>
                          <a:latin typeface="Cambria Math" panose="02040503050406030204" pitchFamily="18" charset="0"/>
                          <a:ea typeface="Arial Unicode MS"/>
                          <a:cs typeface="Times New Roman" panose="02020603050405020304" pitchFamily="18" charset="0"/>
                        </a:rPr>
                        <m:t>=−0.5</m:t>
                      </m:r>
                      <m:d>
                        <m:dPr>
                          <m:begChr m:val="["/>
                          <m:endChr m:val="]"/>
                          <m:ctrlPr>
                            <a:rPr lang="ru-RU" sz="1400" i="1">
                              <a:effectLst/>
                              <a:latin typeface="Cambria Math" panose="02040503050406030204" pitchFamily="18" charset="0"/>
                              <a:ea typeface="Arial Unicode MS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  <a:ea typeface="Arial Unicode MS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Arial Unicode MS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Arial Unicode MS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  <a:ea typeface="Arial Unicode MS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Pre>
                                <m:sPrePr>
                                  <m:ctrlP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  <a:ea typeface="Arial Unicode MS"/>
                                      <a:cs typeface="Times New Roman" panose="02020603050405020304" pitchFamily="18" charset="0"/>
                                    </a:rPr>
                                  </m:ctrlPr>
                                </m:sPrePr>
                                <m:sub>
                                  <m: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  <a:ea typeface="Arial Unicode MS"/>
                                      <a:cs typeface="Times New Roman" panose="02020603050405020304" pitchFamily="18" charset="0"/>
                                    </a:rPr>
                                    <m:t>48</m:t>
                                  </m:r>
                                </m:sub>
                                <m:sup>
                                  <m: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  <a:ea typeface="Arial Unicode MS"/>
                                      <a:cs typeface="Times New Roman" panose="02020603050405020304" pitchFamily="18" charset="0"/>
                                    </a:rPr>
                                    <m:t>107</m:t>
                                  </m:r>
                                </m:sup>
                                <m:e>
                                  <m: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  <a:ea typeface="Arial Unicode MS"/>
                                      <a:cs typeface="Times New Roman" panose="02020603050405020304" pitchFamily="18" charset="0"/>
                                    </a:rPr>
                                    <m:t>𝐶𝑑</m:t>
                                  </m:r>
                                </m:e>
                              </m:sPre>
                            </m:e>
                          </m:d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Arial Unicode MS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  <a:ea typeface="Arial Unicode MS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Arial Unicode MS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Arial Unicode MS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  <a:ea typeface="Arial Unicode MS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Pre>
                                <m:sPrePr>
                                  <m:ctrlP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  <a:ea typeface="Arial Unicode MS"/>
                                      <a:cs typeface="Times New Roman" panose="02020603050405020304" pitchFamily="18" charset="0"/>
                                    </a:rPr>
                                  </m:ctrlPr>
                                </m:sPrePr>
                                <m:sub>
                                  <m: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  <a:ea typeface="Arial Unicode MS"/>
                                      <a:cs typeface="Times New Roman" panose="02020603050405020304" pitchFamily="18" charset="0"/>
                                    </a:rPr>
                                    <m:t>48</m:t>
                                  </m:r>
                                </m:sub>
                                <m:sup>
                                  <m: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  <a:ea typeface="Arial Unicode MS"/>
                                      <a:cs typeface="Times New Roman" panose="02020603050405020304" pitchFamily="18" charset="0"/>
                                    </a:rPr>
                                    <m:t>105</m:t>
                                  </m:r>
                                </m:sup>
                                <m:e>
                                  <m: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  <a:ea typeface="Arial Unicode MS"/>
                                      <a:cs typeface="Times New Roman" panose="02020603050405020304" pitchFamily="18" charset="0"/>
                                    </a:rPr>
                                    <m:t>𝐶𝑑</m:t>
                                  </m:r>
                                </m:e>
                              </m:sPre>
                            </m:e>
                          </m:d>
                        </m:e>
                      </m:d>
                      <m:r>
                        <a:rPr lang="en-US" sz="1400" i="1">
                          <a:effectLst/>
                          <a:latin typeface="Cambria Math" panose="02040503050406030204" pitchFamily="18" charset="0"/>
                          <a:ea typeface="Arial Unicode MS"/>
                          <a:cs typeface="Times New Roman" panose="02020603050405020304" pitchFamily="18" charset="0"/>
                        </a:rPr>
                        <m:t>=−8.2 </m:t>
                      </m:r>
                      <m:r>
                        <a:rPr lang="ru-RU" sz="1400" b="0" i="1" smtClean="0">
                          <a:effectLst/>
                          <a:latin typeface="Cambria Math" panose="02040503050406030204" pitchFamily="18" charset="0"/>
                          <a:ea typeface="Arial Unicode MS"/>
                          <a:cs typeface="Times New Roman" panose="02020603050405020304" pitchFamily="18" charset="0"/>
                        </a:rPr>
                        <m:t>МэВ</m:t>
                      </m:r>
                    </m:oMath>
                  </m:oMathPara>
                </a14:m>
                <a:endParaRPr lang="ru-RU" sz="1400" b="0" dirty="0" smtClean="0">
                  <a:effectLst/>
                  <a:ea typeface="Arial Unicode MS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endParaRPr lang="en-GB" i="1" dirty="0" smtClean="0">
                  <a:latin typeface="Cambria Math" panose="02040503050406030204" pitchFamily="18" charset="0"/>
                  <a:ea typeface="Arial Unicode MS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endParaRPr lang="en-GB" i="1" dirty="0">
                  <a:latin typeface="Cambria Math" panose="02040503050406030204" pitchFamily="18" charset="0"/>
                  <a:ea typeface="Arial Unicode MS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endParaRPr lang="en-GB" i="1" dirty="0" smtClean="0">
                  <a:latin typeface="Cambria Math" panose="02040503050406030204" pitchFamily="18" charset="0"/>
                  <a:ea typeface="Arial Unicode MS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Pre>
                      <m:sPrePr>
                        <m:ctrlPr>
                          <a:rPr lang="ru-RU" i="1" smtClean="0">
                            <a:latin typeface="Cambria Math" panose="02040503050406030204" pitchFamily="18" charset="0"/>
                            <a:ea typeface="Arial Unicode MS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Arial Unicode MS"/>
                            <a:cs typeface="Times New Roman" panose="02020603050405020304" pitchFamily="18" charset="0"/>
                          </a:rPr>
                          <m:t>52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Arial Unicode MS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Arial Unicode MS"/>
                            <a:cs typeface="Times New Roman" panose="02020603050405020304" pitchFamily="18" charset="0"/>
                          </a:rPr>
                          <m:t>23</m:t>
                        </m:r>
                      </m:sup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Arial Unicode MS"/>
                            <a:cs typeface="Times New Roman" panose="02020603050405020304" pitchFamily="18" charset="0"/>
                          </a:rPr>
                          <m:t>𝑇𝑒</m:t>
                        </m:r>
                      </m:e>
                    </m:sPre>
                  </m:oMath>
                </a14:m>
                <a:r>
                  <a:rPr lang="en-GB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latin typeface="Cambria Math" panose="02040503050406030204" pitchFamily="18" charset="0"/>
                            <a:ea typeface="Arial Unicode MS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Arial Unicode MS"/>
                            <a:cs typeface="Times New Roman" panose="020206030504050203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ea typeface="Arial Unicode MS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ru-RU" sz="1400" i="1">
                            <a:latin typeface="Cambria Math" panose="02040503050406030204" pitchFamily="18" charset="0"/>
                            <a:ea typeface="Arial Unicode MS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Arial Unicode MS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  <a:ea typeface="Arial Unicode MS"/>
                        <a:cs typeface="Times New Roman" panose="02020603050405020304" pitchFamily="18" charset="0"/>
                      </a:rPr>
                      <m:t>=−0.5</m:t>
                    </m:r>
                    <m:d>
                      <m:dPr>
                        <m:begChr m:val="["/>
                        <m:endChr m:val="]"/>
                        <m:ctrlPr>
                          <a:rPr lang="ru-RU" sz="1400" i="1">
                            <a:latin typeface="Cambria Math" panose="02040503050406030204" pitchFamily="18" charset="0"/>
                            <a:ea typeface="Arial Unicode MS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1400" i="1">
                                <a:latin typeface="Cambria Math" panose="02040503050406030204" pitchFamily="18" charset="0"/>
                                <a:ea typeface="Arial Unicode MS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  <a:ea typeface="Arial Unicode MS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  <a:ea typeface="Arial Unicode MS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sub>
                        </m:sSub>
                        <m:d>
                          <m:dPr>
                            <m:ctrlPr>
                              <a:rPr lang="ru-RU" sz="1400" i="1">
                                <a:latin typeface="Cambria Math" panose="02040503050406030204" pitchFamily="18" charset="0"/>
                                <a:ea typeface="Arial Unicode MS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Pre>
                              <m:sPrePr>
                                <m:ctrlPr>
                                  <a:rPr lang="ru-RU" sz="1400" i="1">
                                    <a:latin typeface="Cambria Math" panose="02040503050406030204" pitchFamily="18" charset="0"/>
                                    <a:ea typeface="Arial Unicode MS"/>
                                    <a:cs typeface="Times New Roman" panose="02020603050405020304" pitchFamily="18" charset="0"/>
                                  </a:rPr>
                                </m:ctrlPr>
                              </m:sPrePr>
                              <m:sub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Arial Unicode MS"/>
                                    <a:cs typeface="Times New Roman" panose="02020603050405020304" pitchFamily="18" charset="0"/>
                                  </a:rPr>
                                  <m:t>53</m:t>
                                </m:r>
                              </m:sub>
                              <m:sup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Arial Unicode MS"/>
                                    <a:cs typeface="Times New Roman" panose="02020603050405020304" pitchFamily="18" charset="0"/>
                                  </a:rPr>
                                  <m:t>124</m:t>
                                </m:r>
                              </m:sup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Arial Unicode MS"/>
                                    <a:cs typeface="Times New Roman" panose="02020603050405020304" pitchFamily="18" charset="0"/>
                                  </a:rPr>
                                  <m:t>𝐼</m:t>
                                </m:r>
                              </m:e>
                            </m:sPre>
                          </m:e>
                        </m:d>
                        <m:r>
                          <a:rPr lang="en-US" sz="1400" i="1">
                            <a:latin typeface="Cambria Math" panose="02040503050406030204" pitchFamily="18" charset="0"/>
                            <a:ea typeface="Arial Unicode MS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ru-RU" sz="1400" i="1">
                                <a:latin typeface="Cambria Math" panose="02040503050406030204" pitchFamily="18" charset="0"/>
                                <a:ea typeface="Arial Unicode MS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  <a:ea typeface="Arial Unicode MS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  <a:ea typeface="Arial Unicode MS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sub>
                        </m:sSub>
                        <m:d>
                          <m:dPr>
                            <m:ctrlPr>
                              <a:rPr lang="ru-RU" sz="1400" i="1">
                                <a:latin typeface="Cambria Math" panose="02040503050406030204" pitchFamily="18" charset="0"/>
                                <a:ea typeface="Arial Unicode MS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Pre>
                              <m:sPrePr>
                                <m:ctrlPr>
                                  <a:rPr lang="ru-RU" sz="1400" i="1">
                                    <a:latin typeface="Cambria Math" panose="02040503050406030204" pitchFamily="18" charset="0"/>
                                    <a:ea typeface="Arial Unicode MS"/>
                                    <a:cs typeface="Times New Roman" panose="02020603050405020304" pitchFamily="18" charset="0"/>
                                  </a:rPr>
                                </m:ctrlPr>
                              </m:sPrePr>
                              <m:sub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Arial Unicode MS"/>
                                    <a:cs typeface="Times New Roman" panose="02020603050405020304" pitchFamily="18" charset="0"/>
                                  </a:rPr>
                                  <m:t>51</m:t>
                                </m:r>
                              </m:sub>
                              <m:sup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Arial Unicode MS"/>
                                    <a:cs typeface="Times New Roman" panose="02020603050405020304" pitchFamily="18" charset="0"/>
                                  </a:rPr>
                                  <m:t>122</m:t>
                                </m:r>
                              </m:sup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Arial Unicode MS"/>
                                    <a:cs typeface="Times New Roman" panose="02020603050405020304" pitchFamily="18" charset="0"/>
                                  </a:rPr>
                                  <m:t>𝑆𝑏</m:t>
                                </m:r>
                              </m:e>
                            </m:sPre>
                          </m:e>
                        </m:d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  <a:ea typeface="Arial Unicode MS"/>
                        <a:cs typeface="Times New Roman" panose="02020603050405020304" pitchFamily="18" charset="0"/>
                      </a:rPr>
                      <m:t>=−5.95 </m:t>
                    </m:r>
                    <m:r>
                      <a:rPr lang="ru-RU" sz="1400" i="1">
                        <a:latin typeface="Cambria Math" panose="02040503050406030204" pitchFamily="18" charset="0"/>
                        <a:ea typeface="Arial Unicode MS"/>
                        <a:cs typeface="Times New Roman" panose="02020603050405020304" pitchFamily="18" charset="0"/>
                      </a:rPr>
                      <m:t>МэВ</m:t>
                    </m:r>
                  </m:oMath>
                </a14:m>
                <a:r>
                  <a:rPr lang="en-US" sz="1400" dirty="0">
                    <a:latin typeface="Times New Roman" panose="02020603050405020304" pitchFamily="18" charset="0"/>
                    <a:ea typeface="Arial Unicode MS"/>
                    <a:cs typeface="Times New Roman" panose="02020603050405020304" pitchFamily="18" charset="0"/>
                  </a:rPr>
                  <a:t>,</a:t>
                </a:r>
                <a:endParaRPr lang="ru-RU" sz="14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  <a:ea typeface="Arial Unicode MS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Arial Unicode MS"/>
                              <a:cs typeface="Times New Roman" panose="020206030504050203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  <a:ea typeface="Arial Unicode MS"/>
                              <a:cs typeface="Times New Roman" panose="020206030504050203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ru-RU" sz="1400" i="1">
                              <a:latin typeface="Cambria Math" panose="02040503050406030204" pitchFamily="18" charset="0"/>
                              <a:ea typeface="Arial Unicode MS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Arial Unicode MS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  <a:ea typeface="Arial Unicode MS"/>
                          <a:cs typeface="Times New Roman" panose="02020603050405020304" pitchFamily="18" charset="0"/>
                        </a:rPr>
                        <m:t>=−0.5</m:t>
                      </m:r>
                      <m:d>
                        <m:dPr>
                          <m:begChr m:val="["/>
                          <m:endChr m:val="]"/>
                          <m:ctrlPr>
                            <a:rPr lang="ru-RU" sz="1400" i="1">
                              <a:latin typeface="Cambria Math" panose="02040503050406030204" pitchFamily="18" charset="0"/>
                              <a:ea typeface="Arial Unicode MS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  <a:ea typeface="Arial Unicode MS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Arial Unicode MS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Arial Unicode MS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ru-RU" sz="1400" i="1">
                                  <a:latin typeface="Cambria Math" panose="02040503050406030204" pitchFamily="18" charset="0"/>
                                  <a:ea typeface="Arial Unicode MS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Pre>
                                <m:sPre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  <a:ea typeface="Arial Unicode MS"/>
                                      <a:cs typeface="Times New Roman" panose="02020603050405020304" pitchFamily="18" charset="0"/>
                                    </a:rPr>
                                  </m:ctrlPr>
                                </m:sPrePr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Arial Unicode MS"/>
                                      <a:cs typeface="Times New Roman" panose="02020603050405020304" pitchFamily="18" charset="0"/>
                                    </a:rPr>
                                    <m:t>52</m:t>
                                  </m:r>
                                </m:sub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Arial Unicode MS"/>
                                      <a:cs typeface="Times New Roman" panose="02020603050405020304" pitchFamily="18" charset="0"/>
                                    </a:rPr>
                                    <m:t>124</m:t>
                                  </m:r>
                                </m:sup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Arial Unicode MS"/>
                                      <a:cs typeface="Times New Roman" panose="02020603050405020304" pitchFamily="18" charset="0"/>
                                    </a:rPr>
                                    <m:t>𝑇𝑒</m:t>
                                  </m:r>
                                </m:e>
                              </m:sPre>
                            </m:e>
                          </m:d>
                          <m:r>
                            <a:rPr lang="en-US" sz="1400" i="1">
                              <a:latin typeface="Cambria Math" panose="02040503050406030204" pitchFamily="18" charset="0"/>
                              <a:ea typeface="Arial Unicode MS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  <a:ea typeface="Arial Unicode MS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Arial Unicode MS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Arial Unicode MS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ru-RU" sz="1400" i="1">
                                  <a:latin typeface="Cambria Math" panose="02040503050406030204" pitchFamily="18" charset="0"/>
                                  <a:ea typeface="Arial Unicode MS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Pre>
                                <m:sPre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  <a:ea typeface="Arial Unicode MS"/>
                                      <a:cs typeface="Times New Roman" panose="02020603050405020304" pitchFamily="18" charset="0"/>
                                    </a:rPr>
                                  </m:ctrlPr>
                                </m:sPrePr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Arial Unicode MS"/>
                                      <a:cs typeface="Times New Roman" panose="02020603050405020304" pitchFamily="18" charset="0"/>
                                    </a:rPr>
                                    <m:t>52</m:t>
                                  </m:r>
                                </m:sub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Arial Unicode MS"/>
                                      <a:cs typeface="Times New Roman" panose="02020603050405020304" pitchFamily="18" charset="0"/>
                                    </a:rPr>
                                    <m:t>122</m:t>
                                  </m:r>
                                </m:sup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Arial Unicode MS"/>
                                      <a:cs typeface="Times New Roman" panose="02020603050405020304" pitchFamily="18" charset="0"/>
                                    </a:rPr>
                                    <m:t>𝑇𝑒</m:t>
                                  </m:r>
                                </m:e>
                              </m:sPre>
                            </m:e>
                          </m:d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  <a:ea typeface="Arial Unicode MS"/>
                          <a:cs typeface="Times New Roman" panose="02020603050405020304" pitchFamily="18" charset="0"/>
                        </a:rPr>
                        <m:t>=−9.63 </m:t>
                      </m:r>
                      <m:r>
                        <a:rPr lang="ru-RU" sz="1400" i="1">
                          <a:latin typeface="Cambria Math" panose="02040503050406030204" pitchFamily="18" charset="0"/>
                          <a:ea typeface="Arial Unicode MS"/>
                          <a:cs typeface="Times New Roman" panose="02020603050405020304" pitchFamily="18" charset="0"/>
                        </a:rPr>
                        <m:t>МэВ</m:t>
                      </m:r>
                    </m:oMath>
                  </m:oMathPara>
                </a14:m>
                <a:endParaRPr lang="en-GB" sz="1400" dirty="0" smtClean="0">
                  <a:ea typeface="Arial Unicode MS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endParaRPr lang="en-GB" sz="1400" dirty="0" smtClean="0">
                  <a:ea typeface="Arial Unicode MS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endParaRPr lang="en-GB" sz="1400" dirty="0">
                  <a:ea typeface="Arial Unicode MS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endParaRPr lang="en-GB" sz="1400" dirty="0">
                  <a:ea typeface="Arial Unicode MS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d>
                            <m:d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  <m:r>
                            <a:rPr lang="ru-RU" sz="1400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ru-RU" sz="1400">
                          <a:latin typeface="Cambria Math" panose="02040503050406030204" pitchFamily="18" charset="0"/>
                        </a:rPr>
                        <m:t> →</m:t>
                      </m:r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>
                                  <a:latin typeface="Cambria Math" panose="02040503050406030204" pitchFamily="18" charset="0"/>
                                </a:rPr>
                                <m:t>Параметры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𝑂𝑃</m:t>
                              </m:r>
                            </m:sub>
                          </m:sSub>
                          <m:d>
                            <m:d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  <m:r>
                            <a:rPr lang="ru-RU" sz="1400">
                              <a:latin typeface="Cambria Math" panose="02040503050406030204" pitchFamily="18" charset="0"/>
                            </a:rPr>
                            <m:t>&gt;Параметры</m:t>
                          </m:r>
                        </m:e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𝑂𝑃</m:t>
                          </m:r>
                        </m:sub>
                      </m:sSub>
                      <m:d>
                        <m:d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ru-RU" sz="14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endParaRPr lang="ru-RU" sz="14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3825" y="1399015"/>
                <a:ext cx="4575533" cy="3826368"/>
              </a:xfrm>
              <a:prstGeom prst="rect">
                <a:avLst/>
              </a:prstGeom>
              <a:blipFill>
                <a:blip r:embed="rId2"/>
                <a:stretch>
                  <a:fillRect t="-4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Заголовок 1"/>
          <p:cNvSpPr txBox="1">
            <a:spLocks/>
          </p:cNvSpPr>
          <p:nvPr/>
        </p:nvSpPr>
        <p:spPr bwMode="auto">
          <a:xfrm>
            <a:off x="2524627" y="79426"/>
            <a:ext cx="7385240" cy="3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GB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of reactions </a:t>
            </a:r>
            <a:r>
              <a:rPr lang="ru-RU" sz="2000" b="1" baseline="30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106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Cd(γ, </a:t>
            </a: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000" b="1" baseline="30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105</a:t>
            </a:r>
            <a:r>
              <a:rPr 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 </a:t>
            </a:r>
            <a:r>
              <a:rPr lang="en-GB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RU" sz="2000" b="1" baseline="30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123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(γ, 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000" b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2000" b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Sb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altLang="ru-RU" sz="2000" b="1" dirty="0">
              <a:latin typeface="Times New Roman" panose="02020603050405020304" pitchFamily="18" charset="0"/>
              <a:ea typeface="Droid Sans Fallback"/>
              <a:cs typeface="Droid Sans Fallback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016" y="3500216"/>
            <a:ext cx="3446632" cy="2806908"/>
          </a:xfrm>
          <a:prstGeom prst="rect">
            <a:avLst/>
          </a:prstGeom>
        </p:spPr>
      </p:pic>
      <p:grpSp>
        <p:nvGrpSpPr>
          <p:cNvPr id="19" name="Группа 18"/>
          <p:cNvGrpSpPr/>
          <p:nvPr/>
        </p:nvGrpSpPr>
        <p:grpSpPr>
          <a:xfrm>
            <a:off x="3939904" y="650430"/>
            <a:ext cx="3543962" cy="5705922"/>
            <a:chOff x="360961" y="1422124"/>
            <a:chExt cx="5491231" cy="8596672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0961" y="1422124"/>
              <a:ext cx="5491231" cy="4427614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8428" y="5629600"/>
              <a:ext cx="5463764" cy="4389196"/>
            </a:xfrm>
            <a:prstGeom prst="rect">
              <a:avLst/>
            </a:prstGeom>
          </p:spPr>
        </p:pic>
      </p:grpSp>
      <p:sp>
        <p:nvSpPr>
          <p:cNvPr id="5" name="Прямоугольник 4"/>
          <p:cNvSpPr/>
          <p:nvPr/>
        </p:nvSpPr>
        <p:spPr>
          <a:xfrm>
            <a:off x="1410468" y="496541"/>
            <a:ext cx="13917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106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Cd(γ, </a:t>
            </a:r>
            <a:r>
              <a:rPr lang="en-US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14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105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 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474457" y="569396"/>
            <a:ext cx="13278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123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(γ, </a:t>
            </a:r>
            <a:r>
              <a:rPr lang="en-US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14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14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Sb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altLang="ru-RU" sz="1400" dirty="0">
              <a:latin typeface="Times New Roman" panose="02020603050405020304" pitchFamily="18" charset="0"/>
              <a:ea typeface="Droid Sans Fallback"/>
              <a:cs typeface="Droid Sans Fallback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912" y="773104"/>
            <a:ext cx="3384760" cy="2758327"/>
          </a:xfrm>
          <a:prstGeom prst="rect">
            <a:avLst/>
          </a:prstGeom>
        </p:spPr>
      </p:pic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580407" y="6413234"/>
            <a:ext cx="10610966" cy="251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-12696" rIns="0" bIns="-12696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ru-RU" sz="1800" dirty="0" smtClean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Figure</a:t>
            </a:r>
            <a:r>
              <a:rPr lang="ru-RU" altLang="ru-RU" sz="1800" dirty="0" smtClean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1800" dirty="0" smtClean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ru-RU" altLang="ru-RU" sz="1800" dirty="0" smtClean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altLang="ru-RU" sz="1800" dirty="0" smtClean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altLang="ru-RU" sz="1800" i="1" dirty="0" smtClean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altLang="ru-RU" sz="1800" dirty="0" smtClean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Relative yields;</a:t>
            </a:r>
            <a:r>
              <a:rPr lang="ru-RU" altLang="ru-RU" sz="1800" dirty="0" smtClean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1800" dirty="0" smtClean="0">
                <a:latin typeface="Times New Roman" panose="02020603050405020304" pitchFamily="18" charset="0"/>
                <a:ea typeface="Droid Sans Fallback"/>
                <a:cs typeface="Droid Sans Fallback"/>
              </a:rPr>
              <a:t>(</a:t>
            </a:r>
            <a:r>
              <a:rPr lang="en-GB" altLang="ru-RU" sz="1800" i="1" dirty="0" smtClean="0">
                <a:latin typeface="Times New Roman" panose="02020603050405020304" pitchFamily="18" charset="0"/>
                <a:ea typeface="Droid Sans Fallback"/>
                <a:cs typeface="Droid Sans Fallback"/>
              </a:rPr>
              <a:t>b</a:t>
            </a:r>
            <a:r>
              <a:rPr lang="en-GB" altLang="ru-RU" sz="1800" dirty="0" smtClean="0">
                <a:latin typeface="Times New Roman" panose="02020603050405020304" pitchFamily="18" charset="0"/>
                <a:ea typeface="Droid Sans Fallback"/>
                <a:cs typeface="Droid Sans Fallback"/>
              </a:rPr>
              <a:t>)</a:t>
            </a:r>
            <a:r>
              <a:rPr lang="ru-RU" altLang="ru-RU" sz="1800" dirty="0" smtClean="0">
                <a:latin typeface="Times New Roman" panose="02020603050405020304" pitchFamily="18" charset="0"/>
                <a:ea typeface="Droid Sans Fallback"/>
                <a:cs typeface="Droid Sans Fallback"/>
              </a:rPr>
              <a:t> </a:t>
            </a:r>
            <a:r>
              <a:rPr lang="en-US" altLang="ru-RU" sz="1800" dirty="0"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ratio of experimental and theoretical yields</a:t>
            </a: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99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9209088" y="637253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32" indent="-28574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2971" indent="-22859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160" indent="-22859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349" indent="-22859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537" indent="-228594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726" indent="-228594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8914" indent="-228594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103" indent="-228594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AC03180-7D4B-4B83-A663-6E21057BB0DE}" type="slidenum"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15</a:t>
            </a:fld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1388000" y="5784631"/>
            <a:ext cx="9070072" cy="251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-12696" rIns="0" bIns="-12696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ru-RU" sz="1800" dirty="0" smtClean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Figure 12</a:t>
            </a:r>
            <a:r>
              <a:rPr lang="ru-RU" altLang="ru-RU" sz="1800" dirty="0" smtClean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ru-RU" sz="18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Relative yields of </a:t>
            </a:r>
            <a:r>
              <a:rPr lang="en-US" altLang="ru-RU" sz="18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photoproton</a:t>
            </a:r>
            <a:r>
              <a:rPr lang="en-US" altLang="ru-RU" sz="18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reactions in the GDR </a:t>
            </a:r>
            <a:r>
              <a:rPr lang="en-US" altLang="ru-RU" sz="1800" dirty="0" smtClean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</a:t>
            </a:r>
            <a:endParaRPr lang="ru-RU" altLang="ru-RU" sz="1800" dirty="0">
              <a:latin typeface="Times New Roman" panose="02020603050405020304" pitchFamily="18" charset="0"/>
              <a:ea typeface="Droid Sans Fallback"/>
              <a:cs typeface="Droid Sans Fallback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0" y="-18466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-18466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-18466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0" y="-18466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2676930" y="207653"/>
            <a:ext cx="7385240" cy="49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GB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of reactions </a:t>
            </a:r>
            <a:r>
              <a:rPr lang="en-GB" sz="2000" b="1" baseline="30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(γ, </a:t>
            </a: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2000" b="1" baseline="30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124,1</a:t>
            </a:r>
            <a:r>
              <a:rPr lang="en-US" sz="2000" b="1" baseline="30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27</a:t>
            </a:r>
            <a:r>
              <a:rPr lang="en-GB" sz="2000" b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,129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Sb</a:t>
            </a: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2365" y="6462673"/>
            <a:ext cx="37395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ru-RU" sz="1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[7] </a:t>
            </a:r>
            <a:r>
              <a:rPr lang="en-US" altLang="ru-RU" sz="1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Rasulova</a:t>
            </a:r>
            <a:r>
              <a:rPr lang="en-US" altLang="ru-RU" sz="1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</a:t>
            </a:r>
            <a:r>
              <a:rPr lang="ru-RU" altLang="ru-RU" sz="1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ru-RU" sz="1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altLang="ru-RU" sz="1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US" sz="1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et. al.</a:t>
            </a:r>
            <a:r>
              <a:rPr lang="ru-RU" sz="1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2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Chinese Physics C </a:t>
            </a:r>
            <a:r>
              <a:rPr lang="en-US" altLang="ru-RU" sz="1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(submitted).</a:t>
            </a:r>
            <a:endParaRPr lang="en-GB" altLang="ru-RU" sz="12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72220" y="922502"/>
            <a:ext cx="21644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baseline="30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125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Te(γ, </a:t>
            </a:r>
            <a:r>
              <a:rPr lang="en-US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b="1" baseline="30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124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Sb</a:t>
            </a:r>
          </a:p>
          <a:p>
            <a:pPr algn="ctr"/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60.2 d</a:t>
            </a:r>
          </a:p>
          <a:p>
            <a:pPr algn="ctr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603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(98%)</a:t>
            </a:r>
          </a:p>
          <a:p>
            <a:pPr algn="ctr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1691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(48%)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30600" y="1815423"/>
            <a:ext cx="863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7186610" y="2184755"/>
            <a:ext cx="1068389" cy="6401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5287315" y="961272"/>
            <a:ext cx="21644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baseline="30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128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Te(γ, </a:t>
            </a:r>
            <a:r>
              <a:rPr lang="en-US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b="1" baseline="30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127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Sb</a:t>
            </a:r>
          </a:p>
          <a:p>
            <a:pPr algn="ctr"/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3.8 d</a:t>
            </a:r>
          </a:p>
          <a:p>
            <a:pPr algn="ctr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473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(26%)</a:t>
            </a:r>
          </a:p>
          <a:p>
            <a:pPr algn="ctr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686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(37%)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9327211" y="1012396"/>
            <a:ext cx="21644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baseline="30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130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Te(γ, </a:t>
            </a:r>
            <a:r>
              <a:rPr lang="en-US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b="1" baseline="30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129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Sb</a:t>
            </a:r>
          </a:p>
          <a:p>
            <a:pPr algn="ctr"/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4.4 h</a:t>
            </a:r>
          </a:p>
          <a:p>
            <a:pPr algn="ctr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813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(48%)</a:t>
            </a:r>
          </a:p>
          <a:p>
            <a:pPr algn="ctr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915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(23%)</a:t>
            </a:r>
          </a:p>
        </p:txBody>
      </p:sp>
      <p:grpSp>
        <p:nvGrpSpPr>
          <p:cNvPr id="29" name="Группа 28"/>
          <p:cNvGrpSpPr/>
          <p:nvPr/>
        </p:nvGrpSpPr>
        <p:grpSpPr>
          <a:xfrm>
            <a:off x="0" y="2329198"/>
            <a:ext cx="11986655" cy="3266928"/>
            <a:chOff x="30446" y="2053908"/>
            <a:chExt cx="11986655" cy="3266928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07241" y="2053908"/>
              <a:ext cx="3909860" cy="3266928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446" y="2081836"/>
              <a:ext cx="4076949" cy="3225818"/>
            </a:xfrm>
            <a:prstGeom prst="rect">
              <a:avLst/>
            </a:prstGeom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5"/>
            <a:srcRect l="1227" t="2438"/>
            <a:stretch/>
          </p:blipFill>
          <p:spPr>
            <a:xfrm>
              <a:off x="4107395" y="2137637"/>
              <a:ext cx="3969806" cy="31468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3479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84368" y="6323731"/>
            <a:ext cx="2743200" cy="365125"/>
          </a:xfrm>
        </p:spPr>
        <p:txBody>
          <a:bodyPr/>
          <a:lstStyle/>
          <a:p>
            <a:pPr>
              <a:defRPr/>
            </a:pPr>
            <a:fld id="{1467E786-0621-42A2-9957-BF46FEE09883}" type="slidenum">
              <a:rPr lang="ru-RU" altLang="ru-RU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16</a:t>
            </a:fld>
            <a:endParaRPr lang="ru-RU" alt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2454" y="6195703"/>
            <a:ext cx="115807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ru-RU" sz="1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GB" altLang="ru-RU" sz="1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ru-RU" sz="1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altLang="ru-RU" sz="1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Rasulova</a:t>
            </a:r>
            <a:r>
              <a:rPr lang="en-US" altLang="ru-RU" sz="1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</a:t>
            </a:r>
            <a:r>
              <a:rPr lang="ru-RU" altLang="ru-RU" sz="1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ru-RU" sz="1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altLang="ru-RU" sz="1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US" sz="1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et. al.</a:t>
            </a:r>
            <a:r>
              <a:rPr lang="ru-RU" sz="1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Physical Review C </a:t>
            </a:r>
            <a:r>
              <a:rPr lang="en-US" altLang="ru-RU" sz="12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(Accepted).</a:t>
            </a:r>
            <a:endParaRPr lang="en-GB" altLang="ru-RU" sz="12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3582992" y="161949"/>
            <a:ext cx="5019665" cy="49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GB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of reactions </a:t>
            </a:r>
            <a:r>
              <a:rPr lang="en-GB" sz="2000" b="1" baseline="30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Pt(γ, </a:t>
            </a: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000" b="1" baseline="30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194,195</a:t>
            </a:r>
            <a:r>
              <a:rPr 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</a:t>
            </a: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3019" b="1"/>
          <a:stretch/>
        </p:blipFill>
        <p:spPr>
          <a:xfrm>
            <a:off x="6425520" y="1971026"/>
            <a:ext cx="4794813" cy="361486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981" y="1861352"/>
            <a:ext cx="4982667" cy="373088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896182" y="813633"/>
            <a:ext cx="31482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baseline="30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195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Pt(γ, </a:t>
            </a:r>
            <a:r>
              <a:rPr lang="en-US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b="1" baseline="30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194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GB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 h</a:t>
            </a:r>
          </a:p>
          <a:p>
            <a:pPr algn="ctr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328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(13%) 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6972644" y="656911"/>
            <a:ext cx="4767010" cy="1312736"/>
            <a:chOff x="7075590" y="536178"/>
            <a:chExt cx="4767010" cy="1312736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7789991" y="1202583"/>
              <a:ext cx="166618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130 </a:t>
              </a:r>
              <a:r>
                <a:rPr lang="en-GB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keV</a:t>
              </a:r>
              <a:r>
                <a:rPr lang="en-GB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(1.4%)</a:t>
              </a:r>
            </a:p>
            <a:p>
              <a:pPr algn="ctr"/>
              <a:r>
                <a:rPr lang="en-GB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211 </a:t>
              </a:r>
              <a:r>
                <a:rPr lang="en-GB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keV</a:t>
              </a:r>
              <a:r>
                <a:rPr lang="en-GB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(2.5%) </a:t>
              </a: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9801418" y="1187907"/>
              <a:ext cx="164311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433 </a:t>
              </a:r>
              <a:r>
                <a:rPr lang="en-GB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keV</a:t>
              </a:r>
              <a:r>
                <a:rPr lang="en-GB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(10%)</a:t>
              </a:r>
            </a:p>
            <a:p>
              <a:pPr algn="ctr"/>
              <a:r>
                <a:rPr lang="en-GB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685 </a:t>
              </a:r>
              <a:r>
                <a:rPr lang="en-GB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keV</a:t>
              </a:r>
              <a:r>
                <a:rPr lang="en-GB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(11%) </a:t>
              </a:r>
            </a:p>
          </p:txBody>
        </p:sp>
        <p:grpSp>
          <p:nvGrpSpPr>
            <p:cNvPr id="24" name="Группа 23"/>
            <p:cNvGrpSpPr/>
            <p:nvPr/>
          </p:nvGrpSpPr>
          <p:grpSpPr>
            <a:xfrm>
              <a:off x="7075590" y="536178"/>
              <a:ext cx="4767010" cy="710572"/>
              <a:chOff x="0" y="0"/>
              <a:chExt cx="4767010" cy="71119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Прямоугольник 24"/>
                  <p:cNvSpPr/>
                  <p:nvPr/>
                </p:nvSpPr>
                <p:spPr>
                  <a:xfrm>
                    <a:off x="0" y="107296"/>
                    <a:ext cx="4767010" cy="60389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eaLnBrk="0" fontAlgn="base" hangingPunct="0"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Pre>
                            <m:sPrePr>
                              <m:ctrlPr>
                                <a:rPr lang="ru-RU" sz="2000" i="1" kern="120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PrePr>
                            <m:sub>
                              <m:r>
                                <a:rPr lang="ru-RU" sz="2000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77</m:t>
                              </m:r>
                            </m:sub>
                            <m:sup>
                              <m:r>
                                <a:rPr lang="ru-RU" sz="2000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195</m:t>
                              </m:r>
                              <m:r>
                                <a:rPr lang="ru-RU" sz="2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sup>
                            <m:e>
                              <m:r>
                                <a:rPr lang="ru-RU" sz="2000" b="1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𝑰𝒓</m:t>
                              </m:r>
                            </m:e>
                          </m:sPre>
                          <m:r>
                            <a:rPr lang="ru-RU" sz="20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GB" sz="2000" b="0" i="1" kern="120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groupChr>
                            <m:groupChrPr>
                              <m:chr m:val="→"/>
                              <m:pos m:val="top"/>
                              <m:ctrlPr>
                                <a:rPr lang="ru-RU" sz="2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lang="ru-RU" sz="20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b="1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𝑻</m:t>
                                  </m:r>
                                </m:e>
                                <m:sub>
                                  <m:f>
                                    <m:fPr>
                                      <m:type m:val="lin"/>
                                      <m:ctrlPr>
                                        <a:rPr lang="ru-RU" sz="2000" b="1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sz="2000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ru-RU" sz="2000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b>
                              </m:sSub>
                              <m:r>
                                <a:rPr lang="ru-RU" sz="2000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GB" sz="2000" b="1" i="1" kern="120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GB" sz="2000" b="1" i="1" kern="120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r>
                                <a:rPr lang="en-GB" sz="2000" b="1" i="1" kern="120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𝟕</m:t>
                              </m:r>
                              <m:r>
                                <a:rPr lang="en-GB" sz="2000" b="1" i="1" kern="120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𝒉</m:t>
                              </m:r>
                            </m:e>
                          </m:groupChr>
                          <m:sPre>
                            <m:sPrePr>
                              <m:ctrlPr>
                                <a:rPr lang="ru-RU" sz="2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PrePr>
                            <m:sub>
                              <m:r>
                                <a:rPr lang="ru-RU" sz="2000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77</m:t>
                              </m:r>
                            </m:sub>
                            <m:sup>
                              <m:r>
                                <a:rPr lang="en-GB" sz="2000" b="0" i="0" kern="120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 </m:t>
                              </m:r>
                              <m:r>
                                <a:rPr lang="ru-RU" sz="2000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195</m:t>
                              </m:r>
                              <m:r>
                                <a:rPr lang="ru-RU" sz="2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</m:sup>
                            <m:e>
                              <m:r>
                                <a:rPr lang="ru-RU" sz="2000" b="1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𝑰𝒓</m:t>
                              </m:r>
                              <m:r>
                                <a:rPr lang="en-GB" sz="2000" b="1" i="1" kern="120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 </m:t>
                              </m:r>
                              <m:groupChr>
                                <m:groupChrPr>
                                  <m:chr m:val="→"/>
                                  <m:pos m:val="top"/>
                                  <m:ctrlPr>
                                    <a:rPr lang="ru-RU" sz="2000" b="1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groupChrPr>
                                <m:e>
                                  <m:sSub>
                                    <m:sSubPr>
                                      <m:ctrlPr>
                                        <a:rPr lang="ru-RU" sz="2000" b="1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000" b="1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𝑻</m:t>
                                      </m:r>
                                    </m:e>
                                    <m:sub>
                                      <m:f>
                                        <m:fPr>
                                          <m:type m:val="lin"/>
                                          <m:ctrlPr>
                                            <a:rPr lang="ru-RU" sz="2000" b="1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ru-RU" sz="2000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ru-RU" sz="2000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b>
                                  </m:sSub>
                                  <m:r>
                                    <a:rPr lang="ru-RU" sz="2000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=</m:t>
                                  </m:r>
                                  <m:r>
                                    <a:rPr lang="en-GB" sz="2000" i="1" kern="120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en-GB" sz="2000" b="0" i="1" kern="120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.3 </m:t>
                                  </m:r>
                                  <m:r>
                                    <a:rPr lang="en-GB" sz="2000" b="0" i="1" kern="120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h</m:t>
                                  </m:r>
                                </m:e>
                              </m:groupChr>
                              <m:sPre>
                                <m:sPrePr>
                                  <m:ctrlPr>
                                    <a:rPr lang="ru-RU" sz="2000" b="1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PrePr>
                                <m:sub>
                                  <m:r>
                                    <a:rPr lang="ru-RU" sz="2000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78</m:t>
                                  </m:r>
                                </m:sub>
                                <m:sup>
                                  <m:r>
                                    <a:rPr lang="ru-RU" sz="2000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195</m:t>
                                  </m:r>
                                </m:sup>
                                <m:e>
                                  <m:r>
                                    <a:rPr lang="ru-RU" sz="2000" b="1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𝑷𝒕</m:t>
                                  </m:r>
                                </m:e>
                              </m:sPre>
                            </m:e>
                          </m:sPre>
                        </m:oMath>
                      </m:oMathPara>
                    </a14:m>
                    <a:endParaRPr lang="ru-RU" sz="12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5" name="Прямоугольник 2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0" y="107296"/>
                    <a:ext cx="4767010" cy="603898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70707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Прямоугольник 25"/>
                  <p:cNvSpPr/>
                  <p:nvPr/>
                </p:nvSpPr>
                <p:spPr>
                  <a:xfrm>
                    <a:off x="1091563" y="0"/>
                    <a:ext cx="911860" cy="38925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eaLnBrk="0" fontAlgn="base" hangingPunct="0"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𝐼𝑇</m:t>
                          </m:r>
                          <m:r>
                            <a:rPr lang="en-GB" sz="20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:5%</m:t>
                          </m:r>
                        </m:oMath>
                      </m:oMathPara>
                    </a14:m>
                    <a:endParaRPr lang="ru-RU" sz="12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6" name="Прямоугольник 2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91563" y="0"/>
                    <a:ext cx="911860" cy="38925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r="-671" b="-1563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Прямоугольник 26"/>
                  <p:cNvSpPr/>
                  <p:nvPr/>
                </p:nvSpPr>
                <p:spPr>
                  <a:xfrm>
                    <a:off x="3144814" y="11"/>
                    <a:ext cx="489585" cy="38925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eaLnBrk="0" fontAlgn="base" hangingPunct="0"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</m:sup>
                          </m:sSup>
                        </m:oMath>
                      </m:oMathPara>
                    </a14:m>
                    <a:endParaRPr lang="ru-RU" sz="12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7" name="Прямоугольник 2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44814" y="11"/>
                    <a:ext cx="489585" cy="38925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6250" b="-18750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1449957" y="5765119"/>
            <a:ext cx="9070072" cy="251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-12696" rIns="0" bIns="-12696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ru-RU" sz="1800" dirty="0" smtClean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Figure 13</a:t>
            </a:r>
            <a:r>
              <a:rPr lang="ru-RU" altLang="ru-RU" sz="1800" dirty="0" smtClean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ru-RU" sz="18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Relative yields of </a:t>
            </a:r>
            <a:r>
              <a:rPr lang="en-US" altLang="ru-RU" sz="18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photoproton</a:t>
            </a:r>
            <a:r>
              <a:rPr lang="en-US" altLang="ru-RU" sz="18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reactions in the GDR </a:t>
            </a:r>
            <a:r>
              <a:rPr lang="en-US" altLang="ru-RU" sz="1800" dirty="0" smtClean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</a:t>
            </a:r>
            <a:endParaRPr lang="ru-RU" altLang="ru-RU" sz="1800" dirty="0">
              <a:latin typeface="Times New Roman" panose="02020603050405020304" pitchFamily="18" charset="0"/>
              <a:ea typeface="Droid Sans Fallback"/>
              <a:cs typeface="Droid Sans Fallback"/>
            </a:endParaRPr>
          </a:p>
        </p:txBody>
      </p:sp>
    </p:spTree>
    <p:extLst>
      <p:ext uri="{BB962C8B-B14F-4D97-AF65-F5344CB8AC3E}">
        <p14:creationId xmlns:p14="http://schemas.microsoft.com/office/powerpoint/2010/main" val="101330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198143" y="6290427"/>
            <a:ext cx="2743200" cy="365125"/>
          </a:xfrm>
        </p:spPr>
        <p:txBody>
          <a:bodyPr/>
          <a:lstStyle/>
          <a:p>
            <a:pPr>
              <a:defRPr/>
            </a:pPr>
            <a:fld id="{1467E786-0621-42A2-9957-BF46FEE09883}" type="slidenum">
              <a:rPr lang="ru-RU" altLang="ru-RU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17</a:t>
            </a:fld>
            <a:endParaRPr lang="ru-RU" altLang="ru-RU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4906" y="3286883"/>
            <a:ext cx="3537816" cy="287731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4906" y="591953"/>
            <a:ext cx="3444778" cy="274251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136" y="3286883"/>
            <a:ext cx="3509177" cy="287731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638" y="524249"/>
            <a:ext cx="3396338" cy="276263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511499" y="1477153"/>
            <a:ext cx="3429844" cy="3352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Lighter isotopes have a higher probability of proton release:</a:t>
            </a:r>
          </a:p>
          <a:p>
            <a:pPr indent="269875">
              <a:lnSpc>
                <a:spcPct val="107000"/>
              </a:lnSpc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as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nuclear mass increases, a smaller percentage of the γ-quantum energy is transformed into the internal energy of the nucleus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9875">
              <a:lnSpc>
                <a:spcPct val="107000"/>
              </a:lnSpc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the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needed to extract a proton from an isotope grows with the number of neutrons in the isotope.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-286524" y="6208810"/>
            <a:ext cx="10970566" cy="528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-12696" rIns="0" bIns="-12696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800" dirty="0" smtClean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Figure 14. </a:t>
            </a:r>
            <a:r>
              <a:rPr lang="en-US" altLang="ru-RU" sz="18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Cross sections per equivalent quantum of </a:t>
            </a:r>
            <a:r>
              <a:rPr lang="en-US" altLang="ru-RU" sz="18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photoproton</a:t>
            </a:r>
            <a:r>
              <a:rPr lang="en-US" altLang="ru-RU" sz="18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reactions in the case of a </a:t>
            </a:r>
            <a:r>
              <a:rPr lang="en-US" altLang="ru-RU" sz="18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monoisotope</a:t>
            </a:r>
            <a:endParaRPr lang="en-US" altLang="ru-RU" sz="1800" dirty="0">
              <a:solidFill>
                <a:srgbClr val="2021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8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(with calculated curves using the </a:t>
            </a:r>
            <a:r>
              <a:rPr lang="en-US" altLang="ru-RU" sz="1800" dirty="0" smtClean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CMPR</a:t>
            </a:r>
            <a:r>
              <a:rPr lang="en-US" altLang="ru-RU" sz="18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3122792" y="43431"/>
            <a:ext cx="3790985" cy="391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 of the research results</a:t>
            </a:r>
          </a:p>
        </p:txBody>
      </p:sp>
    </p:spTree>
    <p:extLst>
      <p:ext uri="{BB962C8B-B14F-4D97-AF65-F5344CB8AC3E}">
        <p14:creationId xmlns:p14="http://schemas.microsoft.com/office/powerpoint/2010/main" val="180571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50212" y="6365976"/>
            <a:ext cx="2743200" cy="365125"/>
          </a:xfrm>
        </p:spPr>
        <p:txBody>
          <a:bodyPr/>
          <a:lstStyle/>
          <a:p>
            <a:pPr>
              <a:defRPr/>
            </a:pPr>
            <a:fld id="{1467E786-0621-42A2-9957-BF46FEE09883}" type="slidenum">
              <a:rPr lang="ru-RU" altLang="ru-RU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18</a:t>
            </a:fld>
            <a:endParaRPr lang="ru-RU" alt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2"/>
          <a:stretch>
            <a:fillRect/>
          </a:stretch>
        </p:blipFill>
        <p:spPr>
          <a:xfrm>
            <a:off x="6189803" y="445343"/>
            <a:ext cx="6002197" cy="51012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5343"/>
            <a:ext cx="6061685" cy="5226278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2041511" y="3200784"/>
            <a:ext cx="1248057" cy="405247"/>
            <a:chOff x="7240214" y="3397085"/>
            <a:chExt cx="1452370" cy="547454"/>
          </a:xfrm>
        </p:grpSpPr>
        <p:sp>
          <p:nvSpPr>
            <p:cNvPr id="17" name="Правая фигурная скобка 16"/>
            <p:cNvSpPr/>
            <p:nvPr/>
          </p:nvSpPr>
          <p:spPr>
            <a:xfrm>
              <a:off x="7240214" y="3423658"/>
              <a:ext cx="305202" cy="491852"/>
            </a:xfrm>
            <a:prstGeom prst="rightBrac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Rectangle 5"/>
            <p:cNvSpPr>
              <a:spLocks noChangeArrowheads="1"/>
            </p:cNvSpPr>
            <p:nvPr/>
          </p:nvSpPr>
          <p:spPr bwMode="auto">
            <a:xfrm>
              <a:off x="7459164" y="3397085"/>
              <a:ext cx="1233420" cy="547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-12696" rIns="0" bIns="-12696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ru-RU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Bypassed nuclei</a:t>
              </a:r>
              <a:endPara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Rectangle 1"/>
          <p:cNvSpPr>
            <a:spLocks noChangeArrowheads="1"/>
          </p:cNvSpPr>
          <p:nvPr/>
        </p:nvSpPr>
        <p:spPr bwMode="auto">
          <a:xfrm flipH="1">
            <a:off x="1025896" y="5884163"/>
            <a:ext cx="9714324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Fig</a:t>
            </a:r>
            <a:r>
              <a:rPr lang="en-GB" altLang="ru-RU" dirty="0" err="1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ure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kumimoji="0" lang="en-GB" altLang="ru-RU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ratio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reaction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yield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γ,</a:t>
            </a:r>
            <a:r>
              <a:rPr kumimoji="0" lang="ru-RU" altLang="ru-RU" b="0" i="1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reaction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yield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γ,</a:t>
            </a:r>
            <a:r>
              <a:rPr kumimoji="0" lang="ru-RU" altLang="ru-RU" b="0" i="1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en-GB" altLang="ru-RU" b="0" i="0" u="none" strike="noStrike" cap="none" normalizeH="0" baseline="0" dirty="0" smtClean="0">
              <a:ln>
                <a:noFill/>
              </a:ln>
              <a:solidFill>
                <a:srgbClr val="1F1F1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accelerator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electron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proton-neutron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ratio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N/Z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= 23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MeV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0735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7E786-0621-42A2-9957-BF46FEE09883}" type="slidenum">
              <a:rPr lang="ru-RU" altLang="ru-RU" smtClean="0"/>
              <a:pPr>
                <a:defRPr/>
              </a:pPr>
              <a:t>19</a:t>
            </a:fld>
            <a:endParaRPr lang="ru-RU" alt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A436E7-57E2-0392-BF45-07C90D5BD808}"/>
              </a:ext>
            </a:extLst>
          </p:cNvPr>
          <p:cNvSpPr txBox="1"/>
          <p:nvPr/>
        </p:nvSpPr>
        <p:spPr>
          <a:xfrm>
            <a:off x="1198056" y="698784"/>
            <a:ext cx="965442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257" algn="ctr"/>
            <a:endParaRPr lang="ru-RU" sz="800" b="1" dirty="0">
              <a:latin typeface="Times New Roman" panose="02020603050405020304" pitchFamily="18" charset="0"/>
              <a:ea typeface="TimesNewRoman"/>
              <a:cs typeface="FreeSans"/>
            </a:endParaRPr>
          </a:p>
          <a:p>
            <a:pPr algn="ctr"/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91" indent="-342891" algn="just">
              <a:buFont typeface="Arial" panose="020B0604020202020204" pitchFamily="34" charset="0"/>
              <a:buChar char="•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91" indent="-342891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FreeSans"/>
              </a:rPr>
              <a:t>For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FreeSans"/>
              </a:rPr>
              <a:t>the first time, the relative yields for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FreeSans"/>
              </a:rPr>
              <a:t>photoproton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FreeSans"/>
              </a:rPr>
              <a:t> reactions were determined when irradiating a target with </a:t>
            </a:r>
            <a:r>
              <a:rPr lang="en-GB" sz="2000" baseline="30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000" baseline="30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0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baseline="30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000" baseline="30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GB" sz="2000" baseline="30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Pt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FreeSans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FreeSans"/>
              </a:rPr>
              <a:t>in a bremsstrahlung field in the photon energy range of 10–23 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FreeSans"/>
              </a:rPr>
              <a:t>MeV.</a:t>
            </a:r>
            <a:endParaRPr lang="en-GB" sz="2000" dirty="0">
              <a:latin typeface="Times New Roman" panose="02020603050405020304" pitchFamily="18" charset="0"/>
              <a:ea typeface="Times New Roman" panose="02020603050405020304" pitchFamily="18" charset="0"/>
              <a:cs typeface="FreeSans"/>
            </a:endParaRPr>
          </a:p>
          <a:p>
            <a:pPr marL="342891" indent="-342891" algn="just">
              <a:buFont typeface="Arial" panose="020B0604020202020204" pitchFamily="34" charset="0"/>
              <a:buChar char="•"/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FreeSans"/>
            </a:endParaRPr>
          </a:p>
          <a:p>
            <a:pPr marL="342891" indent="-342891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Taking into account isospin splitting in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CMPR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allows one to describe experimental data on reactions with proton emission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891" indent="-342891" algn="just">
              <a:buFont typeface="Arial" panose="020B0604020202020204" pitchFamily="34" charset="0"/>
              <a:buChar char="•"/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FreeSans"/>
            </a:endParaRPr>
          </a:p>
          <a:p>
            <a:pPr marL="342891" indent="-342891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the activation method on a beam of bremsstrahlung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photons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possible to successfully conduct studies of photonuclear reactions on targets with complex isotopic composition.</a:t>
            </a:r>
            <a:endParaRPr lang="ru-RU" sz="105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FreeSans"/>
            </a:endParaRPr>
          </a:p>
        </p:txBody>
      </p:sp>
    </p:spTree>
    <p:extLst>
      <p:ext uri="{BB962C8B-B14F-4D97-AF65-F5344CB8AC3E}">
        <p14:creationId xmlns:p14="http://schemas.microsoft.com/office/powerpoint/2010/main" val="224205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05960" y="1272768"/>
            <a:ext cx="8202854" cy="4332951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Table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Contents</a:t>
            </a:r>
          </a:p>
          <a:p>
            <a:pPr marL="0" indent="0">
              <a:buNone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Relevance of the Work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Methodology</a:t>
            </a: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Irradiation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the MT-25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 of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Publications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7E786-0621-42A2-9957-BF46FEE09883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329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1017822" y="366673"/>
            <a:ext cx="10515600" cy="315913"/>
          </a:xfrm>
        </p:spPr>
        <p:txBody>
          <a:bodyPr/>
          <a:lstStyle/>
          <a:p>
            <a:pPr algn="ctr" eaLnBrk="1" hangingPunct="1"/>
            <a:r>
              <a:rPr lang="en-GB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Publications</a:t>
            </a: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7E786-0621-42A2-9957-BF46FEE09883}" type="slidenum">
              <a:rPr lang="ru-RU" altLang="ru-RU" smtClean="0"/>
              <a:pPr>
                <a:defRPr/>
              </a:pPr>
              <a:t>20</a:t>
            </a:fld>
            <a:endParaRPr lang="ru-RU" altLang="ru-RU" dirty="0"/>
          </a:p>
        </p:txBody>
      </p:sp>
      <p:sp>
        <p:nvSpPr>
          <p:cNvPr id="5" name="Объект 2"/>
          <p:cNvSpPr txBox="1">
            <a:spLocks noChangeArrowheads="1"/>
          </p:cNvSpPr>
          <p:nvPr/>
        </p:nvSpPr>
        <p:spPr bwMode="auto">
          <a:xfrm>
            <a:off x="270544" y="808751"/>
            <a:ext cx="11448215" cy="4571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91" indent="-342891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630539" algn="l"/>
              </a:tabLst>
            </a:pPr>
            <a:r>
              <a:rPr lang="en-US" alt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Rasulova</a:t>
            </a:r>
            <a:r>
              <a:rPr lang="en-US" alt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</a:t>
            </a:r>
            <a:r>
              <a:rPr lang="ru-RU" alt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alt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GB" alt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Aksenov</a:t>
            </a:r>
            <a:r>
              <a:rPr lang="en-GB" alt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N.V., Alekseev S.I.,  </a:t>
            </a:r>
            <a:r>
              <a:rPr lang="en-GB" alt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Aliev</a:t>
            </a:r>
            <a:r>
              <a:rPr lang="en-GB" alt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R.A., </a:t>
            </a:r>
            <a:r>
              <a:rPr lang="en-GB" alt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Belyshev</a:t>
            </a:r>
            <a:r>
              <a:rPr lang="en-GB" alt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S.S.,  </a:t>
            </a:r>
            <a:r>
              <a:rPr lang="en-GB" alt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Chuprakov</a:t>
            </a:r>
            <a:r>
              <a:rPr lang="en-GB" alt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I., </a:t>
            </a:r>
            <a:r>
              <a:rPr lang="en-GB" alt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Fursova</a:t>
            </a:r>
            <a:r>
              <a:rPr lang="en-GB" alt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N.Yu</a:t>
            </a:r>
            <a:r>
              <a:rPr lang="en-GB" alt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GB" alt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Madumarov</a:t>
            </a:r>
            <a:r>
              <a:rPr lang="en-GB" alt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A.S., </a:t>
            </a:r>
            <a:r>
              <a:rPr lang="en-GB" alt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Khushvaktov</a:t>
            </a:r>
            <a:r>
              <a:rPr lang="en-GB" alt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J.H.,  </a:t>
            </a:r>
            <a:r>
              <a:rPr lang="en-GB" alt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Kuznetsov</a:t>
            </a:r>
            <a:r>
              <a:rPr lang="en-GB" alt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A.A., </a:t>
            </a:r>
            <a:r>
              <a:rPr lang="en-GB" alt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Yuldashev</a:t>
            </a:r>
            <a:r>
              <a:rPr lang="en-GB" alt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B.S. </a:t>
            </a:r>
            <a:r>
              <a:rPr lang="en-US" altLang="ru-RU" sz="16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Photonuclear reactions on the stable isotopes of selenium at bremsstrahlung end-point energies of 10-23 MeV</a:t>
            </a:r>
            <a:r>
              <a:rPr lang="en-US" alt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// </a:t>
            </a:r>
            <a:r>
              <a:rPr lang="en-US" alt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Chinese Physics C</a:t>
            </a:r>
            <a:r>
              <a:rPr lang="en-US" alt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– 2024. – Vol. 48. – </a:t>
            </a:r>
            <a:r>
              <a:rPr lang="ru-RU" alt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 2 </a:t>
            </a:r>
            <a:r>
              <a:rPr lang="en-US" alt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p. 024002. </a:t>
            </a:r>
            <a:r>
              <a:rPr lang="ru-RU" altLang="ru-RU" sz="1600" dirty="0"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(</a:t>
            </a:r>
            <a:r>
              <a:rPr lang="en-US" altLang="ru-RU" sz="1600" dirty="0"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IF=3.6</a:t>
            </a:r>
            <a:r>
              <a:rPr lang="en-US" altLang="ru-RU" sz="1600" dirty="0" smtClean="0"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)</a:t>
            </a:r>
            <a:endParaRPr lang="en-US" altLang="ru-RU" sz="11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91" indent="-342891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630539" algn="l"/>
              </a:tabLst>
            </a:pPr>
            <a:r>
              <a:rPr lang="en-US" alt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Rasulova</a:t>
            </a:r>
            <a:r>
              <a:rPr lang="en-US" alt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F.A., </a:t>
            </a:r>
            <a:r>
              <a:rPr lang="en-GB" alt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Aksenov</a:t>
            </a:r>
            <a:r>
              <a:rPr lang="en-GB" alt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N.V., Alekseev S.I., </a:t>
            </a:r>
            <a:r>
              <a:rPr lang="en-GB" alt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Belyshev</a:t>
            </a:r>
            <a:r>
              <a:rPr lang="en-GB" alt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S.S.,  </a:t>
            </a:r>
            <a:r>
              <a:rPr lang="en-GB" alt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Chuprakov</a:t>
            </a:r>
            <a:r>
              <a:rPr lang="en-GB" alt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I., </a:t>
            </a:r>
            <a:r>
              <a:rPr lang="en-GB" alt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Fursova</a:t>
            </a:r>
            <a:r>
              <a:rPr lang="en-GB" alt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N.Yu</a:t>
            </a:r>
            <a:r>
              <a:rPr lang="en-GB" alt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GB" alt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Madumarov</a:t>
            </a:r>
            <a:r>
              <a:rPr lang="en-GB" alt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A.S., </a:t>
            </a:r>
            <a:r>
              <a:rPr lang="en-GB" alt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Khushvaktov</a:t>
            </a:r>
            <a:r>
              <a:rPr lang="en-GB" alt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J.H.,  </a:t>
            </a:r>
            <a:r>
              <a:rPr lang="en-GB" alt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Kuznetsov</a:t>
            </a:r>
            <a:r>
              <a:rPr lang="en-GB" alt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A.A. </a:t>
            </a: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Photonuclear reactions on stable isotopes of molybdenum </a:t>
            </a:r>
            <a:r>
              <a:rPr lang="ru-RU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bremsstrahlung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end-point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energies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10-23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MeV</a:t>
            </a:r>
            <a:r>
              <a:rPr lang="en-GB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 </a:t>
            </a:r>
            <a:r>
              <a:rPr lang="en-GB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</a:t>
            </a:r>
            <a:r>
              <a:rPr lang="en-GB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Rev. C 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 2025. – Vol. 111. – p. 024604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91" indent="-342891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630539" algn="l"/>
              </a:tabLst>
            </a:pPr>
            <a:r>
              <a:rPr lang="en-US" alt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Rasulova</a:t>
            </a:r>
            <a:r>
              <a:rPr lang="en-US" alt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F.A., </a:t>
            </a:r>
            <a:r>
              <a:rPr lang="en-GB" alt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Aksenov</a:t>
            </a:r>
            <a:r>
              <a:rPr lang="en-GB" alt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N.V., Alekseev S.I., </a:t>
            </a:r>
            <a:r>
              <a:rPr lang="en-GB" alt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Belyshev</a:t>
            </a:r>
            <a:r>
              <a:rPr lang="en-GB" alt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S.S.,  </a:t>
            </a:r>
            <a:r>
              <a:rPr lang="en-GB" alt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Bozhikov</a:t>
            </a:r>
            <a:r>
              <a:rPr lang="en-GB" alt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G. A., </a:t>
            </a:r>
            <a:r>
              <a:rPr lang="en-GB" alt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Chuprakov</a:t>
            </a:r>
            <a:r>
              <a:rPr lang="en-GB" alt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I., </a:t>
            </a:r>
            <a:r>
              <a:rPr lang="en-GB" alt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Fursova</a:t>
            </a:r>
            <a:r>
              <a:rPr lang="en-GB" alt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N.Yu</a:t>
            </a:r>
            <a:r>
              <a:rPr lang="en-GB" alt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GB" alt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Madumarov</a:t>
            </a:r>
            <a:r>
              <a:rPr lang="en-GB" alt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A.S., </a:t>
            </a:r>
            <a:r>
              <a:rPr lang="en-GB" alt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Khushvaktov</a:t>
            </a:r>
            <a:r>
              <a:rPr lang="en-GB" alt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J.H.,  </a:t>
            </a:r>
            <a:r>
              <a:rPr lang="en-GB" alt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Kuznetsov</a:t>
            </a:r>
            <a:r>
              <a:rPr lang="en-GB" alt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A.A. </a:t>
            </a: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Photonuclear reactions on stable isotopes of platinum </a:t>
            </a:r>
            <a:r>
              <a:rPr lang="ru-RU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bremsstrahlung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end-point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energies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10-23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MeV</a:t>
            </a:r>
            <a:r>
              <a:rPr lang="en-GB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 </a:t>
            </a:r>
            <a:r>
              <a:rPr lang="en-GB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</a:t>
            </a:r>
            <a:r>
              <a:rPr lang="en-GB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Rev. C 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Accepted.</a:t>
            </a:r>
            <a:endParaRPr lang="en-GB" altLang="ru-RU" sz="16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91" indent="-342891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630539" algn="l"/>
              </a:tabLst>
            </a:pPr>
            <a:r>
              <a:rPr lang="en-US" alt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Rasulova</a:t>
            </a:r>
            <a:r>
              <a:rPr lang="en-US" alt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F.A., </a:t>
            </a:r>
            <a:r>
              <a:rPr lang="en-GB" alt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Aksenov</a:t>
            </a:r>
            <a:r>
              <a:rPr lang="en-GB" alt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N.V., Alekseev S.I., </a:t>
            </a:r>
            <a:r>
              <a:rPr lang="en-GB" alt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Belyshev</a:t>
            </a:r>
            <a:r>
              <a:rPr lang="en-GB" alt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S.S.,  </a:t>
            </a:r>
            <a:r>
              <a:rPr lang="en-GB" alt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Bozhikov</a:t>
            </a:r>
            <a:r>
              <a:rPr lang="en-GB" alt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G. A., </a:t>
            </a:r>
            <a:r>
              <a:rPr lang="en-GB" alt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Chuprakov</a:t>
            </a:r>
            <a:r>
              <a:rPr lang="en-GB" alt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I., </a:t>
            </a:r>
            <a:r>
              <a:rPr lang="en-GB" alt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Fursova</a:t>
            </a:r>
            <a:r>
              <a:rPr lang="en-GB" alt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N.Yu</a:t>
            </a:r>
            <a:r>
              <a:rPr lang="en-GB" alt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GB" alt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Madumarov</a:t>
            </a:r>
            <a:r>
              <a:rPr lang="en-GB" alt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A.S., </a:t>
            </a:r>
            <a:r>
              <a:rPr lang="en-GB" alt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Khushvaktov</a:t>
            </a:r>
            <a:r>
              <a:rPr lang="en-GB" alt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J.H.,  </a:t>
            </a:r>
            <a:r>
              <a:rPr lang="en-GB" alt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Kuznetsov</a:t>
            </a:r>
            <a:r>
              <a:rPr lang="en-GB" alt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A.A. </a:t>
            </a: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Photonuclear reactions on stable isotopes of cadmium </a:t>
            </a:r>
            <a:r>
              <a:rPr lang="ru-RU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bremsstrahlung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end-point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energies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10-23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MeV</a:t>
            </a:r>
            <a:r>
              <a:rPr lang="en-GB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 </a:t>
            </a:r>
            <a:r>
              <a:rPr lang="en-GB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</a:t>
            </a:r>
            <a:r>
              <a:rPr lang="en-GB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Rev. C 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submitted.</a:t>
            </a:r>
            <a:endParaRPr lang="en-US" sz="1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91" indent="-342891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630539" algn="l"/>
              </a:tabLst>
            </a:pPr>
            <a:r>
              <a:rPr lang="en-US" alt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Rasulova</a:t>
            </a:r>
            <a:r>
              <a:rPr lang="en-US" alt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F.A., </a:t>
            </a:r>
            <a:r>
              <a:rPr lang="en-GB" alt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Aksenov</a:t>
            </a:r>
            <a:r>
              <a:rPr lang="en-GB" alt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N.V., Alekseev S.I., </a:t>
            </a:r>
            <a:r>
              <a:rPr lang="en-GB" alt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Belyshev</a:t>
            </a:r>
            <a:r>
              <a:rPr lang="en-GB" alt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S.S.,  </a:t>
            </a:r>
            <a:r>
              <a:rPr lang="en-GB" alt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Bozhikov</a:t>
            </a:r>
            <a:r>
              <a:rPr lang="en-GB" alt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G. A., </a:t>
            </a:r>
            <a:r>
              <a:rPr lang="en-GB" alt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Chuprakov</a:t>
            </a:r>
            <a:r>
              <a:rPr lang="en-GB" alt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I., </a:t>
            </a:r>
            <a:r>
              <a:rPr lang="en-GB" alt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Fursova</a:t>
            </a:r>
            <a:r>
              <a:rPr lang="en-GB" alt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N.Yu</a:t>
            </a:r>
            <a:r>
              <a:rPr lang="en-GB" alt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GB" alt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Madumarov</a:t>
            </a:r>
            <a:r>
              <a:rPr lang="en-GB" alt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A.S., </a:t>
            </a:r>
            <a:r>
              <a:rPr lang="en-GB" alt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Khushvaktov</a:t>
            </a:r>
            <a:r>
              <a:rPr lang="en-GB" alt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J.H.,  </a:t>
            </a:r>
            <a:r>
              <a:rPr lang="en-GB" alt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Kuznetsov</a:t>
            </a:r>
            <a:r>
              <a:rPr lang="en-GB" alt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A.A. </a:t>
            </a: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Photonuclear reactions on stable isotopes of tellurium </a:t>
            </a:r>
            <a:r>
              <a:rPr lang="ru-RU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bremsstrahlung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end-point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energies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10-23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MeV</a:t>
            </a:r>
            <a:r>
              <a:rPr lang="en-GB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 </a:t>
            </a:r>
            <a:r>
              <a:rPr lang="en-GB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</a:t>
            </a:r>
            <a:r>
              <a:rPr lang="en-GB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Rev. C 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6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submitted.</a:t>
            </a:r>
            <a:endParaRPr lang="en-GB" sz="1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9237" y="5694299"/>
            <a:ext cx="11399522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kern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kern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kern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results of the study were discussed at </a:t>
            </a:r>
            <a:r>
              <a:rPr lang="en-US" i="1" kern="1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kern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kern="1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75th International Conference "</a:t>
            </a:r>
            <a:r>
              <a:rPr lang="en-US" i="1" kern="14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NUCLE</a:t>
            </a:r>
            <a:r>
              <a:rPr lang="en-GB" i="1" kern="14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</a:t>
            </a:r>
            <a:r>
              <a:rPr lang="en-US" i="1" kern="14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-2025</a:t>
            </a:r>
            <a:r>
              <a:rPr lang="en-US" i="1" kern="1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kern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i="1" kern="1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29th International Conference on Charged Particle Accelerators RuPAC'25</a:t>
            </a:r>
            <a:r>
              <a:rPr lang="en-US" i="1" kern="14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i="1" kern="1400" dirty="0" smtClean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18195" y="6356352"/>
            <a:ext cx="2743200" cy="365125"/>
          </a:xfrm>
        </p:spPr>
        <p:txBody>
          <a:bodyPr/>
          <a:lstStyle/>
          <a:p>
            <a:pPr>
              <a:defRPr/>
            </a:pPr>
            <a:fld id="{1467E786-0621-42A2-9957-BF46FEE09883}" type="slidenum">
              <a:rPr lang="ru-RU" altLang="ru-RU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21</a:t>
            </a:fld>
            <a:endParaRPr lang="ru-RU" alt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7635" t="426" r="971"/>
          <a:stretch/>
        </p:blipFill>
        <p:spPr>
          <a:xfrm>
            <a:off x="278482" y="3511835"/>
            <a:ext cx="7598302" cy="28999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5411" t="812" r="27604" b="-932"/>
          <a:stretch/>
        </p:blipFill>
        <p:spPr>
          <a:xfrm>
            <a:off x="278482" y="735527"/>
            <a:ext cx="7598302" cy="238853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876784" y="549037"/>
            <a:ext cx="4001227" cy="5832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ja-JP" sz="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ja-JP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ja-JP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origin of low-abundance neutron-deficient stable isotopes and the relevant cross section </a:t>
            </a:r>
            <a:r>
              <a:rPr lang="en-US" altLang="ja-JP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measurements.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Chinese Science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Bulletin, 69: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3088 - 3098 (2024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(</a:t>
            </a:r>
            <a:r>
              <a:rPr lang="en-US" altLang="ru-RU" sz="1600" dirty="0" smtClean="0"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IF=1.2)</a:t>
            </a:r>
            <a:endParaRPr lang="en-US" altLang="ru-RU" sz="11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 smtClean="0">
              <a:solidFill>
                <a:srgbClr val="1F1F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 smtClean="0">
              <a:solidFill>
                <a:srgbClr val="1F1F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solidFill>
                <a:srgbClr val="1F1F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 smtClean="0">
              <a:solidFill>
                <a:srgbClr val="1F1F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50" dirty="0" smtClean="0">
              <a:solidFill>
                <a:srgbClr val="1F1F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50" dirty="0">
              <a:solidFill>
                <a:srgbClr val="1F1F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50" dirty="0" smtClean="0">
              <a:solidFill>
                <a:srgbClr val="1F1F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50" dirty="0" smtClean="0">
              <a:solidFill>
                <a:srgbClr val="1F1F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700" dirty="0">
              <a:solidFill>
                <a:srgbClr val="1F1F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900" dirty="0">
              <a:solidFill>
                <a:srgbClr val="1F1F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Electric dipole polarizability constraints on neutron skin and symmetry energy.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Front. Phys. 13:1629987 (2025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altLang="ru-RU" sz="1600" dirty="0"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(</a:t>
            </a:r>
            <a:r>
              <a:rPr lang="en-US" altLang="ru-RU" sz="1600" dirty="0" smtClean="0"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IF=2.1)</a:t>
            </a:r>
            <a:endParaRPr lang="en-US" altLang="ru-RU" sz="11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900" dirty="0">
              <a:solidFill>
                <a:srgbClr val="1F1F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 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radiation environment during </a:t>
            </a:r>
            <a:r>
              <a:rPr lang="en-US" sz="16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irradiation of metallic </a:t>
            </a:r>
            <a:r>
              <a:rPr lang="en-US" sz="1600" baseline="30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target: The accelerator pathway for </a:t>
            </a:r>
            <a:r>
              <a:rPr lang="en-US" sz="16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99m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 production. </a:t>
            </a:r>
            <a:r>
              <a:rPr lang="en-US" sz="1600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Radiation Physics and </a:t>
            </a:r>
            <a:r>
              <a:rPr lang="en-US" sz="1600" dirty="0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Chemistry, 239: 113293 (2026) </a:t>
            </a:r>
            <a:r>
              <a:rPr lang="ru-RU" altLang="ru-RU" sz="1600" dirty="0"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(</a:t>
            </a:r>
            <a:r>
              <a:rPr lang="en-US" altLang="ru-RU" sz="1600" dirty="0" smtClean="0"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IF=3.3)</a:t>
            </a:r>
            <a:endParaRPr lang="en-US" altLang="ru-RU" sz="11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 smtClean="0">
              <a:solidFill>
                <a:srgbClr val="1F1F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900" dirty="0">
              <a:solidFill>
                <a:srgbClr val="1F1F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4679" y="146512"/>
            <a:ext cx="8269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Scientific significance of the results and citation of the 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articles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19265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/>
          <p:cNvSpPr txBox="1">
            <a:spLocks noChangeArrowheads="1"/>
          </p:cNvSpPr>
          <p:nvPr/>
        </p:nvSpPr>
        <p:spPr bwMode="auto">
          <a:xfrm>
            <a:off x="5392654" y="392952"/>
            <a:ext cx="6286500" cy="91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88" tIns="46795" rIns="89988" bIns="46795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ru-RU" sz="4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Noto Sans CJK SC Regular"/>
                <a:cs typeface="Times New Roman" panose="02020603050405020304" pitchFamily="18" charset="0"/>
              </a:rPr>
              <a:t>Thank you for attention</a:t>
            </a:r>
            <a:r>
              <a:rPr lang="en-US" altLang="ru-RU" sz="4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Noto Sans CJK SC Regular"/>
                <a:cs typeface="Times New Roman" panose="02020603050405020304" pitchFamily="18" charset="0"/>
              </a:rPr>
              <a:t>!</a:t>
            </a:r>
            <a:endParaRPr lang="en-US" altLang="ru-RU" sz="4800" b="1" dirty="0">
              <a:solidFill>
                <a:srgbClr val="0000FF"/>
              </a:solidFill>
              <a:latin typeface="Times New Roman" panose="02020603050405020304" pitchFamily="18" charset="0"/>
              <a:ea typeface="Noto Sans CJK SC Regular"/>
              <a:cs typeface="Times New Roman" panose="02020603050405020304" pitchFamily="18" charset="0"/>
            </a:endParaRPr>
          </a:p>
        </p:txBody>
      </p:sp>
      <p:sp>
        <p:nvSpPr>
          <p:cNvPr id="41987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32" indent="-28574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2971" indent="-22859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160" indent="-22859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349" indent="-22859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537" indent="-228594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726" indent="-228594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8914" indent="-228594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103" indent="-228594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0F8C0E4-77AA-4402-B1E6-3824A2AF4EEE}" type="slidenum">
              <a:rPr lang="ru-RU" altLang="ru-RU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22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pic>
        <p:nvPicPr>
          <p:cNvPr id="4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9276" y="656893"/>
            <a:ext cx="4144963" cy="5505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r="-80"/>
          <a:stretch/>
        </p:blipFill>
        <p:spPr>
          <a:xfrm>
            <a:off x="6044866" y="1768645"/>
            <a:ext cx="4982077" cy="439369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9142615" y="6304296"/>
            <a:ext cx="2743200" cy="365125"/>
          </a:xfr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32" indent="-28574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2971" indent="-22859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160" indent="-22859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349" indent="-22859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537" indent="-228594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726" indent="-228594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8914" indent="-228594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103" indent="-228594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08B4737-1126-4924-8F77-C7427A7FA659}" type="slidenum"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</a:t>
            </a:fld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8733" y="5667568"/>
            <a:ext cx="49720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Figure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schematic representation of photon absorption by an atomic nucleus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51"/>
          <p:cNvSpPr>
            <a:spLocks noChangeArrowheads="1"/>
          </p:cNvSpPr>
          <p:nvPr/>
        </p:nvSpPr>
        <p:spPr bwMode="auto">
          <a:xfrm>
            <a:off x="0" y="-18466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53"/>
          <p:cNvSpPr>
            <a:spLocks noChangeArrowheads="1"/>
          </p:cNvSpPr>
          <p:nvPr/>
        </p:nvSpPr>
        <p:spPr bwMode="auto">
          <a:xfrm>
            <a:off x="0" y="-18466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56"/>
          <p:cNvSpPr>
            <a:spLocks noChangeArrowheads="1"/>
          </p:cNvSpPr>
          <p:nvPr/>
        </p:nvSpPr>
        <p:spPr bwMode="auto">
          <a:xfrm>
            <a:off x="0" y="-18466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453"/>
          <p:cNvSpPr>
            <a:spLocks noChangeArrowheads="1"/>
          </p:cNvSpPr>
          <p:nvPr/>
        </p:nvSpPr>
        <p:spPr bwMode="auto">
          <a:xfrm>
            <a:off x="0" y="4393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454"/>
          <p:cNvSpPr>
            <a:spLocks noChangeArrowheads="1"/>
          </p:cNvSpPr>
          <p:nvPr/>
        </p:nvSpPr>
        <p:spPr bwMode="auto">
          <a:xfrm>
            <a:off x="1" y="187896"/>
            <a:ext cx="184731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377"/>
            <a:r>
              <a:rPr lang="ru-RU" altLang="ru-RU" sz="110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1100"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6" name="TextBox 9"/>
          <p:cNvSpPr txBox="1">
            <a:spLocks noChangeArrowheads="1"/>
          </p:cNvSpPr>
          <p:nvPr/>
        </p:nvSpPr>
        <p:spPr bwMode="auto">
          <a:xfrm>
            <a:off x="6320042" y="5667568"/>
            <a:ext cx="55657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Scheme of excitation of states </a:t>
            </a:r>
            <a:r>
              <a:rPr lang="ru-RU" alt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en-GB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nucleus (</a:t>
            </a:r>
            <a:r>
              <a:rPr lang="en-US" alt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Z) and their decay through neutron and proton </a:t>
            </a:r>
            <a:r>
              <a:rPr lang="en-US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channels</a:t>
            </a: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07193" y="2274264"/>
            <a:ext cx="5524315" cy="31375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7445036" y="1270238"/>
                <a:ext cx="3648628" cy="4467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Droid Sans Fallback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Droid Sans Fallback"/>
                            <a:cs typeface="Times New Roman" panose="02020603050405020304" pitchFamily="18" charset="0"/>
                          </a:rPr>
                          <m:t>𝐺𝐷𝑅</m:t>
                        </m:r>
                      </m:sub>
                    </m:sSub>
                    <m:d>
                      <m:dPr>
                        <m:ctrlPr>
                          <a:rPr lang="ru-RU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Droid Sans Fallback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Droid Sans Fallback"/>
                                <a:cs typeface="Times New Roman" panose="02020603050405020304" pitchFamily="18" charset="0"/>
                              </a:rPr>
                              <m:t>𝛾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sz="2000" dirty="0">
                    <a:latin typeface="Times New Roman" panose="02020603050405020304" pitchFamily="18" charset="0"/>
                    <a:ea typeface="Droid Sans Fallback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Droid Sans Fallback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Droid Sans Fallback"/>
                            <a:cs typeface="Times New Roman" panose="02020603050405020304" pitchFamily="18" charset="0"/>
                          </a:rPr>
                          <m:t>𝑇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Droid Sans Fallback"/>
                            <a:cs typeface="Times New Roman" panose="02020603050405020304" pitchFamily="18" charset="0"/>
                          </a:rPr>
                          <m:t>&lt;</m:t>
                        </m:r>
                      </m:sub>
                    </m:sSub>
                    <m:d>
                      <m:dPr>
                        <m:ctrlPr>
                          <a:rPr lang="ru-RU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Droid Sans Fallback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Droid Sans Fallback"/>
                                <a:cs typeface="Times New Roman" panose="02020603050405020304" pitchFamily="18" charset="0"/>
                              </a:rPr>
                              <m:t>𝛾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sz="2000" dirty="0">
                    <a:latin typeface="Times New Roman" panose="02020603050405020304" pitchFamily="18" charset="0"/>
                    <a:ea typeface="Droid Sans Fallback"/>
                  </a:rPr>
                  <a:t> </a:t>
                </a:r>
                <a:r>
                  <a:rPr lang="en-US" sz="2000" dirty="0">
                    <a:latin typeface="Times New Roman" panose="02020603050405020304" pitchFamily="18" charset="0"/>
                    <a:ea typeface="Droid Sans Fallback"/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Droid Sans Fallback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Droid Sans Fallback"/>
                            <a:cs typeface="Times New Roman" panose="02020603050405020304" pitchFamily="18" charset="0"/>
                          </a:rPr>
                          <m:t>𝑇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Droid Sans Fallback"/>
                            <a:cs typeface="Times New Roman" panose="02020603050405020304" pitchFamily="18" charset="0"/>
                          </a:rPr>
                          <m:t>&gt;</m:t>
                        </m:r>
                      </m:sub>
                    </m:sSub>
                    <m:d>
                      <m:dPr>
                        <m:ctrlPr>
                          <a:rPr lang="ru-RU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Droid Sans Fallback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Droid Sans Fallback"/>
                                <a:cs typeface="Times New Roman" panose="02020603050405020304" pitchFamily="18" charset="0"/>
                              </a:rPr>
                              <m:t>𝛾</m:t>
                            </m:r>
                          </m:sub>
                        </m:sSub>
                      </m:e>
                    </m:d>
                  </m:oMath>
                </a14:m>
                <a:endParaRPr lang="ru-RU" sz="20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5036" y="1270238"/>
                <a:ext cx="3648628" cy="446725"/>
              </a:xfrm>
              <a:prstGeom prst="rect">
                <a:avLst/>
              </a:prstGeom>
              <a:blipFill>
                <a:blip r:embed="rId8"/>
                <a:stretch>
                  <a:fillRect t="-2703" b="-162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Прямоугольник 22"/>
          <p:cNvSpPr/>
          <p:nvPr/>
        </p:nvSpPr>
        <p:spPr>
          <a:xfrm>
            <a:off x="2550809" y="213450"/>
            <a:ext cx="7912769" cy="460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68"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Giant dipole resonance of atomic nuclei</a:t>
            </a:r>
            <a:endParaRPr lang="ru-RU" sz="2400" b="1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113421" y="2274264"/>
            <a:ext cx="1155032" cy="2463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1" name="Группа 20"/>
          <p:cNvGrpSpPr/>
          <p:nvPr/>
        </p:nvGrpSpPr>
        <p:grpSpPr>
          <a:xfrm>
            <a:off x="92365" y="712937"/>
            <a:ext cx="7411584" cy="5138737"/>
            <a:chOff x="92365" y="712937"/>
            <a:chExt cx="7411584" cy="5138737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92365" y="712937"/>
              <a:ext cx="7411584" cy="5138737"/>
              <a:chOff x="92365" y="712937"/>
              <a:chExt cx="7411584" cy="5138737"/>
            </a:xfrm>
          </p:grpSpPr>
          <p:grpSp>
            <p:nvGrpSpPr>
              <p:cNvPr id="7" name="Группа 6"/>
              <p:cNvGrpSpPr/>
              <p:nvPr/>
            </p:nvGrpSpPr>
            <p:grpSpPr>
              <a:xfrm>
                <a:off x="92365" y="712937"/>
                <a:ext cx="7411584" cy="5138737"/>
                <a:chOff x="92365" y="712937"/>
                <a:chExt cx="7411584" cy="5138737"/>
              </a:xfrm>
            </p:grpSpPr>
            <p:grpSp>
              <p:nvGrpSpPr>
                <p:cNvPr id="6" name="Группа 5"/>
                <p:cNvGrpSpPr/>
                <p:nvPr/>
              </p:nvGrpSpPr>
              <p:grpSpPr>
                <a:xfrm>
                  <a:off x="117310" y="712937"/>
                  <a:ext cx="7386639" cy="5138737"/>
                  <a:chOff x="117310" y="712937"/>
                  <a:chExt cx="7386639" cy="5138737"/>
                </a:xfrm>
              </p:grpSpPr>
              <p:grpSp>
                <p:nvGrpSpPr>
                  <p:cNvPr id="5" name="Группа 4"/>
                  <p:cNvGrpSpPr/>
                  <p:nvPr/>
                </p:nvGrpSpPr>
                <p:grpSpPr>
                  <a:xfrm>
                    <a:off x="117310" y="712937"/>
                    <a:ext cx="7386639" cy="5138737"/>
                    <a:chOff x="117310" y="712937"/>
                    <a:chExt cx="7386639" cy="5138737"/>
                  </a:xfrm>
                </p:grpSpPr>
                <p:graphicFrame>
                  <p:nvGraphicFramePr>
                    <p:cNvPr id="8" name="Объект 7"/>
                    <p:cNvGraphicFramePr>
                      <a:graphicFrameLocks noChangeAspect="1"/>
                    </p:cNvGraphicFramePr>
                    <p:nvPr>
                      <p:extLst>
                        <p:ext uri="{D42A27DB-BD31-4B8C-83A1-F6EECF244321}">
                          <p14:modId xmlns:p14="http://schemas.microsoft.com/office/powerpoint/2010/main" val="4124831638"/>
                        </p:ext>
                      </p:extLst>
                    </p:nvPr>
                  </p:nvGraphicFramePr>
                  <p:xfrm>
                    <a:off x="117310" y="712937"/>
                    <a:ext cx="7386639" cy="5138737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spid="_x0000_s131424" name="Graph" r:id="rId9" imgW="4129920" imgH="2877120" progId="Origin50.Graph">
                            <p:embed/>
                          </p:oleObj>
                        </mc:Choice>
                        <mc:Fallback>
                          <p:oleObj name="Graph" r:id="rId9" imgW="4129920" imgH="2877120" progId="Origin50.Graph">
                            <p:embed/>
                            <p:pic>
                              <p:nvPicPr>
                                <p:cNvPr id="0" name="Object 452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10"/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117310" y="712937"/>
                                  <a:ext cx="7386639" cy="5138737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  <p:sp>
                  <p:nvSpPr>
                    <p:cNvPr id="4" name="TextBox 3"/>
                    <p:cNvSpPr txBox="1"/>
                    <p:nvPr/>
                  </p:nvSpPr>
                  <p:spPr>
                    <a:xfrm>
                      <a:off x="2917477" y="1073935"/>
                      <a:ext cx="1136984" cy="120032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kern="1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Giant dipole </a:t>
                      </a:r>
                      <a:r>
                        <a:rPr lang="en-US" kern="1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resonance</a:t>
                      </a:r>
                    </a:p>
                    <a:p>
                      <a:pPr algn="ctr"/>
                      <a:r>
                        <a:rPr lang="en-US" kern="1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(GDR)</a:t>
                      </a:r>
                      <a:endParaRPr lang="ru-RU" dirty="0"/>
                    </a:p>
                  </p:txBody>
                </p:sp>
              </p:grpSp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2338606" y="5298236"/>
                    <a:ext cx="1947291" cy="36933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kern="100" dirty="0" smtClean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Energy </a:t>
                    </a:r>
                    <a:r>
                      <a:rPr lang="en-US" i="1" kern="100" dirty="0" smtClean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E</a:t>
                    </a:r>
                    <a:r>
                      <a:rPr lang="en-US" kern="100" dirty="0" smtClean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 (MeV)</a:t>
                    </a:r>
                    <a:endParaRPr lang="ru-RU" dirty="0"/>
                  </a:p>
                </p:txBody>
              </p:sp>
            </p:grpSp>
            <p:sp>
              <p:nvSpPr>
                <p:cNvPr id="19" name="TextBox 18"/>
                <p:cNvSpPr txBox="1"/>
                <p:nvPr/>
              </p:nvSpPr>
              <p:spPr>
                <a:xfrm>
                  <a:off x="92365" y="1413710"/>
                  <a:ext cx="461665" cy="3445949"/>
                </a:xfrm>
                <a:prstGeom prst="rect">
                  <a:avLst/>
                </a:prstGeom>
                <a:noFill/>
              </p:spPr>
              <p:txBody>
                <a:bodyPr vert="vert270" wrap="square" rtlCol="0">
                  <a:spAutoFit/>
                </a:bodyPr>
                <a:lstStyle/>
                <a:p>
                  <a:pPr algn="ctr"/>
                  <a:r>
                    <a:rPr lang="en-GB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Cross section </a:t>
                  </a:r>
                  <a:r>
                    <a:rPr lang="ru-RU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σ</a:t>
                  </a:r>
                  <a:r>
                    <a:rPr lang="en-GB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abs</a:t>
                  </a:r>
                  <a:r>
                    <a:rPr lang="en-GB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GB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</a:t>
                  </a:r>
                  <a:r>
                    <a:rPr lang="en-GB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mb</a:t>
                  </a:r>
                  <a:r>
                    <a:rPr lang="en-GB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</a:t>
                  </a:r>
                  <a:endPara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2" name="Прямоугольник 11"/>
              <p:cNvSpPr/>
              <p:nvPr/>
            </p:nvSpPr>
            <p:spPr>
              <a:xfrm>
                <a:off x="492387" y="881542"/>
                <a:ext cx="1608412" cy="38869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ru-RU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5705979" y="2223640"/>
              <a:ext cx="614063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kern="10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MeV</a:t>
              </a:r>
              <a:endParaRPr lang="ru-RU" sz="1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55493" y="6302370"/>
            <a:ext cx="2743200" cy="365125"/>
          </a:xfrm>
        </p:spPr>
        <p:txBody>
          <a:bodyPr/>
          <a:lstStyle/>
          <a:p>
            <a:pPr>
              <a:defRPr/>
            </a:pPr>
            <a:fld id="{1467E786-0621-42A2-9957-BF46FEE09883}" type="slidenum">
              <a:rPr lang="ru-RU" altLang="ru-RU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4</a:t>
            </a:fld>
            <a:endParaRPr lang="ru-RU" alt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846746" y="642361"/>
            <a:ext cx="10956233" cy="6067757"/>
            <a:chOff x="449600" y="288594"/>
            <a:chExt cx="11809703" cy="6432881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4625121" y="5991066"/>
              <a:ext cx="5442453" cy="6852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i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r>
                <a:rPr lang="en-GB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34</a:t>
              </a:r>
              <a:r>
                <a:rPr lang="ru-RU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r>
                <a:rPr lang="ru-RU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cross section of the reaction</a:t>
              </a:r>
              <a:r>
                <a:rPr lang="en-US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FreeSans"/>
                </a:rPr>
                <a:t>(</a:t>
              </a:r>
              <a:r>
                <a:rPr lang="ru-RU" dirty="0">
                  <a:latin typeface="Times New Roman" panose="02020603050405020304" pitchFamily="18" charset="0"/>
                  <a:ea typeface="Times New Roman" panose="02020603050405020304" pitchFamily="18" charset="0"/>
                  <a:cs typeface="FreeSans"/>
                </a:rPr>
                <a:t>γ</a:t>
              </a:r>
              <a:r>
                <a:rPr lang="en-US" dirty="0">
                  <a:latin typeface="Times New Roman" panose="02020603050405020304" pitchFamily="18" charset="0"/>
                  <a:ea typeface="Times New Roman" panose="02020603050405020304" pitchFamily="18" charset="0"/>
                  <a:cs typeface="FreeSans"/>
                </a:rPr>
                <a:t>,</a:t>
              </a:r>
              <a:r>
                <a:rPr lang="en-US" i="1" dirty="0">
                  <a:latin typeface="Times New Roman" panose="02020603050405020304" pitchFamily="18" charset="0"/>
                  <a:ea typeface="Times New Roman" panose="02020603050405020304" pitchFamily="18" charset="0"/>
                  <a:cs typeface="FreeSans"/>
                </a:rPr>
                <a:t>n</a:t>
              </a:r>
              <a:r>
                <a:rPr lang="en-US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FreeSans"/>
                </a:rPr>
                <a:t>)</a:t>
              </a:r>
              <a:r>
                <a:rPr lang="ru-RU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FreeSans"/>
                </a:rPr>
                <a:t> </a:t>
              </a:r>
              <a:r>
                <a:rPr lang="en-GB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FreeSans"/>
                </a:rPr>
                <a:t>and</a:t>
              </a:r>
              <a:r>
                <a:rPr lang="ru-RU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FreeSans"/>
                </a:rPr>
                <a:t> </a:t>
              </a:r>
              <a:r>
                <a:rPr lang="en-US" dirty="0">
                  <a:latin typeface="Times New Roman" panose="02020603050405020304" pitchFamily="18" charset="0"/>
                  <a:ea typeface="Times New Roman" panose="02020603050405020304" pitchFamily="18" charset="0"/>
                  <a:cs typeface="FreeSans"/>
                </a:rPr>
                <a:t>(</a:t>
              </a:r>
              <a:r>
                <a:rPr lang="ru-RU" dirty="0">
                  <a:latin typeface="Times New Roman" panose="02020603050405020304" pitchFamily="18" charset="0"/>
                  <a:ea typeface="Times New Roman" panose="02020603050405020304" pitchFamily="18" charset="0"/>
                  <a:cs typeface="FreeSans"/>
                </a:rPr>
                <a:t>γ</a:t>
              </a:r>
              <a:r>
                <a:rPr lang="en-US" dirty="0">
                  <a:latin typeface="Times New Roman" panose="02020603050405020304" pitchFamily="18" charset="0"/>
                  <a:ea typeface="Times New Roman" panose="02020603050405020304" pitchFamily="18" charset="0"/>
                  <a:cs typeface="FreeSans"/>
                </a:rPr>
                <a:t>,2</a:t>
              </a:r>
              <a:r>
                <a:rPr lang="en-US" i="1" dirty="0">
                  <a:latin typeface="Times New Roman" panose="02020603050405020304" pitchFamily="18" charset="0"/>
                  <a:ea typeface="Times New Roman" panose="02020603050405020304" pitchFamily="18" charset="0"/>
                  <a:cs typeface="FreeSans"/>
                </a:rPr>
                <a:t>n</a:t>
              </a:r>
              <a:r>
                <a:rPr lang="en-US" dirty="0">
                  <a:latin typeface="Times New Roman" panose="02020603050405020304" pitchFamily="18" charset="0"/>
                  <a:ea typeface="Times New Roman" panose="02020603050405020304" pitchFamily="18" charset="0"/>
                  <a:cs typeface="FreeSans"/>
                </a:rPr>
                <a:t>), (</a:t>
              </a:r>
              <a:r>
                <a:rPr lang="ru-RU" dirty="0">
                  <a:latin typeface="Times New Roman" panose="02020603050405020304" pitchFamily="18" charset="0"/>
                  <a:ea typeface="Times New Roman" panose="02020603050405020304" pitchFamily="18" charset="0"/>
                  <a:cs typeface="FreeSans"/>
                </a:rPr>
                <a:t>γ</a:t>
              </a:r>
              <a:r>
                <a:rPr lang="en-US" dirty="0">
                  <a:latin typeface="Times New Roman" panose="02020603050405020304" pitchFamily="18" charset="0"/>
                  <a:ea typeface="Times New Roman" panose="02020603050405020304" pitchFamily="18" charset="0"/>
                  <a:cs typeface="FreeSans"/>
                </a:rPr>
                <a:t>,</a:t>
              </a:r>
              <a:r>
                <a:rPr lang="en-US" i="1" dirty="0">
                  <a:latin typeface="Times New Roman" panose="02020603050405020304" pitchFamily="18" charset="0"/>
                  <a:ea typeface="Times New Roman" panose="02020603050405020304" pitchFamily="18" charset="0"/>
                  <a:cs typeface="FreeSans"/>
                </a:rPr>
                <a:t>n</a:t>
              </a:r>
              <a:r>
                <a:rPr lang="en-US" dirty="0">
                  <a:latin typeface="Times New Roman" panose="02020603050405020304" pitchFamily="18" charset="0"/>
                  <a:ea typeface="Times New Roman" panose="02020603050405020304" pitchFamily="18" charset="0"/>
                  <a:cs typeface="FreeSans"/>
                </a:rPr>
                <a:t>)+ (</a:t>
              </a:r>
              <a:r>
                <a:rPr lang="ru-RU" dirty="0">
                  <a:latin typeface="Times New Roman" panose="02020603050405020304" pitchFamily="18" charset="0"/>
                  <a:ea typeface="Times New Roman" panose="02020603050405020304" pitchFamily="18" charset="0"/>
                  <a:cs typeface="FreeSans"/>
                </a:rPr>
                <a:t>γ</a:t>
              </a:r>
              <a:r>
                <a:rPr lang="en-US" dirty="0">
                  <a:latin typeface="Times New Roman" panose="02020603050405020304" pitchFamily="18" charset="0"/>
                  <a:ea typeface="Times New Roman" panose="02020603050405020304" pitchFamily="18" charset="0"/>
                  <a:cs typeface="FreeSans"/>
                </a:rPr>
                <a:t>,</a:t>
              </a:r>
              <a:r>
                <a:rPr lang="en-US" i="1" dirty="0">
                  <a:latin typeface="Times New Roman" panose="02020603050405020304" pitchFamily="18" charset="0"/>
                  <a:ea typeface="Times New Roman" panose="02020603050405020304" pitchFamily="18" charset="0"/>
                  <a:cs typeface="FreeSans"/>
                </a:rPr>
                <a:t>np</a:t>
              </a:r>
              <a:r>
                <a:rPr lang="en-US" dirty="0">
                  <a:latin typeface="Times New Roman" panose="02020603050405020304" pitchFamily="18" charset="0"/>
                  <a:ea typeface="Times New Roman" panose="02020603050405020304" pitchFamily="18" charset="0"/>
                  <a:cs typeface="FreeSans"/>
                </a:rPr>
                <a:t>)</a:t>
              </a:r>
              <a:r>
                <a:rPr lang="ru-RU" dirty="0">
                  <a:latin typeface="Times New Roman" panose="02020603050405020304" pitchFamily="18" charset="0"/>
                  <a:ea typeface="Times New Roman" panose="02020603050405020304" pitchFamily="18" charset="0"/>
                  <a:cs typeface="FreeSans"/>
                </a:rPr>
                <a:t> </a:t>
              </a:r>
              <a:r>
                <a:rPr lang="en-GB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FreeSans"/>
                </a:rPr>
                <a:t>in</a:t>
              </a:r>
              <a:r>
                <a:rPr lang="ru-RU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FreeSans"/>
                </a:rPr>
                <a:t> </a:t>
              </a:r>
              <a:r>
                <a:rPr lang="ru-RU" dirty="0">
                  <a:latin typeface="Times New Roman" panose="02020603050405020304" pitchFamily="18" charset="0"/>
                  <a:ea typeface="Times New Roman" panose="02020603050405020304" pitchFamily="18" charset="0"/>
                  <a:cs typeface="FreeSans"/>
                </a:rPr>
                <a:t>9</a:t>
              </a:r>
              <a:r>
                <a:rPr lang="en-US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FreeSans"/>
                </a:rPr>
                <a:t>–28 </a:t>
              </a:r>
              <a:r>
                <a:rPr lang="en-GB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FreeSans"/>
                </a:rPr>
                <a:t>MeV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524486" y="4695751"/>
              <a:ext cx="5658407" cy="9788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i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r>
                <a:rPr lang="en-GB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42</a:t>
              </a:r>
              <a:r>
                <a:rPr lang="ru-RU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GB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cross section of the </a:t>
              </a:r>
              <a:r>
                <a:rPr lang="en-GB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reactions</a:t>
              </a:r>
              <a:r>
                <a:rPr lang="ru-RU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>
                  <a:latin typeface="Times New Roman" panose="02020603050405020304" pitchFamily="18" charset="0"/>
                  <a:ea typeface="Times New Roman" panose="02020603050405020304" pitchFamily="18" charset="0"/>
                  <a:cs typeface="FreeSans"/>
                </a:rPr>
                <a:t>(</a:t>
              </a:r>
              <a:r>
                <a:rPr lang="ru-RU" dirty="0">
                  <a:latin typeface="Times New Roman" panose="02020603050405020304" pitchFamily="18" charset="0"/>
                  <a:ea typeface="Times New Roman" panose="02020603050405020304" pitchFamily="18" charset="0"/>
                  <a:cs typeface="FreeSans"/>
                </a:rPr>
                <a:t>γ</a:t>
              </a:r>
              <a:r>
                <a:rPr lang="en-US" dirty="0">
                  <a:latin typeface="Times New Roman" panose="02020603050405020304" pitchFamily="18" charset="0"/>
                  <a:ea typeface="Times New Roman" panose="02020603050405020304" pitchFamily="18" charset="0"/>
                  <a:cs typeface="FreeSans"/>
                </a:rPr>
                <a:t>,</a:t>
              </a:r>
              <a:r>
                <a:rPr lang="en-US" i="1" dirty="0">
                  <a:latin typeface="Times New Roman" panose="02020603050405020304" pitchFamily="18" charset="0"/>
                  <a:ea typeface="Times New Roman" panose="02020603050405020304" pitchFamily="18" charset="0"/>
                  <a:cs typeface="FreeSans"/>
                </a:rPr>
                <a:t>n</a:t>
              </a:r>
              <a:r>
                <a:rPr lang="en-US" dirty="0">
                  <a:latin typeface="Times New Roman" panose="02020603050405020304" pitchFamily="18" charset="0"/>
                  <a:ea typeface="Times New Roman" panose="02020603050405020304" pitchFamily="18" charset="0"/>
                  <a:cs typeface="FreeSans"/>
                </a:rPr>
                <a:t>)</a:t>
              </a:r>
              <a:r>
                <a:rPr lang="ru-RU" dirty="0">
                  <a:latin typeface="Times New Roman" panose="02020603050405020304" pitchFamily="18" charset="0"/>
                  <a:ea typeface="Times New Roman" panose="02020603050405020304" pitchFamily="18" charset="0"/>
                  <a:cs typeface="FreeSans"/>
                </a:rPr>
                <a:t> </a:t>
              </a:r>
              <a:r>
                <a:rPr lang="en-GB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FreeSans"/>
                </a:rPr>
                <a:t>and</a:t>
              </a:r>
              <a:r>
                <a:rPr lang="ru-RU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FreeSans"/>
                </a:rPr>
                <a:t> </a:t>
              </a:r>
              <a:r>
                <a:rPr lang="en-US" dirty="0">
                  <a:latin typeface="Times New Roman" panose="02020603050405020304" pitchFamily="18" charset="0"/>
                  <a:ea typeface="Times New Roman" panose="02020603050405020304" pitchFamily="18" charset="0"/>
                  <a:cs typeface="FreeSans"/>
                </a:rPr>
                <a:t>(</a:t>
              </a:r>
              <a:r>
                <a:rPr lang="ru-RU" dirty="0">
                  <a:latin typeface="Times New Roman" panose="02020603050405020304" pitchFamily="18" charset="0"/>
                  <a:ea typeface="Times New Roman" panose="02020603050405020304" pitchFamily="18" charset="0"/>
                  <a:cs typeface="FreeSans"/>
                </a:rPr>
                <a:t>γ</a:t>
              </a:r>
              <a:r>
                <a:rPr lang="en-US" dirty="0">
                  <a:latin typeface="Times New Roman" panose="02020603050405020304" pitchFamily="18" charset="0"/>
                  <a:ea typeface="Times New Roman" panose="02020603050405020304" pitchFamily="18" charset="0"/>
                  <a:cs typeface="FreeSans"/>
                </a:rPr>
                <a:t>,2</a:t>
              </a:r>
              <a:r>
                <a:rPr lang="en-US" i="1" dirty="0">
                  <a:latin typeface="Times New Roman" panose="02020603050405020304" pitchFamily="18" charset="0"/>
                  <a:ea typeface="Times New Roman" panose="02020603050405020304" pitchFamily="18" charset="0"/>
                  <a:cs typeface="FreeSans"/>
                </a:rPr>
                <a:t>n</a:t>
              </a:r>
              <a:r>
                <a:rPr lang="en-US" dirty="0">
                  <a:latin typeface="Times New Roman" panose="02020603050405020304" pitchFamily="18" charset="0"/>
                  <a:ea typeface="Times New Roman" panose="02020603050405020304" pitchFamily="18" charset="0"/>
                  <a:cs typeface="FreeSans"/>
                </a:rPr>
                <a:t>), (</a:t>
              </a:r>
              <a:r>
                <a:rPr lang="ru-RU" dirty="0">
                  <a:latin typeface="Times New Roman" panose="02020603050405020304" pitchFamily="18" charset="0"/>
                  <a:ea typeface="Times New Roman" panose="02020603050405020304" pitchFamily="18" charset="0"/>
                  <a:cs typeface="FreeSans"/>
                </a:rPr>
                <a:t>γ</a:t>
              </a:r>
              <a:r>
                <a:rPr lang="en-US" dirty="0">
                  <a:latin typeface="Times New Roman" panose="02020603050405020304" pitchFamily="18" charset="0"/>
                  <a:ea typeface="Times New Roman" panose="02020603050405020304" pitchFamily="18" charset="0"/>
                  <a:cs typeface="FreeSans"/>
                </a:rPr>
                <a:t>,</a:t>
              </a:r>
              <a:r>
                <a:rPr lang="en-US" i="1" dirty="0">
                  <a:latin typeface="Times New Roman" panose="02020603050405020304" pitchFamily="18" charset="0"/>
                  <a:ea typeface="Times New Roman" panose="02020603050405020304" pitchFamily="18" charset="0"/>
                  <a:cs typeface="FreeSans"/>
                </a:rPr>
                <a:t>n</a:t>
              </a:r>
              <a:r>
                <a:rPr lang="en-US" dirty="0">
                  <a:latin typeface="Times New Roman" panose="02020603050405020304" pitchFamily="18" charset="0"/>
                  <a:ea typeface="Times New Roman" panose="02020603050405020304" pitchFamily="18" charset="0"/>
                  <a:cs typeface="FreeSans"/>
                </a:rPr>
                <a:t>)+ (</a:t>
              </a:r>
              <a:r>
                <a:rPr lang="ru-RU" dirty="0">
                  <a:latin typeface="Times New Roman" panose="02020603050405020304" pitchFamily="18" charset="0"/>
                  <a:ea typeface="Times New Roman" panose="02020603050405020304" pitchFamily="18" charset="0"/>
                  <a:cs typeface="FreeSans"/>
                </a:rPr>
                <a:t>γ</a:t>
              </a:r>
              <a:r>
                <a:rPr lang="en-US" dirty="0">
                  <a:latin typeface="Times New Roman" panose="02020603050405020304" pitchFamily="18" charset="0"/>
                  <a:ea typeface="Times New Roman" panose="02020603050405020304" pitchFamily="18" charset="0"/>
                  <a:cs typeface="FreeSans"/>
                </a:rPr>
                <a:t>,</a:t>
              </a:r>
              <a:r>
                <a:rPr lang="en-US" i="1" dirty="0">
                  <a:latin typeface="Times New Roman" panose="02020603050405020304" pitchFamily="18" charset="0"/>
                  <a:ea typeface="Times New Roman" panose="02020603050405020304" pitchFamily="18" charset="0"/>
                  <a:cs typeface="FreeSans"/>
                </a:rPr>
                <a:t>np</a:t>
              </a:r>
              <a:r>
                <a:rPr lang="en-US" dirty="0">
                  <a:latin typeface="Times New Roman" panose="02020603050405020304" pitchFamily="18" charset="0"/>
                  <a:ea typeface="Times New Roman" panose="02020603050405020304" pitchFamily="18" charset="0"/>
                  <a:cs typeface="FreeSans"/>
                </a:rPr>
                <a:t>)</a:t>
              </a:r>
              <a:r>
                <a:rPr lang="ru-RU" dirty="0">
                  <a:latin typeface="Times New Roman" panose="02020603050405020304" pitchFamily="18" charset="0"/>
                  <a:ea typeface="Times New Roman" panose="02020603050405020304" pitchFamily="18" charset="0"/>
                  <a:cs typeface="FreeSans"/>
                </a:rPr>
                <a:t> </a:t>
              </a:r>
              <a:r>
                <a:rPr lang="en-GB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FreeSans"/>
                </a:rPr>
                <a:t>in </a:t>
              </a:r>
              <a:r>
                <a:rPr lang="ru-RU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FreeSans"/>
                </a:rPr>
                <a:t>10</a:t>
              </a:r>
              <a:r>
                <a:rPr lang="en-US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FreeSans"/>
                </a:rPr>
                <a:t>–2</a:t>
              </a:r>
              <a:r>
                <a:rPr lang="ru-RU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FreeSans"/>
                </a:rPr>
                <a:t>9</a:t>
              </a:r>
              <a:r>
                <a:rPr lang="en-US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FreeSans"/>
                </a:rPr>
                <a:t> </a:t>
              </a:r>
              <a:r>
                <a:rPr lang="en-GB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FreeSans"/>
                </a:rPr>
                <a:t>MeV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6879932" y="3396795"/>
              <a:ext cx="4895202" cy="6852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i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r>
                <a:rPr lang="en-GB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48</a:t>
              </a:r>
              <a:r>
                <a:rPr lang="ru-RU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GB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relative yields of </a:t>
              </a:r>
              <a:r>
                <a:rPr lang="en-GB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 reaction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γ,</a:t>
              </a:r>
              <a:r>
                <a:rPr lang="en-US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r>
                <a:rPr lang="ru-RU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and </a:t>
              </a:r>
              <a:r>
                <a:rPr lang="ru-RU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γ,</a:t>
              </a:r>
              <a:r>
                <a:rPr lang="en-US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r>
                <a:rPr lang="en-GB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in</a:t>
              </a:r>
              <a:r>
                <a:rPr lang="ru-RU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23,55,60</a:t>
              </a:r>
              <a:r>
                <a:rPr lang="en-US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MeV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7405857" y="2102302"/>
              <a:ext cx="4853446" cy="6852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i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r>
                <a:rPr lang="en-GB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52</a:t>
              </a:r>
              <a:r>
                <a:rPr lang="ru-RU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 </a:t>
              </a:r>
              <a:r>
                <a:rPr lang="en-GB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cross section of the </a:t>
              </a:r>
              <a:r>
                <a:rPr lang="en-GB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reactions </a:t>
              </a:r>
              <a:r>
                <a:rPr lang="en-US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FreeSans"/>
                </a:rPr>
                <a:t>(</a:t>
              </a:r>
              <a:r>
                <a:rPr lang="ru-RU" dirty="0">
                  <a:latin typeface="Times New Roman" panose="02020603050405020304" pitchFamily="18" charset="0"/>
                  <a:ea typeface="Times New Roman" panose="02020603050405020304" pitchFamily="18" charset="0"/>
                  <a:cs typeface="FreeSans"/>
                </a:rPr>
                <a:t>γ</a:t>
              </a:r>
              <a:r>
                <a:rPr lang="en-US" dirty="0">
                  <a:latin typeface="Times New Roman" panose="02020603050405020304" pitchFamily="18" charset="0"/>
                  <a:ea typeface="Times New Roman" panose="02020603050405020304" pitchFamily="18" charset="0"/>
                  <a:cs typeface="FreeSans"/>
                </a:rPr>
                <a:t>,</a:t>
              </a:r>
              <a:r>
                <a:rPr lang="en-US" i="1" dirty="0">
                  <a:latin typeface="Times New Roman" panose="02020603050405020304" pitchFamily="18" charset="0"/>
                  <a:ea typeface="Times New Roman" panose="02020603050405020304" pitchFamily="18" charset="0"/>
                  <a:cs typeface="FreeSans"/>
                </a:rPr>
                <a:t>n</a:t>
              </a:r>
              <a:r>
                <a:rPr lang="en-US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FreeSans"/>
                </a:rPr>
                <a:t>)</a:t>
              </a:r>
              <a:r>
                <a:rPr lang="en-GB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FreeSans"/>
                </a:rPr>
                <a:t>, </a:t>
              </a:r>
              <a:r>
                <a:rPr lang="en-US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FreeSans"/>
                </a:rPr>
                <a:t>(</a:t>
              </a:r>
              <a:r>
                <a:rPr lang="ru-RU" dirty="0">
                  <a:latin typeface="Times New Roman" panose="02020603050405020304" pitchFamily="18" charset="0"/>
                  <a:ea typeface="Times New Roman" panose="02020603050405020304" pitchFamily="18" charset="0"/>
                  <a:cs typeface="FreeSans"/>
                </a:rPr>
                <a:t>γ</a:t>
              </a:r>
              <a:r>
                <a:rPr lang="en-US" dirty="0">
                  <a:latin typeface="Times New Roman" panose="02020603050405020304" pitchFamily="18" charset="0"/>
                  <a:ea typeface="Times New Roman" panose="02020603050405020304" pitchFamily="18" charset="0"/>
                  <a:cs typeface="FreeSans"/>
                </a:rPr>
                <a:t>,</a:t>
              </a:r>
              <a:r>
                <a:rPr lang="en-US" i="1" dirty="0">
                  <a:latin typeface="Times New Roman" panose="02020603050405020304" pitchFamily="18" charset="0"/>
                  <a:ea typeface="Times New Roman" panose="02020603050405020304" pitchFamily="18" charset="0"/>
                  <a:cs typeface="FreeSans"/>
                </a:rPr>
                <a:t>n</a:t>
              </a:r>
              <a:r>
                <a:rPr lang="en-US" dirty="0">
                  <a:latin typeface="Times New Roman" panose="02020603050405020304" pitchFamily="18" charset="0"/>
                  <a:ea typeface="Times New Roman" panose="02020603050405020304" pitchFamily="18" charset="0"/>
                  <a:cs typeface="FreeSans"/>
                </a:rPr>
                <a:t>)+ (</a:t>
              </a:r>
              <a:r>
                <a:rPr lang="ru-RU" dirty="0">
                  <a:latin typeface="Times New Roman" panose="02020603050405020304" pitchFamily="18" charset="0"/>
                  <a:ea typeface="Times New Roman" panose="02020603050405020304" pitchFamily="18" charset="0"/>
                  <a:cs typeface="FreeSans"/>
                </a:rPr>
                <a:t>γ</a:t>
              </a:r>
              <a:r>
                <a:rPr lang="en-US" dirty="0">
                  <a:latin typeface="Times New Roman" panose="02020603050405020304" pitchFamily="18" charset="0"/>
                  <a:ea typeface="Times New Roman" panose="02020603050405020304" pitchFamily="18" charset="0"/>
                  <a:cs typeface="FreeSans"/>
                </a:rPr>
                <a:t>,</a:t>
              </a:r>
              <a:r>
                <a:rPr lang="en-US" i="1" dirty="0">
                  <a:latin typeface="Times New Roman" panose="02020603050405020304" pitchFamily="18" charset="0"/>
                  <a:ea typeface="Times New Roman" panose="02020603050405020304" pitchFamily="18" charset="0"/>
                  <a:cs typeface="FreeSans"/>
                </a:rPr>
                <a:t>np</a:t>
              </a:r>
              <a:r>
                <a:rPr lang="en-US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FreeSans"/>
                </a:rPr>
                <a:t>) </a:t>
              </a:r>
              <a:r>
                <a:rPr lang="en-GB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FreeSans"/>
                </a:rPr>
                <a:t>and</a:t>
              </a:r>
              <a:r>
                <a:rPr lang="ru-RU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FreeSans"/>
                </a:rPr>
                <a:t> </a:t>
              </a:r>
              <a:r>
                <a:rPr lang="en-US" dirty="0">
                  <a:latin typeface="Times New Roman" panose="02020603050405020304" pitchFamily="18" charset="0"/>
                  <a:ea typeface="Times New Roman" panose="02020603050405020304" pitchFamily="18" charset="0"/>
                  <a:cs typeface="FreeSans"/>
                </a:rPr>
                <a:t>(</a:t>
              </a:r>
              <a:r>
                <a:rPr lang="ru-RU" dirty="0">
                  <a:latin typeface="Times New Roman" panose="02020603050405020304" pitchFamily="18" charset="0"/>
                  <a:ea typeface="Times New Roman" panose="02020603050405020304" pitchFamily="18" charset="0"/>
                  <a:cs typeface="FreeSans"/>
                </a:rPr>
                <a:t>γ</a:t>
              </a:r>
              <a:r>
                <a:rPr lang="en-US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FreeSans"/>
                </a:rPr>
                <a:t>,2</a:t>
              </a:r>
              <a:r>
                <a:rPr lang="en-US" i="1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FreeSans"/>
                </a:rPr>
                <a:t>n</a:t>
              </a:r>
              <a:r>
                <a:rPr lang="en-US" dirty="0">
                  <a:latin typeface="Times New Roman" panose="02020603050405020304" pitchFamily="18" charset="0"/>
                  <a:ea typeface="Times New Roman" panose="02020603050405020304" pitchFamily="18" charset="0"/>
                  <a:cs typeface="FreeSans"/>
                </a:rPr>
                <a:t>)+ (</a:t>
              </a:r>
              <a:r>
                <a:rPr lang="ru-RU" dirty="0">
                  <a:latin typeface="Times New Roman" panose="02020603050405020304" pitchFamily="18" charset="0"/>
                  <a:ea typeface="Times New Roman" panose="02020603050405020304" pitchFamily="18" charset="0"/>
                  <a:cs typeface="FreeSans"/>
                </a:rPr>
                <a:t>γ</a:t>
              </a:r>
              <a:r>
                <a:rPr lang="en-US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FreeSans"/>
                </a:rPr>
                <a:t>,2</a:t>
              </a:r>
              <a:r>
                <a:rPr lang="en-US" i="1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FreeSans"/>
                </a:rPr>
                <a:t>np</a:t>
              </a:r>
              <a:r>
                <a:rPr lang="en-US" dirty="0">
                  <a:latin typeface="Times New Roman" panose="02020603050405020304" pitchFamily="18" charset="0"/>
                  <a:ea typeface="Times New Roman" panose="02020603050405020304" pitchFamily="18" charset="0"/>
                  <a:cs typeface="FreeSans"/>
                </a:rPr>
                <a:t>)</a:t>
              </a:r>
              <a:r>
                <a:rPr lang="ru-RU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FreeSans"/>
                </a:rPr>
                <a:t> </a:t>
              </a:r>
              <a:r>
                <a:rPr lang="en-GB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FreeSans"/>
                </a:rPr>
                <a:t>in</a:t>
              </a:r>
              <a:r>
                <a:rPr lang="ru-RU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FreeSans"/>
                </a:rPr>
                <a:t> </a:t>
              </a:r>
              <a:r>
                <a:rPr lang="en-GB" dirty="0">
                  <a:latin typeface="Times New Roman" panose="02020603050405020304" pitchFamily="18" charset="0"/>
                  <a:ea typeface="Times New Roman" panose="02020603050405020304" pitchFamily="18" charset="0"/>
                  <a:cs typeface="FreeSans"/>
                </a:rPr>
                <a:t>8</a:t>
              </a:r>
              <a:r>
                <a:rPr lang="en-US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FreeSans"/>
                </a:rPr>
                <a:t>–2</a:t>
              </a:r>
              <a:r>
                <a:rPr lang="en-GB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FreeSans"/>
                </a:rPr>
                <a:t>6</a:t>
              </a:r>
              <a:r>
                <a:rPr lang="en-US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FreeSans"/>
                </a:rPr>
                <a:t> </a:t>
              </a:r>
              <a:r>
                <a:rPr lang="en-GB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FreeSans"/>
                </a:rPr>
                <a:t>MeV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7757362" y="609205"/>
              <a:ext cx="4430612" cy="6852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i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r>
                <a:rPr lang="en-GB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78</a:t>
              </a:r>
              <a:r>
                <a:rPr lang="ru-RU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GB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cross section of the reaction</a:t>
              </a:r>
              <a:r>
                <a:rPr lang="ru-RU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γ</a:t>
              </a:r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,n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+ (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γ</a:t>
              </a:r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r>
                <a:rPr lang="en-US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pn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+ (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γ</a:t>
              </a:r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r>
                <a:rPr lang="en-US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in</a:t>
              </a:r>
              <a:r>
                <a:rPr lang="ru-RU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r>
                <a:rPr lang="en-US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–24 </a:t>
              </a:r>
              <a:r>
                <a:rPr lang="en-GB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MeV</a:t>
              </a:r>
              <a:endPara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" name="Группа 14"/>
            <p:cNvGrpSpPr/>
            <p:nvPr/>
          </p:nvGrpSpPr>
          <p:grpSpPr>
            <a:xfrm>
              <a:off x="449600" y="5629987"/>
              <a:ext cx="4068258" cy="1091488"/>
              <a:chOff x="756828" y="5487374"/>
              <a:chExt cx="4122137" cy="1086690"/>
            </a:xfrm>
          </p:grpSpPr>
          <p:pic>
            <p:nvPicPr>
              <p:cNvPr id="5" name="Рисунок 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56828" y="5487374"/>
                <a:ext cx="4122137" cy="1086690"/>
              </a:xfrm>
              <a:prstGeom prst="rect">
                <a:avLst/>
              </a:prstGeom>
            </p:spPr>
          </p:pic>
          <p:sp>
            <p:nvSpPr>
              <p:cNvPr id="21" name="Овал 20"/>
              <p:cNvSpPr/>
              <p:nvPr/>
            </p:nvSpPr>
            <p:spPr>
              <a:xfrm>
                <a:off x="1067522" y="5809936"/>
                <a:ext cx="505386" cy="441565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" name="Группа 24"/>
            <p:cNvGrpSpPr/>
            <p:nvPr/>
          </p:nvGrpSpPr>
          <p:grpSpPr>
            <a:xfrm>
              <a:off x="1005623" y="4267307"/>
              <a:ext cx="4451684" cy="1254550"/>
              <a:chOff x="1816769" y="4219818"/>
              <a:chExt cx="3543299" cy="941941"/>
            </a:xfrm>
          </p:grpSpPr>
          <p:pic>
            <p:nvPicPr>
              <p:cNvPr id="22" name="Рисунок 21"/>
              <p:cNvPicPr>
                <a:picLocks noChangeAspect="1"/>
              </p:cNvPicPr>
              <p:nvPr/>
            </p:nvPicPr>
            <p:blipFill rotWithShape="1">
              <a:blip r:embed="rId3"/>
              <a:srcRect l="593" r="266"/>
              <a:stretch/>
            </p:blipFill>
            <p:spPr>
              <a:xfrm>
                <a:off x="1816769" y="4219818"/>
                <a:ext cx="3543299" cy="941941"/>
              </a:xfrm>
              <a:prstGeom prst="rect">
                <a:avLst/>
              </a:prstGeom>
            </p:spPr>
          </p:pic>
          <p:sp>
            <p:nvSpPr>
              <p:cNvPr id="24" name="Овал 23"/>
              <p:cNvSpPr/>
              <p:nvPr/>
            </p:nvSpPr>
            <p:spPr>
              <a:xfrm>
                <a:off x="2065424" y="4506123"/>
                <a:ext cx="433138" cy="369332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1" name="Группа 30"/>
            <p:cNvGrpSpPr/>
            <p:nvPr/>
          </p:nvGrpSpPr>
          <p:grpSpPr>
            <a:xfrm>
              <a:off x="1789179" y="3019685"/>
              <a:ext cx="5090754" cy="1150733"/>
              <a:chOff x="2483729" y="2966059"/>
              <a:chExt cx="5090754" cy="1150733"/>
            </a:xfrm>
          </p:grpSpPr>
          <p:grpSp>
            <p:nvGrpSpPr>
              <p:cNvPr id="29" name="Группа 28"/>
              <p:cNvGrpSpPr/>
              <p:nvPr/>
            </p:nvGrpSpPr>
            <p:grpSpPr>
              <a:xfrm>
                <a:off x="2483729" y="2966059"/>
                <a:ext cx="5090754" cy="1150733"/>
                <a:chOff x="2575988" y="2834971"/>
                <a:chExt cx="5090754" cy="1150733"/>
              </a:xfrm>
            </p:grpSpPr>
            <p:pic>
              <p:nvPicPr>
                <p:cNvPr id="27" name="Рисунок 26"/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140" r="390"/>
                <a:stretch/>
              </p:blipFill>
              <p:spPr>
                <a:xfrm>
                  <a:off x="2575988" y="2834971"/>
                  <a:ext cx="5090754" cy="1150733"/>
                </a:xfrm>
                <a:prstGeom prst="rect">
                  <a:avLst/>
                </a:prstGeom>
              </p:spPr>
            </p:pic>
            <p:sp>
              <p:nvSpPr>
                <p:cNvPr id="28" name="Овал 27"/>
                <p:cNvSpPr/>
                <p:nvPr/>
              </p:nvSpPr>
              <p:spPr>
                <a:xfrm>
                  <a:off x="2843467" y="3176337"/>
                  <a:ext cx="615610" cy="461870"/>
                </a:xfrm>
                <a:prstGeom prst="ellipse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30" name="Овал 29"/>
              <p:cNvSpPr/>
              <p:nvPr/>
            </p:nvSpPr>
            <p:spPr>
              <a:xfrm>
                <a:off x="3541283" y="3297397"/>
                <a:ext cx="615610" cy="461870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4" name="Группа 33"/>
            <p:cNvGrpSpPr/>
            <p:nvPr/>
          </p:nvGrpSpPr>
          <p:grpSpPr>
            <a:xfrm>
              <a:off x="2447634" y="1720407"/>
              <a:ext cx="4958222" cy="1199011"/>
              <a:chOff x="3700504" y="1553214"/>
              <a:chExt cx="4958222" cy="1199011"/>
            </a:xfrm>
          </p:grpSpPr>
          <p:pic>
            <p:nvPicPr>
              <p:cNvPr id="32" name="Рисунок 31"/>
              <p:cNvPicPr>
                <a:picLocks noChangeAspect="1"/>
              </p:cNvPicPr>
              <p:nvPr/>
            </p:nvPicPr>
            <p:blipFill rotWithShape="1">
              <a:blip r:embed="rId5"/>
              <a:srcRect r="241"/>
              <a:stretch/>
            </p:blipFill>
            <p:spPr>
              <a:xfrm>
                <a:off x="3700504" y="1553214"/>
                <a:ext cx="4958222" cy="1199011"/>
              </a:xfrm>
              <a:prstGeom prst="rect">
                <a:avLst/>
              </a:prstGeom>
            </p:spPr>
          </p:pic>
          <p:sp>
            <p:nvSpPr>
              <p:cNvPr id="33" name="Овал 32"/>
              <p:cNvSpPr/>
              <p:nvPr/>
            </p:nvSpPr>
            <p:spPr>
              <a:xfrm>
                <a:off x="4006507" y="1921785"/>
                <a:ext cx="615610" cy="461870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7" name="Группа 36"/>
            <p:cNvGrpSpPr/>
            <p:nvPr/>
          </p:nvGrpSpPr>
          <p:grpSpPr>
            <a:xfrm>
              <a:off x="3179443" y="288594"/>
              <a:ext cx="4824569" cy="1287555"/>
              <a:chOff x="5699002" y="124253"/>
              <a:chExt cx="4824569" cy="1287555"/>
            </a:xfrm>
          </p:grpSpPr>
          <p:pic>
            <p:nvPicPr>
              <p:cNvPr id="35" name="Рисунок 34"/>
              <p:cNvPicPr>
                <a:picLocks noChangeAspect="1"/>
              </p:cNvPicPr>
              <p:nvPr/>
            </p:nvPicPr>
            <p:blipFill rotWithShape="1">
              <a:blip r:embed="rId6"/>
              <a:srcRect l="100" r="162"/>
              <a:stretch/>
            </p:blipFill>
            <p:spPr>
              <a:xfrm>
                <a:off x="5699002" y="124253"/>
                <a:ext cx="4824569" cy="1287555"/>
              </a:xfrm>
              <a:prstGeom prst="rect">
                <a:avLst/>
              </a:prstGeom>
            </p:spPr>
          </p:pic>
          <p:sp>
            <p:nvSpPr>
              <p:cNvPr id="36" name="Овал 35"/>
              <p:cNvSpPr/>
              <p:nvPr/>
            </p:nvSpPr>
            <p:spPr>
              <a:xfrm>
                <a:off x="6029821" y="528124"/>
                <a:ext cx="615610" cy="461870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38" name="Прямоугольник 37"/>
          <p:cNvSpPr/>
          <p:nvPr/>
        </p:nvSpPr>
        <p:spPr>
          <a:xfrm>
            <a:off x="-100289" y="81960"/>
            <a:ext cx="12513520" cy="43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68"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Objects of study and existing data on photonuclear reactions on them</a:t>
            </a:r>
            <a:endParaRPr lang="ru-RU" sz="2200" b="1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8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9167553" y="630647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32" indent="-28574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2971" indent="-22859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160" indent="-22859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349" indent="-22859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537" indent="-228594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726" indent="-228594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8914" indent="-228594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103" indent="-228594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01BC903-AF7D-4E64-8326-A5D2AE745803}" type="slidenum"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</a:t>
            </a:fld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2068577" y="1072575"/>
            <a:ext cx="8032784" cy="4970577"/>
            <a:chOff x="307180" y="3038789"/>
            <a:chExt cx="4990836" cy="2816321"/>
          </a:xfrm>
        </p:grpSpPr>
        <p:grpSp>
          <p:nvGrpSpPr>
            <p:cNvPr id="9223" name="Группа 178"/>
            <p:cNvGrpSpPr>
              <a:grpSpLocks/>
            </p:cNvGrpSpPr>
            <p:nvPr/>
          </p:nvGrpSpPr>
          <p:grpSpPr bwMode="auto">
            <a:xfrm>
              <a:off x="307180" y="3038789"/>
              <a:ext cx="4990836" cy="2816321"/>
              <a:chOff x="479547" y="2608609"/>
              <a:chExt cx="4991264" cy="2816527"/>
            </a:xfrm>
          </p:grpSpPr>
          <p:grpSp>
            <p:nvGrpSpPr>
              <p:cNvPr id="9259" name="Группа 87"/>
              <p:cNvGrpSpPr>
                <a:grpSpLocks/>
              </p:cNvGrpSpPr>
              <p:nvPr/>
            </p:nvGrpSpPr>
            <p:grpSpPr bwMode="auto">
              <a:xfrm>
                <a:off x="479547" y="2608609"/>
                <a:ext cx="4991264" cy="2663488"/>
                <a:chOff x="850056" y="802794"/>
                <a:chExt cx="8521239" cy="4536399"/>
              </a:xfrm>
            </p:grpSpPr>
            <p:grpSp>
              <p:nvGrpSpPr>
                <p:cNvPr id="9261" name="Группа 59"/>
                <p:cNvGrpSpPr>
                  <a:grpSpLocks/>
                </p:cNvGrpSpPr>
                <p:nvPr/>
              </p:nvGrpSpPr>
              <p:grpSpPr bwMode="auto">
                <a:xfrm>
                  <a:off x="850056" y="802794"/>
                  <a:ext cx="8521239" cy="2843473"/>
                  <a:chOff x="841589" y="2189300"/>
                  <a:chExt cx="8521239" cy="2843473"/>
                </a:xfrm>
              </p:grpSpPr>
              <p:grpSp>
                <p:nvGrpSpPr>
                  <p:cNvPr id="9274" name="Группа 8"/>
                  <p:cNvGrpSpPr>
                    <a:grpSpLocks/>
                  </p:cNvGrpSpPr>
                  <p:nvPr/>
                </p:nvGrpSpPr>
                <p:grpSpPr bwMode="auto">
                  <a:xfrm>
                    <a:off x="841589" y="2189300"/>
                    <a:ext cx="8521239" cy="2843473"/>
                    <a:chOff x="425973" y="69340"/>
                    <a:chExt cx="3285369" cy="1882023"/>
                  </a:xfrm>
                </p:grpSpPr>
                <p:sp>
                  <p:nvSpPr>
                    <p:cNvPr id="10" name="Надпись 4">
                      <a:extLst/>
                    </p:cNvPr>
                    <p:cNvSpPr txBox="1"/>
                    <p:nvPr/>
                  </p:nvSpPr>
                  <p:spPr>
                    <a:xfrm>
                      <a:off x="425973" y="781752"/>
                      <a:ext cx="840196" cy="461744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w="19050">
                      <a:solidFill>
                        <a:schemeClr val="tx1"/>
                      </a:solidFill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en-GB" sz="16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Electron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en-GB" sz="16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accelerator</a:t>
                      </a:r>
                      <a:endParaRPr lang="ru-RU" dirty="0"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" name="Прямоугольник 13">
                      <a:extLst/>
                    </p:cNvPr>
                    <p:cNvSpPr/>
                    <p:nvPr/>
                  </p:nvSpPr>
                  <p:spPr>
                    <a:xfrm>
                      <a:off x="2075699" y="447077"/>
                      <a:ext cx="71061" cy="1140042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5" name="Надпись 21">
                      <a:extLst/>
                    </p:cNvPr>
                    <p:cNvSpPr txBox="1"/>
                    <p:nvPr/>
                  </p:nvSpPr>
                  <p:spPr>
                    <a:xfrm>
                      <a:off x="1457778" y="69340"/>
                      <a:ext cx="1105631" cy="307829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w="12700">
                      <a:noFill/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en-GB" sz="16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Bremsstrahlung converter</a:t>
                      </a:r>
                      <a:endParaRPr lang="ru-RU" dirty="0"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dirty="0"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6" name="Надпись 22">
                      <a:extLst/>
                    </p:cNvPr>
                    <p:cNvSpPr txBox="1"/>
                    <p:nvPr/>
                  </p:nvSpPr>
                  <p:spPr>
                    <a:xfrm>
                      <a:off x="1462633" y="688687"/>
                      <a:ext cx="358442" cy="245190"/>
                    </a:xfrm>
                    <a:prstGeom prst="rect">
                      <a:avLst/>
                    </a:prstGeom>
                    <a:noFill/>
                    <a:ln w="12700">
                      <a:noFill/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en-US" sz="20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 </a:t>
                      </a:r>
                      <a:r>
                        <a:rPr lang="en-US" sz="2000" baseline="300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  <a:endParaRPr lang="ru-RU" sz="2000" dirty="0"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grpSp>
                  <p:nvGrpSpPr>
                    <p:cNvPr id="9288" name="Группа 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34988" y="1017494"/>
                      <a:ext cx="1205753" cy="0"/>
                      <a:chOff x="0" y="0"/>
                      <a:chExt cx="485029" cy="0"/>
                    </a:xfrm>
                  </p:grpSpPr>
                  <p:cxnSp>
                    <p:nvCxnSpPr>
                      <p:cNvPr id="35" name="Прямая со стрелкой 34">
                        <a:extLst/>
                      </p:cNvPr>
                      <p:cNvCxnSpPr/>
                      <p:nvPr/>
                    </p:nvCxnSpPr>
                    <p:spPr>
                      <a:xfrm>
                        <a:off x="127" y="-2147483648"/>
                        <a:ext cx="286274" cy="0"/>
                      </a:xfrm>
                      <a:prstGeom prst="straightConnector1">
                        <a:avLst/>
                      </a:prstGeom>
                      <a:ln w="9525">
                        <a:solidFill>
                          <a:schemeClr val="tx1"/>
                        </a:solidFill>
                        <a:prstDash val="dash"/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6" name="Прямая соединительная линия 35">
                        <a:extLst/>
                      </p:cNvPr>
                      <p:cNvCxnSpPr/>
                      <p:nvPr/>
                    </p:nvCxnSpPr>
                    <p:spPr>
                      <a:xfrm>
                        <a:off x="238899" y="-2147483648"/>
                        <a:ext cx="246338" cy="0"/>
                      </a:xfrm>
                      <a:prstGeom prst="line">
                        <a:avLst/>
                      </a:prstGeom>
                      <a:ln w="9525">
                        <a:solidFill>
                          <a:schemeClr val="tx1"/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9289" name="Группа 18"/>
                    <p:cNvGrpSpPr>
                      <a:grpSpLocks/>
                    </p:cNvGrpSpPr>
                    <p:nvPr/>
                  </p:nvGrpSpPr>
                  <p:grpSpPr bwMode="auto">
                    <a:xfrm rot="-462237">
                      <a:off x="2110913" y="896791"/>
                      <a:ext cx="1078406" cy="0"/>
                      <a:chOff x="0" y="0"/>
                      <a:chExt cx="485029" cy="0"/>
                    </a:xfrm>
                  </p:grpSpPr>
                  <p:cxnSp>
                    <p:nvCxnSpPr>
                      <p:cNvPr id="33" name="Прямая со стрелкой 32">
                        <a:extLst/>
                      </p:cNvPr>
                      <p:cNvCxnSpPr/>
                      <p:nvPr/>
                    </p:nvCxnSpPr>
                    <p:spPr>
                      <a:xfrm>
                        <a:off x="-39140869" y="-2147483648"/>
                        <a:ext cx="286238" cy="0"/>
                      </a:xfrm>
                      <a:prstGeom prst="straightConnector1">
                        <a:avLst/>
                      </a:prstGeom>
                      <a:ln w="9525">
                        <a:solidFill>
                          <a:schemeClr val="tx1"/>
                        </a:solidFill>
                        <a:prstDash val="dash"/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4" name="Прямая соединительная линия 33">
                        <a:extLst/>
                      </p:cNvPr>
                      <p:cNvCxnSpPr/>
                      <p:nvPr/>
                    </p:nvCxnSpPr>
                    <p:spPr>
                      <a:xfrm>
                        <a:off x="-127781529" y="-2147483648"/>
                        <a:ext cx="246287" cy="0"/>
                      </a:xfrm>
                      <a:prstGeom prst="line">
                        <a:avLst/>
                      </a:prstGeom>
                      <a:ln w="9525">
                        <a:solidFill>
                          <a:schemeClr val="tx1"/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9290" name="Группа 19"/>
                    <p:cNvGrpSpPr>
                      <a:grpSpLocks/>
                    </p:cNvGrpSpPr>
                    <p:nvPr/>
                  </p:nvGrpSpPr>
                  <p:grpSpPr bwMode="auto">
                    <a:xfrm rot="400968" flipV="1">
                      <a:off x="2108528" y="1152704"/>
                      <a:ext cx="1098903" cy="0"/>
                      <a:chOff x="0" y="0"/>
                      <a:chExt cx="485029" cy="0"/>
                    </a:xfrm>
                  </p:grpSpPr>
                  <p:cxnSp>
                    <p:nvCxnSpPr>
                      <p:cNvPr id="31" name="Прямая со стрелкой 30">
                        <a:extLst/>
                      </p:cNvPr>
                      <p:cNvCxnSpPr/>
                      <p:nvPr/>
                    </p:nvCxnSpPr>
                    <p:spPr>
                      <a:xfrm>
                        <a:off x="81331494" y="2147483647"/>
                        <a:ext cx="286895" cy="0"/>
                      </a:xfrm>
                      <a:prstGeom prst="straightConnector1">
                        <a:avLst/>
                      </a:prstGeom>
                      <a:ln w="9525">
                        <a:solidFill>
                          <a:schemeClr val="tx1"/>
                        </a:solidFill>
                        <a:prstDash val="dash"/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" name="Прямая соединительная линия 31">
                        <a:extLst/>
                      </p:cNvPr>
                      <p:cNvCxnSpPr/>
                      <p:nvPr/>
                    </p:nvCxnSpPr>
                    <p:spPr>
                      <a:xfrm>
                        <a:off x="237752" y="1355657308"/>
                        <a:ext cx="247228" cy="0"/>
                      </a:xfrm>
                      <a:prstGeom prst="line">
                        <a:avLst/>
                      </a:prstGeom>
                      <a:ln w="9525">
                        <a:solidFill>
                          <a:schemeClr val="tx1"/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9291" name="Группа 20"/>
                    <p:cNvGrpSpPr>
                      <a:grpSpLocks/>
                    </p:cNvGrpSpPr>
                    <p:nvPr/>
                  </p:nvGrpSpPr>
                  <p:grpSpPr bwMode="auto">
                    <a:xfrm rot="-685985">
                      <a:off x="2104153" y="776152"/>
                      <a:ext cx="1078406" cy="0"/>
                      <a:chOff x="0" y="0"/>
                      <a:chExt cx="485029" cy="0"/>
                    </a:xfrm>
                  </p:grpSpPr>
                  <p:cxnSp>
                    <p:nvCxnSpPr>
                      <p:cNvPr id="29" name="Прямая со стрелкой 28">
                        <a:extLst/>
                      </p:cNvPr>
                      <p:cNvCxnSpPr/>
                      <p:nvPr/>
                    </p:nvCxnSpPr>
                    <p:spPr>
                      <a:xfrm>
                        <a:off x="-281342601" y="-2147483648"/>
                        <a:ext cx="286238" cy="0"/>
                      </a:xfrm>
                      <a:prstGeom prst="straightConnector1">
                        <a:avLst/>
                      </a:prstGeom>
                      <a:ln w="9525">
                        <a:solidFill>
                          <a:schemeClr val="tx1"/>
                        </a:solidFill>
                        <a:prstDash val="dash"/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" name="Прямая соединительная линия 29">
                        <a:extLst/>
                      </p:cNvPr>
                      <p:cNvCxnSpPr/>
                      <p:nvPr/>
                    </p:nvCxnSpPr>
                    <p:spPr>
                      <a:xfrm>
                        <a:off x="-254455612" y="-2147483648"/>
                        <a:ext cx="246287" cy="0"/>
                      </a:xfrm>
                      <a:prstGeom prst="line">
                        <a:avLst/>
                      </a:prstGeom>
                      <a:ln w="9525">
                        <a:solidFill>
                          <a:schemeClr val="tx1"/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9292" name="Группа 21"/>
                    <p:cNvGrpSpPr>
                      <a:grpSpLocks/>
                    </p:cNvGrpSpPr>
                    <p:nvPr/>
                  </p:nvGrpSpPr>
                  <p:grpSpPr bwMode="auto">
                    <a:xfrm rot="817185" flipV="1">
                      <a:off x="2096841" y="1282206"/>
                      <a:ext cx="1098903" cy="0"/>
                      <a:chOff x="0" y="0"/>
                      <a:chExt cx="485029" cy="0"/>
                    </a:xfrm>
                  </p:grpSpPr>
                  <p:cxnSp>
                    <p:nvCxnSpPr>
                      <p:cNvPr id="27" name="Прямая со стрелкой 26">
                        <a:extLst/>
                      </p:cNvPr>
                      <p:cNvCxnSpPr/>
                      <p:nvPr/>
                    </p:nvCxnSpPr>
                    <p:spPr>
                      <a:xfrm>
                        <a:off x="98655460" y="2147483647"/>
                        <a:ext cx="286434" cy="0"/>
                      </a:xfrm>
                      <a:prstGeom prst="straightConnector1">
                        <a:avLst/>
                      </a:prstGeom>
                      <a:ln w="9525">
                        <a:solidFill>
                          <a:schemeClr val="tx1"/>
                        </a:solidFill>
                        <a:prstDash val="dash"/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" name="Прямая соединительная линия 27">
                        <a:extLst/>
                      </p:cNvPr>
                      <p:cNvCxnSpPr/>
                      <p:nvPr/>
                    </p:nvCxnSpPr>
                    <p:spPr>
                      <a:xfrm>
                        <a:off x="216172945" y="2147483647"/>
                        <a:ext cx="246767" cy="0"/>
                      </a:xfrm>
                      <a:prstGeom prst="line">
                        <a:avLst/>
                      </a:prstGeom>
                      <a:ln w="9525">
                        <a:solidFill>
                          <a:schemeClr val="tx1"/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23" name="Надпись 49">
                      <a:extLst/>
                    </p:cNvPr>
                    <p:cNvSpPr txBox="1"/>
                    <p:nvPr/>
                  </p:nvSpPr>
                  <p:spPr>
                    <a:xfrm>
                      <a:off x="2896226" y="148790"/>
                      <a:ext cx="815116" cy="286488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w="12700">
                      <a:noFill/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en-GB" sz="16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Study target</a:t>
                      </a:r>
                      <a:endParaRPr lang="ru-RU" dirty="0"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4" name="Надпись 51">
                      <a:extLst/>
                    </p:cNvPr>
                    <p:cNvSpPr txBox="1"/>
                    <p:nvPr/>
                  </p:nvSpPr>
                  <p:spPr>
                    <a:xfrm>
                      <a:off x="2117755" y="1432348"/>
                      <a:ext cx="677173" cy="519015"/>
                    </a:xfrm>
                    <a:prstGeom prst="rect">
                      <a:avLst/>
                    </a:prstGeom>
                    <a:noFill/>
                    <a:ln w="12700">
                      <a:noFill/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en-GB" sz="16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Bremsstrahlung radiation</a:t>
                      </a:r>
                      <a:endParaRPr lang="ru-RU" dirty="0"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cxnSp>
                  <p:nvCxnSpPr>
                    <p:cNvPr id="25" name="Прямая со стрелкой 24">
                      <a:extLst/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991413" y="286004"/>
                      <a:ext cx="86737" cy="136018"/>
                    </a:xfrm>
                    <a:prstGeom prst="straightConnector1">
                      <a:avLst/>
                    </a:prstGeom>
                    <a:ln w="9525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" name="Прямая со стрелкой 25">
                      <a:extLst/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179601" y="352222"/>
                      <a:ext cx="102412" cy="357941"/>
                    </a:xfrm>
                    <a:prstGeom prst="straightConnector1">
                      <a:avLst/>
                    </a:prstGeom>
                    <a:ln w="9525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7" name="Прямоугольник 16">
                      <a:extLst/>
                    </p:cNvPr>
                    <p:cNvSpPr/>
                    <p:nvPr/>
                  </p:nvSpPr>
                  <p:spPr>
                    <a:xfrm>
                      <a:off x="3109584" y="717322"/>
                      <a:ext cx="71061" cy="545861"/>
                    </a:xfrm>
                    <a:prstGeom prst="rect">
                      <a:avLst/>
                    </a:prstGeom>
                    <a:solidFill>
                      <a:srgbClr val="CCFFFF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9275" name="Группа 58"/>
                  <p:cNvGrpSpPr>
                    <a:grpSpLocks/>
                  </p:cNvGrpSpPr>
                  <p:nvPr/>
                </p:nvGrpSpPr>
                <p:grpSpPr bwMode="auto">
                  <a:xfrm>
                    <a:off x="3014903" y="3546290"/>
                    <a:ext cx="2111646" cy="136161"/>
                    <a:chOff x="3073176" y="3445233"/>
                    <a:chExt cx="2111646" cy="136161"/>
                  </a:xfrm>
                </p:grpSpPr>
                <p:grpSp>
                  <p:nvGrpSpPr>
                    <p:cNvPr id="9276" name="Группа 5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73176" y="3445934"/>
                      <a:ext cx="2111646" cy="135460"/>
                      <a:chOff x="953715" y="1354669"/>
                      <a:chExt cx="2585351" cy="135460"/>
                    </a:xfrm>
                  </p:grpSpPr>
                  <p:cxnSp>
                    <p:nvCxnSpPr>
                      <p:cNvPr id="51" name="Прямая со стрелкой 50">
                        <a:extLst/>
                      </p:cNvPr>
                      <p:cNvCxnSpPr/>
                      <p:nvPr/>
                    </p:nvCxnSpPr>
                    <p:spPr>
                      <a:xfrm>
                        <a:off x="954298" y="1346435"/>
                        <a:ext cx="2575154" cy="0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2" name="Прямая со стрелкой 51">
                        <a:extLst/>
                      </p:cNvPr>
                      <p:cNvCxnSpPr/>
                      <p:nvPr/>
                    </p:nvCxnSpPr>
                    <p:spPr>
                      <a:xfrm>
                        <a:off x="964255" y="1416740"/>
                        <a:ext cx="2575154" cy="0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3" name="Прямая со стрелкой 52">
                        <a:extLst/>
                      </p:cNvPr>
                      <p:cNvCxnSpPr/>
                      <p:nvPr/>
                    </p:nvCxnSpPr>
                    <p:spPr>
                      <a:xfrm>
                        <a:off x="954298" y="1489747"/>
                        <a:ext cx="2575154" cy="0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9277" name="Группа 5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62755" y="3445233"/>
                      <a:ext cx="978907" cy="135460"/>
                      <a:chOff x="953715" y="1354669"/>
                      <a:chExt cx="2751972" cy="135460"/>
                    </a:xfrm>
                  </p:grpSpPr>
                  <p:cxnSp>
                    <p:nvCxnSpPr>
                      <p:cNvPr id="56" name="Прямая со стрелкой 55">
                        <a:extLst/>
                      </p:cNvPr>
                      <p:cNvCxnSpPr/>
                      <p:nvPr/>
                    </p:nvCxnSpPr>
                    <p:spPr>
                      <a:xfrm>
                        <a:off x="954680" y="1347137"/>
                        <a:ext cx="2575504" cy="0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7" name="Прямая со стрелкой 56">
                        <a:extLst/>
                      </p:cNvPr>
                      <p:cNvCxnSpPr/>
                      <p:nvPr/>
                    </p:nvCxnSpPr>
                    <p:spPr>
                      <a:xfrm>
                        <a:off x="1129934" y="1422850"/>
                        <a:ext cx="2575504" cy="0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8" name="Прямая со стрелкой 57">
                        <a:extLst/>
                      </p:cNvPr>
                      <p:cNvCxnSpPr/>
                      <p:nvPr/>
                    </p:nvCxnSpPr>
                    <p:spPr>
                      <a:xfrm>
                        <a:off x="954680" y="1490449"/>
                        <a:ext cx="2575504" cy="0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  <p:grpSp>
              <p:nvGrpSpPr>
                <p:cNvPr id="9262" name="Группа 86"/>
                <p:cNvGrpSpPr>
                  <a:grpSpLocks/>
                </p:cNvGrpSpPr>
                <p:nvPr/>
              </p:nvGrpSpPr>
              <p:grpSpPr bwMode="auto">
                <a:xfrm>
                  <a:off x="2945061" y="2607942"/>
                  <a:ext cx="5731283" cy="2731251"/>
                  <a:chOff x="2945061" y="2607942"/>
                  <a:chExt cx="5731283" cy="2731251"/>
                </a:xfrm>
              </p:grpSpPr>
              <p:cxnSp>
                <p:nvCxnSpPr>
                  <p:cNvPr id="62" name="Прямая со стрелкой 61">
                    <a:extLst/>
                  </p:cNvPr>
                  <p:cNvCxnSpPr>
                    <a:cxnSpLocks/>
                    <a:stCxn id="17" idx="2"/>
                  </p:cNvCxnSpPr>
                  <p:nvPr/>
                </p:nvCxnSpPr>
                <p:spPr>
                  <a:xfrm flipH="1">
                    <a:off x="7902677" y="2601117"/>
                    <a:ext cx="0" cy="1573725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prstDash val="lgDash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9264" name="Группа 82"/>
                  <p:cNvGrpSpPr>
                    <a:grpSpLocks/>
                  </p:cNvGrpSpPr>
                  <p:nvPr/>
                </p:nvGrpSpPr>
                <p:grpSpPr bwMode="auto">
                  <a:xfrm>
                    <a:off x="7158111" y="4364298"/>
                    <a:ext cx="1518233" cy="974895"/>
                    <a:chOff x="7158111" y="4364298"/>
                    <a:chExt cx="1518233" cy="974895"/>
                  </a:xfrm>
                </p:grpSpPr>
                <p:grpSp>
                  <p:nvGrpSpPr>
                    <p:cNvPr id="9267" name="Группа 8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158111" y="4364298"/>
                      <a:ext cx="1518233" cy="974895"/>
                      <a:chOff x="7158111" y="4364298"/>
                      <a:chExt cx="1518233" cy="974895"/>
                    </a:xfrm>
                  </p:grpSpPr>
                  <p:cxnSp>
                    <p:nvCxnSpPr>
                      <p:cNvPr id="66" name="Прямая со стрелкой 65">
                        <a:extLst/>
                      </p:cNvPr>
                      <p:cNvCxnSpPr/>
                      <p:nvPr/>
                    </p:nvCxnSpPr>
                    <p:spPr>
                      <a:xfrm>
                        <a:off x="7165431" y="4829208"/>
                        <a:ext cx="1517859" cy="0"/>
                      </a:xfrm>
                      <a:prstGeom prst="straightConnector1">
                        <a:avLst/>
                      </a:prstGeom>
                      <a:ln w="12700">
                        <a:solidFill>
                          <a:schemeClr val="tx1"/>
                        </a:solidFill>
                        <a:prstDash val="lgDash"/>
                        <a:headEnd type="triangle"/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0" name="Прямая со стрелкой 69">
                        <a:extLst/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8019227" y="4364121"/>
                        <a:ext cx="490593" cy="259584"/>
                      </a:xfrm>
                      <a:prstGeom prst="straightConnector1">
                        <a:avLst/>
                      </a:prstGeom>
                      <a:ln w="12700">
                        <a:solidFill>
                          <a:schemeClr val="tx1"/>
                        </a:solidFill>
                        <a:prstDash val="lgDash"/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1" name="Прямая со стрелкой 70">
                        <a:extLst/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7306375" y="4410088"/>
                        <a:ext cx="525830" cy="197393"/>
                      </a:xfrm>
                      <a:prstGeom prst="straightConnector1">
                        <a:avLst/>
                      </a:prstGeom>
                      <a:ln w="12700">
                        <a:solidFill>
                          <a:schemeClr val="tx1"/>
                        </a:solidFill>
                        <a:prstDash val="lgDash"/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5" name="Прямая со стрелкой 74">
                        <a:extLst/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8035490" y="5040120"/>
                        <a:ext cx="504146" cy="254176"/>
                      </a:xfrm>
                      <a:prstGeom prst="straightConnector1">
                        <a:avLst/>
                      </a:prstGeom>
                      <a:ln w="12700">
                        <a:solidFill>
                          <a:schemeClr val="tx1"/>
                        </a:solidFill>
                        <a:prstDash val="lgDash"/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6" name="Прямая со стрелкой 75">
                        <a:extLst/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7363295" y="5056344"/>
                        <a:ext cx="449937" cy="283919"/>
                      </a:xfrm>
                      <a:prstGeom prst="straightConnector1">
                        <a:avLst/>
                      </a:prstGeom>
                      <a:ln w="12700">
                        <a:solidFill>
                          <a:schemeClr val="tx1"/>
                        </a:solidFill>
                        <a:prstDash val="lgDash"/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82" name="Прямоугольник 81">
                      <a:extLst/>
                    </p:cNvPr>
                    <p:cNvSpPr/>
                    <p:nvPr/>
                  </p:nvSpPr>
                  <p:spPr>
                    <a:xfrm>
                      <a:off x="7853888" y="4431720"/>
                      <a:ext cx="181602" cy="824720"/>
                    </a:xfrm>
                    <a:prstGeom prst="rect">
                      <a:avLst/>
                    </a:prstGeom>
                    <a:solidFill>
                      <a:srgbClr val="CCFFFF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sp>
                <p:nvSpPr>
                  <p:cNvPr id="85" name="Блок-схема: память с прямым доступом 84">
                    <a:extLst/>
                  </p:cNvPr>
                  <p:cNvSpPr/>
                  <p:nvPr/>
                </p:nvSpPr>
                <p:spPr>
                  <a:xfrm>
                    <a:off x="4834434" y="4372233"/>
                    <a:ext cx="1517858" cy="911247"/>
                  </a:xfrm>
                  <a:prstGeom prst="flowChartMagneticDrum">
                    <a:avLst/>
                  </a:prstGeom>
                  <a:solidFill>
                    <a:schemeClr val="bg2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 sz="1051"/>
                  </a:p>
                </p:txBody>
              </p:sp>
              <p:sp>
                <p:nvSpPr>
                  <p:cNvPr id="86" name="Надпись 49">
                    <a:extLst/>
                  </p:cNvPr>
                  <p:cNvSpPr txBox="1"/>
                  <p:nvPr/>
                </p:nvSpPr>
                <p:spPr>
                  <a:xfrm>
                    <a:off x="2945244" y="4458760"/>
                    <a:ext cx="1848535" cy="797679"/>
                  </a:xfrm>
                  <a:prstGeom prst="rect">
                    <a:avLst/>
                  </a:prstGeom>
                  <a:noFill/>
                  <a:ln w="1270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  <a:defRPr/>
                    </a:pPr>
                    <a:r>
                      <a:rPr lang="en-GB" sz="1600" dirty="0" err="1" smtClean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HPGe</a:t>
                    </a:r>
                    <a:r>
                      <a:rPr lang="ru-RU" sz="1600" dirty="0" smtClean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 </a:t>
                    </a:r>
                    <a:endParaRPr lang="en-GB" sz="1600" dirty="0" smtClean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  <a:defRPr/>
                    </a:pPr>
                    <a:r>
                      <a:rPr lang="ru-RU" sz="1600" dirty="0" smtClean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γ-</a:t>
                    </a:r>
                    <a:r>
                      <a:rPr lang="en-GB" sz="1600" dirty="0" smtClean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spectrometer</a:t>
                    </a:r>
                    <a:endParaRPr lang="ru-RU" dirty="0"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173" name="Надпись 49">
                <a:extLst/>
              </p:cNvPr>
              <p:cNvSpPr txBox="1"/>
              <p:nvPr/>
            </p:nvSpPr>
            <p:spPr>
              <a:xfrm>
                <a:off x="4937629" y="5133015"/>
                <a:ext cx="263548" cy="279420"/>
              </a:xfrm>
              <a:prstGeom prst="rect">
                <a:avLst/>
              </a:prstGeom>
              <a:noFill/>
              <a:ln w="1270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  <a:defRPr/>
                </a:pPr>
                <a:r>
                  <a:rPr lang="el-GR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γ</a:t>
                </a:r>
                <a:endParaRPr lang="ru-RU" sz="14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4" name="Надпись 49">
                <a:extLst/>
              </p:cNvPr>
              <p:cNvSpPr txBox="1"/>
              <p:nvPr/>
            </p:nvSpPr>
            <p:spPr>
              <a:xfrm>
                <a:off x="5007485" y="4796440"/>
                <a:ext cx="263548" cy="279420"/>
              </a:xfrm>
              <a:prstGeom prst="rect">
                <a:avLst/>
              </a:prstGeom>
              <a:noFill/>
              <a:ln w="1270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  <a:defRPr/>
                </a:pPr>
                <a:r>
                  <a:rPr lang="el-GR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γ</a:t>
                </a:r>
                <a:endParaRPr lang="ru-RU" sz="14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5" name="Надпись 49">
                <a:extLst/>
              </p:cNvPr>
              <p:cNvSpPr txBox="1"/>
              <p:nvPr/>
            </p:nvSpPr>
            <p:spPr>
              <a:xfrm>
                <a:off x="4929691" y="4494793"/>
                <a:ext cx="263548" cy="279420"/>
              </a:xfrm>
              <a:prstGeom prst="rect">
                <a:avLst/>
              </a:prstGeom>
              <a:noFill/>
              <a:ln w="1270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  <a:defRPr/>
                </a:pPr>
                <a:r>
                  <a:rPr lang="el-GR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γ</a:t>
                </a:r>
                <a:endParaRPr lang="ru-RU" sz="14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6" name="Надпись 49">
                <a:extLst/>
              </p:cNvPr>
              <p:cNvSpPr txBox="1"/>
              <p:nvPr/>
            </p:nvSpPr>
            <p:spPr>
              <a:xfrm>
                <a:off x="4056491" y="5145716"/>
                <a:ext cx="263548" cy="279420"/>
              </a:xfrm>
              <a:prstGeom prst="rect">
                <a:avLst/>
              </a:prstGeom>
              <a:noFill/>
              <a:ln w="1270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  <a:defRPr/>
                </a:pPr>
                <a:r>
                  <a:rPr lang="el-GR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γ</a:t>
                </a:r>
                <a:endParaRPr lang="ru-RU" sz="14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7" name="Надпись 49">
                <a:extLst/>
              </p:cNvPr>
              <p:cNvSpPr txBox="1"/>
              <p:nvPr/>
            </p:nvSpPr>
            <p:spPr>
              <a:xfrm>
                <a:off x="3956470" y="4801204"/>
                <a:ext cx="261960" cy="279420"/>
              </a:xfrm>
              <a:prstGeom prst="rect">
                <a:avLst/>
              </a:prstGeom>
              <a:noFill/>
              <a:ln w="1270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  <a:defRPr/>
                </a:pPr>
                <a:r>
                  <a:rPr lang="el-GR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γ</a:t>
                </a:r>
                <a:endParaRPr lang="ru-RU" sz="14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8" name="Надпись 49">
                <a:extLst/>
              </p:cNvPr>
              <p:cNvSpPr txBox="1"/>
              <p:nvPr/>
            </p:nvSpPr>
            <p:spPr>
              <a:xfrm>
                <a:off x="4040615" y="4496381"/>
                <a:ext cx="263548" cy="279420"/>
              </a:xfrm>
              <a:prstGeom prst="rect">
                <a:avLst/>
              </a:prstGeom>
              <a:noFill/>
              <a:ln w="1270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  <a:defRPr/>
                </a:pPr>
                <a:r>
                  <a:rPr lang="el-GR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γ</a:t>
                </a:r>
                <a:endParaRPr lang="ru-RU" sz="14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95" name="Прямая со стрелкой 94"/>
            <p:cNvCxnSpPr/>
            <p:nvPr/>
          </p:nvCxnSpPr>
          <p:spPr bwMode="auto">
            <a:xfrm>
              <a:off x="2796381" y="3898222"/>
              <a:ext cx="1076326" cy="0"/>
            </a:xfrm>
            <a:prstGeom prst="straightConnector1">
              <a:avLst/>
            </a:prstGeom>
            <a:ln w="9525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Прямая со стрелкой 95"/>
            <p:cNvCxnSpPr/>
            <p:nvPr/>
          </p:nvCxnSpPr>
          <p:spPr bwMode="auto">
            <a:xfrm rot="21137763">
              <a:off x="2913856" y="3788684"/>
              <a:ext cx="962026" cy="0"/>
            </a:xfrm>
            <a:prstGeom prst="straightConnector1">
              <a:avLst/>
            </a:prstGeom>
            <a:ln w="9525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Прямая соединительная линия 96"/>
            <p:cNvCxnSpPr/>
            <p:nvPr/>
          </p:nvCxnSpPr>
          <p:spPr bwMode="auto">
            <a:xfrm rot="21137763">
              <a:off x="3709191" y="3701054"/>
              <a:ext cx="828674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Прямая со стрелкой 97"/>
            <p:cNvCxnSpPr/>
            <p:nvPr/>
          </p:nvCxnSpPr>
          <p:spPr bwMode="auto">
            <a:xfrm rot="400968" flipV="1">
              <a:off x="2909093" y="4029984"/>
              <a:ext cx="981075" cy="0"/>
            </a:xfrm>
            <a:prstGeom prst="straightConnector1">
              <a:avLst/>
            </a:prstGeom>
            <a:ln w="9525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Прямая со стрелкой 98"/>
            <p:cNvCxnSpPr/>
            <p:nvPr/>
          </p:nvCxnSpPr>
          <p:spPr bwMode="auto">
            <a:xfrm rot="20914015">
              <a:off x="2907506" y="3656922"/>
              <a:ext cx="963614" cy="0"/>
            </a:xfrm>
            <a:prstGeom prst="straightConnector1">
              <a:avLst/>
            </a:prstGeom>
            <a:ln w="9525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Прямая соединительная линия 99"/>
            <p:cNvCxnSpPr/>
            <p:nvPr/>
          </p:nvCxnSpPr>
          <p:spPr bwMode="auto">
            <a:xfrm rot="20914015">
              <a:off x="3694906" y="3521666"/>
              <a:ext cx="828674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Прямая со стрелкой 100"/>
            <p:cNvCxnSpPr/>
            <p:nvPr/>
          </p:nvCxnSpPr>
          <p:spPr bwMode="auto">
            <a:xfrm rot="817185" flipV="1">
              <a:off x="2899567" y="4150634"/>
              <a:ext cx="981075" cy="0"/>
            </a:xfrm>
            <a:prstGeom prst="straightConnector1">
              <a:avLst/>
            </a:prstGeom>
            <a:ln w="9525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Прямая соединительная линия 101"/>
            <p:cNvCxnSpPr/>
            <p:nvPr/>
          </p:nvCxnSpPr>
          <p:spPr bwMode="auto">
            <a:xfrm rot="817185" flipV="1">
              <a:off x="3694907" y="4315419"/>
              <a:ext cx="844551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Прямая соединительная линия 103"/>
            <p:cNvCxnSpPr/>
            <p:nvPr/>
          </p:nvCxnSpPr>
          <p:spPr bwMode="auto">
            <a:xfrm flipV="1">
              <a:off x="3708234" y="3884315"/>
              <a:ext cx="859796" cy="1319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Прямая соединительная линия 104"/>
            <p:cNvCxnSpPr/>
            <p:nvPr/>
          </p:nvCxnSpPr>
          <p:spPr bwMode="auto">
            <a:xfrm>
              <a:off x="3826528" y="4077953"/>
              <a:ext cx="707598" cy="119494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" name="Прямоугольник 105"/>
          <p:cNvSpPr/>
          <p:nvPr/>
        </p:nvSpPr>
        <p:spPr>
          <a:xfrm>
            <a:off x="2667151" y="6302267"/>
            <a:ext cx="68356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Figure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Geometry of irradiation and sample measurements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22681" y="179179"/>
            <a:ext cx="8381873" cy="63030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7935" rIns="0" bIns="-7935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100" b="1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TECHNIQUES ON BREMSS</a:t>
            </a:r>
            <a:r>
              <a:rPr kumimoji="0" lang="en-GB" altLang="ru-RU" sz="2100" b="1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TRAHLUNG</a:t>
            </a:r>
            <a:r>
              <a:rPr kumimoji="0" lang="ru-RU" altLang="ru-RU" sz="2100" b="1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BEAMS FROM ELECTRON ACCELERATORS</a:t>
            </a:r>
            <a:r>
              <a:rPr kumimoji="0" lang="ru-RU" altLang="ru-RU" sz="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ru-RU" sz="18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9252963" y="6354764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32" indent="-28574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2971" indent="-22859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160" indent="-22859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349" indent="-22859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537" indent="-228594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726" indent="-228594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8914" indent="-228594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103" indent="-228594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0D0C7B7-03FD-4CD3-8E80-CA7EB2FD8D9C}" type="slidenum"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</a:t>
            </a:fld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59" name="TextBox 9"/>
          <p:cNvSpPr txBox="1">
            <a:spLocks noChangeArrowheads="1"/>
          </p:cNvSpPr>
          <p:nvPr/>
        </p:nvSpPr>
        <p:spPr bwMode="auto">
          <a:xfrm>
            <a:off x="2256571" y="1271423"/>
            <a:ext cx="8165623" cy="3780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experimental value of the reaction product yield is calculated using the formula:</a:t>
            </a:r>
            <a:endParaRPr lang="ru-RU" alt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ru-RU" altLang="ru-RU" sz="1600" dirty="0"/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ru-RU" altLang="ru-RU" sz="1600" dirty="0"/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en-US" alt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GB" alt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ru-RU" sz="16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ru-RU" sz="16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 full-energy-peak </a:t>
            </a:r>
            <a:r>
              <a:rPr lang="en-GB" alt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area,</a:t>
            </a:r>
            <a:endParaRPr lang="ru-RU" altLang="ru-RU" sz="16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ru-RU" sz="16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ru-RU" sz="1600" i="1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</a:t>
            </a:r>
            <a:r>
              <a:rPr lang="en-US" altLang="ru-RU" sz="16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 correction for self-absorption of γ rays in the </a:t>
            </a:r>
            <a:r>
              <a:rPr lang="en-US" alt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sample,</a:t>
            </a:r>
            <a:endParaRPr lang="ru-RU" altLang="ru-RU" sz="16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l-GR" altLang="ru-RU" sz="16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altLang="ru-RU" sz="1600" i="1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full-energy-peak detector </a:t>
            </a:r>
            <a:r>
              <a:rPr lang="en-US" alt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efficiency,</a:t>
            </a: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ru-RU" sz="16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l-GR" altLang="ru-RU" sz="16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altLang="ru-RU" sz="16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 γ emission </a:t>
            </a:r>
            <a:r>
              <a:rPr lang="en-US" alt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probability,</a:t>
            </a:r>
            <a:endParaRPr lang="ru-RU" altLang="ru-RU" sz="16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ru-RU" altLang="ru-RU" sz="16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6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 number of atoms in the activation </a:t>
            </a:r>
            <a:r>
              <a:rPr lang="en-US" alt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sample,</a:t>
            </a:r>
            <a:endParaRPr lang="ru-RU" altLang="ru-RU" sz="16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ru-RU" altLang="ru-RU" sz="16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ru-RU" sz="16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ru-RU" altLang="ru-RU" sz="16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 integral number of incident </a:t>
            </a:r>
            <a:r>
              <a:rPr lang="en-US" alt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electrons,</a:t>
            </a:r>
            <a:endParaRPr lang="ru-RU" altLang="ru-RU" sz="16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  </a:t>
            </a:r>
            <a:r>
              <a:rPr lang="en-GB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 decay </a:t>
            </a:r>
            <a:r>
              <a:rPr lang="en-GB" alt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constant,</a:t>
            </a:r>
            <a:endParaRPr lang="ru-RU" altLang="ru-RU" sz="16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ru-RU" altLang="ru-RU" sz="16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ru-RU" sz="1600" i="1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irr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ru-RU" sz="1600" i="1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cool</a:t>
            </a:r>
            <a:r>
              <a:rPr lang="ru-RU" altLang="ru-RU" sz="16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alt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irradiation time and the cooling time, respectively,</a:t>
            </a:r>
            <a:endParaRPr lang="ru-RU" altLang="ru-RU" sz="16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ru-RU" altLang="ru-RU" sz="16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ru-RU" sz="1600" i="1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live</a:t>
            </a:r>
            <a:r>
              <a:rPr lang="ru-RU" altLang="ru-RU" sz="16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u-RU" altLang="ru-RU" sz="16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en-US" altLang="ru-RU" sz="1600" i="1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</a:t>
            </a:r>
            <a:r>
              <a:rPr lang="ru-RU" altLang="ru-RU" sz="16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the real time and live time of the measurement, respectively</a:t>
            </a:r>
            <a:endParaRPr lang="ru-RU" alt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462" name="Объект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1879421"/>
              </p:ext>
            </p:extLst>
          </p:nvPr>
        </p:nvGraphicFramePr>
        <p:xfrm>
          <a:off x="2677702" y="1692426"/>
          <a:ext cx="5232021" cy="904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82" r:id="rId4" imgW="2323092" imgH="406224" progId="Equation.DSMT4">
                  <p:embed/>
                </p:oleObj>
              </mc:Choice>
              <mc:Fallback>
                <p:oleObj r:id="rId4" imgW="2323092" imgH="40622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7702" y="1692426"/>
                        <a:ext cx="5232021" cy="9041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3" name="Прямоугольник 22"/>
          <p:cNvSpPr>
            <a:spLocks noChangeArrowheads="1"/>
          </p:cNvSpPr>
          <p:nvPr/>
        </p:nvSpPr>
        <p:spPr bwMode="auto">
          <a:xfrm>
            <a:off x="8633645" y="1973033"/>
            <a:ext cx="541337" cy="355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alt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altLang="ru-RU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465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6846686"/>
              </p:ext>
            </p:extLst>
          </p:nvPr>
        </p:nvGraphicFramePr>
        <p:xfrm>
          <a:off x="3285861" y="5507039"/>
          <a:ext cx="4529139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83" r:id="rId6" imgW="2349500" imgH="444500" progId="Equation.DSMT4">
                  <p:embed/>
                </p:oleObj>
              </mc:Choice>
              <mc:Fallback>
                <p:oleObj r:id="rId6" imgW="23495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5861" y="5507039"/>
                        <a:ext cx="4529139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545915" y="530133"/>
            <a:ext cx="67984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Determination of yields of photonuclear reactions</a:t>
            </a:r>
            <a:endParaRPr lang="ru-RU" sz="2400" b="1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9344320" y="5208853"/>
            <a:ext cx="2228122" cy="98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to compare the obtained results with</a:t>
            </a:r>
            <a:r>
              <a:rPr lang="ru-RU" altLang="ru-RU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altLang="ru-RU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10022377" y="6076855"/>
            <a:ext cx="944407" cy="360947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56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9252963" y="6354764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32" indent="-28574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2971" indent="-22859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160" indent="-22859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349" indent="-22859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537" indent="-228594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726" indent="-228594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8914" indent="-228594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103" indent="-228594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0D0C7B7-03FD-4CD3-8E80-CA7EB2FD8D9C}" type="slidenum"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</a:t>
            </a:fld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7" name="TextBox 24"/>
          <p:cNvSpPr txBox="1">
            <a:spLocks noChangeArrowheads="1"/>
          </p:cNvSpPr>
          <p:nvPr/>
        </p:nvSpPr>
        <p:spPr bwMode="auto">
          <a:xfrm>
            <a:off x="3608166" y="196988"/>
            <a:ext cx="56447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Calculated </a:t>
            </a:r>
            <a:r>
              <a:rPr lang="en-GB" alt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yield </a:t>
            </a:r>
            <a:r>
              <a:rPr lang="en-GB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values</a:t>
            </a:r>
            <a:endParaRPr lang="ru-RU" altLang="ru-RU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68A82D9-C3B2-35A6-34AE-27E8207E422D}"/>
                  </a:ext>
                </a:extLst>
              </p:cNvPr>
              <p:cNvSpPr txBox="1"/>
              <p:nvPr/>
            </p:nvSpPr>
            <p:spPr>
              <a:xfrm>
                <a:off x="6123728" y="713028"/>
                <a:ext cx="5872435" cy="38411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en-US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theoretical value </a:t>
                </a:r>
                <a:r>
                  <a:rPr lang="en-US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of the reaction product yield is calculated using the formula:</a:t>
                </a:r>
                <a:endPara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</a:pPr>
                <a:endParaRPr lang="ru-RU" sz="1600" i="1" dirty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</a:pPr>
                <a:endParaRPr lang="en-GB" sz="1600" dirty="0" smtClean="0"/>
              </a:p>
              <a:p>
                <a:pPr algn="just">
                  <a:lnSpc>
                    <a:spcPct val="107000"/>
                  </a:lnSpc>
                </a:pPr>
                <a:endParaRPr lang="ru-RU" sz="1600" dirty="0"/>
              </a:p>
              <a:p>
                <a:r>
                  <a:rPr lang="en-GB" sz="16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where 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the </a:t>
                </a:r>
                <a:r>
                  <a:rPr lang="en-US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index </a:t>
                </a:r>
                <a:r>
                  <a:rPr lang="en-US" sz="1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</a:t>
                </a:r>
                <a:r>
                  <a:rPr lang="en-US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corresponds to the number of the reaction contributing to the production of the studied isotope</a:t>
                </a:r>
                <a:r>
                  <a:rPr lang="en-US" sz="16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FreeSans"/>
                  </a:rPr>
                  <a:t>,</a:t>
                </a:r>
              </a:p>
              <a:p>
                <a:endParaRPr lang="ru-RU" sz="10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ru-RU" sz="1600" i="1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sz="1600" i="1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</a:t>
                </a:r>
                <a:r>
                  <a:rPr lang="ru-RU" sz="1600" i="1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— </a:t>
                </a:r>
                <a:r>
                  <a:rPr lang="en-US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is the percentage of the studied isotope in a natural 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mixture,</a:t>
                </a:r>
              </a:p>
              <a:p>
                <a:endParaRPr lang="ru-RU" sz="10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en-US" sz="1600" dirty="0" err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σ</a:t>
                </a:r>
                <a:r>
                  <a:rPr lang="en-US" sz="1600" i="1" baseline="-25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</a:t>
                </a:r>
                <a:r>
                  <a:rPr lang="en-US" sz="160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(</a:t>
                </a:r>
                <a:r>
                  <a:rPr lang="en-US" sz="1600" i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E</a:t>
                </a:r>
                <a:r>
                  <a:rPr lang="en-US" sz="160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) is the photonuclear reactions cross 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section which calculated by TALYS and combined models of </a:t>
                </a:r>
                <a:r>
                  <a:rPr lang="en-US" sz="16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photonucleon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reactions (CMPR)</a:t>
                </a:r>
              </a:p>
              <a:p>
                <a:endParaRPr lang="ru-RU" sz="1000" dirty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  <a:p>
                <a:r>
                  <a:rPr lang="en-US" sz="16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W</a:t>
                </a:r>
                <a:r>
                  <a:rPr lang="en-US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</a:t>
                </a:r>
                <a:r>
                  <a:rPr lang="en-US" sz="16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E, </a:t>
                </a:r>
                <a:r>
                  <a:rPr lang="en-US" sz="1600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E</a:t>
                </a:r>
                <a:r>
                  <a:rPr lang="en-US" sz="1600" baseline="-250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γmax</a:t>
                </a:r>
                <a:r>
                  <a:rPr lang="en-US" sz="16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)</a:t>
                </a:r>
                <a:r>
                  <a:rPr lang="ru-RU" sz="16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is the </a:t>
                </a:r>
                <a:r>
                  <a:rPr lang="en-US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distribution density of the number of bremsstrahlung photons over energy per one electron of the accelerator </a:t>
                </a:r>
                <a:endParaRPr lang="ru-RU" sz="16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68A82D9-C3B2-35A6-34AE-27E8207E42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3728" y="713028"/>
                <a:ext cx="5872435" cy="3841116"/>
              </a:xfrm>
              <a:prstGeom prst="rect">
                <a:avLst/>
              </a:prstGeom>
              <a:blipFill>
                <a:blip r:embed="rId3"/>
                <a:stretch>
                  <a:fillRect l="-623" t="-476" r="-519" b="-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766"/>
          <p:cNvSpPr>
            <a:spLocks noChangeArrowheads="1"/>
          </p:cNvSpPr>
          <p:nvPr/>
        </p:nvSpPr>
        <p:spPr bwMode="auto">
          <a:xfrm rot="10800000" flipV="1">
            <a:off x="397626" y="5427726"/>
            <a:ext cx="54081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42891" algn="ctr" defTabSz="914377"/>
            <a:r>
              <a:rPr lang="en-US" altLang="zh-CN" sz="16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altLang="zh-CN" sz="16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Figure</a:t>
            </a:r>
            <a:r>
              <a:rPr lang="ru-RU" altLang="zh-CN" sz="16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altLang="zh-CN" sz="16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ru-RU" altLang="zh-CN" sz="16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altLang="zh-CN" sz="1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distribution density of the number of bremsstrahlung photons at the energies of 10-23 MeV</a:t>
            </a:r>
            <a:endParaRPr lang="ru-RU" altLang="zh-CN" sz="20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5900163" y="4689077"/>
                <a:ext cx="6096000" cy="96334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𝑟𝑒𝑙</m:t>
                          </m:r>
                          <m:r>
                            <a:rPr lang="ru-RU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ru-RU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nary>
                            <m:naryPr>
                              <m:limLoc m:val="undOvr"/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𝑡h𝑟</m:t>
                                  </m:r>
                                </m:sub>
                              </m:sSub>
                            </m:sub>
                            <m:sup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𝑚𝑎𝑥</m:t>
                                  </m:r>
                                </m:sub>
                              </m:sSub>
                            </m:sup>
                            <m:e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d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d>
                                <m:d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ru-RU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𝑚𝑎𝑥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𝑑𝐸</m:t>
                              </m:r>
                            </m:e>
                          </m:nary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𝜂</m:t>
                          </m:r>
                          <m:nary>
                            <m:naryPr>
                              <m:limLoc m:val="undOvr"/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𝑡h𝑟</m:t>
                                  </m:r>
                                </m:sub>
                              </m:sSub>
                            </m:sub>
                            <m:sup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𝑚𝑎𝑥</m:t>
                                  </m:r>
                                </m:sub>
                              </m:sSub>
                            </m:sup>
                            <m:e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d>
                                    <m:d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  <m:r>
                                        <a:rPr lang="ru-RU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</m:sub>
                              </m:sSub>
                              <m:d>
                                <m:d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d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d>
                                <m:d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ru-RU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𝑚𝑎𝑥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𝑑𝐸</m:t>
                              </m:r>
                            </m:e>
                          </m:nary>
                        </m:den>
                      </m:f>
                      <m:r>
                        <a:rPr lang="ru-RU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b="0" i="0" smtClean="0">
                          <a:latin typeface="Cambria Math" panose="02040503050406030204" pitchFamily="18" charset="0"/>
                        </a:rPr>
                        <m:t>               </m:t>
                      </m:r>
                      <m:r>
                        <a:rPr lang="ru-RU">
                          <a:latin typeface="Cambria Math" panose="02040503050406030204" pitchFamily="18" charset="0"/>
                        </a:rPr>
                        <m:t>(3)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0163" y="4689077"/>
                <a:ext cx="6096000" cy="9633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Рисунок 13"/>
          <p:cNvPicPr/>
          <p:nvPr/>
        </p:nvPicPr>
        <p:blipFill>
          <a:blip r:embed="rId10"/>
          <a:stretch>
            <a:fillRect/>
          </a:stretch>
        </p:blipFill>
        <p:spPr>
          <a:xfrm>
            <a:off x="292686" y="821239"/>
            <a:ext cx="5617991" cy="4586957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319743" y="769112"/>
            <a:ext cx="280398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aseline="3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   </a:t>
            </a:r>
            <a:r>
              <a:rPr lang="en-US" baseline="30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82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Se(γ, </a:t>
            </a:r>
            <a:r>
              <a:rPr lang="en-US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baseline="30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81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endParaRPr lang="en-US" sz="9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aseline="3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Mo(γ,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99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</a:t>
            </a:r>
          </a:p>
          <a:p>
            <a:r>
              <a:rPr lang="en-US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116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(γ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baseline="30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115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aseline="3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  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(γ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baseline="30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129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endParaRPr 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198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Pt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(γ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baseline="30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197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</a:t>
            </a:r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6731668" y="6084897"/>
            <a:ext cx="4096753" cy="49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calculate the </a:t>
            </a:r>
            <a:r>
              <a:rPr lang="en-US" altLang="ru-RU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cross</a:t>
            </a:r>
            <a:r>
              <a:rPr lang="ru-RU" altLang="ru-RU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section</a:t>
            </a:r>
            <a:r>
              <a:rPr lang="ru-RU" altLang="ru-RU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>
              <a:spcBef>
                <a:spcPct val="0"/>
              </a:spcBef>
              <a:buNone/>
            </a:pPr>
            <a:endParaRPr lang="ru-RU" altLang="ru-RU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10828421" y="6089446"/>
            <a:ext cx="740549" cy="360947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6800280" y="1211083"/>
                <a:ext cx="4799326" cy="8839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𝑡h𝑒𝑜𝑟</m:t>
                          </m:r>
                        </m:sub>
                      </m:sSub>
                      <m:r>
                        <a:rPr lang="ru-RU" sz="1600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nary>
                            <m:naryPr>
                              <m:limLoc m:val="undOvr"/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ru-RU" sz="1600" i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  <m:t>𝑡h</m:t>
                                  </m:r>
                                </m:sub>
                              </m:sSub>
                            </m:sub>
                            <m:sup>
                              <m:sSub>
                                <m:sSubPr>
                                  <m:ctrlP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  <m: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  <m:t>𝑚𝑎𝑥</m:t>
                                  </m:r>
                                </m:sub>
                              </m:sSub>
                            </m:sup>
                            <m:e>
                              <m:sSub>
                                <m:sSubPr>
                                  <m:ctrlP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d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d>
                                <m:dPr>
                                  <m:ctrlP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ru-RU" sz="1600" i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  <m: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  <m:t>𝑚𝑎𝑥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𝑑𝐸</m:t>
                              </m:r>
                            </m:e>
                          </m:nary>
                        </m:e>
                      </m:nary>
                      <m:r>
                        <a:rPr lang="en-GB" sz="1600" b="0" i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GB" sz="1600" b="0" i="0" smtClean="0">
                          <a:latin typeface="Cambria Math" panose="02040503050406030204" pitchFamily="18" charset="0"/>
                        </a:rPr>
                        <m:t>        (2)</m:t>
                      </m:r>
                      <m:r>
                        <a:rPr lang="ru-RU" sz="1600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0280" y="1211083"/>
                <a:ext cx="4799326" cy="88396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383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9257963" y="6356351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32" indent="-28574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2971" indent="-22859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160" indent="-22859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349" indent="-22859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537" indent="-228594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726" indent="-228594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8914" indent="-228594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103" indent="-228594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98290D3-4EDC-484D-A0C5-148116B03CDB}" type="slidenum"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8</a:t>
            </a:fld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55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4723537"/>
              </p:ext>
            </p:extLst>
          </p:nvPr>
        </p:nvGraphicFramePr>
        <p:xfrm>
          <a:off x="307975" y="1446214"/>
          <a:ext cx="5322888" cy="474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797" name="Graph" r:id="rId4" imgW="3921120" imgH="3000960" progId="Origin50.Graph">
                  <p:embed/>
                </p:oleObj>
              </mc:Choice>
              <mc:Fallback>
                <p:oleObj name="Graph" r:id="rId4" imgW="3921120" imgH="3000960" progId="Origin50.Graph">
                  <p:embed/>
                  <p:pic>
                    <p:nvPicPr>
                      <p:cNvPr id="0" name="Объект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 l="8826" t="1978" r="12157" b="5954"/>
                      <a:stretch>
                        <a:fillRect/>
                      </a:stretch>
                    </p:blipFill>
                    <p:spPr bwMode="auto">
                      <a:xfrm>
                        <a:off x="307975" y="1446214"/>
                        <a:ext cx="5322888" cy="4741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7" name="TextBox 2"/>
          <p:cNvSpPr txBox="1">
            <a:spLocks noChangeArrowheads="1"/>
          </p:cNvSpPr>
          <p:nvPr/>
        </p:nvSpPr>
        <p:spPr bwMode="auto">
          <a:xfrm>
            <a:off x="669926" y="6075365"/>
            <a:ext cx="110156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ru-RU" sz="1800" dirty="0" smtClean="0">
                <a:latin typeface="Times New Roman" panose="02020603050405020304" pitchFamily="18" charset="0"/>
                <a:ea typeface="TimesNewRoman"/>
                <a:cs typeface="FreeSans"/>
              </a:rPr>
              <a:t>Figure</a:t>
            </a:r>
            <a:r>
              <a:rPr lang="en-US" altLang="ru-RU" sz="1800" dirty="0" smtClean="0">
                <a:latin typeface="Times New Roman" panose="02020603050405020304" pitchFamily="18" charset="0"/>
                <a:ea typeface="TimesNewRoman"/>
                <a:cs typeface="FreeSans"/>
              </a:rPr>
              <a:t> </a:t>
            </a:r>
            <a:r>
              <a:rPr lang="en-GB" altLang="ru-RU" sz="1800" dirty="0">
                <a:latin typeface="Times New Roman" panose="02020603050405020304" pitchFamily="18" charset="0"/>
                <a:ea typeface="TimesNewRoman"/>
                <a:cs typeface="FreeSans"/>
              </a:rPr>
              <a:t>5</a:t>
            </a:r>
            <a:r>
              <a:rPr lang="ru-RU" altLang="ru-RU" sz="1800" dirty="0">
                <a:latin typeface="Times New Roman" panose="02020603050405020304" pitchFamily="18" charset="0"/>
                <a:ea typeface="TimesNewRoman"/>
                <a:cs typeface="FreeSans"/>
              </a:rPr>
              <a:t>. </a:t>
            </a:r>
            <a:r>
              <a:rPr lang="en-US" altLang="ru-RU" sz="1800" dirty="0">
                <a:latin typeface="Times New Roman" panose="02020603050405020304" pitchFamily="18" charset="0"/>
                <a:ea typeface="TimesNewRoman"/>
                <a:cs typeface="FreeSans"/>
              </a:rPr>
              <a:t>Calculation of cross sections for </a:t>
            </a:r>
            <a:r>
              <a:rPr lang="en-US" altLang="ru-RU" sz="1800" dirty="0" err="1">
                <a:latin typeface="Times New Roman" panose="02020603050405020304" pitchFamily="18" charset="0"/>
                <a:ea typeface="TimesNewRoman"/>
                <a:cs typeface="FreeSans"/>
              </a:rPr>
              <a:t>photoneutron</a:t>
            </a:r>
            <a:r>
              <a:rPr lang="en-US" altLang="ru-RU" sz="1800" dirty="0">
                <a:latin typeface="Times New Roman" panose="02020603050405020304" pitchFamily="18" charset="0"/>
                <a:ea typeface="TimesNewRoman"/>
                <a:cs typeface="FreeSans"/>
              </a:rPr>
              <a:t> (</a:t>
            </a:r>
            <a:r>
              <a:rPr lang="en-US" altLang="ru-RU" sz="1800" i="1" dirty="0">
                <a:latin typeface="Times New Roman" panose="02020603050405020304" pitchFamily="18" charset="0"/>
                <a:ea typeface="TimesNewRoman"/>
                <a:cs typeface="FreeSans"/>
              </a:rPr>
              <a:t>a</a:t>
            </a:r>
            <a:r>
              <a:rPr lang="en-US" altLang="ru-RU" sz="1800" dirty="0">
                <a:latin typeface="Times New Roman" panose="02020603050405020304" pitchFamily="18" charset="0"/>
                <a:ea typeface="TimesNewRoman"/>
                <a:cs typeface="FreeSans"/>
              </a:rPr>
              <a:t>) and </a:t>
            </a:r>
            <a:r>
              <a:rPr lang="en-US" altLang="ru-RU" sz="1800" dirty="0" err="1">
                <a:latin typeface="Times New Roman" panose="02020603050405020304" pitchFamily="18" charset="0"/>
                <a:ea typeface="TimesNewRoman"/>
                <a:cs typeface="FreeSans"/>
              </a:rPr>
              <a:t>photoproton</a:t>
            </a:r>
            <a:r>
              <a:rPr lang="en-US" altLang="ru-RU" sz="1800" dirty="0">
                <a:latin typeface="Times New Roman" panose="02020603050405020304" pitchFamily="18" charset="0"/>
                <a:ea typeface="TimesNewRoman"/>
                <a:cs typeface="FreeSans"/>
              </a:rPr>
              <a:t> (</a:t>
            </a:r>
            <a:r>
              <a:rPr lang="en-US" altLang="ru-RU" sz="1800" i="1" dirty="0">
                <a:latin typeface="Times New Roman" panose="02020603050405020304" pitchFamily="18" charset="0"/>
                <a:ea typeface="TimesNewRoman"/>
                <a:cs typeface="FreeSans"/>
              </a:rPr>
              <a:t>b</a:t>
            </a:r>
            <a:r>
              <a:rPr lang="en-US" altLang="ru-RU" sz="1800" dirty="0">
                <a:latin typeface="Times New Roman" panose="02020603050405020304" pitchFamily="18" charset="0"/>
                <a:ea typeface="TimesNewRoman"/>
                <a:cs typeface="FreeSans"/>
              </a:rPr>
              <a:t>) reactions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800" dirty="0">
                <a:latin typeface="Times New Roman" panose="02020603050405020304" pitchFamily="18" charset="0"/>
                <a:ea typeface="TimesNewRoman"/>
                <a:cs typeface="FreeSans"/>
              </a:rPr>
              <a:t>based on the TALYS </a:t>
            </a:r>
            <a:r>
              <a:rPr lang="en-US" altLang="ru-RU" sz="1800" dirty="0" smtClean="0">
                <a:latin typeface="Times New Roman" panose="02020603050405020304" pitchFamily="18" charset="0"/>
                <a:ea typeface="TimesNewRoman"/>
                <a:cs typeface="FreeSans"/>
              </a:rPr>
              <a:t>code and CMPR</a:t>
            </a:r>
            <a:endParaRPr lang="ru-RU" altLang="ru-RU" sz="1800" dirty="0">
              <a:ea typeface="TimesNewRoman"/>
              <a:cs typeface="FreeSans"/>
            </a:endParaRPr>
          </a:p>
        </p:txBody>
      </p:sp>
      <p:sp>
        <p:nvSpPr>
          <p:cNvPr id="23558" name="Прямоугольник 4"/>
          <p:cNvSpPr>
            <a:spLocks noChangeArrowheads="1"/>
          </p:cNvSpPr>
          <p:nvPr/>
        </p:nvSpPr>
        <p:spPr bwMode="auto">
          <a:xfrm>
            <a:off x="8896350" y="3003389"/>
            <a:ext cx="27892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CMPR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640-130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mb·MeV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TALYS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415-18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mb·MeV</a:t>
            </a:r>
            <a:endParaRPr lang="ru-RU" alt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9" name="Прямоугольник 1"/>
          <p:cNvSpPr>
            <a:spLocks noChangeArrowheads="1"/>
          </p:cNvSpPr>
          <p:nvPr/>
        </p:nvSpPr>
        <p:spPr bwMode="auto">
          <a:xfrm>
            <a:off x="2088983" y="173512"/>
            <a:ext cx="7810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2400" b="1" dirty="0">
                <a:latin typeface="Times New Roman" panose="02020603050405020304" pitchFamily="18" charset="0"/>
                <a:ea typeface="TimesNewRoman"/>
                <a:cs typeface="FreeSans"/>
              </a:rPr>
              <a:t>Calculation of cross sections for photonuclear reactions</a:t>
            </a:r>
            <a:endParaRPr lang="ru-RU" altLang="ru-RU" sz="2400" b="1" dirty="0">
              <a:ea typeface="TimesNewRoman"/>
              <a:cs typeface="FreeSan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A921F0F-4F7A-7FA1-9B7A-16A49905FCC7}"/>
                  </a:ext>
                </a:extLst>
              </p:cNvPr>
              <p:cNvSpPr txBox="1"/>
              <p:nvPr/>
            </p:nvSpPr>
            <p:spPr>
              <a:xfrm>
                <a:off x="491901" y="635177"/>
                <a:ext cx="11193689" cy="694677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1700" dirty="0" smtClean="0">
                    <a:latin typeface="Times New Roman" panose="02020603050405020304" pitchFamily="18" charset="0"/>
                    <a:ea typeface="Droid Sans Fallback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7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700" i="1">
                            <a:latin typeface="Cambria Math" panose="02040503050406030204" pitchFamily="18" charset="0"/>
                            <a:ea typeface="Droid Sans Fallback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700">
                            <a:latin typeface="Cambria Math" panose="02040503050406030204" pitchFamily="18" charset="0"/>
                            <a:ea typeface="Droid Sans Fallback"/>
                            <a:cs typeface="Times New Roman" panose="02020603050405020304" pitchFamily="18" charset="0"/>
                          </a:rPr>
                          <m:t>TALYS</m:t>
                        </m:r>
                      </m:sub>
                    </m:sSub>
                    <m:d>
                      <m:dPr>
                        <m:ctrlPr>
                          <a:rPr lang="ru-RU" sz="17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17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700" i="1">
                                <a:latin typeface="Cambria Math" panose="02040503050406030204" pitchFamily="18" charset="0"/>
                                <a:ea typeface="Droid Sans Fallback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1700" i="1">
                                <a:latin typeface="Cambria Math" panose="02040503050406030204" pitchFamily="18" charset="0"/>
                                <a:ea typeface="Droid Sans Fallback"/>
                                <a:cs typeface="Times New Roman" panose="02020603050405020304" pitchFamily="18" charset="0"/>
                              </a:rPr>
                              <m:t>𝛾</m:t>
                            </m:r>
                          </m:sub>
                        </m:sSub>
                      </m:e>
                    </m:d>
                    <m:r>
                      <a:rPr lang="ru-RU" sz="1700" i="1">
                        <a:latin typeface="Cambria Math" panose="02040503050406030204" pitchFamily="18" charset="0"/>
                        <a:ea typeface="Droid Sans Fallback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ru-RU" sz="17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700" i="1">
                            <a:latin typeface="Cambria Math" panose="02040503050406030204" pitchFamily="18" charset="0"/>
                            <a:ea typeface="Droid Sans Fallback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700" i="1">
                            <a:latin typeface="Cambria Math" panose="02040503050406030204" pitchFamily="18" charset="0"/>
                            <a:ea typeface="Droid Sans Fallback"/>
                            <a:cs typeface="Times New Roman" panose="02020603050405020304" pitchFamily="18" charset="0"/>
                          </a:rPr>
                          <m:t>𝐺𝐷𝑅</m:t>
                        </m:r>
                      </m:sub>
                    </m:sSub>
                    <m:d>
                      <m:dPr>
                        <m:ctrlPr>
                          <a:rPr lang="ru-RU" sz="17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17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700" i="1">
                                <a:latin typeface="Cambria Math" panose="02040503050406030204" pitchFamily="18" charset="0"/>
                                <a:ea typeface="Droid Sans Fallback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1700" i="1">
                                <a:latin typeface="Cambria Math" panose="02040503050406030204" pitchFamily="18" charset="0"/>
                                <a:ea typeface="Droid Sans Fallback"/>
                                <a:cs typeface="Times New Roman" panose="02020603050405020304" pitchFamily="18" charset="0"/>
                              </a:rPr>
                              <m:t>𝛾</m:t>
                            </m:r>
                          </m:sub>
                        </m:sSub>
                      </m:e>
                    </m:d>
                    <m:r>
                      <a:rPr lang="ru-RU" sz="1700" i="1">
                        <a:latin typeface="Cambria Math" panose="02040503050406030204" pitchFamily="18" charset="0"/>
                        <a:ea typeface="Droid Sans Fallback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ru-RU" sz="17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700" i="1">
                            <a:latin typeface="Cambria Math" panose="02040503050406030204" pitchFamily="18" charset="0"/>
                            <a:ea typeface="Droid Sans Fallback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1700" i="1">
                            <a:latin typeface="Cambria Math" panose="02040503050406030204" pitchFamily="18" charset="0"/>
                            <a:ea typeface="Droid Sans Fallback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700" i="1">
                            <a:latin typeface="Cambria Math" panose="02040503050406030204" pitchFamily="18" charset="0"/>
                            <a:ea typeface="Droid Sans Fallback"/>
                            <a:cs typeface="Times New Roman" panose="02020603050405020304" pitchFamily="18" charset="0"/>
                          </a:rPr>
                          <m:t>𝑄𝐷</m:t>
                        </m:r>
                      </m:sub>
                    </m:sSub>
                    <m:d>
                      <m:dPr>
                        <m:ctrlPr>
                          <a:rPr lang="ru-RU" sz="17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17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700" i="1">
                                <a:latin typeface="Cambria Math" panose="02040503050406030204" pitchFamily="18" charset="0"/>
                                <a:ea typeface="Droid Sans Fallback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1700" i="1">
                                <a:latin typeface="Cambria Math" panose="02040503050406030204" pitchFamily="18" charset="0"/>
                                <a:ea typeface="Droid Sans Fallback"/>
                                <a:cs typeface="Times New Roman" panose="02020603050405020304" pitchFamily="18" charset="0"/>
                              </a:rPr>
                              <m:t>𝛾</m:t>
                            </m:r>
                          </m:sub>
                        </m:sSub>
                      </m:e>
                    </m:d>
                  </m:oMath>
                </a14:m>
                <a:endParaRPr lang="ru-RU" sz="1700" i="1" dirty="0">
                  <a:latin typeface="Cambria Math" panose="02040503050406030204" pitchFamily="18" charset="0"/>
                  <a:ea typeface="Droid Sans Fallback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17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700" i="1">
                            <a:latin typeface="Cambria Math" panose="02040503050406030204" pitchFamily="18" charset="0"/>
                            <a:ea typeface="Droid Sans Fallback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ru-RU" sz="1700" i="1">
                            <a:latin typeface="Cambria Math" panose="02040503050406030204" pitchFamily="18" charset="0"/>
                            <a:ea typeface="Droid Sans Fallback"/>
                            <a:cs typeface="Times New Roman" panose="02020603050405020304" pitchFamily="18" charset="0"/>
                          </a:rPr>
                          <m:t>КМФР</m:t>
                        </m:r>
                      </m:sub>
                    </m:sSub>
                    <m:d>
                      <m:dPr>
                        <m:ctrlPr>
                          <a:rPr lang="ru-RU" sz="17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17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700" i="1">
                                <a:latin typeface="Cambria Math" panose="02040503050406030204" pitchFamily="18" charset="0"/>
                                <a:ea typeface="Droid Sans Fallback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1700" i="1">
                                <a:latin typeface="Cambria Math" panose="02040503050406030204" pitchFamily="18" charset="0"/>
                                <a:ea typeface="Droid Sans Fallback"/>
                                <a:cs typeface="Times New Roman" panose="02020603050405020304" pitchFamily="18" charset="0"/>
                              </a:rPr>
                              <m:t>𝛾</m:t>
                            </m:r>
                          </m:sub>
                        </m:sSub>
                      </m:e>
                    </m:d>
                    <m:r>
                      <a:rPr lang="ru-RU" sz="1700" i="1">
                        <a:latin typeface="Cambria Math" panose="02040503050406030204" pitchFamily="18" charset="0"/>
                        <a:ea typeface="Droid Sans Fallback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ru-RU" sz="17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700" i="1">
                            <a:latin typeface="Cambria Math" panose="02040503050406030204" pitchFamily="18" charset="0"/>
                            <a:ea typeface="Droid Sans Fallback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700" i="1">
                            <a:latin typeface="Cambria Math" panose="02040503050406030204" pitchFamily="18" charset="0"/>
                            <a:ea typeface="Droid Sans Fallback"/>
                            <a:cs typeface="Times New Roman" panose="02020603050405020304" pitchFamily="18" charset="0"/>
                          </a:rPr>
                          <m:t>𝐺𝐷𝑅</m:t>
                        </m:r>
                      </m:sub>
                    </m:sSub>
                    <m:d>
                      <m:dPr>
                        <m:ctrlPr>
                          <a:rPr lang="ru-RU" sz="17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17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700" i="1">
                                <a:latin typeface="Cambria Math" panose="02040503050406030204" pitchFamily="18" charset="0"/>
                                <a:ea typeface="Droid Sans Fallback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1700" i="1">
                                <a:latin typeface="Cambria Math" panose="02040503050406030204" pitchFamily="18" charset="0"/>
                                <a:ea typeface="Droid Sans Fallback"/>
                                <a:cs typeface="Times New Roman" panose="02020603050405020304" pitchFamily="18" charset="0"/>
                              </a:rPr>
                              <m:t>𝛾</m:t>
                            </m:r>
                          </m:sub>
                        </m:sSub>
                      </m:e>
                    </m:d>
                    <m:r>
                      <a:rPr lang="ru-RU" sz="1700" i="1">
                        <a:latin typeface="Cambria Math" panose="02040503050406030204" pitchFamily="18" charset="0"/>
                        <a:ea typeface="Droid Sans Fallback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ru-RU" sz="17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ru-RU" sz="17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1700" i="1">
                                <a:latin typeface="Cambria Math" panose="02040503050406030204" pitchFamily="18" charset="0"/>
                                <a:ea typeface="Droid Sans Fallback"/>
                                <a:cs typeface="Times New Roman" panose="02020603050405020304" pitchFamily="18" charset="0"/>
                              </a:rPr>
                              <m:t>+ </m:t>
                            </m:r>
                            <m:r>
                              <a:rPr lang="en-US" sz="1700" i="1">
                                <a:latin typeface="Cambria Math" panose="02040503050406030204" pitchFamily="18" charset="0"/>
                                <a:ea typeface="Droid Sans Fallback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700" i="1">
                                <a:latin typeface="Cambria Math" panose="02040503050406030204" pitchFamily="18" charset="0"/>
                                <a:ea typeface="Droid Sans Fallback"/>
                                <a:cs typeface="Times New Roman" panose="02020603050405020304" pitchFamily="18" charset="0"/>
                              </a:rPr>
                              <m:t>𝑄𝐷</m:t>
                            </m:r>
                          </m:sub>
                        </m:sSub>
                        <m:d>
                          <m:dPr>
                            <m:ctrlPr>
                              <a:rPr lang="ru-RU" sz="17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17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700" i="1">
                                    <a:latin typeface="Cambria Math" panose="02040503050406030204" pitchFamily="18" charset="0"/>
                                    <a:ea typeface="Droid Sans Fallback"/>
                                    <a:cs typeface="Times New Roman" panose="020206030504050203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1700" i="1">
                                    <a:latin typeface="Cambria Math" panose="02040503050406030204" pitchFamily="18" charset="0"/>
                                    <a:ea typeface="Droid Sans Fallback"/>
                                    <a:cs typeface="Times New Roman" panose="02020603050405020304" pitchFamily="18" charset="0"/>
                                  </a:rPr>
                                  <m:t>𝛾</m:t>
                                </m:r>
                              </m:sub>
                            </m:sSub>
                          </m:e>
                        </m:d>
                        <m:r>
                          <a:rPr lang="en-US" sz="1700" i="1">
                            <a:latin typeface="Cambria Math" panose="02040503050406030204" pitchFamily="18" charset="0"/>
                            <a:ea typeface="Droid Sans Fallback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ru-RU" sz="1700" i="1">
                            <a:latin typeface="Cambria Math" panose="02040503050406030204" pitchFamily="18" charset="0"/>
                            <a:ea typeface="Droid Sans Fallback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1700" i="1">
                            <a:latin typeface="Cambria Math" panose="02040503050406030204" pitchFamily="18" charset="0"/>
                            <a:ea typeface="Droid Sans Fallback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700" i="1">
                            <a:latin typeface="Cambria Math" panose="02040503050406030204" pitchFamily="18" charset="0"/>
                            <a:ea typeface="Droid Sans Fallback"/>
                            <a:cs typeface="Times New Roman" panose="02020603050405020304" pitchFamily="18" charset="0"/>
                          </a:rPr>
                          <m:t>𝐼𝑉𝑄𝑅</m:t>
                        </m:r>
                      </m:sub>
                    </m:sSub>
                    <m:d>
                      <m:dPr>
                        <m:ctrlPr>
                          <a:rPr lang="ru-RU" sz="17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17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700" i="1">
                                <a:latin typeface="Cambria Math" panose="02040503050406030204" pitchFamily="18" charset="0"/>
                                <a:ea typeface="Droid Sans Fallback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1700" i="1">
                                <a:latin typeface="Cambria Math" panose="02040503050406030204" pitchFamily="18" charset="0"/>
                                <a:ea typeface="Droid Sans Fallback"/>
                                <a:cs typeface="Times New Roman" panose="02020603050405020304" pitchFamily="18" charset="0"/>
                              </a:rPr>
                              <m:t>𝛾</m:t>
                            </m:r>
                          </m:sub>
                        </m:sSub>
                      </m:e>
                    </m:d>
                    <m:r>
                      <a:rPr lang="ru-RU" sz="1700" i="1">
                        <a:latin typeface="Cambria Math" panose="02040503050406030204" pitchFamily="18" charset="0"/>
                        <a:ea typeface="Droid Sans Fallback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ru-RU" sz="17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700" i="1">
                            <a:latin typeface="Cambria Math" panose="02040503050406030204" pitchFamily="18" charset="0"/>
                            <a:ea typeface="Droid Sans Fallback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700" i="1">
                            <a:latin typeface="Cambria Math" panose="02040503050406030204" pitchFamily="18" charset="0"/>
                            <a:ea typeface="Droid Sans Fallback"/>
                            <a:cs typeface="Times New Roman" panose="02020603050405020304" pitchFamily="18" charset="0"/>
                          </a:rPr>
                          <m:t>𝐺𝐷𝑅</m:t>
                        </m:r>
                        <m:r>
                          <a:rPr lang="en-US" sz="1700" i="1">
                            <a:latin typeface="Cambria Math" panose="02040503050406030204" pitchFamily="18" charset="0"/>
                            <a:ea typeface="Droid Sans Fallback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ru-RU" sz="17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17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700" i="1">
                                <a:latin typeface="Cambria Math" panose="02040503050406030204" pitchFamily="18" charset="0"/>
                                <a:ea typeface="Droid Sans Fallback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1700" i="1">
                                <a:latin typeface="Cambria Math" panose="02040503050406030204" pitchFamily="18" charset="0"/>
                                <a:ea typeface="Droid Sans Fallback"/>
                                <a:cs typeface="Times New Roman" panose="02020603050405020304" pitchFamily="18" charset="0"/>
                              </a:rPr>
                              <m:t>𝛾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sz="17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ru-RU" sz="17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700" b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→</a:t>
                </a:r>
                <a:r>
                  <a:rPr lang="en-US" sz="1700" b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КМФР: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Droid Sans Fallback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Droid Sans Fallback"/>
                            <a:cs typeface="Times New Roman" panose="02020603050405020304" pitchFamily="18" charset="0"/>
                          </a:rPr>
                          <m:t>𝐺𝐷𝑅</m:t>
                        </m:r>
                      </m:sub>
                    </m:sSub>
                    <m:d>
                      <m:dPr>
                        <m:ctrlPr>
                          <a:rPr lang="ru-RU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Droid Sans Fallback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  <a:ea typeface="Droid Sans Fallback"/>
                                <a:cs typeface="Times New Roman" panose="02020603050405020304" pitchFamily="18" charset="0"/>
                              </a:rPr>
                              <m:t>𝛾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sz="1600" dirty="0">
                    <a:latin typeface="Times New Roman" panose="02020603050405020304" pitchFamily="18" charset="0"/>
                    <a:ea typeface="Droid Sans Fallback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Droid Sans Fallback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Droid Sans Fallback"/>
                            <a:cs typeface="Times New Roman" panose="02020603050405020304" pitchFamily="18" charset="0"/>
                          </a:rPr>
                          <m:t>𝑇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Droid Sans Fallback"/>
                            <a:cs typeface="Times New Roman" panose="02020603050405020304" pitchFamily="18" charset="0"/>
                          </a:rPr>
                          <m:t>&lt;</m:t>
                        </m:r>
                      </m:sub>
                    </m:sSub>
                    <m:d>
                      <m:dPr>
                        <m:ctrlPr>
                          <a:rPr lang="ru-RU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Droid Sans Fallback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  <a:ea typeface="Droid Sans Fallback"/>
                                <a:cs typeface="Times New Roman" panose="02020603050405020304" pitchFamily="18" charset="0"/>
                              </a:rPr>
                              <m:t>𝛾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sz="1600" dirty="0">
                    <a:latin typeface="Times New Roman" panose="02020603050405020304" pitchFamily="18" charset="0"/>
                    <a:ea typeface="Droid Sans Fallback"/>
                  </a:rPr>
                  <a:t> </a:t>
                </a:r>
                <a:r>
                  <a:rPr lang="en-US" sz="1600" dirty="0">
                    <a:latin typeface="Times New Roman" panose="02020603050405020304" pitchFamily="18" charset="0"/>
                    <a:ea typeface="Droid Sans Fallback"/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Droid Sans Fallback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Droid Sans Fallback"/>
                            <a:cs typeface="Times New Roman" panose="02020603050405020304" pitchFamily="18" charset="0"/>
                          </a:rPr>
                          <m:t>𝑇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Droid Sans Fallback"/>
                            <a:cs typeface="Times New Roman" panose="02020603050405020304" pitchFamily="18" charset="0"/>
                          </a:rPr>
                          <m:t>&gt;</m:t>
                        </m:r>
                      </m:sub>
                    </m:sSub>
                    <m:d>
                      <m:dPr>
                        <m:ctrlPr>
                          <a:rPr lang="ru-RU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Droid Sans Fallback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  <a:ea typeface="Droid Sans Fallback"/>
                                <a:cs typeface="Times New Roman" panose="02020603050405020304" pitchFamily="18" charset="0"/>
                              </a:rPr>
                              <m:t>𝛾</m:t>
                            </m:r>
                          </m:sub>
                        </m:sSub>
                      </m:e>
                    </m:d>
                  </m:oMath>
                </a14:m>
                <a:endParaRPr lang="ru-RU" sz="17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A921F0F-4F7A-7FA1-9B7A-16A49905FC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901" y="635177"/>
                <a:ext cx="11193689" cy="694677"/>
              </a:xfrm>
              <a:prstGeom prst="rect">
                <a:avLst/>
              </a:prstGeom>
              <a:blipFill>
                <a:blip r:embed="rId6"/>
                <a:stretch>
                  <a:fillRect b="-7759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Группа 1"/>
          <p:cNvGrpSpPr/>
          <p:nvPr/>
        </p:nvGrpSpPr>
        <p:grpSpPr>
          <a:xfrm>
            <a:off x="0" y="1565929"/>
            <a:ext cx="2412332" cy="3630615"/>
            <a:chOff x="0" y="1565929"/>
            <a:chExt cx="2412332" cy="3630615"/>
          </a:xfrm>
        </p:grpSpPr>
        <p:sp>
          <p:nvSpPr>
            <p:cNvPr id="11" name="TextBox 10"/>
            <p:cNvSpPr txBox="1"/>
            <p:nvPr/>
          </p:nvSpPr>
          <p:spPr>
            <a:xfrm>
              <a:off x="0" y="1750595"/>
              <a:ext cx="461665" cy="344594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GB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Integral cross section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σ</a:t>
              </a:r>
              <a:r>
                <a:rPr lang="en-GB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int</a:t>
              </a:r>
              <a:r>
                <a:rPr lang="en-GB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GB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mb·MeV</a:t>
              </a:r>
              <a:r>
                <a:rPr lang="en-GB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38809" y="1565929"/>
              <a:ext cx="157352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square" rtlCol="0">
              <a:spAutoFit/>
            </a:bodyPr>
            <a:lstStyle/>
            <a:p>
              <a:pPr algn="ctr"/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6088745" y="1446214"/>
            <a:ext cx="5607956" cy="4741863"/>
            <a:chOff x="6088745" y="1446214"/>
            <a:chExt cx="5607956" cy="4741863"/>
          </a:xfrm>
        </p:grpSpPr>
        <p:graphicFrame>
          <p:nvGraphicFramePr>
            <p:cNvPr id="23556" name="Объект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48203303"/>
                </p:ext>
              </p:extLst>
            </p:nvPr>
          </p:nvGraphicFramePr>
          <p:xfrm>
            <a:off x="6465889" y="1446214"/>
            <a:ext cx="5230812" cy="4741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798" name="Graph" r:id="rId7" imgW="3921120" imgH="3000960" progId="Origin50.Graph">
                    <p:embed/>
                  </p:oleObj>
                </mc:Choice>
                <mc:Fallback>
                  <p:oleObj name="Graph" r:id="rId7" imgW="3921120" imgH="3000960" progId="Origin50.Graph">
                    <p:embed/>
                    <p:pic>
                      <p:nvPicPr>
                        <p:cNvPr id="0" name="Объект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 l="10629" t="2975" r="12157" b="5571"/>
                        <a:stretch>
                          <a:fillRect/>
                        </a:stretch>
                      </p:blipFill>
                      <p:spPr bwMode="auto">
                        <a:xfrm>
                          <a:off x="6465889" y="1446214"/>
                          <a:ext cx="5230812" cy="47418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" name="Группа 4"/>
            <p:cNvGrpSpPr/>
            <p:nvPr/>
          </p:nvGrpSpPr>
          <p:grpSpPr>
            <a:xfrm>
              <a:off x="6088745" y="1446214"/>
              <a:ext cx="4935345" cy="3844891"/>
              <a:chOff x="6088745" y="1446214"/>
              <a:chExt cx="4935345" cy="3844891"/>
            </a:xfrm>
          </p:grpSpPr>
          <p:grpSp>
            <p:nvGrpSpPr>
              <p:cNvPr id="3" name="Группа 2"/>
              <p:cNvGrpSpPr/>
              <p:nvPr/>
            </p:nvGrpSpPr>
            <p:grpSpPr>
              <a:xfrm>
                <a:off x="6088745" y="1446214"/>
                <a:ext cx="3034810" cy="3844891"/>
                <a:chOff x="6088745" y="1446214"/>
                <a:chExt cx="3034810" cy="3844891"/>
              </a:xfrm>
            </p:grpSpPr>
            <p:grpSp>
              <p:nvGrpSpPr>
                <p:cNvPr id="14" name="Группа 13"/>
                <p:cNvGrpSpPr/>
                <p:nvPr/>
              </p:nvGrpSpPr>
              <p:grpSpPr>
                <a:xfrm>
                  <a:off x="6088745" y="1446214"/>
                  <a:ext cx="2035188" cy="3844891"/>
                  <a:chOff x="268552" y="1469560"/>
                  <a:chExt cx="2035188" cy="3844891"/>
                </a:xfrm>
              </p:grpSpPr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268552" y="1868502"/>
                    <a:ext cx="461665" cy="3445949"/>
                  </a:xfrm>
                  <a:prstGeom prst="rect">
                    <a:avLst/>
                  </a:prstGeom>
                  <a:noFill/>
                </p:spPr>
                <p:txBody>
                  <a:bodyPr vert="vert270" wrap="square" rtlCol="0">
                    <a:spAutoFit/>
                  </a:bodyPr>
                  <a:lstStyle/>
                  <a:p>
                    <a:pPr algn="ctr"/>
                    <a:r>
                      <a:rPr lang="en-GB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Integral cross section </a:t>
                    </a:r>
                    <a:r>
                      <a: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σ</a:t>
                    </a:r>
                    <a:r>
                      <a:rPr lang="en-GB" baseline="-25000" dirty="0" err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int</a:t>
                    </a:r>
                    <a:r>
                      <a:rPr lang="en-GB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(</a:t>
                    </a:r>
                    <a:r>
                      <a:rPr lang="en-GB" dirty="0" err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mb·MeV</a:t>
                    </a:r>
                    <a:r>
                      <a:rPr lang="en-GB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)</a:t>
                    </a:r>
                    <a:endParaRPr lang="ru-RU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730217" y="1469560"/>
                    <a:ext cx="1573523" cy="36933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vert="horz" wrap="square" rtlCol="0">
                    <a:spAutoFit/>
                  </a:bodyPr>
                  <a:lstStyle/>
                  <a:p>
                    <a:pPr algn="ctr"/>
                    <a:endParaRPr lang="ru-RU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17" name="TextBox 16"/>
                <p:cNvSpPr txBox="1"/>
                <p:nvPr/>
              </p:nvSpPr>
              <p:spPr>
                <a:xfrm>
                  <a:off x="8493118" y="2040136"/>
                  <a:ext cx="630437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vert="horz" wrap="square" rtlCol="0">
                  <a:spAutoFit/>
                </a:bodyPr>
                <a:lstStyle/>
                <a:p>
                  <a:pPr algn="ctr"/>
                  <a:r>
                    <a:rPr lang="en-GB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</a:t>
                  </a:r>
                  <a:r>
                    <a:rPr lang="en-GB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</a:t>
                  </a:r>
                  <a:endPara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" name="Прямоугольник 3"/>
              <p:cNvSpPr/>
              <p:nvPr/>
            </p:nvSpPr>
            <p:spPr>
              <a:xfrm>
                <a:off x="10339287" y="1960225"/>
                <a:ext cx="684803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r>
                  <a:rPr lang="en-GB" alt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CMPR</a:t>
                </a:r>
                <a:endParaRPr lang="ru-RU" sz="1400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1958CF6-50A0-0CBC-70A4-F77325E54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78210-46BD-499C-8C32-EAFADBCE1597}" type="slidenum">
              <a:rPr lang="ru-RU" smtClean="0"/>
              <a:t>9</a:t>
            </a:fld>
            <a:endParaRPr lang="ru-RU"/>
          </a:p>
        </p:txBody>
      </p:sp>
      <p:sp>
        <p:nvSpPr>
          <p:cNvPr id="164" name="Прямоугольник 163">
            <a:extLst>
              <a:ext uri="{FF2B5EF4-FFF2-40B4-BE49-F238E27FC236}">
                <a16:creationId xmlns:a16="http://schemas.microsoft.com/office/drawing/2014/main" id="{90DEF71A-13DA-84A6-736E-BE669C57EC63}"/>
              </a:ext>
            </a:extLst>
          </p:cNvPr>
          <p:cNvSpPr/>
          <p:nvPr/>
        </p:nvSpPr>
        <p:spPr>
          <a:xfrm>
            <a:off x="1204595" y="5584659"/>
            <a:ext cx="481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Figure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6. 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Scheme of irradiation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7088207" y="2294394"/>
            <a:ext cx="4537275" cy="3558591"/>
            <a:chOff x="619645" y="3930569"/>
            <a:chExt cx="3347669" cy="2608343"/>
          </a:xfrm>
        </p:grpSpPr>
        <p:pic>
          <p:nvPicPr>
            <p:cNvPr id="122" name="Рисунок 121">
              <a:extLst>
                <a:ext uri="{FF2B5EF4-FFF2-40B4-BE49-F238E27FC236}">
                  <a16:creationId xmlns:a16="http://schemas.microsoft.com/office/drawing/2014/main" id="{AA5EE468-105C-2ED0-2A41-D8751B1E34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645" y="3930569"/>
              <a:ext cx="3347669" cy="2608343"/>
            </a:xfrm>
            <a:prstGeom prst="rect">
              <a:avLst/>
            </a:prstGeom>
          </p:spPr>
        </p:pic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id="{D92FBEA9-64E9-1C28-221A-432DBA2620B6}"/>
                </a:ext>
              </a:extLst>
            </p:cNvPr>
            <p:cNvSpPr/>
            <p:nvPr/>
          </p:nvSpPr>
          <p:spPr>
            <a:xfrm>
              <a:off x="2961359" y="4181037"/>
              <a:ext cx="882508" cy="2707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МТ-25</a:t>
              </a:r>
              <a:endParaRPr lang="ru-RU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5" name="Заголовок 1"/>
          <p:cNvSpPr txBox="1">
            <a:spLocks/>
          </p:cNvSpPr>
          <p:nvPr/>
        </p:nvSpPr>
        <p:spPr bwMode="auto">
          <a:xfrm>
            <a:off x="2969353" y="239557"/>
            <a:ext cx="6106609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GB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Irradiations on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МТ-25</a:t>
            </a:r>
            <a:r>
              <a:rPr lang="en-US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FLNR JINR</a:t>
            </a: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059786" y="4932619"/>
            <a:ext cx="3212739" cy="355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Reaction in monitor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16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65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Cu(</a:t>
            </a:r>
            <a:r>
              <a:rPr lang="ru-RU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γ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16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64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630658" y="1291932"/>
            <a:ext cx="5667367" cy="3555053"/>
            <a:chOff x="7267415" y="502885"/>
            <a:chExt cx="4264026" cy="2386486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7267415" y="502885"/>
              <a:ext cx="4264026" cy="2386486"/>
              <a:chOff x="7267415" y="502885"/>
              <a:chExt cx="4264026" cy="2386486"/>
            </a:xfrm>
          </p:grpSpPr>
          <p:grpSp>
            <p:nvGrpSpPr>
              <p:cNvPr id="2" name="Группа 1"/>
              <p:cNvGrpSpPr/>
              <p:nvPr/>
            </p:nvGrpSpPr>
            <p:grpSpPr>
              <a:xfrm>
                <a:off x="7267415" y="880570"/>
                <a:ext cx="4264026" cy="2008801"/>
                <a:chOff x="7219289" y="881064"/>
                <a:chExt cx="4264026" cy="2008801"/>
              </a:xfrm>
            </p:grpSpPr>
            <p:grpSp>
              <p:nvGrpSpPr>
                <p:cNvPr id="47" name="Группа 51"/>
                <p:cNvGrpSpPr>
                  <a:grpSpLocks/>
                </p:cNvGrpSpPr>
                <p:nvPr/>
              </p:nvGrpSpPr>
              <p:grpSpPr bwMode="auto">
                <a:xfrm>
                  <a:off x="7219289" y="881064"/>
                  <a:ext cx="4264026" cy="2008801"/>
                  <a:chOff x="4164611" y="2070147"/>
                  <a:chExt cx="4263339" cy="2384212"/>
                </a:xfrm>
              </p:grpSpPr>
              <p:grpSp>
                <p:nvGrpSpPr>
                  <p:cNvPr id="49" name="Группа 5"/>
                  <p:cNvGrpSpPr>
                    <a:grpSpLocks/>
                  </p:cNvGrpSpPr>
                  <p:nvPr/>
                </p:nvGrpSpPr>
                <p:grpSpPr bwMode="auto">
                  <a:xfrm>
                    <a:off x="4164611" y="2070147"/>
                    <a:ext cx="4263339" cy="2384212"/>
                    <a:chOff x="654527" y="209102"/>
                    <a:chExt cx="2819297" cy="1578050"/>
                  </a:xfrm>
                </p:grpSpPr>
                <p:sp>
                  <p:nvSpPr>
                    <p:cNvPr id="51" name="Надпись 4"/>
                    <p:cNvSpPr txBox="1"/>
                    <p:nvPr/>
                  </p:nvSpPr>
                  <p:spPr>
                    <a:xfrm>
                      <a:off x="654527" y="825164"/>
                      <a:ext cx="900580" cy="384104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w="12700">
                      <a:solidFill>
                        <a:prstClr val="black"/>
                      </a:solidFill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endParaRPr lang="ru-RU" sz="8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МТ-25</a:t>
                      </a:r>
                      <a:endParaRPr lang="ru-RU" dirty="0"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grpSp>
                  <p:nvGrpSpPr>
                    <p:cNvPr id="52" name="Группа 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55377" y="900953"/>
                      <a:ext cx="485029" cy="0"/>
                      <a:chOff x="0" y="0"/>
                      <a:chExt cx="485029" cy="0"/>
                    </a:xfrm>
                  </p:grpSpPr>
                  <p:cxnSp>
                    <p:nvCxnSpPr>
                      <p:cNvPr id="86" name="Прямая со стрелкой 85"/>
                      <p:cNvCxnSpPr/>
                      <p:nvPr/>
                    </p:nvCxnSpPr>
                    <p:spPr>
                      <a:xfrm>
                        <a:off x="-270" y="360"/>
                        <a:ext cx="286549" cy="0"/>
                      </a:xfrm>
                      <a:prstGeom prst="straightConnector1">
                        <a:avLst/>
                      </a:prstGeom>
                      <a:ln w="19050">
                        <a:solidFill>
                          <a:srgbClr val="00B050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" name="Прямая соединительная линия 86"/>
                      <p:cNvCxnSpPr/>
                      <p:nvPr/>
                    </p:nvCxnSpPr>
                    <p:spPr>
                      <a:xfrm>
                        <a:off x="237995" y="360"/>
                        <a:ext cx="246662" cy="0"/>
                      </a:xfrm>
                      <a:prstGeom prst="line">
                        <a:avLst/>
                      </a:prstGeom>
                      <a:ln w="12700">
                        <a:solidFill>
                          <a:srgbClr val="00B05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53" name="Группа 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50894" y="1021977"/>
                      <a:ext cx="484505" cy="0"/>
                      <a:chOff x="0" y="0"/>
                      <a:chExt cx="485029" cy="0"/>
                    </a:xfrm>
                  </p:grpSpPr>
                  <p:cxnSp>
                    <p:nvCxnSpPr>
                      <p:cNvPr id="84" name="Прямая со стрелкой 83"/>
                      <p:cNvCxnSpPr/>
                      <p:nvPr/>
                    </p:nvCxnSpPr>
                    <p:spPr>
                      <a:xfrm>
                        <a:off x="14" y="289"/>
                        <a:ext cx="286858" cy="0"/>
                      </a:xfrm>
                      <a:prstGeom prst="straightConnector1">
                        <a:avLst/>
                      </a:prstGeom>
                      <a:ln w="19050">
                        <a:solidFill>
                          <a:srgbClr val="00B050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" name="Прямая соединительная линия 84"/>
                      <p:cNvCxnSpPr/>
                      <p:nvPr/>
                    </p:nvCxnSpPr>
                    <p:spPr>
                      <a:xfrm>
                        <a:off x="238537" y="289"/>
                        <a:ext cx="246929" cy="0"/>
                      </a:xfrm>
                      <a:prstGeom prst="line">
                        <a:avLst/>
                      </a:prstGeom>
                      <a:ln w="12700">
                        <a:solidFill>
                          <a:srgbClr val="00B05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54" name="Группа 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50894" y="1129553"/>
                      <a:ext cx="485029" cy="0"/>
                      <a:chOff x="0" y="0"/>
                      <a:chExt cx="485029" cy="0"/>
                    </a:xfrm>
                  </p:grpSpPr>
                  <p:cxnSp>
                    <p:nvCxnSpPr>
                      <p:cNvPr id="82" name="Прямая со стрелкой 81"/>
                      <p:cNvCxnSpPr/>
                      <p:nvPr/>
                    </p:nvCxnSpPr>
                    <p:spPr>
                      <a:xfrm>
                        <a:off x="14" y="-126"/>
                        <a:ext cx="286549" cy="0"/>
                      </a:xfrm>
                      <a:prstGeom prst="straightConnector1">
                        <a:avLst/>
                      </a:prstGeom>
                      <a:ln w="19050">
                        <a:solidFill>
                          <a:srgbClr val="00B050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3" name="Прямая соединительная линия 82"/>
                      <p:cNvCxnSpPr/>
                      <p:nvPr/>
                    </p:nvCxnSpPr>
                    <p:spPr>
                      <a:xfrm>
                        <a:off x="238280" y="-126"/>
                        <a:ext cx="246662" cy="0"/>
                      </a:xfrm>
                      <a:prstGeom prst="line">
                        <a:avLst/>
                      </a:prstGeom>
                      <a:ln w="12700">
                        <a:solidFill>
                          <a:srgbClr val="00B05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55" name="Прямоугольник 54"/>
                    <p:cNvSpPr/>
                    <p:nvPr/>
                  </p:nvSpPr>
                  <p:spPr>
                    <a:xfrm>
                      <a:off x="2038985" y="533345"/>
                      <a:ext cx="30229" cy="946541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ru-RU" sz="4000"/>
                    </a:p>
                  </p:txBody>
                </p:sp>
                <p:sp>
                  <p:nvSpPr>
                    <p:cNvPr id="56" name="Надпись 21"/>
                    <p:cNvSpPr txBox="1"/>
                    <p:nvPr/>
                  </p:nvSpPr>
                  <p:spPr>
                    <a:xfrm>
                      <a:off x="774827" y="209102"/>
                      <a:ext cx="1014746" cy="370386"/>
                    </a:xfrm>
                    <a:prstGeom prst="rect">
                      <a:avLst/>
                    </a:prstGeom>
                    <a:noFill/>
                    <a:ln w="12700">
                      <a:noFill/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GB" sz="16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Bremsstrahlung target W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3 </a:t>
                      </a:r>
                      <a:r>
                        <a:rPr lang="en-GB" sz="16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mm</a:t>
                      </a:r>
                      <a:endParaRPr lang="ru-RU" dirty="0"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57" name="Надпись 22"/>
                    <p:cNvSpPr txBox="1"/>
                    <p:nvPr/>
                  </p:nvSpPr>
                  <p:spPr>
                    <a:xfrm>
                      <a:off x="1635928" y="645583"/>
                      <a:ext cx="357922" cy="246924"/>
                    </a:xfrm>
                    <a:prstGeom prst="rect">
                      <a:avLst/>
                    </a:prstGeom>
                    <a:noFill/>
                    <a:ln w="12700">
                      <a:noFill/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en-US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 </a:t>
                      </a:r>
                      <a:r>
                        <a:rPr lang="en-US" baseline="300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  <a:endParaRPr lang="ru-RU" dirty="0"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59" name="Прямоугольник 58"/>
                    <p:cNvSpPr/>
                    <p:nvPr/>
                  </p:nvSpPr>
                  <p:spPr>
                    <a:xfrm>
                      <a:off x="2177871" y="739114"/>
                      <a:ext cx="57729" cy="546225"/>
                    </a:xfrm>
                    <a:prstGeom prst="rect">
                      <a:avLst/>
                    </a:prstGeom>
                    <a:solidFill>
                      <a:srgbClr val="CCFFFF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ru-RU" sz="4000" dirty="0"/>
                    </a:p>
                  </p:txBody>
                </p:sp>
                <p:grpSp>
                  <p:nvGrpSpPr>
                    <p:cNvPr id="60" name="Группа 1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34988" y="1017494"/>
                      <a:ext cx="1205753" cy="0"/>
                      <a:chOff x="0" y="0"/>
                      <a:chExt cx="485029" cy="0"/>
                    </a:xfrm>
                  </p:grpSpPr>
                  <p:cxnSp>
                    <p:nvCxnSpPr>
                      <p:cNvPr id="80" name="Прямая со стрелкой 79"/>
                      <p:cNvCxnSpPr/>
                      <p:nvPr/>
                    </p:nvCxnSpPr>
                    <p:spPr>
                      <a:xfrm>
                        <a:off x="-81" y="-354"/>
                        <a:ext cx="286269" cy="0"/>
                      </a:xfrm>
                      <a:prstGeom prst="straightConnector1">
                        <a:avLst/>
                      </a:prstGeom>
                      <a:ln w="9525">
                        <a:solidFill>
                          <a:schemeClr val="tx1"/>
                        </a:solidFill>
                        <a:prstDash val="dash"/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1" name="Прямая соединительная линия 80"/>
                      <p:cNvCxnSpPr/>
                      <p:nvPr/>
                    </p:nvCxnSpPr>
                    <p:spPr>
                      <a:xfrm>
                        <a:off x="238476" y="-354"/>
                        <a:ext cx="246580" cy="0"/>
                      </a:xfrm>
                      <a:prstGeom prst="line">
                        <a:avLst/>
                      </a:prstGeom>
                      <a:ln w="9525">
                        <a:solidFill>
                          <a:schemeClr val="tx1"/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61" name="Группа 17"/>
                    <p:cNvGrpSpPr>
                      <a:grpSpLocks/>
                    </p:cNvGrpSpPr>
                    <p:nvPr/>
                  </p:nvGrpSpPr>
                  <p:grpSpPr bwMode="auto">
                    <a:xfrm rot="-462237">
                      <a:off x="2110913" y="896791"/>
                      <a:ext cx="1078406" cy="0"/>
                      <a:chOff x="0" y="0"/>
                      <a:chExt cx="485029" cy="0"/>
                    </a:xfrm>
                  </p:grpSpPr>
                  <p:cxnSp>
                    <p:nvCxnSpPr>
                      <p:cNvPr id="78" name="Прямая со стрелкой 77"/>
                      <p:cNvCxnSpPr/>
                      <p:nvPr/>
                    </p:nvCxnSpPr>
                    <p:spPr>
                      <a:xfrm>
                        <a:off x="-158" y="-1165"/>
                        <a:ext cx="286084" cy="0"/>
                      </a:xfrm>
                      <a:prstGeom prst="straightConnector1">
                        <a:avLst/>
                      </a:prstGeom>
                      <a:ln w="9525">
                        <a:solidFill>
                          <a:schemeClr val="tx1"/>
                        </a:solidFill>
                        <a:prstDash val="dash"/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9" name="Прямая соединительная линия 78"/>
                      <p:cNvCxnSpPr/>
                      <p:nvPr/>
                    </p:nvCxnSpPr>
                    <p:spPr>
                      <a:xfrm>
                        <a:off x="238324" y="-1021"/>
                        <a:ext cx="246428" cy="0"/>
                      </a:xfrm>
                      <a:prstGeom prst="line">
                        <a:avLst/>
                      </a:prstGeom>
                      <a:ln w="9525">
                        <a:solidFill>
                          <a:schemeClr val="tx1"/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62" name="Группа 18"/>
                    <p:cNvGrpSpPr>
                      <a:grpSpLocks/>
                    </p:cNvGrpSpPr>
                    <p:nvPr/>
                  </p:nvGrpSpPr>
                  <p:grpSpPr bwMode="auto">
                    <a:xfrm rot="400968" flipV="1">
                      <a:off x="2108528" y="1152704"/>
                      <a:ext cx="1098903" cy="0"/>
                      <a:chOff x="0" y="0"/>
                      <a:chExt cx="485029" cy="0"/>
                    </a:xfrm>
                  </p:grpSpPr>
                  <p:cxnSp>
                    <p:nvCxnSpPr>
                      <p:cNvPr id="76" name="Прямая со стрелкой 75"/>
                      <p:cNvCxnSpPr/>
                      <p:nvPr/>
                    </p:nvCxnSpPr>
                    <p:spPr>
                      <a:xfrm>
                        <a:off x="-365" y="949"/>
                        <a:ext cx="286307" cy="0"/>
                      </a:xfrm>
                      <a:prstGeom prst="straightConnector1">
                        <a:avLst/>
                      </a:prstGeom>
                      <a:ln w="9525">
                        <a:solidFill>
                          <a:schemeClr val="tx1"/>
                        </a:solidFill>
                        <a:prstDash val="dash"/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7" name="Прямая соединительная линия 76"/>
                      <p:cNvCxnSpPr/>
                      <p:nvPr/>
                    </p:nvCxnSpPr>
                    <p:spPr>
                      <a:xfrm>
                        <a:off x="238323" y="873"/>
                        <a:ext cx="246465" cy="0"/>
                      </a:xfrm>
                      <a:prstGeom prst="line">
                        <a:avLst/>
                      </a:prstGeom>
                      <a:ln w="9525">
                        <a:solidFill>
                          <a:schemeClr val="tx1"/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63" name="Группа 19"/>
                    <p:cNvGrpSpPr>
                      <a:grpSpLocks/>
                    </p:cNvGrpSpPr>
                    <p:nvPr/>
                  </p:nvGrpSpPr>
                  <p:grpSpPr bwMode="auto">
                    <a:xfrm rot="-685985">
                      <a:off x="2104153" y="776152"/>
                      <a:ext cx="1078406" cy="0"/>
                      <a:chOff x="0" y="0"/>
                      <a:chExt cx="485029" cy="0"/>
                    </a:xfrm>
                  </p:grpSpPr>
                  <p:cxnSp>
                    <p:nvCxnSpPr>
                      <p:cNvPr id="74" name="Прямая со стрелкой 73"/>
                      <p:cNvCxnSpPr/>
                      <p:nvPr/>
                    </p:nvCxnSpPr>
                    <p:spPr>
                      <a:xfrm>
                        <a:off x="-85" y="-653"/>
                        <a:ext cx="286556" cy="0"/>
                      </a:xfrm>
                      <a:prstGeom prst="straightConnector1">
                        <a:avLst/>
                      </a:prstGeom>
                      <a:ln w="9525">
                        <a:solidFill>
                          <a:schemeClr val="tx1"/>
                        </a:solidFill>
                        <a:prstDash val="dash"/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5" name="Прямая соединительная линия 74"/>
                      <p:cNvCxnSpPr/>
                      <p:nvPr/>
                    </p:nvCxnSpPr>
                    <p:spPr>
                      <a:xfrm>
                        <a:off x="238430" y="-1098"/>
                        <a:ext cx="246428" cy="0"/>
                      </a:xfrm>
                      <a:prstGeom prst="line">
                        <a:avLst/>
                      </a:prstGeom>
                      <a:ln w="9525">
                        <a:solidFill>
                          <a:schemeClr val="tx1"/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64" name="Группа 20"/>
                    <p:cNvGrpSpPr>
                      <a:grpSpLocks/>
                    </p:cNvGrpSpPr>
                    <p:nvPr/>
                  </p:nvGrpSpPr>
                  <p:grpSpPr bwMode="auto">
                    <a:xfrm rot="817185" flipV="1">
                      <a:off x="2097188" y="1279301"/>
                      <a:ext cx="1098903" cy="2946"/>
                      <a:chOff x="0" y="0"/>
                      <a:chExt cx="485029" cy="2946"/>
                    </a:xfrm>
                  </p:grpSpPr>
                  <p:cxnSp>
                    <p:nvCxnSpPr>
                      <p:cNvPr id="72" name="Прямая со стрелкой 71"/>
                      <p:cNvCxnSpPr/>
                      <p:nvPr/>
                    </p:nvCxnSpPr>
                    <p:spPr>
                      <a:xfrm>
                        <a:off x="-418" y="3556"/>
                        <a:ext cx="286307" cy="0"/>
                      </a:xfrm>
                      <a:prstGeom prst="straightConnector1">
                        <a:avLst/>
                      </a:prstGeom>
                      <a:ln w="9525">
                        <a:solidFill>
                          <a:schemeClr val="tx1"/>
                        </a:solidFill>
                        <a:prstDash val="dash"/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3" name="Прямая соединительная линия 72"/>
                      <p:cNvCxnSpPr/>
                      <p:nvPr/>
                    </p:nvCxnSpPr>
                    <p:spPr>
                      <a:xfrm>
                        <a:off x="238156" y="-118"/>
                        <a:ext cx="246465" cy="0"/>
                      </a:xfrm>
                      <a:prstGeom prst="line">
                        <a:avLst/>
                      </a:prstGeom>
                      <a:ln w="9525">
                        <a:solidFill>
                          <a:schemeClr val="tx1"/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65" name="Надпись 49"/>
                    <p:cNvSpPr txBox="1"/>
                    <p:nvPr/>
                  </p:nvSpPr>
                  <p:spPr>
                    <a:xfrm>
                      <a:off x="2283978" y="212842"/>
                      <a:ext cx="551563" cy="436481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w="12700">
                      <a:noFill/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/>
                    <a:lstStyle/>
                    <a:p>
                      <a:pPr algn="ctr">
                        <a:defRPr/>
                      </a:pPr>
                      <a:r>
                        <a:rPr lang="en-GB" sz="16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Irradiated target</a:t>
                      </a:r>
                      <a:endParaRPr lang="ru-RU" dirty="0"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66" name="Надпись 50"/>
                    <p:cNvSpPr txBox="1"/>
                    <p:nvPr/>
                  </p:nvSpPr>
                  <p:spPr>
                    <a:xfrm>
                      <a:off x="1480719" y="1550205"/>
                      <a:ext cx="1585986" cy="236947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w="12700">
                      <a:noFill/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/>
                    <a:lstStyle/>
                    <a:p>
                      <a:pPr algn="ctr">
                        <a:defRPr/>
                      </a:pPr>
                      <a:r>
                        <a:rPr lang="en-GB" sz="1600" kern="7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Monitor target </a:t>
                      </a:r>
                      <a:r>
                        <a:rPr lang="en-US" sz="1600" kern="7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</a:t>
                      </a:r>
                      <a:r>
                        <a:rPr lang="en-US" sz="1600" kern="7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endParaRPr lang="ru-RU" sz="1600" kern="7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defRPr/>
                      </a:pPr>
                      <a:r>
                        <a:rPr lang="en-US" sz="1600" i="1" kern="7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ru-RU" sz="1600" i="1" kern="7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7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ru-RU" sz="1600" kern="7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7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0.097 </a:t>
                      </a:r>
                      <a:r>
                        <a:rPr lang="en-GB" sz="16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en-GB" sz="16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sz="1600" baseline="300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dirty="0"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67" name="Надпись 51"/>
                    <p:cNvSpPr txBox="1"/>
                    <p:nvPr/>
                  </p:nvSpPr>
                  <p:spPr>
                    <a:xfrm>
                      <a:off x="2689753" y="991026"/>
                      <a:ext cx="784071" cy="385351"/>
                    </a:xfrm>
                    <a:prstGeom prst="rect">
                      <a:avLst/>
                    </a:prstGeom>
                    <a:noFill/>
                    <a:ln w="12700">
                      <a:noFill/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en-GB" sz="16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Bremmstrahlung</a:t>
                      </a:r>
                      <a:r>
                        <a:rPr lang="en-GB" sz="16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photons</a:t>
                      </a:r>
                      <a:endParaRPr lang="ru-RU" dirty="0"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cxnSp>
                  <p:nvCxnSpPr>
                    <p:cNvPr id="68" name="Прямая со стрелкой 67"/>
                    <p:cNvCxnSpPr/>
                    <p:nvPr/>
                  </p:nvCxnSpPr>
                  <p:spPr>
                    <a:xfrm>
                      <a:off x="1515220" y="443554"/>
                      <a:ext cx="515367" cy="168357"/>
                    </a:xfrm>
                    <a:prstGeom prst="straightConnector1">
                      <a:avLst/>
                    </a:prstGeom>
                    <a:ln w="9525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" name="Прямая со стрелкой 68"/>
                    <p:cNvCxnSpPr>
                      <a:cxnSpLocks/>
                    </p:cNvCxnSpPr>
                    <p:nvPr/>
                  </p:nvCxnSpPr>
                  <p:spPr>
                    <a:xfrm flipV="1">
                      <a:off x="2267423" y="1330235"/>
                      <a:ext cx="0" cy="268124"/>
                    </a:xfrm>
                    <a:prstGeom prst="straightConnector1">
                      <a:avLst/>
                    </a:prstGeom>
                    <a:ln w="9525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1" name="Прямая со стрелкой 70"/>
                    <p:cNvCxnSpPr/>
                    <p:nvPr/>
                  </p:nvCxnSpPr>
                  <p:spPr>
                    <a:xfrm flipH="1">
                      <a:off x="2203408" y="417148"/>
                      <a:ext cx="202729" cy="321058"/>
                    </a:xfrm>
                    <a:prstGeom prst="straightConnector1">
                      <a:avLst/>
                    </a:prstGeom>
                    <a:ln w="9525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50" name="Прямоугольник 49">
                    <a:extLst/>
                  </p:cNvPr>
                  <p:cNvSpPr/>
                  <p:nvPr/>
                </p:nvSpPr>
                <p:spPr>
                  <a:xfrm>
                    <a:off x="6570950" y="2827586"/>
                    <a:ext cx="60315" cy="936436"/>
                  </a:xfrm>
                  <a:prstGeom prst="rect">
                    <a:avLst/>
                  </a:prstGeom>
                  <a:solidFill>
                    <a:srgbClr val="FF990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>
                      <a:defRPr/>
                    </a:pPr>
                    <a:endParaRPr lang="ru-RU" sz="4000"/>
                  </a:p>
                </p:txBody>
              </p:sp>
            </p:grpSp>
            <p:sp>
              <p:nvSpPr>
                <p:cNvPr id="88" name="Прямоугольник 87"/>
                <p:cNvSpPr/>
                <p:nvPr/>
              </p:nvSpPr>
              <p:spPr bwMode="auto">
                <a:xfrm>
                  <a:off x="9374857" y="1563767"/>
                  <a:ext cx="87312" cy="695325"/>
                </a:xfrm>
                <a:prstGeom prst="rect">
                  <a:avLst/>
                </a:prstGeom>
                <a:solidFill>
                  <a:schemeClr val="bg2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ru-RU" sz="4000" dirty="0"/>
                </a:p>
              </p:txBody>
            </p:sp>
          </p:grpSp>
          <p:sp>
            <p:nvSpPr>
              <p:cNvPr id="89" name="Надпись 49"/>
              <p:cNvSpPr txBox="1"/>
              <p:nvPr/>
            </p:nvSpPr>
            <p:spPr bwMode="auto">
              <a:xfrm>
                <a:off x="8489532" y="502885"/>
                <a:ext cx="2041525" cy="280533"/>
              </a:xfrm>
              <a:prstGeom prst="rect">
                <a:avLst/>
              </a:prstGeom>
              <a:noFill/>
              <a:ln w="1270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>
                  <a:defRPr/>
                </a:pPr>
                <a:r>
                  <a:rPr lang="en-GB" sz="16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Absorber</a:t>
                </a:r>
                <a:r>
                  <a:rPr lang="ru-RU" sz="16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Al, 30 </a:t>
                </a:r>
                <a:r>
                  <a:rPr lang="en-GB" sz="16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mm</a:t>
                </a:r>
                <a:endParaRPr lang="ru-RU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7" name="Прямая со стрелкой 16"/>
            <p:cNvCxnSpPr/>
            <p:nvPr/>
          </p:nvCxnSpPr>
          <p:spPr>
            <a:xfrm>
              <a:off x="9455097" y="755452"/>
              <a:ext cx="0" cy="79864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33EC510D-ECEC-E9E4-D296-1BE6572E3401}"/>
              </a:ext>
            </a:extLst>
          </p:cNvPr>
          <p:cNvSpPr txBox="1"/>
          <p:nvPr/>
        </p:nvSpPr>
        <p:spPr>
          <a:xfrm>
            <a:off x="7045810" y="782681"/>
            <a:ext cx="472645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Table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 parameters of experiments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0" name="Таблица 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722959"/>
              </p:ext>
            </p:extLst>
          </p:nvPr>
        </p:nvGraphicFramePr>
        <p:xfrm>
          <a:off x="7300143" y="1180348"/>
          <a:ext cx="4217787" cy="943188"/>
        </p:xfrm>
        <a:graphic>
          <a:graphicData uri="http://schemas.openxmlformats.org/drawingml/2006/table">
            <a:tbl>
              <a:tblPr firstRow="1" firstCol="1" bandRow="1"/>
              <a:tblGrid>
                <a:gridCol w="14699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87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908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968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Energy of</a:t>
                      </a:r>
                      <a:r>
                        <a:rPr lang="en-GB" sz="12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electrons</a:t>
                      </a:r>
                      <a:r>
                        <a:rPr lang="uz-Latn-UZ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GB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MeV</a:t>
                      </a:r>
                      <a:endParaRPr lang="ru-RU" sz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Integral charge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GB" sz="12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mC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Irradiation time</a:t>
                      </a:r>
                      <a:r>
                        <a:rPr lang="uz-Latn-UZ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GB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min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9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–13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4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14–23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6195"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629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14575</TotalTime>
  <Words>2914</Words>
  <Application>Microsoft Office PowerPoint</Application>
  <PresentationFormat>Широкоэкранный</PresentationFormat>
  <Paragraphs>319</Paragraphs>
  <Slides>22</Slides>
  <Notes>11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39" baseType="lpstr">
      <vt:lpstr>SimSun</vt:lpstr>
      <vt:lpstr>游ゴシック</vt:lpstr>
      <vt:lpstr>Arial</vt:lpstr>
      <vt:lpstr>Arial Unicode MS</vt:lpstr>
      <vt:lpstr>Calibri</vt:lpstr>
      <vt:lpstr>Calibri Light</vt:lpstr>
      <vt:lpstr>Cambria Math</vt:lpstr>
      <vt:lpstr>等线</vt:lpstr>
      <vt:lpstr>Droid Sans Fallback</vt:lpstr>
      <vt:lpstr>FreeSans</vt:lpstr>
      <vt:lpstr>Monotype Sorts</vt:lpstr>
      <vt:lpstr>Noto Sans CJK SC Regular</vt:lpstr>
      <vt:lpstr>Times New Roman</vt:lpstr>
      <vt:lpstr>TimesNewRoman</vt:lpstr>
      <vt:lpstr>Тема Office</vt:lpstr>
      <vt:lpstr>Graph</vt:lpstr>
      <vt:lpstr>Equation.DSMT4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Publications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Фотоядерные реакции на стабильных изотопах селена</dc:title>
  <dc:creator>User</dc:creator>
  <cp:lastModifiedBy>Admin</cp:lastModifiedBy>
  <cp:revision>2366</cp:revision>
  <dcterms:created xsi:type="dcterms:W3CDTF">2023-04-07T09:30:31Z</dcterms:created>
  <dcterms:modified xsi:type="dcterms:W3CDTF">2025-10-24T12:11:32Z</dcterms:modified>
</cp:coreProperties>
</file>