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8"/>
  </p:notesMasterIdLst>
  <p:sldIdLst>
    <p:sldId id="256" r:id="rId2"/>
    <p:sldId id="258" r:id="rId3"/>
    <p:sldId id="259" r:id="rId4"/>
    <p:sldId id="295" r:id="rId5"/>
    <p:sldId id="260" r:id="rId6"/>
    <p:sldId id="262" r:id="rId7"/>
    <p:sldId id="291" r:id="rId8"/>
    <p:sldId id="285" r:id="rId9"/>
    <p:sldId id="263" r:id="rId10"/>
    <p:sldId id="298" r:id="rId11"/>
    <p:sldId id="266" r:id="rId12"/>
    <p:sldId id="296" r:id="rId13"/>
    <p:sldId id="294" r:id="rId14"/>
    <p:sldId id="268" r:id="rId15"/>
    <p:sldId id="271" r:id="rId16"/>
    <p:sldId id="269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89A3C3"/>
    <a:srgbClr val="454C76"/>
    <a:srgbClr val="6E8096"/>
    <a:srgbClr val="CDCCC6"/>
    <a:srgbClr val="ADBE88"/>
    <a:srgbClr val="0386BA"/>
    <a:srgbClr val="64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6323" autoAdjust="0"/>
  </p:normalViewPr>
  <p:slideViewPr>
    <p:cSldViewPr>
      <p:cViewPr varScale="1">
        <p:scale>
          <a:sx n="154" d="100"/>
          <a:sy n="154" d="100"/>
        </p:scale>
        <p:origin x="15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9310-1122-478E-BC2F-D384B5328E8C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01E9-E51C-4605-88CE-0526B9A77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756-7087-46FF-893C-06E04C6EA151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836-6D75-4D1C-B4E4-8DED9D411BBD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11AA-C6B2-45BE-9200-0C1A8E2659C8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3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CD-68DC-4B80-AF49-52A9D84F8350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2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0978-F3A4-4049-9542-A1A790D8333B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6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1DB-1527-4054-BBAC-ED75C03CB3A4}" type="datetime1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06AA-3E31-416D-9E41-39295A2EBFE0}" type="datetime1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2795-343D-47D7-A535-608FB54D759D}" type="datetime1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7167-F502-4B5C-8F5E-4BC66BB1CD02}" type="datetime1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C5C3-88B0-4700-899B-EFD86F77C271}" type="datetime1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4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3AD-A56D-428E-BA93-DB88F073C245}" type="datetime1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9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0DB2-90E4-43A7-9124-E3FBA0C277D6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3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5198" y="1563638"/>
            <a:ext cx="793360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  <a:ea typeface="Calibri"/>
                <a:cs typeface="Times New Roman"/>
              </a:rPr>
              <a:t>HPGe detector mass calibration with a dissolved uranium source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480" y="295548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altLang="ru-RU" sz="1800" dirty="0">
                <a:latin typeface="Corbel" panose="020B0503020204020204" pitchFamily="34" charset="0"/>
              </a:rPr>
              <a:t>Khussainov Temirlan</a:t>
            </a:r>
            <a:endParaRPr lang="ru-RU" altLang="ru-RU" sz="1800" dirty="0">
              <a:latin typeface="Corbel" panose="020B0503020204020204" pitchFamily="34" charset="0"/>
            </a:endParaRPr>
          </a:p>
          <a:p>
            <a:pPr algn="r"/>
            <a:endParaRPr lang="ru-RU" altLang="ru-RU" sz="1800" dirty="0">
              <a:latin typeface="Corbel" panose="020B05030202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1AA233-08A7-920B-AB99-EA7CA29AF44B}"/>
              </a:ext>
            </a:extLst>
          </p:cNvPr>
          <p:cNvSpPr/>
          <p:nvPr/>
        </p:nvSpPr>
        <p:spPr>
          <a:xfrm>
            <a:off x="0" y="4920635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29th International Scientific Conference of Young Scientists and Specialists (AYSS-2025) 27-31.10.25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E242D6-E257-686F-CD42-5EF3B0C1916D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Conclusion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B6AA810E-47AA-E0ED-717B-87674408D8F3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_0">
            <a:extLst>
              <a:ext uri="{FF2B5EF4-FFF2-40B4-BE49-F238E27FC236}">
                <a16:creationId xmlns:a16="http://schemas.microsoft.com/office/drawing/2014/main" id="{1CE47864-CB7A-452F-9DA3-F00A63A34B58}"/>
              </a:ext>
            </a:extLst>
          </p:cNvPr>
          <p:cNvSpPr/>
          <p:nvPr/>
        </p:nvSpPr>
        <p:spPr>
          <a:xfrm>
            <a:off x="844996" y="1120735"/>
            <a:ext cx="7617959" cy="3064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As a result of the calibration measurements performed with the distributed </a:t>
            </a:r>
            <a:r>
              <a:rPr lang="en-US" sz="1600" spc="-1" baseline="30000" dirty="0">
                <a:solidFill>
                  <a:srgbClr val="002060"/>
                </a:solidFill>
                <a:latin typeface="+mj-lt"/>
              </a:rPr>
              <a:t>238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U source of known activity (accuracy at the level of 0.5%), the conformity of the mass of the HPGe detector used in the </a:t>
            </a:r>
            <a:r>
              <a:rPr lang="en-US" spc="-1" dirty="0" err="1">
                <a:solidFill>
                  <a:srgbClr val="002060"/>
                </a:solidFill>
                <a:latin typeface="Corbel"/>
              </a:rPr>
              <a:t>νGeN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experiment with its nominal specification has been verified.</a:t>
            </a: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The applicability of the calibration method using a distributed source for determining the effective mass of germanium detectors has been demonstrated.</a:t>
            </a:r>
          </a:p>
        </p:txBody>
      </p:sp>
    </p:spTree>
    <p:extLst>
      <p:ext uri="{BB962C8B-B14F-4D97-AF65-F5344CB8AC3E}">
        <p14:creationId xmlns:p14="http://schemas.microsoft.com/office/powerpoint/2010/main" val="116821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Заголовок 1"/>
          <p:cNvSpPr/>
          <p:nvPr/>
        </p:nvSpPr>
        <p:spPr>
          <a:xfrm>
            <a:off x="868590" y="206307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300" spc="-1" dirty="0">
                <a:solidFill>
                  <a:srgbClr val="002060"/>
                </a:solidFill>
                <a:latin typeface="Corbel"/>
              </a:rPr>
              <a:t>Thank you for attention</a:t>
            </a:r>
            <a:endParaRPr lang="en-US" sz="3300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FBA224-A48F-47C3-B727-701628DD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A7B1B3-B4AD-4ACF-94CC-51198B662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/>
          <a:stretch/>
        </p:blipFill>
        <p:spPr>
          <a:xfrm>
            <a:off x="629816" y="1131590"/>
            <a:ext cx="7884368" cy="36638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4C9EB-3C02-44F3-9CC6-CD3345F78E1E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Калибровочная кривая</a:t>
            </a:r>
          </a:p>
        </p:txBody>
      </p:sp>
    </p:spTree>
    <p:extLst>
      <p:ext uri="{BB962C8B-B14F-4D97-AF65-F5344CB8AC3E}">
        <p14:creationId xmlns:p14="http://schemas.microsoft.com/office/powerpoint/2010/main" val="268250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5975B2-B085-4104-91AB-4731C333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EA328-899F-4297-90D1-23708CFB1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646820"/>
            <a:ext cx="4032448" cy="42573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AAD4D1-6C8A-4EC0-8E8E-EEACE2DED6BC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Функция </a:t>
            </a:r>
            <a:r>
              <a:rPr lang="ru-RU" b="1" i="1" dirty="0" err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фитирования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1174D31D-B465-EA03-F507-4127F74B29F9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247409-3FA7-CEA5-0A19-17FE0665F995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Backup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96BA5B-B4CD-4180-95C5-02C44ACF5A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2" t="49342" r="28497"/>
          <a:stretch/>
        </p:blipFill>
        <p:spPr>
          <a:xfrm>
            <a:off x="971600" y="915566"/>
            <a:ext cx="6890536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3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E7495-1FCC-49E8-BD37-A4F2BDBB6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8"/>
          <a:stretch/>
        </p:blipFill>
        <p:spPr>
          <a:xfrm>
            <a:off x="818141" y="699542"/>
            <a:ext cx="7507717" cy="40601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E75970-FD46-4094-B04A-36196FECA5AC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Переходы в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Pa-234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25E1E556-ACF4-4F2C-A85E-2FFE92ADD2E7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2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03EDE-6626-44D4-9FC9-DA0EDF10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24" y="1059582"/>
            <a:ext cx="6911752" cy="35146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0444B5-555B-4DF9-9A5F-3A713CD66BF0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Схема электроники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D3993B03-FFFE-4285-87A5-DA0F7CC82575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7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E242D6-E257-686F-CD42-5EF3B0C1916D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Introduction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B6AA810E-47AA-E0ED-717B-87674408D8F3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_0">
            <a:extLst>
              <a:ext uri="{FF2B5EF4-FFF2-40B4-BE49-F238E27FC236}">
                <a16:creationId xmlns:a16="http://schemas.microsoft.com/office/drawing/2014/main" id="{1CE47864-CB7A-452F-9DA3-F00A63A34B58}"/>
              </a:ext>
            </a:extLst>
          </p:cNvPr>
          <p:cNvSpPr/>
          <p:nvPr/>
        </p:nvSpPr>
        <p:spPr>
          <a:xfrm>
            <a:off x="844996" y="1120735"/>
            <a:ext cx="7617959" cy="3064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A distributed uranium source was used to calibrate the HPGe detector identical to one from </a:t>
            </a:r>
            <a:r>
              <a:rPr lang="el-GR" spc="-1" dirty="0">
                <a:solidFill>
                  <a:srgbClr val="002060"/>
                </a:solidFill>
                <a:latin typeface="Corbel"/>
              </a:rPr>
              <a:t>ν</a:t>
            </a:r>
            <a:r>
              <a:rPr lang="en-US" spc="-1" dirty="0" err="1">
                <a:solidFill>
                  <a:srgbClr val="002060"/>
                </a:solidFill>
                <a:latin typeface="Corbel"/>
              </a:rPr>
              <a:t>GeN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 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experiment.</a:t>
            </a: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The main advantage of such source is very well known activity of </a:t>
            </a:r>
            <a:r>
              <a:rPr lang="en-US" sz="1600" spc="-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U equal to </a:t>
            </a:r>
            <a:r>
              <a:rPr lang="en-US" sz="1600" spc="-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12440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±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12 </a:t>
            </a:r>
            <a:r>
              <a:rPr lang="en-US" sz="16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Bq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/g</a:t>
            </a:r>
            <a:endParaRPr lang="en-US" sz="1600" spc="-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DF397-CC07-4200-997B-8027D34E25E4}"/>
              </a:ext>
            </a:extLst>
          </p:cNvPr>
          <p:cNvSpPr txBox="1"/>
          <p:nvPr/>
        </p:nvSpPr>
        <p:spPr>
          <a:xfrm>
            <a:off x="-36512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Belov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V., et al. "New constraints on coherent elastic neutrino–nucleus scattering by the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νGeN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experiment." Chinese Physics C 49.5 (2025)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4F9DC363-044D-1C8D-7778-C172E889A127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CEC986-6672-EF2F-A072-2E4094950410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About </a:t>
            </a:r>
            <a:r>
              <a:rPr lang="el-GR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ν</a:t>
            </a:r>
            <a:r>
              <a:rPr lang="en-US" b="1" i="1" dirty="0" err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GeN</a:t>
            </a:r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78F6ED0-7818-4210-BA8B-0E2D24B82769}"/>
              </a:ext>
            </a:extLst>
          </p:cNvPr>
          <p:cNvSpPr/>
          <p:nvPr/>
        </p:nvSpPr>
        <p:spPr>
          <a:xfrm>
            <a:off x="6881311" y="2841659"/>
            <a:ext cx="2090880" cy="314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2060"/>
                </a:solidFill>
                <a:latin typeface="Corbel"/>
                <a:ea typeface="DejaVu Sans"/>
              </a:rPr>
              <a:t>Образец</a:t>
            </a:r>
            <a:endParaRPr lang="en-US" sz="16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9C35D8-3C84-4C64-9D22-FCA73541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58" y="1351979"/>
            <a:ext cx="3584904" cy="3416402"/>
          </a:xfrm>
          <a:prstGeom prst="rect">
            <a:avLst/>
          </a:prstGeom>
        </p:spPr>
      </p:pic>
      <p:sp>
        <p:nvSpPr>
          <p:cNvPr id="11" name="Объект 2_0">
            <a:extLst>
              <a:ext uri="{FF2B5EF4-FFF2-40B4-BE49-F238E27FC236}">
                <a16:creationId xmlns:a16="http://schemas.microsoft.com/office/drawing/2014/main" id="{3DB9C6C1-5E33-4C87-A1B6-36EB6C6CD3D1}"/>
              </a:ext>
            </a:extLst>
          </p:cNvPr>
          <p:cNvSpPr/>
          <p:nvPr/>
        </p:nvSpPr>
        <p:spPr>
          <a:xfrm>
            <a:off x="474314" y="688182"/>
            <a:ext cx="4385246" cy="36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sz="1600" spc="-1" dirty="0">
                <a:solidFill>
                  <a:srgbClr val="002060"/>
                </a:solidFill>
                <a:latin typeface="Corbel"/>
              </a:rPr>
              <a:t>ν</a:t>
            </a:r>
            <a:r>
              <a:rPr lang="en-US" sz="1600" spc="-1" dirty="0" err="1">
                <a:solidFill>
                  <a:srgbClr val="002060"/>
                </a:solidFill>
                <a:latin typeface="Corbel"/>
              </a:rPr>
              <a:t>GeN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 experiment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 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at the KNPP is aimed at searching for coherent elastic scattering of reactor neutrinos off germanium nuclei.</a:t>
            </a: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2060"/>
                </a:solidFill>
                <a:latin typeface="Corbel"/>
              </a:rPr>
              <a:t>The detection of </a:t>
            </a:r>
            <a:r>
              <a:rPr lang="en-US" sz="1600" spc="-1" dirty="0" err="1">
                <a:solidFill>
                  <a:srgbClr val="002060"/>
                </a:solidFill>
                <a:latin typeface="Corbel"/>
              </a:rPr>
              <a:t>CEνNS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 requires a </a:t>
            </a:r>
            <a:r>
              <a:rPr lang="en-US" sz="1600" spc="-1" dirty="0" err="1">
                <a:solidFill>
                  <a:srgbClr val="002060"/>
                </a:solidFill>
                <a:latin typeface="Corbel"/>
              </a:rPr>
              <a:t>largeneutrino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 flux, a low background, large target mass, and a low energy threshold.</a:t>
            </a: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endParaRPr lang="en-US" sz="16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endParaRPr lang="en-US" sz="1600" spc="-1" dirty="0">
              <a:solidFill>
                <a:srgbClr val="002060"/>
              </a:solidFill>
              <a:latin typeface="Corbe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7BB77-3162-4C6D-89CF-E3E8FADF7A32}"/>
              </a:ext>
            </a:extLst>
          </p:cNvPr>
          <p:cNvSpPr txBox="1"/>
          <p:nvPr/>
        </p:nvSpPr>
        <p:spPr>
          <a:xfrm>
            <a:off x="75600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«Coherent effect of a weak neutral current»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Freedman, PRD v.9, iss.5 (1974)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C7AD6C-04BF-4642-999F-A1BC4DCC2B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9776" y="2398248"/>
            <a:ext cx="3293773" cy="237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F8B45F-2C87-4D69-B6E6-3BF0AC7CD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48" y="1275606"/>
            <a:ext cx="3584904" cy="34164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4F9DC363-044D-1C8D-7778-C172E889A127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CEC986-6672-EF2F-A072-2E4094950410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Source description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FAB481-96FE-41F8-9452-340DBEB21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60" b="12842"/>
          <a:stretch/>
        </p:blipFill>
        <p:spPr>
          <a:xfrm>
            <a:off x="6876256" y="915566"/>
            <a:ext cx="1966845" cy="1999982"/>
          </a:xfrm>
          <a:prstGeom prst="rect">
            <a:avLst/>
          </a:prstGeom>
        </p:spPr>
      </p:pic>
      <p:graphicFrame>
        <p:nvGraphicFramePr>
          <p:cNvPr id="21" name="Таблица 21">
            <a:extLst>
              <a:ext uri="{FF2B5EF4-FFF2-40B4-BE49-F238E27FC236}">
                <a16:creationId xmlns:a16="http://schemas.microsoft.com/office/drawing/2014/main" id="{56D070F6-ED7D-4864-B3E1-C7D6AE292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08490"/>
              </p:ext>
            </p:extLst>
          </p:nvPr>
        </p:nvGraphicFramePr>
        <p:xfrm>
          <a:off x="395536" y="915566"/>
          <a:ext cx="5328592" cy="194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410349467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476159181"/>
                    </a:ext>
                  </a:extLst>
                </a:gridCol>
              </a:tblGrid>
              <a:tr h="32415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rbel" panose="020B0503020204020204" pitchFamily="34" charset="0"/>
                        </a:rPr>
                        <a:t>Parameter</a:t>
                      </a:r>
                      <a:endParaRPr lang="ru-RU" sz="1400" dirty="0"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rbel" panose="020B0503020204020204" pitchFamily="34" charset="0"/>
                        </a:rPr>
                        <a:t>Value</a:t>
                      </a:r>
                      <a:endParaRPr lang="ru-RU" sz="1400" dirty="0"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extLst>
                  <a:ext uri="{0D108BD9-81ED-4DB2-BD59-A6C34878D82A}">
                    <a16:rowId xmlns:a16="http://schemas.microsoft.com/office/drawing/2014/main" val="3112933997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Volume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mL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extLst>
                  <a:ext uri="{0D108BD9-81ED-4DB2-BD59-A6C34878D82A}">
                    <a16:rowId xmlns:a16="http://schemas.microsoft.com/office/drawing/2014/main" val="4024242936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Density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 g/mL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extLst>
                  <a:ext uri="{0D108BD9-81ED-4DB2-BD59-A6C34878D82A}">
                    <a16:rowId xmlns:a16="http://schemas.microsoft.com/office/drawing/2014/main" val="839327621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Volume concentration HNO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 %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extLst>
                  <a:ext uri="{0D108BD9-81ED-4DB2-BD59-A6C34878D82A}">
                    <a16:rowId xmlns:a16="http://schemas.microsoft.com/office/drawing/2014/main" val="4129812643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Uranium concentration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± 5 </a:t>
                      </a:r>
                      <a:r>
                        <a:rPr lang="el-GR" sz="1400" i="1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μ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g/mL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extLst>
                  <a:ext uri="{0D108BD9-81ED-4DB2-BD59-A6C34878D82A}">
                    <a16:rowId xmlns:a16="http://schemas.microsoft.com/office/drawing/2014/main" val="572078699"/>
                  </a:ext>
                </a:extLst>
              </a:tr>
              <a:tr h="324156">
                <a:tc>
                  <a:txBody>
                    <a:bodyPr/>
                    <a:lstStyle/>
                    <a:p>
                      <a:r>
                        <a:rPr lang="en-US" sz="1400" spc="-1" baseline="30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r>
                        <a:rPr lang="en-US" sz="1400" spc="-1" dirty="0">
                          <a:solidFill>
                            <a:srgbClr val="002060"/>
                          </a:solidFill>
                          <a:latin typeface="Corbel"/>
                        </a:rPr>
                        <a:t>U activity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tc>
                  <a:txBody>
                    <a:bodyPr/>
                    <a:lstStyle/>
                    <a:p>
                      <a:r>
                        <a:rPr lang="en-US" sz="1200" spc="-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1555 ± 8 </a:t>
                      </a:r>
                      <a:r>
                        <a:rPr lang="en-US" sz="1400" i="0" dirty="0" err="1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Bq</a:t>
                      </a:r>
                      <a:endParaRPr lang="ru-RU" sz="1400" i="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9929" marR="79929" marT="39964" marB="39964"/>
                </a:tc>
                <a:extLst>
                  <a:ext uri="{0D108BD9-81ED-4DB2-BD59-A6C34878D82A}">
                    <a16:rowId xmlns:a16="http://schemas.microsoft.com/office/drawing/2014/main" val="350850108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B40130-473E-4981-AA5E-80F82D77D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0"/>
          <a:stretch/>
        </p:blipFill>
        <p:spPr>
          <a:xfrm>
            <a:off x="2195736" y="3053608"/>
            <a:ext cx="5328592" cy="1648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325D8D-2407-4AA8-B57D-E93DE337A1AF}"/>
              </a:ext>
            </a:extLst>
          </p:cNvPr>
          <p:cNvSpPr txBox="1"/>
          <p:nvPr/>
        </p:nvSpPr>
        <p:spPr>
          <a:xfrm>
            <a:off x="-36512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Nuclear Data Center,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NuDat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179499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9C05C8A1-29B6-D944-7949-33BAEC22AC82}"/>
              </a:ext>
            </a:extLst>
          </p:cNvPr>
          <p:cNvSpPr txBox="1">
            <a:spLocks/>
          </p:cNvSpPr>
          <p:nvPr/>
        </p:nvSpPr>
        <p:spPr>
          <a:xfrm>
            <a:off x="7092280" y="4925821"/>
            <a:ext cx="2088232" cy="217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49848E-FE86-E0F8-F92A-9237E860C65C}"/>
              </a:ext>
            </a:extLst>
          </p:cNvPr>
          <p:cNvSpPr/>
          <p:nvPr/>
        </p:nvSpPr>
        <p:spPr>
          <a:xfrm>
            <a:off x="107504" y="76129"/>
            <a:ext cx="5843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Experimental setup and Monte Carlo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_0">
            <a:extLst>
              <a:ext uri="{FF2B5EF4-FFF2-40B4-BE49-F238E27FC236}">
                <a16:creationId xmlns:a16="http://schemas.microsoft.com/office/drawing/2014/main" id="{3B37276E-360B-4B01-9746-AC431EE1068A}"/>
              </a:ext>
            </a:extLst>
          </p:cNvPr>
          <p:cNvSpPr/>
          <p:nvPr/>
        </p:nvSpPr>
        <p:spPr>
          <a:xfrm>
            <a:off x="220956" y="818286"/>
            <a:ext cx="5616623" cy="7228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The measurements were carried out on a low-background setup using a HPGe detector identical to the </a:t>
            </a:r>
            <a:r>
              <a:rPr lang="en-US" spc="-1" dirty="0" err="1">
                <a:solidFill>
                  <a:srgbClr val="002060"/>
                </a:solidFill>
                <a:latin typeface="Corbel"/>
              </a:rPr>
              <a:t>νGeN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detector with a declared mass of </a:t>
            </a:r>
            <a:r>
              <a:rPr lang="en-US" sz="1600" spc="-1" dirty="0">
                <a:solidFill>
                  <a:srgbClr val="002060"/>
                </a:solidFill>
                <a:latin typeface="+mj-lt"/>
              </a:rPr>
              <a:t>1.4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kg and declared dead layer of </a:t>
            </a:r>
            <a:r>
              <a:rPr lang="en-US" sz="1600" spc="-1" dirty="0">
                <a:solidFill>
                  <a:srgbClr val="002060"/>
                </a:solidFill>
                <a:latin typeface="+mj-lt"/>
              </a:rPr>
              <a:t>0.5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mm. </a:t>
            </a:r>
            <a:endParaRPr lang="ru-RU" spc="-1" dirty="0">
              <a:solidFill>
                <a:srgbClr val="002060"/>
              </a:solidFill>
              <a:latin typeface="Corbe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E65B89-E029-4449-BEBC-C7ECEBC66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8" y="1902989"/>
            <a:ext cx="2889877" cy="28310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DFDFE-3316-4A4F-9BA9-BD6168E7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13" y="618763"/>
            <a:ext cx="3013454" cy="4307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AE8B013C-4F70-D90D-A387-159D114003D8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ECE9EF-F37B-3AD7-5953-2FFDA7C1BAA8}"/>
              </a:ext>
            </a:extLst>
          </p:cNvPr>
          <p:cNvSpPr/>
          <p:nvPr/>
        </p:nvSpPr>
        <p:spPr>
          <a:xfrm>
            <a:off x="107504" y="76129"/>
            <a:ext cx="5843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Measurements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_0">
            <a:extLst>
              <a:ext uri="{FF2B5EF4-FFF2-40B4-BE49-F238E27FC236}">
                <a16:creationId xmlns:a16="http://schemas.microsoft.com/office/drawing/2014/main" id="{2B114BDF-E59A-46A5-ABA6-C06522B6F7BF}"/>
              </a:ext>
            </a:extLst>
          </p:cNvPr>
          <p:cNvSpPr/>
          <p:nvPr/>
        </p:nvSpPr>
        <p:spPr>
          <a:xfrm>
            <a:off x="395536" y="801425"/>
            <a:ext cx="8352927" cy="475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The background conditions were measured over </a:t>
            </a:r>
            <a:r>
              <a:rPr lang="en-US" sz="1600" spc="-1" dirty="0">
                <a:solidFill>
                  <a:srgbClr val="002060"/>
                </a:solidFill>
                <a:latin typeface="+mj-lt"/>
              </a:rPr>
              <a:t>10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days, and the measurements with the uranium source lasted </a:t>
            </a:r>
            <a:r>
              <a:rPr lang="en-US" sz="1600" spc="-1" dirty="0">
                <a:solidFill>
                  <a:srgbClr val="002060"/>
                </a:solidFill>
                <a:latin typeface="+mj-lt"/>
              </a:rPr>
              <a:t>24.4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hours.</a:t>
            </a:r>
            <a:endParaRPr lang="en-US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343FF8-87AE-4FD7-8E8B-EC20C9E34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2228" y="1419622"/>
            <a:ext cx="6579544" cy="3444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0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Experimental and MC spectra comparison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C15338-64E0-49DF-83F7-33C9C15FB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9542"/>
            <a:ext cx="7704856" cy="40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4D4D7E-C4FB-47B9-9F4E-0FEB1B09F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9" y="2787656"/>
            <a:ext cx="2683279" cy="2130490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CD8DC-2601-46C8-97C1-233CB65CFB8F}"/>
              </a:ext>
            </a:extLst>
          </p:cNvPr>
          <p:cNvSpPr txBox="1"/>
          <p:nvPr/>
        </p:nvSpPr>
        <p:spPr>
          <a:xfrm>
            <a:off x="-1750" y="4921974"/>
            <a:ext cx="96125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Arnquist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J.,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"Energy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germanium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Majorana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Demonstrator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Journal of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18.09 (2023)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8BE324-23AF-4F62-896F-3D5F7DCC0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5" y="598720"/>
            <a:ext cx="2572829" cy="2202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6395C-BED4-4DA6-BA32-DB8C24B10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9780"/>
            <a:ext cx="2339530" cy="2202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F46FDD-6D4E-4BAC-ABFA-CC2A55563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68" y="2808359"/>
            <a:ext cx="2571874" cy="211370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ADC6485-7A3F-4ACE-BEAB-79FEE159CFCC}"/>
              </a:ext>
            </a:extLst>
          </p:cNvPr>
          <p:cNvSpPr/>
          <p:nvPr/>
        </p:nvSpPr>
        <p:spPr>
          <a:xfrm>
            <a:off x="107504" y="91552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Analysis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9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9ECFADE3-5991-9C1F-25FD-C57156457B6B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5B01E-EA26-BC0F-83CD-AD9E19342867}"/>
              </a:ext>
            </a:extLst>
          </p:cNvPr>
          <p:cNvSpPr/>
          <p:nvPr/>
        </p:nvSpPr>
        <p:spPr>
          <a:xfrm>
            <a:off x="107504" y="91552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Results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5DA9A82-9169-444D-A56E-DCDD1A3E9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52864"/>
              </p:ext>
            </p:extLst>
          </p:nvPr>
        </p:nvGraphicFramePr>
        <p:xfrm>
          <a:off x="467935" y="1148766"/>
          <a:ext cx="806489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6600084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7491430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48620993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1388931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rbel" panose="020B0503020204020204" pitchFamily="34" charset="0"/>
                        </a:rPr>
                        <a:t>E, keV</a:t>
                      </a:r>
                      <a:endParaRPr lang="ru-RU" sz="18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rbel" panose="020B0503020204020204" pitchFamily="34" charset="0"/>
                        </a:rPr>
                        <a:t>Experiment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rbel" panose="020B0503020204020204" pitchFamily="34" charset="0"/>
                        </a:rPr>
                        <a:t>MC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rbel" panose="020B0503020204020204" pitchFamily="34" charset="0"/>
                        </a:rPr>
                        <a:t>Ratio</a:t>
                      </a:r>
                      <a:endParaRPr lang="ru-RU" sz="18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85598"/>
                  </a:ext>
                </a:extLst>
              </a:tr>
              <a:tr h="1083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258.26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2797 ± 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273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1.02 ± 0.02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0944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766.36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5688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5952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0.96 ± 0.02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509628"/>
                  </a:ext>
                </a:extLst>
              </a:tr>
            </a:tbl>
          </a:graphicData>
        </a:graphic>
      </p:graphicFrame>
      <p:sp>
        <p:nvSpPr>
          <p:cNvPr id="10" name="Объект 2_0">
            <a:extLst>
              <a:ext uri="{FF2B5EF4-FFF2-40B4-BE49-F238E27FC236}">
                <a16:creationId xmlns:a16="http://schemas.microsoft.com/office/drawing/2014/main" id="{157729A2-22B5-429D-A737-E0C305936E21}"/>
              </a:ext>
            </a:extLst>
          </p:cNvPr>
          <p:cNvSpPr/>
          <p:nvPr/>
        </p:nvSpPr>
        <p:spPr>
          <a:xfrm>
            <a:off x="683568" y="3664429"/>
            <a:ext cx="7579782" cy="15238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The efficiency calculated in Geant</a:t>
            </a:r>
            <a:r>
              <a:rPr lang="en-US" sz="1600" spc="-1" dirty="0">
                <a:solidFill>
                  <a:srgbClr val="002060"/>
                </a:solidFill>
                <a:latin typeface="+mj-lt"/>
              </a:rPr>
              <a:t>4 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is consistent with the experimental data within the errors.</a:t>
            </a: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One can consider  ~</a:t>
            </a:r>
            <a:r>
              <a:rPr lang="en-US" sz="1600" spc="-1" dirty="0">
                <a:solidFill>
                  <a:srgbClr val="002060"/>
                </a:solidFill>
                <a:latin typeface="+mj-lt"/>
              </a:rPr>
              <a:t>5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% as an additional uncertainty in the </a:t>
            </a:r>
            <a:r>
              <a:rPr lang="en-US" spc="-1" dirty="0" err="1">
                <a:solidFill>
                  <a:srgbClr val="002060"/>
                </a:solidFill>
                <a:latin typeface="Corbel"/>
              </a:rPr>
              <a:t>νGeN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experiment related to the effective mass of the crystal.</a:t>
            </a:r>
          </a:p>
        </p:txBody>
      </p:sp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1C853B92-CF72-4B7F-AF9C-04EEEDE58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48385"/>
              </p:ext>
            </p:extLst>
          </p:nvPr>
        </p:nvGraphicFramePr>
        <p:xfrm>
          <a:off x="467543" y="2582406"/>
          <a:ext cx="806489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6600084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7491430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48620993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1388931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rbel" panose="020B0503020204020204" pitchFamily="34" charset="0"/>
                        </a:rPr>
                        <a:t>E, keV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rbel" panose="020B0503020204020204" pitchFamily="34" charset="0"/>
                        </a:rPr>
                        <a:t>Experiment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rbel" panose="020B0503020204020204" pitchFamily="34" charset="0"/>
                        </a:rPr>
                        <a:t>MC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rbel" panose="020B0503020204020204" pitchFamily="34" charset="0"/>
                        </a:rPr>
                        <a:t>Ratio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85598"/>
                  </a:ext>
                </a:extLst>
              </a:tr>
              <a:tr h="1083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258.26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2637 ± 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273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0.97 ± 0.03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0944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766.36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5735 ± 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5952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0.96 ± 0.02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509628"/>
                  </a:ext>
                </a:extLst>
              </a:tr>
            </a:tbl>
          </a:graphicData>
        </a:graphic>
      </p:graphicFrame>
      <p:sp>
        <p:nvSpPr>
          <p:cNvPr id="9" name="Объект 2_0">
            <a:extLst>
              <a:ext uri="{FF2B5EF4-FFF2-40B4-BE49-F238E27FC236}">
                <a16:creationId xmlns:a16="http://schemas.microsoft.com/office/drawing/2014/main" id="{B8D228D8-4738-4F0F-87BA-E79167A5D79C}"/>
              </a:ext>
            </a:extLst>
          </p:cNvPr>
          <p:cNvSpPr/>
          <p:nvPr/>
        </p:nvSpPr>
        <p:spPr>
          <a:xfrm>
            <a:off x="467543" y="795785"/>
            <a:ext cx="8352927" cy="475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483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Comparison of counts (fitting method).</a:t>
            </a:r>
            <a:endParaRPr lang="en-US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Объект 2_0">
            <a:extLst>
              <a:ext uri="{FF2B5EF4-FFF2-40B4-BE49-F238E27FC236}">
                <a16:creationId xmlns:a16="http://schemas.microsoft.com/office/drawing/2014/main" id="{1612D422-1E64-4F1E-9DDE-AF110884EE57}"/>
              </a:ext>
            </a:extLst>
          </p:cNvPr>
          <p:cNvSpPr/>
          <p:nvPr/>
        </p:nvSpPr>
        <p:spPr>
          <a:xfrm>
            <a:off x="470991" y="2174661"/>
            <a:ext cx="8352927" cy="475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483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</a:pPr>
            <a:r>
              <a:rPr lang="en-US" spc="-1" dirty="0">
                <a:solidFill>
                  <a:srgbClr val="002060"/>
                </a:solidFill>
                <a:latin typeface="Corbel"/>
              </a:rPr>
              <a:t>Comparison of counts (simple method).</a:t>
            </a:r>
            <a:endParaRPr lang="en-US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LNP_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NP_Theme" id="{0783271C-BA2F-464C-9E77-FD41949A36EB}" vid="{65946A05-3371-4963-9B0E-4671C725FC6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11269</TotalTime>
  <Words>522</Words>
  <Application>Microsoft Office PowerPoint</Application>
  <PresentationFormat>Экран (16:9)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DLNP_Theme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Темирлан Хусаинов</cp:lastModifiedBy>
  <cp:revision>512</cp:revision>
  <dcterms:created xsi:type="dcterms:W3CDTF">2021-05-26T05:58:11Z</dcterms:created>
  <dcterms:modified xsi:type="dcterms:W3CDTF">2025-10-27T09:07:24Z</dcterms:modified>
</cp:coreProperties>
</file>