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99" r:id="rId2"/>
    <p:sldId id="256" r:id="rId3"/>
    <p:sldId id="257" r:id="rId4"/>
    <p:sldId id="373" r:id="rId5"/>
    <p:sldId id="380" r:id="rId6"/>
    <p:sldId id="378" r:id="rId7"/>
    <p:sldId id="385" r:id="rId8"/>
    <p:sldId id="383" r:id="rId9"/>
    <p:sldId id="357" r:id="rId10"/>
    <p:sldId id="384" r:id="rId11"/>
    <p:sldId id="379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20"/>
    <p:restoredTop sz="94634"/>
  </p:normalViewPr>
  <p:slideViewPr>
    <p:cSldViewPr snapToGrid="0">
      <p:cViewPr>
        <p:scale>
          <a:sx n="115" d="100"/>
          <a:sy n="115" d="100"/>
        </p:scale>
        <p:origin x="640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niillyapin/Desktop/&#1050;&#1086;&#1085;&#1092;&#1077;&#1088;&#1077;&#1085;&#1094;&#1080;&#1080;/&#1043;&#1088;&#1072;&#1092;&#1080;&#1082;%20&#1087;&#1088;&#1077;&#1079;&#1077;&#1085;&#1090;&#1072;&#1094;&#1080;&#1103;%20Ayss%20202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niillyapin/Desktop/&#1050;&#1086;&#1085;&#1092;&#1077;&#1088;&#1077;&#1085;&#1094;&#1080;&#1080;/&#1043;&#1088;&#1072;&#1092;&#1080;&#1082;%20&#1087;&#1088;&#1077;&#1079;&#1077;&#1085;&#1090;&#1072;&#1094;&#1080;&#1103;%20Ayss%202025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417954844976535"/>
          <c:y val="5.347222222222222E-2"/>
          <c:w val="0.77833443405304392"/>
          <c:h val="0.75578703703703709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Лист1!$O$2:$O$10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xVal>
          <c:yVal>
            <c:numRef>
              <c:f>Лист1!$P$2:$P$10</c:f>
              <c:numCache>
                <c:formatCode>General</c:formatCode>
                <c:ptCount val="9"/>
                <c:pt idx="0">
                  <c:v>233.9</c:v>
                </c:pt>
                <c:pt idx="1">
                  <c:v>366.4</c:v>
                </c:pt>
                <c:pt idx="2">
                  <c:v>506.7</c:v>
                </c:pt>
                <c:pt idx="3">
                  <c:v>636.5</c:v>
                </c:pt>
                <c:pt idx="4">
                  <c:v>779</c:v>
                </c:pt>
                <c:pt idx="5">
                  <c:v>923.4</c:v>
                </c:pt>
                <c:pt idx="6">
                  <c:v>1072</c:v>
                </c:pt>
                <c:pt idx="7">
                  <c:v>1215</c:v>
                </c:pt>
                <c:pt idx="8">
                  <c:v>1351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123-8248-B206-0841D4594B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61107520"/>
        <c:axId val="1662485824"/>
      </c:scatterChart>
      <c:valAx>
        <c:axId val="1661107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/>
                  <a:t>Section number</a:t>
                </a:r>
                <a:endParaRPr lang="ru-RU"/>
              </a:p>
            </c:rich>
          </c:tx>
          <c:layout>
            <c:manualLayout>
              <c:xMode val="edge"/>
              <c:yMode val="edge"/>
              <c:x val="0.76983333333333337"/>
              <c:y val="0.901828521434820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1662485824"/>
        <c:crosses val="autoZero"/>
        <c:crossBetween val="midCat"/>
        <c:majorUnit val="1"/>
      </c:valAx>
      <c:valAx>
        <c:axId val="1662485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 dirty="0"/>
                  <a:t>Muon kinetic energy [MeV]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5.8214523843289952E-3"/>
              <c:y val="2.422598463398853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16611075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latin typeface="Century Gothic" panose="020B0502020202020204" pitchFamily="34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79246641377479"/>
          <c:y val="3.8762739510739289E-2"/>
          <c:w val="0.81661673620708108"/>
          <c:h val="0.8417148036289746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325355A5-B976-4E4B-A4E6-EC481356E2B4}" type="VALUE">
                      <a:rPr lang="en-US" baseline="0" smtClean="0"/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131-5D43-8A1B-DE3305FA843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339CA612-73E5-6945-8F07-B38ADCBDE390}" type="VALUE">
                      <a:rPr lang="en-US" baseline="0" smtClean="0"/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131-5D43-8A1B-DE3305FA843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F45F78F-CF84-604E-A04A-ED150BB74614}" type="VALUE">
                      <a:rPr lang="en-US" baseline="0" smtClean="0"/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F131-5D43-8A1B-DE3305FA843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C0328FB7-1768-CD44-9E0E-DFBDC4E24280}" type="VALUE">
                      <a:rPr lang="en-US" baseline="0" smtClean="0"/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131-5D43-8A1B-DE3305FA843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D512DF21-48FC-F14E-B7A9-43D4F10A5168}" type="VALUE">
                      <a:rPr lang="en-US" baseline="0" smtClean="0"/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F131-5D43-8A1B-DE3305FA8437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379E75E1-2448-3B41-BF74-3958953C01A4}" type="VALUE">
                      <a:rPr lang="en-US" baseline="0" smtClean="0"/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131-5D43-8A1B-DE3305FA8437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val>
            <c:numRef>
              <c:f>Лист1!$B$2:$B$7</c:f>
              <c:numCache>
                <c:formatCode>General</c:formatCode>
                <c:ptCount val="6"/>
                <c:pt idx="0">
                  <c:v>277434</c:v>
                </c:pt>
                <c:pt idx="1">
                  <c:v>80881</c:v>
                </c:pt>
                <c:pt idx="2">
                  <c:v>6958</c:v>
                </c:pt>
                <c:pt idx="3">
                  <c:v>2190</c:v>
                </c:pt>
                <c:pt idx="4">
                  <c:v>649</c:v>
                </c:pt>
                <c:pt idx="5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5C-2643-BCBF-03E1CC91D4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38170943"/>
        <c:axId val="910257535"/>
      </c:barChart>
      <c:catAx>
        <c:axId val="93817094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/>
                  <a:t>Number section</a:t>
                </a:r>
                <a:endParaRPr lang="ru-RU"/>
              </a:p>
            </c:rich>
          </c:tx>
          <c:layout>
            <c:manualLayout>
              <c:xMode val="edge"/>
              <c:yMode val="edge"/>
              <c:x val="0.79685197157666943"/>
              <c:y val="0.9379261386185766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ru-RU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910257535"/>
        <c:crosses val="autoZero"/>
        <c:auto val="1"/>
        <c:lblAlgn val="ctr"/>
        <c:lblOffset val="100"/>
        <c:noMultiLvlLbl val="0"/>
      </c:catAx>
      <c:valAx>
        <c:axId val="910257535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r>
                  <a:rPr lang="en-US"/>
                  <a:t>Counts</a:t>
                </a:r>
                <a:endParaRPr lang="ru-RU"/>
              </a:p>
            </c:rich>
          </c:tx>
          <c:layout>
            <c:manualLayout>
              <c:xMode val="edge"/>
              <c:yMode val="edge"/>
              <c:x val="8.2148354105978493E-3"/>
              <c:y val="2.264686155604593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9381709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latin typeface="Century Gothic" panose="020B0502020202020204" pitchFamily="34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B0ED0-FDD7-E04B-8510-91A5EB5B5E0C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AD2B5F-DFC8-6C46-BC02-D96A1887E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38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A7AE3-7AC7-41DB-9FD0-A236C9A5D6DD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A7AE3-7AC7-41DB-9FD0-A236C9A5D6D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447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A7AE3-7AC7-41DB-9FD0-A236C9A5D6D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538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ln w="0">
            <a:noFill/>
          </a:ln>
        </p:spPr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>
              <a:lnSpc>
                <a:spcPct val="100000"/>
              </a:lnSpc>
              <a:buNone/>
            </a:pPr>
            <a:endParaRPr lang="ru-RU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sldNum" idx="3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3C5A976-21B3-42AE-87C3-D6FD58C6DD60}" type="slidenum">
              <a:rPr lang="ru-RU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2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ln w="0">
            <a:noFill/>
          </a:ln>
        </p:spPr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>
              <a:buNone/>
            </a:pPr>
            <a:endParaRPr lang="ru-RU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sldNum" idx="4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8A4D27B-F121-42A8-851D-8B28A15C1231}" type="slidenum">
              <a:rPr lang="ru-RU" sz="1200" b="0" u="none" strike="noStrike">
                <a:solidFill>
                  <a:schemeClr val="dk1"/>
                </a:solidFill>
                <a:effectLst/>
                <a:uFillTx/>
                <a:latin typeface="+mn-lt"/>
                <a:ea typeface="+mn-ea"/>
              </a:rPr>
              <a:t>3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aseline="0" dirty="0"/>
          </a:p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A7AE3-7AC7-41DB-9FD0-A236C9A5D6D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586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A7AE3-7AC7-41DB-9FD0-A236C9A5D6D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599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A7AE3-7AC7-41DB-9FD0-A236C9A5D6D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471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A7AE3-7AC7-41DB-9FD0-A236C9A5D6D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953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A7AE3-7AC7-41DB-9FD0-A236C9A5D6D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298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A7AE3-7AC7-41DB-9FD0-A236C9A5D6D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266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5AFA7-7CBB-C53C-9742-3004A0809B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D072A9E-1293-D1C7-D1CC-A31961D10A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F8D8B1-6265-A69F-A9BC-7D243C0E2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8179-72DC-2D4E-818F-FC39BC1E4444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F7BD18-F0C4-749E-0821-020FADCDD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F033AD-9988-8E76-BA1E-EE1B59CCF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F1D9-C10F-F141-982F-4FB901A74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871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51B45E-0DBB-0ABA-ACA2-91FE95CE0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96BF96-CA80-65BC-BAE3-02F9D3CCA4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4ECCE-FA33-F1B1-FC8F-53520290A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8179-72DC-2D4E-818F-FC39BC1E4444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17C602-D5B8-C080-8E59-6FB021D00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ABB975-8BC7-4D6B-F5E0-3665D9425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F1D9-C10F-F141-982F-4FB901A74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233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D21F38B-EE49-58CE-D0BE-7D695E0C98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E13EDDF-68CB-97B8-AC0A-F8D7683D51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9BB9B5-7755-3F90-88EC-621E70B16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8179-72DC-2D4E-818F-FC39BC1E4444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06E22C-67B0-F5F0-15A1-F5FA93466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FA0A87-A65B-5917-FFE8-869AC0AC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F1D9-C10F-F141-982F-4FB901A74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445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ru-RU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Образец заголовка</a:t>
            </a:r>
            <a:endParaRPr lang="ru-RU" sz="4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Образец текста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Пятый уровень</a:t>
            </a:r>
          </a:p>
        </p:txBody>
      </p:sp>
      <p:sp>
        <p:nvSpPr>
          <p:cNvPr id="17" name="PlaceHolder 3"/>
          <p:cNvSpPr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ru-RU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&lt;дата/время&gt;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</a:p>
        </p:txBody>
      </p:sp>
      <p:sp>
        <p:nvSpPr>
          <p:cNvPr id="19" name="PlaceHolder 5"/>
          <p:cNvSpPr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ru-RU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FA88997-C13E-4AF0-AD8E-FABDC9900763}" type="slidenum">
              <a:rPr lang="ru-RU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‹#›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65441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B2CD30-6B97-F0F6-7827-DCE5F8D4B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2D430B-6C81-6586-3EA4-8D345CD9F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0F2CC7-5420-9247-02F7-D4ED0218F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8179-72DC-2D4E-818F-FC39BC1E4444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07DB4D-7902-CD4C-3366-2F7805ECD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80760D-EBA1-72E6-AEB5-A0EB1541C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F1D9-C10F-F141-982F-4FB901A74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424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4B8C7-DDC7-CAAD-EEF9-7C6512638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C441CB-5E89-8279-0390-5A9A90D27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4B04FB-6704-7854-0A42-A6998876F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8179-72DC-2D4E-818F-FC39BC1E4444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8936E3-8F55-B8D5-BC83-0A32FEFDD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5FD0FA-43C7-5244-ED5C-CEC23F788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F1D9-C10F-F141-982F-4FB901A74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59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C7F711-8C4C-C63A-86E0-F1C2E1440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DA680F-C760-A5FD-E77C-8773AA8B8E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542822-15BA-42E4-952D-F04E6FC20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BD5B68-B4BA-C107-6986-13B157396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8179-72DC-2D4E-818F-FC39BC1E4444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DE1098-B598-C4ED-34A9-0794F4100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1817096-003C-1329-8B7F-06F08D46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F1D9-C10F-F141-982F-4FB901A74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622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3F4457-C92C-6189-73C8-73F073D78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ED2F11-46AB-06DE-7710-45C5D24C0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70BD92-5307-7A37-D79E-4C81E0622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A9963C9-5E7D-3763-4EEF-B67E20423F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253194-0F74-F969-3872-54E16E4C46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3F230B1-94F2-781F-C6D3-49B900FEE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8179-72DC-2D4E-818F-FC39BC1E4444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E5A9B56-4724-DEC3-9547-76193190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9C9EA67-3213-C4A1-B2BA-821FE995B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F1D9-C10F-F141-982F-4FB901A74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73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5A0F1-38DB-E51B-2003-A8ADD8776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2E077C6-926F-7A45-B80F-C81F04BC1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8179-72DC-2D4E-818F-FC39BC1E4444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816C0D-0332-6A97-0A26-1E4409DE7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D6D58D7-E45C-C1A7-C81A-165962B37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F1D9-C10F-F141-982F-4FB901A74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506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6E01A0-7E59-7314-C9B4-F7ECAE5B8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8179-72DC-2D4E-818F-FC39BC1E4444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B396DD-7FE5-3AAD-4EBD-BD67048E7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673CC9-1838-A6A4-93F0-328E20C14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F1D9-C10F-F141-982F-4FB901A74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612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F7312-99B6-B1BE-D855-4CA69CA4D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B7826E-54D3-540E-637D-D417E0BEB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38CAA86-9D0C-39D7-437F-C1AC2A1848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35E40F-D4BE-2D69-C1BD-7C246C818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8179-72DC-2D4E-818F-FC39BC1E4444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77648D-4C76-8967-69F8-F534606C8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9EB5A1-564A-6C2E-F248-F5229138D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F1D9-C10F-F141-982F-4FB901A74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878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F146A-8B5B-CF38-7477-E973640B2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18053E8-75C4-C6FA-1FCE-A8388DAAA2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3604E5-C14A-B5BC-B51D-3B25FAC9B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32AC42-FB1B-DDBA-47FA-A0AF20C9C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C8179-72DC-2D4E-818F-FC39BC1E4444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8AA87A-BB39-6EFB-3C0B-08380D48B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BE64749-36DE-A056-A6EC-BC0E98C65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9F1D9-C10F-F141-982F-4FB901A74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815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7E3029-B9E1-E29A-2C7A-02474A725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703728-C0BE-F720-C81F-02F08D185D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2BD956-B75D-2C89-F94D-1E6A2D7C44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C8179-72DC-2D4E-818F-FC39BC1E4444}" type="datetimeFigureOut">
              <a:rPr lang="ru-RU" smtClean="0"/>
              <a:t>25.10.2025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6E9264-43D0-0D13-A8B9-930E6BA5D0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76D87A-8F4E-CFB6-E7E1-638A0C3F32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9F1D9-C10F-F141-982F-4FB901A74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196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14A7AC-5BB0-4349-EA20-D724D66E06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1" t="19706" r="39961" b="39906"/>
          <a:stretch/>
        </p:blipFill>
        <p:spPr>
          <a:xfrm rot="15900191">
            <a:off x="4891703" y="-589899"/>
            <a:ext cx="7389546" cy="826768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14099" y="2565678"/>
            <a:ext cx="12220198" cy="1402568"/>
          </a:xfrm>
          <a:prstGeom prst="rect">
            <a:avLst/>
          </a:prstGeom>
          <a:solidFill>
            <a:srgbClr val="0547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4979875" y="6320139"/>
            <a:ext cx="2232248" cy="537861"/>
          </a:xfrm>
          <a:prstGeom prst="rect">
            <a:avLst/>
          </a:prstGeom>
          <a:solidFill>
            <a:srgbClr val="EC810C"/>
          </a:solidFill>
          <a:ln>
            <a:noFill/>
          </a:ln>
          <a:effectLst/>
        </p:spPr>
        <p:txBody>
          <a:bodyPr wrap="none" anchor="ctr"/>
          <a:lstStyle>
            <a:lvl1pPr defTabSz="77152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1525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1525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1525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1525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18B54A-172D-4BF7-903F-5EA84096811D}"/>
              </a:ext>
            </a:extLst>
          </p:cNvPr>
          <p:cNvSpPr txBox="1"/>
          <p:nvPr/>
        </p:nvSpPr>
        <p:spPr>
          <a:xfrm>
            <a:off x="1842569" y="2449025"/>
            <a:ext cx="872288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ctr" rtl="0"/>
            <a:r>
              <a:rPr lang="en" sz="2800" b="1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  <a:cs typeface="Times New Roman" panose="02020603050405020304" pitchFamily="18" charset="0"/>
              </a:rPr>
              <a:t>Measurement of low-energy cosmic muons with multilayer lead-scintillator telescope</a:t>
            </a:r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5D74C4B2-A04E-4654-8AE4-24AD834FFE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6421" y="6072872"/>
            <a:ext cx="2439156" cy="821712"/>
          </a:xfrm>
        </p:spPr>
        <p:txBody>
          <a:bodyPr>
            <a:normAutofit/>
          </a:bodyPr>
          <a:lstStyle/>
          <a:p>
            <a:endParaRPr lang="ru-RU" sz="1400" dirty="0">
              <a:solidFill>
                <a:schemeClr val="tx1"/>
              </a:solidFill>
              <a:latin typeface="Century Gothic" panose="020B0502020202020204" pitchFamily="34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  <a:cs typeface="Times New Roman" pitchFamily="18" charset="0"/>
              </a:rPr>
              <a:t>AYSS 2025</a:t>
            </a:r>
            <a:endParaRPr lang="ru-RU" sz="2800" dirty="0">
              <a:solidFill>
                <a:schemeClr val="bg1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pic>
        <p:nvPicPr>
          <p:cNvPr id="13" name="Picture 2" descr="НИЯУ МИФИ на портале Выбираю•IT">
            <a:extLst>
              <a:ext uri="{FF2B5EF4-FFF2-40B4-BE49-F238E27FC236}">
                <a16:creationId xmlns:a16="http://schemas.microsoft.com/office/drawing/2014/main" id="{6278D7F9-8856-46AE-B355-7208AAFBD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458" y="30324"/>
            <a:ext cx="1668542" cy="165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67B7476-9EDF-285B-826B-483C277111C8}"/>
              </a:ext>
            </a:extLst>
          </p:cNvPr>
          <p:cNvSpPr txBox="1"/>
          <p:nvPr/>
        </p:nvSpPr>
        <p:spPr>
          <a:xfrm>
            <a:off x="2481096" y="4344416"/>
            <a:ext cx="74458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400" dirty="0" err="1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Lyapin</a:t>
            </a:r>
            <a:r>
              <a:rPr lang="en" sz="24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 D.</a:t>
            </a:r>
            <a:r>
              <a:rPr lang="en-US" sz="2400" dirty="0">
                <a:latin typeface="Century Gothic" panose="020B0502020202020204" pitchFamily="34" charset="0"/>
                <a:cs typeface="Times New Roman" pitchFamily="18" charset="0"/>
              </a:rPr>
              <a:t>D.</a:t>
            </a:r>
            <a:r>
              <a:rPr lang="ru-RU" sz="24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 (</a:t>
            </a:r>
            <a:r>
              <a:rPr lang="en-US" sz="24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INR RAS, NRNU </a:t>
            </a:r>
            <a:r>
              <a:rPr lang="en-US" sz="2400" dirty="0" err="1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MEPhI</a:t>
            </a:r>
            <a:r>
              <a:rPr lang="en-US" sz="24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>)</a:t>
            </a:r>
            <a:endParaRPr lang="ru-RU" sz="2400" dirty="0">
              <a:solidFill>
                <a:schemeClr val="tx1"/>
              </a:solidFill>
              <a:latin typeface="Century Gothic" panose="020B0502020202020204" pitchFamily="34" charset="0"/>
              <a:cs typeface="Times New Roman" pitchFamily="18" charset="0"/>
            </a:endParaRPr>
          </a:p>
          <a:p>
            <a:endParaRPr lang="ru-RU" sz="1800" dirty="0">
              <a:solidFill>
                <a:schemeClr val="tx1"/>
              </a:solidFill>
              <a:latin typeface="Century Gothic" panose="020B0502020202020204" pitchFamily="34" charset="0"/>
              <a:cs typeface="Times New Roman" pitchFamily="18" charset="0"/>
            </a:endParaRPr>
          </a:p>
          <a:p>
            <a:endParaRPr lang="ru-RU" sz="1800" dirty="0">
              <a:solidFill>
                <a:schemeClr val="tx1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554032-D61E-DA2A-B742-740C5D862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9" y="0"/>
            <a:ext cx="1834293" cy="183142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C53B07-36E9-2EB1-CF65-465B869C60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1" t="19706" r="39961" b="39906"/>
          <a:stretch/>
        </p:blipFill>
        <p:spPr>
          <a:xfrm rot="15900191">
            <a:off x="7933158" y="-408853"/>
            <a:ext cx="4357551" cy="4875381"/>
          </a:xfrm>
          <a:prstGeom prst="rect">
            <a:avLst/>
          </a:prstGeom>
        </p:spPr>
      </p:pic>
      <p:sp>
        <p:nvSpPr>
          <p:cNvPr id="2" name="Прямоугольник 3">
            <a:extLst>
              <a:ext uri="{FF2B5EF4-FFF2-40B4-BE49-F238E27FC236}">
                <a16:creationId xmlns:a16="http://schemas.microsoft.com/office/drawing/2014/main" id="{3491BFFA-2D5F-8B22-C4EC-525BBDD22929}"/>
              </a:ext>
            </a:extLst>
          </p:cNvPr>
          <p:cNvSpPr/>
          <p:nvPr/>
        </p:nvSpPr>
        <p:spPr>
          <a:xfrm>
            <a:off x="-14040" y="-8389"/>
            <a:ext cx="12206040" cy="779400"/>
          </a:xfrm>
          <a:prstGeom prst="rect">
            <a:avLst/>
          </a:prstGeom>
          <a:solidFill>
            <a:srgbClr val="0547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ru-RU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7" name="Заголовок 4"/>
          <p:cNvSpPr txBox="1"/>
          <p:nvPr/>
        </p:nvSpPr>
        <p:spPr>
          <a:xfrm>
            <a:off x="-14040" y="0"/>
            <a:ext cx="12206040" cy="628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References</a:t>
            </a:r>
            <a:endParaRPr lang="ru-RU" sz="24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E2EB6A-DCED-8F0C-DA43-21DB24C9009E}"/>
              </a:ext>
            </a:extLst>
          </p:cNvPr>
          <p:cNvSpPr txBox="1"/>
          <p:nvPr/>
        </p:nvSpPr>
        <p:spPr>
          <a:xfrm>
            <a:off x="0" y="2516010"/>
            <a:ext cx="12192000" cy="1895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1. </a:t>
            </a:r>
            <a:r>
              <a:rPr lang="en" dirty="0">
                <a:latin typeface="Century Gothic" panose="020B0502020202020204" pitchFamily="34" charset="0"/>
                <a:ea typeface="Times New Roman" panose="02020603050405020304" pitchFamily="18" charset="0"/>
              </a:rPr>
              <a:t>Developmental Programming of Fetal</a:t>
            </a:r>
            <a:r>
              <a:rPr lang="ru-RU" dirty="0">
                <a:latin typeface="Century Gothic" panose="020B0502020202020204" pitchFamily="34" charset="0"/>
                <a:ea typeface="Times New Roman" panose="02020603050405020304" pitchFamily="18" charset="0"/>
              </a:rPr>
              <a:t>, </a:t>
            </a:r>
            <a:r>
              <a:rPr lang="en" dirty="0">
                <a:latin typeface="Century Gothic" panose="020B0502020202020204" pitchFamily="34" charset="0"/>
                <a:ea typeface="Times New Roman" panose="02020603050405020304" pitchFamily="18" charset="0"/>
              </a:rPr>
              <a:t>Growth and Development</a:t>
            </a:r>
            <a:r>
              <a:rPr lang="ru-RU" dirty="0">
                <a:latin typeface="Century Gothic" panose="020B0502020202020204" pitchFamily="34" charset="0"/>
                <a:ea typeface="Times New Roman" panose="02020603050405020304" pitchFamily="18" charset="0"/>
              </a:rPr>
              <a:t>. </a:t>
            </a:r>
            <a:r>
              <a:rPr lang="en" dirty="0">
                <a:latin typeface="Century Gothic" panose="020B0502020202020204" pitchFamily="34" charset="0"/>
                <a:ea typeface="Times New Roman" panose="02020603050405020304" pitchFamily="18" charset="0"/>
              </a:rPr>
              <a:t>S </a:t>
            </a:r>
            <a:r>
              <a:rPr lang="en" dirty="0" err="1">
                <a:latin typeface="Century Gothic" panose="020B0502020202020204" pitchFamily="34" charset="0"/>
                <a:ea typeface="Times New Roman" panose="02020603050405020304" pitchFamily="18" charset="0"/>
              </a:rPr>
              <a:t>Mishchenko</a:t>
            </a:r>
            <a:r>
              <a:rPr lang="en" dirty="0">
                <a:latin typeface="Century Gothic" panose="020B0502020202020204" pitchFamily="34" charset="0"/>
                <a:ea typeface="Times New Roman" panose="02020603050405020304" pitchFamily="18" charset="0"/>
              </a:rPr>
              <a:t>, A </a:t>
            </a:r>
            <a:r>
              <a:rPr lang="en" dirty="0" err="1">
                <a:latin typeface="Century Gothic" panose="020B0502020202020204" pitchFamily="34" charset="0"/>
                <a:ea typeface="Times New Roman" panose="02020603050405020304" pitchFamily="18" charset="0"/>
              </a:rPr>
              <a:t>Valenti</a:t>
            </a:r>
            <a:r>
              <a:rPr lang="en" dirty="0">
                <a:latin typeface="Century Gothic" panose="020B0502020202020204" pitchFamily="34" charset="0"/>
                <a:ea typeface="Times New Roman" panose="02020603050405020304" pitchFamily="18" charset="0"/>
              </a:rPr>
              <a:t> et al.</a:t>
            </a:r>
            <a:r>
              <a:rPr lang="ru-RU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// </a:t>
            </a:r>
            <a:r>
              <a:rPr lang="en" dirty="0">
                <a:latin typeface="Century Gothic" panose="020B0502020202020204" pitchFamily="34" charset="0"/>
                <a:ea typeface="Times New Roman" panose="02020603050405020304" pitchFamily="18" charset="0"/>
              </a:rPr>
              <a:t>American Journal of Obstetrics and Gynecology,</a:t>
            </a:r>
            <a:r>
              <a:rPr lang="ru-RU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" dirty="0">
                <a:latin typeface="Century Gothic" panose="020B0502020202020204" pitchFamily="34" charset="0"/>
                <a:ea typeface="Times New Roman" panose="02020603050405020304" pitchFamily="18" charset="0"/>
              </a:rPr>
              <a:t>2016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ru-RU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 Motoki et al., Precise Measurement of Atmospheric Muon Fluxes at Sea Level Proceedings of ICRC 2001: 927</a:t>
            </a:r>
            <a:endParaRPr lang="ru-RU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n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ru-RU" sz="1800" dirty="0"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B86D5F07-A789-EA48-70A6-EA36222A9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54990" y="6443797"/>
            <a:ext cx="437010" cy="432047"/>
          </a:xfrm>
          <a:prstGeom prst="rect">
            <a:avLst/>
          </a:prstGeom>
          <a:solidFill>
            <a:srgbClr val="EC810C"/>
          </a:solidFill>
          <a:ln>
            <a:noFill/>
          </a:ln>
          <a:effectLst/>
        </p:spPr>
        <p:txBody>
          <a:bodyPr wrap="none" anchor="ctr"/>
          <a:lstStyle>
            <a:lvl1pPr defTabSz="77152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1525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1525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1525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1525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5F0A8917-6A47-F2E6-C9A0-D7AF81A6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4990" y="6425953"/>
            <a:ext cx="417240" cy="432047"/>
          </a:xfrm>
        </p:spPr>
        <p:txBody>
          <a:bodyPr/>
          <a:lstStyle/>
          <a:p>
            <a:pPr algn="ctr"/>
            <a:fld id="{B19B0651-EE4F-4900-A07F-96A6BFA9D0F0}" type="slidenum">
              <a:rPr lang="ru-RU" sz="1600" b="1">
                <a:solidFill>
                  <a:schemeClr val="bg1"/>
                </a:solidFill>
                <a:latin typeface="Century Gothic" panose="020B0502020202020204" pitchFamily="34" charset="0"/>
              </a:rPr>
              <a:t>10</a:t>
            </a:fld>
            <a:endParaRPr lang="ru-RU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8">
            <a:extLst>
              <a:ext uri="{FF2B5EF4-FFF2-40B4-BE49-F238E27FC236}">
                <a16:creationId xmlns:a16="http://schemas.microsoft.com/office/drawing/2014/main" id="{42EAAE5C-5D83-1A9B-AFAF-B2DAFFB4BFD6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-10800" y="0"/>
            <a:ext cx="714600" cy="713526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" name="Picture 2" descr="НИЯУ МИФИ на портале Выбираю•IT">
            <a:extLst>
              <a:ext uri="{FF2B5EF4-FFF2-40B4-BE49-F238E27FC236}">
                <a16:creationId xmlns:a16="http://schemas.microsoft.com/office/drawing/2014/main" id="{19733D46-2773-5321-39EA-559012880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7723" y="25194"/>
            <a:ext cx="736600" cy="729011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162796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F2E49F8-9C78-4EEB-A04E-85BBEA47D4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1" t="19706" r="39961" b="39906"/>
          <a:stretch/>
        </p:blipFill>
        <p:spPr>
          <a:xfrm rot="15900191">
            <a:off x="7933158" y="-408853"/>
            <a:ext cx="4357551" cy="4875381"/>
          </a:xfrm>
          <a:prstGeom prst="rect">
            <a:avLst/>
          </a:prstGeom>
        </p:spPr>
      </p:pic>
      <p:sp>
        <p:nvSpPr>
          <p:cNvPr id="13" name="Прямоугольник 3">
            <a:extLst>
              <a:ext uri="{FF2B5EF4-FFF2-40B4-BE49-F238E27FC236}">
                <a16:creationId xmlns:a16="http://schemas.microsoft.com/office/drawing/2014/main" id="{D0509711-BD8A-3CCB-0EED-70C7F6CF8FF2}"/>
              </a:ext>
            </a:extLst>
          </p:cNvPr>
          <p:cNvSpPr/>
          <p:nvPr/>
        </p:nvSpPr>
        <p:spPr>
          <a:xfrm>
            <a:off x="-14040" y="-8389"/>
            <a:ext cx="12206040" cy="779400"/>
          </a:xfrm>
          <a:prstGeom prst="rect">
            <a:avLst/>
          </a:prstGeom>
          <a:solidFill>
            <a:srgbClr val="0547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ru-RU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94DF7CAB-BBD6-4C7A-A82A-FA80C75B7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54990" y="6443797"/>
            <a:ext cx="437010" cy="432047"/>
          </a:xfrm>
          <a:prstGeom prst="rect">
            <a:avLst/>
          </a:prstGeom>
          <a:solidFill>
            <a:srgbClr val="EC810C"/>
          </a:solidFill>
          <a:ln>
            <a:noFill/>
          </a:ln>
          <a:effectLst/>
        </p:spPr>
        <p:txBody>
          <a:bodyPr wrap="none" anchor="ctr"/>
          <a:lstStyle>
            <a:lvl1pPr defTabSz="77152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1525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1525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1525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1525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54990" y="6425953"/>
            <a:ext cx="417240" cy="432047"/>
          </a:xfrm>
        </p:spPr>
        <p:txBody>
          <a:bodyPr/>
          <a:lstStyle/>
          <a:p>
            <a:pPr algn="ctr"/>
            <a:fld id="{B19B0651-EE4F-4900-A07F-96A6BFA9D0F0}" type="slidenum">
              <a:rPr lang="ru-RU" sz="1600" b="1">
                <a:solidFill>
                  <a:schemeClr val="bg1"/>
                </a:solidFill>
                <a:latin typeface="Century Gothic" panose="020B0502020202020204" pitchFamily="34" charset="0"/>
              </a:rPr>
              <a:t>11</a:t>
            </a:fld>
            <a:endParaRPr lang="ru-RU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7B6C00-838A-B153-EC56-ED39264B2847}"/>
              </a:ext>
            </a:extLst>
          </p:cNvPr>
          <p:cNvSpPr txBox="1"/>
          <p:nvPr/>
        </p:nvSpPr>
        <p:spPr>
          <a:xfrm>
            <a:off x="-14040" y="119840"/>
            <a:ext cx="12206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Muon energy release spectra in the section</a:t>
            </a:r>
            <a:endParaRPr lang="ru-RU" sz="24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BA9791-605C-BED8-D95C-4B2AAEFE8E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4" t="8952" r="1431" b="8984"/>
          <a:stretch/>
        </p:blipFill>
        <p:spPr>
          <a:xfrm>
            <a:off x="875071" y="839397"/>
            <a:ext cx="10121379" cy="5586556"/>
          </a:xfrm>
          <a:prstGeom prst="rect">
            <a:avLst/>
          </a:prstGeom>
        </p:spPr>
      </p:pic>
      <p:sp>
        <p:nvSpPr>
          <p:cNvPr id="8" name="CustomShape 31">
            <a:extLst>
              <a:ext uri="{FF2B5EF4-FFF2-40B4-BE49-F238E27FC236}">
                <a16:creationId xmlns:a16="http://schemas.microsoft.com/office/drawing/2014/main" id="{D328F9F5-B7DE-19F8-5CF3-35C7A3EA12E6}"/>
              </a:ext>
            </a:extLst>
          </p:cNvPr>
          <p:cNvSpPr/>
          <p:nvPr/>
        </p:nvSpPr>
        <p:spPr>
          <a:xfrm>
            <a:off x="1195550" y="6425953"/>
            <a:ext cx="9851642" cy="9594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n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  <a:ea typeface="DejaVu Sans"/>
              </a:rPr>
              <a:t>Figure 6. At the top are the spectra of each section with the energy release of muons. At the right is the number of muons stopped in each section.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 panose="020B0502020202020204" pitchFamily="34" charset="0"/>
            </a:endParaRPr>
          </a:p>
        </p:txBody>
      </p:sp>
      <p:pic>
        <p:nvPicPr>
          <p:cNvPr id="15" name="Рисунок 8">
            <a:extLst>
              <a:ext uri="{FF2B5EF4-FFF2-40B4-BE49-F238E27FC236}">
                <a16:creationId xmlns:a16="http://schemas.microsoft.com/office/drawing/2014/main" id="{746C0B10-7F0C-729F-98C2-B59F8539EB6B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-10800" y="0"/>
            <a:ext cx="714600" cy="713526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" name="Picture 2" descr="НИЯУ МИФИ на портале Выбираю•IT">
            <a:extLst>
              <a:ext uri="{FF2B5EF4-FFF2-40B4-BE49-F238E27FC236}">
                <a16:creationId xmlns:a16="http://schemas.microsoft.com/office/drawing/2014/main" id="{DB612E0D-563E-413A-3EF2-6ADF9949B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7723" y="25194"/>
            <a:ext cx="736600" cy="729011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293005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442C7A-351B-AFB8-F538-ACC6998D89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1" t="19706" r="39961" b="39906"/>
          <a:stretch/>
        </p:blipFill>
        <p:spPr>
          <a:xfrm rot="15900191">
            <a:off x="7738663" y="-519571"/>
            <a:ext cx="4646102" cy="5198222"/>
          </a:xfrm>
          <a:prstGeom prst="rect">
            <a:avLst/>
          </a:prstGeom>
        </p:spPr>
      </p:pic>
      <p:sp>
        <p:nvSpPr>
          <p:cNvPr id="2" name="Прямоугольник 3">
            <a:extLst>
              <a:ext uri="{FF2B5EF4-FFF2-40B4-BE49-F238E27FC236}">
                <a16:creationId xmlns:a16="http://schemas.microsoft.com/office/drawing/2014/main" id="{B63A6087-256A-AF9B-A2B9-B72A52C887C2}"/>
              </a:ext>
            </a:extLst>
          </p:cNvPr>
          <p:cNvSpPr/>
          <p:nvPr/>
        </p:nvSpPr>
        <p:spPr>
          <a:xfrm>
            <a:off x="-7020" y="-13925"/>
            <a:ext cx="12206040" cy="779400"/>
          </a:xfrm>
          <a:prstGeom prst="rect">
            <a:avLst/>
          </a:prstGeom>
          <a:solidFill>
            <a:srgbClr val="0547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ru-RU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66" name="Заголовок 1"/>
          <p:cNvSpPr/>
          <p:nvPr/>
        </p:nvSpPr>
        <p:spPr>
          <a:xfrm>
            <a:off x="-14040" y="4615"/>
            <a:ext cx="12206040" cy="742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 algn="ctr" defTabSz="914400">
              <a:lnSpc>
                <a:spcPct val="100000"/>
              </a:lnSpc>
            </a:pPr>
            <a:r>
              <a:rPr lang="en" sz="2400" b="1" i="1" u="none" strike="noStrike" dirty="0">
                <a:solidFill>
                  <a:schemeClr val="bg1"/>
                </a:solidFill>
                <a:effectLst/>
                <a:uFillTx/>
                <a:latin typeface="Century Gothic"/>
              </a:rPr>
              <a:t>Muons under study</a:t>
            </a:r>
            <a:endParaRPr lang="ru-RU" sz="2400" b="1" u="none" strike="noStrike" dirty="0">
              <a:solidFill>
                <a:schemeClr val="bg1"/>
              </a:solidFill>
              <a:effectLst/>
              <a:uFillTx/>
              <a:latin typeface="Arial"/>
            </a:endParaRPr>
          </a:p>
        </p:txBody>
      </p:sp>
      <p:sp>
        <p:nvSpPr>
          <p:cNvPr id="67" name="Rectangle 1"/>
          <p:cNvSpPr/>
          <p:nvPr/>
        </p:nvSpPr>
        <p:spPr>
          <a:xfrm>
            <a:off x="11755080" y="6443640"/>
            <a:ext cx="436680" cy="431640"/>
          </a:xfrm>
          <a:prstGeom prst="rect">
            <a:avLst/>
          </a:prstGeom>
          <a:solidFill>
            <a:srgbClr val="EC810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endParaRPr lang="ru-RU" sz="1800" b="1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68" name="PlaceHolder 1"/>
          <p:cNvSpPr>
            <a:spLocks noGrp="1"/>
          </p:cNvSpPr>
          <p:nvPr>
            <p:ph type="sldNum" idx="37"/>
          </p:nvPr>
        </p:nvSpPr>
        <p:spPr>
          <a:xfrm>
            <a:off x="11755080" y="6426000"/>
            <a:ext cx="416880" cy="43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ru-RU" sz="1600" b="1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FFE8E5D3-87CD-4518-98E5-B3F10E2E3225}" type="slidenum">
              <a:rPr lang="ru-RU" sz="1600" b="1" u="none" strike="noStrike">
                <a:solidFill>
                  <a:schemeClr val="lt1"/>
                </a:solidFill>
                <a:effectLst/>
                <a:uFillTx/>
                <a:latin typeface="Century Gothic" panose="020B0502020202020204" pitchFamily="34" charset="0"/>
              </a:rPr>
              <a:t>2</a:t>
            </a:fld>
            <a:endParaRPr lang="ru-RU" sz="1600" b="0" u="none" strike="noStrike" dirty="0">
              <a:solidFill>
                <a:srgbClr val="000000"/>
              </a:solidFill>
              <a:effectLst/>
              <a:uFillTx/>
              <a:latin typeface="Century Gothic" panose="020B0502020202020204" pitchFamily="34" charset="0"/>
            </a:endParaRPr>
          </a:p>
        </p:txBody>
      </p:sp>
      <p:pic>
        <p:nvPicPr>
          <p:cNvPr id="70" name="Рисунок 8"/>
          <p:cNvPicPr/>
          <p:nvPr/>
        </p:nvPicPr>
        <p:blipFill>
          <a:blip r:embed="rId4"/>
          <a:stretch/>
        </p:blipFill>
        <p:spPr>
          <a:xfrm>
            <a:off x="-10800" y="0"/>
            <a:ext cx="714600" cy="713526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1" name="TextBox 5"/>
          <p:cNvSpPr/>
          <p:nvPr/>
        </p:nvSpPr>
        <p:spPr>
          <a:xfrm>
            <a:off x="173942" y="5143098"/>
            <a:ext cx="10787400" cy="144073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en" sz="1200" b="0" u="none" strike="noStrike" dirty="0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</a:rPr>
              <a:t>The </a:t>
            </a:r>
            <a:r>
              <a:rPr lang="en" sz="1200" dirty="0">
                <a:solidFill>
                  <a:srgbClr val="000000"/>
                </a:solidFill>
                <a:latin typeface="Century Gothic" panose="020B0502020202020204" pitchFamily="34" charset="0"/>
              </a:rPr>
              <a:t>physical sensitivity of </a:t>
            </a:r>
            <a:r>
              <a:rPr lang="en" sz="1200" b="0" u="none" strike="noStrike" dirty="0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</a:rPr>
              <a:t>low-energy muon research:</a:t>
            </a:r>
            <a:endParaRPr lang="ru-RU" sz="1200" b="0" u="none" strike="noStrike" dirty="0">
              <a:solidFill>
                <a:srgbClr val="000000"/>
              </a:solidFill>
              <a:effectLst/>
              <a:uFillTx/>
              <a:latin typeface="Century Gothic" panose="020B0502020202020204" pitchFamily="34" charset="0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" sz="1200" b="0" u="none" strike="noStrike" dirty="0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</a:rPr>
              <a:t>Neutrino physics (low-energy muons are the main background)</a:t>
            </a:r>
            <a:endParaRPr lang="ru-RU" sz="1200" b="0" u="none" strike="noStrike" dirty="0">
              <a:solidFill>
                <a:srgbClr val="000000"/>
              </a:solidFill>
              <a:effectLst/>
              <a:uFillTx/>
              <a:latin typeface="Century Gothic" panose="020B0502020202020204" pitchFamily="34" charset="0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" sz="1200" b="0" u="none" strike="noStrike" dirty="0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</a:rPr>
              <a:t>Dark matter (WIMP can generate neutrino and then low-energy muons)</a:t>
            </a:r>
            <a:endParaRPr lang="ru-RU" sz="1200" b="0" u="none" strike="noStrike" dirty="0">
              <a:solidFill>
                <a:srgbClr val="000000"/>
              </a:solidFill>
              <a:effectLst/>
              <a:uFillTx/>
              <a:latin typeface="Century Gothic" panose="020B0502020202020204" pitchFamily="34" charset="0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" sz="1200" b="0" u="none" strike="noStrike" dirty="0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</a:rPr>
              <a:t>Primary cosmic rays studies (low-energy </a:t>
            </a:r>
            <a:r>
              <a:rPr lang="en" sz="1200" b="0" u="none" strike="noStrike" dirty="0" err="1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</a:rPr>
              <a:t>mouns</a:t>
            </a:r>
            <a:r>
              <a:rPr lang="en" sz="1200" b="0" u="none" strike="noStrike" dirty="0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</a:rPr>
              <a:t> depend on models)</a:t>
            </a:r>
            <a:endParaRPr lang="ru-RU" sz="1200" b="0" u="none" strike="noStrike" dirty="0">
              <a:solidFill>
                <a:srgbClr val="000000"/>
              </a:solidFill>
              <a:effectLst/>
              <a:uFillTx/>
              <a:latin typeface="Century Gothic" panose="020B0502020202020204" pitchFamily="34" charset="0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lang="en" sz="1200" b="0" u="none" strike="noStrike" dirty="0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</a:rPr>
              <a:t>Effect of atmospheric variations (low-energy muon flux depends on temperature and density of atmosphere)</a:t>
            </a:r>
            <a:endParaRPr lang="ru-RU" sz="1200" b="0" u="none" strike="noStrike" dirty="0">
              <a:solidFill>
                <a:srgbClr val="000000"/>
              </a:solidFill>
              <a:effectLst/>
              <a:uFillTx/>
              <a:latin typeface="Century Gothic" panose="020B0502020202020204" pitchFamily="34" charset="0"/>
            </a:endParaRPr>
          </a:p>
        </p:txBody>
      </p:sp>
      <p:pic>
        <p:nvPicPr>
          <p:cNvPr id="72" name="Рисунок 10"/>
          <p:cNvPicPr/>
          <p:nvPr/>
        </p:nvPicPr>
        <p:blipFill>
          <a:blip r:embed="rId5"/>
          <a:srcRect r="20387" b="41441"/>
          <a:stretch/>
        </p:blipFill>
        <p:spPr>
          <a:xfrm>
            <a:off x="346500" y="1128780"/>
            <a:ext cx="4793760" cy="3682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5" name="TextBox 74"/>
          <p:cNvSpPr txBox="1"/>
          <p:nvPr/>
        </p:nvSpPr>
        <p:spPr>
          <a:xfrm>
            <a:off x="7820164" y="994534"/>
            <a:ext cx="2981880" cy="277920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" sz="1200" b="0" u="none" strike="noStrike" dirty="0">
                <a:solidFill>
                  <a:srgbClr val="000000"/>
                </a:solidFill>
                <a:effectLst/>
                <a:uFillTx/>
                <a:latin typeface="Century Gothic"/>
                <a:ea typeface="DejaVu Sans"/>
              </a:rPr>
              <a:t>Worldwide data of cosmic ray  muons</a:t>
            </a:r>
            <a:endParaRPr lang="ru-RU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6" name="Овал 75"/>
          <p:cNvSpPr/>
          <p:nvPr/>
        </p:nvSpPr>
        <p:spPr>
          <a:xfrm>
            <a:off x="3784834" y="1701493"/>
            <a:ext cx="1620000" cy="3060000"/>
          </a:xfrm>
          <a:prstGeom prst="ellipse">
            <a:avLst/>
          </a:prstGeom>
          <a:noFill/>
          <a:ln w="0">
            <a:solidFill>
              <a:srgbClr val="FF45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7" name="Прямая соединительная линия 76"/>
          <p:cNvSpPr/>
          <p:nvPr/>
        </p:nvSpPr>
        <p:spPr>
          <a:xfrm>
            <a:off x="5388870" y="3421380"/>
            <a:ext cx="2088926" cy="3810"/>
          </a:xfrm>
          <a:prstGeom prst="line">
            <a:avLst/>
          </a:prstGeom>
          <a:ln w="0">
            <a:solidFill>
              <a:srgbClr val="FF45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360491" y="880740"/>
            <a:ext cx="1626480" cy="277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" sz="1200" b="0" u="none" strike="noStrike" dirty="0">
                <a:solidFill>
                  <a:srgbClr val="000000"/>
                </a:solidFill>
                <a:effectLst/>
                <a:uFillTx/>
                <a:latin typeface="Century Gothic"/>
                <a:ea typeface="DejaVu Sans"/>
              </a:rPr>
              <a:t>Primary cosmic rays</a:t>
            </a:r>
            <a:endParaRPr lang="ru-RU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" name="Picture 2" descr="НИЯУ МИФИ на портале Выбираю•IT">
            <a:extLst>
              <a:ext uri="{FF2B5EF4-FFF2-40B4-BE49-F238E27FC236}">
                <a16:creationId xmlns:a16="http://schemas.microsoft.com/office/drawing/2014/main" id="{0EEA27D3-1CFD-D29D-16E8-0EA25F223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233" y="17924"/>
            <a:ext cx="736600" cy="72901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EB0D5B-4D3F-31CB-F799-46A25BD2A5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107" t="14922" r="31568" b="19078"/>
          <a:stretch/>
        </p:blipFill>
        <p:spPr>
          <a:xfrm>
            <a:off x="7534716" y="1260000"/>
            <a:ext cx="3426626" cy="48497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Рисунок 13"/>
          <p:cNvPicPr/>
          <p:nvPr/>
        </p:nvPicPr>
        <p:blipFill>
          <a:blip r:embed="rId3">
            <a:lum bright="70000" contrast="-70000"/>
            <a:alphaModFix amt="50000"/>
          </a:blip>
          <a:srcRect l="23937" t="19704" r="39956" b="39902"/>
          <a:stretch/>
        </p:blipFill>
        <p:spPr>
          <a:xfrm rot="15900000">
            <a:off x="7932960" y="-408240"/>
            <a:ext cx="4357080" cy="4875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" name="Прямоугольник 3">
            <a:extLst>
              <a:ext uri="{FF2B5EF4-FFF2-40B4-BE49-F238E27FC236}">
                <a16:creationId xmlns:a16="http://schemas.microsoft.com/office/drawing/2014/main" id="{B178EDD0-4CFA-939C-9E65-82499A1BAF00}"/>
              </a:ext>
            </a:extLst>
          </p:cNvPr>
          <p:cNvSpPr/>
          <p:nvPr/>
        </p:nvSpPr>
        <p:spPr>
          <a:xfrm>
            <a:off x="-14040" y="-48998"/>
            <a:ext cx="12206040" cy="779400"/>
          </a:xfrm>
          <a:prstGeom prst="rect">
            <a:avLst/>
          </a:prstGeom>
          <a:solidFill>
            <a:srgbClr val="0547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ru-RU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4CCB0021-040F-3C25-BF19-00287F6D0C4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-10800" y="0"/>
            <a:ext cx="714600" cy="713526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0" name="Rectangle 4"/>
          <p:cNvSpPr/>
          <p:nvPr/>
        </p:nvSpPr>
        <p:spPr>
          <a:xfrm>
            <a:off x="11755080" y="6443640"/>
            <a:ext cx="436680" cy="431640"/>
          </a:xfrm>
          <a:prstGeom prst="rect">
            <a:avLst/>
          </a:prstGeom>
          <a:solidFill>
            <a:srgbClr val="EC810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endParaRPr lang="ru-RU" sz="1800" b="1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81" name="PlaceHolder 1"/>
          <p:cNvSpPr>
            <a:spLocks noGrp="1"/>
          </p:cNvSpPr>
          <p:nvPr>
            <p:ph type="sldNum" idx="38"/>
          </p:nvPr>
        </p:nvSpPr>
        <p:spPr>
          <a:xfrm>
            <a:off x="11755080" y="6426000"/>
            <a:ext cx="416880" cy="43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defRPr lang="ru-RU" sz="1600" b="1" u="none" strike="noStrike">
                <a:solidFill>
                  <a:schemeClr val="lt1"/>
                </a:solidFill>
                <a:effectLst/>
                <a:uFillTx/>
                <a:latin typeface="Calibri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</a:pPr>
            <a:fld id="{B7EF23AE-71CD-47C1-88BE-CEA7DCADB564}" type="slidenum">
              <a:rPr lang="ru-RU" sz="1600" b="1" u="none" strike="noStrike">
                <a:solidFill>
                  <a:schemeClr val="lt1"/>
                </a:solidFill>
                <a:effectLst/>
                <a:uFillTx/>
                <a:latin typeface="Century Gothic" panose="020B0502020202020204" pitchFamily="34" charset="0"/>
              </a:rPr>
              <a:t>3</a:t>
            </a:fld>
            <a:endParaRPr lang="ru-RU" sz="1600" b="0" u="none" strike="noStrike" dirty="0">
              <a:solidFill>
                <a:srgbClr val="000000"/>
              </a:solidFill>
              <a:effectLst/>
              <a:uFillTx/>
              <a:latin typeface="Century Gothic" panose="020B0502020202020204" pitchFamily="34" charset="0"/>
            </a:endParaRPr>
          </a:p>
        </p:txBody>
      </p:sp>
      <p:pic>
        <p:nvPicPr>
          <p:cNvPr id="82" name="Рисунок 14"/>
          <p:cNvPicPr/>
          <p:nvPr/>
        </p:nvPicPr>
        <p:blipFill>
          <a:blip r:embed="rId5"/>
          <a:srcRect l="54700" b="26449"/>
          <a:stretch/>
        </p:blipFill>
        <p:spPr>
          <a:xfrm>
            <a:off x="1293694" y="3999642"/>
            <a:ext cx="4120920" cy="2629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3" name="TextBox 7"/>
          <p:cNvSpPr/>
          <p:nvPr/>
        </p:nvSpPr>
        <p:spPr>
          <a:xfrm>
            <a:off x="-14040" y="161100"/>
            <a:ext cx="1220604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" sz="2400" b="1" i="1" u="none" strike="noStrike" dirty="0">
                <a:solidFill>
                  <a:schemeClr val="bg1"/>
                </a:solidFill>
                <a:effectLst/>
                <a:uFillTx/>
                <a:latin typeface="Century Gothic"/>
              </a:rPr>
              <a:t>Scintillator/lead calorimeter module design</a:t>
            </a:r>
            <a:endParaRPr lang="ru-RU" sz="2400" b="1" u="none" strike="noStrike" dirty="0">
              <a:solidFill>
                <a:schemeClr val="bg1"/>
              </a:solidFill>
              <a:effectLst/>
              <a:uFillTx/>
              <a:latin typeface="Arial"/>
            </a:endParaRPr>
          </a:p>
        </p:txBody>
      </p:sp>
      <p:pic>
        <p:nvPicPr>
          <p:cNvPr id="88" name="Picture 9"/>
          <p:cNvPicPr/>
          <p:nvPr/>
        </p:nvPicPr>
        <p:blipFill>
          <a:blip r:embed="rId6"/>
          <a:stretch/>
        </p:blipFill>
        <p:spPr>
          <a:xfrm>
            <a:off x="280053" y="1091700"/>
            <a:ext cx="3242520" cy="2451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9" name="TextBox 9"/>
          <p:cNvSpPr/>
          <p:nvPr/>
        </p:nvSpPr>
        <p:spPr>
          <a:xfrm>
            <a:off x="4345476" y="2617200"/>
            <a:ext cx="2340000" cy="8331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0" u="none" strike="noStrike" dirty="0">
                <a:solidFill>
                  <a:srgbClr val="44546A"/>
                </a:solidFill>
                <a:effectLst/>
                <a:uFillTx/>
                <a:latin typeface="Century Gothic" panose="020B0502020202020204" pitchFamily="34" charset="0"/>
              </a:rPr>
              <a:t>44 modules, 200x200mm</a:t>
            </a:r>
            <a:r>
              <a:rPr lang="en-US" sz="1200" b="0" u="none" strike="noStrike" baseline="30000" dirty="0">
                <a:solidFill>
                  <a:srgbClr val="44546A"/>
                </a:solidFill>
                <a:effectLst/>
                <a:uFillTx/>
                <a:latin typeface="Century Gothic" panose="020B0502020202020204" pitchFamily="34" charset="0"/>
              </a:rPr>
              <a:t>2 </a:t>
            </a:r>
            <a:r>
              <a:rPr lang="en-US" sz="1200" b="0" u="none" strike="noStrike" dirty="0">
                <a:solidFill>
                  <a:srgbClr val="44546A"/>
                </a:solidFill>
                <a:effectLst/>
                <a:uFillTx/>
                <a:latin typeface="Century Gothic" panose="020B0502020202020204" pitchFamily="34" charset="0"/>
              </a:rPr>
              <a:t> </a:t>
            </a:r>
            <a:endParaRPr lang="ru-RU" sz="1200" b="0" u="none" strike="noStrike" dirty="0">
              <a:solidFill>
                <a:srgbClr val="000000"/>
              </a:solidFill>
              <a:effectLst/>
              <a:uFillTx/>
              <a:latin typeface="Century Gothic" panose="020B0502020202020204" pitchFamily="34" charset="0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0" u="none" strike="noStrike" dirty="0">
                <a:solidFill>
                  <a:srgbClr val="44546A"/>
                </a:solidFill>
                <a:effectLst/>
                <a:uFillTx/>
                <a:latin typeface="Century Gothic" panose="020B0502020202020204" pitchFamily="34" charset="0"/>
              </a:rPr>
              <a:t>Beam hole (20 x 20 cm</a:t>
            </a:r>
            <a:r>
              <a:rPr lang="en-US" sz="1200" b="0" u="none" strike="noStrike" baseline="30000" dirty="0">
                <a:solidFill>
                  <a:srgbClr val="44546A"/>
                </a:solidFill>
                <a:effectLst/>
                <a:uFillTx/>
                <a:latin typeface="Century Gothic" panose="020B0502020202020204" pitchFamily="34" charset="0"/>
              </a:rPr>
              <a:t>2</a:t>
            </a:r>
            <a:r>
              <a:rPr lang="en-US" sz="1200" b="0" u="none" strike="noStrike" dirty="0">
                <a:solidFill>
                  <a:srgbClr val="44546A"/>
                </a:solidFill>
                <a:effectLst/>
                <a:uFillTx/>
                <a:latin typeface="Century Gothic" panose="020B0502020202020204" pitchFamily="34" charset="0"/>
              </a:rPr>
              <a:t>).</a:t>
            </a:r>
            <a:endParaRPr lang="ru-RU" sz="1200" b="0" u="none" strike="noStrike" dirty="0">
              <a:solidFill>
                <a:srgbClr val="000000"/>
              </a:solidFill>
              <a:effectLst/>
              <a:uFillTx/>
              <a:latin typeface="Century Gothic" panose="020B0502020202020204" pitchFamily="34" charset="0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0" u="none" strike="noStrike" dirty="0">
                <a:solidFill>
                  <a:srgbClr val="44546A"/>
                </a:solidFill>
                <a:effectLst/>
                <a:uFillTx/>
                <a:latin typeface="Century Gothic" panose="020B0502020202020204" pitchFamily="34" charset="0"/>
              </a:rPr>
              <a:t>Total weight – 22t.</a:t>
            </a:r>
            <a:endParaRPr lang="ru-RU" sz="1200" b="0" u="none" strike="noStrike" dirty="0">
              <a:solidFill>
                <a:srgbClr val="000000"/>
              </a:solidFill>
              <a:effectLst/>
              <a:uFillTx/>
              <a:latin typeface="Century Gothic" panose="020B0502020202020204" pitchFamily="34" charset="0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 b="1" u="none" strike="noStrike" dirty="0">
                <a:solidFill>
                  <a:srgbClr val="44546A"/>
                </a:solidFill>
                <a:effectLst/>
                <a:uFillTx/>
                <a:latin typeface="Century Gothic" panose="020B0502020202020204" pitchFamily="34" charset="0"/>
              </a:rPr>
              <a:t>Status: CANCELLED </a:t>
            </a:r>
            <a:endParaRPr lang="ru-RU" sz="1200" b="0" u="none" strike="noStrike" dirty="0">
              <a:solidFill>
                <a:srgbClr val="000000"/>
              </a:solidFill>
              <a:effectLst/>
              <a:uFillTx/>
              <a:latin typeface="Century Gothic" panose="020B0502020202020204" pitchFamily="34" charset="0"/>
            </a:endParaRPr>
          </a:p>
        </p:txBody>
      </p:sp>
      <p:pic>
        <p:nvPicPr>
          <p:cNvPr id="90" name="Picture 10"/>
          <p:cNvPicPr/>
          <p:nvPr/>
        </p:nvPicPr>
        <p:blipFill>
          <a:blip r:embed="rId7"/>
          <a:stretch/>
        </p:blipFill>
        <p:spPr>
          <a:xfrm>
            <a:off x="4525476" y="1177200"/>
            <a:ext cx="1627920" cy="1332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1" name="TextBox 90"/>
          <p:cNvSpPr txBox="1"/>
          <p:nvPr/>
        </p:nvSpPr>
        <p:spPr>
          <a:xfrm>
            <a:off x="4273476" y="808200"/>
            <a:ext cx="3826986" cy="460211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spAutoFit/>
          </a:bodyPr>
          <a:lstStyle/>
          <a:p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</a:rPr>
              <a:t>CB</a:t>
            </a:r>
            <a:r>
              <a:rPr lang="en-US" sz="1200" b="0" u="none" strike="noStrike" dirty="0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</a:rPr>
              <a:t>M</a:t>
            </a:r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</a:rPr>
              <a:t> </a:t>
            </a:r>
            <a:r>
              <a:rPr lang="ru-RU" sz="1200" b="0" u="none" strike="noStrike" dirty="0" err="1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</a:rPr>
              <a:t>Projectile</a:t>
            </a:r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</a:rPr>
              <a:t> </a:t>
            </a:r>
            <a:r>
              <a:rPr lang="ru-RU" sz="1200" b="0" u="none" strike="noStrike" dirty="0" err="1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</a:rPr>
              <a:t>Spectator</a:t>
            </a:r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</a:rPr>
              <a:t> </a:t>
            </a:r>
            <a:r>
              <a:rPr lang="ru-RU" sz="1200" b="0" u="none" strike="noStrike" dirty="0" err="1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</a:rPr>
              <a:t>Detector</a:t>
            </a:r>
            <a:endParaRPr lang="ru-RU" sz="1200" b="0" u="none" strike="noStrike" dirty="0">
              <a:solidFill>
                <a:srgbClr val="000000"/>
              </a:solidFill>
              <a:effectLst/>
              <a:uFillTx/>
              <a:latin typeface="Century Gothic" panose="020B0502020202020204" pitchFamily="34" charset="0"/>
            </a:endParaRPr>
          </a:p>
          <a:p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</a:rPr>
              <a:t>(</a:t>
            </a:r>
            <a:r>
              <a:rPr lang="ru-RU" sz="1200" b="0" u="none" strike="noStrike" dirty="0" err="1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</a:rPr>
              <a:t>modular</a:t>
            </a:r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</a:rPr>
              <a:t> </a:t>
            </a:r>
            <a:r>
              <a:rPr lang="ru-RU" sz="1200" b="0" u="none" strike="noStrike" dirty="0" err="1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</a:rPr>
              <a:t>sampling</a:t>
            </a:r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</a:rPr>
              <a:t> Pb/</a:t>
            </a:r>
            <a:r>
              <a:rPr lang="ru-RU" sz="1200" b="0" u="none" strike="noStrike" dirty="0" err="1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</a:rPr>
              <a:t>scint</a:t>
            </a:r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</a:rPr>
              <a:t> </a:t>
            </a:r>
            <a:r>
              <a:rPr lang="ru-RU" sz="1200" b="0" u="none" strike="noStrike" dirty="0" err="1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</a:rPr>
              <a:t>hadron</a:t>
            </a:r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</a:rPr>
              <a:t> </a:t>
            </a:r>
            <a:r>
              <a:rPr lang="ru-RU" sz="1200" b="0" u="none" strike="noStrike" dirty="0" err="1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</a:rPr>
              <a:t>calorimeter</a:t>
            </a:r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31960" y="771563"/>
            <a:ext cx="1986739" cy="275545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spAutoFit/>
          </a:bodyPr>
          <a:lstStyle/>
          <a:p>
            <a:r>
              <a:rPr lang="ru-RU" sz="1200" b="0" u="none" strike="noStrike" dirty="0" err="1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</a:rPr>
              <a:t>C</a:t>
            </a:r>
            <a:r>
              <a:rPr lang="en-US" sz="1200" b="0" u="none" strike="noStrike" dirty="0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</a:rPr>
              <a:t>BM</a:t>
            </a:r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</a:rPr>
              <a:t> </a:t>
            </a:r>
            <a:r>
              <a:rPr lang="ru-RU" sz="1200" b="0" u="none" strike="noStrike" dirty="0" err="1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</a:rPr>
              <a:t>experiment</a:t>
            </a:r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</a:rPr>
              <a:t> </a:t>
            </a:r>
            <a:r>
              <a:rPr lang="ru-RU" sz="1200" b="0" u="none" strike="noStrike" dirty="0" err="1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</a:rPr>
              <a:t>at</a:t>
            </a:r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</a:rPr>
              <a:t> FAIR</a:t>
            </a:r>
          </a:p>
        </p:txBody>
      </p:sp>
      <p:pic>
        <p:nvPicPr>
          <p:cNvPr id="93" name="Рисунок 92"/>
          <p:cNvPicPr/>
          <p:nvPr/>
        </p:nvPicPr>
        <p:blipFill>
          <a:blip r:embed="rId8"/>
          <a:srcRect l="34583" r="23952"/>
          <a:stretch/>
        </p:blipFill>
        <p:spPr>
          <a:xfrm>
            <a:off x="6085743" y="3787020"/>
            <a:ext cx="5685840" cy="3168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4" name="Picture 13" descr="C:\Users\Федор\Desktop\Photo_modules)Jan_2017\DSCN0035.JPG"/>
          <p:cNvPicPr/>
          <p:nvPr/>
        </p:nvPicPr>
        <p:blipFill>
          <a:blip r:embed="rId9"/>
          <a:stretch/>
        </p:blipFill>
        <p:spPr>
          <a:xfrm>
            <a:off x="8928663" y="1038780"/>
            <a:ext cx="1980000" cy="2640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5" name="TextBox 94"/>
          <p:cNvSpPr txBox="1"/>
          <p:nvPr/>
        </p:nvSpPr>
        <p:spPr>
          <a:xfrm>
            <a:off x="8929491" y="1116794"/>
            <a:ext cx="1624460" cy="275545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spAutoFit/>
          </a:bodyPr>
          <a:lstStyle/>
          <a:p>
            <a:r>
              <a:rPr lang="ru-RU" sz="1200" b="1" u="none" strike="noStrike" dirty="0" err="1">
                <a:solidFill>
                  <a:srgbClr val="FFFF00"/>
                </a:solidFill>
                <a:effectLst/>
                <a:uFillTx/>
                <a:latin typeface="Century Gothic" panose="020B0502020202020204" pitchFamily="34" charset="0"/>
              </a:rPr>
              <a:t>C</a:t>
            </a:r>
            <a:r>
              <a:rPr lang="en-US" sz="1200" b="1" u="none" strike="noStrike" dirty="0">
                <a:solidFill>
                  <a:srgbClr val="FFFF00"/>
                </a:solidFill>
                <a:effectLst/>
                <a:uFillTx/>
                <a:latin typeface="Century Gothic" panose="020B0502020202020204" pitchFamily="34" charset="0"/>
              </a:rPr>
              <a:t>BM</a:t>
            </a:r>
            <a:r>
              <a:rPr lang="ru-RU" sz="1200" b="1" u="none" strike="noStrike" dirty="0">
                <a:solidFill>
                  <a:srgbClr val="FFFF00"/>
                </a:solidFill>
                <a:effectLst/>
                <a:uFillTx/>
                <a:latin typeface="Century Gothic" panose="020B0502020202020204" pitchFamily="34" charset="0"/>
              </a:rPr>
              <a:t> </a:t>
            </a:r>
            <a:r>
              <a:rPr lang="ru-RU" sz="1200" b="1" u="none" strike="noStrike" dirty="0" err="1">
                <a:solidFill>
                  <a:srgbClr val="FFFF00"/>
                </a:solidFill>
                <a:effectLst/>
                <a:uFillTx/>
                <a:latin typeface="Century Gothic" panose="020B0502020202020204" pitchFamily="34" charset="0"/>
              </a:rPr>
              <a:t>module</a:t>
            </a:r>
            <a:r>
              <a:rPr lang="ru-RU" sz="1200" b="1" u="none" strike="noStrike" dirty="0">
                <a:solidFill>
                  <a:srgbClr val="FFFF00"/>
                </a:solidFill>
                <a:effectLst/>
                <a:uFillTx/>
                <a:latin typeface="Century Gothic" panose="020B0502020202020204" pitchFamily="34" charset="0"/>
              </a:rPr>
              <a:t> </a:t>
            </a:r>
            <a:r>
              <a:rPr lang="ru-RU" sz="1200" b="1" u="none" strike="noStrike" dirty="0" err="1">
                <a:solidFill>
                  <a:srgbClr val="FFFF00"/>
                </a:solidFill>
                <a:effectLst/>
                <a:uFillTx/>
                <a:latin typeface="Century Gothic" panose="020B0502020202020204" pitchFamily="34" charset="0"/>
              </a:rPr>
              <a:t>at</a:t>
            </a:r>
            <a:r>
              <a:rPr lang="ru-RU" sz="1200" b="1" u="none" strike="noStrike" dirty="0">
                <a:solidFill>
                  <a:srgbClr val="FFFF00"/>
                </a:solidFill>
                <a:effectLst/>
                <a:uFillTx/>
                <a:latin typeface="Century Gothic" panose="020B0502020202020204" pitchFamily="34" charset="0"/>
              </a:rPr>
              <a:t> INR</a:t>
            </a:r>
            <a:endParaRPr lang="ru-RU" sz="1200" b="0" u="none" strike="noStrike" dirty="0">
              <a:solidFill>
                <a:srgbClr val="000000"/>
              </a:solidFill>
              <a:effectLst/>
              <a:uFillTx/>
              <a:latin typeface="Century Gothic" panose="020B0502020202020204" pitchFamily="34" charset="0"/>
            </a:endParaRPr>
          </a:p>
        </p:txBody>
      </p:sp>
      <p:sp>
        <p:nvSpPr>
          <p:cNvPr id="96" name="Прямоугольник 4"/>
          <p:cNvSpPr/>
          <p:nvPr/>
        </p:nvSpPr>
        <p:spPr>
          <a:xfrm>
            <a:off x="3777669" y="5420160"/>
            <a:ext cx="2700000" cy="12025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0" u="none" strike="noStrike" dirty="0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Microsoft YaHei"/>
              </a:rPr>
              <a:t>Photodetector: </a:t>
            </a:r>
            <a:r>
              <a:rPr lang="en-GB" sz="1200" b="0" u="none" strike="noStrike" dirty="0" err="1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Microsoft YaHei"/>
              </a:rPr>
              <a:t>SiPM</a:t>
            </a:r>
            <a:endParaRPr lang="ru-RU" sz="1200" b="0" u="none" strike="noStrike" dirty="0">
              <a:solidFill>
                <a:srgbClr val="000000"/>
              </a:solidFill>
              <a:effectLst/>
              <a:uFillTx/>
              <a:latin typeface="Century Gothic" panose="020B0502020202020204" pitchFamily="34" charset="0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0" u="none" strike="noStrike" dirty="0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Microsoft YaHei"/>
              </a:rPr>
              <a:t>Hamamatsu S12572-010P</a:t>
            </a:r>
            <a:endParaRPr lang="ru-RU" sz="1200" b="0" u="none" strike="noStrike" dirty="0">
              <a:solidFill>
                <a:srgbClr val="000000"/>
              </a:solidFill>
              <a:effectLst/>
              <a:uFillTx/>
              <a:latin typeface="Century Gothic" panose="020B0502020202020204" pitchFamily="34" charset="0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0" u="none" strike="noStrike" dirty="0">
                <a:solidFill>
                  <a:srgbClr val="44546A"/>
                </a:solidFill>
                <a:effectLst/>
                <a:uFillTx/>
                <a:latin typeface="Century Gothic" panose="020B0502020202020204" pitchFamily="34" charset="0"/>
              </a:rPr>
              <a:t>Sensitive area</a:t>
            </a:r>
            <a:r>
              <a:rPr lang="ru-RU" sz="1200" b="0" u="none" strike="noStrike" dirty="0">
                <a:solidFill>
                  <a:srgbClr val="44546A"/>
                </a:solidFill>
                <a:effectLst/>
                <a:uFillTx/>
                <a:latin typeface="Century Gothic" panose="020B0502020202020204" pitchFamily="34" charset="0"/>
              </a:rPr>
              <a:t> </a:t>
            </a:r>
            <a:r>
              <a:rPr lang="en-GB" sz="1200" b="0" u="none" strike="noStrike" dirty="0">
                <a:solidFill>
                  <a:srgbClr val="44546A"/>
                </a:solidFill>
                <a:effectLst/>
                <a:uFillTx/>
                <a:latin typeface="Century Gothic" panose="020B0502020202020204" pitchFamily="34" charset="0"/>
              </a:rPr>
              <a:t>3 x 3 mm</a:t>
            </a:r>
            <a:r>
              <a:rPr lang="en-GB" sz="1200" b="0" u="none" strike="noStrike" baseline="30000" dirty="0">
                <a:solidFill>
                  <a:srgbClr val="44546A"/>
                </a:solidFill>
                <a:effectLst/>
                <a:uFillTx/>
                <a:latin typeface="Century Gothic" panose="020B0502020202020204" pitchFamily="34" charset="0"/>
              </a:rPr>
              <a:t>2</a:t>
            </a:r>
            <a:r>
              <a:rPr lang="en-GB" sz="1200" b="0" u="none" strike="noStrike" dirty="0">
                <a:solidFill>
                  <a:srgbClr val="44546A"/>
                </a:solidFill>
                <a:effectLst/>
                <a:uFillTx/>
                <a:latin typeface="Century Gothic" panose="020B0502020202020204" pitchFamily="34" charset="0"/>
              </a:rPr>
              <a:t> </a:t>
            </a:r>
            <a:endParaRPr lang="ru-RU" sz="1200" b="0" u="none" strike="noStrike" dirty="0">
              <a:solidFill>
                <a:srgbClr val="000000"/>
              </a:solidFill>
              <a:effectLst/>
              <a:uFillTx/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Microsoft YaHei"/>
              </a:rPr>
              <a:t> </a:t>
            </a:r>
            <a:r>
              <a:rPr lang="en-GB" sz="1200" b="0" u="none" strike="noStrike" dirty="0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Microsoft YaHei"/>
              </a:rPr>
              <a:t>Number of pixels 90 000</a:t>
            </a:r>
            <a:endParaRPr lang="ru-RU" sz="1200" b="0" u="none" strike="noStrike" dirty="0">
              <a:solidFill>
                <a:srgbClr val="000000"/>
              </a:solidFill>
              <a:effectLst/>
              <a:uFillTx/>
              <a:latin typeface="Century Gothic" panose="020B0502020202020204" pitchFamily="34" charset="0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dirty="0">
                <a:solidFill>
                  <a:srgbClr val="44546A"/>
                </a:solidFill>
                <a:latin typeface="Century Gothic" panose="020B0502020202020204" pitchFamily="34" charset="0"/>
              </a:rPr>
              <a:t>N</a:t>
            </a:r>
            <a:r>
              <a:rPr lang="en-GB" sz="1200" b="0" u="none" strike="noStrike" dirty="0">
                <a:solidFill>
                  <a:srgbClr val="44546A"/>
                </a:solidFill>
                <a:effectLst/>
                <a:uFillTx/>
                <a:latin typeface="Century Gothic" panose="020B0502020202020204" pitchFamily="34" charset="0"/>
              </a:rPr>
              <a:t>ominal gain</a:t>
            </a:r>
            <a:r>
              <a:rPr lang="en-US" sz="1200" b="0" u="none" strike="noStrike" dirty="0">
                <a:solidFill>
                  <a:srgbClr val="44546A"/>
                </a:solidFill>
                <a:effectLst/>
                <a:uFillTx/>
                <a:latin typeface="Century Gothic" panose="020B0502020202020204" pitchFamily="34" charset="0"/>
              </a:rPr>
              <a:t> </a:t>
            </a:r>
            <a:r>
              <a:rPr lang="en-GB" sz="1200" b="0" u="none" strike="noStrike" dirty="0">
                <a:solidFill>
                  <a:srgbClr val="44546A"/>
                </a:solidFill>
                <a:effectLst/>
                <a:uFillTx/>
                <a:latin typeface="Century Gothic" panose="020B0502020202020204" pitchFamily="34" charset="0"/>
              </a:rPr>
              <a:t>1 x 10</a:t>
            </a:r>
            <a:r>
              <a:rPr lang="en-GB" sz="1200" b="0" u="none" strike="noStrike" baseline="33000" dirty="0">
                <a:solidFill>
                  <a:srgbClr val="44546A"/>
                </a:solidFill>
                <a:effectLst/>
                <a:uFillTx/>
                <a:latin typeface="Century Gothic" panose="020B0502020202020204" pitchFamily="34" charset="0"/>
              </a:rPr>
              <a:t>5</a:t>
            </a:r>
            <a:r>
              <a:rPr lang="en-GB" sz="1200" b="0" u="none" strike="noStrike" dirty="0">
                <a:solidFill>
                  <a:srgbClr val="44546A"/>
                </a:solidFill>
                <a:effectLst/>
                <a:uFillTx/>
                <a:latin typeface="Century Gothic" panose="020B0502020202020204" pitchFamily="34" charset="0"/>
              </a:rPr>
              <a:t>,</a:t>
            </a:r>
            <a:endParaRPr lang="ru-RU" sz="1200" b="0" u="none" strike="noStrike" dirty="0">
              <a:solidFill>
                <a:srgbClr val="000000"/>
              </a:solidFill>
              <a:effectLst/>
              <a:uFillTx/>
              <a:latin typeface="Century Gothic" panose="020B0502020202020204" pitchFamily="34" charset="0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0" u="none" strike="noStrike" dirty="0">
                <a:solidFill>
                  <a:srgbClr val="44546A"/>
                </a:solidFill>
                <a:effectLst/>
                <a:uFillTx/>
                <a:latin typeface="Century Gothic" panose="020B0502020202020204" pitchFamily="34" charset="0"/>
              </a:rPr>
              <a:t>Pixel recovery time</a:t>
            </a:r>
            <a:r>
              <a:rPr lang="en-US" sz="1200" b="0" u="none" strike="noStrike" dirty="0">
                <a:solidFill>
                  <a:srgbClr val="44546A"/>
                </a:solidFill>
                <a:effectLst/>
                <a:uFillTx/>
                <a:latin typeface="Century Gothic" panose="020B0502020202020204" pitchFamily="34" charset="0"/>
              </a:rPr>
              <a:t> - </a:t>
            </a:r>
            <a:r>
              <a:rPr lang="en-GB" sz="1200" b="0" u="none" strike="noStrike" dirty="0">
                <a:solidFill>
                  <a:srgbClr val="44546A"/>
                </a:solidFill>
                <a:effectLst/>
                <a:uFillTx/>
                <a:latin typeface="Century Gothic" panose="020B0502020202020204" pitchFamily="34" charset="0"/>
              </a:rPr>
              <a:t>10 ns</a:t>
            </a:r>
            <a:endParaRPr lang="ru-RU" sz="1200" b="0" u="none" strike="noStrike" dirty="0">
              <a:solidFill>
                <a:srgbClr val="000000"/>
              </a:solidFill>
              <a:effectLst/>
              <a:uFillTx/>
              <a:latin typeface="Century Gothic" panose="020B0502020202020204" pitchFamily="34" charset="0"/>
            </a:endParaRPr>
          </a:p>
        </p:txBody>
      </p:sp>
      <p:pic>
        <p:nvPicPr>
          <p:cNvPr id="97" name="Рисунок 96"/>
          <p:cNvPicPr/>
          <p:nvPr/>
        </p:nvPicPr>
        <p:blipFill>
          <a:blip r:embed="rId10"/>
          <a:stretch/>
        </p:blipFill>
        <p:spPr>
          <a:xfrm>
            <a:off x="1008000" y="3571031"/>
            <a:ext cx="1260000" cy="1099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8" name="Прямая соединительная линия 97"/>
          <p:cNvSpPr/>
          <p:nvPr/>
        </p:nvSpPr>
        <p:spPr>
          <a:xfrm flipH="1">
            <a:off x="1880280" y="4329664"/>
            <a:ext cx="879120" cy="273127"/>
          </a:xfrm>
          <a:prstGeom prst="line">
            <a:avLst/>
          </a:prstGeom>
          <a:ln w="0">
            <a:solidFill>
              <a:srgbClr val="3465A4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1080" rIns="90000" bIns="-1080" anchor="ctr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9" name="Прямая соединительная линия 98"/>
          <p:cNvSpPr/>
          <p:nvPr/>
        </p:nvSpPr>
        <p:spPr>
          <a:xfrm flipH="1">
            <a:off x="2011680" y="4317048"/>
            <a:ext cx="747720" cy="153983"/>
          </a:xfrm>
          <a:prstGeom prst="line">
            <a:avLst/>
          </a:prstGeom>
          <a:ln w="0">
            <a:solidFill>
              <a:srgbClr val="3465A4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2703960" y="4167246"/>
            <a:ext cx="563273" cy="275545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spAutoFit/>
          </a:bodyPr>
          <a:lstStyle/>
          <a:p>
            <a:r>
              <a:rPr lang="ru-RU" sz="1200" b="0" u="none" strike="noStrike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</a:rPr>
              <a:t>Lead</a:t>
            </a:r>
          </a:p>
        </p:txBody>
      </p:sp>
      <p:sp>
        <p:nvSpPr>
          <p:cNvPr id="101" name="Прямая соединительная линия 100"/>
          <p:cNvSpPr/>
          <p:nvPr/>
        </p:nvSpPr>
        <p:spPr>
          <a:xfrm flipH="1">
            <a:off x="2040119" y="4118893"/>
            <a:ext cx="682863" cy="270778"/>
          </a:xfrm>
          <a:prstGeom prst="line">
            <a:avLst/>
          </a:prstGeom>
          <a:ln w="0">
            <a:solidFill>
              <a:srgbClr val="3465A4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2840" rIns="90000" bIns="42840" anchor="ctr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2" name="Прямая соединительная линия 101"/>
          <p:cNvSpPr/>
          <p:nvPr/>
        </p:nvSpPr>
        <p:spPr>
          <a:xfrm flipH="1">
            <a:off x="2171879" y="4095493"/>
            <a:ext cx="551103" cy="162418"/>
          </a:xfrm>
          <a:prstGeom prst="line">
            <a:avLst/>
          </a:prstGeom>
          <a:ln w="0">
            <a:solidFill>
              <a:srgbClr val="3465A4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2698200" y="3951246"/>
            <a:ext cx="1249358" cy="275545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spAutoFit/>
          </a:bodyPr>
          <a:lstStyle/>
          <a:p>
            <a:r>
              <a:rPr lang="ru-RU" sz="1200" b="0" u="none" strike="noStrike" dirty="0" err="1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</a:rPr>
              <a:t>Scintillator</a:t>
            </a:r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</a:rPr>
              <a:t> </a:t>
            </a:r>
            <a:r>
              <a:rPr lang="ru-RU" sz="1200" b="0" u="none" strike="noStrike" dirty="0" err="1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</a:rPr>
              <a:t>tiles</a:t>
            </a:r>
            <a:endParaRPr lang="ru-RU" sz="1200" b="0" u="none" strike="noStrike" dirty="0">
              <a:solidFill>
                <a:srgbClr val="000000"/>
              </a:solidFill>
              <a:effectLst/>
              <a:uFillTx/>
              <a:latin typeface="Century Gothic" panose="020B0502020202020204" pitchFamily="34" charset="0"/>
            </a:endParaRPr>
          </a:p>
        </p:txBody>
      </p:sp>
      <p:sp>
        <p:nvSpPr>
          <p:cNvPr id="104" name="Прямая соединительная линия 103"/>
          <p:cNvSpPr/>
          <p:nvPr/>
        </p:nvSpPr>
        <p:spPr>
          <a:xfrm flipH="1" flipV="1">
            <a:off x="2268000" y="3420000"/>
            <a:ext cx="432000" cy="180000"/>
          </a:xfrm>
          <a:prstGeom prst="line">
            <a:avLst/>
          </a:prstGeom>
          <a:ln w="0">
            <a:solidFill>
              <a:srgbClr val="3465A4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2700000" y="3492000"/>
            <a:ext cx="1116309" cy="460211"/>
          </a:xfrm>
          <a:prstGeom prst="rect">
            <a:avLst/>
          </a:prstGeom>
          <a:noFill/>
          <a:ln w="0">
            <a:noFill/>
          </a:ln>
        </p:spPr>
        <p:txBody>
          <a:bodyPr wrap="none" lIns="90000" tIns="45000" rIns="90000" bIns="45000" anchor="t">
            <a:spAutoFit/>
          </a:bodyPr>
          <a:lstStyle/>
          <a:p>
            <a:r>
              <a:rPr lang="ru-RU" sz="1200" b="0" u="none" strike="noStrike" dirty="0" err="1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</a:rPr>
              <a:t>WLSs</a:t>
            </a:r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</a:rPr>
              <a:t> </a:t>
            </a:r>
            <a:r>
              <a:rPr lang="ru-RU" sz="1200" b="0" u="none" strike="noStrike" dirty="0" err="1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</a:rPr>
              <a:t>to</a:t>
            </a:r>
            <a:r>
              <a:rPr lang="ru-RU" sz="1200" b="0" u="none" strike="noStrike" dirty="0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</a:rPr>
              <a:t> </a:t>
            </a:r>
            <a:r>
              <a:rPr lang="ru-RU" sz="1200" b="0" u="none" strike="noStrike" dirty="0" err="1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</a:rPr>
              <a:t>SiPM</a:t>
            </a:r>
            <a:endParaRPr lang="ru-RU" sz="1200" b="0" u="none" strike="noStrike" dirty="0">
              <a:solidFill>
                <a:srgbClr val="000000"/>
              </a:solidFill>
              <a:effectLst/>
              <a:uFillTx/>
              <a:latin typeface="Century Gothic" panose="020B0502020202020204" pitchFamily="34" charset="0"/>
            </a:endParaRPr>
          </a:p>
          <a:p>
            <a:r>
              <a:rPr lang="ru-RU" sz="1200" b="0" u="none" strike="noStrike" dirty="0" err="1"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</a:rPr>
              <a:t>readout</a:t>
            </a:r>
            <a:endParaRPr lang="ru-RU" sz="1200" b="0" u="none" strike="noStrike" dirty="0">
              <a:solidFill>
                <a:srgbClr val="000000"/>
              </a:solidFill>
              <a:effectLst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57651769-531C-C057-3FB7-8510C0FA0A7E}"/>
              </a:ext>
            </a:extLst>
          </p:cNvPr>
          <p:cNvSpPr/>
          <p:nvPr/>
        </p:nvSpPr>
        <p:spPr>
          <a:xfrm>
            <a:off x="5841969" y="1403433"/>
            <a:ext cx="296334" cy="2963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08E96130-1793-06FB-4EAA-91FF4046E749}"/>
              </a:ext>
            </a:extLst>
          </p:cNvPr>
          <p:cNvSpPr/>
          <p:nvPr/>
        </p:nvSpPr>
        <p:spPr>
          <a:xfrm>
            <a:off x="6138303" y="1589114"/>
            <a:ext cx="2855450" cy="519406"/>
          </a:xfrm>
          <a:prstGeom prst="line">
            <a:avLst/>
          </a:prstGeom>
          <a:ln w="12700">
            <a:solidFill>
              <a:srgbClr val="FF45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88208F-441A-4802-E00C-5145BBA1A1C3}"/>
              </a:ext>
            </a:extLst>
          </p:cNvPr>
          <p:cNvSpPr txBox="1"/>
          <p:nvPr/>
        </p:nvSpPr>
        <p:spPr>
          <a:xfrm>
            <a:off x="191809" y="5253891"/>
            <a:ext cx="1980070" cy="460211"/>
          </a:xfrm>
          <a:prstGeom prst="rect">
            <a:avLst/>
          </a:prstGeom>
          <a:noFill/>
          <a:ln w="0">
            <a:noFill/>
          </a:ln>
        </p:spPr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200" b="0" u="none" strike="noStrike" dirty="0">
                <a:solidFill>
                  <a:srgbClr val="000000"/>
                </a:solidFill>
                <a:effectLst/>
                <a:uFillTx/>
                <a:latin typeface="Century Gothic"/>
              </a:rPr>
              <a:t>Calorimeter module with </a:t>
            </a:r>
            <a:r>
              <a:rPr lang="en-US" sz="1200" b="0" u="none" strike="noStrike" dirty="0" err="1">
                <a:solidFill>
                  <a:srgbClr val="000000"/>
                </a:solidFill>
                <a:effectLst/>
                <a:uFillTx/>
                <a:latin typeface="Century Gothic"/>
              </a:rPr>
              <a:t>SiPM</a:t>
            </a:r>
            <a:r>
              <a:rPr lang="en-US" sz="1200" b="0" u="none" strike="noStrike" dirty="0">
                <a:solidFill>
                  <a:srgbClr val="000000"/>
                </a:solidFill>
                <a:effectLst/>
                <a:uFillTx/>
                <a:latin typeface="Century Gothic"/>
              </a:rPr>
              <a:t> readout</a:t>
            </a:r>
            <a:endParaRPr lang="ru-RU" sz="1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8" name="Picture 2" descr="НИЯУ МИФИ на портале Выбираю•IT">
            <a:extLst>
              <a:ext uri="{FF2B5EF4-FFF2-40B4-BE49-F238E27FC236}">
                <a16:creationId xmlns:a16="http://schemas.microsoft.com/office/drawing/2014/main" id="{E0BC66E7-EFB4-36FD-C8C0-94CA62490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283" y="-23804"/>
            <a:ext cx="736600" cy="729011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3EB35DC-0BCB-028D-FB47-2B0F08D089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1" t="19706" r="39961" b="39906"/>
          <a:stretch/>
        </p:blipFill>
        <p:spPr>
          <a:xfrm rot="15900191">
            <a:off x="7933158" y="-408853"/>
            <a:ext cx="4357551" cy="4875381"/>
          </a:xfrm>
          <a:prstGeom prst="rect">
            <a:avLst/>
          </a:prstGeom>
        </p:spPr>
      </p:pic>
      <p:sp>
        <p:nvSpPr>
          <p:cNvPr id="95" name="Прямоугольник 3">
            <a:extLst>
              <a:ext uri="{FF2B5EF4-FFF2-40B4-BE49-F238E27FC236}">
                <a16:creationId xmlns:a16="http://schemas.microsoft.com/office/drawing/2014/main" id="{3F017367-51B3-3A7C-4164-B25E5872370F}"/>
              </a:ext>
            </a:extLst>
          </p:cNvPr>
          <p:cNvSpPr/>
          <p:nvPr/>
        </p:nvSpPr>
        <p:spPr>
          <a:xfrm>
            <a:off x="-14040" y="-11221"/>
            <a:ext cx="12206040" cy="779400"/>
          </a:xfrm>
          <a:prstGeom prst="rect">
            <a:avLst/>
          </a:prstGeom>
          <a:solidFill>
            <a:srgbClr val="0547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ru-RU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pic>
        <p:nvPicPr>
          <p:cNvPr id="96" name="Рисунок 8">
            <a:extLst>
              <a:ext uri="{FF2B5EF4-FFF2-40B4-BE49-F238E27FC236}">
                <a16:creationId xmlns:a16="http://schemas.microsoft.com/office/drawing/2014/main" id="{DF2E6697-3BD7-5C8D-5316-A135D0C4237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-10800" y="0"/>
            <a:ext cx="714600" cy="713526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7" name="Picture 2" descr="НИЯУ МИФИ на портале Выбираю•IT">
            <a:extLst>
              <a:ext uri="{FF2B5EF4-FFF2-40B4-BE49-F238E27FC236}">
                <a16:creationId xmlns:a16="http://schemas.microsoft.com/office/drawing/2014/main" id="{D5EE17BF-9B99-E353-C34B-4975AFC05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7723" y="25194"/>
            <a:ext cx="736600" cy="72901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5" name="Rectangle 13">
            <a:extLst>
              <a:ext uri="{FF2B5EF4-FFF2-40B4-BE49-F238E27FC236}">
                <a16:creationId xmlns:a16="http://schemas.microsoft.com/office/drawing/2014/main" id="{B7CB11E0-9BAD-9693-2782-16E3B4390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54990" y="6443797"/>
            <a:ext cx="437010" cy="432047"/>
          </a:xfrm>
          <a:prstGeom prst="rect">
            <a:avLst/>
          </a:prstGeom>
          <a:solidFill>
            <a:srgbClr val="EC810C"/>
          </a:solidFill>
          <a:ln>
            <a:noFill/>
          </a:ln>
          <a:effectLst/>
        </p:spPr>
        <p:txBody>
          <a:bodyPr wrap="none" anchor="ctr"/>
          <a:lstStyle>
            <a:lvl1pPr defTabSz="77152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1525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1525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1525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1525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Номер слайда 5">
            <a:extLst>
              <a:ext uri="{FF2B5EF4-FFF2-40B4-BE49-F238E27FC236}">
                <a16:creationId xmlns:a16="http://schemas.microsoft.com/office/drawing/2014/main" id="{E62AA889-9288-46D6-1A9D-5DACA8A4D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4990" y="6425953"/>
            <a:ext cx="417240" cy="432047"/>
          </a:xfrm>
        </p:spPr>
        <p:txBody>
          <a:bodyPr/>
          <a:lstStyle/>
          <a:p>
            <a:pPr algn="ctr"/>
            <a:fld id="{B19B0651-EE4F-4900-A07F-96A6BFA9D0F0}" type="slidenum">
              <a:rPr lang="ru-RU" sz="1600" b="1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fld>
            <a:endParaRPr lang="ru-RU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DAEDD0DB-3771-8DDD-28D4-ED435295E75D}"/>
              </a:ext>
            </a:extLst>
          </p:cNvPr>
          <p:cNvGrpSpPr/>
          <p:nvPr/>
        </p:nvGrpSpPr>
        <p:grpSpPr>
          <a:xfrm rot="5400000">
            <a:off x="-290195" y="1198877"/>
            <a:ext cx="6042300" cy="5243826"/>
            <a:chOff x="931029" y="-4010648"/>
            <a:chExt cx="10765531" cy="9306890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286B62F6-C89B-79F6-7615-454B70025E3D}"/>
                </a:ext>
              </a:extLst>
            </p:cNvPr>
            <p:cNvGrpSpPr/>
            <p:nvPr/>
          </p:nvGrpSpPr>
          <p:grpSpPr>
            <a:xfrm>
              <a:off x="931029" y="-4010648"/>
              <a:ext cx="10765531" cy="9306890"/>
              <a:chOff x="931029" y="-4010648"/>
              <a:chExt cx="10765531" cy="9306890"/>
            </a:xfrm>
          </p:grpSpPr>
          <p:grpSp>
            <p:nvGrpSpPr>
              <p:cNvPr id="13" name="Группа 12">
                <a:extLst>
                  <a:ext uri="{FF2B5EF4-FFF2-40B4-BE49-F238E27FC236}">
                    <a16:creationId xmlns:a16="http://schemas.microsoft.com/office/drawing/2014/main" id="{93EF22E8-0F84-B8C0-4DCE-F98B5198B3D0}"/>
                  </a:ext>
                </a:extLst>
              </p:cNvPr>
              <p:cNvGrpSpPr/>
              <p:nvPr/>
            </p:nvGrpSpPr>
            <p:grpSpPr>
              <a:xfrm>
                <a:off x="931029" y="-4010648"/>
                <a:ext cx="10765531" cy="7841278"/>
                <a:chOff x="931029" y="-4010648"/>
                <a:chExt cx="10765531" cy="7841278"/>
              </a:xfrm>
            </p:grpSpPr>
            <p:grpSp>
              <p:nvGrpSpPr>
                <p:cNvPr id="24" name="Группа 23">
                  <a:extLst>
                    <a:ext uri="{FF2B5EF4-FFF2-40B4-BE49-F238E27FC236}">
                      <a16:creationId xmlns:a16="http://schemas.microsoft.com/office/drawing/2014/main" id="{DA050A46-844F-3206-BDC8-E05508B57AB1}"/>
                    </a:ext>
                  </a:extLst>
                </p:cNvPr>
                <p:cNvGrpSpPr/>
                <p:nvPr/>
              </p:nvGrpSpPr>
              <p:grpSpPr>
                <a:xfrm>
                  <a:off x="931029" y="-4010648"/>
                  <a:ext cx="10765531" cy="7750537"/>
                  <a:chOff x="-25412" y="-4231364"/>
                  <a:chExt cx="10765531" cy="7750537"/>
                </a:xfrm>
              </p:grpSpPr>
              <p:sp>
                <p:nvSpPr>
                  <p:cNvPr id="30" name="Прямоугольник 29">
                    <a:extLst>
                      <a:ext uri="{FF2B5EF4-FFF2-40B4-BE49-F238E27FC236}">
                        <a16:creationId xmlns:a16="http://schemas.microsoft.com/office/drawing/2014/main" id="{4872E5E6-2A94-185D-D774-D5D230B778E0}"/>
                      </a:ext>
                    </a:extLst>
                  </p:cNvPr>
                  <p:cNvSpPr/>
                  <p:nvPr/>
                </p:nvSpPr>
                <p:spPr>
                  <a:xfrm>
                    <a:off x="4045743" y="1668602"/>
                    <a:ext cx="6651172" cy="1850571"/>
                  </a:xfrm>
                  <a:prstGeom prst="rect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33" name="Прямоугольник 32">
                    <a:extLst>
                      <a:ext uri="{FF2B5EF4-FFF2-40B4-BE49-F238E27FC236}">
                        <a16:creationId xmlns:a16="http://schemas.microsoft.com/office/drawing/2014/main" id="{560BEFBB-5057-7D43-04FD-9D7AAF063598}"/>
                      </a:ext>
                    </a:extLst>
                  </p:cNvPr>
                  <p:cNvSpPr/>
                  <p:nvPr/>
                </p:nvSpPr>
                <p:spPr>
                  <a:xfrm>
                    <a:off x="3198481" y="1618324"/>
                    <a:ext cx="545647" cy="1875762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A77C0170-584C-8812-608B-52001527A2B7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6445621" y="-1165356"/>
                    <a:ext cx="6625544" cy="4935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dirty="0">
                        <a:latin typeface="Century Gothic" panose="020B0502020202020204" pitchFamily="34" charset="0"/>
                      </a:rPr>
                      <a:t>              </a:t>
                    </a:r>
                    <a:r>
                      <a:rPr lang="en-US" sz="1200" dirty="0" err="1">
                        <a:latin typeface="Century Gothic" panose="020B0502020202020204" pitchFamily="34" charset="0"/>
                      </a:rPr>
                      <a:t>FHCal</a:t>
                    </a:r>
                    <a:r>
                      <a:rPr lang="en-US" sz="1200" dirty="0">
                        <a:latin typeface="Century Gothic" panose="020B0502020202020204" pitchFamily="34" charset="0"/>
                      </a:rPr>
                      <a:t>  module</a:t>
                    </a:r>
                    <a:r>
                      <a:rPr lang="ru-RU" sz="1200" dirty="0">
                        <a:latin typeface="Century Gothic" panose="020B0502020202020204" pitchFamily="34" charset="0"/>
                      </a:rPr>
                      <a:t> (</a:t>
                    </a:r>
                    <a:r>
                      <a:rPr lang="en-US" sz="1200" dirty="0" err="1">
                        <a:latin typeface="Century Gothic" panose="020B0502020202020204" pitchFamily="34" charset="0"/>
                      </a:rPr>
                      <a:t>Sc+Pb</a:t>
                    </a:r>
                    <a:r>
                      <a:rPr lang="en-US" sz="1200" dirty="0">
                        <a:latin typeface="Century Gothic" panose="020B0502020202020204" pitchFamily="34" charset="0"/>
                      </a:rPr>
                      <a:t>)</a:t>
                    </a:r>
                    <a:endParaRPr lang="ru-RU" sz="1200" dirty="0">
                      <a:latin typeface="Century Gothic" panose="020B0502020202020204" pitchFamily="34" charset="0"/>
                    </a:endParaRPr>
                  </a:p>
                </p:txBody>
              </p:sp>
              <p:cxnSp>
                <p:nvCxnSpPr>
                  <p:cNvPr id="35" name="Прямая со стрелкой 34">
                    <a:extLst>
                      <a:ext uri="{FF2B5EF4-FFF2-40B4-BE49-F238E27FC236}">
                        <a16:creationId xmlns:a16="http://schemas.microsoft.com/office/drawing/2014/main" id="{DE464BFB-D433-C615-1263-C37F8186F553}"/>
                      </a:ext>
                    </a:extLst>
                  </p:cNvPr>
                  <p:cNvCxnSpPr/>
                  <p:nvPr/>
                </p:nvCxnSpPr>
                <p:spPr>
                  <a:xfrm>
                    <a:off x="4088947" y="3482513"/>
                    <a:ext cx="6651172" cy="1848"/>
                  </a:xfrm>
                  <a:prstGeom prst="straightConnector1">
                    <a:avLst/>
                  </a:prstGeom>
                  <a:ln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" name="Прямоугольник 35">
                    <a:extLst>
                      <a:ext uri="{FF2B5EF4-FFF2-40B4-BE49-F238E27FC236}">
                        <a16:creationId xmlns:a16="http://schemas.microsoft.com/office/drawing/2014/main" id="{764820EB-BF56-D188-F56A-4F050C177810}"/>
                      </a:ext>
                    </a:extLst>
                  </p:cNvPr>
                  <p:cNvSpPr/>
                  <p:nvPr/>
                </p:nvSpPr>
                <p:spPr>
                  <a:xfrm>
                    <a:off x="2430712" y="1580863"/>
                    <a:ext cx="843080" cy="1851122"/>
                  </a:xfrm>
                  <a:prstGeom prst="rect">
                    <a:avLst/>
                  </a:prstGeom>
                  <a:solidFill>
                    <a:schemeClr val="bg2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200" dirty="0">
                      <a:solidFill>
                        <a:srgbClr val="002060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37" name="Прямоугольник 36">
                    <a:extLst>
                      <a:ext uri="{FF2B5EF4-FFF2-40B4-BE49-F238E27FC236}">
                        <a16:creationId xmlns:a16="http://schemas.microsoft.com/office/drawing/2014/main" id="{A53CB033-1208-DCF4-F15E-F657D43D3CB9}"/>
                      </a:ext>
                    </a:extLst>
                  </p:cNvPr>
                  <p:cNvSpPr/>
                  <p:nvPr/>
                </p:nvSpPr>
                <p:spPr>
                  <a:xfrm flipV="1">
                    <a:off x="1567315" y="1595406"/>
                    <a:ext cx="9140222" cy="45719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38" name="Прямоугольник 37">
                    <a:extLst>
                      <a:ext uri="{FF2B5EF4-FFF2-40B4-BE49-F238E27FC236}">
                        <a16:creationId xmlns:a16="http://schemas.microsoft.com/office/drawing/2014/main" id="{A1765559-2E70-F7B4-8FA4-2CA6F5823E1C}"/>
                      </a:ext>
                    </a:extLst>
                  </p:cNvPr>
                  <p:cNvSpPr/>
                  <p:nvPr/>
                </p:nvSpPr>
                <p:spPr>
                  <a:xfrm>
                    <a:off x="1597572" y="3426035"/>
                    <a:ext cx="9140222" cy="45719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A097FC18-51A2-E74A-62B1-89FAB214CF5A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-913191" y="-596119"/>
                    <a:ext cx="2598104" cy="82254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" sz="1200" dirty="0">
                        <a:latin typeface="Century Gothic" panose="020B0502020202020204" pitchFamily="34" charset="0"/>
                      </a:rPr>
                      <a:t>plate with</a:t>
                    </a:r>
                  </a:p>
                  <a:p>
                    <a:r>
                      <a:rPr lang="en" sz="1200" dirty="0">
                        <a:latin typeface="Century Gothic" panose="020B0502020202020204" pitchFamily="34" charset="0"/>
                      </a:rPr>
                      <a:t>optic connectors</a:t>
                    </a:r>
                    <a:endParaRPr lang="ru-RU" sz="1200" dirty="0">
                      <a:latin typeface="Century Gothic" panose="020B0502020202020204" pitchFamily="34" charset="0"/>
                    </a:endParaRPr>
                  </a:p>
                </p:txBody>
              </p:sp>
            </p:grpSp>
            <p:sp>
              <p:nvSpPr>
                <p:cNvPr id="27" name="Прямоугольник 26">
                  <a:extLst>
                    <a:ext uri="{FF2B5EF4-FFF2-40B4-BE49-F238E27FC236}">
                      <a16:creationId xmlns:a16="http://schemas.microsoft.com/office/drawing/2014/main" id="{0C7214CA-D54D-C7D3-819C-60B7CCC6F2CF}"/>
                    </a:ext>
                  </a:extLst>
                </p:cNvPr>
                <p:cNvSpPr/>
                <p:nvPr/>
              </p:nvSpPr>
              <p:spPr>
                <a:xfrm>
                  <a:off x="965708" y="3695101"/>
                  <a:ext cx="10728525" cy="13552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28" name="Прямоугольник 27">
                  <a:extLst>
                    <a:ext uri="{FF2B5EF4-FFF2-40B4-BE49-F238E27FC236}">
                      <a16:creationId xmlns:a16="http://schemas.microsoft.com/office/drawing/2014/main" id="{BD4AC89D-1375-906B-F4CC-CC71C3FB7D1C}"/>
                    </a:ext>
                  </a:extLst>
                </p:cNvPr>
                <p:cNvSpPr/>
                <p:nvPr/>
              </p:nvSpPr>
              <p:spPr>
                <a:xfrm>
                  <a:off x="965707" y="1703639"/>
                  <a:ext cx="10687648" cy="135285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29" name="Прямоугольник 28">
                  <a:extLst>
                    <a:ext uri="{FF2B5EF4-FFF2-40B4-BE49-F238E27FC236}">
                      <a16:creationId xmlns:a16="http://schemas.microsoft.com/office/drawing/2014/main" id="{42EE6E39-88DE-7BA9-7BC3-93882CFB51A9}"/>
                    </a:ext>
                  </a:extLst>
                </p:cNvPr>
                <p:cNvSpPr/>
                <p:nvPr/>
              </p:nvSpPr>
              <p:spPr>
                <a:xfrm>
                  <a:off x="2974428" y="1861354"/>
                  <a:ext cx="52551" cy="184187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latin typeface="Century Gothic" panose="020B0502020202020204" pitchFamily="34" charset="0"/>
                  </a:endParaRPr>
                </a:p>
              </p:txBody>
            </p:sp>
          </p:grpSp>
          <p:cxnSp>
            <p:nvCxnSpPr>
              <p:cNvPr id="18" name="Прямая со стрелкой 17">
                <a:extLst>
                  <a:ext uri="{FF2B5EF4-FFF2-40B4-BE49-F238E27FC236}">
                    <a16:creationId xmlns:a16="http://schemas.microsoft.com/office/drawing/2014/main" id="{9FDA5D81-A61D-F704-BBC7-AA479F0D53E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 flipV="1">
                <a:off x="6961270" y="800413"/>
                <a:ext cx="1141998" cy="78469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 стрелкой 18">
                <a:extLst>
                  <a:ext uri="{FF2B5EF4-FFF2-40B4-BE49-F238E27FC236}">
                    <a16:creationId xmlns:a16="http://schemas.microsoft.com/office/drawing/2014/main" id="{EB81218F-9CE7-7D8C-0E49-EDA7D31D514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2096809" y="3827943"/>
                <a:ext cx="747670" cy="47975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65C07A8-9B6F-4CD3-9871-E96A5844EE03}"/>
                  </a:ext>
                </a:extLst>
              </p:cNvPr>
              <p:cNvSpPr txBox="1"/>
              <p:nvPr/>
            </p:nvSpPr>
            <p:spPr>
              <a:xfrm rot="16200000">
                <a:off x="1180600" y="4176265"/>
                <a:ext cx="1417408" cy="8225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" sz="1200" dirty="0">
                    <a:latin typeface="Century Gothic" panose="020B0502020202020204" pitchFamily="34" charset="0"/>
                  </a:rPr>
                  <a:t>Module </a:t>
                </a:r>
              </a:p>
              <a:p>
                <a:r>
                  <a:rPr lang="en" sz="1200" dirty="0">
                    <a:latin typeface="Century Gothic" panose="020B0502020202020204" pitchFamily="34" charset="0"/>
                  </a:rPr>
                  <a:t>housing</a:t>
                </a:r>
                <a:endParaRPr lang="ru-RU" sz="12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643943C-945B-6FF6-6A63-116A908BFFD3}"/>
                  </a:ext>
                </a:extLst>
              </p:cNvPr>
              <p:cNvSpPr txBox="1"/>
              <p:nvPr/>
            </p:nvSpPr>
            <p:spPr>
              <a:xfrm rot="16200000">
                <a:off x="7489511" y="-350066"/>
                <a:ext cx="1494223" cy="8225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" sz="1200" dirty="0">
                    <a:latin typeface="Century Gothic" panose="020B0502020202020204" pitchFamily="34" charset="0"/>
                  </a:rPr>
                  <a:t>Veto</a:t>
                </a:r>
                <a:endParaRPr lang="ru-RU" sz="1200" dirty="0">
                  <a:latin typeface="Century Gothic" panose="020B0502020202020204" pitchFamily="34" charset="0"/>
                </a:endParaRPr>
              </a:p>
              <a:p>
                <a:r>
                  <a:rPr lang="en" sz="1200" dirty="0">
                    <a:latin typeface="Century Gothic" panose="020B0502020202020204" pitchFamily="34" charset="0"/>
                  </a:rPr>
                  <a:t>detector</a:t>
                </a:r>
                <a:endParaRPr lang="ru-RU" sz="12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731EEBA9-94C4-4416-0584-2DF2B83A557E}"/>
                  </a:ext>
                </a:extLst>
              </p:cNvPr>
              <p:cNvSpPr/>
              <p:nvPr/>
            </p:nvSpPr>
            <p:spPr>
              <a:xfrm rot="16200000">
                <a:off x="1579514" y="3016221"/>
                <a:ext cx="583805" cy="4935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latin typeface="Century Gothic" panose="020B0502020202020204" pitchFamily="34" charset="0"/>
                  </a:rPr>
                  <a:t>Al</a:t>
                </a:r>
                <a:endParaRPr lang="ru-RU" sz="1200" dirty="0"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23" name="Прямая со стрелкой 22">
                <a:extLst>
                  <a:ext uri="{FF2B5EF4-FFF2-40B4-BE49-F238E27FC236}">
                    <a16:creationId xmlns:a16="http://schemas.microsoft.com/office/drawing/2014/main" id="{B5E5FD7E-3D9B-7144-E521-723000E00BA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2446643" y="2755365"/>
                <a:ext cx="94865" cy="95597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39C4539-F7CD-F7D5-F936-9A6E40CB75D9}"/>
                </a:ext>
              </a:extLst>
            </p:cNvPr>
            <p:cNvSpPr txBox="1"/>
            <p:nvPr/>
          </p:nvSpPr>
          <p:spPr>
            <a:xfrm rot="16200000">
              <a:off x="4181605" y="2454948"/>
              <a:ext cx="637863" cy="493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entury Gothic" panose="020B0502020202020204" pitchFamily="34" charset="0"/>
                </a:rPr>
                <a:t>Fe</a:t>
              </a:r>
              <a:endParaRPr lang="ru-RU" sz="12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CFB4114-8FA0-1822-1D88-507061AB4D56}"/>
              </a:ext>
            </a:extLst>
          </p:cNvPr>
          <p:cNvSpPr txBox="1"/>
          <p:nvPr/>
        </p:nvSpPr>
        <p:spPr>
          <a:xfrm>
            <a:off x="1377059" y="2874545"/>
            <a:ext cx="380137" cy="261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Century Gothic" panose="020B0502020202020204" pitchFamily="34" charset="0"/>
              </a:rPr>
              <a:t>Air</a:t>
            </a:r>
            <a:endParaRPr lang="ru-RU" sz="1100" dirty="0"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3A508E-70D9-4E3A-0B06-36AFBC84BD9B}"/>
              </a:ext>
            </a:extLst>
          </p:cNvPr>
          <p:cNvSpPr txBox="1"/>
          <p:nvPr/>
        </p:nvSpPr>
        <p:spPr>
          <a:xfrm>
            <a:off x="1384233" y="1956456"/>
            <a:ext cx="380137" cy="261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Century Gothic" panose="020B0502020202020204" pitchFamily="34" charset="0"/>
              </a:rPr>
              <a:t>Air</a:t>
            </a:r>
            <a:endParaRPr lang="ru-RU" sz="1100" dirty="0">
              <a:latin typeface="Century Gothic" panose="020B0502020202020204" pitchFamily="34" charset="0"/>
            </a:endParaRP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813136D8-9EB8-B085-0298-97CBC282526C}"/>
              </a:ext>
            </a:extLst>
          </p:cNvPr>
          <p:cNvCxnSpPr>
            <a:cxnSpLocks/>
            <a:endCxn id="29" idx="1"/>
          </p:cNvCxnSpPr>
          <p:nvPr/>
        </p:nvCxnSpPr>
        <p:spPr>
          <a:xfrm flipH="1">
            <a:off x="1525490" y="1274732"/>
            <a:ext cx="1324796" cy="6717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786371D0-3D37-D8E6-F85E-B06986DBA5AB}"/>
              </a:ext>
            </a:extLst>
          </p:cNvPr>
          <p:cNvSpPr txBox="1"/>
          <p:nvPr/>
        </p:nvSpPr>
        <p:spPr>
          <a:xfrm>
            <a:off x="1033494" y="2276209"/>
            <a:ext cx="9882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000" dirty="0">
                <a:solidFill>
                  <a:srgbClr val="002060"/>
                </a:solidFill>
                <a:latin typeface="Century Gothic" panose="020B0502020202020204" pitchFamily="34" charset="0"/>
              </a:rPr>
              <a:t>polyethylene</a:t>
            </a:r>
            <a:endParaRPr lang="ru-RU" sz="1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8C873BB2-4A73-DF03-91A0-9B6831D52D2E}"/>
              </a:ext>
            </a:extLst>
          </p:cNvPr>
          <p:cNvCxnSpPr>
            <a:cxnSpLocks/>
          </p:cNvCxnSpPr>
          <p:nvPr/>
        </p:nvCxnSpPr>
        <p:spPr>
          <a:xfrm>
            <a:off x="1042235" y="3560412"/>
            <a:ext cx="99131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92D977BA-61BF-9C68-A6C2-A2B2FC119362}"/>
              </a:ext>
            </a:extLst>
          </p:cNvPr>
          <p:cNvCxnSpPr>
            <a:cxnSpLocks/>
          </p:cNvCxnSpPr>
          <p:nvPr/>
        </p:nvCxnSpPr>
        <p:spPr>
          <a:xfrm>
            <a:off x="1042235" y="3946755"/>
            <a:ext cx="99131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AD349EA3-B480-E373-2950-FFE23699D61F}"/>
              </a:ext>
            </a:extLst>
          </p:cNvPr>
          <p:cNvCxnSpPr>
            <a:cxnSpLocks/>
          </p:cNvCxnSpPr>
          <p:nvPr/>
        </p:nvCxnSpPr>
        <p:spPr>
          <a:xfrm>
            <a:off x="1033494" y="4308979"/>
            <a:ext cx="99131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6F44D393-4DE0-3059-F2C8-3D7F9998D647}"/>
              </a:ext>
            </a:extLst>
          </p:cNvPr>
          <p:cNvCxnSpPr>
            <a:cxnSpLocks/>
          </p:cNvCxnSpPr>
          <p:nvPr/>
        </p:nvCxnSpPr>
        <p:spPr>
          <a:xfrm>
            <a:off x="1043022" y="4659792"/>
            <a:ext cx="99131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001BA3D5-62DE-C681-0264-6BE6DD7AA4C1}"/>
              </a:ext>
            </a:extLst>
          </p:cNvPr>
          <p:cNvCxnSpPr>
            <a:cxnSpLocks/>
          </p:cNvCxnSpPr>
          <p:nvPr/>
        </p:nvCxnSpPr>
        <p:spPr>
          <a:xfrm>
            <a:off x="1043022" y="5005801"/>
            <a:ext cx="99131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B02833AC-FF8B-E769-63E6-C676BC2B5131}"/>
              </a:ext>
            </a:extLst>
          </p:cNvPr>
          <p:cNvCxnSpPr>
            <a:cxnSpLocks/>
          </p:cNvCxnSpPr>
          <p:nvPr/>
        </p:nvCxnSpPr>
        <p:spPr>
          <a:xfrm>
            <a:off x="1043022" y="5364505"/>
            <a:ext cx="99131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58322B70-714D-8B21-C9CD-DB9C26971664}"/>
              </a:ext>
            </a:extLst>
          </p:cNvPr>
          <p:cNvCxnSpPr>
            <a:cxnSpLocks/>
          </p:cNvCxnSpPr>
          <p:nvPr/>
        </p:nvCxnSpPr>
        <p:spPr>
          <a:xfrm>
            <a:off x="1050188" y="5746755"/>
            <a:ext cx="99131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3EB3D2EF-B596-1325-6F0B-62E0FEE76C2A}"/>
              </a:ext>
            </a:extLst>
          </p:cNvPr>
          <p:cNvCxnSpPr>
            <a:cxnSpLocks/>
          </p:cNvCxnSpPr>
          <p:nvPr/>
        </p:nvCxnSpPr>
        <p:spPr>
          <a:xfrm>
            <a:off x="1050188" y="6115218"/>
            <a:ext cx="99131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E8F125E0-5C93-D9E9-180D-0A25AEC6A1EA}"/>
              </a:ext>
            </a:extLst>
          </p:cNvPr>
          <p:cNvCxnSpPr>
            <a:cxnSpLocks/>
          </p:cNvCxnSpPr>
          <p:nvPr/>
        </p:nvCxnSpPr>
        <p:spPr>
          <a:xfrm>
            <a:off x="1050188" y="6511509"/>
            <a:ext cx="99131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07582C37-7FDD-44F8-AB08-9F68A61A0704}"/>
              </a:ext>
            </a:extLst>
          </p:cNvPr>
          <p:cNvSpPr txBox="1"/>
          <p:nvPr/>
        </p:nvSpPr>
        <p:spPr>
          <a:xfrm>
            <a:off x="5325708" y="951353"/>
            <a:ext cx="2898955" cy="611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" sz="1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</a:rPr>
              <a:t>SiP</a:t>
            </a:r>
            <a:r>
              <a:rPr lang="en-US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</a:rPr>
              <a:t>M</a:t>
            </a:r>
            <a:r>
              <a:rPr lang="en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</a:rPr>
              <a:t> </a:t>
            </a:r>
            <a:r>
              <a:rPr lang="en" sz="1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</a:rPr>
              <a:t>Hammatsu</a:t>
            </a:r>
            <a:r>
              <a:rPr lang="en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</a:rPr>
              <a:t> board adjacent to opto-connectors</a:t>
            </a:r>
            <a:endParaRPr lang="ru-RU" sz="1200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02E26EE-A5FA-23A9-CE03-11EEF56AF9BD}"/>
              </a:ext>
            </a:extLst>
          </p:cNvPr>
          <p:cNvSpPr txBox="1"/>
          <p:nvPr/>
        </p:nvSpPr>
        <p:spPr>
          <a:xfrm>
            <a:off x="8395950" y="6076901"/>
            <a:ext cx="34780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err="1">
                <a:latin typeface="Century Gothic" panose="020B0502020202020204" pitchFamily="34" charset="0"/>
              </a:rPr>
              <a:t>Muon</a:t>
            </a:r>
            <a:r>
              <a:rPr lang="ru-RU" sz="1200" dirty="0">
                <a:latin typeface="Century Gothic" panose="020B0502020202020204" pitchFamily="34" charset="0"/>
              </a:rPr>
              <a:t> </a:t>
            </a:r>
            <a:r>
              <a:rPr lang="ru-RU" sz="1200" dirty="0" err="1">
                <a:latin typeface="Century Gothic" panose="020B0502020202020204" pitchFamily="34" charset="0"/>
              </a:rPr>
              <a:t>telescope</a:t>
            </a:r>
            <a:r>
              <a:rPr lang="ru-RU" sz="1200" dirty="0">
                <a:latin typeface="Century Gothic" panose="020B0502020202020204" pitchFamily="34" charset="0"/>
              </a:rPr>
              <a:t> </a:t>
            </a:r>
            <a:r>
              <a:rPr lang="ru-RU" sz="1200" dirty="0" err="1">
                <a:latin typeface="Century Gothic" panose="020B0502020202020204" pitchFamily="34" charset="0"/>
              </a:rPr>
              <a:t>with</a:t>
            </a:r>
            <a:r>
              <a:rPr lang="ru-RU" sz="1200" dirty="0">
                <a:latin typeface="Century Gothic" panose="020B0502020202020204" pitchFamily="34" charset="0"/>
              </a:rPr>
              <a:t> </a:t>
            </a:r>
            <a:r>
              <a:rPr lang="ru-RU" sz="1200" dirty="0" err="1">
                <a:latin typeface="Century Gothic" panose="020B0502020202020204" pitchFamily="34" charset="0"/>
              </a:rPr>
              <a:t>veto</a:t>
            </a:r>
            <a:r>
              <a:rPr lang="ru-RU" sz="1200" dirty="0">
                <a:latin typeface="Century Gothic" panose="020B0502020202020204" pitchFamily="34" charset="0"/>
              </a:rPr>
              <a:t> </a:t>
            </a:r>
            <a:r>
              <a:rPr lang="ru-RU" sz="1200" dirty="0" err="1">
                <a:latin typeface="Century Gothic" panose="020B0502020202020204" pitchFamily="34" charset="0"/>
              </a:rPr>
              <a:t>detectors</a:t>
            </a:r>
            <a:r>
              <a:rPr lang="ru-RU" sz="1200" dirty="0">
                <a:latin typeface="Century Gothic" panose="020B0502020202020204" pitchFamily="34" charset="0"/>
              </a:rPr>
              <a:t> </a:t>
            </a:r>
            <a:r>
              <a:rPr lang="en-US" sz="1200" dirty="0">
                <a:latin typeface="Century Gothic" panose="020B0502020202020204" pitchFamily="34" charset="0"/>
              </a:rPr>
              <a:t>in INR</a:t>
            </a:r>
            <a:endParaRPr lang="ru-RU" sz="1200" dirty="0">
              <a:latin typeface="Century Gothic" panose="020B0502020202020204" pitchFamily="34" charset="0"/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4D491FA8-A653-A1C0-CA50-9545DC285847}"/>
              </a:ext>
            </a:extLst>
          </p:cNvPr>
          <p:cNvSpPr/>
          <p:nvPr/>
        </p:nvSpPr>
        <p:spPr>
          <a:xfrm>
            <a:off x="-14040" y="105576"/>
            <a:ext cx="1220604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/>
            <a:r>
              <a:rPr lang="en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The appearance of the muon telescope</a:t>
            </a:r>
            <a:endParaRPr lang="ru-RU" sz="24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5046F5-7612-5BB4-E53D-3AE623A34F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1764" y="1349580"/>
            <a:ext cx="3478068" cy="4637424"/>
          </a:xfrm>
          <a:prstGeom prst="rect">
            <a:avLst/>
          </a:prstGeom>
        </p:spPr>
      </p:pic>
      <p:sp>
        <p:nvSpPr>
          <p:cNvPr id="99" name="Прямая соединительная линия 98">
            <a:extLst>
              <a:ext uri="{FF2B5EF4-FFF2-40B4-BE49-F238E27FC236}">
                <a16:creationId xmlns:a16="http://schemas.microsoft.com/office/drawing/2014/main" id="{39CA7203-9797-C421-51D0-9DBF88707C5F}"/>
              </a:ext>
            </a:extLst>
          </p:cNvPr>
          <p:cNvSpPr/>
          <p:nvPr/>
        </p:nvSpPr>
        <p:spPr>
          <a:xfrm flipV="1">
            <a:off x="2291380" y="4901804"/>
            <a:ext cx="6875897" cy="501176"/>
          </a:xfrm>
          <a:prstGeom prst="line">
            <a:avLst/>
          </a:prstGeom>
          <a:ln w="9525">
            <a:solidFill>
              <a:srgbClr val="FF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ru-RU" sz="1800" b="0" u="none" strike="noStrike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FillTx/>
              <a:latin typeface="Arial"/>
            </a:endParaRPr>
          </a:p>
        </p:txBody>
      </p:sp>
      <p:cxnSp>
        <p:nvCxnSpPr>
          <p:cNvPr id="101" name="Прямая со стрелкой 100">
            <a:extLst>
              <a:ext uri="{FF2B5EF4-FFF2-40B4-BE49-F238E27FC236}">
                <a16:creationId xmlns:a16="http://schemas.microsoft.com/office/drawing/2014/main" id="{94A87926-7064-461D-AC14-6A33A7E03D17}"/>
              </a:ext>
            </a:extLst>
          </p:cNvPr>
          <p:cNvCxnSpPr>
            <a:cxnSpLocks/>
          </p:cNvCxnSpPr>
          <p:nvPr/>
        </p:nvCxnSpPr>
        <p:spPr>
          <a:xfrm flipV="1">
            <a:off x="2769964" y="3391682"/>
            <a:ext cx="6807674" cy="13332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D71131A-6923-A89D-78E3-79B72DA24A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0026" y="1541863"/>
            <a:ext cx="2702255" cy="21890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317033F-3891-CC6F-5CCD-8B967A8169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334" r="14940"/>
          <a:stretch/>
        </p:blipFill>
        <p:spPr>
          <a:xfrm>
            <a:off x="2877445" y="1620843"/>
            <a:ext cx="2475422" cy="2588438"/>
          </a:xfrm>
          <a:prstGeom prst="rect">
            <a:avLst/>
          </a:prstGeom>
        </p:spPr>
      </p:pic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38113274-AA30-1A5C-F0CB-DBDAA2B2CB26}"/>
              </a:ext>
            </a:extLst>
          </p:cNvPr>
          <p:cNvSpPr/>
          <p:nvPr/>
        </p:nvSpPr>
        <p:spPr>
          <a:xfrm>
            <a:off x="801176" y="1828972"/>
            <a:ext cx="1467891" cy="50290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AD919A39-4EF8-FBED-5053-747B7DC76108}"/>
              </a:ext>
            </a:extLst>
          </p:cNvPr>
          <p:cNvCxnSpPr>
            <a:cxnSpLocks/>
          </p:cNvCxnSpPr>
          <p:nvPr/>
        </p:nvCxnSpPr>
        <p:spPr>
          <a:xfrm>
            <a:off x="2839648" y="1274732"/>
            <a:ext cx="1275508" cy="12891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24A43028-9FEC-8D78-DD9E-FF206BA08750}"/>
              </a:ext>
            </a:extLst>
          </p:cNvPr>
          <p:cNvCxnSpPr>
            <a:cxnSpLocks/>
          </p:cNvCxnSpPr>
          <p:nvPr/>
        </p:nvCxnSpPr>
        <p:spPr>
          <a:xfrm flipV="1">
            <a:off x="2966710" y="3634779"/>
            <a:ext cx="6913182" cy="10570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CFDBC119-C61B-56D1-B25D-7D746D68CA48}"/>
              </a:ext>
            </a:extLst>
          </p:cNvPr>
          <p:cNvSpPr/>
          <p:nvPr/>
        </p:nvSpPr>
        <p:spPr>
          <a:xfrm>
            <a:off x="9167278" y="1656675"/>
            <a:ext cx="1028712" cy="38517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023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16D136EE-A7F8-74AE-697A-22ED1FC72E04}"/>
              </a:ext>
            </a:extLst>
          </p:cNvPr>
          <p:cNvSpPr/>
          <p:nvPr/>
        </p:nvSpPr>
        <p:spPr>
          <a:xfrm>
            <a:off x="598445" y="1592509"/>
            <a:ext cx="988895" cy="1948026"/>
          </a:xfrm>
          <a:prstGeom prst="rect">
            <a:avLst/>
          </a:prstGeom>
          <a:solidFill>
            <a:schemeClr val="accent6">
              <a:alpha val="2113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3EB35DC-0BCB-028D-FB47-2B0F08D089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1" t="19706" r="39961" b="39906"/>
          <a:stretch/>
        </p:blipFill>
        <p:spPr>
          <a:xfrm rot="15900191">
            <a:off x="7933158" y="-398343"/>
            <a:ext cx="4357551" cy="4875381"/>
          </a:xfrm>
          <a:prstGeom prst="rect">
            <a:avLst/>
          </a:prstGeom>
        </p:spPr>
      </p:pic>
      <p:sp>
        <p:nvSpPr>
          <p:cNvPr id="15" name="Прямоугольник 3">
            <a:extLst>
              <a:ext uri="{FF2B5EF4-FFF2-40B4-BE49-F238E27FC236}">
                <a16:creationId xmlns:a16="http://schemas.microsoft.com/office/drawing/2014/main" id="{A3120670-6D40-7409-25D3-BECC9BE1A3C8}"/>
              </a:ext>
            </a:extLst>
          </p:cNvPr>
          <p:cNvSpPr/>
          <p:nvPr/>
        </p:nvSpPr>
        <p:spPr>
          <a:xfrm>
            <a:off x="-14040" y="-8389"/>
            <a:ext cx="12206040" cy="779400"/>
          </a:xfrm>
          <a:prstGeom prst="rect">
            <a:avLst/>
          </a:prstGeom>
          <a:solidFill>
            <a:srgbClr val="0547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ru-RU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pic>
        <p:nvPicPr>
          <p:cNvPr id="24" name="Рисунок 8">
            <a:extLst>
              <a:ext uri="{FF2B5EF4-FFF2-40B4-BE49-F238E27FC236}">
                <a16:creationId xmlns:a16="http://schemas.microsoft.com/office/drawing/2014/main" id="{8EC4076C-2277-8216-B69D-1B4B037A1ABC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-10800" y="0"/>
            <a:ext cx="714600" cy="713526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7" name="Picture 2" descr="НИЯУ МИФИ на портале Выбираю•IT">
            <a:extLst>
              <a:ext uri="{FF2B5EF4-FFF2-40B4-BE49-F238E27FC236}">
                <a16:creationId xmlns:a16="http://schemas.microsoft.com/office/drawing/2014/main" id="{880BE233-4442-377F-92F1-FDF11BCA5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7723" y="25194"/>
            <a:ext cx="736600" cy="72901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5" name="Rectangle 13">
            <a:extLst>
              <a:ext uri="{FF2B5EF4-FFF2-40B4-BE49-F238E27FC236}">
                <a16:creationId xmlns:a16="http://schemas.microsoft.com/office/drawing/2014/main" id="{B7CB11E0-9BAD-9693-2782-16E3B4390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54990" y="6443797"/>
            <a:ext cx="437010" cy="432047"/>
          </a:xfrm>
          <a:prstGeom prst="rect">
            <a:avLst/>
          </a:prstGeom>
          <a:solidFill>
            <a:srgbClr val="EC810C"/>
          </a:solidFill>
          <a:ln>
            <a:noFill/>
          </a:ln>
          <a:effectLst/>
        </p:spPr>
        <p:txBody>
          <a:bodyPr wrap="none" anchor="ctr"/>
          <a:lstStyle>
            <a:lvl1pPr defTabSz="77152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1525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1525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1525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1525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6" name="Номер слайда 5">
            <a:extLst>
              <a:ext uri="{FF2B5EF4-FFF2-40B4-BE49-F238E27FC236}">
                <a16:creationId xmlns:a16="http://schemas.microsoft.com/office/drawing/2014/main" id="{E62AA889-9288-46D6-1A9D-5DACA8A4D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4990" y="6425953"/>
            <a:ext cx="417240" cy="432047"/>
          </a:xfrm>
        </p:spPr>
        <p:txBody>
          <a:bodyPr/>
          <a:lstStyle/>
          <a:p>
            <a:pPr algn="ctr"/>
            <a:fld id="{B19B0651-EE4F-4900-A07F-96A6BFA9D0F0}" type="slidenum">
              <a:rPr lang="ru-RU" sz="1600" b="1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fld>
            <a:endParaRPr lang="ru-RU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89B4CB-B3B5-5B03-67E5-5138E7CC169E}"/>
              </a:ext>
            </a:extLst>
          </p:cNvPr>
          <p:cNvSpPr txBox="1"/>
          <p:nvPr/>
        </p:nvSpPr>
        <p:spPr>
          <a:xfrm>
            <a:off x="0" y="1062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Muon event selection methodology</a:t>
            </a:r>
            <a:endParaRPr lang="ru-RU" sz="24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CustomShape 24">
            <a:extLst>
              <a:ext uri="{FF2B5EF4-FFF2-40B4-BE49-F238E27FC236}">
                <a16:creationId xmlns:a16="http://schemas.microsoft.com/office/drawing/2014/main" id="{2EAB18FB-A55D-3FD8-776B-BA7E51F950DF}"/>
              </a:ext>
            </a:extLst>
          </p:cNvPr>
          <p:cNvSpPr/>
          <p:nvPr/>
        </p:nvSpPr>
        <p:spPr>
          <a:xfrm>
            <a:off x="1505070" y="1952862"/>
            <a:ext cx="917280" cy="5172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99CCFF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" name="CustomShape 25">
            <a:extLst>
              <a:ext uri="{FF2B5EF4-FFF2-40B4-BE49-F238E27FC236}">
                <a16:creationId xmlns:a16="http://schemas.microsoft.com/office/drawing/2014/main" id="{28559AB0-D463-446A-1489-FBBAE985A318}"/>
              </a:ext>
            </a:extLst>
          </p:cNvPr>
          <p:cNvSpPr/>
          <p:nvPr/>
        </p:nvSpPr>
        <p:spPr>
          <a:xfrm>
            <a:off x="2587950" y="1952862"/>
            <a:ext cx="184320" cy="5172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99CCFF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" name="CustomShape 31">
            <a:extLst>
              <a:ext uri="{FF2B5EF4-FFF2-40B4-BE49-F238E27FC236}">
                <a16:creationId xmlns:a16="http://schemas.microsoft.com/office/drawing/2014/main" id="{88507817-D856-BA01-2C5C-380EE4296653}"/>
              </a:ext>
            </a:extLst>
          </p:cNvPr>
          <p:cNvSpPr/>
          <p:nvPr/>
        </p:nvSpPr>
        <p:spPr>
          <a:xfrm>
            <a:off x="1776587" y="2096553"/>
            <a:ext cx="2186710" cy="22810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en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  <a:ea typeface="DejaVu Sans"/>
              </a:rPr>
              <a:t>Schematic diagram of the experimental module. The</a:t>
            </a:r>
            <a:r>
              <a:rPr lang="ru-RU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  <a:ea typeface="DejaVu Sans"/>
              </a:rPr>
              <a:t> </a:t>
            </a: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  <a:ea typeface="DejaVu Sans"/>
              </a:rPr>
              <a:t>effective</a:t>
            </a:r>
            <a:r>
              <a:rPr lang="en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  <a:ea typeface="DejaVu Sans"/>
              </a:rPr>
              <a:t> </a:t>
            </a:r>
            <a:r>
              <a:rPr lang="en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  <a:ea typeface="DejaVu Sans"/>
              </a:rPr>
              <a:t>s</a:t>
            </a:r>
            <a:r>
              <a:rPr lang="en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  <a:ea typeface="DejaVu Sans"/>
              </a:rPr>
              <a:t>olid angles for muons stopping in this section are shown on the tab</a:t>
            </a:r>
            <a:r>
              <a:rPr lang="en-US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  <a:ea typeface="DejaVu Sans"/>
              </a:rPr>
              <a:t>le</a:t>
            </a:r>
            <a:r>
              <a:rPr lang="en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  <a:ea typeface="DejaVu Sans"/>
              </a:rPr>
              <a:t>.</a:t>
            </a:r>
            <a:r>
              <a:rPr lang="ru-RU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  <a:ea typeface="DejaVu Sans"/>
              </a:rPr>
              <a:t> </a:t>
            </a:r>
            <a:r>
              <a:rPr lang="en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  <a:ea typeface="DejaVu Sans"/>
              </a:rPr>
              <a:t>The effective solid angle was obtained from a simulation taking into account scattering.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 panose="020B0502020202020204" pitchFamily="34" charset="0"/>
            </a:endParaRPr>
          </a:p>
        </p:txBody>
      </p:sp>
      <p:sp>
        <p:nvSpPr>
          <p:cNvPr id="33" name="CustomShape 42">
            <a:extLst>
              <a:ext uri="{FF2B5EF4-FFF2-40B4-BE49-F238E27FC236}">
                <a16:creationId xmlns:a16="http://schemas.microsoft.com/office/drawing/2014/main" id="{F1CD8058-2FB8-726A-ABF6-DC30C85A8399}"/>
              </a:ext>
            </a:extLst>
          </p:cNvPr>
          <p:cNvSpPr/>
          <p:nvPr/>
        </p:nvSpPr>
        <p:spPr>
          <a:xfrm>
            <a:off x="7285651" y="993107"/>
            <a:ext cx="1695710" cy="787680"/>
          </a:xfrm>
          <a:prstGeom prst="rect">
            <a:avLst/>
          </a:prstGeom>
          <a:solidFill>
            <a:srgbClr val="FFFFFF"/>
          </a:solidFill>
          <a:ln w="255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  <a:ea typeface="DejaVu Sans"/>
              </a:rPr>
              <a:t>Signal from the photodiode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 panose="020B0502020202020204" pitchFamily="34" charset="0"/>
            </a:endParaRPr>
          </a:p>
        </p:txBody>
      </p:sp>
      <p:sp>
        <p:nvSpPr>
          <p:cNvPr id="34" name="CustomShape 43">
            <a:extLst>
              <a:ext uri="{FF2B5EF4-FFF2-40B4-BE49-F238E27FC236}">
                <a16:creationId xmlns:a16="http://schemas.microsoft.com/office/drawing/2014/main" id="{591602A9-2CC4-E59B-21D4-1CACBEA087A3}"/>
              </a:ext>
            </a:extLst>
          </p:cNvPr>
          <p:cNvSpPr/>
          <p:nvPr/>
        </p:nvSpPr>
        <p:spPr>
          <a:xfrm>
            <a:off x="7283673" y="2205824"/>
            <a:ext cx="1699666" cy="787680"/>
          </a:xfrm>
          <a:prstGeom prst="rect">
            <a:avLst/>
          </a:prstGeom>
          <a:solidFill>
            <a:srgbClr val="FFFFFF"/>
          </a:solidFill>
          <a:ln w="255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  <a:ea typeface="DejaVu Sans"/>
              </a:rPr>
              <a:t>Signal amplifier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 panose="020B0502020202020204" pitchFamily="34" charset="0"/>
            </a:endParaRPr>
          </a:p>
        </p:txBody>
      </p:sp>
      <p:sp>
        <p:nvSpPr>
          <p:cNvPr id="35" name="CustomShape 44">
            <a:extLst>
              <a:ext uri="{FF2B5EF4-FFF2-40B4-BE49-F238E27FC236}">
                <a16:creationId xmlns:a16="http://schemas.microsoft.com/office/drawing/2014/main" id="{92D415C3-1717-DA6B-9535-201BC6C553A5}"/>
              </a:ext>
            </a:extLst>
          </p:cNvPr>
          <p:cNvSpPr/>
          <p:nvPr/>
        </p:nvSpPr>
        <p:spPr>
          <a:xfrm>
            <a:off x="9675308" y="2209519"/>
            <a:ext cx="1711908" cy="776160"/>
          </a:xfrm>
          <a:prstGeom prst="rect">
            <a:avLst/>
          </a:prstGeom>
          <a:solidFill>
            <a:srgbClr val="FFFFFF"/>
          </a:solidFill>
          <a:ln w="255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  <a:ea typeface="DejaVu Sans"/>
              </a:rPr>
              <a:t>Summing channel (alternative trigger)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 panose="020B0502020202020204" pitchFamily="34" charset="0"/>
            </a:endParaRPr>
          </a:p>
        </p:txBody>
      </p:sp>
      <p:sp>
        <p:nvSpPr>
          <p:cNvPr id="36" name="CustomShape 45">
            <a:extLst>
              <a:ext uri="{FF2B5EF4-FFF2-40B4-BE49-F238E27FC236}">
                <a16:creationId xmlns:a16="http://schemas.microsoft.com/office/drawing/2014/main" id="{18834773-6763-AB0E-3734-1A52C6751723}"/>
              </a:ext>
            </a:extLst>
          </p:cNvPr>
          <p:cNvSpPr/>
          <p:nvPr/>
        </p:nvSpPr>
        <p:spPr>
          <a:xfrm>
            <a:off x="7276477" y="3889952"/>
            <a:ext cx="1702906" cy="584280"/>
          </a:xfrm>
          <a:prstGeom prst="rect">
            <a:avLst/>
          </a:prstGeom>
          <a:solidFill>
            <a:srgbClr val="FFFFFF"/>
          </a:solidFill>
          <a:ln w="255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  <a:ea typeface="DejaVu Sans"/>
              </a:rPr>
              <a:t>Reading channel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 panose="020B0502020202020204" pitchFamily="34" charset="0"/>
            </a:endParaRPr>
          </a:p>
        </p:txBody>
      </p:sp>
      <p:sp>
        <p:nvSpPr>
          <p:cNvPr id="37" name="CustomShape 46">
            <a:extLst>
              <a:ext uri="{FF2B5EF4-FFF2-40B4-BE49-F238E27FC236}">
                <a16:creationId xmlns:a16="http://schemas.microsoft.com/office/drawing/2014/main" id="{80459ED1-F3D9-B8BB-7947-6B30AAEBF3CF}"/>
              </a:ext>
            </a:extLst>
          </p:cNvPr>
          <p:cNvSpPr/>
          <p:nvPr/>
        </p:nvSpPr>
        <p:spPr>
          <a:xfrm>
            <a:off x="9651995" y="3888021"/>
            <a:ext cx="1737741" cy="574920"/>
          </a:xfrm>
          <a:prstGeom prst="rect">
            <a:avLst/>
          </a:prstGeom>
          <a:solidFill>
            <a:srgbClr val="FFFFFF"/>
          </a:solidFill>
          <a:ln w="255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  <a:ea typeface="DejaVu Sans"/>
              </a:rPr>
              <a:t>Trigger channel CAEN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 panose="020B0502020202020204" pitchFamily="34" charset="0"/>
            </a:endParaRPr>
          </a:p>
        </p:txBody>
      </p:sp>
      <p:sp>
        <p:nvSpPr>
          <p:cNvPr id="38" name="CustomShape 47">
            <a:extLst>
              <a:ext uri="{FF2B5EF4-FFF2-40B4-BE49-F238E27FC236}">
                <a16:creationId xmlns:a16="http://schemas.microsoft.com/office/drawing/2014/main" id="{CE17BF3C-903B-3713-42C8-3F9A62A5422F}"/>
              </a:ext>
            </a:extLst>
          </p:cNvPr>
          <p:cNvSpPr/>
          <p:nvPr/>
        </p:nvSpPr>
        <p:spPr>
          <a:xfrm>
            <a:off x="7231016" y="5589398"/>
            <a:ext cx="4158720" cy="906480"/>
          </a:xfrm>
          <a:prstGeom prst="rect">
            <a:avLst/>
          </a:prstGeom>
          <a:solidFill>
            <a:srgbClr val="FFFFFF"/>
          </a:solidFill>
          <a:ln w="255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  <a:ea typeface="DejaVu Sans"/>
              </a:rPr>
              <a:t>CAEN DT5742</a:t>
            </a:r>
          </a:p>
          <a:p>
            <a:pPr algn="ctr">
              <a:lnSpc>
                <a:spcPct val="100000"/>
              </a:lnSpc>
            </a:pPr>
            <a:r>
              <a:rPr lang="en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  <a:ea typeface="DejaVu Sans"/>
              </a:rPr>
              <a:t>(16-channel high-speed digitizer)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 panose="020B0502020202020204" pitchFamily="34" charset="0"/>
            </a:endParaRPr>
          </a:p>
        </p:txBody>
      </p:sp>
      <p:sp>
        <p:nvSpPr>
          <p:cNvPr id="40" name="CustomShape 48">
            <a:extLst>
              <a:ext uri="{FF2B5EF4-FFF2-40B4-BE49-F238E27FC236}">
                <a16:creationId xmlns:a16="http://schemas.microsoft.com/office/drawing/2014/main" id="{AB3A8286-5F29-5CEA-C4D1-72E16D84A299}"/>
              </a:ext>
            </a:extLst>
          </p:cNvPr>
          <p:cNvSpPr/>
          <p:nvPr/>
        </p:nvSpPr>
        <p:spPr>
          <a:xfrm flipV="1">
            <a:off x="9075995" y="2591567"/>
            <a:ext cx="576000" cy="3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CustomShape 49">
            <a:extLst>
              <a:ext uri="{FF2B5EF4-FFF2-40B4-BE49-F238E27FC236}">
                <a16:creationId xmlns:a16="http://schemas.microsoft.com/office/drawing/2014/main" id="{F8327214-0FB9-ADB7-CA20-6EF0579EE82D}"/>
              </a:ext>
            </a:extLst>
          </p:cNvPr>
          <p:cNvSpPr/>
          <p:nvPr/>
        </p:nvSpPr>
        <p:spPr>
          <a:xfrm>
            <a:off x="8099629" y="4512826"/>
            <a:ext cx="360" cy="1027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" name="CustomShape 50">
            <a:extLst>
              <a:ext uri="{FF2B5EF4-FFF2-40B4-BE49-F238E27FC236}">
                <a16:creationId xmlns:a16="http://schemas.microsoft.com/office/drawing/2014/main" id="{52285A18-2C55-EFCB-1108-167D74FA1C31}"/>
              </a:ext>
            </a:extLst>
          </p:cNvPr>
          <p:cNvSpPr/>
          <p:nvPr/>
        </p:nvSpPr>
        <p:spPr>
          <a:xfrm>
            <a:off x="10601476" y="4496378"/>
            <a:ext cx="720" cy="1027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CustomShape 51">
            <a:extLst>
              <a:ext uri="{FF2B5EF4-FFF2-40B4-BE49-F238E27FC236}">
                <a16:creationId xmlns:a16="http://schemas.microsoft.com/office/drawing/2014/main" id="{275A6327-AA56-C7D8-A06B-538EBDF58FEC}"/>
              </a:ext>
            </a:extLst>
          </p:cNvPr>
          <p:cNvSpPr/>
          <p:nvPr/>
        </p:nvSpPr>
        <p:spPr>
          <a:xfrm>
            <a:off x="10601476" y="3015038"/>
            <a:ext cx="360" cy="812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CustomShape 52">
            <a:extLst>
              <a:ext uri="{FF2B5EF4-FFF2-40B4-BE49-F238E27FC236}">
                <a16:creationId xmlns:a16="http://schemas.microsoft.com/office/drawing/2014/main" id="{3B9C4467-C3F8-344C-D5F7-DE61B352159A}"/>
              </a:ext>
            </a:extLst>
          </p:cNvPr>
          <p:cNvSpPr/>
          <p:nvPr/>
        </p:nvSpPr>
        <p:spPr>
          <a:xfrm>
            <a:off x="8127930" y="3015038"/>
            <a:ext cx="360" cy="812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CustomShape 53">
            <a:extLst>
              <a:ext uri="{FF2B5EF4-FFF2-40B4-BE49-F238E27FC236}">
                <a16:creationId xmlns:a16="http://schemas.microsoft.com/office/drawing/2014/main" id="{FE08A865-FFC5-F7A6-74A5-745A24D1B6D6}"/>
              </a:ext>
            </a:extLst>
          </p:cNvPr>
          <p:cNvSpPr/>
          <p:nvPr/>
        </p:nvSpPr>
        <p:spPr>
          <a:xfrm rot="4920000">
            <a:off x="7998482" y="1981567"/>
            <a:ext cx="303397" cy="4571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54">
            <a:extLst>
              <a:ext uri="{FF2B5EF4-FFF2-40B4-BE49-F238E27FC236}">
                <a16:creationId xmlns:a16="http://schemas.microsoft.com/office/drawing/2014/main" id="{338CCC28-4C1A-5A0B-1CF9-53199474DB25}"/>
              </a:ext>
            </a:extLst>
          </p:cNvPr>
          <p:cNvSpPr/>
          <p:nvPr/>
        </p:nvSpPr>
        <p:spPr>
          <a:xfrm>
            <a:off x="7222552" y="6520690"/>
            <a:ext cx="4185171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  <a:ea typeface="DejaVu Sans"/>
              </a:rPr>
              <a:t>Data collection system.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 panose="020B0502020202020204" pitchFamily="34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762DB153-051A-6348-2B97-B7C2609887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91894"/>
              </p:ext>
            </p:extLst>
          </p:nvPr>
        </p:nvGraphicFramePr>
        <p:xfrm>
          <a:off x="3960747" y="885600"/>
          <a:ext cx="2882159" cy="5719472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763850">
                  <a:extLst>
                    <a:ext uri="{9D8B030D-6E8A-4147-A177-3AD203B41FA5}">
                      <a16:colId xmlns:a16="http://schemas.microsoft.com/office/drawing/2014/main" val="2141483795"/>
                    </a:ext>
                  </a:extLst>
                </a:gridCol>
                <a:gridCol w="1074934">
                  <a:extLst>
                    <a:ext uri="{9D8B030D-6E8A-4147-A177-3AD203B41FA5}">
                      <a16:colId xmlns:a16="http://schemas.microsoft.com/office/drawing/2014/main" val="483039966"/>
                    </a:ext>
                  </a:extLst>
                </a:gridCol>
                <a:gridCol w="1043375">
                  <a:extLst>
                    <a:ext uri="{9D8B030D-6E8A-4147-A177-3AD203B41FA5}">
                      <a16:colId xmlns:a16="http://schemas.microsoft.com/office/drawing/2014/main" val="674026668"/>
                    </a:ext>
                  </a:extLst>
                </a:gridCol>
              </a:tblGrid>
              <a:tr h="6047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Section number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Effective solid angle (Sr)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Mean kinetic energy of muons stopped in section (MeV)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5797528"/>
                  </a:ext>
                </a:extLst>
              </a:tr>
              <a:tr h="5148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0.0401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9642907"/>
                  </a:ext>
                </a:extLst>
              </a:tr>
              <a:tr h="5042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0.0269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028391"/>
                  </a:ext>
                </a:extLst>
              </a:tr>
              <a:tr h="44777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0.0179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8867385"/>
                  </a:ext>
                </a:extLst>
              </a:tr>
              <a:tr h="4854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0.0120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3199089"/>
                  </a:ext>
                </a:extLst>
              </a:tr>
              <a:tr h="4778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0.0079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055356"/>
                  </a:ext>
                </a:extLst>
              </a:tr>
              <a:tr h="5305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0.0051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3923220"/>
                  </a:ext>
                </a:extLst>
              </a:tr>
              <a:tr h="5152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0.0032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299045"/>
                  </a:ext>
                </a:extLst>
              </a:tr>
              <a:tr h="57596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0.0018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1213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4013124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0.0008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1358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6289352"/>
                  </a:ext>
                </a:extLst>
              </a:tr>
            </a:tbl>
          </a:graphicData>
        </a:graphic>
      </p:graphicFrame>
      <p:sp>
        <p:nvSpPr>
          <p:cNvPr id="4" name="Line 4">
            <a:extLst>
              <a:ext uri="{FF2B5EF4-FFF2-40B4-BE49-F238E27FC236}">
                <a16:creationId xmlns:a16="http://schemas.microsoft.com/office/drawing/2014/main" id="{8F05B424-8BBD-65BA-D8B2-18601B33DFD3}"/>
              </a:ext>
            </a:extLst>
          </p:cNvPr>
          <p:cNvSpPr/>
          <p:nvPr/>
        </p:nvSpPr>
        <p:spPr>
          <a:xfrm>
            <a:off x="593790" y="6192813"/>
            <a:ext cx="984240" cy="1440"/>
          </a:xfrm>
          <a:prstGeom prst="line">
            <a:avLst/>
          </a:prstGeom>
          <a:ln w="6480">
            <a:solidFill>
              <a:srgbClr val="4472C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Line 5">
            <a:extLst>
              <a:ext uri="{FF2B5EF4-FFF2-40B4-BE49-F238E27FC236}">
                <a16:creationId xmlns:a16="http://schemas.microsoft.com/office/drawing/2014/main" id="{CFE3398F-B4BC-85EB-C9ED-44CE16DA6AF1}"/>
              </a:ext>
            </a:extLst>
          </p:cNvPr>
          <p:cNvSpPr/>
          <p:nvPr/>
        </p:nvSpPr>
        <p:spPr>
          <a:xfrm>
            <a:off x="588319" y="5628990"/>
            <a:ext cx="984240" cy="1440"/>
          </a:xfrm>
          <a:prstGeom prst="line">
            <a:avLst/>
          </a:prstGeom>
          <a:ln w="6480">
            <a:solidFill>
              <a:srgbClr val="4472C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Line 6">
            <a:extLst>
              <a:ext uri="{FF2B5EF4-FFF2-40B4-BE49-F238E27FC236}">
                <a16:creationId xmlns:a16="http://schemas.microsoft.com/office/drawing/2014/main" id="{D4AB1464-5517-ED25-235B-0E4A574B9ACC}"/>
              </a:ext>
            </a:extLst>
          </p:cNvPr>
          <p:cNvSpPr/>
          <p:nvPr/>
        </p:nvSpPr>
        <p:spPr>
          <a:xfrm>
            <a:off x="604534" y="5065168"/>
            <a:ext cx="984240" cy="1440"/>
          </a:xfrm>
          <a:prstGeom prst="line">
            <a:avLst/>
          </a:prstGeom>
          <a:ln w="6480">
            <a:solidFill>
              <a:srgbClr val="4472C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Line 7">
            <a:extLst>
              <a:ext uri="{FF2B5EF4-FFF2-40B4-BE49-F238E27FC236}">
                <a16:creationId xmlns:a16="http://schemas.microsoft.com/office/drawing/2014/main" id="{490775B2-5415-5FCB-FF6E-BFA62836B66B}"/>
              </a:ext>
            </a:extLst>
          </p:cNvPr>
          <p:cNvSpPr/>
          <p:nvPr/>
        </p:nvSpPr>
        <p:spPr>
          <a:xfrm>
            <a:off x="593790" y="4551407"/>
            <a:ext cx="984240" cy="1440"/>
          </a:xfrm>
          <a:prstGeom prst="line">
            <a:avLst/>
          </a:prstGeom>
          <a:ln w="6480">
            <a:solidFill>
              <a:srgbClr val="4472C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Line 8">
            <a:extLst>
              <a:ext uri="{FF2B5EF4-FFF2-40B4-BE49-F238E27FC236}">
                <a16:creationId xmlns:a16="http://schemas.microsoft.com/office/drawing/2014/main" id="{FB1386DB-332A-C73A-76A9-A4B79EE84B9D}"/>
              </a:ext>
            </a:extLst>
          </p:cNvPr>
          <p:cNvSpPr/>
          <p:nvPr/>
        </p:nvSpPr>
        <p:spPr>
          <a:xfrm>
            <a:off x="602284" y="4019383"/>
            <a:ext cx="984240" cy="1440"/>
          </a:xfrm>
          <a:prstGeom prst="line">
            <a:avLst/>
          </a:prstGeom>
          <a:ln w="6480">
            <a:solidFill>
              <a:srgbClr val="4472C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DB324F91-2907-0389-7305-7E6E1F878F4A}"/>
              </a:ext>
            </a:extLst>
          </p:cNvPr>
          <p:cNvSpPr/>
          <p:nvPr/>
        </p:nvSpPr>
        <p:spPr>
          <a:xfrm>
            <a:off x="600421" y="3537018"/>
            <a:ext cx="984240" cy="1440"/>
          </a:xfrm>
          <a:prstGeom prst="line">
            <a:avLst/>
          </a:prstGeom>
          <a:ln w="6480">
            <a:solidFill>
              <a:srgbClr val="4472C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83C1ECD7-CBC5-F7F5-5636-30D348B2030C}"/>
              </a:ext>
            </a:extLst>
          </p:cNvPr>
          <p:cNvSpPr/>
          <p:nvPr/>
        </p:nvSpPr>
        <p:spPr>
          <a:xfrm>
            <a:off x="606012" y="3057853"/>
            <a:ext cx="984240" cy="1440"/>
          </a:xfrm>
          <a:prstGeom prst="line">
            <a:avLst/>
          </a:prstGeom>
          <a:ln w="6480">
            <a:solidFill>
              <a:srgbClr val="4472C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0933FEC4-BC2F-7D48-826C-C995ACBCB1C7}"/>
              </a:ext>
            </a:extLst>
          </p:cNvPr>
          <p:cNvSpPr/>
          <p:nvPr/>
        </p:nvSpPr>
        <p:spPr>
          <a:xfrm>
            <a:off x="596539" y="2602913"/>
            <a:ext cx="984240" cy="1440"/>
          </a:xfrm>
          <a:prstGeom prst="line">
            <a:avLst/>
          </a:prstGeom>
          <a:ln w="6480">
            <a:solidFill>
              <a:srgbClr val="4472C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47C7F6B2-5BB9-A8ED-A420-AE22BF6A60BE}"/>
              </a:ext>
            </a:extLst>
          </p:cNvPr>
          <p:cNvSpPr/>
          <p:nvPr/>
        </p:nvSpPr>
        <p:spPr>
          <a:xfrm>
            <a:off x="604964" y="2096553"/>
            <a:ext cx="984240" cy="1440"/>
          </a:xfrm>
          <a:prstGeom prst="line">
            <a:avLst/>
          </a:prstGeom>
          <a:ln w="6480">
            <a:solidFill>
              <a:srgbClr val="4472C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" name="Line 28">
            <a:extLst>
              <a:ext uri="{FF2B5EF4-FFF2-40B4-BE49-F238E27FC236}">
                <a16:creationId xmlns:a16="http://schemas.microsoft.com/office/drawing/2014/main" id="{0DC7E416-AEA4-6CBA-21CB-7801D5A5DB88}"/>
              </a:ext>
            </a:extLst>
          </p:cNvPr>
          <p:cNvSpPr/>
          <p:nvPr/>
        </p:nvSpPr>
        <p:spPr>
          <a:xfrm flipH="1">
            <a:off x="259193" y="863131"/>
            <a:ext cx="856491" cy="5173831"/>
          </a:xfrm>
          <a:prstGeom prst="line">
            <a:avLst/>
          </a:prstGeom>
          <a:ln w="9360">
            <a:solidFill>
              <a:srgbClr val="FF0000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" name="Line 29">
            <a:extLst>
              <a:ext uri="{FF2B5EF4-FFF2-40B4-BE49-F238E27FC236}">
                <a16:creationId xmlns:a16="http://schemas.microsoft.com/office/drawing/2014/main" id="{9B163095-CE8D-1E33-5CF6-8118A13FF411}"/>
              </a:ext>
            </a:extLst>
          </p:cNvPr>
          <p:cNvSpPr/>
          <p:nvPr/>
        </p:nvSpPr>
        <p:spPr>
          <a:xfrm flipH="1">
            <a:off x="1038695" y="835709"/>
            <a:ext cx="499093" cy="2505802"/>
          </a:xfrm>
          <a:prstGeom prst="line">
            <a:avLst/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91F02F2-9F9E-6E72-3868-023CC07E7F4F}"/>
              </a:ext>
            </a:extLst>
          </p:cNvPr>
          <p:cNvSpPr/>
          <p:nvPr/>
        </p:nvSpPr>
        <p:spPr>
          <a:xfrm>
            <a:off x="598445" y="1592509"/>
            <a:ext cx="984240" cy="517383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28BF1AA-1EE7-9804-793C-A70ED601E3D6}"/>
              </a:ext>
            </a:extLst>
          </p:cNvPr>
          <p:cNvSpPr/>
          <p:nvPr/>
        </p:nvSpPr>
        <p:spPr>
          <a:xfrm>
            <a:off x="402207" y="979507"/>
            <a:ext cx="145646" cy="578756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CustomShape 30">
            <a:extLst>
              <a:ext uri="{FF2B5EF4-FFF2-40B4-BE49-F238E27FC236}">
                <a16:creationId xmlns:a16="http://schemas.microsoft.com/office/drawing/2014/main" id="{5CEEFC37-4400-F281-BAC7-9F291AB856A0}"/>
              </a:ext>
            </a:extLst>
          </p:cNvPr>
          <p:cNvSpPr/>
          <p:nvPr/>
        </p:nvSpPr>
        <p:spPr>
          <a:xfrm>
            <a:off x="1036229" y="768292"/>
            <a:ext cx="124308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200" b="0" strike="noStrike" spc="-1" dirty="0" err="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  <a:ea typeface="Arial"/>
              </a:rPr>
              <a:t>μ</a:t>
            </a:r>
            <a:r>
              <a:rPr lang="en-US" sz="1200" spc="-1" baseline="-25000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  <a:ea typeface="Arial"/>
              </a:rPr>
              <a:t>2</a:t>
            </a:r>
            <a:endParaRPr lang="ru-RU" sz="1200" b="0" strike="noStrike" spc="-1" baseline="-25000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Century Gothic" panose="020B0502020202020204" pitchFamily="34" charset="0"/>
            </a:endParaRPr>
          </a:p>
        </p:txBody>
      </p:sp>
      <p:sp>
        <p:nvSpPr>
          <p:cNvPr id="56" name="CustomShape 30">
            <a:extLst>
              <a:ext uri="{FF2B5EF4-FFF2-40B4-BE49-F238E27FC236}">
                <a16:creationId xmlns:a16="http://schemas.microsoft.com/office/drawing/2014/main" id="{77C18847-4F36-83E4-6A8E-924AC6A129C1}"/>
              </a:ext>
            </a:extLst>
          </p:cNvPr>
          <p:cNvSpPr/>
          <p:nvPr/>
        </p:nvSpPr>
        <p:spPr>
          <a:xfrm>
            <a:off x="621934" y="754205"/>
            <a:ext cx="124308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  <a:ea typeface="Arial"/>
              </a:rPr>
              <a:t>μ</a:t>
            </a:r>
            <a:r>
              <a:rPr lang="ru-RU" sz="1200" b="0" strike="noStrike" spc="-1" baseline="-25000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  <a:ea typeface="Arial"/>
              </a:rPr>
              <a:t>1</a:t>
            </a:r>
            <a:endParaRPr lang="ru-RU" sz="1200" b="0" strike="noStrike" spc="-1" baseline="-25000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Century Gothic" panose="020B0502020202020204" pitchFamily="34" charset="0"/>
            </a:endParaRPr>
          </a:p>
        </p:txBody>
      </p:sp>
      <p:sp>
        <p:nvSpPr>
          <p:cNvPr id="23" name="Line 28">
            <a:extLst>
              <a:ext uri="{FF2B5EF4-FFF2-40B4-BE49-F238E27FC236}">
                <a16:creationId xmlns:a16="http://schemas.microsoft.com/office/drawing/2014/main" id="{FED93881-D28D-408D-45FB-8D14C61CC854}"/>
              </a:ext>
            </a:extLst>
          </p:cNvPr>
          <p:cNvSpPr/>
          <p:nvPr/>
        </p:nvSpPr>
        <p:spPr>
          <a:xfrm>
            <a:off x="683699" y="855559"/>
            <a:ext cx="687565" cy="6006685"/>
          </a:xfrm>
          <a:prstGeom prst="line">
            <a:avLst/>
          </a:prstGeom>
          <a:ln w="9360">
            <a:solidFill>
              <a:srgbClr val="FF0000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14564D3D-E6C5-E223-0265-EC8414E7CA89}"/>
              </a:ext>
            </a:extLst>
          </p:cNvPr>
          <p:cNvSpPr/>
          <p:nvPr/>
        </p:nvSpPr>
        <p:spPr>
          <a:xfrm>
            <a:off x="1642820" y="979507"/>
            <a:ext cx="145646" cy="578756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CustomShape 30">
            <a:extLst>
              <a:ext uri="{FF2B5EF4-FFF2-40B4-BE49-F238E27FC236}">
                <a16:creationId xmlns:a16="http://schemas.microsoft.com/office/drawing/2014/main" id="{FB774A34-4AEF-C2AF-F7D1-9FCE7F8D7A88}"/>
              </a:ext>
            </a:extLst>
          </p:cNvPr>
          <p:cNvSpPr/>
          <p:nvPr/>
        </p:nvSpPr>
        <p:spPr>
          <a:xfrm>
            <a:off x="1499017" y="725631"/>
            <a:ext cx="124308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chemeClr val="accent6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  <a:ea typeface="Arial"/>
              </a:rPr>
              <a:t>μ</a:t>
            </a:r>
            <a:r>
              <a:rPr lang="ru-RU" sz="1200" spc="-1" baseline="-25000" dirty="0">
                <a:solidFill>
                  <a:schemeClr val="accent6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  <a:ea typeface="Arial"/>
              </a:rPr>
              <a:t>3</a:t>
            </a:r>
            <a:endParaRPr lang="ru-RU" sz="1200" b="0" strike="noStrike" spc="-1" baseline="-25000" dirty="0">
              <a:solidFill>
                <a:schemeClr val="accent6"/>
              </a:solidFill>
              <a:uFill>
                <a:solidFill>
                  <a:srgbClr val="FFFFFF"/>
                </a:solidFill>
              </a:uFill>
              <a:latin typeface="Century Gothic" panose="020B0502020202020204" pitchFamily="34" charset="0"/>
            </a:endParaRPr>
          </a:p>
        </p:txBody>
      </p:sp>
      <p:sp>
        <p:nvSpPr>
          <p:cNvPr id="3" name="CustomShape 49">
            <a:extLst>
              <a:ext uri="{FF2B5EF4-FFF2-40B4-BE49-F238E27FC236}">
                <a16:creationId xmlns:a16="http://schemas.microsoft.com/office/drawing/2014/main" id="{74E966A7-0B96-E091-52DA-A6C0A34EFBE7}"/>
              </a:ext>
            </a:extLst>
          </p:cNvPr>
          <p:cNvSpPr/>
          <p:nvPr/>
        </p:nvSpPr>
        <p:spPr>
          <a:xfrm>
            <a:off x="9028747" y="3023478"/>
            <a:ext cx="1392618" cy="804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4A7EBB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902081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F2E49F8-9C78-4EEB-A04E-85BBEA47D4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1" t="19706" r="39961" b="39906"/>
          <a:stretch/>
        </p:blipFill>
        <p:spPr>
          <a:xfrm rot="15900191">
            <a:off x="7933158" y="-408853"/>
            <a:ext cx="4357551" cy="4875381"/>
          </a:xfrm>
          <a:prstGeom prst="rect">
            <a:avLst/>
          </a:prstGeom>
        </p:spPr>
      </p:pic>
      <p:sp>
        <p:nvSpPr>
          <p:cNvPr id="13" name="Прямоугольник 3">
            <a:extLst>
              <a:ext uri="{FF2B5EF4-FFF2-40B4-BE49-F238E27FC236}">
                <a16:creationId xmlns:a16="http://schemas.microsoft.com/office/drawing/2014/main" id="{9E345381-1E32-6405-5ECF-41A96AC7FBFD}"/>
              </a:ext>
            </a:extLst>
          </p:cNvPr>
          <p:cNvSpPr/>
          <p:nvPr/>
        </p:nvSpPr>
        <p:spPr>
          <a:xfrm>
            <a:off x="-14040" y="-8389"/>
            <a:ext cx="12206040" cy="779400"/>
          </a:xfrm>
          <a:prstGeom prst="rect">
            <a:avLst/>
          </a:prstGeom>
          <a:solidFill>
            <a:srgbClr val="0547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ru-RU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pic>
        <p:nvPicPr>
          <p:cNvPr id="15" name="Рисунок 8">
            <a:extLst>
              <a:ext uri="{FF2B5EF4-FFF2-40B4-BE49-F238E27FC236}">
                <a16:creationId xmlns:a16="http://schemas.microsoft.com/office/drawing/2014/main" id="{093F82B5-9AB5-C878-D71B-F0BBE49E93BC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-10800" y="0"/>
            <a:ext cx="714600" cy="713526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" name="Picture 2" descr="НИЯУ МИФИ на портале Выбираю•IT">
            <a:extLst>
              <a:ext uri="{FF2B5EF4-FFF2-40B4-BE49-F238E27FC236}">
                <a16:creationId xmlns:a16="http://schemas.microsoft.com/office/drawing/2014/main" id="{990A7636-B0BC-285D-8E46-5B27DA129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7723" y="25194"/>
            <a:ext cx="736600" cy="72901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2" name="Rectangle 13">
            <a:extLst>
              <a:ext uri="{FF2B5EF4-FFF2-40B4-BE49-F238E27FC236}">
                <a16:creationId xmlns:a16="http://schemas.microsoft.com/office/drawing/2014/main" id="{94DF7CAB-BBD6-4C7A-A82A-FA80C75B7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54990" y="6443797"/>
            <a:ext cx="437010" cy="432047"/>
          </a:xfrm>
          <a:prstGeom prst="rect">
            <a:avLst/>
          </a:prstGeom>
          <a:solidFill>
            <a:srgbClr val="EC810C"/>
          </a:solidFill>
          <a:ln>
            <a:noFill/>
          </a:ln>
          <a:effectLst/>
        </p:spPr>
        <p:txBody>
          <a:bodyPr wrap="none" anchor="ctr"/>
          <a:lstStyle>
            <a:lvl1pPr defTabSz="77152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1525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1525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1525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1525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54990" y="6425953"/>
            <a:ext cx="417240" cy="432047"/>
          </a:xfrm>
        </p:spPr>
        <p:txBody>
          <a:bodyPr/>
          <a:lstStyle/>
          <a:p>
            <a:pPr algn="ctr"/>
            <a:fld id="{B19B0651-EE4F-4900-A07F-96A6BFA9D0F0}" type="slidenum">
              <a:rPr lang="ru-RU" sz="1600" b="1">
                <a:solidFill>
                  <a:schemeClr val="bg1"/>
                </a:solidFill>
                <a:latin typeface="Century Gothic" panose="020B0502020202020204" pitchFamily="34" charset="0"/>
              </a:rPr>
              <a:t>6</a:t>
            </a:fld>
            <a:endParaRPr lang="ru-RU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4CA675A-8572-66BC-AFF8-24E1FE46E1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46"/>
          <a:stretch/>
        </p:blipFill>
        <p:spPr>
          <a:xfrm>
            <a:off x="47677" y="713424"/>
            <a:ext cx="10058400" cy="55813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32AF62-F767-2CB0-B9CF-8D045151B888}"/>
              </a:ext>
            </a:extLst>
          </p:cNvPr>
          <p:cNvSpPr txBox="1"/>
          <p:nvPr/>
        </p:nvSpPr>
        <p:spPr>
          <a:xfrm>
            <a:off x="0" y="130333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Kinetic energy of muons stopped in sections (Simulation)</a:t>
            </a:r>
            <a:endParaRPr lang="ru-RU" sz="24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B75611-5B6C-A3C6-38C4-1E9BCA8C45AF}"/>
              </a:ext>
            </a:extLst>
          </p:cNvPr>
          <p:cNvSpPr txBox="1"/>
          <p:nvPr/>
        </p:nvSpPr>
        <p:spPr>
          <a:xfrm>
            <a:off x="0" y="775238"/>
            <a:ext cx="9161482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</a:rPr>
              <a:t>Module sections: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          1                                       2                                     3                                    4   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          5                                      6                                     7                                       8        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  </a:t>
            </a:r>
          </a:p>
          <a:p>
            <a:r>
              <a:rPr lang="en-US" dirty="0">
                <a:latin typeface="Century Gothic" panose="020B0502020202020204" pitchFamily="34" charset="0"/>
              </a:rPr>
              <a:t>          9                                      10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7" name="CustomShape 31">
            <a:extLst>
              <a:ext uri="{FF2B5EF4-FFF2-40B4-BE49-F238E27FC236}">
                <a16:creationId xmlns:a16="http://schemas.microsoft.com/office/drawing/2014/main" id="{F92FADFB-DA93-7B4C-FF22-57988A907344}"/>
              </a:ext>
            </a:extLst>
          </p:cNvPr>
          <p:cNvSpPr/>
          <p:nvPr/>
        </p:nvSpPr>
        <p:spPr>
          <a:xfrm>
            <a:off x="1048540" y="6218221"/>
            <a:ext cx="5930127" cy="7467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n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  <a:ea typeface="DejaVu Sans"/>
              </a:rPr>
              <a:t>Distribution of energy released by a muon in each section during simulation in the GEANT4 system. Distribution of muon stopping energies in sections in order.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 panose="020B0502020202020204" pitchFamily="34" charset="0"/>
            </a:endParaRP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16B385DF-A9D9-78D9-E19F-9FDFBC97A8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3758857"/>
              </p:ext>
            </p:extLst>
          </p:nvPr>
        </p:nvGraphicFramePr>
        <p:xfrm>
          <a:off x="6400800" y="4473369"/>
          <a:ext cx="5055783" cy="2322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297894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F2E49F8-9C78-4EEB-A04E-85BBEA47D4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1" t="19706" r="39961" b="39906"/>
          <a:stretch/>
        </p:blipFill>
        <p:spPr>
          <a:xfrm rot="15900191">
            <a:off x="7933158" y="-408853"/>
            <a:ext cx="4357551" cy="4875381"/>
          </a:xfrm>
          <a:prstGeom prst="rect">
            <a:avLst/>
          </a:prstGeom>
        </p:spPr>
      </p:pic>
      <p:sp>
        <p:nvSpPr>
          <p:cNvPr id="13" name="Прямоугольник 3">
            <a:extLst>
              <a:ext uri="{FF2B5EF4-FFF2-40B4-BE49-F238E27FC236}">
                <a16:creationId xmlns:a16="http://schemas.microsoft.com/office/drawing/2014/main" id="{9E345381-1E32-6405-5ECF-41A96AC7FBFD}"/>
              </a:ext>
            </a:extLst>
          </p:cNvPr>
          <p:cNvSpPr/>
          <p:nvPr/>
        </p:nvSpPr>
        <p:spPr>
          <a:xfrm>
            <a:off x="-14040" y="-8389"/>
            <a:ext cx="12206040" cy="779400"/>
          </a:xfrm>
          <a:prstGeom prst="rect">
            <a:avLst/>
          </a:prstGeom>
          <a:solidFill>
            <a:srgbClr val="0547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ru-RU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pic>
        <p:nvPicPr>
          <p:cNvPr id="15" name="Рисунок 8">
            <a:extLst>
              <a:ext uri="{FF2B5EF4-FFF2-40B4-BE49-F238E27FC236}">
                <a16:creationId xmlns:a16="http://schemas.microsoft.com/office/drawing/2014/main" id="{093F82B5-9AB5-C878-D71B-F0BBE49E93BC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-10800" y="0"/>
            <a:ext cx="714600" cy="713526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" name="Picture 2" descr="НИЯУ МИФИ на портале Выбираю•IT">
            <a:extLst>
              <a:ext uri="{FF2B5EF4-FFF2-40B4-BE49-F238E27FC236}">
                <a16:creationId xmlns:a16="http://schemas.microsoft.com/office/drawing/2014/main" id="{990A7636-B0BC-285D-8E46-5B27DA129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7723" y="25194"/>
            <a:ext cx="736600" cy="72901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2" name="Rectangle 13">
            <a:extLst>
              <a:ext uri="{FF2B5EF4-FFF2-40B4-BE49-F238E27FC236}">
                <a16:creationId xmlns:a16="http://schemas.microsoft.com/office/drawing/2014/main" id="{94DF7CAB-BBD6-4C7A-A82A-FA80C75B7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54990" y="6443797"/>
            <a:ext cx="437010" cy="432047"/>
          </a:xfrm>
          <a:prstGeom prst="rect">
            <a:avLst/>
          </a:prstGeom>
          <a:solidFill>
            <a:srgbClr val="EC810C"/>
          </a:solidFill>
          <a:ln>
            <a:noFill/>
          </a:ln>
          <a:effectLst/>
        </p:spPr>
        <p:txBody>
          <a:bodyPr wrap="none" anchor="ctr"/>
          <a:lstStyle>
            <a:lvl1pPr defTabSz="77152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1525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1525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1525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1525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54990" y="6425953"/>
            <a:ext cx="417240" cy="432047"/>
          </a:xfrm>
        </p:spPr>
        <p:txBody>
          <a:bodyPr/>
          <a:lstStyle/>
          <a:p>
            <a:pPr algn="ctr"/>
            <a:fld id="{B19B0651-EE4F-4900-A07F-96A6BFA9D0F0}" type="slidenum">
              <a:rPr lang="ru-RU" sz="1600" b="1">
                <a:solidFill>
                  <a:schemeClr val="bg1"/>
                </a:solidFill>
                <a:latin typeface="Century Gothic" panose="020B0502020202020204" pitchFamily="34" charset="0"/>
              </a:rPr>
              <a:t>7</a:t>
            </a:fld>
            <a:endParaRPr lang="ru-RU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31">
            <a:extLst>
              <a:ext uri="{FF2B5EF4-FFF2-40B4-BE49-F238E27FC236}">
                <a16:creationId xmlns:a16="http://schemas.microsoft.com/office/drawing/2014/main" id="{F92FADFB-DA93-7B4C-FF22-57988A907344}"/>
              </a:ext>
            </a:extLst>
          </p:cNvPr>
          <p:cNvSpPr/>
          <p:nvPr/>
        </p:nvSpPr>
        <p:spPr>
          <a:xfrm>
            <a:off x="2741730" y="779400"/>
            <a:ext cx="3377808" cy="5574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  <a:ea typeface="DejaVu Sans"/>
              </a:rPr>
              <a:t>Muon energy release spectrum in the section with a fit. Red is fit parameter.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 panose="020B0502020202020204" pitchFamily="34" charset="0"/>
            </a:endParaRPr>
          </a:p>
        </p:txBody>
      </p:sp>
      <p:sp>
        <p:nvSpPr>
          <p:cNvPr id="8" name="Line 4">
            <a:extLst>
              <a:ext uri="{FF2B5EF4-FFF2-40B4-BE49-F238E27FC236}">
                <a16:creationId xmlns:a16="http://schemas.microsoft.com/office/drawing/2014/main" id="{4A84C242-B992-1258-6DF6-D6CD4456152A}"/>
              </a:ext>
            </a:extLst>
          </p:cNvPr>
          <p:cNvSpPr/>
          <p:nvPr/>
        </p:nvSpPr>
        <p:spPr>
          <a:xfrm>
            <a:off x="593790" y="6192813"/>
            <a:ext cx="984240" cy="1440"/>
          </a:xfrm>
          <a:prstGeom prst="line">
            <a:avLst/>
          </a:prstGeom>
          <a:ln w="6480">
            <a:solidFill>
              <a:srgbClr val="4472C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33DF50AA-B2FD-0804-D940-52128FAC1719}"/>
              </a:ext>
            </a:extLst>
          </p:cNvPr>
          <p:cNvSpPr/>
          <p:nvPr/>
        </p:nvSpPr>
        <p:spPr>
          <a:xfrm>
            <a:off x="588319" y="5628990"/>
            <a:ext cx="984240" cy="1440"/>
          </a:xfrm>
          <a:prstGeom prst="line">
            <a:avLst/>
          </a:prstGeom>
          <a:ln w="6480">
            <a:solidFill>
              <a:srgbClr val="4472C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Line 6">
            <a:extLst>
              <a:ext uri="{FF2B5EF4-FFF2-40B4-BE49-F238E27FC236}">
                <a16:creationId xmlns:a16="http://schemas.microsoft.com/office/drawing/2014/main" id="{D1049AA9-41CB-C3C7-9570-FB436813CC09}"/>
              </a:ext>
            </a:extLst>
          </p:cNvPr>
          <p:cNvSpPr/>
          <p:nvPr/>
        </p:nvSpPr>
        <p:spPr>
          <a:xfrm>
            <a:off x="604534" y="5065168"/>
            <a:ext cx="984240" cy="1440"/>
          </a:xfrm>
          <a:prstGeom prst="line">
            <a:avLst/>
          </a:prstGeom>
          <a:ln w="6480">
            <a:solidFill>
              <a:srgbClr val="4472C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" name="Line 7">
            <a:extLst>
              <a:ext uri="{FF2B5EF4-FFF2-40B4-BE49-F238E27FC236}">
                <a16:creationId xmlns:a16="http://schemas.microsoft.com/office/drawing/2014/main" id="{87DA4A58-9D5C-EFA5-29DE-9CE6A235FC14}"/>
              </a:ext>
            </a:extLst>
          </p:cNvPr>
          <p:cNvSpPr/>
          <p:nvPr/>
        </p:nvSpPr>
        <p:spPr>
          <a:xfrm>
            <a:off x="593790" y="4551407"/>
            <a:ext cx="984240" cy="1440"/>
          </a:xfrm>
          <a:prstGeom prst="line">
            <a:avLst/>
          </a:prstGeom>
          <a:ln w="6480">
            <a:solidFill>
              <a:srgbClr val="4472C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" name="Line 8">
            <a:extLst>
              <a:ext uri="{FF2B5EF4-FFF2-40B4-BE49-F238E27FC236}">
                <a16:creationId xmlns:a16="http://schemas.microsoft.com/office/drawing/2014/main" id="{C5798B94-E969-8F6E-711B-4FB6DE8F0F50}"/>
              </a:ext>
            </a:extLst>
          </p:cNvPr>
          <p:cNvSpPr/>
          <p:nvPr/>
        </p:nvSpPr>
        <p:spPr>
          <a:xfrm>
            <a:off x="602284" y="4019383"/>
            <a:ext cx="984240" cy="1440"/>
          </a:xfrm>
          <a:prstGeom prst="line">
            <a:avLst/>
          </a:prstGeom>
          <a:ln w="6480">
            <a:solidFill>
              <a:srgbClr val="4472C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" name="Line 9">
            <a:extLst>
              <a:ext uri="{FF2B5EF4-FFF2-40B4-BE49-F238E27FC236}">
                <a16:creationId xmlns:a16="http://schemas.microsoft.com/office/drawing/2014/main" id="{BA371D5E-40FB-9AB2-EE1B-C70B892B65F5}"/>
              </a:ext>
            </a:extLst>
          </p:cNvPr>
          <p:cNvSpPr/>
          <p:nvPr/>
        </p:nvSpPr>
        <p:spPr>
          <a:xfrm>
            <a:off x="600421" y="3537018"/>
            <a:ext cx="984240" cy="1440"/>
          </a:xfrm>
          <a:prstGeom prst="line">
            <a:avLst/>
          </a:prstGeom>
          <a:ln w="6480">
            <a:solidFill>
              <a:srgbClr val="4472C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0D4CFA73-65C4-0607-7552-C0BA571103EF}"/>
              </a:ext>
            </a:extLst>
          </p:cNvPr>
          <p:cNvSpPr/>
          <p:nvPr/>
        </p:nvSpPr>
        <p:spPr>
          <a:xfrm>
            <a:off x="606012" y="3057853"/>
            <a:ext cx="984240" cy="1440"/>
          </a:xfrm>
          <a:prstGeom prst="line">
            <a:avLst/>
          </a:prstGeom>
          <a:ln w="6480">
            <a:solidFill>
              <a:srgbClr val="4472C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" name="Line 11">
            <a:extLst>
              <a:ext uri="{FF2B5EF4-FFF2-40B4-BE49-F238E27FC236}">
                <a16:creationId xmlns:a16="http://schemas.microsoft.com/office/drawing/2014/main" id="{01C10BD2-85C2-37FB-59C9-C83E6E5A1ABF}"/>
              </a:ext>
            </a:extLst>
          </p:cNvPr>
          <p:cNvSpPr/>
          <p:nvPr/>
        </p:nvSpPr>
        <p:spPr>
          <a:xfrm>
            <a:off x="596539" y="2602913"/>
            <a:ext cx="984240" cy="1440"/>
          </a:xfrm>
          <a:prstGeom prst="line">
            <a:avLst/>
          </a:prstGeom>
          <a:ln w="6480">
            <a:solidFill>
              <a:srgbClr val="4472C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" name="Line 12">
            <a:extLst>
              <a:ext uri="{FF2B5EF4-FFF2-40B4-BE49-F238E27FC236}">
                <a16:creationId xmlns:a16="http://schemas.microsoft.com/office/drawing/2014/main" id="{A02178FB-5C3B-CB35-4A55-9706C959F035}"/>
              </a:ext>
            </a:extLst>
          </p:cNvPr>
          <p:cNvSpPr/>
          <p:nvPr/>
        </p:nvSpPr>
        <p:spPr>
          <a:xfrm>
            <a:off x="604964" y="2096553"/>
            <a:ext cx="984240" cy="1440"/>
          </a:xfrm>
          <a:prstGeom prst="line">
            <a:avLst/>
          </a:prstGeom>
          <a:ln w="6480">
            <a:solidFill>
              <a:srgbClr val="4472C4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17CCDD1-5F28-8953-4F58-19AC0630222C}"/>
              </a:ext>
            </a:extLst>
          </p:cNvPr>
          <p:cNvSpPr/>
          <p:nvPr/>
        </p:nvSpPr>
        <p:spPr>
          <a:xfrm>
            <a:off x="598445" y="1592509"/>
            <a:ext cx="984240" cy="517383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B7D54412-1380-69AC-7074-C804D71B83C1}"/>
              </a:ext>
            </a:extLst>
          </p:cNvPr>
          <p:cNvSpPr/>
          <p:nvPr/>
        </p:nvSpPr>
        <p:spPr>
          <a:xfrm>
            <a:off x="402207" y="979507"/>
            <a:ext cx="145646" cy="578756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CustomShape 30">
            <a:extLst>
              <a:ext uri="{FF2B5EF4-FFF2-40B4-BE49-F238E27FC236}">
                <a16:creationId xmlns:a16="http://schemas.microsoft.com/office/drawing/2014/main" id="{D9DCDB75-344A-0B6F-0B04-85F21772A01C}"/>
              </a:ext>
            </a:extLst>
          </p:cNvPr>
          <p:cNvSpPr/>
          <p:nvPr/>
        </p:nvSpPr>
        <p:spPr>
          <a:xfrm>
            <a:off x="1069024" y="827818"/>
            <a:ext cx="124308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200" b="0" strike="noStrike" spc="-1" dirty="0"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  <a:ea typeface="Arial"/>
              </a:rPr>
              <a:t>μ</a:t>
            </a:r>
            <a:r>
              <a:rPr lang="ru-RU" sz="1200" b="0" strike="noStrike" spc="-1" baseline="-25000" dirty="0"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  <a:ea typeface="Arial"/>
              </a:rPr>
              <a:t>1</a:t>
            </a:r>
            <a:endParaRPr lang="ru-RU" sz="1200" b="0" strike="noStrike" spc="-1" baseline="-25000" dirty="0">
              <a:uFill>
                <a:solidFill>
                  <a:srgbClr val="FFFFFF"/>
                </a:solidFill>
              </a:uFill>
              <a:latin typeface="Century Gothic" panose="020B0502020202020204" pitchFamily="34" charset="0"/>
            </a:endParaRPr>
          </a:p>
        </p:txBody>
      </p:sp>
      <p:sp>
        <p:nvSpPr>
          <p:cNvPr id="27" name="Line 28">
            <a:extLst>
              <a:ext uri="{FF2B5EF4-FFF2-40B4-BE49-F238E27FC236}">
                <a16:creationId xmlns:a16="http://schemas.microsoft.com/office/drawing/2014/main" id="{4FC4F5F7-D4F0-5DB2-DCA3-47E350A95DE2}"/>
              </a:ext>
            </a:extLst>
          </p:cNvPr>
          <p:cNvSpPr/>
          <p:nvPr/>
        </p:nvSpPr>
        <p:spPr>
          <a:xfrm flipH="1">
            <a:off x="1060143" y="979506"/>
            <a:ext cx="19585" cy="5898113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52FDE67F-0194-2CB6-A396-78CBADDA1643}"/>
              </a:ext>
            </a:extLst>
          </p:cNvPr>
          <p:cNvSpPr/>
          <p:nvPr/>
        </p:nvSpPr>
        <p:spPr>
          <a:xfrm>
            <a:off x="1642820" y="979507"/>
            <a:ext cx="145646" cy="578756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CustomShape 31">
            <a:extLst>
              <a:ext uri="{FF2B5EF4-FFF2-40B4-BE49-F238E27FC236}">
                <a16:creationId xmlns:a16="http://schemas.microsoft.com/office/drawing/2014/main" id="{E4BFB41B-BDBE-4559-65F6-FAA38A5F5575}"/>
              </a:ext>
            </a:extLst>
          </p:cNvPr>
          <p:cNvSpPr/>
          <p:nvPr/>
        </p:nvSpPr>
        <p:spPr>
          <a:xfrm>
            <a:off x="4883085" y="3536838"/>
            <a:ext cx="1451605" cy="5574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</a:rPr>
              <a:t>Amplitude, mV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 panose="020B0502020202020204" pitchFamily="34" charset="0"/>
            </a:endParaRPr>
          </a:p>
        </p:txBody>
      </p:sp>
      <p:sp>
        <p:nvSpPr>
          <p:cNvPr id="33" name="CustomShape 31">
            <a:extLst>
              <a:ext uri="{FF2B5EF4-FFF2-40B4-BE49-F238E27FC236}">
                <a16:creationId xmlns:a16="http://schemas.microsoft.com/office/drawing/2014/main" id="{9EB62344-A7AB-6538-905A-B180072DF17E}"/>
              </a:ext>
            </a:extLst>
          </p:cNvPr>
          <p:cNvSpPr/>
          <p:nvPr/>
        </p:nvSpPr>
        <p:spPr>
          <a:xfrm rot="16200000">
            <a:off x="1449395" y="1201280"/>
            <a:ext cx="1451605" cy="5574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</a:rPr>
              <a:t>Counts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F467E6E-408F-B58A-CFB5-0EB0F70B0220}"/>
                  </a:ext>
                </a:extLst>
              </p:cNvPr>
              <p:cNvSpPr txBox="1"/>
              <p:nvPr/>
            </p:nvSpPr>
            <p:spPr>
              <a:xfrm>
                <a:off x="7477283" y="1783888"/>
                <a:ext cx="2451697" cy="5725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𝑛𝑜𝑟𝑚</m:t>
                          </m:r>
                        </m:sub>
                      </m:sSub>
                      <m:r>
                        <a:rPr lang="en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𝐴𝑚𝑝𝑙𝑖𝑡𝑢𝑑𝑒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𝐹𝑖𝑡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𝑝𝑎𝑟𝑎𝑚𝑒𝑡𝑒𝑟</m:t>
                          </m:r>
                        </m:den>
                      </m:f>
                    </m:oMath>
                  </m:oMathPara>
                </a14:m>
                <a:endParaRPr lang="ru-RU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F467E6E-408F-B58A-CFB5-0EB0F70B02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7283" y="1783888"/>
                <a:ext cx="2451697" cy="572593"/>
              </a:xfrm>
              <a:prstGeom prst="rect">
                <a:avLst/>
              </a:prstGeom>
              <a:blipFill>
                <a:blip r:embed="rId6"/>
                <a:stretch>
                  <a:fillRect l="-1546" t="-4348" r="-2577" b="-1956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DABDA2D-BB6E-13C9-C6AC-B200B9BA5B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51" t="16378" r="14999" b="12745"/>
          <a:stretch/>
        </p:blipFill>
        <p:spPr>
          <a:xfrm>
            <a:off x="6389361" y="3641386"/>
            <a:ext cx="5208849" cy="2929631"/>
          </a:xfrm>
          <a:prstGeom prst="rect">
            <a:avLst/>
          </a:prstGeom>
        </p:spPr>
      </p:pic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48369108-9976-F63D-095E-A8B7177740CB}"/>
              </a:ext>
            </a:extLst>
          </p:cNvPr>
          <p:cNvCxnSpPr/>
          <p:nvPr/>
        </p:nvCxnSpPr>
        <p:spPr>
          <a:xfrm>
            <a:off x="6236671" y="2096553"/>
            <a:ext cx="1097383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0CDB991A-1866-FA12-934D-ACECE05F232E}"/>
              </a:ext>
            </a:extLst>
          </p:cNvPr>
          <p:cNvCxnSpPr/>
          <p:nvPr/>
        </p:nvCxnSpPr>
        <p:spPr>
          <a:xfrm>
            <a:off x="8823488" y="2482818"/>
            <a:ext cx="0" cy="115007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4C9390F1-A64B-A84F-370D-85E75EA783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460" t="15263" r="14033" b="11761"/>
          <a:stretch/>
        </p:blipFill>
        <p:spPr>
          <a:xfrm>
            <a:off x="2147753" y="1177058"/>
            <a:ext cx="4044991" cy="2384389"/>
          </a:xfrm>
          <a:prstGeom prst="rect">
            <a:avLst/>
          </a:prstGeom>
        </p:spPr>
      </p:pic>
      <p:sp>
        <p:nvSpPr>
          <p:cNvPr id="50" name="Заголовок 1">
            <a:extLst>
              <a:ext uri="{FF2B5EF4-FFF2-40B4-BE49-F238E27FC236}">
                <a16:creationId xmlns:a16="http://schemas.microsoft.com/office/drawing/2014/main" id="{55C5F4CF-4C79-AC10-40CD-46E5B07B7FAE}"/>
              </a:ext>
            </a:extLst>
          </p:cNvPr>
          <p:cNvSpPr/>
          <p:nvPr/>
        </p:nvSpPr>
        <p:spPr>
          <a:xfrm>
            <a:off x="-14040" y="4615"/>
            <a:ext cx="12206040" cy="742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 algn="ctr"/>
            <a:r>
              <a:rPr lang="en-US" sz="2400" b="1" i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Calibration of signal responses in sections</a:t>
            </a:r>
            <a:endParaRPr lang="ru-RU" sz="2400" b="1" i="1" baseline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CustomShape 31">
            <a:extLst>
              <a:ext uri="{FF2B5EF4-FFF2-40B4-BE49-F238E27FC236}">
                <a16:creationId xmlns:a16="http://schemas.microsoft.com/office/drawing/2014/main" id="{D9B39924-956F-0D27-AF0D-02154FCCED47}"/>
              </a:ext>
            </a:extLst>
          </p:cNvPr>
          <p:cNvSpPr/>
          <p:nvPr/>
        </p:nvSpPr>
        <p:spPr>
          <a:xfrm rot="16200000">
            <a:off x="5791007" y="3859033"/>
            <a:ext cx="1106772" cy="21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</a:rPr>
              <a:t>Counts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 panose="020B0502020202020204" pitchFamily="34" charset="0"/>
            </a:endParaRPr>
          </a:p>
        </p:txBody>
      </p:sp>
      <p:sp>
        <p:nvSpPr>
          <p:cNvPr id="3" name="CustomShape 31">
            <a:extLst>
              <a:ext uri="{FF2B5EF4-FFF2-40B4-BE49-F238E27FC236}">
                <a16:creationId xmlns:a16="http://schemas.microsoft.com/office/drawing/2014/main" id="{44BEFFBF-C66E-15E6-0E02-3E8F28C552D7}"/>
              </a:ext>
            </a:extLst>
          </p:cNvPr>
          <p:cNvSpPr/>
          <p:nvPr/>
        </p:nvSpPr>
        <p:spPr>
          <a:xfrm>
            <a:off x="11077663" y="6571017"/>
            <a:ext cx="449937" cy="295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</a:rPr>
              <a:t>MIP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 panose="020B0502020202020204" pitchFamily="34" charset="0"/>
            </a:endParaRPr>
          </a:p>
        </p:txBody>
      </p:sp>
      <p:sp>
        <p:nvSpPr>
          <p:cNvPr id="4" name="CustomShape 31">
            <a:extLst>
              <a:ext uri="{FF2B5EF4-FFF2-40B4-BE49-F238E27FC236}">
                <a16:creationId xmlns:a16="http://schemas.microsoft.com/office/drawing/2014/main" id="{36DB6D5F-1ED7-D2F0-D59C-1C16258911CE}"/>
              </a:ext>
            </a:extLst>
          </p:cNvPr>
          <p:cNvSpPr/>
          <p:nvPr/>
        </p:nvSpPr>
        <p:spPr>
          <a:xfrm>
            <a:off x="4268777" y="1580503"/>
            <a:ext cx="1451605" cy="5574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</a:rPr>
              <a:t>Most probable value (MPV)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 panose="020B0502020202020204" pitchFamily="34" charset="0"/>
            </a:endParaRPr>
          </a:p>
        </p:txBody>
      </p:sp>
      <p:sp>
        <p:nvSpPr>
          <p:cNvPr id="5" name="Line 28">
            <a:extLst>
              <a:ext uri="{FF2B5EF4-FFF2-40B4-BE49-F238E27FC236}">
                <a16:creationId xmlns:a16="http://schemas.microsoft.com/office/drawing/2014/main" id="{FAC8CAA7-A0D2-FA2F-E358-67D8F3B3C54D}"/>
              </a:ext>
            </a:extLst>
          </p:cNvPr>
          <p:cNvSpPr/>
          <p:nvPr/>
        </p:nvSpPr>
        <p:spPr>
          <a:xfrm flipH="1" flipV="1">
            <a:off x="3493195" y="1686096"/>
            <a:ext cx="950388" cy="138646"/>
          </a:xfrm>
          <a:prstGeom prst="line">
            <a:avLst/>
          </a:prstGeom>
          <a:ln w="9360">
            <a:solidFill>
              <a:srgbClr val="FF0000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289998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F2E49F8-9C78-4EEB-A04E-85BBEA47D4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1" t="19706" r="39961" b="39906"/>
          <a:stretch/>
        </p:blipFill>
        <p:spPr>
          <a:xfrm rot="15900191">
            <a:off x="7933158" y="-408853"/>
            <a:ext cx="4357551" cy="4875381"/>
          </a:xfrm>
          <a:prstGeom prst="rect">
            <a:avLst/>
          </a:prstGeom>
        </p:spPr>
      </p:pic>
      <p:sp>
        <p:nvSpPr>
          <p:cNvPr id="3" name="Прямоугольник 3">
            <a:extLst>
              <a:ext uri="{FF2B5EF4-FFF2-40B4-BE49-F238E27FC236}">
                <a16:creationId xmlns:a16="http://schemas.microsoft.com/office/drawing/2014/main" id="{AA4281AE-6668-D496-B07D-29D7FE14B779}"/>
              </a:ext>
            </a:extLst>
          </p:cNvPr>
          <p:cNvSpPr/>
          <p:nvPr/>
        </p:nvSpPr>
        <p:spPr>
          <a:xfrm>
            <a:off x="-14040" y="-8389"/>
            <a:ext cx="12206040" cy="779400"/>
          </a:xfrm>
          <a:prstGeom prst="rect">
            <a:avLst/>
          </a:prstGeom>
          <a:solidFill>
            <a:srgbClr val="0547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ru-RU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pic>
        <p:nvPicPr>
          <p:cNvPr id="12" name="Рисунок 8">
            <a:extLst>
              <a:ext uri="{FF2B5EF4-FFF2-40B4-BE49-F238E27FC236}">
                <a16:creationId xmlns:a16="http://schemas.microsoft.com/office/drawing/2014/main" id="{B639BBA5-1C65-EEE4-9F9D-E25615921E79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-10800" y="0"/>
            <a:ext cx="714600" cy="713526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" name="Picture 2" descr="НИЯУ МИФИ на портале Выбираю•IT">
            <a:extLst>
              <a:ext uri="{FF2B5EF4-FFF2-40B4-BE49-F238E27FC236}">
                <a16:creationId xmlns:a16="http://schemas.microsoft.com/office/drawing/2014/main" id="{3E7C3F5A-C678-77C8-AB24-A675AEB83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7723" y="25194"/>
            <a:ext cx="736600" cy="72901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2" name="Rectangle 13">
            <a:extLst>
              <a:ext uri="{FF2B5EF4-FFF2-40B4-BE49-F238E27FC236}">
                <a16:creationId xmlns:a16="http://schemas.microsoft.com/office/drawing/2014/main" id="{94DF7CAB-BBD6-4C7A-A82A-FA80C75B7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54990" y="6443797"/>
            <a:ext cx="437010" cy="432047"/>
          </a:xfrm>
          <a:prstGeom prst="rect">
            <a:avLst/>
          </a:prstGeom>
          <a:solidFill>
            <a:srgbClr val="EC810C"/>
          </a:solidFill>
          <a:ln>
            <a:noFill/>
          </a:ln>
          <a:effectLst/>
        </p:spPr>
        <p:txBody>
          <a:bodyPr wrap="none" anchor="ctr"/>
          <a:lstStyle>
            <a:lvl1pPr defTabSz="77152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1525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1525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1525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1525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754990" y="6425953"/>
            <a:ext cx="417240" cy="432047"/>
          </a:xfrm>
        </p:spPr>
        <p:txBody>
          <a:bodyPr/>
          <a:lstStyle/>
          <a:p>
            <a:pPr algn="ctr"/>
            <a:fld id="{B19B0651-EE4F-4900-A07F-96A6BFA9D0F0}" type="slidenum">
              <a:rPr lang="ru-RU" sz="1600" b="1">
                <a:solidFill>
                  <a:schemeClr val="bg1"/>
                </a:solidFill>
                <a:latin typeface="Century Gothic" panose="020B0502020202020204" pitchFamily="34" charset="0"/>
              </a:rPr>
              <a:t>8</a:t>
            </a:fld>
            <a:endParaRPr lang="ru-RU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7B6C00-838A-B153-EC56-ED39264B2847}"/>
              </a:ext>
            </a:extLst>
          </p:cNvPr>
          <p:cNvSpPr txBox="1"/>
          <p:nvPr/>
        </p:nvSpPr>
        <p:spPr>
          <a:xfrm>
            <a:off x="-14040" y="133156"/>
            <a:ext cx="12206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Spectra of stopped muons in the sections</a:t>
            </a:r>
            <a:endParaRPr lang="ru-RU" sz="24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CustomShape 31">
            <a:extLst>
              <a:ext uri="{FF2B5EF4-FFF2-40B4-BE49-F238E27FC236}">
                <a16:creationId xmlns:a16="http://schemas.microsoft.com/office/drawing/2014/main" id="{D328F9F5-B7DE-19F8-5CF3-35C7A3EA12E6}"/>
              </a:ext>
            </a:extLst>
          </p:cNvPr>
          <p:cNvSpPr/>
          <p:nvPr/>
        </p:nvSpPr>
        <p:spPr>
          <a:xfrm>
            <a:off x="616024" y="5549769"/>
            <a:ext cx="5269859" cy="3330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  <a:ea typeface="DejaVu Sans"/>
              </a:rPr>
              <a:t>Spectra</a:t>
            </a:r>
            <a:r>
              <a:rPr lang="en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  <a:ea typeface="DejaVu Sans"/>
              </a:rPr>
              <a:t> of muons stopped in the sections up to in </a:t>
            </a:r>
            <a:r>
              <a:rPr lang="en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  <a:ea typeface="DejaVu Sans"/>
              </a:rPr>
              <a:t>section </a:t>
            </a:r>
            <a:r>
              <a:rPr lang="ru-RU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  <a:ea typeface="DejaVu Sans"/>
              </a:rPr>
              <a:t>№</a:t>
            </a:r>
            <a:r>
              <a:rPr lang="en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  <a:ea typeface="DejaVu Sans"/>
              </a:rPr>
              <a:t>2-6</a:t>
            </a:r>
            <a:r>
              <a:rPr lang="ru-RU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  <a:ea typeface="DejaVu Sans"/>
              </a:rPr>
              <a:t>. </a:t>
            </a: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  <a:ea typeface="DejaVu Sans"/>
              </a:rPr>
              <a:t>D</a:t>
            </a:r>
            <a:r>
              <a:rPr lang="en" sz="1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  <a:ea typeface="DejaVu Sans"/>
              </a:rPr>
              <a:t>ata</a:t>
            </a:r>
            <a:r>
              <a:rPr lang="en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  <a:ea typeface="DejaVu Sans"/>
              </a:rPr>
              <a:t> for 21 days.</a:t>
            </a:r>
            <a:endParaRPr lang="ru-RU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69F0EC-7A4C-029A-8C7F-70619C820578}"/>
              </a:ext>
            </a:extLst>
          </p:cNvPr>
          <p:cNvSpPr txBox="1"/>
          <p:nvPr/>
        </p:nvSpPr>
        <p:spPr>
          <a:xfrm>
            <a:off x="6003992" y="5549769"/>
            <a:ext cx="59596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entury Gothic" panose="020B0502020202020204" pitchFamily="34" charset="0"/>
              </a:rPr>
              <a:t>N</a:t>
            </a:r>
            <a:r>
              <a:rPr lang="ru-RU" sz="1200" dirty="0" err="1">
                <a:latin typeface="Century Gothic" panose="020B0502020202020204" pitchFamily="34" charset="0"/>
              </a:rPr>
              <a:t>umber</a:t>
            </a:r>
            <a:r>
              <a:rPr lang="ru-RU" sz="1200" dirty="0">
                <a:latin typeface="Century Gothic" panose="020B0502020202020204" pitchFamily="34" charset="0"/>
              </a:rPr>
              <a:t> </a:t>
            </a:r>
            <a:r>
              <a:rPr lang="ru-RU" sz="1200" dirty="0" err="1">
                <a:latin typeface="Century Gothic" panose="020B0502020202020204" pitchFamily="34" charset="0"/>
              </a:rPr>
              <a:t>of</a:t>
            </a:r>
            <a:r>
              <a:rPr lang="ru-RU" sz="1200" dirty="0">
                <a:latin typeface="Century Gothic" panose="020B0502020202020204" pitchFamily="34" charset="0"/>
              </a:rPr>
              <a:t> </a:t>
            </a:r>
            <a:r>
              <a:rPr lang="ru-RU" sz="1200" dirty="0" err="1">
                <a:latin typeface="Century Gothic" panose="020B0502020202020204" pitchFamily="34" charset="0"/>
              </a:rPr>
              <a:t>stopped</a:t>
            </a:r>
            <a:r>
              <a:rPr lang="ru-RU" sz="1200" dirty="0">
                <a:latin typeface="Century Gothic" panose="020B0502020202020204" pitchFamily="34" charset="0"/>
              </a:rPr>
              <a:t> </a:t>
            </a:r>
            <a:r>
              <a:rPr lang="ru-RU" sz="1200" dirty="0" err="1">
                <a:latin typeface="Century Gothic" panose="020B0502020202020204" pitchFamily="34" charset="0"/>
              </a:rPr>
              <a:t>muons</a:t>
            </a:r>
            <a:r>
              <a:rPr lang="ru-RU" sz="1200" dirty="0">
                <a:latin typeface="Century Gothic" panose="020B0502020202020204" pitchFamily="34" charset="0"/>
              </a:rPr>
              <a:t> </a:t>
            </a:r>
            <a:r>
              <a:rPr lang="ru-RU" sz="1200" dirty="0" err="1">
                <a:latin typeface="Century Gothic" panose="020B0502020202020204" pitchFamily="34" charset="0"/>
              </a:rPr>
              <a:t>in</a:t>
            </a:r>
            <a:r>
              <a:rPr lang="ru-RU" sz="1200" dirty="0">
                <a:latin typeface="Century Gothic" panose="020B0502020202020204" pitchFamily="34" charset="0"/>
              </a:rPr>
              <a:t> </a:t>
            </a:r>
            <a:r>
              <a:rPr lang="ru-RU" sz="1200" dirty="0" err="1">
                <a:latin typeface="Century Gothic" panose="020B0502020202020204" pitchFamily="34" charset="0"/>
              </a:rPr>
              <a:t>section</a:t>
            </a:r>
            <a:r>
              <a:rPr lang="en-US" sz="1200" dirty="0">
                <a:latin typeface="Century Gothic" panose="020B0502020202020204" pitchFamily="34" charset="0"/>
              </a:rPr>
              <a:t>s. </a:t>
            </a: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  <a:ea typeface="DejaVu Sans"/>
              </a:rPr>
              <a:t>D</a:t>
            </a:r>
            <a:r>
              <a:rPr lang="en" sz="1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  <a:ea typeface="DejaVu Sans"/>
              </a:rPr>
              <a:t>ata</a:t>
            </a:r>
            <a:r>
              <a:rPr lang="en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  <a:ea typeface="DejaVu Sans"/>
              </a:rPr>
              <a:t> for 21 days.</a:t>
            </a:r>
            <a:endParaRPr lang="ru-RU" sz="1200" dirty="0">
              <a:latin typeface="Century Gothic" panose="020B0502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85D44F4-760A-BC8B-CAB4-D1C40D1631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29" t="14486" r="39070" b="22311"/>
          <a:stretch/>
        </p:blipFill>
        <p:spPr>
          <a:xfrm>
            <a:off x="346500" y="1257635"/>
            <a:ext cx="5657492" cy="4036778"/>
          </a:xfrm>
          <a:prstGeom prst="rect">
            <a:avLst/>
          </a:prstGeom>
        </p:spPr>
      </p:pic>
      <p:sp>
        <p:nvSpPr>
          <p:cNvPr id="17" name="CustomShape 31">
            <a:extLst>
              <a:ext uri="{FF2B5EF4-FFF2-40B4-BE49-F238E27FC236}">
                <a16:creationId xmlns:a16="http://schemas.microsoft.com/office/drawing/2014/main" id="{5D399DCC-5864-D994-4ADF-078B031B55A6}"/>
              </a:ext>
            </a:extLst>
          </p:cNvPr>
          <p:cNvSpPr/>
          <p:nvPr/>
        </p:nvSpPr>
        <p:spPr>
          <a:xfrm>
            <a:off x="3978717" y="1401350"/>
            <a:ext cx="3168224" cy="9594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n-US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  <a:ea typeface="DejaVu Sans"/>
              </a:rPr>
              <a:t>Black – 2 section </a:t>
            </a:r>
          </a:p>
          <a:p>
            <a:pPr algn="just">
              <a:lnSpc>
                <a:spcPct val="100000"/>
              </a:lnSpc>
            </a:pPr>
            <a:r>
              <a:rPr lang="en-US" sz="1200" b="0" strike="noStrike" spc="-1" dirty="0">
                <a:solidFill>
                  <a:schemeClr val="accent5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</a:rPr>
              <a:t>Blue – 3 section</a:t>
            </a:r>
          </a:p>
          <a:p>
            <a:pPr algn="just">
              <a:lnSpc>
                <a:spcPct val="100000"/>
              </a:lnSpc>
            </a:pPr>
            <a:r>
              <a:rPr lang="en-US" sz="1200" spc="-1" dirty="0">
                <a:solidFill>
                  <a:schemeClr val="accent6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</a:rPr>
              <a:t>Green – 4 section</a:t>
            </a:r>
          </a:p>
          <a:p>
            <a:pPr algn="just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EC66FF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</a:rPr>
              <a:t>Magenta – 5 section</a:t>
            </a:r>
          </a:p>
          <a:p>
            <a:pPr algn="just">
              <a:lnSpc>
                <a:spcPct val="100000"/>
              </a:lnSpc>
            </a:pPr>
            <a:r>
              <a:rPr lang="en-US" sz="1200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entury Gothic" panose="020B0502020202020204" pitchFamily="34" charset="0"/>
              </a:rPr>
              <a:t>Orange – 6 section</a:t>
            </a:r>
            <a:endParaRPr lang="ru-RU" sz="1200" b="0" strike="noStrike" spc="-1" dirty="0">
              <a:solidFill>
                <a:srgbClr val="FFC000"/>
              </a:solidFill>
              <a:uFill>
                <a:solidFill>
                  <a:srgbClr val="FFFFFF"/>
                </a:solidFill>
              </a:uFill>
              <a:latin typeface="Century Gothic" panose="020B0502020202020204" pitchFamily="34" charset="0"/>
            </a:endParaRPr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16706DAE-2BC4-F633-E183-D38F841C21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3972078"/>
              </p:ext>
            </p:extLst>
          </p:nvPr>
        </p:nvGraphicFramePr>
        <p:xfrm>
          <a:off x="5789561" y="1327776"/>
          <a:ext cx="6183934" cy="4031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7E4B3F42-AD48-47A7-1119-13249141BA71}"/>
              </a:ext>
            </a:extLst>
          </p:cNvPr>
          <p:cNvSpPr txBox="1"/>
          <p:nvPr/>
        </p:nvSpPr>
        <p:spPr>
          <a:xfrm>
            <a:off x="5274286" y="5206896"/>
            <a:ext cx="7392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 err="1">
                <a:latin typeface="Century Gothic" panose="020B0502020202020204" pitchFamily="34" charset="0"/>
              </a:rPr>
              <a:t>M</a:t>
            </a:r>
            <a:r>
              <a:rPr lang="en-US" sz="1200" dirty="0">
                <a:latin typeface="Century Gothic" panose="020B0502020202020204" pitchFamily="34" charset="0"/>
              </a:rPr>
              <a:t>IP</a:t>
            </a:r>
            <a:endParaRPr lang="ru-RU" sz="1200" baseline="0" dirty="0"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7ED539-193E-463A-8CB7-A0FEDC4532A2}"/>
              </a:ext>
            </a:extLst>
          </p:cNvPr>
          <p:cNvSpPr txBox="1"/>
          <p:nvPr/>
        </p:nvSpPr>
        <p:spPr>
          <a:xfrm rot="16200000">
            <a:off x="-261205" y="1646066"/>
            <a:ext cx="9594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entury Gothic" panose="020B0502020202020204" pitchFamily="34" charset="0"/>
              </a:rPr>
              <a:t>Counts</a:t>
            </a:r>
            <a:endParaRPr lang="ru-RU" sz="1200" baseline="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953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C53B07-36E9-2EB1-CF65-465B869C60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1" t="19706" r="39961" b="39906"/>
          <a:stretch/>
        </p:blipFill>
        <p:spPr>
          <a:xfrm rot="15900191">
            <a:off x="7933158" y="-408853"/>
            <a:ext cx="4357551" cy="48753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E2EB6A-DCED-8F0C-DA43-21DB24C9009E}"/>
              </a:ext>
            </a:extLst>
          </p:cNvPr>
          <p:cNvSpPr txBox="1"/>
          <p:nvPr/>
        </p:nvSpPr>
        <p:spPr>
          <a:xfrm>
            <a:off x="346500" y="1289283"/>
            <a:ext cx="915213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" dirty="0">
                <a:latin typeface="Century Gothic" panose="020B0502020202020204" pitchFamily="34" charset="0"/>
                <a:ea typeface="Times New Roman" panose="02020603050405020304" pitchFamily="18" charset="0"/>
              </a:rPr>
              <a:t>A muon telescope based on a hadron calorimeter module to detect muons from cosmic rays</a:t>
            </a:r>
            <a:r>
              <a:rPr lang="ru-RU" dirty="0"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" dirty="0">
                <a:latin typeface="Century Gothic" panose="020B0502020202020204" pitchFamily="34" charset="0"/>
                <a:ea typeface="Times New Roman" panose="02020603050405020304" pitchFamily="18" charset="0"/>
              </a:rPr>
              <a:t>on the Earth's surface has been assembled and tested.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" dirty="0">
                <a:latin typeface="Century Gothic" panose="020B0502020202020204" pitchFamily="34" charset="0"/>
                <a:ea typeface="Times New Roman" panose="02020603050405020304" pitchFamily="18" charset="0"/>
              </a:rPr>
              <a:t>The first muon data were obtained.</a:t>
            </a:r>
            <a:endParaRPr lang="ru-RU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endParaRPr lang="en-US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endParaRPr lang="en-US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endParaRPr lang="en-US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endParaRPr lang="en-US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endParaRPr lang="en-US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endParaRPr lang="ru-RU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lvl="0" algn="just"/>
            <a:r>
              <a:rPr lang="en" dirty="0">
                <a:latin typeface="Century Gothic" panose="020B0502020202020204" pitchFamily="34" charset="0"/>
                <a:ea typeface="Times New Roman" panose="02020603050405020304" pitchFamily="18" charset="0"/>
              </a:rPr>
              <a:t>Planned work</a:t>
            </a:r>
          </a:p>
          <a:p>
            <a:pPr lvl="0" algn="just"/>
            <a:endParaRPr lang="en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" dirty="0">
                <a:latin typeface="Century Gothic" panose="020B0502020202020204" pitchFamily="34" charset="0"/>
                <a:ea typeface="Times New Roman" panose="02020603050405020304" pitchFamily="18" charset="0"/>
              </a:rPr>
              <a:t>Improving the design of the muon telescope to extend the muon energy range.  </a:t>
            </a:r>
            <a:endParaRPr lang="ru-RU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" dirty="0">
                <a:latin typeface="Century Gothic" panose="020B0502020202020204" pitchFamily="34" charset="0"/>
                <a:ea typeface="Times New Roman" panose="02020603050405020304" pitchFamily="18" charset="0"/>
              </a:rPr>
              <a:t>To calculate low-energy muon fluxes corrections for the efficiency of scintillation detectors, system veto, event selection efficiency, trigger, and other parameters should be taken into account.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B86D5F07-A789-EA48-70A6-EA36222A9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54990" y="6443797"/>
            <a:ext cx="437010" cy="432047"/>
          </a:xfrm>
          <a:prstGeom prst="rect">
            <a:avLst/>
          </a:prstGeom>
          <a:solidFill>
            <a:srgbClr val="EC810C"/>
          </a:solidFill>
          <a:ln>
            <a:noFill/>
          </a:ln>
          <a:effectLst/>
        </p:spPr>
        <p:txBody>
          <a:bodyPr wrap="none" anchor="ctr"/>
          <a:lstStyle>
            <a:lvl1pPr defTabSz="77152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1525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1525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1525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1525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5F0A8917-6A47-F2E6-C9A0-D7AF81A6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54990" y="6425953"/>
            <a:ext cx="417240" cy="432047"/>
          </a:xfrm>
        </p:spPr>
        <p:txBody>
          <a:bodyPr/>
          <a:lstStyle/>
          <a:p>
            <a:pPr algn="ctr"/>
            <a:fld id="{B19B0651-EE4F-4900-A07F-96A6BFA9D0F0}" type="slidenum">
              <a:rPr lang="ru-RU" sz="1600" b="1">
                <a:solidFill>
                  <a:schemeClr val="bg1"/>
                </a:solidFill>
                <a:latin typeface="Century Gothic" panose="020B0502020202020204" pitchFamily="34" charset="0"/>
              </a:rPr>
              <a:t>9</a:t>
            </a:fld>
            <a:endParaRPr lang="ru-RU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Прямоугольник 3">
            <a:extLst>
              <a:ext uri="{FF2B5EF4-FFF2-40B4-BE49-F238E27FC236}">
                <a16:creationId xmlns:a16="http://schemas.microsoft.com/office/drawing/2014/main" id="{AB348C84-FC5D-C261-3338-AD84E300D033}"/>
              </a:ext>
            </a:extLst>
          </p:cNvPr>
          <p:cNvSpPr/>
          <p:nvPr/>
        </p:nvSpPr>
        <p:spPr>
          <a:xfrm>
            <a:off x="-14040" y="-8389"/>
            <a:ext cx="12206040" cy="779400"/>
          </a:xfrm>
          <a:prstGeom prst="rect">
            <a:avLst/>
          </a:prstGeom>
          <a:solidFill>
            <a:srgbClr val="0547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ru-RU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pic>
        <p:nvPicPr>
          <p:cNvPr id="3" name="Рисунок 8">
            <a:extLst>
              <a:ext uri="{FF2B5EF4-FFF2-40B4-BE49-F238E27FC236}">
                <a16:creationId xmlns:a16="http://schemas.microsoft.com/office/drawing/2014/main" id="{E0D2F2C4-875D-2325-EC59-E48B0653C10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-10800" y="0"/>
            <a:ext cx="714600" cy="713526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" name="Picture 2" descr="НИЯУ МИФИ на портале Выбираю•IT">
            <a:extLst>
              <a:ext uri="{FF2B5EF4-FFF2-40B4-BE49-F238E27FC236}">
                <a16:creationId xmlns:a16="http://schemas.microsoft.com/office/drawing/2014/main" id="{2F970634-E55E-BF3B-B81A-0B6280183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7723" y="25194"/>
            <a:ext cx="736600" cy="72901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7" name="Заголовок 4"/>
          <p:cNvSpPr txBox="1"/>
          <p:nvPr/>
        </p:nvSpPr>
        <p:spPr>
          <a:xfrm>
            <a:off x="-14040" y="75664"/>
            <a:ext cx="12206040" cy="628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Conclusion</a:t>
            </a:r>
            <a:endParaRPr lang="ru-RU" sz="24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5B085D-B1B1-9B18-26A8-2C419750AB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749" t="48871" r="35875" b="6700"/>
          <a:stretch/>
        </p:blipFill>
        <p:spPr>
          <a:xfrm>
            <a:off x="9610143" y="1481119"/>
            <a:ext cx="2035041" cy="47508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A8C6BB-FE12-D243-1BCC-C4842A056AD2}"/>
              </a:ext>
            </a:extLst>
          </p:cNvPr>
          <p:cNvSpPr txBox="1"/>
          <p:nvPr/>
        </p:nvSpPr>
        <p:spPr>
          <a:xfrm>
            <a:off x="8814340" y="6208320"/>
            <a:ext cx="34631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400" dirty="0">
                <a:latin typeface="Century Gothic" panose="020B0502020202020204" pitchFamily="34" charset="0"/>
                <a:ea typeface="Times New Roman" panose="02020603050405020304" pitchFamily="18" charset="0"/>
              </a:rPr>
              <a:t>Improving the design of the muon telescope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2589077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2703</TotalTime>
  <Words>717</Words>
  <Application>Microsoft Macintosh PowerPoint</Application>
  <PresentationFormat>Широкоэкранный</PresentationFormat>
  <Paragraphs>180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Century Gothic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32</cp:revision>
  <dcterms:created xsi:type="dcterms:W3CDTF">2025-05-29T08:22:20Z</dcterms:created>
  <dcterms:modified xsi:type="dcterms:W3CDTF">2025-10-25T15:55:00Z</dcterms:modified>
</cp:coreProperties>
</file>