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</p:sldMasterIdLst>
  <p:notesMasterIdLst>
    <p:notesMasterId r:id="rId15"/>
  </p:notesMasterIdLst>
  <p:sldIdLst>
    <p:sldId id="256" r:id="rId3"/>
    <p:sldId id="257" r:id="rId4"/>
    <p:sldId id="271" r:id="rId5"/>
    <p:sldId id="279" r:id="rId6"/>
    <p:sldId id="269" r:id="rId7"/>
    <p:sldId id="272" r:id="rId8"/>
    <p:sldId id="258" r:id="rId9"/>
    <p:sldId id="273" r:id="rId10"/>
    <p:sldId id="274" r:id="rId11"/>
    <p:sldId id="275" r:id="rId12"/>
    <p:sldId id="276" r:id="rId13"/>
    <p:sldId id="278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4E0AC-4285-40AE-BCB0-41B47F95CF28}" type="datetimeFigureOut">
              <a:rPr lang="en-US" smtClean="0"/>
              <a:t>28/10/2025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F30C8-1E64-47E2-BD91-AEC0E5B05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5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F30C8-1E64-47E2-BD91-AEC0E5B05F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1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;p2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28600" y="1102320"/>
            <a:ext cx="8686440" cy="16466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4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108;p19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35400" y="3071520"/>
            <a:ext cx="3877920" cy="898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500" b="0" u="none" strike="noStrike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4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4630320" y="1858680"/>
            <a:ext cx="3877920" cy="898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r">
              <a:lnSpc>
                <a:spcPct val="100000"/>
              </a:lnSpc>
              <a:buNone/>
            </a:pPr>
            <a:r>
              <a:rPr lang="fr-FR" sz="4500" b="0" u="none" strike="noStrike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45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3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114;p20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767840" y="1742400"/>
            <a:ext cx="3737520" cy="1104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4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2" name="Google Shape;117;p20"/>
          <p:cNvSpPr/>
          <p:nvPr/>
        </p:nvSpPr>
        <p:spPr>
          <a:xfrm>
            <a:off x="5591520" y="2936520"/>
            <a:ext cx="2913840" cy="73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" sz="1000" b="1" u="none" strike="noStrike">
                <a:solidFill>
                  <a:schemeClr val="dk1"/>
                </a:solidFill>
                <a:effectLst/>
                <a:uFillTx/>
                <a:latin typeface="Karla"/>
                <a:ea typeface="Karla"/>
              </a:rPr>
              <a:t>CREDITS:</a:t>
            </a: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Karla"/>
                <a:ea typeface="Karla"/>
              </a:rPr>
              <a:t> This presentation template was created by </a:t>
            </a:r>
            <a:r>
              <a:rPr lang="en" sz="1000" b="1" u="sng" strike="noStrike">
                <a:solidFill>
                  <a:schemeClr val="dk1"/>
                </a:solidFill>
                <a:effectLst/>
                <a:uFillTx/>
                <a:latin typeface="Karla"/>
                <a:ea typeface="Karla"/>
                <a:hlinkClick r:id="rId3"/>
              </a:rPr>
              <a:t>Slidesgo</a:t>
            </a: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Karla"/>
                <a:ea typeface="Karla"/>
              </a:rPr>
              <a:t>, and includes icons, infographics &amp; images by </a:t>
            </a:r>
            <a:r>
              <a:rPr lang="en" sz="1000" b="1" u="sng" strike="noStrike">
                <a:solidFill>
                  <a:schemeClr val="dk1"/>
                </a:solidFill>
                <a:effectLst/>
                <a:uFillTx/>
                <a:latin typeface="Karla"/>
                <a:ea typeface="Karla"/>
                <a:hlinkClick r:id="rId4"/>
              </a:rPr>
              <a:t>Freepik</a:t>
            </a:r>
            <a:r>
              <a:rPr lang="en" sz="1000" b="0" u="none" strike="noStrike">
                <a:solidFill>
                  <a:schemeClr val="dk1"/>
                </a:solidFill>
                <a:effectLst/>
                <a:uFillTx/>
                <a:latin typeface="Karla"/>
                <a:ea typeface="Karla"/>
              </a:rPr>
              <a:t> </a:t>
            </a:r>
            <a:endParaRPr lang="en-US" sz="10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13;p3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73720" y="3070440"/>
            <a:ext cx="3350520" cy="1879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7007040" y="1610280"/>
            <a:ext cx="1267920" cy="1269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119;p21"/>
          <p:cNvPicPr/>
          <p:nvPr/>
        </p:nvPicPr>
        <p:blipFill>
          <a:blip r:embed="rId2"/>
          <a:srcRect l="1755" t="932" r="98" b="922"/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121;p22"/>
          <p:cNvPicPr/>
          <p:nvPr/>
        </p:nvPicPr>
        <p:blipFill>
          <a:blip r:embed="rId2"/>
          <a:srcRect l="827" t="827" r="827" b="827"/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123;p23"/>
          <p:cNvPicPr/>
          <p:nvPr/>
        </p:nvPicPr>
        <p:blipFill>
          <a:blip r:embed="rId2"/>
          <a:srcRect t="417" r="832" b="417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17;p4"/>
          <p:cNvPicPr/>
          <p:nvPr/>
        </p:nvPicPr>
        <p:blipFill>
          <a:blip r:embed="rId2"/>
          <a:srcRect t="417" r="832" b="417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body"/>
          </p:nvPr>
        </p:nvSpPr>
        <p:spPr>
          <a:xfrm>
            <a:off x="5576400" y="3472920"/>
            <a:ext cx="2530080" cy="4435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440" cy="82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21;p5"/>
          <p:cNvPicPr/>
          <p:nvPr/>
        </p:nvPicPr>
        <p:blipFill>
          <a:blip r:embed="rId2"/>
          <a:srcRect l="1755" t="932" r="98" b="932"/>
          <a:stretch/>
        </p:blipFill>
        <p:spPr>
          <a:xfrm flipH="1">
            <a:off x="36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31120" y="228600"/>
            <a:ext cx="8686440" cy="82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28;p6"/>
          <p:cNvPicPr/>
          <p:nvPr/>
        </p:nvPicPr>
        <p:blipFill>
          <a:blip r:embed="rId2"/>
          <a:srcRect t="417" b="417"/>
          <a:stretch/>
        </p:blipFill>
        <p:spPr>
          <a:xfrm>
            <a:off x="0" y="0"/>
            <a:ext cx="922032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440" cy="82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31;p7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998160" cy="1445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6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609560" y="2066040"/>
            <a:ext cx="3823920" cy="253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715720" y="0"/>
            <a:ext cx="342792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;p11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84120" y="1953000"/>
            <a:ext cx="6575760" cy="799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u="none" strike="noStrike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6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36;p8"/>
          <p:cNvPicPr/>
          <p:nvPr/>
        </p:nvPicPr>
        <p:blipFill>
          <a:blip r:embed="rId2"/>
          <a:srcRect l="827" t="827" r="827" b="827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388160" y="1307160"/>
            <a:ext cx="6367320" cy="2529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4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39;p9"/>
          <p:cNvPicPr/>
          <p:nvPr/>
        </p:nvPicPr>
        <p:blipFill>
          <a:blip r:embed="rId2"/>
          <a:srcRect t="417" r="832" b="417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28600" y="462240"/>
            <a:ext cx="8686440" cy="58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6" name="PlaceHolder 2"/>
          <p:cNvSpPr>
            <a:spLocks noGrp="1"/>
          </p:cNvSpPr>
          <p:nvPr>
            <p:ph type="title"/>
          </p:nvPr>
        </p:nvSpPr>
        <p:spPr>
          <a:xfrm>
            <a:off x="228600" y="4549680"/>
            <a:ext cx="3658320" cy="365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1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-light-2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129;p26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13160" y="539640"/>
            <a:ext cx="771732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2_1_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132;p27"/>
          <p:cNvSpPr/>
          <p:nvPr/>
        </p:nvSpPr>
        <p:spPr>
          <a:xfrm>
            <a:off x="0" y="-10440"/>
            <a:ext cx="9143640" cy="11804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u="none" strike="noStrike">
              <a:solidFill>
                <a:srgbClr val="000000"/>
              </a:solidFill>
              <a:effectLst/>
              <a:uFillTx/>
              <a:latin typeface="OpenSymbol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28640" y="539640"/>
            <a:ext cx="334728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1" name="PlaceHolder 2"/>
          <p:cNvSpPr>
            <a:spLocks noGrp="1"/>
          </p:cNvSpPr>
          <p:nvPr>
            <p:ph type="title"/>
          </p:nvPr>
        </p:nvSpPr>
        <p:spPr>
          <a:xfrm>
            <a:off x="4977720" y="539640"/>
            <a:ext cx="345816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2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2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2;p13"/>
          <p:cNvPicPr/>
          <p:nvPr/>
        </p:nvPicPr>
        <p:blipFill>
          <a:blip r:embed="rId2"/>
          <a:srcRect l="961" t="922" r="950" b="932"/>
          <a:stretch/>
        </p:blipFill>
        <p:spPr>
          <a:xfrm flipH="1">
            <a:off x="5400" y="0"/>
            <a:ext cx="913860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440" cy="82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7034760" y="2030040"/>
            <a:ext cx="62532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2498400" y="2030040"/>
            <a:ext cx="62532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231120" y="2030040"/>
            <a:ext cx="62424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title"/>
          </p:nvPr>
        </p:nvSpPr>
        <p:spPr>
          <a:xfrm>
            <a:off x="4766400" y="2030040"/>
            <a:ext cx="62532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title"/>
          </p:nvPr>
        </p:nvSpPr>
        <p:spPr>
          <a:xfrm>
            <a:off x="2499840" y="3377160"/>
            <a:ext cx="62424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title"/>
          </p:nvPr>
        </p:nvSpPr>
        <p:spPr>
          <a:xfrm>
            <a:off x="4767480" y="3377160"/>
            <a:ext cx="62424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8"/>
          <p:cNvSpPr>
            <a:spLocks noGrp="1"/>
          </p:cNvSpPr>
          <p:nvPr>
            <p:ph type="title"/>
          </p:nvPr>
        </p:nvSpPr>
        <p:spPr>
          <a:xfrm>
            <a:off x="7034760" y="3377160"/>
            <a:ext cx="62424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9"/>
          <p:cNvSpPr>
            <a:spLocks noGrp="1"/>
          </p:cNvSpPr>
          <p:nvPr>
            <p:ph type="title"/>
          </p:nvPr>
        </p:nvSpPr>
        <p:spPr>
          <a:xfrm>
            <a:off x="232200" y="3377160"/>
            <a:ext cx="624240" cy="488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71;p14"/>
          <p:cNvPicPr/>
          <p:nvPr/>
        </p:nvPicPr>
        <p:blipFill>
          <a:blip r:embed="rId2"/>
          <a:srcRect t="417" r="832" b="417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440" cy="1051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75;p15"/>
          <p:cNvPicPr/>
          <p:nvPr/>
        </p:nvPicPr>
        <p:blipFill>
          <a:blip r:embed="rId2"/>
          <a:srcRect l="513" r="513" b="1854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33640" y="228600"/>
            <a:ext cx="8686440" cy="82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228600" y="1370160"/>
            <a:ext cx="3697560" cy="3544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572360" y="1524960"/>
            <a:ext cx="4236840" cy="312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80;p16"/>
          <p:cNvPicPr/>
          <p:nvPr/>
        </p:nvPicPr>
        <p:blipFill>
          <a:blip r:embed="rId2"/>
          <a:srcRect l="1755" t="932" r="98" b="922"/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440" cy="822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83;p17"/>
          <p:cNvPicPr/>
          <p:nvPr/>
        </p:nvPicPr>
        <p:blipFill>
          <a:blip r:embed="rId2"/>
          <a:srcRect t="417" r="832" b="417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28600" y="3336480"/>
            <a:ext cx="1634760" cy="1192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6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title"/>
          </p:nvPr>
        </p:nvSpPr>
        <p:spPr>
          <a:xfrm>
            <a:off x="4882680" y="2006280"/>
            <a:ext cx="1634760" cy="1192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6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title"/>
          </p:nvPr>
        </p:nvSpPr>
        <p:spPr>
          <a:xfrm>
            <a:off x="4882680" y="3336480"/>
            <a:ext cx="1634760" cy="1192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16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16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title"/>
          </p:nvPr>
        </p:nvSpPr>
        <p:spPr>
          <a:xfrm>
            <a:off x="228600" y="462240"/>
            <a:ext cx="8686440" cy="58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93;p18"/>
          <p:cNvPicPr/>
          <p:nvPr/>
        </p:nvPicPr>
        <p:blipFill>
          <a:blip r:embed="rId2"/>
          <a:srcRect l="1755" t="942" r="98" b="922"/>
          <a:stretch/>
        </p:blipFill>
        <p:spPr>
          <a:xfrm flipH="1">
            <a:off x="36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0" y="3398760"/>
            <a:ext cx="590760" cy="736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title"/>
          </p:nvPr>
        </p:nvSpPr>
        <p:spPr>
          <a:xfrm>
            <a:off x="228600" y="3398760"/>
            <a:ext cx="590760" cy="736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title"/>
          </p:nvPr>
        </p:nvSpPr>
        <p:spPr>
          <a:xfrm>
            <a:off x="228600" y="2512800"/>
            <a:ext cx="589680" cy="736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title"/>
          </p:nvPr>
        </p:nvSpPr>
        <p:spPr>
          <a:xfrm>
            <a:off x="4572000" y="2512800"/>
            <a:ext cx="590760" cy="736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title"/>
          </p:nvPr>
        </p:nvSpPr>
        <p:spPr>
          <a:xfrm>
            <a:off x="228600" y="1626840"/>
            <a:ext cx="590760" cy="736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6"/>
          <p:cNvSpPr>
            <a:spLocks noGrp="1"/>
          </p:cNvSpPr>
          <p:nvPr>
            <p:ph type="title"/>
          </p:nvPr>
        </p:nvSpPr>
        <p:spPr>
          <a:xfrm>
            <a:off x="4572000" y="1626840"/>
            <a:ext cx="590760" cy="736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2000" b="0" u="none" strike="noStrike">
                <a:solidFill>
                  <a:schemeClr val="dk2"/>
                </a:solidFill>
                <a:effectLst/>
                <a:uFillTx/>
                <a:latin typeface="Figtree"/>
                <a:ea typeface="Figtree"/>
              </a:rPr>
              <a:t>xx%</a:t>
            </a: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7"/>
          <p:cNvSpPr>
            <a:spLocks noGrp="1"/>
          </p:cNvSpPr>
          <p:nvPr>
            <p:ph type="title"/>
          </p:nvPr>
        </p:nvSpPr>
        <p:spPr>
          <a:xfrm>
            <a:off x="228600" y="462240"/>
            <a:ext cx="8686440" cy="588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2500" b="0" u="none" strike="noStrik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uong@jinr.ru" TargetMode="External"/><Relationship Id="rId2" Type="http://schemas.openxmlformats.org/officeDocument/2006/relationships/hyperlink" Target="mailto:cuongtv@dnri.v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-43806" y="841494"/>
            <a:ext cx="8686440" cy="2035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5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Upgrading</a:t>
            </a:r>
            <a:r>
              <a:rPr lang="fr-FR" sz="45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No. 2 and No. 3 thermal neutron </a:t>
            </a:r>
            <a:r>
              <a:rPr lang="fr-FR" sz="45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r>
              <a:rPr lang="fr-FR" sz="45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at the Dalat </a:t>
            </a:r>
            <a:r>
              <a:rPr lang="fr-FR" sz="45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sz="45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4500" b="0" u="none" strike="noStrike" dirty="0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500" b="0" u="none" strike="noStrike" dirty="0" err="1">
                <a:solidFill>
                  <a:schemeClr val="dk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endParaRPr lang="fr-FR" sz="4500" b="0" u="none" strike="noStrike" dirty="0">
              <a:solidFill>
                <a:schemeClr val="dk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ubTitle"/>
          </p:nvPr>
        </p:nvSpPr>
        <p:spPr>
          <a:xfrm>
            <a:off x="228600" y="3309120"/>
            <a:ext cx="8686441" cy="1742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70000" lnSpcReduction="20000"/>
          </a:bodyPr>
          <a:lstStyle/>
          <a:p>
            <a:pPr indent="0">
              <a:lnSpc>
                <a:spcPct val="160000"/>
              </a:lnSpc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Presenter: 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Trinh Van Cuong</a:t>
            </a:r>
            <a:r>
              <a:rPr lang="en-US" sz="2000" b="1" u="none" strike="noStrike" baseline="300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1,2 </a:t>
            </a:r>
            <a:endParaRPr lang="en-US" sz="2000" b="1" u="none" strike="noStrike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60000"/>
              </a:lnSpc>
              <a:buNone/>
              <a:tabLst>
                <a:tab pos="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Co-authors: Phan Bao Quoc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Pham Ngoc Son, Nguyen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Thuy, Truong Phuong Dung</a:t>
            </a: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70000"/>
              </a:lnSpc>
              <a:buNone/>
              <a:tabLst>
                <a:tab pos="0" algn="l"/>
              </a:tabLst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Affilicaion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1600" b="0" u="none" strike="noStrike" baseline="30000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enter for Nuclear Physics, </a:t>
            </a:r>
            <a:r>
              <a:rPr lang="en-US" sz="1600" b="0" u="none" strike="noStrike" dirty="0" err="1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Dalat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Nuclear Research </a:t>
            </a:r>
            <a:r>
              <a:rPr lang="en-US" sz="1600" b="0" u="none" strike="noStrike" dirty="0" err="1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Insitute</a:t>
            </a:r>
            <a:r>
              <a:rPr lang="en-US" sz="1600" b="0" u="none" strike="noStrike" dirty="0"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(DNRI), VINATOM, Viet Nam</a:t>
            </a:r>
          </a:p>
          <a:p>
            <a:pPr indent="0">
              <a:lnSpc>
                <a:spcPct val="170000"/>
              </a:lnSpc>
              <a:buNone/>
              <a:tabLst>
                <a:tab pos="0" algn="l"/>
              </a:tabLst>
            </a:pP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2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FLNP Lab, Joint Institute for Nuclear Research (JINR), Russia</a:t>
            </a:r>
            <a:endParaRPr lang="en-US" sz="16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cuongtv@dnri.vn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cuong@jinr.ru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0" u="none" strike="noStrike" dirty="0"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Google Shape;141;p28"/>
          <p:cNvCxnSpPr/>
          <p:nvPr/>
        </p:nvCxnSpPr>
        <p:spPr>
          <a:xfrm>
            <a:off x="-76320" y="3224940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52B5A9C-8E16-4473-8325-7B691588A7F7}"/>
              </a:ext>
            </a:extLst>
          </p:cNvPr>
          <p:cNvSpPr/>
          <p:nvPr/>
        </p:nvSpPr>
        <p:spPr>
          <a:xfrm>
            <a:off x="6292694" y="72899"/>
            <a:ext cx="2782366" cy="33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27-31</a:t>
            </a:r>
            <a:r>
              <a:rPr lang="en-US" sz="1600" baseline="30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 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October,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Dubna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Russia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65867-E8BE-4226-A798-205556E46FC1}"/>
              </a:ext>
            </a:extLst>
          </p:cNvPr>
          <p:cNvSpPr/>
          <p:nvPr/>
        </p:nvSpPr>
        <p:spPr>
          <a:xfrm>
            <a:off x="-180" y="32018"/>
            <a:ext cx="6031616" cy="537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 Scientific Conference of Young Scientists and Specialists (AYSS-2025)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6294120" y="2100"/>
            <a:ext cx="2743200" cy="645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Figtree"/>
              </a:rPr>
              <a:t>Results</a:t>
            </a:r>
            <a:endParaRPr lang="fr-FR" sz="6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cxnSp>
        <p:nvCxnSpPr>
          <p:cNvPr id="80" name="Google Shape;220;p32"/>
          <p:cNvCxnSpPr/>
          <p:nvPr/>
        </p:nvCxnSpPr>
        <p:spPr>
          <a:xfrm>
            <a:off x="-79020" y="710340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8" name="PlaceHolder 2">
            <a:extLst>
              <a:ext uri="{FF2B5EF4-FFF2-40B4-BE49-F238E27FC236}">
                <a16:creationId xmlns:a16="http://schemas.microsoft.com/office/drawing/2014/main" id="{C106750D-6D83-4291-B82C-A1B735FF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70"/>
            <a:ext cx="2476500" cy="58773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dirty="0">
                <a:solidFill>
                  <a:schemeClr val="dk1"/>
                </a:solidFill>
                <a:latin typeface="Arial"/>
              </a:rPr>
              <a:t>MCNP6</a:t>
            </a:r>
            <a:r>
              <a:rPr lang="fr-FR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3FF05-4385-438C-B723-4EE54016CB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9289" r="10887" b="6395"/>
          <a:stretch/>
        </p:blipFill>
        <p:spPr>
          <a:xfrm>
            <a:off x="607903" y="772980"/>
            <a:ext cx="3354562" cy="2645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6CAEAE-9EB0-4427-BADD-A27A45C34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9149" r="9648" b="7829"/>
          <a:stretch/>
        </p:blipFill>
        <p:spPr>
          <a:xfrm>
            <a:off x="3997645" y="772980"/>
            <a:ext cx="3443317" cy="2645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7A0131-8FD1-4183-B424-4DE47873C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" t="9038" r="3536" b="8253"/>
          <a:stretch/>
        </p:blipFill>
        <p:spPr>
          <a:xfrm>
            <a:off x="2880484" y="3418252"/>
            <a:ext cx="4641919" cy="1648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1C698C-BDA5-4229-A62F-57B1B16152C4}"/>
              </a:ext>
            </a:extLst>
          </p:cNvPr>
          <p:cNvSpPr txBox="1"/>
          <p:nvPr/>
        </p:nvSpPr>
        <p:spPr>
          <a:xfrm>
            <a:off x="1076576" y="3919471"/>
            <a:ext cx="165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measurement</a:t>
            </a:r>
          </a:p>
        </p:txBody>
      </p:sp>
    </p:spTree>
    <p:extLst>
      <p:ext uri="{BB962C8B-B14F-4D97-AF65-F5344CB8AC3E}">
        <p14:creationId xmlns:p14="http://schemas.microsoft.com/office/powerpoint/2010/main" val="38644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5085505" y="2100"/>
            <a:ext cx="3951815" cy="645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Disscussion</a:t>
            </a:r>
            <a:endParaRPr lang="fr-FR" sz="4000" b="0" u="none" strike="noStrike" dirty="0">
              <a:solidFill>
                <a:schemeClr val="dk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Google Shape;220;p32"/>
          <p:cNvCxnSpPr/>
          <p:nvPr/>
        </p:nvCxnSpPr>
        <p:spPr>
          <a:xfrm>
            <a:off x="-79020" y="708256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8" name="PlaceHolder 2">
            <a:extLst>
              <a:ext uri="{FF2B5EF4-FFF2-40B4-BE49-F238E27FC236}">
                <a16:creationId xmlns:a16="http://schemas.microsoft.com/office/drawing/2014/main" id="{C106750D-6D83-4291-B82C-A1B735FF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3870"/>
            <a:ext cx="4189123" cy="58773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600" dirty="0" err="1">
                <a:solidFill>
                  <a:schemeClr val="dk1"/>
                </a:solidFill>
                <a:latin typeface="Arial"/>
              </a:rPr>
              <a:t>Upgrading</a:t>
            </a:r>
            <a:r>
              <a:rPr lang="fr-FR" sz="1600" dirty="0">
                <a:solidFill>
                  <a:schemeClr val="dk1"/>
                </a:solidFill>
                <a:latin typeface="Arial"/>
              </a:rPr>
              <a:t> the thermal neutron </a:t>
            </a:r>
            <a:r>
              <a:rPr lang="fr-FR" sz="1600" dirty="0" err="1">
                <a:solidFill>
                  <a:schemeClr val="dk1"/>
                </a:solidFill>
                <a:latin typeface="Arial"/>
              </a:rPr>
              <a:t>beams</a:t>
            </a:r>
            <a:endParaRPr lang="fr-FR" sz="16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72EB65-B8CF-45E7-873E-950CB73450E8}"/>
              </a:ext>
            </a:extLst>
          </p:cNvPr>
          <p:cNvSpPr/>
          <p:nvPr/>
        </p:nvSpPr>
        <p:spPr>
          <a:xfrm>
            <a:off x="143564" y="1706422"/>
            <a:ext cx="85255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Both the intensity and quality of thermal neutron beams No. 2 and No. 3 at the DNRR have been significantly improved by using 20 cm length sapphire crystal filters. The thermal neutron flux increased by factors of 3.24 at both channels No. 2 and No. 3, while the cadmium ratio was enhanced by factors of 2.82 and 17.91, respectively.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983131-5A03-48E2-AD99-F7C64111A7FE}"/>
              </a:ext>
            </a:extLst>
          </p:cNvPr>
          <p:cNvSpPr/>
          <p:nvPr/>
        </p:nvSpPr>
        <p:spPr>
          <a:xfrm>
            <a:off x="143564" y="2954117"/>
            <a:ext cx="84914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These results confirm the superior capability of sapphire crystals in suppressing epithermal and fast neutron components and provide an additional option for thermal neutron beam selection at the DNRR</a:t>
            </a:r>
            <a:r>
              <a:rPr lang="en-US" sz="2400" dirty="0">
                <a:solidFill>
                  <a:srgbClr val="000000"/>
                </a:solidFill>
                <a:latin typeface="-webkit-standard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018188-DC7B-4EFA-8625-BBF561107019}"/>
              </a:ext>
            </a:extLst>
          </p:cNvPr>
          <p:cNvSpPr/>
          <p:nvPr/>
        </p:nvSpPr>
        <p:spPr>
          <a:xfrm>
            <a:off x="236332" y="3864559"/>
            <a:ext cx="83491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These improvements are promising for enhancing the accuracy of nuclear data measurements and increasing elemental sensitivity in Prompt Gamma Neutron Activation Analysis (PGNAA) applications.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25B1C-CC58-49C2-B5BA-E25F652ADA46}"/>
              </a:ext>
            </a:extLst>
          </p:cNvPr>
          <p:cNvSpPr/>
          <p:nvPr/>
        </p:nvSpPr>
        <p:spPr>
          <a:xfrm>
            <a:off x="143565" y="804564"/>
            <a:ext cx="8633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Simulation results obtained from the FILTER-8 and MCNP codes further suggest that a sapphire thickness of 15 cm is optimal for achieving a thermal-to-epithermal neutron flux ratio exceeding 1000.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Google Shape;220;p32"/>
          <p:cNvCxnSpPr/>
          <p:nvPr/>
        </p:nvCxnSpPr>
        <p:spPr>
          <a:xfrm>
            <a:off x="-79020" y="708256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13" name="PlaceHolder 1">
            <a:extLst>
              <a:ext uri="{FF2B5EF4-FFF2-40B4-BE49-F238E27FC236}">
                <a16:creationId xmlns:a16="http://schemas.microsoft.com/office/drawing/2014/main" id="{67BBA103-FE76-400C-9BDA-6865F2C31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52" y="1587995"/>
            <a:ext cx="7706830" cy="877163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91440" rIns="91440" bIns="91440" anchor="b">
            <a:spAutoFit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500" b="0" u="none" strike="noStrike" dirty="0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Thank</a:t>
            </a:r>
            <a:r>
              <a:rPr lang="en-US" sz="4500" b="0" u="none" strike="noStrike" dirty="0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s</a:t>
            </a:r>
            <a:r>
              <a:rPr lang="en" sz="4500" b="0" u="none" strike="noStrike" dirty="0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 </a:t>
            </a:r>
            <a:r>
              <a:rPr lang="en-US" sz="4500" b="0" u="none" strike="noStrike" dirty="0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for your attention</a:t>
            </a:r>
            <a:endParaRPr lang="fr-FR" sz="45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5DAC809B-825D-4777-B5CB-AAB4088A370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930" y="4739861"/>
                <a:ext cx="6365461" cy="351702"/>
              </a:xfrm>
            </p:spPr>
            <p:txBody>
              <a:bodyPr/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minutes = 2.8539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human life</a:t>
                </a:r>
              </a:p>
            </p:txBody>
          </p:sp>
        </mc:Choice>
        <mc:Fallback xmlns="">
          <p:sp>
            <p:nvSpPr>
              <p:cNvPr id="14" name="Title 2">
                <a:extLst>
                  <a:ext uri="{FF2B5EF4-FFF2-40B4-BE49-F238E27FC236}">
                    <a16:creationId xmlns:a16="http://schemas.microsoft.com/office/drawing/2014/main" id="{5DAC809B-825D-4777-B5CB-AAB4088A37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930" y="4739861"/>
                <a:ext cx="6365461" cy="351702"/>
              </a:xfrm>
              <a:blipFill>
                <a:blip r:embed="rId2"/>
                <a:stretch>
                  <a:fillRect l="-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521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57442" y="0"/>
            <a:ext cx="8686440" cy="511544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00" b="0" u="none" strike="noStrike" dirty="0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Introduction</a:t>
            </a:r>
            <a:endParaRPr lang="fr-FR" sz="35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849325" y="511544"/>
            <a:ext cx="8107792" cy="458027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62500" lnSpcReduction="20000"/>
          </a:bodyPr>
          <a:lstStyle/>
          <a:p>
            <a:pPr algn="just">
              <a:lnSpc>
                <a:spcPct val="120000"/>
              </a:lnSpc>
              <a:tabLst>
                <a:tab pos="0" algn="l"/>
              </a:tabLst>
            </a:pPr>
            <a:r>
              <a:rPr lang="en-US" dirty="0"/>
              <a:t>High-quality thermal neutron beams are crucial for numerous applications, including nuclear physics, neutron imaging, and diffraction, SANS, PGNAA. However, neutron sources from research reactors emit a broad energy spectrum. Therefore, spectral tailoring techniques are required to maximize the thermal neutron component while suppressing epithermal and fast neutrons, and gamma-ray background.</a:t>
            </a:r>
          </a:p>
        </p:txBody>
      </p:sp>
      <p:cxnSp>
        <p:nvCxnSpPr>
          <p:cNvPr id="77" name="Google Shape;227;p33"/>
          <p:cNvCxnSpPr/>
          <p:nvPr/>
        </p:nvCxnSpPr>
        <p:spPr>
          <a:xfrm>
            <a:off x="0" y="333003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625901C-60E3-45BB-B412-0EF03ED04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741" r="7547" b="8592"/>
          <a:stretch/>
        </p:blipFill>
        <p:spPr>
          <a:xfrm>
            <a:off x="936138" y="377284"/>
            <a:ext cx="6192007" cy="4766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60262" y="0"/>
            <a:ext cx="4572698" cy="258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>
              <a:lnSpc>
                <a:spcPct val="17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Filter Technique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Google Shape;227;p33"/>
          <p:cNvCxnSpPr/>
          <p:nvPr/>
        </p:nvCxnSpPr>
        <p:spPr>
          <a:xfrm>
            <a:off x="-71400" y="571292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D5B5AF-768B-4DB4-A2A2-920A58B0456A}"/>
                  </a:ext>
                </a:extLst>
              </p:cNvPr>
              <p:cNvSpPr/>
              <p:nvPr/>
            </p:nvSpPr>
            <p:spPr>
              <a:xfrm>
                <a:off x="457200" y="701704"/>
                <a:ext cx="8351520" cy="3473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21970" marR="73025" indent="-97790" algn="just">
                  <a:spcBef>
                    <a:spcPts val="600"/>
                  </a:spcBef>
                  <a:spcAft>
                    <a:spcPts val="0"/>
                  </a:spcAft>
                  <a:tabLst>
                    <a:tab pos="271145" algn="l"/>
                  </a:tabLst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principle of neutron filtering is based on selective attenuation through materials with a minimum in their total cross-section. Using a combination of these materials suppresses unwanted neutron energies from a reactor spectrum, yielding a quasi-monoenergetic beam. The transmitted spectrum 𝜙(𝐸) is given by the exponential attenuation law.</a:t>
                </a:r>
                <a:endParaRPr lang="en-US" sz="2000" i="1" dirty="0">
                  <a:solidFill>
                    <a:schemeClr val="bg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21970" marR="73025" indent="-97790" algn="r">
                  <a:spcBef>
                    <a:spcPts val="600"/>
                  </a:spcBef>
                  <a:spcAft>
                    <a:spcPts val="0"/>
                  </a:spcAft>
                  <a:tabLst>
                    <a:tab pos="271145" algn="l"/>
                  </a:tabLst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𝜙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</m:d>
                    <m:r>
                      <a:rPr lang="en-US" sz="2000" i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</m:d>
                    <m:r>
                      <a:rPr lang="en-US" sz="2000" i="1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0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𝐸</m:t>
                            </m:r>
                            <m:r>
                              <a:rPr lang="en-US" sz="20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)</m:t>
                            </m:r>
                          </m:e>
                        </m:nary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(1)</a:t>
                </a:r>
                <a:r>
                  <a:rPr lang="en-US" sz="105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 </a:t>
                </a:r>
                <a:endParaRPr lang="en-US" sz="1600" dirty="0">
                  <a:solidFill>
                    <a:schemeClr val="bg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180340">
                  <a:spcBef>
                    <a:spcPts val="600"/>
                  </a:spcBef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where:</a:t>
                </a:r>
              </a:p>
              <a:p>
                <a:pPr marL="342900" lvl="0" indent="-342900" algn="just">
                  <a:spcBef>
                    <a:spcPts val="600"/>
                  </a:spcBef>
                  <a:spcAft>
                    <a:spcPts val="0"/>
                  </a:spcAft>
                  <a:buSzPts val="1000"/>
                  <a:buFont typeface="Times New Roman" panose="02020603050405020304" pitchFamily="18" charset="0"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𝜙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are the neutron energy spectra before and after the filter, respectively;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Avogadro’s number (1/mol),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molar mass (g/mol),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mass density of the k</a:t>
                </a:r>
                <a:r>
                  <a:rPr lang="en-US" sz="1600" baseline="300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filter material (g/cm</a:t>
                </a:r>
                <a:r>
                  <a:rPr lang="en-US" sz="1600" baseline="300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length of the k</a:t>
                </a:r>
                <a:r>
                  <a:rPr lang="en-US" sz="1600" baseline="300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filter component (cm),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𝑡</m:t>
                        </m:r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the total 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cross-section of the k</a:t>
                </a:r>
                <a:r>
                  <a:rPr lang="en-US" sz="16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</a:t>
                </a:r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filter material at energy E (barn).</a:t>
                </a:r>
                <a:endParaRPr lang="en-US" sz="1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2D5B5AF-768B-4DB4-A2A2-920A58B04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701704"/>
                <a:ext cx="8351520" cy="3473836"/>
              </a:xfrm>
              <a:prstGeom prst="rect">
                <a:avLst/>
              </a:prstGeom>
              <a:blipFill>
                <a:blip r:embed="rId2"/>
                <a:stretch>
                  <a:fillRect t="-877" r="-365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F84E7D0-E717-4639-B503-88E53EBC19B7}"/>
              </a:ext>
            </a:extLst>
          </p:cNvPr>
          <p:cNvSpPr/>
          <p:nvPr/>
        </p:nvSpPr>
        <p:spPr>
          <a:xfrm>
            <a:off x="6416040" y="14100"/>
            <a:ext cx="2526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Figtree"/>
                <a:ea typeface="Figtree"/>
              </a:rPr>
              <a:t>Methodology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49F6C-7FFC-47F8-A5B2-DE7D8A159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93" y="577556"/>
            <a:ext cx="6398706" cy="4453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6A346-B189-41BE-8901-F68D31BB5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76" y="571292"/>
            <a:ext cx="6047139" cy="43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3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801CC4-18D6-472E-868A-FE553B16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90"/>
          <a:stretch/>
        </p:blipFill>
        <p:spPr>
          <a:xfrm>
            <a:off x="92766" y="30712"/>
            <a:ext cx="4086086" cy="5082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69E7FC-AB04-451C-932B-46CF4786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52" y="114642"/>
            <a:ext cx="4819091" cy="2509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2938E-345F-42EB-B529-C47ACBAA8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835" y="3120668"/>
            <a:ext cx="4925108" cy="14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1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57442" y="0"/>
            <a:ext cx="8686440" cy="511544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00" dirty="0">
                <a:solidFill>
                  <a:schemeClr val="dk1"/>
                </a:solidFill>
                <a:latin typeface="Figtree"/>
                <a:ea typeface="Figtree"/>
              </a:rPr>
              <a:t>M</a:t>
            </a:r>
            <a:r>
              <a:rPr lang="en-US" sz="3500" u="none" strike="noStrike" dirty="0">
                <a:solidFill>
                  <a:schemeClr val="dk1"/>
                </a:solidFill>
                <a:effectLst/>
                <a:uFillTx/>
                <a:latin typeface="Figtree"/>
                <a:ea typeface="Figtree"/>
              </a:rPr>
              <a:t>ethodology</a:t>
            </a:r>
            <a:endParaRPr lang="fr-FR" sz="350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8B7150-706A-4CBB-B64E-EAC7522BDB51}"/>
              </a:ext>
            </a:extLst>
          </p:cNvPr>
          <p:cNvSpPr/>
          <p:nvPr/>
        </p:nvSpPr>
        <p:spPr>
          <a:xfrm>
            <a:off x="41567" y="377440"/>
            <a:ext cx="1959429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SzPct val="90000"/>
              <a:defRPr/>
            </a:pPr>
            <a:r>
              <a:rPr lang="en-US" alt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Dalat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Nuclear Research Reactor (DNRR):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5760" indent="-365760" algn="just"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1963 - 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TRIGA Mark II (USA), 250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kWt</a:t>
            </a:r>
            <a:endParaRPr lang="en-US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365760" algn="just"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1984 - 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IVV-9 (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USSR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HEU (36%), 500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kWt</a:t>
            </a:r>
            <a:endParaRPr lang="en-US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365760" algn="just">
              <a:spcAft>
                <a:spcPts val="60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2011 - 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Replaced HEU to LEU (19.75%) by 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</a:t>
            </a:r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IAEA, 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kWt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(0.5 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MWt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8BD7C-65BC-4D0C-ACC6-C0FFE9BF3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27" y="394080"/>
            <a:ext cx="6935806" cy="4710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F30197-6F73-4861-99D7-9F45EFD36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27" y="369120"/>
            <a:ext cx="5180760" cy="47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PlaceHolder 2"/>
              <p:cNvSpPr>
                <a:spLocks noGrp="1"/>
              </p:cNvSpPr>
              <p:nvPr>
                <p:ph type="subTitle"/>
              </p:nvPr>
            </p:nvSpPr>
            <p:spPr>
              <a:xfrm>
                <a:off x="4150500" y="1380985"/>
                <a:ext cx="5036820" cy="3654121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1440" tIns="91440" rIns="91440" bIns="91440" anchor="t">
                <a:noAutofit/>
              </a:bodyPr>
              <a:lstStyle/>
              <a:p>
                <a:pPr>
                  <a:lnSpc>
                    <a:spcPct val="170000"/>
                  </a:lnSpc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A computational approach for upgrading the thermal neutron beams: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1600" dirty="0"/>
                  <a:t>The PDOS of the sapphire C-plane (0001) crystal (mp-1143) was calculated using the PHONOPY code with a supercell dimension matrix of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2×2×1</m:t>
                    </m:r>
                  </m:oMath>
                </a14:m>
                <a:r>
                  <a:rPr lang="en-US" sz="1600" dirty="0"/>
                  <a:t>.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7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 experimental verification was carried out with gold foils</a:t>
                </a:r>
              </a:p>
            </p:txBody>
          </p:sp>
        </mc:Choice>
        <mc:Fallback xmlns="">
          <p:sp>
            <p:nvSpPr>
              <p:cNvPr id="76" name="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/>
              </p:nvPr>
            </p:nvSpPr>
            <p:spPr>
              <a:xfrm>
                <a:off x="4150500" y="1380985"/>
                <a:ext cx="5036820" cy="3654121"/>
              </a:xfrm>
              <a:prstGeom prst="rect">
                <a:avLst/>
              </a:prstGeom>
              <a:blipFill>
                <a:blip r:embed="rId2"/>
                <a:stretch>
                  <a:fillRect l="-1332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Google Shape;227;p33"/>
          <p:cNvCxnSpPr/>
          <p:nvPr/>
        </p:nvCxnSpPr>
        <p:spPr>
          <a:xfrm>
            <a:off x="-71400" y="571292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F84E7D0-E717-4639-B503-88E53EBC19B7}"/>
              </a:ext>
            </a:extLst>
          </p:cNvPr>
          <p:cNvSpPr/>
          <p:nvPr/>
        </p:nvSpPr>
        <p:spPr>
          <a:xfrm>
            <a:off x="6416040" y="14100"/>
            <a:ext cx="2526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Figtree"/>
                <a:ea typeface="Figtree"/>
              </a:rPr>
              <a:t>Methodology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5F843-1E4B-42D0-8EAA-E3D7851C2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45" b="1221"/>
          <a:stretch/>
        </p:blipFill>
        <p:spPr>
          <a:xfrm>
            <a:off x="402372" y="108394"/>
            <a:ext cx="3896774" cy="5035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450FA7-736C-4EB8-ABD9-B3935DBD5841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8" b="6208"/>
          <a:stretch/>
        </p:blipFill>
        <p:spPr bwMode="auto">
          <a:xfrm>
            <a:off x="216883" y="571292"/>
            <a:ext cx="3711373" cy="4517041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C83D7-6526-4220-BFB3-781FD04B04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" t="10" r="1800" b="-10"/>
          <a:stretch/>
        </p:blipFill>
        <p:spPr>
          <a:xfrm>
            <a:off x="1946290" y="658649"/>
            <a:ext cx="6996389" cy="26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8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6294120" y="2100"/>
            <a:ext cx="2743200" cy="645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Figtree"/>
              </a:rPr>
              <a:t>Results</a:t>
            </a:r>
            <a:endParaRPr lang="fr-FR" sz="600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cxnSp>
        <p:nvCxnSpPr>
          <p:cNvPr id="80" name="Google Shape;220;p32"/>
          <p:cNvCxnSpPr/>
          <p:nvPr/>
        </p:nvCxnSpPr>
        <p:spPr>
          <a:xfrm>
            <a:off x="-79020" y="710340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8" name="PlaceHolder 2">
            <a:extLst>
              <a:ext uri="{FF2B5EF4-FFF2-40B4-BE49-F238E27FC236}">
                <a16:creationId xmlns:a16="http://schemas.microsoft.com/office/drawing/2014/main" id="{C106750D-6D83-4291-B82C-A1B735FF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70"/>
            <a:ext cx="3366052" cy="58773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PDOS – Total cross-section</a:t>
            </a:r>
            <a:endParaRPr lang="fr-FR" sz="2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B148D7-1353-4F0C-8835-1DDD9384B0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" y="1388140"/>
            <a:ext cx="4236720" cy="3349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6ABA20-5206-4288-8C54-E76D51E89B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1395760"/>
            <a:ext cx="4617720" cy="3346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6294120" y="2100"/>
            <a:ext cx="2743200" cy="645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Figtree"/>
              </a:rPr>
              <a:t>Results</a:t>
            </a:r>
            <a:endParaRPr lang="fr-FR" sz="6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cxnSp>
        <p:nvCxnSpPr>
          <p:cNvPr id="80" name="Google Shape;220;p32"/>
          <p:cNvCxnSpPr/>
          <p:nvPr/>
        </p:nvCxnSpPr>
        <p:spPr>
          <a:xfrm>
            <a:off x="-79020" y="710340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8" name="PlaceHolder 2">
            <a:extLst>
              <a:ext uri="{FF2B5EF4-FFF2-40B4-BE49-F238E27FC236}">
                <a16:creationId xmlns:a16="http://schemas.microsoft.com/office/drawing/2014/main" id="{C106750D-6D83-4291-B82C-A1B735FF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70"/>
            <a:ext cx="2476500" cy="58773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FILTER-8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1D5A5-40C4-4F9B-83C9-34FB4693A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3860" y="972640"/>
            <a:ext cx="4046220" cy="3027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3205B4-DABB-43F6-BB97-A1636B541DA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53939" y="972640"/>
            <a:ext cx="3962401" cy="30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3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6294120" y="2100"/>
            <a:ext cx="2743200" cy="645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0" u="none" strike="noStrike" dirty="0">
                <a:solidFill>
                  <a:schemeClr val="dk1"/>
                </a:solidFill>
                <a:effectLst/>
                <a:uFillTx/>
                <a:latin typeface="Calibri"/>
                <a:ea typeface="Figtree"/>
              </a:rPr>
              <a:t>Results</a:t>
            </a:r>
            <a:endParaRPr lang="fr-FR" sz="6000" b="0" u="none" strike="noStrike" dirty="0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cxnSp>
        <p:nvCxnSpPr>
          <p:cNvPr id="80" name="Google Shape;220;p32"/>
          <p:cNvCxnSpPr/>
          <p:nvPr/>
        </p:nvCxnSpPr>
        <p:spPr>
          <a:xfrm>
            <a:off x="-79020" y="710340"/>
            <a:ext cx="9302040" cy="360"/>
          </a:xfrm>
          <a:prstGeom prst="straightConnector1">
            <a:avLst/>
          </a:prstGeom>
          <a:ln w="9525">
            <a:solidFill>
              <a:srgbClr val="083C77"/>
            </a:solidFill>
            <a:round/>
          </a:ln>
        </p:spPr>
      </p:cxnSp>
      <p:sp>
        <p:nvSpPr>
          <p:cNvPr id="8" name="PlaceHolder 2">
            <a:extLst>
              <a:ext uri="{FF2B5EF4-FFF2-40B4-BE49-F238E27FC236}">
                <a16:creationId xmlns:a16="http://schemas.microsoft.com/office/drawing/2014/main" id="{C106750D-6D83-4291-B82C-A1B735FF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70"/>
            <a:ext cx="2476500" cy="58773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dirty="0">
                <a:solidFill>
                  <a:schemeClr val="dk1"/>
                </a:solidFill>
                <a:latin typeface="Arial"/>
              </a:rPr>
              <a:t>MCNP6</a:t>
            </a:r>
            <a:r>
              <a:rPr lang="fr-FR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3B77E-BD81-493E-80E2-975CC296B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9535" r="11742" b="7303"/>
          <a:stretch/>
        </p:blipFill>
        <p:spPr>
          <a:xfrm>
            <a:off x="113135" y="739440"/>
            <a:ext cx="4269680" cy="338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13A42-B537-400F-B902-6CA254EE81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9560" r="12531" b="7440"/>
          <a:stretch/>
        </p:blipFill>
        <p:spPr>
          <a:xfrm>
            <a:off x="4769241" y="772980"/>
            <a:ext cx="4200633" cy="3348356"/>
          </a:xfrm>
          <a:prstGeom prst="rect">
            <a:avLst/>
          </a:prstGeom>
        </p:spPr>
      </p:pic>
      <p:pic>
        <p:nvPicPr>
          <p:cNvPr id="7" name="Graphic 10">
            <a:extLst>
              <a:ext uri="{FF2B5EF4-FFF2-40B4-BE49-F238E27FC236}">
                <a16:creationId xmlns:a16="http://schemas.microsoft.com/office/drawing/2014/main" id="{66D78A99-83E4-F3E6-CEBE-D3E06FA23AC8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587" y="4183616"/>
            <a:ext cx="3171825" cy="946785"/>
          </a:xfrm>
          <a:prstGeom prst="rect">
            <a:avLst/>
          </a:prstGeom>
        </p:spPr>
      </p:pic>
      <p:pic>
        <p:nvPicPr>
          <p:cNvPr id="10" name="Graphic 11">
            <a:extLst>
              <a:ext uri="{FF2B5EF4-FFF2-40B4-BE49-F238E27FC236}">
                <a16:creationId xmlns:a16="http://schemas.microsoft.com/office/drawing/2014/main" id="{B9FF3191-96BE-E689-31BB-8E17ACA02785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1329" y="4183616"/>
            <a:ext cx="2107565" cy="9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4136"/>
      </p:ext>
    </p:extLst>
  </p:cSld>
  <p:clrMapOvr>
    <a:masterClrMapping/>
  </p:clrMapOvr>
</p:sld>
</file>

<file path=ppt/theme/theme1.xml><?xml version="1.0" encoding="utf-8"?>
<a:theme xmlns:a="http://schemas.openxmlformats.org/drawingml/2006/main" name="Blue Gradient by Slidesgo">
  <a:themeElements>
    <a:clrScheme name="Simple Light">
      <a:dk1>
        <a:srgbClr val="083C77"/>
      </a:dk1>
      <a:lt1>
        <a:srgbClr val="EBFCFF"/>
      </a:lt1>
      <a:dk2>
        <a:srgbClr val="083C77"/>
      </a:dk2>
      <a:lt2>
        <a:srgbClr val="9CE3E9"/>
      </a:lt2>
      <a:accent1>
        <a:srgbClr val="93C4E0"/>
      </a:accent1>
      <a:accent2>
        <a:srgbClr val="829EE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3C7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FFFFFF"/>
      </a:dk1>
      <a:lt1>
        <a:srgbClr val="22244E"/>
      </a:lt1>
      <a:dk2>
        <a:srgbClr val="503259"/>
      </a:dk2>
      <a:lt2>
        <a:srgbClr val="765186"/>
      </a:lt2>
      <a:accent1>
        <a:srgbClr val="B07CC6"/>
      </a:accent1>
      <a:accent2>
        <a:srgbClr val="FAF6E7"/>
      </a:accent2>
      <a:accent3>
        <a:srgbClr val="E3DFD2"/>
      </a:accent3>
      <a:accent4>
        <a:srgbClr val="FFFFFF"/>
      </a:accent4>
      <a:accent5>
        <a:srgbClr val="FFFFFF"/>
      </a:accent5>
      <a:accent6>
        <a:srgbClr val="FFFFFF"/>
      </a:accent6>
      <a:hlink>
        <a:srgbClr val="765186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619</Words>
  <Application>Microsoft Office PowerPoint</Application>
  <PresentationFormat>On-screen Show (16:9)</PresentationFormat>
  <Paragraphs>45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Cambria Math</vt:lpstr>
      <vt:lpstr>Figtree</vt:lpstr>
      <vt:lpstr>Karla</vt:lpstr>
      <vt:lpstr>OpenSymbol</vt:lpstr>
      <vt:lpstr>Symbol</vt:lpstr>
      <vt:lpstr>Times New Roman</vt:lpstr>
      <vt:lpstr>-webkit-standard</vt:lpstr>
      <vt:lpstr>Wingdings</vt:lpstr>
      <vt:lpstr>Blue Gradient by Slidesgo</vt:lpstr>
      <vt:lpstr>Slidesgo Final Pages</vt:lpstr>
      <vt:lpstr>Upgrading the No. 2 and No. 3 thermal neutron beams at the Dalat Nuclear Research Reactor</vt:lpstr>
      <vt:lpstr>Introduction</vt:lpstr>
      <vt:lpstr>PowerPoint Presentation</vt:lpstr>
      <vt:lpstr>PowerPoint Presentation</vt:lpstr>
      <vt:lpstr>Methodology</vt:lpstr>
      <vt:lpstr>PowerPoint Presentation</vt:lpstr>
      <vt:lpstr>Results</vt:lpstr>
      <vt:lpstr>Results</vt:lpstr>
      <vt:lpstr>Results</vt:lpstr>
      <vt:lpstr>Results</vt:lpstr>
      <vt:lpstr>Disscussion</vt:lpstr>
      <vt:lpstr>Thanks for your attention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Upgrading the thermal neutron beams at the Dalat Research Reactor</dc:title>
  <dc:creator>Cuong Trinh</dc:creator>
  <cp:lastModifiedBy>Office</cp:lastModifiedBy>
  <cp:revision>74</cp:revision>
  <dcterms:modified xsi:type="dcterms:W3CDTF">2025-10-28T05:00:05Z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2025-10-21T13:13:46Z</dcterms:created>
  <dc:creator>Unknown Creator</dc:creator>
  <dc:description/>
  <dc:language>en-US</dc:language>
  <cp:lastModifiedBy>Unknown Creator</cp:lastModifiedBy>
  <dcterms:modified xsi:type="dcterms:W3CDTF">2025-10-21T13:13:46Z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</Properties>
</file>