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6" r:id="rId2"/>
    <p:sldId id="257" r:id="rId3"/>
    <p:sldId id="288" r:id="rId4"/>
    <p:sldId id="290" r:id="rId5"/>
    <p:sldId id="260" r:id="rId6"/>
    <p:sldId id="294" r:id="rId7"/>
    <p:sldId id="263" r:id="rId8"/>
    <p:sldId id="261" r:id="rId9"/>
    <p:sldId id="262" r:id="rId10"/>
    <p:sldId id="304" r:id="rId11"/>
    <p:sldId id="268" r:id="rId12"/>
    <p:sldId id="306" r:id="rId13"/>
    <p:sldId id="270" r:id="rId14"/>
    <p:sldId id="292" r:id="rId15"/>
    <p:sldId id="273" r:id="rId16"/>
    <p:sldId id="274" r:id="rId17"/>
    <p:sldId id="277" r:id="rId18"/>
    <p:sldId id="278" r:id="rId19"/>
    <p:sldId id="297" r:id="rId20"/>
    <p:sldId id="296" r:id="rId21"/>
    <p:sldId id="271" r:id="rId22"/>
    <p:sldId id="300" r:id="rId23"/>
    <p:sldId id="302" r:id="rId24"/>
    <p:sldId id="293" r:id="rId25"/>
    <p:sldId id="284" r:id="rId26"/>
    <p:sldId id="295" r:id="rId27"/>
    <p:sldId id="269" r:id="rId28"/>
    <p:sldId id="267" r:id="rId29"/>
    <p:sldId id="299" r:id="rId30"/>
    <p:sldId id="301" r:id="rId31"/>
    <p:sldId id="291" r:id="rId32"/>
    <p:sldId id="305" r:id="rId33"/>
    <p:sldId id="303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CC0099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99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4EC7AF-ECBB-413D-A8DA-5E2082926E9B}" type="datetimeFigureOut">
              <a:rPr lang="en-US" smtClean="0"/>
              <a:t>10/28/2025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D760B1-8D2C-48A6-BD21-93F99F243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2797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D760B1-8D2C-48A6-BD21-93F99F24362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0391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D760B1-8D2C-48A6-BD21-93F99F24362F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7207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7BD722-D1BD-44AB-1389-822C2E6F29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74FB544-005D-0A09-ACF0-3DCE5D6E2D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B7ABE9-F5C3-EC1D-EBB1-90FD6D8400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2FDC9-480D-484B-89D1-DB8CC01F0BF7}" type="datetime1">
              <a:rPr lang="en-US" smtClean="0"/>
              <a:t>10/28/2025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5BE8EA-41B2-2A76-8226-8077FA95BC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4E0270-92DB-1D89-0A2A-99D7AB7920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E8536-0B53-46AE-9A2B-3E81DA2AD0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4153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AF18EF-2162-17AB-86DC-1C04E6CF61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544E6B9-6832-3EDA-B53C-B2E7C97551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1AFD35-A307-177D-3007-A5CFBFEC2A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110A7-8FD7-4486-B262-FACE0AF303E4}" type="datetime1">
              <a:rPr lang="en-US" smtClean="0"/>
              <a:t>10/28/2025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7C74ED-0886-D98C-F4D6-7D855B2C5D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44B40D-40D1-6225-313B-D774F04B93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E8536-0B53-46AE-9A2B-3E81DA2AD0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2184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A848B57-1424-A43A-DD65-697D69DEC1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2F08508-F4CD-409D-A232-A207FE0EBA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B3FF2E-E07C-3FC6-1DD1-86FEB75FE5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7D28D-FC0A-4C28-9A58-CA1B60896FE6}" type="datetime1">
              <a:rPr lang="en-US" smtClean="0"/>
              <a:t>10/28/2025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60D6F1-E105-CA57-3B6E-63A0D0489B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AD080F-2DAF-57F8-A2A2-79242A4A31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E8536-0B53-46AE-9A2B-3E81DA2AD0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5626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723086-294B-B149-34C2-BF6E6EB515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157025-69C4-1039-4CF0-C09A28D6C3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071" y="932330"/>
            <a:ext cx="11465858" cy="539675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9EB080-904E-160E-C2BC-F426366C23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F89CB-472C-4EAA-A155-6181DD5200E8}" type="datetime1">
              <a:rPr lang="en-US" smtClean="0"/>
              <a:t>10/28/2025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2787A8-FE98-FF5B-E4C8-C8740D0900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A4331E-7A44-5E3B-6E42-9C13037204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E8536-0B53-46AE-9A2B-3E81DA2AD0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610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126DDD-BAEB-F6D3-ECB8-4C8BC07247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C2BA00-C0E6-BA6B-6669-E89ABEA826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F2186B-E2DE-00A0-35D7-B40CF07B4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7095E-4677-49A8-AB31-F06CBAC393E4}" type="datetime1">
              <a:rPr lang="en-US" smtClean="0"/>
              <a:t>10/28/2025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8476EA-F4B3-9352-A14A-125C75798E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E525A0-8329-84A9-AC4F-134B7A3B64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E8536-0B53-46AE-9A2B-3E81DA2AD0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7994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FD5146-DEFC-7350-5BB0-0BAEDA1486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FE116D-1F95-CC2F-1988-C7D57E5E60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0E2C4D-EA6A-DC0B-FEEE-4A45062A00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48A4B9-594D-3E9A-23CC-D7A4D62539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7FAB1-8B9A-4CF0-B13C-CD7860EB04A0}" type="datetime1">
              <a:rPr lang="en-US" smtClean="0"/>
              <a:t>10/28/2025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A4D096-2639-E5D9-3B0D-4AC36A0BBD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32F384-1026-30D2-8334-55A83D9DE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E8536-0B53-46AE-9A2B-3E81DA2AD0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7609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328C90-0F80-FD15-F1D2-97E17C5659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19AF15-B367-8B02-EEDF-4B71BE5F6E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6DAD4A-E843-E360-C560-BA99E63EB1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2DB2E3-816A-11AB-76C6-BC51A7E19B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B29543E-31E5-9878-5980-4B8E706970D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D9702ED-E332-71F1-0A7A-9E8744913A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22CD0-74AC-4F4F-9798-B8EAF7953F97}" type="datetime1">
              <a:rPr lang="en-US" smtClean="0"/>
              <a:t>10/28/2025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CA803EC-CDC1-B6A5-A3E6-CACCE9650B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03EEDC4-5A6B-D7C3-5BB9-72547502A9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E8536-0B53-46AE-9A2B-3E81DA2AD0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3349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B6B0ED-CEA2-2106-1173-6696F45D4A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A326EF8-CE1A-94AA-967E-0CF53062C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8057F-2E93-4BD4-849B-0770393157FE}" type="datetime1">
              <a:rPr lang="en-US" smtClean="0"/>
              <a:t>10/28/2025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F4AFCF-9834-C674-5BC6-65F385D22C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CCA07F-E413-DB3E-D2BE-6B83CEE32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E8536-0B53-46AE-9A2B-3E81DA2AD0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4676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B96D7E6-6239-2937-171C-BBACCBE1EE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1B110-6B3F-4167-8756-AB71A8A2E94C}" type="datetime1">
              <a:rPr lang="en-US" smtClean="0"/>
              <a:t>10/28/2025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43B99D7-BBFC-3649-F4BA-7C4AAF1339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76DE4D-4FA0-DAAF-D5EA-70C87E02FE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E8536-0B53-46AE-9A2B-3E81DA2AD0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0386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3D778A-0D1D-B330-01AB-23BB4B702C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E0F323-C1C3-E7FC-F326-A9C9C3CDAF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FA2878-3A13-6DC5-8C40-927277C8D3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DA03A7-DAC1-9DD7-7161-90F96C0B4B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E2E48-40C7-4EDC-B817-BCE33A6C9D1B}" type="datetime1">
              <a:rPr lang="en-US" smtClean="0"/>
              <a:t>10/28/2025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BB0FDD-3462-4CF6-69C3-7B5928FB9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138673-524A-CD3B-7690-CCFA79EEB8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E8536-0B53-46AE-9A2B-3E81DA2AD0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6535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9A5652-8E05-2D4E-8D36-57115C3C25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CE4FC3D-2271-9BCD-BA30-204951B846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0EE912-4C57-21BA-E39B-EDEB3AB795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AB7E8C-E1EF-1214-2178-D50EA93DC3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D13AA-3DDC-4216-A508-43FEBE59C5A0}" type="datetime1">
              <a:rPr lang="en-US" smtClean="0"/>
              <a:t>10/28/2025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6C11CF-4D65-7BD8-B27E-A935DF326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84D9B1-4F51-FDB4-3320-9F39FC17F6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E8536-0B53-46AE-9A2B-3E81DA2AD0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358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42204C4-AC21-E119-0833-C7A78C2D27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071" y="158936"/>
            <a:ext cx="11465858" cy="5761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3E3B05-4F93-C423-8E87-6CFC53326B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3071" y="905436"/>
            <a:ext cx="11465858" cy="54146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E9A748-3564-2D5D-DE4E-36972B8E9A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63071" y="6430311"/>
            <a:ext cx="25818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47CD6D2E-972C-4236-BA4D-9CA4F9EA4AA2}" type="datetime1">
              <a:rPr lang="en-US" smtClean="0"/>
              <a:t>10/28/2025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71D021-5F45-197C-ADDB-18C65F3064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3031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CD114A-DF52-5503-F1C5-E38D1D0221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91919" y="6430311"/>
            <a:ext cx="2537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1">
                <a:solidFill>
                  <a:schemeClr val="tx1">
                    <a:tint val="82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E74E8536-0B53-46AE-9A2B-3E81DA2AD079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DE42A9F-24E3-70C9-E96A-5D32C9E42997}"/>
              </a:ext>
            </a:extLst>
          </p:cNvPr>
          <p:cNvCxnSpPr/>
          <p:nvPr userDrawn="1"/>
        </p:nvCxnSpPr>
        <p:spPr>
          <a:xfrm>
            <a:off x="0" y="753032"/>
            <a:ext cx="12192000" cy="0"/>
          </a:xfrm>
          <a:prstGeom prst="line">
            <a:avLst/>
          </a:prstGeom>
          <a:ln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9897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FBF5F1-BA2F-B258-DF12-3C5950B1A1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20179" y="2927247"/>
            <a:ext cx="10151642" cy="1104094"/>
          </a:xfrm>
        </p:spPr>
        <p:txBody>
          <a:bodyPr>
            <a:normAutofit/>
          </a:bodyPr>
          <a:lstStyle/>
          <a:p>
            <a:r>
              <a:rPr lang="en-US" sz="3200" b="1" dirty="0"/>
              <a:t>Data Analysis Methods in the </a:t>
            </a:r>
            <a:r>
              <a:rPr lang="en-US" sz="3200" b="1" dirty="0" err="1"/>
              <a:t>νGeN</a:t>
            </a:r>
            <a:r>
              <a:rPr lang="en-US" sz="3200" b="1" dirty="0"/>
              <a:t> Experiment Searching for Coherent Elastic Neutrino Nucleus Scattering (</a:t>
            </a:r>
            <a:r>
              <a:rPr lang="en-US" sz="3200" b="1" dirty="0" err="1"/>
              <a:t>CEvNS</a:t>
            </a:r>
            <a:r>
              <a:rPr lang="en-US" sz="3200" b="1" dirty="0"/>
              <a:t>)</a:t>
            </a:r>
            <a:endParaRPr lang="en-US" sz="32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36C4CF3-AFD3-4899-17F7-12CAB5AB92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65795"/>
            <a:ext cx="9144000" cy="424045"/>
          </a:xfrm>
        </p:spPr>
        <p:txBody>
          <a:bodyPr/>
          <a:lstStyle/>
          <a:p>
            <a:r>
              <a:rPr lang="en-US" dirty="0"/>
              <a:t>Presenter: Pham Thanh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659576-39A4-C620-8FE1-2665D9D33F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7DF2B-EE80-4C17-A918-362098D2C7F6}" type="datetime1">
              <a:rPr lang="en-US" smtClean="0"/>
              <a:t>10/28/2025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D73099-B9EA-594B-AA3B-BC82D257C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E8536-0B53-46AE-9A2B-3E81DA2AD079}" type="slidenum">
              <a:rPr lang="en-US" smtClean="0"/>
              <a:t>1</a:t>
            </a:fld>
            <a:endParaRPr lang="en-US"/>
          </a:p>
        </p:txBody>
      </p:sp>
      <p:grpSp>
        <p:nvGrpSpPr>
          <p:cNvPr id="13" name="Группа 2">
            <a:extLst>
              <a:ext uri="{FF2B5EF4-FFF2-40B4-BE49-F238E27FC236}">
                <a16:creationId xmlns:a16="http://schemas.microsoft.com/office/drawing/2014/main" id="{2EE579D3-FF43-187B-FC05-4ECA22F60D66}"/>
              </a:ext>
            </a:extLst>
          </p:cNvPr>
          <p:cNvGrpSpPr/>
          <p:nvPr/>
        </p:nvGrpSpPr>
        <p:grpSpPr>
          <a:xfrm>
            <a:off x="493837" y="-209550"/>
            <a:ext cx="3752528" cy="3477874"/>
            <a:chOff x="2627784" y="137708"/>
            <a:chExt cx="2703119" cy="2764914"/>
          </a:xfrm>
        </p:grpSpPr>
        <p:sp>
          <p:nvSpPr>
            <p:cNvPr id="14" name="Прямоугольник 13">
              <a:extLst>
                <a:ext uri="{FF2B5EF4-FFF2-40B4-BE49-F238E27FC236}">
                  <a16:creationId xmlns:a16="http://schemas.microsoft.com/office/drawing/2014/main" id="{1B3DF568-DA98-1307-7C75-584E0889C988}"/>
                </a:ext>
              </a:extLst>
            </p:cNvPr>
            <p:cNvSpPr/>
            <p:nvPr/>
          </p:nvSpPr>
          <p:spPr>
            <a:xfrm>
              <a:off x="2627784" y="1052736"/>
              <a:ext cx="2664296" cy="1368152"/>
            </a:xfrm>
            <a:prstGeom prst="rect">
              <a:avLst/>
            </a:prstGeom>
            <a:solidFill>
              <a:schemeClr val="accent1">
                <a:alpha val="62000"/>
              </a:schemeClr>
            </a:solidFill>
            <a:ln>
              <a:solidFill>
                <a:schemeClr val="tx2">
                  <a:lumMod val="60000"/>
                  <a:lumOff val="40000"/>
                  <a:alpha val="2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CC51CE41-8497-8DC1-DA96-2825278C4EA0}"/>
                </a:ext>
              </a:extLst>
            </p:cNvPr>
            <p:cNvSpPr/>
            <p:nvPr/>
          </p:nvSpPr>
          <p:spPr>
            <a:xfrm>
              <a:off x="2644007" y="137708"/>
              <a:ext cx="1206911" cy="2764914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algn="ctr"/>
              <a:r>
                <a:rPr lang="en-US" sz="22000" b="1" cap="none" spc="150" dirty="0">
                  <a:ln w="11430"/>
                  <a:solidFill>
                    <a:schemeClr val="accent1">
                      <a:lumMod val="20000"/>
                      <a:lumOff val="80000"/>
                    </a:schemeClr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Symbol" pitchFamily="18" charset="2"/>
                </a:rPr>
                <a:t>n</a:t>
              </a:r>
              <a:endParaRPr lang="ru-RU" sz="22000" b="1" cap="none" spc="150" dirty="0">
                <a:ln w="11430"/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endParaRPr>
            </a:p>
          </p:txBody>
        </p:sp>
        <p:sp>
          <p:nvSpPr>
            <p:cNvPr id="16" name="Прямоугольник 15">
              <a:extLst>
                <a:ext uri="{FF2B5EF4-FFF2-40B4-BE49-F238E27FC236}">
                  <a16:creationId xmlns:a16="http://schemas.microsoft.com/office/drawing/2014/main" id="{DA7DADEF-8579-C0E7-AA27-243EA58E9C00}"/>
                </a:ext>
              </a:extLst>
            </p:cNvPr>
            <p:cNvSpPr/>
            <p:nvPr/>
          </p:nvSpPr>
          <p:spPr>
            <a:xfrm>
              <a:off x="3568573" y="1487832"/>
              <a:ext cx="1762330" cy="105213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algn="ctr"/>
              <a:r>
                <a:rPr lang="en-US" sz="8000" b="1" cap="none" spc="150" dirty="0" err="1">
                  <a:ln w="11430"/>
                  <a:solidFill>
                    <a:schemeClr val="accent1">
                      <a:lumMod val="20000"/>
                      <a:lumOff val="80000"/>
                    </a:schemeClr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Arial Rounded MT Bold" pitchFamily="34" charset="0"/>
                </a:rPr>
                <a:t>GeN</a:t>
              </a:r>
              <a:endParaRPr lang="ru-RU" sz="8000" b="1" cap="none" spc="150" dirty="0">
                <a:ln w="11430"/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endParaRPr>
            </a:p>
          </p:txBody>
        </p:sp>
      </p:grpSp>
      <p:pic>
        <p:nvPicPr>
          <p:cNvPr id="17" name="Рисунок 4">
            <a:extLst>
              <a:ext uri="{FF2B5EF4-FFF2-40B4-BE49-F238E27FC236}">
                <a16:creationId xmlns:a16="http://schemas.microsoft.com/office/drawing/2014/main" id="{732B5E7A-5A89-7CF3-BB8B-E6E2CCFCB7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6609" y="934695"/>
            <a:ext cx="2814411" cy="184036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17E1354-8982-C954-01F1-C948F69D0C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2039" y="4639583"/>
            <a:ext cx="1527923" cy="1527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9867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263A7A-CB4B-4CD7-3146-0143E9DB94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265964-41C4-7CA0-DE19-BEBD4B1C9C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Graphical cuts and inhibit cuts (after reset)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86C4AB-C84B-2310-3DBB-5A198A2A1F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E44B5-C79B-49B2-A1C6-E7FB9802BC92}" type="datetime1">
              <a:rPr lang="en-US" smtClean="0"/>
              <a:t>10/28/2025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66E7AB-FDE0-B470-5C85-6AD910F04B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E8536-0B53-46AE-9A2B-3E81DA2AD079}" type="slidenum">
              <a:rPr lang="en-US" smtClean="0"/>
              <a:t>10</a:t>
            </a:fld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ED9912B-FC18-5453-3A3B-486162D77E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3501" y="3653084"/>
            <a:ext cx="4863406" cy="2777226"/>
          </a:xfrm>
          <a:prstGeom prst="rect">
            <a:avLst/>
          </a:prstGeom>
        </p:spPr>
      </p:pic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4B318FA1-F442-1B57-BC81-2D85FC2DBC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070" y="3653084"/>
            <a:ext cx="5732929" cy="2777226"/>
          </a:xfrm>
          <a:solidFill>
            <a:schemeClr val="tx2">
              <a:lumMod val="10000"/>
              <a:lumOff val="90000"/>
            </a:schemeClr>
          </a:solidFill>
          <a:ln>
            <a:solidFill>
              <a:schemeClr val="tx1"/>
            </a:solidFill>
          </a:ln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en-US" sz="2400" dirty="0"/>
              <a:t>The reset of the baseline produces small </a:t>
            </a:r>
            <a:r>
              <a:rPr lang="en-US" sz="2400" dirty="0" err="1"/>
              <a:t>afterpulses</a:t>
            </a:r>
            <a:r>
              <a:rPr lang="en-US" sz="2400" dirty="0"/>
              <a:t>, which can also be interpreted as physical signals.</a:t>
            </a:r>
          </a:p>
          <a:p>
            <a:pPr>
              <a:lnSpc>
                <a:spcPct val="120000"/>
              </a:lnSpc>
            </a:pPr>
            <a:r>
              <a:rPr lang="en-US" sz="2400" dirty="0"/>
              <a:t>Nonphysical events induced by the reset are clearly visible in the </a:t>
            </a:r>
            <a:r>
              <a:rPr lang="en-US" sz="2400" b="1" dirty="0"/>
              <a:t>below Fig.</a:t>
            </a:r>
          </a:p>
          <a:p>
            <a:pPr>
              <a:lnSpc>
                <a:spcPct val="120000"/>
              </a:lnSpc>
            </a:pPr>
            <a:r>
              <a:rPr lang="en-US" sz="2400" dirty="0"/>
              <a:t>To eliminate these artificial events, a 4.8 </a:t>
            </a:r>
            <a:r>
              <a:rPr lang="en-US" sz="2400" dirty="0" err="1"/>
              <a:t>ms</a:t>
            </a:r>
            <a:r>
              <a:rPr lang="en-US" sz="2400" dirty="0"/>
              <a:t> time window after each reset is removed from the data analysis.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8F6F3C3-F9E7-C511-4F21-B40B01A17E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2067" y="872547"/>
            <a:ext cx="5746275" cy="2658879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8A6B1B6-065A-96F4-2901-6495CCEE52F6}"/>
              </a:ext>
            </a:extLst>
          </p:cNvPr>
          <p:cNvSpPr txBox="1">
            <a:spLocks/>
          </p:cNvSpPr>
          <p:nvPr/>
        </p:nvSpPr>
        <p:spPr>
          <a:xfrm>
            <a:off x="363070" y="975095"/>
            <a:ext cx="5732929" cy="2453905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/>
              <a:t>Beyond Fig. </a:t>
            </a:r>
            <a:r>
              <a:rPr lang="en-US" sz="2000" dirty="0"/>
              <a:t>shows the two dimensional histograms of the events reconstructed using different preamplifier chains. </a:t>
            </a:r>
          </a:p>
          <a:p>
            <a:r>
              <a:rPr lang="en-US" sz="2000" dirty="0"/>
              <a:t>The events from the pulse generator are located mostly diagonally, similar to the physical events.</a:t>
            </a:r>
          </a:p>
          <a:p>
            <a:r>
              <a:rPr lang="en-US" sz="2000" dirty="0"/>
              <a:t>The solid lines are graphical cuts which exclude events outside the diagonal area, nonphysical noise events generated in the electronic chain can be removed from the data.</a:t>
            </a:r>
          </a:p>
        </p:txBody>
      </p:sp>
    </p:spTree>
    <p:extLst>
      <p:ext uri="{BB962C8B-B14F-4D97-AF65-F5344CB8AC3E}">
        <p14:creationId xmlns:p14="http://schemas.microsoft.com/office/powerpoint/2010/main" val="2743509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A4C65F-B35D-3FC2-F562-1D716A714D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10585F-5FA5-5D5E-382E-72933D7892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Energy spectrum before after the application of several cuts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A6B17F-6B40-9F4F-620A-5DF7FA0813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E44B5-C79B-49B2-A1C6-E7FB9802BC92}" type="datetime1">
              <a:rPr lang="en-US" smtClean="0"/>
              <a:t>10/28/2025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0DCC75-9B6E-4511-3EE3-4342E91849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E8536-0B53-46AE-9A2B-3E81DA2AD079}" type="slidenum">
              <a:rPr lang="en-US" smtClean="0"/>
              <a:t>11</a:t>
            </a:fld>
            <a:endParaRPr lang="en-US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A3F3A366-84D8-0039-FF16-422FA4029B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071" y="1038692"/>
            <a:ext cx="4380379" cy="4514384"/>
          </a:xfrm>
          <a:solidFill>
            <a:schemeClr val="tx2">
              <a:lumMod val="10000"/>
              <a:lumOff val="90000"/>
            </a:schemeClr>
          </a:solidFill>
          <a:ln>
            <a:solidFill>
              <a:schemeClr val="tx1"/>
            </a:solidFill>
          </a:ln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/>
              <a:t>The energy spectrum, both before and after applying the cuts, is shown in Fig. </a:t>
            </a:r>
          </a:p>
          <a:p>
            <a:pPr>
              <a:lnSpc>
                <a:spcPct val="120000"/>
              </a:lnSpc>
            </a:pPr>
            <a:r>
              <a:rPr lang="en-US" dirty="0"/>
              <a:t>Both the muon and inhibit cuts remove some physical events due to the dead time introduced by the muon or inhibit signals. </a:t>
            </a:r>
          </a:p>
          <a:p>
            <a:pPr>
              <a:lnSpc>
                <a:spcPct val="120000"/>
              </a:lnSpc>
            </a:pPr>
            <a:r>
              <a:rPr lang="en-US" dirty="0"/>
              <a:t>A correction for this dead time, calculated to be approximately 9.0%.</a:t>
            </a:r>
            <a:endParaRPr lang="en-US" sz="2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8EC869F-59F1-81EC-83A0-B278B4D911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0400" y="1038693"/>
            <a:ext cx="7034900" cy="410700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8320BA3-B01B-6756-A486-A2CCAAEF062B}"/>
              </a:ext>
            </a:extLst>
          </p:cNvPr>
          <p:cNvSpPr txBox="1"/>
          <p:nvPr/>
        </p:nvSpPr>
        <p:spPr>
          <a:xfrm>
            <a:off x="6023556" y="1790700"/>
            <a:ext cx="12298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baseline="30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68,71</a:t>
            </a:r>
            <a:r>
              <a:rPr lang="en-US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Ge (L)</a:t>
            </a:r>
          </a:p>
          <a:p>
            <a:pPr algn="ctr"/>
            <a:r>
              <a:rPr lang="en-US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1.3 keV</a:t>
            </a:r>
            <a:endParaRPr lang="ru-RU" sz="1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Прямая со стрелкой 34">
            <a:extLst>
              <a:ext uri="{FF2B5EF4-FFF2-40B4-BE49-F238E27FC236}">
                <a16:creationId xmlns:a16="http://schemas.microsoft.com/office/drawing/2014/main" id="{82102E6F-387E-D6F6-68AB-02A016D139A8}"/>
              </a:ext>
            </a:extLst>
          </p:cNvPr>
          <p:cNvCxnSpPr>
            <a:cxnSpLocks/>
            <a:stCxn id="3" idx="2"/>
          </p:cNvCxnSpPr>
          <p:nvPr/>
        </p:nvCxnSpPr>
        <p:spPr>
          <a:xfrm flipH="1">
            <a:off x="6096000" y="2313920"/>
            <a:ext cx="542468" cy="915055"/>
          </a:xfrm>
          <a:prstGeom prst="straightConnector1">
            <a:avLst/>
          </a:prstGeom>
          <a:ln w="158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8C854CD1-9296-99F8-FC6E-4F55495DB36D}"/>
              </a:ext>
            </a:extLst>
          </p:cNvPr>
          <p:cNvSpPr txBox="1"/>
          <p:nvPr/>
        </p:nvSpPr>
        <p:spPr>
          <a:xfrm>
            <a:off x="9585906" y="2165281"/>
            <a:ext cx="12298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baseline="30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68,71</a:t>
            </a:r>
            <a:r>
              <a:rPr lang="en-US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Ge (K)</a:t>
            </a:r>
          </a:p>
          <a:p>
            <a:pPr algn="ctr"/>
            <a:r>
              <a:rPr lang="en-US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10.367 keV</a:t>
            </a:r>
            <a:endParaRPr lang="ru-RU" sz="1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Прямая со стрелкой 34">
            <a:extLst>
              <a:ext uri="{FF2B5EF4-FFF2-40B4-BE49-F238E27FC236}">
                <a16:creationId xmlns:a16="http://schemas.microsoft.com/office/drawing/2014/main" id="{898923EB-52CC-5987-F341-809A8E4FF8C5}"/>
              </a:ext>
            </a:extLst>
          </p:cNvPr>
          <p:cNvCxnSpPr>
            <a:cxnSpLocks/>
            <a:stCxn id="8" idx="2"/>
          </p:cNvCxnSpPr>
          <p:nvPr/>
        </p:nvCxnSpPr>
        <p:spPr>
          <a:xfrm>
            <a:off x="10200818" y="2688501"/>
            <a:ext cx="752932" cy="502374"/>
          </a:xfrm>
          <a:prstGeom prst="straightConnector1">
            <a:avLst/>
          </a:prstGeom>
          <a:ln w="158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36156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0BBB9C-B74B-4D99-64AA-D3E7841B02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783C03-3F5F-1615-89B0-CF36F7A084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Calibration energy for several RUNs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E9D86C-D220-488E-8A8B-1316FB57C4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E44B5-C79B-49B2-A1C6-E7FB9802BC92}" type="datetime1">
              <a:rPr lang="en-US" smtClean="0"/>
              <a:t>10/28/2025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F001AB-F731-B47D-E669-89140F88D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E8536-0B53-46AE-9A2B-3E81DA2AD079}" type="slidenum">
              <a:rPr lang="en-US" smtClean="0"/>
              <a:t>12</a:t>
            </a:fld>
            <a:endParaRPr lang="en-US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25093FE6-624C-185A-185F-21F082B9E2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071" y="1038692"/>
            <a:ext cx="11465858" cy="4581058"/>
          </a:xfrm>
          <a:solidFill>
            <a:schemeClr val="tx2">
              <a:lumMod val="10000"/>
              <a:lumOff val="90000"/>
            </a:scheme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2400" dirty="0"/>
              <a:t>Alongside applying cuts to remove non-physical events, a precise energy calibration is essential.</a:t>
            </a:r>
          </a:p>
          <a:p>
            <a:pPr>
              <a:lnSpc>
                <a:spcPct val="120000"/>
              </a:lnSpc>
            </a:pPr>
            <a:r>
              <a:rPr lang="en-US" sz="2400" dirty="0"/>
              <a:t>The </a:t>
            </a:r>
            <a:r>
              <a:rPr lang="en-US" sz="2400" b="1" dirty="0" err="1"/>
              <a:t>νGeN</a:t>
            </a:r>
            <a:r>
              <a:rPr lang="en-US" sz="2400" dirty="0"/>
              <a:t> experiment data is divided into different “RUNs”.</a:t>
            </a:r>
          </a:p>
          <a:p>
            <a:pPr>
              <a:lnSpc>
                <a:spcPct val="120000"/>
              </a:lnSpc>
            </a:pPr>
            <a:r>
              <a:rPr lang="en-US" sz="2400" dirty="0"/>
              <a:t>This allows for an analysis appropriate to the specific conditions of each data-taking period.</a:t>
            </a:r>
          </a:p>
          <a:p>
            <a:pPr>
              <a:lnSpc>
                <a:spcPct val="120000"/>
              </a:lnSpc>
            </a:pPr>
            <a:r>
              <a:rPr lang="en-US" sz="2400" dirty="0"/>
              <a:t>While the fundamental cuts are similar across all RUNs, the energy calibration method was modified for RUN 8 and RUN 9 compared to previous RUNs.</a:t>
            </a:r>
          </a:p>
          <a:p>
            <a:pPr>
              <a:lnSpc>
                <a:spcPct val="120000"/>
              </a:lnSpc>
            </a:pPr>
            <a:r>
              <a:rPr lang="en-US" sz="2400" dirty="0"/>
              <a:t>The non-linear function was applied to the energy calibration to compare the differences and improvements against the linear function.</a:t>
            </a:r>
          </a:p>
        </p:txBody>
      </p:sp>
    </p:spTree>
    <p:extLst>
      <p:ext uri="{BB962C8B-B14F-4D97-AF65-F5344CB8AC3E}">
        <p14:creationId xmlns:p14="http://schemas.microsoft.com/office/powerpoint/2010/main" val="5692466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C3F3D3-F19D-5E99-5FC0-0F87D067BC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9D9C5F-2AA4-AF32-85D0-591CE5A172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Comparison of the spectra acquired ON and OFF in RUN7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58D7C8-F609-F19A-EB5E-C0E72812AE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E44B5-C79B-49B2-A1C6-E7FB9802BC92}" type="datetime1">
              <a:rPr lang="en-US" smtClean="0"/>
              <a:t>10/28/2025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C2F138-B590-6C2B-6D2E-22B52E2D2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E8536-0B53-46AE-9A2B-3E81DA2AD079}" type="slidenum">
              <a:rPr lang="en-US" smtClean="0"/>
              <a:t>13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57EE2F9-0E02-BBC2-9F1A-827F3643DF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2258" y="1071527"/>
            <a:ext cx="8487485" cy="532454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733AA5B-B4BF-4C8F-1454-1F68B55FDD8F}"/>
              </a:ext>
            </a:extLst>
          </p:cNvPr>
          <p:cNvSpPr txBox="1"/>
          <p:nvPr/>
        </p:nvSpPr>
        <p:spPr>
          <a:xfrm>
            <a:off x="3232731" y="3429000"/>
            <a:ext cx="12298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baseline="30000" dirty="0">
                <a:latin typeface="Times New Roman" pitchFamily="18" charset="0"/>
                <a:cs typeface="Times New Roman" pitchFamily="18" charset="0"/>
              </a:rPr>
              <a:t>68,71</a:t>
            </a:r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Ge (L)</a:t>
            </a:r>
          </a:p>
          <a:p>
            <a:pPr algn="ctr"/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1.3 keV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Прямая со стрелкой 34">
            <a:extLst>
              <a:ext uri="{FF2B5EF4-FFF2-40B4-BE49-F238E27FC236}">
                <a16:creationId xmlns:a16="http://schemas.microsoft.com/office/drawing/2014/main" id="{72768125-3113-BFA4-88A8-51EC88EAE3D9}"/>
              </a:ext>
            </a:extLst>
          </p:cNvPr>
          <p:cNvCxnSpPr>
            <a:cxnSpLocks/>
          </p:cNvCxnSpPr>
          <p:nvPr/>
        </p:nvCxnSpPr>
        <p:spPr>
          <a:xfrm flipH="1">
            <a:off x="3371850" y="3952220"/>
            <a:ext cx="476250" cy="484144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367B52F1-7446-B042-1EA2-5A8756619498}"/>
              </a:ext>
            </a:extLst>
          </p:cNvPr>
          <p:cNvSpPr txBox="1"/>
          <p:nvPr/>
        </p:nvSpPr>
        <p:spPr>
          <a:xfrm>
            <a:off x="7623756" y="2555806"/>
            <a:ext cx="12298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baseline="30000" dirty="0">
                <a:latin typeface="Times New Roman" pitchFamily="18" charset="0"/>
                <a:cs typeface="Times New Roman" pitchFamily="18" charset="0"/>
              </a:rPr>
              <a:t>68,71</a:t>
            </a:r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Ge (K)</a:t>
            </a:r>
          </a:p>
          <a:p>
            <a:pPr algn="ctr"/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10.367 keV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" name="Прямая со стрелкой 34">
            <a:extLst>
              <a:ext uri="{FF2B5EF4-FFF2-40B4-BE49-F238E27FC236}">
                <a16:creationId xmlns:a16="http://schemas.microsoft.com/office/drawing/2014/main" id="{1F0469E4-A11E-4628-237A-4BF76CC7D3D9}"/>
              </a:ext>
            </a:extLst>
          </p:cNvPr>
          <p:cNvCxnSpPr>
            <a:cxnSpLocks/>
            <a:stCxn id="12" idx="2"/>
          </p:cNvCxnSpPr>
          <p:nvPr/>
        </p:nvCxnSpPr>
        <p:spPr>
          <a:xfrm>
            <a:off x="8238668" y="3079026"/>
            <a:ext cx="752932" cy="502374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37516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F6C6FD-D941-8A37-A13D-D6388AC0C1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AF9F67-ABD7-5695-68C1-29AF54EB41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The residual ON-OFF recoil energy spectrum in RUN7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097176-3935-88C3-55FC-776AB7E351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E44B5-C79B-49B2-A1C6-E7FB9802BC92}" type="datetime1">
              <a:rPr lang="en-US" smtClean="0"/>
              <a:t>10/28/2025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F5F60C-8297-C589-E910-7A41486AB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E8536-0B53-46AE-9A2B-3E81DA2AD079}" type="slidenum">
              <a:rPr lang="en-US" smtClean="0"/>
              <a:t>14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BB3D3FC-59F9-8522-E5DF-5CF46C94AC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4721" y="1085850"/>
            <a:ext cx="8782558" cy="468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9561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129D94-5F1B-70A3-1AF3-DB620DABDB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7A28D0-9C27-4953-588B-1AA60BD723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Low energy calibration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AA0C6B-2E31-62B1-C0B4-D37285DA1E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E44B5-C79B-49B2-A1C6-E7FB9802BC92}" type="datetime1">
              <a:rPr lang="en-US" smtClean="0"/>
              <a:t>10/28/2025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12F256-E695-A7B0-2E03-82F68E5928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E8536-0B53-46AE-9A2B-3E81DA2AD079}" type="slidenum">
              <a:rPr lang="en-US" smtClean="0"/>
              <a:t>15</a:t>
            </a:fld>
            <a:endParaRPr lang="en-US"/>
          </a:p>
        </p:txBody>
      </p:sp>
      <p:pic>
        <p:nvPicPr>
          <p:cNvPr id="8" name="Picture 7" descr="A graph showing a pulse generator calibration&#10;&#10;AI-generated content may be incorrect.">
            <a:extLst>
              <a:ext uri="{FF2B5EF4-FFF2-40B4-BE49-F238E27FC236}">
                <a16:creationId xmlns:a16="http://schemas.microsoft.com/office/drawing/2014/main" id="{F8DF4376-F5BE-A5ED-5409-F2E913A62C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172" y="880973"/>
            <a:ext cx="10111657" cy="554074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9E3F2CD-94FD-5FFE-2089-FAB695D37D72}"/>
              </a:ext>
            </a:extLst>
          </p:cNvPr>
          <p:cNvSpPr txBox="1"/>
          <p:nvPr/>
        </p:nvSpPr>
        <p:spPr>
          <a:xfrm>
            <a:off x="1969418" y="1500639"/>
            <a:ext cx="1371600" cy="548640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baseline="30000" dirty="0">
                <a:latin typeface="Times New Roman" pitchFamily="18" charset="0"/>
                <a:cs typeface="Times New Roman" pitchFamily="18" charset="0"/>
              </a:rPr>
              <a:t>Pulse generator </a:t>
            </a:r>
            <a:r>
              <a:rPr lang="en-US" sz="2400" b="1" baseline="30000" dirty="0">
                <a:latin typeface="Times New Roman" pitchFamily="18" charset="0"/>
                <a:cs typeface="Times New Roman" pitchFamily="18" charset="0"/>
              </a:rPr>
              <a:t>0.01 V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Прямая со стрелкой 34">
            <a:extLst>
              <a:ext uri="{FF2B5EF4-FFF2-40B4-BE49-F238E27FC236}">
                <a16:creationId xmlns:a16="http://schemas.microsoft.com/office/drawing/2014/main" id="{59370929-BD01-14C5-1273-D07B233A26C2}"/>
              </a:ext>
            </a:extLst>
          </p:cNvPr>
          <p:cNvCxnSpPr>
            <a:cxnSpLocks/>
            <a:stCxn id="9" idx="2"/>
          </p:cNvCxnSpPr>
          <p:nvPr/>
        </p:nvCxnSpPr>
        <p:spPr>
          <a:xfrm flipH="1">
            <a:off x="2143125" y="2049279"/>
            <a:ext cx="512093" cy="303779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E8B61D49-F518-A414-2250-FF4EF2953E9F}"/>
              </a:ext>
            </a:extLst>
          </p:cNvPr>
          <p:cNvSpPr txBox="1"/>
          <p:nvPr/>
        </p:nvSpPr>
        <p:spPr>
          <a:xfrm>
            <a:off x="3839408" y="2195146"/>
            <a:ext cx="1371600" cy="548640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baseline="30000" dirty="0">
                <a:latin typeface="Times New Roman" pitchFamily="18" charset="0"/>
                <a:cs typeface="Times New Roman" pitchFamily="18" charset="0"/>
              </a:rPr>
              <a:t>Pulse generator </a:t>
            </a:r>
            <a:r>
              <a:rPr lang="en-US" sz="2400" b="1" baseline="30000" dirty="0">
                <a:latin typeface="Times New Roman" pitchFamily="18" charset="0"/>
                <a:cs typeface="Times New Roman" pitchFamily="18" charset="0"/>
              </a:rPr>
              <a:t>0.015 V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Прямая со стрелкой 34">
            <a:extLst>
              <a:ext uri="{FF2B5EF4-FFF2-40B4-BE49-F238E27FC236}">
                <a16:creationId xmlns:a16="http://schemas.microsoft.com/office/drawing/2014/main" id="{993BC270-8B74-7923-43E1-5E1CAF2E013F}"/>
              </a:ext>
            </a:extLst>
          </p:cNvPr>
          <p:cNvCxnSpPr>
            <a:cxnSpLocks/>
            <a:stCxn id="11" idx="1"/>
          </p:cNvCxnSpPr>
          <p:nvPr/>
        </p:nvCxnSpPr>
        <p:spPr>
          <a:xfrm flipH="1">
            <a:off x="2524125" y="2469466"/>
            <a:ext cx="1315283" cy="29459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9C7A1923-620B-8EF8-0CE2-7F61E98549F7}"/>
              </a:ext>
            </a:extLst>
          </p:cNvPr>
          <p:cNvSpPr txBox="1"/>
          <p:nvPr/>
        </p:nvSpPr>
        <p:spPr>
          <a:xfrm>
            <a:off x="6638644" y="1703380"/>
            <a:ext cx="1371600" cy="548640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baseline="30000" dirty="0">
                <a:latin typeface="Times New Roman" pitchFamily="18" charset="0"/>
                <a:cs typeface="Times New Roman" pitchFamily="18" charset="0"/>
              </a:rPr>
              <a:t>Pulse generator </a:t>
            </a:r>
            <a:r>
              <a:rPr lang="en-US" sz="2400" b="1" baseline="30000" dirty="0">
                <a:latin typeface="Times New Roman" pitchFamily="18" charset="0"/>
                <a:cs typeface="Times New Roman" pitchFamily="18" charset="0"/>
              </a:rPr>
              <a:t>0.1V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4C857A0-1766-6855-E1BA-57363CC63D20}"/>
              </a:ext>
            </a:extLst>
          </p:cNvPr>
          <p:cNvSpPr txBox="1"/>
          <p:nvPr/>
        </p:nvSpPr>
        <p:spPr>
          <a:xfrm>
            <a:off x="9188824" y="1703380"/>
            <a:ext cx="1371600" cy="548640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baseline="30000" dirty="0">
                <a:latin typeface="Times New Roman" pitchFamily="18" charset="0"/>
                <a:cs typeface="Times New Roman" pitchFamily="18" charset="0"/>
              </a:rPr>
              <a:t>Pulse generator </a:t>
            </a:r>
            <a:r>
              <a:rPr lang="en-US" sz="2400" b="1" baseline="30000" dirty="0">
                <a:latin typeface="Times New Roman" pitchFamily="18" charset="0"/>
                <a:cs typeface="Times New Roman" pitchFamily="18" charset="0"/>
              </a:rPr>
              <a:t>0.15 V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16479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98C2A9-BE83-2490-E609-8509F6A07F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912D6E-790E-01B8-5760-581219E9C6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Low energy calibration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4B11E4-E979-EB84-406B-CCC4C435DC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E44B5-C79B-49B2-A1C6-E7FB9802BC92}" type="datetime1">
              <a:rPr lang="en-US" smtClean="0"/>
              <a:t>10/28/2025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546452-9F30-094F-DDBF-AFB6C0066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E8536-0B53-46AE-9A2B-3E81DA2AD079}" type="slidenum">
              <a:rPr lang="en-US" smtClean="0"/>
              <a:t>16</a:t>
            </a:fld>
            <a:endParaRPr lang="en-US"/>
          </a:p>
        </p:txBody>
      </p:sp>
      <p:pic>
        <p:nvPicPr>
          <p:cNvPr id="3" name="Picture 2" descr="A graph of a graph of a graph of a graph of a graph of a graph of a graph of a graph of a graph of a graph of a graph of a graph of a graph of&#10;&#10;AI-generated content may be incorrect.">
            <a:extLst>
              <a:ext uri="{FF2B5EF4-FFF2-40B4-BE49-F238E27FC236}">
                <a16:creationId xmlns:a16="http://schemas.microsoft.com/office/drawing/2014/main" id="{09FD053D-5AC4-521E-FC0F-66D2CC594E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85"/>
          <a:stretch>
            <a:fillRect/>
          </a:stretch>
        </p:blipFill>
        <p:spPr>
          <a:xfrm>
            <a:off x="6253163" y="1008148"/>
            <a:ext cx="5653087" cy="4901471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4244A30-981B-E91F-1770-84AF12DE5727}"/>
              </a:ext>
            </a:extLst>
          </p:cNvPr>
          <p:cNvSpPr txBox="1">
            <a:spLocks/>
          </p:cNvSpPr>
          <p:nvPr/>
        </p:nvSpPr>
        <p:spPr>
          <a:xfrm>
            <a:off x="363070" y="2057400"/>
            <a:ext cx="5890094" cy="4309419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sz="2000" dirty="0"/>
              <a:t>Instead of using a linear function (y = ax + b) to calibrate the channel - energy in the low energy region, then use a non-linear function (y= ax</a:t>
            </a:r>
            <a:r>
              <a:rPr lang="en-US" sz="2000" baseline="30000" dirty="0"/>
              <a:t>2</a:t>
            </a:r>
            <a:r>
              <a:rPr lang="en-US" sz="2000" dirty="0"/>
              <a:t> + bx + c)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2000" dirty="0"/>
              <a:t>With pulse generator, get parameter a, b, c: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2000" dirty="0"/>
              <a:t>     V = a*Channel</a:t>
            </a:r>
            <a:r>
              <a:rPr lang="en-US" sz="2000" baseline="30000" dirty="0"/>
              <a:t>2 </a:t>
            </a:r>
            <a:r>
              <a:rPr lang="en-US" sz="2000" dirty="0"/>
              <a:t> + b*Channel + c,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2000" dirty="0"/>
              <a:t>and with position P of peak 10.367 (keV), then got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2000" dirty="0"/>
              <a:t>     E’ = a*P</a:t>
            </a:r>
            <a:r>
              <a:rPr lang="en-US" sz="2000" baseline="30000" dirty="0"/>
              <a:t>2</a:t>
            </a:r>
            <a:r>
              <a:rPr lang="en-US" sz="2000" dirty="0"/>
              <a:t> + b*P + c</a:t>
            </a:r>
          </a:p>
          <a:p>
            <a:pPr marL="342900" indent="-342900">
              <a:lnSpc>
                <a:spcPct val="120000"/>
              </a:lnSpc>
              <a:buFont typeface="Symbol" panose="05050102010706020507" pitchFamily="18" charset="2"/>
              <a:buChar char="Þ"/>
            </a:pPr>
            <a:r>
              <a:rPr lang="en-US" sz="2000" dirty="0"/>
              <a:t>Parameter for energy calibration curve fit :</a:t>
            </a:r>
          </a:p>
          <a:p>
            <a:pPr marL="342900" indent="-342900">
              <a:lnSpc>
                <a:spcPct val="120000"/>
              </a:lnSpc>
            </a:pPr>
            <a:r>
              <a:rPr lang="en-US" sz="2000" dirty="0"/>
              <a:t>A = a*10.367/E’ </a:t>
            </a:r>
            <a:r>
              <a:rPr lang="en-US" sz="2000" b="1" dirty="0">
                <a:solidFill>
                  <a:srgbClr val="FF0000"/>
                </a:solidFill>
              </a:rPr>
              <a:t>~ 10</a:t>
            </a:r>
            <a:r>
              <a:rPr lang="en-US" sz="2000" b="1" baseline="30000" dirty="0">
                <a:solidFill>
                  <a:srgbClr val="FF0000"/>
                </a:solidFill>
              </a:rPr>
              <a:t>-8</a:t>
            </a:r>
            <a:endParaRPr lang="en-US" sz="2000" b="1" dirty="0">
              <a:solidFill>
                <a:srgbClr val="FF0000"/>
              </a:solidFill>
            </a:endParaRPr>
          </a:p>
          <a:p>
            <a:pPr marL="342900" indent="-342900">
              <a:lnSpc>
                <a:spcPct val="120000"/>
              </a:lnSpc>
            </a:pPr>
            <a:r>
              <a:rPr lang="en-US" sz="2000" dirty="0"/>
              <a:t>B = b*10.367/E’</a:t>
            </a:r>
          </a:p>
          <a:p>
            <a:pPr marL="342900" indent="-342900">
              <a:lnSpc>
                <a:spcPct val="120000"/>
              </a:lnSpc>
            </a:pPr>
            <a:r>
              <a:rPr lang="en-US" sz="2000" dirty="0"/>
              <a:t>C = c*10.367/E’  </a:t>
            </a:r>
            <a:endParaRPr lang="en-US" sz="2000" baseline="30000" dirty="0"/>
          </a:p>
          <a:p>
            <a:pPr marL="342900" indent="-342900">
              <a:lnSpc>
                <a:spcPct val="120000"/>
              </a:lnSpc>
              <a:buFont typeface="Symbol" panose="05050102010706020507" pitchFamily="18" charset="2"/>
              <a:buChar char="Þ"/>
            </a:pPr>
            <a:endParaRPr lang="en-US" sz="2000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4811499-C36E-2ADC-6979-2DAD15BC8581}"/>
              </a:ext>
            </a:extLst>
          </p:cNvPr>
          <p:cNvSpPr txBox="1">
            <a:spLocks/>
          </p:cNvSpPr>
          <p:nvPr/>
        </p:nvSpPr>
        <p:spPr>
          <a:xfrm>
            <a:off x="363070" y="1004137"/>
            <a:ext cx="5890094" cy="872288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sz="2000" dirty="0"/>
              <a:t>Use pulse generator and position of 10.367 keV from spectrum to calibration low energy spectrum.</a:t>
            </a:r>
          </a:p>
        </p:txBody>
      </p:sp>
    </p:spTree>
    <p:extLst>
      <p:ext uri="{BB962C8B-B14F-4D97-AF65-F5344CB8AC3E}">
        <p14:creationId xmlns:p14="http://schemas.microsoft.com/office/powerpoint/2010/main" val="8934315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2934FA-D563-47A8-1CE5-7841FC74C7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8DD783-5C58-400C-94B9-50E8740B2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Comparison of the spectrum in RUN8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7D2C5E-35C9-D1C5-B74D-7E8DE154B2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E44B5-C79B-49B2-A1C6-E7FB9802BC92}" type="datetime1">
              <a:rPr lang="en-US" smtClean="0"/>
              <a:t>10/28/2025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16A503-2135-5E1A-9179-B12DD093D0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E8536-0B53-46AE-9A2B-3E81DA2AD079}" type="slidenum">
              <a:rPr lang="en-US" smtClean="0"/>
              <a:t>17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C130BAD-3211-7AA9-638B-1CD8833B9B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2888" y="895350"/>
            <a:ext cx="9306225" cy="5577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6973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E89607-2120-BAA1-77D4-5D1A0272DC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64E947-9889-99D6-2A85-BECEACF83C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High energy region – Thorium calibration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D0205C-698E-E579-6960-3002A22638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E44B5-C79B-49B2-A1C6-E7FB9802BC92}" type="datetime1">
              <a:rPr lang="en-US" smtClean="0"/>
              <a:t>10/28/2025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A31BD2-00E3-C656-989B-6994248DD8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E8536-0B53-46AE-9A2B-3E81DA2AD079}" type="slidenum">
              <a:rPr lang="en-US" smtClean="0"/>
              <a:t>18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230A78A-5C12-C230-CD8A-7A450CA45D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5445" y="1276350"/>
            <a:ext cx="8141110" cy="54864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0437D24-F444-D443-A903-2023668650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829" y="1333501"/>
            <a:ext cx="2729004" cy="1905000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3D4546F-11A0-D563-615D-CE0E9855DEA6}"/>
              </a:ext>
            </a:extLst>
          </p:cNvPr>
          <p:cNvCxnSpPr>
            <a:cxnSpLocks/>
            <a:endCxn id="11" idx="1"/>
          </p:cNvCxnSpPr>
          <p:nvPr/>
        </p:nvCxnSpPr>
        <p:spPr>
          <a:xfrm flipV="1">
            <a:off x="5095875" y="2009084"/>
            <a:ext cx="204657" cy="112464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60DB054-2E1A-87A5-CF93-EC1057B21DCD}"/>
              </a:ext>
            </a:extLst>
          </p:cNvPr>
          <p:cNvCxnSpPr>
            <a:cxnSpLocks/>
            <a:endCxn id="8" idx="3"/>
          </p:cNvCxnSpPr>
          <p:nvPr/>
        </p:nvCxnSpPr>
        <p:spPr>
          <a:xfrm flipV="1">
            <a:off x="3042877" y="2286001"/>
            <a:ext cx="79956" cy="194309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108D585F-21A3-24D5-9A72-299F9EE2FF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00532" y="1133476"/>
            <a:ext cx="2478701" cy="1751215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279AABD-AF05-F32F-9A03-0EBA0F6DD7DF}"/>
              </a:ext>
            </a:extLst>
          </p:cNvPr>
          <p:cNvSpPr/>
          <p:nvPr/>
        </p:nvSpPr>
        <p:spPr>
          <a:xfrm>
            <a:off x="406657" y="1004889"/>
            <a:ext cx="2703348" cy="371475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Pb Xray peaks 72-74keV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A713AC2-3021-5C92-0AED-D58A7B5ECB67}"/>
              </a:ext>
            </a:extLst>
          </p:cNvPr>
          <p:cNvSpPr/>
          <p:nvPr/>
        </p:nvSpPr>
        <p:spPr>
          <a:xfrm>
            <a:off x="5188208" y="852489"/>
            <a:ext cx="2703348" cy="371475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aseline="30000" dirty="0">
                <a:solidFill>
                  <a:schemeClr val="tx1"/>
                </a:solidFill>
              </a:rPr>
              <a:t>212</a:t>
            </a:r>
            <a:r>
              <a:rPr lang="en-US" dirty="0">
                <a:solidFill>
                  <a:schemeClr val="tx1"/>
                </a:solidFill>
              </a:rPr>
              <a:t>Pb peak 238 keV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997D8FC8-4A47-44B3-436D-11B703B40A5C}"/>
              </a:ext>
            </a:extLst>
          </p:cNvPr>
          <p:cNvCxnSpPr>
            <a:cxnSpLocks/>
            <a:endCxn id="8" idx="2"/>
          </p:cNvCxnSpPr>
          <p:nvPr/>
        </p:nvCxnSpPr>
        <p:spPr>
          <a:xfrm flipH="1" flipV="1">
            <a:off x="1758331" y="3238501"/>
            <a:ext cx="1284546" cy="99059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ED8817A4-24EB-1534-BC71-8B7A65A9BC0B}"/>
              </a:ext>
            </a:extLst>
          </p:cNvPr>
          <p:cNvCxnSpPr>
            <a:cxnSpLocks/>
            <a:endCxn id="11" idx="2"/>
          </p:cNvCxnSpPr>
          <p:nvPr/>
        </p:nvCxnSpPr>
        <p:spPr>
          <a:xfrm flipV="1">
            <a:off x="5095875" y="2884691"/>
            <a:ext cx="1444008" cy="24903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ECF2A947-F120-0BA5-237D-D2FF137F97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41238" y="3278578"/>
            <a:ext cx="2312423" cy="1641644"/>
          </a:xfrm>
          <a:prstGeom prst="rect">
            <a:avLst/>
          </a:prstGeom>
        </p:spPr>
      </p:pic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7ACFE390-1FD9-AF41-44A3-FDCF845268A2}"/>
              </a:ext>
            </a:extLst>
          </p:cNvPr>
          <p:cNvCxnSpPr>
            <a:cxnSpLocks/>
          </p:cNvCxnSpPr>
          <p:nvPr/>
        </p:nvCxnSpPr>
        <p:spPr>
          <a:xfrm flipV="1">
            <a:off x="6334985" y="4019550"/>
            <a:ext cx="277516" cy="92448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83CDBD84-F0BF-8B00-E248-914E30974C50}"/>
              </a:ext>
            </a:extLst>
          </p:cNvPr>
          <p:cNvCxnSpPr>
            <a:cxnSpLocks/>
            <a:endCxn id="16" idx="2"/>
          </p:cNvCxnSpPr>
          <p:nvPr/>
        </p:nvCxnSpPr>
        <p:spPr>
          <a:xfrm flipV="1">
            <a:off x="6335225" y="4920222"/>
            <a:ext cx="1462225" cy="2381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F440785B-F828-0D2D-C623-E281AB2EDD99}"/>
              </a:ext>
            </a:extLst>
          </p:cNvPr>
          <p:cNvSpPr/>
          <p:nvPr/>
        </p:nvSpPr>
        <p:spPr>
          <a:xfrm>
            <a:off x="6445775" y="2967337"/>
            <a:ext cx="2703348" cy="371475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aseline="30000" dirty="0">
                <a:solidFill>
                  <a:schemeClr val="tx1"/>
                </a:solidFill>
              </a:rPr>
              <a:t>228</a:t>
            </a:r>
            <a:r>
              <a:rPr lang="en-US" dirty="0">
                <a:solidFill>
                  <a:schemeClr val="tx1"/>
                </a:solidFill>
              </a:rPr>
              <a:t>Ac peak 338 keV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A1037CD2-BB42-DCCC-B207-2357BC17580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95355" y="2601017"/>
            <a:ext cx="2444170" cy="1751215"/>
          </a:xfrm>
          <a:prstGeom prst="rect">
            <a:avLst/>
          </a:prstGeom>
        </p:spPr>
      </p:pic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E7E35A8B-550B-DA75-A5C1-D40EB3B2FAA2}"/>
              </a:ext>
            </a:extLst>
          </p:cNvPr>
          <p:cNvCxnSpPr>
            <a:cxnSpLocks/>
            <a:endCxn id="20" idx="1"/>
          </p:cNvCxnSpPr>
          <p:nvPr/>
        </p:nvCxnSpPr>
        <p:spPr>
          <a:xfrm flipV="1">
            <a:off x="9395355" y="3476625"/>
            <a:ext cx="0" cy="122872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A1FCCC7C-BCF0-005E-4192-C833EF1C7BC8}"/>
              </a:ext>
            </a:extLst>
          </p:cNvPr>
          <p:cNvCxnSpPr>
            <a:cxnSpLocks/>
            <a:endCxn id="20" idx="2"/>
          </p:cNvCxnSpPr>
          <p:nvPr/>
        </p:nvCxnSpPr>
        <p:spPr>
          <a:xfrm flipV="1">
            <a:off x="9395355" y="4352232"/>
            <a:ext cx="1222085" cy="35311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C155F258-D0BE-A3DB-30DB-007199A2EF1D}"/>
              </a:ext>
            </a:extLst>
          </p:cNvPr>
          <p:cNvSpPr/>
          <p:nvPr/>
        </p:nvSpPr>
        <p:spPr>
          <a:xfrm>
            <a:off x="9265766" y="2366419"/>
            <a:ext cx="2703348" cy="371475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aseline="30000" dirty="0">
                <a:solidFill>
                  <a:schemeClr val="tx1"/>
                </a:solidFill>
              </a:rPr>
              <a:t>208</a:t>
            </a:r>
            <a:r>
              <a:rPr lang="en-US" dirty="0">
                <a:solidFill>
                  <a:schemeClr val="tx1"/>
                </a:solidFill>
              </a:rPr>
              <a:t>Tl peak 583 keV</a:t>
            </a:r>
          </a:p>
        </p:txBody>
      </p:sp>
    </p:spTree>
    <p:extLst>
      <p:ext uri="{BB962C8B-B14F-4D97-AF65-F5344CB8AC3E}">
        <p14:creationId xmlns:p14="http://schemas.microsoft.com/office/powerpoint/2010/main" val="27492843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88DC8A-DA59-35D8-CCA2-4AFAC08718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AE9C696-D80B-4E34-8557-8F60F669B0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0518" y="1000125"/>
            <a:ext cx="9070965" cy="5486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28D880F-44FE-96E8-7091-CE8C6C826E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High energy region RUN 8, 152 days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19A62-5B10-ECFD-E291-2A94D9A6AD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E44B5-C79B-49B2-A1C6-E7FB9802BC92}" type="datetime1">
              <a:rPr lang="en-US" smtClean="0"/>
              <a:t>10/28/2025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6D651E-1B76-51ED-196B-D271017E66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E8536-0B53-46AE-9A2B-3E81DA2AD079}" type="slidenum">
              <a:rPr lang="en-US" smtClean="0"/>
              <a:t>19</a:t>
            </a:fld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B009B46-47BA-D864-B337-E63C898A3832}"/>
              </a:ext>
            </a:extLst>
          </p:cNvPr>
          <p:cNvSpPr txBox="1"/>
          <p:nvPr/>
        </p:nvSpPr>
        <p:spPr>
          <a:xfrm>
            <a:off x="9404384" y="2255618"/>
            <a:ext cx="10230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baseline="30000" dirty="0">
                <a:latin typeface="Times New Roman" pitchFamily="18" charset="0"/>
                <a:cs typeface="Times New Roman" pitchFamily="18" charset="0"/>
              </a:rPr>
              <a:t>137</a:t>
            </a:r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Cs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661.66 keV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4" name="Прямая со стрелкой 10">
            <a:extLst>
              <a:ext uri="{FF2B5EF4-FFF2-40B4-BE49-F238E27FC236}">
                <a16:creationId xmlns:a16="http://schemas.microsoft.com/office/drawing/2014/main" id="{18B8E88A-8202-CA1D-F339-1E8837378133}"/>
              </a:ext>
            </a:extLst>
          </p:cNvPr>
          <p:cNvCxnSpPr>
            <a:cxnSpLocks/>
            <a:stCxn id="23" idx="2"/>
          </p:cNvCxnSpPr>
          <p:nvPr/>
        </p:nvCxnSpPr>
        <p:spPr>
          <a:xfrm>
            <a:off x="9915903" y="2778838"/>
            <a:ext cx="251179" cy="1333021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E92AFBD6-5334-9324-9E21-DCF578529A1B}"/>
              </a:ext>
            </a:extLst>
          </p:cNvPr>
          <p:cNvSpPr txBox="1"/>
          <p:nvPr/>
        </p:nvSpPr>
        <p:spPr>
          <a:xfrm>
            <a:off x="7967357" y="3588639"/>
            <a:ext cx="7983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511 keV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BC3EDBA-6C32-E41C-87CE-05775BC6BD01}"/>
              </a:ext>
            </a:extLst>
          </p:cNvPr>
          <p:cNvSpPr txBox="1"/>
          <p:nvPr/>
        </p:nvSpPr>
        <p:spPr>
          <a:xfrm>
            <a:off x="6620621" y="3538743"/>
            <a:ext cx="942887" cy="523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b="1" baseline="30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214</a:t>
            </a:r>
            <a:r>
              <a:rPr lang="en-US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Pb</a:t>
            </a:r>
            <a:r>
              <a:rPr lang="ru-RU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351.9 keV</a:t>
            </a:r>
            <a:endParaRPr lang="ru-RU" sz="1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7" name="Прямая со стрелкой 18">
            <a:extLst>
              <a:ext uri="{FF2B5EF4-FFF2-40B4-BE49-F238E27FC236}">
                <a16:creationId xmlns:a16="http://schemas.microsoft.com/office/drawing/2014/main" id="{B0B1E44B-F58B-A0B9-35E8-ACE3FBE6929F}"/>
              </a:ext>
            </a:extLst>
          </p:cNvPr>
          <p:cNvCxnSpPr>
            <a:cxnSpLocks/>
            <a:stCxn id="26" idx="2"/>
          </p:cNvCxnSpPr>
          <p:nvPr/>
        </p:nvCxnSpPr>
        <p:spPr>
          <a:xfrm flipH="1">
            <a:off x="6448425" y="4061963"/>
            <a:ext cx="643640" cy="452887"/>
          </a:xfrm>
          <a:prstGeom prst="straightConnector1">
            <a:avLst/>
          </a:prstGeom>
          <a:ln w="158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1A659088-C75A-E17D-E180-A2A09DF2DDD7}"/>
              </a:ext>
            </a:extLst>
          </p:cNvPr>
          <p:cNvSpPr txBox="1"/>
          <p:nvPr/>
        </p:nvSpPr>
        <p:spPr>
          <a:xfrm>
            <a:off x="5594406" y="3142515"/>
            <a:ext cx="942887" cy="523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b="1" baseline="30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214</a:t>
            </a:r>
            <a:r>
              <a:rPr lang="en-US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Pb</a:t>
            </a:r>
            <a:r>
              <a:rPr lang="ru-RU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295.2 keV</a:t>
            </a:r>
            <a:endParaRPr lang="ru-RU" sz="1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9" name="Прямая со стрелкой 20">
            <a:extLst>
              <a:ext uri="{FF2B5EF4-FFF2-40B4-BE49-F238E27FC236}">
                <a16:creationId xmlns:a16="http://schemas.microsoft.com/office/drawing/2014/main" id="{24FD317D-20B5-0D3E-DEE0-D09F0EA16FAB}"/>
              </a:ext>
            </a:extLst>
          </p:cNvPr>
          <p:cNvCxnSpPr>
            <a:cxnSpLocks/>
            <a:stCxn id="28" idx="2"/>
          </p:cNvCxnSpPr>
          <p:nvPr/>
        </p:nvCxnSpPr>
        <p:spPr>
          <a:xfrm flipH="1">
            <a:off x="5743576" y="3665735"/>
            <a:ext cx="322274" cy="553840"/>
          </a:xfrm>
          <a:prstGeom prst="straightConnector1">
            <a:avLst/>
          </a:prstGeom>
          <a:ln w="158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3252E5DF-C358-4874-EE41-758F15FB55D3}"/>
              </a:ext>
            </a:extLst>
          </p:cNvPr>
          <p:cNvSpPr txBox="1"/>
          <p:nvPr/>
        </p:nvSpPr>
        <p:spPr>
          <a:xfrm>
            <a:off x="4081855" y="1539802"/>
            <a:ext cx="12298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baseline="30000" dirty="0">
                <a:latin typeface="Times New Roman" pitchFamily="18" charset="0"/>
                <a:cs typeface="Times New Roman" pitchFamily="18" charset="0"/>
              </a:rPr>
              <a:t>71m</a:t>
            </a:r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Ge (20 </a:t>
            </a:r>
            <a:r>
              <a:rPr lang="en-US" sz="1400" b="1" dirty="0" err="1">
                <a:latin typeface="Times New Roman" pitchFamily="18" charset="0"/>
                <a:cs typeface="Times New Roman" pitchFamily="18" charset="0"/>
              </a:rPr>
              <a:t>ms</a:t>
            </a:r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198.4 keV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1" name="Прямая со стрелкой 27">
            <a:extLst>
              <a:ext uri="{FF2B5EF4-FFF2-40B4-BE49-F238E27FC236}">
                <a16:creationId xmlns:a16="http://schemas.microsoft.com/office/drawing/2014/main" id="{21BBC088-16AA-0C91-8F95-246B22E0F929}"/>
              </a:ext>
            </a:extLst>
          </p:cNvPr>
          <p:cNvCxnSpPr>
            <a:cxnSpLocks/>
            <a:stCxn id="30" idx="2"/>
          </p:cNvCxnSpPr>
          <p:nvPr/>
        </p:nvCxnSpPr>
        <p:spPr>
          <a:xfrm flipH="1">
            <a:off x="4533900" y="2063022"/>
            <a:ext cx="162867" cy="432528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876308EA-51E7-F0F9-88F9-06D10E2A6FA2}"/>
              </a:ext>
            </a:extLst>
          </p:cNvPr>
          <p:cNvSpPr txBox="1"/>
          <p:nvPr/>
        </p:nvSpPr>
        <p:spPr>
          <a:xfrm>
            <a:off x="3194350" y="1061012"/>
            <a:ext cx="12298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baseline="30000" dirty="0">
                <a:latin typeface="Times New Roman" pitchFamily="18" charset="0"/>
                <a:cs typeface="Times New Roman" pitchFamily="18" charset="0"/>
              </a:rPr>
              <a:t>71m</a:t>
            </a:r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Ge (48 s)</a:t>
            </a:r>
          </a:p>
          <a:p>
            <a:pPr algn="ctr"/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139.7 keV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3" name="Прямая со стрелкой 34">
            <a:extLst>
              <a:ext uri="{FF2B5EF4-FFF2-40B4-BE49-F238E27FC236}">
                <a16:creationId xmlns:a16="http://schemas.microsoft.com/office/drawing/2014/main" id="{A6EB670D-4CEF-B3FD-324C-D1D13A1F8A44}"/>
              </a:ext>
            </a:extLst>
          </p:cNvPr>
          <p:cNvCxnSpPr>
            <a:cxnSpLocks/>
            <a:stCxn id="32" idx="2"/>
          </p:cNvCxnSpPr>
          <p:nvPr/>
        </p:nvCxnSpPr>
        <p:spPr>
          <a:xfrm flipH="1">
            <a:off x="3724275" y="1584232"/>
            <a:ext cx="84987" cy="225518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6825E094-38AB-4A7D-A157-E721AA1B5E3F}"/>
              </a:ext>
            </a:extLst>
          </p:cNvPr>
          <p:cNvSpPr txBox="1"/>
          <p:nvPr/>
        </p:nvSpPr>
        <p:spPr>
          <a:xfrm>
            <a:off x="2521835" y="4335752"/>
            <a:ext cx="7537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X-Rays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8AE6786-E269-BC84-DC9F-DA0D4792B22E}"/>
              </a:ext>
            </a:extLst>
          </p:cNvPr>
          <p:cNvSpPr txBox="1"/>
          <p:nvPr/>
        </p:nvSpPr>
        <p:spPr>
          <a:xfrm>
            <a:off x="4966360" y="2367168"/>
            <a:ext cx="808235" cy="523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baseline="30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214</a:t>
            </a:r>
            <a:r>
              <a:rPr lang="en-US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Pb</a:t>
            </a:r>
            <a:r>
              <a:rPr lang="ru-RU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242 keV</a:t>
            </a:r>
            <a:endParaRPr lang="ru-RU" sz="1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6" name="Прямая со стрелкой 31">
            <a:extLst>
              <a:ext uri="{FF2B5EF4-FFF2-40B4-BE49-F238E27FC236}">
                <a16:creationId xmlns:a16="http://schemas.microsoft.com/office/drawing/2014/main" id="{37759BA1-F95D-54A8-8A0D-6DB3BF84218D}"/>
              </a:ext>
            </a:extLst>
          </p:cNvPr>
          <p:cNvCxnSpPr>
            <a:cxnSpLocks/>
            <a:stCxn id="35" idx="2"/>
          </p:cNvCxnSpPr>
          <p:nvPr/>
        </p:nvCxnSpPr>
        <p:spPr>
          <a:xfrm flipH="1">
            <a:off x="5038725" y="2890388"/>
            <a:ext cx="331753" cy="538612"/>
          </a:xfrm>
          <a:prstGeom prst="straightConnector1">
            <a:avLst/>
          </a:prstGeom>
          <a:ln w="158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F9D263F0-A43F-942E-32C8-957A88D5539F}"/>
              </a:ext>
            </a:extLst>
          </p:cNvPr>
          <p:cNvSpPr txBox="1"/>
          <p:nvPr/>
        </p:nvSpPr>
        <p:spPr>
          <a:xfrm>
            <a:off x="8805792" y="3588639"/>
            <a:ext cx="942887" cy="523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baseline="30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214</a:t>
            </a:r>
            <a:r>
              <a:rPr lang="en-US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</a:t>
            </a:r>
            <a:r>
              <a:rPr lang="ru-RU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609.3 keV</a:t>
            </a:r>
            <a:endParaRPr lang="ru-RU" sz="1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8" name="Прямая со стрелкой 16">
            <a:extLst>
              <a:ext uri="{FF2B5EF4-FFF2-40B4-BE49-F238E27FC236}">
                <a16:creationId xmlns:a16="http://schemas.microsoft.com/office/drawing/2014/main" id="{35E7E4EA-55AD-22AB-627A-DE4A9D25D5BE}"/>
              </a:ext>
            </a:extLst>
          </p:cNvPr>
          <p:cNvCxnSpPr>
            <a:cxnSpLocks/>
            <a:stCxn id="17" idx="2"/>
          </p:cNvCxnSpPr>
          <p:nvPr/>
        </p:nvCxnSpPr>
        <p:spPr>
          <a:xfrm>
            <a:off x="9277236" y="4111859"/>
            <a:ext cx="253422" cy="1193566"/>
          </a:xfrm>
          <a:prstGeom prst="straightConnector1">
            <a:avLst/>
          </a:prstGeom>
          <a:ln w="158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42941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65627-2CA1-B4C0-87E6-A1BF73A979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400" dirty="0" err="1"/>
              <a:t>nuGeN</a:t>
            </a:r>
            <a:r>
              <a:rPr lang="en-US" sz="4400" dirty="0"/>
              <a:t> experiments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43B240-B0A6-F4E9-D4EA-4AC019CCD7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071" y="891427"/>
            <a:ext cx="11465858" cy="1280273"/>
          </a:xfrm>
          <a:solidFill>
            <a:schemeClr val="tx2">
              <a:lumMod val="10000"/>
              <a:lumOff val="90000"/>
            </a:scheme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dirty="0"/>
              <a:t>The main purpose of the </a:t>
            </a:r>
            <a:r>
              <a:rPr lang="el-GR" b="1" dirty="0">
                <a:solidFill>
                  <a:srgbClr val="0000FF"/>
                </a:solidFill>
              </a:rPr>
              <a:t>ν</a:t>
            </a:r>
            <a:r>
              <a:rPr lang="en-US" b="1" dirty="0" err="1">
                <a:solidFill>
                  <a:srgbClr val="0000FF"/>
                </a:solidFill>
              </a:rPr>
              <a:t>GeN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/>
              <a:t>project is the investigation of the neutrino properties with help of low threshold </a:t>
            </a:r>
            <a:r>
              <a:rPr lang="en-US" dirty="0" err="1"/>
              <a:t>HPGe</a:t>
            </a:r>
            <a:r>
              <a:rPr lang="en-US" dirty="0"/>
              <a:t> detectors located close to  nuclear power reactor.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8CFA5B-F6C9-F03E-8D20-D5887B29D8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3A49B-981B-4E24-8C90-C9D25797A3B7}" type="datetime1">
              <a:rPr lang="en-US" smtClean="0"/>
              <a:t>10/28/2025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BCBA24-B476-0F35-4C6E-C785A1769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E8536-0B53-46AE-9A2B-3E81DA2AD079}" type="slidenum">
              <a:rPr lang="en-US" smtClean="0"/>
              <a:t>2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C02E32F-74CB-1122-560D-3FEF0836FE0E}"/>
              </a:ext>
            </a:extLst>
          </p:cNvPr>
          <p:cNvSpPr txBox="1">
            <a:spLocks/>
          </p:cNvSpPr>
          <p:nvPr/>
        </p:nvSpPr>
        <p:spPr>
          <a:xfrm>
            <a:off x="363071" y="2380597"/>
            <a:ext cx="11465858" cy="3734454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dirty="0"/>
              <a:t>Search for </a:t>
            </a:r>
            <a:r>
              <a:rPr lang="en-US" b="1" dirty="0">
                <a:solidFill>
                  <a:srgbClr val="0000FF"/>
                </a:solidFill>
              </a:rPr>
              <a:t>coherent elastic neutrino nucleus scattering (</a:t>
            </a:r>
            <a:r>
              <a:rPr lang="en-US" b="1" dirty="0" err="1">
                <a:solidFill>
                  <a:srgbClr val="0000FF"/>
                </a:solidFill>
              </a:rPr>
              <a:t>CEvNS</a:t>
            </a:r>
            <a:r>
              <a:rPr lang="en-US" b="1" dirty="0">
                <a:solidFill>
                  <a:srgbClr val="0000FF"/>
                </a:solidFill>
              </a:rPr>
              <a:t>)</a:t>
            </a:r>
          </a:p>
          <a:p>
            <a:pPr algn="just"/>
            <a:r>
              <a:rPr lang="en-US" dirty="0"/>
              <a:t>Search for neutrino magnetic moment (NMM)</a:t>
            </a:r>
          </a:p>
          <a:p>
            <a:pPr algn="just"/>
            <a:r>
              <a:rPr lang="en-US" dirty="0"/>
              <a:t>Search for non-standard neutrino interactions (NSI)</a:t>
            </a:r>
          </a:p>
          <a:p>
            <a:pPr algn="just"/>
            <a:r>
              <a:rPr lang="en-US" dirty="0"/>
              <a:t>Investigation of the nuclear structure (form factors, Weinberg angle at low energy)</a:t>
            </a:r>
          </a:p>
          <a:p>
            <a:pPr algn="just"/>
            <a:r>
              <a:rPr lang="en-US" dirty="0"/>
              <a:t>Other processes (axions, sterile neutrinos, non-elastic scattering,…)</a:t>
            </a:r>
          </a:p>
          <a:p>
            <a:pPr algn="just"/>
            <a:r>
              <a:rPr lang="en-US" dirty="0"/>
              <a:t>Applied usage, reactor monitoring </a:t>
            </a:r>
          </a:p>
        </p:txBody>
      </p:sp>
    </p:spTree>
    <p:extLst>
      <p:ext uri="{BB962C8B-B14F-4D97-AF65-F5344CB8AC3E}">
        <p14:creationId xmlns:p14="http://schemas.microsoft.com/office/powerpoint/2010/main" val="13980012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23A8E5-805B-3BA3-F7F6-E47443E650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727E1701-9004-8446-6151-48BF9FE075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3427" y="975894"/>
            <a:ext cx="9045147" cy="5486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5580E49-F3EC-B25D-E732-88B9F6965C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High energy region RUN 9, 119 days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4E461A-C6C5-9FEB-D951-DC7395127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E44B5-C79B-49B2-A1C6-E7FB9802BC92}" type="datetime1">
              <a:rPr lang="en-US" smtClean="0"/>
              <a:t>10/28/2025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E259CA-3FC2-80F2-F17F-A17270429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E8536-0B53-46AE-9A2B-3E81DA2AD079}" type="slidenum">
              <a:rPr lang="en-US" smtClean="0"/>
              <a:t>20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06451F5-6430-F0AC-8787-E95382081AE7}"/>
              </a:ext>
            </a:extLst>
          </p:cNvPr>
          <p:cNvSpPr txBox="1"/>
          <p:nvPr/>
        </p:nvSpPr>
        <p:spPr>
          <a:xfrm>
            <a:off x="7405969" y="4111673"/>
            <a:ext cx="10230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baseline="30000" dirty="0">
                <a:latin typeface="Times New Roman" pitchFamily="18" charset="0"/>
                <a:cs typeface="Times New Roman" pitchFamily="18" charset="0"/>
              </a:rPr>
              <a:t>137</a:t>
            </a:r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Cs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661.66 keV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6B34CEE-E211-26C1-227C-0EC0073A5B55}"/>
              </a:ext>
            </a:extLst>
          </p:cNvPr>
          <p:cNvSpPr txBox="1"/>
          <p:nvPr/>
        </p:nvSpPr>
        <p:spPr>
          <a:xfrm>
            <a:off x="2481566" y="4327116"/>
            <a:ext cx="7537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X-Rays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847E7EF-998C-6175-A70D-3ED06643B171}"/>
              </a:ext>
            </a:extLst>
          </p:cNvPr>
          <p:cNvSpPr txBox="1"/>
          <p:nvPr/>
        </p:nvSpPr>
        <p:spPr>
          <a:xfrm>
            <a:off x="6201636" y="3652419"/>
            <a:ext cx="7983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511 keV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1E0E6BB-DD75-1221-EC96-D7595E61EC6C}"/>
              </a:ext>
            </a:extLst>
          </p:cNvPr>
          <p:cNvSpPr txBox="1"/>
          <p:nvPr/>
        </p:nvSpPr>
        <p:spPr>
          <a:xfrm>
            <a:off x="4829458" y="3321098"/>
            <a:ext cx="942887" cy="523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b="1" baseline="30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214</a:t>
            </a:r>
            <a:r>
              <a:rPr lang="en-US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Pb</a:t>
            </a:r>
            <a:r>
              <a:rPr lang="ru-RU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295.2 keV</a:t>
            </a:r>
            <a:endParaRPr lang="ru-RU" sz="1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6" name="Прямая со стрелкой 20">
            <a:extLst>
              <a:ext uri="{FF2B5EF4-FFF2-40B4-BE49-F238E27FC236}">
                <a16:creationId xmlns:a16="http://schemas.microsoft.com/office/drawing/2014/main" id="{E4D71009-E5FE-9F86-FC67-A6D24FA3C037}"/>
              </a:ext>
            </a:extLst>
          </p:cNvPr>
          <p:cNvCxnSpPr>
            <a:cxnSpLocks/>
            <a:stCxn id="15" idx="2"/>
          </p:cNvCxnSpPr>
          <p:nvPr/>
        </p:nvCxnSpPr>
        <p:spPr>
          <a:xfrm flipH="1">
            <a:off x="4755876" y="3844318"/>
            <a:ext cx="545026" cy="471048"/>
          </a:xfrm>
          <a:prstGeom prst="straightConnector1">
            <a:avLst/>
          </a:prstGeom>
          <a:ln w="158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CA3FEFED-7597-2720-8F28-5B0E77AF74CB}"/>
              </a:ext>
            </a:extLst>
          </p:cNvPr>
          <p:cNvSpPr txBox="1"/>
          <p:nvPr/>
        </p:nvSpPr>
        <p:spPr>
          <a:xfrm>
            <a:off x="4432688" y="1355532"/>
            <a:ext cx="12298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baseline="30000" dirty="0">
                <a:latin typeface="Times New Roman" pitchFamily="18" charset="0"/>
                <a:cs typeface="Times New Roman" pitchFamily="18" charset="0"/>
              </a:rPr>
              <a:t>71m</a:t>
            </a:r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Ge (20 </a:t>
            </a:r>
            <a:r>
              <a:rPr lang="en-US" sz="1400" b="1" dirty="0" err="1">
                <a:latin typeface="Times New Roman" pitchFamily="18" charset="0"/>
                <a:cs typeface="Times New Roman" pitchFamily="18" charset="0"/>
              </a:rPr>
              <a:t>ms</a:t>
            </a:r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ctr"/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198.4 keV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8" name="Прямая со стрелкой 27">
            <a:extLst>
              <a:ext uri="{FF2B5EF4-FFF2-40B4-BE49-F238E27FC236}">
                <a16:creationId xmlns:a16="http://schemas.microsoft.com/office/drawing/2014/main" id="{0A70C938-1A41-CF46-C081-40E2A5F9659D}"/>
              </a:ext>
            </a:extLst>
          </p:cNvPr>
          <p:cNvCxnSpPr>
            <a:cxnSpLocks/>
          </p:cNvCxnSpPr>
          <p:nvPr/>
        </p:nvCxnSpPr>
        <p:spPr>
          <a:xfrm flipH="1">
            <a:off x="3849447" y="1878752"/>
            <a:ext cx="1001684" cy="994268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BC7279DF-345F-A96F-521C-B89783A8AD01}"/>
              </a:ext>
            </a:extLst>
          </p:cNvPr>
          <p:cNvSpPr txBox="1"/>
          <p:nvPr/>
        </p:nvSpPr>
        <p:spPr>
          <a:xfrm>
            <a:off x="3023181" y="1222541"/>
            <a:ext cx="12298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baseline="30000" dirty="0">
                <a:latin typeface="Times New Roman" pitchFamily="18" charset="0"/>
                <a:cs typeface="Times New Roman" pitchFamily="18" charset="0"/>
              </a:rPr>
              <a:t>71m</a:t>
            </a:r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Ge (48 s)</a:t>
            </a:r>
          </a:p>
          <a:p>
            <a:pPr algn="ctr"/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139.7 keV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2" name="Прямая со стрелкой 34">
            <a:extLst>
              <a:ext uri="{FF2B5EF4-FFF2-40B4-BE49-F238E27FC236}">
                <a16:creationId xmlns:a16="http://schemas.microsoft.com/office/drawing/2014/main" id="{E6F08751-46E2-4D17-68E5-1E6B490DCF97}"/>
              </a:ext>
            </a:extLst>
          </p:cNvPr>
          <p:cNvCxnSpPr>
            <a:cxnSpLocks/>
            <a:stCxn id="21" idx="2"/>
          </p:cNvCxnSpPr>
          <p:nvPr/>
        </p:nvCxnSpPr>
        <p:spPr>
          <a:xfrm flipH="1">
            <a:off x="3407840" y="1745761"/>
            <a:ext cx="230253" cy="240788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49781E5A-FA69-75A3-EEE7-1980C869EDED}"/>
              </a:ext>
            </a:extLst>
          </p:cNvPr>
          <p:cNvSpPr txBox="1"/>
          <p:nvPr/>
        </p:nvSpPr>
        <p:spPr>
          <a:xfrm>
            <a:off x="4484503" y="2379003"/>
            <a:ext cx="808235" cy="523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baseline="30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214</a:t>
            </a:r>
            <a:r>
              <a:rPr lang="en-US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Pb</a:t>
            </a:r>
            <a:r>
              <a:rPr lang="ru-RU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242 keV</a:t>
            </a:r>
            <a:endParaRPr lang="ru-RU" sz="1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1" name="Прямая со стрелкой 31">
            <a:extLst>
              <a:ext uri="{FF2B5EF4-FFF2-40B4-BE49-F238E27FC236}">
                <a16:creationId xmlns:a16="http://schemas.microsoft.com/office/drawing/2014/main" id="{6880B17D-78E4-6484-72EE-855B4C4D9744}"/>
              </a:ext>
            </a:extLst>
          </p:cNvPr>
          <p:cNvCxnSpPr>
            <a:cxnSpLocks/>
            <a:stCxn id="30" idx="2"/>
          </p:cNvCxnSpPr>
          <p:nvPr/>
        </p:nvCxnSpPr>
        <p:spPr>
          <a:xfrm flipH="1">
            <a:off x="4336436" y="2902223"/>
            <a:ext cx="552185" cy="750196"/>
          </a:xfrm>
          <a:prstGeom prst="straightConnector1">
            <a:avLst/>
          </a:prstGeom>
          <a:ln w="158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>
            <a:extLst>
              <a:ext uri="{FF2B5EF4-FFF2-40B4-BE49-F238E27FC236}">
                <a16:creationId xmlns:a16="http://schemas.microsoft.com/office/drawing/2014/main" id="{231B62F0-06FE-02B2-DA9B-063EC4246540}"/>
              </a:ext>
            </a:extLst>
          </p:cNvPr>
          <p:cNvSpPr/>
          <p:nvPr/>
        </p:nvSpPr>
        <p:spPr>
          <a:xfrm>
            <a:off x="1573427" y="975894"/>
            <a:ext cx="404539" cy="20991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856D3580-B853-15B1-45A5-A9AB2FA202F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95398" b="65331"/>
          <a:stretch>
            <a:fillRect/>
          </a:stretch>
        </p:blipFill>
        <p:spPr>
          <a:xfrm>
            <a:off x="1560519" y="1000125"/>
            <a:ext cx="417448" cy="1902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9849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576273-A97B-29A8-FEF7-48D778CF0C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91E303-C0A8-3105-9420-C134B46E90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High energy region RUN 7, 165 days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DA9EF6-51F0-BE9B-C953-2CDA28F500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E44B5-C79B-49B2-A1C6-E7FB9802BC92}" type="datetime1">
              <a:rPr lang="en-US" smtClean="0"/>
              <a:t>10/28/2025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D5C1D4A-62C2-7FCC-C1B6-42CD4DF7D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E8536-0B53-46AE-9A2B-3E81DA2AD079}" type="slidenum">
              <a:rPr lang="en-US" smtClean="0"/>
              <a:t>21</a:t>
            </a:fld>
            <a:endParaRPr lang="en-US"/>
          </a:p>
        </p:txBody>
      </p:sp>
      <p:pic>
        <p:nvPicPr>
          <p:cNvPr id="3" name="Рисунок 11">
            <a:extLst>
              <a:ext uri="{FF2B5EF4-FFF2-40B4-BE49-F238E27FC236}">
                <a16:creationId xmlns:a16="http://schemas.microsoft.com/office/drawing/2014/main" id="{404FF8C7-4561-9A1F-50E2-7E513299C4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36"/>
          <a:stretch>
            <a:fillRect/>
          </a:stretch>
        </p:blipFill>
        <p:spPr>
          <a:xfrm>
            <a:off x="1552575" y="885825"/>
            <a:ext cx="9584703" cy="54864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AC6D94B-9989-33ED-FF0B-DB863FDE2FB7}"/>
              </a:ext>
            </a:extLst>
          </p:cNvPr>
          <p:cNvSpPr txBox="1"/>
          <p:nvPr/>
        </p:nvSpPr>
        <p:spPr>
          <a:xfrm>
            <a:off x="9525547" y="2730382"/>
            <a:ext cx="10230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baseline="30000" dirty="0">
                <a:latin typeface="Times New Roman" pitchFamily="18" charset="0"/>
                <a:cs typeface="Times New Roman" pitchFamily="18" charset="0"/>
              </a:rPr>
              <a:t>137</a:t>
            </a:r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Cs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661.66 keV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Прямая со стрелкой 10">
            <a:extLst>
              <a:ext uri="{FF2B5EF4-FFF2-40B4-BE49-F238E27FC236}">
                <a16:creationId xmlns:a16="http://schemas.microsoft.com/office/drawing/2014/main" id="{B95D35D2-F630-BEEF-3B69-62499C4281D0}"/>
              </a:ext>
            </a:extLst>
          </p:cNvPr>
          <p:cNvCxnSpPr>
            <a:cxnSpLocks/>
            <a:stCxn id="6" idx="2"/>
          </p:cNvCxnSpPr>
          <p:nvPr/>
        </p:nvCxnSpPr>
        <p:spPr>
          <a:xfrm flipH="1">
            <a:off x="9963150" y="3253602"/>
            <a:ext cx="73916" cy="737373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D576D53C-25EF-D32B-4A2E-3C1C723A7605}"/>
              </a:ext>
            </a:extLst>
          </p:cNvPr>
          <p:cNvSpPr txBox="1"/>
          <p:nvPr/>
        </p:nvSpPr>
        <p:spPr>
          <a:xfrm>
            <a:off x="2761133" y="4458487"/>
            <a:ext cx="7537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X-Rays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0056B24-58E9-4466-506E-3F1DD317EEA1}"/>
              </a:ext>
            </a:extLst>
          </p:cNvPr>
          <p:cNvSpPr txBox="1"/>
          <p:nvPr/>
        </p:nvSpPr>
        <p:spPr>
          <a:xfrm>
            <a:off x="7810599" y="3546782"/>
            <a:ext cx="7983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511 keV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D1A38B1-DCE6-53D7-8E58-4192F6355308}"/>
              </a:ext>
            </a:extLst>
          </p:cNvPr>
          <p:cNvSpPr txBox="1"/>
          <p:nvPr/>
        </p:nvSpPr>
        <p:spPr>
          <a:xfrm>
            <a:off x="6581750" y="2643393"/>
            <a:ext cx="942887" cy="523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baseline="30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214</a:t>
            </a:r>
            <a:r>
              <a:rPr lang="en-US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Pb</a:t>
            </a:r>
            <a:r>
              <a:rPr lang="ru-RU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351.9 keV</a:t>
            </a:r>
            <a:endParaRPr lang="ru-RU" sz="1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" name="Прямая со стрелкой 18">
            <a:extLst>
              <a:ext uri="{FF2B5EF4-FFF2-40B4-BE49-F238E27FC236}">
                <a16:creationId xmlns:a16="http://schemas.microsoft.com/office/drawing/2014/main" id="{1A856E6E-3A4D-D196-C3F5-9DFB95DCA3D2}"/>
              </a:ext>
            </a:extLst>
          </p:cNvPr>
          <p:cNvCxnSpPr>
            <a:cxnSpLocks/>
          </p:cNvCxnSpPr>
          <p:nvPr/>
        </p:nvCxnSpPr>
        <p:spPr>
          <a:xfrm flipH="1">
            <a:off x="6353175" y="3198230"/>
            <a:ext cx="551553" cy="656329"/>
          </a:xfrm>
          <a:prstGeom prst="straightConnector1">
            <a:avLst/>
          </a:prstGeom>
          <a:ln w="158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2EC57224-9479-EC35-8116-13BC69F4184D}"/>
              </a:ext>
            </a:extLst>
          </p:cNvPr>
          <p:cNvSpPr txBox="1"/>
          <p:nvPr/>
        </p:nvSpPr>
        <p:spPr>
          <a:xfrm>
            <a:off x="5510066" y="2229905"/>
            <a:ext cx="942887" cy="523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baseline="30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214</a:t>
            </a:r>
            <a:r>
              <a:rPr lang="en-US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Pb</a:t>
            </a:r>
            <a:r>
              <a:rPr lang="ru-RU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295.2 keV</a:t>
            </a:r>
            <a:endParaRPr lang="ru-RU" sz="1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6" name="Прямая со стрелкой 20">
            <a:extLst>
              <a:ext uri="{FF2B5EF4-FFF2-40B4-BE49-F238E27FC236}">
                <a16:creationId xmlns:a16="http://schemas.microsoft.com/office/drawing/2014/main" id="{EFB6DFE5-D349-6CD8-AEF3-DDAB425E7965}"/>
              </a:ext>
            </a:extLst>
          </p:cNvPr>
          <p:cNvCxnSpPr>
            <a:cxnSpLocks/>
          </p:cNvCxnSpPr>
          <p:nvPr/>
        </p:nvCxnSpPr>
        <p:spPr>
          <a:xfrm>
            <a:off x="5719761" y="2804170"/>
            <a:ext cx="0" cy="1050389"/>
          </a:xfrm>
          <a:prstGeom prst="straightConnector1">
            <a:avLst/>
          </a:prstGeom>
          <a:ln w="158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6E9D1D24-664D-12EF-A390-40E325D87121}"/>
              </a:ext>
            </a:extLst>
          </p:cNvPr>
          <p:cNvSpPr txBox="1"/>
          <p:nvPr/>
        </p:nvSpPr>
        <p:spPr>
          <a:xfrm>
            <a:off x="5248958" y="1535410"/>
            <a:ext cx="12298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baseline="30000" dirty="0">
                <a:latin typeface="Times New Roman" pitchFamily="18" charset="0"/>
                <a:cs typeface="Times New Roman" pitchFamily="18" charset="0"/>
              </a:rPr>
              <a:t>71m</a:t>
            </a:r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Ge (20 </a:t>
            </a:r>
            <a:r>
              <a:rPr lang="en-US" sz="1400" b="1" dirty="0" err="1">
                <a:latin typeface="Times New Roman" pitchFamily="18" charset="0"/>
                <a:cs typeface="Times New Roman" pitchFamily="18" charset="0"/>
              </a:rPr>
              <a:t>ms</a:t>
            </a:r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198.4 keV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8" name="Прямая со стрелкой 27">
            <a:extLst>
              <a:ext uri="{FF2B5EF4-FFF2-40B4-BE49-F238E27FC236}">
                <a16:creationId xmlns:a16="http://schemas.microsoft.com/office/drawing/2014/main" id="{A3021CD2-8DF9-54A2-1CB3-6F75D2F557C5}"/>
              </a:ext>
            </a:extLst>
          </p:cNvPr>
          <p:cNvCxnSpPr>
            <a:cxnSpLocks/>
          </p:cNvCxnSpPr>
          <p:nvPr/>
        </p:nvCxnSpPr>
        <p:spPr>
          <a:xfrm flipH="1">
            <a:off x="4540399" y="2058630"/>
            <a:ext cx="1127002" cy="961564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43BC4CDD-6BC9-9B36-2C65-6AE50AC6DC76}"/>
              </a:ext>
            </a:extLst>
          </p:cNvPr>
          <p:cNvSpPr txBox="1"/>
          <p:nvPr/>
        </p:nvSpPr>
        <p:spPr>
          <a:xfrm>
            <a:off x="4537697" y="5107303"/>
            <a:ext cx="808235" cy="523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baseline="30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214</a:t>
            </a:r>
            <a:r>
              <a:rPr lang="en-US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Pb</a:t>
            </a:r>
            <a:r>
              <a:rPr lang="ru-RU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242 keV</a:t>
            </a:r>
            <a:endParaRPr lang="ru-RU" sz="1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0" name="Прямая со стрелкой 31">
            <a:extLst>
              <a:ext uri="{FF2B5EF4-FFF2-40B4-BE49-F238E27FC236}">
                <a16:creationId xmlns:a16="http://schemas.microsoft.com/office/drawing/2014/main" id="{3BD10ABE-B5CC-98AA-21FC-81664A9F5C94}"/>
              </a:ext>
            </a:extLst>
          </p:cNvPr>
          <p:cNvCxnSpPr>
            <a:cxnSpLocks/>
          </p:cNvCxnSpPr>
          <p:nvPr/>
        </p:nvCxnSpPr>
        <p:spPr>
          <a:xfrm flipV="1">
            <a:off x="4941815" y="3990975"/>
            <a:ext cx="68335" cy="1147938"/>
          </a:xfrm>
          <a:prstGeom prst="straightConnector1">
            <a:avLst/>
          </a:prstGeom>
          <a:ln w="158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76F3D179-F931-3EE6-B684-83A6FB406C9F}"/>
              </a:ext>
            </a:extLst>
          </p:cNvPr>
          <p:cNvSpPr txBox="1"/>
          <p:nvPr/>
        </p:nvSpPr>
        <p:spPr>
          <a:xfrm>
            <a:off x="3896126" y="1451537"/>
            <a:ext cx="12298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baseline="30000" dirty="0">
                <a:latin typeface="Times New Roman" pitchFamily="18" charset="0"/>
                <a:cs typeface="Times New Roman" pitchFamily="18" charset="0"/>
              </a:rPr>
              <a:t>71m</a:t>
            </a:r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Ge (48 s)</a:t>
            </a:r>
          </a:p>
          <a:p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139.7 keV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2" name="Прямая со стрелкой 34">
            <a:extLst>
              <a:ext uri="{FF2B5EF4-FFF2-40B4-BE49-F238E27FC236}">
                <a16:creationId xmlns:a16="http://schemas.microsoft.com/office/drawing/2014/main" id="{4258A33B-84DD-C647-09F4-ECE89C9F578B}"/>
              </a:ext>
            </a:extLst>
          </p:cNvPr>
          <p:cNvCxnSpPr>
            <a:cxnSpLocks/>
          </p:cNvCxnSpPr>
          <p:nvPr/>
        </p:nvCxnSpPr>
        <p:spPr>
          <a:xfrm flipH="1">
            <a:off x="3848772" y="1974757"/>
            <a:ext cx="465797" cy="825964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AA2319C8-1764-242E-F7A5-6CEE8567F02D}"/>
              </a:ext>
            </a:extLst>
          </p:cNvPr>
          <p:cNvSpPr txBox="1"/>
          <p:nvPr/>
        </p:nvSpPr>
        <p:spPr>
          <a:xfrm>
            <a:off x="8634596" y="3049608"/>
            <a:ext cx="942887" cy="523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baseline="30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214</a:t>
            </a:r>
            <a:r>
              <a:rPr lang="en-US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</a:t>
            </a:r>
            <a:r>
              <a:rPr lang="ru-RU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609.3 keV</a:t>
            </a:r>
            <a:endParaRPr lang="ru-RU" sz="1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7" name="Прямая со стрелкой 16">
            <a:extLst>
              <a:ext uri="{FF2B5EF4-FFF2-40B4-BE49-F238E27FC236}">
                <a16:creationId xmlns:a16="http://schemas.microsoft.com/office/drawing/2014/main" id="{2595F487-41ED-6D34-035F-DC82C9DC5BFC}"/>
              </a:ext>
            </a:extLst>
          </p:cNvPr>
          <p:cNvCxnSpPr>
            <a:cxnSpLocks/>
            <a:stCxn id="26" idx="2"/>
          </p:cNvCxnSpPr>
          <p:nvPr/>
        </p:nvCxnSpPr>
        <p:spPr>
          <a:xfrm>
            <a:off x="9106040" y="3572828"/>
            <a:ext cx="158811" cy="1306820"/>
          </a:xfrm>
          <a:prstGeom prst="straightConnector1">
            <a:avLst/>
          </a:prstGeom>
          <a:ln w="158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3905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920AE2-4CE6-291C-0EBC-F8B3C92A3D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11C1AA-C27F-0E88-B50B-177DA7F96D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Comparison of the spectrum acquired RUN8 vs RUN9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FD27C6-29F4-E30E-6E2C-ABFA976E52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E44B5-C79B-49B2-A1C6-E7FB9802BC92}" type="datetime1">
              <a:rPr lang="en-US" smtClean="0"/>
              <a:t>10/28/2025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11C88E-870D-3557-60BF-B66F817A4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E8536-0B53-46AE-9A2B-3E81DA2AD079}" type="slidenum">
              <a:rPr lang="en-US" smtClean="0"/>
              <a:t>22</a:t>
            </a:fld>
            <a:endParaRPr lang="en-US"/>
          </a:p>
        </p:txBody>
      </p:sp>
      <p:pic>
        <p:nvPicPr>
          <p:cNvPr id="3" name="Picture 2" descr="A graph of a running graph&#10;&#10;AI-generated content may be incorrect.">
            <a:extLst>
              <a:ext uri="{FF2B5EF4-FFF2-40B4-BE49-F238E27FC236}">
                <a16:creationId xmlns:a16="http://schemas.microsoft.com/office/drawing/2014/main" id="{9522357F-D174-811B-111E-63626833AA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9459" y="889712"/>
            <a:ext cx="9033082" cy="5554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4303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C2D656-9F4F-D855-884C-ACC83293A1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64F4AD-57F3-30B9-F765-DD07548524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Comparison of the spectrum acquired RUN8 vs RUN9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65C454-1B7D-4F97-997B-D4C6C135D8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E44B5-C79B-49B2-A1C6-E7FB9802BC92}" type="datetime1">
              <a:rPr lang="en-US" smtClean="0"/>
              <a:t>10/28/2025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550793-BA07-5791-5A75-3A70AD701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E8536-0B53-46AE-9A2B-3E81DA2AD079}" type="slidenum">
              <a:rPr lang="en-US" smtClean="0"/>
              <a:t>23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F45B6AE-AD19-1C4B-5487-A72752FAD6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5323" y="897255"/>
            <a:ext cx="8761355" cy="5577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8897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11E0B7-74F8-E8B4-CDA6-C2F162763E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6AD41A-23A9-F73C-D9D3-CFE1265092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Conclusion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070790-C58E-855F-0466-B4D3854C49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E44B5-C79B-49B2-A1C6-E7FB9802BC92}" type="datetime1">
              <a:rPr lang="en-US" smtClean="0"/>
              <a:t>10/28/2025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FCE22-C856-58E6-3F92-6B94EAB806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E8536-0B53-46AE-9A2B-3E81DA2AD079}" type="slidenum">
              <a:rPr lang="en-US" smtClean="0"/>
              <a:t>24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6E11CF-7106-688A-634E-A610CDDDEB6B}"/>
              </a:ext>
            </a:extLst>
          </p:cNvPr>
          <p:cNvSpPr txBox="1">
            <a:spLocks/>
          </p:cNvSpPr>
          <p:nvPr/>
        </p:nvSpPr>
        <p:spPr>
          <a:xfrm>
            <a:off x="363071" y="933451"/>
            <a:ext cx="11465858" cy="3218512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dirty="0"/>
              <a:t>The </a:t>
            </a:r>
            <a:r>
              <a:rPr lang="en-US" dirty="0" err="1"/>
              <a:t>nuGeN</a:t>
            </a:r>
            <a:r>
              <a:rPr lang="en-US" dirty="0"/>
              <a:t> data processing approach is a key factor that allows the experiment to reach the desired sensitivity.</a:t>
            </a:r>
          </a:p>
          <a:p>
            <a:pPr algn="just"/>
            <a:r>
              <a:rPr lang="en-US" dirty="0"/>
              <a:t>Raw detector signals are processed, and strict selection cuts are applied to remove background events, allowing recoil energies to be observed down to about 0.29 keV.</a:t>
            </a:r>
          </a:p>
          <a:p>
            <a:pPr algn="just"/>
            <a:r>
              <a:rPr lang="en-US" dirty="0"/>
              <a:t>During RUN9, upgrades to the experimental setup led to a reduction in Radon background, resulting in cleaner data compared to earlier RUNs.</a:t>
            </a:r>
          </a:p>
          <a:p>
            <a:pPr algn="just"/>
            <a:r>
              <a:rPr lang="en-US" b="1" dirty="0"/>
              <a:t>Significance of Consistent Background Spectra: </a:t>
            </a:r>
            <a:r>
              <a:rPr lang="en-US" dirty="0"/>
              <a:t>Confirms that the detector, shielding, and electronics are stable over long periods.</a:t>
            </a:r>
          </a:p>
          <a:p>
            <a:pPr algn="just"/>
            <a:r>
              <a:rPr lang="en-US" dirty="0"/>
              <a:t>This consistency is critical for the "Reactor ON" versus "Reactor OFF" data subtraction, as it validates the assumption that the background is constant.</a:t>
            </a:r>
            <a:endParaRPr lang="en-US" b="1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36E62C5-2706-C245-2684-D45EE18E804E}"/>
              </a:ext>
            </a:extLst>
          </p:cNvPr>
          <p:cNvSpPr txBox="1">
            <a:spLocks/>
          </p:cNvSpPr>
          <p:nvPr/>
        </p:nvSpPr>
        <p:spPr>
          <a:xfrm>
            <a:off x="363071" y="4267200"/>
            <a:ext cx="11465858" cy="2047874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dirty="0"/>
              <a:t>Plan:</a:t>
            </a:r>
          </a:p>
          <a:p>
            <a:pPr algn="just"/>
            <a:r>
              <a:rPr lang="en-US" dirty="0"/>
              <a:t>A crucial step in this framework is the energy calibration, which utilizes a well-defined quenching factor model to convert the measured 'electron-equivalent' (</a:t>
            </a:r>
            <a:r>
              <a:rPr lang="en-US" dirty="0" err="1"/>
              <a:t>keVee</a:t>
            </a:r>
            <a:r>
              <a:rPr lang="en-US" dirty="0"/>
              <a:t>) data into the true nuclear recoil (</a:t>
            </a:r>
            <a:r>
              <a:rPr lang="en-US" dirty="0" err="1"/>
              <a:t>keVnr</a:t>
            </a:r>
            <a:r>
              <a:rPr lang="en-US" dirty="0"/>
              <a:t>) energy scale. </a:t>
            </a:r>
          </a:p>
          <a:p>
            <a:pPr algn="just"/>
            <a:r>
              <a:rPr lang="en-US" dirty="0"/>
              <a:t>My immediate objective is to gain a solid understanding of this procedure and successfully apply it to the dataset.</a:t>
            </a:r>
          </a:p>
        </p:txBody>
      </p:sp>
    </p:spTree>
    <p:extLst>
      <p:ext uri="{BB962C8B-B14F-4D97-AF65-F5344CB8AC3E}">
        <p14:creationId xmlns:p14="http://schemas.microsoft.com/office/powerpoint/2010/main" val="36575978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331556-5982-772B-5EC6-395EA80007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CCAE4E-499C-2394-27FC-FFB0858DAB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211174"/>
            <a:ext cx="9144000" cy="1098756"/>
          </a:xfrm>
        </p:spPr>
        <p:txBody>
          <a:bodyPr>
            <a:normAutofit/>
          </a:bodyPr>
          <a:lstStyle/>
          <a:p>
            <a:r>
              <a:rPr lang="en-US" sz="4800" b="1" dirty="0"/>
              <a:t>Thank you</a:t>
            </a:r>
            <a:endParaRPr lang="en-US" sz="48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EC5E19-7778-2B9A-A3A1-7ECCFB31D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7DF2B-EE80-4C17-A918-362098D2C7F6}" type="datetime1">
              <a:rPr lang="en-US" smtClean="0"/>
              <a:t>10/28/2025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BD9546-417B-0CA7-7416-340D8CEF0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E8536-0B53-46AE-9A2B-3E81DA2AD079}" type="slidenum">
              <a:rPr lang="en-US" smtClean="0"/>
              <a:t>25</a:t>
            </a:fld>
            <a:endParaRPr lang="en-US"/>
          </a:p>
        </p:txBody>
      </p:sp>
      <p:grpSp>
        <p:nvGrpSpPr>
          <p:cNvPr id="13" name="Группа 2">
            <a:extLst>
              <a:ext uri="{FF2B5EF4-FFF2-40B4-BE49-F238E27FC236}">
                <a16:creationId xmlns:a16="http://schemas.microsoft.com/office/drawing/2014/main" id="{43D5E9F6-5CD2-B345-8D5D-FCE8A06D4516}"/>
              </a:ext>
            </a:extLst>
          </p:cNvPr>
          <p:cNvGrpSpPr/>
          <p:nvPr/>
        </p:nvGrpSpPr>
        <p:grpSpPr>
          <a:xfrm>
            <a:off x="493837" y="-209550"/>
            <a:ext cx="3752528" cy="3477874"/>
            <a:chOff x="2627784" y="137708"/>
            <a:chExt cx="2703119" cy="2764914"/>
          </a:xfrm>
        </p:grpSpPr>
        <p:sp>
          <p:nvSpPr>
            <p:cNvPr id="14" name="Прямоугольник 13">
              <a:extLst>
                <a:ext uri="{FF2B5EF4-FFF2-40B4-BE49-F238E27FC236}">
                  <a16:creationId xmlns:a16="http://schemas.microsoft.com/office/drawing/2014/main" id="{8D8583B5-ED4E-E001-22D1-B546241B3550}"/>
                </a:ext>
              </a:extLst>
            </p:cNvPr>
            <p:cNvSpPr/>
            <p:nvPr/>
          </p:nvSpPr>
          <p:spPr>
            <a:xfrm>
              <a:off x="2627784" y="1052736"/>
              <a:ext cx="2664296" cy="1368152"/>
            </a:xfrm>
            <a:prstGeom prst="rect">
              <a:avLst/>
            </a:prstGeom>
            <a:solidFill>
              <a:schemeClr val="accent1">
                <a:alpha val="62000"/>
              </a:schemeClr>
            </a:solidFill>
            <a:ln>
              <a:solidFill>
                <a:schemeClr val="tx2">
                  <a:lumMod val="60000"/>
                  <a:lumOff val="40000"/>
                  <a:alpha val="2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E790F0F8-7F95-32FE-59CE-7A2D55604A62}"/>
                </a:ext>
              </a:extLst>
            </p:cNvPr>
            <p:cNvSpPr/>
            <p:nvPr/>
          </p:nvSpPr>
          <p:spPr>
            <a:xfrm>
              <a:off x="2644007" y="137708"/>
              <a:ext cx="1206911" cy="2764914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algn="ctr"/>
              <a:r>
                <a:rPr lang="en-US" sz="22000" b="1" cap="none" spc="150" dirty="0">
                  <a:ln w="11430"/>
                  <a:solidFill>
                    <a:schemeClr val="accent1">
                      <a:lumMod val="20000"/>
                      <a:lumOff val="80000"/>
                    </a:schemeClr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Symbol" pitchFamily="18" charset="2"/>
                </a:rPr>
                <a:t>n</a:t>
              </a:r>
              <a:endParaRPr lang="ru-RU" sz="22000" b="1" cap="none" spc="150" dirty="0">
                <a:ln w="11430"/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endParaRPr>
            </a:p>
          </p:txBody>
        </p:sp>
        <p:sp>
          <p:nvSpPr>
            <p:cNvPr id="16" name="Прямоугольник 15">
              <a:extLst>
                <a:ext uri="{FF2B5EF4-FFF2-40B4-BE49-F238E27FC236}">
                  <a16:creationId xmlns:a16="http://schemas.microsoft.com/office/drawing/2014/main" id="{90988435-1EF8-2A28-4CBE-BF7051498FD4}"/>
                </a:ext>
              </a:extLst>
            </p:cNvPr>
            <p:cNvSpPr/>
            <p:nvPr/>
          </p:nvSpPr>
          <p:spPr>
            <a:xfrm>
              <a:off x="3568573" y="1487832"/>
              <a:ext cx="1762330" cy="105213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algn="ctr"/>
              <a:r>
                <a:rPr lang="en-US" sz="8000" b="1" cap="none" spc="150" dirty="0" err="1">
                  <a:ln w="11430"/>
                  <a:solidFill>
                    <a:schemeClr val="accent1">
                      <a:lumMod val="20000"/>
                      <a:lumOff val="80000"/>
                    </a:schemeClr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Arial Rounded MT Bold" pitchFamily="34" charset="0"/>
                </a:rPr>
                <a:t>GeN</a:t>
              </a:r>
              <a:endParaRPr lang="ru-RU" sz="8000" b="1" cap="none" spc="150" dirty="0">
                <a:ln w="11430"/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endParaRPr>
            </a:p>
          </p:txBody>
        </p:sp>
      </p:grpSp>
      <p:pic>
        <p:nvPicPr>
          <p:cNvPr id="17" name="Рисунок 4">
            <a:extLst>
              <a:ext uri="{FF2B5EF4-FFF2-40B4-BE49-F238E27FC236}">
                <a16:creationId xmlns:a16="http://schemas.microsoft.com/office/drawing/2014/main" id="{0B5C74CE-D7A7-2482-62DE-8F8A787C61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6609" y="934695"/>
            <a:ext cx="2814411" cy="184036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5567071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DA259D-BEED-E4EE-7785-5877C926BF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5F7013-2C1D-4E5A-6727-075D14F11F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400" dirty="0" err="1"/>
              <a:t>CEνNS</a:t>
            </a:r>
            <a:endParaRPr lang="en-US" sz="44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F73855-5D67-6DEF-6674-2F009D27B9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3A49B-981B-4E24-8C90-C9D25797A3B7}" type="datetime1">
              <a:rPr lang="en-US" smtClean="0"/>
              <a:t>10/28/2025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439B92-7322-053C-6CB7-E272DF559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E8536-0B53-46AE-9A2B-3E81DA2AD079}" type="slidenum">
              <a:rPr lang="en-US" smtClean="0"/>
              <a:t>26</a:t>
            </a:fld>
            <a:endParaRPr lang="en-US"/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B04D7F79-CC2D-ABE8-B0FE-A8E540F73F8B}"/>
              </a:ext>
            </a:extLst>
          </p:cNvPr>
          <p:cNvGrpSpPr/>
          <p:nvPr/>
        </p:nvGrpSpPr>
        <p:grpSpPr>
          <a:xfrm>
            <a:off x="6897831" y="1420469"/>
            <a:ext cx="5017943" cy="4075456"/>
            <a:chOff x="7868260" y="839777"/>
            <a:chExt cx="4078790" cy="3213409"/>
          </a:xfrm>
        </p:grpSpPr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42CE66BF-0582-8A32-85BD-8A433A68F6B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868260" y="839777"/>
              <a:ext cx="4078790" cy="3213409"/>
            </a:xfrm>
            <a:prstGeom prst="rect">
              <a:avLst/>
            </a:prstGeom>
          </p:spPr>
        </p:pic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40548ADA-8B01-ADF0-1641-BD3E30CD89CE}"/>
                </a:ext>
              </a:extLst>
            </p:cNvPr>
            <p:cNvSpPr/>
            <p:nvPr/>
          </p:nvSpPr>
          <p:spPr>
            <a:xfrm>
              <a:off x="7868261" y="3810000"/>
              <a:ext cx="227990" cy="24318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98839504-EA4A-2E48-0E5D-7587446BFFB4}"/>
              </a:ext>
            </a:extLst>
          </p:cNvPr>
          <p:cNvSpPr/>
          <p:nvPr/>
        </p:nvSpPr>
        <p:spPr>
          <a:xfrm>
            <a:off x="5149561" y="3905254"/>
            <a:ext cx="1652638" cy="9115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dirty="0">
                <a:solidFill>
                  <a:schemeClr val="tx1"/>
                </a:solidFill>
              </a:rPr>
              <a:t>σ</a:t>
            </a:r>
            <a:r>
              <a:rPr lang="en-US" sz="4000" dirty="0">
                <a:solidFill>
                  <a:schemeClr val="tx1"/>
                </a:solidFill>
              </a:rPr>
              <a:t> ∝ N</a:t>
            </a:r>
            <a:r>
              <a:rPr lang="en-US" sz="4000" baseline="30000" dirty="0">
                <a:solidFill>
                  <a:schemeClr val="tx1"/>
                </a:solidFill>
              </a:rPr>
              <a:t>2</a:t>
            </a:r>
            <a:endParaRPr lang="en-US" sz="4000" dirty="0">
              <a:solidFill>
                <a:schemeClr val="tx1"/>
              </a:solidFill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167E5582-8164-3F7B-ED29-AFC6A9D164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786" y="1771376"/>
            <a:ext cx="5390676" cy="1200227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9ED594B8-FE4F-E4AC-09EA-7B11B76077BE}"/>
              </a:ext>
            </a:extLst>
          </p:cNvPr>
          <p:cNvSpPr txBox="1"/>
          <p:nvPr/>
        </p:nvSpPr>
        <p:spPr>
          <a:xfrm>
            <a:off x="2627777" y="3092218"/>
            <a:ext cx="4078790" cy="40011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(Q</a:t>
            </a:r>
            <a:r>
              <a:rPr lang="en-US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~= 1 is the nuclear form factor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2516979-61EE-93FA-C9D0-238A3A4BC34C}"/>
              </a:ext>
            </a:extLst>
          </p:cNvPr>
          <p:cNvSpPr txBox="1"/>
          <p:nvPr/>
        </p:nvSpPr>
        <p:spPr>
          <a:xfrm>
            <a:off x="327251" y="1029403"/>
            <a:ext cx="4835299" cy="40011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1.166×10</a:t>
            </a:r>
            <a:r>
              <a:rPr lang="en-US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−5 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GeV</a:t>
            </a:r>
            <a:r>
              <a:rPr lang="en-US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−2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the Fermi constant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6DB0DF8-BF51-D7AD-2130-B156FDC8D2FA}"/>
              </a:ext>
            </a:extLst>
          </p:cNvPr>
          <p:cNvSpPr/>
          <p:nvPr/>
        </p:nvSpPr>
        <p:spPr>
          <a:xfrm>
            <a:off x="1947958" y="1981200"/>
            <a:ext cx="414242" cy="3810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4655CD78-A160-2E79-8DC1-0947FEC951AC}"/>
              </a:ext>
            </a:extLst>
          </p:cNvPr>
          <p:cNvCxnSpPr>
            <a:cxnSpLocks/>
            <a:stCxn id="32" idx="0"/>
            <a:endCxn id="31" idx="2"/>
          </p:cNvCxnSpPr>
          <p:nvPr/>
        </p:nvCxnSpPr>
        <p:spPr>
          <a:xfrm flipV="1">
            <a:off x="2155079" y="1429513"/>
            <a:ext cx="589822" cy="55168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Rectangle 33">
            <a:extLst>
              <a:ext uri="{FF2B5EF4-FFF2-40B4-BE49-F238E27FC236}">
                <a16:creationId xmlns:a16="http://schemas.microsoft.com/office/drawing/2014/main" id="{0B12A5F7-8F0B-BED4-AA33-60ADCC8A69C1}"/>
              </a:ext>
            </a:extLst>
          </p:cNvPr>
          <p:cNvSpPr/>
          <p:nvPr/>
        </p:nvSpPr>
        <p:spPr>
          <a:xfrm>
            <a:off x="2394574" y="2171699"/>
            <a:ext cx="414243" cy="42318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ADB6A98D-DBFD-2FDC-D5A7-F42667CFFCF7}"/>
              </a:ext>
            </a:extLst>
          </p:cNvPr>
          <p:cNvCxnSpPr>
            <a:cxnSpLocks/>
            <a:stCxn id="34" idx="2"/>
            <a:endCxn id="41" idx="0"/>
          </p:cNvCxnSpPr>
          <p:nvPr/>
        </p:nvCxnSpPr>
        <p:spPr>
          <a:xfrm flipH="1">
            <a:off x="2382296" y="2594882"/>
            <a:ext cx="219400" cy="131037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8" name="Group 37">
            <a:extLst>
              <a:ext uri="{FF2B5EF4-FFF2-40B4-BE49-F238E27FC236}">
                <a16:creationId xmlns:a16="http://schemas.microsoft.com/office/drawing/2014/main" id="{C8500643-F72F-A51A-5437-396BB4378941}"/>
              </a:ext>
            </a:extLst>
          </p:cNvPr>
          <p:cNvGrpSpPr/>
          <p:nvPr/>
        </p:nvGrpSpPr>
        <p:grpSpPr>
          <a:xfrm>
            <a:off x="342901" y="3905254"/>
            <a:ext cx="4114799" cy="840358"/>
            <a:chOff x="561976" y="4171951"/>
            <a:chExt cx="4114799" cy="840358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B85EE34B-4843-E1D2-8F0D-492271FBCD9F}"/>
                </a:ext>
              </a:extLst>
            </p:cNvPr>
            <p:cNvGrpSpPr/>
            <p:nvPr/>
          </p:nvGrpSpPr>
          <p:grpSpPr>
            <a:xfrm>
              <a:off x="644460" y="4196139"/>
              <a:ext cx="4032315" cy="816169"/>
              <a:chOff x="619170" y="2861139"/>
              <a:chExt cx="4062744" cy="816169"/>
            </a:xfrm>
          </p:grpSpPr>
          <p:pic>
            <p:nvPicPr>
              <p:cNvPr id="42" name="Picture 41">
                <a:extLst>
                  <a:ext uri="{FF2B5EF4-FFF2-40B4-BE49-F238E27FC236}">
                    <a16:creationId xmlns:a16="http://schemas.microsoft.com/office/drawing/2014/main" id="{8685EA50-A230-5D7A-948D-03308917A38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19170" y="2861139"/>
                <a:ext cx="2930314" cy="438929"/>
              </a:xfrm>
              <a:prstGeom prst="rect">
                <a:avLst/>
              </a:prstGeom>
            </p:spPr>
          </p:pic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C937BFB0-C91D-CB1C-5191-A81AE5E44C3F}"/>
                  </a:ext>
                </a:extLst>
              </p:cNvPr>
              <p:cNvSpPr txBox="1"/>
              <p:nvPr/>
            </p:nvSpPr>
            <p:spPr>
              <a:xfrm>
                <a:off x="934524" y="3246421"/>
                <a:ext cx="3747390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 the weak charge of a nucleus</a:t>
                </a:r>
              </a:p>
            </p:txBody>
          </p:sp>
        </p:grp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8EEE0C14-9CE6-0D26-A919-2C51784C2C88}"/>
                </a:ext>
              </a:extLst>
            </p:cNvPr>
            <p:cNvSpPr/>
            <p:nvPr/>
          </p:nvSpPr>
          <p:spPr>
            <a:xfrm>
              <a:off x="561976" y="4171951"/>
              <a:ext cx="4078790" cy="840358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7C259659-55C9-00A3-5F24-BA0F407C7CFE}"/>
              </a:ext>
            </a:extLst>
          </p:cNvPr>
          <p:cNvGrpSpPr/>
          <p:nvPr/>
        </p:nvGrpSpPr>
        <p:grpSpPr>
          <a:xfrm>
            <a:off x="673035" y="4928783"/>
            <a:ext cx="4230477" cy="743125"/>
            <a:chOff x="320610" y="4785908"/>
            <a:chExt cx="4230477" cy="743125"/>
          </a:xfrm>
        </p:grpSpPr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81E212DA-6CA7-F97E-A50A-7E110F39BC01}"/>
                </a:ext>
              </a:extLst>
            </p:cNvPr>
            <p:cNvGrpSpPr/>
            <p:nvPr/>
          </p:nvGrpSpPr>
          <p:grpSpPr>
            <a:xfrm>
              <a:off x="433734" y="4788097"/>
              <a:ext cx="4117353" cy="740936"/>
              <a:chOff x="571185" y="3791894"/>
              <a:chExt cx="4117353" cy="740936"/>
            </a:xfrm>
          </p:grpSpPr>
          <p:pic>
            <p:nvPicPr>
              <p:cNvPr id="49" name="Picture 48">
                <a:extLst>
                  <a:ext uri="{FF2B5EF4-FFF2-40B4-BE49-F238E27FC236}">
                    <a16:creationId xmlns:a16="http://schemas.microsoft.com/office/drawing/2014/main" id="{29546AD9-AB2E-C92A-B878-91E34A448EB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71185" y="3791894"/>
                <a:ext cx="3004791" cy="343405"/>
              </a:xfrm>
              <a:prstGeom prst="rect">
                <a:avLst/>
              </a:prstGeom>
            </p:spPr>
          </p:pic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0D3ECCE1-1A18-5D8D-A5C4-5A7A176E4766}"/>
                  </a:ext>
                </a:extLst>
              </p:cNvPr>
              <p:cNvSpPr txBox="1"/>
              <p:nvPr/>
            </p:nvSpPr>
            <p:spPr>
              <a:xfrm>
                <a:off x="1040090" y="4132720"/>
                <a:ext cx="364844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 </a:t>
                </a:r>
                <a:r>
                  <a:rPr lang="da-DK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Weinberg angle at low energies</a:t>
                </a:r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7D7800A4-33B5-14B6-5941-50DFCE709675}"/>
                </a:ext>
              </a:extLst>
            </p:cNvPr>
            <p:cNvSpPr/>
            <p:nvPr/>
          </p:nvSpPr>
          <p:spPr>
            <a:xfrm>
              <a:off x="320610" y="4785908"/>
              <a:ext cx="4163801" cy="737890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1" name="Rectangle 50">
            <a:extLst>
              <a:ext uri="{FF2B5EF4-FFF2-40B4-BE49-F238E27FC236}">
                <a16:creationId xmlns:a16="http://schemas.microsoft.com/office/drawing/2014/main" id="{28E17872-7E80-FE83-0080-AF7D0C8532EE}"/>
              </a:ext>
            </a:extLst>
          </p:cNvPr>
          <p:cNvSpPr/>
          <p:nvPr/>
        </p:nvSpPr>
        <p:spPr>
          <a:xfrm>
            <a:off x="2251731" y="3949949"/>
            <a:ext cx="805794" cy="351073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B5AE4AF6-45D3-4F3F-741D-75549773C5BA}"/>
              </a:ext>
            </a:extLst>
          </p:cNvPr>
          <p:cNvCxnSpPr>
            <a:cxnSpLocks/>
            <a:stCxn id="51" idx="2"/>
            <a:endCxn id="48" idx="0"/>
          </p:cNvCxnSpPr>
          <p:nvPr/>
        </p:nvCxnSpPr>
        <p:spPr>
          <a:xfrm>
            <a:off x="2654628" y="4301022"/>
            <a:ext cx="100308" cy="627761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Rectangle 54">
            <a:extLst>
              <a:ext uri="{FF2B5EF4-FFF2-40B4-BE49-F238E27FC236}">
                <a16:creationId xmlns:a16="http://schemas.microsoft.com/office/drawing/2014/main" id="{FC6C154D-DB11-5347-D5C7-05CE6641182A}"/>
              </a:ext>
            </a:extLst>
          </p:cNvPr>
          <p:cNvSpPr/>
          <p:nvPr/>
        </p:nvSpPr>
        <p:spPr>
          <a:xfrm>
            <a:off x="4548282" y="2162174"/>
            <a:ext cx="947643" cy="42318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2FA2DDBF-B203-A351-B499-8E4C608D1DC3}"/>
              </a:ext>
            </a:extLst>
          </p:cNvPr>
          <p:cNvCxnSpPr>
            <a:cxnSpLocks/>
            <a:stCxn id="55" idx="2"/>
            <a:endCxn id="30" idx="0"/>
          </p:cNvCxnSpPr>
          <p:nvPr/>
        </p:nvCxnSpPr>
        <p:spPr>
          <a:xfrm flipH="1">
            <a:off x="4667172" y="2585357"/>
            <a:ext cx="354932" cy="50686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50519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6FF8EF-04A1-9D64-822D-2A5D2252B3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7ED465-F292-135E-E2A0-2D08E538F6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Apply noise period cuts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101631-B748-E72A-6117-E1E2E2E809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E44B5-C79B-49B2-A1C6-E7FB9802BC92}" type="datetime1">
              <a:rPr lang="en-US" smtClean="0"/>
              <a:t>10/28/2025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1B62E46-D387-E5B4-A3B0-3B183A48E5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E8536-0B53-46AE-9A2B-3E81DA2AD079}" type="slidenum">
              <a:rPr lang="en-US" smtClean="0"/>
              <a:t>27</a:t>
            </a:fld>
            <a:endParaRPr lang="en-US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428478CD-87B3-E1D7-FBCD-45912291B8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071" y="1276818"/>
            <a:ext cx="4380379" cy="4666782"/>
          </a:xfrm>
          <a:solidFill>
            <a:schemeClr val="tx2">
              <a:lumMod val="10000"/>
              <a:lumOff val="90000"/>
            </a:schemeClr>
          </a:solidFill>
          <a:ln>
            <a:solidFill>
              <a:schemeClr val="tx1"/>
            </a:solidFill>
          </a:ln>
        </p:spPr>
        <p:txBody>
          <a:bodyPr>
            <a:normAutofit fontScale="85000" lnSpcReduction="10000"/>
          </a:bodyPr>
          <a:lstStyle/>
          <a:p>
            <a:r>
              <a:rPr lang="en-US" dirty="0"/>
              <a:t>Stability of the count rates observed in the noise energy region from 0.25 to 0.28 keV and reactor thermal power in time is shown in Fig. </a:t>
            </a:r>
          </a:p>
          <a:p>
            <a:r>
              <a:rPr lang="en-US" dirty="0"/>
              <a:t>Excluding data of periods when room temperature changes exceeded the mean by 1 ℃.</a:t>
            </a:r>
          </a:p>
          <a:p>
            <a:pPr>
              <a:lnSpc>
                <a:spcPct val="110000"/>
              </a:lnSpc>
            </a:pPr>
            <a:r>
              <a:rPr lang="en-US" dirty="0"/>
              <a:t>Excluding the first 30 min of the data of a new run along with the final 10 min of the run to avoid possible noise produced by on-site personnel.</a:t>
            </a:r>
            <a:endParaRPr lang="en-US" sz="2400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F0F15FC-CF5C-D579-69CB-9037F18995CC}"/>
              </a:ext>
            </a:extLst>
          </p:cNvPr>
          <p:cNvGrpSpPr/>
          <p:nvPr/>
        </p:nvGrpSpPr>
        <p:grpSpPr>
          <a:xfrm>
            <a:off x="4905374" y="1276818"/>
            <a:ext cx="6929444" cy="3638082"/>
            <a:chOff x="4905374" y="1276818"/>
            <a:chExt cx="6929444" cy="3638082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FBA3D3B8-9370-1DEA-9B5C-1A1958608A5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905374" y="1276818"/>
              <a:ext cx="6929444" cy="3638082"/>
            </a:xfrm>
            <a:prstGeom prst="rect">
              <a:avLst/>
            </a:prstGeom>
          </p:spPr>
        </p:pic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9FF7B263-2EE2-C4AC-5CFC-CA6546CC0307}"/>
                </a:ext>
              </a:extLst>
            </p:cNvPr>
            <p:cNvSpPr/>
            <p:nvPr/>
          </p:nvSpPr>
          <p:spPr>
            <a:xfrm>
              <a:off x="8048620" y="1714499"/>
              <a:ext cx="45720" cy="45720"/>
            </a:xfrm>
            <a:prstGeom prst="ellipse">
              <a:avLst/>
            </a:prstGeom>
            <a:solidFill>
              <a:srgbClr val="0A12B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08BFFA8E-E7DC-7537-28D8-EAB1B4B8BD86}"/>
                </a:ext>
              </a:extLst>
            </p:cNvPr>
            <p:cNvSpPr/>
            <p:nvPr/>
          </p:nvSpPr>
          <p:spPr>
            <a:xfrm>
              <a:off x="8048620" y="1466839"/>
              <a:ext cx="45720" cy="457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5A69A1A3-EE91-C436-7CAE-24FE479ADF8B}"/>
              </a:ext>
            </a:extLst>
          </p:cNvPr>
          <p:cNvSpPr txBox="1"/>
          <p:nvPr/>
        </p:nvSpPr>
        <p:spPr>
          <a:xfrm>
            <a:off x="6887190" y="1058092"/>
            <a:ext cx="33715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RUN 8 noise event and reactor power</a:t>
            </a:r>
            <a:endParaRPr lang="ru-RU" sz="16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239100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036BC7-D463-6FD5-EE7A-21A69A1935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3234A5-CEF8-FAA3-FF55-B00A331A2E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Efficiency of signal detection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6E2B23-AAE0-2AC2-4EC4-A139DB1F2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E44B5-C79B-49B2-A1C6-E7FB9802BC92}" type="datetime1">
              <a:rPr lang="en-US" smtClean="0"/>
              <a:t>10/28/2025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5CF5D1-F09A-B87F-ECC0-CB97C5BFC8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E8536-0B53-46AE-9A2B-3E81DA2AD079}" type="slidenum">
              <a:rPr lang="en-US" smtClean="0"/>
              <a:t>28</a:t>
            </a:fld>
            <a:endParaRPr lang="en-US"/>
          </a:p>
        </p:txBody>
      </p:sp>
      <p:pic>
        <p:nvPicPr>
          <p:cNvPr id="7" name="Picture 6" descr="A diagram of data points and data points&#10;&#10;AI-generated content may be incorrect.">
            <a:extLst>
              <a:ext uri="{FF2B5EF4-FFF2-40B4-BE49-F238E27FC236}">
                <a16:creationId xmlns:a16="http://schemas.microsoft.com/office/drawing/2014/main" id="{A9363031-4A14-AAF3-F464-8641463B23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6" r="9038"/>
          <a:stretch>
            <a:fillRect/>
          </a:stretch>
        </p:blipFill>
        <p:spPr>
          <a:xfrm>
            <a:off x="5930531" y="858931"/>
            <a:ext cx="5898398" cy="488143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C3A9774-A152-24AF-3D56-AE1CFDE221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151" y="1485899"/>
            <a:ext cx="5076093" cy="105727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1F3F6592-2A74-64D6-A3CA-5B9AE9D0DAE1}"/>
              </a:ext>
            </a:extLst>
          </p:cNvPr>
          <p:cNvSpPr/>
          <p:nvPr/>
        </p:nvSpPr>
        <p:spPr>
          <a:xfrm>
            <a:off x="827152" y="2795587"/>
            <a:ext cx="2401824" cy="1804988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tx1"/>
                </a:solidFill>
              </a:rPr>
              <a:t>a = 0.3014 ± 0.0152</a:t>
            </a:r>
          </a:p>
          <a:p>
            <a:r>
              <a:rPr lang="en-US" sz="2000" dirty="0">
                <a:solidFill>
                  <a:schemeClr val="tx1"/>
                </a:solidFill>
              </a:rPr>
              <a:t>b = -0.1985 ± 0.0088</a:t>
            </a:r>
          </a:p>
          <a:p>
            <a:r>
              <a:rPr lang="en-US" sz="2000" dirty="0">
                <a:solidFill>
                  <a:schemeClr val="tx1"/>
                </a:solidFill>
              </a:rPr>
              <a:t>c = 0.9793 ± 0.0037</a:t>
            </a:r>
          </a:p>
          <a:p>
            <a:r>
              <a:rPr lang="en-US" sz="2000" dirty="0">
                <a:solidFill>
                  <a:schemeClr val="tx1"/>
                </a:solidFill>
              </a:rPr>
              <a:t>d = 2.3487 ± 0.0905</a:t>
            </a:r>
          </a:p>
          <a:p>
            <a:r>
              <a:rPr lang="en-US" sz="2000" dirty="0">
                <a:solidFill>
                  <a:schemeClr val="tx1"/>
                </a:solidFill>
              </a:rPr>
              <a:t>f = 0.1146 ± 0.0065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0EAD4C9-06B1-4CF7-F3BD-A4D871696E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27470" y="5703488"/>
            <a:ext cx="4999821" cy="611587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800" dirty="0"/>
              <a:t>Efficiency of signal detection measured with the pulse generator</a:t>
            </a:r>
            <a:endParaRPr lang="en-US" sz="700" dirty="0"/>
          </a:p>
        </p:txBody>
      </p:sp>
    </p:spTree>
    <p:extLst>
      <p:ext uri="{BB962C8B-B14F-4D97-AF65-F5344CB8AC3E}">
        <p14:creationId xmlns:p14="http://schemas.microsoft.com/office/powerpoint/2010/main" val="128633233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0B0E7A-69E4-99E8-3B9F-28DEA5EE94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C8675C-7085-2FEA-0491-10B3964DA8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400" dirty="0"/>
              <a:t>Low energy calibration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6FC13A-894B-A9E4-2371-F81C67A52D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3A49B-981B-4E24-8C90-C9D25797A3B7}" type="datetime1">
              <a:rPr lang="en-US" smtClean="0"/>
              <a:t>10/28/2025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5B88BC-F96E-528A-2334-C2827093FC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E8536-0B53-46AE-9A2B-3E81DA2AD079}" type="slidenum">
              <a:rPr lang="en-US" smtClean="0"/>
              <a:t>29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E4014B-DC51-092F-4C81-B9086834396C}"/>
              </a:ext>
            </a:extLst>
          </p:cNvPr>
          <p:cNvSpPr txBox="1">
            <a:spLocks/>
          </p:cNvSpPr>
          <p:nvPr/>
        </p:nvSpPr>
        <p:spPr>
          <a:xfrm>
            <a:off x="363070" y="865753"/>
            <a:ext cx="4456579" cy="1915547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/>
              <a:t>RUN8, </a:t>
            </a:r>
          </a:p>
          <a:p>
            <a:pPr marL="0" indent="0">
              <a:buNone/>
            </a:pPr>
            <a:r>
              <a:rPr lang="en-US" sz="2000" dirty="0"/>
              <a:t>10.367 keV peak after fit for linear channel</a:t>
            </a:r>
          </a:p>
          <a:p>
            <a:r>
              <a:rPr lang="en-US" sz="2000" dirty="0"/>
              <a:t>Channel 0:  10.35774 ±  0.00196 </a:t>
            </a:r>
          </a:p>
          <a:p>
            <a:r>
              <a:rPr lang="en-US" sz="2000" dirty="0"/>
              <a:t>Channel 1:  10.36583 ±  0.00182 </a:t>
            </a:r>
          </a:p>
          <a:p>
            <a:r>
              <a:rPr lang="en-US" sz="2000" dirty="0"/>
              <a:t>Channel 2:  10.36219 ±  0.00187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1A0C56B-21E4-9DA0-9048-9A0366E144D9}"/>
              </a:ext>
            </a:extLst>
          </p:cNvPr>
          <p:cNvSpPr txBox="1">
            <a:spLocks/>
          </p:cNvSpPr>
          <p:nvPr/>
        </p:nvSpPr>
        <p:spPr>
          <a:xfrm>
            <a:off x="5011270" y="865752"/>
            <a:ext cx="4932830" cy="1915547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/>
              <a:t>RUN8, </a:t>
            </a:r>
          </a:p>
          <a:p>
            <a:pPr marL="0" indent="0">
              <a:buNone/>
            </a:pPr>
            <a:r>
              <a:rPr lang="en-US" sz="2000" dirty="0"/>
              <a:t>10.367 keV peak after fit for non-linear channel</a:t>
            </a:r>
          </a:p>
          <a:p>
            <a:r>
              <a:rPr lang="en-US" sz="2000" dirty="0"/>
              <a:t>Channel 0:  10.35776 ±  0.00197</a:t>
            </a:r>
          </a:p>
          <a:p>
            <a:r>
              <a:rPr lang="en-US" sz="2000" dirty="0"/>
              <a:t>Channel 1:  10.36579 ±  0.00178</a:t>
            </a:r>
          </a:p>
          <a:p>
            <a:r>
              <a:rPr lang="en-US" sz="2000" dirty="0"/>
              <a:t>Channel 2:  10.36214 ±  0.00189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40FC805-0B91-9A73-9FC2-22FEAEF79D4C}"/>
              </a:ext>
            </a:extLst>
          </p:cNvPr>
          <p:cNvSpPr txBox="1">
            <a:spLocks/>
          </p:cNvSpPr>
          <p:nvPr/>
        </p:nvSpPr>
        <p:spPr>
          <a:xfrm>
            <a:off x="363070" y="2999353"/>
            <a:ext cx="4456579" cy="1934597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/>
              <a:t>RUN9a, </a:t>
            </a:r>
          </a:p>
          <a:p>
            <a:pPr marL="0" indent="0">
              <a:buNone/>
            </a:pPr>
            <a:r>
              <a:rPr lang="en-US" sz="2000" dirty="0"/>
              <a:t>10.367 keV peak after fit for linear channel</a:t>
            </a:r>
          </a:p>
          <a:p>
            <a:pPr marL="342900" indent="-342900"/>
            <a:r>
              <a:rPr lang="en-US" sz="2000" dirty="0"/>
              <a:t>Channel 0: 10.36965 ± 0.00341</a:t>
            </a:r>
          </a:p>
          <a:p>
            <a:pPr marL="342900" indent="-342900"/>
            <a:r>
              <a:rPr lang="en-US" sz="2000" dirty="0"/>
              <a:t>Channel 1: 10.36944 ±  0.00316</a:t>
            </a:r>
          </a:p>
          <a:p>
            <a:pPr marL="342900" indent="-342900"/>
            <a:r>
              <a:rPr lang="en-US" sz="2000" dirty="0"/>
              <a:t>Channel 2: 10.36961 ±  0.00334</a:t>
            </a:r>
            <a:endParaRPr lang="en-US" sz="2000" baseline="30000" dirty="0"/>
          </a:p>
          <a:p>
            <a:pPr marL="342900" indent="-342900">
              <a:buFont typeface="Symbol" panose="05050102010706020507" pitchFamily="18" charset="2"/>
              <a:buChar char="Þ"/>
            </a:pPr>
            <a:endParaRPr lang="en-US" sz="2000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546A987-8657-5169-BED0-F0275FF62E67}"/>
              </a:ext>
            </a:extLst>
          </p:cNvPr>
          <p:cNvSpPr txBox="1">
            <a:spLocks/>
          </p:cNvSpPr>
          <p:nvPr/>
        </p:nvSpPr>
        <p:spPr>
          <a:xfrm>
            <a:off x="5011270" y="2999352"/>
            <a:ext cx="4932830" cy="1934597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/>
              <a:t>RUN9b,</a:t>
            </a:r>
          </a:p>
          <a:p>
            <a:pPr marL="0" indent="0">
              <a:buNone/>
            </a:pPr>
            <a:r>
              <a:rPr lang="en-US" sz="2000" dirty="0"/>
              <a:t>10.367 keV peak after fit for non-linear channel</a:t>
            </a:r>
          </a:p>
          <a:p>
            <a:pPr marL="342900" indent="-342900"/>
            <a:r>
              <a:rPr lang="en-US" sz="2000" dirty="0"/>
              <a:t>Channel 0: 10.36909 ±  0.00339</a:t>
            </a:r>
          </a:p>
          <a:p>
            <a:pPr marL="342900" indent="-342900"/>
            <a:r>
              <a:rPr lang="en-US" sz="2000" dirty="0"/>
              <a:t>Channel 1: 10.36952 ±  0.00316</a:t>
            </a:r>
          </a:p>
          <a:p>
            <a:pPr marL="342900" indent="-342900"/>
            <a:r>
              <a:rPr lang="en-US" sz="2000" dirty="0"/>
              <a:t>Channel 2: 10.36959 ±  0.00336</a:t>
            </a:r>
            <a:endParaRPr lang="en-US" sz="2000" baseline="30000" dirty="0"/>
          </a:p>
          <a:p>
            <a:pPr marL="342900" indent="-342900">
              <a:buFont typeface="Symbol" panose="05050102010706020507" pitchFamily="18" charset="2"/>
              <a:buChar char="Þ"/>
            </a:pPr>
            <a:endParaRPr lang="en-US" sz="2000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DF2E57A-A998-51E9-7F72-706D185823CE}"/>
              </a:ext>
            </a:extLst>
          </p:cNvPr>
          <p:cNvSpPr txBox="1">
            <a:spLocks/>
          </p:cNvSpPr>
          <p:nvPr/>
        </p:nvSpPr>
        <p:spPr>
          <a:xfrm>
            <a:off x="363069" y="5152003"/>
            <a:ext cx="10543055" cy="448697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/>
              <a:t>Peak fit of 10.367 keV in 3 low energy channel with non-linear function is better than linear function.</a:t>
            </a:r>
          </a:p>
          <a:p>
            <a:pPr marL="342900" indent="-342900">
              <a:buFont typeface="Symbol" panose="05050102010706020507" pitchFamily="18" charset="2"/>
              <a:buChar char="Þ"/>
            </a:pPr>
            <a:endParaRPr lang="en-US" sz="2000" b="1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9B64E46-260C-50EC-C235-3C93BB0F060A}"/>
              </a:ext>
            </a:extLst>
          </p:cNvPr>
          <p:cNvSpPr txBox="1"/>
          <p:nvPr/>
        </p:nvSpPr>
        <p:spPr>
          <a:xfrm>
            <a:off x="10025455" y="865752"/>
            <a:ext cx="2023669" cy="954107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baseline="30000" dirty="0">
                <a:latin typeface="Times New Roman" pitchFamily="18" charset="0"/>
                <a:cs typeface="Times New Roman" pitchFamily="18" charset="0"/>
              </a:rPr>
              <a:t>Total count per kg d: </a:t>
            </a:r>
          </a:p>
          <a:p>
            <a:r>
              <a:rPr lang="en-US" sz="2400" b="1" baseline="30000" dirty="0">
                <a:latin typeface="Times New Roman" pitchFamily="18" charset="0"/>
                <a:cs typeface="Times New Roman" pitchFamily="18" charset="0"/>
              </a:rPr>
              <a:t>40428 – 52 -199 – 352 - 174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E51CBDE-9C48-1DFA-3A7C-A7241CAADD90}"/>
              </a:ext>
            </a:extLst>
          </p:cNvPr>
          <p:cNvSpPr txBox="1"/>
          <p:nvPr/>
        </p:nvSpPr>
        <p:spPr>
          <a:xfrm>
            <a:off x="10025454" y="2999352"/>
            <a:ext cx="2023669" cy="707886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baseline="30000" dirty="0">
                <a:latin typeface="Times New Roman" pitchFamily="18" charset="0"/>
                <a:cs typeface="Times New Roman" pitchFamily="18" charset="0"/>
              </a:rPr>
              <a:t>Total count per kg d: </a:t>
            </a:r>
          </a:p>
          <a:p>
            <a:r>
              <a:rPr lang="en-US" sz="2400" b="1" baseline="30000" dirty="0">
                <a:latin typeface="Times New Roman" pitchFamily="18" charset="0"/>
                <a:cs typeface="Times New Roman" pitchFamily="18" charset="0"/>
              </a:rPr>
              <a:t>37309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52019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EAE2F4-4BB0-D7C6-7403-2FEFA849E0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0488FC-5ACA-C7E0-FC63-E994BAF119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400" dirty="0" err="1"/>
              <a:t>CEνNS</a:t>
            </a:r>
            <a:endParaRPr lang="en-US" sz="4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38B96F-5AA0-361A-CFD6-472F0E7793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071" y="891428"/>
            <a:ext cx="11465858" cy="1766048"/>
          </a:xfrm>
          <a:solidFill>
            <a:schemeClr val="tx2">
              <a:lumMod val="10000"/>
              <a:lumOff val="90000"/>
            </a:scheme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dirty="0"/>
              <a:t>Coherent Elastic Neutrino-Nucleus Scattering (CE</a:t>
            </a:r>
            <a:r>
              <a:rPr lang="el-GR" dirty="0"/>
              <a:t>ν</a:t>
            </a:r>
            <a:r>
              <a:rPr lang="en-US" dirty="0"/>
              <a:t>NS) is a process predicted by the Standard Model. </a:t>
            </a:r>
          </a:p>
          <a:p>
            <a:pPr marL="0" indent="0" algn="just">
              <a:buNone/>
            </a:pPr>
            <a:r>
              <a:rPr lang="en-US" dirty="0"/>
              <a:t>In this interaction, all the nucleons in the nucleus interact as a whole, which gives the process its “coherent” name.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07C1C4-C463-F8B3-D89C-3B63D16149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3A49B-981B-4E24-8C90-C9D25797A3B7}" type="datetime1">
              <a:rPr lang="en-US" smtClean="0"/>
              <a:t>10/28/2025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7AF68C-2C70-D64D-F880-8F4DCEA382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E8536-0B53-46AE-9A2B-3E81DA2AD079}" type="slidenum">
              <a:rPr lang="en-US" smtClean="0"/>
              <a:t>3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B0C8734-D4BC-488D-F6ED-9F5E623545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971" y="2735636"/>
            <a:ext cx="6797162" cy="3616514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ED9315A3-BE58-73D0-AC28-E3A425A51662}"/>
              </a:ext>
            </a:extLst>
          </p:cNvPr>
          <p:cNvGrpSpPr/>
          <p:nvPr/>
        </p:nvGrpSpPr>
        <p:grpSpPr>
          <a:xfrm>
            <a:off x="8123472" y="2941406"/>
            <a:ext cx="2982678" cy="3025166"/>
            <a:chOff x="8123472" y="2941406"/>
            <a:chExt cx="2982678" cy="3025166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BCC5B4CD-B3B2-4975-E6FD-D526E6A3CB0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123472" y="2941406"/>
              <a:ext cx="2982678" cy="3025166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C21E460-8462-0DCB-A1A5-9EB3C59E997F}"/>
                </a:ext>
              </a:extLst>
            </p:cNvPr>
            <p:cNvSpPr/>
            <p:nvPr/>
          </p:nvSpPr>
          <p:spPr>
            <a:xfrm>
              <a:off x="9525000" y="5610225"/>
              <a:ext cx="190500" cy="1905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0913680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01B92A-0D97-A58B-E466-6C15763298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67D44A-7009-9563-74F7-2E13E52DB6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400" dirty="0"/>
              <a:t>Thorium Calibration 1 RUN8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FA2BF2-9B1A-27FA-EAD5-F31B9073D0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3A49B-981B-4E24-8C90-C9D25797A3B7}" type="datetime1">
              <a:rPr lang="en-US" smtClean="0"/>
              <a:t>10/28/2025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EFC2FD2-2C42-1FF8-1AF6-636AA48904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E8536-0B53-46AE-9A2B-3E81DA2AD079}" type="slidenum">
              <a:rPr lang="en-US" smtClean="0"/>
              <a:t>30</a:t>
            </a:fld>
            <a:endParaRPr lang="en-US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A434CF9E-D7BB-2B55-D77F-C5C96C32D5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0572536"/>
              </p:ext>
            </p:extLst>
          </p:nvPr>
        </p:nvGraphicFramePr>
        <p:xfrm>
          <a:off x="381000" y="939163"/>
          <a:ext cx="11429999" cy="576072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47108">
                  <a:extLst>
                    <a:ext uri="{9D8B030D-6E8A-4147-A177-3AD203B41FA5}">
                      <a16:colId xmlns:a16="http://schemas.microsoft.com/office/drawing/2014/main" val="3305527919"/>
                    </a:ext>
                  </a:extLst>
                </a:gridCol>
                <a:gridCol w="1687285">
                  <a:extLst>
                    <a:ext uri="{9D8B030D-6E8A-4147-A177-3AD203B41FA5}">
                      <a16:colId xmlns:a16="http://schemas.microsoft.com/office/drawing/2014/main" val="2615500761"/>
                    </a:ext>
                  </a:extLst>
                </a:gridCol>
                <a:gridCol w="1741713">
                  <a:extLst>
                    <a:ext uri="{9D8B030D-6E8A-4147-A177-3AD203B41FA5}">
                      <a16:colId xmlns:a16="http://schemas.microsoft.com/office/drawing/2014/main" val="3746328853"/>
                    </a:ext>
                  </a:extLst>
                </a:gridCol>
                <a:gridCol w="2381251">
                  <a:extLst>
                    <a:ext uri="{9D8B030D-6E8A-4147-A177-3AD203B41FA5}">
                      <a16:colId xmlns:a16="http://schemas.microsoft.com/office/drawing/2014/main" val="3121837803"/>
                    </a:ext>
                  </a:extLst>
                </a:gridCol>
                <a:gridCol w="2054678">
                  <a:extLst>
                    <a:ext uri="{9D8B030D-6E8A-4147-A177-3AD203B41FA5}">
                      <a16:colId xmlns:a16="http://schemas.microsoft.com/office/drawing/2014/main" val="10742773"/>
                    </a:ext>
                  </a:extLst>
                </a:gridCol>
                <a:gridCol w="2217964">
                  <a:extLst>
                    <a:ext uri="{9D8B030D-6E8A-4147-A177-3AD203B41FA5}">
                      <a16:colId xmlns:a16="http://schemas.microsoft.com/office/drawing/2014/main" val="1541487463"/>
                    </a:ext>
                  </a:extLst>
                </a:gridCol>
              </a:tblGrid>
              <a:tr h="803825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Liberation Sans"/>
                        </a:rPr>
                        <a:t>Isotope</a:t>
                      </a:r>
                    </a:p>
                  </a:txBody>
                  <a:tcPr marL="8048" marR="8048" marT="8048" marB="0" anchor="ctr"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Table line</a:t>
                      </a:r>
                    </a:p>
                    <a:p>
                      <a:pPr algn="ctr" fontAlgn="b">
                        <a:buNone/>
                      </a:pPr>
                      <a:r>
                        <a:rPr lang="en-US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keV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Liberation Sans"/>
                      </a:endParaRPr>
                    </a:p>
                  </a:txBody>
                  <a:tcPr marL="8048" marR="8048" marT="8048" marB="0" anchor="ctr"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Linear energy found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Liberation Sans"/>
                      </a:endParaRPr>
                    </a:p>
                  </a:txBody>
                  <a:tcPr marL="8048" marR="8048" marT="8048" marB="0" anchor="ctr"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Non-linear energy found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Liberation Sans"/>
                      </a:endParaRPr>
                    </a:p>
                  </a:txBody>
                  <a:tcPr marL="8048" marR="8048" marT="8048" marB="0" anchor="ctr"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Difference Linear</a:t>
                      </a:r>
                    </a:p>
                    <a:p>
                      <a:pPr algn="ctr" fontAlgn="b">
                        <a:buNone/>
                      </a:pPr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Liberation Sans"/>
                        </a:rPr>
                        <a:t>peaks</a:t>
                      </a:r>
                    </a:p>
                  </a:txBody>
                  <a:tcPr marL="8048" marR="8048" marT="8048" marB="0" anchor="ctr"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Difference Non-linear peaks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Liberation Sans"/>
                      </a:endParaRPr>
                    </a:p>
                  </a:txBody>
                  <a:tcPr marL="8048" marR="8048" marT="8048" marB="0" anchor="ctr"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3181716"/>
                  </a:ext>
                </a:extLst>
              </a:tr>
              <a:tr h="409353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PbKa2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Liberation Sans"/>
                      </a:endParaRPr>
                    </a:p>
                  </a:txBody>
                  <a:tcPr marL="8048" marR="8048" marT="8048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72.805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Liberation Sans"/>
                      </a:endParaRPr>
                    </a:p>
                  </a:txBody>
                  <a:tcPr marL="8048" marR="8048" marT="8048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Liberation Sans"/>
                        </a:rPr>
                        <a:t>72.666(45)</a:t>
                      </a:r>
                    </a:p>
                  </a:txBody>
                  <a:tcPr marL="8048" marR="8048" marT="8048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72.783(48)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Liberation Sans"/>
                      </a:endParaRPr>
                    </a:p>
                  </a:txBody>
                  <a:tcPr marL="8048" marR="8048" marT="8048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Liberation Sans"/>
                        </a:rPr>
                        <a:t>0.139</a:t>
                      </a:r>
                    </a:p>
                  </a:txBody>
                  <a:tcPr marL="8048" marR="8048" marT="8048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Liberation Sans"/>
                        </a:rPr>
                        <a:t>0.022</a:t>
                      </a:r>
                    </a:p>
                  </a:txBody>
                  <a:tcPr marL="8048" marR="8048" marT="8048" marB="0" anchor="ctr"/>
                </a:tc>
                <a:extLst>
                  <a:ext uri="{0D108BD9-81ED-4DB2-BD59-A6C34878D82A}">
                    <a16:rowId xmlns:a16="http://schemas.microsoft.com/office/drawing/2014/main" val="990252958"/>
                  </a:ext>
                </a:extLst>
              </a:tr>
              <a:tr h="409353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PbKa1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Liberation Sans"/>
                      </a:endParaRPr>
                    </a:p>
                  </a:txBody>
                  <a:tcPr marL="8048" marR="8048" marT="8048" marB="0" anchor="ctr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74.969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Liberation Sans"/>
                      </a:endParaRPr>
                    </a:p>
                  </a:txBody>
                  <a:tcPr marL="8048" marR="8048" marT="8048" marB="0" anchor="ctr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Liberation Sans"/>
                        </a:rPr>
                        <a:t>74.819(29)</a:t>
                      </a:r>
                    </a:p>
                  </a:txBody>
                  <a:tcPr marL="8048" marR="8048" marT="8048" marB="0" anchor="ctr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74.930(28)</a:t>
                      </a:r>
                      <a:endParaRPr lang="en-US" sz="1600" b="1" i="0" u="none" strike="noStrike" dirty="0">
                        <a:solidFill>
                          <a:srgbClr val="FF0000"/>
                        </a:solidFill>
                        <a:effectLst/>
                        <a:latin typeface="Liberation Sans"/>
                      </a:endParaRPr>
                    </a:p>
                  </a:txBody>
                  <a:tcPr marL="8048" marR="8048" marT="8048" marB="0" anchor="ctr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Liberation Sans"/>
                        </a:rPr>
                        <a:t>0.150</a:t>
                      </a:r>
                    </a:p>
                  </a:txBody>
                  <a:tcPr marL="8048" marR="8048" marT="8048" marB="0" anchor="ctr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Liberation Sans"/>
                        </a:rPr>
                        <a:t>0.039</a:t>
                      </a:r>
                    </a:p>
                  </a:txBody>
                  <a:tcPr marL="8048" marR="8048" marT="8048" marB="0" anchor="ctr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5459688"/>
                  </a:ext>
                </a:extLst>
              </a:tr>
              <a:tr h="409353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u="none" strike="noStrike" baseline="30000" dirty="0">
                          <a:solidFill>
                            <a:schemeClr val="tx1"/>
                          </a:solidFill>
                          <a:effectLst/>
                        </a:rPr>
                        <a:t>228</a:t>
                      </a:r>
                      <a:r>
                        <a:rPr lang="en-US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Ac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Liberation Sans"/>
                      </a:endParaRPr>
                    </a:p>
                  </a:txBody>
                  <a:tcPr marL="8048" marR="8048" marT="8048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209.253(6)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Liberation Sans"/>
                      </a:endParaRPr>
                    </a:p>
                  </a:txBody>
                  <a:tcPr marL="8048" marR="8048" marT="8048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Liberation Sans"/>
                        </a:rPr>
                        <a:t>209.325(57)</a:t>
                      </a:r>
                    </a:p>
                  </a:txBody>
                  <a:tcPr marL="8048" marR="8048" marT="8048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209.344(57)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Liberation Sans"/>
                      </a:endParaRPr>
                    </a:p>
                  </a:txBody>
                  <a:tcPr marL="8048" marR="8048" marT="8048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Liberation Sans"/>
                        </a:rPr>
                        <a:t>-0.072</a:t>
                      </a:r>
                    </a:p>
                  </a:txBody>
                  <a:tcPr marL="8048" marR="8048" marT="8048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Liberation Sans"/>
                        </a:rPr>
                        <a:t>-0.091</a:t>
                      </a:r>
                    </a:p>
                  </a:txBody>
                  <a:tcPr marL="8048" marR="8048" marT="8048" marB="0" anchor="ctr"/>
                </a:tc>
                <a:extLst>
                  <a:ext uri="{0D108BD9-81ED-4DB2-BD59-A6C34878D82A}">
                    <a16:rowId xmlns:a16="http://schemas.microsoft.com/office/drawing/2014/main" val="2033575581"/>
                  </a:ext>
                </a:extLst>
              </a:tr>
              <a:tr h="409353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u="none" strike="noStrike" baseline="30000" dirty="0">
                          <a:solidFill>
                            <a:schemeClr val="tx1"/>
                          </a:solidFill>
                          <a:effectLst/>
                        </a:rPr>
                        <a:t>212</a:t>
                      </a:r>
                      <a:r>
                        <a:rPr lang="en-US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Pb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Liberation Sans"/>
                      </a:endParaRPr>
                    </a:p>
                  </a:txBody>
                  <a:tcPr marL="8048" marR="8048" marT="8048" marB="0" anchor="ctr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238.632(2)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Liberation Sans"/>
                      </a:endParaRPr>
                    </a:p>
                  </a:txBody>
                  <a:tcPr marL="8048" marR="8048" marT="8048" marB="0" anchor="ctr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Liberation Sans"/>
                        </a:rPr>
                        <a:t>238.638(9)</a:t>
                      </a:r>
                    </a:p>
                  </a:txBody>
                  <a:tcPr marL="8048" marR="8048" marT="8048" marB="0" anchor="ctr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238.647(9)</a:t>
                      </a:r>
                      <a:endParaRPr lang="en-US" sz="1600" b="1" i="0" u="none" strike="noStrike" dirty="0">
                        <a:solidFill>
                          <a:srgbClr val="FF0000"/>
                        </a:solidFill>
                        <a:effectLst/>
                        <a:latin typeface="Liberation Sans"/>
                      </a:endParaRPr>
                    </a:p>
                  </a:txBody>
                  <a:tcPr marL="8048" marR="8048" marT="8048" marB="0" anchor="ctr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Liberation Sans"/>
                        </a:rPr>
                        <a:t>-0.006</a:t>
                      </a:r>
                    </a:p>
                  </a:txBody>
                  <a:tcPr marL="8048" marR="8048" marT="8048" marB="0" anchor="ctr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Liberation Sans"/>
                        </a:rPr>
                        <a:t>-0.015</a:t>
                      </a:r>
                    </a:p>
                  </a:txBody>
                  <a:tcPr marL="8048" marR="8048" marT="8048" marB="0" anchor="ctr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8210484"/>
                  </a:ext>
                </a:extLst>
              </a:tr>
              <a:tr h="409353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u="none" strike="noStrike" baseline="30000" dirty="0">
                          <a:solidFill>
                            <a:schemeClr val="tx1"/>
                          </a:solidFill>
                          <a:effectLst/>
                        </a:rPr>
                        <a:t>224</a:t>
                      </a:r>
                      <a:r>
                        <a:rPr lang="en-US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Ra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Liberation Sans"/>
                      </a:endParaRPr>
                    </a:p>
                  </a:txBody>
                  <a:tcPr marL="8048" marR="8048" marT="8048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240.986(6)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Liberation Sans"/>
                      </a:endParaRPr>
                    </a:p>
                  </a:txBody>
                  <a:tcPr marL="8048" marR="8048" marT="8048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Liberation Sans"/>
                        </a:rPr>
                        <a:t>241.112(54)</a:t>
                      </a:r>
                    </a:p>
                  </a:txBody>
                  <a:tcPr marL="8048" marR="8048" marT="8048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241.122(50)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Liberation Sans"/>
                      </a:endParaRPr>
                    </a:p>
                  </a:txBody>
                  <a:tcPr marL="8048" marR="8048" marT="8048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-0.126</a:t>
                      </a:r>
                    </a:p>
                  </a:txBody>
                  <a:tcPr marL="8048" marR="8048" marT="8048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-0.136</a:t>
                      </a:r>
                    </a:p>
                  </a:txBody>
                  <a:tcPr marL="8048" marR="8048" marT="8048" marB="0" anchor="ctr"/>
                </a:tc>
                <a:extLst>
                  <a:ext uri="{0D108BD9-81ED-4DB2-BD59-A6C34878D82A}">
                    <a16:rowId xmlns:a16="http://schemas.microsoft.com/office/drawing/2014/main" val="602211673"/>
                  </a:ext>
                </a:extLst>
              </a:tr>
              <a:tr h="409353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u="none" strike="noStrike" baseline="30000" dirty="0">
                          <a:solidFill>
                            <a:schemeClr val="tx1"/>
                          </a:solidFill>
                          <a:effectLst/>
                        </a:rPr>
                        <a:t>228</a:t>
                      </a:r>
                      <a:r>
                        <a:rPr lang="en-US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Ac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Liberation Sans"/>
                      </a:endParaRPr>
                    </a:p>
                  </a:txBody>
                  <a:tcPr marL="8048" marR="8048" marT="8048" marB="0" anchor="ctr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328.000(6)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Liberation Sans"/>
                      </a:endParaRPr>
                    </a:p>
                  </a:txBody>
                  <a:tcPr marL="8048" marR="8048" marT="8048" marB="0" anchor="ctr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Liberation Sans"/>
                        </a:rPr>
                        <a:t>327.900(61)</a:t>
                      </a:r>
                    </a:p>
                  </a:txBody>
                  <a:tcPr marL="8048" marR="8048" marT="8048" marB="0" anchor="ctr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327.889(60)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Liberation Sans"/>
                      </a:endParaRPr>
                    </a:p>
                  </a:txBody>
                  <a:tcPr marL="8048" marR="8048" marT="8048" marB="0" anchor="ctr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0.100</a:t>
                      </a:r>
                    </a:p>
                  </a:txBody>
                  <a:tcPr marL="8048" marR="8048" marT="8048" marB="0" anchor="ctr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0.111</a:t>
                      </a:r>
                    </a:p>
                  </a:txBody>
                  <a:tcPr marL="8048" marR="8048" marT="8048" marB="0" anchor="ctr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6596643"/>
                  </a:ext>
                </a:extLst>
              </a:tr>
              <a:tr h="409353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u="none" strike="noStrike" baseline="30000" dirty="0">
                          <a:solidFill>
                            <a:schemeClr val="tx1"/>
                          </a:solidFill>
                          <a:effectLst/>
                        </a:rPr>
                        <a:t>228</a:t>
                      </a:r>
                      <a:r>
                        <a:rPr lang="en-US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Ac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Liberation Sans"/>
                      </a:endParaRPr>
                    </a:p>
                  </a:txBody>
                  <a:tcPr marL="8048" marR="8048" marT="8048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338.320(3)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Liberation Sans"/>
                      </a:endParaRPr>
                    </a:p>
                  </a:txBody>
                  <a:tcPr marL="8048" marR="8048" marT="8048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Liberation Sans"/>
                        </a:rPr>
                        <a:t>338.283(23)</a:t>
                      </a:r>
                    </a:p>
                  </a:txBody>
                  <a:tcPr marL="8048" marR="8048" marT="8048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338.262(23)</a:t>
                      </a:r>
                      <a:endParaRPr lang="en-US" sz="1600" b="1" i="0" u="none" strike="noStrike" dirty="0">
                        <a:solidFill>
                          <a:srgbClr val="FF0000"/>
                        </a:solidFill>
                        <a:effectLst/>
                        <a:latin typeface="Liberation Sans"/>
                      </a:endParaRPr>
                    </a:p>
                  </a:txBody>
                  <a:tcPr marL="8048" marR="8048" marT="8048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Liberation Sans"/>
                        </a:rPr>
                        <a:t>0.037</a:t>
                      </a:r>
                    </a:p>
                  </a:txBody>
                  <a:tcPr marL="8048" marR="8048" marT="8048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Liberation Sans"/>
                        </a:rPr>
                        <a:t>0.058</a:t>
                      </a:r>
                    </a:p>
                  </a:txBody>
                  <a:tcPr marL="8048" marR="8048" marT="8048" marB="0" anchor="ctr"/>
                </a:tc>
                <a:extLst>
                  <a:ext uri="{0D108BD9-81ED-4DB2-BD59-A6C34878D82A}">
                    <a16:rowId xmlns:a16="http://schemas.microsoft.com/office/drawing/2014/main" val="131667403"/>
                  </a:ext>
                </a:extLst>
              </a:tr>
              <a:tr h="409353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u="none" strike="noStrike" baseline="30000" dirty="0">
                          <a:solidFill>
                            <a:schemeClr val="tx1"/>
                          </a:solidFill>
                          <a:effectLst/>
                        </a:rPr>
                        <a:t>228</a:t>
                      </a:r>
                      <a:r>
                        <a:rPr lang="en-US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Ac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Liberation Sans"/>
                      </a:endParaRPr>
                    </a:p>
                  </a:txBody>
                  <a:tcPr marL="8048" marR="8048" marT="8048" marB="0" anchor="ctr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409.462(6)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Liberation Sans"/>
                      </a:endParaRPr>
                    </a:p>
                  </a:txBody>
                  <a:tcPr marL="8048" marR="8048" marT="8048" marB="0" anchor="ctr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Liberation Sans"/>
                        </a:rPr>
                        <a:t>409.402(75)</a:t>
                      </a:r>
                    </a:p>
                  </a:txBody>
                  <a:tcPr marL="8048" marR="8048" marT="8048" marB="0" anchor="ctr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409.362(75)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Liberation Sans"/>
                      </a:endParaRPr>
                    </a:p>
                  </a:txBody>
                  <a:tcPr marL="8048" marR="8048" marT="8048" marB="0" anchor="ctr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0.060</a:t>
                      </a:r>
                    </a:p>
                  </a:txBody>
                  <a:tcPr marL="8048" marR="8048" marT="8048" marB="0" anchor="ctr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0.100</a:t>
                      </a:r>
                    </a:p>
                  </a:txBody>
                  <a:tcPr marL="8048" marR="8048" marT="8048" marB="0" anchor="ctr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2561980"/>
                  </a:ext>
                </a:extLst>
              </a:tr>
              <a:tr h="409353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u="none" strike="noStrike" baseline="30000" dirty="0">
                          <a:solidFill>
                            <a:schemeClr val="tx1"/>
                          </a:solidFill>
                          <a:effectLst/>
                        </a:rPr>
                        <a:t>228</a:t>
                      </a:r>
                      <a:r>
                        <a:rPr lang="en-US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Ac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Liberation Sans"/>
                      </a:endParaRPr>
                    </a:p>
                  </a:txBody>
                  <a:tcPr marL="8048" marR="8048" marT="8048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463.004(6)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Liberation Sans"/>
                      </a:endParaRPr>
                    </a:p>
                  </a:txBody>
                  <a:tcPr marL="8048" marR="8048" marT="8048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Liberation Sans"/>
                        </a:rPr>
                        <a:t>462.974(40)</a:t>
                      </a:r>
                    </a:p>
                  </a:txBody>
                  <a:tcPr marL="8048" marR="8048" marT="8048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u="none" strike="noStrike">
                          <a:solidFill>
                            <a:schemeClr val="tx1"/>
                          </a:solidFill>
                          <a:effectLst/>
                        </a:rPr>
                        <a:t>462.933(45)</a:t>
                      </a:r>
                      <a:endParaRPr lang="en-US" sz="1600" b="0" i="0" u="none" strike="noStrike">
                        <a:solidFill>
                          <a:schemeClr val="tx1"/>
                        </a:solidFill>
                        <a:effectLst/>
                        <a:latin typeface="Liberation Sans"/>
                      </a:endParaRPr>
                    </a:p>
                  </a:txBody>
                  <a:tcPr marL="8048" marR="8048" marT="8048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0.030</a:t>
                      </a:r>
                    </a:p>
                  </a:txBody>
                  <a:tcPr marL="8048" marR="8048" marT="8048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0.071</a:t>
                      </a:r>
                    </a:p>
                  </a:txBody>
                  <a:tcPr marL="8048" marR="8048" marT="8048" marB="0" anchor="ctr"/>
                </a:tc>
                <a:extLst>
                  <a:ext uri="{0D108BD9-81ED-4DB2-BD59-A6C34878D82A}">
                    <a16:rowId xmlns:a16="http://schemas.microsoft.com/office/drawing/2014/main" val="2013161741"/>
                  </a:ext>
                </a:extLst>
              </a:tr>
              <a:tr h="454016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u="none" strike="noStrike" baseline="30000" dirty="0">
                          <a:solidFill>
                            <a:schemeClr val="tx1"/>
                          </a:solidFill>
                          <a:effectLst/>
                        </a:rPr>
                        <a:t>208</a:t>
                      </a:r>
                      <a:r>
                        <a:rPr lang="en-US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Tl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Liberation Sans"/>
                      </a:endParaRPr>
                    </a:p>
                  </a:txBody>
                  <a:tcPr marL="8048" marR="8048" marT="8048" marB="0" anchor="ctr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510.77(10)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Liberation Sans"/>
                      </a:endParaRPr>
                    </a:p>
                  </a:txBody>
                  <a:tcPr marL="8048" marR="8048" marT="8048" marB="0" anchor="ctr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Liberation Sans"/>
                        </a:rPr>
                        <a:t>510.745(40)</a:t>
                      </a:r>
                    </a:p>
                  </a:txBody>
                  <a:tcPr marL="8048" marR="8048" marT="8048" marB="0" anchor="ctr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510.722(41)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Liberation Sans"/>
                      </a:endParaRPr>
                    </a:p>
                  </a:txBody>
                  <a:tcPr marL="8048" marR="8048" marT="8048" marB="0" anchor="ctr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0.025</a:t>
                      </a:r>
                    </a:p>
                  </a:txBody>
                  <a:tcPr marL="8048" marR="8048" marT="8048" marB="0" anchor="ctr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0.048</a:t>
                      </a:r>
                    </a:p>
                  </a:txBody>
                  <a:tcPr marL="8048" marR="8048" marT="8048" marB="0" anchor="ctr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3965484"/>
                  </a:ext>
                </a:extLst>
              </a:tr>
              <a:tr h="409353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u="none" strike="noStrike" baseline="30000" dirty="0">
                          <a:solidFill>
                            <a:schemeClr val="tx1"/>
                          </a:solidFill>
                          <a:effectLst/>
                        </a:rPr>
                        <a:t>208</a:t>
                      </a:r>
                      <a:r>
                        <a:rPr lang="en-US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Tl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Liberation Sans"/>
                      </a:endParaRPr>
                    </a:p>
                  </a:txBody>
                  <a:tcPr marL="8048" marR="8048" marT="8048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583.187(2)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Liberation Sans"/>
                      </a:endParaRPr>
                    </a:p>
                  </a:txBody>
                  <a:tcPr marL="8048" marR="8048" marT="8048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Liberation Sans"/>
                        </a:rPr>
                        <a:t>583.181(20)</a:t>
                      </a:r>
                    </a:p>
                  </a:txBody>
                  <a:tcPr marL="8048" marR="8048" marT="8048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583.190(20)</a:t>
                      </a:r>
                      <a:endParaRPr lang="en-US" sz="1600" b="1" i="0" u="none" strike="noStrike" dirty="0">
                        <a:solidFill>
                          <a:srgbClr val="FF0000"/>
                        </a:solidFill>
                        <a:effectLst/>
                        <a:latin typeface="Liberation Sans"/>
                      </a:endParaRPr>
                    </a:p>
                  </a:txBody>
                  <a:tcPr marL="8048" marR="8048" marT="8048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Liberation Sans"/>
                        </a:rPr>
                        <a:t>0.006</a:t>
                      </a:r>
                    </a:p>
                  </a:txBody>
                  <a:tcPr marL="8048" marR="8048" marT="8048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Liberation Sans"/>
                        </a:rPr>
                        <a:t>-0.030</a:t>
                      </a:r>
                    </a:p>
                  </a:txBody>
                  <a:tcPr marL="8048" marR="8048" marT="8048" marB="0" anchor="ctr"/>
                </a:tc>
                <a:extLst>
                  <a:ext uri="{0D108BD9-81ED-4DB2-BD59-A6C34878D82A}">
                    <a16:rowId xmlns:a16="http://schemas.microsoft.com/office/drawing/2014/main" val="2691748097"/>
                  </a:ext>
                </a:extLst>
              </a:tr>
              <a:tr h="409353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8048" marR="8048" marT="8048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8048" marR="8048" marT="8048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8048" marR="8048" marT="8048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1" u="none" strike="noStrike" dirty="0">
                          <a:effectLst/>
                        </a:rPr>
                        <a:t>Sum of squares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8048" marR="8048" marT="8048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en-US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Liberation Sans"/>
                          <a:ea typeface="+mn-ea"/>
                          <a:cs typeface="+mn-cs"/>
                        </a:rPr>
                        <a:t>0.079447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en-US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Liberation Sans"/>
                          <a:ea typeface="+mn-ea"/>
                          <a:cs typeface="+mn-cs"/>
                        </a:rPr>
                        <a:t>0.062937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250561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7049854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C5F401-2902-8394-3804-0EA4167636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5726DF-1D6D-2D18-CCB4-6B025BE270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400" dirty="0"/>
              <a:t>Expected spectrum of </a:t>
            </a:r>
            <a:r>
              <a:rPr lang="en-US" sz="4400" dirty="0" err="1"/>
              <a:t>nuGeN</a:t>
            </a:r>
            <a:endParaRPr lang="en-US" sz="44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DB0257-6B9E-8453-551E-CA1F211CCF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3A49B-981B-4E24-8C90-C9D25797A3B7}" type="datetime1">
              <a:rPr lang="en-US" smtClean="0"/>
              <a:t>10/28/2025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511073-C654-1907-D0C0-A95EF6C12D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E8536-0B53-46AE-9A2B-3E81DA2AD079}" type="slidenum">
              <a:rPr lang="en-US" smtClean="0"/>
              <a:t>31</a:t>
            </a:fld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5EE4524-E77E-8CCC-D728-52DD6B0C636C}"/>
              </a:ext>
            </a:extLst>
          </p:cNvPr>
          <p:cNvGrpSpPr/>
          <p:nvPr/>
        </p:nvGrpSpPr>
        <p:grpSpPr>
          <a:xfrm>
            <a:off x="363071" y="1462041"/>
            <a:ext cx="11465858" cy="4199899"/>
            <a:chOff x="363071" y="1462041"/>
            <a:chExt cx="11465858" cy="4199899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2D02F1B0-78AD-74E2-2DA0-C5CF939F631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63071" y="1462041"/>
              <a:ext cx="11465858" cy="4199899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4744607-0ACE-2F47-D5D2-C59AF50D3B06}"/>
                </a:ext>
              </a:extLst>
            </p:cNvPr>
            <p:cNvSpPr/>
            <p:nvPr/>
          </p:nvSpPr>
          <p:spPr>
            <a:xfrm>
              <a:off x="11658600" y="5534025"/>
              <a:ext cx="170329" cy="12791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8156589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53FE57-6513-4860-E11F-5AF9BA6045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7502E-C08C-302B-792F-9EEB2BF31E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Expected count rates and energy spectra in RUN7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BA91F5-6C44-FD50-FDE3-36DC1DB606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E44B5-C79B-49B2-A1C6-E7FB9802BC92}" type="datetime1">
              <a:rPr lang="en-US" smtClean="0"/>
              <a:t>10/28/2025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B70D64D-00DA-4DF0-39FA-AD217D5986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E8536-0B53-46AE-9A2B-3E81DA2AD079}" type="slidenum">
              <a:rPr lang="en-US" smtClean="0"/>
              <a:t>32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3C6C53C-554B-2D50-A3B6-1D6D8CC135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3624" y="893221"/>
            <a:ext cx="9884752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34376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2472E4-B806-C6A3-D4C8-C33A1AB191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146CFC-FA20-FF6B-1E6B-3605B3E348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400" dirty="0"/>
              <a:t>Comparison of spectrum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05ACE4-AD91-DB25-61DB-7A0E8C430E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3A49B-981B-4E24-8C90-C9D25797A3B7}" type="datetime1">
              <a:rPr lang="en-US" smtClean="0"/>
              <a:t>10/28/2025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A9927E-7278-5D3E-5133-C92A7DCA80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E8536-0B53-46AE-9A2B-3E81DA2AD079}" type="slidenum">
              <a:rPr lang="en-US" smtClean="0"/>
              <a:t>33</a:t>
            </a:fld>
            <a:endParaRPr lang="en-US"/>
          </a:p>
        </p:txBody>
      </p:sp>
      <p:pic>
        <p:nvPicPr>
          <p:cNvPr id="11" name="Picture 10" descr="A graph showing the value of a number of companies&#10;&#10;AI-generated content may be incorrect.">
            <a:extLst>
              <a:ext uri="{FF2B5EF4-FFF2-40B4-BE49-F238E27FC236}">
                <a16:creationId xmlns:a16="http://schemas.microsoft.com/office/drawing/2014/main" id="{A419D222-0BFA-3185-D4DA-D900C1CBB4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903" y="904875"/>
            <a:ext cx="10928195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7302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D759A7-46DB-8F45-FA52-AD6BACE213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6CDC55-B8EF-FBF6-E459-6CC1634CB0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400" dirty="0" err="1"/>
              <a:t>CEνNS</a:t>
            </a:r>
            <a:endParaRPr lang="en-US" sz="44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73617D-65D9-D934-A520-A051911EB8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3A49B-981B-4E24-8C90-C9D25797A3B7}" type="datetime1">
              <a:rPr lang="en-US" smtClean="0"/>
              <a:t>10/28/2025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E9A9CE-D81C-BFDF-9D5A-9E1CC9B200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E8536-0B53-46AE-9A2B-3E81DA2AD079}" type="slidenum">
              <a:rPr lang="en-US" smtClean="0"/>
              <a:t>4</a:t>
            </a:fld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08C8660-8842-C62A-EF2D-3208A26E37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7435" y="3870232"/>
            <a:ext cx="4805359" cy="255016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8411D3DA-9BCF-B100-0741-B23EB05269A3}"/>
              </a:ext>
            </a:extLst>
          </p:cNvPr>
          <p:cNvSpPr/>
          <p:nvPr/>
        </p:nvSpPr>
        <p:spPr>
          <a:xfrm>
            <a:off x="5813525" y="4396402"/>
            <a:ext cx="1652638" cy="9115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dirty="0">
                <a:solidFill>
                  <a:schemeClr val="tx1"/>
                </a:solidFill>
              </a:rPr>
              <a:t>σ</a:t>
            </a:r>
            <a:r>
              <a:rPr lang="en-US" sz="4000" dirty="0">
                <a:solidFill>
                  <a:schemeClr val="tx1"/>
                </a:solidFill>
              </a:rPr>
              <a:t> ∝ N</a:t>
            </a:r>
            <a:r>
              <a:rPr lang="en-US" sz="4000" baseline="30000" dirty="0">
                <a:solidFill>
                  <a:schemeClr val="tx1"/>
                </a:solidFill>
              </a:rPr>
              <a:t>2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85311F8-57C4-C2F0-2162-772E026088D6}"/>
              </a:ext>
            </a:extLst>
          </p:cNvPr>
          <p:cNvSpPr txBox="1"/>
          <p:nvPr/>
        </p:nvSpPr>
        <p:spPr>
          <a:xfrm>
            <a:off x="1910208" y="1440547"/>
            <a:ext cx="4078790" cy="70788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(Q</a:t>
            </a:r>
            <a:r>
              <a:rPr lang="en-US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~= 1 is the nuclear form factor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momentum transfer Q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11EB2C0-4D8E-46EF-CBA6-08B10EB8F1CA}"/>
              </a:ext>
            </a:extLst>
          </p:cNvPr>
          <p:cNvSpPr txBox="1"/>
          <p:nvPr/>
        </p:nvSpPr>
        <p:spPr>
          <a:xfrm>
            <a:off x="98650" y="919336"/>
            <a:ext cx="4835299" cy="40011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1.166×10</a:t>
            </a:r>
            <a:r>
              <a:rPr lang="en-US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−5 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GeV</a:t>
            </a:r>
            <a:r>
              <a:rPr lang="en-US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−2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the Fermi constant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F84606CD-7130-6765-C4BA-0FF32C6C2500}"/>
              </a:ext>
            </a:extLst>
          </p:cNvPr>
          <p:cNvGrpSpPr/>
          <p:nvPr/>
        </p:nvGrpSpPr>
        <p:grpSpPr>
          <a:xfrm>
            <a:off x="173565" y="4247093"/>
            <a:ext cx="4114799" cy="840358"/>
            <a:chOff x="561976" y="4171951"/>
            <a:chExt cx="4114799" cy="840358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A725700D-EDA0-A7D2-21F3-2F580F05024C}"/>
                </a:ext>
              </a:extLst>
            </p:cNvPr>
            <p:cNvGrpSpPr/>
            <p:nvPr/>
          </p:nvGrpSpPr>
          <p:grpSpPr>
            <a:xfrm>
              <a:off x="644460" y="4196139"/>
              <a:ext cx="4032315" cy="816169"/>
              <a:chOff x="619170" y="2861139"/>
              <a:chExt cx="4062744" cy="816169"/>
            </a:xfrm>
          </p:grpSpPr>
          <p:pic>
            <p:nvPicPr>
              <p:cNvPr id="42" name="Picture 41">
                <a:extLst>
                  <a:ext uri="{FF2B5EF4-FFF2-40B4-BE49-F238E27FC236}">
                    <a16:creationId xmlns:a16="http://schemas.microsoft.com/office/drawing/2014/main" id="{FA33489A-5CDB-46AB-B48E-AEDB11E95CB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19170" y="2861139"/>
                <a:ext cx="2930314" cy="438929"/>
              </a:xfrm>
              <a:prstGeom prst="rect">
                <a:avLst/>
              </a:prstGeom>
            </p:spPr>
          </p:pic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C235B3A9-24D7-4061-A70D-7E24C8835FD1}"/>
                  </a:ext>
                </a:extLst>
              </p:cNvPr>
              <p:cNvSpPr txBox="1"/>
              <p:nvPr/>
            </p:nvSpPr>
            <p:spPr>
              <a:xfrm>
                <a:off x="934524" y="3246421"/>
                <a:ext cx="3747390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 the weak charge of a nucleus</a:t>
                </a:r>
              </a:p>
            </p:txBody>
          </p:sp>
        </p:grp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F57FCFCF-6141-52C8-9BF4-DC63832D7CCE}"/>
                </a:ext>
              </a:extLst>
            </p:cNvPr>
            <p:cNvSpPr/>
            <p:nvPr/>
          </p:nvSpPr>
          <p:spPr>
            <a:xfrm>
              <a:off x="561976" y="4171951"/>
              <a:ext cx="4078790" cy="840358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6F6C6925-D969-33C4-BFAE-F99C18C38AE5}"/>
              </a:ext>
            </a:extLst>
          </p:cNvPr>
          <p:cNvGrpSpPr/>
          <p:nvPr/>
        </p:nvGrpSpPr>
        <p:grpSpPr>
          <a:xfrm>
            <a:off x="393637" y="5245222"/>
            <a:ext cx="4230477" cy="743125"/>
            <a:chOff x="320610" y="4785908"/>
            <a:chExt cx="4230477" cy="743125"/>
          </a:xfrm>
        </p:grpSpPr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0F2420FC-A6BC-1399-7901-771935D8B09C}"/>
                </a:ext>
              </a:extLst>
            </p:cNvPr>
            <p:cNvGrpSpPr/>
            <p:nvPr/>
          </p:nvGrpSpPr>
          <p:grpSpPr>
            <a:xfrm>
              <a:off x="433734" y="4788097"/>
              <a:ext cx="4117353" cy="740936"/>
              <a:chOff x="571185" y="3791894"/>
              <a:chExt cx="4117353" cy="740936"/>
            </a:xfrm>
          </p:grpSpPr>
          <p:pic>
            <p:nvPicPr>
              <p:cNvPr id="49" name="Picture 48">
                <a:extLst>
                  <a:ext uri="{FF2B5EF4-FFF2-40B4-BE49-F238E27FC236}">
                    <a16:creationId xmlns:a16="http://schemas.microsoft.com/office/drawing/2014/main" id="{FA27FB07-BD38-6C34-FDA2-4867FC71568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71185" y="3791894"/>
                <a:ext cx="3004791" cy="343405"/>
              </a:xfrm>
              <a:prstGeom prst="rect">
                <a:avLst/>
              </a:prstGeom>
            </p:spPr>
          </p:pic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120A27DD-1BF2-5F60-EDC7-EC37AE6DA2C0}"/>
                  </a:ext>
                </a:extLst>
              </p:cNvPr>
              <p:cNvSpPr txBox="1"/>
              <p:nvPr/>
            </p:nvSpPr>
            <p:spPr>
              <a:xfrm>
                <a:off x="1040090" y="4132720"/>
                <a:ext cx="364844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 </a:t>
                </a:r>
                <a:r>
                  <a:rPr lang="da-DK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Weinberg angle at low energies</a:t>
                </a:r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B5E44637-BC74-1034-6353-BC94AC5091C6}"/>
                </a:ext>
              </a:extLst>
            </p:cNvPr>
            <p:cNvSpPr/>
            <p:nvPr/>
          </p:nvSpPr>
          <p:spPr>
            <a:xfrm>
              <a:off x="320610" y="4785908"/>
              <a:ext cx="4163801" cy="737890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1" name="Rectangle 50">
            <a:extLst>
              <a:ext uri="{FF2B5EF4-FFF2-40B4-BE49-F238E27FC236}">
                <a16:creationId xmlns:a16="http://schemas.microsoft.com/office/drawing/2014/main" id="{F7FA62CB-5EB4-E529-725B-F2D0C905279A}"/>
              </a:ext>
            </a:extLst>
          </p:cNvPr>
          <p:cNvSpPr/>
          <p:nvPr/>
        </p:nvSpPr>
        <p:spPr>
          <a:xfrm>
            <a:off x="2082395" y="4291788"/>
            <a:ext cx="805794" cy="351073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1069A1B2-BC68-50B0-D364-B7297ABE0F25}"/>
              </a:ext>
            </a:extLst>
          </p:cNvPr>
          <p:cNvCxnSpPr>
            <a:cxnSpLocks/>
            <a:stCxn id="51" idx="2"/>
            <a:endCxn id="48" idx="0"/>
          </p:cNvCxnSpPr>
          <p:nvPr/>
        </p:nvCxnSpPr>
        <p:spPr>
          <a:xfrm flipH="1">
            <a:off x="2475538" y="4642861"/>
            <a:ext cx="9754" cy="602361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9" name="Picture 28">
            <a:extLst>
              <a:ext uri="{FF2B5EF4-FFF2-40B4-BE49-F238E27FC236}">
                <a16:creationId xmlns:a16="http://schemas.microsoft.com/office/drawing/2014/main" id="{A0DC103C-5A52-EDBD-9AB1-3A62A862728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5453" y="2851742"/>
            <a:ext cx="5390676" cy="1200227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B4F751C3-8655-927C-8F31-D88126B200AC}"/>
              </a:ext>
            </a:extLst>
          </p:cNvPr>
          <p:cNvSpPr/>
          <p:nvPr/>
        </p:nvSpPr>
        <p:spPr>
          <a:xfrm>
            <a:off x="1642100" y="3061566"/>
            <a:ext cx="414242" cy="3810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C2B4DD3F-AAF0-1D61-4431-752AF3BDA836}"/>
              </a:ext>
            </a:extLst>
          </p:cNvPr>
          <p:cNvSpPr/>
          <p:nvPr/>
        </p:nvSpPr>
        <p:spPr>
          <a:xfrm>
            <a:off x="2098241" y="3252065"/>
            <a:ext cx="414243" cy="42318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448FC6A5-D24F-D41E-69AF-761AABF3A5EE}"/>
              </a:ext>
            </a:extLst>
          </p:cNvPr>
          <p:cNvSpPr/>
          <p:nvPr/>
        </p:nvSpPr>
        <p:spPr>
          <a:xfrm>
            <a:off x="4251949" y="3242540"/>
            <a:ext cx="947643" cy="423183"/>
          </a:xfrm>
          <a:prstGeom prst="rect">
            <a:avLst/>
          </a:prstGeom>
          <a:noFill/>
          <a:ln w="28575">
            <a:solidFill>
              <a:srgbClr val="CC009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E47E1E58-31DF-D0EA-C55C-0C335F798982}"/>
              </a:ext>
            </a:extLst>
          </p:cNvPr>
          <p:cNvCxnSpPr>
            <a:cxnSpLocks/>
            <a:stCxn id="55" idx="0"/>
          </p:cNvCxnSpPr>
          <p:nvPr/>
        </p:nvCxnSpPr>
        <p:spPr>
          <a:xfrm flipV="1">
            <a:off x="4725771" y="2148433"/>
            <a:ext cx="872702" cy="109410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Content Placeholder 2">
            <a:extLst>
              <a:ext uri="{FF2B5EF4-FFF2-40B4-BE49-F238E27FC236}">
                <a16:creationId xmlns:a16="http://schemas.microsoft.com/office/drawing/2014/main" id="{6C7570A8-6B49-3CC3-C011-9852D3035E78}"/>
              </a:ext>
            </a:extLst>
          </p:cNvPr>
          <p:cNvSpPr txBox="1">
            <a:spLocks/>
          </p:cNvSpPr>
          <p:nvPr/>
        </p:nvSpPr>
        <p:spPr>
          <a:xfrm>
            <a:off x="6103388" y="957437"/>
            <a:ext cx="5739406" cy="2839864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200" dirty="0" err="1"/>
              <a:t>E</a:t>
            </a:r>
            <a:r>
              <a:rPr lang="en-US" sz="2200" baseline="-25000" dirty="0" err="1"/>
              <a:t>ν</a:t>
            </a:r>
            <a:r>
              <a:rPr lang="en-US" sz="2200" dirty="0"/>
              <a:t> &lt; 50 MeV (full coherency ~ 30 </a:t>
            </a:r>
            <a:r>
              <a:rPr lang="ru-RU" sz="2200" dirty="0"/>
              <a:t>М</a:t>
            </a:r>
            <a:r>
              <a:rPr lang="en-US" sz="2200" dirty="0"/>
              <a:t>eV)</a:t>
            </a:r>
          </a:p>
          <a:p>
            <a:pPr algn="just"/>
            <a:r>
              <a:rPr lang="en-US" sz="2200" dirty="0"/>
              <a:t>Cross-section is being proportional to the number of the neutrons squared in the nuclear target.</a:t>
            </a:r>
          </a:p>
          <a:p>
            <a:pPr algn="just"/>
            <a:r>
              <a:rPr lang="en-US" sz="2200" dirty="0"/>
              <a:t>Several orders of magnitude higher than “usual” cross-section of neutrino.</a:t>
            </a:r>
          </a:p>
          <a:p>
            <a:pPr algn="just"/>
            <a:r>
              <a:rPr lang="en-US" sz="2200" dirty="0"/>
              <a:t>Energy of recoils is very low (usually less than few keV).</a:t>
            </a:r>
          </a:p>
          <a:p>
            <a:pPr algn="just"/>
            <a:r>
              <a:rPr lang="en-US" sz="2200" dirty="0">
                <a:solidFill>
                  <a:srgbClr val="0000FF"/>
                </a:solidFill>
              </a:rPr>
              <a:t>Moreover, often only part of its energy can be detected (for Ge detector &lt; 20%)</a:t>
            </a:r>
          </a:p>
        </p:txBody>
      </p: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C191B5D0-BF08-841E-9148-A55AB38AC9EB}"/>
              </a:ext>
            </a:extLst>
          </p:cNvPr>
          <p:cNvCxnSpPr>
            <a:cxnSpLocks/>
            <a:stCxn id="34" idx="2"/>
            <a:endCxn id="51" idx="0"/>
          </p:cNvCxnSpPr>
          <p:nvPr/>
        </p:nvCxnSpPr>
        <p:spPr>
          <a:xfrm>
            <a:off x="2305363" y="3675248"/>
            <a:ext cx="179929" cy="61654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509F4B18-867C-2AB2-3BF5-4C540955FB20}"/>
              </a:ext>
            </a:extLst>
          </p:cNvPr>
          <p:cNvCxnSpPr>
            <a:cxnSpLocks/>
          </p:cNvCxnSpPr>
          <p:nvPr/>
        </p:nvCxnSpPr>
        <p:spPr>
          <a:xfrm flipH="1" flipV="1">
            <a:off x="256049" y="1333148"/>
            <a:ext cx="1386051" cy="190939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4" name="TextBox 83">
            <a:extLst>
              <a:ext uri="{FF2B5EF4-FFF2-40B4-BE49-F238E27FC236}">
                <a16:creationId xmlns:a16="http://schemas.microsoft.com/office/drawing/2014/main" id="{8866C823-34C4-F9B8-0783-C02F677D4518}"/>
              </a:ext>
            </a:extLst>
          </p:cNvPr>
          <p:cNvSpPr txBox="1"/>
          <p:nvPr/>
        </p:nvSpPr>
        <p:spPr>
          <a:xfrm>
            <a:off x="1434007" y="2279250"/>
            <a:ext cx="3427937" cy="40011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 is the recoil energy of nuclear</a:t>
            </a: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CDAEEBF1-FB6A-40E5-539E-5697C8C3AAEC}"/>
              </a:ext>
            </a:extLst>
          </p:cNvPr>
          <p:cNvSpPr/>
          <p:nvPr/>
        </p:nvSpPr>
        <p:spPr>
          <a:xfrm>
            <a:off x="3805838" y="3060255"/>
            <a:ext cx="242288" cy="35866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0E667288-FF58-91E5-4369-1B0BB9E8FEC0}"/>
              </a:ext>
            </a:extLst>
          </p:cNvPr>
          <p:cNvCxnSpPr>
            <a:cxnSpLocks/>
            <a:stCxn id="87" idx="0"/>
            <a:endCxn id="84" idx="2"/>
          </p:cNvCxnSpPr>
          <p:nvPr/>
        </p:nvCxnSpPr>
        <p:spPr>
          <a:xfrm flipH="1" flipV="1">
            <a:off x="3147976" y="2679360"/>
            <a:ext cx="779006" cy="38089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07263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715CEC-6827-B9EB-BFFE-FE8FA95801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D66447-D4F2-3D21-9C2F-8CFB91BF19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Kalinin Nuclear Power Plant - Neutrino sources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2EEA11-0EA7-3182-80D7-A349679205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E44B5-C79B-49B2-A1C6-E7FB9802BC92}" type="datetime1">
              <a:rPr lang="en-US" smtClean="0"/>
              <a:t>10/28/2025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38AB8C-F15B-9CC4-773C-57D2539E2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E8536-0B53-46AE-9A2B-3E81DA2AD079}" type="slidenum">
              <a:rPr lang="en-US" smtClean="0"/>
              <a:t>5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9E8614B-E1F8-5B9C-E2E0-E447BB7EF9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0172" y="1252574"/>
            <a:ext cx="5038757" cy="4773559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5213D02-4BA8-1BB2-47AF-C11AC77216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071" y="2341993"/>
            <a:ext cx="6123454" cy="2687208"/>
          </a:xfrm>
          <a:solidFill>
            <a:schemeClr val="tx2">
              <a:lumMod val="10000"/>
              <a:lumOff val="90000"/>
            </a:scheme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400" dirty="0" err="1"/>
              <a:t>vGeN</a:t>
            </a:r>
            <a:r>
              <a:rPr lang="en-US" sz="2400" dirty="0"/>
              <a:t> spectrometer has been constructed close to the reactor core.</a:t>
            </a:r>
          </a:p>
          <a:p>
            <a:pPr marL="0" indent="0" algn="just">
              <a:buNone/>
            </a:pPr>
            <a:r>
              <a:rPr lang="en-US" sz="2400" dirty="0"/>
              <a:t>It is located at </a:t>
            </a:r>
            <a:r>
              <a:rPr lang="en-US" sz="2400" b="1" dirty="0"/>
              <a:t>~11 m </a:t>
            </a:r>
            <a:r>
              <a:rPr lang="en-US" sz="2400" dirty="0"/>
              <a:t>from powerful 3.1 GW reactor’s core under an enormous antineutrino flux of </a:t>
            </a:r>
            <a:r>
              <a:rPr lang="en-US" sz="2400" b="1" dirty="0">
                <a:solidFill>
                  <a:srgbClr val="FF0000"/>
                </a:solidFill>
              </a:rPr>
              <a:t>4.4.10</a:t>
            </a:r>
            <a:r>
              <a:rPr lang="en-US" sz="2400" b="1" baseline="30000" dirty="0">
                <a:solidFill>
                  <a:srgbClr val="FF0000"/>
                </a:solidFill>
              </a:rPr>
              <a:t>13</a:t>
            </a:r>
            <a:r>
              <a:rPr lang="en-US" sz="2400" b="1" dirty="0">
                <a:solidFill>
                  <a:srgbClr val="FF0000"/>
                </a:solidFill>
              </a:rPr>
              <a:t>/(s.cm</a:t>
            </a:r>
            <a:r>
              <a:rPr lang="en-US" sz="2400" b="1" baseline="30000" dirty="0">
                <a:solidFill>
                  <a:srgbClr val="FF0000"/>
                </a:solidFill>
              </a:rPr>
              <a:t>2</a:t>
            </a:r>
            <a:r>
              <a:rPr lang="en-US" sz="2400" b="1" dirty="0">
                <a:solidFill>
                  <a:srgbClr val="FF0000"/>
                </a:solidFill>
              </a:rPr>
              <a:t>) </a:t>
            </a:r>
            <a:r>
              <a:rPr lang="en-US" sz="2400" dirty="0"/>
              <a:t>up to </a:t>
            </a:r>
            <a:r>
              <a:rPr lang="en-US" sz="2400" b="1" dirty="0">
                <a:solidFill>
                  <a:srgbClr val="FF0000"/>
                </a:solidFill>
              </a:rPr>
              <a:t>10 MeV</a:t>
            </a:r>
            <a:r>
              <a:rPr lang="en-US" sz="2400" dirty="0"/>
              <a:t>.</a:t>
            </a:r>
          </a:p>
          <a:p>
            <a:pPr marL="0" indent="0" algn="just">
              <a:buNone/>
            </a:pPr>
            <a:r>
              <a:rPr lang="en-US" sz="2400" dirty="0"/>
              <a:t>Experimental setup is located under the reactor </a:t>
            </a:r>
            <a:r>
              <a:rPr lang="en-US" sz="2400" b="1" dirty="0"/>
              <a:t>~50 m </a:t>
            </a:r>
            <a:r>
              <a:rPr lang="en-US" sz="2400" b="1" dirty="0" err="1"/>
              <a:t>w.e</a:t>
            </a:r>
            <a:r>
              <a:rPr lang="en-US" sz="2400" dirty="0"/>
              <a:t>. (shielding against cosmic radiation).</a:t>
            </a:r>
          </a:p>
        </p:txBody>
      </p:sp>
    </p:spTree>
    <p:extLst>
      <p:ext uri="{BB962C8B-B14F-4D97-AF65-F5344CB8AC3E}">
        <p14:creationId xmlns:p14="http://schemas.microsoft.com/office/powerpoint/2010/main" val="17329068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6221E2-F506-6BAF-4DB6-CCF2CDBB57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7B44CB-4507-E5E0-0CBE-B21962DE1E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Comparison of the reactor sites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4F23C3-14CF-EFD5-5D6E-DA03E86191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E44B5-C79B-49B2-A1C6-E7FB9802BC92}" type="datetime1">
              <a:rPr lang="en-US" smtClean="0"/>
              <a:t>10/28/2025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2CD409-DE5E-3374-FA68-862D1A901F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E8536-0B53-46AE-9A2B-3E81DA2AD079}" type="slidenum">
              <a:rPr lang="en-US" smtClean="0"/>
              <a:t>6</a:t>
            </a:fld>
            <a:endParaRPr lang="en-US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FAF05F8D-99B9-7E82-18D1-74972BCD0B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2172865"/>
              </p:ext>
            </p:extLst>
          </p:nvPr>
        </p:nvGraphicFramePr>
        <p:xfrm>
          <a:off x="842962" y="957791"/>
          <a:ext cx="10506076" cy="536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6519">
                  <a:extLst>
                    <a:ext uri="{9D8B030D-6E8A-4147-A177-3AD203B41FA5}">
                      <a16:colId xmlns:a16="http://schemas.microsoft.com/office/drawing/2014/main" val="1886173291"/>
                    </a:ext>
                  </a:extLst>
                </a:gridCol>
                <a:gridCol w="2626519">
                  <a:extLst>
                    <a:ext uri="{9D8B030D-6E8A-4147-A177-3AD203B41FA5}">
                      <a16:colId xmlns:a16="http://schemas.microsoft.com/office/drawing/2014/main" val="933312035"/>
                    </a:ext>
                  </a:extLst>
                </a:gridCol>
                <a:gridCol w="2626519">
                  <a:extLst>
                    <a:ext uri="{9D8B030D-6E8A-4147-A177-3AD203B41FA5}">
                      <a16:colId xmlns:a16="http://schemas.microsoft.com/office/drawing/2014/main" val="287306727"/>
                    </a:ext>
                  </a:extLst>
                </a:gridCol>
                <a:gridCol w="2626519">
                  <a:extLst>
                    <a:ext uri="{9D8B030D-6E8A-4147-A177-3AD203B41FA5}">
                      <a16:colId xmlns:a16="http://schemas.microsoft.com/office/drawing/2014/main" val="2384776652"/>
                    </a:ext>
                  </a:extLst>
                </a:gridCol>
              </a:tblGrid>
              <a:tr h="781118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Experiment</a:t>
                      </a:r>
                    </a:p>
                  </a:txBody>
                  <a:tcPr>
                    <a:solidFill>
                      <a:schemeClr val="tx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Location</a:t>
                      </a:r>
                    </a:p>
                  </a:txBody>
                  <a:tcPr>
                    <a:solidFill>
                      <a:schemeClr val="tx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Neutrino flux</a:t>
                      </a:r>
                    </a:p>
                    <a:p>
                      <a:pPr algn="ctr"/>
                      <a:r>
                        <a:rPr lang="en-US" sz="28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[cm</a:t>
                      </a:r>
                      <a:r>
                        <a:rPr lang="en-US" sz="2800" baseline="300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lang="en-US" sz="2800" baseline="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.s]</a:t>
                      </a:r>
                      <a:endParaRPr lang="en-US" sz="28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tx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Overburden</a:t>
                      </a:r>
                    </a:p>
                    <a:p>
                      <a:pPr algn="ctr"/>
                      <a:r>
                        <a:rPr lang="en-US" sz="28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[m w. e.]</a:t>
                      </a:r>
                    </a:p>
                  </a:txBody>
                  <a:tcPr>
                    <a:solidFill>
                      <a:schemeClr val="tx2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774315"/>
                  </a:ext>
                </a:extLst>
              </a:tr>
              <a:tr h="514080">
                <a:tc>
                  <a:txBody>
                    <a:bodyPr/>
                    <a:lstStyle/>
                    <a:p>
                      <a:pPr algn="ctr"/>
                      <a:r>
                        <a:rPr lang="el-GR" sz="2400" b="1" dirty="0">
                          <a:solidFill>
                            <a:srgbClr val="0000FF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ν</a:t>
                      </a:r>
                      <a:r>
                        <a:rPr lang="en-US" sz="2400" b="1" dirty="0" err="1">
                          <a:solidFill>
                            <a:srgbClr val="0000FF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GeN</a:t>
                      </a:r>
                      <a:r>
                        <a:rPr lang="en-US" sz="2400" b="1" dirty="0">
                          <a:solidFill>
                            <a:srgbClr val="0000FF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00FF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KNPP, Russia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00FF"/>
                          </a:solidFill>
                        </a:rPr>
                        <a:t>4.4x10</a:t>
                      </a:r>
                      <a:r>
                        <a:rPr lang="en-US" sz="2400" b="1" baseline="30000" dirty="0">
                          <a:solidFill>
                            <a:srgbClr val="0000FF"/>
                          </a:solidFill>
                        </a:rPr>
                        <a:t>13</a:t>
                      </a:r>
                      <a:endParaRPr lang="en-US" sz="2400" b="1" dirty="0">
                        <a:solidFill>
                          <a:srgbClr val="0000FF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00FF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~50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76700451"/>
                  </a:ext>
                </a:extLst>
              </a:tr>
              <a:tr h="51408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CONUS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Brokdorf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, Germany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2.4x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10</a:t>
                      </a:r>
                      <a:r>
                        <a:rPr lang="en-US" sz="2400" b="1" baseline="30000" dirty="0">
                          <a:solidFill>
                            <a:schemeClr val="tx1"/>
                          </a:solidFill>
                        </a:rPr>
                        <a:t>13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10-45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04480833"/>
                  </a:ext>
                </a:extLst>
              </a:tr>
              <a:tr h="665397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TEXONO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Kuo-Sheng NPP, Taiwan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6.4x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10</a:t>
                      </a:r>
                      <a:r>
                        <a:rPr lang="en-US" sz="2400" b="1" baseline="30000" dirty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~30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59539698"/>
                  </a:ext>
                </a:extLst>
              </a:tr>
              <a:tr h="51408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RED-100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KNPP, Russia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1.7x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10</a:t>
                      </a:r>
                      <a:r>
                        <a:rPr lang="en-US" sz="2400" b="1" baseline="30000" dirty="0">
                          <a:solidFill>
                            <a:schemeClr val="tx1"/>
                          </a:solidFill>
                        </a:rPr>
                        <a:t>13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~50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7085608"/>
                  </a:ext>
                </a:extLst>
              </a:tr>
              <a:tr h="51408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CONNIE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Angra 2, Brazil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6.8x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10</a:t>
                      </a:r>
                      <a:r>
                        <a:rPr lang="en-US" sz="2400" b="1" baseline="30000" dirty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99226518"/>
                  </a:ext>
                </a:extLst>
              </a:tr>
              <a:tr h="51408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RICOCHET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ILL, France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2x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10</a:t>
                      </a:r>
                      <a:r>
                        <a:rPr lang="en-US" sz="2400" b="1" baseline="30000" dirty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~15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54146334"/>
                  </a:ext>
                </a:extLst>
              </a:tr>
              <a:tr h="51408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MINER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Texas A&amp;M, USA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2x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10</a:t>
                      </a:r>
                      <a:r>
                        <a:rPr lang="en-US" sz="2400" b="1" baseline="30000" dirty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~5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54442838"/>
                  </a:ext>
                </a:extLst>
              </a:tr>
              <a:tr h="51408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NUCLEUS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Chooz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, France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2x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10</a:t>
                      </a:r>
                      <a:r>
                        <a:rPr lang="en-US" sz="2400" b="1" baseline="30000" dirty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~3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907565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0239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D36F04-20B9-F43C-8DCD-33DEE7F0FF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790B22-3EB3-6AF7-48C6-2062BEC43F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err="1"/>
              <a:t>HPGe</a:t>
            </a:r>
            <a:r>
              <a:rPr lang="en-US" dirty="0"/>
              <a:t> detector for </a:t>
            </a:r>
            <a:r>
              <a:rPr lang="en-US" dirty="0" err="1"/>
              <a:t>vGEN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FD570A-5768-480C-DA35-A7566EFD4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E44B5-C79B-49B2-A1C6-E7FB9802BC92}" type="datetime1">
              <a:rPr lang="en-US" smtClean="0"/>
              <a:t>10/28/2025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855ED0-CC53-D561-FABB-24466D3BB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E8536-0B53-46AE-9A2B-3E81DA2AD079}" type="slidenum">
              <a:rPr lang="en-US" smtClean="0"/>
              <a:t>7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E858C8E-3CEE-2A14-72D7-3F4D35D730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8826" y="1135213"/>
            <a:ext cx="3210103" cy="458757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6698B03-7870-7EA7-72D8-2A49CF41AD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071" y="825632"/>
            <a:ext cx="8061373" cy="3317744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578321A-353E-A630-28DC-0E3898273B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071" y="4307529"/>
            <a:ext cx="8061373" cy="1636071"/>
          </a:xfrm>
          <a:solidFill>
            <a:schemeClr val="tx2">
              <a:lumMod val="10000"/>
              <a:lumOff val="90000"/>
            </a:scheme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dirty="0"/>
              <a:t>To detect signals from neutrino scattering, specially produced low-threshold, low-background </a:t>
            </a:r>
            <a:r>
              <a:rPr lang="en-US" dirty="0" err="1"/>
              <a:t>HPGe</a:t>
            </a:r>
            <a:r>
              <a:rPr lang="en-US" dirty="0"/>
              <a:t> detectors by CANBERRA (</a:t>
            </a:r>
            <a:r>
              <a:rPr lang="en-US" dirty="0" err="1"/>
              <a:t>Mirion</a:t>
            </a:r>
            <a:r>
              <a:rPr lang="en-US" dirty="0"/>
              <a:t>, </a:t>
            </a:r>
            <a:r>
              <a:rPr lang="en-US" dirty="0" err="1"/>
              <a:t>Lingolsheim</a:t>
            </a:r>
            <a:r>
              <a:rPr lang="en-US" dirty="0"/>
              <a:t>) are used.</a:t>
            </a:r>
          </a:p>
        </p:txBody>
      </p:sp>
    </p:spTree>
    <p:extLst>
      <p:ext uri="{BB962C8B-B14F-4D97-AF65-F5344CB8AC3E}">
        <p14:creationId xmlns:p14="http://schemas.microsoft.com/office/powerpoint/2010/main" val="15817627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D88A89-A5F8-9B2A-8D60-CB6C29F7EB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91EEAD-D848-1E01-ABC1-09830900BD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Scheme of shielding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0E1293-78CC-158A-459E-C5F009B011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E44B5-C79B-49B2-A1C6-E7FB9802BC92}" type="datetime1">
              <a:rPr lang="en-US" smtClean="0"/>
              <a:t>10/28/2025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5F2763-35F6-6F4C-AFBA-D57DAD3574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E8536-0B53-46AE-9A2B-3E81DA2AD079}" type="slidenum">
              <a:rPr lang="en-US" smtClean="0"/>
              <a:t>8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62BD139-8E42-F8E5-5CCA-1ECFDFFCE9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7452" y="1045984"/>
            <a:ext cx="8637096" cy="5337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2645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9E11A0-F441-83A8-97EB-BEE42F8D10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E1BB34-44E9-96AA-2CF9-996EFB57BA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Simplified scheme of measurements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9D99BB-67D0-2BB6-E003-51C50C5048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E44B5-C79B-49B2-A1C6-E7FB9802BC92}" type="datetime1">
              <a:rPr lang="en-US" smtClean="0"/>
              <a:t>10/28/2025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AF3831-BE88-89E3-8A85-27A47817B0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E8536-0B53-46AE-9A2B-3E81DA2AD079}" type="slidenum">
              <a:rPr lang="en-US" smtClean="0"/>
              <a:t>9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5B8E02B-699A-9E78-E0A8-E5516FE56A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9150" y="1275763"/>
            <a:ext cx="7199779" cy="4903736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320BB16-DBED-5C9C-712D-751885A859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071" y="1275763"/>
            <a:ext cx="4266079" cy="5154548"/>
          </a:xfrm>
          <a:solidFill>
            <a:schemeClr val="tx2">
              <a:lumMod val="10000"/>
              <a:lumOff val="90000"/>
            </a:schemeClr>
          </a:solidFill>
          <a:ln>
            <a:solidFill>
              <a:schemeClr val="tx1"/>
            </a:solidFill>
          </a:ln>
        </p:spPr>
        <p:txBody>
          <a:bodyPr>
            <a:normAutofit fontScale="92500" lnSpcReduction="10000"/>
          </a:bodyPr>
          <a:lstStyle/>
          <a:p>
            <a:r>
              <a:rPr lang="en-US" sz="2200" dirty="0"/>
              <a:t>Channel 0, 1, 2 measurements below ∼13 keV</a:t>
            </a:r>
          </a:p>
          <a:p>
            <a:r>
              <a:rPr lang="en-US" sz="2200" dirty="0"/>
              <a:t>Wide energy region up to 1000 keV is measured with channel 3.</a:t>
            </a:r>
          </a:p>
          <a:p>
            <a:r>
              <a:rPr lang="en-US" sz="2400" b="1" dirty="0"/>
              <a:t>Muon Veto:</a:t>
            </a:r>
            <a:r>
              <a:rPr lang="en-US" sz="2400" dirty="0"/>
              <a:t> This system is an external detector that spots muons. When a muon passes through, it sends a signal to the trigger. This lets us 'flag' and </a:t>
            </a:r>
            <a:r>
              <a:rPr lang="en-US" sz="2400" i="1" dirty="0"/>
              <a:t>reject</a:t>
            </a:r>
            <a:r>
              <a:rPr lang="en-US" sz="2400" dirty="0"/>
              <a:t> any events caused by muon into detector.</a:t>
            </a:r>
          </a:p>
          <a:p>
            <a:r>
              <a:rPr lang="en-US" sz="2400" b="1" dirty="0"/>
              <a:t>Inhibit:</a:t>
            </a:r>
            <a:r>
              <a:rPr lang="en-US" sz="2400" dirty="0"/>
              <a:t> This signal, from the preamplifier, usually when it resets. It also tells the trigger unit to </a:t>
            </a:r>
            <a:r>
              <a:rPr lang="en-US" sz="2400" i="1" dirty="0"/>
              <a:t>reject</a:t>
            </a:r>
            <a:r>
              <a:rPr lang="en-US" sz="2400" dirty="0"/>
              <a:t> the electronic noise associated with these resets during our analysis.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9805269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1761</TotalTime>
  <Words>1919</Words>
  <Application>Microsoft Office PowerPoint</Application>
  <PresentationFormat>Widescreen</PresentationFormat>
  <Paragraphs>382</Paragraphs>
  <Slides>33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1" baseType="lpstr">
      <vt:lpstr>Aptos</vt:lpstr>
      <vt:lpstr>Arial</vt:lpstr>
      <vt:lpstr>Arial Rounded MT Bold</vt:lpstr>
      <vt:lpstr>Calibri</vt:lpstr>
      <vt:lpstr>Liberation Sans</vt:lpstr>
      <vt:lpstr>Symbol</vt:lpstr>
      <vt:lpstr>Times New Roman</vt:lpstr>
      <vt:lpstr>Office Theme</vt:lpstr>
      <vt:lpstr>Data Analysis Methods in the νGeN Experiment Searching for Coherent Elastic Neutrino Nucleus Scattering (CEvNS)</vt:lpstr>
      <vt:lpstr>nuGeN experiments</vt:lpstr>
      <vt:lpstr>CEνNS</vt:lpstr>
      <vt:lpstr>CEνNS</vt:lpstr>
      <vt:lpstr>Kalinin Nuclear Power Plant - Neutrino sources</vt:lpstr>
      <vt:lpstr>Comparison of the reactor sites</vt:lpstr>
      <vt:lpstr>HPGe detector for vGEN</vt:lpstr>
      <vt:lpstr>Scheme of shielding</vt:lpstr>
      <vt:lpstr>Simplified scheme of measurements</vt:lpstr>
      <vt:lpstr>Graphical cuts and inhibit cuts (after reset)</vt:lpstr>
      <vt:lpstr>Energy spectrum before after the application of several cuts</vt:lpstr>
      <vt:lpstr>Calibration energy for several RUNs</vt:lpstr>
      <vt:lpstr>Comparison of the spectra acquired ON and OFF in RUN7</vt:lpstr>
      <vt:lpstr>The residual ON-OFF recoil energy spectrum in RUN7</vt:lpstr>
      <vt:lpstr>Low energy calibration</vt:lpstr>
      <vt:lpstr>Low energy calibration</vt:lpstr>
      <vt:lpstr>Comparison of the spectrum in RUN8</vt:lpstr>
      <vt:lpstr>High energy region – Thorium calibration</vt:lpstr>
      <vt:lpstr>High energy region RUN 8, 152 days</vt:lpstr>
      <vt:lpstr>High energy region RUN 9, 119 days</vt:lpstr>
      <vt:lpstr>High energy region RUN 7, 165 days</vt:lpstr>
      <vt:lpstr>Comparison of the spectrum acquired RUN8 vs RUN9</vt:lpstr>
      <vt:lpstr>Comparison of the spectrum acquired RUN8 vs RUN9</vt:lpstr>
      <vt:lpstr>Conclusion</vt:lpstr>
      <vt:lpstr>Thank you</vt:lpstr>
      <vt:lpstr>CEνNS</vt:lpstr>
      <vt:lpstr>Apply noise period cuts</vt:lpstr>
      <vt:lpstr>Efficiency of signal detection</vt:lpstr>
      <vt:lpstr>Low energy calibration </vt:lpstr>
      <vt:lpstr>Thorium Calibration 1 RUN8</vt:lpstr>
      <vt:lpstr>Expected spectrum of nuGeN</vt:lpstr>
      <vt:lpstr>Expected count rates and energy spectra in RUN7</vt:lpstr>
      <vt:lpstr>Comparison of spectrum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ADMIN</dc:creator>
  <cp:lastModifiedBy>ADMIN</cp:lastModifiedBy>
  <cp:revision>90</cp:revision>
  <dcterms:created xsi:type="dcterms:W3CDTF">2025-10-22T17:41:01Z</dcterms:created>
  <dcterms:modified xsi:type="dcterms:W3CDTF">2025-10-28T10:57:01Z</dcterms:modified>
</cp:coreProperties>
</file>