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sldIdLst>
    <p:sldId id="256" r:id="rId2"/>
    <p:sldId id="317" r:id="rId3"/>
    <p:sldId id="318" r:id="rId4"/>
    <p:sldId id="297" r:id="rId5"/>
    <p:sldId id="272" r:id="rId6"/>
    <p:sldId id="349" r:id="rId7"/>
    <p:sldId id="388" r:id="rId8"/>
    <p:sldId id="275" r:id="rId9"/>
    <p:sldId id="315" r:id="rId10"/>
    <p:sldId id="314" r:id="rId11"/>
    <p:sldId id="316" r:id="rId12"/>
    <p:sldId id="301" r:id="rId13"/>
    <p:sldId id="328" r:id="rId14"/>
    <p:sldId id="386" r:id="rId15"/>
    <p:sldId id="276" r:id="rId16"/>
    <p:sldId id="394" r:id="rId17"/>
    <p:sldId id="390" r:id="rId18"/>
    <p:sldId id="391" r:id="rId19"/>
    <p:sldId id="392" r:id="rId20"/>
    <p:sldId id="393" r:id="rId21"/>
    <p:sldId id="283" r:id="rId22"/>
    <p:sldId id="285" r:id="rId23"/>
    <p:sldId id="286" r:id="rId24"/>
    <p:sldId id="287" r:id="rId25"/>
    <p:sldId id="396" r:id="rId26"/>
    <p:sldId id="288" r:id="rId27"/>
    <p:sldId id="289" r:id="rId28"/>
    <p:sldId id="310" r:id="rId29"/>
    <p:sldId id="395" r:id="rId30"/>
    <p:sldId id="273" r:id="rId31"/>
    <p:sldId id="269" r:id="rId32"/>
    <p:sldId id="308" r:id="rId33"/>
    <p:sldId id="311" r:id="rId34"/>
    <p:sldId id="312" r:id="rId35"/>
    <p:sldId id="313" r:id="rId36"/>
    <p:sldId id="319" r:id="rId37"/>
    <p:sldId id="320" r:id="rId38"/>
    <p:sldId id="321" r:id="rId39"/>
    <p:sldId id="322" r:id="rId40"/>
    <p:sldId id="323" r:id="rId41"/>
    <p:sldId id="326" r:id="rId42"/>
    <p:sldId id="327" r:id="rId43"/>
    <p:sldId id="324" r:id="rId44"/>
    <p:sldId id="325" r:id="rId45"/>
    <p:sldId id="302" r:id="rId46"/>
    <p:sldId id="303" r:id="rId47"/>
    <p:sldId id="299" r:id="rId48"/>
    <p:sldId id="298" r:id="rId49"/>
    <p:sldId id="300" r:id="rId50"/>
    <p:sldId id="258" r:id="rId51"/>
    <p:sldId id="271" r:id="rId52"/>
    <p:sldId id="291" r:id="rId53"/>
    <p:sldId id="292" r:id="rId54"/>
    <p:sldId id="290" r:id="rId55"/>
    <p:sldId id="293" r:id="rId56"/>
    <p:sldId id="294" r:id="rId57"/>
    <p:sldId id="295" r:id="rId58"/>
    <p:sldId id="352" r:id="rId59"/>
    <p:sldId id="296" r:id="rId60"/>
    <p:sldId id="257" r:id="rId61"/>
    <p:sldId id="304" r:id="rId62"/>
    <p:sldId id="305" r:id="rId63"/>
    <p:sldId id="306" r:id="rId64"/>
    <p:sldId id="307" r:id="rId6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818" autoAdjust="0"/>
  </p:normalViewPr>
  <p:slideViewPr>
    <p:cSldViewPr snapToGrid="0">
      <p:cViewPr varScale="1">
        <p:scale>
          <a:sx n="61" d="100"/>
          <a:sy n="61" d="100"/>
        </p:scale>
        <p:origin x="9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Значения Y</c:v>
                </c:pt>
              </c:strCache>
            </c:strRef>
          </c:tx>
          <c:spPr>
            <a:ln>
              <a:noFill/>
            </a:ln>
          </c:spPr>
          <c:marker>
            <c:spPr>
              <a:ln>
                <a:noFill/>
              </a:ln>
            </c:spPr>
          </c:marker>
          <c:trendline>
            <c:spPr>
              <a:ln w="25400">
                <a:solidFill>
                  <a:schemeClr val="accent1"/>
                </a:solidFill>
              </a:ln>
            </c:spPr>
            <c:trendlineType val="poly"/>
            <c:order val="4"/>
            <c:dispRSqr val="0"/>
            <c:dispEq val="0"/>
          </c:trendline>
          <c:errBars>
            <c:errDir val="y"/>
            <c:errBarType val="both"/>
            <c:errValType val="cust"/>
            <c:noEndCap val="0"/>
            <c:plus>
              <c:numRef>
                <c:f>Лист1!$D$2:$D$24</c:f>
                <c:numCache>
                  <c:formatCode>General</c:formatCode>
                  <c:ptCount val="23"/>
                  <c:pt idx="0">
                    <c:v>8.4825440000004519E-5</c:v>
                  </c:pt>
                  <c:pt idx="1">
                    <c:v>8.9433972000000747E-5</c:v>
                  </c:pt>
                  <c:pt idx="2">
                    <c:v>9.4835076000003622E-5</c:v>
                  </c:pt>
                  <c:pt idx="3">
                    <c:v>8.0262556000000257E-5</c:v>
                  </c:pt>
                  <c:pt idx="4">
                    <c:v>6.5583840000000193E-5</c:v>
                  </c:pt>
                  <c:pt idx="5">
                    <c:v>7.3818657000002501E-5</c:v>
                  </c:pt>
                  <c:pt idx="6">
                    <c:v>7.8051126000001518E-5</c:v>
                  </c:pt>
                  <c:pt idx="7">
                    <c:v>7.5858970000002214E-5</c:v>
                  </c:pt>
                  <c:pt idx="8">
                    <c:v>7.5785220000002435E-5</c:v>
                  </c:pt>
                  <c:pt idx="9">
                    <c:v>7.8384552000001576E-5</c:v>
                  </c:pt>
                  <c:pt idx="10">
                    <c:v>8.1426548000002787E-5</c:v>
                  </c:pt>
                  <c:pt idx="11">
                    <c:v>6.8699335000000194E-5</c:v>
                  </c:pt>
                  <c:pt idx="12">
                    <c:v>8.4043020000000565E-5</c:v>
                  </c:pt>
                  <c:pt idx="13">
                    <c:v>8.0142097000000066E-5</c:v>
                  </c:pt>
                  <c:pt idx="14">
                    <c:v>7.1413600000002497E-5</c:v>
                  </c:pt>
                  <c:pt idx="15">
                    <c:v>8.5464120000000747E-5</c:v>
                  </c:pt>
                  <c:pt idx="16">
                    <c:v>7.9453440000002538E-5</c:v>
                  </c:pt>
                  <c:pt idx="17">
                    <c:v>6.4711560000002314E-5</c:v>
                  </c:pt>
                  <c:pt idx="18">
                    <c:v>8.6884048000002753E-5</c:v>
                  </c:pt>
                  <c:pt idx="19">
                    <c:v>7.2838128000001816E-5</c:v>
                  </c:pt>
                  <c:pt idx="20">
                    <c:v>7.2437538000002375E-5</c:v>
                  </c:pt>
                  <c:pt idx="21">
                    <c:v>7.3634146000000101E-5</c:v>
                  </c:pt>
                  <c:pt idx="22">
                    <c:v>7.2590391900002868E-5</c:v>
                  </c:pt>
                </c:numCache>
              </c:numRef>
            </c:plus>
            <c:minus>
              <c:numRef>
                <c:f>Лист1!$D$2:$D$24</c:f>
                <c:numCache>
                  <c:formatCode>General</c:formatCode>
                  <c:ptCount val="23"/>
                  <c:pt idx="0">
                    <c:v>8.4825440000004519E-5</c:v>
                  </c:pt>
                  <c:pt idx="1">
                    <c:v>8.9433972000000747E-5</c:v>
                  </c:pt>
                  <c:pt idx="2">
                    <c:v>9.4835076000003622E-5</c:v>
                  </c:pt>
                  <c:pt idx="3">
                    <c:v>8.0262556000000257E-5</c:v>
                  </c:pt>
                  <c:pt idx="4">
                    <c:v>6.5583840000000193E-5</c:v>
                  </c:pt>
                  <c:pt idx="5">
                    <c:v>7.3818657000002501E-5</c:v>
                  </c:pt>
                  <c:pt idx="6">
                    <c:v>7.8051126000001518E-5</c:v>
                  </c:pt>
                  <c:pt idx="7">
                    <c:v>7.5858970000002214E-5</c:v>
                  </c:pt>
                  <c:pt idx="8">
                    <c:v>7.5785220000002435E-5</c:v>
                  </c:pt>
                  <c:pt idx="9">
                    <c:v>7.8384552000001576E-5</c:v>
                  </c:pt>
                  <c:pt idx="10">
                    <c:v>8.1426548000002787E-5</c:v>
                  </c:pt>
                  <c:pt idx="11">
                    <c:v>6.8699335000000194E-5</c:v>
                  </c:pt>
                  <c:pt idx="12">
                    <c:v>8.4043020000000565E-5</c:v>
                  </c:pt>
                  <c:pt idx="13">
                    <c:v>8.0142097000000066E-5</c:v>
                  </c:pt>
                  <c:pt idx="14">
                    <c:v>7.1413600000002497E-5</c:v>
                  </c:pt>
                  <c:pt idx="15">
                    <c:v>8.5464120000000747E-5</c:v>
                  </c:pt>
                  <c:pt idx="16">
                    <c:v>7.9453440000002538E-5</c:v>
                  </c:pt>
                  <c:pt idx="17">
                    <c:v>6.4711560000002314E-5</c:v>
                  </c:pt>
                  <c:pt idx="18">
                    <c:v>8.6884048000002753E-5</c:v>
                  </c:pt>
                  <c:pt idx="19">
                    <c:v>7.2838128000001816E-5</c:v>
                  </c:pt>
                  <c:pt idx="20">
                    <c:v>7.2437538000002375E-5</c:v>
                  </c:pt>
                  <c:pt idx="21">
                    <c:v>7.3634146000000101E-5</c:v>
                  </c:pt>
                  <c:pt idx="22">
                    <c:v>7.2590391900002868E-5</c:v>
                  </c:pt>
                </c:numCache>
              </c:numRef>
            </c:minus>
          </c:errBars>
          <c:xVal>
            <c:numRef>
              <c:f>Лист1!$A$2:$A$24</c:f>
              <c:numCache>
                <c:formatCode>0.00E+00</c:formatCode>
                <c:ptCount val="23"/>
                <c:pt idx="0">
                  <c:v>0</c:v>
                </c:pt>
                <c:pt idx="1">
                  <c:v>120</c:v>
                </c:pt>
                <c:pt idx="2">
                  <c:v>1200</c:v>
                </c:pt>
                <c:pt idx="3">
                  <c:v>3139.2000000000003</c:v>
                </c:pt>
                <c:pt idx="4">
                  <c:v>5078.4000000000005</c:v>
                </c:pt>
                <c:pt idx="5">
                  <c:v>7017.6000000000013</c:v>
                </c:pt>
                <c:pt idx="6">
                  <c:v>8956.7999999999811</c:v>
                </c:pt>
                <c:pt idx="7">
                  <c:v>10896</c:v>
                </c:pt>
                <c:pt idx="8">
                  <c:v>12835.199999999983</c:v>
                </c:pt>
                <c:pt idx="9">
                  <c:v>14774.400000000001</c:v>
                </c:pt>
                <c:pt idx="10">
                  <c:v>16713.599999999897</c:v>
                </c:pt>
                <c:pt idx="11">
                  <c:v>18652.800000000003</c:v>
                </c:pt>
                <c:pt idx="12">
                  <c:v>20592</c:v>
                </c:pt>
                <c:pt idx="13">
                  <c:v>22531.199999999892</c:v>
                </c:pt>
                <c:pt idx="14">
                  <c:v>24480</c:v>
                </c:pt>
                <c:pt idx="15">
                  <c:v>26400</c:v>
                </c:pt>
                <c:pt idx="16">
                  <c:v>28344</c:v>
                </c:pt>
                <c:pt idx="17">
                  <c:v>30288</c:v>
                </c:pt>
                <c:pt idx="18">
                  <c:v>32232</c:v>
                </c:pt>
                <c:pt idx="19">
                  <c:v>34176</c:v>
                </c:pt>
                <c:pt idx="20">
                  <c:v>36096</c:v>
                </c:pt>
                <c:pt idx="21">
                  <c:v>38040</c:v>
                </c:pt>
                <c:pt idx="22">
                  <c:v>39984</c:v>
                </c:pt>
              </c:numCache>
            </c:numRef>
          </c:xVal>
          <c:yVal>
            <c:numRef>
              <c:f>Лист1!$B$2:$B$24</c:f>
              <c:numCache>
                <c:formatCode>0.00E+00</c:formatCode>
                <c:ptCount val="23"/>
                <c:pt idx="0">
                  <c:v>1.0003</c:v>
                </c:pt>
                <c:pt idx="1">
                  <c:v>1.00038</c:v>
                </c:pt>
                <c:pt idx="2">
                  <c:v>1.00037</c:v>
                </c:pt>
                <c:pt idx="3">
                  <c:v>1.00078</c:v>
                </c:pt>
                <c:pt idx="4">
                  <c:v>1.00127999999998</c:v>
                </c:pt>
                <c:pt idx="5">
                  <c:v>1.0016099999999775</c:v>
                </c:pt>
                <c:pt idx="6">
                  <c:v>1.0019399999999732</c:v>
                </c:pt>
                <c:pt idx="7">
                  <c:v>1.0021</c:v>
                </c:pt>
                <c:pt idx="8">
                  <c:v>1.0024500000000001</c:v>
                </c:pt>
                <c:pt idx="9">
                  <c:v>1.0023599999999999</c:v>
                </c:pt>
                <c:pt idx="10">
                  <c:v>1.0027899999999998</c:v>
                </c:pt>
                <c:pt idx="11">
                  <c:v>1.00291</c:v>
                </c:pt>
                <c:pt idx="12">
                  <c:v>1.0028999999999775</c:v>
                </c:pt>
                <c:pt idx="13">
                  <c:v>1.0030299999999748</c:v>
                </c:pt>
                <c:pt idx="14">
                  <c:v>1.0029999999999775</c:v>
                </c:pt>
                <c:pt idx="15">
                  <c:v>1.003099999999977</c:v>
                </c:pt>
                <c:pt idx="16">
                  <c:v>1.0031999999999754</c:v>
                </c:pt>
                <c:pt idx="17">
                  <c:v>1.00327999999998</c:v>
                </c:pt>
                <c:pt idx="18">
                  <c:v>1.00327999999998</c:v>
                </c:pt>
                <c:pt idx="19">
                  <c:v>1.00327999999998</c:v>
                </c:pt>
                <c:pt idx="20">
                  <c:v>1.0032899999999998</c:v>
                </c:pt>
                <c:pt idx="21">
                  <c:v>1.0031899999999998</c:v>
                </c:pt>
                <c:pt idx="22">
                  <c:v>1.00308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FF63-4708-8B36-52302640B8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8687928"/>
        <c:axId val="308690672"/>
      </c:scatterChart>
      <c:valAx>
        <c:axId val="308687928"/>
        <c:scaling>
          <c:orientation val="minMax"/>
          <c:max val="4000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 b="0">
                    <a:latin typeface="Times New Roman" pitchFamily="18" charset="0"/>
                    <a:cs typeface="Times New Roman" pitchFamily="18" charset="0"/>
                  </a:rPr>
                  <a:t>Кампания,</a:t>
                </a:r>
                <a:r>
                  <a:rPr lang="ru-RU" b="0" baseline="0">
                    <a:latin typeface="Times New Roman" pitchFamily="18" charset="0"/>
                    <a:cs typeface="Times New Roman" pitchFamily="18" charset="0"/>
                  </a:rPr>
                  <a:t> эфф. ч</a:t>
                </a:r>
                <a:endParaRPr lang="ru-RU" b="0">
                  <a:latin typeface="Times New Roman" pitchFamily="18" charset="0"/>
                  <a:cs typeface="Times New Roman" pitchFamily="18" charset="0"/>
                </a:endParaRPr>
              </a:p>
            </c:rich>
          </c:tx>
          <c:overlay val="0"/>
        </c:title>
        <c:numFmt formatCode="#,##0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8690672"/>
        <c:crosses val="autoZero"/>
        <c:crossBetween val="midCat"/>
      </c:valAx>
      <c:valAx>
        <c:axId val="30869067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ru-RU" sz="1100" b="0">
                    <a:latin typeface="Times New Roman" pitchFamily="18" charset="0"/>
                    <a:cs typeface="Times New Roman" pitchFamily="18" charset="0"/>
                  </a:rPr>
                  <a:t>К</a:t>
                </a:r>
                <a:r>
                  <a:rPr lang="ru-RU" sz="1100" b="0" baseline="-25000">
                    <a:latin typeface="Times New Roman" pitchFamily="18" charset="0"/>
                    <a:cs typeface="Times New Roman" pitchFamily="18" charset="0"/>
                  </a:rPr>
                  <a:t>эфф,</a:t>
                </a:r>
                <a:r>
                  <a:rPr lang="ru-RU" sz="1100" b="0" baseline="0">
                    <a:latin typeface="Times New Roman" pitchFamily="18" charset="0"/>
                    <a:cs typeface="Times New Roman" pitchFamily="18" charset="0"/>
                  </a:rPr>
                  <a:t> отн. ед.</a:t>
                </a:r>
                <a:endParaRPr lang="ru-RU" sz="1100" b="0">
                  <a:latin typeface="Times New Roman" pitchFamily="18" charset="0"/>
                  <a:cs typeface="Times New Roman" pitchFamily="18" charset="0"/>
                </a:endParaRPr>
              </a:p>
            </c:rich>
          </c:tx>
          <c:overlay val="0"/>
        </c:title>
        <c:numFmt formatCode="#,##0.0000" sourceLinked="0"/>
        <c:majorTickMark val="none"/>
        <c:min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8687928"/>
        <c:crosses val="autoZero"/>
        <c:crossBetween val="midCat"/>
      </c:valAx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0A98CB-633B-4AE4-A862-42CDE8E30494}" type="doc">
      <dgm:prSet loTypeId="urn:microsoft.com/office/officeart/2005/8/layout/hierarchy6" loCatId="hierarchy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3B4F2AE2-3782-4241-905C-570BEBB369AF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NEUTRON SOURCES</a:t>
          </a:r>
          <a:endParaRPr lang="ru-RU" sz="1800" b="1" u="sng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98CE16-7A86-4A62-8DC7-903290E8EE12}" type="parTrans" cxnId="{199A413B-7EAB-4AC4-9383-D8567CAF56B7}">
      <dgm:prSet/>
      <dgm:spPr/>
      <dgm:t>
        <a:bodyPr/>
        <a:lstStyle/>
        <a:p>
          <a:endParaRPr lang="ru-RU" sz="1800" b="1"/>
        </a:p>
      </dgm:t>
    </dgm:pt>
    <dgm:pt modelId="{0A29F38B-9010-4DAA-8DB3-2FD93CBB774B}" type="sibTrans" cxnId="{199A413B-7EAB-4AC4-9383-D8567CAF56B7}">
      <dgm:prSet/>
      <dgm:spPr/>
      <dgm:t>
        <a:bodyPr/>
        <a:lstStyle/>
        <a:p>
          <a:endParaRPr lang="ru-RU" sz="1800" b="1"/>
        </a:p>
      </dgm:t>
    </dgm:pt>
    <dgm:pt modelId="{9877540C-3FE0-4C1A-ADFF-405CE206983C}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dirty="0"/>
            <a:t>Denes sources</a:t>
          </a:r>
          <a:endParaRPr lang="ru-RU" sz="1800" b="1" dirty="0"/>
        </a:p>
      </dgm:t>
    </dgm:pt>
    <dgm:pt modelId="{1916070E-2E8C-4ABB-B48C-56E0E87831BA}" type="parTrans" cxnId="{BE52D2D7-9239-4598-BBD6-968EE95329B5}">
      <dgm:prSet/>
      <dgm:spPr/>
      <dgm:t>
        <a:bodyPr/>
        <a:lstStyle/>
        <a:p>
          <a:endParaRPr lang="ru-RU" sz="1800" b="1"/>
        </a:p>
      </dgm:t>
    </dgm:pt>
    <dgm:pt modelId="{48826C0B-566F-453A-9C9C-1411FE078F80}" type="sibTrans" cxnId="{BE52D2D7-9239-4598-BBD6-968EE95329B5}">
      <dgm:prSet/>
      <dgm:spPr/>
      <dgm:t>
        <a:bodyPr/>
        <a:lstStyle/>
        <a:p>
          <a:endParaRPr lang="ru-RU" sz="1800" b="1"/>
        </a:p>
      </dgm:t>
    </dgm:pt>
    <dgm:pt modelId="{620C671F-F3CE-4949-85D2-56CADA45A31F}" type="asst">
      <dgm:prSet phldrT="[Текст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cap="none" spc="0" dirty="0">
              <a:ln w="0"/>
              <a:effectLst/>
            </a:rPr>
            <a:t>Weak sources</a:t>
          </a:r>
          <a:endParaRPr lang="ru-RU" sz="1800" b="1" cap="none" spc="0" dirty="0">
            <a:ln w="0"/>
            <a:effectLst/>
          </a:endParaRPr>
        </a:p>
      </dgm:t>
    </dgm:pt>
    <dgm:pt modelId="{3904AAC0-E3FD-45EB-951B-D94C35DED21D}" type="sibTrans" cxnId="{6EF9063D-7F3F-4835-827B-691387C40511}">
      <dgm:prSet/>
      <dgm:spPr/>
      <dgm:t>
        <a:bodyPr/>
        <a:lstStyle/>
        <a:p>
          <a:endParaRPr lang="ru-RU" sz="1800" b="1"/>
        </a:p>
      </dgm:t>
    </dgm:pt>
    <dgm:pt modelId="{67324E19-461F-4A21-9D3E-B34BFAB0D49D}" type="parTrans" cxnId="{6EF9063D-7F3F-4835-827B-691387C40511}">
      <dgm:prSet/>
      <dgm:spPr/>
      <dgm:t>
        <a:bodyPr/>
        <a:lstStyle/>
        <a:p>
          <a:endParaRPr lang="ru-RU" sz="1800" b="1"/>
        </a:p>
      </dgm:t>
    </dgm:pt>
    <dgm:pt modelId="{35F1F2B7-D051-4C7E-AAD7-CDAC35D1AE71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dirty="0"/>
            <a:t>Spallation neutron sources</a:t>
          </a:r>
          <a:endParaRPr lang="ru-RU" sz="1800" b="1" dirty="0"/>
        </a:p>
      </dgm:t>
    </dgm:pt>
    <dgm:pt modelId="{7DB3F3CC-67DB-4290-A1CE-99D183289C32}" type="parTrans" cxnId="{3DF01954-30CB-4F6A-B910-EBDFFF5AD79B}">
      <dgm:prSet/>
      <dgm:spPr/>
      <dgm:t>
        <a:bodyPr/>
        <a:lstStyle/>
        <a:p>
          <a:endParaRPr lang="ru-RU" sz="1800" b="1"/>
        </a:p>
      </dgm:t>
    </dgm:pt>
    <dgm:pt modelId="{548371F6-69D2-40D0-B784-5C2390092D56}" type="sibTrans" cxnId="{3DF01954-30CB-4F6A-B910-EBDFFF5AD79B}">
      <dgm:prSet/>
      <dgm:spPr/>
      <dgm:t>
        <a:bodyPr/>
        <a:lstStyle/>
        <a:p>
          <a:endParaRPr lang="ru-RU" sz="1800" b="1"/>
        </a:p>
      </dgm:t>
    </dgm:pt>
    <dgm:pt modelId="{57163E1B-D17A-444D-AD23-3503C4F595E4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dirty="0"/>
            <a:t>Nuclear reactors</a:t>
          </a:r>
          <a:endParaRPr lang="ru-RU" sz="1800" b="1" dirty="0"/>
        </a:p>
      </dgm:t>
    </dgm:pt>
    <dgm:pt modelId="{5735C1B6-D16E-480B-9F5D-AC1FA0759E9A}" type="parTrans" cxnId="{C7E858C4-EFDB-4D91-BB34-3B629DD1EFAA}">
      <dgm:prSet/>
      <dgm:spPr/>
      <dgm:t>
        <a:bodyPr/>
        <a:lstStyle/>
        <a:p>
          <a:endParaRPr lang="ru-RU" sz="1800" b="1"/>
        </a:p>
      </dgm:t>
    </dgm:pt>
    <dgm:pt modelId="{020985EE-1CE1-450D-8076-5A96B2E0E3C6}" type="sibTrans" cxnId="{C7E858C4-EFDB-4D91-BB34-3B629DD1EFAA}">
      <dgm:prSet/>
      <dgm:spPr/>
      <dgm:t>
        <a:bodyPr/>
        <a:lstStyle/>
        <a:p>
          <a:endParaRPr lang="ru-RU" sz="1800" b="1"/>
        </a:p>
      </dgm:t>
    </dgm:pt>
    <dgm:pt modelId="{689C50AF-B480-4D17-8457-34288101ABFD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dirty="0"/>
            <a:t>Fusion </a:t>
          </a:r>
          <a:endParaRPr lang="ru-RU" sz="1800" b="1" dirty="0"/>
        </a:p>
      </dgm:t>
    </dgm:pt>
    <dgm:pt modelId="{E08C59A2-B2CA-46F5-8126-2A4DE53D757F}" type="parTrans" cxnId="{D85B8D1A-3ABB-44C5-AE4F-B6D7A4FB36BD}">
      <dgm:prSet/>
      <dgm:spPr/>
      <dgm:t>
        <a:bodyPr/>
        <a:lstStyle/>
        <a:p>
          <a:endParaRPr lang="ru-RU" sz="1800" b="1"/>
        </a:p>
      </dgm:t>
    </dgm:pt>
    <dgm:pt modelId="{08A10B71-6E82-47DA-BA67-C808C49E3472}" type="sibTrans" cxnId="{D85B8D1A-3ABB-44C5-AE4F-B6D7A4FB36BD}">
      <dgm:prSet/>
      <dgm:spPr/>
      <dgm:t>
        <a:bodyPr/>
        <a:lstStyle/>
        <a:p>
          <a:endParaRPr lang="ru-RU" sz="1800" b="1"/>
        </a:p>
      </dgm:t>
    </dgm:pt>
    <dgm:pt modelId="{55957721-7D57-4FAB-BCED-0D92B82EC513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dirty="0"/>
            <a:t>Fission</a:t>
          </a:r>
          <a:endParaRPr lang="ru-RU" sz="1800" b="1" dirty="0"/>
        </a:p>
      </dgm:t>
    </dgm:pt>
    <dgm:pt modelId="{7224EBCA-25A9-4985-9016-369834C2D4F6}" type="parTrans" cxnId="{5D27D6AD-F465-43A9-BDCB-15C284AC7CCD}">
      <dgm:prSet/>
      <dgm:spPr/>
      <dgm:t>
        <a:bodyPr/>
        <a:lstStyle/>
        <a:p>
          <a:endParaRPr lang="ru-RU" sz="1800" b="1"/>
        </a:p>
      </dgm:t>
    </dgm:pt>
    <dgm:pt modelId="{EBF20D92-BCB8-4B8A-8ED0-AC397BA30990}" type="sibTrans" cxnId="{5D27D6AD-F465-43A9-BDCB-15C284AC7CCD}">
      <dgm:prSet/>
      <dgm:spPr/>
      <dgm:t>
        <a:bodyPr/>
        <a:lstStyle/>
        <a:p>
          <a:endParaRPr lang="ru-RU" sz="1800" b="1"/>
        </a:p>
      </dgm:t>
    </dgm:pt>
    <dgm:pt modelId="{0F551099-9C8F-4637-BD37-465D1E82CB32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dirty="0"/>
            <a:t>Steady state power </a:t>
          </a:r>
          <a:endParaRPr lang="ru-RU" sz="1800" b="1" dirty="0"/>
        </a:p>
      </dgm:t>
    </dgm:pt>
    <dgm:pt modelId="{57D18DC0-0583-434A-8DAB-7FE8EB35D7D7}" type="parTrans" cxnId="{2BCCF7F3-8991-480D-8B1A-5453ED304719}">
      <dgm:prSet/>
      <dgm:spPr/>
      <dgm:t>
        <a:bodyPr/>
        <a:lstStyle/>
        <a:p>
          <a:endParaRPr lang="ru-RU" sz="1800" b="1"/>
        </a:p>
      </dgm:t>
    </dgm:pt>
    <dgm:pt modelId="{B62BFF3B-650A-4C3B-82F6-5730CB61A2C4}" type="sibTrans" cxnId="{2BCCF7F3-8991-480D-8B1A-5453ED304719}">
      <dgm:prSet/>
      <dgm:spPr/>
      <dgm:t>
        <a:bodyPr/>
        <a:lstStyle/>
        <a:p>
          <a:endParaRPr lang="ru-RU" sz="1800" b="1"/>
        </a:p>
      </dgm:t>
    </dgm:pt>
    <dgm:pt modelId="{099EA5EA-8519-4A61-B52F-F80122C4BE28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dirty="0"/>
            <a:t>Pulsed power</a:t>
          </a:r>
          <a:endParaRPr lang="ru-RU" sz="1800" b="1" dirty="0"/>
        </a:p>
      </dgm:t>
    </dgm:pt>
    <dgm:pt modelId="{8ABB1722-08BB-4D74-A7F3-03BCEBE1424E}" type="parTrans" cxnId="{18B8B000-7C3C-4E0B-8483-0A0E694017DB}">
      <dgm:prSet/>
      <dgm:spPr/>
      <dgm:t>
        <a:bodyPr/>
        <a:lstStyle/>
        <a:p>
          <a:endParaRPr lang="ru-RU" sz="1800" b="1"/>
        </a:p>
      </dgm:t>
    </dgm:pt>
    <dgm:pt modelId="{446906AA-ADF6-4A3E-9D58-23E5589EEF00}" type="sibTrans" cxnId="{18B8B000-7C3C-4E0B-8483-0A0E694017DB}">
      <dgm:prSet/>
      <dgm:spPr/>
      <dgm:t>
        <a:bodyPr/>
        <a:lstStyle/>
        <a:p>
          <a:endParaRPr lang="ru-RU" sz="1800" b="1"/>
        </a:p>
      </dgm:t>
    </dgm:pt>
    <dgm:pt modelId="{7C9FF5AC-12D2-4B51-A520-4A71B85AD544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dirty="0"/>
            <a:t>Aperiodic</a:t>
          </a:r>
          <a:endParaRPr lang="ru-RU" sz="1800" b="1" dirty="0"/>
        </a:p>
      </dgm:t>
    </dgm:pt>
    <dgm:pt modelId="{1253419D-863E-4E0F-A092-EB01CC2FDAC4}" type="parTrans" cxnId="{C336C8D5-5C17-40A5-A086-CAA0B1C1FABD}">
      <dgm:prSet/>
      <dgm:spPr/>
      <dgm:t>
        <a:bodyPr/>
        <a:lstStyle/>
        <a:p>
          <a:endParaRPr lang="ru-RU" sz="1800" b="1"/>
        </a:p>
      </dgm:t>
    </dgm:pt>
    <dgm:pt modelId="{E47BD981-9697-4BB3-8B24-0C21333ACBAC}" type="sibTrans" cxnId="{C336C8D5-5C17-40A5-A086-CAA0B1C1FABD}">
      <dgm:prSet/>
      <dgm:spPr/>
      <dgm:t>
        <a:bodyPr/>
        <a:lstStyle/>
        <a:p>
          <a:endParaRPr lang="ru-RU" sz="1800" b="1"/>
        </a:p>
      </dgm:t>
    </dgm:pt>
    <dgm:pt modelId="{28DA3AFC-C8BA-4FEE-BFF5-F946C0AAFB6C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dirty="0"/>
            <a:t>Periodic</a:t>
          </a:r>
          <a:endParaRPr lang="ru-RU" sz="1800" b="1" dirty="0"/>
        </a:p>
      </dgm:t>
    </dgm:pt>
    <dgm:pt modelId="{220CE3AB-AC3A-4E03-81E3-3D82187F1598}" type="parTrans" cxnId="{E0DB07C7-C680-46DC-A9E2-3775343CB89C}">
      <dgm:prSet/>
      <dgm:spPr/>
      <dgm:t>
        <a:bodyPr/>
        <a:lstStyle/>
        <a:p>
          <a:endParaRPr lang="ru-RU" sz="1800" b="1"/>
        </a:p>
      </dgm:t>
    </dgm:pt>
    <dgm:pt modelId="{ED00FF12-FFB9-4988-89D4-13AB588C2F95}" type="sibTrans" cxnId="{E0DB07C7-C680-46DC-A9E2-3775343CB89C}">
      <dgm:prSet/>
      <dgm:spPr/>
      <dgm:t>
        <a:bodyPr/>
        <a:lstStyle/>
        <a:p>
          <a:endParaRPr lang="ru-RU" sz="1800" b="1"/>
        </a:p>
      </dgm:t>
    </dgm:pt>
    <dgm:pt modelId="{47A9CD8D-C4B3-4C23-8A16-FB4A6C3EBD96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1800" b="1" dirty="0"/>
            <a:t>Boosters</a:t>
          </a:r>
          <a:endParaRPr lang="ru-RU" sz="1800" b="1" dirty="0"/>
        </a:p>
      </dgm:t>
    </dgm:pt>
    <dgm:pt modelId="{9645EE0D-B290-402D-AABF-607118FB2D9D}" type="parTrans" cxnId="{B0CB9194-5145-40D7-97D3-949C7CF4A061}">
      <dgm:prSet/>
      <dgm:spPr/>
      <dgm:t>
        <a:bodyPr/>
        <a:lstStyle/>
        <a:p>
          <a:endParaRPr lang="ru-RU" sz="1800" b="1"/>
        </a:p>
      </dgm:t>
    </dgm:pt>
    <dgm:pt modelId="{64C99DA0-B26E-4CBD-A56F-6445A0546127}" type="sibTrans" cxnId="{B0CB9194-5145-40D7-97D3-949C7CF4A061}">
      <dgm:prSet/>
      <dgm:spPr/>
      <dgm:t>
        <a:bodyPr/>
        <a:lstStyle/>
        <a:p>
          <a:endParaRPr lang="ru-RU" sz="1800" b="1"/>
        </a:p>
      </dgm:t>
    </dgm:pt>
    <dgm:pt modelId="{8410D15D-AF28-436F-9A2A-F9407B394B8A}" type="pres">
      <dgm:prSet presAssocID="{A60A98CB-633B-4AE4-A862-42CDE8E30494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1B18B21-971D-420D-A5E7-E718115D56D2}" type="pres">
      <dgm:prSet presAssocID="{A60A98CB-633B-4AE4-A862-42CDE8E30494}" presName="hierFlow" presStyleCnt="0"/>
      <dgm:spPr/>
    </dgm:pt>
    <dgm:pt modelId="{4A4425D3-A634-4684-9E05-A92F3DD690DD}" type="pres">
      <dgm:prSet presAssocID="{A60A98CB-633B-4AE4-A862-42CDE8E30494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49B2C9DC-144B-433E-AEC7-04DB6CABEEC8}" type="pres">
      <dgm:prSet presAssocID="{3B4F2AE2-3782-4241-905C-570BEBB369AF}" presName="Name14" presStyleCnt="0"/>
      <dgm:spPr/>
    </dgm:pt>
    <dgm:pt modelId="{0EA93629-BB05-4341-A48B-63A1E877D8CE}" type="pres">
      <dgm:prSet presAssocID="{3B4F2AE2-3782-4241-905C-570BEBB369AF}" presName="level1Shape" presStyleLbl="node0" presStyleIdx="0" presStyleCnt="1" custScaleX="88083" custScaleY="30203" custLinFactX="46423" custLinFactNeighborX="100000" custLinFactNeighborY="-39214">
        <dgm:presLayoutVars>
          <dgm:chPref val="3"/>
        </dgm:presLayoutVars>
      </dgm:prSet>
      <dgm:spPr/>
    </dgm:pt>
    <dgm:pt modelId="{92CB92BF-2472-40C9-B73B-A74DA96719E3}" type="pres">
      <dgm:prSet presAssocID="{3B4F2AE2-3782-4241-905C-570BEBB369AF}" presName="hierChild2" presStyleCnt="0"/>
      <dgm:spPr/>
    </dgm:pt>
    <dgm:pt modelId="{24619C33-50EA-4420-99D8-FC06DEDDBD91}" type="pres">
      <dgm:prSet presAssocID="{67324E19-461F-4A21-9D3E-B34BFAB0D49D}" presName="Name19" presStyleLbl="parChTrans1D2" presStyleIdx="0" presStyleCnt="2"/>
      <dgm:spPr/>
    </dgm:pt>
    <dgm:pt modelId="{FDDF3C59-EE97-4907-8CEF-59ECDD3AC96D}" type="pres">
      <dgm:prSet presAssocID="{620C671F-F3CE-4949-85D2-56CADA45A31F}" presName="Name21" presStyleCnt="0"/>
      <dgm:spPr/>
    </dgm:pt>
    <dgm:pt modelId="{8D89CD7D-2C89-472E-B410-9A080AB98192}" type="pres">
      <dgm:prSet presAssocID="{620C671F-F3CE-4949-85D2-56CADA45A31F}" presName="level2Shape" presStyleLbl="asst1" presStyleIdx="0" presStyleCnt="1" custScaleX="98158" custScaleY="34997" custLinFactNeighborX="1300" custLinFactNeighborY="-48107"/>
      <dgm:spPr/>
    </dgm:pt>
    <dgm:pt modelId="{63D1A52B-DE06-4FCC-BEB9-2EC607A693AE}" type="pres">
      <dgm:prSet presAssocID="{620C671F-F3CE-4949-85D2-56CADA45A31F}" presName="hierChild3" presStyleCnt="0"/>
      <dgm:spPr/>
    </dgm:pt>
    <dgm:pt modelId="{2D051819-2CBB-4624-B2F9-D096C581DF33}" type="pres">
      <dgm:prSet presAssocID="{1916070E-2E8C-4ABB-B48C-56E0E87831BA}" presName="Name19" presStyleLbl="parChTrans1D2" presStyleIdx="1" presStyleCnt="2"/>
      <dgm:spPr/>
    </dgm:pt>
    <dgm:pt modelId="{9EDDCE4E-0FFC-4E11-8458-32CAC55CE8FB}" type="pres">
      <dgm:prSet presAssocID="{9877540C-3FE0-4C1A-ADFF-405CE206983C}" presName="Name21" presStyleCnt="0"/>
      <dgm:spPr/>
    </dgm:pt>
    <dgm:pt modelId="{E4CE444D-FAA8-4093-94D9-D5021EB67C1A}" type="pres">
      <dgm:prSet presAssocID="{9877540C-3FE0-4C1A-ADFF-405CE206983C}" presName="level2Shape" presStyleLbl="node2" presStyleIdx="0" presStyleCnt="1" custScaleX="99347" custScaleY="36171" custLinFactX="100000" custLinFactNeighborX="141604" custLinFactNeighborY="-48157"/>
      <dgm:spPr/>
    </dgm:pt>
    <dgm:pt modelId="{C184FA22-6370-4D1A-9A99-535BBD958415}" type="pres">
      <dgm:prSet presAssocID="{9877540C-3FE0-4C1A-ADFF-405CE206983C}" presName="hierChild3" presStyleCnt="0"/>
      <dgm:spPr/>
    </dgm:pt>
    <dgm:pt modelId="{7C493303-EDE6-4C2D-A35C-3792194A911B}" type="pres">
      <dgm:prSet presAssocID="{7DB3F3CC-67DB-4290-A1CE-99D183289C32}" presName="Name19" presStyleLbl="parChTrans1D3" presStyleIdx="0" presStyleCnt="2"/>
      <dgm:spPr/>
    </dgm:pt>
    <dgm:pt modelId="{F5998617-3F75-4769-8F67-5662B920881A}" type="pres">
      <dgm:prSet presAssocID="{35F1F2B7-D051-4C7E-AAD7-CDAC35D1AE71}" presName="Name21" presStyleCnt="0"/>
      <dgm:spPr/>
    </dgm:pt>
    <dgm:pt modelId="{0AE313C9-59B3-4B23-8623-F0052314A9D8}" type="pres">
      <dgm:prSet presAssocID="{35F1F2B7-D051-4C7E-AAD7-CDAC35D1AE71}" presName="level2Shape" presStyleLbl="node3" presStyleIdx="0" presStyleCnt="2" custScaleX="126670" custScaleY="31995" custLinFactNeighborX="60741" custLinFactNeighborY="-48030"/>
      <dgm:spPr/>
    </dgm:pt>
    <dgm:pt modelId="{92639AC8-BC27-41C4-ACD2-FF71B675F2AE}" type="pres">
      <dgm:prSet presAssocID="{35F1F2B7-D051-4C7E-AAD7-CDAC35D1AE71}" presName="hierChild3" presStyleCnt="0"/>
      <dgm:spPr/>
    </dgm:pt>
    <dgm:pt modelId="{FA8ED6D9-48E5-45CF-8AB6-9F27604B01AA}" type="pres">
      <dgm:prSet presAssocID="{5735C1B6-D16E-480B-9F5D-AC1FA0759E9A}" presName="Name19" presStyleLbl="parChTrans1D3" presStyleIdx="1" presStyleCnt="2"/>
      <dgm:spPr/>
    </dgm:pt>
    <dgm:pt modelId="{E285D6C5-F34B-48DE-8ACC-D472B422B13F}" type="pres">
      <dgm:prSet presAssocID="{57163E1B-D17A-444D-AD23-3503C4F595E4}" presName="Name21" presStyleCnt="0"/>
      <dgm:spPr/>
    </dgm:pt>
    <dgm:pt modelId="{B582DF3B-5A16-4A42-81CD-17E4635596CA}" type="pres">
      <dgm:prSet presAssocID="{57163E1B-D17A-444D-AD23-3503C4F595E4}" presName="level2Shape" presStyleLbl="node3" presStyleIdx="1" presStyleCnt="2" custScaleX="93328" custScaleY="33363" custLinFactX="94657" custLinFactNeighborX="100000" custLinFactNeighborY="-47315"/>
      <dgm:spPr/>
    </dgm:pt>
    <dgm:pt modelId="{E92752B3-6E86-4E17-8C58-066AE74A4AD5}" type="pres">
      <dgm:prSet presAssocID="{57163E1B-D17A-444D-AD23-3503C4F595E4}" presName="hierChild3" presStyleCnt="0"/>
      <dgm:spPr/>
    </dgm:pt>
    <dgm:pt modelId="{DD136E7B-44CE-43EF-A07A-C8C07634BF33}" type="pres">
      <dgm:prSet presAssocID="{E08C59A2-B2CA-46F5-8126-2A4DE53D757F}" presName="Name19" presStyleLbl="parChTrans1D4" presStyleIdx="0" presStyleCnt="7"/>
      <dgm:spPr/>
    </dgm:pt>
    <dgm:pt modelId="{A4E3F7C9-3D29-4030-84A4-F0FE0E2ECBBE}" type="pres">
      <dgm:prSet presAssocID="{689C50AF-B480-4D17-8457-34288101ABFD}" presName="Name21" presStyleCnt="0"/>
      <dgm:spPr/>
    </dgm:pt>
    <dgm:pt modelId="{8E9DBC8D-659C-4F85-B2D9-851BBC7A8F43}" type="pres">
      <dgm:prSet presAssocID="{689C50AF-B480-4D17-8457-34288101ABFD}" presName="level2Shape" presStyleLbl="node4" presStyleIdx="0" presStyleCnt="7" custScaleX="63503" custScaleY="32304" custLinFactNeighborX="59127" custLinFactNeighborY="-65115"/>
      <dgm:spPr/>
    </dgm:pt>
    <dgm:pt modelId="{C9D20D65-687E-4344-80DF-819E04097480}" type="pres">
      <dgm:prSet presAssocID="{689C50AF-B480-4D17-8457-34288101ABFD}" presName="hierChild3" presStyleCnt="0"/>
      <dgm:spPr/>
    </dgm:pt>
    <dgm:pt modelId="{19F2E938-ADE3-4331-B6C9-5030B7E73E6F}" type="pres">
      <dgm:prSet presAssocID="{7224EBCA-25A9-4985-9016-369834C2D4F6}" presName="Name19" presStyleLbl="parChTrans1D4" presStyleIdx="1" presStyleCnt="7"/>
      <dgm:spPr/>
    </dgm:pt>
    <dgm:pt modelId="{6010E77C-8FF2-4643-89E4-ABAA7754AED3}" type="pres">
      <dgm:prSet presAssocID="{55957721-7D57-4FAB-BCED-0D92B82EC513}" presName="Name21" presStyleCnt="0"/>
      <dgm:spPr/>
    </dgm:pt>
    <dgm:pt modelId="{63420E3C-DF7D-491F-840B-1167B568A0D2}" type="pres">
      <dgm:prSet presAssocID="{55957721-7D57-4FAB-BCED-0D92B82EC513}" presName="level2Shape" presStyleLbl="node4" presStyleIdx="1" presStyleCnt="7" custScaleX="58899" custScaleY="24243" custLinFactNeighborX="93699" custLinFactNeighborY="-47086"/>
      <dgm:spPr/>
    </dgm:pt>
    <dgm:pt modelId="{86DD1889-E5B4-47D7-A9B0-02B75E5CFDB4}" type="pres">
      <dgm:prSet presAssocID="{55957721-7D57-4FAB-BCED-0D92B82EC513}" presName="hierChild3" presStyleCnt="0"/>
      <dgm:spPr/>
    </dgm:pt>
    <dgm:pt modelId="{B08F43B7-C94D-45C2-AEDB-2998378DD7DB}" type="pres">
      <dgm:prSet presAssocID="{57D18DC0-0583-434A-8DAB-7FE8EB35D7D7}" presName="Name19" presStyleLbl="parChTrans1D4" presStyleIdx="2" presStyleCnt="7"/>
      <dgm:spPr/>
    </dgm:pt>
    <dgm:pt modelId="{4DA0A086-DC5B-4C1D-8911-85B099A3E0D4}" type="pres">
      <dgm:prSet presAssocID="{0F551099-9C8F-4637-BD37-465D1E82CB32}" presName="Name21" presStyleCnt="0"/>
      <dgm:spPr/>
    </dgm:pt>
    <dgm:pt modelId="{72F942A2-FD8D-4B58-93AF-5CC54AAF0D78}" type="pres">
      <dgm:prSet presAssocID="{0F551099-9C8F-4637-BD37-465D1E82CB32}" presName="level2Shape" presStyleLbl="node4" presStyleIdx="2" presStyleCnt="7" custScaleX="85882" custScaleY="24058" custLinFactNeighborX="60843" custLinFactNeighborY="-65992"/>
      <dgm:spPr/>
    </dgm:pt>
    <dgm:pt modelId="{102F0221-D34F-4294-AB7F-75D003B22A49}" type="pres">
      <dgm:prSet presAssocID="{0F551099-9C8F-4637-BD37-465D1E82CB32}" presName="hierChild3" presStyleCnt="0"/>
      <dgm:spPr/>
    </dgm:pt>
    <dgm:pt modelId="{EB525E27-1F47-4E3A-88CF-D4DEF12DC137}" type="pres">
      <dgm:prSet presAssocID="{8ABB1722-08BB-4D74-A7F3-03BCEBE1424E}" presName="Name19" presStyleLbl="parChTrans1D4" presStyleIdx="3" presStyleCnt="7"/>
      <dgm:spPr/>
    </dgm:pt>
    <dgm:pt modelId="{915C93F0-190B-4C1E-B572-E9227F411D4E}" type="pres">
      <dgm:prSet presAssocID="{099EA5EA-8519-4A61-B52F-F80122C4BE28}" presName="Name21" presStyleCnt="0"/>
      <dgm:spPr/>
    </dgm:pt>
    <dgm:pt modelId="{1CB8E7DA-ED0E-4EB6-A249-851285629869}" type="pres">
      <dgm:prSet presAssocID="{099EA5EA-8519-4A61-B52F-F80122C4BE28}" presName="level2Shape" presStyleLbl="node4" presStyleIdx="3" presStyleCnt="7" custScaleX="67185" custScaleY="24931" custLinFactX="3036" custLinFactNeighborX="100000" custLinFactNeighborY="-65084"/>
      <dgm:spPr/>
    </dgm:pt>
    <dgm:pt modelId="{973521D9-B2EA-453F-91F5-F0798F68F8F8}" type="pres">
      <dgm:prSet presAssocID="{099EA5EA-8519-4A61-B52F-F80122C4BE28}" presName="hierChild3" presStyleCnt="0"/>
      <dgm:spPr/>
    </dgm:pt>
    <dgm:pt modelId="{F11B8E28-E145-4010-ADF1-A2DD9A6D36E4}" type="pres">
      <dgm:prSet presAssocID="{1253419D-863E-4E0F-A092-EB01CC2FDAC4}" presName="Name19" presStyleLbl="parChTrans1D4" presStyleIdx="4" presStyleCnt="7"/>
      <dgm:spPr/>
    </dgm:pt>
    <dgm:pt modelId="{63D22F7C-310F-4F16-8AC8-19DB3BFDF970}" type="pres">
      <dgm:prSet presAssocID="{7C9FF5AC-12D2-4B51-A520-4A71B85AD544}" presName="Name21" presStyleCnt="0"/>
      <dgm:spPr/>
    </dgm:pt>
    <dgm:pt modelId="{488C35F6-8E0C-4F72-9BED-D183620F7FBE}" type="pres">
      <dgm:prSet presAssocID="{7C9FF5AC-12D2-4B51-A520-4A71B85AD544}" presName="level2Shape" presStyleLbl="node4" presStyleIdx="4" presStyleCnt="7" custScaleX="70718" custScaleY="35899" custLinFactNeighborY="-6244"/>
      <dgm:spPr/>
    </dgm:pt>
    <dgm:pt modelId="{EDA30DD3-ABCB-4870-9FD8-3A5B11580090}" type="pres">
      <dgm:prSet presAssocID="{7C9FF5AC-12D2-4B51-A520-4A71B85AD544}" presName="hierChild3" presStyleCnt="0"/>
      <dgm:spPr/>
    </dgm:pt>
    <dgm:pt modelId="{72F310E7-D680-47A5-9FB2-526AF1F0ED2B}" type="pres">
      <dgm:prSet presAssocID="{220CE3AB-AC3A-4E03-81E3-3D82187F1598}" presName="Name19" presStyleLbl="parChTrans1D4" presStyleIdx="5" presStyleCnt="7"/>
      <dgm:spPr/>
    </dgm:pt>
    <dgm:pt modelId="{758A3CC5-F96C-40CC-A737-2C311F3B7EDA}" type="pres">
      <dgm:prSet presAssocID="{28DA3AFC-C8BA-4FEE-BFF5-F946C0AAFB6C}" presName="Name21" presStyleCnt="0"/>
      <dgm:spPr/>
    </dgm:pt>
    <dgm:pt modelId="{C92FC783-B51A-4D78-BF2A-C7FD9A019C2B}" type="pres">
      <dgm:prSet presAssocID="{28DA3AFC-C8BA-4FEE-BFF5-F946C0AAFB6C}" presName="level2Shape" presStyleLbl="node4" presStyleIdx="5" presStyleCnt="7" custScaleX="75754" custScaleY="34594" custLinFactNeighborY="-6244"/>
      <dgm:spPr/>
    </dgm:pt>
    <dgm:pt modelId="{E8DFE268-9C4E-43DA-A38E-AEFDABEE0347}" type="pres">
      <dgm:prSet presAssocID="{28DA3AFC-C8BA-4FEE-BFF5-F946C0AAFB6C}" presName="hierChild3" presStyleCnt="0"/>
      <dgm:spPr/>
    </dgm:pt>
    <dgm:pt modelId="{420C2A98-959F-49CF-A567-10E02A64EB4A}" type="pres">
      <dgm:prSet presAssocID="{9645EE0D-B290-402D-AABF-607118FB2D9D}" presName="Name19" presStyleLbl="parChTrans1D4" presStyleIdx="6" presStyleCnt="7"/>
      <dgm:spPr/>
    </dgm:pt>
    <dgm:pt modelId="{A584E756-1AD5-4134-980B-EF19D04F6128}" type="pres">
      <dgm:prSet presAssocID="{47A9CD8D-C4B3-4C23-8A16-FB4A6C3EBD96}" presName="Name21" presStyleCnt="0"/>
      <dgm:spPr/>
    </dgm:pt>
    <dgm:pt modelId="{72BB3F37-FCA9-416B-BF3D-6C2EC2939162}" type="pres">
      <dgm:prSet presAssocID="{47A9CD8D-C4B3-4C23-8A16-FB4A6C3EBD96}" presName="level2Shape" presStyleLbl="node4" presStyleIdx="6" presStyleCnt="7" custScaleX="61432" custScaleY="32521"/>
      <dgm:spPr/>
    </dgm:pt>
    <dgm:pt modelId="{1BC577B8-630A-4D36-A330-57BAAF5F5A9E}" type="pres">
      <dgm:prSet presAssocID="{47A9CD8D-C4B3-4C23-8A16-FB4A6C3EBD96}" presName="hierChild3" presStyleCnt="0"/>
      <dgm:spPr/>
    </dgm:pt>
    <dgm:pt modelId="{CB899E4F-0CEE-4BD6-AB6A-FB8FD3782EE7}" type="pres">
      <dgm:prSet presAssocID="{A60A98CB-633B-4AE4-A862-42CDE8E30494}" presName="bgShapesFlow" presStyleCnt="0"/>
      <dgm:spPr/>
    </dgm:pt>
  </dgm:ptLst>
  <dgm:cxnLst>
    <dgm:cxn modelId="{18B8B000-7C3C-4E0B-8483-0A0E694017DB}" srcId="{55957721-7D57-4FAB-BCED-0D92B82EC513}" destId="{099EA5EA-8519-4A61-B52F-F80122C4BE28}" srcOrd="1" destOrd="0" parTransId="{8ABB1722-08BB-4D74-A7F3-03BCEBE1424E}" sibTransId="{446906AA-ADF6-4A3E-9D58-23E5589EEF00}"/>
    <dgm:cxn modelId="{859FAF03-8BD9-499E-A894-6A48BB62AD1B}" type="presOf" srcId="{620C671F-F3CE-4949-85D2-56CADA45A31F}" destId="{8D89CD7D-2C89-472E-B410-9A080AB98192}" srcOrd="0" destOrd="0" presId="urn:microsoft.com/office/officeart/2005/8/layout/hierarchy6"/>
    <dgm:cxn modelId="{8C304705-5F22-4434-BA5A-1D584E86AD63}" type="presOf" srcId="{1916070E-2E8C-4ABB-B48C-56E0E87831BA}" destId="{2D051819-2CBB-4624-B2F9-D096C581DF33}" srcOrd="0" destOrd="0" presId="urn:microsoft.com/office/officeart/2005/8/layout/hierarchy6"/>
    <dgm:cxn modelId="{7040EB16-0708-4C2A-B71E-827066E14721}" type="presOf" srcId="{1253419D-863E-4E0F-A092-EB01CC2FDAC4}" destId="{F11B8E28-E145-4010-ADF1-A2DD9A6D36E4}" srcOrd="0" destOrd="0" presId="urn:microsoft.com/office/officeart/2005/8/layout/hierarchy6"/>
    <dgm:cxn modelId="{0EB7F418-53ED-4F61-AE7D-2C0F87BB32BA}" type="presOf" srcId="{3B4F2AE2-3782-4241-905C-570BEBB369AF}" destId="{0EA93629-BB05-4341-A48B-63A1E877D8CE}" srcOrd="0" destOrd="0" presId="urn:microsoft.com/office/officeart/2005/8/layout/hierarchy6"/>
    <dgm:cxn modelId="{08ADF618-0F9C-43F2-B6B5-12B812A948FC}" type="presOf" srcId="{9645EE0D-B290-402D-AABF-607118FB2D9D}" destId="{420C2A98-959F-49CF-A567-10E02A64EB4A}" srcOrd="0" destOrd="0" presId="urn:microsoft.com/office/officeart/2005/8/layout/hierarchy6"/>
    <dgm:cxn modelId="{D85B8D1A-3ABB-44C5-AE4F-B6D7A4FB36BD}" srcId="{57163E1B-D17A-444D-AD23-3503C4F595E4}" destId="{689C50AF-B480-4D17-8457-34288101ABFD}" srcOrd="0" destOrd="0" parTransId="{E08C59A2-B2CA-46F5-8126-2A4DE53D757F}" sibTransId="{08A10B71-6E82-47DA-BA67-C808C49E3472}"/>
    <dgm:cxn modelId="{D65E1824-5862-4967-856F-047576669E11}" type="presOf" srcId="{57D18DC0-0583-434A-8DAB-7FE8EB35D7D7}" destId="{B08F43B7-C94D-45C2-AEDB-2998378DD7DB}" srcOrd="0" destOrd="0" presId="urn:microsoft.com/office/officeart/2005/8/layout/hierarchy6"/>
    <dgm:cxn modelId="{199A413B-7EAB-4AC4-9383-D8567CAF56B7}" srcId="{A60A98CB-633B-4AE4-A862-42CDE8E30494}" destId="{3B4F2AE2-3782-4241-905C-570BEBB369AF}" srcOrd="0" destOrd="0" parTransId="{3098CE16-7A86-4A62-8DC7-903290E8EE12}" sibTransId="{0A29F38B-9010-4DAA-8DB3-2FD93CBB774B}"/>
    <dgm:cxn modelId="{6EF9063D-7F3F-4835-827B-691387C40511}" srcId="{3B4F2AE2-3782-4241-905C-570BEBB369AF}" destId="{620C671F-F3CE-4949-85D2-56CADA45A31F}" srcOrd="0" destOrd="0" parTransId="{67324E19-461F-4A21-9D3E-B34BFAB0D49D}" sibTransId="{3904AAC0-E3FD-45EB-951B-D94C35DED21D}"/>
    <dgm:cxn modelId="{26C0BD63-7120-4912-B522-630BBD21C706}" type="presOf" srcId="{9877540C-3FE0-4C1A-ADFF-405CE206983C}" destId="{E4CE444D-FAA8-4093-94D9-D5021EB67C1A}" srcOrd="0" destOrd="0" presId="urn:microsoft.com/office/officeart/2005/8/layout/hierarchy6"/>
    <dgm:cxn modelId="{9E96E74A-15BD-463B-B6D1-F9A28668281B}" type="presOf" srcId="{47A9CD8D-C4B3-4C23-8A16-FB4A6C3EBD96}" destId="{72BB3F37-FCA9-416B-BF3D-6C2EC2939162}" srcOrd="0" destOrd="0" presId="urn:microsoft.com/office/officeart/2005/8/layout/hierarchy6"/>
    <dgm:cxn modelId="{11E73573-15D3-457E-8599-1F6E7C0F042E}" type="presOf" srcId="{7C9FF5AC-12D2-4B51-A520-4A71B85AD544}" destId="{488C35F6-8E0C-4F72-9BED-D183620F7FBE}" srcOrd="0" destOrd="0" presId="urn:microsoft.com/office/officeart/2005/8/layout/hierarchy6"/>
    <dgm:cxn modelId="{3DF01954-30CB-4F6A-B910-EBDFFF5AD79B}" srcId="{9877540C-3FE0-4C1A-ADFF-405CE206983C}" destId="{35F1F2B7-D051-4C7E-AAD7-CDAC35D1AE71}" srcOrd="0" destOrd="0" parTransId="{7DB3F3CC-67DB-4290-A1CE-99D183289C32}" sibTransId="{548371F6-69D2-40D0-B784-5C2390092D56}"/>
    <dgm:cxn modelId="{F42A6F79-5DC8-48A4-B893-42C3EF752EC9}" type="presOf" srcId="{7224EBCA-25A9-4985-9016-369834C2D4F6}" destId="{19F2E938-ADE3-4331-B6C9-5030B7E73E6F}" srcOrd="0" destOrd="0" presId="urn:microsoft.com/office/officeart/2005/8/layout/hierarchy6"/>
    <dgm:cxn modelId="{FEF8A57C-5F13-495A-974E-699590E87105}" type="presOf" srcId="{220CE3AB-AC3A-4E03-81E3-3D82187F1598}" destId="{72F310E7-D680-47A5-9FB2-526AF1F0ED2B}" srcOrd="0" destOrd="0" presId="urn:microsoft.com/office/officeart/2005/8/layout/hierarchy6"/>
    <dgm:cxn modelId="{3066F08D-7DAF-44C9-AFC5-357C6A59D11E}" type="presOf" srcId="{0F551099-9C8F-4637-BD37-465D1E82CB32}" destId="{72F942A2-FD8D-4B58-93AF-5CC54AAF0D78}" srcOrd="0" destOrd="0" presId="urn:microsoft.com/office/officeart/2005/8/layout/hierarchy6"/>
    <dgm:cxn modelId="{B0CB9194-5145-40D7-97D3-949C7CF4A061}" srcId="{099EA5EA-8519-4A61-B52F-F80122C4BE28}" destId="{47A9CD8D-C4B3-4C23-8A16-FB4A6C3EBD96}" srcOrd="2" destOrd="0" parTransId="{9645EE0D-B290-402D-AABF-607118FB2D9D}" sibTransId="{64C99DA0-B26E-4CBD-A56F-6445A0546127}"/>
    <dgm:cxn modelId="{45672598-F73A-4092-8A0D-C853ACF60337}" type="presOf" srcId="{A60A98CB-633B-4AE4-A862-42CDE8E30494}" destId="{8410D15D-AF28-436F-9A2A-F9407B394B8A}" srcOrd="0" destOrd="0" presId="urn:microsoft.com/office/officeart/2005/8/layout/hierarchy6"/>
    <dgm:cxn modelId="{7A2400A0-6577-4736-8A0C-36720729076D}" type="presOf" srcId="{5735C1B6-D16E-480B-9F5D-AC1FA0759E9A}" destId="{FA8ED6D9-48E5-45CF-8AB6-9F27604B01AA}" srcOrd="0" destOrd="0" presId="urn:microsoft.com/office/officeart/2005/8/layout/hierarchy6"/>
    <dgm:cxn modelId="{AEE638A5-3FAA-470D-ADA0-D47D00F6AE8D}" type="presOf" srcId="{7DB3F3CC-67DB-4290-A1CE-99D183289C32}" destId="{7C493303-EDE6-4C2D-A35C-3792194A911B}" srcOrd="0" destOrd="0" presId="urn:microsoft.com/office/officeart/2005/8/layout/hierarchy6"/>
    <dgm:cxn modelId="{5D27D6AD-F465-43A9-BDCB-15C284AC7CCD}" srcId="{57163E1B-D17A-444D-AD23-3503C4F595E4}" destId="{55957721-7D57-4FAB-BCED-0D92B82EC513}" srcOrd="1" destOrd="0" parTransId="{7224EBCA-25A9-4985-9016-369834C2D4F6}" sibTransId="{EBF20D92-BCB8-4B8A-8ED0-AC397BA30990}"/>
    <dgm:cxn modelId="{8571A8B0-B5C2-4D91-A256-4AD0A2FDFD95}" type="presOf" srcId="{67324E19-461F-4A21-9D3E-B34BFAB0D49D}" destId="{24619C33-50EA-4420-99D8-FC06DEDDBD91}" srcOrd="0" destOrd="0" presId="urn:microsoft.com/office/officeart/2005/8/layout/hierarchy6"/>
    <dgm:cxn modelId="{E63421B3-A9A3-4341-BF71-C08C88646FE2}" type="presOf" srcId="{35F1F2B7-D051-4C7E-AAD7-CDAC35D1AE71}" destId="{0AE313C9-59B3-4B23-8623-F0052314A9D8}" srcOrd="0" destOrd="0" presId="urn:microsoft.com/office/officeart/2005/8/layout/hierarchy6"/>
    <dgm:cxn modelId="{EC3DD3B3-EB6B-4215-988B-C81E31A05F38}" type="presOf" srcId="{57163E1B-D17A-444D-AD23-3503C4F595E4}" destId="{B582DF3B-5A16-4A42-81CD-17E4635596CA}" srcOrd="0" destOrd="0" presId="urn:microsoft.com/office/officeart/2005/8/layout/hierarchy6"/>
    <dgm:cxn modelId="{F1AFEDBB-AA99-49AA-BABD-FDE470444041}" type="presOf" srcId="{55957721-7D57-4FAB-BCED-0D92B82EC513}" destId="{63420E3C-DF7D-491F-840B-1167B568A0D2}" srcOrd="0" destOrd="0" presId="urn:microsoft.com/office/officeart/2005/8/layout/hierarchy6"/>
    <dgm:cxn modelId="{F4D76DC1-77CD-48E0-A908-8B60004DFA7E}" type="presOf" srcId="{28DA3AFC-C8BA-4FEE-BFF5-F946C0AAFB6C}" destId="{C92FC783-B51A-4D78-BF2A-C7FD9A019C2B}" srcOrd="0" destOrd="0" presId="urn:microsoft.com/office/officeart/2005/8/layout/hierarchy6"/>
    <dgm:cxn modelId="{C7E858C4-EFDB-4D91-BB34-3B629DD1EFAA}" srcId="{9877540C-3FE0-4C1A-ADFF-405CE206983C}" destId="{57163E1B-D17A-444D-AD23-3503C4F595E4}" srcOrd="1" destOrd="0" parTransId="{5735C1B6-D16E-480B-9F5D-AC1FA0759E9A}" sibTransId="{020985EE-1CE1-450D-8076-5A96B2E0E3C6}"/>
    <dgm:cxn modelId="{E0DB07C7-C680-46DC-A9E2-3775343CB89C}" srcId="{099EA5EA-8519-4A61-B52F-F80122C4BE28}" destId="{28DA3AFC-C8BA-4FEE-BFF5-F946C0AAFB6C}" srcOrd="1" destOrd="0" parTransId="{220CE3AB-AC3A-4E03-81E3-3D82187F1598}" sibTransId="{ED00FF12-FFB9-4988-89D4-13AB588C2F95}"/>
    <dgm:cxn modelId="{328569D0-0C21-4A58-BE46-4ED0D2A1091E}" type="presOf" srcId="{8ABB1722-08BB-4D74-A7F3-03BCEBE1424E}" destId="{EB525E27-1F47-4E3A-88CF-D4DEF12DC137}" srcOrd="0" destOrd="0" presId="urn:microsoft.com/office/officeart/2005/8/layout/hierarchy6"/>
    <dgm:cxn modelId="{371C7CD0-D8C9-4298-A36A-36749808C568}" type="presOf" srcId="{099EA5EA-8519-4A61-B52F-F80122C4BE28}" destId="{1CB8E7DA-ED0E-4EB6-A249-851285629869}" srcOrd="0" destOrd="0" presId="urn:microsoft.com/office/officeart/2005/8/layout/hierarchy6"/>
    <dgm:cxn modelId="{C336C8D5-5C17-40A5-A086-CAA0B1C1FABD}" srcId="{099EA5EA-8519-4A61-B52F-F80122C4BE28}" destId="{7C9FF5AC-12D2-4B51-A520-4A71B85AD544}" srcOrd="0" destOrd="0" parTransId="{1253419D-863E-4E0F-A092-EB01CC2FDAC4}" sibTransId="{E47BD981-9697-4BB3-8B24-0C21333ACBAC}"/>
    <dgm:cxn modelId="{BE52D2D7-9239-4598-BBD6-968EE95329B5}" srcId="{3B4F2AE2-3782-4241-905C-570BEBB369AF}" destId="{9877540C-3FE0-4C1A-ADFF-405CE206983C}" srcOrd="1" destOrd="0" parTransId="{1916070E-2E8C-4ABB-B48C-56E0E87831BA}" sibTransId="{48826C0B-566F-453A-9C9C-1411FE078F80}"/>
    <dgm:cxn modelId="{2BCCF7F3-8991-480D-8B1A-5453ED304719}" srcId="{55957721-7D57-4FAB-BCED-0D92B82EC513}" destId="{0F551099-9C8F-4637-BD37-465D1E82CB32}" srcOrd="0" destOrd="0" parTransId="{57D18DC0-0583-434A-8DAB-7FE8EB35D7D7}" sibTransId="{B62BFF3B-650A-4C3B-82F6-5730CB61A2C4}"/>
    <dgm:cxn modelId="{2C037EF5-FE77-4262-A096-5F2CD786260A}" type="presOf" srcId="{689C50AF-B480-4D17-8457-34288101ABFD}" destId="{8E9DBC8D-659C-4F85-B2D9-851BBC7A8F43}" srcOrd="0" destOrd="0" presId="urn:microsoft.com/office/officeart/2005/8/layout/hierarchy6"/>
    <dgm:cxn modelId="{9610DCF9-03F3-483E-9DDD-066C72A7CF19}" type="presOf" srcId="{E08C59A2-B2CA-46F5-8126-2A4DE53D757F}" destId="{DD136E7B-44CE-43EF-A07A-C8C07634BF33}" srcOrd="0" destOrd="0" presId="urn:microsoft.com/office/officeart/2005/8/layout/hierarchy6"/>
    <dgm:cxn modelId="{53AF2F28-83FE-4B47-8E8A-52CC9989D0CA}" type="presParOf" srcId="{8410D15D-AF28-436F-9A2A-F9407B394B8A}" destId="{41B18B21-971D-420D-A5E7-E718115D56D2}" srcOrd="0" destOrd="0" presId="urn:microsoft.com/office/officeart/2005/8/layout/hierarchy6"/>
    <dgm:cxn modelId="{483192E2-F5A9-4262-B3BE-F60F8DD9329D}" type="presParOf" srcId="{41B18B21-971D-420D-A5E7-E718115D56D2}" destId="{4A4425D3-A634-4684-9E05-A92F3DD690DD}" srcOrd="0" destOrd="0" presId="urn:microsoft.com/office/officeart/2005/8/layout/hierarchy6"/>
    <dgm:cxn modelId="{AB0B115C-52ED-401E-8A4C-7BCA0C6986D1}" type="presParOf" srcId="{4A4425D3-A634-4684-9E05-A92F3DD690DD}" destId="{49B2C9DC-144B-433E-AEC7-04DB6CABEEC8}" srcOrd="0" destOrd="0" presId="urn:microsoft.com/office/officeart/2005/8/layout/hierarchy6"/>
    <dgm:cxn modelId="{3946AC06-3D6B-4D6E-B803-0DF77F72FE11}" type="presParOf" srcId="{49B2C9DC-144B-433E-AEC7-04DB6CABEEC8}" destId="{0EA93629-BB05-4341-A48B-63A1E877D8CE}" srcOrd="0" destOrd="0" presId="urn:microsoft.com/office/officeart/2005/8/layout/hierarchy6"/>
    <dgm:cxn modelId="{9E1A7B74-EAE6-499C-BCBC-40788F367CE5}" type="presParOf" srcId="{49B2C9DC-144B-433E-AEC7-04DB6CABEEC8}" destId="{92CB92BF-2472-40C9-B73B-A74DA96719E3}" srcOrd="1" destOrd="0" presId="urn:microsoft.com/office/officeart/2005/8/layout/hierarchy6"/>
    <dgm:cxn modelId="{45CE94DD-D428-4AF9-BFD4-005AFE329592}" type="presParOf" srcId="{92CB92BF-2472-40C9-B73B-A74DA96719E3}" destId="{24619C33-50EA-4420-99D8-FC06DEDDBD91}" srcOrd="0" destOrd="0" presId="urn:microsoft.com/office/officeart/2005/8/layout/hierarchy6"/>
    <dgm:cxn modelId="{933858DD-BC89-4469-ABD9-B7970135A3A3}" type="presParOf" srcId="{92CB92BF-2472-40C9-B73B-A74DA96719E3}" destId="{FDDF3C59-EE97-4907-8CEF-59ECDD3AC96D}" srcOrd="1" destOrd="0" presId="urn:microsoft.com/office/officeart/2005/8/layout/hierarchy6"/>
    <dgm:cxn modelId="{8CB7B73C-2E40-46A5-B68A-564C20ED403E}" type="presParOf" srcId="{FDDF3C59-EE97-4907-8CEF-59ECDD3AC96D}" destId="{8D89CD7D-2C89-472E-B410-9A080AB98192}" srcOrd="0" destOrd="0" presId="urn:microsoft.com/office/officeart/2005/8/layout/hierarchy6"/>
    <dgm:cxn modelId="{90B0E133-CA95-4B76-910E-FBC6ED4569D8}" type="presParOf" srcId="{FDDF3C59-EE97-4907-8CEF-59ECDD3AC96D}" destId="{63D1A52B-DE06-4FCC-BEB9-2EC607A693AE}" srcOrd="1" destOrd="0" presId="urn:microsoft.com/office/officeart/2005/8/layout/hierarchy6"/>
    <dgm:cxn modelId="{5FD79823-C50D-4404-9B7C-6569896B9D97}" type="presParOf" srcId="{92CB92BF-2472-40C9-B73B-A74DA96719E3}" destId="{2D051819-2CBB-4624-B2F9-D096C581DF33}" srcOrd="2" destOrd="0" presId="urn:microsoft.com/office/officeart/2005/8/layout/hierarchy6"/>
    <dgm:cxn modelId="{40C01140-4373-4351-9788-BE52AEF2AAC8}" type="presParOf" srcId="{92CB92BF-2472-40C9-B73B-A74DA96719E3}" destId="{9EDDCE4E-0FFC-4E11-8458-32CAC55CE8FB}" srcOrd="3" destOrd="0" presId="urn:microsoft.com/office/officeart/2005/8/layout/hierarchy6"/>
    <dgm:cxn modelId="{DFED7AB7-FE03-4910-A976-5398679CA2B5}" type="presParOf" srcId="{9EDDCE4E-0FFC-4E11-8458-32CAC55CE8FB}" destId="{E4CE444D-FAA8-4093-94D9-D5021EB67C1A}" srcOrd="0" destOrd="0" presId="urn:microsoft.com/office/officeart/2005/8/layout/hierarchy6"/>
    <dgm:cxn modelId="{8D299C6A-39D4-40F8-8F84-C53F99968F76}" type="presParOf" srcId="{9EDDCE4E-0FFC-4E11-8458-32CAC55CE8FB}" destId="{C184FA22-6370-4D1A-9A99-535BBD958415}" srcOrd="1" destOrd="0" presId="urn:microsoft.com/office/officeart/2005/8/layout/hierarchy6"/>
    <dgm:cxn modelId="{939F0557-D737-43BE-940E-C74E264FEB82}" type="presParOf" srcId="{C184FA22-6370-4D1A-9A99-535BBD958415}" destId="{7C493303-EDE6-4C2D-A35C-3792194A911B}" srcOrd="0" destOrd="0" presId="urn:microsoft.com/office/officeart/2005/8/layout/hierarchy6"/>
    <dgm:cxn modelId="{F8481592-8EC2-4C61-B7EB-B7B7B2E24E43}" type="presParOf" srcId="{C184FA22-6370-4D1A-9A99-535BBD958415}" destId="{F5998617-3F75-4769-8F67-5662B920881A}" srcOrd="1" destOrd="0" presId="urn:microsoft.com/office/officeart/2005/8/layout/hierarchy6"/>
    <dgm:cxn modelId="{7CF04529-1BB8-409C-82DC-A935ACF554D8}" type="presParOf" srcId="{F5998617-3F75-4769-8F67-5662B920881A}" destId="{0AE313C9-59B3-4B23-8623-F0052314A9D8}" srcOrd="0" destOrd="0" presId="urn:microsoft.com/office/officeart/2005/8/layout/hierarchy6"/>
    <dgm:cxn modelId="{FA5DE7A4-1AC2-4D93-B942-7FC033F1D48D}" type="presParOf" srcId="{F5998617-3F75-4769-8F67-5662B920881A}" destId="{92639AC8-BC27-41C4-ACD2-FF71B675F2AE}" srcOrd="1" destOrd="0" presId="urn:microsoft.com/office/officeart/2005/8/layout/hierarchy6"/>
    <dgm:cxn modelId="{A7444E19-A1FC-4141-984E-A10C8B9A7BCB}" type="presParOf" srcId="{C184FA22-6370-4D1A-9A99-535BBD958415}" destId="{FA8ED6D9-48E5-45CF-8AB6-9F27604B01AA}" srcOrd="2" destOrd="0" presId="urn:microsoft.com/office/officeart/2005/8/layout/hierarchy6"/>
    <dgm:cxn modelId="{E80F9651-2C58-4C29-8DF4-DD3F803E4D61}" type="presParOf" srcId="{C184FA22-6370-4D1A-9A99-535BBD958415}" destId="{E285D6C5-F34B-48DE-8ACC-D472B422B13F}" srcOrd="3" destOrd="0" presId="urn:microsoft.com/office/officeart/2005/8/layout/hierarchy6"/>
    <dgm:cxn modelId="{02C4C9AB-65E4-41B0-BCA1-08CB0199A483}" type="presParOf" srcId="{E285D6C5-F34B-48DE-8ACC-D472B422B13F}" destId="{B582DF3B-5A16-4A42-81CD-17E4635596CA}" srcOrd="0" destOrd="0" presId="urn:microsoft.com/office/officeart/2005/8/layout/hierarchy6"/>
    <dgm:cxn modelId="{F8CBA1CB-DB5F-45D2-9EEA-7E464E82592B}" type="presParOf" srcId="{E285D6C5-F34B-48DE-8ACC-D472B422B13F}" destId="{E92752B3-6E86-4E17-8C58-066AE74A4AD5}" srcOrd="1" destOrd="0" presId="urn:microsoft.com/office/officeart/2005/8/layout/hierarchy6"/>
    <dgm:cxn modelId="{82D36BCD-CA1E-40C9-BBD6-C7E30C251DD8}" type="presParOf" srcId="{E92752B3-6E86-4E17-8C58-066AE74A4AD5}" destId="{DD136E7B-44CE-43EF-A07A-C8C07634BF33}" srcOrd="0" destOrd="0" presId="urn:microsoft.com/office/officeart/2005/8/layout/hierarchy6"/>
    <dgm:cxn modelId="{25301011-C3F9-45F5-B043-62836C5E6D62}" type="presParOf" srcId="{E92752B3-6E86-4E17-8C58-066AE74A4AD5}" destId="{A4E3F7C9-3D29-4030-84A4-F0FE0E2ECBBE}" srcOrd="1" destOrd="0" presId="urn:microsoft.com/office/officeart/2005/8/layout/hierarchy6"/>
    <dgm:cxn modelId="{D368399D-B9D7-4E17-8268-4237E08B339E}" type="presParOf" srcId="{A4E3F7C9-3D29-4030-84A4-F0FE0E2ECBBE}" destId="{8E9DBC8D-659C-4F85-B2D9-851BBC7A8F43}" srcOrd="0" destOrd="0" presId="urn:microsoft.com/office/officeart/2005/8/layout/hierarchy6"/>
    <dgm:cxn modelId="{F2396F86-809C-4662-805E-E5D4B404E7F4}" type="presParOf" srcId="{A4E3F7C9-3D29-4030-84A4-F0FE0E2ECBBE}" destId="{C9D20D65-687E-4344-80DF-819E04097480}" srcOrd="1" destOrd="0" presId="urn:microsoft.com/office/officeart/2005/8/layout/hierarchy6"/>
    <dgm:cxn modelId="{AB7A9B1A-05CD-4F86-AD4E-B16B1CDF7755}" type="presParOf" srcId="{E92752B3-6E86-4E17-8C58-066AE74A4AD5}" destId="{19F2E938-ADE3-4331-B6C9-5030B7E73E6F}" srcOrd="2" destOrd="0" presId="urn:microsoft.com/office/officeart/2005/8/layout/hierarchy6"/>
    <dgm:cxn modelId="{489DA8F4-1D7A-4655-AC41-F25E422F2EBD}" type="presParOf" srcId="{E92752B3-6E86-4E17-8C58-066AE74A4AD5}" destId="{6010E77C-8FF2-4643-89E4-ABAA7754AED3}" srcOrd="3" destOrd="0" presId="urn:microsoft.com/office/officeart/2005/8/layout/hierarchy6"/>
    <dgm:cxn modelId="{FAC2CCA1-8DD0-455B-B8AC-D20FBAEAAA59}" type="presParOf" srcId="{6010E77C-8FF2-4643-89E4-ABAA7754AED3}" destId="{63420E3C-DF7D-491F-840B-1167B568A0D2}" srcOrd="0" destOrd="0" presId="urn:microsoft.com/office/officeart/2005/8/layout/hierarchy6"/>
    <dgm:cxn modelId="{AA225F0B-E34B-4FDC-A3EA-BD587614A7E6}" type="presParOf" srcId="{6010E77C-8FF2-4643-89E4-ABAA7754AED3}" destId="{86DD1889-E5B4-47D7-A9B0-02B75E5CFDB4}" srcOrd="1" destOrd="0" presId="urn:microsoft.com/office/officeart/2005/8/layout/hierarchy6"/>
    <dgm:cxn modelId="{53AC8016-828A-45A6-8875-82B911A439F8}" type="presParOf" srcId="{86DD1889-E5B4-47D7-A9B0-02B75E5CFDB4}" destId="{B08F43B7-C94D-45C2-AEDB-2998378DD7DB}" srcOrd="0" destOrd="0" presId="urn:microsoft.com/office/officeart/2005/8/layout/hierarchy6"/>
    <dgm:cxn modelId="{8D245668-554B-4C0E-9A28-8E0560F1042C}" type="presParOf" srcId="{86DD1889-E5B4-47D7-A9B0-02B75E5CFDB4}" destId="{4DA0A086-DC5B-4C1D-8911-85B099A3E0D4}" srcOrd="1" destOrd="0" presId="urn:microsoft.com/office/officeart/2005/8/layout/hierarchy6"/>
    <dgm:cxn modelId="{1D531B5B-5BF4-4022-B50E-0D9A956C786E}" type="presParOf" srcId="{4DA0A086-DC5B-4C1D-8911-85B099A3E0D4}" destId="{72F942A2-FD8D-4B58-93AF-5CC54AAF0D78}" srcOrd="0" destOrd="0" presId="urn:microsoft.com/office/officeart/2005/8/layout/hierarchy6"/>
    <dgm:cxn modelId="{E4687208-F74E-41AB-9612-59B1B68D84E7}" type="presParOf" srcId="{4DA0A086-DC5B-4C1D-8911-85B099A3E0D4}" destId="{102F0221-D34F-4294-AB7F-75D003B22A49}" srcOrd="1" destOrd="0" presId="urn:microsoft.com/office/officeart/2005/8/layout/hierarchy6"/>
    <dgm:cxn modelId="{50376D65-B34C-4DCB-93CE-4E714A7005D2}" type="presParOf" srcId="{86DD1889-E5B4-47D7-A9B0-02B75E5CFDB4}" destId="{EB525E27-1F47-4E3A-88CF-D4DEF12DC137}" srcOrd="2" destOrd="0" presId="urn:microsoft.com/office/officeart/2005/8/layout/hierarchy6"/>
    <dgm:cxn modelId="{37DD3E7B-2545-4875-90B4-BFE576A00A19}" type="presParOf" srcId="{86DD1889-E5B4-47D7-A9B0-02B75E5CFDB4}" destId="{915C93F0-190B-4C1E-B572-E9227F411D4E}" srcOrd="3" destOrd="0" presId="urn:microsoft.com/office/officeart/2005/8/layout/hierarchy6"/>
    <dgm:cxn modelId="{EF6E3C66-232E-4254-8EEB-FFA600F7DACC}" type="presParOf" srcId="{915C93F0-190B-4C1E-B572-E9227F411D4E}" destId="{1CB8E7DA-ED0E-4EB6-A249-851285629869}" srcOrd="0" destOrd="0" presId="urn:microsoft.com/office/officeart/2005/8/layout/hierarchy6"/>
    <dgm:cxn modelId="{60321039-31BA-4B3B-BE57-70626F27C300}" type="presParOf" srcId="{915C93F0-190B-4C1E-B572-E9227F411D4E}" destId="{973521D9-B2EA-453F-91F5-F0798F68F8F8}" srcOrd="1" destOrd="0" presId="urn:microsoft.com/office/officeart/2005/8/layout/hierarchy6"/>
    <dgm:cxn modelId="{2CD038A5-D5CA-425C-B7B4-169359920343}" type="presParOf" srcId="{973521D9-B2EA-453F-91F5-F0798F68F8F8}" destId="{F11B8E28-E145-4010-ADF1-A2DD9A6D36E4}" srcOrd="0" destOrd="0" presId="urn:microsoft.com/office/officeart/2005/8/layout/hierarchy6"/>
    <dgm:cxn modelId="{2805F333-6896-4CC5-89B0-034EAB9CF712}" type="presParOf" srcId="{973521D9-B2EA-453F-91F5-F0798F68F8F8}" destId="{63D22F7C-310F-4F16-8AC8-19DB3BFDF970}" srcOrd="1" destOrd="0" presId="urn:microsoft.com/office/officeart/2005/8/layout/hierarchy6"/>
    <dgm:cxn modelId="{912A4670-0C5C-48EA-8D0E-F80B53F8F27F}" type="presParOf" srcId="{63D22F7C-310F-4F16-8AC8-19DB3BFDF970}" destId="{488C35F6-8E0C-4F72-9BED-D183620F7FBE}" srcOrd="0" destOrd="0" presId="urn:microsoft.com/office/officeart/2005/8/layout/hierarchy6"/>
    <dgm:cxn modelId="{1C1A173A-60F2-4429-AFA7-F530A7EFE4B1}" type="presParOf" srcId="{63D22F7C-310F-4F16-8AC8-19DB3BFDF970}" destId="{EDA30DD3-ABCB-4870-9FD8-3A5B11580090}" srcOrd="1" destOrd="0" presId="urn:microsoft.com/office/officeart/2005/8/layout/hierarchy6"/>
    <dgm:cxn modelId="{84DDB8C3-78A8-4D44-958A-6F7D51467ACC}" type="presParOf" srcId="{973521D9-B2EA-453F-91F5-F0798F68F8F8}" destId="{72F310E7-D680-47A5-9FB2-526AF1F0ED2B}" srcOrd="2" destOrd="0" presId="urn:microsoft.com/office/officeart/2005/8/layout/hierarchy6"/>
    <dgm:cxn modelId="{761244D3-4F02-4054-926D-5539AA9332E5}" type="presParOf" srcId="{973521D9-B2EA-453F-91F5-F0798F68F8F8}" destId="{758A3CC5-F96C-40CC-A737-2C311F3B7EDA}" srcOrd="3" destOrd="0" presId="urn:microsoft.com/office/officeart/2005/8/layout/hierarchy6"/>
    <dgm:cxn modelId="{2D63B7B7-72C0-44A8-A752-1B36A11BEAD3}" type="presParOf" srcId="{758A3CC5-F96C-40CC-A737-2C311F3B7EDA}" destId="{C92FC783-B51A-4D78-BF2A-C7FD9A019C2B}" srcOrd="0" destOrd="0" presId="urn:microsoft.com/office/officeart/2005/8/layout/hierarchy6"/>
    <dgm:cxn modelId="{4BCD999B-09F6-4EF1-8DCD-31617E7F0C81}" type="presParOf" srcId="{758A3CC5-F96C-40CC-A737-2C311F3B7EDA}" destId="{E8DFE268-9C4E-43DA-A38E-AEFDABEE0347}" srcOrd="1" destOrd="0" presId="urn:microsoft.com/office/officeart/2005/8/layout/hierarchy6"/>
    <dgm:cxn modelId="{E05C079F-5355-4FD6-BC86-D5781C5C595A}" type="presParOf" srcId="{973521D9-B2EA-453F-91F5-F0798F68F8F8}" destId="{420C2A98-959F-49CF-A567-10E02A64EB4A}" srcOrd="4" destOrd="0" presId="urn:microsoft.com/office/officeart/2005/8/layout/hierarchy6"/>
    <dgm:cxn modelId="{1675D474-249B-4006-A4A2-BADC61BBFC1E}" type="presParOf" srcId="{973521D9-B2EA-453F-91F5-F0798F68F8F8}" destId="{A584E756-1AD5-4134-980B-EF19D04F6128}" srcOrd="5" destOrd="0" presId="urn:microsoft.com/office/officeart/2005/8/layout/hierarchy6"/>
    <dgm:cxn modelId="{81FFC712-32E3-4CF0-B306-0548B3721630}" type="presParOf" srcId="{A584E756-1AD5-4134-980B-EF19D04F6128}" destId="{72BB3F37-FCA9-416B-BF3D-6C2EC2939162}" srcOrd="0" destOrd="0" presId="urn:microsoft.com/office/officeart/2005/8/layout/hierarchy6"/>
    <dgm:cxn modelId="{5598DBF8-2FAE-4E1C-96B7-12814D10E84C}" type="presParOf" srcId="{A584E756-1AD5-4134-980B-EF19D04F6128}" destId="{1BC577B8-630A-4D36-A330-57BAAF5F5A9E}" srcOrd="1" destOrd="0" presId="urn:microsoft.com/office/officeart/2005/8/layout/hierarchy6"/>
    <dgm:cxn modelId="{907E3B7B-8B2A-4AE4-8222-1913D7A26103}" type="presParOf" srcId="{8410D15D-AF28-436F-9A2A-F9407B394B8A}" destId="{CB899E4F-0CEE-4BD6-AB6A-FB8FD3782EE7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A93629-BB05-4341-A48B-63A1E877D8CE}">
      <dsp:nvSpPr>
        <dsp:cNvPr id="0" name=""/>
        <dsp:cNvSpPr/>
      </dsp:nvSpPr>
      <dsp:spPr>
        <a:xfrm>
          <a:off x="5338243" y="134877"/>
          <a:ext cx="2134387" cy="487910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sng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NEUTRON SOURCES</a:t>
          </a:r>
          <a:endParaRPr lang="ru-RU" sz="1800" b="1" u="sng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52533" y="149167"/>
        <a:ext cx="2105807" cy="459330"/>
      </dsp:txXfrm>
    </dsp:sp>
    <dsp:sp modelId="{24619C33-50EA-4420-99D8-FC06DEDDBD91}">
      <dsp:nvSpPr>
        <dsp:cNvPr id="0" name=""/>
        <dsp:cNvSpPr/>
      </dsp:nvSpPr>
      <dsp:spPr>
        <a:xfrm>
          <a:off x="1321743" y="622787"/>
          <a:ext cx="5083693" cy="522976"/>
        </a:xfrm>
        <a:custGeom>
          <a:avLst/>
          <a:gdLst/>
          <a:ahLst/>
          <a:cxnLst/>
          <a:rect l="0" t="0" r="0" b="0"/>
          <a:pathLst>
            <a:path>
              <a:moveTo>
                <a:pt x="5083693" y="0"/>
              </a:moveTo>
              <a:lnTo>
                <a:pt x="5083693" y="261488"/>
              </a:lnTo>
              <a:lnTo>
                <a:pt x="0" y="261488"/>
              </a:lnTo>
              <a:lnTo>
                <a:pt x="0" y="522976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D89CD7D-2C89-472E-B410-9A080AB98192}">
      <dsp:nvSpPr>
        <dsp:cNvPr id="0" name=""/>
        <dsp:cNvSpPr/>
      </dsp:nvSpPr>
      <dsp:spPr>
        <a:xfrm>
          <a:off x="132483" y="1145764"/>
          <a:ext cx="2378519" cy="477017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cap="none" spc="0" dirty="0">
              <a:ln w="0"/>
              <a:effectLst/>
            </a:rPr>
            <a:t>Weak sources</a:t>
          </a:r>
          <a:endParaRPr lang="ru-RU" sz="1800" b="1" kern="1200" cap="none" spc="0" dirty="0">
            <a:ln w="0"/>
            <a:effectLst/>
          </a:endParaRPr>
        </a:p>
      </dsp:txBody>
      <dsp:txXfrm>
        <a:off x="146454" y="1159735"/>
        <a:ext cx="2350577" cy="449075"/>
      </dsp:txXfrm>
    </dsp:sp>
    <dsp:sp modelId="{2D051819-2CBB-4624-B2F9-D096C581DF33}">
      <dsp:nvSpPr>
        <dsp:cNvPr id="0" name=""/>
        <dsp:cNvSpPr/>
      </dsp:nvSpPr>
      <dsp:spPr>
        <a:xfrm>
          <a:off x="6405436" y="622787"/>
          <a:ext cx="3859115" cy="52229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1147"/>
              </a:lnTo>
              <a:lnTo>
                <a:pt x="3859115" y="261147"/>
              </a:lnTo>
              <a:lnTo>
                <a:pt x="3859115" y="522295"/>
              </a:lnTo>
            </a:path>
          </a:pathLst>
        </a:custGeom>
        <a:noFill/>
        <a:ln w="127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CE444D-FAA8-4093-94D9-D5021EB67C1A}">
      <dsp:nvSpPr>
        <dsp:cNvPr id="0" name=""/>
        <dsp:cNvSpPr/>
      </dsp:nvSpPr>
      <dsp:spPr>
        <a:xfrm>
          <a:off x="9060886" y="1145083"/>
          <a:ext cx="2407331" cy="493019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Denes sources</a:t>
          </a:r>
          <a:endParaRPr lang="ru-RU" sz="1800" b="1" kern="1200" dirty="0"/>
        </a:p>
      </dsp:txBody>
      <dsp:txXfrm>
        <a:off x="9075326" y="1159523"/>
        <a:ext cx="2378451" cy="464139"/>
      </dsp:txXfrm>
    </dsp:sp>
    <dsp:sp modelId="{7C493303-EDE6-4C2D-A35C-3792194A911B}">
      <dsp:nvSpPr>
        <dsp:cNvPr id="0" name=""/>
        <dsp:cNvSpPr/>
      </dsp:nvSpPr>
      <dsp:spPr>
        <a:xfrm>
          <a:off x="4387748" y="1638102"/>
          <a:ext cx="5876803" cy="546940"/>
        </a:xfrm>
        <a:custGeom>
          <a:avLst/>
          <a:gdLst/>
          <a:ahLst/>
          <a:cxnLst/>
          <a:rect l="0" t="0" r="0" b="0"/>
          <a:pathLst>
            <a:path>
              <a:moveTo>
                <a:pt x="5876803" y="0"/>
              </a:moveTo>
              <a:lnTo>
                <a:pt x="5876803" y="273470"/>
              </a:lnTo>
              <a:lnTo>
                <a:pt x="0" y="273470"/>
              </a:lnTo>
              <a:lnTo>
                <a:pt x="0" y="54694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E313C9-59B3-4B23-8623-F0052314A9D8}">
      <dsp:nvSpPr>
        <dsp:cNvPr id="0" name=""/>
        <dsp:cNvSpPr/>
      </dsp:nvSpPr>
      <dsp:spPr>
        <a:xfrm>
          <a:off x="2853043" y="2185043"/>
          <a:ext cx="3069409" cy="436099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Spallation neutron sources</a:t>
          </a:r>
          <a:endParaRPr lang="ru-RU" sz="1800" b="1" kern="1200" dirty="0"/>
        </a:p>
      </dsp:txBody>
      <dsp:txXfrm>
        <a:off x="2865816" y="2197816"/>
        <a:ext cx="3043863" cy="410553"/>
      </dsp:txXfrm>
    </dsp:sp>
    <dsp:sp modelId="{FA8ED6D9-48E5-45CF-8AB6-9F27604B01AA}">
      <dsp:nvSpPr>
        <dsp:cNvPr id="0" name=""/>
        <dsp:cNvSpPr/>
      </dsp:nvSpPr>
      <dsp:spPr>
        <a:xfrm>
          <a:off x="10264552" y="1638102"/>
          <a:ext cx="760579" cy="5566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8343"/>
              </a:lnTo>
              <a:lnTo>
                <a:pt x="760579" y="278343"/>
              </a:lnTo>
              <a:lnTo>
                <a:pt x="760579" y="55668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82DF3B-5A16-4A42-81CD-17E4635596CA}">
      <dsp:nvSpPr>
        <dsp:cNvPr id="0" name=""/>
        <dsp:cNvSpPr/>
      </dsp:nvSpPr>
      <dsp:spPr>
        <a:xfrm>
          <a:off x="9894391" y="2194788"/>
          <a:ext cx="2261481" cy="454745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Nuclear reactors</a:t>
          </a:r>
          <a:endParaRPr lang="ru-RU" sz="1800" b="1" kern="1200" dirty="0"/>
        </a:p>
      </dsp:txBody>
      <dsp:txXfrm>
        <a:off x="9907710" y="2208107"/>
        <a:ext cx="2234843" cy="428107"/>
      </dsp:txXfrm>
    </dsp:sp>
    <dsp:sp modelId="{DD136E7B-44CE-43EF-A07A-C8C07634BF33}">
      <dsp:nvSpPr>
        <dsp:cNvPr id="0" name=""/>
        <dsp:cNvSpPr/>
      </dsp:nvSpPr>
      <dsp:spPr>
        <a:xfrm>
          <a:off x="6663951" y="2649534"/>
          <a:ext cx="4361181" cy="302591"/>
        </a:xfrm>
        <a:custGeom>
          <a:avLst/>
          <a:gdLst/>
          <a:ahLst/>
          <a:cxnLst/>
          <a:rect l="0" t="0" r="0" b="0"/>
          <a:pathLst>
            <a:path>
              <a:moveTo>
                <a:pt x="4361181" y="0"/>
              </a:moveTo>
              <a:lnTo>
                <a:pt x="4361181" y="151295"/>
              </a:lnTo>
              <a:lnTo>
                <a:pt x="0" y="151295"/>
              </a:lnTo>
              <a:lnTo>
                <a:pt x="0" y="302591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E9DBC8D-659C-4F85-B2D9-851BBC7A8F43}">
      <dsp:nvSpPr>
        <dsp:cNvPr id="0" name=""/>
        <dsp:cNvSpPr/>
      </dsp:nvSpPr>
      <dsp:spPr>
        <a:xfrm>
          <a:off x="5894563" y="2952126"/>
          <a:ext cx="1538775" cy="440311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Fusion </a:t>
          </a:r>
          <a:endParaRPr lang="ru-RU" sz="1800" b="1" kern="1200" dirty="0"/>
        </a:p>
      </dsp:txBody>
      <dsp:txXfrm>
        <a:off x="5907459" y="2965022"/>
        <a:ext cx="1512983" cy="414519"/>
      </dsp:txXfrm>
    </dsp:sp>
    <dsp:sp modelId="{19F2E938-ADE3-4331-B6C9-5030B7E73E6F}">
      <dsp:nvSpPr>
        <dsp:cNvPr id="0" name=""/>
        <dsp:cNvSpPr/>
      </dsp:nvSpPr>
      <dsp:spPr>
        <a:xfrm>
          <a:off x="9711625" y="2649534"/>
          <a:ext cx="1313507" cy="548330"/>
        </a:xfrm>
        <a:custGeom>
          <a:avLst/>
          <a:gdLst/>
          <a:ahLst/>
          <a:cxnLst/>
          <a:rect l="0" t="0" r="0" b="0"/>
          <a:pathLst>
            <a:path>
              <a:moveTo>
                <a:pt x="1313507" y="0"/>
              </a:moveTo>
              <a:lnTo>
                <a:pt x="1313507" y="274165"/>
              </a:lnTo>
              <a:lnTo>
                <a:pt x="0" y="274165"/>
              </a:lnTo>
              <a:lnTo>
                <a:pt x="0" y="54833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3420E3C-DF7D-491F-840B-1167B568A0D2}">
      <dsp:nvSpPr>
        <dsp:cNvPr id="0" name=""/>
        <dsp:cNvSpPr/>
      </dsp:nvSpPr>
      <dsp:spPr>
        <a:xfrm>
          <a:off x="8998018" y="3197865"/>
          <a:ext cx="1427213" cy="330437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Fission</a:t>
          </a:r>
          <a:endParaRPr lang="ru-RU" sz="1800" b="1" kern="1200" dirty="0"/>
        </a:p>
      </dsp:txBody>
      <dsp:txXfrm>
        <a:off x="9007696" y="3207543"/>
        <a:ext cx="1407857" cy="311081"/>
      </dsp:txXfrm>
    </dsp:sp>
    <dsp:sp modelId="{B08F43B7-C94D-45C2-AEDB-2998378DD7DB}">
      <dsp:nvSpPr>
        <dsp:cNvPr id="0" name=""/>
        <dsp:cNvSpPr/>
      </dsp:nvSpPr>
      <dsp:spPr>
        <a:xfrm>
          <a:off x="7738002" y="3528303"/>
          <a:ext cx="1973622" cy="287516"/>
        </a:xfrm>
        <a:custGeom>
          <a:avLst/>
          <a:gdLst/>
          <a:ahLst/>
          <a:cxnLst/>
          <a:rect l="0" t="0" r="0" b="0"/>
          <a:pathLst>
            <a:path>
              <a:moveTo>
                <a:pt x="1973622" y="0"/>
              </a:moveTo>
              <a:lnTo>
                <a:pt x="1973622" y="143758"/>
              </a:lnTo>
              <a:lnTo>
                <a:pt x="0" y="143758"/>
              </a:lnTo>
              <a:lnTo>
                <a:pt x="0" y="287516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F942A2-FD8D-4B58-93AF-5CC54AAF0D78}">
      <dsp:nvSpPr>
        <dsp:cNvPr id="0" name=""/>
        <dsp:cNvSpPr/>
      </dsp:nvSpPr>
      <dsp:spPr>
        <a:xfrm>
          <a:off x="6697475" y="3815819"/>
          <a:ext cx="2081053" cy="327916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Steady state power </a:t>
          </a:r>
          <a:endParaRPr lang="ru-RU" sz="1800" b="1" kern="1200" dirty="0"/>
        </a:p>
      </dsp:txBody>
      <dsp:txXfrm>
        <a:off x="6707079" y="3825423"/>
        <a:ext cx="2061845" cy="308708"/>
      </dsp:txXfrm>
    </dsp:sp>
    <dsp:sp modelId="{EB525E27-1F47-4E3A-88CF-D4DEF12DC137}">
      <dsp:nvSpPr>
        <dsp:cNvPr id="0" name=""/>
        <dsp:cNvSpPr/>
      </dsp:nvSpPr>
      <dsp:spPr>
        <a:xfrm>
          <a:off x="9711625" y="3528303"/>
          <a:ext cx="1630249" cy="2998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9946"/>
              </a:lnTo>
              <a:lnTo>
                <a:pt x="1630249" y="149946"/>
              </a:lnTo>
              <a:lnTo>
                <a:pt x="1630249" y="299892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B8E7DA-ED0E-4EB6-A249-851285629869}">
      <dsp:nvSpPr>
        <dsp:cNvPr id="0" name=""/>
        <dsp:cNvSpPr/>
      </dsp:nvSpPr>
      <dsp:spPr>
        <a:xfrm>
          <a:off x="10527876" y="3828196"/>
          <a:ext cx="1627996" cy="339815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Pulsed power</a:t>
          </a:r>
          <a:endParaRPr lang="ru-RU" sz="1800" b="1" kern="1200" dirty="0"/>
        </a:p>
      </dsp:txBody>
      <dsp:txXfrm>
        <a:off x="10537829" y="3838149"/>
        <a:ext cx="1608090" cy="319909"/>
      </dsp:txXfrm>
    </dsp:sp>
    <dsp:sp modelId="{F11B8E28-E145-4010-ADF1-A2DD9A6D36E4}">
      <dsp:nvSpPr>
        <dsp:cNvPr id="0" name=""/>
        <dsp:cNvSpPr/>
      </dsp:nvSpPr>
      <dsp:spPr>
        <a:xfrm>
          <a:off x="6456092" y="4168011"/>
          <a:ext cx="4885782" cy="1347213"/>
        </a:xfrm>
        <a:custGeom>
          <a:avLst/>
          <a:gdLst/>
          <a:ahLst/>
          <a:cxnLst/>
          <a:rect l="0" t="0" r="0" b="0"/>
          <a:pathLst>
            <a:path>
              <a:moveTo>
                <a:pt x="4885782" y="0"/>
              </a:moveTo>
              <a:lnTo>
                <a:pt x="4885782" y="673606"/>
              </a:lnTo>
              <a:lnTo>
                <a:pt x="0" y="673606"/>
              </a:lnTo>
              <a:lnTo>
                <a:pt x="0" y="134721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8C35F6-8E0C-4F72-9BED-D183620F7FBE}">
      <dsp:nvSpPr>
        <dsp:cNvPr id="0" name=""/>
        <dsp:cNvSpPr/>
      </dsp:nvSpPr>
      <dsp:spPr>
        <a:xfrm>
          <a:off x="5599289" y="5515224"/>
          <a:ext cx="1713606" cy="489312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Aperiodic</a:t>
          </a:r>
          <a:endParaRPr lang="ru-RU" sz="1800" b="1" kern="1200" dirty="0"/>
        </a:p>
      </dsp:txBody>
      <dsp:txXfrm>
        <a:off x="5613620" y="5529555"/>
        <a:ext cx="1684944" cy="460650"/>
      </dsp:txXfrm>
    </dsp:sp>
    <dsp:sp modelId="{72F310E7-D680-47A5-9FB2-526AF1F0ED2B}">
      <dsp:nvSpPr>
        <dsp:cNvPr id="0" name=""/>
        <dsp:cNvSpPr/>
      </dsp:nvSpPr>
      <dsp:spPr>
        <a:xfrm>
          <a:off x="8957660" y="4168011"/>
          <a:ext cx="2384214" cy="1347213"/>
        </a:xfrm>
        <a:custGeom>
          <a:avLst/>
          <a:gdLst/>
          <a:ahLst/>
          <a:cxnLst/>
          <a:rect l="0" t="0" r="0" b="0"/>
          <a:pathLst>
            <a:path>
              <a:moveTo>
                <a:pt x="2384214" y="0"/>
              </a:moveTo>
              <a:lnTo>
                <a:pt x="2384214" y="673606"/>
              </a:lnTo>
              <a:lnTo>
                <a:pt x="0" y="673606"/>
              </a:lnTo>
              <a:lnTo>
                <a:pt x="0" y="1347213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2FC783-B51A-4D78-BF2A-C7FD9A019C2B}">
      <dsp:nvSpPr>
        <dsp:cNvPr id="0" name=""/>
        <dsp:cNvSpPr/>
      </dsp:nvSpPr>
      <dsp:spPr>
        <a:xfrm>
          <a:off x="8039842" y="5515224"/>
          <a:ext cx="1835636" cy="471524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Periodic</a:t>
          </a:r>
          <a:endParaRPr lang="ru-RU" sz="1800" b="1" kern="1200" dirty="0"/>
        </a:p>
      </dsp:txBody>
      <dsp:txXfrm>
        <a:off x="8053652" y="5529034"/>
        <a:ext cx="1808016" cy="443904"/>
      </dsp:txXfrm>
    </dsp:sp>
    <dsp:sp modelId="{420C2A98-959F-49CF-A567-10E02A64EB4A}">
      <dsp:nvSpPr>
        <dsp:cNvPr id="0" name=""/>
        <dsp:cNvSpPr/>
      </dsp:nvSpPr>
      <dsp:spPr>
        <a:xfrm>
          <a:off x="11296154" y="4168011"/>
          <a:ext cx="91440" cy="14323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16160"/>
              </a:lnTo>
              <a:lnTo>
                <a:pt x="50566" y="716160"/>
              </a:lnTo>
              <a:lnTo>
                <a:pt x="50566" y="1432320"/>
              </a:lnTo>
            </a:path>
          </a:pathLst>
        </a:custGeom>
        <a:noFill/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2BB3F37-FCA9-416B-BF3D-6C2EC2939162}">
      <dsp:nvSpPr>
        <dsp:cNvPr id="0" name=""/>
        <dsp:cNvSpPr/>
      </dsp:nvSpPr>
      <dsp:spPr>
        <a:xfrm>
          <a:off x="10602425" y="5600332"/>
          <a:ext cx="1488592" cy="443269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/>
            <a:t>Boosters</a:t>
          </a:r>
          <a:endParaRPr lang="ru-RU" sz="1800" b="1" kern="1200" dirty="0"/>
        </a:p>
      </dsp:txBody>
      <dsp:txXfrm>
        <a:off x="10615408" y="5613315"/>
        <a:ext cx="1462626" cy="4173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E1F92-094A-4DBD-A3B3-D4A494886E99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60C35-0E25-4B42-A306-5C9E7D36D5A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2534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60C35-0E25-4B42-A306-5C9E7D36D5A2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52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60C35-0E25-4B42-A306-5C9E7D36D5A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9022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E097AD-41CD-4364-9878-DBE59D4DE0B9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131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ECD1C-CB58-6F2B-D701-3516547C7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A8823E0-AC72-A5E3-434D-3ED03B782D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0C1C606-A171-4128-F93C-4635AD5081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E9FF7C-5371-A160-2331-5A9913AD99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E097AD-41CD-4364-9878-DBE59D4DE0B9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211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E097AD-41CD-4364-9878-DBE59D4DE0B9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7632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6F9641-F35C-80C8-5449-9A47D3CC6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F8C41CF2-0DA3-9877-0CD0-AABB6B0D8B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12B17A9-1B68-BA28-BCBD-A12AA9E02A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B05D8E8-BDC3-3058-56B2-A26CE94D84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E097AD-41CD-4364-9878-DBE59D4DE0B9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6850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60C35-0E25-4B42-A306-5C9E7D36D5A2}" type="slidenum">
              <a:rPr lang="ru-RU" smtClean="0"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8990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C60C35-0E25-4B42-A306-5C9E7D36D5A2}" type="slidenum">
              <a:rPr lang="ru-RU" smtClean="0"/>
              <a:t>62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922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6437AF-09EB-F5F6-DF9E-DD6A9F83AC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6FDC1BD-669E-0AAB-3693-B717CB8B84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B4C1D6-03D1-408D-95FD-0547CAB99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2323-0640-47E2-AB84-1D698F3C32FB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CE1953-88CD-23B1-7D09-F5E5B4171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8EC3F9-1EB9-1634-FBCA-81306630F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79685-CEC2-43E1-A2A9-339F3291B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857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041C29-E0F1-F725-27BA-5F6467ECE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72E35CD-7688-A6E3-5978-510E8A52A1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65751C-E719-41D5-574E-A00AE53FA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2323-0640-47E2-AB84-1D698F3C32FB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718B45-6A84-D980-1154-48D3C6BA2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8D60CE-04B5-1040-7A23-537650B0F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79685-CEC2-43E1-A2A9-339F3291B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590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38631C7-7976-C77D-F65E-F75102D44E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A8574DD-B91D-1725-30E1-36A4408FDB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4EFAC0-CF6E-4649-8E5D-FFB69AB2B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2323-0640-47E2-AB84-1D698F3C32FB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36701D9-A22F-73FA-1ACE-A9C789B5C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4B720C-9E1E-D09F-F232-13271EEC1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79685-CEC2-43E1-A2A9-339F3291B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93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708ED0-BA9C-512B-840E-B2DD428CE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32CF6B-749E-8D38-1626-26A063437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C8B4926-1092-439E-5B8F-DA00899E0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2323-0640-47E2-AB84-1D698F3C32FB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C15446-BA25-5365-D555-88DCD4C1B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9166A9-C216-10A0-38BE-2D72BFC3C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79685-CEC2-43E1-A2A9-339F3291B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50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E25127-23D4-7D8A-83CC-A32CE88B9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D926482-3D95-1836-3FB8-1FCBF0F14B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DC8597-D492-F590-1A9B-1753E1414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2323-0640-47E2-AB84-1D698F3C32FB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F1262-8165-F9A6-B412-B061B2FEA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955BC4-79F5-516F-4B68-841B994E9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79685-CEC2-43E1-A2A9-339F3291B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644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371967-7DF1-E8A4-AED2-0CB6B9FF4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A8E99E-94F0-BB1D-6867-1FC46C21F9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5EFCBCC-14FF-D732-2B69-9EA7C5F29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AE1B42-7B52-3F33-944D-04E70B869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2323-0640-47E2-AB84-1D698F3C32FB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7207263-2D90-5CC0-8E5F-A6F56C7D2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F2D1E0-2228-CFCA-BF69-B290E6122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79685-CEC2-43E1-A2A9-339F3291B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7311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AC7F39-F1BA-CBF9-A8F7-3FAFAEA7C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3250D7-062E-8F38-608A-D65D7B9DEB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A431262-2F44-71D2-ED0E-D982C2BC33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0008036-0D6A-A8D8-7FF9-810E5EAC90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1A34A10-DC63-68AE-4080-ABFACF8F9B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F1813C-46C2-7E5F-62D9-E11C72227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2323-0640-47E2-AB84-1D698F3C32FB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0306345-685B-205F-03FB-D34753BBC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D21CDC0D-4115-B3BD-0315-077AC4C02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79685-CEC2-43E1-A2A9-339F3291B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686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C1DDBC-BA0D-D8ED-DCB8-360A511A6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4DDB5DB-5B62-D68C-B5B7-5995562C2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2323-0640-47E2-AB84-1D698F3C32FB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E81573C-FFE8-9833-7150-360F42373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E6C4761-4420-7634-FE27-2748196044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79685-CEC2-43E1-A2A9-339F3291B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8296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56916AD-B5F5-16BC-FF0B-A0523396E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2323-0640-47E2-AB84-1D698F3C32FB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8A32AEE-7C31-3E76-479F-433C33ECD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E924965-1D83-D92B-2E33-E14EAE083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79685-CEC2-43E1-A2A9-339F3291B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583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7E36A6-0A98-20B1-60A3-5A4FD0520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B45562-D374-D914-048C-495B647264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62473B-51DB-A20E-4537-61B9E9F643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D8DE73F-E2CD-1061-48EB-D0767F9EF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2323-0640-47E2-AB84-1D698F3C32FB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31BE3C-AF16-784D-CC96-A3053C73D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58222E5-C642-FF02-BCA6-0011B338B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79685-CEC2-43E1-A2A9-339F3291B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1840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78F641-0926-EE96-FA7D-4C3150068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2A61B47-BD5B-2D43-C186-9AB05B01E9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1DDC17-467B-EA3D-D763-FAFCA13D0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D91F4C-5C30-9D0D-C922-A1520FE22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02323-0640-47E2-AB84-1D698F3C32FB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4DE70E-0D16-D24E-2DB7-017BDE3CE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BE180B-5968-E20C-5323-C43C7DD4D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579685-CEC2-43E1-A2A9-339F3291B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146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43EA43-5592-F478-2CD7-7C92DB9D7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D496000-B834-38FA-9A2B-C2D000CCC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58D2341-8BE9-39D6-094E-ED026298BC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02323-0640-47E2-AB84-1D698F3C32FB}" type="datetimeFigureOut">
              <a:rPr lang="ru-RU" smtClean="0"/>
              <a:t>27.10.2025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8FE069-93D1-595E-F101-9E57924C20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31D2CD-F5CF-91F0-C87A-C3F936B880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79685-CEC2-43E1-A2A9-339F3291B1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423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w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1.pn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94EEB1-7FBE-35E7-874B-8CC6F86205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054" y="2838372"/>
            <a:ext cx="11656291" cy="1826780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Реактор</a:t>
            </a:r>
            <a:r>
              <a:rPr lang="ru-RU" sz="4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четвертого поколения «Нептун» — шаг к замыканию ядерного топливного цикла</a:t>
            </a:r>
            <a:b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fourth-generation reactor "Neptune" is a step towards closing the nuclear fuel cycle</a:t>
            </a:r>
            <a:endParaRPr lang="ru-RU" sz="4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C6C0E02-D408-22F7-D125-7B9EE2E31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04271" y="5071547"/>
            <a:ext cx="4159074" cy="1128989"/>
          </a:xfrm>
        </p:spPr>
        <p:txBody>
          <a:bodyPr>
            <a:normAutofit fontScale="55000" lnSpcReduction="20000"/>
          </a:bodyPr>
          <a:lstStyle/>
          <a:p>
            <a:r>
              <a:rPr lang="en-US" sz="5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Ahmed Hassan</a:t>
            </a:r>
            <a:endParaRPr lang="ru-RU" sz="5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ahmed.hassan@nf.jinr.ru </a:t>
            </a:r>
            <a:endParaRPr lang="ru-RU" sz="5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oogle Shape;168;g1761d2fb2e6_0_93">
            <a:extLst>
              <a:ext uri="{FF2B5EF4-FFF2-40B4-BE49-F238E27FC236}">
                <a16:creationId xmlns:a16="http://schemas.microsoft.com/office/drawing/2014/main" id="{0F05633F-8499-B90A-90B2-1159EB0A6EF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88945" y="202455"/>
            <a:ext cx="2503055" cy="147958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F812CB-6EC6-418E-83D4-99C1D3ABE51B}"/>
              </a:ext>
            </a:extLst>
          </p:cNvPr>
          <p:cNvSpPr txBox="1"/>
          <p:nvPr/>
        </p:nvSpPr>
        <p:spPr>
          <a:xfrm>
            <a:off x="4454236" y="6027003"/>
            <a:ext cx="30549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Dybna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- 2025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1F522B-1850-68E6-2BD1-9EDA474EC4A4}"/>
              </a:ext>
            </a:extLst>
          </p:cNvPr>
          <p:cNvSpPr txBox="1"/>
          <p:nvPr/>
        </p:nvSpPr>
        <p:spPr>
          <a:xfrm>
            <a:off x="1653309" y="99060"/>
            <a:ext cx="941185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ОБЪЕДИНЁННЫЙ ИНСТИТУТ ЯДЕРНЫХ ИССЛЕДОВАНИЙ</a:t>
            </a:r>
          </a:p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JOINT INSTITUTE FOR NUCLEAR RESEARCH</a:t>
            </a:r>
            <a:endParaRPr lang="ru-RU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719D45-EF5B-5EB3-E3EC-C57EB81077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36"/>
            <a:ext cx="1826780" cy="182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209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4D7A5C-2024-9617-729C-599FEAA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364" y="591127"/>
            <a:ext cx="10515600" cy="49385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 of the composition of irradiated fuel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79F18C-B1B4-12ED-A5D5-905270B016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964" y="1454728"/>
            <a:ext cx="11702761" cy="4809981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Annual composition of Spent Nuclear Fuel (SNF) VVER-1000 after 3 years in reactor core:</a:t>
            </a: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DD938C-9F7C-A392-0B95-0ABD41DE6D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854" y="2231393"/>
            <a:ext cx="9624291" cy="2788075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11D78D4-9AF1-25C5-E995-758F7F7C0A76}"/>
              </a:ext>
            </a:extLst>
          </p:cNvPr>
          <p:cNvSpPr txBox="1">
            <a:spLocks/>
          </p:cNvSpPr>
          <p:nvPr/>
        </p:nvSpPr>
        <p:spPr>
          <a:xfrm>
            <a:off x="295275" y="53969"/>
            <a:ext cx="11601450" cy="5911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CONCEPT OF RADIO ACTIVE WASTE (RAW) AND RAW TRANSMUTATION</a:t>
            </a:r>
            <a:endParaRPr lang="ru-RU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750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4D7A5C-2024-9617-729C-599FEAAD2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364" y="637156"/>
            <a:ext cx="10515600" cy="49385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 of the composition of irradiated fuel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2579F18C-B1B4-12ED-A5D5-905270B016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3964" y="1182254"/>
                <a:ext cx="11702761" cy="5082455"/>
              </a:xfrm>
            </p:spPr>
            <p:txBody>
              <a:bodyPr>
                <a:normAutofit/>
              </a:bodyPr>
              <a:lstStyle/>
              <a:p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Composition</a:t>
                </a:r>
                <a:r>
                  <a:rPr lang="ru-RU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4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4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lang="ru-RU" sz="24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ru-RU" sz="24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/</m:t>
                        </m:r>
                        <m:r>
                          <a:rPr lang="ru-RU" sz="24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the final product of MA decomposition</a:t>
                </a:r>
                <a:r>
                  <a:rPr lang="ru-RU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2579F18C-B1B4-12ED-A5D5-905270B016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3964" y="1182254"/>
                <a:ext cx="11702761" cy="5082455"/>
              </a:xfrm>
              <a:blipFill>
                <a:blip r:embed="rId3"/>
                <a:stretch>
                  <a:fillRect l="-729" t="-155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FFDBF4E-EF2D-F80E-53E4-CD03A44A6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591" y="1896390"/>
            <a:ext cx="7357403" cy="4823496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F5F04623-02AF-0FAF-302B-C6C73EEFCAF9}"/>
              </a:ext>
            </a:extLst>
          </p:cNvPr>
          <p:cNvSpPr txBox="1">
            <a:spLocks/>
          </p:cNvSpPr>
          <p:nvPr/>
        </p:nvSpPr>
        <p:spPr>
          <a:xfrm>
            <a:off x="295275" y="46029"/>
            <a:ext cx="11601450" cy="5911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CONCEPT OF RADIO ACTIVE WASTE (RAW) AND RAW TRANSMUTATION</a:t>
            </a:r>
            <a:endParaRPr lang="ru-RU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212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43101F-8879-FFFB-A75C-5A644D4F1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365125"/>
            <a:ext cx="11249025" cy="93027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concept of fissile and threshold nuclei:</a:t>
            </a:r>
            <a:endParaRPr lang="ru-RU" sz="36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BACF29-F3CD-A3C5-A11B-9F2F9863C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390650"/>
            <a:ext cx="11601450" cy="47863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Таблица 7">
                <a:extLst>
                  <a:ext uri="{FF2B5EF4-FFF2-40B4-BE49-F238E27FC236}">
                    <a16:creationId xmlns:a16="http://schemas.microsoft.com/office/drawing/2014/main" id="{BB090E2F-E3AE-7F19-350C-2CD805C4238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32073521"/>
                  </p:ext>
                </p:extLst>
              </p:nvPr>
            </p:nvGraphicFramePr>
            <p:xfrm>
              <a:off x="1134196" y="2195663"/>
              <a:ext cx="9190182" cy="384162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642103">
                      <a:extLst>
                        <a:ext uri="{9D8B030D-6E8A-4147-A177-3AD203B41FA5}">
                          <a16:colId xmlns:a16="http://schemas.microsoft.com/office/drawing/2014/main" val="1390711805"/>
                        </a:ext>
                      </a:extLst>
                    </a:gridCol>
                    <a:gridCol w="1235871">
                      <a:extLst>
                        <a:ext uri="{9D8B030D-6E8A-4147-A177-3AD203B41FA5}">
                          <a16:colId xmlns:a16="http://schemas.microsoft.com/office/drawing/2014/main" val="4160363152"/>
                        </a:ext>
                      </a:extLst>
                    </a:gridCol>
                    <a:gridCol w="1578052">
                      <a:extLst>
                        <a:ext uri="{9D8B030D-6E8A-4147-A177-3AD203B41FA5}">
                          <a16:colId xmlns:a16="http://schemas.microsoft.com/office/drawing/2014/main" val="2099950854"/>
                        </a:ext>
                      </a:extLst>
                    </a:gridCol>
                    <a:gridCol w="1578052">
                      <a:extLst>
                        <a:ext uri="{9D8B030D-6E8A-4147-A177-3AD203B41FA5}">
                          <a16:colId xmlns:a16="http://schemas.microsoft.com/office/drawing/2014/main" val="4004629539"/>
                        </a:ext>
                      </a:extLst>
                    </a:gridCol>
                    <a:gridCol w="1578052">
                      <a:extLst>
                        <a:ext uri="{9D8B030D-6E8A-4147-A177-3AD203B41FA5}">
                          <a16:colId xmlns:a16="http://schemas.microsoft.com/office/drawing/2014/main" val="1772832514"/>
                        </a:ext>
                      </a:extLst>
                    </a:gridCol>
                    <a:gridCol w="1578052">
                      <a:extLst>
                        <a:ext uri="{9D8B030D-6E8A-4147-A177-3AD203B41FA5}">
                          <a16:colId xmlns:a16="http://schemas.microsoft.com/office/drawing/2014/main" val="969954483"/>
                        </a:ext>
                      </a:extLst>
                    </a:gridCol>
                  </a:tblGrid>
                  <a:tr h="314652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Isotope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Р+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Н±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ru-RU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ru-RU" b="1" i="1" smtClean="0">
                                        <a:latin typeface="Cambria Math" panose="02040503050406030204" pitchFamily="18" charset="0"/>
                                      </a:rPr>
                                      <m:t>Е</m:t>
                                    </m:r>
                                  </m:e>
                                  <m:sub>
                                    <m:r>
                                      <a:rPr lang="ru-RU" b="1" i="1" smtClean="0">
                                        <a:latin typeface="Cambria Math" panose="02040503050406030204" pitchFamily="18" charset="0"/>
                                      </a:rPr>
                                      <m:t>пот</m:t>
                                    </m:r>
                                  </m:sub>
                                </m:sSub>
                                <m:r>
                                  <a:rPr lang="ru-RU" b="1" i="1" smtClean="0">
                                    <a:latin typeface="Cambria Math" panose="02040503050406030204" pitchFamily="18" charset="0"/>
                                  </a:rPr>
                                  <m:t>, МэВ</m:t>
                                </m:r>
                              </m:oMath>
                            </m:oMathPara>
                          </a14:m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ε</a:t>
                          </a:r>
                          <a:r>
                            <a:rPr lang="ru-RU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МэВ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ε</a:t>
                          </a:r>
                          <a:r>
                            <a:rPr lang="ru-RU" b="1" i="1" dirty="0"/>
                            <a:t> -</a:t>
                          </a:r>
                          <a14:m>
                            <m:oMath xmlns:m="http://schemas.openxmlformats.org/officeDocument/2006/math">
                              <m:r>
                                <a:rPr lang="ru-RU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ru-RU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ru-RU" b="1" i="1" smtClean="0">
                                      <a:latin typeface="Cambria Math" panose="02040503050406030204" pitchFamily="18" charset="0"/>
                                    </a:rPr>
                                    <m:t>Е</m:t>
                                  </m:r>
                                </m:e>
                                <m:sub>
                                  <m:r>
                                    <a:rPr lang="ru-RU" b="1" i="1" smtClean="0">
                                      <a:latin typeface="Cambria Math" panose="02040503050406030204" pitchFamily="18" charset="0"/>
                                    </a:rPr>
                                    <m:t>пот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</a:t>
                          </a:r>
                          <a:r>
                            <a:rPr lang="ru-RU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МэВ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167778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ru-RU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𝑻𝒉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𝟗𝟎</m:t>
                                    </m:r>
                                  </m:sub>
                                  <m:sup>
                                    <m:r>
                                      <a:rPr lang="en-US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𝟐𝟑𝟐</m:t>
                                    </m:r>
                                  </m:sup>
                                </m:sSubSup>
                                <m:groupChr>
                                  <m:groupChrPr>
                                    <m:chr m:val="→"/>
                                    <m:vertJc m:val="bot"/>
                                    <m:ctrlPr>
                                      <a:rPr lang="ru-RU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groupChrPr>
                                  <m:e>
                                    <m:r>
                                      <m:rPr>
                                        <m:brk m:alnAt="2"/>
                                      </m:r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groupChr>
                                <m:sSubSup>
                                  <m:sSubSupPr>
                                    <m:ctrlPr>
                                      <a:rPr lang="ru-RU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𝑻𝒉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𝟗𝟎</m:t>
                                    </m:r>
                                  </m:sub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𝟐𝟑𝟑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142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7.5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5.4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-1.2</a:t>
                          </a:r>
                          <a:endParaRPr lang="ru-RU" b="1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247138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ru-RU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𝑼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𝟗𝟐</m:t>
                                    </m:r>
                                  </m:sub>
                                  <m:sup>
                                    <m:r>
                                      <a:rPr lang="en-US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𝟐𝟑𝟑</m:t>
                                    </m:r>
                                  </m:sup>
                                </m:sSubSup>
                                <m:groupChr>
                                  <m:groupChrPr>
                                    <m:chr m:val="→"/>
                                    <m:vertJc m:val="bot"/>
                                    <m:ctrlPr>
                                      <a:rPr lang="ru-RU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groupChrPr>
                                  <m:e>
                                    <m:r>
                                      <m:rPr>
                                        <m:brk m:alnAt="2"/>
                                      </m:r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groupChr>
                                <m:sSubSup>
                                  <m:sSubSupPr>
                                    <m:ctrlPr>
                                      <a:rPr lang="ru-RU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𝑼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𝟗𝟐</m:t>
                                    </m:r>
                                  </m:sub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𝟐𝟑𝟒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92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141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6.0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6.84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+0.84</a:t>
                          </a:r>
                          <a:endParaRPr lang="ru-RU" b="1" dirty="0">
                            <a:solidFill>
                              <a:srgbClr val="00B05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07412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ru-RU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𝑼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𝟗𝟐</m:t>
                                    </m:r>
                                  </m:sub>
                                  <m:sup>
                                    <m:r>
                                      <a:rPr lang="en-US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𝟐𝟑𝟓</m:t>
                                    </m:r>
                                  </m:sup>
                                </m:sSubSup>
                                <m:groupChr>
                                  <m:groupChrPr>
                                    <m:chr m:val="→"/>
                                    <m:vertJc m:val="bot"/>
                                    <m:ctrlPr>
                                      <a:rPr lang="ru-RU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groupChrPr>
                                  <m:e>
                                    <m:r>
                                      <m:rPr>
                                        <m:brk m:alnAt="2"/>
                                      </m:r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groupChr>
                                <m:sSubSup>
                                  <m:sSubSupPr>
                                    <m:ctrlPr>
                                      <a:rPr lang="ru-RU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𝑼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𝟗𝟐</m:t>
                                    </m:r>
                                  </m:sub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𝟐𝟑𝟔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92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143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6.5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</a:t>
                          </a:r>
                          <a:r>
                            <a:rPr lang="ru-RU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b="1" dirty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+0.35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526821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lang="ru-RU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𝑼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𝟗𝟐</m:t>
                                  </m:r>
                                </m:sub>
                                <m:sup>
                                  <m:r>
                                    <a:rPr lang="en-US" b="1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𝟐𝟑𝟖</m:t>
                                  </m:r>
                                </m:sup>
                              </m:sSubSup>
                              <m:groupChr>
                                <m:groupChrPr>
                                  <m:chr m:val="→"/>
                                  <m:vertJc m:val="bot"/>
                                  <m:ctrlPr>
                                    <a:rPr lang="ru-RU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groupChrPr>
                                <m:e>
                                  <m:r>
                                    <m:rPr>
                                      <m:brk m:alnAt="2"/>
                                    </m:r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𝒏</m:t>
                                  </m:r>
                                </m:e>
                              </m:groupChr>
                              <m:sSubSup>
                                <m:sSubSupPr>
                                  <m:ctrlPr>
                                    <a:rPr lang="ru-RU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𝑼</m:t>
                                  </m:r>
                                </m:e>
                                <m:sub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𝟗𝟐</m:t>
                                  </m:r>
                                </m:sub>
                                <m:sup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𝟐𝟑𝟗</m:t>
                                  </m:r>
                                </m:sup>
                              </m:sSubSup>
                            </m:oMath>
                          </a14:m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92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146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7.0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4.80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r>
                            <a:rPr lang="en-US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1.0</a:t>
                          </a:r>
                          <a:endParaRPr lang="ru-RU" b="1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5926175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ru-RU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𝑵𝒑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𝟗𝟑</m:t>
                                    </m:r>
                                  </m:sub>
                                  <m:sup>
                                    <m:r>
                                      <a:rPr lang="en-US" b="1" i="1" smtClea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𝟐𝟑𝟕</m:t>
                                    </m:r>
                                  </m:sup>
                                </m:sSubSup>
                                <m:groupChr>
                                  <m:groupChrPr>
                                    <m:chr m:val="→"/>
                                    <m:vertJc m:val="bot"/>
                                    <m:ctrlPr>
                                      <a:rPr lang="ru-RU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groupChrPr>
                                  <m:e>
                                    <m:r>
                                      <m:rPr>
                                        <m:brk m:alnAt="2"/>
                                      </m:r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groupChr>
                                <m:sSubSup>
                                  <m:sSubSupPr>
                                    <m:ctrlPr>
                                      <a:rPr lang="ru-RU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𝑵𝒑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𝟗𝟑</m:t>
                                    </m:r>
                                  </m:sub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𝟐𝟑𝟖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93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144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5.5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5.1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-0.4</a:t>
                          </a:r>
                          <a:endParaRPr lang="ru-RU" b="1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4254334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Sup>
                                  <m:sSubSupPr>
                                    <m:ctrlPr>
                                      <a:rPr lang="ru-RU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𝑷𝒖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𝟗𝟒</m:t>
                                    </m:r>
                                  </m:sub>
                                  <m:sup>
                                    <m:r>
                                      <a:rPr lang="en-US" b="1" i="1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𝟐𝟑𝟗</m:t>
                                    </m:r>
                                  </m:sup>
                                </m:sSubSup>
                                <m:groupChr>
                                  <m:groupChrPr>
                                    <m:chr m:val="→"/>
                                    <m:vertJc m:val="bot"/>
                                    <m:ctrlPr>
                                      <a:rPr lang="ru-RU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groupChrPr>
                                  <m:e>
                                    <m:r>
                                      <m:rPr>
                                        <m:brk m:alnAt="2"/>
                                      </m:rP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𝒏</m:t>
                                    </m:r>
                                  </m:e>
                                </m:groupChr>
                                <m:sSubSup>
                                  <m:sSubSupPr>
                                    <m:ctrlPr>
                                      <a:rPr lang="ru-RU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𝑷𝒖</m:t>
                                    </m:r>
                                  </m:e>
                                  <m:sub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𝟗𝟒</m:t>
                                    </m:r>
                                  </m:sub>
                                  <m:sup>
                                    <m:r>
                                      <a:rPr lang="en-US" b="1" i="1" smtClean="0">
                                        <a:latin typeface="Cambria Math" panose="02040503050406030204" pitchFamily="18" charset="0"/>
                                      </a:rPr>
                                      <m:t>𝟐𝟒𝟎</m:t>
                                    </m:r>
                                  </m:sup>
                                </m:sSubSup>
                              </m:oMath>
                            </m:oMathPara>
                          </a14:m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94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145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5.0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6.53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b="1" dirty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+1.53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934463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Таблица 7">
                <a:extLst>
                  <a:ext uri="{FF2B5EF4-FFF2-40B4-BE49-F238E27FC236}">
                    <a16:creationId xmlns:a16="http://schemas.microsoft.com/office/drawing/2014/main" id="{BB090E2F-E3AE-7F19-350C-2CD805C4238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32073521"/>
                  </p:ext>
                </p:extLst>
              </p:nvPr>
            </p:nvGraphicFramePr>
            <p:xfrm>
              <a:off x="1134196" y="2195663"/>
              <a:ext cx="9190182" cy="3841626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642103">
                      <a:extLst>
                        <a:ext uri="{9D8B030D-6E8A-4147-A177-3AD203B41FA5}">
                          <a16:colId xmlns:a16="http://schemas.microsoft.com/office/drawing/2014/main" val="1390711805"/>
                        </a:ext>
                      </a:extLst>
                    </a:gridCol>
                    <a:gridCol w="1235871">
                      <a:extLst>
                        <a:ext uri="{9D8B030D-6E8A-4147-A177-3AD203B41FA5}">
                          <a16:colId xmlns:a16="http://schemas.microsoft.com/office/drawing/2014/main" val="4160363152"/>
                        </a:ext>
                      </a:extLst>
                    </a:gridCol>
                    <a:gridCol w="1578052">
                      <a:extLst>
                        <a:ext uri="{9D8B030D-6E8A-4147-A177-3AD203B41FA5}">
                          <a16:colId xmlns:a16="http://schemas.microsoft.com/office/drawing/2014/main" val="2099950854"/>
                        </a:ext>
                      </a:extLst>
                    </a:gridCol>
                    <a:gridCol w="1578052">
                      <a:extLst>
                        <a:ext uri="{9D8B030D-6E8A-4147-A177-3AD203B41FA5}">
                          <a16:colId xmlns:a16="http://schemas.microsoft.com/office/drawing/2014/main" val="4004629539"/>
                        </a:ext>
                      </a:extLst>
                    </a:gridCol>
                    <a:gridCol w="1578052">
                      <a:extLst>
                        <a:ext uri="{9D8B030D-6E8A-4147-A177-3AD203B41FA5}">
                          <a16:colId xmlns:a16="http://schemas.microsoft.com/office/drawing/2014/main" val="1772832514"/>
                        </a:ext>
                      </a:extLst>
                    </a:gridCol>
                    <a:gridCol w="1578052">
                      <a:extLst>
                        <a:ext uri="{9D8B030D-6E8A-4147-A177-3AD203B41FA5}">
                          <a16:colId xmlns:a16="http://schemas.microsoft.com/office/drawing/2014/main" val="969954483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Isotope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Р+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Н±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282625" t="-10000" r="-200772" b="-95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l-GR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ε</a:t>
                          </a:r>
                          <a:r>
                            <a:rPr lang="ru-RU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МэВ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482625" t="-10000" r="-772" b="-955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16777822"/>
                      </a:ext>
                    </a:extLst>
                  </a:tr>
                  <a:tr h="442151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372" t="-90411" r="-461338" b="-68493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90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142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7.5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5.4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-1.2</a:t>
                          </a:r>
                          <a:endParaRPr lang="ru-RU" b="1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2471389"/>
                      </a:ext>
                    </a:extLst>
                  </a:tr>
                  <a:tr h="716471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372" t="-118803" r="-461338" b="-3273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92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141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6.0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6.84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+0.84</a:t>
                          </a:r>
                          <a:endParaRPr lang="ru-RU" b="1" dirty="0">
                            <a:solidFill>
                              <a:srgbClr val="00B05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610741293"/>
                      </a:ext>
                    </a:extLst>
                  </a:tr>
                  <a:tr h="442151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372" t="-350685" r="-461338" b="-42465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92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143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6.5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</a:t>
                          </a:r>
                          <a:r>
                            <a:rPr lang="ru-RU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</a:t>
                          </a:r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b="1" dirty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+0.35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5268216"/>
                      </a:ext>
                    </a:extLst>
                  </a:tr>
                  <a:tr h="716471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372" t="-278814" r="-461338" b="-1627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92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146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7.0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4.80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</a:t>
                          </a:r>
                          <a:r>
                            <a:rPr lang="en-US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1.0</a:t>
                          </a:r>
                          <a:endParaRPr lang="ru-RU" b="1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59261759"/>
                      </a:ext>
                    </a:extLst>
                  </a:tr>
                  <a:tr h="442151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372" t="-620833" r="-461338" b="-16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93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144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5.5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5.1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-0.4</a:t>
                          </a:r>
                          <a:endParaRPr lang="ru-RU" b="1" dirty="0">
                            <a:solidFill>
                              <a:srgbClr val="C0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42543345"/>
                      </a:ext>
                    </a:extLst>
                  </a:tr>
                  <a:tr h="716471"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372" t="-439831" r="-461338" b="-169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94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145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5.0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6.53</a:t>
                          </a:r>
                          <a:endParaRPr lang="ru-RU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b="1" dirty="0">
                              <a:solidFill>
                                <a:srgbClr val="00B05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+1.53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49344632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651313B-69F5-1011-63D6-8777D1C1D29D}"/>
              </a:ext>
            </a:extLst>
          </p:cNvPr>
          <p:cNvSpPr txBox="1"/>
          <p:nvPr/>
        </p:nvSpPr>
        <p:spPr>
          <a:xfrm>
            <a:off x="276225" y="1178542"/>
            <a:ext cx="11601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u="none" strike="noStrike" baseline="0" dirty="0">
                <a:latin typeface="TimesNewRomanPSMT"/>
              </a:rPr>
              <a:t>For nuclei of heavy elements, the binding energy of a paired neutron is sufficient to overcome the potential barrier of the nucleus.</a:t>
            </a:r>
            <a:endParaRPr lang="ru-RU" b="1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F405F2F-075D-3CBA-9A8C-90C2ED807E03}"/>
              </a:ext>
            </a:extLst>
          </p:cNvPr>
          <p:cNvSpPr txBox="1">
            <a:spLocks/>
          </p:cNvSpPr>
          <p:nvPr/>
        </p:nvSpPr>
        <p:spPr>
          <a:xfrm>
            <a:off x="624662" y="16097"/>
            <a:ext cx="11114755" cy="4226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latin typeface="TimesNewRomanPS-BoldMT"/>
              </a:rPr>
              <a:t>BASICS OF NUCLEAR FISSION PHYSICS.</a:t>
            </a:r>
          </a:p>
          <a:p>
            <a:pPr algn="ctr"/>
            <a:r>
              <a:rPr lang="en-US" sz="1800" b="1" dirty="0">
                <a:latin typeface="TimesNewRomanPS-BoldMT"/>
              </a:rPr>
              <a:t>ADVANTAGES AND PROBLEMS OF NUCLEAR ENERGY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1429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317930-7AB8-3F25-CB0B-47DF5CAD4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5636"/>
            <a:ext cx="10515600" cy="450801"/>
          </a:xfrm>
        </p:spPr>
        <p:txBody>
          <a:bodyPr>
            <a:noAutofit/>
          </a:bodyPr>
          <a:lstStyle/>
          <a:p>
            <a:pPr algn="ctr"/>
            <a:r>
              <a:rPr lang="en-US" sz="3200" b="1" kern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Why neptunium?</a:t>
            </a:r>
            <a:br>
              <a:rPr lang="ru-RU" sz="3200" b="1" kern="0" dirty="0">
                <a:solidFill>
                  <a:srgbClr val="365F9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19BBC1-548E-DBFE-7924-524A1203A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45" y="906437"/>
            <a:ext cx="11549575" cy="5270526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isotope Np-237, unlike traditional nuclear compositions based on U-235 and Pu-239, has a </a:t>
            </a:r>
            <a:r>
              <a:rPr lang="en-US" sz="2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threshold fission cross-section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E6C7B24-D8FB-EEDC-F0DC-2F31712DA0BD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468" y="1926956"/>
            <a:ext cx="10044332" cy="4250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037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7E90F9-BF0C-499B-8355-8E12F8734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6664" y="1"/>
            <a:ext cx="12298664" cy="1167617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FEATURES OF THE NEPTUNE REACTOR:</a:t>
            </a:r>
            <a:endParaRPr lang="ru-RU" sz="3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B937B9C6-D75E-439B-BC83-1D8DA2145002}"/>
              </a:ext>
            </a:extLst>
          </p:cNvPr>
          <p:cNvCxnSpPr>
            <a:cxnSpLocks/>
          </p:cNvCxnSpPr>
          <p:nvPr/>
        </p:nvCxnSpPr>
        <p:spPr>
          <a:xfrm>
            <a:off x="3578059" y="4846717"/>
            <a:ext cx="576917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FCB54181-6319-F605-5731-04FC448D1BE3}"/>
              </a:ext>
            </a:extLst>
          </p:cNvPr>
          <p:cNvCxnSpPr/>
          <p:nvPr/>
        </p:nvCxnSpPr>
        <p:spPr>
          <a:xfrm>
            <a:off x="8495046" y="4859920"/>
            <a:ext cx="646546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Объект 2">
                <a:extLst>
                  <a:ext uri="{FF2B5EF4-FFF2-40B4-BE49-F238E27FC236}">
                    <a16:creationId xmlns:a16="http://schemas.microsoft.com/office/drawing/2014/main" id="{A0E62229-907C-2A76-7FE9-3834EC27AC5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" y="1167619"/>
                <a:ext cx="11943473" cy="461441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Low">
                  <a:buNone/>
                </a:pP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1 -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proposed reactor will have a peak neutron flux density of up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𝟏𝟕</m:t>
                        </m:r>
                      </m:sup>
                    </m:sSup>
                    <m:r>
                      <a:rPr lang="ru-RU" b="1" i="1" smtClean="0">
                        <a:latin typeface="Cambria Math" panose="02040503050406030204" pitchFamily="18" charset="0"/>
                      </a:rPr>
                      <m:t> н.</m:t>
                    </m:r>
                    <m:sSup>
                      <m:sSupPr>
                        <m:ctrlPr>
                          <a:rPr lang="ru-RU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с</m:t>
                        </m:r>
                      </m:e>
                      <m:sup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ru-RU" b="1" i="1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ru-RU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см</m:t>
                        </m:r>
                      </m:e>
                      <m:sup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a time-averaged flux density of up to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p>
                    <m:r>
                      <a:rPr lang="ru-RU" b="1" i="1">
                        <a:latin typeface="Cambria Math" panose="02040503050406030204" pitchFamily="18" charset="0"/>
                      </a:rPr>
                      <m:t> н.</m:t>
                    </m:r>
                    <m:sSup>
                      <m:sSup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b="1" i="1">
                            <a:latin typeface="Cambria Math" panose="02040503050406030204" pitchFamily="18" charset="0"/>
                          </a:rPr>
                          <m:t>с</m:t>
                        </m:r>
                      </m:e>
                      <m:sup>
                        <m:r>
                          <a:rPr lang="ru-RU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ru-RU" b="1" i="1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b="1" i="1">
                            <a:latin typeface="Cambria Math" panose="02040503050406030204" pitchFamily="18" charset="0"/>
                          </a:rPr>
                          <m:t>см</m:t>
                        </m:r>
                      </m:e>
                      <m:sup>
                        <m:r>
                          <a:rPr lang="ru-RU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ru-RU" b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Low">
                  <a:buNone/>
                </a:pP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2 -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generation time of the fast neutron generation (τ) in the zone with neptunium is significantly lower than in the core with plutonium (allowing for a shorter pulses). </a:t>
                </a:r>
                <a:endPara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Low">
                  <a:buNone/>
                </a:pP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3 - 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low value (</a:t>
                </a:r>
                <a:r>
                  <a:rPr lang="en-US" b="1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-eff) determines low background power in the intervals between pulses</a:t>
                </a: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indent="0" algn="justLow">
                  <a:buNone/>
                </a:pPr>
                <a:r>
                  <a:rPr lang="ru-RU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4 - 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Possibility of using neutron-moderating materials for the reactivity modulator.  </a:t>
                </a:r>
                <a:r>
                  <a:rPr lang="ru-RU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𝐇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  <m:r>
                      <a:rPr lang="en-US" b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).  </m:t>
                    </m:r>
                  </m:oMath>
                </a14:m>
                <a:endPara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Low">
                  <a:buNone/>
                </a:pP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5 - The reactivity effect from fuel burn-up will be extremely small or even zero.</a:t>
                </a:r>
              </a:p>
              <a:p>
                <a:pPr marL="0" indent="0" algn="justLow">
                  <a:buNone/>
                </a:pPr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Low">
                  <a:buNone/>
                </a:pPr>
                <a:endParaRPr lang="en-US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Low">
                  <a:buNone/>
                </a:pP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Np237 (захват нейтрона)  	      Np238 (β-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decay</a:t>
                </a: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), (2.117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days</a:t>
                </a: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 	           Pu238 (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fissionable</a:t>
                </a: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0" indent="0" algn="justLow">
                  <a:buNone/>
                </a:pP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6 - 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Significant increase in the reactor campaign without refueling - up to 15-20 years.</a:t>
                </a:r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Объект 2">
                <a:extLst>
                  <a:ext uri="{FF2B5EF4-FFF2-40B4-BE49-F238E27FC236}">
                    <a16:creationId xmlns:a16="http://schemas.microsoft.com/office/drawing/2014/main" id="{A0E62229-907C-2A76-7FE9-3834EC27A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" y="1167619"/>
                <a:ext cx="11943473" cy="4614413"/>
              </a:xfrm>
              <a:prstGeom prst="rect">
                <a:avLst/>
              </a:prstGeom>
              <a:blipFill>
                <a:blip r:embed="rId2"/>
                <a:stretch>
                  <a:fillRect l="-766" t="-2513" r="-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424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3548201"/>
              </p:ext>
            </p:extLst>
          </p:nvPr>
        </p:nvGraphicFramePr>
        <p:xfrm>
          <a:off x="859809" y="655093"/>
          <a:ext cx="10863618" cy="4926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48669" y="5609229"/>
            <a:ext cx="7601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 of K-eff with reactor company time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21866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07E4AC-C02F-D370-CC60-70971D1AB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08D82-1963-4C2D-B538-558967D1EC74}" type="datetime1">
              <a:rPr lang="ru-RU" smtClean="0"/>
              <a:t>27.10.2025</a:t>
            </a:fld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05727D3-416B-C6B0-3CCD-BAD3C87BB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8BD4-BB35-4D4F-8C85-DEF70C067D30}" type="slidenum">
              <a:rPr lang="ru-RU" smtClean="0"/>
              <a:t>16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B2C597-EC7F-E162-C9C2-5CDB5B923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760" y="1070086"/>
            <a:ext cx="9058892" cy="48918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C47DA2-2069-BE8D-56EB-B37B192BE8C7}"/>
              </a:ext>
            </a:extLst>
          </p:cNvPr>
          <p:cNvSpPr txBox="1"/>
          <p:nvPr/>
        </p:nvSpPr>
        <p:spPr>
          <a:xfrm>
            <a:off x="3246538" y="243280"/>
            <a:ext cx="749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Changing reactivity with burn up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9264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E1FC4787-B7E0-F0EE-2287-53CE17E2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21CD-C647-49B6-A281-E0AECA7214C9}" type="datetime1">
              <a:rPr lang="ru-RU" smtClean="0"/>
              <a:t>27.10.2025</a:t>
            </a:fld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392511-2521-B302-D1F5-C1B0CA71B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8BD4-BB35-4D4F-8C85-DEF70C067D30}" type="slidenum">
              <a:rPr lang="ru-RU" smtClean="0"/>
              <a:t>17</a:t>
            </a:fld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E18C3B-BD86-EE80-8007-A611AD3D92D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812" y="107328"/>
            <a:ext cx="11890375" cy="5203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Flux Density from the Surface of Moderators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045B6F9-9E8A-3C1D-7C92-64CA25E6FC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434" y="-252248"/>
            <a:ext cx="8907012" cy="7743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090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F529CF-530B-D904-1775-5D156330F7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54B5AEB7-2FC7-651C-3893-85A97102A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21CD-C647-49B6-A281-E0AECA7214C9}" type="datetime1">
              <a:rPr lang="ru-RU" smtClean="0"/>
              <a:t>27.10.2025</a:t>
            </a:fld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86F1C07-D824-3045-DDAA-FB718828A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8BD4-BB35-4D4F-8C85-DEF70C067D30}" type="slidenum">
              <a:rPr lang="ru-RU" smtClean="0"/>
              <a:t>18</a:t>
            </a:fld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BD6165-26DC-2F51-4BB4-9E402CC15DE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0812" y="107328"/>
            <a:ext cx="11890375" cy="5203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Flux Density from the Surface of Moderators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F61F20-7D0B-5C77-6538-A1BAA0AC9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145" y="-397085"/>
            <a:ext cx="8308428" cy="815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151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E1FC4787-B7E0-F0EE-2287-53CE17E2B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21CD-C647-49B6-A281-E0AECA7214C9}" type="datetime1">
              <a:rPr lang="ru-RU" smtClean="0"/>
              <a:t>27.10.2025</a:t>
            </a:fld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E392511-2521-B302-D1F5-C1B0CA71B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8BD4-BB35-4D4F-8C85-DEF70C067D30}" type="slidenum">
              <a:rPr lang="ru-RU" smtClean="0"/>
              <a:t>19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51F9D7-A23A-C004-865E-F26840F88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38" y="-116266"/>
            <a:ext cx="7593724" cy="7593724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DD7FB56-C2D3-4616-957E-DC59855003AC}"/>
              </a:ext>
            </a:extLst>
          </p:cNvPr>
          <p:cNvSpPr txBox="1">
            <a:spLocks/>
          </p:cNvSpPr>
          <p:nvPr/>
        </p:nvSpPr>
        <p:spPr>
          <a:xfrm>
            <a:off x="150812" y="107328"/>
            <a:ext cx="11890375" cy="520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Flux Density from the Surface of Moderators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7218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FF3EB3-0025-0853-4ACB-24428F14F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19" y="0"/>
            <a:ext cx="9932962" cy="4930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PULSED REACTORS (PR)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694F86-A1EE-2E32-9EC8-7A616D1C4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08" y="493004"/>
            <a:ext cx="11943471" cy="6062541"/>
          </a:xfrm>
        </p:spPr>
        <p:txBody>
          <a:bodyPr/>
          <a:lstStyle/>
          <a:p>
            <a:pPr marL="0" indent="0">
              <a:buNone/>
            </a:pPr>
            <a:r>
              <a:rPr lang="en-US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device that produces controlled fission pulses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Low">
              <a:buFont typeface="+mj-lt"/>
              <a:buAutoNum type="arabicPeriod"/>
            </a:pPr>
            <a:r>
              <a:rPr lang="en-US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Periodic pulsed reactors</a:t>
            </a:r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fission pulse is initiated by the rapid introduction of excess reactivity with the transfer of the reactor to a supercritical state by prompt neutrons, and is extinguished due to negative temperature feedback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Low">
              <a:buFont typeface="+mj-lt"/>
              <a:buAutoNum type="arabicPeriod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Low">
              <a:buFont typeface="+mj-lt"/>
              <a:buAutoNum type="arabicPeriod"/>
            </a:pPr>
            <a:r>
              <a:rPr lang="en-US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Aperiodic pulsed reactors</a:t>
            </a:r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fission bulses are totally formed by external modulation of reactivity with a given period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Low">
              <a:buFont typeface="+mj-lt"/>
              <a:buAutoNum type="arabicPeriod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Low">
              <a:buFont typeface="+mj-lt"/>
              <a:buAutoNum type="arabicPeriod"/>
            </a:pPr>
            <a:r>
              <a:rPr lang="en-US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Booster reactors</a:t>
            </a:r>
            <a:r>
              <a:rPr lang="ru-RU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reactor is in a subcritical state on prompt neutrons, and the pulse develops due to the multiplication of neutrons from an external pulse source (target of electron </a:t>
            </a:r>
            <a:r>
              <a:rPr lang="en-US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accelerators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926D209D-393B-D71A-3E2D-A48E2C1D1D94}"/>
              </a:ext>
            </a:extLst>
          </p:cNvPr>
          <p:cNvSpPr/>
          <p:nvPr/>
        </p:nvSpPr>
        <p:spPr>
          <a:xfrm>
            <a:off x="691400" y="2917605"/>
            <a:ext cx="11352628" cy="1213338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9122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99116-8DA5-61E5-3992-0A5C19F01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>
            <a:extLst>
              <a:ext uri="{FF2B5EF4-FFF2-40B4-BE49-F238E27FC236}">
                <a16:creationId xmlns:a16="http://schemas.microsoft.com/office/drawing/2014/main" id="{B8A18F41-BF90-E780-F6B1-A15519676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B021CD-C647-49B6-A281-E0AECA7214C9}" type="datetime1">
              <a:rPr lang="ru-RU" smtClean="0"/>
              <a:t>27.10.2025</a:t>
            </a:fld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1C66524-1743-C8C0-B9A5-E1BA15EF9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8BD4-BB35-4D4F-8C85-DEF70C067D30}" type="slidenum">
              <a:rPr lang="ru-RU" smtClean="0"/>
              <a:t>20</a:t>
            </a:fld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E22C4AD-68DA-4708-851E-BC2D961DF1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457" y="-147990"/>
            <a:ext cx="7672743" cy="7672743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49C1B75-C45D-C27A-C825-BEDFE5A3C205}"/>
              </a:ext>
            </a:extLst>
          </p:cNvPr>
          <p:cNvSpPr txBox="1">
            <a:spLocks/>
          </p:cNvSpPr>
          <p:nvPr/>
        </p:nvSpPr>
        <p:spPr>
          <a:xfrm>
            <a:off x="150812" y="107328"/>
            <a:ext cx="11890375" cy="5203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Flux Density from the Surface of Moderators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8531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77733"/>
            <a:ext cx="10515600" cy="735345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 Reduce the heat load on Ti𝐇𝟐 in the MR:</a:t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Solution</a:t>
            </a:r>
            <a:endParaRPr lang="ru-RU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21" y="1825625"/>
            <a:ext cx="11791666" cy="4351338"/>
          </a:xfrm>
        </p:spPr>
        <p:txBody>
          <a:bodyPr/>
          <a:lstStyle/>
          <a:p>
            <a:r>
              <a:rPr lang="en-US" dirty="0"/>
              <a:t>it is proposed to install additional nickel reflectors on the border of the empty sector and the sector with titanium hydride.</a:t>
            </a:r>
            <a:endParaRPr lang="ru-RU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849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MAIN NEUROTIC PROBLEMS THAT FACED REACTOR NEPTUNE, AND THE PROPOSALS TO SOLVE THEM. 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5">
            <a:extLst>
              <a:ext uri="{FF2B5EF4-FFF2-40B4-BE49-F238E27FC236}">
                <a16:creationId xmlns:a16="http://schemas.microsoft.com/office/drawing/2014/main" id="{DC81AED2-2F7E-8BC8-4A41-6E982FACF9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5087"/>
            <a:ext cx="12192000" cy="399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0DA24F1-5DE6-8BA7-F209-19671A961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08D82-1963-4C2D-B538-558967D1EC74}" type="datetime1">
              <a:rPr lang="ru-RU" smtClean="0"/>
              <a:t>27.10.2025</a:t>
            </a:fld>
            <a:endParaRPr lang="ru-RU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CBDB154-6957-CA91-8B35-4347D50E6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8BD4-BB35-4D4F-8C85-DEF70C067D30}" type="slidenum">
              <a:rPr lang="ru-RU" smtClean="0"/>
              <a:t>22</a:t>
            </a:fld>
            <a:endParaRPr lang="ru-RU"/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E9F0B3AC-C54B-F5D6-6172-449A9E02E278}"/>
              </a:ext>
            </a:extLst>
          </p:cNvPr>
          <p:cNvGraphicFramePr>
            <a:graphicFrameLocks noGrp="1"/>
          </p:cNvGraphicFramePr>
          <p:nvPr/>
        </p:nvGraphicFramePr>
        <p:xfrm>
          <a:off x="243840" y="1511445"/>
          <a:ext cx="11704319" cy="244714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972920">
                  <a:extLst>
                    <a:ext uri="{9D8B030D-6E8A-4147-A177-3AD203B41FA5}">
                      <a16:colId xmlns:a16="http://schemas.microsoft.com/office/drawing/2014/main" val="169146097"/>
                    </a:ext>
                  </a:extLst>
                </a:gridCol>
                <a:gridCol w="1232042">
                  <a:extLst>
                    <a:ext uri="{9D8B030D-6E8A-4147-A177-3AD203B41FA5}">
                      <a16:colId xmlns:a16="http://schemas.microsoft.com/office/drawing/2014/main" val="855338378"/>
                    </a:ext>
                  </a:extLst>
                </a:gridCol>
                <a:gridCol w="1071335">
                  <a:extLst>
                    <a:ext uri="{9D8B030D-6E8A-4147-A177-3AD203B41FA5}">
                      <a16:colId xmlns:a16="http://schemas.microsoft.com/office/drawing/2014/main" val="2684334798"/>
                    </a:ext>
                  </a:extLst>
                </a:gridCol>
                <a:gridCol w="757775">
                  <a:extLst>
                    <a:ext uri="{9D8B030D-6E8A-4147-A177-3AD203B41FA5}">
                      <a16:colId xmlns:a16="http://schemas.microsoft.com/office/drawing/2014/main" val="589653380"/>
                    </a:ext>
                  </a:extLst>
                </a:gridCol>
                <a:gridCol w="1304547">
                  <a:extLst>
                    <a:ext uri="{9D8B030D-6E8A-4147-A177-3AD203B41FA5}">
                      <a16:colId xmlns:a16="http://schemas.microsoft.com/office/drawing/2014/main" val="2882111739"/>
                    </a:ext>
                  </a:extLst>
                </a:gridCol>
                <a:gridCol w="1091425">
                  <a:extLst>
                    <a:ext uri="{9D8B030D-6E8A-4147-A177-3AD203B41FA5}">
                      <a16:colId xmlns:a16="http://schemas.microsoft.com/office/drawing/2014/main" val="3296565954"/>
                    </a:ext>
                  </a:extLst>
                </a:gridCol>
                <a:gridCol w="726581">
                  <a:extLst>
                    <a:ext uri="{9D8B030D-6E8A-4147-A177-3AD203B41FA5}">
                      <a16:colId xmlns:a16="http://schemas.microsoft.com/office/drawing/2014/main" val="2252078306"/>
                    </a:ext>
                  </a:extLst>
                </a:gridCol>
                <a:gridCol w="1456269">
                  <a:extLst>
                    <a:ext uri="{9D8B030D-6E8A-4147-A177-3AD203B41FA5}">
                      <a16:colId xmlns:a16="http://schemas.microsoft.com/office/drawing/2014/main" val="862504588"/>
                    </a:ext>
                  </a:extLst>
                </a:gridCol>
                <a:gridCol w="1091425">
                  <a:extLst>
                    <a:ext uri="{9D8B030D-6E8A-4147-A177-3AD203B41FA5}">
                      <a16:colId xmlns:a16="http://schemas.microsoft.com/office/drawing/2014/main" val="3137523588"/>
                    </a:ext>
                  </a:extLst>
                </a:gridCol>
              </a:tblGrid>
              <a:tr h="393003">
                <a:tc rowSpan="3">
                  <a:txBody>
                    <a:bodyPr/>
                    <a:lstStyle/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 fontAlgn="ctr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Максимальный удельная тепловыделения , Вт/см3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76934"/>
                  </a:ext>
                </a:extLst>
              </a:tr>
              <a:tr h="294934">
                <a:tc vMerge="1">
                  <a:txBody>
                    <a:bodyPr/>
                    <a:lstStyle/>
                    <a:p>
                      <a:pPr algn="ctr" fontAlgn="ctr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cm Ni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cm Ni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6">
                  <a:txBody>
                    <a:bodyPr/>
                    <a:lstStyle/>
                    <a:p>
                      <a:pPr algn="ctr" fontAlgn="ctr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cm Ni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2260181"/>
                  </a:ext>
                </a:extLst>
              </a:tr>
              <a:tr h="579468">
                <a:tc v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Справа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Слева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Справа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Слева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Справа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20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Слева</a:t>
                      </a:r>
                      <a:endParaRPr lang="ru-RU" sz="20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7926528"/>
                  </a:ext>
                </a:extLst>
              </a:tr>
              <a:tr h="294934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cm </a:t>
                      </a:r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вакуум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9,65634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10,5207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6,66692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7,75357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4,48174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5,43119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4616211"/>
                  </a:ext>
                </a:extLst>
              </a:tr>
              <a:tr h="2949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cm </a:t>
                      </a:r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вакуум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8,5089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9,52174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5,55672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6,59312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3,82486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4,4615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4536530"/>
                  </a:ext>
                </a:extLst>
              </a:tr>
              <a:tr h="2949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cm </a:t>
                      </a:r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вакуум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7,41187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8,45502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4,71953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5,61119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3,22433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3,61275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3667650"/>
                  </a:ext>
                </a:extLst>
              </a:tr>
              <a:tr h="29493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cm </a:t>
                      </a:r>
                      <a:r>
                        <a:rPr lang="ru-RU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вакуум </a:t>
                      </a:r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6,3444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7,32191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4,00864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4,68787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b"/>
                      <a:endParaRPr lang="ru-RU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2,59712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2,93969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326146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1704A66-A904-A852-B135-F22E3C5C18C7}"/>
              </a:ext>
            </a:extLst>
          </p:cNvPr>
          <p:cNvSpPr txBox="1"/>
          <p:nvPr/>
        </p:nvSpPr>
        <p:spPr>
          <a:xfrm>
            <a:off x="365760" y="164276"/>
            <a:ext cx="117043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Dependence of the maximum specific heat release in the modulator disk (W/cm3), the maximum effect of modulator displacement (%) and the α-parameter (cm-2) on the change in the vacuum width and the thickness of Ni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6498601F-D68A-C2CF-3AD9-88645499EBD9}"/>
              </a:ext>
            </a:extLst>
          </p:cNvPr>
          <p:cNvGraphicFramePr>
            <a:graphicFrameLocks noGrp="1"/>
          </p:cNvGraphicFramePr>
          <p:nvPr/>
        </p:nvGraphicFramePr>
        <p:xfrm>
          <a:off x="225082" y="4122984"/>
          <a:ext cx="11704324" cy="1817053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538929">
                  <a:extLst>
                    <a:ext uri="{9D8B030D-6E8A-4147-A177-3AD203B41FA5}">
                      <a16:colId xmlns:a16="http://schemas.microsoft.com/office/drawing/2014/main" val="3110675802"/>
                    </a:ext>
                  </a:extLst>
                </a:gridCol>
                <a:gridCol w="677693">
                  <a:extLst>
                    <a:ext uri="{9D8B030D-6E8A-4147-A177-3AD203B41FA5}">
                      <a16:colId xmlns:a16="http://schemas.microsoft.com/office/drawing/2014/main" val="33153357"/>
                    </a:ext>
                  </a:extLst>
                </a:gridCol>
                <a:gridCol w="677693">
                  <a:extLst>
                    <a:ext uri="{9D8B030D-6E8A-4147-A177-3AD203B41FA5}">
                      <a16:colId xmlns:a16="http://schemas.microsoft.com/office/drawing/2014/main" val="3086098551"/>
                    </a:ext>
                  </a:extLst>
                </a:gridCol>
                <a:gridCol w="677693">
                  <a:extLst>
                    <a:ext uri="{9D8B030D-6E8A-4147-A177-3AD203B41FA5}">
                      <a16:colId xmlns:a16="http://schemas.microsoft.com/office/drawing/2014/main" val="2740584180"/>
                    </a:ext>
                  </a:extLst>
                </a:gridCol>
                <a:gridCol w="677693">
                  <a:extLst>
                    <a:ext uri="{9D8B030D-6E8A-4147-A177-3AD203B41FA5}">
                      <a16:colId xmlns:a16="http://schemas.microsoft.com/office/drawing/2014/main" val="3980197412"/>
                    </a:ext>
                  </a:extLst>
                </a:gridCol>
                <a:gridCol w="677693">
                  <a:extLst>
                    <a:ext uri="{9D8B030D-6E8A-4147-A177-3AD203B41FA5}">
                      <a16:colId xmlns:a16="http://schemas.microsoft.com/office/drawing/2014/main" val="639931554"/>
                    </a:ext>
                  </a:extLst>
                </a:gridCol>
                <a:gridCol w="677693">
                  <a:extLst>
                    <a:ext uri="{9D8B030D-6E8A-4147-A177-3AD203B41FA5}">
                      <a16:colId xmlns:a16="http://schemas.microsoft.com/office/drawing/2014/main" val="1148721197"/>
                    </a:ext>
                  </a:extLst>
                </a:gridCol>
                <a:gridCol w="677693">
                  <a:extLst>
                    <a:ext uri="{9D8B030D-6E8A-4147-A177-3AD203B41FA5}">
                      <a16:colId xmlns:a16="http://schemas.microsoft.com/office/drawing/2014/main" val="1925278178"/>
                    </a:ext>
                  </a:extLst>
                </a:gridCol>
                <a:gridCol w="677693">
                  <a:extLst>
                    <a:ext uri="{9D8B030D-6E8A-4147-A177-3AD203B41FA5}">
                      <a16:colId xmlns:a16="http://schemas.microsoft.com/office/drawing/2014/main" val="2909694985"/>
                    </a:ext>
                  </a:extLst>
                </a:gridCol>
                <a:gridCol w="677693">
                  <a:extLst>
                    <a:ext uri="{9D8B030D-6E8A-4147-A177-3AD203B41FA5}">
                      <a16:colId xmlns:a16="http://schemas.microsoft.com/office/drawing/2014/main" val="3127742724"/>
                    </a:ext>
                  </a:extLst>
                </a:gridCol>
                <a:gridCol w="677693">
                  <a:extLst>
                    <a:ext uri="{9D8B030D-6E8A-4147-A177-3AD203B41FA5}">
                      <a16:colId xmlns:a16="http://schemas.microsoft.com/office/drawing/2014/main" val="2407908142"/>
                    </a:ext>
                  </a:extLst>
                </a:gridCol>
                <a:gridCol w="677693">
                  <a:extLst>
                    <a:ext uri="{9D8B030D-6E8A-4147-A177-3AD203B41FA5}">
                      <a16:colId xmlns:a16="http://schemas.microsoft.com/office/drawing/2014/main" val="3224459571"/>
                    </a:ext>
                  </a:extLst>
                </a:gridCol>
                <a:gridCol w="677693">
                  <a:extLst>
                    <a:ext uri="{9D8B030D-6E8A-4147-A177-3AD203B41FA5}">
                      <a16:colId xmlns:a16="http://schemas.microsoft.com/office/drawing/2014/main" val="1538151622"/>
                    </a:ext>
                  </a:extLst>
                </a:gridCol>
                <a:gridCol w="677693">
                  <a:extLst>
                    <a:ext uri="{9D8B030D-6E8A-4147-A177-3AD203B41FA5}">
                      <a16:colId xmlns:a16="http://schemas.microsoft.com/office/drawing/2014/main" val="3757608769"/>
                    </a:ext>
                  </a:extLst>
                </a:gridCol>
                <a:gridCol w="677693">
                  <a:extLst>
                    <a:ext uri="{9D8B030D-6E8A-4147-A177-3AD203B41FA5}">
                      <a16:colId xmlns:a16="http://schemas.microsoft.com/office/drawing/2014/main" val="349395717"/>
                    </a:ext>
                  </a:extLst>
                </a:gridCol>
                <a:gridCol w="677693">
                  <a:extLst>
                    <a:ext uri="{9D8B030D-6E8A-4147-A177-3AD203B41FA5}">
                      <a16:colId xmlns:a16="http://schemas.microsoft.com/office/drawing/2014/main" val="214181561"/>
                    </a:ext>
                  </a:extLst>
                </a:gridCol>
              </a:tblGrid>
              <a:tr h="545993"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cm Вакуум, 0 см Ni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cm Вакуум, 5 см Ni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cm Вакуум, 10 см Ni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cm Вакуум, 0 см Ni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cm Вакуум, 5 см Ni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cm Вакуум, 10 см Ni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cm Вакуум, 0 см Ni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cm Вакуум, 5 см Ni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</a:t>
                      </a:r>
                      <a:r>
                        <a:rPr lang="ru-RU" sz="1400" b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Вакуум, 10 см Ni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cm Вакуум, 0 см Ni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cm Вакуум, 5 см Ni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 cm Вакуум, 10 см Ni</a:t>
                      </a:r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9250905"/>
                  </a:ext>
                </a:extLst>
              </a:tr>
              <a:tr h="5186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Максимальный эффект смещения модулятора, 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6,29%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7,13%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7,50%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6,73%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7,37%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7,59%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7,01%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7,46%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7,61%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7,17%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7,48%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7,59%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00" marR="9100" marT="910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320886"/>
                  </a:ext>
                </a:extLst>
              </a:tr>
              <a:tr h="518693">
                <a:tc>
                  <a:txBody>
                    <a:bodyPr/>
                    <a:lstStyle/>
                    <a:p>
                      <a:pPr algn="ctr" fontAlgn="ctr"/>
                      <a:r>
                        <a:rPr lang="el-GR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el-GR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</a:t>
                      </a: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параметр, см-2</a:t>
                      </a:r>
                      <a:endParaRPr lang="ru-RU" sz="2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1,37E-04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1,24E-04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9,82E-05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1,21E-04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9,88E-05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6,81E-05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9,01E-05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6,04E-05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3,85E-05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5,40E-05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2,92E-05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1,28E-05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84543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20612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D9096728-BCA0-3370-A7BC-5EC4CC32D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811E-AEAB-4E96-9D5B-55C188C89270}" type="datetime1">
              <a:rPr lang="ru-RU" smtClean="0"/>
              <a:t>27.10.2025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E8E0FB4-FAE4-45E7-4489-D57016345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8BD4-BB35-4D4F-8C85-DEF70C067D30}" type="slidenum">
              <a:rPr lang="ru-RU" smtClean="0"/>
              <a:t>23</a:t>
            </a:fld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EE7DFF-4F96-CE40-D887-D24133A31C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2500" y="287338"/>
            <a:ext cx="11239500" cy="701675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Specific heat generation in the modulator disk without installing an additional nickel reflector, W∙cm-3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B6F30BA-59B9-D817-A5F4-C9696F2B5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4915"/>
            <a:ext cx="12192000" cy="473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5636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D9096728-BCA0-3370-A7BC-5EC4CC32D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811E-AEAB-4E96-9D5B-55C188C89270}" type="datetime1">
              <a:rPr lang="ru-RU" smtClean="0"/>
              <a:t>27.10.2025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E8E0FB4-FAE4-45E7-4489-D57016345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8BD4-BB35-4D4F-8C85-DEF70C067D30}" type="slidenum">
              <a:rPr lang="ru-RU" smtClean="0"/>
              <a:t>24</a:t>
            </a:fld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EE7DFF-4F96-CE40-D887-D24133A31C1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52500" y="287338"/>
            <a:ext cx="11239500" cy="701675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Specific heat generation in the modulator disk with the installation of an additional 10 cm nickel reflector, W∙cm-3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3DD9FFD-184C-C281-5545-FE4D001A9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7" y="1093662"/>
            <a:ext cx="12192000" cy="467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270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8326A-A79F-332A-FCE1-00B3159C4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Conclusion 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56BE83-B553-A601-21E1-CCC542AA7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828283" cy="4351338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TimesNewRoman"/>
              </a:rPr>
              <a:t>Closing the nuclear fuel cycle: The neptunium isotope was first proposed as a nuclear fuel.</a:t>
            </a:r>
          </a:p>
          <a:p>
            <a:r>
              <a:rPr lang="en-US" sz="3600" b="1" dirty="0">
                <a:latin typeface="TimesNewRoman"/>
              </a:rPr>
              <a:t>Using Neptune offers numerous advantages, including the possibility of achieving a very high neutron flux.</a:t>
            </a:r>
          </a:p>
          <a:p>
            <a:r>
              <a:rPr lang="en-US" sz="3600" b="1" dirty="0">
                <a:latin typeface="TimesNewRoman"/>
              </a:rPr>
              <a:t>It also eliminates the need for periodic fuel changes.</a:t>
            </a:r>
            <a:endParaRPr lang="ru-RU" sz="3600" b="1" dirty="0">
              <a:latin typeface="TimesNewRoman"/>
            </a:endParaRPr>
          </a:p>
        </p:txBody>
      </p:sp>
    </p:spTree>
    <p:extLst>
      <p:ext uri="{BB962C8B-B14F-4D97-AF65-F5344CB8AC3E}">
        <p14:creationId xmlns:p14="http://schemas.microsoft.com/office/powerpoint/2010/main" val="2097221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88470A-9A8E-4F8E-9388-CE9F1B453B84}"/>
              </a:ext>
            </a:extLst>
          </p:cNvPr>
          <p:cNvSpPr txBox="1"/>
          <p:nvPr/>
        </p:nvSpPr>
        <p:spPr>
          <a:xfrm>
            <a:off x="975360" y="739161"/>
            <a:ext cx="1024128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</a:t>
            </a:r>
            <a:endParaRPr lang="en-US" sz="13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3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r>
              <a:rPr lang="ru-RU" sz="13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3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583895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5352B-30D5-6F6B-146A-BB659257E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670"/>
            <a:ext cx="10515600" cy="4107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OF NUCLEAR REACTORS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201533-AA7A-77E8-799C-AD487BFB0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877455"/>
            <a:ext cx="11794835" cy="5299508"/>
          </a:xfrm>
        </p:spPr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purpose: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reactors are divided into power, research, transport, …..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neutron energy spectrum: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reactors are divided into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thermal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fast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intermediate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US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moderator type</a:t>
            </a:r>
            <a:r>
              <a:rPr lang="ru-RU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neutron reactors are divided into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light water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(VVER),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heavy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water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(CANDU) and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graphite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(RBMK);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US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coolant</a:t>
            </a:r>
            <a:r>
              <a:rPr lang="ru-RU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reactors are classified into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light water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gas-cooled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heavy water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liquid metal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core structure</a:t>
            </a:r>
            <a:r>
              <a:rPr lang="ru-RU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reactors are divided into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heterogeneou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homogeneous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construction design</a:t>
            </a:r>
            <a:r>
              <a:rPr lang="ru-RU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reactors are divided into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vessel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channel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US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energy release or production</a:t>
            </a:r>
            <a:r>
              <a:rPr lang="ru-RU" sz="2400" b="1" u="sng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reactors are divided into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pulsed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stationary (steady state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3822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9BACF29-F3CD-A3C5-A11B-9F2F9863C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840509"/>
            <a:ext cx="11601450" cy="53364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main stages of a closed nuclear fuel cycle: there are two options for a closed nuclear fuel cycle: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25F10F-2CD7-CD27-9CC0-760DD3DB19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4927" y="1269712"/>
            <a:ext cx="5142748" cy="31060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49B16E-4808-A65F-7CEA-B58F35B0D21B}"/>
              </a:ext>
            </a:extLst>
          </p:cNvPr>
          <p:cNvSpPr txBox="1"/>
          <p:nvPr/>
        </p:nvSpPr>
        <p:spPr>
          <a:xfrm>
            <a:off x="129309" y="1400061"/>
            <a:ext cx="6761018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1" i="0" u="none" strike="noStrike" baseline="0" dirty="0">
                <a:solidFill>
                  <a:schemeClr val="accent1"/>
                </a:solidFill>
                <a:latin typeface="TimesNewRomanPS-BoldMT"/>
              </a:rPr>
              <a:t>Б. </a:t>
            </a:r>
            <a:r>
              <a:rPr lang="en-US" sz="1800" b="1" i="0" u="none" strike="noStrike" baseline="0" dirty="0">
                <a:solidFill>
                  <a:schemeClr val="accent1"/>
                </a:solidFill>
                <a:latin typeface="TimesNewRomanPS-BoldMT"/>
              </a:rPr>
              <a:t>Closed nuclear fuel cycle with recycling of separated uranium</a:t>
            </a:r>
            <a:endParaRPr lang="ru-RU" sz="1800" b="1" i="0" u="none" strike="noStrike" baseline="0" dirty="0">
              <a:solidFill>
                <a:schemeClr val="accent1"/>
              </a:solidFill>
              <a:latin typeface="TimesNewRomanPS-BoldMT"/>
            </a:endParaRPr>
          </a:p>
          <a:p>
            <a:pPr algn="ctr"/>
            <a:r>
              <a:rPr lang="en-US" sz="2000" b="1" i="0" u="none" strike="noStrike" baseline="0" dirty="0">
                <a:latin typeface="TimesNewRomanPSMT"/>
              </a:rPr>
              <a:t>Its main stages are</a:t>
            </a:r>
            <a:r>
              <a:rPr lang="ru-RU" sz="2000" b="1" i="0" u="none" strike="noStrike" baseline="0" dirty="0">
                <a:latin typeface="TimesNewRomanPSMT"/>
              </a:rPr>
              <a:t>:</a:t>
            </a:r>
          </a:p>
          <a:p>
            <a:pPr algn="l"/>
            <a:r>
              <a:rPr lang="ru-RU" sz="20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1. Добыча урановой руды.</a:t>
            </a:r>
          </a:p>
          <a:p>
            <a:pPr algn="l"/>
            <a:r>
              <a:rPr lang="ru-RU" sz="20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2. Производство окта-оксида урана U</a:t>
            </a:r>
            <a:r>
              <a:rPr lang="ru-RU" sz="9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3</a:t>
            </a:r>
            <a:r>
              <a:rPr lang="ru-RU" sz="20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O</a:t>
            </a:r>
            <a:r>
              <a:rPr lang="ru-RU" sz="9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8</a:t>
            </a:r>
            <a:r>
              <a:rPr lang="ru-RU" sz="20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.</a:t>
            </a:r>
          </a:p>
          <a:p>
            <a:pPr algn="l"/>
            <a:r>
              <a:rPr lang="ru-RU" sz="20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3. Конверсия U</a:t>
            </a:r>
            <a:r>
              <a:rPr lang="ru-RU" sz="9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3</a:t>
            </a:r>
            <a:r>
              <a:rPr lang="ru-RU" sz="20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O</a:t>
            </a:r>
            <a:r>
              <a:rPr lang="ru-RU" sz="9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8 </a:t>
            </a:r>
            <a:r>
              <a:rPr lang="ru-RU" sz="20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в UF</a:t>
            </a:r>
            <a:r>
              <a:rPr lang="ru-RU" sz="9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6</a:t>
            </a:r>
            <a:r>
              <a:rPr lang="ru-RU" sz="20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.</a:t>
            </a:r>
          </a:p>
          <a:p>
            <a:pPr algn="l"/>
            <a:r>
              <a:rPr lang="ru-RU" sz="20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4. Обогащение </a:t>
            </a:r>
            <a:r>
              <a:rPr lang="en-US" sz="20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UF</a:t>
            </a:r>
            <a:r>
              <a:rPr lang="en-US" sz="9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6</a:t>
            </a:r>
            <a:r>
              <a:rPr lang="en-US" sz="20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.</a:t>
            </a:r>
          </a:p>
          <a:p>
            <a:pPr algn="l"/>
            <a:r>
              <a:rPr lang="ru-RU" sz="20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5. Изготовление ядерного топлива (твэлы и ТВС).</a:t>
            </a:r>
          </a:p>
          <a:p>
            <a:pPr algn="l"/>
            <a:r>
              <a:rPr lang="ru-RU" sz="20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6. Использование ядерного топлива в ядерных реакторах.</a:t>
            </a:r>
          </a:p>
          <a:p>
            <a:pPr algn="l"/>
            <a:r>
              <a:rPr lang="ru-RU" sz="20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7. Хранение ОЯТ в при реакторных хранилищах.</a:t>
            </a:r>
          </a:p>
          <a:p>
            <a:pPr algn="l"/>
            <a:endParaRPr lang="ru-RU" sz="2000" b="0" i="0" u="none" strike="noStrike" baseline="0" dirty="0">
              <a:solidFill>
                <a:schemeClr val="bg1">
                  <a:lumMod val="75000"/>
                </a:schemeClr>
              </a:solidFill>
              <a:latin typeface="TimesNewRomanPSMT"/>
            </a:endParaRPr>
          </a:p>
          <a:p>
            <a:pPr algn="l"/>
            <a:r>
              <a:rPr lang="ru-RU" sz="2000" b="1" i="0" u="none" strike="noStrike" baseline="0" dirty="0">
                <a:latin typeface="TimesNewRomanPSMT"/>
              </a:rPr>
              <a:t>8. </a:t>
            </a:r>
            <a:r>
              <a:rPr lang="en-US" sz="2000" b="1" i="0" u="none" strike="noStrike" baseline="0" dirty="0">
                <a:latin typeface="TimesNewRomanPSMT"/>
              </a:rPr>
              <a:t>Reprocessing of spent nuclear fuel with the extraction of </a:t>
            </a:r>
            <a:r>
              <a:rPr lang="en-US" sz="2000" b="1" i="0" u="sng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uranium</a:t>
            </a:r>
            <a:r>
              <a:rPr lang="en-US" sz="2000" b="1" i="0" u="none" strike="noStrike" baseline="0" dirty="0">
                <a:latin typeface="TimesNewRomanPSMT"/>
              </a:rPr>
              <a:t>, </a:t>
            </a:r>
            <a:r>
              <a:rPr lang="en-US" sz="2000" b="1" i="0" u="sng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plutonium</a:t>
            </a:r>
            <a:r>
              <a:rPr lang="en-US" sz="2000" b="1" i="0" u="none" strike="noStrike" baseline="0" dirty="0">
                <a:latin typeface="TimesNewRomanPSMT"/>
              </a:rPr>
              <a:t> and </a:t>
            </a:r>
            <a:r>
              <a:rPr lang="en-US" sz="2000" b="1" i="0" u="sng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radioactive waste</a:t>
            </a:r>
            <a:r>
              <a:rPr lang="en-US" sz="2000" b="1" i="0" u="none" strike="noStrike" baseline="0" dirty="0">
                <a:latin typeface="TimesNewRomanPSMT"/>
              </a:rPr>
              <a:t>.</a:t>
            </a:r>
          </a:p>
          <a:p>
            <a:pPr algn="l"/>
            <a:r>
              <a:rPr lang="ru-RU" sz="2000" b="1" i="0" u="none" strike="noStrike" baseline="0" dirty="0">
                <a:latin typeface="TimesNewRomanPSMT"/>
              </a:rPr>
              <a:t>9. </a:t>
            </a:r>
            <a:r>
              <a:rPr lang="en-US" sz="2000" b="1" i="0" u="none" strike="noStrike" baseline="0" dirty="0">
                <a:latin typeface="TimesNewRomanPSMT"/>
              </a:rPr>
              <a:t>Return of separated uranium at the conversion and enrichment stage</a:t>
            </a:r>
            <a:r>
              <a:rPr lang="ru-RU" sz="2000" b="1" i="0" u="none" strike="noStrike" baseline="0" dirty="0">
                <a:latin typeface="TimesNewRomanPSMT"/>
              </a:rPr>
              <a:t>.</a:t>
            </a:r>
          </a:p>
          <a:p>
            <a:pPr algn="l"/>
            <a:r>
              <a:rPr lang="ru-RU" sz="2000" b="1" i="0" u="none" strike="noStrike" baseline="0" dirty="0">
                <a:latin typeface="TimesNewRomanPSMT"/>
              </a:rPr>
              <a:t>10. </a:t>
            </a:r>
            <a:r>
              <a:rPr lang="en-US" sz="2000" b="1" i="0" u="none" strike="noStrike" baseline="0" dirty="0">
                <a:latin typeface="TimesNewRomanPSMT"/>
              </a:rPr>
              <a:t>Storage of plutonium in special storage facilities</a:t>
            </a:r>
            <a:r>
              <a:rPr lang="ru-RU" sz="2000" b="1" i="0" u="none" strike="noStrike" baseline="0" dirty="0">
                <a:latin typeface="TimesNewRomanPSMT"/>
              </a:rPr>
              <a:t>.</a:t>
            </a:r>
          </a:p>
          <a:p>
            <a:pPr algn="l"/>
            <a:r>
              <a:rPr lang="ru-RU" sz="2000" b="1" i="0" u="none" strike="noStrike" baseline="0" dirty="0">
                <a:latin typeface="TimesNewRomanPSMT"/>
              </a:rPr>
              <a:t>11. </a:t>
            </a:r>
            <a:r>
              <a:rPr lang="en-US" sz="2000" b="1" i="0" u="none" strike="noStrike" baseline="0" dirty="0">
                <a:latin typeface="TimesNewRomanPSMT"/>
              </a:rPr>
              <a:t>Final disposal of radioactive waste in geological formations</a:t>
            </a:r>
            <a:r>
              <a:rPr lang="ru-RU" sz="2000" b="1" i="0" u="none" strike="noStrike" baseline="0" dirty="0">
                <a:latin typeface="TimesNewRomanPSMT"/>
              </a:rPr>
              <a:t>.</a:t>
            </a:r>
            <a:endParaRPr lang="ru-RU" sz="2000" b="1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89DDC67-3EBB-72A9-A21A-BB1474CA3BBC}"/>
              </a:ext>
            </a:extLst>
          </p:cNvPr>
          <p:cNvSpPr txBox="1">
            <a:spLocks/>
          </p:cNvSpPr>
          <p:nvPr/>
        </p:nvSpPr>
        <p:spPr>
          <a:xfrm>
            <a:off x="295275" y="0"/>
            <a:ext cx="11601450" cy="930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CONCEPT OF NUCLEAR FUEL (NFU) AND NUCLEAR FUEL CYCLE (NFC)</a:t>
            </a:r>
            <a:endParaRPr lang="ru-RU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9660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296B47-80AF-177A-AACC-86934B217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A5B5560-A006-A3F9-BB8E-33FDF8B93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877455"/>
            <a:ext cx="11794835" cy="52995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energy release or production</a:t>
            </a:r>
            <a:r>
              <a:rPr lang="ru-RU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reactors are divided into 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pulsed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IBR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-2)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stationary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(steady state)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VVER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B3EBD5-80AE-2121-A3A4-E3AE5C89E7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68" y="1584443"/>
            <a:ext cx="4880600" cy="43961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DCB3C5-95DE-0293-0F15-493A5A4D8C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611" y="1776601"/>
            <a:ext cx="4001210" cy="33047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9F3FB3-FCB1-33EE-2FF5-808CE6E74D48}"/>
              </a:ext>
            </a:extLst>
          </p:cNvPr>
          <p:cNvSpPr txBox="1"/>
          <p:nvPr/>
        </p:nvSpPr>
        <p:spPr>
          <a:xfrm>
            <a:off x="277091" y="5952007"/>
            <a:ext cx="53663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 in the power of the IBR-2M reactor with an average power of 2 MW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FB621F-5ECA-1429-29CB-25DB161A0F83}"/>
              </a:ext>
            </a:extLst>
          </p:cNvPr>
          <p:cNvSpPr txBox="1"/>
          <p:nvPr/>
        </p:nvSpPr>
        <p:spPr>
          <a:xfrm>
            <a:off x="6548583" y="5952007"/>
            <a:ext cx="55130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 in VVER-1000 reactor power over 18 months (reactor company)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C31447EF-AE1F-E002-1F99-E70E9BBB8D66}"/>
              </a:ext>
            </a:extLst>
          </p:cNvPr>
          <p:cNvCxnSpPr/>
          <p:nvPr/>
        </p:nvCxnSpPr>
        <p:spPr>
          <a:xfrm flipH="1">
            <a:off x="10538691" y="1263983"/>
            <a:ext cx="378691" cy="46181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D555C51D-A9E8-E8E6-4F3F-F26D77900AE6}"/>
              </a:ext>
            </a:extLst>
          </p:cNvPr>
          <p:cNvCxnSpPr>
            <a:cxnSpLocks/>
          </p:cNvCxnSpPr>
          <p:nvPr/>
        </p:nvCxnSpPr>
        <p:spPr>
          <a:xfrm flipH="1">
            <a:off x="4616412" y="1263983"/>
            <a:ext cx="3227569" cy="1022017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87C6ECC5-2286-D407-9169-7F892E29A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670"/>
            <a:ext cx="10515600" cy="4107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OF NUCLEAR REACTORS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466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E694F86-A1EE-2E32-9EC8-7A616D1C4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08" y="493004"/>
            <a:ext cx="11943471" cy="6062541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Aperiodic pulsed reactors</a:t>
            </a:r>
            <a:endParaRPr lang="ru-RU" b="1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Low">
              <a:buNone/>
            </a:pPr>
            <a:r>
              <a:rPr lang="en-US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Operating principle</a:t>
            </a: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Low">
              <a:buNone/>
            </a:pP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Low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impulse is formed due to external modulation of reactivity during periodic </a:t>
            </a:r>
            <a:r>
              <a:rPr lang="en-US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movement of some element of the reactor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affects reactivity.</a:t>
            </a:r>
          </a:p>
          <a:p>
            <a:pPr algn="justLow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reactor periodically reaches a state of supercriticality on prompt neutrons for a short time and its power increases rapidly, and then the power decreases after the reactivity decreases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marL="0" indent="0" algn="justLow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 algn="justLow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C5D0DFD-4B04-6242-922C-BC5FC53C7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19" y="0"/>
            <a:ext cx="9932962" cy="4930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PULSED REACTORS (PR)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6025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10515600" cy="699400"/>
              </a:xfrm>
            </p:spPr>
            <p:txBody>
              <a:bodyPr>
                <a:no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How can this goal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14</m:t>
                        </m:r>
                      </m:sup>
                    </m:sSup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sSup>
                          <m:sSup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𝑐𝑚</m:t>
                            </m:r>
                          </m:e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den>
                    </m:f>
                  </m:oMath>
                </a14:m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achieve????</a:t>
                </a:r>
                <a:endParaRPr lang="ru-RU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10515600" cy="699400"/>
              </a:xfrm>
              <a:blipFill>
                <a:blip r:embed="rId2"/>
                <a:stretch>
                  <a:fillRect l="-1739" t="-17391" b="-2087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137" y="968991"/>
            <a:ext cx="11409529" cy="5207972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achieve this goal, there were two ways, either continue to use Pu-39 as a nuclear fuel or consider a new fuel cycle (Np-as example).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24" descr="D:\work\ИБР\ИБР-4\IBR-3D\28.03\react_v_betone_plan.t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9039" y="1869743"/>
            <a:ext cx="5322627" cy="4053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6751" descr="D:\work\ИБР\ИБР-4\ПЛУТОН\отчёт\ru_pluton_plan.tif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5726" y="1869743"/>
            <a:ext cx="5591175" cy="40533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82890" y="6059606"/>
            <a:ext cx="3998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Booster reactor based on Pu-239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16 neutron channel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26657" y="6059606"/>
            <a:ext cx="39987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Reactor based on Np-237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neutron channel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335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2CA8AA-6829-5E6D-5101-0F139A82E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4200525" cy="53022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Sources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id="{606BFFC3-E1F6-EAA3-096F-2020F3C5D537}"/>
              </a:ext>
            </a:extLst>
          </p:cNvPr>
          <p:cNvGraphicFramePr/>
          <p:nvPr/>
        </p:nvGraphicFramePr>
        <p:xfrm>
          <a:off x="1" y="0"/>
          <a:ext cx="12192000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F3B08877-F033-5396-F00E-5EA529549F04}"/>
              </a:ext>
            </a:extLst>
          </p:cNvPr>
          <p:cNvSpPr/>
          <p:nvPr/>
        </p:nvSpPr>
        <p:spPr>
          <a:xfrm>
            <a:off x="7593496" y="5181600"/>
            <a:ext cx="2663688" cy="1245704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reflection blurRad="6350" stA="52000" endA="300" endPos="35000" dir="5400000" sy="-100000" algn="bl" rotWithShape="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55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EA93629-BB05-4341-A48B-63A1E877D8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0EA93629-BB05-4341-A48B-63A1E877D8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4619C33-50EA-4420-99D8-FC06DEDDBD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24619C33-50EA-4420-99D8-FC06DEDDBD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D89CD7D-2C89-472E-B410-9A080AB981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8D89CD7D-2C89-472E-B410-9A080AB981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D051819-2CBB-4624-B2F9-D096C581D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2D051819-2CBB-4624-B2F9-D096C581DF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4CE444D-FAA8-4093-94D9-D5021EB67C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E4CE444D-FAA8-4093-94D9-D5021EB67C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C493303-EDE6-4C2D-A35C-3792194A91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7C493303-EDE6-4C2D-A35C-3792194A91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AE313C9-59B3-4B23-8623-F0052314A9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0AE313C9-59B3-4B23-8623-F0052314A9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A8ED6D9-48E5-45CF-8AB6-9F27604B01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FA8ED6D9-48E5-45CF-8AB6-9F27604B01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82DF3B-5A16-4A42-81CD-17E4635596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B582DF3B-5A16-4A42-81CD-17E4635596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136E7B-44CE-43EF-A07A-C8C07634BF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DD136E7B-44CE-43EF-A07A-C8C07634BF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E9DBC8D-659C-4F85-B2D9-851BBC7A8F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">
                                            <p:graphicEl>
                                              <a:dgm id="{8E9DBC8D-659C-4F85-B2D9-851BBC7A8F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9F2E938-ADE3-4331-B6C9-5030B7E73E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>
                                            <p:graphicEl>
                                              <a:dgm id="{19F2E938-ADE3-4331-B6C9-5030B7E73E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3420E3C-DF7D-491F-840B-1167B568A0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graphicEl>
                                              <a:dgm id="{63420E3C-DF7D-491F-840B-1167B568A0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08F43B7-C94D-45C2-AEDB-2998378DD7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graphicEl>
                                              <a:dgm id="{B08F43B7-C94D-45C2-AEDB-2998378DD7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2F942A2-FD8D-4B58-93AF-5CC54AAF0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>
                                            <p:graphicEl>
                                              <a:dgm id="{72F942A2-FD8D-4B58-93AF-5CC54AAF0D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B525E27-1F47-4E3A-88CF-D4DEF12DC1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">
                                            <p:graphicEl>
                                              <a:dgm id="{EB525E27-1F47-4E3A-88CF-D4DEF12DC1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CB8E7DA-ED0E-4EB6-A249-8512856298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>
                                            <p:graphicEl>
                                              <a:dgm id="{1CB8E7DA-ED0E-4EB6-A249-8512856298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11B8E28-E145-4010-ADF1-A2DD9A6D36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">
                                            <p:graphicEl>
                                              <a:dgm id="{F11B8E28-E145-4010-ADF1-A2DD9A6D36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8C35F6-8E0C-4F72-9BED-D183620F7F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">
                                            <p:graphicEl>
                                              <a:dgm id="{488C35F6-8E0C-4F72-9BED-D183620F7F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2F310E7-D680-47A5-9FB2-526AF1F0ED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>
                                            <p:graphicEl>
                                              <a:dgm id="{72F310E7-D680-47A5-9FB2-526AF1F0ED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92FC783-B51A-4D78-BF2A-C7FD9A019C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">
                                            <p:graphicEl>
                                              <a:dgm id="{C92FC783-B51A-4D78-BF2A-C7FD9A019C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20C2A98-959F-49CF-A567-10E02A64E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">
                                            <p:graphicEl>
                                              <a:dgm id="{420C2A98-959F-49CF-A567-10E02A64E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2BB3F37-FCA9-416B-BF3D-6C2EC29391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">
                                            <p:graphicEl>
                                              <a:dgm id="{72BB3F37-FCA9-416B-BF3D-6C2EC293916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lvlOne"/>
        </p:bldSub>
      </p:bldGraphic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43101F-8879-FFFB-A75C-5A644D4F1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0"/>
            <a:ext cx="11601450" cy="930275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CONCEPT OF NUCLEAR FUEL (NF) AND NUCLEAR FUEL CYCLE (NFC)</a:t>
            </a:r>
            <a:endParaRPr lang="ru-RU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BACF29-F3CD-A3C5-A11B-9F2F9863C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930276"/>
            <a:ext cx="11601450" cy="52466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Materials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nuclides that undergo fission by neutrons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b="1" i="0" u="none" strike="noStrike" baseline="0" dirty="0">
                <a:latin typeface="TimesNewRomanPSMT"/>
              </a:rPr>
              <a:t>natural (primary) isotopes of uranium and thorium</a:t>
            </a:r>
            <a:r>
              <a:rPr lang="ru-RU" sz="1800" b="1" i="0" u="none" strike="noStrike" baseline="0" dirty="0">
                <a:latin typeface="TimesNewRomanPSMT"/>
              </a:rPr>
              <a:t> (</a:t>
            </a:r>
            <a:r>
              <a:rPr lang="en-US" sz="1800" b="1" i="0" u="none" strike="noStrike" baseline="0" dirty="0">
                <a:latin typeface="TimesNewRomanPSMT"/>
              </a:rPr>
              <a:t>235U, 238U, 232Th</a:t>
            </a:r>
            <a:r>
              <a:rPr lang="ru-RU" sz="1800" b="1" i="0" u="none" strike="noStrike" baseline="0" dirty="0">
                <a:latin typeface="TimesNewRomanPSMT"/>
              </a:rPr>
              <a:t>);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b="1" i="0" u="none" strike="noStrike" baseline="0" dirty="0">
                <a:latin typeface="TimesNewRomanPSMT"/>
              </a:rPr>
              <a:t>Artificial (secondary) isotopes of plutonium</a:t>
            </a:r>
            <a:r>
              <a:rPr lang="ru-RU" sz="1800" b="1" i="0" u="none" strike="noStrike" baseline="0" dirty="0">
                <a:latin typeface="TimesNewRomanPSMT"/>
              </a:rPr>
              <a:t> (</a:t>
            </a:r>
            <a:r>
              <a:rPr lang="en-US" sz="1800" b="1" i="0" u="none" strike="noStrike" baseline="0" dirty="0">
                <a:latin typeface="TimesNewRomanPSMT"/>
              </a:rPr>
              <a:t>239Pu, 241Pu</a:t>
            </a:r>
            <a:r>
              <a:rPr lang="ru-RU" sz="1800" b="1" i="0" u="none" strike="noStrike" baseline="0" dirty="0">
                <a:latin typeface="TimesNewRomanPSMT"/>
              </a:rPr>
              <a:t>);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b="1" i="0" u="none" strike="noStrike" baseline="0" dirty="0">
                <a:latin typeface="TimesNewRomanPSMT"/>
              </a:rPr>
              <a:t>isotopes of transuranic elements</a:t>
            </a:r>
            <a:r>
              <a:rPr lang="ru-RU" sz="1800" b="1" i="0" u="none" strike="noStrike" baseline="0" dirty="0">
                <a:latin typeface="TimesNewRomanPSMT"/>
              </a:rPr>
              <a:t> (</a:t>
            </a:r>
            <a:r>
              <a:rPr lang="ru-RU" sz="1800" b="1" i="0" u="none" strike="noStrike" baseline="0" dirty="0" err="1">
                <a:latin typeface="TimesNewRomanPSMT"/>
              </a:rPr>
              <a:t>Np</a:t>
            </a:r>
            <a:r>
              <a:rPr lang="ru-RU" sz="1800" b="1" i="0" u="none" strike="noStrike" baseline="0" dirty="0">
                <a:latin typeface="TimesNewRomanPSMT"/>
              </a:rPr>
              <a:t>, </a:t>
            </a:r>
            <a:r>
              <a:rPr lang="ru-RU" sz="1800" b="1" i="0" u="none" strike="noStrike" baseline="0" dirty="0" err="1">
                <a:latin typeface="TimesNewRomanPSMT"/>
              </a:rPr>
              <a:t>Am</a:t>
            </a:r>
            <a:r>
              <a:rPr lang="ru-RU" sz="1800" b="1" i="0" u="none" strike="noStrike" baseline="0" dirty="0">
                <a:latin typeface="TimesNewRomanPSMT"/>
              </a:rPr>
              <a:t>, </a:t>
            </a:r>
            <a:r>
              <a:rPr lang="ru-RU" sz="1800" b="1" i="0" u="none" strike="noStrike" baseline="0" dirty="0" err="1">
                <a:latin typeface="TimesNewRomanPSMT"/>
              </a:rPr>
              <a:t>Cm</a:t>
            </a:r>
            <a:r>
              <a:rPr lang="ru-RU" sz="1800" b="1" i="0" u="none" strike="noStrike" baseline="0" dirty="0">
                <a:latin typeface="TimesNewRomanPSMT"/>
              </a:rPr>
              <a:t>, </a:t>
            </a:r>
            <a:r>
              <a:rPr lang="ru-RU" sz="1800" b="1" i="0" u="none" strike="noStrike" baseline="0" dirty="0" err="1">
                <a:latin typeface="TimesNewRomanPSMT"/>
              </a:rPr>
              <a:t>Bk</a:t>
            </a:r>
            <a:r>
              <a:rPr lang="ru-RU" sz="1800" b="1" i="0" u="none" strike="noStrike" baseline="0" dirty="0">
                <a:latin typeface="TimesNewRomanPSMT"/>
              </a:rPr>
              <a:t>, </a:t>
            </a:r>
            <a:r>
              <a:rPr lang="ru-RU" sz="1800" b="1" i="0" u="none" strike="noStrike" baseline="0" dirty="0" err="1">
                <a:latin typeface="TimesNewRomanPSMT"/>
              </a:rPr>
              <a:t>Cf</a:t>
            </a:r>
            <a:r>
              <a:rPr lang="ru-RU" sz="1800" b="1" i="0" u="none" strike="noStrike" baseline="0" dirty="0">
                <a:latin typeface="TimesNewRomanPSMT"/>
              </a:rPr>
              <a:t>);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b="1" i="0" u="none" strike="noStrike" baseline="0" dirty="0">
                <a:latin typeface="TimesNewRomanPSMT"/>
              </a:rPr>
              <a:t>artificial (secondary) isotope </a:t>
            </a:r>
            <a:r>
              <a:rPr lang="ru-RU" sz="1800" b="1" i="0" u="none" strike="noStrike" baseline="0" dirty="0">
                <a:latin typeface="TimesNewRomanPSMT"/>
              </a:rPr>
              <a:t>233U.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ru-RU" sz="1800" b="1" i="0" u="none" strike="noStrike" baseline="0" dirty="0">
                <a:latin typeface="TimesNewRomanPSMT"/>
              </a:rPr>
              <a:t> </a:t>
            </a:r>
            <a:r>
              <a:rPr lang="en-US" sz="1800" b="1" i="0" u="none" strike="noStrike" baseline="0" dirty="0">
                <a:latin typeface="TimesNewRomanPSMT"/>
              </a:rPr>
              <a:t>The isotope 235U is the only natural nuclear material that can be </a:t>
            </a:r>
            <a:r>
              <a:rPr lang="en-US" sz="1800" b="1" i="0" u="none" strike="noStrike" baseline="0" dirty="0" err="1">
                <a:latin typeface="TimesNewRomanPSMT"/>
              </a:rPr>
              <a:t>fissioned</a:t>
            </a:r>
            <a:r>
              <a:rPr lang="en-US" sz="1800" b="1" i="0" u="none" strike="noStrike" baseline="0" dirty="0">
                <a:latin typeface="TimesNewRomanPSMT"/>
              </a:rPr>
              <a:t> by neutrons of any energy.</a:t>
            </a:r>
          </a:p>
          <a:p>
            <a:pPr marL="0" indent="0" algn="l">
              <a:buNone/>
            </a:pPr>
            <a:endParaRPr lang="en-US" sz="1800" b="1" dirty="0">
              <a:solidFill>
                <a:srgbClr val="C00000"/>
              </a:solidFill>
              <a:latin typeface="TimesNewRomanPSMT"/>
              <a:cs typeface="Times New Roman" panose="02020603050405020304" pitchFamily="18" charset="0"/>
            </a:endParaRPr>
          </a:p>
          <a:p>
            <a:pPr marL="0" indent="0" algn="l">
              <a:buNone/>
            </a:pP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following types of nuclear fuel are used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b="1" i="0" u="none" strike="noStrike" baseline="0" dirty="0">
                <a:latin typeface="TimesNewRomanPSMT"/>
              </a:rPr>
              <a:t>pure metals, metal alloys, intermetallic compounds</a:t>
            </a:r>
            <a:r>
              <a:rPr lang="ru-RU" sz="1800" b="1" i="0" u="none" strike="noStrike" baseline="0" dirty="0">
                <a:latin typeface="TimesNewRomanPSMT"/>
              </a:rPr>
              <a:t>;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b="1" i="0" u="none" strike="noStrike" baseline="0" dirty="0">
                <a:latin typeface="TimesNewRomanPSMT"/>
              </a:rPr>
              <a:t>ceramics (oxides, carbides, nitrides);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b="1" i="0" u="none" strike="noStrike" baseline="0" dirty="0">
                <a:latin typeface="TimesNewRomanPSMT"/>
              </a:rPr>
              <a:t>metal ceramics (</a:t>
            </a:r>
            <a:r>
              <a:rPr lang="en-US" sz="1800" b="1" i="0" u="none" strike="noStrike" baseline="0" dirty="0" err="1">
                <a:latin typeface="TimesNewRomanPSMT"/>
              </a:rPr>
              <a:t>cermets</a:t>
            </a:r>
            <a:r>
              <a:rPr lang="en-US" sz="1800" b="1" i="0" u="none" strike="noStrike" baseline="0" dirty="0">
                <a:latin typeface="TimesNewRomanPSMT"/>
              </a:rPr>
              <a:t> - particles of metallic fuel dispersed in a ceramic matrix);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1800" b="1" i="0" u="none" strike="noStrike" baseline="0" dirty="0">
                <a:latin typeface="TimesNewRomanPSMT"/>
              </a:rPr>
              <a:t>dispersed fuel (fuel microparticles in a protective shell are dispersed in an inert, such as graphite, matrix).</a:t>
            </a:r>
            <a:endParaRPr lang="ru-RU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86093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43101F-8879-FFFB-A75C-5A644D4F1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0"/>
            <a:ext cx="11601450" cy="930275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CONCEPT OF NUCLEAR FUEL (NFU) AND NUCLEAR FUEL CYCLE (NFC)</a:t>
            </a:r>
            <a:endParaRPr lang="ru-RU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BACF29-F3CD-A3C5-A11B-9F2F9863C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85" y="1422401"/>
            <a:ext cx="11333306" cy="495069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Main stages of NFC</a:t>
            </a:r>
            <a:endParaRPr lang="ru-RU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US" sz="2000" b="1" i="0" u="none" strike="noStrike" baseline="0" dirty="0">
                <a:latin typeface="TimesNewRomanPSMT"/>
              </a:rPr>
              <a:t>Mining of uranium ore and extraction of uranium from it</a:t>
            </a:r>
            <a:r>
              <a:rPr lang="ru-RU" sz="2000" b="1" i="0" u="none" strike="noStrike" baseline="0" dirty="0">
                <a:latin typeface="TimesNewRomanPSMT"/>
              </a:rPr>
              <a:t>.</a:t>
            </a:r>
          </a:p>
          <a:p>
            <a:pPr marL="342900" indent="-342900" algn="l">
              <a:buFont typeface="+mj-lt"/>
              <a:buAutoNum type="arabicPeriod"/>
            </a:pPr>
            <a:r>
              <a:rPr lang="en-US" sz="2000" b="1" i="0" u="none" strike="noStrike" baseline="0" dirty="0">
                <a:latin typeface="TimesNewRomanPSMT"/>
              </a:rPr>
              <a:t>Manufacturing of nuclear fuel</a:t>
            </a:r>
          </a:p>
          <a:p>
            <a:pPr marL="0" indent="0" algn="l">
              <a:buNone/>
            </a:pPr>
            <a:r>
              <a:rPr lang="ru-RU" sz="20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           а) </a:t>
            </a:r>
            <a:r>
              <a:rPr lang="en-US" sz="20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obtaining uranium concentrate in the form of </a:t>
            </a:r>
            <a:r>
              <a:rPr lang="ru-RU" sz="20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U3O8 (</a:t>
            </a:r>
            <a:r>
              <a:rPr lang="en-US" sz="20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uranium octa-oxide</a:t>
            </a:r>
            <a:r>
              <a:rPr lang="ru-RU" sz="20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);</a:t>
            </a:r>
          </a:p>
          <a:p>
            <a:pPr marL="0" indent="0" algn="l">
              <a:buNone/>
            </a:pPr>
            <a:r>
              <a:rPr lang="ru-RU" sz="20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           б) </a:t>
            </a:r>
            <a:r>
              <a:rPr lang="en-US" sz="20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conversion of</a:t>
            </a:r>
            <a:r>
              <a:rPr lang="ru-RU" sz="20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 U3O8 </a:t>
            </a:r>
            <a:r>
              <a:rPr lang="en-US" sz="20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to</a:t>
            </a:r>
            <a:r>
              <a:rPr lang="ru-RU" sz="20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 UF6 (</a:t>
            </a:r>
            <a:r>
              <a:rPr lang="en-US" sz="20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uranium hexafluoride</a:t>
            </a:r>
            <a:r>
              <a:rPr lang="ru-RU" sz="20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);</a:t>
            </a:r>
          </a:p>
          <a:p>
            <a:pPr marL="0" indent="0" algn="l">
              <a:buNone/>
            </a:pPr>
            <a:r>
              <a:rPr lang="ru-RU" sz="20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           в) </a:t>
            </a:r>
            <a:r>
              <a:rPr lang="en-US" sz="20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uranium enrichment with isotope </a:t>
            </a:r>
            <a:r>
              <a:rPr lang="ru-RU" sz="20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235U;</a:t>
            </a:r>
          </a:p>
          <a:p>
            <a:pPr marL="0" indent="0" algn="l">
              <a:buNone/>
            </a:pPr>
            <a:r>
              <a:rPr lang="ru-RU" sz="20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           г) </a:t>
            </a:r>
            <a:r>
              <a:rPr lang="en-US" sz="20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manufacturing of fuel elements and fuel assemblies</a:t>
            </a:r>
            <a:r>
              <a:rPr lang="ru-RU" sz="2000" b="1" i="0" u="none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.</a:t>
            </a:r>
          </a:p>
          <a:p>
            <a:pPr marL="0" indent="0" algn="l">
              <a:buNone/>
            </a:pPr>
            <a:r>
              <a:rPr lang="ru-RU" sz="2000" b="1" i="0" u="none" strike="noStrike" baseline="0" dirty="0">
                <a:latin typeface="TimesNewRomanPSMT"/>
              </a:rPr>
              <a:t>3. </a:t>
            </a:r>
            <a:r>
              <a:rPr lang="en-US" sz="2000" b="1" i="0" u="none" strike="noStrike" baseline="0" dirty="0">
                <a:latin typeface="TimesNewRomanPSMT"/>
              </a:rPr>
              <a:t>Use of nuclear fuel in nuclear reactors of various types</a:t>
            </a:r>
            <a:r>
              <a:rPr lang="ru-RU" sz="2000" b="1" i="0" u="none" strike="noStrike" baseline="0" dirty="0">
                <a:latin typeface="TimesNewRomanPSMT"/>
              </a:rPr>
              <a:t>.</a:t>
            </a:r>
          </a:p>
          <a:p>
            <a:pPr marL="0" indent="0" algn="l">
              <a:buNone/>
            </a:pPr>
            <a:r>
              <a:rPr lang="ru-RU" sz="2000" b="1" i="0" u="none" strike="noStrike" baseline="0" dirty="0">
                <a:latin typeface="TimesNewRomanPSMT"/>
              </a:rPr>
              <a:t>4. </a:t>
            </a:r>
            <a:r>
              <a:rPr lang="en-US" sz="2000" b="1" i="0" u="none" strike="noStrike" baseline="0" dirty="0">
                <a:latin typeface="TimesNewRomanPSMT"/>
              </a:rPr>
              <a:t>Temporary storage of irradiated fuel assemblies (FA) at nuclear power plants</a:t>
            </a:r>
            <a:r>
              <a:rPr lang="ru-RU" sz="2000" b="1" i="0" u="none" strike="noStrike" baseline="0" dirty="0">
                <a:latin typeface="TimesNewRomanPSMT"/>
              </a:rPr>
              <a:t>.</a:t>
            </a:r>
          </a:p>
          <a:p>
            <a:pPr marL="0" indent="0" algn="l">
              <a:buNone/>
            </a:pPr>
            <a:r>
              <a:rPr lang="en-US" sz="2000" b="1" dirty="0">
                <a:latin typeface="TimesNewRomanPSMT"/>
                <a:cs typeface="Times New Roman" panose="02020603050405020304" pitchFamily="18" charset="0"/>
              </a:rPr>
              <a:t>There are two possible options further</a:t>
            </a:r>
            <a:r>
              <a:rPr lang="ru-RU" sz="2000" b="1" dirty="0">
                <a:latin typeface="TimesNewRomanPSMT"/>
                <a:cs typeface="Times New Roman" panose="02020603050405020304" pitchFamily="18" charset="0"/>
              </a:rPr>
              <a:t>: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  <a:cs typeface="Times New Roman" panose="02020603050405020304" pitchFamily="18" charset="0"/>
              </a:rPr>
              <a:t>OPEN</a:t>
            </a:r>
            <a:r>
              <a:rPr lang="ru-RU" sz="2000" b="1" dirty="0">
                <a:latin typeface="TimesNewRomanPSMT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NewRomanPSMT"/>
                <a:cs typeface="Times New Roman" panose="02020603050405020304" pitchFamily="18" charset="0"/>
              </a:rPr>
              <a:t>NFC</a:t>
            </a:r>
            <a:r>
              <a:rPr lang="ru-RU" sz="2000" b="1" dirty="0">
                <a:latin typeface="TimesNewRomanPSMT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NewRomanPSMT"/>
                <a:cs typeface="Times New Roman" panose="02020603050405020304" pitchFamily="18" charset="0"/>
              </a:rPr>
              <a:t>or</a:t>
            </a:r>
            <a:r>
              <a:rPr lang="ru-RU" sz="2000" b="1" dirty="0">
                <a:latin typeface="TimesNewRomanPSMT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  <a:cs typeface="Times New Roman" panose="02020603050405020304" pitchFamily="18" charset="0"/>
              </a:rPr>
              <a:t>CLOSED</a:t>
            </a:r>
            <a:r>
              <a:rPr lang="ru-RU" sz="2000" b="1" dirty="0">
                <a:latin typeface="TimesNewRomanPSMT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latin typeface="TimesNewRomanPSMT"/>
                <a:cs typeface="Times New Roman" panose="02020603050405020304" pitchFamily="18" charset="0"/>
              </a:rPr>
              <a:t>NFC</a:t>
            </a:r>
            <a:r>
              <a:rPr lang="ru-RU" sz="2000" b="1" dirty="0">
                <a:latin typeface="TimesNewRomanPSMT"/>
                <a:cs typeface="Times New Roman" panose="02020603050405020304" pitchFamily="18" charset="0"/>
              </a:rPr>
              <a:t>.</a:t>
            </a:r>
          </a:p>
          <a:p>
            <a:pPr marL="0" indent="0" algn="l">
              <a:buNone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case of open NFC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l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Transportation and disposal of spent fuel assemblies in geological formations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BBBA02-22C5-CCA0-6A28-EFF1688307E7}"/>
              </a:ext>
            </a:extLst>
          </p:cNvPr>
          <p:cNvSpPr txBox="1"/>
          <p:nvPr/>
        </p:nvSpPr>
        <p:spPr>
          <a:xfrm>
            <a:off x="295275" y="817734"/>
            <a:ext cx="116014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u="sng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NFC</a:t>
            </a:r>
            <a:r>
              <a:rPr lang="ru-RU" sz="2400" b="1" u="sng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u="sng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process of manufacturing, using and reprocessing nuclear fuel</a:t>
            </a:r>
            <a:r>
              <a:rPr lang="ru-RU" sz="2400" b="1" u="sng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910006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70BF9C-D504-47C2-1248-045579961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472" y="636584"/>
            <a:ext cx="10515600" cy="1325563"/>
          </a:xfrm>
        </p:spPr>
        <p:txBody>
          <a:bodyPr>
            <a:normAutofit/>
          </a:bodyPr>
          <a:lstStyle/>
          <a:p>
            <a:r>
              <a:rPr lang="ru-RU" sz="2800" b="1" i="0" u="none" strike="noStrike" baseline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-BoldMT"/>
              </a:rPr>
              <a:t>А. </a:t>
            </a:r>
            <a:r>
              <a:rPr lang="en-US" sz="2800" b="1" i="0" u="none" strike="noStrike" baseline="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-BoldMT"/>
              </a:rPr>
              <a:t>Open nuclear fuel cycle</a:t>
            </a:r>
            <a:endParaRPr lang="ru-RU" sz="6000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68E38E8-18F2-7199-13BC-D071480DF9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62147"/>
            <a:ext cx="10515600" cy="4078293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EEF4C89-85B7-D3EB-C78D-5551460B490C}"/>
              </a:ext>
            </a:extLst>
          </p:cNvPr>
          <p:cNvSpPr txBox="1">
            <a:spLocks/>
          </p:cNvSpPr>
          <p:nvPr/>
        </p:nvSpPr>
        <p:spPr>
          <a:xfrm>
            <a:off x="295275" y="0"/>
            <a:ext cx="11601450" cy="930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CONCEPT OF NUCLEAR FUEL (NFU) AND NUCLEAR FUEL CYCLE (NFC)</a:t>
            </a:r>
            <a:endParaRPr lang="ru-RU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6281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69BACF29-F3CD-A3C5-A11B-9F2F9863C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840509"/>
            <a:ext cx="11601450" cy="53364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стадии замкнутого ЯТЦ: </a:t>
            </a:r>
            <a:r>
              <a:rPr lang="ru-RU" sz="1800" b="1" i="0" u="none" strike="noStrike" baseline="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существует два варианта ЗЯТЦ:</a:t>
            </a:r>
            <a:endParaRPr lang="ru-RU" sz="2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49B16E-4808-A65F-7CEA-B58F35B0D21B}"/>
              </a:ext>
            </a:extLst>
          </p:cNvPr>
          <p:cNvSpPr txBox="1"/>
          <p:nvPr/>
        </p:nvSpPr>
        <p:spPr>
          <a:xfrm>
            <a:off x="101601" y="1400061"/>
            <a:ext cx="6594764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1800" b="1" i="0" u="none" strike="noStrike" baseline="0" dirty="0">
                <a:solidFill>
                  <a:schemeClr val="accent1"/>
                </a:solidFill>
                <a:latin typeface="TimesNewRomanPS-BoldMT"/>
              </a:rPr>
              <a:t>В. </a:t>
            </a:r>
            <a:r>
              <a:rPr lang="en-US" sz="1800" b="1" i="0" u="none" strike="noStrike" baseline="0" dirty="0">
                <a:solidFill>
                  <a:schemeClr val="accent1"/>
                </a:solidFill>
                <a:latin typeface="TimesNewRomanPS-BoldMT"/>
              </a:rPr>
              <a:t>Closed nuclear fuel cycle with recycling of separated uranium and plutonium</a:t>
            </a:r>
            <a:endParaRPr lang="ru-RU" sz="1800" b="1" i="0" u="none" strike="noStrike" baseline="0" dirty="0">
              <a:solidFill>
                <a:schemeClr val="accent1"/>
              </a:solidFill>
              <a:latin typeface="TimesNewRomanPS-BoldMT"/>
            </a:endParaRPr>
          </a:p>
          <a:p>
            <a:pPr algn="l"/>
            <a:r>
              <a:rPr lang="ru-RU" b="1" dirty="0">
                <a:latin typeface="TimesNewRomanPS-BoldMT"/>
              </a:rPr>
              <a:t>                           </a:t>
            </a:r>
            <a:r>
              <a:rPr lang="en-US" sz="1800" b="1" i="0" u="none" strike="noStrike" baseline="0" dirty="0">
                <a:latin typeface="TimesNewRomanPSMT"/>
              </a:rPr>
              <a:t>Its main stages are</a:t>
            </a:r>
            <a:r>
              <a:rPr lang="ru-RU" sz="1800" b="1" i="0" u="none" strike="noStrike" baseline="0" dirty="0">
                <a:latin typeface="TimesNewRomanPSMT"/>
              </a:rPr>
              <a:t>: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1. Добыча урановой руды.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2. Производство окта-оксида урана U</a:t>
            </a:r>
            <a:r>
              <a:rPr lang="ru-RU" sz="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3</a:t>
            </a:r>
            <a:r>
              <a:rPr lang="ru-RU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O</a:t>
            </a:r>
            <a:r>
              <a:rPr lang="ru-RU" sz="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8</a:t>
            </a:r>
            <a:r>
              <a:rPr lang="ru-RU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.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3. Конверсия U</a:t>
            </a:r>
            <a:r>
              <a:rPr lang="ru-RU" sz="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3</a:t>
            </a:r>
            <a:r>
              <a:rPr lang="ru-RU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O</a:t>
            </a:r>
            <a:r>
              <a:rPr lang="ru-RU" sz="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8 </a:t>
            </a:r>
            <a:r>
              <a:rPr lang="ru-RU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в UF</a:t>
            </a:r>
            <a:r>
              <a:rPr lang="ru-RU" sz="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6</a:t>
            </a:r>
            <a:r>
              <a:rPr lang="ru-RU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.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4. Обогащение </a:t>
            </a:r>
            <a:r>
              <a:rPr lang="en-US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UF</a:t>
            </a:r>
            <a:r>
              <a:rPr lang="en-US" sz="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6</a:t>
            </a:r>
            <a:r>
              <a:rPr lang="en-US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.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5. Изготовление ядерного топлива (твэлы и ТВС).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6. Использование ядерного топлива в ядерных реакторах.</a:t>
            </a:r>
          </a:p>
          <a:p>
            <a:pPr algn="l"/>
            <a:r>
              <a:rPr lang="ru-RU" sz="1800" b="0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7. Хранение ОЯТ в при реакторных хранилищах.</a:t>
            </a:r>
          </a:p>
          <a:p>
            <a:pPr algn="l"/>
            <a:r>
              <a:rPr lang="ru-RU" sz="1600" b="1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8. Переработка ОЯТ с выделением </a:t>
            </a:r>
            <a:r>
              <a:rPr lang="ru-RU" sz="1600" b="1" i="0" u="sng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урана</a:t>
            </a:r>
            <a:r>
              <a:rPr lang="ru-RU" sz="1600" b="1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, </a:t>
            </a:r>
            <a:r>
              <a:rPr lang="ru-RU" sz="1600" b="1" i="0" u="sng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плутония</a:t>
            </a:r>
            <a:r>
              <a:rPr lang="ru-RU" sz="1600" b="1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 и РАО.</a:t>
            </a:r>
          </a:p>
          <a:p>
            <a:pPr algn="l"/>
            <a:r>
              <a:rPr lang="ru-RU" sz="1600" b="1" i="0" u="none" strike="noStrike" baseline="0" dirty="0">
                <a:solidFill>
                  <a:schemeClr val="bg1">
                    <a:lumMod val="75000"/>
                  </a:schemeClr>
                </a:solidFill>
                <a:latin typeface="TimesNewRomanPSMT"/>
              </a:rPr>
              <a:t>9. Возвращение выделенного урана на стадии конверсии и обогащения.</a:t>
            </a:r>
          </a:p>
          <a:p>
            <a:pPr algn="justLow"/>
            <a:endParaRPr lang="ru-RU" sz="1600" b="1" i="0" u="none" strike="noStrike" baseline="0" dirty="0">
              <a:latin typeface="TimesNewRomanPSMT"/>
            </a:endParaRPr>
          </a:p>
          <a:p>
            <a:pPr algn="justLow"/>
            <a:r>
              <a:rPr lang="ru-RU" sz="1600" b="1" i="0" u="none" strike="noStrike" baseline="0" dirty="0">
                <a:latin typeface="TimesNewRomanPSMT"/>
              </a:rPr>
              <a:t>9. </a:t>
            </a:r>
            <a:r>
              <a:rPr lang="en-US" sz="1600" b="1" i="0" u="none" strike="noStrike" baseline="0" dirty="0">
                <a:latin typeface="TimesNewRomanPSMT"/>
              </a:rPr>
              <a:t>Return of separated uranium and plutonium to the stage of manufacturing mixed uranium-plutonium oxide fuel (MOX fuel).</a:t>
            </a:r>
          </a:p>
          <a:p>
            <a:pPr algn="justLow"/>
            <a:r>
              <a:rPr lang="ru-RU" sz="1600" b="1" i="0" u="none" strike="noStrike" baseline="0" dirty="0">
                <a:latin typeface="TimesNewRomanPSMT"/>
              </a:rPr>
              <a:t>1</a:t>
            </a:r>
            <a:r>
              <a:rPr lang="ru-RU" sz="1600" b="1" i="0" u="none" strike="noStrike" baseline="0" dirty="0">
                <a:latin typeface="TimesNewRoman"/>
              </a:rPr>
              <a:t>0</a:t>
            </a:r>
            <a:r>
              <a:rPr lang="ru-RU" sz="1600" b="1" i="0" u="none" strike="noStrike" baseline="0" dirty="0">
                <a:latin typeface="TimesNewRomanPSMT"/>
              </a:rPr>
              <a:t>. </a:t>
            </a:r>
            <a:r>
              <a:rPr lang="en-US" sz="1600" b="1" i="0" u="none" strike="noStrike" baseline="0" dirty="0">
                <a:latin typeface="TimesNewRomanPSMT"/>
              </a:rPr>
              <a:t>Final disposal of radioactive waste in geological formations</a:t>
            </a:r>
            <a:r>
              <a:rPr lang="ru-RU" sz="1600" b="1" i="0" u="none" strike="noStrike" baseline="0" dirty="0">
                <a:latin typeface="TimesNewRomanPSMT"/>
              </a:rPr>
              <a:t>.</a:t>
            </a:r>
            <a:endParaRPr lang="ru-RU" sz="14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B1DD56F-B1A4-BDE3-F0C7-92A9FAA861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618" y="1357580"/>
            <a:ext cx="5448300" cy="3276600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5BE3A101-6F82-2243-7686-3EBF09DDEE76}"/>
              </a:ext>
            </a:extLst>
          </p:cNvPr>
          <p:cNvSpPr txBox="1">
            <a:spLocks/>
          </p:cNvSpPr>
          <p:nvPr/>
        </p:nvSpPr>
        <p:spPr>
          <a:xfrm>
            <a:off x="295275" y="0"/>
            <a:ext cx="11601450" cy="930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CONCEPT OF NUCLEAR FUEL (NFU) AND NUCLEAR FUEL CYCLE (NFC)</a:t>
            </a:r>
            <a:endParaRPr lang="ru-RU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3828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E694F86-A1EE-2E32-9EC8-7A616D1C4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08" y="493004"/>
            <a:ext cx="11943471" cy="6062541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Aperiodic pulsed reactors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Low">
              <a:buNone/>
            </a:pP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en-US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Reactor</a:t>
            </a: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IBR</a:t>
            </a: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-1:</a:t>
            </a:r>
          </a:p>
          <a:p>
            <a:pPr algn="justLow"/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Reactor core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had fixed and moving parts, the main moving part was 4 kg of U-235 (RM-1 Reactivity Modulator) pressed into a steel disk.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 formation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the disk rotated, uranium periodically passed between the stationary parts of the core.</a:t>
            </a:r>
          </a:p>
          <a:p>
            <a:pPr algn="justLow"/>
            <a:r>
              <a: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Changes in pulse frequency without frequency distortion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auxiliary disk (MP-2) with a lower mass of U-235 was used.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Low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0" indent="0" algn="justLow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 algn="justLow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044089E9-B359-9247-DC71-27FB8AAAF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19" y="0"/>
            <a:ext cx="9932962" cy="4930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PULSED REACTORS (PR)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7650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E694F86-A1EE-2E32-9EC8-7A616D1C4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08" y="493004"/>
            <a:ext cx="11943471" cy="6062541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Aperiodic pulsed reactors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Low">
              <a:buNone/>
            </a:pPr>
            <a:r>
              <a:rPr lang="en-US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Reactor IBR-1:</a:t>
            </a:r>
          </a:p>
          <a:p>
            <a:pPr marL="0" indent="0" algn="justLow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1AE41A0-2358-6747-A344-A0089088D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369" y="1726370"/>
            <a:ext cx="3609975" cy="48291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9391E3-05A2-E720-63CF-DB0504DEC1A2}"/>
              </a:ext>
            </a:extLst>
          </p:cNvPr>
          <p:cNvSpPr txBox="1"/>
          <p:nvPr/>
        </p:nvSpPr>
        <p:spPr>
          <a:xfrm>
            <a:off x="6583680" y="2192272"/>
            <a:ext cx="5190977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Low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IBR diagram.</a:t>
            </a:r>
          </a:p>
          <a:p>
            <a:pPr marL="0" indent="0" algn="justLow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– Reactivity modulator disk;</a:t>
            </a:r>
          </a:p>
          <a:p>
            <a:pPr marL="0" indent="0" algn="justLow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– uranium insert (main mobile zone – MR-1);</a:t>
            </a:r>
          </a:p>
          <a:p>
            <a:pPr marL="0" indent="0" algn="justLow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– auxiliary mobile zone (MR-2);</a:t>
            </a:r>
          </a:p>
          <a:p>
            <a:pPr marL="0" indent="0" algn="justLow">
              <a:buNone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– two parts of the active zone of plutonium.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8D6F96DF-2980-203C-EAE4-B5A8E76D4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19" y="0"/>
            <a:ext cx="9932962" cy="4930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PULSED REACTORS (PR)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6657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E694F86-A1EE-2E32-9EC8-7A616D1C4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08" y="493004"/>
            <a:ext cx="11943471" cy="606254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Aperiodic pulsed reactors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Low">
              <a:buNone/>
            </a:pP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Reactor IBR-30</a:t>
            </a: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Low"/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Reactor core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general layout of the IBR-1 was repeated, with the following changes: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 algn="justLow">
              <a:buFont typeface="+mj-lt"/>
              <a:buAutoNum type="arabicPeriod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fuel elements have been modified to provide thermal power output of up to 30 kW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Low">
              <a:buFont typeface="+mj-lt"/>
              <a:buAutoNum type="arabicPeriod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Basically, the MR is diametrically opposed to two pressed-in U-235 inserts to distribute the thermal load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514350" indent="-514350" algn="justLow">
              <a:buFont typeface="+mj-lt"/>
              <a:buAutoNum type="arabicPeriod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third MR was introduced for slow modulation of reactivity (movable reflector W).</a:t>
            </a:r>
          </a:p>
          <a:p>
            <a:pPr marL="514350" indent="-514350" algn="justLow">
              <a:buFont typeface="+mj-lt"/>
              <a:buAutoNum type="arabicPeriod"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Low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 algn="justLow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8543D6F8-DB0F-D060-C618-C8DD33A54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19" y="0"/>
            <a:ext cx="9932962" cy="4930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PULSED REACTORS (PR)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1661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E694F86-A1EE-2E32-9EC8-7A616D1C4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608" y="493004"/>
            <a:ext cx="11943471" cy="6062541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Aperiodic pulsed reactors</a:t>
            </a: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Low">
              <a:buNone/>
            </a:pP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Reactor IBR</a:t>
            </a: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Low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9391E3-05A2-E720-63CF-DB0504DEC1A2}"/>
              </a:ext>
            </a:extLst>
          </p:cNvPr>
          <p:cNvSpPr txBox="1"/>
          <p:nvPr/>
        </p:nvSpPr>
        <p:spPr>
          <a:xfrm>
            <a:off x="7266709" y="877067"/>
            <a:ext cx="4620198" cy="5264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IBR-30 diagram with injector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 – electron gun;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2, 6 – klystrons;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3 – focusing solenoids;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4, 7 – diaphragm waveguides of sections No. 1 and No. 2;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5, 8 – water loads;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9 – vacuum protective gate;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10 ​​– quadrupole lenses;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11 – IBR-30 active zone;</a:t>
            </a:r>
          </a:p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12 – neutron-producing target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4F4B33-2224-23BB-68A3-EC01603E84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172" y="1192921"/>
            <a:ext cx="1866900" cy="51720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901C4A07-7C52-6EFB-DF73-7C477F5F3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19" y="0"/>
            <a:ext cx="9932962" cy="4930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PULSED REACTORS (PR)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1478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E201533-AA7A-77E8-799C-AD487BFB0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877455"/>
            <a:ext cx="11794835" cy="52995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en-US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energy release or production</a:t>
            </a:r>
            <a:r>
              <a:rPr lang="ru-RU" sz="20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reactors are divided into 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pulsed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IBR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-2)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stationary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(steady state)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VVER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4E054AB-E85F-86E8-DE6D-03363E5351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68" y="1584443"/>
            <a:ext cx="4880600" cy="43961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DBC39B-5357-79BB-758F-FD35F8BCF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611" y="1776601"/>
            <a:ext cx="4001210" cy="33047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F52A9B-467A-7206-E168-15D425EAA514}"/>
              </a:ext>
            </a:extLst>
          </p:cNvPr>
          <p:cNvSpPr txBox="1"/>
          <p:nvPr/>
        </p:nvSpPr>
        <p:spPr>
          <a:xfrm>
            <a:off x="277091" y="5952007"/>
            <a:ext cx="53663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 in the power of the IBR-2M reactor with an average power of 2 MW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B7553A-1C86-6329-8478-39494D8FB3BC}"/>
              </a:ext>
            </a:extLst>
          </p:cNvPr>
          <p:cNvSpPr txBox="1"/>
          <p:nvPr/>
        </p:nvSpPr>
        <p:spPr>
          <a:xfrm>
            <a:off x="6548583" y="5952007"/>
            <a:ext cx="55130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Change in VVER-1000 reactor power over 18 months (reactor company)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FAD12631-A1CF-D4A7-B468-A54C6797AFBF}"/>
              </a:ext>
            </a:extLst>
          </p:cNvPr>
          <p:cNvCxnSpPr/>
          <p:nvPr/>
        </p:nvCxnSpPr>
        <p:spPr>
          <a:xfrm flipH="1">
            <a:off x="10538691" y="1263983"/>
            <a:ext cx="378691" cy="461818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85B4BB2F-60FC-2B20-B9B8-2D01B9145EB8}"/>
              </a:ext>
            </a:extLst>
          </p:cNvPr>
          <p:cNvCxnSpPr>
            <a:cxnSpLocks/>
          </p:cNvCxnSpPr>
          <p:nvPr/>
        </p:nvCxnSpPr>
        <p:spPr>
          <a:xfrm flipH="1">
            <a:off x="4616412" y="1263983"/>
            <a:ext cx="3227569" cy="1022017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BCF9F96-DD3D-D414-F300-23999F9DA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670"/>
            <a:ext cx="10515600" cy="4107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OF NUCLEAR REACTORS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179B7E1F-C008-A80B-759F-D4F4DC670337}"/>
              </a:ext>
            </a:extLst>
          </p:cNvPr>
          <p:cNvGrpSpPr/>
          <p:nvPr/>
        </p:nvGrpSpPr>
        <p:grpSpPr>
          <a:xfrm>
            <a:off x="413378" y="1693775"/>
            <a:ext cx="5064250" cy="4281907"/>
            <a:chOff x="241660" y="1541860"/>
            <a:chExt cx="4400315" cy="4027198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74C1A1F-92C8-D860-BB19-40368AAAD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681" y="1659679"/>
              <a:ext cx="4379294" cy="390937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3D32957-FDA1-8F10-68C6-2CA67839D303}"/>
                </a:ext>
              </a:extLst>
            </p:cNvPr>
            <p:cNvSpPr txBox="1"/>
            <p:nvPr/>
          </p:nvSpPr>
          <p:spPr>
            <a:xfrm>
              <a:off x="241660" y="1541860"/>
              <a:ext cx="109315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00518A"/>
                  </a:solidFill>
                </a:rPr>
                <a:t>IBR</a:t>
              </a:r>
              <a:r>
                <a:rPr lang="ru-RU" sz="2400" b="1" dirty="0">
                  <a:solidFill>
                    <a:srgbClr val="00518A"/>
                  </a:solidFill>
                </a:rPr>
                <a:t>-2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399747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E694F86-A1EE-2E32-9EC8-7A616D1C4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811" y="1139160"/>
            <a:ext cx="7498081" cy="6062541"/>
          </a:xfrm>
        </p:spPr>
        <p:txBody>
          <a:bodyPr>
            <a:normAutofit fontScale="92500" lnSpcReduction="20000"/>
          </a:bodyPr>
          <a:lstStyle/>
          <a:p>
            <a:pPr marL="0" indent="0" algn="justLow">
              <a:buNone/>
            </a:pP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 </a:t>
            </a:r>
            <a:r>
              <a:rPr lang="en-US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Reactor</a:t>
            </a: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IBR</a:t>
            </a: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Low"/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Reactor core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addition to the pulse reactor, it also includes a high-current linear accelerator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Low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reactor could operate either as a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booster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an accelerator or as a 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 reactor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without an injector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Low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Core – was an irregular hexagon made up of 78 fuel assemblies. 7 fuel assemblies from the center have been removed, and their place is occupied by a channel, in the lower part of which there is a target, and in the upper part there is space for irradiating samples.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/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МР: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and additional. Adjacent to the largest side of the hexagon core (reflector),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Low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 algn="justLow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50616125-4D53-6FF7-1184-5E4C181CC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5348" y="2349304"/>
            <a:ext cx="4081545" cy="36837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599302-7642-AC1B-F2C3-312A31ECD226}"/>
              </a:ext>
            </a:extLst>
          </p:cNvPr>
          <p:cNvSpPr txBox="1"/>
          <p:nvPr/>
        </p:nvSpPr>
        <p:spPr>
          <a:xfrm>
            <a:off x="1927274" y="384914"/>
            <a:ext cx="8384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Aperiodic pulsed reactors</a:t>
            </a:r>
            <a:endParaRPr lang="ru-RU" sz="2400" b="1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17240FD4-4A42-DD4F-264C-F841E1FD6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19" y="0"/>
            <a:ext cx="9932962" cy="4930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PULSED REACTORS (PR)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2597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E694F86-A1EE-2E32-9EC8-7A616D1C4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811" y="984738"/>
            <a:ext cx="12023189" cy="5205047"/>
          </a:xfrm>
        </p:spPr>
        <p:txBody>
          <a:bodyPr>
            <a:normAutofit/>
          </a:bodyPr>
          <a:lstStyle/>
          <a:p>
            <a:pPr marL="0" indent="0" algn="justLow">
              <a:buNone/>
            </a:pP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 </a:t>
            </a:r>
            <a:r>
              <a:rPr lang="en-US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Reactor IBR-2</a:t>
            </a: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 (</a:t>
            </a:r>
            <a:r>
              <a:rPr lang="en-US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Reactor modernization IBR</a:t>
            </a: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-2):</a:t>
            </a:r>
          </a:p>
          <a:p>
            <a:pPr marL="0" indent="0" algn="justLow">
              <a:buNone/>
            </a:pPr>
            <a:r>
              <a:rPr lang="ru-RU" sz="3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en-US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Replacement of the movable reflector made of steel with a new reflector made of Ni</a:t>
            </a:r>
            <a:r>
              <a:rPr lang="ru-RU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Low">
              <a:buFont typeface="Wingdings" panose="05000000000000000000" pitchFamily="2" charset="2"/>
              <a:buChar char="ü"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Low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 algn="justLow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599302-7642-AC1B-F2C3-312A31ECD226}"/>
              </a:ext>
            </a:extLst>
          </p:cNvPr>
          <p:cNvSpPr txBox="1"/>
          <p:nvPr/>
        </p:nvSpPr>
        <p:spPr>
          <a:xfrm>
            <a:off x="1927274" y="384914"/>
            <a:ext cx="8384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Aperiodic pulsed reactors</a:t>
            </a:r>
            <a:endParaRPr lang="ru-RU" sz="2400" b="1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0B623E4-D616-628B-C9B8-A401890F2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500" y="2249046"/>
            <a:ext cx="6303810" cy="33165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1519B0-7168-BB55-3334-BF48673884C1}"/>
              </a:ext>
            </a:extLst>
          </p:cNvPr>
          <p:cNvSpPr txBox="1"/>
          <p:nvPr/>
        </p:nvSpPr>
        <p:spPr>
          <a:xfrm>
            <a:off x="715107" y="5491450"/>
            <a:ext cx="10761785" cy="11900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(а)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1- core, 2- Main MR, 3- Additional MR, 4- Reactor vessel, 5- Reflector, 6- Moderator</a:t>
            </a: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(б)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1- reactor vessel, 2- core, 3- main MR, 4- additional MR, 5- cold moderator, 6- water moderator, 7- reflector.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EF98123-49A4-E549-BE7A-5BF9A5512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19" y="0"/>
            <a:ext cx="9932962" cy="4930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PULSED REACTORS (PR)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58416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E694F86-A1EE-2E32-9EC8-7A616D1C4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811" y="984738"/>
            <a:ext cx="12023189" cy="5205047"/>
          </a:xfrm>
        </p:spPr>
        <p:txBody>
          <a:bodyPr>
            <a:normAutofit/>
          </a:bodyPr>
          <a:lstStyle/>
          <a:p>
            <a:pPr marL="0" indent="0" algn="justLow">
              <a:buNone/>
            </a:pP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 </a:t>
            </a:r>
            <a:r>
              <a:rPr lang="en-US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Reactor IBR-2М (Reactor modernization IBR-2)</a:t>
            </a: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32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Low">
              <a:lnSpc>
                <a:spcPct val="100000"/>
              </a:lnSpc>
              <a:buNone/>
            </a:pPr>
            <a:r>
              <a:rPr lang="ru-RU" sz="2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sz="2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Cross-section of the IBR-2M reactor core</a:t>
            </a:r>
            <a:r>
              <a:rPr lang="ru-RU" sz="24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Low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599302-7642-AC1B-F2C3-312A31ECD226}"/>
              </a:ext>
            </a:extLst>
          </p:cNvPr>
          <p:cNvSpPr txBox="1"/>
          <p:nvPr/>
        </p:nvSpPr>
        <p:spPr>
          <a:xfrm>
            <a:off x="1927274" y="384914"/>
            <a:ext cx="8384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Aperiodic pulsed reactors</a:t>
            </a:r>
            <a:endParaRPr lang="ru-RU" sz="2400" b="1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C7D3CB-1E83-11CF-A3BE-42175C0C52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830" y="2011681"/>
            <a:ext cx="5632772" cy="43162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16FAB21-91EF-7B59-153E-1867317CEE11}"/>
              </a:ext>
            </a:extLst>
          </p:cNvPr>
          <p:cNvSpPr txBox="1"/>
          <p:nvPr/>
        </p:nvSpPr>
        <p:spPr>
          <a:xfrm>
            <a:off x="731521" y="2710098"/>
            <a:ext cx="4876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Low">
              <a:buNone/>
            </a:pPr>
            <a:r>
              <a:rPr lang="ru-RU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1- </a:t>
            </a:r>
            <a:r>
              <a:rPr 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emergency protection unit; 2- compensating units; 3- intermediate regulator unit; 4- automatic regulator rod; 5- stationary reflector matrix. 6- movable reflector casing; 7- water comb moderators; 8- source; 9- main MR; 10- additional MR; 11- water flat moderator.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705B373C-ADE9-135B-BB49-55A35129F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19" y="0"/>
            <a:ext cx="9932962" cy="4930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PULSED REACTORS (PR)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044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E694F86-A1EE-2E32-9EC8-7A616D1C4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811" y="984738"/>
            <a:ext cx="12023189" cy="5205047"/>
          </a:xfrm>
        </p:spPr>
        <p:txBody>
          <a:bodyPr>
            <a:normAutofit fontScale="70000" lnSpcReduction="20000"/>
          </a:bodyPr>
          <a:lstStyle/>
          <a:p>
            <a:pPr marL="0" indent="0" algn="justLow">
              <a:buNone/>
            </a:pP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 </a:t>
            </a:r>
            <a:r>
              <a:rPr lang="en-US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Reactor IBR-2М (Reactor modernization IBR-2)</a:t>
            </a:r>
            <a:r>
              <a:rPr lang="ru-RU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Low">
              <a:buNone/>
            </a:pPr>
            <a:endParaRPr lang="ru-RU" b="1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>
              <a:buFont typeface="Wingdings" panose="05000000000000000000" pitchFamily="2" charset="2"/>
              <a:buChar char="q"/>
            </a:pPr>
            <a:r>
              <a:rPr lang="ru-RU" sz="29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9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Due to the resource depletion. The reactor modernization process consisted of two main stages</a:t>
            </a:r>
            <a:r>
              <a:rPr lang="ru-RU" sz="29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</a:p>
          <a:p>
            <a:pPr marL="0" indent="0" algn="justLow">
              <a:buNone/>
            </a:pPr>
            <a:r>
              <a:rPr lang="ru-RU" sz="41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en-US" sz="31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Replacement of the movable reflector made of steel with a new reflector made of Ni</a:t>
            </a:r>
            <a:r>
              <a:rPr lang="ru-RU" sz="31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 algn="justLow">
              <a:buFont typeface="+mj-lt"/>
              <a:buAutoNum type="alphaUcPeriod"/>
            </a:pPr>
            <a: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 the rotation speed of the main movable reflector from 1500 rpm to 600 rpm</a:t>
            </a:r>
            <a: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457200" indent="-457200" algn="justLow">
              <a:buFont typeface="+mj-lt"/>
              <a:buAutoNum type="alphaUcPeriod"/>
            </a:pPr>
            <a: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mechanical stresses were reduced quadratically and the service life, which was previously limited by fast neutron flux, was extended</a:t>
            </a:r>
            <a:r>
              <a:rPr lang="ru-RU" sz="31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Low">
              <a:lnSpc>
                <a:spcPct val="100000"/>
              </a:lnSpc>
              <a:buNone/>
            </a:pPr>
            <a:endParaRPr lang="ru-RU" sz="3200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Low">
              <a:lnSpc>
                <a:spcPct val="100000"/>
              </a:lnSpc>
              <a:buNone/>
            </a:pPr>
            <a:r>
              <a:rPr lang="ru-RU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IBR-2M reactor core consists of 69 fuel assemblies, which means it is smaller in size and the new reactor core does not have a central channel.</a:t>
            </a:r>
          </a:p>
          <a:p>
            <a:pPr marL="0" indent="0" algn="justLow">
              <a:lnSpc>
                <a:spcPct val="100000"/>
              </a:lnSpc>
              <a:buNone/>
            </a:pPr>
            <a:r>
              <a:rPr lang="en-US" sz="3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order to improve the reliability and efficiency of the control system, 2 high-efficiency reactor core blocks are installed.</a:t>
            </a:r>
            <a:endParaRPr lang="ru-RU" sz="32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>
              <a:buFont typeface="Wingdings" panose="05000000000000000000" pitchFamily="2" charset="2"/>
              <a:buChar char="ü"/>
            </a:pP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Low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marL="0" indent="0" algn="justLow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599302-7642-AC1B-F2C3-312A31ECD226}"/>
              </a:ext>
            </a:extLst>
          </p:cNvPr>
          <p:cNvSpPr txBox="1"/>
          <p:nvPr/>
        </p:nvSpPr>
        <p:spPr>
          <a:xfrm>
            <a:off x="1927274" y="384914"/>
            <a:ext cx="8384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Aperiodic pulsed reactors</a:t>
            </a:r>
            <a:endParaRPr lang="ru-RU" sz="2400" b="1" u="sng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F08EE0C9-363F-EFE1-9C9F-741002571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9519" y="0"/>
            <a:ext cx="9932962" cy="4930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PULSED REACTORS (PR)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1987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8F42D6-ED0E-E124-CEB0-6789EF343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2381" y="253272"/>
            <a:ext cx="7748528" cy="429382"/>
          </a:xfrm>
        </p:spPr>
        <p:txBody>
          <a:bodyPr>
            <a:normAutofit fontScale="90000"/>
          </a:bodyPr>
          <a:lstStyle/>
          <a:p>
            <a:r>
              <a:rPr lang="en-US" sz="2800" b="1" u="sng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Characteristics of the IBR-2 and IBR-2M reactors.</a:t>
            </a:r>
            <a:endParaRPr lang="ru-RU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0AF32609-6A13-DE67-4BF2-C8C6D75B93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276386"/>
              </p:ext>
            </p:extLst>
          </p:nvPr>
        </p:nvGraphicFramePr>
        <p:xfrm>
          <a:off x="4606643" y="905763"/>
          <a:ext cx="7427740" cy="54417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84159">
                  <a:extLst>
                    <a:ext uri="{9D8B030D-6E8A-4147-A177-3AD203B41FA5}">
                      <a16:colId xmlns:a16="http://schemas.microsoft.com/office/drawing/2014/main" val="3632485919"/>
                    </a:ext>
                  </a:extLst>
                </a:gridCol>
                <a:gridCol w="1999843">
                  <a:extLst>
                    <a:ext uri="{9D8B030D-6E8A-4147-A177-3AD203B41FA5}">
                      <a16:colId xmlns:a16="http://schemas.microsoft.com/office/drawing/2014/main" val="1549201830"/>
                    </a:ext>
                  </a:extLst>
                </a:gridCol>
                <a:gridCol w="1743738">
                  <a:extLst>
                    <a:ext uri="{9D8B030D-6E8A-4147-A177-3AD203B41FA5}">
                      <a16:colId xmlns:a16="http://schemas.microsoft.com/office/drawing/2014/main" val="69437445"/>
                    </a:ext>
                  </a:extLst>
                </a:gridCol>
              </a:tblGrid>
              <a:tr h="3564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Parameters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IBR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IBR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-2М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extLst>
                  <a:ext uri="{0D108BD9-81ED-4DB2-BD59-A6C34878D82A}">
                    <a16:rowId xmlns:a16="http://schemas.microsoft.com/office/drawing/2014/main" val="3092852590"/>
                  </a:ext>
                </a:extLst>
              </a:tr>
              <a:tr h="3564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Avarage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thermal power,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MWт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extLst>
                  <a:ext uri="{0D108BD9-81ED-4DB2-BD59-A6C34878D82A}">
                    <a16:rowId xmlns:a16="http://schemas.microsoft.com/office/drawing/2014/main" val="2247879349"/>
                  </a:ext>
                </a:extLst>
              </a:tr>
              <a:tr h="3564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Fuel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PuO</a:t>
                      </a:r>
                      <a:r>
                        <a:rPr lang="en-US" sz="1600" b="1" baseline="-25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PuO2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extLst>
                  <a:ext uri="{0D108BD9-81ED-4DB2-BD59-A6C34878D82A}">
                    <a16:rowId xmlns:a16="http://schemas.microsoft.com/office/drawing/2014/main" val="90290144"/>
                  </a:ext>
                </a:extLst>
              </a:tr>
              <a:tr h="3564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 of fuel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assimeblies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extLst>
                  <a:ext uri="{0D108BD9-81ED-4DB2-BD59-A6C34878D82A}">
                    <a16:rowId xmlns:a16="http://schemas.microsoft.com/office/drawing/2014/main" val="2133985408"/>
                  </a:ext>
                </a:extLst>
              </a:tr>
              <a:tr h="3564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Maximum burn up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6.5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extLst>
                  <a:ext uri="{0D108BD9-81ED-4DB2-BD59-A6C34878D82A}">
                    <a16:rowId xmlns:a16="http://schemas.microsoft.com/office/drawing/2014/main" val="1116388668"/>
                  </a:ext>
                </a:extLst>
              </a:tr>
              <a:tr h="3564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Pulsed frequency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Hz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5, 10, 15, 20, 25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5, 10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extLst>
                  <a:ext uri="{0D108BD9-81ED-4DB2-BD59-A6C34878D82A}">
                    <a16:rowId xmlns:a16="http://schemas.microsoft.com/office/drawing/2014/main" val="3397264929"/>
                  </a:ext>
                </a:extLst>
              </a:tr>
              <a:tr h="7604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Fast neutron pulse half-width at 5 Hz,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μs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 anchor="ctr"/>
                </a:tc>
                <a:extLst>
                  <a:ext uri="{0D108BD9-81ED-4DB2-BD59-A6C34878D82A}">
                    <a16:rowId xmlns:a16="http://schemas.microsoft.com/office/drawing/2014/main" val="3579728441"/>
                  </a:ext>
                </a:extLst>
              </a:tr>
              <a:tr h="7604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reactivity modulator rotation speed, rpm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ru-RU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extLst>
                  <a:ext uri="{0D108BD9-81ED-4DB2-BD59-A6C34878D82A}">
                    <a16:rowId xmlns:a16="http://schemas.microsoft.com/office/drawing/2014/main" val="3322693455"/>
                  </a:ext>
                </a:extLst>
              </a:tr>
              <a:tr h="3564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Basic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extLst>
                  <a:ext uri="{0D108BD9-81ED-4DB2-BD59-A6C34878D82A}">
                    <a16:rowId xmlns:a16="http://schemas.microsoft.com/office/drawing/2014/main" val="2870929520"/>
                  </a:ext>
                </a:extLst>
              </a:tr>
              <a:tr h="3564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additional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extLst>
                  <a:ext uri="{0D108BD9-81ED-4DB2-BD59-A6C34878D82A}">
                    <a16:rowId xmlns:a16="http://schemas.microsoft.com/office/drawing/2014/main" val="3944750239"/>
                  </a:ext>
                </a:extLst>
              </a:tr>
              <a:tr h="3564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Primary and secondary MR material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Special steel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extLst>
                  <a:ext uri="{0D108BD9-81ED-4DB2-BD59-A6C34878D82A}">
                    <a16:rowId xmlns:a16="http://schemas.microsoft.com/office/drawing/2014/main" val="2732154271"/>
                  </a:ext>
                </a:extLst>
              </a:tr>
              <a:tr h="3564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service life of the MP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10</a:t>
                      </a:r>
                      <a:r>
                        <a:rPr lang="ru-RU" sz="1600" b="1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hr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2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extLst>
                  <a:ext uri="{0D108BD9-81ED-4DB2-BD59-A6C34878D82A}">
                    <a16:rowId xmlns:a16="http://schemas.microsoft.com/office/drawing/2014/main" val="1147508334"/>
                  </a:ext>
                </a:extLst>
              </a:tr>
              <a:tr h="3564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Coolant</a:t>
                      </a:r>
                      <a:r>
                        <a:rPr lang="ru-RU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	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Liquid sodium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Liquid sodium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12" marR="68512" marT="0" marB="0"/>
                </a:tc>
                <a:extLst>
                  <a:ext uri="{0D108BD9-81ED-4DB2-BD59-A6C34878D82A}">
                    <a16:rowId xmlns:a16="http://schemas.microsoft.com/office/drawing/2014/main" val="808430501"/>
                  </a:ext>
                </a:extLst>
              </a:tr>
            </a:tbl>
          </a:graphicData>
        </a:graphic>
      </p:graphicFrame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0FAE3DC2-21E6-D09C-AC4A-E7212BD8067E}"/>
              </a:ext>
            </a:extLst>
          </p:cNvPr>
          <p:cNvGrpSpPr/>
          <p:nvPr/>
        </p:nvGrpSpPr>
        <p:grpSpPr>
          <a:xfrm>
            <a:off x="157617" y="1259375"/>
            <a:ext cx="4400315" cy="4027198"/>
            <a:chOff x="241660" y="1541860"/>
            <a:chExt cx="4400315" cy="4027198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2951FBC1-0FE2-7D34-1921-3B2DF3990F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2681" y="1659679"/>
              <a:ext cx="4379294" cy="390937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B3538E3-292F-EAD2-4060-F10CA3ADEC5E}"/>
                </a:ext>
              </a:extLst>
            </p:cNvPr>
            <p:cNvSpPr txBox="1"/>
            <p:nvPr/>
          </p:nvSpPr>
          <p:spPr>
            <a:xfrm>
              <a:off x="241660" y="1541860"/>
              <a:ext cx="109315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rgbClr val="00518A"/>
                  </a:solidFill>
                </a:rPr>
                <a:t>IBR</a:t>
              </a:r>
              <a:r>
                <a:rPr lang="ru-RU" sz="2400" b="1" dirty="0">
                  <a:solidFill>
                    <a:srgbClr val="00518A"/>
                  </a:solidFill>
                </a:rPr>
                <a:t>-2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28545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43101F-8879-FFFB-A75C-5A644D4F1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365125"/>
            <a:ext cx="11249025" cy="930275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Коэффициента воспроизводства – КВ: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BACF29-F3CD-A3C5-A11B-9F2F9863C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390650"/>
            <a:ext cx="11601450" cy="47863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A7F7A3D-4F9B-9BF8-A111-A5DE1E7038FC}"/>
                  </a:ext>
                </a:extLst>
              </p:cNvPr>
              <p:cNvSpPr txBox="1"/>
              <p:nvPr/>
            </p:nvSpPr>
            <p:spPr>
              <a:xfrm>
                <a:off x="680085" y="1226200"/>
                <a:ext cx="11407140" cy="37870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ru-RU" sz="2800" b="1" i="0" u="none" strike="noStrike" baseline="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 ядерном топливе</a:t>
                </a:r>
                <a:r>
                  <a:rPr lang="en-US" sz="2800" b="1" i="0" u="none" strike="noStrike" baseline="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n-US" sz="2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xU235 + (1-x)U238</a:t>
                </a:r>
                <a:r>
                  <a:rPr lang="en-US" sz="2800" b="1" i="0" u="none" strike="noStrike" baseline="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ru-RU" sz="2800" b="1" i="0" u="none" strike="noStrike" baseline="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происходят 2 основные реакции:</a:t>
                </a:r>
              </a:p>
              <a:p>
                <a:r>
                  <a:rPr lang="ru-RU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1- Деления </a:t>
                </a:r>
                <a:r>
                  <a:rPr lang="ru-RU" sz="2800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 делящемся </a:t>
                </a:r>
                <a:r>
                  <a:rPr lang="ru-RU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изотопе:</a:t>
                </a:r>
              </a:p>
              <a:p>
                <a:r>
                  <a:rPr lang="ru-RU" sz="2400" b="1" i="0" u="none" strike="noStrike" baseline="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400" b="1" i="1" u="none" strike="noStrike" baseline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 u="none" strike="noStrike" baseline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𝑼</m:t>
                        </m:r>
                      </m:e>
                      <m:sup>
                        <m:r>
                          <a:rPr lang="en-US" sz="2400" b="1" i="1" u="none" strike="noStrike" baseline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𝟐𝟑𝟓</m:t>
                        </m:r>
                      </m:sup>
                    </m:sSup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𝒏</m:t>
                    </m:r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→ </m:t>
                    </m:r>
                    <m:sSub>
                      <m:sSubPr>
                        <m:ctrlPr>
                          <a:rPr lang="ru-RU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ПД</m:t>
                        </m:r>
                      </m:e>
                      <m:sub>
                        <m:r>
                          <a:rPr lang="ru-RU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r>
                      <a:rPr lang="ru-RU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sSub>
                      <m:sSubPr>
                        <m:ctrlPr>
                          <a:rPr lang="ru-RU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ПД</m:t>
                        </m:r>
                      </m:e>
                      <m:sub>
                        <m:r>
                          <a:rPr lang="ru-RU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  <m:r>
                      <a:rPr lang="ru-RU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d>
                      <m:dPr>
                        <m:ctrlPr>
                          <a:rPr lang="ru-RU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ru-RU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ru-RU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ru-RU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d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𝒏</m:t>
                    </m:r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𝟐</m:t>
                    </m:r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sup>
                    </m:sSup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ru-RU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эВ</m:t>
                    </m:r>
                  </m:oMath>
                </a14:m>
                <a:endParaRPr lang="ru-RU" sz="2400" b="1" i="0" u="none" strike="noStrike" baseline="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ru-RU" sz="2400" b="1" i="0" u="none" strike="noStrike" baseline="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ru-RU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2- радиационного захвата </a:t>
                </a:r>
                <a:r>
                  <a:rPr lang="ru-RU" sz="2800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на пороговом </a:t>
                </a:r>
                <a:r>
                  <a:rPr lang="ru-RU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изотопе: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приводит</a:t>
                </a:r>
              </a:p>
              <a:p>
                <a:r>
                  <a:rPr lang="ru-RU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 образованию делящегося ядра</a:t>
                </a:r>
                <a:r>
                  <a:rPr lang="en-US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ru-RU" sz="2800" b="1" i="0" u="none" strike="noStrike" baseline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ru-RU" sz="2400" b="1" i="0" u="none" strike="noStrike" baseline="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400" b="1" i="1" u="none" strike="noStrike" baseline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 u="none" strike="noStrike" baseline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𝑼</m:t>
                        </m:r>
                      </m:e>
                      <m:sup>
                        <m:r>
                          <a:rPr lang="en-US" sz="2400" b="1" i="1" u="none" strike="noStrike" baseline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𝟐𝟑</m:t>
                        </m:r>
                        <m:r>
                          <a:rPr lang="ru-RU" sz="2400" b="1" i="1" u="none" strike="noStrike" baseline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sup>
                    </m:sSup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𝒏</m:t>
                    </m:r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→ </m:t>
                    </m:r>
                    <m:sSup>
                      <m:sSupPr>
                        <m:ctrlPr>
                          <a:rPr lang="ru-RU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ru-RU" sz="2400" b="1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𝑼</m:t>
                            </m:r>
                          </m:e>
                          <m:sup>
                            <m:r>
                              <a:rPr lang="en-US" sz="2400" b="1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𝟐𝟑𝟗</m:t>
                            </m:r>
                          </m:sup>
                        </m:sSup>
                        <m:r>
                          <a:rPr lang="ru-RU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ru-RU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groupChr>
                      <m:groupChrPr>
                        <m:chr m:val="→"/>
                        <m:vertJc m:val="bot"/>
                        <m:ctrlPr>
                          <a:rPr lang="en-US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sSup>
                          <m:sSupPr>
                            <m:ctrlPr>
                              <a:rPr lang="en-US" sz="2400" b="1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𝜷</m:t>
                            </m:r>
                          </m:e>
                          <m:sup>
                            <m:r>
                              <a:rPr lang="en-US" sz="2400" b="1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e>
                    </m:groupChr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2400" b="1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𝑵𝒑</m:t>
                            </m:r>
                          </m:e>
                          <m:sup>
                            <m:r>
                              <a:rPr lang="en-US" sz="2400" b="1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𝟐𝟑𝟗</m:t>
                            </m:r>
                          </m:sup>
                        </m:sSup>
                        <m:r>
                          <a:rPr lang="en-US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groupChr>
                      <m:groupChrPr>
                        <m:chr m:val="→"/>
                        <m:vertJc m:val="bot"/>
                        <m:ctrlPr>
                          <a:rPr lang="en-US" sz="2400" b="1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groupChrPr>
                      <m:e>
                        <m:sSup>
                          <m:sSupPr>
                            <m:ctrlPr>
                              <a:rPr lang="en-US" sz="2400" b="1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𝜷</m:t>
                            </m:r>
                          </m:e>
                          <m:sup>
                            <m:r>
                              <a:rPr lang="en-US" sz="2400" b="1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sup>
                        </m:sSup>
                      </m:e>
                    </m:groupChr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1" i="1" u="none" strike="noStrike" baseline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400" b="1" i="1" u="none" strike="noStrike" baseline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𝑷𝒖</m:t>
                        </m:r>
                      </m:e>
                      <m:sup>
                        <m:r>
                          <a:rPr lang="en-US" sz="2400" b="1" i="1" u="none" strike="noStrike" baseline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𝟐𝟑𝟗</m:t>
                        </m:r>
                      </m:sup>
                    </m:sSup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r>
                      <a:rPr lang="en-US" sz="2400" b="1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𝜸</m:t>
                    </m:r>
                  </m:oMath>
                </a14:m>
                <a:r>
                  <a:rPr lang="ru-RU" sz="2400" b="1" i="0" u="none" strike="noStrike" baseline="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</a:t>
                </a:r>
              </a:p>
              <a:p>
                <a:endParaRPr lang="ru-RU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A7F7A3D-4F9B-9BF8-A111-A5DE1E7038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085" y="1226200"/>
                <a:ext cx="11407140" cy="3787062"/>
              </a:xfrm>
              <a:prstGeom prst="rect">
                <a:avLst/>
              </a:prstGeom>
              <a:blipFill>
                <a:blip r:embed="rId2"/>
                <a:stretch>
                  <a:fillRect l="-1122" t="-161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71623F61-2035-FD4D-F990-B27577F382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1999002"/>
              </p:ext>
            </p:extLst>
          </p:nvPr>
        </p:nvGraphicFramePr>
        <p:xfrm>
          <a:off x="1448973" y="4979298"/>
          <a:ext cx="9617612" cy="1197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365280" imgH="419040" progId="Equation.DSMT4">
                  <p:embed/>
                </p:oleObj>
              </mc:Choice>
              <mc:Fallback>
                <p:oleObj name="Equation" r:id="rId3" imgW="3365280" imgH="419040" progId="Equation.DSMT4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48973" y="4979298"/>
                        <a:ext cx="9617612" cy="11976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02C19401-6002-63BD-C6F8-01258AC6B6A9}"/>
              </a:ext>
            </a:extLst>
          </p:cNvPr>
          <p:cNvSpPr txBox="1">
            <a:spLocks/>
          </p:cNvSpPr>
          <p:nvPr/>
        </p:nvSpPr>
        <p:spPr>
          <a:xfrm>
            <a:off x="624662" y="16097"/>
            <a:ext cx="11114755" cy="4226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latin typeface="TimesNewRomanPS-BoldMT"/>
              </a:rPr>
              <a:t>BASICS OF NUCLEAR FISSION PHYSICS.</a:t>
            </a:r>
          </a:p>
          <a:p>
            <a:pPr algn="ctr"/>
            <a:r>
              <a:rPr lang="en-US" sz="1800" b="1" dirty="0">
                <a:latin typeface="TimesNewRomanPS-BoldMT"/>
              </a:rPr>
              <a:t>ADVANTAGES AND PROBLEMS OF NUCLEAR ENERGY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9955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43101F-8879-FFFB-A75C-5A644D4F1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365125"/>
            <a:ext cx="11249025" cy="930275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Коэффициента воспроизводства – КВ: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BACF29-F3CD-A3C5-A11B-9F2F9863C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225" y="1390650"/>
            <a:ext cx="11601450" cy="47863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7F7A3D-4F9B-9BF8-A111-A5DE1E7038FC}"/>
              </a:ext>
            </a:extLst>
          </p:cNvPr>
          <p:cNvSpPr txBox="1"/>
          <p:nvPr/>
        </p:nvSpPr>
        <p:spPr>
          <a:xfrm>
            <a:off x="314325" y="1226200"/>
            <a:ext cx="1177290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/>
            <a:r>
              <a:rPr lang="ru-RU" sz="28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Реакции, в результате которых образуются искусственные делящиеся нуклиды (239Pu, 233U), называются реакциями воспроизводства ядерного топлива.</a:t>
            </a:r>
            <a:endParaRPr lang="ru-RU" dirty="0"/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71623F61-2035-FD4D-F990-B27577F382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5357744"/>
              </p:ext>
            </p:extLst>
          </p:nvPr>
        </p:nvGraphicFramePr>
        <p:xfrm>
          <a:off x="1391969" y="2775645"/>
          <a:ext cx="9617612" cy="1197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3365280" imgH="419040" progId="Equation.DSMT4">
                  <p:embed/>
                </p:oleObj>
              </mc:Choice>
              <mc:Fallback>
                <p:oleObj name="Equation" r:id="rId2" imgW="3365280" imgH="419040" progId="Equation.DSMT4">
                  <p:embed/>
                  <p:pic>
                    <p:nvPicPr>
                      <p:cNvPr id="10" name="Объект 9">
                        <a:extLst>
                          <a:ext uri="{FF2B5EF4-FFF2-40B4-BE49-F238E27FC236}">
                            <a16:creationId xmlns:a16="http://schemas.microsoft.com/office/drawing/2014/main" id="{71623F61-2035-FD4D-F990-B27577F382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391969" y="2775645"/>
                        <a:ext cx="9617612" cy="11976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5C9B0B9-03C0-8E4F-488A-0C8F9F0EB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090" y="4280445"/>
            <a:ext cx="8900000" cy="1896518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8CE2C6A-79F6-851D-B176-009328D16A4E}"/>
              </a:ext>
            </a:extLst>
          </p:cNvPr>
          <p:cNvSpPr txBox="1">
            <a:spLocks/>
          </p:cNvSpPr>
          <p:nvPr/>
        </p:nvSpPr>
        <p:spPr>
          <a:xfrm>
            <a:off x="624662" y="16097"/>
            <a:ext cx="11114755" cy="4226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latin typeface="TimesNewRomanPS-BoldMT"/>
              </a:rPr>
              <a:t>BASICS OF NUCLEAR FISSION PHYSICS.</a:t>
            </a:r>
          </a:p>
          <a:p>
            <a:pPr algn="ctr"/>
            <a:r>
              <a:rPr lang="en-US" sz="1800" b="1" dirty="0">
                <a:latin typeface="TimesNewRomanPS-BoldMT"/>
              </a:rPr>
              <a:t>ADVANTAGES AND PROBLEMS OF NUCLEAR ENERGY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9563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855855-B92B-C8A5-3B7B-BACAF71E53E8}"/>
              </a:ext>
            </a:extLst>
          </p:cNvPr>
          <p:cNvSpPr txBox="1"/>
          <p:nvPr/>
        </p:nvSpPr>
        <p:spPr>
          <a:xfrm>
            <a:off x="251126" y="936535"/>
            <a:ext cx="54870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u="none" strike="noStrike" baseline="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Each nucleon in a fusion nucleus or fission fragment is lighter than in the original nucleus: the mass difference is converted into energy</a:t>
            </a:r>
            <a:endParaRPr lang="ru-RU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040B27C-4576-8A65-35B1-86C978574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136" y="1783665"/>
            <a:ext cx="4779519" cy="48983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8682F9-CCC1-3260-57F9-2B695E0D370A}"/>
              </a:ext>
            </a:extLst>
          </p:cNvPr>
          <p:cNvSpPr txBox="1"/>
          <p:nvPr/>
        </p:nvSpPr>
        <p:spPr>
          <a:xfrm>
            <a:off x="6453854" y="1132494"/>
            <a:ext cx="6098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sng" strike="noStrike" baseline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How to release fission energy?</a:t>
            </a:r>
            <a:endParaRPr lang="ru-RU" sz="24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25A6A4-C3CE-4F3F-943E-47D433EC8376}"/>
              </a:ext>
            </a:extLst>
          </p:cNvPr>
          <p:cNvSpPr txBox="1"/>
          <p:nvPr/>
        </p:nvSpPr>
        <p:spPr>
          <a:xfrm>
            <a:off x="6443705" y="1703650"/>
            <a:ext cx="566729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Neutrons are needed, they appear in </a:t>
            </a:r>
            <a:r>
              <a:rPr lang="ru-RU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ru-RU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,n)-</a:t>
            </a:r>
            <a:r>
              <a:rPr lang="en-US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reactions on light nuclei, for example</a:t>
            </a:r>
            <a:r>
              <a:rPr lang="ru-RU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</a:t>
            </a:r>
            <a:r>
              <a:rPr lang="en-US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this is a very weak source of neutrons, the power of the energy source is low.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ru-RU" b="1" i="0" u="sng" strike="noStrike" baseline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b="1" i="0" u="sng" strike="noStrike" baseline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Where to get a lot of neutrons?</a:t>
            </a:r>
            <a:endParaRPr lang="ru-RU" b="1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04D424B-E161-B3F9-992C-CAC6F8388AF4}"/>
              </a:ext>
            </a:extLst>
          </p:cNvPr>
          <p:cNvSpPr txBox="1"/>
          <p:nvPr/>
        </p:nvSpPr>
        <p:spPr>
          <a:xfrm>
            <a:off x="86041" y="567203"/>
            <a:ext cx="111147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main purpose of various nuclear reactors is to produce </a:t>
            </a:r>
            <a:r>
              <a:rPr lang="en-US" sz="2000" b="1" i="0" u="none" strike="noStrike" baseline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HEAT</a:t>
            </a:r>
            <a:r>
              <a:rPr lang="ru-RU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ru-RU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0" u="none" strike="noStrike" baseline="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NEUTRONS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386B8F91-0EAD-D8EA-F98C-DAAA915D2A9F}"/>
              </a:ext>
            </a:extLst>
          </p:cNvPr>
          <p:cNvSpPr txBox="1">
            <a:spLocks/>
          </p:cNvSpPr>
          <p:nvPr/>
        </p:nvSpPr>
        <p:spPr>
          <a:xfrm>
            <a:off x="624662" y="16097"/>
            <a:ext cx="11114755" cy="4226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latin typeface="TimesNewRomanPS-BoldMT"/>
              </a:rPr>
              <a:t>BASICS OF NUCLEAR FISSION PHYSICS.</a:t>
            </a:r>
          </a:p>
          <a:p>
            <a:pPr algn="ctr"/>
            <a:r>
              <a:rPr lang="en-US" sz="1800" b="1" dirty="0">
                <a:latin typeface="TimesNewRomanPS-BoldMT"/>
              </a:rPr>
              <a:t>ADVANTAGES AND PROBLEMS OF NUCLEAR ENERGY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6B0DD5B-73A5-9A67-ADE5-A9FE5AFB9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700" y="3842378"/>
            <a:ext cx="5829300" cy="148018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C5E3CA3-F0E7-6F6A-878D-BEE1AE1E9CE9}"/>
              </a:ext>
            </a:extLst>
          </p:cNvPr>
          <p:cNvSpPr txBox="1"/>
          <p:nvPr/>
        </p:nvSpPr>
        <p:spPr>
          <a:xfrm>
            <a:off x="6453853" y="5409909"/>
            <a:ext cx="566729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fragments will emit “extra” neutrons.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трелка: изогнутая вниз 23">
            <a:extLst>
              <a:ext uri="{FF2B5EF4-FFF2-40B4-BE49-F238E27FC236}">
                <a16:creationId xmlns:a16="http://schemas.microsoft.com/office/drawing/2014/main" id="{DF668FB9-9CFE-DB6C-1823-51C842EFC62C}"/>
              </a:ext>
            </a:extLst>
          </p:cNvPr>
          <p:cNvSpPr/>
          <p:nvPr/>
        </p:nvSpPr>
        <p:spPr>
          <a:xfrm flipH="1">
            <a:off x="10710646" y="3358066"/>
            <a:ext cx="1116768" cy="396964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5" name="Стрелка: изогнутая вниз 24">
            <a:extLst>
              <a:ext uri="{FF2B5EF4-FFF2-40B4-BE49-F238E27FC236}">
                <a16:creationId xmlns:a16="http://schemas.microsoft.com/office/drawing/2014/main" id="{07E40F8F-ADDE-304B-6E7E-C9C38653765B}"/>
              </a:ext>
            </a:extLst>
          </p:cNvPr>
          <p:cNvSpPr/>
          <p:nvPr/>
        </p:nvSpPr>
        <p:spPr>
          <a:xfrm flipH="1">
            <a:off x="9876070" y="3358066"/>
            <a:ext cx="1951344" cy="396964"/>
          </a:xfrm>
          <a:prstGeom prst="curved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09CE68E1-4CFA-518B-A902-5D4BB9F17FDB}"/>
              </a:ext>
            </a:extLst>
          </p:cNvPr>
          <p:cNvCxnSpPr/>
          <p:nvPr/>
        </p:nvCxnSpPr>
        <p:spPr>
          <a:xfrm>
            <a:off x="5909452" y="1398200"/>
            <a:ext cx="0" cy="4523265"/>
          </a:xfrm>
          <a:prstGeom prst="line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150B481-C06C-E4C6-B96C-DF1E0CDC89D6}"/>
              </a:ext>
            </a:extLst>
          </p:cNvPr>
          <p:cNvCxnSpPr>
            <a:cxnSpLocks/>
          </p:cNvCxnSpPr>
          <p:nvPr/>
        </p:nvCxnSpPr>
        <p:spPr>
          <a:xfrm flipH="1">
            <a:off x="5120135" y="1969356"/>
            <a:ext cx="1452115" cy="318499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06478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C73D69C0-8158-49B1-98C8-45646EE6E47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401617"/>
                <a:ext cx="4417003" cy="4966999"/>
              </a:xfrm>
            </p:spPr>
            <p:txBody>
              <a:bodyPr>
                <a:normAutofit/>
              </a:bodyPr>
              <a:lstStyle/>
              <a:p>
                <a:pPr algn="l"/>
                <a:r>
                  <a:rPr lang="en-US" sz="2000" b="1" i="0" u="none" strike="noStrike" baseline="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fission chain reaction (FCR) is possible</a:t>
                </a:r>
                <a:r>
                  <a:rPr lang="ru-RU" sz="2000" b="1" i="0" u="none" strike="noStrike" baseline="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  <a:endParaRPr lang="ru-RU" sz="2000" b="1" i="0" u="none" strike="noStrike" baseline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l">
                  <a:buNone/>
                </a:pPr>
                <a:r>
                  <a:rPr lang="en-US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fragments will emit “extra” neutrons. </a:t>
                </a:r>
              </a:p>
              <a:p>
                <a:pPr marL="0" indent="0" algn="l">
                  <a:buNone/>
                </a:pPr>
                <a:r>
                  <a:rPr lang="en-US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there is more than 1 neutron per</a:t>
                </a:r>
              </a:p>
              <a:p>
                <a:pPr marL="0" indent="0" algn="l">
                  <a:buNone/>
                </a:pPr>
                <a:r>
                  <a:rPr lang="en-US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fission</a:t>
                </a:r>
                <a:r>
                  <a:rPr lang="ru-RU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</a:t>
                </a:r>
                <a:r>
                  <a:rPr lang="en-US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(FCR)</a:t>
                </a:r>
                <a:r>
                  <a:rPr lang="ru-RU" sz="1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POSSIBLE</a:t>
                </a:r>
                <a:r>
                  <a:rPr lang="ru-RU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sz="1800" b="1" i="0" u="none" strike="noStrike" baseline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most important question</a:t>
                </a:r>
                <a:r>
                  <a:rPr lang="ru-RU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sz="2000" b="1" i="1" u="none" strike="noStrike" baseline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000" b="1" i="1" u="none" strike="noStrike" baseline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𝝂</m:t>
                        </m:r>
                      </m:e>
                      <m:sub>
                        <m:r>
                          <a:rPr lang="en-US" sz="2000" b="1" i="1" u="none" strike="noStrike" baseline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sub>
                    </m:sSub>
                  </m:oMath>
                </a14:m>
                <a:r>
                  <a:rPr lang="en-US" sz="20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?</a:t>
                </a:r>
              </a:p>
              <a:p>
                <a:pPr marL="0" indent="0" algn="l">
                  <a:buNone/>
                </a:pPr>
                <a:r>
                  <a:rPr lang="en-US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</a:t>
                </a:r>
                <a:r>
                  <a:rPr lang="ru-RU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1939 </a:t>
                </a:r>
                <a:r>
                  <a:rPr lang="en-US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spouses Frederic</a:t>
                </a:r>
                <a:r>
                  <a:rPr lang="ru-RU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(1900-1958)</a:t>
                </a:r>
                <a:r>
                  <a:rPr lang="en-US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Irene </a:t>
                </a:r>
                <a:r>
                  <a:rPr lang="ru-RU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(1897-1056) </a:t>
                </a:r>
                <a:r>
                  <a:rPr lang="en-US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Joliot-Curie</a:t>
                </a:r>
                <a:r>
                  <a:rPr lang="ru-RU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France</a:t>
                </a:r>
                <a:r>
                  <a:rPr lang="ru-RU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sz="18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1800" b="0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experimentally demonstrated that :</a:t>
                </a:r>
                <a:endParaRPr lang="ru-RU" sz="1800" b="1" i="0" u="none" strike="noStrike" baseline="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ctr">
                  <a:buNone/>
                </a:pPr>
                <a:r>
                  <a:rPr lang="ru-RU" sz="2000" b="1" i="0" u="none" strike="noStrike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b="1" i="1" u="none" strike="noStrike" baseline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b="1" i="1" u="none" strike="noStrike" baseline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𝝂</m:t>
                        </m:r>
                      </m:e>
                      <m:sub>
                        <m:r>
                          <a:rPr lang="en-US" b="1" i="1" u="none" strike="noStrike" baseline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</m:sub>
                    </m:sSub>
                  </m:oMath>
                </a14:m>
                <a:r>
                  <a:rPr lang="en-US" b="1" i="0" u="none" strike="noStrike" baseline="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&gt;1 !!! </a:t>
                </a:r>
                <a:endParaRPr lang="ru-RU" sz="36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C73D69C0-8158-49B1-98C8-45646EE6E47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401617"/>
                <a:ext cx="4417003" cy="4966999"/>
              </a:xfrm>
              <a:blipFill>
                <a:blip r:embed="rId2"/>
                <a:stretch>
                  <a:fillRect l="-1241" t="-135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7E93E32B-9F27-0CBF-D74D-5425FDC0F4DF}"/>
              </a:ext>
            </a:extLst>
          </p:cNvPr>
          <p:cNvSpPr txBox="1"/>
          <p:nvPr/>
        </p:nvSpPr>
        <p:spPr>
          <a:xfrm>
            <a:off x="0" y="578174"/>
            <a:ext cx="125799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operation of a nuclear reactor depends not on the </a:t>
            </a:r>
            <a:r>
              <a:rPr lang="en-US" sz="2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fission reaction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on the </a:t>
            </a:r>
            <a:r>
              <a:rPr lang="en-US" sz="2200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FISSION CHAIN ​​REACTION</a:t>
            </a:r>
            <a:endParaRPr lang="ru-RU" sz="22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A62755D4-3BE7-3C6E-0EA7-6FB9CA62C0BA}"/>
              </a:ext>
            </a:extLst>
          </p:cNvPr>
          <p:cNvCxnSpPr>
            <a:cxnSpLocks/>
          </p:cNvCxnSpPr>
          <p:nvPr/>
        </p:nvCxnSpPr>
        <p:spPr>
          <a:xfrm>
            <a:off x="977674" y="2946400"/>
            <a:ext cx="634071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F1B8468-0A0F-35F5-E149-3BF0B8F52112}"/>
              </a:ext>
            </a:extLst>
          </p:cNvPr>
          <p:cNvSpPr txBox="1">
            <a:spLocks/>
          </p:cNvSpPr>
          <p:nvPr/>
        </p:nvSpPr>
        <p:spPr>
          <a:xfrm>
            <a:off x="624662" y="16097"/>
            <a:ext cx="11114755" cy="4226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latin typeface="TimesNewRomanPS-BoldMT"/>
              </a:rPr>
              <a:t>BASICS OF NUCLEAR FISSION PHYSICS.</a:t>
            </a:r>
          </a:p>
          <a:p>
            <a:pPr algn="ctr"/>
            <a:r>
              <a:rPr lang="en-US" sz="1800" b="1" dirty="0">
                <a:latin typeface="TimesNewRomanPS-BoldMT"/>
              </a:rPr>
              <a:t>ADVANTAGES AND PROBLEMS OF NUCLEAR ENERGY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CCD4C86-20FA-1BE0-6060-1AD8881DD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7003" y="1916518"/>
            <a:ext cx="7602052" cy="419888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F49F4BC-D335-90B1-61BF-90D8D4E0AAFD}"/>
              </a:ext>
            </a:extLst>
          </p:cNvPr>
          <p:cNvSpPr txBox="1"/>
          <p:nvPr/>
        </p:nvSpPr>
        <p:spPr>
          <a:xfrm>
            <a:off x="4542559" y="1308901"/>
            <a:ext cx="63280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Probabilities of Prompt Fission Neutrons [LANL, USA]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8198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43101F-8879-FFFB-A75C-5A644D4F1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365125"/>
            <a:ext cx="11249025" cy="93027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concept of fissile and threshold nuclei:</a:t>
            </a:r>
            <a:endParaRPr lang="ru-RU" sz="36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69BACF29-F3CD-A3C5-A11B-9F2F9863C0A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6225" y="1390650"/>
                <a:ext cx="11601450" cy="478631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fission of a heavy nucleus is prevented by the force of attraction between nucleons in the nucleus.</a:t>
                </a: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overcome the forces of attraction, it is necessary to expend energy, the minimum value of which is called the barrier 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𝑏𝑎𝑟𝑟𝑖𝑒𝑟</m:t>
                        </m:r>
                      </m:sub>
                    </m:sSub>
                  </m:oMath>
                </a14:m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It is possible to transmit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heavy nucleus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 by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b="1" u="sng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neutrons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l-GR" b="1" u="sng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r>
                  <a:rPr lang="ru-RU" b="1" u="sng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</a:t>
                </a:r>
                <a:r>
                  <a:rPr lang="en-US" b="1" u="sng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quanta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</a:p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 neutron not only transfers its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Е</m:t>
                        </m:r>
                      </m:e>
                      <m:sub>
                        <m:r>
                          <a:rPr lang="ru-RU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к</m:t>
                        </m:r>
                      </m:sub>
                    </m:sSub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to the nucleus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but also changes the binding energy of the nucleus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el-GR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ε</a:t>
                </a: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  </a:t>
                </a:r>
              </a:p>
              <a:p>
                <a:pPr marL="0" indent="0">
                  <a:buNone/>
                </a:pPr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Е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𝒆𝒙𝒄𝒊𝒕𝒂𝒕𝒊𝒐𝒏</m:t>
                        </m:r>
                      </m:sub>
                    </m:sSub>
                    <m:r>
                      <a:rPr lang="ru-RU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sSub>
                      <m:sSubPr>
                        <m:ctrlPr>
                          <a:rPr lang="ru-RU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Е</m:t>
                        </m:r>
                      </m:e>
                      <m:sub>
                        <m:r>
                          <a:rPr lang="ru-RU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к</m:t>
                        </m:r>
                      </m:sub>
                    </m:sSub>
                    <m:r>
                      <a:rPr lang="ru-RU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r>
                      <a:rPr lang="ru-RU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𝜺</m:t>
                    </m:r>
                  </m:oMath>
                </a14:m>
                <a:r>
                  <a:rPr lang="ru-RU" b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</a:p>
              <a:p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</a:t>
                </a: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Е</m:t>
                        </m:r>
                      </m:e>
                      <m:sub>
                        <m:r>
                          <a:rPr lang="ru-RU" b="1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𝒆𝒙𝒄𝒊𝒕𝒂𝒕𝒊𝒐𝒏</m:t>
                        </m:r>
                      </m:sub>
                    </m:sSub>
                    <m:r>
                      <a:rPr lang="ru-RU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(</m:t>
                    </m:r>
                    <m:sSub>
                      <m:sSubPr>
                        <m:ctrlPr>
                          <a:rPr lang="ru-RU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Е</m:t>
                        </m:r>
                      </m:e>
                      <m:sub>
                        <m:r>
                          <a:rPr lang="ru-RU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к</m:t>
                        </m:r>
                      </m:sub>
                    </m:sSub>
                    <m:r>
                      <a:rPr lang="ru-RU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 </m:t>
                    </m:r>
                    <m:r>
                      <a:rPr lang="ru-RU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𝜺</m:t>
                    </m:r>
                    <m:r>
                      <a:rPr lang="ru-RU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ru-RU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&gt; </m:t>
                    </m:r>
                    <m:sSub>
                      <m:sSubPr>
                        <m:ctrlPr>
                          <a:rPr lang="ru-RU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Е</m:t>
                        </m:r>
                      </m:e>
                      <m:sub>
                        <m:r>
                          <a:rPr lang="ru-RU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𝒃𝒂𝒓</m:t>
                        </m:r>
                      </m:sub>
                    </m:sSub>
                  </m:oMath>
                </a14:m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,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1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Fissile</a:t>
                </a: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nucleus</a:t>
                </a: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             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</a:t>
                </a: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</a:t>
                </a: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ru-RU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𝜺</m:t>
                    </m:r>
                    <m:r>
                      <a:rPr lang="ru-RU" b="1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&gt; </m:t>
                    </m:r>
                    <m:sSub>
                      <m:sSubPr>
                        <m:ctrlPr>
                          <a:rPr lang="ru-RU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Е</m:t>
                        </m:r>
                      </m:e>
                      <m:sub>
                        <m:r>
                          <a:rPr lang="ru-RU" b="1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𝒃𝒂𝒓</m:t>
                        </m:r>
                      </m:sub>
                    </m:sSub>
                  </m:oMath>
                </a14:m>
                <a:endPara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b="1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Fissionable </a:t>
                </a:r>
                <a:r>
                  <a:rPr lang="en-US" b="1" dirty="0" err="1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orthreshold</a:t>
                </a: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nucleus</a:t>
                </a: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ru-RU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         </m:t>
                    </m:r>
                    <m:r>
                      <a:rPr lang="ru-RU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𝜺</m:t>
                    </m:r>
                    <m:r>
                      <a:rPr lang="ru-RU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&lt; </m:t>
                    </m:r>
                    <m:sSub>
                      <m:sSubPr>
                        <m:ctrlPr>
                          <a:rPr lang="ru-RU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Е</m:t>
                        </m:r>
                      </m:e>
                      <m:sub>
                        <m:r>
                          <a:rPr lang="ru-RU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𝒃𝒂𝒓</m:t>
                        </m:r>
                      </m:sub>
                    </m:sSub>
                  </m:oMath>
                </a14:m>
                <a:endPara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69BACF29-F3CD-A3C5-A11B-9F2F9863C0A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6225" y="1390650"/>
                <a:ext cx="11601450" cy="4786313"/>
              </a:xfrm>
              <a:blipFill>
                <a:blip r:embed="rId2"/>
                <a:stretch>
                  <a:fillRect l="-946" t="-3057" r="-420" b="-254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C4F9E7A-FB38-D0DC-7ACF-3DF2CB663E2B}"/>
              </a:ext>
            </a:extLst>
          </p:cNvPr>
          <p:cNvSpPr txBox="1"/>
          <p:nvPr/>
        </p:nvSpPr>
        <p:spPr>
          <a:xfrm>
            <a:off x="4867563" y="6317673"/>
            <a:ext cx="5126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Пример               посмотрите следующий слайд </a:t>
            </a:r>
          </a:p>
        </p:txBody>
      </p:sp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7DFEC3DB-7150-FF8D-CC81-849AFB3EFB45}"/>
              </a:ext>
            </a:extLst>
          </p:cNvPr>
          <p:cNvCxnSpPr/>
          <p:nvPr/>
        </p:nvCxnSpPr>
        <p:spPr>
          <a:xfrm>
            <a:off x="5828145" y="6502111"/>
            <a:ext cx="535709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10C7C4F-1DE6-64C1-214D-A00CAEC93B10}"/>
              </a:ext>
            </a:extLst>
          </p:cNvPr>
          <p:cNvSpPr txBox="1">
            <a:spLocks/>
          </p:cNvSpPr>
          <p:nvPr/>
        </p:nvSpPr>
        <p:spPr>
          <a:xfrm>
            <a:off x="624662" y="16097"/>
            <a:ext cx="11114755" cy="4226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b="1" dirty="0">
                <a:latin typeface="TimesNewRomanPS-BoldMT"/>
              </a:rPr>
              <a:t>BASICS OF NUCLEAR FISSION PHYSICS.</a:t>
            </a:r>
          </a:p>
          <a:p>
            <a:pPr algn="ctr"/>
            <a:r>
              <a:rPr lang="en-US" sz="1800" b="1" dirty="0">
                <a:latin typeface="TimesNewRomanPS-BoldMT"/>
              </a:rPr>
              <a:t>ADVANTAGES AND PROBLEMS OF NUCLEAR ENERGY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799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EE6EFEB4-73BD-89DC-EEB3-5E27CDB984C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504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sources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7D5B92D-022E-7838-569B-2AD33CCD8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26818"/>
            <a:ext cx="11115261" cy="347524"/>
          </a:xfrm>
        </p:spPr>
        <p:txBody>
          <a:bodyPr>
            <a:noAutofit/>
          </a:bodyPr>
          <a:lstStyle/>
          <a:p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Denes sources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2- Periodic </a:t>
            </a:r>
            <a:r>
              <a:rPr lang="en-US" sz="2800" b="1" dirty="0"/>
              <a:t>Pulsed power reactors:</a:t>
            </a:r>
            <a:br>
              <a:rPr lang="ru-RU" sz="2800" b="1" dirty="0"/>
            </a:br>
            <a:b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Таблица 4">
                <a:extLst>
                  <a:ext uri="{FF2B5EF4-FFF2-40B4-BE49-F238E27FC236}">
                    <a16:creationId xmlns:a16="http://schemas.microsoft.com/office/drawing/2014/main" id="{C6EB39A5-F6FD-3A32-3698-D19993074F1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90907570"/>
                  </p:ext>
                </p:extLst>
              </p:nvPr>
            </p:nvGraphicFramePr>
            <p:xfrm>
              <a:off x="419026" y="1092106"/>
              <a:ext cx="11413584" cy="550418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542539">
                      <a:extLst>
                        <a:ext uri="{9D8B030D-6E8A-4147-A177-3AD203B41FA5}">
                          <a16:colId xmlns:a16="http://schemas.microsoft.com/office/drawing/2014/main" val="410403609"/>
                        </a:ext>
                      </a:extLst>
                    </a:gridCol>
                    <a:gridCol w="1924238">
                      <a:extLst>
                        <a:ext uri="{9D8B030D-6E8A-4147-A177-3AD203B41FA5}">
                          <a16:colId xmlns:a16="http://schemas.microsoft.com/office/drawing/2014/main" val="3594629924"/>
                        </a:ext>
                      </a:extLst>
                    </a:gridCol>
                    <a:gridCol w="2228800">
                      <a:extLst>
                        <a:ext uri="{9D8B030D-6E8A-4147-A177-3AD203B41FA5}">
                          <a16:colId xmlns:a16="http://schemas.microsoft.com/office/drawing/2014/main" val="1924024272"/>
                        </a:ext>
                      </a:extLst>
                    </a:gridCol>
                    <a:gridCol w="2418487">
                      <a:extLst>
                        <a:ext uri="{9D8B030D-6E8A-4147-A177-3AD203B41FA5}">
                          <a16:colId xmlns:a16="http://schemas.microsoft.com/office/drawing/2014/main" val="2749916668"/>
                        </a:ext>
                      </a:extLst>
                    </a:gridCol>
                    <a:gridCol w="2299520">
                      <a:extLst>
                        <a:ext uri="{9D8B030D-6E8A-4147-A177-3AD203B41FA5}">
                          <a16:colId xmlns:a16="http://schemas.microsoft.com/office/drawing/2014/main" val="1103823032"/>
                        </a:ext>
                      </a:extLst>
                    </a:gridCol>
                  </a:tblGrid>
                  <a:tr h="729080">
                    <a:tc>
                      <a:txBody>
                        <a:bodyPr/>
                        <a:lstStyle/>
                        <a:p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IBR</a:t>
                          </a:r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 </a:t>
                          </a:r>
                        </a:p>
                        <a:p>
                          <a:pPr algn="ctr"/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1960 </a:t>
                          </a:r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-1964 - 1968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IBR</a:t>
                          </a:r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-30</a:t>
                          </a:r>
                          <a:endParaRPr lang="en-US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1968-2001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IBR</a:t>
                          </a:r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-2=˃ </a:t>
                          </a:r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IBR-2M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from</a:t>
                          </a:r>
                          <a:r>
                            <a:rPr lang="ru-RU" sz="1600" b="1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1984 г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Future Goal</a:t>
                          </a:r>
                        </a:p>
                        <a:p>
                          <a:pPr algn="ctr"/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</a:t>
                          </a:r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NEPTUNE</a:t>
                          </a:r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20048959"/>
                      </a:ext>
                    </a:extLst>
                  </a:tr>
                  <a:tr h="555812"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Average thermal power / Peak power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1-3-6 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к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т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/ 25</a:t>
                          </a:r>
                          <a:r>
                            <a:rPr lang="en-US" sz="16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6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MWt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 к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т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/ 1000 </a:t>
                          </a:r>
                          <a:r>
                            <a:rPr lang="en-US" sz="16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MWt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М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т / 5200 </a:t>
                          </a:r>
                          <a:r>
                            <a:rPr lang="en-US" sz="16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MWt</a:t>
                          </a:r>
                          <a:endParaRPr lang="en-US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 М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т 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 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00</a:t>
                          </a:r>
                          <a:r>
                            <a:rPr lang="en-US" sz="16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6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MWt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12-15 / 7250 М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т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19395513"/>
                      </a:ext>
                    </a:extLst>
                  </a:tr>
                  <a:tr h="774843"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Working</a:t>
                          </a:r>
                          <a:r>
                            <a:rPr lang="en-US" sz="1600" b="1" baseline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regime 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Reactor – Booster (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lang="en-US" sz="16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lang="en-US" sz="1600" b="1" i="1" smtClean="0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𝟏𝟖𝟑</m:t>
                                  </m:r>
                                </m:sub>
                                <m:sup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74</m:t>
                                  </m:r>
                                </m:sup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</m:sPre>
                            </m:oMath>
                          </a14:m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)-</a:t>
                          </a:r>
                          <a:r>
                            <a:rPr lang="en-US" sz="16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Microtron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Reactor – Booster</a:t>
                          </a:r>
                        </a:p>
                        <a:p>
                          <a:pPr algn="ctr"/>
                          <a:r>
                            <a:rPr kumimoji="0" lang="en-US" sz="16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kumimoji="0" lang="en-US" sz="1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kumimoji="0" lang="en-US" sz="1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𝟏𝟖𝟑</m:t>
                                  </m:r>
                                </m:sub>
                                <m:sup>
                                  <m: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74</m:t>
                                  </m:r>
                                </m:sup>
                                <m:e>
                                  <m: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𝑊</m:t>
                                  </m:r>
                                </m:e>
                              </m:sPre>
                            </m:oMath>
                          </a14:m>
                          <a:r>
                            <a:rPr kumimoji="0" lang="en-US" sz="16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)-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Linear Resonance acc.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Booster – reactor</a:t>
                          </a:r>
                        </a:p>
                        <a:p>
                          <a:pPr algn="ctr"/>
                          <a:r>
                            <a:rPr kumimoji="0" lang="en-US" sz="16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Pre>
                                <m:sPrePr>
                                  <m:ctrlPr>
                                    <a:rPr kumimoji="0" lang="en-US" sz="1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</m:ctrlPr>
                                </m:sPrePr>
                                <m:sub>
                                  <m:r>
                                    <a:rPr kumimoji="0" lang="en-US" sz="16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Times New Roman" panose="02020603050405020304" pitchFamily="18" charset="0"/>
                                    </a:rPr>
                                    <m:t>𝟏𝟖𝟑</m:t>
                                  </m:r>
                                </m:sub>
                                <m:sup>
                                  <m: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74</m:t>
                                  </m:r>
                                </m:sup>
                                <m:e>
                                  <m:r>
                                    <a:rPr kumimoji="0" lang="en-US" sz="16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𝑊</m:t>
                                  </m:r>
                                </m:e>
                              </m:sPre>
                            </m:oMath>
                          </a14:m>
                          <a:r>
                            <a:rPr kumimoji="0" lang="en-US" sz="1600" b="1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)- </a:t>
                          </a:r>
                          <a:r>
                            <a:rPr kumimoji="0" lang="en-US" sz="1600" b="1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Cf</a:t>
                          </a:r>
                          <a:endParaRPr lang="en-US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Reactor</a:t>
                          </a:r>
                          <a:endParaRPr lang="ru-RU" sz="16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21003361"/>
                      </a:ext>
                    </a:extLst>
                  </a:tr>
                  <a:tr h="789838"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Fissile material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Pu</a:t>
                          </a:r>
                          <a:r>
                            <a:rPr lang="ru-RU" sz="1600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-239</a:t>
                          </a:r>
                        </a:p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Metal-rods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Pu</a:t>
                          </a:r>
                          <a:r>
                            <a:rPr lang="ru-RU" sz="1600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-239</a:t>
                          </a:r>
                        </a:p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Metal-rods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PuO</a:t>
                          </a:r>
                          <a:r>
                            <a:rPr lang="en-US" sz="1100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err="1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NpN</a:t>
                          </a:r>
                          <a:endParaRPr lang="ru-RU" sz="16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69521144"/>
                      </a:ext>
                    </a:extLst>
                  </a:tr>
                  <a:tr h="805231">
                    <a:tc>
                      <a:txBody>
                        <a:bodyPr/>
                        <a:lstStyle/>
                        <a:p>
                          <a:pPr rtl="0" eaLnBrk="1" latinLnBrk="0" hangingPunct="1"/>
                          <a:r>
                            <a:rPr lang="en-US" sz="1600" b="1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Reactivity modulator</a:t>
                          </a:r>
                          <a:r>
                            <a:rPr lang="ru-RU" sz="1600" b="1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frequency</a:t>
                          </a:r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U-235 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5-50 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Hz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U-235</a:t>
                          </a:r>
                        </a:p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0.1 - 10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Hz</a:t>
                          </a:r>
                        </a:p>
                        <a:p>
                          <a:pPr algn="ctr"/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Two Moveable</a:t>
                          </a:r>
                          <a:r>
                            <a:rPr lang="en-US" sz="14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reflector from Ni and Al </a:t>
                          </a:r>
                          <a:endParaRPr lang="ru-RU" sz="1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ru-RU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5-</a:t>
                          </a:r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10-</a:t>
                          </a:r>
                          <a:r>
                            <a:rPr lang="ru-RU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</a:t>
                          </a:r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-50</a:t>
                          </a:r>
                          <a:r>
                            <a:rPr lang="ru-RU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Hz</a:t>
                          </a:r>
                          <a:endParaRPr lang="ru-RU" sz="1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Neutron Moderator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TiH</a:t>
                          </a:r>
                          <a:r>
                            <a:rPr lang="en-US" sz="11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2+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and void,</a:t>
                          </a:r>
                        </a:p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 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Hz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51743332"/>
                      </a:ext>
                    </a:extLst>
                  </a:tr>
                  <a:tr h="497742"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half width pulse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/ 3 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l-GR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μ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 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70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/ 4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l-GR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μ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 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240 </a:t>
                          </a:r>
                          <a:r>
                            <a:rPr lang="el-GR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μ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 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~2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0-</a:t>
                          </a:r>
                          <a:r>
                            <a:rPr lang="el-GR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μ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96951857"/>
                      </a:ext>
                    </a:extLst>
                  </a:tr>
                  <a:tr h="1056606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Average neutron flux at the surface of moderators, </a:t>
                          </a:r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см</a:t>
                          </a:r>
                          <a:r>
                            <a:rPr lang="ru-RU" sz="1200" b="1" baseline="300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ru-RU" sz="1200" b="1" baseline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</a:t>
                          </a:r>
                          <a:r>
                            <a:rPr lang="ru-RU" sz="1600" b="1" baseline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600" b="1" baseline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lang="ru-RU" sz="1600" b="1" baseline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ru-RU" sz="1600" b="1" kern="1200" dirty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ru-RU" sz="1600" b="1" kern="1200" dirty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</a:t>
                          </a:r>
                          <a:r>
                            <a:rPr lang="ru-RU" sz="1800" b="1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~10</a:t>
                          </a:r>
                          <a:r>
                            <a:rPr lang="ru-RU" sz="1800" b="1" kern="1200" baseline="300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ru-RU" sz="1800" b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</a:t>
                          </a:r>
                          <a:r>
                            <a:rPr lang="ru-RU" sz="1800" b="1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lang="ru-RU" sz="1800" b="1" kern="1200" baseline="300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</a:t>
                          </a:r>
                          <a:endParaRPr lang="ru-RU" sz="1800" b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ru-RU" sz="2000" b="1" kern="1200" dirty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</a:t>
                          </a:r>
                          <a:r>
                            <a:rPr lang="ru-RU" sz="1800" b="1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lang="ru-RU" sz="1800" b="1" kern="1200" baseline="300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ru-RU" sz="1800" b="1" kern="1200" dirty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b="1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lang="ru-RU" sz="1800" b="1" kern="1200" baseline="300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</a:t>
                          </a:r>
                          <a:endParaRPr lang="ru-RU" sz="1800" b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</a:t>
                          </a:r>
                          <a:r>
                            <a:rPr lang="ru-RU" sz="1800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lang="ru-RU" sz="1800" b="1" baseline="300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</a:t>
                          </a:r>
                        </a:p>
                        <a:p>
                          <a:pPr algn="ctr"/>
                          <a:endParaRPr lang="ru-RU" sz="18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ru-RU" sz="1800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lang="ru-RU" sz="1800" b="1" baseline="300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1973368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Таблица 4">
                <a:extLst>
                  <a:ext uri="{FF2B5EF4-FFF2-40B4-BE49-F238E27FC236}">
                    <a16:creationId xmlns:a16="http://schemas.microsoft.com/office/drawing/2014/main" id="{C6EB39A5-F6FD-3A32-3698-D19993074F1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90907570"/>
                  </p:ext>
                </p:extLst>
              </p:nvPr>
            </p:nvGraphicFramePr>
            <p:xfrm>
              <a:off x="419026" y="1092106"/>
              <a:ext cx="11413584" cy="5504182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542539">
                      <a:extLst>
                        <a:ext uri="{9D8B030D-6E8A-4147-A177-3AD203B41FA5}">
                          <a16:colId xmlns:a16="http://schemas.microsoft.com/office/drawing/2014/main" val="410403609"/>
                        </a:ext>
                      </a:extLst>
                    </a:gridCol>
                    <a:gridCol w="1924238">
                      <a:extLst>
                        <a:ext uri="{9D8B030D-6E8A-4147-A177-3AD203B41FA5}">
                          <a16:colId xmlns:a16="http://schemas.microsoft.com/office/drawing/2014/main" val="3594629924"/>
                        </a:ext>
                      </a:extLst>
                    </a:gridCol>
                    <a:gridCol w="2228800">
                      <a:extLst>
                        <a:ext uri="{9D8B030D-6E8A-4147-A177-3AD203B41FA5}">
                          <a16:colId xmlns:a16="http://schemas.microsoft.com/office/drawing/2014/main" val="1924024272"/>
                        </a:ext>
                      </a:extLst>
                    </a:gridCol>
                    <a:gridCol w="2418487">
                      <a:extLst>
                        <a:ext uri="{9D8B030D-6E8A-4147-A177-3AD203B41FA5}">
                          <a16:colId xmlns:a16="http://schemas.microsoft.com/office/drawing/2014/main" val="2749916668"/>
                        </a:ext>
                      </a:extLst>
                    </a:gridCol>
                    <a:gridCol w="2299520">
                      <a:extLst>
                        <a:ext uri="{9D8B030D-6E8A-4147-A177-3AD203B41FA5}">
                          <a16:colId xmlns:a16="http://schemas.microsoft.com/office/drawing/2014/main" val="1103823032"/>
                        </a:ext>
                      </a:extLst>
                    </a:gridCol>
                  </a:tblGrid>
                  <a:tr h="729080">
                    <a:tc>
                      <a:txBody>
                        <a:bodyPr/>
                        <a:lstStyle/>
                        <a:p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IBR</a:t>
                          </a:r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 </a:t>
                          </a:r>
                        </a:p>
                        <a:p>
                          <a:pPr algn="ctr"/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1960 </a:t>
                          </a:r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-1964 - 1968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IBR</a:t>
                          </a:r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-30</a:t>
                          </a:r>
                          <a:endParaRPr lang="en-US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1968-2001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IBR</a:t>
                          </a:r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-2=˃ </a:t>
                          </a:r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IBR-2M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from</a:t>
                          </a:r>
                          <a:r>
                            <a:rPr lang="ru-RU" sz="1600" b="1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1984 г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Future Goal</a:t>
                          </a:r>
                        </a:p>
                        <a:p>
                          <a:pPr algn="ctr"/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(</a:t>
                          </a:r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NEPTUNE</a:t>
                          </a:r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20048959"/>
                      </a:ext>
                    </a:extLst>
                  </a:tr>
                  <a:tr h="579120"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Average thermal power / Peak power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1-3-6 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к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т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/ 25</a:t>
                          </a:r>
                          <a:r>
                            <a:rPr lang="en-US" sz="16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6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MWt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 к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т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/ 1000 </a:t>
                          </a:r>
                          <a:r>
                            <a:rPr lang="en-US" sz="16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MWt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М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т / 5200 </a:t>
                          </a:r>
                          <a:r>
                            <a:rPr lang="en-US" sz="1600" b="1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MWt</a:t>
                          </a:r>
                          <a:endParaRPr lang="en-US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 М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т 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 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00</a:t>
                          </a:r>
                          <a:r>
                            <a:rPr lang="en-US" sz="16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600" b="1" baseline="0" dirty="0" err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MWt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12-15 / 7250 М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т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19395513"/>
                      </a:ext>
                    </a:extLst>
                  </a:tr>
                  <a:tr h="833120"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Working</a:t>
                          </a:r>
                          <a:r>
                            <a:rPr lang="en-US" sz="1600" b="1" baseline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regime 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>
                        <a:blipFill>
                          <a:blip r:embed="rId2"/>
                          <a:stretch>
                            <a:fillRect l="-132278" t="-157664" r="-361709" b="-413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00546" t="-157664" r="-212295" b="-413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277078" t="-157664" r="-95718" b="-413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Reactor</a:t>
                          </a:r>
                          <a:endParaRPr lang="ru-RU" sz="16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21003361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Fissile material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Pu</a:t>
                          </a:r>
                          <a:r>
                            <a:rPr lang="ru-RU" sz="1600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-239</a:t>
                          </a:r>
                        </a:p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Metal-rods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Pu</a:t>
                          </a:r>
                          <a:r>
                            <a:rPr lang="ru-RU" sz="1600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-239</a:t>
                          </a:r>
                        </a:p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Metal-rods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PuO</a:t>
                          </a:r>
                          <a:r>
                            <a:rPr lang="en-US" sz="1100" b="1" dirty="0">
                              <a:solidFill>
                                <a:srgbClr val="C0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 err="1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NpN</a:t>
                          </a:r>
                          <a:endParaRPr lang="ru-RU" sz="16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69521144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pPr rtl="0" eaLnBrk="1" latinLnBrk="0" hangingPunct="1"/>
                          <a:r>
                            <a:rPr lang="en-US" sz="1600" b="1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Reactivity modulator</a:t>
                          </a:r>
                          <a:r>
                            <a:rPr lang="ru-RU" sz="1600" b="1" kern="12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frequency</a:t>
                          </a:r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U-235 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5-50 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Hz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U-235</a:t>
                          </a:r>
                        </a:p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0.1 - 10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Hz</a:t>
                          </a:r>
                        </a:p>
                        <a:p>
                          <a:pPr algn="ctr"/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Two Moveable</a:t>
                          </a:r>
                          <a:r>
                            <a:rPr lang="en-US" sz="1400" b="1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reflector from Ni and Al </a:t>
                          </a:r>
                          <a:endParaRPr lang="ru-RU" sz="1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ru-RU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5-</a:t>
                          </a:r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10-</a:t>
                          </a:r>
                          <a:r>
                            <a:rPr lang="ru-RU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</a:t>
                          </a:r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-50</a:t>
                          </a:r>
                          <a:r>
                            <a:rPr lang="ru-RU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Hz</a:t>
                          </a:r>
                          <a:endParaRPr lang="ru-RU" sz="1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Neutron Moderator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TiH</a:t>
                          </a:r>
                          <a:r>
                            <a:rPr lang="en-US" sz="11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2+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and void,</a:t>
                          </a:r>
                        </a:p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 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Hz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51743332"/>
                      </a:ext>
                    </a:extLst>
                  </a:tr>
                  <a:tr h="497742">
                    <a:tc>
                      <a:txBody>
                        <a:bodyPr/>
                        <a:lstStyle/>
                        <a:p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The half width pulse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/ 3 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l-GR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μ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 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70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/ 4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l-GR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μ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 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240 </a:t>
                          </a:r>
                          <a:r>
                            <a:rPr lang="el-GR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μ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 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~2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0-</a:t>
                          </a:r>
                          <a:r>
                            <a:rPr lang="el-GR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μ</a:t>
                          </a:r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lang="ru-RU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96951857"/>
                      </a:ext>
                    </a:extLst>
                  </a:tr>
                  <a:tr h="1219200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Average neutron flux at the surface of moderators, </a:t>
                          </a:r>
                          <a:r>
                            <a:rPr lang="ru-RU" sz="1600" b="1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см</a:t>
                          </a:r>
                          <a:r>
                            <a:rPr lang="ru-RU" sz="1200" b="1" baseline="300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</a:t>
                          </a:r>
                          <a:r>
                            <a:rPr lang="ru-RU" sz="1200" b="1" baseline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</a:t>
                          </a:r>
                          <a:r>
                            <a:rPr lang="ru-RU" sz="1600" b="1" baseline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1600" b="1" baseline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lang="ru-RU" sz="1600" b="1" baseline="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 </a:t>
                          </a:r>
                          <a:endParaRPr lang="ru-RU" sz="1600" b="1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ru-RU" sz="1600" b="1" kern="1200" dirty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ru-RU" sz="1600" b="1" kern="1200" dirty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</a:t>
                          </a:r>
                          <a:r>
                            <a:rPr lang="ru-RU" sz="1800" b="1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~10</a:t>
                          </a:r>
                          <a:r>
                            <a:rPr lang="ru-RU" sz="1800" b="1" kern="1200" baseline="300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endParaRPr lang="ru-RU" sz="1800" b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sz="16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</a:t>
                          </a:r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</a:t>
                          </a:r>
                          <a:r>
                            <a:rPr lang="ru-RU" sz="1800" b="1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lang="ru-RU" sz="1800" b="1" kern="1200" baseline="300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</a:t>
                          </a:r>
                          <a:endParaRPr lang="ru-RU" sz="1800" b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endParaRPr lang="ru-RU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ru-RU" sz="2000" b="1" kern="1200" dirty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1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</a:t>
                          </a:r>
                          <a:r>
                            <a:rPr lang="ru-RU" sz="1800" b="1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lang="ru-RU" sz="1800" b="1" kern="1200" baseline="300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13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ru-RU" sz="1800" b="1" kern="1200" dirty="0">
                            <a:solidFill>
                              <a:schemeClr val="dk1"/>
                            </a:solidFill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ru-RU" sz="1800" b="1" kern="12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lang="ru-RU" sz="1800" b="1" kern="1200" baseline="30000" dirty="0">
                              <a:solidFill>
                                <a:schemeClr val="dk1"/>
                              </a:solidFill>
                              <a:effectLst/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</a:t>
                          </a:r>
                          <a:endParaRPr lang="ru-RU" sz="1800" b="1" dirty="0">
                            <a:effectLst/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     </a:t>
                          </a:r>
                          <a:r>
                            <a:rPr lang="ru-RU" sz="1800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lang="ru-RU" sz="1800" b="1" baseline="300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</a:t>
                          </a:r>
                        </a:p>
                        <a:p>
                          <a:pPr algn="ctr"/>
                          <a:endParaRPr lang="ru-RU" sz="1800" b="1" dirty="0">
                            <a:solidFill>
                              <a:srgbClr val="FF0000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ru-RU" sz="1800" b="1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</a:t>
                          </a:r>
                          <a:r>
                            <a:rPr lang="ru-RU" sz="1800" b="1" baseline="30000" dirty="0">
                              <a:solidFill>
                                <a:srgbClr val="FF0000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17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1973368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2351" y="0"/>
            <a:ext cx="2231717" cy="96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63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7E90F9-BF0C-499B-8355-8E12F8734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57" y="1"/>
            <a:ext cx="11513252" cy="1167617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5- ОСНОВНЫЕ  ОСОБЕННОСТИ  РЕАКТОРА НЕПТУН:</a:t>
            </a: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B937B9C6-D75E-439B-BC83-1D8DA2145002}"/>
              </a:ext>
            </a:extLst>
          </p:cNvPr>
          <p:cNvCxnSpPr>
            <a:cxnSpLocks/>
          </p:cNvCxnSpPr>
          <p:nvPr/>
        </p:nvCxnSpPr>
        <p:spPr>
          <a:xfrm>
            <a:off x="3591809" y="4916307"/>
            <a:ext cx="576917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" name="Прямая со стрелкой 3">
            <a:extLst>
              <a:ext uri="{FF2B5EF4-FFF2-40B4-BE49-F238E27FC236}">
                <a16:creationId xmlns:a16="http://schemas.microsoft.com/office/drawing/2014/main" id="{FCB54181-6319-F605-5731-04FC448D1BE3}"/>
              </a:ext>
            </a:extLst>
          </p:cNvPr>
          <p:cNvCxnSpPr/>
          <p:nvPr/>
        </p:nvCxnSpPr>
        <p:spPr>
          <a:xfrm>
            <a:off x="8488171" y="4976251"/>
            <a:ext cx="646546" cy="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Объект 2">
                <a:extLst>
                  <a:ext uri="{FF2B5EF4-FFF2-40B4-BE49-F238E27FC236}">
                    <a16:creationId xmlns:a16="http://schemas.microsoft.com/office/drawing/2014/main" id="{A0E62229-907C-2A76-7FE9-3834EC27AC5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-2" y="1167619"/>
                <a:ext cx="11943473" cy="479708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justLow">
                  <a:buNone/>
                </a:pP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1 - предлагаемый источник будет иметь пиковую плотность потока нейтронов до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𝟏𝟕</m:t>
                        </m:r>
                      </m:sup>
                    </m:sSup>
                    <m:r>
                      <a:rPr lang="ru-RU" b="1" i="1" smtClean="0">
                        <a:latin typeface="Cambria Math" panose="02040503050406030204" pitchFamily="18" charset="0"/>
                      </a:rPr>
                      <m:t> н.</m:t>
                    </m:r>
                    <m:sSup>
                      <m:sSupPr>
                        <m:ctrlPr>
                          <a:rPr lang="ru-RU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с</m:t>
                        </m:r>
                      </m:e>
                      <m:sup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ru-RU" b="1" i="1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ru-RU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см</m:t>
                        </m:r>
                      </m:e>
                      <m:sup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, и среднюю по времени плотность потока — до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𝟏𝟎</m:t>
                        </m:r>
                      </m:e>
                      <m:sup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ru-RU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sup>
                    </m:sSup>
                    <m:r>
                      <a:rPr lang="ru-RU" b="1" i="1">
                        <a:latin typeface="Cambria Math" panose="02040503050406030204" pitchFamily="18" charset="0"/>
                      </a:rPr>
                      <m:t> н.</m:t>
                    </m:r>
                    <m:sSup>
                      <m:sSup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b="1" i="1">
                            <a:latin typeface="Cambria Math" panose="02040503050406030204" pitchFamily="18" charset="0"/>
                          </a:rPr>
                          <m:t>с</m:t>
                        </m:r>
                      </m:e>
                      <m:sup>
                        <m:r>
                          <a:rPr lang="ru-RU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𝟏</m:t>
                        </m:r>
                      </m:sup>
                    </m:sSup>
                    <m:r>
                      <a:rPr lang="ru-RU" b="1" i="1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ru-RU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b="1" i="1">
                            <a:latin typeface="Cambria Math" panose="02040503050406030204" pitchFamily="18" charset="0"/>
                          </a:rPr>
                          <m:t>см</m:t>
                        </m:r>
                      </m:e>
                      <m:sup>
                        <m:r>
                          <a:rPr lang="ru-RU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ru-RU" b="1" i="1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ru-RU" b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Low">
                  <a:buNone/>
                </a:pP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2 - Время жизни поколения быстрых нейтронов (</a:t>
                </a:r>
                <a:r>
                  <a:rPr lang="el-GR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τ</a:t>
                </a: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в зоне с нептунием значительно ниже , чем в зоне с плутонием (позволит иметь более короткую вспышку).</a:t>
                </a:r>
              </a:p>
              <a:p>
                <a:pPr marL="0" indent="0" algn="justLow">
                  <a:buNone/>
                </a:pP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3 -  Низкое значение (</a:t>
                </a:r>
                <a:r>
                  <a:rPr lang="el-GR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β</a:t>
                </a: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-эф) определяет малую фоновую мощность в промежутках между импульсами.</a:t>
                </a:r>
              </a:p>
              <a:p>
                <a:pPr marL="0" indent="0" algn="justLow">
                  <a:buNone/>
                </a:pPr>
                <a:r>
                  <a:rPr lang="ru-RU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4 - Возможность использования для модулятора реактивности материалов, замедляющих нейтроны (</a:t>
                </a:r>
                <a:r>
                  <a:rPr lang="en-US" b="1" dirty="0" err="1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𝑯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sub>
                    </m:sSub>
                    <m:r>
                      <a:rPr lang="en-US" b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).  </m:t>
                    </m:r>
                  </m:oMath>
                </a14:m>
                <a:endPara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Low">
                  <a:buNone/>
                </a:pP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5 - </a:t>
                </a:r>
                <a:r>
                  <a:rPr lang="ru-RU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Эффект реактивности от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выгорания топлива будет чрезвычайно малым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или вообще нулевым.</a:t>
                </a:r>
                <a:r>
                  <a:rPr lang="en-US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endParaRPr lang="ru-RU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 algn="justLow">
                  <a:buNone/>
                </a:pP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Np237 (захват нейтрона)  	     Np238 (β-распад), (2.117 дня)  	           Pu238 (Д.М.)</a:t>
                </a:r>
              </a:p>
              <a:p>
                <a:pPr marL="0" indent="0" algn="justLow">
                  <a:buNone/>
                </a:pPr>
                <a:r>
                  <a:rPr lang="ru-RU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6 -  Значительное увеличение кампании реактора без перегрузки топлива — до 15—20 лет.</a:t>
                </a:r>
                <a:r>
                  <a:rPr lang="en-US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	</a:t>
                </a:r>
              </a:p>
              <a:p>
                <a:endParaRPr lang="ru-RU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Объект 2">
                <a:extLst>
                  <a:ext uri="{FF2B5EF4-FFF2-40B4-BE49-F238E27FC236}">
                    <a16:creationId xmlns:a16="http://schemas.microsoft.com/office/drawing/2014/main" id="{A0E62229-907C-2A76-7FE9-3834EC27A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" y="1167619"/>
                <a:ext cx="11943473" cy="4797082"/>
              </a:xfrm>
              <a:prstGeom prst="rect">
                <a:avLst/>
              </a:prstGeom>
              <a:blipFill>
                <a:blip r:embed="rId2"/>
                <a:stretch>
                  <a:fillRect l="-766" t="-2545" r="-1429" b="-25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73109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B7F5F5-4E26-FA15-43F8-5DA56EA25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48670"/>
            <a:ext cx="11115261" cy="347524"/>
          </a:xfrm>
        </p:spPr>
        <p:txBody>
          <a:bodyPr>
            <a:noAutofit/>
          </a:bodyPr>
          <a:lstStyle/>
          <a:p>
            <a:r>
              <a:rPr lang="en-US" sz="28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Denes sources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2- Periodic </a:t>
            </a:r>
            <a:r>
              <a:rPr lang="en-US" sz="2800" b="1" dirty="0"/>
              <a:t>Pulsed power reactors:</a:t>
            </a:r>
            <a:br>
              <a:rPr lang="ru-RU" sz="2800" b="1" dirty="0"/>
            </a:br>
            <a:br>
              <a:rPr lang="ru-RU" sz="2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FCDF7B-8C38-63BF-BCA8-2C5EEB962F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5287" y="1496194"/>
            <a:ext cx="8998226" cy="2431083"/>
          </a:xfrm>
        </p:spPr>
        <p:txBody>
          <a:bodyPr>
            <a:normAutofit lnSpcReduction="10000"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1955- in the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Obninsk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Pysical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-Power institute (Russia), D. I. Blokhintsev suggested the idea of a periodic pulsed reactors with mechanically periodically reactivity modulation.</a:t>
            </a:r>
          </a:p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combines the best features of Aperiodic reactors (pulsed nature without any choppers – time of flight) and steady state power reactors (good enough fluence to neutron spectroscopy). </a:t>
            </a:r>
          </a:p>
          <a:p>
            <a:pPr marL="0" indent="0" algn="just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8177A4BF-AF7F-61DE-2AA3-AC670E07834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515600" cy="6155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 sources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Google Shape;212;g1761d2fb2e6_0_18" descr="В_Калуге2 копия">
            <a:extLst>
              <a:ext uri="{FF2B5EF4-FFF2-40B4-BE49-F238E27FC236}">
                <a16:creationId xmlns:a16="http://schemas.microsoft.com/office/drawing/2014/main" id="{B8817881-B3E4-5A36-1812-023ACF8975C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448800" y="405210"/>
            <a:ext cx="2342716" cy="287699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F7E579-ED99-97B7-F25E-B58AAD0EFDD3}"/>
              </a:ext>
            </a:extLst>
          </p:cNvPr>
          <p:cNvSpPr txBox="1"/>
          <p:nvPr/>
        </p:nvSpPr>
        <p:spPr>
          <a:xfrm>
            <a:off x="9448800" y="3416800"/>
            <a:ext cx="2160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Dmitry Blokhintsev</a:t>
            </a:r>
          </a:p>
          <a:p>
            <a:pPr algn="ctr"/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(1907-1979) 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6AA8230-8AD8-10FB-1688-D3F2C1C50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05" y="3539970"/>
            <a:ext cx="6377195" cy="27691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83476B-4467-43CB-7926-1949AAD9684D}"/>
              </a:ext>
            </a:extLst>
          </p:cNvPr>
          <p:cNvSpPr txBox="1"/>
          <p:nvPr/>
        </p:nvSpPr>
        <p:spPr>
          <a:xfrm>
            <a:off x="1761089" y="6247662"/>
            <a:ext cx="91719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course of reactivity and power of the reactor during the development of the power pulse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id="{936F875A-9DE7-ECA0-DBC1-06A9B48E8E05}"/>
              </a:ext>
            </a:extLst>
          </p:cNvPr>
          <p:cNvCxnSpPr/>
          <p:nvPr/>
        </p:nvCxnSpPr>
        <p:spPr>
          <a:xfrm>
            <a:off x="3071605" y="5433391"/>
            <a:ext cx="15003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77B2299A-120E-98E4-67E1-AF3F48312B93}"/>
              </a:ext>
            </a:extLst>
          </p:cNvPr>
          <p:cNvCxnSpPr>
            <a:cxnSpLocks/>
          </p:cNvCxnSpPr>
          <p:nvPr/>
        </p:nvCxnSpPr>
        <p:spPr>
          <a:xfrm>
            <a:off x="3170996" y="4313583"/>
            <a:ext cx="386590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3105AD18-2EF1-20A6-F93E-8EAE0D86CF3C}"/>
              </a:ext>
            </a:extLst>
          </p:cNvPr>
          <p:cNvSpPr txBox="1"/>
          <p:nvPr/>
        </p:nvSpPr>
        <p:spPr>
          <a:xfrm>
            <a:off x="1761089" y="4063131"/>
            <a:ext cx="1310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Reactor Power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CC0C6B-E93D-3FF9-EBFA-13F71FF9D850}"/>
              </a:ext>
            </a:extLst>
          </p:cNvPr>
          <p:cNvSpPr txBox="1"/>
          <p:nvPr/>
        </p:nvSpPr>
        <p:spPr>
          <a:xfrm>
            <a:off x="1761089" y="5038640"/>
            <a:ext cx="13105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Reactor Reactivity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3042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5E201533-AA7A-77E8-799C-AD487BFB0AE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656" y="554182"/>
                <a:ext cx="11928762" cy="3609855"/>
              </a:xfrm>
            </p:spPr>
            <p:txBody>
              <a:bodyPr>
                <a:normAutofit/>
              </a:bodyPr>
              <a:lstStyle/>
              <a:p>
                <a:pPr marL="514350" indent="-514350" algn="just">
                  <a:buFont typeface="+mj-lt"/>
                  <a:buAutoNum type="arabicPeriod"/>
                </a:pPr>
                <a:r>
                  <a:rPr lang="en-US" sz="2400" b="1" u="sng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 purpose: </a:t>
                </a:r>
                <a:r>
                  <a:rPr 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reactors are divided into power, research, transport, …..</a:t>
                </a:r>
              </a:p>
              <a:p>
                <a:pPr algn="justLow">
                  <a:buFont typeface="Wingdings" panose="05000000000000000000" pitchFamily="2" charset="2"/>
                  <a:buChar char="Ø"/>
                </a:pPr>
                <a:r>
                  <a:rPr lang="ru-RU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Military applications:</a:t>
                </a:r>
                <a:endPara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justLow"/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production of materials for the nuclear weapons </a:t>
                </a:r>
                <a:r>
                  <a:rPr lang="ru-RU" sz="2000" b="1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ru-RU" sz="2000" b="1" dirty="0" err="1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Pu</a:t>
                </a:r>
                <a:r>
                  <a:rPr lang="ru-RU" sz="2000" b="1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2000" b="1" i="1" dirty="0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1" i="1" dirty="0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𝑯</m:t>
                        </m:r>
                      </m:e>
                      <m:sup>
                        <m:r>
                          <a:rPr lang="en-US" sz="2000" b="1" i="1" dirty="0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ru-RU" sz="2000" b="1" dirty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), </a:t>
                </a:r>
              </a:p>
              <a:p>
                <a:pPr algn="justLow"/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creation of reactors for submarines and large transport ships</a:t>
                </a:r>
                <a:r>
                  <a:rPr lang="ru-RU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Low">
                  <a:buFont typeface="Wingdings" panose="05000000000000000000" pitchFamily="2" charset="2"/>
                  <a:buChar char="Ø"/>
                </a:pPr>
                <a:r>
                  <a:rPr lang="en-US" sz="20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Nuclear power reactors </a:t>
                </a:r>
                <a:r>
                  <a:rPr lang="ru-RU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</a:t>
                </a: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the production of electricity.</a:t>
                </a:r>
              </a:p>
              <a:p>
                <a:pPr algn="justLow">
                  <a:buFont typeface="Wingdings" panose="05000000000000000000" pitchFamily="2" charset="2"/>
                  <a:buChar char="Ø"/>
                </a:pPr>
                <a:r>
                  <a:rPr lang="en-US" sz="2000" b="1" u="sng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Research reactors</a:t>
                </a:r>
                <a:r>
                  <a:rPr lang="en-US" sz="20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 neutrons and Gamma sources</a:t>
                </a:r>
                <a:r>
                  <a:rPr lang="ru-RU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algn="justLow">
                  <a:buFont typeface="Wingdings" panose="05000000000000000000" pitchFamily="2" charset="2"/>
                  <a:buChar char="Ø"/>
                </a:pP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Reactors used in space technology</a:t>
                </a:r>
                <a:r>
                  <a:rPr lang="ru-RU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Объект 2">
                <a:extLst>
                  <a:ext uri="{FF2B5EF4-FFF2-40B4-BE49-F238E27FC236}">
                    <a16:creationId xmlns:a16="http://schemas.microsoft.com/office/drawing/2014/main" id="{5E201533-AA7A-77E8-799C-AD487BFB0A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656" y="554182"/>
                <a:ext cx="11928762" cy="3609855"/>
              </a:xfrm>
              <a:blipFill>
                <a:blip r:embed="rId3"/>
                <a:stretch>
                  <a:fillRect l="-716" t="-236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EF917C-D0CD-0DBE-9B15-039C01B482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21" y="4455477"/>
            <a:ext cx="2766647" cy="20373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C598B8-FBD6-D132-9C32-B4602CE368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501" y="4455477"/>
            <a:ext cx="2646218" cy="21163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A394B7E-DACD-8E05-4926-5299D182B0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7852" y="4415985"/>
            <a:ext cx="2785403" cy="21163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00993A9-1A58-28F1-6703-6BEDD0D72A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388" y="4455477"/>
            <a:ext cx="2956121" cy="19707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D5B0EB-10B5-4268-09A8-AD4FE8E911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292" y="2443910"/>
            <a:ext cx="2734540" cy="1899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FE61C64-B5B5-BD09-57C1-BAAA70F77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670"/>
            <a:ext cx="10515600" cy="4107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OF NUCLEAR REACTORS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5325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E201533-AA7A-77E8-799C-AD487BFB0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877455"/>
            <a:ext cx="11794835" cy="5299508"/>
          </a:xfrm>
        </p:spPr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purpose: </a:t>
            </a:r>
            <a:r>
              <a:rPr lang="en-US" sz="24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reactors are divided into </a:t>
            </a:r>
            <a:r>
              <a:rPr lang="en-US" sz="24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power</a:t>
            </a:r>
            <a:r>
              <a:rPr lang="en-US" sz="24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research</a:t>
            </a:r>
            <a:r>
              <a:rPr lang="en-US" sz="24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transport</a:t>
            </a:r>
            <a:r>
              <a:rPr lang="en-US" sz="24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…..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neutron energy spectrum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inside reactor core, reactors divided into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thermal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VVER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-1000)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use uranium enriched to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2–5%.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fast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(БН-600 и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IBR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-2),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use uranium enriched to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15–20%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90 %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if research reactors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),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intermediate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VVER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SKD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use enriched uranium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25% 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;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F42F5DD-76AD-EEAD-1E91-D882490D5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670"/>
            <a:ext cx="10515600" cy="4107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OF NUCLEAR REACTORS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6298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E201533-AA7A-77E8-799C-AD487BFB0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877455"/>
            <a:ext cx="11794835" cy="52995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neutron energy spectrum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reactors are classified as thermal (VVER-1000), fast (BN-600 and BREST) ​​and intermediate (VVER-SKD);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BD9B0F-E052-3E59-D703-0FD25A576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476" y="1780470"/>
            <a:ext cx="5819048" cy="4885714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EBEA843-F19E-4056-7DD3-810607399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670"/>
            <a:ext cx="10515600" cy="4107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OF NUCLEAR REACTORS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91562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E201533-AA7A-77E8-799C-AD487BFB0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877455"/>
            <a:ext cx="11794835" cy="5299508"/>
          </a:xfrm>
        </p:spPr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purpose: reactors are divided into power, research, transport, …..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neutron energy spectrum: reactors are divided into thermal, fast and intermediate;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By moderator type</a:t>
            </a:r>
            <a:r>
              <a:rPr kumimoji="0" lang="ru-RU" sz="24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thermal neutron reactors are divided into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light water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(VVER),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heavy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(CANDU) and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graphite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(RBMK);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теплоносителю: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классифицируют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легководные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газо-охлаждаемые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тяжеловодные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жидкометаллические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структуре активной зоны:</a:t>
            </a:r>
            <a:r>
              <a:rPr lang="ru-RU" sz="24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 реакторы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гетерогенные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гомогенные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конструктивному исполнению: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подразделяются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корпусные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канальные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энерго-выделению: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различают на импульсные и стационарные. </a:t>
            </a:r>
          </a:p>
          <a:p>
            <a:pPr marL="514350" indent="-514350">
              <a:buFont typeface="+mj-lt"/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1ECF91B9-3AA8-9D18-472F-6E865D9B6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670"/>
            <a:ext cx="10515600" cy="4107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OF NUCLEAR REACTORS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8534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E201533-AA7A-77E8-799C-AD487BFB0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877455"/>
            <a:ext cx="11794835" cy="5299508"/>
          </a:xfrm>
        </p:spPr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purpose: reactors are divided into power, research, transport, …..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neutron energy spectrum: reactors are divided into thermal, fast and intermediate;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moderator type: thermal neutron reactors are divided into light water (VVER), heavy water (CANDU) and graphite (RBMK);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coolant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reactors are divided into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light water (VVER)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gas-cooled reactors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GCFR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heavy water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(CANDU)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liquid metal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IBR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-2 -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BN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структуре активной зоны:</a:t>
            </a:r>
            <a:r>
              <a:rPr lang="ru-RU" sz="24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 реакторы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гетерогенные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гомогенные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конструктивному исполнению: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подразделяются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корпусные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канальные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энерго-выделению: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различают на импульсные и стационарные. </a:t>
            </a:r>
          </a:p>
          <a:p>
            <a:pPr marL="514350" indent="-514350">
              <a:buFont typeface="+mj-lt"/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3943DD54-E99A-37DA-6963-78F75E439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670"/>
            <a:ext cx="10515600" cy="4107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OF NUCLEAR REACTORS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94790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E201533-AA7A-77E8-799C-AD487BFB0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877455"/>
            <a:ext cx="11794835" cy="393469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назначению: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подразделяются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энергетические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…..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энергетическому спектру нейтронов: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различают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тепловых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быстрых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промежуточных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типу замедлителя:</a:t>
            </a:r>
            <a:r>
              <a:rPr lang="ru-RU" sz="24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реакторы на тепловых нейтронах различаются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легководные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(ВВЭР),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тяжеловодные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(CANDU)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графитовые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(РБМК);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теплоносителю: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классифицируют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легководные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газо-охлаждаемые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тяжеловодные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жидкометаллические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4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core structure</a:t>
            </a:r>
            <a:r>
              <a:rPr lang="ru-RU" sz="2400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reactors are divided into 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heterogeneous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homogeneous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D916ECE-C884-F4DF-0BFF-B4F262047ADD}"/>
              </a:ext>
            </a:extLst>
          </p:cNvPr>
          <p:cNvSpPr txBox="1"/>
          <p:nvPr/>
        </p:nvSpPr>
        <p:spPr>
          <a:xfrm>
            <a:off x="5098472" y="5273962"/>
            <a:ext cx="2807856" cy="147732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fuel is placed in the reactor core in the form of blocks (fuel elements), between which there is a coolant.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B8833B-CD55-06F4-647E-7B49EC72951A}"/>
              </a:ext>
            </a:extLst>
          </p:cNvPr>
          <p:cNvSpPr txBox="1"/>
          <p:nvPr/>
        </p:nvSpPr>
        <p:spPr>
          <a:xfrm>
            <a:off x="8866908" y="5421652"/>
            <a:ext cx="2807856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fuel and coolant are a homogeneous mixture.</a:t>
            </a:r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B259F1B7-DFE1-267A-7856-03FAC95A0C0A}"/>
              </a:ext>
            </a:extLst>
          </p:cNvPr>
          <p:cNvCxnSpPr>
            <a:cxnSpLocks/>
          </p:cNvCxnSpPr>
          <p:nvPr/>
        </p:nvCxnSpPr>
        <p:spPr>
          <a:xfrm>
            <a:off x="6576292" y="4447309"/>
            <a:ext cx="0" cy="8266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45480376-C4CD-FEB9-0FE7-196F121B3974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9691255" y="4447309"/>
            <a:ext cx="579581" cy="9743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073B43D7-0343-800C-7816-72C26921F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670"/>
            <a:ext cx="10515600" cy="4107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OF NUCLEAR REACTORS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5605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E201533-AA7A-77E8-799C-AD487BFB0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877455"/>
            <a:ext cx="11794835" cy="5299508"/>
          </a:xfrm>
        </p:spPr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назначению: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подразделяются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энергетические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…..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энергетическому спектру нейтронов: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различают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тепловых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быстрых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промежуточных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типу замедлителя:</a:t>
            </a:r>
            <a:r>
              <a:rPr lang="ru-RU" sz="24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реакторы на тепловых нейтронах различаются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легководные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(ВВЭР),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тяжеловодные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(CANDU)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графитовые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(РБМК);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теплоносителю: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классифицируют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легководные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газо-охлаждаемые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тяжеловодные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жидкометаллические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структуре активной зоны:</a:t>
            </a:r>
            <a:r>
              <a:rPr lang="ru-RU" sz="24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 реакторы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гетерогенные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гомогенные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construction design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reactors are divided into vessel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VVER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-1000)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channel 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RBMK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CANDU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энерго-выделению:</a:t>
            </a:r>
            <a:r>
              <a:rPr lang="ru-RU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различают на </a:t>
            </a:r>
            <a:r>
              <a:rPr lang="ru-RU" sz="2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импульсные</a:t>
            </a:r>
            <a:r>
              <a:rPr lang="ru-RU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(ИБР-2) и </a:t>
            </a:r>
            <a:r>
              <a:rPr lang="ru-RU" sz="2400" b="1" u="sng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стационарные</a:t>
            </a:r>
            <a:r>
              <a:rPr lang="ru-RU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(ВВЭР). </a:t>
            </a:r>
          </a:p>
          <a:p>
            <a:pPr marL="514350" indent="-514350">
              <a:buFont typeface="+mj-lt"/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5B0867C-8E0B-65F0-C1C6-3F1365A32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670"/>
            <a:ext cx="10515600" cy="4107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OF NUCLEAR REACTORS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6350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E201533-AA7A-77E8-799C-AD487BFB0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091" y="877455"/>
            <a:ext cx="11794835" cy="5299508"/>
          </a:xfrm>
        </p:spPr>
        <p:txBody>
          <a:bodyPr>
            <a:norm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назначению: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подразделяются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энергетические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…..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энергетическому спектру нейтронов: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различают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тепловых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быстрых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промежуточных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типу замедлителя:</a:t>
            </a:r>
            <a:r>
              <a:rPr lang="ru-RU" sz="24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реакторы на тепловых нейтронах различаются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легководные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(ВВЭР),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тяжеловодные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(CANDU)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графитовые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(РБМК);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теплоносителю: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классифицируют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легководные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газо-охлаждаемые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тяжеловодные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жидкометаллические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структуре активной зоны:</a:t>
            </a:r>
            <a:r>
              <a:rPr lang="ru-RU" sz="24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 реакторы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гетерогенные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гомогенные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ru-RU" sz="2400" b="1" u="sng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конструктивному исполнению: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реакторы подразделяются на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корпусные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канальные</a:t>
            </a:r>
            <a:r>
              <a:rPr lang="ru-RU" sz="24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energy release or production</a:t>
            </a:r>
            <a:r>
              <a:rPr lang="ru-RU" sz="2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reactors are divided into pulsed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IBR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-2)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stationary (steady state)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VVER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marL="514350" indent="-514350">
              <a:buFont typeface="+mj-lt"/>
              <a:buAutoNum type="arabicPeriod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CB632CC-0FE5-9CCF-A523-DDBBFB481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2670"/>
            <a:ext cx="10515600" cy="4107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OF NUCLEAR REACTORS</a:t>
            </a:r>
            <a:endParaRPr lang="ru-RU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18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811E-AEAB-4E96-9D5B-55C188C89270}" type="datetime1">
              <a:rPr lang="ru-RU" smtClean="0"/>
              <a:t>27.10.2025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8BD4-BB35-4D4F-8C85-DEF70C067D30}" type="slidenum">
              <a:rPr lang="ru-RU" smtClean="0"/>
              <a:t>6</a:t>
            </a:fld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768625"/>
            <a:ext cx="7638757" cy="5356637"/>
          </a:xfrm>
        </p:spPr>
        <p:txBody>
          <a:bodyPr>
            <a:normAutofit/>
          </a:bodyPr>
          <a:lstStyle/>
          <a:p>
            <a:pPr algn="justLow"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reactor vessel and its core are divided in half, and a reactivity modulator (RM) is located in the space between the halves of the vessel.</a:t>
            </a:r>
          </a:p>
          <a:p>
            <a:pPr algn="justLow">
              <a:buFont typeface="Wingdings" panose="05000000000000000000" pitchFamily="2" charset="2"/>
              <a:buChar char="Ø"/>
            </a:pP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RM is a rotating disk with titanium hydride blocks placed in it.</a:t>
            </a:r>
          </a:p>
          <a:p>
            <a:pPr algn="justLow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disk has a sector containing a vacuum zone. When this sector passes through the core, a neutron pulse is generated.</a:t>
            </a:r>
          </a:p>
          <a:p>
            <a:pPr algn="justLow">
              <a:buFont typeface="Wingdings" panose="05000000000000000000" pitchFamily="2" charset="2"/>
              <a:buChar char="Ø"/>
            </a:pP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reactor vessel is surrounded by a beryllium and nickel reflector, in which water and cold moderators are placed.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42BC41-612B-4C66-AE60-17BE76226F2E}"/>
              </a:ext>
            </a:extLst>
          </p:cNvPr>
          <p:cNvSpPr txBox="1"/>
          <p:nvPr/>
        </p:nvSpPr>
        <p:spPr>
          <a:xfrm>
            <a:off x="278509" y="45871"/>
            <a:ext cx="6596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Concept of the NEPTUNE reactor project</a:t>
            </a:r>
            <a:endParaRPr lang="ru-RU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A5D1630-414C-46D0-9975-116A043E74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8757" y="1595126"/>
            <a:ext cx="3890634" cy="512634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B0EAAF1-2492-00A1-7E37-072FC3ED0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061" y="0"/>
            <a:ext cx="2676939" cy="2676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6735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61CEDC-2CF5-BEC7-E000-64EEE7586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15530"/>
          </a:xfrm>
        </p:spPr>
        <p:txBody>
          <a:bodyPr/>
          <a:lstStyle/>
          <a:p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5B90A0-FC30-BA05-8299-142B5C6ECB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842" y="818867"/>
            <a:ext cx="11505062" cy="535809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B2C7948-FF14-9C44-0469-A78E9BD0A4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368" y="404336"/>
            <a:ext cx="9095263" cy="6049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044334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13F128-964C-1713-1F99-D0685105A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169"/>
            <a:ext cx="10515600" cy="46486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u="none" strike="noStrike" baseline="0" dirty="0">
                <a:solidFill>
                  <a:schemeClr val="accent1">
                    <a:lumMod val="75000"/>
                  </a:schemeClr>
                </a:solidFill>
                <a:latin typeface="TimesNewRomanPS-BoldItalicMT"/>
              </a:rPr>
              <a:t>MAIN COMPONENTS OF A NUCLEAR REACTOR</a:t>
            </a:r>
            <a:endParaRPr lang="ru-RU" sz="6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D139D6BE-DAB3-4F77-FE5E-11EB25113F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5399" y="2536336"/>
            <a:ext cx="6902694" cy="4158249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032536-CEA7-C0ED-1C8D-F5740294FC68}"/>
              </a:ext>
            </a:extLst>
          </p:cNvPr>
          <p:cNvSpPr txBox="1"/>
          <p:nvPr/>
        </p:nvSpPr>
        <p:spPr>
          <a:xfrm>
            <a:off x="211015" y="1098493"/>
            <a:ext cx="117183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Low"/>
            <a:r>
              <a:rPr lang="en-US" sz="2000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A nuclear reactor </a:t>
            </a:r>
            <a:r>
              <a:rPr lang="en-US" sz="2000" b="1" i="0" u="none" strike="noStrike" baseline="0" dirty="0">
                <a:latin typeface="TimesNewRomanPSMT"/>
              </a:rPr>
              <a:t>is a system in which the chain process of fission of heavy nuclei by neutrons is carried out.</a:t>
            </a:r>
          </a:p>
          <a:p>
            <a:pPr algn="justLow"/>
            <a:r>
              <a:rPr lang="en-US" sz="2000" b="1" u="sng" dirty="0">
                <a:solidFill>
                  <a:schemeClr val="accent1"/>
                </a:solidFill>
                <a:latin typeface="TimesNewRomanPSMT"/>
              </a:rPr>
              <a:t>Nuclear reactors:</a:t>
            </a:r>
            <a:r>
              <a:rPr lang="en-US" sz="2000" b="1" dirty="0">
                <a:solidFill>
                  <a:schemeClr val="accent1"/>
                </a:solidFill>
                <a:latin typeface="TimesNewRomanPSMT"/>
              </a:rPr>
              <a:t> </a:t>
            </a:r>
            <a:r>
              <a:rPr lang="en-US" sz="2000" b="1" i="0" u="none" strike="noStrike" baseline="0" dirty="0">
                <a:latin typeface="TimesNewRomanPSMT"/>
              </a:rPr>
              <a:t>are intended for the </a:t>
            </a:r>
            <a:r>
              <a:rPr lang="en-US" sz="2000" b="1" i="0" u="sng" strike="noStrike" baseline="0" dirty="0">
                <a:latin typeface="TimesNewRomanPSMT"/>
              </a:rPr>
              <a:t>generation of thermal energy</a:t>
            </a:r>
            <a:r>
              <a:rPr lang="en-US" sz="2000" b="1" i="0" u="none" strike="noStrike" baseline="0" dirty="0">
                <a:latin typeface="TimesNewRomanPSMT"/>
              </a:rPr>
              <a:t>, the </a:t>
            </a:r>
            <a:r>
              <a:rPr lang="en-US" sz="2000" b="1" i="0" u="sng" strike="noStrike" baseline="0" dirty="0">
                <a:latin typeface="TimesNewRomanPSMT"/>
              </a:rPr>
              <a:t>production of various transuranic </a:t>
            </a:r>
            <a:r>
              <a:rPr lang="en-US" sz="2000" b="1" i="0" u="none" strike="noStrike" baseline="0" dirty="0">
                <a:latin typeface="TimesNewRomanPSMT"/>
              </a:rPr>
              <a:t>elements, scientific </a:t>
            </a:r>
            <a:r>
              <a:rPr lang="en-US" sz="2000" b="1" i="0" u="sng" strike="noStrike" baseline="0" dirty="0">
                <a:latin typeface="TimesNewRomanPSMT"/>
              </a:rPr>
              <a:t>experimental purposes </a:t>
            </a:r>
            <a:r>
              <a:rPr lang="en-US" sz="2000" b="1" i="0" u="none" strike="noStrike" baseline="0" dirty="0">
                <a:latin typeface="TimesNewRomanPSMT"/>
              </a:rPr>
              <a:t>and other tasks.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5238824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7FDE931-9A38-32F2-168F-E4197D7B5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7569" y="787790"/>
            <a:ext cx="11816862" cy="3502855"/>
          </a:xfrm>
        </p:spPr>
        <p:txBody>
          <a:bodyPr>
            <a:normAutofit/>
          </a:bodyPr>
          <a:lstStyle/>
          <a:p>
            <a:pPr marL="0" indent="0" algn="justLow">
              <a:buNone/>
            </a:pPr>
            <a:r>
              <a:rPr lang="ru-RU" sz="24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en-US" sz="2400" b="1" i="0" u="sng" strike="noStrike" baseline="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Reactor core</a:t>
            </a:r>
            <a:r>
              <a:rPr lang="ru-RU" sz="2400" b="1" i="0" u="none" strike="noStrike" baseline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i="0" u="none" strike="noStrik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place where the nuclear fission chain process occurs;</a:t>
            </a:r>
          </a:p>
          <a:p>
            <a:pPr marL="0" indent="0" algn="justLow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Coolant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removes thermal energy from the reactor core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indent="0" algn="justLow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</a:t>
            </a:r>
            <a:r>
              <a:rPr lang="en-US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Moderator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substance that effectively slows down fission neutrons, whose average energy is about 2 MeV, into thermal neutrons with an energy of about 0.1 eV </a:t>
            </a:r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(found only in thermal reactors)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6">
            <a:extLst>
              <a:ext uri="{FF2B5EF4-FFF2-40B4-BE49-F238E27FC236}">
                <a16:creationId xmlns:a16="http://schemas.microsoft.com/office/drawing/2014/main" id="{12B7FB54-5720-1073-9C19-E0B6E0554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805" y="2883877"/>
            <a:ext cx="6120389" cy="368698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921071-E159-C6B7-469B-0CC3E7A88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169"/>
            <a:ext cx="10515600" cy="46486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u="none" strike="noStrike" baseline="0" dirty="0">
                <a:solidFill>
                  <a:schemeClr val="accent1">
                    <a:lumMod val="75000"/>
                  </a:schemeClr>
                </a:solidFill>
                <a:latin typeface="TimesNewRomanPS-BoldItalicMT"/>
              </a:rPr>
              <a:t>MAIN COMPONENTS OF A NUCLEAR REACTOR</a:t>
            </a:r>
            <a:endParaRPr lang="ru-RU" sz="6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0529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7FDE931-9A38-32F2-168F-E4197D7B5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868057"/>
            <a:ext cx="11380763" cy="5121886"/>
          </a:xfrm>
        </p:spPr>
        <p:txBody>
          <a:bodyPr>
            <a:normAutofit/>
          </a:bodyPr>
          <a:lstStyle/>
          <a:p>
            <a:pPr marL="0" indent="0" algn="justLow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4- </a:t>
            </a:r>
            <a:r>
              <a:rPr lang="en-US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Reflector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use neutrons economically, the core is surrounded by a reflector, which helps return the emitted neutrons to the core and thus preserve them for the chain process.</a:t>
            </a:r>
          </a:p>
          <a:p>
            <a:pPr marL="0" indent="0" algn="justLow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5- </a:t>
            </a:r>
            <a:r>
              <a:rPr lang="en-US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Biological shielding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surrounds the core to protect personnel from various types of radiation.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+mj-lt"/>
              <a:buAutoNum type="arabicPeriod"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Объект 6">
            <a:extLst>
              <a:ext uri="{FF2B5EF4-FFF2-40B4-BE49-F238E27FC236}">
                <a16:creationId xmlns:a16="http://schemas.microsoft.com/office/drawing/2014/main" id="{6FF50EFB-4C9C-CAAB-5401-BF86F7D3C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805" y="2883877"/>
            <a:ext cx="6120389" cy="3686981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B36A4FF-D072-404E-6D78-9D8B548CB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169"/>
            <a:ext cx="10515600" cy="46486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u="none" strike="noStrike" baseline="0" dirty="0">
                <a:solidFill>
                  <a:schemeClr val="accent1">
                    <a:lumMod val="75000"/>
                  </a:schemeClr>
                </a:solidFill>
                <a:latin typeface="TimesNewRomanPS-BoldItalicMT"/>
              </a:rPr>
              <a:t>MAIN COMPONENTS OF A NUCLEAR REACTOR</a:t>
            </a:r>
            <a:endParaRPr lang="ru-RU" sz="6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20155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7FDE931-9A38-32F2-168F-E4197D7B5F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015" y="1055077"/>
            <a:ext cx="11718388" cy="5121886"/>
          </a:xfrm>
        </p:spPr>
        <p:txBody>
          <a:bodyPr>
            <a:normAutofit/>
          </a:bodyPr>
          <a:lstStyle/>
          <a:p>
            <a:pPr marL="0" indent="0" algn="justLow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6- </a:t>
            </a:r>
            <a:r>
              <a:rPr lang="en-US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Control rods: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control the nuclear fission chain process in the reactor.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Low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7- </a:t>
            </a:r>
            <a:r>
              <a:rPr lang="en-US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Thermal shielding</a:t>
            </a: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substance with poor thermal conductivity, to avoid destruction of biological protection and reactor mounting structures.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Объект 6">
            <a:extLst>
              <a:ext uri="{FF2B5EF4-FFF2-40B4-BE49-F238E27FC236}">
                <a16:creationId xmlns:a16="http://schemas.microsoft.com/office/drawing/2014/main" id="{0B07425C-84D0-AB1D-75E5-B5AD3F2A0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5805" y="2883877"/>
            <a:ext cx="6120389" cy="3686981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646159A-3760-CD3F-AF13-0382BAE7E7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169"/>
            <a:ext cx="10515600" cy="464868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b="1" u="none" strike="noStrike" baseline="0" dirty="0">
                <a:solidFill>
                  <a:schemeClr val="accent1">
                    <a:lumMod val="75000"/>
                  </a:schemeClr>
                </a:solidFill>
                <a:latin typeface="TimesNewRomanPS-BoldItalicMT"/>
              </a:rPr>
              <a:t>MAIN COMPONENTS OF A NUCLEAR REACTOR</a:t>
            </a:r>
            <a:endParaRPr lang="ru-RU" sz="6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2857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B22BB-8F88-384E-86A4-8D8D7BBF5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8299CA37-2000-9E7B-9532-E02C1B902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1811E-AEAB-4E96-9D5B-55C188C89270}" type="datetime1">
              <a:rPr lang="ru-RU" smtClean="0"/>
              <a:t>27.10.2025</a:t>
            </a:fld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0FE2531-2818-0BA0-EF93-96FA502C1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D8BD4-BB35-4D4F-8C85-DEF70C067D30}" type="slidenum">
              <a:rPr lang="ru-RU" smtClean="0"/>
              <a:t>7</a:t>
            </a:fld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66E03D-B68D-C109-06AF-0888D380B50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768626"/>
            <a:ext cx="6779172" cy="5587724"/>
          </a:xfrm>
        </p:spPr>
        <p:txBody>
          <a:bodyPr>
            <a:normAutofit/>
          </a:bodyPr>
          <a:lstStyle/>
          <a:p>
            <a:pPr algn="justLow">
              <a:buFont typeface="Wingdings" panose="05000000000000000000" pitchFamily="2" charset="2"/>
              <a:buChar char="Ø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Reactivity modulator (RM).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Low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MR is a rotating disk with titanium hydride blocks placed inside it.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Low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disk has a sector containing a vacuum zone. When this sector passes through the active zone, a neutron pulse is generated.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0ED5BA-62BB-665A-6CC7-0696F64DAB24}"/>
              </a:ext>
            </a:extLst>
          </p:cNvPr>
          <p:cNvSpPr txBox="1"/>
          <p:nvPr/>
        </p:nvSpPr>
        <p:spPr>
          <a:xfrm>
            <a:off x="278509" y="45871"/>
            <a:ext cx="65964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Concept of the NEPTUNE reactor project</a:t>
            </a:r>
            <a:endParaRPr lang="ru-RU" sz="28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62CF58BB-C354-F47B-28A2-186946489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172" y="713447"/>
            <a:ext cx="5373182" cy="50793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</p:pic>
    </p:spTree>
    <p:extLst>
      <p:ext uri="{BB962C8B-B14F-4D97-AF65-F5344CB8AC3E}">
        <p14:creationId xmlns:p14="http://schemas.microsoft.com/office/powerpoint/2010/main" val="1105187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6775A7-E5D7-4163-A764-6F45E37A21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0"/>
            <a:ext cx="8038531" cy="571726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main parameters of the reactor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205039E4-B5D1-4DCD-AEFC-DC622633D2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9771537"/>
              </p:ext>
            </p:extLst>
          </p:nvPr>
        </p:nvGraphicFramePr>
        <p:xfrm>
          <a:off x="186886" y="703782"/>
          <a:ext cx="8042714" cy="5917795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4792377">
                  <a:extLst>
                    <a:ext uri="{9D8B030D-6E8A-4147-A177-3AD203B41FA5}">
                      <a16:colId xmlns:a16="http://schemas.microsoft.com/office/drawing/2014/main" val="1938561597"/>
                    </a:ext>
                  </a:extLst>
                </a:gridCol>
                <a:gridCol w="3250337">
                  <a:extLst>
                    <a:ext uri="{9D8B030D-6E8A-4147-A177-3AD203B41FA5}">
                      <a16:colId xmlns:a16="http://schemas.microsoft.com/office/drawing/2014/main" val="2623100061"/>
                    </a:ext>
                  </a:extLst>
                </a:gridCol>
              </a:tblGrid>
              <a:tr h="405513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Параметр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Значение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2958040165"/>
                  </a:ext>
                </a:extLst>
              </a:tr>
              <a:tr h="28294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 THERMAL POWER , MW</a:t>
                      </a:r>
                      <a:endParaRPr lang="ru-RU" sz="12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- 15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939681966"/>
                  </a:ext>
                </a:extLst>
              </a:tr>
              <a:tr h="328466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OPERATING MODE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pulsed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3025170806"/>
                  </a:ext>
                </a:extLst>
              </a:tr>
              <a:tr h="28294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PULSE FREQUENCY, Hz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895205287"/>
                  </a:ext>
                </a:extLst>
              </a:tr>
              <a:tr h="28294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FUEL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NpN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975612742"/>
                  </a:ext>
                </a:extLst>
              </a:tr>
              <a:tr h="396578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CLADDING MATERIAL OF FUEL RODS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S.Steel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ЧС-68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1391935048"/>
                  </a:ext>
                </a:extLst>
              </a:tr>
              <a:tr h="28294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COOLER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Na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4045137049"/>
                  </a:ext>
                </a:extLst>
              </a:tr>
              <a:tr h="56588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REFLECTOR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NICKEL ALLOY + BERYLLIUM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1278590880"/>
                  </a:ext>
                </a:extLst>
              </a:tr>
              <a:tr h="396578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MODERATOR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PREMODERATOR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Hydrides, water, beryllium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249557548"/>
                  </a:ext>
                </a:extLst>
              </a:tr>
              <a:tr h="586985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COOLANT TEMPERATURE AT THE INLET TO THE CORE AND AT THE OUTLET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400" b="1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290-390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4120134609"/>
                  </a:ext>
                </a:extLst>
              </a:tr>
              <a:tr h="396578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PRESSURE DROP THROUGH THE CORE, Pa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0,33·10</a:t>
                      </a:r>
                      <a:r>
                        <a:rPr lang="ru-RU" sz="1200" b="1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2400459684"/>
                  </a:ext>
                </a:extLst>
              </a:tr>
              <a:tr h="471566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FLUENCE ON THE REACTOR SURROUNDING’S FOR 20,000 h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n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</a:t>
                      </a:r>
                      <a:r>
                        <a:rPr lang="ru-RU" sz="1100" b="1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4,1·10</a:t>
                      </a:r>
                      <a:r>
                        <a:rPr lang="ru-RU" sz="1200" b="1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2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3326810047"/>
                  </a:ext>
                </a:extLst>
              </a:tr>
              <a:tr h="6934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AVERAGE NEUTRON THERMAL FLUX AT THE SURFACE OF WATER MODERATOR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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equivalent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10</a:t>
                      </a:r>
                      <a:r>
                        <a:rPr lang="ru-RU" sz="1100" b="1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cm</a:t>
                      </a:r>
                      <a:r>
                        <a:rPr lang="ru-RU" sz="1100" b="1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∙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</a:t>
                      </a:r>
                      <a:r>
                        <a:rPr lang="ru-RU" sz="1100" b="1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-1</a:t>
                      </a:r>
                      <a:endParaRPr lang="ru-RU" sz="10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1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3412892027"/>
                  </a:ext>
                </a:extLst>
              </a:tr>
              <a:tr h="2829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EFFECTIVE FRACTION OF DELAYED NEUTRONS</a:t>
                      </a:r>
                      <a:endParaRPr lang="ru-RU" sz="10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</a:t>
                      </a:r>
                      <a:r>
                        <a:rPr lang="ru-RU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0,001</a:t>
                      </a: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ru-RU" sz="11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1579893753"/>
                  </a:ext>
                </a:extLst>
              </a:tr>
              <a:tr h="24539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GENERATION TIME OF THE SPONTANEOUS NEUTRONS</a:t>
                      </a:r>
                      <a:r>
                        <a:rPr lang="ru-RU" sz="11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lang="en-US" sz="11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n,sec</a:t>
                      </a:r>
                      <a:endParaRPr lang="ru-RU" sz="105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10</a:t>
                      </a:r>
                      <a:endParaRPr lang="ru-RU" sz="1100" b="1" i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891" marR="31891" marT="0" marB="0" anchor="ctr"/>
                </a:tc>
                <a:extLst>
                  <a:ext uri="{0D108BD9-81ED-4DB2-BD59-A6C34878D82A}">
                    <a16:rowId xmlns:a16="http://schemas.microsoft.com/office/drawing/2014/main" val="4242688223"/>
                  </a:ext>
                </a:extLst>
              </a:tr>
            </a:tbl>
          </a:graphicData>
        </a:graphic>
      </p:graphicFrame>
      <p:pic>
        <p:nvPicPr>
          <p:cNvPr id="3" name="Picture 4">
            <a:extLst>
              <a:ext uri="{FF2B5EF4-FFF2-40B4-BE49-F238E27FC236}">
                <a16:creationId xmlns:a16="http://schemas.microsoft.com/office/drawing/2014/main" id="{62CF58BB-C354-F47B-28A2-1869464895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584" y="5095711"/>
            <a:ext cx="1864237" cy="17622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5515" y="1480"/>
            <a:ext cx="3633531" cy="5194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02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43101F-8879-FFFB-A75C-5A644D4F1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275" y="53969"/>
            <a:ext cx="11601450" cy="591127"/>
          </a:xfrm>
        </p:spPr>
        <p:txBody>
          <a:bodyPr>
            <a:no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CONCEPT OF RADIO ACTIVE WASTE (RAW) AND RAW TRANSMUTATION</a:t>
            </a:r>
            <a:endParaRPr lang="ru-RU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BACF29-F3CD-A3C5-A11B-9F2F9863C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785" y="1176338"/>
            <a:ext cx="11333306" cy="519675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most dangerous radioactive waste from spent nuclear fuel are: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long-lived radionuclides,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high activity and heat generation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en-US" sz="2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Composition</a:t>
            </a:r>
            <a:r>
              <a:rPr lang="ru-RU" sz="2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the spent nuclear fuel in closed nuclear cycle</a:t>
            </a:r>
            <a:r>
              <a:rPr lang="ru-RU" sz="2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fission product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used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Minor Actinides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Np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Cm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 and Pu</a:t>
            </a:r>
            <a:endParaRPr lang="ru-RU" sz="21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is transmutation (burn up) of radioactive waste?</a:t>
            </a:r>
            <a:endParaRPr lang="ru-RU" sz="2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Transforming them into stable nuclides or into short-lived nuclides that decay fairly quickly into stable ones.</a:t>
            </a:r>
          </a:p>
          <a:p>
            <a:pPr marL="0" indent="0" algn="justLow">
              <a:buNone/>
            </a:pP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Transmutation of long-lived fission products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carried out by:</a:t>
            </a:r>
          </a:p>
          <a:p>
            <a:pPr marL="0" indent="0" algn="justLow">
              <a:buNone/>
            </a:pP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changing the number of nucleons in the LLFP nucleus mainly as a result of the radiative capture reaction or threshold (n,2n)- and (n,3n)-reactions, i.e. in 1 stage.</a:t>
            </a:r>
            <a:endParaRPr lang="ru-RU" sz="24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Transmutation of</a:t>
            </a:r>
            <a:r>
              <a:rPr lang="ru-RU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МА </a:t>
            </a:r>
            <a:r>
              <a:rPr lang="en-US" sz="2400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carried out by</a:t>
            </a: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Fission</a:t>
            </a: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n,f</a:t>
            </a: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nuclei</a:t>
            </a: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 (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Np</a:t>
            </a: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subsequent transmutation, formed during fission of</a:t>
            </a: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LLFP</a:t>
            </a: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de-DE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i.e. in 2 </a:t>
            </a:r>
            <a:r>
              <a:rPr lang="de-DE" sz="24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stages</a:t>
            </a:r>
            <a:r>
              <a:rPr lang="ru-RU" sz="24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BBBA02-22C5-CCA0-6A28-EFF1688307E7}"/>
              </a:ext>
            </a:extLst>
          </p:cNvPr>
          <p:cNvSpPr txBox="1"/>
          <p:nvPr/>
        </p:nvSpPr>
        <p:spPr>
          <a:xfrm>
            <a:off x="0" y="699066"/>
            <a:ext cx="11000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b="1" u="sng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RAW </a:t>
            </a:r>
            <a:r>
              <a:rPr lang="ru-RU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formed at various stages of production: from U mining to spent nuclear fuel reprocessing</a:t>
            </a:r>
            <a:r>
              <a:rPr lang="ru-RU" sz="1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171246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8164</TotalTime>
  <Words>5226</Words>
  <Application>Microsoft Office PowerPoint</Application>
  <PresentationFormat>Широкоэкранный</PresentationFormat>
  <Paragraphs>683</Paragraphs>
  <Slides>64</Slides>
  <Notes>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76" baseType="lpstr">
      <vt:lpstr>Arial</vt:lpstr>
      <vt:lpstr>Calibri</vt:lpstr>
      <vt:lpstr>Calibri Light</vt:lpstr>
      <vt:lpstr>Cambria Math</vt:lpstr>
      <vt:lpstr>Times New Roman</vt:lpstr>
      <vt:lpstr>TimesNewRoman</vt:lpstr>
      <vt:lpstr>TimesNewRomanPS-BoldItalicMT</vt:lpstr>
      <vt:lpstr>TimesNewRomanPS-BoldMT</vt:lpstr>
      <vt:lpstr>TimesNewRomanPSMT</vt:lpstr>
      <vt:lpstr>Wingdings</vt:lpstr>
      <vt:lpstr>Тема Office</vt:lpstr>
      <vt:lpstr>Equation</vt:lpstr>
      <vt:lpstr>Реактор четвертого поколения «Нептун» — шаг к замыканию ядерного топливного цикла  The fourth-generation reactor "Neptune" is a step towards closing the nuclear fuel cycle</vt:lpstr>
      <vt:lpstr>PULSED REACTORS (PR)</vt:lpstr>
      <vt:lpstr>PULSED REACTORS (PR)</vt:lpstr>
      <vt:lpstr>CLASSIFICATION OF NUCLEAR REACTORS</vt:lpstr>
      <vt:lpstr>B) Denes sources : 2- Periodic Pulsed power reactors:  </vt:lpstr>
      <vt:lpstr>Презентация PowerPoint</vt:lpstr>
      <vt:lpstr>Презентация PowerPoint</vt:lpstr>
      <vt:lpstr>The main parameters of the reactor</vt:lpstr>
      <vt:lpstr>THE CONCEPT OF RADIO ACTIVE WASTE (RAW) AND RAW TRANSMUTATION</vt:lpstr>
      <vt:lpstr>Example of the composition of irradiated fuel</vt:lpstr>
      <vt:lpstr>Example of the composition of irradiated fuel</vt:lpstr>
      <vt:lpstr>The concept of fissile and threshold nuclei:</vt:lpstr>
      <vt:lpstr>Why neptunium? </vt:lpstr>
      <vt:lpstr>MAIN FEATURES OF THE NEPTUNE REACTOR:</vt:lpstr>
      <vt:lpstr>Презентация PowerPoint</vt:lpstr>
      <vt:lpstr>Презентация PowerPoint</vt:lpstr>
      <vt:lpstr>Neutron Flux Density from the Surface of Moderators</vt:lpstr>
      <vt:lpstr>Neutron Flux Density from the Surface of Moderators</vt:lpstr>
      <vt:lpstr>Презентация PowerPoint</vt:lpstr>
      <vt:lpstr>Презентация PowerPoint</vt:lpstr>
      <vt:lpstr>1- Reduce the heat load on Ti𝐇𝟐 in the MR:                                                                    Solution</vt:lpstr>
      <vt:lpstr>Презентация PowerPoint</vt:lpstr>
      <vt:lpstr>Specific heat generation in the modulator disk without installing an additional nickel reflector, W∙cm-3</vt:lpstr>
      <vt:lpstr>Specific heat generation in the modulator disk with the installation of an additional 10 cm nickel reflector, W∙cm-3</vt:lpstr>
      <vt:lpstr>Conclusion </vt:lpstr>
      <vt:lpstr>Презентация PowerPoint</vt:lpstr>
      <vt:lpstr>CLASSIFICATION OF NUCLEAR REACTORS</vt:lpstr>
      <vt:lpstr>Презентация PowerPoint</vt:lpstr>
      <vt:lpstr>CLASSIFICATION OF NUCLEAR REACTORS</vt:lpstr>
      <vt:lpstr>How can this goal (10^14  n/(〖cm〗^2.s)) achieve????</vt:lpstr>
      <vt:lpstr>Neutron Sources</vt:lpstr>
      <vt:lpstr>THE CONCEPT OF NUCLEAR FUEL (NF) AND NUCLEAR FUEL CYCLE (NFC)</vt:lpstr>
      <vt:lpstr>THE CONCEPT OF NUCLEAR FUEL (NFU) AND NUCLEAR FUEL CYCLE (NFC)</vt:lpstr>
      <vt:lpstr>А. Open nuclear fuel cycle</vt:lpstr>
      <vt:lpstr>Презентация PowerPoint</vt:lpstr>
      <vt:lpstr>PULSED REACTORS (PR)</vt:lpstr>
      <vt:lpstr>PULSED REACTORS (PR)</vt:lpstr>
      <vt:lpstr>PULSED REACTORS (PR)</vt:lpstr>
      <vt:lpstr>PULSED REACTORS (PR)</vt:lpstr>
      <vt:lpstr>PULSED REACTORS (PR)</vt:lpstr>
      <vt:lpstr>PULSED REACTORS (PR)</vt:lpstr>
      <vt:lpstr>PULSED REACTORS (PR)</vt:lpstr>
      <vt:lpstr>PULSED REACTORS (PR)</vt:lpstr>
      <vt:lpstr>Characteristics of the IBR-2 and IBR-2M reactors.</vt:lpstr>
      <vt:lpstr>Понятие Коэффициента воспроизводства – КВ:</vt:lpstr>
      <vt:lpstr>Понятие Коэффициента воспроизводства – КВ:</vt:lpstr>
      <vt:lpstr>Презентация PowerPoint</vt:lpstr>
      <vt:lpstr>Презентация PowerPoint</vt:lpstr>
      <vt:lpstr>The concept of fissile and threshold nuclei:</vt:lpstr>
      <vt:lpstr>5- ОСНОВНЫЕ  ОСОБЕННОСТИ  РЕАКТОРА НЕПТУН:</vt:lpstr>
      <vt:lpstr>B) Denes sources : 2- Periodic Pulsed power reactors:  </vt:lpstr>
      <vt:lpstr>CLASSIFICATION OF NUCLEAR REACTORS</vt:lpstr>
      <vt:lpstr>CLASSIFICATION OF NUCLEAR REACTORS</vt:lpstr>
      <vt:lpstr>CLASSIFICATION OF NUCLEAR REACTORS</vt:lpstr>
      <vt:lpstr>CLASSIFICATION OF NUCLEAR REACTORS</vt:lpstr>
      <vt:lpstr>CLASSIFICATION OF NUCLEAR REACTORS</vt:lpstr>
      <vt:lpstr>CLASSIFICATION OF NUCLEAR REACTORS</vt:lpstr>
      <vt:lpstr>CLASSIFICATION OF NUCLEAR REACTORS</vt:lpstr>
      <vt:lpstr>CLASSIFICATION OF NUCLEAR REACTORS</vt:lpstr>
      <vt:lpstr>Презентация PowerPoint</vt:lpstr>
      <vt:lpstr>MAIN COMPONENTS OF A NUCLEAR REACTOR</vt:lpstr>
      <vt:lpstr>MAIN COMPONENTS OF A NUCLEAR REACTOR</vt:lpstr>
      <vt:lpstr>MAIN COMPONENTS OF A NUCLEAR REACTOR</vt:lpstr>
      <vt:lpstr>MAIN COMPONENTS OF A NUCLEAR REACTOR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Research reactor "NEPTUN" status report</dc:title>
  <dc:creator>Ahmed Hassan</dc:creator>
  <cp:lastModifiedBy>Admin</cp:lastModifiedBy>
  <cp:revision>106</cp:revision>
  <dcterms:created xsi:type="dcterms:W3CDTF">2023-06-01T11:18:13Z</dcterms:created>
  <dcterms:modified xsi:type="dcterms:W3CDTF">2025-10-27T20:45:46Z</dcterms:modified>
</cp:coreProperties>
</file>