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9" r:id="rId7"/>
    <p:sldId id="268" r:id="rId8"/>
    <p:sldId id="260" r:id="rId9"/>
    <p:sldId id="263" r:id="rId10"/>
    <p:sldId id="271" r:id="rId11"/>
    <p:sldId id="266" r:id="rId12"/>
    <p:sldId id="267" r:id="rId13"/>
  </p:sldIdLst>
  <p:sldSz cx="18288000" cy="10287000"/>
  <p:notesSz cx="6858000" cy="9144000"/>
  <p:embeddedFontLst>
    <p:embeddedFont>
      <p:font typeface="Poppins" pitchFamily="2" charset="77"/>
      <p:regular r:id="rId15"/>
      <p:bold r:id="rId16"/>
      <p:italic r:id="rId17"/>
      <p:boldItalic r:id="rId18"/>
    </p:embeddedFont>
    <p:embeddedFont>
      <p:font typeface="Poppins Bold" pitchFamily="2" charset="77"/>
      <p:regular r:id="rId19"/>
      <p:bold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51" autoAdjust="0"/>
    <p:restoredTop sz="95673" autoAdjust="0"/>
  </p:normalViewPr>
  <p:slideViewPr>
    <p:cSldViewPr>
      <p:cViewPr varScale="1">
        <p:scale>
          <a:sx n="64" d="100"/>
          <a:sy n="64" d="100"/>
        </p:scale>
        <p:origin x="168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01505-0BE8-124F-A5E8-1CB9C5A5949B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0B32-FCB3-4645-A053-FE2480E5E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8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50B32-FCB3-4645-A053-FE2480E5E7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50B32-FCB3-4645-A053-FE2480E5E7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3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482077" y="1535813"/>
            <a:ext cx="10329923" cy="7215373"/>
            <a:chOff x="0" y="0"/>
            <a:chExt cx="15163800" cy="10591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63800" cy="10591800"/>
            </a:xfrm>
            <a:custGeom>
              <a:avLst/>
              <a:gdLst/>
              <a:ahLst/>
              <a:cxnLst/>
              <a:rect l="l" t="t" r="r" b="b"/>
              <a:pathLst>
                <a:path w="15163800" h="10591800">
                  <a:moveTo>
                    <a:pt x="15163800" y="254000"/>
                  </a:moveTo>
                  <a:lnTo>
                    <a:pt x="15163800" y="10337800"/>
                  </a:lnTo>
                  <a:cubicBezTo>
                    <a:pt x="15163800" y="10478135"/>
                    <a:pt x="15050136" y="10591800"/>
                    <a:pt x="14909800" y="10591800"/>
                  </a:cubicBezTo>
                  <a:lnTo>
                    <a:pt x="254000" y="10591800"/>
                  </a:lnTo>
                  <a:cubicBezTo>
                    <a:pt x="113665" y="10591800"/>
                    <a:pt x="0" y="10478135"/>
                    <a:pt x="0" y="10337800"/>
                  </a:cubicBezTo>
                  <a:lnTo>
                    <a:pt x="0" y="254000"/>
                  </a:lnTo>
                  <a:cubicBezTo>
                    <a:pt x="0" y="113665"/>
                    <a:pt x="113665" y="0"/>
                    <a:pt x="254000" y="0"/>
                  </a:cubicBezTo>
                  <a:lnTo>
                    <a:pt x="14909800" y="0"/>
                  </a:lnTo>
                  <a:cubicBezTo>
                    <a:pt x="15050136" y="0"/>
                    <a:pt x="15163800" y="113665"/>
                    <a:pt x="15163800" y="254000"/>
                  </a:cubicBezTo>
                  <a:close/>
                </a:path>
              </a:pathLst>
            </a:custGeom>
            <a:blipFill>
              <a:blip r:embed="rId2"/>
              <a:stretch>
                <a:fillRect t="-21582" b="-2158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7462587" cy="10287000"/>
            <a:chOff x="0" y="0"/>
            <a:chExt cx="2524381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4381" cy="3479800"/>
            </a:xfrm>
            <a:custGeom>
              <a:avLst/>
              <a:gdLst/>
              <a:ahLst/>
              <a:cxnLst/>
              <a:rect l="l" t="t" r="r" b="b"/>
              <a:pathLst>
                <a:path w="2524381" h="3479800">
                  <a:moveTo>
                    <a:pt x="0" y="0"/>
                  </a:moveTo>
                  <a:lnTo>
                    <a:pt x="2524381" y="0"/>
                  </a:lnTo>
                  <a:lnTo>
                    <a:pt x="252438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7763" y="1450546"/>
            <a:ext cx="10202637" cy="6628071"/>
            <a:chOff x="0" y="0"/>
            <a:chExt cx="3451263" cy="17511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51263" cy="1751136"/>
            </a:xfrm>
            <a:custGeom>
              <a:avLst/>
              <a:gdLst/>
              <a:ahLst/>
              <a:cxnLst/>
              <a:rect l="l" t="t" r="r" b="b"/>
              <a:pathLst>
                <a:path w="3451263" h="1751136">
                  <a:moveTo>
                    <a:pt x="0" y="0"/>
                  </a:moveTo>
                  <a:lnTo>
                    <a:pt x="3451263" y="0"/>
                  </a:lnTo>
                  <a:lnTo>
                    <a:pt x="3451263" y="1751136"/>
                  </a:lnTo>
                  <a:lnTo>
                    <a:pt x="0" y="1751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731539" y="114299"/>
            <a:ext cx="785061" cy="10287000"/>
            <a:chOff x="77331" y="-128882"/>
            <a:chExt cx="265564" cy="3479800"/>
          </a:xfrm>
        </p:grpSpPr>
        <p:sp>
          <p:nvSpPr>
            <p:cNvPr id="9" name="Freeform 9"/>
            <p:cNvSpPr/>
            <p:nvPr/>
          </p:nvSpPr>
          <p:spPr>
            <a:xfrm>
              <a:off x="77331" y="-128882"/>
              <a:ext cx="265564" cy="3479800"/>
            </a:xfrm>
            <a:custGeom>
              <a:avLst/>
              <a:gdLst/>
              <a:ahLst/>
              <a:cxnLst/>
              <a:rect l="l" t="t" r="r" b="b"/>
              <a:pathLst>
                <a:path w="265564" h="3479800">
                  <a:moveTo>
                    <a:pt x="0" y="0"/>
                  </a:moveTo>
                  <a:lnTo>
                    <a:pt x="265564" y="0"/>
                  </a:lnTo>
                  <a:lnTo>
                    <a:pt x="26556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60376" y="9799522"/>
            <a:ext cx="1001505" cy="195051"/>
            <a:chOff x="0" y="0"/>
            <a:chExt cx="1335340" cy="26006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60068" cy="260068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37636" y="0"/>
              <a:ext cx="260068" cy="260068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075272" y="0"/>
              <a:ext cx="260068" cy="260068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4351665" y="9799522"/>
            <a:ext cx="1001505" cy="195051"/>
            <a:chOff x="0" y="0"/>
            <a:chExt cx="1335340" cy="26006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260068" cy="26006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37636" y="0"/>
              <a:ext cx="260068" cy="260068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075272" y="0"/>
              <a:ext cx="260068" cy="26006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" name="TextBox 24"/>
          <p:cNvSpPr txBox="1"/>
          <p:nvPr/>
        </p:nvSpPr>
        <p:spPr>
          <a:xfrm>
            <a:off x="228600" y="2327817"/>
            <a:ext cx="6268069" cy="377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228" dirty="0">
                <a:solidFill>
                  <a:srgbClr val="19394B"/>
                </a:solidFill>
                <a:latin typeface="Aptos" panose="020B0004020202020204" pitchFamily="34" charset="0"/>
                <a:ea typeface="Montaser Arabic"/>
                <a:cs typeface="Montaser Arabic"/>
                <a:sym typeface="Montaser Arabic"/>
              </a:rPr>
              <a:t>FOBOS GROUP</a:t>
            </a:r>
          </a:p>
        </p:txBody>
      </p:sp>
      <p:sp>
        <p:nvSpPr>
          <p:cNvPr id="25" name="Freeform 25"/>
          <p:cNvSpPr/>
          <p:nvPr/>
        </p:nvSpPr>
        <p:spPr>
          <a:xfrm>
            <a:off x="3657600" y="266700"/>
            <a:ext cx="2514600" cy="1521803"/>
          </a:xfrm>
          <a:custGeom>
            <a:avLst/>
            <a:gdLst/>
            <a:ahLst/>
            <a:cxnLst/>
            <a:rect l="l" t="t" r="r" b="b"/>
            <a:pathLst>
              <a:path w="2268014" h="1468959">
                <a:moveTo>
                  <a:pt x="0" y="0"/>
                </a:moveTo>
                <a:lnTo>
                  <a:pt x="2268013" y="0"/>
                </a:lnTo>
                <a:lnTo>
                  <a:pt x="2268013" y="1468958"/>
                </a:lnTo>
                <a:lnTo>
                  <a:pt x="0" y="1468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198" b="-271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824402" y="251173"/>
            <a:ext cx="3522427" cy="1377325"/>
          </a:xfrm>
          <a:custGeom>
            <a:avLst/>
            <a:gdLst/>
            <a:ahLst/>
            <a:cxnLst/>
            <a:rect l="l" t="t" r="r" b="b"/>
            <a:pathLst>
              <a:path w="3286986" h="1377325">
                <a:moveTo>
                  <a:pt x="0" y="0"/>
                </a:moveTo>
                <a:lnTo>
                  <a:pt x="3286986" y="0"/>
                </a:lnTo>
                <a:lnTo>
                  <a:pt x="3286986" y="1377325"/>
                </a:lnTo>
                <a:lnTo>
                  <a:pt x="0" y="13773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789" b="-808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990683" y="2634686"/>
            <a:ext cx="8829717" cy="5099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928"/>
              </a:lnSpc>
            </a:pPr>
            <a:r>
              <a:rPr lang="en-US" sz="8205" b="1" spc="656" dirty="0">
                <a:solidFill>
                  <a:srgbClr val="19394B"/>
                </a:solidFill>
                <a:latin typeface="Poppins Bold"/>
                <a:ea typeface="Poppins Bold"/>
                <a:cs typeface="Poppins Bold"/>
                <a:sym typeface="Poppins Bold"/>
              </a:rPr>
              <a:t>SEARCH AND ANALYSIS OF “DOUBLE-HIT” EVENTS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57600" y="9721397"/>
            <a:ext cx="7314532" cy="37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11"/>
              </a:lnSpc>
            </a:pPr>
            <a:r>
              <a:rPr lang="en-US" sz="2000" spc="388" dirty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AYSS (27th - 31st)October 2025 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49433" y="7679020"/>
            <a:ext cx="17976079" cy="1761797"/>
            <a:chOff x="0" y="0"/>
            <a:chExt cx="6080797" cy="59596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080797" cy="595966"/>
            </a:xfrm>
            <a:custGeom>
              <a:avLst/>
              <a:gdLst/>
              <a:ahLst/>
              <a:cxnLst/>
              <a:rect l="l" t="t" r="r" b="b"/>
              <a:pathLst>
                <a:path w="6080797" h="595966">
                  <a:moveTo>
                    <a:pt x="0" y="0"/>
                  </a:moveTo>
                  <a:lnTo>
                    <a:pt x="6080797" y="0"/>
                  </a:lnTo>
                  <a:lnTo>
                    <a:pt x="6080797" y="595966"/>
                  </a:lnTo>
                  <a:lnTo>
                    <a:pt x="0" y="5959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81618" y="7752381"/>
            <a:ext cx="17321321" cy="1483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6"/>
              </a:lnSpc>
              <a:spcBef>
                <a:spcPct val="0"/>
              </a:spcBef>
            </a:pPr>
            <a:r>
              <a:rPr lang="en-US" sz="3257" spc="26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Yu.V</a:t>
            </a:r>
            <a:r>
              <a:rPr lang="en-US" sz="3257" spc="2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Pyatkov, D.V. </a:t>
            </a:r>
            <a:r>
              <a:rPr lang="en-US" sz="3257" spc="26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Kamanin</a:t>
            </a:r>
            <a:r>
              <a:rPr lang="en-US" sz="3257" spc="2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V.E. </a:t>
            </a:r>
            <a:r>
              <a:rPr lang="en-US" sz="3257" spc="26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Zhuchko</a:t>
            </a:r>
            <a:r>
              <a:rPr lang="en-US" sz="3257" spc="2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Z.I. </a:t>
            </a:r>
            <a:r>
              <a:rPr lang="en-US" sz="3257" spc="26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Goryainova</a:t>
            </a:r>
            <a:r>
              <a:rPr lang="en-US" sz="3257" spc="2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E.A. Kuznetsova, </a:t>
            </a:r>
            <a:r>
              <a:rPr lang="en-US" sz="3257" spc="26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Yu.M</a:t>
            </a:r>
            <a:r>
              <a:rPr lang="en-US" sz="3257" spc="2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Sereda, A.N. </a:t>
            </a:r>
            <a:r>
              <a:rPr lang="en-US" sz="3257" spc="26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Solodov</a:t>
            </a:r>
            <a:r>
              <a:rPr lang="en-US" sz="3257" spc="2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O.V. Strekalovsky and </a:t>
            </a:r>
            <a:r>
              <a:rPr lang="en-US" sz="3257" b="1" spc="26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T.H. Vilane</a:t>
            </a:r>
          </a:p>
        </p:txBody>
      </p:sp>
      <p:sp>
        <p:nvSpPr>
          <p:cNvPr id="32" name="Freeform 32"/>
          <p:cNvSpPr/>
          <p:nvPr/>
        </p:nvSpPr>
        <p:spPr>
          <a:xfrm>
            <a:off x="17553822" y="8559918"/>
            <a:ext cx="341642" cy="659309"/>
          </a:xfrm>
          <a:custGeom>
            <a:avLst/>
            <a:gdLst/>
            <a:ahLst/>
            <a:cxnLst/>
            <a:rect l="l" t="t" r="r" b="b"/>
            <a:pathLst>
              <a:path w="341642" h="659309">
                <a:moveTo>
                  <a:pt x="0" y="0"/>
                </a:moveTo>
                <a:lnTo>
                  <a:pt x="341642" y="0"/>
                </a:lnTo>
                <a:lnTo>
                  <a:pt x="341642" y="659309"/>
                </a:lnTo>
                <a:lnTo>
                  <a:pt x="0" y="659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2" b="-1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3" name="Picture 2" descr="JINR Flerov Laboratory of Nuclear Reactions">
            <a:extLst>
              <a:ext uri="{FF2B5EF4-FFF2-40B4-BE49-F238E27FC236}">
                <a16:creationId xmlns:a16="http://schemas.microsoft.com/office/drawing/2014/main" id="{23AA0DCE-D886-9000-7B40-2603DC12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"/>
            <a:ext cx="2222636" cy="222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39EF0-6573-1047-5F1A-EA5B40508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>
            <a:extLst>
              <a:ext uri="{FF2B5EF4-FFF2-40B4-BE49-F238E27FC236}">
                <a16:creationId xmlns:a16="http://schemas.microsoft.com/office/drawing/2014/main" id="{77B5BF83-A73D-0F66-3D38-FF238851FEEF}"/>
              </a:ext>
            </a:extLst>
          </p:cNvPr>
          <p:cNvSpPr/>
          <p:nvPr/>
        </p:nvSpPr>
        <p:spPr>
          <a:xfrm>
            <a:off x="5731614" y="9702096"/>
            <a:ext cx="10590645" cy="0"/>
          </a:xfrm>
          <a:prstGeom prst="line">
            <a:avLst/>
          </a:prstGeom>
          <a:ln w="9525" cap="rnd">
            <a:solidFill>
              <a:srgbClr val="58C1D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6004A66-EEF6-BC0F-702E-C962362CF526}"/>
              </a:ext>
            </a:extLst>
          </p:cNvPr>
          <p:cNvSpPr txBox="1"/>
          <p:nvPr/>
        </p:nvSpPr>
        <p:spPr>
          <a:xfrm>
            <a:off x="342900" y="525560"/>
            <a:ext cx="17602200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5400" spc="399" dirty="0">
                <a:solidFill>
                  <a:srgbClr val="19394B"/>
                </a:solidFill>
                <a:latin typeface="Poppins"/>
                <a:ea typeface="Poppins"/>
                <a:cs typeface="Poppins"/>
                <a:sym typeface="Poppins"/>
              </a:rPr>
              <a:t>ANALYSIS AFTER REMOVAL OF RANDOM EVENTS 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602244E-95EB-9F69-818F-D107E9D0FE1E}"/>
              </a:ext>
            </a:extLst>
          </p:cNvPr>
          <p:cNvSpPr txBox="1"/>
          <p:nvPr/>
        </p:nvSpPr>
        <p:spPr>
          <a:xfrm>
            <a:off x="16395054" y="9313445"/>
            <a:ext cx="576164" cy="52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57"/>
              </a:lnSpc>
            </a:pPr>
            <a:r>
              <a:rPr lang="en-US" sz="2100" dirty="0">
                <a:solidFill>
                  <a:srgbClr val="58C1D4"/>
                </a:solidFill>
                <a:latin typeface="Poppins"/>
                <a:ea typeface="Poppins"/>
                <a:cs typeface="Poppins"/>
                <a:sym typeface="Poppins"/>
              </a:rPr>
              <a:t>09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A3922D7-F1B4-3FDB-0466-A748E3C0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242"/>
            <a:ext cx="6553779" cy="42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51E295-AEF3-57D6-9BEB-507397C387D4}"/>
              </a:ext>
            </a:extLst>
          </p:cNvPr>
          <p:cNvSpPr txBox="1"/>
          <p:nvPr/>
        </p:nvSpPr>
        <p:spPr>
          <a:xfrm>
            <a:off x="304800" y="7035105"/>
            <a:ext cx="61181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A" sz="2800" b="0" i="0" u="none" strike="noStrike" dirty="0">
                <a:effectLst/>
                <a:latin typeface="Times New Roman" panose="02020603050405020304" pitchFamily="18" charset="0"/>
              </a:rPr>
              <a:t>Double-hit events detected in the experiment with the Ti foil. Projection of the plot onto M1 axes (b).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D058A-5ADD-76A0-0FA2-472570FC7585}"/>
              </a:ext>
            </a:extLst>
          </p:cNvPr>
          <p:cNvSpPr txBox="1">
            <a:spLocks/>
          </p:cNvSpPr>
          <p:nvPr/>
        </p:nvSpPr>
        <p:spPr>
          <a:xfrm>
            <a:off x="7391400" y="2262191"/>
            <a:ext cx="10553700" cy="64627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ts val="1200"/>
              </a:spcBef>
            </a:pP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</a:rPr>
              <a:t>The main feature of the result obtained is an observation of the </a:t>
            </a:r>
            <a:r>
              <a:rPr lang="en-Z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“Ca-bump”.</a:t>
            </a: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ZA" sz="20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</a:rPr>
              <a:t>That is a </a:t>
            </a:r>
            <a:r>
              <a:rPr lang="en-Z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peak centred at the mass 52 u</a:t>
            </a: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</a:rPr>
              <a:t>  in the projection of the mass distribution in previous page onto </a:t>
            </a:r>
            <a:r>
              <a:rPr lang="en-Z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ZA" sz="20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en-Z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axis</a:t>
            </a: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</a:rPr>
              <a:t>. </a:t>
            </a:r>
            <a:endParaRPr lang="en-ZA" sz="20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</a:rPr>
              <a:t>The mass 52u is associated with the </a:t>
            </a:r>
            <a:r>
              <a:rPr lang="en-Z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magic isotope of </a:t>
            </a:r>
            <a:r>
              <a:rPr lang="en-ZA" sz="2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52</a:t>
            </a:r>
            <a:r>
              <a:rPr lang="en-Z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Ca</a:t>
            </a: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</a:rPr>
              <a:t> in the frame of the unchanged charge density hypothesis. </a:t>
            </a:r>
            <a:endParaRPr lang="en-ZA" sz="20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</a:rPr>
              <a:t>According to this </a:t>
            </a:r>
            <a:r>
              <a:rPr lang="en-Z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hypothesis the ratio N/Z</a:t>
            </a: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</a:rPr>
              <a:t> (number of neutrons to number of protons) is the same in the mother system and in the FFs resulted from fission of this system.</a:t>
            </a:r>
          </a:p>
          <a:p>
            <a:pPr algn="just">
              <a:lnSpc>
                <a:spcPct val="150000"/>
              </a:lnSpc>
            </a:pPr>
            <a:r>
              <a:rPr lang="en-ZA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ZA" sz="2000" dirty="0">
                <a:solidFill>
                  <a:srgbClr val="000000"/>
                </a:solidFill>
              </a:rPr>
              <a:t>Thus, using the double-hit approach, the possibility of mass-spectrometry of pair of heavy ions hit the same PIN diode with minimal time interval between them ≈ 30ns and open angle &lt; 5</a:t>
            </a:r>
            <a:r>
              <a:rPr lang="en-ZA" sz="2000" baseline="30000" dirty="0">
                <a:solidFill>
                  <a:srgbClr val="000000"/>
                </a:solidFill>
              </a:rPr>
              <a:t>0</a:t>
            </a:r>
            <a:r>
              <a:rPr lang="en-ZA" sz="2000" dirty="0">
                <a:solidFill>
                  <a:srgbClr val="000000"/>
                </a:solidFill>
              </a:rPr>
              <a:t> was experimentally demonstrated.</a:t>
            </a:r>
            <a:endParaRPr lang="en-ZA" sz="2000" dirty="0">
              <a:solidFill>
                <a:srgbClr val="222222"/>
              </a:solidFill>
            </a:endParaRPr>
          </a:p>
          <a:p>
            <a:pPr marR="330200" algn="just">
              <a:lnSpc>
                <a:spcPct val="150000"/>
              </a:lnSpc>
            </a:pPr>
            <a:r>
              <a:rPr lang="en-ZA" sz="2000" dirty="0">
                <a:solidFill>
                  <a:srgbClr val="000000"/>
                </a:solidFill>
              </a:rPr>
              <a:t> For the first time the experiment demonstrates directly that the partners of the break-up in the solid-state foil fly with very low angular divergence as was supposed earlier for the CCT products.</a:t>
            </a:r>
            <a:endParaRPr lang="en-ZA" sz="2000" dirty="0">
              <a:solidFill>
                <a:srgbClr val="2222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A619F-9D33-FF18-A55E-149733934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58" y="9791700"/>
            <a:ext cx="7299542" cy="4243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EC2DFE-D60E-5B71-0F87-55F73C9F24A3}"/>
              </a:ext>
            </a:extLst>
          </p:cNvPr>
          <p:cNvSpPr/>
          <p:nvPr/>
        </p:nvSpPr>
        <p:spPr>
          <a:xfrm>
            <a:off x="5731614" y="5372100"/>
            <a:ext cx="516786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9068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126045" y="451204"/>
            <a:ext cx="18248094" cy="1195311"/>
            <a:chOff x="0" y="0"/>
            <a:chExt cx="6172812" cy="66370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172812" cy="663709"/>
            </a:xfrm>
            <a:custGeom>
              <a:avLst/>
              <a:gdLst/>
              <a:ahLst/>
              <a:cxnLst/>
              <a:rect l="l" t="t" r="r" b="b"/>
              <a:pathLst>
                <a:path w="6172812" h="663709">
                  <a:moveTo>
                    <a:pt x="0" y="0"/>
                  </a:moveTo>
                  <a:lnTo>
                    <a:pt x="6172812" y="0"/>
                  </a:lnTo>
                  <a:lnTo>
                    <a:pt x="6172812" y="663709"/>
                  </a:lnTo>
                  <a:lnTo>
                    <a:pt x="0" y="66370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962400" y="411722"/>
            <a:ext cx="9404684" cy="769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4999" spc="399" dirty="0">
                <a:solidFill>
                  <a:srgbClr val="19394B"/>
                </a:solidFill>
                <a:latin typeface="Poppins"/>
                <a:ea typeface="Poppins"/>
                <a:cs typeface="Poppins"/>
                <a:sym typeface="Poppins"/>
              </a:rPr>
              <a:t>CONCLUSION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710963" y="5063474"/>
            <a:ext cx="3461391" cy="35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67"/>
              </a:lnSpc>
              <a:spcBef>
                <a:spcPct val="0"/>
              </a:spcBef>
            </a:pPr>
            <a:r>
              <a:rPr lang="en-US" sz="2399" b="1" spc="32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Silver Package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413305" y="4438704"/>
            <a:ext cx="3461391" cy="40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6"/>
              </a:lnSpc>
              <a:spcBef>
                <a:spcPct val="0"/>
              </a:spcBef>
            </a:pPr>
            <a:r>
              <a:rPr lang="en-US" sz="2800" b="1" spc="37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Member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115647" y="5063474"/>
            <a:ext cx="3461391" cy="35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67"/>
              </a:lnSpc>
              <a:spcBef>
                <a:spcPct val="0"/>
              </a:spcBef>
            </a:pPr>
            <a:r>
              <a:rPr lang="en-US" sz="2399" b="1" spc="32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Gold Package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395054" y="9313445"/>
            <a:ext cx="576164" cy="52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57"/>
              </a:lnSpc>
            </a:pPr>
            <a:r>
              <a:rPr lang="en-US" sz="2100" dirty="0">
                <a:solidFill>
                  <a:srgbClr val="58C1D4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1A66EA-C23B-9A41-C051-67B0A9D9C4AD}"/>
              </a:ext>
            </a:extLst>
          </p:cNvPr>
          <p:cNvSpPr txBox="1"/>
          <p:nvPr/>
        </p:nvSpPr>
        <p:spPr>
          <a:xfrm>
            <a:off x="419100" y="1485900"/>
            <a:ext cx="17449800" cy="7791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The present work is dedicated to the investigation of the rare ternary decay mode of low excited heavy nuclei, and specifically of </a:t>
            </a:r>
            <a:r>
              <a:rPr lang="en-ZA" sz="2400" b="0" i="0" u="none" strike="noStrike" baseline="30000" dirty="0">
                <a:solidFill>
                  <a:srgbClr val="000000"/>
                </a:solidFill>
                <a:effectLst/>
                <a:latin typeface="+mn-lt"/>
              </a:rPr>
              <a:t>252</a:t>
            </a: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Cf(sf).</a:t>
            </a:r>
          </a:p>
          <a:p>
            <a:pPr algn="just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Due to its revealed features the effect was dubbed “collinear cluster tri–partition”</a:t>
            </a:r>
            <a:r>
              <a:rPr lang="en-ZA" sz="2400" b="1" i="0" u="none" strike="noStrike" dirty="0">
                <a:solidFill>
                  <a:srgbClr val="000000"/>
                </a:solidFill>
                <a:effectLst/>
                <a:latin typeface="+mn-lt"/>
              </a:rPr>
              <a:t> (CCT)</a:t>
            </a: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algn="just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Experimental evidence of this type of decay was obtained in the frame of the </a:t>
            </a:r>
            <a:r>
              <a:rPr lang="en-ZA" sz="2400" b="1" i="0" u="none" strike="noStrike" dirty="0">
                <a:solidFill>
                  <a:srgbClr val="000000"/>
                </a:solidFill>
                <a:effectLst/>
                <a:latin typeface="+mn-lt"/>
              </a:rPr>
              <a:t>“missing” mass method</a:t>
            </a: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in which only two decay products out of three are detected in the opposite arms of the time-of-flight mass-spectrometer. </a:t>
            </a:r>
          </a:p>
          <a:p>
            <a:pPr algn="just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b="1" i="0" u="none" strike="noStrike" dirty="0">
                <a:solidFill>
                  <a:srgbClr val="000000"/>
                </a:solidFill>
                <a:effectLst/>
                <a:latin typeface="+mn-lt"/>
              </a:rPr>
              <a:t>To observe both partners of the binary break-up of one of the CCT</a:t>
            </a: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products there was developed the</a:t>
            </a:r>
            <a:r>
              <a:rPr lang="en-ZA" sz="2400" b="1" i="0" u="none" strike="noStrike" dirty="0">
                <a:solidFill>
                  <a:srgbClr val="000000"/>
                </a:solidFill>
                <a:effectLst/>
                <a:latin typeface="+mn-lt"/>
              </a:rPr>
              <a:t> “double-hit” </a:t>
            </a: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experimental approach.  </a:t>
            </a:r>
          </a:p>
          <a:p>
            <a:pPr algn="just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The multi-stage and complex procedure of data processing, including </a:t>
            </a:r>
            <a:r>
              <a:rPr lang="en-ZA" sz="2400" b="1" i="0" u="none" strike="noStrike" dirty="0">
                <a:solidFill>
                  <a:srgbClr val="000000"/>
                </a:solidFill>
                <a:effectLst/>
                <a:latin typeface="+mn-lt"/>
              </a:rPr>
              <a:t>double-hit data processing</a:t>
            </a: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, have been studied and applied to real experimental data. 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000000"/>
                </a:solidFill>
              </a:rPr>
              <a:t> Using the double-hit approach, the possibility of mass-spectrometry of pair of heavy ions that hit the same PIN diode with minimal time interval between them ≈ 30ns and open angle &lt; 5</a:t>
            </a:r>
            <a:r>
              <a:rPr lang="en-ZA" sz="2400" baseline="30000" dirty="0">
                <a:solidFill>
                  <a:srgbClr val="000000"/>
                </a:solidFill>
              </a:rPr>
              <a:t>0</a:t>
            </a:r>
            <a:r>
              <a:rPr lang="en-ZA" sz="2400" dirty="0">
                <a:solidFill>
                  <a:srgbClr val="000000"/>
                </a:solidFill>
              </a:rPr>
              <a:t> was experimentally demonstrated.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000000"/>
                </a:solidFill>
              </a:rPr>
              <a:t> The main physical result obtained from series of the double-hit events is an observation of the bump corresponding to the magic </a:t>
            </a:r>
            <a:r>
              <a:rPr lang="en-ZA" sz="2400" baseline="30000" dirty="0">
                <a:solidFill>
                  <a:srgbClr val="000000"/>
                </a:solidFill>
              </a:rPr>
              <a:t>52</a:t>
            </a:r>
            <a:r>
              <a:rPr lang="en-ZA" sz="2400" dirty="0">
                <a:solidFill>
                  <a:srgbClr val="000000"/>
                </a:solidFill>
              </a:rPr>
              <a:t>Ca nucleus as one of the break-up partners. 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000000"/>
                </a:solidFill>
              </a:rPr>
              <a:t>Thus, </a:t>
            </a:r>
            <a:r>
              <a:rPr lang="en-ZA" sz="2400" i="1" dirty="0">
                <a:solidFill>
                  <a:srgbClr val="000000"/>
                </a:solidFill>
              </a:rPr>
              <a:t>for the first time</a:t>
            </a:r>
            <a:r>
              <a:rPr lang="en-ZA" sz="2400" dirty="0">
                <a:solidFill>
                  <a:srgbClr val="000000"/>
                </a:solidFill>
              </a:rPr>
              <a:t> the experiment demonstrates directly that the partners of the break-up in the solid-state foil fly with very low angular divergence as was hypothesized earlier for the CCT products.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6FB194A-95F9-1645-1B72-8E3664D2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58" y="9791700"/>
            <a:ext cx="7299542" cy="4243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8209168" y="3459608"/>
            <a:ext cx="5557820" cy="4338730"/>
            <a:chOff x="0" y="0"/>
            <a:chExt cx="1880053" cy="14676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80053" cy="1467669"/>
            </a:xfrm>
            <a:custGeom>
              <a:avLst/>
              <a:gdLst/>
              <a:ahLst/>
              <a:cxnLst/>
              <a:rect l="l" t="t" r="r" b="b"/>
              <a:pathLst>
                <a:path w="1880053" h="1467669">
                  <a:moveTo>
                    <a:pt x="0" y="0"/>
                  </a:moveTo>
                  <a:lnTo>
                    <a:pt x="1880053" y="0"/>
                  </a:lnTo>
                  <a:lnTo>
                    <a:pt x="1880053" y="1467669"/>
                  </a:lnTo>
                  <a:lnTo>
                    <a:pt x="0" y="1467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785061" cy="10287000"/>
            <a:chOff x="0" y="0"/>
            <a:chExt cx="265564" cy="3479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5564" cy="3479800"/>
            </a:xfrm>
            <a:custGeom>
              <a:avLst/>
              <a:gdLst/>
              <a:ahLst/>
              <a:cxnLst/>
              <a:rect l="l" t="t" r="r" b="b"/>
              <a:pathLst>
                <a:path w="265564" h="3479800">
                  <a:moveTo>
                    <a:pt x="0" y="0"/>
                  </a:moveTo>
                  <a:lnTo>
                    <a:pt x="265564" y="0"/>
                  </a:lnTo>
                  <a:lnTo>
                    <a:pt x="26556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410439" y="4128461"/>
            <a:ext cx="5980091" cy="253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80"/>
              </a:lnSpc>
            </a:pPr>
            <a:r>
              <a:rPr lang="en-US" sz="8000" spc="640" dirty="0">
                <a:solidFill>
                  <a:srgbClr val="19394B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911079" y="6938936"/>
            <a:ext cx="975324" cy="169062"/>
            <a:chOff x="0" y="0"/>
            <a:chExt cx="2069786" cy="3587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69786" cy="358775"/>
            </a:xfrm>
            <a:custGeom>
              <a:avLst/>
              <a:gdLst/>
              <a:ahLst/>
              <a:cxnLst/>
              <a:rect l="l" t="t" r="r" b="b"/>
              <a:pathLst>
                <a:path w="2069786" h="358775">
                  <a:moveTo>
                    <a:pt x="0" y="0"/>
                  </a:moveTo>
                  <a:lnTo>
                    <a:pt x="2069786" y="0"/>
                  </a:lnTo>
                  <a:lnTo>
                    <a:pt x="2069786" y="358775"/>
                  </a:lnTo>
                  <a:lnTo>
                    <a:pt x="0" y="358775"/>
                  </a:lnTo>
                  <a:close/>
                </a:path>
              </a:pathLst>
            </a:custGeom>
            <a:solidFill>
              <a:srgbClr val="58C1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85061" y="704868"/>
            <a:ext cx="1001505" cy="195051"/>
            <a:chOff x="0" y="0"/>
            <a:chExt cx="1335340" cy="26006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60068" cy="260068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537636" y="0"/>
              <a:ext cx="260068" cy="260068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075272" y="0"/>
              <a:ext cx="260068" cy="26006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Freeform 26">
            <a:extLst>
              <a:ext uri="{FF2B5EF4-FFF2-40B4-BE49-F238E27FC236}">
                <a16:creationId xmlns:a16="http://schemas.microsoft.com/office/drawing/2014/main" id="{8C335AAE-C0AA-D15F-69F1-4265935962B0}"/>
              </a:ext>
            </a:extLst>
          </p:cNvPr>
          <p:cNvSpPr/>
          <p:nvPr/>
        </p:nvSpPr>
        <p:spPr>
          <a:xfrm>
            <a:off x="14613173" y="177538"/>
            <a:ext cx="3522427" cy="1377325"/>
          </a:xfrm>
          <a:custGeom>
            <a:avLst/>
            <a:gdLst/>
            <a:ahLst/>
            <a:cxnLst/>
            <a:rect l="l" t="t" r="r" b="b"/>
            <a:pathLst>
              <a:path w="3286986" h="1377325">
                <a:moveTo>
                  <a:pt x="0" y="0"/>
                </a:moveTo>
                <a:lnTo>
                  <a:pt x="3286986" y="0"/>
                </a:lnTo>
                <a:lnTo>
                  <a:pt x="3286986" y="1377325"/>
                </a:lnTo>
                <a:lnTo>
                  <a:pt x="0" y="1377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7789" b="-808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CF30D05C-7EE0-7C81-7005-5DE49ABE0CC8}"/>
              </a:ext>
            </a:extLst>
          </p:cNvPr>
          <p:cNvSpPr/>
          <p:nvPr/>
        </p:nvSpPr>
        <p:spPr>
          <a:xfrm>
            <a:off x="15306230" y="2179658"/>
            <a:ext cx="2377589" cy="1476833"/>
          </a:xfrm>
          <a:custGeom>
            <a:avLst/>
            <a:gdLst/>
            <a:ahLst/>
            <a:cxnLst/>
            <a:rect l="l" t="t" r="r" b="b"/>
            <a:pathLst>
              <a:path w="2268014" h="1468959">
                <a:moveTo>
                  <a:pt x="0" y="0"/>
                </a:moveTo>
                <a:lnTo>
                  <a:pt x="2268013" y="0"/>
                </a:lnTo>
                <a:lnTo>
                  <a:pt x="2268013" y="1468958"/>
                </a:lnTo>
                <a:lnTo>
                  <a:pt x="0" y="1468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198" b="-2719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JINR Flerov Laboratory of Nuclear Reactions">
            <a:extLst>
              <a:ext uri="{FF2B5EF4-FFF2-40B4-BE49-F238E27FC236}">
                <a16:creationId xmlns:a16="http://schemas.microsoft.com/office/drawing/2014/main" id="{D4E31B45-BC47-2B17-3740-9F49640D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831" y="4358973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0F4EE0B-1DFC-EAA6-7B52-567CD2E57323}"/>
              </a:ext>
            </a:extLst>
          </p:cNvPr>
          <p:cNvSpPr/>
          <p:nvPr/>
        </p:nvSpPr>
        <p:spPr>
          <a:xfrm>
            <a:off x="905740" y="1604787"/>
            <a:ext cx="3845985" cy="331011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1">
            <a:extLst>
              <a:ext uri="{FF2B5EF4-FFF2-40B4-BE49-F238E27FC236}">
                <a16:creationId xmlns:a16="http://schemas.microsoft.com/office/drawing/2014/main" id="{11EEB163-ED08-F31F-ECD5-96A63B9BF155}"/>
              </a:ext>
            </a:extLst>
          </p:cNvPr>
          <p:cNvSpPr/>
          <p:nvPr/>
        </p:nvSpPr>
        <p:spPr>
          <a:xfrm>
            <a:off x="4462760" y="1554863"/>
            <a:ext cx="4147839" cy="3360037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Round Diagonal Corner of Rectangle 39">
            <a:extLst>
              <a:ext uri="{FF2B5EF4-FFF2-40B4-BE49-F238E27FC236}">
                <a16:creationId xmlns:a16="http://schemas.microsoft.com/office/drawing/2014/main" id="{9C10DD73-04BE-F2CA-3E16-336296DA602F}"/>
              </a:ext>
            </a:extLst>
          </p:cNvPr>
          <p:cNvSpPr/>
          <p:nvPr/>
        </p:nvSpPr>
        <p:spPr>
          <a:xfrm>
            <a:off x="785061" y="4863699"/>
            <a:ext cx="3789885" cy="3455204"/>
          </a:xfrm>
          <a:prstGeom prst="round2Diag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Diagonal Corners Rounded 3">
            <a:extLst>
              <a:ext uri="{FF2B5EF4-FFF2-40B4-BE49-F238E27FC236}">
                <a16:creationId xmlns:a16="http://schemas.microsoft.com/office/drawing/2014/main" id="{FB72075E-24D7-62B0-6CA0-390DDD083567}"/>
              </a:ext>
            </a:extLst>
          </p:cNvPr>
          <p:cNvSpPr/>
          <p:nvPr/>
        </p:nvSpPr>
        <p:spPr>
          <a:xfrm>
            <a:off x="4574946" y="4914898"/>
            <a:ext cx="4035654" cy="3455204"/>
          </a:xfrm>
          <a:prstGeom prst="round2Diag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4EEDB9F-06B0-6A14-B275-8035DE9994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58" y="9791700"/>
            <a:ext cx="7299542" cy="42439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EE4FF60-7F44-C56B-8CF6-558D10807EA7}"/>
              </a:ext>
            </a:extLst>
          </p:cNvPr>
          <p:cNvSpPr/>
          <p:nvPr/>
        </p:nvSpPr>
        <p:spPr>
          <a:xfrm>
            <a:off x="4419283" y="1257300"/>
            <a:ext cx="345331" cy="731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E5C31A-C9F1-8701-416B-F7D382AFBF53}"/>
              </a:ext>
            </a:extLst>
          </p:cNvPr>
          <p:cNvSpPr/>
          <p:nvPr/>
        </p:nvSpPr>
        <p:spPr>
          <a:xfrm>
            <a:off x="8442313" y="1604787"/>
            <a:ext cx="189668" cy="731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422E05-28D2-2410-5B8B-7A207A9E25C3}"/>
              </a:ext>
            </a:extLst>
          </p:cNvPr>
          <p:cNvSpPr/>
          <p:nvPr/>
        </p:nvSpPr>
        <p:spPr>
          <a:xfrm>
            <a:off x="342068" y="4762500"/>
            <a:ext cx="8535494" cy="357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BA3DCA-57FB-C442-15C7-EA522ACBC89D}"/>
              </a:ext>
            </a:extLst>
          </p:cNvPr>
          <p:cNvSpPr/>
          <p:nvPr/>
        </p:nvSpPr>
        <p:spPr>
          <a:xfrm>
            <a:off x="342068" y="1277315"/>
            <a:ext cx="8535494" cy="357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359B65-33AF-477E-2670-7D0964DA631B}"/>
              </a:ext>
            </a:extLst>
          </p:cNvPr>
          <p:cNvSpPr/>
          <p:nvPr/>
        </p:nvSpPr>
        <p:spPr>
          <a:xfrm>
            <a:off x="392530" y="8305796"/>
            <a:ext cx="8535494" cy="357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031955-8C85-3CD3-4FCE-2BF039FF56B2}"/>
              </a:ext>
            </a:extLst>
          </p:cNvPr>
          <p:cNvSpPr/>
          <p:nvPr/>
        </p:nvSpPr>
        <p:spPr>
          <a:xfrm>
            <a:off x="627662" y="1399738"/>
            <a:ext cx="345331" cy="731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229" y="-5705"/>
            <a:ext cx="7019681" cy="10287000"/>
            <a:chOff x="0" y="0"/>
            <a:chExt cx="2653263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263" cy="3479800"/>
            </a:xfrm>
            <a:custGeom>
              <a:avLst/>
              <a:gdLst/>
              <a:ahLst/>
              <a:cxnLst/>
              <a:rect l="l" t="t" r="r" b="b"/>
              <a:pathLst>
                <a:path w="2653263" h="3479800">
                  <a:moveTo>
                    <a:pt x="0" y="0"/>
                  </a:moveTo>
                  <a:lnTo>
                    <a:pt x="2653263" y="0"/>
                  </a:lnTo>
                  <a:lnTo>
                    <a:pt x="265326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717459"/>
            <a:ext cx="4655218" cy="153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4999" spc="399" dirty="0">
                <a:solidFill>
                  <a:srgbClr val="19394B"/>
                </a:solidFill>
                <a:latin typeface="Poppins"/>
                <a:ea typeface="Poppins"/>
                <a:cs typeface="Poppins"/>
                <a:sym typeface="Poppins"/>
              </a:rPr>
              <a:t>TABLE OF CONTENTS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96200" y="2518126"/>
            <a:ext cx="8933403" cy="7325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200000"/>
              </a:lnSpc>
            </a:pPr>
            <a:r>
              <a:rPr lang="en-US" sz="2800" dirty="0">
                <a:latin typeface="Poppins"/>
                <a:ea typeface="Poppins"/>
                <a:cs typeface="Poppins"/>
                <a:sym typeface="Poppins"/>
              </a:rPr>
              <a:t>INTRODUCTION</a:t>
            </a:r>
            <a:r>
              <a:rPr lang="en-US" sz="2800" u="none" dirty="0">
                <a:latin typeface="Poppins"/>
                <a:ea typeface="Poppins"/>
                <a:cs typeface="Poppins"/>
                <a:sym typeface="Poppins"/>
              </a:rPr>
              <a:t>................................................................01</a:t>
            </a:r>
          </a:p>
          <a:p>
            <a:pPr marL="0" lvl="0" indent="0" algn="l">
              <a:lnSpc>
                <a:spcPct val="200000"/>
              </a:lnSpc>
            </a:pPr>
            <a:r>
              <a:rPr lang="en-US" sz="2800" u="none" dirty="0">
                <a:latin typeface="Poppins"/>
                <a:ea typeface="Poppins"/>
                <a:cs typeface="Poppins"/>
                <a:sym typeface="Poppins"/>
              </a:rPr>
              <a:t>COMETA SET-UP..............................................................02</a:t>
            </a:r>
          </a:p>
          <a:p>
            <a:pPr lvl="0">
              <a:lnSpc>
                <a:spcPct val="200000"/>
              </a:lnSpc>
            </a:pPr>
            <a:r>
              <a:rPr lang="en-US" sz="3200" dirty="0">
                <a:sym typeface="Poppins"/>
              </a:rPr>
              <a:t>REGISTRATION OF DH EVENTS</a:t>
            </a:r>
            <a:r>
              <a:rPr lang="en-US" sz="2800" dirty="0">
                <a:latin typeface="Poppins"/>
                <a:ea typeface="Poppins"/>
                <a:cs typeface="Poppins"/>
                <a:sym typeface="Poppins"/>
              </a:rPr>
              <a:t>..................................</a:t>
            </a:r>
            <a:r>
              <a:rPr lang="en-US" sz="2800" u="none" dirty="0">
                <a:latin typeface="Poppins"/>
                <a:ea typeface="Poppins"/>
                <a:cs typeface="Poppins"/>
                <a:sym typeface="Poppins"/>
              </a:rPr>
              <a:t>03</a:t>
            </a:r>
          </a:p>
          <a:p>
            <a:pPr marL="0" lvl="0" indent="0" algn="l">
              <a:lnSpc>
                <a:spcPct val="200000"/>
              </a:lnSpc>
            </a:pPr>
            <a:r>
              <a:rPr lang="en-US" sz="2800" dirty="0">
                <a:latin typeface="Poppins"/>
                <a:ea typeface="Poppins"/>
                <a:cs typeface="Poppins"/>
                <a:sym typeface="Poppins"/>
              </a:rPr>
              <a:t>RETRIEVING DH EVENTS</a:t>
            </a:r>
            <a:r>
              <a:rPr lang="en-US" sz="2800" u="none" dirty="0">
                <a:latin typeface="Poppins"/>
                <a:ea typeface="Poppins"/>
                <a:cs typeface="Poppins"/>
                <a:sym typeface="Poppins"/>
              </a:rPr>
              <a:t>.................................................04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Poppins"/>
                <a:ea typeface="Poppins"/>
                <a:cs typeface="Poppins"/>
                <a:sym typeface="Poppins"/>
              </a:rPr>
              <a:t>REMOVING RANDOM COINCIDENCES..................05 - 07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Poppins"/>
                <a:ea typeface="Poppins"/>
                <a:cs typeface="Poppins"/>
                <a:sym typeface="Poppins"/>
              </a:rPr>
              <a:t>ANALYSIS...............................................................................08 - 09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Poppins"/>
                <a:ea typeface="Poppins"/>
                <a:cs typeface="Poppins"/>
                <a:sym typeface="Poppins"/>
              </a:rPr>
              <a:t>CONCLUSION......................................................................10</a:t>
            </a:r>
          </a:p>
          <a:p>
            <a:pPr>
              <a:lnSpc>
                <a:spcPct val="200000"/>
              </a:lnSpc>
            </a:pPr>
            <a:endParaRPr lang="en-US" sz="2100" dirty="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>
              <a:lnSpc>
                <a:spcPts val="4557"/>
              </a:lnSpc>
            </a:pPr>
            <a:endParaRPr lang="en-US" sz="2100" u="none" dirty="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6758547" y="1431927"/>
            <a:ext cx="1001505" cy="195051"/>
            <a:chOff x="0" y="0"/>
            <a:chExt cx="1335340" cy="26006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60068" cy="260068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37636" y="0"/>
              <a:ext cx="260068" cy="260068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075272" y="0"/>
              <a:ext cx="260068" cy="260068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" name="TextBox 28">
            <a:extLst>
              <a:ext uri="{FF2B5EF4-FFF2-40B4-BE49-F238E27FC236}">
                <a16:creationId xmlns:a16="http://schemas.microsoft.com/office/drawing/2014/main" id="{F9C1C7B9-A7BE-5BF1-C8B1-FEF0AD76EA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57600" y="9721397"/>
            <a:ext cx="7314532" cy="37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11"/>
              </a:lnSpc>
            </a:pPr>
            <a:r>
              <a:rPr lang="en-US" sz="2000" spc="388" dirty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AYSS (27th - 31st)October 2025 </a:t>
            </a: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64464B12-3DB6-3524-5937-657242C1A47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038095" y="9867900"/>
            <a:ext cx="1001505" cy="195051"/>
            <a:chOff x="0" y="0"/>
            <a:chExt cx="1335340" cy="260068"/>
          </a:xfrm>
        </p:grpSpPr>
        <p:grpSp>
          <p:nvGrpSpPr>
            <p:cNvPr id="21" name="Group 11">
              <a:extLst>
                <a:ext uri="{FF2B5EF4-FFF2-40B4-BE49-F238E27FC236}">
                  <a16:creationId xmlns:a16="http://schemas.microsoft.com/office/drawing/2014/main" id="{C3E8A612-61DE-F9BB-A0D6-C9B837CDA1C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260068" cy="260068"/>
              <a:chOff x="0" y="0"/>
              <a:chExt cx="6350000" cy="6350000"/>
            </a:xfrm>
          </p:grpSpPr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6893DDA1-B3CD-A90B-5419-C5F18EA159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281BE873-F2C8-7962-CF6A-4CB97EF1F49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37636" y="0"/>
              <a:ext cx="260068" cy="260068"/>
              <a:chOff x="0" y="0"/>
              <a:chExt cx="6350000" cy="6350000"/>
            </a:xfrm>
          </p:grpSpPr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8ACB5D49-9BFE-0A0E-35C7-7C5E4F7925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5">
              <a:extLst>
                <a:ext uri="{FF2B5EF4-FFF2-40B4-BE49-F238E27FC236}">
                  <a16:creationId xmlns:a16="http://schemas.microsoft.com/office/drawing/2014/main" id="{8712C566-6251-539A-A821-053E982F24C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75272" y="0"/>
              <a:ext cx="260068" cy="260068"/>
              <a:chOff x="0" y="0"/>
              <a:chExt cx="6350000" cy="6350000"/>
            </a:xfrm>
          </p:grpSpPr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E79C7936-6E53-228E-1A6C-C4294B77D0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" name="Group 10">
            <a:extLst>
              <a:ext uri="{FF2B5EF4-FFF2-40B4-BE49-F238E27FC236}">
                <a16:creationId xmlns:a16="http://schemas.microsoft.com/office/drawing/2014/main" id="{0DAB88DC-1857-9A62-DF65-EA7989C3EC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495800" y="9819823"/>
            <a:ext cx="1001505" cy="195051"/>
            <a:chOff x="0" y="0"/>
            <a:chExt cx="1335340" cy="260068"/>
          </a:xfrm>
        </p:grpSpPr>
        <p:grpSp>
          <p:nvGrpSpPr>
            <p:cNvPr id="28" name="Group 11">
              <a:extLst>
                <a:ext uri="{FF2B5EF4-FFF2-40B4-BE49-F238E27FC236}">
                  <a16:creationId xmlns:a16="http://schemas.microsoft.com/office/drawing/2014/main" id="{28D6714F-6A2A-9183-34C7-F2D856719BE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260068" cy="260068"/>
              <a:chOff x="0" y="0"/>
              <a:chExt cx="6350000" cy="6350000"/>
            </a:xfrm>
          </p:grpSpPr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4EFC0588-0DE2-1BA3-3282-3359D37A5D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3">
              <a:extLst>
                <a:ext uri="{FF2B5EF4-FFF2-40B4-BE49-F238E27FC236}">
                  <a16:creationId xmlns:a16="http://schemas.microsoft.com/office/drawing/2014/main" id="{5B9258D2-4FF0-EB22-6312-A3B190DF27A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37636" y="0"/>
              <a:ext cx="260068" cy="260068"/>
              <a:chOff x="0" y="0"/>
              <a:chExt cx="6350000" cy="6350000"/>
            </a:xfrm>
          </p:grpSpPr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85C61A43-CAD1-3BC2-3CE9-D6A1989C4E2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5">
              <a:extLst>
                <a:ext uri="{FF2B5EF4-FFF2-40B4-BE49-F238E27FC236}">
                  <a16:creationId xmlns:a16="http://schemas.microsoft.com/office/drawing/2014/main" id="{7576D7E1-E505-201A-434B-2DEEFD0F2A0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75272" y="0"/>
              <a:ext cx="260068" cy="260068"/>
              <a:chOff x="0" y="0"/>
              <a:chExt cx="6350000" cy="6350000"/>
            </a:xfrm>
          </p:grpSpPr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AD68A186-36BD-28F5-18F3-89378F5A71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572" y="1710720"/>
            <a:ext cx="16649701" cy="5110981"/>
            <a:chOff x="0" y="0"/>
            <a:chExt cx="2381698" cy="1728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1698" cy="1728900"/>
            </a:xfrm>
            <a:custGeom>
              <a:avLst/>
              <a:gdLst/>
              <a:ahLst/>
              <a:cxnLst/>
              <a:rect l="l" t="t" r="r" b="b"/>
              <a:pathLst>
                <a:path w="2436199" h="2231685">
                  <a:moveTo>
                    <a:pt x="0" y="0"/>
                  </a:moveTo>
                  <a:lnTo>
                    <a:pt x="2436199" y="0"/>
                  </a:lnTo>
                  <a:lnTo>
                    <a:pt x="2436199" y="2231685"/>
                  </a:lnTo>
                  <a:lnTo>
                    <a:pt x="0" y="2231685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7416273" y="-55579"/>
            <a:ext cx="871727" cy="798547"/>
            <a:chOff x="0" y="0"/>
            <a:chExt cx="2436199" cy="22316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6199" cy="2231685"/>
            </a:xfrm>
            <a:custGeom>
              <a:avLst/>
              <a:gdLst/>
              <a:ahLst/>
              <a:cxnLst/>
              <a:rect l="l" t="t" r="r" b="b"/>
              <a:pathLst>
                <a:path w="2436199" h="2231685">
                  <a:moveTo>
                    <a:pt x="0" y="0"/>
                  </a:moveTo>
                  <a:lnTo>
                    <a:pt x="2436199" y="0"/>
                  </a:lnTo>
                  <a:lnTo>
                    <a:pt x="2436199" y="2231685"/>
                  </a:lnTo>
                  <a:lnTo>
                    <a:pt x="0" y="2231685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79811" y="742968"/>
            <a:ext cx="1001505" cy="195051"/>
            <a:chOff x="0" y="0"/>
            <a:chExt cx="1335340" cy="26006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60068" cy="260068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537636" y="0"/>
              <a:ext cx="260068" cy="260068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075272" y="0"/>
              <a:ext cx="260068" cy="260068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5893350" y="25407"/>
            <a:ext cx="7442534" cy="136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en-ZA" sz="6600" dirty="0">
                <a:solidFill>
                  <a:srgbClr val="222222"/>
                </a:solidFill>
              </a:rPr>
              <a:t>Double-Hit</a:t>
            </a:r>
            <a:endParaRPr lang="en-ZA" sz="6600" dirty="0"/>
          </a:p>
        </p:txBody>
      </p:sp>
      <p:grpSp>
        <p:nvGrpSpPr>
          <p:cNvPr id="16" name="Group 16"/>
          <p:cNvGrpSpPr/>
          <p:nvPr/>
        </p:nvGrpSpPr>
        <p:grpSpPr>
          <a:xfrm>
            <a:off x="5257800" y="1257300"/>
            <a:ext cx="5105400" cy="45719"/>
            <a:chOff x="0" y="0"/>
            <a:chExt cx="2069786" cy="3587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69786" cy="358775"/>
            </a:xfrm>
            <a:custGeom>
              <a:avLst/>
              <a:gdLst/>
              <a:ahLst/>
              <a:cxnLst/>
              <a:rect l="l" t="t" r="r" b="b"/>
              <a:pathLst>
                <a:path w="2069786" h="358775">
                  <a:moveTo>
                    <a:pt x="0" y="0"/>
                  </a:moveTo>
                  <a:lnTo>
                    <a:pt x="2069786" y="0"/>
                  </a:lnTo>
                  <a:lnTo>
                    <a:pt x="2069786" y="358775"/>
                  </a:lnTo>
                  <a:lnTo>
                    <a:pt x="0" y="358775"/>
                  </a:lnTo>
                  <a:close/>
                </a:path>
              </a:pathLst>
            </a:custGeom>
            <a:solidFill>
              <a:srgbClr val="58C1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34740" y="2544585"/>
            <a:ext cx="15818519" cy="4274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rgbClr val="222222"/>
                </a:solidFill>
              </a:rPr>
              <a:t>The double-hit registration approach means that </a:t>
            </a:r>
            <a:r>
              <a:rPr lang="en-ZA" sz="3600" b="1" dirty="0">
                <a:solidFill>
                  <a:srgbClr val="222222"/>
                </a:solidFill>
              </a:rPr>
              <a:t>two fragments were detected in the same PIN diode during one registration gate of 200 ns length.</a:t>
            </a:r>
            <a:endParaRPr lang="en-ZA" sz="3600" dirty="0">
              <a:solidFill>
                <a:srgbClr val="222222"/>
              </a:solidFill>
            </a:endParaRPr>
          </a:p>
          <a:p>
            <a:pPr marL="571500" indent="-5715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rgbClr val="222222"/>
                </a:solidFill>
              </a:rPr>
              <a:t>An</a:t>
            </a:r>
            <a:r>
              <a:rPr lang="en-ZA" sz="3600" b="1" dirty="0">
                <a:solidFill>
                  <a:srgbClr val="222222"/>
                </a:solidFill>
              </a:rPr>
              <a:t> open angle between the fragments do not exceed 5</a:t>
            </a:r>
            <a:r>
              <a:rPr lang="en-ZA" sz="3600" b="1" baseline="30000" dirty="0">
                <a:solidFill>
                  <a:srgbClr val="222222"/>
                </a:solidFill>
              </a:rPr>
              <a:t>0</a:t>
            </a:r>
            <a:r>
              <a:rPr lang="en-ZA" sz="3600" b="1" dirty="0">
                <a:solidFill>
                  <a:srgbClr val="222222"/>
                </a:solidFill>
              </a:rPr>
              <a:t>.</a:t>
            </a:r>
            <a:endParaRPr lang="en-ZA" sz="3600" dirty="0">
              <a:solidFill>
                <a:srgbClr val="222222"/>
              </a:solidFill>
            </a:endParaRPr>
          </a:p>
          <a:p>
            <a:pPr marL="571500" indent="-571500" algn="just" fontAlgn="base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rgbClr val="222222"/>
                </a:solidFill>
              </a:rPr>
              <a:t>The minimum time interval between their timestamps should not be below 30 ns[1]. 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683136" y="9313445"/>
            <a:ext cx="576164" cy="52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57"/>
              </a:lnSpc>
            </a:pPr>
            <a:r>
              <a:rPr lang="en-US" sz="2100" dirty="0">
                <a:solidFill>
                  <a:srgbClr val="58C1D4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</a:p>
        </p:txBody>
      </p:sp>
      <p:sp>
        <p:nvSpPr>
          <p:cNvPr id="23" name="AutoShape 23"/>
          <p:cNvSpPr/>
          <p:nvPr/>
        </p:nvSpPr>
        <p:spPr>
          <a:xfrm flipV="1">
            <a:off x="12573000" y="9702096"/>
            <a:ext cx="4110136" cy="13404"/>
          </a:xfrm>
          <a:prstGeom prst="line">
            <a:avLst/>
          </a:prstGeom>
          <a:ln w="9525" cap="rnd">
            <a:solidFill>
              <a:srgbClr val="58C1D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AFA1DE8-20FA-0D56-0C4B-D1FC25031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58" y="9791700"/>
            <a:ext cx="7299542" cy="424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E9A6DC-6D2D-0BA3-F4C6-F56F8B277AAD}"/>
              </a:ext>
            </a:extLst>
          </p:cNvPr>
          <p:cNvSpPr txBox="1"/>
          <p:nvPr/>
        </p:nvSpPr>
        <p:spPr>
          <a:xfrm>
            <a:off x="9982200" y="8314372"/>
            <a:ext cx="815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A" sz="1800" dirty="0"/>
              <a:t>[1] Y. V. Pyatkov, D. </a:t>
            </a:r>
            <a:r>
              <a:rPr lang="en-ZA" sz="1800" dirty="0" err="1"/>
              <a:t>Kamanin</a:t>
            </a:r>
            <a:r>
              <a:rPr lang="en-ZA" sz="1800" dirty="0"/>
              <a:t>, V. </a:t>
            </a:r>
            <a:r>
              <a:rPr lang="en-ZA" sz="1800" dirty="0" err="1"/>
              <a:t>Zhuchko</a:t>
            </a:r>
            <a:r>
              <a:rPr lang="en-ZA" sz="1800" dirty="0"/>
              <a:t>, Z. </a:t>
            </a:r>
            <a:r>
              <a:rPr lang="en-ZA" sz="1800" dirty="0" err="1"/>
              <a:t>Goryainova</a:t>
            </a:r>
            <a:r>
              <a:rPr lang="en-ZA" sz="1800" dirty="0"/>
              <a:t>, E. Kuznetsova, Y. M. Sereda, A. </a:t>
            </a:r>
            <a:r>
              <a:rPr lang="en-ZA" sz="1800" dirty="0" err="1"/>
              <a:t>Solodov</a:t>
            </a:r>
            <a:r>
              <a:rPr lang="en-ZA" sz="1800" dirty="0"/>
              <a:t>, O. </a:t>
            </a:r>
            <a:r>
              <a:rPr lang="en-ZA" sz="1800" dirty="0" err="1"/>
              <a:t>Strekalovsky</a:t>
            </a:r>
            <a:r>
              <a:rPr lang="en-ZA" sz="1800" dirty="0"/>
              <a:t>, A. Zhukova, and T. Vilane, “Double-hit experimental approach in study of the ternary decays of 252cf(sf),” Physics of Particles and Nuclei Letters, vol. 22, no. 2, pp. 312–315, 2025.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080C98-EDF4-FB46-F52B-B66B1BFDB7BB}"/>
              </a:ext>
            </a:extLst>
          </p:cNvPr>
          <p:cNvSpPr/>
          <p:nvPr/>
        </p:nvSpPr>
        <p:spPr>
          <a:xfrm>
            <a:off x="9982200" y="8314372"/>
            <a:ext cx="8153400" cy="12674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4934370"/>
            <a:ext cx="15654436" cy="4715227"/>
          </a:xfrm>
          <a:custGeom>
            <a:avLst/>
            <a:gdLst/>
            <a:ahLst/>
            <a:cxnLst/>
            <a:rect l="l" t="t" r="r" b="b"/>
            <a:pathLst>
              <a:path w="6350000" h="1580134">
                <a:moveTo>
                  <a:pt x="6350000" y="39497"/>
                </a:moveTo>
                <a:lnTo>
                  <a:pt x="6350000" y="1540637"/>
                </a:lnTo>
                <a:cubicBezTo>
                  <a:pt x="6350000" y="1562481"/>
                  <a:pt x="6332347" y="1580134"/>
                  <a:pt x="6310503" y="1580134"/>
                </a:cubicBezTo>
                <a:lnTo>
                  <a:pt x="39497" y="1580134"/>
                </a:lnTo>
                <a:cubicBezTo>
                  <a:pt x="17653" y="1580134"/>
                  <a:pt x="0" y="1562481"/>
                  <a:pt x="0" y="1540637"/>
                </a:cubicBezTo>
                <a:lnTo>
                  <a:pt x="0" y="39497"/>
                </a:lnTo>
                <a:cubicBezTo>
                  <a:pt x="0" y="17653"/>
                  <a:pt x="17653" y="0"/>
                  <a:pt x="39497" y="0"/>
                </a:cubicBezTo>
                <a:lnTo>
                  <a:pt x="6310503" y="0"/>
                </a:lnTo>
                <a:cubicBezTo>
                  <a:pt x="6332347" y="0"/>
                  <a:pt x="6350000" y="17653"/>
                  <a:pt x="6350000" y="39497"/>
                </a:cubicBezTo>
                <a:close/>
              </a:path>
            </a:pathLst>
          </a:custGeom>
          <a:blipFill>
            <a:blip r:embed="rId3"/>
            <a:stretch>
              <a:fillRect t="-114400" b="-535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75075" y="4513972"/>
            <a:ext cx="18288000" cy="5794362"/>
            <a:chOff x="0" y="59341"/>
            <a:chExt cx="6186311" cy="1960068"/>
          </a:xfrm>
        </p:grpSpPr>
        <p:sp>
          <p:nvSpPr>
            <p:cNvPr id="6" name="Freeform 6"/>
            <p:cNvSpPr/>
            <p:nvPr/>
          </p:nvSpPr>
          <p:spPr>
            <a:xfrm>
              <a:off x="0" y="59341"/>
              <a:ext cx="6186311" cy="1960068"/>
            </a:xfrm>
            <a:custGeom>
              <a:avLst/>
              <a:gdLst/>
              <a:ahLst/>
              <a:cxnLst/>
              <a:rect l="l" t="t" r="r" b="b"/>
              <a:pathLst>
                <a:path w="6186311" h="1960068">
                  <a:moveTo>
                    <a:pt x="0" y="0"/>
                  </a:moveTo>
                  <a:lnTo>
                    <a:pt x="6186311" y="0"/>
                  </a:lnTo>
                  <a:lnTo>
                    <a:pt x="6186311" y="1960068"/>
                  </a:lnTo>
                  <a:lnTo>
                    <a:pt x="0" y="19600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47591" y="5428879"/>
            <a:ext cx="4566782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6000" b="1" spc="399" dirty="0">
                <a:solidFill>
                  <a:srgbClr val="19394B"/>
                </a:solidFill>
                <a:latin typeface="Poppins"/>
                <a:ea typeface="Poppins"/>
                <a:cs typeface="Poppins"/>
                <a:sym typeface="Poppins"/>
              </a:rPr>
              <a:t>COMETA SETUP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54141" y="8645214"/>
            <a:ext cx="601550" cy="104272"/>
            <a:chOff x="0" y="0"/>
            <a:chExt cx="2069786" cy="3587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69786" cy="358775"/>
            </a:xfrm>
            <a:custGeom>
              <a:avLst/>
              <a:gdLst/>
              <a:ahLst/>
              <a:cxnLst/>
              <a:rect l="l" t="t" r="r" b="b"/>
              <a:pathLst>
                <a:path w="2069786" h="358775">
                  <a:moveTo>
                    <a:pt x="0" y="0"/>
                  </a:moveTo>
                  <a:lnTo>
                    <a:pt x="2069786" y="0"/>
                  </a:lnTo>
                  <a:lnTo>
                    <a:pt x="2069786" y="358775"/>
                  </a:lnTo>
                  <a:lnTo>
                    <a:pt x="0" y="358775"/>
                  </a:lnTo>
                  <a:close/>
                </a:path>
              </a:pathLst>
            </a:custGeom>
            <a:solidFill>
              <a:srgbClr val="58C1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3361478" y="6521036"/>
            <a:ext cx="2755068" cy="0"/>
          </a:xfrm>
          <a:prstGeom prst="line">
            <a:avLst/>
          </a:prstGeom>
          <a:ln w="19050" cap="rnd">
            <a:solidFill>
              <a:srgbClr val="58C1D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181600" y="5037939"/>
            <a:ext cx="6280156" cy="1400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rgbClr val="222222"/>
                </a:solidFill>
              </a:rPr>
              <a:t>PIN diodes that provide both energy and time-reference signals.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683136" y="9313445"/>
            <a:ext cx="576164" cy="52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57"/>
              </a:lnSpc>
            </a:pPr>
            <a:r>
              <a:rPr lang="en-US" sz="2100">
                <a:solidFill>
                  <a:srgbClr val="58C1D4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713495" y="10020300"/>
            <a:ext cx="1001505" cy="195051"/>
            <a:chOff x="0" y="0"/>
            <a:chExt cx="1335340" cy="26006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60068" cy="260068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537636" y="0"/>
              <a:ext cx="260068" cy="260068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075272" y="0"/>
              <a:ext cx="260068" cy="26006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3" name="Picture 8">
            <a:extLst>
              <a:ext uri="{FF2B5EF4-FFF2-40B4-BE49-F238E27FC236}">
                <a16:creationId xmlns:a16="http://schemas.microsoft.com/office/drawing/2014/main" id="{BAFA74DF-92C7-8800-03A7-76D0E6CA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" b="3845"/>
          <a:stretch>
            <a:fillRect/>
          </a:stretch>
        </p:blipFill>
        <p:spPr bwMode="auto">
          <a:xfrm>
            <a:off x="152400" y="495300"/>
            <a:ext cx="4688796" cy="37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C6842707-9291-EDA7-4E20-ABA1D142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817" y="548372"/>
            <a:ext cx="4140722" cy="40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>
            <a:extLst>
              <a:ext uri="{FF2B5EF4-FFF2-40B4-BE49-F238E27FC236}">
                <a16:creationId xmlns:a16="http://schemas.microsoft.com/office/drawing/2014/main" id="{6FF491BF-91AE-880A-90E3-6D6FE9C3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005" y="460639"/>
            <a:ext cx="4595057" cy="39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metal object with wires and wires&#10;&#10;AI-generated content may be incorrect.">
            <a:extLst>
              <a:ext uri="{FF2B5EF4-FFF2-40B4-BE49-F238E27FC236}">
                <a16:creationId xmlns:a16="http://schemas.microsoft.com/office/drawing/2014/main" id="{D671D3E4-5334-F4CD-F208-6ADDAB1CF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61" y="405470"/>
            <a:ext cx="4963539" cy="4061728"/>
          </a:xfrm>
          <a:prstGeom prst="rect">
            <a:avLst/>
          </a:prstGeom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id="{D7DF9C49-8A89-9839-50EE-C0566B347491}"/>
              </a:ext>
            </a:extLst>
          </p:cNvPr>
          <p:cNvSpPr txBox="1"/>
          <p:nvPr/>
        </p:nvSpPr>
        <p:spPr>
          <a:xfrm>
            <a:off x="4038600" y="9873797"/>
            <a:ext cx="7314532" cy="37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11"/>
              </a:lnSpc>
            </a:pPr>
            <a:r>
              <a:rPr lang="en-US" sz="2000" spc="388" dirty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AYSS (27th - 31st)October 2025 </a:t>
            </a:r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D8601BCA-E19F-5796-CBD2-2812D7C14B3C}"/>
              </a:ext>
            </a:extLst>
          </p:cNvPr>
          <p:cNvGrpSpPr/>
          <p:nvPr/>
        </p:nvGrpSpPr>
        <p:grpSpPr>
          <a:xfrm>
            <a:off x="11430000" y="10020300"/>
            <a:ext cx="823589" cy="152400"/>
            <a:chOff x="0" y="0"/>
            <a:chExt cx="1335340" cy="260068"/>
          </a:xfrm>
        </p:grpSpPr>
        <p:grpSp>
          <p:nvGrpSpPr>
            <p:cNvPr id="33" name="Group 17">
              <a:extLst>
                <a:ext uri="{FF2B5EF4-FFF2-40B4-BE49-F238E27FC236}">
                  <a16:creationId xmlns:a16="http://schemas.microsoft.com/office/drawing/2014/main" id="{965FE6CA-C59D-844F-987E-20D98A021EC8}"/>
                </a:ext>
              </a:extLst>
            </p:cNvPr>
            <p:cNvGrpSpPr/>
            <p:nvPr/>
          </p:nvGrpSpPr>
          <p:grpSpPr>
            <a:xfrm>
              <a:off x="0" y="0"/>
              <a:ext cx="260068" cy="260068"/>
              <a:chOff x="0" y="0"/>
              <a:chExt cx="6350000" cy="6350000"/>
            </a:xfrm>
          </p:grpSpPr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A75B55F9-9CB4-8727-94E1-1B4FA348983F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id="{BD65EFD9-3AC4-F8CD-789D-B5EECC1C9514}"/>
                </a:ext>
              </a:extLst>
            </p:cNvPr>
            <p:cNvGrpSpPr/>
            <p:nvPr/>
          </p:nvGrpSpPr>
          <p:grpSpPr>
            <a:xfrm>
              <a:off x="537636" y="0"/>
              <a:ext cx="260068" cy="260068"/>
              <a:chOff x="0" y="0"/>
              <a:chExt cx="6350000" cy="6350000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502050B4-44B0-8C63-1DCA-94003C50E59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21">
              <a:extLst>
                <a:ext uri="{FF2B5EF4-FFF2-40B4-BE49-F238E27FC236}">
                  <a16:creationId xmlns:a16="http://schemas.microsoft.com/office/drawing/2014/main" id="{52FC2525-F927-E023-DD73-F5BA28DC2E7D}"/>
                </a:ext>
              </a:extLst>
            </p:cNvPr>
            <p:cNvGrpSpPr/>
            <p:nvPr/>
          </p:nvGrpSpPr>
          <p:grpSpPr>
            <a:xfrm>
              <a:off x="1075272" y="0"/>
              <a:ext cx="260068" cy="260068"/>
              <a:chOff x="0" y="0"/>
              <a:chExt cx="6350000" cy="6350000"/>
            </a:xfrm>
          </p:grpSpPr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7F11F80B-D012-EA0A-AFD3-1916ABED749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C1D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8DE2637-8626-CE2F-1EEB-518233EF6925}"/>
              </a:ext>
            </a:extLst>
          </p:cNvPr>
          <p:cNvSpPr txBox="1"/>
          <p:nvPr/>
        </p:nvSpPr>
        <p:spPr>
          <a:xfrm>
            <a:off x="12253589" y="7898567"/>
            <a:ext cx="6034409" cy="149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i="0" u="none" strike="noStrike" dirty="0">
                <a:solidFill>
                  <a:srgbClr val="000000"/>
                </a:solidFill>
                <a:effectLst/>
                <a:latin typeface="+mn-lt"/>
              </a:rPr>
              <a:t>MCP time detector gives the “start” signal.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57B7F7-EA9B-0FAA-96A8-79BDC57B3BDB}"/>
              </a:ext>
            </a:extLst>
          </p:cNvPr>
          <p:cNvSpPr txBox="1"/>
          <p:nvPr/>
        </p:nvSpPr>
        <p:spPr>
          <a:xfrm>
            <a:off x="5090983" y="6667500"/>
            <a:ext cx="6415207" cy="2231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i="0" u="none" strike="noStrike" dirty="0">
                <a:solidFill>
                  <a:srgbClr val="000000"/>
                </a:solidFill>
                <a:effectLst/>
              </a:rPr>
              <a:t>Solid-state degrader foil placed at 1.5 mm from the active layer of the </a:t>
            </a:r>
            <a:r>
              <a:rPr lang="en-ZA" sz="3200" i="0" u="none" strike="noStrike" baseline="30000" dirty="0">
                <a:solidFill>
                  <a:srgbClr val="000000"/>
                </a:solidFill>
                <a:effectLst/>
              </a:rPr>
              <a:t>252</a:t>
            </a:r>
            <a:r>
              <a:rPr lang="en-ZA" sz="3200" i="0" u="none" strike="noStrike" dirty="0">
                <a:solidFill>
                  <a:srgbClr val="000000"/>
                </a:solidFill>
                <a:effectLst/>
              </a:rPr>
              <a:t>Cf source.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D4EEBB-0DB7-6473-B6E7-64807DA7876F}"/>
              </a:ext>
            </a:extLst>
          </p:cNvPr>
          <p:cNvSpPr txBox="1"/>
          <p:nvPr/>
        </p:nvSpPr>
        <p:spPr>
          <a:xfrm>
            <a:off x="12192000" y="4914900"/>
            <a:ext cx="5786759" cy="2970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rgbClr val="000000"/>
                </a:solidFill>
                <a:latin typeface="+mn-lt"/>
              </a:rPr>
              <a:t>F</a:t>
            </a:r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ast multi </a:t>
            </a:r>
            <a:r>
              <a:rPr lang="en-ZA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channel digitizer </a:t>
            </a:r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provided digital images of all the signals that were processed offline</a:t>
            </a:r>
            <a:r>
              <a:rPr lang="en-ZA" sz="3200" b="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45" name="AutoShape 10">
            <a:extLst>
              <a:ext uri="{FF2B5EF4-FFF2-40B4-BE49-F238E27FC236}">
                <a16:creationId xmlns:a16="http://schemas.microsoft.com/office/drawing/2014/main" id="{C64FEBA1-ABE5-230E-36B5-ABFFD1D9379D}"/>
              </a:ext>
            </a:extLst>
          </p:cNvPr>
          <p:cNvSpPr/>
          <p:nvPr/>
        </p:nvSpPr>
        <p:spPr>
          <a:xfrm rot="5400000">
            <a:off x="9863735" y="7006234"/>
            <a:ext cx="3894531" cy="0"/>
          </a:xfrm>
          <a:prstGeom prst="line">
            <a:avLst/>
          </a:prstGeom>
          <a:ln w="19050" cap="rnd">
            <a:solidFill>
              <a:srgbClr val="58C1D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E3E7906-8DAC-7B37-7036-6FBA7FC662AF}"/>
              </a:ext>
            </a:extLst>
          </p:cNvPr>
          <p:cNvSpPr/>
          <p:nvPr/>
        </p:nvSpPr>
        <p:spPr>
          <a:xfrm>
            <a:off x="9372600" y="3855234"/>
            <a:ext cx="533400" cy="45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b)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714ABEF-37D8-B73D-4897-6F384532C317}"/>
              </a:ext>
            </a:extLst>
          </p:cNvPr>
          <p:cNvSpPr/>
          <p:nvPr/>
        </p:nvSpPr>
        <p:spPr>
          <a:xfrm>
            <a:off x="12330138" y="3903558"/>
            <a:ext cx="838200" cy="46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c)</a:t>
            </a:r>
            <a:endParaRPr lang="en-US" dirty="0"/>
          </a:p>
        </p:txBody>
      </p:sp>
      <p:pic>
        <p:nvPicPr>
          <p:cNvPr id="4" name="Picture 3" descr="A red device with many ports&#10;&#10;AI-generated content may be incorrect.">
            <a:extLst>
              <a:ext uri="{FF2B5EF4-FFF2-40B4-BE49-F238E27FC236}">
                <a16:creationId xmlns:a16="http://schemas.microsoft.com/office/drawing/2014/main" id="{48350330-CDD5-5356-DA14-629055F14D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9" y="7936975"/>
            <a:ext cx="3308349" cy="1416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0BE096-0C10-A204-A9B6-049D05E786AA}"/>
              </a:ext>
            </a:extLst>
          </p:cNvPr>
          <p:cNvSpPr/>
          <p:nvPr/>
        </p:nvSpPr>
        <p:spPr>
          <a:xfrm>
            <a:off x="104892" y="7898567"/>
            <a:ext cx="4634118" cy="21514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800C45-E554-0F31-AC6F-AB5FEDCA7241}"/>
              </a:ext>
            </a:extLst>
          </p:cNvPr>
          <p:cNvSpPr txBox="1"/>
          <p:nvPr/>
        </p:nvSpPr>
        <p:spPr>
          <a:xfrm>
            <a:off x="1066800" y="931344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CAEN Flash ADC , Sampling rate of 200ns.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47750" y="1856717"/>
            <a:ext cx="601550" cy="104272"/>
            <a:chOff x="0" y="0"/>
            <a:chExt cx="2069786" cy="3587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69786" cy="358775"/>
            </a:xfrm>
            <a:custGeom>
              <a:avLst/>
              <a:gdLst/>
              <a:ahLst/>
              <a:cxnLst/>
              <a:rect l="l" t="t" r="r" b="b"/>
              <a:pathLst>
                <a:path w="2069786" h="358775">
                  <a:moveTo>
                    <a:pt x="0" y="0"/>
                  </a:moveTo>
                  <a:lnTo>
                    <a:pt x="2069786" y="0"/>
                  </a:lnTo>
                  <a:lnTo>
                    <a:pt x="2069786" y="358775"/>
                  </a:lnTo>
                  <a:lnTo>
                    <a:pt x="0" y="358775"/>
                  </a:lnTo>
                  <a:close/>
                </a:path>
              </a:pathLst>
            </a:custGeom>
            <a:solidFill>
              <a:srgbClr val="58C1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62300" y="647700"/>
            <a:ext cx="126111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6600" spc="399" dirty="0">
                <a:solidFill>
                  <a:srgbClr val="19394B"/>
                </a:solidFill>
                <a:latin typeface="Poppins"/>
                <a:ea typeface="Poppins"/>
                <a:cs typeface="Poppins"/>
                <a:sym typeface="Poppins"/>
              </a:rPr>
              <a:t>DOUBLE HIT REGISTRATION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221544"/>
            <a:ext cx="4630973" cy="2878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ZA" sz="3200" b="1" dirty="0">
                <a:solidFill>
                  <a:srgbClr val="000000"/>
                </a:solidFill>
              </a:rPr>
              <a:t>CCT </a:t>
            </a:r>
            <a:r>
              <a:rPr lang="en-ZA" sz="3200" dirty="0">
                <a:solidFill>
                  <a:srgbClr val="000000"/>
                </a:solidFill>
              </a:rPr>
              <a:t>is observed while the FF passes through the solid-state foil, i.e. the backing of the Cf-252 source.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57101" y="7394335"/>
            <a:ext cx="4107395" cy="1730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557"/>
              </a:lnSpc>
            </a:pPr>
            <a:r>
              <a:rPr lang="en-US" sz="3200" dirty="0">
                <a:ea typeface="Poppins"/>
                <a:cs typeface="Poppins"/>
                <a:sym typeface="Poppins"/>
              </a:rPr>
              <a:t>Initial results obtained through the missing-mass method [2].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2231" y="7249515"/>
            <a:ext cx="4630973" cy="2878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ZA" sz="3200" dirty="0">
                <a:solidFill>
                  <a:srgbClr val="000000"/>
                </a:solidFill>
              </a:rPr>
              <a:t>Some fraction of the FFs undergo a break-up while passing through the solid-state foil.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11048" y="6883333"/>
            <a:ext cx="3086100" cy="477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10"/>
              </a:lnSpc>
              <a:spcBef>
                <a:spcPct val="0"/>
              </a:spcBef>
            </a:pPr>
            <a:r>
              <a:rPr lang="en-US" sz="4400" b="1" spc="135" dirty="0">
                <a:solidFill>
                  <a:srgbClr val="19394B"/>
                </a:solidFill>
                <a:latin typeface="Poppins Bold"/>
                <a:ea typeface="Poppins Bold"/>
                <a:cs typeface="Poppins Bold"/>
                <a:sym typeface="Poppins Bold"/>
              </a:rPr>
              <a:t>How 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D9DC5C-6B5A-FF04-1844-2853E9A93472}"/>
              </a:ext>
            </a:extLst>
          </p:cNvPr>
          <p:cNvSpPr/>
          <p:nvPr/>
        </p:nvSpPr>
        <p:spPr>
          <a:xfrm>
            <a:off x="838200" y="6819900"/>
            <a:ext cx="2133600" cy="2362200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2367474-F0E4-FD34-6DAA-62563920E8B6}"/>
              </a:ext>
            </a:extLst>
          </p:cNvPr>
          <p:cNvSpPr txBox="1"/>
          <p:nvPr/>
        </p:nvSpPr>
        <p:spPr>
          <a:xfrm>
            <a:off x="1181101" y="2833457"/>
            <a:ext cx="3086100" cy="477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10"/>
              </a:lnSpc>
              <a:spcBef>
                <a:spcPct val="0"/>
              </a:spcBef>
            </a:pPr>
            <a:r>
              <a:rPr lang="en-US" sz="4400" b="1" spc="135" dirty="0">
                <a:solidFill>
                  <a:srgbClr val="19394B"/>
                </a:solidFill>
                <a:latin typeface="Poppins Bold"/>
                <a:ea typeface="Poppins Bold"/>
                <a:cs typeface="Poppins Bold"/>
                <a:sym typeface="Poppins Bold"/>
              </a:rPr>
              <a:t>What 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81F47A-EBBD-81E4-8345-71AF70E29B4D}"/>
              </a:ext>
            </a:extLst>
          </p:cNvPr>
          <p:cNvSpPr/>
          <p:nvPr/>
        </p:nvSpPr>
        <p:spPr>
          <a:xfrm>
            <a:off x="6138977" y="4815928"/>
            <a:ext cx="1990951" cy="2003972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A821F-AE1F-B4B4-A011-7C7D63F1EF3F}"/>
              </a:ext>
            </a:extLst>
          </p:cNvPr>
          <p:cNvSpPr txBox="1"/>
          <p:nvPr/>
        </p:nvSpPr>
        <p:spPr>
          <a:xfrm>
            <a:off x="12949085" y="5108534"/>
            <a:ext cx="5300816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+mn-lt"/>
              </a:rPr>
              <a:t>the difference between the total mass of the detected fragments and the mass of the mother system serves a sign of at least ternary decay.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1855E4C1-6E57-25A3-539A-C7AA7D9594AE}"/>
              </a:ext>
            </a:extLst>
          </p:cNvPr>
          <p:cNvSpPr/>
          <p:nvPr/>
        </p:nvSpPr>
        <p:spPr>
          <a:xfrm>
            <a:off x="12240567" y="4250180"/>
            <a:ext cx="6047433" cy="3941320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B14280-B647-645D-B431-4BB03DE1FD07}"/>
              </a:ext>
            </a:extLst>
          </p:cNvPr>
          <p:cNvCxnSpPr>
            <a:cxnSpLocks/>
          </p:cNvCxnSpPr>
          <p:nvPr/>
        </p:nvCxnSpPr>
        <p:spPr>
          <a:xfrm>
            <a:off x="9067800" y="9105900"/>
            <a:ext cx="27801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Freeform 37">
            <a:extLst>
              <a:ext uri="{FF2B5EF4-FFF2-40B4-BE49-F238E27FC236}">
                <a16:creationId xmlns:a16="http://schemas.microsoft.com/office/drawing/2014/main" id="{56124E3D-60C2-BEEE-36A9-26B1D700906E}"/>
              </a:ext>
            </a:extLst>
          </p:cNvPr>
          <p:cNvSpPr/>
          <p:nvPr/>
        </p:nvSpPr>
        <p:spPr>
          <a:xfrm>
            <a:off x="9829800" y="7734300"/>
            <a:ext cx="4630973" cy="2251065"/>
          </a:xfrm>
          <a:custGeom>
            <a:avLst/>
            <a:gdLst>
              <a:gd name="connsiteX0" fmla="*/ 0 w 4688271"/>
              <a:gd name="connsiteY0" fmla="*/ 1407673 h 2284200"/>
              <a:gd name="connsiteX1" fmla="*/ 3048000 w 4688271"/>
              <a:gd name="connsiteY1" fmla="*/ 2238945 h 2284200"/>
              <a:gd name="connsiteX2" fmla="*/ 4544291 w 4688271"/>
              <a:gd name="connsiteY2" fmla="*/ 188473 h 2284200"/>
              <a:gd name="connsiteX3" fmla="*/ 4544291 w 4688271"/>
              <a:gd name="connsiteY3" fmla="*/ 216182 h 22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8271" h="2284200">
                <a:moveTo>
                  <a:pt x="0" y="1407673"/>
                </a:moveTo>
                <a:cubicBezTo>
                  <a:pt x="1145309" y="1924909"/>
                  <a:pt x="2290618" y="2442145"/>
                  <a:pt x="3048000" y="2238945"/>
                </a:cubicBezTo>
                <a:cubicBezTo>
                  <a:pt x="3805382" y="2035745"/>
                  <a:pt x="4544291" y="188473"/>
                  <a:pt x="4544291" y="188473"/>
                </a:cubicBezTo>
                <a:cubicBezTo>
                  <a:pt x="4793673" y="-148654"/>
                  <a:pt x="4668982" y="33764"/>
                  <a:pt x="4544291" y="21618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41F2AC6-B59D-ABBB-82E6-5A341793C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58" y="9835796"/>
            <a:ext cx="6541096" cy="380296"/>
          </a:xfrm>
          <a:prstGeom prst="rect">
            <a:avLst/>
          </a:prstGeom>
        </p:spPr>
      </p:pic>
      <p:sp>
        <p:nvSpPr>
          <p:cNvPr id="41" name="TextBox 19">
            <a:extLst>
              <a:ext uri="{FF2B5EF4-FFF2-40B4-BE49-F238E27FC236}">
                <a16:creationId xmlns:a16="http://schemas.microsoft.com/office/drawing/2014/main" id="{99D9651F-7E31-5949-D569-2FE8EE7907B0}"/>
              </a:ext>
            </a:extLst>
          </p:cNvPr>
          <p:cNvSpPr txBox="1"/>
          <p:nvPr/>
        </p:nvSpPr>
        <p:spPr>
          <a:xfrm>
            <a:off x="16683136" y="9313445"/>
            <a:ext cx="576164" cy="52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57"/>
              </a:lnSpc>
            </a:pPr>
            <a:r>
              <a:rPr lang="en-US" sz="2100" dirty="0">
                <a:solidFill>
                  <a:srgbClr val="58C1D4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58744-D422-7919-809A-FA9BFFBE2EF4}"/>
              </a:ext>
            </a:extLst>
          </p:cNvPr>
          <p:cNvSpPr txBox="1"/>
          <p:nvPr/>
        </p:nvSpPr>
        <p:spPr>
          <a:xfrm>
            <a:off x="10515599" y="1856717"/>
            <a:ext cx="7066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[2] Y. V. Pyatkov, et al., “Collinear cluster tri-partition of 252 Cf</a:t>
            </a:r>
          </a:p>
          <a:p>
            <a:r>
              <a:rPr lang="en-ZA" dirty="0"/>
              <a:t>(sf) and in the 235 U (n </a:t>
            </a:r>
            <a:r>
              <a:rPr lang="en-ZA" dirty="0" err="1"/>
              <a:t>th</a:t>
            </a:r>
            <a:r>
              <a:rPr lang="en-ZA" dirty="0"/>
              <a:t>, f) reaction,” The European Physical Journal A,</a:t>
            </a:r>
          </a:p>
          <a:p>
            <a:r>
              <a:rPr lang="en-ZA" dirty="0"/>
              <a:t>vol. 45, pp. 29–37, 2010.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342AF-0521-0C48-C4F0-EBD2A75326FC}"/>
              </a:ext>
            </a:extLst>
          </p:cNvPr>
          <p:cNvSpPr/>
          <p:nvPr/>
        </p:nvSpPr>
        <p:spPr>
          <a:xfrm>
            <a:off x="10515599" y="1856717"/>
            <a:ext cx="7066371" cy="976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1A81C-FD83-FE63-874E-69150C8C6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A623B5C-F2F2-9A50-65AC-FDC19D7EE1A0}"/>
              </a:ext>
            </a:extLst>
          </p:cNvPr>
          <p:cNvGrpSpPr/>
          <p:nvPr/>
        </p:nvGrpSpPr>
        <p:grpSpPr>
          <a:xfrm>
            <a:off x="0" y="2292021"/>
            <a:ext cx="8793746" cy="6597316"/>
            <a:chOff x="0" y="0"/>
            <a:chExt cx="2436199" cy="22316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944E28A-3BE2-BE74-5E12-61AF334AFD6C}"/>
                </a:ext>
              </a:extLst>
            </p:cNvPr>
            <p:cNvSpPr/>
            <p:nvPr/>
          </p:nvSpPr>
          <p:spPr>
            <a:xfrm>
              <a:off x="0" y="0"/>
              <a:ext cx="2436199" cy="2231685"/>
            </a:xfrm>
            <a:custGeom>
              <a:avLst/>
              <a:gdLst/>
              <a:ahLst/>
              <a:cxnLst/>
              <a:rect l="l" t="t" r="r" b="b"/>
              <a:pathLst>
                <a:path w="2436199" h="2231685">
                  <a:moveTo>
                    <a:pt x="0" y="0"/>
                  </a:moveTo>
                  <a:lnTo>
                    <a:pt x="2436199" y="0"/>
                  </a:lnTo>
                  <a:lnTo>
                    <a:pt x="2436199" y="2231685"/>
                  </a:lnTo>
                  <a:lnTo>
                    <a:pt x="0" y="2231685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0A07A2B-340D-B61E-9EB1-CF4845BC2191}"/>
              </a:ext>
            </a:extLst>
          </p:cNvPr>
          <p:cNvGrpSpPr/>
          <p:nvPr/>
        </p:nvGrpSpPr>
        <p:grpSpPr>
          <a:xfrm>
            <a:off x="17416273" y="-55579"/>
            <a:ext cx="871727" cy="798547"/>
            <a:chOff x="0" y="0"/>
            <a:chExt cx="2436199" cy="223168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92008DE-25DD-FF8A-3878-88083CF35B96}"/>
                </a:ext>
              </a:extLst>
            </p:cNvPr>
            <p:cNvSpPr/>
            <p:nvPr/>
          </p:nvSpPr>
          <p:spPr>
            <a:xfrm>
              <a:off x="0" y="0"/>
              <a:ext cx="2436199" cy="2231685"/>
            </a:xfrm>
            <a:custGeom>
              <a:avLst/>
              <a:gdLst/>
              <a:ahLst/>
              <a:cxnLst/>
              <a:rect l="l" t="t" r="r" b="b"/>
              <a:pathLst>
                <a:path w="2436199" h="2231685">
                  <a:moveTo>
                    <a:pt x="0" y="0"/>
                  </a:moveTo>
                  <a:lnTo>
                    <a:pt x="2436199" y="0"/>
                  </a:lnTo>
                  <a:lnTo>
                    <a:pt x="2436199" y="2231685"/>
                  </a:lnTo>
                  <a:lnTo>
                    <a:pt x="0" y="2231685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392828BA-5284-804F-99A5-8DD4A44676B5}"/>
              </a:ext>
            </a:extLst>
          </p:cNvPr>
          <p:cNvSpPr txBox="1"/>
          <p:nvPr/>
        </p:nvSpPr>
        <p:spPr>
          <a:xfrm>
            <a:off x="160657" y="297853"/>
            <a:ext cx="9601200" cy="111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en-ZA" sz="5400" dirty="0">
                <a:solidFill>
                  <a:srgbClr val="222222"/>
                </a:solidFill>
              </a:rPr>
              <a:t>Retrieving the Double-Hit events</a:t>
            </a:r>
            <a:endParaRPr lang="en-ZA" sz="5400" dirty="0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59640BDF-BD13-1BEB-D6AF-BE6E5D993648}"/>
              </a:ext>
            </a:extLst>
          </p:cNvPr>
          <p:cNvGrpSpPr/>
          <p:nvPr/>
        </p:nvGrpSpPr>
        <p:grpSpPr>
          <a:xfrm>
            <a:off x="115530" y="1369811"/>
            <a:ext cx="9002992" cy="45719"/>
            <a:chOff x="0" y="0"/>
            <a:chExt cx="2069786" cy="358775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3B0518F-7945-1B44-58EA-5CE7FF9B136F}"/>
                </a:ext>
              </a:extLst>
            </p:cNvPr>
            <p:cNvSpPr/>
            <p:nvPr/>
          </p:nvSpPr>
          <p:spPr>
            <a:xfrm>
              <a:off x="0" y="0"/>
              <a:ext cx="2069786" cy="358775"/>
            </a:xfrm>
            <a:custGeom>
              <a:avLst/>
              <a:gdLst/>
              <a:ahLst/>
              <a:cxnLst/>
              <a:rect l="l" t="t" r="r" b="b"/>
              <a:pathLst>
                <a:path w="2069786" h="358775">
                  <a:moveTo>
                    <a:pt x="0" y="0"/>
                  </a:moveTo>
                  <a:lnTo>
                    <a:pt x="2069786" y="0"/>
                  </a:lnTo>
                  <a:lnTo>
                    <a:pt x="2069786" y="358775"/>
                  </a:lnTo>
                  <a:lnTo>
                    <a:pt x="0" y="358775"/>
                  </a:lnTo>
                  <a:close/>
                </a:path>
              </a:pathLst>
            </a:custGeom>
            <a:solidFill>
              <a:srgbClr val="58C1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6627EFA1-1998-7922-A0C9-64B017AB7307}"/>
              </a:ext>
            </a:extLst>
          </p:cNvPr>
          <p:cNvSpPr txBox="1"/>
          <p:nvPr/>
        </p:nvSpPr>
        <p:spPr>
          <a:xfrm>
            <a:off x="16683136" y="9313445"/>
            <a:ext cx="576164" cy="52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57"/>
              </a:lnSpc>
            </a:pPr>
            <a:r>
              <a:rPr lang="en-US" sz="2100" dirty="0">
                <a:solidFill>
                  <a:srgbClr val="58C1D4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3F494CDA-9E92-118A-E2F8-7F2DD515CA13}"/>
              </a:ext>
            </a:extLst>
          </p:cNvPr>
          <p:cNvSpPr/>
          <p:nvPr/>
        </p:nvSpPr>
        <p:spPr>
          <a:xfrm flipH="1" flipV="1">
            <a:off x="9437409" y="684997"/>
            <a:ext cx="90867" cy="8933369"/>
          </a:xfrm>
          <a:prstGeom prst="line">
            <a:avLst/>
          </a:prstGeom>
          <a:ln w="9525" cap="rnd">
            <a:solidFill>
              <a:srgbClr val="58C1D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42">
            <a:extLst>
              <a:ext uri="{FF2B5EF4-FFF2-40B4-BE49-F238E27FC236}">
                <a16:creationId xmlns:a16="http://schemas.microsoft.com/office/drawing/2014/main" id="{3EB749E6-ADBC-989D-85B9-DD35DE6E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9" y="2042458"/>
            <a:ext cx="9002991" cy="70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022908-C7FC-8DED-0720-A3C36E2E6834}"/>
              </a:ext>
            </a:extLst>
          </p:cNvPr>
          <p:cNvSpPr txBox="1"/>
          <p:nvPr/>
        </p:nvSpPr>
        <p:spPr>
          <a:xfrm>
            <a:off x="9631279" y="684997"/>
            <a:ext cx="8496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altLang="en-US" sz="2400" dirty="0"/>
              <a:t>Average value computed over 1024 channels</a:t>
            </a:r>
            <a:r>
              <a:rPr lang="en-US" altLang="en-US" sz="2400" dirty="0">
                <a:latin typeface="+mn-lt"/>
              </a:rPr>
              <a:t>. </a:t>
            </a:r>
            <a:r>
              <a:rPr lang="en-ZA" altLang="en-US" sz="2400" dirty="0">
                <a:latin typeface="+mn-lt"/>
              </a:rPr>
              <a:t>T</a:t>
            </a:r>
            <a:r>
              <a:rPr lang="en-ZA" sz="2400" b="0" i="0" u="none" strike="noStrike" dirty="0">
                <a:effectLst/>
                <a:latin typeface="+mn-lt"/>
              </a:rPr>
              <a:t>he </a:t>
            </a:r>
            <a:r>
              <a:rPr lang="en-ZA" sz="2400" b="1" i="0" u="none" strike="noStrike" dirty="0">
                <a:effectLst/>
                <a:latin typeface="+mn-lt"/>
              </a:rPr>
              <a:t>found peaks must have an amplitude greater than the average value. </a:t>
            </a:r>
            <a:endParaRPr lang="en-ZA" sz="2400" b="0" dirty="0">
              <a:effectLst/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279D2D-8B7B-B059-EF16-8F9EC175DDCF}"/>
              </a:ext>
            </a:extLst>
          </p:cNvPr>
          <p:cNvSpPr txBox="1"/>
          <p:nvPr/>
        </p:nvSpPr>
        <p:spPr>
          <a:xfrm>
            <a:off x="9688697" y="2258837"/>
            <a:ext cx="843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+mn-lt"/>
              </a:rPr>
              <a:t>1. </a:t>
            </a:r>
            <a:r>
              <a:rPr lang="en-ZA" sz="2400" dirty="0">
                <a:solidFill>
                  <a:srgbClr val="000000"/>
                </a:solidFill>
              </a:rPr>
              <a:t>A</a:t>
            </a: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+mn-lt"/>
              </a:rPr>
              <a:t>rea of the first 10 channels calculated and saved.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5ADCDA-49A8-B098-7C7A-6294A22D10F9}"/>
              </a:ext>
            </a:extLst>
          </p:cNvPr>
          <p:cNvSpPr txBox="1"/>
          <p:nvPr/>
        </p:nvSpPr>
        <p:spPr>
          <a:xfrm>
            <a:off x="9634986" y="3555683"/>
            <a:ext cx="8196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/>
              <a:t>2.  </a:t>
            </a: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+mn-lt"/>
              </a:rPr>
              <a:t>Shifted to the right one channel </a:t>
            </a:r>
            <a:r>
              <a:rPr lang="en-ZA" sz="2400" dirty="0">
                <a:solidFill>
                  <a:srgbClr val="000000"/>
                </a:solidFill>
              </a:rPr>
              <a:t>and area calculated </a:t>
            </a: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+mn-lt"/>
              </a:rPr>
              <a:t>again.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433B92-FC22-7E96-C292-657B6A92A86E}"/>
              </a:ext>
            </a:extLst>
          </p:cNvPr>
          <p:cNvSpPr txBox="1"/>
          <p:nvPr/>
        </p:nvSpPr>
        <p:spPr>
          <a:xfrm>
            <a:off x="9631279" y="4498398"/>
            <a:ext cx="8496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3. </a:t>
            </a:r>
            <a:r>
              <a:rPr lang="en-ZA" sz="2400" b="0" i="0" u="none" strike="noStrike" dirty="0">
                <a:effectLst/>
                <a:latin typeface="+mn-lt"/>
              </a:rPr>
              <a:t>Value&gt; Previous, </a:t>
            </a: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+mn-lt"/>
              </a:rPr>
              <a:t>steps 1-2 repeated until we found the maximum value of the integral over 10 channels,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E5B495-EB38-5F8E-D263-DA1B9DEBA594}"/>
              </a:ext>
            </a:extLst>
          </p:cNvPr>
          <p:cNvSpPr txBox="1"/>
          <p:nvPr/>
        </p:nvSpPr>
        <p:spPr>
          <a:xfrm>
            <a:off x="9688696" y="5937256"/>
            <a:ext cx="85993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sz="2400" dirty="0">
                <a:latin typeface="+mn-lt"/>
              </a:rPr>
              <a:t>4. Moving</a:t>
            </a:r>
            <a:r>
              <a:rPr lang="en-ZA" sz="2400" b="0" i="0" u="none" strike="noStrike" dirty="0">
                <a:effectLst/>
                <a:latin typeface="+mn-lt"/>
              </a:rPr>
              <a:t> </a:t>
            </a:r>
            <a:r>
              <a:rPr lang="en-ZA" sz="2400" b="1" i="0" u="none" strike="noStrike" dirty="0">
                <a:effectLst/>
                <a:latin typeface="+mn-lt"/>
              </a:rPr>
              <a:t>further to the right</a:t>
            </a:r>
            <a:r>
              <a:rPr lang="en-ZA" sz="2400" b="0" i="0" u="none" strike="noStrike" dirty="0">
                <a:effectLst/>
                <a:latin typeface="+mn-lt"/>
              </a:rPr>
              <a:t>, to look for the </a:t>
            </a:r>
            <a:r>
              <a:rPr lang="en-ZA" sz="2400" b="1" i="0" u="none" strike="noStrike" dirty="0">
                <a:effectLst/>
                <a:latin typeface="+mn-lt"/>
              </a:rPr>
              <a:t>minimum value </a:t>
            </a:r>
            <a:r>
              <a:rPr lang="en-ZA" sz="2400" b="0" i="0" u="none" strike="noStrike" dirty="0">
                <a:effectLst/>
                <a:latin typeface="+mn-lt"/>
              </a:rPr>
              <a:t>of the integral in a similar way.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4AE3FE-78A1-6AA4-0204-5045E6EECFEA}"/>
              </a:ext>
            </a:extLst>
          </p:cNvPr>
          <p:cNvSpPr txBox="1"/>
          <p:nvPr/>
        </p:nvSpPr>
        <p:spPr>
          <a:xfrm>
            <a:off x="9688697" y="7185536"/>
            <a:ext cx="6523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400" dirty="0">
                <a:solidFill>
                  <a:srgbClr val="000000"/>
                </a:solidFill>
                <a:latin typeface="+mn-lt"/>
              </a:rPr>
              <a:t>5. S</a:t>
            </a: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+mn-lt"/>
              </a:rPr>
              <a:t>earch for the second peak using steps 2-3. 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3B2DB2-FEAF-9EB9-F52C-7BD1E5B04A14}"/>
              </a:ext>
            </a:extLst>
          </p:cNvPr>
          <p:cNvSpPr txBox="1"/>
          <p:nvPr/>
        </p:nvSpPr>
        <p:spPr>
          <a:xfrm>
            <a:off x="9688696" y="8261275"/>
            <a:ext cx="78953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6. </a:t>
            </a:r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reaching the end of the spectrum, we have a set of peak positions.</a:t>
            </a:r>
            <a:endParaRPr lang="en-US" altLang="en-US" sz="2400" dirty="0">
              <a:latin typeface="+mn-l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E0F5282-1B95-9F56-72B2-2CEDCE26D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824508"/>
            <a:ext cx="7299542" cy="42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0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41F92F7B-D8A3-36BF-CAF2-AE4DACE1E87A}"/>
              </a:ext>
            </a:extLst>
          </p:cNvPr>
          <p:cNvSpPr txBox="1"/>
          <p:nvPr/>
        </p:nvSpPr>
        <p:spPr>
          <a:xfrm>
            <a:off x="1219200" y="571500"/>
            <a:ext cx="1670746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6600" spc="399" dirty="0">
                <a:solidFill>
                  <a:srgbClr val="19394B"/>
                </a:solidFill>
                <a:latin typeface="Poppins"/>
                <a:ea typeface="Poppins"/>
                <a:cs typeface="Poppins"/>
                <a:sym typeface="Poppins"/>
              </a:rPr>
              <a:t>REMOVING RANDOM COINCIDENCES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D2355-B9D7-C9CB-095B-82B8B270B887}"/>
              </a:ext>
            </a:extLst>
          </p:cNvPr>
          <p:cNvSpPr txBox="1"/>
          <p:nvPr/>
        </p:nvSpPr>
        <p:spPr>
          <a:xfrm>
            <a:off x="8001000" y="1866900"/>
            <a:ext cx="9915833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Poppins" pitchFamily="2" charset="77"/>
                <a:cs typeface="Poppins" pitchFamily="2" charset="77"/>
              </a:rPr>
              <a:t>Random  events</a:t>
            </a:r>
          </a:p>
          <a:p>
            <a:pPr algn="just" fontAlgn="base">
              <a:lnSpc>
                <a:spcPct val="150000"/>
              </a:lnSpc>
            </a:pPr>
            <a:r>
              <a:rPr lang="el-GR" sz="2800" dirty="0">
                <a:solidFill>
                  <a:srgbClr val="000000"/>
                </a:solidFill>
                <a:cs typeface="Poppins" pitchFamily="2" charset="77"/>
              </a:rPr>
              <a:t>α-</a:t>
            </a:r>
            <a:r>
              <a:rPr lang="en-ZA" sz="2800" dirty="0">
                <a:solidFill>
                  <a:srgbClr val="000000"/>
                </a:solidFill>
                <a:cs typeface="Poppins" pitchFamily="2" charset="77"/>
              </a:rPr>
              <a:t>particles hits a PIN diode almost at the same time as the FF which creates a false double-hit event.</a:t>
            </a:r>
          </a:p>
        </p:txBody>
      </p:sp>
      <p:pic>
        <p:nvPicPr>
          <p:cNvPr id="6" name="Picture 5" descr="A close-up of a math&#10;&#10;AI-generated content may be incorrect.">
            <a:extLst>
              <a:ext uri="{FF2B5EF4-FFF2-40B4-BE49-F238E27FC236}">
                <a16:creationId xmlns:a16="http://schemas.microsoft.com/office/drawing/2014/main" id="{77163E72-97A1-C894-6292-782910D2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046465"/>
            <a:ext cx="6451600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861491-0FDE-DA91-1494-7DC92E866F9D}"/>
              </a:ext>
            </a:extLst>
          </p:cNvPr>
          <p:cNvSpPr txBox="1"/>
          <p:nvPr/>
        </p:nvSpPr>
        <p:spPr>
          <a:xfrm>
            <a:off x="371166" y="4110990"/>
            <a:ext cx="1776443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The aim is to remove such events from the data.</a:t>
            </a:r>
          </a:p>
          <a:p>
            <a:pPr marL="342900" indent="-342900" algn="just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Using the energy, mass and velocity of every registered particle in a given double hit event.</a:t>
            </a:r>
          </a:p>
          <a:p>
            <a:pPr marL="342900" indent="-342900" algn="just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400" i="0" u="none" strike="noStrike" dirty="0">
                <a:solidFill>
                  <a:srgbClr val="000000"/>
                </a:solidFill>
                <a:effectLst/>
                <a:cs typeface="Poppins" pitchFamily="2" charset="77"/>
              </a:rPr>
              <a:t>α-</a:t>
            </a: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particles are monoenergetic, it is possible to identify them and remove from the data using their energy values.</a:t>
            </a:r>
          </a:p>
          <a:p>
            <a:pPr marL="342900" indent="-342900" algn="just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The real energy of a particle (</a:t>
            </a:r>
            <a:r>
              <a:rPr lang="en-ZA" sz="2400" i="1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</a:t>
            </a: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) is summed up from the energy registered by a detector (and its pulse-height defect component R(M,E). Calculating R(M,E) value correctly requires correct velocity for a given particle. </a:t>
            </a:r>
          </a:p>
          <a:p>
            <a:pPr marL="342900" indent="-342900" algn="just" rtl="0" fontAlgn="base">
              <a:lnSpc>
                <a:spcPct val="2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Since the TOF of the </a:t>
            </a:r>
            <a:r>
              <a:rPr lang="el-GR" sz="2400" i="0" u="none" strike="noStrike" dirty="0">
                <a:solidFill>
                  <a:srgbClr val="000000"/>
                </a:solidFill>
                <a:effectLst/>
                <a:cs typeface="Poppins" pitchFamily="2" charset="77"/>
              </a:rPr>
              <a:t>α-</a:t>
            </a: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particles in random coincidence double-hit events are not correctly calculated, their velocity values are off, and the real, or total, energy </a:t>
            </a:r>
            <a:r>
              <a:rPr lang="en-ZA" sz="2400" i="1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 </a:t>
            </a:r>
            <a:r>
              <a:rPr lang="en-ZA" sz="240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should not be used as a criterion for removing alphas from the data.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0C16F-1C7E-AE7A-E602-7EF756BE2082}"/>
              </a:ext>
            </a:extLst>
          </p:cNvPr>
          <p:cNvSpPr/>
          <p:nvPr/>
        </p:nvSpPr>
        <p:spPr>
          <a:xfrm>
            <a:off x="7772400" y="1866900"/>
            <a:ext cx="10154266" cy="195841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80DD80-49A7-25A8-5B94-6EC4351A5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748308"/>
            <a:ext cx="7299542" cy="424392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97915100-2952-9A20-717F-43EF25E65C8A}"/>
              </a:ext>
            </a:extLst>
          </p:cNvPr>
          <p:cNvSpPr txBox="1"/>
          <p:nvPr/>
        </p:nvSpPr>
        <p:spPr>
          <a:xfrm>
            <a:off x="17178436" y="9421749"/>
            <a:ext cx="576164" cy="52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57"/>
              </a:lnSpc>
            </a:pPr>
            <a:r>
              <a:rPr lang="en-US" sz="2100" dirty="0">
                <a:solidFill>
                  <a:srgbClr val="58C1D4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82810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17510" y="1903159"/>
            <a:ext cx="8634254" cy="8079004"/>
            <a:chOff x="-144876" y="-152331"/>
            <a:chExt cx="1466196" cy="3527283"/>
          </a:xfrm>
        </p:grpSpPr>
        <p:sp>
          <p:nvSpPr>
            <p:cNvPr id="3" name="Freeform 3"/>
            <p:cNvSpPr/>
            <p:nvPr/>
          </p:nvSpPr>
          <p:spPr>
            <a:xfrm>
              <a:off x="-144876" y="-152331"/>
              <a:ext cx="1466196" cy="3527283"/>
            </a:xfrm>
            <a:custGeom>
              <a:avLst/>
              <a:gdLst/>
              <a:ahLst/>
              <a:cxnLst/>
              <a:rect l="l" t="t" r="r" b="b"/>
              <a:pathLst>
                <a:path w="1466196" h="3527283">
                  <a:moveTo>
                    <a:pt x="0" y="0"/>
                  </a:moveTo>
                  <a:lnTo>
                    <a:pt x="1466196" y="0"/>
                  </a:lnTo>
                  <a:lnTo>
                    <a:pt x="1466196" y="3527283"/>
                  </a:lnTo>
                  <a:lnTo>
                    <a:pt x="0" y="3527283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82391" y="0"/>
            <a:ext cx="6682038" cy="1028700"/>
            <a:chOff x="0" y="0"/>
            <a:chExt cx="2260344" cy="347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60344" cy="347980"/>
            </a:xfrm>
            <a:custGeom>
              <a:avLst/>
              <a:gdLst/>
              <a:ahLst/>
              <a:cxnLst/>
              <a:rect l="l" t="t" r="r" b="b"/>
              <a:pathLst>
                <a:path w="2260344" h="347980">
                  <a:moveTo>
                    <a:pt x="0" y="0"/>
                  </a:moveTo>
                  <a:lnTo>
                    <a:pt x="2260344" y="0"/>
                  </a:lnTo>
                  <a:lnTo>
                    <a:pt x="2260344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9294699"/>
            <a:ext cx="6682038" cy="753839"/>
            <a:chOff x="0" y="0"/>
            <a:chExt cx="2260344" cy="3479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60344" cy="347980"/>
            </a:xfrm>
            <a:custGeom>
              <a:avLst/>
              <a:gdLst/>
              <a:ahLst/>
              <a:cxnLst/>
              <a:rect l="l" t="t" r="r" b="b"/>
              <a:pathLst>
                <a:path w="2260344" h="347980">
                  <a:moveTo>
                    <a:pt x="0" y="0"/>
                  </a:moveTo>
                  <a:lnTo>
                    <a:pt x="2260344" y="0"/>
                  </a:lnTo>
                  <a:lnTo>
                    <a:pt x="2260344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7200" y="3606394"/>
            <a:ext cx="8374753" cy="523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557"/>
              </a:lnSpc>
            </a:pPr>
            <a:r>
              <a:rPr lang="en-US" sz="2100" dirty="0">
                <a:solidFill>
                  <a:srgbClr val="737373"/>
                </a:solidFill>
                <a:latin typeface="Poppins"/>
                <a:ea typeface="Poppins"/>
                <a:cs typeface="Poppins"/>
                <a:sym typeface="Poppins"/>
              </a:rPr>
              <a:t>Plot for the  velocity vs Linear energy of registered particles </a:t>
            </a:r>
            <a:endParaRPr lang="en-US" sz="2100" u="none" dirty="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744418" y="3489203"/>
            <a:ext cx="7953648" cy="170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4557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100" baseline="-25000" dirty="0">
                <a:latin typeface="Poppins"/>
                <a:ea typeface="Poppins"/>
                <a:cs typeface="Poppins"/>
                <a:sym typeface="Poppins"/>
              </a:rPr>
              <a:t>lin</a:t>
            </a:r>
            <a:r>
              <a:rPr lang="en-US" sz="2100" dirty="0">
                <a:latin typeface="Poppins"/>
                <a:ea typeface="Poppins"/>
                <a:cs typeface="Poppins"/>
                <a:sym typeface="Poppins"/>
              </a:rPr>
              <a:t> values calculated on the table</a:t>
            </a:r>
          </a:p>
          <a:p>
            <a:pPr marL="342900" lvl="0" indent="-342900" algn="l">
              <a:lnSpc>
                <a:spcPts val="4557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Poppins"/>
                <a:ea typeface="Poppins"/>
                <a:cs typeface="Poppins"/>
                <a:sym typeface="Poppins"/>
              </a:rPr>
              <a:t>Values between 5&lt; E</a:t>
            </a:r>
            <a:r>
              <a:rPr lang="en-US" sz="2100" baseline="-25000" dirty="0">
                <a:latin typeface="Poppins"/>
                <a:ea typeface="Poppins"/>
                <a:cs typeface="Poppins"/>
                <a:sym typeface="Poppins"/>
              </a:rPr>
              <a:t>lin</a:t>
            </a:r>
            <a:r>
              <a:rPr lang="en-US" sz="2100" dirty="0">
                <a:latin typeface="Poppins"/>
                <a:ea typeface="Poppins"/>
                <a:cs typeface="Poppins"/>
                <a:sym typeface="Poppins"/>
              </a:rPr>
              <a:t> &lt; 6.14 represent alphas.</a:t>
            </a:r>
          </a:p>
          <a:p>
            <a:pPr marL="342900" lvl="0" indent="-342900" algn="l">
              <a:lnSpc>
                <a:spcPts val="4557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Poppins"/>
                <a:ea typeface="Poppins"/>
                <a:cs typeface="Poppins"/>
                <a:sym typeface="Poppins"/>
              </a:rPr>
              <a:t>They were then boxed and eliminated from plot</a:t>
            </a:r>
            <a:endParaRPr lang="en-US" sz="2100" u="none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44418" y="2569378"/>
            <a:ext cx="8374753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0"/>
              </a:lnSpc>
              <a:spcBef>
                <a:spcPct val="0"/>
              </a:spcBef>
            </a:pPr>
            <a:r>
              <a:rPr lang="en-US" sz="3000" b="1" spc="135" dirty="0">
                <a:solidFill>
                  <a:srgbClr val="19394B"/>
                </a:solidFill>
                <a:latin typeface="Poppins Bold"/>
                <a:ea typeface="Poppins Bold"/>
                <a:cs typeface="Poppins Bold"/>
                <a:sym typeface="Poppins Bold"/>
              </a:rPr>
              <a:t>How they were excluded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683136" y="9313445"/>
            <a:ext cx="576164" cy="52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57"/>
              </a:lnSpc>
            </a:pPr>
            <a:r>
              <a:rPr lang="en-US" sz="2100" dirty="0">
                <a:solidFill>
                  <a:srgbClr val="58C1D4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</a:p>
        </p:txBody>
      </p:sp>
      <p:pic>
        <p:nvPicPr>
          <p:cNvPr id="29" name="Picture 28" descr="A graph with dots and lines&#10;&#10;AI-generated content may be incorrect.">
            <a:extLst>
              <a:ext uri="{FF2B5EF4-FFF2-40B4-BE49-F238E27FC236}">
                <a16:creationId xmlns:a16="http://schemas.microsoft.com/office/drawing/2014/main" id="{29C7B34F-A8A4-387B-46CD-BDDE3AC4E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97" y="4381500"/>
            <a:ext cx="6603913" cy="4798936"/>
          </a:xfrm>
          <a:prstGeom prst="rect">
            <a:avLst/>
          </a:prstGeom>
        </p:spPr>
      </p:pic>
      <p:sp>
        <p:nvSpPr>
          <p:cNvPr id="32" name="TextBox 8">
            <a:extLst>
              <a:ext uri="{FF2B5EF4-FFF2-40B4-BE49-F238E27FC236}">
                <a16:creationId xmlns:a16="http://schemas.microsoft.com/office/drawing/2014/main" id="{A715AEAC-50F7-5616-E1C0-26BFD76BAC27}"/>
              </a:ext>
            </a:extLst>
          </p:cNvPr>
          <p:cNvSpPr txBox="1"/>
          <p:nvPr/>
        </p:nvSpPr>
        <p:spPr>
          <a:xfrm>
            <a:off x="990600" y="502503"/>
            <a:ext cx="1670746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6600" spc="399" dirty="0">
                <a:solidFill>
                  <a:srgbClr val="19394B"/>
                </a:solidFill>
                <a:latin typeface="Poppins"/>
                <a:ea typeface="Poppins"/>
                <a:cs typeface="Poppins"/>
                <a:sym typeface="Poppins"/>
              </a:rPr>
              <a:t>REMOVING RANDOM COINCIDENCES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B4E2CE0-588A-DA6F-BA37-C2ADCBF39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22" y="1940949"/>
            <a:ext cx="7005138" cy="111306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50C3A89-8B13-2751-197C-414294ADE30E}"/>
              </a:ext>
            </a:extLst>
          </p:cNvPr>
          <p:cNvSpPr/>
          <p:nvPr/>
        </p:nvSpPr>
        <p:spPr>
          <a:xfrm>
            <a:off x="2133600" y="4457700"/>
            <a:ext cx="5029200" cy="3962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1E6951-FB57-A0B0-3C10-61E02C1F942F}"/>
              </a:ext>
            </a:extLst>
          </p:cNvPr>
          <p:cNvSpPr/>
          <p:nvPr/>
        </p:nvSpPr>
        <p:spPr>
          <a:xfrm>
            <a:off x="3448650" y="8824246"/>
            <a:ext cx="1736047" cy="7123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  <a:r>
              <a:rPr lang="en-US" sz="2400" baseline="-25000" dirty="0"/>
              <a:t>lin</a:t>
            </a:r>
            <a:r>
              <a:rPr lang="en-US" dirty="0"/>
              <a:t> [MeV]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4D4C98E-1274-4D78-C8BD-F914D5EA6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715500"/>
            <a:ext cx="7299542" cy="424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5731614" y="9702096"/>
            <a:ext cx="10590645" cy="0"/>
          </a:xfrm>
          <a:prstGeom prst="line">
            <a:avLst/>
          </a:prstGeom>
          <a:ln w="9525" cap="rnd">
            <a:solidFill>
              <a:srgbClr val="58C1D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42900" y="525560"/>
            <a:ext cx="17602200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5400" spc="399" dirty="0">
                <a:solidFill>
                  <a:srgbClr val="19394B"/>
                </a:solidFill>
                <a:latin typeface="Poppins"/>
                <a:ea typeface="Poppins"/>
                <a:cs typeface="Poppins"/>
                <a:sym typeface="Poppins"/>
              </a:rPr>
              <a:t>ANALYSIS AFTER REMOVAL OF RANDOM EVENTS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8166" y="6215501"/>
            <a:ext cx="5697834" cy="3481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4557"/>
              </a:lnSpc>
            </a:pPr>
            <a:r>
              <a:rPr lang="en-ZA" sz="2400" dirty="0"/>
              <a:t>Double-hit events detected in the experiment with the Ti foil. Correlation mass distribution M</a:t>
            </a:r>
            <a:r>
              <a:rPr lang="en-ZA" sz="2400" baseline="-25000" dirty="0"/>
              <a:t>1</a:t>
            </a:r>
            <a:r>
              <a:rPr lang="en-ZA" sz="2400" dirty="0"/>
              <a:t>–M</a:t>
            </a:r>
            <a:r>
              <a:rPr lang="en-ZA" sz="2400" baseline="-25000" dirty="0"/>
              <a:t>3</a:t>
            </a:r>
            <a:r>
              <a:rPr lang="en-ZA" sz="2400" dirty="0"/>
              <a:t> of the fragments detected in the same PIN diode during the registration gate (a). The numbering of the partners of the ternary decay is illustrated in the inset (a)</a:t>
            </a:r>
            <a:endParaRPr lang="en-US" sz="2100" spc="178" dirty="0">
              <a:solidFill>
                <a:srgbClr val="7373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395054" y="9313445"/>
            <a:ext cx="576164" cy="52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57"/>
              </a:lnSpc>
            </a:pPr>
            <a:r>
              <a:rPr lang="en-US" sz="2100" dirty="0">
                <a:solidFill>
                  <a:srgbClr val="58C1D4"/>
                </a:solidFill>
                <a:latin typeface="Poppins"/>
                <a:ea typeface="Poppins"/>
                <a:cs typeface="Poppins"/>
                <a:sym typeface="Poppins"/>
              </a:rPr>
              <a:t>08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C1AAD13-0230-0C88-7B8E-7DE65F33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766" y="1611643"/>
            <a:ext cx="5697834" cy="45719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8ADCEE-F85D-B1A3-E2EB-51C9C8B084A2}"/>
              </a:ext>
            </a:extLst>
          </p:cNvPr>
          <p:cNvSpPr txBox="1">
            <a:spLocks/>
          </p:cNvSpPr>
          <p:nvPr/>
        </p:nvSpPr>
        <p:spPr>
          <a:xfrm>
            <a:off x="6896679" y="2174746"/>
            <a:ext cx="10590645" cy="596189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457200" algn="just">
              <a:lnSpc>
                <a:spcPct val="150000"/>
              </a:lnSpc>
            </a:pPr>
            <a:r>
              <a:rPr lang="en-ZA" sz="2800" dirty="0"/>
              <a:t>After filtering out the </a:t>
            </a:r>
            <a:r>
              <a:rPr lang="el-GR" sz="2800" dirty="0"/>
              <a:t>α-</a:t>
            </a:r>
            <a:r>
              <a:rPr lang="en-ZA" sz="2800" dirty="0"/>
              <a:t>particles that hit the PIN diode almost at the same time as the FF, we are sure only the desired results remain. </a:t>
            </a:r>
          </a:p>
          <a:p>
            <a:pPr marL="800100" indent="-457200" algn="just">
              <a:lnSpc>
                <a:spcPct val="150000"/>
              </a:lnSpc>
            </a:pPr>
            <a:r>
              <a:rPr lang="en-ZA" sz="2800" dirty="0"/>
              <a:t>The distribution of the masses of the first fission fragment (M</a:t>
            </a:r>
            <a:r>
              <a:rPr lang="en-ZA" sz="2800" baseline="-25000" dirty="0"/>
              <a:t>1</a:t>
            </a:r>
            <a:r>
              <a:rPr lang="en-ZA" sz="2800" dirty="0"/>
              <a:t>) and the second fission fragment (M</a:t>
            </a:r>
            <a:r>
              <a:rPr lang="en-ZA" sz="2800" baseline="-25000" dirty="0"/>
              <a:t>3</a:t>
            </a:r>
            <a:r>
              <a:rPr lang="en-ZA" sz="2800" dirty="0"/>
              <a:t>) are shown on the figure a.</a:t>
            </a:r>
          </a:p>
          <a:p>
            <a:pPr marL="800100" indent="-457200" algn="just">
              <a:lnSpc>
                <a:spcPct val="150000"/>
              </a:lnSpc>
            </a:pPr>
            <a:r>
              <a:rPr lang="en-ZA" sz="2800" dirty="0"/>
              <a:t>The double-hit events, detected in the experiment with the Ti degrader foil, is presented in Figure a. </a:t>
            </a:r>
          </a:p>
          <a:p>
            <a:pPr marL="800100" indent="-457200" algn="just">
              <a:lnSpc>
                <a:spcPct val="150000"/>
              </a:lnSpc>
            </a:pPr>
            <a:r>
              <a:rPr lang="en-ZA" sz="2800" dirty="0"/>
              <a:t>The thickness of the foil was about half of the full range of the FFs in Ti.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FCF998-5628-E42E-3DBC-D3FBFFE5A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58" y="9791700"/>
            <a:ext cx="7299542" cy="424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A4EF1C-3F4A-DB95-E614-B973BFB92929}"/>
              </a:ext>
            </a:extLst>
          </p:cNvPr>
          <p:cNvSpPr/>
          <p:nvPr/>
        </p:nvSpPr>
        <p:spPr>
          <a:xfrm>
            <a:off x="5410200" y="4914900"/>
            <a:ext cx="304800" cy="5326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1400</Words>
  <Application>Microsoft Macintosh PowerPoint</Application>
  <PresentationFormat>Custom</PresentationFormat>
  <Paragraphs>100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Roboto</vt:lpstr>
      <vt:lpstr>Times New Roman</vt:lpstr>
      <vt:lpstr>Poppins Bold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White Blue Navy Simple Formal Business Presentation Slides Template</dc:title>
  <cp:lastModifiedBy>T VILANE</cp:lastModifiedBy>
  <cp:revision>10</cp:revision>
  <dcterms:created xsi:type="dcterms:W3CDTF">2006-08-16T00:00:00Z</dcterms:created>
  <dcterms:modified xsi:type="dcterms:W3CDTF">2025-10-26T18:36:19Z</dcterms:modified>
  <dc:identifier>DAG1BnEBfcM</dc:identifier>
</cp:coreProperties>
</file>