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57" r:id="rId4"/>
    <p:sldId id="259" r:id="rId5"/>
    <p:sldId id="260" r:id="rId6"/>
    <p:sldId id="261" r:id="rId7"/>
    <p:sldId id="263" r:id="rId8"/>
    <p:sldId id="264" r:id="rId9"/>
    <p:sldId id="269" r:id="rId10"/>
    <p:sldId id="274" r:id="rId11"/>
    <p:sldId id="277" r:id="rId12"/>
    <p:sldId id="262" r:id="rId13"/>
    <p:sldId id="268" r:id="rId14"/>
    <p:sldId id="271" r:id="rId15"/>
    <p:sldId id="272" r:id="rId16"/>
    <p:sldId id="278" r:id="rId17"/>
    <p:sldId id="265" r:id="rId18"/>
    <p:sldId id="270" r:id="rId19"/>
    <p:sldId id="26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092F-C914-4B0F-9FB1-0A7B28B59F27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EADC-DCCF-4990-92D6-385FA5BFF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092F-C914-4B0F-9FB1-0A7B28B59F27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EADC-DCCF-4990-92D6-385FA5BFF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092F-C914-4B0F-9FB1-0A7B28B59F27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EADC-DCCF-4990-92D6-385FA5BFF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092F-C914-4B0F-9FB1-0A7B28B59F27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EADC-DCCF-4990-92D6-385FA5BFF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092F-C914-4B0F-9FB1-0A7B28B59F27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EADC-DCCF-4990-92D6-385FA5BFF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092F-C914-4B0F-9FB1-0A7B28B59F27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EADC-DCCF-4990-92D6-385FA5BFF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092F-C914-4B0F-9FB1-0A7B28B59F27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EADC-DCCF-4990-92D6-385FA5BFF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092F-C914-4B0F-9FB1-0A7B28B59F27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EADC-DCCF-4990-92D6-385FA5BFF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092F-C914-4B0F-9FB1-0A7B28B59F27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EADC-DCCF-4990-92D6-385FA5BFF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092F-C914-4B0F-9FB1-0A7B28B59F27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EADC-DCCF-4990-92D6-385FA5BFF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092F-C914-4B0F-9FB1-0A7B28B59F27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8EADC-DCCF-4990-92D6-385FA5BFF7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1C092F-C914-4B0F-9FB1-0A7B28B59F27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28EADC-DCCF-4990-92D6-385FA5BFF7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PROTOTYPE OF </a:t>
            </a:r>
            <a:r>
              <a:rPr lang="ru-RU" sz="28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8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D-DETECTOR FOR Thermal NEUTRONS BASED ON A resistive plate CHAMBER with 10B4C: MEASUREMENTS WITH LABORATORY SOURCES</a:t>
            </a: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M. A. Samotokhin, M. O. Petrova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 Operational voltage </a:t>
            </a:r>
            <a:r>
              <a:rPr lang="ru-RU" altLang="ru-RU" dirty="0"/>
              <a:t>2600 </a:t>
            </a:r>
            <a:r>
              <a:rPr lang="en-US" altLang="ru-RU" dirty="0"/>
              <a:t>V</a:t>
            </a:r>
            <a:endParaRPr lang="ru-RU" alt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290BF8B-C0F5-8EB3-1CE2-15746025ED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856360"/>
              </p:ext>
            </p:extLst>
          </p:nvPr>
        </p:nvGraphicFramePr>
        <p:xfrm>
          <a:off x="273126" y="1400174"/>
          <a:ext cx="6068452" cy="465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779404" imgH="2897042" progId="Origin95.Graph">
                  <p:embed/>
                </p:oleObj>
              </mc:Choice>
              <mc:Fallback>
                <p:oleObj name="Graph" r:id="rId2" imgW="3779404" imgH="2897042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3126" y="1400174"/>
                        <a:ext cx="6068452" cy="465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25E894CB-4A95-8E4A-BEBE-7D72CF13E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247165"/>
              </p:ext>
            </p:extLst>
          </p:nvPr>
        </p:nvGraphicFramePr>
        <p:xfrm>
          <a:off x="5938876" y="1400174"/>
          <a:ext cx="6068452" cy="465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779404" imgH="2897042" progId="Origin95.Graph">
                  <p:embed/>
                </p:oleObj>
              </mc:Choice>
              <mc:Fallback>
                <p:oleObj name="Graph" r:id="rId4" imgW="3779404" imgH="2897042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8876" y="1400174"/>
                        <a:ext cx="6068452" cy="465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graphicFrame>
        <p:nvGraphicFramePr>
          <p:cNvPr id="6" name="Объект 5"/>
          <p:cNvGraphicFramePr/>
          <p:nvPr/>
        </p:nvGraphicFramePr>
        <p:xfrm>
          <a:off x="6000750" y="1691005"/>
          <a:ext cx="5760720" cy="440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913505" imgH="2999105" progId="Origin95.Graph">
                  <p:embed/>
                </p:oleObj>
              </mc:Choice>
              <mc:Fallback>
                <p:oleObj r:id="rId2" imgW="3913505" imgH="2999105" progId="Origin95.Graph">
                  <p:embed/>
                  <p:pic>
                    <p:nvPicPr>
                      <p:cNvPr id="0" name="Изображение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00750" y="1691005"/>
                        <a:ext cx="5760720" cy="4409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1C012463-C451-2ECE-5EB8-2AEE01F8FD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951525"/>
              </p:ext>
            </p:extLst>
          </p:nvPr>
        </p:nvGraphicFramePr>
        <p:xfrm>
          <a:off x="642414" y="1690688"/>
          <a:ext cx="5554122" cy="425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779404" imgH="2897042" progId="Origin95.Graph">
                  <p:embed/>
                </p:oleObj>
              </mc:Choice>
              <mc:Fallback>
                <p:oleObj name="Graph" r:id="rId4" imgW="3779404" imgH="2897042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414" y="1690688"/>
                        <a:ext cx="5554122" cy="425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469265" y="365125"/>
                <a:ext cx="10515600" cy="132565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Measurement results with the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b="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252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br>
                  <a:rPr lang="en-US" b="0" dirty="0"/>
                </a:b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469265" y="365125"/>
                <a:ext cx="10515600" cy="1325652"/>
              </a:xfrm>
              <a:blipFill>
                <a:blip r:embed="rId2"/>
                <a:stretch>
                  <a:fillRect l="-2087" t="-55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Объект 11"/>
          <p:cNvGraphicFramePr/>
          <p:nvPr/>
        </p:nvGraphicFramePr>
        <p:xfrm>
          <a:off x="111125" y="1173480"/>
          <a:ext cx="6473190" cy="4904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913505" imgH="2999105" progId="Origin95.Graph">
                  <p:embed/>
                </p:oleObj>
              </mc:Choice>
              <mc:Fallback>
                <p:oleObj r:id="rId3" imgW="3913505" imgH="2999105" progId="Origin95.Graph">
                  <p:embed/>
                  <p:pic>
                    <p:nvPicPr>
                      <p:cNvPr id="0" name="Изображение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25" y="1173480"/>
                        <a:ext cx="6473190" cy="4904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/>
          <p:nvPr/>
        </p:nvGraphicFramePr>
        <p:xfrm>
          <a:off x="5868670" y="1173480"/>
          <a:ext cx="5854065" cy="4904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913505" imgH="2999105" progId="Origin95.Graph">
                  <p:embed/>
                </p:oleObj>
              </mc:Choice>
              <mc:Fallback>
                <p:oleObj r:id="rId5" imgW="3913505" imgH="2999105" progId="Origin95.Graph">
                  <p:embed/>
                  <p:pic>
                    <p:nvPicPr>
                      <p:cNvPr id="0" name="Изображение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68670" y="1173480"/>
                        <a:ext cx="5854065" cy="4904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75E707-4BEB-668D-9F59-8C85F5887180}"/>
                  </a:ext>
                </a:extLst>
              </p:cNvPr>
              <p:cNvSpPr txBox="1"/>
              <p:nvPr/>
            </p:nvSpPr>
            <p:spPr>
              <a:xfrm>
                <a:off x="1181819" y="5684520"/>
                <a:ext cx="4623757" cy="1247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𝑔𝑎𝑚𝑚𝑎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𝑛𝑒𝑢𝑡𝑟𝑜𝑛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=2,13</m:t>
                    </m:r>
                  </m:oMath>
                </a14:m>
                <a:r>
                  <a:rPr lang="en-US" sz="2400" b="0" dirty="0"/>
                  <a:t> for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sz="2400" i="1" dirty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252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br>
                  <a:rPr lang="en-US" dirty="0"/>
                </a:br>
                <a:r>
                  <a:rPr lang="en-US" b="0" dirty="0"/>
                  <a:t>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E75E707-4BEB-668D-9F59-8C85F5887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19" y="5684520"/>
                <a:ext cx="4623757" cy="12472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CC26148-34DA-650E-670E-46D0C99159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67349"/>
              </p:ext>
            </p:extLst>
          </p:nvPr>
        </p:nvGraphicFramePr>
        <p:xfrm>
          <a:off x="5905746" y="1435099"/>
          <a:ext cx="6286254" cy="4818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779404" imgH="2897042" progId="Origin95.Graph">
                  <p:embed/>
                </p:oleObj>
              </mc:Choice>
              <mc:Fallback>
                <p:oleObj name="Graph" r:id="rId2" imgW="3779404" imgH="2897042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05746" y="1435099"/>
                        <a:ext cx="6286254" cy="4818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00AB38B4-F8A0-9EA6-1C95-40F185D686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915129"/>
              </p:ext>
            </p:extLst>
          </p:nvPr>
        </p:nvGraphicFramePr>
        <p:xfrm>
          <a:off x="352851" y="1435099"/>
          <a:ext cx="6286254" cy="4818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779404" imgH="2897042" progId="Origin95.Graph">
                  <p:embed/>
                </p:oleObj>
              </mc:Choice>
              <mc:Fallback>
                <p:oleObj name="Graph" r:id="rId4" imgW="3779404" imgH="2897042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2851" y="1435099"/>
                        <a:ext cx="6286254" cy="4818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Operational voltage </a:t>
            </a:r>
            <a:r>
              <a:rPr lang="ru-RU" altLang="ru-RU" dirty="0"/>
              <a:t>1900 </a:t>
            </a:r>
            <a:r>
              <a:rPr lang="en-US" altLang="ru-RU" dirty="0"/>
              <a:t>V</a:t>
            </a:r>
            <a:endParaRPr lang="ru-RU" altLang="ru-RU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62BE68BD-178E-BEAE-AF0E-E3784429E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056461"/>
              </p:ext>
            </p:extLst>
          </p:nvPr>
        </p:nvGraphicFramePr>
        <p:xfrm>
          <a:off x="237136" y="1360243"/>
          <a:ext cx="6342671" cy="486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779404" imgH="2897042" progId="Origin95.Graph">
                  <p:embed/>
                </p:oleObj>
              </mc:Choice>
              <mc:Fallback>
                <p:oleObj name="Graph" r:id="rId2" imgW="3779404" imgH="2897042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7136" y="1360243"/>
                        <a:ext cx="6342671" cy="4861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888F157-E734-B89F-6B4D-C4FA2D1BB0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925893"/>
              </p:ext>
            </p:extLst>
          </p:nvPr>
        </p:nvGraphicFramePr>
        <p:xfrm>
          <a:off x="5516503" y="1266574"/>
          <a:ext cx="6587082" cy="5048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779404" imgH="2897042" progId="Origin95.Graph">
                  <p:embed/>
                </p:oleObj>
              </mc:Choice>
              <mc:Fallback>
                <p:oleObj name="Graph" r:id="rId4" imgW="3779404" imgH="2897042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6503" y="1266574"/>
                        <a:ext cx="6587082" cy="5048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F1C48B7E-ED2D-5ACF-BBD4-14EF760E12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068533"/>
              </p:ext>
            </p:extLst>
          </p:nvPr>
        </p:nvGraphicFramePr>
        <p:xfrm>
          <a:off x="179993" y="1258505"/>
          <a:ext cx="6419214" cy="4920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779404" imgH="2897042" progId="Origin95.Graph">
                  <p:embed/>
                </p:oleObj>
              </mc:Choice>
              <mc:Fallback>
                <p:oleObj name="Graph" r:id="rId2" imgW="3779404" imgH="2897042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9993" y="1258505"/>
                        <a:ext cx="6419214" cy="4920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C22D27DE-D98E-95B3-0E07-ECDE57345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875582"/>
              </p:ext>
            </p:extLst>
          </p:nvPr>
        </p:nvGraphicFramePr>
        <p:xfrm>
          <a:off x="6096000" y="1258506"/>
          <a:ext cx="6419214" cy="4920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779404" imgH="2897042" progId="Origin95.Graph">
                  <p:embed/>
                </p:oleObj>
              </mc:Choice>
              <mc:Fallback>
                <p:oleObj name="Graph" r:id="rId4" imgW="3779404" imgH="2897042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0" y="1258506"/>
                        <a:ext cx="6419214" cy="4920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BB4D3-5D68-92F8-EC81-EF5D77E8F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Sum:psd</a:t>
            </a:r>
            <a:r>
              <a:rPr lang="en-US" dirty="0"/>
              <a:t>, q:psd, q:sum selection</a:t>
            </a:r>
            <a:endParaRPr lang="ru-RU" dirty="0"/>
          </a:p>
        </p:txBody>
      </p:sp>
      <p:pic>
        <p:nvPicPr>
          <p:cNvPr id="9" name="Рисунок 8" descr="Изображение выглядит как текст, снимок экрана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B722B0-7303-F02C-7236-6CC39F211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24" y="1239786"/>
            <a:ext cx="4638138" cy="277769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нимок экрана, диаграмма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E19F-9317-9BB7-92A3-133D9ACB8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8" y="1300657"/>
            <a:ext cx="4638136" cy="2777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снимок экрана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CEF97C0-156A-9389-765C-842031665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96" y="4036177"/>
            <a:ext cx="4638136" cy="277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0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rgbClr val="0F1115"/>
                </a:solidFill>
                <a:effectLst/>
              </a:rPr>
              <a:t>Measurement results with the cosmic rays</a:t>
            </a:r>
            <a:endParaRPr lang="ru-RU" dirty="0"/>
          </a:p>
        </p:txBody>
      </p:sp>
      <p:graphicFrame>
        <p:nvGraphicFramePr>
          <p:cNvPr id="4" name="Замещающее 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149860" y="1584960"/>
          <a:ext cx="6376035" cy="48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913505" imgH="2999105" progId="Origin95.Graph">
                  <p:embed/>
                </p:oleObj>
              </mc:Choice>
              <mc:Fallback>
                <p:oleObj r:id="rId2" imgW="3913505" imgH="2999105" progId="Origin95.Graph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9860" y="1584960"/>
                        <a:ext cx="6376035" cy="4886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/>
          <p:nvPr>
            <p:extLst>
              <p:ext uri="{D42A27DB-BD31-4B8C-83A1-F6EECF244321}">
                <p14:modId xmlns:p14="http://schemas.microsoft.com/office/powerpoint/2010/main" val="3682441260"/>
              </p:ext>
            </p:extLst>
          </p:nvPr>
        </p:nvGraphicFramePr>
        <p:xfrm>
          <a:off x="5711390" y="1584960"/>
          <a:ext cx="6695935" cy="4824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913505" imgH="2999105" progId="Origin95.Graph">
                  <p:embed/>
                </p:oleObj>
              </mc:Choice>
              <mc:Fallback>
                <p:oleObj r:id="rId4" imgW="3913505" imgH="2999105" progId="Origin95.Graph">
                  <p:embed/>
                  <p:pic>
                    <p:nvPicPr>
                      <p:cNvPr id="0" name="Изображение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1390" y="1584960"/>
                        <a:ext cx="6695935" cy="4824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graphicFrame>
        <p:nvGraphicFramePr>
          <p:cNvPr id="8" name="Объект 7"/>
          <p:cNvGraphicFramePr/>
          <p:nvPr>
            <p:extLst>
              <p:ext uri="{D42A27DB-BD31-4B8C-83A1-F6EECF244321}">
                <p14:modId xmlns:p14="http://schemas.microsoft.com/office/powerpoint/2010/main" val="1795963903"/>
              </p:ext>
            </p:extLst>
          </p:nvPr>
        </p:nvGraphicFramePr>
        <p:xfrm>
          <a:off x="5934326" y="1274680"/>
          <a:ext cx="5754466" cy="500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913505" imgH="2999105" progId="Origin95.Graph">
                  <p:embed/>
                </p:oleObj>
              </mc:Choice>
              <mc:Fallback>
                <p:oleObj r:id="rId2" imgW="3913505" imgH="2999105" progId="Origin95.Graph">
                  <p:embed/>
                  <p:pic>
                    <p:nvPicPr>
                      <p:cNvPr id="0" name="Изображение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34326" y="1274680"/>
                        <a:ext cx="5754466" cy="5001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CCB1ED5-227C-9F5C-32E9-49EBE90269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072130"/>
              </p:ext>
            </p:extLst>
          </p:nvPr>
        </p:nvGraphicFramePr>
        <p:xfrm>
          <a:off x="351263" y="1324886"/>
          <a:ext cx="6394578" cy="4901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779404" imgH="2897042" progId="Origin95.Graph">
                  <p:embed/>
                </p:oleObj>
              </mc:Choice>
              <mc:Fallback>
                <p:oleObj name="Graph" r:id="rId4" imgW="3779404" imgH="2897042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263" y="1324886"/>
                        <a:ext cx="6394578" cy="4901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i="0" dirty="0">
                <a:solidFill>
                  <a:srgbClr val="0F1115"/>
                </a:solidFill>
                <a:effectLst/>
              </a:rPr>
              <a:t>Detector assembly resulted in design improvements and modifications.</a:t>
            </a:r>
          </a:p>
          <a:p>
            <a:pPr algn="just"/>
            <a:r>
              <a:rPr lang="en-US" i="0" dirty="0">
                <a:solidFill>
                  <a:srgbClr val="0F1115"/>
                </a:solidFill>
                <a:effectLst/>
              </a:rPr>
              <a:t>Based on the analysis of the results, the operating regime for the fabricated detector was defined and substantiated: 1900 V for neutron and 2600 V for gamma-ray detection.</a:t>
            </a:r>
            <a:endParaRPr lang="ru-RU" i="0" dirty="0">
              <a:solidFill>
                <a:srgbClr val="0F1115"/>
              </a:solidFill>
              <a:effectLst/>
            </a:endParaRPr>
          </a:p>
          <a:p>
            <a:pPr marL="0" indent="0" algn="just">
              <a:buNone/>
            </a:pPr>
            <a:r>
              <a:rPr lang="en-US" altLang="en-US" dirty="0">
                <a:solidFill>
                  <a:srgbClr val="0F1115"/>
                </a:solidFill>
              </a:rPr>
              <a:t> </a:t>
            </a:r>
            <a:endParaRPr lang="ru-RU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rgbClr val="0F1115"/>
                </a:solidFill>
              </a:rPr>
              <a:t>S</a:t>
            </a:r>
            <a:r>
              <a:rPr lang="en-US" i="0" dirty="0">
                <a:solidFill>
                  <a:srgbClr val="0F1115"/>
                </a:solidFill>
                <a:effectLst/>
              </a:rPr>
              <a:t>tudy the assembly process and features of the detector.</a:t>
            </a:r>
            <a:endParaRPr lang="ru-RU" i="0" dirty="0">
              <a:solidFill>
                <a:srgbClr val="0F1115"/>
              </a:solidFill>
              <a:effectLst/>
            </a:endParaRPr>
          </a:p>
          <a:p>
            <a:pPr algn="just"/>
            <a:r>
              <a:rPr lang="en-US" dirty="0">
                <a:solidFill>
                  <a:srgbClr val="0F1115"/>
                </a:solidFill>
              </a:rPr>
              <a:t>D</a:t>
            </a:r>
            <a:r>
              <a:rPr lang="en-US" i="0" dirty="0">
                <a:solidFill>
                  <a:srgbClr val="0F1115"/>
                </a:solidFill>
                <a:effectLst/>
              </a:rPr>
              <a:t>etermine the parameters and, based on them, substantiate the detector's operational mode.</a:t>
            </a:r>
            <a:endParaRPr lang="ru-RU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Detector’s construction</a:t>
            </a:r>
            <a:endParaRPr lang="ru-RU" dirty="0"/>
          </a:p>
        </p:txBody>
      </p:sp>
      <p:pic>
        <p:nvPicPr>
          <p:cNvPr id="5" name="Объект 4" descr="Изображение выглядит как снимок экрана, диаграмма, дизайн, иллюстрация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14" y="1333494"/>
            <a:ext cx="6604019" cy="2095506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1102" y="1813923"/>
                <a:ext cx="3821501" cy="1972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/>
                  <a:t>1 –</a:t>
                </a:r>
                <a:r>
                  <a:rPr lang="en-US" sz="2000" dirty="0"/>
                  <a:t>Printed circuit board with conducting strips and</a:t>
                </a:r>
                <a:r>
                  <a:rPr lang="ru-RU" sz="2000" dirty="0"/>
                  <a:t> </a:t>
                </a:r>
                <a:r>
                  <a:rPr lang="en-US" sz="2000" dirty="0"/>
                  <a:t>delay line;</a:t>
                </a:r>
              </a:p>
              <a:p>
                <a:r>
                  <a:rPr lang="en-US" sz="2000" dirty="0"/>
                  <a:t>2 – Float glass;</a:t>
                </a:r>
              </a:p>
              <a:p>
                <a:r>
                  <a:rPr lang="ru-RU" sz="2000" dirty="0"/>
                  <a:t>3 </a:t>
                </a:r>
                <a:r>
                  <a:rPr lang="en-US" sz="2000" dirty="0"/>
                  <a:t>– Converter 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ru-RU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sPre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000" b="0" dirty="0">
                  <a:latin typeface="Aptos Display" panose="020B0004020202020204" pitchFamily="34" charset="0"/>
                </a:endParaRPr>
              </a:p>
              <a:p>
                <a:r>
                  <a:rPr lang="ru-RU" sz="2000" dirty="0"/>
                  <a:t>4 – </a:t>
                </a:r>
                <a:r>
                  <a:rPr lang="en-US" sz="2000" dirty="0"/>
                  <a:t>Spacer;</a:t>
                </a:r>
              </a:p>
              <a:p>
                <a:r>
                  <a:rPr lang="en-US" sz="2000" dirty="0"/>
                  <a:t>5 – Aluminum foil.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02" y="1813923"/>
                <a:ext cx="3821501" cy="1972271"/>
              </a:xfrm>
              <a:prstGeom prst="rect">
                <a:avLst/>
              </a:prstGeom>
              <a:blipFill>
                <a:blip r:embed="rId3"/>
                <a:stretch>
                  <a:fillRect l="-1754" t="-1858" b="-49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8471" y="3786194"/>
                <a:ext cx="4234132" cy="12554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540385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i="1" smtClean="0">
                              <a:effectLst/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sup>
                      </m:sSup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DengXian" panose="020B0503020204020204" pitchFamily="2" charset="-122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DengXian" panose="020B0503020204020204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DengXian" panose="020B0503020204020204" pitchFamily="2" charset="-122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ru-RU" sz="1800">
                          <a:effectLst/>
                          <a:latin typeface="Cambria Math" panose="02040503050406030204" pitchFamily="18" charset="0"/>
                          <a:ea typeface="DengXian" panose="020B0503020204020204" pitchFamily="2" charset="-122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DengXian" panose="020B0503020204020204" pitchFamily="2" charset="-122"/>
                          <a:cs typeface="Times New Roman" panose="020206030504050203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</m:e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sup>
                      </m:sSup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DengXian" panose="020B0503020204020204" pitchFamily="2" charset="-122"/>
                          <a:cs typeface="Times New Roman" panose="02020603050405020304" pitchFamily="18" charset="0"/>
                        </a:rPr>
                        <m:t>𝐿𝑖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DengXian" panose="020B0503020204020204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DengXian" panose="020B0503020204020204" pitchFamily="2" charset="-122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DengXian" panose="020B0503020204020204" pitchFamily="2" charset="-122"/>
                          <a:cs typeface="Times New Roman" panose="02020603050405020304" pitchFamily="18" charset="0"/>
                        </a:rPr>
                        <m:t>(93.7%)</m:t>
                      </m: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540385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sup>
                      </m:sSup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DengXian" panose="020B0503020204020204" pitchFamily="2" charset="-122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DengXian" panose="020B0503020204020204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DengXian" panose="020B0503020204020204" pitchFamily="2" charset="-122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ru-RU" sz="1800">
                          <a:effectLst/>
                          <a:latin typeface="Cambria Math" panose="02040503050406030204" pitchFamily="18" charset="0"/>
                          <a:ea typeface="DengXian" panose="020B0503020204020204" pitchFamily="2" charset="-122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DengXian" panose="020B0503020204020204" pitchFamily="2" charset="-122"/>
                          <a:cs typeface="Times New Roman" panose="020206030504050203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</m:e>
                        <m: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sup>
                      </m:sSup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DengXian" panose="020B0503020204020204" pitchFamily="2" charset="-122"/>
                          <a:cs typeface="Times New Roman" panose="02020603050405020304" pitchFamily="18" charset="0"/>
                        </a:rPr>
                        <m:t>𝐿𝑖</m:t>
                      </m:r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DengXian" panose="020B0503020204020204" pitchFamily="2" charset="-122"/>
                          <a:cs typeface="Times New Roman" panose="02020603050405020304" pitchFamily="18" charset="0"/>
                        </a:rPr>
                        <m:t>(6.3%)</m:t>
                      </m: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71" y="3786194"/>
                <a:ext cx="4234132" cy="12554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626" y="3415792"/>
            <a:ext cx="3539994" cy="2978938"/>
          </a:xfrm>
          <a:prstGeom prst="rect">
            <a:avLst/>
          </a:prstGeom>
        </p:spPr>
      </p:pic>
      <p:pic>
        <p:nvPicPr>
          <p:cNvPr id="1026" name="Picture 2" descr="Time Delay Circuit | Representation of Delay Line | Delay in Tripping">
            <a:extLst>
              <a:ext uri="{FF2B5EF4-FFF2-40B4-BE49-F238E27FC236}">
                <a16:creationId xmlns:a16="http://schemas.microsoft.com/office/drawing/2014/main" id="{1E448F5F-D1ED-C549-1450-940105118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2" y="4938354"/>
            <a:ext cx="4893294" cy="155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Detector assembly </a:t>
            </a:r>
            <a:r>
              <a:rPr lang="ru-RU" dirty="0"/>
              <a:t>— </a:t>
            </a:r>
            <a:r>
              <a:rPr lang="en-US" dirty="0"/>
              <a:t>anode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9417" r="4622" b="17980"/>
          <a:stretch>
            <a:fillRect/>
          </a:stretch>
        </p:blipFill>
        <p:spPr bwMode="auto">
          <a:xfrm>
            <a:off x="6018362" y="1690599"/>
            <a:ext cx="5831018" cy="352838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2016" y="1690599"/>
                <a:ext cx="4884988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Aluminum foil </a:t>
                </a:r>
                <a:r>
                  <a:rPr lang="ru-RU" sz="2400" dirty="0"/>
                  <a:t>100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mkm</a:t>
                </a:r>
                <a:r>
                  <a:rPr lang="ru-RU" sz="2400" dirty="0"/>
                  <a:t>, 100*180</a:t>
                </a:r>
                <a:r>
                  <a:rPr lang="en-US" sz="2400" dirty="0"/>
                  <a:t> mm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b="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Float glass </a:t>
                </a:r>
                <a:r>
                  <a:rPr lang="ru-RU" sz="2400" b="0" dirty="0"/>
                  <a:t>80*170</a:t>
                </a:r>
                <a:r>
                  <a:rPr lang="en-US" sz="2400" b="0" dirty="0"/>
                  <a:t> mm</a:t>
                </a:r>
                <a:r>
                  <a:rPr lang="en-US" sz="2400" dirty="0"/>
                  <a:t>;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F1115"/>
                    </a:solidFill>
                  </a:rPr>
                  <a:t>C</a:t>
                </a:r>
                <a:r>
                  <a:rPr lang="en-US" sz="2400" i="0" dirty="0">
                    <a:solidFill>
                      <a:srgbClr val="0F1115"/>
                    </a:solidFill>
                    <a:effectLst/>
                  </a:rPr>
                  <a:t>ontact tabs</a:t>
                </a:r>
                <a:r>
                  <a:rPr lang="ru-RU" sz="2400" dirty="0"/>
                  <a:t>.</a:t>
                </a: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b="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6" y="1690599"/>
                <a:ext cx="4884988" cy="1877437"/>
              </a:xfrm>
              <a:prstGeom prst="rect">
                <a:avLst/>
              </a:prstGeom>
              <a:blipFill>
                <a:blip r:embed="rId3"/>
                <a:stretch>
                  <a:fillRect l="-1621" t="-2597" r="-1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assembly</a:t>
            </a:r>
            <a:r>
              <a:rPr lang="ru-RU" dirty="0"/>
              <a:t> — </a:t>
            </a:r>
            <a:r>
              <a:rPr lang="en-US" dirty="0"/>
              <a:t>cathode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041775" cy="2597785"/>
              </a:xfrm>
            </p:spPr>
            <p:txBody>
              <a:bodyPr>
                <a:normAutofit fontScale="97500"/>
              </a:bodyPr>
              <a:lstStyle/>
              <a:p>
                <a:r>
                  <a:rPr lang="en-US" sz="2400" dirty="0"/>
                  <a:t>Glass with converter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Pre>
                          <m:sPrePr>
                            <m:ctrlPr>
                              <a:rPr lang="ru-RU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sPre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500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nm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sz="2400" dirty="0"/>
                  <a:t>75*150 </a:t>
                </a:r>
                <a:r>
                  <a:rPr lang="en-US" sz="2400" dirty="0"/>
                  <a:t>mm;</a:t>
                </a:r>
              </a:p>
              <a:p>
                <a:r>
                  <a:rPr lang="en-US" sz="2400" i="0" dirty="0">
                    <a:solidFill>
                      <a:srgbClr val="0F1115"/>
                    </a:solidFill>
                    <a:effectLst/>
                  </a:rPr>
                  <a:t>Contact tabs</a:t>
                </a:r>
                <a:r>
                  <a:rPr lang="en-US" sz="2400" dirty="0"/>
                  <a:t>;</a:t>
                </a:r>
              </a:p>
              <a:p>
                <a:r>
                  <a:rPr lang="en-US" sz="2400" dirty="0">
                    <a:solidFill>
                      <a:srgbClr val="0F1115"/>
                    </a:solidFill>
                  </a:rPr>
                  <a:t>Polyethylene screws</a:t>
                </a:r>
                <a:r>
                  <a:rPr lang="en-US" sz="2400" dirty="0"/>
                  <a:t>;</a:t>
                </a:r>
              </a:p>
              <a:p>
                <a:r>
                  <a:rPr lang="en-US" sz="2400" dirty="0"/>
                  <a:t>Spacer </a:t>
                </a:r>
                <a:r>
                  <a:rPr lang="ru-RU" sz="2400" dirty="0"/>
                  <a:t>0,279 </a:t>
                </a:r>
                <a:r>
                  <a:rPr lang="en-US" sz="2400" dirty="0"/>
                  <a:t>mm</a:t>
                </a:r>
                <a:r>
                  <a:rPr lang="ru-RU" sz="24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041775" cy="2597785"/>
              </a:xfrm>
              <a:blipFill>
                <a:blip r:embed="rId2"/>
                <a:stretch>
                  <a:fillRect l="-1810" t="-2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17808" r="11937" b="11301"/>
          <a:stretch>
            <a:fillRect/>
          </a:stretch>
        </p:blipFill>
        <p:spPr bwMode="auto">
          <a:xfrm>
            <a:off x="5713634" y="1825625"/>
            <a:ext cx="5640166" cy="3748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Encased detector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10" y="1477692"/>
            <a:ext cx="6686910" cy="501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0" u="none" strike="noStrike" dirty="0">
                <a:effectLst/>
              </a:rPr>
              <a:t>С</a:t>
            </a:r>
            <a:r>
              <a:rPr lang="en-US" i="0" u="none" strike="noStrike" dirty="0" err="1">
                <a:effectLst/>
              </a:rPr>
              <a:t>ounting</a:t>
            </a:r>
            <a:r>
              <a:rPr lang="en-US" i="0" u="none" strike="noStrike" dirty="0">
                <a:effectLst/>
              </a:rPr>
              <a:t> rate-voltage characteristic</a:t>
            </a:r>
            <a:endParaRPr lang="ru-RU" dirty="0"/>
          </a:p>
        </p:txBody>
      </p:sp>
      <p:graphicFrame>
        <p:nvGraphicFramePr>
          <p:cNvPr id="5" name="Замещающее содержимое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062023"/>
              </p:ext>
            </p:extLst>
          </p:nvPr>
        </p:nvGraphicFramePr>
        <p:xfrm>
          <a:off x="711679" y="1027906"/>
          <a:ext cx="6915785" cy="530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913505" imgH="2999105" progId="Origin95.Graph">
                  <p:embed/>
                </p:oleObj>
              </mc:Choice>
              <mc:Fallback>
                <p:oleObj r:id="rId2" imgW="3913505" imgH="2999105" progId="Origin95.Graph">
                  <p:embed/>
                  <p:pic>
                    <p:nvPicPr>
                      <p:cNvPr id="0" name="Изображение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1679" y="1027906"/>
                        <a:ext cx="6915785" cy="5300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36550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Measurement results with the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ru-RU" b="0" i="1" dirty="0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60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36550"/>
                <a:ext cx="10515600" cy="1325563"/>
              </a:xfrm>
              <a:blipFill>
                <a:blip r:embed="rId2"/>
                <a:stretch>
                  <a:fillRect l="-2377" b="-9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Объект 2"/>
          <p:cNvGraphicFramePr/>
          <p:nvPr/>
        </p:nvGraphicFramePr>
        <p:xfrm>
          <a:off x="6104890" y="1551940"/>
          <a:ext cx="5794375" cy="474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913505" imgH="2999105" progId="Origin95.Graph">
                  <p:embed/>
                </p:oleObj>
              </mc:Choice>
              <mc:Fallback>
                <p:oleObj r:id="rId3" imgW="3913505" imgH="2999105" progId="Origin95.Graph">
                  <p:embed/>
                  <p:pic>
                    <p:nvPicPr>
                      <p:cNvPr id="0" name="Изображение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4890" y="1551940"/>
                        <a:ext cx="5794375" cy="474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Замещающее содержимое 6"/>
          <p:cNvGraphicFramePr>
            <a:graphicFrameLocks noGrp="1" noChangeAspect="1"/>
          </p:cNvGraphicFramePr>
          <p:nvPr>
            <p:ph idx="1"/>
          </p:nvPr>
        </p:nvGraphicFramePr>
        <p:xfrm>
          <a:off x="714375" y="1551940"/>
          <a:ext cx="6081395" cy="4661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913505" imgH="2999105" progId="Origin95.Graph">
                  <p:embed/>
                </p:oleObj>
              </mc:Choice>
              <mc:Fallback>
                <p:oleObj r:id="rId5" imgW="3913505" imgH="2999105" progId="Origin95.Graph">
                  <p:embed/>
                  <p:pic>
                    <p:nvPicPr>
                      <p:cNvPr id="0" name="Изображение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375" y="1551940"/>
                        <a:ext cx="6081395" cy="4661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graphicFrame>
        <p:nvGraphicFramePr>
          <p:cNvPr id="3" name="Объект 2"/>
          <p:cNvGraphicFramePr/>
          <p:nvPr>
            <p:extLst>
              <p:ext uri="{D42A27DB-BD31-4B8C-83A1-F6EECF244321}">
                <p14:modId xmlns:p14="http://schemas.microsoft.com/office/powerpoint/2010/main" val="2545566837"/>
              </p:ext>
            </p:extLst>
          </p:nvPr>
        </p:nvGraphicFramePr>
        <p:xfrm>
          <a:off x="5798370" y="1243965"/>
          <a:ext cx="6692727" cy="5248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913505" imgH="2999105" progId="Origin95.Graph">
                  <p:embed/>
                </p:oleObj>
              </mc:Choice>
              <mc:Fallback>
                <p:oleObj r:id="rId2" imgW="3913505" imgH="2999105" progId="Origin95.Graph">
                  <p:embed/>
                  <p:pic>
                    <p:nvPicPr>
                      <p:cNvPr id="0" name="Изображение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98370" y="1243965"/>
                        <a:ext cx="6692727" cy="5248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F00FD147-7DFC-03BB-B606-ED3A3E6F88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215194"/>
              </p:ext>
            </p:extLst>
          </p:nvPr>
        </p:nvGraphicFramePr>
        <p:xfrm>
          <a:off x="87664" y="1303484"/>
          <a:ext cx="6692727" cy="5129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779404" imgH="2897042" progId="Origin95.Graph">
                  <p:embed/>
                </p:oleObj>
              </mc:Choice>
              <mc:Fallback>
                <p:oleObj name="Graph" r:id="rId4" imgW="3779404" imgH="2897042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664" y="1303484"/>
                        <a:ext cx="6692727" cy="5129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257</Words>
  <Application>Microsoft Office PowerPoint</Application>
  <PresentationFormat>Широкоэкранный</PresentationFormat>
  <Paragraphs>35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Cambria Math</vt:lpstr>
      <vt:lpstr>Times New Roman</vt:lpstr>
      <vt:lpstr>Тема Office</vt:lpstr>
      <vt:lpstr>Unicode Origin Graph</vt:lpstr>
      <vt:lpstr>Graph</vt:lpstr>
      <vt:lpstr>PROTOTYPE OF 1D-DETECTOR FOR Thermal NEUTRONS BASED ON A resistive plate CHAMBER with 10B4C: MEASUREMENTS WITH LABORATORY SOURCES </vt:lpstr>
      <vt:lpstr>Motivation</vt:lpstr>
      <vt:lpstr>Detector’s construction</vt:lpstr>
      <vt:lpstr>Detector assembly — anode</vt:lpstr>
      <vt:lpstr>Detector assembly — cathode</vt:lpstr>
      <vt:lpstr>Encased detector</vt:lpstr>
      <vt:lpstr>Сounting rate-voltage characteristic</vt:lpstr>
      <vt:lpstr>Measurement results with the (_^60)Co</vt:lpstr>
      <vt:lpstr>Презентация PowerPoint</vt:lpstr>
      <vt:lpstr> Operational voltage 2600 V</vt:lpstr>
      <vt:lpstr>Презентация PowerPoint</vt:lpstr>
      <vt:lpstr>Measurement results with the (_^252)Cf </vt:lpstr>
      <vt:lpstr>Презентация PowerPoint</vt:lpstr>
      <vt:lpstr>Operational voltage 1900 V</vt:lpstr>
      <vt:lpstr>Презентация PowerPoint</vt:lpstr>
      <vt:lpstr>Sum:psd, q:psd, q:sum selection</vt:lpstr>
      <vt:lpstr>Measurement results with the cosmic rays</vt:lpstr>
      <vt:lpstr>Презентация PowerPoint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PROTOTYPE OF A 1D-DETECTOR FOR Thermal NEUTRONS BASED ON A resistive plate CHAMBER: MEASUREMENTS WITH LABORATORY SOURCES </dc:title>
  <dc:creator>Mikhail Samotokhin</dc:creator>
  <cp:lastModifiedBy>Mikhail Samotokhin</cp:lastModifiedBy>
  <cp:revision>104</cp:revision>
  <dcterms:created xsi:type="dcterms:W3CDTF">2025-10-13T07:45:00Z</dcterms:created>
  <dcterms:modified xsi:type="dcterms:W3CDTF">2025-10-28T19:34:36Z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F9FEAE45D4CF48E9ACB798BB6C70C317_12</vt:lpwstr>
  </property>
  <property fmtid="{D5CDD505-2E9C-101B-9397-08002B2CF9AE}" pid="3" name="KSOProductBuildVer">
    <vt:lpwstr>1049-12.2.0.21931</vt:lpwstr>
  </property>
</Properties>
</file>