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7" r:id="rId4"/>
    <p:sldId id="257" r:id="rId5"/>
    <p:sldId id="258" r:id="rId6"/>
    <p:sldId id="259" r:id="rId7"/>
    <p:sldId id="260" r:id="rId8"/>
    <p:sldId id="268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143AD7-E749-5E1E-371D-A585C0C727CD}" name="User" initials="U" userId="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B8357-DFEF-412D-8FFA-0939729D8A6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9A59C-04C9-4B09-8028-5B572A1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1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9A59C-04C9-4B09-8028-5B572A1E05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9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9A59C-04C9-4B09-8028-5B572A1E05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4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0807-EA75-CF06-8F23-DBBDE2B3C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372D1-80B3-6CCA-CB3C-3992F64EC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09596-0179-ABC1-8CC5-7D112A82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ED8E-E1DA-45F4-80F9-E5A9B23D335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83EE4-2769-BE7A-4736-AA324F2F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283C0-06AB-15E6-E218-C780CBE5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0252-667C-4FA7-A6DA-DF3444B5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5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3333D-9F31-697F-5D69-3F4FCDCB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58DA9-7DE3-D9C7-1F08-53CCE336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228AF-5150-05CF-F7E6-3A3017D2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ED8E-E1DA-45F4-80F9-E5A9B23D335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CC694-490E-0B1F-A556-57C33794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4F0E3-A005-C10C-CC68-68236079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0252-667C-4FA7-A6DA-DF3444B5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0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35A63-F92D-87B8-F0C0-FA2ADD246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4E40F-3E30-77BE-523E-594D52FA1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CC3DC-B287-D546-0816-B06A2CEE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ED8E-E1DA-45F4-80F9-E5A9B23D335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20956-B207-FEE7-5891-CF7AAA0D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0987B-DBCF-D27E-53EE-B02A80C7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0252-667C-4FA7-A6DA-DF3444B5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9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AA5C-8220-85D8-3CD1-45139D25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B040F-E231-49FF-E37B-35B58450C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C46FF-385F-5DA3-7A13-AA0F5505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ED8E-E1DA-45F4-80F9-E5A9B23D335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DB896-05D3-D4E1-3B91-BCE670AD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CBE5C-E5C8-10D2-32E8-59E74CCB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0252-667C-4FA7-A6DA-DF3444B5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3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C2E2-1F4A-44F8-3A0E-89092B27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FF5A8-4B95-147B-AEE6-828F79C79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FF31F-A863-B1CF-47BD-00D8C7BB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ED8E-E1DA-45F4-80F9-E5A9B23D335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8C83C-128A-4DFE-51E2-C7A53B8E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FE2DB-8186-0845-DB27-52B2D51F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0252-667C-4FA7-A6DA-DF3444B5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0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D87D-9A11-AF90-8835-5DDF1DA2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BEB52-39FC-7753-C8C3-381D2945B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23A49-CFC4-9902-B0BA-A4A99BF39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53E45-C7E6-0C5E-385F-8145C2FD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ED8E-E1DA-45F4-80F9-E5A9B23D335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6D6CD-45E8-62EC-DE1A-B78F4428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C53DC-8AAD-896B-2C49-B2A01743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0252-667C-4FA7-A6DA-DF3444B5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D727E-119A-E6F0-91D9-59161307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64BA-D0C4-5822-8DB7-DB4054ACE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0441D-181E-24DF-E8E4-12F06A3AF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AB788-DDAD-15A8-2D28-BCC1DC76F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DC844-4478-EDCC-FC1D-D8C43DF5A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9D7427-1918-D4FD-AD40-464EDDAC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ED8E-E1DA-45F4-80F9-E5A9B23D335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665990-5A4E-55D9-7BBC-15A1EA35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813EE2-DFA2-FFA2-FAF7-AD74817A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0252-667C-4FA7-A6DA-DF3444B5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6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8120-9665-105D-A821-A9D65B73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DB195-E100-9A43-96F8-2EF526D7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ED8E-E1DA-45F4-80F9-E5A9B23D335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CACB6-C036-737F-AB51-3CD84F8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AD185-D6D0-8090-87FD-9C58D86E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0252-667C-4FA7-A6DA-DF3444B5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0F95F5-6EF2-5B86-224A-44A0103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ED8E-E1DA-45F4-80F9-E5A9B23D335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F0A07-9320-21DB-010B-661BC4C1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0846-83E0-7FF6-0F95-9698BEBB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0252-667C-4FA7-A6DA-DF3444B5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1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3A50B-518F-62CC-AC81-4A3A8F0D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23E0C-1423-6D41-1DF9-C6A573ACD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B0354-F2F9-FB25-86EE-582E243C5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284A4-EAC2-EF4F-7FB0-E35BB57E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ED8E-E1DA-45F4-80F9-E5A9B23D335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54F58-A6BB-753E-FF64-0D509ED4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F3F56-99FE-E57F-B19A-076376E4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0252-667C-4FA7-A6DA-DF3444B5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0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C2F5-BA12-FF59-199A-0510960D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120F-9BD4-8340-F465-00861DF30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9D11F-CCC4-0AAA-50CB-194440A4D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CDFB9-E30E-B9CF-20A4-6FC44C1B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ED8E-E1DA-45F4-80F9-E5A9B23D335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0ACC8-F4BD-DFDC-4F11-035FEADE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59F6A-880C-749F-458D-BD697D17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0252-667C-4FA7-A6DA-DF3444B5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3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02F5C-6672-49BF-A419-E2C3F7D0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B3BC1-D391-AAE0-818D-5DBD8C035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02BE6-17C5-9BAC-4265-26AF963F7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7ED8E-E1DA-45F4-80F9-E5A9B23D335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CC387-1029-8EB8-AE41-8174F5BBC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3925B-66AE-0615-614A-13EA7EC87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2C0252-667C-4FA7-A6DA-DF3444B5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69A9-CBAF-2D60-40B5-09CFECB3C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38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Maestro Software Customization for </a:t>
            </a:r>
            <a:r>
              <a:rPr lang="en-US" dirty="0" err="1"/>
              <a:t>Nulclotron</a:t>
            </a:r>
            <a:r>
              <a:rPr lang="en-US" dirty="0"/>
              <a:t>-Collider Beam Transport Channel Control Using SOLID principles</a:t>
            </a:r>
          </a:p>
        </p:txBody>
      </p:sp>
      <p:pic>
        <p:nvPicPr>
          <p:cNvPr id="4" name="Picture 3" descr="A blue and black text&#10;&#10;AI-generated content may be incorrect.">
            <a:extLst>
              <a:ext uri="{FF2B5EF4-FFF2-40B4-BE49-F238E27FC236}">
                <a16:creationId xmlns:a16="http://schemas.microsoft.com/office/drawing/2014/main" id="{4E8A164A-BC56-44A2-9FC7-18B7483BD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" y="5752852"/>
            <a:ext cx="3839084" cy="10562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F41EE0-653D-9351-16AD-E2795F7A0D48}"/>
              </a:ext>
            </a:extLst>
          </p:cNvPr>
          <p:cNvSpPr txBox="1"/>
          <p:nvPr/>
        </p:nvSpPr>
        <p:spPr>
          <a:xfrm>
            <a:off x="93069" y="118662"/>
            <a:ext cx="2861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Dubna State University</a:t>
            </a:r>
          </a:p>
        </p:txBody>
      </p:sp>
      <p:pic>
        <p:nvPicPr>
          <p:cNvPr id="7" name="Picture 6" descr="A black background with white spots&#10;&#10;AI-generated content may be incorrect.">
            <a:extLst>
              <a:ext uri="{FF2B5EF4-FFF2-40B4-BE49-F238E27FC236}">
                <a16:creationId xmlns:a16="http://schemas.microsoft.com/office/drawing/2014/main" id="{55A0BAF9-65AF-CD90-6343-3F579E8E5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35" y="0"/>
            <a:ext cx="1100996" cy="1056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153E7D-BF9B-860E-FA4E-28D558C3CC0A}"/>
              </a:ext>
            </a:extLst>
          </p:cNvPr>
          <p:cNvSpPr txBox="1"/>
          <p:nvPr/>
        </p:nvSpPr>
        <p:spPr>
          <a:xfrm>
            <a:off x="2734278" y="4949783"/>
            <a:ext cx="6723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Authors: </a:t>
            </a:r>
            <a:r>
              <a:rPr lang="en-US" sz="1600" u="sng" dirty="0"/>
              <a:t>A. Noskov</a:t>
            </a:r>
            <a:r>
              <a:rPr lang="en-US" sz="1600" dirty="0"/>
              <a:t>, A. Bukharin, I. Zhabin, I. </a:t>
            </a:r>
            <a:r>
              <a:rPr lang="en-US" sz="1600" dirty="0" err="1"/>
              <a:t>Shirikov</a:t>
            </a:r>
            <a:r>
              <a:rPr lang="en-US" sz="1600" dirty="0"/>
              <a:t>. A. Kozlovsky, D. </a:t>
            </a:r>
            <a:r>
              <a:rPr lang="en-US" sz="1600" dirty="0" err="1"/>
              <a:t>Ivliev</a:t>
            </a:r>
            <a:endParaRPr lang="en-US" sz="1600" dirty="0"/>
          </a:p>
          <a:p>
            <a:r>
              <a:rPr lang="en-US" sz="1600" dirty="0"/>
              <a:t>Oral: </a:t>
            </a:r>
            <a:r>
              <a:rPr lang="en-US" sz="1600" u="sng" dirty="0"/>
              <a:t>Artyom Noskov</a:t>
            </a:r>
          </a:p>
          <a:p>
            <a:endParaRPr lang="en-US" sz="1600" u="sng" dirty="0"/>
          </a:p>
          <a:p>
            <a:pPr algn="ctr"/>
            <a:r>
              <a:rPr lang="en-US" sz="1600" dirty="0"/>
              <a:t>AYSS 2025</a:t>
            </a:r>
            <a:endParaRPr lang="en-US" sz="2000" dirty="0"/>
          </a:p>
        </p:txBody>
      </p: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B5D237D9-C340-0227-B4EF-3962AA1F0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12" y="5261982"/>
            <a:ext cx="2247385" cy="18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5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A9BF-2173-C2AA-65FB-E1C794EF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UI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72B09-0425-2E07-091C-31F65950A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292" y="1951982"/>
            <a:ext cx="9782103" cy="4072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31F1AA-8DB0-583B-A839-C091D8EC71A0}"/>
              </a:ext>
            </a:extLst>
          </p:cNvPr>
          <p:cNvSpPr txBox="1"/>
          <p:nvPr/>
        </p:nvSpPr>
        <p:spPr>
          <a:xfrm>
            <a:off x="120774" y="6435701"/>
            <a:ext cx="889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Maestro Software Customization for </a:t>
            </a:r>
            <a:r>
              <a:rPr lang="en-US" sz="1400" dirty="0" err="1"/>
              <a:t>Nulclotron</a:t>
            </a:r>
            <a:r>
              <a:rPr lang="en-US" sz="1400" dirty="0"/>
              <a:t>-Collider Beam Transport Channel Control Using SOLID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1EA8F-8B04-2A0A-A950-9EDAEEB60FBC}"/>
              </a:ext>
            </a:extLst>
          </p:cNvPr>
          <p:cNvSpPr txBox="1"/>
          <p:nvPr/>
        </p:nvSpPr>
        <p:spPr>
          <a:xfrm>
            <a:off x="9014299" y="6435701"/>
            <a:ext cx="1353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Artyom Noskov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55451-69AC-C484-D344-6961E458F3EC}"/>
              </a:ext>
            </a:extLst>
          </p:cNvPr>
          <p:cNvSpPr txBox="1"/>
          <p:nvPr/>
        </p:nvSpPr>
        <p:spPr>
          <a:xfrm>
            <a:off x="10557785" y="6435700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10/12</a:t>
            </a:r>
          </a:p>
        </p:txBody>
      </p:sp>
    </p:spTree>
    <p:extLst>
      <p:ext uri="{BB962C8B-B14F-4D97-AF65-F5344CB8AC3E}">
        <p14:creationId xmlns:p14="http://schemas.microsoft.com/office/powerpoint/2010/main" val="247704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80FA-4F96-F4E0-D88D-17505BF1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D4FEF-8DAD-F24B-0DD3-B3D79FF45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 threaded system that maintains connections with around 100 devices</a:t>
            </a:r>
          </a:p>
          <a:p>
            <a:r>
              <a:rPr lang="en-US" dirty="0"/>
              <a:t>At maximum configuration needed only 1GB of RAM</a:t>
            </a:r>
          </a:p>
          <a:p>
            <a:r>
              <a:rPr lang="en-US" dirty="0"/>
              <a:t>Flexible for ongoing changes within the hardware</a:t>
            </a:r>
          </a:p>
          <a:p>
            <a:r>
              <a:rPr lang="en-US" dirty="0"/>
              <a:t>Logs for data in the table UI in csv format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77B37-CB3A-AF10-BE11-54E7A934BA4A}"/>
              </a:ext>
            </a:extLst>
          </p:cNvPr>
          <p:cNvSpPr txBox="1"/>
          <p:nvPr/>
        </p:nvSpPr>
        <p:spPr>
          <a:xfrm>
            <a:off x="120774" y="6435701"/>
            <a:ext cx="889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Maestro Software Customization for </a:t>
            </a:r>
            <a:r>
              <a:rPr lang="en-US" sz="1400" dirty="0" err="1"/>
              <a:t>Nulclotron</a:t>
            </a:r>
            <a:r>
              <a:rPr lang="en-US" sz="1400" dirty="0"/>
              <a:t>-Collider Beam Transport Channel Control Using SOLID principles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3C974-F150-33C1-5550-1DC4A89923FF}"/>
              </a:ext>
            </a:extLst>
          </p:cNvPr>
          <p:cNvSpPr txBox="1"/>
          <p:nvPr/>
        </p:nvSpPr>
        <p:spPr>
          <a:xfrm>
            <a:off x="9014299" y="6435701"/>
            <a:ext cx="1353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Artyom Noskov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ABCA2-BBE4-A7AC-BB15-21975F051D67}"/>
              </a:ext>
            </a:extLst>
          </p:cNvPr>
          <p:cNvSpPr txBox="1"/>
          <p:nvPr/>
        </p:nvSpPr>
        <p:spPr>
          <a:xfrm>
            <a:off x="10557785" y="6435700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11/12</a:t>
            </a:r>
          </a:p>
        </p:txBody>
      </p:sp>
    </p:spTree>
    <p:extLst>
      <p:ext uri="{BB962C8B-B14F-4D97-AF65-F5344CB8AC3E}">
        <p14:creationId xmlns:p14="http://schemas.microsoft.com/office/powerpoint/2010/main" val="44274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AC5FD-3738-D867-7C8C-C7B8099C7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849"/>
            <a:ext cx="10515600" cy="4572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Thank You For Your Attention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Questions?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012F4009-FAD0-E258-9E22-27788709F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" y="4574465"/>
            <a:ext cx="2247385" cy="1861236"/>
          </a:xfrm>
          <a:prstGeom prst="rect">
            <a:avLst/>
          </a:prstGeom>
        </p:spPr>
      </p:pic>
      <p:pic>
        <p:nvPicPr>
          <p:cNvPr id="6" name="Picture 5" descr="A blue and black text&#10;&#10;AI-generated content may be incorrect.">
            <a:extLst>
              <a:ext uri="{FF2B5EF4-FFF2-40B4-BE49-F238E27FC236}">
                <a16:creationId xmlns:a16="http://schemas.microsoft.com/office/drawing/2014/main" id="{7D561FAD-8E3D-6EF4-B276-9E3A90457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995" y="4976940"/>
            <a:ext cx="3839084" cy="1056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4D1B0E-E59C-B2F8-B0D1-583E4CFB3D02}"/>
              </a:ext>
            </a:extLst>
          </p:cNvPr>
          <p:cNvSpPr txBox="1"/>
          <p:nvPr/>
        </p:nvSpPr>
        <p:spPr>
          <a:xfrm>
            <a:off x="120774" y="6435701"/>
            <a:ext cx="889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Maestro Software Customization for </a:t>
            </a:r>
            <a:r>
              <a:rPr lang="en-US" sz="1400" dirty="0" err="1"/>
              <a:t>Nulclotron</a:t>
            </a:r>
            <a:r>
              <a:rPr lang="en-US" sz="1400" dirty="0"/>
              <a:t>-Collider Beam Transport Channel Control Using SOLID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9E76D-5445-2902-1BB2-8E687BBBDC94}"/>
              </a:ext>
            </a:extLst>
          </p:cNvPr>
          <p:cNvSpPr txBox="1"/>
          <p:nvPr/>
        </p:nvSpPr>
        <p:spPr>
          <a:xfrm>
            <a:off x="9014299" y="6435701"/>
            <a:ext cx="1353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Artyom Noskov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D406D-BCB6-6ABA-8A03-49073BDC98BA}"/>
              </a:ext>
            </a:extLst>
          </p:cNvPr>
          <p:cNvSpPr txBox="1"/>
          <p:nvPr/>
        </p:nvSpPr>
        <p:spPr>
          <a:xfrm>
            <a:off x="10557785" y="6435700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12/12</a:t>
            </a:r>
          </a:p>
        </p:txBody>
      </p:sp>
    </p:spTree>
    <p:extLst>
      <p:ext uri="{BB962C8B-B14F-4D97-AF65-F5344CB8AC3E}">
        <p14:creationId xmlns:p14="http://schemas.microsoft.com/office/powerpoint/2010/main" val="404889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2784-A70B-6013-F080-4B45A405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NC  BTC</a:t>
            </a:r>
          </a:p>
        </p:txBody>
      </p:sp>
      <p:pic>
        <p:nvPicPr>
          <p:cNvPr id="8" name="Picture 7" descr="A room with several machines&#10;&#10;AI-generated content may be incorrect.">
            <a:extLst>
              <a:ext uri="{FF2B5EF4-FFF2-40B4-BE49-F238E27FC236}">
                <a16:creationId xmlns:a16="http://schemas.microsoft.com/office/drawing/2014/main" id="{117B54D4-B55E-EB34-BF56-504D8D26D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/>
          <a:stretch>
            <a:fillRect/>
          </a:stretch>
        </p:blipFill>
        <p:spPr>
          <a:xfrm>
            <a:off x="286768" y="1627867"/>
            <a:ext cx="5891249" cy="4309929"/>
          </a:xfrm>
          <a:prstGeom prst="rect">
            <a:avLst/>
          </a:prstGeom>
        </p:spPr>
      </p:pic>
      <p:pic>
        <p:nvPicPr>
          <p:cNvPr id="12" name="Picture 11" descr="A close-up of a machine&#10;&#10;AI-generated content may be incorrect.">
            <a:extLst>
              <a:ext uri="{FF2B5EF4-FFF2-40B4-BE49-F238E27FC236}">
                <a16:creationId xmlns:a16="http://schemas.microsoft.com/office/drawing/2014/main" id="{0A7EE8AC-6732-9737-0000-47810F3B6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7794" y="1940651"/>
            <a:ext cx="5174619" cy="2819671"/>
          </a:xfrm>
          <a:prstGeom prst="rect">
            <a:avLst/>
          </a:prstGeom>
        </p:spPr>
      </p:pic>
      <p:pic>
        <p:nvPicPr>
          <p:cNvPr id="14" name="Picture 13" descr="A close-up of a machine&#10;&#10;AI-generated content may be incorrect.">
            <a:extLst>
              <a:ext uri="{FF2B5EF4-FFF2-40B4-BE49-F238E27FC236}">
                <a16:creationId xmlns:a16="http://schemas.microsoft.com/office/drawing/2014/main" id="{007D6F3B-30EA-AE2F-AD02-296B26FFF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6230" y="1931184"/>
            <a:ext cx="5281660" cy="27315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C435D3-A963-F23D-FE1C-AC8BD6860F01}"/>
              </a:ext>
            </a:extLst>
          </p:cNvPr>
          <p:cNvSpPr txBox="1"/>
          <p:nvPr/>
        </p:nvSpPr>
        <p:spPr>
          <a:xfrm>
            <a:off x="120774" y="6435701"/>
            <a:ext cx="889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Maestro Software Customization for </a:t>
            </a:r>
            <a:r>
              <a:rPr lang="en-US" sz="1400" dirty="0" err="1"/>
              <a:t>Nulclotron</a:t>
            </a:r>
            <a:r>
              <a:rPr lang="en-US" sz="1400" dirty="0"/>
              <a:t>-Collider Beam Transport Channel Control Using SOLID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4982E-9CF2-427C-081A-478EBF94FDF3}"/>
              </a:ext>
            </a:extLst>
          </p:cNvPr>
          <p:cNvSpPr txBox="1"/>
          <p:nvPr/>
        </p:nvSpPr>
        <p:spPr>
          <a:xfrm>
            <a:off x="9014299" y="6435701"/>
            <a:ext cx="1353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Artyom Noskov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00D60-4A25-9A6B-1754-9C326250C47E}"/>
              </a:ext>
            </a:extLst>
          </p:cNvPr>
          <p:cNvSpPr txBox="1"/>
          <p:nvPr/>
        </p:nvSpPr>
        <p:spPr>
          <a:xfrm>
            <a:off x="10557785" y="6435700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2/12</a:t>
            </a:r>
          </a:p>
        </p:txBody>
      </p:sp>
    </p:spTree>
    <p:extLst>
      <p:ext uri="{BB962C8B-B14F-4D97-AF65-F5344CB8AC3E}">
        <p14:creationId xmlns:p14="http://schemas.microsoft.com/office/powerpoint/2010/main" val="258080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90AB-8790-E8EB-E059-E0807897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power supplies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EBC329-EFFA-CA9E-7866-2259E5158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3438" y="1690688"/>
            <a:ext cx="4280362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EE7CA-3E06-A055-A9B2-1AD666A1F7EF}"/>
              </a:ext>
            </a:extLst>
          </p:cNvPr>
          <p:cNvSpPr txBox="1"/>
          <p:nvPr/>
        </p:nvSpPr>
        <p:spPr>
          <a:xfrm>
            <a:off x="838201" y="1690688"/>
            <a:ext cx="5388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 two types of power supplies – dipole and quadrupole.</a:t>
            </a:r>
          </a:p>
          <a:p>
            <a:r>
              <a:rPr lang="en-US" sz="2400" dirty="0"/>
              <a:t>On the image you can see that program tells which type of power supply currently connected – it says cable of the dipole supply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C7214-E891-E923-337F-0DF69CAC197A}"/>
              </a:ext>
            </a:extLst>
          </p:cNvPr>
          <p:cNvSpPr txBox="1"/>
          <p:nvPr/>
        </p:nvSpPr>
        <p:spPr>
          <a:xfrm>
            <a:off x="120774" y="6435701"/>
            <a:ext cx="889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Maestro Software Customization for </a:t>
            </a:r>
            <a:r>
              <a:rPr lang="en-US" sz="1400" dirty="0" err="1"/>
              <a:t>Nulclotron</a:t>
            </a:r>
            <a:r>
              <a:rPr lang="en-US" sz="1400" dirty="0"/>
              <a:t>-Collider Beam Transport Channel Control Using SOLID principles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F93B4-5D4D-0AA9-0129-B2807ECEE628}"/>
              </a:ext>
            </a:extLst>
          </p:cNvPr>
          <p:cNvSpPr txBox="1"/>
          <p:nvPr/>
        </p:nvSpPr>
        <p:spPr>
          <a:xfrm>
            <a:off x="9014299" y="6435701"/>
            <a:ext cx="1353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Artyom Noskov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F3291-9F45-F9A0-F536-81D9F0CA5DF9}"/>
              </a:ext>
            </a:extLst>
          </p:cNvPr>
          <p:cNvSpPr txBox="1"/>
          <p:nvPr/>
        </p:nvSpPr>
        <p:spPr>
          <a:xfrm>
            <a:off x="10557785" y="6435700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3/12</a:t>
            </a:r>
          </a:p>
        </p:txBody>
      </p:sp>
    </p:spTree>
    <p:extLst>
      <p:ext uri="{BB962C8B-B14F-4D97-AF65-F5344CB8AC3E}">
        <p14:creationId xmlns:p14="http://schemas.microsoft.com/office/powerpoint/2010/main" val="79302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DA9D-6716-FCD8-28F8-85349967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DA5CB-11C7-21F8-BFFF-7BD52CDDF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of </a:t>
            </a:r>
            <a:r>
              <a:rPr lang="en-US" b="1" dirty="0"/>
              <a:t>around 100</a:t>
            </a:r>
            <a:r>
              <a:rPr lang="en-US" dirty="0"/>
              <a:t> power supply complex with required polling constraint of max </a:t>
            </a:r>
            <a:r>
              <a:rPr lang="en-US" b="1" dirty="0"/>
              <a:t>2 seconds </a:t>
            </a:r>
            <a:r>
              <a:rPr lang="en-US" dirty="0"/>
              <a:t>period.</a:t>
            </a:r>
          </a:p>
          <a:p>
            <a:r>
              <a:rPr lang="en-US" dirty="0"/>
              <a:t>Visualizing of </a:t>
            </a:r>
            <a:r>
              <a:rPr lang="en-US" b="1" dirty="0"/>
              <a:t>3 datasets</a:t>
            </a:r>
            <a:r>
              <a:rPr lang="en-US" dirty="0"/>
              <a:t>, </a:t>
            </a:r>
            <a:r>
              <a:rPr lang="en-US" b="1" dirty="0"/>
              <a:t>4096 point </a:t>
            </a:r>
            <a:r>
              <a:rPr lang="en-US" dirty="0"/>
              <a:t>per each in a one plot area without losses in performance</a:t>
            </a:r>
          </a:p>
          <a:p>
            <a:r>
              <a:rPr lang="en-US" dirty="0"/>
              <a:t>Flexibility of a system as the hardware can change many times in production cycle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33B4B-1D04-2DA2-423B-243444891700}"/>
              </a:ext>
            </a:extLst>
          </p:cNvPr>
          <p:cNvSpPr txBox="1"/>
          <p:nvPr/>
        </p:nvSpPr>
        <p:spPr>
          <a:xfrm>
            <a:off x="120774" y="6435701"/>
            <a:ext cx="889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Maestro Software Customization for </a:t>
            </a:r>
            <a:r>
              <a:rPr lang="en-US" sz="1400" dirty="0" err="1"/>
              <a:t>Nulclotron</a:t>
            </a:r>
            <a:r>
              <a:rPr lang="en-US" sz="1400" dirty="0"/>
              <a:t>-Collider Beam Transport Channel Control Using SOLID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CA205-383F-6B9F-38D7-F7D1211384B6}"/>
              </a:ext>
            </a:extLst>
          </p:cNvPr>
          <p:cNvSpPr txBox="1"/>
          <p:nvPr/>
        </p:nvSpPr>
        <p:spPr>
          <a:xfrm>
            <a:off x="9014299" y="6435701"/>
            <a:ext cx="1353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Artyom Noskov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4CA97-2B4F-1687-D576-5FD8727DCA3B}"/>
              </a:ext>
            </a:extLst>
          </p:cNvPr>
          <p:cNvSpPr txBox="1"/>
          <p:nvPr/>
        </p:nvSpPr>
        <p:spPr>
          <a:xfrm>
            <a:off x="10557785" y="6435700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4/12</a:t>
            </a:r>
          </a:p>
        </p:txBody>
      </p:sp>
    </p:spTree>
    <p:extLst>
      <p:ext uri="{BB962C8B-B14F-4D97-AF65-F5344CB8AC3E}">
        <p14:creationId xmlns:p14="http://schemas.microsoft.com/office/powerpoint/2010/main" val="59155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26B5-16E7-B79F-B71F-84D573E8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C4FF0-810B-7350-8EE4-2B015CBA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19027" cy="4351338"/>
          </a:xfrm>
        </p:spPr>
        <p:txBody>
          <a:bodyPr/>
          <a:lstStyle/>
          <a:p>
            <a:r>
              <a:rPr lang="en-US" dirty="0"/>
              <a:t>C++ 17 - for performance and memory control</a:t>
            </a:r>
          </a:p>
          <a:p>
            <a:r>
              <a:rPr lang="en-US" dirty="0"/>
              <a:t>Qt – for complex and customizable desktop interface</a:t>
            </a:r>
          </a:p>
          <a:p>
            <a:r>
              <a:rPr lang="en-US" dirty="0"/>
              <a:t>Modbus TCP </a:t>
            </a:r>
          </a:p>
          <a:p>
            <a:r>
              <a:rPr lang="en-US" dirty="0"/>
              <a:t>SOLID + </a:t>
            </a:r>
            <a:r>
              <a:rPr lang="en-US" dirty="0" err="1"/>
              <a:t>GoF</a:t>
            </a:r>
            <a:r>
              <a:rPr lang="en-US" dirty="0"/>
              <a:t> – for architecture reliability</a:t>
            </a:r>
          </a:p>
        </p:txBody>
      </p:sp>
      <p:pic>
        <p:nvPicPr>
          <p:cNvPr id="1026" name="Picture 2" descr="Download C++ Logo in SVG Vector or PNG File Format - Logo.wine">
            <a:extLst>
              <a:ext uri="{FF2B5EF4-FFF2-40B4-BE49-F238E27FC236}">
                <a16:creationId xmlns:a16="http://schemas.microsoft.com/office/drawing/2014/main" id="{2807DEAD-24FE-BE3B-821F-A93EB6777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27" y="1027906"/>
            <a:ext cx="3807383" cy="25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een and black square with white letters&#10;&#10;AI-generated content may be incorrect.">
            <a:extLst>
              <a:ext uri="{FF2B5EF4-FFF2-40B4-BE49-F238E27FC236}">
                <a16:creationId xmlns:a16="http://schemas.microsoft.com/office/drawing/2014/main" id="{49673487-5332-83E9-88C5-5B2A4CE80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651" y="3566161"/>
            <a:ext cx="2510408" cy="2028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35B282-D0D8-1F9D-4352-DC92F8931D3D}"/>
              </a:ext>
            </a:extLst>
          </p:cNvPr>
          <p:cNvSpPr txBox="1"/>
          <p:nvPr/>
        </p:nvSpPr>
        <p:spPr>
          <a:xfrm>
            <a:off x="120774" y="6435701"/>
            <a:ext cx="889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Maestro Software Customization for </a:t>
            </a:r>
            <a:r>
              <a:rPr lang="en-US" sz="1400" dirty="0" err="1"/>
              <a:t>Nulclotron</a:t>
            </a:r>
            <a:r>
              <a:rPr lang="en-US" sz="1400" dirty="0"/>
              <a:t>-Collider Beam Transport Channel Control Using SOLID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97AE1-CF89-5679-55FC-A69EC8341B1E}"/>
              </a:ext>
            </a:extLst>
          </p:cNvPr>
          <p:cNvSpPr txBox="1"/>
          <p:nvPr/>
        </p:nvSpPr>
        <p:spPr>
          <a:xfrm>
            <a:off x="9014299" y="6435701"/>
            <a:ext cx="1353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Artyom Noskov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738D2-F8D8-D727-A8C0-9968A47719AB}"/>
              </a:ext>
            </a:extLst>
          </p:cNvPr>
          <p:cNvSpPr txBox="1"/>
          <p:nvPr/>
        </p:nvSpPr>
        <p:spPr>
          <a:xfrm>
            <a:off x="10557785" y="6435700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5/12</a:t>
            </a:r>
          </a:p>
        </p:txBody>
      </p:sp>
    </p:spTree>
    <p:extLst>
      <p:ext uri="{BB962C8B-B14F-4D97-AF65-F5344CB8AC3E}">
        <p14:creationId xmlns:p14="http://schemas.microsoft.com/office/powerpoint/2010/main" val="45561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1B20-650A-569C-2B01-1629933A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FF880-36D6-84DE-07A2-E997F8BE0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27" y="1225986"/>
            <a:ext cx="4279900" cy="49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7C6AAE-EE0B-FCBC-4ED2-564FAAC9DECA}"/>
              </a:ext>
            </a:extLst>
          </p:cNvPr>
          <p:cNvSpPr txBox="1"/>
          <p:nvPr/>
        </p:nvSpPr>
        <p:spPr>
          <a:xfrm>
            <a:off x="893460" y="1779939"/>
            <a:ext cx="5263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BTC is a plugin that must comply with architecture for plugins in our system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98758-FC81-077C-3DFD-107793276A13}"/>
              </a:ext>
            </a:extLst>
          </p:cNvPr>
          <p:cNvSpPr txBox="1"/>
          <p:nvPr/>
        </p:nvSpPr>
        <p:spPr>
          <a:xfrm>
            <a:off x="120774" y="6435701"/>
            <a:ext cx="889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Maestro Software Customization for </a:t>
            </a:r>
            <a:r>
              <a:rPr lang="en-US" sz="1400" dirty="0" err="1"/>
              <a:t>Nulclotron</a:t>
            </a:r>
            <a:r>
              <a:rPr lang="en-US" sz="1400" dirty="0"/>
              <a:t>-Collider Beam Transport Channel Control Using SOLID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513F4-C6F2-F7E4-A55B-1367D46C1C00}"/>
              </a:ext>
            </a:extLst>
          </p:cNvPr>
          <p:cNvSpPr txBox="1"/>
          <p:nvPr/>
        </p:nvSpPr>
        <p:spPr>
          <a:xfrm>
            <a:off x="9014299" y="6435701"/>
            <a:ext cx="1353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Artyom Noskov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437741-13A8-C0D8-4E5A-F79F0E6311BE}"/>
              </a:ext>
            </a:extLst>
          </p:cNvPr>
          <p:cNvSpPr txBox="1"/>
          <p:nvPr/>
        </p:nvSpPr>
        <p:spPr>
          <a:xfrm>
            <a:off x="10557785" y="6435700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6/12</a:t>
            </a:r>
          </a:p>
        </p:txBody>
      </p:sp>
    </p:spTree>
    <p:extLst>
      <p:ext uri="{BB962C8B-B14F-4D97-AF65-F5344CB8AC3E}">
        <p14:creationId xmlns:p14="http://schemas.microsoft.com/office/powerpoint/2010/main" val="38516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EC37-A5A7-017F-5E92-2B2C14BE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38" y="52967"/>
            <a:ext cx="10515600" cy="1325563"/>
          </a:xfrm>
        </p:spPr>
        <p:txBody>
          <a:bodyPr/>
          <a:lstStyle/>
          <a:p>
            <a:r>
              <a:rPr lang="en-US" dirty="0"/>
              <a:t>Decorator* pattern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58884-E358-9E3A-E6D1-E2409395D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373" y="1245679"/>
            <a:ext cx="9525558" cy="48074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DABFC5-3FF0-77F3-E96B-08A7D978864D}"/>
              </a:ext>
            </a:extLst>
          </p:cNvPr>
          <p:cNvSpPr txBox="1"/>
          <p:nvPr/>
        </p:nvSpPr>
        <p:spPr>
          <a:xfrm>
            <a:off x="420921" y="6047479"/>
            <a:ext cx="390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- Decorator is a </a:t>
            </a:r>
            <a:r>
              <a:rPr lang="en-US" dirty="0" err="1"/>
              <a:t>GoF</a:t>
            </a:r>
            <a:r>
              <a:rPr lang="en-US" dirty="0"/>
              <a:t> design pattern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C528A-667B-FD06-BBD0-51721C29933D}"/>
              </a:ext>
            </a:extLst>
          </p:cNvPr>
          <p:cNvSpPr txBox="1"/>
          <p:nvPr/>
        </p:nvSpPr>
        <p:spPr>
          <a:xfrm>
            <a:off x="120774" y="6435701"/>
            <a:ext cx="889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Maestro Software Customization for </a:t>
            </a:r>
            <a:r>
              <a:rPr lang="en-US" sz="1400" dirty="0" err="1"/>
              <a:t>Nulclotron</a:t>
            </a:r>
            <a:r>
              <a:rPr lang="en-US" sz="1400" dirty="0"/>
              <a:t>-Collider Beam Transport Channel Control Using SOLID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5AF31-96EB-2C7E-BFA5-EEE5C61D6DBB}"/>
              </a:ext>
            </a:extLst>
          </p:cNvPr>
          <p:cNvSpPr txBox="1"/>
          <p:nvPr/>
        </p:nvSpPr>
        <p:spPr>
          <a:xfrm>
            <a:off x="9014299" y="6435701"/>
            <a:ext cx="1353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Artyom Noskov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10A07-0FAD-8406-A93C-7926B780ACFA}"/>
              </a:ext>
            </a:extLst>
          </p:cNvPr>
          <p:cNvSpPr txBox="1"/>
          <p:nvPr/>
        </p:nvSpPr>
        <p:spPr>
          <a:xfrm>
            <a:off x="10557785" y="6435700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7/12</a:t>
            </a:r>
          </a:p>
        </p:txBody>
      </p:sp>
    </p:spTree>
    <p:extLst>
      <p:ext uri="{BB962C8B-B14F-4D97-AF65-F5344CB8AC3E}">
        <p14:creationId xmlns:p14="http://schemas.microsoft.com/office/powerpoint/2010/main" val="251591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ABBC-03CB-C43F-27E1-0972C39E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90" y="365124"/>
            <a:ext cx="10515600" cy="1325563"/>
          </a:xfrm>
        </p:spPr>
        <p:txBody>
          <a:bodyPr/>
          <a:lstStyle/>
          <a:p>
            <a:r>
              <a:rPr lang="en-US" dirty="0"/>
              <a:t>Device Entity UI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91F47-61C0-E5F9-9821-815362E1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318" y="600141"/>
            <a:ext cx="5876967" cy="5657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975BD-4CE8-C380-04FA-980E73E0AD91}"/>
              </a:ext>
            </a:extLst>
          </p:cNvPr>
          <p:cNvSpPr txBox="1"/>
          <p:nvPr/>
        </p:nvSpPr>
        <p:spPr>
          <a:xfrm>
            <a:off x="460690" y="1786919"/>
            <a:ext cx="4327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device settings that might be needed during testing and monitoring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4BB69-7F64-9569-C91A-07FD3BE97D06}"/>
              </a:ext>
            </a:extLst>
          </p:cNvPr>
          <p:cNvSpPr txBox="1"/>
          <p:nvPr/>
        </p:nvSpPr>
        <p:spPr>
          <a:xfrm>
            <a:off x="120774" y="6435701"/>
            <a:ext cx="889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Maestro Software Customization for </a:t>
            </a:r>
            <a:r>
              <a:rPr lang="en-US" sz="1400" dirty="0" err="1"/>
              <a:t>Nulclotron</a:t>
            </a:r>
            <a:r>
              <a:rPr lang="en-US" sz="1400" dirty="0"/>
              <a:t>-Collider Beam Transport Channel Control Using SOLID principles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91505-D011-8DAC-7921-4EB20847B8C3}"/>
              </a:ext>
            </a:extLst>
          </p:cNvPr>
          <p:cNvSpPr txBox="1"/>
          <p:nvPr/>
        </p:nvSpPr>
        <p:spPr>
          <a:xfrm>
            <a:off x="9014299" y="6435701"/>
            <a:ext cx="1353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Artyom Noskov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1A794-3EAC-24A8-1833-014CCC76A259}"/>
              </a:ext>
            </a:extLst>
          </p:cNvPr>
          <p:cNvSpPr txBox="1"/>
          <p:nvPr/>
        </p:nvSpPr>
        <p:spPr>
          <a:xfrm>
            <a:off x="10557785" y="6435700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8/12</a:t>
            </a:r>
          </a:p>
        </p:txBody>
      </p:sp>
    </p:spTree>
    <p:extLst>
      <p:ext uri="{BB962C8B-B14F-4D97-AF65-F5344CB8AC3E}">
        <p14:creationId xmlns:p14="http://schemas.microsoft.com/office/powerpoint/2010/main" val="343984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54AB-8C0B-E7C3-0EBF-D69B6316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522"/>
            <a:ext cx="10515600" cy="1325563"/>
          </a:xfrm>
        </p:spPr>
        <p:txBody>
          <a:bodyPr/>
          <a:lstStyle/>
          <a:p>
            <a:r>
              <a:rPr lang="en-US" dirty="0"/>
              <a:t>Table UI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23983-8D20-9865-8908-216E50DB0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916" y="1236224"/>
            <a:ext cx="9911817" cy="49411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7C156F-4F4B-0F19-C944-95F0ABF001E0}"/>
              </a:ext>
            </a:extLst>
          </p:cNvPr>
          <p:cNvSpPr txBox="1"/>
          <p:nvPr/>
        </p:nvSpPr>
        <p:spPr>
          <a:xfrm>
            <a:off x="120774" y="6435701"/>
            <a:ext cx="889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Maestro Software Customization for </a:t>
            </a:r>
            <a:r>
              <a:rPr lang="en-US" sz="1400" dirty="0" err="1"/>
              <a:t>Nulclotron</a:t>
            </a:r>
            <a:r>
              <a:rPr lang="en-US" sz="1400" dirty="0"/>
              <a:t>-Collider Beam Transport Channel Control Using SOLID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BBA60-8B65-50C6-39FB-B5A9CD34BC0B}"/>
              </a:ext>
            </a:extLst>
          </p:cNvPr>
          <p:cNvSpPr txBox="1"/>
          <p:nvPr/>
        </p:nvSpPr>
        <p:spPr>
          <a:xfrm>
            <a:off x="9014299" y="6435701"/>
            <a:ext cx="1353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Artyom Noskov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0AF2C-C445-1D39-21F8-06F29C34D190}"/>
              </a:ext>
            </a:extLst>
          </p:cNvPr>
          <p:cNvSpPr txBox="1"/>
          <p:nvPr/>
        </p:nvSpPr>
        <p:spPr>
          <a:xfrm>
            <a:off x="10557785" y="6435700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9/12</a:t>
            </a:r>
          </a:p>
        </p:txBody>
      </p:sp>
    </p:spTree>
    <p:extLst>
      <p:ext uri="{BB962C8B-B14F-4D97-AF65-F5344CB8AC3E}">
        <p14:creationId xmlns:p14="http://schemas.microsoft.com/office/powerpoint/2010/main" val="18348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436</Words>
  <Application>Microsoft Office PowerPoint</Application>
  <PresentationFormat>Widescreen</PresentationFormat>
  <Paragraphs>72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Maestro Software Customization for Nulclotron-Collider Beam Transport Channel Control Using SOLID principles</vt:lpstr>
      <vt:lpstr>What is NC  BTC</vt:lpstr>
      <vt:lpstr>Types of power supplies</vt:lpstr>
      <vt:lpstr>Relevance and challenges</vt:lpstr>
      <vt:lpstr>Stack</vt:lpstr>
      <vt:lpstr>System Architecture</vt:lpstr>
      <vt:lpstr>Decorator* pattern solution</vt:lpstr>
      <vt:lpstr>Device Entity UI</vt:lpstr>
      <vt:lpstr>Table UI</vt:lpstr>
      <vt:lpstr>Graphs UI</vt:lpstr>
      <vt:lpstr>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5</cp:revision>
  <dcterms:created xsi:type="dcterms:W3CDTF">2025-10-22T15:06:50Z</dcterms:created>
  <dcterms:modified xsi:type="dcterms:W3CDTF">2025-10-29T07:19:39Z</dcterms:modified>
</cp:coreProperties>
</file>