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0"/>
  </p:notesMasterIdLst>
  <p:handoutMasterIdLst>
    <p:handoutMasterId r:id="rId41"/>
  </p:handoutMasterIdLst>
  <p:sldIdLst>
    <p:sldId id="881" r:id="rId2"/>
    <p:sldId id="939" r:id="rId3"/>
    <p:sldId id="801" r:id="rId4"/>
    <p:sldId id="940" r:id="rId5"/>
    <p:sldId id="802" r:id="rId6"/>
    <p:sldId id="834" r:id="rId7"/>
    <p:sldId id="910" r:id="rId8"/>
    <p:sldId id="911" r:id="rId9"/>
    <p:sldId id="913" r:id="rId10"/>
    <p:sldId id="843" r:id="rId11"/>
    <p:sldId id="912" r:id="rId12"/>
    <p:sldId id="845" r:id="rId13"/>
    <p:sldId id="853" r:id="rId14"/>
    <p:sldId id="935" r:id="rId15"/>
    <p:sldId id="936" r:id="rId16"/>
    <p:sldId id="854" r:id="rId17"/>
    <p:sldId id="856" r:id="rId18"/>
    <p:sldId id="914" r:id="rId19"/>
    <p:sldId id="915" r:id="rId20"/>
    <p:sldId id="889" r:id="rId21"/>
    <p:sldId id="890" r:id="rId22"/>
    <p:sldId id="892" r:id="rId23"/>
    <p:sldId id="916" r:id="rId24"/>
    <p:sldId id="917" r:id="rId25"/>
    <p:sldId id="918" r:id="rId26"/>
    <p:sldId id="919" r:id="rId27"/>
    <p:sldId id="872" r:id="rId28"/>
    <p:sldId id="938" r:id="rId29"/>
    <p:sldId id="920" r:id="rId30"/>
    <p:sldId id="923" r:id="rId31"/>
    <p:sldId id="924" r:id="rId32"/>
    <p:sldId id="925" r:id="rId33"/>
    <p:sldId id="926" r:id="rId34"/>
    <p:sldId id="941" r:id="rId35"/>
    <p:sldId id="930" r:id="rId36"/>
    <p:sldId id="931" r:id="rId37"/>
    <p:sldId id="932" r:id="rId38"/>
    <p:sldId id="937" r:id="rId39"/>
  </p:sldIdLst>
  <p:sldSz cx="12192000" cy="6858000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0"/>
    <a:srgbClr val="00FFFF"/>
    <a:srgbClr val="548235"/>
    <a:srgbClr val="B38C60"/>
    <a:srgbClr val="E0E5EE"/>
    <a:srgbClr val="F8F9FB"/>
    <a:srgbClr val="FCFBFC"/>
    <a:srgbClr val="FBF8F4"/>
    <a:srgbClr val="EAEEF2"/>
    <a:srgbClr val="656D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758" autoAdjust="0"/>
    <p:restoredTop sz="96433" autoAdjust="0"/>
  </p:normalViewPr>
  <p:slideViewPr>
    <p:cSldViewPr>
      <p:cViewPr varScale="1">
        <p:scale>
          <a:sx n="114" d="100"/>
          <a:sy n="114" d="100"/>
        </p:scale>
        <p:origin x="84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367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9" d="100"/>
          <a:sy n="49" d="100"/>
        </p:scale>
        <p:origin x="-2067" y="-69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image" Target="../media/image30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32" tIns="45715" rIns="91432" bIns="45715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32" tIns="45715" rIns="91432" bIns="45715" rtlCol="0"/>
          <a:lstStyle>
            <a:lvl1pPr algn="r">
              <a:defRPr sz="1200"/>
            </a:lvl1pPr>
          </a:lstStyle>
          <a:p>
            <a:pPr>
              <a:defRPr/>
            </a:pPr>
            <a:fld id="{75C6710D-CADF-4A46-9FF1-2E42F73209ED}" type="datetimeFigureOut">
              <a:rPr lang="ru-RU"/>
              <a:pPr>
                <a:defRPr/>
              </a:pPr>
              <a:t>27.10.2025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32" tIns="45715" rIns="91432" bIns="45715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32" tIns="45715" rIns="91432" bIns="45715" rtlCol="0" anchor="b"/>
          <a:lstStyle>
            <a:lvl1pPr algn="r">
              <a:defRPr sz="1200"/>
            </a:lvl1pPr>
          </a:lstStyle>
          <a:p>
            <a:pPr>
              <a:defRPr/>
            </a:pPr>
            <a:fld id="{1F005CCD-C729-4C0A-A227-650E357C39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7039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40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6"/>
            <a:ext cx="5438775" cy="44688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140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2" tIns="45715" rIns="91432" bIns="45715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40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2" tIns="45715" rIns="91432" bIns="4571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4FA75C9B-8529-41D1-97DE-107062950F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13243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13"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A75C9B-8529-41D1-97DE-107062950F3A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465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 txBox="1">
            <a:spLocks noGrp="1" noChangeArrowheads="1"/>
          </p:cNvSpPr>
          <p:nvPr/>
        </p:nvSpPr>
        <p:spPr bwMode="auto">
          <a:xfrm>
            <a:off x="4059702" y="8953241"/>
            <a:ext cx="3105746" cy="471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778" tIns="47389" rIns="94778" bIns="47389" anchor="b"/>
          <a:lstStyle/>
          <a:p>
            <a:pPr algn="r"/>
            <a:fld id="{48159C3A-E44E-4EF6-AC6F-2B113C109C08}" type="slidenum">
              <a:rPr lang="ru-RU" sz="1200"/>
              <a:pPr algn="r"/>
              <a:t>10</a:t>
            </a:fld>
            <a:endParaRPr lang="ru-RU" sz="120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6763"/>
            <a:ext cx="6823075" cy="3838575"/>
          </a:xfrm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77214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 txBox="1">
            <a:spLocks noGrp="1" noChangeArrowheads="1"/>
          </p:cNvSpPr>
          <p:nvPr/>
        </p:nvSpPr>
        <p:spPr bwMode="auto">
          <a:xfrm>
            <a:off x="4059702" y="8953241"/>
            <a:ext cx="3105746" cy="471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778" tIns="47389" rIns="94778" bIns="47389" anchor="b"/>
          <a:lstStyle/>
          <a:p>
            <a:pPr algn="r"/>
            <a:fld id="{48159C3A-E44E-4EF6-AC6F-2B113C109C08}" type="slidenum">
              <a:rPr lang="ru-RU" sz="1200"/>
              <a:pPr algn="r"/>
              <a:t>12</a:t>
            </a:fld>
            <a:endParaRPr lang="ru-RU" sz="120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6763"/>
            <a:ext cx="6823075" cy="3838575"/>
          </a:xfrm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36250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AFBAE3-A573-475D-924D-E28A9DD51C19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0167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Ели и задачи Фабрики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50617-3430-40BE-B246-B999EFC767E4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55864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E7360-8429-42A4-8376-C98B3A79DE05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2369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>
              <a:buNone/>
            </a:pPr>
            <a:fld id="{1768AD87-14E1-48B2-A6E9-235EAEBDDA9A}" type="slidenum"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t>23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89393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F7D232-DE3B-4138-82E9-034CAEB8D04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2980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1D32D8-62D0-4872-AB6B-006B2162809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707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61A8F7-8991-48DA-80B6-F826CE4A9D3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4726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1D726-4439-425A-926B-EE7EB60505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6865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AF492BC4-90E7-4F85-8DC3-CF7578E6FE3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288135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3433FE32-DE03-4AAE-9364-6B9DED52379A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5331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26E7F3-EFBB-48E9-A96B-2DA3FEAEB9D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3040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CB8A2-EB47-40C8-A469-6DEF0DBA571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615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530630-F1E3-4D80-9450-8CAA7FA9A99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762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5C2AE5-11C4-40E3-B878-49D88BB5D6D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106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039AF1-8F5A-415B-9995-90FBA5A54B6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487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43B561-038C-4E56-A6EB-C930093F094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62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DCE981-9FFB-4A21-9698-CF4F099C6A4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779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65D2B8-F111-4480-B08E-A960B5652BA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870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9530630-F1E3-4D80-9450-8CAA7FA9A99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639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3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2.wmf"/><Relationship Id="rId4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9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oleObject" Target="../embeddings/oleObject11.bin"/><Relationship Id="rId7" Type="http://schemas.openxmlformats.org/officeDocument/2006/relationships/image" Target="../media/image38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36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9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_1079.jpg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33160" b="8842"/>
          <a:stretch/>
        </p:blipFill>
        <p:spPr>
          <a:xfrm>
            <a:off x="0" y="2716306"/>
            <a:ext cx="12192000" cy="4169078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9B4555C1-E9E0-42C0-B898-E010EB25B3F9}"/>
              </a:ext>
            </a:extLst>
          </p:cNvPr>
          <p:cNvSpPr/>
          <p:nvPr/>
        </p:nvSpPr>
        <p:spPr>
          <a:xfrm>
            <a:off x="0" y="0"/>
            <a:ext cx="12209131" cy="3563944"/>
          </a:xfrm>
          <a:prstGeom prst="rect">
            <a:avLst/>
          </a:prstGeom>
          <a:gradFill flip="none" rotWithShape="1">
            <a:gsLst>
              <a:gs pos="100000">
                <a:schemeClr val="accent5">
                  <a:lumMod val="5000"/>
                  <a:lumOff val="95000"/>
                  <a:alpha val="61000"/>
                </a:schemeClr>
              </a:gs>
              <a:gs pos="26000">
                <a:srgbClr val="6B85AB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2420498" y="554390"/>
            <a:ext cx="11305255" cy="309634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Heavy and Superheavy elements 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b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Flerov Laboratory of Nuclear Reactions</a:t>
            </a:r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dirty="0" smtClean="0">
                <a:solidFill>
                  <a:srgbClr val="002060"/>
                </a:solidFill>
              </a:rPr>
              <a:t/>
            </a:r>
            <a:br>
              <a:rPr lang="en-US" sz="600" dirty="0" smtClean="0">
                <a:solidFill>
                  <a:srgbClr val="002060"/>
                </a:solidFill>
              </a:rPr>
            </a:br>
            <a:r>
              <a:rPr lang="en-US" sz="800" dirty="0" smtClean="0"/>
              <a:t/>
            </a:r>
            <a:br>
              <a:rPr lang="en-US" sz="800" dirty="0" smtClean="0"/>
            </a:br>
            <a:r>
              <a:rPr lang="en-US" sz="200" dirty="0" smtClean="0"/>
              <a:t/>
            </a:r>
            <a:br>
              <a:rPr lang="en-US" sz="200" dirty="0" smtClean="0"/>
            </a:br>
            <a:r>
              <a:rPr lang="en-US" sz="800" dirty="0" smtClean="0">
                <a:latin typeface="+mn-lt"/>
              </a:rPr>
              <a:t/>
            </a:r>
            <a:br>
              <a:rPr lang="en-US" sz="800" dirty="0" smtClean="0">
                <a:latin typeface="+mn-lt"/>
              </a:rPr>
            </a:b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Alexander</a:t>
            </a:r>
            <a:r>
              <a:rPr lang="ru-RU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Karpov</a:t>
            </a:r>
            <a:r>
              <a:rPr lang="ru-RU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7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karpov@jinr.ru</a:t>
            </a:r>
            <a:r>
              <a:rPr lang="ru-RU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ru-RU" sz="27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FLNR, Joint Institute for Nuclear Research</a:t>
            </a:r>
            <a:endParaRPr lang="ru-RU"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08168" y="5180473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latin typeface="+mn-lt"/>
                <a:ea typeface="+mj-ea"/>
                <a:cs typeface="Times New Roman" pitchFamily="18" charset="0"/>
              </a:rPr>
              <a:t>ДЦ-280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C4E13F75-372B-4ECE-A317-ADB473EE43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00456" y="2241704"/>
            <a:ext cx="1676675" cy="16766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764704"/>
            <a:ext cx="1822221" cy="121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813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3"/>
          <p:cNvGraphicFramePr>
            <a:graphicFrameLocks noChangeAspect="1"/>
          </p:cNvGraphicFramePr>
          <p:nvPr>
            <p:extLst/>
          </p:nvPr>
        </p:nvGraphicFramePr>
        <p:xfrm>
          <a:off x="1523876" y="1052736"/>
          <a:ext cx="8964612" cy="5497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86" name="CorelDRAW" r:id="rId4" imgW="9787467" imgH="6002867" progId="">
                  <p:embed/>
                </p:oleObj>
              </mc:Choice>
              <mc:Fallback>
                <p:oleObj name="CorelDRAW" r:id="rId4" imgW="9787467" imgH="600286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3876" y="1052736"/>
                        <a:ext cx="8964612" cy="5497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1" name="Rectangle 7"/>
          <p:cNvSpPr>
            <a:spLocks noChangeArrowheads="1"/>
          </p:cNvSpPr>
          <p:nvPr/>
        </p:nvSpPr>
        <p:spPr bwMode="auto">
          <a:xfrm>
            <a:off x="6742782" y="2391792"/>
            <a:ext cx="990600" cy="706438"/>
          </a:xfrm>
          <a:prstGeom prst="rect">
            <a:avLst/>
          </a:prstGeom>
          <a:solidFill>
            <a:srgbClr val="0000C0"/>
          </a:solidFill>
          <a:ln w="9525">
            <a:solidFill>
              <a:srgbClr val="000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Comic Sans MS" pitchFamily="66" charset="0"/>
            </a:endParaRPr>
          </a:p>
        </p:txBody>
      </p:sp>
      <p:sp>
        <p:nvSpPr>
          <p:cNvPr id="19462" name="Rectangle 8"/>
          <p:cNvSpPr>
            <a:spLocks noChangeArrowheads="1"/>
          </p:cNvSpPr>
          <p:nvPr/>
        </p:nvSpPr>
        <p:spPr bwMode="auto">
          <a:xfrm>
            <a:off x="7199982" y="2696593"/>
            <a:ext cx="381000" cy="652463"/>
          </a:xfrm>
          <a:prstGeom prst="rect">
            <a:avLst/>
          </a:prstGeom>
          <a:solidFill>
            <a:srgbClr val="0000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Comic Sans MS" pitchFamily="66" charset="0"/>
            </a:endParaRPr>
          </a:p>
        </p:txBody>
      </p:sp>
      <p:sp>
        <p:nvSpPr>
          <p:cNvPr id="19463" name="Rectangle 9"/>
          <p:cNvSpPr>
            <a:spLocks noChangeArrowheads="1"/>
          </p:cNvSpPr>
          <p:nvPr/>
        </p:nvSpPr>
        <p:spPr bwMode="auto">
          <a:xfrm>
            <a:off x="7123782" y="3468118"/>
            <a:ext cx="228600" cy="219075"/>
          </a:xfrm>
          <a:prstGeom prst="rect">
            <a:avLst/>
          </a:prstGeom>
          <a:solidFill>
            <a:srgbClr val="0000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Comic Sans MS" pitchFamily="66" charset="0"/>
            </a:endParaRPr>
          </a:p>
        </p:txBody>
      </p:sp>
      <p:sp>
        <p:nvSpPr>
          <p:cNvPr id="19464" name="Rectangle 10"/>
          <p:cNvSpPr>
            <a:spLocks noChangeArrowheads="1"/>
          </p:cNvSpPr>
          <p:nvPr/>
        </p:nvSpPr>
        <p:spPr bwMode="auto">
          <a:xfrm>
            <a:off x="7047583" y="3153792"/>
            <a:ext cx="517525" cy="228600"/>
          </a:xfrm>
          <a:prstGeom prst="rect">
            <a:avLst/>
          </a:prstGeom>
          <a:solidFill>
            <a:srgbClr val="0000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Comic Sans MS" pitchFamily="66" charset="0"/>
            </a:endParaRPr>
          </a:p>
        </p:txBody>
      </p:sp>
      <p:sp>
        <p:nvSpPr>
          <p:cNvPr id="19465" name="Rectangle 11"/>
          <p:cNvSpPr>
            <a:spLocks noChangeArrowheads="1"/>
          </p:cNvSpPr>
          <p:nvPr/>
        </p:nvSpPr>
        <p:spPr bwMode="auto">
          <a:xfrm>
            <a:off x="7222208" y="3382392"/>
            <a:ext cx="206375" cy="298450"/>
          </a:xfrm>
          <a:prstGeom prst="rect">
            <a:avLst/>
          </a:prstGeom>
          <a:solidFill>
            <a:srgbClr val="0000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Comic Sans MS" pitchFamily="66" charset="0"/>
            </a:endParaRPr>
          </a:p>
        </p:txBody>
      </p:sp>
      <p:sp>
        <p:nvSpPr>
          <p:cNvPr id="19466" name="Rectangle 12"/>
          <p:cNvSpPr>
            <a:spLocks noChangeArrowheads="1"/>
          </p:cNvSpPr>
          <p:nvPr/>
        </p:nvSpPr>
        <p:spPr bwMode="auto">
          <a:xfrm>
            <a:off x="6961858" y="3077592"/>
            <a:ext cx="542925" cy="215900"/>
          </a:xfrm>
          <a:prstGeom prst="rect">
            <a:avLst/>
          </a:prstGeom>
          <a:solidFill>
            <a:srgbClr val="0000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Comic Sans MS" pitchFamily="66" charset="0"/>
            </a:endParaRPr>
          </a:p>
        </p:txBody>
      </p:sp>
      <p:sp>
        <p:nvSpPr>
          <p:cNvPr id="19467" name="Rectangle 13"/>
          <p:cNvSpPr>
            <a:spLocks noChangeArrowheads="1"/>
          </p:cNvSpPr>
          <p:nvPr/>
        </p:nvSpPr>
        <p:spPr bwMode="auto">
          <a:xfrm>
            <a:off x="6361782" y="2893442"/>
            <a:ext cx="992188" cy="228600"/>
          </a:xfrm>
          <a:prstGeom prst="rect">
            <a:avLst/>
          </a:prstGeom>
          <a:solidFill>
            <a:srgbClr val="0000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Comic Sans MS" pitchFamily="66" charset="0"/>
            </a:endParaRPr>
          </a:p>
        </p:txBody>
      </p:sp>
      <p:sp>
        <p:nvSpPr>
          <p:cNvPr id="19468" name="Rectangle 14"/>
          <p:cNvSpPr>
            <a:spLocks noChangeArrowheads="1"/>
          </p:cNvSpPr>
          <p:nvPr/>
        </p:nvSpPr>
        <p:spPr bwMode="auto">
          <a:xfrm>
            <a:off x="5807745" y="3001392"/>
            <a:ext cx="728662" cy="298450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Comic Sans MS" pitchFamily="66" charset="0"/>
            </a:endParaRPr>
          </a:p>
        </p:txBody>
      </p:sp>
      <p:sp>
        <p:nvSpPr>
          <p:cNvPr id="19469" name="Rectangle 15"/>
          <p:cNvSpPr>
            <a:spLocks noChangeArrowheads="1"/>
          </p:cNvSpPr>
          <p:nvPr/>
        </p:nvSpPr>
        <p:spPr bwMode="auto">
          <a:xfrm>
            <a:off x="6876132" y="3045842"/>
            <a:ext cx="304800" cy="152400"/>
          </a:xfrm>
          <a:prstGeom prst="rect">
            <a:avLst/>
          </a:prstGeom>
          <a:solidFill>
            <a:srgbClr val="0000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Comic Sans MS" pitchFamily="66" charset="0"/>
            </a:endParaRPr>
          </a:p>
        </p:txBody>
      </p:sp>
      <p:sp>
        <p:nvSpPr>
          <p:cNvPr id="19470" name="Rectangle 16"/>
          <p:cNvSpPr>
            <a:spLocks noChangeArrowheads="1"/>
          </p:cNvSpPr>
          <p:nvPr/>
        </p:nvSpPr>
        <p:spPr bwMode="auto">
          <a:xfrm>
            <a:off x="6393532" y="3049017"/>
            <a:ext cx="304800" cy="152400"/>
          </a:xfrm>
          <a:prstGeom prst="rect">
            <a:avLst/>
          </a:prstGeom>
          <a:solidFill>
            <a:srgbClr val="0000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Comic Sans MS" pitchFamily="66" charset="0"/>
            </a:endParaRPr>
          </a:p>
        </p:txBody>
      </p:sp>
      <p:sp>
        <p:nvSpPr>
          <p:cNvPr id="19471" name="Rectangle 17"/>
          <p:cNvSpPr>
            <a:spLocks noChangeArrowheads="1"/>
          </p:cNvSpPr>
          <p:nvPr/>
        </p:nvSpPr>
        <p:spPr bwMode="auto">
          <a:xfrm>
            <a:off x="5939508" y="3226817"/>
            <a:ext cx="403225" cy="152400"/>
          </a:xfrm>
          <a:prstGeom prst="rect">
            <a:avLst/>
          </a:prstGeom>
          <a:solidFill>
            <a:srgbClr val="0000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Comic Sans MS" pitchFamily="66" charset="0"/>
            </a:endParaRPr>
          </a:p>
        </p:txBody>
      </p:sp>
      <p:sp>
        <p:nvSpPr>
          <p:cNvPr id="19472" name="Rectangle 18"/>
          <p:cNvSpPr>
            <a:spLocks noChangeArrowheads="1"/>
          </p:cNvSpPr>
          <p:nvPr/>
        </p:nvSpPr>
        <p:spPr bwMode="auto">
          <a:xfrm>
            <a:off x="5701382" y="3258567"/>
            <a:ext cx="304800" cy="211138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Comic Sans MS" pitchFamily="66" charset="0"/>
            </a:endParaRPr>
          </a:p>
        </p:txBody>
      </p:sp>
      <p:sp>
        <p:nvSpPr>
          <p:cNvPr id="19473" name="Rectangle 19"/>
          <p:cNvSpPr>
            <a:spLocks noChangeArrowheads="1"/>
          </p:cNvSpPr>
          <p:nvPr/>
        </p:nvSpPr>
        <p:spPr bwMode="auto">
          <a:xfrm>
            <a:off x="5523582" y="3296667"/>
            <a:ext cx="304800" cy="495300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Comic Sans MS" pitchFamily="66" charset="0"/>
            </a:endParaRPr>
          </a:p>
        </p:txBody>
      </p:sp>
      <p:sp>
        <p:nvSpPr>
          <p:cNvPr id="19490" name="TextBox 50"/>
          <p:cNvSpPr txBox="1">
            <a:spLocks noChangeArrowheads="1"/>
          </p:cNvSpPr>
          <p:nvPr/>
        </p:nvSpPr>
        <p:spPr bwMode="auto">
          <a:xfrm>
            <a:off x="8281381" y="6475211"/>
            <a:ext cx="172515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Neutron  number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91" name="TextBox 51"/>
          <p:cNvSpPr txBox="1">
            <a:spLocks noChangeArrowheads="1"/>
          </p:cNvSpPr>
          <p:nvPr/>
        </p:nvSpPr>
        <p:spPr bwMode="auto">
          <a:xfrm rot="16200000">
            <a:off x="810800" y="2344027"/>
            <a:ext cx="16001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  number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ectangle 2"/>
          <p:cNvSpPr txBox="1">
            <a:spLocks noChangeArrowheads="1"/>
          </p:cNvSpPr>
          <p:nvPr/>
        </p:nvSpPr>
        <p:spPr>
          <a:xfrm>
            <a:off x="1524000" y="46106"/>
            <a:ext cx="9144000" cy="4572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Chart of nuclei (upper part). Vision in 1950</a:t>
            </a:r>
            <a:r>
              <a:rPr lang="en-US" sz="2800" b="1" baseline="30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endParaRPr lang="ru-RU" sz="2800" baseline="30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4036566" y="3349056"/>
            <a:ext cx="360040" cy="1490265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779672" y="2921987"/>
            <a:ext cx="4555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Pb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250129" y="2247032"/>
            <a:ext cx="7841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, U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37864" y="6071223"/>
            <a:ext cx="44730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110</a:t>
            </a:r>
            <a:endParaRPr lang="ru-RU" sz="14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3641844" y="6071223"/>
            <a:ext cx="45397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120</a:t>
            </a:r>
            <a:endParaRPr lang="ru-RU" sz="1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4537081" y="6071223"/>
            <a:ext cx="45397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130</a:t>
            </a:r>
            <a:endParaRPr lang="ru-RU" sz="14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5393982" y="6072129"/>
            <a:ext cx="45397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140</a:t>
            </a:r>
            <a:endParaRPr lang="ru-RU" sz="14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6251030" y="6085117"/>
            <a:ext cx="45397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150</a:t>
            </a:r>
            <a:endParaRPr lang="ru-RU" sz="14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7117805" y="6071222"/>
            <a:ext cx="45397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160</a:t>
            </a:r>
            <a:endParaRPr lang="ru-RU" sz="14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7997856" y="6071221"/>
            <a:ext cx="45397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170</a:t>
            </a:r>
            <a:endParaRPr lang="ru-RU" sz="14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8884651" y="6085116"/>
            <a:ext cx="45397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180</a:t>
            </a:r>
            <a:endParaRPr lang="ru-RU" sz="14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9779548" y="6071221"/>
            <a:ext cx="45397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190</a:t>
            </a:r>
            <a:endParaRPr lang="ru-RU" sz="14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1765281" y="5819183"/>
            <a:ext cx="36420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70</a:t>
            </a:r>
            <a:endParaRPr lang="ru-RU" sz="14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1765281" y="4911329"/>
            <a:ext cx="36420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80</a:t>
            </a:r>
            <a:endParaRPr lang="ru-RU" sz="14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1776570" y="4031035"/>
            <a:ext cx="36420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90</a:t>
            </a:r>
            <a:endParaRPr lang="ru-RU" sz="14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1662708" y="3168209"/>
            <a:ext cx="45397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100</a:t>
            </a:r>
            <a:endParaRPr lang="ru-RU" sz="14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1704658" y="2293199"/>
            <a:ext cx="44409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110</a:t>
            </a:r>
            <a:endParaRPr lang="ru-RU" sz="14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1707592" y="1401294"/>
            <a:ext cx="45397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120</a:t>
            </a:r>
            <a:endParaRPr lang="ru-RU" sz="1400" b="1" dirty="0"/>
          </a:p>
        </p:txBody>
      </p:sp>
      <p:grpSp>
        <p:nvGrpSpPr>
          <p:cNvPr id="42" name="Группа 132"/>
          <p:cNvGrpSpPr>
            <a:grpSpLocks/>
          </p:cNvGrpSpPr>
          <p:nvPr/>
        </p:nvGrpSpPr>
        <p:grpSpPr bwMode="auto">
          <a:xfrm>
            <a:off x="2056402" y="745946"/>
            <a:ext cx="4357688" cy="1179512"/>
            <a:chOff x="641352" y="399068"/>
            <a:chExt cx="4357689" cy="1178907"/>
          </a:xfrm>
        </p:grpSpPr>
        <p:sp>
          <p:nvSpPr>
            <p:cNvPr id="43" name="Text Box 115"/>
            <p:cNvSpPr txBox="1">
              <a:spLocks noChangeArrowheads="1"/>
            </p:cNvSpPr>
            <p:nvPr/>
          </p:nvSpPr>
          <p:spPr bwMode="auto">
            <a:xfrm>
              <a:off x="855988" y="399068"/>
              <a:ext cx="1047723" cy="369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ru-RU" sz="1800">
                  <a:solidFill>
                    <a:schemeClr val="bg1"/>
                  </a:solidFill>
                </a:rPr>
                <a:t>Half-lives</a:t>
              </a:r>
            </a:p>
          </p:txBody>
        </p:sp>
        <p:grpSp>
          <p:nvGrpSpPr>
            <p:cNvPr id="44" name="Group 125"/>
            <p:cNvGrpSpPr>
              <a:grpSpLocks/>
            </p:cNvGrpSpPr>
            <p:nvPr/>
          </p:nvGrpSpPr>
          <p:grpSpPr bwMode="auto">
            <a:xfrm>
              <a:off x="641352" y="661988"/>
              <a:ext cx="4357689" cy="915987"/>
              <a:chOff x="2875" y="104"/>
              <a:chExt cx="2745" cy="577"/>
            </a:xfrm>
          </p:grpSpPr>
          <p:graphicFrame>
            <p:nvGraphicFramePr>
              <p:cNvPr id="45" name="Object 126"/>
              <p:cNvGraphicFramePr>
                <a:graphicFrameLocks noChangeAspect="1"/>
              </p:cNvGraphicFramePr>
              <p:nvPr/>
            </p:nvGraphicFramePr>
            <p:xfrm>
              <a:off x="2928" y="144"/>
              <a:ext cx="2544" cy="5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87" name="CorelDRAW" r:id="rId6" imgW="8108280" imgH="1635480" progId="">
                      <p:embed/>
                    </p:oleObj>
                  </mc:Choice>
                  <mc:Fallback>
                    <p:oleObj name="CorelDRAW" r:id="rId6" imgW="8108280" imgH="163548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28" y="144"/>
                            <a:ext cx="2544" cy="51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6" name="Text Box 127"/>
              <p:cNvSpPr txBox="1">
                <a:spLocks noChangeArrowheads="1"/>
              </p:cNvSpPr>
              <p:nvPr/>
            </p:nvSpPr>
            <p:spPr bwMode="auto">
              <a:xfrm>
                <a:off x="2986" y="124"/>
                <a:ext cx="249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1600">
                    <a:solidFill>
                      <a:schemeClr val="bg1"/>
                    </a:solidFill>
                    <a:latin typeface="Comic Sans MS" pitchFamily="66" charset="0"/>
                  </a:rPr>
                  <a:t>-5</a:t>
                </a:r>
                <a:endParaRPr lang="ru-RU" altLang="ru-RU" sz="1600">
                  <a:solidFill>
                    <a:schemeClr val="bg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47" name="Text Box 128"/>
              <p:cNvSpPr txBox="1">
                <a:spLocks noChangeArrowheads="1"/>
              </p:cNvSpPr>
              <p:nvPr/>
            </p:nvSpPr>
            <p:spPr bwMode="auto">
              <a:xfrm>
                <a:off x="3461" y="124"/>
                <a:ext cx="195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1600">
                    <a:solidFill>
                      <a:schemeClr val="bg1"/>
                    </a:solidFill>
                    <a:latin typeface="Comic Sans MS" pitchFamily="66" charset="0"/>
                  </a:rPr>
                  <a:t>0</a:t>
                </a:r>
                <a:endParaRPr lang="ru-RU" altLang="ru-RU" sz="1600">
                  <a:solidFill>
                    <a:schemeClr val="bg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48" name="Text Box 129"/>
              <p:cNvSpPr txBox="1">
                <a:spLocks noChangeArrowheads="1"/>
              </p:cNvSpPr>
              <p:nvPr/>
            </p:nvSpPr>
            <p:spPr bwMode="auto">
              <a:xfrm>
                <a:off x="3900" y="124"/>
                <a:ext cx="195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1600">
                    <a:solidFill>
                      <a:schemeClr val="bg1"/>
                    </a:solidFill>
                    <a:latin typeface="Comic Sans MS" pitchFamily="66" charset="0"/>
                  </a:rPr>
                  <a:t>5</a:t>
                </a:r>
                <a:endParaRPr lang="ru-RU" altLang="ru-RU" sz="1600">
                  <a:solidFill>
                    <a:schemeClr val="bg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49" name="Text Box 130"/>
              <p:cNvSpPr txBox="1">
                <a:spLocks noChangeArrowheads="1"/>
              </p:cNvSpPr>
              <p:nvPr/>
            </p:nvSpPr>
            <p:spPr bwMode="auto">
              <a:xfrm>
                <a:off x="4296" y="124"/>
                <a:ext cx="254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1600">
                    <a:solidFill>
                      <a:schemeClr val="bg1"/>
                    </a:solidFill>
                    <a:latin typeface="Comic Sans MS" pitchFamily="66" charset="0"/>
                  </a:rPr>
                  <a:t>10</a:t>
                </a:r>
                <a:endParaRPr lang="ru-RU" altLang="ru-RU" sz="1600">
                  <a:solidFill>
                    <a:schemeClr val="bg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50" name="Text Box 131"/>
              <p:cNvSpPr txBox="1">
                <a:spLocks noChangeArrowheads="1"/>
              </p:cNvSpPr>
              <p:nvPr/>
            </p:nvSpPr>
            <p:spPr bwMode="auto">
              <a:xfrm>
                <a:off x="4726" y="124"/>
                <a:ext cx="254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1600">
                    <a:solidFill>
                      <a:schemeClr val="bg1"/>
                    </a:solidFill>
                    <a:latin typeface="Comic Sans MS" pitchFamily="66" charset="0"/>
                  </a:rPr>
                  <a:t>15</a:t>
                </a:r>
                <a:endParaRPr lang="ru-RU" altLang="ru-RU" sz="1600">
                  <a:solidFill>
                    <a:schemeClr val="bg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52" name="Text Box 132"/>
              <p:cNvSpPr txBox="1">
                <a:spLocks noChangeArrowheads="1"/>
              </p:cNvSpPr>
              <p:nvPr/>
            </p:nvSpPr>
            <p:spPr bwMode="auto">
              <a:xfrm>
                <a:off x="4943" y="104"/>
                <a:ext cx="677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1600">
                    <a:solidFill>
                      <a:schemeClr val="bg1"/>
                    </a:solidFill>
                    <a:latin typeface="Comic Sans MS" pitchFamily="66" charset="0"/>
                  </a:rPr>
                  <a:t>LogT</a:t>
                </a:r>
                <a:r>
                  <a:rPr lang="en-US" altLang="ru-RU" sz="2000" baseline="-25000">
                    <a:solidFill>
                      <a:schemeClr val="bg1"/>
                    </a:solidFill>
                    <a:latin typeface="Comic Sans MS" pitchFamily="66" charset="0"/>
                  </a:rPr>
                  <a:t>1/2 </a:t>
                </a:r>
                <a:r>
                  <a:rPr lang="en-US" altLang="ru-RU" sz="1600">
                    <a:solidFill>
                      <a:schemeClr val="bg1"/>
                    </a:solidFill>
                    <a:latin typeface="Comic Sans MS" pitchFamily="66" charset="0"/>
                  </a:rPr>
                  <a:t>s</a:t>
                </a:r>
                <a:endParaRPr lang="ru-RU" altLang="ru-RU" sz="1600">
                  <a:solidFill>
                    <a:schemeClr val="bg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53" name="Text Box 133"/>
              <p:cNvSpPr txBox="1">
                <a:spLocks noChangeArrowheads="1"/>
              </p:cNvSpPr>
              <p:nvPr/>
            </p:nvSpPr>
            <p:spPr bwMode="auto">
              <a:xfrm>
                <a:off x="2875" y="460"/>
                <a:ext cx="305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1600">
                    <a:solidFill>
                      <a:schemeClr val="bg1"/>
                    </a:solidFill>
                    <a:latin typeface="Comic Sans MS" pitchFamily="66" charset="0"/>
                  </a:rPr>
                  <a:t>1</a:t>
                </a:r>
                <a:r>
                  <a:rPr lang="el-GR" altLang="ru-RU" sz="1600">
                    <a:solidFill>
                      <a:schemeClr val="bg1"/>
                    </a:solidFill>
                    <a:latin typeface="Comic Sans MS" pitchFamily="66" charset="0"/>
                  </a:rPr>
                  <a:t>μ</a:t>
                </a:r>
                <a:r>
                  <a:rPr lang="en-US" altLang="ru-RU" sz="1600">
                    <a:solidFill>
                      <a:schemeClr val="bg1"/>
                    </a:solidFill>
                    <a:latin typeface="Comic Sans MS" pitchFamily="66" charset="0"/>
                  </a:rPr>
                  <a:t>s</a:t>
                </a:r>
              </a:p>
            </p:txBody>
          </p:sp>
          <p:sp>
            <p:nvSpPr>
              <p:cNvPr id="54" name="Text Box 134"/>
              <p:cNvSpPr txBox="1">
                <a:spLocks noChangeArrowheads="1"/>
              </p:cNvSpPr>
              <p:nvPr/>
            </p:nvSpPr>
            <p:spPr bwMode="auto">
              <a:xfrm>
                <a:off x="3429" y="464"/>
                <a:ext cx="237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1600">
                    <a:solidFill>
                      <a:schemeClr val="bg1"/>
                    </a:solidFill>
                    <a:latin typeface="Comic Sans MS" pitchFamily="66" charset="0"/>
                  </a:rPr>
                  <a:t>1s</a:t>
                </a:r>
              </a:p>
            </p:txBody>
          </p:sp>
          <p:sp>
            <p:nvSpPr>
              <p:cNvPr id="55" name="Text Box 135"/>
              <p:cNvSpPr txBox="1">
                <a:spLocks noChangeArrowheads="1"/>
              </p:cNvSpPr>
              <p:nvPr/>
            </p:nvSpPr>
            <p:spPr bwMode="auto">
              <a:xfrm>
                <a:off x="3738" y="464"/>
                <a:ext cx="250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1600">
                    <a:solidFill>
                      <a:schemeClr val="bg1"/>
                    </a:solidFill>
                    <a:latin typeface="Comic Sans MS" pitchFamily="66" charset="0"/>
                  </a:rPr>
                  <a:t>1h</a:t>
                </a:r>
              </a:p>
            </p:txBody>
          </p:sp>
          <p:sp>
            <p:nvSpPr>
              <p:cNvPr id="58" name="Text Box 136"/>
              <p:cNvSpPr txBox="1">
                <a:spLocks noChangeArrowheads="1"/>
              </p:cNvSpPr>
              <p:nvPr/>
            </p:nvSpPr>
            <p:spPr bwMode="auto">
              <a:xfrm>
                <a:off x="4078" y="468"/>
                <a:ext cx="192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1600">
                    <a:solidFill>
                      <a:schemeClr val="bg1"/>
                    </a:solidFill>
                    <a:latin typeface="Comic Sans MS" pitchFamily="66" charset="0"/>
                  </a:rPr>
                  <a:t>d</a:t>
                </a:r>
              </a:p>
            </p:txBody>
          </p:sp>
          <p:sp>
            <p:nvSpPr>
              <p:cNvPr id="59" name="Text Box 137"/>
              <p:cNvSpPr txBox="1">
                <a:spLocks noChangeArrowheads="1"/>
              </p:cNvSpPr>
              <p:nvPr/>
            </p:nvSpPr>
            <p:spPr bwMode="auto">
              <a:xfrm>
                <a:off x="4554" y="464"/>
                <a:ext cx="557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1600">
                    <a:solidFill>
                      <a:schemeClr val="bg1"/>
                    </a:solidFill>
                    <a:latin typeface="Comic Sans MS" pitchFamily="66" charset="0"/>
                  </a:rPr>
                  <a:t>1Myear</a:t>
                </a:r>
              </a:p>
            </p:txBody>
          </p:sp>
        </p:grpSp>
      </p:grpSp>
      <p:grpSp>
        <p:nvGrpSpPr>
          <p:cNvPr id="61" name="Группа 24"/>
          <p:cNvGrpSpPr>
            <a:grpSpLocks/>
          </p:cNvGrpSpPr>
          <p:nvPr/>
        </p:nvGrpSpPr>
        <p:grpSpPr bwMode="auto">
          <a:xfrm>
            <a:off x="6202266" y="1575517"/>
            <a:ext cx="3805941" cy="1964669"/>
            <a:chOff x="4720080" y="1402466"/>
            <a:chExt cx="3804795" cy="1964872"/>
          </a:xfrm>
          <a:solidFill>
            <a:srgbClr val="0000C0"/>
          </a:solidFill>
        </p:grpSpPr>
        <p:grpSp>
          <p:nvGrpSpPr>
            <p:cNvPr id="63" name="Группа 21"/>
            <p:cNvGrpSpPr>
              <a:grpSpLocks/>
            </p:cNvGrpSpPr>
            <p:nvPr/>
          </p:nvGrpSpPr>
          <p:grpSpPr bwMode="auto">
            <a:xfrm>
              <a:off x="4720080" y="1402466"/>
              <a:ext cx="3804795" cy="1964872"/>
              <a:chOff x="4720080" y="1402466"/>
              <a:chExt cx="3804795" cy="1964872"/>
            </a:xfrm>
            <a:grpFill/>
          </p:grpSpPr>
          <p:grpSp>
            <p:nvGrpSpPr>
              <p:cNvPr id="65" name="Группа 20"/>
              <p:cNvGrpSpPr>
                <a:grpSpLocks/>
              </p:cNvGrpSpPr>
              <p:nvPr/>
            </p:nvGrpSpPr>
            <p:grpSpPr bwMode="auto">
              <a:xfrm>
                <a:off x="4720080" y="1402466"/>
                <a:ext cx="3804795" cy="1964872"/>
                <a:chOff x="4720080" y="1402466"/>
                <a:chExt cx="3804795" cy="1964872"/>
              </a:xfrm>
              <a:grpFill/>
            </p:grpSpPr>
            <p:grpSp>
              <p:nvGrpSpPr>
                <p:cNvPr id="67" name="Группа 14"/>
                <p:cNvGrpSpPr>
                  <a:grpSpLocks/>
                </p:cNvGrpSpPr>
                <p:nvPr/>
              </p:nvGrpSpPr>
              <p:grpSpPr bwMode="auto">
                <a:xfrm>
                  <a:off x="4720080" y="1402466"/>
                  <a:ext cx="3804795" cy="1964872"/>
                  <a:chOff x="4720080" y="1402466"/>
                  <a:chExt cx="3804795" cy="1964872"/>
                </a:xfrm>
                <a:grpFill/>
              </p:grpSpPr>
              <p:grpSp>
                <p:nvGrpSpPr>
                  <p:cNvPr id="70" name="Группа 12"/>
                  <p:cNvGrpSpPr>
                    <a:grpSpLocks/>
                  </p:cNvGrpSpPr>
                  <p:nvPr/>
                </p:nvGrpSpPr>
                <p:grpSpPr bwMode="auto">
                  <a:xfrm>
                    <a:off x="4858734" y="1402466"/>
                    <a:ext cx="3666141" cy="1964872"/>
                    <a:chOff x="4858734" y="1402466"/>
                    <a:chExt cx="3666141" cy="1964872"/>
                  </a:xfrm>
                  <a:grpFill/>
                </p:grpSpPr>
                <p:sp>
                  <p:nvSpPr>
                    <p:cNvPr id="72" name="Прямоугольник 71"/>
                    <p:cNvSpPr/>
                    <p:nvPr/>
                  </p:nvSpPr>
                  <p:spPr>
                    <a:xfrm>
                      <a:off x="5604051" y="1401810"/>
                      <a:ext cx="2920121" cy="1965528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73" name="Прямоугольник 72"/>
                    <p:cNvSpPr/>
                    <p:nvPr/>
                  </p:nvSpPr>
                  <p:spPr>
                    <a:xfrm>
                      <a:off x="4858150" y="2136898"/>
                      <a:ext cx="1058544" cy="860514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</p:grpSp>
              <p:sp>
                <p:nvSpPr>
                  <p:cNvPr id="71" name="Прямоугольник 70"/>
                  <p:cNvSpPr/>
                  <p:nvPr/>
                </p:nvSpPr>
                <p:spPr>
                  <a:xfrm>
                    <a:off x="4720080" y="2892626"/>
                    <a:ext cx="571328" cy="209572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</p:grpSp>
            <p:sp>
              <p:nvSpPr>
                <p:cNvPr id="68" name="Text Box 123"/>
                <p:cNvSpPr txBox="1">
                  <a:spLocks noChangeArrowheads="1"/>
                </p:cNvSpPr>
                <p:nvPr/>
              </p:nvSpPr>
              <p:spPr bwMode="auto">
                <a:xfrm>
                  <a:off x="5949604" y="1988840"/>
                  <a:ext cx="2009882" cy="58483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ru-RU" sz="1600" dirty="0">
                      <a:solidFill>
                        <a:schemeClr val="bg1"/>
                      </a:solidFill>
                      <a:latin typeface="Comic Sans MS" pitchFamily="66" charset="0"/>
                    </a:rPr>
                    <a:t>A limit of </a:t>
                  </a:r>
                  <a:r>
                    <a:rPr lang="en-US" altLang="ru-RU" sz="1600" dirty="0" smtClean="0">
                      <a:solidFill>
                        <a:schemeClr val="bg1"/>
                      </a:solidFill>
                      <a:latin typeface="Comic Sans MS" pitchFamily="66" charset="0"/>
                    </a:rPr>
                    <a:t>elements</a:t>
                  </a:r>
                  <a:endParaRPr lang="en-US" altLang="ru-RU" sz="1600" dirty="0">
                    <a:solidFill>
                      <a:schemeClr val="bg1"/>
                    </a:solidFill>
                    <a:latin typeface="Comic Sans MS" pitchFamily="66" charset="0"/>
                  </a:endParaRPr>
                </a:p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ru-RU" sz="1600" dirty="0">
                      <a:solidFill>
                        <a:schemeClr val="bg1"/>
                      </a:solidFill>
                      <a:latin typeface="Comic Sans MS" pitchFamily="66" charset="0"/>
                    </a:rPr>
                    <a:t>         existence</a:t>
                  </a:r>
                  <a:endParaRPr lang="ru-RU" altLang="ru-RU" sz="1600" dirty="0">
                    <a:solidFill>
                      <a:schemeClr val="bg1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69" name="Text Box 123"/>
                <p:cNvSpPr txBox="1">
                  <a:spLocks noChangeArrowheads="1"/>
                </p:cNvSpPr>
                <p:nvPr/>
              </p:nvSpPr>
              <p:spPr bwMode="auto">
                <a:xfrm>
                  <a:off x="7020272" y="2586390"/>
                  <a:ext cx="1351652" cy="338554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ru-RU" sz="1600">
                      <a:solidFill>
                        <a:schemeClr val="bg1"/>
                      </a:solidFill>
                      <a:latin typeface="Comic Sans MS" pitchFamily="66" charset="0"/>
                    </a:rPr>
                    <a:t>T</a:t>
                  </a:r>
                  <a:r>
                    <a:rPr lang="en-US" altLang="ru-RU" sz="1800" baseline="-25000">
                      <a:solidFill>
                        <a:schemeClr val="bg1"/>
                      </a:solidFill>
                      <a:latin typeface="Comic Sans MS" pitchFamily="66" charset="0"/>
                    </a:rPr>
                    <a:t>1/2</a:t>
                  </a:r>
                  <a:r>
                    <a:rPr lang="en-US" altLang="ru-RU" sz="1600" baseline="-25000">
                      <a:solidFill>
                        <a:schemeClr val="bg1"/>
                      </a:solidFill>
                      <a:latin typeface="Comic Sans MS" pitchFamily="66" charset="0"/>
                    </a:rPr>
                    <a:t> </a:t>
                  </a:r>
                  <a:r>
                    <a:rPr lang="en-US" altLang="ru-RU" sz="1600">
                      <a:solidFill>
                        <a:schemeClr val="bg1"/>
                      </a:solidFill>
                      <a:latin typeface="Comic Sans MS" pitchFamily="66" charset="0"/>
                    </a:rPr>
                    <a:t>≤ 10</a:t>
                  </a:r>
                  <a:r>
                    <a:rPr lang="en-US" altLang="ru-RU" sz="1800" baseline="30000">
                      <a:solidFill>
                        <a:schemeClr val="bg1"/>
                      </a:solidFill>
                      <a:latin typeface="Comic Sans MS" pitchFamily="66" charset="0"/>
                    </a:rPr>
                    <a:t>-14</a:t>
                  </a:r>
                  <a:r>
                    <a:rPr lang="en-US" altLang="ru-RU" sz="1600">
                      <a:solidFill>
                        <a:schemeClr val="bg1"/>
                      </a:solidFill>
                      <a:latin typeface="Comic Sans MS" pitchFamily="66" charset="0"/>
                    </a:rPr>
                    <a:t> s</a:t>
                  </a:r>
                  <a:endParaRPr lang="ru-RU" altLang="ru-RU" sz="1600">
                    <a:solidFill>
                      <a:schemeClr val="bg1"/>
                    </a:solidFill>
                    <a:latin typeface="Comic Sans MS" pitchFamily="66" charset="0"/>
                  </a:endParaRPr>
                </a:p>
              </p:txBody>
            </p:sp>
          </p:grpSp>
          <p:sp>
            <p:nvSpPr>
              <p:cNvPr id="66" name="Прямоугольник 65"/>
              <p:cNvSpPr/>
              <p:nvPr/>
            </p:nvSpPr>
            <p:spPr>
              <a:xfrm>
                <a:off x="6538807" y="2951370"/>
                <a:ext cx="95221" cy="8573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cxnSp>
          <p:nvCxnSpPr>
            <p:cNvPr id="64" name="Прямая со стрелкой 63"/>
            <p:cNvCxnSpPr/>
            <p:nvPr/>
          </p:nvCxnSpPr>
          <p:spPr>
            <a:xfrm flipH="1">
              <a:off x="6667355" y="2557629"/>
              <a:ext cx="396755" cy="334997"/>
            </a:xfrm>
            <a:prstGeom prst="straightConnector1">
              <a:avLst/>
            </a:prstGeom>
            <a:grpFill/>
            <a:ln w="19050"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120"/>
          <p:cNvGrpSpPr>
            <a:grpSpLocks/>
          </p:cNvGrpSpPr>
          <p:nvPr/>
        </p:nvGrpSpPr>
        <p:grpSpPr bwMode="auto">
          <a:xfrm>
            <a:off x="2473227" y="3297299"/>
            <a:ext cx="2997200" cy="1276350"/>
            <a:chOff x="657" y="1797"/>
            <a:chExt cx="1888" cy="804"/>
          </a:xfrm>
        </p:grpSpPr>
        <p:sp>
          <p:nvSpPr>
            <p:cNvPr id="75" name="Text Box 121"/>
            <p:cNvSpPr txBox="1">
              <a:spLocks noChangeArrowheads="1"/>
            </p:cNvSpPr>
            <p:nvPr/>
          </p:nvSpPr>
          <p:spPr bwMode="auto">
            <a:xfrm>
              <a:off x="1886" y="1797"/>
              <a:ext cx="659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ru-RU" sz="1600">
                  <a:solidFill>
                    <a:schemeClr val="bg1"/>
                  </a:solidFill>
                  <a:latin typeface="Comic Sans MS" pitchFamily="66" charset="0"/>
                </a:rPr>
                <a:t>Peninsula</a:t>
              </a:r>
            </a:p>
          </p:txBody>
        </p:sp>
        <p:sp>
          <p:nvSpPr>
            <p:cNvPr id="76" name="Text Box 122"/>
            <p:cNvSpPr txBox="1">
              <a:spLocks noChangeArrowheads="1"/>
            </p:cNvSpPr>
            <p:nvPr/>
          </p:nvSpPr>
          <p:spPr bwMode="auto">
            <a:xfrm>
              <a:off x="657" y="2387"/>
              <a:ext cx="694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ru-RU" sz="1600" dirty="0">
                  <a:solidFill>
                    <a:schemeClr val="bg1"/>
                  </a:solidFill>
                  <a:latin typeface="Comic Sans MS" pitchFamily="66" charset="0"/>
                </a:rPr>
                <a:t>Continent</a:t>
              </a:r>
            </a:p>
          </p:txBody>
        </p:sp>
      </p:grpSp>
      <p:sp>
        <p:nvSpPr>
          <p:cNvPr id="77" name="Text Box 123"/>
          <p:cNvSpPr txBox="1">
            <a:spLocks noChangeArrowheads="1"/>
          </p:cNvSpPr>
          <p:nvPr/>
        </p:nvSpPr>
        <p:spPr bwMode="auto">
          <a:xfrm>
            <a:off x="7456390" y="3998974"/>
            <a:ext cx="18970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>
                <a:solidFill>
                  <a:schemeClr val="bg1"/>
                </a:solidFill>
                <a:latin typeface="Comic Sans MS" pitchFamily="66" charset="0"/>
              </a:rPr>
              <a:t>Sea of Instability</a:t>
            </a:r>
            <a:endParaRPr lang="ru-RU" altLang="ru-RU" sz="1600">
              <a:solidFill>
                <a:schemeClr val="bg1"/>
              </a:solidFill>
              <a:latin typeface="Comic Sans MS" pitchFamily="66" charset="0"/>
            </a:endParaRPr>
          </a:p>
        </p:txBody>
      </p:sp>
      <p:cxnSp>
        <p:nvCxnSpPr>
          <p:cNvPr id="78" name="Прямая со стрелкой 77"/>
          <p:cNvCxnSpPr/>
          <p:nvPr/>
        </p:nvCxnSpPr>
        <p:spPr>
          <a:xfrm>
            <a:off x="5765769" y="2547970"/>
            <a:ext cx="360040" cy="1490265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18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Line 12"/>
          <p:cNvSpPr>
            <a:spLocks noChangeShapeType="1"/>
          </p:cNvSpPr>
          <p:nvPr/>
        </p:nvSpPr>
        <p:spPr bwMode="auto">
          <a:xfrm>
            <a:off x="-1404664" y="5668963"/>
            <a:ext cx="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8197" name="Прямоугольник 10"/>
          <p:cNvSpPr>
            <a:spLocks noChangeArrowheads="1"/>
          </p:cNvSpPr>
          <p:nvPr/>
        </p:nvSpPr>
        <p:spPr bwMode="auto">
          <a:xfrm>
            <a:off x="6111531" y="2852334"/>
            <a:ext cx="1203325" cy="369332"/>
          </a:xfrm>
          <a:prstGeom prst="rect">
            <a:avLst/>
          </a:prstGeom>
          <a:solidFill>
            <a:schemeClr val="bg1"/>
          </a:solidFill>
          <a:ln w="3175" algn="ctr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endParaRPr lang="ru-RU" sz="1800"/>
          </a:p>
        </p:txBody>
      </p:sp>
      <p:graphicFrame>
        <p:nvGraphicFramePr>
          <p:cNvPr id="8211" name="Object 19"/>
          <p:cNvGraphicFramePr>
            <a:graphicFrameLocks noChangeAspect="1"/>
          </p:cNvGraphicFramePr>
          <p:nvPr>
            <p:extLst/>
          </p:nvPr>
        </p:nvGraphicFramePr>
        <p:xfrm>
          <a:off x="2007869" y="200632"/>
          <a:ext cx="5096243" cy="38003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5" name="CorelDRAW" r:id="rId3" imgW="4938120" imgH="3692160" progId="CorelDraw.Graphic.16">
                  <p:embed/>
                </p:oleObj>
              </mc:Choice>
              <mc:Fallback>
                <p:oleObj name="CorelDRAW" r:id="rId3" imgW="4938120" imgH="3692160" progId="CorelDraw.Graphic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7869" y="200632"/>
                        <a:ext cx="5096243" cy="38003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Группа 22"/>
          <p:cNvGrpSpPr>
            <a:grpSpLocks/>
          </p:cNvGrpSpPr>
          <p:nvPr/>
        </p:nvGrpSpPr>
        <p:grpSpPr bwMode="auto">
          <a:xfrm>
            <a:off x="2010464" y="3199996"/>
            <a:ext cx="4816475" cy="3356266"/>
            <a:chOff x="220782" y="954198"/>
            <a:chExt cx="4816475" cy="3355975"/>
          </a:xfrm>
        </p:grpSpPr>
        <p:grpSp>
          <p:nvGrpSpPr>
            <p:cNvPr id="8" name="Группа 19"/>
            <p:cNvGrpSpPr>
              <a:grpSpLocks/>
            </p:cNvGrpSpPr>
            <p:nvPr/>
          </p:nvGrpSpPr>
          <p:grpSpPr bwMode="auto">
            <a:xfrm>
              <a:off x="220782" y="954198"/>
              <a:ext cx="4816475" cy="3355975"/>
              <a:chOff x="220782" y="954198"/>
              <a:chExt cx="4816475" cy="3355975"/>
            </a:xfrm>
          </p:grpSpPr>
          <p:graphicFrame>
            <p:nvGraphicFramePr>
              <p:cNvPr id="13" name="Object 6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220782" y="954198"/>
              <a:ext cx="4816475" cy="33559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086" name="CorelDRAW" r:id="rId5" imgW="4563533" imgH="3183467" progId="">
                      <p:embed/>
                    </p:oleObj>
                  </mc:Choice>
                  <mc:Fallback>
                    <p:oleObj name="CorelDRAW" r:id="rId5" imgW="4563533" imgH="3183467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20782" y="954198"/>
                            <a:ext cx="4816475" cy="335597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bg1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2" name="TextBox 16"/>
              <p:cNvSpPr txBox="1">
                <a:spLocks noChangeArrowheads="1"/>
              </p:cNvSpPr>
              <p:nvPr/>
            </p:nvSpPr>
            <p:spPr bwMode="auto">
              <a:xfrm>
                <a:off x="1766143" y="2798961"/>
                <a:ext cx="1790737" cy="36933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dirty="0">
                    <a:solidFill>
                      <a:srgbClr val="30443B"/>
                    </a:solidFill>
                    <a:latin typeface="Calibri" pitchFamily="34" charset="0"/>
                  </a:rPr>
                  <a:t>SF-isomer (1962)</a:t>
                </a:r>
                <a:endParaRPr lang="ru-RU" sz="1800" dirty="0">
                  <a:solidFill>
                    <a:srgbClr val="30443B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9" name="TextBox 18"/>
            <p:cNvSpPr txBox="1">
              <a:spLocks noChangeArrowheads="1"/>
            </p:cNvSpPr>
            <p:nvPr/>
          </p:nvSpPr>
          <p:spPr bwMode="auto">
            <a:xfrm>
              <a:off x="2555776" y="1702642"/>
              <a:ext cx="540533" cy="400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aseline="-25000"/>
                <a:t>92</a:t>
              </a:r>
              <a:r>
                <a:rPr lang="en-US"/>
                <a:t>U</a:t>
              </a:r>
              <a:endParaRPr lang="ru-RU"/>
            </a:p>
          </p:txBody>
        </p:sp>
        <p:cxnSp>
          <p:nvCxnSpPr>
            <p:cNvPr id="10" name="Прямая соединительная линия 9"/>
            <p:cNvCxnSpPr/>
            <p:nvPr/>
          </p:nvCxnSpPr>
          <p:spPr>
            <a:xfrm flipH="1">
              <a:off x="2267893" y="2063647"/>
              <a:ext cx="360363" cy="43176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9"/>
          <p:cNvSpPr txBox="1">
            <a:spLocks noChangeArrowheads="1"/>
          </p:cNvSpPr>
          <p:nvPr/>
        </p:nvSpPr>
        <p:spPr bwMode="auto">
          <a:xfrm>
            <a:off x="214204" y="1413128"/>
            <a:ext cx="147974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Liquid </a:t>
            </a:r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drop</a:t>
            </a:r>
          </a:p>
          <a:p>
            <a:pPr algn="ctr"/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2675057" y="27182"/>
            <a:ext cx="7772400" cy="34285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ru-RU" sz="2400" b="1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Why heavy elements cannot live long</a:t>
            </a:r>
            <a:endParaRPr lang="ru-RU" altLang="ru-RU" sz="2400" b="1" dirty="0">
              <a:solidFill>
                <a:srgbClr val="CC3300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21" name="Object 6"/>
          <p:cNvGraphicFramePr>
            <a:graphicFrameLocks noChangeAspect="1"/>
          </p:cNvGraphicFramePr>
          <p:nvPr>
            <p:extLst/>
          </p:nvPr>
        </p:nvGraphicFramePr>
        <p:xfrm>
          <a:off x="7234939" y="482230"/>
          <a:ext cx="4259879" cy="61881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7" name="CorelDRAW" r:id="rId7" imgW="4008967" imgH="6282267" progId="">
                  <p:embed/>
                </p:oleObj>
              </mc:Choice>
              <mc:Fallback>
                <p:oleObj name="CorelDRAW" r:id="rId7" imgW="4008967" imgH="628226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4939" y="482230"/>
                        <a:ext cx="4259879" cy="61881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408368" y="5301208"/>
            <a:ext cx="8707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Z=108</a:t>
            </a:r>
            <a:endParaRPr lang="ru-RU" dirty="0"/>
          </a:p>
        </p:txBody>
      </p:sp>
      <p:sp>
        <p:nvSpPr>
          <p:cNvPr id="30" name="TextBox 19"/>
          <p:cNvSpPr txBox="1">
            <a:spLocks noChangeArrowheads="1"/>
          </p:cNvSpPr>
          <p:nvPr/>
        </p:nvSpPr>
        <p:spPr bwMode="auto">
          <a:xfrm>
            <a:off x="-249319" y="4429398"/>
            <a:ext cx="2260921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Liquid drop </a:t>
            </a:r>
          </a:p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Shell corrections</a:t>
            </a:r>
          </a:p>
        </p:txBody>
      </p:sp>
    </p:spTree>
    <p:extLst>
      <p:ext uri="{BB962C8B-B14F-4D97-AF65-F5344CB8AC3E}">
        <p14:creationId xmlns:p14="http://schemas.microsoft.com/office/powerpoint/2010/main" val="371938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90" name="TextBox 50"/>
          <p:cNvSpPr txBox="1">
            <a:spLocks noChangeArrowheads="1"/>
          </p:cNvSpPr>
          <p:nvPr/>
        </p:nvSpPr>
        <p:spPr bwMode="auto">
          <a:xfrm>
            <a:off x="8255279" y="6474822"/>
            <a:ext cx="172515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Neutron  number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91" name="TextBox 51"/>
          <p:cNvSpPr txBox="1">
            <a:spLocks noChangeArrowheads="1"/>
          </p:cNvSpPr>
          <p:nvPr/>
        </p:nvSpPr>
        <p:spPr bwMode="auto">
          <a:xfrm rot="16200000">
            <a:off x="784698" y="2343638"/>
            <a:ext cx="16001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  number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ectangle 2"/>
          <p:cNvSpPr txBox="1">
            <a:spLocks noChangeArrowheads="1"/>
          </p:cNvSpPr>
          <p:nvPr/>
        </p:nvSpPr>
        <p:spPr>
          <a:xfrm>
            <a:off x="1524000" y="46106"/>
            <a:ext cx="9144000" cy="4572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Chart of nuclei (upper part)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36590" y="1054434"/>
            <a:ext cx="8507463" cy="518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Прямая со стрелкой 4"/>
          <p:cNvCxnSpPr/>
          <p:nvPr/>
        </p:nvCxnSpPr>
        <p:spPr>
          <a:xfrm>
            <a:off x="4010464" y="3348667"/>
            <a:ext cx="360040" cy="1490265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753570" y="2921598"/>
            <a:ext cx="4555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Pb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56" name="Прямая со стрелкой 55"/>
          <p:cNvCxnSpPr/>
          <p:nvPr/>
        </p:nvCxnSpPr>
        <p:spPr>
          <a:xfrm>
            <a:off x="5765769" y="2547970"/>
            <a:ext cx="360040" cy="1490265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5223683" y="2166911"/>
            <a:ext cx="7841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, U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765695" y="3258179"/>
            <a:ext cx="22797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island of stability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predicted in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1960s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Dubna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Frankfurt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11762" y="6070834"/>
            <a:ext cx="44730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110</a:t>
            </a:r>
            <a:endParaRPr lang="ru-RU" sz="14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3615742" y="6070834"/>
            <a:ext cx="45397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120</a:t>
            </a:r>
            <a:endParaRPr lang="ru-RU" sz="1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4510979" y="6070834"/>
            <a:ext cx="45397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130</a:t>
            </a:r>
            <a:endParaRPr lang="ru-RU" sz="14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5367880" y="6071740"/>
            <a:ext cx="45397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140</a:t>
            </a:r>
            <a:endParaRPr lang="ru-RU" sz="14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6224928" y="6084728"/>
            <a:ext cx="45397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150</a:t>
            </a:r>
            <a:endParaRPr lang="ru-RU" sz="14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7091703" y="6070833"/>
            <a:ext cx="45397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160</a:t>
            </a:r>
            <a:endParaRPr lang="ru-RU" sz="14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7971754" y="6070832"/>
            <a:ext cx="45397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170</a:t>
            </a:r>
            <a:endParaRPr lang="ru-RU" sz="14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8858549" y="6084727"/>
            <a:ext cx="45397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180</a:t>
            </a:r>
            <a:endParaRPr lang="ru-RU" sz="14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9753446" y="6070832"/>
            <a:ext cx="45397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190</a:t>
            </a:r>
            <a:endParaRPr lang="ru-RU" sz="14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1739179" y="5818794"/>
            <a:ext cx="36420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70</a:t>
            </a:r>
            <a:endParaRPr lang="ru-RU" sz="14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1739179" y="4910940"/>
            <a:ext cx="36420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80</a:t>
            </a:r>
            <a:endParaRPr lang="ru-RU" sz="14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1750468" y="4030646"/>
            <a:ext cx="36420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90</a:t>
            </a:r>
            <a:endParaRPr lang="ru-RU" sz="14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1636606" y="3167820"/>
            <a:ext cx="45397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100</a:t>
            </a:r>
            <a:endParaRPr lang="ru-RU" sz="14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1678556" y="2292810"/>
            <a:ext cx="44409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110</a:t>
            </a:r>
            <a:endParaRPr lang="ru-RU" sz="14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1681490" y="1400905"/>
            <a:ext cx="45397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120</a:t>
            </a:r>
            <a:endParaRPr lang="ru-RU" sz="14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8341205" y="1200850"/>
            <a:ext cx="1394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Superheavy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elements</a:t>
            </a:r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43" name="Group 120"/>
          <p:cNvGrpSpPr>
            <a:grpSpLocks/>
          </p:cNvGrpSpPr>
          <p:nvPr/>
        </p:nvGrpSpPr>
        <p:grpSpPr bwMode="auto">
          <a:xfrm>
            <a:off x="2514600" y="3124200"/>
            <a:ext cx="2997200" cy="1276350"/>
            <a:chOff x="657" y="1797"/>
            <a:chExt cx="1888" cy="804"/>
          </a:xfrm>
        </p:grpSpPr>
        <p:sp>
          <p:nvSpPr>
            <p:cNvPr id="44" name="Text Box 121"/>
            <p:cNvSpPr txBox="1">
              <a:spLocks noChangeArrowheads="1"/>
            </p:cNvSpPr>
            <p:nvPr/>
          </p:nvSpPr>
          <p:spPr bwMode="auto">
            <a:xfrm>
              <a:off x="1886" y="1797"/>
              <a:ext cx="659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ru-RU" sz="1600">
                  <a:solidFill>
                    <a:schemeClr val="bg1"/>
                  </a:solidFill>
                  <a:latin typeface="Comic Sans MS" pitchFamily="66" charset="0"/>
                </a:rPr>
                <a:t>Peninsula</a:t>
              </a:r>
            </a:p>
          </p:txBody>
        </p:sp>
        <p:sp>
          <p:nvSpPr>
            <p:cNvPr id="45" name="Text Box 122"/>
            <p:cNvSpPr txBox="1">
              <a:spLocks noChangeArrowheads="1"/>
            </p:cNvSpPr>
            <p:nvPr/>
          </p:nvSpPr>
          <p:spPr bwMode="auto">
            <a:xfrm>
              <a:off x="657" y="2387"/>
              <a:ext cx="694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ru-RU" sz="1600" dirty="0">
                  <a:solidFill>
                    <a:schemeClr val="bg1"/>
                  </a:solidFill>
                  <a:latin typeface="Comic Sans MS" pitchFamily="66" charset="0"/>
                </a:rPr>
                <a:t>Continent</a:t>
              </a:r>
            </a:p>
          </p:txBody>
        </p:sp>
      </p:grpSp>
      <p:sp>
        <p:nvSpPr>
          <p:cNvPr id="46" name="Text Box 123"/>
          <p:cNvSpPr txBox="1">
            <a:spLocks noChangeArrowheads="1"/>
          </p:cNvSpPr>
          <p:nvPr/>
        </p:nvSpPr>
        <p:spPr bwMode="auto">
          <a:xfrm>
            <a:off x="6597142" y="4702855"/>
            <a:ext cx="18970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dirty="0">
                <a:solidFill>
                  <a:schemeClr val="bg1"/>
                </a:solidFill>
                <a:latin typeface="Comic Sans MS" pitchFamily="66" charset="0"/>
              </a:rPr>
              <a:t>Sea of Instability</a:t>
            </a:r>
            <a:endParaRPr lang="ru-RU" altLang="ru-RU" sz="16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grpSp>
        <p:nvGrpSpPr>
          <p:cNvPr id="47" name="Группа 132"/>
          <p:cNvGrpSpPr>
            <a:grpSpLocks/>
          </p:cNvGrpSpPr>
          <p:nvPr/>
        </p:nvGrpSpPr>
        <p:grpSpPr bwMode="auto">
          <a:xfrm>
            <a:off x="2054019" y="725334"/>
            <a:ext cx="4357688" cy="1179512"/>
            <a:chOff x="641352" y="399068"/>
            <a:chExt cx="4357689" cy="1178907"/>
          </a:xfrm>
        </p:grpSpPr>
        <p:sp>
          <p:nvSpPr>
            <p:cNvPr id="48" name="Text Box 115"/>
            <p:cNvSpPr txBox="1">
              <a:spLocks noChangeArrowheads="1"/>
            </p:cNvSpPr>
            <p:nvPr/>
          </p:nvSpPr>
          <p:spPr bwMode="auto">
            <a:xfrm>
              <a:off x="855988" y="399068"/>
              <a:ext cx="1047723" cy="369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ru-RU" sz="1800">
                  <a:solidFill>
                    <a:schemeClr val="bg1"/>
                  </a:solidFill>
                </a:rPr>
                <a:t>Half-lives</a:t>
              </a:r>
            </a:p>
          </p:txBody>
        </p:sp>
        <p:grpSp>
          <p:nvGrpSpPr>
            <p:cNvPr id="49" name="Group 125"/>
            <p:cNvGrpSpPr>
              <a:grpSpLocks/>
            </p:cNvGrpSpPr>
            <p:nvPr/>
          </p:nvGrpSpPr>
          <p:grpSpPr bwMode="auto">
            <a:xfrm>
              <a:off x="641352" y="661988"/>
              <a:ext cx="4357689" cy="915987"/>
              <a:chOff x="2875" y="104"/>
              <a:chExt cx="2745" cy="577"/>
            </a:xfrm>
          </p:grpSpPr>
          <p:graphicFrame>
            <p:nvGraphicFramePr>
              <p:cNvPr id="50" name="Object 126"/>
              <p:cNvGraphicFramePr>
                <a:graphicFrameLocks noChangeAspect="1"/>
              </p:cNvGraphicFramePr>
              <p:nvPr/>
            </p:nvGraphicFramePr>
            <p:xfrm>
              <a:off x="2928" y="144"/>
              <a:ext cx="2544" cy="5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656" name="CorelDRAW" r:id="rId5" imgW="8108280" imgH="1635480" progId="">
                      <p:embed/>
                    </p:oleObj>
                  </mc:Choice>
                  <mc:Fallback>
                    <p:oleObj name="CorelDRAW" r:id="rId5" imgW="8108280" imgH="163548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28" y="144"/>
                            <a:ext cx="2544" cy="51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3" name="Text Box 127"/>
              <p:cNvSpPr txBox="1">
                <a:spLocks noChangeArrowheads="1"/>
              </p:cNvSpPr>
              <p:nvPr/>
            </p:nvSpPr>
            <p:spPr bwMode="auto">
              <a:xfrm>
                <a:off x="2986" y="124"/>
                <a:ext cx="249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1600">
                    <a:solidFill>
                      <a:schemeClr val="bg1"/>
                    </a:solidFill>
                    <a:latin typeface="Comic Sans MS" pitchFamily="66" charset="0"/>
                  </a:rPr>
                  <a:t>-5</a:t>
                </a:r>
                <a:endParaRPr lang="ru-RU" altLang="ru-RU" sz="1600">
                  <a:solidFill>
                    <a:schemeClr val="bg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54" name="Text Box 128"/>
              <p:cNvSpPr txBox="1">
                <a:spLocks noChangeArrowheads="1"/>
              </p:cNvSpPr>
              <p:nvPr/>
            </p:nvSpPr>
            <p:spPr bwMode="auto">
              <a:xfrm>
                <a:off x="3461" y="124"/>
                <a:ext cx="195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1600">
                    <a:solidFill>
                      <a:schemeClr val="bg1"/>
                    </a:solidFill>
                    <a:latin typeface="Comic Sans MS" pitchFamily="66" charset="0"/>
                  </a:rPr>
                  <a:t>0</a:t>
                </a:r>
                <a:endParaRPr lang="ru-RU" altLang="ru-RU" sz="1600">
                  <a:solidFill>
                    <a:schemeClr val="bg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55" name="Text Box 129"/>
              <p:cNvSpPr txBox="1">
                <a:spLocks noChangeArrowheads="1"/>
              </p:cNvSpPr>
              <p:nvPr/>
            </p:nvSpPr>
            <p:spPr bwMode="auto">
              <a:xfrm>
                <a:off x="3900" y="124"/>
                <a:ext cx="195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1600">
                    <a:solidFill>
                      <a:schemeClr val="bg1"/>
                    </a:solidFill>
                    <a:latin typeface="Comic Sans MS" pitchFamily="66" charset="0"/>
                  </a:rPr>
                  <a:t>5</a:t>
                </a:r>
                <a:endParaRPr lang="ru-RU" altLang="ru-RU" sz="1600">
                  <a:solidFill>
                    <a:schemeClr val="bg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59" name="Text Box 130"/>
              <p:cNvSpPr txBox="1">
                <a:spLocks noChangeArrowheads="1"/>
              </p:cNvSpPr>
              <p:nvPr/>
            </p:nvSpPr>
            <p:spPr bwMode="auto">
              <a:xfrm>
                <a:off x="4296" y="124"/>
                <a:ext cx="254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1600">
                    <a:solidFill>
                      <a:schemeClr val="bg1"/>
                    </a:solidFill>
                    <a:latin typeface="Comic Sans MS" pitchFamily="66" charset="0"/>
                  </a:rPr>
                  <a:t>10</a:t>
                </a:r>
                <a:endParaRPr lang="ru-RU" altLang="ru-RU" sz="1600">
                  <a:solidFill>
                    <a:schemeClr val="bg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60" name="Text Box 131"/>
              <p:cNvSpPr txBox="1">
                <a:spLocks noChangeArrowheads="1"/>
              </p:cNvSpPr>
              <p:nvPr/>
            </p:nvSpPr>
            <p:spPr bwMode="auto">
              <a:xfrm>
                <a:off x="4726" y="124"/>
                <a:ext cx="254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1600">
                    <a:solidFill>
                      <a:schemeClr val="bg1"/>
                    </a:solidFill>
                    <a:latin typeface="Comic Sans MS" pitchFamily="66" charset="0"/>
                  </a:rPr>
                  <a:t>15</a:t>
                </a:r>
                <a:endParaRPr lang="ru-RU" altLang="ru-RU" sz="1600">
                  <a:solidFill>
                    <a:schemeClr val="bg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61" name="Text Box 132"/>
              <p:cNvSpPr txBox="1">
                <a:spLocks noChangeArrowheads="1"/>
              </p:cNvSpPr>
              <p:nvPr/>
            </p:nvSpPr>
            <p:spPr bwMode="auto">
              <a:xfrm>
                <a:off x="4943" y="104"/>
                <a:ext cx="677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1600">
                    <a:solidFill>
                      <a:schemeClr val="bg1"/>
                    </a:solidFill>
                    <a:latin typeface="Comic Sans MS" pitchFamily="66" charset="0"/>
                  </a:rPr>
                  <a:t>LogT</a:t>
                </a:r>
                <a:r>
                  <a:rPr lang="en-US" altLang="ru-RU" sz="2000" baseline="-25000">
                    <a:solidFill>
                      <a:schemeClr val="bg1"/>
                    </a:solidFill>
                    <a:latin typeface="Comic Sans MS" pitchFamily="66" charset="0"/>
                  </a:rPr>
                  <a:t>1/2 </a:t>
                </a:r>
                <a:r>
                  <a:rPr lang="en-US" altLang="ru-RU" sz="1600">
                    <a:solidFill>
                      <a:schemeClr val="bg1"/>
                    </a:solidFill>
                    <a:latin typeface="Comic Sans MS" pitchFamily="66" charset="0"/>
                  </a:rPr>
                  <a:t>s</a:t>
                </a:r>
                <a:endParaRPr lang="ru-RU" altLang="ru-RU" sz="1600">
                  <a:solidFill>
                    <a:schemeClr val="bg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62" name="Text Box 133"/>
              <p:cNvSpPr txBox="1">
                <a:spLocks noChangeArrowheads="1"/>
              </p:cNvSpPr>
              <p:nvPr/>
            </p:nvSpPr>
            <p:spPr bwMode="auto">
              <a:xfrm>
                <a:off x="2875" y="460"/>
                <a:ext cx="305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1600">
                    <a:solidFill>
                      <a:schemeClr val="bg1"/>
                    </a:solidFill>
                    <a:latin typeface="Comic Sans MS" pitchFamily="66" charset="0"/>
                  </a:rPr>
                  <a:t>1</a:t>
                </a:r>
                <a:r>
                  <a:rPr lang="el-GR" altLang="ru-RU" sz="1600">
                    <a:solidFill>
                      <a:schemeClr val="bg1"/>
                    </a:solidFill>
                    <a:latin typeface="Comic Sans MS" pitchFamily="66" charset="0"/>
                  </a:rPr>
                  <a:t>μ</a:t>
                </a:r>
                <a:r>
                  <a:rPr lang="en-US" altLang="ru-RU" sz="1600">
                    <a:solidFill>
                      <a:schemeClr val="bg1"/>
                    </a:solidFill>
                    <a:latin typeface="Comic Sans MS" pitchFamily="66" charset="0"/>
                  </a:rPr>
                  <a:t>s</a:t>
                </a:r>
              </a:p>
            </p:txBody>
          </p:sp>
          <p:sp>
            <p:nvSpPr>
              <p:cNvPr id="63" name="Text Box 134"/>
              <p:cNvSpPr txBox="1">
                <a:spLocks noChangeArrowheads="1"/>
              </p:cNvSpPr>
              <p:nvPr/>
            </p:nvSpPr>
            <p:spPr bwMode="auto">
              <a:xfrm>
                <a:off x="3429" y="464"/>
                <a:ext cx="237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1600">
                    <a:solidFill>
                      <a:schemeClr val="bg1"/>
                    </a:solidFill>
                    <a:latin typeface="Comic Sans MS" pitchFamily="66" charset="0"/>
                  </a:rPr>
                  <a:t>1s</a:t>
                </a:r>
              </a:p>
            </p:txBody>
          </p:sp>
          <p:sp>
            <p:nvSpPr>
              <p:cNvPr id="64" name="Text Box 135"/>
              <p:cNvSpPr txBox="1">
                <a:spLocks noChangeArrowheads="1"/>
              </p:cNvSpPr>
              <p:nvPr/>
            </p:nvSpPr>
            <p:spPr bwMode="auto">
              <a:xfrm>
                <a:off x="3738" y="464"/>
                <a:ext cx="250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1600">
                    <a:solidFill>
                      <a:schemeClr val="bg1"/>
                    </a:solidFill>
                    <a:latin typeface="Comic Sans MS" pitchFamily="66" charset="0"/>
                  </a:rPr>
                  <a:t>1h</a:t>
                </a:r>
              </a:p>
            </p:txBody>
          </p:sp>
          <p:sp>
            <p:nvSpPr>
              <p:cNvPr id="65" name="Text Box 136"/>
              <p:cNvSpPr txBox="1">
                <a:spLocks noChangeArrowheads="1"/>
              </p:cNvSpPr>
              <p:nvPr/>
            </p:nvSpPr>
            <p:spPr bwMode="auto">
              <a:xfrm>
                <a:off x="4078" y="468"/>
                <a:ext cx="192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1600">
                    <a:solidFill>
                      <a:schemeClr val="bg1"/>
                    </a:solidFill>
                    <a:latin typeface="Comic Sans MS" pitchFamily="66" charset="0"/>
                  </a:rPr>
                  <a:t>d</a:t>
                </a:r>
              </a:p>
            </p:txBody>
          </p:sp>
          <p:sp>
            <p:nvSpPr>
              <p:cNvPr id="66" name="Text Box 137"/>
              <p:cNvSpPr txBox="1">
                <a:spLocks noChangeArrowheads="1"/>
              </p:cNvSpPr>
              <p:nvPr/>
            </p:nvSpPr>
            <p:spPr bwMode="auto">
              <a:xfrm>
                <a:off x="4554" y="464"/>
                <a:ext cx="557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1600">
                    <a:solidFill>
                      <a:schemeClr val="bg1"/>
                    </a:solidFill>
                    <a:latin typeface="Comic Sans MS" pitchFamily="66" charset="0"/>
                  </a:rPr>
                  <a:t>1Myear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719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980728"/>
            <a:ext cx="8595613" cy="5687909"/>
          </a:xfrm>
          <a:prstGeom prst="rect">
            <a:avLst/>
          </a:prstGeom>
        </p:spPr>
      </p:pic>
      <p:sp>
        <p:nvSpPr>
          <p:cNvPr id="163842" name="Rectangle 2"/>
          <p:cNvSpPr>
            <a:spLocks noChangeArrowheads="1"/>
          </p:cNvSpPr>
          <p:nvPr/>
        </p:nvSpPr>
        <p:spPr bwMode="auto">
          <a:xfrm>
            <a:off x="2207568" y="86152"/>
            <a:ext cx="7920880" cy="67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GB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Synthesis 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Superheavy </a:t>
            </a:r>
            <a:r>
              <a:rPr lang="en-GB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Nuclei (</a:t>
            </a:r>
            <a:r>
              <a:rPr lang="en-GB" sz="2400" b="1" i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1999-2019</a:t>
            </a:r>
            <a:r>
              <a:rPr lang="en-GB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10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905000" y="228600"/>
            <a:ext cx="6096000" cy="609600"/>
          </a:xfrm>
          <a:prstGeom prst="rect">
            <a:avLst/>
          </a:prstGeom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7200" b="1" kern="1200">
                <a:ln w="12700">
                  <a:solidFill>
                    <a:schemeClr val="tx2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altLang="ru-RU" sz="2800" dirty="0" err="1" smtClean="0">
                <a:ln w="0"/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Superheavies</a:t>
            </a:r>
            <a:r>
              <a:rPr lang="en-US" altLang="ru-RU" sz="2800" dirty="0" smtClean="0">
                <a:ln w="0"/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by fusion</a:t>
            </a:r>
            <a:endParaRPr lang="ru-RU" altLang="ru-RU" sz="2800" dirty="0">
              <a:ln w="0"/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179" name="Picture 4" descr="Map_all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" b="3194"/>
          <a:stretch/>
        </p:blipFill>
        <p:spPr bwMode="auto">
          <a:xfrm>
            <a:off x="1991544" y="1096814"/>
            <a:ext cx="8357370" cy="5301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 flipV="1">
            <a:off x="2257425" y="1163488"/>
            <a:ext cx="5105400" cy="5029200"/>
          </a:xfrm>
          <a:prstGeom prst="line">
            <a:avLst/>
          </a:prstGeom>
          <a:ln w="38100">
            <a:solidFill>
              <a:srgbClr val="33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181" name="TextBox 6"/>
          <p:cNvSpPr txBox="1">
            <a:spLocks noChangeArrowheads="1"/>
          </p:cNvSpPr>
          <p:nvPr/>
        </p:nvSpPr>
        <p:spPr bwMode="auto">
          <a:xfrm>
            <a:off x="6324601" y="1096813"/>
            <a:ext cx="627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b="1">
                <a:solidFill>
                  <a:srgbClr val="000066"/>
                </a:solidFill>
              </a:rPr>
              <a:t>Z=N</a:t>
            </a:r>
            <a:endParaRPr lang="ru-RU" altLang="ru-RU" b="1">
              <a:solidFill>
                <a:srgbClr val="000066"/>
              </a:solidFill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2276476" y="1325413"/>
            <a:ext cx="7705725" cy="4857750"/>
          </a:xfrm>
          <a:custGeom>
            <a:avLst/>
            <a:gdLst>
              <a:gd name="connsiteX0" fmla="*/ 0 w 8478792"/>
              <a:gd name="connsiteY0" fmla="*/ 5270196 h 5270196"/>
              <a:gd name="connsiteX1" fmla="*/ 2114550 w 8478792"/>
              <a:gd name="connsiteY1" fmla="*/ 3622371 h 5270196"/>
              <a:gd name="connsiteX2" fmla="*/ 4067175 w 8478792"/>
              <a:gd name="connsiteY2" fmla="*/ 2460321 h 5270196"/>
              <a:gd name="connsiteX3" fmla="*/ 7791450 w 8478792"/>
              <a:gd name="connsiteY3" fmla="*/ 393396 h 5270196"/>
              <a:gd name="connsiteX4" fmla="*/ 8467725 w 8478792"/>
              <a:gd name="connsiteY4" fmla="*/ 2871 h 5270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78792" h="5270196">
                <a:moveTo>
                  <a:pt x="0" y="5270196"/>
                </a:moveTo>
                <a:cubicBezTo>
                  <a:pt x="718343" y="4680440"/>
                  <a:pt x="1436687" y="4090684"/>
                  <a:pt x="2114550" y="3622371"/>
                </a:cubicBezTo>
                <a:cubicBezTo>
                  <a:pt x="2792413" y="3154058"/>
                  <a:pt x="3121025" y="2998483"/>
                  <a:pt x="4067175" y="2460321"/>
                </a:cubicBezTo>
                <a:cubicBezTo>
                  <a:pt x="5013325" y="1922159"/>
                  <a:pt x="7058025" y="802971"/>
                  <a:pt x="7791450" y="393396"/>
                </a:cubicBezTo>
                <a:cubicBezTo>
                  <a:pt x="8524875" y="-16179"/>
                  <a:pt x="8496300" y="-6654"/>
                  <a:pt x="8467725" y="2871"/>
                </a:cubicBezTo>
              </a:path>
            </a:pathLst>
          </a:custGeom>
          <a:noFill/>
          <a:ln w="3810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/>
              <a:t>  </a:t>
            </a:r>
            <a:endParaRPr lang="ru-RU" dirty="0"/>
          </a:p>
        </p:txBody>
      </p:sp>
      <p:sp>
        <p:nvSpPr>
          <p:cNvPr id="50183" name="TextBox 11"/>
          <p:cNvSpPr txBox="1">
            <a:spLocks noChangeArrowheads="1"/>
          </p:cNvSpPr>
          <p:nvPr/>
        </p:nvSpPr>
        <p:spPr bwMode="auto">
          <a:xfrm>
            <a:off x="8663313" y="404664"/>
            <a:ext cx="137730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b="1" dirty="0" smtClean="0">
                <a:solidFill>
                  <a:srgbClr val="000066"/>
                </a:solidFill>
              </a:rPr>
              <a:t>line of</a:t>
            </a:r>
            <a:endParaRPr lang="ru-RU" altLang="ru-RU" b="1" dirty="0">
              <a:solidFill>
                <a:srgbClr val="000066"/>
              </a:solidFill>
            </a:endParaRPr>
          </a:p>
          <a:p>
            <a:pPr algn="ctr" eaLnBrk="1" hangingPunct="1"/>
            <a:r>
              <a:rPr lang="en-US" altLang="ru-RU" b="1" dirty="0">
                <a:solidFill>
                  <a:srgbClr val="000066"/>
                </a:solidFill>
                <a:latin typeface="Symbol" panose="05050102010706020507" pitchFamily="18" charset="2"/>
              </a:rPr>
              <a:t>b</a:t>
            </a:r>
            <a:r>
              <a:rPr lang="ru-RU" altLang="ru-RU" b="1" dirty="0" smtClean="0">
                <a:solidFill>
                  <a:srgbClr val="000066"/>
                </a:solidFill>
              </a:rPr>
              <a:t>-</a:t>
            </a:r>
            <a:r>
              <a:rPr lang="en-US" altLang="ru-RU" b="1" dirty="0" smtClean="0">
                <a:solidFill>
                  <a:srgbClr val="000066"/>
                </a:solidFill>
              </a:rPr>
              <a:t>stability</a:t>
            </a:r>
            <a:endParaRPr lang="ru-RU" altLang="ru-RU" b="1" dirty="0">
              <a:solidFill>
                <a:srgbClr val="000066"/>
              </a:solidFill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9351964" y="1050776"/>
            <a:ext cx="249237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3048000" y="5287813"/>
            <a:ext cx="152400" cy="152400"/>
          </a:xfrm>
          <a:prstGeom prst="rect">
            <a:avLst/>
          </a:prstGeom>
          <a:ln>
            <a:solidFill>
              <a:srgbClr val="00006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7957919" y="2366317"/>
            <a:ext cx="152400" cy="152400"/>
          </a:xfrm>
          <a:prstGeom prst="rect">
            <a:avLst/>
          </a:prstGeom>
          <a:ln>
            <a:solidFill>
              <a:srgbClr val="00006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419350" y="4449613"/>
            <a:ext cx="819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baseline="30000">
                <a:solidFill>
                  <a:srgbClr val="333399"/>
                </a:solidFill>
              </a:rPr>
              <a:t>40</a:t>
            </a:r>
            <a:r>
              <a:rPr lang="en-US" altLang="ru-RU" b="1">
                <a:solidFill>
                  <a:srgbClr val="333399"/>
                </a:solidFill>
              </a:rPr>
              <a:t>Ca</a:t>
            </a:r>
            <a:r>
              <a:rPr lang="ru-RU" altLang="ru-RU" b="1" baseline="-25000">
                <a:solidFill>
                  <a:srgbClr val="333399"/>
                </a:solidFill>
              </a:rPr>
              <a:t>20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7999437" y="2644501"/>
            <a:ext cx="98616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b="1" baseline="30000" dirty="0" smtClean="0">
                <a:solidFill>
                  <a:srgbClr val="333399"/>
                </a:solidFill>
              </a:rPr>
              <a:t>239</a:t>
            </a:r>
            <a:r>
              <a:rPr lang="en-US" altLang="ru-RU" b="1" dirty="0" smtClean="0">
                <a:solidFill>
                  <a:srgbClr val="333399"/>
                </a:solidFill>
              </a:rPr>
              <a:t>Pu</a:t>
            </a:r>
            <a:r>
              <a:rPr lang="en-US" altLang="ru-RU" b="1" baseline="-25000" dirty="0" smtClean="0">
                <a:solidFill>
                  <a:srgbClr val="333399"/>
                </a:solidFill>
              </a:rPr>
              <a:t>94</a:t>
            </a:r>
            <a:endParaRPr lang="ru-RU" altLang="ru-RU" b="1" baseline="-25000" dirty="0">
              <a:solidFill>
                <a:srgbClr val="333399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766011" y="1476692"/>
            <a:ext cx="152400" cy="152400"/>
          </a:xfrm>
          <a:prstGeom prst="rect">
            <a:avLst/>
          </a:prstGeom>
          <a:ln>
            <a:solidFill>
              <a:srgbClr val="00006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7732285" y="1365825"/>
            <a:ext cx="9703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b="1" baseline="30000" dirty="0" smtClean="0">
                <a:solidFill>
                  <a:srgbClr val="333399"/>
                </a:solidFill>
              </a:rPr>
              <a:t>279</a:t>
            </a:r>
            <a:r>
              <a:rPr lang="en-US" altLang="ru-RU" b="1" dirty="0" smtClean="0">
                <a:solidFill>
                  <a:srgbClr val="333399"/>
                </a:solidFill>
              </a:rPr>
              <a:t>Fl</a:t>
            </a:r>
            <a:r>
              <a:rPr lang="en-US" altLang="ru-RU" b="1" baseline="-25000" dirty="0" smtClean="0">
                <a:solidFill>
                  <a:srgbClr val="333399"/>
                </a:solidFill>
              </a:rPr>
              <a:t>1</a:t>
            </a:r>
            <a:r>
              <a:rPr lang="ru-RU" altLang="ru-RU" b="1" baseline="-25000" dirty="0" smtClean="0">
                <a:solidFill>
                  <a:srgbClr val="333399"/>
                </a:solidFill>
              </a:rPr>
              <a:t>14</a:t>
            </a:r>
            <a:endParaRPr lang="ru-RU" altLang="ru-RU" b="1" baseline="-25000" dirty="0">
              <a:solidFill>
                <a:srgbClr val="333399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1205280" y="3349966"/>
            <a:ext cx="10390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protons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12597" y="6266942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neutrons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39816" y="2942381"/>
            <a:ext cx="648072" cy="36004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6484669" y="4382541"/>
            <a:ext cx="878156" cy="36004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175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/>
      <p:bldP spid="19" grpId="0"/>
      <p:bldP spid="20" grpId="0" animBg="1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4" descr="Map_all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" b="3194"/>
          <a:stretch/>
        </p:blipFill>
        <p:spPr bwMode="auto">
          <a:xfrm>
            <a:off x="1991544" y="1096814"/>
            <a:ext cx="8357370" cy="5301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 flipV="1">
            <a:off x="2257425" y="1163488"/>
            <a:ext cx="5105400" cy="5029200"/>
          </a:xfrm>
          <a:prstGeom prst="line">
            <a:avLst/>
          </a:prstGeom>
          <a:ln w="38100">
            <a:solidFill>
              <a:srgbClr val="33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181" name="TextBox 6"/>
          <p:cNvSpPr txBox="1">
            <a:spLocks noChangeArrowheads="1"/>
          </p:cNvSpPr>
          <p:nvPr/>
        </p:nvSpPr>
        <p:spPr bwMode="auto">
          <a:xfrm>
            <a:off x="6324601" y="1096813"/>
            <a:ext cx="627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b="1">
                <a:solidFill>
                  <a:srgbClr val="000066"/>
                </a:solidFill>
              </a:rPr>
              <a:t>Z=N</a:t>
            </a:r>
            <a:endParaRPr lang="ru-RU" altLang="ru-RU" b="1">
              <a:solidFill>
                <a:srgbClr val="000066"/>
              </a:solidFill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2276476" y="1325413"/>
            <a:ext cx="7705725" cy="4857750"/>
          </a:xfrm>
          <a:custGeom>
            <a:avLst/>
            <a:gdLst>
              <a:gd name="connsiteX0" fmla="*/ 0 w 8478792"/>
              <a:gd name="connsiteY0" fmla="*/ 5270196 h 5270196"/>
              <a:gd name="connsiteX1" fmla="*/ 2114550 w 8478792"/>
              <a:gd name="connsiteY1" fmla="*/ 3622371 h 5270196"/>
              <a:gd name="connsiteX2" fmla="*/ 4067175 w 8478792"/>
              <a:gd name="connsiteY2" fmla="*/ 2460321 h 5270196"/>
              <a:gd name="connsiteX3" fmla="*/ 7791450 w 8478792"/>
              <a:gd name="connsiteY3" fmla="*/ 393396 h 5270196"/>
              <a:gd name="connsiteX4" fmla="*/ 8467725 w 8478792"/>
              <a:gd name="connsiteY4" fmla="*/ 2871 h 5270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78792" h="5270196">
                <a:moveTo>
                  <a:pt x="0" y="5270196"/>
                </a:moveTo>
                <a:cubicBezTo>
                  <a:pt x="718343" y="4680440"/>
                  <a:pt x="1436687" y="4090684"/>
                  <a:pt x="2114550" y="3622371"/>
                </a:cubicBezTo>
                <a:cubicBezTo>
                  <a:pt x="2792413" y="3154058"/>
                  <a:pt x="3121025" y="2998483"/>
                  <a:pt x="4067175" y="2460321"/>
                </a:cubicBezTo>
                <a:cubicBezTo>
                  <a:pt x="5013325" y="1922159"/>
                  <a:pt x="7058025" y="802971"/>
                  <a:pt x="7791450" y="393396"/>
                </a:cubicBezTo>
                <a:cubicBezTo>
                  <a:pt x="8524875" y="-16179"/>
                  <a:pt x="8496300" y="-6654"/>
                  <a:pt x="8467725" y="2871"/>
                </a:cubicBezTo>
              </a:path>
            </a:pathLst>
          </a:custGeom>
          <a:noFill/>
          <a:ln w="3810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/>
              <a:t>  </a:t>
            </a:r>
            <a:endParaRPr lang="ru-RU" dirty="0"/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9351964" y="1050776"/>
            <a:ext cx="249237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3048000" y="5272573"/>
            <a:ext cx="152400" cy="152400"/>
          </a:xfrm>
          <a:prstGeom prst="rect">
            <a:avLst/>
          </a:prstGeom>
          <a:ln>
            <a:solidFill>
              <a:srgbClr val="00006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7957919" y="2366317"/>
            <a:ext cx="152400" cy="152400"/>
          </a:xfrm>
          <a:prstGeom prst="rect">
            <a:avLst/>
          </a:prstGeom>
          <a:ln>
            <a:solidFill>
              <a:srgbClr val="00006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419350" y="4449613"/>
            <a:ext cx="819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baseline="30000" dirty="0">
                <a:solidFill>
                  <a:srgbClr val="333399"/>
                </a:solidFill>
              </a:rPr>
              <a:t>40</a:t>
            </a:r>
            <a:r>
              <a:rPr lang="en-US" altLang="ru-RU" b="1" dirty="0">
                <a:solidFill>
                  <a:srgbClr val="333399"/>
                </a:solidFill>
              </a:rPr>
              <a:t>Ca</a:t>
            </a:r>
            <a:r>
              <a:rPr lang="ru-RU" altLang="ru-RU" b="1" baseline="-25000" dirty="0">
                <a:solidFill>
                  <a:srgbClr val="333399"/>
                </a:solidFill>
              </a:rPr>
              <a:t>20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7999437" y="2644501"/>
            <a:ext cx="98616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b="1" baseline="30000" dirty="0" smtClean="0">
                <a:solidFill>
                  <a:srgbClr val="333399"/>
                </a:solidFill>
              </a:rPr>
              <a:t>239</a:t>
            </a:r>
            <a:r>
              <a:rPr lang="en-US" altLang="ru-RU" b="1" dirty="0" smtClean="0">
                <a:solidFill>
                  <a:srgbClr val="333399"/>
                </a:solidFill>
              </a:rPr>
              <a:t>Pu</a:t>
            </a:r>
            <a:r>
              <a:rPr lang="en-US" altLang="ru-RU" b="1" baseline="-25000" dirty="0" smtClean="0">
                <a:solidFill>
                  <a:srgbClr val="333399"/>
                </a:solidFill>
              </a:rPr>
              <a:t>94</a:t>
            </a:r>
            <a:endParaRPr lang="ru-RU" altLang="ru-RU" b="1" baseline="-25000" dirty="0">
              <a:solidFill>
                <a:srgbClr val="333399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766011" y="1476692"/>
            <a:ext cx="152400" cy="152400"/>
          </a:xfrm>
          <a:prstGeom prst="rect">
            <a:avLst/>
          </a:prstGeom>
          <a:ln>
            <a:solidFill>
              <a:srgbClr val="00006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7732285" y="1365825"/>
            <a:ext cx="9703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b="1" baseline="30000" dirty="0" smtClean="0">
                <a:solidFill>
                  <a:srgbClr val="333399"/>
                </a:solidFill>
              </a:rPr>
              <a:t>279</a:t>
            </a:r>
            <a:r>
              <a:rPr lang="en-US" altLang="ru-RU" b="1" dirty="0" smtClean="0">
                <a:solidFill>
                  <a:srgbClr val="333399"/>
                </a:solidFill>
              </a:rPr>
              <a:t>Fl</a:t>
            </a:r>
            <a:r>
              <a:rPr lang="en-US" altLang="ru-RU" b="1" baseline="-25000" dirty="0" smtClean="0">
                <a:solidFill>
                  <a:srgbClr val="333399"/>
                </a:solidFill>
              </a:rPr>
              <a:t>1</a:t>
            </a:r>
            <a:r>
              <a:rPr lang="ru-RU" altLang="ru-RU" b="1" baseline="-25000" dirty="0" smtClean="0">
                <a:solidFill>
                  <a:srgbClr val="333399"/>
                </a:solidFill>
              </a:rPr>
              <a:t>14</a:t>
            </a:r>
            <a:endParaRPr lang="ru-RU" altLang="ru-RU" b="1" baseline="-25000" dirty="0">
              <a:solidFill>
                <a:srgbClr val="333399"/>
              </a:solidFill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414966" y="4445923"/>
            <a:ext cx="89159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baseline="30000" dirty="0" smtClean="0">
                <a:solidFill>
                  <a:srgbClr val="333399"/>
                </a:solidFill>
              </a:rPr>
              <a:t>4</a:t>
            </a:r>
            <a:r>
              <a:rPr lang="en-US" altLang="ru-RU" b="1" baseline="30000" dirty="0" smtClean="0">
                <a:solidFill>
                  <a:srgbClr val="333399"/>
                </a:solidFill>
              </a:rPr>
              <a:t>8</a:t>
            </a:r>
            <a:r>
              <a:rPr lang="en-US" altLang="ru-RU" b="1" dirty="0" smtClean="0">
                <a:solidFill>
                  <a:srgbClr val="333399"/>
                </a:solidFill>
              </a:rPr>
              <a:t>Ca</a:t>
            </a:r>
            <a:r>
              <a:rPr lang="ru-RU" altLang="ru-RU" b="1" baseline="-25000" dirty="0">
                <a:solidFill>
                  <a:srgbClr val="333399"/>
                </a:solidFill>
              </a:rPr>
              <a:t>20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7997532" y="2642983"/>
            <a:ext cx="98616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b="1" baseline="30000" dirty="0" smtClean="0">
                <a:solidFill>
                  <a:srgbClr val="333399"/>
                </a:solidFill>
              </a:rPr>
              <a:t>244</a:t>
            </a:r>
            <a:r>
              <a:rPr lang="en-US" altLang="ru-RU" b="1" dirty="0" smtClean="0">
                <a:solidFill>
                  <a:srgbClr val="333399"/>
                </a:solidFill>
              </a:rPr>
              <a:t>Pu</a:t>
            </a:r>
            <a:r>
              <a:rPr lang="en-US" altLang="ru-RU" b="1" baseline="-25000" dirty="0" smtClean="0">
                <a:solidFill>
                  <a:srgbClr val="333399"/>
                </a:solidFill>
              </a:rPr>
              <a:t>94</a:t>
            </a:r>
            <a:endParaRPr lang="ru-RU" altLang="ru-RU" b="1" baseline="-25000" dirty="0">
              <a:solidFill>
                <a:srgbClr val="333399"/>
              </a:solidFill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7731611" y="1365825"/>
            <a:ext cx="9703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b="1" baseline="30000" dirty="0" smtClean="0">
                <a:solidFill>
                  <a:srgbClr val="333399"/>
                </a:solidFill>
              </a:rPr>
              <a:t>292</a:t>
            </a:r>
            <a:r>
              <a:rPr lang="en-US" altLang="ru-RU" b="1" dirty="0" smtClean="0">
                <a:solidFill>
                  <a:srgbClr val="333399"/>
                </a:solidFill>
              </a:rPr>
              <a:t>Fl</a:t>
            </a:r>
            <a:r>
              <a:rPr lang="en-US" altLang="ru-RU" b="1" baseline="-25000" dirty="0" smtClean="0">
                <a:solidFill>
                  <a:srgbClr val="333399"/>
                </a:solidFill>
              </a:rPr>
              <a:t>1</a:t>
            </a:r>
            <a:r>
              <a:rPr lang="ru-RU" altLang="ru-RU" b="1" baseline="-25000" dirty="0" smtClean="0">
                <a:solidFill>
                  <a:srgbClr val="333399"/>
                </a:solidFill>
              </a:rPr>
              <a:t>14</a:t>
            </a:r>
            <a:endParaRPr lang="ru-RU" altLang="ru-RU" b="1" baseline="-25000" dirty="0">
              <a:solidFill>
                <a:srgbClr val="333399"/>
              </a:solidFill>
            </a:endParaRPr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>
          <a:xfrm>
            <a:off x="1905000" y="228600"/>
            <a:ext cx="6096000" cy="609600"/>
          </a:xfrm>
          <a:prstGeom prst="rect">
            <a:avLst/>
          </a:prstGeom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7200" b="1" kern="1200">
                <a:ln w="12700">
                  <a:solidFill>
                    <a:schemeClr val="tx2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altLang="ru-RU" sz="2800" dirty="0" err="1" smtClean="0">
                <a:ln w="0"/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Superheavies</a:t>
            </a:r>
            <a:r>
              <a:rPr lang="en-US" altLang="ru-RU" sz="2800" dirty="0" smtClean="0">
                <a:ln w="0"/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by fusion</a:t>
            </a:r>
            <a:endParaRPr lang="ru-RU" altLang="ru-RU" sz="2800" dirty="0">
              <a:ln w="0"/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11"/>
          <p:cNvSpPr txBox="1">
            <a:spLocks noChangeArrowheads="1"/>
          </p:cNvSpPr>
          <p:nvPr/>
        </p:nvSpPr>
        <p:spPr bwMode="auto">
          <a:xfrm>
            <a:off x="8663313" y="404664"/>
            <a:ext cx="137730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b="1" dirty="0" smtClean="0">
                <a:solidFill>
                  <a:srgbClr val="000066"/>
                </a:solidFill>
              </a:rPr>
              <a:t>line of</a:t>
            </a:r>
            <a:endParaRPr lang="ru-RU" altLang="ru-RU" b="1" dirty="0">
              <a:solidFill>
                <a:srgbClr val="000066"/>
              </a:solidFill>
            </a:endParaRPr>
          </a:p>
          <a:p>
            <a:pPr algn="ctr" eaLnBrk="1" hangingPunct="1"/>
            <a:r>
              <a:rPr lang="en-US" altLang="ru-RU" b="1" dirty="0">
                <a:solidFill>
                  <a:srgbClr val="000066"/>
                </a:solidFill>
                <a:latin typeface="Symbol" panose="05050102010706020507" pitchFamily="18" charset="2"/>
              </a:rPr>
              <a:t>b</a:t>
            </a:r>
            <a:r>
              <a:rPr lang="ru-RU" altLang="ru-RU" b="1" dirty="0" smtClean="0">
                <a:solidFill>
                  <a:srgbClr val="000066"/>
                </a:solidFill>
              </a:rPr>
              <a:t>-</a:t>
            </a:r>
            <a:r>
              <a:rPr lang="en-US" altLang="ru-RU" b="1" dirty="0" smtClean="0">
                <a:solidFill>
                  <a:srgbClr val="000066"/>
                </a:solidFill>
              </a:rPr>
              <a:t>stability</a:t>
            </a:r>
            <a:endParaRPr lang="ru-RU" altLang="ru-RU" b="1" dirty="0">
              <a:solidFill>
                <a:srgbClr val="000066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1205280" y="3349966"/>
            <a:ext cx="10390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protons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912597" y="6266942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neutrons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439816" y="2942381"/>
            <a:ext cx="648072" cy="36004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6484669" y="4382541"/>
            <a:ext cx="878156" cy="36004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83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0.02526 -0.000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-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 L 0.01224 -0.0006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4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0.05234 0.0002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/>
      <p:bldP spid="19" grpId="0"/>
      <p:bldP spid="20" grpId="0" animBg="1"/>
      <p:bldP spid="21" grpId="0"/>
      <p:bldP spid="15" grpId="0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7" descr="Map_cold_hot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9376" y="20568"/>
            <a:ext cx="9577064" cy="6736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79" name="Заголовок 1"/>
          <p:cNvSpPr>
            <a:spLocks/>
          </p:cNvSpPr>
          <p:nvPr/>
        </p:nvSpPr>
        <p:spPr bwMode="auto">
          <a:xfrm>
            <a:off x="1487488" y="620688"/>
            <a:ext cx="3600400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Towards the Island of Stability</a:t>
            </a:r>
            <a:endParaRPr lang="ru-RU" altLang="ru-RU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4" r="52"/>
          <a:stretch/>
        </p:blipFill>
        <p:spPr>
          <a:xfrm>
            <a:off x="2974554" y="5447850"/>
            <a:ext cx="6984000" cy="103945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807968" y="4773190"/>
            <a:ext cx="16417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1999-2016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074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65" y="0"/>
            <a:ext cx="9396537" cy="7173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6384033" y="2917031"/>
            <a:ext cx="2476599" cy="1128668"/>
            <a:chOff x="4860032" y="2917031"/>
            <a:chExt cx="2476599" cy="1128668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4860032" y="2926556"/>
              <a:ext cx="2419449" cy="28642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 flipV="1">
              <a:off x="4867191" y="3412331"/>
              <a:ext cx="2469440" cy="205431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4860032" y="3212976"/>
              <a:ext cx="7159" cy="404786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7267575" y="2917031"/>
              <a:ext cx="50006" cy="51435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 rot="21332582">
              <a:off x="5162745" y="3584034"/>
              <a:ext cx="21547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  <a:latin typeface="Clarendon BT" panose="02040704040505020204" pitchFamily="18" charset="0"/>
                </a:rPr>
                <a:t>SH Islanders</a:t>
              </a:r>
              <a:endParaRPr lang="ru-RU" sz="24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2495600" y="3212293"/>
            <a:ext cx="3888432" cy="1014607"/>
            <a:chOff x="971600" y="3212292"/>
            <a:chExt cx="3888432" cy="1014607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 flipV="1">
              <a:off x="1071563" y="3212292"/>
              <a:ext cx="3788469" cy="350058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flipV="1">
              <a:off x="971600" y="3617762"/>
              <a:ext cx="3885530" cy="315294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 flipH="1">
              <a:off x="983456" y="3553475"/>
              <a:ext cx="88724" cy="401781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 rot="21332582">
              <a:off x="1560985" y="3765234"/>
              <a:ext cx="30540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larendon BT" panose="02040704040505020204" pitchFamily="18" charset="0"/>
                </a:rPr>
                <a:t>daughter nuclides</a:t>
              </a:r>
            </a:p>
          </p:txBody>
        </p:sp>
      </p:grpSp>
      <p:sp>
        <p:nvSpPr>
          <p:cNvPr id="6" name="Параллелограмм 5"/>
          <p:cNvSpPr/>
          <p:nvPr/>
        </p:nvSpPr>
        <p:spPr>
          <a:xfrm rot="21370914">
            <a:off x="3541163" y="3449360"/>
            <a:ext cx="466238" cy="400353"/>
          </a:xfrm>
          <a:prstGeom prst="parallelogram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" name="Группа 14"/>
          <p:cNvGrpSpPr/>
          <p:nvPr/>
        </p:nvGrpSpPr>
        <p:grpSpPr>
          <a:xfrm>
            <a:off x="1434209" y="3925285"/>
            <a:ext cx="1073246" cy="461914"/>
            <a:chOff x="4813902" y="3087950"/>
            <a:chExt cx="2577029" cy="461914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 flipV="1">
              <a:off x="5084242" y="3117923"/>
              <a:ext cx="2280423" cy="64286"/>
            </a:xfrm>
            <a:prstGeom prst="line">
              <a:avLst/>
            </a:prstGeom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flipV="1">
              <a:off x="4813902" y="3507534"/>
              <a:ext cx="2372253" cy="42330"/>
            </a:xfrm>
            <a:prstGeom prst="line">
              <a:avLst/>
            </a:prstGeom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flipH="1">
              <a:off x="4836774" y="3182209"/>
              <a:ext cx="262715" cy="367655"/>
            </a:xfrm>
            <a:prstGeom prst="line">
              <a:avLst/>
            </a:prstGeom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 flipH="1">
              <a:off x="7171130" y="3117922"/>
              <a:ext cx="219801" cy="401723"/>
            </a:xfrm>
            <a:prstGeom prst="line">
              <a:avLst/>
            </a:prstGeom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 rot="21392879">
              <a:off x="5137858" y="3087950"/>
              <a:ext cx="20561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>
                      <a:lumMod val="85000"/>
                    </a:schemeClr>
                  </a:solidFill>
                  <a:latin typeface="Clarendon BT" panose="02040704040505020204" pitchFamily="18" charset="0"/>
                </a:rPr>
                <a:t>New</a:t>
              </a:r>
              <a:endParaRPr lang="ru-RU" sz="24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878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481" y="3719671"/>
            <a:ext cx="4392488" cy="2906607"/>
          </a:xfrm>
          <a:prstGeom prst="rect">
            <a:avLst/>
          </a:prstGeom>
        </p:spPr>
      </p:pic>
      <p:sp>
        <p:nvSpPr>
          <p:cNvPr id="7170" name="Объект 2"/>
          <p:cNvSpPr>
            <a:spLocks/>
          </p:cNvSpPr>
          <p:nvPr/>
        </p:nvSpPr>
        <p:spPr bwMode="auto">
          <a:xfrm>
            <a:off x="-775303" y="28799"/>
            <a:ext cx="8229600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 research: Main tasks</a:t>
            </a:r>
            <a:endParaRPr lang="ru-RU" altLang="ru-RU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Группа 4"/>
          <p:cNvGrpSpPr>
            <a:grpSpLocks/>
          </p:cNvGrpSpPr>
          <p:nvPr/>
        </p:nvGrpSpPr>
        <p:grpSpPr bwMode="auto">
          <a:xfrm>
            <a:off x="2639616" y="3779313"/>
            <a:ext cx="2051657" cy="1302815"/>
            <a:chOff x="4112126" y="1172658"/>
            <a:chExt cx="2534878" cy="1652567"/>
          </a:xfrm>
        </p:grpSpPr>
        <p:sp>
          <p:nvSpPr>
            <p:cNvPr id="6" name="Стрелка вправо 5"/>
            <p:cNvSpPr/>
            <p:nvPr/>
          </p:nvSpPr>
          <p:spPr>
            <a:xfrm>
              <a:off x="5929225" y="2539289"/>
              <a:ext cx="499768" cy="285936"/>
            </a:xfrm>
            <a:prstGeom prst="rightArrow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0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7" name="Стрелка вправо 6"/>
            <p:cNvSpPr/>
            <p:nvPr/>
          </p:nvSpPr>
          <p:spPr>
            <a:xfrm rot="10800000">
              <a:off x="4112126" y="2111747"/>
              <a:ext cx="499768" cy="285935"/>
            </a:xfrm>
            <a:prstGeom prst="rightArrow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0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" name="Стрелка вправо 7"/>
            <p:cNvSpPr/>
            <p:nvPr/>
          </p:nvSpPr>
          <p:spPr>
            <a:xfrm rot="19618066">
              <a:off x="6147235" y="1172658"/>
              <a:ext cx="499769" cy="285936"/>
            </a:xfrm>
            <a:prstGeom prst="rightArrow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0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10" name="TextBox 1">
            <a:extLst>
              <a:ext uri="{FF2B5EF4-FFF2-40B4-BE49-F238E27FC236}">
                <a16:creationId xmlns="" xmlns:a16="http://schemas.microsoft.com/office/drawing/2014/main" id="{E9383436-C2DF-4059-8CEB-041848A30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340" y="765175"/>
            <a:ext cx="7427366" cy="2759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alt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Experiments 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extremely low (</a:t>
            </a:r>
            <a:r>
              <a:rPr lang="el-GR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&lt;100 fb) cross sections:</a:t>
            </a:r>
          </a:p>
          <a:p>
            <a:pPr marL="457200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Synthesis of new SHE with Z = 119 and 120 in reactions with </a:t>
            </a:r>
            <a:r>
              <a:rPr lang="en-US" altLang="ru-RU" sz="16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Ti, </a:t>
            </a:r>
            <a:r>
              <a:rPr lang="en-US" altLang="ru-RU" sz="16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 ...;</a:t>
            </a:r>
          </a:p>
          <a:p>
            <a:pPr marL="457200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Synthesis of new isotopes of SHE;</a:t>
            </a:r>
          </a:p>
          <a:p>
            <a:pPr marL="457200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Study of decay properties of SHE;</a:t>
            </a:r>
          </a:p>
          <a:p>
            <a:pPr marL="457200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Exploring limits the 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Island of Stability;</a:t>
            </a:r>
          </a:p>
          <a:p>
            <a:pPr marL="457200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Study of excitation functions.</a:t>
            </a:r>
          </a:p>
          <a:p>
            <a:pPr fontAlgn="base">
              <a:spcBef>
                <a:spcPts val="160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Experiments requiring high statistics:</a:t>
            </a:r>
          </a:p>
          <a:p>
            <a:pPr marL="457200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Nuclear spectroscopy of SHE;</a:t>
            </a:r>
          </a:p>
          <a:p>
            <a:pPr marL="457200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Precise mass measurements;</a:t>
            </a:r>
          </a:p>
          <a:p>
            <a:pPr marL="457200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Study of chemical properties of SHE.</a:t>
            </a:r>
          </a:p>
        </p:txBody>
      </p:sp>
      <p:pic>
        <p:nvPicPr>
          <p:cNvPr id="11" name="Picture 2" descr="ZD135 SHE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1" t="-926" r="15630" b="12403"/>
          <a:stretch/>
        </p:blipFill>
        <p:spPr bwMode="auto">
          <a:xfrm>
            <a:off x="7825730" y="0"/>
            <a:ext cx="4176464" cy="283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0" t="2999"/>
          <a:stretch/>
        </p:blipFill>
        <p:spPr>
          <a:xfrm>
            <a:off x="7824192" y="3822859"/>
            <a:ext cx="4178002" cy="284371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824192" y="2821713"/>
            <a:ext cx="4178002" cy="1200329"/>
          </a:xfrm>
          <a:prstGeom prst="rect">
            <a:avLst/>
          </a:prstGeom>
          <a:solidFill>
            <a:srgbClr val="6F717E"/>
          </a:solidFill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of</a:t>
            </a:r>
            <a:r>
              <a:rPr lang="ru-RU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 @ DC-280: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</a:t>
            </a:r>
            <a:r>
              <a:rPr lang="ru-RU" sz="18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8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&gt;8 </a:t>
            </a:r>
            <a:r>
              <a:rPr lang="en-US" sz="18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800" i="1" dirty="0" err="1" smtClean="0">
                <a:solidFill>
                  <a:schemeClr val="bg1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sz="18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1800" i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ru-RU" sz="18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8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5 - 8</a:t>
            </a:r>
            <a:r>
              <a:rPr lang="ru-RU" sz="18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A·MeV</a:t>
            </a:r>
            <a:endParaRPr lang="en-US" sz="1800" i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Efficiency: ~50%</a:t>
            </a:r>
            <a:endParaRPr lang="ru-RU" sz="18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Овал 1"/>
          <p:cNvSpPr/>
          <p:nvPr/>
        </p:nvSpPr>
        <p:spPr>
          <a:xfrm rot="18929932">
            <a:off x="1238141" y="4720778"/>
            <a:ext cx="3798112" cy="104787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026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5" y="1094983"/>
            <a:ext cx="4968551" cy="262942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09"/>
          <a:stretch/>
        </p:blipFill>
        <p:spPr>
          <a:xfrm>
            <a:off x="191345" y="4232821"/>
            <a:ext cx="4968551" cy="24927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12481" y="648660"/>
            <a:ext cx="23262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DGFRS-1 @ U400</a:t>
            </a:r>
            <a:endParaRPr lang="ru-RU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19507" y="3828034"/>
            <a:ext cx="2512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DGFRS-2 @ DC280</a:t>
            </a:r>
            <a:endParaRPr lang="ru-RU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343472" y="260648"/>
            <a:ext cx="9144000" cy="2286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altLang="ru-RU" sz="2800" b="1" dirty="0" err="1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altLang="ru-RU" sz="2800" dirty="0" err="1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ubna</a:t>
            </a:r>
            <a:r>
              <a:rPr lang="en-US" altLang="ru-RU" sz="2800" b="1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</a:t>
            </a:r>
            <a:r>
              <a:rPr lang="en-US" altLang="ru-RU" sz="2800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as-</a:t>
            </a:r>
            <a:r>
              <a:rPr lang="en-US" altLang="ru-RU" sz="2800" b="1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ru-RU" sz="2800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illed</a:t>
            </a:r>
            <a:r>
              <a:rPr lang="en-US" altLang="ru-RU" sz="2800" b="1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</a:t>
            </a:r>
            <a:r>
              <a:rPr lang="en-US" altLang="ru-RU" sz="2800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ecoil</a:t>
            </a:r>
            <a:r>
              <a:rPr lang="en-US" altLang="ru-RU" sz="2800" b="1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altLang="ru-RU" sz="2800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eparators</a:t>
            </a:r>
            <a:endParaRPr lang="ru-RU" altLang="ru-RU" sz="2800" dirty="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Группа 15"/>
          <p:cNvGrpSpPr/>
          <p:nvPr/>
        </p:nvGrpSpPr>
        <p:grpSpPr>
          <a:xfrm>
            <a:off x="5591944" y="1111784"/>
            <a:ext cx="6264696" cy="5567431"/>
            <a:chOff x="238118" y="2453909"/>
            <a:chExt cx="4119568" cy="3332545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8118" y="2453909"/>
              <a:ext cx="4119568" cy="33325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</p:pic>
        <p:sp>
          <p:nvSpPr>
            <p:cNvPr id="10" name="TextBox 9"/>
            <p:cNvSpPr txBox="1"/>
            <p:nvPr/>
          </p:nvSpPr>
          <p:spPr>
            <a:xfrm>
              <a:off x="1783643" y="4723637"/>
              <a:ext cx="834012" cy="239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DGFRS-1</a:t>
              </a:r>
              <a:endParaRPr lang="ru-RU" b="1" dirty="0">
                <a:solidFill>
                  <a:srgbClr val="0000FF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357422" y="2794811"/>
              <a:ext cx="834012" cy="239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DGFRS-2</a:t>
              </a:r>
              <a:endParaRPr lang="ru-RU" b="1" dirty="0">
                <a:solidFill>
                  <a:srgbClr val="C00000"/>
                </a:solidFill>
              </a:endParaRPr>
            </a:p>
          </p:txBody>
        </p:sp>
        <p:cxnSp>
          <p:nvCxnSpPr>
            <p:cNvPr id="12" name="Прямая со стрелкой 11"/>
            <p:cNvCxnSpPr/>
            <p:nvPr/>
          </p:nvCxnSpPr>
          <p:spPr>
            <a:xfrm rot="5400000" flipH="1" flipV="1">
              <a:off x="2393141" y="3893347"/>
              <a:ext cx="1500198" cy="1588"/>
            </a:xfrm>
            <a:prstGeom prst="straightConnector1">
              <a:avLst/>
            </a:prstGeom>
            <a:ln w="19050">
              <a:solidFill>
                <a:srgbClr val="0066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2713781" y="3820435"/>
              <a:ext cx="857329" cy="23949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66"/>
                  </a:solidFill>
                </a:rPr>
                <a:t>factor of 3</a:t>
              </a:r>
              <a:endParaRPr lang="ru-RU" b="1" dirty="0">
                <a:solidFill>
                  <a:srgbClr val="00006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209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95400" y="1052736"/>
            <a:ext cx="1051316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Synthesis 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 new superheavy elements</a:t>
            </a:r>
            <a:endParaRPr lang="ru-RU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Synthesis 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 superheavy nuclei and study of their decay </a:t>
            </a: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properties</a:t>
            </a:r>
            <a:endParaRPr lang="ru-RU" sz="2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Spectroscopy 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 the radioactive decay of heavy and superheavy </a:t>
            </a: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nuclei</a:t>
            </a:r>
            <a:endParaRPr lang="ru-RU" sz="2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Measurement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 the masses of superheavy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nuclei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Study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 the chemical properties of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Dynamics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 heavy-ion nuclear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reactions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35760" y="260648"/>
            <a:ext cx="48606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Main directions of research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82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540" y="533972"/>
            <a:ext cx="3623697" cy="5598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77556" y="4981645"/>
            <a:ext cx="54053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0.5</a:t>
            </a:r>
            <a:endParaRPr lang="ru-RU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094604" y="5901705"/>
            <a:ext cx="75533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2020</a:t>
            </a:r>
            <a:endParaRPr lang="ru-RU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186971" y="5921641"/>
            <a:ext cx="75533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2021</a:t>
            </a:r>
            <a:endParaRPr lang="ru-RU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8207802" y="5909099"/>
            <a:ext cx="75533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2022</a:t>
            </a:r>
            <a:endParaRPr lang="ru-RU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371959" y="4357455"/>
            <a:ext cx="54053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1.0</a:t>
            </a:r>
            <a:endParaRPr lang="ru-RU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382322" y="3691009"/>
            <a:ext cx="54053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1.5</a:t>
            </a:r>
            <a:endParaRPr lang="ru-RU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381667" y="2383953"/>
            <a:ext cx="54053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2.5</a:t>
            </a:r>
            <a:endParaRPr lang="ru-RU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383756" y="3040388"/>
            <a:ext cx="54053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2.0</a:t>
            </a:r>
            <a:endParaRPr lang="ru-RU" sz="2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376143" y="1053897"/>
            <a:ext cx="54053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3.5</a:t>
            </a:r>
            <a:endParaRPr lang="ru-RU" sz="2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5378708" y="421153"/>
            <a:ext cx="54053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4.0</a:t>
            </a:r>
            <a:endParaRPr lang="ru-RU" sz="20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366619" y="1711238"/>
            <a:ext cx="54053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3.0</a:t>
            </a:r>
            <a:endParaRPr lang="ru-RU" sz="2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388518" y="5664039"/>
            <a:ext cx="54053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0.0</a:t>
            </a:r>
            <a:endParaRPr lang="ru-RU" sz="2000" b="1" dirty="0"/>
          </a:p>
        </p:txBody>
      </p:sp>
      <p:sp>
        <p:nvSpPr>
          <p:cNvPr id="6" name="Прямоугольник 5"/>
          <p:cNvSpPr/>
          <p:nvPr/>
        </p:nvSpPr>
        <p:spPr>
          <a:xfrm rot="16200000">
            <a:off x="2671283" y="2709144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200" b="1" dirty="0"/>
              <a:t>Luminosity  (10</a:t>
            </a:r>
            <a:r>
              <a:rPr lang="en-US" sz="2400" b="1" baseline="30000" dirty="0"/>
              <a:t>31</a:t>
            </a:r>
            <a:r>
              <a:rPr lang="en-US" sz="2200" b="1" dirty="0"/>
              <a:t>/cm</a:t>
            </a:r>
            <a:r>
              <a:rPr lang="en-US" sz="2400" b="1" baseline="30000" dirty="0"/>
              <a:t>2</a:t>
            </a:r>
            <a:r>
              <a:rPr lang="en-US" sz="2200" b="1" dirty="0"/>
              <a:t>ˑs)</a:t>
            </a:r>
            <a:endParaRPr lang="en-US" sz="2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89368" y="5337588"/>
            <a:ext cx="18934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</a:rPr>
              <a:t>previous level</a:t>
            </a:r>
            <a:endParaRPr lang="ru-RU" sz="2000" b="1" dirty="0">
              <a:solidFill>
                <a:srgbClr val="002060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3837477" y="5704456"/>
            <a:ext cx="227875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8539181" y="2204864"/>
            <a:ext cx="311816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now at </a:t>
            </a:r>
            <a:r>
              <a:rPr lang="en-US" sz="2000" b="1" dirty="0" smtClean="0">
                <a:solidFill>
                  <a:srgbClr val="C00000"/>
                </a:solidFill>
              </a:rPr>
              <a:t>the SHE Factory</a:t>
            </a: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210709" y="404665"/>
            <a:ext cx="1534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designed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11424" y="1280351"/>
            <a:ext cx="169309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Luminosity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05809" y="1640390"/>
            <a:ext cx="18774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(target 30 mg)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477612" y="5700703"/>
            <a:ext cx="23006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</a:rPr>
              <a:t>U-400 + DGFRS-1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585468" y="2614785"/>
            <a:ext cx="248657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C00000"/>
                </a:solidFill>
              </a:rPr>
              <a:t>DC-280 + DGFRS-2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922678" y="5891673"/>
            <a:ext cx="764953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200" b="1" dirty="0"/>
              <a:t>year</a:t>
            </a:r>
            <a:endParaRPr lang="ru-RU" sz="22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911424" y="137942"/>
            <a:ext cx="35108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Progress at SHE-Factory</a:t>
            </a:r>
            <a:endParaRPr lang="ru-RU" sz="2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647546" y="5897891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20</a:t>
            </a:r>
            <a:r>
              <a:rPr lang="ru-RU" sz="2000" b="1" dirty="0"/>
              <a:t>0</a:t>
            </a:r>
            <a:r>
              <a:rPr lang="en-US" sz="2000" b="1" dirty="0"/>
              <a:t>0</a:t>
            </a:r>
            <a:endParaRPr lang="ru-RU" sz="2000" b="1" dirty="0"/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2207568" y="6194994"/>
            <a:ext cx="3960440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734296" y="650560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400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977906" y="6356745"/>
            <a:ext cx="17844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by Yu</a:t>
            </a:r>
            <a:r>
              <a:rPr lang="en-US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en-US" sz="1400" b="1" dirty="0" err="1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Oganessian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30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19336" y="74141"/>
            <a:ext cx="11903386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defRPr/>
            </a:pP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research program with existing separators @ SHE Factory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9"/>
          <a:stretch/>
        </p:blipFill>
        <p:spPr bwMode="auto">
          <a:xfrm>
            <a:off x="407368" y="764704"/>
            <a:ext cx="4320480" cy="32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z2.bmp"/>
          <p:cNvPicPr>
            <a:picLocks noChangeAspect="1"/>
          </p:cNvPicPr>
          <p:nvPr/>
        </p:nvPicPr>
        <p:blipFill rotWithShape="1">
          <a:blip r:embed="rId3" cstate="print"/>
          <a:srcRect r="17179" b="11771"/>
          <a:stretch/>
        </p:blipFill>
        <p:spPr>
          <a:xfrm>
            <a:off x="6456040" y="764704"/>
            <a:ext cx="5407553" cy="324036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9922036" y="3358135"/>
            <a:ext cx="1941557" cy="646331"/>
          </a:xfrm>
          <a:prstGeom prst="rect">
            <a:avLst/>
          </a:prstGeom>
          <a:solidFill>
            <a:srgbClr val="BEBCB3"/>
          </a:solidFill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DGFRS-2:</a:t>
            </a:r>
          </a:p>
          <a:p>
            <a:r>
              <a:rPr lang="en-US" sz="18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launched in 2020</a:t>
            </a:r>
            <a:endParaRPr lang="ru-RU" sz="18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700983" y="3358135"/>
            <a:ext cx="2016224" cy="646331"/>
          </a:xfrm>
          <a:prstGeom prst="rect">
            <a:avLst/>
          </a:prstGeom>
          <a:solidFill>
            <a:srgbClr val="BBAC95"/>
          </a:solidFill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DGFRS-3:</a:t>
            </a:r>
          </a:p>
          <a:p>
            <a:r>
              <a:rPr lang="en-US" sz="18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launched in 2022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84766C2-B240-4960-9FDA-DAD8739C9208}"/>
              </a:ext>
            </a:extLst>
          </p:cNvPr>
          <p:cNvSpPr txBox="1"/>
          <p:nvPr/>
        </p:nvSpPr>
        <p:spPr>
          <a:xfrm>
            <a:off x="6096000" y="4192970"/>
            <a:ext cx="58079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Synthesis of new SHE;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Synthesis of new neutron-deficient isotopes of SHE:</a:t>
            </a:r>
            <a:b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“shaping” of island of stability;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Search for rear decay channels in </a:t>
            </a:r>
            <a:r>
              <a:rPr lang="en-US" sz="1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Ca-induced reactions (EC,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pxn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1-2n): towards island of stability;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Decay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modes, excitation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functions, etc.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84766C2-B240-4960-9FDA-DAD8739C9208}"/>
              </a:ext>
            </a:extLst>
          </p:cNvPr>
          <p:cNvSpPr txBox="1"/>
          <p:nvPr/>
        </p:nvSpPr>
        <p:spPr>
          <a:xfrm>
            <a:off x="288032" y="4192970"/>
            <a:ext cx="58079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Spectroscopy of SHE;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Chemical studies for SH nuclei with half-lives</a:t>
            </a:r>
            <a:b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longer than 1 sec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(114 and lighter);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Precise mass measurements</a:t>
            </a:r>
            <a:b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(new developments are due);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67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27848" y="2636912"/>
            <a:ext cx="25106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baseline="30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Perspectives</a:t>
            </a:r>
            <a:endParaRPr lang="en-US" sz="2400" dirty="0">
              <a:solidFill>
                <a:srgbClr val="002060"/>
              </a:solidFill>
              <a:ea typeface="MS Mincho"/>
            </a:endParaRPr>
          </a:p>
        </p:txBody>
      </p:sp>
    </p:spTree>
    <p:extLst>
      <p:ext uri="{BB962C8B-B14F-4D97-AF65-F5344CB8AC3E}">
        <p14:creationId xmlns:p14="http://schemas.microsoft.com/office/powerpoint/2010/main" val="428878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710D617F-F246-EA34-675A-E73ECA2D97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4" b="6331"/>
          <a:stretch/>
        </p:blipFill>
        <p:spPr>
          <a:xfrm>
            <a:off x="239968" y="686753"/>
            <a:ext cx="4905488" cy="4830479"/>
          </a:xfrm>
          <a:prstGeom prst="rect">
            <a:avLst/>
          </a:prstGeom>
        </p:spPr>
      </p:pic>
      <p:sp>
        <p:nvSpPr>
          <p:cNvPr id="26" name="Прямоугольник 21"/>
          <p:cNvSpPr/>
          <p:nvPr/>
        </p:nvSpPr>
        <p:spPr>
          <a:xfrm>
            <a:off x="1389582" y="149992"/>
            <a:ext cx="3234901" cy="460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 b="1" spc="-1" dirty="0" smtClean="0">
                <a:solidFill>
                  <a:srgbClr val="C00000"/>
                </a:solidFill>
                <a:latin typeface="Arial"/>
              </a:rPr>
              <a:t>Towards 119 and 120</a:t>
            </a:r>
            <a:endParaRPr lang="ru-RU" sz="240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Прямоугольник 2"/>
          <p:cNvSpPr/>
          <p:nvPr/>
        </p:nvSpPr>
        <p:spPr>
          <a:xfrm>
            <a:off x="265925" y="5741626"/>
            <a:ext cx="11758318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Clr>
                <a:srgbClr val="000000"/>
              </a:buClr>
            </a:pPr>
            <a:r>
              <a:rPr lang="ru-RU" altLang="ru-RU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</a:t>
            </a:r>
            <a:r>
              <a:rPr lang="ru-RU" alt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</a:t>
            </a:r>
            <a:r>
              <a:rPr lang="ru-RU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decreases</a:t>
            </a:r>
            <a:r>
              <a:rPr lang="ru-RU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ru-RU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~10 </a:t>
            </a:r>
            <a:r>
              <a:rPr lang="ru-RU" altLang="ru-RU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times</a:t>
            </a:r>
            <a:r>
              <a:rPr lang="ru-RU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altLang="ru-RU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ru-RU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Ti) </a:t>
            </a:r>
            <a:r>
              <a:rPr lang="ru-RU" altLang="ru-RU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ru-RU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~150 </a:t>
            </a:r>
            <a:r>
              <a:rPr lang="ru-RU" altLang="ru-RU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times</a:t>
            </a:r>
            <a:r>
              <a:rPr lang="ru-RU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altLang="ru-RU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  <a:r>
              <a:rPr lang="ru-RU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Cr) </a:t>
            </a:r>
            <a:r>
              <a:rPr lang="ru-RU" altLang="ru-RU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compared</a:t>
            </a:r>
            <a:r>
              <a:rPr lang="ru-RU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ru-RU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ru-RU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baseline="30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r>
              <a:rPr lang="ru-RU" alt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 </a:t>
            </a:r>
            <a:r>
              <a:rPr lang="en-US" alt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68794" y="3167829"/>
            <a:ext cx="5920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30000" dirty="0" smtClean="0">
                <a:solidFill>
                  <a:srgbClr val="C00000"/>
                </a:solidFill>
              </a:rPr>
              <a:t>50</a:t>
            </a:r>
            <a:r>
              <a:rPr lang="en-US" b="1" dirty="0" smtClean="0">
                <a:solidFill>
                  <a:srgbClr val="C00000"/>
                </a:solidFill>
              </a:rPr>
              <a:t>Ti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17344" y="4042982"/>
            <a:ext cx="6543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30000" dirty="0" smtClean="0">
                <a:solidFill>
                  <a:srgbClr val="C00000"/>
                </a:solidFill>
              </a:rPr>
              <a:t>54</a:t>
            </a:r>
            <a:r>
              <a:rPr lang="en-US" b="1" dirty="0" smtClean="0">
                <a:solidFill>
                  <a:srgbClr val="C00000"/>
                </a:solidFill>
              </a:rPr>
              <a:t>Cr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80828" y="2107733"/>
            <a:ext cx="577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30000" dirty="0" smtClean="0">
                <a:solidFill>
                  <a:srgbClr val="B74F45"/>
                </a:solidFill>
              </a:rPr>
              <a:t>48</a:t>
            </a:r>
            <a:r>
              <a:rPr lang="en-US" b="1" dirty="0" smtClean="0">
                <a:solidFill>
                  <a:srgbClr val="B74F45"/>
                </a:solidFill>
              </a:rPr>
              <a:t>Ca</a:t>
            </a:r>
            <a:endParaRPr lang="ru-RU" b="1" dirty="0">
              <a:solidFill>
                <a:srgbClr val="B74F45"/>
              </a:solidFill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2762813" y="4653136"/>
            <a:ext cx="2145705" cy="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983432" y="4685074"/>
            <a:ext cx="23054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20fb –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event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/100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0352" y="6390348"/>
            <a:ext cx="11750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J.M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. Gates et al</a:t>
            </a:r>
            <a:r>
              <a:rPr 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., PRL </a:t>
            </a:r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133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(2024)</a:t>
            </a:r>
            <a:r>
              <a:rPr 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172502</a:t>
            </a:r>
            <a:r>
              <a:rPr 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</a:t>
            </a:r>
            <a:r>
              <a:rPr lang="en-US" sz="16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Oganessian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6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 K.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Utyonkov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et. al, PRC </a:t>
            </a:r>
            <a:r>
              <a:rPr lang="ru-RU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112</a:t>
            </a:r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(2025) </a:t>
            </a:r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014603</a:t>
            </a:r>
          </a:p>
          <a:p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Равнобедренный треугольник 2"/>
          <p:cNvSpPr/>
          <p:nvPr/>
        </p:nvSpPr>
        <p:spPr>
          <a:xfrm>
            <a:off x="199405" y="6485433"/>
            <a:ext cx="233443" cy="159347"/>
          </a:xfrm>
          <a:prstGeom prst="triangl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Равнобедренный треугольник 22"/>
          <p:cNvSpPr/>
          <p:nvPr/>
        </p:nvSpPr>
        <p:spPr>
          <a:xfrm>
            <a:off x="5099478" y="6467705"/>
            <a:ext cx="233443" cy="159347"/>
          </a:xfrm>
          <a:prstGeom prst="triangl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5447928" y="6449976"/>
            <a:ext cx="201990" cy="19480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8" name="Группа 47"/>
          <p:cNvGrpSpPr/>
          <p:nvPr/>
        </p:nvGrpSpPr>
        <p:grpSpPr>
          <a:xfrm>
            <a:off x="5635924" y="499543"/>
            <a:ext cx="6292723" cy="4628771"/>
            <a:chOff x="4230992" y="499543"/>
            <a:chExt cx="7697655" cy="6152515"/>
          </a:xfrm>
        </p:grpSpPr>
        <p:grpSp>
          <p:nvGrpSpPr>
            <p:cNvPr id="49" name="Группа 48"/>
            <p:cNvGrpSpPr/>
            <p:nvPr/>
          </p:nvGrpSpPr>
          <p:grpSpPr>
            <a:xfrm>
              <a:off x="4230992" y="1981633"/>
              <a:ext cx="5237163" cy="4670425"/>
              <a:chOff x="2502945" y="1710903"/>
              <a:chExt cx="5237163" cy="4670425"/>
            </a:xfrm>
          </p:grpSpPr>
          <p:graphicFrame>
            <p:nvGraphicFramePr>
              <p:cNvPr id="64" name="Объект 63"/>
              <p:cNvGraphicFramePr>
                <a:graphicFrameLocks noChangeAspect="1"/>
              </p:cNvGraphicFramePr>
              <p:nvPr/>
            </p:nvGraphicFramePr>
            <p:xfrm>
              <a:off x="2502945" y="1710903"/>
              <a:ext cx="5237163" cy="46704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068" name="CorelDRAW" r:id="rId5" imgW="4777920" imgH="4266360" progId="CorelDraw.Graphic.19">
                      <p:embed/>
                    </p:oleObj>
                  </mc:Choice>
                  <mc:Fallback>
                    <p:oleObj name="CorelDRAW" r:id="rId5" imgW="4777920" imgH="4266360" progId="CorelDraw.Graphic.19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2502945" y="1710903"/>
                            <a:ext cx="5237163" cy="467042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5" name="TextBox 64"/>
              <p:cNvSpPr txBox="1"/>
              <p:nvPr/>
            </p:nvSpPr>
            <p:spPr>
              <a:xfrm>
                <a:off x="5249419" y="3133955"/>
                <a:ext cx="1023429" cy="8590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b="1" u="sng" dirty="0" smtClean="0">
                    <a:solidFill>
                      <a:prstClr val="black"/>
                    </a:solidFill>
                    <a:latin typeface="Calibri"/>
                  </a:rPr>
                  <a:t>known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b="1" u="sng" dirty="0" smtClean="0">
                    <a:solidFill>
                      <a:prstClr val="black"/>
                    </a:solidFill>
                    <a:latin typeface="Calibri"/>
                  </a:rPr>
                  <a:t>nuclei</a:t>
                </a:r>
                <a:endParaRPr lang="ru-RU" sz="1800" b="1" u="sng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aphicFrame>
          <p:nvGraphicFramePr>
            <p:cNvPr id="50" name="Объект 4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13663416"/>
                </p:ext>
              </p:extLst>
            </p:nvPr>
          </p:nvGraphicFramePr>
          <p:xfrm>
            <a:off x="7854950" y="1398409"/>
            <a:ext cx="2227263" cy="19002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069" name="CorelDRAW" r:id="rId7" imgW="2226520" imgH="1900139" progId="CorelDraw.Graphic.19">
                    <p:embed/>
                  </p:oleObj>
                </mc:Choice>
                <mc:Fallback>
                  <p:oleObj name="CorelDRAW" r:id="rId7" imgW="2226520" imgH="1900139" progId="CorelDraw.Graphic.19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7854950" y="1398409"/>
                          <a:ext cx="2227263" cy="19002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" name="TextBox 50"/>
            <p:cNvSpPr txBox="1"/>
            <p:nvPr/>
          </p:nvSpPr>
          <p:spPr>
            <a:xfrm>
              <a:off x="5929585" y="1187031"/>
              <a:ext cx="28307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aseline="30000" dirty="0">
                  <a:solidFill>
                    <a:srgbClr val="EEECE1">
                      <a:lumMod val="2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</a:t>
              </a:r>
              <a:r>
                <a:rPr lang="en-US" sz="1800" dirty="0">
                  <a:solidFill>
                    <a:srgbClr val="EEECE1">
                      <a:lumMod val="2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 + </a:t>
              </a:r>
              <a:r>
                <a:rPr lang="en-US" sz="1800" baseline="30000" dirty="0">
                  <a:solidFill>
                    <a:srgbClr val="EEECE1">
                      <a:lumMod val="2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249</a:t>
              </a:r>
              <a:r>
                <a:rPr lang="en-US" sz="1800" dirty="0">
                  <a:solidFill>
                    <a:srgbClr val="EEECE1">
                      <a:lumMod val="2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Bk → 3n + </a:t>
              </a:r>
              <a:r>
                <a:rPr lang="en-US" sz="1800" b="1" baseline="30000" dirty="0">
                  <a:solidFill>
                    <a:srgbClr val="EEECE1">
                      <a:lumMod val="2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296</a:t>
              </a:r>
              <a:r>
                <a:rPr lang="en-US" sz="1800" b="1" dirty="0">
                  <a:solidFill>
                    <a:srgbClr val="EEECE1">
                      <a:lumMod val="2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119</a:t>
              </a:r>
              <a:endParaRPr lang="ru-RU" sz="1800" b="1" dirty="0">
                <a:solidFill>
                  <a:srgbClr val="EEECE1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6371064" y="499543"/>
              <a:ext cx="29931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aseline="30000" dirty="0">
                  <a:solidFill>
                    <a:srgbClr val="EEECE1">
                      <a:lumMod val="2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54</a:t>
              </a:r>
              <a:r>
                <a:rPr lang="en-US" sz="1800" dirty="0">
                  <a:solidFill>
                    <a:srgbClr val="EEECE1">
                      <a:lumMod val="2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 + </a:t>
              </a:r>
              <a:r>
                <a:rPr lang="en-US" sz="1800" baseline="30000" dirty="0">
                  <a:solidFill>
                    <a:srgbClr val="EEECE1">
                      <a:lumMod val="2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248</a:t>
              </a:r>
              <a:r>
                <a:rPr lang="en-US" sz="1800" dirty="0">
                  <a:solidFill>
                    <a:srgbClr val="EEECE1">
                      <a:lumMod val="2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Cm → 3n + </a:t>
              </a:r>
              <a:r>
                <a:rPr lang="en-US" sz="1800" b="1" baseline="30000" dirty="0" smtClean="0">
                  <a:solidFill>
                    <a:srgbClr val="EEECE1">
                      <a:lumMod val="2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299</a:t>
              </a:r>
              <a:r>
                <a:rPr lang="en-US" sz="1800" b="1" dirty="0" smtClean="0">
                  <a:solidFill>
                    <a:srgbClr val="EEECE1">
                      <a:lumMod val="2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120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aseline="30000" dirty="0" smtClean="0">
                  <a:solidFill>
                    <a:srgbClr val="EEECE1">
                      <a:lumMod val="2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</a:t>
              </a:r>
              <a:r>
                <a:rPr lang="en-US" sz="1800" dirty="0" smtClean="0">
                  <a:solidFill>
                    <a:srgbClr val="EEECE1">
                      <a:lumMod val="2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 </a:t>
              </a:r>
              <a:r>
                <a:rPr lang="en-US" sz="1800" dirty="0">
                  <a:solidFill>
                    <a:srgbClr val="EEECE1">
                      <a:lumMod val="2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</a:t>
              </a:r>
              <a:r>
                <a:rPr lang="en-US" sz="1800" baseline="30000" dirty="0" smtClean="0">
                  <a:solidFill>
                    <a:srgbClr val="EEECE1">
                      <a:lumMod val="2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251</a:t>
              </a:r>
              <a:r>
                <a:rPr lang="en-US" sz="1800" dirty="0" smtClean="0">
                  <a:solidFill>
                    <a:srgbClr val="EEECE1">
                      <a:lumMod val="2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Cf </a:t>
              </a:r>
              <a:r>
                <a:rPr lang="en-US" sz="1800" dirty="0">
                  <a:solidFill>
                    <a:srgbClr val="EEECE1">
                      <a:lumMod val="2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→ </a:t>
              </a:r>
              <a:r>
                <a:rPr lang="en-US" sz="1800" dirty="0" smtClean="0">
                  <a:solidFill>
                    <a:srgbClr val="EEECE1">
                      <a:lumMod val="2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3n  + </a:t>
              </a:r>
              <a:r>
                <a:rPr lang="en-US" sz="1800" b="1" baseline="30000" dirty="0" smtClean="0">
                  <a:solidFill>
                    <a:srgbClr val="EEECE1">
                      <a:lumMod val="2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298</a:t>
              </a:r>
              <a:r>
                <a:rPr lang="en-US" sz="1800" b="1" dirty="0" smtClean="0">
                  <a:solidFill>
                    <a:srgbClr val="EEECE1">
                      <a:lumMod val="2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120</a:t>
              </a:r>
              <a:endParaRPr lang="ru-RU" sz="1800" b="1" dirty="0">
                <a:solidFill>
                  <a:srgbClr val="EEECE1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3" name="Соединительная линия уступом 52"/>
            <p:cNvCxnSpPr/>
            <p:nvPr/>
          </p:nvCxnSpPr>
          <p:spPr>
            <a:xfrm>
              <a:off x="8883791" y="812921"/>
              <a:ext cx="1028633" cy="502899"/>
            </a:xfrm>
            <a:prstGeom prst="bentConnector3">
              <a:avLst>
                <a:gd name="adj1" fmla="val 50000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Соединительная линия уступом 53"/>
            <p:cNvCxnSpPr/>
            <p:nvPr/>
          </p:nvCxnSpPr>
          <p:spPr>
            <a:xfrm>
              <a:off x="8151581" y="1582239"/>
              <a:ext cx="1130424" cy="300608"/>
            </a:xfrm>
            <a:prstGeom prst="bentConnector3">
              <a:avLst>
                <a:gd name="adj1" fmla="val 50000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Овал 54"/>
            <p:cNvSpPr/>
            <p:nvPr/>
          </p:nvSpPr>
          <p:spPr>
            <a:xfrm>
              <a:off x="9873054" y="1295048"/>
              <a:ext cx="45720" cy="45720"/>
            </a:xfrm>
            <a:prstGeom prst="ellipse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56" name="Овал 55"/>
            <p:cNvSpPr/>
            <p:nvPr/>
          </p:nvSpPr>
          <p:spPr>
            <a:xfrm>
              <a:off x="9255225" y="1858796"/>
              <a:ext cx="45720" cy="45720"/>
            </a:xfrm>
            <a:prstGeom prst="ellipse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11251508" y="1462696"/>
              <a:ext cx="309562" cy="275837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58" name="Прямоугольник 57"/>
            <p:cNvSpPr/>
            <p:nvPr/>
          </p:nvSpPr>
          <p:spPr>
            <a:xfrm rot="16200000">
              <a:off x="10394678" y="2025496"/>
              <a:ext cx="309562" cy="275837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59" name="Прямоугольник 58"/>
            <p:cNvSpPr/>
            <p:nvPr/>
          </p:nvSpPr>
          <p:spPr>
            <a:xfrm>
              <a:off x="11254148" y="3239675"/>
              <a:ext cx="300360" cy="311253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1174586" y="3149087"/>
              <a:ext cx="372218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err="1">
                  <a:solidFill>
                    <a:prstClr val="white"/>
                  </a:solidFill>
                  <a:latin typeface="Geometr415 Blk BT" panose="020B0802020204020303" pitchFamily="34" charset="0"/>
                </a:rPr>
                <a:t>Fl</a:t>
              </a:r>
              <a:endParaRPr lang="ru-RU" sz="18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0871738" y="3201867"/>
              <a:ext cx="496498" cy="3272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 smtClean="0">
                  <a:solidFill>
                    <a:prstClr val="black"/>
                  </a:solidFill>
                  <a:latin typeface="Geometr415 Blk BT" panose="020B0802020204020303" pitchFamily="34" charset="0"/>
                </a:rPr>
                <a:t>302</a:t>
              </a:r>
              <a:endParaRPr lang="ru-RU" sz="10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" name="Прямоугольник 61"/>
            <p:cNvSpPr/>
            <p:nvPr/>
          </p:nvSpPr>
          <p:spPr>
            <a:xfrm>
              <a:off x="9420088" y="1421282"/>
              <a:ext cx="313805" cy="31380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Овал 62"/>
            <p:cNvSpPr/>
            <p:nvPr/>
          </p:nvSpPr>
          <p:spPr>
            <a:xfrm>
              <a:off x="9578672" y="1295048"/>
              <a:ext cx="45720" cy="45720"/>
            </a:xfrm>
            <a:prstGeom prst="ellipse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 sz="18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246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290296" y="2996952"/>
            <a:ext cx="4373461" cy="3861048"/>
            <a:chOff x="191344" y="1268760"/>
            <a:chExt cx="5112568" cy="4699684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2"/>
            <a:srcRect l="6725" t="7882" r="25766" b="7882"/>
            <a:stretch/>
          </p:blipFill>
          <p:spPr>
            <a:xfrm>
              <a:off x="407368" y="1268760"/>
              <a:ext cx="4896544" cy="426878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598197" y="5445224"/>
              <a:ext cx="5148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Symbol" panose="05050102010706020507" pitchFamily="18" charset="2"/>
                </a:rPr>
                <a:t>b</a:t>
              </a:r>
              <a:r>
                <a:rPr lang="en-US" sz="2800" baseline="-25000" dirty="0" smtClean="0"/>
                <a:t>2</a:t>
              </a:r>
              <a:endParaRPr lang="ru-RU" sz="2800" baseline="-250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91344" y="2060848"/>
              <a:ext cx="5613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Symbol" panose="05050102010706020507" pitchFamily="18" charset="2"/>
                </a:rPr>
                <a:t>b4</a:t>
              </a:r>
              <a:endParaRPr lang="ru-RU" sz="2800" baseline="-25000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911424" y="1412776"/>
              <a:ext cx="4176464" cy="36724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Прямоугольник 13"/>
          <p:cNvSpPr/>
          <p:nvPr/>
        </p:nvSpPr>
        <p:spPr>
          <a:xfrm>
            <a:off x="8265882" y="3911727"/>
            <a:ext cx="231345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“experiment”:</a:t>
            </a:r>
          </a:p>
          <a:p>
            <a:r>
              <a:rPr lang="en-US" i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</a:t>
            </a:r>
            <a:r>
              <a:rPr lang="en-US" baseline="-250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baseline="-250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100 - 200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keV</a:t>
            </a:r>
            <a:endParaRPr lang="en-US" dirty="0" smtClean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baseline="300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82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% and 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baseline="300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18%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247901" y="2846224"/>
            <a:ext cx="359585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deduced 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baseline="300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82% and 2</a:t>
            </a:r>
            <a:r>
              <a:rPr lang="en-US" baseline="300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18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%</a:t>
            </a:r>
            <a:endParaRPr lang="en-US" i="1" dirty="0" smtClean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US" i="1" dirty="0" smtClean="0">
                <a:solidFill>
                  <a:srgbClr val="002060"/>
                </a:solidFill>
                <a:latin typeface="Symbol" panose="05050102010706020507" pitchFamily="18" charset="2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baseline="-250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0.13</a:t>
            </a:r>
          </a:p>
          <a:p>
            <a:r>
              <a:rPr lang="en-US" i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</a:t>
            </a:r>
            <a:r>
              <a:rPr lang="en-US" baseline="-250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baseline="-250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101 </a:t>
            </a:r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keV</a:t>
            </a:r>
            <a:endParaRPr lang="en-US" dirty="0" smtClean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63552" y="205189"/>
            <a:ext cx="86084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Presumable</a:t>
            </a:r>
            <a:r>
              <a:rPr lang="en-US" sz="2400" b="1" dirty="0" smtClean="0">
                <a:solidFill>
                  <a:srgbClr val="002060"/>
                </a:solidFill>
                <a:latin typeface="Symbol" panose="05050102010706020507" pitchFamily="18" charset="2"/>
              </a:rPr>
              <a:t> a</a:t>
            </a:r>
            <a:r>
              <a:rPr lang="en-US" sz="2400" b="1" dirty="0" smtClean="0">
                <a:solidFill>
                  <a:srgbClr val="002060"/>
                </a:solidFill>
              </a:rPr>
              <a:t>-decay of </a:t>
            </a:r>
            <a:r>
              <a:rPr lang="en-US" sz="2400" b="1" baseline="30000" dirty="0" smtClean="0">
                <a:solidFill>
                  <a:srgbClr val="002060"/>
                </a:solidFill>
              </a:rPr>
              <a:t>286</a:t>
            </a:r>
            <a:r>
              <a:rPr lang="en-US" sz="2400" b="1" dirty="0" smtClean="0">
                <a:solidFill>
                  <a:srgbClr val="002060"/>
                </a:solidFill>
              </a:rPr>
              <a:t>Fl on rotational 2</a:t>
            </a:r>
            <a:r>
              <a:rPr lang="en-US" sz="2400" b="1" baseline="30000" dirty="0" smtClean="0">
                <a:solidFill>
                  <a:srgbClr val="002060"/>
                </a:solidFill>
              </a:rPr>
              <a:t>+</a:t>
            </a:r>
            <a:r>
              <a:rPr lang="ru-RU" sz="2400" b="1" dirty="0" smtClean="0">
                <a:solidFill>
                  <a:srgbClr val="002060"/>
                </a:solidFill>
              </a:rPr>
              <a:t>-</a:t>
            </a:r>
            <a:r>
              <a:rPr lang="en-US" sz="2400" b="1" dirty="0" smtClean="0">
                <a:solidFill>
                  <a:srgbClr val="002060"/>
                </a:solidFill>
              </a:rPr>
              <a:t>state of </a:t>
            </a:r>
            <a:r>
              <a:rPr lang="en-US" sz="2400" b="1" baseline="30000" dirty="0" smtClean="0">
                <a:solidFill>
                  <a:srgbClr val="002060"/>
                </a:solidFill>
              </a:rPr>
              <a:t>282</a:t>
            </a:r>
            <a:r>
              <a:rPr lang="en-US" sz="2400" b="1" dirty="0" smtClean="0">
                <a:solidFill>
                  <a:srgbClr val="002060"/>
                </a:solidFill>
              </a:rPr>
              <a:t>Cn</a:t>
            </a:r>
            <a:endParaRPr lang="ru-RU" sz="2400" b="1" dirty="0">
              <a:solidFill>
                <a:srgbClr val="002060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2135560" y="5099473"/>
            <a:ext cx="286512" cy="241539"/>
            <a:chOff x="1673526" y="5805577"/>
            <a:chExt cx="364148" cy="327803"/>
          </a:xfrm>
        </p:grpSpPr>
        <p:cxnSp>
          <p:nvCxnSpPr>
            <p:cNvPr id="3" name="Прямая соединительная линия 2"/>
            <p:cNvCxnSpPr/>
            <p:nvPr/>
          </p:nvCxnSpPr>
          <p:spPr>
            <a:xfrm>
              <a:off x="1673526" y="5831455"/>
              <a:ext cx="364148" cy="29329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 flipV="1">
              <a:off x="1690777" y="5805577"/>
              <a:ext cx="301924" cy="32780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6775" y="2968571"/>
            <a:ext cx="3140575" cy="3541961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4893819" y="4934781"/>
            <a:ext cx="3465766" cy="5040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 descr="z2"/>
          <p:cNvPicPr>
            <a:picLocks noChangeAspect="1"/>
          </p:cNvPicPr>
          <p:nvPr/>
        </p:nvPicPr>
        <p:blipFill rotWithShape="1">
          <a:blip r:embed="rId4" cstate="print"/>
          <a:srcRect l="3023" t="5284" r="51423" b="48714"/>
          <a:stretch/>
        </p:blipFill>
        <p:spPr bwMode="auto">
          <a:xfrm>
            <a:off x="475090" y="756050"/>
            <a:ext cx="3941286" cy="2054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4799856" y="1110207"/>
            <a:ext cx="49685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b="1" i="1" baseline="30000" dirty="0">
                <a:solidFill>
                  <a:srgbClr val="002060"/>
                </a:solidFill>
              </a:rPr>
              <a:t>286</a:t>
            </a:r>
            <a:r>
              <a:rPr lang="en-US" b="1" i="1" dirty="0">
                <a:solidFill>
                  <a:srgbClr val="002060"/>
                </a:solidFill>
              </a:rPr>
              <a:t>Fl</a:t>
            </a:r>
            <a:r>
              <a:rPr lang="en-US" i="1" dirty="0">
                <a:solidFill>
                  <a:srgbClr val="002060"/>
                </a:solidFill>
              </a:rPr>
              <a:t>: decay on</a:t>
            </a:r>
            <a:r>
              <a:rPr lang="ru-RU" i="1" dirty="0">
                <a:solidFill>
                  <a:srgbClr val="002060"/>
                </a:solidFill>
              </a:rPr>
              <a:t> 2</a:t>
            </a:r>
            <a:r>
              <a:rPr lang="ru-RU" i="1" baseline="30000" dirty="0">
                <a:solidFill>
                  <a:srgbClr val="002060"/>
                </a:solidFill>
              </a:rPr>
              <a:t>+</a:t>
            </a:r>
            <a:r>
              <a:rPr lang="ru-RU" i="1" dirty="0">
                <a:solidFill>
                  <a:srgbClr val="002060"/>
                </a:solidFill>
              </a:rPr>
              <a:t> </a:t>
            </a:r>
            <a:r>
              <a:rPr lang="en-US" i="1" dirty="0">
                <a:solidFill>
                  <a:srgbClr val="002060"/>
                </a:solidFill>
              </a:rPr>
              <a:t>rotational state of </a:t>
            </a:r>
            <a:r>
              <a:rPr lang="en-US" b="1" i="1" baseline="30000" dirty="0">
                <a:solidFill>
                  <a:srgbClr val="002060"/>
                </a:solidFill>
              </a:rPr>
              <a:t>282</a:t>
            </a:r>
            <a:r>
              <a:rPr lang="en-US" b="1" i="1" dirty="0">
                <a:solidFill>
                  <a:srgbClr val="002060"/>
                </a:solidFill>
              </a:rPr>
              <a:t>Cn</a:t>
            </a:r>
            <a:r>
              <a:rPr lang="en-US" i="1" dirty="0">
                <a:solidFill>
                  <a:srgbClr val="002060"/>
                </a:solidFill>
              </a:rPr>
              <a:t> or through isomeric states</a:t>
            </a:r>
            <a:endParaRPr lang="ru-RU" i="1" dirty="0">
              <a:solidFill>
                <a:srgbClr val="002060"/>
              </a:solidFill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3131501" y="1588670"/>
            <a:ext cx="360040" cy="648072"/>
          </a:xfrm>
          <a:prstGeom prst="ellipse">
            <a:avLst/>
          </a:prstGeom>
          <a:noFill/>
          <a:ln>
            <a:solidFill>
              <a:srgbClr val="0087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80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ChangeAspect="1"/>
          </p:cNvGraphicFramePr>
          <p:nvPr>
            <p:extLst/>
          </p:nvPr>
        </p:nvGraphicFramePr>
        <p:xfrm>
          <a:off x="3286598" y="438614"/>
          <a:ext cx="4515074" cy="25209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90" name="CorelDRAW" r:id="rId3" imgW="8425800" imgH="4709160" progId="CorelDraw.Graphic.21">
                  <p:embed/>
                </p:oleObj>
              </mc:Choice>
              <mc:Fallback>
                <p:oleObj name="CorelDRAW" r:id="rId3" imgW="8425800" imgH="4709160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86598" y="438614"/>
                        <a:ext cx="4515074" cy="25209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/>
          </p:nvPr>
        </p:nvGraphicFramePr>
        <p:xfrm>
          <a:off x="551384" y="1369693"/>
          <a:ext cx="4963114" cy="31394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91" name="CorelDRAW" r:id="rId5" imgW="9594720" imgH="6075720" progId="CorelDraw.Graphic.21">
                  <p:embed/>
                </p:oleObj>
              </mc:Choice>
              <mc:Fallback>
                <p:oleObj name="CorelDRAW" r:id="rId5" imgW="9594720" imgH="6075720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1384" y="1369693"/>
                        <a:ext cx="4963114" cy="31394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" name="Группа 15"/>
          <p:cNvGrpSpPr/>
          <p:nvPr/>
        </p:nvGrpSpPr>
        <p:grpSpPr>
          <a:xfrm>
            <a:off x="4380425" y="639859"/>
            <a:ext cx="731290" cy="964800"/>
            <a:chOff x="4872573" y="1219872"/>
            <a:chExt cx="731290" cy="964800"/>
          </a:xfrm>
        </p:grpSpPr>
        <p:cxnSp>
          <p:nvCxnSpPr>
            <p:cNvPr id="14" name="Прямая соединительная линия 13"/>
            <p:cNvCxnSpPr/>
            <p:nvPr/>
          </p:nvCxnSpPr>
          <p:spPr>
            <a:xfrm flipV="1">
              <a:off x="5220072" y="1563984"/>
              <a:ext cx="0" cy="620688"/>
            </a:xfrm>
            <a:prstGeom prst="line">
              <a:avLst/>
            </a:prstGeom>
            <a:ln w="28575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4872573" y="1219872"/>
              <a:ext cx="73129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C00000"/>
                  </a:solidFill>
                </a:rPr>
                <a:t>He/</a:t>
              </a:r>
              <a:r>
                <a:rPr lang="en-US" sz="1600" b="1" dirty="0" err="1">
                  <a:solidFill>
                    <a:srgbClr val="C00000"/>
                  </a:solidFill>
                </a:rPr>
                <a:t>Ar</a:t>
              </a:r>
              <a:endParaRPr lang="en-US" sz="16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3500888" y="116632"/>
            <a:ext cx="27647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cap="smal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chemistry of </a:t>
            </a:r>
            <a:r>
              <a:rPr lang="en-US" sz="2400" b="1" cap="small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endParaRPr lang="en-US" sz="2000" b="1" cap="small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 b="1" cap="small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6" name="Таблица 25"/>
          <p:cNvGraphicFramePr>
            <a:graphicFrameLocks noGrp="1"/>
          </p:cNvGraphicFramePr>
          <p:nvPr>
            <p:extLst/>
          </p:nvPr>
        </p:nvGraphicFramePr>
        <p:xfrm>
          <a:off x="8549802" y="260648"/>
          <a:ext cx="3170066" cy="387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3502"/>
                <a:gridCol w="1253282"/>
                <a:gridCol w="1253282"/>
              </a:tblGrid>
              <a:tr h="48467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 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Isotope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Half-life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8467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112</a:t>
                      </a:r>
                      <a:endParaRPr lang="ru-RU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283</a:t>
                      </a:r>
                      <a:r>
                        <a:rPr lang="en-U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 s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8467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</a:t>
                      </a:r>
                      <a:endParaRPr lang="ru-RU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284</a:t>
                      </a:r>
                      <a:r>
                        <a:rPr lang="en-U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 s</a:t>
                      </a:r>
                      <a:endParaRPr lang="ru-RU" sz="20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8467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</a:t>
                      </a:r>
                      <a:endParaRPr lang="ru-RU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287</a:t>
                      </a:r>
                      <a:r>
                        <a:rPr lang="en-U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 s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8467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</a:t>
                      </a:r>
                      <a:endParaRPr lang="ru-RU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288</a:t>
                      </a:r>
                      <a:r>
                        <a:rPr lang="en-U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Mc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0,16 s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8467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116</a:t>
                      </a:r>
                      <a:endParaRPr lang="ru-RU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293</a:t>
                      </a:r>
                      <a:r>
                        <a:rPr lang="en-U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Lv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  <a:r>
                        <a:rPr lang="en-US" sz="20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ms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8467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</a:t>
                      </a:r>
                      <a:endParaRPr lang="ru-RU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294</a:t>
                      </a:r>
                      <a:r>
                        <a:rPr lang="en-U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Ts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</a:t>
                      </a:r>
                      <a:r>
                        <a:rPr lang="en-US" sz="20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ms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8467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118</a:t>
                      </a:r>
                      <a:endParaRPr lang="ru-RU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294</a:t>
                      </a:r>
                      <a:r>
                        <a:rPr lang="en-U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Og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</a:t>
                      </a:r>
                      <a:r>
                        <a:rPr lang="en-US" sz="20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ms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0" name="Скругленная прямоугольная выноска 29"/>
          <p:cNvSpPr/>
          <p:nvPr/>
        </p:nvSpPr>
        <p:spPr>
          <a:xfrm flipH="1">
            <a:off x="8549802" y="753630"/>
            <a:ext cx="3131840" cy="1440160"/>
          </a:xfrm>
          <a:prstGeom prst="wedgeRoundRectCallout">
            <a:avLst>
              <a:gd name="adj1" fmla="val 50204"/>
              <a:gd name="adj2" fmla="val -18313"/>
              <a:gd name="adj3" fmla="val 16667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464841" y="6084585"/>
            <a:ext cx="6147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Shortcoming: a relatively large volume of the stopping cell</a:t>
            </a:r>
            <a:endParaRPr lang="ru-RU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4671" y="1544193"/>
            <a:ext cx="7345494" cy="5022146"/>
            <a:chOff x="221144" y="1789572"/>
            <a:chExt cx="7698335" cy="5265140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221144" y="1951806"/>
              <a:ext cx="3760153" cy="30270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3" name="Группа 12"/>
            <p:cNvGrpSpPr/>
            <p:nvPr/>
          </p:nvGrpSpPr>
          <p:grpSpPr>
            <a:xfrm>
              <a:off x="754646" y="1789572"/>
              <a:ext cx="7164833" cy="5265140"/>
              <a:chOff x="2241843" y="1045524"/>
              <a:chExt cx="7164833" cy="5265140"/>
            </a:xfrm>
            <a:solidFill>
              <a:schemeClr val="bg1"/>
            </a:solidFill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384766C2-B240-4960-9FDA-DAD8739C9208}"/>
                  </a:ext>
                </a:extLst>
              </p:cNvPr>
              <p:cNvSpPr txBox="1"/>
              <p:nvPr/>
            </p:nvSpPr>
            <p:spPr>
              <a:xfrm>
                <a:off x="2241843" y="3890653"/>
                <a:ext cx="7164833" cy="242001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GASSOL – Solenoid-based </a:t>
                </a:r>
                <a:r>
                  <a:rPr lang="en-US" sz="24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separator</a:t>
                </a:r>
                <a:endPara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20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Stopping SH atoms </a:t>
                </a:r>
                <a:r>
                  <a:rPr lang="en-US" sz="2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in a small volume of 1-2  cm</a:t>
                </a:r>
                <a:r>
                  <a:rPr lang="en-US" sz="2000" i="1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en-US" sz="2000" i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20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Chemistry </a:t>
                </a:r>
                <a:r>
                  <a:rPr lang="en-US" sz="2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of short-lived </a:t>
                </a:r>
                <a:r>
                  <a:rPr lang="en-US" sz="20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SHE T</a:t>
                </a:r>
                <a:r>
                  <a:rPr lang="en-US" sz="2000" i="1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1/2</a:t>
                </a:r>
                <a:r>
                  <a:rPr lang="en-US" sz="20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≥ 30 </a:t>
                </a:r>
                <a:r>
                  <a:rPr lang="en-US" sz="2000" i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ms</a:t>
                </a:r>
                <a:r>
                  <a:rPr lang="en-US" sz="20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(up to elements 116-117)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8" name="Picture 2">
                <a:extLst>
                  <a:ext uri="{FF2B5EF4-FFF2-40B4-BE49-F238E27FC236}">
                    <a16:creationId xmlns:a16="http://schemas.microsoft.com/office/drawing/2014/main" xmlns="" id="{E0486C74-386E-4000-ACB2-8CB4F173F9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2317318" y="1045524"/>
                <a:ext cx="3506942" cy="220247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1" name="Группа 20"/>
          <p:cNvGrpSpPr/>
          <p:nvPr/>
        </p:nvGrpSpPr>
        <p:grpSpPr>
          <a:xfrm>
            <a:off x="7419045" y="4142551"/>
            <a:ext cx="4401676" cy="2539251"/>
            <a:chOff x="110148" y="1877084"/>
            <a:chExt cx="5774095" cy="3467150"/>
          </a:xfrm>
        </p:grpSpPr>
        <p:pic>
          <p:nvPicPr>
            <p:cNvPr id="23" name="Google Shape;55;p13"/>
            <p:cNvPicPr/>
            <p:nvPr/>
          </p:nvPicPr>
          <p:blipFill>
            <a:blip r:embed="rId8"/>
            <a:stretch/>
          </p:blipFill>
          <p:spPr>
            <a:xfrm>
              <a:off x="110148" y="1877084"/>
              <a:ext cx="5774095" cy="3467150"/>
            </a:xfrm>
            <a:prstGeom prst="rect">
              <a:avLst/>
            </a:prstGeom>
            <a:ln>
              <a:noFill/>
            </a:ln>
          </p:spPr>
        </p:pic>
        <p:sp>
          <p:nvSpPr>
            <p:cNvPr id="24" name="Прямоугольник 23"/>
            <p:cNvSpPr/>
            <p:nvPr/>
          </p:nvSpPr>
          <p:spPr>
            <a:xfrm rot="2728791">
              <a:off x="1709936" y="4328303"/>
              <a:ext cx="154665" cy="13567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/>
            <p:cNvSpPr/>
            <p:nvPr/>
          </p:nvSpPr>
          <p:spPr>
            <a:xfrm rot="2728791">
              <a:off x="2903926" y="4526667"/>
              <a:ext cx="157039" cy="13334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7" name="Прямая соединительная линия 26"/>
            <p:cNvCxnSpPr/>
            <p:nvPr/>
          </p:nvCxnSpPr>
          <p:spPr>
            <a:xfrm flipV="1">
              <a:off x="2988025" y="4144047"/>
              <a:ext cx="3385" cy="35625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2900164" y="4785027"/>
              <a:ext cx="193839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2913614" y="4144047"/>
              <a:ext cx="193839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 flipV="1">
              <a:off x="2983877" y="4144047"/>
              <a:ext cx="0" cy="64800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3035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9"/>
          <p:cNvSpPr>
            <a:spLocks noChangeArrowheads="1"/>
          </p:cNvSpPr>
          <p:nvPr/>
        </p:nvSpPr>
        <p:spPr bwMode="auto">
          <a:xfrm>
            <a:off x="1524001" y="2969569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grpSp>
        <p:nvGrpSpPr>
          <p:cNvPr id="11" name="Группа 10"/>
          <p:cNvGrpSpPr/>
          <p:nvPr/>
        </p:nvGrpSpPr>
        <p:grpSpPr>
          <a:xfrm>
            <a:off x="-1526090" y="1084851"/>
            <a:ext cx="8010794" cy="4455913"/>
            <a:chOff x="3266855" y="98630"/>
            <a:chExt cx="5681141" cy="2894911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3266855" y="233645"/>
              <a:ext cx="5681141" cy="2759896"/>
              <a:chOff x="3266855" y="233645"/>
              <a:chExt cx="5681140" cy="2759893"/>
            </a:xfrm>
            <a:solidFill>
              <a:schemeClr val="bg1"/>
            </a:solidFill>
          </p:grpSpPr>
          <p:grpSp>
            <p:nvGrpSpPr>
              <p:cNvPr id="6" name="Группа 5"/>
              <p:cNvGrpSpPr/>
              <p:nvPr/>
            </p:nvGrpSpPr>
            <p:grpSpPr>
              <a:xfrm>
                <a:off x="3266855" y="233645"/>
                <a:ext cx="5681140" cy="2759893"/>
                <a:chOff x="3266855" y="233645"/>
                <a:chExt cx="5681141" cy="2759893"/>
              </a:xfrm>
              <a:grpFill/>
            </p:grpSpPr>
            <p:pic>
              <p:nvPicPr>
                <p:cNvPr id="12" name="Рисунок 11" descr="z2.bmp"/>
                <p:cNvPicPr>
                  <a:picLocks noChangeAspect="1"/>
                </p:cNvPicPr>
                <p:nvPr/>
              </p:nvPicPr>
              <p:blipFill>
                <a:blip r:embed="rId2" cstate="print"/>
                <a:stretch>
                  <a:fillRect/>
                </a:stretch>
              </p:blipFill>
              <p:spPr>
                <a:xfrm>
                  <a:off x="3356865" y="233645"/>
                  <a:ext cx="5591131" cy="2759893"/>
                </a:xfrm>
                <a:prstGeom prst="rect">
                  <a:avLst/>
                </a:prstGeom>
                <a:grpFill/>
              </p:spPr>
            </p:pic>
            <p:sp>
              <p:nvSpPr>
                <p:cNvPr id="5" name="Прямоугольник 4"/>
                <p:cNvSpPr/>
                <p:nvPr/>
              </p:nvSpPr>
              <p:spPr>
                <a:xfrm>
                  <a:off x="3266855" y="323655"/>
                  <a:ext cx="2160240" cy="112512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7" name="Прямоугольник 6"/>
              <p:cNvSpPr/>
              <p:nvPr/>
            </p:nvSpPr>
            <p:spPr>
              <a:xfrm>
                <a:off x="5202070" y="503675"/>
                <a:ext cx="810090" cy="3825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" name="Прямоугольник 8"/>
            <p:cNvSpPr/>
            <p:nvPr/>
          </p:nvSpPr>
          <p:spPr>
            <a:xfrm>
              <a:off x="5427095" y="98630"/>
              <a:ext cx="1305145" cy="3150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28" name="Text Box 5"/>
              <p:cNvSpPr txBox="1">
                <a:spLocks noChangeArrowheads="1"/>
              </p:cNvSpPr>
              <p:nvPr/>
            </p:nvSpPr>
            <p:spPr bwMode="auto">
              <a:xfrm>
                <a:off x="6392684" y="1405416"/>
                <a:ext cx="4414991" cy="16773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altLang="ru-RU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Measuring masses of SH isotopes </a:t>
                </a:r>
              </a:p>
              <a:p>
                <a:pPr eaLnBrk="1" hangingPunct="1"/>
                <a:r>
                  <a:rPr lang="en-US" altLang="ru-RU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with accuracy</a:t>
                </a:r>
                <a:r>
                  <a:rPr lang="ru-RU" altLang="ru-RU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10</a:t>
                </a:r>
                <a:r>
                  <a:rPr lang="ru-RU" altLang="ru-RU" sz="20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-7</a:t>
                </a:r>
                <a:r>
                  <a:rPr lang="en-US" altLang="ru-RU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ru-RU" altLang="ru-RU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altLang="ru-RU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0 </a:t>
                </a:r>
                <a:r>
                  <a:rPr lang="ru-RU" altLang="ru-RU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к</a:t>
                </a:r>
                <a:r>
                  <a:rPr lang="en-US" altLang="ru-RU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eV</a:t>
                </a:r>
                <a:r>
                  <a:rPr lang="ru-RU" altLang="ru-RU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eaLnBrk="1" hangingPunct="1"/>
                <a:endParaRPr lang="en-US" altLang="ru-RU" sz="900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 eaLnBrk="1" hangingPunct="1">
                  <a:buFont typeface="Arial" panose="020B0604020202020204" pitchFamily="34" charset="0"/>
                  <a:buChar char="•"/>
                </a:pPr>
                <a:r>
                  <a:rPr lang="en-US" altLang="ru-RU" sz="1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en-US" altLang="ru-RU" sz="1800" b="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1/2</a:t>
                </a:r>
                <a:r>
                  <a:rPr lang="en-US" altLang="ru-RU" sz="1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 &lt; 0.5 s</a:t>
                </a:r>
              </a:p>
              <a:p>
                <a:pPr marL="285750" indent="-285750" eaLnBrk="1" hangingPunct="1">
                  <a:buFont typeface="Arial" panose="020B0604020202020204" pitchFamily="34" charset="0"/>
                  <a:buChar char="•"/>
                </a:pPr>
                <a:r>
                  <a:rPr lang="en-US" altLang="ru-RU" sz="1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Production rate </a:t>
                </a:r>
                <a14:m>
                  <m:oMath xmlns:m="http://schemas.openxmlformats.org/officeDocument/2006/math">
                    <m:r>
                      <a:rPr lang="en-US" altLang="ru-RU" sz="1800" b="0" i="1" dirty="0" smtClean="0">
                        <a:latin typeface="Cambria Math" panose="02040503050406030204" pitchFamily="18" charset="0"/>
                        <a:ea typeface="Cambria Math"/>
                      </a:rPr>
                      <m:t>~</m:t>
                    </m:r>
                  </m:oMath>
                </a14:m>
                <a:r>
                  <a:rPr lang="en-US" altLang="ru-RU" sz="1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 1 event/day</a:t>
                </a:r>
              </a:p>
              <a:p>
                <a:pPr marL="285750" indent="-285750" eaLnBrk="1" hangingPunct="1">
                  <a:buFont typeface="Arial" panose="020B0604020202020204" pitchFamily="34" charset="0"/>
                  <a:buChar char="•"/>
                </a:pPr>
                <a:r>
                  <a:rPr lang="en-US" altLang="ru-RU" sz="1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Background rate </a:t>
                </a:r>
                <a14:m>
                  <m:oMath xmlns:m="http://schemas.openxmlformats.org/officeDocument/2006/math">
                    <m:r>
                      <a:rPr lang="en-US" altLang="ru-RU" sz="1800" b="0" i="1" smtClean="0">
                        <a:latin typeface="Cambria Math"/>
                        <a:ea typeface="Cambria Math"/>
                      </a:rPr>
                      <m:t>≥</m:t>
                    </m:r>
                    <m:r>
                      <a:rPr lang="en-US" altLang="ru-RU" sz="1800" b="0" i="1">
                        <a:latin typeface="Cambria Math"/>
                        <a:ea typeface="Cambria Math"/>
                      </a:rPr>
                      <m:t>1</m:t>
                    </m:r>
                  </m:oMath>
                </a14:m>
                <a:r>
                  <a:rPr lang="en-US" altLang="ru-RU" sz="1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 event/s</a:t>
                </a:r>
                <a:endParaRPr lang="ru-RU" altLang="ru-RU" sz="1800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28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92684" y="1405416"/>
                <a:ext cx="4414991" cy="1677382"/>
              </a:xfrm>
              <a:prstGeom prst="rect">
                <a:avLst/>
              </a:prstGeom>
              <a:blipFill rotWithShape="0">
                <a:blip r:embed="rId3"/>
                <a:stretch>
                  <a:fillRect l="-1519" t="-1818" r="-414" b="-509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Прямоугольник 16"/>
          <p:cNvSpPr/>
          <p:nvPr/>
        </p:nvSpPr>
        <p:spPr>
          <a:xfrm>
            <a:off x="983432" y="109249"/>
            <a:ext cx="88788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Precise mass measurements of SH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nuclei @ SHE Factory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51254" y="6439468"/>
            <a:ext cx="56986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M.I. </a:t>
            </a:r>
            <a:r>
              <a:rPr lang="en-US" i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Yavor</a:t>
            </a:r>
            <a:r>
              <a:rPr lang="en-US" i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Journal of Instrumentation,</a:t>
            </a:r>
            <a:r>
              <a:rPr lang="en-US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</a:t>
            </a:r>
            <a:r>
              <a:rPr lang="en-US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(2022) 11033</a:t>
            </a:r>
            <a:endParaRPr lang="ru-RU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6986162" y="3684392"/>
            <a:ext cx="2638230" cy="2605092"/>
            <a:chOff x="6656842" y="633095"/>
            <a:chExt cx="5113337" cy="5761037"/>
          </a:xfrm>
        </p:grpSpPr>
        <p:pic>
          <p:nvPicPr>
            <p:cNvPr id="21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6704" y="3081020"/>
              <a:ext cx="3584575" cy="2508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2" name="Group 15"/>
            <p:cNvGrpSpPr>
              <a:grpSpLocks/>
            </p:cNvGrpSpPr>
            <p:nvPr/>
          </p:nvGrpSpPr>
          <p:grpSpPr bwMode="auto">
            <a:xfrm>
              <a:off x="7880804" y="4162107"/>
              <a:ext cx="290513" cy="358775"/>
              <a:chOff x="1066" y="3067"/>
              <a:chExt cx="363" cy="363"/>
            </a:xfrm>
          </p:grpSpPr>
          <p:sp>
            <p:nvSpPr>
              <p:cNvPr id="162" name="Line 6"/>
              <p:cNvSpPr>
                <a:spLocks noChangeShapeType="1"/>
              </p:cNvSpPr>
              <p:nvPr/>
            </p:nvSpPr>
            <p:spPr bwMode="auto">
              <a:xfrm>
                <a:off x="1292" y="3067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3" name="Line 7"/>
              <p:cNvSpPr>
                <a:spLocks noChangeShapeType="1"/>
              </p:cNvSpPr>
              <p:nvPr/>
            </p:nvSpPr>
            <p:spPr bwMode="auto">
              <a:xfrm>
                <a:off x="1292" y="3203"/>
                <a:ext cx="137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4" name="Line 8"/>
              <p:cNvSpPr>
                <a:spLocks noChangeShapeType="1"/>
              </p:cNvSpPr>
              <p:nvPr/>
            </p:nvSpPr>
            <p:spPr bwMode="auto">
              <a:xfrm>
                <a:off x="1292" y="3294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" name="Line 9"/>
              <p:cNvSpPr>
                <a:spLocks noChangeShapeType="1"/>
              </p:cNvSpPr>
              <p:nvPr/>
            </p:nvSpPr>
            <p:spPr bwMode="auto">
              <a:xfrm>
                <a:off x="1292" y="3294"/>
                <a:ext cx="137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" name="Line 10"/>
              <p:cNvSpPr>
                <a:spLocks noChangeShapeType="1"/>
              </p:cNvSpPr>
              <p:nvPr/>
            </p:nvSpPr>
            <p:spPr bwMode="auto">
              <a:xfrm>
                <a:off x="1066" y="3203"/>
                <a:ext cx="13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7" name="Line 11"/>
              <p:cNvSpPr>
                <a:spLocks noChangeShapeType="1"/>
              </p:cNvSpPr>
              <p:nvPr/>
            </p:nvSpPr>
            <p:spPr bwMode="auto">
              <a:xfrm>
                <a:off x="1066" y="3294"/>
                <a:ext cx="13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8" name="Line 12"/>
              <p:cNvSpPr>
                <a:spLocks noChangeShapeType="1"/>
              </p:cNvSpPr>
              <p:nvPr/>
            </p:nvSpPr>
            <p:spPr bwMode="auto">
              <a:xfrm>
                <a:off x="1202" y="3067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9" name="Line 13"/>
              <p:cNvSpPr>
                <a:spLocks noChangeShapeType="1"/>
              </p:cNvSpPr>
              <p:nvPr/>
            </p:nvSpPr>
            <p:spPr bwMode="auto">
              <a:xfrm>
                <a:off x="1202" y="3294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0" name="Rectangle 14"/>
              <p:cNvSpPr>
                <a:spLocks noChangeArrowheads="1"/>
              </p:cNvSpPr>
              <p:nvPr/>
            </p:nvSpPr>
            <p:spPr bwMode="auto">
              <a:xfrm>
                <a:off x="1066" y="3067"/>
                <a:ext cx="363" cy="363"/>
              </a:xfrm>
              <a:prstGeom prst="rect">
                <a:avLst/>
              </a:prstGeom>
              <a:noFill/>
              <a:ln w="19050">
                <a:solidFill>
                  <a:schemeClr val="fol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hlink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23" name="Line 16"/>
            <p:cNvSpPr>
              <a:spLocks noChangeShapeType="1"/>
            </p:cNvSpPr>
            <p:nvPr/>
          </p:nvSpPr>
          <p:spPr bwMode="auto">
            <a:xfrm>
              <a:off x="9177792" y="4233545"/>
              <a:ext cx="14287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" name="Line 17"/>
            <p:cNvSpPr>
              <a:spLocks noChangeShapeType="1"/>
            </p:cNvSpPr>
            <p:nvPr/>
          </p:nvSpPr>
          <p:spPr bwMode="auto">
            <a:xfrm>
              <a:off x="9177792" y="4378007"/>
              <a:ext cx="14287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5" name="Rectangle 18"/>
            <p:cNvSpPr>
              <a:spLocks noChangeArrowheads="1"/>
            </p:cNvSpPr>
            <p:nvPr/>
          </p:nvSpPr>
          <p:spPr bwMode="auto">
            <a:xfrm>
              <a:off x="8217354" y="4017645"/>
              <a:ext cx="863600" cy="576262"/>
            </a:xfrm>
            <a:prstGeom prst="rect">
              <a:avLst/>
            </a:prstGeom>
            <a:noFill/>
            <a:ln w="19050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" name="Rectangle 19"/>
            <p:cNvSpPr>
              <a:spLocks noChangeArrowheads="1"/>
            </p:cNvSpPr>
            <p:nvPr/>
          </p:nvSpPr>
          <p:spPr bwMode="auto">
            <a:xfrm>
              <a:off x="8241167" y="3154045"/>
              <a:ext cx="792162" cy="790575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" name="Rectangle 20"/>
            <p:cNvSpPr>
              <a:spLocks noChangeArrowheads="1"/>
            </p:cNvSpPr>
            <p:nvPr/>
          </p:nvSpPr>
          <p:spPr bwMode="auto">
            <a:xfrm>
              <a:off x="8241167" y="4665345"/>
              <a:ext cx="792162" cy="792162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" name="Rectangle 22"/>
            <p:cNvSpPr>
              <a:spLocks noChangeArrowheads="1"/>
            </p:cNvSpPr>
            <p:nvPr/>
          </p:nvSpPr>
          <p:spPr bwMode="auto">
            <a:xfrm>
              <a:off x="9104767" y="3585845"/>
              <a:ext cx="792162" cy="1152525"/>
            </a:xfrm>
            <a:prstGeom prst="rect">
              <a:avLst/>
            </a:prstGeom>
            <a:noFill/>
            <a:ln w="19050">
              <a:solidFill>
                <a:srgbClr val="FD7B2B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" name="Rectangle 23"/>
            <p:cNvSpPr>
              <a:spLocks noChangeArrowheads="1"/>
            </p:cNvSpPr>
            <p:nvPr/>
          </p:nvSpPr>
          <p:spPr bwMode="auto">
            <a:xfrm>
              <a:off x="9969954" y="4017645"/>
              <a:ext cx="1727200" cy="576262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30" name="Group 46"/>
            <p:cNvGrpSpPr>
              <a:grpSpLocks/>
            </p:cNvGrpSpPr>
            <p:nvPr/>
          </p:nvGrpSpPr>
          <p:grpSpPr bwMode="auto">
            <a:xfrm>
              <a:off x="7880804" y="3730307"/>
              <a:ext cx="287338" cy="358775"/>
              <a:chOff x="839" y="3067"/>
              <a:chExt cx="227" cy="272"/>
            </a:xfrm>
          </p:grpSpPr>
          <p:sp>
            <p:nvSpPr>
              <p:cNvPr id="154" name="Rectangle 38"/>
              <p:cNvSpPr>
                <a:spLocks noChangeArrowheads="1"/>
              </p:cNvSpPr>
              <p:nvPr/>
            </p:nvSpPr>
            <p:spPr bwMode="auto">
              <a:xfrm>
                <a:off x="884" y="3113"/>
                <a:ext cx="136" cy="9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55" name="Line 39"/>
              <p:cNvSpPr>
                <a:spLocks noChangeShapeType="1"/>
              </p:cNvSpPr>
              <p:nvPr/>
            </p:nvSpPr>
            <p:spPr bwMode="auto">
              <a:xfrm>
                <a:off x="884" y="3249"/>
                <a:ext cx="4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6" name="Line 40"/>
              <p:cNvSpPr>
                <a:spLocks noChangeShapeType="1"/>
              </p:cNvSpPr>
              <p:nvPr/>
            </p:nvSpPr>
            <p:spPr bwMode="auto">
              <a:xfrm>
                <a:off x="975" y="3249"/>
                <a:ext cx="4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7" name="Line 41"/>
              <p:cNvSpPr>
                <a:spLocks noChangeShapeType="1"/>
              </p:cNvSpPr>
              <p:nvPr/>
            </p:nvSpPr>
            <p:spPr bwMode="auto">
              <a:xfrm>
                <a:off x="884" y="3284"/>
                <a:ext cx="4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8" name="Line 42"/>
              <p:cNvSpPr>
                <a:spLocks noChangeShapeType="1"/>
              </p:cNvSpPr>
              <p:nvPr/>
            </p:nvSpPr>
            <p:spPr bwMode="auto">
              <a:xfrm>
                <a:off x="975" y="3284"/>
                <a:ext cx="4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9" name="Line 43"/>
              <p:cNvSpPr>
                <a:spLocks noChangeShapeType="1"/>
              </p:cNvSpPr>
              <p:nvPr/>
            </p:nvSpPr>
            <p:spPr bwMode="auto">
              <a:xfrm>
                <a:off x="884" y="3319"/>
                <a:ext cx="4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0" name="Line 44"/>
              <p:cNvSpPr>
                <a:spLocks noChangeShapeType="1"/>
              </p:cNvSpPr>
              <p:nvPr/>
            </p:nvSpPr>
            <p:spPr bwMode="auto">
              <a:xfrm>
                <a:off x="975" y="3319"/>
                <a:ext cx="4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1" name="Rectangle 45"/>
              <p:cNvSpPr>
                <a:spLocks noChangeArrowheads="1"/>
              </p:cNvSpPr>
              <p:nvPr/>
            </p:nvSpPr>
            <p:spPr bwMode="auto">
              <a:xfrm>
                <a:off x="839" y="3067"/>
                <a:ext cx="227" cy="27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31" name="Group 63"/>
            <p:cNvGrpSpPr>
              <a:grpSpLocks/>
            </p:cNvGrpSpPr>
            <p:nvPr/>
          </p:nvGrpSpPr>
          <p:grpSpPr bwMode="auto">
            <a:xfrm>
              <a:off x="7304542" y="4185920"/>
              <a:ext cx="503237" cy="287337"/>
              <a:chOff x="930" y="618"/>
              <a:chExt cx="317" cy="181"/>
            </a:xfrm>
          </p:grpSpPr>
          <p:sp>
            <p:nvSpPr>
              <p:cNvPr id="143" name="Line 50"/>
              <p:cNvSpPr>
                <a:spLocks noChangeShapeType="1"/>
              </p:cNvSpPr>
              <p:nvPr/>
            </p:nvSpPr>
            <p:spPr bwMode="auto">
              <a:xfrm>
                <a:off x="1237" y="633"/>
                <a:ext cx="0" cy="5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4" name="Line 51"/>
              <p:cNvSpPr>
                <a:spLocks noChangeShapeType="1"/>
              </p:cNvSpPr>
              <p:nvPr/>
            </p:nvSpPr>
            <p:spPr bwMode="auto">
              <a:xfrm>
                <a:off x="1100" y="674"/>
                <a:ext cx="10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5" name="Line 52"/>
              <p:cNvSpPr>
                <a:spLocks noChangeShapeType="1"/>
              </p:cNvSpPr>
              <p:nvPr/>
            </p:nvSpPr>
            <p:spPr bwMode="auto">
              <a:xfrm>
                <a:off x="1237" y="739"/>
                <a:ext cx="0" cy="5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" name="Line 53"/>
              <p:cNvSpPr>
                <a:spLocks noChangeShapeType="1"/>
              </p:cNvSpPr>
              <p:nvPr/>
            </p:nvSpPr>
            <p:spPr bwMode="auto">
              <a:xfrm>
                <a:off x="1100" y="742"/>
                <a:ext cx="10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" name="Line 54"/>
              <p:cNvSpPr>
                <a:spLocks noChangeShapeType="1"/>
              </p:cNvSpPr>
              <p:nvPr/>
            </p:nvSpPr>
            <p:spPr bwMode="auto">
              <a:xfrm>
                <a:off x="975" y="663"/>
                <a:ext cx="57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" name="Line 55"/>
              <p:cNvSpPr>
                <a:spLocks noChangeShapeType="1"/>
              </p:cNvSpPr>
              <p:nvPr/>
            </p:nvSpPr>
            <p:spPr bwMode="auto">
              <a:xfrm>
                <a:off x="975" y="754"/>
                <a:ext cx="57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" name="Line 56"/>
              <p:cNvSpPr>
                <a:spLocks noChangeShapeType="1"/>
              </p:cNvSpPr>
              <p:nvPr/>
            </p:nvSpPr>
            <p:spPr bwMode="auto">
              <a:xfrm>
                <a:off x="1066" y="628"/>
                <a:ext cx="0" cy="5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" name="Rectangle 58"/>
              <p:cNvSpPr>
                <a:spLocks noChangeArrowheads="1"/>
              </p:cNvSpPr>
              <p:nvPr/>
            </p:nvSpPr>
            <p:spPr bwMode="auto">
              <a:xfrm>
                <a:off x="930" y="618"/>
                <a:ext cx="317" cy="181"/>
              </a:xfrm>
              <a:prstGeom prst="rect">
                <a:avLst/>
              </a:prstGeom>
              <a:noFill/>
              <a:ln w="19050">
                <a:solidFill>
                  <a:srgbClr val="FD7B2B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hlink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51" name="Line 59"/>
              <p:cNvSpPr>
                <a:spLocks noChangeShapeType="1"/>
              </p:cNvSpPr>
              <p:nvPr/>
            </p:nvSpPr>
            <p:spPr bwMode="auto">
              <a:xfrm>
                <a:off x="1066" y="739"/>
                <a:ext cx="0" cy="4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" name="Line 60"/>
              <p:cNvSpPr>
                <a:spLocks noChangeShapeType="1"/>
              </p:cNvSpPr>
              <p:nvPr/>
            </p:nvSpPr>
            <p:spPr bwMode="auto">
              <a:xfrm>
                <a:off x="955" y="628"/>
                <a:ext cx="0" cy="5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" name="Line 61"/>
              <p:cNvSpPr>
                <a:spLocks noChangeShapeType="1"/>
              </p:cNvSpPr>
              <p:nvPr/>
            </p:nvSpPr>
            <p:spPr bwMode="auto">
              <a:xfrm>
                <a:off x="955" y="739"/>
                <a:ext cx="0" cy="5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32" name="Rectangle 67"/>
            <p:cNvSpPr>
              <a:spLocks noChangeArrowheads="1"/>
            </p:cNvSpPr>
            <p:nvPr/>
          </p:nvSpPr>
          <p:spPr bwMode="auto">
            <a:xfrm>
              <a:off x="7161667" y="4162107"/>
              <a:ext cx="71437" cy="720725"/>
            </a:xfrm>
            <a:prstGeom prst="rect">
              <a:avLst/>
            </a:prstGeom>
            <a:solidFill>
              <a:srgbClr val="A8A1F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33" name="Group 77"/>
            <p:cNvGrpSpPr>
              <a:grpSpLocks/>
            </p:cNvGrpSpPr>
            <p:nvPr/>
          </p:nvGrpSpPr>
          <p:grpSpPr bwMode="auto">
            <a:xfrm rot="16200000">
              <a:off x="6729073" y="4234338"/>
              <a:ext cx="431800" cy="287338"/>
              <a:chOff x="839" y="845"/>
              <a:chExt cx="272" cy="181"/>
            </a:xfrm>
          </p:grpSpPr>
          <p:sp>
            <p:nvSpPr>
              <p:cNvPr id="137" name="Rectangle 69"/>
              <p:cNvSpPr>
                <a:spLocks noChangeArrowheads="1"/>
              </p:cNvSpPr>
              <p:nvPr/>
            </p:nvSpPr>
            <p:spPr bwMode="auto">
              <a:xfrm>
                <a:off x="894" y="890"/>
                <a:ext cx="154" cy="45"/>
              </a:xfrm>
              <a:prstGeom prst="rect">
                <a:avLst/>
              </a:prstGeom>
              <a:solidFill>
                <a:srgbClr val="FBA3A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8" name="Line 70"/>
              <p:cNvSpPr>
                <a:spLocks noChangeShapeType="1"/>
              </p:cNvSpPr>
              <p:nvPr/>
            </p:nvSpPr>
            <p:spPr bwMode="auto">
              <a:xfrm>
                <a:off x="920" y="950"/>
                <a:ext cx="3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9" name="Line 71"/>
              <p:cNvSpPr>
                <a:spLocks noChangeShapeType="1"/>
              </p:cNvSpPr>
              <p:nvPr/>
            </p:nvSpPr>
            <p:spPr bwMode="auto">
              <a:xfrm>
                <a:off x="992" y="950"/>
                <a:ext cx="3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0" name="Line 72"/>
              <p:cNvSpPr>
                <a:spLocks noChangeShapeType="1"/>
              </p:cNvSpPr>
              <p:nvPr/>
            </p:nvSpPr>
            <p:spPr bwMode="auto">
              <a:xfrm>
                <a:off x="920" y="979"/>
                <a:ext cx="3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1" name="Line 73"/>
              <p:cNvSpPr>
                <a:spLocks noChangeShapeType="1"/>
              </p:cNvSpPr>
              <p:nvPr/>
            </p:nvSpPr>
            <p:spPr bwMode="auto">
              <a:xfrm>
                <a:off x="992" y="979"/>
                <a:ext cx="3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2" name="Rectangle 76"/>
              <p:cNvSpPr>
                <a:spLocks noChangeArrowheads="1"/>
              </p:cNvSpPr>
              <p:nvPr/>
            </p:nvSpPr>
            <p:spPr bwMode="auto">
              <a:xfrm>
                <a:off x="839" y="845"/>
                <a:ext cx="272" cy="181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34" name="Group 92"/>
            <p:cNvGrpSpPr>
              <a:grpSpLocks/>
            </p:cNvGrpSpPr>
            <p:nvPr/>
          </p:nvGrpSpPr>
          <p:grpSpPr bwMode="auto">
            <a:xfrm>
              <a:off x="8457067" y="2649220"/>
              <a:ext cx="287337" cy="431800"/>
              <a:chOff x="1519" y="618"/>
              <a:chExt cx="272" cy="499"/>
            </a:xfrm>
          </p:grpSpPr>
          <p:sp>
            <p:nvSpPr>
              <p:cNvPr id="128" name="Line 81"/>
              <p:cNvSpPr>
                <a:spLocks noChangeShapeType="1"/>
              </p:cNvSpPr>
              <p:nvPr/>
            </p:nvSpPr>
            <p:spPr bwMode="auto">
              <a:xfrm rot="16200000">
                <a:off x="1593" y="635"/>
                <a:ext cx="0" cy="5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9" name="Line 82"/>
              <p:cNvSpPr>
                <a:spLocks noChangeShapeType="1"/>
              </p:cNvSpPr>
              <p:nvPr/>
            </p:nvSpPr>
            <p:spPr bwMode="auto">
              <a:xfrm rot="16200000">
                <a:off x="1558" y="761"/>
                <a:ext cx="10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0" name="Line 83"/>
              <p:cNvSpPr>
                <a:spLocks noChangeShapeType="1"/>
              </p:cNvSpPr>
              <p:nvPr/>
            </p:nvSpPr>
            <p:spPr bwMode="auto">
              <a:xfrm rot="16200000">
                <a:off x="1726" y="638"/>
                <a:ext cx="0" cy="5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1" name="Line 84"/>
              <p:cNvSpPr>
                <a:spLocks noChangeShapeType="1"/>
              </p:cNvSpPr>
              <p:nvPr/>
            </p:nvSpPr>
            <p:spPr bwMode="auto">
              <a:xfrm rot="16200000">
                <a:off x="1649" y="761"/>
                <a:ext cx="10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2" name="Line 85"/>
              <p:cNvSpPr>
                <a:spLocks noChangeShapeType="1"/>
              </p:cNvSpPr>
              <p:nvPr/>
            </p:nvSpPr>
            <p:spPr bwMode="auto">
              <a:xfrm rot="16200000">
                <a:off x="1519" y="981"/>
                <a:ext cx="18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3" name="Line 86"/>
              <p:cNvSpPr>
                <a:spLocks noChangeShapeType="1"/>
              </p:cNvSpPr>
              <p:nvPr/>
            </p:nvSpPr>
            <p:spPr bwMode="auto">
              <a:xfrm rot="16200000">
                <a:off x="1610" y="981"/>
                <a:ext cx="18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4" name="Line 87"/>
              <p:cNvSpPr>
                <a:spLocks noChangeShapeType="1"/>
              </p:cNvSpPr>
              <p:nvPr/>
            </p:nvSpPr>
            <p:spPr bwMode="auto">
              <a:xfrm rot="16200000">
                <a:off x="1593" y="817"/>
                <a:ext cx="0" cy="5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5" name="Rectangle 88"/>
              <p:cNvSpPr>
                <a:spLocks noChangeArrowheads="1"/>
              </p:cNvSpPr>
              <p:nvPr/>
            </p:nvSpPr>
            <p:spPr bwMode="auto">
              <a:xfrm rot="16200000">
                <a:off x="1405" y="732"/>
                <a:ext cx="499" cy="272"/>
              </a:xfrm>
              <a:prstGeom prst="rect">
                <a:avLst/>
              </a:prstGeom>
              <a:noFill/>
              <a:ln w="19050">
                <a:solidFill>
                  <a:srgbClr val="FD7B2B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hlink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6" name="Line 89"/>
              <p:cNvSpPr>
                <a:spLocks noChangeShapeType="1"/>
              </p:cNvSpPr>
              <p:nvPr/>
            </p:nvSpPr>
            <p:spPr bwMode="auto">
              <a:xfrm rot="16200000">
                <a:off x="1724" y="822"/>
                <a:ext cx="0" cy="4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35" name="Group 105"/>
            <p:cNvGrpSpPr>
              <a:grpSpLocks/>
            </p:cNvGrpSpPr>
            <p:nvPr/>
          </p:nvGrpSpPr>
          <p:grpSpPr bwMode="auto">
            <a:xfrm>
              <a:off x="8457067" y="922020"/>
              <a:ext cx="290512" cy="358775"/>
              <a:chOff x="1066" y="3067"/>
              <a:chExt cx="363" cy="363"/>
            </a:xfrm>
          </p:grpSpPr>
          <p:sp>
            <p:nvSpPr>
              <p:cNvPr id="119" name="Line 106"/>
              <p:cNvSpPr>
                <a:spLocks noChangeShapeType="1"/>
              </p:cNvSpPr>
              <p:nvPr/>
            </p:nvSpPr>
            <p:spPr bwMode="auto">
              <a:xfrm>
                <a:off x="1292" y="3067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0" name="Line 107"/>
              <p:cNvSpPr>
                <a:spLocks noChangeShapeType="1"/>
              </p:cNvSpPr>
              <p:nvPr/>
            </p:nvSpPr>
            <p:spPr bwMode="auto">
              <a:xfrm>
                <a:off x="1292" y="3203"/>
                <a:ext cx="137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1" name="Line 108"/>
              <p:cNvSpPr>
                <a:spLocks noChangeShapeType="1"/>
              </p:cNvSpPr>
              <p:nvPr/>
            </p:nvSpPr>
            <p:spPr bwMode="auto">
              <a:xfrm>
                <a:off x="1292" y="3294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2" name="Line 109"/>
              <p:cNvSpPr>
                <a:spLocks noChangeShapeType="1"/>
              </p:cNvSpPr>
              <p:nvPr/>
            </p:nvSpPr>
            <p:spPr bwMode="auto">
              <a:xfrm>
                <a:off x="1292" y="3294"/>
                <a:ext cx="137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3" name="Line 110"/>
              <p:cNvSpPr>
                <a:spLocks noChangeShapeType="1"/>
              </p:cNvSpPr>
              <p:nvPr/>
            </p:nvSpPr>
            <p:spPr bwMode="auto">
              <a:xfrm>
                <a:off x="1066" y="3203"/>
                <a:ext cx="13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" name="Line 111"/>
              <p:cNvSpPr>
                <a:spLocks noChangeShapeType="1"/>
              </p:cNvSpPr>
              <p:nvPr/>
            </p:nvSpPr>
            <p:spPr bwMode="auto">
              <a:xfrm>
                <a:off x="1066" y="3294"/>
                <a:ext cx="13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5" name="Line 112"/>
              <p:cNvSpPr>
                <a:spLocks noChangeShapeType="1"/>
              </p:cNvSpPr>
              <p:nvPr/>
            </p:nvSpPr>
            <p:spPr bwMode="auto">
              <a:xfrm>
                <a:off x="1202" y="3067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6" name="Line 113"/>
              <p:cNvSpPr>
                <a:spLocks noChangeShapeType="1"/>
              </p:cNvSpPr>
              <p:nvPr/>
            </p:nvSpPr>
            <p:spPr bwMode="auto">
              <a:xfrm>
                <a:off x="1202" y="3294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7" name="Rectangle 114"/>
              <p:cNvSpPr>
                <a:spLocks noChangeArrowheads="1"/>
              </p:cNvSpPr>
              <p:nvPr/>
            </p:nvSpPr>
            <p:spPr bwMode="auto">
              <a:xfrm>
                <a:off x="1066" y="3067"/>
                <a:ext cx="363" cy="363"/>
              </a:xfrm>
              <a:prstGeom prst="rect">
                <a:avLst/>
              </a:prstGeom>
              <a:noFill/>
              <a:ln w="19050">
                <a:solidFill>
                  <a:schemeClr val="fol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hlink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36" name="Group 126"/>
            <p:cNvGrpSpPr>
              <a:grpSpLocks/>
            </p:cNvGrpSpPr>
            <p:nvPr/>
          </p:nvGrpSpPr>
          <p:grpSpPr bwMode="auto">
            <a:xfrm>
              <a:off x="8457067" y="1425257"/>
              <a:ext cx="287337" cy="1150938"/>
              <a:chOff x="421" y="3022"/>
              <a:chExt cx="226" cy="725"/>
            </a:xfrm>
          </p:grpSpPr>
          <p:sp>
            <p:nvSpPr>
              <p:cNvPr id="110" name="Line 127"/>
              <p:cNvSpPr>
                <a:spLocks noChangeShapeType="1"/>
              </p:cNvSpPr>
              <p:nvPr/>
            </p:nvSpPr>
            <p:spPr bwMode="auto">
              <a:xfrm flipH="1">
                <a:off x="567" y="3022"/>
                <a:ext cx="0" cy="58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1" name="Line 128"/>
              <p:cNvSpPr>
                <a:spLocks noChangeShapeType="1"/>
              </p:cNvSpPr>
              <p:nvPr/>
            </p:nvSpPr>
            <p:spPr bwMode="auto">
              <a:xfrm>
                <a:off x="567" y="3612"/>
                <a:ext cx="69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2" name="Line 129"/>
              <p:cNvSpPr>
                <a:spLocks noChangeShapeType="1"/>
              </p:cNvSpPr>
              <p:nvPr/>
            </p:nvSpPr>
            <p:spPr bwMode="auto">
              <a:xfrm>
                <a:off x="567" y="3657"/>
                <a:ext cx="0" cy="8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3" name="Line 130"/>
              <p:cNvSpPr>
                <a:spLocks noChangeShapeType="1"/>
              </p:cNvSpPr>
              <p:nvPr/>
            </p:nvSpPr>
            <p:spPr bwMode="auto">
              <a:xfrm>
                <a:off x="567" y="3657"/>
                <a:ext cx="69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4" name="Line 131"/>
              <p:cNvSpPr>
                <a:spLocks noChangeShapeType="1"/>
              </p:cNvSpPr>
              <p:nvPr/>
            </p:nvSpPr>
            <p:spPr bwMode="auto">
              <a:xfrm>
                <a:off x="431" y="3612"/>
                <a:ext cx="69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5" name="Line 132"/>
              <p:cNvSpPr>
                <a:spLocks noChangeShapeType="1"/>
              </p:cNvSpPr>
              <p:nvPr/>
            </p:nvSpPr>
            <p:spPr bwMode="auto">
              <a:xfrm>
                <a:off x="431" y="3657"/>
                <a:ext cx="69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6" name="Line 133"/>
              <p:cNvSpPr>
                <a:spLocks noChangeShapeType="1"/>
              </p:cNvSpPr>
              <p:nvPr/>
            </p:nvSpPr>
            <p:spPr bwMode="auto">
              <a:xfrm>
                <a:off x="506" y="3022"/>
                <a:ext cx="0" cy="58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7" name="Line 134"/>
              <p:cNvSpPr>
                <a:spLocks noChangeShapeType="1"/>
              </p:cNvSpPr>
              <p:nvPr/>
            </p:nvSpPr>
            <p:spPr bwMode="auto">
              <a:xfrm>
                <a:off x="506" y="3657"/>
                <a:ext cx="0" cy="8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8" name="Rectangle 135"/>
              <p:cNvSpPr>
                <a:spLocks noChangeArrowheads="1"/>
              </p:cNvSpPr>
              <p:nvPr/>
            </p:nvSpPr>
            <p:spPr bwMode="auto">
              <a:xfrm>
                <a:off x="421" y="3022"/>
                <a:ext cx="226" cy="725"/>
              </a:xfrm>
              <a:prstGeom prst="rect">
                <a:avLst/>
              </a:prstGeom>
              <a:noFill/>
              <a:ln w="19050">
                <a:solidFill>
                  <a:schemeClr val="fol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hlink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37" name="Rectangle 138"/>
            <p:cNvSpPr>
              <a:spLocks noChangeArrowheads="1"/>
            </p:cNvSpPr>
            <p:nvPr/>
          </p:nvSpPr>
          <p:spPr bwMode="auto">
            <a:xfrm rot="5400000">
              <a:off x="8349911" y="995838"/>
              <a:ext cx="71438" cy="720725"/>
            </a:xfrm>
            <a:prstGeom prst="rect">
              <a:avLst/>
            </a:prstGeom>
            <a:solidFill>
              <a:srgbClr val="A8A1F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8" name="Rectangle 140"/>
            <p:cNvSpPr>
              <a:spLocks noChangeArrowheads="1"/>
            </p:cNvSpPr>
            <p:nvPr/>
          </p:nvSpPr>
          <p:spPr bwMode="auto">
            <a:xfrm rot="5400000">
              <a:off x="8494373" y="5174138"/>
              <a:ext cx="71438" cy="720725"/>
            </a:xfrm>
            <a:prstGeom prst="rect">
              <a:avLst/>
            </a:prstGeom>
            <a:solidFill>
              <a:srgbClr val="A8A1F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39" name="Group 141"/>
            <p:cNvGrpSpPr>
              <a:grpSpLocks/>
            </p:cNvGrpSpPr>
            <p:nvPr/>
          </p:nvGrpSpPr>
          <p:grpSpPr bwMode="auto">
            <a:xfrm rot="16200000">
              <a:off x="8060985" y="957739"/>
              <a:ext cx="358775" cy="287338"/>
              <a:chOff x="839" y="845"/>
              <a:chExt cx="272" cy="181"/>
            </a:xfrm>
          </p:grpSpPr>
          <p:sp>
            <p:nvSpPr>
              <p:cNvPr id="104" name="Rectangle 142"/>
              <p:cNvSpPr>
                <a:spLocks noChangeArrowheads="1"/>
              </p:cNvSpPr>
              <p:nvPr/>
            </p:nvSpPr>
            <p:spPr bwMode="auto">
              <a:xfrm>
                <a:off x="894" y="890"/>
                <a:ext cx="154" cy="45"/>
              </a:xfrm>
              <a:prstGeom prst="rect">
                <a:avLst/>
              </a:prstGeom>
              <a:solidFill>
                <a:srgbClr val="FBA3A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5" name="Line 143"/>
              <p:cNvSpPr>
                <a:spLocks noChangeShapeType="1"/>
              </p:cNvSpPr>
              <p:nvPr/>
            </p:nvSpPr>
            <p:spPr bwMode="auto">
              <a:xfrm>
                <a:off x="920" y="950"/>
                <a:ext cx="3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6" name="Line 144"/>
              <p:cNvSpPr>
                <a:spLocks noChangeShapeType="1"/>
              </p:cNvSpPr>
              <p:nvPr/>
            </p:nvSpPr>
            <p:spPr bwMode="auto">
              <a:xfrm>
                <a:off x="992" y="950"/>
                <a:ext cx="3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7" name="Line 145"/>
              <p:cNvSpPr>
                <a:spLocks noChangeShapeType="1"/>
              </p:cNvSpPr>
              <p:nvPr/>
            </p:nvSpPr>
            <p:spPr bwMode="auto">
              <a:xfrm>
                <a:off x="920" y="979"/>
                <a:ext cx="3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8" name="Line 146"/>
              <p:cNvSpPr>
                <a:spLocks noChangeShapeType="1"/>
              </p:cNvSpPr>
              <p:nvPr/>
            </p:nvSpPr>
            <p:spPr bwMode="auto">
              <a:xfrm>
                <a:off x="992" y="979"/>
                <a:ext cx="3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9" name="Rectangle 147"/>
              <p:cNvSpPr>
                <a:spLocks noChangeArrowheads="1"/>
              </p:cNvSpPr>
              <p:nvPr/>
            </p:nvSpPr>
            <p:spPr bwMode="auto">
              <a:xfrm>
                <a:off x="839" y="845"/>
                <a:ext cx="272" cy="181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40" name="Group 159"/>
            <p:cNvGrpSpPr>
              <a:grpSpLocks/>
            </p:cNvGrpSpPr>
            <p:nvPr/>
          </p:nvGrpSpPr>
          <p:grpSpPr bwMode="auto">
            <a:xfrm>
              <a:off x="8817429" y="993457"/>
              <a:ext cx="287338" cy="287338"/>
              <a:chOff x="2064" y="3702"/>
              <a:chExt cx="181" cy="181"/>
            </a:xfrm>
          </p:grpSpPr>
          <p:sp>
            <p:nvSpPr>
              <p:cNvPr id="96" name="Rectangle 151"/>
              <p:cNvSpPr>
                <a:spLocks noChangeArrowheads="1"/>
              </p:cNvSpPr>
              <p:nvPr/>
            </p:nvSpPr>
            <p:spPr bwMode="auto">
              <a:xfrm rot="5400000">
                <a:off x="2138" y="3754"/>
                <a:ext cx="108" cy="75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7" name="Line 152"/>
              <p:cNvSpPr>
                <a:spLocks noChangeShapeType="1"/>
              </p:cNvSpPr>
              <p:nvPr/>
            </p:nvSpPr>
            <p:spPr bwMode="auto">
              <a:xfrm rot="5400000">
                <a:off x="2120" y="3757"/>
                <a:ext cx="3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8" name="Line 153"/>
              <p:cNvSpPr>
                <a:spLocks noChangeShapeType="1"/>
              </p:cNvSpPr>
              <p:nvPr/>
            </p:nvSpPr>
            <p:spPr bwMode="auto">
              <a:xfrm rot="5400000">
                <a:off x="2121" y="3828"/>
                <a:ext cx="3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9" name="Line 154"/>
              <p:cNvSpPr>
                <a:spLocks noChangeShapeType="1"/>
              </p:cNvSpPr>
              <p:nvPr/>
            </p:nvSpPr>
            <p:spPr bwMode="auto">
              <a:xfrm rot="5400000">
                <a:off x="2091" y="3757"/>
                <a:ext cx="3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0" name="Line 155"/>
              <p:cNvSpPr>
                <a:spLocks noChangeShapeType="1"/>
              </p:cNvSpPr>
              <p:nvPr/>
            </p:nvSpPr>
            <p:spPr bwMode="auto">
              <a:xfrm rot="5400000">
                <a:off x="2091" y="3829"/>
                <a:ext cx="3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1" name="Line 156"/>
              <p:cNvSpPr>
                <a:spLocks noChangeShapeType="1"/>
              </p:cNvSpPr>
              <p:nvPr/>
            </p:nvSpPr>
            <p:spPr bwMode="auto">
              <a:xfrm rot="5400000">
                <a:off x="2062" y="3757"/>
                <a:ext cx="3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2" name="Line 157"/>
              <p:cNvSpPr>
                <a:spLocks noChangeShapeType="1"/>
              </p:cNvSpPr>
              <p:nvPr/>
            </p:nvSpPr>
            <p:spPr bwMode="auto">
              <a:xfrm rot="5400000">
                <a:off x="2062" y="3829"/>
                <a:ext cx="3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3" name="Rectangle 158"/>
              <p:cNvSpPr>
                <a:spLocks noChangeArrowheads="1"/>
              </p:cNvSpPr>
              <p:nvPr/>
            </p:nvSpPr>
            <p:spPr bwMode="auto">
              <a:xfrm rot="5400000">
                <a:off x="2064" y="3702"/>
                <a:ext cx="181" cy="181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41" name="Group 162"/>
            <p:cNvGrpSpPr>
              <a:grpSpLocks/>
            </p:cNvGrpSpPr>
            <p:nvPr/>
          </p:nvGrpSpPr>
          <p:grpSpPr bwMode="auto">
            <a:xfrm rot="10800000">
              <a:off x="8096704" y="2288857"/>
              <a:ext cx="287338" cy="287338"/>
              <a:chOff x="2064" y="3702"/>
              <a:chExt cx="181" cy="181"/>
            </a:xfrm>
          </p:grpSpPr>
          <p:sp>
            <p:nvSpPr>
              <p:cNvPr id="88" name="Rectangle 163"/>
              <p:cNvSpPr>
                <a:spLocks noChangeArrowheads="1"/>
              </p:cNvSpPr>
              <p:nvPr/>
            </p:nvSpPr>
            <p:spPr bwMode="auto">
              <a:xfrm rot="5400000">
                <a:off x="2138" y="3754"/>
                <a:ext cx="108" cy="75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9" name="Line 164"/>
              <p:cNvSpPr>
                <a:spLocks noChangeShapeType="1"/>
              </p:cNvSpPr>
              <p:nvPr/>
            </p:nvSpPr>
            <p:spPr bwMode="auto">
              <a:xfrm rot="5400000">
                <a:off x="2120" y="3757"/>
                <a:ext cx="3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0" name="Line 165"/>
              <p:cNvSpPr>
                <a:spLocks noChangeShapeType="1"/>
              </p:cNvSpPr>
              <p:nvPr/>
            </p:nvSpPr>
            <p:spPr bwMode="auto">
              <a:xfrm rot="5400000">
                <a:off x="2121" y="3828"/>
                <a:ext cx="3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1" name="Line 166"/>
              <p:cNvSpPr>
                <a:spLocks noChangeShapeType="1"/>
              </p:cNvSpPr>
              <p:nvPr/>
            </p:nvSpPr>
            <p:spPr bwMode="auto">
              <a:xfrm rot="5400000">
                <a:off x="2091" y="3757"/>
                <a:ext cx="3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2" name="Line 167"/>
              <p:cNvSpPr>
                <a:spLocks noChangeShapeType="1"/>
              </p:cNvSpPr>
              <p:nvPr/>
            </p:nvSpPr>
            <p:spPr bwMode="auto">
              <a:xfrm rot="5400000">
                <a:off x="2091" y="3829"/>
                <a:ext cx="3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3" name="Line 168"/>
              <p:cNvSpPr>
                <a:spLocks noChangeShapeType="1"/>
              </p:cNvSpPr>
              <p:nvPr/>
            </p:nvSpPr>
            <p:spPr bwMode="auto">
              <a:xfrm rot="5400000">
                <a:off x="2062" y="3757"/>
                <a:ext cx="3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4" name="Line 169"/>
              <p:cNvSpPr>
                <a:spLocks noChangeShapeType="1"/>
              </p:cNvSpPr>
              <p:nvPr/>
            </p:nvSpPr>
            <p:spPr bwMode="auto">
              <a:xfrm rot="5400000">
                <a:off x="2062" y="3829"/>
                <a:ext cx="3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5" name="Rectangle 170"/>
              <p:cNvSpPr>
                <a:spLocks noChangeArrowheads="1"/>
              </p:cNvSpPr>
              <p:nvPr/>
            </p:nvSpPr>
            <p:spPr bwMode="auto">
              <a:xfrm rot="5400000">
                <a:off x="2064" y="3702"/>
                <a:ext cx="181" cy="181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42" name="Group 178"/>
            <p:cNvGrpSpPr>
              <a:grpSpLocks/>
            </p:cNvGrpSpPr>
            <p:nvPr/>
          </p:nvGrpSpPr>
          <p:grpSpPr bwMode="auto">
            <a:xfrm>
              <a:off x="8817429" y="2145982"/>
              <a:ext cx="214313" cy="431800"/>
              <a:chOff x="1202" y="3385"/>
              <a:chExt cx="135" cy="272"/>
            </a:xfrm>
          </p:grpSpPr>
          <p:sp>
            <p:nvSpPr>
              <p:cNvPr id="84" name="Rectangle 172"/>
              <p:cNvSpPr>
                <a:spLocks noChangeArrowheads="1"/>
              </p:cNvSpPr>
              <p:nvPr/>
            </p:nvSpPr>
            <p:spPr bwMode="auto">
              <a:xfrm rot="5400000">
                <a:off x="1193" y="3499"/>
                <a:ext cx="154" cy="45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5" name="Line 173"/>
              <p:cNvSpPr>
                <a:spLocks noChangeShapeType="1"/>
              </p:cNvSpPr>
              <p:nvPr/>
            </p:nvSpPr>
            <p:spPr bwMode="auto">
              <a:xfrm rot="5400000">
                <a:off x="1214" y="3485"/>
                <a:ext cx="3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6" name="Line 174"/>
              <p:cNvSpPr>
                <a:spLocks noChangeShapeType="1"/>
              </p:cNvSpPr>
              <p:nvPr/>
            </p:nvSpPr>
            <p:spPr bwMode="auto">
              <a:xfrm rot="5400000">
                <a:off x="1215" y="3556"/>
                <a:ext cx="3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7" name="Rectangle 177"/>
              <p:cNvSpPr>
                <a:spLocks noChangeArrowheads="1"/>
              </p:cNvSpPr>
              <p:nvPr/>
            </p:nvSpPr>
            <p:spPr bwMode="auto">
              <a:xfrm rot="5400000">
                <a:off x="1134" y="3453"/>
                <a:ext cx="272" cy="13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43" name="Group 185"/>
            <p:cNvGrpSpPr>
              <a:grpSpLocks/>
            </p:cNvGrpSpPr>
            <p:nvPr/>
          </p:nvGrpSpPr>
          <p:grpSpPr bwMode="auto">
            <a:xfrm>
              <a:off x="8530092" y="5601970"/>
              <a:ext cx="290512" cy="358775"/>
              <a:chOff x="1066" y="3067"/>
              <a:chExt cx="363" cy="363"/>
            </a:xfrm>
          </p:grpSpPr>
          <p:sp>
            <p:nvSpPr>
              <p:cNvPr id="75" name="Line 186"/>
              <p:cNvSpPr>
                <a:spLocks noChangeShapeType="1"/>
              </p:cNvSpPr>
              <p:nvPr/>
            </p:nvSpPr>
            <p:spPr bwMode="auto">
              <a:xfrm>
                <a:off x="1292" y="3067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6" name="Line 187"/>
              <p:cNvSpPr>
                <a:spLocks noChangeShapeType="1"/>
              </p:cNvSpPr>
              <p:nvPr/>
            </p:nvSpPr>
            <p:spPr bwMode="auto">
              <a:xfrm>
                <a:off x="1292" y="3203"/>
                <a:ext cx="137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7" name="Line 188"/>
              <p:cNvSpPr>
                <a:spLocks noChangeShapeType="1"/>
              </p:cNvSpPr>
              <p:nvPr/>
            </p:nvSpPr>
            <p:spPr bwMode="auto">
              <a:xfrm>
                <a:off x="1292" y="3294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8" name="Line 189"/>
              <p:cNvSpPr>
                <a:spLocks noChangeShapeType="1"/>
              </p:cNvSpPr>
              <p:nvPr/>
            </p:nvSpPr>
            <p:spPr bwMode="auto">
              <a:xfrm>
                <a:off x="1292" y="3294"/>
                <a:ext cx="137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9" name="Line 190"/>
              <p:cNvSpPr>
                <a:spLocks noChangeShapeType="1"/>
              </p:cNvSpPr>
              <p:nvPr/>
            </p:nvSpPr>
            <p:spPr bwMode="auto">
              <a:xfrm>
                <a:off x="1066" y="3203"/>
                <a:ext cx="13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0" name="Line 191"/>
              <p:cNvSpPr>
                <a:spLocks noChangeShapeType="1"/>
              </p:cNvSpPr>
              <p:nvPr/>
            </p:nvSpPr>
            <p:spPr bwMode="auto">
              <a:xfrm>
                <a:off x="1066" y="3294"/>
                <a:ext cx="13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1" name="Line 192"/>
              <p:cNvSpPr>
                <a:spLocks noChangeShapeType="1"/>
              </p:cNvSpPr>
              <p:nvPr/>
            </p:nvSpPr>
            <p:spPr bwMode="auto">
              <a:xfrm>
                <a:off x="1202" y="3067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2" name="Line 193"/>
              <p:cNvSpPr>
                <a:spLocks noChangeShapeType="1"/>
              </p:cNvSpPr>
              <p:nvPr/>
            </p:nvSpPr>
            <p:spPr bwMode="auto">
              <a:xfrm>
                <a:off x="1202" y="3294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3" name="Rectangle 194"/>
              <p:cNvSpPr>
                <a:spLocks noChangeArrowheads="1"/>
              </p:cNvSpPr>
              <p:nvPr/>
            </p:nvSpPr>
            <p:spPr bwMode="auto">
              <a:xfrm>
                <a:off x="1066" y="3067"/>
                <a:ext cx="363" cy="363"/>
              </a:xfrm>
              <a:prstGeom prst="rect">
                <a:avLst/>
              </a:prstGeom>
              <a:noFill/>
              <a:ln w="19050">
                <a:solidFill>
                  <a:schemeClr val="fol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hlink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44" name="Group 200"/>
            <p:cNvGrpSpPr>
              <a:grpSpLocks/>
            </p:cNvGrpSpPr>
            <p:nvPr/>
          </p:nvGrpSpPr>
          <p:grpSpPr bwMode="auto">
            <a:xfrm>
              <a:off x="8888867" y="5601970"/>
              <a:ext cx="360362" cy="360362"/>
              <a:chOff x="839" y="3702"/>
              <a:chExt cx="272" cy="272"/>
            </a:xfrm>
          </p:grpSpPr>
          <p:sp>
            <p:nvSpPr>
              <p:cNvPr id="71" name="Rectangle 196"/>
              <p:cNvSpPr>
                <a:spLocks noChangeArrowheads="1"/>
              </p:cNvSpPr>
              <p:nvPr/>
            </p:nvSpPr>
            <p:spPr bwMode="auto">
              <a:xfrm rot="5400000">
                <a:off x="898" y="3744"/>
                <a:ext cx="154" cy="182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2" name="Line 197"/>
              <p:cNvSpPr>
                <a:spLocks noChangeShapeType="1"/>
              </p:cNvSpPr>
              <p:nvPr/>
            </p:nvSpPr>
            <p:spPr bwMode="auto">
              <a:xfrm rot="5400000">
                <a:off x="851" y="3802"/>
                <a:ext cx="3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3" name="Line 198"/>
              <p:cNvSpPr>
                <a:spLocks noChangeShapeType="1"/>
              </p:cNvSpPr>
              <p:nvPr/>
            </p:nvSpPr>
            <p:spPr bwMode="auto">
              <a:xfrm rot="5400000">
                <a:off x="852" y="3873"/>
                <a:ext cx="3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4" name="Rectangle 199"/>
              <p:cNvSpPr>
                <a:spLocks noChangeArrowheads="1"/>
              </p:cNvSpPr>
              <p:nvPr/>
            </p:nvSpPr>
            <p:spPr bwMode="auto">
              <a:xfrm rot="5400000">
                <a:off x="839" y="3702"/>
                <a:ext cx="272" cy="272"/>
              </a:xfrm>
              <a:prstGeom prst="rect">
                <a:avLst/>
              </a:prstGeom>
              <a:noFill/>
              <a:ln w="19050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45" name="Group 201"/>
            <p:cNvGrpSpPr>
              <a:grpSpLocks/>
            </p:cNvGrpSpPr>
            <p:nvPr/>
          </p:nvGrpSpPr>
          <p:grpSpPr bwMode="auto">
            <a:xfrm>
              <a:off x="8888867" y="5601970"/>
              <a:ext cx="360362" cy="360362"/>
              <a:chOff x="839" y="3702"/>
              <a:chExt cx="272" cy="272"/>
            </a:xfrm>
          </p:grpSpPr>
          <p:sp>
            <p:nvSpPr>
              <p:cNvPr id="67" name="Rectangle 202"/>
              <p:cNvSpPr>
                <a:spLocks noChangeArrowheads="1"/>
              </p:cNvSpPr>
              <p:nvPr/>
            </p:nvSpPr>
            <p:spPr bwMode="auto">
              <a:xfrm rot="5400000">
                <a:off x="898" y="3744"/>
                <a:ext cx="154" cy="182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8" name="Line 203"/>
              <p:cNvSpPr>
                <a:spLocks noChangeShapeType="1"/>
              </p:cNvSpPr>
              <p:nvPr/>
            </p:nvSpPr>
            <p:spPr bwMode="auto">
              <a:xfrm rot="5400000">
                <a:off x="851" y="3802"/>
                <a:ext cx="3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9" name="Line 204"/>
              <p:cNvSpPr>
                <a:spLocks noChangeShapeType="1"/>
              </p:cNvSpPr>
              <p:nvPr/>
            </p:nvSpPr>
            <p:spPr bwMode="auto">
              <a:xfrm rot="5400000">
                <a:off x="852" y="3873"/>
                <a:ext cx="3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0" name="Rectangle 205"/>
              <p:cNvSpPr>
                <a:spLocks noChangeArrowheads="1"/>
              </p:cNvSpPr>
              <p:nvPr/>
            </p:nvSpPr>
            <p:spPr bwMode="auto">
              <a:xfrm rot="5400000">
                <a:off x="839" y="3702"/>
                <a:ext cx="272" cy="272"/>
              </a:xfrm>
              <a:prstGeom prst="rect">
                <a:avLst/>
              </a:prstGeom>
              <a:noFill/>
              <a:ln w="19050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46" name="Group 211"/>
            <p:cNvGrpSpPr>
              <a:grpSpLocks/>
            </p:cNvGrpSpPr>
            <p:nvPr/>
          </p:nvGrpSpPr>
          <p:grpSpPr bwMode="auto">
            <a:xfrm rot="10800000">
              <a:off x="8096704" y="5601970"/>
              <a:ext cx="360363" cy="360362"/>
              <a:chOff x="839" y="3702"/>
              <a:chExt cx="272" cy="272"/>
            </a:xfrm>
          </p:grpSpPr>
          <p:sp>
            <p:nvSpPr>
              <p:cNvPr id="63" name="Rectangle 212"/>
              <p:cNvSpPr>
                <a:spLocks noChangeArrowheads="1"/>
              </p:cNvSpPr>
              <p:nvPr/>
            </p:nvSpPr>
            <p:spPr bwMode="auto">
              <a:xfrm rot="5400000">
                <a:off x="898" y="3744"/>
                <a:ext cx="154" cy="182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4" name="Line 213"/>
              <p:cNvSpPr>
                <a:spLocks noChangeShapeType="1"/>
              </p:cNvSpPr>
              <p:nvPr/>
            </p:nvSpPr>
            <p:spPr bwMode="auto">
              <a:xfrm rot="5400000">
                <a:off x="851" y="3802"/>
                <a:ext cx="3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5" name="Line 214"/>
              <p:cNvSpPr>
                <a:spLocks noChangeShapeType="1"/>
              </p:cNvSpPr>
              <p:nvPr/>
            </p:nvSpPr>
            <p:spPr bwMode="auto">
              <a:xfrm rot="5400000">
                <a:off x="852" y="3873"/>
                <a:ext cx="3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6" name="Rectangle 215"/>
              <p:cNvSpPr>
                <a:spLocks noChangeArrowheads="1"/>
              </p:cNvSpPr>
              <p:nvPr/>
            </p:nvSpPr>
            <p:spPr bwMode="auto">
              <a:xfrm rot="5400000">
                <a:off x="839" y="3702"/>
                <a:ext cx="272" cy="272"/>
              </a:xfrm>
              <a:prstGeom prst="rect">
                <a:avLst/>
              </a:prstGeom>
              <a:noFill/>
              <a:ln w="19050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47" name="Group 216"/>
            <p:cNvGrpSpPr>
              <a:grpSpLocks/>
            </p:cNvGrpSpPr>
            <p:nvPr/>
          </p:nvGrpSpPr>
          <p:grpSpPr bwMode="auto">
            <a:xfrm rot="5400000">
              <a:off x="8530092" y="6033770"/>
              <a:ext cx="287337" cy="287337"/>
              <a:chOff x="2064" y="3702"/>
              <a:chExt cx="181" cy="181"/>
            </a:xfrm>
          </p:grpSpPr>
          <p:sp>
            <p:nvSpPr>
              <p:cNvPr id="55" name="Rectangle 217"/>
              <p:cNvSpPr>
                <a:spLocks noChangeArrowheads="1"/>
              </p:cNvSpPr>
              <p:nvPr/>
            </p:nvSpPr>
            <p:spPr bwMode="auto">
              <a:xfrm rot="5400000">
                <a:off x="2138" y="3754"/>
                <a:ext cx="108" cy="75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6" name="Line 218"/>
              <p:cNvSpPr>
                <a:spLocks noChangeShapeType="1"/>
              </p:cNvSpPr>
              <p:nvPr/>
            </p:nvSpPr>
            <p:spPr bwMode="auto">
              <a:xfrm rot="5400000">
                <a:off x="2120" y="3757"/>
                <a:ext cx="3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7" name="Line 219"/>
              <p:cNvSpPr>
                <a:spLocks noChangeShapeType="1"/>
              </p:cNvSpPr>
              <p:nvPr/>
            </p:nvSpPr>
            <p:spPr bwMode="auto">
              <a:xfrm rot="5400000">
                <a:off x="2121" y="3828"/>
                <a:ext cx="3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8" name="Line 220"/>
              <p:cNvSpPr>
                <a:spLocks noChangeShapeType="1"/>
              </p:cNvSpPr>
              <p:nvPr/>
            </p:nvSpPr>
            <p:spPr bwMode="auto">
              <a:xfrm rot="5400000">
                <a:off x="2091" y="3757"/>
                <a:ext cx="3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9" name="Line 221"/>
              <p:cNvSpPr>
                <a:spLocks noChangeShapeType="1"/>
              </p:cNvSpPr>
              <p:nvPr/>
            </p:nvSpPr>
            <p:spPr bwMode="auto">
              <a:xfrm rot="5400000">
                <a:off x="2091" y="3829"/>
                <a:ext cx="3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0" name="Line 222"/>
              <p:cNvSpPr>
                <a:spLocks noChangeShapeType="1"/>
              </p:cNvSpPr>
              <p:nvPr/>
            </p:nvSpPr>
            <p:spPr bwMode="auto">
              <a:xfrm rot="5400000">
                <a:off x="2062" y="3757"/>
                <a:ext cx="3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" name="Line 223"/>
              <p:cNvSpPr>
                <a:spLocks noChangeShapeType="1"/>
              </p:cNvSpPr>
              <p:nvPr/>
            </p:nvSpPr>
            <p:spPr bwMode="auto">
              <a:xfrm rot="5400000">
                <a:off x="2062" y="3829"/>
                <a:ext cx="3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" name="Rectangle 224"/>
              <p:cNvSpPr>
                <a:spLocks noChangeArrowheads="1"/>
              </p:cNvSpPr>
              <p:nvPr/>
            </p:nvSpPr>
            <p:spPr bwMode="auto">
              <a:xfrm rot="5400000">
                <a:off x="2064" y="3702"/>
                <a:ext cx="181" cy="181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48" name="Line 233"/>
            <p:cNvSpPr>
              <a:spLocks noChangeShapeType="1"/>
            </p:cNvSpPr>
            <p:nvPr/>
          </p:nvSpPr>
          <p:spPr bwMode="auto">
            <a:xfrm>
              <a:off x="8601529" y="633095"/>
              <a:ext cx="0" cy="242887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9" name="Rectangle 235"/>
            <p:cNvSpPr>
              <a:spLocks noChangeArrowheads="1"/>
            </p:cNvSpPr>
            <p:nvPr/>
          </p:nvSpPr>
          <p:spPr bwMode="auto">
            <a:xfrm>
              <a:off x="8169729" y="3081020"/>
              <a:ext cx="935038" cy="2449512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0" name="Rectangle 236"/>
            <p:cNvSpPr>
              <a:spLocks noChangeArrowheads="1"/>
            </p:cNvSpPr>
            <p:nvPr/>
          </p:nvSpPr>
          <p:spPr bwMode="auto">
            <a:xfrm>
              <a:off x="9104767" y="3512820"/>
              <a:ext cx="2665412" cy="1296987"/>
            </a:xfrm>
            <a:prstGeom prst="rect">
              <a:avLst/>
            </a:prstGeom>
            <a:noFill/>
            <a:ln w="38100">
              <a:solidFill>
                <a:srgbClr val="FD7B2B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1" name="Rectangle 237"/>
            <p:cNvSpPr>
              <a:spLocks noChangeArrowheads="1"/>
            </p:cNvSpPr>
            <p:nvPr/>
          </p:nvSpPr>
          <p:spPr bwMode="auto">
            <a:xfrm>
              <a:off x="9104767" y="3512820"/>
              <a:ext cx="2665412" cy="1296987"/>
            </a:xfrm>
            <a:prstGeom prst="rect">
              <a:avLst/>
            </a:prstGeom>
            <a:noFill/>
            <a:ln w="38100">
              <a:solidFill>
                <a:srgbClr val="FD7B2B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2" name="Rectangle 238"/>
            <p:cNvSpPr>
              <a:spLocks noChangeArrowheads="1"/>
            </p:cNvSpPr>
            <p:nvPr/>
          </p:nvSpPr>
          <p:spPr bwMode="auto">
            <a:xfrm>
              <a:off x="6656842" y="3657282"/>
              <a:ext cx="1512887" cy="1296988"/>
            </a:xfrm>
            <a:prstGeom prst="rect">
              <a:avLst/>
            </a:prstGeom>
            <a:noFill/>
            <a:ln w="38100">
              <a:solidFill>
                <a:schemeClr val="folHlink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3" name="Rectangle 244"/>
            <p:cNvSpPr>
              <a:spLocks noChangeArrowheads="1"/>
            </p:cNvSpPr>
            <p:nvPr/>
          </p:nvSpPr>
          <p:spPr bwMode="auto">
            <a:xfrm>
              <a:off x="8025267" y="848995"/>
              <a:ext cx="1152525" cy="2232025"/>
            </a:xfrm>
            <a:prstGeom prst="rect">
              <a:avLst/>
            </a:prstGeom>
            <a:noFill/>
            <a:ln w="38100">
              <a:solidFill>
                <a:srgbClr val="FBA3AB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4" name="Rectangle 247"/>
            <p:cNvSpPr>
              <a:spLocks noChangeArrowheads="1"/>
            </p:cNvSpPr>
            <p:nvPr/>
          </p:nvSpPr>
          <p:spPr bwMode="auto">
            <a:xfrm>
              <a:off x="8025267" y="5530532"/>
              <a:ext cx="1257300" cy="863600"/>
            </a:xfrm>
            <a:prstGeom prst="rect">
              <a:avLst/>
            </a:prstGeom>
            <a:noFill/>
            <a:ln w="38100">
              <a:solidFill>
                <a:srgbClr val="A8A1FD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8549186" y="3939527"/>
            <a:ext cx="29436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MR-TOF Mass-Analyzer</a:t>
            </a:r>
            <a:endParaRPr lang="el-GR" altLang="ru-RU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53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17438" y="2493035"/>
            <a:ext cx="32031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reactions</a:t>
            </a:r>
          </a:p>
        </p:txBody>
      </p:sp>
    </p:spTree>
    <p:extLst>
      <p:ext uri="{BB962C8B-B14F-4D97-AF65-F5344CB8AC3E}">
        <p14:creationId xmlns:p14="http://schemas.microsoft.com/office/powerpoint/2010/main" val="327719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964720" y="759123"/>
            <a:ext cx="6255587" cy="5986364"/>
            <a:chOff x="507522" y="759123"/>
            <a:chExt cx="6255587" cy="5986364"/>
          </a:xfrm>
        </p:grpSpPr>
        <p:pic>
          <p:nvPicPr>
            <p:cNvPr id="57347" name="Picture 4" descr="cross_section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1"/>
            <a:stretch/>
          </p:blipFill>
          <p:spPr bwMode="auto">
            <a:xfrm>
              <a:off x="507522" y="759123"/>
              <a:ext cx="6255587" cy="5986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Прямоугольник 2"/>
            <p:cNvSpPr/>
            <p:nvPr/>
          </p:nvSpPr>
          <p:spPr>
            <a:xfrm>
              <a:off x="4235570" y="3925019"/>
              <a:ext cx="1613139" cy="5865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043650" y="1871932"/>
            <a:ext cx="45352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 inelastic collisions, Quasi-fission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84238" y="3552250"/>
            <a:ext cx="21964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Sequential fission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23283" y="4580623"/>
            <a:ext cx="9557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Fusion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12903" y="4344029"/>
            <a:ext cx="17684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Fusion-fission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13545" y="5675995"/>
            <a:ext cx="19111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Fusion-survival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4129" y="199868"/>
            <a:ext cx="10751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Mechanisms of reactions induced by heavy ions at near barrier energies</a:t>
            </a:r>
            <a:endParaRPr lang="ru-RU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73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Grp="1" noChangeArrowheads="1"/>
          </p:cNvSpPr>
          <p:nvPr>
            <p:ph type="title"/>
          </p:nvPr>
        </p:nvSpPr>
        <p:spPr>
          <a:xfrm>
            <a:off x="2393011" y="143597"/>
            <a:ext cx="7772400" cy="533400"/>
          </a:xfrm>
        </p:spPr>
        <p:txBody>
          <a:bodyPr>
            <a:normAutofit/>
          </a:bodyPr>
          <a:lstStyle/>
          <a:p>
            <a:pPr algn="ctr"/>
            <a:r>
              <a:rPr lang="en-US" alt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Methods of synthesis of new nuclei</a:t>
            </a:r>
            <a:endParaRPr lang="ru-RU" altLang="ru-RU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9205" y="764704"/>
            <a:ext cx="577581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Fusion:</a:t>
            </a:r>
          </a:p>
          <a:p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any element (question of probability)</a:t>
            </a:r>
          </a:p>
          <a:p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lack of neutrons </a:t>
            </a:r>
          </a:p>
          <a:p>
            <a:endParaRPr lang="en-US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Fragmentation:</a:t>
            </a:r>
          </a:p>
          <a:p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very efficient and universal</a:t>
            </a:r>
          </a:p>
          <a:p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products are lighter than </a:t>
            </a:r>
            <a:r>
              <a:rPr lang="en-US" baseline="30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238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  <a:p>
            <a:endParaRPr lang="en-US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Fission:</a:t>
            </a:r>
          </a:p>
          <a:p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neutron-rich products</a:t>
            </a:r>
          </a:p>
          <a:p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products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 lighter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 </a:t>
            </a:r>
            <a:r>
              <a:rPr lang="en-US" baseline="30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238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  <a:p>
            <a:endParaRPr lang="en-US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Multinucleon transfer (MNT):</a:t>
            </a:r>
          </a:p>
          <a:p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a way to unknown regions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very, very complicated</a:t>
            </a:r>
            <a:b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technically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lack of experimental data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305" y="1034091"/>
            <a:ext cx="8857903" cy="533095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550" y="2380871"/>
            <a:ext cx="6160729" cy="398345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613" y="3991956"/>
            <a:ext cx="2045616" cy="132674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760" y="1196752"/>
            <a:ext cx="7160292" cy="437145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 rot="19653464">
            <a:off x="6388450" y="3207384"/>
            <a:ext cx="9492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Fusion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 rot="19653464">
            <a:off x="6751772" y="3290475"/>
            <a:ext cx="190327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Fragmentation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 rot="19653464">
            <a:off x="5445889" y="4366993"/>
            <a:ext cx="9797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Fission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43549">
            <a:off x="7376939" y="3103531"/>
            <a:ext cx="2400399" cy="39184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C4F4B95-DCD6-4715-80C5-56729EE70342}"/>
              </a:ext>
            </a:extLst>
          </p:cNvPr>
          <p:cNvSpPr txBox="1"/>
          <p:nvPr/>
        </p:nvSpPr>
        <p:spPr>
          <a:xfrm>
            <a:off x="9915840" y="2726631"/>
            <a:ext cx="4902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162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812" y="1284217"/>
            <a:ext cx="2083794" cy="152937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9" name="TextBox 28"/>
          <p:cNvSpPr txBox="1"/>
          <p:nvPr/>
        </p:nvSpPr>
        <p:spPr>
          <a:xfrm>
            <a:off x="9016117" y="2902504"/>
            <a:ext cx="88838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MNT?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 flipV="1">
            <a:off x="9527220" y="2689251"/>
            <a:ext cx="211584" cy="24082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flipH="1">
            <a:off x="8753350" y="3273083"/>
            <a:ext cx="548415" cy="20147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4368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1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0899" y="2924944"/>
            <a:ext cx="708411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7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Superheavy elements: synthesis and properties</a:t>
            </a:r>
            <a:endParaRPr lang="ru-RU" sz="27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94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8"/>
    </mc:Choice>
    <mc:Fallback xmlns="">
      <p:transition spd="slow" advTm="2808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46338" y="188640"/>
            <a:ext cx="5686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Studying the </a:t>
            </a:r>
            <a:r>
              <a:rPr lang="ru-RU" sz="2800" b="1" baseline="30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238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U</a:t>
            </a:r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+ </a:t>
            </a:r>
            <a:r>
              <a:rPr lang="ru-RU" sz="2800" b="1" baseline="30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238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U reaction</a:t>
            </a:r>
            <a:endParaRPr lang="ru-RU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 rot="618162">
            <a:off x="2037568" y="859733"/>
            <a:ext cx="3443466" cy="2435574"/>
            <a:chOff x="1031491" y="470993"/>
            <a:chExt cx="3443466" cy="2435574"/>
          </a:xfrm>
        </p:grpSpPr>
        <p:cxnSp>
          <p:nvCxnSpPr>
            <p:cNvPr id="18" name="Прямая соединительная линия 17"/>
            <p:cNvCxnSpPr/>
            <p:nvPr/>
          </p:nvCxnSpPr>
          <p:spPr>
            <a:xfrm flipV="1">
              <a:off x="1031491" y="470993"/>
              <a:ext cx="3443466" cy="2435574"/>
            </a:xfrm>
            <a:prstGeom prst="line">
              <a:avLst/>
            </a:prstGeom>
            <a:ln w="28575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Овал 18"/>
            <p:cNvSpPr/>
            <p:nvPr/>
          </p:nvSpPr>
          <p:spPr>
            <a:xfrm rot="350444">
              <a:off x="3223408" y="878125"/>
              <a:ext cx="521773" cy="66118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0" name="Прямая соединительная линия 19"/>
            <p:cNvCxnSpPr/>
            <p:nvPr/>
          </p:nvCxnSpPr>
          <p:spPr>
            <a:xfrm flipH="1">
              <a:off x="2956530" y="1357136"/>
              <a:ext cx="280109" cy="202857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Овал 20"/>
            <p:cNvSpPr/>
            <p:nvPr/>
          </p:nvSpPr>
          <p:spPr>
            <a:xfrm rot="19477928">
              <a:off x="2070373" y="1613830"/>
              <a:ext cx="521773" cy="66118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2" name="Прямая соединительная линия 21"/>
            <p:cNvCxnSpPr/>
            <p:nvPr/>
          </p:nvCxnSpPr>
          <p:spPr>
            <a:xfrm flipV="1">
              <a:off x="2575371" y="1644051"/>
              <a:ext cx="235910" cy="177633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2283891" y="1615189"/>
            <a:ext cx="7841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238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54470" y="1787583"/>
            <a:ext cx="7841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238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3282194" y="2433540"/>
            <a:ext cx="3242865" cy="1507958"/>
            <a:chOff x="1878920" y="2044800"/>
            <a:chExt cx="3242865" cy="1507958"/>
          </a:xfrm>
        </p:grpSpPr>
        <p:grpSp>
          <p:nvGrpSpPr>
            <p:cNvPr id="27" name="Группа 26"/>
            <p:cNvGrpSpPr/>
            <p:nvPr/>
          </p:nvGrpSpPr>
          <p:grpSpPr>
            <a:xfrm>
              <a:off x="1878920" y="2044800"/>
              <a:ext cx="3242865" cy="1507958"/>
              <a:chOff x="2257935" y="2044800"/>
              <a:chExt cx="3242865" cy="1507958"/>
            </a:xfrm>
          </p:grpSpPr>
          <p:cxnSp>
            <p:nvCxnSpPr>
              <p:cNvPr id="29" name="Прямая соединительная линия 28"/>
              <p:cNvCxnSpPr/>
              <p:nvPr/>
            </p:nvCxnSpPr>
            <p:spPr>
              <a:xfrm flipV="1">
                <a:off x="2288791" y="2044800"/>
                <a:ext cx="3212009" cy="1507958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Овал 29"/>
              <p:cNvSpPr/>
              <p:nvPr/>
            </p:nvSpPr>
            <p:spPr>
              <a:xfrm rot="968606">
                <a:off x="3969567" y="2276268"/>
                <a:ext cx="521773" cy="661182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Овал 30"/>
              <p:cNvSpPr/>
              <p:nvPr/>
            </p:nvSpPr>
            <p:spPr>
              <a:xfrm rot="20096090">
                <a:off x="3478794" y="2507995"/>
                <a:ext cx="521773" cy="661182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2257935" y="2486016"/>
                <a:ext cx="1048685" cy="89255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600" dirty="0"/>
                  <a:t>Z</a:t>
                </a:r>
                <a:r>
                  <a:rPr lang="ru-RU" sz="2600" dirty="0"/>
                  <a:t>=184</a:t>
                </a:r>
                <a:endParaRPr lang="en-US" sz="2600" dirty="0"/>
              </a:p>
              <a:p>
                <a:r>
                  <a:rPr lang="en-US" sz="2600" dirty="0"/>
                  <a:t>A=476</a:t>
                </a:r>
                <a:endParaRPr lang="ru-RU" sz="2600" dirty="0"/>
              </a:p>
            </p:txBody>
          </p:sp>
        </p:grpSp>
        <p:sp>
          <p:nvSpPr>
            <p:cNvPr id="28" name="Овал 27"/>
            <p:cNvSpPr/>
            <p:nvPr/>
          </p:nvSpPr>
          <p:spPr>
            <a:xfrm>
              <a:off x="3437201" y="2557717"/>
              <a:ext cx="340246" cy="280869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8" name="Группа 57"/>
          <p:cNvGrpSpPr/>
          <p:nvPr/>
        </p:nvGrpSpPr>
        <p:grpSpPr>
          <a:xfrm>
            <a:off x="4103446" y="3518234"/>
            <a:ext cx="5830076" cy="2708627"/>
            <a:chOff x="2124110" y="3129492"/>
            <a:chExt cx="5830076" cy="2708627"/>
          </a:xfrm>
        </p:grpSpPr>
        <p:grpSp>
          <p:nvGrpSpPr>
            <p:cNvPr id="59" name="Группа 14"/>
            <p:cNvGrpSpPr/>
            <p:nvPr/>
          </p:nvGrpSpPr>
          <p:grpSpPr>
            <a:xfrm>
              <a:off x="2124110" y="3129492"/>
              <a:ext cx="5830076" cy="2708627"/>
              <a:chOff x="2124110" y="3129492"/>
              <a:chExt cx="5830076" cy="2708627"/>
            </a:xfrm>
          </p:grpSpPr>
          <p:grpSp>
            <p:nvGrpSpPr>
              <p:cNvPr id="61" name="Группа 31"/>
              <p:cNvGrpSpPr/>
              <p:nvPr/>
            </p:nvGrpSpPr>
            <p:grpSpPr>
              <a:xfrm>
                <a:off x="2124110" y="3129492"/>
                <a:ext cx="3857367" cy="2325294"/>
                <a:chOff x="3132222" y="3129492"/>
                <a:chExt cx="3857367" cy="2325294"/>
              </a:xfrm>
            </p:grpSpPr>
            <p:cxnSp>
              <p:nvCxnSpPr>
                <p:cNvPr id="68" name="Прямая соединительная линия 67"/>
                <p:cNvCxnSpPr/>
                <p:nvPr/>
              </p:nvCxnSpPr>
              <p:spPr>
                <a:xfrm flipV="1">
                  <a:off x="3132222" y="3223400"/>
                  <a:ext cx="3857367" cy="195740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9" name="Овал 68"/>
                <p:cNvSpPr/>
                <p:nvPr/>
              </p:nvSpPr>
              <p:spPr>
                <a:xfrm rot="16999457">
                  <a:off x="4221683" y="4269228"/>
                  <a:ext cx="478133" cy="468619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cxnSp>
              <p:nvCxnSpPr>
                <p:cNvPr id="70" name="Прямая соединительная линия 21"/>
                <p:cNvCxnSpPr>
                  <a:stCxn id="69" idx="1"/>
                </p:cNvCxnSpPr>
                <p:nvPr/>
              </p:nvCxnSpPr>
              <p:spPr>
                <a:xfrm rot="19121529" flipH="1" flipV="1">
                  <a:off x="3727104" y="4675515"/>
                  <a:ext cx="550678" cy="155425"/>
                </a:xfrm>
                <a:prstGeom prst="line">
                  <a:avLst/>
                </a:prstGeom>
                <a:ln w="38100">
                  <a:solidFill>
                    <a:srgbClr val="C00000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71" name="Группа 61"/>
                <p:cNvGrpSpPr/>
                <p:nvPr/>
              </p:nvGrpSpPr>
              <p:grpSpPr>
                <a:xfrm rot="19121529">
                  <a:off x="3492290" y="4298421"/>
                  <a:ext cx="504056" cy="1156365"/>
                  <a:chOff x="539552" y="2845982"/>
                  <a:chExt cx="504056" cy="1156365"/>
                </a:xfrm>
              </p:grpSpPr>
              <p:cxnSp>
                <p:nvCxnSpPr>
                  <p:cNvPr id="76" name="Прямая соединительная линия 75"/>
                  <p:cNvCxnSpPr/>
                  <p:nvPr/>
                </p:nvCxnSpPr>
                <p:spPr>
                  <a:xfrm>
                    <a:off x="539552" y="3212976"/>
                    <a:ext cx="0" cy="789371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" name="Прямая соединительная линия 76"/>
                  <p:cNvCxnSpPr/>
                  <p:nvPr/>
                </p:nvCxnSpPr>
                <p:spPr>
                  <a:xfrm>
                    <a:off x="1043608" y="2863727"/>
                    <a:ext cx="0" cy="789371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" name="Прямая соединительная линия 77"/>
                  <p:cNvCxnSpPr/>
                  <p:nvPr/>
                </p:nvCxnSpPr>
                <p:spPr>
                  <a:xfrm flipH="1">
                    <a:off x="539552" y="3645024"/>
                    <a:ext cx="504056" cy="357323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Прямая соединительная линия 78"/>
                  <p:cNvCxnSpPr/>
                  <p:nvPr/>
                </p:nvCxnSpPr>
                <p:spPr>
                  <a:xfrm flipH="1">
                    <a:off x="539552" y="2845982"/>
                    <a:ext cx="504056" cy="366994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72" name="Прямая соединительная линия 71"/>
                <p:cNvCxnSpPr/>
                <p:nvPr/>
              </p:nvCxnSpPr>
              <p:spPr>
                <a:xfrm rot="19121529">
                  <a:off x="6174726" y="3419426"/>
                  <a:ext cx="550678" cy="155425"/>
                </a:xfrm>
                <a:prstGeom prst="line">
                  <a:avLst/>
                </a:prstGeom>
                <a:ln w="38100">
                  <a:solidFill>
                    <a:srgbClr val="C00000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3" name="TextBox 72"/>
                <p:cNvSpPr txBox="1"/>
                <p:nvPr/>
              </p:nvSpPr>
              <p:spPr>
                <a:xfrm>
                  <a:off x="3519535" y="3788574"/>
                  <a:ext cx="92525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aseline="300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rPr>
                    <a:t>2</a:t>
                  </a:r>
                  <a:r>
                    <a:rPr lang="ru-RU" sz="2800" baseline="300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rPr>
                    <a:t>0</a:t>
                  </a:r>
                  <a:r>
                    <a:rPr lang="en-US" sz="2800" baseline="300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rPr>
                    <a:t>8</a:t>
                  </a:r>
                  <a:r>
                    <a:rPr lang="en-US" sz="28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rPr>
                    <a:t>Pb</a:t>
                  </a:r>
                  <a:endParaRPr lang="ru-RU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endParaRPr>
                </a:p>
              </p:txBody>
            </p:sp>
            <p:sp>
              <p:nvSpPr>
                <p:cNvPr id="74" name="TextBox 73"/>
                <p:cNvSpPr txBox="1"/>
                <p:nvPr/>
              </p:nvSpPr>
              <p:spPr>
                <a:xfrm>
                  <a:off x="4756083" y="3129492"/>
                  <a:ext cx="1151276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800" baseline="300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rPr>
                    <a:t>268</a:t>
                  </a:r>
                  <a:r>
                    <a:rPr lang="en-US" sz="28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rPr>
                    <a:t>No*</a:t>
                  </a:r>
                </a:p>
              </p:txBody>
            </p:sp>
            <p:sp>
              <p:nvSpPr>
                <p:cNvPr id="75" name="Овал 74"/>
                <p:cNvSpPr/>
                <p:nvPr/>
              </p:nvSpPr>
              <p:spPr>
                <a:xfrm rot="14579060">
                  <a:off x="5699990" y="3345881"/>
                  <a:ext cx="557855" cy="74616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62" name="Овал 61"/>
              <p:cNvSpPr/>
              <p:nvPr/>
            </p:nvSpPr>
            <p:spPr>
              <a:xfrm rot="19477928">
                <a:off x="4680309" y="4700707"/>
                <a:ext cx="622897" cy="65777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63" name="Прямая соединительная линия 62"/>
              <p:cNvCxnSpPr/>
              <p:nvPr/>
            </p:nvCxnSpPr>
            <p:spPr>
              <a:xfrm>
                <a:off x="4921363" y="4071523"/>
                <a:ext cx="0" cy="170266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Прямая соединительная линия 63"/>
              <p:cNvCxnSpPr/>
              <p:nvPr/>
            </p:nvCxnSpPr>
            <p:spPr>
              <a:xfrm>
                <a:off x="4930456" y="4285438"/>
                <a:ext cx="0" cy="170266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Прямая соединительная линия 64"/>
              <p:cNvCxnSpPr/>
              <p:nvPr/>
            </p:nvCxnSpPr>
            <p:spPr>
              <a:xfrm>
                <a:off x="4942361" y="4486904"/>
                <a:ext cx="0" cy="170266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TextBox 65"/>
              <p:cNvSpPr txBox="1"/>
              <p:nvPr/>
            </p:nvSpPr>
            <p:spPr>
              <a:xfrm>
                <a:off x="5068856" y="4176126"/>
                <a:ext cx="2885330" cy="1661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Neutrons</a:t>
                </a:r>
              </a:p>
              <a:p>
                <a:endParaRPr 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  <a:p>
                <a:r>
                  <a:rPr lang="en-US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          </a:t>
                </a:r>
              </a:p>
              <a:p>
                <a:endParaRPr lang="en-US" sz="2200" b="1" dirty="0">
                  <a:solidFill>
                    <a:schemeClr val="accent4">
                      <a:lumMod val="50000"/>
                    </a:schemeClr>
                  </a:solidFill>
                </a:endParaRPr>
              </a:p>
              <a:p>
                <a:r>
                  <a:rPr lang="en-US" sz="2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EVR</a:t>
                </a:r>
                <a:endParaRPr lang="en-US" sz="26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4681908" y="4770449"/>
                <a:ext cx="62549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Clarendon Blk BT" panose="02040905050505020204" pitchFamily="18" charset="0"/>
                  </a:rPr>
                  <a:t>No</a:t>
                </a:r>
                <a:endParaRPr lang="ru-RU" sz="2400" dirty="0"/>
              </a:p>
            </p:txBody>
          </p:sp>
        </p:grpSp>
        <p:sp>
          <p:nvSpPr>
            <p:cNvPr id="60" name="TextBox 59"/>
            <p:cNvSpPr txBox="1"/>
            <p:nvPr/>
          </p:nvSpPr>
          <p:spPr>
            <a:xfrm>
              <a:off x="3236438" y="4263479"/>
              <a:ext cx="3850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Clarendon Blk BT" panose="02040905050505020204" pitchFamily="18" charset="0"/>
                </a:rPr>
                <a:t>1</a:t>
              </a:r>
              <a:endParaRPr lang="ru-RU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6588579" y="4408714"/>
            <a:ext cx="1655606" cy="1812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TextBox 41"/>
          <p:cNvSpPr txBox="1"/>
          <p:nvPr/>
        </p:nvSpPr>
        <p:spPr>
          <a:xfrm>
            <a:off x="6742295" y="3856567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larendon Blk BT" panose="02040905050505020204" pitchFamily="18" charset="0"/>
              </a:rPr>
              <a:t>2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598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F3E4E69-91E5-4488-83A5-19C9973376A7}"/>
              </a:ext>
            </a:extLst>
          </p:cNvPr>
          <p:cNvSpPr txBox="1"/>
          <p:nvPr/>
        </p:nvSpPr>
        <p:spPr>
          <a:xfrm>
            <a:off x="0" y="12265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Multinucleon transfer processes in U + U reaction</a:t>
            </a:r>
            <a:endParaRPr lang="ru-RU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11D3F91B-D332-4605-8AB5-50ED3A1ECC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186" y="657073"/>
            <a:ext cx="9817628" cy="58643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376913" y="2329132"/>
            <a:ext cx="401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(!)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08469" y="1863541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excited</a:t>
            </a:r>
            <a:endParaRPr lang="ru-RU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Скругленная соединительная линия 5"/>
          <p:cNvCxnSpPr>
            <a:stCxn id="5" idx="0"/>
          </p:cNvCxnSpPr>
          <p:nvPr/>
        </p:nvCxnSpPr>
        <p:spPr>
          <a:xfrm rot="16200000" flipV="1">
            <a:off x="10521460" y="1186653"/>
            <a:ext cx="596478" cy="757297"/>
          </a:xfrm>
          <a:prstGeom prst="curvedConnector2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768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46338" y="188640"/>
            <a:ext cx="5686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Studying the </a:t>
            </a:r>
            <a:r>
              <a:rPr lang="ru-RU" sz="2800" b="1" baseline="30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238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U</a:t>
            </a:r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+ </a:t>
            </a:r>
            <a:r>
              <a:rPr lang="ru-RU" sz="2800" b="1" baseline="30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238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U reaction</a:t>
            </a:r>
            <a:endParaRPr lang="ru-RU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 rot="618162">
            <a:off x="2037568" y="859733"/>
            <a:ext cx="3443466" cy="2435574"/>
            <a:chOff x="1031491" y="470993"/>
            <a:chExt cx="3443466" cy="2435574"/>
          </a:xfrm>
        </p:grpSpPr>
        <p:cxnSp>
          <p:nvCxnSpPr>
            <p:cNvPr id="18" name="Прямая соединительная линия 17"/>
            <p:cNvCxnSpPr/>
            <p:nvPr/>
          </p:nvCxnSpPr>
          <p:spPr>
            <a:xfrm flipV="1">
              <a:off x="1031491" y="470993"/>
              <a:ext cx="3443466" cy="2435574"/>
            </a:xfrm>
            <a:prstGeom prst="line">
              <a:avLst/>
            </a:prstGeom>
            <a:ln w="28575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Овал 18"/>
            <p:cNvSpPr/>
            <p:nvPr/>
          </p:nvSpPr>
          <p:spPr>
            <a:xfrm rot="350444">
              <a:off x="3223408" y="878125"/>
              <a:ext cx="521773" cy="66118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0" name="Прямая соединительная линия 19"/>
            <p:cNvCxnSpPr/>
            <p:nvPr/>
          </p:nvCxnSpPr>
          <p:spPr>
            <a:xfrm flipH="1">
              <a:off x="2956530" y="1357136"/>
              <a:ext cx="280109" cy="202857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Овал 20"/>
            <p:cNvSpPr/>
            <p:nvPr/>
          </p:nvSpPr>
          <p:spPr>
            <a:xfrm rot="19477928">
              <a:off x="2070373" y="1613830"/>
              <a:ext cx="521773" cy="66118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2" name="Прямая соединительная линия 21"/>
            <p:cNvCxnSpPr/>
            <p:nvPr/>
          </p:nvCxnSpPr>
          <p:spPr>
            <a:xfrm flipV="1">
              <a:off x="2575371" y="1644051"/>
              <a:ext cx="235910" cy="177633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2283891" y="1615189"/>
            <a:ext cx="7841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238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54470" y="1787583"/>
            <a:ext cx="7841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238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3282194" y="2433540"/>
            <a:ext cx="3242865" cy="1507958"/>
            <a:chOff x="1878920" y="2044800"/>
            <a:chExt cx="3242865" cy="1507958"/>
          </a:xfrm>
        </p:grpSpPr>
        <p:grpSp>
          <p:nvGrpSpPr>
            <p:cNvPr id="27" name="Группа 26"/>
            <p:cNvGrpSpPr/>
            <p:nvPr/>
          </p:nvGrpSpPr>
          <p:grpSpPr>
            <a:xfrm>
              <a:off x="1878920" y="2044800"/>
              <a:ext cx="3242865" cy="1507958"/>
              <a:chOff x="2257935" y="2044800"/>
              <a:chExt cx="3242865" cy="1507958"/>
            </a:xfrm>
          </p:grpSpPr>
          <p:cxnSp>
            <p:nvCxnSpPr>
              <p:cNvPr id="29" name="Прямая соединительная линия 28"/>
              <p:cNvCxnSpPr/>
              <p:nvPr/>
            </p:nvCxnSpPr>
            <p:spPr>
              <a:xfrm flipV="1">
                <a:off x="2288791" y="2044800"/>
                <a:ext cx="3212009" cy="1507958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Овал 29"/>
              <p:cNvSpPr/>
              <p:nvPr/>
            </p:nvSpPr>
            <p:spPr>
              <a:xfrm rot="968606">
                <a:off x="3969567" y="2276268"/>
                <a:ext cx="521773" cy="661182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Овал 30"/>
              <p:cNvSpPr/>
              <p:nvPr/>
            </p:nvSpPr>
            <p:spPr>
              <a:xfrm rot="20096090">
                <a:off x="3478794" y="2507995"/>
                <a:ext cx="521773" cy="661182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2257935" y="2486016"/>
                <a:ext cx="1048685" cy="89255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600" dirty="0"/>
                  <a:t>Z</a:t>
                </a:r>
                <a:r>
                  <a:rPr lang="ru-RU" sz="2600" dirty="0"/>
                  <a:t>=184</a:t>
                </a:r>
                <a:endParaRPr lang="en-US" sz="2600" dirty="0"/>
              </a:p>
              <a:p>
                <a:r>
                  <a:rPr lang="en-US" sz="2600" dirty="0"/>
                  <a:t>A=476</a:t>
                </a:r>
                <a:endParaRPr lang="ru-RU" sz="2600" dirty="0"/>
              </a:p>
            </p:txBody>
          </p:sp>
        </p:grpSp>
        <p:sp>
          <p:nvSpPr>
            <p:cNvPr id="28" name="Овал 27"/>
            <p:cNvSpPr/>
            <p:nvPr/>
          </p:nvSpPr>
          <p:spPr>
            <a:xfrm>
              <a:off x="3437201" y="2557717"/>
              <a:ext cx="340246" cy="280869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8" name="Группа 57"/>
          <p:cNvGrpSpPr/>
          <p:nvPr/>
        </p:nvGrpSpPr>
        <p:grpSpPr>
          <a:xfrm>
            <a:off x="4190702" y="3542334"/>
            <a:ext cx="5830076" cy="2708627"/>
            <a:chOff x="2124110" y="3129492"/>
            <a:chExt cx="5830076" cy="2708627"/>
          </a:xfrm>
        </p:grpSpPr>
        <p:grpSp>
          <p:nvGrpSpPr>
            <p:cNvPr id="59" name="Группа 14"/>
            <p:cNvGrpSpPr/>
            <p:nvPr/>
          </p:nvGrpSpPr>
          <p:grpSpPr>
            <a:xfrm>
              <a:off x="2124110" y="3129492"/>
              <a:ext cx="5830076" cy="2708627"/>
              <a:chOff x="2124110" y="3129492"/>
              <a:chExt cx="5830076" cy="2708627"/>
            </a:xfrm>
          </p:grpSpPr>
          <p:grpSp>
            <p:nvGrpSpPr>
              <p:cNvPr id="61" name="Группа 31"/>
              <p:cNvGrpSpPr/>
              <p:nvPr/>
            </p:nvGrpSpPr>
            <p:grpSpPr>
              <a:xfrm>
                <a:off x="2124110" y="3129492"/>
                <a:ext cx="3857367" cy="2325294"/>
                <a:chOff x="3132222" y="3129492"/>
                <a:chExt cx="3857367" cy="2325294"/>
              </a:xfrm>
            </p:grpSpPr>
            <p:cxnSp>
              <p:nvCxnSpPr>
                <p:cNvPr id="68" name="Прямая соединительная линия 67"/>
                <p:cNvCxnSpPr/>
                <p:nvPr/>
              </p:nvCxnSpPr>
              <p:spPr>
                <a:xfrm flipV="1">
                  <a:off x="3132222" y="3223400"/>
                  <a:ext cx="3857367" cy="195740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9" name="Овал 68"/>
                <p:cNvSpPr/>
                <p:nvPr/>
              </p:nvSpPr>
              <p:spPr>
                <a:xfrm rot="16999457">
                  <a:off x="4221683" y="4269228"/>
                  <a:ext cx="478133" cy="468619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cxnSp>
              <p:nvCxnSpPr>
                <p:cNvPr id="70" name="Прямая соединительная линия 21"/>
                <p:cNvCxnSpPr>
                  <a:stCxn id="69" idx="1"/>
                </p:cNvCxnSpPr>
                <p:nvPr/>
              </p:nvCxnSpPr>
              <p:spPr>
                <a:xfrm rot="19121529" flipH="1" flipV="1">
                  <a:off x="3727104" y="4675515"/>
                  <a:ext cx="550678" cy="155425"/>
                </a:xfrm>
                <a:prstGeom prst="line">
                  <a:avLst/>
                </a:prstGeom>
                <a:ln w="38100">
                  <a:solidFill>
                    <a:srgbClr val="C00000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71" name="Группа 61"/>
                <p:cNvGrpSpPr/>
                <p:nvPr/>
              </p:nvGrpSpPr>
              <p:grpSpPr>
                <a:xfrm rot="19121529">
                  <a:off x="3492290" y="4298421"/>
                  <a:ext cx="504056" cy="1156365"/>
                  <a:chOff x="539552" y="2845982"/>
                  <a:chExt cx="504056" cy="1156365"/>
                </a:xfrm>
              </p:grpSpPr>
              <p:cxnSp>
                <p:nvCxnSpPr>
                  <p:cNvPr id="76" name="Прямая соединительная линия 75"/>
                  <p:cNvCxnSpPr/>
                  <p:nvPr/>
                </p:nvCxnSpPr>
                <p:spPr>
                  <a:xfrm>
                    <a:off x="539552" y="3212976"/>
                    <a:ext cx="0" cy="789371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" name="Прямая соединительная линия 76"/>
                  <p:cNvCxnSpPr/>
                  <p:nvPr/>
                </p:nvCxnSpPr>
                <p:spPr>
                  <a:xfrm>
                    <a:off x="1043608" y="2863727"/>
                    <a:ext cx="0" cy="789371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" name="Прямая соединительная линия 77"/>
                  <p:cNvCxnSpPr/>
                  <p:nvPr/>
                </p:nvCxnSpPr>
                <p:spPr>
                  <a:xfrm flipH="1">
                    <a:off x="539552" y="3645024"/>
                    <a:ext cx="504056" cy="357323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Прямая соединительная линия 78"/>
                  <p:cNvCxnSpPr/>
                  <p:nvPr/>
                </p:nvCxnSpPr>
                <p:spPr>
                  <a:xfrm flipH="1">
                    <a:off x="539552" y="2845982"/>
                    <a:ext cx="504056" cy="366994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73" name="TextBox 72"/>
                <p:cNvSpPr txBox="1"/>
                <p:nvPr/>
              </p:nvSpPr>
              <p:spPr>
                <a:xfrm>
                  <a:off x="3519535" y="3788574"/>
                  <a:ext cx="92525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aseline="300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rPr>
                    <a:t>2</a:t>
                  </a:r>
                  <a:r>
                    <a:rPr lang="ru-RU" sz="2800" baseline="300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rPr>
                    <a:t>0</a:t>
                  </a:r>
                  <a:r>
                    <a:rPr lang="en-US" sz="2800" baseline="300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rPr>
                    <a:t>8</a:t>
                  </a:r>
                  <a:r>
                    <a:rPr lang="en-US" sz="28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rPr>
                    <a:t>Pb</a:t>
                  </a:r>
                  <a:endParaRPr lang="ru-RU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endParaRPr>
                </a:p>
              </p:txBody>
            </p:sp>
            <p:sp>
              <p:nvSpPr>
                <p:cNvPr id="74" name="TextBox 73"/>
                <p:cNvSpPr txBox="1"/>
                <p:nvPr/>
              </p:nvSpPr>
              <p:spPr>
                <a:xfrm>
                  <a:off x="4756083" y="3129492"/>
                  <a:ext cx="1151276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800" baseline="300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rPr>
                    <a:t>268</a:t>
                  </a:r>
                  <a:r>
                    <a:rPr lang="en-US" sz="28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rPr>
                    <a:t>No*</a:t>
                  </a:r>
                </a:p>
              </p:txBody>
            </p:sp>
            <p:sp>
              <p:nvSpPr>
                <p:cNvPr id="75" name="Овал 74"/>
                <p:cNvSpPr/>
                <p:nvPr/>
              </p:nvSpPr>
              <p:spPr>
                <a:xfrm rot="14579060">
                  <a:off x="5699990" y="3345881"/>
                  <a:ext cx="557855" cy="74616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62" name="Овал 61"/>
              <p:cNvSpPr/>
              <p:nvPr/>
            </p:nvSpPr>
            <p:spPr>
              <a:xfrm rot="19477928">
                <a:off x="4680309" y="4700707"/>
                <a:ext cx="622897" cy="65777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63" name="Прямая соединительная линия 62"/>
              <p:cNvCxnSpPr/>
              <p:nvPr/>
            </p:nvCxnSpPr>
            <p:spPr>
              <a:xfrm>
                <a:off x="4921363" y="4071523"/>
                <a:ext cx="0" cy="170266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Прямая соединительная линия 63"/>
              <p:cNvCxnSpPr/>
              <p:nvPr/>
            </p:nvCxnSpPr>
            <p:spPr>
              <a:xfrm>
                <a:off x="4930456" y="4285438"/>
                <a:ext cx="0" cy="170266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Прямая соединительная линия 64"/>
              <p:cNvCxnSpPr/>
              <p:nvPr/>
            </p:nvCxnSpPr>
            <p:spPr>
              <a:xfrm>
                <a:off x="4942361" y="4486904"/>
                <a:ext cx="0" cy="170266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TextBox 65"/>
              <p:cNvSpPr txBox="1"/>
              <p:nvPr/>
            </p:nvSpPr>
            <p:spPr>
              <a:xfrm>
                <a:off x="5068856" y="4176126"/>
                <a:ext cx="2885330" cy="1661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Neutrons</a:t>
                </a:r>
              </a:p>
              <a:p>
                <a:endParaRPr 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  <a:p>
                <a:r>
                  <a:rPr lang="en-US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          </a:t>
                </a:r>
              </a:p>
              <a:p>
                <a:endParaRPr lang="en-US" sz="2200" b="1" dirty="0">
                  <a:solidFill>
                    <a:schemeClr val="accent4">
                      <a:lumMod val="50000"/>
                    </a:schemeClr>
                  </a:solidFill>
                </a:endParaRPr>
              </a:p>
              <a:p>
                <a:r>
                  <a:rPr lang="en-US" sz="2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EVR</a:t>
                </a:r>
                <a:endParaRPr lang="en-US" sz="26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4681908" y="4770449"/>
                <a:ext cx="62549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Clarendon Blk BT" panose="02040905050505020204" pitchFamily="18" charset="0"/>
                  </a:rPr>
                  <a:t>No</a:t>
                </a:r>
                <a:endParaRPr lang="ru-RU" sz="2400" dirty="0"/>
              </a:p>
            </p:txBody>
          </p:sp>
        </p:grpSp>
        <p:sp>
          <p:nvSpPr>
            <p:cNvPr id="60" name="TextBox 59"/>
            <p:cNvSpPr txBox="1"/>
            <p:nvPr/>
          </p:nvSpPr>
          <p:spPr>
            <a:xfrm>
              <a:off x="3236438" y="4263479"/>
              <a:ext cx="3850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Clarendon Blk BT" panose="02040905050505020204" pitchFamily="18" charset="0"/>
                </a:rPr>
                <a:t>1</a:t>
              </a:r>
              <a:endParaRPr lang="ru-RU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6831660" y="3872792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larendon Blk BT" panose="02040905050505020204" pitchFamily="18" charset="0"/>
              </a:rPr>
              <a:t>2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6588579" y="4437112"/>
            <a:ext cx="1655606" cy="1812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8602202" y="2885404"/>
            <a:ext cx="11176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fission</a:t>
            </a:r>
            <a:endParaRPr lang="ru-RU" sz="2800" dirty="0"/>
          </a:p>
        </p:txBody>
      </p:sp>
      <p:sp>
        <p:nvSpPr>
          <p:cNvPr id="3" name="Овал 2"/>
          <p:cNvSpPr/>
          <p:nvPr/>
        </p:nvSpPr>
        <p:spPr>
          <a:xfrm>
            <a:off x="7599454" y="2891533"/>
            <a:ext cx="429072" cy="413159"/>
          </a:xfrm>
          <a:prstGeom prst="ellipse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8028526" y="3937363"/>
            <a:ext cx="473918" cy="465676"/>
          </a:xfrm>
          <a:prstGeom prst="ellipse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5" name="Прямая соединительная линия 44"/>
          <p:cNvCxnSpPr>
            <a:stCxn id="75" idx="4"/>
          </p:cNvCxnSpPr>
          <p:nvPr/>
        </p:nvCxnSpPr>
        <p:spPr>
          <a:xfrm flipV="1">
            <a:off x="7369771" y="3276317"/>
            <a:ext cx="331242" cy="686022"/>
          </a:xfrm>
          <a:prstGeom prst="line">
            <a:avLst/>
          </a:prstGeom>
          <a:ln w="3810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7363716" y="3957789"/>
            <a:ext cx="684353" cy="164793"/>
          </a:xfrm>
          <a:prstGeom prst="line">
            <a:avLst/>
          </a:prstGeom>
          <a:ln w="3810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7619195" y="2852475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Clarendon Blk BT" panose="02040905050505020204" pitchFamily="18" charset="0"/>
              </a:rPr>
              <a:t>3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065151" y="3933056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Clarendon Blk BT" panose="02040905050505020204" pitchFamily="18" charset="0"/>
              </a:rPr>
              <a:t>4</a:t>
            </a:r>
            <a:endParaRPr lang="ru-RU" sz="2400" b="1" dirty="0">
              <a:solidFill>
                <a:schemeClr val="bg1"/>
              </a:solidFill>
            </a:endParaRPr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 rot="19121529">
            <a:off x="8110957" y="2365394"/>
            <a:ext cx="0" cy="78937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 rot="19121529">
            <a:off x="8259050" y="1770318"/>
            <a:ext cx="0" cy="78937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/>
          <p:cNvCxnSpPr/>
          <p:nvPr/>
        </p:nvCxnSpPr>
        <p:spPr>
          <a:xfrm rot="19121529" flipH="1">
            <a:off x="8190845" y="2577325"/>
            <a:ext cx="504056" cy="3573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/>
          <p:cNvCxnSpPr/>
          <p:nvPr/>
        </p:nvCxnSpPr>
        <p:spPr>
          <a:xfrm rot="19121529" flipH="1">
            <a:off x="7666585" y="1975902"/>
            <a:ext cx="504056" cy="36699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/>
          <p:nvPr/>
        </p:nvCxnSpPr>
        <p:spPr>
          <a:xfrm rot="19121529">
            <a:off x="8831037" y="4250004"/>
            <a:ext cx="0" cy="78937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/>
          <p:nvPr/>
        </p:nvCxnSpPr>
        <p:spPr>
          <a:xfrm rot="19121529">
            <a:off x="8979130" y="3654928"/>
            <a:ext cx="0" cy="78937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/>
          <p:nvPr/>
        </p:nvCxnSpPr>
        <p:spPr>
          <a:xfrm rot="19121529" flipH="1">
            <a:off x="8910925" y="4461935"/>
            <a:ext cx="504056" cy="3573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/>
          <p:cNvCxnSpPr/>
          <p:nvPr/>
        </p:nvCxnSpPr>
        <p:spPr>
          <a:xfrm rot="19121529" flipH="1">
            <a:off x="8386665" y="3860512"/>
            <a:ext cx="504056" cy="36699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/>
          <p:cNvCxnSpPr/>
          <p:nvPr/>
        </p:nvCxnSpPr>
        <p:spPr>
          <a:xfrm flipV="1">
            <a:off x="7918613" y="2395362"/>
            <a:ext cx="258006" cy="534372"/>
          </a:xfrm>
          <a:prstGeom prst="line">
            <a:avLst/>
          </a:prstGeom>
          <a:ln w="3810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/>
          <p:nvPr/>
        </p:nvCxnSpPr>
        <p:spPr>
          <a:xfrm>
            <a:off x="8502926" y="4212998"/>
            <a:ext cx="494828" cy="138546"/>
          </a:xfrm>
          <a:prstGeom prst="line">
            <a:avLst/>
          </a:prstGeom>
          <a:ln w="3810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370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2" grpId="0"/>
      <p:bldP spid="3" grpId="0" animBg="1"/>
      <p:bldP spid="4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F3E4E69-91E5-4488-83A5-19C9973376A7}"/>
              </a:ext>
            </a:extLst>
          </p:cNvPr>
          <p:cNvSpPr txBox="1"/>
          <p:nvPr/>
        </p:nvSpPr>
        <p:spPr>
          <a:xfrm>
            <a:off x="0" y="12265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Multinucleon transfer processes in U + U reaction</a:t>
            </a:r>
            <a:endParaRPr lang="ru-RU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8968F06-993D-440F-93E4-0CC5808AB5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186" y="657073"/>
            <a:ext cx="9817628" cy="58643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708469" y="1863541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excited</a:t>
            </a:r>
            <a:endParaRPr lang="ru-RU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Скругленная соединительная линия 3"/>
          <p:cNvCxnSpPr>
            <a:stCxn id="2" idx="0"/>
          </p:cNvCxnSpPr>
          <p:nvPr/>
        </p:nvCxnSpPr>
        <p:spPr>
          <a:xfrm rot="16200000" flipV="1">
            <a:off x="10521460" y="1186653"/>
            <a:ext cx="596478" cy="757297"/>
          </a:xfrm>
          <a:prstGeom prst="curvedConnector2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781895" y="2759083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Скругленная соединительная линия 8"/>
          <p:cNvCxnSpPr>
            <a:stCxn id="8" idx="0"/>
          </p:cNvCxnSpPr>
          <p:nvPr/>
        </p:nvCxnSpPr>
        <p:spPr>
          <a:xfrm rot="16200000" flipV="1">
            <a:off x="9209014" y="1856623"/>
            <a:ext cx="895542" cy="909377"/>
          </a:xfrm>
          <a:prstGeom prst="curvedConnector2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525969" y="3965550"/>
            <a:ext cx="4820550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questions:</a:t>
            </a:r>
          </a:p>
          <a:p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 sections for primary heavy products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 sections for survived heavy products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excitation energies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various correlations of Z, A, </a:t>
            </a:r>
            <a:r>
              <a:rPr lang="en-US" dirty="0" smtClean="0">
                <a:solidFill>
                  <a:srgbClr val="00206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q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</a:t>
            </a:r>
          </a:p>
        </p:txBody>
      </p:sp>
    </p:spTree>
    <p:extLst>
      <p:ext uri="{BB962C8B-B14F-4D97-AF65-F5344CB8AC3E}">
        <p14:creationId xmlns:p14="http://schemas.microsoft.com/office/powerpoint/2010/main" val="209949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723528"/>
            <a:ext cx="11593288" cy="59898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873" y="85376"/>
            <a:ext cx="1407274" cy="1108952"/>
          </a:xfrm>
          <a:prstGeom prst="rect">
            <a:avLst/>
          </a:prstGeom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449050" y="74141"/>
            <a:ext cx="7716442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2800" b="1" dirty="0" smtClean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FLNR ACCELERATOR COMPLEX</a:t>
            </a:r>
            <a:endParaRPr lang="en-US" sz="2800" b="1" dirty="0">
              <a:solidFill>
                <a:schemeClr val="hlin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31504" y="1628800"/>
            <a:ext cx="12378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(planned)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5735960" y="3068960"/>
            <a:ext cx="1512168" cy="2448272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79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EF4D5BB5-26A5-4F0E-A770-7BC8CE94C622}"/>
              </a:ext>
            </a:extLst>
          </p:cNvPr>
          <p:cNvSpPr/>
          <p:nvPr/>
        </p:nvSpPr>
        <p:spPr>
          <a:xfrm>
            <a:off x="704605" y="62596"/>
            <a:ext cx="9283503" cy="43858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New experimental hall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and upgrade of U-400R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8C48AA1C-3B05-42FD-98C4-F67F5AE3EE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lum brigh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11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00" t="25733" b="16223"/>
          <a:stretch/>
        </p:blipFill>
        <p:spPr>
          <a:xfrm>
            <a:off x="5774892" y="396078"/>
            <a:ext cx="4664021" cy="25930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9B3B33B-9A42-4D86-8F9C-37C4EFF552CE}"/>
              </a:ext>
            </a:extLst>
          </p:cNvPr>
          <p:cNvSpPr txBox="1"/>
          <p:nvPr/>
        </p:nvSpPr>
        <p:spPr>
          <a:xfrm>
            <a:off x="5624457" y="2989121"/>
            <a:ext cx="5290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Completion of the pile field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08.12.23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/>
          <a:srcRect l="50957" t="11520"/>
          <a:stretch/>
        </p:blipFill>
        <p:spPr>
          <a:xfrm>
            <a:off x="297238" y="685109"/>
            <a:ext cx="4521897" cy="587001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8A9A2FF-8D8A-4EA2-B843-BE4966E14DD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37"/>
          <a:stretch/>
        </p:blipFill>
        <p:spPr>
          <a:xfrm>
            <a:off x="5755783" y="3501008"/>
            <a:ext cx="4683130" cy="30263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DC8CC19-83B5-4016-AF21-B2B4B8AC4A02}"/>
              </a:ext>
            </a:extLst>
          </p:cNvPr>
          <p:cNvSpPr txBox="1"/>
          <p:nvPr/>
        </p:nvSpPr>
        <p:spPr>
          <a:xfrm>
            <a:off x="5755782" y="6296516"/>
            <a:ext cx="4683131" cy="461665"/>
          </a:xfrm>
          <a:prstGeom prst="rect">
            <a:avLst/>
          </a:prstGeom>
          <a:solidFill>
            <a:srgbClr val="B38C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21.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08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.2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72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523B8F9-2226-8F22-E86E-078C13395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411" y="1951506"/>
            <a:ext cx="3819268" cy="563562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we need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="" xmlns:a16="http://schemas.microsoft.com/office/drawing/2014/main" id="{4918F9D8-C779-9FA8-E525-3CBD7DF961E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85351" y="4044459"/>
          <a:ext cx="5574488" cy="25729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3622">
                  <a:extLst>
                    <a:ext uri="{9D8B030D-6E8A-4147-A177-3AD203B41FA5}">
                      <a16:colId xmlns="" xmlns:a16="http://schemas.microsoft.com/office/drawing/2014/main" val="4106768068"/>
                    </a:ext>
                  </a:extLst>
                </a:gridCol>
                <a:gridCol w="1388569">
                  <a:extLst>
                    <a:ext uri="{9D8B030D-6E8A-4147-A177-3AD203B41FA5}">
                      <a16:colId xmlns="" xmlns:a16="http://schemas.microsoft.com/office/drawing/2014/main" val="944287914"/>
                    </a:ext>
                  </a:extLst>
                </a:gridCol>
                <a:gridCol w="1398675">
                  <a:extLst>
                    <a:ext uri="{9D8B030D-6E8A-4147-A177-3AD203B41FA5}">
                      <a16:colId xmlns="" xmlns:a16="http://schemas.microsoft.com/office/drawing/2014/main" val="431378869"/>
                    </a:ext>
                  </a:extLst>
                </a:gridCol>
                <a:gridCol w="1393622">
                  <a:extLst>
                    <a:ext uri="{9D8B030D-6E8A-4147-A177-3AD203B41FA5}">
                      <a16:colId xmlns="" xmlns:a16="http://schemas.microsoft.com/office/drawing/2014/main" val="1957312082"/>
                    </a:ext>
                  </a:extLst>
                </a:gridCol>
              </a:tblGrid>
              <a:tr h="610673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Separator</a:t>
                      </a:r>
                      <a:endParaRPr lang="ru-RU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Institute</a:t>
                      </a:r>
                      <a:endParaRPr lang="ru-RU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US" b="1" dirty="0">
                          <a:solidFill>
                            <a:srgbClr val="002060"/>
                          </a:solidFill>
                          <a:latin typeface="Symbol" panose="05050102010706020507" pitchFamily="18" charset="2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(max)</a:t>
                      </a:r>
                    </a:p>
                    <a:p>
                      <a:pPr algn="ctr"/>
                      <a:r>
                        <a:rPr lang="en-US" b="1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T×m</a:t>
                      </a:r>
                      <a:endParaRPr lang="ru-RU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E/q (max)</a:t>
                      </a:r>
                    </a:p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MV</a:t>
                      </a:r>
                      <a:endParaRPr lang="ru-RU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90837023"/>
                  </a:ext>
                </a:extLst>
              </a:tr>
              <a:tr h="400465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SHIP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GSI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(?)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6400709"/>
                  </a:ext>
                </a:extLst>
              </a:tr>
              <a:tr h="400465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SHELS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JINR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06530091"/>
                  </a:ext>
                </a:extLst>
              </a:tr>
              <a:tr h="400465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FMA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ANL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93639221"/>
                  </a:ext>
                </a:extLst>
              </a:tr>
              <a:tr h="35392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MARA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JYFL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39161085"/>
                  </a:ext>
                </a:extLst>
              </a:tr>
              <a:tr h="35392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S3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GANIL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99458565"/>
                  </a:ext>
                </a:extLst>
              </a:tr>
            </a:tbl>
          </a:graphicData>
        </a:graphic>
      </p:graphicFrame>
      <p:graphicFrame>
        <p:nvGraphicFramePr>
          <p:cNvPr id="6" name="Group 116">
            <a:extLst>
              <a:ext uri="{FF2B5EF4-FFF2-40B4-BE49-F238E27FC236}">
                <a16:creationId xmlns="" xmlns:a16="http://schemas.microsoft.com/office/drawing/2014/main" id="{CD775430-1884-2532-8DEF-A57699FD1AB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84089" y="2678114"/>
          <a:ext cx="5410200" cy="823278"/>
        </p:xfrm>
        <a:graphic>
          <a:graphicData uri="http://schemas.openxmlformats.org/drawingml/2006/table">
            <a:tbl>
              <a:tblPr/>
              <a:tblGrid>
                <a:gridCol w="16764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907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9431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kumimoji="0" lang="en-US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ymbol" panose="05050102010706020507" pitchFamily="18" charset="2"/>
                        </a:rPr>
                        <a:t>r</a:t>
                      </a:r>
                      <a:r>
                        <a:rPr kumimoji="0" lang="en-US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(T</a:t>
                      </a: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×</a:t>
                      </a: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E/q (</a:t>
                      </a: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MV)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70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rotatable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ABAB7C5C-B106-1ABF-133A-25CC9F0D7B2D}"/>
              </a:ext>
            </a:extLst>
          </p:cNvPr>
          <p:cNvSpPr txBox="1">
            <a:spLocks/>
          </p:cNvSpPr>
          <p:nvPr/>
        </p:nvSpPr>
        <p:spPr bwMode="auto">
          <a:xfrm>
            <a:off x="1005713" y="3480897"/>
            <a:ext cx="4002664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400" b="1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we have?</a:t>
            </a:r>
            <a:endParaRPr lang="ru-RU" sz="2400" b="1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BB0B856C-EF18-7BF4-9D1D-0A8944F0C7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388" y="2783867"/>
            <a:ext cx="5637415" cy="38305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10803" y="2075981"/>
            <a:ext cx="46714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</a:t>
            </a:r>
          </a:p>
          <a:p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eparator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rans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ctinide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esearch)</a:t>
            </a:r>
            <a:endParaRPr lang="ru-RU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Group 116">
            <a:extLst>
              <a:ext uri="{FF2B5EF4-FFF2-40B4-BE49-F238E27FC236}">
                <a16:creationId xmlns="" xmlns:a16="http://schemas.microsoft.com/office/drawing/2014/main" id="{BB06A1B3-3731-18D3-DE05-EC9BFB38F1FC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89101" y="351092"/>
          <a:ext cx="8554994" cy="1385888"/>
        </p:xfrm>
        <a:graphic>
          <a:graphicData uri="http://schemas.openxmlformats.org/drawingml/2006/table">
            <a:tbl>
              <a:tblPr/>
              <a:tblGrid>
                <a:gridCol w="102976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0898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4661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0437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2284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21954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22284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533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Nucl</a:t>
                      </a:r>
                      <a:r>
                        <a:rPr kumimoji="0" lang="en-US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Е(М</a:t>
                      </a:r>
                      <a:r>
                        <a:rPr kumimoji="0" lang="en-US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eV)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kumimoji="0" lang="en-US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Symbol" panose="05050102010706020507" pitchFamily="18" charset="2"/>
                          <a:cs typeface="Arial" panose="020B0604020202020204" pitchFamily="34" charset="0"/>
                        </a:rPr>
                        <a:t>r</a:t>
                      </a:r>
                      <a:r>
                        <a:rPr kumimoji="0" lang="en-US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kumimoji="0" lang="en-US" alt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vac</a:t>
                      </a: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Т∙</a:t>
                      </a:r>
                      <a:r>
                        <a:rPr kumimoji="0" lang="en-US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kumimoji="0" lang="en-US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  <a:cs typeface="Arial" panose="020B0604020202020204" pitchFamily="34" charset="0"/>
                        </a:rPr>
                        <a:t>r</a:t>
                      </a:r>
                      <a:r>
                        <a:rPr kumimoji="0" lang="en-US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en-US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</a:t>
                      </a: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Т∙</a:t>
                      </a:r>
                      <a:r>
                        <a:rPr kumimoji="0" lang="en-US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kumimoji="0" lang="en-US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Symbol" panose="05050102010706020507" pitchFamily="18" charset="2"/>
                          <a:cs typeface="Arial" panose="020B0604020202020204" pitchFamily="34" charset="0"/>
                        </a:rPr>
                        <a:t>r</a:t>
                      </a:r>
                      <a:r>
                        <a:rPr kumimoji="0" lang="en-US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en-US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kumimoji="0" lang="en-US" altLang="ru-RU" sz="14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Т∙</a:t>
                      </a:r>
                      <a:r>
                        <a:rPr kumimoji="0" lang="en-US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 (cm/ns)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E/</a:t>
                      </a:r>
                      <a:r>
                        <a:rPr kumimoji="0" lang="en-US" alt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</a:t>
                      </a:r>
                      <a:r>
                        <a:rPr kumimoji="0" lang="en-US" altLang="ru-RU" sz="1400" b="1" i="0" u="none" strike="noStrike" cap="none" normalizeH="0" baseline="-2500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vac</a:t>
                      </a:r>
                      <a:r>
                        <a:rPr kumimoji="0" lang="en-US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(MV)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70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238</a:t>
                      </a:r>
                      <a:r>
                        <a:rPr kumimoji="0" lang="en-US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</a:t>
                      </a:r>
                      <a:endParaRPr kumimoji="0" lang="ru-RU" alt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1666</a:t>
                      </a:r>
                      <a:endParaRPr kumimoji="0" lang="ru-RU" alt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1.33</a:t>
                      </a:r>
                      <a:endParaRPr kumimoji="0" lang="ru-RU" alt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1.63</a:t>
                      </a:r>
                      <a:endParaRPr kumimoji="0" lang="ru-RU" alt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1.63</a:t>
                      </a:r>
                      <a:endParaRPr kumimoji="0" lang="ru-RU" alt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3.67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24.4</a:t>
                      </a:r>
                      <a:endParaRPr kumimoji="0" lang="ru-RU" alt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254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268</a:t>
                      </a:r>
                      <a:r>
                        <a:rPr kumimoji="0" lang="en-US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kumimoji="0" lang="ru-RU" alt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1596</a:t>
                      </a:r>
                      <a:endParaRPr kumimoji="0" lang="ru-RU" alt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1.32</a:t>
                      </a:r>
                      <a:endParaRPr kumimoji="0" lang="ru-RU" alt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1.67</a:t>
                      </a:r>
                      <a:endParaRPr kumimoji="0" lang="ru-RU" alt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1.67</a:t>
                      </a:r>
                      <a:endParaRPr kumimoji="0" lang="ru-RU" alt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3.39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22.3</a:t>
                      </a:r>
                      <a:endParaRPr kumimoji="0" lang="ru-RU" alt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" name="Rectangle 2">
            <a:extLst>
              <a:ext uri="{FF2B5EF4-FFF2-40B4-BE49-F238E27FC236}">
                <a16:creationId xmlns="" xmlns:a16="http://schemas.microsoft.com/office/drawing/2014/main" id="{09B2C4EB-1A3E-C57B-1CE1-75EE212C3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4692" y="777336"/>
            <a:ext cx="3077308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altLang="ru-RU" sz="2400" b="1" kern="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238</a:t>
            </a:r>
            <a:r>
              <a:rPr lang="en-US" altLang="ru-RU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+ </a:t>
            </a:r>
            <a:r>
              <a:rPr lang="en-US" altLang="ru-RU" sz="2400" b="1" kern="0" baseline="30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238</a:t>
            </a:r>
            <a:r>
              <a:rPr lang="en-US" altLang="ru-RU" sz="24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→</a:t>
            </a:r>
          </a:p>
          <a:p>
            <a:pPr algn="l"/>
            <a:r>
              <a:rPr lang="en-US" altLang="ru-RU" sz="24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altLang="ru-RU" sz="2400" b="1" kern="0" baseline="30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268</a:t>
            </a:r>
            <a:r>
              <a:rPr lang="en-US" altLang="ru-RU" sz="24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lang="en-US" altLang="ru-RU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ru-RU" sz="24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</a:t>
            </a:r>
            <a:r>
              <a:rPr lang="ru-RU" altLang="ru-RU" sz="2400" b="1" kern="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ru-RU" sz="2400" b="1" kern="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  <a:r>
              <a:rPr lang="en-US" altLang="ru-RU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endParaRPr lang="ru-RU" altLang="ru-RU" sz="24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23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1135" y="44625"/>
            <a:ext cx="8723869" cy="831623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800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ystem</a:t>
            </a:r>
            <a:r>
              <a:rPr lang="en-US" sz="2800" kern="0" dirty="0" smtClean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n-US" sz="2800" kern="0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8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orrelated</a:t>
            </a:r>
            <a:r>
              <a:rPr lang="en-US" sz="2800" kern="0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nvestigation</a:t>
            </a:r>
            <a:r>
              <a:rPr lang="en-US" sz="2800" kern="0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US" sz="2800" kern="0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8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ragments </a:t>
            </a:r>
            <a:r>
              <a:rPr lang="ru-RU" sz="28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SCIF</a:t>
            </a:r>
            <a:r>
              <a:rPr lang="ru-RU" sz="28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3908" y="2012635"/>
            <a:ext cx="5068418" cy="33374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</a:t>
            </a:r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consists of:</a:t>
            </a:r>
          </a:p>
          <a:p>
            <a:pPr algn="just">
              <a:buClr>
                <a:srgbClr val="FF0000"/>
              </a:buClr>
            </a:pPr>
            <a:r>
              <a:rPr lang="en-US" sz="1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CORSET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spectrometer - measuring mass-energy and angular distributions of reaction fragments;</a:t>
            </a:r>
          </a:p>
          <a:p>
            <a:pPr algn="just">
              <a:buClr>
                <a:srgbClr val="FF0000"/>
              </a:buClr>
            </a:pPr>
            <a:r>
              <a:rPr lang="en-US" sz="1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Bragg chambers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measuring of charge distributions of reaction fragments; </a:t>
            </a:r>
          </a:p>
          <a:p>
            <a:pPr algn="just">
              <a:buClr>
                <a:srgbClr val="FF0000"/>
              </a:buClr>
            </a:pPr>
            <a:r>
              <a:rPr lang="en-US" sz="1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Magnetic s</a:t>
            </a:r>
            <a:r>
              <a:rPr lang="en-US" sz="19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pectrometer</a:t>
            </a:r>
            <a:r>
              <a:rPr lang="en-US" sz="19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providing precise </a:t>
            </a:r>
            <a:r>
              <a:rPr lang="en-US" sz="19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(A,Z) identification 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fragments with masses up to 200 </a:t>
            </a:r>
            <a:r>
              <a:rPr lang="en-US" sz="19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a.m.u</a:t>
            </a:r>
            <a:r>
              <a:rPr lang="en-US" sz="19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.;</a:t>
            </a:r>
          </a:p>
          <a:p>
            <a:pPr algn="just">
              <a:buClr>
                <a:srgbClr val="FF0000"/>
              </a:buClr>
            </a:pPr>
            <a:r>
              <a:rPr lang="en-US" sz="19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etc.</a:t>
            </a:r>
            <a:endParaRPr lang="en-US" sz="19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11178" y="1196752"/>
            <a:ext cx="104620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kern="0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00314" y="796642"/>
            <a:ext cx="90655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Study of mechanisms of fusion-fission </a:t>
            </a:r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and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incomplete 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fusion </a:t>
            </a:r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reactions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70D7353-12A5-4067-BEF5-83EE0856A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2836" y="1517256"/>
            <a:ext cx="5057867" cy="501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58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709" y="0"/>
            <a:ext cx="9360643" cy="6857999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-10126" y="-27383"/>
            <a:ext cx="12261611" cy="1263412"/>
            <a:chOff x="-26681" y="548681"/>
            <a:chExt cx="12191999" cy="1263412"/>
          </a:xfrm>
        </p:grpSpPr>
        <p:sp>
          <p:nvSpPr>
            <p:cNvPr id="4" name="Прямоугольник 3"/>
            <p:cNvSpPr/>
            <p:nvPr/>
          </p:nvSpPr>
          <p:spPr>
            <a:xfrm rot="10800000" flipV="1">
              <a:off x="-26681" y="548681"/>
              <a:ext cx="12191999" cy="1263412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5000"/>
                    <a:lumOff val="95000"/>
                    <a:alpha val="60000"/>
                  </a:schemeClr>
                </a:gs>
                <a:gs pos="52000">
                  <a:srgbClr val="FF99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767408" y="672555"/>
              <a:ext cx="1115882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val="1F53A9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Thank you for your attention</a:t>
              </a:r>
              <a:r>
                <a:rPr lang="ru-RU" sz="5400" dirty="0" smtClean="0">
                  <a:solidFill>
                    <a:srgbClr val="1F53A9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!</a:t>
              </a:r>
              <a:endParaRPr lang="ru-RU" sz="5400" dirty="0">
                <a:solidFill>
                  <a:srgbClr val="1F53A9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054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723528"/>
            <a:ext cx="11593288" cy="59898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873" y="85376"/>
            <a:ext cx="1407274" cy="1108952"/>
          </a:xfrm>
          <a:prstGeom prst="rect">
            <a:avLst/>
          </a:prstGeom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449050" y="74141"/>
            <a:ext cx="7716442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2800" b="1" dirty="0" smtClean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FLNR ACCELERATOR COMPLEX</a:t>
            </a:r>
            <a:endParaRPr lang="en-US" sz="2800" b="1" dirty="0">
              <a:solidFill>
                <a:schemeClr val="hlin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31504" y="1628800"/>
            <a:ext cx="12378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(planned)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3647728" y="3501008"/>
            <a:ext cx="2088232" cy="216024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04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919536" y="38522"/>
            <a:ext cx="86106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ru-RU" sz="24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of heavy and </a:t>
            </a:r>
            <a:r>
              <a:rPr lang="en-US" altLang="ru-RU" sz="2400" b="1" kern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superheavy</a:t>
            </a:r>
            <a:r>
              <a:rPr lang="en-US" altLang="ru-RU" sz="24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elements in the world</a:t>
            </a:r>
            <a:endParaRPr lang="ru-RU" altLang="ru-RU" sz="2400" b="1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8005501"/>
              </p:ext>
            </p:extLst>
          </p:nvPr>
        </p:nvGraphicFramePr>
        <p:xfrm>
          <a:off x="8195024" y="412242"/>
          <a:ext cx="3246004" cy="45195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7830"/>
                <a:gridCol w="2898174"/>
              </a:tblGrid>
              <a:tr h="940297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600" b="1" dirty="0">
                        <a:solidFill>
                          <a:srgbClr val="0000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Berkeley National Laboratory, USA</a:t>
                      </a:r>
                      <a:endParaRPr lang="ru-RU" sz="1600" b="1" dirty="0">
                        <a:solidFill>
                          <a:srgbClr val="0000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628373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600" b="1" dirty="0">
                        <a:solidFill>
                          <a:srgbClr val="0000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GANIL, Caen,</a:t>
                      </a:r>
                      <a:r>
                        <a:rPr lang="en-US" sz="1600" b="1" baseline="0" dirty="0" smtClean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France</a:t>
                      </a:r>
                      <a:endParaRPr lang="ru-RU" sz="1600" b="1" dirty="0">
                        <a:solidFill>
                          <a:srgbClr val="0000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940297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600" b="1" dirty="0">
                        <a:solidFill>
                          <a:srgbClr val="0000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Helmholtz Centre GSI, Darmstadt, Germany</a:t>
                      </a:r>
                      <a:endParaRPr lang="ru-RU" sz="1600" b="1" dirty="0">
                        <a:solidFill>
                          <a:srgbClr val="0000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628371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600" b="1" dirty="0">
                        <a:solidFill>
                          <a:srgbClr val="0000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JINR, </a:t>
                      </a:r>
                      <a:r>
                        <a:rPr lang="en-US" sz="1600" b="1" dirty="0" err="1" smtClean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Dubna</a:t>
                      </a:r>
                      <a:r>
                        <a:rPr lang="en-US" sz="1600" b="1" dirty="0" smtClean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Russia</a:t>
                      </a:r>
                      <a:endParaRPr lang="ru-RU" sz="1600" b="1" dirty="0">
                        <a:solidFill>
                          <a:srgbClr val="0000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695874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600" b="1" dirty="0">
                        <a:solidFill>
                          <a:srgbClr val="0000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IMP, Lanzhou, China</a:t>
                      </a:r>
                      <a:endParaRPr lang="ru-RU" sz="1600" b="1" dirty="0" smtClean="0">
                        <a:solidFill>
                          <a:srgbClr val="0000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686291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600" b="1" dirty="0">
                        <a:solidFill>
                          <a:srgbClr val="0000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RIKEN, Wako, Japan</a:t>
                      </a:r>
                      <a:endParaRPr lang="ru-RU" sz="1600" b="1" dirty="0">
                        <a:solidFill>
                          <a:srgbClr val="0000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699440" y="4919008"/>
            <a:ext cx="88306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Advantages of JINR:</a:t>
            </a:r>
          </a:p>
          <a:p>
            <a:pPr marL="447675" indent="-268288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 range of accelerated ions;</a:t>
            </a:r>
          </a:p>
          <a:p>
            <a:pPr marL="447675" indent="-268288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availability of actinide isotopes for targets;</a:t>
            </a:r>
          </a:p>
          <a:p>
            <a:pPr marL="447675" indent="-268288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broad international </a:t>
            </a:r>
            <a:r>
              <a:rPr lang="en-US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cooperation;</a:t>
            </a:r>
            <a:endParaRPr lang="ru-RU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7675" indent="-268288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longstanding traditions and a scientific school;</a:t>
            </a:r>
            <a:endParaRPr lang="ru-RU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7675" indent="-268288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full-time availability of the SHE-Factory </a:t>
            </a:r>
            <a:r>
              <a:rPr lang="en-US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accelerator complex.</a:t>
            </a:r>
            <a:endParaRPr lang="en-US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412380"/>
            <a:ext cx="7417138" cy="451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77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1" r="5375" b="21182"/>
          <a:stretch/>
        </p:blipFill>
        <p:spPr>
          <a:xfrm>
            <a:off x="119336" y="620688"/>
            <a:ext cx="11638745" cy="5832648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16632"/>
            <a:ext cx="9144000" cy="4572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3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Periodic Table today (since November, 28, 2016)</a:t>
            </a:r>
            <a:endParaRPr lang="ru-RU" sz="3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352710" y="5749732"/>
            <a:ext cx="576064" cy="576064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0933476" y="5749732"/>
            <a:ext cx="576064" cy="576064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767156" y="4317810"/>
            <a:ext cx="576064" cy="576064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343220" y="4317810"/>
            <a:ext cx="576064" cy="576064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522693" y="4317810"/>
            <a:ext cx="576064" cy="576064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616280" y="4317810"/>
            <a:ext cx="576064" cy="576064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211451" y="4315837"/>
            <a:ext cx="576064" cy="576064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9776646" y="4317810"/>
            <a:ext cx="576064" cy="576064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0358583" y="4315837"/>
            <a:ext cx="576064" cy="576064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0933476" y="4315837"/>
            <a:ext cx="576064" cy="576064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1754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127448" y="836712"/>
            <a:ext cx="10676377" cy="4209706"/>
            <a:chOff x="1127448" y="836712"/>
            <a:chExt cx="10676377" cy="4209706"/>
          </a:xfrm>
        </p:grpSpPr>
        <p:pic>
          <p:nvPicPr>
            <p:cNvPr id="4" name="Picture 2"/>
            <p:cNvPicPr>
              <a:picLocks noChangeAspect="1"/>
            </p:cNvPicPr>
            <p:nvPr/>
          </p:nvPicPr>
          <p:blipFill rotWithShape="1">
            <a:blip r:embed="rId2" cstate="print"/>
            <a:srcRect l="6023" t="5325" r="13278" b="49702"/>
            <a:stretch/>
          </p:blipFill>
          <p:spPr bwMode="auto">
            <a:xfrm>
              <a:off x="1847528" y="836712"/>
              <a:ext cx="8208912" cy="3687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2" name="Группа 11"/>
            <p:cNvGrpSpPr/>
            <p:nvPr/>
          </p:nvGrpSpPr>
          <p:grpSpPr>
            <a:xfrm>
              <a:off x="1127448" y="3966298"/>
              <a:ext cx="10676377" cy="1080120"/>
              <a:chOff x="1117201" y="4013210"/>
              <a:chExt cx="10676377" cy="1080120"/>
            </a:xfrm>
          </p:grpSpPr>
          <p:sp>
            <p:nvSpPr>
              <p:cNvPr id="10" name="Прямоугольник 9"/>
              <p:cNvSpPr/>
              <p:nvPr/>
            </p:nvSpPr>
            <p:spPr>
              <a:xfrm>
                <a:off x="2864586" y="4013210"/>
                <a:ext cx="8928992" cy="10801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" name="Прямоугольник 10"/>
              <p:cNvSpPr/>
              <p:nvPr/>
            </p:nvSpPr>
            <p:spPr>
              <a:xfrm>
                <a:off x="1117201" y="4512780"/>
                <a:ext cx="6408712" cy="4320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-60440" y="17742"/>
            <a:ext cx="11592797" cy="1656184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3600" b="1" dirty="0" smtClean="0">
                <a:solidFill>
                  <a:srgbClr val="1F53A9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Periodic table</a:t>
            </a:r>
            <a:r>
              <a:rPr lang="ru-RU" sz="3600" dirty="0" smtClean="0">
                <a:solidFill>
                  <a:srgbClr val="2F3F5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ru-RU" sz="3600" dirty="0" smtClean="0">
                <a:solidFill>
                  <a:srgbClr val="2F3F5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2F3F5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~</a:t>
            </a:r>
            <a:r>
              <a:rPr lang="ru-RU" sz="3600" dirty="0" smtClean="0">
                <a:solidFill>
                  <a:srgbClr val="2F3F5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1960</a:t>
            </a:r>
            <a:endParaRPr lang="ru-RU" sz="3600" dirty="0">
              <a:solidFill>
                <a:srgbClr val="2F3F5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-25688" y="4614749"/>
            <a:ext cx="15745071" cy="1033968"/>
            <a:chOff x="0" y="5901276"/>
            <a:chExt cx="15722069" cy="1033968"/>
          </a:xfrm>
        </p:grpSpPr>
        <p:sp>
          <p:nvSpPr>
            <p:cNvPr id="15" name="Прямоугольник 14"/>
            <p:cNvSpPr/>
            <p:nvPr/>
          </p:nvSpPr>
          <p:spPr>
            <a:xfrm rot="10800000" flipV="1">
              <a:off x="0" y="5901276"/>
              <a:ext cx="12192000" cy="648071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5000"/>
                    <a:lumOff val="95000"/>
                    <a:alpha val="60000"/>
                  </a:schemeClr>
                </a:gs>
                <a:gs pos="52000">
                  <a:srgbClr val="FF99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35360" y="5981137"/>
              <a:ext cx="1538670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kern="0" dirty="0" smtClean="0">
                  <a:solidFill>
                    <a:srgbClr val="2F3F5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 elements are known</a:t>
              </a:r>
              <a:r>
                <a:rPr lang="ru-RU" sz="2800" b="1" kern="0" dirty="0" smtClean="0">
                  <a:solidFill>
                    <a:srgbClr val="2F3F5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b="1" kern="0" dirty="0" smtClean="0">
                  <a:solidFill>
                    <a:srgbClr val="2F3F5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many they are</a:t>
              </a:r>
              <a:r>
                <a:rPr lang="ru-RU" sz="2800" b="1" kern="0" dirty="0" smtClean="0">
                  <a:solidFill>
                    <a:srgbClr val="2F3F5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 </a:t>
              </a:r>
              <a:endParaRPr lang="ru-RU" sz="2800" b="1" kern="0" dirty="0">
                <a:solidFill>
                  <a:srgbClr val="2F3F5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ru-RU" sz="2800" b="1" kern="0" dirty="0">
                <a:solidFill>
                  <a:srgbClr val="2F3F5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2045746" y="5280235"/>
            <a:ext cx="6930574" cy="1276074"/>
            <a:chOff x="2639616" y="5350471"/>
            <a:chExt cx="6480720" cy="1203173"/>
          </a:xfrm>
        </p:grpSpPr>
        <p:pic>
          <p:nvPicPr>
            <p:cNvPr id="18" name="Picture 2"/>
            <p:cNvPicPr>
              <a:picLocks noChangeAspect="1"/>
            </p:cNvPicPr>
            <p:nvPr/>
          </p:nvPicPr>
          <p:blipFill rotWithShape="1">
            <a:blip r:embed="rId2" cstate="print"/>
            <a:srcRect l="14990" t="66227" r="17761" b="19720"/>
            <a:stretch/>
          </p:blipFill>
          <p:spPr bwMode="auto">
            <a:xfrm>
              <a:off x="2639616" y="5350471"/>
              <a:ext cx="6480720" cy="1080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Прямоугольник 18"/>
            <p:cNvSpPr/>
            <p:nvPr/>
          </p:nvSpPr>
          <p:spPr>
            <a:xfrm>
              <a:off x="7798314" y="5977580"/>
              <a:ext cx="1296144" cy="5760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97865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Line 12"/>
          <p:cNvSpPr>
            <a:spLocks noChangeShapeType="1"/>
          </p:cNvSpPr>
          <p:nvPr/>
        </p:nvSpPr>
        <p:spPr bwMode="auto">
          <a:xfrm>
            <a:off x="-1404664" y="5668963"/>
            <a:ext cx="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8197" name="Прямоугольник 10"/>
          <p:cNvSpPr>
            <a:spLocks noChangeArrowheads="1"/>
          </p:cNvSpPr>
          <p:nvPr/>
        </p:nvSpPr>
        <p:spPr bwMode="auto">
          <a:xfrm>
            <a:off x="6111531" y="2852334"/>
            <a:ext cx="1203325" cy="369332"/>
          </a:xfrm>
          <a:prstGeom prst="rect">
            <a:avLst/>
          </a:prstGeom>
          <a:solidFill>
            <a:schemeClr val="bg1"/>
          </a:solidFill>
          <a:ln w="3175" algn="ctr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endParaRPr lang="ru-RU" sz="1800"/>
          </a:p>
        </p:txBody>
      </p:sp>
      <p:graphicFrame>
        <p:nvGraphicFramePr>
          <p:cNvPr id="8211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4069955"/>
              </p:ext>
            </p:extLst>
          </p:nvPr>
        </p:nvGraphicFramePr>
        <p:xfrm>
          <a:off x="2007869" y="1268760"/>
          <a:ext cx="5096243" cy="38003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20" name="CorelDRAW" r:id="rId3" imgW="4938120" imgH="3692160" progId="CorelDraw.Graphic.16">
                  <p:embed/>
                </p:oleObj>
              </mc:Choice>
              <mc:Fallback>
                <p:oleObj name="CorelDRAW" r:id="rId3" imgW="4938120" imgH="3692160" progId="CorelDraw.Graphic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7869" y="1268760"/>
                        <a:ext cx="5096243" cy="38003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9"/>
          <p:cNvSpPr txBox="1">
            <a:spLocks noChangeArrowheads="1"/>
          </p:cNvSpPr>
          <p:nvPr/>
        </p:nvSpPr>
        <p:spPr bwMode="auto">
          <a:xfrm>
            <a:off x="214204" y="2481256"/>
            <a:ext cx="147974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Liquid </a:t>
            </a:r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drop</a:t>
            </a:r>
          </a:p>
          <a:p>
            <a:pPr algn="ctr"/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1801047" y="134121"/>
            <a:ext cx="7772400" cy="342852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ru-RU" sz="2400" b="1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Why heavy elements cannot live long</a:t>
            </a:r>
            <a:endParaRPr lang="ru-RU" altLang="ru-RU" sz="2400" b="1" dirty="0">
              <a:solidFill>
                <a:srgbClr val="CC3300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27" name="Object 8"/>
          <p:cNvGraphicFramePr>
            <a:graphicFrameLocks noChangeAspect="1"/>
          </p:cNvGraphicFramePr>
          <p:nvPr>
            <p:extLst/>
          </p:nvPr>
        </p:nvGraphicFramePr>
        <p:xfrm>
          <a:off x="7314856" y="606973"/>
          <a:ext cx="4453207" cy="52293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21" name="CorelDRAW" r:id="rId5" imgW="4573440" imgH="4906800" progId="CorelDraw.Graphic.16">
                  <p:embed/>
                </p:oleObj>
              </mc:Choice>
              <mc:Fallback>
                <p:oleObj name="CorelDRAW" r:id="rId5" imgW="4573440" imgH="4906800" progId="CorelDraw.Graphic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4856" y="606973"/>
                        <a:ext cx="4453207" cy="5229386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rgbClr val="999999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5924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7" descr="Map_cold_hot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9376" y="20568"/>
            <a:ext cx="9577064" cy="6736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0" y="-3428"/>
            <a:ext cx="12144672" cy="648071"/>
            <a:chOff x="-2272110" y="5901276"/>
            <a:chExt cx="12126931" cy="648071"/>
          </a:xfrm>
        </p:grpSpPr>
        <p:sp>
          <p:nvSpPr>
            <p:cNvPr id="10" name="Прямоугольник 9"/>
            <p:cNvSpPr/>
            <p:nvPr/>
          </p:nvSpPr>
          <p:spPr>
            <a:xfrm rot="10800000" flipV="1">
              <a:off x="-2272110" y="5901276"/>
              <a:ext cx="12126931" cy="648071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5000"/>
                    <a:lumOff val="95000"/>
                    <a:alpha val="60000"/>
                  </a:schemeClr>
                </a:gs>
                <a:gs pos="52000">
                  <a:srgbClr val="FF99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566735" y="5910253"/>
              <a:ext cx="64473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kern="0" dirty="0" smtClean="0">
                  <a:solidFill>
                    <a:srgbClr val="2F3F5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Map of nuclides</a:t>
              </a:r>
              <a:endParaRPr lang="ru-RU" sz="3200" b="1" kern="0" dirty="0">
                <a:solidFill>
                  <a:srgbClr val="2F3F5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8040216" y="653622"/>
            <a:ext cx="1800200" cy="1191202"/>
          </a:xfrm>
          <a:prstGeom prst="rect">
            <a:avLst/>
          </a:prstGeom>
          <a:solidFill>
            <a:srgbClr val="3331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293773" y="981850"/>
            <a:ext cx="1800200" cy="534746"/>
          </a:xfrm>
          <a:prstGeom prst="rect">
            <a:avLst/>
          </a:prstGeom>
          <a:solidFill>
            <a:srgbClr val="3331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400256" y="5877272"/>
            <a:ext cx="1244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neutrons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486633" y="113200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protons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4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48924</TotalTime>
  <Words>1302</Words>
  <Application>Microsoft Office PowerPoint</Application>
  <PresentationFormat>Широкоэкранный</PresentationFormat>
  <Paragraphs>443</Paragraphs>
  <Slides>38</Slides>
  <Notes>7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55" baseType="lpstr">
      <vt:lpstr>ＭＳ Ｐゴシック</vt:lpstr>
      <vt:lpstr>Arial</vt:lpstr>
      <vt:lpstr>Arial Black</vt:lpstr>
      <vt:lpstr>Calibri</vt:lpstr>
      <vt:lpstr>Calibri Light</vt:lpstr>
      <vt:lpstr>Cambria Math</vt:lpstr>
      <vt:lpstr>Century Gothic</vt:lpstr>
      <vt:lpstr>Clarendon Blk BT</vt:lpstr>
      <vt:lpstr>Clarendon BT</vt:lpstr>
      <vt:lpstr>Comic Sans MS</vt:lpstr>
      <vt:lpstr>Geometr415 Blk BT</vt:lpstr>
      <vt:lpstr>MS Mincho</vt:lpstr>
      <vt:lpstr>Symbol</vt:lpstr>
      <vt:lpstr>Times New Roman</vt:lpstr>
      <vt:lpstr>Wingdings</vt:lpstr>
      <vt:lpstr>Тема Office</vt:lpstr>
      <vt:lpstr>CorelDRAW</vt:lpstr>
      <vt:lpstr>Heavy and Superheavy elements research at the Flerov Laboratory of Nuclear Reactions     Alexander Karpov (karpov@jinr.ru)  FLNR, Joint Institute for Nuclear Research</vt:lpstr>
      <vt:lpstr>Презентация PowerPoint</vt:lpstr>
      <vt:lpstr>Презентация PowerPoint</vt:lpstr>
      <vt:lpstr>Презентация PowerPoint</vt:lpstr>
      <vt:lpstr>Презентация PowerPoint</vt:lpstr>
      <vt:lpstr>Periodic Table today (since November, 28, 2016)</vt:lpstr>
      <vt:lpstr>Periodic table ~1960</vt:lpstr>
      <vt:lpstr>Why heavy elements cannot live long</vt:lpstr>
      <vt:lpstr>Презентация PowerPoint</vt:lpstr>
      <vt:lpstr>Презентация PowerPoint</vt:lpstr>
      <vt:lpstr>Why heavy elements cannot live long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Dubna Gas-Filled Recoil Separators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Methods of synthesis of new nuclei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What do we need</vt:lpstr>
      <vt:lpstr>System for Correlated Investigation of Fragments (SCIF)</vt:lpstr>
      <vt:lpstr>Презентация PowerPoint</vt:lpstr>
    </vt:vector>
  </TitlesOfParts>
  <Company>JINR, FLNR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Gurgen Ter-Akopian</dc:creator>
  <cp:lastModifiedBy>Учетная запись Майкрософт</cp:lastModifiedBy>
  <cp:revision>1803</cp:revision>
  <cp:lastPrinted>2023-05-22T08:32:29Z</cp:lastPrinted>
  <dcterms:created xsi:type="dcterms:W3CDTF">2004-12-11T16:10:41Z</dcterms:created>
  <dcterms:modified xsi:type="dcterms:W3CDTF">2025-10-28T06:58:45Z</dcterms:modified>
</cp:coreProperties>
</file>