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7" r:id="rId3"/>
    <p:sldId id="372" r:id="rId4"/>
    <p:sldId id="373" r:id="rId5"/>
    <p:sldId id="404" r:id="rId6"/>
    <p:sldId id="403" r:id="rId7"/>
    <p:sldId id="402" r:id="rId8"/>
    <p:sldId id="347" r:id="rId9"/>
    <p:sldId id="405" r:id="rId10"/>
    <p:sldId id="346" r:id="rId11"/>
    <p:sldId id="398" r:id="rId12"/>
    <p:sldId id="410" r:id="rId13"/>
    <p:sldId id="396" r:id="rId14"/>
    <p:sldId id="349" r:id="rId15"/>
    <p:sldId id="351" r:id="rId16"/>
    <p:sldId id="380" r:id="rId17"/>
    <p:sldId id="379" r:id="rId18"/>
    <p:sldId id="350" r:id="rId19"/>
    <p:sldId id="381" r:id="rId20"/>
    <p:sldId id="395" r:id="rId21"/>
    <p:sldId id="355" r:id="rId22"/>
    <p:sldId id="356" r:id="rId23"/>
    <p:sldId id="357" r:id="rId24"/>
    <p:sldId id="358" r:id="rId25"/>
    <p:sldId id="359" r:id="rId26"/>
    <p:sldId id="360" r:id="rId27"/>
    <p:sldId id="416" r:id="rId28"/>
    <p:sldId id="369" r:id="rId29"/>
    <p:sldId id="363" r:id="rId30"/>
    <p:sldId id="364" r:id="rId31"/>
    <p:sldId id="365" r:id="rId32"/>
    <p:sldId id="371" r:id="rId33"/>
    <p:sldId id="383" r:id="rId34"/>
    <p:sldId id="406" r:id="rId35"/>
    <p:sldId id="370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02" r:id="rId4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80"/>
    <a:srgbClr val="FF0000"/>
    <a:srgbClr val="1C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2" autoAdjust="0"/>
    <p:restoredTop sz="96586" autoAdjust="0"/>
  </p:normalViewPr>
  <p:slideViewPr>
    <p:cSldViewPr snapToGrid="0">
      <p:cViewPr varScale="1">
        <p:scale>
          <a:sx n="103" d="100"/>
          <a:sy n="103" d="100"/>
        </p:scale>
        <p:origin x="126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202" y="-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962C209-4B15-49D2-AFCF-E9C534F74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7874"/>
          </a:xfrm>
          <a:prstGeom prst="rect">
            <a:avLst/>
          </a:prstGeom>
        </p:spPr>
        <p:txBody>
          <a:bodyPr vert="horz" lIns="88252" tIns="44127" rIns="88252" bIns="44127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9DF076C-B25E-4707-8253-91960577A0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96" y="0"/>
            <a:ext cx="2945862" cy="497874"/>
          </a:xfrm>
          <a:prstGeom prst="rect">
            <a:avLst/>
          </a:prstGeom>
        </p:spPr>
        <p:txBody>
          <a:bodyPr vert="horz" lIns="88252" tIns="44127" rIns="88252" bIns="44127" rtlCol="0"/>
          <a:lstStyle>
            <a:lvl1pPr algn="r">
              <a:defRPr sz="1200"/>
            </a:lvl1pPr>
          </a:lstStyle>
          <a:p>
            <a:fld id="{13B7D2A9-FCDE-48AB-9DAD-1B5D31DFF3E9}" type="datetimeFigureOut">
              <a:rPr lang="en-AU" smtClean="0"/>
              <a:t>30/10/2025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AF0DFFC-07A9-4350-AFED-556E3BCBEC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765"/>
            <a:ext cx="2945862" cy="497873"/>
          </a:xfrm>
          <a:prstGeom prst="rect">
            <a:avLst/>
          </a:prstGeom>
        </p:spPr>
        <p:txBody>
          <a:bodyPr vert="horz" lIns="88252" tIns="44127" rIns="88252" bIns="44127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3ACAD89-825F-4BBD-8FE8-E0E90A3FA8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96" y="9428765"/>
            <a:ext cx="2945862" cy="497873"/>
          </a:xfrm>
          <a:prstGeom prst="rect">
            <a:avLst/>
          </a:prstGeom>
        </p:spPr>
        <p:txBody>
          <a:bodyPr vert="horz" lIns="88252" tIns="44127" rIns="88252" bIns="44127" rtlCol="0" anchor="b"/>
          <a:lstStyle>
            <a:lvl1pPr algn="r">
              <a:defRPr sz="1200"/>
            </a:lvl1pPr>
          </a:lstStyle>
          <a:p>
            <a:fld id="{07124DDD-7BC6-47A7-B812-A10E4345E0C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8453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5533" tIns="47768" rIns="95533" bIns="47768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5533" tIns="47768" rIns="95533" bIns="47768" rtlCol="0"/>
          <a:lstStyle>
            <a:lvl1pPr algn="r">
              <a:defRPr sz="1300"/>
            </a:lvl1pPr>
          </a:lstStyle>
          <a:p>
            <a:fld id="{7A42F5B7-D402-49F1-9CCF-F1378C7658A2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3" tIns="47768" rIns="95533" bIns="47768" rtlCol="0" anchor="ctr"/>
          <a:lstStyle/>
          <a:p>
            <a:endParaRPr lang="en-A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33" tIns="47768" rIns="95533" bIns="4776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A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4"/>
          </a:xfrm>
          <a:prstGeom prst="rect">
            <a:avLst/>
          </a:prstGeom>
        </p:spPr>
        <p:txBody>
          <a:bodyPr vert="horz" lIns="95533" tIns="47768" rIns="95533" bIns="47768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4"/>
          </a:xfrm>
          <a:prstGeom prst="rect">
            <a:avLst/>
          </a:prstGeom>
        </p:spPr>
        <p:txBody>
          <a:bodyPr vert="horz" lIns="95533" tIns="47768" rIns="95533" bIns="47768" rtlCol="0" anchor="b"/>
          <a:lstStyle>
            <a:lvl1pPr algn="r">
              <a:defRPr sz="1300"/>
            </a:lvl1pPr>
          </a:lstStyle>
          <a:p>
            <a:fld id="{0CCD1BEC-646D-44FC-B362-7C7D5BE06F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54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332">
              <a:defRPr/>
            </a:pPr>
            <a:r>
              <a:rPr lang="en-US" dirty="0"/>
              <a:t>I would like to thank the </a:t>
            </a:r>
            <a:r>
              <a:rPr lang="en-US" dirty="0" err="1"/>
              <a:t>organisers</a:t>
            </a:r>
            <a:r>
              <a:rPr lang="en-US" dirty="0"/>
              <a:t> for the opportunity to speak for the seminar and presents the results of radiobiological research on heavy ions in Laboratory of radiation biology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5509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8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08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19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8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03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70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83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7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D1BEC-646D-44FC-B362-7C7D5BE06F47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9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3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92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7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60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8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95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80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28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74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29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9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00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5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95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6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62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2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50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93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2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46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39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9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415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40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41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6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42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73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/>
              <a:t>43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330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7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5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8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Laboratory of radiation biology incorporates two departments – department of radiation research and department of radiation biology and physiology.</a:t>
            </a:r>
          </a:p>
          <a:p>
            <a:pPr algn="just">
              <a:spcAft>
                <a:spcPts val="628"/>
              </a:spcAft>
            </a:pPr>
            <a:r>
              <a:rPr lang="en-AU" sz="1300" dirty="0">
                <a:cs typeface="Times New Roman" panose="02020603050405020304" pitchFamily="18" charset="0"/>
              </a:rPr>
              <a:t>There are quite a lot of research directions in the department, including ….. , and it is very difficult task to cover all of them.</a:t>
            </a:r>
            <a:endParaRPr lang="ru-RU" sz="1300" dirty="0">
              <a:cs typeface="Times New Roman" panose="02020603050405020304" pitchFamily="18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1BEC-646D-44FC-B362-7C7D5BE06F47}" type="slidenum">
              <a:rPr lang="en-AU" smtClean="0">
                <a:solidFill>
                  <a:prstClr val="black"/>
                </a:solidFill>
              </a:rPr>
              <a:pPr/>
              <a:t>9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019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22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647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014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827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325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74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216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841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713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05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7026-62EA-4A5E-A97F-6C8A0453406D}" type="datetimeFigureOut">
              <a:rPr lang="en-AU" smtClean="0"/>
              <a:t>30/10/2025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71763-D309-4C28-8722-BBBD81C57E0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7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jinr.ru/event/5315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3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6.png"/><Relationship Id="rId1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2316" y="5040508"/>
            <a:ext cx="5147916" cy="11779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sz="1800" b="1" i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29th International Scientific Conference of Young Scientists and Specialists (AYSS-2025</a:t>
            </a:r>
            <a:r>
              <a:rPr lang="en-AU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AU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AU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LIT JINR</a:t>
            </a:r>
            <a:r>
              <a:rPr lang="en-US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i="1" dirty="0" err="1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en-US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27 </a:t>
            </a:r>
            <a:r>
              <a:rPr lang="en-US" sz="1800" b="1" i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– 31 </a:t>
            </a:r>
            <a:r>
              <a:rPr lang="en-US" sz="1800" b="1" i="1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October, </a:t>
            </a:r>
            <a:r>
              <a:rPr lang="en-US" sz="1800" b="1" i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1194" y="1766769"/>
            <a:ext cx="7250160" cy="117799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4100" b="1" dirty="0">
                <a:solidFill>
                  <a:srgbClr val="002060"/>
                </a:solidFill>
              </a:rPr>
              <a:t>Radiobiology of Auger electron emitters</a:t>
            </a:r>
          </a:p>
          <a:p>
            <a:pPr>
              <a:lnSpc>
                <a:spcPct val="160000"/>
              </a:lnSpc>
            </a:pPr>
            <a:r>
              <a:rPr lang="en-US" sz="4100" b="1" dirty="0">
                <a:solidFill>
                  <a:srgbClr val="002060"/>
                </a:solidFill>
              </a:rPr>
              <a:t>and their potential for radionuclide therapy</a:t>
            </a:r>
            <a:endParaRPr lang="en-A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3" y="10510"/>
            <a:ext cx="12412716" cy="731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08274" y="326056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1600" b="1" dirty="0">
                <a:solidFill>
                  <a:srgbClr val="002060"/>
                </a:solidFill>
              </a:rPr>
              <a:t>Dr Pavel Lobachevsky</a:t>
            </a:r>
          </a:p>
          <a:p>
            <a:pPr algn="ctr"/>
            <a:r>
              <a:rPr lang="en-AU" sz="1600" b="1" dirty="0">
                <a:solidFill>
                  <a:srgbClr val="002060"/>
                </a:solidFill>
              </a:rPr>
              <a:t>Laboratory of Radiation Biology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Joint Institute for Nuclear Research</a:t>
            </a:r>
          </a:p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Dubna</a:t>
            </a:r>
            <a:r>
              <a:rPr lang="en-US" sz="1600" b="1" dirty="0">
                <a:solidFill>
                  <a:srgbClr val="002060"/>
                </a:solidFill>
              </a:rPr>
              <a:t>, Russian Federation</a:t>
            </a:r>
            <a:endParaRPr lang="en-AU" sz="1600" b="1" dirty="0">
              <a:solidFill>
                <a:srgbClr val="002060"/>
              </a:solidFill>
            </a:endParaRPr>
          </a:p>
        </p:txBody>
      </p:sp>
      <p:sp>
        <p:nvSpPr>
          <p:cNvPr id="5" name="AutoShape 2" descr="The XVI-th International School-Conference &quot;The Actual Problems of Microworld Physics&quot;">
            <a:hlinkClick r:id="rId4"/>
            <a:extLst>
              <a:ext uri="{FF2B5EF4-FFF2-40B4-BE49-F238E27FC236}">
                <a16:creationId xmlns="" xmlns:a16="http://schemas.microsoft.com/office/drawing/2014/main" id="{D2FB62BF-AF78-4D39-9E41-C8CD6EC202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9" name="Скругленный прямоугольник 45">
            <a:extLst>
              <a:ext uri="{FF2B5EF4-FFF2-40B4-BE49-F238E27FC236}">
                <a16:creationId xmlns="" xmlns:a16="http://schemas.microsoft.com/office/drawing/2014/main" id="{19CB4EE1-4AFA-475C-8585-AB76291D1215}"/>
              </a:ext>
            </a:extLst>
          </p:cNvPr>
          <p:cNvSpPr/>
          <p:nvPr/>
        </p:nvSpPr>
        <p:spPr>
          <a:xfrm>
            <a:off x="267648" y="1017641"/>
            <a:ext cx="4167049" cy="204907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Inner shell vacancy formation mechanisms: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photo effect (in Pierre Auger experiments)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electron capture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internal conversion</a:t>
            </a:r>
          </a:p>
        </p:txBody>
      </p:sp>
    </p:spTree>
    <p:extLst>
      <p:ext uri="{BB962C8B-B14F-4D97-AF65-F5344CB8AC3E}">
        <p14:creationId xmlns:p14="http://schemas.microsoft.com/office/powerpoint/2010/main" val="41731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9" name="Скругленный прямоугольник 45">
            <a:extLst>
              <a:ext uri="{FF2B5EF4-FFF2-40B4-BE49-F238E27FC236}">
                <a16:creationId xmlns="" xmlns:a16="http://schemas.microsoft.com/office/drawing/2014/main" id="{19CB4EE1-4AFA-475C-8585-AB76291D1215}"/>
              </a:ext>
            </a:extLst>
          </p:cNvPr>
          <p:cNvSpPr/>
          <p:nvPr/>
        </p:nvSpPr>
        <p:spPr>
          <a:xfrm>
            <a:off x="267648" y="1017641"/>
            <a:ext cx="4167049" cy="204907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Inner shell vacancy formation mechanisms: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photo effect (in Pierre Auger experiments)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electron capture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internal conversion</a:t>
            </a:r>
          </a:p>
        </p:txBody>
      </p: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789752" y="978972"/>
            <a:ext cx="7076331" cy="1651800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0070C0"/>
                </a:solidFill>
              </a:rPr>
              <a:t>Electron capture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(е-capture, К-capture) – a type of radioactive decay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  <a:endParaRPr lang="en-AU" sz="1600" b="1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capture by a nucleus of an electron from inner shell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reaction p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+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+ e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-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-&gt; n +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(a type of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the charge of the nucleus decreases by 1, Z -&gt; Z - 1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F2ECA41-5B38-4488-894D-B2B1D8856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" y="3480250"/>
            <a:ext cx="3849271" cy="30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9" name="Скругленный прямоугольник 45">
            <a:extLst>
              <a:ext uri="{FF2B5EF4-FFF2-40B4-BE49-F238E27FC236}">
                <a16:creationId xmlns="" xmlns:a16="http://schemas.microsoft.com/office/drawing/2014/main" id="{19CB4EE1-4AFA-475C-8585-AB76291D1215}"/>
              </a:ext>
            </a:extLst>
          </p:cNvPr>
          <p:cNvSpPr/>
          <p:nvPr/>
        </p:nvSpPr>
        <p:spPr>
          <a:xfrm>
            <a:off x="267648" y="1017641"/>
            <a:ext cx="4167049" cy="204907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Inner shell vacancy formation mechanisms: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photo effect (in Pierre Auger experiments)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electron capture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internal conversion</a:t>
            </a:r>
          </a:p>
        </p:txBody>
      </p: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789752" y="978972"/>
            <a:ext cx="7076331" cy="1651800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0070C0"/>
                </a:solidFill>
              </a:rPr>
              <a:t>Electron capture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(е-capture, К-capture) – a type of radioactive decay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  <a:endParaRPr lang="en-AU" sz="1600" b="1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capture by a nucleus of an electron from inner shell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reaction p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+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+ e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-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-&gt; n +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(a type of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the charge of the nucleus decreases by 1, Z -&gt; Z - 1</a:t>
            </a:r>
          </a:p>
        </p:txBody>
      </p:sp>
      <p:sp>
        <p:nvSpPr>
          <p:cNvPr id="11" name="Скругленный прямоугольник 45">
            <a:extLst>
              <a:ext uri="{FF2B5EF4-FFF2-40B4-BE49-F238E27FC236}">
                <a16:creationId xmlns="" xmlns:a16="http://schemas.microsoft.com/office/drawing/2014/main" id="{E20C4535-C4CC-43C5-8287-8ACBDFF69BBC}"/>
              </a:ext>
            </a:extLst>
          </p:cNvPr>
          <p:cNvSpPr/>
          <p:nvPr/>
        </p:nvSpPr>
        <p:spPr>
          <a:xfrm>
            <a:off x="5670016" y="2786129"/>
            <a:ext cx="6089593" cy="128574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70C0"/>
                </a:solidFill>
              </a:rPr>
              <a:t>Internal conversion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– a type of radioactive decay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relaxation of an excited nucleus by transferring energy to the inner shell electron with subsequent emission of this electron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62DAF85-5B43-4875-9B15-8E8F288C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8" y="3491553"/>
            <a:ext cx="4416268" cy="30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9" name="Скругленный прямоугольник 45">
            <a:extLst>
              <a:ext uri="{FF2B5EF4-FFF2-40B4-BE49-F238E27FC236}">
                <a16:creationId xmlns="" xmlns:a16="http://schemas.microsoft.com/office/drawing/2014/main" id="{19CB4EE1-4AFA-475C-8585-AB76291D1215}"/>
              </a:ext>
            </a:extLst>
          </p:cNvPr>
          <p:cNvSpPr/>
          <p:nvPr/>
        </p:nvSpPr>
        <p:spPr>
          <a:xfrm>
            <a:off x="267648" y="1017641"/>
            <a:ext cx="4167049" cy="204907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Inner shell vacancy formation mechanisms: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photo effect (in Pierre Auger experiments)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electron capture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70C0"/>
                </a:solidFill>
              </a:rPr>
              <a:t>internal conversion</a:t>
            </a:r>
          </a:p>
        </p:txBody>
      </p: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789752" y="978972"/>
            <a:ext cx="7076331" cy="1651800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AU" sz="1600" b="1" dirty="0">
                <a:solidFill>
                  <a:srgbClr val="0070C0"/>
                </a:solidFill>
              </a:rPr>
              <a:t>Electron capture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(е-capture, К-capture) – a type of radioactive decay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  <a:endParaRPr lang="en-AU" sz="1600" b="1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capture by a nucleus of an electron from inner shell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reaction p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+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+ e</a:t>
            </a:r>
            <a:r>
              <a:rPr lang="en-AU" sz="1600" b="1" baseline="30000" dirty="0">
                <a:solidFill>
                  <a:srgbClr val="4472C4">
                    <a:lumMod val="50000"/>
                  </a:srgbClr>
                </a:solidFill>
              </a:rPr>
              <a:t>-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-&gt; n +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 (a type of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-decay)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the charge of the nucleus decreases by 1, Z -&gt; Z - 1</a:t>
            </a:r>
          </a:p>
        </p:txBody>
      </p:sp>
      <p:sp>
        <p:nvSpPr>
          <p:cNvPr id="11" name="Скругленный прямоугольник 45">
            <a:extLst>
              <a:ext uri="{FF2B5EF4-FFF2-40B4-BE49-F238E27FC236}">
                <a16:creationId xmlns="" xmlns:a16="http://schemas.microsoft.com/office/drawing/2014/main" id="{E20C4535-C4CC-43C5-8287-8ACBDFF69BBC}"/>
              </a:ext>
            </a:extLst>
          </p:cNvPr>
          <p:cNvSpPr/>
          <p:nvPr/>
        </p:nvSpPr>
        <p:spPr>
          <a:xfrm>
            <a:off x="5670016" y="2786129"/>
            <a:ext cx="6089593" cy="128574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70C0"/>
                </a:solidFill>
              </a:rPr>
              <a:t>Internal conversion </a:t>
            </a: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– a type of radioactive decay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4472C4">
                    <a:lumMod val="50000"/>
                  </a:srgbClr>
                </a:solidFill>
              </a:rPr>
              <a:t>relaxation of an excited nucleus by transferring energy to the inner shell electron with subsequent emission of this electron</a:t>
            </a:r>
          </a:p>
        </p:txBody>
      </p: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47026EBA-326F-4677-959D-F94677929149}"/>
              </a:ext>
            </a:extLst>
          </p:cNvPr>
          <p:cNvSpPr/>
          <p:nvPr/>
        </p:nvSpPr>
        <p:spPr>
          <a:xfrm>
            <a:off x="5079177" y="4404410"/>
            <a:ext cx="6680432" cy="2148815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Photo effect and formation of a vacancy can occur in any atom (non-radioactive) subjected to photon (X-ray) irradiation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chemeClr val="accent1">
                    <a:lumMod val="75000"/>
                  </a:schemeClr>
                </a:solidFill>
              </a:rPr>
              <a:t>Electron Capture </a:t>
            </a:r>
            <a:r>
              <a:rPr lang="en-AU" sz="1600" b="1" dirty="0">
                <a:solidFill>
                  <a:srgbClr val="002060"/>
                </a:solidFill>
              </a:rPr>
              <a:t>and </a:t>
            </a:r>
            <a:r>
              <a:rPr lang="en-AU" sz="1600" b="1" dirty="0">
                <a:solidFill>
                  <a:schemeClr val="accent1">
                    <a:lumMod val="75000"/>
                  </a:schemeClr>
                </a:solidFill>
              </a:rPr>
              <a:t>Internal Conversion </a:t>
            </a:r>
            <a:r>
              <a:rPr lang="en-AU" sz="1600" b="1" dirty="0">
                <a:solidFill>
                  <a:srgbClr val="002060"/>
                </a:solidFill>
              </a:rPr>
              <a:t>– types of radioactive decay –&gt; properties of a range of radionuclides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FF0000"/>
                </a:solidFill>
              </a:rPr>
              <a:t>These radionuclides – Auger electron emitters or Auger emitters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62DAF85-5B43-4875-9B15-8E8F288C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8" y="3491553"/>
            <a:ext cx="4416268" cy="30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– biologically relevant properties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1315233" y="2218432"/>
            <a:ext cx="8354859" cy="2049923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002060"/>
                </a:solidFill>
              </a:rPr>
              <a:t>Important physical properties of Auger emitters for radiation biology:</a:t>
            </a:r>
            <a:r>
              <a:rPr lang="en-AU" sz="20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tx1"/>
                </a:solidFill>
              </a:rPr>
              <a:t>	</a:t>
            </a:r>
            <a:r>
              <a:rPr lang="en-AU" sz="2000" b="1" dirty="0">
                <a:solidFill>
                  <a:srgbClr val="002060"/>
                </a:solidFill>
              </a:rPr>
              <a:t>- the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  <a:r>
              <a:rPr lang="en-AU" sz="2000" b="1" dirty="0">
                <a:solidFill>
                  <a:schemeClr val="tx1"/>
                </a:solidFill>
              </a:rPr>
              <a:t> </a:t>
            </a:r>
            <a:r>
              <a:rPr lang="en-AU" sz="2000" b="1" dirty="0">
                <a:solidFill>
                  <a:srgbClr val="002060"/>
                </a:solidFill>
              </a:rPr>
              <a:t>and</a:t>
            </a:r>
            <a:r>
              <a:rPr lang="en-AU" sz="2000" b="1" dirty="0">
                <a:solidFill>
                  <a:schemeClr val="tx1"/>
                </a:solidFill>
              </a:rPr>
              <a:t>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</a:rPr>
              <a:t>range</a:t>
            </a:r>
            <a:r>
              <a:rPr lang="en-AU" sz="2000" b="1" dirty="0">
                <a:solidFill>
                  <a:schemeClr val="tx1"/>
                </a:solidFill>
              </a:rPr>
              <a:t> </a:t>
            </a:r>
            <a:r>
              <a:rPr lang="en-AU" sz="2000" b="1" dirty="0">
                <a:solidFill>
                  <a:srgbClr val="002060"/>
                </a:solidFill>
              </a:rPr>
              <a:t>of Auger electrons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tx1"/>
                </a:solidFill>
              </a:rPr>
              <a:t>	</a:t>
            </a:r>
            <a:r>
              <a:rPr lang="en-AU" sz="2000" b="1" dirty="0">
                <a:solidFill>
                  <a:srgbClr val="002060"/>
                </a:solidFill>
              </a:rPr>
              <a:t>- the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</a:rPr>
              <a:t>number</a:t>
            </a:r>
            <a:r>
              <a:rPr lang="en-AU" sz="2000" b="1" dirty="0">
                <a:solidFill>
                  <a:schemeClr val="tx1"/>
                </a:solidFill>
              </a:rPr>
              <a:t> </a:t>
            </a:r>
            <a:r>
              <a:rPr lang="en-AU" sz="2000" b="1" dirty="0">
                <a:solidFill>
                  <a:srgbClr val="002060"/>
                </a:solidFill>
              </a:rPr>
              <a:t>of electrons emitted per decay</a:t>
            </a:r>
          </a:p>
        </p:txBody>
      </p:sp>
    </p:spTree>
    <p:extLst>
      <p:ext uri="{BB962C8B-B14F-4D97-AF65-F5344CB8AC3E}">
        <p14:creationId xmlns:p14="http://schemas.microsoft.com/office/powerpoint/2010/main" val="1642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0" y="9282"/>
            <a:ext cx="9760683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– energy and range of Auger electrons (</a:t>
            </a:r>
            <a:r>
              <a:rPr lang="en-US" b="1" baseline="30000" dirty="0">
                <a:solidFill>
                  <a:srgbClr val="4472C4">
                    <a:lumMod val="50000"/>
                  </a:srgbClr>
                </a:solidFill>
              </a:rPr>
              <a:t>125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I)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3DC2C67F-DD2B-4723-85F6-5D37E92F9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38" y="3715984"/>
            <a:ext cx="1477262" cy="7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0.02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0.9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1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5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0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nm</a:t>
            </a:r>
            <a:r>
              <a:rPr lang="ru-RU" altLang="en-US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endParaRPr lang="en-US" altLang="en-US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2740167A-A7CC-4CF9-AACA-600372672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800" y="3666328"/>
            <a:ext cx="1403350" cy="7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2.5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35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0.2 - 20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m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4D7229-D85F-4C0E-9FBF-16A2C994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" y="758427"/>
            <a:ext cx="3289616" cy="2810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7986D6-6679-4615-838E-687E10A8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56" y="4393908"/>
            <a:ext cx="3172657" cy="2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0" y="9282"/>
            <a:ext cx="9760683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– energy and range of Auger electrons (</a:t>
            </a:r>
            <a:r>
              <a:rPr lang="en-US" b="1" baseline="30000" dirty="0">
                <a:solidFill>
                  <a:srgbClr val="4472C4">
                    <a:lumMod val="50000"/>
                  </a:srgbClr>
                </a:solidFill>
              </a:rPr>
              <a:t>125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I)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3DC2C67F-DD2B-4723-85F6-5D37E92F9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38" y="3715984"/>
            <a:ext cx="1477262" cy="7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0.02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0.9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1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5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0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nm</a:t>
            </a:r>
            <a:r>
              <a:rPr lang="ru-RU" altLang="en-US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endParaRPr lang="en-US" altLang="en-US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2740167A-A7CC-4CF9-AACA-600372672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800" y="3666328"/>
            <a:ext cx="1403350" cy="7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2.5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35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0.2 - 20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m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2" name="Группа 3">
            <a:extLst>
              <a:ext uri="{FF2B5EF4-FFF2-40B4-BE49-F238E27FC236}">
                <a16:creationId xmlns="" xmlns:a16="http://schemas.microsoft.com/office/drawing/2014/main" id="{CE157127-C16A-4B15-B0B9-69AD8AED09A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058213" y="1587233"/>
            <a:ext cx="1722436" cy="532725"/>
            <a:chOff x="4311254" y="5275004"/>
            <a:chExt cx="2105819" cy="476990"/>
          </a:xfrm>
        </p:grpSpPr>
        <p:sp>
          <p:nvSpPr>
            <p:cNvPr id="27" name="Freeform 4">
              <a:extLst>
                <a:ext uri="{FF2B5EF4-FFF2-40B4-BE49-F238E27FC236}">
                  <a16:creationId xmlns="" xmlns:a16="http://schemas.microsoft.com/office/drawing/2014/main" id="{E2500098-5D5A-4D43-A007-4A87D0DF6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254" y="5275004"/>
              <a:ext cx="2077553" cy="467354"/>
            </a:xfrm>
            <a:custGeom>
              <a:avLst/>
              <a:gdLst>
                <a:gd name="T0" fmla="*/ 2147483646 w 920"/>
                <a:gd name="T1" fmla="*/ 2147483646 h 204"/>
                <a:gd name="T2" fmla="*/ 2147483646 w 920"/>
                <a:gd name="T3" fmla="*/ 2147483646 h 204"/>
                <a:gd name="T4" fmla="*/ 2147483646 w 920"/>
                <a:gd name="T5" fmla="*/ 2147483646 h 204"/>
                <a:gd name="T6" fmla="*/ 2147483646 w 920"/>
                <a:gd name="T7" fmla="*/ 2147483646 h 204"/>
                <a:gd name="T8" fmla="*/ 2147483646 w 920"/>
                <a:gd name="T9" fmla="*/ 2147483646 h 204"/>
                <a:gd name="T10" fmla="*/ 2147483646 w 920"/>
                <a:gd name="T11" fmla="*/ 2147483646 h 204"/>
                <a:gd name="T12" fmla="*/ 2147483646 w 920"/>
                <a:gd name="T13" fmla="*/ 2147483646 h 204"/>
                <a:gd name="T14" fmla="*/ 2147483646 w 920"/>
                <a:gd name="T15" fmla="*/ 2147483646 h 204"/>
                <a:gd name="T16" fmla="*/ 2147483646 w 920"/>
                <a:gd name="T17" fmla="*/ 2147483646 h 204"/>
                <a:gd name="T18" fmla="*/ 2147483646 w 920"/>
                <a:gd name="T19" fmla="*/ 2147483646 h 204"/>
                <a:gd name="T20" fmla="*/ 2147483646 w 920"/>
                <a:gd name="T21" fmla="*/ 2147483646 h 204"/>
                <a:gd name="T22" fmla="*/ 2147483646 w 920"/>
                <a:gd name="T23" fmla="*/ 2147483646 h 204"/>
                <a:gd name="T24" fmla="*/ 2147483646 w 920"/>
                <a:gd name="T25" fmla="*/ 2147483646 h 204"/>
                <a:gd name="T26" fmla="*/ 2147483646 w 920"/>
                <a:gd name="T27" fmla="*/ 2147483646 h 204"/>
                <a:gd name="T28" fmla="*/ 2147483646 w 920"/>
                <a:gd name="T29" fmla="*/ 2147483646 h 204"/>
                <a:gd name="T30" fmla="*/ 2147483646 w 920"/>
                <a:gd name="T31" fmla="*/ 2147483646 h 204"/>
                <a:gd name="T32" fmla="*/ 2147483646 w 920"/>
                <a:gd name="T33" fmla="*/ 2147483646 h 204"/>
                <a:gd name="T34" fmla="*/ 2147483646 w 920"/>
                <a:gd name="T35" fmla="*/ 2147483646 h 204"/>
                <a:gd name="T36" fmla="*/ 2147483646 w 920"/>
                <a:gd name="T37" fmla="*/ 2147483646 h 204"/>
                <a:gd name="T38" fmla="*/ 2147483646 w 920"/>
                <a:gd name="T39" fmla="*/ 2147483646 h 204"/>
                <a:gd name="T40" fmla="*/ 2147483646 w 920"/>
                <a:gd name="T41" fmla="*/ 2147483646 h 204"/>
                <a:gd name="T42" fmla="*/ 2147483646 w 920"/>
                <a:gd name="T43" fmla="*/ 2147483646 h 204"/>
                <a:gd name="T44" fmla="*/ 2147483646 w 920"/>
                <a:gd name="T45" fmla="*/ 2147483646 h 204"/>
                <a:gd name="T46" fmla="*/ 2147483646 w 920"/>
                <a:gd name="T47" fmla="*/ 2147483646 h 204"/>
                <a:gd name="T48" fmla="*/ 2147483646 w 920"/>
                <a:gd name="T49" fmla="*/ 2147483646 h 204"/>
                <a:gd name="T50" fmla="*/ 2147483646 w 920"/>
                <a:gd name="T51" fmla="*/ 2147483646 h 204"/>
                <a:gd name="T52" fmla="*/ 2147483646 w 920"/>
                <a:gd name="T53" fmla="*/ 2147483646 h 204"/>
                <a:gd name="T54" fmla="*/ 2147483646 w 920"/>
                <a:gd name="T55" fmla="*/ 2147483646 h 204"/>
                <a:gd name="T56" fmla="*/ 2147483646 w 920"/>
                <a:gd name="T57" fmla="*/ 2147483646 h 204"/>
                <a:gd name="T58" fmla="*/ 2147483646 w 920"/>
                <a:gd name="T59" fmla="*/ 2147483646 h 204"/>
                <a:gd name="T60" fmla="*/ 2147483646 w 920"/>
                <a:gd name="T61" fmla="*/ 2147483646 h 204"/>
                <a:gd name="T62" fmla="*/ 2147483646 w 920"/>
                <a:gd name="T63" fmla="*/ 2147483646 h 204"/>
                <a:gd name="T64" fmla="*/ 2147483646 w 920"/>
                <a:gd name="T65" fmla="*/ 2147483646 h 204"/>
                <a:gd name="T66" fmla="*/ 2147483646 w 920"/>
                <a:gd name="T67" fmla="*/ 2147483646 h 204"/>
                <a:gd name="T68" fmla="*/ 2147483646 w 920"/>
                <a:gd name="T69" fmla="*/ 2147483646 h 204"/>
                <a:gd name="T70" fmla="*/ 2147483646 w 920"/>
                <a:gd name="T71" fmla="*/ 2147483646 h 204"/>
                <a:gd name="T72" fmla="*/ 2147483646 w 920"/>
                <a:gd name="T73" fmla="*/ 2147483646 h 204"/>
                <a:gd name="T74" fmla="*/ 2147483646 w 920"/>
                <a:gd name="T75" fmla="*/ 2147483646 h 204"/>
                <a:gd name="T76" fmla="*/ 2147483646 w 920"/>
                <a:gd name="T77" fmla="*/ 2147483646 h 204"/>
                <a:gd name="T78" fmla="*/ 2147483646 w 920"/>
                <a:gd name="T79" fmla="*/ 2147483646 h 204"/>
                <a:gd name="T80" fmla="*/ 2147483646 w 920"/>
                <a:gd name="T81" fmla="*/ 2147483646 h 204"/>
                <a:gd name="T82" fmla="*/ 2147483646 w 920"/>
                <a:gd name="T83" fmla="*/ 2147483646 h 204"/>
                <a:gd name="T84" fmla="*/ 2147483646 w 920"/>
                <a:gd name="T85" fmla="*/ 2147483646 h 204"/>
                <a:gd name="T86" fmla="*/ 2147483646 w 920"/>
                <a:gd name="T87" fmla="*/ 2147483646 h 204"/>
                <a:gd name="T88" fmla="*/ 2147483646 w 920"/>
                <a:gd name="T89" fmla="*/ 2147483646 h 204"/>
                <a:gd name="T90" fmla="*/ 2147483646 w 920"/>
                <a:gd name="T91" fmla="*/ 2147483646 h 204"/>
                <a:gd name="T92" fmla="*/ 2147483646 w 920"/>
                <a:gd name="T93" fmla="*/ 2147483646 h 204"/>
                <a:gd name="T94" fmla="*/ 2147483646 w 920"/>
                <a:gd name="T95" fmla="*/ 2147483646 h 204"/>
                <a:gd name="T96" fmla="*/ 2147483646 w 920"/>
                <a:gd name="T97" fmla="*/ 2147483646 h 204"/>
                <a:gd name="T98" fmla="*/ 2147483646 w 920"/>
                <a:gd name="T99" fmla="*/ 2147483646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57A1D220-AB3B-452A-94E7-0F966E39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520" y="5284640"/>
              <a:ext cx="2077553" cy="467354"/>
            </a:xfrm>
            <a:custGeom>
              <a:avLst/>
              <a:gdLst>
                <a:gd name="T0" fmla="*/ 2147483646 w 920"/>
                <a:gd name="T1" fmla="*/ 2147483646 h 204"/>
                <a:gd name="T2" fmla="*/ 2147483646 w 920"/>
                <a:gd name="T3" fmla="*/ 2147483646 h 204"/>
                <a:gd name="T4" fmla="*/ 2147483646 w 920"/>
                <a:gd name="T5" fmla="*/ 2147483646 h 204"/>
                <a:gd name="T6" fmla="*/ 2147483646 w 920"/>
                <a:gd name="T7" fmla="*/ 2147483646 h 204"/>
                <a:gd name="T8" fmla="*/ 2147483646 w 920"/>
                <a:gd name="T9" fmla="*/ 2147483646 h 204"/>
                <a:gd name="T10" fmla="*/ 2147483646 w 920"/>
                <a:gd name="T11" fmla="*/ 2147483646 h 204"/>
                <a:gd name="T12" fmla="*/ 2147483646 w 920"/>
                <a:gd name="T13" fmla="*/ 2147483646 h 204"/>
                <a:gd name="T14" fmla="*/ 2147483646 w 920"/>
                <a:gd name="T15" fmla="*/ 2147483646 h 204"/>
                <a:gd name="T16" fmla="*/ 2147483646 w 920"/>
                <a:gd name="T17" fmla="*/ 2147483646 h 204"/>
                <a:gd name="T18" fmla="*/ 2147483646 w 920"/>
                <a:gd name="T19" fmla="*/ 2147483646 h 204"/>
                <a:gd name="T20" fmla="*/ 2147483646 w 920"/>
                <a:gd name="T21" fmla="*/ 2147483646 h 204"/>
                <a:gd name="T22" fmla="*/ 2147483646 w 920"/>
                <a:gd name="T23" fmla="*/ 2147483646 h 204"/>
                <a:gd name="T24" fmla="*/ 2147483646 w 920"/>
                <a:gd name="T25" fmla="*/ 2147483646 h 204"/>
                <a:gd name="T26" fmla="*/ 2147483646 w 920"/>
                <a:gd name="T27" fmla="*/ 2147483646 h 204"/>
                <a:gd name="T28" fmla="*/ 2147483646 w 920"/>
                <a:gd name="T29" fmla="*/ 2147483646 h 204"/>
                <a:gd name="T30" fmla="*/ 2147483646 w 920"/>
                <a:gd name="T31" fmla="*/ 2147483646 h 204"/>
                <a:gd name="T32" fmla="*/ 2147483646 w 920"/>
                <a:gd name="T33" fmla="*/ 2147483646 h 204"/>
                <a:gd name="T34" fmla="*/ 2147483646 w 920"/>
                <a:gd name="T35" fmla="*/ 2147483646 h 204"/>
                <a:gd name="T36" fmla="*/ 2147483646 w 920"/>
                <a:gd name="T37" fmla="*/ 2147483646 h 204"/>
                <a:gd name="T38" fmla="*/ 2147483646 w 920"/>
                <a:gd name="T39" fmla="*/ 2147483646 h 204"/>
                <a:gd name="T40" fmla="*/ 2147483646 w 920"/>
                <a:gd name="T41" fmla="*/ 2147483646 h 204"/>
                <a:gd name="T42" fmla="*/ 2147483646 w 920"/>
                <a:gd name="T43" fmla="*/ 0 h 204"/>
                <a:gd name="T44" fmla="*/ 2147483646 w 920"/>
                <a:gd name="T45" fmla="*/ 2147483646 h 204"/>
                <a:gd name="T46" fmla="*/ 2147483646 w 920"/>
                <a:gd name="T47" fmla="*/ 2147483646 h 204"/>
                <a:gd name="T48" fmla="*/ 2147483646 w 920"/>
                <a:gd name="T49" fmla="*/ 2147483646 h 204"/>
                <a:gd name="T50" fmla="*/ 2147483646 w 920"/>
                <a:gd name="T51" fmla="*/ 2147483646 h 204"/>
                <a:gd name="T52" fmla="*/ 2147483646 w 920"/>
                <a:gd name="T53" fmla="*/ 2147483646 h 204"/>
                <a:gd name="T54" fmla="*/ 2147483646 w 920"/>
                <a:gd name="T55" fmla="*/ 2147483646 h 204"/>
                <a:gd name="T56" fmla="*/ 2147483646 w 920"/>
                <a:gd name="T57" fmla="*/ 2147483646 h 204"/>
                <a:gd name="T58" fmla="*/ 2147483646 w 920"/>
                <a:gd name="T59" fmla="*/ 2147483646 h 204"/>
                <a:gd name="T60" fmla="*/ 2147483646 w 920"/>
                <a:gd name="T61" fmla="*/ 2147483646 h 204"/>
                <a:gd name="T62" fmla="*/ 2147483646 w 920"/>
                <a:gd name="T63" fmla="*/ 2147483646 h 204"/>
                <a:gd name="T64" fmla="*/ 2147483646 w 920"/>
                <a:gd name="T65" fmla="*/ 2147483646 h 204"/>
                <a:gd name="T66" fmla="*/ 2147483646 w 920"/>
                <a:gd name="T67" fmla="*/ 2147483646 h 204"/>
                <a:gd name="T68" fmla="*/ 2147483646 w 920"/>
                <a:gd name="T69" fmla="*/ 2147483646 h 204"/>
                <a:gd name="T70" fmla="*/ 2147483646 w 920"/>
                <a:gd name="T71" fmla="*/ 2147483646 h 204"/>
                <a:gd name="T72" fmla="*/ 2147483646 w 920"/>
                <a:gd name="T73" fmla="*/ 2147483646 h 204"/>
                <a:gd name="T74" fmla="*/ 2147483646 w 920"/>
                <a:gd name="T75" fmla="*/ 2147483646 h 204"/>
                <a:gd name="T76" fmla="*/ 2147483646 w 920"/>
                <a:gd name="T77" fmla="*/ 2147483646 h 204"/>
                <a:gd name="T78" fmla="*/ 2147483646 w 920"/>
                <a:gd name="T79" fmla="*/ 2147483646 h 204"/>
                <a:gd name="T80" fmla="*/ 2147483646 w 920"/>
                <a:gd name="T81" fmla="*/ 2147483646 h 204"/>
                <a:gd name="T82" fmla="*/ 2147483646 w 920"/>
                <a:gd name="T83" fmla="*/ 2147483646 h 204"/>
                <a:gd name="T84" fmla="*/ 2147483646 w 920"/>
                <a:gd name="T85" fmla="*/ 2147483646 h 204"/>
                <a:gd name="T86" fmla="*/ 2147483646 w 920"/>
                <a:gd name="T87" fmla="*/ 2147483646 h 204"/>
                <a:gd name="T88" fmla="*/ 2147483646 w 920"/>
                <a:gd name="T89" fmla="*/ 2147483646 h 204"/>
                <a:gd name="T90" fmla="*/ 2147483646 w 920"/>
                <a:gd name="T91" fmla="*/ 2147483646 h 204"/>
                <a:gd name="T92" fmla="*/ 2147483646 w 920"/>
                <a:gd name="T93" fmla="*/ 2147483646 h 204"/>
                <a:gd name="T94" fmla="*/ 2147483646 w 920"/>
                <a:gd name="T95" fmla="*/ 2147483646 h 204"/>
                <a:gd name="T96" fmla="*/ 2147483646 w 920"/>
                <a:gd name="T97" fmla="*/ 2147483646 h 204"/>
                <a:gd name="T98" fmla="*/ 2147483646 w 920"/>
                <a:gd name="T99" fmla="*/ 2147483646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" name="Правая фигурная скобка 4">
            <a:extLst>
              <a:ext uri="{FF2B5EF4-FFF2-40B4-BE49-F238E27FC236}">
                <a16:creationId xmlns="" xmlns:a16="http://schemas.microsoft.com/office/drawing/2014/main" id="{A4C474DB-DE69-4019-9E74-F1944FDBC1CF}"/>
              </a:ext>
            </a:extLst>
          </p:cNvPr>
          <p:cNvSpPr/>
          <p:nvPr/>
        </p:nvSpPr>
        <p:spPr bwMode="auto">
          <a:xfrm rot="5400000">
            <a:off x="6795661" y="2569451"/>
            <a:ext cx="166688" cy="563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Правая фигурная скобка 30">
            <a:extLst>
              <a:ext uri="{FF2B5EF4-FFF2-40B4-BE49-F238E27FC236}">
                <a16:creationId xmlns="" xmlns:a16="http://schemas.microsoft.com/office/drawing/2014/main" id="{C6125982-83CF-429C-B55F-F7022D846D96}"/>
              </a:ext>
            </a:extLst>
          </p:cNvPr>
          <p:cNvSpPr/>
          <p:nvPr/>
        </p:nvSpPr>
        <p:spPr bwMode="auto">
          <a:xfrm>
            <a:off x="7270075" y="1656407"/>
            <a:ext cx="205148" cy="59482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E7B8AE3B-5103-41F2-A64F-3319DC7C6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536" y="2981582"/>
            <a:ext cx="24079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m –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DNA double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helix diameter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="" xmlns:a16="http://schemas.microsoft.com/office/drawing/2014/main" id="{5F30FF7B-95AD-44D4-B46E-CD48D4B3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30" y="1919232"/>
            <a:ext cx="976594" cy="3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3.4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m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9" name="Группа 15">
            <a:extLst>
              <a:ext uri="{FF2B5EF4-FFF2-40B4-BE49-F238E27FC236}">
                <a16:creationId xmlns="" xmlns:a16="http://schemas.microsoft.com/office/drawing/2014/main" id="{C9DD0A92-0B72-4AF2-8619-45064B7C1298}"/>
              </a:ext>
            </a:extLst>
          </p:cNvPr>
          <p:cNvGrpSpPr>
            <a:grpSpLocks/>
          </p:cNvGrpSpPr>
          <p:nvPr/>
        </p:nvGrpSpPr>
        <p:grpSpPr bwMode="auto">
          <a:xfrm>
            <a:off x="3785150" y="1187242"/>
            <a:ext cx="2592387" cy="2146998"/>
            <a:chOff x="5904148" y="4473115"/>
            <a:chExt cx="2592288" cy="2146651"/>
          </a:xfrm>
        </p:grpSpPr>
        <p:grpSp>
          <p:nvGrpSpPr>
            <p:cNvPr id="30" name="Группа 7">
              <a:extLst>
                <a:ext uri="{FF2B5EF4-FFF2-40B4-BE49-F238E27FC236}">
                  <a16:creationId xmlns="" xmlns:a16="http://schemas.microsoft.com/office/drawing/2014/main" id="{A294A427-22C6-422F-8E61-64E263D03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1823" y="4473115"/>
              <a:ext cx="1944613" cy="1223765"/>
              <a:chOff x="6371803" y="4786104"/>
              <a:chExt cx="1944613" cy="1223765"/>
            </a:xfrm>
          </p:grpSpPr>
          <p:sp>
            <p:nvSpPr>
              <p:cNvPr id="35" name="Овал 5">
                <a:extLst>
                  <a:ext uri="{FF2B5EF4-FFF2-40B4-BE49-F238E27FC236}">
                    <a16:creationId xmlns="" xmlns:a16="http://schemas.microsoft.com/office/drawing/2014/main" id="{C6AE09D3-DDC3-42D4-B810-8B834B302197}"/>
                  </a:ext>
                </a:extLst>
              </p:cNvPr>
              <p:cNvSpPr/>
              <p:nvPr/>
            </p:nvSpPr>
            <p:spPr>
              <a:xfrm>
                <a:off x="6371803" y="4786104"/>
                <a:ext cx="1944613" cy="122376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/>
              </a:p>
            </p:txBody>
          </p:sp>
          <p:sp>
            <p:nvSpPr>
              <p:cNvPr id="36" name="Овал 6">
                <a:extLst>
                  <a:ext uri="{FF2B5EF4-FFF2-40B4-BE49-F238E27FC236}">
                    <a16:creationId xmlns="" xmlns:a16="http://schemas.microsoft.com/office/drawing/2014/main" id="{8D6E5CC5-07D1-4EDC-8112-934207E253DB}"/>
                  </a:ext>
                </a:extLst>
              </p:cNvPr>
              <p:cNvSpPr/>
              <p:nvPr/>
            </p:nvSpPr>
            <p:spPr>
              <a:xfrm>
                <a:off x="6732151" y="5051175"/>
                <a:ext cx="684187" cy="67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dirty="0"/>
              </a:p>
            </p:txBody>
          </p:sp>
        </p:grpSp>
        <p:cxnSp>
          <p:nvCxnSpPr>
            <p:cNvPr id="31" name="Прямая соединительная линия 9">
              <a:extLst>
                <a:ext uri="{FF2B5EF4-FFF2-40B4-BE49-F238E27FC236}">
                  <a16:creationId xmlns="" xmlns:a16="http://schemas.microsoft.com/office/drawing/2014/main" id="{8E529E61-FBC3-4F62-947B-9EAD570AD815}"/>
                </a:ext>
              </a:extLst>
            </p:cNvPr>
            <p:cNvCxnSpPr/>
            <p:nvPr/>
          </p:nvCxnSpPr>
          <p:spPr>
            <a:xfrm>
              <a:off x="6912172" y="5123886"/>
              <a:ext cx="0" cy="6348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40">
              <a:extLst>
                <a:ext uri="{FF2B5EF4-FFF2-40B4-BE49-F238E27FC236}">
                  <a16:creationId xmlns="" xmlns:a16="http://schemas.microsoft.com/office/drawing/2014/main" id="{A2718281-9CB2-44A9-B628-70119C8765E8}"/>
                </a:ext>
              </a:extLst>
            </p:cNvPr>
            <p:cNvCxnSpPr/>
            <p:nvPr/>
          </p:nvCxnSpPr>
          <p:spPr>
            <a:xfrm>
              <a:off x="7601120" y="5111188"/>
              <a:ext cx="0" cy="633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авая фигурная скобка 41">
              <a:extLst>
                <a:ext uri="{FF2B5EF4-FFF2-40B4-BE49-F238E27FC236}">
                  <a16:creationId xmlns="" xmlns:a16="http://schemas.microsoft.com/office/drawing/2014/main" id="{40147407-7186-46EC-9AAB-76566B349944}"/>
                </a:ext>
              </a:extLst>
            </p:cNvPr>
            <p:cNvSpPr/>
            <p:nvPr/>
          </p:nvSpPr>
          <p:spPr>
            <a:xfrm rot="5400000">
              <a:off x="7165380" y="5548430"/>
              <a:ext cx="177771" cy="68418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34" name="Rectangle 19">
              <a:extLst>
                <a:ext uri="{FF2B5EF4-FFF2-40B4-BE49-F238E27FC236}">
                  <a16:creationId xmlns="" xmlns:a16="http://schemas.microsoft.com/office/drawing/2014/main" id="{D56CEA10-EFBE-448F-8B4B-F1E29830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148" y="5913276"/>
              <a:ext cx="1980220" cy="706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defTabSz="3619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69963" indent="-342900" defTabSz="361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92250" indent="-342900" defTabSz="3619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14538" indent="-342900" defTabSz="3619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536825" indent="-342900" defTabSz="3619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9940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4512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084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3656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AU" altLang="en-US" sz="1600" b="1" dirty="0">
                  <a:solidFill>
                    <a:srgbClr val="002060"/>
                  </a:solidFill>
                  <a:latin typeface="+mn-lt"/>
                </a:rPr>
                <a:t>Cell nucleus diameter </a:t>
              </a:r>
              <a:r>
                <a:rPr lang="en-US" altLang="en-US" sz="1600" b="1" dirty="0">
                  <a:solidFill>
                    <a:srgbClr val="002060"/>
                  </a:solidFill>
                  <a:latin typeface="+mn-lt"/>
                </a:rPr>
                <a:t>4 – 8 </a:t>
              </a:r>
              <a:r>
                <a:rPr lang="en-US" altLang="en-US" sz="1600" b="1" dirty="0">
                  <a:solidFill>
                    <a:srgbClr val="00206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en-US" sz="1600" b="1" dirty="0">
                  <a:solidFill>
                    <a:srgbClr val="002060"/>
                  </a:solidFill>
                  <a:latin typeface="+mn-lt"/>
                </a:rPr>
                <a:t>m</a:t>
              </a:r>
              <a:endParaRPr lang="en-US" altLang="en-US" sz="1800" b="1" dirty="0">
                <a:solidFill>
                  <a:srgbClr val="002060"/>
                </a:solidFill>
                <a:latin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4D7229-D85F-4C0E-9FBF-16A2C994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" y="758427"/>
            <a:ext cx="3289616" cy="2810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7986D6-6679-4615-838E-687E10A8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56" y="4393908"/>
            <a:ext cx="3172657" cy="2425696"/>
          </a:xfrm>
          <a:prstGeom prst="rect">
            <a:avLst/>
          </a:prstGeom>
        </p:spPr>
      </p:pic>
      <p:sp>
        <p:nvSpPr>
          <p:cNvPr id="37" name="Скругленный прямоугольник 45">
            <a:extLst>
              <a:ext uri="{FF2B5EF4-FFF2-40B4-BE49-F238E27FC236}">
                <a16:creationId xmlns="" xmlns:a16="http://schemas.microsoft.com/office/drawing/2014/main" id="{FB839ADC-373A-418C-A5D2-BAB9B6FFC45D}"/>
              </a:ext>
            </a:extLst>
          </p:cNvPr>
          <p:cNvSpPr/>
          <p:nvPr/>
        </p:nvSpPr>
        <p:spPr>
          <a:xfrm>
            <a:off x="8188846" y="960098"/>
            <a:ext cx="3860134" cy="3328855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Range of Auger electrons: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for energies &lt; 1 keV – up to 50 nm, dimensions of DNA molecule (2 nm – DNA double helix diameter, 0.3 nm – inter-base distance)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for energies &lt; 30 keV – up to 20 </a:t>
            </a:r>
            <a:r>
              <a:rPr lang="en-AU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sz="1600" b="1" dirty="0">
                <a:solidFill>
                  <a:srgbClr val="002060"/>
                </a:solidFill>
              </a:rPr>
              <a:t>m, nucleus size (8 </a:t>
            </a:r>
            <a:r>
              <a:rPr lang="en-AU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sz="1600" b="1" dirty="0">
                <a:solidFill>
                  <a:srgbClr val="002060"/>
                </a:solidFill>
              </a:rPr>
              <a:t>m – nucleus diameter in mammalian cells)</a:t>
            </a:r>
          </a:p>
        </p:txBody>
      </p:sp>
    </p:spTree>
    <p:extLst>
      <p:ext uri="{BB962C8B-B14F-4D97-AF65-F5344CB8AC3E}">
        <p14:creationId xmlns:p14="http://schemas.microsoft.com/office/powerpoint/2010/main" val="33229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0" y="9282"/>
            <a:ext cx="9760683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– energy and range of Auger electrons (</a:t>
            </a:r>
            <a:r>
              <a:rPr lang="en-US" b="1" baseline="30000" dirty="0">
                <a:solidFill>
                  <a:srgbClr val="4472C4">
                    <a:lumMod val="50000"/>
                  </a:srgbClr>
                </a:solidFill>
              </a:rPr>
              <a:t>125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I)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3DC2C67F-DD2B-4723-85F6-5D37E92F9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38" y="3715984"/>
            <a:ext cx="1477262" cy="7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0.02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0.9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1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5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0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nm</a:t>
            </a:r>
            <a:r>
              <a:rPr lang="ru-RU" altLang="en-US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endParaRPr lang="en-US" altLang="en-US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2740167A-A7CC-4CF9-AACA-600372672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800" y="3666328"/>
            <a:ext cx="1403350" cy="7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2.5 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 35 keV</a:t>
            </a:r>
            <a:endParaRPr lang="ru-RU" altLang="en-US" sz="16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0.2 - 20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m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2" name="Группа 3">
            <a:extLst>
              <a:ext uri="{FF2B5EF4-FFF2-40B4-BE49-F238E27FC236}">
                <a16:creationId xmlns="" xmlns:a16="http://schemas.microsoft.com/office/drawing/2014/main" id="{CE157127-C16A-4B15-B0B9-69AD8AED09A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058213" y="1587233"/>
            <a:ext cx="1722436" cy="532725"/>
            <a:chOff x="4311254" y="5275004"/>
            <a:chExt cx="2105819" cy="476990"/>
          </a:xfrm>
        </p:grpSpPr>
        <p:sp>
          <p:nvSpPr>
            <p:cNvPr id="27" name="Freeform 4">
              <a:extLst>
                <a:ext uri="{FF2B5EF4-FFF2-40B4-BE49-F238E27FC236}">
                  <a16:creationId xmlns="" xmlns:a16="http://schemas.microsoft.com/office/drawing/2014/main" id="{E2500098-5D5A-4D43-A007-4A87D0DF6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254" y="5275004"/>
              <a:ext cx="2077553" cy="467354"/>
            </a:xfrm>
            <a:custGeom>
              <a:avLst/>
              <a:gdLst>
                <a:gd name="T0" fmla="*/ 2147483646 w 920"/>
                <a:gd name="T1" fmla="*/ 2147483646 h 204"/>
                <a:gd name="T2" fmla="*/ 2147483646 w 920"/>
                <a:gd name="T3" fmla="*/ 2147483646 h 204"/>
                <a:gd name="T4" fmla="*/ 2147483646 w 920"/>
                <a:gd name="T5" fmla="*/ 2147483646 h 204"/>
                <a:gd name="T6" fmla="*/ 2147483646 w 920"/>
                <a:gd name="T7" fmla="*/ 2147483646 h 204"/>
                <a:gd name="T8" fmla="*/ 2147483646 w 920"/>
                <a:gd name="T9" fmla="*/ 2147483646 h 204"/>
                <a:gd name="T10" fmla="*/ 2147483646 w 920"/>
                <a:gd name="T11" fmla="*/ 2147483646 h 204"/>
                <a:gd name="T12" fmla="*/ 2147483646 w 920"/>
                <a:gd name="T13" fmla="*/ 2147483646 h 204"/>
                <a:gd name="T14" fmla="*/ 2147483646 w 920"/>
                <a:gd name="T15" fmla="*/ 2147483646 h 204"/>
                <a:gd name="T16" fmla="*/ 2147483646 w 920"/>
                <a:gd name="T17" fmla="*/ 2147483646 h 204"/>
                <a:gd name="T18" fmla="*/ 2147483646 w 920"/>
                <a:gd name="T19" fmla="*/ 2147483646 h 204"/>
                <a:gd name="T20" fmla="*/ 2147483646 w 920"/>
                <a:gd name="T21" fmla="*/ 2147483646 h 204"/>
                <a:gd name="T22" fmla="*/ 2147483646 w 920"/>
                <a:gd name="T23" fmla="*/ 2147483646 h 204"/>
                <a:gd name="T24" fmla="*/ 2147483646 w 920"/>
                <a:gd name="T25" fmla="*/ 2147483646 h 204"/>
                <a:gd name="T26" fmla="*/ 2147483646 w 920"/>
                <a:gd name="T27" fmla="*/ 2147483646 h 204"/>
                <a:gd name="T28" fmla="*/ 2147483646 w 920"/>
                <a:gd name="T29" fmla="*/ 2147483646 h 204"/>
                <a:gd name="T30" fmla="*/ 2147483646 w 920"/>
                <a:gd name="T31" fmla="*/ 2147483646 h 204"/>
                <a:gd name="T32" fmla="*/ 2147483646 w 920"/>
                <a:gd name="T33" fmla="*/ 2147483646 h 204"/>
                <a:gd name="T34" fmla="*/ 2147483646 w 920"/>
                <a:gd name="T35" fmla="*/ 2147483646 h 204"/>
                <a:gd name="T36" fmla="*/ 2147483646 w 920"/>
                <a:gd name="T37" fmla="*/ 2147483646 h 204"/>
                <a:gd name="T38" fmla="*/ 2147483646 w 920"/>
                <a:gd name="T39" fmla="*/ 2147483646 h 204"/>
                <a:gd name="T40" fmla="*/ 2147483646 w 920"/>
                <a:gd name="T41" fmla="*/ 2147483646 h 204"/>
                <a:gd name="T42" fmla="*/ 2147483646 w 920"/>
                <a:gd name="T43" fmla="*/ 2147483646 h 204"/>
                <a:gd name="T44" fmla="*/ 2147483646 w 920"/>
                <a:gd name="T45" fmla="*/ 2147483646 h 204"/>
                <a:gd name="T46" fmla="*/ 2147483646 w 920"/>
                <a:gd name="T47" fmla="*/ 2147483646 h 204"/>
                <a:gd name="T48" fmla="*/ 2147483646 w 920"/>
                <a:gd name="T49" fmla="*/ 2147483646 h 204"/>
                <a:gd name="T50" fmla="*/ 2147483646 w 920"/>
                <a:gd name="T51" fmla="*/ 2147483646 h 204"/>
                <a:gd name="T52" fmla="*/ 2147483646 w 920"/>
                <a:gd name="T53" fmla="*/ 2147483646 h 204"/>
                <a:gd name="T54" fmla="*/ 2147483646 w 920"/>
                <a:gd name="T55" fmla="*/ 2147483646 h 204"/>
                <a:gd name="T56" fmla="*/ 2147483646 w 920"/>
                <a:gd name="T57" fmla="*/ 2147483646 h 204"/>
                <a:gd name="T58" fmla="*/ 2147483646 w 920"/>
                <a:gd name="T59" fmla="*/ 2147483646 h 204"/>
                <a:gd name="T60" fmla="*/ 2147483646 w 920"/>
                <a:gd name="T61" fmla="*/ 2147483646 h 204"/>
                <a:gd name="T62" fmla="*/ 2147483646 w 920"/>
                <a:gd name="T63" fmla="*/ 2147483646 h 204"/>
                <a:gd name="T64" fmla="*/ 2147483646 w 920"/>
                <a:gd name="T65" fmla="*/ 2147483646 h 204"/>
                <a:gd name="T66" fmla="*/ 2147483646 w 920"/>
                <a:gd name="T67" fmla="*/ 2147483646 h 204"/>
                <a:gd name="T68" fmla="*/ 2147483646 w 920"/>
                <a:gd name="T69" fmla="*/ 2147483646 h 204"/>
                <a:gd name="T70" fmla="*/ 2147483646 w 920"/>
                <a:gd name="T71" fmla="*/ 2147483646 h 204"/>
                <a:gd name="T72" fmla="*/ 2147483646 w 920"/>
                <a:gd name="T73" fmla="*/ 2147483646 h 204"/>
                <a:gd name="T74" fmla="*/ 2147483646 w 920"/>
                <a:gd name="T75" fmla="*/ 2147483646 h 204"/>
                <a:gd name="T76" fmla="*/ 2147483646 w 920"/>
                <a:gd name="T77" fmla="*/ 2147483646 h 204"/>
                <a:gd name="T78" fmla="*/ 2147483646 w 920"/>
                <a:gd name="T79" fmla="*/ 2147483646 h 204"/>
                <a:gd name="T80" fmla="*/ 2147483646 w 920"/>
                <a:gd name="T81" fmla="*/ 2147483646 h 204"/>
                <a:gd name="T82" fmla="*/ 2147483646 w 920"/>
                <a:gd name="T83" fmla="*/ 2147483646 h 204"/>
                <a:gd name="T84" fmla="*/ 2147483646 w 920"/>
                <a:gd name="T85" fmla="*/ 2147483646 h 204"/>
                <a:gd name="T86" fmla="*/ 2147483646 w 920"/>
                <a:gd name="T87" fmla="*/ 2147483646 h 204"/>
                <a:gd name="T88" fmla="*/ 2147483646 w 920"/>
                <a:gd name="T89" fmla="*/ 2147483646 h 204"/>
                <a:gd name="T90" fmla="*/ 2147483646 w 920"/>
                <a:gd name="T91" fmla="*/ 2147483646 h 204"/>
                <a:gd name="T92" fmla="*/ 2147483646 w 920"/>
                <a:gd name="T93" fmla="*/ 2147483646 h 204"/>
                <a:gd name="T94" fmla="*/ 2147483646 w 920"/>
                <a:gd name="T95" fmla="*/ 2147483646 h 204"/>
                <a:gd name="T96" fmla="*/ 2147483646 w 920"/>
                <a:gd name="T97" fmla="*/ 2147483646 h 204"/>
                <a:gd name="T98" fmla="*/ 2147483646 w 920"/>
                <a:gd name="T99" fmla="*/ 2147483646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57A1D220-AB3B-452A-94E7-0F966E39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520" y="5284640"/>
              <a:ext cx="2077553" cy="467354"/>
            </a:xfrm>
            <a:custGeom>
              <a:avLst/>
              <a:gdLst>
                <a:gd name="T0" fmla="*/ 2147483646 w 920"/>
                <a:gd name="T1" fmla="*/ 2147483646 h 204"/>
                <a:gd name="T2" fmla="*/ 2147483646 w 920"/>
                <a:gd name="T3" fmla="*/ 2147483646 h 204"/>
                <a:gd name="T4" fmla="*/ 2147483646 w 920"/>
                <a:gd name="T5" fmla="*/ 2147483646 h 204"/>
                <a:gd name="T6" fmla="*/ 2147483646 w 920"/>
                <a:gd name="T7" fmla="*/ 2147483646 h 204"/>
                <a:gd name="T8" fmla="*/ 2147483646 w 920"/>
                <a:gd name="T9" fmla="*/ 2147483646 h 204"/>
                <a:gd name="T10" fmla="*/ 2147483646 w 920"/>
                <a:gd name="T11" fmla="*/ 2147483646 h 204"/>
                <a:gd name="T12" fmla="*/ 2147483646 w 920"/>
                <a:gd name="T13" fmla="*/ 2147483646 h 204"/>
                <a:gd name="T14" fmla="*/ 2147483646 w 920"/>
                <a:gd name="T15" fmla="*/ 2147483646 h 204"/>
                <a:gd name="T16" fmla="*/ 2147483646 w 920"/>
                <a:gd name="T17" fmla="*/ 2147483646 h 204"/>
                <a:gd name="T18" fmla="*/ 2147483646 w 920"/>
                <a:gd name="T19" fmla="*/ 2147483646 h 204"/>
                <a:gd name="T20" fmla="*/ 2147483646 w 920"/>
                <a:gd name="T21" fmla="*/ 2147483646 h 204"/>
                <a:gd name="T22" fmla="*/ 2147483646 w 920"/>
                <a:gd name="T23" fmla="*/ 2147483646 h 204"/>
                <a:gd name="T24" fmla="*/ 2147483646 w 920"/>
                <a:gd name="T25" fmla="*/ 2147483646 h 204"/>
                <a:gd name="T26" fmla="*/ 2147483646 w 920"/>
                <a:gd name="T27" fmla="*/ 2147483646 h 204"/>
                <a:gd name="T28" fmla="*/ 2147483646 w 920"/>
                <a:gd name="T29" fmla="*/ 2147483646 h 204"/>
                <a:gd name="T30" fmla="*/ 2147483646 w 920"/>
                <a:gd name="T31" fmla="*/ 2147483646 h 204"/>
                <a:gd name="T32" fmla="*/ 2147483646 w 920"/>
                <a:gd name="T33" fmla="*/ 2147483646 h 204"/>
                <a:gd name="T34" fmla="*/ 2147483646 w 920"/>
                <a:gd name="T35" fmla="*/ 2147483646 h 204"/>
                <a:gd name="T36" fmla="*/ 2147483646 w 920"/>
                <a:gd name="T37" fmla="*/ 2147483646 h 204"/>
                <a:gd name="T38" fmla="*/ 2147483646 w 920"/>
                <a:gd name="T39" fmla="*/ 2147483646 h 204"/>
                <a:gd name="T40" fmla="*/ 2147483646 w 920"/>
                <a:gd name="T41" fmla="*/ 2147483646 h 204"/>
                <a:gd name="T42" fmla="*/ 2147483646 w 920"/>
                <a:gd name="T43" fmla="*/ 0 h 204"/>
                <a:gd name="T44" fmla="*/ 2147483646 w 920"/>
                <a:gd name="T45" fmla="*/ 2147483646 h 204"/>
                <a:gd name="T46" fmla="*/ 2147483646 w 920"/>
                <a:gd name="T47" fmla="*/ 2147483646 h 204"/>
                <a:gd name="T48" fmla="*/ 2147483646 w 920"/>
                <a:gd name="T49" fmla="*/ 2147483646 h 204"/>
                <a:gd name="T50" fmla="*/ 2147483646 w 920"/>
                <a:gd name="T51" fmla="*/ 2147483646 h 204"/>
                <a:gd name="T52" fmla="*/ 2147483646 w 920"/>
                <a:gd name="T53" fmla="*/ 2147483646 h 204"/>
                <a:gd name="T54" fmla="*/ 2147483646 w 920"/>
                <a:gd name="T55" fmla="*/ 2147483646 h 204"/>
                <a:gd name="T56" fmla="*/ 2147483646 w 920"/>
                <a:gd name="T57" fmla="*/ 2147483646 h 204"/>
                <a:gd name="T58" fmla="*/ 2147483646 w 920"/>
                <a:gd name="T59" fmla="*/ 2147483646 h 204"/>
                <a:gd name="T60" fmla="*/ 2147483646 w 920"/>
                <a:gd name="T61" fmla="*/ 2147483646 h 204"/>
                <a:gd name="T62" fmla="*/ 2147483646 w 920"/>
                <a:gd name="T63" fmla="*/ 2147483646 h 204"/>
                <a:gd name="T64" fmla="*/ 2147483646 w 920"/>
                <a:gd name="T65" fmla="*/ 2147483646 h 204"/>
                <a:gd name="T66" fmla="*/ 2147483646 w 920"/>
                <a:gd name="T67" fmla="*/ 2147483646 h 204"/>
                <a:gd name="T68" fmla="*/ 2147483646 w 920"/>
                <a:gd name="T69" fmla="*/ 2147483646 h 204"/>
                <a:gd name="T70" fmla="*/ 2147483646 w 920"/>
                <a:gd name="T71" fmla="*/ 2147483646 h 204"/>
                <a:gd name="T72" fmla="*/ 2147483646 w 920"/>
                <a:gd name="T73" fmla="*/ 2147483646 h 204"/>
                <a:gd name="T74" fmla="*/ 2147483646 w 920"/>
                <a:gd name="T75" fmla="*/ 2147483646 h 204"/>
                <a:gd name="T76" fmla="*/ 2147483646 w 920"/>
                <a:gd name="T77" fmla="*/ 2147483646 h 204"/>
                <a:gd name="T78" fmla="*/ 2147483646 w 920"/>
                <a:gd name="T79" fmla="*/ 2147483646 h 204"/>
                <a:gd name="T80" fmla="*/ 2147483646 w 920"/>
                <a:gd name="T81" fmla="*/ 2147483646 h 204"/>
                <a:gd name="T82" fmla="*/ 2147483646 w 920"/>
                <a:gd name="T83" fmla="*/ 2147483646 h 204"/>
                <a:gd name="T84" fmla="*/ 2147483646 w 920"/>
                <a:gd name="T85" fmla="*/ 2147483646 h 204"/>
                <a:gd name="T86" fmla="*/ 2147483646 w 920"/>
                <a:gd name="T87" fmla="*/ 2147483646 h 204"/>
                <a:gd name="T88" fmla="*/ 2147483646 w 920"/>
                <a:gd name="T89" fmla="*/ 2147483646 h 204"/>
                <a:gd name="T90" fmla="*/ 2147483646 w 920"/>
                <a:gd name="T91" fmla="*/ 2147483646 h 204"/>
                <a:gd name="T92" fmla="*/ 2147483646 w 920"/>
                <a:gd name="T93" fmla="*/ 2147483646 h 204"/>
                <a:gd name="T94" fmla="*/ 2147483646 w 920"/>
                <a:gd name="T95" fmla="*/ 2147483646 h 204"/>
                <a:gd name="T96" fmla="*/ 2147483646 w 920"/>
                <a:gd name="T97" fmla="*/ 2147483646 h 204"/>
                <a:gd name="T98" fmla="*/ 2147483646 w 920"/>
                <a:gd name="T99" fmla="*/ 2147483646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" name="Правая фигурная скобка 4">
            <a:extLst>
              <a:ext uri="{FF2B5EF4-FFF2-40B4-BE49-F238E27FC236}">
                <a16:creationId xmlns="" xmlns:a16="http://schemas.microsoft.com/office/drawing/2014/main" id="{A4C474DB-DE69-4019-9E74-F1944FDBC1CF}"/>
              </a:ext>
            </a:extLst>
          </p:cNvPr>
          <p:cNvSpPr/>
          <p:nvPr/>
        </p:nvSpPr>
        <p:spPr bwMode="auto">
          <a:xfrm rot="5400000">
            <a:off x="6795661" y="2569451"/>
            <a:ext cx="166688" cy="563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Правая фигурная скобка 30">
            <a:extLst>
              <a:ext uri="{FF2B5EF4-FFF2-40B4-BE49-F238E27FC236}">
                <a16:creationId xmlns="" xmlns:a16="http://schemas.microsoft.com/office/drawing/2014/main" id="{C6125982-83CF-429C-B55F-F7022D846D96}"/>
              </a:ext>
            </a:extLst>
          </p:cNvPr>
          <p:cNvSpPr/>
          <p:nvPr/>
        </p:nvSpPr>
        <p:spPr bwMode="auto">
          <a:xfrm>
            <a:off x="7270075" y="1656407"/>
            <a:ext cx="205148" cy="59482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E7B8AE3B-5103-41F2-A64F-3319DC7C6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536" y="2981582"/>
            <a:ext cx="24079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m –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DNA double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helix diameter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="" xmlns:a16="http://schemas.microsoft.com/office/drawing/2014/main" id="{5F30FF7B-95AD-44D4-B46E-CD48D4B3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30" y="1919232"/>
            <a:ext cx="976594" cy="3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92250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14538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36825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40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512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084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65625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3.4</a:t>
            </a:r>
            <a:r>
              <a:rPr lang="ru-RU" alt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n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m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9" name="Группа 15">
            <a:extLst>
              <a:ext uri="{FF2B5EF4-FFF2-40B4-BE49-F238E27FC236}">
                <a16:creationId xmlns="" xmlns:a16="http://schemas.microsoft.com/office/drawing/2014/main" id="{C9DD0A92-0B72-4AF2-8619-45064B7C1298}"/>
              </a:ext>
            </a:extLst>
          </p:cNvPr>
          <p:cNvGrpSpPr>
            <a:grpSpLocks/>
          </p:cNvGrpSpPr>
          <p:nvPr/>
        </p:nvGrpSpPr>
        <p:grpSpPr bwMode="auto">
          <a:xfrm>
            <a:off x="3785150" y="1187242"/>
            <a:ext cx="2592387" cy="2146998"/>
            <a:chOff x="5904148" y="4473115"/>
            <a:chExt cx="2592288" cy="2146651"/>
          </a:xfrm>
        </p:grpSpPr>
        <p:grpSp>
          <p:nvGrpSpPr>
            <p:cNvPr id="30" name="Группа 7">
              <a:extLst>
                <a:ext uri="{FF2B5EF4-FFF2-40B4-BE49-F238E27FC236}">
                  <a16:creationId xmlns="" xmlns:a16="http://schemas.microsoft.com/office/drawing/2014/main" id="{A294A427-22C6-422F-8E61-64E263D03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1823" y="4473115"/>
              <a:ext cx="1944613" cy="1223765"/>
              <a:chOff x="6371803" y="4786104"/>
              <a:chExt cx="1944613" cy="1223765"/>
            </a:xfrm>
          </p:grpSpPr>
          <p:sp>
            <p:nvSpPr>
              <p:cNvPr id="35" name="Овал 5">
                <a:extLst>
                  <a:ext uri="{FF2B5EF4-FFF2-40B4-BE49-F238E27FC236}">
                    <a16:creationId xmlns="" xmlns:a16="http://schemas.microsoft.com/office/drawing/2014/main" id="{C6AE09D3-DDC3-42D4-B810-8B834B302197}"/>
                  </a:ext>
                </a:extLst>
              </p:cNvPr>
              <p:cNvSpPr/>
              <p:nvPr/>
            </p:nvSpPr>
            <p:spPr>
              <a:xfrm>
                <a:off x="6371803" y="4786104"/>
                <a:ext cx="1944613" cy="122376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/>
              </a:p>
            </p:txBody>
          </p:sp>
          <p:sp>
            <p:nvSpPr>
              <p:cNvPr id="36" name="Овал 6">
                <a:extLst>
                  <a:ext uri="{FF2B5EF4-FFF2-40B4-BE49-F238E27FC236}">
                    <a16:creationId xmlns="" xmlns:a16="http://schemas.microsoft.com/office/drawing/2014/main" id="{8D6E5CC5-07D1-4EDC-8112-934207E253DB}"/>
                  </a:ext>
                </a:extLst>
              </p:cNvPr>
              <p:cNvSpPr/>
              <p:nvPr/>
            </p:nvSpPr>
            <p:spPr>
              <a:xfrm>
                <a:off x="6732151" y="5051175"/>
                <a:ext cx="684187" cy="67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dirty="0"/>
              </a:p>
            </p:txBody>
          </p:sp>
        </p:grpSp>
        <p:cxnSp>
          <p:nvCxnSpPr>
            <p:cNvPr id="31" name="Прямая соединительная линия 9">
              <a:extLst>
                <a:ext uri="{FF2B5EF4-FFF2-40B4-BE49-F238E27FC236}">
                  <a16:creationId xmlns="" xmlns:a16="http://schemas.microsoft.com/office/drawing/2014/main" id="{8E529E61-FBC3-4F62-947B-9EAD570AD815}"/>
                </a:ext>
              </a:extLst>
            </p:cNvPr>
            <p:cNvCxnSpPr/>
            <p:nvPr/>
          </p:nvCxnSpPr>
          <p:spPr>
            <a:xfrm>
              <a:off x="6912172" y="5123886"/>
              <a:ext cx="0" cy="6348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40">
              <a:extLst>
                <a:ext uri="{FF2B5EF4-FFF2-40B4-BE49-F238E27FC236}">
                  <a16:creationId xmlns="" xmlns:a16="http://schemas.microsoft.com/office/drawing/2014/main" id="{A2718281-9CB2-44A9-B628-70119C8765E8}"/>
                </a:ext>
              </a:extLst>
            </p:cNvPr>
            <p:cNvCxnSpPr/>
            <p:nvPr/>
          </p:nvCxnSpPr>
          <p:spPr>
            <a:xfrm>
              <a:off x="7601120" y="5111188"/>
              <a:ext cx="0" cy="633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авая фигурная скобка 41">
              <a:extLst>
                <a:ext uri="{FF2B5EF4-FFF2-40B4-BE49-F238E27FC236}">
                  <a16:creationId xmlns="" xmlns:a16="http://schemas.microsoft.com/office/drawing/2014/main" id="{40147407-7186-46EC-9AAB-76566B349944}"/>
                </a:ext>
              </a:extLst>
            </p:cNvPr>
            <p:cNvSpPr/>
            <p:nvPr/>
          </p:nvSpPr>
          <p:spPr>
            <a:xfrm rot="5400000">
              <a:off x="7165380" y="5548430"/>
              <a:ext cx="177771" cy="68418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34" name="Rectangle 19">
              <a:extLst>
                <a:ext uri="{FF2B5EF4-FFF2-40B4-BE49-F238E27FC236}">
                  <a16:creationId xmlns="" xmlns:a16="http://schemas.microsoft.com/office/drawing/2014/main" id="{D56CEA10-EFBE-448F-8B4B-F1E29830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148" y="5913276"/>
              <a:ext cx="1980220" cy="706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defTabSz="3619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69963" indent="-342900" defTabSz="361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92250" indent="-342900" defTabSz="3619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14538" indent="-342900" defTabSz="3619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536825" indent="-342900" defTabSz="3619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9940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4512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084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365625" indent="-3429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AU" altLang="en-US" sz="1600" b="1" dirty="0">
                  <a:solidFill>
                    <a:srgbClr val="002060"/>
                  </a:solidFill>
                  <a:latin typeface="+mn-lt"/>
                </a:rPr>
                <a:t>Cell nucleus diameter </a:t>
              </a:r>
              <a:r>
                <a:rPr lang="en-US" altLang="en-US" sz="1600" b="1" dirty="0">
                  <a:solidFill>
                    <a:srgbClr val="002060"/>
                  </a:solidFill>
                  <a:latin typeface="+mn-lt"/>
                </a:rPr>
                <a:t>4 – 8 </a:t>
              </a:r>
              <a:r>
                <a:rPr lang="en-US" altLang="en-US" sz="1600" b="1" dirty="0">
                  <a:solidFill>
                    <a:srgbClr val="00206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en-US" sz="1600" b="1" dirty="0">
                  <a:solidFill>
                    <a:srgbClr val="002060"/>
                  </a:solidFill>
                  <a:latin typeface="+mn-lt"/>
                </a:rPr>
                <a:t>m</a:t>
              </a:r>
              <a:endParaRPr lang="en-US" altLang="en-US" sz="1800" b="1" dirty="0">
                <a:solidFill>
                  <a:srgbClr val="002060"/>
                </a:solidFill>
                <a:latin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4D7229-D85F-4C0E-9FBF-16A2C994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" y="758427"/>
            <a:ext cx="3289616" cy="2810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7986D6-6679-4615-838E-687E10A8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56" y="4393908"/>
            <a:ext cx="3172657" cy="2425696"/>
          </a:xfrm>
          <a:prstGeom prst="rect">
            <a:avLst/>
          </a:prstGeom>
        </p:spPr>
      </p:pic>
      <p:sp>
        <p:nvSpPr>
          <p:cNvPr id="37" name="Скругленный прямоугольник 45">
            <a:extLst>
              <a:ext uri="{FF2B5EF4-FFF2-40B4-BE49-F238E27FC236}">
                <a16:creationId xmlns="" xmlns:a16="http://schemas.microsoft.com/office/drawing/2014/main" id="{FB839ADC-373A-418C-A5D2-BAB9B6FFC45D}"/>
              </a:ext>
            </a:extLst>
          </p:cNvPr>
          <p:cNvSpPr/>
          <p:nvPr/>
        </p:nvSpPr>
        <p:spPr>
          <a:xfrm>
            <a:off x="8188846" y="960098"/>
            <a:ext cx="3860134" cy="3328855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Range of Auger electrons: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for energies &lt; 1 keV – up to 50 nm, dimensions of DNA molecule (2 nm – DNA double helix diameter, 0.3 nm – inter-base distance)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for energies &lt; 30 keV – up to 20 </a:t>
            </a:r>
            <a:r>
              <a:rPr lang="en-AU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sz="1600" b="1" dirty="0">
                <a:solidFill>
                  <a:srgbClr val="002060"/>
                </a:solidFill>
              </a:rPr>
              <a:t>m, nucleus size (8 </a:t>
            </a:r>
            <a:r>
              <a:rPr lang="en-AU" sz="1600" b="1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AU" sz="1600" b="1" dirty="0">
                <a:solidFill>
                  <a:srgbClr val="002060"/>
                </a:solidFill>
              </a:rPr>
              <a:t>m – nucleus diameter in mammalian cells)</a:t>
            </a:r>
          </a:p>
        </p:txBody>
      </p:sp>
      <p:sp>
        <p:nvSpPr>
          <p:cNvPr id="38" name="Скругленный прямоугольник 45">
            <a:extLst>
              <a:ext uri="{FF2B5EF4-FFF2-40B4-BE49-F238E27FC236}">
                <a16:creationId xmlns="" xmlns:a16="http://schemas.microsoft.com/office/drawing/2014/main" id="{3391628B-5788-45C7-872E-5BEEE159AC9F}"/>
              </a:ext>
            </a:extLst>
          </p:cNvPr>
          <p:cNvSpPr/>
          <p:nvPr/>
        </p:nvSpPr>
        <p:spPr>
          <a:xfrm>
            <a:off x="3888273" y="4738346"/>
            <a:ext cx="7173900" cy="18934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Critical consequences of Auger decay for radiation biology: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the range </a:t>
            </a:r>
            <a:r>
              <a:rPr lang="en-AU" b="1" dirty="0">
                <a:solidFill>
                  <a:srgbClr val="002060"/>
                </a:solidFill>
              </a:rPr>
              <a:t>of Auger electrons is comparable to the 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size of cell nucleus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high 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local</a:t>
            </a:r>
            <a:r>
              <a:rPr lang="en-AU" b="1" dirty="0">
                <a:solidFill>
                  <a:srgbClr val="002060"/>
                </a:solidFill>
              </a:rPr>
              <a:t> deposition of absorbed energy from 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multiple</a:t>
            </a:r>
            <a:r>
              <a:rPr lang="en-AU" b="1" dirty="0">
                <a:solidFill>
                  <a:srgbClr val="002060"/>
                </a:solidFill>
              </a:rPr>
              <a:t> electrons (within the size of 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DNA and cell nucleus</a:t>
            </a:r>
            <a:r>
              <a:rPr lang="en-AU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9" name="Скругленный прямоугольник 45">
            <a:extLst>
              <a:ext uri="{FF2B5EF4-FFF2-40B4-BE49-F238E27FC236}">
                <a16:creationId xmlns="" xmlns:a16="http://schemas.microsoft.com/office/drawing/2014/main" id="{84B195FD-5EBD-4728-95CF-2CE47241E519}"/>
              </a:ext>
            </a:extLst>
          </p:cNvPr>
          <p:cNvSpPr/>
          <p:nvPr/>
        </p:nvSpPr>
        <p:spPr>
          <a:xfrm>
            <a:off x="3992269" y="3668152"/>
            <a:ext cx="3860134" cy="877120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Number of Auger electrons by 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 decay – 25 on average</a:t>
            </a:r>
          </a:p>
        </p:txBody>
      </p:sp>
    </p:spTree>
    <p:extLst>
      <p:ext uri="{BB962C8B-B14F-4D97-AF65-F5344CB8AC3E}">
        <p14:creationId xmlns:p14="http://schemas.microsoft.com/office/powerpoint/2010/main" val="17352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– biologically relevant properties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aphicFrame>
        <p:nvGraphicFramePr>
          <p:cNvPr id="9" name="Group 345">
            <a:extLst>
              <a:ext uri="{FF2B5EF4-FFF2-40B4-BE49-F238E27FC236}">
                <a16:creationId xmlns="" xmlns:a16="http://schemas.microsoft.com/office/drawing/2014/main" id="{FA612F50-5DAC-4AB3-A85F-350191357867}"/>
              </a:ext>
            </a:extLst>
          </p:cNvPr>
          <p:cNvGraphicFramePr>
            <a:graphicFrameLocks noGrp="1"/>
          </p:cNvGraphicFramePr>
          <p:nvPr/>
        </p:nvGraphicFramePr>
        <p:xfrm>
          <a:off x="1552247" y="1377156"/>
          <a:ext cx="8010525" cy="4162092"/>
        </p:xfrm>
        <a:graphic>
          <a:graphicData uri="http://schemas.openxmlformats.org/drawingml/2006/table">
            <a:tbl>
              <a:tblPr/>
              <a:tblGrid>
                <a:gridCol w="8270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0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58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33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335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3136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Nuclide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Total Decay Energy</a:t>
                      </a:r>
                      <a:endParaRPr kumimoji="0" lang="ru-RU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keV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Half-Life Time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Auger electrons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Conversion electron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X-Rays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Rays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173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Yield/Decay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(Energy</a:t>
                      </a:r>
                      <a:r>
                        <a:rPr kumimoji="0" lang="ru-R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keV)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Yield/Decay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(Energy</a:t>
                      </a:r>
                      <a:r>
                        <a:rPr kumimoji="0" lang="ru-R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keV)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Yield/Decay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(Energy</a:t>
                      </a:r>
                      <a:r>
                        <a:rPr kumimoji="0" lang="ru-R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keV)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Yield/Decay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(Energy</a:t>
                      </a:r>
                      <a:r>
                        <a:rPr kumimoji="0" lang="ru-R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AU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keV)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3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67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Ga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3.26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(6.26)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 (28.1)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 (4.9)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0.88 (162.3)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3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111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419</a:t>
                      </a: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(6.75)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(26.0)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 (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1.84 (366.5)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3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99m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Tc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142.6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6.01 h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4.0 (0.90)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1.1 (15.4)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079 (1.37)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89 (125.0)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3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123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200.4</a:t>
                      </a:r>
                      <a:endParaRPr kumimoji="0" lang="en-AU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13.2 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14.9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0.15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(20.2)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0.93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24.1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0.87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(148.6)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3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altLang="en-US" sz="1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I*</a:t>
                      </a: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alt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4.18</a:t>
                      </a:r>
                      <a:r>
                        <a:rPr kumimoji="0" lang="ru-R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kumimoji="0" lang="en-AU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8.4 (4.74)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0035 ()</a:t>
                      </a:r>
                      <a:endParaRPr kumimoji="0" lang="en-AU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65 (17.1)</a:t>
                      </a:r>
                      <a:endParaRPr kumimoji="0" lang="en-AU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r>
                        <a:rPr kumimoji="0" lang="en-AU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(863)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3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61.4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60.4 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24.9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12.2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0.94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(7.2)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1.53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39.7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0.065</a:t>
                      </a:r>
                      <a:r>
                        <a:rPr kumimoji="0" lang="en-AU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(2.3)</a:t>
                      </a:r>
                      <a:endParaRPr kumimoji="0" lang="en-AU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 Box 344">
            <a:extLst>
              <a:ext uri="{FF2B5EF4-FFF2-40B4-BE49-F238E27FC236}">
                <a16:creationId xmlns="" xmlns:a16="http://schemas.microsoft.com/office/drawing/2014/main" id="{F467C031-12B9-4905-A7EA-B8978921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522" y="5666581"/>
            <a:ext cx="2291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>
                <a:latin typeface="+mn-lt"/>
              </a:rPr>
              <a:t>Howell RW, </a:t>
            </a:r>
            <a:r>
              <a:rPr lang="en-AU" altLang="en-US" sz="1200" i="1" dirty="0">
                <a:latin typeface="+mn-lt"/>
              </a:rPr>
              <a:t>Medical Physics</a:t>
            </a:r>
            <a:r>
              <a:rPr lang="en-AU" altLang="en-US" sz="1200" dirty="0">
                <a:latin typeface="+mn-lt"/>
              </a:rPr>
              <a:t>,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err="1">
                <a:latin typeface="+mn-lt"/>
              </a:rPr>
              <a:t>Pomplun</a:t>
            </a:r>
            <a:r>
              <a:rPr lang="en-AU" altLang="en-US" sz="1200" dirty="0">
                <a:latin typeface="+mn-lt"/>
              </a:rPr>
              <a:t> E,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>
                <a:latin typeface="+mn-lt"/>
              </a:rPr>
              <a:t>Humm JL, 1994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>
                <a:latin typeface="+mn-lt"/>
              </a:rPr>
              <a:t>Lee BQ, IJRB, 2015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FB29D5FC-D134-499B-9252-565BF7788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510" y="5866606"/>
            <a:ext cx="2355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chemeClr val="tx2"/>
                </a:solidFill>
                <a:latin typeface="+mn-lt"/>
              </a:rPr>
              <a:t>* Positron emission yield 0.23</a:t>
            </a:r>
            <a:endParaRPr lang="en-AU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64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Radiobiology of Auger Emitters - Topics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87688" y="1763904"/>
            <a:ext cx="8216624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Auger electron emitters – a special class of radionuclides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(physics of Auger effect and physical properties of Auger emitters)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Molecular aspects of Auger decay radiobiology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(DNA damage)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Auger emitters potential for radionuclide therapy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(dual targeting strategy)</a:t>
            </a:r>
          </a:p>
        </p:txBody>
      </p:sp>
    </p:spTree>
    <p:extLst>
      <p:ext uri="{BB962C8B-B14F-4D97-AF65-F5344CB8AC3E}">
        <p14:creationId xmlns:p14="http://schemas.microsoft.com/office/powerpoint/2010/main" val="3412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Radiobiology of Auger Emitters - Topics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87688" y="1763904"/>
            <a:ext cx="8216624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1. Auger electron emitters – a special class of radionuclides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	(physics of Auger effect and physical properties of Auger emitters)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2. Molecular aspects of Auger decay radiobiology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	(DNA damage)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3. Auger emitters potential for radionuclide therapy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               (dual targeting strategy)</a:t>
            </a:r>
          </a:p>
        </p:txBody>
      </p:sp>
    </p:spTree>
    <p:extLst>
      <p:ext uri="{BB962C8B-B14F-4D97-AF65-F5344CB8AC3E}">
        <p14:creationId xmlns:p14="http://schemas.microsoft.com/office/powerpoint/2010/main" val="10529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Biological consequences of Auger decay - DNA damage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651641" y="889778"/>
            <a:ext cx="7068804" cy="2962513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Early radiobiological experiments with 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model – bacteriophage </a:t>
            </a:r>
            <a:r>
              <a:rPr lang="ru-RU" sz="1600" b="1" dirty="0">
                <a:solidFill>
                  <a:srgbClr val="002060"/>
                </a:solidFill>
              </a:rPr>
              <a:t>Т1 </a:t>
            </a:r>
            <a:r>
              <a:rPr lang="en-AU" sz="1600" b="1" dirty="0">
                <a:solidFill>
                  <a:srgbClr val="002060"/>
                </a:solidFill>
              </a:rPr>
              <a:t>and </a:t>
            </a:r>
            <a:r>
              <a:rPr lang="ru-RU" sz="1600" b="1" dirty="0">
                <a:solidFill>
                  <a:srgbClr val="002060"/>
                </a:solidFill>
              </a:rPr>
              <a:t>Т4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end points – survival and induction of single strand and double strand DNA breaks (SSB and DSB)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radionuclide carrier - [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I] </a:t>
            </a:r>
            <a:r>
              <a:rPr lang="en-AU" sz="1600" b="1" dirty="0" err="1">
                <a:solidFill>
                  <a:srgbClr val="002060"/>
                </a:solidFill>
              </a:rPr>
              <a:t>iodo-deoxyuridine</a:t>
            </a:r>
            <a:r>
              <a:rPr lang="en-AU" sz="1600" b="1" dirty="0">
                <a:solidFill>
                  <a:srgbClr val="002060"/>
                </a:solidFill>
              </a:rPr>
              <a:t> (5-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IUdR), thymidine analogue, DNA synthesis precursor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covalent bond of Auger emitter with DNA </a:t>
            </a:r>
          </a:p>
        </p:txBody>
      </p:sp>
      <p:pic>
        <p:nvPicPr>
          <p:cNvPr id="9" name="Picture 11" descr="IDUR">
            <a:extLst>
              <a:ext uri="{FF2B5EF4-FFF2-40B4-BE49-F238E27FC236}">
                <a16:creationId xmlns="" xmlns:a16="http://schemas.microsoft.com/office/drawing/2014/main" id="{B1FC7BC0-1A96-4F15-8CCD-66315CDD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203473"/>
            <a:ext cx="1504187" cy="19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">
            <a:extLst>
              <a:ext uri="{FF2B5EF4-FFF2-40B4-BE49-F238E27FC236}">
                <a16:creationId xmlns="" xmlns:a16="http://schemas.microsoft.com/office/drawing/2014/main" id="{C6418696-5BF5-4530-97FC-B5F0AB7E7C33}"/>
              </a:ext>
            </a:extLst>
          </p:cNvPr>
          <p:cNvSpPr/>
          <p:nvPr/>
        </p:nvSpPr>
        <p:spPr>
          <a:xfrm>
            <a:off x="8450203" y="1347992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Скругленный прямоугольник 45">
            <a:extLst>
              <a:ext uri="{FF2B5EF4-FFF2-40B4-BE49-F238E27FC236}">
                <a16:creationId xmlns="" xmlns:a16="http://schemas.microsoft.com/office/drawing/2014/main" id="{1F843A80-DA22-498B-AE12-681B195D992A}"/>
              </a:ext>
            </a:extLst>
          </p:cNvPr>
          <p:cNvSpPr/>
          <p:nvPr/>
        </p:nvSpPr>
        <p:spPr>
          <a:xfrm>
            <a:off x="485066" y="4344553"/>
            <a:ext cx="7894845" cy="18934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Major conclusion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decay of </a:t>
            </a:r>
            <a:r>
              <a:rPr lang="en-AU" b="1" baseline="30000" dirty="0">
                <a:solidFill>
                  <a:srgbClr val="002060"/>
                </a:solidFill>
              </a:rPr>
              <a:t>125</a:t>
            </a:r>
            <a:r>
              <a:rPr lang="en-AU" b="1" dirty="0">
                <a:solidFill>
                  <a:srgbClr val="002060"/>
                </a:solidFill>
              </a:rPr>
              <a:t>I, covalently incorporated into DNA results in formation of DNA </a:t>
            </a:r>
            <a:r>
              <a:rPr lang="en-AU" b="1" dirty="0">
                <a:solidFill>
                  <a:srgbClr val="FF0000"/>
                </a:solidFill>
              </a:rPr>
              <a:t>DSB with a probability close to 1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one DNA DSB induced by </a:t>
            </a:r>
            <a:r>
              <a:rPr lang="en-AU" b="1" baseline="30000" dirty="0">
                <a:solidFill>
                  <a:srgbClr val="002060"/>
                </a:solidFill>
              </a:rPr>
              <a:t>125</a:t>
            </a:r>
            <a:r>
              <a:rPr lang="en-AU" b="1" dirty="0">
                <a:solidFill>
                  <a:srgbClr val="002060"/>
                </a:solidFill>
              </a:rPr>
              <a:t>I-decay is a lethal event for bacteriophage </a:t>
            </a:r>
            <a:r>
              <a:rPr lang="en-AU" sz="1600" b="1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="" xmlns:a16="http://schemas.microsoft.com/office/drawing/2014/main" id="{EC96BC06-2E3A-4A05-8FFB-C3E1F7AD9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274" y="2202801"/>
            <a:ext cx="17652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000" i="1" dirty="0"/>
              <a:t>Schmidt &amp; </a:t>
            </a:r>
            <a:r>
              <a:rPr lang="en-AU" altLang="en-US" sz="1000" i="1" dirty="0" err="1"/>
              <a:t>Hotz</a:t>
            </a:r>
            <a:r>
              <a:rPr lang="en-AU" altLang="en-US" sz="1000" i="1" dirty="0"/>
              <a:t>, IJRB, 1973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000" i="1" dirty="0" err="1"/>
              <a:t>Krisch</a:t>
            </a:r>
            <a:r>
              <a:rPr lang="en-AU" altLang="en-US" sz="1000" i="1" dirty="0"/>
              <a:t> &amp; Ley, IJRB, 1974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000" i="1" dirty="0" err="1"/>
              <a:t>Krisch</a:t>
            </a:r>
            <a:r>
              <a:rPr lang="en-AU" altLang="en-US" sz="1000" i="1" dirty="0"/>
              <a:t> &amp; </a:t>
            </a:r>
            <a:r>
              <a:rPr lang="en-AU" altLang="en-US" sz="1000" i="1" dirty="0" err="1"/>
              <a:t>Sauri</a:t>
            </a:r>
            <a:r>
              <a:rPr lang="en-AU" altLang="en-US" sz="1000" i="1" dirty="0"/>
              <a:t>, IJRB, 1975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28" y="3060346"/>
            <a:ext cx="2577389" cy="336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Biological consequences of Auger decay - DNA damage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1697638" y="1615323"/>
            <a:ext cx="7539351" cy="3693919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AU" b="1" baseline="30000" dirty="0">
                <a:solidFill>
                  <a:srgbClr val="002060"/>
                </a:solidFill>
              </a:rPr>
              <a:t>125</a:t>
            </a:r>
            <a:r>
              <a:rPr lang="en-AU" b="1" dirty="0">
                <a:solidFill>
                  <a:srgbClr val="002060"/>
                </a:solidFill>
              </a:rPr>
              <a:t>I: One decay event – one DNA DSB – 100% efficiency of DNA damage </a:t>
            </a:r>
          </a:p>
          <a:p>
            <a:pPr>
              <a:lnSpc>
                <a:spcPct val="200000"/>
              </a:lnSpc>
            </a:pPr>
            <a:r>
              <a:rPr lang="en-AU" b="1" dirty="0">
                <a:solidFill>
                  <a:srgbClr val="002060"/>
                </a:solidFill>
              </a:rPr>
              <a:t>Mechanisms?</a:t>
            </a:r>
          </a:p>
          <a:p>
            <a:pPr>
              <a:lnSpc>
                <a:spcPct val="200000"/>
              </a:lnSpc>
            </a:pPr>
            <a:r>
              <a:rPr lang="en-AU" b="1" dirty="0">
                <a:solidFill>
                  <a:srgbClr val="002060"/>
                </a:solidFill>
              </a:rPr>
              <a:t>1. Auger electrons emission (obvious and traditional)</a:t>
            </a:r>
          </a:p>
          <a:p>
            <a:pPr>
              <a:lnSpc>
                <a:spcPct val="200000"/>
              </a:lnSpc>
            </a:pPr>
            <a:r>
              <a:rPr lang="en-AU" b="1" dirty="0">
                <a:solidFill>
                  <a:srgbClr val="002060"/>
                </a:solidFill>
              </a:rPr>
              <a:t>2. Non-traditional mechanism: (not obvious and alternative)</a:t>
            </a:r>
          </a:p>
          <a:p>
            <a:pPr marL="268288">
              <a:lnSpc>
                <a:spcPct val="200000"/>
              </a:lnSpc>
            </a:pPr>
            <a:r>
              <a:rPr lang="en-AU" b="1" dirty="0">
                <a:solidFill>
                  <a:srgbClr val="002060"/>
                </a:solidFill>
              </a:rPr>
              <a:t>Molecule fragmentation as a result of coulombic explosion of multiply charged (+7-20) daughter atom </a:t>
            </a:r>
            <a:r>
              <a:rPr lang="en-AU" b="1" baseline="30000" dirty="0">
                <a:solidFill>
                  <a:srgbClr val="002060"/>
                </a:solidFill>
              </a:rPr>
              <a:t>125</a:t>
            </a:r>
            <a:r>
              <a:rPr lang="en-AU" b="1" dirty="0">
                <a:solidFill>
                  <a:srgbClr val="002060"/>
                </a:solidFill>
              </a:rPr>
              <a:t>Te </a:t>
            </a:r>
          </a:p>
        </p:txBody>
      </p:sp>
      <p:pic>
        <p:nvPicPr>
          <p:cNvPr id="9" name="Picture 11" descr="IDUR">
            <a:extLst>
              <a:ext uri="{FF2B5EF4-FFF2-40B4-BE49-F238E27FC236}">
                <a16:creationId xmlns="" xmlns:a16="http://schemas.microsoft.com/office/drawing/2014/main" id="{B1FC7BC0-1A96-4F15-8CCD-66315CDD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78" y="1424261"/>
            <a:ext cx="1504187" cy="19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">
            <a:extLst>
              <a:ext uri="{FF2B5EF4-FFF2-40B4-BE49-F238E27FC236}">
                <a16:creationId xmlns="" xmlns:a16="http://schemas.microsoft.com/office/drawing/2014/main" id="{C6418696-5BF5-4530-97FC-B5F0AB7E7C33}"/>
              </a:ext>
            </a:extLst>
          </p:cNvPr>
          <p:cNvSpPr/>
          <p:nvPr/>
        </p:nvSpPr>
        <p:spPr>
          <a:xfrm>
            <a:off x="10097486" y="1555367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7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DNA damage – mapping DNA breaks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339759" y="891852"/>
            <a:ext cx="9319248" cy="2562687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Experiments with synthetic oligodeoxynucleotides</a:t>
            </a:r>
          </a:p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	</a:t>
            </a:r>
            <a:r>
              <a:rPr lang="en-AU" sz="1400" dirty="0">
                <a:solidFill>
                  <a:srgbClr val="002060"/>
                </a:solidFill>
              </a:rPr>
              <a:t> (Lobachevsky &amp; Martin, Rad Res, 2000)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model – 41 bp oligodeoxynucleotide incorporating single 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 and complementary 41 bp fragment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end point – induction of DNA SSB +/- DMSO - </a:t>
            </a:r>
            <a:r>
              <a:rPr lang="en-AU" sz="1600" b="1" dirty="0" err="1">
                <a:solidFill>
                  <a:srgbClr val="002060"/>
                </a:solidFill>
              </a:rPr>
              <a:t>dimethylsolphoxide</a:t>
            </a:r>
            <a:endParaRPr lang="en-AU" sz="16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method – sequencing gel electrophoresis (</a:t>
            </a:r>
            <a:r>
              <a:rPr lang="en-AU" sz="1600" b="1" baseline="30000" dirty="0">
                <a:solidFill>
                  <a:srgbClr val="002060"/>
                </a:solidFill>
              </a:rPr>
              <a:t>32</a:t>
            </a:r>
            <a:r>
              <a:rPr lang="en-AU" sz="1600" b="1" dirty="0">
                <a:solidFill>
                  <a:srgbClr val="002060"/>
                </a:solidFill>
              </a:rPr>
              <a:t>P-label for detection)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2060"/>
                </a:solidFill>
              </a:rPr>
              <a:t>radionuclide carrier – [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I]-</a:t>
            </a:r>
            <a:r>
              <a:rPr lang="en-AU" sz="1600" b="1" dirty="0" err="1">
                <a:solidFill>
                  <a:srgbClr val="002060"/>
                </a:solidFill>
              </a:rPr>
              <a:t>iodo</a:t>
            </a:r>
            <a:r>
              <a:rPr lang="en-AU" sz="1600" b="1" dirty="0">
                <a:solidFill>
                  <a:srgbClr val="002060"/>
                </a:solidFill>
              </a:rPr>
              <a:t>-deoxycytidine (5-</a:t>
            </a:r>
            <a:r>
              <a:rPr lang="en-AU" sz="1600" b="1" baseline="30000" dirty="0">
                <a:solidFill>
                  <a:srgbClr val="002060"/>
                </a:solidFill>
              </a:rPr>
              <a:t>125</a:t>
            </a:r>
            <a:r>
              <a:rPr lang="en-AU" sz="1600" b="1" dirty="0">
                <a:solidFill>
                  <a:srgbClr val="002060"/>
                </a:solidFill>
              </a:rPr>
              <a:t>Id</a:t>
            </a:r>
            <a:r>
              <a:rPr lang="ru-RU" sz="1600" b="1" dirty="0">
                <a:solidFill>
                  <a:srgbClr val="002060"/>
                </a:solidFill>
              </a:rPr>
              <a:t>С), </a:t>
            </a:r>
            <a:r>
              <a:rPr lang="en-AU" sz="1600" b="1" dirty="0">
                <a:solidFill>
                  <a:srgbClr val="002060"/>
                </a:solidFill>
              </a:rPr>
              <a:t>incorporated in one DNA strand </a:t>
            </a:r>
          </a:p>
        </p:txBody>
      </p:sp>
      <p:grpSp>
        <p:nvGrpSpPr>
          <p:cNvPr id="12" name="Group 58">
            <a:extLst>
              <a:ext uri="{FF2B5EF4-FFF2-40B4-BE49-F238E27FC236}">
                <a16:creationId xmlns="" xmlns:a16="http://schemas.microsoft.com/office/drawing/2014/main" id="{F8AAAB28-AA44-4510-A050-401265C0EE69}"/>
              </a:ext>
            </a:extLst>
          </p:cNvPr>
          <p:cNvGrpSpPr>
            <a:grpSpLocks/>
          </p:cNvGrpSpPr>
          <p:nvPr/>
        </p:nvGrpSpPr>
        <p:grpSpPr bwMode="auto">
          <a:xfrm>
            <a:off x="583981" y="4009419"/>
            <a:ext cx="2981325" cy="641350"/>
            <a:chOff x="307" y="1062"/>
            <a:chExt cx="1878" cy="404"/>
          </a:xfrm>
        </p:grpSpPr>
        <p:sp>
          <p:nvSpPr>
            <p:cNvPr id="13" name="Text Box 59">
              <a:extLst>
                <a:ext uri="{FF2B5EF4-FFF2-40B4-BE49-F238E27FC236}">
                  <a16:creationId xmlns="" xmlns:a16="http://schemas.microsoft.com/office/drawing/2014/main" id="{1C5DFD0B-AC25-4E51-8A73-A10CC24B9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1062"/>
              <a:ext cx="45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125</a:t>
              </a:r>
              <a:r>
                <a:rPr lang="en-US" altLang="en-US" sz="1200">
                  <a:latin typeface="Comic Sans MS" panose="030F0702030302020204" pitchFamily="66" charset="0"/>
                </a:rPr>
                <a:t>I-dC</a:t>
              </a:r>
            </a:p>
          </p:txBody>
        </p:sp>
        <p:grpSp>
          <p:nvGrpSpPr>
            <p:cNvPr id="14" name="Group 60">
              <a:extLst>
                <a:ext uri="{FF2B5EF4-FFF2-40B4-BE49-F238E27FC236}">
                  <a16:creationId xmlns="" xmlns:a16="http://schemas.microsoft.com/office/drawing/2014/main" id="{503D05B7-DC5C-4D50-9D60-C3B07FF1B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" y="1253"/>
              <a:ext cx="1878" cy="213"/>
              <a:chOff x="307" y="1253"/>
              <a:chExt cx="1878" cy="213"/>
            </a:xfrm>
          </p:grpSpPr>
          <p:sp>
            <p:nvSpPr>
              <p:cNvPr id="17" name="Line 61">
                <a:extLst>
                  <a:ext uri="{FF2B5EF4-FFF2-40B4-BE49-F238E27FC236}">
                    <a16:creationId xmlns="" xmlns:a16="http://schemas.microsoft.com/office/drawing/2014/main" id="{5731EE8B-D2C5-4827-A4C0-E66D95AF0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" name="Text Box 62">
                <a:extLst>
                  <a:ext uri="{FF2B5EF4-FFF2-40B4-BE49-F238E27FC236}">
                    <a16:creationId xmlns="" xmlns:a16="http://schemas.microsoft.com/office/drawing/2014/main" id="{AC9252D4-BEC7-4D4E-A76C-65178B2D5B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19" name="Text Box 63">
                <a:extLst>
                  <a:ext uri="{FF2B5EF4-FFF2-40B4-BE49-F238E27FC236}">
                    <a16:creationId xmlns="" xmlns:a16="http://schemas.microsoft.com/office/drawing/2014/main" id="{BB914881-5FA9-4F07-BCD5-CA758075B4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20" name="Line 64">
                <a:extLst>
                  <a:ext uri="{FF2B5EF4-FFF2-40B4-BE49-F238E27FC236}">
                    <a16:creationId xmlns="" xmlns:a16="http://schemas.microsoft.com/office/drawing/2014/main" id="{CB9553E8-D0EC-4E9E-A40E-5E8BEC446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1" name="Text Box 65">
                <a:extLst>
                  <a:ext uri="{FF2B5EF4-FFF2-40B4-BE49-F238E27FC236}">
                    <a16:creationId xmlns="" xmlns:a16="http://schemas.microsoft.com/office/drawing/2014/main" id="{6FA4FBF6-DA8D-4E3E-AB1B-B070A8BD7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22" name="Text Box 66">
                <a:extLst>
                  <a:ext uri="{FF2B5EF4-FFF2-40B4-BE49-F238E27FC236}">
                    <a16:creationId xmlns="" xmlns:a16="http://schemas.microsoft.com/office/drawing/2014/main" id="{ACE43133-5DCB-4000-B58E-AE70C9BD0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23" name="AutoShape 67">
                <a:extLst>
                  <a:ext uri="{FF2B5EF4-FFF2-40B4-BE49-F238E27FC236}">
                    <a16:creationId xmlns="" xmlns:a16="http://schemas.microsoft.com/office/drawing/2014/main" id="{86613027-0940-40A5-9FD1-FA1268BFF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15" name="Oval 68">
              <a:extLst>
                <a:ext uri="{FF2B5EF4-FFF2-40B4-BE49-F238E27FC236}">
                  <a16:creationId xmlns="" xmlns:a16="http://schemas.microsoft.com/office/drawing/2014/main" id="{46C1B337-16A4-4B37-AD1B-426A11BDD8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8" y="1259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16" name="Text Box 69">
              <a:extLst>
                <a:ext uri="{FF2B5EF4-FFF2-40B4-BE49-F238E27FC236}">
                  <a16:creationId xmlns="" xmlns:a16="http://schemas.microsoft.com/office/drawing/2014/main" id="{5FF67345-9571-42F9-B408-508956B82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1115"/>
              <a:ext cx="272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grpSp>
        <p:nvGrpSpPr>
          <p:cNvPr id="24" name="Group 72">
            <a:extLst>
              <a:ext uri="{FF2B5EF4-FFF2-40B4-BE49-F238E27FC236}">
                <a16:creationId xmlns="" xmlns:a16="http://schemas.microsoft.com/office/drawing/2014/main" id="{3A8115FD-E49F-4489-AE57-C844F1E5DADD}"/>
              </a:ext>
            </a:extLst>
          </p:cNvPr>
          <p:cNvGrpSpPr>
            <a:grpSpLocks/>
          </p:cNvGrpSpPr>
          <p:nvPr/>
        </p:nvGrpSpPr>
        <p:grpSpPr bwMode="auto">
          <a:xfrm>
            <a:off x="3487519" y="4328506"/>
            <a:ext cx="2981325" cy="338138"/>
            <a:chOff x="307" y="1253"/>
            <a:chExt cx="1878" cy="213"/>
          </a:xfrm>
        </p:grpSpPr>
        <p:sp>
          <p:nvSpPr>
            <p:cNvPr id="25" name="Line 73">
              <a:extLst>
                <a:ext uri="{FF2B5EF4-FFF2-40B4-BE49-F238E27FC236}">
                  <a16:creationId xmlns="" xmlns:a16="http://schemas.microsoft.com/office/drawing/2014/main" id="{04D9463B-A6A7-4666-83C9-C15D41AAA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298"/>
              <a:ext cx="1497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Text Box 74">
              <a:extLst>
                <a:ext uri="{FF2B5EF4-FFF2-40B4-BE49-F238E27FC236}">
                  <a16:creationId xmlns="" xmlns:a16="http://schemas.microsoft.com/office/drawing/2014/main" id="{23B11A76-130B-478A-BD89-776032C95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" y="1253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27" name="Text Box 75">
              <a:extLst>
                <a:ext uri="{FF2B5EF4-FFF2-40B4-BE49-F238E27FC236}">
                  <a16:creationId xmlns="" xmlns:a16="http://schemas.microsoft.com/office/drawing/2014/main" id="{B573DB4B-AD93-4011-BA66-AB8B42FDC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1259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28" name="Line 76">
              <a:extLst>
                <a:ext uri="{FF2B5EF4-FFF2-40B4-BE49-F238E27FC236}">
                  <a16:creationId xmlns="" xmlns:a16="http://schemas.microsoft.com/office/drawing/2014/main" id="{0019517E-8C90-4B47-8048-E5115E9F4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" y="1389"/>
              <a:ext cx="1497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Text Box 77">
              <a:extLst>
                <a:ext uri="{FF2B5EF4-FFF2-40B4-BE49-F238E27FC236}">
                  <a16:creationId xmlns="" xmlns:a16="http://schemas.microsoft.com/office/drawing/2014/main" id="{212AAFCB-4D13-4CBA-A6AA-848B5EBF0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" y="1344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30" name="Text Box 78">
              <a:extLst>
                <a:ext uri="{FF2B5EF4-FFF2-40B4-BE49-F238E27FC236}">
                  <a16:creationId xmlns="" xmlns:a16="http://schemas.microsoft.com/office/drawing/2014/main" id="{666B6C5A-3EE6-4687-9E5E-220056670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1350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31" name="AutoShape 79">
              <a:extLst>
                <a:ext uri="{FF2B5EF4-FFF2-40B4-BE49-F238E27FC236}">
                  <a16:creationId xmlns="" xmlns:a16="http://schemas.microsoft.com/office/drawing/2014/main" id="{0A2DDF22-9BB2-42A0-9ECF-3FAF43799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253"/>
              <a:ext cx="91" cy="90"/>
            </a:xfrm>
            <a:prstGeom prst="irregularSeal1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32" name="Group 83">
            <a:extLst>
              <a:ext uri="{FF2B5EF4-FFF2-40B4-BE49-F238E27FC236}">
                <a16:creationId xmlns="" xmlns:a16="http://schemas.microsoft.com/office/drawing/2014/main" id="{E55F6243-F5AD-4C03-83D1-99F35D7965F3}"/>
              </a:ext>
            </a:extLst>
          </p:cNvPr>
          <p:cNvGrpSpPr>
            <a:grpSpLocks/>
          </p:cNvGrpSpPr>
          <p:nvPr/>
        </p:nvGrpSpPr>
        <p:grpSpPr bwMode="auto">
          <a:xfrm>
            <a:off x="590331" y="4893656"/>
            <a:ext cx="2981325" cy="528638"/>
            <a:chOff x="1895" y="1619"/>
            <a:chExt cx="1878" cy="320"/>
          </a:xfrm>
        </p:grpSpPr>
        <p:grpSp>
          <p:nvGrpSpPr>
            <p:cNvPr id="33" name="Group 84">
              <a:extLst>
                <a:ext uri="{FF2B5EF4-FFF2-40B4-BE49-F238E27FC236}">
                  <a16:creationId xmlns="" xmlns:a16="http://schemas.microsoft.com/office/drawing/2014/main" id="{6D315E2E-B5BA-4108-9773-979ABAA80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1619"/>
              <a:ext cx="1878" cy="208"/>
              <a:chOff x="307" y="1253"/>
              <a:chExt cx="1878" cy="208"/>
            </a:xfrm>
          </p:grpSpPr>
          <p:sp>
            <p:nvSpPr>
              <p:cNvPr id="36" name="Line 85">
                <a:extLst>
                  <a:ext uri="{FF2B5EF4-FFF2-40B4-BE49-F238E27FC236}">
                    <a16:creationId xmlns="" xmlns:a16="http://schemas.microsoft.com/office/drawing/2014/main" id="{5D52E55C-6246-4643-B4E0-A049CB353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7" name="Text Box 86">
                <a:extLst>
                  <a:ext uri="{FF2B5EF4-FFF2-40B4-BE49-F238E27FC236}">
                    <a16:creationId xmlns="" xmlns:a16="http://schemas.microsoft.com/office/drawing/2014/main" id="{BA9FAEED-AA82-4FC9-92F6-8C1A77200D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38" name="Text Box 87">
                <a:extLst>
                  <a:ext uri="{FF2B5EF4-FFF2-40B4-BE49-F238E27FC236}">
                    <a16:creationId xmlns="" xmlns:a16="http://schemas.microsoft.com/office/drawing/2014/main" id="{168FAF9A-AF94-41AC-A022-1D7EB3299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39" name="Line 88">
                <a:extLst>
                  <a:ext uri="{FF2B5EF4-FFF2-40B4-BE49-F238E27FC236}">
                    <a16:creationId xmlns="" xmlns:a16="http://schemas.microsoft.com/office/drawing/2014/main" id="{CA684C3F-9534-4841-A4D9-8714C2484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" name="Text Box 89">
                <a:extLst>
                  <a:ext uri="{FF2B5EF4-FFF2-40B4-BE49-F238E27FC236}">
                    <a16:creationId xmlns="" xmlns:a16="http://schemas.microsoft.com/office/drawing/2014/main" id="{9B2DE89D-F377-4A22-90E7-0F256541D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41" name="Text Box 90">
                <a:extLst>
                  <a:ext uri="{FF2B5EF4-FFF2-40B4-BE49-F238E27FC236}">
                    <a16:creationId xmlns="" xmlns:a16="http://schemas.microsoft.com/office/drawing/2014/main" id="{E449369E-27DD-4350-8BD4-3B33C411BF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42" name="AutoShape 91">
                <a:extLst>
                  <a:ext uri="{FF2B5EF4-FFF2-40B4-BE49-F238E27FC236}">
                    <a16:creationId xmlns="" xmlns:a16="http://schemas.microsoft.com/office/drawing/2014/main" id="{25680460-8554-44D4-A44A-4744AB2EE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34" name="Oval 92">
              <a:extLst>
                <a:ext uri="{FF2B5EF4-FFF2-40B4-BE49-F238E27FC236}">
                  <a16:creationId xmlns="" xmlns:a16="http://schemas.microsoft.com/office/drawing/2014/main" id="{2414746E-C5B9-410C-8DDB-56B8D5EC0A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46" y="1722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35" name="Text Box 93">
              <a:extLst>
                <a:ext uri="{FF2B5EF4-FFF2-40B4-BE49-F238E27FC236}">
                  <a16:creationId xmlns="" xmlns:a16="http://schemas.microsoft.com/office/drawing/2014/main" id="{8F78B3EE-4151-4B39-AD04-B03E9E073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" y="1817"/>
              <a:ext cx="272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grpSp>
        <p:nvGrpSpPr>
          <p:cNvPr id="43" name="Group 94">
            <a:extLst>
              <a:ext uri="{FF2B5EF4-FFF2-40B4-BE49-F238E27FC236}">
                <a16:creationId xmlns="" xmlns:a16="http://schemas.microsoft.com/office/drawing/2014/main" id="{35F86D67-40AB-4083-8331-D4C986228398}"/>
              </a:ext>
            </a:extLst>
          </p:cNvPr>
          <p:cNvGrpSpPr>
            <a:grpSpLocks/>
          </p:cNvGrpSpPr>
          <p:nvPr/>
        </p:nvGrpSpPr>
        <p:grpSpPr bwMode="auto">
          <a:xfrm>
            <a:off x="3493869" y="4606319"/>
            <a:ext cx="2981325" cy="854075"/>
            <a:chOff x="3724" y="1438"/>
            <a:chExt cx="1878" cy="525"/>
          </a:xfrm>
        </p:grpSpPr>
        <p:sp>
          <p:nvSpPr>
            <p:cNvPr id="44" name="Text Box 95">
              <a:extLst>
                <a:ext uri="{FF2B5EF4-FFF2-40B4-BE49-F238E27FC236}">
                  <a16:creationId xmlns="" xmlns:a16="http://schemas.microsoft.com/office/drawing/2014/main" id="{69D03EB5-F215-420C-A4B7-EC3465785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7" y="1438"/>
              <a:ext cx="4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125</a:t>
              </a:r>
              <a:r>
                <a:rPr lang="en-US" altLang="en-US" sz="1200">
                  <a:latin typeface="Comic Sans MS" panose="030F0702030302020204" pitchFamily="66" charset="0"/>
                </a:rPr>
                <a:t>I-dC</a:t>
              </a:r>
            </a:p>
          </p:txBody>
        </p:sp>
        <p:grpSp>
          <p:nvGrpSpPr>
            <p:cNvPr id="45" name="Group 96">
              <a:extLst>
                <a:ext uri="{FF2B5EF4-FFF2-40B4-BE49-F238E27FC236}">
                  <a16:creationId xmlns="" xmlns:a16="http://schemas.microsoft.com/office/drawing/2014/main" id="{380148B1-6BB0-434C-A64F-50D1C5D79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4" y="1629"/>
              <a:ext cx="1878" cy="210"/>
              <a:chOff x="307" y="1253"/>
              <a:chExt cx="1878" cy="210"/>
            </a:xfrm>
          </p:grpSpPr>
          <p:sp>
            <p:nvSpPr>
              <p:cNvPr id="48" name="Line 97">
                <a:extLst>
                  <a:ext uri="{FF2B5EF4-FFF2-40B4-BE49-F238E27FC236}">
                    <a16:creationId xmlns="" xmlns:a16="http://schemas.microsoft.com/office/drawing/2014/main" id="{9928E3BE-CF33-47C6-BB7E-60DB83B0D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9" name="Text Box 98">
                <a:extLst>
                  <a:ext uri="{FF2B5EF4-FFF2-40B4-BE49-F238E27FC236}">
                    <a16:creationId xmlns="" xmlns:a16="http://schemas.microsoft.com/office/drawing/2014/main" id="{E9B62270-6FDB-40A4-A3C6-EDA3C9AB38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50" name="Text Box 99">
                <a:extLst>
                  <a:ext uri="{FF2B5EF4-FFF2-40B4-BE49-F238E27FC236}">
                    <a16:creationId xmlns="" xmlns:a16="http://schemas.microsoft.com/office/drawing/2014/main" id="{ED9786D9-DB92-4D00-BDDD-E9C04B3CC4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51" name="Line 100">
                <a:extLst>
                  <a:ext uri="{FF2B5EF4-FFF2-40B4-BE49-F238E27FC236}">
                    <a16:creationId xmlns="" xmlns:a16="http://schemas.microsoft.com/office/drawing/2014/main" id="{40866278-EE68-46E6-BF9F-58A2238A6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2" name="Text Box 101">
                <a:extLst>
                  <a:ext uri="{FF2B5EF4-FFF2-40B4-BE49-F238E27FC236}">
                    <a16:creationId xmlns="" xmlns:a16="http://schemas.microsoft.com/office/drawing/2014/main" id="{FE3D5303-1BE4-46F9-AA38-D8ECF305FE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53" name="Text Box 102">
                <a:extLst>
                  <a:ext uri="{FF2B5EF4-FFF2-40B4-BE49-F238E27FC236}">
                    <a16:creationId xmlns="" xmlns:a16="http://schemas.microsoft.com/office/drawing/2014/main" id="{252FCF7D-F099-47A1-B2DD-AF2E16DC2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54" name="AutoShape 103">
                <a:extLst>
                  <a:ext uri="{FF2B5EF4-FFF2-40B4-BE49-F238E27FC236}">
                    <a16:creationId xmlns="" xmlns:a16="http://schemas.microsoft.com/office/drawing/2014/main" id="{37891357-133B-4BC6-878F-04549B775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46" name="Oval 104">
              <a:extLst>
                <a:ext uri="{FF2B5EF4-FFF2-40B4-BE49-F238E27FC236}">
                  <a16:creationId xmlns="" xmlns:a16="http://schemas.microsoft.com/office/drawing/2014/main" id="{A37F8A93-4DE3-4054-A80B-A10828CE20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51" y="1731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47" name="Text Box 105">
              <a:extLst>
                <a:ext uri="{FF2B5EF4-FFF2-40B4-BE49-F238E27FC236}">
                  <a16:creationId xmlns="" xmlns:a16="http://schemas.microsoft.com/office/drawing/2014/main" id="{86E660C5-EAC3-40F5-95B7-E48F9F6EC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" y="1839"/>
              <a:ext cx="27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pic>
        <p:nvPicPr>
          <p:cNvPr id="55" name="Picture 131" descr="target2">
            <a:extLst>
              <a:ext uri="{FF2B5EF4-FFF2-40B4-BE49-F238E27FC236}">
                <a16:creationId xmlns="" xmlns:a16="http://schemas.microsoft.com/office/drawing/2014/main" id="{5D67BCF7-42A7-40A2-B256-2FA1A2FB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52" y="4330094"/>
            <a:ext cx="47164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8" descr="IDC">
            <a:extLst>
              <a:ext uri="{FF2B5EF4-FFF2-40B4-BE49-F238E27FC236}">
                <a16:creationId xmlns="" xmlns:a16="http://schemas.microsoft.com/office/drawing/2014/main" id="{EEBF568E-18B3-46D3-88EA-008B5C6F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44" y="1055614"/>
            <a:ext cx="1421122" cy="18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Овал 1">
            <a:extLst>
              <a:ext uri="{FF2B5EF4-FFF2-40B4-BE49-F238E27FC236}">
                <a16:creationId xmlns="" xmlns:a16="http://schemas.microsoft.com/office/drawing/2014/main" id="{E810387F-F7DC-4902-870C-3CEB676B1733}"/>
              </a:ext>
            </a:extLst>
          </p:cNvPr>
          <p:cNvSpPr/>
          <p:nvPr/>
        </p:nvSpPr>
        <p:spPr>
          <a:xfrm>
            <a:off x="10185169" y="1154534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8" name="Oval 68">
            <a:extLst>
              <a:ext uri="{FF2B5EF4-FFF2-40B4-BE49-F238E27FC236}">
                <a16:creationId xmlns="" xmlns:a16="http://schemas.microsoft.com/office/drawing/2014/main" id="{74166CE7-AD68-4666-B02D-53E6C3B1E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9720" y="4347893"/>
            <a:ext cx="100013" cy="100013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400"/>
          </a:p>
        </p:txBody>
      </p:sp>
    </p:spTree>
    <p:extLst>
      <p:ext uri="{BB962C8B-B14F-4D97-AF65-F5344CB8AC3E}">
        <p14:creationId xmlns:p14="http://schemas.microsoft.com/office/powerpoint/2010/main" val="10046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13331" y="1005853"/>
            <a:ext cx="5181787" cy="928197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Experiments with synthetic oligodeoxynucleotides</a:t>
            </a:r>
          </a:p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Detection of DNA fragments</a:t>
            </a:r>
          </a:p>
        </p:txBody>
      </p:sp>
      <p:grpSp>
        <p:nvGrpSpPr>
          <p:cNvPr id="12" name="Group 58">
            <a:extLst>
              <a:ext uri="{FF2B5EF4-FFF2-40B4-BE49-F238E27FC236}">
                <a16:creationId xmlns="" xmlns:a16="http://schemas.microsoft.com/office/drawing/2014/main" id="{F8AAAB28-AA44-4510-A050-401265C0EE69}"/>
              </a:ext>
            </a:extLst>
          </p:cNvPr>
          <p:cNvGrpSpPr>
            <a:grpSpLocks/>
          </p:cNvGrpSpPr>
          <p:nvPr/>
        </p:nvGrpSpPr>
        <p:grpSpPr bwMode="auto">
          <a:xfrm>
            <a:off x="289692" y="2233170"/>
            <a:ext cx="2981325" cy="641350"/>
            <a:chOff x="307" y="1062"/>
            <a:chExt cx="1878" cy="404"/>
          </a:xfrm>
        </p:grpSpPr>
        <p:sp>
          <p:nvSpPr>
            <p:cNvPr id="13" name="Text Box 59">
              <a:extLst>
                <a:ext uri="{FF2B5EF4-FFF2-40B4-BE49-F238E27FC236}">
                  <a16:creationId xmlns="" xmlns:a16="http://schemas.microsoft.com/office/drawing/2014/main" id="{1C5DFD0B-AC25-4E51-8A73-A10CC24B9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1062"/>
              <a:ext cx="45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125</a:t>
              </a:r>
              <a:r>
                <a:rPr lang="en-US" altLang="en-US" sz="1200">
                  <a:latin typeface="Comic Sans MS" panose="030F0702030302020204" pitchFamily="66" charset="0"/>
                </a:rPr>
                <a:t>I-dC</a:t>
              </a:r>
            </a:p>
          </p:txBody>
        </p:sp>
        <p:grpSp>
          <p:nvGrpSpPr>
            <p:cNvPr id="14" name="Group 60">
              <a:extLst>
                <a:ext uri="{FF2B5EF4-FFF2-40B4-BE49-F238E27FC236}">
                  <a16:creationId xmlns="" xmlns:a16="http://schemas.microsoft.com/office/drawing/2014/main" id="{503D05B7-DC5C-4D50-9D60-C3B07FF1B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" y="1253"/>
              <a:ext cx="1878" cy="213"/>
              <a:chOff x="307" y="1253"/>
              <a:chExt cx="1878" cy="213"/>
            </a:xfrm>
          </p:grpSpPr>
          <p:sp>
            <p:nvSpPr>
              <p:cNvPr id="17" name="Line 61">
                <a:extLst>
                  <a:ext uri="{FF2B5EF4-FFF2-40B4-BE49-F238E27FC236}">
                    <a16:creationId xmlns="" xmlns:a16="http://schemas.microsoft.com/office/drawing/2014/main" id="{5731EE8B-D2C5-4827-A4C0-E66D95AF0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" name="Text Box 62">
                <a:extLst>
                  <a:ext uri="{FF2B5EF4-FFF2-40B4-BE49-F238E27FC236}">
                    <a16:creationId xmlns="" xmlns:a16="http://schemas.microsoft.com/office/drawing/2014/main" id="{AC9252D4-BEC7-4D4E-A76C-65178B2D5B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19" name="Text Box 63">
                <a:extLst>
                  <a:ext uri="{FF2B5EF4-FFF2-40B4-BE49-F238E27FC236}">
                    <a16:creationId xmlns="" xmlns:a16="http://schemas.microsoft.com/office/drawing/2014/main" id="{BB914881-5FA9-4F07-BCD5-CA758075B4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20" name="Line 64">
                <a:extLst>
                  <a:ext uri="{FF2B5EF4-FFF2-40B4-BE49-F238E27FC236}">
                    <a16:creationId xmlns="" xmlns:a16="http://schemas.microsoft.com/office/drawing/2014/main" id="{CB9553E8-D0EC-4E9E-A40E-5E8BEC446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1" name="Text Box 65">
                <a:extLst>
                  <a:ext uri="{FF2B5EF4-FFF2-40B4-BE49-F238E27FC236}">
                    <a16:creationId xmlns="" xmlns:a16="http://schemas.microsoft.com/office/drawing/2014/main" id="{6FA4FBF6-DA8D-4E3E-AB1B-B070A8BD7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22" name="Text Box 66">
                <a:extLst>
                  <a:ext uri="{FF2B5EF4-FFF2-40B4-BE49-F238E27FC236}">
                    <a16:creationId xmlns="" xmlns:a16="http://schemas.microsoft.com/office/drawing/2014/main" id="{ACE43133-5DCB-4000-B58E-AE70C9BD0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23" name="AutoShape 67">
                <a:extLst>
                  <a:ext uri="{FF2B5EF4-FFF2-40B4-BE49-F238E27FC236}">
                    <a16:creationId xmlns="" xmlns:a16="http://schemas.microsoft.com/office/drawing/2014/main" id="{86613027-0940-40A5-9FD1-FA1268BFF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15" name="Oval 68">
              <a:extLst>
                <a:ext uri="{FF2B5EF4-FFF2-40B4-BE49-F238E27FC236}">
                  <a16:creationId xmlns="" xmlns:a16="http://schemas.microsoft.com/office/drawing/2014/main" id="{46C1B337-16A4-4B37-AD1B-426A11BDD8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8" y="1259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16" name="Text Box 69">
              <a:extLst>
                <a:ext uri="{FF2B5EF4-FFF2-40B4-BE49-F238E27FC236}">
                  <a16:creationId xmlns="" xmlns:a16="http://schemas.microsoft.com/office/drawing/2014/main" id="{5FF67345-9571-42F9-B408-508956B82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1115"/>
              <a:ext cx="272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grpSp>
        <p:nvGrpSpPr>
          <p:cNvPr id="24" name="Group 72">
            <a:extLst>
              <a:ext uri="{FF2B5EF4-FFF2-40B4-BE49-F238E27FC236}">
                <a16:creationId xmlns="" xmlns:a16="http://schemas.microsoft.com/office/drawing/2014/main" id="{3A8115FD-E49F-4489-AE57-C844F1E5DADD}"/>
              </a:ext>
            </a:extLst>
          </p:cNvPr>
          <p:cNvGrpSpPr>
            <a:grpSpLocks/>
          </p:cNvGrpSpPr>
          <p:nvPr/>
        </p:nvGrpSpPr>
        <p:grpSpPr bwMode="auto">
          <a:xfrm>
            <a:off x="3193230" y="2552257"/>
            <a:ext cx="2981325" cy="338138"/>
            <a:chOff x="307" y="1253"/>
            <a:chExt cx="1878" cy="213"/>
          </a:xfrm>
        </p:grpSpPr>
        <p:sp>
          <p:nvSpPr>
            <p:cNvPr id="25" name="Line 73">
              <a:extLst>
                <a:ext uri="{FF2B5EF4-FFF2-40B4-BE49-F238E27FC236}">
                  <a16:creationId xmlns="" xmlns:a16="http://schemas.microsoft.com/office/drawing/2014/main" id="{04D9463B-A6A7-4666-83C9-C15D41AAA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298"/>
              <a:ext cx="1497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Text Box 74">
              <a:extLst>
                <a:ext uri="{FF2B5EF4-FFF2-40B4-BE49-F238E27FC236}">
                  <a16:creationId xmlns="" xmlns:a16="http://schemas.microsoft.com/office/drawing/2014/main" id="{23B11A76-130B-478A-BD89-776032C95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" y="1253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27" name="Text Box 75">
              <a:extLst>
                <a:ext uri="{FF2B5EF4-FFF2-40B4-BE49-F238E27FC236}">
                  <a16:creationId xmlns="" xmlns:a16="http://schemas.microsoft.com/office/drawing/2014/main" id="{B573DB4B-AD93-4011-BA66-AB8B42FDC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1259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28" name="Line 76">
              <a:extLst>
                <a:ext uri="{FF2B5EF4-FFF2-40B4-BE49-F238E27FC236}">
                  <a16:creationId xmlns="" xmlns:a16="http://schemas.microsoft.com/office/drawing/2014/main" id="{0019517E-8C90-4B47-8048-E5115E9F4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" y="1389"/>
              <a:ext cx="1497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Text Box 77">
              <a:extLst>
                <a:ext uri="{FF2B5EF4-FFF2-40B4-BE49-F238E27FC236}">
                  <a16:creationId xmlns="" xmlns:a16="http://schemas.microsoft.com/office/drawing/2014/main" id="{212AAFCB-4D13-4CBA-A6AA-848B5EBF0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" y="1344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30" name="Text Box 78">
              <a:extLst>
                <a:ext uri="{FF2B5EF4-FFF2-40B4-BE49-F238E27FC236}">
                  <a16:creationId xmlns="" xmlns:a16="http://schemas.microsoft.com/office/drawing/2014/main" id="{666B6C5A-3EE6-4687-9E5E-220056670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1350"/>
              <a:ext cx="22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31" name="AutoShape 79">
              <a:extLst>
                <a:ext uri="{FF2B5EF4-FFF2-40B4-BE49-F238E27FC236}">
                  <a16:creationId xmlns="" xmlns:a16="http://schemas.microsoft.com/office/drawing/2014/main" id="{0A2DDF22-9BB2-42A0-9ECF-3FAF43799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253"/>
              <a:ext cx="91" cy="90"/>
            </a:xfrm>
            <a:prstGeom prst="irregularSeal1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32" name="Group 83">
            <a:extLst>
              <a:ext uri="{FF2B5EF4-FFF2-40B4-BE49-F238E27FC236}">
                <a16:creationId xmlns="" xmlns:a16="http://schemas.microsoft.com/office/drawing/2014/main" id="{E55F6243-F5AD-4C03-83D1-99F35D7965F3}"/>
              </a:ext>
            </a:extLst>
          </p:cNvPr>
          <p:cNvGrpSpPr>
            <a:grpSpLocks/>
          </p:cNvGrpSpPr>
          <p:nvPr/>
        </p:nvGrpSpPr>
        <p:grpSpPr bwMode="auto">
          <a:xfrm>
            <a:off x="296042" y="3117407"/>
            <a:ext cx="2981325" cy="528638"/>
            <a:chOff x="1895" y="1619"/>
            <a:chExt cx="1878" cy="320"/>
          </a:xfrm>
        </p:grpSpPr>
        <p:grpSp>
          <p:nvGrpSpPr>
            <p:cNvPr id="33" name="Group 84">
              <a:extLst>
                <a:ext uri="{FF2B5EF4-FFF2-40B4-BE49-F238E27FC236}">
                  <a16:creationId xmlns="" xmlns:a16="http://schemas.microsoft.com/office/drawing/2014/main" id="{6D315E2E-B5BA-4108-9773-979ABAA80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1619"/>
              <a:ext cx="1878" cy="208"/>
              <a:chOff x="307" y="1253"/>
              <a:chExt cx="1878" cy="208"/>
            </a:xfrm>
          </p:grpSpPr>
          <p:sp>
            <p:nvSpPr>
              <p:cNvPr id="36" name="Line 85">
                <a:extLst>
                  <a:ext uri="{FF2B5EF4-FFF2-40B4-BE49-F238E27FC236}">
                    <a16:creationId xmlns="" xmlns:a16="http://schemas.microsoft.com/office/drawing/2014/main" id="{5D52E55C-6246-4643-B4E0-A049CB353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7" name="Text Box 86">
                <a:extLst>
                  <a:ext uri="{FF2B5EF4-FFF2-40B4-BE49-F238E27FC236}">
                    <a16:creationId xmlns="" xmlns:a16="http://schemas.microsoft.com/office/drawing/2014/main" id="{BA9FAEED-AA82-4FC9-92F6-8C1A77200D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38" name="Text Box 87">
                <a:extLst>
                  <a:ext uri="{FF2B5EF4-FFF2-40B4-BE49-F238E27FC236}">
                    <a16:creationId xmlns="" xmlns:a16="http://schemas.microsoft.com/office/drawing/2014/main" id="{168FAF9A-AF94-41AC-A022-1D7EB3299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39" name="Line 88">
                <a:extLst>
                  <a:ext uri="{FF2B5EF4-FFF2-40B4-BE49-F238E27FC236}">
                    <a16:creationId xmlns="" xmlns:a16="http://schemas.microsoft.com/office/drawing/2014/main" id="{CA684C3F-9534-4841-A4D9-8714C2484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" name="Text Box 89">
                <a:extLst>
                  <a:ext uri="{FF2B5EF4-FFF2-40B4-BE49-F238E27FC236}">
                    <a16:creationId xmlns="" xmlns:a16="http://schemas.microsoft.com/office/drawing/2014/main" id="{9B2DE89D-F377-4A22-90E7-0F256541D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41" name="Text Box 90">
                <a:extLst>
                  <a:ext uri="{FF2B5EF4-FFF2-40B4-BE49-F238E27FC236}">
                    <a16:creationId xmlns="" xmlns:a16="http://schemas.microsoft.com/office/drawing/2014/main" id="{E449369E-27DD-4350-8BD4-3B33C411BF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42" name="AutoShape 91">
                <a:extLst>
                  <a:ext uri="{FF2B5EF4-FFF2-40B4-BE49-F238E27FC236}">
                    <a16:creationId xmlns="" xmlns:a16="http://schemas.microsoft.com/office/drawing/2014/main" id="{25680460-8554-44D4-A44A-4744AB2EE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34" name="Oval 92">
              <a:extLst>
                <a:ext uri="{FF2B5EF4-FFF2-40B4-BE49-F238E27FC236}">
                  <a16:creationId xmlns="" xmlns:a16="http://schemas.microsoft.com/office/drawing/2014/main" id="{2414746E-C5B9-410C-8DDB-56B8D5EC0A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46" y="1722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35" name="Text Box 93">
              <a:extLst>
                <a:ext uri="{FF2B5EF4-FFF2-40B4-BE49-F238E27FC236}">
                  <a16:creationId xmlns="" xmlns:a16="http://schemas.microsoft.com/office/drawing/2014/main" id="{8F78B3EE-4151-4B39-AD04-B03E9E073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" y="1817"/>
              <a:ext cx="272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grpSp>
        <p:nvGrpSpPr>
          <p:cNvPr id="43" name="Group 94">
            <a:extLst>
              <a:ext uri="{FF2B5EF4-FFF2-40B4-BE49-F238E27FC236}">
                <a16:creationId xmlns="" xmlns:a16="http://schemas.microsoft.com/office/drawing/2014/main" id="{35F86D67-40AB-4083-8331-D4C986228398}"/>
              </a:ext>
            </a:extLst>
          </p:cNvPr>
          <p:cNvGrpSpPr>
            <a:grpSpLocks/>
          </p:cNvGrpSpPr>
          <p:nvPr/>
        </p:nvGrpSpPr>
        <p:grpSpPr bwMode="auto">
          <a:xfrm>
            <a:off x="3199580" y="2830070"/>
            <a:ext cx="2981325" cy="854075"/>
            <a:chOff x="3724" y="1438"/>
            <a:chExt cx="1878" cy="525"/>
          </a:xfrm>
        </p:grpSpPr>
        <p:sp>
          <p:nvSpPr>
            <p:cNvPr id="44" name="Text Box 95">
              <a:extLst>
                <a:ext uri="{FF2B5EF4-FFF2-40B4-BE49-F238E27FC236}">
                  <a16:creationId xmlns="" xmlns:a16="http://schemas.microsoft.com/office/drawing/2014/main" id="{69D03EB5-F215-420C-A4B7-EC3465785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7" y="1438"/>
              <a:ext cx="4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125</a:t>
              </a:r>
              <a:r>
                <a:rPr lang="en-US" altLang="en-US" sz="1200">
                  <a:latin typeface="Comic Sans MS" panose="030F0702030302020204" pitchFamily="66" charset="0"/>
                </a:rPr>
                <a:t>I-dC</a:t>
              </a:r>
            </a:p>
          </p:txBody>
        </p:sp>
        <p:grpSp>
          <p:nvGrpSpPr>
            <p:cNvPr id="45" name="Group 96">
              <a:extLst>
                <a:ext uri="{FF2B5EF4-FFF2-40B4-BE49-F238E27FC236}">
                  <a16:creationId xmlns="" xmlns:a16="http://schemas.microsoft.com/office/drawing/2014/main" id="{380148B1-6BB0-434C-A64F-50D1C5D79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4" y="1629"/>
              <a:ext cx="1878" cy="210"/>
              <a:chOff x="307" y="1253"/>
              <a:chExt cx="1878" cy="210"/>
            </a:xfrm>
          </p:grpSpPr>
          <p:sp>
            <p:nvSpPr>
              <p:cNvPr id="48" name="Line 97">
                <a:extLst>
                  <a:ext uri="{FF2B5EF4-FFF2-40B4-BE49-F238E27FC236}">
                    <a16:creationId xmlns="" xmlns:a16="http://schemas.microsoft.com/office/drawing/2014/main" id="{9928E3BE-CF33-47C6-BB7E-60DB83B0D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9" name="Text Box 98">
                <a:extLst>
                  <a:ext uri="{FF2B5EF4-FFF2-40B4-BE49-F238E27FC236}">
                    <a16:creationId xmlns="" xmlns:a16="http://schemas.microsoft.com/office/drawing/2014/main" id="{E9B62270-6FDB-40A4-A3C6-EDA3C9AB38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" y="1253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50" name="Text Box 99">
                <a:extLst>
                  <a:ext uri="{FF2B5EF4-FFF2-40B4-BE49-F238E27FC236}">
                    <a16:creationId xmlns="" xmlns:a16="http://schemas.microsoft.com/office/drawing/2014/main" id="{ED9786D9-DB92-4D00-BDDD-E9C04B3CC4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1259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51" name="Line 100">
                <a:extLst>
                  <a:ext uri="{FF2B5EF4-FFF2-40B4-BE49-F238E27FC236}">
                    <a16:creationId xmlns="" xmlns:a16="http://schemas.microsoft.com/office/drawing/2014/main" id="{40866278-EE68-46E6-BF9F-58A2238A6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1389"/>
                <a:ext cx="1497" cy="0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2" name="Text Box 101">
                <a:extLst>
                  <a:ext uri="{FF2B5EF4-FFF2-40B4-BE49-F238E27FC236}">
                    <a16:creationId xmlns="" xmlns:a16="http://schemas.microsoft.com/office/drawing/2014/main" id="{FE3D5303-1BE4-46F9-AA38-D8ECF305FE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" y="1344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3’</a:t>
                </a:r>
              </a:p>
            </p:txBody>
          </p:sp>
          <p:sp>
            <p:nvSpPr>
              <p:cNvPr id="53" name="Text Box 102">
                <a:extLst>
                  <a:ext uri="{FF2B5EF4-FFF2-40B4-BE49-F238E27FC236}">
                    <a16:creationId xmlns="" xmlns:a16="http://schemas.microsoft.com/office/drawing/2014/main" id="{252FCF7D-F099-47A1-B2DD-AF2E16DC2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6" y="1350"/>
                <a:ext cx="227" cy="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Comic Sans MS" panose="030F0702030302020204" pitchFamily="66" charset="0"/>
                  </a:rPr>
                  <a:t>5’</a:t>
                </a:r>
              </a:p>
            </p:txBody>
          </p:sp>
          <p:sp>
            <p:nvSpPr>
              <p:cNvPr id="54" name="AutoShape 103">
                <a:extLst>
                  <a:ext uri="{FF2B5EF4-FFF2-40B4-BE49-F238E27FC236}">
                    <a16:creationId xmlns="" xmlns:a16="http://schemas.microsoft.com/office/drawing/2014/main" id="{37891357-133B-4BC6-878F-04549B775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1253"/>
                <a:ext cx="91" cy="90"/>
              </a:xfrm>
              <a:prstGeom prst="irregularSeal1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</p:grpSp>
        <p:sp>
          <p:nvSpPr>
            <p:cNvPr id="46" name="Oval 104">
              <a:extLst>
                <a:ext uri="{FF2B5EF4-FFF2-40B4-BE49-F238E27FC236}">
                  <a16:creationId xmlns="" xmlns:a16="http://schemas.microsoft.com/office/drawing/2014/main" id="{A37F8A93-4DE3-4054-A80B-A10828CE20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51" y="1731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47" name="Text Box 105">
              <a:extLst>
                <a:ext uri="{FF2B5EF4-FFF2-40B4-BE49-F238E27FC236}">
                  <a16:creationId xmlns="" xmlns:a16="http://schemas.microsoft.com/office/drawing/2014/main" id="{86E660C5-EAC3-40F5-95B7-E48F9F6EC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" y="1839"/>
              <a:ext cx="27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aseline="30000">
                  <a:latin typeface="Comic Sans MS" panose="030F0702030302020204" pitchFamily="66" charset="0"/>
                </a:rPr>
                <a:t>32</a:t>
              </a:r>
              <a:r>
                <a:rPr lang="en-US" altLang="en-US" sz="1200">
                  <a:latin typeface="Comic Sans MS" panose="030F0702030302020204" pitchFamily="66" charset="0"/>
                </a:rPr>
                <a:t>P</a:t>
              </a:r>
            </a:p>
          </p:txBody>
        </p:sp>
      </p:grpSp>
      <p:pic>
        <p:nvPicPr>
          <p:cNvPr id="56" name="Picture 84" descr="fig3_2">
            <a:extLst>
              <a:ext uri="{FF2B5EF4-FFF2-40B4-BE49-F238E27FC236}">
                <a16:creationId xmlns="" xmlns:a16="http://schemas.microsoft.com/office/drawing/2014/main" id="{C7A12CE9-3214-47E8-BDD5-7A5633F3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0" y="799657"/>
            <a:ext cx="2955213" cy="56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61">
            <a:extLst>
              <a:ext uri="{FF2B5EF4-FFF2-40B4-BE49-F238E27FC236}">
                <a16:creationId xmlns="" xmlns:a16="http://schemas.microsoft.com/office/drawing/2014/main" id="{FF88634F-C202-450C-8C20-E6510F500CF8}"/>
              </a:ext>
            </a:extLst>
          </p:cNvPr>
          <p:cNvGrpSpPr>
            <a:grpSpLocks/>
          </p:cNvGrpSpPr>
          <p:nvPr/>
        </p:nvGrpSpPr>
        <p:grpSpPr bwMode="auto">
          <a:xfrm>
            <a:off x="311151" y="4447185"/>
            <a:ext cx="1277937" cy="963612"/>
            <a:chOff x="1020" y="2642"/>
            <a:chExt cx="805" cy="607"/>
          </a:xfrm>
        </p:grpSpPr>
        <p:sp>
          <p:nvSpPr>
            <p:cNvPr id="58" name="Line 62">
              <a:extLst>
                <a:ext uri="{FF2B5EF4-FFF2-40B4-BE49-F238E27FC236}">
                  <a16:creationId xmlns="" xmlns:a16="http://schemas.microsoft.com/office/drawing/2014/main" id="{8D71D8B7-F95E-4457-8589-7D8984F02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" y="2675"/>
              <a:ext cx="693" cy="1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Oval 63">
              <a:extLst>
                <a:ext uri="{FF2B5EF4-FFF2-40B4-BE49-F238E27FC236}">
                  <a16:creationId xmlns="" xmlns:a16="http://schemas.microsoft.com/office/drawing/2014/main" id="{3B0C2430-CE05-4AEE-8459-2D3C3E0F0A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0" y="2642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60" name="Line 64">
              <a:extLst>
                <a:ext uri="{FF2B5EF4-FFF2-40B4-BE49-F238E27FC236}">
                  <a16:creationId xmlns="" xmlns:a16="http://schemas.microsoft.com/office/drawing/2014/main" id="{89FE2667-2CD7-44D6-804E-43234DA96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" y="2811"/>
              <a:ext cx="775" cy="1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Oval 65">
              <a:extLst>
                <a:ext uri="{FF2B5EF4-FFF2-40B4-BE49-F238E27FC236}">
                  <a16:creationId xmlns="" xmlns:a16="http://schemas.microsoft.com/office/drawing/2014/main" id="{79819088-B249-43E1-B21D-57F19AF642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4" y="2778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62" name="Line 66">
              <a:extLst>
                <a:ext uri="{FF2B5EF4-FFF2-40B4-BE49-F238E27FC236}">
                  <a16:creationId xmlns="" xmlns:a16="http://schemas.microsoft.com/office/drawing/2014/main" id="{474B198D-2F85-49ED-BC0B-78F224A0B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2947"/>
              <a:ext cx="648" cy="1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Oval 67">
              <a:extLst>
                <a:ext uri="{FF2B5EF4-FFF2-40B4-BE49-F238E27FC236}">
                  <a16:creationId xmlns="" xmlns:a16="http://schemas.microsoft.com/office/drawing/2014/main" id="{1DC50B40-4C39-4BA9-A3E1-F825D5CEEB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2" y="2914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64" name="Line 68">
              <a:extLst>
                <a:ext uri="{FF2B5EF4-FFF2-40B4-BE49-F238E27FC236}">
                  <a16:creationId xmlns="" xmlns:a16="http://schemas.microsoft.com/office/drawing/2014/main" id="{D29E7803-3561-4F81-8D4D-DA18714D8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3083"/>
              <a:ext cx="693" cy="1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5" name="Oval 69">
              <a:extLst>
                <a:ext uri="{FF2B5EF4-FFF2-40B4-BE49-F238E27FC236}">
                  <a16:creationId xmlns="" xmlns:a16="http://schemas.microsoft.com/office/drawing/2014/main" id="{4742EC37-AA53-4363-8960-E10B55DF8C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6" y="3050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66" name="Line 70">
              <a:extLst>
                <a:ext uri="{FF2B5EF4-FFF2-40B4-BE49-F238E27FC236}">
                  <a16:creationId xmlns="" xmlns:a16="http://schemas.microsoft.com/office/drawing/2014/main" id="{4A210F3E-ED27-4A4F-B24E-9B7C93DE6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" y="3219"/>
              <a:ext cx="376" cy="1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7" name="Oval 71">
              <a:extLst>
                <a:ext uri="{FF2B5EF4-FFF2-40B4-BE49-F238E27FC236}">
                  <a16:creationId xmlns="" xmlns:a16="http://schemas.microsoft.com/office/drawing/2014/main" id="{E8584AB2-B38D-4071-8DAC-C1025D77255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4" y="3186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68" name="Group 72">
            <a:extLst>
              <a:ext uri="{FF2B5EF4-FFF2-40B4-BE49-F238E27FC236}">
                <a16:creationId xmlns="" xmlns:a16="http://schemas.microsoft.com/office/drawing/2014/main" id="{E478DA7A-FAF6-400F-8B40-3610ACDD8C77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4421785"/>
            <a:ext cx="2160588" cy="963612"/>
            <a:chOff x="3469" y="2626"/>
            <a:chExt cx="1361" cy="607"/>
          </a:xfrm>
        </p:grpSpPr>
        <p:sp>
          <p:nvSpPr>
            <p:cNvPr id="69" name="Line 73">
              <a:extLst>
                <a:ext uri="{FF2B5EF4-FFF2-40B4-BE49-F238E27FC236}">
                  <a16:creationId xmlns="" xmlns:a16="http://schemas.microsoft.com/office/drawing/2014/main" id="{DDDAD9C0-7CA2-4F43-B64B-C025BB913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2659"/>
              <a:ext cx="998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0" name="Oval 74">
              <a:extLst>
                <a:ext uri="{FF2B5EF4-FFF2-40B4-BE49-F238E27FC236}">
                  <a16:creationId xmlns="" xmlns:a16="http://schemas.microsoft.com/office/drawing/2014/main" id="{C7CA3771-52C5-4792-971C-58A6FE5742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9" y="2626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71" name="Line 75">
              <a:extLst>
                <a:ext uri="{FF2B5EF4-FFF2-40B4-BE49-F238E27FC236}">
                  <a16:creationId xmlns="" xmlns:a16="http://schemas.microsoft.com/office/drawing/2014/main" id="{792C54B0-0E43-4FD2-9075-4FFF9A424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2795"/>
              <a:ext cx="953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" name="Oval 76">
              <a:extLst>
                <a:ext uri="{FF2B5EF4-FFF2-40B4-BE49-F238E27FC236}">
                  <a16:creationId xmlns="" xmlns:a16="http://schemas.microsoft.com/office/drawing/2014/main" id="{24BDBC96-5AAA-4F31-A6C6-6E03DB3B63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9" y="2762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73" name="Line 77">
              <a:extLst>
                <a:ext uri="{FF2B5EF4-FFF2-40B4-BE49-F238E27FC236}">
                  <a16:creationId xmlns="" xmlns:a16="http://schemas.microsoft.com/office/drawing/2014/main" id="{D08FA1CB-4B4F-451A-9B2D-CE0C947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2931"/>
              <a:ext cx="726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4" name="Oval 78">
              <a:extLst>
                <a:ext uri="{FF2B5EF4-FFF2-40B4-BE49-F238E27FC236}">
                  <a16:creationId xmlns="" xmlns:a16="http://schemas.microsoft.com/office/drawing/2014/main" id="{AA784657-4712-4A14-BC8A-ECA7F52D3F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9" y="2898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75" name="Line 79">
              <a:extLst>
                <a:ext uri="{FF2B5EF4-FFF2-40B4-BE49-F238E27FC236}">
                  <a16:creationId xmlns="" xmlns:a16="http://schemas.microsoft.com/office/drawing/2014/main" id="{DC1AA368-E391-4F40-838A-95604AD7D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3067"/>
              <a:ext cx="1316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6" name="Oval 80">
              <a:extLst>
                <a:ext uri="{FF2B5EF4-FFF2-40B4-BE49-F238E27FC236}">
                  <a16:creationId xmlns="" xmlns:a16="http://schemas.microsoft.com/office/drawing/2014/main" id="{9988BC89-F237-4F9D-83EA-8137B7F74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9" y="3034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77" name="Line 81">
              <a:extLst>
                <a:ext uri="{FF2B5EF4-FFF2-40B4-BE49-F238E27FC236}">
                  <a16:creationId xmlns="" xmlns:a16="http://schemas.microsoft.com/office/drawing/2014/main" id="{ACB545E1-8E49-4D40-B5ED-ED857847A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3203"/>
              <a:ext cx="1180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8" name="Oval 82">
              <a:extLst>
                <a:ext uri="{FF2B5EF4-FFF2-40B4-BE49-F238E27FC236}">
                  <a16:creationId xmlns="" xmlns:a16="http://schemas.microsoft.com/office/drawing/2014/main" id="{B4A5BD5E-9AA6-4A53-98E0-3CABC4ED2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9" y="3170"/>
              <a:ext cx="63" cy="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79" name="Text Box 83">
            <a:extLst>
              <a:ext uri="{FF2B5EF4-FFF2-40B4-BE49-F238E27FC236}">
                <a16:creationId xmlns="" xmlns:a16="http://schemas.microsoft.com/office/drawing/2014/main" id="{7C96FB76-3E94-4CA9-A75F-078938307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4529735"/>
            <a:ext cx="2268538" cy="9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Decay induced fragments of various length</a:t>
            </a:r>
            <a:endParaRPr lang="en-US" altLang="en-US" sz="1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0" name="Picture 18" descr="IDC">
            <a:extLst>
              <a:ext uri="{FF2B5EF4-FFF2-40B4-BE49-F238E27FC236}">
                <a16:creationId xmlns="" xmlns:a16="http://schemas.microsoft.com/office/drawing/2014/main" id="{6C817B0F-09DD-4BE4-8598-A1305C5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44" y="1055614"/>
            <a:ext cx="1421122" cy="18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Овал 1">
            <a:extLst>
              <a:ext uri="{FF2B5EF4-FFF2-40B4-BE49-F238E27FC236}">
                <a16:creationId xmlns="" xmlns:a16="http://schemas.microsoft.com/office/drawing/2014/main" id="{4B3B8DEF-C616-4B4F-9334-1D902E8A5285}"/>
              </a:ext>
            </a:extLst>
          </p:cNvPr>
          <p:cNvSpPr/>
          <p:nvPr/>
        </p:nvSpPr>
        <p:spPr>
          <a:xfrm>
            <a:off x="10185169" y="1154534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2" name="Подзаголовок 2">
            <a:extLst>
              <a:ext uri="{FF2B5EF4-FFF2-40B4-BE49-F238E27FC236}">
                <a16:creationId xmlns="" xmlns:a16="http://schemas.microsoft.com/office/drawing/2014/main" id="{C8282202-2520-49D9-A8E6-A7EF03E72DF0}"/>
              </a:ext>
            </a:extLst>
          </p:cNvPr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DNA damage – mapping DNA breaks</a:t>
            </a:r>
          </a:p>
        </p:txBody>
      </p:sp>
      <p:sp>
        <p:nvSpPr>
          <p:cNvPr id="83" name="Oval 68">
            <a:extLst>
              <a:ext uri="{FF2B5EF4-FFF2-40B4-BE49-F238E27FC236}">
                <a16:creationId xmlns="" xmlns:a16="http://schemas.microsoft.com/office/drawing/2014/main" id="{C7128B29-6B5D-4AE1-9943-50318913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1567" y="2552257"/>
            <a:ext cx="100013" cy="100013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400"/>
          </a:p>
        </p:txBody>
      </p:sp>
    </p:spTree>
    <p:extLst>
      <p:ext uri="{BB962C8B-B14F-4D97-AF65-F5344CB8AC3E}">
        <p14:creationId xmlns:p14="http://schemas.microsoft.com/office/powerpoint/2010/main" val="12848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13331" y="1031392"/>
            <a:ext cx="4566439" cy="877120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Experiments with synthetic oligodeoxynucleotides</a:t>
            </a:r>
          </a:p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Fragment size distributions</a:t>
            </a:r>
          </a:p>
        </p:txBody>
      </p:sp>
      <p:pic>
        <p:nvPicPr>
          <p:cNvPr id="80" name="Picture 17" descr="Fragments_Top_Strand">
            <a:extLst>
              <a:ext uri="{FF2B5EF4-FFF2-40B4-BE49-F238E27FC236}">
                <a16:creationId xmlns="" xmlns:a16="http://schemas.microsoft.com/office/drawing/2014/main" id="{FAB79547-3291-44BF-A781-AF4C75FC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>
            <a:fillRect/>
          </a:stretch>
        </p:blipFill>
        <p:spPr bwMode="auto">
          <a:xfrm>
            <a:off x="624327" y="2152809"/>
            <a:ext cx="3691573" cy="250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8" descr="Fragments_Bottom_Strand">
            <a:extLst>
              <a:ext uri="{FF2B5EF4-FFF2-40B4-BE49-F238E27FC236}">
                <a16:creationId xmlns="" xmlns:a16="http://schemas.microsoft.com/office/drawing/2014/main" id="{70BA9374-CCB5-42EC-B44B-478361CB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8019" r="2821" b="36722"/>
          <a:stretch>
            <a:fillRect/>
          </a:stretch>
        </p:blipFill>
        <p:spPr bwMode="auto">
          <a:xfrm>
            <a:off x="4317912" y="2152809"/>
            <a:ext cx="3558190" cy="247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9" descr="Fig3_4">
            <a:extLst>
              <a:ext uri="{FF2B5EF4-FFF2-40B4-BE49-F238E27FC236}">
                <a16:creationId xmlns="" xmlns:a16="http://schemas.microsoft.com/office/drawing/2014/main" id="{EDDDFE1C-860B-4A36-B3C9-FE4917C4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0" y="4773394"/>
            <a:ext cx="3923845" cy="179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846C9-786F-4BD6-A06F-EEB07612CB2A}"/>
              </a:ext>
            </a:extLst>
          </p:cNvPr>
          <p:cNvSpPr/>
          <p:nvPr/>
        </p:nvSpPr>
        <p:spPr>
          <a:xfrm>
            <a:off x="7278527" y="5671601"/>
            <a:ext cx="3357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AU" altLang="en-US" sz="1600" b="1" i="1" dirty="0">
                <a:solidFill>
                  <a:srgbClr val="002060"/>
                </a:solidFill>
              </a:rPr>
              <a:t>f</a:t>
            </a:r>
            <a:r>
              <a:rPr lang="en-AU" altLang="en-US" sz="1600" b="1" i="1" baseline="-25000" dirty="0">
                <a:solidFill>
                  <a:srgbClr val="002060"/>
                </a:solidFill>
              </a:rPr>
              <a:t>i</a:t>
            </a:r>
            <a:r>
              <a:rPr lang="en-AU" altLang="en-US" sz="1600" b="1" i="1" dirty="0">
                <a:solidFill>
                  <a:srgbClr val="002060"/>
                </a:solidFill>
              </a:rPr>
              <a:t> </a:t>
            </a:r>
            <a:r>
              <a:rPr lang="en-AU" altLang="en-US" sz="1600" b="1" dirty="0">
                <a:solidFill>
                  <a:srgbClr val="002060"/>
                </a:solidFill>
              </a:rPr>
              <a:t>– fragment detection frequency</a:t>
            </a:r>
          </a:p>
          <a:p>
            <a:pPr>
              <a:spcBef>
                <a:spcPct val="0"/>
              </a:spcBef>
            </a:pPr>
            <a:endParaRPr lang="en-AU" altLang="en-US" sz="16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r>
              <a:rPr lang="en-AU" altLang="en-US" sz="1600" b="1" i="1" dirty="0">
                <a:solidFill>
                  <a:srgbClr val="002060"/>
                </a:solidFill>
              </a:rPr>
              <a:t>p</a:t>
            </a:r>
            <a:r>
              <a:rPr lang="en-AU" altLang="en-US" sz="1600" b="1" i="1" baseline="-25000" dirty="0">
                <a:solidFill>
                  <a:srgbClr val="002060"/>
                </a:solidFill>
              </a:rPr>
              <a:t>i</a:t>
            </a:r>
            <a:r>
              <a:rPr lang="en-AU" altLang="en-US" sz="1600" b="1" dirty="0">
                <a:solidFill>
                  <a:srgbClr val="002060"/>
                </a:solidFill>
              </a:rPr>
              <a:t> – probability of SSB</a:t>
            </a:r>
          </a:p>
        </p:txBody>
      </p:sp>
      <p:graphicFrame>
        <p:nvGraphicFramePr>
          <p:cNvPr id="83" name="Object 20">
            <a:extLst>
              <a:ext uri="{FF2B5EF4-FFF2-40B4-BE49-F238E27FC236}">
                <a16:creationId xmlns="" xmlns:a16="http://schemas.microsoft.com/office/drawing/2014/main" id="{CD1C1982-4901-44A7-98BE-A37C266CB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72719" y="4021912"/>
          <a:ext cx="20637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7" imgW="1390822" imgH="819003" progId="Equation.3">
                  <p:embed/>
                </p:oleObj>
              </mc:Choice>
              <mc:Fallback>
                <p:oleObj name="Equation" r:id="rId7" imgW="1390822" imgH="819003" progId="Equation.3">
                  <p:embed/>
                  <p:pic>
                    <p:nvPicPr>
                      <p:cNvPr id="83" name="Object 20">
                        <a:extLst>
                          <a:ext uri="{FF2B5EF4-FFF2-40B4-BE49-F238E27FC236}">
                            <a16:creationId xmlns="" xmlns:a16="http://schemas.microsoft.com/office/drawing/2014/main" id="{CD1C1982-4901-44A7-98BE-A37C266CB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719" y="4021912"/>
                        <a:ext cx="20637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Picture 18" descr="IDC">
            <a:extLst>
              <a:ext uri="{FF2B5EF4-FFF2-40B4-BE49-F238E27FC236}">
                <a16:creationId xmlns="" xmlns:a16="http://schemas.microsoft.com/office/drawing/2014/main" id="{BBAE2DF5-794F-46AB-911A-1D113D1D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44" y="1055614"/>
            <a:ext cx="1421122" cy="18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Овал 1">
            <a:extLst>
              <a:ext uri="{FF2B5EF4-FFF2-40B4-BE49-F238E27FC236}">
                <a16:creationId xmlns="" xmlns:a16="http://schemas.microsoft.com/office/drawing/2014/main" id="{529595DB-840A-4F37-A819-60B595681B06}"/>
              </a:ext>
            </a:extLst>
          </p:cNvPr>
          <p:cNvSpPr/>
          <p:nvPr/>
        </p:nvSpPr>
        <p:spPr>
          <a:xfrm>
            <a:off x="10185169" y="1154534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6" name="Подзаголовок 2">
            <a:extLst>
              <a:ext uri="{FF2B5EF4-FFF2-40B4-BE49-F238E27FC236}">
                <a16:creationId xmlns="" xmlns:a16="http://schemas.microsoft.com/office/drawing/2014/main" id="{892E5CA0-2A9D-4411-95A0-B3457BFB5091}"/>
              </a:ext>
            </a:extLst>
          </p:cNvPr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DNA damage – mapping DNA breaks</a:t>
            </a:r>
          </a:p>
        </p:txBody>
      </p:sp>
    </p:spTree>
    <p:extLst>
      <p:ext uri="{BB962C8B-B14F-4D97-AF65-F5344CB8AC3E}">
        <p14:creationId xmlns:p14="http://schemas.microsoft.com/office/powerpoint/2010/main" val="24577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326050" y="870888"/>
            <a:ext cx="5268887" cy="928197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Experiments with synthetic oligodeoxynucleotides</a:t>
            </a:r>
          </a:p>
          <a:p>
            <a:pPr>
              <a:lnSpc>
                <a:spcPct val="150000"/>
              </a:lnSpc>
            </a:pPr>
            <a:r>
              <a:rPr lang="en-AU" sz="1600" b="1" dirty="0">
                <a:solidFill>
                  <a:srgbClr val="002060"/>
                </a:solidFill>
              </a:rPr>
              <a:t>SSB probabilities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03D883-09CA-4DE7-BC26-2A1476D5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0" y="1002070"/>
            <a:ext cx="3931247" cy="448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BF4EDC4-A2FF-45F2-82D4-D2CA5ACC2111}"/>
              </a:ext>
            </a:extLst>
          </p:cNvPr>
          <p:cNvSpPr/>
          <p:nvPr/>
        </p:nvSpPr>
        <p:spPr>
          <a:xfrm>
            <a:off x="616286" y="5717703"/>
            <a:ext cx="3622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sz="1600" b="1" dirty="0">
                <a:solidFill>
                  <a:srgbClr val="002060"/>
                </a:solidFill>
              </a:rPr>
              <a:t>DNA SSB per </a:t>
            </a:r>
            <a:r>
              <a:rPr lang="ru-RU" altLang="en-US" sz="1600" b="1" baseline="30000" dirty="0">
                <a:solidFill>
                  <a:srgbClr val="002060"/>
                </a:solidFill>
              </a:rPr>
              <a:t>125</a:t>
            </a:r>
            <a:r>
              <a:rPr lang="en-AU" altLang="en-US" sz="1600" b="1" dirty="0">
                <a:solidFill>
                  <a:srgbClr val="002060"/>
                </a:solidFill>
              </a:rPr>
              <a:t>I decay probability map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5C0396C2-427B-49FB-B935-C9C8AE38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718459"/>
              </p:ext>
            </p:extLst>
          </p:nvPr>
        </p:nvGraphicFramePr>
        <p:xfrm>
          <a:off x="5020045" y="3181882"/>
          <a:ext cx="3062287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r:id="rId5" imgW="10419048" imgH="10000000" progId="">
                  <p:embed/>
                </p:oleObj>
              </mc:Choice>
              <mc:Fallback>
                <p:oleObj r:id="rId5" imgW="10419048" imgH="10000000" progId="">
                  <p:embed/>
                  <p:pic>
                    <p:nvPicPr>
                      <p:cNvPr id="196624" name="Object 16">
                        <a:extLst>
                          <a:ext uri="{FF2B5EF4-FFF2-40B4-BE49-F238E27FC236}">
                            <a16:creationId xmlns="" xmlns:a16="http://schemas.microsoft.com/office/drawing/2014/main" id="{FB4B8F6C-FBC9-47AF-BD92-56781B0FC0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0045" y="3181882"/>
                        <a:ext cx="3062287" cy="294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target2">
            <a:extLst>
              <a:ext uri="{FF2B5EF4-FFF2-40B4-BE49-F238E27FC236}">
                <a16:creationId xmlns="" xmlns:a16="http://schemas.microsoft.com/office/drawing/2014/main" id="{6CB3B694-93FF-4822-ACC6-A8D53421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95" y="2065870"/>
            <a:ext cx="29162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1EF0EC3-371C-4590-8B99-09FBFED24E49}"/>
              </a:ext>
            </a:extLst>
          </p:cNvPr>
          <p:cNvSpPr/>
          <p:nvPr/>
        </p:nvSpPr>
        <p:spPr>
          <a:xfrm>
            <a:off x="8667186" y="3105613"/>
            <a:ext cx="27025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b="1" dirty="0">
                <a:solidFill>
                  <a:srgbClr val="002060"/>
                </a:solidFill>
              </a:rPr>
              <a:t>Energy deposition in DNA elements</a:t>
            </a:r>
            <a:r>
              <a:rPr lang="ru-RU" altLang="en-US" b="1" dirty="0">
                <a:solidFill>
                  <a:srgbClr val="002060"/>
                </a:solidFill>
              </a:rPr>
              <a:t> </a:t>
            </a:r>
            <a:r>
              <a:rPr lang="en-AU" altLang="en-US" b="1" dirty="0">
                <a:solidFill>
                  <a:srgbClr val="002060"/>
                </a:solidFill>
              </a:rPr>
              <a:t>per </a:t>
            </a:r>
            <a:r>
              <a:rPr lang="ru-RU" altLang="en-US" b="1" baseline="30000" dirty="0">
                <a:solidFill>
                  <a:srgbClr val="002060"/>
                </a:solidFill>
              </a:rPr>
              <a:t>125</a:t>
            </a:r>
            <a:r>
              <a:rPr lang="en-AU" altLang="en-US" b="1" dirty="0">
                <a:solidFill>
                  <a:srgbClr val="002060"/>
                </a:solidFill>
              </a:rPr>
              <a:t>I decay</a:t>
            </a:r>
          </a:p>
          <a:p>
            <a:pPr algn="ctr">
              <a:spcBef>
                <a:spcPct val="0"/>
              </a:spcBef>
            </a:pPr>
            <a:r>
              <a:rPr lang="en-AU" altLang="en-US" sz="1600" dirty="0">
                <a:solidFill>
                  <a:srgbClr val="002060"/>
                </a:solidFill>
              </a:rPr>
              <a:t>Humm &amp; Charlton, 1988 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EBB2B0AF-F92B-4333-A85A-3A47928FA30F}"/>
              </a:ext>
            </a:extLst>
          </p:cNvPr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DNA damage – mapping DNA breaks</a:t>
            </a:r>
          </a:p>
        </p:txBody>
      </p:sp>
      <p:pic>
        <p:nvPicPr>
          <p:cNvPr id="14" name="Picture 18" descr="IDC">
            <a:extLst>
              <a:ext uri="{FF2B5EF4-FFF2-40B4-BE49-F238E27FC236}">
                <a16:creationId xmlns="" xmlns:a16="http://schemas.microsoft.com/office/drawing/2014/main" id="{D28A2198-07EB-450B-97EB-5DFE935B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44" y="1055614"/>
            <a:ext cx="1421122" cy="18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">
            <a:extLst>
              <a:ext uri="{FF2B5EF4-FFF2-40B4-BE49-F238E27FC236}">
                <a16:creationId xmlns="" xmlns:a16="http://schemas.microsoft.com/office/drawing/2014/main" id="{E5121EDF-5020-402B-B370-1301827BBDFC}"/>
              </a:ext>
            </a:extLst>
          </p:cNvPr>
          <p:cNvSpPr/>
          <p:nvPr/>
        </p:nvSpPr>
        <p:spPr>
          <a:xfrm>
            <a:off x="10185169" y="1154534"/>
            <a:ext cx="396875" cy="39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9" name="Picture 22" descr="Humm_Charlton_DNA_Model">
            <a:extLst>
              <a:ext uri="{FF2B5EF4-FFF2-40B4-BE49-F238E27FC236}">
                <a16:creationId xmlns="" xmlns:a16="http://schemas.microsoft.com/office/drawing/2014/main" id="{FD089793-6636-45F6-938B-26429FFA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487" y="4219245"/>
            <a:ext cx="1653975" cy="169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7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0" name="Скругленный прямоугольник 45">
            <a:extLst>
              <a:ext uri="{FF2B5EF4-FFF2-40B4-BE49-F238E27FC236}">
                <a16:creationId xmlns="" xmlns:a16="http://schemas.microsoft.com/office/drawing/2014/main" id="{8115E785-6C5B-4007-87DE-4CC681A78212}"/>
              </a:ext>
            </a:extLst>
          </p:cNvPr>
          <p:cNvSpPr/>
          <p:nvPr/>
        </p:nvSpPr>
        <p:spPr>
          <a:xfrm>
            <a:off x="4435913" y="1379428"/>
            <a:ext cx="6562547" cy="3732227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Experiments with synthetic oligodeoxynucleotides</a:t>
            </a:r>
          </a:p>
          <a:p>
            <a:pPr>
              <a:lnSpc>
                <a:spcPct val="150000"/>
              </a:lnSpc>
            </a:pPr>
            <a:endParaRPr lang="en-AU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Majority of breaks within </a:t>
            </a:r>
            <a:r>
              <a:rPr lang="ru-RU" b="1" dirty="0">
                <a:solidFill>
                  <a:srgbClr val="002060"/>
                </a:solidFill>
              </a:rPr>
              <a:t>+/- 5 bp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Probability if DSB </a:t>
            </a:r>
            <a:r>
              <a:rPr lang="ru-RU" b="1" dirty="0">
                <a:solidFill>
                  <a:srgbClr val="002060"/>
                </a:solidFill>
              </a:rPr>
              <a:t>– 0.8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On average </a:t>
            </a:r>
            <a:r>
              <a:rPr lang="ru-RU" b="1" dirty="0">
                <a:solidFill>
                  <a:srgbClr val="002060"/>
                </a:solidFill>
              </a:rPr>
              <a:t>3.67 </a:t>
            </a:r>
            <a:r>
              <a:rPr lang="en-AU" b="1" dirty="0">
                <a:solidFill>
                  <a:srgbClr val="002060"/>
                </a:solidFill>
              </a:rPr>
              <a:t>breaks in top strand and </a:t>
            </a:r>
            <a:r>
              <a:rPr lang="ru-RU" b="1" dirty="0">
                <a:solidFill>
                  <a:srgbClr val="002060"/>
                </a:solidFill>
              </a:rPr>
              <a:t>1.53 </a:t>
            </a:r>
            <a:r>
              <a:rPr lang="en-AU" b="1" dirty="0">
                <a:solidFill>
                  <a:srgbClr val="002060"/>
                </a:solidFill>
              </a:rPr>
              <a:t>breaks in complementary strand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FF0000"/>
                </a:solidFill>
              </a:rPr>
              <a:t>Formation of clustered damage – DNA DSB of high complexity – high radiobiological efficiency of </a:t>
            </a:r>
            <a:r>
              <a:rPr lang="en-AU" b="1" baseline="30000" dirty="0">
                <a:solidFill>
                  <a:srgbClr val="FF0000"/>
                </a:solidFill>
              </a:rPr>
              <a:t>125</a:t>
            </a:r>
            <a:r>
              <a:rPr lang="en-AU" b="1" dirty="0">
                <a:solidFill>
                  <a:srgbClr val="FF0000"/>
                </a:solidFill>
              </a:rPr>
              <a:t>I-decay</a:t>
            </a:r>
            <a:endParaRPr lang="en-AU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03D883-09CA-4DE7-BC26-2A1476D5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0" y="1002070"/>
            <a:ext cx="3931247" cy="448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BF4EDC4-A2FF-45F2-82D4-D2CA5ACC2111}"/>
              </a:ext>
            </a:extLst>
          </p:cNvPr>
          <p:cNvSpPr/>
          <p:nvPr/>
        </p:nvSpPr>
        <p:spPr>
          <a:xfrm>
            <a:off x="616286" y="5717703"/>
            <a:ext cx="3622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sz="1600" b="1" dirty="0">
                <a:solidFill>
                  <a:srgbClr val="002060"/>
                </a:solidFill>
              </a:rPr>
              <a:t>DNA SSB per </a:t>
            </a:r>
            <a:r>
              <a:rPr lang="ru-RU" altLang="en-US" sz="1600" b="1" baseline="30000" dirty="0">
                <a:solidFill>
                  <a:srgbClr val="002060"/>
                </a:solidFill>
              </a:rPr>
              <a:t>125</a:t>
            </a:r>
            <a:r>
              <a:rPr lang="en-AU" altLang="en-US" sz="1600" b="1" dirty="0">
                <a:solidFill>
                  <a:srgbClr val="002060"/>
                </a:solidFill>
              </a:rPr>
              <a:t>I decay probability map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A1F4FE8C-1236-4A89-BC8B-314014491344}"/>
              </a:ext>
            </a:extLst>
          </p:cNvPr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DNA damage – mapping DNA breaks</a:t>
            </a:r>
          </a:p>
        </p:txBody>
      </p:sp>
    </p:spTree>
    <p:extLst>
      <p:ext uri="{BB962C8B-B14F-4D97-AF65-F5344CB8AC3E}">
        <p14:creationId xmlns:p14="http://schemas.microsoft.com/office/powerpoint/2010/main" val="22414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A1F4FE8C-1236-4A89-BC8B-314014491344}"/>
              </a:ext>
            </a:extLst>
          </p:cNvPr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Direct and indirect mechanism or radiation action</a:t>
            </a:r>
          </a:p>
        </p:txBody>
      </p:sp>
      <p:sp>
        <p:nvSpPr>
          <p:cNvPr id="11" name="Line 13">
            <a:extLst>
              <a:ext uri="{FF2B5EF4-FFF2-40B4-BE49-F238E27FC236}">
                <a16:creationId xmlns="" xmlns:a16="http://schemas.microsoft.com/office/drawing/2014/main" id="{295E8193-7C6B-4FAE-8842-D27A392A6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924" y="2646551"/>
            <a:ext cx="11113" cy="757238"/>
          </a:xfrm>
          <a:prstGeom prst="lin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AU" sz="2000"/>
          </a:p>
        </p:txBody>
      </p:sp>
      <p:grpSp>
        <p:nvGrpSpPr>
          <p:cNvPr id="12" name="Group 4">
            <a:extLst>
              <a:ext uri="{FF2B5EF4-FFF2-40B4-BE49-F238E27FC236}">
                <a16:creationId xmlns="" xmlns:a16="http://schemas.microsoft.com/office/drawing/2014/main" id="{58CE2B01-3BBD-4036-9E4C-0F07712D8BA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628531" y="1929550"/>
            <a:ext cx="227401" cy="1065703"/>
            <a:chOff x="4531" y="181"/>
            <a:chExt cx="194" cy="882"/>
          </a:xfrm>
          <a:noFill/>
        </p:grpSpPr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3E84E634-EC20-4068-8644-008860E1F5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8 h 204"/>
                <a:gd name="T2" fmla="*/ 33 w 920"/>
                <a:gd name="T3" fmla="*/ 28 h 204"/>
                <a:gd name="T4" fmla="*/ 51 w 920"/>
                <a:gd name="T5" fmla="*/ 58 h 204"/>
                <a:gd name="T6" fmla="*/ 70 w 920"/>
                <a:gd name="T7" fmla="*/ 93 h 204"/>
                <a:gd name="T8" fmla="*/ 88 w 920"/>
                <a:gd name="T9" fmla="*/ 129 h 204"/>
                <a:gd name="T10" fmla="*/ 106 w 920"/>
                <a:gd name="T11" fmla="*/ 162 h 204"/>
                <a:gd name="T12" fmla="*/ 125 w 920"/>
                <a:gd name="T13" fmla="*/ 187 h 204"/>
                <a:gd name="T14" fmla="*/ 144 w 920"/>
                <a:gd name="T15" fmla="*/ 202 h 204"/>
                <a:gd name="T16" fmla="*/ 162 w 920"/>
                <a:gd name="T17" fmla="*/ 203 h 204"/>
                <a:gd name="T18" fmla="*/ 180 w 920"/>
                <a:gd name="T19" fmla="*/ 192 h 204"/>
                <a:gd name="T20" fmla="*/ 199 w 920"/>
                <a:gd name="T21" fmla="*/ 169 h 204"/>
                <a:gd name="T22" fmla="*/ 217 w 920"/>
                <a:gd name="T23" fmla="*/ 138 h 204"/>
                <a:gd name="T24" fmla="*/ 236 w 920"/>
                <a:gd name="T25" fmla="*/ 102 h 204"/>
                <a:gd name="T26" fmla="*/ 254 w 920"/>
                <a:gd name="T27" fmla="*/ 66 h 204"/>
                <a:gd name="T28" fmla="*/ 273 w 920"/>
                <a:gd name="T29" fmla="*/ 34 h 204"/>
                <a:gd name="T30" fmla="*/ 291 w 920"/>
                <a:gd name="T31" fmla="*/ 12 h 204"/>
                <a:gd name="T32" fmla="*/ 310 w 920"/>
                <a:gd name="T33" fmla="*/ 1 h 204"/>
                <a:gd name="T34" fmla="*/ 328 w 920"/>
                <a:gd name="T35" fmla="*/ 3 h 204"/>
                <a:gd name="T36" fmla="*/ 347 w 920"/>
                <a:gd name="T37" fmla="*/ 18 h 204"/>
                <a:gd name="T38" fmla="*/ 365 w 920"/>
                <a:gd name="T39" fmla="*/ 43 h 204"/>
                <a:gd name="T40" fmla="*/ 384 w 920"/>
                <a:gd name="T41" fmla="*/ 77 h 204"/>
                <a:gd name="T42" fmla="*/ 402 w 920"/>
                <a:gd name="T43" fmla="*/ 113 h 204"/>
                <a:gd name="T44" fmla="*/ 421 w 920"/>
                <a:gd name="T45" fmla="*/ 148 h 204"/>
                <a:gd name="T46" fmla="*/ 439 w 920"/>
                <a:gd name="T47" fmla="*/ 177 h 204"/>
                <a:gd name="T48" fmla="*/ 458 w 920"/>
                <a:gd name="T49" fmla="*/ 197 h 204"/>
                <a:gd name="T50" fmla="*/ 476 w 920"/>
                <a:gd name="T51" fmla="*/ 204 h 204"/>
                <a:gd name="T52" fmla="*/ 495 w 920"/>
                <a:gd name="T53" fmla="*/ 199 h 204"/>
                <a:gd name="T54" fmla="*/ 513 w 920"/>
                <a:gd name="T55" fmla="*/ 181 h 204"/>
                <a:gd name="T56" fmla="*/ 532 w 920"/>
                <a:gd name="T57" fmla="*/ 153 h 204"/>
                <a:gd name="T58" fmla="*/ 550 w 920"/>
                <a:gd name="T59" fmla="*/ 118 h 204"/>
                <a:gd name="T60" fmla="*/ 569 w 920"/>
                <a:gd name="T61" fmla="*/ 82 h 204"/>
                <a:gd name="T62" fmla="*/ 587 w 920"/>
                <a:gd name="T63" fmla="*/ 48 h 204"/>
                <a:gd name="T64" fmla="*/ 605 w 920"/>
                <a:gd name="T65" fmla="*/ 21 h 204"/>
                <a:gd name="T66" fmla="*/ 624 w 920"/>
                <a:gd name="T67" fmla="*/ 4 h 204"/>
                <a:gd name="T68" fmla="*/ 642 w 920"/>
                <a:gd name="T69" fmla="*/ 1 h 204"/>
                <a:gd name="T70" fmla="*/ 661 w 920"/>
                <a:gd name="T71" fmla="*/ 10 h 204"/>
                <a:gd name="T72" fmla="*/ 679 w 920"/>
                <a:gd name="T73" fmla="*/ 31 h 204"/>
                <a:gd name="T74" fmla="*/ 698 w 920"/>
                <a:gd name="T75" fmla="*/ 61 h 204"/>
                <a:gd name="T76" fmla="*/ 716 w 920"/>
                <a:gd name="T77" fmla="*/ 96 h 204"/>
                <a:gd name="T78" fmla="*/ 735 w 920"/>
                <a:gd name="T79" fmla="*/ 133 h 204"/>
                <a:gd name="T80" fmla="*/ 753 w 920"/>
                <a:gd name="T81" fmla="*/ 165 h 204"/>
                <a:gd name="T82" fmla="*/ 772 w 920"/>
                <a:gd name="T83" fmla="*/ 190 h 204"/>
                <a:gd name="T84" fmla="*/ 790 w 920"/>
                <a:gd name="T85" fmla="*/ 202 h 204"/>
                <a:gd name="T86" fmla="*/ 809 w 920"/>
                <a:gd name="T87" fmla="*/ 203 h 204"/>
                <a:gd name="T88" fmla="*/ 827 w 920"/>
                <a:gd name="T89" fmla="*/ 190 h 204"/>
                <a:gd name="T90" fmla="*/ 846 w 920"/>
                <a:gd name="T91" fmla="*/ 167 h 204"/>
                <a:gd name="T92" fmla="*/ 864 w 920"/>
                <a:gd name="T93" fmla="*/ 134 h 204"/>
                <a:gd name="T94" fmla="*/ 883 w 920"/>
                <a:gd name="T95" fmla="*/ 98 h 204"/>
                <a:gd name="T96" fmla="*/ 901 w 920"/>
                <a:gd name="T97" fmla="*/ 62 h 204"/>
                <a:gd name="T98" fmla="*/ 920 w 920"/>
                <a:gd name="T99" fmla="*/ 3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grpFill/>
            <a:ln w="33401">
              <a:solidFill>
                <a:schemeClr val="accent5">
                  <a:lumMod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F8AF069E-566E-4E6D-90FB-7EC2797963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75 h 204"/>
                <a:gd name="T2" fmla="*/ 33 w 920"/>
                <a:gd name="T3" fmla="*/ 42 h 204"/>
                <a:gd name="T4" fmla="*/ 51 w 920"/>
                <a:gd name="T5" fmla="*/ 17 h 204"/>
                <a:gd name="T6" fmla="*/ 70 w 920"/>
                <a:gd name="T7" fmla="*/ 3 h 204"/>
                <a:gd name="T8" fmla="*/ 88 w 920"/>
                <a:gd name="T9" fmla="*/ 1 h 204"/>
                <a:gd name="T10" fmla="*/ 106 w 920"/>
                <a:gd name="T11" fmla="*/ 13 h 204"/>
                <a:gd name="T12" fmla="*/ 125 w 920"/>
                <a:gd name="T13" fmla="*/ 36 h 204"/>
                <a:gd name="T14" fmla="*/ 144 w 920"/>
                <a:gd name="T15" fmla="*/ 67 h 204"/>
                <a:gd name="T16" fmla="*/ 162 w 920"/>
                <a:gd name="T17" fmla="*/ 103 h 204"/>
                <a:gd name="T18" fmla="*/ 180 w 920"/>
                <a:gd name="T19" fmla="*/ 139 h 204"/>
                <a:gd name="T20" fmla="*/ 199 w 920"/>
                <a:gd name="T21" fmla="*/ 170 h 204"/>
                <a:gd name="T22" fmla="*/ 217 w 920"/>
                <a:gd name="T23" fmla="*/ 193 h 204"/>
                <a:gd name="T24" fmla="*/ 236 w 920"/>
                <a:gd name="T25" fmla="*/ 204 h 204"/>
                <a:gd name="T26" fmla="*/ 254 w 920"/>
                <a:gd name="T27" fmla="*/ 202 h 204"/>
                <a:gd name="T28" fmla="*/ 273 w 920"/>
                <a:gd name="T29" fmla="*/ 187 h 204"/>
                <a:gd name="T30" fmla="*/ 291 w 920"/>
                <a:gd name="T31" fmla="*/ 161 h 204"/>
                <a:gd name="T32" fmla="*/ 310 w 920"/>
                <a:gd name="T33" fmla="*/ 128 h 204"/>
                <a:gd name="T34" fmla="*/ 328 w 920"/>
                <a:gd name="T35" fmla="*/ 91 h 204"/>
                <a:gd name="T36" fmla="*/ 347 w 920"/>
                <a:gd name="T37" fmla="*/ 56 h 204"/>
                <a:gd name="T38" fmla="*/ 365 w 920"/>
                <a:gd name="T39" fmla="*/ 27 h 204"/>
                <a:gd name="T40" fmla="*/ 384 w 920"/>
                <a:gd name="T41" fmla="*/ 8 h 204"/>
                <a:gd name="T42" fmla="*/ 402 w 920"/>
                <a:gd name="T43" fmla="*/ 0 h 204"/>
                <a:gd name="T44" fmla="*/ 421 w 920"/>
                <a:gd name="T45" fmla="*/ 6 h 204"/>
                <a:gd name="T46" fmla="*/ 439 w 920"/>
                <a:gd name="T47" fmla="*/ 24 h 204"/>
                <a:gd name="T48" fmla="*/ 458 w 920"/>
                <a:gd name="T49" fmla="*/ 52 h 204"/>
                <a:gd name="T50" fmla="*/ 476 w 920"/>
                <a:gd name="T51" fmla="*/ 87 h 204"/>
                <a:gd name="T52" fmla="*/ 495 w 920"/>
                <a:gd name="T53" fmla="*/ 123 h 204"/>
                <a:gd name="T54" fmla="*/ 513 w 920"/>
                <a:gd name="T55" fmla="*/ 157 h 204"/>
                <a:gd name="T56" fmla="*/ 532 w 920"/>
                <a:gd name="T57" fmla="*/ 184 h 204"/>
                <a:gd name="T58" fmla="*/ 550 w 920"/>
                <a:gd name="T59" fmla="*/ 200 h 204"/>
                <a:gd name="T60" fmla="*/ 569 w 920"/>
                <a:gd name="T61" fmla="*/ 204 h 204"/>
                <a:gd name="T62" fmla="*/ 587 w 920"/>
                <a:gd name="T63" fmla="*/ 195 h 204"/>
                <a:gd name="T64" fmla="*/ 605 w 920"/>
                <a:gd name="T65" fmla="*/ 174 h 204"/>
                <a:gd name="T66" fmla="*/ 624 w 920"/>
                <a:gd name="T67" fmla="*/ 144 h 204"/>
                <a:gd name="T68" fmla="*/ 642 w 920"/>
                <a:gd name="T69" fmla="*/ 108 h 204"/>
                <a:gd name="T70" fmla="*/ 661 w 920"/>
                <a:gd name="T71" fmla="*/ 72 h 204"/>
                <a:gd name="T72" fmla="*/ 679 w 920"/>
                <a:gd name="T73" fmla="*/ 40 h 204"/>
                <a:gd name="T74" fmla="*/ 698 w 920"/>
                <a:gd name="T75" fmla="*/ 15 h 204"/>
                <a:gd name="T76" fmla="*/ 716 w 920"/>
                <a:gd name="T77" fmla="*/ 2 h 204"/>
                <a:gd name="T78" fmla="*/ 735 w 920"/>
                <a:gd name="T79" fmla="*/ 2 h 204"/>
                <a:gd name="T80" fmla="*/ 753 w 920"/>
                <a:gd name="T81" fmla="*/ 14 h 204"/>
                <a:gd name="T82" fmla="*/ 772 w 920"/>
                <a:gd name="T83" fmla="*/ 38 h 204"/>
                <a:gd name="T84" fmla="*/ 790 w 920"/>
                <a:gd name="T85" fmla="*/ 70 h 204"/>
                <a:gd name="T86" fmla="*/ 809 w 920"/>
                <a:gd name="T87" fmla="*/ 107 h 204"/>
                <a:gd name="T88" fmla="*/ 827 w 920"/>
                <a:gd name="T89" fmla="*/ 142 h 204"/>
                <a:gd name="T90" fmla="*/ 846 w 920"/>
                <a:gd name="T91" fmla="*/ 173 h 204"/>
                <a:gd name="T92" fmla="*/ 864 w 920"/>
                <a:gd name="T93" fmla="*/ 194 h 204"/>
                <a:gd name="T94" fmla="*/ 883 w 920"/>
                <a:gd name="T95" fmla="*/ 204 h 204"/>
                <a:gd name="T96" fmla="*/ 901 w 920"/>
                <a:gd name="T97" fmla="*/ 201 h 204"/>
                <a:gd name="T98" fmla="*/ 920 w 920"/>
                <a:gd name="T99" fmla="*/ 18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grpFill/>
            <a:ln w="3492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="" xmlns:a16="http://schemas.microsoft.com/office/drawing/2014/main" id="{54F59EA0-DA71-4352-92F4-9BB7BD2BA37B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508006" y="4752125"/>
            <a:ext cx="227401" cy="1065703"/>
            <a:chOff x="4531" y="181"/>
            <a:chExt cx="194" cy="882"/>
          </a:xfrm>
          <a:noFill/>
        </p:grpSpPr>
        <p:sp>
          <p:nvSpPr>
            <p:cNvPr id="18" name="Freeform 5">
              <a:extLst>
                <a:ext uri="{FF2B5EF4-FFF2-40B4-BE49-F238E27FC236}">
                  <a16:creationId xmlns="" xmlns:a16="http://schemas.microsoft.com/office/drawing/2014/main" id="{CBB786B4-9583-4E9A-9E0E-2CB8C7AD88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8 h 204"/>
                <a:gd name="T2" fmla="*/ 33 w 920"/>
                <a:gd name="T3" fmla="*/ 28 h 204"/>
                <a:gd name="T4" fmla="*/ 51 w 920"/>
                <a:gd name="T5" fmla="*/ 58 h 204"/>
                <a:gd name="T6" fmla="*/ 70 w 920"/>
                <a:gd name="T7" fmla="*/ 93 h 204"/>
                <a:gd name="T8" fmla="*/ 88 w 920"/>
                <a:gd name="T9" fmla="*/ 129 h 204"/>
                <a:gd name="T10" fmla="*/ 106 w 920"/>
                <a:gd name="T11" fmla="*/ 162 h 204"/>
                <a:gd name="T12" fmla="*/ 125 w 920"/>
                <a:gd name="T13" fmla="*/ 187 h 204"/>
                <a:gd name="T14" fmla="*/ 144 w 920"/>
                <a:gd name="T15" fmla="*/ 202 h 204"/>
                <a:gd name="T16" fmla="*/ 162 w 920"/>
                <a:gd name="T17" fmla="*/ 203 h 204"/>
                <a:gd name="T18" fmla="*/ 180 w 920"/>
                <a:gd name="T19" fmla="*/ 192 h 204"/>
                <a:gd name="T20" fmla="*/ 199 w 920"/>
                <a:gd name="T21" fmla="*/ 169 h 204"/>
                <a:gd name="T22" fmla="*/ 217 w 920"/>
                <a:gd name="T23" fmla="*/ 138 h 204"/>
                <a:gd name="T24" fmla="*/ 236 w 920"/>
                <a:gd name="T25" fmla="*/ 102 h 204"/>
                <a:gd name="T26" fmla="*/ 254 w 920"/>
                <a:gd name="T27" fmla="*/ 66 h 204"/>
                <a:gd name="T28" fmla="*/ 273 w 920"/>
                <a:gd name="T29" fmla="*/ 34 h 204"/>
                <a:gd name="T30" fmla="*/ 291 w 920"/>
                <a:gd name="T31" fmla="*/ 12 h 204"/>
                <a:gd name="T32" fmla="*/ 310 w 920"/>
                <a:gd name="T33" fmla="*/ 1 h 204"/>
                <a:gd name="T34" fmla="*/ 328 w 920"/>
                <a:gd name="T35" fmla="*/ 3 h 204"/>
                <a:gd name="T36" fmla="*/ 347 w 920"/>
                <a:gd name="T37" fmla="*/ 18 h 204"/>
                <a:gd name="T38" fmla="*/ 365 w 920"/>
                <a:gd name="T39" fmla="*/ 43 h 204"/>
                <a:gd name="T40" fmla="*/ 384 w 920"/>
                <a:gd name="T41" fmla="*/ 77 h 204"/>
                <a:gd name="T42" fmla="*/ 402 w 920"/>
                <a:gd name="T43" fmla="*/ 113 h 204"/>
                <a:gd name="T44" fmla="*/ 421 w 920"/>
                <a:gd name="T45" fmla="*/ 148 h 204"/>
                <a:gd name="T46" fmla="*/ 439 w 920"/>
                <a:gd name="T47" fmla="*/ 177 h 204"/>
                <a:gd name="T48" fmla="*/ 458 w 920"/>
                <a:gd name="T49" fmla="*/ 197 h 204"/>
                <a:gd name="T50" fmla="*/ 476 w 920"/>
                <a:gd name="T51" fmla="*/ 204 h 204"/>
                <a:gd name="T52" fmla="*/ 495 w 920"/>
                <a:gd name="T53" fmla="*/ 199 h 204"/>
                <a:gd name="T54" fmla="*/ 513 w 920"/>
                <a:gd name="T55" fmla="*/ 181 h 204"/>
                <a:gd name="T56" fmla="*/ 532 w 920"/>
                <a:gd name="T57" fmla="*/ 153 h 204"/>
                <a:gd name="T58" fmla="*/ 550 w 920"/>
                <a:gd name="T59" fmla="*/ 118 h 204"/>
                <a:gd name="T60" fmla="*/ 569 w 920"/>
                <a:gd name="T61" fmla="*/ 82 h 204"/>
                <a:gd name="T62" fmla="*/ 587 w 920"/>
                <a:gd name="T63" fmla="*/ 48 h 204"/>
                <a:gd name="T64" fmla="*/ 605 w 920"/>
                <a:gd name="T65" fmla="*/ 21 h 204"/>
                <a:gd name="T66" fmla="*/ 624 w 920"/>
                <a:gd name="T67" fmla="*/ 4 h 204"/>
                <a:gd name="T68" fmla="*/ 642 w 920"/>
                <a:gd name="T69" fmla="*/ 1 h 204"/>
                <a:gd name="T70" fmla="*/ 661 w 920"/>
                <a:gd name="T71" fmla="*/ 10 h 204"/>
                <a:gd name="T72" fmla="*/ 679 w 920"/>
                <a:gd name="T73" fmla="*/ 31 h 204"/>
                <a:gd name="T74" fmla="*/ 698 w 920"/>
                <a:gd name="T75" fmla="*/ 61 h 204"/>
                <a:gd name="T76" fmla="*/ 716 w 920"/>
                <a:gd name="T77" fmla="*/ 96 h 204"/>
                <a:gd name="T78" fmla="*/ 735 w 920"/>
                <a:gd name="T79" fmla="*/ 133 h 204"/>
                <a:gd name="T80" fmla="*/ 753 w 920"/>
                <a:gd name="T81" fmla="*/ 165 h 204"/>
                <a:gd name="T82" fmla="*/ 772 w 920"/>
                <a:gd name="T83" fmla="*/ 190 h 204"/>
                <a:gd name="T84" fmla="*/ 790 w 920"/>
                <a:gd name="T85" fmla="*/ 202 h 204"/>
                <a:gd name="T86" fmla="*/ 809 w 920"/>
                <a:gd name="T87" fmla="*/ 203 h 204"/>
                <a:gd name="T88" fmla="*/ 827 w 920"/>
                <a:gd name="T89" fmla="*/ 190 h 204"/>
                <a:gd name="T90" fmla="*/ 846 w 920"/>
                <a:gd name="T91" fmla="*/ 167 h 204"/>
                <a:gd name="T92" fmla="*/ 864 w 920"/>
                <a:gd name="T93" fmla="*/ 134 h 204"/>
                <a:gd name="T94" fmla="*/ 883 w 920"/>
                <a:gd name="T95" fmla="*/ 98 h 204"/>
                <a:gd name="T96" fmla="*/ 901 w 920"/>
                <a:gd name="T97" fmla="*/ 62 h 204"/>
                <a:gd name="T98" fmla="*/ 920 w 920"/>
                <a:gd name="T99" fmla="*/ 3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grpFill/>
            <a:ln w="33401">
              <a:solidFill>
                <a:schemeClr val="accent5">
                  <a:lumMod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="" xmlns:a16="http://schemas.microsoft.com/office/drawing/2014/main" id="{9101470C-2E30-4138-BB6F-BD5D4F67D5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75 h 204"/>
                <a:gd name="T2" fmla="*/ 33 w 920"/>
                <a:gd name="T3" fmla="*/ 42 h 204"/>
                <a:gd name="T4" fmla="*/ 51 w 920"/>
                <a:gd name="T5" fmla="*/ 17 h 204"/>
                <a:gd name="T6" fmla="*/ 70 w 920"/>
                <a:gd name="T7" fmla="*/ 3 h 204"/>
                <a:gd name="T8" fmla="*/ 88 w 920"/>
                <a:gd name="T9" fmla="*/ 1 h 204"/>
                <a:gd name="T10" fmla="*/ 106 w 920"/>
                <a:gd name="T11" fmla="*/ 13 h 204"/>
                <a:gd name="T12" fmla="*/ 125 w 920"/>
                <a:gd name="T13" fmla="*/ 36 h 204"/>
                <a:gd name="T14" fmla="*/ 144 w 920"/>
                <a:gd name="T15" fmla="*/ 67 h 204"/>
                <a:gd name="T16" fmla="*/ 162 w 920"/>
                <a:gd name="T17" fmla="*/ 103 h 204"/>
                <a:gd name="T18" fmla="*/ 180 w 920"/>
                <a:gd name="T19" fmla="*/ 139 h 204"/>
                <a:gd name="T20" fmla="*/ 199 w 920"/>
                <a:gd name="T21" fmla="*/ 170 h 204"/>
                <a:gd name="T22" fmla="*/ 217 w 920"/>
                <a:gd name="T23" fmla="*/ 193 h 204"/>
                <a:gd name="T24" fmla="*/ 236 w 920"/>
                <a:gd name="T25" fmla="*/ 204 h 204"/>
                <a:gd name="T26" fmla="*/ 254 w 920"/>
                <a:gd name="T27" fmla="*/ 202 h 204"/>
                <a:gd name="T28" fmla="*/ 273 w 920"/>
                <a:gd name="T29" fmla="*/ 187 h 204"/>
                <a:gd name="T30" fmla="*/ 291 w 920"/>
                <a:gd name="T31" fmla="*/ 161 h 204"/>
                <a:gd name="T32" fmla="*/ 310 w 920"/>
                <a:gd name="T33" fmla="*/ 128 h 204"/>
                <a:gd name="T34" fmla="*/ 328 w 920"/>
                <a:gd name="T35" fmla="*/ 91 h 204"/>
                <a:gd name="T36" fmla="*/ 347 w 920"/>
                <a:gd name="T37" fmla="*/ 56 h 204"/>
                <a:gd name="T38" fmla="*/ 365 w 920"/>
                <a:gd name="T39" fmla="*/ 27 h 204"/>
                <a:gd name="T40" fmla="*/ 384 w 920"/>
                <a:gd name="T41" fmla="*/ 8 h 204"/>
                <a:gd name="T42" fmla="*/ 402 w 920"/>
                <a:gd name="T43" fmla="*/ 0 h 204"/>
                <a:gd name="T44" fmla="*/ 421 w 920"/>
                <a:gd name="T45" fmla="*/ 6 h 204"/>
                <a:gd name="T46" fmla="*/ 439 w 920"/>
                <a:gd name="T47" fmla="*/ 24 h 204"/>
                <a:gd name="T48" fmla="*/ 458 w 920"/>
                <a:gd name="T49" fmla="*/ 52 h 204"/>
                <a:gd name="T50" fmla="*/ 476 w 920"/>
                <a:gd name="T51" fmla="*/ 87 h 204"/>
                <a:gd name="T52" fmla="*/ 495 w 920"/>
                <a:gd name="T53" fmla="*/ 123 h 204"/>
                <a:gd name="T54" fmla="*/ 513 w 920"/>
                <a:gd name="T55" fmla="*/ 157 h 204"/>
                <a:gd name="T56" fmla="*/ 532 w 920"/>
                <a:gd name="T57" fmla="*/ 184 h 204"/>
                <a:gd name="T58" fmla="*/ 550 w 920"/>
                <a:gd name="T59" fmla="*/ 200 h 204"/>
                <a:gd name="T60" fmla="*/ 569 w 920"/>
                <a:gd name="T61" fmla="*/ 204 h 204"/>
                <a:gd name="T62" fmla="*/ 587 w 920"/>
                <a:gd name="T63" fmla="*/ 195 h 204"/>
                <a:gd name="T64" fmla="*/ 605 w 920"/>
                <a:gd name="T65" fmla="*/ 174 h 204"/>
                <a:gd name="T66" fmla="*/ 624 w 920"/>
                <a:gd name="T67" fmla="*/ 144 h 204"/>
                <a:gd name="T68" fmla="*/ 642 w 920"/>
                <a:gd name="T69" fmla="*/ 108 h 204"/>
                <a:gd name="T70" fmla="*/ 661 w 920"/>
                <a:gd name="T71" fmla="*/ 72 h 204"/>
                <a:gd name="T72" fmla="*/ 679 w 920"/>
                <a:gd name="T73" fmla="*/ 40 h 204"/>
                <a:gd name="T74" fmla="*/ 698 w 920"/>
                <a:gd name="T75" fmla="*/ 15 h 204"/>
                <a:gd name="T76" fmla="*/ 716 w 920"/>
                <a:gd name="T77" fmla="*/ 2 h 204"/>
                <a:gd name="T78" fmla="*/ 735 w 920"/>
                <a:gd name="T79" fmla="*/ 2 h 204"/>
                <a:gd name="T80" fmla="*/ 753 w 920"/>
                <a:gd name="T81" fmla="*/ 14 h 204"/>
                <a:gd name="T82" fmla="*/ 772 w 920"/>
                <a:gd name="T83" fmla="*/ 38 h 204"/>
                <a:gd name="T84" fmla="*/ 790 w 920"/>
                <a:gd name="T85" fmla="*/ 70 h 204"/>
                <a:gd name="T86" fmla="*/ 809 w 920"/>
                <a:gd name="T87" fmla="*/ 107 h 204"/>
                <a:gd name="T88" fmla="*/ 827 w 920"/>
                <a:gd name="T89" fmla="*/ 142 h 204"/>
                <a:gd name="T90" fmla="*/ 846 w 920"/>
                <a:gd name="T91" fmla="*/ 173 h 204"/>
                <a:gd name="T92" fmla="*/ 864 w 920"/>
                <a:gd name="T93" fmla="*/ 194 h 204"/>
                <a:gd name="T94" fmla="*/ 883 w 920"/>
                <a:gd name="T95" fmla="*/ 204 h 204"/>
                <a:gd name="T96" fmla="*/ 901 w 920"/>
                <a:gd name="T97" fmla="*/ 201 h 204"/>
                <a:gd name="T98" fmla="*/ 920 w 920"/>
                <a:gd name="T99" fmla="*/ 18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grpFill/>
            <a:ln w="3492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</p:grpSp>
      <p:sp>
        <p:nvSpPr>
          <p:cNvPr id="20" name="Rectangle 8">
            <a:extLst>
              <a:ext uri="{FF2B5EF4-FFF2-40B4-BE49-F238E27FC236}">
                <a16:creationId xmlns="" xmlns:a16="http://schemas.microsoft.com/office/drawing/2014/main" id="{5502D54C-13C6-458E-942B-AB73C0380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154" y="1075835"/>
            <a:ext cx="730885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1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1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1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1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Direct mechanism</a:t>
            </a:r>
            <a:r>
              <a:rPr lang="ru-RU" altLang="en-US" sz="1400" dirty="0">
                <a:latin typeface="Comic Sans MS" pitchFamily="66" charset="0"/>
              </a:rPr>
              <a:t>               </a:t>
            </a:r>
            <a:r>
              <a:rPr lang="en-AU" altLang="en-US" sz="1400" dirty="0">
                <a:latin typeface="Comic Sans MS" pitchFamily="66" charset="0"/>
              </a:rPr>
              <a:t>              </a:t>
            </a:r>
            <a:r>
              <a:rPr lang="ru-RU" altLang="en-US" sz="1400" dirty="0">
                <a:latin typeface="Comic Sans MS" pitchFamily="66" charset="0"/>
              </a:rPr>
              <a:t>                                </a:t>
            </a:r>
            <a:r>
              <a:rPr lang="en-AU" altLang="en-US" sz="1400" dirty="0">
                <a:latin typeface="Comic Sans MS" pitchFamily="66" charset="0"/>
              </a:rPr>
              <a:t>Indirect mechanism</a:t>
            </a:r>
            <a:endParaRPr lang="en-AU" altLang="en-US" sz="1200" dirty="0">
              <a:latin typeface="Comic Sans MS" pitchFamily="66" charset="0"/>
            </a:endParaRPr>
          </a:p>
        </p:txBody>
      </p:sp>
      <p:sp>
        <p:nvSpPr>
          <p:cNvPr id="21" name="Flowchart: Or 10">
            <a:extLst>
              <a:ext uri="{FF2B5EF4-FFF2-40B4-BE49-F238E27FC236}">
                <a16:creationId xmlns="" xmlns:a16="http://schemas.microsoft.com/office/drawing/2014/main" id="{79E7F806-A108-4220-BCB5-20264C15FA89}"/>
              </a:ext>
            </a:extLst>
          </p:cNvPr>
          <p:cNvSpPr>
            <a:spLocks noChangeAspect="1"/>
          </p:cNvSpPr>
          <p:nvPr/>
        </p:nvSpPr>
        <p:spPr>
          <a:xfrm>
            <a:off x="5338337" y="5172264"/>
            <a:ext cx="104775" cy="100012"/>
          </a:xfrm>
          <a:prstGeom prst="flowChartOr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000"/>
          </a:p>
        </p:txBody>
      </p:sp>
      <p:sp>
        <p:nvSpPr>
          <p:cNvPr id="22" name="Freeform 7">
            <a:extLst>
              <a:ext uri="{FF2B5EF4-FFF2-40B4-BE49-F238E27FC236}">
                <a16:creationId xmlns="" xmlns:a16="http://schemas.microsoft.com/office/drawing/2014/main" id="{0B049D73-B366-4D5C-89FC-0EFAF40F16C6}"/>
              </a:ext>
            </a:extLst>
          </p:cNvPr>
          <p:cNvSpPr>
            <a:spLocks/>
          </p:cNvSpPr>
          <p:nvPr/>
        </p:nvSpPr>
        <p:spPr bwMode="auto">
          <a:xfrm rot="19079742">
            <a:off x="4408062" y="1646426"/>
            <a:ext cx="609600" cy="571500"/>
          </a:xfrm>
          <a:custGeom>
            <a:avLst/>
            <a:gdLst>
              <a:gd name="T0" fmla="*/ 2147483647 w 384"/>
              <a:gd name="T1" fmla="*/ 2147483647 h 360"/>
              <a:gd name="T2" fmla="*/ 2147483647 w 384"/>
              <a:gd name="T3" fmla="*/ 2147483647 h 360"/>
              <a:gd name="T4" fmla="*/ 2147483647 w 384"/>
              <a:gd name="T5" fmla="*/ 2147483647 h 360"/>
              <a:gd name="T6" fmla="*/ 2147483647 w 384"/>
              <a:gd name="T7" fmla="*/ 2147483647 h 360"/>
              <a:gd name="T8" fmla="*/ 2147483647 w 384"/>
              <a:gd name="T9" fmla="*/ 2147483647 h 360"/>
              <a:gd name="T10" fmla="*/ 2147483647 w 384"/>
              <a:gd name="T11" fmla="*/ 2147483647 h 360"/>
              <a:gd name="T12" fmla="*/ 2147483647 w 384"/>
              <a:gd name="T13" fmla="*/ 2147483647 h 360"/>
              <a:gd name="T14" fmla="*/ 0 w 384"/>
              <a:gd name="T15" fmla="*/ 2147483647 h 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4" h="360">
                <a:moveTo>
                  <a:pt x="384" y="24"/>
                </a:moveTo>
                <a:cubicBezTo>
                  <a:pt x="376" y="48"/>
                  <a:pt x="368" y="72"/>
                  <a:pt x="336" y="72"/>
                </a:cubicBezTo>
                <a:cubicBezTo>
                  <a:pt x="304" y="72"/>
                  <a:pt x="192" y="0"/>
                  <a:pt x="192" y="24"/>
                </a:cubicBezTo>
                <a:cubicBezTo>
                  <a:pt x="192" y="48"/>
                  <a:pt x="352" y="200"/>
                  <a:pt x="336" y="216"/>
                </a:cubicBezTo>
                <a:cubicBezTo>
                  <a:pt x="320" y="232"/>
                  <a:pt x="112" y="104"/>
                  <a:pt x="96" y="120"/>
                </a:cubicBezTo>
                <a:cubicBezTo>
                  <a:pt x="80" y="136"/>
                  <a:pt x="240" y="288"/>
                  <a:pt x="240" y="312"/>
                </a:cubicBezTo>
                <a:cubicBezTo>
                  <a:pt x="240" y="336"/>
                  <a:pt x="136" y="256"/>
                  <a:pt x="96" y="264"/>
                </a:cubicBezTo>
                <a:cubicBezTo>
                  <a:pt x="56" y="272"/>
                  <a:pt x="16" y="344"/>
                  <a:pt x="0" y="360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2000"/>
          </a:p>
        </p:txBody>
      </p:sp>
      <p:grpSp>
        <p:nvGrpSpPr>
          <p:cNvPr id="23" name="Group 6">
            <a:extLst>
              <a:ext uri="{FF2B5EF4-FFF2-40B4-BE49-F238E27FC236}">
                <a16:creationId xmlns="" xmlns:a16="http://schemas.microsoft.com/office/drawing/2014/main" id="{D5A160C7-9D5D-4E23-93CC-8E4A5CA1EB9A}"/>
              </a:ext>
            </a:extLst>
          </p:cNvPr>
          <p:cNvGrpSpPr>
            <a:grpSpLocks/>
          </p:cNvGrpSpPr>
          <p:nvPr/>
        </p:nvGrpSpPr>
        <p:grpSpPr bwMode="auto">
          <a:xfrm>
            <a:off x="6327349" y="2327466"/>
            <a:ext cx="536575" cy="276999"/>
            <a:chOff x="3278469" y="2918113"/>
            <a:chExt cx="537447" cy="276653"/>
          </a:xfrm>
        </p:grpSpPr>
        <p:sp>
          <p:nvSpPr>
            <p:cNvPr id="24" name="Oval 65">
              <a:extLst>
                <a:ext uri="{FF2B5EF4-FFF2-40B4-BE49-F238E27FC236}">
                  <a16:creationId xmlns="" xmlns:a16="http://schemas.microsoft.com/office/drawing/2014/main" id="{3B402EB8-E30C-4AA3-944A-EEACF73F7D75}"/>
                </a:ext>
              </a:extLst>
            </p:cNvPr>
            <p:cNvSpPr/>
            <p:nvPr/>
          </p:nvSpPr>
          <p:spPr>
            <a:xfrm>
              <a:off x="3278469" y="2926040"/>
              <a:ext cx="537447" cy="2520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2000"/>
            </a:p>
          </p:txBody>
        </p:sp>
        <p:sp>
          <p:nvSpPr>
            <p:cNvPr id="25" name="Rectangle 5">
              <a:extLst>
                <a:ext uri="{FF2B5EF4-FFF2-40B4-BE49-F238E27FC236}">
                  <a16:creationId xmlns="" xmlns:a16="http://schemas.microsoft.com/office/drawing/2014/main" id="{40F7745F-43E5-4A47-9565-7E968B778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923" y="2918113"/>
              <a:ext cx="490031" cy="2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200">
                  <a:latin typeface="Comic Sans MS" pitchFamily="66" charset="0"/>
                </a:rPr>
                <a:t>H</a:t>
              </a:r>
              <a:r>
                <a:rPr lang="en-AU" altLang="en-US" sz="1200" baseline="-25000">
                  <a:latin typeface="Comic Sans MS" pitchFamily="66" charset="0"/>
                </a:rPr>
                <a:t>2</a:t>
              </a:r>
              <a:r>
                <a:rPr lang="en-AU" altLang="en-US" sz="1200">
                  <a:latin typeface="Comic Sans MS" pitchFamily="66" charset="0"/>
                </a:rPr>
                <a:t>O</a:t>
              </a:r>
              <a:endParaRPr lang="en-AU" altLang="en-US" sz="1200"/>
            </a:p>
          </p:txBody>
        </p:sp>
      </p:grpSp>
      <p:sp>
        <p:nvSpPr>
          <p:cNvPr id="26" name="Freeform 7">
            <a:extLst>
              <a:ext uri="{FF2B5EF4-FFF2-40B4-BE49-F238E27FC236}">
                <a16:creationId xmlns="" xmlns:a16="http://schemas.microsoft.com/office/drawing/2014/main" id="{5FF0A3F2-B251-493B-849A-A413E8235E11}"/>
              </a:ext>
            </a:extLst>
          </p:cNvPr>
          <p:cNvSpPr>
            <a:spLocks/>
          </p:cNvSpPr>
          <p:nvPr/>
        </p:nvSpPr>
        <p:spPr bwMode="auto">
          <a:xfrm rot="18939101">
            <a:off x="6281312" y="1632139"/>
            <a:ext cx="609600" cy="571500"/>
          </a:xfrm>
          <a:custGeom>
            <a:avLst/>
            <a:gdLst>
              <a:gd name="T0" fmla="*/ 2147483647 w 384"/>
              <a:gd name="T1" fmla="*/ 2147483647 h 360"/>
              <a:gd name="T2" fmla="*/ 2147483647 w 384"/>
              <a:gd name="T3" fmla="*/ 2147483647 h 360"/>
              <a:gd name="T4" fmla="*/ 2147483647 w 384"/>
              <a:gd name="T5" fmla="*/ 2147483647 h 360"/>
              <a:gd name="T6" fmla="*/ 2147483647 w 384"/>
              <a:gd name="T7" fmla="*/ 2147483647 h 360"/>
              <a:gd name="T8" fmla="*/ 2147483647 w 384"/>
              <a:gd name="T9" fmla="*/ 2147483647 h 360"/>
              <a:gd name="T10" fmla="*/ 2147483647 w 384"/>
              <a:gd name="T11" fmla="*/ 2147483647 h 360"/>
              <a:gd name="T12" fmla="*/ 2147483647 w 384"/>
              <a:gd name="T13" fmla="*/ 2147483647 h 360"/>
              <a:gd name="T14" fmla="*/ 0 w 384"/>
              <a:gd name="T15" fmla="*/ 2147483647 h 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4" h="360">
                <a:moveTo>
                  <a:pt x="384" y="24"/>
                </a:moveTo>
                <a:cubicBezTo>
                  <a:pt x="376" y="48"/>
                  <a:pt x="368" y="72"/>
                  <a:pt x="336" y="72"/>
                </a:cubicBezTo>
                <a:cubicBezTo>
                  <a:pt x="304" y="72"/>
                  <a:pt x="192" y="0"/>
                  <a:pt x="192" y="24"/>
                </a:cubicBezTo>
                <a:cubicBezTo>
                  <a:pt x="192" y="48"/>
                  <a:pt x="352" y="200"/>
                  <a:pt x="336" y="216"/>
                </a:cubicBezTo>
                <a:cubicBezTo>
                  <a:pt x="320" y="232"/>
                  <a:pt x="112" y="104"/>
                  <a:pt x="96" y="120"/>
                </a:cubicBezTo>
                <a:cubicBezTo>
                  <a:pt x="80" y="136"/>
                  <a:pt x="240" y="288"/>
                  <a:pt x="240" y="312"/>
                </a:cubicBezTo>
                <a:cubicBezTo>
                  <a:pt x="240" y="336"/>
                  <a:pt x="136" y="256"/>
                  <a:pt x="96" y="264"/>
                </a:cubicBezTo>
                <a:cubicBezTo>
                  <a:pt x="56" y="272"/>
                  <a:pt x="16" y="344"/>
                  <a:pt x="0" y="360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2000"/>
          </a:p>
        </p:txBody>
      </p:sp>
      <p:grpSp>
        <p:nvGrpSpPr>
          <p:cNvPr id="27" name="Group 70">
            <a:extLst>
              <a:ext uri="{FF2B5EF4-FFF2-40B4-BE49-F238E27FC236}">
                <a16:creationId xmlns="" xmlns:a16="http://schemas.microsoft.com/office/drawing/2014/main" id="{8C230AC7-420E-409A-8529-08D507F99F74}"/>
              </a:ext>
            </a:extLst>
          </p:cNvPr>
          <p:cNvGrpSpPr>
            <a:grpSpLocks/>
          </p:cNvGrpSpPr>
          <p:nvPr/>
        </p:nvGrpSpPr>
        <p:grpSpPr bwMode="auto">
          <a:xfrm>
            <a:off x="6352749" y="3413316"/>
            <a:ext cx="536575" cy="276999"/>
            <a:chOff x="3278469" y="2918113"/>
            <a:chExt cx="537447" cy="276653"/>
          </a:xfrm>
        </p:grpSpPr>
        <p:sp>
          <p:nvSpPr>
            <p:cNvPr id="28" name="Oval 71">
              <a:extLst>
                <a:ext uri="{FF2B5EF4-FFF2-40B4-BE49-F238E27FC236}">
                  <a16:creationId xmlns="" xmlns:a16="http://schemas.microsoft.com/office/drawing/2014/main" id="{0F8B2E42-BED2-43DD-87D0-41F6E6EECEFD}"/>
                </a:ext>
              </a:extLst>
            </p:cNvPr>
            <p:cNvSpPr/>
            <p:nvPr/>
          </p:nvSpPr>
          <p:spPr>
            <a:xfrm>
              <a:off x="3278469" y="2926040"/>
              <a:ext cx="537447" cy="2520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2000"/>
            </a:p>
          </p:txBody>
        </p:sp>
        <p:sp>
          <p:nvSpPr>
            <p:cNvPr id="29" name="Rectangle 72">
              <a:extLst>
                <a:ext uri="{FF2B5EF4-FFF2-40B4-BE49-F238E27FC236}">
                  <a16:creationId xmlns="" xmlns:a16="http://schemas.microsoft.com/office/drawing/2014/main" id="{40620C17-7EF5-46FB-A6F5-3A2435F7A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397" y="2918113"/>
              <a:ext cx="490993" cy="2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200">
                  <a:latin typeface="Comic Sans MS" pitchFamily="66" charset="0"/>
                </a:rPr>
                <a:t>•OH</a:t>
              </a:r>
              <a:endParaRPr lang="en-AU" altLang="en-US" sz="1200"/>
            </a:p>
          </p:txBody>
        </p:sp>
      </p:grpSp>
      <p:grpSp>
        <p:nvGrpSpPr>
          <p:cNvPr id="30" name="Group 4">
            <a:extLst>
              <a:ext uri="{FF2B5EF4-FFF2-40B4-BE49-F238E27FC236}">
                <a16:creationId xmlns="" xmlns:a16="http://schemas.microsoft.com/office/drawing/2014/main" id="{93C12BFF-D91F-432A-BB4C-B44B4FDF3C9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513372" y="3674636"/>
            <a:ext cx="226812" cy="1064399"/>
            <a:chOff x="4531" y="181"/>
            <a:chExt cx="194" cy="882"/>
          </a:xfrm>
          <a:noFill/>
        </p:grpSpPr>
        <p:sp>
          <p:nvSpPr>
            <p:cNvPr id="31" name="Freeform 5">
              <a:extLst>
                <a:ext uri="{FF2B5EF4-FFF2-40B4-BE49-F238E27FC236}">
                  <a16:creationId xmlns="" xmlns:a16="http://schemas.microsoft.com/office/drawing/2014/main" id="{43B51B7D-7322-485F-8BA0-5CEC7A7D33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8 h 204"/>
                <a:gd name="T2" fmla="*/ 33 w 920"/>
                <a:gd name="T3" fmla="*/ 28 h 204"/>
                <a:gd name="T4" fmla="*/ 51 w 920"/>
                <a:gd name="T5" fmla="*/ 58 h 204"/>
                <a:gd name="T6" fmla="*/ 70 w 920"/>
                <a:gd name="T7" fmla="*/ 93 h 204"/>
                <a:gd name="T8" fmla="*/ 88 w 920"/>
                <a:gd name="T9" fmla="*/ 129 h 204"/>
                <a:gd name="T10" fmla="*/ 106 w 920"/>
                <a:gd name="T11" fmla="*/ 162 h 204"/>
                <a:gd name="T12" fmla="*/ 125 w 920"/>
                <a:gd name="T13" fmla="*/ 187 h 204"/>
                <a:gd name="T14" fmla="*/ 144 w 920"/>
                <a:gd name="T15" fmla="*/ 202 h 204"/>
                <a:gd name="T16" fmla="*/ 162 w 920"/>
                <a:gd name="T17" fmla="*/ 203 h 204"/>
                <a:gd name="T18" fmla="*/ 180 w 920"/>
                <a:gd name="T19" fmla="*/ 192 h 204"/>
                <a:gd name="T20" fmla="*/ 199 w 920"/>
                <a:gd name="T21" fmla="*/ 169 h 204"/>
                <a:gd name="T22" fmla="*/ 217 w 920"/>
                <a:gd name="T23" fmla="*/ 138 h 204"/>
                <a:gd name="T24" fmla="*/ 236 w 920"/>
                <a:gd name="T25" fmla="*/ 102 h 204"/>
                <a:gd name="T26" fmla="*/ 254 w 920"/>
                <a:gd name="T27" fmla="*/ 66 h 204"/>
                <a:gd name="T28" fmla="*/ 273 w 920"/>
                <a:gd name="T29" fmla="*/ 34 h 204"/>
                <a:gd name="T30" fmla="*/ 291 w 920"/>
                <a:gd name="T31" fmla="*/ 12 h 204"/>
                <a:gd name="T32" fmla="*/ 310 w 920"/>
                <a:gd name="T33" fmla="*/ 1 h 204"/>
                <a:gd name="T34" fmla="*/ 328 w 920"/>
                <a:gd name="T35" fmla="*/ 3 h 204"/>
                <a:gd name="T36" fmla="*/ 347 w 920"/>
                <a:gd name="T37" fmla="*/ 18 h 204"/>
                <a:gd name="T38" fmla="*/ 365 w 920"/>
                <a:gd name="T39" fmla="*/ 43 h 204"/>
                <a:gd name="T40" fmla="*/ 384 w 920"/>
                <a:gd name="T41" fmla="*/ 77 h 204"/>
                <a:gd name="T42" fmla="*/ 402 w 920"/>
                <a:gd name="T43" fmla="*/ 113 h 204"/>
                <a:gd name="T44" fmla="*/ 421 w 920"/>
                <a:gd name="T45" fmla="*/ 148 h 204"/>
                <a:gd name="T46" fmla="*/ 439 w 920"/>
                <a:gd name="T47" fmla="*/ 177 h 204"/>
                <a:gd name="T48" fmla="*/ 458 w 920"/>
                <a:gd name="T49" fmla="*/ 197 h 204"/>
                <a:gd name="T50" fmla="*/ 476 w 920"/>
                <a:gd name="T51" fmla="*/ 204 h 204"/>
                <a:gd name="T52" fmla="*/ 495 w 920"/>
                <a:gd name="T53" fmla="*/ 199 h 204"/>
                <a:gd name="T54" fmla="*/ 513 w 920"/>
                <a:gd name="T55" fmla="*/ 181 h 204"/>
                <a:gd name="T56" fmla="*/ 532 w 920"/>
                <a:gd name="T57" fmla="*/ 153 h 204"/>
                <a:gd name="T58" fmla="*/ 550 w 920"/>
                <a:gd name="T59" fmla="*/ 118 h 204"/>
                <a:gd name="T60" fmla="*/ 569 w 920"/>
                <a:gd name="T61" fmla="*/ 82 h 204"/>
                <a:gd name="T62" fmla="*/ 587 w 920"/>
                <a:gd name="T63" fmla="*/ 48 h 204"/>
                <a:gd name="T64" fmla="*/ 605 w 920"/>
                <a:gd name="T65" fmla="*/ 21 h 204"/>
                <a:gd name="T66" fmla="*/ 624 w 920"/>
                <a:gd name="T67" fmla="*/ 4 h 204"/>
                <a:gd name="T68" fmla="*/ 642 w 920"/>
                <a:gd name="T69" fmla="*/ 1 h 204"/>
                <a:gd name="T70" fmla="*/ 661 w 920"/>
                <a:gd name="T71" fmla="*/ 10 h 204"/>
                <a:gd name="T72" fmla="*/ 679 w 920"/>
                <a:gd name="T73" fmla="*/ 31 h 204"/>
                <a:gd name="T74" fmla="*/ 698 w 920"/>
                <a:gd name="T75" fmla="*/ 61 h 204"/>
                <a:gd name="T76" fmla="*/ 716 w 920"/>
                <a:gd name="T77" fmla="*/ 96 h 204"/>
                <a:gd name="T78" fmla="*/ 735 w 920"/>
                <a:gd name="T79" fmla="*/ 133 h 204"/>
                <a:gd name="T80" fmla="*/ 753 w 920"/>
                <a:gd name="T81" fmla="*/ 165 h 204"/>
                <a:gd name="T82" fmla="*/ 772 w 920"/>
                <a:gd name="T83" fmla="*/ 190 h 204"/>
                <a:gd name="T84" fmla="*/ 790 w 920"/>
                <a:gd name="T85" fmla="*/ 202 h 204"/>
                <a:gd name="T86" fmla="*/ 809 w 920"/>
                <a:gd name="T87" fmla="*/ 203 h 204"/>
                <a:gd name="T88" fmla="*/ 827 w 920"/>
                <a:gd name="T89" fmla="*/ 190 h 204"/>
                <a:gd name="T90" fmla="*/ 846 w 920"/>
                <a:gd name="T91" fmla="*/ 167 h 204"/>
                <a:gd name="T92" fmla="*/ 864 w 920"/>
                <a:gd name="T93" fmla="*/ 134 h 204"/>
                <a:gd name="T94" fmla="*/ 883 w 920"/>
                <a:gd name="T95" fmla="*/ 98 h 204"/>
                <a:gd name="T96" fmla="*/ 901 w 920"/>
                <a:gd name="T97" fmla="*/ 62 h 204"/>
                <a:gd name="T98" fmla="*/ 920 w 920"/>
                <a:gd name="T99" fmla="*/ 3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grpFill/>
            <a:ln w="33401">
              <a:solidFill>
                <a:schemeClr val="accent5">
                  <a:lumMod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  <p:sp>
          <p:nvSpPr>
            <p:cNvPr id="32" name="Freeform 6">
              <a:extLst>
                <a:ext uri="{FF2B5EF4-FFF2-40B4-BE49-F238E27FC236}">
                  <a16:creationId xmlns="" xmlns:a16="http://schemas.microsoft.com/office/drawing/2014/main" id="{52CBBEEE-77EB-4FEC-B164-7BA054299F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87" y="525"/>
              <a:ext cx="882" cy="194"/>
            </a:xfrm>
            <a:custGeom>
              <a:avLst/>
              <a:gdLst>
                <a:gd name="T0" fmla="*/ 14 w 920"/>
                <a:gd name="T1" fmla="*/ 75 h 204"/>
                <a:gd name="T2" fmla="*/ 33 w 920"/>
                <a:gd name="T3" fmla="*/ 42 h 204"/>
                <a:gd name="T4" fmla="*/ 51 w 920"/>
                <a:gd name="T5" fmla="*/ 17 h 204"/>
                <a:gd name="T6" fmla="*/ 70 w 920"/>
                <a:gd name="T7" fmla="*/ 3 h 204"/>
                <a:gd name="T8" fmla="*/ 88 w 920"/>
                <a:gd name="T9" fmla="*/ 1 h 204"/>
                <a:gd name="T10" fmla="*/ 106 w 920"/>
                <a:gd name="T11" fmla="*/ 13 h 204"/>
                <a:gd name="T12" fmla="*/ 125 w 920"/>
                <a:gd name="T13" fmla="*/ 36 h 204"/>
                <a:gd name="T14" fmla="*/ 144 w 920"/>
                <a:gd name="T15" fmla="*/ 67 h 204"/>
                <a:gd name="T16" fmla="*/ 162 w 920"/>
                <a:gd name="T17" fmla="*/ 103 h 204"/>
                <a:gd name="T18" fmla="*/ 180 w 920"/>
                <a:gd name="T19" fmla="*/ 139 h 204"/>
                <a:gd name="T20" fmla="*/ 199 w 920"/>
                <a:gd name="T21" fmla="*/ 170 h 204"/>
                <a:gd name="T22" fmla="*/ 217 w 920"/>
                <a:gd name="T23" fmla="*/ 193 h 204"/>
                <a:gd name="T24" fmla="*/ 236 w 920"/>
                <a:gd name="T25" fmla="*/ 204 h 204"/>
                <a:gd name="T26" fmla="*/ 254 w 920"/>
                <a:gd name="T27" fmla="*/ 202 h 204"/>
                <a:gd name="T28" fmla="*/ 273 w 920"/>
                <a:gd name="T29" fmla="*/ 187 h 204"/>
                <a:gd name="T30" fmla="*/ 291 w 920"/>
                <a:gd name="T31" fmla="*/ 161 h 204"/>
                <a:gd name="T32" fmla="*/ 310 w 920"/>
                <a:gd name="T33" fmla="*/ 128 h 204"/>
                <a:gd name="T34" fmla="*/ 328 w 920"/>
                <a:gd name="T35" fmla="*/ 91 h 204"/>
                <a:gd name="T36" fmla="*/ 347 w 920"/>
                <a:gd name="T37" fmla="*/ 56 h 204"/>
                <a:gd name="T38" fmla="*/ 365 w 920"/>
                <a:gd name="T39" fmla="*/ 27 h 204"/>
                <a:gd name="T40" fmla="*/ 384 w 920"/>
                <a:gd name="T41" fmla="*/ 8 h 204"/>
                <a:gd name="T42" fmla="*/ 402 w 920"/>
                <a:gd name="T43" fmla="*/ 0 h 204"/>
                <a:gd name="T44" fmla="*/ 421 w 920"/>
                <a:gd name="T45" fmla="*/ 6 h 204"/>
                <a:gd name="T46" fmla="*/ 439 w 920"/>
                <a:gd name="T47" fmla="*/ 24 h 204"/>
                <a:gd name="T48" fmla="*/ 458 w 920"/>
                <a:gd name="T49" fmla="*/ 52 h 204"/>
                <a:gd name="T50" fmla="*/ 476 w 920"/>
                <a:gd name="T51" fmla="*/ 87 h 204"/>
                <a:gd name="T52" fmla="*/ 495 w 920"/>
                <a:gd name="T53" fmla="*/ 123 h 204"/>
                <a:gd name="T54" fmla="*/ 513 w 920"/>
                <a:gd name="T55" fmla="*/ 157 h 204"/>
                <a:gd name="T56" fmla="*/ 532 w 920"/>
                <a:gd name="T57" fmla="*/ 184 h 204"/>
                <a:gd name="T58" fmla="*/ 550 w 920"/>
                <a:gd name="T59" fmla="*/ 200 h 204"/>
                <a:gd name="T60" fmla="*/ 569 w 920"/>
                <a:gd name="T61" fmla="*/ 204 h 204"/>
                <a:gd name="T62" fmla="*/ 587 w 920"/>
                <a:gd name="T63" fmla="*/ 195 h 204"/>
                <a:gd name="T64" fmla="*/ 605 w 920"/>
                <a:gd name="T65" fmla="*/ 174 h 204"/>
                <a:gd name="T66" fmla="*/ 624 w 920"/>
                <a:gd name="T67" fmla="*/ 144 h 204"/>
                <a:gd name="T68" fmla="*/ 642 w 920"/>
                <a:gd name="T69" fmla="*/ 108 h 204"/>
                <a:gd name="T70" fmla="*/ 661 w 920"/>
                <a:gd name="T71" fmla="*/ 72 h 204"/>
                <a:gd name="T72" fmla="*/ 679 w 920"/>
                <a:gd name="T73" fmla="*/ 40 h 204"/>
                <a:gd name="T74" fmla="*/ 698 w 920"/>
                <a:gd name="T75" fmla="*/ 15 h 204"/>
                <a:gd name="T76" fmla="*/ 716 w 920"/>
                <a:gd name="T77" fmla="*/ 2 h 204"/>
                <a:gd name="T78" fmla="*/ 735 w 920"/>
                <a:gd name="T79" fmla="*/ 2 h 204"/>
                <a:gd name="T80" fmla="*/ 753 w 920"/>
                <a:gd name="T81" fmla="*/ 14 h 204"/>
                <a:gd name="T82" fmla="*/ 772 w 920"/>
                <a:gd name="T83" fmla="*/ 38 h 204"/>
                <a:gd name="T84" fmla="*/ 790 w 920"/>
                <a:gd name="T85" fmla="*/ 70 h 204"/>
                <a:gd name="T86" fmla="*/ 809 w 920"/>
                <a:gd name="T87" fmla="*/ 107 h 204"/>
                <a:gd name="T88" fmla="*/ 827 w 920"/>
                <a:gd name="T89" fmla="*/ 142 h 204"/>
                <a:gd name="T90" fmla="*/ 846 w 920"/>
                <a:gd name="T91" fmla="*/ 173 h 204"/>
                <a:gd name="T92" fmla="*/ 864 w 920"/>
                <a:gd name="T93" fmla="*/ 194 h 204"/>
                <a:gd name="T94" fmla="*/ 883 w 920"/>
                <a:gd name="T95" fmla="*/ 204 h 204"/>
                <a:gd name="T96" fmla="*/ 901 w 920"/>
                <a:gd name="T97" fmla="*/ 201 h 204"/>
                <a:gd name="T98" fmla="*/ 920 w 920"/>
                <a:gd name="T99" fmla="*/ 18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grpFill/>
            <a:ln w="3492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2000"/>
            </a:p>
          </p:txBody>
        </p:sp>
      </p:grpSp>
      <p:sp>
        <p:nvSpPr>
          <p:cNvPr id="33" name="Line 13">
            <a:extLst>
              <a:ext uri="{FF2B5EF4-FFF2-40B4-BE49-F238E27FC236}">
                <a16:creationId xmlns="" xmlns:a16="http://schemas.microsoft.com/office/drawing/2014/main" id="{9B2E5FFF-46EA-42DD-A63E-1FCC4108A1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84512" y="3684776"/>
            <a:ext cx="142875" cy="3730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2000"/>
          </a:p>
        </p:txBody>
      </p:sp>
      <p:sp>
        <p:nvSpPr>
          <p:cNvPr id="34" name="Line 13">
            <a:extLst>
              <a:ext uri="{FF2B5EF4-FFF2-40B4-BE49-F238E27FC236}">
                <a16:creationId xmlns="" xmlns:a16="http://schemas.microsoft.com/office/drawing/2014/main" id="{A0F1594A-F2FF-4E3F-8F7C-2CF1E27D7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499" y="2827526"/>
            <a:ext cx="657225" cy="2079625"/>
          </a:xfrm>
          <a:prstGeom prst="lin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AU" sz="2000"/>
          </a:p>
        </p:txBody>
      </p:sp>
      <p:sp>
        <p:nvSpPr>
          <p:cNvPr id="35" name="Line 13">
            <a:extLst>
              <a:ext uri="{FF2B5EF4-FFF2-40B4-BE49-F238E27FC236}">
                <a16:creationId xmlns="" xmlns:a16="http://schemas.microsoft.com/office/drawing/2014/main" id="{9923CF3A-2164-4C37-A066-2BE6EB8A48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3787" y="4402326"/>
            <a:ext cx="504825" cy="504825"/>
          </a:xfrm>
          <a:prstGeom prst="lin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AU" sz="2000"/>
          </a:p>
        </p:txBody>
      </p:sp>
      <p:sp>
        <p:nvSpPr>
          <p:cNvPr id="36" name="Rectangle 8">
            <a:extLst>
              <a:ext uri="{FF2B5EF4-FFF2-40B4-BE49-F238E27FC236}">
                <a16:creationId xmlns="" xmlns:a16="http://schemas.microsoft.com/office/drawing/2014/main" id="{1922DDFC-8648-4E01-A1D3-4C447500B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074" y="2005201"/>
            <a:ext cx="2225675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1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1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1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1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Direct interaction of ionising particle with DNA molecule</a:t>
            </a:r>
            <a:endParaRPr lang="en-AU" altLang="en-US" sz="1200" dirty="0">
              <a:latin typeface="Comic Sans MS" pitchFamily="66" charset="0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="" xmlns:a16="http://schemas.microsoft.com/office/drawing/2014/main" id="{09B867F3-C300-4954-9B3C-2D85B565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024" y="3629214"/>
            <a:ext cx="3009900" cy="128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1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1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1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1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Ionisation of atoms in DNA molecule and formation of radicals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AU" altLang="en-US" sz="1400" dirty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DNA </a:t>
            </a:r>
            <a:r>
              <a:rPr lang="ru-RU" altLang="en-US" sz="1400" dirty="0">
                <a:latin typeface="Comic Sans MS" pitchFamily="66" charset="0"/>
              </a:rPr>
              <a:t>-----------</a:t>
            </a:r>
            <a:r>
              <a:rPr lang="en-AU" altLang="en-US" sz="1400" dirty="0">
                <a:latin typeface="Comic Sans MS" pitchFamily="66" charset="0"/>
              </a:rPr>
              <a:t>&gt; DNA</a:t>
            </a:r>
            <a:r>
              <a:rPr lang="en-AU" altLang="en-US" sz="1800" baseline="30000" dirty="0">
                <a:latin typeface="Comic Sans MS" pitchFamily="66" charset="0"/>
              </a:rPr>
              <a:t>•+ </a:t>
            </a:r>
            <a:r>
              <a:rPr lang="en-AU" altLang="en-US" sz="1400" dirty="0">
                <a:latin typeface="Comic Sans MS" pitchFamily="66" charset="0"/>
              </a:rPr>
              <a:t>+ e</a:t>
            </a:r>
            <a:r>
              <a:rPr lang="en-AU" altLang="en-US" sz="1800" baseline="30000" dirty="0">
                <a:latin typeface="Comic Sans MS" pitchFamily="66" charset="0"/>
              </a:rPr>
              <a:t>-</a:t>
            </a:r>
            <a:r>
              <a:rPr lang="en-AU" altLang="en-US" sz="1800" dirty="0">
                <a:latin typeface="Comic Sans MS" pitchFamily="66" charset="0"/>
              </a:rPr>
              <a:t> </a:t>
            </a:r>
            <a:endParaRPr lang="ru-RU" altLang="en-US" sz="1400" baseline="30000" dirty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AU" altLang="en-US" sz="1200" dirty="0">
              <a:latin typeface="Comic Sans MS" pitchFamily="66" charset="0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="" xmlns:a16="http://schemas.microsoft.com/office/drawing/2014/main" id="{469C0EB5-0093-4D59-8855-86C70DFC9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649" y="1517839"/>
            <a:ext cx="2224088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1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1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1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1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Ionisation of water molecules</a:t>
            </a:r>
            <a:endParaRPr lang="ru-RU" altLang="en-US" sz="1400" dirty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en-US" sz="1400" dirty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Formation of</a:t>
            </a:r>
            <a:r>
              <a:rPr lang="ru-RU" altLang="en-US" sz="1400" dirty="0">
                <a:latin typeface="Comic Sans MS" pitchFamily="66" charset="0"/>
              </a:rPr>
              <a:t> </a:t>
            </a:r>
            <a:r>
              <a:rPr lang="en-AU" altLang="en-US" sz="1400" dirty="0">
                <a:latin typeface="Comic Sans MS" pitchFamily="66" charset="0"/>
              </a:rPr>
              <a:t>•OH</a:t>
            </a:r>
            <a:r>
              <a:rPr lang="ru-RU" altLang="en-US" sz="1400" dirty="0">
                <a:latin typeface="Comic Sans MS" pitchFamily="66" charset="0"/>
              </a:rPr>
              <a:t> </a:t>
            </a:r>
            <a:r>
              <a:rPr lang="en-AU" altLang="en-US" sz="1400" dirty="0">
                <a:latin typeface="Comic Sans MS" pitchFamily="66" charset="0"/>
              </a:rPr>
              <a:t>radicals</a:t>
            </a:r>
            <a:r>
              <a:rPr lang="ru-RU" altLang="en-US" sz="1400" dirty="0">
                <a:latin typeface="Comic Sans MS" pitchFamily="66" charset="0"/>
              </a:rPr>
              <a:t> (2.7</a:t>
            </a:r>
            <a:r>
              <a:rPr lang="en-AU" altLang="en-US" sz="1400" dirty="0">
                <a:latin typeface="Comic Sans MS" pitchFamily="66" charset="0"/>
              </a:rPr>
              <a:t>/100 eV</a:t>
            </a:r>
            <a:r>
              <a:rPr lang="ru-RU" altLang="en-US" sz="1400" dirty="0">
                <a:latin typeface="Comic Sans MS" pitchFamily="66" charset="0"/>
              </a:rPr>
              <a:t>)</a:t>
            </a:r>
            <a:endParaRPr lang="en-AU" altLang="en-US" sz="1200" dirty="0">
              <a:latin typeface="Comic Sans MS" pitchFamily="66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="" xmlns:a16="http://schemas.microsoft.com/office/drawing/2014/main" id="{AAEF4F62-F179-4CC9-AB83-47E5A1FF2AC1}"/>
              </a:ext>
            </a:extLst>
          </p:cNvPr>
          <p:cNvSpPr/>
          <p:nvPr/>
        </p:nvSpPr>
        <p:spPr>
          <a:xfrm>
            <a:off x="2357012" y="4248911"/>
            <a:ext cx="7729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altLang="en-US" sz="1100" dirty="0">
                <a:latin typeface="Comic Sans MS" pitchFamily="66" charset="0"/>
              </a:rPr>
              <a:t>radiation</a:t>
            </a:r>
            <a:endParaRPr lang="en-AU" sz="1100" dirty="0">
              <a:latin typeface="Arial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="" xmlns:a16="http://schemas.microsoft.com/office/drawing/2014/main" id="{A5A01977-12CA-42CC-B099-8028479DF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282" y="4858913"/>
            <a:ext cx="2224088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1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19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19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19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latin typeface="Comic Sans MS" pitchFamily="66" charset="0"/>
              </a:rPr>
              <a:t>DNA attack by</a:t>
            </a:r>
            <a:r>
              <a:rPr lang="ru-RU" altLang="en-US" sz="1400" dirty="0">
                <a:latin typeface="Comic Sans MS" pitchFamily="66" charset="0"/>
              </a:rPr>
              <a:t> </a:t>
            </a:r>
            <a:r>
              <a:rPr lang="en-AU" altLang="en-US" sz="1400" dirty="0">
                <a:latin typeface="Comic Sans MS" pitchFamily="66" charset="0"/>
              </a:rPr>
              <a:t>•OH</a:t>
            </a:r>
            <a:r>
              <a:rPr lang="ru-RU" altLang="en-US" sz="1400" dirty="0">
                <a:latin typeface="Comic Sans MS" pitchFamily="66" charset="0"/>
              </a:rPr>
              <a:t> </a:t>
            </a:r>
            <a:r>
              <a:rPr lang="en-AU" altLang="en-US" sz="1400" dirty="0">
                <a:latin typeface="Comic Sans MS" pitchFamily="66" charset="0"/>
              </a:rPr>
              <a:t>radicals and formation of DNA radicals</a:t>
            </a:r>
            <a:endParaRPr lang="ru-RU" altLang="en-US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41" name="Group 3">
            <a:extLst>
              <a:ext uri="{FF2B5EF4-FFF2-40B4-BE49-F238E27FC236}">
                <a16:creationId xmlns="" xmlns:a16="http://schemas.microsoft.com/office/drawing/2014/main" id="{B987283A-C7B2-424D-B396-F213B1B171D1}"/>
              </a:ext>
            </a:extLst>
          </p:cNvPr>
          <p:cNvGrpSpPr>
            <a:grpSpLocks/>
          </p:cNvGrpSpPr>
          <p:nvPr/>
        </p:nvGrpSpPr>
        <p:grpSpPr bwMode="auto">
          <a:xfrm>
            <a:off x="7469584" y="2567992"/>
            <a:ext cx="2462523" cy="1834332"/>
            <a:chOff x="1279070" y="4563547"/>
            <a:chExt cx="2462523" cy="1833877"/>
          </a:xfrm>
        </p:grpSpPr>
        <p:sp>
          <p:nvSpPr>
            <p:cNvPr id="42" name="Rectangle 39">
              <a:extLst>
                <a:ext uri="{FF2B5EF4-FFF2-40B4-BE49-F238E27FC236}">
                  <a16:creationId xmlns="" xmlns:a16="http://schemas.microsoft.com/office/drawing/2014/main" id="{86439290-B684-432E-9EA7-3F6ABEA45B92}"/>
                </a:ext>
              </a:extLst>
            </p:cNvPr>
            <p:cNvSpPr/>
            <p:nvPr/>
          </p:nvSpPr>
          <p:spPr>
            <a:xfrm>
              <a:off x="1744233" y="4563547"/>
              <a:ext cx="772969" cy="261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altLang="en-US" sz="1100" dirty="0">
                  <a:latin typeface="Comic Sans MS" pitchFamily="66" charset="0"/>
                </a:rPr>
                <a:t>radiation</a:t>
              </a:r>
              <a:endParaRPr lang="en-AU" sz="1100" dirty="0">
                <a:latin typeface="Arial" pitchFamily="34" charset="0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="" xmlns:a16="http://schemas.microsoft.com/office/drawing/2014/main" id="{92195222-4C37-42F2-8A8F-9864F86AA809}"/>
                </a:ext>
              </a:extLst>
            </p:cNvPr>
            <p:cNvSpPr/>
            <p:nvPr/>
          </p:nvSpPr>
          <p:spPr>
            <a:xfrm>
              <a:off x="1756813" y="5000506"/>
              <a:ext cx="772969" cy="261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altLang="en-US" sz="1100" dirty="0">
                  <a:latin typeface="Comic Sans MS" pitchFamily="66" charset="0"/>
                </a:rPr>
                <a:t>radiation</a:t>
              </a:r>
              <a:endParaRPr lang="en-AU" sz="1100" dirty="0">
                <a:latin typeface="Arial" pitchFamily="34" charset="0"/>
              </a:endParaRPr>
            </a:p>
          </p:txBody>
        </p:sp>
        <p:sp>
          <p:nvSpPr>
            <p:cNvPr id="44" name="Rectangle 8">
              <a:extLst>
                <a:ext uri="{FF2B5EF4-FFF2-40B4-BE49-F238E27FC236}">
                  <a16:creationId xmlns="" xmlns:a16="http://schemas.microsoft.com/office/drawing/2014/main" id="{019359FE-7D21-4912-A1F0-A3DA522A9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070" y="4643534"/>
              <a:ext cx="2462523" cy="1753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3619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619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619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619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619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619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dirty="0">
                  <a:latin typeface="Comic Sans MS" pitchFamily="66" charset="0"/>
                </a:rPr>
                <a:t>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 </a:t>
              </a:r>
              <a:r>
                <a:rPr lang="ru-RU" altLang="en-US" sz="1400" dirty="0">
                  <a:latin typeface="Comic Sans MS" pitchFamily="66" charset="0"/>
                </a:rPr>
                <a:t>-----------</a:t>
              </a:r>
              <a:r>
                <a:rPr lang="en-AU" altLang="en-US" sz="1400" dirty="0">
                  <a:latin typeface="Comic Sans MS" pitchFamily="66" charset="0"/>
                </a:rPr>
                <a:t>&gt; 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</a:t>
              </a:r>
              <a:r>
                <a:rPr lang="en-AU" altLang="en-US" sz="1800" baseline="30000" dirty="0">
                  <a:latin typeface="Comic Sans MS" pitchFamily="66" charset="0"/>
                </a:rPr>
                <a:t>•+ </a:t>
              </a:r>
              <a:r>
                <a:rPr lang="en-AU" altLang="en-US" sz="1400" dirty="0">
                  <a:latin typeface="Comic Sans MS" pitchFamily="66" charset="0"/>
                </a:rPr>
                <a:t>+ e</a:t>
              </a:r>
              <a:r>
                <a:rPr lang="en-AU" altLang="en-US" sz="1800" baseline="30000" dirty="0">
                  <a:latin typeface="Comic Sans MS" pitchFamily="66" charset="0"/>
                </a:rPr>
                <a:t>-</a:t>
              </a:r>
              <a:r>
                <a:rPr lang="en-AU" altLang="en-US" sz="1800" dirty="0">
                  <a:latin typeface="Comic Sans MS" pitchFamily="66" charset="0"/>
                </a:rPr>
                <a:t> </a:t>
              </a:r>
              <a:endParaRPr lang="ru-RU" altLang="en-US" sz="1400" baseline="30000" dirty="0">
                <a:latin typeface="Comic Sans MS" pitchFamily="66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dirty="0">
                  <a:latin typeface="Comic Sans MS" pitchFamily="66" charset="0"/>
                </a:rPr>
                <a:t>					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dirty="0">
                  <a:latin typeface="Comic Sans MS" pitchFamily="66" charset="0"/>
                </a:rPr>
                <a:t>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 </a:t>
              </a:r>
              <a:r>
                <a:rPr lang="ru-RU" altLang="en-US" sz="1400" dirty="0">
                  <a:latin typeface="Comic Sans MS" pitchFamily="66" charset="0"/>
                </a:rPr>
                <a:t>-----------</a:t>
              </a:r>
              <a:r>
                <a:rPr lang="en-AU" altLang="en-US" sz="1400" dirty="0">
                  <a:latin typeface="Comic Sans MS" pitchFamily="66" charset="0"/>
                </a:rPr>
                <a:t>&gt; 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</a:t>
              </a:r>
              <a:r>
                <a:rPr lang="en-AU" altLang="en-US" sz="1800" baseline="30000" dirty="0">
                  <a:latin typeface="Comic Sans MS" pitchFamily="66" charset="0"/>
                </a:rPr>
                <a:t>* </a:t>
              </a:r>
              <a:r>
                <a:rPr lang="en-AU" altLang="en-US" sz="1800" dirty="0">
                  <a:latin typeface="Comic Sans MS" pitchFamily="66" charset="0"/>
                </a:rPr>
                <a:t> </a:t>
              </a:r>
              <a:endParaRPr lang="ru-RU" altLang="en-US" sz="1400" baseline="30000" dirty="0">
                <a:latin typeface="Comic Sans MS" pitchFamily="66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AU" altLang="en-US" sz="1400" dirty="0">
                <a:latin typeface="Comic Sans MS" pitchFamily="66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dirty="0">
                  <a:latin typeface="Comic Sans MS" pitchFamily="66" charset="0"/>
                </a:rPr>
                <a:t>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</a:t>
              </a:r>
              <a:r>
                <a:rPr lang="en-AU" altLang="en-US" sz="1800" baseline="30000" dirty="0">
                  <a:latin typeface="Comic Sans MS" pitchFamily="66" charset="0"/>
                </a:rPr>
                <a:t>•+ </a:t>
              </a:r>
              <a:r>
                <a:rPr lang="en-AU" altLang="en-US" sz="1400" dirty="0">
                  <a:latin typeface="Comic Sans MS" pitchFamily="66" charset="0"/>
                </a:rPr>
                <a:t>+ 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 -&gt; H</a:t>
              </a:r>
              <a:r>
                <a:rPr lang="en-AU" altLang="en-US" sz="1400" baseline="-25000" dirty="0">
                  <a:latin typeface="Comic Sans MS" pitchFamily="66" charset="0"/>
                </a:rPr>
                <a:t>3</a:t>
              </a:r>
              <a:r>
                <a:rPr lang="en-AU" altLang="en-US" sz="1400" dirty="0">
                  <a:latin typeface="Comic Sans MS" pitchFamily="66" charset="0"/>
                </a:rPr>
                <a:t>O</a:t>
              </a:r>
              <a:r>
                <a:rPr lang="en-AU" altLang="en-US" sz="1400" baseline="30000" dirty="0">
                  <a:latin typeface="Comic Sans MS" pitchFamily="66" charset="0"/>
                </a:rPr>
                <a:t>+</a:t>
              </a:r>
              <a:r>
                <a:rPr lang="en-AU" altLang="en-US" sz="1400" dirty="0">
                  <a:latin typeface="Comic Sans MS" pitchFamily="66" charset="0"/>
                </a:rPr>
                <a:t> + </a:t>
              </a:r>
              <a:r>
                <a:rPr lang="en-AU" altLang="en-US" sz="1400" baseline="30000" dirty="0">
                  <a:latin typeface="Comic Sans MS" pitchFamily="66" charset="0"/>
                </a:rPr>
                <a:t>•</a:t>
              </a:r>
              <a:r>
                <a:rPr lang="en-AU" altLang="en-US" sz="1400" dirty="0">
                  <a:latin typeface="Comic Sans MS" pitchFamily="66" charset="0"/>
                </a:rPr>
                <a:t>OH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AU" altLang="en-US" sz="1400" dirty="0">
                <a:latin typeface="Comic Sans MS" pitchFamily="66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dirty="0">
                  <a:latin typeface="Comic Sans MS" pitchFamily="66" charset="0"/>
                </a:rPr>
                <a:t>H</a:t>
              </a:r>
              <a:r>
                <a:rPr lang="en-AU" altLang="en-US" sz="1400" baseline="-25000" dirty="0">
                  <a:latin typeface="Comic Sans MS" pitchFamily="66" charset="0"/>
                </a:rPr>
                <a:t>2</a:t>
              </a:r>
              <a:r>
                <a:rPr lang="en-AU" altLang="en-US" sz="1400" dirty="0">
                  <a:latin typeface="Comic Sans MS" pitchFamily="66" charset="0"/>
                </a:rPr>
                <a:t>O</a:t>
              </a:r>
              <a:r>
                <a:rPr lang="en-AU" altLang="en-US" sz="1800" baseline="30000" dirty="0">
                  <a:latin typeface="Comic Sans MS" pitchFamily="66" charset="0"/>
                </a:rPr>
                <a:t>*</a:t>
              </a:r>
              <a:r>
                <a:rPr lang="en-AU" altLang="en-US" sz="1400" dirty="0">
                  <a:latin typeface="Comic Sans MS" pitchFamily="66" charset="0"/>
                </a:rPr>
                <a:t> -&gt; H</a:t>
              </a:r>
              <a:r>
                <a:rPr lang="en-AU" altLang="en-US" sz="1400" baseline="30000" dirty="0">
                  <a:latin typeface="Comic Sans MS" pitchFamily="66" charset="0"/>
                </a:rPr>
                <a:t>•</a:t>
              </a:r>
              <a:r>
                <a:rPr lang="en-AU" altLang="en-US" sz="1400" dirty="0">
                  <a:latin typeface="Comic Sans MS" pitchFamily="66" charset="0"/>
                </a:rPr>
                <a:t> + </a:t>
              </a:r>
              <a:r>
                <a:rPr lang="en-AU" altLang="en-US" sz="1400" baseline="30000" dirty="0">
                  <a:latin typeface="Comic Sans MS" pitchFamily="66" charset="0"/>
                </a:rPr>
                <a:t>•</a:t>
              </a:r>
              <a:r>
                <a:rPr lang="en-AU" altLang="en-US" sz="1400" dirty="0">
                  <a:latin typeface="Comic Sans MS" pitchFamily="66" charset="0"/>
                </a:rPr>
                <a:t>OH</a:t>
              </a:r>
              <a:endParaRPr lang="en-AU" altLang="en-US" sz="1400" dirty="0"/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en-US" sz="1400" dirty="0">
                  <a:latin typeface="Comic Sans MS" pitchFamily="66" charset="0"/>
                </a:rPr>
                <a:t> </a:t>
              </a:r>
              <a:endParaRPr lang="en-AU" altLang="en-US" sz="1200" dirty="0">
                <a:latin typeface="Comic Sans MS" pitchFamily="66" charset="0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26AC23B-E6E7-445C-8F42-2E51CB86664A}"/>
              </a:ext>
            </a:extLst>
          </p:cNvPr>
          <p:cNvSpPr/>
          <p:nvPr/>
        </p:nvSpPr>
        <p:spPr>
          <a:xfrm>
            <a:off x="3600547" y="5740588"/>
            <a:ext cx="5578139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Indirect mechanism can be blocked by addition of radical scavengers, such as DMSO - </a:t>
            </a:r>
            <a:r>
              <a:rPr lang="en-AU" b="1" dirty="0" err="1">
                <a:solidFill>
                  <a:srgbClr val="002060"/>
                </a:solidFill>
              </a:rPr>
              <a:t>dimethylsulphoxide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9654594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– contribution of three DNA damage mechanisms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2" name="Скругленный прямоугольник 45">
            <a:extLst>
              <a:ext uri="{FF2B5EF4-FFF2-40B4-BE49-F238E27FC236}">
                <a16:creationId xmlns="" xmlns:a16="http://schemas.microsoft.com/office/drawing/2014/main" id="{8CA773F5-4FFB-4F37-9BAC-1843B26838DD}"/>
              </a:ext>
            </a:extLst>
          </p:cNvPr>
          <p:cNvSpPr/>
          <p:nvPr/>
        </p:nvSpPr>
        <p:spPr>
          <a:xfrm>
            <a:off x="5800725" y="997313"/>
            <a:ext cx="5903166" cy="2812827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Contribution of three mechanisms: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Non-radiation mechanism - neutralisation of charged </a:t>
            </a:r>
            <a:r>
              <a:rPr lang="en-AU" b="1" baseline="30000" dirty="0">
                <a:solidFill>
                  <a:srgbClr val="002060"/>
                </a:solidFill>
              </a:rPr>
              <a:t>125</a:t>
            </a:r>
            <a:r>
              <a:rPr lang="en-AU" b="1" dirty="0">
                <a:solidFill>
                  <a:srgbClr val="002060"/>
                </a:solidFill>
              </a:rPr>
              <a:t>Te atom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Radiation direct mechanism – direct energy deposition in DNA from Auger electrons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Radiation indirect – (hydroxyl) radical attack of DNA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5B9ED9-96A7-4430-8A1A-E4DE3787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08" y="1083697"/>
            <a:ext cx="1916578" cy="2604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EF9028-DFE1-41F1-91B3-C021203A5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71" y="1172945"/>
            <a:ext cx="2204256" cy="2515244"/>
          </a:xfrm>
          <a:prstGeom prst="rect">
            <a:avLst/>
          </a:prstGeom>
        </p:spPr>
      </p:pic>
      <p:graphicFrame>
        <p:nvGraphicFramePr>
          <p:cNvPr id="14" name="Group 12">
            <a:extLst>
              <a:ext uri="{FF2B5EF4-FFF2-40B4-BE49-F238E27FC236}">
                <a16:creationId xmlns="" xmlns:a16="http://schemas.microsoft.com/office/drawing/2014/main" id="{3C3F6FA3-BB6F-458F-B7DB-0996DE179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398645"/>
              </p:ext>
            </p:extLst>
          </p:nvPr>
        </p:nvGraphicFramePr>
        <p:xfrm>
          <a:off x="4435860" y="4297560"/>
          <a:ext cx="7200900" cy="2016750"/>
        </p:xfrm>
        <a:graphic>
          <a:graphicData uri="http://schemas.openxmlformats.org/drawingml/2006/table">
            <a:tbl>
              <a:tblPr/>
              <a:tblGrid>
                <a:gridCol w="17986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8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2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Component/DNA strand</a:t>
                      </a:r>
                      <a:endParaRPr kumimoji="0" lang="en-AU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Non-radiation (charge neutralisation)</a:t>
                      </a: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Radiation direct</a:t>
                      </a:r>
                      <a:endParaRPr kumimoji="0" lang="en-AU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Radiation indirect (DMSO </a:t>
                      </a:r>
                      <a:r>
                        <a:rPr kumimoji="0" lang="en-AU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scavengeable</a:t>
                      </a: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AU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5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-incorporating (top)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2.37 (55%)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1.24 (</a:t>
                      </a: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</a:t>
                      </a: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0.68 (16%)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5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Complementary (bottom)</a:t>
                      </a:r>
                    </a:p>
                  </a:txBody>
                  <a:tcPr marL="90000" marR="90000" marT="46820" marB="468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0.65 (35%)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0.75 (</a:t>
                      </a: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41</a:t>
                      </a: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0.43 (24%)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35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DNA duplex</a:t>
                      </a:r>
                    </a:p>
                  </a:txBody>
                  <a:tcPr marL="90000" marR="90000" marT="46820" marB="468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3.02 (49%)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1.99 (</a:t>
                      </a: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33</a:t>
                      </a:r>
                      <a:r>
                        <a:rPr kumimoji="0" lang="ru-R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%)</a:t>
                      </a:r>
                      <a:endParaRPr kumimoji="0" lang="en-AU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1.11 (18%)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FEC574-FFAC-44D8-AF3A-E325BC07C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39" y="3881795"/>
            <a:ext cx="3143303" cy="29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DNA damage – Auger decay in DNA ligand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BF4EDC4-A2FF-45F2-82D4-D2CA5ACC2111}"/>
              </a:ext>
            </a:extLst>
          </p:cNvPr>
          <p:cNvSpPr/>
          <p:nvPr/>
        </p:nvSpPr>
        <p:spPr>
          <a:xfrm>
            <a:off x="6815619" y="900747"/>
            <a:ext cx="3133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sz="1600" b="1" dirty="0">
                <a:solidFill>
                  <a:srgbClr val="002060"/>
                </a:solidFill>
              </a:rPr>
              <a:t>DNA minor groove binding ligand</a:t>
            </a:r>
          </a:p>
          <a:p>
            <a:pPr algn="ctr">
              <a:spcBef>
                <a:spcPct val="0"/>
              </a:spcBef>
            </a:pPr>
            <a:r>
              <a:rPr lang="ru-RU" altLang="en-US" sz="1600" b="1" baseline="30000" dirty="0">
                <a:solidFill>
                  <a:srgbClr val="002060"/>
                </a:solidFill>
              </a:rPr>
              <a:t>125</a:t>
            </a:r>
            <a:r>
              <a:rPr lang="en-AU" altLang="en-US" sz="1600" b="1" dirty="0">
                <a:solidFill>
                  <a:srgbClr val="002060"/>
                </a:solidFill>
              </a:rPr>
              <a:t>I – </a:t>
            </a:r>
            <a:r>
              <a:rPr lang="en-AU" altLang="en-US" sz="1600" b="1" dirty="0" err="1">
                <a:solidFill>
                  <a:srgbClr val="002060"/>
                </a:solidFill>
              </a:rPr>
              <a:t>iodoHoechst</a:t>
            </a:r>
            <a:r>
              <a:rPr lang="en-AU" altLang="en-US" sz="1600" b="1" dirty="0">
                <a:solidFill>
                  <a:srgbClr val="002060"/>
                </a:solidFill>
              </a:rPr>
              <a:t> 33258</a:t>
            </a:r>
          </a:p>
        </p:txBody>
      </p:sp>
      <p:pic>
        <p:nvPicPr>
          <p:cNvPr id="14" name="Picture 13" descr="IH258">
            <a:extLst>
              <a:ext uri="{FF2B5EF4-FFF2-40B4-BE49-F238E27FC236}">
                <a16:creationId xmlns="" xmlns:a16="http://schemas.microsoft.com/office/drawing/2014/main" id="{45B0311D-1A6E-4B34-A6B4-D744DE75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1706168"/>
            <a:ext cx="369773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="" xmlns:a16="http://schemas.microsoft.com/office/drawing/2014/main" id="{07C220FA-11B8-407F-BEB4-857A40C0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13686" r="4144" b="3227"/>
          <a:stretch>
            <a:fillRect/>
          </a:stretch>
        </p:blipFill>
        <p:spPr bwMode="auto">
          <a:xfrm>
            <a:off x="7524807" y="3328353"/>
            <a:ext cx="345916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270DD24F-5B2F-40F9-844D-3FA09901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31" y="5090992"/>
            <a:ext cx="3962400" cy="125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4238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6525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8813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1100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83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55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27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99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Quantitation of SSB and DSB yield from the fractions of relaxed and linear form in plasmid DNA model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pBR322 – 4361 bp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="" xmlns:a16="http://schemas.microsoft.com/office/drawing/2014/main" id="{7BB519FE-B3F2-4352-AF66-27843EE1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7" y="1358900"/>
            <a:ext cx="348615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2C57080D-F5DF-4A8D-B9E0-C213C3E1C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2" y="3666271"/>
            <a:ext cx="2971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1">
            <a:extLst>
              <a:ext uri="{FF2B5EF4-FFF2-40B4-BE49-F238E27FC236}">
                <a16:creationId xmlns="" xmlns:a16="http://schemas.microsoft.com/office/drawing/2014/main" id="{AEECA63C-3EF1-4A99-8548-2266E1EDD452}"/>
              </a:ext>
            </a:extLst>
          </p:cNvPr>
          <p:cNvSpPr/>
          <p:nvPr/>
        </p:nvSpPr>
        <p:spPr>
          <a:xfrm>
            <a:off x="10095880" y="2062561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2C1469-B623-4A83-80D2-E44A7833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4874" b="2158"/>
          <a:stretch>
            <a:fillRect/>
          </a:stretch>
        </p:blipFill>
        <p:spPr bwMode="auto">
          <a:xfrm>
            <a:off x="4667913" y="2609057"/>
            <a:ext cx="25876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1E6D4C0-69AB-44BF-8F21-BAF68696AD41}"/>
              </a:ext>
            </a:extLst>
          </p:cNvPr>
          <p:cNvSpPr/>
          <p:nvPr/>
        </p:nvSpPr>
        <p:spPr>
          <a:xfrm>
            <a:off x="4237739" y="5972410"/>
            <a:ext cx="482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DSB probability – 0.8-0.9 per decay per molecule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7" name="Picture 18" descr="IDC">
            <a:extLst>
              <a:ext uri="{FF2B5EF4-FFF2-40B4-BE49-F238E27FC236}">
                <a16:creationId xmlns="" xmlns:a16="http://schemas.microsoft.com/office/drawing/2014/main" id="{309E0CC4-336D-4422-A249-AF51E3A8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05" y="942266"/>
            <a:ext cx="1089576" cy="14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Овал 1">
            <a:extLst>
              <a:ext uri="{FF2B5EF4-FFF2-40B4-BE49-F238E27FC236}">
                <a16:creationId xmlns="" xmlns:a16="http://schemas.microsoft.com/office/drawing/2014/main" id="{8A9D1994-498B-4D54-BBBF-E5CB6AF4813B}"/>
              </a:ext>
            </a:extLst>
          </p:cNvPr>
          <p:cNvSpPr/>
          <p:nvPr/>
        </p:nvSpPr>
        <p:spPr>
          <a:xfrm>
            <a:off x="10912653" y="980426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8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Radiobiology of Auger Emitters - Topics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87688" y="1763904"/>
            <a:ext cx="8216624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1. Auger electron emitters – a special class of radionuclides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	(physics of Auger effect and physical properties of Auger emitters)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85000"/>
                  </a:schemeClr>
                </a:solidFill>
              </a:rPr>
              <a:t>2. Molecular aspects of Auger decay radiobiology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85000"/>
                  </a:schemeClr>
                </a:solidFill>
              </a:rPr>
              <a:t>	(DNA damage)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85000"/>
                  </a:schemeClr>
                </a:solidFill>
              </a:rPr>
              <a:t>3. Auger emitters potential for radionuclide therapy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85000"/>
                  </a:schemeClr>
                </a:solidFill>
              </a:rPr>
              <a:t>               (dual targeting strategy)</a:t>
            </a:r>
          </a:p>
        </p:txBody>
      </p:sp>
    </p:spTree>
    <p:extLst>
      <p:ext uri="{BB962C8B-B14F-4D97-AF65-F5344CB8AC3E}">
        <p14:creationId xmlns:p14="http://schemas.microsoft.com/office/powerpoint/2010/main" val="123138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15">
            <a:extLst>
              <a:ext uri="{FF2B5EF4-FFF2-40B4-BE49-F238E27FC236}">
                <a16:creationId xmlns="" xmlns:a16="http://schemas.microsoft.com/office/drawing/2014/main" id="{7CE5DAC0-1551-4DF9-9F72-A0EFC5806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886602"/>
              </p:ext>
            </p:extLst>
          </p:nvPr>
        </p:nvGraphicFramePr>
        <p:xfrm>
          <a:off x="7504841" y="1289638"/>
          <a:ext cx="2147050" cy="2021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2" r:id="rId4" imgW="9434921" imgH="8876190" progId="">
                  <p:embed/>
                </p:oleObj>
              </mc:Choice>
              <mc:Fallback>
                <p:oleObj r:id="rId4" imgW="9434921" imgH="8876190" progId="">
                  <p:embed/>
                  <p:pic>
                    <p:nvPicPr>
                      <p:cNvPr id="240655" name="Object 15">
                        <a:extLst>
                          <a:ext uri="{FF2B5EF4-FFF2-40B4-BE49-F238E27FC236}">
                            <a16:creationId xmlns="" xmlns:a16="http://schemas.microsoft.com/office/drawing/2014/main" id="{CFD39763-6232-48BF-AB60-9BEE29FB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841" y="1289638"/>
                        <a:ext cx="2147050" cy="2021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in DNA ligand – the role of distance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270DD24F-5B2F-40F9-844D-3FA09901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56" y="1027503"/>
            <a:ext cx="1084482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4238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6525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8813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1100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83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55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27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99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A series of DNA minor groove ligands that position </a:t>
            </a:r>
            <a:r>
              <a:rPr lang="en-AU" altLang="en-US" sz="1800" b="1" baseline="30000" dirty="0">
                <a:solidFill>
                  <a:srgbClr val="002060"/>
                </a:solidFill>
                <a:latin typeface="+mn-lt"/>
              </a:rPr>
              <a:t>125</a:t>
            </a: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I at various distances from DNA axis in 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plasmid DNA model</a:t>
            </a:r>
          </a:p>
        </p:txBody>
      </p:sp>
      <p:pic>
        <p:nvPicPr>
          <p:cNvPr id="25" name="Picture 11" descr="IH258">
            <a:extLst>
              <a:ext uri="{FF2B5EF4-FFF2-40B4-BE49-F238E27FC236}">
                <a16:creationId xmlns="" xmlns:a16="http://schemas.microsoft.com/office/drawing/2014/main" id="{DCFEDB71-A83A-4D36-8E21-19DF8FE5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622425"/>
            <a:ext cx="24765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PIH">
            <a:extLst>
              <a:ext uri="{FF2B5EF4-FFF2-40B4-BE49-F238E27FC236}">
                <a16:creationId xmlns="" xmlns:a16="http://schemas.microsoft.com/office/drawing/2014/main" id="{B9F7C98C-F68A-474B-BBBF-626CF43C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365625"/>
            <a:ext cx="24288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 descr="BB5IN">
            <a:extLst>
              <a:ext uri="{FF2B5EF4-FFF2-40B4-BE49-F238E27FC236}">
                <a16:creationId xmlns="" xmlns:a16="http://schemas.microsoft.com/office/drawing/2014/main" id="{EFAFC9E0-A993-4C41-9127-36CA88D2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44" y="2395538"/>
            <a:ext cx="2551112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BB8IN">
            <a:extLst>
              <a:ext uri="{FF2B5EF4-FFF2-40B4-BE49-F238E27FC236}">
                <a16:creationId xmlns="" xmlns:a16="http://schemas.microsoft.com/office/drawing/2014/main" id="{ADD61846-10C7-4B49-95B4-D41DD99F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27" y="5399088"/>
            <a:ext cx="2562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Object 16">
            <a:extLst>
              <a:ext uri="{FF2B5EF4-FFF2-40B4-BE49-F238E27FC236}">
                <a16:creationId xmlns="" xmlns:a16="http://schemas.microsoft.com/office/drawing/2014/main" id="{BA4DB7C1-96A1-4480-8EFD-EB2A14598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45369"/>
              </p:ext>
            </p:extLst>
          </p:nvPr>
        </p:nvGraphicFramePr>
        <p:xfrm>
          <a:off x="7443345" y="4333415"/>
          <a:ext cx="2308754" cy="1988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" r:id="rId10" imgW="10311111" imgH="8876190" progId="">
                  <p:embed/>
                </p:oleObj>
              </mc:Choice>
              <mc:Fallback>
                <p:oleObj r:id="rId10" imgW="10311111" imgH="8876190" progId="">
                  <p:embed/>
                  <p:pic>
                    <p:nvPicPr>
                      <p:cNvPr id="240656" name="Object 16">
                        <a:extLst>
                          <a:ext uri="{FF2B5EF4-FFF2-40B4-BE49-F238E27FC236}">
                            <a16:creationId xmlns="" xmlns:a16="http://schemas.microsoft.com/office/drawing/2014/main" id="{2049BE15-25B8-46B8-B3D6-AC0BE55F7C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3345" y="4333415"/>
                        <a:ext cx="2308754" cy="1988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7">
            <a:extLst>
              <a:ext uri="{FF2B5EF4-FFF2-40B4-BE49-F238E27FC236}">
                <a16:creationId xmlns="" xmlns:a16="http://schemas.microsoft.com/office/drawing/2014/main" id="{5B2A1767-641E-462D-AB0D-AEB7F48DE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539187"/>
              </p:ext>
            </p:extLst>
          </p:nvPr>
        </p:nvGraphicFramePr>
        <p:xfrm>
          <a:off x="401637" y="4389438"/>
          <a:ext cx="2154237" cy="1979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r:id="rId12" imgW="9460317" imgH="8698413" progId="">
                  <p:embed/>
                </p:oleObj>
              </mc:Choice>
              <mc:Fallback>
                <p:oleObj r:id="rId12" imgW="9460317" imgH="8698413" progId="">
                  <p:embed/>
                  <p:pic>
                    <p:nvPicPr>
                      <p:cNvPr id="240657" name="Object 17">
                        <a:extLst>
                          <a:ext uri="{FF2B5EF4-FFF2-40B4-BE49-F238E27FC236}">
                            <a16:creationId xmlns="" xmlns:a16="http://schemas.microsoft.com/office/drawing/2014/main" id="{694E39AB-0483-4844-9E79-138CCB0BDC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" y="4389438"/>
                        <a:ext cx="2154237" cy="1979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9">
            <a:extLst>
              <a:ext uri="{FF2B5EF4-FFF2-40B4-BE49-F238E27FC236}">
                <a16:creationId xmlns="" xmlns:a16="http://schemas.microsoft.com/office/drawing/2014/main" id="{19B4CF39-5EC2-4404-91C7-88D761CCF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819" y="3436938"/>
            <a:ext cx="3600450" cy="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Bi-Benzimidazole-5-Iodo-Naphthyl, R = 7.41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="" xmlns:a16="http://schemas.microsoft.com/office/drawing/2014/main" id="{CEC2615D-B13A-4BC9-BD5B-DB66F699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48063"/>
            <a:ext cx="3600450" cy="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Iodo</a:t>
            </a: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-Hoechst 33258, R = 9.12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="" xmlns:a16="http://schemas.microsoft.com/office/drawing/2014/main" id="{4D74AB07-5219-439A-99C9-AC741D93C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35946"/>
            <a:ext cx="3600450" cy="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Para-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Iodo</a:t>
            </a: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-Hoechst, R = 8.39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EDAE1BE7-2B24-41BC-9430-1296C5EB4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716" y="4045201"/>
            <a:ext cx="3771258" cy="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Bi-Benzimidazole-8-Iodo-Naphthyl, R = 11.23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BF60200-4D3D-4A10-AF9D-4ED4FFC8ED7B}"/>
              </a:ext>
            </a:extLst>
          </p:cNvPr>
          <p:cNvGrpSpPr/>
          <p:nvPr/>
        </p:nvGrpSpPr>
        <p:grpSpPr>
          <a:xfrm>
            <a:off x="296863" y="1617318"/>
            <a:ext cx="1922463" cy="1744662"/>
            <a:chOff x="296863" y="1617318"/>
            <a:chExt cx="1922463" cy="1744662"/>
          </a:xfrm>
        </p:grpSpPr>
        <p:graphicFrame>
          <p:nvGraphicFramePr>
            <p:cNvPr id="52" name="Object 18">
              <a:extLst>
                <a:ext uri="{FF2B5EF4-FFF2-40B4-BE49-F238E27FC236}">
                  <a16:creationId xmlns="" xmlns:a16="http://schemas.microsoft.com/office/drawing/2014/main" id="{C2D3D232-694D-4E7E-8CC1-45274352D2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684420"/>
                </p:ext>
              </p:extLst>
            </p:nvPr>
          </p:nvGraphicFramePr>
          <p:xfrm>
            <a:off x="296863" y="1617318"/>
            <a:ext cx="1922463" cy="1744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5" r:id="rId14" imgW="9587302" imgH="8698413" progId="">
                    <p:embed/>
                  </p:oleObj>
                </mc:Choice>
                <mc:Fallback>
                  <p:oleObj r:id="rId14" imgW="9587302" imgH="8698413" progId="">
                    <p:embed/>
                    <p:pic>
                      <p:nvPicPr>
                        <p:cNvPr id="240658" name="Object 18">
                          <a:extLst>
                            <a:ext uri="{FF2B5EF4-FFF2-40B4-BE49-F238E27FC236}">
                              <a16:creationId xmlns="" xmlns:a16="http://schemas.microsoft.com/office/drawing/2014/main" id="{ED193684-5DEA-4C4F-8D4E-C83E7DF7EE0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863" y="1617318"/>
                          <a:ext cx="1922463" cy="1744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Line 23">
              <a:extLst>
                <a:ext uri="{FF2B5EF4-FFF2-40B4-BE49-F238E27FC236}">
                  <a16:creationId xmlns="" xmlns:a16="http://schemas.microsoft.com/office/drawing/2014/main" id="{1E9B127E-82C0-43B0-A492-4A0CC18D2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9525" y="2295525"/>
              <a:ext cx="731838" cy="215900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Text Box 24">
              <a:extLst>
                <a:ext uri="{FF2B5EF4-FFF2-40B4-BE49-F238E27FC236}">
                  <a16:creationId xmlns="" xmlns:a16="http://schemas.microsoft.com/office/drawing/2014/main" id="{462ACB01-2493-47C9-8D53-A08628522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13" y="2182813"/>
              <a:ext cx="72006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solidFill>
                    <a:srgbClr val="002060"/>
                  </a:solidFill>
                  <a:latin typeface="+mn-lt"/>
                </a:rPr>
                <a:t>9.12 </a:t>
              </a:r>
              <a:r>
                <a:rPr lang="en-US" altLang="en-US" sz="1400" b="1" dirty="0" err="1">
                  <a:solidFill>
                    <a:srgbClr val="002060"/>
                  </a:solidFill>
                  <a:latin typeface="+mn-lt"/>
                </a:rPr>
                <a:t>A</a:t>
              </a:r>
              <a:r>
                <a:rPr lang="en-US" altLang="en-US" sz="1400" b="1" baseline="30000" dirty="0" err="1">
                  <a:solidFill>
                    <a:srgbClr val="002060"/>
                  </a:solidFill>
                  <a:latin typeface="+mn-lt"/>
                </a:rPr>
                <a:t>o</a:t>
              </a:r>
              <a:endParaRPr lang="en-US" altLang="en-US" sz="1400" b="1" baseline="30000" dirty="0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40" name="Text Box 26">
            <a:extLst>
              <a:ext uri="{FF2B5EF4-FFF2-40B4-BE49-F238E27FC236}">
                <a16:creationId xmlns="" xmlns:a16="http://schemas.microsoft.com/office/drawing/2014/main" id="{0A48ED82-B350-4602-9CC4-D811445B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2" y="4938811"/>
            <a:ext cx="7200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8.39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6" name="Rectangle 34">
            <a:extLst>
              <a:ext uri="{FF2B5EF4-FFF2-40B4-BE49-F238E27FC236}">
                <a16:creationId xmlns="" xmlns:a16="http://schemas.microsoft.com/office/drawing/2014/main" id="{9708C42A-C325-47FE-9426-443B5CF32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6378970"/>
            <a:ext cx="2763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(</a:t>
            </a:r>
            <a:r>
              <a:rPr lang="en-AU" altLang="en-US" sz="1400" dirty="0">
                <a:solidFill>
                  <a:srgbClr val="002060"/>
                </a:solidFill>
                <a:latin typeface="+mn-lt"/>
              </a:rPr>
              <a:t>Lobachevsky &amp; Martin, IJRB, 2008)</a:t>
            </a:r>
            <a:endParaRPr lang="en-AU" alt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9" name="Овал 1">
            <a:extLst>
              <a:ext uri="{FF2B5EF4-FFF2-40B4-BE49-F238E27FC236}">
                <a16:creationId xmlns="" xmlns:a16="http://schemas.microsoft.com/office/drawing/2014/main" id="{BA2BE155-106A-4053-9556-4D1645A7DD86}"/>
              </a:ext>
            </a:extLst>
          </p:cNvPr>
          <p:cNvSpPr/>
          <p:nvPr/>
        </p:nvSpPr>
        <p:spPr>
          <a:xfrm>
            <a:off x="6392777" y="5692494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0" name="Овал 1">
            <a:extLst>
              <a:ext uri="{FF2B5EF4-FFF2-40B4-BE49-F238E27FC236}">
                <a16:creationId xmlns="" xmlns:a16="http://schemas.microsoft.com/office/drawing/2014/main" id="{7BD853A6-924A-408E-A54C-A328F780069C}"/>
              </a:ext>
            </a:extLst>
          </p:cNvPr>
          <p:cNvSpPr/>
          <p:nvPr/>
        </p:nvSpPr>
        <p:spPr>
          <a:xfrm>
            <a:off x="6526724" y="2140348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1" name="Овал 1">
            <a:extLst>
              <a:ext uri="{FF2B5EF4-FFF2-40B4-BE49-F238E27FC236}">
                <a16:creationId xmlns="" xmlns:a16="http://schemas.microsoft.com/office/drawing/2014/main" id="{A1F51E8A-D3DB-44F4-A8E0-76B820C9115F}"/>
              </a:ext>
            </a:extLst>
          </p:cNvPr>
          <p:cNvSpPr/>
          <p:nvPr/>
        </p:nvSpPr>
        <p:spPr>
          <a:xfrm>
            <a:off x="4549775" y="1795462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1" name="Овал 1">
            <a:extLst>
              <a:ext uri="{FF2B5EF4-FFF2-40B4-BE49-F238E27FC236}">
                <a16:creationId xmlns="" xmlns:a16="http://schemas.microsoft.com/office/drawing/2014/main" id="{AEECA63C-3EF1-4A99-8548-2266E1EDD452}"/>
              </a:ext>
            </a:extLst>
          </p:cNvPr>
          <p:cNvSpPr/>
          <p:nvPr/>
        </p:nvSpPr>
        <p:spPr>
          <a:xfrm>
            <a:off x="4830761" y="4138613"/>
            <a:ext cx="396875" cy="3952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5" name="Line 23">
            <a:extLst>
              <a:ext uri="{FF2B5EF4-FFF2-40B4-BE49-F238E27FC236}">
                <a16:creationId xmlns="" xmlns:a16="http://schemas.microsoft.com/office/drawing/2014/main" id="{DC3EEFB0-FC6B-437F-B986-205C12187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85371" y="5092700"/>
            <a:ext cx="716630" cy="306387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6" name="Text Box 26">
            <a:extLst>
              <a:ext uri="{FF2B5EF4-FFF2-40B4-BE49-F238E27FC236}">
                <a16:creationId xmlns="" xmlns:a16="http://schemas.microsoft.com/office/drawing/2014/main" id="{6FD748AF-B092-4CB4-BF99-7E837C5F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687" y="1722180"/>
            <a:ext cx="7200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7.41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7" name="Line 23">
            <a:extLst>
              <a:ext uri="{FF2B5EF4-FFF2-40B4-BE49-F238E27FC236}">
                <a16:creationId xmlns="" xmlns:a16="http://schemas.microsoft.com/office/drawing/2014/main" id="{E081F387-E2F9-4E44-AC30-23F78C6AEB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98967" y="1893654"/>
            <a:ext cx="651100" cy="368047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8" name="Line 23">
            <a:extLst>
              <a:ext uri="{FF2B5EF4-FFF2-40B4-BE49-F238E27FC236}">
                <a16:creationId xmlns="" xmlns:a16="http://schemas.microsoft.com/office/drawing/2014/main" id="{5B47B518-0D30-4643-8E79-25CDBAF13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68558" y="5320810"/>
            <a:ext cx="1005555" cy="26680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9" name="Text Box 26">
            <a:extLst>
              <a:ext uri="{FF2B5EF4-FFF2-40B4-BE49-F238E27FC236}">
                <a16:creationId xmlns="" xmlns:a16="http://schemas.microsoft.com/office/drawing/2014/main" id="{C3D78761-46EE-4775-9415-DA0AE03BF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505" y="4830837"/>
            <a:ext cx="8114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+mn-lt"/>
              </a:rPr>
              <a:t>11.23 </a:t>
            </a:r>
            <a:r>
              <a:rPr lang="en-US" altLang="en-US" sz="1400" b="1" dirty="0" err="1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en-US" sz="1400" b="1" baseline="30000" dirty="0" err="1">
                <a:solidFill>
                  <a:srgbClr val="002060"/>
                </a:solidFill>
                <a:latin typeface="+mn-lt"/>
              </a:rPr>
              <a:t>o</a:t>
            </a:r>
            <a:endParaRPr lang="en-US" altLang="en-US" sz="14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="" xmlns:a16="http://schemas.microsoft.com/office/drawing/2014/main" id="{9616B420-BF00-4157-B6E9-AEE93DAE914E}"/>
              </a:ext>
            </a:extLst>
          </p:cNvPr>
          <p:cNvSpPr>
            <a:spLocks/>
          </p:cNvSpPr>
          <p:nvPr/>
        </p:nvSpPr>
        <p:spPr bwMode="auto">
          <a:xfrm rot="5400000">
            <a:off x="9406913" y="3515781"/>
            <a:ext cx="1400175" cy="307975"/>
          </a:xfrm>
          <a:custGeom>
            <a:avLst/>
            <a:gdLst>
              <a:gd name="T0" fmla="*/ 2147483646 w 920"/>
              <a:gd name="T1" fmla="*/ 2147483646 h 204"/>
              <a:gd name="T2" fmla="*/ 2147483646 w 920"/>
              <a:gd name="T3" fmla="*/ 2147483646 h 204"/>
              <a:gd name="T4" fmla="*/ 2147483646 w 920"/>
              <a:gd name="T5" fmla="*/ 2147483646 h 204"/>
              <a:gd name="T6" fmla="*/ 2147483646 w 920"/>
              <a:gd name="T7" fmla="*/ 2147483646 h 204"/>
              <a:gd name="T8" fmla="*/ 2147483646 w 920"/>
              <a:gd name="T9" fmla="*/ 2147483646 h 204"/>
              <a:gd name="T10" fmla="*/ 2147483646 w 920"/>
              <a:gd name="T11" fmla="*/ 2147483646 h 204"/>
              <a:gd name="T12" fmla="*/ 2147483646 w 920"/>
              <a:gd name="T13" fmla="*/ 2147483646 h 204"/>
              <a:gd name="T14" fmla="*/ 2147483646 w 920"/>
              <a:gd name="T15" fmla="*/ 2147483646 h 204"/>
              <a:gd name="T16" fmla="*/ 2147483646 w 920"/>
              <a:gd name="T17" fmla="*/ 2147483646 h 204"/>
              <a:gd name="T18" fmla="*/ 2147483646 w 920"/>
              <a:gd name="T19" fmla="*/ 2147483646 h 204"/>
              <a:gd name="T20" fmla="*/ 2147483646 w 920"/>
              <a:gd name="T21" fmla="*/ 2147483646 h 204"/>
              <a:gd name="T22" fmla="*/ 2147483646 w 920"/>
              <a:gd name="T23" fmla="*/ 2147483646 h 204"/>
              <a:gd name="T24" fmla="*/ 2147483646 w 920"/>
              <a:gd name="T25" fmla="*/ 2147483646 h 204"/>
              <a:gd name="T26" fmla="*/ 2147483646 w 920"/>
              <a:gd name="T27" fmla="*/ 2147483646 h 204"/>
              <a:gd name="T28" fmla="*/ 2147483646 w 920"/>
              <a:gd name="T29" fmla="*/ 2147483646 h 204"/>
              <a:gd name="T30" fmla="*/ 2147483646 w 920"/>
              <a:gd name="T31" fmla="*/ 2147483646 h 204"/>
              <a:gd name="T32" fmla="*/ 2147483646 w 920"/>
              <a:gd name="T33" fmla="*/ 2147483646 h 204"/>
              <a:gd name="T34" fmla="*/ 2147483646 w 920"/>
              <a:gd name="T35" fmla="*/ 2147483646 h 204"/>
              <a:gd name="T36" fmla="*/ 2147483646 w 920"/>
              <a:gd name="T37" fmla="*/ 2147483646 h 204"/>
              <a:gd name="T38" fmla="*/ 2147483646 w 920"/>
              <a:gd name="T39" fmla="*/ 2147483646 h 204"/>
              <a:gd name="T40" fmla="*/ 2147483646 w 920"/>
              <a:gd name="T41" fmla="*/ 2147483646 h 204"/>
              <a:gd name="T42" fmla="*/ 2147483646 w 920"/>
              <a:gd name="T43" fmla="*/ 2147483646 h 204"/>
              <a:gd name="T44" fmla="*/ 2147483646 w 920"/>
              <a:gd name="T45" fmla="*/ 2147483646 h 204"/>
              <a:gd name="T46" fmla="*/ 2147483646 w 920"/>
              <a:gd name="T47" fmla="*/ 2147483646 h 204"/>
              <a:gd name="T48" fmla="*/ 2147483646 w 920"/>
              <a:gd name="T49" fmla="*/ 2147483646 h 204"/>
              <a:gd name="T50" fmla="*/ 2147483646 w 920"/>
              <a:gd name="T51" fmla="*/ 2147483646 h 204"/>
              <a:gd name="T52" fmla="*/ 2147483646 w 920"/>
              <a:gd name="T53" fmla="*/ 2147483646 h 204"/>
              <a:gd name="T54" fmla="*/ 2147483646 w 920"/>
              <a:gd name="T55" fmla="*/ 2147483646 h 204"/>
              <a:gd name="T56" fmla="*/ 2147483646 w 920"/>
              <a:gd name="T57" fmla="*/ 2147483646 h 204"/>
              <a:gd name="T58" fmla="*/ 2147483646 w 920"/>
              <a:gd name="T59" fmla="*/ 2147483646 h 204"/>
              <a:gd name="T60" fmla="*/ 2147483646 w 920"/>
              <a:gd name="T61" fmla="*/ 2147483646 h 204"/>
              <a:gd name="T62" fmla="*/ 2147483646 w 920"/>
              <a:gd name="T63" fmla="*/ 2147483646 h 204"/>
              <a:gd name="T64" fmla="*/ 2147483646 w 920"/>
              <a:gd name="T65" fmla="*/ 2147483646 h 204"/>
              <a:gd name="T66" fmla="*/ 2147483646 w 920"/>
              <a:gd name="T67" fmla="*/ 2147483646 h 204"/>
              <a:gd name="T68" fmla="*/ 2147483646 w 920"/>
              <a:gd name="T69" fmla="*/ 2147483646 h 204"/>
              <a:gd name="T70" fmla="*/ 2147483646 w 920"/>
              <a:gd name="T71" fmla="*/ 2147483646 h 204"/>
              <a:gd name="T72" fmla="*/ 2147483646 w 920"/>
              <a:gd name="T73" fmla="*/ 2147483646 h 204"/>
              <a:gd name="T74" fmla="*/ 2147483646 w 920"/>
              <a:gd name="T75" fmla="*/ 2147483646 h 204"/>
              <a:gd name="T76" fmla="*/ 2147483646 w 920"/>
              <a:gd name="T77" fmla="*/ 2147483646 h 204"/>
              <a:gd name="T78" fmla="*/ 2147483646 w 920"/>
              <a:gd name="T79" fmla="*/ 2147483646 h 204"/>
              <a:gd name="T80" fmla="*/ 2147483646 w 920"/>
              <a:gd name="T81" fmla="*/ 2147483646 h 204"/>
              <a:gd name="T82" fmla="*/ 2147483646 w 920"/>
              <a:gd name="T83" fmla="*/ 2147483646 h 204"/>
              <a:gd name="T84" fmla="*/ 2147483646 w 920"/>
              <a:gd name="T85" fmla="*/ 2147483646 h 204"/>
              <a:gd name="T86" fmla="*/ 2147483646 w 920"/>
              <a:gd name="T87" fmla="*/ 2147483646 h 204"/>
              <a:gd name="T88" fmla="*/ 2147483646 w 920"/>
              <a:gd name="T89" fmla="*/ 2147483646 h 204"/>
              <a:gd name="T90" fmla="*/ 2147483646 w 920"/>
              <a:gd name="T91" fmla="*/ 2147483646 h 204"/>
              <a:gd name="T92" fmla="*/ 2147483646 w 920"/>
              <a:gd name="T93" fmla="*/ 2147483646 h 204"/>
              <a:gd name="T94" fmla="*/ 2147483646 w 920"/>
              <a:gd name="T95" fmla="*/ 2147483646 h 204"/>
              <a:gd name="T96" fmla="*/ 2147483646 w 920"/>
              <a:gd name="T97" fmla="*/ 2147483646 h 204"/>
              <a:gd name="T98" fmla="*/ 2147483646 w 920"/>
              <a:gd name="T99" fmla="*/ 2147483646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0" h="204">
                <a:moveTo>
                  <a:pt x="0" y="1"/>
                </a:moveTo>
                <a:lnTo>
                  <a:pt x="5" y="3"/>
                </a:lnTo>
                <a:lnTo>
                  <a:pt x="9" y="5"/>
                </a:lnTo>
                <a:lnTo>
                  <a:pt x="14" y="8"/>
                </a:lnTo>
                <a:lnTo>
                  <a:pt x="19" y="12"/>
                </a:lnTo>
                <a:lnTo>
                  <a:pt x="23" y="17"/>
                </a:lnTo>
                <a:lnTo>
                  <a:pt x="28" y="22"/>
                </a:lnTo>
                <a:lnTo>
                  <a:pt x="33" y="28"/>
                </a:lnTo>
                <a:lnTo>
                  <a:pt x="37" y="35"/>
                </a:lnTo>
                <a:lnTo>
                  <a:pt x="42" y="42"/>
                </a:lnTo>
                <a:lnTo>
                  <a:pt x="46" y="50"/>
                </a:lnTo>
                <a:lnTo>
                  <a:pt x="51" y="58"/>
                </a:lnTo>
                <a:lnTo>
                  <a:pt x="56" y="66"/>
                </a:lnTo>
                <a:lnTo>
                  <a:pt x="60" y="75"/>
                </a:lnTo>
                <a:lnTo>
                  <a:pt x="65" y="84"/>
                </a:lnTo>
                <a:lnTo>
                  <a:pt x="70" y="93"/>
                </a:lnTo>
                <a:lnTo>
                  <a:pt x="74" y="102"/>
                </a:lnTo>
                <a:lnTo>
                  <a:pt x="79" y="111"/>
                </a:lnTo>
                <a:lnTo>
                  <a:pt x="83" y="121"/>
                </a:lnTo>
                <a:lnTo>
                  <a:pt x="88" y="129"/>
                </a:lnTo>
                <a:lnTo>
                  <a:pt x="93" y="138"/>
                </a:lnTo>
                <a:lnTo>
                  <a:pt x="97" y="146"/>
                </a:lnTo>
                <a:lnTo>
                  <a:pt x="102" y="155"/>
                </a:lnTo>
                <a:lnTo>
                  <a:pt x="106" y="162"/>
                </a:lnTo>
                <a:lnTo>
                  <a:pt x="111" y="169"/>
                </a:lnTo>
                <a:lnTo>
                  <a:pt x="116" y="176"/>
                </a:lnTo>
                <a:lnTo>
                  <a:pt x="120" y="182"/>
                </a:lnTo>
                <a:lnTo>
                  <a:pt x="125" y="187"/>
                </a:lnTo>
                <a:lnTo>
                  <a:pt x="130" y="192"/>
                </a:lnTo>
                <a:lnTo>
                  <a:pt x="134" y="196"/>
                </a:lnTo>
                <a:lnTo>
                  <a:pt x="139" y="200"/>
                </a:lnTo>
                <a:lnTo>
                  <a:pt x="144" y="202"/>
                </a:lnTo>
                <a:lnTo>
                  <a:pt x="148" y="203"/>
                </a:lnTo>
                <a:lnTo>
                  <a:pt x="153" y="204"/>
                </a:lnTo>
                <a:lnTo>
                  <a:pt x="157" y="204"/>
                </a:lnTo>
                <a:lnTo>
                  <a:pt x="162" y="203"/>
                </a:lnTo>
                <a:lnTo>
                  <a:pt x="167" y="202"/>
                </a:lnTo>
                <a:lnTo>
                  <a:pt x="171" y="199"/>
                </a:lnTo>
                <a:lnTo>
                  <a:pt x="176" y="196"/>
                </a:lnTo>
                <a:lnTo>
                  <a:pt x="180" y="192"/>
                </a:lnTo>
                <a:lnTo>
                  <a:pt x="185" y="187"/>
                </a:lnTo>
                <a:lnTo>
                  <a:pt x="190" y="182"/>
                </a:lnTo>
                <a:lnTo>
                  <a:pt x="194" y="176"/>
                </a:lnTo>
                <a:lnTo>
                  <a:pt x="199" y="169"/>
                </a:lnTo>
                <a:lnTo>
                  <a:pt x="204" y="162"/>
                </a:lnTo>
                <a:lnTo>
                  <a:pt x="208" y="154"/>
                </a:lnTo>
                <a:lnTo>
                  <a:pt x="213" y="146"/>
                </a:lnTo>
                <a:lnTo>
                  <a:pt x="217" y="138"/>
                </a:lnTo>
                <a:lnTo>
                  <a:pt x="222" y="129"/>
                </a:lnTo>
                <a:lnTo>
                  <a:pt x="227" y="120"/>
                </a:lnTo>
                <a:lnTo>
                  <a:pt x="231" y="111"/>
                </a:lnTo>
                <a:lnTo>
                  <a:pt x="236" y="102"/>
                </a:lnTo>
                <a:lnTo>
                  <a:pt x="240" y="93"/>
                </a:lnTo>
                <a:lnTo>
                  <a:pt x="245" y="83"/>
                </a:lnTo>
                <a:lnTo>
                  <a:pt x="250" y="74"/>
                </a:lnTo>
                <a:lnTo>
                  <a:pt x="254" y="66"/>
                </a:lnTo>
                <a:lnTo>
                  <a:pt x="259" y="57"/>
                </a:lnTo>
                <a:lnTo>
                  <a:pt x="264" y="49"/>
                </a:lnTo>
                <a:lnTo>
                  <a:pt x="268" y="42"/>
                </a:lnTo>
                <a:lnTo>
                  <a:pt x="273" y="34"/>
                </a:lnTo>
                <a:lnTo>
                  <a:pt x="277" y="28"/>
                </a:lnTo>
                <a:lnTo>
                  <a:pt x="282" y="22"/>
                </a:lnTo>
                <a:lnTo>
                  <a:pt x="287" y="17"/>
                </a:lnTo>
                <a:lnTo>
                  <a:pt x="291" y="12"/>
                </a:lnTo>
                <a:lnTo>
                  <a:pt x="296" y="8"/>
                </a:lnTo>
                <a:lnTo>
                  <a:pt x="300" y="5"/>
                </a:lnTo>
                <a:lnTo>
                  <a:pt x="305" y="3"/>
                </a:lnTo>
                <a:lnTo>
                  <a:pt x="310" y="1"/>
                </a:lnTo>
                <a:lnTo>
                  <a:pt x="314" y="0"/>
                </a:lnTo>
                <a:lnTo>
                  <a:pt x="319" y="0"/>
                </a:lnTo>
                <a:lnTo>
                  <a:pt x="324" y="1"/>
                </a:lnTo>
                <a:lnTo>
                  <a:pt x="328" y="3"/>
                </a:lnTo>
                <a:lnTo>
                  <a:pt x="333" y="6"/>
                </a:lnTo>
                <a:lnTo>
                  <a:pt x="338" y="9"/>
                </a:lnTo>
                <a:lnTo>
                  <a:pt x="342" y="13"/>
                </a:lnTo>
                <a:lnTo>
                  <a:pt x="347" y="18"/>
                </a:lnTo>
                <a:lnTo>
                  <a:pt x="351" y="23"/>
                </a:lnTo>
                <a:lnTo>
                  <a:pt x="356" y="29"/>
                </a:lnTo>
                <a:lnTo>
                  <a:pt x="360" y="36"/>
                </a:lnTo>
                <a:lnTo>
                  <a:pt x="365" y="43"/>
                </a:lnTo>
                <a:lnTo>
                  <a:pt x="370" y="51"/>
                </a:lnTo>
                <a:lnTo>
                  <a:pt x="374" y="59"/>
                </a:lnTo>
                <a:lnTo>
                  <a:pt x="379" y="68"/>
                </a:lnTo>
                <a:lnTo>
                  <a:pt x="384" y="77"/>
                </a:lnTo>
                <a:lnTo>
                  <a:pt x="388" y="85"/>
                </a:lnTo>
                <a:lnTo>
                  <a:pt x="393" y="95"/>
                </a:lnTo>
                <a:lnTo>
                  <a:pt x="398" y="104"/>
                </a:lnTo>
                <a:lnTo>
                  <a:pt x="402" y="113"/>
                </a:lnTo>
                <a:lnTo>
                  <a:pt x="407" y="122"/>
                </a:lnTo>
                <a:lnTo>
                  <a:pt x="411" y="131"/>
                </a:lnTo>
                <a:lnTo>
                  <a:pt x="416" y="140"/>
                </a:lnTo>
                <a:lnTo>
                  <a:pt x="421" y="148"/>
                </a:lnTo>
                <a:lnTo>
                  <a:pt x="425" y="156"/>
                </a:lnTo>
                <a:lnTo>
                  <a:pt x="430" y="164"/>
                </a:lnTo>
                <a:lnTo>
                  <a:pt x="435" y="171"/>
                </a:lnTo>
                <a:lnTo>
                  <a:pt x="439" y="177"/>
                </a:lnTo>
                <a:lnTo>
                  <a:pt x="444" y="183"/>
                </a:lnTo>
                <a:lnTo>
                  <a:pt x="448" y="189"/>
                </a:lnTo>
                <a:lnTo>
                  <a:pt x="453" y="193"/>
                </a:lnTo>
                <a:lnTo>
                  <a:pt x="458" y="197"/>
                </a:lnTo>
                <a:lnTo>
                  <a:pt x="462" y="200"/>
                </a:lnTo>
                <a:lnTo>
                  <a:pt x="467" y="202"/>
                </a:lnTo>
                <a:lnTo>
                  <a:pt x="471" y="204"/>
                </a:lnTo>
                <a:lnTo>
                  <a:pt x="476" y="204"/>
                </a:lnTo>
                <a:lnTo>
                  <a:pt x="481" y="204"/>
                </a:lnTo>
                <a:lnTo>
                  <a:pt x="485" y="203"/>
                </a:lnTo>
                <a:lnTo>
                  <a:pt x="490" y="201"/>
                </a:lnTo>
                <a:lnTo>
                  <a:pt x="495" y="199"/>
                </a:lnTo>
                <a:lnTo>
                  <a:pt x="499" y="195"/>
                </a:lnTo>
                <a:lnTo>
                  <a:pt x="504" y="191"/>
                </a:lnTo>
                <a:lnTo>
                  <a:pt x="509" y="186"/>
                </a:lnTo>
                <a:lnTo>
                  <a:pt x="513" y="181"/>
                </a:lnTo>
                <a:lnTo>
                  <a:pt x="518" y="174"/>
                </a:lnTo>
                <a:lnTo>
                  <a:pt x="522" y="168"/>
                </a:lnTo>
                <a:lnTo>
                  <a:pt x="527" y="161"/>
                </a:lnTo>
                <a:lnTo>
                  <a:pt x="532" y="153"/>
                </a:lnTo>
                <a:lnTo>
                  <a:pt x="536" y="144"/>
                </a:lnTo>
                <a:lnTo>
                  <a:pt x="541" y="136"/>
                </a:lnTo>
                <a:lnTo>
                  <a:pt x="545" y="127"/>
                </a:lnTo>
                <a:lnTo>
                  <a:pt x="550" y="118"/>
                </a:lnTo>
                <a:lnTo>
                  <a:pt x="555" y="109"/>
                </a:lnTo>
                <a:lnTo>
                  <a:pt x="559" y="100"/>
                </a:lnTo>
                <a:lnTo>
                  <a:pt x="564" y="91"/>
                </a:lnTo>
                <a:lnTo>
                  <a:pt x="569" y="82"/>
                </a:lnTo>
                <a:lnTo>
                  <a:pt x="573" y="73"/>
                </a:lnTo>
                <a:lnTo>
                  <a:pt x="578" y="64"/>
                </a:lnTo>
                <a:lnTo>
                  <a:pt x="582" y="56"/>
                </a:lnTo>
                <a:lnTo>
                  <a:pt x="587" y="48"/>
                </a:lnTo>
                <a:lnTo>
                  <a:pt x="592" y="40"/>
                </a:lnTo>
                <a:lnTo>
                  <a:pt x="596" y="33"/>
                </a:lnTo>
                <a:lnTo>
                  <a:pt x="601" y="27"/>
                </a:lnTo>
                <a:lnTo>
                  <a:pt x="605" y="21"/>
                </a:lnTo>
                <a:lnTo>
                  <a:pt x="610" y="16"/>
                </a:lnTo>
                <a:lnTo>
                  <a:pt x="615" y="11"/>
                </a:lnTo>
                <a:lnTo>
                  <a:pt x="619" y="7"/>
                </a:lnTo>
                <a:lnTo>
                  <a:pt x="624" y="4"/>
                </a:lnTo>
                <a:lnTo>
                  <a:pt x="629" y="2"/>
                </a:lnTo>
                <a:lnTo>
                  <a:pt x="633" y="1"/>
                </a:lnTo>
                <a:lnTo>
                  <a:pt x="638" y="0"/>
                </a:lnTo>
                <a:lnTo>
                  <a:pt x="642" y="1"/>
                </a:lnTo>
                <a:lnTo>
                  <a:pt x="647" y="2"/>
                </a:lnTo>
                <a:lnTo>
                  <a:pt x="652" y="4"/>
                </a:lnTo>
                <a:lnTo>
                  <a:pt x="656" y="6"/>
                </a:lnTo>
                <a:lnTo>
                  <a:pt x="661" y="10"/>
                </a:lnTo>
                <a:lnTo>
                  <a:pt x="665" y="14"/>
                </a:lnTo>
                <a:lnTo>
                  <a:pt x="670" y="19"/>
                </a:lnTo>
                <a:lnTo>
                  <a:pt x="675" y="24"/>
                </a:lnTo>
                <a:lnTo>
                  <a:pt x="679" y="31"/>
                </a:lnTo>
                <a:lnTo>
                  <a:pt x="684" y="37"/>
                </a:lnTo>
                <a:lnTo>
                  <a:pt x="689" y="45"/>
                </a:lnTo>
                <a:lnTo>
                  <a:pt x="693" y="53"/>
                </a:lnTo>
                <a:lnTo>
                  <a:pt x="698" y="61"/>
                </a:lnTo>
                <a:lnTo>
                  <a:pt x="703" y="70"/>
                </a:lnTo>
                <a:lnTo>
                  <a:pt x="707" y="78"/>
                </a:lnTo>
                <a:lnTo>
                  <a:pt x="712" y="87"/>
                </a:lnTo>
                <a:lnTo>
                  <a:pt x="716" y="96"/>
                </a:lnTo>
                <a:lnTo>
                  <a:pt x="721" y="106"/>
                </a:lnTo>
                <a:lnTo>
                  <a:pt x="726" y="115"/>
                </a:lnTo>
                <a:lnTo>
                  <a:pt x="730" y="124"/>
                </a:lnTo>
                <a:lnTo>
                  <a:pt x="735" y="133"/>
                </a:lnTo>
                <a:lnTo>
                  <a:pt x="739" y="141"/>
                </a:lnTo>
                <a:lnTo>
                  <a:pt x="744" y="150"/>
                </a:lnTo>
                <a:lnTo>
                  <a:pt x="749" y="158"/>
                </a:lnTo>
                <a:lnTo>
                  <a:pt x="753" y="165"/>
                </a:lnTo>
                <a:lnTo>
                  <a:pt x="758" y="172"/>
                </a:lnTo>
                <a:lnTo>
                  <a:pt x="763" y="178"/>
                </a:lnTo>
                <a:lnTo>
                  <a:pt x="767" y="184"/>
                </a:lnTo>
                <a:lnTo>
                  <a:pt x="772" y="190"/>
                </a:lnTo>
                <a:lnTo>
                  <a:pt x="776" y="194"/>
                </a:lnTo>
                <a:lnTo>
                  <a:pt x="781" y="197"/>
                </a:lnTo>
                <a:lnTo>
                  <a:pt x="786" y="200"/>
                </a:lnTo>
                <a:lnTo>
                  <a:pt x="790" y="202"/>
                </a:lnTo>
                <a:lnTo>
                  <a:pt x="795" y="204"/>
                </a:lnTo>
                <a:lnTo>
                  <a:pt x="799" y="204"/>
                </a:lnTo>
                <a:lnTo>
                  <a:pt x="804" y="204"/>
                </a:lnTo>
                <a:lnTo>
                  <a:pt x="809" y="203"/>
                </a:lnTo>
                <a:lnTo>
                  <a:pt x="813" y="201"/>
                </a:lnTo>
                <a:lnTo>
                  <a:pt x="818" y="198"/>
                </a:lnTo>
                <a:lnTo>
                  <a:pt x="823" y="195"/>
                </a:lnTo>
                <a:lnTo>
                  <a:pt x="827" y="190"/>
                </a:lnTo>
                <a:lnTo>
                  <a:pt x="832" y="185"/>
                </a:lnTo>
                <a:lnTo>
                  <a:pt x="836" y="180"/>
                </a:lnTo>
                <a:lnTo>
                  <a:pt x="841" y="173"/>
                </a:lnTo>
                <a:lnTo>
                  <a:pt x="846" y="167"/>
                </a:lnTo>
                <a:lnTo>
                  <a:pt x="850" y="159"/>
                </a:lnTo>
                <a:lnTo>
                  <a:pt x="855" y="151"/>
                </a:lnTo>
                <a:lnTo>
                  <a:pt x="860" y="143"/>
                </a:lnTo>
                <a:lnTo>
                  <a:pt x="864" y="134"/>
                </a:lnTo>
                <a:lnTo>
                  <a:pt x="869" y="126"/>
                </a:lnTo>
                <a:lnTo>
                  <a:pt x="874" y="116"/>
                </a:lnTo>
                <a:lnTo>
                  <a:pt x="878" y="107"/>
                </a:lnTo>
                <a:lnTo>
                  <a:pt x="883" y="98"/>
                </a:lnTo>
                <a:lnTo>
                  <a:pt x="887" y="89"/>
                </a:lnTo>
                <a:lnTo>
                  <a:pt x="892" y="80"/>
                </a:lnTo>
                <a:lnTo>
                  <a:pt x="897" y="71"/>
                </a:lnTo>
                <a:lnTo>
                  <a:pt x="901" y="62"/>
                </a:lnTo>
                <a:lnTo>
                  <a:pt x="906" y="54"/>
                </a:lnTo>
                <a:lnTo>
                  <a:pt x="910" y="46"/>
                </a:lnTo>
                <a:lnTo>
                  <a:pt x="915" y="39"/>
                </a:lnTo>
                <a:lnTo>
                  <a:pt x="920" y="32"/>
                </a:lnTo>
              </a:path>
            </a:pathLst>
          </a:custGeom>
          <a:noFill/>
          <a:ln w="33401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Freeform 12">
            <a:extLst>
              <a:ext uri="{FF2B5EF4-FFF2-40B4-BE49-F238E27FC236}">
                <a16:creationId xmlns="" xmlns:a16="http://schemas.microsoft.com/office/drawing/2014/main" id="{83A6C6B3-324A-48D0-94DD-6CADBEFFE939}"/>
              </a:ext>
            </a:extLst>
          </p:cNvPr>
          <p:cNvSpPr>
            <a:spLocks/>
          </p:cNvSpPr>
          <p:nvPr/>
        </p:nvSpPr>
        <p:spPr bwMode="auto">
          <a:xfrm rot="5400000">
            <a:off x="9400563" y="3522131"/>
            <a:ext cx="1400175" cy="307975"/>
          </a:xfrm>
          <a:custGeom>
            <a:avLst/>
            <a:gdLst>
              <a:gd name="T0" fmla="*/ 2147483646 w 920"/>
              <a:gd name="T1" fmla="*/ 2147483646 h 204"/>
              <a:gd name="T2" fmla="*/ 2147483646 w 920"/>
              <a:gd name="T3" fmla="*/ 2147483646 h 204"/>
              <a:gd name="T4" fmla="*/ 2147483646 w 920"/>
              <a:gd name="T5" fmla="*/ 2147483646 h 204"/>
              <a:gd name="T6" fmla="*/ 2147483646 w 920"/>
              <a:gd name="T7" fmla="*/ 2147483646 h 204"/>
              <a:gd name="T8" fmla="*/ 2147483646 w 920"/>
              <a:gd name="T9" fmla="*/ 2147483646 h 204"/>
              <a:gd name="T10" fmla="*/ 2147483646 w 920"/>
              <a:gd name="T11" fmla="*/ 2147483646 h 204"/>
              <a:gd name="T12" fmla="*/ 2147483646 w 920"/>
              <a:gd name="T13" fmla="*/ 2147483646 h 204"/>
              <a:gd name="T14" fmla="*/ 2147483646 w 920"/>
              <a:gd name="T15" fmla="*/ 2147483646 h 204"/>
              <a:gd name="T16" fmla="*/ 2147483646 w 920"/>
              <a:gd name="T17" fmla="*/ 2147483646 h 204"/>
              <a:gd name="T18" fmla="*/ 2147483646 w 920"/>
              <a:gd name="T19" fmla="*/ 2147483646 h 204"/>
              <a:gd name="T20" fmla="*/ 2147483646 w 920"/>
              <a:gd name="T21" fmla="*/ 2147483646 h 204"/>
              <a:gd name="T22" fmla="*/ 2147483646 w 920"/>
              <a:gd name="T23" fmla="*/ 2147483646 h 204"/>
              <a:gd name="T24" fmla="*/ 2147483646 w 920"/>
              <a:gd name="T25" fmla="*/ 2147483646 h 204"/>
              <a:gd name="T26" fmla="*/ 2147483646 w 920"/>
              <a:gd name="T27" fmla="*/ 2147483646 h 204"/>
              <a:gd name="T28" fmla="*/ 2147483646 w 920"/>
              <a:gd name="T29" fmla="*/ 2147483646 h 204"/>
              <a:gd name="T30" fmla="*/ 2147483646 w 920"/>
              <a:gd name="T31" fmla="*/ 2147483646 h 204"/>
              <a:gd name="T32" fmla="*/ 2147483646 w 920"/>
              <a:gd name="T33" fmla="*/ 2147483646 h 204"/>
              <a:gd name="T34" fmla="*/ 2147483646 w 920"/>
              <a:gd name="T35" fmla="*/ 2147483646 h 204"/>
              <a:gd name="T36" fmla="*/ 2147483646 w 920"/>
              <a:gd name="T37" fmla="*/ 2147483646 h 204"/>
              <a:gd name="T38" fmla="*/ 2147483646 w 920"/>
              <a:gd name="T39" fmla="*/ 2147483646 h 204"/>
              <a:gd name="T40" fmla="*/ 2147483646 w 920"/>
              <a:gd name="T41" fmla="*/ 2147483646 h 204"/>
              <a:gd name="T42" fmla="*/ 2147483646 w 920"/>
              <a:gd name="T43" fmla="*/ 0 h 204"/>
              <a:gd name="T44" fmla="*/ 2147483646 w 920"/>
              <a:gd name="T45" fmla="*/ 2147483646 h 204"/>
              <a:gd name="T46" fmla="*/ 2147483646 w 920"/>
              <a:gd name="T47" fmla="*/ 2147483646 h 204"/>
              <a:gd name="T48" fmla="*/ 2147483646 w 920"/>
              <a:gd name="T49" fmla="*/ 2147483646 h 204"/>
              <a:gd name="T50" fmla="*/ 2147483646 w 920"/>
              <a:gd name="T51" fmla="*/ 2147483646 h 204"/>
              <a:gd name="T52" fmla="*/ 2147483646 w 920"/>
              <a:gd name="T53" fmla="*/ 2147483646 h 204"/>
              <a:gd name="T54" fmla="*/ 2147483646 w 920"/>
              <a:gd name="T55" fmla="*/ 2147483646 h 204"/>
              <a:gd name="T56" fmla="*/ 2147483646 w 920"/>
              <a:gd name="T57" fmla="*/ 2147483646 h 204"/>
              <a:gd name="T58" fmla="*/ 2147483646 w 920"/>
              <a:gd name="T59" fmla="*/ 2147483646 h 204"/>
              <a:gd name="T60" fmla="*/ 2147483646 w 920"/>
              <a:gd name="T61" fmla="*/ 2147483646 h 204"/>
              <a:gd name="T62" fmla="*/ 2147483646 w 920"/>
              <a:gd name="T63" fmla="*/ 2147483646 h 204"/>
              <a:gd name="T64" fmla="*/ 2147483646 w 920"/>
              <a:gd name="T65" fmla="*/ 2147483646 h 204"/>
              <a:gd name="T66" fmla="*/ 2147483646 w 920"/>
              <a:gd name="T67" fmla="*/ 2147483646 h 204"/>
              <a:gd name="T68" fmla="*/ 2147483646 w 920"/>
              <a:gd name="T69" fmla="*/ 2147483646 h 204"/>
              <a:gd name="T70" fmla="*/ 2147483646 w 920"/>
              <a:gd name="T71" fmla="*/ 2147483646 h 204"/>
              <a:gd name="T72" fmla="*/ 2147483646 w 920"/>
              <a:gd name="T73" fmla="*/ 2147483646 h 204"/>
              <a:gd name="T74" fmla="*/ 2147483646 w 920"/>
              <a:gd name="T75" fmla="*/ 2147483646 h 204"/>
              <a:gd name="T76" fmla="*/ 2147483646 w 920"/>
              <a:gd name="T77" fmla="*/ 2147483646 h 204"/>
              <a:gd name="T78" fmla="*/ 2147483646 w 920"/>
              <a:gd name="T79" fmla="*/ 2147483646 h 204"/>
              <a:gd name="T80" fmla="*/ 2147483646 w 920"/>
              <a:gd name="T81" fmla="*/ 2147483646 h 204"/>
              <a:gd name="T82" fmla="*/ 2147483646 w 920"/>
              <a:gd name="T83" fmla="*/ 2147483646 h 204"/>
              <a:gd name="T84" fmla="*/ 2147483646 w 920"/>
              <a:gd name="T85" fmla="*/ 2147483646 h 204"/>
              <a:gd name="T86" fmla="*/ 2147483646 w 920"/>
              <a:gd name="T87" fmla="*/ 2147483646 h 204"/>
              <a:gd name="T88" fmla="*/ 2147483646 w 920"/>
              <a:gd name="T89" fmla="*/ 2147483646 h 204"/>
              <a:gd name="T90" fmla="*/ 2147483646 w 920"/>
              <a:gd name="T91" fmla="*/ 2147483646 h 204"/>
              <a:gd name="T92" fmla="*/ 2147483646 w 920"/>
              <a:gd name="T93" fmla="*/ 2147483646 h 204"/>
              <a:gd name="T94" fmla="*/ 2147483646 w 920"/>
              <a:gd name="T95" fmla="*/ 2147483646 h 204"/>
              <a:gd name="T96" fmla="*/ 2147483646 w 920"/>
              <a:gd name="T97" fmla="*/ 2147483646 h 204"/>
              <a:gd name="T98" fmla="*/ 2147483646 w 920"/>
              <a:gd name="T99" fmla="*/ 2147483646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0" h="204">
                <a:moveTo>
                  <a:pt x="0" y="102"/>
                </a:moveTo>
                <a:lnTo>
                  <a:pt x="5" y="93"/>
                </a:lnTo>
                <a:lnTo>
                  <a:pt x="9" y="84"/>
                </a:lnTo>
                <a:lnTo>
                  <a:pt x="14" y="75"/>
                </a:lnTo>
                <a:lnTo>
                  <a:pt x="19" y="66"/>
                </a:lnTo>
                <a:lnTo>
                  <a:pt x="23" y="58"/>
                </a:lnTo>
                <a:lnTo>
                  <a:pt x="28" y="50"/>
                </a:lnTo>
                <a:lnTo>
                  <a:pt x="33" y="42"/>
                </a:lnTo>
                <a:lnTo>
                  <a:pt x="37" y="35"/>
                </a:lnTo>
                <a:lnTo>
                  <a:pt x="42" y="28"/>
                </a:lnTo>
                <a:lnTo>
                  <a:pt x="46" y="22"/>
                </a:lnTo>
                <a:lnTo>
                  <a:pt x="51" y="17"/>
                </a:lnTo>
                <a:lnTo>
                  <a:pt x="56" y="12"/>
                </a:lnTo>
                <a:lnTo>
                  <a:pt x="60" y="8"/>
                </a:lnTo>
                <a:lnTo>
                  <a:pt x="65" y="5"/>
                </a:lnTo>
                <a:lnTo>
                  <a:pt x="70" y="3"/>
                </a:lnTo>
                <a:lnTo>
                  <a:pt x="74" y="1"/>
                </a:lnTo>
                <a:lnTo>
                  <a:pt x="79" y="0"/>
                </a:lnTo>
                <a:lnTo>
                  <a:pt x="83" y="0"/>
                </a:lnTo>
                <a:lnTo>
                  <a:pt x="88" y="1"/>
                </a:lnTo>
                <a:lnTo>
                  <a:pt x="93" y="3"/>
                </a:lnTo>
                <a:lnTo>
                  <a:pt x="97" y="5"/>
                </a:lnTo>
                <a:lnTo>
                  <a:pt x="102" y="9"/>
                </a:lnTo>
                <a:lnTo>
                  <a:pt x="106" y="13"/>
                </a:lnTo>
                <a:lnTo>
                  <a:pt x="111" y="17"/>
                </a:lnTo>
                <a:lnTo>
                  <a:pt x="116" y="23"/>
                </a:lnTo>
                <a:lnTo>
                  <a:pt x="120" y="29"/>
                </a:lnTo>
                <a:lnTo>
                  <a:pt x="125" y="36"/>
                </a:lnTo>
                <a:lnTo>
                  <a:pt x="130" y="43"/>
                </a:lnTo>
                <a:lnTo>
                  <a:pt x="134" y="51"/>
                </a:lnTo>
                <a:lnTo>
                  <a:pt x="139" y="59"/>
                </a:lnTo>
                <a:lnTo>
                  <a:pt x="144" y="67"/>
                </a:lnTo>
                <a:lnTo>
                  <a:pt x="148" y="76"/>
                </a:lnTo>
                <a:lnTo>
                  <a:pt x="153" y="85"/>
                </a:lnTo>
                <a:lnTo>
                  <a:pt x="157" y="94"/>
                </a:lnTo>
                <a:lnTo>
                  <a:pt x="162" y="103"/>
                </a:lnTo>
                <a:lnTo>
                  <a:pt x="167" y="112"/>
                </a:lnTo>
                <a:lnTo>
                  <a:pt x="171" y="121"/>
                </a:lnTo>
                <a:lnTo>
                  <a:pt x="176" y="130"/>
                </a:lnTo>
                <a:lnTo>
                  <a:pt x="180" y="139"/>
                </a:lnTo>
                <a:lnTo>
                  <a:pt x="185" y="147"/>
                </a:lnTo>
                <a:lnTo>
                  <a:pt x="190" y="156"/>
                </a:lnTo>
                <a:lnTo>
                  <a:pt x="194" y="163"/>
                </a:lnTo>
                <a:lnTo>
                  <a:pt x="199" y="170"/>
                </a:lnTo>
                <a:lnTo>
                  <a:pt x="204" y="177"/>
                </a:lnTo>
                <a:lnTo>
                  <a:pt x="208" y="183"/>
                </a:lnTo>
                <a:lnTo>
                  <a:pt x="213" y="188"/>
                </a:lnTo>
                <a:lnTo>
                  <a:pt x="217" y="193"/>
                </a:lnTo>
                <a:lnTo>
                  <a:pt x="222" y="197"/>
                </a:lnTo>
                <a:lnTo>
                  <a:pt x="227" y="200"/>
                </a:lnTo>
                <a:lnTo>
                  <a:pt x="231" y="202"/>
                </a:lnTo>
                <a:lnTo>
                  <a:pt x="236" y="204"/>
                </a:lnTo>
                <a:lnTo>
                  <a:pt x="240" y="204"/>
                </a:lnTo>
                <a:lnTo>
                  <a:pt x="245" y="204"/>
                </a:lnTo>
                <a:lnTo>
                  <a:pt x="250" y="203"/>
                </a:lnTo>
                <a:lnTo>
                  <a:pt x="254" y="202"/>
                </a:lnTo>
                <a:lnTo>
                  <a:pt x="259" y="199"/>
                </a:lnTo>
                <a:lnTo>
                  <a:pt x="264" y="196"/>
                </a:lnTo>
                <a:lnTo>
                  <a:pt x="268" y="192"/>
                </a:lnTo>
                <a:lnTo>
                  <a:pt x="273" y="187"/>
                </a:lnTo>
                <a:lnTo>
                  <a:pt x="277" y="181"/>
                </a:lnTo>
                <a:lnTo>
                  <a:pt x="282" y="175"/>
                </a:lnTo>
                <a:lnTo>
                  <a:pt x="287" y="168"/>
                </a:lnTo>
                <a:lnTo>
                  <a:pt x="291" y="161"/>
                </a:lnTo>
                <a:lnTo>
                  <a:pt x="296" y="153"/>
                </a:lnTo>
                <a:lnTo>
                  <a:pt x="300" y="145"/>
                </a:lnTo>
                <a:lnTo>
                  <a:pt x="305" y="137"/>
                </a:lnTo>
                <a:lnTo>
                  <a:pt x="310" y="128"/>
                </a:lnTo>
                <a:lnTo>
                  <a:pt x="314" y="119"/>
                </a:lnTo>
                <a:lnTo>
                  <a:pt x="319" y="110"/>
                </a:lnTo>
                <a:lnTo>
                  <a:pt x="324" y="101"/>
                </a:lnTo>
                <a:lnTo>
                  <a:pt x="328" y="91"/>
                </a:lnTo>
                <a:lnTo>
                  <a:pt x="333" y="82"/>
                </a:lnTo>
                <a:lnTo>
                  <a:pt x="338" y="73"/>
                </a:lnTo>
                <a:lnTo>
                  <a:pt x="342" y="65"/>
                </a:lnTo>
                <a:lnTo>
                  <a:pt x="347" y="56"/>
                </a:lnTo>
                <a:lnTo>
                  <a:pt x="351" y="48"/>
                </a:lnTo>
                <a:lnTo>
                  <a:pt x="356" y="41"/>
                </a:lnTo>
                <a:lnTo>
                  <a:pt x="360" y="34"/>
                </a:lnTo>
                <a:lnTo>
                  <a:pt x="365" y="27"/>
                </a:lnTo>
                <a:lnTo>
                  <a:pt x="370" y="21"/>
                </a:lnTo>
                <a:lnTo>
                  <a:pt x="374" y="16"/>
                </a:lnTo>
                <a:lnTo>
                  <a:pt x="379" y="12"/>
                </a:lnTo>
                <a:lnTo>
                  <a:pt x="384" y="8"/>
                </a:lnTo>
                <a:lnTo>
                  <a:pt x="388" y="5"/>
                </a:lnTo>
                <a:lnTo>
                  <a:pt x="393" y="2"/>
                </a:lnTo>
                <a:lnTo>
                  <a:pt x="398" y="1"/>
                </a:lnTo>
                <a:lnTo>
                  <a:pt x="402" y="0"/>
                </a:lnTo>
                <a:lnTo>
                  <a:pt x="407" y="1"/>
                </a:lnTo>
                <a:lnTo>
                  <a:pt x="411" y="1"/>
                </a:lnTo>
                <a:lnTo>
                  <a:pt x="416" y="3"/>
                </a:lnTo>
                <a:lnTo>
                  <a:pt x="421" y="6"/>
                </a:lnTo>
                <a:lnTo>
                  <a:pt x="425" y="9"/>
                </a:lnTo>
                <a:lnTo>
                  <a:pt x="430" y="14"/>
                </a:lnTo>
                <a:lnTo>
                  <a:pt x="435" y="19"/>
                </a:lnTo>
                <a:lnTo>
                  <a:pt x="439" y="24"/>
                </a:lnTo>
                <a:lnTo>
                  <a:pt x="444" y="30"/>
                </a:lnTo>
                <a:lnTo>
                  <a:pt x="448" y="37"/>
                </a:lnTo>
                <a:lnTo>
                  <a:pt x="453" y="44"/>
                </a:lnTo>
                <a:lnTo>
                  <a:pt x="458" y="52"/>
                </a:lnTo>
                <a:lnTo>
                  <a:pt x="462" y="60"/>
                </a:lnTo>
                <a:lnTo>
                  <a:pt x="467" y="69"/>
                </a:lnTo>
                <a:lnTo>
                  <a:pt x="471" y="78"/>
                </a:lnTo>
                <a:lnTo>
                  <a:pt x="476" y="87"/>
                </a:lnTo>
                <a:lnTo>
                  <a:pt x="481" y="96"/>
                </a:lnTo>
                <a:lnTo>
                  <a:pt x="485" y="105"/>
                </a:lnTo>
                <a:lnTo>
                  <a:pt x="490" y="114"/>
                </a:lnTo>
                <a:lnTo>
                  <a:pt x="495" y="123"/>
                </a:lnTo>
                <a:lnTo>
                  <a:pt x="499" y="132"/>
                </a:lnTo>
                <a:lnTo>
                  <a:pt x="504" y="141"/>
                </a:lnTo>
                <a:lnTo>
                  <a:pt x="509" y="149"/>
                </a:lnTo>
                <a:lnTo>
                  <a:pt x="513" y="157"/>
                </a:lnTo>
                <a:lnTo>
                  <a:pt x="518" y="164"/>
                </a:lnTo>
                <a:lnTo>
                  <a:pt x="522" y="172"/>
                </a:lnTo>
                <a:lnTo>
                  <a:pt x="527" y="178"/>
                </a:lnTo>
                <a:lnTo>
                  <a:pt x="532" y="184"/>
                </a:lnTo>
                <a:lnTo>
                  <a:pt x="536" y="189"/>
                </a:lnTo>
                <a:lnTo>
                  <a:pt x="541" y="194"/>
                </a:lnTo>
                <a:lnTo>
                  <a:pt x="545" y="197"/>
                </a:lnTo>
                <a:lnTo>
                  <a:pt x="550" y="200"/>
                </a:lnTo>
                <a:lnTo>
                  <a:pt x="555" y="202"/>
                </a:lnTo>
                <a:lnTo>
                  <a:pt x="559" y="204"/>
                </a:lnTo>
                <a:lnTo>
                  <a:pt x="564" y="204"/>
                </a:lnTo>
                <a:lnTo>
                  <a:pt x="569" y="204"/>
                </a:lnTo>
                <a:lnTo>
                  <a:pt x="573" y="203"/>
                </a:lnTo>
                <a:lnTo>
                  <a:pt x="578" y="201"/>
                </a:lnTo>
                <a:lnTo>
                  <a:pt x="582" y="198"/>
                </a:lnTo>
                <a:lnTo>
                  <a:pt x="587" y="195"/>
                </a:lnTo>
                <a:lnTo>
                  <a:pt x="592" y="191"/>
                </a:lnTo>
                <a:lnTo>
                  <a:pt x="596" y="186"/>
                </a:lnTo>
                <a:lnTo>
                  <a:pt x="601" y="180"/>
                </a:lnTo>
                <a:lnTo>
                  <a:pt x="605" y="174"/>
                </a:lnTo>
                <a:lnTo>
                  <a:pt x="610" y="167"/>
                </a:lnTo>
                <a:lnTo>
                  <a:pt x="615" y="160"/>
                </a:lnTo>
                <a:lnTo>
                  <a:pt x="619" y="152"/>
                </a:lnTo>
                <a:lnTo>
                  <a:pt x="624" y="144"/>
                </a:lnTo>
                <a:lnTo>
                  <a:pt x="629" y="135"/>
                </a:lnTo>
                <a:lnTo>
                  <a:pt x="633" y="126"/>
                </a:lnTo>
                <a:lnTo>
                  <a:pt x="638" y="117"/>
                </a:lnTo>
                <a:lnTo>
                  <a:pt x="642" y="108"/>
                </a:lnTo>
                <a:lnTo>
                  <a:pt x="647" y="99"/>
                </a:lnTo>
                <a:lnTo>
                  <a:pt x="652" y="90"/>
                </a:lnTo>
                <a:lnTo>
                  <a:pt x="656" y="81"/>
                </a:lnTo>
                <a:lnTo>
                  <a:pt x="661" y="72"/>
                </a:lnTo>
                <a:lnTo>
                  <a:pt x="665" y="63"/>
                </a:lnTo>
                <a:lnTo>
                  <a:pt x="670" y="55"/>
                </a:lnTo>
                <a:lnTo>
                  <a:pt x="675" y="47"/>
                </a:lnTo>
                <a:lnTo>
                  <a:pt x="679" y="40"/>
                </a:lnTo>
                <a:lnTo>
                  <a:pt x="684" y="32"/>
                </a:lnTo>
                <a:lnTo>
                  <a:pt x="689" y="26"/>
                </a:lnTo>
                <a:lnTo>
                  <a:pt x="693" y="20"/>
                </a:lnTo>
                <a:lnTo>
                  <a:pt x="698" y="15"/>
                </a:lnTo>
                <a:lnTo>
                  <a:pt x="703" y="11"/>
                </a:lnTo>
                <a:lnTo>
                  <a:pt x="707" y="7"/>
                </a:lnTo>
                <a:lnTo>
                  <a:pt x="712" y="4"/>
                </a:lnTo>
                <a:lnTo>
                  <a:pt x="716" y="2"/>
                </a:lnTo>
                <a:lnTo>
                  <a:pt x="721" y="1"/>
                </a:lnTo>
                <a:lnTo>
                  <a:pt x="726" y="0"/>
                </a:lnTo>
                <a:lnTo>
                  <a:pt x="730" y="1"/>
                </a:lnTo>
                <a:lnTo>
                  <a:pt x="735" y="2"/>
                </a:lnTo>
                <a:lnTo>
                  <a:pt x="739" y="4"/>
                </a:lnTo>
                <a:lnTo>
                  <a:pt x="744" y="6"/>
                </a:lnTo>
                <a:lnTo>
                  <a:pt x="749" y="10"/>
                </a:lnTo>
                <a:lnTo>
                  <a:pt x="753" y="14"/>
                </a:lnTo>
                <a:lnTo>
                  <a:pt x="758" y="19"/>
                </a:lnTo>
                <a:lnTo>
                  <a:pt x="763" y="25"/>
                </a:lnTo>
                <a:lnTo>
                  <a:pt x="767" y="32"/>
                </a:lnTo>
                <a:lnTo>
                  <a:pt x="772" y="38"/>
                </a:lnTo>
                <a:lnTo>
                  <a:pt x="776" y="46"/>
                </a:lnTo>
                <a:lnTo>
                  <a:pt x="781" y="54"/>
                </a:lnTo>
                <a:lnTo>
                  <a:pt x="786" y="62"/>
                </a:lnTo>
                <a:lnTo>
                  <a:pt x="790" y="70"/>
                </a:lnTo>
                <a:lnTo>
                  <a:pt x="795" y="79"/>
                </a:lnTo>
                <a:lnTo>
                  <a:pt x="799" y="88"/>
                </a:lnTo>
                <a:lnTo>
                  <a:pt x="804" y="98"/>
                </a:lnTo>
                <a:lnTo>
                  <a:pt x="809" y="107"/>
                </a:lnTo>
                <a:lnTo>
                  <a:pt x="813" y="116"/>
                </a:lnTo>
                <a:lnTo>
                  <a:pt x="818" y="125"/>
                </a:lnTo>
                <a:lnTo>
                  <a:pt x="823" y="134"/>
                </a:lnTo>
                <a:lnTo>
                  <a:pt x="827" y="142"/>
                </a:lnTo>
                <a:lnTo>
                  <a:pt x="832" y="151"/>
                </a:lnTo>
                <a:lnTo>
                  <a:pt x="836" y="158"/>
                </a:lnTo>
                <a:lnTo>
                  <a:pt x="841" y="166"/>
                </a:lnTo>
                <a:lnTo>
                  <a:pt x="846" y="173"/>
                </a:lnTo>
                <a:lnTo>
                  <a:pt x="850" y="179"/>
                </a:lnTo>
                <a:lnTo>
                  <a:pt x="855" y="185"/>
                </a:lnTo>
                <a:lnTo>
                  <a:pt x="860" y="190"/>
                </a:lnTo>
                <a:lnTo>
                  <a:pt x="864" y="194"/>
                </a:lnTo>
                <a:lnTo>
                  <a:pt x="869" y="198"/>
                </a:lnTo>
                <a:lnTo>
                  <a:pt x="874" y="201"/>
                </a:lnTo>
                <a:lnTo>
                  <a:pt x="878" y="203"/>
                </a:lnTo>
                <a:lnTo>
                  <a:pt x="883" y="204"/>
                </a:lnTo>
                <a:lnTo>
                  <a:pt x="887" y="204"/>
                </a:lnTo>
                <a:lnTo>
                  <a:pt x="892" y="204"/>
                </a:lnTo>
                <a:lnTo>
                  <a:pt x="897" y="203"/>
                </a:lnTo>
                <a:lnTo>
                  <a:pt x="901" y="201"/>
                </a:lnTo>
                <a:lnTo>
                  <a:pt x="906" y="198"/>
                </a:lnTo>
                <a:lnTo>
                  <a:pt x="910" y="194"/>
                </a:lnTo>
                <a:lnTo>
                  <a:pt x="915" y="190"/>
                </a:lnTo>
                <a:lnTo>
                  <a:pt x="920" y="185"/>
                </a:lnTo>
              </a:path>
            </a:pathLst>
          </a:custGeom>
          <a:noFill/>
          <a:ln w="34925">
            <a:solidFill>
              <a:srgbClr val="8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" name="AutoShape 13">
            <a:extLst>
              <a:ext uri="{FF2B5EF4-FFF2-40B4-BE49-F238E27FC236}">
                <a16:creationId xmlns="" xmlns:a16="http://schemas.microsoft.com/office/drawing/2014/main" id="{BB8F33FD-4ADF-4985-AB07-438BC018C86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10143513" y="3357031"/>
            <a:ext cx="296862" cy="32861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400"/>
          </a:p>
        </p:txBody>
      </p:sp>
      <p:sp>
        <p:nvSpPr>
          <p:cNvPr id="43" name="AutoShape 13">
            <a:extLst>
              <a:ext uri="{FF2B5EF4-FFF2-40B4-BE49-F238E27FC236}">
                <a16:creationId xmlns="" xmlns:a16="http://schemas.microsoft.com/office/drawing/2014/main" id="{0B736C93-380C-4489-94AC-13FBF7D30FE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10835539" y="3357031"/>
            <a:ext cx="296862" cy="32861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400"/>
          </a:p>
        </p:txBody>
      </p:sp>
      <p:sp>
        <p:nvSpPr>
          <p:cNvPr id="44" name="Line 23">
            <a:extLst>
              <a:ext uri="{FF2B5EF4-FFF2-40B4-BE49-F238E27FC236}">
                <a16:creationId xmlns="" xmlns:a16="http://schemas.microsoft.com/office/drawing/2014/main" id="{41572515-4752-498A-895B-EACA57ECC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0902" y="3297520"/>
            <a:ext cx="720084" cy="0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74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in DNA ligand – the role of distance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46" name="Rectangle 34">
            <a:extLst>
              <a:ext uri="{FF2B5EF4-FFF2-40B4-BE49-F238E27FC236}">
                <a16:creationId xmlns="" xmlns:a16="http://schemas.microsoft.com/office/drawing/2014/main" id="{9708C42A-C325-47FE-9426-443B5CF32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4637" y="3514115"/>
            <a:ext cx="2763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(</a:t>
            </a:r>
            <a:r>
              <a:rPr lang="en-AU" altLang="en-US" sz="1400" dirty="0">
                <a:solidFill>
                  <a:srgbClr val="002060"/>
                </a:solidFill>
                <a:latin typeface="+mn-lt"/>
              </a:rPr>
              <a:t>Lobachevsky &amp; Martin, IJRB, 2008)</a:t>
            </a:r>
            <a:endParaRPr lang="en-AU" altLang="en-US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E3E1C6-1FEE-4AF6-9F7F-F78C2EBF5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65" y="1657026"/>
            <a:ext cx="4275460" cy="2286421"/>
          </a:xfrm>
          <a:prstGeom prst="rect">
            <a:avLst/>
          </a:prstGeom>
        </p:spPr>
      </p:pic>
      <p:graphicFrame>
        <p:nvGraphicFramePr>
          <p:cNvPr id="39" name="Group 56">
            <a:extLst>
              <a:ext uri="{FF2B5EF4-FFF2-40B4-BE49-F238E27FC236}">
                <a16:creationId xmlns="" xmlns:a16="http://schemas.microsoft.com/office/drawing/2014/main" id="{AAD8BCA4-9072-4A6E-84F5-5FB13812C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9878"/>
              </p:ext>
            </p:extLst>
          </p:nvPr>
        </p:nvGraphicFramePr>
        <p:xfrm>
          <a:off x="759457" y="4197523"/>
          <a:ext cx="3825875" cy="2286421"/>
        </p:xfrm>
        <a:graphic>
          <a:graphicData uri="http://schemas.openxmlformats.org/drawingml/2006/table">
            <a:tbl>
              <a:tblPr/>
              <a:tblGrid>
                <a:gridCol w="1030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60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4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53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19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Ligand</a:t>
                      </a:r>
                    </a:p>
                  </a:txBody>
                  <a:tcPr marL="90000" marR="90000" marT="143952" marB="467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Distance from </a:t>
                      </a:r>
                      <a:r>
                        <a:rPr kumimoji="0" lang="en-AU" alt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to DNA axis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DSB (TE)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(DMSO)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BB5IN</a:t>
                      </a:r>
                    </a:p>
                  </a:txBody>
                  <a:tcPr marL="90000" marR="90000" marT="143952" marB="467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7.41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0.91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0.87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PIH</a:t>
                      </a:r>
                    </a:p>
                  </a:txBody>
                  <a:tcPr marL="90000" marR="90000" marT="143952" marB="467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8.39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0.81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0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IH33258</a:t>
                      </a:r>
                    </a:p>
                  </a:txBody>
                  <a:tcPr marL="90000" marR="90000" marT="143952" marB="467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9.12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0.65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BB8IN</a:t>
                      </a:r>
                    </a:p>
                  </a:txBody>
                  <a:tcPr marL="90000" marR="90000" marT="143952" marB="467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11.22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0.47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0.157</a:t>
                      </a:r>
                    </a:p>
                  </a:txBody>
                  <a:tcPr marL="90000" marR="90000" marT="143952" marB="467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" name="Object 49">
            <a:extLst>
              <a:ext uri="{FF2B5EF4-FFF2-40B4-BE49-F238E27FC236}">
                <a16:creationId xmlns="" xmlns:a16="http://schemas.microsoft.com/office/drawing/2014/main" id="{E23B4EA8-BF3C-418B-B4C6-B867657DC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64517"/>
              </p:ext>
            </p:extLst>
          </p:nvPr>
        </p:nvGraphicFramePr>
        <p:xfrm>
          <a:off x="5989012" y="1201322"/>
          <a:ext cx="3095625" cy="293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Chart" r:id="rId5" imgW="3676650" imgH="3486150" progId="Excel.Chart.8">
                  <p:embed/>
                </p:oleObj>
              </mc:Choice>
              <mc:Fallback>
                <p:oleObj name="Chart" r:id="rId5" imgW="3676650" imgH="3486150" progId="Excel.Chart.8">
                  <p:embed/>
                  <p:pic>
                    <p:nvPicPr>
                      <p:cNvPr id="241713" name="Object 49">
                        <a:extLst>
                          <a:ext uri="{FF2B5EF4-FFF2-40B4-BE49-F238E27FC236}">
                            <a16:creationId xmlns="" xmlns:a16="http://schemas.microsoft.com/office/drawing/2014/main" id="{0A9C4492-E15D-4453-B0FF-5B2B79D5B0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9012" y="1201322"/>
                        <a:ext cx="3095625" cy="293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Скругленный прямоугольник 45">
            <a:extLst>
              <a:ext uri="{FF2B5EF4-FFF2-40B4-BE49-F238E27FC236}">
                <a16:creationId xmlns="" xmlns:a16="http://schemas.microsoft.com/office/drawing/2014/main" id="{F87AAB42-B80E-4E60-9D9B-7D63C6266003}"/>
              </a:ext>
            </a:extLst>
          </p:cNvPr>
          <p:cNvSpPr/>
          <p:nvPr/>
        </p:nvSpPr>
        <p:spPr>
          <a:xfrm>
            <a:off x="5078394" y="4178814"/>
            <a:ext cx="6608390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Decrease of DNA DSB probability with increasing distance to DNA axis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Distance – critical parameter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060"/>
                </a:solidFill>
              </a:rPr>
              <a:t>Discrepancy with Monte Carlo result – non-radiation component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66F87973-4457-454A-8051-3D531B7C2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57" y="767361"/>
            <a:ext cx="1084482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4238" indent="-342900" defTabSz="361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6525" indent="-342900" defTabSz="3619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8813" indent="-342900" defTabSz="3619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1100" indent="-342900" defTabSz="3619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83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55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27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9900" indent="-342900" defTabSz="36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A series of DNA minor groove ligands that position </a:t>
            </a:r>
            <a:r>
              <a:rPr lang="en-AU" altLang="en-US" sz="1800" b="1" baseline="30000" dirty="0">
                <a:solidFill>
                  <a:srgbClr val="002060"/>
                </a:solidFill>
                <a:latin typeface="+mn-lt"/>
              </a:rPr>
              <a:t>125</a:t>
            </a: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I at various distances from DNA axis in 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plasmid DNA model</a:t>
            </a:r>
          </a:p>
        </p:txBody>
      </p:sp>
    </p:spTree>
    <p:extLst>
      <p:ext uri="{BB962C8B-B14F-4D97-AF65-F5344CB8AC3E}">
        <p14:creationId xmlns:p14="http://schemas.microsoft.com/office/powerpoint/2010/main" val="15156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9559344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decay in DNA ligand – iodine isotopes </a:t>
            </a:r>
            <a:r>
              <a:rPr lang="en-AU" b="1" baseline="30000" dirty="0">
                <a:solidFill>
                  <a:srgbClr val="4472C4">
                    <a:lumMod val="50000"/>
                  </a:srgbClr>
                </a:solidFill>
              </a:rPr>
              <a:t>123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I, </a:t>
            </a:r>
            <a:r>
              <a:rPr lang="en-AU" b="1" baseline="30000" dirty="0">
                <a:solidFill>
                  <a:srgbClr val="4472C4">
                    <a:lumMod val="50000"/>
                  </a:srgbClr>
                </a:solidFill>
              </a:rPr>
              <a:t>124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I, </a:t>
            </a:r>
            <a:r>
              <a:rPr lang="en-AU" b="1" baseline="30000" dirty="0">
                <a:solidFill>
                  <a:srgbClr val="4472C4">
                    <a:lumMod val="50000"/>
                  </a:srgbClr>
                </a:solidFill>
              </a:rPr>
              <a:t>125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I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42993121-557A-44C2-B9BB-F0F727181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98639"/>
              </p:ext>
            </p:extLst>
          </p:nvPr>
        </p:nvGraphicFramePr>
        <p:xfrm>
          <a:off x="2085974" y="1692275"/>
          <a:ext cx="7286624" cy="2669352"/>
        </p:xfrm>
        <a:graphic>
          <a:graphicData uri="http://schemas.openxmlformats.org/drawingml/2006/table">
            <a:tbl>
              <a:tblPr/>
              <a:tblGrid>
                <a:gridCol w="1930780">
                  <a:extLst>
                    <a:ext uri="{9D8B030D-6E8A-4147-A177-3AD203B41FA5}">
                      <a16:colId xmlns="" xmlns:a16="http://schemas.microsoft.com/office/drawing/2014/main" val="3048938357"/>
                    </a:ext>
                  </a:extLst>
                </a:gridCol>
                <a:gridCol w="1617465">
                  <a:extLst>
                    <a:ext uri="{9D8B030D-6E8A-4147-A177-3AD203B41FA5}">
                      <a16:colId xmlns="" xmlns:a16="http://schemas.microsoft.com/office/drawing/2014/main" val="3044150142"/>
                    </a:ext>
                  </a:extLst>
                </a:gridCol>
                <a:gridCol w="1381808">
                  <a:extLst>
                    <a:ext uri="{9D8B030D-6E8A-4147-A177-3AD203B41FA5}">
                      <a16:colId xmlns="" xmlns:a16="http://schemas.microsoft.com/office/drawing/2014/main" val="2851901536"/>
                    </a:ext>
                  </a:extLst>
                </a:gridCol>
                <a:gridCol w="1247911">
                  <a:extLst>
                    <a:ext uri="{9D8B030D-6E8A-4147-A177-3AD203B41FA5}">
                      <a16:colId xmlns="" xmlns:a16="http://schemas.microsoft.com/office/drawing/2014/main" val="4156130145"/>
                    </a:ext>
                  </a:extLst>
                </a:gridCol>
                <a:gridCol w="1108660">
                  <a:extLst>
                    <a:ext uri="{9D8B030D-6E8A-4147-A177-3AD203B41FA5}">
                      <a16:colId xmlns="" xmlns:a16="http://schemas.microsoft.com/office/drawing/2014/main" val="3559758876"/>
                    </a:ext>
                  </a:extLst>
                </a:gridCol>
              </a:tblGrid>
              <a:tr h="23018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Buffer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125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AU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123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AU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AU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33246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Auger electrons (Energy, keV)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AU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24.9 (12.2)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AU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14.9 (7.4)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AU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8.4 (4.74)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7454964"/>
                  </a:ext>
                </a:extLst>
              </a:tr>
              <a:tr h="366713">
                <a:tc rowSpan="2"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DSB (</a:t>
                      </a:r>
                      <a:r>
                        <a:rPr kumimoji="0" lang="en-US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linearisation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 /decay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TE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0.82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0.62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0.54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64341111"/>
                  </a:ext>
                </a:extLst>
              </a:tr>
              <a:tr h="50641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TE+DMSO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0.65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0.54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0.43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0247722"/>
                  </a:ext>
                </a:extLst>
              </a:tr>
              <a:tr h="369888">
                <a:tc rowSpan="2"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SSB (relaxation) /decay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endParaRPr kumimoji="0" lang="en-AU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TE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0.09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0.30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0.40</a:t>
                      </a:r>
                      <a:endParaRPr kumimoji="0" lang="en-AU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51358366"/>
                  </a:ext>
                </a:extLst>
              </a:tr>
              <a:tr h="50641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TE+DMSO</a:t>
                      </a:r>
                      <a:endParaRPr kumimoji="0" lang="en-A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0.15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0.36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defRPr sz="28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Aft>
                          <a:spcPts val="1138"/>
                        </a:spcAft>
                        <a:defRPr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Aft>
                          <a:spcPts val="850"/>
                        </a:spcAft>
                        <a:defRPr sz="2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Aft>
                          <a:spcPts val="575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Aft>
                          <a:spcPts val="288"/>
                        </a:spcAft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0.41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0919501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45">
            <a:extLst>
              <a:ext uri="{FF2B5EF4-FFF2-40B4-BE49-F238E27FC236}">
                <a16:creationId xmlns="" xmlns:a16="http://schemas.microsoft.com/office/drawing/2014/main" id="{6C97252A-02EE-4F45-AF56-BE36AD25C6BE}"/>
              </a:ext>
            </a:extLst>
          </p:cNvPr>
          <p:cNvSpPr/>
          <p:nvPr/>
        </p:nvSpPr>
        <p:spPr>
          <a:xfrm>
            <a:off x="1828654" y="4678013"/>
            <a:ext cx="8279850" cy="514325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002060"/>
                </a:solidFill>
              </a:rPr>
              <a:t>Decay of “weaker” Auger emitters </a:t>
            </a:r>
            <a:r>
              <a:rPr lang="en-AU" b="1" baseline="30000" dirty="0">
                <a:solidFill>
                  <a:srgbClr val="002060"/>
                </a:solidFill>
              </a:rPr>
              <a:t>123</a:t>
            </a:r>
            <a:r>
              <a:rPr lang="en-AU" b="1" dirty="0">
                <a:solidFill>
                  <a:srgbClr val="002060"/>
                </a:solidFill>
              </a:rPr>
              <a:t>I and </a:t>
            </a:r>
            <a:r>
              <a:rPr lang="en-AU" b="1" baseline="30000" dirty="0">
                <a:solidFill>
                  <a:srgbClr val="002060"/>
                </a:solidFill>
              </a:rPr>
              <a:t>124</a:t>
            </a:r>
            <a:r>
              <a:rPr lang="en-AU" b="1" dirty="0">
                <a:solidFill>
                  <a:srgbClr val="002060"/>
                </a:solidFill>
              </a:rPr>
              <a:t>I is efficient in induction of DNA breaks</a:t>
            </a:r>
          </a:p>
        </p:txBody>
      </p:sp>
    </p:spTree>
    <p:extLst>
      <p:ext uri="{BB962C8B-B14F-4D97-AF65-F5344CB8AC3E}">
        <p14:creationId xmlns:p14="http://schemas.microsoft.com/office/powerpoint/2010/main" val="27204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Radiobiology of Auger Emitters - Topics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87688" y="1763904"/>
            <a:ext cx="8216624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75000"/>
                  </a:schemeClr>
                </a:solidFill>
              </a:rPr>
              <a:t>1. Auger electron emitters – a special class of radionuclides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75000"/>
                  </a:schemeClr>
                </a:solidFill>
              </a:rPr>
              <a:t>	(physics of Auger effect and physical properties of Auger emitters)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75000"/>
                  </a:schemeClr>
                </a:solidFill>
              </a:rPr>
              <a:t>2. Molecular aspects of Auger decay radiobiology 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chemeClr val="bg1">
                    <a:lumMod val="75000"/>
                  </a:schemeClr>
                </a:solidFill>
              </a:rPr>
              <a:t>	(DNA damage)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3. Auger emitters potential for radionuclide therapy</a:t>
            </a:r>
          </a:p>
          <a:p>
            <a:pPr>
              <a:lnSpc>
                <a:spcPct val="200000"/>
              </a:lnSpc>
            </a:pPr>
            <a:r>
              <a:rPr lang="en-AU" sz="2000" b="1" dirty="0">
                <a:solidFill>
                  <a:srgbClr val="4472C4">
                    <a:lumMod val="50000"/>
                  </a:srgbClr>
                </a:solidFill>
              </a:rPr>
              <a:t>               (dual targeting strategy)</a:t>
            </a:r>
          </a:p>
        </p:txBody>
      </p:sp>
    </p:spTree>
    <p:extLst>
      <p:ext uri="{BB962C8B-B14F-4D97-AF65-F5344CB8AC3E}">
        <p14:creationId xmlns:p14="http://schemas.microsoft.com/office/powerpoint/2010/main" val="24426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9559344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Radiation biology of Auger decay – cellular effects</a:t>
            </a:r>
            <a:endParaRPr lang="en-AU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6" name="Text Box 2">
            <a:extLst>
              <a:ext uri="{FF2B5EF4-FFF2-40B4-BE49-F238E27FC236}">
                <a16:creationId xmlns="" xmlns:a16="http://schemas.microsoft.com/office/drawing/2014/main" id="{9DD37AD1-E495-49A2-B161-A3C0BA7E1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/>
          </a:p>
        </p:txBody>
      </p:sp>
      <p:pic>
        <p:nvPicPr>
          <p:cNvPr id="17" name="Picture 11" descr="Kassis_CS_2">
            <a:extLst>
              <a:ext uri="{FF2B5EF4-FFF2-40B4-BE49-F238E27FC236}">
                <a16:creationId xmlns="" xmlns:a16="http://schemas.microsoft.com/office/drawing/2014/main" id="{68D33744-BA8A-43BF-BC14-EC06AE1D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6" b="16130"/>
          <a:stretch>
            <a:fillRect/>
          </a:stretch>
        </p:blipFill>
        <p:spPr bwMode="auto">
          <a:xfrm>
            <a:off x="1268883" y="845907"/>
            <a:ext cx="2704629" cy="35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Group 67">
            <a:extLst>
              <a:ext uri="{FF2B5EF4-FFF2-40B4-BE49-F238E27FC236}">
                <a16:creationId xmlns="" xmlns:a16="http://schemas.microsoft.com/office/drawing/2014/main" id="{4FFD38F8-3289-481B-B4B7-031100FAB61C}"/>
              </a:ext>
            </a:extLst>
          </p:cNvPr>
          <p:cNvGraphicFramePr>
            <a:graphicFrameLocks noGrp="1"/>
          </p:cNvGraphicFramePr>
          <p:nvPr/>
        </p:nvGraphicFramePr>
        <p:xfrm>
          <a:off x="1547812" y="4638560"/>
          <a:ext cx="8660898" cy="1860780"/>
        </p:xfrm>
        <a:graphic>
          <a:graphicData uri="http://schemas.openxmlformats.org/drawingml/2006/table">
            <a:tbl>
              <a:tblPr/>
              <a:tblGrid>
                <a:gridCol w="4140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6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1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27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0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Carrier of</a:t>
                      </a: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A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44057" marB="468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Localisation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AU" alt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37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mBq/cell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AU" alt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37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Gy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A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marL="90000" marR="90000" marT="144057" marB="468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Extracellular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AU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1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kumimoji="0" lang="en-A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I]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altLang="en-US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iodo</a:t>
                      </a:r>
                      <a:r>
                        <a:rPr lang="ru-RU" altLang="en-US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-</a:t>
                      </a:r>
                      <a:r>
                        <a:rPr lang="en-AU" altLang="en-US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dihydrorhodamine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DR)</a:t>
                      </a:r>
                    </a:p>
                  </a:txBody>
                  <a:tcPr marL="90000" marR="90000" marT="144057" marB="468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Cytoplasm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4.62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9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kumimoji="0" lang="ru-R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I]-</a:t>
                      </a:r>
                      <a:r>
                        <a:rPr lang="en-AU" altLang="en-US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iodo-deoxyuridine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(5-</a:t>
                      </a:r>
                      <a:r>
                        <a:rPr kumimoji="0" lang="ru-RU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125</a:t>
                      </a: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IUdR)</a:t>
                      </a:r>
                    </a:p>
                  </a:txBody>
                  <a:tcPr marL="90000" marR="90000" marT="144057" marB="468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Nucleus (DNA)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1.30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0.80</a:t>
                      </a:r>
                    </a:p>
                  </a:txBody>
                  <a:tcPr marL="90000" marR="90000" marT="144057" marB="468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69">
            <a:extLst>
              <a:ext uri="{FF2B5EF4-FFF2-40B4-BE49-F238E27FC236}">
                <a16:creationId xmlns="" xmlns:a16="http://schemas.microsoft.com/office/drawing/2014/main" id="{3897CDFC-0CB0-4422-9CD1-7D0E1384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034" y="2800290"/>
            <a:ext cx="4596986" cy="12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 of DNA incorporated </a:t>
            </a:r>
            <a:r>
              <a:rPr lang="en-AU" altLang="en-US" sz="1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~ </a:t>
            </a:r>
            <a:r>
              <a:rPr lang="en-AU" alt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fold </a:t>
            </a:r>
            <a:r>
              <a:rPr lang="ru-RU" alt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efficient that decay of</a:t>
            </a:r>
            <a:r>
              <a:rPr lang="ru-R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en-US" sz="1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cytoplasm</a:t>
            </a:r>
            <a:r>
              <a:rPr lang="ru-R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absorbed dose)</a:t>
            </a:r>
            <a:endParaRPr lang="ru-RU" altLang="en-US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="" xmlns:a16="http://schemas.microsoft.com/office/drawing/2014/main" id="{25C0F8B4-5384-42CC-923F-A5F1FF466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947013"/>
            <a:ext cx="7144144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Localisation of Auger emitter relative to DNA is of critical importance</a:t>
            </a:r>
            <a:endParaRPr lang="ru-RU" altLang="en-US" sz="18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Experiments with mammalian cells </a:t>
            </a:r>
            <a:r>
              <a:rPr lang="ru-RU" altLang="en-US" sz="1600" i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AU" altLang="en-US" sz="1600" i="1" dirty="0" err="1">
                <a:solidFill>
                  <a:srgbClr val="002060"/>
                </a:solidFill>
                <a:latin typeface="+mn-lt"/>
              </a:rPr>
              <a:t>Kassis</a:t>
            </a:r>
            <a:r>
              <a:rPr lang="en-AU" altLang="en-US" sz="1600" i="1" dirty="0">
                <a:solidFill>
                  <a:srgbClr val="002060"/>
                </a:solidFill>
                <a:latin typeface="+mn-lt"/>
              </a:rPr>
              <a:t> &amp; Adelstein, Rad Res, 1987)</a:t>
            </a:r>
            <a:endParaRPr lang="en-US" altLang="en-US" sz="1600" i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Effect of </a:t>
            </a:r>
            <a:r>
              <a:rPr lang="en-AU" altLang="en-US" sz="1800" b="1" baseline="30000" dirty="0">
                <a:solidFill>
                  <a:srgbClr val="002060"/>
                </a:solidFill>
                <a:latin typeface="+mn-lt"/>
              </a:rPr>
              <a:t>125</a:t>
            </a:r>
            <a:r>
              <a:rPr lang="en-AU" altLang="en-US" sz="1800" b="1" dirty="0">
                <a:solidFill>
                  <a:srgbClr val="002060"/>
                </a:solidFill>
                <a:latin typeface="+mn-lt"/>
              </a:rPr>
              <a:t>I decay: extracellular, in cytoplasm, in cell nucleus</a:t>
            </a:r>
            <a:endParaRPr lang="ru-RU" altLang="en-US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917" y="3843025"/>
            <a:ext cx="1392717" cy="1107462"/>
          </a:xfrm>
          <a:prstGeom prst="rect">
            <a:avLst/>
          </a:prstGeom>
        </p:spPr>
      </p:pic>
      <p:pic>
        <p:nvPicPr>
          <p:cNvPr id="14" name="Picture 11" descr="IDUR">
            <a:extLst>
              <a:ext uri="{FF2B5EF4-FFF2-40B4-BE49-F238E27FC236}">
                <a16:creationId xmlns="" xmlns:a16="http://schemas.microsoft.com/office/drawing/2014/main" id="{B1FC7BC0-1A96-4F15-8CCD-66315CDD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70" y="2336883"/>
            <a:ext cx="1034751" cy="134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">
            <a:extLst>
              <a:ext uri="{FF2B5EF4-FFF2-40B4-BE49-F238E27FC236}">
                <a16:creationId xmlns="" xmlns:a16="http://schemas.microsoft.com/office/drawing/2014/main" id="{C6418696-5BF5-4530-97FC-B5F0AB7E7C33}"/>
              </a:ext>
            </a:extLst>
          </p:cNvPr>
          <p:cNvSpPr/>
          <p:nvPr/>
        </p:nvSpPr>
        <p:spPr>
          <a:xfrm>
            <a:off x="10832107" y="2435560"/>
            <a:ext cx="271972" cy="271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Овал 1">
            <a:extLst>
              <a:ext uri="{FF2B5EF4-FFF2-40B4-BE49-F238E27FC236}">
                <a16:creationId xmlns="" xmlns:a16="http://schemas.microsoft.com/office/drawing/2014/main" id="{C6418696-5BF5-4530-97FC-B5F0AB7E7C33}"/>
              </a:ext>
            </a:extLst>
          </p:cNvPr>
          <p:cNvSpPr/>
          <p:nvPr/>
        </p:nvSpPr>
        <p:spPr>
          <a:xfrm>
            <a:off x="11169129" y="4732571"/>
            <a:ext cx="271972" cy="271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72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9" name="Скругленный прямоугольник 45">
            <a:extLst>
              <a:ext uri="{FF2B5EF4-FFF2-40B4-BE49-F238E27FC236}">
                <a16:creationId xmlns="" xmlns:a16="http://schemas.microsoft.com/office/drawing/2014/main" id="{B60D4E1A-8BC0-4B3D-9BAE-FD733F407272}"/>
              </a:ext>
            </a:extLst>
          </p:cNvPr>
          <p:cNvSpPr/>
          <p:nvPr/>
        </p:nvSpPr>
        <p:spPr>
          <a:xfrm>
            <a:off x="593558" y="1064505"/>
            <a:ext cx="10889107" cy="5111328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Properties/Advantages of Auger emitters (iodine-125):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Highly </a:t>
            </a:r>
            <a:r>
              <a:rPr lang="en-US" altLang="en-US" b="1" dirty="0" err="1">
                <a:solidFill>
                  <a:srgbClr val="002060"/>
                </a:solidFill>
              </a:rPr>
              <a:t>localised</a:t>
            </a:r>
            <a:r>
              <a:rPr lang="en-US" altLang="en-US" b="1" dirty="0">
                <a:solidFill>
                  <a:srgbClr val="002060"/>
                </a:solidFill>
              </a:rPr>
              <a:t> energy deposition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Efficient induction of DNA damage (complex DSB) by DNA associated decay -&gt;  High cytotoxicity of DNA associated radionuclide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Strong dependence on decay-DNA distance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Strong dependence of radiotoxicity on decay </a:t>
            </a:r>
            <a:r>
              <a:rPr lang="en-US" altLang="en-US" b="1" dirty="0" err="1">
                <a:solidFill>
                  <a:srgbClr val="002060"/>
                </a:solidFill>
              </a:rPr>
              <a:t>localisation</a:t>
            </a:r>
            <a:r>
              <a:rPr lang="en-US" altLang="en-US" b="1" dirty="0">
                <a:solidFill>
                  <a:srgbClr val="002060"/>
                </a:solidFill>
              </a:rPr>
              <a:t> (DNA or cytoplasm) presents a potential for selective action on certain cells or cell types without damage to </a:t>
            </a:r>
            <a:r>
              <a:rPr lang="en-US" altLang="en-US" b="1" dirty="0" err="1">
                <a:solidFill>
                  <a:srgbClr val="002060"/>
                </a:solidFill>
              </a:rPr>
              <a:t>neighbouring</a:t>
            </a:r>
            <a:r>
              <a:rPr lang="en-US" altLang="en-US" b="1" dirty="0">
                <a:solidFill>
                  <a:srgbClr val="002060"/>
                </a:solidFill>
              </a:rPr>
              <a:t> cells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 err="1">
                <a:solidFill>
                  <a:srgbClr val="002060"/>
                </a:solidFill>
              </a:rPr>
              <a:t>Theranostic</a:t>
            </a:r>
            <a:r>
              <a:rPr lang="en-US" altLang="en-US" b="1" dirty="0">
                <a:solidFill>
                  <a:srgbClr val="002060"/>
                </a:solidFill>
              </a:rPr>
              <a:t> opportunities – accompanying gamma (SPECT) or positron (PET) emission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Requirements: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</a:rPr>
              <a:t>Localisation</a:t>
            </a:r>
            <a:r>
              <a:rPr lang="en-US" altLang="en-US" b="1" dirty="0">
                <a:solidFill>
                  <a:srgbClr val="002060"/>
                </a:solidFill>
              </a:rPr>
              <a:t> of Auger decay in close vicinity to cellular DNA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2060"/>
                </a:solidFill>
              </a:rPr>
              <a:t>- Selective delivery of Auger emitters to cells of malignant </a:t>
            </a:r>
            <a:r>
              <a:rPr lang="en-US" altLang="en-US" b="1" dirty="0" err="1">
                <a:solidFill>
                  <a:srgbClr val="002060"/>
                </a:solidFill>
              </a:rPr>
              <a:t>tumours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48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9" name="Text Box 20">
            <a:extLst>
              <a:ext uri="{FF2B5EF4-FFF2-40B4-BE49-F238E27FC236}">
                <a16:creationId xmlns="" xmlns:a16="http://schemas.microsoft.com/office/drawing/2014/main" id="{A5F864A4-DC68-45FC-97AC-8A4F6ED2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345" y="2522060"/>
            <a:ext cx="59404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002060"/>
                </a:solidFill>
                <a:latin typeface="+mn-lt"/>
              </a:rPr>
              <a:t>Auger electron emitter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 (</a:t>
            </a:r>
            <a:r>
              <a:rPr lang="en-US" altLang="en-US" sz="1800" b="1" baseline="33000">
                <a:solidFill>
                  <a:srgbClr val="002060"/>
                </a:solidFill>
                <a:latin typeface="+mn-lt"/>
              </a:rPr>
              <a:t>123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I, </a:t>
            </a:r>
            <a:r>
              <a:rPr lang="en-US" altLang="en-US" sz="1800" b="1" baseline="33000">
                <a:solidFill>
                  <a:srgbClr val="002060"/>
                </a:solidFill>
                <a:latin typeface="+mn-lt"/>
              </a:rPr>
              <a:t>124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I, </a:t>
            </a:r>
            <a:r>
              <a:rPr lang="en-US" altLang="en-US" sz="1800" b="1" baseline="33000">
                <a:solidFill>
                  <a:srgbClr val="002060"/>
                </a:solidFill>
                <a:latin typeface="+mn-lt"/>
              </a:rPr>
              <a:t>125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I, </a:t>
            </a:r>
            <a:r>
              <a:rPr lang="en-US" altLang="en-US" sz="1800" b="1" baseline="30000">
                <a:solidFill>
                  <a:srgbClr val="002060"/>
                </a:solidFill>
                <a:latin typeface="+mn-lt"/>
              </a:rPr>
              <a:t>111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In, </a:t>
            </a:r>
            <a:r>
              <a:rPr lang="en-US" altLang="en-US" sz="1800" b="1" baseline="30000">
                <a:solidFill>
                  <a:srgbClr val="002060"/>
                </a:solidFill>
                <a:latin typeface="+mn-lt"/>
              </a:rPr>
              <a:t>99m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Tc)</a:t>
            </a:r>
          </a:p>
        </p:txBody>
      </p:sp>
      <p:sp>
        <p:nvSpPr>
          <p:cNvPr id="20" name="Text Box 21">
            <a:extLst>
              <a:ext uri="{FF2B5EF4-FFF2-40B4-BE49-F238E27FC236}">
                <a16:creationId xmlns="" xmlns:a16="http://schemas.microsoft.com/office/drawing/2014/main" id="{8000725C-FB02-4A1B-B3C1-B43703A4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345" y="3563460"/>
            <a:ext cx="59404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002060"/>
                </a:solidFill>
                <a:latin typeface="+mn-lt"/>
              </a:rPr>
              <a:t>DNA ligand</a:t>
            </a:r>
            <a:endParaRPr lang="en-US" altLang="en-US" sz="18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ext Box 22">
            <a:extLst>
              <a:ext uri="{FF2B5EF4-FFF2-40B4-BE49-F238E27FC236}">
                <a16:creationId xmlns="" xmlns:a16="http://schemas.microsoft.com/office/drawing/2014/main" id="{17B76771-F791-4608-91DA-5501DBFB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345" y="4715985"/>
            <a:ext cx="5940425" cy="9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002060"/>
                </a:solidFill>
                <a:latin typeface="+mn-lt"/>
              </a:rPr>
              <a:t>Peptide/protein/antibody highly specific to tumour cell receptors</a:t>
            </a:r>
            <a:r>
              <a:rPr lang="ru-RU" altLang="en-US" sz="1800" b="1">
                <a:solidFill>
                  <a:srgbClr val="002060"/>
                </a:solidFill>
                <a:latin typeface="+mn-lt"/>
              </a:rPr>
              <a:t> </a:t>
            </a:r>
            <a:endParaRPr lang="en-US" altLang="en-US" sz="1800" b="1">
              <a:solidFill>
                <a:srgbClr val="002060"/>
              </a:solidFill>
              <a:latin typeface="+mn-lt"/>
            </a:endParaRPr>
          </a:p>
          <a:p>
            <a:pPr eaLnBrk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(octreotide</a:t>
            </a:r>
            <a:r>
              <a:rPr lang="ru-RU" altLang="en-US" sz="1800" b="1">
                <a:solidFill>
                  <a:srgbClr val="002060"/>
                </a:solidFill>
                <a:latin typeface="+mn-lt"/>
              </a:rPr>
              <a:t>, </a:t>
            </a:r>
            <a:r>
              <a:rPr lang="en-AU" altLang="en-US" sz="1800" b="1">
                <a:solidFill>
                  <a:srgbClr val="002060"/>
                </a:solidFill>
                <a:latin typeface="+mn-lt"/>
              </a:rPr>
              <a:t>transferrin</a:t>
            </a:r>
            <a:r>
              <a:rPr lang="ru-RU" altLang="en-US" sz="1800" b="1">
                <a:solidFill>
                  <a:srgbClr val="002060"/>
                </a:solidFill>
                <a:latin typeface="+mn-lt"/>
              </a:rPr>
              <a:t>, </a:t>
            </a:r>
            <a:r>
              <a:rPr lang="en-AU" altLang="en-US" sz="1800" b="1">
                <a:solidFill>
                  <a:srgbClr val="002060"/>
                </a:solidFill>
                <a:latin typeface="+mn-lt"/>
              </a:rPr>
              <a:t>EGF receptor antibody etc</a:t>
            </a:r>
            <a:r>
              <a:rPr lang="en-US" altLang="en-US" sz="1800" b="1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25" name="AutoShape 17">
            <a:extLst>
              <a:ext uri="{FF2B5EF4-FFF2-40B4-BE49-F238E27FC236}">
                <a16:creationId xmlns="" xmlns:a16="http://schemas.microsoft.com/office/drawing/2014/main" id="{86082262-C3B6-4195-8076-1AB67690654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41777" y="5054915"/>
            <a:ext cx="647700" cy="360363"/>
          </a:xfrm>
          <a:prstGeom prst="chevron">
            <a:avLst>
              <a:gd name="adj" fmla="val 44934"/>
            </a:avLst>
          </a:prstGeom>
          <a:solidFill>
            <a:srgbClr val="00B0F0"/>
          </a:solidFill>
          <a:ln w="126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Oval 18">
            <a:extLst>
              <a:ext uri="{FF2B5EF4-FFF2-40B4-BE49-F238E27FC236}">
                <a16:creationId xmlns="" xmlns:a16="http://schemas.microsoft.com/office/drawing/2014/main" id="{25A61A8A-E66D-43C0-9A17-6BD7A619BBD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70351" y="3696016"/>
            <a:ext cx="576263" cy="288925"/>
          </a:xfrm>
          <a:prstGeom prst="ellipse">
            <a:avLst/>
          </a:prstGeom>
          <a:solidFill>
            <a:srgbClr val="FFFF00"/>
          </a:solidFill>
          <a:ln w="126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AutoShape 19">
            <a:extLst>
              <a:ext uri="{FF2B5EF4-FFF2-40B4-BE49-F238E27FC236}">
                <a16:creationId xmlns="" xmlns:a16="http://schemas.microsoft.com/office/drawing/2014/main" id="{A4833B2C-0E02-4427-A36F-032FEA1759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25133" y="2663347"/>
            <a:ext cx="288925" cy="288925"/>
          </a:xfrm>
          <a:prstGeom prst="star4">
            <a:avLst>
              <a:gd name="adj" fmla="val 12500"/>
            </a:avLst>
          </a:prstGeom>
          <a:solidFill>
            <a:srgbClr val="FF3300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Line 23">
            <a:extLst>
              <a:ext uri="{FF2B5EF4-FFF2-40B4-BE49-F238E27FC236}">
                <a16:creationId xmlns="" xmlns:a16="http://schemas.microsoft.com/office/drawing/2014/main" id="{81A85D70-C06A-4FAE-9523-5ECAE2D53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7283" y="2961797"/>
            <a:ext cx="468312" cy="441325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9" name="Line 24">
            <a:extLst>
              <a:ext uri="{FF2B5EF4-FFF2-40B4-BE49-F238E27FC236}">
                <a16:creationId xmlns="" xmlns:a16="http://schemas.microsoft.com/office/drawing/2014/main" id="{1C6F714C-DF86-4912-956D-4807D98C0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5845" y="3863497"/>
            <a:ext cx="503238" cy="1270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30" name="Line 25">
            <a:extLst>
              <a:ext uri="{FF2B5EF4-FFF2-40B4-BE49-F238E27FC236}">
                <a16:creationId xmlns="" xmlns:a16="http://schemas.microsoft.com/office/drawing/2014/main" id="{38122851-A53C-491A-AEED-C48A162B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7283" y="4658835"/>
            <a:ext cx="360362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31" name="Line 23">
            <a:extLst>
              <a:ext uri="{FF2B5EF4-FFF2-40B4-BE49-F238E27FC236}">
                <a16:creationId xmlns="" xmlns:a16="http://schemas.microsoft.com/office/drawing/2014/main" id="{0930793A-194A-4DCF-B758-5544CBCC8B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4604" y="3053872"/>
            <a:ext cx="468312" cy="441325"/>
          </a:xfrm>
          <a:prstGeom prst="line">
            <a:avLst/>
          </a:prstGeom>
          <a:noFill/>
          <a:ln w="360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24">
            <a:extLst>
              <a:ext uri="{FF2B5EF4-FFF2-40B4-BE49-F238E27FC236}">
                <a16:creationId xmlns="" xmlns:a16="http://schemas.microsoft.com/office/drawing/2014/main" id="{9F3E25EC-254E-476D-AAAD-06196095F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3166" y="3955572"/>
            <a:ext cx="503238" cy="12700"/>
          </a:xfrm>
          <a:prstGeom prst="line">
            <a:avLst/>
          </a:prstGeom>
          <a:noFill/>
          <a:ln w="360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25">
            <a:extLst>
              <a:ext uri="{FF2B5EF4-FFF2-40B4-BE49-F238E27FC236}">
                <a16:creationId xmlns="" xmlns:a16="http://schemas.microsoft.com/office/drawing/2014/main" id="{FEF33818-B7B9-4935-AA51-3B474B6FC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4604" y="4750910"/>
            <a:ext cx="360362" cy="360362"/>
          </a:xfrm>
          <a:prstGeom prst="line">
            <a:avLst/>
          </a:prstGeom>
          <a:noFill/>
          <a:ln w="360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80A991DE-813C-403F-8A21-14E06B5D8868}"/>
              </a:ext>
            </a:extLst>
          </p:cNvPr>
          <p:cNvGrpSpPr/>
          <p:nvPr/>
        </p:nvGrpSpPr>
        <p:grpSpPr>
          <a:xfrm>
            <a:off x="1909913" y="3274535"/>
            <a:ext cx="360363" cy="1564482"/>
            <a:chOff x="1909913" y="3274535"/>
            <a:chExt cx="360363" cy="1564482"/>
          </a:xfrm>
        </p:grpSpPr>
        <p:sp>
          <p:nvSpPr>
            <p:cNvPr id="35" name="AutoShape 12">
              <a:extLst>
                <a:ext uri="{FF2B5EF4-FFF2-40B4-BE49-F238E27FC236}">
                  <a16:creationId xmlns="" xmlns:a16="http://schemas.microsoft.com/office/drawing/2014/main" id="{9FFC936F-66F5-4318-B33C-8A9D53D60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6245" y="4334985"/>
              <a:ext cx="647700" cy="360363"/>
            </a:xfrm>
            <a:prstGeom prst="chevron">
              <a:avLst>
                <a:gd name="adj" fmla="val 44934"/>
              </a:avLst>
            </a:prstGeom>
            <a:solidFill>
              <a:srgbClr val="00B0F0"/>
            </a:solidFill>
            <a:ln w="126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6" name="AutoShape 15">
              <a:extLst>
                <a:ext uri="{FF2B5EF4-FFF2-40B4-BE49-F238E27FC236}">
                  <a16:creationId xmlns="" xmlns:a16="http://schemas.microsoft.com/office/drawing/2014/main" id="{5A70618F-4F90-497F-B6E2-7B8B49E5AE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8808" y="327453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7" name="Oval 18">
              <a:extLst>
                <a:ext uri="{FF2B5EF4-FFF2-40B4-BE49-F238E27FC236}">
                  <a16:creationId xmlns="" xmlns:a16="http://schemas.microsoft.com/office/drawing/2014/main" id="{1AFC7F3E-4141-402C-8386-5691423B03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3247" y="3758722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38" name="Скругленный прямоугольник 45">
            <a:extLst>
              <a:ext uri="{FF2B5EF4-FFF2-40B4-BE49-F238E27FC236}">
                <a16:creationId xmlns="" xmlns:a16="http://schemas.microsoft.com/office/drawing/2014/main" id="{BDBF913F-7A7B-4315-9CE3-AB5DDB78152A}"/>
              </a:ext>
            </a:extLst>
          </p:cNvPr>
          <p:cNvSpPr/>
          <p:nvPr/>
        </p:nvSpPr>
        <p:spPr>
          <a:xfrm>
            <a:off x="2728760" y="908564"/>
            <a:ext cx="6986649" cy="1532334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AU" altLang="en-US" sz="2000" b="1" dirty="0">
                <a:solidFill>
                  <a:srgbClr val="002060"/>
                </a:solidFill>
              </a:rPr>
              <a:t>Approach</a:t>
            </a:r>
            <a:r>
              <a:rPr lang="en-US" altLang="en-US" sz="2000" b="1" dirty="0">
                <a:solidFill>
                  <a:srgbClr val="002060"/>
                </a:solidFill>
              </a:rPr>
              <a:t> – Dual targeting strategy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AU" altLang="en-US" b="1" dirty="0">
                <a:solidFill>
                  <a:srgbClr val="002060"/>
                </a:solidFill>
              </a:rPr>
              <a:t>Three-component conjugate – a key element of the strategy</a:t>
            </a:r>
            <a:endParaRPr lang="ru-RU" altLang="en-US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en-US" b="1" dirty="0">
                <a:solidFill>
                  <a:srgbClr val="002060"/>
                </a:solidFill>
              </a:rPr>
              <a:t>(</a:t>
            </a:r>
            <a:r>
              <a:rPr lang="en-AU" altLang="en-US" b="1" dirty="0">
                <a:solidFill>
                  <a:srgbClr val="002060"/>
                </a:solidFill>
              </a:rPr>
              <a:t>module transporter</a:t>
            </a:r>
            <a:r>
              <a:rPr lang="ru-RU" altLang="en-US" b="1" dirty="0">
                <a:solidFill>
                  <a:srgbClr val="002060"/>
                </a:solidFill>
              </a:rPr>
              <a:t>)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630" y="793590"/>
            <a:ext cx="370569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</a:t>
            </a:r>
          </a:p>
        </p:txBody>
      </p:sp>
      <p:sp>
        <p:nvSpPr>
          <p:cNvPr id="25" name="Text Box 23">
            <a:extLst>
              <a:ext uri="{FF2B5EF4-FFF2-40B4-BE49-F238E27FC236}">
                <a16:creationId xmlns="" xmlns:a16="http://schemas.microsoft.com/office/drawing/2014/main" id="{6FD4C37A-E9F7-4E20-8ECD-1F11FC0C8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45" y="1463741"/>
            <a:ext cx="298926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085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Step 1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: Tumor cell delivery of conjugate</a:t>
            </a:r>
          </a:p>
        </p:txBody>
      </p:sp>
      <p:sp>
        <p:nvSpPr>
          <p:cNvPr id="26" name="Text Box 24">
            <a:extLst>
              <a:ext uri="{FF2B5EF4-FFF2-40B4-BE49-F238E27FC236}">
                <a16:creationId xmlns="" xmlns:a16="http://schemas.microsoft.com/office/drawing/2014/main" id="{868D7C16-55D9-4E75-A36F-599648FA9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20" y="5602353"/>
            <a:ext cx="3384550" cy="35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085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Receptor mediated endocytosis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2" name="Text Box 30">
            <a:extLst>
              <a:ext uri="{FF2B5EF4-FFF2-40B4-BE49-F238E27FC236}">
                <a16:creationId xmlns="" xmlns:a16="http://schemas.microsoft.com/office/drawing/2014/main" id="{CCF3A241-6B60-45D9-B880-296CDF167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57" y="2917891"/>
            <a:ext cx="1296988" cy="88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Tumour specific peptide /antibody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="" xmlns:a16="http://schemas.microsoft.com/office/drawing/2014/main" id="{533BF72B-4B23-408B-91CC-162E2B9A6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57" y="2894078"/>
            <a:ext cx="1150938" cy="69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Auger-labelled DNA ligand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4" name="Group 32">
            <a:extLst>
              <a:ext uri="{FF2B5EF4-FFF2-40B4-BE49-F238E27FC236}">
                <a16:creationId xmlns="" xmlns:a16="http://schemas.microsoft.com/office/drawing/2014/main" id="{725CD9B1-0731-47A0-9776-C5CD41854DF0}"/>
              </a:ext>
            </a:extLst>
          </p:cNvPr>
          <p:cNvGrpSpPr>
            <a:grpSpLocks/>
          </p:cNvGrpSpPr>
          <p:nvPr/>
        </p:nvGrpSpPr>
        <p:grpSpPr bwMode="auto">
          <a:xfrm>
            <a:off x="3581370" y="2365441"/>
            <a:ext cx="260350" cy="3095625"/>
            <a:chOff x="2071" y="1657"/>
            <a:chExt cx="164" cy="1950"/>
          </a:xfrm>
        </p:grpSpPr>
        <p:sp>
          <p:nvSpPr>
            <p:cNvPr id="35" name="Line 33">
              <a:extLst>
                <a:ext uri="{FF2B5EF4-FFF2-40B4-BE49-F238E27FC236}">
                  <a16:creationId xmlns="" xmlns:a16="http://schemas.microsoft.com/office/drawing/2014/main" id="{98514AD2-C1E5-4745-B072-241B3B78F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5" y="1657"/>
              <a:ext cx="1" cy="1951"/>
            </a:xfrm>
            <a:prstGeom prst="line">
              <a:avLst/>
            </a:prstGeom>
            <a:noFill/>
            <a:ln w="2556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 b="1">
                <a:solidFill>
                  <a:srgbClr val="002060"/>
                </a:solidFill>
              </a:endParaRPr>
            </a:p>
          </p:txBody>
        </p:sp>
        <p:sp>
          <p:nvSpPr>
            <p:cNvPr id="36" name="AutoShape 34">
              <a:extLst>
                <a:ext uri="{FF2B5EF4-FFF2-40B4-BE49-F238E27FC236}">
                  <a16:creationId xmlns="" xmlns:a16="http://schemas.microsoft.com/office/drawing/2014/main" id="{9E5EB6F5-6881-4F7B-A8BC-10676C605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69" y="3127"/>
              <a:ext cx="356" cy="15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600" b="1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47" name="AutoShape 45">
            <a:extLst>
              <a:ext uri="{FF2B5EF4-FFF2-40B4-BE49-F238E27FC236}">
                <a16:creationId xmlns="" xmlns:a16="http://schemas.microsoft.com/office/drawing/2014/main" id="{F319ADD0-9B6E-448D-BDD5-C1CBA7427337}"/>
              </a:ext>
            </a:extLst>
          </p:cNvPr>
          <p:cNvSpPr>
            <a:spLocks noChangeArrowheads="1"/>
          </p:cNvSpPr>
          <p:nvPr/>
        </p:nvSpPr>
        <p:spPr bwMode="auto">
          <a:xfrm rot="16500000" flipH="1">
            <a:off x="3576607" y="2913128"/>
            <a:ext cx="792163" cy="1223963"/>
          </a:xfrm>
          <a:prstGeom prst="curvedRightArrow">
            <a:avLst>
              <a:gd name="adj1" fmla="val 30902"/>
              <a:gd name="adj2" fmla="val 61804"/>
              <a:gd name="adj3" fmla="val 33333"/>
            </a:avLst>
          </a:prstGeom>
          <a:solidFill>
            <a:srgbClr val="FFCC00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8" name="Text Box 46">
            <a:extLst>
              <a:ext uri="{FF2B5EF4-FFF2-40B4-BE49-F238E27FC236}">
                <a16:creationId xmlns="" xmlns:a16="http://schemas.microsoft.com/office/drawing/2014/main" id="{B8503CEE-6FF6-4770-866C-F47DE6962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370" y="2579753"/>
            <a:ext cx="2051050" cy="29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Internalisation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9" name="Oval 47">
            <a:extLst>
              <a:ext uri="{FF2B5EF4-FFF2-40B4-BE49-F238E27FC236}">
                <a16:creationId xmlns="" xmlns:a16="http://schemas.microsoft.com/office/drawing/2014/main" id="{68F944C6-D704-4E75-97FC-3D8D8917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995" y="3009966"/>
            <a:ext cx="2232025" cy="2303462"/>
          </a:xfrm>
          <a:prstGeom prst="ellipse">
            <a:avLst/>
          </a:prstGeom>
          <a:noFill/>
          <a:ln w="255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AutoShape 52">
            <a:extLst>
              <a:ext uri="{FF2B5EF4-FFF2-40B4-BE49-F238E27FC236}">
                <a16:creationId xmlns="" xmlns:a16="http://schemas.microsoft.com/office/drawing/2014/main" id="{92162EA9-7AB2-4359-95E6-499CBFE5F979}"/>
              </a:ext>
            </a:extLst>
          </p:cNvPr>
          <p:cNvSpPr>
            <a:spLocks noChangeArrowheads="1"/>
          </p:cNvSpPr>
          <p:nvPr/>
        </p:nvSpPr>
        <p:spPr bwMode="auto">
          <a:xfrm rot="18960000">
            <a:off x="5094257" y="3517966"/>
            <a:ext cx="1584325" cy="360362"/>
          </a:xfrm>
          <a:prstGeom prst="rightArrow">
            <a:avLst>
              <a:gd name="adj1" fmla="val 50000"/>
              <a:gd name="adj2" fmla="val 109912"/>
            </a:avLst>
          </a:prstGeom>
          <a:solidFill>
            <a:srgbClr val="FFCC00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5" name="Text Box 53">
            <a:extLst>
              <a:ext uri="{FF2B5EF4-FFF2-40B4-BE49-F238E27FC236}">
                <a16:creationId xmlns="" xmlns:a16="http://schemas.microsoft.com/office/drawing/2014/main" id="{F2D3692A-151B-4E90-B73D-23BDC0FD2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495" y="3948178"/>
            <a:ext cx="1571625" cy="49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Cleavage of labelled ligand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="" xmlns:a16="http://schemas.microsoft.com/office/drawing/2014/main" id="{26836B70-C384-4F01-BD22-09437787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770" y="4018028"/>
            <a:ext cx="1400175" cy="307975"/>
          </a:xfrm>
          <a:custGeom>
            <a:avLst/>
            <a:gdLst>
              <a:gd name="T0" fmla="*/ 12 w 920"/>
              <a:gd name="T1" fmla="*/ 8 h 204"/>
              <a:gd name="T2" fmla="*/ 30 w 920"/>
              <a:gd name="T3" fmla="*/ 25 h 204"/>
              <a:gd name="T4" fmla="*/ 45 w 920"/>
              <a:gd name="T5" fmla="*/ 49 h 204"/>
              <a:gd name="T6" fmla="*/ 61 w 920"/>
              <a:gd name="T7" fmla="*/ 80 h 204"/>
              <a:gd name="T8" fmla="*/ 78 w 920"/>
              <a:gd name="T9" fmla="*/ 111 h 204"/>
              <a:gd name="T10" fmla="*/ 94 w 920"/>
              <a:gd name="T11" fmla="*/ 139 h 204"/>
              <a:gd name="T12" fmla="*/ 110 w 920"/>
              <a:gd name="T13" fmla="*/ 161 h 204"/>
              <a:gd name="T14" fmla="*/ 127 w 920"/>
              <a:gd name="T15" fmla="*/ 174 h 204"/>
              <a:gd name="T16" fmla="*/ 143 w 920"/>
              <a:gd name="T17" fmla="*/ 175 h 204"/>
              <a:gd name="T18" fmla="*/ 159 w 920"/>
              <a:gd name="T19" fmla="*/ 165 h 204"/>
              <a:gd name="T20" fmla="*/ 175 w 920"/>
              <a:gd name="T21" fmla="*/ 146 h 204"/>
              <a:gd name="T22" fmla="*/ 191 w 920"/>
              <a:gd name="T23" fmla="*/ 119 h 204"/>
              <a:gd name="T24" fmla="*/ 208 w 920"/>
              <a:gd name="T25" fmla="*/ 87 h 204"/>
              <a:gd name="T26" fmla="*/ 224 w 920"/>
              <a:gd name="T27" fmla="*/ 57 h 204"/>
              <a:gd name="T28" fmla="*/ 241 w 920"/>
              <a:gd name="T29" fmla="*/ 29 h 204"/>
              <a:gd name="T30" fmla="*/ 256 w 920"/>
              <a:gd name="T31" fmla="*/ 10 h 204"/>
              <a:gd name="T32" fmla="*/ 273 w 920"/>
              <a:gd name="T33" fmla="*/ 1 h 204"/>
              <a:gd name="T34" fmla="*/ 289 w 920"/>
              <a:gd name="T35" fmla="*/ 3 h 204"/>
              <a:gd name="T36" fmla="*/ 306 w 920"/>
              <a:gd name="T37" fmla="*/ 15 h 204"/>
              <a:gd name="T38" fmla="*/ 322 w 920"/>
              <a:gd name="T39" fmla="*/ 37 h 204"/>
              <a:gd name="T40" fmla="*/ 338 w 920"/>
              <a:gd name="T41" fmla="*/ 66 h 204"/>
              <a:gd name="T42" fmla="*/ 354 w 920"/>
              <a:gd name="T43" fmla="*/ 97 h 204"/>
              <a:gd name="T44" fmla="*/ 371 w 920"/>
              <a:gd name="T45" fmla="*/ 127 h 204"/>
              <a:gd name="T46" fmla="*/ 387 w 920"/>
              <a:gd name="T47" fmla="*/ 152 h 204"/>
              <a:gd name="T48" fmla="*/ 404 w 920"/>
              <a:gd name="T49" fmla="*/ 169 h 204"/>
              <a:gd name="T50" fmla="*/ 419 w 920"/>
              <a:gd name="T51" fmla="*/ 175 h 204"/>
              <a:gd name="T52" fmla="*/ 436 w 920"/>
              <a:gd name="T53" fmla="*/ 171 h 204"/>
              <a:gd name="T54" fmla="*/ 453 w 920"/>
              <a:gd name="T55" fmla="*/ 156 h 204"/>
              <a:gd name="T56" fmla="*/ 469 w 920"/>
              <a:gd name="T57" fmla="*/ 132 h 204"/>
              <a:gd name="T58" fmla="*/ 484 w 920"/>
              <a:gd name="T59" fmla="*/ 102 h 204"/>
              <a:gd name="T60" fmla="*/ 500 w 920"/>
              <a:gd name="T61" fmla="*/ 70 h 204"/>
              <a:gd name="T62" fmla="*/ 518 w 920"/>
              <a:gd name="T63" fmla="*/ 42 h 204"/>
              <a:gd name="T64" fmla="*/ 533 w 920"/>
              <a:gd name="T65" fmla="*/ 18 h 204"/>
              <a:gd name="T66" fmla="*/ 549 w 920"/>
              <a:gd name="T67" fmla="*/ 4 h 204"/>
              <a:gd name="T68" fmla="*/ 566 w 920"/>
              <a:gd name="T69" fmla="*/ 1 h 204"/>
              <a:gd name="T70" fmla="*/ 583 w 920"/>
              <a:gd name="T71" fmla="*/ 10 h 204"/>
              <a:gd name="T72" fmla="*/ 598 w 920"/>
              <a:gd name="T73" fmla="*/ 27 h 204"/>
              <a:gd name="T74" fmla="*/ 615 w 920"/>
              <a:gd name="T75" fmla="*/ 52 h 204"/>
              <a:gd name="T76" fmla="*/ 631 w 920"/>
              <a:gd name="T77" fmla="*/ 83 h 204"/>
              <a:gd name="T78" fmla="*/ 648 w 920"/>
              <a:gd name="T79" fmla="*/ 114 h 204"/>
              <a:gd name="T80" fmla="*/ 663 w 920"/>
              <a:gd name="T81" fmla="*/ 142 h 204"/>
              <a:gd name="T82" fmla="*/ 680 w 920"/>
              <a:gd name="T83" fmla="*/ 164 h 204"/>
              <a:gd name="T84" fmla="*/ 696 w 920"/>
              <a:gd name="T85" fmla="*/ 174 h 204"/>
              <a:gd name="T86" fmla="*/ 713 w 920"/>
              <a:gd name="T87" fmla="*/ 175 h 204"/>
              <a:gd name="T88" fmla="*/ 729 w 920"/>
              <a:gd name="T89" fmla="*/ 164 h 204"/>
              <a:gd name="T90" fmla="*/ 746 w 920"/>
              <a:gd name="T91" fmla="*/ 144 h 204"/>
              <a:gd name="T92" fmla="*/ 761 w 920"/>
              <a:gd name="T93" fmla="*/ 115 h 204"/>
              <a:gd name="T94" fmla="*/ 778 w 920"/>
              <a:gd name="T95" fmla="*/ 84 h 204"/>
              <a:gd name="T96" fmla="*/ 794 w 920"/>
              <a:gd name="T97" fmla="*/ 53 h 204"/>
              <a:gd name="T98" fmla="*/ 811 w 920"/>
              <a:gd name="T99" fmla="*/ 28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0" h="204">
                <a:moveTo>
                  <a:pt x="0" y="1"/>
                </a:moveTo>
                <a:lnTo>
                  <a:pt x="5" y="3"/>
                </a:lnTo>
                <a:lnTo>
                  <a:pt x="9" y="5"/>
                </a:lnTo>
                <a:lnTo>
                  <a:pt x="14" y="8"/>
                </a:lnTo>
                <a:lnTo>
                  <a:pt x="19" y="12"/>
                </a:lnTo>
                <a:lnTo>
                  <a:pt x="23" y="17"/>
                </a:lnTo>
                <a:lnTo>
                  <a:pt x="28" y="22"/>
                </a:lnTo>
                <a:lnTo>
                  <a:pt x="33" y="28"/>
                </a:lnTo>
                <a:lnTo>
                  <a:pt x="37" y="35"/>
                </a:lnTo>
                <a:lnTo>
                  <a:pt x="42" y="42"/>
                </a:lnTo>
                <a:lnTo>
                  <a:pt x="46" y="50"/>
                </a:lnTo>
                <a:lnTo>
                  <a:pt x="51" y="58"/>
                </a:lnTo>
                <a:lnTo>
                  <a:pt x="56" y="66"/>
                </a:lnTo>
                <a:lnTo>
                  <a:pt x="60" y="75"/>
                </a:lnTo>
                <a:lnTo>
                  <a:pt x="65" y="84"/>
                </a:lnTo>
                <a:lnTo>
                  <a:pt x="70" y="93"/>
                </a:lnTo>
                <a:lnTo>
                  <a:pt x="74" y="102"/>
                </a:lnTo>
                <a:lnTo>
                  <a:pt x="79" y="111"/>
                </a:lnTo>
                <a:lnTo>
                  <a:pt x="83" y="121"/>
                </a:lnTo>
                <a:lnTo>
                  <a:pt x="88" y="129"/>
                </a:lnTo>
                <a:lnTo>
                  <a:pt x="93" y="138"/>
                </a:lnTo>
                <a:lnTo>
                  <a:pt x="97" y="146"/>
                </a:lnTo>
                <a:lnTo>
                  <a:pt x="102" y="155"/>
                </a:lnTo>
                <a:lnTo>
                  <a:pt x="106" y="162"/>
                </a:lnTo>
                <a:lnTo>
                  <a:pt x="111" y="169"/>
                </a:lnTo>
                <a:lnTo>
                  <a:pt x="116" y="176"/>
                </a:lnTo>
                <a:lnTo>
                  <a:pt x="120" y="182"/>
                </a:lnTo>
                <a:lnTo>
                  <a:pt x="125" y="187"/>
                </a:lnTo>
                <a:lnTo>
                  <a:pt x="130" y="192"/>
                </a:lnTo>
                <a:lnTo>
                  <a:pt x="134" y="196"/>
                </a:lnTo>
                <a:lnTo>
                  <a:pt x="139" y="200"/>
                </a:lnTo>
                <a:lnTo>
                  <a:pt x="144" y="202"/>
                </a:lnTo>
                <a:lnTo>
                  <a:pt x="148" y="203"/>
                </a:lnTo>
                <a:lnTo>
                  <a:pt x="153" y="204"/>
                </a:lnTo>
                <a:lnTo>
                  <a:pt x="157" y="204"/>
                </a:lnTo>
                <a:lnTo>
                  <a:pt x="162" y="203"/>
                </a:lnTo>
                <a:lnTo>
                  <a:pt x="167" y="202"/>
                </a:lnTo>
                <a:lnTo>
                  <a:pt x="171" y="199"/>
                </a:lnTo>
                <a:lnTo>
                  <a:pt x="176" y="196"/>
                </a:lnTo>
                <a:lnTo>
                  <a:pt x="180" y="192"/>
                </a:lnTo>
                <a:lnTo>
                  <a:pt x="185" y="187"/>
                </a:lnTo>
                <a:lnTo>
                  <a:pt x="190" y="182"/>
                </a:lnTo>
                <a:lnTo>
                  <a:pt x="194" y="176"/>
                </a:lnTo>
                <a:lnTo>
                  <a:pt x="199" y="169"/>
                </a:lnTo>
                <a:lnTo>
                  <a:pt x="204" y="162"/>
                </a:lnTo>
                <a:lnTo>
                  <a:pt x="208" y="154"/>
                </a:lnTo>
                <a:lnTo>
                  <a:pt x="213" y="146"/>
                </a:lnTo>
                <a:lnTo>
                  <a:pt x="217" y="138"/>
                </a:lnTo>
                <a:lnTo>
                  <a:pt x="222" y="129"/>
                </a:lnTo>
                <a:lnTo>
                  <a:pt x="227" y="120"/>
                </a:lnTo>
                <a:lnTo>
                  <a:pt x="231" y="111"/>
                </a:lnTo>
                <a:lnTo>
                  <a:pt x="236" y="102"/>
                </a:lnTo>
                <a:lnTo>
                  <a:pt x="240" y="93"/>
                </a:lnTo>
                <a:lnTo>
                  <a:pt x="245" y="83"/>
                </a:lnTo>
                <a:lnTo>
                  <a:pt x="250" y="74"/>
                </a:lnTo>
                <a:lnTo>
                  <a:pt x="254" y="66"/>
                </a:lnTo>
                <a:lnTo>
                  <a:pt x="259" y="57"/>
                </a:lnTo>
                <a:lnTo>
                  <a:pt x="264" y="49"/>
                </a:lnTo>
                <a:lnTo>
                  <a:pt x="268" y="42"/>
                </a:lnTo>
                <a:lnTo>
                  <a:pt x="273" y="34"/>
                </a:lnTo>
                <a:lnTo>
                  <a:pt x="277" y="28"/>
                </a:lnTo>
                <a:lnTo>
                  <a:pt x="282" y="22"/>
                </a:lnTo>
                <a:lnTo>
                  <a:pt x="287" y="17"/>
                </a:lnTo>
                <a:lnTo>
                  <a:pt x="291" y="12"/>
                </a:lnTo>
                <a:lnTo>
                  <a:pt x="296" y="8"/>
                </a:lnTo>
                <a:lnTo>
                  <a:pt x="300" y="5"/>
                </a:lnTo>
                <a:lnTo>
                  <a:pt x="305" y="3"/>
                </a:lnTo>
                <a:lnTo>
                  <a:pt x="310" y="1"/>
                </a:lnTo>
                <a:lnTo>
                  <a:pt x="314" y="0"/>
                </a:lnTo>
                <a:lnTo>
                  <a:pt x="319" y="0"/>
                </a:lnTo>
                <a:lnTo>
                  <a:pt x="324" y="1"/>
                </a:lnTo>
                <a:lnTo>
                  <a:pt x="328" y="3"/>
                </a:lnTo>
                <a:lnTo>
                  <a:pt x="333" y="6"/>
                </a:lnTo>
                <a:lnTo>
                  <a:pt x="338" y="9"/>
                </a:lnTo>
                <a:lnTo>
                  <a:pt x="342" y="13"/>
                </a:lnTo>
                <a:lnTo>
                  <a:pt x="347" y="18"/>
                </a:lnTo>
                <a:lnTo>
                  <a:pt x="351" y="23"/>
                </a:lnTo>
                <a:lnTo>
                  <a:pt x="356" y="29"/>
                </a:lnTo>
                <a:lnTo>
                  <a:pt x="360" y="36"/>
                </a:lnTo>
                <a:lnTo>
                  <a:pt x="365" y="43"/>
                </a:lnTo>
                <a:lnTo>
                  <a:pt x="370" y="51"/>
                </a:lnTo>
                <a:lnTo>
                  <a:pt x="374" y="59"/>
                </a:lnTo>
                <a:lnTo>
                  <a:pt x="379" y="68"/>
                </a:lnTo>
                <a:lnTo>
                  <a:pt x="384" y="77"/>
                </a:lnTo>
                <a:lnTo>
                  <a:pt x="388" y="85"/>
                </a:lnTo>
                <a:lnTo>
                  <a:pt x="393" y="95"/>
                </a:lnTo>
                <a:lnTo>
                  <a:pt x="398" y="104"/>
                </a:lnTo>
                <a:lnTo>
                  <a:pt x="402" y="113"/>
                </a:lnTo>
                <a:lnTo>
                  <a:pt x="407" y="122"/>
                </a:lnTo>
                <a:lnTo>
                  <a:pt x="411" y="131"/>
                </a:lnTo>
                <a:lnTo>
                  <a:pt x="416" y="140"/>
                </a:lnTo>
                <a:lnTo>
                  <a:pt x="421" y="148"/>
                </a:lnTo>
                <a:lnTo>
                  <a:pt x="425" y="156"/>
                </a:lnTo>
                <a:lnTo>
                  <a:pt x="430" y="164"/>
                </a:lnTo>
                <a:lnTo>
                  <a:pt x="435" y="171"/>
                </a:lnTo>
                <a:lnTo>
                  <a:pt x="439" y="177"/>
                </a:lnTo>
                <a:lnTo>
                  <a:pt x="444" y="183"/>
                </a:lnTo>
                <a:lnTo>
                  <a:pt x="448" y="189"/>
                </a:lnTo>
                <a:lnTo>
                  <a:pt x="453" y="193"/>
                </a:lnTo>
                <a:lnTo>
                  <a:pt x="458" y="197"/>
                </a:lnTo>
                <a:lnTo>
                  <a:pt x="462" y="200"/>
                </a:lnTo>
                <a:lnTo>
                  <a:pt x="467" y="202"/>
                </a:lnTo>
                <a:lnTo>
                  <a:pt x="471" y="204"/>
                </a:lnTo>
                <a:lnTo>
                  <a:pt x="476" y="204"/>
                </a:lnTo>
                <a:lnTo>
                  <a:pt x="481" y="204"/>
                </a:lnTo>
                <a:lnTo>
                  <a:pt x="485" y="203"/>
                </a:lnTo>
                <a:lnTo>
                  <a:pt x="490" y="201"/>
                </a:lnTo>
                <a:lnTo>
                  <a:pt x="495" y="199"/>
                </a:lnTo>
                <a:lnTo>
                  <a:pt x="499" y="195"/>
                </a:lnTo>
                <a:lnTo>
                  <a:pt x="504" y="191"/>
                </a:lnTo>
                <a:lnTo>
                  <a:pt x="509" y="186"/>
                </a:lnTo>
                <a:lnTo>
                  <a:pt x="513" y="181"/>
                </a:lnTo>
                <a:lnTo>
                  <a:pt x="518" y="174"/>
                </a:lnTo>
                <a:lnTo>
                  <a:pt x="522" y="168"/>
                </a:lnTo>
                <a:lnTo>
                  <a:pt x="527" y="161"/>
                </a:lnTo>
                <a:lnTo>
                  <a:pt x="532" y="153"/>
                </a:lnTo>
                <a:lnTo>
                  <a:pt x="536" y="144"/>
                </a:lnTo>
                <a:lnTo>
                  <a:pt x="541" y="136"/>
                </a:lnTo>
                <a:lnTo>
                  <a:pt x="545" y="127"/>
                </a:lnTo>
                <a:lnTo>
                  <a:pt x="550" y="118"/>
                </a:lnTo>
                <a:lnTo>
                  <a:pt x="555" y="109"/>
                </a:lnTo>
                <a:lnTo>
                  <a:pt x="559" y="100"/>
                </a:lnTo>
                <a:lnTo>
                  <a:pt x="564" y="91"/>
                </a:lnTo>
                <a:lnTo>
                  <a:pt x="569" y="82"/>
                </a:lnTo>
                <a:lnTo>
                  <a:pt x="573" y="73"/>
                </a:lnTo>
                <a:lnTo>
                  <a:pt x="578" y="64"/>
                </a:lnTo>
                <a:lnTo>
                  <a:pt x="582" y="56"/>
                </a:lnTo>
                <a:lnTo>
                  <a:pt x="587" y="48"/>
                </a:lnTo>
                <a:lnTo>
                  <a:pt x="592" y="40"/>
                </a:lnTo>
                <a:lnTo>
                  <a:pt x="596" y="33"/>
                </a:lnTo>
                <a:lnTo>
                  <a:pt x="601" y="27"/>
                </a:lnTo>
                <a:lnTo>
                  <a:pt x="605" y="21"/>
                </a:lnTo>
                <a:lnTo>
                  <a:pt x="610" y="16"/>
                </a:lnTo>
                <a:lnTo>
                  <a:pt x="615" y="11"/>
                </a:lnTo>
                <a:lnTo>
                  <a:pt x="619" y="7"/>
                </a:lnTo>
                <a:lnTo>
                  <a:pt x="624" y="4"/>
                </a:lnTo>
                <a:lnTo>
                  <a:pt x="629" y="2"/>
                </a:lnTo>
                <a:lnTo>
                  <a:pt x="633" y="1"/>
                </a:lnTo>
                <a:lnTo>
                  <a:pt x="638" y="0"/>
                </a:lnTo>
                <a:lnTo>
                  <a:pt x="642" y="1"/>
                </a:lnTo>
                <a:lnTo>
                  <a:pt x="647" y="2"/>
                </a:lnTo>
                <a:lnTo>
                  <a:pt x="652" y="4"/>
                </a:lnTo>
                <a:lnTo>
                  <a:pt x="656" y="6"/>
                </a:lnTo>
                <a:lnTo>
                  <a:pt x="661" y="10"/>
                </a:lnTo>
                <a:lnTo>
                  <a:pt x="665" y="14"/>
                </a:lnTo>
                <a:lnTo>
                  <a:pt x="670" y="19"/>
                </a:lnTo>
                <a:lnTo>
                  <a:pt x="675" y="24"/>
                </a:lnTo>
                <a:lnTo>
                  <a:pt x="679" y="31"/>
                </a:lnTo>
                <a:lnTo>
                  <a:pt x="684" y="37"/>
                </a:lnTo>
                <a:lnTo>
                  <a:pt x="689" y="45"/>
                </a:lnTo>
                <a:lnTo>
                  <a:pt x="693" y="53"/>
                </a:lnTo>
                <a:lnTo>
                  <a:pt x="698" y="61"/>
                </a:lnTo>
                <a:lnTo>
                  <a:pt x="703" y="70"/>
                </a:lnTo>
                <a:lnTo>
                  <a:pt x="707" y="78"/>
                </a:lnTo>
                <a:lnTo>
                  <a:pt x="712" y="87"/>
                </a:lnTo>
                <a:lnTo>
                  <a:pt x="716" y="96"/>
                </a:lnTo>
                <a:lnTo>
                  <a:pt x="721" y="106"/>
                </a:lnTo>
                <a:lnTo>
                  <a:pt x="726" y="115"/>
                </a:lnTo>
                <a:lnTo>
                  <a:pt x="730" y="124"/>
                </a:lnTo>
                <a:lnTo>
                  <a:pt x="735" y="133"/>
                </a:lnTo>
                <a:lnTo>
                  <a:pt x="739" y="141"/>
                </a:lnTo>
                <a:lnTo>
                  <a:pt x="744" y="150"/>
                </a:lnTo>
                <a:lnTo>
                  <a:pt x="749" y="158"/>
                </a:lnTo>
                <a:lnTo>
                  <a:pt x="753" y="165"/>
                </a:lnTo>
                <a:lnTo>
                  <a:pt x="758" y="172"/>
                </a:lnTo>
                <a:lnTo>
                  <a:pt x="763" y="178"/>
                </a:lnTo>
                <a:lnTo>
                  <a:pt x="767" y="184"/>
                </a:lnTo>
                <a:lnTo>
                  <a:pt x="772" y="190"/>
                </a:lnTo>
                <a:lnTo>
                  <a:pt x="776" y="194"/>
                </a:lnTo>
                <a:lnTo>
                  <a:pt x="781" y="197"/>
                </a:lnTo>
                <a:lnTo>
                  <a:pt x="786" y="200"/>
                </a:lnTo>
                <a:lnTo>
                  <a:pt x="790" y="202"/>
                </a:lnTo>
                <a:lnTo>
                  <a:pt x="795" y="204"/>
                </a:lnTo>
                <a:lnTo>
                  <a:pt x="799" y="204"/>
                </a:lnTo>
                <a:lnTo>
                  <a:pt x="804" y="204"/>
                </a:lnTo>
                <a:lnTo>
                  <a:pt x="809" y="203"/>
                </a:lnTo>
                <a:lnTo>
                  <a:pt x="813" y="201"/>
                </a:lnTo>
                <a:lnTo>
                  <a:pt x="818" y="198"/>
                </a:lnTo>
                <a:lnTo>
                  <a:pt x="823" y="195"/>
                </a:lnTo>
                <a:lnTo>
                  <a:pt x="827" y="190"/>
                </a:lnTo>
                <a:lnTo>
                  <a:pt x="832" y="185"/>
                </a:lnTo>
                <a:lnTo>
                  <a:pt x="836" y="180"/>
                </a:lnTo>
                <a:lnTo>
                  <a:pt x="841" y="173"/>
                </a:lnTo>
                <a:lnTo>
                  <a:pt x="846" y="167"/>
                </a:lnTo>
                <a:lnTo>
                  <a:pt x="850" y="159"/>
                </a:lnTo>
                <a:lnTo>
                  <a:pt x="855" y="151"/>
                </a:lnTo>
                <a:lnTo>
                  <a:pt x="860" y="143"/>
                </a:lnTo>
                <a:lnTo>
                  <a:pt x="864" y="134"/>
                </a:lnTo>
                <a:lnTo>
                  <a:pt x="869" y="126"/>
                </a:lnTo>
                <a:lnTo>
                  <a:pt x="874" y="116"/>
                </a:lnTo>
                <a:lnTo>
                  <a:pt x="878" y="107"/>
                </a:lnTo>
                <a:lnTo>
                  <a:pt x="883" y="98"/>
                </a:lnTo>
                <a:lnTo>
                  <a:pt x="887" y="89"/>
                </a:lnTo>
                <a:lnTo>
                  <a:pt x="892" y="80"/>
                </a:lnTo>
                <a:lnTo>
                  <a:pt x="897" y="71"/>
                </a:lnTo>
                <a:lnTo>
                  <a:pt x="901" y="62"/>
                </a:lnTo>
                <a:lnTo>
                  <a:pt x="906" y="54"/>
                </a:lnTo>
                <a:lnTo>
                  <a:pt x="910" y="46"/>
                </a:lnTo>
                <a:lnTo>
                  <a:pt x="915" y="39"/>
                </a:lnTo>
                <a:lnTo>
                  <a:pt x="920" y="32"/>
                </a:lnTo>
              </a:path>
            </a:pathLst>
          </a:custGeom>
          <a:noFill/>
          <a:ln w="3348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="" xmlns:a16="http://schemas.microsoft.com/office/drawing/2014/main" id="{AC04941B-3BE6-4D50-8BC4-7B44AA9D3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18" y="4024387"/>
            <a:ext cx="1400174" cy="307976"/>
          </a:xfrm>
          <a:custGeom>
            <a:avLst/>
            <a:gdLst>
              <a:gd name="T0" fmla="*/ 12 w 920"/>
              <a:gd name="T1" fmla="*/ 65 h 204"/>
              <a:gd name="T2" fmla="*/ 30 w 920"/>
              <a:gd name="T3" fmla="*/ 36 h 204"/>
              <a:gd name="T4" fmla="*/ 45 w 920"/>
              <a:gd name="T5" fmla="*/ 14 h 204"/>
              <a:gd name="T6" fmla="*/ 61 w 920"/>
              <a:gd name="T7" fmla="*/ 3 h 204"/>
              <a:gd name="T8" fmla="*/ 78 w 920"/>
              <a:gd name="T9" fmla="*/ 1 h 204"/>
              <a:gd name="T10" fmla="*/ 94 w 920"/>
              <a:gd name="T11" fmla="*/ 10 h 204"/>
              <a:gd name="T12" fmla="*/ 110 w 920"/>
              <a:gd name="T13" fmla="*/ 30 h 204"/>
              <a:gd name="T14" fmla="*/ 127 w 920"/>
              <a:gd name="T15" fmla="*/ 58 h 204"/>
              <a:gd name="T16" fmla="*/ 143 w 920"/>
              <a:gd name="T17" fmla="*/ 88 h 204"/>
              <a:gd name="T18" fmla="*/ 159 w 920"/>
              <a:gd name="T19" fmla="*/ 120 h 204"/>
              <a:gd name="T20" fmla="*/ 175 w 920"/>
              <a:gd name="T21" fmla="*/ 146 h 204"/>
              <a:gd name="T22" fmla="*/ 191 w 920"/>
              <a:gd name="T23" fmla="*/ 166 h 204"/>
              <a:gd name="T24" fmla="*/ 208 w 920"/>
              <a:gd name="T25" fmla="*/ 175 h 204"/>
              <a:gd name="T26" fmla="*/ 224 w 920"/>
              <a:gd name="T27" fmla="*/ 174 h 204"/>
              <a:gd name="T28" fmla="*/ 241 w 920"/>
              <a:gd name="T29" fmla="*/ 161 h 204"/>
              <a:gd name="T30" fmla="*/ 256 w 920"/>
              <a:gd name="T31" fmla="*/ 139 h 204"/>
              <a:gd name="T32" fmla="*/ 273 w 920"/>
              <a:gd name="T33" fmla="*/ 110 h 204"/>
              <a:gd name="T34" fmla="*/ 289 w 920"/>
              <a:gd name="T35" fmla="*/ 79 h 204"/>
              <a:gd name="T36" fmla="*/ 306 w 920"/>
              <a:gd name="T37" fmla="*/ 48 h 204"/>
              <a:gd name="T38" fmla="*/ 322 w 920"/>
              <a:gd name="T39" fmla="*/ 24 h 204"/>
              <a:gd name="T40" fmla="*/ 338 w 920"/>
              <a:gd name="T41" fmla="*/ 8 h 204"/>
              <a:gd name="T42" fmla="*/ 354 w 920"/>
              <a:gd name="T43" fmla="*/ 0 h 204"/>
              <a:gd name="T44" fmla="*/ 371 w 920"/>
              <a:gd name="T45" fmla="*/ 6 h 204"/>
              <a:gd name="T46" fmla="*/ 387 w 920"/>
              <a:gd name="T47" fmla="*/ 21 h 204"/>
              <a:gd name="T48" fmla="*/ 404 w 920"/>
              <a:gd name="T49" fmla="*/ 45 h 204"/>
              <a:gd name="T50" fmla="*/ 419 w 920"/>
              <a:gd name="T51" fmla="*/ 75 h 204"/>
              <a:gd name="T52" fmla="*/ 436 w 920"/>
              <a:gd name="T53" fmla="*/ 106 h 204"/>
              <a:gd name="T54" fmla="*/ 453 w 920"/>
              <a:gd name="T55" fmla="*/ 135 h 204"/>
              <a:gd name="T56" fmla="*/ 469 w 920"/>
              <a:gd name="T57" fmla="*/ 158 h 204"/>
              <a:gd name="T58" fmla="*/ 484 w 920"/>
              <a:gd name="T59" fmla="*/ 172 h 204"/>
              <a:gd name="T60" fmla="*/ 500 w 920"/>
              <a:gd name="T61" fmla="*/ 175 h 204"/>
              <a:gd name="T62" fmla="*/ 518 w 920"/>
              <a:gd name="T63" fmla="*/ 167 h 204"/>
              <a:gd name="T64" fmla="*/ 533 w 920"/>
              <a:gd name="T65" fmla="*/ 149 h 204"/>
              <a:gd name="T66" fmla="*/ 549 w 920"/>
              <a:gd name="T67" fmla="*/ 124 h 204"/>
              <a:gd name="T68" fmla="*/ 566 w 920"/>
              <a:gd name="T69" fmla="*/ 93 h 204"/>
              <a:gd name="T70" fmla="*/ 583 w 920"/>
              <a:gd name="T71" fmla="*/ 62 h 204"/>
              <a:gd name="T72" fmla="*/ 598 w 920"/>
              <a:gd name="T73" fmla="*/ 34 h 204"/>
              <a:gd name="T74" fmla="*/ 615 w 920"/>
              <a:gd name="T75" fmla="*/ 12 h 204"/>
              <a:gd name="T76" fmla="*/ 631 w 920"/>
              <a:gd name="T77" fmla="*/ 2 h 204"/>
              <a:gd name="T78" fmla="*/ 648 w 920"/>
              <a:gd name="T79" fmla="*/ 2 h 204"/>
              <a:gd name="T80" fmla="*/ 663 w 920"/>
              <a:gd name="T81" fmla="*/ 11 h 204"/>
              <a:gd name="T82" fmla="*/ 680 w 920"/>
              <a:gd name="T83" fmla="*/ 32 h 204"/>
              <a:gd name="T84" fmla="*/ 696 w 920"/>
              <a:gd name="T85" fmla="*/ 61 h 204"/>
              <a:gd name="T86" fmla="*/ 713 w 920"/>
              <a:gd name="T87" fmla="*/ 92 h 204"/>
              <a:gd name="T88" fmla="*/ 729 w 920"/>
              <a:gd name="T89" fmla="*/ 122 h 204"/>
              <a:gd name="T90" fmla="*/ 746 w 920"/>
              <a:gd name="T91" fmla="*/ 149 h 204"/>
              <a:gd name="T92" fmla="*/ 761 w 920"/>
              <a:gd name="T93" fmla="*/ 166 h 204"/>
              <a:gd name="T94" fmla="*/ 778 w 920"/>
              <a:gd name="T95" fmla="*/ 175 h 204"/>
              <a:gd name="T96" fmla="*/ 794 w 920"/>
              <a:gd name="T97" fmla="*/ 173 h 204"/>
              <a:gd name="T98" fmla="*/ 811 w 920"/>
              <a:gd name="T99" fmla="*/ 159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0" h="204">
                <a:moveTo>
                  <a:pt x="0" y="102"/>
                </a:moveTo>
                <a:lnTo>
                  <a:pt x="5" y="93"/>
                </a:lnTo>
                <a:lnTo>
                  <a:pt x="9" y="84"/>
                </a:lnTo>
                <a:lnTo>
                  <a:pt x="14" y="75"/>
                </a:lnTo>
                <a:lnTo>
                  <a:pt x="19" y="66"/>
                </a:lnTo>
                <a:lnTo>
                  <a:pt x="23" y="58"/>
                </a:lnTo>
                <a:lnTo>
                  <a:pt x="28" y="50"/>
                </a:lnTo>
                <a:lnTo>
                  <a:pt x="33" y="42"/>
                </a:lnTo>
                <a:lnTo>
                  <a:pt x="37" y="35"/>
                </a:lnTo>
                <a:lnTo>
                  <a:pt x="42" y="28"/>
                </a:lnTo>
                <a:lnTo>
                  <a:pt x="46" y="22"/>
                </a:lnTo>
                <a:lnTo>
                  <a:pt x="51" y="17"/>
                </a:lnTo>
                <a:lnTo>
                  <a:pt x="56" y="12"/>
                </a:lnTo>
                <a:lnTo>
                  <a:pt x="60" y="8"/>
                </a:lnTo>
                <a:lnTo>
                  <a:pt x="65" y="5"/>
                </a:lnTo>
                <a:lnTo>
                  <a:pt x="70" y="3"/>
                </a:lnTo>
                <a:lnTo>
                  <a:pt x="74" y="1"/>
                </a:lnTo>
                <a:lnTo>
                  <a:pt x="79" y="0"/>
                </a:lnTo>
                <a:lnTo>
                  <a:pt x="83" y="0"/>
                </a:lnTo>
                <a:lnTo>
                  <a:pt x="88" y="1"/>
                </a:lnTo>
                <a:lnTo>
                  <a:pt x="93" y="3"/>
                </a:lnTo>
                <a:lnTo>
                  <a:pt x="97" y="5"/>
                </a:lnTo>
                <a:lnTo>
                  <a:pt x="102" y="9"/>
                </a:lnTo>
                <a:lnTo>
                  <a:pt x="106" y="13"/>
                </a:lnTo>
                <a:lnTo>
                  <a:pt x="111" y="17"/>
                </a:lnTo>
                <a:lnTo>
                  <a:pt x="116" y="23"/>
                </a:lnTo>
                <a:lnTo>
                  <a:pt x="120" y="29"/>
                </a:lnTo>
                <a:lnTo>
                  <a:pt x="125" y="36"/>
                </a:lnTo>
                <a:lnTo>
                  <a:pt x="130" y="43"/>
                </a:lnTo>
                <a:lnTo>
                  <a:pt x="134" y="51"/>
                </a:lnTo>
                <a:lnTo>
                  <a:pt x="139" y="59"/>
                </a:lnTo>
                <a:lnTo>
                  <a:pt x="144" y="67"/>
                </a:lnTo>
                <a:lnTo>
                  <a:pt x="148" y="76"/>
                </a:lnTo>
                <a:lnTo>
                  <a:pt x="153" y="85"/>
                </a:lnTo>
                <a:lnTo>
                  <a:pt x="157" y="94"/>
                </a:lnTo>
                <a:lnTo>
                  <a:pt x="162" y="103"/>
                </a:lnTo>
                <a:lnTo>
                  <a:pt x="167" y="112"/>
                </a:lnTo>
                <a:lnTo>
                  <a:pt x="171" y="121"/>
                </a:lnTo>
                <a:lnTo>
                  <a:pt x="176" y="130"/>
                </a:lnTo>
                <a:lnTo>
                  <a:pt x="180" y="139"/>
                </a:lnTo>
                <a:lnTo>
                  <a:pt x="185" y="147"/>
                </a:lnTo>
                <a:lnTo>
                  <a:pt x="190" y="156"/>
                </a:lnTo>
                <a:lnTo>
                  <a:pt x="194" y="163"/>
                </a:lnTo>
                <a:lnTo>
                  <a:pt x="199" y="170"/>
                </a:lnTo>
                <a:lnTo>
                  <a:pt x="204" y="177"/>
                </a:lnTo>
                <a:lnTo>
                  <a:pt x="208" y="183"/>
                </a:lnTo>
                <a:lnTo>
                  <a:pt x="213" y="188"/>
                </a:lnTo>
                <a:lnTo>
                  <a:pt x="217" y="193"/>
                </a:lnTo>
                <a:lnTo>
                  <a:pt x="222" y="197"/>
                </a:lnTo>
                <a:lnTo>
                  <a:pt x="227" y="200"/>
                </a:lnTo>
                <a:lnTo>
                  <a:pt x="231" y="202"/>
                </a:lnTo>
                <a:lnTo>
                  <a:pt x="236" y="204"/>
                </a:lnTo>
                <a:lnTo>
                  <a:pt x="240" y="204"/>
                </a:lnTo>
                <a:lnTo>
                  <a:pt x="245" y="204"/>
                </a:lnTo>
                <a:lnTo>
                  <a:pt x="250" y="203"/>
                </a:lnTo>
                <a:lnTo>
                  <a:pt x="254" y="202"/>
                </a:lnTo>
                <a:lnTo>
                  <a:pt x="259" y="199"/>
                </a:lnTo>
                <a:lnTo>
                  <a:pt x="264" y="196"/>
                </a:lnTo>
                <a:lnTo>
                  <a:pt x="268" y="192"/>
                </a:lnTo>
                <a:lnTo>
                  <a:pt x="273" y="187"/>
                </a:lnTo>
                <a:lnTo>
                  <a:pt x="277" y="181"/>
                </a:lnTo>
                <a:lnTo>
                  <a:pt x="282" y="175"/>
                </a:lnTo>
                <a:lnTo>
                  <a:pt x="287" y="168"/>
                </a:lnTo>
                <a:lnTo>
                  <a:pt x="291" y="161"/>
                </a:lnTo>
                <a:lnTo>
                  <a:pt x="296" y="153"/>
                </a:lnTo>
                <a:lnTo>
                  <a:pt x="300" y="145"/>
                </a:lnTo>
                <a:lnTo>
                  <a:pt x="305" y="137"/>
                </a:lnTo>
                <a:lnTo>
                  <a:pt x="310" y="128"/>
                </a:lnTo>
                <a:lnTo>
                  <a:pt x="314" y="119"/>
                </a:lnTo>
                <a:lnTo>
                  <a:pt x="319" y="110"/>
                </a:lnTo>
                <a:lnTo>
                  <a:pt x="324" y="101"/>
                </a:lnTo>
                <a:lnTo>
                  <a:pt x="328" y="91"/>
                </a:lnTo>
                <a:lnTo>
                  <a:pt x="333" y="82"/>
                </a:lnTo>
                <a:lnTo>
                  <a:pt x="338" y="73"/>
                </a:lnTo>
                <a:lnTo>
                  <a:pt x="342" y="65"/>
                </a:lnTo>
                <a:lnTo>
                  <a:pt x="347" y="56"/>
                </a:lnTo>
                <a:lnTo>
                  <a:pt x="351" y="48"/>
                </a:lnTo>
                <a:lnTo>
                  <a:pt x="356" y="41"/>
                </a:lnTo>
                <a:lnTo>
                  <a:pt x="360" y="34"/>
                </a:lnTo>
                <a:lnTo>
                  <a:pt x="365" y="27"/>
                </a:lnTo>
                <a:lnTo>
                  <a:pt x="370" y="21"/>
                </a:lnTo>
                <a:lnTo>
                  <a:pt x="374" y="16"/>
                </a:lnTo>
                <a:lnTo>
                  <a:pt x="379" y="12"/>
                </a:lnTo>
                <a:lnTo>
                  <a:pt x="384" y="8"/>
                </a:lnTo>
                <a:lnTo>
                  <a:pt x="388" y="5"/>
                </a:lnTo>
                <a:lnTo>
                  <a:pt x="393" y="2"/>
                </a:lnTo>
                <a:lnTo>
                  <a:pt x="398" y="1"/>
                </a:lnTo>
                <a:lnTo>
                  <a:pt x="402" y="0"/>
                </a:lnTo>
                <a:lnTo>
                  <a:pt x="407" y="1"/>
                </a:lnTo>
                <a:lnTo>
                  <a:pt x="411" y="1"/>
                </a:lnTo>
                <a:lnTo>
                  <a:pt x="416" y="3"/>
                </a:lnTo>
                <a:lnTo>
                  <a:pt x="421" y="6"/>
                </a:lnTo>
                <a:lnTo>
                  <a:pt x="425" y="9"/>
                </a:lnTo>
                <a:lnTo>
                  <a:pt x="430" y="14"/>
                </a:lnTo>
                <a:lnTo>
                  <a:pt x="435" y="19"/>
                </a:lnTo>
                <a:lnTo>
                  <a:pt x="439" y="24"/>
                </a:lnTo>
                <a:lnTo>
                  <a:pt x="444" y="30"/>
                </a:lnTo>
                <a:lnTo>
                  <a:pt x="448" y="37"/>
                </a:lnTo>
                <a:lnTo>
                  <a:pt x="453" y="44"/>
                </a:lnTo>
                <a:lnTo>
                  <a:pt x="458" y="52"/>
                </a:lnTo>
                <a:lnTo>
                  <a:pt x="462" y="60"/>
                </a:lnTo>
                <a:lnTo>
                  <a:pt x="467" y="69"/>
                </a:lnTo>
                <a:lnTo>
                  <a:pt x="471" y="78"/>
                </a:lnTo>
                <a:lnTo>
                  <a:pt x="476" y="87"/>
                </a:lnTo>
                <a:lnTo>
                  <a:pt x="481" y="96"/>
                </a:lnTo>
                <a:lnTo>
                  <a:pt x="485" y="105"/>
                </a:lnTo>
                <a:lnTo>
                  <a:pt x="490" y="114"/>
                </a:lnTo>
                <a:lnTo>
                  <a:pt x="495" y="123"/>
                </a:lnTo>
                <a:lnTo>
                  <a:pt x="499" y="132"/>
                </a:lnTo>
                <a:lnTo>
                  <a:pt x="504" y="141"/>
                </a:lnTo>
                <a:lnTo>
                  <a:pt x="509" y="149"/>
                </a:lnTo>
                <a:lnTo>
                  <a:pt x="513" y="157"/>
                </a:lnTo>
                <a:lnTo>
                  <a:pt x="518" y="164"/>
                </a:lnTo>
                <a:lnTo>
                  <a:pt x="522" y="172"/>
                </a:lnTo>
                <a:lnTo>
                  <a:pt x="527" y="178"/>
                </a:lnTo>
                <a:lnTo>
                  <a:pt x="532" y="184"/>
                </a:lnTo>
                <a:lnTo>
                  <a:pt x="536" y="189"/>
                </a:lnTo>
                <a:lnTo>
                  <a:pt x="541" y="194"/>
                </a:lnTo>
                <a:lnTo>
                  <a:pt x="545" y="197"/>
                </a:lnTo>
                <a:lnTo>
                  <a:pt x="550" y="200"/>
                </a:lnTo>
                <a:lnTo>
                  <a:pt x="555" y="202"/>
                </a:lnTo>
                <a:lnTo>
                  <a:pt x="559" y="204"/>
                </a:lnTo>
                <a:lnTo>
                  <a:pt x="564" y="204"/>
                </a:lnTo>
                <a:lnTo>
                  <a:pt x="569" y="204"/>
                </a:lnTo>
                <a:lnTo>
                  <a:pt x="573" y="203"/>
                </a:lnTo>
                <a:lnTo>
                  <a:pt x="578" y="201"/>
                </a:lnTo>
                <a:lnTo>
                  <a:pt x="582" y="198"/>
                </a:lnTo>
                <a:lnTo>
                  <a:pt x="587" y="195"/>
                </a:lnTo>
                <a:lnTo>
                  <a:pt x="592" y="191"/>
                </a:lnTo>
                <a:lnTo>
                  <a:pt x="596" y="186"/>
                </a:lnTo>
                <a:lnTo>
                  <a:pt x="601" y="180"/>
                </a:lnTo>
                <a:lnTo>
                  <a:pt x="605" y="174"/>
                </a:lnTo>
                <a:lnTo>
                  <a:pt x="610" y="167"/>
                </a:lnTo>
                <a:lnTo>
                  <a:pt x="615" y="160"/>
                </a:lnTo>
                <a:lnTo>
                  <a:pt x="619" y="152"/>
                </a:lnTo>
                <a:lnTo>
                  <a:pt x="624" y="144"/>
                </a:lnTo>
                <a:lnTo>
                  <a:pt x="629" y="135"/>
                </a:lnTo>
                <a:lnTo>
                  <a:pt x="633" y="126"/>
                </a:lnTo>
                <a:lnTo>
                  <a:pt x="638" y="117"/>
                </a:lnTo>
                <a:lnTo>
                  <a:pt x="642" y="108"/>
                </a:lnTo>
                <a:lnTo>
                  <a:pt x="647" y="99"/>
                </a:lnTo>
                <a:lnTo>
                  <a:pt x="652" y="90"/>
                </a:lnTo>
                <a:lnTo>
                  <a:pt x="656" y="81"/>
                </a:lnTo>
                <a:lnTo>
                  <a:pt x="661" y="72"/>
                </a:lnTo>
                <a:lnTo>
                  <a:pt x="665" y="63"/>
                </a:lnTo>
                <a:lnTo>
                  <a:pt x="670" y="55"/>
                </a:lnTo>
                <a:lnTo>
                  <a:pt x="675" y="47"/>
                </a:lnTo>
                <a:lnTo>
                  <a:pt x="679" y="40"/>
                </a:lnTo>
                <a:lnTo>
                  <a:pt x="684" y="32"/>
                </a:lnTo>
                <a:lnTo>
                  <a:pt x="689" y="26"/>
                </a:lnTo>
                <a:lnTo>
                  <a:pt x="693" y="20"/>
                </a:lnTo>
                <a:lnTo>
                  <a:pt x="698" y="15"/>
                </a:lnTo>
                <a:lnTo>
                  <a:pt x="703" y="11"/>
                </a:lnTo>
                <a:lnTo>
                  <a:pt x="707" y="7"/>
                </a:lnTo>
                <a:lnTo>
                  <a:pt x="712" y="4"/>
                </a:lnTo>
                <a:lnTo>
                  <a:pt x="716" y="2"/>
                </a:lnTo>
                <a:lnTo>
                  <a:pt x="721" y="1"/>
                </a:lnTo>
                <a:lnTo>
                  <a:pt x="726" y="0"/>
                </a:lnTo>
                <a:lnTo>
                  <a:pt x="730" y="1"/>
                </a:lnTo>
                <a:lnTo>
                  <a:pt x="735" y="2"/>
                </a:lnTo>
                <a:lnTo>
                  <a:pt x="739" y="4"/>
                </a:lnTo>
                <a:lnTo>
                  <a:pt x="744" y="6"/>
                </a:lnTo>
                <a:lnTo>
                  <a:pt x="749" y="10"/>
                </a:lnTo>
                <a:lnTo>
                  <a:pt x="753" y="14"/>
                </a:lnTo>
                <a:lnTo>
                  <a:pt x="758" y="19"/>
                </a:lnTo>
                <a:lnTo>
                  <a:pt x="763" y="25"/>
                </a:lnTo>
                <a:lnTo>
                  <a:pt x="767" y="32"/>
                </a:lnTo>
                <a:lnTo>
                  <a:pt x="772" y="38"/>
                </a:lnTo>
                <a:lnTo>
                  <a:pt x="776" y="46"/>
                </a:lnTo>
                <a:lnTo>
                  <a:pt x="781" y="54"/>
                </a:lnTo>
                <a:lnTo>
                  <a:pt x="786" y="62"/>
                </a:lnTo>
                <a:lnTo>
                  <a:pt x="790" y="70"/>
                </a:lnTo>
                <a:lnTo>
                  <a:pt x="795" y="79"/>
                </a:lnTo>
                <a:lnTo>
                  <a:pt x="799" y="88"/>
                </a:lnTo>
                <a:lnTo>
                  <a:pt x="804" y="98"/>
                </a:lnTo>
                <a:lnTo>
                  <a:pt x="809" y="107"/>
                </a:lnTo>
                <a:lnTo>
                  <a:pt x="813" y="116"/>
                </a:lnTo>
                <a:lnTo>
                  <a:pt x="818" y="125"/>
                </a:lnTo>
                <a:lnTo>
                  <a:pt x="823" y="134"/>
                </a:lnTo>
                <a:lnTo>
                  <a:pt x="827" y="142"/>
                </a:lnTo>
                <a:lnTo>
                  <a:pt x="832" y="151"/>
                </a:lnTo>
                <a:lnTo>
                  <a:pt x="836" y="158"/>
                </a:lnTo>
                <a:lnTo>
                  <a:pt x="841" y="166"/>
                </a:lnTo>
                <a:lnTo>
                  <a:pt x="846" y="173"/>
                </a:lnTo>
                <a:lnTo>
                  <a:pt x="850" y="179"/>
                </a:lnTo>
                <a:lnTo>
                  <a:pt x="855" y="185"/>
                </a:lnTo>
                <a:lnTo>
                  <a:pt x="860" y="190"/>
                </a:lnTo>
                <a:lnTo>
                  <a:pt x="864" y="194"/>
                </a:lnTo>
                <a:lnTo>
                  <a:pt x="869" y="198"/>
                </a:lnTo>
                <a:lnTo>
                  <a:pt x="874" y="201"/>
                </a:lnTo>
                <a:lnTo>
                  <a:pt x="878" y="203"/>
                </a:lnTo>
                <a:lnTo>
                  <a:pt x="883" y="204"/>
                </a:lnTo>
                <a:lnTo>
                  <a:pt x="887" y="204"/>
                </a:lnTo>
                <a:lnTo>
                  <a:pt x="892" y="204"/>
                </a:lnTo>
                <a:lnTo>
                  <a:pt x="897" y="203"/>
                </a:lnTo>
                <a:lnTo>
                  <a:pt x="901" y="201"/>
                </a:lnTo>
                <a:lnTo>
                  <a:pt x="906" y="198"/>
                </a:lnTo>
                <a:lnTo>
                  <a:pt x="910" y="194"/>
                </a:lnTo>
                <a:lnTo>
                  <a:pt x="915" y="190"/>
                </a:lnTo>
                <a:lnTo>
                  <a:pt x="920" y="185"/>
                </a:lnTo>
              </a:path>
            </a:pathLst>
          </a:custGeom>
          <a:noFill/>
          <a:ln w="3492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63" name="Text Box 62">
            <a:extLst>
              <a:ext uri="{FF2B5EF4-FFF2-40B4-BE49-F238E27FC236}">
                <a16:creationId xmlns="" xmlns:a16="http://schemas.microsoft.com/office/drawing/2014/main" id="{93D15F9D-5A93-4D2C-B65C-B87CB3DD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07" y="1487553"/>
            <a:ext cx="284321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085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+mn-lt"/>
              </a:rPr>
              <a:t>Step 2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: DNA delivery of </a:t>
            </a:r>
            <a:r>
              <a:rPr lang="en-US" altLang="en-US" sz="1600" b="1" dirty="0" err="1">
                <a:solidFill>
                  <a:srgbClr val="002060"/>
                </a:solidFill>
                <a:latin typeface="+mn-lt"/>
              </a:rPr>
              <a:t>radiolabelled</a:t>
            </a:r>
            <a:r>
              <a:rPr lang="en-US" altLang="en-US" sz="1600" b="1" dirty="0">
                <a:solidFill>
                  <a:srgbClr val="002060"/>
                </a:solidFill>
                <a:latin typeface="+mn-lt"/>
              </a:rPr>
              <a:t> ligand</a:t>
            </a:r>
          </a:p>
        </p:txBody>
      </p:sp>
      <p:sp>
        <p:nvSpPr>
          <p:cNvPr id="64" name="Text Box 63">
            <a:extLst>
              <a:ext uri="{FF2B5EF4-FFF2-40B4-BE49-F238E27FC236}">
                <a16:creationId xmlns="" xmlns:a16="http://schemas.microsoft.com/office/drawing/2014/main" id="{187CA7F5-ECD0-4B93-AB2F-72E077DC1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232" y="4521266"/>
            <a:ext cx="183673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Binding to DNA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DNA damage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Radiotoxicity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5" name="Text Box 64">
            <a:extLst>
              <a:ext uri="{FF2B5EF4-FFF2-40B4-BE49-F238E27FC236}">
                <a16:creationId xmlns="" xmlns:a16="http://schemas.microsoft.com/office/drawing/2014/main" id="{27F8F79B-A3C6-4C25-9CEC-688F944B0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07" y="5459478"/>
            <a:ext cx="44640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22338" indent="-285750" defTabSz="449263">
              <a:spcBef>
                <a:spcPct val="20000"/>
              </a:spcBef>
              <a:buChar char="–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0325" indent="-228600" defTabSz="449263">
              <a:spcBef>
                <a:spcPct val="20000"/>
              </a:spcBef>
              <a:buChar char="•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8313" indent="-228600" defTabSz="449263">
              <a:spcBef>
                <a:spcPct val="20000"/>
              </a:spcBef>
              <a:buChar char="–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6300" indent="-228600" defTabSz="449263">
              <a:spcBef>
                <a:spcPct val="20000"/>
              </a:spcBef>
              <a:buChar char="»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35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7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79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51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+mn-lt"/>
              </a:rPr>
              <a:t>Nuclear accumulation due to multiple rounds of endocytosis and DNA binding</a:t>
            </a:r>
            <a:endParaRPr lang="en-US" altLang="en-US"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="" xmlns:a16="http://schemas.microsoft.com/office/drawing/2014/main" id="{90FECBA5-68F8-41CB-9D5C-1ECE0557ED38}"/>
              </a:ext>
            </a:extLst>
          </p:cNvPr>
          <p:cNvSpPr>
            <a:spLocks noChangeArrowheads="1"/>
          </p:cNvSpPr>
          <p:nvPr/>
        </p:nvSpPr>
        <p:spPr bwMode="auto">
          <a:xfrm rot="19575674" flipH="1">
            <a:off x="8285132" y="2084453"/>
            <a:ext cx="827088" cy="1889125"/>
          </a:xfrm>
          <a:prstGeom prst="curvedRightArrow">
            <a:avLst>
              <a:gd name="adj1" fmla="val 45681"/>
              <a:gd name="adj2" fmla="val 91363"/>
              <a:gd name="adj3" fmla="val 33333"/>
            </a:avLst>
          </a:prstGeom>
          <a:solidFill>
            <a:srgbClr val="FFCC00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="" xmlns:a16="http://schemas.microsoft.com/office/drawing/2014/main" id="{2FBF1C64-98F7-444D-A412-DA06679ADD0E}"/>
              </a:ext>
            </a:extLst>
          </p:cNvPr>
          <p:cNvGrpSpPr/>
          <p:nvPr/>
        </p:nvGrpSpPr>
        <p:grpSpPr>
          <a:xfrm rot="16200000">
            <a:off x="2220057" y="1724472"/>
            <a:ext cx="360363" cy="1564482"/>
            <a:chOff x="1909913" y="3274535"/>
            <a:chExt cx="360363" cy="1564482"/>
          </a:xfrm>
        </p:grpSpPr>
        <p:sp>
          <p:nvSpPr>
            <p:cNvPr id="68" name="AutoShape 12">
              <a:extLst>
                <a:ext uri="{FF2B5EF4-FFF2-40B4-BE49-F238E27FC236}">
                  <a16:creationId xmlns="" xmlns:a16="http://schemas.microsoft.com/office/drawing/2014/main" id="{6446B0FB-1B3C-4153-8FB7-25D6D42F2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6245" y="4334985"/>
              <a:ext cx="647700" cy="360363"/>
            </a:xfrm>
            <a:prstGeom prst="chevron">
              <a:avLst>
                <a:gd name="adj" fmla="val 44934"/>
              </a:avLst>
            </a:prstGeom>
            <a:solidFill>
              <a:srgbClr val="00B0F0"/>
            </a:solidFill>
            <a:ln w="126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69" name="AutoShape 15">
              <a:extLst>
                <a:ext uri="{FF2B5EF4-FFF2-40B4-BE49-F238E27FC236}">
                  <a16:creationId xmlns="" xmlns:a16="http://schemas.microsoft.com/office/drawing/2014/main" id="{AFC45949-DAFD-41D5-AF6F-B3C518D72E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8808" y="327453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0" name="Oval 18">
              <a:extLst>
                <a:ext uri="{FF2B5EF4-FFF2-40B4-BE49-F238E27FC236}">
                  <a16:creationId xmlns="" xmlns:a16="http://schemas.microsoft.com/office/drawing/2014/main" id="{F7837140-7D6E-4804-BBA3-847A05EFD3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3247" y="3758722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="" xmlns:a16="http://schemas.microsoft.com/office/drawing/2014/main" id="{EB4F8519-8A38-4B2F-AF0E-A51C269D5F73}"/>
              </a:ext>
            </a:extLst>
          </p:cNvPr>
          <p:cNvGrpSpPr/>
          <p:nvPr/>
        </p:nvGrpSpPr>
        <p:grpSpPr>
          <a:xfrm rot="16200000">
            <a:off x="2739598" y="4014446"/>
            <a:ext cx="360363" cy="1564482"/>
            <a:chOff x="1909913" y="3274535"/>
            <a:chExt cx="360363" cy="1564482"/>
          </a:xfrm>
        </p:grpSpPr>
        <p:sp>
          <p:nvSpPr>
            <p:cNvPr id="72" name="AutoShape 12">
              <a:extLst>
                <a:ext uri="{FF2B5EF4-FFF2-40B4-BE49-F238E27FC236}">
                  <a16:creationId xmlns="" xmlns:a16="http://schemas.microsoft.com/office/drawing/2014/main" id="{F64BD7D6-3559-41BA-A61F-5D4E24D253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6245" y="4334985"/>
              <a:ext cx="647700" cy="360363"/>
            </a:xfrm>
            <a:prstGeom prst="chevron">
              <a:avLst>
                <a:gd name="adj" fmla="val 44934"/>
              </a:avLst>
            </a:prstGeom>
            <a:solidFill>
              <a:srgbClr val="00B0F0"/>
            </a:solidFill>
            <a:ln w="126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3" name="AutoShape 15">
              <a:extLst>
                <a:ext uri="{FF2B5EF4-FFF2-40B4-BE49-F238E27FC236}">
                  <a16:creationId xmlns="" xmlns:a16="http://schemas.microsoft.com/office/drawing/2014/main" id="{1EEE0426-028A-47F8-91E2-D18FDACD25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8808" y="327453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4" name="Oval 18">
              <a:extLst>
                <a:ext uri="{FF2B5EF4-FFF2-40B4-BE49-F238E27FC236}">
                  <a16:creationId xmlns="" xmlns:a16="http://schemas.microsoft.com/office/drawing/2014/main" id="{B23C7F63-52B8-4CD9-A4FD-FF7A4E5489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3247" y="3758722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="" xmlns:a16="http://schemas.microsoft.com/office/drawing/2014/main" id="{817D69B9-E6C3-4B38-8297-17A0047BA167}"/>
              </a:ext>
            </a:extLst>
          </p:cNvPr>
          <p:cNvGrpSpPr/>
          <p:nvPr/>
        </p:nvGrpSpPr>
        <p:grpSpPr>
          <a:xfrm>
            <a:off x="4626006" y="3653971"/>
            <a:ext cx="360363" cy="1564482"/>
            <a:chOff x="1909913" y="3274535"/>
            <a:chExt cx="360363" cy="1564482"/>
          </a:xfrm>
        </p:grpSpPr>
        <p:sp>
          <p:nvSpPr>
            <p:cNvPr id="76" name="AutoShape 12">
              <a:extLst>
                <a:ext uri="{FF2B5EF4-FFF2-40B4-BE49-F238E27FC236}">
                  <a16:creationId xmlns="" xmlns:a16="http://schemas.microsoft.com/office/drawing/2014/main" id="{CC2DB83B-7CDA-406C-ABB2-9BC30C23EA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6245" y="4334985"/>
              <a:ext cx="647700" cy="360363"/>
            </a:xfrm>
            <a:prstGeom prst="chevron">
              <a:avLst>
                <a:gd name="adj" fmla="val 44934"/>
              </a:avLst>
            </a:prstGeom>
            <a:solidFill>
              <a:srgbClr val="00B0F0"/>
            </a:solidFill>
            <a:ln w="126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7" name="AutoShape 15">
              <a:extLst>
                <a:ext uri="{FF2B5EF4-FFF2-40B4-BE49-F238E27FC236}">
                  <a16:creationId xmlns="" xmlns:a16="http://schemas.microsoft.com/office/drawing/2014/main" id="{3CF2A6C4-3850-4C04-ABCD-CC8AEAC064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8808" y="327453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8" name="Oval 18">
              <a:extLst>
                <a:ext uri="{FF2B5EF4-FFF2-40B4-BE49-F238E27FC236}">
                  <a16:creationId xmlns="" xmlns:a16="http://schemas.microsoft.com/office/drawing/2014/main" id="{7ACAF74D-0D1F-446C-9521-EEF77D502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3247" y="3758722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79" name="AutoShape 17">
            <a:extLst>
              <a:ext uri="{FF2B5EF4-FFF2-40B4-BE49-F238E27FC236}">
                <a16:creationId xmlns="" xmlns:a16="http://schemas.microsoft.com/office/drawing/2014/main" id="{A4C01178-35BF-4F27-A076-FC97CACDBE1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86211" y="3224033"/>
            <a:ext cx="647700" cy="360363"/>
          </a:xfrm>
          <a:prstGeom prst="chevron">
            <a:avLst>
              <a:gd name="adj" fmla="val 44934"/>
            </a:avLst>
          </a:prstGeom>
          <a:solidFill>
            <a:srgbClr val="00B0F0"/>
          </a:solidFill>
          <a:ln w="126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80" name="Группа 79">
            <a:extLst>
              <a:ext uri="{FF2B5EF4-FFF2-40B4-BE49-F238E27FC236}">
                <a16:creationId xmlns="" xmlns:a16="http://schemas.microsoft.com/office/drawing/2014/main" id="{C426E025-65FA-4EB9-84A7-3BF2F147ED21}"/>
              </a:ext>
            </a:extLst>
          </p:cNvPr>
          <p:cNvGrpSpPr/>
          <p:nvPr/>
        </p:nvGrpSpPr>
        <p:grpSpPr>
          <a:xfrm rot="16200000">
            <a:off x="6822062" y="2180020"/>
            <a:ext cx="288926" cy="869873"/>
            <a:chOff x="10839506" y="2495455"/>
            <a:chExt cx="288926" cy="869873"/>
          </a:xfrm>
        </p:grpSpPr>
        <p:sp>
          <p:nvSpPr>
            <p:cNvPr id="81" name="Oval 18">
              <a:extLst>
                <a:ext uri="{FF2B5EF4-FFF2-40B4-BE49-F238E27FC236}">
                  <a16:creationId xmlns="" xmlns:a16="http://schemas.microsoft.com/office/drawing/2014/main" id="{AEC92AFC-4A5A-44A8-930E-1D16FD4586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695838" y="2932734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82" name="AutoShape 19">
              <a:extLst>
                <a:ext uri="{FF2B5EF4-FFF2-40B4-BE49-F238E27FC236}">
                  <a16:creationId xmlns="" xmlns:a16="http://schemas.microsoft.com/office/drawing/2014/main" id="{A57628E7-00E2-4381-85B4-F3A2C74129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39506" y="249545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="" xmlns:a16="http://schemas.microsoft.com/office/drawing/2014/main" id="{AFE06665-48CD-461A-BA06-D9825DB90C11}"/>
              </a:ext>
            </a:extLst>
          </p:cNvPr>
          <p:cNvGrpSpPr/>
          <p:nvPr/>
        </p:nvGrpSpPr>
        <p:grpSpPr>
          <a:xfrm rot="16200000">
            <a:off x="8595835" y="3666347"/>
            <a:ext cx="252662" cy="742947"/>
            <a:chOff x="10839506" y="2495455"/>
            <a:chExt cx="288926" cy="869873"/>
          </a:xfrm>
        </p:grpSpPr>
        <p:sp>
          <p:nvSpPr>
            <p:cNvPr id="84" name="Oval 18">
              <a:extLst>
                <a:ext uri="{FF2B5EF4-FFF2-40B4-BE49-F238E27FC236}">
                  <a16:creationId xmlns="" xmlns:a16="http://schemas.microsoft.com/office/drawing/2014/main" id="{12A9B7F1-5C4B-4DE7-8C08-0D5F7E41AE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695838" y="2932734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85" name="AutoShape 19">
              <a:extLst>
                <a:ext uri="{FF2B5EF4-FFF2-40B4-BE49-F238E27FC236}">
                  <a16:creationId xmlns="" xmlns:a16="http://schemas.microsoft.com/office/drawing/2014/main" id="{DF46A955-5FAC-4BC2-8258-A7D560FFB2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39506" y="249545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629" y="793590"/>
            <a:ext cx="4505559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 – Octreotide model</a:t>
            </a:r>
          </a:p>
        </p:txBody>
      </p:sp>
      <p:pic>
        <p:nvPicPr>
          <p:cNvPr id="67" name="Picture 13" descr="Octreotide_Title">
            <a:extLst>
              <a:ext uri="{FF2B5EF4-FFF2-40B4-BE49-F238E27FC236}">
                <a16:creationId xmlns="" xmlns:a16="http://schemas.microsoft.com/office/drawing/2014/main" id="{9AA6AE65-8641-41CF-BE29-1CC7DF9E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4" y="4464907"/>
            <a:ext cx="57610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15">
            <a:extLst>
              <a:ext uri="{FF2B5EF4-FFF2-40B4-BE49-F238E27FC236}">
                <a16:creationId xmlns="" xmlns:a16="http://schemas.microsoft.com/office/drawing/2014/main" id="{E0EB79E1-409F-41E2-988C-31341AAB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583" y="1369934"/>
            <a:ext cx="8375650" cy="261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25475" indent="-538163" algn="l" defTabSz="449263" eaLnBrk="1" hangingPunct="1">
              <a:lnSpc>
                <a:spcPct val="150000"/>
              </a:lnSpc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Octreotide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AU" altLang="en-US" sz="18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octreotate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en-US" sz="1800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538163" algn="l" defTabSz="449263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Octreotide - peptide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(8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amino acids)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analogue of somatostatin (growth hormone inhibiting hormone) 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(14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amino acids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AU" altLang="en-US" sz="1800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538163" algn="l" defTabSz="449263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somatostatin receptors (SSTR) are over expressed in many tumours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gastrointestinal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prostate, mammary gland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neuroendocrine</a:t>
            </a:r>
            <a:r>
              <a:rPr lang="ru-R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25475" indent="-538163" algn="l" defTabSz="449263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radiolabelled Octreotide is used in nuclear medicine</a:t>
            </a:r>
            <a:endParaRPr lang="ru-RU" altLang="en-US" sz="1800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629" y="793590"/>
            <a:ext cx="4505559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 – Octreotide model</a:t>
            </a:r>
          </a:p>
        </p:txBody>
      </p:sp>
      <p:pic>
        <p:nvPicPr>
          <p:cNvPr id="10" name="Picture 8" descr="OCA-pIH">
            <a:extLst>
              <a:ext uri="{FF2B5EF4-FFF2-40B4-BE49-F238E27FC236}">
                <a16:creationId xmlns="" xmlns:a16="http://schemas.microsoft.com/office/drawing/2014/main" id="{CA946B9C-8700-4034-9C7A-64F4AFFA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33" y="1484473"/>
            <a:ext cx="5472113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88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9">
            <a:extLst>
              <a:ext uri="{FF2B5EF4-FFF2-40B4-BE49-F238E27FC236}">
                <a16:creationId xmlns="" xmlns:a16="http://schemas.microsoft.com/office/drawing/2014/main" id="{FA4BEE99-59FC-4913-B5FD-008CDAC49AFA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3023546" y="3621247"/>
            <a:ext cx="457200" cy="2016125"/>
          </a:xfrm>
          <a:prstGeom prst="leftBrace">
            <a:avLst>
              <a:gd name="adj1" fmla="val 36748"/>
              <a:gd name="adj2" fmla="val 5234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7C0D891A-E46C-476C-A3B7-E1E03C601F46}"/>
              </a:ext>
            </a:extLst>
          </p:cNvPr>
          <p:cNvSpPr>
            <a:spLocks/>
          </p:cNvSpPr>
          <p:nvPr/>
        </p:nvSpPr>
        <p:spPr bwMode="auto">
          <a:xfrm rot="5400000">
            <a:off x="6030271" y="1946435"/>
            <a:ext cx="457200" cy="2628900"/>
          </a:xfrm>
          <a:prstGeom prst="leftBrace">
            <a:avLst>
              <a:gd name="adj1" fmla="val 47917"/>
              <a:gd name="adj2" fmla="val 5234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AF6C2437-0CB3-4744-8D13-03683DB0B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109" y="2364960"/>
            <a:ext cx="20514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Octreotate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SSTR targeting vehicle</a:t>
            </a: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="" xmlns:a16="http://schemas.microsoft.com/office/drawing/2014/main" id="{16F3DF84-0B5D-4DDF-B265-7688BA2FA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158" y="4940460"/>
            <a:ext cx="21679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IodoHoechst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(PIH)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 binding ligand</a:t>
            </a: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="" xmlns:a16="http://schemas.microsoft.com/office/drawing/2014/main" id="{DD931332-6276-41B2-8E35-3D1C736C7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733" y="5756435"/>
            <a:ext cx="38044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component conjugate</a:t>
            </a:r>
            <a:r>
              <a:rPr lang="ru-RU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en-US" sz="1600" b="1" baseline="30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lang="ru-RU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-ОСА</a:t>
            </a:r>
            <a:r>
              <a:rPr lang="en-US" altLang="en-US" sz="1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altLang="en-US" sz="1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="" xmlns:a16="http://schemas.microsoft.com/office/drawing/2014/main" id="{FDC7E143-F39D-4BC8-A423-FE76C25B6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346" y="2949735"/>
            <a:ext cx="55816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ОСА</a:t>
            </a: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BC1DF723-B2FE-419D-975D-3991680D8ED9}"/>
              </a:ext>
            </a:extLst>
          </p:cNvPr>
          <p:cNvGrpSpPr/>
          <p:nvPr/>
        </p:nvGrpSpPr>
        <p:grpSpPr>
          <a:xfrm>
            <a:off x="8261304" y="3032285"/>
            <a:ext cx="360363" cy="1564482"/>
            <a:chOff x="1909913" y="3274535"/>
            <a:chExt cx="360363" cy="1564482"/>
          </a:xfrm>
        </p:grpSpPr>
        <p:sp>
          <p:nvSpPr>
            <p:cNvPr id="25" name="AutoShape 12">
              <a:extLst>
                <a:ext uri="{FF2B5EF4-FFF2-40B4-BE49-F238E27FC236}">
                  <a16:creationId xmlns="" xmlns:a16="http://schemas.microsoft.com/office/drawing/2014/main" id="{BAEEE60E-C3FC-405A-932A-83C81A9CE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66245" y="4334985"/>
              <a:ext cx="647700" cy="360363"/>
            </a:xfrm>
            <a:prstGeom prst="chevron">
              <a:avLst>
                <a:gd name="adj" fmla="val 44934"/>
              </a:avLst>
            </a:prstGeom>
            <a:solidFill>
              <a:srgbClr val="00B0F0"/>
            </a:solidFill>
            <a:ln w="126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6" name="AutoShape 15">
              <a:extLst>
                <a:ext uri="{FF2B5EF4-FFF2-40B4-BE49-F238E27FC236}">
                  <a16:creationId xmlns="" xmlns:a16="http://schemas.microsoft.com/office/drawing/2014/main" id="{7E64BA85-1B2B-4B3E-8DFD-E9472D3C2F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8808" y="3274535"/>
              <a:ext cx="288925" cy="288925"/>
            </a:xfrm>
            <a:prstGeom prst="star4">
              <a:avLst>
                <a:gd name="adj" fmla="val 12500"/>
              </a:avLst>
            </a:prstGeom>
            <a:solidFill>
              <a:srgbClr val="FF33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7" name="Oval 18">
              <a:extLst>
                <a:ext uri="{FF2B5EF4-FFF2-40B4-BE49-F238E27FC236}">
                  <a16:creationId xmlns="" xmlns:a16="http://schemas.microsoft.com/office/drawing/2014/main" id="{EB97E820-7257-4896-A385-5EBCE7E4C9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03247" y="3758722"/>
              <a:ext cx="576263" cy="288925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800" b="1">
                <a:solidFill>
                  <a:srgbClr val="00206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6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218342" y="1038102"/>
            <a:ext cx="6063821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emitters – a </a:t>
            </a:r>
            <a:r>
              <a:rPr lang="en-AU" b="1" dirty="0">
                <a:solidFill>
                  <a:srgbClr val="0070C0"/>
                </a:solidFill>
              </a:rPr>
              <a:t>special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class of radionuclides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each decay event is </a:t>
            </a:r>
            <a:r>
              <a:rPr lang="en-US" b="1" dirty="0">
                <a:solidFill>
                  <a:srgbClr val="0070C0"/>
                </a:solidFill>
              </a:rPr>
              <a:t>unique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(in contrast to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-,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 and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-emitters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nuclear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atomic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processes are involved</a:t>
            </a: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effect – named after Pierre Auger</a:t>
            </a:r>
          </a:p>
        </p:txBody>
      </p:sp>
    </p:spTree>
    <p:extLst>
      <p:ext uri="{BB962C8B-B14F-4D97-AF65-F5344CB8AC3E}">
        <p14:creationId xmlns:p14="http://schemas.microsoft.com/office/powerpoint/2010/main" val="13722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773" y="769362"/>
            <a:ext cx="6860453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 – Octreotide model, </a:t>
            </a:r>
            <a:r>
              <a:rPr lang="en-US" altLang="en-US" sz="2000" b="1" i="1" dirty="0">
                <a:solidFill>
                  <a:srgbClr val="002060"/>
                </a:solidFill>
                <a:latin typeface="+mn-lt"/>
              </a:rPr>
              <a:t>in vitro </a:t>
            </a: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experiments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="" xmlns:a16="http://schemas.microsoft.com/office/drawing/2014/main" id="{AF067106-0DE5-4ADE-B100-E36E2AD3E3DE}"/>
              </a:ext>
            </a:extLst>
          </p:cNvPr>
          <p:cNvSpPr txBox="1">
            <a:spLocks noChangeArrowheads="1"/>
          </p:cNvSpPr>
          <p:nvPr/>
        </p:nvSpPr>
        <p:spPr>
          <a:xfrm>
            <a:off x="4284663" y="1445492"/>
            <a:ext cx="4937146" cy="38625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 of Auger emitter </a:t>
            </a: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 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cells</a:t>
            </a: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538163" defTabSz="449263">
              <a:lnSpc>
                <a:spcPct val="100000"/>
              </a:lnSpc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symbols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А427 (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 line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symbols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А427-7 (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SSTR2 expressing)</a:t>
            </a: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 is mediated by SSTR2 receptors</a:t>
            </a: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538163" defTabSz="449263">
              <a:lnSpc>
                <a:spcPct val="100000"/>
              </a:lnSpc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symbols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directly labelled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-ТОСА 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w/o DNA ligand</a:t>
            </a: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symbols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conjugate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-ОСА)</a:t>
            </a:r>
          </a:p>
          <a:p>
            <a:pPr marL="625475" indent="-538163" defTabSz="449263">
              <a:lnSpc>
                <a:spcPct val="100000"/>
              </a:lnSpc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US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7312" indent="0" defTabSz="449263">
              <a:lnSpc>
                <a:spcPct val="10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 is mediated by DNA binding of </a:t>
            </a: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Object 17">
            <a:extLst>
              <a:ext uri="{FF2B5EF4-FFF2-40B4-BE49-F238E27FC236}">
                <a16:creationId xmlns="" xmlns:a16="http://schemas.microsoft.com/office/drawing/2014/main" id="{8521ECAB-C851-4228-B97F-A18CA11BB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15446"/>
              </p:ext>
            </p:extLst>
          </p:nvPr>
        </p:nvGraphicFramePr>
        <p:xfrm>
          <a:off x="413331" y="1397035"/>
          <a:ext cx="3779340" cy="2328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" name="Chart" r:id="rId4" imgW="4962334" imgH="2904934" progId="Excel.Chart.8">
                  <p:embed/>
                </p:oleObj>
              </mc:Choice>
              <mc:Fallback>
                <p:oleObj name="Chart" r:id="rId4" imgW="4962334" imgH="2904934" progId="Excel.Chart.8">
                  <p:embed/>
                  <p:pic>
                    <p:nvPicPr>
                      <p:cNvPr id="66564" name="Object 17">
                        <a:extLst>
                          <a:ext uri="{FF2B5EF4-FFF2-40B4-BE49-F238E27FC236}">
                            <a16:creationId xmlns="" xmlns:a16="http://schemas.microsoft.com/office/drawing/2014/main" id="{AFC78E73-B284-4BD8-A224-05EB8B5455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31" y="1397035"/>
                        <a:ext cx="3779340" cy="2328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8">
            <a:extLst>
              <a:ext uri="{FF2B5EF4-FFF2-40B4-BE49-F238E27FC236}">
                <a16:creationId xmlns="" xmlns:a16="http://schemas.microsoft.com/office/drawing/2014/main" id="{9CF3187D-979E-4CB8-95F5-63D3C40D03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373595"/>
              </p:ext>
            </p:extLst>
          </p:nvPr>
        </p:nvGraphicFramePr>
        <p:xfrm>
          <a:off x="378406" y="3724310"/>
          <a:ext cx="3807884" cy="230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Chart" r:id="rId6" imgW="4829175" imgH="2924366" progId="Excel.Chart.8">
                  <p:embed/>
                </p:oleObj>
              </mc:Choice>
              <mc:Fallback>
                <p:oleObj name="Chart" r:id="rId6" imgW="4829175" imgH="2924366" progId="Excel.Chart.8">
                  <p:embed/>
                  <p:pic>
                    <p:nvPicPr>
                      <p:cNvPr id="66565" name="Object 18">
                        <a:extLst>
                          <a:ext uri="{FF2B5EF4-FFF2-40B4-BE49-F238E27FC236}">
                            <a16:creationId xmlns="" xmlns:a16="http://schemas.microsoft.com/office/drawing/2014/main" id="{AC8B88E0-8F75-475D-8F2F-B128BBF754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06" y="3724310"/>
                        <a:ext cx="3807884" cy="230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45136C7-1A3F-4A96-832D-8B1F2E3A69E0}"/>
              </a:ext>
            </a:extLst>
          </p:cNvPr>
          <p:cNvSpPr/>
          <p:nvPr/>
        </p:nvSpPr>
        <p:spPr>
          <a:xfrm>
            <a:off x="2329957" y="5904772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5475" lvl="0" indent="-538163" defTabSz="44926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 typeface="Wingdings" panose="05000000000000000000" pitchFamily="2" charset="2"/>
              <a:buChar char="Ø"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culture</a:t>
            </a:r>
            <a:r>
              <a:rPr lang="ru-R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А427 (</a:t>
            </a:r>
            <a:r>
              <a:rPr lang="en-A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non-small cell lung carcinoma)</a:t>
            </a:r>
            <a:r>
              <a:rPr lang="ru-R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clone</a:t>
            </a:r>
            <a:r>
              <a:rPr lang="ru-R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А427-7 </a:t>
            </a:r>
            <a:r>
              <a:rPr lang="en-AU" altLang="en-US" sz="1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stably transfected with somatostatin receptor (SSTR2) gene</a:t>
            </a:r>
            <a:endParaRPr lang="ru-RU" altLang="en-US" sz="1400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387" y="1784930"/>
            <a:ext cx="2846780" cy="18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773" y="769362"/>
            <a:ext cx="6860453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 – Octreotide model, </a:t>
            </a:r>
            <a:r>
              <a:rPr lang="en-US" altLang="en-US" sz="2000" b="1" i="1" dirty="0">
                <a:solidFill>
                  <a:srgbClr val="002060"/>
                </a:solidFill>
                <a:latin typeface="+mn-lt"/>
              </a:rPr>
              <a:t>in vivo </a:t>
            </a: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experiments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B3422D18-6A75-4F67-9DA3-B9FA75C2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713" y="1343474"/>
            <a:ext cx="4284662" cy="453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25475" marR="0" lvl="0" indent="-538163" algn="l" defTabSz="449263" rtl="0" eaLnBrk="1" fontAlgn="base" latinLnBrk="0" hangingPunct="1">
              <a:lnSpc>
                <a:spcPct val="12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Biodistribution of Auger emitter in mouse tissues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 after injection</a:t>
            </a:r>
            <a:endParaRPr kumimoji="0" lang="ru-R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12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en-A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 of Auger emitter in tumour following injection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both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en-US" sz="1600" b="1" i="0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-ОСА </a:t>
            </a: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en-US" sz="1600" b="1" i="0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-ТОСА</a:t>
            </a: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ru-R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Accumulation of Auger emitter in liver following injection of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en-US" sz="1600" b="1" i="0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-ОСА </a:t>
            </a: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en-US" sz="1600" b="1" i="0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en-A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targeted delivery of Auger emitter</a:t>
            </a:r>
            <a:r>
              <a:rPr kumimoji="0" lang="ru-R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however:</a:t>
            </a:r>
            <a:endParaRPr kumimoji="0" lang="ru-R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ru-RU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kumimoji="0" lang="en-AU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Premature cleavage of DNA ligand and its accumulation in liver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538163" algn="l" defTabSz="449263" rtl="0" eaLnBrk="1" fontAlgn="base" latinLnBrk="0" hangingPunct="1">
              <a:lnSpc>
                <a:spcPct val="127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9" descr="Revision_Figure_6">
            <a:extLst>
              <a:ext uri="{FF2B5EF4-FFF2-40B4-BE49-F238E27FC236}">
                <a16:creationId xmlns="" xmlns:a16="http://schemas.microsoft.com/office/drawing/2014/main" id="{F3ED58D3-1C3B-4302-88BD-46CCDD55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 t="2415" r="3937" b="66234"/>
          <a:stretch>
            <a:fillRect/>
          </a:stretch>
        </p:blipFill>
        <p:spPr bwMode="auto">
          <a:xfrm>
            <a:off x="357188" y="1016000"/>
            <a:ext cx="2249487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Revision_Figure_6">
            <a:extLst>
              <a:ext uri="{FF2B5EF4-FFF2-40B4-BE49-F238E27FC236}">
                <a16:creationId xmlns="" xmlns:a16="http://schemas.microsoft.com/office/drawing/2014/main" id="{E12E39BD-7154-4220-A8A3-A3384718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69870" r="49985"/>
          <a:stretch>
            <a:fillRect/>
          </a:stretch>
        </p:blipFill>
        <p:spPr bwMode="auto">
          <a:xfrm>
            <a:off x="347663" y="2886075"/>
            <a:ext cx="2286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Revision_Figure_6">
            <a:extLst>
              <a:ext uri="{FF2B5EF4-FFF2-40B4-BE49-F238E27FC236}">
                <a16:creationId xmlns="" xmlns:a16="http://schemas.microsoft.com/office/drawing/2014/main" id="{60A5EE9D-4DE3-43FF-9B88-40F043E4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4" t="70480"/>
          <a:stretch>
            <a:fillRect/>
          </a:stretch>
        </p:blipFill>
        <p:spPr bwMode="auto">
          <a:xfrm>
            <a:off x="355600" y="4641850"/>
            <a:ext cx="228758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9E486240-1355-4AD3-8FDE-B936E265A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1449388"/>
            <a:ext cx="1584325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-ОСА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-ТОСА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en-US" sz="16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PIH</a:t>
            </a: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alt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387" y="1784930"/>
            <a:ext cx="2846780" cy="18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emitters potential for radionuclide therapy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22C620FF-0DD0-4446-BADE-130372F5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773" y="769362"/>
            <a:ext cx="6860453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Dual targeting strategy – Octreotide model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3EBBC53B-DABD-47F0-8170-AC122AB87CEB}"/>
              </a:ext>
            </a:extLst>
          </p:cNvPr>
          <p:cNvSpPr txBox="1">
            <a:spLocks noChangeArrowheads="1"/>
          </p:cNvSpPr>
          <p:nvPr/>
        </p:nvSpPr>
        <p:spPr>
          <a:xfrm>
            <a:off x="2931090" y="2219855"/>
            <a:ext cx="6185466" cy="7880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449263">
              <a:lnSpc>
                <a:spcPct val="150000"/>
              </a:lnSpc>
              <a:buNone/>
              <a:tabLst>
                <a:tab pos="-82550" algn="l"/>
                <a:tab pos="104775" algn="l"/>
                <a:tab pos="276225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AU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studies demonstrate the feasibility of targeted delivery of Auger emitters to nucleus and DNA of tumour cells</a:t>
            </a:r>
          </a:p>
        </p:txBody>
      </p:sp>
    </p:spTree>
    <p:extLst>
      <p:ext uri="{BB962C8B-B14F-4D97-AF65-F5344CB8AC3E}">
        <p14:creationId xmlns:p14="http://schemas.microsoft.com/office/powerpoint/2010/main" val="19943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2746" y="1060739"/>
            <a:ext cx="10205545" cy="118389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AU" sz="4100" b="1" dirty="0">
                <a:solidFill>
                  <a:schemeClr val="accent5">
                    <a:lumMod val="50000"/>
                  </a:schemeClr>
                </a:solidFill>
              </a:rPr>
              <a:t>Thank you for your attention!</a:t>
            </a:r>
            <a:endParaRPr lang="en-A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3" y="10510"/>
            <a:ext cx="12412716" cy="7315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80" y="2244637"/>
            <a:ext cx="1101033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7138847" y="1038102"/>
            <a:ext cx="3688505" cy="2831716"/>
            <a:chOff x="476" y="1661"/>
            <a:chExt cx="2042" cy="1799"/>
          </a:xfrm>
        </p:grpSpPr>
        <p:pic>
          <p:nvPicPr>
            <p:cNvPr id="10" name="Picture 11" descr="auger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661"/>
              <a:ext cx="2042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589" y="3294"/>
              <a:ext cx="1862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100" dirty="0"/>
                <a:t>Auger P. </a:t>
              </a:r>
              <a:r>
                <a:rPr lang="fr-FR" altLang="en-US" sz="1100" i="1" dirty="0"/>
                <a:t>Sur l'effet photoélectrique composé,</a:t>
              </a:r>
              <a:r>
                <a:rPr lang="fr-FR" altLang="en-US" sz="1100" dirty="0"/>
                <a:t>1925</a:t>
              </a:r>
              <a:r>
                <a:rPr lang="fr-FR" altLang="en-US" sz="1000" dirty="0"/>
                <a:t>.</a:t>
              </a:r>
              <a:endParaRPr lang="en-AU" altLang="en-US" sz="1000" dirty="0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793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1474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218342" y="1038102"/>
            <a:ext cx="6063821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emitters – a </a:t>
            </a:r>
            <a:r>
              <a:rPr lang="en-AU" b="1" dirty="0">
                <a:solidFill>
                  <a:srgbClr val="0070C0"/>
                </a:solidFill>
              </a:rPr>
              <a:t>special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class of radionuclides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each decay event is </a:t>
            </a:r>
            <a:r>
              <a:rPr lang="en-US" b="1" dirty="0">
                <a:solidFill>
                  <a:srgbClr val="0070C0"/>
                </a:solidFill>
              </a:rPr>
              <a:t>unique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(in contrast to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-,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 and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-emitters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nuclear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atomic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processes are involved</a:t>
            </a: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effect – named after Pierre Auger</a:t>
            </a:r>
          </a:p>
        </p:txBody>
      </p:sp>
    </p:spTree>
    <p:extLst>
      <p:ext uri="{BB962C8B-B14F-4D97-AF65-F5344CB8AC3E}">
        <p14:creationId xmlns:p14="http://schemas.microsoft.com/office/powerpoint/2010/main" val="3345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7138847" y="1038102"/>
            <a:ext cx="3688505" cy="2831716"/>
            <a:chOff x="476" y="1661"/>
            <a:chExt cx="2042" cy="1799"/>
          </a:xfrm>
        </p:grpSpPr>
        <p:pic>
          <p:nvPicPr>
            <p:cNvPr id="10" name="Picture 11" descr="auger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661"/>
              <a:ext cx="2042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589" y="3294"/>
              <a:ext cx="1862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100" dirty="0"/>
                <a:t>Auger P. </a:t>
              </a:r>
              <a:r>
                <a:rPr lang="fr-FR" altLang="en-US" sz="1100" i="1" dirty="0"/>
                <a:t>Sur l'effet photoélectrique composé,</a:t>
              </a:r>
              <a:r>
                <a:rPr lang="fr-FR" altLang="en-US" sz="1100" dirty="0"/>
                <a:t>1925</a:t>
              </a:r>
              <a:r>
                <a:rPr lang="fr-FR" altLang="en-US" sz="1000" dirty="0"/>
                <a:t>.</a:t>
              </a:r>
              <a:endParaRPr lang="en-AU" altLang="en-US" sz="1000" dirty="0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793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1474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4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5142967" y="3869818"/>
            <a:ext cx="6920503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Study of photo effect in gaseous phase (Wilson cloud  chamber)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Multiple tracks of ionising particles originating from the same point – Auger effect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Pierre Auger interpretation – simultaneous emission of several electrons from ionised atom</a:t>
            </a:r>
          </a:p>
        </p:txBody>
      </p: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218342" y="1038102"/>
            <a:ext cx="6063821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emitters – a </a:t>
            </a:r>
            <a:r>
              <a:rPr lang="en-AU" b="1" dirty="0">
                <a:solidFill>
                  <a:srgbClr val="0070C0"/>
                </a:solidFill>
              </a:rPr>
              <a:t>special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class of radionuclides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each decay event is </a:t>
            </a:r>
            <a:r>
              <a:rPr lang="en-US" b="1" dirty="0">
                <a:solidFill>
                  <a:srgbClr val="0070C0"/>
                </a:solidFill>
              </a:rPr>
              <a:t>unique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(in contrast to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-,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 and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-emitters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nuclear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atomic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processes are involved</a:t>
            </a: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effect – named after Pierre Auger</a:t>
            </a:r>
          </a:p>
        </p:txBody>
      </p:sp>
    </p:spTree>
    <p:extLst>
      <p:ext uri="{BB962C8B-B14F-4D97-AF65-F5344CB8AC3E}">
        <p14:creationId xmlns:p14="http://schemas.microsoft.com/office/powerpoint/2010/main" val="19726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7138847" y="1038102"/>
            <a:ext cx="3688505" cy="2831716"/>
            <a:chOff x="476" y="1661"/>
            <a:chExt cx="2042" cy="1799"/>
          </a:xfrm>
        </p:grpSpPr>
        <p:pic>
          <p:nvPicPr>
            <p:cNvPr id="10" name="Picture 11" descr="auger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661"/>
              <a:ext cx="2042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589" y="3294"/>
              <a:ext cx="1862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100" dirty="0"/>
                <a:t>Auger P. </a:t>
              </a:r>
              <a:r>
                <a:rPr lang="fr-FR" altLang="en-US" sz="1100" i="1" dirty="0"/>
                <a:t>Sur l'effet photoélectrique composé,</a:t>
              </a:r>
              <a:r>
                <a:rPr lang="fr-FR" altLang="en-US" sz="1100" dirty="0"/>
                <a:t>1925</a:t>
              </a:r>
              <a:r>
                <a:rPr lang="fr-FR" altLang="en-US" sz="1000" dirty="0"/>
                <a:t>.</a:t>
              </a:r>
              <a:endParaRPr lang="en-AU" altLang="en-US" sz="1000" dirty="0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793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1474" y="2341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4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5142967" y="3869818"/>
            <a:ext cx="6920503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Study of photo effect in gaseous phase (Wilson cloud  chamber)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Multiple tracks of ionising particles originating from the same point – Auger effect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Pierre Auger interpretation – simultaneous emission of several electrons from ionised atom</a:t>
            </a:r>
          </a:p>
        </p:txBody>
      </p: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218342" y="1038102"/>
            <a:ext cx="6063821" cy="23531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emitters – a </a:t>
            </a:r>
            <a:r>
              <a:rPr lang="en-AU" b="1" dirty="0">
                <a:solidFill>
                  <a:srgbClr val="0070C0"/>
                </a:solidFill>
              </a:rPr>
              <a:t>special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class of radionuclides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each decay event is </a:t>
            </a:r>
            <a:r>
              <a:rPr lang="en-US" b="1" dirty="0">
                <a:solidFill>
                  <a:srgbClr val="0070C0"/>
                </a:solidFill>
              </a:rPr>
              <a:t>unique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(in contrast to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-,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b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 and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-emitters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nuclear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atomic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processes are involved</a:t>
            </a: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Auger effect – named after Pierre Auger</a:t>
            </a:r>
          </a:p>
        </p:txBody>
      </p:sp>
      <p:sp>
        <p:nvSpPr>
          <p:cNvPr id="16" name="Скругленный прямоугольник 45">
            <a:extLst>
              <a:ext uri="{FF2B5EF4-FFF2-40B4-BE49-F238E27FC236}">
                <a16:creationId xmlns="" xmlns:a16="http://schemas.microsoft.com/office/drawing/2014/main" id="{F048088D-1053-468F-B1C5-958B4C0F2E77}"/>
              </a:ext>
            </a:extLst>
          </p:cNvPr>
          <p:cNvSpPr/>
          <p:nvPr/>
        </p:nvSpPr>
        <p:spPr>
          <a:xfrm>
            <a:off x="413331" y="4227687"/>
            <a:ext cx="4305465" cy="14337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Main feature of Auger effect – emission of </a:t>
            </a:r>
            <a:r>
              <a:rPr lang="en-AU" b="1" dirty="0">
                <a:solidFill>
                  <a:srgbClr val="0070C0"/>
                </a:solidFill>
              </a:rPr>
              <a:t>multiple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electrons (Auger electrons) initiated by a </a:t>
            </a:r>
            <a:r>
              <a:rPr lang="en-AU" b="1" dirty="0">
                <a:solidFill>
                  <a:srgbClr val="0070C0"/>
                </a:solidFill>
              </a:rPr>
              <a:t>single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atomic event</a:t>
            </a:r>
          </a:p>
        </p:txBody>
      </p:sp>
    </p:spTree>
    <p:extLst>
      <p:ext uri="{BB962C8B-B14F-4D97-AF65-F5344CB8AC3E}">
        <p14:creationId xmlns:p14="http://schemas.microsoft.com/office/powerpoint/2010/main" val="35562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4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4231174" y="929173"/>
            <a:ext cx="7832296" cy="403209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effect involves:</a:t>
            </a:r>
            <a:endParaRPr lang="en-AU" b="1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Formation of a vacancy in an inner atomic shell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Filling of this vacancy by another electron; accompanied by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formation of a new vacancy, with the transition energy released as: 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X-ray photon or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emission of another electron with formation of one more vacancy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The process of vacancy filling and electron emission (Auger cascade) continues until</a:t>
            </a:r>
          </a:p>
          <a:p>
            <a:pPr>
              <a:lnSpc>
                <a:spcPts val="28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           - all vacancies reach the outer shell (in vacuum) and</a:t>
            </a:r>
          </a:p>
          <a:p>
            <a:pPr defTabSz="717550">
              <a:lnSpc>
                <a:spcPts val="28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           - are filled with electrons from neighbouring atoms (in medium)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890845-A0C6-4F5C-8728-5A59F0186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327"/>
            <a:ext cx="4216684" cy="3309057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9F102005-60A3-420A-BD2E-B65CD0F84445}"/>
              </a:ext>
            </a:extLst>
          </p:cNvPr>
          <p:cNvCxnSpPr>
            <a:cxnSpLocks/>
          </p:cNvCxnSpPr>
          <p:nvPr/>
        </p:nvCxnSpPr>
        <p:spPr>
          <a:xfrm>
            <a:off x="733646" y="2328529"/>
            <a:ext cx="967563" cy="780326"/>
          </a:xfrm>
          <a:prstGeom prst="straightConnector1">
            <a:avLst/>
          </a:prstGeom>
          <a:ln w="3175">
            <a:solidFill>
              <a:schemeClr val="tx1"/>
            </a:solidFill>
            <a:headEnd type="none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44195FD-140B-4A69-ABD5-64C4CDA2FB44}"/>
              </a:ext>
            </a:extLst>
          </p:cNvPr>
          <p:cNvSpPr/>
          <p:nvPr/>
        </p:nvSpPr>
        <p:spPr>
          <a:xfrm>
            <a:off x="139092" y="1805309"/>
            <a:ext cx="1189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400" b="1" dirty="0">
                <a:solidFill>
                  <a:schemeClr val="tx2">
                    <a:lumMod val="50000"/>
                  </a:schemeClr>
                </a:solidFill>
              </a:rPr>
              <a:t>Formation of </a:t>
            </a:r>
          </a:p>
          <a:p>
            <a:pPr algn="ctr"/>
            <a:r>
              <a:rPr lang="en-AU" sz="1400" b="1" dirty="0">
                <a:solidFill>
                  <a:schemeClr val="tx2">
                    <a:lumMod val="50000"/>
                  </a:schemeClr>
                </a:solidFill>
              </a:rPr>
              <a:t>a vacancy 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13331" y="9282"/>
            <a:ext cx="8942752" cy="594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Physics of Auger effect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 rot="-5400000">
            <a:off x="11320520" y="-233057"/>
            <a:ext cx="406400" cy="1079500"/>
            <a:chOff x="4650" y="300"/>
            <a:chExt cx="347" cy="894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 rot="5400000">
              <a:off x="4310" y="644"/>
              <a:ext cx="882" cy="194"/>
            </a:xfrm>
            <a:custGeom>
              <a:avLst/>
              <a:gdLst>
                <a:gd name="T0" fmla="*/ 12 w 920"/>
                <a:gd name="T1" fmla="*/ 8 h 204"/>
                <a:gd name="T2" fmla="*/ 29 w 920"/>
                <a:gd name="T3" fmla="*/ 24 h 204"/>
                <a:gd name="T4" fmla="*/ 43 w 920"/>
                <a:gd name="T5" fmla="*/ 47 h 204"/>
                <a:gd name="T6" fmla="*/ 58 w 920"/>
                <a:gd name="T7" fmla="*/ 76 h 204"/>
                <a:gd name="T8" fmla="*/ 75 w 920"/>
                <a:gd name="T9" fmla="*/ 106 h 204"/>
                <a:gd name="T10" fmla="*/ 90 w 920"/>
                <a:gd name="T11" fmla="*/ 132 h 204"/>
                <a:gd name="T12" fmla="*/ 105 w 920"/>
                <a:gd name="T13" fmla="*/ 153 h 204"/>
                <a:gd name="T14" fmla="*/ 122 w 920"/>
                <a:gd name="T15" fmla="*/ 165 h 204"/>
                <a:gd name="T16" fmla="*/ 137 w 920"/>
                <a:gd name="T17" fmla="*/ 166 h 204"/>
                <a:gd name="T18" fmla="*/ 152 w 920"/>
                <a:gd name="T19" fmla="*/ 157 h 204"/>
                <a:gd name="T20" fmla="*/ 168 w 920"/>
                <a:gd name="T21" fmla="*/ 139 h 204"/>
                <a:gd name="T22" fmla="*/ 183 w 920"/>
                <a:gd name="T23" fmla="*/ 113 h 204"/>
                <a:gd name="T24" fmla="*/ 199 w 920"/>
                <a:gd name="T25" fmla="*/ 83 h 204"/>
                <a:gd name="T26" fmla="*/ 215 w 920"/>
                <a:gd name="T27" fmla="*/ 54 h 204"/>
                <a:gd name="T28" fmla="*/ 231 w 920"/>
                <a:gd name="T29" fmla="*/ 28 h 204"/>
                <a:gd name="T30" fmla="*/ 245 w 920"/>
                <a:gd name="T31" fmla="*/ 10 h 204"/>
                <a:gd name="T32" fmla="*/ 262 w 920"/>
                <a:gd name="T33" fmla="*/ 1 h 204"/>
                <a:gd name="T34" fmla="*/ 277 w 920"/>
                <a:gd name="T35" fmla="*/ 3 h 204"/>
                <a:gd name="T36" fmla="*/ 293 w 920"/>
                <a:gd name="T37" fmla="*/ 14 h 204"/>
                <a:gd name="T38" fmla="*/ 309 w 920"/>
                <a:gd name="T39" fmla="*/ 35 h 204"/>
                <a:gd name="T40" fmla="*/ 324 w 920"/>
                <a:gd name="T41" fmla="*/ 63 h 204"/>
                <a:gd name="T42" fmla="*/ 339 w 920"/>
                <a:gd name="T43" fmla="*/ 92 h 204"/>
                <a:gd name="T44" fmla="*/ 356 w 920"/>
                <a:gd name="T45" fmla="*/ 121 h 204"/>
                <a:gd name="T46" fmla="*/ 371 w 920"/>
                <a:gd name="T47" fmla="*/ 145 h 204"/>
                <a:gd name="T48" fmla="*/ 387 w 920"/>
                <a:gd name="T49" fmla="*/ 161 h 204"/>
                <a:gd name="T50" fmla="*/ 402 w 920"/>
                <a:gd name="T51" fmla="*/ 166 h 204"/>
                <a:gd name="T52" fmla="*/ 418 w 920"/>
                <a:gd name="T53" fmla="*/ 163 h 204"/>
                <a:gd name="T54" fmla="*/ 434 w 920"/>
                <a:gd name="T55" fmla="*/ 148 h 204"/>
                <a:gd name="T56" fmla="*/ 450 w 920"/>
                <a:gd name="T57" fmla="*/ 126 h 204"/>
                <a:gd name="T58" fmla="*/ 464 w 920"/>
                <a:gd name="T59" fmla="*/ 97 h 204"/>
                <a:gd name="T60" fmla="*/ 479 w 920"/>
                <a:gd name="T61" fmla="*/ 67 h 204"/>
                <a:gd name="T62" fmla="*/ 497 w 920"/>
                <a:gd name="T63" fmla="*/ 40 h 204"/>
                <a:gd name="T64" fmla="*/ 511 w 920"/>
                <a:gd name="T65" fmla="*/ 17 h 204"/>
                <a:gd name="T66" fmla="*/ 526 w 920"/>
                <a:gd name="T67" fmla="*/ 4 h 204"/>
                <a:gd name="T68" fmla="*/ 543 w 920"/>
                <a:gd name="T69" fmla="*/ 1 h 204"/>
                <a:gd name="T70" fmla="*/ 559 w 920"/>
                <a:gd name="T71" fmla="*/ 10 h 204"/>
                <a:gd name="T72" fmla="*/ 573 w 920"/>
                <a:gd name="T73" fmla="*/ 26 h 204"/>
                <a:gd name="T74" fmla="*/ 590 w 920"/>
                <a:gd name="T75" fmla="*/ 49 h 204"/>
                <a:gd name="T76" fmla="*/ 605 w 920"/>
                <a:gd name="T77" fmla="*/ 79 h 204"/>
                <a:gd name="T78" fmla="*/ 621 w 920"/>
                <a:gd name="T79" fmla="*/ 108 h 204"/>
                <a:gd name="T80" fmla="*/ 636 w 920"/>
                <a:gd name="T81" fmla="*/ 135 h 204"/>
                <a:gd name="T82" fmla="*/ 652 w 920"/>
                <a:gd name="T83" fmla="*/ 156 h 204"/>
                <a:gd name="T84" fmla="*/ 667 w 920"/>
                <a:gd name="T85" fmla="*/ 165 h 204"/>
                <a:gd name="T86" fmla="*/ 684 w 920"/>
                <a:gd name="T87" fmla="*/ 166 h 204"/>
                <a:gd name="T88" fmla="*/ 699 w 920"/>
                <a:gd name="T89" fmla="*/ 156 h 204"/>
                <a:gd name="T90" fmla="*/ 715 w 920"/>
                <a:gd name="T91" fmla="*/ 137 h 204"/>
                <a:gd name="T92" fmla="*/ 730 w 920"/>
                <a:gd name="T93" fmla="*/ 109 h 204"/>
                <a:gd name="T94" fmla="*/ 746 w 920"/>
                <a:gd name="T95" fmla="*/ 80 h 204"/>
                <a:gd name="T96" fmla="*/ 761 w 920"/>
                <a:gd name="T97" fmla="*/ 50 h 204"/>
                <a:gd name="T98" fmla="*/ 778 w 920"/>
                <a:gd name="T99" fmla="*/ 2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23" y="17"/>
                  </a:lnTo>
                  <a:lnTo>
                    <a:pt x="28" y="22"/>
                  </a:lnTo>
                  <a:lnTo>
                    <a:pt x="33" y="28"/>
                  </a:lnTo>
                  <a:lnTo>
                    <a:pt x="37" y="35"/>
                  </a:lnTo>
                  <a:lnTo>
                    <a:pt x="42" y="42"/>
                  </a:lnTo>
                  <a:lnTo>
                    <a:pt x="46" y="50"/>
                  </a:lnTo>
                  <a:lnTo>
                    <a:pt x="51" y="58"/>
                  </a:lnTo>
                  <a:lnTo>
                    <a:pt x="56" y="66"/>
                  </a:lnTo>
                  <a:lnTo>
                    <a:pt x="60" y="75"/>
                  </a:lnTo>
                  <a:lnTo>
                    <a:pt x="65" y="84"/>
                  </a:lnTo>
                  <a:lnTo>
                    <a:pt x="70" y="93"/>
                  </a:lnTo>
                  <a:lnTo>
                    <a:pt x="74" y="102"/>
                  </a:lnTo>
                  <a:lnTo>
                    <a:pt x="79" y="111"/>
                  </a:lnTo>
                  <a:lnTo>
                    <a:pt x="83" y="121"/>
                  </a:lnTo>
                  <a:lnTo>
                    <a:pt x="88" y="129"/>
                  </a:lnTo>
                  <a:lnTo>
                    <a:pt x="93" y="138"/>
                  </a:lnTo>
                  <a:lnTo>
                    <a:pt x="97" y="146"/>
                  </a:lnTo>
                  <a:lnTo>
                    <a:pt x="102" y="155"/>
                  </a:lnTo>
                  <a:lnTo>
                    <a:pt x="106" y="162"/>
                  </a:lnTo>
                  <a:lnTo>
                    <a:pt x="111" y="169"/>
                  </a:lnTo>
                  <a:lnTo>
                    <a:pt x="116" y="176"/>
                  </a:lnTo>
                  <a:lnTo>
                    <a:pt x="120" y="182"/>
                  </a:lnTo>
                  <a:lnTo>
                    <a:pt x="125" y="187"/>
                  </a:lnTo>
                  <a:lnTo>
                    <a:pt x="130" y="192"/>
                  </a:lnTo>
                  <a:lnTo>
                    <a:pt x="134" y="196"/>
                  </a:lnTo>
                  <a:lnTo>
                    <a:pt x="139" y="200"/>
                  </a:lnTo>
                  <a:lnTo>
                    <a:pt x="144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4"/>
                  </a:lnTo>
                  <a:lnTo>
                    <a:pt x="162" y="203"/>
                  </a:lnTo>
                  <a:lnTo>
                    <a:pt x="167" y="202"/>
                  </a:lnTo>
                  <a:lnTo>
                    <a:pt x="171" y="199"/>
                  </a:lnTo>
                  <a:lnTo>
                    <a:pt x="176" y="196"/>
                  </a:lnTo>
                  <a:lnTo>
                    <a:pt x="180" y="192"/>
                  </a:lnTo>
                  <a:lnTo>
                    <a:pt x="185" y="187"/>
                  </a:lnTo>
                  <a:lnTo>
                    <a:pt x="190" y="182"/>
                  </a:lnTo>
                  <a:lnTo>
                    <a:pt x="194" y="176"/>
                  </a:lnTo>
                  <a:lnTo>
                    <a:pt x="199" y="169"/>
                  </a:lnTo>
                  <a:lnTo>
                    <a:pt x="204" y="162"/>
                  </a:lnTo>
                  <a:lnTo>
                    <a:pt x="208" y="154"/>
                  </a:lnTo>
                  <a:lnTo>
                    <a:pt x="213" y="146"/>
                  </a:lnTo>
                  <a:lnTo>
                    <a:pt x="217" y="138"/>
                  </a:lnTo>
                  <a:lnTo>
                    <a:pt x="222" y="129"/>
                  </a:lnTo>
                  <a:lnTo>
                    <a:pt x="227" y="120"/>
                  </a:lnTo>
                  <a:lnTo>
                    <a:pt x="231" y="111"/>
                  </a:lnTo>
                  <a:lnTo>
                    <a:pt x="236" y="102"/>
                  </a:lnTo>
                  <a:lnTo>
                    <a:pt x="240" y="93"/>
                  </a:lnTo>
                  <a:lnTo>
                    <a:pt x="245" y="83"/>
                  </a:lnTo>
                  <a:lnTo>
                    <a:pt x="250" y="74"/>
                  </a:lnTo>
                  <a:lnTo>
                    <a:pt x="254" y="66"/>
                  </a:lnTo>
                  <a:lnTo>
                    <a:pt x="259" y="57"/>
                  </a:lnTo>
                  <a:lnTo>
                    <a:pt x="264" y="49"/>
                  </a:lnTo>
                  <a:lnTo>
                    <a:pt x="268" y="42"/>
                  </a:lnTo>
                  <a:lnTo>
                    <a:pt x="273" y="34"/>
                  </a:lnTo>
                  <a:lnTo>
                    <a:pt x="277" y="28"/>
                  </a:lnTo>
                  <a:lnTo>
                    <a:pt x="282" y="22"/>
                  </a:lnTo>
                  <a:lnTo>
                    <a:pt x="287" y="17"/>
                  </a:lnTo>
                  <a:lnTo>
                    <a:pt x="291" y="12"/>
                  </a:lnTo>
                  <a:lnTo>
                    <a:pt x="296" y="8"/>
                  </a:lnTo>
                  <a:lnTo>
                    <a:pt x="300" y="5"/>
                  </a:lnTo>
                  <a:lnTo>
                    <a:pt x="305" y="3"/>
                  </a:lnTo>
                  <a:lnTo>
                    <a:pt x="310" y="1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1"/>
                  </a:lnTo>
                  <a:lnTo>
                    <a:pt x="328" y="3"/>
                  </a:lnTo>
                  <a:lnTo>
                    <a:pt x="333" y="6"/>
                  </a:lnTo>
                  <a:lnTo>
                    <a:pt x="338" y="9"/>
                  </a:lnTo>
                  <a:lnTo>
                    <a:pt x="342" y="13"/>
                  </a:lnTo>
                  <a:lnTo>
                    <a:pt x="347" y="18"/>
                  </a:lnTo>
                  <a:lnTo>
                    <a:pt x="351" y="23"/>
                  </a:lnTo>
                  <a:lnTo>
                    <a:pt x="356" y="29"/>
                  </a:lnTo>
                  <a:lnTo>
                    <a:pt x="360" y="36"/>
                  </a:lnTo>
                  <a:lnTo>
                    <a:pt x="365" y="43"/>
                  </a:lnTo>
                  <a:lnTo>
                    <a:pt x="370" y="51"/>
                  </a:lnTo>
                  <a:lnTo>
                    <a:pt x="374" y="59"/>
                  </a:lnTo>
                  <a:lnTo>
                    <a:pt x="379" y="68"/>
                  </a:lnTo>
                  <a:lnTo>
                    <a:pt x="384" y="77"/>
                  </a:lnTo>
                  <a:lnTo>
                    <a:pt x="388" y="85"/>
                  </a:lnTo>
                  <a:lnTo>
                    <a:pt x="393" y="95"/>
                  </a:lnTo>
                  <a:lnTo>
                    <a:pt x="398" y="104"/>
                  </a:lnTo>
                  <a:lnTo>
                    <a:pt x="402" y="113"/>
                  </a:lnTo>
                  <a:lnTo>
                    <a:pt x="407" y="122"/>
                  </a:lnTo>
                  <a:lnTo>
                    <a:pt x="411" y="131"/>
                  </a:lnTo>
                  <a:lnTo>
                    <a:pt x="416" y="140"/>
                  </a:lnTo>
                  <a:lnTo>
                    <a:pt x="421" y="148"/>
                  </a:lnTo>
                  <a:lnTo>
                    <a:pt x="425" y="156"/>
                  </a:lnTo>
                  <a:lnTo>
                    <a:pt x="430" y="164"/>
                  </a:lnTo>
                  <a:lnTo>
                    <a:pt x="435" y="171"/>
                  </a:lnTo>
                  <a:lnTo>
                    <a:pt x="439" y="177"/>
                  </a:lnTo>
                  <a:lnTo>
                    <a:pt x="444" y="183"/>
                  </a:lnTo>
                  <a:lnTo>
                    <a:pt x="448" y="189"/>
                  </a:lnTo>
                  <a:lnTo>
                    <a:pt x="453" y="193"/>
                  </a:lnTo>
                  <a:lnTo>
                    <a:pt x="458" y="197"/>
                  </a:lnTo>
                  <a:lnTo>
                    <a:pt x="462" y="200"/>
                  </a:lnTo>
                  <a:lnTo>
                    <a:pt x="467" y="202"/>
                  </a:lnTo>
                  <a:lnTo>
                    <a:pt x="471" y="204"/>
                  </a:lnTo>
                  <a:lnTo>
                    <a:pt x="476" y="204"/>
                  </a:lnTo>
                  <a:lnTo>
                    <a:pt x="481" y="204"/>
                  </a:lnTo>
                  <a:lnTo>
                    <a:pt x="485" y="203"/>
                  </a:lnTo>
                  <a:lnTo>
                    <a:pt x="490" y="201"/>
                  </a:lnTo>
                  <a:lnTo>
                    <a:pt x="495" y="199"/>
                  </a:lnTo>
                  <a:lnTo>
                    <a:pt x="499" y="195"/>
                  </a:lnTo>
                  <a:lnTo>
                    <a:pt x="504" y="191"/>
                  </a:lnTo>
                  <a:lnTo>
                    <a:pt x="509" y="186"/>
                  </a:lnTo>
                  <a:lnTo>
                    <a:pt x="513" y="181"/>
                  </a:lnTo>
                  <a:lnTo>
                    <a:pt x="518" y="174"/>
                  </a:lnTo>
                  <a:lnTo>
                    <a:pt x="522" y="168"/>
                  </a:lnTo>
                  <a:lnTo>
                    <a:pt x="527" y="161"/>
                  </a:lnTo>
                  <a:lnTo>
                    <a:pt x="532" y="153"/>
                  </a:lnTo>
                  <a:lnTo>
                    <a:pt x="536" y="144"/>
                  </a:lnTo>
                  <a:lnTo>
                    <a:pt x="541" y="136"/>
                  </a:lnTo>
                  <a:lnTo>
                    <a:pt x="545" y="127"/>
                  </a:lnTo>
                  <a:lnTo>
                    <a:pt x="550" y="118"/>
                  </a:lnTo>
                  <a:lnTo>
                    <a:pt x="555" y="109"/>
                  </a:lnTo>
                  <a:lnTo>
                    <a:pt x="559" y="100"/>
                  </a:lnTo>
                  <a:lnTo>
                    <a:pt x="564" y="91"/>
                  </a:lnTo>
                  <a:lnTo>
                    <a:pt x="569" y="82"/>
                  </a:lnTo>
                  <a:lnTo>
                    <a:pt x="573" y="73"/>
                  </a:lnTo>
                  <a:lnTo>
                    <a:pt x="578" y="64"/>
                  </a:lnTo>
                  <a:lnTo>
                    <a:pt x="582" y="56"/>
                  </a:lnTo>
                  <a:lnTo>
                    <a:pt x="587" y="48"/>
                  </a:lnTo>
                  <a:lnTo>
                    <a:pt x="592" y="40"/>
                  </a:lnTo>
                  <a:lnTo>
                    <a:pt x="596" y="33"/>
                  </a:lnTo>
                  <a:lnTo>
                    <a:pt x="601" y="27"/>
                  </a:lnTo>
                  <a:lnTo>
                    <a:pt x="605" y="21"/>
                  </a:lnTo>
                  <a:lnTo>
                    <a:pt x="610" y="16"/>
                  </a:lnTo>
                  <a:lnTo>
                    <a:pt x="615" y="11"/>
                  </a:lnTo>
                  <a:lnTo>
                    <a:pt x="619" y="7"/>
                  </a:lnTo>
                  <a:lnTo>
                    <a:pt x="624" y="4"/>
                  </a:lnTo>
                  <a:lnTo>
                    <a:pt x="629" y="2"/>
                  </a:lnTo>
                  <a:lnTo>
                    <a:pt x="633" y="1"/>
                  </a:lnTo>
                  <a:lnTo>
                    <a:pt x="638" y="0"/>
                  </a:lnTo>
                  <a:lnTo>
                    <a:pt x="642" y="1"/>
                  </a:lnTo>
                  <a:lnTo>
                    <a:pt x="647" y="2"/>
                  </a:lnTo>
                  <a:lnTo>
                    <a:pt x="652" y="4"/>
                  </a:lnTo>
                  <a:lnTo>
                    <a:pt x="656" y="6"/>
                  </a:lnTo>
                  <a:lnTo>
                    <a:pt x="661" y="10"/>
                  </a:lnTo>
                  <a:lnTo>
                    <a:pt x="665" y="14"/>
                  </a:lnTo>
                  <a:lnTo>
                    <a:pt x="670" y="19"/>
                  </a:lnTo>
                  <a:lnTo>
                    <a:pt x="675" y="24"/>
                  </a:lnTo>
                  <a:lnTo>
                    <a:pt x="679" y="31"/>
                  </a:lnTo>
                  <a:lnTo>
                    <a:pt x="684" y="37"/>
                  </a:lnTo>
                  <a:lnTo>
                    <a:pt x="689" y="45"/>
                  </a:lnTo>
                  <a:lnTo>
                    <a:pt x="693" y="53"/>
                  </a:lnTo>
                  <a:lnTo>
                    <a:pt x="698" y="61"/>
                  </a:lnTo>
                  <a:lnTo>
                    <a:pt x="703" y="70"/>
                  </a:lnTo>
                  <a:lnTo>
                    <a:pt x="707" y="78"/>
                  </a:lnTo>
                  <a:lnTo>
                    <a:pt x="712" y="87"/>
                  </a:lnTo>
                  <a:lnTo>
                    <a:pt x="716" y="96"/>
                  </a:lnTo>
                  <a:lnTo>
                    <a:pt x="721" y="106"/>
                  </a:lnTo>
                  <a:lnTo>
                    <a:pt x="726" y="115"/>
                  </a:lnTo>
                  <a:lnTo>
                    <a:pt x="730" y="124"/>
                  </a:lnTo>
                  <a:lnTo>
                    <a:pt x="735" y="133"/>
                  </a:lnTo>
                  <a:lnTo>
                    <a:pt x="739" y="141"/>
                  </a:lnTo>
                  <a:lnTo>
                    <a:pt x="744" y="150"/>
                  </a:lnTo>
                  <a:lnTo>
                    <a:pt x="749" y="158"/>
                  </a:lnTo>
                  <a:lnTo>
                    <a:pt x="753" y="165"/>
                  </a:lnTo>
                  <a:lnTo>
                    <a:pt x="758" y="172"/>
                  </a:lnTo>
                  <a:lnTo>
                    <a:pt x="763" y="178"/>
                  </a:lnTo>
                  <a:lnTo>
                    <a:pt x="767" y="184"/>
                  </a:lnTo>
                  <a:lnTo>
                    <a:pt x="772" y="190"/>
                  </a:lnTo>
                  <a:lnTo>
                    <a:pt x="776" y="194"/>
                  </a:lnTo>
                  <a:lnTo>
                    <a:pt x="781" y="197"/>
                  </a:lnTo>
                  <a:lnTo>
                    <a:pt x="786" y="200"/>
                  </a:lnTo>
                  <a:lnTo>
                    <a:pt x="790" y="202"/>
                  </a:lnTo>
                  <a:lnTo>
                    <a:pt x="795" y="204"/>
                  </a:lnTo>
                  <a:lnTo>
                    <a:pt x="799" y="204"/>
                  </a:lnTo>
                  <a:lnTo>
                    <a:pt x="804" y="204"/>
                  </a:lnTo>
                  <a:lnTo>
                    <a:pt x="809" y="203"/>
                  </a:lnTo>
                  <a:lnTo>
                    <a:pt x="813" y="201"/>
                  </a:lnTo>
                  <a:lnTo>
                    <a:pt x="818" y="198"/>
                  </a:lnTo>
                  <a:lnTo>
                    <a:pt x="823" y="195"/>
                  </a:lnTo>
                  <a:lnTo>
                    <a:pt x="827" y="190"/>
                  </a:lnTo>
                  <a:lnTo>
                    <a:pt x="832" y="185"/>
                  </a:lnTo>
                  <a:lnTo>
                    <a:pt x="836" y="180"/>
                  </a:lnTo>
                  <a:lnTo>
                    <a:pt x="841" y="173"/>
                  </a:lnTo>
                  <a:lnTo>
                    <a:pt x="846" y="167"/>
                  </a:lnTo>
                  <a:lnTo>
                    <a:pt x="850" y="159"/>
                  </a:lnTo>
                  <a:lnTo>
                    <a:pt x="855" y="151"/>
                  </a:lnTo>
                  <a:lnTo>
                    <a:pt x="860" y="143"/>
                  </a:lnTo>
                  <a:lnTo>
                    <a:pt x="864" y="134"/>
                  </a:lnTo>
                  <a:lnTo>
                    <a:pt x="869" y="126"/>
                  </a:lnTo>
                  <a:lnTo>
                    <a:pt x="874" y="116"/>
                  </a:lnTo>
                  <a:lnTo>
                    <a:pt x="878" y="107"/>
                  </a:lnTo>
                  <a:lnTo>
                    <a:pt x="883" y="98"/>
                  </a:lnTo>
                  <a:lnTo>
                    <a:pt x="887" y="89"/>
                  </a:lnTo>
                  <a:lnTo>
                    <a:pt x="892" y="80"/>
                  </a:lnTo>
                  <a:lnTo>
                    <a:pt x="897" y="71"/>
                  </a:lnTo>
                  <a:lnTo>
                    <a:pt x="901" y="62"/>
                  </a:lnTo>
                  <a:lnTo>
                    <a:pt x="906" y="54"/>
                  </a:lnTo>
                  <a:lnTo>
                    <a:pt x="910" y="46"/>
                  </a:lnTo>
                  <a:lnTo>
                    <a:pt x="915" y="39"/>
                  </a:lnTo>
                  <a:lnTo>
                    <a:pt x="920" y="32"/>
                  </a:lnTo>
                </a:path>
              </a:pathLst>
            </a:custGeom>
            <a:noFill/>
            <a:ln w="33401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5400000">
              <a:off x="4306" y="656"/>
              <a:ext cx="882" cy="194"/>
            </a:xfrm>
            <a:custGeom>
              <a:avLst/>
              <a:gdLst>
                <a:gd name="T0" fmla="*/ 12 w 920"/>
                <a:gd name="T1" fmla="*/ 62 h 204"/>
                <a:gd name="T2" fmla="*/ 29 w 920"/>
                <a:gd name="T3" fmla="*/ 34 h 204"/>
                <a:gd name="T4" fmla="*/ 43 w 920"/>
                <a:gd name="T5" fmla="*/ 13 h 204"/>
                <a:gd name="T6" fmla="*/ 58 w 920"/>
                <a:gd name="T7" fmla="*/ 3 h 204"/>
                <a:gd name="T8" fmla="*/ 75 w 920"/>
                <a:gd name="T9" fmla="*/ 1 h 204"/>
                <a:gd name="T10" fmla="*/ 90 w 920"/>
                <a:gd name="T11" fmla="*/ 10 h 204"/>
                <a:gd name="T12" fmla="*/ 105 w 920"/>
                <a:gd name="T13" fmla="*/ 29 h 204"/>
                <a:gd name="T14" fmla="*/ 122 w 920"/>
                <a:gd name="T15" fmla="*/ 55 h 204"/>
                <a:gd name="T16" fmla="*/ 137 w 920"/>
                <a:gd name="T17" fmla="*/ 84 h 204"/>
                <a:gd name="T18" fmla="*/ 152 w 920"/>
                <a:gd name="T19" fmla="*/ 114 h 204"/>
                <a:gd name="T20" fmla="*/ 168 w 920"/>
                <a:gd name="T21" fmla="*/ 139 h 204"/>
                <a:gd name="T22" fmla="*/ 183 w 920"/>
                <a:gd name="T23" fmla="*/ 158 h 204"/>
                <a:gd name="T24" fmla="*/ 199 w 920"/>
                <a:gd name="T25" fmla="*/ 166 h 204"/>
                <a:gd name="T26" fmla="*/ 215 w 920"/>
                <a:gd name="T27" fmla="*/ 165 h 204"/>
                <a:gd name="T28" fmla="*/ 231 w 920"/>
                <a:gd name="T29" fmla="*/ 153 h 204"/>
                <a:gd name="T30" fmla="*/ 245 w 920"/>
                <a:gd name="T31" fmla="*/ 132 h 204"/>
                <a:gd name="T32" fmla="*/ 262 w 920"/>
                <a:gd name="T33" fmla="*/ 105 h 204"/>
                <a:gd name="T34" fmla="*/ 277 w 920"/>
                <a:gd name="T35" fmla="*/ 75 h 204"/>
                <a:gd name="T36" fmla="*/ 293 w 920"/>
                <a:gd name="T37" fmla="*/ 46 h 204"/>
                <a:gd name="T38" fmla="*/ 309 w 920"/>
                <a:gd name="T39" fmla="*/ 23 h 204"/>
                <a:gd name="T40" fmla="*/ 324 w 920"/>
                <a:gd name="T41" fmla="*/ 8 h 204"/>
                <a:gd name="T42" fmla="*/ 339 w 920"/>
                <a:gd name="T43" fmla="*/ 0 h 204"/>
                <a:gd name="T44" fmla="*/ 356 w 920"/>
                <a:gd name="T45" fmla="*/ 6 h 204"/>
                <a:gd name="T46" fmla="*/ 371 w 920"/>
                <a:gd name="T47" fmla="*/ 20 h 204"/>
                <a:gd name="T48" fmla="*/ 387 w 920"/>
                <a:gd name="T49" fmla="*/ 43 h 204"/>
                <a:gd name="T50" fmla="*/ 402 w 920"/>
                <a:gd name="T51" fmla="*/ 71 h 204"/>
                <a:gd name="T52" fmla="*/ 418 w 920"/>
                <a:gd name="T53" fmla="*/ 101 h 204"/>
                <a:gd name="T54" fmla="*/ 434 w 920"/>
                <a:gd name="T55" fmla="*/ 128 h 204"/>
                <a:gd name="T56" fmla="*/ 450 w 920"/>
                <a:gd name="T57" fmla="*/ 150 h 204"/>
                <a:gd name="T58" fmla="*/ 464 w 920"/>
                <a:gd name="T59" fmla="*/ 164 h 204"/>
                <a:gd name="T60" fmla="*/ 479 w 920"/>
                <a:gd name="T61" fmla="*/ 166 h 204"/>
                <a:gd name="T62" fmla="*/ 497 w 920"/>
                <a:gd name="T63" fmla="*/ 159 h 204"/>
                <a:gd name="T64" fmla="*/ 511 w 920"/>
                <a:gd name="T65" fmla="*/ 142 h 204"/>
                <a:gd name="T66" fmla="*/ 526 w 920"/>
                <a:gd name="T67" fmla="*/ 118 h 204"/>
                <a:gd name="T68" fmla="*/ 543 w 920"/>
                <a:gd name="T69" fmla="*/ 88 h 204"/>
                <a:gd name="T70" fmla="*/ 559 w 920"/>
                <a:gd name="T71" fmla="*/ 59 h 204"/>
                <a:gd name="T72" fmla="*/ 573 w 920"/>
                <a:gd name="T73" fmla="*/ 32 h 204"/>
                <a:gd name="T74" fmla="*/ 590 w 920"/>
                <a:gd name="T75" fmla="*/ 11 h 204"/>
                <a:gd name="T76" fmla="*/ 605 w 920"/>
                <a:gd name="T77" fmla="*/ 2 h 204"/>
                <a:gd name="T78" fmla="*/ 621 w 920"/>
                <a:gd name="T79" fmla="*/ 2 h 204"/>
                <a:gd name="T80" fmla="*/ 636 w 920"/>
                <a:gd name="T81" fmla="*/ 10 h 204"/>
                <a:gd name="T82" fmla="*/ 652 w 920"/>
                <a:gd name="T83" fmla="*/ 30 h 204"/>
                <a:gd name="T84" fmla="*/ 667 w 920"/>
                <a:gd name="T85" fmla="*/ 58 h 204"/>
                <a:gd name="T86" fmla="*/ 684 w 920"/>
                <a:gd name="T87" fmla="*/ 87 h 204"/>
                <a:gd name="T88" fmla="*/ 699 w 920"/>
                <a:gd name="T89" fmla="*/ 116 h 204"/>
                <a:gd name="T90" fmla="*/ 715 w 920"/>
                <a:gd name="T91" fmla="*/ 142 h 204"/>
                <a:gd name="T92" fmla="*/ 730 w 920"/>
                <a:gd name="T93" fmla="*/ 158 h 204"/>
                <a:gd name="T94" fmla="*/ 746 w 920"/>
                <a:gd name="T95" fmla="*/ 166 h 204"/>
                <a:gd name="T96" fmla="*/ 761 w 920"/>
                <a:gd name="T97" fmla="*/ 165 h 204"/>
                <a:gd name="T98" fmla="*/ 778 w 920"/>
                <a:gd name="T99" fmla="*/ 15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20" h="204">
                  <a:moveTo>
                    <a:pt x="0" y="102"/>
                  </a:moveTo>
                  <a:lnTo>
                    <a:pt x="5" y="93"/>
                  </a:lnTo>
                  <a:lnTo>
                    <a:pt x="9" y="84"/>
                  </a:lnTo>
                  <a:lnTo>
                    <a:pt x="14" y="75"/>
                  </a:lnTo>
                  <a:lnTo>
                    <a:pt x="19" y="66"/>
                  </a:lnTo>
                  <a:lnTo>
                    <a:pt x="23" y="58"/>
                  </a:lnTo>
                  <a:lnTo>
                    <a:pt x="28" y="50"/>
                  </a:lnTo>
                  <a:lnTo>
                    <a:pt x="33" y="42"/>
                  </a:lnTo>
                  <a:lnTo>
                    <a:pt x="37" y="35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51" y="17"/>
                  </a:lnTo>
                  <a:lnTo>
                    <a:pt x="56" y="12"/>
                  </a:lnTo>
                  <a:lnTo>
                    <a:pt x="60" y="8"/>
                  </a:lnTo>
                  <a:lnTo>
                    <a:pt x="65" y="5"/>
                  </a:lnTo>
                  <a:lnTo>
                    <a:pt x="70" y="3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102" y="9"/>
                  </a:lnTo>
                  <a:lnTo>
                    <a:pt x="106" y="13"/>
                  </a:lnTo>
                  <a:lnTo>
                    <a:pt x="111" y="17"/>
                  </a:lnTo>
                  <a:lnTo>
                    <a:pt x="116" y="23"/>
                  </a:lnTo>
                  <a:lnTo>
                    <a:pt x="120" y="29"/>
                  </a:lnTo>
                  <a:lnTo>
                    <a:pt x="125" y="36"/>
                  </a:lnTo>
                  <a:lnTo>
                    <a:pt x="130" y="43"/>
                  </a:lnTo>
                  <a:lnTo>
                    <a:pt x="134" y="51"/>
                  </a:lnTo>
                  <a:lnTo>
                    <a:pt x="139" y="59"/>
                  </a:lnTo>
                  <a:lnTo>
                    <a:pt x="144" y="67"/>
                  </a:lnTo>
                  <a:lnTo>
                    <a:pt x="148" y="76"/>
                  </a:lnTo>
                  <a:lnTo>
                    <a:pt x="153" y="85"/>
                  </a:lnTo>
                  <a:lnTo>
                    <a:pt x="157" y="94"/>
                  </a:lnTo>
                  <a:lnTo>
                    <a:pt x="162" y="103"/>
                  </a:lnTo>
                  <a:lnTo>
                    <a:pt x="167" y="112"/>
                  </a:lnTo>
                  <a:lnTo>
                    <a:pt x="171" y="121"/>
                  </a:lnTo>
                  <a:lnTo>
                    <a:pt x="176" y="130"/>
                  </a:lnTo>
                  <a:lnTo>
                    <a:pt x="180" y="139"/>
                  </a:lnTo>
                  <a:lnTo>
                    <a:pt x="185" y="147"/>
                  </a:lnTo>
                  <a:lnTo>
                    <a:pt x="190" y="156"/>
                  </a:lnTo>
                  <a:lnTo>
                    <a:pt x="194" y="163"/>
                  </a:lnTo>
                  <a:lnTo>
                    <a:pt x="199" y="170"/>
                  </a:lnTo>
                  <a:lnTo>
                    <a:pt x="204" y="177"/>
                  </a:lnTo>
                  <a:lnTo>
                    <a:pt x="208" y="183"/>
                  </a:lnTo>
                  <a:lnTo>
                    <a:pt x="213" y="188"/>
                  </a:lnTo>
                  <a:lnTo>
                    <a:pt x="217" y="193"/>
                  </a:lnTo>
                  <a:lnTo>
                    <a:pt x="222" y="197"/>
                  </a:lnTo>
                  <a:lnTo>
                    <a:pt x="227" y="200"/>
                  </a:lnTo>
                  <a:lnTo>
                    <a:pt x="231" y="202"/>
                  </a:lnTo>
                  <a:lnTo>
                    <a:pt x="236" y="204"/>
                  </a:lnTo>
                  <a:lnTo>
                    <a:pt x="240" y="204"/>
                  </a:lnTo>
                  <a:lnTo>
                    <a:pt x="245" y="204"/>
                  </a:lnTo>
                  <a:lnTo>
                    <a:pt x="250" y="203"/>
                  </a:lnTo>
                  <a:lnTo>
                    <a:pt x="254" y="202"/>
                  </a:lnTo>
                  <a:lnTo>
                    <a:pt x="259" y="199"/>
                  </a:lnTo>
                  <a:lnTo>
                    <a:pt x="264" y="196"/>
                  </a:lnTo>
                  <a:lnTo>
                    <a:pt x="268" y="192"/>
                  </a:lnTo>
                  <a:lnTo>
                    <a:pt x="273" y="187"/>
                  </a:lnTo>
                  <a:lnTo>
                    <a:pt x="277" y="181"/>
                  </a:lnTo>
                  <a:lnTo>
                    <a:pt x="282" y="175"/>
                  </a:lnTo>
                  <a:lnTo>
                    <a:pt x="287" y="168"/>
                  </a:lnTo>
                  <a:lnTo>
                    <a:pt x="291" y="161"/>
                  </a:lnTo>
                  <a:lnTo>
                    <a:pt x="296" y="153"/>
                  </a:lnTo>
                  <a:lnTo>
                    <a:pt x="300" y="145"/>
                  </a:lnTo>
                  <a:lnTo>
                    <a:pt x="305" y="137"/>
                  </a:lnTo>
                  <a:lnTo>
                    <a:pt x="310" y="128"/>
                  </a:lnTo>
                  <a:lnTo>
                    <a:pt x="314" y="119"/>
                  </a:lnTo>
                  <a:lnTo>
                    <a:pt x="319" y="110"/>
                  </a:lnTo>
                  <a:lnTo>
                    <a:pt x="324" y="101"/>
                  </a:lnTo>
                  <a:lnTo>
                    <a:pt x="328" y="91"/>
                  </a:lnTo>
                  <a:lnTo>
                    <a:pt x="333" y="82"/>
                  </a:lnTo>
                  <a:lnTo>
                    <a:pt x="338" y="73"/>
                  </a:lnTo>
                  <a:lnTo>
                    <a:pt x="342" y="65"/>
                  </a:lnTo>
                  <a:lnTo>
                    <a:pt x="347" y="56"/>
                  </a:lnTo>
                  <a:lnTo>
                    <a:pt x="351" y="48"/>
                  </a:lnTo>
                  <a:lnTo>
                    <a:pt x="356" y="41"/>
                  </a:lnTo>
                  <a:lnTo>
                    <a:pt x="360" y="34"/>
                  </a:lnTo>
                  <a:lnTo>
                    <a:pt x="365" y="27"/>
                  </a:lnTo>
                  <a:lnTo>
                    <a:pt x="370" y="21"/>
                  </a:lnTo>
                  <a:lnTo>
                    <a:pt x="374" y="16"/>
                  </a:lnTo>
                  <a:lnTo>
                    <a:pt x="379" y="12"/>
                  </a:lnTo>
                  <a:lnTo>
                    <a:pt x="384" y="8"/>
                  </a:lnTo>
                  <a:lnTo>
                    <a:pt x="388" y="5"/>
                  </a:lnTo>
                  <a:lnTo>
                    <a:pt x="393" y="2"/>
                  </a:lnTo>
                  <a:lnTo>
                    <a:pt x="398" y="1"/>
                  </a:lnTo>
                  <a:lnTo>
                    <a:pt x="402" y="0"/>
                  </a:lnTo>
                  <a:lnTo>
                    <a:pt x="407" y="1"/>
                  </a:lnTo>
                  <a:lnTo>
                    <a:pt x="411" y="1"/>
                  </a:lnTo>
                  <a:lnTo>
                    <a:pt x="416" y="3"/>
                  </a:lnTo>
                  <a:lnTo>
                    <a:pt x="421" y="6"/>
                  </a:lnTo>
                  <a:lnTo>
                    <a:pt x="425" y="9"/>
                  </a:lnTo>
                  <a:lnTo>
                    <a:pt x="430" y="14"/>
                  </a:lnTo>
                  <a:lnTo>
                    <a:pt x="435" y="19"/>
                  </a:lnTo>
                  <a:lnTo>
                    <a:pt x="439" y="24"/>
                  </a:lnTo>
                  <a:lnTo>
                    <a:pt x="444" y="30"/>
                  </a:lnTo>
                  <a:lnTo>
                    <a:pt x="448" y="37"/>
                  </a:lnTo>
                  <a:lnTo>
                    <a:pt x="453" y="44"/>
                  </a:lnTo>
                  <a:lnTo>
                    <a:pt x="458" y="52"/>
                  </a:lnTo>
                  <a:lnTo>
                    <a:pt x="462" y="60"/>
                  </a:lnTo>
                  <a:lnTo>
                    <a:pt x="467" y="69"/>
                  </a:lnTo>
                  <a:lnTo>
                    <a:pt x="471" y="78"/>
                  </a:lnTo>
                  <a:lnTo>
                    <a:pt x="476" y="87"/>
                  </a:lnTo>
                  <a:lnTo>
                    <a:pt x="481" y="96"/>
                  </a:lnTo>
                  <a:lnTo>
                    <a:pt x="485" y="105"/>
                  </a:lnTo>
                  <a:lnTo>
                    <a:pt x="490" y="114"/>
                  </a:lnTo>
                  <a:lnTo>
                    <a:pt x="495" y="123"/>
                  </a:lnTo>
                  <a:lnTo>
                    <a:pt x="499" y="132"/>
                  </a:lnTo>
                  <a:lnTo>
                    <a:pt x="504" y="141"/>
                  </a:lnTo>
                  <a:lnTo>
                    <a:pt x="509" y="149"/>
                  </a:lnTo>
                  <a:lnTo>
                    <a:pt x="513" y="157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27" y="178"/>
                  </a:lnTo>
                  <a:lnTo>
                    <a:pt x="532" y="184"/>
                  </a:lnTo>
                  <a:lnTo>
                    <a:pt x="536" y="189"/>
                  </a:lnTo>
                  <a:lnTo>
                    <a:pt x="541" y="194"/>
                  </a:lnTo>
                  <a:lnTo>
                    <a:pt x="545" y="197"/>
                  </a:lnTo>
                  <a:lnTo>
                    <a:pt x="550" y="200"/>
                  </a:lnTo>
                  <a:lnTo>
                    <a:pt x="555" y="202"/>
                  </a:lnTo>
                  <a:lnTo>
                    <a:pt x="559" y="204"/>
                  </a:lnTo>
                  <a:lnTo>
                    <a:pt x="564" y="204"/>
                  </a:lnTo>
                  <a:lnTo>
                    <a:pt x="569" y="204"/>
                  </a:lnTo>
                  <a:lnTo>
                    <a:pt x="573" y="203"/>
                  </a:lnTo>
                  <a:lnTo>
                    <a:pt x="578" y="201"/>
                  </a:lnTo>
                  <a:lnTo>
                    <a:pt x="582" y="198"/>
                  </a:lnTo>
                  <a:lnTo>
                    <a:pt x="587" y="195"/>
                  </a:lnTo>
                  <a:lnTo>
                    <a:pt x="592" y="191"/>
                  </a:lnTo>
                  <a:lnTo>
                    <a:pt x="596" y="186"/>
                  </a:lnTo>
                  <a:lnTo>
                    <a:pt x="601" y="180"/>
                  </a:lnTo>
                  <a:lnTo>
                    <a:pt x="605" y="174"/>
                  </a:lnTo>
                  <a:lnTo>
                    <a:pt x="610" y="167"/>
                  </a:lnTo>
                  <a:lnTo>
                    <a:pt x="615" y="160"/>
                  </a:lnTo>
                  <a:lnTo>
                    <a:pt x="619" y="152"/>
                  </a:lnTo>
                  <a:lnTo>
                    <a:pt x="624" y="144"/>
                  </a:lnTo>
                  <a:lnTo>
                    <a:pt x="629" y="135"/>
                  </a:lnTo>
                  <a:lnTo>
                    <a:pt x="633" y="126"/>
                  </a:lnTo>
                  <a:lnTo>
                    <a:pt x="638" y="117"/>
                  </a:lnTo>
                  <a:lnTo>
                    <a:pt x="642" y="108"/>
                  </a:lnTo>
                  <a:lnTo>
                    <a:pt x="647" y="99"/>
                  </a:lnTo>
                  <a:lnTo>
                    <a:pt x="652" y="90"/>
                  </a:lnTo>
                  <a:lnTo>
                    <a:pt x="656" y="81"/>
                  </a:lnTo>
                  <a:lnTo>
                    <a:pt x="661" y="72"/>
                  </a:lnTo>
                  <a:lnTo>
                    <a:pt x="665" y="63"/>
                  </a:lnTo>
                  <a:lnTo>
                    <a:pt x="670" y="55"/>
                  </a:lnTo>
                  <a:lnTo>
                    <a:pt x="675" y="47"/>
                  </a:lnTo>
                  <a:lnTo>
                    <a:pt x="679" y="40"/>
                  </a:lnTo>
                  <a:lnTo>
                    <a:pt x="684" y="32"/>
                  </a:lnTo>
                  <a:lnTo>
                    <a:pt x="689" y="26"/>
                  </a:lnTo>
                  <a:lnTo>
                    <a:pt x="693" y="20"/>
                  </a:lnTo>
                  <a:lnTo>
                    <a:pt x="698" y="15"/>
                  </a:lnTo>
                  <a:lnTo>
                    <a:pt x="703" y="11"/>
                  </a:lnTo>
                  <a:lnTo>
                    <a:pt x="707" y="7"/>
                  </a:lnTo>
                  <a:lnTo>
                    <a:pt x="712" y="4"/>
                  </a:lnTo>
                  <a:lnTo>
                    <a:pt x="716" y="2"/>
                  </a:lnTo>
                  <a:lnTo>
                    <a:pt x="721" y="1"/>
                  </a:lnTo>
                  <a:lnTo>
                    <a:pt x="726" y="0"/>
                  </a:lnTo>
                  <a:lnTo>
                    <a:pt x="730" y="1"/>
                  </a:lnTo>
                  <a:lnTo>
                    <a:pt x="735" y="2"/>
                  </a:lnTo>
                  <a:lnTo>
                    <a:pt x="739" y="4"/>
                  </a:lnTo>
                  <a:lnTo>
                    <a:pt x="744" y="6"/>
                  </a:lnTo>
                  <a:lnTo>
                    <a:pt x="749" y="10"/>
                  </a:lnTo>
                  <a:lnTo>
                    <a:pt x="753" y="14"/>
                  </a:lnTo>
                  <a:lnTo>
                    <a:pt x="758" y="19"/>
                  </a:lnTo>
                  <a:lnTo>
                    <a:pt x="763" y="25"/>
                  </a:lnTo>
                  <a:lnTo>
                    <a:pt x="767" y="32"/>
                  </a:lnTo>
                  <a:lnTo>
                    <a:pt x="772" y="38"/>
                  </a:lnTo>
                  <a:lnTo>
                    <a:pt x="776" y="46"/>
                  </a:lnTo>
                  <a:lnTo>
                    <a:pt x="781" y="54"/>
                  </a:lnTo>
                  <a:lnTo>
                    <a:pt x="786" y="62"/>
                  </a:lnTo>
                  <a:lnTo>
                    <a:pt x="790" y="70"/>
                  </a:lnTo>
                  <a:lnTo>
                    <a:pt x="795" y="79"/>
                  </a:lnTo>
                  <a:lnTo>
                    <a:pt x="799" y="88"/>
                  </a:lnTo>
                  <a:lnTo>
                    <a:pt x="804" y="98"/>
                  </a:lnTo>
                  <a:lnTo>
                    <a:pt x="809" y="107"/>
                  </a:lnTo>
                  <a:lnTo>
                    <a:pt x="813" y="116"/>
                  </a:lnTo>
                  <a:lnTo>
                    <a:pt x="818" y="125"/>
                  </a:lnTo>
                  <a:lnTo>
                    <a:pt x="823" y="134"/>
                  </a:lnTo>
                  <a:lnTo>
                    <a:pt x="827" y="142"/>
                  </a:lnTo>
                  <a:lnTo>
                    <a:pt x="832" y="151"/>
                  </a:lnTo>
                  <a:lnTo>
                    <a:pt x="836" y="158"/>
                  </a:lnTo>
                  <a:lnTo>
                    <a:pt x="841" y="166"/>
                  </a:lnTo>
                  <a:lnTo>
                    <a:pt x="846" y="173"/>
                  </a:lnTo>
                  <a:lnTo>
                    <a:pt x="850" y="179"/>
                  </a:lnTo>
                  <a:lnTo>
                    <a:pt x="855" y="185"/>
                  </a:lnTo>
                  <a:lnTo>
                    <a:pt x="860" y="190"/>
                  </a:lnTo>
                  <a:lnTo>
                    <a:pt x="864" y="194"/>
                  </a:lnTo>
                  <a:lnTo>
                    <a:pt x="869" y="198"/>
                  </a:lnTo>
                  <a:lnTo>
                    <a:pt x="874" y="201"/>
                  </a:lnTo>
                  <a:lnTo>
                    <a:pt x="878" y="203"/>
                  </a:lnTo>
                  <a:lnTo>
                    <a:pt x="883" y="204"/>
                  </a:lnTo>
                  <a:lnTo>
                    <a:pt x="887" y="204"/>
                  </a:lnTo>
                  <a:lnTo>
                    <a:pt x="892" y="204"/>
                  </a:lnTo>
                  <a:lnTo>
                    <a:pt x="897" y="203"/>
                  </a:lnTo>
                  <a:lnTo>
                    <a:pt x="901" y="201"/>
                  </a:lnTo>
                  <a:lnTo>
                    <a:pt x="906" y="198"/>
                  </a:lnTo>
                  <a:lnTo>
                    <a:pt x="910" y="194"/>
                  </a:lnTo>
                  <a:lnTo>
                    <a:pt x="915" y="190"/>
                  </a:lnTo>
                  <a:lnTo>
                    <a:pt x="920" y="185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 rot="5400000">
              <a:off x="4800" y="516"/>
              <a:ext cx="187" cy="207"/>
            </a:xfrm>
            <a:prstGeom prst="star4">
              <a:avLst>
                <a:gd name="adj" fmla="val 12500"/>
              </a:avLst>
            </a:prstGeom>
            <a:solidFill>
              <a:schemeClr val="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AU" altLang="en-US" sz="1400"/>
            </a:p>
          </p:txBody>
        </p:sp>
      </p:grpSp>
      <p:sp>
        <p:nvSpPr>
          <p:cNvPr id="14" name="Скругленный прямоугольник 45">
            <a:extLst>
              <a:ext uri="{FF2B5EF4-FFF2-40B4-BE49-F238E27FC236}">
                <a16:creationId xmlns="" xmlns:a16="http://schemas.microsoft.com/office/drawing/2014/main" id="{BBC72628-92BB-4654-A500-DCA471DBCFC7}"/>
              </a:ext>
            </a:extLst>
          </p:cNvPr>
          <p:cNvSpPr/>
          <p:nvPr/>
        </p:nvSpPr>
        <p:spPr>
          <a:xfrm>
            <a:off x="4231174" y="929173"/>
            <a:ext cx="7832296" cy="4032092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Auger effect involves:</a:t>
            </a:r>
            <a:endParaRPr lang="en-AU" b="1" dirty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Formation of a vacancy in an inner atomic shell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Filling of this vacancy by another electron; accompanied by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formation of a new vacancy, with the transition energy released as: 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X-ray photon or</a:t>
            </a:r>
          </a:p>
          <a:p>
            <a:pPr marL="717550">
              <a:lnSpc>
                <a:spcPts val="2800"/>
              </a:lnSpc>
              <a:tabLst>
                <a:tab pos="628650" algn="l"/>
              </a:tabLst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- emission of another electron with formation of one more vacancy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The process of vacancy filling and electron emission (Auger cascade) continues until</a:t>
            </a:r>
          </a:p>
          <a:p>
            <a:pPr>
              <a:lnSpc>
                <a:spcPts val="28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           - all vacancies reach the outer shell (in vacuum) and</a:t>
            </a:r>
          </a:p>
          <a:p>
            <a:pPr defTabSz="717550">
              <a:lnSpc>
                <a:spcPts val="28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           - are filled with electrons from neighbouring atoms (in medium)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890845-A0C6-4F5C-8728-5A59F0186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327"/>
            <a:ext cx="4216684" cy="3309057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9F102005-60A3-420A-BD2E-B65CD0F84445}"/>
              </a:ext>
            </a:extLst>
          </p:cNvPr>
          <p:cNvCxnSpPr>
            <a:cxnSpLocks/>
          </p:cNvCxnSpPr>
          <p:nvPr/>
        </p:nvCxnSpPr>
        <p:spPr>
          <a:xfrm>
            <a:off x="733646" y="2328529"/>
            <a:ext cx="967563" cy="780326"/>
          </a:xfrm>
          <a:prstGeom prst="straightConnector1">
            <a:avLst/>
          </a:prstGeom>
          <a:ln w="3175">
            <a:solidFill>
              <a:schemeClr val="tx1"/>
            </a:solidFill>
            <a:headEnd type="none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44195FD-140B-4A69-ABD5-64C4CDA2FB44}"/>
              </a:ext>
            </a:extLst>
          </p:cNvPr>
          <p:cNvSpPr/>
          <p:nvPr/>
        </p:nvSpPr>
        <p:spPr>
          <a:xfrm>
            <a:off x="139092" y="1805309"/>
            <a:ext cx="1189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400" b="1" dirty="0">
                <a:solidFill>
                  <a:schemeClr val="tx2">
                    <a:lumMod val="50000"/>
                  </a:schemeClr>
                </a:solidFill>
              </a:rPr>
              <a:t>Formation of </a:t>
            </a:r>
          </a:p>
          <a:p>
            <a:pPr algn="ctr"/>
            <a:r>
              <a:rPr lang="en-AU" sz="1400" b="1" dirty="0">
                <a:solidFill>
                  <a:schemeClr val="tx2">
                    <a:lumMod val="50000"/>
                  </a:schemeClr>
                </a:solidFill>
              </a:rPr>
              <a:t>a vacancy 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45">
            <a:extLst>
              <a:ext uri="{FF2B5EF4-FFF2-40B4-BE49-F238E27FC236}">
                <a16:creationId xmlns="" xmlns:a16="http://schemas.microsoft.com/office/drawing/2014/main" id="{32E0AB4E-4BFA-4274-AEFD-832FE4C0CE16}"/>
              </a:ext>
            </a:extLst>
          </p:cNvPr>
          <p:cNvSpPr/>
          <p:nvPr/>
        </p:nvSpPr>
        <p:spPr>
          <a:xfrm>
            <a:off x="2782685" y="5286334"/>
            <a:ext cx="7832296" cy="1433726"/>
          </a:xfrm>
          <a:prstGeom prst="roundRect">
            <a:avLst/>
          </a:prstGeom>
          <a:noFill/>
          <a:ln w="127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In summary, Auger effect is: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emission from an atom of 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multiple electrons (Auger electrons)</a:t>
            </a: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that 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4472C4">
                    <a:lumMod val="50000"/>
                  </a:srgbClr>
                </a:solidFill>
              </a:rPr>
              <a:t> initiated by an </a:t>
            </a:r>
            <a:r>
              <a:rPr lang="en-AU" b="1" dirty="0">
                <a:solidFill>
                  <a:srgbClr val="0070C0"/>
                </a:solidFill>
              </a:rPr>
              <a:t>inner shell vacancy</a:t>
            </a:r>
          </a:p>
        </p:txBody>
      </p:sp>
    </p:spTree>
    <p:extLst>
      <p:ext uri="{BB962C8B-B14F-4D97-AF65-F5344CB8AC3E}">
        <p14:creationId xmlns:p14="http://schemas.microsoft.com/office/powerpoint/2010/main" val="2863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22163</TotalTime>
  <Words>5065</Words>
  <Application>Microsoft Office PowerPoint</Application>
  <PresentationFormat>Широкоэкранный</PresentationFormat>
  <Paragraphs>681</Paragraphs>
  <Slides>43</Slides>
  <Notes>43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Symbol</vt:lpstr>
      <vt:lpstr>Tahoma</vt:lpstr>
      <vt:lpstr>Times New Roman</vt:lpstr>
      <vt:lpstr>Wingdings</vt:lpstr>
      <vt:lpstr>Тема Office</vt:lpstr>
      <vt:lpstr>Equation</vt:lpstr>
      <vt:lpstr>Chart</vt:lpstr>
      <vt:lpstr>29th International Scientific Conference of Young Scientists and Specialists (AYSS-2025) LIT JINR, Dubna, 27 – 31 October,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57th meeting of the PAC for Condensed Matter Physics</dc:title>
  <dc:creator>Pavel</dc:creator>
  <cp:lastModifiedBy>Pavel</cp:lastModifiedBy>
  <cp:revision>387</cp:revision>
  <cp:lastPrinted>2023-09-20T20:20:47Z</cp:lastPrinted>
  <dcterms:created xsi:type="dcterms:W3CDTF">2023-05-31T14:30:38Z</dcterms:created>
  <dcterms:modified xsi:type="dcterms:W3CDTF">2025-10-30T06:07:43Z</dcterms:modified>
</cp:coreProperties>
</file>