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1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Montserrat Medium" charset="-52"/>
      <p:regular r:id="rId18"/>
      <p:bold r:id="rId19"/>
      <p:italic r:id="rId20"/>
      <p:boldItalic r:id="rId21"/>
    </p:embeddedFont>
    <p:embeddedFont>
      <p:font typeface="Lato" charset="0"/>
      <p:regular r:id="rId22"/>
      <p:bold r:id="rId23"/>
      <p:italic r:id="rId24"/>
      <p:boldItalic r:id="rId25"/>
    </p:embeddedFont>
    <p:embeddedFont>
      <p:font typeface="Lexend Deca Light" charset="0"/>
      <p:regular r:id="rId26"/>
      <p:bold r:id="rId27"/>
    </p:embeddedFont>
    <p:embeddedFont>
      <p:font typeface="Raleway" charset="-52"/>
      <p:regular r:id="rId28"/>
      <p:bold r:id="rId29"/>
      <p:italic r:id="rId30"/>
      <p:boldItalic r:id="rId31"/>
    </p:embeddedFont>
    <p:embeddedFont>
      <p:font typeface="Montserrat" charset="-52"/>
      <p:regular r:id="rId32"/>
      <p:bold r:id="rId33"/>
      <p:italic r:id="rId34"/>
      <p:boldItalic r:id="rId35"/>
    </p:embeddedFont>
    <p:embeddedFont>
      <p:font typeface="Palatino Linotype" pitchFamily="18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hQyhy9MXgYdKbl0ye0vbmMLYCH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4"/>
  </p:normalViewPr>
  <p:slideViewPr>
    <p:cSldViewPr snapToGrid="0">
      <p:cViewPr>
        <p:scale>
          <a:sx n="123" d="100"/>
          <a:sy n="123" d="100"/>
        </p:scale>
        <p:origin x="171" y="-3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8507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2240554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Monday, October 27, 2025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Monday, October 27,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Monday, October 27,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TOC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Monday, October 27, 2025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3055873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Monday, October 27, 2025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Monday, October 27, 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Monday, October 27, 2025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Monday, October 27, 2025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Monday, October 27,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330941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Monday, October 27, 2025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2498598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Monday, October 27, 2025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1"/>
            <a:ext cx="6096000" cy="274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Monday, October 27,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r\Downloads\Дирек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37" y="33809"/>
            <a:ext cx="4242661" cy="2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70;p1"/>
          <p:cNvSpPr txBox="1">
            <a:spLocks noGrp="1"/>
          </p:cNvSpPr>
          <p:nvPr>
            <p:ph type="title"/>
          </p:nvPr>
        </p:nvSpPr>
        <p:spPr>
          <a:xfrm>
            <a:off x="729450" y="1559970"/>
            <a:ext cx="56475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b="1" dirty="0" smtClean="0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AYSS-2025</a:t>
            </a:r>
            <a:r>
              <a:rPr lang="en-GB" b="1" dirty="0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GB" b="1" dirty="0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b="1" dirty="0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Welcome remarks </a:t>
            </a:r>
            <a:endParaRPr b="1" dirty="0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4294967295"/>
          </p:nvPr>
        </p:nvSpPr>
        <p:spPr>
          <a:xfrm>
            <a:off x="1061874" y="2946884"/>
            <a:ext cx="7740650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386"/>
              <a:buFont typeface="Lato"/>
              <a:buNone/>
            </a:pPr>
            <a:r>
              <a:rPr lang="en-GB" sz="2400" b="0" i="0" u="none" strike="noStrike" cap="none" dirty="0" smtClean="0">
                <a:latin typeface="Montserrat Medium"/>
                <a:ea typeface="Montserrat Medium"/>
                <a:cs typeface="Montserrat Medium"/>
                <a:sym typeface="Montserrat Medium"/>
              </a:rPr>
              <a:t>Meir Yerdauletov</a:t>
            </a:r>
            <a:endParaRPr lang="en-GB" sz="24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386"/>
              <a:buFont typeface="Lato"/>
              <a:buNone/>
            </a:pPr>
            <a:r>
              <a:rPr lang="en-GB" b="0" i="0" u="none" strike="noStrike" cap="none" dirty="0">
                <a:latin typeface="Montserrat Medium"/>
                <a:ea typeface="Montserrat Medium"/>
                <a:cs typeface="Montserrat Medium"/>
                <a:sym typeface="Montserrat Medium"/>
              </a:rPr>
              <a:t>on behalf of the Organizing Committee</a:t>
            </a:r>
            <a:endParaRPr dirty="0"/>
          </a:p>
        </p:txBody>
      </p:sp>
      <p:pic>
        <p:nvPicPr>
          <p:cNvPr id="72" name="Google Shape;7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1777" y="830817"/>
            <a:ext cx="625101" cy="59977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"/>
          <p:cNvSpPr txBox="1"/>
          <p:nvPr/>
        </p:nvSpPr>
        <p:spPr>
          <a:xfrm>
            <a:off x="3437953" y="754141"/>
            <a:ext cx="15549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JINR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Association of Young Scientists and Specialists</a:t>
            </a:r>
            <a:endParaRPr sz="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1" descr="Изображение выглядит как текст, Шрифт, Графика, логотип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950" y="671288"/>
            <a:ext cx="2183697" cy="986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 txBox="1"/>
          <p:nvPr/>
        </p:nvSpPr>
        <p:spPr>
          <a:xfrm>
            <a:off x="1268847" y="152535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Important organizational remarks!</a:t>
            </a:r>
            <a:endParaRPr sz="2600" b="1" i="0" u="none" strike="noStrike" cap="none" dirty="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" name="Google Shape;131;p10"/>
          <p:cNvSpPr txBox="1"/>
          <p:nvPr/>
        </p:nvSpPr>
        <p:spPr>
          <a:xfrm>
            <a:off x="495750" y="1199690"/>
            <a:ext cx="6304443" cy="35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US" sz="1800" dirty="0">
                <a:solidFill>
                  <a:schemeClr val="lt1"/>
                </a:solidFill>
              </a:rPr>
              <a:t>We </a:t>
            </a:r>
            <a:r>
              <a:rPr lang="en-US" sz="1800" dirty="0" smtClean="0">
                <a:solidFill>
                  <a:schemeClr val="lt1"/>
                </a:solidFill>
              </a:rPr>
              <a:t>will 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create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new section </a:t>
            </a:r>
            <a:r>
              <a:rPr lang="en-US" sz="1800" b="1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Proceedings Submission</a:t>
            </a:r>
            <a:r>
              <a:rPr lang="en-US" sz="1800" dirty="0">
                <a:solidFill>
                  <a:schemeClr val="lt1"/>
                </a:solidFill>
              </a:rPr>
              <a:t>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yesterday on </a:t>
            </a:r>
            <a:r>
              <a:rPr lang="en-US" sz="1800" dirty="0" err="1">
                <a:solidFill>
                  <a:schemeClr val="lt1"/>
                </a:solidFill>
              </a:rPr>
              <a:t>i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ndico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AYSS-2025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site, which describes sending of the abstracts procedure.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US" sz="1800" dirty="0">
                <a:solidFill>
                  <a:schemeClr val="lt1"/>
                </a:solidFill>
              </a:rPr>
              <a:t>Please, return your entrance cards </a:t>
            </a:r>
            <a:r>
              <a:rPr lang="ru-RU" sz="1800" dirty="0" err="1">
                <a:solidFill>
                  <a:schemeClr val="lt1"/>
                </a:solidFill>
              </a:rPr>
              <a:t>t</a:t>
            </a:r>
            <a:r>
              <a:rPr lang="en-US" sz="1800" dirty="0">
                <a:solidFill>
                  <a:schemeClr val="lt1"/>
                </a:solidFill>
              </a:rPr>
              <a:t>o the Visitor Centre, </a:t>
            </a:r>
            <a:r>
              <a:rPr lang="en-US" sz="1800" dirty="0" err="1">
                <a:solidFill>
                  <a:schemeClr val="lt1"/>
                </a:solidFill>
              </a:rPr>
              <a:t>Molodyozhnaya</a:t>
            </a:r>
            <a:r>
              <a:rPr lang="en-US" sz="1800" dirty="0">
                <a:solidFill>
                  <a:schemeClr val="lt1"/>
                </a:solidFill>
              </a:rPr>
              <a:t> Street, 5)</a:t>
            </a:r>
            <a:endParaRPr lang="en-US"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BD161A-74CC-C23F-7D11-32D19A24D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00" y="2918066"/>
            <a:ext cx="2735317" cy="2051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CA43E5-763A-A962-3B35-F96B07074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534" y="2918066"/>
            <a:ext cx="2735317" cy="2051488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xmlns="" id="{393279C0-2275-282D-C624-1B4F04F5ABE3}"/>
              </a:ext>
            </a:extLst>
          </p:cNvPr>
          <p:cNvSpPr/>
          <p:nvPr/>
        </p:nvSpPr>
        <p:spPr>
          <a:xfrm rot="409379">
            <a:off x="7147033" y="4383300"/>
            <a:ext cx="1597573" cy="223231"/>
          </a:xfrm>
          <a:prstGeom prst="lef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xmlns="" id="{D972A24B-CEED-710A-B27B-2F9BF7F3633C}"/>
              </a:ext>
            </a:extLst>
          </p:cNvPr>
          <p:cNvSpPr/>
          <p:nvPr/>
        </p:nvSpPr>
        <p:spPr>
          <a:xfrm rot="409379">
            <a:off x="2758869" y="4135537"/>
            <a:ext cx="1597573" cy="223231"/>
          </a:xfrm>
          <a:prstGeom prst="lef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047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 txBox="1"/>
          <p:nvPr/>
        </p:nvSpPr>
        <p:spPr>
          <a:xfrm>
            <a:off x="924010" y="94242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Usual Awarding system: </a:t>
            </a:r>
            <a:b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The best talk at parallel sessions</a:t>
            </a:r>
          </a:p>
        </p:txBody>
      </p:sp>
      <p:sp>
        <p:nvSpPr>
          <p:cNvPr id="3" name="Google Shape;147;p12">
            <a:extLst>
              <a:ext uri="{FF2B5EF4-FFF2-40B4-BE49-F238E27FC236}">
                <a16:creationId xmlns:a16="http://schemas.microsoft.com/office/drawing/2014/main" xmlns="" id="{1971EE59-0767-042C-4B6B-9749206433C6}"/>
              </a:ext>
            </a:extLst>
          </p:cNvPr>
          <p:cNvSpPr txBox="1"/>
          <p:nvPr/>
        </p:nvSpPr>
        <p:spPr>
          <a:xfrm>
            <a:off x="475262" y="742624"/>
            <a:ext cx="6328493" cy="398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Parallel sessions:</a:t>
            </a:r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Theoretical Physics</a:t>
            </a:r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US" sz="1800" dirty="0" smtClean="0">
                <a:solidFill>
                  <a:schemeClr val="tx1"/>
                </a:solidFill>
              </a:rPr>
              <a:t>Elementary </a:t>
            </a:r>
            <a:r>
              <a:rPr lang="en-US" sz="1800" dirty="0">
                <a:solidFill>
                  <a:schemeClr val="tx1"/>
                </a:solidFill>
              </a:rPr>
              <a:t>Particle Physics and High-Energy Heavy Ion </a:t>
            </a:r>
            <a:r>
              <a:rPr lang="en-US" sz="1800" dirty="0" smtClean="0">
                <a:solidFill>
                  <a:schemeClr val="tx1"/>
                </a:solidFill>
              </a:rPr>
              <a:t>Physics</a:t>
            </a:r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US" sz="1800" dirty="0" smtClean="0">
                <a:solidFill>
                  <a:schemeClr val="tx1"/>
                </a:solidFill>
              </a:rPr>
              <a:t>Instruments and methods of </a:t>
            </a:r>
            <a:r>
              <a:rPr lang="en-US" sz="1800" dirty="0" smtClean="0">
                <a:solidFill>
                  <a:schemeClr val="tx1"/>
                </a:solidFill>
              </a:rPr>
              <a:t>Experimental Physics</a:t>
            </a:r>
            <a:endParaRPr lang="en-US" sz="1800" dirty="0">
              <a:solidFill>
                <a:schemeClr val="tx1"/>
              </a:solidFill>
            </a:endParaRPr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Accelerator technologies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Neutron Sources</a:t>
            </a:r>
            <a:endParaRPr lang="en-GB"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Nuclear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Information Technology</a:t>
            </a:r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Condensed Matter Physics</a:t>
            </a:r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Applied </a:t>
            </a:r>
            <a:r>
              <a:rPr lang="en-GB" sz="1800" dirty="0" smtClean="0">
                <a:solidFill>
                  <a:schemeClr val="lt1"/>
                </a:solidFill>
              </a:rPr>
              <a:t>Innovation Activities</a:t>
            </a:r>
            <a:endParaRPr lang="en-GB"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Radiation research in Life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Sciences</a:t>
            </a:r>
          </a:p>
          <a:p>
            <a:pPr marL="114300"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ru-RU" sz="1800" b="0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GB" sz="1800" b="0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lang="en-GB" sz="18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usual, we will award the best talks at parallel sessions chosen by respectful </a:t>
            </a:r>
            <a:r>
              <a:rPr lang="en-GB" sz="18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juri</a:t>
            </a:r>
            <a:r>
              <a:rPr lang="en-GB" sz="18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FFFFFF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 txBox="1"/>
          <p:nvPr/>
        </p:nvSpPr>
        <p:spPr>
          <a:xfrm>
            <a:off x="1357963" y="188833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Path towards collaboration</a:t>
            </a:r>
            <a:endParaRPr sz="2600" b="1" i="0" u="none" strike="noStrike" cap="none" dirty="0">
              <a:solidFill>
                <a:srgbClr val="FFFF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" name="Google Shape;147;p12"/>
          <p:cNvSpPr txBox="1"/>
          <p:nvPr/>
        </p:nvSpPr>
        <p:spPr>
          <a:xfrm>
            <a:off x="379513" y="866478"/>
            <a:ext cx="6157298" cy="35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conference is a first step on the way to creating interdisciplinary, inter-institutional collaborations.</a:t>
            </a:r>
            <a:endParaRPr dirty="0"/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 part of the conference, participants can take a closer look at the place where their theses can be written and start looking for scientific supervisors or places to work.</a:t>
            </a:r>
            <a:endParaRPr dirty="0"/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If you are interested in some JINR group or topic, please reach out to the organizers; we’ll get you in contact with the corresponding people to have a personal excursion and a conversation on possible 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cooperation and collaboration in future.</a:t>
            </a:r>
            <a:endParaRPr dirty="0"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FFFFFF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49" y="-1"/>
            <a:ext cx="2490952" cy="385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 txBox="1"/>
          <p:nvPr/>
        </p:nvSpPr>
        <p:spPr>
          <a:xfrm>
            <a:off x="1017000" y="183532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Contact info</a:t>
            </a:r>
            <a:endParaRPr sz="2600" b="1" i="0" u="none" strike="noStrike" cap="none" dirty="0">
              <a:solidFill>
                <a:srgbClr val="FFFF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3" name="Google Shape;153;p13"/>
          <p:cNvSpPr txBox="1"/>
          <p:nvPr/>
        </p:nvSpPr>
        <p:spPr>
          <a:xfrm>
            <a:off x="506259" y="726725"/>
            <a:ext cx="5694843" cy="35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information bulletin you collected during registration contains important information on all locations with maps, as well as</a:t>
            </a:r>
            <a:b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program, contacts, lunch places, etc.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If you have issues or questions, don’t hesitate to contact the organizers.</a:t>
            </a:r>
            <a:endParaRPr dirty="0"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join the conference</a:t>
            </a:r>
            <a:endParaRPr dirty="0"/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participants Telegram chat</a:t>
            </a:r>
            <a:endParaRPr dirty="0"/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prompt communication!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FFFFFF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078" y="2851688"/>
            <a:ext cx="1969685" cy="153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"/>
          <p:cNvSpPr txBox="1"/>
          <p:nvPr/>
        </p:nvSpPr>
        <p:spPr>
          <a:xfrm>
            <a:off x="660539" y="98291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67"/>
              <a:buFont typeface="Raleway"/>
              <a:buNone/>
            </a:pPr>
            <a: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Gratitude for the help to organize </a:t>
            </a:r>
            <a:r>
              <a:rPr lang="en-GB" sz="2600" b="1" i="0" u="none" strike="noStrike" cap="none" dirty="0" smtClean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AYSS-2025 </a:t>
            </a:r>
            <a:r>
              <a:rPr lang="en-GB" sz="2600" b="1" dirty="0" err="1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С</a:t>
            </a:r>
            <a:r>
              <a:rPr lang="en-GB" sz="2600" b="1" i="0" u="none" strike="noStrike" cap="none" dirty="0" err="1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onference</a:t>
            </a:r>
            <a: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600" b="1" i="0" u="none" strike="noStrike" cap="none" dirty="0">
              <a:solidFill>
                <a:srgbClr val="FFFF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4"/>
          <p:cNvSpPr txBox="1"/>
          <p:nvPr/>
        </p:nvSpPr>
        <p:spPr>
          <a:xfrm>
            <a:off x="348516" y="1033083"/>
            <a:ext cx="6230871" cy="35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Meshcheryakov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Laboratory of Information Technologies, University 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Centre, 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Bogolyubov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laboratory of theoretical physics 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(conference rooms)</a:t>
            </a:r>
            <a:endParaRPr dirty="0"/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PC, all the laboratories, and JINR Directorate (financial support of the participants)</a:t>
            </a:r>
            <a:endParaRPr dirty="0"/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JINR press office</a:t>
            </a:r>
            <a:endParaRPr dirty="0"/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International Conference Centre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JINR Scientist’s club</a:t>
            </a:r>
            <a:endParaRPr dirty="0"/>
          </a:p>
          <a:p>
            <a:pPr marL="4572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Blokhintsev Library</a:t>
            </a:r>
            <a:endParaRPr dirty="0"/>
          </a:p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FFFFFF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"/>
          <p:cNvSpPr txBox="1">
            <a:spLocks noGrp="1"/>
          </p:cNvSpPr>
          <p:nvPr>
            <p:ph type="title"/>
          </p:nvPr>
        </p:nvSpPr>
        <p:spPr>
          <a:xfrm>
            <a:off x="502749" y="312992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3200" dirty="0">
                <a:solidFill>
                  <a:srgbClr val="FFFF00"/>
                </a:solidFill>
              </a:rPr>
              <a:t>The organizers wish all of you </a:t>
            </a:r>
            <a:r>
              <a:rPr lang="en-GB" sz="3200" dirty="0" smtClean="0">
                <a:solidFill>
                  <a:srgbClr val="FFFF00"/>
                </a:solidFill>
              </a:rPr>
              <a:t>                          a good luck </a:t>
            </a:r>
            <a:r>
              <a:rPr lang="en-GB" sz="3200" dirty="0">
                <a:solidFill>
                  <a:srgbClr val="FFFF00"/>
                </a:solidFill>
              </a:rPr>
              <a:t>and memorable conference!</a:t>
            </a:r>
            <a:endParaRPr sz="3200" dirty="0">
              <a:solidFill>
                <a:srgbClr val="FFFF00"/>
              </a:solidFill>
            </a:endParaRPr>
          </a:p>
        </p:txBody>
      </p:sp>
      <p:pic>
        <p:nvPicPr>
          <p:cNvPr id="168" name="Google Shape;16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1513" y="2467325"/>
            <a:ext cx="1900975" cy="19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4500" y="2467325"/>
            <a:ext cx="1900975" cy="190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5"/>
          <p:cNvSpPr txBox="1"/>
          <p:nvPr/>
        </p:nvSpPr>
        <p:spPr>
          <a:xfrm>
            <a:off x="699819" y="4355224"/>
            <a:ext cx="2054486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AYSS-202</a:t>
            </a:r>
            <a:r>
              <a:rPr lang="en-US" sz="1800" dirty="0">
                <a:solidFill>
                  <a:schemeClr val="lt1"/>
                </a:solidFill>
              </a:rPr>
              <a:t>5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Chat</a:t>
            </a:r>
            <a:endParaRPr dirty="0"/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5"/>
          <p:cNvSpPr txBox="1"/>
          <p:nvPr/>
        </p:nvSpPr>
        <p:spPr>
          <a:xfrm>
            <a:off x="3544757" y="4355224"/>
            <a:ext cx="2054486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JINR AYSS Channel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5"/>
          <p:cNvSpPr txBox="1"/>
          <p:nvPr/>
        </p:nvSpPr>
        <p:spPr>
          <a:xfrm>
            <a:off x="6403357" y="4355224"/>
            <a:ext cx="2243259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JINR AYSS Group</a:t>
            </a:r>
            <a:endParaRPr dirty="0"/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75" y="2467325"/>
            <a:ext cx="1969685" cy="190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37"/>
          <a:stretch/>
        </p:blipFill>
        <p:spPr bwMode="auto">
          <a:xfrm>
            <a:off x="6650037" y="1"/>
            <a:ext cx="2493963" cy="249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Google Shape;84;p3"/>
          <p:cNvSpPr txBox="1"/>
          <p:nvPr/>
        </p:nvSpPr>
        <p:spPr>
          <a:xfrm>
            <a:off x="286718" y="114097"/>
            <a:ext cx="6488054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XXVIII International Scientific Conference of Young Scientists and Specialists (</a:t>
            </a:r>
            <a:r>
              <a:rPr lang="en-GB" sz="2600" b="1" i="0" u="none" strike="noStrike" cap="none" dirty="0" smtClean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AYSS-2025)</a:t>
            </a:r>
            <a:endParaRPr sz="2600" b="1" i="0" u="none" strike="noStrike" cap="none" dirty="0">
              <a:solidFill>
                <a:srgbClr val="FFFF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" name="Google Shape;85;p3"/>
          <p:cNvSpPr txBox="1"/>
          <p:nvPr/>
        </p:nvSpPr>
        <p:spPr>
          <a:xfrm>
            <a:off x="73421" y="1021807"/>
            <a:ext cx="7144915" cy="35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October </a:t>
            </a:r>
            <a:r>
              <a:rPr lang="en-GB" sz="16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 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GB" sz="16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October 31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conference starts at 9:30 every day.</a:t>
            </a:r>
            <a:endParaRPr sz="1200"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6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plenary sessions (2 each day from </a:t>
            </a:r>
            <a:r>
              <a:rPr lang="en-GB" sz="16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Monday).</a:t>
            </a:r>
            <a:endParaRPr sz="1200"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Parallel sessions with young scientists’ presentations after or right before </a:t>
            </a:r>
            <a:r>
              <a:rPr lang="en-GB" sz="16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lunch.</a:t>
            </a:r>
            <a:endParaRPr sz="1200"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poster session is on Monday (it is possible to hang your posters from 2 pm today).</a:t>
            </a:r>
            <a:endParaRPr lang="en-GB" sz="1200"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Please upload your presentations to Indico </a:t>
            </a:r>
            <a:r>
              <a:rPr lang="en-GB" sz="1600" b="0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timely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lang="en-GB" sz="1200"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Evening programme on Tuesday and Wednesday.</a:t>
            </a:r>
            <a:endParaRPr sz="1200"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FFFFFF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/>
          <p:nvPr/>
        </p:nvSpPr>
        <p:spPr>
          <a:xfrm>
            <a:off x="1017000" y="183532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 smtClean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AYSS-2025 </a:t>
            </a:r>
            <a: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Participants</a:t>
            </a:r>
            <a:endParaRPr sz="2600" b="1" i="0" u="none" strike="noStrike" cap="none" dirty="0">
              <a:solidFill>
                <a:srgbClr val="FFFF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139289" y="881975"/>
            <a:ext cx="6808940" cy="35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 smtClean="0">
                <a:solidFill>
                  <a:schemeClr val="lt1"/>
                </a:solidFill>
              </a:rPr>
              <a:t>178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on-site participants: </a:t>
            </a:r>
            <a:r>
              <a:rPr lang="en-GB" sz="1800" dirty="0" smtClean="0">
                <a:solidFill>
                  <a:schemeClr val="lt1"/>
                </a:solidFill>
              </a:rPr>
              <a:t>93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external + </a:t>
            </a:r>
            <a:r>
              <a:rPr lang="en-GB" sz="1800" dirty="0" smtClean="0">
                <a:solidFill>
                  <a:schemeClr val="lt1"/>
                </a:solidFill>
              </a:rPr>
              <a:t>85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JINR young scientists.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>
                <a:solidFill>
                  <a:schemeClr val="lt1"/>
                </a:solidFill>
              </a:rPr>
              <a:t>1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presentations: </a:t>
            </a:r>
            <a:r>
              <a:rPr lang="en-GB" sz="1800" dirty="0" smtClean="0">
                <a:solidFill>
                  <a:schemeClr val="lt1"/>
                </a:solidFill>
              </a:rPr>
              <a:t>138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oral + 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posters.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 dirty="0">
                <a:solidFill>
                  <a:schemeClr val="lt1"/>
                </a:solidFill>
              </a:rPr>
              <a:t>1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countries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Belarus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Egypt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India, Kazakhstan, Russia, 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Romania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Serbia, South Africa,</a:t>
            </a:r>
            <a:r>
              <a:rPr lang="ru-R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Tunis, 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Uzbekistan</a:t>
            </a:r>
            <a:r>
              <a:rPr lang="ru-RU" sz="1800" dirty="0">
                <a:solidFill>
                  <a:schemeClr val="lt1"/>
                </a:solidFill>
              </a:rPr>
              <a:t>,</a:t>
            </a:r>
            <a:r>
              <a:rPr lang="en-US" sz="1800" dirty="0">
                <a:solidFill>
                  <a:schemeClr val="lt1"/>
                </a:solidFill>
              </a:rPr>
              <a:t> Vietnam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 smtClean="0">
                <a:solidFill>
                  <a:schemeClr val="lt1"/>
                </a:solidFill>
              </a:rPr>
              <a:t>42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scientific institutes and universities + 7 JINR laboratories.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Participants group photo: TODAY, Conference Hall (MLIT, 5th floor),</a:t>
            </a:r>
            <a:b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right after the lecture of the director of JINR, 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10:10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FFFFFF"/>
              </a:solidFill>
              <a:latin typeface="Lexend Deca Light"/>
              <a:ea typeface="Lexend Deca Light"/>
              <a:cs typeface="Lexend Deca Light"/>
              <a:sym typeface="Lexend De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"/>
          <p:cNvSpPr txBox="1"/>
          <p:nvPr/>
        </p:nvSpPr>
        <p:spPr>
          <a:xfrm>
            <a:off x="1017000" y="183532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 smtClean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AYSS-2025 </a:t>
            </a:r>
            <a: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Programme Committee</a:t>
            </a:r>
            <a:endParaRPr sz="2600" b="1" i="0" u="none" strike="noStrike" cap="none" dirty="0">
              <a:solidFill>
                <a:srgbClr val="FFFF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495750" y="842298"/>
            <a:ext cx="8152500" cy="413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Co-chairman: </a:t>
            </a:r>
            <a:r>
              <a:rPr lang="en-GB" sz="1800" dirty="0" err="1" smtClean="0">
                <a:solidFill>
                  <a:schemeClr val="lt1"/>
                </a:solidFill>
              </a:rPr>
              <a:t>Grigory</a:t>
            </a:r>
            <a:r>
              <a:rPr lang="en-GB" sz="1800" dirty="0">
                <a:solidFill>
                  <a:schemeClr val="lt1"/>
                </a:solidFill>
              </a:rPr>
              <a:t> </a:t>
            </a:r>
            <a:r>
              <a:rPr lang="en-GB" sz="1800" dirty="0" err="1" smtClean="0">
                <a:solidFill>
                  <a:schemeClr val="lt1"/>
                </a:solidFill>
              </a:rPr>
              <a:t>Trubnikov</a:t>
            </a:r>
            <a:r>
              <a:rPr lang="en-GB" sz="1800" dirty="0" smtClean="0">
                <a:solidFill>
                  <a:schemeClr val="lt1"/>
                </a:solidFill>
              </a:rPr>
              <a:t> (JINR Director)</a:t>
            </a:r>
          </a:p>
          <a:p>
            <a:pPr marL="45720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Co-chairman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GB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Grigory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Shirkov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(JINR Directorate)</a:t>
            </a:r>
            <a:endParaRPr lang="en-GB" sz="1800"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Aidos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dirty="0" err="1" smtClean="0">
                <a:solidFill>
                  <a:schemeClr val="lt1"/>
                </a:solidFill>
              </a:rPr>
              <a:t>Issadykov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GB" sz="1800" dirty="0" smtClean="0">
                <a:solidFill>
                  <a:schemeClr val="lt1"/>
                </a:solidFill>
              </a:rPr>
              <a:t>BLTP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Olga </a:t>
            </a:r>
            <a:r>
              <a:rPr lang="en-GB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Derenovskaya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(MLIT)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 smtClean="0">
                <a:solidFill>
                  <a:schemeClr val="lt1"/>
                </a:solidFill>
              </a:rPr>
              <a:t>Alexander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Karpov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(FLNR)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Ayagoz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Baimukhanova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(DLNP)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Sergey 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Merts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(VBLHEP)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Sergey Kulikov (FLNP)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 smtClean="0">
                <a:solidFill>
                  <a:schemeClr val="lt1"/>
                </a:solidFill>
              </a:rPr>
              <a:t>Vladimir </a:t>
            </a:r>
            <a:r>
              <a:rPr lang="en-GB" sz="1800" dirty="0" err="1" smtClean="0">
                <a:solidFill>
                  <a:schemeClr val="lt1"/>
                </a:solidFill>
              </a:rPr>
              <a:t>Chausov</a:t>
            </a:r>
            <a:r>
              <a:rPr lang="en-GB" sz="1800" dirty="0" smtClean="0">
                <a:solidFill>
                  <a:schemeClr val="lt1"/>
                </a:solidFill>
              </a:rPr>
              <a:t> 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(LRB)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/>
          <p:nvPr/>
        </p:nvSpPr>
        <p:spPr>
          <a:xfrm>
            <a:off x="1017000" y="44047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 smtClean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AYSS-2025 </a:t>
            </a:r>
            <a: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Organizing Committee</a:t>
            </a:r>
            <a:endParaRPr sz="2600" b="1" i="0" u="none" strike="noStrike" cap="none" dirty="0">
              <a:solidFill>
                <a:srgbClr val="FFFF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3" name="Google Shape;103;p6"/>
          <p:cNvSpPr txBox="1"/>
          <p:nvPr/>
        </p:nvSpPr>
        <p:spPr>
          <a:xfrm>
            <a:off x="375638" y="489063"/>
            <a:ext cx="8152500" cy="413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Co-chairman: 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Yerdauletov Meir (FLNP)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Anna 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Illina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(MLIT)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 smtClean="0">
                <a:solidFill>
                  <a:schemeClr val="lt1"/>
                </a:solidFill>
              </a:rPr>
              <a:t>Alexey </a:t>
            </a:r>
            <a:r>
              <a:rPr lang="en-GB" sz="1800" dirty="0" err="1" smtClean="0">
                <a:solidFill>
                  <a:schemeClr val="lt1"/>
                </a:solidFill>
              </a:rPr>
              <a:t>Vorontsov</a:t>
            </a:r>
            <a:r>
              <a:rPr lang="en-GB" sz="1800" dirty="0" smtClean="0">
                <a:solidFill>
                  <a:schemeClr val="lt1"/>
                </a:solidFill>
              </a:rPr>
              <a:t> (MLIT)</a:t>
            </a:r>
            <a:endParaRPr lang="en-GB" sz="1800" b="0" i="0" u="none" strike="noStrike" cap="none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Dinara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Bulatova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(JINR Press Office)</a:t>
            </a:r>
            <a:endParaRPr dirty="0"/>
          </a:p>
          <a:p>
            <a:pPr marL="457200" lvl="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Grigory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Gelenidze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dirty="0" smtClean="0">
                <a:solidFill>
                  <a:schemeClr val="lt1"/>
                </a:solidFill>
              </a:rPr>
              <a:t>(JINR </a:t>
            </a:r>
            <a:r>
              <a:rPr lang="en-GB" sz="1800" dirty="0">
                <a:solidFill>
                  <a:schemeClr val="lt1"/>
                </a:solidFill>
              </a:rPr>
              <a:t>Press Office</a:t>
            </a:r>
            <a:r>
              <a:rPr lang="en-GB" sz="1800" dirty="0" smtClean="0">
                <a:solidFill>
                  <a:schemeClr val="lt1"/>
                </a:solidFill>
              </a:rPr>
              <a:t>)</a:t>
            </a:r>
          </a:p>
          <a:p>
            <a:pPr marL="45720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 err="1">
                <a:solidFill>
                  <a:schemeClr val="lt1"/>
                </a:solidFill>
              </a:rPr>
              <a:t>Ksenia</a:t>
            </a:r>
            <a:r>
              <a:rPr lang="en-GB" sz="1800" dirty="0">
                <a:solidFill>
                  <a:schemeClr val="lt1"/>
                </a:solidFill>
              </a:rPr>
              <a:t> </a:t>
            </a:r>
            <a:r>
              <a:rPr lang="en-GB" sz="1800" dirty="0" err="1">
                <a:solidFill>
                  <a:schemeClr val="lt1"/>
                </a:solidFill>
              </a:rPr>
              <a:t>Ilina</a:t>
            </a:r>
            <a:r>
              <a:rPr lang="en-GB" sz="1800" dirty="0">
                <a:solidFill>
                  <a:schemeClr val="lt1"/>
                </a:solidFill>
              </a:rPr>
              <a:t> (VBLHEP)</a:t>
            </a:r>
            <a:endParaRPr lang="en-GB" sz="1800" dirty="0"/>
          </a:p>
          <a:p>
            <a:pPr marL="45720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 err="1">
                <a:solidFill>
                  <a:schemeClr val="lt1"/>
                </a:solidFill>
              </a:rPr>
              <a:t>Kambar</a:t>
            </a:r>
            <a:r>
              <a:rPr lang="en-GB" sz="1800" dirty="0">
                <a:solidFill>
                  <a:schemeClr val="lt1"/>
                </a:solidFill>
              </a:rPr>
              <a:t> </a:t>
            </a:r>
            <a:r>
              <a:rPr lang="en-GB" sz="1800" dirty="0" err="1">
                <a:solidFill>
                  <a:schemeClr val="lt1"/>
                </a:solidFill>
              </a:rPr>
              <a:t>Ismaiyl</a:t>
            </a:r>
            <a:r>
              <a:rPr lang="en-GB" sz="1800" dirty="0">
                <a:solidFill>
                  <a:schemeClr val="lt1"/>
                </a:solidFill>
              </a:rPr>
              <a:t> (VBLHEP</a:t>
            </a:r>
            <a:r>
              <a:rPr lang="en-GB" sz="1800" dirty="0" smtClean="0">
                <a:solidFill>
                  <a:schemeClr val="lt1"/>
                </a:solidFill>
              </a:rPr>
              <a:t>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 err="1" smtClean="0">
                <a:solidFill>
                  <a:schemeClr val="lt1"/>
                </a:solidFill>
              </a:rPr>
              <a:t>I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uliia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Gomer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(ICD)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Dmitriy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Kamanin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(UC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Daria </a:t>
            </a:r>
            <a:r>
              <a:rPr lang="en-GB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Shamina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(LRB)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Mutali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Alisher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(FLNR)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 err="1" smtClean="0">
                <a:solidFill>
                  <a:schemeClr val="lt1"/>
                </a:solidFill>
              </a:rPr>
              <a:t>Kanat</a:t>
            </a:r>
            <a:r>
              <a:rPr lang="en-GB" sz="1800" dirty="0" smtClean="0">
                <a:solidFill>
                  <a:schemeClr val="lt1"/>
                </a:solidFill>
              </a:rPr>
              <a:t> </a:t>
            </a:r>
            <a:r>
              <a:rPr lang="en-GB" sz="1800" dirty="0" err="1" smtClean="0">
                <a:solidFill>
                  <a:schemeClr val="lt1"/>
                </a:solidFill>
              </a:rPr>
              <a:t>Nurlan</a:t>
            </a:r>
            <a:r>
              <a:rPr lang="en-GB" sz="1800" dirty="0" smtClean="0">
                <a:solidFill>
                  <a:schemeClr val="lt1"/>
                </a:solidFill>
              </a:rPr>
              <a:t> (BLTP)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/>
          <p:nvPr/>
        </p:nvSpPr>
        <p:spPr>
          <a:xfrm>
            <a:off x="1017000" y="183532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 smtClean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AYSS-2025 </a:t>
            </a:r>
            <a:r>
              <a:rPr lang="en-GB" sz="2600" b="1" i="0" u="none" strike="noStrike" cap="none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Organizing Committee</a:t>
            </a:r>
            <a:endParaRPr sz="2600" b="1" i="0" u="none" strike="noStrike" cap="none" dirty="0">
              <a:solidFill>
                <a:srgbClr val="FFFF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9" name="Google Shape;109;p7"/>
          <p:cNvSpPr txBox="1"/>
          <p:nvPr/>
        </p:nvSpPr>
        <p:spPr>
          <a:xfrm>
            <a:off x="306570" y="621583"/>
            <a:ext cx="6756388" cy="1970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members: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urier New"/>
              <a:buChar char="o"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are the JINR AYSS members;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urier New"/>
              <a:buChar char="o"/>
            </a:pPr>
            <a:r>
              <a:rPr lang="ru-RU" sz="1800" dirty="0">
                <a:solidFill>
                  <a:schemeClr val="lt1"/>
                </a:solidFill>
              </a:rPr>
              <a:t>2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are the members of the JINR AYSS Council (2024/2025).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Organizing Committee Office is </a:t>
            </a:r>
            <a:r>
              <a:rPr lang="en-GB" sz="1800" dirty="0">
                <a:solidFill>
                  <a:schemeClr val="lt1"/>
                </a:solidFill>
              </a:rPr>
              <a:t>upstairs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(MLIT, 6th floor).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special feature of the OC members is a badge with </a:t>
            </a:r>
            <a:r>
              <a:rPr lang="en-GB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red ribbon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 txBox="1"/>
          <p:nvPr/>
        </p:nvSpPr>
        <p:spPr>
          <a:xfrm>
            <a:off x="667407" y="2918089"/>
            <a:ext cx="3377312" cy="211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participants from Russian organizations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Yerdauletov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Meir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+7 (985) </a:t>
            </a:r>
            <a:r>
              <a:rPr lang="en-GB" sz="1800" dirty="0" smtClean="0">
                <a:solidFill>
                  <a:schemeClr val="lt1"/>
                </a:solidFill>
              </a:rPr>
              <a:t>662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-73-93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yerdauletov@jinr.ru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 txBox="1"/>
          <p:nvPr/>
        </p:nvSpPr>
        <p:spPr>
          <a:xfrm>
            <a:off x="5099281" y="2917174"/>
            <a:ext cx="3377312" cy="211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participants from foreign organizations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 smtClean="0">
                <a:solidFill>
                  <a:schemeClr val="lt1"/>
                </a:solidFill>
              </a:rPr>
              <a:t>I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uliia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Gomer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+7 (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960) 713-61-93</a:t>
            </a:r>
            <a:endParaRPr dirty="0"/>
          </a:p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lt1"/>
                </a:solidFill>
              </a:rPr>
              <a:t>jvk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@jinr.ru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/>
          <p:nvPr/>
        </p:nvSpPr>
        <p:spPr>
          <a:xfrm>
            <a:off x="1017000" y="183532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>
                <a:solidFill>
                  <a:srgbClr val="92D050"/>
                </a:solidFill>
                <a:latin typeface="Raleway"/>
                <a:ea typeface="Raleway"/>
                <a:cs typeface="Raleway"/>
                <a:sym typeface="Raleway"/>
              </a:rPr>
              <a:t>Social &amp; Evening Events</a:t>
            </a:r>
            <a:endParaRPr sz="2600" b="1" i="0" u="none" strike="noStrike" cap="none" dirty="0">
              <a:solidFill>
                <a:srgbClr val="92D05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7" name="Google Shape;117;p8"/>
          <p:cNvSpPr txBox="1"/>
          <p:nvPr/>
        </p:nvSpPr>
        <p:spPr>
          <a:xfrm>
            <a:off x="495750" y="1199690"/>
            <a:ext cx="8152500" cy="35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Tuesday: </a:t>
            </a:r>
            <a:r>
              <a:rPr lang="en-GB" sz="1800" dirty="0" smtClean="0">
                <a:solidFill>
                  <a:schemeClr val="lt1"/>
                </a:solidFill>
              </a:rPr>
              <a:t>QUIZ</a:t>
            </a: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457200" lvl="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>
                <a:solidFill>
                  <a:schemeClr val="lt1"/>
                </a:solidFill>
              </a:rPr>
              <a:t>Wednesday: Chess tournament</a:t>
            </a:r>
            <a:r>
              <a:rPr lang="en-GB" sz="1800" dirty="0" smtClean="0">
                <a:solidFill>
                  <a:schemeClr val="lt1"/>
                </a:solidFill>
              </a:rPr>
              <a:t>.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https://indico.jinr.ru/event/5517/attachments/23750/41861/IMG_1286%20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7" y="2565304"/>
            <a:ext cx="4045059" cy="24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ndico.jinr.ru/event/4343/attachments/20370/35401/%D1%88%D0%B0%D1%85%D0%BC%D0%B0%D1%82%D1%8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54" y="2565304"/>
            <a:ext cx="4048340" cy="24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/>
          <p:nvPr/>
        </p:nvSpPr>
        <p:spPr>
          <a:xfrm>
            <a:off x="1017000" y="183532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  <a:ea typeface="Raleway"/>
                <a:cs typeface="Raleway"/>
                <a:sym typeface="Raleway"/>
              </a:rPr>
              <a:t>Social &amp; Evening Events</a:t>
            </a:r>
            <a:endParaRPr sz="2600" b="1" i="0" u="none" strike="noStrike" cap="none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5" name="Google Shape;125;p9"/>
          <p:cNvSpPr txBox="1"/>
          <p:nvPr/>
        </p:nvSpPr>
        <p:spPr>
          <a:xfrm>
            <a:off x="495750" y="821276"/>
            <a:ext cx="8152500" cy="35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Monday: 18:30 </a:t>
            </a:r>
            <a:r>
              <a:rPr lang="en-GB" sz="1800" dirty="0">
                <a:solidFill>
                  <a:schemeClr val="lt1"/>
                </a:solidFill>
              </a:rPr>
              <a:t>–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poster session &amp; welcome drinks</a:t>
            </a:r>
            <a:endParaRPr sz="1800" dirty="0">
              <a:solidFill>
                <a:schemeClr val="lt1"/>
              </a:solidFill>
            </a:endParaRPr>
          </a:p>
          <a:p>
            <a:pPr marL="1371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</a:rPr>
              <a:t> 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 the JINR International Conference Centre.</a:t>
            </a:r>
            <a:endParaRPr dirty="0"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Tuesday:</a:t>
            </a:r>
            <a:endParaRPr dirty="0"/>
          </a:p>
          <a:p>
            <a:pPr marL="457200" indent="-342900">
              <a:lnSpc>
                <a:spcPct val="115000"/>
              </a:lnSpc>
              <a:buClr>
                <a:schemeClr val="lt1"/>
              </a:buClr>
              <a:buSzPts val="1800"/>
              <a:buFont typeface="Courier New"/>
              <a:buChar char="o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18:30 – </a:t>
            </a:r>
            <a:r>
              <a:rPr lang="en-GB" sz="1800" dirty="0">
                <a:solidFill>
                  <a:schemeClr val="lt1"/>
                </a:solidFill>
              </a:rPr>
              <a:t>QUIZ at Blokhintsev library</a:t>
            </a:r>
            <a:endParaRPr lang="en-GB" sz="1800" dirty="0"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urier New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Wednesday:</a:t>
            </a:r>
            <a:endParaRPr dirty="0"/>
          </a:p>
          <a:p>
            <a:pPr marL="457200" indent="-342900">
              <a:lnSpc>
                <a:spcPct val="115000"/>
              </a:lnSpc>
              <a:buClr>
                <a:schemeClr val="lt1"/>
              </a:buClr>
              <a:buSzPts val="1800"/>
              <a:buFont typeface="Courier New"/>
              <a:buChar char="o"/>
            </a:pPr>
            <a:r>
              <a:rPr lang="en-GB" sz="1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18:30 </a:t>
            </a:r>
            <a:r>
              <a:rPr lang="en-GB" sz="1800" dirty="0">
                <a:solidFill>
                  <a:schemeClr val="lt1"/>
                </a:solidFill>
              </a:rPr>
              <a:t>–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chemeClr val="lt1"/>
                </a:solidFill>
              </a:rPr>
              <a:t>Chess tournament at </a:t>
            </a:r>
            <a:r>
              <a:rPr lang="en-US" sz="1800" dirty="0" err="1" smtClean="0">
                <a:solidFill>
                  <a:schemeClr val="lt1"/>
                </a:solidFill>
              </a:rPr>
              <a:t>Nauka</a:t>
            </a:r>
            <a:r>
              <a:rPr lang="en-US" sz="1800" dirty="0" smtClean="0">
                <a:solidFill>
                  <a:schemeClr val="lt1"/>
                </a:solidFill>
              </a:rPr>
              <a:t> stadium</a:t>
            </a:r>
            <a:endParaRPr lang="en-US" sz="1800" dirty="0"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urier New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Thursday: 19:00 </a:t>
            </a:r>
            <a:r>
              <a:rPr lang="en-GB" sz="1800" dirty="0">
                <a:solidFill>
                  <a:schemeClr val="lt1"/>
                </a:solidFill>
              </a:rPr>
              <a:t>–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conference dinner at Baryon with live music.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 txBox="1"/>
          <p:nvPr/>
        </p:nvSpPr>
        <p:spPr>
          <a:xfrm>
            <a:off x="1017000" y="183532"/>
            <a:ext cx="7110000" cy="89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2564"/>
              <a:buFont typeface="Raleway"/>
              <a:buNone/>
            </a:pPr>
            <a:r>
              <a:rPr lang="en-GB" sz="2600" b="1" i="0" u="none" strike="noStrike" cap="none" dirty="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Important organizational remarks!</a:t>
            </a:r>
            <a:endParaRPr sz="2600" b="1" i="0" u="none" strike="noStrike" cap="none" dirty="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" name="Google Shape;131;p10"/>
          <p:cNvSpPr txBox="1"/>
          <p:nvPr/>
        </p:nvSpPr>
        <p:spPr>
          <a:xfrm>
            <a:off x="367888" y="783498"/>
            <a:ext cx="8152500" cy="35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Due to the queue situation at the entrance to JINR</a:t>
            </a:r>
          </a:p>
          <a:p>
            <a:pPr marL="492125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encourage you to come earlier to the morning sessions</a:t>
            </a:r>
            <a:r>
              <a:rPr lang="en-GB" sz="1800" dirty="0">
                <a:solidFill>
                  <a:schemeClr val="lt1"/>
                </a:solidFill>
              </a:rPr>
              <a:t>.</a:t>
            </a:r>
            <a:endParaRPr dirty="0"/>
          </a:p>
          <a:p>
            <a:pPr marL="457200" lvl="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1800" dirty="0" smtClean="0">
                <a:solidFill>
                  <a:schemeClr val="lt1"/>
                </a:solidFill>
              </a:rPr>
              <a:t>Check your time and </a:t>
            </a:r>
            <a:r>
              <a:rPr lang="en-GB" sz="1800" dirty="0">
                <a:solidFill>
                  <a:schemeClr val="lt1"/>
                </a:solidFill>
              </a:rPr>
              <a:t>room of your oral sessions on </a:t>
            </a:r>
            <a:r>
              <a:rPr lang="en-GB" sz="1800" dirty="0">
                <a:solidFill>
                  <a:srgbClr val="FFFF00"/>
                </a:solidFill>
              </a:rPr>
              <a:t>https://</a:t>
            </a:r>
            <a:r>
              <a:rPr lang="en-GB" sz="1800" dirty="0" smtClean="0">
                <a:solidFill>
                  <a:srgbClr val="FFFF00"/>
                </a:solidFill>
              </a:rPr>
              <a:t>indico.jinr.ru/event/5517/timetable</a:t>
            </a:r>
            <a:endParaRPr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0" r="8641"/>
          <a:stretch/>
        </p:blipFill>
        <p:spPr bwMode="auto">
          <a:xfrm>
            <a:off x="1501321" y="2180551"/>
            <a:ext cx="4341218" cy="210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573</TotalTime>
  <Words>774</Words>
  <Application>Microsoft Office PowerPoint</Application>
  <PresentationFormat>Экран (16:9)</PresentationFormat>
  <Paragraphs>118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Montserrat Medium</vt:lpstr>
      <vt:lpstr>Lato</vt:lpstr>
      <vt:lpstr>Lexend Deca Light</vt:lpstr>
      <vt:lpstr>Courier New</vt:lpstr>
      <vt:lpstr>Raleway</vt:lpstr>
      <vt:lpstr>Wingdings</vt:lpstr>
      <vt:lpstr>Montserrat</vt:lpstr>
      <vt:lpstr>Palatino Linotype</vt:lpstr>
      <vt:lpstr>Базовая</vt:lpstr>
      <vt:lpstr>AYSS-2025 Welcome remarks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organizers wish all of you                           a good luck and memorable conference!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AYSS-2024 Welcome remarks</dc:title>
  <dc:creator>Meir</dc:creator>
  <cp:lastModifiedBy>Meir</cp:lastModifiedBy>
  <cp:revision>17</cp:revision>
  <dcterms:modified xsi:type="dcterms:W3CDTF">2025-10-27T04:05:13Z</dcterms:modified>
</cp:coreProperties>
</file>