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4" r:id="rId1"/>
    <p:sldMasterId id="2147483732" r:id="rId2"/>
  </p:sldMasterIdLst>
  <p:notesMasterIdLst>
    <p:notesMasterId r:id="rId29"/>
  </p:notesMasterIdLst>
  <p:sldIdLst>
    <p:sldId id="258" r:id="rId3"/>
    <p:sldId id="323" r:id="rId4"/>
    <p:sldId id="353" r:id="rId5"/>
    <p:sldId id="325" r:id="rId6"/>
    <p:sldId id="326" r:id="rId7"/>
    <p:sldId id="328" r:id="rId8"/>
    <p:sldId id="331" r:id="rId9"/>
    <p:sldId id="332" r:id="rId10"/>
    <p:sldId id="334" r:id="rId11"/>
    <p:sldId id="336" r:id="rId12"/>
    <p:sldId id="337" r:id="rId13"/>
    <p:sldId id="339" r:id="rId14"/>
    <p:sldId id="340" r:id="rId15"/>
    <p:sldId id="341" r:id="rId16"/>
    <p:sldId id="342" r:id="rId17"/>
    <p:sldId id="343" r:id="rId18"/>
    <p:sldId id="350" r:id="rId19"/>
    <p:sldId id="344" r:id="rId20"/>
    <p:sldId id="351" r:id="rId21"/>
    <p:sldId id="346" r:id="rId22"/>
    <p:sldId id="347" r:id="rId23"/>
    <p:sldId id="354" r:id="rId24"/>
    <p:sldId id="348" r:id="rId25"/>
    <p:sldId id="290" r:id="rId26"/>
    <p:sldId id="338" r:id="rId27"/>
    <p:sldId id="352" r:id="rId28"/>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6058" autoAdjust="0"/>
  </p:normalViewPr>
  <p:slideViewPr>
    <p:cSldViewPr>
      <p:cViewPr varScale="1">
        <p:scale>
          <a:sx n="110" d="100"/>
          <a:sy n="110" d="100"/>
        </p:scale>
        <p:origin x="158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6" d="100"/>
        <a:sy n="3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17.06.2018</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‹N°›</a:t>
            </a:fld>
            <a:endParaRPr lang="ru-RU"/>
          </a:p>
        </p:txBody>
      </p:sp>
    </p:spTree>
    <p:extLst>
      <p:ext uri="{BB962C8B-B14F-4D97-AF65-F5344CB8AC3E}">
        <p14:creationId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3</a:t>
            </a:fld>
            <a:endParaRPr lang="ru-RU"/>
          </a:p>
        </p:txBody>
      </p:sp>
    </p:spTree>
    <p:extLst>
      <p:ext uri="{BB962C8B-B14F-4D97-AF65-F5344CB8AC3E}">
        <p14:creationId xmlns:p14="http://schemas.microsoft.com/office/powerpoint/2010/main" val="2787958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19</a:t>
            </a:fld>
            <a:endParaRPr lang="ru-RU"/>
          </a:p>
        </p:txBody>
      </p:sp>
    </p:spTree>
    <p:extLst>
      <p:ext uri="{BB962C8B-B14F-4D97-AF65-F5344CB8AC3E}">
        <p14:creationId xmlns:p14="http://schemas.microsoft.com/office/powerpoint/2010/main" val="309425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9</a:t>
            </a:fld>
            <a:endParaRPr lang="ru-RU"/>
          </a:p>
        </p:txBody>
      </p:sp>
    </p:spTree>
    <p:extLst>
      <p:ext uri="{BB962C8B-B14F-4D97-AF65-F5344CB8AC3E}">
        <p14:creationId xmlns:p14="http://schemas.microsoft.com/office/powerpoint/2010/main" val="260375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11</a:t>
            </a:fld>
            <a:endParaRPr lang="ru-RU"/>
          </a:p>
        </p:txBody>
      </p:sp>
    </p:spTree>
    <p:extLst>
      <p:ext uri="{BB962C8B-B14F-4D97-AF65-F5344CB8AC3E}">
        <p14:creationId xmlns:p14="http://schemas.microsoft.com/office/powerpoint/2010/main" val="330582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12</a:t>
            </a:fld>
            <a:endParaRPr lang="ru-RU"/>
          </a:p>
        </p:txBody>
      </p:sp>
    </p:spTree>
    <p:extLst>
      <p:ext uri="{BB962C8B-B14F-4D97-AF65-F5344CB8AC3E}">
        <p14:creationId xmlns:p14="http://schemas.microsoft.com/office/powerpoint/2010/main" val="68540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13</a:t>
            </a:fld>
            <a:endParaRPr lang="ru-RU"/>
          </a:p>
        </p:txBody>
      </p:sp>
    </p:spTree>
    <p:extLst>
      <p:ext uri="{BB962C8B-B14F-4D97-AF65-F5344CB8AC3E}">
        <p14:creationId xmlns:p14="http://schemas.microsoft.com/office/powerpoint/2010/main" val="104354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14</a:t>
            </a:fld>
            <a:endParaRPr lang="ru-RU"/>
          </a:p>
        </p:txBody>
      </p:sp>
    </p:spTree>
    <p:extLst>
      <p:ext uri="{BB962C8B-B14F-4D97-AF65-F5344CB8AC3E}">
        <p14:creationId xmlns:p14="http://schemas.microsoft.com/office/powerpoint/2010/main" val="300975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15</a:t>
            </a:fld>
            <a:endParaRPr lang="ru-RU"/>
          </a:p>
        </p:txBody>
      </p:sp>
    </p:spTree>
    <p:extLst>
      <p:ext uri="{BB962C8B-B14F-4D97-AF65-F5344CB8AC3E}">
        <p14:creationId xmlns:p14="http://schemas.microsoft.com/office/powerpoint/2010/main" val="365641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16</a:t>
            </a:fld>
            <a:endParaRPr lang="ru-RU"/>
          </a:p>
        </p:txBody>
      </p:sp>
    </p:spTree>
    <p:extLst>
      <p:ext uri="{BB962C8B-B14F-4D97-AF65-F5344CB8AC3E}">
        <p14:creationId xmlns:p14="http://schemas.microsoft.com/office/powerpoint/2010/main" val="272097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17</a:t>
            </a:fld>
            <a:endParaRPr lang="ru-RU"/>
          </a:p>
        </p:txBody>
      </p:sp>
    </p:spTree>
    <p:extLst>
      <p:ext uri="{BB962C8B-B14F-4D97-AF65-F5344CB8AC3E}">
        <p14:creationId xmlns:p14="http://schemas.microsoft.com/office/powerpoint/2010/main" val="212206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182493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132588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92153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FD7142A-0CEA-4E0D-9DF4-5E1C3D248C28}" type="slidenum">
              <a:rPr lang="en-US"/>
              <a:pPr>
                <a:defRPr/>
              </a:pPr>
              <a:t>‹N°›</a:t>
            </a:fld>
            <a:endParaRPr lang="en-US" dirty="0"/>
          </a:p>
        </p:txBody>
      </p:sp>
    </p:spTree>
    <p:extLst>
      <p:ext uri="{BB962C8B-B14F-4D97-AF65-F5344CB8AC3E}">
        <p14:creationId xmlns:p14="http://schemas.microsoft.com/office/powerpoint/2010/main" val="2288738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30713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403312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1834887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3560819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7C60C2-FB95-4464-969C-DC460CD1CFD8}" type="slidenum">
              <a:rPr lang="ru-RU" smtClean="0"/>
              <a:pPr/>
              <a:t>‹N°›</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183493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7C60C2-FB95-4464-969C-DC460CD1CFD8}" type="slidenum">
              <a:rPr lang="ru-RU" smtClean="0"/>
              <a:pPr/>
              <a:t>‹N°›</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441499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242248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2581354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661242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319080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794149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143291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21465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64612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17C60C2-FB95-4464-969C-DC460CD1CFD8}" type="slidenum">
              <a:rPr lang="ru-RU" smtClean="0"/>
              <a:pPr/>
              <a:t>‹N°›</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67851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17C60C2-FB95-4464-969C-DC460CD1CFD8}" type="slidenum">
              <a:rPr lang="ru-RU" smtClean="0"/>
              <a:pPr/>
              <a:t>‹N°›</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274017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87170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255693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F2127E45-1CF0-4802-B318-133C3315A921}" type="datetimeFigureOut">
              <a:rPr lang="ru-RU" smtClean="0"/>
              <a:pPr/>
              <a:t>17.06.2018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17C60C2-FB95-4464-969C-DC460CD1CFD8}" type="slidenum">
              <a:rPr lang="ru-RU" smtClean="0"/>
              <a:pPr/>
              <a:t>‹N°›</a:t>
            </a:fld>
            <a:endParaRPr lang="ru-RU"/>
          </a:p>
        </p:txBody>
      </p:sp>
    </p:spTree>
    <p:extLst>
      <p:ext uri="{BB962C8B-B14F-4D97-AF65-F5344CB8AC3E}">
        <p14:creationId xmlns:p14="http://schemas.microsoft.com/office/powerpoint/2010/main" val="37405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2127E45-1CF0-4802-B318-133C3315A921}" type="datetimeFigureOut">
              <a:rPr lang="ru-RU" smtClean="0"/>
              <a:pPr/>
              <a:t>17.06.2018</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017C60C2-FB95-4464-969C-DC460CD1CFD8}" type="slidenum">
              <a:rPr lang="ru-RU" smtClean="0"/>
              <a:pPr/>
              <a:t>‹N°›</a:t>
            </a:fld>
            <a:endParaRPr lang="ru-RU"/>
          </a:p>
        </p:txBody>
      </p:sp>
    </p:spTree>
    <p:extLst>
      <p:ext uri="{BB962C8B-B14F-4D97-AF65-F5344CB8AC3E}">
        <p14:creationId xmlns:p14="http://schemas.microsoft.com/office/powerpoint/2010/main" val="2329004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2127E45-1CF0-4802-B318-133C3315A921}" type="datetimeFigureOut">
              <a:rPr lang="ru-RU" smtClean="0"/>
              <a:pPr/>
              <a:t>17.06.2018</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017C60C2-FB95-4464-969C-DC460CD1CFD8}" type="slidenum">
              <a:rPr lang="ru-RU" smtClean="0"/>
              <a:pPr/>
              <a:t>‹N°›</a:t>
            </a:fld>
            <a:endParaRPr lang="ru-RU"/>
          </a:p>
        </p:txBody>
      </p:sp>
    </p:spTree>
    <p:extLst>
      <p:ext uri="{BB962C8B-B14F-4D97-AF65-F5344CB8AC3E}">
        <p14:creationId xmlns:p14="http://schemas.microsoft.com/office/powerpoint/2010/main" val="19369264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423863"/>
            <a:ext cx="9144000" cy="3581400"/>
          </a:xfrm>
          <a:prstGeom prst="rect">
            <a:avLst/>
          </a:prstGeom>
          <a:noFill/>
          <a:ln w="9525">
            <a:noFill/>
            <a:miter lim="800000"/>
            <a:headEnd/>
            <a:tailEnd/>
          </a:ln>
        </p:spPr>
        <p:txBody>
          <a:bodyPr anchor="b"/>
          <a:lstStyle/>
          <a:p>
            <a:pPr algn="ctr"/>
            <a:r>
              <a:rPr lang="en-GB" sz="4400" b="1" dirty="0">
                <a:solidFill>
                  <a:srgbClr val="002060"/>
                </a:solidFill>
              </a:rPr>
              <a:t>Programme Advisory Committee for Nuclear Physics</a:t>
            </a:r>
            <a:endParaRPr lang="en-GB" sz="2000" b="1" dirty="0">
              <a:solidFill>
                <a:srgbClr val="002060"/>
              </a:solidFill>
            </a:endParaRPr>
          </a:p>
          <a:p>
            <a:pPr algn="ctr"/>
            <a:endParaRPr lang="en-GB" sz="2000" b="1" dirty="0">
              <a:solidFill>
                <a:srgbClr val="0033CC"/>
              </a:solidFill>
              <a:cs typeface="Times New Roman" pitchFamily="18" charset="0"/>
            </a:endParaRPr>
          </a:p>
          <a:p>
            <a:pPr algn="ctr"/>
            <a:r>
              <a:rPr lang="en-GB" sz="3600" b="1" dirty="0">
                <a:solidFill>
                  <a:srgbClr val="C00000"/>
                </a:solidFill>
                <a:cs typeface="Times New Roman" pitchFamily="18" charset="0"/>
              </a:rPr>
              <a:t>4</a:t>
            </a:r>
            <a:r>
              <a:rPr lang="ru-RU" sz="3600" b="1" dirty="0">
                <a:solidFill>
                  <a:srgbClr val="C00000"/>
                </a:solidFill>
                <a:cs typeface="Times New Roman" pitchFamily="18" charset="0"/>
              </a:rPr>
              <a:t>7</a:t>
            </a:r>
            <a:r>
              <a:rPr lang="en-GB" sz="3600" b="1" dirty="0">
                <a:solidFill>
                  <a:srgbClr val="C00000"/>
                </a:solidFill>
                <a:cs typeface="Times New Roman" pitchFamily="18" charset="0"/>
              </a:rPr>
              <a:t>-</a:t>
            </a:r>
            <a:r>
              <a:rPr lang="en-GB" sz="3600" b="1" dirty="0" err="1">
                <a:solidFill>
                  <a:srgbClr val="C00000"/>
                </a:solidFill>
                <a:cs typeface="Times New Roman" pitchFamily="18" charset="0"/>
              </a:rPr>
              <a:t>th</a:t>
            </a:r>
            <a:r>
              <a:rPr lang="en-GB" sz="3600" b="1" dirty="0">
                <a:solidFill>
                  <a:srgbClr val="C00000"/>
                </a:solidFill>
                <a:cs typeface="Times New Roman" pitchFamily="18" charset="0"/>
              </a:rPr>
              <a:t> meeting </a:t>
            </a:r>
          </a:p>
          <a:p>
            <a:pPr algn="ctr"/>
            <a:r>
              <a:rPr lang="en-GB" sz="3600" b="1" dirty="0">
                <a:solidFill>
                  <a:srgbClr val="C00000"/>
                </a:solidFill>
                <a:cs typeface="Times New Roman" pitchFamily="18" charset="0"/>
              </a:rPr>
              <a:t>Follow-up</a:t>
            </a:r>
            <a:endParaRPr lang="en-GB" sz="2000" b="1" dirty="0">
              <a:solidFill>
                <a:srgbClr val="C00000"/>
              </a:solidFill>
            </a:endParaRPr>
          </a:p>
          <a:p>
            <a:pPr algn="ctr"/>
            <a:r>
              <a:rPr lang="en-GB" b="1" dirty="0">
                <a:solidFill>
                  <a:srgbClr val="C00000"/>
                </a:solidFill>
              </a:rPr>
              <a:t>17–18 January 2018</a:t>
            </a:r>
            <a:endParaRPr lang="en-GB" sz="2800" b="1" i="1" dirty="0">
              <a:solidFill>
                <a:srgbClr val="C00000"/>
              </a:solidFill>
              <a:cs typeface="Times New Roman" pitchFamily="18" charset="0"/>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en-GB" smtClean="0">
                <a:latin typeface="Arial" charset="0"/>
              </a:rPr>
              <a:pPr/>
              <a:t>1</a:t>
            </a:fld>
            <a:endParaRPr lang="en-GB" dirty="0">
              <a:latin typeface="Arial" charset="0"/>
            </a:endParaRPr>
          </a:p>
        </p:txBody>
      </p:sp>
      <p:sp>
        <p:nvSpPr>
          <p:cNvPr id="2052" name="Прямоугольник 4"/>
          <p:cNvSpPr>
            <a:spLocks noChangeArrowheads="1"/>
          </p:cNvSpPr>
          <p:nvPr/>
        </p:nvSpPr>
        <p:spPr bwMode="auto">
          <a:xfrm>
            <a:off x="1619250" y="4868863"/>
            <a:ext cx="6049963" cy="646112"/>
          </a:xfrm>
          <a:prstGeom prst="rect">
            <a:avLst/>
          </a:prstGeom>
          <a:noFill/>
          <a:ln w="9525">
            <a:noFill/>
            <a:miter lim="800000"/>
            <a:headEnd/>
            <a:tailEnd/>
          </a:ln>
        </p:spPr>
        <p:txBody>
          <a:bodyPr>
            <a:spAutoFit/>
          </a:bodyPr>
          <a:lstStyle/>
          <a:p>
            <a:pPr algn="ctr"/>
            <a:r>
              <a:rPr lang="en-GB" sz="3600" b="1" dirty="0">
                <a:solidFill>
                  <a:srgbClr val="C00000"/>
                </a:solidFill>
              </a:rPr>
              <a:t>Marek  Lewitowicz</a:t>
            </a:r>
            <a:r>
              <a:rPr lang="en-GB" dirty="0">
                <a:solidFill>
                  <a:srgbClr val="C0000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7811" y="2382875"/>
            <a:ext cx="888475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main objective of the new phase of the experiment named EDELWEISS-LT is to search for spin-independent scattering on nucleons of the so-called light WIMPs.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notes with satisfaction that the participation in this project provides JINR an important access to the entire low-background infrastructure of EDELWEISS, including the LSM: one of deepest underground laboratories needed for the R&amp;D of neutrino experiments at the Kalinin NPP.</a:t>
            </a:r>
            <a:endParaRPr kumimoji="0" lang="ru-RU" b="0" i="0" u="none" strike="noStrike" cap="none" normalizeH="0" baseline="0" dirty="0">
              <a:ln>
                <a:noFill/>
              </a:ln>
              <a:solidFill>
                <a:srgbClr val="002060"/>
              </a:solidFill>
              <a:effectLst/>
              <a:latin typeface="Arial" pitchFamily="34" charset="0"/>
              <a:cs typeface="Arial" pitchFamily="34" charset="0"/>
            </a:endParaRPr>
          </a:p>
        </p:txBody>
      </p:sp>
      <p:sp>
        <p:nvSpPr>
          <p:cNvPr id="4" name="Прямоугольник 3"/>
          <p:cNvSpPr/>
          <p:nvPr/>
        </p:nvSpPr>
        <p:spPr>
          <a:xfrm>
            <a:off x="323529" y="260648"/>
            <a:ext cx="8641908" cy="400110"/>
          </a:xfrm>
          <a:prstGeom prst="rect">
            <a:avLst/>
          </a:prstGeom>
        </p:spPr>
        <p:txBody>
          <a:bodyPr wrap="squar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3. Project EDELWEISS-LT</a:t>
            </a:r>
            <a:endParaRPr lang="ru-RU" sz="2000" dirty="0">
              <a:solidFill>
                <a:srgbClr val="C00000"/>
              </a:solidFill>
              <a:latin typeface="Arial" pitchFamily="34" charset="0"/>
              <a:cs typeface="Arial" pitchFamily="34" charset="0"/>
            </a:endParaRPr>
          </a:p>
        </p:txBody>
      </p:sp>
      <p:sp>
        <p:nvSpPr>
          <p:cNvPr id="5" name="Прямоугольник 4"/>
          <p:cNvSpPr/>
          <p:nvPr/>
        </p:nvSpPr>
        <p:spPr>
          <a:xfrm>
            <a:off x="107505" y="836712"/>
            <a:ext cx="8857932" cy="646331"/>
          </a:xfrm>
          <a:prstGeom prst="rect">
            <a:avLst/>
          </a:prstGeom>
        </p:spPr>
        <p:txBody>
          <a:bodyPr wrap="square">
            <a:spAutoFit/>
          </a:bodyPr>
          <a:lstStyle/>
          <a:p>
            <a:pPr algn="ctr"/>
            <a:r>
              <a:rPr lang="en-US" b="1" dirty="0">
                <a:solidFill>
                  <a:srgbClr val="002060"/>
                </a:solidFill>
                <a:latin typeface="Times New Roman" pitchFamily="18" charset="0"/>
                <a:cs typeface="Times New Roman" pitchFamily="18" charset="0"/>
              </a:rPr>
              <a:t>EDELWEISS experiment search for rear events of WIMP-nucleon  scattering in  </a:t>
            </a:r>
            <a:r>
              <a:rPr lang="fr-FR" b="1" dirty="0">
                <a:solidFill>
                  <a:srgbClr val="002060"/>
                </a:solidFill>
                <a:latin typeface="Times New Roman" pitchFamily="18" charset="0"/>
                <a:cs typeface="Times New Roman" pitchFamily="18" charset="0"/>
              </a:rPr>
              <a:t>Laboratoire Souterrain de Modane</a:t>
            </a:r>
            <a:r>
              <a:rPr lang="en-US" b="1" dirty="0">
                <a:solidFill>
                  <a:srgbClr val="002060"/>
                </a:solidFill>
                <a:latin typeface="Times New Roman" pitchFamily="18" charset="0"/>
                <a:cs typeface="Times New Roman" pitchFamily="18" charset="0"/>
              </a:rPr>
              <a:t> (with Ge as the target)</a:t>
            </a:r>
          </a:p>
        </p:txBody>
      </p:sp>
      <p:sp>
        <p:nvSpPr>
          <p:cNvPr id="7" name="Номер слайда 6"/>
          <p:cNvSpPr>
            <a:spLocks noGrp="1"/>
          </p:cNvSpPr>
          <p:nvPr>
            <p:ph type="sldNum" sz="quarter" idx="12"/>
          </p:nvPr>
        </p:nvSpPr>
        <p:spPr/>
        <p:txBody>
          <a:bodyPr/>
          <a:lstStyle/>
          <a:p>
            <a:fld id="{017C60C2-FB95-4464-969C-DC460CD1CFD8}" type="slidenum">
              <a:rPr lang="ru-RU" smtClean="0"/>
              <a:pPr/>
              <a:t>10</a:t>
            </a:fld>
            <a:endParaRPr lang="ru-RU"/>
          </a:p>
        </p:txBody>
      </p:sp>
      <p:sp>
        <p:nvSpPr>
          <p:cNvPr id="9" name="Прямоугольник 8"/>
          <p:cNvSpPr/>
          <p:nvPr/>
        </p:nvSpPr>
        <p:spPr>
          <a:xfrm>
            <a:off x="89476" y="5661248"/>
            <a:ext cx="8964488" cy="646331"/>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eaLnBrk="0" fontAlgn="base" hangingPunct="0">
              <a:spcBef>
                <a:spcPct val="0"/>
              </a:spcBef>
              <a:spcAft>
                <a:spcPct val="0"/>
              </a:spcAft>
            </a:pPr>
            <a:r>
              <a:rPr lang="en-US" b="1" dirty="0">
                <a:solidFill>
                  <a:srgbClr val="002060"/>
                </a:solidFill>
                <a:latin typeface="Arial" pitchFamily="34" charset="0"/>
                <a:ea typeface="Times New Roman" pitchFamily="18" charset="0"/>
                <a:cs typeface="Arial" pitchFamily="34" charset="0"/>
              </a:rPr>
              <a:t>The PAC recommends continuation of the research </a:t>
            </a:r>
            <a:r>
              <a:rPr lang="en-US" b="1" dirty="0" err="1">
                <a:solidFill>
                  <a:srgbClr val="002060"/>
                </a:solidFill>
                <a:latin typeface="Arial" pitchFamily="34" charset="0"/>
                <a:ea typeface="Times New Roman" pitchFamily="18" charset="0"/>
                <a:cs typeface="Arial" pitchFamily="34" charset="0"/>
              </a:rPr>
              <a:t>programme</a:t>
            </a:r>
            <a:r>
              <a:rPr lang="en-US" b="1" dirty="0">
                <a:solidFill>
                  <a:srgbClr val="002060"/>
                </a:solidFill>
                <a:latin typeface="Arial" pitchFamily="34" charset="0"/>
                <a:ea typeface="Times New Roman" pitchFamily="18" charset="0"/>
                <a:cs typeface="Arial" pitchFamily="34" charset="0"/>
              </a:rPr>
              <a:t> for the direct search of dark matter particles in the EDELWEISS-LT project in 2019–2021.</a:t>
            </a:r>
            <a:endParaRPr lang="en-US" b="1" dirty="0">
              <a:solidFill>
                <a:srgbClr val="002060"/>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ru-RU" smtClean="0"/>
              <a:pPr/>
              <a:t>11</a:t>
            </a:fld>
            <a:endParaRPr lang="ru-RU"/>
          </a:p>
        </p:txBody>
      </p:sp>
      <p:sp>
        <p:nvSpPr>
          <p:cNvPr id="2" name="Прямоугольник 1">
            <a:extLst>
              <a:ext uri="{FF2B5EF4-FFF2-40B4-BE49-F238E27FC236}">
                <a16:creationId xmlns:a16="http://schemas.microsoft.com/office/drawing/2014/main" id="{D1B0079B-C9EA-4E9C-99FB-507E8129E717}"/>
              </a:ext>
            </a:extLst>
          </p:cNvPr>
          <p:cNvSpPr/>
          <p:nvPr/>
        </p:nvSpPr>
        <p:spPr>
          <a:xfrm>
            <a:off x="-180528" y="1297511"/>
            <a:ext cx="9505056" cy="369332"/>
          </a:xfrm>
          <a:prstGeom prst="rect">
            <a:avLst/>
          </a:prstGeom>
        </p:spPr>
        <p:txBody>
          <a:bodyPr wrap="square">
            <a:spAutoFit/>
          </a:bodyPr>
          <a:lstStyle/>
          <a:p>
            <a:pPr lvl="0" algn="ctr" fontAlgn="base">
              <a:spcBef>
                <a:spcPct val="0"/>
              </a:spcBef>
              <a:spcAft>
                <a:spcPct val="0"/>
              </a:spcAft>
            </a:pPr>
            <a:r>
              <a:rPr lang="en-US" b="1" i="1" dirty="0">
                <a:solidFill>
                  <a:srgbClr val="C00000"/>
                </a:solidFill>
                <a:latin typeface="Arial" pitchFamily="34" charset="0"/>
                <a:ea typeface="Times New Roman" pitchFamily="18" charset="0"/>
                <a:cs typeface="Arial" pitchFamily="34" charset="0"/>
              </a:rPr>
              <a:t>Summary on the theme “Non-Accelerator Neutrino Physics and Astrophysics”</a:t>
            </a:r>
          </a:p>
        </p:txBody>
      </p:sp>
      <p:sp>
        <p:nvSpPr>
          <p:cNvPr id="5" name="Прямоугольник 4"/>
          <p:cNvSpPr/>
          <p:nvPr/>
        </p:nvSpPr>
        <p:spPr>
          <a:xfrm>
            <a:off x="89756" y="1916832"/>
            <a:ext cx="8946740" cy="3570208"/>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eaLnBrk="0" fontAlgn="base" hangingPunct="0">
              <a:spcBef>
                <a:spcPct val="0"/>
              </a:spcBef>
              <a:spcAft>
                <a:spcPct val="0"/>
              </a:spcAft>
            </a:pPr>
            <a:r>
              <a:rPr lang="en-US" b="1" u="sng" dirty="0">
                <a:solidFill>
                  <a:srgbClr val="002060"/>
                </a:solidFill>
                <a:latin typeface="Arial" pitchFamily="34" charset="0"/>
                <a:ea typeface="Times New Roman" pitchFamily="18" charset="0"/>
                <a:cs typeface="Times New Roman" pitchFamily="18" charset="0"/>
                <a:sym typeface="Symbol" pitchFamily="18" charset="2"/>
              </a:rPr>
              <a:t>The PAC </a:t>
            </a:r>
            <a:r>
              <a:rPr lang="en-US" b="1" u="sng" dirty="0">
                <a:solidFill>
                  <a:srgbClr val="002060"/>
                </a:solidFill>
                <a:latin typeface="Arial" pitchFamily="34" charset="0"/>
                <a:ea typeface="Times New Roman" pitchFamily="18" charset="0"/>
                <a:cs typeface="Arial" pitchFamily="34" charset="0"/>
              </a:rPr>
              <a:t>General recommendations</a:t>
            </a:r>
          </a:p>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002060"/>
                </a:solidFill>
                <a:latin typeface="Arial" pitchFamily="34" charset="0"/>
                <a:ea typeface="Times New Roman" pitchFamily="18" charset="0"/>
                <a:cs typeface="Arial" pitchFamily="34" charset="0"/>
              </a:rPr>
              <a:t>The PAC recommends that support of these experiments be rigorously continued.</a:t>
            </a:r>
          </a:p>
          <a:p>
            <a:pPr marL="285750" lvl="0" indent="-285750" algn="just" eaLnBrk="0" fontAlgn="base" hangingPunct="0">
              <a:spcBef>
                <a:spcPct val="0"/>
              </a:spcBef>
              <a:spcAft>
                <a:spcPct val="0"/>
              </a:spcAft>
              <a:buFont typeface="Arial" panose="020B0604020202020204" pitchFamily="34" charset="0"/>
              <a:buChar char="•"/>
            </a:pPr>
            <a:endParaRPr lang="en-US" sz="1600" b="1"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002060"/>
                </a:solidFill>
                <a:latin typeface="Arial" pitchFamily="34" charset="0"/>
                <a:ea typeface="Times New Roman" pitchFamily="18" charset="0"/>
                <a:cs typeface="Arial" pitchFamily="34" charset="0"/>
              </a:rPr>
              <a:t>The PAC is aware about the lack of human resources at JINR on the BAIKAL experiment which can be a problem for a full involvement in the data analysis. It strongly advises to extend international contacts with the KM3NET collaboration to develop common synergies to become part of the ESFRI and APPEC roadmaps.</a:t>
            </a:r>
          </a:p>
          <a:p>
            <a:pPr marL="285750" lvl="0" indent="-285750" algn="just" eaLnBrk="0" fontAlgn="base" hangingPunct="0">
              <a:spcBef>
                <a:spcPct val="0"/>
              </a:spcBef>
              <a:spcAft>
                <a:spcPct val="0"/>
              </a:spcAft>
              <a:buFont typeface="Arial" panose="020B0604020202020204" pitchFamily="34" charset="0"/>
              <a:buChar char="•"/>
            </a:pPr>
            <a:endParaRPr lang="en-US" sz="1600" b="1"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002060"/>
                </a:solidFill>
                <a:latin typeface="Arial" pitchFamily="34" charset="0"/>
                <a:ea typeface="Times New Roman" pitchFamily="18" charset="0"/>
                <a:cs typeface="Arial" pitchFamily="34" charset="0"/>
              </a:rPr>
              <a:t>The PAC recommends that cooperation be supported with deep underground laboratories taking into account the necessity to find the adequate location for both LEGEND and full </a:t>
            </a:r>
            <a:r>
              <a:rPr lang="en-US" sz="1600" b="1" dirty="0" err="1">
                <a:solidFill>
                  <a:srgbClr val="002060"/>
                </a:solidFill>
                <a:latin typeface="Arial" pitchFamily="34" charset="0"/>
                <a:ea typeface="Times New Roman" pitchFamily="18" charset="0"/>
                <a:cs typeface="Arial" pitchFamily="34" charset="0"/>
              </a:rPr>
              <a:t>SuperNEMO</a:t>
            </a:r>
            <a:r>
              <a:rPr lang="en-US" sz="1600" b="1" dirty="0">
                <a:solidFill>
                  <a:srgbClr val="002060"/>
                </a:solidFill>
                <a:latin typeface="Arial" pitchFamily="34" charset="0"/>
                <a:ea typeface="Times New Roman" pitchFamily="18" charset="0"/>
                <a:cs typeface="Arial" pitchFamily="34" charset="0"/>
              </a:rPr>
              <a:t> detector.</a:t>
            </a:r>
          </a:p>
          <a:p>
            <a:pPr marL="285750" lvl="0" indent="-285750" algn="just" eaLnBrk="0" fontAlgn="base" hangingPunct="0">
              <a:spcBef>
                <a:spcPct val="0"/>
              </a:spcBef>
              <a:spcAft>
                <a:spcPct val="0"/>
              </a:spcAft>
              <a:buFont typeface="Arial" panose="020B0604020202020204" pitchFamily="34" charset="0"/>
              <a:buChar char="•"/>
            </a:pPr>
            <a:endParaRPr lang="en-US" sz="1600" b="1"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002060"/>
                </a:solidFill>
                <a:latin typeface="Arial" pitchFamily="34" charset="0"/>
                <a:ea typeface="Times New Roman" pitchFamily="18" charset="0"/>
                <a:cs typeface="Arial" pitchFamily="34" charset="0"/>
              </a:rPr>
              <a:t>It underlines the necessity to continue the efforts to improve the local infrastructures at JINR and at Lake Baikal.</a:t>
            </a:r>
            <a:endParaRPr lang="ru-RU" sz="1600" b="1" dirty="0">
              <a:solidFill>
                <a:srgbClr val="002060"/>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ru-RU" smtClean="0"/>
              <a:pPr/>
              <a:t>12</a:t>
            </a:fld>
            <a:endParaRPr lang="ru-RU"/>
          </a:p>
        </p:txBody>
      </p:sp>
      <p:sp>
        <p:nvSpPr>
          <p:cNvPr id="2" name="Прямоугольник 1">
            <a:extLst>
              <a:ext uri="{FF2B5EF4-FFF2-40B4-BE49-F238E27FC236}">
                <a16:creationId xmlns:a16="http://schemas.microsoft.com/office/drawing/2014/main" id="{D1B0079B-C9EA-4E9C-99FB-507E8129E717}"/>
              </a:ext>
            </a:extLst>
          </p:cNvPr>
          <p:cNvSpPr/>
          <p:nvPr/>
        </p:nvSpPr>
        <p:spPr>
          <a:xfrm>
            <a:off x="-180528" y="31440"/>
            <a:ext cx="9505056" cy="369332"/>
          </a:xfrm>
          <a:prstGeom prst="rect">
            <a:avLst/>
          </a:prstGeom>
        </p:spPr>
        <p:txBody>
          <a:bodyPr wrap="square">
            <a:spAutoFit/>
          </a:bodyPr>
          <a:lstStyle/>
          <a:p>
            <a:pPr lvl="0" algn="ctr" fontAlgn="base">
              <a:spcBef>
                <a:spcPct val="0"/>
              </a:spcBef>
              <a:spcAft>
                <a:spcPct val="0"/>
              </a:spcAft>
            </a:pPr>
            <a:r>
              <a:rPr lang="en-US" b="1" i="1" dirty="0">
                <a:solidFill>
                  <a:srgbClr val="C00000"/>
                </a:solidFill>
                <a:latin typeface="Arial" pitchFamily="34" charset="0"/>
                <a:ea typeface="Times New Roman" pitchFamily="18" charset="0"/>
                <a:cs typeface="Arial" pitchFamily="34" charset="0"/>
              </a:rPr>
              <a:t>Summary on the theme “Non-Accelerator Neutrino Physics and Astrophysics”</a:t>
            </a:r>
          </a:p>
        </p:txBody>
      </p:sp>
      <p:sp>
        <p:nvSpPr>
          <p:cNvPr id="5" name="Прямоугольник 4"/>
          <p:cNvSpPr/>
          <p:nvPr/>
        </p:nvSpPr>
        <p:spPr>
          <a:xfrm>
            <a:off x="89756" y="434769"/>
            <a:ext cx="8964488" cy="6247864"/>
          </a:xfrm>
          <a:prstGeom prst="rect">
            <a:avLst/>
          </a:prstGeo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GB" sz="1600" b="1">
                <a:solidFill>
                  <a:srgbClr val="C00000"/>
                </a:solidFill>
                <a:latin typeface="Arial" pitchFamily="34" charset="0"/>
                <a:cs typeface="Arial" pitchFamily="34" charset="0"/>
              </a:rPr>
              <a:t>The Scientific Council highly appreciates the results of scientific research carried out within the theme “Non-Accelerator Neutrino Physics and Astrophysics” consisting of six distinct projects. The theme is devoted to the studies of rare phenomena associated with the weak interaction by methods of modern nuclear spectroscopy. The rare processes under study include search for neutrinoless double-beta decay (GERDA (G&amp;M) and SuperNEMO projects), experiments with reactor antineutrinos (DANSS and GEMMA-III projects), direct search for dark matter particles (EDELWEISS-LT project), and investigations of high-energy neutrinos from space with the deep-water neutrino telescope at Lake Baikal (BAIKAL-GVD project). </a:t>
            </a:r>
          </a:p>
          <a:p>
            <a:pPr marL="285750" lvl="0" indent="-285750" algn="just" eaLnBrk="0" fontAlgn="base" hangingPunct="0">
              <a:spcBef>
                <a:spcPct val="0"/>
              </a:spcBef>
              <a:spcAft>
                <a:spcPct val="0"/>
              </a:spcAft>
              <a:buFont typeface="Arial" panose="020B0604020202020204" pitchFamily="34" charset="0"/>
              <a:buChar char="•"/>
            </a:pPr>
            <a:endParaRPr lang="en-GB" sz="1600" b="1">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GB" sz="1600" b="1">
                <a:solidFill>
                  <a:srgbClr val="C00000"/>
                </a:solidFill>
                <a:latin typeface="Arial" pitchFamily="34" charset="0"/>
                <a:cs typeface="Arial" pitchFamily="34" charset="0"/>
              </a:rPr>
              <a:t>The Scientific Council is pleased to note the world-leading results obtained in all these projects. </a:t>
            </a:r>
          </a:p>
          <a:p>
            <a:pPr marL="285750" lvl="0" indent="-285750" algn="just" eaLnBrk="0" fontAlgn="base" hangingPunct="0">
              <a:spcBef>
                <a:spcPct val="0"/>
              </a:spcBef>
              <a:spcAft>
                <a:spcPct val="0"/>
              </a:spcAft>
              <a:buFont typeface="Arial" panose="020B0604020202020204" pitchFamily="34" charset="0"/>
              <a:buChar char="•"/>
            </a:pPr>
            <a:endParaRPr lang="en-GB" sz="1600" b="1">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GB" sz="1600" b="1">
                <a:solidFill>
                  <a:srgbClr val="C00000"/>
                </a:solidFill>
                <a:latin typeface="Arial" pitchFamily="34" charset="0"/>
                <a:cs typeface="Arial" pitchFamily="34" charset="0"/>
              </a:rPr>
              <a:t>The Scientific Council supports the general direction in which the theme is developing, when the participation in highly prestigious international projects provides an access to know-how for the development of homebased neutrino experiments at two basic facilities –– the laboratories located at the Kalinin NPP and at Lake Baikal.</a:t>
            </a:r>
          </a:p>
          <a:p>
            <a:pPr marL="285750" lvl="0" indent="-285750" algn="just" eaLnBrk="0" fontAlgn="base" hangingPunct="0">
              <a:spcBef>
                <a:spcPct val="0"/>
              </a:spcBef>
              <a:spcAft>
                <a:spcPct val="0"/>
              </a:spcAft>
              <a:buFont typeface="Arial" panose="020B0604020202020204" pitchFamily="34" charset="0"/>
              <a:buChar char="•"/>
            </a:pPr>
            <a:endParaRPr lang="en-GB" sz="1600" b="1">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GB" sz="1600" b="1">
                <a:solidFill>
                  <a:srgbClr val="C00000"/>
                </a:solidFill>
                <a:latin typeface="Arial" pitchFamily="34" charset="0"/>
                <a:cs typeface="Arial" pitchFamily="34" charset="0"/>
              </a:rPr>
              <a:t>The Scientific Council recommends continuation of the rigorous support of these projects and research programmes for 2019–2021, and the Baikal project for a longer period until the end of 2023. </a:t>
            </a:r>
          </a:p>
          <a:p>
            <a:pPr marL="285750" lvl="0" indent="-285750" algn="just" eaLnBrk="0" fontAlgn="base" hangingPunct="0">
              <a:spcBef>
                <a:spcPct val="0"/>
              </a:spcBef>
              <a:spcAft>
                <a:spcPct val="0"/>
              </a:spcAft>
              <a:buFont typeface="Arial" panose="020B0604020202020204" pitchFamily="34" charset="0"/>
              <a:buChar char="•"/>
            </a:pPr>
            <a:endParaRPr lang="en-GB" sz="1600" b="1">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GB" sz="1600" b="1">
                <a:solidFill>
                  <a:srgbClr val="C00000"/>
                </a:solidFill>
                <a:latin typeface="Arial" pitchFamily="34" charset="0"/>
                <a:cs typeface="Arial" pitchFamily="34" charset="0"/>
              </a:rPr>
              <a:t>The Scientific Council underlines the necessity to continue the efforts to improve the local infrastructures at JINR and at Lake Baikal and to ensure the sufficient human resource for the timely data analysis.</a:t>
            </a:r>
          </a:p>
        </p:txBody>
      </p:sp>
    </p:spTree>
    <p:extLst>
      <p:ext uri="{BB962C8B-B14F-4D97-AF65-F5344CB8AC3E}">
        <p14:creationId xmlns:p14="http://schemas.microsoft.com/office/powerpoint/2010/main" val="85944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ru-RU" smtClean="0"/>
              <a:pPr/>
              <a:t>13</a:t>
            </a:fld>
            <a:endParaRPr lang="ru-RU"/>
          </a:p>
        </p:txBody>
      </p:sp>
      <p:sp>
        <p:nvSpPr>
          <p:cNvPr id="2" name="Прямоугольник 1">
            <a:extLst>
              <a:ext uri="{FF2B5EF4-FFF2-40B4-BE49-F238E27FC236}">
                <a16:creationId xmlns:a16="http://schemas.microsoft.com/office/drawing/2014/main" id="{D1B0079B-C9EA-4E9C-99FB-507E8129E717}"/>
              </a:ext>
            </a:extLst>
          </p:cNvPr>
          <p:cNvSpPr/>
          <p:nvPr/>
        </p:nvSpPr>
        <p:spPr>
          <a:xfrm>
            <a:off x="1691680" y="1484784"/>
            <a:ext cx="5455187" cy="400110"/>
          </a:xfrm>
          <a:prstGeom prst="rect">
            <a:avLst/>
          </a:prstGeom>
        </p:spPr>
        <p:txBody>
          <a:bodyPr wrap="square">
            <a:spAutoFit/>
          </a:bodyPr>
          <a:lstStyle/>
          <a:p>
            <a:pPr lvl="0" algn="ctr" fontAlgn="base">
              <a:spcBef>
                <a:spcPct val="0"/>
              </a:spcBef>
              <a:spcAft>
                <a:spcPct val="0"/>
              </a:spcAft>
            </a:pPr>
            <a:r>
              <a:rPr lang="en-US" sz="2000" b="1" i="1" dirty="0">
                <a:solidFill>
                  <a:srgbClr val="C00000"/>
                </a:solidFill>
                <a:latin typeface="Arial" pitchFamily="34" charset="0"/>
                <a:ea typeface="Times New Roman" pitchFamily="18" charset="0"/>
                <a:cs typeface="Arial" pitchFamily="34" charset="0"/>
              </a:rPr>
              <a:t>Neutrino physics issues</a:t>
            </a:r>
          </a:p>
        </p:txBody>
      </p:sp>
      <p:sp>
        <p:nvSpPr>
          <p:cNvPr id="5" name="Прямоугольник 4"/>
          <p:cNvSpPr/>
          <p:nvPr/>
        </p:nvSpPr>
        <p:spPr>
          <a:xfrm>
            <a:off x="144341" y="2478954"/>
            <a:ext cx="8892153" cy="1569660"/>
          </a:xfrm>
          <a:prstGeom prst="rect">
            <a:avLst/>
          </a:prstGeo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eaLnBrk="0" fontAlgn="base" hangingPunct="0">
              <a:spcBef>
                <a:spcPct val="0"/>
              </a:spcBef>
              <a:spcAft>
                <a:spcPct val="0"/>
              </a:spcAft>
            </a:pPr>
            <a:r>
              <a:rPr lang="en-GB" sz="1600" b="1">
                <a:solidFill>
                  <a:srgbClr val="C00000"/>
                </a:solidFill>
                <a:latin typeface="Arial" pitchFamily="34" charset="0"/>
                <a:cs typeface="Arial" pitchFamily="34" charset="0"/>
              </a:rPr>
              <a:t>After the presentations of the various neutrino experiments reported by the Chairmen of the PAC for Nuclear Physics and of the PAC for Particle Physics, the Scientific Council reiterates its recommendation that all these ongoing and recently planned neutrino experiments be presented and discussed within a joint meeting of the two PACs leading to a more coordinated neutrino physics programme and therefore allowing implementation of priorities in a more concerted and efficient way.</a:t>
            </a:r>
          </a:p>
        </p:txBody>
      </p:sp>
    </p:spTree>
    <p:extLst>
      <p:ext uri="{BB962C8B-B14F-4D97-AF65-F5344CB8AC3E}">
        <p14:creationId xmlns:p14="http://schemas.microsoft.com/office/powerpoint/2010/main" val="291720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548680"/>
            <a:ext cx="4232525" cy="2307018"/>
          </a:xfrm>
          <a:prstGeom prst="rect">
            <a:avLst/>
          </a:prstGeom>
        </p:spPr>
      </p:pic>
      <p:sp>
        <p:nvSpPr>
          <p:cNvPr id="8" name="Прямоугольник 7"/>
          <p:cNvSpPr/>
          <p:nvPr/>
        </p:nvSpPr>
        <p:spPr>
          <a:xfrm>
            <a:off x="2491943" y="44624"/>
            <a:ext cx="4160113" cy="400110"/>
          </a:xfrm>
          <a:prstGeom prst="rect">
            <a:avLst/>
          </a:prstGeom>
        </p:spPr>
        <p:txBody>
          <a:bodyPr wrap="none">
            <a:spAutoFit/>
          </a:bodyPr>
          <a:lstStyle/>
          <a:p>
            <a:r>
              <a:rPr lang="en-US" sz="2000" b="1" dirty="0">
                <a:solidFill>
                  <a:srgbClr val="C00000"/>
                </a:solidFill>
                <a:latin typeface="Arial" pitchFamily="34" charset="0"/>
                <a:ea typeface="Times New Roman" pitchFamily="18" charset="0"/>
                <a:cs typeface="Arial" pitchFamily="34" charset="0"/>
              </a:rPr>
              <a:t>Factory of </a:t>
            </a:r>
            <a:r>
              <a:rPr lang="en-US" sz="2000" b="1" dirty="0" err="1">
                <a:solidFill>
                  <a:srgbClr val="C00000"/>
                </a:solidFill>
                <a:latin typeface="Arial" pitchFamily="34" charset="0"/>
                <a:ea typeface="Times New Roman" pitchFamily="18" charset="0"/>
                <a:cs typeface="Arial" pitchFamily="34" charset="0"/>
              </a:rPr>
              <a:t>Superheavy</a:t>
            </a:r>
            <a:r>
              <a:rPr lang="en-US" sz="2000" b="1" dirty="0">
                <a:solidFill>
                  <a:srgbClr val="C00000"/>
                </a:solidFill>
                <a:latin typeface="Arial" pitchFamily="34" charset="0"/>
                <a:ea typeface="Times New Roman" pitchFamily="18" charset="0"/>
                <a:cs typeface="Arial" pitchFamily="34" charset="0"/>
              </a:rPr>
              <a:t> Elements</a:t>
            </a:r>
            <a:endParaRPr lang="ru-RU" sz="2000" dirty="0">
              <a:solidFill>
                <a:srgbClr val="C00000"/>
              </a:solidFill>
            </a:endParaRPr>
          </a:p>
        </p:txBody>
      </p:sp>
      <p:sp>
        <p:nvSpPr>
          <p:cNvPr id="11" name="Номер слайда 10"/>
          <p:cNvSpPr>
            <a:spLocks noGrp="1"/>
          </p:cNvSpPr>
          <p:nvPr>
            <p:ph type="sldNum" sz="quarter" idx="12"/>
          </p:nvPr>
        </p:nvSpPr>
        <p:spPr/>
        <p:txBody>
          <a:bodyPr/>
          <a:lstStyle/>
          <a:p>
            <a:fld id="{017C60C2-FB95-4464-969C-DC460CD1CFD8}" type="slidenum">
              <a:rPr lang="ru-RU" smtClean="0"/>
              <a:pPr/>
              <a:t>14</a:t>
            </a:fld>
            <a:endParaRPr lang="ru-RU"/>
          </a:p>
        </p:txBody>
      </p:sp>
      <p:sp>
        <p:nvSpPr>
          <p:cNvPr id="3" name="Прямоугольник 2">
            <a:extLst>
              <a:ext uri="{FF2B5EF4-FFF2-40B4-BE49-F238E27FC236}">
                <a16:creationId xmlns:a16="http://schemas.microsoft.com/office/drawing/2014/main" id="{AEF08DD8-5E8F-489D-8751-16730A8746D3}"/>
              </a:ext>
            </a:extLst>
          </p:cNvPr>
          <p:cNvSpPr/>
          <p:nvPr/>
        </p:nvSpPr>
        <p:spPr>
          <a:xfrm>
            <a:off x="179917" y="548680"/>
            <a:ext cx="4572000" cy="2308324"/>
          </a:xfrm>
          <a:prstGeom prst="rect">
            <a:avLst/>
          </a:prstGeom>
        </p:spPr>
        <p:txBody>
          <a:bodyPr>
            <a:spAutoFit/>
          </a:bodyPr>
          <a:lstStyle/>
          <a:p>
            <a:pPr lvl="0" algn="just"/>
            <a:r>
              <a:rPr lang="en-US" dirty="0">
                <a:solidFill>
                  <a:srgbClr val="002060"/>
                </a:solidFill>
                <a:latin typeface="Arial" pitchFamily="34" charset="0"/>
                <a:ea typeface="Times New Roman" pitchFamily="18" charset="0"/>
                <a:cs typeface="Arial" pitchFamily="34" charset="0"/>
              </a:rPr>
              <a:t>The PAC would like to congratulate the FLNR team with the well thought-out decisions concerning the continuation of the operation of U-400 for several years in parallel to the operation of experiments at GFS-1. Both experiments, spectroscopy and reaction studies at SHELS and new elements at GFS-1, are complementary.</a:t>
            </a:r>
            <a:endParaRPr lang="ru-RU" dirty="0">
              <a:solidFill>
                <a:srgbClr val="002060"/>
              </a:solidFill>
              <a:latin typeface="Arial" pitchFamily="34" charset="0"/>
              <a:cs typeface="Arial" pitchFamily="34" charset="0"/>
            </a:endParaRPr>
          </a:p>
        </p:txBody>
      </p:sp>
      <p:sp>
        <p:nvSpPr>
          <p:cNvPr id="7" name="Прямоугольник 6"/>
          <p:cNvSpPr/>
          <p:nvPr/>
        </p:nvSpPr>
        <p:spPr>
          <a:xfrm>
            <a:off x="98629" y="2996952"/>
            <a:ext cx="8946740" cy="3416320"/>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eaLnBrk="0" fontAlgn="base" hangingPunct="0">
              <a:spcBef>
                <a:spcPct val="0"/>
              </a:spcBef>
              <a:spcAft>
                <a:spcPct val="0"/>
              </a:spcAft>
            </a:pPr>
            <a:r>
              <a:rPr lang="en-US" b="1" dirty="0">
                <a:solidFill>
                  <a:srgbClr val="002060"/>
                </a:solidFill>
                <a:latin typeface="Arial" pitchFamily="34" charset="0"/>
                <a:ea typeface="Times New Roman" pitchFamily="18" charset="0"/>
                <a:cs typeface="Times New Roman" pitchFamily="18" charset="0"/>
                <a:sym typeface="Symbol" pitchFamily="18" charset="2"/>
              </a:rPr>
              <a:t>Recommendations. </a:t>
            </a:r>
          </a:p>
          <a:p>
            <a:pPr marL="285750" lvl="0" indent="-285750" algn="just" eaLnBrk="0" fontAlgn="base" hangingPunct="0">
              <a:spcBef>
                <a:spcPct val="0"/>
              </a:spcBef>
              <a:spcAft>
                <a:spcPct val="0"/>
              </a:spcAft>
              <a:buFont typeface="Arial" panose="020B0604020202020204" pitchFamily="34" charset="0"/>
              <a:buChar char="•"/>
            </a:pPr>
            <a:r>
              <a:rPr lang="en-US" b="1" dirty="0">
                <a:solidFill>
                  <a:srgbClr val="002060"/>
                </a:solidFill>
                <a:latin typeface="Arial" pitchFamily="34" charset="0"/>
                <a:ea typeface="Times New Roman" pitchFamily="18" charset="0"/>
                <a:cs typeface="Times New Roman" pitchFamily="18" charset="0"/>
                <a:sym typeface="Symbol" pitchFamily="18" charset="2"/>
              </a:rPr>
              <a:t>In order to meet the deadlines for commissioning and first experiments at the SHE Factory, the PAC recommends that the JINR and FLNR Directorates provide maximum possible resources to accomplish the work for all the systems of the accelerator, the separator, the target and detection units in 2018. The licensing of the facility, which is today on the critical path, should be carefully followed by the management. </a:t>
            </a:r>
            <a:endParaRPr lang="ru-RU" b="1" dirty="0">
              <a:solidFill>
                <a:srgbClr val="002060"/>
              </a:solidFill>
              <a:latin typeface="Arial" pitchFamily="34" charset="0"/>
              <a:ea typeface="Times New Roman" pitchFamily="18" charset="0"/>
              <a:cs typeface="Times New Roman" pitchFamily="18" charset="0"/>
              <a:sym typeface="Symbol" pitchFamily="18" charset="2"/>
            </a:endParaRPr>
          </a:p>
          <a:p>
            <a:pPr lvl="0" algn="just" eaLnBrk="0" fontAlgn="base" hangingPunct="0">
              <a:spcBef>
                <a:spcPct val="0"/>
              </a:spcBef>
              <a:spcAft>
                <a:spcPct val="0"/>
              </a:spcAft>
            </a:pPr>
            <a:endParaRPr lang="ru-RU" b="1" dirty="0">
              <a:solidFill>
                <a:srgbClr val="002060"/>
              </a:solidFill>
              <a:latin typeface="Arial" pitchFamily="34" charset="0"/>
              <a:ea typeface="Times New Roman" pitchFamily="18" charset="0"/>
              <a:cs typeface="Times New Roman" pitchFamily="18" charset="0"/>
              <a:sym typeface="Symbol" pitchFamily="18" charset="2"/>
            </a:endParaRPr>
          </a:p>
          <a:p>
            <a:pPr marL="285750" lvl="0" indent="-285750" algn="just" eaLnBrk="0" fontAlgn="base" hangingPunct="0">
              <a:spcBef>
                <a:spcPct val="0"/>
              </a:spcBef>
              <a:spcAft>
                <a:spcPct val="0"/>
              </a:spcAft>
              <a:buFont typeface="Arial" panose="020B0604020202020204" pitchFamily="34" charset="0"/>
              <a:buChar char="•"/>
            </a:pPr>
            <a:r>
              <a:rPr lang="en-US" b="1" dirty="0">
                <a:solidFill>
                  <a:srgbClr val="002060"/>
                </a:solidFill>
                <a:latin typeface="Arial" pitchFamily="34" charset="0"/>
                <a:ea typeface="Times New Roman" pitchFamily="18" charset="0"/>
                <a:cs typeface="Times New Roman" pitchFamily="18" charset="0"/>
                <a:sym typeface="Symbol" pitchFamily="18" charset="2"/>
              </a:rPr>
              <a:t>Following the recommendations taken at the previous meeting, the PAC would like to hear a presentation on the methodology for the quality control for the construction and commissioning of the SHE Factory subsystems at the next PAC meeting.</a:t>
            </a:r>
          </a:p>
        </p:txBody>
      </p:sp>
      <p:sp>
        <p:nvSpPr>
          <p:cNvPr id="10" name="Прямоугольник 1"/>
          <p:cNvSpPr/>
          <p:nvPr/>
        </p:nvSpPr>
        <p:spPr>
          <a:xfrm>
            <a:off x="3087862" y="6015042"/>
            <a:ext cx="3888432" cy="400110"/>
          </a:xfrm>
          <a:prstGeom prst="rect">
            <a:avLst/>
          </a:prstGeom>
        </p:spPr>
        <p:txBody>
          <a:bodyPr wrap="square">
            <a:spAutoFit/>
          </a:bodyPr>
          <a:lstStyle/>
          <a:p>
            <a:r>
              <a:rPr lang="en-US" sz="2000" b="1" dirty="0">
                <a:solidFill>
                  <a:srgbClr val="C00000"/>
                </a:solidFill>
                <a:latin typeface="Arial" pitchFamily="34" charset="0"/>
                <a:cs typeface="Arial" pitchFamily="34" charset="0"/>
              </a:rPr>
              <a:t>Today we will hear about it...</a:t>
            </a:r>
            <a:endParaRPr lang="ru-RU"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42925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ru-RU" smtClean="0"/>
              <a:pPr/>
              <a:t>15</a:t>
            </a:fld>
            <a:endParaRPr lang="ru-RU"/>
          </a:p>
        </p:txBody>
      </p:sp>
      <p:sp>
        <p:nvSpPr>
          <p:cNvPr id="2" name="Прямоугольник 1">
            <a:extLst>
              <a:ext uri="{FF2B5EF4-FFF2-40B4-BE49-F238E27FC236}">
                <a16:creationId xmlns:a16="http://schemas.microsoft.com/office/drawing/2014/main" id="{D1B0079B-C9EA-4E9C-99FB-507E8129E717}"/>
              </a:ext>
            </a:extLst>
          </p:cNvPr>
          <p:cNvSpPr/>
          <p:nvPr/>
        </p:nvSpPr>
        <p:spPr>
          <a:xfrm>
            <a:off x="165929" y="-42391"/>
            <a:ext cx="8654543" cy="369332"/>
          </a:xfrm>
          <a:prstGeom prst="rect">
            <a:avLst/>
          </a:prstGeom>
        </p:spPr>
        <p:txBody>
          <a:bodyPr wrap="square">
            <a:spAutoFit/>
          </a:bodyPr>
          <a:lstStyle/>
          <a:p>
            <a:pPr lvl="0" algn="ctr" fontAlgn="base">
              <a:spcBef>
                <a:spcPct val="0"/>
              </a:spcBef>
              <a:spcAft>
                <a:spcPct val="0"/>
              </a:spcAft>
            </a:pPr>
            <a:r>
              <a:rPr lang="en-US" b="1" i="1" dirty="0">
                <a:solidFill>
                  <a:srgbClr val="C00000"/>
                </a:solidFill>
                <a:latin typeface="Arial" pitchFamily="34" charset="0"/>
                <a:ea typeface="Times New Roman" pitchFamily="18" charset="0"/>
                <a:cs typeface="Arial" pitchFamily="34" charset="0"/>
              </a:rPr>
              <a:t>The Scientific Council recommendation: Status of the SHE Factory</a:t>
            </a:r>
          </a:p>
        </p:txBody>
      </p:sp>
      <p:sp>
        <p:nvSpPr>
          <p:cNvPr id="5" name="Прямоугольник 4"/>
          <p:cNvSpPr/>
          <p:nvPr/>
        </p:nvSpPr>
        <p:spPr>
          <a:xfrm>
            <a:off x="165929" y="404664"/>
            <a:ext cx="8798559" cy="6247864"/>
          </a:xfrm>
          <a:prstGeom prst="rect">
            <a:avLst/>
          </a:prstGeo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C00000"/>
                </a:solidFill>
                <a:latin typeface="Arial" pitchFamily="34" charset="0"/>
                <a:cs typeface="Arial" pitchFamily="34" charset="0"/>
              </a:rPr>
              <a:t>The Scientific Council notes the progress of construction of the Factory of </a:t>
            </a:r>
            <a:r>
              <a:rPr lang="en-US" sz="1600" b="1" dirty="0" err="1">
                <a:solidFill>
                  <a:srgbClr val="C00000"/>
                </a:solidFill>
                <a:latin typeface="Arial" pitchFamily="34" charset="0"/>
                <a:cs typeface="Arial" pitchFamily="34" charset="0"/>
              </a:rPr>
              <a:t>Superheavy</a:t>
            </a:r>
            <a:r>
              <a:rPr lang="en-US" sz="1600" b="1" dirty="0">
                <a:solidFill>
                  <a:srgbClr val="C00000"/>
                </a:solidFill>
                <a:latin typeface="Arial" pitchFamily="34" charset="0"/>
                <a:cs typeface="Arial" pitchFamily="34" charset="0"/>
              </a:rPr>
              <a:t> Elements (SHE). The installation work for the DC-280 cyclotron is well advanced and is now planned to reach an end in the first half of 2018. The start-up and adjustment are to be accomplished by mid-2018. The commissioning of the DC-280 accelerator should start by September 2018.</a:t>
            </a:r>
            <a:endParaRPr lang="ru-RU" sz="1600" b="1" dirty="0">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endParaRPr lang="ru-RU" sz="1600" b="1" dirty="0">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C00000"/>
                </a:solidFill>
                <a:latin typeface="Arial" pitchFamily="34" charset="0"/>
                <a:cs typeface="Arial" pitchFamily="34" charset="0"/>
              </a:rPr>
              <a:t>Significant progress has also been made in the construction of the experimental set-ups including the target system, separators and detection systems. In particular, a new gas-filled recoil separator has been manufactured and delivered to Dubna; its assembly is scheduled for January-March 2018. First test experiments are planned for October-November 2018.</a:t>
            </a:r>
            <a:endParaRPr lang="ru-RU" sz="1600" b="1" dirty="0">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endParaRPr lang="ru-RU" sz="1600" b="1" dirty="0">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C00000"/>
                </a:solidFill>
                <a:latin typeface="Arial" pitchFamily="34" charset="0"/>
                <a:cs typeface="Arial" pitchFamily="34" charset="0"/>
              </a:rPr>
              <a:t>In addition to the technical work, an important effort of FLNR and JINR concentrates on the licensing process, which should be accomplished to begin experiments on the synthesis and studies of superheavy elements.</a:t>
            </a:r>
            <a:endParaRPr lang="ru-RU" sz="1600" b="1" dirty="0">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endParaRPr lang="ru-RU" sz="1600" b="1" dirty="0">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C00000"/>
                </a:solidFill>
                <a:latin typeface="Arial" pitchFamily="34" charset="0"/>
                <a:cs typeface="Arial" pitchFamily="34" charset="0"/>
              </a:rPr>
              <a:t>The Scientific Council supports the well-considered decision of the FLNR Directorate concerning the continuation of the operation of U-400 for several years in parallel to the operation of experiments at GFS-1. Both experiments, spectroscopy and reaction studies at SHELS and new elements at GFS-1, are complementary.</a:t>
            </a:r>
            <a:endParaRPr lang="ru-RU" sz="1600" b="1" dirty="0">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endParaRPr lang="ru-RU" sz="1600" b="1" dirty="0">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C00000"/>
                </a:solidFill>
                <a:latin typeface="Arial" pitchFamily="34" charset="0"/>
                <a:cs typeface="Arial" pitchFamily="34" charset="0"/>
              </a:rPr>
              <a:t>In order to meet the deadlines for commissioning and first experiments at the SHE Factory, the Scientific Council recommends that the JINR and FLNR Directorates provide maximum possible resources to accomplish the work for all the systems of the accelerator, for the separator, the target and detection units in 2018.</a:t>
            </a:r>
            <a:endParaRPr lang="ru-RU" sz="1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62223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8516" y="55233"/>
            <a:ext cx="8946740" cy="400110"/>
          </a:xfrm>
          <a:prstGeom prst="rect">
            <a:avLst/>
          </a:prstGeom>
        </p:spPr>
        <p:txBody>
          <a:bodyPr wrap="square">
            <a:spAutoFit/>
          </a:bodyPr>
          <a:lstStyle/>
          <a:p>
            <a:pPr algn="ctr"/>
            <a:r>
              <a:rPr lang="en-US" sz="2000" b="1" dirty="0">
                <a:solidFill>
                  <a:srgbClr val="C00000"/>
                </a:solidFill>
                <a:latin typeface="Arial" pitchFamily="34" charset="0"/>
                <a:ea typeface="Times New Roman" pitchFamily="18" charset="0"/>
                <a:cs typeface="Arial" pitchFamily="34" charset="0"/>
              </a:rPr>
              <a:t>Commissioning of the ACCULINNA-2 fragment separator</a:t>
            </a:r>
          </a:p>
        </p:txBody>
      </p:sp>
      <p:sp>
        <p:nvSpPr>
          <p:cNvPr id="8" name="Прямоугольник 7"/>
          <p:cNvSpPr/>
          <p:nvPr/>
        </p:nvSpPr>
        <p:spPr>
          <a:xfrm>
            <a:off x="105845" y="491947"/>
            <a:ext cx="4682179" cy="3416320"/>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ACCULINNA-2 was commissioned at the beam line of the U400M cyclotron. </a:t>
            </a:r>
          </a:p>
          <a:p>
            <a:pPr marL="285750" lvl="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With the </a:t>
            </a:r>
            <a:r>
              <a:rPr lang="en-US" baseline="30000" dirty="0">
                <a:solidFill>
                  <a:srgbClr val="002060"/>
                </a:solidFill>
                <a:latin typeface="Arial" pitchFamily="34" charset="0"/>
                <a:ea typeface="Times New Roman" pitchFamily="18" charset="0"/>
                <a:cs typeface="Arial" pitchFamily="34" charset="0"/>
              </a:rPr>
              <a:t>15</a:t>
            </a:r>
            <a:r>
              <a:rPr lang="en-US" dirty="0">
                <a:solidFill>
                  <a:srgbClr val="002060"/>
                </a:solidFill>
                <a:latin typeface="Arial" pitchFamily="34" charset="0"/>
                <a:ea typeface="Times New Roman" pitchFamily="18" charset="0"/>
                <a:cs typeface="Arial" pitchFamily="34" charset="0"/>
              </a:rPr>
              <a:t>N primary beam, the new fragment separator was tested in 2016 and 2017 to produce various secondary beams of radioactive isotopes. </a:t>
            </a:r>
          </a:p>
          <a:p>
            <a:pPr marL="285750" lvl="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Intensities of the obtained secondary beams were 25 times higher than those obtained with the previous facility ACCULINNA.</a:t>
            </a:r>
          </a:p>
        </p:txBody>
      </p:sp>
      <p:sp>
        <p:nvSpPr>
          <p:cNvPr id="11" name="Номер слайда 10"/>
          <p:cNvSpPr>
            <a:spLocks noGrp="1"/>
          </p:cNvSpPr>
          <p:nvPr>
            <p:ph type="sldNum" sz="quarter" idx="12"/>
          </p:nvPr>
        </p:nvSpPr>
        <p:spPr/>
        <p:txBody>
          <a:bodyPr/>
          <a:lstStyle/>
          <a:p>
            <a:fld id="{017C60C2-FB95-4464-969C-DC460CD1CFD8}" type="slidenum">
              <a:rPr lang="ru-RU" smtClean="0"/>
              <a:pPr/>
              <a:t>16</a:t>
            </a:fld>
            <a:endParaRPr lang="ru-RU"/>
          </a:p>
        </p:txBody>
      </p:sp>
      <p:sp>
        <p:nvSpPr>
          <p:cNvPr id="2" name="Прямоугольник 1">
            <a:extLst>
              <a:ext uri="{FF2B5EF4-FFF2-40B4-BE49-F238E27FC236}">
                <a16:creationId xmlns:a16="http://schemas.microsoft.com/office/drawing/2014/main" id="{6F05B0D4-10AA-48F8-9A36-79E795326B06}"/>
              </a:ext>
            </a:extLst>
          </p:cNvPr>
          <p:cNvSpPr/>
          <p:nvPr/>
        </p:nvSpPr>
        <p:spPr>
          <a:xfrm>
            <a:off x="105845" y="3890238"/>
            <a:ext cx="8939411" cy="923330"/>
          </a:xfrm>
          <a:prstGeom prst="rect">
            <a:avLst/>
          </a:prstGeom>
        </p:spPr>
        <p:txBody>
          <a:bodyPr wrap="square">
            <a:spAutoFit/>
          </a:bodyPr>
          <a:lstStyle/>
          <a:p>
            <a:pPr algn="ctr"/>
            <a:r>
              <a:rPr lang="en-US" b="1" dirty="0">
                <a:solidFill>
                  <a:srgbClr val="002060"/>
                </a:solidFill>
                <a:latin typeface="Arial" pitchFamily="34" charset="0"/>
                <a:ea typeface="Times New Roman" pitchFamily="18" charset="0"/>
                <a:cs typeface="Arial" pitchFamily="34" charset="0"/>
              </a:rPr>
              <a:t>ACCULINNA-2 becomes the basic facility to study exotic nuclei at the </a:t>
            </a:r>
            <a:r>
              <a:rPr lang="en-US" b="1" dirty="0" err="1">
                <a:solidFill>
                  <a:srgbClr val="002060"/>
                </a:solidFill>
                <a:latin typeface="Arial" pitchFamily="34" charset="0"/>
                <a:ea typeface="Times New Roman" pitchFamily="18" charset="0"/>
                <a:cs typeface="Arial" pitchFamily="34" charset="0"/>
              </a:rPr>
              <a:t>Flerov</a:t>
            </a:r>
            <a:r>
              <a:rPr lang="en-US" b="1" dirty="0">
                <a:solidFill>
                  <a:srgbClr val="002060"/>
                </a:solidFill>
                <a:latin typeface="Arial" pitchFamily="34" charset="0"/>
                <a:ea typeface="Times New Roman" pitchFamily="18" charset="0"/>
                <a:cs typeface="Arial" pitchFamily="34" charset="0"/>
              </a:rPr>
              <a:t> Laboratory. The first experiments for the new facility are proposed to study </a:t>
            </a:r>
            <a:r>
              <a:rPr lang="en-US" b="1" baseline="30000" dirty="0">
                <a:solidFill>
                  <a:srgbClr val="002060"/>
                </a:solidFill>
                <a:latin typeface="Arial" pitchFamily="34" charset="0"/>
                <a:ea typeface="Times New Roman" pitchFamily="18" charset="0"/>
                <a:cs typeface="Arial" pitchFamily="34" charset="0"/>
              </a:rPr>
              <a:t>7</a:t>
            </a:r>
            <a:r>
              <a:rPr lang="en-US" b="1" dirty="0">
                <a:solidFill>
                  <a:srgbClr val="002060"/>
                </a:solidFill>
                <a:latin typeface="Arial" pitchFamily="34" charset="0"/>
                <a:ea typeface="Times New Roman" pitchFamily="18" charset="0"/>
                <a:cs typeface="Arial" pitchFamily="34" charset="0"/>
              </a:rPr>
              <a:t>H, </a:t>
            </a:r>
            <a:r>
              <a:rPr lang="en-US" b="1" baseline="30000" dirty="0">
                <a:solidFill>
                  <a:srgbClr val="002060"/>
                </a:solidFill>
                <a:latin typeface="Arial" pitchFamily="34" charset="0"/>
                <a:ea typeface="Times New Roman" pitchFamily="18" charset="0"/>
                <a:cs typeface="Arial" pitchFamily="34" charset="0"/>
              </a:rPr>
              <a:t>13</a:t>
            </a:r>
            <a:r>
              <a:rPr lang="en-US" b="1" dirty="0">
                <a:solidFill>
                  <a:srgbClr val="002060"/>
                </a:solidFill>
                <a:latin typeface="Arial" pitchFamily="34" charset="0"/>
                <a:ea typeface="Times New Roman" pitchFamily="18" charset="0"/>
                <a:cs typeface="Arial" pitchFamily="34" charset="0"/>
              </a:rPr>
              <a:t>Li, </a:t>
            </a:r>
            <a:r>
              <a:rPr lang="en-US" b="1" baseline="30000" dirty="0">
                <a:solidFill>
                  <a:srgbClr val="002060"/>
                </a:solidFill>
                <a:latin typeface="Arial" pitchFamily="34" charset="0"/>
                <a:ea typeface="Times New Roman" pitchFamily="18" charset="0"/>
                <a:cs typeface="Arial" pitchFamily="34" charset="0"/>
              </a:rPr>
              <a:t>17</a:t>
            </a:r>
            <a:r>
              <a:rPr lang="en-US" b="1" dirty="0">
                <a:solidFill>
                  <a:srgbClr val="002060"/>
                </a:solidFill>
                <a:latin typeface="Arial" pitchFamily="34" charset="0"/>
                <a:ea typeface="Times New Roman" pitchFamily="18" charset="0"/>
                <a:cs typeface="Arial" pitchFamily="34" charset="0"/>
              </a:rPr>
              <a:t>Ne, </a:t>
            </a:r>
            <a:r>
              <a:rPr lang="en-US" b="1" baseline="30000" dirty="0">
                <a:solidFill>
                  <a:srgbClr val="002060"/>
                </a:solidFill>
                <a:latin typeface="Arial" pitchFamily="34" charset="0"/>
                <a:ea typeface="Times New Roman" pitchFamily="18" charset="0"/>
                <a:cs typeface="Arial" pitchFamily="34" charset="0"/>
              </a:rPr>
              <a:t>26</a:t>
            </a:r>
            <a:r>
              <a:rPr lang="en-US" b="1" dirty="0">
                <a:solidFill>
                  <a:srgbClr val="002060"/>
                </a:solidFill>
                <a:latin typeface="Arial" pitchFamily="34" charset="0"/>
                <a:ea typeface="Times New Roman" pitchFamily="18" charset="0"/>
                <a:cs typeface="Arial" pitchFamily="34" charset="0"/>
              </a:rPr>
              <a:t>S decaying via the 2p, 2n and 4n emissions</a:t>
            </a:r>
            <a:endParaRPr lang="ru-RU" b="1" dirty="0">
              <a:solidFill>
                <a:srgbClr val="002060"/>
              </a:solidFill>
            </a:endParaRPr>
          </a:p>
        </p:txBody>
      </p:sp>
      <p:pic>
        <p:nvPicPr>
          <p:cNvPr id="10"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212" y="544760"/>
            <a:ext cx="4039553" cy="2596208"/>
          </a:xfrm>
          <a:prstGeom prst="rect">
            <a:avLst/>
          </a:prstGeom>
        </p:spPr>
      </p:pic>
      <p:sp>
        <p:nvSpPr>
          <p:cNvPr id="14" name="Прямоугольник 13"/>
          <p:cNvSpPr/>
          <p:nvPr/>
        </p:nvSpPr>
        <p:spPr>
          <a:xfrm>
            <a:off x="98516" y="4992403"/>
            <a:ext cx="8946740" cy="1477328"/>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eaLnBrk="0" fontAlgn="base" hangingPunct="0">
              <a:spcBef>
                <a:spcPct val="0"/>
              </a:spcBef>
              <a:spcAft>
                <a:spcPct val="0"/>
              </a:spcAft>
            </a:pPr>
            <a:r>
              <a:rPr lang="en-GB" b="1">
                <a:solidFill>
                  <a:srgbClr val="002060"/>
                </a:solidFill>
                <a:latin typeface="Arial" pitchFamily="34" charset="0"/>
                <a:ea typeface="Times New Roman" pitchFamily="18" charset="0"/>
                <a:cs typeface="Times New Roman" pitchFamily="18" charset="0"/>
                <a:sym typeface="Symbol" pitchFamily="18" charset="2"/>
              </a:rPr>
              <a:t>Recommendation. </a:t>
            </a:r>
          </a:p>
          <a:p>
            <a:pPr lvl="0" algn="just" eaLnBrk="0" fontAlgn="base" hangingPunct="0">
              <a:spcBef>
                <a:spcPct val="0"/>
              </a:spcBef>
              <a:spcAft>
                <a:spcPct val="0"/>
              </a:spcAft>
            </a:pPr>
            <a:r>
              <a:rPr lang="en-GB" b="1">
                <a:solidFill>
                  <a:srgbClr val="002060"/>
                </a:solidFill>
                <a:latin typeface="Arial" pitchFamily="34" charset="0"/>
                <a:ea typeface="Times New Roman" pitchFamily="18" charset="0"/>
                <a:cs typeface="Times New Roman" pitchFamily="18" charset="0"/>
                <a:sym typeface="Symbol" pitchFamily="18" charset="2"/>
              </a:rPr>
              <a:t>	The PAC fully supports the experimental programme for the year 2018 with the ACCULINNA-2 fragment separator. In the first measurements, a deuterium polyethylene target is planned to be used, and the PAC recommends installation of the gas target system to the ACCULINNA-2 experimental area.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ru-RU" smtClean="0"/>
              <a:pPr/>
              <a:t>17</a:t>
            </a:fld>
            <a:endParaRPr lang="ru-RU"/>
          </a:p>
        </p:txBody>
      </p:sp>
      <p:sp>
        <p:nvSpPr>
          <p:cNvPr id="2" name="Прямоугольник 1">
            <a:extLst>
              <a:ext uri="{FF2B5EF4-FFF2-40B4-BE49-F238E27FC236}">
                <a16:creationId xmlns:a16="http://schemas.microsoft.com/office/drawing/2014/main" id="{D1B0079B-C9EA-4E9C-99FB-507E8129E717}"/>
              </a:ext>
            </a:extLst>
          </p:cNvPr>
          <p:cNvSpPr/>
          <p:nvPr/>
        </p:nvSpPr>
        <p:spPr>
          <a:xfrm>
            <a:off x="263197" y="620688"/>
            <a:ext cx="8654543" cy="830997"/>
          </a:xfrm>
          <a:prstGeom prst="rect">
            <a:avLst/>
          </a:prstGeom>
        </p:spPr>
        <p:txBody>
          <a:bodyPr wrap="square">
            <a:spAutoFit/>
          </a:bodyPr>
          <a:lstStyle/>
          <a:p>
            <a:pPr lvl="0" algn="ctr" fontAlgn="base">
              <a:spcBef>
                <a:spcPct val="0"/>
              </a:spcBef>
              <a:spcAft>
                <a:spcPct val="0"/>
              </a:spcAft>
            </a:pPr>
            <a:r>
              <a:rPr lang="en-US" sz="2400" b="1" i="1" dirty="0">
                <a:solidFill>
                  <a:srgbClr val="C00000"/>
                </a:solidFill>
                <a:latin typeface="Arial" pitchFamily="34" charset="0"/>
                <a:ea typeface="Times New Roman" pitchFamily="18" charset="0"/>
                <a:cs typeface="Arial" pitchFamily="34" charset="0"/>
              </a:rPr>
              <a:t>The Scientific Council recommendation</a:t>
            </a:r>
          </a:p>
          <a:p>
            <a:pPr lvl="0" algn="ctr" fontAlgn="base">
              <a:spcBef>
                <a:spcPct val="0"/>
              </a:spcBef>
              <a:spcAft>
                <a:spcPct val="0"/>
              </a:spcAft>
            </a:pPr>
            <a:r>
              <a:rPr lang="en-US" sz="2400" b="1" i="1" dirty="0">
                <a:solidFill>
                  <a:srgbClr val="C00000"/>
                </a:solidFill>
                <a:latin typeface="Arial" pitchFamily="34" charset="0"/>
                <a:ea typeface="Times New Roman" pitchFamily="18" charset="0"/>
                <a:cs typeface="Arial" pitchFamily="34" charset="0"/>
              </a:rPr>
              <a:t>commissioning of the ACCULINNA-2 </a:t>
            </a:r>
          </a:p>
        </p:txBody>
      </p:sp>
      <p:sp>
        <p:nvSpPr>
          <p:cNvPr id="5" name="Прямоугольник 4"/>
          <p:cNvSpPr/>
          <p:nvPr/>
        </p:nvSpPr>
        <p:spPr>
          <a:xfrm>
            <a:off x="191188" y="2564904"/>
            <a:ext cx="8798559" cy="2062103"/>
          </a:xfrm>
          <a:prstGeom prst="rect">
            <a:avLst/>
          </a:prstGeo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C00000"/>
                </a:solidFill>
                <a:latin typeface="Arial" pitchFamily="34" charset="0"/>
                <a:cs typeface="Arial" pitchFamily="34" charset="0"/>
              </a:rPr>
              <a:t>In 2016, a new fragment separator ACCULINNA-2 was constructed on the beam line of the U400M cyclotron. With the 15N primary beam, the fragment separator was tested to produce various secondary beams of radioactive isotopes. Intensities of the obtained secondary beams were 25 times higher than those obtained with the previous facility ACCULINNA-1. </a:t>
            </a:r>
          </a:p>
          <a:p>
            <a:pPr marL="285750" lvl="0" indent="-285750" algn="just" eaLnBrk="0" fontAlgn="base" hangingPunct="0">
              <a:spcBef>
                <a:spcPct val="0"/>
              </a:spcBef>
              <a:spcAft>
                <a:spcPct val="0"/>
              </a:spcAft>
              <a:buFont typeface="Arial" panose="020B0604020202020204" pitchFamily="34" charset="0"/>
              <a:buChar char="•"/>
            </a:pPr>
            <a:endParaRPr lang="en-US" sz="1600" b="1" dirty="0">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C00000"/>
                </a:solidFill>
                <a:latin typeface="Arial" pitchFamily="34" charset="0"/>
                <a:cs typeface="Arial" pitchFamily="34" charset="0"/>
              </a:rPr>
              <a:t>The Scientific Council supports the plan according to which ACCULINNA-2 will become the major facility to study exotic nuclei at the FLNR JINR.</a:t>
            </a:r>
            <a:endParaRPr lang="ru-RU" sz="1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132200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131894" y="348925"/>
            <a:ext cx="8918647"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endParaRPr kumimoji="0" lang="ru-RU" sz="1600" b="0" i="0" u="none" strike="noStrike" cap="none" normalizeH="0" baseline="0" dirty="0">
              <a:ln>
                <a:noFill/>
              </a:ln>
              <a:solidFill>
                <a:srgbClr val="002060"/>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500"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took note of the report on the concluding theme “Theory of Nuclear Structure and Nuclear Reactions” (01-3-1114-2014/2018) and of the proposal for a new theme entitled “Theory of Nuclear Systems”.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500" dirty="0">
              <a:solidFill>
                <a:srgbClr val="002060"/>
              </a:solidFill>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500"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highly appreciates the results obtained in the main research directions: </a:t>
            </a:r>
          </a:p>
          <a:p>
            <a:pPr marL="742950" lvl="1" indent="-285750" algn="just" eaLnBrk="0" fontAlgn="base" hangingPunct="0">
              <a:spcBef>
                <a:spcPct val="0"/>
              </a:spcBef>
              <a:spcAft>
                <a:spcPct val="0"/>
              </a:spcAft>
              <a:buFont typeface="Arial" panose="020B0604020202020204" pitchFamily="34" charset="0"/>
              <a:buChar char="•"/>
            </a:pPr>
            <a:r>
              <a:rPr lang="en-US" sz="1500" dirty="0">
                <a:solidFill>
                  <a:srgbClr val="002060"/>
                </a:solidFill>
                <a:latin typeface="Arial" pitchFamily="34" charset="0"/>
                <a:ea typeface="Times New Roman" pitchFamily="18" charset="0"/>
                <a:cs typeface="Arial" pitchFamily="34" charset="0"/>
              </a:rPr>
              <a:t>structure of nuclei far from stability, </a:t>
            </a:r>
          </a:p>
          <a:p>
            <a:pPr marL="742950" lvl="1" indent="-285750" algn="just" eaLnBrk="0" fontAlgn="base" hangingPunct="0">
              <a:spcBef>
                <a:spcPct val="0"/>
              </a:spcBef>
              <a:spcAft>
                <a:spcPct val="0"/>
              </a:spcAft>
              <a:buFont typeface="Arial" panose="020B0604020202020204" pitchFamily="34" charset="0"/>
              <a:buChar char="•"/>
            </a:pPr>
            <a:r>
              <a:rPr lang="en-US" sz="1500" dirty="0">
                <a:solidFill>
                  <a:srgbClr val="002060"/>
                </a:solidFill>
                <a:latin typeface="Arial" pitchFamily="34" charset="0"/>
                <a:ea typeface="Times New Roman" pitchFamily="18" charset="0"/>
                <a:cs typeface="Arial" pitchFamily="34" charset="0"/>
              </a:rPr>
              <a:t>nucleus-nucleus collisions at low energies, </a:t>
            </a:r>
          </a:p>
          <a:p>
            <a:pPr marL="742950" lvl="1" indent="-285750" algn="just" eaLnBrk="0" fontAlgn="base" hangingPunct="0">
              <a:spcBef>
                <a:spcPct val="0"/>
              </a:spcBef>
              <a:spcAft>
                <a:spcPct val="0"/>
              </a:spcAft>
              <a:buFont typeface="Arial" panose="020B0604020202020204" pitchFamily="34" charset="0"/>
              <a:buChar char="•"/>
            </a:pPr>
            <a:r>
              <a:rPr lang="en-US" sz="1500" dirty="0">
                <a:solidFill>
                  <a:srgbClr val="002060"/>
                </a:solidFill>
                <a:latin typeface="Arial" pitchFamily="34" charset="0"/>
                <a:ea typeface="Times New Roman" pitchFamily="18" charset="0"/>
                <a:cs typeface="Arial" pitchFamily="34" charset="0"/>
              </a:rPr>
              <a:t>fusion dynamics, </a:t>
            </a:r>
          </a:p>
          <a:p>
            <a:pPr marL="742950" lvl="1" indent="-285750" algn="just" eaLnBrk="0" fontAlgn="base" hangingPunct="0">
              <a:spcBef>
                <a:spcPct val="0"/>
              </a:spcBef>
              <a:spcAft>
                <a:spcPct val="0"/>
              </a:spcAft>
              <a:buFont typeface="Arial" panose="020B0604020202020204" pitchFamily="34" charset="0"/>
              <a:buChar char="•"/>
            </a:pPr>
            <a:r>
              <a:rPr lang="en-US" sz="1500" dirty="0">
                <a:solidFill>
                  <a:srgbClr val="002060"/>
                </a:solidFill>
                <a:latin typeface="Arial" pitchFamily="34" charset="0"/>
                <a:ea typeface="Times New Roman" pitchFamily="18" charset="0"/>
                <a:cs typeface="Arial" pitchFamily="34" charset="0"/>
              </a:rPr>
              <a:t>few-body systems, </a:t>
            </a:r>
          </a:p>
          <a:p>
            <a:pPr marL="742950" lvl="1" indent="-285750" algn="just" eaLnBrk="0" fontAlgn="base" hangingPunct="0">
              <a:spcBef>
                <a:spcPct val="0"/>
              </a:spcBef>
              <a:spcAft>
                <a:spcPct val="0"/>
              </a:spcAft>
              <a:buFont typeface="Arial" panose="020B0604020202020204" pitchFamily="34" charset="0"/>
              <a:buChar char="•"/>
            </a:pPr>
            <a:r>
              <a:rPr lang="en-US" sz="1500" dirty="0">
                <a:solidFill>
                  <a:srgbClr val="002060"/>
                </a:solidFill>
                <a:latin typeface="Arial" pitchFamily="34" charset="0"/>
                <a:ea typeface="Times New Roman" pitchFamily="18" charset="0"/>
                <a:cs typeface="Arial" pitchFamily="34" charset="0"/>
              </a:rPr>
              <a:t>nuclear dynamics at relativistic energies, </a:t>
            </a:r>
          </a:p>
          <a:p>
            <a:pPr marL="742950" lvl="1" indent="-285750" algn="just" eaLnBrk="0" fontAlgn="base" hangingPunct="0">
              <a:spcBef>
                <a:spcPct val="0"/>
              </a:spcBef>
              <a:spcAft>
                <a:spcPct val="0"/>
              </a:spcAft>
              <a:buFont typeface="Arial" panose="020B0604020202020204" pitchFamily="34" charset="0"/>
              <a:buChar char="•"/>
            </a:pPr>
            <a:r>
              <a:rPr lang="en-US" sz="1500" dirty="0">
                <a:solidFill>
                  <a:srgbClr val="002060"/>
                </a:solidFill>
                <a:latin typeface="Arial" pitchFamily="34" charset="0"/>
                <a:ea typeface="Times New Roman" pitchFamily="18" charset="0"/>
                <a:cs typeface="Arial" pitchFamily="34" charset="0"/>
              </a:rPr>
              <a:t>properties of hot and dense nuclear matter. </a:t>
            </a:r>
          </a:p>
          <a:p>
            <a:pPr marL="285750" indent="-285750" algn="just" eaLnBrk="0" fontAlgn="base" hangingPunct="0">
              <a:spcBef>
                <a:spcPct val="0"/>
              </a:spcBef>
              <a:spcAft>
                <a:spcPct val="0"/>
              </a:spcAft>
              <a:buFont typeface="Arial" panose="020B0604020202020204" pitchFamily="34" charset="0"/>
              <a:buChar char="•"/>
            </a:pPr>
            <a:endParaRPr lang="en-US" sz="15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sz="1500" dirty="0">
                <a:solidFill>
                  <a:srgbClr val="002060"/>
                </a:solidFill>
                <a:latin typeface="Arial" pitchFamily="34" charset="0"/>
                <a:ea typeface="Times New Roman" pitchFamily="18" charset="0"/>
                <a:cs typeface="Arial" pitchFamily="34" charset="0"/>
              </a:rPr>
              <a:t>The PAC appreciates that the topics are strongly connected with the main experimental activities occurring in the main facilities at JINR and abroad. The PAC notes the smooth transition to the new theme “Theory of Nuclear Systems” which promises to be solidly connected with the physics items of strong interest for the SHE Factory and ACCULINNA-2 facilities at JINR and for other facilities operating or in the commissioning phase such as FAIR, SPES, HIE-ISOLDE, SPIRAL2, and ELI-NP. The PAC also appreciates the educational activities of BLTP.</a:t>
            </a:r>
            <a:endParaRPr lang="ru-RU" sz="15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18</a:t>
            </a:fld>
            <a:endParaRPr lang="ru-RU"/>
          </a:p>
        </p:txBody>
      </p:sp>
      <p:sp>
        <p:nvSpPr>
          <p:cNvPr id="2" name="Прямоугольник 1">
            <a:extLst>
              <a:ext uri="{FF2B5EF4-FFF2-40B4-BE49-F238E27FC236}">
                <a16:creationId xmlns:a16="http://schemas.microsoft.com/office/drawing/2014/main" id="{83E4A3CD-4BE6-46AF-9767-858850D6DD53}"/>
              </a:ext>
            </a:extLst>
          </p:cNvPr>
          <p:cNvSpPr/>
          <p:nvPr/>
        </p:nvSpPr>
        <p:spPr>
          <a:xfrm>
            <a:off x="33062" y="25760"/>
            <a:ext cx="9003433" cy="646331"/>
          </a:xfrm>
          <a:prstGeom prst="rect">
            <a:avLst/>
          </a:prstGeom>
        </p:spPr>
        <p:txBody>
          <a:bodyPr wrap="square">
            <a:spAutoFit/>
          </a:bodyPr>
          <a:lstStyle/>
          <a:p>
            <a:pPr lvl="0" algn="ctr" fontAlgn="base">
              <a:spcBef>
                <a:spcPct val="0"/>
              </a:spcBef>
              <a:spcAft>
                <a:spcPct val="0"/>
              </a:spcAft>
            </a:pPr>
            <a:r>
              <a:rPr lang="en-US" b="1" dirty="0">
                <a:solidFill>
                  <a:srgbClr val="C00000"/>
                </a:solidFill>
                <a:latin typeface="Arial" pitchFamily="34" charset="0"/>
                <a:ea typeface="Times New Roman" pitchFamily="18" charset="0"/>
                <a:cs typeface="Arial" pitchFamily="34" charset="0"/>
              </a:rPr>
              <a:t>Recommendations on the concluding theme “Theory of Nuclear Structure and Nuclear Reactions” and for a new theme “Theory of Nuclear Systems”</a:t>
            </a:r>
          </a:p>
        </p:txBody>
      </p:sp>
      <p:sp>
        <p:nvSpPr>
          <p:cNvPr id="6" name="Прямоугольник 5"/>
          <p:cNvSpPr/>
          <p:nvPr/>
        </p:nvSpPr>
        <p:spPr>
          <a:xfrm>
            <a:off x="103801" y="4967150"/>
            <a:ext cx="8946740" cy="1754326"/>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eaLnBrk="0" fontAlgn="base" hangingPunct="0">
              <a:spcBef>
                <a:spcPct val="0"/>
              </a:spcBef>
              <a:spcAft>
                <a:spcPct val="0"/>
              </a:spcAft>
            </a:pPr>
            <a:r>
              <a:rPr lang="en-GB" b="1">
                <a:solidFill>
                  <a:srgbClr val="002060"/>
                </a:solidFill>
                <a:latin typeface="Arial" pitchFamily="34" charset="0"/>
                <a:ea typeface="Times New Roman" pitchFamily="18" charset="0"/>
                <a:cs typeface="Times New Roman" pitchFamily="18" charset="0"/>
                <a:sym typeface="Symbol" pitchFamily="18" charset="2"/>
              </a:rPr>
              <a:t>Recommendation. </a:t>
            </a:r>
          </a:p>
          <a:p>
            <a:pPr lvl="0" algn="just" eaLnBrk="0" fontAlgn="base" hangingPunct="0">
              <a:spcBef>
                <a:spcPct val="0"/>
              </a:spcBef>
              <a:spcAft>
                <a:spcPct val="0"/>
              </a:spcAft>
            </a:pPr>
            <a:r>
              <a:rPr lang="en-GB" b="1">
                <a:solidFill>
                  <a:srgbClr val="002060"/>
                </a:solidFill>
                <a:latin typeface="Arial" pitchFamily="34" charset="0"/>
                <a:ea typeface="Times New Roman" pitchFamily="18" charset="0"/>
                <a:cs typeface="Times New Roman" pitchFamily="18" charset="0"/>
                <a:sym typeface="Symbol" pitchFamily="18" charset="2"/>
              </a:rPr>
              <a:t>	The PAC recommends closure of the theme “Theory of Nuclear Structure and Nuclear Reactions” after its completion in 2018 and approval of the new theme “Theory of Nuclear Systems” for 2019–2023. The PAC also recommends that international cooperation be tightened with other theory groups, in particular with the ECT* centre in Trento (Italy).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ru-RU" smtClean="0"/>
              <a:pPr/>
              <a:t>19</a:t>
            </a:fld>
            <a:endParaRPr lang="ru-RU"/>
          </a:p>
        </p:txBody>
      </p:sp>
      <p:sp>
        <p:nvSpPr>
          <p:cNvPr id="2" name="Прямоугольник 1">
            <a:extLst>
              <a:ext uri="{FF2B5EF4-FFF2-40B4-BE49-F238E27FC236}">
                <a16:creationId xmlns:a16="http://schemas.microsoft.com/office/drawing/2014/main" id="{D1B0079B-C9EA-4E9C-99FB-507E8129E717}"/>
              </a:ext>
            </a:extLst>
          </p:cNvPr>
          <p:cNvSpPr/>
          <p:nvPr/>
        </p:nvSpPr>
        <p:spPr>
          <a:xfrm>
            <a:off x="263197" y="620688"/>
            <a:ext cx="8654543" cy="461665"/>
          </a:xfrm>
          <a:prstGeom prst="rect">
            <a:avLst/>
          </a:prstGeom>
        </p:spPr>
        <p:txBody>
          <a:bodyPr wrap="square">
            <a:spAutoFit/>
          </a:bodyPr>
          <a:lstStyle/>
          <a:p>
            <a:pPr lvl="0" algn="ctr" fontAlgn="base">
              <a:spcBef>
                <a:spcPct val="0"/>
              </a:spcBef>
              <a:spcAft>
                <a:spcPct val="0"/>
              </a:spcAft>
            </a:pPr>
            <a:r>
              <a:rPr lang="en-US" sz="2400" b="1" i="1" dirty="0">
                <a:solidFill>
                  <a:srgbClr val="C00000"/>
                </a:solidFill>
                <a:latin typeface="Arial" pitchFamily="34" charset="0"/>
                <a:ea typeface="Times New Roman" pitchFamily="18" charset="0"/>
                <a:cs typeface="Arial" pitchFamily="34" charset="0"/>
              </a:rPr>
              <a:t>The Scientific Council recommendation</a:t>
            </a:r>
          </a:p>
        </p:txBody>
      </p:sp>
      <p:sp>
        <p:nvSpPr>
          <p:cNvPr id="5" name="Прямоугольник 4"/>
          <p:cNvSpPr/>
          <p:nvPr/>
        </p:nvSpPr>
        <p:spPr>
          <a:xfrm>
            <a:off x="131810" y="1196752"/>
            <a:ext cx="8917315" cy="4801314"/>
          </a:xfrm>
          <a:prstGeom prst="rect">
            <a:avLst/>
          </a:prstGeo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GB" b="1">
                <a:solidFill>
                  <a:srgbClr val="C00000"/>
                </a:solidFill>
                <a:latin typeface="Arial" pitchFamily="34" charset="0"/>
                <a:cs typeface="Arial" pitchFamily="34" charset="0"/>
              </a:rPr>
              <a:t>The Scientific Council highly appreciates the results obtained in the main research directions of the concluding theme “Theory of Nuclear Structure and Nuclear Reactions”: structure of nuclei far from stability, nucleus-nucleus collisions at low energies, fusion dynamics, few-body systems, nuclear dynamics at relativistic energies, properties of hot and dense nuclear matter. </a:t>
            </a:r>
          </a:p>
          <a:p>
            <a:pPr marL="285750" lvl="0" indent="-285750" algn="just" eaLnBrk="0" fontAlgn="base" hangingPunct="0">
              <a:spcBef>
                <a:spcPct val="0"/>
              </a:spcBef>
              <a:spcAft>
                <a:spcPct val="0"/>
              </a:spcAft>
              <a:buFont typeface="Arial" panose="020B0604020202020204" pitchFamily="34" charset="0"/>
              <a:buChar char="•"/>
            </a:pPr>
            <a:endParaRPr lang="en-GB" b="1">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GB" b="1">
                <a:solidFill>
                  <a:srgbClr val="C00000"/>
                </a:solidFill>
                <a:latin typeface="Arial" pitchFamily="34" charset="0"/>
                <a:cs typeface="Arial" pitchFamily="34" charset="0"/>
              </a:rPr>
              <a:t>The Scientific Council is pleased to note that these topics are strongly connected with the main experimental activities in the main facilities at JINR and other centres. </a:t>
            </a:r>
          </a:p>
          <a:p>
            <a:pPr marL="285750" lvl="0" indent="-285750" algn="just" eaLnBrk="0" fontAlgn="base" hangingPunct="0">
              <a:spcBef>
                <a:spcPct val="0"/>
              </a:spcBef>
              <a:spcAft>
                <a:spcPct val="0"/>
              </a:spcAft>
              <a:buFont typeface="Arial" panose="020B0604020202020204" pitchFamily="34" charset="0"/>
              <a:buChar char="•"/>
            </a:pPr>
            <a:endParaRPr lang="en-GB" b="1">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GB" b="1">
                <a:solidFill>
                  <a:srgbClr val="C00000"/>
                </a:solidFill>
                <a:latin typeface="Arial" pitchFamily="34" charset="0"/>
                <a:cs typeface="Arial" pitchFamily="34" charset="0"/>
              </a:rPr>
              <a:t>The Scientific Council supports the smooth transition of nuclear theory activities under the new theme “Theory of Nuclear Systems”for 2019–2023 that should continue incorporating complex and broad views on the various aspects of nuclear structure and reactions in close synergy with the experimental programme of JINR and in other facilities operating or in the construction phase such as FAIR, SPES, HIE-ISOLDE, SPIRAL2, and ELI-NP.</a:t>
            </a:r>
          </a:p>
        </p:txBody>
      </p:sp>
    </p:spTree>
    <p:extLst>
      <p:ext uri="{BB962C8B-B14F-4D97-AF65-F5344CB8AC3E}">
        <p14:creationId xmlns:p14="http://schemas.microsoft.com/office/powerpoint/2010/main" val="67948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50D494AD-FBFB-4E06-A78A-518429946B9B}"/>
              </a:ext>
            </a:extLst>
          </p:cNvPr>
          <p:cNvSpPr txBox="1">
            <a:spLocks noChangeArrowheads="1"/>
          </p:cNvSpPr>
          <p:nvPr/>
        </p:nvSpPr>
        <p:spPr bwMode="auto">
          <a:xfrm>
            <a:off x="285748" y="-9053"/>
            <a:ext cx="8743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lvl="0" algn="ctr" defTabSz="457200" eaLnBrk="1" hangingPunct="1">
              <a:defRPr/>
            </a:pPr>
            <a:r>
              <a:rPr lang="en-GB" altLang="ru-RU" sz="2000" b="1" kern="0" dirty="0">
                <a:solidFill>
                  <a:srgbClr val="C00000"/>
                </a:solidFill>
              </a:rPr>
              <a:t>47th meeting of Programme Advisory Committee for Nuclear Physics</a:t>
            </a:r>
          </a:p>
        </p:txBody>
      </p:sp>
      <p:sp>
        <p:nvSpPr>
          <p:cNvPr id="5" name="ZoneTexte 3">
            <a:extLst>
              <a:ext uri="{FF2B5EF4-FFF2-40B4-BE49-F238E27FC236}">
                <a16:creationId xmlns:a16="http://schemas.microsoft.com/office/drawing/2014/main" id="{7F2851D7-CE1A-49F0-BCED-F64873F51CAE}"/>
              </a:ext>
            </a:extLst>
          </p:cNvPr>
          <p:cNvSpPr txBox="1">
            <a:spLocks noChangeArrowheads="1"/>
          </p:cNvSpPr>
          <p:nvPr/>
        </p:nvSpPr>
        <p:spPr bwMode="auto">
          <a:xfrm>
            <a:off x="186653" y="339973"/>
            <a:ext cx="8942141" cy="653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rPr>
              <a:t>1. Opening of the meeting 												</a:t>
            </a:r>
            <a:r>
              <a:rPr kumimoji="0" lang="en-GB" altLang="ru-RU" sz="1100" b="0" i="1"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rPr>
              <a:t>M. </a:t>
            </a:r>
            <a:r>
              <a:rPr kumimoji="0" lang="en-GB" sz="1100" b="0" i="1" u="none" strike="noStrike" kern="0" cap="none" spc="0" normalizeH="0" baseline="0">
                <a:ln>
                  <a:noFill/>
                </a:ln>
                <a:solidFill>
                  <a:srgbClr val="444444"/>
                </a:solidFill>
                <a:effectLst/>
                <a:uLnTx/>
                <a:uFillTx/>
                <a:latin typeface="Arial" panose="020B0604020202020204" pitchFamily="34" charset="0"/>
                <a:ea typeface="MS PGothic" panose="020B0600070205080204" pitchFamily="34" charset="-128"/>
              </a:rPr>
              <a:t>Lewitowicz</a:t>
            </a:r>
            <a:r>
              <a:rPr kumimoji="0" lang="en-GB" altLang="ru-RU" sz="1100" b="0" i="0"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rPr>
              <a:t>	</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rPr>
              <a:t>2. Implementation of the recommendations of the previous PAC meeting 						</a:t>
            </a:r>
            <a:r>
              <a:rPr kumimoji="0" lang="en-GB" altLang="ru-RU" sz="1100" b="0" i="1"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rPr>
              <a:t>M. </a:t>
            </a:r>
            <a:r>
              <a:rPr kumimoji="0" lang="en-GB" sz="1100" b="0" i="1" u="none" strike="noStrike" kern="0" cap="none" spc="0" normalizeH="0" baseline="0">
                <a:ln>
                  <a:noFill/>
                </a:ln>
                <a:solidFill>
                  <a:srgbClr val="444444"/>
                </a:solidFill>
                <a:effectLst/>
                <a:uLnTx/>
                <a:uFillTx/>
                <a:latin typeface="Arial" panose="020B0604020202020204" pitchFamily="34" charset="0"/>
                <a:ea typeface="MS PGothic" panose="020B0600070205080204" pitchFamily="34" charset="-128"/>
              </a:rPr>
              <a:t>Lewitowicz</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rPr>
              <a:t>3. Information on the Resolution of the 120th session of the JINR Scientific Council (September 2017)</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rPr>
              <a:t>and on the decisions of the JINR Committee of Plenipotentiaries (November 2017)       				M. Itkis</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200" b="1" i="0" u="none" strike="noStrike" kern="0" cap="none" spc="0" normalizeH="0" baseline="0">
                <a:ln>
                  <a:noFill/>
                </a:ln>
                <a:solidFill>
                  <a:srgbClr val="0033CC"/>
                </a:solidFill>
                <a:effectLst/>
                <a:uLnTx/>
                <a:uFillTx/>
              </a:rPr>
              <a:t>4. Report on the theme "Non-Accelerator Neutrino Physics and Astrophysics" and proposals </a:t>
            </a:r>
            <a:endParaRPr kumimoji="0" lang="ru-RU" altLang="ru-RU" sz="1200" b="1" i="0" u="none" strike="noStrike" kern="0" cap="none" spc="0" normalizeH="0" baseline="0">
              <a:ln>
                <a:noFill/>
              </a:ln>
              <a:solidFill>
                <a:srgbClr val="0033CC"/>
              </a:solidFill>
              <a:effectLst/>
              <a:uLnTx/>
              <a:uFillTx/>
            </a:endParaRPr>
          </a:p>
          <a:p>
            <a:pPr marL="0" marR="0" lvl="0" indent="0" defTabSz="457200" eaLnBrk="1" fontAlgn="auto" latinLnBrk="0" hangingPunct="1">
              <a:lnSpc>
                <a:spcPct val="130000"/>
              </a:lnSpc>
              <a:spcBef>
                <a:spcPts val="0"/>
              </a:spcBef>
              <a:spcAft>
                <a:spcPts val="0"/>
              </a:spcAft>
              <a:buClrTx/>
              <a:buSzTx/>
              <a:buFontTx/>
              <a:buNone/>
              <a:tabLst/>
              <a:defRPr/>
            </a:pPr>
            <a:r>
              <a:rPr lang="ru-RU" altLang="ru-RU" sz="1200" b="1" kern="0">
                <a:solidFill>
                  <a:srgbClr val="0033CC"/>
                </a:solidFill>
              </a:rPr>
              <a:t>   </a:t>
            </a:r>
            <a:r>
              <a:rPr kumimoji="0" lang="en-GB" altLang="ru-RU" sz="1200" b="1" i="0" u="none" strike="noStrike" kern="0" cap="none" spc="0" normalizeH="0" baseline="0">
                <a:ln>
                  <a:noFill/>
                </a:ln>
                <a:solidFill>
                  <a:srgbClr val="0033CC"/>
                </a:solidFill>
                <a:effectLst/>
                <a:uLnTx/>
                <a:uFillTx/>
              </a:rPr>
              <a:t>for their extension:</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200" b="1" i="0" u="none" strike="noStrike" kern="0" cap="none" spc="0" normalizeH="0" baseline="0">
                <a:ln>
                  <a:noFill/>
                </a:ln>
                <a:solidFill>
                  <a:srgbClr val="0033CC"/>
                </a:solidFill>
                <a:effectLst/>
                <a:uLnTx/>
                <a:uFillTx/>
              </a:rPr>
              <a:t>	4.1 Project GERDA (G&amp;M) 										</a:t>
            </a:r>
            <a:r>
              <a:rPr kumimoji="0" lang="en-GB" sz="1200" b="1" i="0" u="none" strike="noStrike" kern="0" cap="none" spc="0" normalizeH="0" baseline="0">
                <a:ln>
                  <a:noFill/>
                </a:ln>
                <a:solidFill>
                  <a:srgbClr val="0033CC"/>
                </a:solidFill>
                <a:effectLst/>
                <a:uLnTx/>
                <a:uFillTx/>
              </a:rPr>
              <a:t>K. Gusev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200" b="1" i="0" u="none" strike="noStrike" kern="0" cap="none" spc="0" normalizeH="0" baseline="0">
                <a:ln>
                  <a:noFill/>
                </a:ln>
                <a:solidFill>
                  <a:srgbClr val="0033CC"/>
                </a:solidFill>
                <a:effectLst/>
                <a:uLnTx/>
                <a:uFillTx/>
              </a:rPr>
              <a:t>	4.2 Project SuperNEMO 											Yu. Shitov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200" b="1" i="0" u="none" strike="noStrike" kern="0" cap="none" spc="0" normalizeH="0" baseline="0">
                <a:ln>
                  <a:noFill/>
                </a:ln>
                <a:solidFill>
                  <a:srgbClr val="0033CC"/>
                </a:solidFill>
                <a:effectLst/>
                <a:uLnTx/>
                <a:uFillTx/>
              </a:rPr>
              <a:t>	4.3. Project BAIKAL 											I. Belolaptikov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200" b="1" i="0" u="none" strike="noStrike" kern="0" cap="none" spc="0" normalizeH="0" baseline="0">
                <a:ln>
                  <a:noFill/>
                </a:ln>
                <a:solidFill>
                  <a:srgbClr val="0033CC"/>
                </a:solidFill>
                <a:effectLst/>
                <a:uLnTx/>
                <a:uFillTx/>
              </a:rPr>
              <a:t>4.4. Projects conducted at the Kalinin Nuclear Power Plant:</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200" b="1" i="0" u="none" strike="noStrike" kern="0" cap="none" spc="0" normalizeH="0" baseline="0">
                <a:ln>
                  <a:noFill/>
                </a:ln>
                <a:solidFill>
                  <a:srgbClr val="0033CC"/>
                </a:solidFill>
                <a:effectLst/>
                <a:uLnTx/>
                <a:uFillTx/>
              </a:rPr>
              <a:t>	4.4.1. Project DANSS 										</a:t>
            </a:r>
            <a:r>
              <a:rPr lang="en-GB" altLang="ru-RU" sz="1200" b="1" kern="0">
                <a:solidFill>
                  <a:srgbClr val="0033CC"/>
                </a:solidFill>
              </a:rPr>
              <a:t>	</a:t>
            </a:r>
            <a:r>
              <a:rPr kumimoji="0" lang="en-GB" altLang="ru-RU" sz="1200" b="1" i="0" u="none" strike="noStrike" kern="0" cap="none" spc="0" normalizeH="0" baseline="0">
                <a:ln>
                  <a:noFill/>
                </a:ln>
                <a:solidFill>
                  <a:srgbClr val="0033CC"/>
                </a:solidFill>
                <a:effectLst/>
                <a:uLnTx/>
                <a:uFillTx/>
              </a:rPr>
              <a:t>V. Egorov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200" b="1" i="0" u="none" strike="noStrike" kern="0" cap="none" spc="0" normalizeH="0" baseline="0">
                <a:ln>
                  <a:noFill/>
                </a:ln>
                <a:solidFill>
                  <a:srgbClr val="0033CC"/>
                </a:solidFill>
                <a:effectLst/>
                <a:uLnTx/>
                <a:uFillTx/>
              </a:rPr>
              <a:t>	4.4.2. Project GEMMA-III 											A. Lubashevsky</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200" b="1" i="0" u="none" strike="noStrike" kern="0" cap="none" spc="0" normalizeH="0" baseline="0">
                <a:ln>
                  <a:noFill/>
                </a:ln>
                <a:solidFill>
                  <a:srgbClr val="0033CC"/>
                </a:solidFill>
                <a:effectLst/>
                <a:uLnTx/>
                <a:uFillTx/>
              </a:rPr>
              <a:t>4.5. Project EDELWEISS-LT, summary on the theme "Non-Accelerator Neutrino Physics and </a:t>
            </a:r>
            <a:endParaRPr kumimoji="0" lang="ru-RU" altLang="ru-RU" sz="1200" b="1" i="0" u="none" strike="noStrike" kern="0" cap="none" spc="0" normalizeH="0" baseline="0">
              <a:ln>
                <a:noFill/>
              </a:ln>
              <a:solidFill>
                <a:srgbClr val="0033CC"/>
              </a:solidFill>
              <a:effectLst/>
              <a:uLnTx/>
              <a:uFillTx/>
            </a:endParaRPr>
          </a:p>
          <a:p>
            <a:pPr marL="0" marR="0" lvl="0" indent="0" defTabSz="457200" eaLnBrk="1" fontAlgn="auto" latinLnBrk="0" hangingPunct="1">
              <a:lnSpc>
                <a:spcPct val="130000"/>
              </a:lnSpc>
              <a:spcBef>
                <a:spcPts val="0"/>
              </a:spcBef>
              <a:spcAft>
                <a:spcPts val="0"/>
              </a:spcAft>
              <a:buClrTx/>
              <a:buSzTx/>
              <a:buFontTx/>
              <a:buNone/>
              <a:tabLst/>
              <a:defRPr/>
            </a:pPr>
            <a:r>
              <a:rPr lang="ru-RU" altLang="ru-RU" sz="1200" b="1" kern="0">
                <a:solidFill>
                  <a:srgbClr val="0033CC"/>
                </a:solidFill>
              </a:rPr>
              <a:t>       </a:t>
            </a:r>
            <a:r>
              <a:rPr kumimoji="0" lang="en-GB" altLang="ru-RU" sz="1200" b="1" i="0" u="none" strike="noStrike" kern="0" cap="none" spc="0" normalizeH="0" baseline="0">
                <a:ln>
                  <a:noFill/>
                </a:ln>
                <a:solidFill>
                  <a:srgbClr val="0033CC"/>
                </a:solidFill>
                <a:effectLst/>
                <a:uLnTx/>
                <a:uFillTx/>
              </a:rPr>
              <a:t>Astrophysics" </a:t>
            </a:r>
            <a:r>
              <a:rPr kumimoji="0" lang="ru-RU" altLang="ru-RU" sz="1200" b="1" i="0" u="none" strike="noStrike" kern="0" cap="none" spc="0" normalizeH="0" baseline="0">
                <a:ln>
                  <a:noFill/>
                </a:ln>
                <a:solidFill>
                  <a:srgbClr val="0033CC"/>
                </a:solidFill>
                <a:effectLst/>
                <a:uLnTx/>
                <a:uFillTx/>
              </a:rPr>
              <a:t> </a:t>
            </a:r>
            <a:r>
              <a:rPr kumimoji="0" lang="en-GB" altLang="ru-RU" sz="1200" b="1" i="0" u="none" strike="noStrike" kern="0" cap="none" spc="0" normalizeH="0" baseline="0">
                <a:ln>
                  <a:noFill/>
                </a:ln>
                <a:solidFill>
                  <a:srgbClr val="0033CC"/>
                </a:solidFill>
                <a:effectLst/>
                <a:uLnTx/>
                <a:uFillTx/>
              </a:rPr>
              <a:t>and proposals for their extension						</a:t>
            </a:r>
            <a:r>
              <a:rPr lang="ru-RU" altLang="ru-RU" sz="1200" b="1" kern="0">
                <a:solidFill>
                  <a:srgbClr val="0033CC"/>
                </a:solidFill>
              </a:rPr>
              <a:t>	</a:t>
            </a:r>
            <a:r>
              <a:rPr kumimoji="0" lang="en-GB" sz="1200" b="1" i="0" u="none" strike="noStrike" kern="0" cap="none" spc="0" normalizeH="0" baseline="0">
                <a:ln>
                  <a:noFill/>
                </a:ln>
                <a:solidFill>
                  <a:srgbClr val="0033CC"/>
                </a:solidFill>
                <a:effectLst/>
                <a:uLnTx/>
                <a:uFillTx/>
              </a:rPr>
              <a:t>E. Yakushev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1" i="0"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rPr>
              <a:t>5. Visit to the Dzhelepov Laboratory of Nuclear Problems</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200" b="1" i="0" u="none" strike="noStrike" kern="0" cap="none" spc="0" normalizeH="0" baseline="0">
                <a:ln>
                  <a:noFill/>
                </a:ln>
                <a:solidFill>
                  <a:srgbClr val="0033CC"/>
                </a:solidFill>
                <a:effectLst/>
                <a:uLnTx/>
                <a:uFillTx/>
                <a:latin typeface="Arial" panose="020B0604020202020204" pitchFamily="34" charset="0"/>
                <a:ea typeface="MS PGothic" panose="020B0600070205080204" pitchFamily="34" charset="-128"/>
              </a:rPr>
              <a:t>6. Status of the Factory of Superheavy Elements							 	V. Semin, A. Popeko</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200" b="1" i="0" u="none" strike="noStrike" kern="0" cap="none" spc="0" normalizeH="0" baseline="0">
                <a:ln>
                  <a:noFill/>
                </a:ln>
                <a:solidFill>
                  <a:srgbClr val="0033CC"/>
                </a:solidFill>
                <a:effectLst/>
                <a:uLnTx/>
                <a:uFillTx/>
                <a:latin typeface="Arial" panose="020B0604020202020204" pitchFamily="34" charset="0"/>
                <a:ea typeface="MS PGothic" panose="020B0600070205080204" pitchFamily="34" charset="-128"/>
              </a:rPr>
              <a:t>7. Commissioning of the ACCULINNA-2 fragment separator 						A. Fomichev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200" b="1" i="0" u="none" strike="noStrike" kern="0" cap="none" spc="0" normalizeH="0" baseline="0">
                <a:ln>
                  <a:noFill/>
                </a:ln>
                <a:solidFill>
                  <a:srgbClr val="0033CC"/>
                </a:solidFill>
                <a:effectLst/>
                <a:uLnTx/>
                <a:uFillTx/>
                <a:latin typeface="Arial" panose="020B0604020202020204" pitchFamily="34" charset="0"/>
                <a:ea typeface="MS PGothic" panose="020B0600070205080204" pitchFamily="34" charset="-128"/>
              </a:rPr>
              <a:t>8. Report on the theme "Theory of Nuclear Structure and Nuclear Reactions" and proposal </a:t>
            </a:r>
            <a:endParaRPr kumimoji="0" lang="ru-RU" altLang="ru-RU" sz="1200" b="1" i="0" u="none" strike="noStrike" kern="0" cap="none" spc="0" normalizeH="0" baseline="0">
              <a:ln>
                <a:noFill/>
              </a:ln>
              <a:solidFill>
                <a:srgbClr val="0033CC"/>
              </a:solidFill>
              <a:effectLst/>
              <a:uLnTx/>
              <a:uFillTx/>
              <a:latin typeface="Arial" panose="020B0604020202020204" pitchFamily="34" charset="0"/>
              <a:ea typeface="MS PGothic" panose="020B0600070205080204" pitchFamily="34" charset="-128"/>
            </a:endParaRPr>
          </a:p>
          <a:p>
            <a:pPr marL="0" marR="0" lvl="0" indent="0" defTabSz="457200" eaLnBrk="1" fontAlgn="auto" latinLnBrk="0" hangingPunct="1">
              <a:lnSpc>
                <a:spcPct val="130000"/>
              </a:lnSpc>
              <a:spcBef>
                <a:spcPts val="0"/>
              </a:spcBef>
              <a:spcAft>
                <a:spcPts val="0"/>
              </a:spcAft>
              <a:buClrTx/>
              <a:buSzTx/>
              <a:buFontTx/>
              <a:buNone/>
              <a:tabLst/>
              <a:defRPr/>
            </a:pPr>
            <a:r>
              <a:rPr kumimoji="0" lang="ru-RU" altLang="ru-RU" sz="1200" b="1" i="0" u="none" strike="noStrike" kern="0" cap="none" spc="0" normalizeH="0" baseline="0">
                <a:ln>
                  <a:noFill/>
                </a:ln>
                <a:solidFill>
                  <a:srgbClr val="0033CC"/>
                </a:solidFill>
                <a:effectLst/>
                <a:uLnTx/>
                <a:uFillTx/>
                <a:latin typeface="Arial" panose="020B0604020202020204" pitchFamily="34" charset="0"/>
                <a:ea typeface="MS PGothic" panose="020B0600070205080204" pitchFamily="34" charset="-128"/>
              </a:rPr>
              <a:t>    </a:t>
            </a:r>
            <a:r>
              <a:rPr kumimoji="0" lang="en-GB" altLang="ru-RU" sz="1200" b="1" i="0" u="none" strike="noStrike" kern="0" cap="none" spc="0" normalizeH="0" baseline="0">
                <a:ln>
                  <a:noFill/>
                </a:ln>
                <a:solidFill>
                  <a:srgbClr val="0033CC"/>
                </a:solidFill>
                <a:effectLst/>
                <a:uLnTx/>
                <a:uFillTx/>
                <a:latin typeface="Arial" panose="020B0604020202020204" pitchFamily="34" charset="0"/>
                <a:ea typeface="MS PGothic" panose="020B0600070205080204" pitchFamily="34" charset="-128"/>
              </a:rPr>
              <a:t>for a new theme 	</a:t>
            </a:r>
            <a:r>
              <a:rPr kumimoji="0" lang="ru-RU" altLang="ru-RU" sz="1200" b="1" i="0" u="none" strike="noStrike" kern="0" cap="none" spc="0" normalizeH="0" baseline="0">
                <a:ln>
                  <a:noFill/>
                </a:ln>
                <a:solidFill>
                  <a:srgbClr val="0033CC"/>
                </a:solidFill>
                <a:effectLst/>
                <a:uLnTx/>
                <a:uFillTx/>
                <a:latin typeface="Arial" panose="020B0604020202020204" pitchFamily="34" charset="0"/>
                <a:ea typeface="MS PGothic" panose="020B0600070205080204" pitchFamily="34" charset="-128"/>
              </a:rPr>
              <a:t>											</a:t>
            </a:r>
            <a:r>
              <a:rPr kumimoji="0" lang="en-GB" altLang="ru-RU" sz="1200" b="1" i="0" u="none" strike="noStrike" kern="0" cap="none" spc="0" normalizeH="0" baseline="0">
                <a:ln>
                  <a:noFill/>
                </a:ln>
                <a:solidFill>
                  <a:srgbClr val="0033CC"/>
                </a:solidFill>
                <a:effectLst/>
                <a:uLnTx/>
                <a:uFillTx/>
                <a:latin typeface="Arial" panose="020B0604020202020204" pitchFamily="34" charset="0"/>
                <a:ea typeface="MS PGothic" panose="020B0600070205080204" pitchFamily="34" charset="-128"/>
              </a:rPr>
              <a:t>N. Antonenko</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rPr>
              <a:t>9. Scientific reports:</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rPr>
              <a:t>	    9.1. "Study of vorticity and hyperon polarization in nuclear collisions within the NICA energy range“	V. Toneev</a:t>
            </a:r>
          </a:p>
          <a:p>
            <a:pPr marL="0" marR="0" lvl="0" indent="0" defTabSz="457200" eaLnBrk="1" fontAlgn="auto" latinLnBrk="0" hangingPunct="1">
              <a:lnSpc>
                <a:spcPct val="130000"/>
              </a:lnSpc>
              <a:spcBef>
                <a:spcPts val="0"/>
              </a:spcBef>
              <a:spcAft>
                <a:spcPts val="0"/>
              </a:spcAft>
              <a:buClrTx/>
              <a:buSzTx/>
              <a:buFontTx/>
              <a:buNone/>
              <a:tabLst/>
              <a:defRPr/>
            </a:pPr>
            <a:r>
              <a:rPr kumimoji="0" lang="en-GB" altLang="ru-RU" sz="1100" b="0" i="0"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rPr>
              <a:t>	    9.2. "Application of multinucleon transfer reactions to the synthesis of neutron-rich nuclei“		</a:t>
            </a:r>
            <a:r>
              <a:rPr kumimoji="0" lang="en-GB" sz="1100" b="0" i="0" u="none" strike="noStrike" kern="0" cap="none" spc="0" normalizeH="0" baseline="0">
                <a:ln>
                  <a:noFill/>
                </a:ln>
                <a:solidFill>
                  <a:srgbClr val="444444"/>
                </a:solidFill>
                <a:effectLst/>
                <a:uLnTx/>
                <a:uFillTx/>
                <a:latin typeface="Arial" panose="020B0604020202020204" pitchFamily="34" charset="0"/>
                <a:ea typeface="MS PGothic" panose="020B0600070205080204" pitchFamily="34" charset="-128"/>
              </a:rPr>
              <a:t>A. Karpov</a:t>
            </a:r>
          </a:p>
          <a:p>
            <a:pPr lvl="0" defTabSz="457200" eaLnBrk="1" hangingPunct="1">
              <a:lnSpc>
                <a:spcPct val="130000"/>
              </a:lnSpc>
              <a:defRPr/>
            </a:pPr>
            <a:r>
              <a:rPr kumimoji="0" lang="en-GB" altLang="ru-RU" sz="1100" b="0" i="0"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rPr>
              <a:t>	    9.3. "Neutron activation analysis of arsenic and mercury content in human remains of the </a:t>
            </a:r>
            <a:r>
              <a:rPr lang="en-GB" altLang="ru-RU" sz="1100" kern="0">
                <a:solidFill>
                  <a:srgbClr val="000000"/>
                </a:solidFill>
              </a:rPr>
              <a:t>XVI-XVI	A. Dmitriev</a:t>
            </a:r>
          </a:p>
          <a:p>
            <a:pPr lvl="0" defTabSz="457200" eaLnBrk="1" hangingPunct="1">
              <a:lnSpc>
                <a:spcPct val="130000"/>
              </a:lnSpc>
              <a:defRPr/>
            </a:pPr>
            <a:r>
              <a:rPr lang="en-GB" altLang="ru-RU" sz="1100" kern="0">
                <a:solidFill>
                  <a:srgbClr val="000000"/>
                </a:solidFill>
              </a:rPr>
              <a:t>	centuries from  the Moscow Kremlin necropolis“</a:t>
            </a:r>
          </a:p>
          <a:p>
            <a:pPr lvl="0" defTabSz="457200" eaLnBrk="1" hangingPunct="1">
              <a:lnSpc>
                <a:spcPct val="130000"/>
              </a:lnSpc>
              <a:defRPr/>
            </a:pPr>
            <a:r>
              <a:rPr lang="en-GB" altLang="ru-RU" sz="1100" kern="0">
                <a:solidFill>
                  <a:srgbClr val="000000"/>
                </a:solidFill>
              </a:rPr>
              <a:t>10. General discussion 	</a:t>
            </a:r>
          </a:p>
          <a:p>
            <a:pPr lvl="0" defTabSz="457200" eaLnBrk="1" hangingPunct="1">
              <a:lnSpc>
                <a:spcPct val="130000"/>
              </a:lnSpc>
              <a:defRPr/>
            </a:pPr>
            <a:r>
              <a:rPr lang="en-GB" altLang="ru-RU" sz="1100" kern="0">
                <a:solidFill>
                  <a:srgbClr val="000000"/>
                </a:solidFill>
              </a:rPr>
              <a:t>11. Meeting of the PAC members with the JINR Directorate (closed discussion)</a:t>
            </a:r>
          </a:p>
          <a:p>
            <a:pPr lvl="0" defTabSz="457200" eaLnBrk="1" hangingPunct="1">
              <a:lnSpc>
                <a:spcPct val="130000"/>
              </a:lnSpc>
              <a:defRPr/>
            </a:pPr>
            <a:r>
              <a:rPr lang="en-GB" altLang="ru-RU" sz="1100" kern="0">
                <a:solidFill>
                  <a:srgbClr val="000000"/>
                </a:solidFill>
              </a:rPr>
              <a:t>12. Poster presentations by young scientists</a:t>
            </a:r>
          </a:p>
          <a:p>
            <a:pPr lvl="0" defTabSz="457200" eaLnBrk="1" hangingPunct="1">
              <a:lnSpc>
                <a:spcPct val="130000"/>
              </a:lnSpc>
              <a:defRPr/>
            </a:pPr>
            <a:r>
              <a:rPr lang="en-GB" altLang="ru-RU" sz="1100" kern="0">
                <a:solidFill>
                  <a:srgbClr val="000000"/>
                </a:solidFill>
              </a:rPr>
              <a:t>13. Presentation of the PAC recommendations</a:t>
            </a:r>
            <a:endParaRPr kumimoji="0" lang="en-GB" altLang="ru-RU" sz="1100" b="0" i="0" u="none" strike="noStrike" kern="0" cap="none" spc="0" normalizeH="0" baseline="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6" name="Номер слайда 5"/>
          <p:cNvSpPr>
            <a:spLocks noGrp="1"/>
          </p:cNvSpPr>
          <p:nvPr>
            <p:ph type="sldNum" sz="quarter" idx="12"/>
          </p:nvPr>
        </p:nvSpPr>
        <p:spPr/>
        <p:txBody>
          <a:bodyPr/>
          <a:lstStyle/>
          <a:p>
            <a:fld id="{017C60C2-FB95-4464-969C-DC460CD1CFD8}" type="slidenum">
              <a:rPr lang="ru-RU" smtClean="0"/>
              <a:pPr/>
              <a:t>2</a:t>
            </a:fld>
            <a:endParaRPr lang="ru-RU"/>
          </a:p>
        </p:txBody>
      </p:sp>
    </p:spTree>
    <p:extLst>
      <p:ext uri="{BB962C8B-B14F-4D97-AF65-F5344CB8AC3E}">
        <p14:creationId xmlns:p14="http://schemas.microsoft.com/office/powerpoint/2010/main" val="1538372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86003" y="1199926"/>
            <a:ext cx="8579905"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notes the large amount of work carried out by the authors of the E&amp;T project to develop methods for studying the main nuclear physics parameters of the uranium assembly “Quinta” (the neutron field, the plutonium production time, the energy yield of the assembly, the transmutation rates of minor actinides) and to prepare the new </a:t>
            </a:r>
            <a:r>
              <a:rPr kumimoji="0" lang="en-US"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programme</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with the uranium massive BURT target. The target has been recently installed at DLNP for irradiation with the </a:t>
            </a:r>
            <a:r>
              <a:rPr kumimoji="0" lang="en-US"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Phasotron</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beam.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a:ln>
                <a:noFill/>
              </a:ln>
              <a:solidFill>
                <a:srgbClr val="002060"/>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20</a:t>
            </a:fld>
            <a:endParaRPr lang="ru-RU"/>
          </a:p>
        </p:txBody>
      </p:sp>
      <p:sp>
        <p:nvSpPr>
          <p:cNvPr id="5" name="Прямоугольник 4">
            <a:extLst>
              <a:ext uri="{FF2B5EF4-FFF2-40B4-BE49-F238E27FC236}">
                <a16:creationId xmlns:a16="http://schemas.microsoft.com/office/drawing/2014/main" id="{DF748CC4-17C8-41E5-BBCD-697142AD5CAA}"/>
              </a:ext>
            </a:extLst>
          </p:cNvPr>
          <p:cNvSpPr/>
          <p:nvPr/>
        </p:nvSpPr>
        <p:spPr>
          <a:xfrm>
            <a:off x="3658929" y="188640"/>
            <a:ext cx="1826141" cy="369332"/>
          </a:xfrm>
          <a:prstGeom prst="rect">
            <a:avLst/>
          </a:prstGeom>
        </p:spPr>
        <p:txBody>
          <a:bodyPr wrap="none">
            <a:spAutoFit/>
          </a:bodyPr>
          <a:lstStyle/>
          <a:p>
            <a:pPr lvl="0" algn="ctr" fontAlgn="base">
              <a:spcBef>
                <a:spcPct val="0"/>
              </a:spcBef>
              <a:spcAft>
                <a:spcPct val="0"/>
              </a:spcAft>
            </a:pPr>
            <a:r>
              <a:rPr lang="en-US" b="1" dirty="0">
                <a:solidFill>
                  <a:srgbClr val="C00000"/>
                </a:solidFill>
                <a:latin typeface="Arial" pitchFamily="34" charset="0"/>
                <a:ea typeface="Times New Roman" pitchFamily="18" charset="0"/>
                <a:cs typeface="Arial" pitchFamily="34" charset="0"/>
              </a:rPr>
              <a:t> Miscellaneous</a:t>
            </a:r>
          </a:p>
        </p:txBody>
      </p:sp>
      <p:sp>
        <p:nvSpPr>
          <p:cNvPr id="6" name="Прямоугольник 5"/>
          <p:cNvSpPr/>
          <p:nvPr/>
        </p:nvSpPr>
        <p:spPr>
          <a:xfrm>
            <a:off x="98629" y="3573016"/>
            <a:ext cx="8946740" cy="1477328"/>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eaLnBrk="0" fontAlgn="base" hangingPunct="0">
              <a:spcBef>
                <a:spcPct val="0"/>
              </a:spcBef>
              <a:spcAft>
                <a:spcPct val="0"/>
              </a:spcAft>
            </a:pPr>
            <a:r>
              <a:rPr lang="en-GB" b="1">
                <a:solidFill>
                  <a:srgbClr val="002060"/>
                </a:solidFill>
                <a:latin typeface="Arial" pitchFamily="34" charset="0"/>
                <a:ea typeface="Times New Roman" pitchFamily="18" charset="0"/>
                <a:cs typeface="Times New Roman" pitchFamily="18" charset="0"/>
                <a:sym typeface="Symbol" pitchFamily="18" charset="2"/>
              </a:rPr>
              <a:t>Recommendation:</a:t>
            </a:r>
          </a:p>
          <a:p>
            <a:pPr lvl="0" algn="ctr" eaLnBrk="0" fontAlgn="base" hangingPunct="0">
              <a:spcBef>
                <a:spcPct val="0"/>
              </a:spcBef>
              <a:spcAft>
                <a:spcPct val="0"/>
              </a:spcAft>
            </a:pPr>
            <a:endParaRPr lang="en-GB" b="1">
              <a:solidFill>
                <a:srgbClr val="002060"/>
              </a:solidFill>
              <a:latin typeface="Arial" pitchFamily="34" charset="0"/>
              <a:ea typeface="Times New Roman" pitchFamily="18" charset="0"/>
              <a:cs typeface="Times New Roman" pitchFamily="18" charset="0"/>
              <a:sym typeface="Symbol" pitchFamily="18" charset="2"/>
            </a:endParaRPr>
          </a:p>
          <a:p>
            <a:pPr lvl="0" algn="just" eaLnBrk="0" fontAlgn="base" hangingPunct="0">
              <a:spcBef>
                <a:spcPct val="0"/>
              </a:spcBef>
              <a:spcAft>
                <a:spcPct val="0"/>
              </a:spcAft>
            </a:pPr>
            <a:r>
              <a:rPr lang="en-GB" b="1">
                <a:solidFill>
                  <a:srgbClr val="002060"/>
                </a:solidFill>
                <a:latin typeface="Arial" pitchFamily="34" charset="0"/>
                <a:ea typeface="Times New Roman" pitchFamily="18" charset="0"/>
                <a:cs typeface="Times New Roman" pitchFamily="18" charset="0"/>
                <a:sym typeface="Symbol" pitchFamily="18" charset="2"/>
              </a:rPr>
              <a:t>	The PAC recommends that the results obtained with the “Quinta” assembly and the future programme with the BURT target be assessed at a dedicated review meeting to be organized by the JINR Directorate.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1A5D1B1-BDFB-4C2D-8F46-16AB019F49BB}"/>
              </a:ext>
            </a:extLst>
          </p:cNvPr>
          <p:cNvSpPr>
            <a:spLocks noChangeArrowheads="1"/>
          </p:cNvSpPr>
          <p:nvPr/>
        </p:nvSpPr>
        <p:spPr bwMode="auto">
          <a:xfrm>
            <a:off x="106778" y="620688"/>
            <a:ext cx="892971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appreciated the high quality of presentations of new results and proposals by young scientists in the field of nuclear physics research.</a:t>
            </a:r>
          </a:p>
          <a:p>
            <a:pPr marR="0" lvl="0" algn="just"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best posters selected are: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“Sensitive neutron detection method using iodine-containing scintillators” </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presented </a:t>
            </a:r>
            <a:r>
              <a:rPr lang="en-US" dirty="0">
                <a:solidFill>
                  <a:srgbClr val="002060"/>
                </a:solidFill>
                <a:latin typeface="Arial" pitchFamily="34" charset="0"/>
                <a:ea typeface="Times New Roman" pitchFamily="18" charset="0"/>
                <a:cs typeface="Arial" pitchFamily="34" charset="0"/>
              </a:rPr>
              <a:t>by Dmitry </a:t>
            </a:r>
            <a:r>
              <a:rPr lang="en-US" dirty="0" err="1">
                <a:solidFill>
                  <a:srgbClr val="002060"/>
                </a:solidFill>
                <a:latin typeface="Arial" pitchFamily="34" charset="0"/>
                <a:ea typeface="Times New Roman" pitchFamily="18" charset="0"/>
                <a:cs typeface="Arial" pitchFamily="34" charset="0"/>
              </a:rPr>
              <a:t>Ponomarev</a:t>
            </a:r>
            <a:endPar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lang="en-US" dirty="0">
                <a:solidFill>
                  <a:srgbClr val="002060"/>
                </a:solidFill>
                <a:latin typeface="Arial" pitchFamily="34" charset="0"/>
                <a:ea typeface="Times New Roman" pitchFamily="18" charset="0"/>
                <a:cs typeface="Arial" pitchFamily="34" charset="0"/>
              </a:rPr>
              <a:t>“Utilization of the (p,4n) reaction potential for the production of medical isotopes with medium-energy protons: radionuclide generator 90Mo→90Nb” </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presented by </a:t>
            </a:r>
            <a:r>
              <a:rPr lang="en-US" dirty="0" err="1">
                <a:solidFill>
                  <a:srgbClr val="002060"/>
                </a:solidFill>
                <a:latin typeface="Arial" pitchFamily="34" charset="0"/>
                <a:ea typeface="Times New Roman" pitchFamily="18" charset="0"/>
                <a:cs typeface="Arial" pitchFamily="34" charset="0"/>
              </a:rPr>
              <a:t>Atanaska</a:t>
            </a:r>
            <a:r>
              <a:rPr lang="en-US" dirty="0">
                <a:solidFill>
                  <a:srgbClr val="002060"/>
                </a:solidFill>
                <a:latin typeface="Arial" pitchFamily="34" charset="0"/>
                <a:ea typeface="Times New Roman" pitchFamily="18" charset="0"/>
                <a:cs typeface="Arial" pitchFamily="34" charset="0"/>
              </a:rPr>
              <a:t> </a:t>
            </a:r>
            <a:r>
              <a:rPr lang="en-US" dirty="0" err="1">
                <a:solidFill>
                  <a:srgbClr val="002060"/>
                </a:solidFill>
                <a:latin typeface="Arial" pitchFamily="34" charset="0"/>
                <a:ea typeface="Times New Roman" pitchFamily="18" charset="0"/>
                <a:cs typeface="Arial" pitchFamily="34" charset="0"/>
              </a:rPr>
              <a:t>Marinova</a:t>
            </a:r>
            <a:r>
              <a:rPr lang="en-US" dirty="0">
                <a:solidFill>
                  <a:srgbClr val="002060"/>
                </a:solidFill>
                <a:latin typeface="Arial" pitchFamily="34" charset="0"/>
                <a:ea typeface="Times New Roman" pitchFamily="18" charset="0"/>
                <a:cs typeface="Arial" pitchFamily="34" charset="0"/>
              </a:rPr>
              <a:t>.</a:t>
            </a:r>
            <a:endPar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b="1" dirty="0">
              <a:solidFill>
                <a:srgbClr val="002060"/>
              </a:solidFill>
              <a:latin typeface="Arial" pitchFamily="34"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cs typeface="Arial" pitchFamily="34" charset="0"/>
              </a:rPr>
              <a:t>“Active background suppression using argon scintillation for the GERDA Phase II and the LEGEND experiment” presented by </a:t>
            </a:r>
            <a:r>
              <a:rPr lang="en-US" dirty="0" err="1">
                <a:solidFill>
                  <a:srgbClr val="002060"/>
                </a:solidFill>
                <a:latin typeface="Arial" pitchFamily="34" charset="0"/>
                <a:cs typeface="Arial" pitchFamily="34" charset="0"/>
              </a:rPr>
              <a:t>Egor</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Shevchik</a:t>
            </a:r>
            <a:r>
              <a:rPr lang="en-US" dirty="0">
                <a:latin typeface="Arial" pitchFamily="34" charset="0"/>
                <a:cs typeface="Arial" pitchFamily="34" charset="0"/>
              </a:rPr>
              <a:t>.</a:t>
            </a:r>
          </a:p>
        </p:txBody>
      </p:sp>
      <p:sp>
        <p:nvSpPr>
          <p:cNvPr id="2" name="Прямоугольник 1">
            <a:extLst>
              <a:ext uri="{FF2B5EF4-FFF2-40B4-BE49-F238E27FC236}">
                <a16:creationId xmlns:a16="http://schemas.microsoft.com/office/drawing/2014/main" id="{B02A33D5-3840-4CCD-AE10-7509AAB8C104}"/>
              </a:ext>
            </a:extLst>
          </p:cNvPr>
          <p:cNvSpPr/>
          <p:nvPr/>
        </p:nvSpPr>
        <p:spPr>
          <a:xfrm>
            <a:off x="3658929" y="188640"/>
            <a:ext cx="1826141" cy="369332"/>
          </a:xfrm>
          <a:prstGeom prst="rect">
            <a:avLst/>
          </a:prstGeom>
        </p:spPr>
        <p:txBody>
          <a:bodyPr wrap="none">
            <a:spAutoFit/>
          </a:bodyPr>
          <a:lstStyle/>
          <a:p>
            <a:pPr lvl="0" algn="ctr" fontAlgn="base">
              <a:spcBef>
                <a:spcPct val="0"/>
              </a:spcBef>
              <a:spcAft>
                <a:spcPct val="0"/>
              </a:spcAft>
            </a:pPr>
            <a:r>
              <a:rPr lang="en-US" b="1" dirty="0">
                <a:solidFill>
                  <a:srgbClr val="C00000"/>
                </a:solidFill>
                <a:latin typeface="Arial" pitchFamily="34" charset="0"/>
                <a:ea typeface="Times New Roman" pitchFamily="18" charset="0"/>
                <a:cs typeface="Arial" pitchFamily="34" charset="0"/>
              </a:rPr>
              <a:t>Poster session</a:t>
            </a:r>
          </a:p>
        </p:txBody>
      </p:sp>
      <p:sp>
        <p:nvSpPr>
          <p:cNvPr id="6" name="Прямоугольник 5"/>
          <p:cNvSpPr/>
          <p:nvPr/>
        </p:nvSpPr>
        <p:spPr>
          <a:xfrm>
            <a:off x="107504" y="4797152"/>
            <a:ext cx="8946740" cy="1200329"/>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eaLnBrk="0" fontAlgn="base" hangingPunct="0">
              <a:spcBef>
                <a:spcPct val="0"/>
              </a:spcBef>
              <a:spcAft>
                <a:spcPct val="0"/>
              </a:spcAft>
            </a:pPr>
            <a:r>
              <a:rPr lang="en-US" b="1" dirty="0">
                <a:solidFill>
                  <a:srgbClr val="002060"/>
                </a:solidFill>
                <a:latin typeface="Arial" pitchFamily="34" charset="0"/>
                <a:ea typeface="Times New Roman" pitchFamily="18" charset="0"/>
                <a:cs typeface="Times New Roman" pitchFamily="18" charset="0"/>
                <a:sym typeface="Symbol" pitchFamily="18" charset="2"/>
              </a:rPr>
              <a:t>The PAC recommends the poster </a:t>
            </a:r>
          </a:p>
          <a:p>
            <a:pPr lvl="0" algn="ctr" eaLnBrk="0" fontAlgn="base" hangingPunct="0">
              <a:spcBef>
                <a:spcPct val="0"/>
              </a:spcBef>
              <a:spcAft>
                <a:spcPct val="0"/>
              </a:spcAft>
            </a:pPr>
            <a:r>
              <a:rPr lang="en-US" b="1" dirty="0">
                <a:solidFill>
                  <a:srgbClr val="002060"/>
                </a:solidFill>
                <a:latin typeface="Arial" pitchFamily="34" charset="0"/>
                <a:ea typeface="Times New Roman" pitchFamily="18" charset="0"/>
                <a:cs typeface="Times New Roman" pitchFamily="18" charset="0"/>
                <a:sym typeface="Symbol" pitchFamily="18" charset="2"/>
              </a:rPr>
              <a:t>“Sensitive neutron detection method using iodine-containing scintillators” </a:t>
            </a:r>
          </a:p>
          <a:p>
            <a:pPr lvl="0" algn="ctr" eaLnBrk="0" fontAlgn="base" hangingPunct="0">
              <a:spcBef>
                <a:spcPct val="0"/>
              </a:spcBef>
              <a:spcAft>
                <a:spcPct val="0"/>
              </a:spcAft>
            </a:pPr>
            <a:r>
              <a:rPr lang="en-US" b="1" dirty="0">
                <a:solidFill>
                  <a:srgbClr val="002060"/>
                </a:solidFill>
                <a:latin typeface="Arial" pitchFamily="34" charset="0"/>
                <a:ea typeface="Times New Roman" pitchFamily="18" charset="0"/>
                <a:cs typeface="Times New Roman" pitchFamily="18" charset="0"/>
                <a:sym typeface="Symbol" pitchFamily="18" charset="2"/>
              </a:rPr>
              <a:t>for presentation at the session of the Scientific Council in February 2018.</a:t>
            </a:r>
          </a:p>
          <a:p>
            <a:pPr lvl="0" algn="ctr" eaLnBrk="0" fontAlgn="base" hangingPunct="0">
              <a:spcBef>
                <a:spcPct val="0"/>
              </a:spcBef>
              <a:spcAft>
                <a:spcPct val="0"/>
              </a:spcAft>
            </a:pPr>
            <a:endParaRPr lang="en-US" b="1" dirty="0">
              <a:solidFill>
                <a:srgbClr val="002060"/>
              </a:solidFill>
              <a:latin typeface="Arial" pitchFamily="34" charset="0"/>
              <a:ea typeface="Times New Roman" pitchFamily="18" charset="0"/>
              <a:cs typeface="Times New Roman" pitchFamily="18" charset="0"/>
              <a:sym typeface="Symbol" pitchFamily="18" charset="2"/>
            </a:endParaRPr>
          </a:p>
        </p:txBody>
      </p:sp>
      <p:sp>
        <p:nvSpPr>
          <p:cNvPr id="3" name="Прямоугольник 2"/>
          <p:cNvSpPr/>
          <p:nvPr/>
        </p:nvSpPr>
        <p:spPr>
          <a:xfrm>
            <a:off x="300726" y="6093296"/>
            <a:ext cx="8541822" cy="646331"/>
          </a:xfrm>
          <a:prstGeom prst="rect">
            <a:avLst/>
          </a:prstGeom>
        </p:spPr>
        <p:txBody>
          <a:bodyPr wrap="square">
            <a:spAutoFit/>
          </a:bodyPr>
          <a:lstStyle/>
          <a:p>
            <a:r>
              <a:rPr lang="en-US" b="1" dirty="0">
                <a:solidFill>
                  <a:srgbClr val="C00000"/>
                </a:solidFill>
                <a:latin typeface="Arial" panose="020B0604020202020204" pitchFamily="34" charset="0"/>
                <a:cs typeface="Arial" panose="020B0604020202020204" pitchFamily="34" charset="0"/>
              </a:rPr>
              <a:t>The Scientific Council appreciates the recommended reports by young scientists.</a:t>
            </a:r>
            <a:endParaRPr lang="ru-RU" b="1"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1A5D1B1-BDFB-4C2D-8F46-16AB019F49BB}"/>
              </a:ext>
            </a:extLst>
          </p:cNvPr>
          <p:cNvSpPr>
            <a:spLocks noChangeArrowheads="1"/>
          </p:cNvSpPr>
          <p:nvPr/>
        </p:nvSpPr>
        <p:spPr bwMode="auto">
          <a:xfrm>
            <a:off x="106778" y="2138373"/>
            <a:ext cx="8929718" cy="2031325"/>
          </a:xfrm>
          <a:prstGeom prst="rect">
            <a:avLst/>
          </a:prstGeom>
          <a:solidFill>
            <a:schemeClr val="accent6">
              <a:lumMod val="20000"/>
              <a:lumOff val="80000"/>
            </a:schemeClr>
          </a:solidFill>
          <a:ln>
            <a:no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As proposed by the JINR Directorate, the Scientific Council appoints </a:t>
            </a:r>
          </a:p>
          <a:p>
            <a:pPr lvl="0" algn="just" eaLnBrk="0" fontAlgn="base" hangingPunct="0">
              <a:spcBef>
                <a:spcPct val="0"/>
              </a:spcBef>
              <a:spcAft>
                <a:spcPct val="0"/>
              </a:spcAft>
            </a:pPr>
            <a:endParaRPr lang="en-US" b="1" dirty="0">
              <a:solidFill>
                <a:srgbClr val="C0000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b="1" dirty="0">
                <a:solidFill>
                  <a:srgbClr val="C00000"/>
                </a:solidFill>
                <a:latin typeface="Arial" pitchFamily="34" charset="0"/>
                <a:ea typeface="Times New Roman" pitchFamily="18" charset="0"/>
                <a:cs typeface="Arial" pitchFamily="34" charset="0"/>
              </a:rPr>
              <a:t>A. Maj (INP, Kraków, Poland)</a:t>
            </a:r>
          </a:p>
          <a:p>
            <a:pPr marL="285750" lvl="0" indent="-285750" algn="just" eaLnBrk="0" fontAlgn="base" hangingPunct="0">
              <a:spcBef>
                <a:spcPct val="0"/>
              </a:spcBef>
              <a:spcAft>
                <a:spcPct val="0"/>
              </a:spcAft>
              <a:buFont typeface="Arial" panose="020B0604020202020204" pitchFamily="34" charset="0"/>
              <a:buChar char="•"/>
            </a:pPr>
            <a:endParaRPr lang="en-US" b="1" dirty="0">
              <a:solidFill>
                <a:srgbClr val="C0000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b="1" dirty="0">
                <a:solidFill>
                  <a:srgbClr val="C00000"/>
                </a:solidFill>
                <a:latin typeface="Arial" pitchFamily="34" charset="0"/>
                <a:ea typeface="Times New Roman" pitchFamily="18" charset="0"/>
                <a:cs typeface="Arial" pitchFamily="34" charset="0"/>
              </a:rPr>
              <a:t>V. Nesvizhevsky (ILL, Grenoble, France) </a:t>
            </a:r>
          </a:p>
          <a:p>
            <a:pPr lvl="0" algn="just" eaLnBrk="0" fontAlgn="base" hangingPunct="0">
              <a:spcBef>
                <a:spcPct val="0"/>
              </a:spcBef>
              <a:spcAft>
                <a:spcPct val="0"/>
              </a:spcAft>
            </a:pPr>
            <a:endParaRPr lang="en-US" b="1" dirty="0">
              <a:solidFill>
                <a:srgbClr val="C00000"/>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as new members of the PAC for Nuclear Physics, each for a term of three years.</a:t>
            </a:r>
            <a:endParaRPr lang="en-US" b="1" dirty="0">
              <a:solidFill>
                <a:srgbClr val="C00000"/>
              </a:solidFill>
              <a:latin typeface="Arial" pitchFamily="34" charset="0"/>
              <a:cs typeface="Arial" pitchFamily="34" charset="0"/>
            </a:endParaRPr>
          </a:p>
        </p:txBody>
      </p:sp>
      <p:sp>
        <p:nvSpPr>
          <p:cNvPr id="2" name="Прямоугольник 1">
            <a:extLst>
              <a:ext uri="{FF2B5EF4-FFF2-40B4-BE49-F238E27FC236}">
                <a16:creationId xmlns:a16="http://schemas.microsoft.com/office/drawing/2014/main" id="{B02A33D5-3840-4CCD-AE10-7509AAB8C104}"/>
              </a:ext>
            </a:extLst>
          </p:cNvPr>
          <p:cNvSpPr/>
          <p:nvPr/>
        </p:nvSpPr>
        <p:spPr>
          <a:xfrm>
            <a:off x="2583945" y="764704"/>
            <a:ext cx="3975384" cy="461665"/>
          </a:xfrm>
          <a:prstGeom prst="rect">
            <a:avLst/>
          </a:prstGeom>
        </p:spPr>
        <p:txBody>
          <a:bodyPr wrap="none">
            <a:spAutoFit/>
          </a:bodyPr>
          <a:lstStyle/>
          <a:p>
            <a:pPr lvl="0" algn="ctr" fontAlgn="base">
              <a:spcBef>
                <a:spcPct val="0"/>
              </a:spcBef>
              <a:spcAft>
                <a:spcPct val="0"/>
              </a:spcAft>
            </a:pPr>
            <a:r>
              <a:rPr lang="en-US" sz="2400" b="1" dirty="0">
                <a:solidFill>
                  <a:srgbClr val="C00000"/>
                </a:solidFill>
                <a:latin typeface="Arial" pitchFamily="34" charset="0"/>
                <a:ea typeface="Times New Roman" pitchFamily="18" charset="0"/>
                <a:cs typeface="Arial" pitchFamily="34" charset="0"/>
              </a:rPr>
              <a:t>Memberships of the PACs</a:t>
            </a:r>
          </a:p>
        </p:txBody>
      </p:sp>
    </p:spTree>
    <p:extLst>
      <p:ext uri="{BB962C8B-B14F-4D97-AF65-F5344CB8AC3E}">
        <p14:creationId xmlns:p14="http://schemas.microsoft.com/office/powerpoint/2010/main" val="253063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15387"/>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rPr>
              <a:t>Visit to DLNP</a:t>
            </a:r>
            <a:endParaRPr kumimoji="0" lang="ru-RU" sz="2000" b="0" i="0" u="none" strike="noStrike" cap="none" normalizeH="0" baseline="0" dirty="0">
              <a:ln>
                <a:noFill/>
              </a:ln>
              <a:solidFill>
                <a:srgbClr val="C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The PAC thanks the Directorate of the </a:t>
            </a:r>
            <a:r>
              <a:rPr kumimoji="0" lang="en-US"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Dzhelepov</a:t>
            </a:r>
            <a:r>
              <a:rPr kumimoji="0" lang="en-US" b="0" i="0" u="none" strike="noStrike" cap="none" normalizeH="0" baseline="0" dirty="0">
                <a:ln>
                  <a:noFill/>
                </a:ln>
                <a:solidFill>
                  <a:srgbClr val="002060"/>
                </a:solidFill>
                <a:effectLst/>
                <a:latin typeface="Arial" pitchFamily="34" charset="0"/>
                <a:ea typeface="Times New Roman" pitchFamily="18" charset="0"/>
                <a:cs typeface="Arial" pitchFamily="34" charset="0"/>
              </a:rPr>
              <a:t> Laboratory of Nuclear Problems for the organization of the visit to this Laboratory.</a:t>
            </a:r>
            <a:endParaRPr kumimoji="0" lang="ru-RU" b="0" i="0" u="none" strike="noStrike" cap="none" normalizeH="0" baseline="0" dirty="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1026" name="Picture 2" descr="C:\PAC\pac\PAC47\Indico\Докладчики\AW4I9179gr.jpg"/>
          <p:cNvPicPr>
            <a:picLocks noChangeAspect="1" noChangeArrowheads="1"/>
          </p:cNvPicPr>
          <p:nvPr/>
        </p:nvPicPr>
        <p:blipFill>
          <a:blip r:embed="rId2" cstate="print"/>
          <a:srcRect/>
          <a:stretch>
            <a:fillRect/>
          </a:stretch>
        </p:blipFill>
        <p:spPr bwMode="auto">
          <a:xfrm>
            <a:off x="3929059" y="3578607"/>
            <a:ext cx="5214942" cy="3279393"/>
          </a:xfrm>
          <a:prstGeom prst="rect">
            <a:avLst/>
          </a:prstGeom>
          <a:noFill/>
        </p:spPr>
      </p:pic>
      <p:pic>
        <p:nvPicPr>
          <p:cNvPr id="1027" name="Picture 3" descr="C:\PAC\pac\PAC47\Indico\47 PAC Meeting_Vizit to DLNP_Photo\AW4I9135.jpg"/>
          <p:cNvPicPr>
            <a:picLocks noChangeAspect="1" noChangeArrowheads="1"/>
          </p:cNvPicPr>
          <p:nvPr/>
        </p:nvPicPr>
        <p:blipFill>
          <a:blip r:embed="rId3" cstate="print"/>
          <a:srcRect/>
          <a:stretch>
            <a:fillRect/>
          </a:stretch>
        </p:blipFill>
        <p:spPr bwMode="auto">
          <a:xfrm>
            <a:off x="0" y="1058727"/>
            <a:ext cx="3929058" cy="5799273"/>
          </a:xfrm>
          <a:prstGeom prst="rect">
            <a:avLst/>
          </a:prstGeom>
          <a:noFill/>
        </p:spPr>
      </p:pic>
      <p:pic>
        <p:nvPicPr>
          <p:cNvPr id="1028" name="Picture 4" descr="C:\PAC\pac\PAC47\Indico\47 PAC Meeting_Vizit to DLNP_Photo\AW4I9140.jpg"/>
          <p:cNvPicPr>
            <a:picLocks noChangeAspect="1" noChangeArrowheads="1"/>
          </p:cNvPicPr>
          <p:nvPr/>
        </p:nvPicPr>
        <p:blipFill>
          <a:blip r:embed="rId4" cstate="print"/>
          <a:srcRect/>
          <a:stretch>
            <a:fillRect/>
          </a:stretch>
        </p:blipFill>
        <p:spPr bwMode="auto">
          <a:xfrm>
            <a:off x="3929058" y="1071546"/>
            <a:ext cx="5214942" cy="271464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142976" y="2786058"/>
            <a:ext cx="6769100" cy="646331"/>
          </a:xfrm>
          <a:prstGeom prst="rect">
            <a:avLst/>
          </a:prstGeom>
          <a:noFill/>
          <a:ln w="9525">
            <a:noFill/>
            <a:miter lim="800000"/>
            <a:headEnd/>
            <a:tailEnd/>
          </a:ln>
        </p:spPr>
        <p:txBody>
          <a:bodyPr>
            <a:spAutoFit/>
          </a:bodyPr>
          <a:lstStyle/>
          <a:p>
            <a:pPr algn="ctr"/>
            <a:r>
              <a:rPr lang="en-US" altLang="ru-RU" sz="3200" b="1" dirty="0">
                <a:solidFill>
                  <a:srgbClr val="0070C0"/>
                </a:solidFill>
                <a:latin typeface="Arial" pitchFamily="34" charset="0"/>
                <a:cs typeface="Arial" pitchFamily="34" charset="0"/>
              </a:rPr>
              <a:t>THANKS FOR YOUR ATTENTION</a:t>
            </a:r>
            <a:r>
              <a:rPr lang="en-US" altLang="ru-RU" sz="3600" dirty="0">
                <a:solidFill>
                  <a:srgbClr val="0070C0"/>
                </a:solidFill>
                <a:latin typeface="Arial" pitchFamily="34" charset="0"/>
                <a:cs typeface="Arial" pitchFamily="34" charset="0"/>
              </a:rPr>
              <a:t>!</a:t>
            </a:r>
            <a:endParaRPr lang="ru-RU" altLang="ru-RU" sz="3600" dirty="0">
              <a:solidFill>
                <a:srgbClr val="0070C0"/>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584580" y="0"/>
            <a:ext cx="5747861" cy="400110"/>
          </a:xfrm>
          <a:prstGeom prst="rect">
            <a:avLst/>
          </a:prstGeom>
        </p:spPr>
        <p:txBody>
          <a:bodyPr wrap="square">
            <a:spAutoFit/>
          </a:bodyPr>
          <a:lstStyle/>
          <a:p>
            <a:pPr lvl="0"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Status of the Factory of </a:t>
            </a:r>
            <a:r>
              <a:rPr lang="en-US" sz="2000" b="1" dirty="0" err="1">
                <a:solidFill>
                  <a:srgbClr val="C00000"/>
                </a:solidFill>
                <a:latin typeface="Arial" pitchFamily="34" charset="0"/>
                <a:ea typeface="Times New Roman" pitchFamily="18" charset="0"/>
                <a:cs typeface="Arial" pitchFamily="34" charset="0"/>
              </a:rPr>
              <a:t>Superheavy</a:t>
            </a:r>
            <a:r>
              <a:rPr lang="en-US" sz="2000" b="1" dirty="0">
                <a:solidFill>
                  <a:srgbClr val="C00000"/>
                </a:solidFill>
                <a:latin typeface="Arial" pitchFamily="34" charset="0"/>
                <a:ea typeface="Times New Roman" pitchFamily="18" charset="0"/>
                <a:cs typeface="Arial" pitchFamily="34" charset="0"/>
              </a:rPr>
              <a:t> Elements</a:t>
            </a:r>
          </a:p>
        </p:txBody>
      </p:sp>
      <p:sp>
        <p:nvSpPr>
          <p:cNvPr id="10" name="Прямоугольник 9"/>
          <p:cNvSpPr/>
          <p:nvPr/>
        </p:nvSpPr>
        <p:spPr>
          <a:xfrm>
            <a:off x="3959798" y="1052736"/>
            <a:ext cx="5040560" cy="5724644"/>
          </a:xfrm>
          <a:prstGeom prst="rect">
            <a:avLst/>
          </a:prstGeom>
        </p:spPr>
        <p:txBody>
          <a:bodyPr wrap="square">
            <a:spAutoFit/>
          </a:bodyPr>
          <a:lstStyle/>
          <a:p>
            <a:pPr marL="285750" lvl="0" indent="-285750" algn="jus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The installation work for the DC-280 cyclotron is well advanced and is now planned </a:t>
            </a:r>
            <a:r>
              <a:rPr lang="en-US" sz="1600" b="1" dirty="0">
                <a:solidFill>
                  <a:srgbClr val="002060"/>
                </a:solidFill>
                <a:latin typeface="Arial" pitchFamily="34" charset="0"/>
                <a:ea typeface="Times New Roman" pitchFamily="18" charset="0"/>
                <a:cs typeface="Arial" pitchFamily="34" charset="0"/>
              </a:rPr>
              <a:t>to end in the first half of 2018</a:t>
            </a:r>
            <a:r>
              <a:rPr lang="en-US" sz="1600" dirty="0">
                <a:solidFill>
                  <a:srgbClr val="002060"/>
                </a:solidFill>
                <a:latin typeface="Arial" pitchFamily="34" charset="0"/>
                <a:ea typeface="Times New Roman" pitchFamily="18" charset="0"/>
                <a:cs typeface="Arial" pitchFamily="34" charset="0"/>
              </a:rPr>
              <a:t>. </a:t>
            </a:r>
          </a:p>
          <a:p>
            <a:pPr marL="285750" lvl="0" indent="-285750" algn="just">
              <a:buFont typeface="Arial" panose="020B0604020202020204" pitchFamily="34" charset="0"/>
              <a:buChar char="•"/>
            </a:pPr>
            <a:endParaRPr lang="en-US" sz="500" dirty="0">
              <a:solidFill>
                <a:srgbClr val="002060"/>
              </a:solidFill>
              <a:latin typeface="Arial" pitchFamily="34" charset="0"/>
              <a:ea typeface="Times New Roman" pitchFamily="18" charset="0"/>
              <a:cs typeface="Arial" pitchFamily="34" charset="0"/>
            </a:endParaRPr>
          </a:p>
          <a:p>
            <a:pPr marL="285750" lvl="0" indent="-285750" algn="jus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The start-up and adjustment is to be accomplished </a:t>
            </a:r>
            <a:r>
              <a:rPr lang="en-US" sz="1600" b="1" dirty="0">
                <a:solidFill>
                  <a:srgbClr val="002060"/>
                </a:solidFill>
                <a:latin typeface="Arial" pitchFamily="34" charset="0"/>
                <a:ea typeface="Times New Roman" pitchFamily="18" charset="0"/>
                <a:cs typeface="Arial" pitchFamily="34" charset="0"/>
              </a:rPr>
              <a:t>by mid 2018. </a:t>
            </a:r>
          </a:p>
          <a:p>
            <a:pPr marL="285750" lvl="0" indent="-285750" algn="just">
              <a:buFont typeface="Arial" panose="020B0604020202020204" pitchFamily="34" charset="0"/>
              <a:buChar char="•"/>
            </a:pPr>
            <a:endParaRPr lang="en-US" sz="500" dirty="0">
              <a:solidFill>
                <a:srgbClr val="002060"/>
              </a:solidFill>
              <a:latin typeface="Arial" pitchFamily="34" charset="0"/>
              <a:ea typeface="Times New Roman" pitchFamily="18" charset="0"/>
              <a:cs typeface="Arial" pitchFamily="34" charset="0"/>
            </a:endParaRPr>
          </a:p>
          <a:p>
            <a:pPr marL="285750" lvl="0" indent="-285750" algn="jus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The commissioning of the DC-280 accelerator should start </a:t>
            </a:r>
            <a:r>
              <a:rPr lang="en-US" sz="1600" b="1" dirty="0">
                <a:solidFill>
                  <a:srgbClr val="002060"/>
                </a:solidFill>
                <a:latin typeface="Arial" pitchFamily="34" charset="0"/>
                <a:ea typeface="Times New Roman" pitchFamily="18" charset="0"/>
                <a:cs typeface="Arial" pitchFamily="34" charset="0"/>
              </a:rPr>
              <a:t>by September 2018.</a:t>
            </a:r>
            <a:endParaRPr lang="ru-RU" sz="1600" b="1" dirty="0">
              <a:solidFill>
                <a:srgbClr val="002060"/>
              </a:solidFill>
              <a:latin typeface="Arial" pitchFamily="34" charset="0"/>
              <a:ea typeface="Times New Roman" pitchFamily="18" charset="0"/>
              <a:cs typeface="Arial" pitchFamily="34" charset="0"/>
            </a:endParaRPr>
          </a:p>
          <a:p>
            <a:pPr marL="285750" lvl="0" indent="-285750" algn="just">
              <a:buFont typeface="Arial" panose="020B0604020202020204" pitchFamily="34" charset="0"/>
              <a:buChar char="•"/>
            </a:pPr>
            <a:endParaRPr lang="ru-RU" sz="500" b="1" dirty="0">
              <a:solidFill>
                <a:srgbClr val="002060"/>
              </a:solidFill>
              <a:latin typeface="Arial" pitchFamily="34" charset="0"/>
              <a:ea typeface="Times New Roman" pitchFamily="18" charset="0"/>
              <a:cs typeface="Arial" pitchFamily="34" charset="0"/>
            </a:endParaRPr>
          </a:p>
          <a:p>
            <a:pPr marL="285750" lvl="0" indent="-285750" algn="jus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The construction of the experimental setups including the target system, separators and detection systems has made a very important progress. </a:t>
            </a:r>
          </a:p>
          <a:p>
            <a:pPr marL="285750" lvl="0" indent="-285750" algn="just">
              <a:buFont typeface="Arial" panose="020B0604020202020204" pitchFamily="34" charset="0"/>
              <a:buChar char="•"/>
            </a:pPr>
            <a:endParaRPr lang="en-US" sz="500" dirty="0">
              <a:solidFill>
                <a:srgbClr val="002060"/>
              </a:solidFill>
              <a:latin typeface="Arial" pitchFamily="34" charset="0"/>
              <a:ea typeface="Times New Roman" pitchFamily="18" charset="0"/>
              <a:cs typeface="Arial" pitchFamily="34" charset="0"/>
            </a:endParaRPr>
          </a:p>
          <a:p>
            <a:pPr marL="285750" lvl="0" indent="-285750" algn="jus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In particular, a new gas-filled recoil separator has been manufactured and delivered to Dubna; its assembly is scheduled </a:t>
            </a:r>
            <a:r>
              <a:rPr lang="en-US" sz="1600" b="1" dirty="0">
                <a:solidFill>
                  <a:srgbClr val="002060"/>
                </a:solidFill>
                <a:latin typeface="Arial" pitchFamily="34" charset="0"/>
                <a:ea typeface="Times New Roman" pitchFamily="18" charset="0"/>
                <a:cs typeface="Arial" pitchFamily="34" charset="0"/>
              </a:rPr>
              <a:t>for January–March 2018</a:t>
            </a:r>
            <a:r>
              <a:rPr lang="en-US" sz="1600" dirty="0">
                <a:solidFill>
                  <a:srgbClr val="002060"/>
                </a:solidFill>
                <a:latin typeface="Arial" pitchFamily="34" charset="0"/>
                <a:ea typeface="Times New Roman" pitchFamily="18" charset="0"/>
                <a:cs typeface="Arial" pitchFamily="34" charset="0"/>
              </a:rPr>
              <a:t>. </a:t>
            </a:r>
          </a:p>
          <a:p>
            <a:pPr marL="285750" lvl="0" indent="-285750" algn="just">
              <a:buFont typeface="Arial" panose="020B0604020202020204" pitchFamily="34" charset="0"/>
              <a:buChar char="•"/>
            </a:pPr>
            <a:endParaRPr lang="en-US" sz="500" dirty="0">
              <a:solidFill>
                <a:srgbClr val="002060"/>
              </a:solidFill>
              <a:latin typeface="Arial" pitchFamily="34" charset="0"/>
              <a:ea typeface="Times New Roman" pitchFamily="18" charset="0"/>
              <a:cs typeface="Arial" pitchFamily="34" charset="0"/>
            </a:endParaRPr>
          </a:p>
          <a:p>
            <a:pPr marL="285750" lvl="0" indent="-285750" algn="jus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First test experiments are planned for </a:t>
            </a:r>
            <a:r>
              <a:rPr lang="en-US" sz="1600" b="1" dirty="0">
                <a:solidFill>
                  <a:srgbClr val="002060"/>
                </a:solidFill>
                <a:latin typeface="Arial" pitchFamily="34" charset="0"/>
                <a:ea typeface="Times New Roman" pitchFamily="18" charset="0"/>
                <a:cs typeface="Arial" pitchFamily="34" charset="0"/>
              </a:rPr>
              <a:t>October–November 2018.</a:t>
            </a:r>
            <a:r>
              <a:rPr lang="en-US" sz="1600" dirty="0">
                <a:solidFill>
                  <a:srgbClr val="002060"/>
                </a:solidFill>
                <a:latin typeface="Arial" pitchFamily="34" charset="0"/>
                <a:ea typeface="Times New Roman" pitchFamily="18" charset="0"/>
                <a:cs typeface="Arial" pitchFamily="34" charset="0"/>
              </a:rPr>
              <a:t> </a:t>
            </a:r>
          </a:p>
          <a:p>
            <a:pPr marL="285750" lvl="0" indent="-285750" algn="just">
              <a:buFont typeface="Arial" panose="020B0604020202020204" pitchFamily="34" charset="0"/>
              <a:buChar char="•"/>
            </a:pPr>
            <a:endParaRPr lang="en-US" sz="500" dirty="0">
              <a:solidFill>
                <a:srgbClr val="002060"/>
              </a:solidFill>
              <a:latin typeface="Arial" pitchFamily="34" charset="0"/>
              <a:ea typeface="Times New Roman" pitchFamily="18" charset="0"/>
              <a:cs typeface="Arial" pitchFamily="34" charset="0"/>
            </a:endParaRPr>
          </a:p>
          <a:p>
            <a:pPr marL="285750" lvl="0" indent="-285750" algn="just">
              <a:buFont typeface="Arial" panose="020B0604020202020204" pitchFamily="34" charset="0"/>
              <a:buChar char="•"/>
            </a:pPr>
            <a:r>
              <a:rPr lang="en-US" sz="1600" dirty="0">
                <a:solidFill>
                  <a:srgbClr val="002060"/>
                </a:solidFill>
                <a:latin typeface="Arial" pitchFamily="34" charset="0"/>
                <a:ea typeface="Times New Roman" pitchFamily="18" charset="0"/>
                <a:cs typeface="Arial" pitchFamily="34" charset="0"/>
              </a:rPr>
              <a:t>In addition to the technical work, an important effort of FLNR and JINR concentrates on the licensing process, which should be accomplished to begin experiments on the synthesis and studies of superheavy elements.</a:t>
            </a:r>
            <a:endParaRPr lang="ru-RU" sz="1600" dirty="0">
              <a:solidFill>
                <a:srgbClr val="002060"/>
              </a:solidFill>
            </a:endParaRPr>
          </a:p>
        </p:txBody>
      </p:sp>
      <p:sp>
        <p:nvSpPr>
          <p:cNvPr id="12" name="Номер слайда 11"/>
          <p:cNvSpPr>
            <a:spLocks noGrp="1"/>
          </p:cNvSpPr>
          <p:nvPr>
            <p:ph type="sldNum" sz="quarter" idx="12"/>
          </p:nvPr>
        </p:nvSpPr>
        <p:spPr/>
        <p:txBody>
          <a:bodyPr/>
          <a:lstStyle/>
          <a:p>
            <a:fld id="{017C60C2-FB95-4464-969C-DC460CD1CFD8}" type="slidenum">
              <a:rPr lang="ru-RU" smtClean="0"/>
              <a:pPr/>
              <a:t>25</a:t>
            </a:fld>
            <a:endParaRPr lang="ru-RU" dirty="0"/>
          </a:p>
        </p:txBody>
      </p:sp>
      <p:sp>
        <p:nvSpPr>
          <p:cNvPr id="2" name="Прямоугольник 1">
            <a:extLst>
              <a:ext uri="{FF2B5EF4-FFF2-40B4-BE49-F238E27FC236}">
                <a16:creationId xmlns:a16="http://schemas.microsoft.com/office/drawing/2014/main" id="{FEB6CD02-1EE6-41B5-B47A-8776E993F823}"/>
              </a:ext>
            </a:extLst>
          </p:cNvPr>
          <p:cNvSpPr/>
          <p:nvPr/>
        </p:nvSpPr>
        <p:spPr>
          <a:xfrm>
            <a:off x="107504" y="381206"/>
            <a:ext cx="8892854" cy="646331"/>
          </a:xfrm>
          <a:prstGeom prst="rect">
            <a:avLst/>
          </a:prstGeom>
        </p:spPr>
        <p:txBody>
          <a:bodyPr wrap="square">
            <a:spAutoFit/>
          </a:bodyPr>
          <a:lstStyle/>
          <a:p>
            <a:pPr lvl="0" algn="just"/>
            <a:r>
              <a:rPr lang="en-US" dirty="0">
                <a:solidFill>
                  <a:srgbClr val="002060"/>
                </a:solidFill>
                <a:latin typeface="Arial" pitchFamily="34" charset="0"/>
                <a:ea typeface="Times New Roman" pitchFamily="18" charset="0"/>
                <a:cs typeface="Arial" pitchFamily="34" charset="0"/>
              </a:rPr>
              <a:t>The PAC heard a report on the progress of construction of the </a:t>
            </a:r>
            <a:r>
              <a:rPr lang="en-US" b="1" dirty="0">
                <a:solidFill>
                  <a:srgbClr val="002060"/>
                </a:solidFill>
                <a:latin typeface="Arial" pitchFamily="34" charset="0"/>
                <a:ea typeface="Times New Roman" pitchFamily="18" charset="0"/>
                <a:cs typeface="Arial" pitchFamily="34" charset="0"/>
              </a:rPr>
              <a:t>Factory of </a:t>
            </a:r>
            <a:r>
              <a:rPr lang="en-US" b="1" dirty="0" err="1">
                <a:solidFill>
                  <a:srgbClr val="002060"/>
                </a:solidFill>
                <a:latin typeface="Arial" pitchFamily="34" charset="0"/>
                <a:ea typeface="Times New Roman" pitchFamily="18" charset="0"/>
                <a:cs typeface="Arial" pitchFamily="34" charset="0"/>
              </a:rPr>
              <a:t>Superheavy</a:t>
            </a:r>
            <a:r>
              <a:rPr lang="en-US" b="1" dirty="0">
                <a:solidFill>
                  <a:srgbClr val="002060"/>
                </a:solidFill>
                <a:latin typeface="Arial" pitchFamily="34" charset="0"/>
                <a:ea typeface="Times New Roman" pitchFamily="18" charset="0"/>
                <a:cs typeface="Arial" pitchFamily="34" charset="0"/>
              </a:rPr>
              <a:t> Elements (SHE)</a:t>
            </a:r>
            <a:endParaRPr lang="en-US" dirty="0">
              <a:solidFill>
                <a:srgbClr val="002060"/>
              </a:solidFill>
              <a:latin typeface="Arial" pitchFamily="34" charset="0"/>
              <a:ea typeface="Times New Roman" pitchFamily="18" charset="0"/>
              <a:cs typeface="Arial" pitchFamily="34" charset="0"/>
            </a:endParaRPr>
          </a:p>
        </p:txBody>
      </p:sp>
      <p:pic>
        <p:nvPicPr>
          <p:cNvPr id="5" name="Рисунок 4"/>
          <p:cNvPicPr>
            <a:picLocks noChangeAspect="1"/>
          </p:cNvPicPr>
          <p:nvPr/>
        </p:nvPicPr>
        <p:blipFill>
          <a:blip r:embed="rId2" cstate="print"/>
          <a:stretch>
            <a:fillRect/>
          </a:stretch>
        </p:blipFill>
        <p:spPr>
          <a:xfrm>
            <a:off x="171789" y="1060483"/>
            <a:ext cx="3776697" cy="5066828"/>
          </a:xfrm>
          <a:prstGeom prst="rect">
            <a:avLst/>
          </a:prstGeom>
        </p:spPr>
      </p:pic>
    </p:spTree>
    <p:extLst>
      <p:ext uri="{BB962C8B-B14F-4D97-AF65-F5344CB8AC3E}">
        <p14:creationId xmlns:p14="http://schemas.microsoft.com/office/powerpoint/2010/main" val="12782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1A5D1B1-BDFB-4C2D-8F46-16AB019F49BB}"/>
              </a:ext>
            </a:extLst>
          </p:cNvPr>
          <p:cNvSpPr>
            <a:spLocks noChangeArrowheads="1"/>
          </p:cNvSpPr>
          <p:nvPr/>
        </p:nvSpPr>
        <p:spPr bwMode="auto">
          <a:xfrm>
            <a:off x="106778" y="1984772"/>
            <a:ext cx="8929718" cy="230832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285750" lvl="0" indent="-285750" algn="just" eaLnBrk="0" fontAlgn="base" hangingPunct="0">
              <a:spcBef>
                <a:spcPct val="0"/>
              </a:spcBef>
              <a:spcAft>
                <a:spcPct val="0"/>
              </a:spcAft>
              <a:buFont typeface="Arial" panose="020B0604020202020204" pitchFamily="34" charset="0"/>
              <a:buChar char="•"/>
            </a:pPr>
            <a:r>
              <a:rPr lang="en-US" b="1" dirty="0">
                <a:solidFill>
                  <a:srgbClr val="C00000"/>
                </a:solidFill>
                <a:latin typeface="Arial" pitchFamily="34" charset="0"/>
                <a:ea typeface="Times New Roman" pitchFamily="18" charset="0"/>
                <a:cs typeface="Arial" pitchFamily="34" charset="0"/>
              </a:rPr>
              <a:t>Sergey </a:t>
            </a:r>
            <a:r>
              <a:rPr lang="en-US" b="1" dirty="0" err="1">
                <a:solidFill>
                  <a:srgbClr val="C00000"/>
                </a:solidFill>
                <a:latin typeface="Arial" pitchFamily="34" charset="0"/>
                <a:ea typeface="Times New Roman" pitchFamily="18" charset="0"/>
                <a:cs typeface="Arial" pitchFamily="34" charset="0"/>
              </a:rPr>
              <a:t>Tyntyunnikov</a:t>
            </a:r>
            <a:r>
              <a:rPr lang="en-US" b="1" dirty="0">
                <a:solidFill>
                  <a:srgbClr val="C00000"/>
                </a:solidFill>
                <a:latin typeface="Arial" pitchFamily="34" charset="0"/>
                <a:ea typeface="Times New Roman" pitchFamily="18" charset="0"/>
                <a:cs typeface="Arial" pitchFamily="34" charset="0"/>
              </a:rPr>
              <a:t> and Anton </a:t>
            </a:r>
            <a:r>
              <a:rPr lang="en-US" b="1" dirty="0" err="1">
                <a:solidFill>
                  <a:srgbClr val="C00000"/>
                </a:solidFill>
                <a:latin typeface="Arial" pitchFamily="34" charset="0"/>
                <a:ea typeface="Times New Roman" pitchFamily="18" charset="0"/>
                <a:cs typeface="Arial" pitchFamily="34" charset="0"/>
              </a:rPr>
              <a:t>Baldin</a:t>
            </a:r>
            <a:r>
              <a:rPr lang="en-US" b="1" dirty="0">
                <a:solidFill>
                  <a:srgbClr val="C00000"/>
                </a:solidFill>
                <a:latin typeface="Arial" pitchFamily="34" charset="0"/>
                <a:ea typeface="Times New Roman" pitchFamily="18" charset="0"/>
                <a:cs typeface="Arial" pitchFamily="34" charset="0"/>
              </a:rPr>
              <a:t> was in Lanzhou</a:t>
            </a:r>
            <a:r>
              <a:rPr lang="ru-RU" b="1" dirty="0">
                <a:solidFill>
                  <a:srgbClr val="C00000"/>
                </a:solidFill>
                <a:latin typeface="Arial" pitchFamily="34" charset="0"/>
                <a:ea typeface="Times New Roman" pitchFamily="18" charset="0"/>
                <a:cs typeface="Arial" pitchFamily="34" charset="0"/>
              </a:rPr>
              <a:t>,</a:t>
            </a:r>
            <a:r>
              <a:rPr lang="en-US" b="1" dirty="0">
                <a:solidFill>
                  <a:srgbClr val="C00000"/>
                </a:solidFill>
                <a:latin typeface="Arial" pitchFamily="34" charset="0"/>
                <a:ea typeface="Times New Roman" pitchFamily="18" charset="0"/>
                <a:cs typeface="Arial" pitchFamily="34" charset="0"/>
              </a:rPr>
              <a:t> where joint work</a:t>
            </a:r>
            <a:r>
              <a:rPr lang="ru-RU" b="1" dirty="0">
                <a:solidFill>
                  <a:srgbClr val="C00000"/>
                </a:solidFill>
                <a:latin typeface="Arial" pitchFamily="34" charset="0"/>
                <a:ea typeface="Times New Roman" pitchFamily="18" charset="0"/>
                <a:cs typeface="Arial" pitchFamily="34" charset="0"/>
              </a:rPr>
              <a:t> </a:t>
            </a:r>
            <a:r>
              <a:rPr lang="en-US" b="1" dirty="0">
                <a:solidFill>
                  <a:srgbClr val="C00000"/>
                </a:solidFill>
                <a:latin typeface="Arial" pitchFamily="34" charset="0"/>
                <a:ea typeface="Times New Roman" pitchFamily="18" charset="0"/>
                <a:cs typeface="Arial" pitchFamily="34" charset="0"/>
              </a:rPr>
              <a:t>on the project E&amp;T&amp;RM was discussed</a:t>
            </a:r>
          </a:p>
          <a:p>
            <a:pPr marL="285750" lvl="0" indent="-285750" algn="just" eaLnBrk="0" fontAlgn="base" hangingPunct="0">
              <a:spcBef>
                <a:spcPct val="0"/>
              </a:spcBef>
              <a:spcAft>
                <a:spcPct val="0"/>
              </a:spcAft>
              <a:buFont typeface="Arial" panose="020B0604020202020204" pitchFamily="34" charset="0"/>
              <a:buChar char="•"/>
            </a:pPr>
            <a:endParaRPr lang="en-US" b="1" dirty="0">
              <a:solidFill>
                <a:srgbClr val="C0000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b="1" dirty="0">
                <a:solidFill>
                  <a:srgbClr val="C00000"/>
                </a:solidFill>
                <a:latin typeface="Arial" pitchFamily="34" charset="0"/>
                <a:ea typeface="Times New Roman" pitchFamily="18" charset="0"/>
                <a:cs typeface="Arial" pitchFamily="34" charset="0"/>
              </a:rPr>
              <a:t>The results of the discussion are structured in the form of an intention protocol, approved by both parties</a:t>
            </a:r>
          </a:p>
          <a:p>
            <a:pPr marL="285750" lvl="0" indent="-285750" algn="just" eaLnBrk="0" fontAlgn="base" hangingPunct="0">
              <a:spcBef>
                <a:spcPct val="0"/>
              </a:spcBef>
              <a:spcAft>
                <a:spcPct val="0"/>
              </a:spcAft>
              <a:buFont typeface="Arial" panose="020B0604020202020204" pitchFamily="34" charset="0"/>
              <a:buChar char="•"/>
            </a:pPr>
            <a:endParaRPr lang="ru-RU" b="1" dirty="0">
              <a:solidFill>
                <a:srgbClr val="C0000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b="1" dirty="0">
                <a:solidFill>
                  <a:srgbClr val="C00000"/>
                </a:solidFill>
                <a:latin typeface="Arial" pitchFamily="34" charset="0"/>
                <a:ea typeface="Times New Roman" pitchFamily="18" charset="0"/>
                <a:cs typeface="Arial" pitchFamily="34" charset="0"/>
              </a:rPr>
              <a:t>The Chinese side is ready to participate financially in the works on carrying out of the experiment.</a:t>
            </a:r>
          </a:p>
        </p:txBody>
      </p:sp>
      <p:sp>
        <p:nvSpPr>
          <p:cNvPr id="2" name="Прямоугольник 1">
            <a:extLst>
              <a:ext uri="{FF2B5EF4-FFF2-40B4-BE49-F238E27FC236}">
                <a16:creationId xmlns:a16="http://schemas.microsoft.com/office/drawing/2014/main" id="{B02A33D5-3840-4CCD-AE10-7509AAB8C104}"/>
              </a:ext>
            </a:extLst>
          </p:cNvPr>
          <p:cNvSpPr/>
          <p:nvPr/>
        </p:nvSpPr>
        <p:spPr>
          <a:xfrm>
            <a:off x="3616087" y="764704"/>
            <a:ext cx="1911100" cy="461665"/>
          </a:xfrm>
          <a:prstGeom prst="rect">
            <a:avLst/>
          </a:prstGeom>
        </p:spPr>
        <p:txBody>
          <a:bodyPr wrap="none">
            <a:spAutoFit/>
          </a:bodyPr>
          <a:lstStyle/>
          <a:p>
            <a:pPr lvl="0" algn="ctr" fontAlgn="base">
              <a:spcBef>
                <a:spcPct val="0"/>
              </a:spcBef>
              <a:spcAft>
                <a:spcPct val="0"/>
              </a:spcAft>
            </a:pPr>
            <a:r>
              <a:rPr lang="en-US" sz="2400" b="1" dirty="0">
                <a:solidFill>
                  <a:srgbClr val="C00000"/>
                </a:solidFill>
                <a:latin typeface="Arial" pitchFamily="34" charset="0"/>
                <a:ea typeface="Times New Roman" pitchFamily="18" charset="0"/>
                <a:cs typeface="Arial" pitchFamily="34" charset="0"/>
              </a:rPr>
              <a:t>E&amp;T project</a:t>
            </a:r>
          </a:p>
        </p:txBody>
      </p:sp>
    </p:spTree>
    <p:extLst>
      <p:ext uri="{BB962C8B-B14F-4D97-AF65-F5344CB8AC3E}">
        <p14:creationId xmlns:p14="http://schemas.microsoft.com/office/powerpoint/2010/main" val="254831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ru-RU" smtClean="0"/>
              <a:pPr/>
              <a:t>3</a:t>
            </a:fld>
            <a:endParaRPr lang="ru-RU"/>
          </a:p>
        </p:txBody>
      </p:sp>
      <p:sp>
        <p:nvSpPr>
          <p:cNvPr id="2" name="Прямоугольник 1">
            <a:extLst>
              <a:ext uri="{FF2B5EF4-FFF2-40B4-BE49-F238E27FC236}">
                <a16:creationId xmlns:a16="http://schemas.microsoft.com/office/drawing/2014/main" id="{D1B0079B-C9EA-4E9C-99FB-507E8129E717}"/>
              </a:ext>
            </a:extLst>
          </p:cNvPr>
          <p:cNvSpPr/>
          <p:nvPr/>
        </p:nvSpPr>
        <p:spPr>
          <a:xfrm>
            <a:off x="144343" y="116632"/>
            <a:ext cx="8892153" cy="707886"/>
          </a:xfrm>
          <a:prstGeom prst="rect">
            <a:avLst/>
          </a:prstGeom>
        </p:spPr>
        <p:txBody>
          <a:bodyPr wrap="square">
            <a:spAutoFit/>
          </a:bodyPr>
          <a:lstStyle/>
          <a:p>
            <a:pPr lvl="0" algn="ctr" fontAlgn="base">
              <a:spcBef>
                <a:spcPct val="0"/>
              </a:spcBef>
              <a:spcAft>
                <a:spcPct val="0"/>
              </a:spcAft>
            </a:pPr>
            <a:r>
              <a:rPr lang="en-US" sz="2000" b="1" i="1" dirty="0">
                <a:solidFill>
                  <a:srgbClr val="C00000"/>
                </a:solidFill>
                <a:latin typeface="Arial" pitchFamily="34" charset="0"/>
                <a:ea typeface="Times New Roman" pitchFamily="18" charset="0"/>
                <a:cs typeface="Arial" pitchFamily="34" charset="0"/>
              </a:rPr>
              <a:t>From resolution of 123</a:t>
            </a:r>
            <a:r>
              <a:rPr lang="en-US" sz="2000" b="1" i="1" baseline="30000" dirty="0">
                <a:solidFill>
                  <a:srgbClr val="C00000"/>
                </a:solidFill>
                <a:latin typeface="Arial" pitchFamily="34" charset="0"/>
                <a:ea typeface="Times New Roman" pitchFamily="18" charset="0"/>
                <a:cs typeface="Arial" pitchFamily="34" charset="0"/>
              </a:rPr>
              <a:t>rd</a:t>
            </a:r>
            <a:r>
              <a:rPr lang="en-US" sz="2000" b="1" i="1" dirty="0">
                <a:solidFill>
                  <a:srgbClr val="C00000"/>
                </a:solidFill>
                <a:latin typeface="Arial" pitchFamily="34" charset="0"/>
                <a:ea typeface="Times New Roman" pitchFamily="18" charset="0"/>
                <a:cs typeface="Arial" pitchFamily="34" charset="0"/>
              </a:rPr>
              <a:t> session of the JINR Scientific Council</a:t>
            </a:r>
            <a:endParaRPr lang="ru-RU" sz="2000" b="1" i="1" dirty="0">
              <a:solidFill>
                <a:srgbClr val="C00000"/>
              </a:solidFill>
              <a:latin typeface="Arial" pitchFamily="34" charset="0"/>
              <a:ea typeface="Times New Roman" pitchFamily="18" charset="0"/>
              <a:cs typeface="Arial" pitchFamily="34" charset="0"/>
            </a:endParaRPr>
          </a:p>
          <a:p>
            <a:pPr lvl="0" algn="ctr" fontAlgn="base">
              <a:spcBef>
                <a:spcPct val="0"/>
              </a:spcBef>
              <a:spcAft>
                <a:spcPct val="0"/>
              </a:spcAft>
            </a:pPr>
            <a:r>
              <a:rPr lang="en-US" sz="2000" b="1" i="1" dirty="0">
                <a:solidFill>
                  <a:srgbClr val="C00000"/>
                </a:solidFill>
                <a:latin typeface="Arial" pitchFamily="34" charset="0"/>
                <a:ea typeface="Times New Roman" pitchFamily="18" charset="0"/>
                <a:cs typeface="Arial" pitchFamily="34" charset="0"/>
              </a:rPr>
              <a:t>on the report by JINR Director V. </a:t>
            </a:r>
            <a:r>
              <a:rPr lang="en-US" sz="2000" b="1" i="1" dirty="0" err="1">
                <a:solidFill>
                  <a:srgbClr val="C00000"/>
                </a:solidFill>
                <a:latin typeface="Arial" pitchFamily="34" charset="0"/>
                <a:ea typeface="Times New Roman" pitchFamily="18" charset="0"/>
                <a:cs typeface="Arial" pitchFamily="34" charset="0"/>
              </a:rPr>
              <a:t>Matveev</a:t>
            </a:r>
            <a:endParaRPr lang="en-US" sz="2000" b="1" i="1" dirty="0">
              <a:solidFill>
                <a:srgbClr val="C00000"/>
              </a:solidFill>
              <a:latin typeface="Arial" pitchFamily="34" charset="0"/>
              <a:ea typeface="Times New Roman" pitchFamily="18" charset="0"/>
              <a:cs typeface="Arial" pitchFamily="34" charset="0"/>
            </a:endParaRPr>
          </a:p>
        </p:txBody>
      </p:sp>
      <p:sp>
        <p:nvSpPr>
          <p:cNvPr id="5" name="Прямоугольник 4"/>
          <p:cNvSpPr/>
          <p:nvPr/>
        </p:nvSpPr>
        <p:spPr>
          <a:xfrm>
            <a:off x="144343" y="1700808"/>
            <a:ext cx="8892153" cy="3539430"/>
          </a:xfrm>
          <a:prstGeom prst="rect">
            <a:avLst/>
          </a:prstGeo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C00000"/>
                </a:solidFill>
                <a:latin typeface="Arial" pitchFamily="34" charset="0"/>
                <a:cs typeface="Arial" pitchFamily="34" charset="0"/>
              </a:rPr>
              <a:t>The Scientific Council is pleased to note that the international visibility of JINR and of its flagship projects is ramping up.</a:t>
            </a:r>
          </a:p>
          <a:p>
            <a:pPr marL="285750" lvl="0" indent="-285750" algn="just" eaLnBrk="0" fontAlgn="base" hangingPunct="0">
              <a:spcBef>
                <a:spcPct val="0"/>
              </a:spcBef>
              <a:spcAft>
                <a:spcPct val="0"/>
              </a:spcAft>
              <a:buFont typeface="Arial" panose="020B0604020202020204" pitchFamily="34" charset="0"/>
              <a:buChar char="•"/>
            </a:pPr>
            <a:endParaRPr lang="en-US" sz="1600" b="1" dirty="0">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C00000"/>
                </a:solidFill>
                <a:latin typeface="Arial" pitchFamily="34" charset="0"/>
                <a:cs typeface="Arial" pitchFamily="34" charset="0"/>
              </a:rPr>
              <a:t>Synthesis of </a:t>
            </a:r>
            <a:r>
              <a:rPr lang="en-US" sz="1600" b="1" dirty="0" err="1">
                <a:solidFill>
                  <a:srgbClr val="C00000"/>
                </a:solidFill>
                <a:latin typeface="Arial" pitchFamily="34" charset="0"/>
                <a:cs typeface="Arial" pitchFamily="34" charset="0"/>
              </a:rPr>
              <a:t>superheavy</a:t>
            </a:r>
            <a:r>
              <a:rPr lang="en-US" sz="1600" b="1" dirty="0">
                <a:solidFill>
                  <a:srgbClr val="C00000"/>
                </a:solidFill>
                <a:latin typeface="Arial" pitchFamily="34" charset="0"/>
                <a:cs typeface="Arial" pitchFamily="34" charset="0"/>
              </a:rPr>
              <a:t> elements by JINR is a world-leading </a:t>
            </a:r>
            <a:r>
              <a:rPr lang="en-US" sz="1600" b="1" dirty="0" err="1">
                <a:solidFill>
                  <a:srgbClr val="C00000"/>
                </a:solidFill>
                <a:latin typeface="Arial" pitchFamily="34" charset="0"/>
                <a:cs typeface="Arial" pitchFamily="34" charset="0"/>
              </a:rPr>
              <a:t>programme</a:t>
            </a:r>
            <a:r>
              <a:rPr lang="en-US" sz="1600" b="1" dirty="0">
                <a:solidFill>
                  <a:srgbClr val="C00000"/>
                </a:solidFill>
                <a:latin typeface="Arial" pitchFamily="34" charset="0"/>
                <a:cs typeface="Arial" pitchFamily="34" charset="0"/>
              </a:rPr>
              <a:t>. Neutrino research projects at the Kalinin NPP and at Lake Baikal are also flagship </a:t>
            </a:r>
            <a:r>
              <a:rPr lang="en-US" sz="1600" b="1" dirty="0" err="1">
                <a:solidFill>
                  <a:srgbClr val="C00000"/>
                </a:solidFill>
                <a:latin typeface="Arial" pitchFamily="34" charset="0"/>
                <a:cs typeface="Arial" pitchFamily="34" charset="0"/>
              </a:rPr>
              <a:t>programmes</a:t>
            </a:r>
            <a:r>
              <a:rPr lang="en-US" sz="1600" b="1" dirty="0">
                <a:solidFill>
                  <a:srgbClr val="C00000"/>
                </a:solidFill>
                <a:latin typeface="Arial" pitchFamily="34" charset="0"/>
                <a:cs typeface="Arial" pitchFamily="34" charset="0"/>
              </a:rPr>
              <a:t> and should be on the APPEC roadmap. The Scientific Council supports this trend and appreciates highly the JINR Directorate’s attention to the advice given by the Scientific Council on the integration of these facilities into the European and global research infrastructure landscapes.</a:t>
            </a:r>
          </a:p>
          <a:p>
            <a:pPr marL="285750" lvl="0" indent="-285750" algn="just" eaLnBrk="0" fontAlgn="base" hangingPunct="0">
              <a:spcBef>
                <a:spcPct val="0"/>
              </a:spcBef>
              <a:spcAft>
                <a:spcPct val="0"/>
              </a:spcAft>
              <a:buFont typeface="Arial" panose="020B0604020202020204" pitchFamily="34" charset="0"/>
              <a:buChar char="•"/>
            </a:pPr>
            <a:endParaRPr lang="en-US" sz="1600" b="1" dirty="0">
              <a:solidFill>
                <a:srgbClr val="C00000"/>
              </a:solidFill>
              <a:latin typeface="Arial" pitchFamily="34"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sz="1600" b="1" dirty="0">
                <a:solidFill>
                  <a:srgbClr val="C00000"/>
                </a:solidFill>
                <a:latin typeface="Arial" pitchFamily="34" charset="0"/>
                <a:cs typeface="Arial" pitchFamily="34" charset="0"/>
              </a:rPr>
              <a:t>The Scientific Council expects that the first phase envisaging construction of the SHE Factory will be completed in July 2018 and that the first experiments will begin in October-November 2018, according to the timeline of commissioning this important complex as presented at the previous session of the Scientific Council.</a:t>
            </a:r>
            <a:endParaRPr lang="ru-RU" sz="1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69260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98338" y="194023"/>
            <a:ext cx="8604448"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rPr>
              <a:t> The theme “Non-Accelerator Neutrino Physics and Astrophysics”</a:t>
            </a:r>
            <a:endParaRPr kumimoji="0" lang="en-US" sz="2000" b="0" i="0" u="none" strike="noStrike" cap="none" normalizeH="0" baseline="0" dirty="0">
              <a:ln>
                <a:noFill/>
              </a:ln>
              <a:solidFill>
                <a:srgbClr val="C00000"/>
              </a:solidFill>
              <a:effectLst/>
              <a:latin typeface="Arial" pitchFamily="34" charset="0"/>
              <a:cs typeface="Arial" pitchFamily="34" charset="0"/>
            </a:endParaRPr>
          </a:p>
        </p:txBody>
      </p:sp>
      <p:sp>
        <p:nvSpPr>
          <p:cNvPr id="4" name="Прямоугольник 3"/>
          <p:cNvSpPr/>
          <p:nvPr/>
        </p:nvSpPr>
        <p:spPr>
          <a:xfrm>
            <a:off x="125760" y="781740"/>
            <a:ext cx="8892480" cy="1477328"/>
          </a:xfrm>
          <a:prstGeom prst="rect">
            <a:avLst/>
          </a:prstGeom>
        </p:spPr>
        <p:txBody>
          <a:bodyPr wrap="square">
            <a:spAutoFit/>
          </a:bodyPr>
          <a:lstStyle/>
          <a:p>
            <a:pPr algn="just"/>
            <a:r>
              <a:rPr lang="en-US" dirty="0">
                <a:latin typeface="Arial" pitchFamily="34" charset="0"/>
                <a:ea typeface="Times New Roman" pitchFamily="18" charset="0"/>
                <a:cs typeface="Arial" pitchFamily="34" charset="0"/>
              </a:rPr>
              <a:t>The theme is devoted to the studies of rare phenomena associated with the weak interaction by methods of modern nuclear spectroscopy.</a:t>
            </a:r>
          </a:p>
          <a:p>
            <a:pPr algn="just"/>
            <a:endParaRPr lang="en-US" dirty="0">
              <a:latin typeface="Arial" pitchFamily="34" charset="0"/>
              <a:ea typeface="Times New Roman" pitchFamily="18" charset="0"/>
              <a:cs typeface="Arial" pitchFamily="34" charset="0"/>
            </a:endParaRPr>
          </a:p>
          <a:p>
            <a:pPr algn="just"/>
            <a:r>
              <a:rPr lang="en-US" dirty="0">
                <a:latin typeface="Arial" pitchFamily="34" charset="0"/>
                <a:ea typeface="Times New Roman" pitchFamily="18" charset="0"/>
                <a:cs typeface="Arial" pitchFamily="34" charset="0"/>
              </a:rPr>
              <a:t>Theme “</a:t>
            </a:r>
            <a:r>
              <a:rPr lang="en-US" b="1" dirty="0">
                <a:latin typeface="Arial" pitchFamily="34" charset="0"/>
                <a:ea typeface="Times New Roman" pitchFamily="18" charset="0"/>
                <a:cs typeface="Arial" pitchFamily="34" charset="0"/>
              </a:rPr>
              <a:t>Non-Accelerator Neutrino Physics and Astrophysics” </a:t>
            </a:r>
            <a:r>
              <a:rPr lang="en-US" dirty="0">
                <a:latin typeface="Arial" pitchFamily="34" charset="0"/>
                <a:ea typeface="Times New Roman" pitchFamily="18" charset="0"/>
                <a:cs typeface="Arial" pitchFamily="34" charset="0"/>
              </a:rPr>
              <a:t>consists of the six projects. </a:t>
            </a:r>
          </a:p>
        </p:txBody>
      </p:sp>
      <p:sp>
        <p:nvSpPr>
          <p:cNvPr id="6" name="Номер слайда 5"/>
          <p:cNvSpPr>
            <a:spLocks noGrp="1"/>
          </p:cNvSpPr>
          <p:nvPr>
            <p:ph type="sldNum" sz="quarter" idx="12"/>
          </p:nvPr>
        </p:nvSpPr>
        <p:spPr/>
        <p:txBody>
          <a:bodyPr/>
          <a:lstStyle/>
          <a:p>
            <a:fld id="{017C60C2-FB95-4464-969C-DC460CD1CFD8}" type="slidenum">
              <a:rPr lang="ru-RU" smtClean="0"/>
              <a:pPr/>
              <a:t>4</a:t>
            </a:fld>
            <a:endParaRPr lang="ru-RU"/>
          </a:p>
        </p:txBody>
      </p:sp>
      <p:graphicFrame>
        <p:nvGraphicFramePr>
          <p:cNvPr id="5" name="Таблица 4">
            <a:extLst>
              <a:ext uri="{FF2B5EF4-FFF2-40B4-BE49-F238E27FC236}">
                <a16:creationId xmlns:a16="http://schemas.microsoft.com/office/drawing/2014/main" id="{A4FD4792-AD17-48FA-8AA0-67E1FBCDA45D}"/>
              </a:ext>
            </a:extLst>
          </p:cNvPr>
          <p:cNvGraphicFramePr>
            <a:graphicFrameLocks noGrp="1"/>
          </p:cNvGraphicFramePr>
          <p:nvPr>
            <p:extLst>
              <p:ext uri="{D42A27DB-BD31-4B8C-83A1-F6EECF244321}">
                <p14:modId xmlns:p14="http://schemas.microsoft.com/office/powerpoint/2010/main" val="795140861"/>
              </p:ext>
            </p:extLst>
          </p:nvPr>
        </p:nvGraphicFramePr>
        <p:xfrm>
          <a:off x="395536" y="2646730"/>
          <a:ext cx="8407250" cy="2753360"/>
        </p:xfrm>
        <a:graphic>
          <a:graphicData uri="http://schemas.openxmlformats.org/drawingml/2006/table">
            <a:tbl>
              <a:tblPr firstRow="1" bandRow="1">
                <a:tableStyleId>{5FD0F851-EC5A-4D38-B0AD-8093EC10F338}</a:tableStyleId>
              </a:tblPr>
              <a:tblGrid>
                <a:gridCol w="2232248">
                  <a:extLst>
                    <a:ext uri="{9D8B030D-6E8A-4147-A177-3AD203B41FA5}">
                      <a16:colId xmlns:a16="http://schemas.microsoft.com/office/drawing/2014/main" val="2415784063"/>
                    </a:ext>
                  </a:extLst>
                </a:gridCol>
                <a:gridCol w="6175002">
                  <a:extLst>
                    <a:ext uri="{9D8B030D-6E8A-4147-A177-3AD203B41FA5}">
                      <a16:colId xmlns:a16="http://schemas.microsoft.com/office/drawing/2014/main" val="408238032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sng" dirty="0">
                          <a:solidFill>
                            <a:srgbClr val="C00000"/>
                          </a:solidFill>
                        </a:rPr>
                        <a:t>Projects:</a:t>
                      </a:r>
                      <a:endParaRPr lang="en-US" sz="2000" b="1" u="sng" dirty="0">
                        <a:solidFill>
                          <a:srgbClr val="C00000"/>
                        </a:solidFill>
                        <a:latin typeface="Arial" pitchFamily="34" charset="0"/>
                        <a:ea typeface="Times New Roman" pitchFamily="18" charset="0"/>
                        <a:cs typeface="Arial" pitchFamily="34" charset="0"/>
                      </a:endParaRPr>
                    </a:p>
                  </a:txBody>
                  <a:tcPr/>
                </a:tc>
                <a:tc hMerge="1">
                  <a:txBody>
                    <a:bodyPr/>
                    <a:lstStyle/>
                    <a:p>
                      <a:endParaRPr lang="ru-RU" dirty="0"/>
                    </a:p>
                  </a:txBody>
                  <a:tcPr/>
                </a:tc>
                <a:extLst>
                  <a:ext uri="{0D108BD9-81ED-4DB2-BD59-A6C34878D82A}">
                    <a16:rowId xmlns:a16="http://schemas.microsoft.com/office/drawing/2014/main" val="2497623317"/>
                  </a:ext>
                </a:extLst>
              </a:tr>
              <a:tr h="741680">
                <a:tc>
                  <a:txBody>
                    <a:bodyPr/>
                    <a:lstStyle/>
                    <a:p>
                      <a:pPr algn="ctr"/>
                      <a:r>
                        <a:rPr lang="en-US" b="1" dirty="0"/>
                        <a:t>GERDA (G&amp;M) </a:t>
                      </a:r>
                      <a:endParaRPr lang="ru-RU"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t>SuperNEMO</a:t>
                      </a:r>
                      <a:r>
                        <a:rPr lang="en-US" b="1" dirty="0"/>
                        <a:t> projects</a:t>
                      </a:r>
                      <a:endParaRPr lang="en-US" b="1" dirty="0">
                        <a:latin typeface="Arial" pitchFamily="34" charset="0"/>
                        <a:ea typeface="Times New Roman" pitchFamily="18" charset="0"/>
                        <a:cs typeface="Arial" pitchFamily="34" charset="0"/>
                      </a:endParaRPr>
                    </a:p>
                  </a:txBody>
                  <a:tcPr/>
                </a:tc>
                <a:tc>
                  <a:txBody>
                    <a:bodyPr/>
                    <a:lstStyle/>
                    <a:p>
                      <a:endParaRPr lang="en-US" sz="1200" dirty="0"/>
                    </a:p>
                    <a:p>
                      <a:r>
                        <a:rPr lang="en-US" dirty="0"/>
                        <a:t>search for </a:t>
                      </a:r>
                      <a:r>
                        <a:rPr lang="en-US" dirty="0" err="1"/>
                        <a:t>neutrinoless</a:t>
                      </a:r>
                      <a:r>
                        <a:rPr lang="en-US" dirty="0"/>
                        <a:t> double-beta decay</a:t>
                      </a:r>
                      <a:endParaRPr lang="ru-RU" dirty="0"/>
                    </a:p>
                  </a:txBody>
                  <a:tcPr/>
                </a:tc>
                <a:extLst>
                  <a:ext uri="{0D108BD9-81ED-4DB2-BD59-A6C34878D82A}">
                    <a16:rowId xmlns:a16="http://schemas.microsoft.com/office/drawing/2014/main" val="1134163488"/>
                  </a:ext>
                </a:extLst>
              </a:tr>
              <a:tr h="741680">
                <a:tc>
                  <a:txBody>
                    <a:bodyPr/>
                    <a:lstStyle/>
                    <a:p>
                      <a:pPr algn="ctr"/>
                      <a:r>
                        <a:rPr lang="en-US" b="1" dirty="0"/>
                        <a:t>DANSS</a:t>
                      </a:r>
                      <a:endParaRPr lang="ru-RU" b="1" dirty="0"/>
                    </a:p>
                    <a:p>
                      <a:pPr algn="ctr"/>
                      <a:r>
                        <a:rPr lang="en-US" b="1" dirty="0"/>
                        <a:t>GEMMA-III</a:t>
                      </a:r>
                      <a:endParaRPr lang="ru-RU" b="1" dirty="0"/>
                    </a:p>
                  </a:txBody>
                  <a:tcPr/>
                </a:tc>
                <a:tc>
                  <a:txBody>
                    <a:bodyPr/>
                    <a:lstStyle/>
                    <a:p>
                      <a:pPr marL="0" indent="0">
                        <a:buFont typeface="Arial" panose="020B0604020202020204" pitchFamily="34" charset="0"/>
                        <a:buNone/>
                      </a:pPr>
                      <a:endParaRPr lang="en-US" sz="1200" dirty="0"/>
                    </a:p>
                    <a:p>
                      <a:pPr marL="0" indent="0">
                        <a:buFont typeface="Arial" panose="020B0604020202020204" pitchFamily="34" charset="0"/>
                        <a:buNone/>
                      </a:pPr>
                      <a:r>
                        <a:rPr lang="en-US" dirty="0"/>
                        <a:t>experiments with reactor antineutrinos</a:t>
                      </a:r>
                      <a:endParaRPr lang="en-US" b="1" dirty="0">
                        <a:latin typeface="Arial" pitchFamily="34" charset="0"/>
                        <a:ea typeface="Times New Roman" pitchFamily="18" charset="0"/>
                        <a:cs typeface="Arial" pitchFamily="34" charset="0"/>
                      </a:endParaRPr>
                    </a:p>
                  </a:txBody>
                  <a:tcPr/>
                </a:tc>
                <a:extLst>
                  <a:ext uri="{0D108BD9-81ED-4DB2-BD59-A6C34878D82A}">
                    <a16:rowId xmlns:a16="http://schemas.microsoft.com/office/drawing/2014/main" val="3475235844"/>
                  </a:ext>
                </a:extLst>
              </a:tr>
              <a:tr h="370840">
                <a:tc>
                  <a:txBody>
                    <a:bodyPr/>
                    <a:lstStyle/>
                    <a:p>
                      <a:pPr algn="ctr"/>
                      <a:r>
                        <a:rPr lang="en-US" b="1" dirty="0"/>
                        <a:t>EDELWEISS-LT </a:t>
                      </a:r>
                      <a:endParaRPr lang="ru-RU" b="1" dirty="0"/>
                    </a:p>
                  </a:txBody>
                  <a:tcPr/>
                </a:tc>
                <a:tc>
                  <a:txBody>
                    <a:bodyPr/>
                    <a:lstStyle/>
                    <a:p>
                      <a:r>
                        <a:rPr lang="en-US" dirty="0"/>
                        <a:t>direct search for dark matter particles</a:t>
                      </a:r>
                      <a:endParaRPr lang="ru-RU" dirty="0"/>
                    </a:p>
                  </a:txBody>
                  <a:tcPr/>
                </a:tc>
                <a:extLst>
                  <a:ext uri="{0D108BD9-81ED-4DB2-BD59-A6C34878D82A}">
                    <a16:rowId xmlns:a16="http://schemas.microsoft.com/office/drawing/2014/main" val="697391288"/>
                  </a:ext>
                </a:extLst>
              </a:tr>
              <a:tr h="208685">
                <a:tc>
                  <a:txBody>
                    <a:bodyPr/>
                    <a:lstStyle/>
                    <a:p>
                      <a:pPr algn="ctr"/>
                      <a:r>
                        <a:rPr lang="en-US" b="1" dirty="0"/>
                        <a:t>BAIKAL-GVD</a:t>
                      </a:r>
                      <a:endParaRPr lang="ru-RU" b="1" dirty="0"/>
                    </a:p>
                  </a:txBody>
                  <a:tcPr/>
                </a:tc>
                <a:tc>
                  <a:txBody>
                    <a:bodyPr/>
                    <a:lstStyle/>
                    <a:p>
                      <a:pPr algn="just"/>
                      <a:r>
                        <a:rPr lang="en-US" dirty="0"/>
                        <a:t>investigations of high-energy neutrinos from space with the deep-water neutrino telescope at Lake Baikal</a:t>
                      </a:r>
                      <a:endParaRPr lang="ru-RU" dirty="0"/>
                    </a:p>
                  </a:txBody>
                  <a:tcPr/>
                </a:tc>
                <a:extLst>
                  <a:ext uri="{0D108BD9-81ED-4DB2-BD59-A6C34878D82A}">
                    <a16:rowId xmlns:a16="http://schemas.microsoft.com/office/drawing/2014/main" val="367204454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075096" y="189120"/>
            <a:ext cx="2993808" cy="415498"/>
          </a:xfrm>
          <a:prstGeom prst="rect">
            <a:avLst/>
          </a:prstGeom>
        </p:spPr>
        <p:txBody>
          <a:bodyPr wrap="square">
            <a:spAutoFit/>
          </a:bodyPr>
          <a:lstStyle/>
          <a:p>
            <a:r>
              <a:rPr lang="en-US" altLang="ko-KR" sz="2000" b="1" i="1" dirty="0">
                <a:solidFill>
                  <a:srgbClr val="C00000"/>
                </a:solidFill>
                <a:latin typeface="Arial" pitchFamily="34" charset="0"/>
                <a:ea typeface="Batang" pitchFamily="18" charset="-127"/>
                <a:cs typeface="Arial" pitchFamily="34" charset="0"/>
              </a:rPr>
              <a:t>Project </a:t>
            </a:r>
            <a:r>
              <a:rPr lang="en-US" altLang="ko-KR" sz="2000" b="1" i="1" dirty="0">
                <a:solidFill>
                  <a:srgbClr val="C00000"/>
                </a:solidFill>
                <a:latin typeface="Arial" pitchFamily="34" charset="0"/>
                <a:cs typeface="Times New Roman" pitchFamily="18" charset="0"/>
              </a:rPr>
              <a:t>GERDA (G&amp;M)</a:t>
            </a:r>
            <a:endParaRPr lang="ru-RU" sz="2000" dirty="0">
              <a:solidFill>
                <a:srgbClr val="C00000"/>
              </a:solidFill>
            </a:endParaRPr>
          </a:p>
        </p:txBody>
      </p:sp>
      <p:sp>
        <p:nvSpPr>
          <p:cNvPr id="3" name="Прямоугольник 2">
            <a:extLst>
              <a:ext uri="{FF2B5EF4-FFF2-40B4-BE49-F238E27FC236}">
                <a16:creationId xmlns:a16="http://schemas.microsoft.com/office/drawing/2014/main" id="{8C1B16A4-1A4A-4F65-A928-E22FA127EB66}"/>
              </a:ext>
            </a:extLst>
          </p:cNvPr>
          <p:cNvSpPr/>
          <p:nvPr/>
        </p:nvSpPr>
        <p:spPr>
          <a:xfrm>
            <a:off x="161638" y="620688"/>
            <a:ext cx="8740805" cy="923330"/>
          </a:xfrm>
          <a:prstGeom prst="rect">
            <a:avLst/>
          </a:prstGeom>
        </p:spPr>
        <p:txBody>
          <a:bodyPr wrap="square">
            <a:spAutoFit/>
          </a:bodyPr>
          <a:lstStyle/>
          <a:p>
            <a:pPr lvl="0" indent="450850" algn="just" eaLnBrk="0" fontAlgn="base" hangingPunct="0">
              <a:spcBef>
                <a:spcPct val="0"/>
              </a:spcBef>
              <a:spcAft>
                <a:spcPct val="0"/>
              </a:spcAft>
            </a:pPr>
            <a:r>
              <a:rPr lang="en-US" altLang="ko-KR" b="1" dirty="0">
                <a:solidFill>
                  <a:srgbClr val="002060"/>
                </a:solidFill>
                <a:latin typeface="Arial" pitchFamily="34" charset="0"/>
                <a:ea typeface="Times New Roman" pitchFamily="18" charset="0"/>
                <a:cs typeface="Arial" pitchFamily="34" charset="0"/>
              </a:rPr>
              <a:t>GERDA (G&amp;M) </a:t>
            </a:r>
            <a:r>
              <a:rPr lang="en-US" altLang="ko-KR" dirty="0">
                <a:solidFill>
                  <a:srgbClr val="002060"/>
                </a:solidFill>
                <a:latin typeface="Arial" pitchFamily="34" charset="0"/>
                <a:cs typeface="Arial" pitchFamily="34" charset="0"/>
              </a:rPr>
              <a:t>project in </a:t>
            </a:r>
            <a:r>
              <a:rPr lang="fr-FR" dirty="0" err="1">
                <a:solidFill>
                  <a:srgbClr val="002060"/>
                </a:solidFill>
                <a:latin typeface="Arial" pitchFamily="34" charset="0"/>
                <a:cs typeface="Arial" pitchFamily="34" charset="0"/>
              </a:rPr>
              <a:t>Laboratori</a:t>
            </a:r>
            <a:r>
              <a:rPr lang="fr-FR" dirty="0">
                <a:solidFill>
                  <a:srgbClr val="002060"/>
                </a:solidFill>
                <a:latin typeface="Arial" pitchFamily="34" charset="0"/>
                <a:cs typeface="Arial" pitchFamily="34" charset="0"/>
              </a:rPr>
              <a:t> </a:t>
            </a:r>
            <a:r>
              <a:rPr lang="fr-FR" dirty="0" err="1">
                <a:solidFill>
                  <a:srgbClr val="002060"/>
                </a:solidFill>
                <a:latin typeface="Arial" pitchFamily="34" charset="0"/>
                <a:cs typeface="Arial" pitchFamily="34" charset="0"/>
              </a:rPr>
              <a:t>Nazionali</a:t>
            </a:r>
            <a:r>
              <a:rPr lang="fr-FR" dirty="0">
                <a:solidFill>
                  <a:srgbClr val="002060"/>
                </a:solidFill>
                <a:latin typeface="Arial" pitchFamily="34" charset="0"/>
                <a:cs typeface="Arial" pitchFamily="34" charset="0"/>
              </a:rPr>
              <a:t> </a:t>
            </a:r>
            <a:r>
              <a:rPr lang="fr-FR" dirty="0" err="1">
                <a:solidFill>
                  <a:srgbClr val="002060"/>
                </a:solidFill>
                <a:latin typeface="Arial" pitchFamily="34" charset="0"/>
                <a:cs typeface="Arial" pitchFamily="34" charset="0"/>
              </a:rPr>
              <a:t>del</a:t>
            </a:r>
            <a:r>
              <a:rPr lang="fr-FR" dirty="0">
                <a:solidFill>
                  <a:srgbClr val="002060"/>
                </a:solidFill>
                <a:latin typeface="Arial" pitchFamily="34" charset="0"/>
                <a:cs typeface="Arial" pitchFamily="34" charset="0"/>
              </a:rPr>
              <a:t> </a:t>
            </a:r>
            <a:r>
              <a:rPr lang="fr-FR" dirty="0" err="1">
                <a:solidFill>
                  <a:srgbClr val="002060"/>
                </a:solidFill>
                <a:latin typeface="Arial" pitchFamily="34" charset="0"/>
                <a:cs typeface="Arial" pitchFamily="34" charset="0"/>
              </a:rPr>
              <a:t>Gran</a:t>
            </a:r>
            <a:r>
              <a:rPr lang="fr-FR" dirty="0">
                <a:solidFill>
                  <a:srgbClr val="002060"/>
                </a:solidFill>
                <a:latin typeface="Arial" pitchFamily="34" charset="0"/>
                <a:cs typeface="Arial" pitchFamily="34" charset="0"/>
              </a:rPr>
              <a:t> </a:t>
            </a:r>
            <a:r>
              <a:rPr lang="fr-FR" dirty="0" err="1">
                <a:solidFill>
                  <a:srgbClr val="002060"/>
                </a:solidFill>
                <a:latin typeface="Arial" pitchFamily="34" charset="0"/>
                <a:cs typeface="Arial" pitchFamily="34" charset="0"/>
              </a:rPr>
              <a:t>Sasso</a:t>
            </a:r>
            <a:r>
              <a:rPr lang="fr-FR" dirty="0">
                <a:solidFill>
                  <a:srgbClr val="002060"/>
                </a:solidFill>
                <a:latin typeface="Arial" pitchFamily="34" charset="0"/>
                <a:cs typeface="Arial" pitchFamily="34" charset="0"/>
              </a:rPr>
              <a:t> </a:t>
            </a:r>
            <a:r>
              <a:rPr lang="en-US" altLang="ko-KR" dirty="0">
                <a:solidFill>
                  <a:srgbClr val="002060"/>
                </a:solidFill>
                <a:latin typeface="Arial" pitchFamily="34" charset="0"/>
                <a:ea typeface="Times New Roman" pitchFamily="18" charset="0"/>
                <a:cs typeface="Arial" pitchFamily="34" charset="0"/>
              </a:rPr>
              <a:t>is dedicated to search for the </a:t>
            </a:r>
            <a:r>
              <a:rPr lang="en-US" altLang="ko-KR" dirty="0" err="1">
                <a:solidFill>
                  <a:srgbClr val="002060"/>
                </a:solidFill>
                <a:latin typeface="Arial" pitchFamily="34" charset="0"/>
                <a:ea typeface="Times New Roman" pitchFamily="18" charset="0"/>
                <a:cs typeface="Arial" pitchFamily="34" charset="0"/>
              </a:rPr>
              <a:t>neutrinoless</a:t>
            </a:r>
            <a:r>
              <a:rPr lang="en-US" altLang="ko-KR" dirty="0">
                <a:solidFill>
                  <a:srgbClr val="002060"/>
                </a:solidFill>
                <a:latin typeface="Arial" pitchFamily="34" charset="0"/>
                <a:ea typeface="Times New Roman" pitchFamily="18" charset="0"/>
                <a:cs typeface="Arial" pitchFamily="34" charset="0"/>
              </a:rPr>
              <a:t> double-beta decay of </a:t>
            </a:r>
            <a:r>
              <a:rPr lang="en-US" altLang="ko-KR" baseline="30000" dirty="0">
                <a:solidFill>
                  <a:srgbClr val="002060"/>
                </a:solidFill>
                <a:latin typeface="Arial" pitchFamily="34" charset="0"/>
                <a:ea typeface="Times New Roman" pitchFamily="18" charset="0"/>
                <a:cs typeface="Arial" pitchFamily="34" charset="0"/>
              </a:rPr>
              <a:t>76</a:t>
            </a:r>
            <a:r>
              <a:rPr lang="en-US" altLang="ko-KR" dirty="0">
                <a:solidFill>
                  <a:srgbClr val="002060"/>
                </a:solidFill>
                <a:latin typeface="Arial" pitchFamily="34" charset="0"/>
                <a:ea typeface="Times New Roman" pitchFamily="18" charset="0"/>
                <a:cs typeface="Arial" pitchFamily="34" charset="0"/>
              </a:rPr>
              <a:t>Ge with open Ge-detectors directly immersed in liquid argon. </a:t>
            </a:r>
          </a:p>
        </p:txBody>
      </p:sp>
      <p:sp>
        <p:nvSpPr>
          <p:cNvPr id="9" name="Прямоугольник 8"/>
          <p:cNvSpPr/>
          <p:nvPr/>
        </p:nvSpPr>
        <p:spPr>
          <a:xfrm>
            <a:off x="89756" y="6007385"/>
            <a:ext cx="8964488" cy="369332"/>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dirty="0">
                <a:solidFill>
                  <a:srgbClr val="002060"/>
                </a:solidFill>
                <a:latin typeface="Arial" pitchFamily="34" charset="0"/>
                <a:ea typeface="Times New Roman" pitchFamily="18" charset="0"/>
                <a:cs typeface="Arial" pitchFamily="34" charset="0"/>
              </a:rPr>
              <a:t>The PAC recommends continuation of the GERDA </a:t>
            </a:r>
            <a:r>
              <a:rPr lang="en-US" altLang="ko-KR" b="1" i="1" dirty="0">
                <a:solidFill>
                  <a:srgbClr val="002060"/>
                </a:solidFill>
                <a:latin typeface="Arial" pitchFamily="34" charset="0"/>
                <a:cs typeface="Times New Roman" pitchFamily="18" charset="0"/>
              </a:rPr>
              <a:t>(G&amp;M) </a:t>
            </a:r>
            <a:r>
              <a:rPr lang="en-US" b="1" dirty="0">
                <a:solidFill>
                  <a:srgbClr val="002060"/>
                </a:solidFill>
                <a:latin typeface="Arial" pitchFamily="34" charset="0"/>
                <a:ea typeface="Times New Roman" pitchFamily="18" charset="0"/>
                <a:cs typeface="Arial" pitchFamily="34" charset="0"/>
              </a:rPr>
              <a:t>project in 2019–2021</a:t>
            </a:r>
            <a:endParaRPr lang="ru-RU" b="1" dirty="0">
              <a:solidFill>
                <a:srgbClr val="002060"/>
              </a:solidFill>
            </a:endParaRPr>
          </a:p>
        </p:txBody>
      </p:sp>
      <p:pic>
        <p:nvPicPr>
          <p:cNvPr id="12" name="Рисунок 11">
            <a:extLst>
              <a:ext uri="{FF2B5EF4-FFF2-40B4-BE49-F238E27FC236}">
                <a16:creationId xmlns:a16="http://schemas.microsoft.com/office/drawing/2014/main" id="{617DDE5C-0109-424A-8F7F-17E2E318BE78}"/>
              </a:ext>
            </a:extLst>
          </p:cNvPr>
          <p:cNvPicPr>
            <a:picLocks noChangeAspect="1"/>
          </p:cNvPicPr>
          <p:nvPr/>
        </p:nvPicPr>
        <p:blipFill>
          <a:blip r:embed="rId2" cstate="print"/>
          <a:stretch>
            <a:fillRect/>
          </a:stretch>
        </p:blipFill>
        <p:spPr>
          <a:xfrm>
            <a:off x="323528" y="2752244"/>
            <a:ext cx="4125987" cy="2886235"/>
          </a:xfrm>
          <a:prstGeom prst="rect">
            <a:avLst/>
          </a:prstGeom>
        </p:spPr>
      </p:pic>
      <p:pic>
        <p:nvPicPr>
          <p:cNvPr id="13" name="Рисунок 12">
            <a:extLst>
              <a:ext uri="{FF2B5EF4-FFF2-40B4-BE49-F238E27FC236}">
                <a16:creationId xmlns:a16="http://schemas.microsoft.com/office/drawing/2014/main" id="{1DD031FC-90F1-4D3F-AC6F-0BFF70FE7591}"/>
              </a:ext>
            </a:extLst>
          </p:cNvPr>
          <p:cNvPicPr>
            <a:picLocks noChangeAspect="1"/>
          </p:cNvPicPr>
          <p:nvPr/>
        </p:nvPicPr>
        <p:blipFill>
          <a:blip r:embed="rId3" cstate="print"/>
          <a:stretch>
            <a:fillRect/>
          </a:stretch>
        </p:blipFill>
        <p:spPr>
          <a:xfrm>
            <a:off x="6237417" y="1352523"/>
            <a:ext cx="2530785" cy="2747499"/>
          </a:xfrm>
          <a:prstGeom prst="rect">
            <a:avLst/>
          </a:prstGeom>
        </p:spPr>
      </p:pic>
      <p:sp>
        <p:nvSpPr>
          <p:cNvPr id="4" name="Прямоугольник 3"/>
          <p:cNvSpPr/>
          <p:nvPr/>
        </p:nvSpPr>
        <p:spPr>
          <a:xfrm>
            <a:off x="467544" y="1628800"/>
            <a:ext cx="5624204" cy="954107"/>
          </a:xfrm>
          <a:prstGeom prst="rect">
            <a:avLst/>
          </a:prstGeom>
        </p:spPr>
        <p:txBody>
          <a:bodyPr wrap="square">
            <a:spAutoFit/>
          </a:bodyPr>
          <a:lstStyle/>
          <a:p>
            <a:pPr algn="just"/>
            <a:r>
              <a:rPr lang="en-US" altLang="ko-KR" sz="1400" dirty="0">
                <a:solidFill>
                  <a:srgbClr val="002060"/>
                </a:solidFill>
                <a:latin typeface="Arial" pitchFamily="34" charset="0"/>
                <a:ea typeface="Times New Roman" pitchFamily="18" charset="0"/>
                <a:cs typeface="Arial" pitchFamily="34" charset="0"/>
              </a:rPr>
              <a:t>Phase-II of the experiment (2015–2021) is being performed by the GERDA collaboration. The most important feature of this phase is the liquid argon instrumentation surrounding the detector array to readout of scintillation light creating an effective active veto system.</a:t>
            </a:r>
            <a:endParaRPr lang="ru-RU" sz="1400" dirty="0"/>
          </a:p>
        </p:txBody>
      </p:sp>
      <p:sp>
        <p:nvSpPr>
          <p:cNvPr id="8" name="Прямоугольник 7"/>
          <p:cNvSpPr/>
          <p:nvPr/>
        </p:nvSpPr>
        <p:spPr>
          <a:xfrm>
            <a:off x="3347864" y="4468928"/>
            <a:ext cx="5328592" cy="1169551"/>
          </a:xfrm>
          <a:prstGeom prst="rect">
            <a:avLst/>
          </a:prstGeom>
        </p:spPr>
        <p:txBody>
          <a:bodyPr wrap="square">
            <a:spAutoFit/>
          </a:bodyPr>
          <a:lstStyle/>
          <a:p>
            <a:pPr lvl="0" algn="just" eaLnBrk="0" fontAlgn="base" hangingPunct="0">
              <a:spcBef>
                <a:spcPct val="0"/>
              </a:spcBef>
              <a:spcAft>
                <a:spcPct val="0"/>
              </a:spcAft>
            </a:pPr>
            <a:r>
              <a:rPr lang="en-US" altLang="ko-KR" sz="1400" dirty="0">
                <a:solidFill>
                  <a:srgbClr val="002060"/>
                </a:solidFill>
                <a:latin typeface="Arial" pitchFamily="34" charset="0"/>
                <a:ea typeface="Times New Roman" pitchFamily="18" charset="0"/>
                <a:cs typeface="Arial" pitchFamily="34" charset="0"/>
              </a:rPr>
              <a:t>A part of the report was dedicated to the new generation ton-scale </a:t>
            </a:r>
            <a:r>
              <a:rPr lang="en-US" altLang="ko-KR" sz="1400" baseline="30000" dirty="0">
                <a:solidFill>
                  <a:srgbClr val="002060"/>
                </a:solidFill>
                <a:latin typeface="Arial" pitchFamily="34" charset="0"/>
                <a:ea typeface="Times New Roman" pitchFamily="18" charset="0"/>
                <a:cs typeface="Arial" pitchFamily="34" charset="0"/>
              </a:rPr>
              <a:t>76</a:t>
            </a:r>
            <a:r>
              <a:rPr lang="en-US" altLang="ko-KR" sz="1400" dirty="0">
                <a:solidFill>
                  <a:srgbClr val="002060"/>
                </a:solidFill>
                <a:latin typeface="Arial" pitchFamily="34" charset="0"/>
                <a:ea typeface="Times New Roman" pitchFamily="18" charset="0"/>
                <a:cs typeface="Arial" pitchFamily="34" charset="0"/>
              </a:rPr>
              <a:t>Ge experiment LEGEND, which has been recently started. In this experiment, it is planned to achieve an ultimate sensitivity of 10</a:t>
            </a:r>
            <a:r>
              <a:rPr lang="en-US" altLang="ko-KR" sz="1400" baseline="30000" dirty="0">
                <a:solidFill>
                  <a:srgbClr val="002060"/>
                </a:solidFill>
                <a:latin typeface="Arial" pitchFamily="34" charset="0"/>
                <a:ea typeface="Times New Roman" pitchFamily="18" charset="0"/>
                <a:cs typeface="Arial" pitchFamily="34" charset="0"/>
              </a:rPr>
              <a:t>28</a:t>
            </a:r>
            <a:r>
              <a:rPr lang="en-US" altLang="ko-KR" sz="1400" dirty="0">
                <a:solidFill>
                  <a:srgbClr val="002060"/>
                </a:solidFill>
                <a:latin typeface="Arial" pitchFamily="34" charset="0"/>
                <a:ea typeface="Times New Roman" pitchFamily="18" charset="0"/>
                <a:cs typeface="Arial" pitchFamily="34" charset="0"/>
              </a:rPr>
              <a:t> years. The aim of this ambitious project is to answer the question about neutrino mass hierarchy.</a:t>
            </a:r>
            <a:endParaRPr lang="en-US" altLang="ko-KR" sz="1400" dirty="0">
              <a:solidFill>
                <a:srgbClr val="002060"/>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2289A8DE-22F2-4682-94DE-1D5C58E046B4}"/>
              </a:ext>
            </a:extLst>
          </p:cNvPr>
          <p:cNvPicPr>
            <a:picLocks noChangeAspect="1"/>
          </p:cNvPicPr>
          <p:nvPr/>
        </p:nvPicPr>
        <p:blipFill>
          <a:blip r:embed="rId2" cstate="print"/>
          <a:stretch>
            <a:fillRect/>
          </a:stretch>
        </p:blipFill>
        <p:spPr>
          <a:xfrm>
            <a:off x="2699" y="106072"/>
            <a:ext cx="4277482" cy="3240360"/>
          </a:xfrm>
          <a:prstGeom prst="rect">
            <a:avLst/>
          </a:prstGeom>
        </p:spPr>
      </p:pic>
      <p:sp>
        <p:nvSpPr>
          <p:cNvPr id="3" name="Прямоугольник 2"/>
          <p:cNvSpPr/>
          <p:nvPr/>
        </p:nvSpPr>
        <p:spPr>
          <a:xfrm>
            <a:off x="5391372" y="4383"/>
            <a:ext cx="2621230" cy="400110"/>
          </a:xfrm>
          <a:prstGeom prst="rect">
            <a:avLst/>
          </a:prstGeom>
        </p:spPr>
        <p:txBody>
          <a:bodyPr wrap="none">
            <a:spAutoFit/>
          </a:bodyPr>
          <a:lstStyle/>
          <a:p>
            <a:pPr lvl="0" algn="just" fontAlgn="base">
              <a:spcBef>
                <a:spcPct val="0"/>
              </a:spcBef>
              <a:spcAft>
                <a:spcPct val="0"/>
              </a:spcAft>
              <a:tabLst>
                <a:tab pos="450850" algn="l"/>
              </a:tabLst>
            </a:pPr>
            <a:r>
              <a:rPr lang="en-US" sz="2000" b="1" i="1" dirty="0">
                <a:solidFill>
                  <a:srgbClr val="C00000"/>
                </a:solidFill>
                <a:latin typeface="Arial" pitchFamily="34" charset="0"/>
                <a:ea typeface="Times New Roman" pitchFamily="18" charset="0"/>
                <a:cs typeface="Arial" pitchFamily="34" charset="0"/>
              </a:rPr>
              <a:t>Project </a:t>
            </a:r>
            <a:r>
              <a:rPr lang="en-US" sz="2000" b="1" i="1" dirty="0" err="1">
                <a:solidFill>
                  <a:srgbClr val="C00000"/>
                </a:solidFill>
                <a:latin typeface="Arial" pitchFamily="34" charset="0"/>
                <a:ea typeface="Times New Roman" pitchFamily="18" charset="0"/>
                <a:cs typeface="Arial" pitchFamily="34" charset="0"/>
              </a:rPr>
              <a:t>SuperNEMO</a:t>
            </a:r>
            <a:endParaRPr lang="ru-RU" sz="2000" b="1" dirty="0">
              <a:solidFill>
                <a:srgbClr val="C00000"/>
              </a:solidFill>
              <a:latin typeface="Arial" pitchFamily="34" charset="0"/>
              <a:cs typeface="Arial" pitchFamily="34" charset="0"/>
            </a:endParaRPr>
          </a:p>
        </p:txBody>
      </p:sp>
      <p:sp>
        <p:nvSpPr>
          <p:cNvPr id="4" name="Прямоугольник 3"/>
          <p:cNvSpPr/>
          <p:nvPr/>
        </p:nvSpPr>
        <p:spPr>
          <a:xfrm>
            <a:off x="4124485" y="553042"/>
            <a:ext cx="4968552" cy="1815882"/>
          </a:xfrm>
          <a:prstGeom prst="rect">
            <a:avLst/>
          </a:prstGeom>
        </p:spPr>
        <p:txBody>
          <a:bodyPr wrap="square">
            <a:spAutoFit/>
          </a:bodyPr>
          <a:lstStyle/>
          <a:p>
            <a:pPr lvl="0" algn="just" eaLnBrk="0" fontAlgn="base" hangingPunct="0">
              <a:spcBef>
                <a:spcPct val="0"/>
              </a:spcBef>
              <a:spcAft>
                <a:spcPct val="0"/>
              </a:spcAft>
              <a:tabLst>
                <a:tab pos="450850" algn="l"/>
              </a:tabLst>
            </a:pPr>
            <a:r>
              <a:rPr lang="en-US" sz="1600" dirty="0">
                <a:solidFill>
                  <a:srgbClr val="002060"/>
                </a:solidFill>
                <a:latin typeface="Arial" pitchFamily="34" charset="0"/>
                <a:ea typeface="Times New Roman" pitchFamily="18" charset="0"/>
                <a:cs typeface="Arial" pitchFamily="34" charset="0"/>
              </a:rPr>
              <a:t>The long-term successful participation of JINR in the NEMO experiment in </a:t>
            </a:r>
            <a:r>
              <a:rPr lang="fr-FR" sz="1600" dirty="0">
                <a:solidFill>
                  <a:srgbClr val="002060"/>
                </a:solidFill>
                <a:latin typeface="Arial" pitchFamily="34" charset="0"/>
                <a:ea typeface="Times New Roman" pitchFamily="18" charset="0"/>
                <a:cs typeface="Arial" pitchFamily="34" charset="0"/>
              </a:rPr>
              <a:t>Laboratoire Souterrain de Modane</a:t>
            </a:r>
            <a:r>
              <a:rPr lang="en-US" sz="1600" dirty="0">
                <a:solidFill>
                  <a:srgbClr val="002060"/>
                </a:solidFill>
                <a:latin typeface="Arial" pitchFamily="34" charset="0"/>
                <a:ea typeface="Times New Roman" pitchFamily="18" charset="0"/>
                <a:cs typeface="Arial" pitchFamily="34" charset="0"/>
              </a:rPr>
              <a:t>, France has led to the obtaining of fundamental world-level results for the two-neutrino and </a:t>
            </a:r>
            <a:r>
              <a:rPr lang="en-US" sz="1600" dirty="0" err="1">
                <a:solidFill>
                  <a:srgbClr val="002060"/>
                </a:solidFill>
                <a:latin typeface="Arial" pitchFamily="34" charset="0"/>
                <a:ea typeface="Times New Roman" pitchFamily="18" charset="0"/>
                <a:cs typeface="Arial" pitchFamily="34" charset="0"/>
              </a:rPr>
              <a:t>neutrinoless</a:t>
            </a:r>
            <a:r>
              <a:rPr lang="en-US" sz="1600" dirty="0">
                <a:solidFill>
                  <a:srgbClr val="002060"/>
                </a:solidFill>
                <a:latin typeface="Arial" pitchFamily="34" charset="0"/>
                <a:ea typeface="Times New Roman" pitchFamily="18" charset="0"/>
                <a:cs typeface="Arial" pitchFamily="34" charset="0"/>
              </a:rPr>
              <a:t> double-beta decay of enriched isotopes </a:t>
            </a:r>
            <a:r>
              <a:rPr lang="en-US" sz="1600" baseline="30000" dirty="0">
                <a:solidFill>
                  <a:srgbClr val="002060"/>
                </a:solidFill>
                <a:latin typeface="Arial" pitchFamily="34" charset="0"/>
                <a:ea typeface="Times New Roman" pitchFamily="18" charset="0"/>
                <a:cs typeface="Arial" pitchFamily="34" charset="0"/>
              </a:rPr>
              <a:t>48</a:t>
            </a:r>
            <a:r>
              <a:rPr lang="en-US" sz="1600" dirty="0">
                <a:solidFill>
                  <a:srgbClr val="002060"/>
                </a:solidFill>
                <a:latin typeface="Arial" pitchFamily="34" charset="0"/>
                <a:ea typeface="Times New Roman" pitchFamily="18" charset="0"/>
                <a:cs typeface="Arial" pitchFamily="34" charset="0"/>
              </a:rPr>
              <a:t>Ca, </a:t>
            </a:r>
            <a:r>
              <a:rPr lang="en-US" sz="1600" baseline="30000" dirty="0">
                <a:solidFill>
                  <a:srgbClr val="002060"/>
                </a:solidFill>
                <a:latin typeface="Arial" pitchFamily="34" charset="0"/>
                <a:ea typeface="Times New Roman" pitchFamily="18" charset="0"/>
                <a:cs typeface="Arial" pitchFamily="34" charset="0"/>
              </a:rPr>
              <a:t>82</a:t>
            </a:r>
            <a:r>
              <a:rPr lang="en-US" sz="1600" dirty="0">
                <a:solidFill>
                  <a:srgbClr val="002060"/>
                </a:solidFill>
                <a:latin typeface="Arial" pitchFamily="34" charset="0"/>
                <a:ea typeface="Times New Roman" pitchFamily="18" charset="0"/>
                <a:cs typeface="Arial" pitchFamily="34" charset="0"/>
              </a:rPr>
              <a:t>Se, </a:t>
            </a:r>
            <a:r>
              <a:rPr lang="en-US" sz="1600" baseline="30000" dirty="0">
                <a:solidFill>
                  <a:srgbClr val="002060"/>
                </a:solidFill>
                <a:latin typeface="Arial" pitchFamily="34" charset="0"/>
                <a:ea typeface="Times New Roman" pitchFamily="18" charset="0"/>
                <a:cs typeface="Arial" pitchFamily="34" charset="0"/>
              </a:rPr>
              <a:t>96</a:t>
            </a:r>
            <a:r>
              <a:rPr lang="en-US" sz="1600" dirty="0">
                <a:solidFill>
                  <a:srgbClr val="002060"/>
                </a:solidFill>
                <a:latin typeface="Arial" pitchFamily="34" charset="0"/>
                <a:ea typeface="Times New Roman" pitchFamily="18" charset="0"/>
                <a:cs typeface="Arial" pitchFamily="34" charset="0"/>
              </a:rPr>
              <a:t>Zr, </a:t>
            </a:r>
            <a:r>
              <a:rPr lang="en-US" sz="1600" baseline="30000" dirty="0">
                <a:solidFill>
                  <a:srgbClr val="002060"/>
                </a:solidFill>
                <a:latin typeface="Arial" pitchFamily="34" charset="0"/>
                <a:ea typeface="Times New Roman" pitchFamily="18" charset="0"/>
                <a:cs typeface="Arial" pitchFamily="34" charset="0"/>
              </a:rPr>
              <a:t>100</a:t>
            </a:r>
            <a:r>
              <a:rPr lang="en-US" sz="1600" dirty="0">
                <a:solidFill>
                  <a:srgbClr val="002060"/>
                </a:solidFill>
                <a:latin typeface="Arial" pitchFamily="34" charset="0"/>
                <a:ea typeface="Times New Roman" pitchFamily="18" charset="0"/>
                <a:cs typeface="Arial" pitchFamily="34" charset="0"/>
              </a:rPr>
              <a:t>Mo, </a:t>
            </a:r>
            <a:r>
              <a:rPr lang="en-US" sz="1600" baseline="30000" dirty="0">
                <a:solidFill>
                  <a:srgbClr val="002060"/>
                </a:solidFill>
                <a:latin typeface="Arial" pitchFamily="34" charset="0"/>
                <a:ea typeface="Times New Roman" pitchFamily="18" charset="0"/>
                <a:cs typeface="Arial" pitchFamily="34" charset="0"/>
              </a:rPr>
              <a:t>116</a:t>
            </a:r>
            <a:r>
              <a:rPr lang="en-US" sz="1600" dirty="0">
                <a:solidFill>
                  <a:srgbClr val="002060"/>
                </a:solidFill>
                <a:latin typeface="Arial" pitchFamily="34" charset="0"/>
                <a:ea typeface="Times New Roman" pitchFamily="18" charset="0"/>
                <a:cs typeface="Arial" pitchFamily="34" charset="0"/>
              </a:rPr>
              <a:t>Cd, </a:t>
            </a:r>
            <a:r>
              <a:rPr lang="en-US" sz="1600" baseline="30000" dirty="0">
                <a:solidFill>
                  <a:srgbClr val="002060"/>
                </a:solidFill>
                <a:latin typeface="Arial" pitchFamily="34" charset="0"/>
                <a:ea typeface="Times New Roman" pitchFamily="18" charset="0"/>
                <a:cs typeface="Arial" pitchFamily="34" charset="0"/>
              </a:rPr>
              <a:t>130</a:t>
            </a:r>
            <a:r>
              <a:rPr lang="en-US" sz="1600" dirty="0">
                <a:solidFill>
                  <a:srgbClr val="002060"/>
                </a:solidFill>
                <a:latin typeface="Arial" pitchFamily="34" charset="0"/>
                <a:ea typeface="Times New Roman" pitchFamily="18" charset="0"/>
                <a:cs typeface="Arial" pitchFamily="34" charset="0"/>
              </a:rPr>
              <a:t>Te and </a:t>
            </a:r>
            <a:r>
              <a:rPr lang="en-US" sz="1600" baseline="30000" dirty="0">
                <a:solidFill>
                  <a:srgbClr val="002060"/>
                </a:solidFill>
                <a:latin typeface="Arial" pitchFamily="34" charset="0"/>
                <a:ea typeface="Times New Roman" pitchFamily="18" charset="0"/>
                <a:cs typeface="Arial" pitchFamily="34" charset="0"/>
              </a:rPr>
              <a:t>150</a:t>
            </a:r>
            <a:r>
              <a:rPr lang="en-US" sz="1600" dirty="0">
                <a:solidFill>
                  <a:srgbClr val="002060"/>
                </a:solidFill>
                <a:latin typeface="Arial" pitchFamily="34" charset="0"/>
                <a:ea typeface="Times New Roman" pitchFamily="18" charset="0"/>
                <a:cs typeface="Arial" pitchFamily="34" charset="0"/>
              </a:rPr>
              <a:t>Nd (measurements at the NEMO-3 spectrometer). </a:t>
            </a:r>
          </a:p>
        </p:txBody>
      </p:sp>
      <p:sp>
        <p:nvSpPr>
          <p:cNvPr id="5" name="Прямоугольник 4"/>
          <p:cNvSpPr/>
          <p:nvPr/>
        </p:nvSpPr>
        <p:spPr>
          <a:xfrm>
            <a:off x="2254400" y="3292529"/>
            <a:ext cx="5237339" cy="2800767"/>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tabLst>
                <a:tab pos="450850" algn="l"/>
              </a:tabLst>
            </a:pPr>
            <a:r>
              <a:rPr lang="en-US" sz="1600" dirty="0">
                <a:solidFill>
                  <a:srgbClr val="002060"/>
                </a:solidFill>
                <a:latin typeface="Arial" pitchFamily="34" charset="0"/>
                <a:ea typeface="Times New Roman" pitchFamily="18" charset="0"/>
                <a:cs typeface="Arial" pitchFamily="34" charset="0"/>
              </a:rPr>
              <a:t> The new-generation </a:t>
            </a:r>
            <a:r>
              <a:rPr lang="en-US" sz="1600" dirty="0" err="1">
                <a:solidFill>
                  <a:srgbClr val="002060"/>
                </a:solidFill>
                <a:latin typeface="Arial" pitchFamily="34" charset="0"/>
                <a:ea typeface="Times New Roman" pitchFamily="18" charset="0"/>
                <a:cs typeface="Arial" pitchFamily="34" charset="0"/>
              </a:rPr>
              <a:t>SuperNEMO</a:t>
            </a:r>
            <a:r>
              <a:rPr lang="en-US" sz="1600" dirty="0">
                <a:solidFill>
                  <a:srgbClr val="002060"/>
                </a:solidFill>
                <a:latin typeface="Arial" pitchFamily="34" charset="0"/>
                <a:ea typeface="Times New Roman" pitchFamily="18" charset="0"/>
                <a:cs typeface="Arial" pitchFamily="34" charset="0"/>
              </a:rPr>
              <a:t> detector will have a modular design (20 modules) with the ability to simultaneously measure several isotopes at a sensitivity level to the half-life T</a:t>
            </a:r>
            <a:r>
              <a:rPr lang="en-US" sz="1600" baseline="-30000" dirty="0">
                <a:solidFill>
                  <a:srgbClr val="002060"/>
                </a:solidFill>
                <a:latin typeface="Arial" pitchFamily="34" charset="0"/>
                <a:ea typeface="Times New Roman" pitchFamily="18" charset="0"/>
                <a:cs typeface="Arial" pitchFamily="34" charset="0"/>
              </a:rPr>
              <a:t>1/2</a:t>
            </a:r>
            <a:r>
              <a:rPr lang="en-US" sz="1600" dirty="0">
                <a:solidFill>
                  <a:srgbClr val="002060"/>
                </a:solidFill>
                <a:latin typeface="Arial" pitchFamily="34" charset="0"/>
                <a:ea typeface="Times New Roman" pitchFamily="18" charset="0"/>
                <a:cs typeface="Arial" pitchFamily="34" charset="0"/>
              </a:rPr>
              <a:t> (2β0ν) ≥ 10</a:t>
            </a:r>
            <a:r>
              <a:rPr lang="en-US" sz="1600" baseline="30000" dirty="0">
                <a:solidFill>
                  <a:srgbClr val="002060"/>
                </a:solidFill>
                <a:latin typeface="Arial" pitchFamily="34" charset="0"/>
                <a:ea typeface="Times New Roman" pitchFamily="18" charset="0"/>
                <a:cs typeface="Arial" pitchFamily="34" charset="0"/>
              </a:rPr>
              <a:t>26</a:t>
            </a:r>
            <a:r>
              <a:rPr lang="en-US" sz="1600" dirty="0">
                <a:solidFill>
                  <a:srgbClr val="002060"/>
                </a:solidFill>
                <a:latin typeface="Arial" pitchFamily="34" charset="0"/>
                <a:ea typeface="Times New Roman" pitchFamily="18" charset="0"/>
                <a:cs typeface="Arial" pitchFamily="34" charset="0"/>
              </a:rPr>
              <a:t> years. </a:t>
            </a:r>
          </a:p>
          <a:p>
            <a:pPr lvl="0" algn="just" eaLnBrk="0" fontAlgn="base" hangingPunct="0">
              <a:spcBef>
                <a:spcPct val="0"/>
              </a:spcBef>
              <a:spcAft>
                <a:spcPct val="0"/>
              </a:spcAft>
              <a:tabLst>
                <a:tab pos="450850" algn="l"/>
              </a:tabLst>
            </a:pPr>
            <a:endParaRPr lang="en-US" sz="1600"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tabLst>
                <a:tab pos="450850" algn="l"/>
              </a:tabLst>
            </a:pPr>
            <a:r>
              <a:rPr lang="en-US" sz="1600" dirty="0">
                <a:solidFill>
                  <a:srgbClr val="002060"/>
                </a:solidFill>
                <a:latin typeface="Arial" pitchFamily="34" charset="0"/>
                <a:ea typeface="Times New Roman" pitchFamily="18" charset="0"/>
                <a:cs typeface="Arial" pitchFamily="34" charset="0"/>
              </a:rPr>
              <a:t>In the starting first module of the </a:t>
            </a:r>
            <a:r>
              <a:rPr lang="en-US" sz="1600" dirty="0" err="1">
                <a:solidFill>
                  <a:srgbClr val="002060"/>
                </a:solidFill>
                <a:latin typeface="Arial" pitchFamily="34" charset="0"/>
                <a:ea typeface="Times New Roman" pitchFamily="18" charset="0"/>
                <a:cs typeface="Arial" pitchFamily="34" charset="0"/>
              </a:rPr>
              <a:t>SuperNEMO</a:t>
            </a:r>
            <a:r>
              <a:rPr lang="en-US" sz="1600" dirty="0">
                <a:solidFill>
                  <a:srgbClr val="002060"/>
                </a:solidFill>
                <a:latin typeface="Arial" pitchFamily="34" charset="0"/>
                <a:ea typeface="Times New Roman" pitchFamily="18" charset="0"/>
                <a:cs typeface="Arial" pitchFamily="34" charset="0"/>
              </a:rPr>
              <a:t> (the demonstrator), 7 kg of </a:t>
            </a:r>
            <a:r>
              <a:rPr lang="en-US" sz="1600" baseline="30000" dirty="0">
                <a:solidFill>
                  <a:srgbClr val="002060"/>
                </a:solidFill>
                <a:latin typeface="Arial" pitchFamily="34" charset="0"/>
                <a:ea typeface="Times New Roman" pitchFamily="18" charset="0"/>
                <a:cs typeface="Arial" pitchFamily="34" charset="0"/>
              </a:rPr>
              <a:t>82</a:t>
            </a:r>
            <a:r>
              <a:rPr lang="en-US" sz="1600" dirty="0">
                <a:solidFill>
                  <a:srgbClr val="002060"/>
                </a:solidFill>
                <a:latin typeface="Arial" pitchFamily="34" charset="0"/>
                <a:ea typeface="Times New Roman" pitchFamily="18" charset="0"/>
                <a:cs typeface="Arial" pitchFamily="34" charset="0"/>
              </a:rPr>
              <a:t>Se is used. </a:t>
            </a:r>
          </a:p>
          <a:p>
            <a:pPr lvl="0" algn="just" eaLnBrk="0" fontAlgn="base" hangingPunct="0">
              <a:spcBef>
                <a:spcPct val="0"/>
              </a:spcBef>
              <a:spcAft>
                <a:spcPct val="0"/>
              </a:spcAft>
              <a:tabLst>
                <a:tab pos="450850" algn="l"/>
              </a:tabLst>
            </a:pPr>
            <a:endParaRPr lang="en-US" sz="1600"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tabLst>
                <a:tab pos="450850" algn="l"/>
              </a:tabLst>
            </a:pPr>
            <a:r>
              <a:rPr lang="en-US" sz="1600" dirty="0">
                <a:solidFill>
                  <a:srgbClr val="002060"/>
                </a:solidFill>
                <a:latin typeface="Arial" pitchFamily="34" charset="0"/>
                <a:ea typeface="Times New Roman" pitchFamily="18" charset="0"/>
                <a:cs typeface="Arial" pitchFamily="34" charset="0"/>
              </a:rPr>
              <a:t>JINR plays a key role in the project, especially in constructing </a:t>
            </a:r>
          </a:p>
        </p:txBody>
      </p:sp>
      <p:pic>
        <p:nvPicPr>
          <p:cNvPr id="8" name="Рисунок 7">
            <a:extLst>
              <a:ext uri="{FF2B5EF4-FFF2-40B4-BE49-F238E27FC236}">
                <a16:creationId xmlns:a16="http://schemas.microsoft.com/office/drawing/2014/main" id="{6A11EAF6-5B97-4F77-90F9-01DD6BBA0DA3}"/>
              </a:ext>
            </a:extLst>
          </p:cNvPr>
          <p:cNvPicPr>
            <a:picLocks noChangeAspect="1"/>
          </p:cNvPicPr>
          <p:nvPr/>
        </p:nvPicPr>
        <p:blipFill>
          <a:blip r:embed="rId3" cstate="print"/>
          <a:stretch>
            <a:fillRect/>
          </a:stretch>
        </p:blipFill>
        <p:spPr>
          <a:xfrm>
            <a:off x="162870" y="3477850"/>
            <a:ext cx="2091530" cy="2534362"/>
          </a:xfrm>
          <a:prstGeom prst="rect">
            <a:avLst/>
          </a:prstGeom>
        </p:spPr>
      </p:pic>
      <p:pic>
        <p:nvPicPr>
          <p:cNvPr id="9" name="Рисунок 8">
            <a:extLst>
              <a:ext uri="{FF2B5EF4-FFF2-40B4-BE49-F238E27FC236}">
                <a16:creationId xmlns:a16="http://schemas.microsoft.com/office/drawing/2014/main" id="{2C00CDEA-2173-414D-8195-3534770D3BF5}"/>
              </a:ext>
            </a:extLst>
          </p:cNvPr>
          <p:cNvPicPr>
            <a:picLocks noChangeAspect="1"/>
          </p:cNvPicPr>
          <p:nvPr/>
        </p:nvPicPr>
        <p:blipFill>
          <a:blip r:embed="rId4" cstate="print"/>
          <a:stretch>
            <a:fillRect/>
          </a:stretch>
        </p:blipFill>
        <p:spPr>
          <a:xfrm>
            <a:off x="7457813" y="2914965"/>
            <a:ext cx="1686187" cy="1556481"/>
          </a:xfrm>
          <a:prstGeom prst="rect">
            <a:avLst/>
          </a:prstGeom>
        </p:spPr>
      </p:pic>
      <p:sp>
        <p:nvSpPr>
          <p:cNvPr id="11" name="Прямоугольник 10"/>
          <p:cNvSpPr/>
          <p:nvPr/>
        </p:nvSpPr>
        <p:spPr>
          <a:xfrm>
            <a:off x="128549" y="6261254"/>
            <a:ext cx="8964488" cy="369332"/>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dirty="0">
                <a:solidFill>
                  <a:srgbClr val="002060"/>
                </a:solidFill>
                <a:latin typeface="Arial" pitchFamily="34" charset="0"/>
                <a:ea typeface="Times New Roman" pitchFamily="18" charset="0"/>
                <a:cs typeface="Arial" pitchFamily="34" charset="0"/>
              </a:rPr>
              <a:t>The PAC recommends continuation of the </a:t>
            </a:r>
            <a:r>
              <a:rPr lang="en-US" b="1" dirty="0" err="1">
                <a:solidFill>
                  <a:srgbClr val="002060"/>
                </a:solidFill>
                <a:latin typeface="Arial" pitchFamily="34" charset="0"/>
                <a:ea typeface="Times New Roman" pitchFamily="18" charset="0"/>
                <a:cs typeface="Arial" pitchFamily="34" charset="0"/>
              </a:rPr>
              <a:t>SuperNEMO</a:t>
            </a:r>
            <a:r>
              <a:rPr lang="en-US" b="1" dirty="0">
                <a:solidFill>
                  <a:srgbClr val="002060"/>
                </a:solidFill>
                <a:latin typeface="Arial" pitchFamily="34" charset="0"/>
                <a:ea typeface="Times New Roman" pitchFamily="18" charset="0"/>
                <a:cs typeface="Arial" pitchFamily="34" charset="0"/>
              </a:rPr>
              <a:t> project in 2019–2021</a:t>
            </a:r>
            <a:endParaRPr lang="ru-RU" b="1"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0604" y="3725908"/>
            <a:ext cx="184731" cy="300082"/>
          </a:xfrm>
          <a:prstGeom prst="rect">
            <a:avLst/>
          </a:prstGeom>
          <a:noFill/>
        </p:spPr>
        <p:txBody>
          <a:bodyPr wrap="none" rtlCol="0">
            <a:spAutoFit/>
          </a:bodyPr>
          <a:lstStyle/>
          <a:p>
            <a:pPr>
              <a:defRPr/>
            </a:pPr>
            <a:endParaRPr lang="ru-RU" sz="1350" b="1" dirty="0">
              <a:ln>
                <a:solidFill>
                  <a:prstClr val="white"/>
                </a:solidFill>
              </a:ln>
              <a:solidFill>
                <a:prstClr val="black"/>
              </a:solidFill>
              <a:effectLst>
                <a:outerShdw blurRad="38100" dist="38100" dir="2700000" algn="tl">
                  <a:srgbClr val="000000">
                    <a:alpha val="43137"/>
                  </a:srgbClr>
                </a:outerShdw>
              </a:effectLst>
            </a:endParaRPr>
          </a:p>
        </p:txBody>
      </p:sp>
      <p:pic>
        <p:nvPicPr>
          <p:cNvPr id="53" name="Рисунок 52"/>
          <p:cNvPicPr>
            <a:picLocks noChangeAspect="1"/>
          </p:cNvPicPr>
          <p:nvPr/>
        </p:nvPicPr>
        <p:blipFill rotWithShape="1">
          <a:blip r:embed="rId2" cstate="print">
            <a:extLst>
              <a:ext uri="{28A0092B-C50C-407E-A947-70E740481C1C}">
                <a14:useLocalDpi xmlns:a14="http://schemas.microsoft.com/office/drawing/2010/main" val="0"/>
              </a:ext>
            </a:extLst>
          </a:blip>
          <a:srcRect t="7642"/>
          <a:stretch/>
        </p:blipFill>
        <p:spPr>
          <a:xfrm>
            <a:off x="0" y="-27384"/>
            <a:ext cx="9138387" cy="6885384"/>
          </a:xfrm>
          <a:prstGeom prst="rect">
            <a:avLst/>
          </a:prstGeom>
        </p:spPr>
      </p:pic>
      <p:grpSp>
        <p:nvGrpSpPr>
          <p:cNvPr id="6" name="Группа 5"/>
          <p:cNvGrpSpPr/>
          <p:nvPr/>
        </p:nvGrpSpPr>
        <p:grpSpPr>
          <a:xfrm>
            <a:off x="8839054" y="1278409"/>
            <a:ext cx="300082" cy="3261039"/>
            <a:chOff x="9292639" y="-47147"/>
            <a:chExt cx="458692" cy="4439013"/>
          </a:xfrm>
        </p:grpSpPr>
        <p:cxnSp>
          <p:nvCxnSpPr>
            <p:cNvPr id="7" name="Прямая со стрелкой 6"/>
            <p:cNvCxnSpPr/>
            <p:nvPr/>
          </p:nvCxnSpPr>
          <p:spPr>
            <a:xfrm flipH="1">
              <a:off x="9328058" y="-47147"/>
              <a:ext cx="10579" cy="4439013"/>
            </a:xfrm>
            <a:prstGeom prst="straightConnector1">
              <a:avLst/>
            </a:prstGeom>
            <a:ln w="34925">
              <a:solidFill>
                <a:schemeClr val="tx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9035169" y="1834119"/>
              <a:ext cx="973631" cy="458692"/>
            </a:xfrm>
            <a:prstGeom prst="rect">
              <a:avLst/>
            </a:prstGeom>
            <a:noFill/>
          </p:spPr>
          <p:txBody>
            <a:bodyPr wrap="none" rtlCol="0">
              <a:spAutoFit/>
            </a:bodyPr>
            <a:lstStyle/>
            <a:p>
              <a:pPr>
                <a:defRPr/>
              </a:pPr>
              <a:r>
                <a:rPr lang="en-US" sz="1350" b="1" dirty="0">
                  <a:ln>
                    <a:solidFill>
                      <a:prstClr val="white"/>
                    </a:solidFill>
                  </a:ln>
                  <a:solidFill>
                    <a:srgbClr val="1F497D">
                      <a:lumMod val="20000"/>
                      <a:lumOff val="80000"/>
                    </a:srgbClr>
                  </a:solidFill>
                </a:rPr>
                <a:t>~600 m</a:t>
              </a:r>
              <a:endParaRPr lang="ru-RU" sz="1350" b="1" dirty="0">
                <a:ln>
                  <a:solidFill>
                    <a:prstClr val="white"/>
                  </a:solidFill>
                </a:ln>
                <a:solidFill>
                  <a:srgbClr val="1F497D">
                    <a:lumMod val="20000"/>
                    <a:lumOff val="80000"/>
                  </a:srgbClr>
                </a:solidFill>
              </a:endParaRPr>
            </a:p>
          </p:txBody>
        </p:sp>
      </p:grpSp>
      <p:sp>
        <p:nvSpPr>
          <p:cNvPr id="10" name="Цилиндр 9"/>
          <p:cNvSpPr/>
          <p:nvPr/>
        </p:nvSpPr>
        <p:spPr>
          <a:xfrm>
            <a:off x="2691730" y="1121691"/>
            <a:ext cx="5488173" cy="3540038"/>
          </a:xfrm>
          <a:prstGeom prst="can">
            <a:avLst>
              <a:gd name="adj" fmla="val 12656"/>
            </a:avLst>
          </a:prstGeom>
          <a:solidFill>
            <a:schemeClr val="accent1">
              <a:lumMod val="20000"/>
              <a:lumOff val="80000"/>
              <a:alpha val="7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dirty="0">
              <a:ln>
                <a:solidFill>
                  <a:prstClr val="white"/>
                </a:solidFill>
              </a:ln>
              <a:solidFill>
                <a:prstClr val="white"/>
              </a:solidFill>
            </a:endParaRPr>
          </a:p>
        </p:txBody>
      </p:sp>
      <p:grpSp>
        <p:nvGrpSpPr>
          <p:cNvPr id="12" name="Группа 11"/>
          <p:cNvGrpSpPr/>
          <p:nvPr/>
        </p:nvGrpSpPr>
        <p:grpSpPr>
          <a:xfrm>
            <a:off x="2898510" y="918393"/>
            <a:ext cx="5989404" cy="4197419"/>
            <a:chOff x="4341627" y="751418"/>
            <a:chExt cx="7050644" cy="5596558"/>
          </a:xfrm>
        </p:grpSpPr>
        <p:cxnSp>
          <p:nvCxnSpPr>
            <p:cNvPr id="16" name="Прямая со стрелкой 15"/>
            <p:cNvCxnSpPr/>
            <p:nvPr/>
          </p:nvCxnSpPr>
          <p:spPr>
            <a:xfrm flipV="1">
              <a:off x="7252923" y="5483808"/>
              <a:ext cx="1127097" cy="13846"/>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Цилиндр 16"/>
            <p:cNvSpPr/>
            <p:nvPr/>
          </p:nvSpPr>
          <p:spPr>
            <a:xfrm>
              <a:off x="4356675" y="1331409"/>
              <a:ext cx="1200156" cy="4315506"/>
            </a:xfrm>
            <a:prstGeom prst="can">
              <a:avLst>
                <a:gd name="adj" fmla="val 11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18" name="Цилиндр 17"/>
            <p:cNvSpPr/>
            <p:nvPr/>
          </p:nvSpPr>
          <p:spPr>
            <a:xfrm>
              <a:off x="5623769" y="1206295"/>
              <a:ext cx="1200156" cy="4315506"/>
            </a:xfrm>
            <a:prstGeom prst="can">
              <a:avLst>
                <a:gd name="adj" fmla="val 11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19" name="Цилиндр 18"/>
            <p:cNvSpPr/>
            <p:nvPr/>
          </p:nvSpPr>
          <p:spPr>
            <a:xfrm>
              <a:off x="6980147" y="1149567"/>
              <a:ext cx="1200156" cy="4315506"/>
            </a:xfrm>
            <a:prstGeom prst="can">
              <a:avLst>
                <a:gd name="adj" fmla="val 11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20" name="Цилиндр 19"/>
            <p:cNvSpPr/>
            <p:nvPr/>
          </p:nvSpPr>
          <p:spPr>
            <a:xfrm>
              <a:off x="8315490" y="1171167"/>
              <a:ext cx="1200156" cy="4315506"/>
            </a:xfrm>
            <a:prstGeom prst="can">
              <a:avLst>
                <a:gd name="adj" fmla="val 112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21" name="Цилиндр 20"/>
            <p:cNvSpPr/>
            <p:nvPr/>
          </p:nvSpPr>
          <p:spPr>
            <a:xfrm>
              <a:off x="6666839" y="1371783"/>
              <a:ext cx="1200156" cy="4315506"/>
            </a:xfrm>
            <a:prstGeom prst="can">
              <a:avLst>
                <a:gd name="adj" fmla="val 112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22" name="Цилиндр 21"/>
            <p:cNvSpPr/>
            <p:nvPr/>
          </p:nvSpPr>
          <p:spPr>
            <a:xfrm>
              <a:off x="5505772" y="1481469"/>
              <a:ext cx="1200156" cy="4315506"/>
            </a:xfrm>
            <a:prstGeom prst="can">
              <a:avLst>
                <a:gd name="adj" fmla="val 11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23" name="Цилиндр 22"/>
            <p:cNvSpPr/>
            <p:nvPr/>
          </p:nvSpPr>
          <p:spPr>
            <a:xfrm>
              <a:off x="7606855" y="1492281"/>
              <a:ext cx="1200156" cy="4315506"/>
            </a:xfrm>
            <a:prstGeom prst="can">
              <a:avLst>
                <a:gd name="adj" fmla="val 11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sp>
          <p:nvSpPr>
            <p:cNvPr id="24" name="Цилиндр 23"/>
            <p:cNvSpPr/>
            <p:nvPr/>
          </p:nvSpPr>
          <p:spPr>
            <a:xfrm>
              <a:off x="9387904" y="1312976"/>
              <a:ext cx="1200156" cy="4315506"/>
            </a:xfrm>
            <a:prstGeom prst="can">
              <a:avLst>
                <a:gd name="adj" fmla="val 11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cxnSp>
          <p:nvCxnSpPr>
            <p:cNvPr id="25" name="Gerade Verbindung mit Pfeil 7"/>
            <p:cNvCxnSpPr/>
            <p:nvPr/>
          </p:nvCxnSpPr>
          <p:spPr>
            <a:xfrm flipV="1">
              <a:off x="9242692" y="5987427"/>
              <a:ext cx="1265849" cy="24464"/>
            </a:xfrm>
            <a:prstGeom prst="straightConnector1">
              <a:avLst/>
            </a:prstGeom>
            <a:ln w="285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4341627" y="6329118"/>
              <a:ext cx="6320130" cy="0"/>
            </a:xfrm>
            <a:prstGeom prst="straightConnector1">
              <a:avLst/>
            </a:prstGeom>
            <a:ln w="34925">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44834" y="5947867"/>
              <a:ext cx="732547" cy="400109"/>
            </a:xfrm>
            <a:prstGeom prst="rect">
              <a:avLst/>
            </a:prstGeom>
            <a:noFill/>
          </p:spPr>
          <p:txBody>
            <a:bodyPr wrap="none" rtlCol="0">
              <a:spAutoFit/>
            </a:bodyPr>
            <a:lstStyle/>
            <a:p>
              <a:pPr>
                <a:defRPr/>
              </a:pPr>
              <a:r>
                <a:rPr lang="en-US" sz="1350" b="1" dirty="0">
                  <a:ln>
                    <a:solidFill>
                      <a:prstClr val="white"/>
                    </a:solidFill>
                  </a:ln>
                  <a:solidFill>
                    <a:srgbClr val="1F497D">
                      <a:lumMod val="20000"/>
                      <a:lumOff val="80000"/>
                    </a:srgbClr>
                  </a:solidFill>
                </a:rPr>
                <a:t>~1 km</a:t>
              </a:r>
              <a:endParaRPr lang="ru-RU" sz="1350" b="1" dirty="0">
                <a:ln>
                  <a:solidFill>
                    <a:prstClr val="white"/>
                  </a:solidFill>
                </a:ln>
                <a:solidFill>
                  <a:srgbClr val="1F497D">
                    <a:lumMod val="20000"/>
                    <a:lumOff val="80000"/>
                  </a:srgbClr>
                </a:solidFill>
              </a:endParaRPr>
            </a:p>
          </p:txBody>
        </p:sp>
        <p:sp>
          <p:nvSpPr>
            <p:cNvPr id="28" name="TextBox 27"/>
            <p:cNvSpPr txBox="1"/>
            <p:nvPr/>
          </p:nvSpPr>
          <p:spPr>
            <a:xfrm>
              <a:off x="9536160" y="5841232"/>
              <a:ext cx="710852" cy="369332"/>
            </a:xfrm>
            <a:prstGeom prst="rect">
              <a:avLst/>
            </a:prstGeom>
            <a:solidFill>
              <a:srgbClr val="6699FF"/>
            </a:solidFill>
          </p:spPr>
          <p:txBody>
            <a:bodyPr wrap="square" rtlCol="0">
              <a:spAutoFit/>
            </a:bodyPr>
            <a:lstStyle/>
            <a:p>
              <a:pPr>
                <a:defRPr/>
              </a:pPr>
              <a:r>
                <a:rPr lang="en-US" sz="1200" dirty="0">
                  <a:ln>
                    <a:solidFill>
                      <a:prstClr val="white"/>
                    </a:solidFill>
                  </a:ln>
                  <a:solidFill>
                    <a:prstClr val="white"/>
                  </a:solidFill>
                </a:rPr>
                <a:t>120 m</a:t>
              </a:r>
              <a:endParaRPr lang="ru-RU" sz="1200" dirty="0">
                <a:ln>
                  <a:solidFill>
                    <a:prstClr val="white"/>
                  </a:solidFill>
                </a:ln>
                <a:solidFill>
                  <a:prstClr val="white"/>
                </a:solidFill>
              </a:endParaRPr>
            </a:p>
          </p:txBody>
        </p:sp>
        <p:grpSp>
          <p:nvGrpSpPr>
            <p:cNvPr id="29" name="Группа 28"/>
            <p:cNvGrpSpPr/>
            <p:nvPr/>
          </p:nvGrpSpPr>
          <p:grpSpPr>
            <a:xfrm>
              <a:off x="4934503" y="751418"/>
              <a:ext cx="1209041" cy="1103107"/>
              <a:chOff x="1887023" y="836712"/>
              <a:chExt cx="1343522" cy="1103107"/>
            </a:xfrm>
          </p:grpSpPr>
          <p:sp>
            <p:nvSpPr>
              <p:cNvPr id="49" name="TextBox 48"/>
              <p:cNvSpPr txBox="1"/>
              <p:nvPr/>
            </p:nvSpPr>
            <p:spPr>
              <a:xfrm rot="206125">
                <a:off x="2124005" y="1567410"/>
                <a:ext cx="761604" cy="372409"/>
              </a:xfrm>
              <a:prstGeom prst="rect">
                <a:avLst/>
              </a:prstGeom>
              <a:noFill/>
            </p:spPr>
            <p:txBody>
              <a:bodyPr wrap="none" rtlCol="0">
                <a:spAutoFit/>
              </a:bodyPr>
              <a:lstStyle/>
              <a:p>
                <a:pPr>
                  <a:defRPr/>
                </a:pPr>
                <a:r>
                  <a:rPr lang="en-US" sz="1215" b="1" dirty="0">
                    <a:ln>
                      <a:solidFill>
                        <a:prstClr val="white"/>
                      </a:solidFill>
                    </a:ln>
                    <a:solidFill>
                      <a:prstClr val="black"/>
                    </a:solidFill>
                  </a:rPr>
                  <a:t>300 m</a:t>
                </a:r>
                <a:endParaRPr lang="ru-RU" sz="1215" b="1" dirty="0">
                  <a:ln>
                    <a:solidFill>
                      <a:prstClr val="white"/>
                    </a:solidFill>
                  </a:ln>
                  <a:solidFill>
                    <a:prstClr val="black"/>
                  </a:solidFill>
                </a:endParaRPr>
              </a:p>
            </p:txBody>
          </p:sp>
          <p:cxnSp>
            <p:nvCxnSpPr>
              <p:cNvPr id="50" name="Прямая соединительная линия 49"/>
              <p:cNvCxnSpPr/>
              <p:nvPr/>
            </p:nvCxnSpPr>
            <p:spPr>
              <a:xfrm>
                <a:off x="1887023" y="864609"/>
                <a:ext cx="0" cy="827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V="1">
                <a:off x="3194752" y="836712"/>
                <a:ext cx="1926" cy="9169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1922817" y="1540970"/>
                <a:ext cx="1307728" cy="99165"/>
              </a:xfrm>
              <a:prstGeom prst="straightConnector1">
                <a:avLst/>
              </a:prstGeom>
              <a:ln w="444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Прямоугольник 29"/>
            <p:cNvSpPr/>
            <p:nvPr/>
          </p:nvSpPr>
          <p:spPr>
            <a:xfrm>
              <a:off x="7514269" y="799807"/>
              <a:ext cx="1200156" cy="753164"/>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1200" b="1" dirty="0">
                  <a:solidFill>
                    <a:prstClr val="black"/>
                  </a:solidFill>
                  <a:cs typeface="Arial" panose="020B0604020202020204" pitchFamily="34" charset="0"/>
                </a:rPr>
                <a:t>April 2017</a:t>
              </a:r>
            </a:p>
            <a:p>
              <a:pPr algn="ctr">
                <a:defRPr/>
              </a:pPr>
              <a:r>
                <a:rPr lang="en-US" sz="1200" b="1" dirty="0">
                  <a:solidFill>
                    <a:prstClr val="black"/>
                  </a:solidFill>
                  <a:cs typeface="Arial" panose="020B0604020202020204" pitchFamily="34" charset="0"/>
                </a:rPr>
                <a:t>Taking data</a:t>
              </a:r>
              <a:endParaRPr lang="ru-RU" sz="1200" b="1" dirty="0">
                <a:solidFill>
                  <a:prstClr val="black"/>
                </a:solidFill>
                <a:cs typeface="Arial" panose="020B0604020202020204" pitchFamily="34" charset="0"/>
              </a:endParaRPr>
            </a:p>
          </p:txBody>
        </p:sp>
        <p:grpSp>
          <p:nvGrpSpPr>
            <p:cNvPr id="31" name="Группа 30"/>
            <p:cNvGrpSpPr/>
            <p:nvPr/>
          </p:nvGrpSpPr>
          <p:grpSpPr>
            <a:xfrm>
              <a:off x="9271772" y="834926"/>
              <a:ext cx="1265849" cy="4922412"/>
              <a:chOff x="6207505" y="822667"/>
              <a:chExt cx="1407767" cy="4518163"/>
            </a:xfrm>
          </p:grpSpPr>
          <p:grpSp>
            <p:nvGrpSpPr>
              <p:cNvPr id="43" name="Группа 42"/>
              <p:cNvGrpSpPr/>
              <p:nvPr/>
            </p:nvGrpSpPr>
            <p:grpSpPr>
              <a:xfrm>
                <a:off x="6207505" y="822667"/>
                <a:ext cx="1407767" cy="4502135"/>
                <a:chOff x="6079552" y="-438017"/>
                <a:chExt cx="1451190" cy="4792091"/>
              </a:xfrm>
            </p:grpSpPr>
            <p:grpSp>
              <p:nvGrpSpPr>
                <p:cNvPr id="45" name="Группа 44"/>
                <p:cNvGrpSpPr/>
                <p:nvPr/>
              </p:nvGrpSpPr>
              <p:grpSpPr>
                <a:xfrm>
                  <a:off x="6079552" y="-438017"/>
                  <a:ext cx="1451190" cy="4792091"/>
                  <a:chOff x="7249879" y="-510243"/>
                  <a:chExt cx="1451190" cy="4792091"/>
                </a:xfrm>
                <a:solidFill>
                  <a:schemeClr val="accent1"/>
                </a:solidFill>
              </p:grpSpPr>
              <p:sp>
                <p:nvSpPr>
                  <p:cNvPr id="47" name="TextBox 46"/>
                  <p:cNvSpPr txBox="1"/>
                  <p:nvPr/>
                </p:nvSpPr>
                <p:spPr>
                  <a:xfrm>
                    <a:off x="7249879" y="-510243"/>
                    <a:ext cx="1451190" cy="841946"/>
                  </a:xfrm>
                  <a:prstGeom prst="rect">
                    <a:avLst/>
                  </a:prstGeom>
                  <a:solidFill>
                    <a:schemeClr val="bg1"/>
                  </a:solidFill>
                  <a:ln>
                    <a:solidFill>
                      <a:srgbClr val="FFC000"/>
                    </a:solidFill>
                  </a:ln>
                </p:spPr>
                <p:txBody>
                  <a:bodyPr wrap="square" rtlCol="0">
                    <a:spAutoFit/>
                  </a:bodyPr>
                  <a:lstStyle/>
                  <a:p>
                    <a:pPr algn="ctr">
                      <a:defRPr/>
                    </a:pPr>
                    <a:r>
                      <a:rPr lang="en-US" sz="1200" b="1" dirty="0">
                        <a:solidFill>
                          <a:prstClr val="black"/>
                        </a:solidFill>
                        <a:cs typeface="Arial" panose="020B0604020202020204" pitchFamily="34" charset="0"/>
                      </a:rPr>
                      <a:t>April 2016</a:t>
                    </a:r>
                  </a:p>
                  <a:p>
                    <a:pPr algn="ctr">
                      <a:defRPr/>
                    </a:pPr>
                    <a:r>
                      <a:rPr lang="en-US" sz="1200" b="1" dirty="0">
                        <a:solidFill>
                          <a:prstClr val="black"/>
                        </a:solidFill>
                        <a:cs typeface="Arial" panose="020B0604020202020204" pitchFamily="34" charset="0"/>
                      </a:rPr>
                      <a:t>Taking data</a:t>
                    </a:r>
                    <a:endParaRPr lang="ru-RU" sz="1200" b="1" dirty="0">
                      <a:solidFill>
                        <a:prstClr val="black"/>
                      </a:solidFill>
                      <a:cs typeface="Arial" panose="020B0604020202020204" pitchFamily="34" charset="0"/>
                    </a:endParaRPr>
                  </a:p>
                  <a:p>
                    <a:pPr>
                      <a:defRPr/>
                    </a:pPr>
                    <a:endParaRPr lang="en-US" sz="1200" u="sng" dirty="0">
                      <a:ln>
                        <a:solidFill>
                          <a:prstClr val="white"/>
                        </a:solidFill>
                      </a:ln>
                      <a:solidFill>
                        <a:srgbClr val="C00000"/>
                      </a:solidFill>
                    </a:endParaRPr>
                  </a:p>
                </p:txBody>
              </p:sp>
              <p:pic>
                <p:nvPicPr>
                  <p:cNvPr id="48" name="Рисунок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5795" y="159766"/>
                    <a:ext cx="1375879" cy="4122082"/>
                  </a:xfrm>
                  <a:prstGeom prst="rect">
                    <a:avLst/>
                  </a:prstGeom>
                  <a:grpFill/>
                  <a:ln w="38100">
                    <a:solidFill>
                      <a:srgbClr val="00B050"/>
                    </a:solidFill>
                  </a:ln>
                </p:spPr>
              </p:pic>
            </p:grpSp>
            <p:sp>
              <p:nvSpPr>
                <p:cNvPr id="46" name="Овал 45"/>
                <p:cNvSpPr/>
                <p:nvPr/>
              </p:nvSpPr>
              <p:spPr>
                <a:xfrm>
                  <a:off x="6095468" y="170845"/>
                  <a:ext cx="1375879" cy="12748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grpSp>
          <p:sp>
            <p:nvSpPr>
              <p:cNvPr id="44" name="Овал 43"/>
              <p:cNvSpPr/>
              <p:nvPr/>
            </p:nvSpPr>
            <p:spPr>
              <a:xfrm>
                <a:off x="6234135" y="5248647"/>
                <a:ext cx="1344260" cy="92183"/>
              </a:xfrm>
              <a:prstGeom prst="ellipse">
                <a:avLst/>
              </a:prstGeom>
              <a:solidFill>
                <a:schemeClr val="tx2">
                  <a:lumMod val="20000"/>
                  <a:lumOff val="8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grpSp>
        <p:grpSp>
          <p:nvGrpSpPr>
            <p:cNvPr id="32" name="Группа 31"/>
            <p:cNvGrpSpPr/>
            <p:nvPr/>
          </p:nvGrpSpPr>
          <p:grpSpPr>
            <a:xfrm>
              <a:off x="7553489" y="1479712"/>
              <a:ext cx="1218809" cy="4299210"/>
              <a:chOff x="6222942" y="1394689"/>
              <a:chExt cx="1355453" cy="3946141"/>
            </a:xfrm>
          </p:grpSpPr>
          <p:grpSp>
            <p:nvGrpSpPr>
              <p:cNvPr id="39" name="Группа 38"/>
              <p:cNvGrpSpPr/>
              <p:nvPr/>
            </p:nvGrpSpPr>
            <p:grpSpPr>
              <a:xfrm>
                <a:off x="6222942" y="1394689"/>
                <a:ext cx="1334709" cy="3930113"/>
                <a:chOff x="6095468" y="170845"/>
                <a:chExt cx="1375879" cy="4183229"/>
              </a:xfrm>
            </p:grpSpPr>
            <p:pic>
              <p:nvPicPr>
                <p:cNvPr id="41" name="Рисунок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468" y="231992"/>
                  <a:ext cx="1375878" cy="4122082"/>
                </a:xfrm>
                <a:prstGeom prst="rect">
                  <a:avLst/>
                </a:prstGeom>
                <a:solidFill>
                  <a:schemeClr val="accent1"/>
                </a:solidFill>
                <a:ln w="38100">
                  <a:solidFill>
                    <a:srgbClr val="00B050"/>
                  </a:solidFill>
                </a:ln>
              </p:spPr>
            </p:pic>
            <p:sp>
              <p:nvSpPr>
                <p:cNvPr id="42" name="Овал 41"/>
                <p:cNvSpPr/>
                <p:nvPr/>
              </p:nvSpPr>
              <p:spPr>
                <a:xfrm>
                  <a:off x="6095468" y="170845"/>
                  <a:ext cx="1375879" cy="12748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grpSp>
          <p:sp>
            <p:nvSpPr>
              <p:cNvPr id="40" name="Овал 39"/>
              <p:cNvSpPr/>
              <p:nvPr/>
            </p:nvSpPr>
            <p:spPr>
              <a:xfrm>
                <a:off x="6234135" y="5248647"/>
                <a:ext cx="1344260" cy="92183"/>
              </a:xfrm>
              <a:prstGeom prst="ellipse">
                <a:avLst/>
              </a:prstGeom>
              <a:solidFill>
                <a:schemeClr val="tx2">
                  <a:lumMod val="20000"/>
                  <a:lumOff val="8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215">
                  <a:ln>
                    <a:solidFill>
                      <a:prstClr val="white"/>
                    </a:solidFill>
                  </a:ln>
                  <a:solidFill>
                    <a:prstClr val="white"/>
                  </a:solidFill>
                </a:endParaRPr>
              </a:p>
            </p:txBody>
          </p:sp>
        </p:grpSp>
        <p:pic>
          <p:nvPicPr>
            <p:cNvPr id="33" name="Рисунок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9946" y="2851743"/>
              <a:ext cx="830639" cy="2830555"/>
            </a:xfrm>
            <a:prstGeom prst="rect">
              <a:avLst/>
            </a:prstGeom>
            <a:ln w="38100">
              <a:solidFill>
                <a:srgbClr val="FF0000"/>
              </a:solidFill>
            </a:ln>
          </p:spPr>
        </p:pic>
        <p:grpSp>
          <p:nvGrpSpPr>
            <p:cNvPr id="34" name="Группа 33"/>
            <p:cNvGrpSpPr/>
            <p:nvPr/>
          </p:nvGrpSpPr>
          <p:grpSpPr>
            <a:xfrm>
              <a:off x="5666408" y="2663439"/>
              <a:ext cx="2081666" cy="2287203"/>
              <a:chOff x="4145737" y="2883466"/>
              <a:chExt cx="2081666" cy="2287203"/>
            </a:xfrm>
          </p:grpSpPr>
          <p:pic>
            <p:nvPicPr>
              <p:cNvPr id="37" name="Рисунок 36" descr="OM_vid_subcon.png"/>
              <p:cNvPicPr>
                <a:picLocks noChangeAspect="1"/>
              </p:cNvPicPr>
              <p:nvPr/>
            </p:nvPicPr>
            <p:blipFill>
              <a:blip r:embed="rId5" cstate="print">
                <a:lum bright="-14000" contrast="22000"/>
                <a:extLst>
                  <a:ext uri="{28A0092B-C50C-407E-A947-70E740481C1C}">
                    <a14:useLocalDpi xmlns:a14="http://schemas.microsoft.com/office/drawing/2010/main" val="0"/>
                  </a:ext>
                </a:extLst>
              </a:blip>
              <a:srcRect l="14172" r="14172"/>
              <a:stretch>
                <a:fillRect/>
              </a:stretch>
            </p:blipFill>
            <p:spPr bwMode="auto">
              <a:xfrm>
                <a:off x="4145737" y="2883466"/>
                <a:ext cx="1800225" cy="228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Блок-схема: объединение 37"/>
              <p:cNvSpPr/>
              <p:nvPr/>
            </p:nvSpPr>
            <p:spPr>
              <a:xfrm rot="16200000">
                <a:off x="5275215" y="3695600"/>
                <a:ext cx="1662186" cy="242190"/>
              </a:xfrm>
              <a:prstGeom prst="flowChartMer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350">
                  <a:solidFill>
                    <a:prstClr val="black"/>
                  </a:solidFill>
                </a:endParaRPr>
              </a:p>
            </p:txBody>
          </p:sp>
        </p:grpSp>
        <p:pic>
          <p:nvPicPr>
            <p:cNvPr id="35" name="Picture 6" descr="http://km-shop.su/images/sk-0066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3078" t="13009" r="39134"/>
            <a:stretch/>
          </p:blipFill>
          <p:spPr bwMode="auto">
            <a:xfrm>
              <a:off x="10672191" y="1634492"/>
              <a:ext cx="720080" cy="4105384"/>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9136189" y="3385340"/>
              <a:ext cx="1452137" cy="861775"/>
            </a:xfrm>
            <a:prstGeom prst="rect">
              <a:avLst/>
            </a:prstGeom>
            <a:solidFill>
              <a:schemeClr val="bg1"/>
            </a:solidFill>
          </p:spPr>
          <p:txBody>
            <a:bodyPr wrap="square" rtlCol="0">
              <a:spAutoFit/>
            </a:bodyPr>
            <a:lstStyle/>
            <a:p>
              <a:pPr algn="ctr"/>
              <a:r>
                <a:rPr lang="en-US" sz="1200" b="1" dirty="0">
                  <a:solidFill>
                    <a:prstClr val="black"/>
                  </a:solidFill>
                </a:rPr>
                <a:t>“</a:t>
              </a:r>
              <a:r>
                <a:rPr lang="en-US" sz="1200" b="1" dirty="0" err="1">
                  <a:solidFill>
                    <a:prstClr val="black"/>
                  </a:solidFill>
                </a:rPr>
                <a:t>Dubna</a:t>
              </a:r>
              <a:r>
                <a:rPr lang="en-US" sz="1200" b="1" dirty="0">
                  <a:solidFill>
                    <a:prstClr val="black"/>
                  </a:solidFill>
                </a:rPr>
                <a:t>” </a:t>
              </a:r>
            </a:p>
            <a:p>
              <a:pPr algn="ctr"/>
              <a:r>
                <a:rPr lang="en-US" sz="1200" b="1" dirty="0">
                  <a:solidFill>
                    <a:prstClr val="black"/>
                  </a:solidFill>
                </a:rPr>
                <a:t>Demonstration </a:t>
              </a:r>
            </a:p>
            <a:p>
              <a:pPr algn="ctr"/>
              <a:r>
                <a:rPr lang="en-US" sz="1200" b="1" dirty="0">
                  <a:solidFill>
                    <a:prstClr val="black"/>
                  </a:solidFill>
                </a:rPr>
                <a:t>Cluster (2015) </a:t>
              </a:r>
              <a:endParaRPr lang="ru-RU" sz="1200" b="1" dirty="0">
                <a:solidFill>
                  <a:prstClr val="black"/>
                </a:solidFill>
              </a:endParaRPr>
            </a:p>
          </p:txBody>
        </p:sp>
      </p:grpSp>
      <p:cxnSp>
        <p:nvCxnSpPr>
          <p:cNvPr id="13" name="Прямая со стрелкой 12"/>
          <p:cNvCxnSpPr>
            <a:cxnSpLocks/>
          </p:cNvCxnSpPr>
          <p:nvPr/>
        </p:nvCxnSpPr>
        <p:spPr>
          <a:xfrm flipH="1">
            <a:off x="5304436" y="738152"/>
            <a:ext cx="248714" cy="74663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6691461" y="738152"/>
            <a:ext cx="184795" cy="53060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59054" y="343347"/>
            <a:ext cx="4352858" cy="415498"/>
          </a:xfrm>
          <a:prstGeom prst="rect">
            <a:avLst/>
          </a:prstGeom>
          <a:noFill/>
        </p:spPr>
        <p:txBody>
          <a:bodyPr wrap="none" rtlCol="0">
            <a:spAutoFit/>
          </a:bodyPr>
          <a:lstStyle/>
          <a:p>
            <a:r>
              <a:rPr lang="en-US" sz="2100" b="1" dirty="0">
                <a:ln w="3175" cmpd="sng">
                  <a:noFill/>
                </a:ln>
                <a:solidFill>
                  <a:schemeClr val="bg1"/>
                </a:solidFill>
                <a:effectLst>
                  <a:outerShdw blurRad="38100" dist="38100" dir="2700000" algn="tl">
                    <a:srgbClr val="000000">
                      <a:alpha val="43137"/>
                    </a:srgbClr>
                  </a:outerShdw>
                </a:effectLst>
                <a:latin typeface="+mj-lt"/>
                <a:ea typeface="+mj-ea"/>
                <a:cs typeface="+mj-cs"/>
              </a:rPr>
              <a:t>Deployment plan for expedition 2018</a:t>
            </a:r>
            <a:endParaRPr lang="ru-RU" sz="2100" b="1" dirty="0">
              <a:ln w="3175" cmpd="sng">
                <a:noFill/>
              </a:ln>
              <a:solidFill>
                <a:schemeClr val="bg1"/>
              </a:solidFill>
              <a:effectLst>
                <a:outerShdw blurRad="38100" dist="38100" dir="2700000" algn="tl">
                  <a:srgbClr val="000000">
                    <a:alpha val="43137"/>
                  </a:srgbClr>
                </a:outerShdw>
              </a:effectLst>
              <a:latin typeface="+mj-lt"/>
              <a:ea typeface="+mj-ea"/>
              <a:cs typeface="+mj-cs"/>
            </a:endParaRPr>
          </a:p>
        </p:txBody>
      </p:sp>
      <p:pic>
        <p:nvPicPr>
          <p:cNvPr id="9" name="Рисунок 8">
            <a:extLst>
              <a:ext uri="{FF2B5EF4-FFF2-40B4-BE49-F238E27FC236}">
                <a16:creationId xmlns:a16="http://schemas.microsoft.com/office/drawing/2014/main" id="{1078A7C7-BAEC-4077-8E9E-1DD5189ACAD5}"/>
              </a:ext>
            </a:extLst>
          </p:cNvPr>
          <p:cNvPicPr>
            <a:picLocks noChangeAspect="1"/>
          </p:cNvPicPr>
          <p:nvPr/>
        </p:nvPicPr>
        <p:blipFill>
          <a:blip r:embed="rId7" cstate="print"/>
          <a:stretch>
            <a:fillRect/>
          </a:stretch>
        </p:blipFill>
        <p:spPr>
          <a:xfrm>
            <a:off x="137612" y="0"/>
            <a:ext cx="3066236" cy="1558177"/>
          </a:xfrm>
          <a:prstGeom prst="rect">
            <a:avLst/>
          </a:prstGeom>
        </p:spPr>
      </p:pic>
      <p:sp>
        <p:nvSpPr>
          <p:cNvPr id="55" name="Прямоугольник 54"/>
          <p:cNvSpPr/>
          <p:nvPr/>
        </p:nvSpPr>
        <p:spPr>
          <a:xfrm>
            <a:off x="3914909" y="-11135"/>
            <a:ext cx="362530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indent="449263" algn="ctr" fontAlgn="base">
              <a:spcBef>
                <a:spcPct val="0"/>
              </a:spcBef>
              <a:spcAft>
                <a:spcPct val="0"/>
              </a:spcAft>
            </a:pPr>
            <a:r>
              <a:rPr lang="en-US" sz="2000" b="1" i="1" dirty="0">
                <a:solidFill>
                  <a:srgbClr val="C00000"/>
                </a:solidFill>
                <a:latin typeface="Arial" pitchFamily="34" charset="0"/>
                <a:ea typeface="Times New Roman" pitchFamily="18" charset="0"/>
                <a:cs typeface="Times New Roman" pitchFamily="18" charset="0"/>
              </a:rPr>
              <a:t>Project BAIKAL</a:t>
            </a:r>
            <a:endParaRPr lang="ru-RU" sz="2000" dirty="0">
              <a:solidFill>
                <a:srgbClr val="C00000"/>
              </a:solidFill>
              <a:latin typeface="Arial" pitchFamily="34" charset="0"/>
              <a:cs typeface="Arial" pitchFamily="34" charset="0"/>
            </a:endParaRPr>
          </a:p>
        </p:txBody>
      </p:sp>
      <p:sp>
        <p:nvSpPr>
          <p:cNvPr id="3" name="Прямоугольник 2"/>
          <p:cNvSpPr/>
          <p:nvPr/>
        </p:nvSpPr>
        <p:spPr>
          <a:xfrm>
            <a:off x="-41970" y="1905935"/>
            <a:ext cx="2671240" cy="3539430"/>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sz="1400" b="1" dirty="0">
                <a:solidFill>
                  <a:schemeClr val="bg1"/>
                </a:solidFill>
                <a:latin typeface="Arial" pitchFamily="34" charset="0"/>
                <a:ea typeface="Times New Roman" pitchFamily="18" charset="0"/>
                <a:cs typeface="Times New Roman" pitchFamily="18" charset="0"/>
              </a:rPr>
              <a:t>During 2016–2017</a:t>
            </a:r>
            <a:r>
              <a:rPr lang="en-US" sz="1400" dirty="0">
                <a:solidFill>
                  <a:schemeClr val="bg1"/>
                </a:solidFill>
                <a:latin typeface="Arial" pitchFamily="34" charset="0"/>
                <a:ea typeface="Times New Roman" pitchFamily="18" charset="0"/>
                <a:cs typeface="Times New Roman" pitchFamily="18" charset="0"/>
              </a:rPr>
              <a:t>, </a:t>
            </a:r>
            <a:br>
              <a:rPr lang="en-US" sz="1400" dirty="0">
                <a:solidFill>
                  <a:schemeClr val="bg1"/>
                </a:solidFill>
                <a:latin typeface="Arial" pitchFamily="34" charset="0"/>
                <a:ea typeface="Times New Roman" pitchFamily="18" charset="0"/>
                <a:cs typeface="Times New Roman" pitchFamily="18" charset="0"/>
              </a:rPr>
            </a:br>
            <a:r>
              <a:rPr lang="en-US" sz="1400" dirty="0">
                <a:solidFill>
                  <a:schemeClr val="bg1"/>
                </a:solidFill>
                <a:latin typeface="Arial" pitchFamily="34" charset="0"/>
                <a:ea typeface="Times New Roman" pitchFamily="18" charset="0"/>
                <a:cs typeface="Times New Roman" pitchFamily="18" charset="0"/>
              </a:rPr>
              <a:t>the BAIKAL collaboration deployed two full-scale clusters with 576 optical modules. </a:t>
            </a:r>
          </a:p>
          <a:p>
            <a:pPr marL="285750" lvl="0" indent="-285750" algn="just" eaLnBrk="0" fontAlgn="base" hangingPunct="0">
              <a:spcBef>
                <a:spcPct val="0"/>
              </a:spcBef>
              <a:spcAft>
                <a:spcPct val="0"/>
              </a:spcAft>
              <a:buFont typeface="Arial" panose="020B0604020202020204" pitchFamily="34" charset="0"/>
              <a:buChar char="•"/>
            </a:pPr>
            <a:endParaRPr lang="en-US" sz="1400" dirty="0">
              <a:solidFill>
                <a:schemeClr val="bg1"/>
              </a:solidFill>
              <a:latin typeface="Arial" pitchFamily="34" charset="0"/>
              <a:ea typeface="Times New Roman" pitchFamily="18" charset="0"/>
              <a:cs typeface="Times New Roman" pitchFamily="18" charset="0"/>
            </a:endParaRPr>
          </a:p>
          <a:p>
            <a:pPr marL="285750" lvl="0" indent="-285750" eaLnBrk="0" fontAlgn="base" hangingPunct="0">
              <a:spcBef>
                <a:spcPct val="0"/>
              </a:spcBef>
              <a:spcAft>
                <a:spcPct val="0"/>
              </a:spcAft>
              <a:buFont typeface="Arial" panose="020B0604020202020204" pitchFamily="34" charset="0"/>
              <a:buChar char="•"/>
            </a:pPr>
            <a:r>
              <a:rPr lang="en-US" sz="1400" b="1" dirty="0">
                <a:solidFill>
                  <a:schemeClr val="bg1"/>
                </a:solidFill>
                <a:latin typeface="Arial" pitchFamily="34" charset="0"/>
                <a:ea typeface="Times New Roman" pitchFamily="18" charset="0"/>
                <a:cs typeface="Times New Roman" pitchFamily="18" charset="0"/>
              </a:rPr>
              <a:t>At the end of 2021</a:t>
            </a:r>
            <a:r>
              <a:rPr lang="en-US" sz="1400" dirty="0">
                <a:solidFill>
                  <a:schemeClr val="bg1"/>
                </a:solidFill>
                <a:latin typeface="Arial" pitchFamily="34" charset="0"/>
                <a:ea typeface="Times New Roman" pitchFamily="18" charset="0"/>
                <a:cs typeface="Times New Roman" pitchFamily="18" charset="0"/>
              </a:rPr>
              <a:t>, </a:t>
            </a:r>
            <a:br>
              <a:rPr lang="en-US" sz="1400" dirty="0">
                <a:solidFill>
                  <a:schemeClr val="bg1"/>
                </a:solidFill>
                <a:latin typeface="Arial" pitchFamily="34" charset="0"/>
                <a:ea typeface="Times New Roman" pitchFamily="18" charset="0"/>
                <a:cs typeface="Times New Roman" pitchFamily="18" charset="0"/>
              </a:rPr>
            </a:br>
            <a:r>
              <a:rPr lang="en-US" sz="1400" dirty="0">
                <a:solidFill>
                  <a:schemeClr val="bg1"/>
                </a:solidFill>
                <a:latin typeface="Arial" pitchFamily="34" charset="0"/>
                <a:ea typeface="Times New Roman" pitchFamily="18" charset="0"/>
                <a:cs typeface="Times New Roman" pitchFamily="18" charset="0"/>
              </a:rPr>
              <a:t>the collaboration is planning to put into operation 10 clusters with 2880 optical modules. This will allow about 30 extraterrestrial events with energies above 100 </a:t>
            </a:r>
            <a:r>
              <a:rPr lang="en-US" sz="1400" dirty="0" err="1">
                <a:solidFill>
                  <a:schemeClr val="bg1"/>
                </a:solidFill>
                <a:latin typeface="Arial" pitchFamily="34" charset="0"/>
                <a:ea typeface="Times New Roman" pitchFamily="18" charset="0"/>
                <a:cs typeface="Times New Roman" pitchFamily="18" charset="0"/>
              </a:rPr>
              <a:t>TeV</a:t>
            </a:r>
            <a:r>
              <a:rPr lang="en-US" sz="1400" dirty="0">
                <a:solidFill>
                  <a:schemeClr val="bg1"/>
                </a:solidFill>
                <a:latin typeface="Arial" pitchFamily="34" charset="0"/>
                <a:ea typeface="Times New Roman" pitchFamily="18" charset="0"/>
                <a:cs typeface="Times New Roman" pitchFamily="18" charset="0"/>
              </a:rPr>
              <a:t> to be accumulated for detailed investigations of “</a:t>
            </a:r>
            <a:r>
              <a:rPr lang="en-US" sz="1400" dirty="0" err="1">
                <a:solidFill>
                  <a:schemeClr val="bg1"/>
                </a:solidFill>
                <a:latin typeface="Arial" pitchFamily="34" charset="0"/>
                <a:ea typeface="Times New Roman" pitchFamily="18" charset="0"/>
                <a:cs typeface="Times New Roman" pitchFamily="18" charset="0"/>
              </a:rPr>
              <a:t>IceCube</a:t>
            </a:r>
            <a:r>
              <a:rPr lang="en-US" sz="1400" dirty="0">
                <a:solidFill>
                  <a:schemeClr val="bg1"/>
                </a:solidFill>
                <a:latin typeface="Arial" pitchFamily="34" charset="0"/>
                <a:ea typeface="Times New Roman" pitchFamily="18" charset="0"/>
                <a:cs typeface="Times New Roman" pitchFamily="18" charset="0"/>
              </a:rPr>
              <a:t> signal”.</a:t>
            </a:r>
            <a:endParaRPr lang="ru-RU" sz="1400" dirty="0">
              <a:solidFill>
                <a:schemeClr val="bg1"/>
              </a:solidFill>
            </a:endParaRPr>
          </a:p>
        </p:txBody>
      </p:sp>
      <p:sp>
        <p:nvSpPr>
          <p:cNvPr id="56" name="Прямоугольник 55"/>
          <p:cNvSpPr/>
          <p:nvPr/>
        </p:nvSpPr>
        <p:spPr>
          <a:xfrm>
            <a:off x="86949" y="5840953"/>
            <a:ext cx="8964488" cy="646331"/>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indent="450850" algn="just" eaLnBrk="0" fontAlgn="base" hangingPunct="0">
              <a:spcBef>
                <a:spcPct val="0"/>
              </a:spcBef>
              <a:spcAft>
                <a:spcPct val="0"/>
              </a:spcAft>
            </a:pPr>
            <a:r>
              <a:rPr lang="en-US" b="1" dirty="0">
                <a:solidFill>
                  <a:srgbClr val="002060"/>
                </a:solidFill>
                <a:latin typeface="Arial" pitchFamily="34" charset="0"/>
                <a:ea typeface="Times New Roman" pitchFamily="18" charset="0"/>
                <a:cs typeface="Arial" pitchFamily="34" charset="0"/>
              </a:rPr>
              <a:t>The PAC recommends continuation of the BAIKAL project in 2019–2023 and expects a publication of the first results in due time.</a:t>
            </a:r>
            <a:endParaRPr lang="ru-RU"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333575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1316043" y="87282"/>
            <a:ext cx="7204501" cy="1015663"/>
          </a:xfrm>
          <a:prstGeom prst="rect">
            <a:avLst/>
          </a:prstGeom>
        </p:spPr>
        <p:txBody>
          <a:bodyPr wrap="square">
            <a:spAutoFit/>
          </a:bodyPr>
          <a:lstStyle/>
          <a:p>
            <a:pPr algn="ctr"/>
            <a:r>
              <a:rPr lang="en-US" sz="2000" b="1" i="1" dirty="0">
                <a:solidFill>
                  <a:srgbClr val="C00000"/>
                </a:solidFill>
                <a:latin typeface="Arial" pitchFamily="34" charset="0"/>
                <a:ea typeface="Times New Roman" pitchFamily="18" charset="0"/>
                <a:cs typeface="Times New Roman" pitchFamily="18" charset="0"/>
              </a:rPr>
              <a:t>Projects conducted at the Kalinin Nuclear Power Plant</a:t>
            </a:r>
          </a:p>
          <a:p>
            <a:pPr algn="ctr"/>
            <a:r>
              <a:rPr lang="en-US" sz="2000" b="1" i="1" dirty="0">
                <a:solidFill>
                  <a:srgbClr val="C00000"/>
                </a:solidFill>
                <a:latin typeface="Arial" pitchFamily="34" charset="0"/>
                <a:cs typeface="Times New Roman" pitchFamily="18" charset="0"/>
              </a:rPr>
              <a:t>1. Project DANSS</a:t>
            </a:r>
            <a:endParaRPr lang="ru-RU" sz="2000" dirty="0">
              <a:solidFill>
                <a:srgbClr val="C00000"/>
              </a:solidFill>
              <a:latin typeface="Arial" pitchFamily="34" charset="0"/>
              <a:cs typeface="Arial" pitchFamily="34" charset="0"/>
            </a:endParaRPr>
          </a:p>
          <a:p>
            <a:pPr algn="ctr"/>
            <a:endParaRPr lang="ru-RU" sz="2000" dirty="0"/>
          </a:p>
        </p:txBody>
      </p:sp>
      <p:sp>
        <p:nvSpPr>
          <p:cNvPr id="10" name="Номер слайда 9"/>
          <p:cNvSpPr>
            <a:spLocks noGrp="1"/>
          </p:cNvSpPr>
          <p:nvPr>
            <p:ph type="sldNum" sz="quarter" idx="12"/>
          </p:nvPr>
        </p:nvSpPr>
        <p:spPr/>
        <p:txBody>
          <a:bodyPr/>
          <a:lstStyle/>
          <a:p>
            <a:fld id="{017C60C2-FB95-4464-969C-DC460CD1CFD8}" type="slidenum">
              <a:rPr lang="ru-RU" smtClean="0"/>
              <a:pPr/>
              <a:t>8</a:t>
            </a:fld>
            <a:endParaRPr lang="ru-RU"/>
          </a:p>
        </p:txBody>
      </p:sp>
      <p:sp>
        <p:nvSpPr>
          <p:cNvPr id="6" name="Прямоугольник 5">
            <a:extLst>
              <a:ext uri="{FF2B5EF4-FFF2-40B4-BE49-F238E27FC236}">
                <a16:creationId xmlns:a16="http://schemas.microsoft.com/office/drawing/2014/main" id="{2D518E65-2BED-4183-AE30-8480250540F8}"/>
              </a:ext>
            </a:extLst>
          </p:cNvPr>
          <p:cNvSpPr/>
          <p:nvPr/>
        </p:nvSpPr>
        <p:spPr>
          <a:xfrm>
            <a:off x="155575" y="733106"/>
            <a:ext cx="8880921" cy="369332"/>
          </a:xfrm>
          <a:prstGeom prst="rect">
            <a:avLst/>
          </a:prstGeom>
        </p:spPr>
        <p:txBody>
          <a:bodyPr wrap="square">
            <a:spAutoFit/>
          </a:bodyPr>
          <a:lstStyle/>
          <a:p>
            <a:pPr lvl="0" algn="just" eaLnBrk="0" fontAlgn="base" hangingPunct="0">
              <a:spcBef>
                <a:spcPct val="0"/>
              </a:spcBef>
              <a:spcAft>
                <a:spcPct val="0"/>
              </a:spcAft>
            </a:pPr>
            <a:r>
              <a:rPr lang="en-US" sz="1600" b="1" u="sng" dirty="0">
                <a:solidFill>
                  <a:srgbClr val="002060"/>
                </a:solidFill>
                <a:latin typeface="Arial" panose="020B0604020202020204" pitchFamily="34" charset="0"/>
                <a:cs typeface="Arial" panose="020B0604020202020204" pitchFamily="34" charset="0"/>
              </a:rPr>
              <a:t>Fundamental purpose:</a:t>
            </a:r>
            <a:r>
              <a:rPr lang="en-US" sz="1600" dirty="0">
                <a:solidFill>
                  <a:srgbClr val="002060"/>
                </a:solidFill>
                <a:latin typeface="Arial" panose="020B0604020202020204" pitchFamily="34" charset="0"/>
                <a:cs typeface="Arial" panose="020B0604020202020204" pitchFamily="34" charset="0"/>
              </a:rPr>
              <a:t> searching for short-range neutrino oscillation to a sterile state.</a:t>
            </a:r>
            <a:r>
              <a:rPr lang="en-US" dirty="0">
                <a:solidFill>
                  <a:srgbClr val="002060"/>
                </a:solidFill>
                <a:latin typeface="Arial" panose="020B0604020202020204" pitchFamily="34" charset="0"/>
                <a:cs typeface="Arial" panose="020B0604020202020204" pitchFamily="34" charset="0"/>
              </a:rPr>
              <a:t> </a:t>
            </a:r>
          </a:p>
        </p:txBody>
      </p:sp>
      <p:grpSp>
        <p:nvGrpSpPr>
          <p:cNvPr id="13" name="Группа 12">
            <a:extLst>
              <a:ext uri="{FF2B5EF4-FFF2-40B4-BE49-F238E27FC236}">
                <a16:creationId xmlns:a16="http://schemas.microsoft.com/office/drawing/2014/main" id="{CA00A7F6-EF06-4850-84E3-5D3135AED0C3}"/>
              </a:ext>
            </a:extLst>
          </p:cNvPr>
          <p:cNvGrpSpPr/>
          <p:nvPr/>
        </p:nvGrpSpPr>
        <p:grpSpPr>
          <a:xfrm>
            <a:off x="155575" y="1209606"/>
            <a:ext cx="3371921" cy="2906169"/>
            <a:chOff x="1811297" y="423232"/>
            <a:chExt cx="6756080" cy="6434770"/>
          </a:xfrm>
        </p:grpSpPr>
        <p:graphicFrame>
          <p:nvGraphicFramePr>
            <p:cNvPr id="14" name="Объект 13">
              <a:extLst>
                <a:ext uri="{FF2B5EF4-FFF2-40B4-BE49-F238E27FC236}">
                  <a16:creationId xmlns:a16="http://schemas.microsoft.com/office/drawing/2014/main" id="{02B6C949-9899-4B16-841C-A85F10699063}"/>
                </a:ext>
              </a:extLst>
            </p:cNvPr>
            <p:cNvGraphicFramePr>
              <a:graphicFrameLocks noChangeAspect="1"/>
            </p:cNvGraphicFramePr>
            <p:nvPr>
              <p:extLst>
                <p:ext uri="{D42A27DB-BD31-4B8C-83A1-F6EECF244321}">
                  <p14:modId xmlns:p14="http://schemas.microsoft.com/office/powerpoint/2010/main" val="3332024876"/>
                </p:ext>
              </p:extLst>
            </p:nvPr>
          </p:nvGraphicFramePr>
          <p:xfrm>
            <a:off x="1811297" y="423232"/>
            <a:ext cx="6756080" cy="6434770"/>
          </p:xfrm>
          <a:graphic>
            <a:graphicData uri="http://schemas.openxmlformats.org/presentationml/2006/ole">
              <mc:AlternateContent xmlns:mc="http://schemas.openxmlformats.org/markup-compatibility/2006">
                <mc:Choice xmlns:v="urn:schemas-microsoft-com:vml" Requires="v">
                  <p:oleObj spid="_x0000_s2163" name="Plot" r:id="rId3" imgW="6275880" imgH="5977080" progId="">
                    <p:embed/>
                  </p:oleObj>
                </mc:Choice>
                <mc:Fallback>
                  <p:oleObj name="Plot" r:id="rId3" imgW="6275880" imgH="5977080" progId="">
                    <p:embed/>
                    <p:pic>
                      <p:nvPicPr>
                        <p:cNvPr id="0" name="Picture 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1297" y="423232"/>
                          <a:ext cx="6756080" cy="64347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Группа 14">
              <a:extLst>
                <a:ext uri="{FF2B5EF4-FFF2-40B4-BE49-F238E27FC236}">
                  <a16:creationId xmlns:a16="http://schemas.microsoft.com/office/drawing/2014/main" id="{71C506AA-D531-42C6-B07B-CA236A51A28C}"/>
                </a:ext>
              </a:extLst>
            </p:cNvPr>
            <p:cNvGrpSpPr/>
            <p:nvPr/>
          </p:nvGrpSpPr>
          <p:grpSpPr>
            <a:xfrm>
              <a:off x="2430662" y="1489423"/>
              <a:ext cx="5109416" cy="4979135"/>
              <a:chOff x="2430662" y="1489423"/>
              <a:chExt cx="5109416" cy="4979135"/>
            </a:xfrm>
          </p:grpSpPr>
          <p:sp>
            <p:nvSpPr>
              <p:cNvPr id="16" name="TextBox 15">
                <a:extLst>
                  <a:ext uri="{FF2B5EF4-FFF2-40B4-BE49-F238E27FC236}">
                    <a16:creationId xmlns:a16="http://schemas.microsoft.com/office/drawing/2014/main" id="{BA48B67D-10F9-4A40-8BE2-74388162418F}"/>
                  </a:ext>
                </a:extLst>
              </p:cNvPr>
              <p:cNvSpPr txBox="1"/>
              <p:nvPr/>
            </p:nvSpPr>
            <p:spPr>
              <a:xfrm rot="20010179">
                <a:off x="2661679" y="1921322"/>
                <a:ext cx="2059904" cy="525794"/>
              </a:xfrm>
              <a:prstGeom prst="rect">
                <a:avLst/>
              </a:prstGeom>
              <a:noFill/>
            </p:spPr>
            <p:txBody>
              <a:bodyPr wrap="none" rtlCol="0">
                <a:spAutoFit/>
              </a:bodyPr>
              <a:lstStyle/>
              <a:p>
                <a:r>
                  <a:rPr lang="en-US" sz="1400" b="1" i="1" dirty="0">
                    <a:solidFill>
                      <a:srgbClr val="FF0000"/>
                    </a:solidFill>
                  </a:rPr>
                  <a:t>25 X-Modules</a:t>
                </a:r>
                <a:endParaRPr lang="ru-RU" sz="1400" b="1" i="1" dirty="0">
                  <a:solidFill>
                    <a:srgbClr val="FF0000"/>
                  </a:solidFill>
                </a:endParaRPr>
              </a:p>
            </p:txBody>
          </p:sp>
          <p:sp>
            <p:nvSpPr>
              <p:cNvPr id="17" name="TextBox 16">
                <a:extLst>
                  <a:ext uri="{FF2B5EF4-FFF2-40B4-BE49-F238E27FC236}">
                    <a16:creationId xmlns:a16="http://schemas.microsoft.com/office/drawing/2014/main" id="{CCAF746A-5F87-4AF5-B5D0-692AAEB57280}"/>
                  </a:ext>
                </a:extLst>
              </p:cNvPr>
              <p:cNvSpPr txBox="1"/>
              <p:nvPr/>
            </p:nvSpPr>
            <p:spPr>
              <a:xfrm>
                <a:off x="5477435" y="1489423"/>
                <a:ext cx="2062643" cy="525794"/>
              </a:xfrm>
              <a:prstGeom prst="rect">
                <a:avLst/>
              </a:prstGeom>
              <a:noFill/>
            </p:spPr>
            <p:txBody>
              <a:bodyPr wrap="none" rtlCol="0">
                <a:spAutoFit/>
              </a:bodyPr>
              <a:lstStyle/>
              <a:p>
                <a:r>
                  <a:rPr lang="en-US" sz="1400" b="1" dirty="0">
                    <a:solidFill>
                      <a:srgbClr val="1133AF"/>
                    </a:solidFill>
                  </a:rPr>
                  <a:t>25 Y-Modules</a:t>
                </a:r>
                <a:endParaRPr lang="ru-RU" sz="1400" b="1" dirty="0">
                  <a:solidFill>
                    <a:srgbClr val="1133AF"/>
                  </a:solidFill>
                </a:endParaRPr>
              </a:p>
            </p:txBody>
          </p:sp>
          <p:sp>
            <p:nvSpPr>
              <p:cNvPr id="18" name="TextBox 17">
                <a:extLst>
                  <a:ext uri="{FF2B5EF4-FFF2-40B4-BE49-F238E27FC236}">
                    <a16:creationId xmlns:a16="http://schemas.microsoft.com/office/drawing/2014/main" id="{9A94D72C-47E0-4C2B-8CA1-240265ABEA0E}"/>
                  </a:ext>
                </a:extLst>
              </p:cNvPr>
              <p:cNvSpPr txBox="1"/>
              <p:nvPr/>
            </p:nvSpPr>
            <p:spPr>
              <a:xfrm>
                <a:off x="2430662" y="5855233"/>
                <a:ext cx="4911135" cy="613325"/>
              </a:xfrm>
              <a:prstGeom prst="rect">
                <a:avLst/>
              </a:prstGeom>
              <a:noFill/>
            </p:spPr>
            <p:txBody>
              <a:bodyPr wrap="none" rtlCol="0">
                <a:spAutoFit/>
              </a:bodyPr>
              <a:lstStyle/>
              <a:p>
                <a:r>
                  <a:rPr lang="en-US" sz="1200" b="1" dirty="0">
                    <a:solidFill>
                      <a:srgbClr val="000000"/>
                    </a:solidFill>
                  </a:rPr>
                  <a:t>2500 independent scintillator strips</a:t>
                </a:r>
                <a:endParaRPr lang="ru-RU" sz="1200" b="1" dirty="0">
                  <a:solidFill>
                    <a:srgbClr val="000000"/>
                  </a:solidFill>
                </a:endParaRPr>
              </a:p>
            </p:txBody>
          </p:sp>
        </p:grpSp>
      </p:grpSp>
      <p:sp>
        <p:nvSpPr>
          <p:cNvPr id="19" name="Прямоугольник 18">
            <a:extLst>
              <a:ext uri="{FF2B5EF4-FFF2-40B4-BE49-F238E27FC236}">
                <a16:creationId xmlns:a16="http://schemas.microsoft.com/office/drawing/2014/main" id="{3E29F6FB-CA6A-41AA-966A-506F9EADCDFF}"/>
              </a:ext>
            </a:extLst>
          </p:cNvPr>
          <p:cNvSpPr/>
          <p:nvPr/>
        </p:nvSpPr>
        <p:spPr>
          <a:xfrm>
            <a:off x="3794837" y="1209606"/>
            <a:ext cx="4572000" cy="4278094"/>
          </a:xfrm>
          <a:prstGeom prst="rect">
            <a:avLst/>
          </a:prstGeom>
        </p:spPr>
        <p:txBody>
          <a:bodyPr>
            <a:spAutoFit/>
          </a:bodyPr>
          <a:lstStyle/>
          <a:p>
            <a:pPr marL="285750" indent="-285750" algn="just">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It is planned to develop and construct two new neutrino detectors S</a:t>
            </a:r>
            <a:r>
              <a:rPr lang="en-US" sz="1600" baseline="30000" dirty="0">
                <a:solidFill>
                  <a:srgbClr val="002060"/>
                </a:solidFill>
                <a:latin typeface="Arial" panose="020B0604020202020204" pitchFamily="34" charset="0"/>
                <a:cs typeface="Arial" panose="020B0604020202020204" pitchFamily="34" charset="0"/>
              </a:rPr>
              <a:t>3</a:t>
            </a:r>
            <a:r>
              <a:rPr lang="en-US" sz="1600" dirty="0">
                <a:solidFill>
                  <a:srgbClr val="002060"/>
                </a:solidFill>
                <a:latin typeface="Arial" panose="020B0604020202020204" pitchFamily="34" charset="0"/>
                <a:cs typeface="Arial" panose="020B0604020202020204" pitchFamily="34" charset="0"/>
              </a:rPr>
              <a:t> (S-cube)</a:t>
            </a:r>
          </a:p>
          <a:p>
            <a:pPr marL="285750" indent="-285750" algn="just">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They would be:</a:t>
            </a:r>
          </a:p>
          <a:p>
            <a:pPr marL="742950" lvl="1" indent="-285750" algn="just">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smaller, simpler and cheaper than DANSS;</a:t>
            </a:r>
          </a:p>
          <a:p>
            <a:pPr marL="742950" lvl="1" indent="-285750" algn="just">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have better energy resolution;</a:t>
            </a:r>
          </a:p>
          <a:p>
            <a:pPr marL="742950" lvl="1" indent="-285750" algn="just">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detect about 300-400 IBD events per day each;</a:t>
            </a:r>
          </a:p>
          <a:p>
            <a:pPr marL="742950" lvl="1" indent="-285750" algn="just">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The first of them will be constructed by IEAP CTU (Prague) and installed at the </a:t>
            </a:r>
            <a:r>
              <a:rPr lang="en-US" sz="1600" dirty="0" err="1">
                <a:solidFill>
                  <a:srgbClr val="002060"/>
                </a:solidFill>
                <a:latin typeface="Arial" panose="020B0604020202020204" pitchFamily="34" charset="0"/>
                <a:cs typeface="Arial" panose="020B0604020202020204" pitchFamily="34" charset="0"/>
              </a:rPr>
              <a:t>Temelín</a:t>
            </a:r>
            <a:r>
              <a:rPr lang="en-US" sz="1600" dirty="0">
                <a:solidFill>
                  <a:srgbClr val="002060"/>
                </a:solidFill>
                <a:latin typeface="Arial" panose="020B0604020202020204" pitchFamily="34" charset="0"/>
                <a:cs typeface="Arial" panose="020B0604020202020204" pitchFamily="34" charset="0"/>
              </a:rPr>
              <a:t> NPP (Czech Republic);</a:t>
            </a:r>
          </a:p>
          <a:p>
            <a:pPr marL="285750" indent="-285750" algn="just">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rgbClr val="002060"/>
                </a:solidFill>
                <a:latin typeface="Arial" panose="020B0604020202020204" pitchFamily="34" charset="0"/>
                <a:cs typeface="Arial" panose="020B0604020202020204" pitchFamily="34" charset="0"/>
              </a:rPr>
              <a:t>The second one will operate parallel to DANSS at the Kalinin NPP, thus providing more reliable reactor monitoring. </a:t>
            </a:r>
          </a:p>
        </p:txBody>
      </p:sp>
      <p:sp>
        <p:nvSpPr>
          <p:cNvPr id="20" name="Прямоугольник 19"/>
          <p:cNvSpPr/>
          <p:nvPr/>
        </p:nvSpPr>
        <p:spPr>
          <a:xfrm>
            <a:off x="72008" y="5615583"/>
            <a:ext cx="8964488" cy="923330"/>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indent="450850" algn="just" eaLnBrk="0" fontAlgn="base" hangingPunct="0">
              <a:spcBef>
                <a:spcPct val="0"/>
              </a:spcBef>
              <a:spcAft>
                <a:spcPct val="0"/>
              </a:spcAft>
            </a:pPr>
            <a:r>
              <a:rPr lang="en-US" b="1" dirty="0">
                <a:solidFill>
                  <a:srgbClr val="002060"/>
                </a:solidFill>
                <a:latin typeface="Arial" pitchFamily="34" charset="0"/>
                <a:ea typeface="Times New Roman" pitchFamily="18" charset="0"/>
                <a:cs typeface="Arial" pitchFamily="34" charset="0"/>
              </a:rPr>
              <a:t>The PAC recommends continuation of the DANSS project in 2019–2021, including JINR’s collaboration with the NEOS and Neutrino4 projects, as well as the development and construction of two small S3 detectors</a:t>
            </a:r>
            <a:endParaRPr lang="ru-RU" b="1" dirty="0">
              <a:solidFill>
                <a:srgbClr val="002060"/>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E925EFC-68B8-4DB3-A5DF-9EEE0E18E14F}"/>
              </a:ext>
            </a:extLst>
          </p:cNvPr>
          <p:cNvPicPr>
            <a:picLocks noChangeAspect="1"/>
          </p:cNvPicPr>
          <p:nvPr/>
        </p:nvPicPr>
        <p:blipFill>
          <a:blip r:embed="rId3" cstate="print"/>
          <a:stretch>
            <a:fillRect/>
          </a:stretch>
        </p:blipFill>
        <p:spPr>
          <a:xfrm>
            <a:off x="650577" y="40225"/>
            <a:ext cx="469075" cy="480876"/>
          </a:xfrm>
          <a:prstGeom prst="rect">
            <a:avLst/>
          </a:prstGeom>
        </p:spPr>
      </p:pic>
      <p:sp>
        <p:nvSpPr>
          <p:cNvPr id="1026" name="AutoShape 2"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pin.jinr.ru/pin/pin?c=showPhoto&amp;id=720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4829853" y="1200376"/>
            <a:ext cx="4214545" cy="4770537"/>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sz="1600" dirty="0">
                <a:solidFill>
                  <a:srgbClr val="002060"/>
                </a:solidFill>
                <a:latin typeface="Arial" pitchFamily="34" charset="0"/>
                <a:ea typeface="Times New Roman" pitchFamily="18" charset="0"/>
                <a:cs typeface="Times New Roman" pitchFamily="18" charset="0"/>
              </a:rPr>
              <a:t>the experiments search for the magnetic moment of neutrino (MMN) and coherent elastic neutrino-nucleus scattering (CENNS). </a:t>
            </a:r>
          </a:p>
          <a:p>
            <a:pPr marL="285750" lvl="0" indent="-285750" algn="just" eaLnBrk="0" fontAlgn="base" hangingPunct="0">
              <a:spcBef>
                <a:spcPct val="0"/>
              </a:spcBef>
              <a:spcAft>
                <a:spcPct val="0"/>
              </a:spcAft>
              <a:buFont typeface="Arial" panose="020B0604020202020204" pitchFamily="34" charset="0"/>
              <a:buChar char="•"/>
            </a:pPr>
            <a:endParaRPr lang="en-US" sz="1600" dirty="0">
              <a:solidFill>
                <a:srgbClr val="002060"/>
              </a:solidFill>
              <a:latin typeface="Arial" pitchFamily="34" charset="0"/>
              <a:ea typeface="Times New Roman" pitchFamily="18" charset="0"/>
              <a:cs typeface="Times New Roman"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sz="1600" dirty="0">
                <a:solidFill>
                  <a:srgbClr val="002060"/>
                </a:solidFill>
                <a:latin typeface="Arial" pitchFamily="34" charset="0"/>
                <a:ea typeface="Times New Roman" pitchFamily="18" charset="0"/>
                <a:cs typeface="Times New Roman" pitchFamily="18" charset="0"/>
              </a:rPr>
              <a:t>Currently, an experimental set-up is being constructed at the Kalinin NPP.</a:t>
            </a:r>
          </a:p>
          <a:p>
            <a:pPr marL="285750" lvl="0" indent="-285750" algn="just" eaLnBrk="0" fontAlgn="base" hangingPunct="0">
              <a:spcBef>
                <a:spcPct val="0"/>
              </a:spcBef>
              <a:spcAft>
                <a:spcPct val="0"/>
              </a:spcAft>
              <a:buFont typeface="Arial" panose="020B0604020202020204" pitchFamily="34" charset="0"/>
              <a:buChar char="•"/>
            </a:pPr>
            <a:endParaRPr lang="en-US" sz="1600" dirty="0">
              <a:solidFill>
                <a:srgbClr val="002060"/>
              </a:solidFill>
              <a:latin typeface="Arial" pitchFamily="34" charset="0"/>
              <a:ea typeface="Times New Roman" pitchFamily="18" charset="0"/>
              <a:cs typeface="Times New Roman"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sz="1600" dirty="0">
                <a:solidFill>
                  <a:srgbClr val="002060"/>
                </a:solidFill>
                <a:latin typeface="Arial" pitchFamily="34" charset="0"/>
                <a:ea typeface="Times New Roman" pitchFamily="18" charset="0"/>
                <a:cs typeface="Times New Roman" pitchFamily="18" charset="0"/>
              </a:rPr>
              <a:t>Within the GEMMA-III project, it is planned to use four new low-threshold detectors (threshold ~ 200 eV) with a total mass of about 5.5 kg. </a:t>
            </a:r>
          </a:p>
          <a:p>
            <a:pPr marL="285750" lvl="0" indent="-285750" algn="just" eaLnBrk="0" fontAlgn="base" hangingPunct="0">
              <a:spcBef>
                <a:spcPct val="0"/>
              </a:spcBef>
              <a:spcAft>
                <a:spcPct val="0"/>
              </a:spcAft>
              <a:buFont typeface="Arial" panose="020B0604020202020204" pitchFamily="34" charset="0"/>
              <a:buChar char="•"/>
            </a:pPr>
            <a:endParaRPr lang="en-US" sz="1600" dirty="0">
              <a:solidFill>
                <a:srgbClr val="002060"/>
              </a:solidFill>
              <a:latin typeface="Arial" pitchFamily="34" charset="0"/>
              <a:ea typeface="Times New Roman" pitchFamily="18" charset="0"/>
              <a:cs typeface="Times New Roman"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sz="1600" dirty="0">
                <a:solidFill>
                  <a:srgbClr val="002060"/>
                </a:solidFill>
                <a:latin typeface="Arial" pitchFamily="34" charset="0"/>
                <a:ea typeface="Times New Roman" pitchFamily="18" charset="0"/>
                <a:cs typeface="Times New Roman" pitchFamily="18" charset="0"/>
              </a:rPr>
              <a:t>The experimental set-up will be located under reactor core No.3 at the Kalinin NPP where the distance from the centre of the core is only 10 m leading to an enormous antineutrino flux of &gt;5</a:t>
            </a:r>
            <a:r>
              <a:rPr lang="en-US" sz="1600" dirty="0">
                <a:solidFill>
                  <a:srgbClr val="002060"/>
                </a:solidFill>
                <a:latin typeface="Arial" pitchFamily="34" charset="0"/>
                <a:ea typeface="Times New Roman" pitchFamily="18" charset="0"/>
                <a:cs typeface="Arial" pitchFamily="34" charset="0"/>
                <a:sym typeface="Symbol" pitchFamily="18" charset="2"/>
              </a:rPr>
              <a:t></a:t>
            </a:r>
            <a:r>
              <a:rPr lang="en-US" sz="1600" dirty="0">
                <a:solidFill>
                  <a:srgbClr val="002060"/>
                </a:solidFill>
                <a:latin typeface="Arial" pitchFamily="34" charset="0"/>
                <a:ea typeface="Times New Roman" pitchFamily="18" charset="0"/>
                <a:cs typeface="Times New Roman" pitchFamily="18" charset="0"/>
              </a:rPr>
              <a:t>10</a:t>
            </a:r>
            <a:r>
              <a:rPr lang="en-US" sz="1600" baseline="30000" dirty="0">
                <a:solidFill>
                  <a:srgbClr val="002060"/>
                </a:solidFill>
                <a:latin typeface="Arial" pitchFamily="34" charset="0"/>
                <a:ea typeface="Times New Roman" pitchFamily="18" charset="0"/>
                <a:cs typeface="Times New Roman" pitchFamily="18" charset="0"/>
                <a:sym typeface="Symbol" pitchFamily="18" charset="2"/>
              </a:rPr>
              <a:t>13</a:t>
            </a:r>
            <a:r>
              <a:rPr lang="en-US" sz="1600" dirty="0">
                <a:solidFill>
                  <a:srgbClr val="002060"/>
                </a:solidFill>
                <a:latin typeface="Arial" pitchFamily="34" charset="0"/>
                <a:ea typeface="Times New Roman" pitchFamily="18" charset="0"/>
                <a:cs typeface="Times New Roman" pitchFamily="18" charset="0"/>
                <a:sym typeface="Symbol" pitchFamily="18" charset="2"/>
              </a:rPr>
              <a:t> antineutrino/(cm</a:t>
            </a:r>
            <a:r>
              <a:rPr lang="en-US" sz="1600" baseline="30000" dirty="0">
                <a:solidFill>
                  <a:srgbClr val="002060"/>
                </a:solidFill>
                <a:latin typeface="Arial" pitchFamily="34" charset="0"/>
                <a:ea typeface="Times New Roman" pitchFamily="18" charset="0"/>
                <a:cs typeface="Times New Roman" pitchFamily="18" charset="0"/>
                <a:sym typeface="Symbol" pitchFamily="18" charset="2"/>
              </a:rPr>
              <a:t>2</a:t>
            </a:r>
            <a:r>
              <a:rPr lang="en-US" sz="1600" dirty="0">
                <a:solidFill>
                  <a:srgbClr val="002060"/>
                </a:solidFill>
                <a:latin typeface="Arial" pitchFamily="34" charset="0"/>
                <a:ea typeface="Times New Roman" pitchFamily="18" charset="0"/>
                <a:cs typeface="Arial" pitchFamily="34" charset="0"/>
                <a:sym typeface="Symbol" pitchFamily="18" charset="2"/>
              </a:rPr>
              <a:t></a:t>
            </a:r>
            <a:r>
              <a:rPr lang="en-US" sz="1600" dirty="0">
                <a:solidFill>
                  <a:srgbClr val="002060"/>
                </a:solidFill>
                <a:latin typeface="Arial" pitchFamily="34" charset="0"/>
                <a:ea typeface="Times New Roman" pitchFamily="18" charset="0"/>
                <a:cs typeface="Times New Roman" pitchFamily="18" charset="0"/>
              </a:rPr>
              <a:t>s).</a:t>
            </a:r>
            <a:endParaRPr lang="ru-RU" sz="1600" dirty="0">
              <a:solidFill>
                <a:srgbClr val="002060"/>
              </a:solidFill>
              <a:latin typeface="Arial" pitchFamily="34" charset="0"/>
              <a:cs typeface="Arial" pitchFamily="34" charset="0"/>
              <a:sym typeface="Symbol" pitchFamily="18" charset="2"/>
            </a:endParaRPr>
          </a:p>
        </p:txBody>
      </p:sp>
      <p:sp>
        <p:nvSpPr>
          <p:cNvPr id="10" name="Номер слайда 9"/>
          <p:cNvSpPr>
            <a:spLocks noGrp="1"/>
          </p:cNvSpPr>
          <p:nvPr>
            <p:ph type="sldNum" sz="quarter" idx="12"/>
          </p:nvPr>
        </p:nvSpPr>
        <p:spPr/>
        <p:txBody>
          <a:bodyPr/>
          <a:lstStyle/>
          <a:p>
            <a:fld id="{017C60C2-FB95-4464-969C-DC460CD1CFD8}" type="slidenum">
              <a:rPr lang="ru-RU" smtClean="0"/>
              <a:pPr/>
              <a:t>9</a:t>
            </a:fld>
            <a:endParaRPr lang="ru-RU"/>
          </a:p>
        </p:txBody>
      </p:sp>
      <p:sp>
        <p:nvSpPr>
          <p:cNvPr id="11" name="Прямоугольник 10">
            <a:extLst>
              <a:ext uri="{FF2B5EF4-FFF2-40B4-BE49-F238E27FC236}">
                <a16:creationId xmlns:a16="http://schemas.microsoft.com/office/drawing/2014/main" id="{92402B57-22FA-4E42-B152-39D0BEA2BFD2}"/>
              </a:ext>
            </a:extLst>
          </p:cNvPr>
          <p:cNvSpPr/>
          <p:nvPr/>
        </p:nvSpPr>
        <p:spPr>
          <a:xfrm>
            <a:off x="251520" y="35462"/>
            <a:ext cx="8640960" cy="707886"/>
          </a:xfrm>
          <a:prstGeom prst="rect">
            <a:avLst/>
          </a:prstGeom>
        </p:spPr>
        <p:txBody>
          <a:bodyPr wrap="square">
            <a:spAutoFit/>
          </a:bodyPr>
          <a:lstStyle/>
          <a:p>
            <a:pPr algn="ctr" fontAlgn="base">
              <a:spcBef>
                <a:spcPct val="0"/>
              </a:spcBef>
              <a:spcAft>
                <a:spcPct val="0"/>
              </a:spcAft>
            </a:pPr>
            <a:r>
              <a:rPr lang="en-US" sz="2000" b="1" i="1" dirty="0">
                <a:solidFill>
                  <a:srgbClr val="C00000"/>
                </a:solidFill>
                <a:latin typeface="Arial" pitchFamily="34" charset="0"/>
                <a:ea typeface="Times New Roman" pitchFamily="18" charset="0"/>
                <a:cs typeface="Times New Roman" pitchFamily="18" charset="0"/>
              </a:rPr>
              <a:t>Projects conducted at the Kalinin Nuclear Power Plant</a:t>
            </a:r>
          </a:p>
          <a:p>
            <a:pPr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2. Project GEMMA</a:t>
            </a:r>
            <a:endParaRPr lang="ru-RU" sz="2000" dirty="0">
              <a:solidFill>
                <a:srgbClr val="C00000"/>
              </a:solidFill>
              <a:latin typeface="Arial" pitchFamily="34" charset="0"/>
              <a:cs typeface="Arial" pitchFamily="34" charset="0"/>
            </a:endParaRPr>
          </a:p>
        </p:txBody>
      </p:sp>
      <p:sp>
        <p:nvSpPr>
          <p:cNvPr id="4" name="Прямоугольник 3">
            <a:extLst>
              <a:ext uri="{FF2B5EF4-FFF2-40B4-BE49-F238E27FC236}">
                <a16:creationId xmlns:a16="http://schemas.microsoft.com/office/drawing/2014/main" id="{21A4FC58-6B75-402A-A7E9-A87D0ACC1B36}"/>
              </a:ext>
            </a:extLst>
          </p:cNvPr>
          <p:cNvSpPr/>
          <p:nvPr/>
        </p:nvSpPr>
        <p:spPr>
          <a:xfrm>
            <a:off x="251520" y="734687"/>
            <a:ext cx="8983080" cy="584775"/>
          </a:xfrm>
          <a:prstGeom prst="rect">
            <a:avLst/>
          </a:prstGeom>
        </p:spPr>
        <p:txBody>
          <a:bodyPr wrap="square">
            <a:spAutoFit/>
          </a:bodyPr>
          <a:lstStyle/>
          <a:p>
            <a:r>
              <a:rPr lang="en-US" sz="1600" b="1" u="sng" dirty="0">
                <a:solidFill>
                  <a:srgbClr val="002060"/>
                </a:solidFill>
                <a:latin typeface="Arial" pitchFamily="34" charset="0"/>
                <a:ea typeface="Times New Roman" pitchFamily="18" charset="0"/>
                <a:cs typeface="Times New Roman" pitchFamily="18" charset="0"/>
              </a:rPr>
              <a:t>The aim of the project: </a:t>
            </a:r>
            <a:r>
              <a:rPr lang="en-US" sz="1600" dirty="0">
                <a:solidFill>
                  <a:srgbClr val="002060"/>
                </a:solidFill>
                <a:latin typeface="Arial" pitchFamily="34" charset="0"/>
                <a:ea typeface="Times New Roman" pitchFamily="18" charset="0"/>
                <a:cs typeface="Times New Roman" pitchFamily="18" charset="0"/>
              </a:rPr>
              <a:t>investigate reactor neutrino properties using high-purity low-threshold germanium detectors. </a:t>
            </a:r>
            <a:endParaRPr lang="ru-RU" sz="1600" dirty="0">
              <a:solidFill>
                <a:srgbClr val="002060"/>
              </a:solidFill>
            </a:endParaRPr>
          </a:p>
        </p:txBody>
      </p:sp>
      <p:sp>
        <p:nvSpPr>
          <p:cNvPr id="13" name="Прямоугольник 12"/>
          <p:cNvSpPr/>
          <p:nvPr/>
        </p:nvSpPr>
        <p:spPr>
          <a:xfrm>
            <a:off x="79910" y="6023029"/>
            <a:ext cx="8964488" cy="646331"/>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eaLnBrk="0" fontAlgn="base" hangingPunct="0">
              <a:spcBef>
                <a:spcPct val="0"/>
              </a:spcBef>
              <a:spcAft>
                <a:spcPct val="0"/>
              </a:spcAft>
            </a:pPr>
            <a:r>
              <a:rPr lang="en-US" b="1" dirty="0">
                <a:solidFill>
                  <a:srgbClr val="002060"/>
                </a:solidFill>
                <a:latin typeface="Arial" pitchFamily="34" charset="0"/>
                <a:ea typeface="Times New Roman" pitchFamily="18" charset="0"/>
                <a:cs typeface="Times New Roman" pitchFamily="18" charset="0"/>
                <a:sym typeface="Symbol" pitchFamily="18" charset="2"/>
              </a:rPr>
              <a:t>The PAC recommends continuation of the GEMMA-III project in 2019–2021. </a:t>
            </a:r>
          </a:p>
          <a:p>
            <a:pPr lvl="0" algn="ctr" eaLnBrk="0" fontAlgn="base" hangingPunct="0">
              <a:spcBef>
                <a:spcPct val="0"/>
              </a:spcBef>
              <a:spcAft>
                <a:spcPct val="0"/>
              </a:spcAft>
            </a:pPr>
            <a:r>
              <a:rPr lang="en-US" b="1" dirty="0">
                <a:solidFill>
                  <a:srgbClr val="002060"/>
                </a:solidFill>
                <a:latin typeface="Arial" pitchFamily="34" charset="0"/>
                <a:ea typeface="Times New Roman" pitchFamily="18" charset="0"/>
                <a:cs typeface="Times New Roman" pitchFamily="18" charset="0"/>
                <a:sym typeface="Symbol" pitchFamily="18" charset="2"/>
              </a:rPr>
              <a:t>The leading role of the JINR group in this experiment is highly appreciated.</a:t>
            </a:r>
            <a:endParaRPr lang="en-US" b="1" dirty="0">
              <a:solidFill>
                <a:srgbClr val="002060"/>
              </a:solidFill>
              <a:latin typeface="Arial" pitchFamily="34" charset="0"/>
              <a:ea typeface="Times New Roman" pitchFamily="18" charset="0"/>
              <a:cs typeface="Arial" pitchFamily="34" charset="0"/>
              <a:sym typeface="Symbol" pitchFamily="18" charset="2"/>
            </a:endParaRPr>
          </a:p>
        </p:txBody>
      </p:sp>
      <p:pic>
        <p:nvPicPr>
          <p:cNvPr id="15" name="Рисунок 14">
            <a:extLst>
              <a:ext uri="{FF2B5EF4-FFF2-40B4-BE49-F238E27FC236}">
                <a16:creationId xmlns:a16="http://schemas.microsoft.com/office/drawing/2014/main" id="{F49C9D53-52B4-402C-BCAA-979C4FCC5FC0}"/>
              </a:ext>
            </a:extLst>
          </p:cNvPr>
          <p:cNvPicPr>
            <a:picLocks noChangeAspect="1"/>
          </p:cNvPicPr>
          <p:nvPr/>
        </p:nvPicPr>
        <p:blipFill>
          <a:blip r:embed="rId4" cstate="print"/>
          <a:stretch>
            <a:fillRect/>
          </a:stretch>
        </p:blipFill>
        <p:spPr>
          <a:xfrm>
            <a:off x="90145" y="1931536"/>
            <a:ext cx="4696073" cy="2646381"/>
          </a:xfrm>
          <a:prstGeom prst="rect">
            <a:avLst/>
          </a:prstGeom>
        </p:spPr>
      </p:pic>
    </p:spTree>
  </p:cSld>
  <p:clrMapOvr>
    <a:masterClrMapping/>
  </p:clrMapOvr>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15036</TotalTime>
  <Words>2940</Words>
  <Application>Microsoft Macintosh PowerPoint</Application>
  <PresentationFormat>Affichage à l'écran (4:3)</PresentationFormat>
  <Paragraphs>276</Paragraphs>
  <Slides>26</Slides>
  <Notes>10</Notes>
  <HiddenSlides>0</HiddenSlides>
  <MMClips>0</MMClips>
  <ScaleCrop>false</ScaleCrop>
  <HeadingPairs>
    <vt:vector size="8" baseType="variant">
      <vt:variant>
        <vt:lpstr>Polices utilisées</vt:lpstr>
      </vt:variant>
      <vt:variant>
        <vt:i4>9</vt:i4>
      </vt: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38" baseType="lpstr">
      <vt:lpstr>Batang</vt:lpstr>
      <vt:lpstr>맑은 고딕</vt:lpstr>
      <vt:lpstr>MS PGothic</vt:lpstr>
      <vt:lpstr>Arial</vt:lpstr>
      <vt:lpstr>Calibri</vt:lpstr>
      <vt:lpstr>Calibri Light</vt:lpstr>
      <vt:lpstr>Symbol</vt:lpstr>
      <vt:lpstr>Times New Roman</vt:lpstr>
      <vt:lpstr>Wingdings 2</vt:lpstr>
      <vt:lpstr>HDOfficeLightV0</vt:lpstr>
      <vt:lpstr>1_HDOfficeLightV0</vt:lpstr>
      <vt:lpstr>Plot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Utilisateur Microsoft Office</cp:lastModifiedBy>
  <cp:revision>275</cp:revision>
  <cp:lastPrinted>2018-05-30T13:48:13Z</cp:lastPrinted>
  <dcterms:created xsi:type="dcterms:W3CDTF">2017-07-20T07:19:18Z</dcterms:created>
  <dcterms:modified xsi:type="dcterms:W3CDTF">2018-06-17T09:46:46Z</dcterms:modified>
</cp:coreProperties>
</file>