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handoutMasterIdLst>
    <p:handoutMasterId r:id="rId20"/>
  </p:handoutMasterIdLst>
  <p:sldIdLst>
    <p:sldId id="393" r:id="rId2"/>
    <p:sldId id="562" r:id="rId3"/>
    <p:sldId id="558" r:id="rId4"/>
    <p:sldId id="567" r:id="rId5"/>
    <p:sldId id="559" r:id="rId6"/>
    <p:sldId id="560" r:id="rId7"/>
    <p:sldId id="561" r:id="rId8"/>
    <p:sldId id="544" r:id="rId9"/>
    <p:sldId id="568" r:id="rId10"/>
    <p:sldId id="564" r:id="rId11"/>
    <p:sldId id="563" r:id="rId12"/>
    <p:sldId id="550" r:id="rId13"/>
    <p:sldId id="534" r:id="rId14"/>
    <p:sldId id="565" r:id="rId15"/>
    <p:sldId id="541" r:id="rId16"/>
    <p:sldId id="540" r:id="rId17"/>
    <p:sldId id="557" r:id="rId1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fol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33CC"/>
    <a:srgbClr val="000000"/>
    <a:srgbClr val="FFB337"/>
    <a:srgbClr val="007635"/>
    <a:srgbClr val="99FF66"/>
    <a:srgbClr val="000066"/>
    <a:srgbClr val="007A37"/>
    <a:srgbClr val="C4F8F6"/>
    <a:srgbClr val="EF4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5" autoAdjust="0"/>
    <p:restoredTop sz="94895" autoAdjust="0"/>
  </p:normalViewPr>
  <p:slideViewPr>
    <p:cSldViewPr>
      <p:cViewPr varScale="1">
        <p:scale>
          <a:sx n="93" d="100"/>
          <a:sy n="93" d="100"/>
        </p:scale>
        <p:origin x="77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067" y="-69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25D7A7-3926-407A-BA90-EA24C89A304A}" type="datetimeFigureOut">
              <a:rPr lang="ru-RU"/>
              <a:pPr>
                <a:defRPr/>
              </a:pPr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30A273-1F30-4E84-8D27-A48CCB38A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7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629"/>
            <a:ext cx="5438775" cy="44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871B972-3CAC-4F1D-B46E-6AA104396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30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3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 txBox="1">
            <a:spLocks noGrp="1" noChangeArrowheads="1"/>
          </p:cNvSpPr>
          <p:nvPr/>
        </p:nvSpPr>
        <p:spPr bwMode="auto">
          <a:xfrm>
            <a:off x="1" y="10557323"/>
            <a:ext cx="3049513" cy="555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r>
              <a:rPr lang="fr-FR" sz="1300">
                <a:latin typeface="+mn-lt"/>
              </a:rPr>
              <a:t>SIGMAPHI PRESENTATION - JUNE 2001</a:t>
            </a: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045649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0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15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45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40DE79-6337-4E0F-B927-DE8A97752A11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283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CBA00F-C996-429A-B86F-FE647332C8EE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3558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1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5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8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9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42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9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93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3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2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2147483647 w 596"/>
                  <a:gd name="T1" fmla="*/ 2147483647 h 666"/>
                  <a:gd name="T2" fmla="*/ 2147483647 w 596"/>
                  <a:gd name="T3" fmla="*/ 2147483647 h 666"/>
                  <a:gd name="T4" fmla="*/ 0 w 596"/>
                  <a:gd name="T5" fmla="*/ 2147483647 h 666"/>
                  <a:gd name="T6" fmla="*/ 2147483647 w 596"/>
                  <a:gd name="T7" fmla="*/ 2147483647 h 666"/>
                  <a:gd name="T8" fmla="*/ 2147483647 w 596"/>
                  <a:gd name="T9" fmla="*/ 2147483647 h 666"/>
                  <a:gd name="T10" fmla="*/ 2147483647 w 596"/>
                  <a:gd name="T11" fmla="*/ 2147483647 h 666"/>
                  <a:gd name="T12" fmla="*/ 2147483647 w 596"/>
                  <a:gd name="T13" fmla="*/ 2147483647 h 666"/>
                  <a:gd name="T14" fmla="*/ 2147483647 w 596"/>
                  <a:gd name="T15" fmla="*/ 2147483647 h 666"/>
                  <a:gd name="T16" fmla="*/ 2147483647 w 596"/>
                  <a:gd name="T17" fmla="*/ 2147483647 h 666"/>
                  <a:gd name="T18" fmla="*/ 2147483647 w 596"/>
                  <a:gd name="T19" fmla="*/ 2147483647 h 666"/>
                  <a:gd name="T20" fmla="*/ 2147483647 w 596"/>
                  <a:gd name="T21" fmla="*/ 2147483647 h 666"/>
                  <a:gd name="T22" fmla="*/ 2147483647 w 596"/>
                  <a:gd name="T23" fmla="*/ 2147483647 h 666"/>
                  <a:gd name="T24" fmla="*/ 2147483647 w 596"/>
                  <a:gd name="T25" fmla="*/ 2147483647 h 666"/>
                  <a:gd name="T26" fmla="*/ 2147483647 w 596"/>
                  <a:gd name="T27" fmla="*/ 2147483647 h 666"/>
                  <a:gd name="T28" fmla="*/ 2147483647 w 596"/>
                  <a:gd name="T29" fmla="*/ 2147483647 h 666"/>
                  <a:gd name="T30" fmla="*/ 2147483647 w 596"/>
                  <a:gd name="T31" fmla="*/ 2147483647 h 666"/>
                  <a:gd name="T32" fmla="*/ 2147483647 w 596"/>
                  <a:gd name="T33" fmla="*/ 2147483647 h 666"/>
                  <a:gd name="T34" fmla="*/ 2147483647 w 596"/>
                  <a:gd name="T35" fmla="*/ 2147483647 h 666"/>
                  <a:gd name="T36" fmla="*/ 2147483647 w 596"/>
                  <a:gd name="T37" fmla="*/ 2147483647 h 666"/>
                  <a:gd name="T38" fmla="*/ 2147483647 w 596"/>
                  <a:gd name="T39" fmla="*/ 2147483647 h 666"/>
                  <a:gd name="T40" fmla="*/ 2147483647 w 596"/>
                  <a:gd name="T41" fmla="*/ 2147483647 h 666"/>
                  <a:gd name="T42" fmla="*/ 2147483647 w 596"/>
                  <a:gd name="T43" fmla="*/ 2147483647 h 666"/>
                  <a:gd name="T44" fmla="*/ 2147483647 w 596"/>
                  <a:gd name="T45" fmla="*/ 2147483647 h 666"/>
                  <a:gd name="T46" fmla="*/ 2147483647 w 596"/>
                  <a:gd name="T47" fmla="*/ 2147483647 h 666"/>
                  <a:gd name="T48" fmla="*/ 2147483647 w 596"/>
                  <a:gd name="T49" fmla="*/ 2147483647 h 666"/>
                  <a:gd name="T50" fmla="*/ 2147483647 w 596"/>
                  <a:gd name="T51" fmla="*/ 2147483647 h 666"/>
                  <a:gd name="T52" fmla="*/ 2147483647 w 596"/>
                  <a:gd name="T53" fmla="*/ 2147483647 h 666"/>
                  <a:gd name="T54" fmla="*/ 2147483647 w 596"/>
                  <a:gd name="T55" fmla="*/ 2147483647 h 666"/>
                  <a:gd name="T56" fmla="*/ 2147483647 w 596"/>
                  <a:gd name="T57" fmla="*/ 2147483647 h 666"/>
                  <a:gd name="T58" fmla="*/ 2147483647 w 596"/>
                  <a:gd name="T59" fmla="*/ 2147483647 h 666"/>
                  <a:gd name="T60" fmla="*/ 2147483647 w 596"/>
                  <a:gd name="T61" fmla="*/ 2147483647 h 666"/>
                  <a:gd name="T62" fmla="*/ 2147483647 w 596"/>
                  <a:gd name="T63" fmla="*/ 2147483647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147483647 h 237"/>
                  <a:gd name="T4" fmla="*/ 2147483647 w 257"/>
                  <a:gd name="T5" fmla="*/ 2147483647 h 237"/>
                  <a:gd name="T6" fmla="*/ 2147483647 w 257"/>
                  <a:gd name="T7" fmla="*/ 2147483647 h 237"/>
                  <a:gd name="T8" fmla="*/ 2147483647 w 257"/>
                  <a:gd name="T9" fmla="*/ 2147483647 h 237"/>
                  <a:gd name="T10" fmla="*/ 2147483647 w 257"/>
                  <a:gd name="T11" fmla="*/ 2147483647 h 237"/>
                  <a:gd name="T12" fmla="*/ 2147483647 w 257"/>
                  <a:gd name="T13" fmla="*/ 2147483647 h 237"/>
                  <a:gd name="T14" fmla="*/ 2147483647 w 257"/>
                  <a:gd name="T15" fmla="*/ 2147483647 h 237"/>
                  <a:gd name="T16" fmla="*/ 2147483647 w 257"/>
                  <a:gd name="T17" fmla="*/ 2147483647 h 237"/>
                  <a:gd name="T18" fmla="*/ 2147483647 w 257"/>
                  <a:gd name="T19" fmla="*/ 2147483647 h 237"/>
                  <a:gd name="T20" fmla="*/ 2147483647 w 257"/>
                  <a:gd name="T21" fmla="*/ 2147483647 h 237"/>
                  <a:gd name="T22" fmla="*/ 2147483647 w 257"/>
                  <a:gd name="T23" fmla="*/ 2147483647 h 237"/>
                  <a:gd name="T24" fmla="*/ 2147483647 w 257"/>
                  <a:gd name="T25" fmla="*/ 2147483647 h 237"/>
                  <a:gd name="T26" fmla="*/ 2147483647 w 257"/>
                  <a:gd name="T27" fmla="*/ 2147483647 h 237"/>
                  <a:gd name="T28" fmla="*/ 2147483647 w 257"/>
                  <a:gd name="T29" fmla="*/ 2147483647 h 237"/>
                  <a:gd name="T30" fmla="*/ 2147483647 w 257"/>
                  <a:gd name="T31" fmla="*/ 2147483647 h 237"/>
                  <a:gd name="T32" fmla="*/ 2147483647 w 257"/>
                  <a:gd name="T33" fmla="*/ 2147483647 h 237"/>
                  <a:gd name="T34" fmla="*/ 2147483647 w 257"/>
                  <a:gd name="T35" fmla="*/ 2147483647 h 237"/>
                  <a:gd name="T36" fmla="*/ 2147483647 w 257"/>
                  <a:gd name="T37" fmla="*/ 2147483647 h 237"/>
                  <a:gd name="T38" fmla="*/ 2147483647 w 257"/>
                  <a:gd name="T39" fmla="*/ 2147483647 h 237"/>
                  <a:gd name="T40" fmla="*/ 2147483647 w 257"/>
                  <a:gd name="T41" fmla="*/ 2147483647 h 237"/>
                  <a:gd name="T42" fmla="*/ 2147483647 w 257"/>
                  <a:gd name="T43" fmla="*/ 2147483647 h 237"/>
                  <a:gd name="T44" fmla="*/ 2147483647 w 257"/>
                  <a:gd name="T45" fmla="*/ 2147483647 h 237"/>
                  <a:gd name="T46" fmla="*/ 2147483647 w 257"/>
                  <a:gd name="T47" fmla="*/ 2147483647 h 237"/>
                  <a:gd name="T48" fmla="*/ 2147483647 w 257"/>
                  <a:gd name="T49" fmla="*/ 2147483647 h 237"/>
                  <a:gd name="T50" fmla="*/ 2147483647 w 257"/>
                  <a:gd name="T51" fmla="*/ 2147483647 h 237"/>
                  <a:gd name="T52" fmla="*/ 2147483647 w 257"/>
                  <a:gd name="T53" fmla="*/ 2147483647 h 237"/>
                  <a:gd name="T54" fmla="*/ 2147483647 w 257"/>
                  <a:gd name="T55" fmla="*/ 2147483647 h 237"/>
                  <a:gd name="T56" fmla="*/ 2147483647 w 257"/>
                  <a:gd name="T57" fmla="*/ 2147483647 h 237"/>
                  <a:gd name="T58" fmla="*/ 2147483647 w 257"/>
                  <a:gd name="T59" fmla="*/ 2147483647 h 237"/>
                  <a:gd name="T60" fmla="*/ 2147483647 w 257"/>
                  <a:gd name="T61" fmla="*/ 2147483647 h 237"/>
                  <a:gd name="T62" fmla="*/ 2147483647 w 257"/>
                  <a:gd name="T63" fmla="*/ 214748364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147483647 w 124"/>
                  <a:gd name="T1" fmla="*/ 0 h 110"/>
                  <a:gd name="T2" fmla="*/ 2147483647 w 124"/>
                  <a:gd name="T3" fmla="*/ 2147483647 h 110"/>
                  <a:gd name="T4" fmla="*/ 2147483647 w 124"/>
                  <a:gd name="T5" fmla="*/ 2147483647 h 110"/>
                  <a:gd name="T6" fmla="*/ 2147483647 w 124"/>
                  <a:gd name="T7" fmla="*/ 2147483647 h 110"/>
                  <a:gd name="T8" fmla="*/ 2147483647 w 124"/>
                  <a:gd name="T9" fmla="*/ 2147483647 h 110"/>
                  <a:gd name="T10" fmla="*/ 2147483647 w 124"/>
                  <a:gd name="T11" fmla="*/ 2147483647 h 110"/>
                  <a:gd name="T12" fmla="*/ 2147483647 w 124"/>
                  <a:gd name="T13" fmla="*/ 2147483647 h 110"/>
                  <a:gd name="T14" fmla="*/ 2147483647 w 124"/>
                  <a:gd name="T15" fmla="*/ 2147483647 h 110"/>
                  <a:gd name="T16" fmla="*/ 2147483647 w 124"/>
                  <a:gd name="T17" fmla="*/ 2147483647 h 110"/>
                  <a:gd name="T18" fmla="*/ 0 w 124"/>
                  <a:gd name="T19" fmla="*/ 2147483647 h 110"/>
                  <a:gd name="T20" fmla="*/ 2147483647 w 124"/>
                  <a:gd name="T21" fmla="*/ 2147483647 h 110"/>
                  <a:gd name="T22" fmla="*/ 2147483647 w 124"/>
                  <a:gd name="T23" fmla="*/ 2147483647 h 110"/>
                  <a:gd name="T24" fmla="*/ 2147483647 w 124"/>
                  <a:gd name="T25" fmla="*/ 2147483647 h 110"/>
                  <a:gd name="T26" fmla="*/ 2147483647 w 124"/>
                  <a:gd name="T27" fmla="*/ 2147483647 h 110"/>
                  <a:gd name="T28" fmla="*/ 2147483647 w 124"/>
                  <a:gd name="T29" fmla="*/ 2147483647 h 110"/>
                  <a:gd name="T30" fmla="*/ 2147483647 w 124"/>
                  <a:gd name="T31" fmla="*/ 2147483647 h 110"/>
                  <a:gd name="T32" fmla="*/ 2147483647 w 124"/>
                  <a:gd name="T33" fmla="*/ 2147483647 h 110"/>
                  <a:gd name="T34" fmla="*/ 2147483647 w 124"/>
                  <a:gd name="T35" fmla="*/ 2147483647 h 110"/>
                  <a:gd name="T36" fmla="*/ 2147483647 w 124"/>
                  <a:gd name="T37" fmla="*/ 2147483647 h 110"/>
                  <a:gd name="T38" fmla="*/ 2147483647 w 124"/>
                  <a:gd name="T39" fmla="*/ 2147483647 h 110"/>
                  <a:gd name="T40" fmla="*/ 2147483647 w 124"/>
                  <a:gd name="T41" fmla="*/ 2147483647 h 110"/>
                  <a:gd name="T42" fmla="*/ 2147483647 w 124"/>
                  <a:gd name="T43" fmla="*/ 2147483647 h 110"/>
                  <a:gd name="T44" fmla="*/ 2147483647 w 124"/>
                  <a:gd name="T45" fmla="*/ 2147483647 h 110"/>
                  <a:gd name="T46" fmla="*/ 2147483647 w 124"/>
                  <a:gd name="T47" fmla="*/ 2147483647 h 110"/>
                  <a:gd name="T48" fmla="*/ 2147483647 w 124"/>
                  <a:gd name="T49" fmla="*/ 2147483647 h 110"/>
                  <a:gd name="T50" fmla="*/ 2147483647 w 124"/>
                  <a:gd name="T51" fmla="*/ 2147483647 h 110"/>
                  <a:gd name="T52" fmla="*/ 2147483647 w 124"/>
                  <a:gd name="T53" fmla="*/ 2147483647 h 110"/>
                  <a:gd name="T54" fmla="*/ 2147483647 w 124"/>
                  <a:gd name="T55" fmla="*/ 2147483647 h 110"/>
                  <a:gd name="T56" fmla="*/ 2147483647 w 124"/>
                  <a:gd name="T57" fmla="*/ 2147483647 h 110"/>
                  <a:gd name="T58" fmla="*/ 214748364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147483647 w 109"/>
                  <a:gd name="T3" fmla="*/ 2147483647 h 156"/>
                  <a:gd name="T4" fmla="*/ 2147483647 w 109"/>
                  <a:gd name="T5" fmla="*/ 2147483647 h 156"/>
                  <a:gd name="T6" fmla="*/ 2147483647 w 109"/>
                  <a:gd name="T7" fmla="*/ 2147483647 h 156"/>
                  <a:gd name="T8" fmla="*/ 2147483647 w 109"/>
                  <a:gd name="T9" fmla="*/ 2147483647 h 156"/>
                  <a:gd name="T10" fmla="*/ 2147483647 w 109"/>
                  <a:gd name="T11" fmla="*/ 2147483647 h 156"/>
                  <a:gd name="T12" fmla="*/ 2147483647 w 109"/>
                  <a:gd name="T13" fmla="*/ 2147483647 h 156"/>
                  <a:gd name="T14" fmla="*/ 2147483647 w 109"/>
                  <a:gd name="T15" fmla="*/ 2147483647 h 156"/>
                  <a:gd name="T16" fmla="*/ 2147483647 w 109"/>
                  <a:gd name="T17" fmla="*/ 2147483647 h 156"/>
                  <a:gd name="T18" fmla="*/ 2147483647 w 109"/>
                  <a:gd name="T19" fmla="*/ 2147483647 h 156"/>
                  <a:gd name="T20" fmla="*/ 2147483647 w 109"/>
                  <a:gd name="T21" fmla="*/ 2147483647 h 156"/>
                  <a:gd name="T22" fmla="*/ 2147483647 w 109"/>
                  <a:gd name="T23" fmla="*/ 2147483647 h 156"/>
                  <a:gd name="T24" fmla="*/ 2147483647 w 109"/>
                  <a:gd name="T25" fmla="*/ 2147483647 h 156"/>
                  <a:gd name="T26" fmla="*/ 2147483647 w 109"/>
                  <a:gd name="T27" fmla="*/ 2147483647 h 156"/>
                  <a:gd name="T28" fmla="*/ 2147483647 w 109"/>
                  <a:gd name="T29" fmla="*/ 2147483647 h 156"/>
                  <a:gd name="T30" fmla="*/ 2147483647 w 109"/>
                  <a:gd name="T31" fmla="*/ 2147483647 h 156"/>
                  <a:gd name="T32" fmla="*/ 2147483647 w 109"/>
                  <a:gd name="T33" fmla="*/ 2147483647 h 156"/>
                  <a:gd name="T34" fmla="*/ 2147483647 w 109"/>
                  <a:gd name="T35" fmla="*/ 2147483647 h 156"/>
                  <a:gd name="T36" fmla="*/ 2147483647 w 109"/>
                  <a:gd name="T37" fmla="*/ 2147483647 h 156"/>
                  <a:gd name="T38" fmla="*/ 2147483647 w 109"/>
                  <a:gd name="T39" fmla="*/ 2147483647 h 156"/>
                  <a:gd name="T40" fmla="*/ 2147483647 w 109"/>
                  <a:gd name="T41" fmla="*/ 2147483647 h 156"/>
                  <a:gd name="T42" fmla="*/ 2147483647 w 109"/>
                  <a:gd name="T43" fmla="*/ 2147483647 h 156"/>
                  <a:gd name="T44" fmla="*/ 2147483647 w 109"/>
                  <a:gd name="T45" fmla="*/ 2147483647 h 156"/>
                  <a:gd name="T46" fmla="*/ 2147483647 w 109"/>
                  <a:gd name="T47" fmla="*/ 2147483647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147483647 w 46"/>
                  <a:gd name="T1" fmla="*/ 0 h 94"/>
                  <a:gd name="T2" fmla="*/ 2147483647 w 46"/>
                  <a:gd name="T3" fmla="*/ 2147483647 h 94"/>
                  <a:gd name="T4" fmla="*/ 2147483647 w 46"/>
                  <a:gd name="T5" fmla="*/ 2147483647 h 94"/>
                  <a:gd name="T6" fmla="*/ 2147483647 w 46"/>
                  <a:gd name="T7" fmla="*/ 2147483647 h 94"/>
                  <a:gd name="T8" fmla="*/ 0 w 46"/>
                  <a:gd name="T9" fmla="*/ 2147483647 h 94"/>
                  <a:gd name="T10" fmla="*/ 2147483647 w 46"/>
                  <a:gd name="T11" fmla="*/ 2147483647 h 94"/>
                  <a:gd name="T12" fmla="*/ 2147483647 w 46"/>
                  <a:gd name="T13" fmla="*/ 2147483647 h 94"/>
                  <a:gd name="T14" fmla="*/ 2147483647 w 46"/>
                  <a:gd name="T15" fmla="*/ 2147483647 h 94"/>
                  <a:gd name="T16" fmla="*/ 2147483647 w 46"/>
                  <a:gd name="T17" fmla="*/ 2147483647 h 94"/>
                  <a:gd name="T18" fmla="*/ 2147483647 w 46"/>
                  <a:gd name="T19" fmla="*/ 2147483647 h 94"/>
                  <a:gd name="T20" fmla="*/ 2147483647 w 46"/>
                  <a:gd name="T21" fmla="*/ 2147483647 h 94"/>
                  <a:gd name="T22" fmla="*/ 2147483647 w 46"/>
                  <a:gd name="T23" fmla="*/ 2147483647 h 94"/>
                  <a:gd name="T24" fmla="*/ 214748364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147483647 w 54"/>
                  <a:gd name="T3" fmla="*/ 2147483647 h 40"/>
                  <a:gd name="T4" fmla="*/ 2147483647 w 54"/>
                  <a:gd name="T5" fmla="*/ 2147483647 h 40"/>
                  <a:gd name="T6" fmla="*/ 2147483647 w 54"/>
                  <a:gd name="T7" fmla="*/ 2147483647 h 40"/>
                  <a:gd name="T8" fmla="*/ 2147483647 w 54"/>
                  <a:gd name="T9" fmla="*/ 2147483647 h 40"/>
                  <a:gd name="T10" fmla="*/ 2147483647 w 54"/>
                  <a:gd name="T11" fmla="*/ 2147483647 h 40"/>
                  <a:gd name="T12" fmla="*/ 2147483647 w 54"/>
                  <a:gd name="T13" fmla="*/ 2147483647 h 40"/>
                  <a:gd name="T14" fmla="*/ 2147483647 w 54"/>
                  <a:gd name="T15" fmla="*/ 2147483647 h 40"/>
                  <a:gd name="T16" fmla="*/ 2147483647 w 54"/>
                  <a:gd name="T17" fmla="*/ 2147483647 h 40"/>
                  <a:gd name="T18" fmla="*/ 2147483647 w 54"/>
                  <a:gd name="T19" fmla="*/ 2147483647 h 40"/>
                  <a:gd name="T20" fmla="*/ 2147483647 w 54"/>
                  <a:gd name="T21" fmla="*/ 2147483647 h 40"/>
                  <a:gd name="T22" fmla="*/ 2147483647 w 54"/>
                  <a:gd name="T23" fmla="*/ 2147483647 h 40"/>
                  <a:gd name="T24" fmla="*/ 2147483647 w 54"/>
                  <a:gd name="T25" fmla="*/ 2147483647 h 40"/>
                  <a:gd name="T26" fmla="*/ 2147483647 w 54"/>
                  <a:gd name="T27" fmla="*/ 2147483647 h 40"/>
                  <a:gd name="T28" fmla="*/ 2147483647 w 54"/>
                  <a:gd name="T29" fmla="*/ 2147483647 h 40"/>
                  <a:gd name="T30" fmla="*/ 2147483647 w 54"/>
                  <a:gd name="T31" fmla="*/ 2147483647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7483647 w 149"/>
                  <a:gd name="T3" fmla="*/ 2147483647 h 704"/>
                  <a:gd name="T4" fmla="*/ 2147483647 w 149"/>
                  <a:gd name="T5" fmla="*/ 2147483647 h 704"/>
                  <a:gd name="T6" fmla="*/ 2147483647 w 149"/>
                  <a:gd name="T7" fmla="*/ 2147483647 h 704"/>
                  <a:gd name="T8" fmla="*/ 2147483647 w 149"/>
                  <a:gd name="T9" fmla="*/ 2147483647 h 704"/>
                  <a:gd name="T10" fmla="*/ 2147483647 w 149"/>
                  <a:gd name="T11" fmla="*/ 2147483647 h 704"/>
                  <a:gd name="T12" fmla="*/ 2147483647 w 149"/>
                  <a:gd name="T13" fmla="*/ 2147483647 h 704"/>
                  <a:gd name="T14" fmla="*/ 2147483647 w 149"/>
                  <a:gd name="T15" fmla="*/ 2147483647 h 704"/>
                  <a:gd name="T16" fmla="*/ 2147483647 w 149"/>
                  <a:gd name="T17" fmla="*/ 2147483647 h 704"/>
                  <a:gd name="T18" fmla="*/ 2147483647 w 149"/>
                  <a:gd name="T19" fmla="*/ 2147483647 h 704"/>
                  <a:gd name="T20" fmla="*/ 2147483647 w 149"/>
                  <a:gd name="T21" fmla="*/ 2147483647 h 704"/>
                  <a:gd name="T22" fmla="*/ 2147483647 w 149"/>
                  <a:gd name="T23" fmla="*/ 2147483647 h 704"/>
                  <a:gd name="T24" fmla="*/ 2147483647 w 149"/>
                  <a:gd name="T25" fmla="*/ 2147483647 h 704"/>
                  <a:gd name="T26" fmla="*/ 2147483647 w 149"/>
                  <a:gd name="T27" fmla="*/ 2147483647 h 704"/>
                  <a:gd name="T28" fmla="*/ 2147483647 w 149"/>
                  <a:gd name="T29" fmla="*/ 2147483647 h 704"/>
                  <a:gd name="T30" fmla="*/ 2147483647 w 149"/>
                  <a:gd name="T31" fmla="*/ 2147483647 h 704"/>
                  <a:gd name="T32" fmla="*/ 2147483647 w 149"/>
                  <a:gd name="T33" fmla="*/ 2147483647 h 704"/>
                  <a:gd name="T34" fmla="*/ 2147483647 w 149"/>
                  <a:gd name="T35" fmla="*/ 2147483647 h 704"/>
                  <a:gd name="T36" fmla="*/ 2147483647 w 149"/>
                  <a:gd name="T37" fmla="*/ 2147483647 h 704"/>
                  <a:gd name="T38" fmla="*/ 2147483647 w 149"/>
                  <a:gd name="T39" fmla="*/ 2147483647 h 704"/>
                  <a:gd name="T40" fmla="*/ 2147483647 w 149"/>
                  <a:gd name="T41" fmla="*/ 2147483647 h 704"/>
                  <a:gd name="T42" fmla="*/ 2147483647 w 149"/>
                  <a:gd name="T43" fmla="*/ 2147483647 h 704"/>
                  <a:gd name="T44" fmla="*/ 2147483647 w 149"/>
                  <a:gd name="T45" fmla="*/ 2147483647 h 704"/>
                  <a:gd name="T46" fmla="*/ 2147483647 w 149"/>
                  <a:gd name="T47" fmla="*/ 2147483647 h 704"/>
                  <a:gd name="T48" fmla="*/ 2147483647 w 149"/>
                  <a:gd name="T49" fmla="*/ 2147483647 h 704"/>
                  <a:gd name="T50" fmla="*/ 2147483647 w 149"/>
                  <a:gd name="T51" fmla="*/ 2147483647 h 704"/>
                  <a:gd name="T52" fmla="*/ 2147483647 w 149"/>
                  <a:gd name="T53" fmla="*/ 2147483647 h 704"/>
                  <a:gd name="T54" fmla="*/ 2147483647 w 149"/>
                  <a:gd name="T55" fmla="*/ 2147483647 h 704"/>
                  <a:gd name="T56" fmla="*/ 2147483647 w 149"/>
                  <a:gd name="T57" fmla="*/ 2147483647 h 704"/>
                  <a:gd name="T58" fmla="*/ 2147483647 w 149"/>
                  <a:gd name="T59" fmla="*/ 2147483647 h 704"/>
                  <a:gd name="T60" fmla="*/ 2147483647 w 149"/>
                  <a:gd name="T61" fmla="*/ 2147483647 h 704"/>
                  <a:gd name="T62" fmla="*/ 2147483647 w 149"/>
                  <a:gd name="T63" fmla="*/ 2147483647 h 704"/>
                  <a:gd name="T64" fmla="*/ 2147483647 w 149"/>
                  <a:gd name="T65" fmla="*/ 2147483647 h 704"/>
                  <a:gd name="T66" fmla="*/ 2147483647 w 149"/>
                  <a:gd name="T67" fmla="*/ 2147483647 h 704"/>
                  <a:gd name="T68" fmla="*/ 2147483647 w 149"/>
                  <a:gd name="T69" fmla="*/ 2147483647 h 704"/>
                  <a:gd name="T70" fmla="*/ 2147483647 w 149"/>
                  <a:gd name="T71" fmla="*/ 2147483647 h 704"/>
                  <a:gd name="T72" fmla="*/ 2147483647 w 149"/>
                  <a:gd name="T73" fmla="*/ 2147483647 h 704"/>
                  <a:gd name="T74" fmla="*/ 2147483647 w 149"/>
                  <a:gd name="T75" fmla="*/ 2147483647 h 704"/>
                  <a:gd name="T76" fmla="*/ 2147483647 w 149"/>
                  <a:gd name="T77" fmla="*/ 2147483647 h 704"/>
                  <a:gd name="T78" fmla="*/ 2147483647 w 149"/>
                  <a:gd name="T79" fmla="*/ 2147483647 h 704"/>
                  <a:gd name="T80" fmla="*/ 2147483647 w 149"/>
                  <a:gd name="T81" fmla="*/ 214748364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7 w 128"/>
                <a:gd name="T1" fmla="*/ 0 h 217"/>
                <a:gd name="T2" fmla="*/ 2147483647 w 128"/>
                <a:gd name="T3" fmla="*/ 2147483647 h 217"/>
                <a:gd name="T4" fmla="*/ 2147483647 w 128"/>
                <a:gd name="T5" fmla="*/ 2147483647 h 217"/>
                <a:gd name="T6" fmla="*/ 2147483647 w 128"/>
                <a:gd name="T7" fmla="*/ 2147483647 h 217"/>
                <a:gd name="T8" fmla="*/ 2147483647 w 128"/>
                <a:gd name="T9" fmla="*/ 2147483647 h 217"/>
                <a:gd name="T10" fmla="*/ 2147483647 w 128"/>
                <a:gd name="T11" fmla="*/ 2147483647 h 217"/>
                <a:gd name="T12" fmla="*/ 2147483647 w 128"/>
                <a:gd name="T13" fmla="*/ 2147483647 h 217"/>
                <a:gd name="T14" fmla="*/ 2147483647 w 128"/>
                <a:gd name="T15" fmla="*/ 2147483647 h 217"/>
                <a:gd name="T16" fmla="*/ 2147483647 w 128"/>
                <a:gd name="T17" fmla="*/ 2147483647 h 217"/>
                <a:gd name="T18" fmla="*/ 2147483647 w 128"/>
                <a:gd name="T19" fmla="*/ 2147483647 h 217"/>
                <a:gd name="T20" fmla="*/ 2147483647 w 128"/>
                <a:gd name="T21" fmla="*/ 2147483647 h 217"/>
                <a:gd name="T22" fmla="*/ 2147483647 w 128"/>
                <a:gd name="T23" fmla="*/ 2147483647 h 217"/>
                <a:gd name="T24" fmla="*/ 2147483647 w 128"/>
                <a:gd name="T25" fmla="*/ 2147483647 h 217"/>
                <a:gd name="T26" fmla="*/ 2147483647 w 128"/>
                <a:gd name="T27" fmla="*/ 2147483647 h 217"/>
                <a:gd name="T28" fmla="*/ 2147483647 w 128"/>
                <a:gd name="T29" fmla="*/ 2147483647 h 217"/>
                <a:gd name="T30" fmla="*/ 0 w 128"/>
                <a:gd name="T31" fmla="*/ 2147483647 h 217"/>
                <a:gd name="T32" fmla="*/ 2147483647 w 128"/>
                <a:gd name="T33" fmla="*/ 2147483647 h 217"/>
                <a:gd name="T34" fmla="*/ 2147483647 w 128"/>
                <a:gd name="T35" fmla="*/ 2147483647 h 217"/>
                <a:gd name="T36" fmla="*/ 2147483647 w 128"/>
                <a:gd name="T37" fmla="*/ 2147483647 h 217"/>
                <a:gd name="T38" fmla="*/ 2147483647 w 128"/>
                <a:gd name="T39" fmla="*/ 2147483647 h 217"/>
                <a:gd name="T40" fmla="*/ 2147483647 w 128"/>
                <a:gd name="T41" fmla="*/ 2147483647 h 217"/>
                <a:gd name="T42" fmla="*/ 2147483647 w 128"/>
                <a:gd name="T43" fmla="*/ 2147483647 h 217"/>
                <a:gd name="T44" fmla="*/ 2147483647 w 128"/>
                <a:gd name="T45" fmla="*/ 2147483647 h 217"/>
                <a:gd name="T46" fmla="*/ 2147483647 w 128"/>
                <a:gd name="T47" fmla="*/ 2147483647 h 217"/>
                <a:gd name="T48" fmla="*/ 214748364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7 w 117"/>
                <a:gd name="T1" fmla="*/ 0 h 132"/>
                <a:gd name="T2" fmla="*/ 0 w 117"/>
                <a:gd name="T3" fmla="*/ 2147483647 h 132"/>
                <a:gd name="T4" fmla="*/ 2147483647 w 117"/>
                <a:gd name="T5" fmla="*/ 2147483647 h 132"/>
                <a:gd name="T6" fmla="*/ 2147483647 w 117"/>
                <a:gd name="T7" fmla="*/ 2147483647 h 132"/>
                <a:gd name="T8" fmla="*/ 2147483647 w 117"/>
                <a:gd name="T9" fmla="*/ 2147483647 h 132"/>
                <a:gd name="T10" fmla="*/ 2147483647 w 117"/>
                <a:gd name="T11" fmla="*/ 2147483647 h 132"/>
                <a:gd name="T12" fmla="*/ 2147483647 w 117"/>
                <a:gd name="T13" fmla="*/ 2147483647 h 132"/>
                <a:gd name="T14" fmla="*/ 2147483647 w 117"/>
                <a:gd name="T15" fmla="*/ 2147483647 h 132"/>
                <a:gd name="T16" fmla="*/ 2147483647 w 117"/>
                <a:gd name="T17" fmla="*/ 2147483647 h 132"/>
                <a:gd name="T18" fmla="*/ 2147483647 w 117"/>
                <a:gd name="T19" fmla="*/ 2147483647 h 132"/>
                <a:gd name="T20" fmla="*/ 2147483647 w 117"/>
                <a:gd name="T21" fmla="*/ 2147483647 h 132"/>
                <a:gd name="T22" fmla="*/ 2147483647 w 117"/>
                <a:gd name="T23" fmla="*/ 2147483647 h 132"/>
                <a:gd name="T24" fmla="*/ 2147483647 w 117"/>
                <a:gd name="T25" fmla="*/ 2147483647 h 132"/>
                <a:gd name="T26" fmla="*/ 2147483647 w 117"/>
                <a:gd name="T27" fmla="*/ 2147483647 h 132"/>
                <a:gd name="T28" fmla="*/ 2147483647 w 117"/>
                <a:gd name="T29" fmla="*/ 2147483647 h 132"/>
                <a:gd name="T30" fmla="*/ 2147483647 w 117"/>
                <a:gd name="T31" fmla="*/ 2147483647 h 132"/>
                <a:gd name="T32" fmla="*/ 2147483647 w 117"/>
                <a:gd name="T33" fmla="*/ 2147483647 h 132"/>
                <a:gd name="T34" fmla="*/ 2147483647 w 117"/>
                <a:gd name="T35" fmla="*/ 2147483647 h 132"/>
                <a:gd name="T36" fmla="*/ 2147483647 w 117"/>
                <a:gd name="T37" fmla="*/ 2147483647 h 132"/>
                <a:gd name="T38" fmla="*/ 2147483647 w 117"/>
                <a:gd name="T39" fmla="*/ 2147483647 h 132"/>
                <a:gd name="T40" fmla="*/ 2147483647 w 117"/>
                <a:gd name="T41" fmla="*/ 2147483647 h 132"/>
                <a:gd name="T42" fmla="*/ 2147483647 w 117"/>
                <a:gd name="T43" fmla="*/ 2147483647 h 132"/>
                <a:gd name="T44" fmla="*/ 2147483647 w 117"/>
                <a:gd name="T45" fmla="*/ 2147483647 h 132"/>
                <a:gd name="T46" fmla="*/ 2147483647 w 117"/>
                <a:gd name="T47" fmla="*/ 2147483647 h 132"/>
                <a:gd name="T48" fmla="*/ 2147483647 w 117"/>
                <a:gd name="T49" fmla="*/ 2147483647 h 132"/>
                <a:gd name="T50" fmla="*/ 2147483647 w 117"/>
                <a:gd name="T51" fmla="*/ 2147483647 h 132"/>
                <a:gd name="T52" fmla="*/ 214748364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7 w 29"/>
                <a:gd name="T1" fmla="*/ 0 h 77"/>
                <a:gd name="T2" fmla="*/ 2147483647 w 29"/>
                <a:gd name="T3" fmla="*/ 0 h 77"/>
                <a:gd name="T4" fmla="*/ 2147483647 w 29"/>
                <a:gd name="T5" fmla="*/ 2147483647 h 77"/>
                <a:gd name="T6" fmla="*/ 2147483647 w 29"/>
                <a:gd name="T7" fmla="*/ 2147483647 h 77"/>
                <a:gd name="T8" fmla="*/ 2147483647 w 29"/>
                <a:gd name="T9" fmla="*/ 2147483647 h 77"/>
                <a:gd name="T10" fmla="*/ 2147483647 w 29"/>
                <a:gd name="T11" fmla="*/ 2147483647 h 77"/>
                <a:gd name="T12" fmla="*/ 0 w 29"/>
                <a:gd name="T13" fmla="*/ 2147483647 h 77"/>
                <a:gd name="T14" fmla="*/ 2147483647 w 29"/>
                <a:gd name="T15" fmla="*/ 2147483647 h 77"/>
                <a:gd name="T16" fmla="*/ 2147483647 w 29"/>
                <a:gd name="T17" fmla="*/ 2147483647 h 77"/>
                <a:gd name="T18" fmla="*/ 2147483647 w 29"/>
                <a:gd name="T19" fmla="*/ 2147483647 h 77"/>
                <a:gd name="T20" fmla="*/ 2147483647 w 29"/>
                <a:gd name="T21" fmla="*/ 2147483647 h 77"/>
                <a:gd name="T22" fmla="*/ 2147483647 w 29"/>
                <a:gd name="T23" fmla="*/ 2147483647 h 77"/>
                <a:gd name="T24" fmla="*/ 21474836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147483647 h 237"/>
                <a:gd name="T4" fmla="*/ 2147483647 w 257"/>
                <a:gd name="T5" fmla="*/ 2147483647 h 237"/>
                <a:gd name="T6" fmla="*/ 2147483647 w 257"/>
                <a:gd name="T7" fmla="*/ 2147483647 h 237"/>
                <a:gd name="T8" fmla="*/ 2147483647 w 257"/>
                <a:gd name="T9" fmla="*/ 2147483647 h 237"/>
                <a:gd name="T10" fmla="*/ 2147483647 w 257"/>
                <a:gd name="T11" fmla="*/ 2147483647 h 237"/>
                <a:gd name="T12" fmla="*/ 2147483647 w 257"/>
                <a:gd name="T13" fmla="*/ 2147483647 h 237"/>
                <a:gd name="T14" fmla="*/ 2147483647 w 257"/>
                <a:gd name="T15" fmla="*/ 2147483647 h 237"/>
                <a:gd name="T16" fmla="*/ 2147483647 w 257"/>
                <a:gd name="T17" fmla="*/ 2147483647 h 237"/>
                <a:gd name="T18" fmla="*/ 2147483647 w 257"/>
                <a:gd name="T19" fmla="*/ 2147483647 h 237"/>
                <a:gd name="T20" fmla="*/ 2147483647 w 257"/>
                <a:gd name="T21" fmla="*/ 2147483647 h 237"/>
                <a:gd name="T22" fmla="*/ 2147483647 w 257"/>
                <a:gd name="T23" fmla="*/ 2147483647 h 237"/>
                <a:gd name="T24" fmla="*/ 2147483647 w 257"/>
                <a:gd name="T25" fmla="*/ 2147483647 h 237"/>
                <a:gd name="T26" fmla="*/ 2147483647 w 257"/>
                <a:gd name="T27" fmla="*/ 2147483647 h 237"/>
                <a:gd name="T28" fmla="*/ 2147483647 w 257"/>
                <a:gd name="T29" fmla="*/ 2147483647 h 237"/>
                <a:gd name="T30" fmla="*/ 2147483647 w 257"/>
                <a:gd name="T31" fmla="*/ 2147483647 h 237"/>
                <a:gd name="T32" fmla="*/ 2147483647 w 257"/>
                <a:gd name="T33" fmla="*/ 2147483647 h 237"/>
                <a:gd name="T34" fmla="*/ 2147483647 w 257"/>
                <a:gd name="T35" fmla="*/ 2147483647 h 237"/>
                <a:gd name="T36" fmla="*/ 2147483647 w 257"/>
                <a:gd name="T37" fmla="*/ 2147483647 h 237"/>
                <a:gd name="T38" fmla="*/ 2147483647 w 257"/>
                <a:gd name="T39" fmla="*/ 2147483647 h 237"/>
                <a:gd name="T40" fmla="*/ 2147483647 w 257"/>
                <a:gd name="T41" fmla="*/ 2147483647 h 237"/>
                <a:gd name="T42" fmla="*/ 2147483647 w 257"/>
                <a:gd name="T43" fmla="*/ 2147483647 h 237"/>
                <a:gd name="T44" fmla="*/ 2147483647 w 257"/>
                <a:gd name="T45" fmla="*/ 2147483647 h 237"/>
                <a:gd name="T46" fmla="*/ 2147483647 w 257"/>
                <a:gd name="T47" fmla="*/ 2147483647 h 237"/>
                <a:gd name="T48" fmla="*/ 2147483647 w 257"/>
                <a:gd name="T49" fmla="*/ 2147483647 h 237"/>
                <a:gd name="T50" fmla="*/ 2147483647 w 257"/>
                <a:gd name="T51" fmla="*/ 2147483647 h 237"/>
                <a:gd name="T52" fmla="*/ 2147483647 w 257"/>
                <a:gd name="T53" fmla="*/ 2147483647 h 237"/>
                <a:gd name="T54" fmla="*/ 2147483647 w 257"/>
                <a:gd name="T55" fmla="*/ 2147483647 h 237"/>
                <a:gd name="T56" fmla="*/ 2147483647 w 257"/>
                <a:gd name="T57" fmla="*/ 2147483647 h 237"/>
                <a:gd name="T58" fmla="*/ 2147483647 w 257"/>
                <a:gd name="T59" fmla="*/ 2147483647 h 237"/>
                <a:gd name="T60" fmla="*/ 2147483647 w 257"/>
                <a:gd name="T61" fmla="*/ 2147483647 h 237"/>
                <a:gd name="T62" fmla="*/ 2147483647 w 257"/>
                <a:gd name="T63" fmla="*/ 21474836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7 w 124"/>
                <a:gd name="T1" fmla="*/ 0 h 110"/>
                <a:gd name="T2" fmla="*/ 2147483647 w 124"/>
                <a:gd name="T3" fmla="*/ 2147483647 h 110"/>
                <a:gd name="T4" fmla="*/ 2147483647 w 124"/>
                <a:gd name="T5" fmla="*/ 2147483647 h 110"/>
                <a:gd name="T6" fmla="*/ 2147483647 w 124"/>
                <a:gd name="T7" fmla="*/ 2147483647 h 110"/>
                <a:gd name="T8" fmla="*/ 2147483647 w 124"/>
                <a:gd name="T9" fmla="*/ 2147483647 h 110"/>
                <a:gd name="T10" fmla="*/ 2147483647 w 124"/>
                <a:gd name="T11" fmla="*/ 2147483647 h 110"/>
                <a:gd name="T12" fmla="*/ 2147483647 w 124"/>
                <a:gd name="T13" fmla="*/ 2147483647 h 110"/>
                <a:gd name="T14" fmla="*/ 2147483647 w 124"/>
                <a:gd name="T15" fmla="*/ 2147483647 h 110"/>
                <a:gd name="T16" fmla="*/ 2147483647 w 124"/>
                <a:gd name="T17" fmla="*/ 2147483647 h 110"/>
                <a:gd name="T18" fmla="*/ 0 w 124"/>
                <a:gd name="T19" fmla="*/ 2147483647 h 110"/>
                <a:gd name="T20" fmla="*/ 2147483647 w 124"/>
                <a:gd name="T21" fmla="*/ 2147483647 h 110"/>
                <a:gd name="T22" fmla="*/ 2147483647 w 124"/>
                <a:gd name="T23" fmla="*/ 2147483647 h 110"/>
                <a:gd name="T24" fmla="*/ 2147483647 w 124"/>
                <a:gd name="T25" fmla="*/ 2147483647 h 110"/>
                <a:gd name="T26" fmla="*/ 2147483647 w 124"/>
                <a:gd name="T27" fmla="*/ 2147483647 h 110"/>
                <a:gd name="T28" fmla="*/ 2147483647 w 124"/>
                <a:gd name="T29" fmla="*/ 2147483647 h 110"/>
                <a:gd name="T30" fmla="*/ 2147483647 w 124"/>
                <a:gd name="T31" fmla="*/ 2147483647 h 110"/>
                <a:gd name="T32" fmla="*/ 2147483647 w 124"/>
                <a:gd name="T33" fmla="*/ 2147483647 h 110"/>
                <a:gd name="T34" fmla="*/ 2147483647 w 124"/>
                <a:gd name="T35" fmla="*/ 2147483647 h 110"/>
                <a:gd name="T36" fmla="*/ 2147483647 w 124"/>
                <a:gd name="T37" fmla="*/ 2147483647 h 110"/>
                <a:gd name="T38" fmla="*/ 2147483647 w 124"/>
                <a:gd name="T39" fmla="*/ 2147483647 h 110"/>
                <a:gd name="T40" fmla="*/ 2147483647 w 124"/>
                <a:gd name="T41" fmla="*/ 2147483647 h 110"/>
                <a:gd name="T42" fmla="*/ 2147483647 w 124"/>
                <a:gd name="T43" fmla="*/ 2147483647 h 110"/>
                <a:gd name="T44" fmla="*/ 2147483647 w 124"/>
                <a:gd name="T45" fmla="*/ 2147483647 h 110"/>
                <a:gd name="T46" fmla="*/ 2147483647 w 124"/>
                <a:gd name="T47" fmla="*/ 2147483647 h 110"/>
                <a:gd name="T48" fmla="*/ 2147483647 w 124"/>
                <a:gd name="T49" fmla="*/ 2147483647 h 110"/>
                <a:gd name="T50" fmla="*/ 2147483647 w 124"/>
                <a:gd name="T51" fmla="*/ 2147483647 h 110"/>
                <a:gd name="T52" fmla="*/ 2147483647 w 124"/>
                <a:gd name="T53" fmla="*/ 2147483647 h 110"/>
                <a:gd name="T54" fmla="*/ 2147483647 w 124"/>
                <a:gd name="T55" fmla="*/ 2147483647 h 110"/>
                <a:gd name="T56" fmla="*/ 2147483647 w 124"/>
                <a:gd name="T57" fmla="*/ 2147483647 h 110"/>
                <a:gd name="T58" fmla="*/ 214748364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7 w 46"/>
                <a:gd name="T1" fmla="*/ 0 h 94"/>
                <a:gd name="T2" fmla="*/ 2147483647 w 46"/>
                <a:gd name="T3" fmla="*/ 2147483647 h 94"/>
                <a:gd name="T4" fmla="*/ 2147483647 w 46"/>
                <a:gd name="T5" fmla="*/ 2147483647 h 94"/>
                <a:gd name="T6" fmla="*/ 2147483647 w 46"/>
                <a:gd name="T7" fmla="*/ 2147483647 h 94"/>
                <a:gd name="T8" fmla="*/ 0 w 46"/>
                <a:gd name="T9" fmla="*/ 2147483647 h 94"/>
                <a:gd name="T10" fmla="*/ 2147483647 w 46"/>
                <a:gd name="T11" fmla="*/ 2147483647 h 94"/>
                <a:gd name="T12" fmla="*/ 2147483647 w 46"/>
                <a:gd name="T13" fmla="*/ 2147483647 h 94"/>
                <a:gd name="T14" fmla="*/ 2147483647 w 46"/>
                <a:gd name="T15" fmla="*/ 2147483647 h 94"/>
                <a:gd name="T16" fmla="*/ 2147483647 w 46"/>
                <a:gd name="T17" fmla="*/ 2147483647 h 94"/>
                <a:gd name="T18" fmla="*/ 2147483647 w 46"/>
                <a:gd name="T19" fmla="*/ 2147483647 h 94"/>
                <a:gd name="T20" fmla="*/ 2147483647 w 46"/>
                <a:gd name="T21" fmla="*/ 2147483647 h 94"/>
                <a:gd name="T22" fmla="*/ 2147483647 w 46"/>
                <a:gd name="T23" fmla="*/ 2147483647 h 94"/>
                <a:gd name="T24" fmla="*/ 21474836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147483647 w 149"/>
                <a:gd name="T3" fmla="*/ 2147483647 h 704"/>
                <a:gd name="T4" fmla="*/ 2147483647 w 149"/>
                <a:gd name="T5" fmla="*/ 2147483647 h 704"/>
                <a:gd name="T6" fmla="*/ 2147483647 w 149"/>
                <a:gd name="T7" fmla="*/ 2147483647 h 704"/>
                <a:gd name="T8" fmla="*/ 2147483647 w 149"/>
                <a:gd name="T9" fmla="*/ 2147483647 h 704"/>
                <a:gd name="T10" fmla="*/ 2147483647 w 149"/>
                <a:gd name="T11" fmla="*/ 2147483647 h 704"/>
                <a:gd name="T12" fmla="*/ 2147483647 w 149"/>
                <a:gd name="T13" fmla="*/ 2147483647 h 704"/>
                <a:gd name="T14" fmla="*/ 2147483647 w 149"/>
                <a:gd name="T15" fmla="*/ 2147483647 h 704"/>
                <a:gd name="T16" fmla="*/ 2147483647 w 149"/>
                <a:gd name="T17" fmla="*/ 2147483647 h 704"/>
                <a:gd name="T18" fmla="*/ 2147483647 w 149"/>
                <a:gd name="T19" fmla="*/ 2147483647 h 704"/>
                <a:gd name="T20" fmla="*/ 2147483647 w 149"/>
                <a:gd name="T21" fmla="*/ 2147483647 h 704"/>
                <a:gd name="T22" fmla="*/ 2147483647 w 149"/>
                <a:gd name="T23" fmla="*/ 2147483647 h 704"/>
                <a:gd name="T24" fmla="*/ 2147483647 w 149"/>
                <a:gd name="T25" fmla="*/ 2147483647 h 704"/>
                <a:gd name="T26" fmla="*/ 2147483647 w 149"/>
                <a:gd name="T27" fmla="*/ 2147483647 h 704"/>
                <a:gd name="T28" fmla="*/ 2147483647 w 149"/>
                <a:gd name="T29" fmla="*/ 2147483647 h 704"/>
                <a:gd name="T30" fmla="*/ 2147483647 w 149"/>
                <a:gd name="T31" fmla="*/ 2147483647 h 704"/>
                <a:gd name="T32" fmla="*/ 2147483647 w 149"/>
                <a:gd name="T33" fmla="*/ 2147483647 h 704"/>
                <a:gd name="T34" fmla="*/ 2147483647 w 149"/>
                <a:gd name="T35" fmla="*/ 2147483647 h 704"/>
                <a:gd name="T36" fmla="*/ 2147483647 w 149"/>
                <a:gd name="T37" fmla="*/ 2147483647 h 704"/>
                <a:gd name="T38" fmla="*/ 2147483647 w 149"/>
                <a:gd name="T39" fmla="*/ 2147483647 h 704"/>
                <a:gd name="T40" fmla="*/ 2147483647 w 149"/>
                <a:gd name="T41" fmla="*/ 2147483647 h 704"/>
                <a:gd name="T42" fmla="*/ 2147483647 w 149"/>
                <a:gd name="T43" fmla="*/ 2147483647 h 704"/>
                <a:gd name="T44" fmla="*/ 2147483647 w 149"/>
                <a:gd name="T45" fmla="*/ 2147483647 h 704"/>
                <a:gd name="T46" fmla="*/ 2147483647 w 149"/>
                <a:gd name="T47" fmla="*/ 2147483647 h 704"/>
                <a:gd name="T48" fmla="*/ 2147483647 w 149"/>
                <a:gd name="T49" fmla="*/ 2147483647 h 704"/>
                <a:gd name="T50" fmla="*/ 2147483647 w 149"/>
                <a:gd name="T51" fmla="*/ 2147483647 h 704"/>
                <a:gd name="T52" fmla="*/ 2147483647 w 149"/>
                <a:gd name="T53" fmla="*/ 2147483647 h 704"/>
                <a:gd name="T54" fmla="*/ 2147483647 w 149"/>
                <a:gd name="T55" fmla="*/ 2147483647 h 704"/>
                <a:gd name="T56" fmla="*/ 2147483647 w 149"/>
                <a:gd name="T57" fmla="*/ 2147483647 h 704"/>
                <a:gd name="T58" fmla="*/ 2147483647 w 149"/>
                <a:gd name="T59" fmla="*/ 2147483647 h 704"/>
                <a:gd name="T60" fmla="*/ 2147483647 w 149"/>
                <a:gd name="T61" fmla="*/ 2147483647 h 704"/>
                <a:gd name="T62" fmla="*/ 2147483647 w 149"/>
                <a:gd name="T63" fmla="*/ 2147483647 h 704"/>
                <a:gd name="T64" fmla="*/ 2147483647 w 149"/>
                <a:gd name="T65" fmla="*/ 2147483647 h 704"/>
                <a:gd name="T66" fmla="*/ 2147483647 w 149"/>
                <a:gd name="T67" fmla="*/ 2147483647 h 704"/>
                <a:gd name="T68" fmla="*/ 2147483647 w 149"/>
                <a:gd name="T69" fmla="*/ 2147483647 h 704"/>
                <a:gd name="T70" fmla="*/ 2147483647 w 149"/>
                <a:gd name="T71" fmla="*/ 2147483647 h 704"/>
                <a:gd name="T72" fmla="*/ 2147483647 w 149"/>
                <a:gd name="T73" fmla="*/ 2147483647 h 704"/>
                <a:gd name="T74" fmla="*/ 2147483647 w 149"/>
                <a:gd name="T75" fmla="*/ 2147483647 h 704"/>
                <a:gd name="T76" fmla="*/ 2147483647 w 149"/>
                <a:gd name="T77" fmla="*/ 2147483647 h 704"/>
                <a:gd name="T78" fmla="*/ 2147483647 w 149"/>
                <a:gd name="T79" fmla="*/ 2147483647 h 704"/>
                <a:gd name="T80" fmla="*/ 2147483647 w 149"/>
                <a:gd name="T81" fmla="*/ 2147483647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003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003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AAFD4-5CD6-45D2-882A-22034CF02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6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D942-C40A-479D-9E11-834509D22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DB1D-53DF-46F0-9F78-AB99656AE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20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1ACB-9FC0-4A07-A7C2-435D2C596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7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2B7C-86DC-46F0-AB77-982F5C3D2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15F17-0EAB-43CB-8ECB-F425F085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7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4233C-31FB-4D5B-8DB8-4DAD27CC8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4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DDA3-A4BA-404C-BD84-B475F825D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3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29BD-2D7B-4E68-BCAB-2D7790F55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2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210A8-BADF-4F47-8861-DF6F5DF07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9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E5A4-F475-4414-BE76-746E862F9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7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F22BD-7B68-44C3-A92A-A5D6B3B09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2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D184-23BD-45A3-87DA-6906E3BA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398D-AACF-4CBD-9292-19787E3E3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8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17881037 w 217"/>
                  <a:gd name="T1" fmla="*/ 1474435615 h 210"/>
                  <a:gd name="T2" fmla="*/ 253980931 w 217"/>
                  <a:gd name="T3" fmla="*/ 1394067814 h 210"/>
                  <a:gd name="T4" fmla="*/ 182458848 w 217"/>
                  <a:gd name="T5" fmla="*/ 1272856326 h 210"/>
                  <a:gd name="T6" fmla="*/ 105928009 w 217"/>
                  <a:gd name="T7" fmla="*/ 1113105592 h 210"/>
                  <a:gd name="T8" fmla="*/ 32569834 w 217"/>
                  <a:gd name="T9" fmla="*/ 946734324 h 210"/>
                  <a:gd name="T10" fmla="*/ 0 w 217"/>
                  <a:gd name="T11" fmla="*/ 766091438 h 210"/>
                  <a:gd name="T12" fmla="*/ 1 w 217"/>
                  <a:gd name="T13" fmla="*/ 573513852 h 210"/>
                  <a:gd name="T14" fmla="*/ 62634371 w 217"/>
                  <a:gd name="T15" fmla="*/ 397484848 h 210"/>
                  <a:gd name="T16" fmla="*/ 187960474 w 217"/>
                  <a:gd name="T17" fmla="*/ 249398707 h 210"/>
                  <a:gd name="T18" fmla="*/ 313449543 w 217"/>
                  <a:gd name="T19" fmla="*/ 154505484 h 210"/>
                  <a:gd name="T20" fmla="*/ 416136174 w 217"/>
                  <a:gd name="T21" fmla="*/ 84316220 h 210"/>
                  <a:gd name="T22" fmla="*/ 499090871 w 217"/>
                  <a:gd name="T23" fmla="*/ 47504595 h 210"/>
                  <a:gd name="T24" fmla="*/ 564053558 w 217"/>
                  <a:gd name="T25" fmla="*/ 32923977 h 210"/>
                  <a:gd name="T26" fmla="*/ 610228340 w 217"/>
                  <a:gd name="T27" fmla="*/ 32923977 h 210"/>
                  <a:gd name="T28" fmla="*/ 719886832 w 217"/>
                  <a:gd name="T29" fmla="*/ 0 h 210"/>
                  <a:gd name="T30" fmla="*/ 1023311531 w 217"/>
                  <a:gd name="T31" fmla="*/ 58436984 h 210"/>
                  <a:gd name="T32" fmla="*/ 1107817705 w 217"/>
                  <a:gd name="T33" fmla="*/ 84316220 h 210"/>
                  <a:gd name="T34" fmla="*/ 1191010609 w 217"/>
                  <a:gd name="T35" fmla="*/ 107083009 h 210"/>
                  <a:gd name="T36" fmla="*/ 1262365054 w 217"/>
                  <a:gd name="T37" fmla="*/ 131759661 h 210"/>
                  <a:gd name="T38" fmla="*/ 1316618944 w 217"/>
                  <a:gd name="T39" fmla="*/ 161912807 h 210"/>
                  <a:gd name="T40" fmla="*/ 1375951217 w 217"/>
                  <a:gd name="T41" fmla="*/ 190110368 h 210"/>
                  <a:gd name="T42" fmla="*/ 1422626124 w 217"/>
                  <a:gd name="T43" fmla="*/ 222929341 h 210"/>
                  <a:gd name="T44" fmla="*/ 1459301624 w 217"/>
                  <a:gd name="T45" fmla="*/ 265818124 h 210"/>
                  <a:gd name="T46" fmla="*/ 1502209129 w 217"/>
                  <a:gd name="T47" fmla="*/ 317723552 h 210"/>
                  <a:gd name="T48" fmla="*/ 1422626124 w 217"/>
                  <a:gd name="T49" fmla="*/ 284292709 h 210"/>
                  <a:gd name="T50" fmla="*/ 1346417180 w 217"/>
                  <a:gd name="T51" fmla="*/ 253268471 h 210"/>
                  <a:gd name="T52" fmla="*/ 1269584409 w 217"/>
                  <a:gd name="T53" fmla="*/ 233617050 h 210"/>
                  <a:gd name="T54" fmla="*/ 1191010609 w 217"/>
                  <a:gd name="T55" fmla="*/ 207744775 h 210"/>
                  <a:gd name="T56" fmla="*/ 1128510502 w 217"/>
                  <a:gd name="T57" fmla="*/ 190110368 h 210"/>
                  <a:gd name="T58" fmla="*/ 1063214696 w 217"/>
                  <a:gd name="T59" fmla="*/ 184230383 h 210"/>
                  <a:gd name="T60" fmla="*/ 987942656 w 217"/>
                  <a:gd name="T61" fmla="*/ 172850589 h 210"/>
                  <a:gd name="T62" fmla="*/ 925565467 w 217"/>
                  <a:gd name="T63" fmla="*/ 172850589 h 210"/>
                  <a:gd name="T64" fmla="*/ 865774275 w 217"/>
                  <a:gd name="T65" fmla="*/ 172850589 h 210"/>
                  <a:gd name="T66" fmla="*/ 803178944 w 217"/>
                  <a:gd name="T67" fmla="*/ 175532604 h 210"/>
                  <a:gd name="T68" fmla="*/ 739019141 w 217"/>
                  <a:gd name="T69" fmla="*/ 190110368 h 210"/>
                  <a:gd name="T70" fmla="*/ 684931490 w 217"/>
                  <a:gd name="T71" fmla="*/ 205887014 h 210"/>
                  <a:gd name="T72" fmla="*/ 629759946 w 217"/>
                  <a:gd name="T73" fmla="*/ 233617050 h 210"/>
                  <a:gd name="T74" fmla="*/ 564877605 w 217"/>
                  <a:gd name="T75" fmla="*/ 253268471 h 210"/>
                  <a:gd name="T76" fmla="*/ 512355123 w 217"/>
                  <a:gd name="T77" fmla="*/ 286388970 h 210"/>
                  <a:gd name="T78" fmla="*/ 458510436 w 217"/>
                  <a:gd name="T79" fmla="*/ 321655192 h 210"/>
                  <a:gd name="T80" fmla="*/ 360427730 w 217"/>
                  <a:gd name="T81" fmla="*/ 428623149 h 210"/>
                  <a:gd name="T82" fmla="*/ 293307498 w 217"/>
                  <a:gd name="T83" fmla="*/ 560558299 h 210"/>
                  <a:gd name="T84" fmla="*/ 253980931 w 217"/>
                  <a:gd name="T85" fmla="*/ 724563913 h 210"/>
                  <a:gd name="T86" fmla="*/ 239889047 w 217"/>
                  <a:gd name="T87" fmla="*/ 885863679 h 210"/>
                  <a:gd name="T88" fmla="*/ 239889047 w 217"/>
                  <a:gd name="T89" fmla="*/ 1065097175 h 210"/>
                  <a:gd name="T90" fmla="*/ 263177970 w 217"/>
                  <a:gd name="T91" fmla="*/ 1220005312 h 210"/>
                  <a:gd name="T92" fmla="*/ 283289340 w 217"/>
                  <a:gd name="T93" fmla="*/ 1362322471 h 210"/>
                  <a:gd name="T94" fmla="*/ 317881037 w 217"/>
                  <a:gd name="T95" fmla="*/ 147443561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93901311 w 182"/>
                  <a:gd name="T1" fmla="*/ 0 h 213"/>
                  <a:gd name="T2" fmla="*/ 712366183 w 182"/>
                  <a:gd name="T3" fmla="*/ 15561949 h 213"/>
                  <a:gd name="T4" fmla="*/ 752235415 w 182"/>
                  <a:gd name="T5" fmla="*/ 63153452 h 213"/>
                  <a:gd name="T6" fmla="*/ 808978639 w 182"/>
                  <a:gd name="T7" fmla="*/ 141901105 h 213"/>
                  <a:gd name="T8" fmla="*/ 873871493 w 182"/>
                  <a:gd name="T9" fmla="*/ 256705762 h 213"/>
                  <a:gd name="T10" fmla="*/ 923403133 w 182"/>
                  <a:gd name="T11" fmla="*/ 399257112 h 213"/>
                  <a:gd name="T12" fmla="*/ 956381125 w 182"/>
                  <a:gd name="T13" fmla="*/ 588354033 h 213"/>
                  <a:gd name="T14" fmla="*/ 956381125 w 182"/>
                  <a:gd name="T15" fmla="*/ 811680930 h 213"/>
                  <a:gd name="T16" fmla="*/ 916335549 w 182"/>
                  <a:gd name="T17" fmla="*/ 1075178286 h 213"/>
                  <a:gd name="T18" fmla="*/ 893965719 w 182"/>
                  <a:gd name="T19" fmla="*/ 1148586904 h 213"/>
                  <a:gd name="T20" fmla="*/ 866204420 w 182"/>
                  <a:gd name="T21" fmla="*/ 1209230545 h 213"/>
                  <a:gd name="T22" fmla="*/ 836324363 w 182"/>
                  <a:gd name="T23" fmla="*/ 1275438593 h 213"/>
                  <a:gd name="T24" fmla="*/ 796041896 w 182"/>
                  <a:gd name="T25" fmla="*/ 1333700514 h 213"/>
                  <a:gd name="T26" fmla="*/ 742344950 w 182"/>
                  <a:gd name="T27" fmla="*/ 1389372134 h 213"/>
                  <a:gd name="T28" fmla="*/ 698322483 w 182"/>
                  <a:gd name="T29" fmla="*/ 1431379109 h 213"/>
                  <a:gd name="T30" fmla="*/ 650985882 w 182"/>
                  <a:gd name="T31" fmla="*/ 1472113682 h 213"/>
                  <a:gd name="T32" fmla="*/ 583654017 w 182"/>
                  <a:gd name="T33" fmla="*/ 1504777337 h 213"/>
                  <a:gd name="T34" fmla="*/ 522545212 w 182"/>
                  <a:gd name="T35" fmla="*/ 1520955009 h 213"/>
                  <a:gd name="T36" fmla="*/ 461499452 w 182"/>
                  <a:gd name="T37" fmla="*/ 1540274346 h 213"/>
                  <a:gd name="T38" fmla="*/ 390370731 w 182"/>
                  <a:gd name="T39" fmla="*/ 1554717897 h 213"/>
                  <a:gd name="T40" fmla="*/ 314131699 w 182"/>
                  <a:gd name="T41" fmla="*/ 1554717897 h 213"/>
                  <a:gd name="T42" fmla="*/ 232599083 w 182"/>
                  <a:gd name="T43" fmla="*/ 1540274346 h 213"/>
                  <a:gd name="T44" fmla="*/ 159443050 w 182"/>
                  <a:gd name="T45" fmla="*/ 1520955009 h 213"/>
                  <a:gd name="T46" fmla="*/ 74648601 w 182"/>
                  <a:gd name="T47" fmla="*/ 1487643601 h 213"/>
                  <a:gd name="T48" fmla="*/ 0 w 182"/>
                  <a:gd name="T49" fmla="*/ 1448109565 h 213"/>
                  <a:gd name="T50" fmla="*/ 71276200 w 182"/>
                  <a:gd name="T51" fmla="*/ 1504777337 h 213"/>
                  <a:gd name="T52" fmla="*/ 141350730 w 182"/>
                  <a:gd name="T53" fmla="*/ 1540274346 h 213"/>
                  <a:gd name="T54" fmla="*/ 212634753 w 182"/>
                  <a:gd name="T55" fmla="*/ 1578519027 h 213"/>
                  <a:gd name="T56" fmla="*/ 272407006 w 182"/>
                  <a:gd name="T57" fmla="*/ 1606108236 h 213"/>
                  <a:gd name="T58" fmla="*/ 334840438 w 182"/>
                  <a:gd name="T59" fmla="*/ 1629069201 h 213"/>
                  <a:gd name="T60" fmla="*/ 403566345 w 182"/>
                  <a:gd name="T61" fmla="*/ 1638204021 h 213"/>
                  <a:gd name="T62" fmla="*/ 462264928 w 182"/>
                  <a:gd name="T63" fmla="*/ 1641089438 h 213"/>
                  <a:gd name="T64" fmla="*/ 525345559 w 182"/>
                  <a:gd name="T65" fmla="*/ 1641089438 h 213"/>
                  <a:gd name="T66" fmla="*/ 580958145 w 182"/>
                  <a:gd name="T67" fmla="*/ 1638204021 h 213"/>
                  <a:gd name="T68" fmla="*/ 636538435 w 182"/>
                  <a:gd name="T69" fmla="*/ 1622897841 h 213"/>
                  <a:gd name="T70" fmla="*/ 684739226 w 182"/>
                  <a:gd name="T71" fmla="*/ 1606108236 h 213"/>
                  <a:gd name="T72" fmla="*/ 735961956 w 182"/>
                  <a:gd name="T73" fmla="*/ 1589894490 h 213"/>
                  <a:gd name="T74" fmla="*/ 782413033 w 182"/>
                  <a:gd name="T75" fmla="*/ 1570206409 h 213"/>
                  <a:gd name="T76" fmla="*/ 826321280 w 182"/>
                  <a:gd name="T77" fmla="*/ 1535120569 h 213"/>
                  <a:gd name="T78" fmla="*/ 866204420 w 182"/>
                  <a:gd name="T79" fmla="*/ 1504777337 h 213"/>
                  <a:gd name="T80" fmla="*/ 902941446 w 182"/>
                  <a:gd name="T81" fmla="*/ 1472113682 h 213"/>
                  <a:gd name="T82" fmla="*/ 1005277421 w 182"/>
                  <a:gd name="T83" fmla="*/ 1356767693 h 213"/>
                  <a:gd name="T84" fmla="*/ 1075875766 w 182"/>
                  <a:gd name="T85" fmla="*/ 1242783640 h 213"/>
                  <a:gd name="T86" fmla="*/ 1117632006 w 182"/>
                  <a:gd name="T87" fmla="*/ 1110717709 h 213"/>
                  <a:gd name="T88" fmla="*/ 1140510670 w 182"/>
                  <a:gd name="T89" fmla="*/ 989882306 h 213"/>
                  <a:gd name="T90" fmla="*/ 1154294091 w 182"/>
                  <a:gd name="T91" fmla="*/ 859457517 h 213"/>
                  <a:gd name="T92" fmla="*/ 1154294091 w 182"/>
                  <a:gd name="T93" fmla="*/ 730504300 h 213"/>
                  <a:gd name="T94" fmla="*/ 1159845799 w 182"/>
                  <a:gd name="T95" fmla="*/ 609982433 h 213"/>
                  <a:gd name="T96" fmla="*/ 1098639372 w 182"/>
                  <a:gd name="T97" fmla="*/ 355879134 h 213"/>
                  <a:gd name="T98" fmla="*/ 994801293 w 182"/>
                  <a:gd name="T99" fmla="*/ 158407137 h 213"/>
                  <a:gd name="T100" fmla="*/ 957967447 w 182"/>
                  <a:gd name="T101" fmla="*/ 141901105 h 213"/>
                  <a:gd name="T102" fmla="*/ 937133522 w 182"/>
                  <a:gd name="T103" fmla="*/ 117703448 h 213"/>
                  <a:gd name="T104" fmla="*/ 902941446 w 182"/>
                  <a:gd name="T105" fmla="*/ 98382881 h 213"/>
                  <a:gd name="T106" fmla="*/ 879211776 w 182"/>
                  <a:gd name="T107" fmla="*/ 84902852 h 213"/>
                  <a:gd name="T108" fmla="*/ 840205233 w 182"/>
                  <a:gd name="T109" fmla="*/ 68037512 h 213"/>
                  <a:gd name="T110" fmla="*/ 801837880 w 182"/>
                  <a:gd name="T111" fmla="*/ 47051916 h 213"/>
                  <a:gd name="T112" fmla="*/ 756266684 w 182"/>
                  <a:gd name="T113" fmla="*/ 22502724 h 213"/>
                  <a:gd name="T114" fmla="*/ 693901311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166 w 109"/>
                <a:gd name="T3" fmla="*/ 1 h 156"/>
                <a:gd name="T4" fmla="*/ 69388 w 109"/>
                <a:gd name="T5" fmla="*/ 5 h 156"/>
                <a:gd name="T6" fmla="*/ 138176 w 109"/>
                <a:gd name="T7" fmla="*/ 213 h 156"/>
                <a:gd name="T8" fmla="*/ 218864 w 109"/>
                <a:gd name="T9" fmla="*/ 451 h 156"/>
                <a:gd name="T10" fmla="*/ 292523 w 109"/>
                <a:gd name="T11" fmla="*/ 831 h 156"/>
                <a:gd name="T12" fmla="*/ 359890 w 109"/>
                <a:gd name="T13" fmla="*/ 1339 h 156"/>
                <a:gd name="T14" fmla="*/ 401703 w 109"/>
                <a:gd name="T15" fmla="*/ 2019 h 156"/>
                <a:gd name="T16" fmla="*/ 411712 w 109"/>
                <a:gd name="T17" fmla="*/ 2961 h 156"/>
                <a:gd name="T18" fmla="*/ 392132 w 109"/>
                <a:gd name="T19" fmla="*/ 2961 h 156"/>
                <a:gd name="T20" fmla="*/ 372652 w 109"/>
                <a:gd name="T21" fmla="*/ 2961 h 156"/>
                <a:gd name="T22" fmla="*/ 350111 w 109"/>
                <a:gd name="T23" fmla="*/ 2961 h 156"/>
                <a:gd name="T24" fmla="*/ 323806 w 109"/>
                <a:gd name="T25" fmla="*/ 2859 h 156"/>
                <a:gd name="T26" fmla="*/ 304895 w 109"/>
                <a:gd name="T27" fmla="*/ 2856 h 156"/>
                <a:gd name="T28" fmla="*/ 280736 w 109"/>
                <a:gd name="T29" fmla="*/ 2812 h 156"/>
                <a:gd name="T30" fmla="*/ 247559 w 109"/>
                <a:gd name="T31" fmla="*/ 2714 h 156"/>
                <a:gd name="T32" fmla="*/ 218864 w 109"/>
                <a:gd name="T33" fmla="*/ 2608 h 156"/>
                <a:gd name="T34" fmla="*/ 199464 w 109"/>
                <a:gd name="T35" fmla="*/ 2368 h 156"/>
                <a:gd name="T36" fmla="*/ 199464 w 109"/>
                <a:gd name="T37" fmla="*/ 2106 h 156"/>
                <a:gd name="T38" fmla="*/ 209827 w 109"/>
                <a:gd name="T39" fmla="*/ 1803 h 156"/>
                <a:gd name="T40" fmla="*/ 220049 w 109"/>
                <a:gd name="T41" fmla="*/ 1501 h 156"/>
                <a:gd name="T42" fmla="*/ 209827 w 109"/>
                <a:gd name="T43" fmla="*/ 1169 h 156"/>
                <a:gd name="T44" fmla="*/ 180729 w 109"/>
                <a:gd name="T45" fmla="*/ 811 h 156"/>
                <a:gd name="T46" fmla="*/ 118146 w 109"/>
                <a:gd name="T47" fmla="*/ 43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2617 w 54"/>
                <a:gd name="T5" fmla="*/ 3 h 40"/>
                <a:gd name="T6" fmla="*/ 72786 w 54"/>
                <a:gd name="T7" fmla="*/ 197 h 40"/>
                <a:gd name="T8" fmla="*/ 121517 w 54"/>
                <a:gd name="T9" fmla="*/ 263 h 40"/>
                <a:gd name="T10" fmla="*/ 162424 w 54"/>
                <a:gd name="T11" fmla="*/ 327 h 40"/>
                <a:gd name="T12" fmla="*/ 205778 w 54"/>
                <a:gd name="T13" fmla="*/ 378 h 40"/>
                <a:gd name="T14" fmla="*/ 251506 w 54"/>
                <a:gd name="T15" fmla="*/ 406 h 40"/>
                <a:gd name="T16" fmla="*/ 303544 w 54"/>
                <a:gd name="T17" fmla="*/ 352 h 40"/>
                <a:gd name="T18" fmla="*/ 296551 w 54"/>
                <a:gd name="T19" fmla="*/ 549 h 40"/>
                <a:gd name="T20" fmla="*/ 279979 w 54"/>
                <a:gd name="T21" fmla="*/ 733 h 40"/>
                <a:gd name="T22" fmla="*/ 248354 w 54"/>
                <a:gd name="T23" fmla="*/ 847 h 40"/>
                <a:gd name="T24" fmla="*/ 203578 w 54"/>
                <a:gd name="T25" fmla="*/ 900 h 40"/>
                <a:gd name="T26" fmla="*/ 156095 w 54"/>
                <a:gd name="T27" fmla="*/ 892 h 40"/>
                <a:gd name="T28" fmla="*/ 104493 w 54"/>
                <a:gd name="T29" fmla="*/ 725 h 40"/>
                <a:gd name="T30" fmla="*/ 54859 w 54"/>
                <a:gd name="T31" fmla="*/ 46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9 h 237"/>
                <a:gd name="T4" fmla="*/ 758177 w 257"/>
                <a:gd name="T5" fmla="*/ 208 h 237"/>
                <a:gd name="T6" fmla="*/ 1735330 w 257"/>
                <a:gd name="T7" fmla="*/ 314 h 237"/>
                <a:gd name="T8" fmla="*/ 3109085 w 257"/>
                <a:gd name="T9" fmla="*/ 408 h 237"/>
                <a:gd name="T10" fmla="*/ 5023436 w 257"/>
                <a:gd name="T11" fmla="*/ 497 h 237"/>
                <a:gd name="T12" fmla="*/ 7456046 w 257"/>
                <a:gd name="T13" fmla="*/ 588 h 237"/>
                <a:gd name="T14" fmla="*/ 10562200 w 257"/>
                <a:gd name="T15" fmla="*/ 672 h 237"/>
                <a:gd name="T16" fmla="*/ 14137731 w 257"/>
                <a:gd name="T17" fmla="*/ 742 h 237"/>
                <a:gd name="T18" fmla="*/ 18734809 w 257"/>
                <a:gd name="T19" fmla="*/ 811 h 237"/>
                <a:gd name="T20" fmla="*/ 23933701 w 257"/>
                <a:gd name="T21" fmla="*/ 866 h 237"/>
                <a:gd name="T22" fmla="*/ 29478514 w 257"/>
                <a:gd name="T23" fmla="*/ 911 h 237"/>
                <a:gd name="T24" fmla="*/ 36338436 w 257"/>
                <a:gd name="T25" fmla="*/ 951 h 237"/>
                <a:gd name="T26" fmla="*/ 43826550 w 257"/>
                <a:gd name="T27" fmla="*/ 974 h 237"/>
                <a:gd name="T28" fmla="*/ 52387405 w 257"/>
                <a:gd name="T29" fmla="*/ 988 h 237"/>
                <a:gd name="T30" fmla="*/ 61227291 w 257"/>
                <a:gd name="T31" fmla="*/ 983 h 237"/>
                <a:gd name="T32" fmla="*/ 71576957 w 257"/>
                <a:gd name="T33" fmla="*/ 970 h 237"/>
                <a:gd name="T34" fmla="*/ 62508941 w 257"/>
                <a:gd name="T35" fmla="*/ 944 h 237"/>
                <a:gd name="T36" fmla="*/ 54233347 w 257"/>
                <a:gd name="T37" fmla="*/ 913 h 237"/>
                <a:gd name="T38" fmla="*/ 47362054 w 257"/>
                <a:gd name="T39" fmla="*/ 881 h 237"/>
                <a:gd name="T40" fmla="*/ 41222931 w 257"/>
                <a:gd name="T41" fmla="*/ 851 h 237"/>
                <a:gd name="T42" fmla="*/ 35625576 w 257"/>
                <a:gd name="T43" fmla="*/ 806 h 237"/>
                <a:gd name="T44" fmla="*/ 31211965 w 257"/>
                <a:gd name="T45" fmla="*/ 759 h 237"/>
                <a:gd name="T46" fmla="*/ 27139935 w 257"/>
                <a:gd name="T47" fmla="*/ 706 h 237"/>
                <a:gd name="T48" fmla="*/ 23318241 w 257"/>
                <a:gd name="T49" fmla="*/ 648 h 237"/>
                <a:gd name="T50" fmla="*/ 19884343 w 257"/>
                <a:gd name="T51" fmla="*/ 588 h 237"/>
                <a:gd name="T52" fmla="*/ 17081606 w 257"/>
                <a:gd name="T53" fmla="*/ 517 h 237"/>
                <a:gd name="T54" fmla="*/ 14678463 w 257"/>
                <a:gd name="T55" fmla="*/ 450 h 237"/>
                <a:gd name="T56" fmla="*/ 12046943 w 257"/>
                <a:gd name="T57" fmla="*/ 365 h 237"/>
                <a:gd name="T58" fmla="*/ 9183417 w 257"/>
                <a:gd name="T59" fmla="*/ 284 h 237"/>
                <a:gd name="T60" fmla="*/ 6448960 w 257"/>
                <a:gd name="T61" fmla="*/ 197 h 237"/>
                <a:gd name="T62" fmla="*/ 3257597 w 257"/>
                <a:gd name="T63" fmla="*/ 9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8100167 w 124"/>
                <a:gd name="T1" fmla="*/ 0 h 110"/>
                <a:gd name="T2" fmla="*/ 44923113 w 124"/>
                <a:gd name="T3" fmla="*/ 727 h 110"/>
                <a:gd name="T4" fmla="*/ 43655578 w 124"/>
                <a:gd name="T5" fmla="*/ 726 h 110"/>
                <a:gd name="T6" fmla="*/ 38781401 w 124"/>
                <a:gd name="T7" fmla="*/ 714 h 110"/>
                <a:gd name="T8" fmla="*/ 32414920 w 124"/>
                <a:gd name="T9" fmla="*/ 688 h 110"/>
                <a:gd name="T10" fmla="*/ 24767392 w 124"/>
                <a:gd name="T11" fmla="*/ 677 h 110"/>
                <a:gd name="T12" fmla="*/ 16299467 w 124"/>
                <a:gd name="T13" fmla="*/ 658 h 110"/>
                <a:gd name="T14" fmla="*/ 9252782 w 124"/>
                <a:gd name="T15" fmla="*/ 664 h 110"/>
                <a:gd name="T16" fmla="*/ 3293911 w 124"/>
                <a:gd name="T17" fmla="*/ 694 h 110"/>
                <a:gd name="T18" fmla="*/ 0 w 124"/>
                <a:gd name="T19" fmla="*/ 746 h 110"/>
                <a:gd name="T20" fmla="*/ 1348427 w 124"/>
                <a:gd name="T21" fmla="*/ 664 h 110"/>
                <a:gd name="T22" fmla="*/ 2962556 w 124"/>
                <a:gd name="T23" fmla="*/ 602 h 110"/>
                <a:gd name="T24" fmla="*/ 5974498 w 124"/>
                <a:gd name="T25" fmla="*/ 556 h 110"/>
                <a:gd name="T26" fmla="*/ 9252782 w 124"/>
                <a:gd name="T27" fmla="*/ 518 h 110"/>
                <a:gd name="T28" fmla="*/ 13126243 w 124"/>
                <a:gd name="T29" fmla="*/ 487 h 110"/>
                <a:gd name="T30" fmla="*/ 16948877 w 124"/>
                <a:gd name="T31" fmla="*/ 482 h 110"/>
                <a:gd name="T32" fmla="*/ 21253535 w 124"/>
                <a:gd name="T33" fmla="*/ 482 h 110"/>
                <a:gd name="T34" fmla="*/ 26123720 w 124"/>
                <a:gd name="T35" fmla="*/ 504 h 110"/>
                <a:gd name="T36" fmla="*/ 26471306 w 124"/>
                <a:gd name="T37" fmla="*/ 482 h 110"/>
                <a:gd name="T38" fmla="*/ 25417357 w 124"/>
                <a:gd name="T39" fmla="*/ 386 h 110"/>
                <a:gd name="T40" fmla="*/ 24247488 w 124"/>
                <a:gd name="T41" fmla="*/ 259 h 110"/>
                <a:gd name="T42" fmla="*/ 23808389 w 124"/>
                <a:gd name="T43" fmla="*/ 202 h 110"/>
                <a:gd name="T44" fmla="*/ 22826310 w 124"/>
                <a:gd name="T45" fmla="*/ 202 h 110"/>
                <a:gd name="T46" fmla="*/ 21951702 w 124"/>
                <a:gd name="T47" fmla="*/ 193 h 110"/>
                <a:gd name="T48" fmla="*/ 21253535 w 124"/>
                <a:gd name="T49" fmla="*/ 169 h 110"/>
                <a:gd name="T50" fmla="*/ 20864795 w 124"/>
                <a:gd name="T51" fmla="*/ 148 h 110"/>
                <a:gd name="T52" fmla="*/ 20864795 w 124"/>
                <a:gd name="T53" fmla="*/ 124 h 110"/>
                <a:gd name="T54" fmla="*/ 21253535 w 124"/>
                <a:gd name="T55" fmla="*/ 99 h 110"/>
                <a:gd name="T56" fmla="*/ 24068563 w 124"/>
                <a:gd name="T57" fmla="*/ 8 h 110"/>
                <a:gd name="T58" fmla="*/ 281001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891519 w 109"/>
                <a:gd name="T3" fmla="*/ 1 h 156"/>
                <a:gd name="T4" fmla="*/ 6741761 w 109"/>
                <a:gd name="T5" fmla="*/ 5 h 156"/>
                <a:gd name="T6" fmla="*/ 14113840 w 109"/>
                <a:gd name="T7" fmla="*/ 12 h 156"/>
                <a:gd name="T8" fmla="*/ 22301636 w 109"/>
                <a:gd name="T9" fmla="*/ 75 h 156"/>
                <a:gd name="T10" fmla="*/ 30076518 w 109"/>
                <a:gd name="T11" fmla="*/ 123 h 156"/>
                <a:gd name="T12" fmla="*/ 36901651 w 109"/>
                <a:gd name="T13" fmla="*/ 208 h 156"/>
                <a:gd name="T14" fmla="*/ 41063205 w 109"/>
                <a:gd name="T15" fmla="*/ 320 h 156"/>
                <a:gd name="T16" fmla="*/ 41879696 w 109"/>
                <a:gd name="T17" fmla="*/ 463 h 156"/>
                <a:gd name="T18" fmla="*/ 40561910 w 109"/>
                <a:gd name="T19" fmla="*/ 463 h 156"/>
                <a:gd name="T20" fmla="*/ 38331090 w 109"/>
                <a:gd name="T21" fmla="*/ 463 h 156"/>
                <a:gd name="T22" fmla="*/ 35733805 w 109"/>
                <a:gd name="T23" fmla="*/ 463 h 156"/>
                <a:gd name="T24" fmla="*/ 33384585 w 109"/>
                <a:gd name="T25" fmla="*/ 456 h 156"/>
                <a:gd name="T26" fmla="*/ 31053652 w 109"/>
                <a:gd name="T27" fmla="*/ 452 h 156"/>
                <a:gd name="T28" fmla="*/ 28451853 w 109"/>
                <a:gd name="T29" fmla="*/ 445 h 156"/>
                <a:gd name="T30" fmla="*/ 25335646 w 109"/>
                <a:gd name="T31" fmla="*/ 430 h 156"/>
                <a:gd name="T32" fmla="*/ 22301636 w 109"/>
                <a:gd name="T33" fmla="*/ 413 h 156"/>
                <a:gd name="T34" fmla="*/ 20289163 w 109"/>
                <a:gd name="T35" fmla="*/ 372 h 156"/>
                <a:gd name="T36" fmla="*/ 20289163 w 109"/>
                <a:gd name="T37" fmla="*/ 328 h 156"/>
                <a:gd name="T38" fmla="*/ 21683487 w 109"/>
                <a:gd name="T39" fmla="*/ 287 h 156"/>
                <a:gd name="T40" fmla="*/ 22967513 w 109"/>
                <a:gd name="T41" fmla="*/ 235 h 156"/>
                <a:gd name="T42" fmla="*/ 21683487 w 109"/>
                <a:gd name="T43" fmla="*/ 187 h 156"/>
                <a:gd name="T44" fmla="*/ 18596484 w 109"/>
                <a:gd name="T45" fmla="*/ 120 h 156"/>
                <a:gd name="T46" fmla="*/ 12101060 w 109"/>
                <a:gd name="T47" fmla="*/ 7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1848503 w 46"/>
                <a:gd name="T1" fmla="*/ 0 h 94"/>
                <a:gd name="T2" fmla="*/ 7512195 w 46"/>
                <a:gd name="T3" fmla="*/ 140 h 94"/>
                <a:gd name="T4" fmla="*/ 5573564 w 46"/>
                <a:gd name="T5" fmla="*/ 235 h 94"/>
                <a:gd name="T6" fmla="*/ 4135225 w 46"/>
                <a:gd name="T7" fmla="*/ 308 h 94"/>
                <a:gd name="T8" fmla="*/ 0 w 46"/>
                <a:gd name="T9" fmla="*/ 360 h 94"/>
                <a:gd name="T10" fmla="*/ 4538924 w 46"/>
                <a:gd name="T11" fmla="*/ 338 h 94"/>
                <a:gd name="T12" fmla="*/ 8790825 w 46"/>
                <a:gd name="T13" fmla="*/ 313 h 94"/>
                <a:gd name="T14" fmla="*/ 11906340 w 46"/>
                <a:gd name="T15" fmla="*/ 263 h 94"/>
                <a:gd name="T16" fmla="*/ 14979191 w 46"/>
                <a:gd name="T17" fmla="*/ 218 h 94"/>
                <a:gd name="T18" fmla="*/ 17051201 w 46"/>
                <a:gd name="T19" fmla="*/ 169 h 94"/>
                <a:gd name="T20" fmla="*/ 17260219 w 46"/>
                <a:gd name="T21" fmla="*/ 109 h 94"/>
                <a:gd name="T22" fmla="*/ 15969721 w 46"/>
                <a:gd name="T23" fmla="*/ 15 h 94"/>
                <a:gd name="T24" fmla="*/ 1184850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500160 w 54"/>
                <a:gd name="T5" fmla="*/ 3 h 40"/>
                <a:gd name="T6" fmla="*/ 3040767 w 54"/>
                <a:gd name="T7" fmla="*/ 8 h 40"/>
                <a:gd name="T8" fmla="*/ 4888613 w 54"/>
                <a:gd name="T9" fmla="*/ 12 h 40"/>
                <a:gd name="T10" fmla="*/ 6889168 w 54"/>
                <a:gd name="T11" fmla="*/ 15 h 40"/>
                <a:gd name="T12" fmla="*/ 9041941 w 54"/>
                <a:gd name="T13" fmla="*/ 17 h 40"/>
                <a:gd name="T14" fmla="*/ 10746416 w 54"/>
                <a:gd name="T15" fmla="*/ 18 h 40"/>
                <a:gd name="T16" fmla="*/ 12748272 w 54"/>
                <a:gd name="T17" fmla="*/ 16 h 40"/>
                <a:gd name="T18" fmla="*/ 12584780 w 54"/>
                <a:gd name="T19" fmla="*/ 75 h 40"/>
                <a:gd name="T20" fmla="*/ 11878352 w 54"/>
                <a:gd name="T21" fmla="*/ 91 h 40"/>
                <a:gd name="T22" fmla="*/ 10460777 w 54"/>
                <a:gd name="T23" fmla="*/ 101 h 40"/>
                <a:gd name="T24" fmla="*/ 8690868 w 54"/>
                <a:gd name="T25" fmla="*/ 107 h 40"/>
                <a:gd name="T26" fmla="*/ 6518151 w 54"/>
                <a:gd name="T27" fmla="*/ 104 h 40"/>
                <a:gd name="T28" fmla="*/ 4413140 w 54"/>
                <a:gd name="T29" fmla="*/ 89 h 40"/>
                <a:gd name="T30" fmla="*/ 2280575 w 54"/>
                <a:gd name="T31" fmla="*/ 6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6327951 w 596"/>
                <a:gd name="T1" fmla="*/ 1315 h 666"/>
                <a:gd name="T2" fmla="*/ 2345051 w 596"/>
                <a:gd name="T3" fmla="*/ 1223 h 666"/>
                <a:gd name="T4" fmla="*/ 0 w 596"/>
                <a:gd name="T5" fmla="*/ 1031 h 666"/>
                <a:gd name="T6" fmla="*/ 1416492 w 596"/>
                <a:gd name="T7" fmla="*/ 793 h 666"/>
                <a:gd name="T8" fmla="*/ 9860883 w 596"/>
                <a:gd name="T9" fmla="*/ 540 h 666"/>
                <a:gd name="T10" fmla="*/ 26786910 w 596"/>
                <a:gd name="T11" fmla="*/ 303 h 666"/>
                <a:gd name="T12" fmla="*/ 55363088 w 596"/>
                <a:gd name="T13" fmla="*/ 105 h 666"/>
                <a:gd name="T14" fmla="*/ 96072144 w 596"/>
                <a:gd name="T15" fmla="*/ 2 h 666"/>
                <a:gd name="T16" fmla="*/ 148151009 w 596"/>
                <a:gd name="T17" fmla="*/ 9 h 666"/>
                <a:gd name="T18" fmla="*/ 188471995 w 596"/>
                <a:gd name="T19" fmla="*/ 239 h 666"/>
                <a:gd name="T20" fmla="*/ 215725140 w 596"/>
                <a:gd name="T21" fmla="*/ 586 h 666"/>
                <a:gd name="T22" fmla="*/ 230036911 w 596"/>
                <a:gd name="T23" fmla="*/ 1017 h 666"/>
                <a:gd name="T24" fmla="*/ 231808604 w 596"/>
                <a:gd name="T25" fmla="*/ 1465 h 666"/>
                <a:gd name="T26" fmla="*/ 220585540 w 596"/>
                <a:gd name="T27" fmla="*/ 1871 h 666"/>
                <a:gd name="T28" fmla="*/ 197382084 w 596"/>
                <a:gd name="T29" fmla="*/ 2194 h 666"/>
                <a:gd name="T30" fmla="*/ 162387683 w 596"/>
                <a:gd name="T31" fmla="*/ 2367 h 666"/>
                <a:gd name="T32" fmla="*/ 151526924 w 596"/>
                <a:gd name="T33" fmla="*/ 2357 h 666"/>
                <a:gd name="T34" fmla="*/ 171838219 w 596"/>
                <a:gd name="T35" fmla="*/ 2211 h 666"/>
                <a:gd name="T36" fmla="*/ 187634439 w 596"/>
                <a:gd name="T37" fmla="*/ 1936 h 666"/>
                <a:gd name="T38" fmla="*/ 198499735 w 596"/>
                <a:gd name="T39" fmla="*/ 1617 h 666"/>
                <a:gd name="T40" fmla="*/ 202357418 w 596"/>
                <a:gd name="T41" fmla="*/ 1269 h 666"/>
                <a:gd name="T42" fmla="*/ 200023267 w 596"/>
                <a:gd name="T43" fmla="*/ 920 h 666"/>
                <a:gd name="T44" fmla="*/ 188721759 w 596"/>
                <a:gd name="T45" fmla="*/ 621 h 666"/>
                <a:gd name="T46" fmla="*/ 168589229 w 596"/>
                <a:gd name="T47" fmla="*/ 399 h 666"/>
                <a:gd name="T48" fmla="*/ 132881116 w 596"/>
                <a:gd name="T49" fmla="*/ 264 h 666"/>
                <a:gd name="T50" fmla="*/ 95837241 w 596"/>
                <a:gd name="T51" fmla="*/ 215 h 666"/>
                <a:gd name="T52" fmla="*/ 67821071 w 596"/>
                <a:gd name="T53" fmla="*/ 249 h 666"/>
                <a:gd name="T54" fmla="*/ 47195908 w 596"/>
                <a:gd name="T55" fmla="*/ 357 h 666"/>
                <a:gd name="T56" fmla="*/ 32655396 w 596"/>
                <a:gd name="T57" fmla="*/ 533 h 666"/>
                <a:gd name="T58" fmla="*/ 22222658 w 596"/>
                <a:gd name="T59" fmla="*/ 738 h 666"/>
                <a:gd name="T60" fmla="*/ 15534327 w 596"/>
                <a:gd name="T61" fmla="*/ 969 h 666"/>
                <a:gd name="T62" fmla="*/ 10911721 w 596"/>
                <a:gd name="T63" fmla="*/ 120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900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900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00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00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65596C8-F0D4-4241-9992-4EDEA6B2A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  <p:sldLayoutId id="2147484901" r:id="rId13"/>
    <p:sldLayoutId id="2147484902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90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1" y="692696"/>
            <a:ext cx="3480280" cy="135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11379" y="6093296"/>
            <a:ext cx="2468389" cy="646331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solidFill>
                  <a:schemeClr val="accent6">
                    <a:lumMod val="10000"/>
                  </a:schemeClr>
                </a:solidFill>
              </a:rPr>
              <a:t>48th PAC meeting, June 20, 2018</a:t>
            </a:r>
            <a:endParaRPr lang="ru-RU" sz="18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6138"/>
            <a:ext cx="8836025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RIBs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ACCULINNA-1 and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ACCULINNA-2 </a:t>
            </a:r>
          </a:p>
          <a:p>
            <a:pPr algn="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 separators</a:t>
            </a:r>
            <a:r>
              <a:rPr lang="ru-RU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en-US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Andrey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Fomichev</a:t>
            </a:r>
            <a:r>
              <a:rPr lang="en-US" sz="2800" b="1" baseline="30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ACCULINNA-2 Collaboration</a:t>
            </a:r>
          </a:p>
          <a:p>
            <a:pPr>
              <a:defRPr/>
            </a:pPr>
            <a:endParaRPr lang="en-US" sz="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 of Nuclear Reactions, JINR,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Physics, Silesian University in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Opava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Czech Republic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Bogolyubov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 of Theoretical Physics, JINR,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Helmholtzzentrum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fur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Schwerionenforschung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Darmstadt, Germany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Center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800" i="1" dirty="0" err="1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Kurchatov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Institute”, Moscow,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Nuclear Physics PAN, Krakow, Poland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Skobel’tsyn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Institute of Nuclear Physics, Moscow State University,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Physics, University of Warsaw, Warsaw, Poland</a:t>
            </a:r>
          </a:p>
          <a:p>
            <a:pPr>
              <a:defRPr/>
            </a:pPr>
            <a:r>
              <a:rPr lang="en-US" sz="1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Physics, Chalmers University of Technology, Goteborg, Sweden</a:t>
            </a:r>
            <a:endParaRPr lang="ru-RU" sz="1800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All-Russian Research Institute of Experimental Physics,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Ioffe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Physical Technical Institute, St. Petersburg,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</a:p>
          <a:p>
            <a:pPr>
              <a:defRPr/>
            </a:pP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NSCL, Michigan State University, East Lansing, Michigan,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endParaRPr lang="ru-RU" sz="1800" i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200800" cy="5812610"/>
          </a:xfrm>
          <a:prstGeom prst="rect">
            <a:avLst/>
          </a:prstGeom>
        </p:spPr>
      </p:pic>
      <p:sp>
        <p:nvSpPr>
          <p:cNvPr id="3" name="Прямоугольник 37"/>
          <p:cNvSpPr>
            <a:spLocks noChangeArrowheads="1"/>
          </p:cNvSpPr>
          <p:nvPr/>
        </p:nvSpPr>
        <p:spPr bwMode="auto">
          <a:xfrm>
            <a:off x="7452320" y="188640"/>
            <a:ext cx="153016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ru-RU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Nikolskii’s</a:t>
            </a:r>
            <a:endParaRPr lang="en-US" altLang="ru-RU" sz="2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ru-RU" altLang="ru-RU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6286" y="2258555"/>
            <a:ext cx="145925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events/day </a:t>
            </a:r>
            <a:endParaRPr lang="ru-RU" sz="1800" baseline="30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83768" y="2627887"/>
            <a:ext cx="504056" cy="300226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417342" y="4432214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Nikolskii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endParaRPr lang="en-US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PRC </a:t>
            </a: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47834" y="1800803"/>
            <a:ext cx="3397660" cy="254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32" y="1916831"/>
            <a:ext cx="3437910" cy="24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7428012" y="1804617"/>
            <a:ext cx="1578778" cy="338554"/>
          </a:xfrm>
          <a:prstGeom prst="rect">
            <a:avLst/>
          </a:prstGeom>
          <a:solidFill>
            <a:schemeClr val="bg2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Het)</a:t>
            </a:r>
            <a:r>
              <a:rPr lang="en-US" alt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 rot="19378653">
            <a:off x="6350407" y="2804287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 dirty="0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~30 </a:t>
            </a:r>
            <a:r>
              <a:rPr lang="en-US" altLang="ru-RU" sz="1400" b="1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/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sr</a:t>
            </a:r>
            <a:endParaRPr lang="ru-RU" altLang="ru-RU" sz="20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Line 43"/>
          <p:cNvSpPr>
            <a:spLocks noChangeShapeType="1"/>
          </p:cNvSpPr>
          <p:nvPr/>
        </p:nvSpPr>
        <p:spPr bwMode="auto">
          <a:xfrm>
            <a:off x="6593294" y="3312287"/>
            <a:ext cx="215900" cy="2873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611560" y="6188015"/>
            <a:ext cx="7848872" cy="400110"/>
          </a:xfrm>
          <a:prstGeom prst="rect">
            <a:avLst/>
          </a:prstGeom>
          <a:solidFill>
            <a:schemeClr val="bg2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~5 </a:t>
            </a:r>
            <a:r>
              <a:rPr lang="en-US" sz="20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/day (two telescopes) @ 5*10</a:t>
            </a:r>
            <a:r>
              <a:rPr lang="en-US" sz="20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He/s 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 ~140 </a:t>
            </a:r>
            <a:r>
              <a:rPr lang="en-US" sz="20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 during 4 weeks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aseline="30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21" y="660917"/>
            <a:ext cx="3184984" cy="1429120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12" y="612025"/>
            <a:ext cx="5268581" cy="572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rganigramme : Ou 6"/>
          <p:cNvSpPr>
            <a:spLocks noChangeAspect="1"/>
          </p:cNvSpPr>
          <p:nvPr/>
        </p:nvSpPr>
        <p:spPr>
          <a:xfrm>
            <a:off x="4162868" y="3821783"/>
            <a:ext cx="160337" cy="160338"/>
          </a:xfrm>
          <a:prstGeom prst="flowChartOr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Organigramme : Processus 12"/>
          <p:cNvSpPr>
            <a:spLocks noChangeAspect="1"/>
          </p:cNvSpPr>
          <p:nvPr/>
        </p:nvSpPr>
        <p:spPr>
          <a:xfrm rot="20940000">
            <a:off x="4515293" y="3632871"/>
            <a:ext cx="657225" cy="554037"/>
          </a:xfrm>
          <a:prstGeom prst="flowChartProcess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365" name="Groupe 30"/>
          <p:cNvGrpSpPr>
            <a:grpSpLocks/>
          </p:cNvGrpSpPr>
          <p:nvPr/>
        </p:nvGrpSpPr>
        <p:grpSpPr bwMode="auto">
          <a:xfrm>
            <a:off x="4231122" y="2057752"/>
            <a:ext cx="3631330" cy="1978342"/>
            <a:chOff x="5634293" y="2744727"/>
            <a:chExt cx="3631017" cy="1977964"/>
          </a:xfrm>
        </p:grpSpPr>
        <p:sp>
          <p:nvSpPr>
            <p:cNvPr id="15390" name="ZoneTexte 34"/>
            <p:cNvSpPr txBox="1">
              <a:spLocks noChangeArrowheads="1"/>
            </p:cNvSpPr>
            <p:nvPr/>
          </p:nvSpPr>
          <p:spPr bwMode="auto">
            <a:xfrm>
              <a:off x="7348219" y="2744727"/>
              <a:ext cx="1917091" cy="95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 dirty="0" smtClean="0">
                  <a:solidFill>
                    <a:srgbClr val="0000FF"/>
                  </a:solidFill>
                </a:rPr>
                <a:t>Energy &amp; position: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 dirty="0">
                  <a:solidFill>
                    <a:srgbClr val="0000FF"/>
                  </a:solidFill>
                </a:rPr>
                <a:t>d</a:t>
              </a:r>
              <a:r>
                <a:rPr lang="fr-FR" altLang="ru-RU" sz="1400" b="1" i="1" dirty="0" smtClean="0">
                  <a:solidFill>
                    <a:srgbClr val="0000FF"/>
                  </a:solidFill>
                </a:rPr>
                <a:t>ecay </a:t>
              </a:r>
              <a:r>
                <a:rPr lang="en-US" altLang="ru-RU" sz="1400" b="1" i="1" dirty="0">
                  <a:solidFill>
                    <a:srgbClr val="0000FF"/>
                  </a:solidFill>
                </a:rPr>
                <a:t>triton</a:t>
              </a:r>
              <a:r>
                <a:rPr lang="fr-FR" altLang="ru-RU" sz="1400" b="1" i="1" dirty="0">
                  <a:solidFill>
                    <a:srgbClr val="0000FF"/>
                  </a:solidFill>
                </a:rPr>
                <a:t>s</a:t>
              </a:r>
              <a:r>
                <a:rPr lang="ru-RU" altLang="ru-RU" sz="1400" b="1" i="1" dirty="0">
                  <a:solidFill>
                    <a:srgbClr val="0000FF"/>
                  </a:solidFill>
                </a:rPr>
                <a:t> </a:t>
              </a:r>
              <a:r>
                <a:rPr lang="en-US" altLang="ru-RU" sz="1400" b="1" i="1" dirty="0" smtClean="0">
                  <a:solidFill>
                    <a:srgbClr val="0000FF"/>
                  </a:solidFill>
                </a:rPr>
                <a:t>&amp; RIB</a:t>
              </a:r>
              <a:endParaRPr lang="fr-FR" altLang="ru-RU" sz="1400" b="1" i="1" dirty="0">
                <a:solidFill>
                  <a:srgbClr val="0000FF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>
                  <a:solidFill>
                    <a:srgbClr val="0000FF"/>
                  </a:solidFill>
                </a:rPr>
                <a:t>B</a:t>
              </a:r>
              <a:r>
                <a:rPr lang="fr-FR" altLang="ru-RU" sz="14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fr-FR" altLang="ru-RU" sz="1400" b="1" dirty="0">
                  <a:solidFill>
                    <a:srgbClr val="0000FF"/>
                  </a:solidFill>
                </a:rPr>
                <a:t> = 0.4 ~ 1.0 Tm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>
                  <a:solidFill>
                    <a:srgbClr val="0000FF"/>
                  </a:solidFill>
                </a:rPr>
                <a:t>Cone 0 ~ 14°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 flipV="1">
              <a:off x="5639056" y="4454454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orme libre 38"/>
            <p:cNvSpPr/>
            <p:nvPr/>
          </p:nvSpPr>
          <p:spPr>
            <a:xfrm rot="21480000">
              <a:off x="6210506" y="4322718"/>
              <a:ext cx="252390" cy="128562"/>
            </a:xfrm>
            <a:custGeom>
              <a:avLst/>
              <a:gdLst>
                <a:gd name="connsiteX0" fmla="*/ 0 w 252412"/>
                <a:gd name="connsiteY0" fmla="*/ 128587 h 128587"/>
                <a:gd name="connsiteX1" fmla="*/ 80962 w 252412"/>
                <a:gd name="connsiteY1" fmla="*/ 107156 h 128587"/>
                <a:gd name="connsiteX2" fmla="*/ 154781 w 252412"/>
                <a:gd name="connsiteY2" fmla="*/ 76200 h 128587"/>
                <a:gd name="connsiteX3" fmla="*/ 214312 w 252412"/>
                <a:gd name="connsiteY3" fmla="*/ 30956 h 128587"/>
                <a:gd name="connsiteX4" fmla="*/ 252412 w 252412"/>
                <a:gd name="connsiteY4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412" h="128587">
                  <a:moveTo>
                    <a:pt x="0" y="128587"/>
                  </a:moveTo>
                  <a:cubicBezTo>
                    <a:pt x="27582" y="122237"/>
                    <a:pt x="55165" y="115887"/>
                    <a:pt x="80962" y="107156"/>
                  </a:cubicBezTo>
                  <a:cubicBezTo>
                    <a:pt x="106759" y="98425"/>
                    <a:pt x="132556" y="88900"/>
                    <a:pt x="154781" y="76200"/>
                  </a:cubicBezTo>
                  <a:cubicBezTo>
                    <a:pt x="177006" y="63500"/>
                    <a:pt x="198040" y="43656"/>
                    <a:pt x="214312" y="30956"/>
                  </a:cubicBezTo>
                  <a:cubicBezTo>
                    <a:pt x="230584" y="18256"/>
                    <a:pt x="241498" y="9128"/>
                    <a:pt x="252412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 flipV="1">
              <a:off x="5634293" y="4587779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6208918" y="4665552"/>
              <a:ext cx="339695" cy="57139"/>
            </a:xfrm>
            <a:custGeom>
              <a:avLst/>
              <a:gdLst>
                <a:gd name="connsiteX0" fmla="*/ 0 w 340518"/>
                <a:gd name="connsiteY0" fmla="*/ 52388 h 57226"/>
                <a:gd name="connsiteX1" fmla="*/ 88106 w 340518"/>
                <a:gd name="connsiteY1" fmla="*/ 57150 h 57226"/>
                <a:gd name="connsiteX2" fmla="*/ 138112 w 340518"/>
                <a:gd name="connsiteY2" fmla="*/ 54769 h 57226"/>
                <a:gd name="connsiteX3" fmla="*/ 195262 w 340518"/>
                <a:gd name="connsiteY3" fmla="*/ 47625 h 57226"/>
                <a:gd name="connsiteX4" fmla="*/ 250031 w 340518"/>
                <a:gd name="connsiteY4" fmla="*/ 33338 h 57226"/>
                <a:gd name="connsiteX5" fmla="*/ 297656 w 340518"/>
                <a:gd name="connsiteY5" fmla="*/ 14288 h 57226"/>
                <a:gd name="connsiteX6" fmla="*/ 340518 w 340518"/>
                <a:gd name="connsiteY6" fmla="*/ 0 h 5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518" h="57226">
                  <a:moveTo>
                    <a:pt x="0" y="52388"/>
                  </a:moveTo>
                  <a:cubicBezTo>
                    <a:pt x="32543" y="54570"/>
                    <a:pt x="65087" y="56753"/>
                    <a:pt x="88106" y="57150"/>
                  </a:cubicBezTo>
                  <a:cubicBezTo>
                    <a:pt x="111125" y="57547"/>
                    <a:pt x="120253" y="56356"/>
                    <a:pt x="138112" y="54769"/>
                  </a:cubicBezTo>
                  <a:cubicBezTo>
                    <a:pt x="155971" y="53182"/>
                    <a:pt x="176609" y="51197"/>
                    <a:pt x="195262" y="47625"/>
                  </a:cubicBezTo>
                  <a:cubicBezTo>
                    <a:pt x="213915" y="44053"/>
                    <a:pt x="232965" y="38894"/>
                    <a:pt x="250031" y="33338"/>
                  </a:cubicBezTo>
                  <a:cubicBezTo>
                    <a:pt x="267097" y="27782"/>
                    <a:pt x="282575" y="19844"/>
                    <a:pt x="297656" y="14288"/>
                  </a:cubicBezTo>
                  <a:cubicBezTo>
                    <a:pt x="312737" y="8732"/>
                    <a:pt x="326627" y="4366"/>
                    <a:pt x="340518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3" name="Connecteur droit 42"/>
            <p:cNvCxnSpPr/>
            <p:nvPr/>
          </p:nvCxnSpPr>
          <p:spPr>
            <a:xfrm flipV="1">
              <a:off x="6542264" y="4297322"/>
              <a:ext cx="538116" cy="36664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6451784" y="3649746"/>
              <a:ext cx="534940" cy="674558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6" name="Groupe 1"/>
          <p:cNvGrpSpPr>
            <a:grpSpLocks/>
          </p:cNvGrpSpPr>
          <p:nvPr/>
        </p:nvGrpSpPr>
        <p:grpSpPr bwMode="auto">
          <a:xfrm>
            <a:off x="4256531" y="3153446"/>
            <a:ext cx="3018908" cy="1742133"/>
            <a:chOff x="5903447" y="1717440"/>
            <a:chExt cx="3019767" cy="1744655"/>
          </a:xfrm>
        </p:grpSpPr>
        <p:sp>
          <p:nvSpPr>
            <p:cNvPr id="15386" name="ZoneTexte 51"/>
            <p:cNvSpPr txBox="1">
              <a:spLocks noChangeArrowheads="1"/>
            </p:cNvSpPr>
            <p:nvPr/>
          </p:nvSpPr>
          <p:spPr bwMode="auto">
            <a:xfrm>
              <a:off x="7667212" y="2938010"/>
              <a:ext cx="1256002" cy="52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 dirty="0">
                  <a:solidFill>
                    <a:srgbClr val="259B4C"/>
                  </a:solidFill>
                </a:rPr>
                <a:t>Neutrons,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dirty="0">
                  <a:solidFill>
                    <a:srgbClr val="259B4C"/>
                  </a:solidFill>
                </a:rPr>
                <a:t>Cone 0 ~ 14°</a:t>
              </a:r>
            </a:p>
          </p:txBody>
        </p:sp>
        <p:cxnSp>
          <p:nvCxnSpPr>
            <p:cNvPr id="53" name="Connecteur droit 52"/>
            <p:cNvCxnSpPr/>
            <p:nvPr/>
          </p:nvCxnSpPr>
          <p:spPr>
            <a:xfrm flipV="1">
              <a:off x="5903447" y="1932062"/>
              <a:ext cx="2920244" cy="5309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5930443" y="2482132"/>
              <a:ext cx="2885308" cy="39745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9" name="ZoneTexte 58"/>
            <p:cNvSpPr txBox="1">
              <a:spLocks noChangeArrowheads="1"/>
            </p:cNvSpPr>
            <p:nvPr/>
          </p:nvSpPr>
          <p:spPr bwMode="auto">
            <a:xfrm>
              <a:off x="8050027" y="1717440"/>
              <a:ext cx="184809" cy="27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ru-RU" sz="12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15367" name="Groupe 2"/>
          <p:cNvGrpSpPr>
            <a:grpSpLocks/>
          </p:cNvGrpSpPr>
          <p:nvPr/>
        </p:nvGrpSpPr>
        <p:grpSpPr bwMode="auto">
          <a:xfrm>
            <a:off x="4113439" y="1021042"/>
            <a:ext cx="1932240" cy="2602956"/>
            <a:chOff x="2337438" y="1250647"/>
            <a:chExt cx="1930847" cy="2869999"/>
          </a:xfrm>
        </p:grpSpPr>
        <p:sp>
          <p:nvSpPr>
            <p:cNvPr id="8" name="Rectangle 7"/>
            <p:cNvSpPr/>
            <p:nvPr/>
          </p:nvSpPr>
          <p:spPr>
            <a:xfrm rot="21000000">
              <a:off x="3745683" y="3276970"/>
              <a:ext cx="522602" cy="84367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5" name="Connecteur droit avec flèche 64"/>
            <p:cNvCxnSpPr>
              <a:endCxn id="8" idx="0"/>
            </p:cNvCxnSpPr>
            <p:nvPr/>
          </p:nvCxnSpPr>
          <p:spPr>
            <a:xfrm>
              <a:off x="3736893" y="2138843"/>
              <a:ext cx="203703" cy="1144536"/>
            </a:xfrm>
            <a:prstGeom prst="straightConnector1">
              <a:avLst/>
            </a:prstGeom>
            <a:ln w="158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7" name="ZoneTexte 63"/>
            <p:cNvSpPr txBox="1"/>
            <p:nvPr/>
          </p:nvSpPr>
          <p:spPr>
            <a:xfrm>
              <a:off x="2337438" y="1250647"/>
              <a:ext cx="1601643" cy="916251"/>
            </a:xfrm>
            <a:prstGeom prst="rect">
              <a:avLst/>
            </a:prstGeom>
            <a:ln w="12700">
              <a:solidFill>
                <a:srgbClr val="FFFF99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err="1" smtClean="0">
                  <a:solidFill>
                    <a:srgbClr val="0000CC"/>
                  </a:solidFill>
                </a:rPr>
                <a:t>CsI</a:t>
              </a:r>
              <a:r>
                <a:rPr lang="en-US" sz="1600" b="1" dirty="0">
                  <a:solidFill>
                    <a:srgbClr val="0000CC"/>
                  </a:solidFill>
                </a:rPr>
                <a:t>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array GADAST</a:t>
              </a:r>
              <a:endParaRPr lang="ru-RU" sz="1600" b="1" dirty="0" smtClean="0">
                <a:solidFill>
                  <a:srgbClr val="0000CC"/>
                </a:solidFill>
              </a:endParaRPr>
            </a:p>
            <a:p>
              <a:pPr algn="ctr">
                <a:defRPr/>
              </a:pPr>
              <a:r>
                <a:rPr lang="ru-RU" sz="1600" b="1" dirty="0" smtClean="0">
                  <a:solidFill>
                    <a:srgbClr val="0000CC"/>
                  </a:solidFill>
                </a:rPr>
                <a:t>64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units</a:t>
              </a:r>
              <a:endParaRPr lang="fr-FR" sz="16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467544" y="3901156"/>
            <a:ext cx="1653742" cy="7940"/>
          </a:xfrm>
          <a:prstGeom prst="line">
            <a:avLst/>
          </a:prstGeom>
          <a:noFill/>
          <a:ln w="63500">
            <a:solidFill>
              <a:srgbClr val="0000CC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9" name="Прямоугольник 9"/>
          <p:cNvSpPr>
            <a:spLocks noChangeArrowheads="1"/>
          </p:cNvSpPr>
          <p:nvPr/>
        </p:nvSpPr>
        <p:spPr bwMode="auto">
          <a:xfrm>
            <a:off x="290183" y="3469582"/>
            <a:ext cx="148149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i="1" baseline="30000" dirty="0" smtClean="0">
                <a:solidFill>
                  <a:srgbClr val="0000CC"/>
                </a:solidFill>
              </a:rPr>
              <a:t>8</a:t>
            </a:r>
            <a:r>
              <a:rPr lang="en-US" altLang="ru-RU" sz="1800" b="1" i="1" dirty="0" smtClean="0">
                <a:solidFill>
                  <a:srgbClr val="0000CC"/>
                </a:solidFill>
              </a:rPr>
              <a:t>He ~50 </a:t>
            </a:r>
            <a:r>
              <a:rPr lang="en-US" altLang="ru-RU" sz="1800" b="1" i="1" dirty="0" err="1" smtClean="0">
                <a:solidFill>
                  <a:srgbClr val="0000CC"/>
                </a:solidFill>
              </a:rPr>
              <a:t>kps</a:t>
            </a:r>
            <a:endParaRPr lang="ru-RU" altLang="ru-RU" sz="1800" dirty="0">
              <a:solidFill>
                <a:srgbClr val="0000CC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3655234" y="2756069"/>
            <a:ext cx="674610" cy="86197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90183" y="3964282"/>
            <a:ext cx="149765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E~</a:t>
            </a: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 </a:t>
            </a:r>
            <a:r>
              <a:rPr lang="en-US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AMeV</a:t>
            </a:r>
            <a:endParaRPr lang="ru-RU" dirty="0"/>
          </a:p>
        </p:txBody>
      </p:sp>
      <p:graphicFrame>
        <p:nvGraphicFramePr>
          <p:cNvPr id="15377" name="Объект 18"/>
          <p:cNvGraphicFramePr>
            <a:graphicFrameLocks noChangeAspect="1"/>
          </p:cNvGraphicFramePr>
          <p:nvPr>
            <p:extLst/>
          </p:nvPr>
        </p:nvGraphicFramePr>
        <p:xfrm>
          <a:off x="7137843" y="3048671"/>
          <a:ext cx="406400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2" name="CorelDRAW" r:id="rId6" imgW="381907" imgH="1773773" progId="CorelDraw.Graphic.16">
                  <p:embed/>
                </p:oleObj>
              </mc:Choice>
              <mc:Fallback>
                <p:oleObj name="CorelDRAW" r:id="rId6" imgW="381907" imgH="1773773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843" y="3048671"/>
                        <a:ext cx="406400" cy="159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8" name="Прямоугольник 22"/>
          <p:cNvSpPr>
            <a:spLocks noChangeArrowheads="1"/>
          </p:cNvSpPr>
          <p:nvPr/>
        </p:nvSpPr>
        <p:spPr bwMode="auto">
          <a:xfrm>
            <a:off x="7580011" y="3443039"/>
            <a:ext cx="10964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solidFill>
                  <a:srgbClr val="259B4C"/>
                </a:solidFill>
              </a:rPr>
              <a:t>Stilbene</a:t>
            </a:r>
            <a:r>
              <a:rPr lang="ru-RU" altLang="ru-RU" sz="1400" b="1" dirty="0">
                <a:solidFill>
                  <a:srgbClr val="259B4C"/>
                </a:solidFill>
              </a:rPr>
              <a:t>  </a:t>
            </a:r>
            <a:endParaRPr lang="en-US" altLang="ru-RU" sz="1400" b="1" dirty="0" smtClean="0">
              <a:solidFill>
                <a:srgbClr val="259B4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259B4C"/>
                </a:solidFill>
              </a:rPr>
              <a:t>array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rgbClr val="259B4C"/>
                </a:solidFill>
              </a:rPr>
              <a:t>40 units</a:t>
            </a:r>
            <a:endParaRPr lang="ru-RU" altLang="ru-RU" sz="1400" b="1" dirty="0">
              <a:solidFill>
                <a:srgbClr val="259B4C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459855" y="2932783"/>
            <a:ext cx="139700" cy="728663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3313095" y="3892427"/>
            <a:ext cx="896080" cy="18156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4342304" y="3672404"/>
            <a:ext cx="75636" cy="17917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4382398" y="3583882"/>
            <a:ext cx="109094" cy="2625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542882" y="3748814"/>
            <a:ext cx="6091" cy="31738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4574778" y="4096145"/>
            <a:ext cx="680139" cy="118420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239038" y="5283785"/>
            <a:ext cx="166631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H: X_Y_DE</a:t>
            </a:r>
          </a:p>
          <a:p>
            <a:r>
              <a:rPr lang="en-US" sz="1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</a:t>
            </a:r>
            <a:r>
              <a:rPr 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1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x 32 strips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49835" y="99638"/>
            <a:ext cx="8213484" cy="517562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8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He,</a:t>
            </a:r>
            <a:r>
              <a:rPr lang="en-US" altLang="ru-RU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He)</a:t>
            </a:r>
            <a:r>
              <a:rPr lang="ru-RU" altLang="ru-RU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7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H: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7 weeks are requested (effect + background)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 rot="10208949" flipH="1">
            <a:off x="4320385" y="3951293"/>
            <a:ext cx="213948" cy="278474"/>
            <a:chOff x="4474379" y="3697194"/>
            <a:chExt cx="130609" cy="284159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flipH="1" flipV="1">
              <a:off x="4474379" y="3763045"/>
              <a:ext cx="75636" cy="2121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4501282" y="3697194"/>
              <a:ext cx="103706" cy="28415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Прямая со стрелкой 57"/>
          <p:cNvCxnSpPr/>
          <p:nvPr/>
        </p:nvCxnSpPr>
        <p:spPr>
          <a:xfrm>
            <a:off x="3625417" y="2778273"/>
            <a:ext cx="736018" cy="127804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059075" y="5588932"/>
            <a:ext cx="1344613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-target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3x10</a:t>
            </a:r>
            <a:r>
              <a:rPr lang="en-US" sz="16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at/cm</a:t>
            </a:r>
            <a:r>
              <a:rPr lang="en-US" sz="16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449" y="6357658"/>
            <a:ext cx="8268610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 good energy resolutions (~1.2 MeV) &amp; </a:t>
            </a:r>
            <a:r>
              <a:rPr lang="en-US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He-t-n coins.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20" y="843357"/>
            <a:ext cx="2050947" cy="199843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429885" y="1952028"/>
            <a:ext cx="1211328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He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- 22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US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- 1000 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612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699045"/>
            <a:ext cx="8640960" cy="4559228"/>
          </a:xfrm>
          <a:prstGeom prst="rect">
            <a:avLst/>
          </a:prstGeom>
        </p:spPr>
      </p:pic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331640" y="136381"/>
            <a:ext cx="6624736" cy="461665"/>
          </a:xfrm>
          <a:prstGeom prst="rect">
            <a:avLst/>
          </a:prstGeom>
          <a:solidFill>
            <a:srgbClr val="99FF66">
              <a:alpha val="5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ahead </a:t>
            </a:r>
            <a:r>
              <a:rPr lang="en-US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flagship experiment </a:t>
            </a:r>
            <a:r>
              <a:rPr lang="en-US" alt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2612" y="2578549"/>
            <a:ext cx="48442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F1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970955"/>
            <a:ext cx="48442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F2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72400" y="843061"/>
            <a:ext cx="869149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F3-F5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2276872"/>
            <a:ext cx="48442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F0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339752" y="2780894"/>
            <a:ext cx="792088" cy="72011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131840" y="3501008"/>
            <a:ext cx="720080" cy="36004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Дуга 47"/>
          <p:cNvSpPr/>
          <p:nvPr/>
        </p:nvSpPr>
        <p:spPr>
          <a:xfrm rot="7134255">
            <a:off x="3153828" y="492300"/>
            <a:ext cx="3585266" cy="3745353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3850422" y="3861048"/>
            <a:ext cx="361538" cy="144016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6563544" y="2954163"/>
            <a:ext cx="0" cy="33082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398061" y="842246"/>
            <a:ext cx="8351666" cy="5514577"/>
            <a:chOff x="244431" y="629201"/>
            <a:chExt cx="8798440" cy="594225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806752" y="5808669"/>
              <a:ext cx="4236119" cy="76278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rgbClr val="0000CC"/>
                  </a:solidFill>
                </a:rPr>
                <a:t>Radiation shell around </a:t>
              </a:r>
              <a:r>
                <a:rPr lang="en-US" b="1" i="1" dirty="0" smtClean="0">
                  <a:solidFill>
                    <a:srgbClr val="FF0000"/>
                  </a:solidFill>
                </a:rPr>
                <a:t>F1-F2</a:t>
              </a:r>
              <a:r>
                <a:rPr lang="en-US" b="1" i="1" dirty="0" smtClean="0">
                  <a:solidFill>
                    <a:srgbClr val="0000CC"/>
                  </a:solidFill>
                </a:rPr>
                <a:t> area will be completed in July-August. 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31" y="629201"/>
              <a:ext cx="4411931" cy="5884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9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80470"/>
            <a:ext cx="8496944" cy="5316436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ACCULINNA-2 fragment separator commissioned in 2017 is now ready for day-one experiments.</a:t>
            </a:r>
          </a:p>
          <a:p>
            <a:pPr algn="just">
              <a:spcAft>
                <a:spcPts val="0"/>
              </a:spcAft>
            </a:pPr>
            <a:endParaRPr lang="en-US" sz="1400" b="1" dirty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In 2018 experimental 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program with RIBs 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has been focused 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on beta-delayed exotic decays of 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11</a:t>
            </a:r>
            <a:r>
              <a:rPr lang="en-US" sz="2800" b="1" dirty="0" smtClean="0">
                <a:solidFill>
                  <a:srgbClr val="0000CC"/>
                </a:solidFill>
              </a:rPr>
              <a:t>Be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, 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</a:rPr>
              <a:t>He+d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 scattering and </a:t>
            </a:r>
            <a:r>
              <a:rPr lang="en-US" sz="2800" b="1" i="1" dirty="0" smtClean="0">
                <a:solidFill>
                  <a:schemeClr val="accent6">
                    <a:lumMod val="10000"/>
                  </a:schemeClr>
                </a:solidFill>
              </a:rPr>
              <a:t>d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He,</a:t>
            </a:r>
            <a:r>
              <a:rPr lang="en-US" sz="2800" b="1" baseline="30000" dirty="0" smtClean="0">
                <a:solidFill>
                  <a:schemeClr val="accent6">
                    <a:lumMod val="10000"/>
                  </a:schemeClr>
                </a:solidFill>
              </a:rPr>
              <a:t>3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He)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 reaction study.</a:t>
            </a:r>
          </a:p>
          <a:p>
            <a:pPr algn="just">
              <a:spcAft>
                <a:spcPts val="0"/>
              </a:spcAft>
            </a:pPr>
            <a:endParaRPr lang="en-US" sz="14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Method to study </a:t>
            </a:r>
            <a:r>
              <a:rPr lang="en-US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low-lying 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states of </a:t>
            </a:r>
            <a:r>
              <a:rPr lang="en-US" sz="2800" b="1" baseline="30000" dirty="0">
                <a:solidFill>
                  <a:srgbClr val="FF0000"/>
                </a:solidFill>
                <a:ea typeface="Calibri" panose="020F0502020204030204" pitchFamily="34" charset="0"/>
              </a:rPr>
              <a:t>10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Li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 populated in the reaction </a:t>
            </a:r>
            <a:r>
              <a:rPr lang="en-US" sz="2800" b="1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en-US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n-US" sz="2800" b="1" baseline="30000" dirty="0">
                <a:solidFill>
                  <a:srgbClr val="000000"/>
                </a:solidFill>
                <a:ea typeface="Calibri" panose="020F0502020204030204" pitchFamily="34" charset="0"/>
              </a:rPr>
              <a:t>9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Li,</a:t>
            </a:r>
            <a:r>
              <a:rPr lang="en-US" sz="2800" b="1" i="1" dirty="0">
                <a:solidFill>
                  <a:srgbClr val="000000"/>
                </a:solidFill>
                <a:ea typeface="Calibri" panose="020F0502020204030204" pitchFamily="34" charset="0"/>
              </a:rPr>
              <a:t>p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  <a:r>
              <a:rPr lang="en-US" sz="2800" b="1" baseline="30000" dirty="0" smtClean="0">
                <a:solidFill>
                  <a:srgbClr val="000000"/>
                </a:solidFill>
                <a:ea typeface="Calibri" panose="020F0502020204030204" pitchFamily="34" charset="0"/>
              </a:rPr>
              <a:t>10</a:t>
            </a:r>
            <a:r>
              <a:rPr lang="en-US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Li </a:t>
            </a:r>
            <a:r>
              <a:rPr lang="ru-RU" sz="2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a typeface="Calibri" panose="020F0502020204030204" pitchFamily="34" charset="0"/>
              </a:rPr>
              <a:t>n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+</a:t>
            </a:r>
            <a:r>
              <a:rPr lang="en-US" sz="2800" b="1" baseline="30000" dirty="0">
                <a:solidFill>
                  <a:srgbClr val="000000"/>
                </a:solidFill>
                <a:ea typeface="Calibri" panose="020F0502020204030204" pitchFamily="34" charset="0"/>
              </a:rPr>
              <a:t>9</a:t>
            </a:r>
            <a: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</a:rPr>
              <a:t>Li was tested </a:t>
            </a:r>
            <a:r>
              <a:rPr lang="en-US" sz="28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too.</a:t>
            </a:r>
          </a:p>
          <a:p>
            <a:pPr algn="just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(registration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of protons, emitted backward in laboratory system, in coincidence with neutrons moving in forward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direction)</a:t>
            </a:r>
            <a:endParaRPr lang="en-US" b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400" b="1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The study of the </a:t>
            </a:r>
            <a:r>
              <a:rPr lang="en-US" sz="2800" b="1" baseline="30000" dirty="0">
                <a:solidFill>
                  <a:srgbClr val="FF0000"/>
                </a:solidFill>
              </a:rPr>
              <a:t>7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 and its </a:t>
            </a:r>
            <a:r>
              <a:rPr lang="en-US" sz="2800" b="1" i="1" dirty="0">
                <a:solidFill>
                  <a:schemeClr val="accent6">
                    <a:lumMod val="10000"/>
                  </a:schemeClr>
                </a:solidFill>
              </a:rPr>
              <a:t>4n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-decay in the reaction </a:t>
            </a:r>
            <a:r>
              <a:rPr lang="en-US" sz="2800" b="1" i="1" dirty="0" smtClean="0">
                <a:solidFill>
                  <a:schemeClr val="accent6">
                    <a:lumMod val="10000"/>
                  </a:schemeClr>
                </a:solidFill>
              </a:rPr>
              <a:t>d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8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He,</a:t>
            </a:r>
            <a:r>
              <a:rPr lang="en-US" sz="2800" b="1" baseline="30000" dirty="0" smtClean="0">
                <a:solidFill>
                  <a:schemeClr val="accent6">
                    <a:lumMod val="10000"/>
                  </a:schemeClr>
                </a:solidFill>
              </a:rPr>
              <a:t>3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He)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is proposed for the fall 2018.</a:t>
            </a:r>
            <a:endParaRPr lang="en-US" sz="28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944672"/>
            <a:ext cx="5855129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15615" y="131195"/>
            <a:ext cx="6891653" cy="5492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Summary and outlook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2696"/>
            <a:ext cx="6776242" cy="561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564904"/>
            <a:ext cx="2589721" cy="2832864"/>
          </a:xfrm>
          <a:prstGeom prst="rect">
            <a:avLst/>
          </a:prstGeom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331640" y="116632"/>
            <a:ext cx="6624736" cy="461665"/>
          </a:xfrm>
          <a:prstGeom prst="rect">
            <a:avLst/>
          </a:prstGeom>
          <a:solidFill>
            <a:srgbClr val="99FF66">
              <a:alpha val="5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 in the flagship experiment </a:t>
            </a:r>
            <a:r>
              <a:rPr lang="en-US" alt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2"/>
          <p:cNvGrpSpPr>
            <a:grpSpLocks/>
          </p:cNvGrpSpPr>
          <p:nvPr/>
        </p:nvGrpSpPr>
        <p:grpSpPr bwMode="auto">
          <a:xfrm>
            <a:off x="5218113" y="818990"/>
            <a:ext cx="3314700" cy="2105025"/>
            <a:chOff x="3234" y="1734"/>
            <a:chExt cx="2316" cy="1260"/>
          </a:xfrm>
        </p:grpSpPr>
        <p:sp>
          <p:nvSpPr>
            <p:cNvPr id="13341" name="Rectangle 3"/>
            <p:cNvSpPr>
              <a:spLocks noChangeArrowheads="1"/>
            </p:cNvSpPr>
            <p:nvPr/>
          </p:nvSpPr>
          <p:spPr bwMode="auto">
            <a:xfrm>
              <a:off x="3234" y="1734"/>
              <a:ext cx="2316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graphicFrame>
          <p:nvGraphicFramePr>
            <p:cNvPr id="13342" name="Object 4"/>
            <p:cNvGraphicFramePr>
              <a:graphicFrameLocks noChangeAspect="1"/>
            </p:cNvGraphicFramePr>
            <p:nvPr/>
          </p:nvGraphicFramePr>
          <p:xfrm>
            <a:off x="3272" y="1839"/>
            <a:ext cx="2132" cy="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73" name="CorelDRAW" r:id="rId4" imgW="3598200" imgH="1914480" progId="CorelDRAW.Graphic.11">
                    <p:embed/>
                  </p:oleObj>
                </mc:Choice>
                <mc:Fallback>
                  <p:oleObj name="CorelDRAW" r:id="rId4" imgW="3598200" imgH="191448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" y="1839"/>
                          <a:ext cx="2132" cy="1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43" name="Rectangle 5"/>
            <p:cNvSpPr>
              <a:spLocks noChangeArrowheads="1"/>
            </p:cNvSpPr>
            <p:nvPr/>
          </p:nvSpPr>
          <p:spPr bwMode="auto">
            <a:xfrm>
              <a:off x="3576" y="1848"/>
              <a:ext cx="1788" cy="792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chemeClr val="bg1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3344" name="Text Box 6"/>
            <p:cNvSpPr txBox="1">
              <a:spLocks noChangeArrowheads="1"/>
            </p:cNvSpPr>
            <p:nvPr/>
          </p:nvSpPr>
          <p:spPr bwMode="auto">
            <a:xfrm>
              <a:off x="3585" y="1828"/>
              <a:ext cx="81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chemeClr val="bg1"/>
                  </a:solidFill>
                  <a:latin typeface="Tahoma" panose="020B060403050404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coincidences</a:t>
              </a:r>
              <a:endParaRPr lang="ru-RU" altLang="ru-RU" sz="1400">
                <a:solidFill>
                  <a:schemeClr val="bg1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</p:grp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7614"/>
            <a:ext cx="3599830" cy="25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13"/>
          <p:cNvSpPr>
            <a:spLocks noChangeShapeType="1"/>
          </p:cNvSpPr>
          <p:nvPr/>
        </p:nvSpPr>
        <p:spPr bwMode="auto">
          <a:xfrm flipH="1" flipV="1">
            <a:off x="6229350" y="1969928"/>
            <a:ext cx="3175" cy="2663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Line 14"/>
          <p:cNvSpPr>
            <a:spLocks noChangeShapeType="1"/>
          </p:cNvSpPr>
          <p:nvPr/>
        </p:nvSpPr>
        <p:spPr bwMode="auto">
          <a:xfrm flipH="1" flipV="1">
            <a:off x="7243763" y="2006440"/>
            <a:ext cx="7937" cy="2663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Rectangle 18"/>
          <p:cNvSpPr>
            <a:spLocks noChangeArrowheads="1"/>
          </p:cNvSpPr>
          <p:nvPr/>
        </p:nvSpPr>
        <p:spPr bwMode="auto">
          <a:xfrm rot="16200000">
            <a:off x="4454526" y="1480977"/>
            <a:ext cx="17272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Counts/0.6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21" name="Rectangle 19"/>
          <p:cNvSpPr>
            <a:spLocks noChangeArrowheads="1"/>
          </p:cNvSpPr>
          <p:nvPr/>
        </p:nvSpPr>
        <p:spPr bwMode="auto">
          <a:xfrm rot="16200000">
            <a:off x="3933826" y="3557427"/>
            <a:ext cx="17272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Counts/0.2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22" name="Line 20"/>
          <p:cNvSpPr>
            <a:spLocks noChangeShapeType="1"/>
          </p:cNvSpPr>
          <p:nvPr/>
        </p:nvSpPr>
        <p:spPr bwMode="auto">
          <a:xfrm>
            <a:off x="5724525" y="2330290"/>
            <a:ext cx="2520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3" name="Line 21"/>
          <p:cNvSpPr>
            <a:spLocks noChangeShapeType="1"/>
          </p:cNvSpPr>
          <p:nvPr/>
        </p:nvSpPr>
        <p:spPr bwMode="auto">
          <a:xfrm>
            <a:off x="5724525" y="103489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4" name="Rectangle 28"/>
          <p:cNvSpPr>
            <a:spLocks noChangeArrowheads="1"/>
          </p:cNvSpPr>
          <p:nvPr/>
        </p:nvSpPr>
        <p:spPr bwMode="auto">
          <a:xfrm>
            <a:off x="4919663" y="3027649"/>
            <a:ext cx="1309687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E=15.3 AMeV</a:t>
            </a:r>
          </a:p>
        </p:txBody>
      </p:sp>
      <p:sp>
        <p:nvSpPr>
          <p:cNvPr id="13325" name="Rectangle 30"/>
          <p:cNvSpPr>
            <a:spLocks noChangeArrowheads="1"/>
          </p:cNvSpPr>
          <p:nvPr/>
        </p:nvSpPr>
        <p:spPr bwMode="auto">
          <a:xfrm>
            <a:off x="5546725" y="734853"/>
            <a:ext cx="1222375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E=25 AMeV</a:t>
            </a:r>
          </a:p>
        </p:txBody>
      </p:sp>
      <p:sp>
        <p:nvSpPr>
          <p:cNvPr id="13326" name="Rectangle 33"/>
          <p:cNvSpPr>
            <a:spLocks noChangeArrowheads="1"/>
          </p:cNvSpPr>
          <p:nvPr/>
        </p:nvSpPr>
        <p:spPr bwMode="auto">
          <a:xfrm>
            <a:off x="7502525" y="3230849"/>
            <a:ext cx="15748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Fortier 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EXON-2006 p.3</a:t>
            </a:r>
          </a:p>
        </p:txBody>
      </p:sp>
      <p:sp>
        <p:nvSpPr>
          <p:cNvPr id="13327" name="Rectangle 34"/>
          <p:cNvSpPr>
            <a:spLocks noChangeArrowheads="1"/>
          </p:cNvSpPr>
          <p:nvPr/>
        </p:nvSpPr>
        <p:spPr bwMode="auto">
          <a:xfrm>
            <a:off x="7019925" y="698340"/>
            <a:ext cx="1947863" cy="522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 err="1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Golovkov</a:t>
            </a: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EXON-2006 p.32</a:t>
            </a:r>
          </a:p>
        </p:txBody>
      </p:sp>
      <p:sp>
        <p:nvSpPr>
          <p:cNvPr id="13328" name="Text Box 42"/>
          <p:cNvSpPr txBox="1">
            <a:spLocks noChangeArrowheads="1"/>
          </p:cNvSpPr>
          <p:nvPr/>
        </p:nvSpPr>
        <p:spPr bwMode="auto">
          <a:xfrm rot="19378653">
            <a:off x="5913438" y="1128553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>
                <a:solidFill>
                  <a:srgbClr val="C00000"/>
                </a:solidFill>
                <a:cs typeface="Arial" panose="020B0604020202020204" pitchFamily="34" charset="0"/>
              </a:rPr>
              <a:t>~15 </a:t>
            </a:r>
            <a:r>
              <a:rPr lang="en-US" altLang="ru-RU" sz="1400" b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>
                <a:solidFill>
                  <a:srgbClr val="C00000"/>
                </a:solidFill>
                <a:cs typeface="Arial" panose="020B0604020202020204" pitchFamily="34" charset="0"/>
              </a:rPr>
              <a:t>b/sr</a:t>
            </a:r>
            <a:endParaRPr lang="ru-RU" altLang="ru-RU" sz="2000" i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29" name="Line 43"/>
          <p:cNvSpPr>
            <a:spLocks noChangeShapeType="1"/>
          </p:cNvSpPr>
          <p:nvPr/>
        </p:nvSpPr>
        <p:spPr bwMode="auto">
          <a:xfrm>
            <a:off x="6156325" y="1636553"/>
            <a:ext cx="215900" cy="2873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0" name="Text Box 47"/>
          <p:cNvSpPr txBox="1">
            <a:spLocks noChangeArrowheads="1"/>
          </p:cNvSpPr>
          <p:nvPr/>
        </p:nvSpPr>
        <p:spPr bwMode="auto">
          <a:xfrm>
            <a:off x="6805613" y="4410362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~10 </a:t>
            </a:r>
            <a:r>
              <a:rPr lang="en-US" altLang="ru-RU" sz="1400" b="1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/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sr</a:t>
            </a:r>
            <a:endParaRPr lang="ru-RU" altLang="ru-RU" sz="20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31" name="Line 48"/>
          <p:cNvSpPr>
            <a:spLocks noChangeShapeType="1"/>
          </p:cNvSpPr>
          <p:nvPr/>
        </p:nvSpPr>
        <p:spPr bwMode="auto">
          <a:xfrm flipH="1" flipV="1">
            <a:off x="6596063" y="4031863"/>
            <a:ext cx="215900" cy="4318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2" name="Rectangle 26"/>
          <p:cNvSpPr>
            <a:spLocks noChangeArrowheads="1"/>
          </p:cNvSpPr>
          <p:nvPr/>
        </p:nvSpPr>
        <p:spPr bwMode="auto">
          <a:xfrm>
            <a:off x="7453313" y="2609928"/>
            <a:ext cx="1584325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68474" y="52983"/>
            <a:ext cx="8621712" cy="433729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7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puzzle: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each time only limits of </a:t>
            </a:r>
            <a:r>
              <a:rPr lang="el-GR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σ</a:t>
            </a:r>
            <a:r>
              <a:rPr lang="ru-RU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were observed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3339" name="Прямоугольник 1"/>
          <p:cNvSpPr>
            <a:spLocks noChangeArrowheads="1"/>
          </p:cNvSpPr>
          <p:nvPr/>
        </p:nvSpPr>
        <p:spPr bwMode="auto">
          <a:xfrm>
            <a:off x="441450" y="5959337"/>
            <a:ext cx="8448736" cy="723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</a:t>
            </a:r>
            <a:r>
              <a:rPr lang="en-US" alt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 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Drastically improvement of sensitivity in d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 or 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pp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</a:p>
          <a:p>
            <a:pPr algn="ctr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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  </a:t>
            </a:r>
            <a:r>
              <a:rPr lang="en-US" altLang="ru-RU" sz="1800" b="1" i="1" baseline="30000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11</a:t>
            </a:r>
            <a:r>
              <a:rPr lang="en-US" altLang="ru-RU" sz="18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 as a projectile and alpha transfer reaction d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ru-RU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11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Li,</a:t>
            </a:r>
            <a:r>
              <a:rPr lang="en-US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Li)</a:t>
            </a:r>
            <a:r>
              <a:rPr lang="en-US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ru-RU" altLang="ru-RU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34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1456"/>
            <a:ext cx="3646216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739776" y="599863"/>
            <a:ext cx="1511300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i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pp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  <a:r>
              <a:rPr lang="en-US" altLang="ru-RU" sz="1600" b="1" baseline="3000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36" name="Rectangle 19"/>
          <p:cNvSpPr>
            <a:spLocks noChangeArrowheads="1"/>
          </p:cNvSpPr>
          <p:nvPr/>
        </p:nvSpPr>
        <p:spPr bwMode="auto">
          <a:xfrm rot="16200000">
            <a:off x="-581818" y="1429540"/>
            <a:ext cx="1727200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Counts/1.5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37" name="Rectangle 24"/>
          <p:cNvSpPr>
            <a:spLocks noChangeArrowheads="1"/>
          </p:cNvSpPr>
          <p:nvPr/>
        </p:nvSpPr>
        <p:spPr bwMode="auto">
          <a:xfrm>
            <a:off x="2978652" y="1993230"/>
            <a:ext cx="214312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 err="1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Korsheninnikov</a:t>
            </a:r>
            <a:r>
              <a:rPr lang="en-US" altLang="ru-RU" sz="14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400" b="1" i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PRL 90(2003)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739776" y="1060446"/>
            <a:ext cx="1217612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</a:t>
            </a:r>
            <a:r>
              <a:rPr lang="ru-RU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61</a:t>
            </a: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AMeV</a:t>
            </a:r>
          </a:p>
        </p:txBody>
      </p:sp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8" y="2934416"/>
            <a:ext cx="3643220" cy="257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2"/>
          <p:cNvSpPr txBox="1">
            <a:spLocks noChangeArrowheads="1"/>
          </p:cNvSpPr>
          <p:nvPr/>
        </p:nvSpPr>
        <p:spPr bwMode="auto">
          <a:xfrm rot="19378653">
            <a:off x="1032041" y="3908038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 dirty="0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~30 </a:t>
            </a:r>
            <a:r>
              <a:rPr lang="en-US" altLang="ru-RU" sz="1400" b="1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/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sr</a:t>
            </a:r>
            <a:endParaRPr lang="ru-RU" altLang="ru-RU" sz="20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1274928" y="4416038"/>
            <a:ext cx="215900" cy="2873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319741" y="3408168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Nikolskii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endParaRPr lang="en-US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PRC </a:t>
            </a: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2349500" y="2860266"/>
            <a:ext cx="1584325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Het)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33"/>
          <p:cNvSpPr>
            <a:spLocks noChangeArrowheads="1"/>
          </p:cNvSpPr>
          <p:nvPr/>
        </p:nvSpPr>
        <p:spPr bwMode="auto">
          <a:xfrm>
            <a:off x="5692376" y="5126191"/>
            <a:ext cx="220083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aseline="30000" dirty="0" smtClean="0">
                <a:solidFill>
                  <a:schemeClr val="accent5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400" dirty="0" smtClean="0">
                <a:solidFill>
                  <a:schemeClr val="accent5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 missing mass (MeV)</a:t>
            </a:r>
            <a:endParaRPr lang="en-US" altLang="ru-RU" sz="1400" dirty="0">
              <a:solidFill>
                <a:schemeClr val="accent5">
                  <a:lumMod val="10000"/>
                </a:schemeClr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999" y="5539774"/>
            <a:ext cx="4855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Caamaño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en-US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PRL 99(2007)  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C(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He,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==&gt;</a:t>
            </a:r>
            <a:endParaRPr lang="ru-RU" sz="1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21"/>
          <p:cNvGrpSpPr>
            <a:grpSpLocks/>
          </p:cNvGrpSpPr>
          <p:nvPr/>
        </p:nvGrpSpPr>
        <p:grpSpPr bwMode="auto">
          <a:xfrm>
            <a:off x="4962255" y="5430432"/>
            <a:ext cx="4002233" cy="518848"/>
            <a:chOff x="2786050" y="3429000"/>
            <a:chExt cx="3777522" cy="526820"/>
          </a:xfrm>
        </p:grpSpPr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2786050" y="3500438"/>
              <a:ext cx="950467" cy="40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 = 0.57</a:t>
              </a:r>
            </a:p>
          </p:txBody>
        </p:sp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3571868" y="3429000"/>
              <a:ext cx="560113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+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0.42</a:t>
              </a:r>
            </a:p>
          </p:txBody>
        </p:sp>
        <p:sp>
          <p:nvSpPr>
            <p:cNvPr id="47" name="TextBox 46"/>
            <p:cNvSpPr txBox="1">
              <a:spLocks noChangeArrowheads="1"/>
            </p:cNvSpPr>
            <p:nvPr/>
          </p:nvSpPr>
          <p:spPr bwMode="auto">
            <a:xfrm>
              <a:off x="3571868" y="3643314"/>
              <a:ext cx="526827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0.21</a:t>
              </a:r>
            </a:p>
          </p:txBody>
        </p: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4071934" y="3500438"/>
              <a:ext cx="1542110" cy="40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MeV,  </a:t>
              </a:r>
              <a:r>
                <a:rPr lang="el-GR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Γ</a:t>
              </a:r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= 0.09</a:t>
              </a:r>
            </a:p>
          </p:txBody>
        </p: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5429256" y="3429000"/>
              <a:ext cx="560113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+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0.94</a:t>
              </a: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5429256" y="3643314"/>
              <a:ext cx="526827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-0.06</a:t>
              </a:r>
            </a:p>
          </p:txBody>
        </p:sp>
        <p:sp>
          <p:nvSpPr>
            <p:cNvPr id="51" name="Прямоугольник 50"/>
            <p:cNvSpPr>
              <a:spLocks noChangeArrowheads="1"/>
            </p:cNvSpPr>
            <p:nvPr/>
          </p:nvSpPr>
          <p:spPr bwMode="auto">
            <a:xfrm>
              <a:off x="5929322" y="3500438"/>
              <a:ext cx="634250" cy="40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35350"/>
            <a:ext cx="8353425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640"/>
            <a:ext cx="5240387" cy="31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5292825" y="3068960"/>
            <a:ext cx="34285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Z</a:t>
            </a:r>
            <a:endParaRPr lang="ru-RU" altLang="ru-RU" sz="1600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221" name="Прямоугольник 3"/>
          <p:cNvSpPr>
            <a:spLocks noChangeArrowheads="1"/>
          </p:cNvSpPr>
          <p:nvPr/>
        </p:nvSpPr>
        <p:spPr bwMode="auto">
          <a:xfrm rot="16200000">
            <a:off x="-659734" y="1427911"/>
            <a:ext cx="17714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</a:t>
            </a:r>
            <a:r>
              <a:rPr lang="en-US" altLang="ru-RU" sz="1600" b="1" i="1" baseline="-25000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RIB</a:t>
            </a:r>
            <a:r>
              <a:rPr lang="en-US" altLang="ru-RU" sz="16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US" altLang="ru-RU" sz="1600" b="1" i="1" dirty="0" err="1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AMeV</a:t>
            </a:r>
            <a:endParaRPr lang="ru-RU" altLang="ru-RU" sz="1600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222" name="Rectangle 17"/>
          <p:cNvSpPr>
            <a:spLocks noChangeArrowheads="1"/>
          </p:cNvSpPr>
          <p:nvPr/>
        </p:nvSpPr>
        <p:spPr bwMode="auto">
          <a:xfrm>
            <a:off x="5580112" y="138689"/>
            <a:ext cx="3508325" cy="296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ACC-2 @ U400M advantages: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Room temperature operating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Relatively low cost beam time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Runs during 3 and even more weeks are possible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en-US" altLang="ru-RU" sz="10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Cryogenic targets </a:t>
            </a:r>
            <a:r>
              <a:rPr lang="en-US" altLang="ru-RU" sz="1800" b="1" i="1" baseline="300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He, </a:t>
            </a:r>
            <a:r>
              <a:rPr lang="en-US" altLang="ru-RU" sz="1800" b="1" i="1" baseline="300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He and all hydrogen isotopes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en-US" altLang="ru-RU" sz="10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err="1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ToF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length ~15 m</a:t>
            </a:r>
            <a:endParaRPr lang="ru-RU" altLang="ru-RU" sz="18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84438" y="3444875"/>
            <a:ext cx="719137" cy="3297238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24525" y="3430588"/>
            <a:ext cx="647700" cy="3311525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6" y="548680"/>
            <a:ext cx="8185005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1" y="3789040"/>
            <a:ext cx="8169680" cy="2664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6102" y="60594"/>
            <a:ext cx="7713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Beta-delayed alpha decay of </a:t>
            </a:r>
            <a:r>
              <a:rPr lang="en-US" b="1" baseline="30000" dirty="0" smtClean="0">
                <a:solidFill>
                  <a:srgbClr val="0000CC"/>
                </a:solidFill>
              </a:rPr>
              <a:t>11</a:t>
            </a:r>
            <a:r>
              <a:rPr lang="en-US" b="1" dirty="0" smtClean="0">
                <a:solidFill>
                  <a:srgbClr val="0000CC"/>
                </a:solidFill>
              </a:rPr>
              <a:t>Be. Proposal given by Warsaw Univ.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endCxn id="2" idx="3"/>
          </p:cNvCxnSpPr>
          <p:nvPr/>
        </p:nvCxnSpPr>
        <p:spPr>
          <a:xfrm>
            <a:off x="4355976" y="2060848"/>
            <a:ext cx="432252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08821" y="2276872"/>
            <a:ext cx="809562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9552" y="2564904"/>
            <a:ext cx="809562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08821" y="2780928"/>
            <a:ext cx="809562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9552" y="3068960"/>
            <a:ext cx="21602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211960" y="4869160"/>
            <a:ext cx="4392488" cy="792088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9073008" cy="4797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Layout of ACCULINNA-1 and ACCULINNA-2 setups at U-400M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1115616" y="4869161"/>
            <a:ext cx="2808312" cy="1110494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1.5 weeks in February 2018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96136" y="4910795"/>
            <a:ext cx="3096344" cy="1224136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weeks in March-April 2018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024" y="6134931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  <a:ea typeface="Calibri" panose="020F0502020204030204" pitchFamily="34" charset="0"/>
              </a:rPr>
              <a:t>A.S. </a:t>
            </a:r>
            <a:r>
              <a:rPr lang="en-US" sz="1600" b="1" dirty="0" err="1" smtClean="0">
                <a:solidFill>
                  <a:srgbClr val="0000CC"/>
                </a:solidFill>
                <a:ea typeface="Calibri" panose="020F0502020204030204" pitchFamily="34" charset="0"/>
              </a:rPr>
              <a:t>Fomichev</a:t>
            </a:r>
            <a:r>
              <a:rPr lang="en-US" sz="1600" b="1" dirty="0" smtClean="0">
                <a:solidFill>
                  <a:srgbClr val="0000CC"/>
                </a:solidFill>
                <a:ea typeface="Calibri" panose="020F0502020204030204" pitchFamily="34" charset="0"/>
              </a:rPr>
              <a:t>, </a:t>
            </a:r>
            <a:r>
              <a:rPr lang="ru-RU" sz="1600" b="1" dirty="0">
                <a:solidFill>
                  <a:srgbClr val="0000CC"/>
                </a:solidFill>
              </a:rPr>
              <a:t>L.V. </a:t>
            </a:r>
            <a:r>
              <a:rPr lang="ru-RU" sz="1600" b="1" dirty="0" err="1">
                <a:solidFill>
                  <a:srgbClr val="0000CC"/>
                </a:solidFill>
              </a:rPr>
              <a:t>Grigorenko</a:t>
            </a:r>
            <a:r>
              <a:rPr lang="ru-RU" sz="1600" b="1" dirty="0">
                <a:solidFill>
                  <a:srgbClr val="0000CC"/>
                </a:solidFill>
              </a:rPr>
              <a:t>, S.A. </a:t>
            </a:r>
            <a:r>
              <a:rPr lang="ru-RU" sz="1600" b="1" dirty="0" err="1">
                <a:solidFill>
                  <a:srgbClr val="0000CC"/>
                </a:solidFill>
              </a:rPr>
              <a:t>Krupko</a:t>
            </a:r>
            <a:r>
              <a:rPr lang="ru-RU" sz="1600" b="1" dirty="0">
                <a:solidFill>
                  <a:srgbClr val="0000CC"/>
                </a:solidFill>
              </a:rPr>
              <a:t>, S.V. </a:t>
            </a:r>
            <a:r>
              <a:rPr lang="ru-RU" sz="1600" b="1" dirty="0" err="1">
                <a:solidFill>
                  <a:srgbClr val="0000CC"/>
                </a:solidFill>
              </a:rPr>
              <a:t>Stepantsov</a:t>
            </a:r>
            <a:r>
              <a:rPr lang="ru-RU" sz="1600" b="1" dirty="0">
                <a:solidFill>
                  <a:srgbClr val="0000CC"/>
                </a:solidFill>
              </a:rPr>
              <a:t> </a:t>
            </a:r>
            <a:r>
              <a:rPr lang="ru-RU" sz="1600" b="1" dirty="0" err="1">
                <a:solidFill>
                  <a:srgbClr val="0000CC"/>
                </a:solidFill>
              </a:rPr>
              <a:t>and</a:t>
            </a:r>
            <a:r>
              <a:rPr lang="ru-RU" sz="1600" b="1" dirty="0">
                <a:solidFill>
                  <a:srgbClr val="0000CC"/>
                </a:solidFill>
              </a:rPr>
              <a:t> G.M. </a:t>
            </a:r>
            <a:r>
              <a:rPr lang="ru-RU" sz="1600" b="1" dirty="0" err="1">
                <a:solidFill>
                  <a:srgbClr val="0000CC"/>
                </a:solidFill>
              </a:rPr>
              <a:t>Ter-Akopian</a:t>
            </a:r>
            <a:r>
              <a:rPr lang="en-US" sz="1600" b="1" dirty="0" smtClean="0">
                <a:solidFill>
                  <a:srgbClr val="0000CC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ea typeface="Calibri" panose="020F0502020204030204" pitchFamily="34" charset="0"/>
              </a:rPr>
              <a:t>The </a:t>
            </a:r>
            <a:r>
              <a:rPr lang="en-US" sz="1600" b="1" i="1" dirty="0">
                <a:solidFill>
                  <a:srgbClr val="FF0000"/>
                </a:solidFill>
                <a:ea typeface="Calibri" panose="020F0502020204030204" pitchFamily="34" charset="0"/>
              </a:rPr>
              <a:t>ACCULINNA-2 project: The physics case and technical </a:t>
            </a:r>
            <a:r>
              <a:rPr lang="en-US" sz="1600" b="1" i="1" dirty="0" smtClean="0">
                <a:solidFill>
                  <a:srgbClr val="FF0000"/>
                </a:solidFill>
                <a:ea typeface="Calibri" panose="020F0502020204030204" pitchFamily="34" charset="0"/>
              </a:rPr>
              <a:t>challenges</a:t>
            </a:r>
            <a:r>
              <a:rPr lang="en-US" sz="1600" b="1" dirty="0" smtClean="0">
                <a:solidFill>
                  <a:srgbClr val="0000CC"/>
                </a:solidFill>
                <a:ea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0000CC"/>
                </a:solidFill>
                <a:ea typeface="Calibri" panose="020F0502020204030204" pitchFamily="34" charset="0"/>
              </a:rPr>
              <a:t>Eur. Phys. J. A 54, 97 (2018)</a:t>
            </a:r>
            <a:endParaRPr lang="ru-RU" sz="1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592"/>
            <a:ext cx="88577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Feb. 2018, ACC-1.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sym typeface="Symbol" panose="05050102010706020507" pitchFamily="18" charset="2"/>
              </a:rPr>
              <a:t>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-delayed particle emission of 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Be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(T</a:t>
            </a:r>
            <a:r>
              <a:rPr 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13.76 s)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was studied. The other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isotopes, </a:t>
            </a:r>
            <a:r>
              <a:rPr lang="en-US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8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Li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(T</a:t>
            </a:r>
            <a:r>
              <a:rPr 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0.84 s), </a:t>
            </a:r>
            <a:r>
              <a:rPr lang="en-US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8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B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(T</a:t>
            </a:r>
            <a:r>
              <a:rPr 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0.77 s) and </a:t>
            </a:r>
            <a:r>
              <a:rPr lang="en-US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9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C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(T</a:t>
            </a:r>
            <a:r>
              <a:rPr lang="en-US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0.126 s), were used for the crosscheck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measurements. 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method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OTPC works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well even in the case of long-lived nuclei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.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data with a good statistics were obtained for 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11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Be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and 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9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94720"/>
            <a:ext cx="1671362" cy="46230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25" y="1781720"/>
            <a:ext cx="7506627" cy="49360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6317640"/>
            <a:ext cx="4749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Proposal </a:t>
            </a:r>
            <a:r>
              <a:rPr lang="en-US" b="1" dirty="0" smtClean="0">
                <a:solidFill>
                  <a:schemeClr val="bg1"/>
                </a:solidFill>
              </a:rPr>
              <a:t>has been done by </a:t>
            </a:r>
            <a:r>
              <a:rPr lang="en-US" b="1" dirty="0">
                <a:solidFill>
                  <a:schemeClr val="bg1"/>
                </a:solidFill>
              </a:rPr>
              <a:t>Warsaw Univ.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21" y="80201"/>
            <a:ext cx="8928992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Preliminary results: </a:t>
            </a:r>
            <a:r>
              <a:rPr lang="en-US" b="1" i="1" dirty="0" smtClean="0">
                <a:solidFill>
                  <a:srgbClr val="000000"/>
                </a:solidFill>
              </a:rPr>
              <a:t>examples of  </a:t>
            </a:r>
            <a:r>
              <a:rPr lang="en-US" b="1" i="1" baseline="30000" dirty="0">
                <a:solidFill>
                  <a:srgbClr val="FF0000"/>
                </a:solidFill>
              </a:rPr>
              <a:t>9</a:t>
            </a:r>
            <a:r>
              <a:rPr lang="en-US" b="1" i="1" dirty="0">
                <a:solidFill>
                  <a:srgbClr val="FF0000"/>
                </a:solidFill>
              </a:rPr>
              <a:t>C </a:t>
            </a:r>
            <a:r>
              <a:rPr lang="en-US" b="1" i="1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T</a:t>
            </a:r>
            <a:r>
              <a:rPr lang="en-US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0.126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s) </a:t>
            </a:r>
            <a:r>
              <a:rPr lang="en-US" b="1" i="1" dirty="0" smtClean="0">
                <a:solidFill>
                  <a:srgbClr val="000000"/>
                </a:solidFill>
              </a:rPr>
              <a:t>and </a:t>
            </a:r>
            <a:r>
              <a:rPr lang="en-US" b="1" i="1" baseline="30000" dirty="0">
                <a:solidFill>
                  <a:srgbClr val="0000CC"/>
                </a:solidFill>
              </a:rPr>
              <a:t>11</a:t>
            </a:r>
            <a:r>
              <a:rPr lang="en-US" b="1" i="1" dirty="0">
                <a:solidFill>
                  <a:srgbClr val="0000CC"/>
                </a:solidFill>
              </a:rPr>
              <a:t>Be </a:t>
            </a:r>
            <a:r>
              <a:rPr lang="en-US" b="1" i="1" dirty="0" smtClean="0">
                <a:solidFill>
                  <a:srgbClr val="0000CC"/>
                </a:solidFill>
              </a:rPr>
              <a:t>(</a:t>
            </a:r>
            <a:r>
              <a:rPr lang="en-US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T</a:t>
            </a:r>
            <a:r>
              <a:rPr lang="en-US" i="1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1/2 </a:t>
            </a:r>
            <a:r>
              <a:rPr lang="en-US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= 13.76 </a:t>
            </a:r>
            <a:r>
              <a:rPr lang="en-US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s) </a:t>
            </a:r>
            <a:r>
              <a:rPr lang="en-US" b="1" i="1" dirty="0" smtClean="0">
                <a:solidFill>
                  <a:srgbClr val="000000"/>
                </a:solidFill>
              </a:rPr>
              <a:t>decay</a:t>
            </a:r>
            <a:endParaRPr lang="en-US" b="1" i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2500907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245" y="548680"/>
            <a:ext cx="2493630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4186" y="535929"/>
            <a:ext cx="455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>
                <a:solidFill>
                  <a:srgbClr val="FF0000"/>
                </a:solidFill>
              </a:rPr>
              <a:t>9</a:t>
            </a:r>
            <a:r>
              <a:rPr lang="en-US" b="1" i="1" dirty="0">
                <a:solidFill>
                  <a:srgbClr val="FF0000"/>
                </a:solidFill>
              </a:rPr>
              <a:t>C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5034" y="535929"/>
            <a:ext cx="455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>
                <a:solidFill>
                  <a:srgbClr val="FF0000"/>
                </a:solidFill>
              </a:rPr>
              <a:t>9</a:t>
            </a:r>
            <a:r>
              <a:rPr lang="en-US" b="1" i="1" dirty="0">
                <a:solidFill>
                  <a:srgbClr val="FF0000"/>
                </a:solidFill>
              </a:rPr>
              <a:t>C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6368" y="124601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4186" y="2082202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</a:t>
            </a:r>
            <a:endParaRPr lang="ru-RU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80668" y="1167452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75943" y="1367507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endParaRPr lang="ru-RU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586434"/>
            <a:ext cx="3638917" cy="13865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91127" y="764704"/>
            <a:ext cx="317106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i="1" baseline="30000" dirty="0" smtClean="0">
                <a:solidFill>
                  <a:srgbClr val="0000CC"/>
                </a:solidFill>
              </a:rPr>
              <a:t>11</a:t>
            </a:r>
            <a:r>
              <a:rPr lang="en-US" b="1" i="1" dirty="0" smtClean="0">
                <a:solidFill>
                  <a:srgbClr val="0000CC"/>
                </a:solidFill>
              </a:rPr>
              <a:t>Be case (~10</a:t>
            </a:r>
            <a:r>
              <a:rPr lang="en-US" b="1" i="1" baseline="30000" dirty="0" smtClean="0">
                <a:solidFill>
                  <a:srgbClr val="0000CC"/>
                </a:solidFill>
              </a:rPr>
              <a:t>3</a:t>
            </a:r>
            <a:r>
              <a:rPr lang="en-US" b="1" i="1" dirty="0" smtClean="0">
                <a:solidFill>
                  <a:srgbClr val="0000CC"/>
                </a:solidFill>
              </a:rPr>
              <a:t> 1/s): </a:t>
            </a:r>
          </a:p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so-called “saturation mode”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037611"/>
            <a:ext cx="7192954" cy="372676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61026" y="4716327"/>
            <a:ext cx="605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</a:rPr>
              <a:t>Example of one events which contains 8 frames (</a:t>
            </a:r>
            <a:r>
              <a:rPr lang="el-GR" sz="1800" b="1" i="1" dirty="0" smtClean="0">
                <a:solidFill>
                  <a:srgbClr val="FF0000"/>
                </a:solidFill>
              </a:rPr>
              <a:t>Δ</a:t>
            </a:r>
            <a:r>
              <a:rPr lang="en-US" sz="1800" b="1" i="1" dirty="0" smtClean="0">
                <a:solidFill>
                  <a:srgbClr val="FF0000"/>
                </a:solidFill>
              </a:rPr>
              <a:t>t ~ 600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ms</a:t>
            </a:r>
            <a:r>
              <a:rPr lang="en-US" sz="1800" b="1" i="1" dirty="0" smtClean="0">
                <a:solidFill>
                  <a:srgbClr val="FF0000"/>
                </a:solidFill>
              </a:rPr>
              <a:t>)</a:t>
            </a:r>
            <a:endParaRPr lang="ru-RU" sz="18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709044" y="2960716"/>
            <a:ext cx="1101584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000CC"/>
                </a:solidFill>
              </a:rPr>
              <a:t>2s break </a:t>
            </a:r>
          </a:p>
          <a:p>
            <a:pPr algn="ctr"/>
            <a:r>
              <a:rPr lang="en-US" sz="1800" b="1" i="1" dirty="0" smtClean="0">
                <a:solidFill>
                  <a:srgbClr val="0000CC"/>
                </a:solidFill>
              </a:rPr>
              <a:t>needs </a:t>
            </a:r>
          </a:p>
          <a:p>
            <a:pPr algn="ctr"/>
            <a:r>
              <a:rPr lang="en-US" sz="1800" b="1" i="1" dirty="0" smtClean="0">
                <a:solidFill>
                  <a:srgbClr val="0000CC"/>
                </a:solidFill>
              </a:rPr>
              <a:t>to get rid </a:t>
            </a:r>
          </a:p>
          <a:p>
            <a:pPr algn="ctr"/>
            <a:r>
              <a:rPr lang="en-US" sz="1800" b="1" i="1" dirty="0" smtClean="0">
                <a:solidFill>
                  <a:srgbClr val="0000CC"/>
                </a:solidFill>
              </a:rPr>
              <a:t>from </a:t>
            </a:r>
            <a:r>
              <a:rPr lang="en-US" sz="1800" b="1" i="1" baseline="30000" dirty="0">
                <a:solidFill>
                  <a:srgbClr val="0000CC"/>
                </a:solidFill>
              </a:rPr>
              <a:t>8</a:t>
            </a:r>
            <a:r>
              <a:rPr lang="en-US" sz="1800" b="1" i="1" dirty="0">
                <a:solidFill>
                  <a:srgbClr val="0000CC"/>
                </a:solidFill>
              </a:rPr>
              <a:t>Li </a:t>
            </a:r>
            <a:r>
              <a:rPr lang="en-US" sz="1800" b="1" i="1" dirty="0" smtClean="0">
                <a:solidFill>
                  <a:srgbClr val="0000CC"/>
                </a:solidFill>
              </a:rPr>
              <a:t> </a:t>
            </a:r>
            <a:endParaRPr lang="en-US" sz="1800" b="1" i="1" dirty="0">
              <a:solidFill>
                <a:srgbClr val="0000CC"/>
              </a:solidFill>
            </a:endParaRPr>
          </a:p>
          <a:p>
            <a:pPr algn="ctr"/>
            <a:r>
              <a:rPr lang="en-US" sz="1800" b="1" i="1" dirty="0" smtClean="0">
                <a:solidFill>
                  <a:srgbClr val="0000CC"/>
                </a:solidFill>
              </a:rPr>
              <a:t> </a:t>
            </a:r>
            <a:endParaRPr lang="ru-RU" sz="18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7152134" y="2482313"/>
            <a:ext cx="616902" cy="555297"/>
          </a:xfrm>
          <a:prstGeom prst="straightConnector1">
            <a:avLst/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444208" y="2443867"/>
            <a:ext cx="1264836" cy="593743"/>
          </a:xfrm>
          <a:prstGeom prst="straightConnector1">
            <a:avLst/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12" y="4296007"/>
            <a:ext cx="1686738" cy="186592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259836" y="4450555"/>
            <a:ext cx="58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baseline="30000" dirty="0" smtClean="0">
                <a:solidFill>
                  <a:srgbClr val="FF0000"/>
                </a:solidFill>
              </a:rPr>
              <a:t>11</a:t>
            </a:r>
            <a:r>
              <a:rPr lang="en-US" sz="1800" b="1" i="1" dirty="0" smtClean="0">
                <a:solidFill>
                  <a:srgbClr val="FF0000"/>
                </a:solidFill>
              </a:rPr>
              <a:t>Be</a:t>
            </a:r>
            <a:endParaRPr lang="ru-RU" sz="1800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793042" y="527954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baseline="30000" dirty="0" smtClean="0">
                <a:solidFill>
                  <a:srgbClr val="FF0000"/>
                </a:solidFill>
              </a:rPr>
              <a:t>8</a:t>
            </a:r>
            <a:r>
              <a:rPr lang="en-US" sz="1800" b="1" i="1" dirty="0" smtClean="0">
                <a:solidFill>
                  <a:srgbClr val="FF0000"/>
                </a:solidFill>
              </a:rPr>
              <a:t>Li</a:t>
            </a:r>
            <a:endParaRPr lang="ru-RU" sz="1800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51154" y="504430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baseline="30000" dirty="0" smtClean="0">
                <a:solidFill>
                  <a:srgbClr val="FF0000"/>
                </a:solidFill>
              </a:rPr>
              <a:t>9</a:t>
            </a:r>
            <a:r>
              <a:rPr lang="en-US" sz="1800" b="1" i="1" dirty="0" smtClean="0">
                <a:solidFill>
                  <a:srgbClr val="FF0000"/>
                </a:solidFill>
              </a:rPr>
              <a:t>Li</a:t>
            </a:r>
            <a:endParaRPr lang="ru-RU" sz="18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398537" y="3300648"/>
            <a:ext cx="603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_1</a:t>
            </a:r>
            <a:endParaRPr lang="ru-RU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919991" y="3135404"/>
            <a:ext cx="56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_2</a:t>
            </a:r>
            <a:endParaRPr lang="ru-RU" sz="1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85518" y="2599822"/>
            <a:ext cx="246894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s</a:t>
            </a:r>
            <a:r>
              <a:rPr lang="en-US" sz="1600" b="1" i="1" dirty="0" smtClean="0">
                <a:solidFill>
                  <a:srgbClr val="FF0000"/>
                </a:solidFill>
              </a:rPr>
              <a:t>tandard mode (</a:t>
            </a:r>
            <a:r>
              <a:rPr lang="el-GR" sz="1600" b="1" i="1" dirty="0" smtClean="0">
                <a:solidFill>
                  <a:srgbClr val="FF0000"/>
                </a:solidFill>
              </a:rPr>
              <a:t>Δ</a:t>
            </a:r>
            <a:r>
              <a:rPr lang="en-US" sz="1600" b="1" i="1" dirty="0">
                <a:solidFill>
                  <a:srgbClr val="FF0000"/>
                </a:solidFill>
              </a:rPr>
              <a:t>t </a:t>
            </a:r>
            <a:r>
              <a:rPr lang="en-US" sz="1600" b="1" i="1" dirty="0" smtClean="0">
                <a:solidFill>
                  <a:srgbClr val="FF0000"/>
                </a:solidFill>
              </a:rPr>
              <a:t> ~ 0.5 s)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799322" y="3960411"/>
            <a:ext cx="56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_3</a:t>
            </a:r>
            <a:endParaRPr lang="ru-RU" sz="18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308304" y="6230285"/>
            <a:ext cx="1712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0000CC"/>
                </a:solidFill>
                <a:sym typeface="Symbol" panose="05050102010706020507" pitchFamily="18" charset="2"/>
              </a:rPr>
              <a:t></a:t>
            </a:r>
            <a:r>
              <a:rPr lang="en-US" sz="1600" b="1" i="1" dirty="0" smtClean="0">
                <a:solidFill>
                  <a:srgbClr val="0000CC"/>
                </a:solidFill>
              </a:rPr>
              <a:t>-delayed alpha</a:t>
            </a:r>
          </a:p>
          <a:p>
            <a:r>
              <a:rPr lang="en-US" sz="1600" b="1" i="1" dirty="0" smtClean="0">
                <a:solidFill>
                  <a:srgbClr val="0000CC"/>
                </a:solidFill>
              </a:rPr>
              <a:t>emission: P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i="1" dirty="0" smtClean="0">
                <a:solidFill>
                  <a:srgbClr val="0000CC"/>
                </a:solidFill>
              </a:rPr>
              <a:t>~ 3%</a:t>
            </a:r>
            <a:endParaRPr lang="ru-RU" sz="16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AppData\Local\Microsoft\Windows\INetCache\Content.Word\IMG_7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7416824" cy="487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16632"/>
            <a:ext cx="3873296" cy="38111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36424"/>
            <a:ext cx="48245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First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experiments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with 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and 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CD</a:t>
            </a:r>
            <a:r>
              <a:rPr lang="en-U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were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carried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out at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ACC-2 in spring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elastic and inelastic scattering of 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He;</a:t>
            </a:r>
          </a:p>
          <a:p>
            <a:pPr marL="342900" indent="-342900">
              <a:buFontTx/>
              <a:buChar char="-"/>
            </a:pP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He,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He)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reaction;</a:t>
            </a:r>
          </a:p>
          <a:p>
            <a:pPr marL="342900" indent="-342900">
              <a:buFontTx/>
              <a:buChar char="-"/>
            </a:pP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Li,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n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+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9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Li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run.</a:t>
            </a: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76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0848"/>
            <a:ext cx="8908053" cy="43193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724" y="216121"/>
            <a:ext cx="87036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ACCULINNA-2 provides a good quality of </a:t>
            </a:r>
            <a:r>
              <a:rPr lang="en-US" altLang="ru-RU" sz="2400" b="1" baseline="30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6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He</a:t>
            </a:r>
            <a:r>
              <a:rPr lang="en-US" altLang="ru-RU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and </a:t>
            </a:r>
            <a:r>
              <a:rPr lang="en-US" altLang="ru-RU" sz="2400" b="1" baseline="30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9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Li obtained in the </a:t>
            </a:r>
            <a:r>
              <a:rPr lang="en-US" sz="2400" b="1" baseline="30000" dirty="0">
                <a:solidFill>
                  <a:srgbClr val="0000CC"/>
                </a:solidFill>
              </a:rPr>
              <a:t>15</a:t>
            </a:r>
            <a:r>
              <a:rPr lang="en-US" sz="2400" b="1" dirty="0">
                <a:solidFill>
                  <a:srgbClr val="0000CC"/>
                </a:solidFill>
              </a:rPr>
              <a:t>N (49.7 </a:t>
            </a:r>
            <a:r>
              <a:rPr lang="en-US" sz="2400" b="1" dirty="0" err="1">
                <a:solidFill>
                  <a:srgbClr val="0000CC"/>
                </a:solidFill>
              </a:rPr>
              <a:t>AMeV</a:t>
            </a:r>
            <a:r>
              <a:rPr lang="en-US" sz="2400" b="1" dirty="0">
                <a:solidFill>
                  <a:srgbClr val="0000CC"/>
                </a:solidFill>
              </a:rPr>
              <a:t>) + Be (2 mm</a:t>
            </a:r>
            <a:r>
              <a:rPr lang="en-US" sz="2400" b="1" dirty="0" smtClean="0">
                <a:solidFill>
                  <a:srgbClr val="0000CC"/>
                </a:solidFill>
              </a:rPr>
              <a:t>) reaction: 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 ~ 10</a:t>
            </a:r>
            <a:r>
              <a:rPr lang="en-US" altLang="ru-RU" sz="2400" b="1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pps</a:t>
            </a:r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@ 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0.1 </a:t>
            </a:r>
            <a:r>
              <a:rPr lang="en-US" altLang="ru-RU" sz="24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p</a:t>
            </a:r>
            <a:r>
              <a:rPr lang="en-US" altLang="ru-RU" sz="2400" b="1" dirty="0" err="1" smtClean="0">
                <a:solidFill>
                  <a:srgbClr val="0000C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ru-RU" sz="24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A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&amp; </a:t>
            </a:r>
            <a:r>
              <a:rPr lang="el-GR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Δ</a:t>
            </a:r>
            <a:r>
              <a:rPr lang="en-US" altLang="ru-RU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p/p = 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6 % (Be wedge 3 mm)</a:t>
            </a:r>
          </a:p>
          <a:p>
            <a:pPr algn="ctr"/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 ~ 92 %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, E ~ 25 </a:t>
            </a:r>
            <a:r>
              <a:rPr lang="en-US" altLang="ru-RU" sz="24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AMeV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, beam spot </a:t>
            </a:r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~ 17 mm </a:t>
            </a:r>
            <a:r>
              <a:rPr lang="en-US" altLang="ru-RU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(FWHM)</a:t>
            </a:r>
            <a:endParaRPr lang="ru-RU" sz="2400" dirty="0"/>
          </a:p>
        </p:txBody>
      </p:sp>
      <p:sp>
        <p:nvSpPr>
          <p:cNvPr id="6" name="Прямоугольник 37"/>
          <p:cNvSpPr>
            <a:spLocks noChangeArrowheads="1"/>
          </p:cNvSpPr>
          <p:nvPr/>
        </p:nvSpPr>
        <p:spPr bwMode="auto">
          <a:xfrm>
            <a:off x="8410778" y="2977009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7830512" y="2564904"/>
            <a:ext cx="413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55577" y="5042071"/>
            <a:ext cx="576064" cy="57188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auto">
          <a:xfrm>
            <a:off x="971600" y="4509120"/>
            <a:ext cx="119923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~ 17 mm</a:t>
            </a:r>
            <a:endParaRPr lang="ru-RU" altLang="ru-RU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08720"/>
            <a:ext cx="4896544" cy="3030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8" y="548680"/>
            <a:ext cx="5040560" cy="3701281"/>
          </a:xfrm>
          <a:prstGeom prst="rect">
            <a:avLst/>
          </a:prstGeom>
        </p:spPr>
      </p:pic>
      <p:sp>
        <p:nvSpPr>
          <p:cNvPr id="6" name="Двойная стрелка влево/вправо 5"/>
          <p:cNvSpPr/>
          <p:nvPr/>
        </p:nvSpPr>
        <p:spPr>
          <a:xfrm>
            <a:off x="1475656" y="2998053"/>
            <a:ext cx="3384376" cy="216024"/>
          </a:xfrm>
          <a:prstGeom prst="leftRightArrow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4624"/>
            <a:ext cx="8640959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Preliminary results of </a:t>
            </a:r>
            <a:r>
              <a:rPr lang="en-US" b="1" dirty="0">
                <a:solidFill>
                  <a:srgbClr val="0000CC"/>
                </a:solidFill>
              </a:rPr>
              <a:t>elastic and inelastic scattering of </a:t>
            </a:r>
            <a:r>
              <a:rPr lang="en-US" b="1" baseline="30000" dirty="0" smtClean="0">
                <a:solidFill>
                  <a:srgbClr val="0000CC"/>
                </a:solidFill>
              </a:rPr>
              <a:t>6</a:t>
            </a:r>
            <a:r>
              <a:rPr lang="en-US" b="1" dirty="0" smtClean="0">
                <a:solidFill>
                  <a:srgbClr val="0000CC"/>
                </a:solidFill>
              </a:rPr>
              <a:t>He (25 </a:t>
            </a:r>
            <a:r>
              <a:rPr lang="en-US" b="1" dirty="0" err="1" smtClean="0">
                <a:solidFill>
                  <a:srgbClr val="0000CC"/>
                </a:solidFill>
              </a:rPr>
              <a:t>AMeV</a:t>
            </a:r>
            <a:r>
              <a:rPr lang="en-US" b="1" dirty="0" smtClean="0">
                <a:solidFill>
                  <a:srgbClr val="0000CC"/>
                </a:solidFill>
              </a:rPr>
              <a:t>) </a:t>
            </a:r>
            <a:r>
              <a:rPr lang="en-US" b="1" dirty="0" smtClean="0">
                <a:solidFill>
                  <a:srgbClr val="0000CC"/>
                </a:solidFill>
              </a:rPr>
              <a:t>on </a:t>
            </a:r>
            <a:r>
              <a:rPr lang="en-US" b="1" baseline="30000" dirty="0" smtClean="0">
                <a:solidFill>
                  <a:srgbClr val="0000CC"/>
                </a:solidFill>
              </a:rPr>
              <a:t>2</a:t>
            </a:r>
            <a:r>
              <a:rPr lang="en-US" b="1" dirty="0" smtClean="0">
                <a:solidFill>
                  <a:srgbClr val="0000CC"/>
                </a:solidFill>
              </a:rPr>
              <a:t>H</a:t>
            </a:r>
            <a:r>
              <a:rPr lang="en-US" b="1" dirty="0">
                <a:solidFill>
                  <a:srgbClr val="0000CC"/>
                </a:solidFill>
              </a:rPr>
              <a:t>:</a:t>
            </a:r>
            <a:endParaRPr lang="en-US" b="1" i="1" dirty="0">
              <a:solidFill>
                <a:srgbClr val="0000CC"/>
              </a:solidFill>
            </a:endParaRPr>
          </a:p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b="1" i="1" dirty="0" smtClean="0">
                <a:solidFill>
                  <a:srgbClr val="0000CC"/>
                </a:solidFill>
                <a:sym typeface="Symbol" panose="05050102010706020507" pitchFamily="18" charset="2"/>
              </a:rPr>
              <a:t></a:t>
            </a:r>
            <a:r>
              <a:rPr lang="en-US" b="1" i="1" dirty="0" smtClean="0">
                <a:solidFill>
                  <a:srgbClr val="0000CC"/>
                </a:solidFill>
              </a:rPr>
              <a:t>/d</a:t>
            </a:r>
            <a:r>
              <a:rPr lang="el-GR" b="1" i="1" dirty="0" smtClean="0">
                <a:solidFill>
                  <a:srgbClr val="0000CC"/>
                </a:solidFill>
              </a:rPr>
              <a:t>Ώ</a:t>
            </a:r>
            <a:r>
              <a:rPr lang="en-US" b="1" i="1" dirty="0" smtClean="0">
                <a:solidFill>
                  <a:srgbClr val="0000CC"/>
                </a:solidFill>
              </a:rPr>
              <a:t> in a wide angular range (4 runs, </a:t>
            </a:r>
            <a:r>
              <a:rPr lang="en-US" b="1" i="1" dirty="0" smtClean="0">
                <a:solidFill>
                  <a:srgbClr val="0000CC"/>
                </a:solidFill>
                <a:sym typeface="Symbol" panose="05050102010706020507" pitchFamily="18" charset="2"/>
              </a:rPr>
              <a:t></a:t>
            </a:r>
            <a:r>
              <a:rPr lang="en-US" b="1" i="1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CM</a:t>
            </a:r>
            <a:r>
              <a:rPr lang="en-US" b="1" i="1" dirty="0" smtClean="0">
                <a:solidFill>
                  <a:srgbClr val="0000CC"/>
                </a:solidFill>
              </a:rPr>
              <a:t> ~ 30÷140</a:t>
            </a:r>
            <a:r>
              <a:rPr lang="en-US" b="1" i="1" baseline="30000" dirty="0" smtClean="0">
                <a:solidFill>
                  <a:srgbClr val="0000CC"/>
                </a:solidFill>
              </a:rPr>
              <a:t>o</a:t>
            </a:r>
            <a:r>
              <a:rPr lang="en-US" b="1" i="1" dirty="0" smtClean="0">
                <a:solidFill>
                  <a:srgbClr val="0000CC"/>
                </a:solidFill>
              </a:rPr>
              <a:t>) with a good statistics</a:t>
            </a:r>
            <a:endParaRPr lang="en-US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6" y="4293096"/>
            <a:ext cx="3025935" cy="20641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4726638"/>
            <a:ext cx="3435863" cy="2014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4197318"/>
            <a:ext cx="3257627" cy="19679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38968" y="566124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</a:t>
            </a:r>
            <a:endParaRPr lang="ru-RU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73797" y="5533948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 smtClean="0">
                <a:solidFill>
                  <a:srgbClr val="FF0000"/>
                </a:solidFill>
              </a:rPr>
              <a:t>6</a:t>
            </a:r>
            <a:r>
              <a:rPr lang="en-US" b="1" i="1" dirty="0" smtClean="0">
                <a:solidFill>
                  <a:srgbClr val="FF0000"/>
                </a:solidFill>
              </a:rPr>
              <a:t>He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36586" y="6010625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 smtClean="0">
                <a:solidFill>
                  <a:srgbClr val="FF0000"/>
                </a:solidFill>
              </a:rPr>
              <a:t>4</a:t>
            </a:r>
            <a:r>
              <a:rPr lang="en-US" b="1" i="1" dirty="0" smtClean="0">
                <a:solidFill>
                  <a:srgbClr val="FF0000"/>
                </a:solidFill>
              </a:rPr>
              <a:t>He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233173" y="6118742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sym typeface="Symbol" panose="05050102010706020507" pitchFamily="18" charset="2"/>
              </a:rPr>
              <a:t></a:t>
            </a:r>
            <a:r>
              <a:rPr lang="en-US" sz="1600" baseline="-25000" dirty="0" smtClean="0">
                <a:solidFill>
                  <a:srgbClr val="000000"/>
                </a:solidFill>
              </a:rPr>
              <a:t>lab</a:t>
            </a:r>
            <a:r>
              <a:rPr lang="en-US" sz="1600" dirty="0" smtClean="0">
                <a:solidFill>
                  <a:srgbClr val="000000"/>
                </a:solidFill>
              </a:rPr>
              <a:t>, deg.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5366242" y="4382109"/>
            <a:ext cx="766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Counts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19935" y="2545159"/>
            <a:ext cx="811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baseline="30000" dirty="0" smtClean="0">
                <a:solidFill>
                  <a:srgbClr val="000000"/>
                </a:solidFill>
                <a:sym typeface="Symbol" panose="05050102010706020507" pitchFamily="18" charset="2"/>
              </a:rPr>
              <a:t>6</a:t>
            </a:r>
            <a:r>
              <a:rPr lang="en-US" sz="14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He(</a:t>
            </a:r>
            <a:r>
              <a:rPr lang="en-US" sz="1400" b="1" baseline="30000" dirty="0" smtClean="0">
                <a:solidFill>
                  <a:srgbClr val="000000"/>
                </a:solidFill>
                <a:sym typeface="Symbol" panose="05050102010706020507" pitchFamily="18" charset="2"/>
              </a:rPr>
              <a:t>9</a:t>
            </a:r>
            <a:r>
              <a:rPr lang="en-US" sz="14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Li)</a:t>
            </a:r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2051720" y="106624"/>
            <a:ext cx="6996608" cy="1200329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5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r>
              <a:rPr lang="ru-RU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reaction 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as a tool for the main run </a:t>
            </a:r>
            <a:r>
              <a:rPr lang="en-US" altLang="ru-RU" sz="1800" b="1" i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ru-RU" altLang="ru-RU" sz="1800" b="1" dirty="0">
              <a:solidFill>
                <a:srgbClr val="C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) </a:t>
            </a:r>
            <a:r>
              <a:rPr lang="el-GR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Δ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E-E plot for 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low-energy </a:t>
            </a:r>
            <a:r>
              <a:rPr lang="en-US" sz="18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(E=8.5 ÷ 11.5 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MeV) identification;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c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oincidences between </a:t>
            </a:r>
            <a:r>
              <a:rPr lang="en-US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E= 117 ÷ 121 MeV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triggering for </a:t>
            </a:r>
            <a:r>
              <a:rPr lang="en-US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moving forward at 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sz="18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20 deg.</a:t>
            </a:r>
            <a:endParaRPr lang="ru-RU" altLang="ru-RU" sz="1800" b="1" dirty="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458" y="1412776"/>
            <a:ext cx="4718038" cy="3384376"/>
          </a:xfrm>
          <a:prstGeom prst="rect">
            <a:avLst/>
          </a:prstGeom>
        </p:spPr>
      </p:pic>
      <p:sp>
        <p:nvSpPr>
          <p:cNvPr id="19" name="Прямоугольник 37"/>
          <p:cNvSpPr>
            <a:spLocks noChangeArrowheads="1"/>
          </p:cNvSpPr>
          <p:nvPr/>
        </p:nvSpPr>
        <p:spPr bwMode="auto">
          <a:xfrm>
            <a:off x="5575744" y="2863862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Прямоугольник 37"/>
          <p:cNvSpPr>
            <a:spLocks noChangeArrowheads="1"/>
          </p:cNvSpPr>
          <p:nvPr/>
        </p:nvSpPr>
        <p:spPr bwMode="auto">
          <a:xfrm>
            <a:off x="5361073" y="3100555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Прямоугольник 37"/>
          <p:cNvSpPr>
            <a:spLocks noChangeArrowheads="1"/>
          </p:cNvSpPr>
          <p:nvPr/>
        </p:nvSpPr>
        <p:spPr bwMode="auto">
          <a:xfrm rot="16200000">
            <a:off x="3101468" y="2802609"/>
            <a:ext cx="196880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Δ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 (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Si), MeV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Прямоугольник 37"/>
          <p:cNvSpPr>
            <a:spLocks noChangeArrowheads="1"/>
          </p:cNvSpPr>
          <p:nvPr/>
        </p:nvSpPr>
        <p:spPr bwMode="auto">
          <a:xfrm>
            <a:off x="5457863" y="4797151"/>
            <a:ext cx="305083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E+E (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22+1000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Si), MeV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9042"/>
            <a:ext cx="3361147" cy="29130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17" y="3698927"/>
            <a:ext cx="3428586" cy="29966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949" y="3335249"/>
            <a:ext cx="780097" cy="2768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984" y="6477475"/>
            <a:ext cx="791799" cy="217502"/>
          </a:xfrm>
          <a:prstGeom prst="rect">
            <a:avLst/>
          </a:prstGeom>
        </p:spPr>
      </p:pic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4625249" y="5285677"/>
            <a:ext cx="4104455" cy="1200329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Preliminary results: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*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ru-RU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 separation should be improved;</a:t>
            </a:r>
            <a:r>
              <a:rPr lang="en-US" altLang="ru-RU" sz="18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en-US" altLang="ru-RU" sz="1800" b="1" dirty="0" smtClean="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**  several </a:t>
            </a:r>
            <a:r>
              <a:rPr lang="en-US" altLang="ru-RU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3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He-t </a:t>
            </a:r>
            <a:r>
              <a:rPr lang="en-US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coincidences/day</a:t>
            </a:r>
            <a:r>
              <a:rPr lang="en-US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 200 triggers/telescope @ 10</a:t>
            </a:r>
            <a:r>
              <a:rPr lang="en-US" sz="18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1800" b="1" dirty="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7"/>
          <p:cNvSpPr>
            <a:spLocks noChangeArrowheads="1"/>
          </p:cNvSpPr>
          <p:nvPr/>
        </p:nvSpPr>
        <p:spPr bwMode="auto">
          <a:xfrm>
            <a:off x="7752341" y="1505589"/>
            <a:ext cx="12362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day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exposition</a:t>
            </a:r>
            <a:endParaRPr lang="ru-RU" altLang="ru-RU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Прямоугольник 37"/>
          <p:cNvSpPr>
            <a:spLocks noChangeArrowheads="1"/>
          </p:cNvSpPr>
          <p:nvPr/>
        </p:nvSpPr>
        <p:spPr bwMode="auto">
          <a:xfrm>
            <a:off x="5805286" y="2610896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268760"/>
            <a:ext cx="2304256" cy="1742246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7"/>
          <p:cNvSpPr>
            <a:spLocks noChangeArrowheads="1"/>
          </p:cNvSpPr>
          <p:nvPr/>
        </p:nvSpPr>
        <p:spPr bwMode="auto">
          <a:xfrm>
            <a:off x="2558039" y="1876671"/>
            <a:ext cx="139884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ru-RU" sz="1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Nikolskii’s</a:t>
            </a:r>
            <a:endParaRPr lang="en-US" altLang="ru-RU" sz="1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ru-RU" altLang="ru-RU" sz="1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7390" y="825227"/>
            <a:ext cx="188865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Eff.</a:t>
            </a:r>
            <a:r>
              <a:rPr lang="en-US" altLang="ru-RU" b="1" baseline="-25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(3He-t)</a:t>
            </a:r>
            <a:r>
              <a:rPr lang="en-US" altLang="ru-RU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 ~ 70%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3115071"/>
            <a:ext cx="6701009" cy="3626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6170928" cy="3240360"/>
          </a:xfrm>
          <a:prstGeom prst="rect">
            <a:avLst/>
          </a:prstGeom>
        </p:spPr>
      </p:pic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899592" y="116632"/>
            <a:ext cx="7704856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Key points for </a:t>
            </a:r>
            <a:r>
              <a:rPr lang="en-US" alt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alt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ucida Sans Unicode" panose="020B0602030504020204" pitchFamily="34" charset="0"/>
                <a:cs typeface="Lucida Sans Unicode" panose="020B0602030504020204" pitchFamily="34" charset="0"/>
              </a:rPr>
              <a:t>: </a:t>
            </a:r>
            <a:r>
              <a:rPr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thickness uniformity and energy resolution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0502" y="4708185"/>
            <a:ext cx="22222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Energy resolution:</a:t>
            </a:r>
          </a:p>
          <a:p>
            <a:r>
              <a:rPr lang="en-US" altLang="ru-RU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~ 270 </a:t>
            </a:r>
            <a:r>
              <a:rPr lang="en-US" altLang="ru-RU" b="1" dirty="0" err="1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keV</a:t>
            </a:r>
            <a:r>
              <a:rPr lang="en-US" altLang="ru-RU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 (~ 4%)</a:t>
            </a:r>
          </a:p>
          <a:p>
            <a:r>
              <a:rPr lang="en-US" altLang="ru-RU" b="1" dirty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f</a:t>
            </a:r>
            <a:r>
              <a:rPr lang="en-US" altLang="ru-RU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or E</a:t>
            </a:r>
            <a:r>
              <a:rPr lang="en-US" altLang="ru-RU" b="1" baseline="-25000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altLang="ru-RU" b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 = 6.0 MeV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1052736"/>
            <a:ext cx="21515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0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Thickness distr.:</a:t>
            </a:r>
          </a:p>
          <a:p>
            <a:r>
              <a:rPr lang="en-US" altLang="ru-RU" b="1" dirty="0" smtClean="0">
                <a:solidFill>
                  <a:srgbClr val="0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from 19 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 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en-US" altLang="ru-RU" b="1" dirty="0" smtClean="0">
                <a:solidFill>
                  <a:srgbClr val="0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up to 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26 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</a:p>
          <a:p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(instead of 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1.5 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606927"/>
            <a:ext cx="1794915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ru-RU" sz="24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226</a:t>
            </a:r>
            <a:r>
              <a:rPr lang="en-US" altLang="ru-RU" sz="24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Ra source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96033" y="5561480"/>
            <a:ext cx="936104" cy="432048"/>
          </a:xfrm>
          <a:prstGeom prst="straightConnector1">
            <a:avLst/>
          </a:prstGeom>
          <a:ln w="190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2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27451</TotalTime>
  <Words>1017</Words>
  <Application>Microsoft Office PowerPoint</Application>
  <PresentationFormat>Экран (4:3)</PresentationFormat>
  <Paragraphs>206</Paragraphs>
  <Slides>17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Calibri</vt:lpstr>
      <vt:lpstr>Comic Sans MS</vt:lpstr>
      <vt:lpstr>Lucida Sans Unicode</vt:lpstr>
      <vt:lpstr>Marlett</vt:lpstr>
      <vt:lpstr>Symbol</vt:lpstr>
      <vt:lpstr>Tahoma</vt:lpstr>
      <vt:lpstr>Times New Roman</vt:lpstr>
      <vt:lpstr>Verdana</vt:lpstr>
      <vt:lpstr>Шары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JINR, 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Gurgen Ter-Akopian</dc:creator>
  <cp:lastModifiedBy>Андрей</cp:lastModifiedBy>
  <cp:revision>1531</cp:revision>
  <cp:lastPrinted>2014-02-25T05:57:01Z</cp:lastPrinted>
  <dcterms:created xsi:type="dcterms:W3CDTF">2004-12-11T16:10:41Z</dcterms:created>
  <dcterms:modified xsi:type="dcterms:W3CDTF">2018-06-20T11:32:51Z</dcterms:modified>
</cp:coreProperties>
</file>