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4"/>
  </p:notesMasterIdLst>
  <p:sldIdLst>
    <p:sldId id="292" r:id="rId3"/>
    <p:sldId id="307" r:id="rId4"/>
    <p:sldId id="313" r:id="rId5"/>
    <p:sldId id="333" r:id="rId6"/>
    <p:sldId id="311" r:id="rId7"/>
    <p:sldId id="318" r:id="rId8"/>
    <p:sldId id="323" r:id="rId9"/>
    <p:sldId id="324" r:id="rId10"/>
    <p:sldId id="314" r:id="rId11"/>
    <p:sldId id="287" r:id="rId12"/>
    <p:sldId id="328" r:id="rId13"/>
    <p:sldId id="335" r:id="rId14"/>
    <p:sldId id="336" r:id="rId15"/>
    <p:sldId id="329" r:id="rId16"/>
    <p:sldId id="330" r:id="rId17"/>
    <p:sldId id="334" r:id="rId18"/>
    <p:sldId id="331" r:id="rId19"/>
    <p:sldId id="332" r:id="rId20"/>
    <p:sldId id="325" r:id="rId21"/>
    <p:sldId id="317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4" d="100"/>
          <a:sy n="54" d="100"/>
        </p:scale>
        <p:origin x="-92" y="-11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885C815-5B01-43BB-8662-4DED41264660}" type="slidenum">
              <a:rPr lang="en-US" sz="1400" b="0" strike="noStrike" spc="-1">
                <a:latin typeface="Times New Roman"/>
              </a:rPr>
              <a:pPr algn="r"/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88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3881329" y="8686473"/>
            <a:ext cx="2968094" cy="448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2000"/>
              </a:lnSpc>
            </a:pPr>
            <a:fld id="{4F995ACF-3CF2-4537-9865-26E9BA44801C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92000"/>
                </a:lnSpc>
              </a:pPr>
              <a:t>2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3881329" y="8686473"/>
            <a:ext cx="2972224" cy="452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2000"/>
              </a:lnSpc>
            </a:pPr>
            <a:fld id="{CBCCF220-6F5A-4DB3-A72B-6A1556A7A86A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92000"/>
                </a:lnSpc>
              </a:pPr>
              <a:t>2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686435" y="4342582"/>
            <a:ext cx="5483859" cy="4111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/>
            <a:fld id="{2D63D1ED-3AF7-4E80-B80A-EBFB6B4C105A}" type="datetime1"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19.10.2025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13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oleg</a:t>
            </a:r>
            <a:r>
              <a:rPr lang="en-US" sz="13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3881329" y="8686473"/>
            <a:ext cx="2968094" cy="448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2000"/>
              </a:lnSpc>
            </a:pPr>
            <a:fld id="{4F995ACF-3CF2-4537-9865-26E9BA44801C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92000"/>
                </a:lnSpc>
              </a:pPr>
              <a:t>3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3881329" y="8686473"/>
            <a:ext cx="2972224" cy="452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2000"/>
              </a:lnSpc>
            </a:pPr>
            <a:fld id="{CBCCF220-6F5A-4DB3-A72B-6A1556A7A86A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92000"/>
                </a:lnSpc>
              </a:pPr>
              <a:t>3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686435" y="4342582"/>
            <a:ext cx="5483859" cy="4111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/>
            <a:fld id="{2D63D1ED-3AF7-4E80-B80A-EBFB6B4C105A}" type="datetime1"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19.10.2025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13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oleg</a:t>
            </a:r>
            <a:r>
              <a:rPr lang="en-US" sz="13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885C815-5B01-43BB-8662-4DED41264660}" type="slidenum">
              <a:rPr lang="en-US" sz="1400" b="0" strike="noStrike" spc="-1" smtClean="0">
                <a:latin typeface="Times New Roman"/>
              </a:rPr>
              <a:pPr algn="r"/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0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885C815-5B01-43BB-8662-4DED41264660}" type="slidenum">
              <a:rPr lang="en-US" sz="1400" b="0" strike="noStrike" spc="-1" smtClean="0">
                <a:latin typeface="Times New Roman"/>
              </a:rPr>
              <a:pPr algn="r"/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0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3881329" y="8686473"/>
            <a:ext cx="2968094" cy="448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2000"/>
              </a:lnSpc>
            </a:pPr>
            <a:fld id="{4F995ACF-3CF2-4537-9865-26E9BA44801C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92000"/>
                </a:lnSpc>
              </a:pPr>
              <a:t>9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3881329" y="8686473"/>
            <a:ext cx="2972224" cy="4529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2000"/>
              </a:lnSpc>
            </a:pPr>
            <a:fld id="{CBCCF220-6F5A-4DB3-A72B-6A1556A7A86A}" type="slidenum">
              <a:rPr lang="en-US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92000"/>
                </a:lnSpc>
              </a:pPr>
              <a:t>9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686435" y="4342582"/>
            <a:ext cx="5483859" cy="4111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/>
            <a:fld id="{2D63D1ED-3AF7-4E80-B80A-EBFB6B4C105A}" type="datetime1">
              <a:rPr lang="ru-RU" sz="13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19.10.2025</a:t>
            </a:fld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13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oleg</a:t>
            </a:r>
            <a:r>
              <a:rPr lang="en-US" sz="13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3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885C815-5B01-43BB-8662-4DED41264660}" type="slidenum">
              <a:rPr lang="en-US" sz="1400" b="0" strike="noStrike" spc="-1" smtClean="0">
                <a:latin typeface="Times New Roman"/>
              </a:rPr>
              <a:pPr algn="r"/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smtClean="0">
                <a:solidFill>
                  <a:srgbClr val="8B8B8B"/>
                </a:solidFill>
                <a:latin typeface="Calibri"/>
              </a:rPr>
              <a:t>Oleg Gavrishchuk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378B4E1-45BC-46AA-93C3-5F6E8BF48D5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smtClean="0">
                <a:solidFill>
                  <a:srgbClr val="8B8B8B"/>
                </a:solidFill>
                <a:latin typeface="Calibri"/>
              </a:rPr>
              <a:t>Oleg Gavrishchuk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64228F5-49D2-43A5-8911-9DC07111A588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jinr.ru/event/500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l-sipm.net/PDF/Datasheet-EQR15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d-jinr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2204864"/>
          </a:xfrm>
          <a:prstGeom prst="rect">
            <a:avLst/>
          </a:prstGeom>
        </p:spPr>
      </p:pic>
      <p:sp>
        <p:nvSpPr>
          <p:cNvPr id="6" name="TextShape 1"/>
          <p:cNvSpPr txBox="1"/>
          <p:nvPr/>
        </p:nvSpPr>
        <p:spPr>
          <a:xfrm>
            <a:off x="0" y="5013176"/>
            <a:ext cx="9144000" cy="1844824"/>
          </a:xfrm>
          <a:prstGeom prst="rect">
            <a:avLst/>
          </a:prstGeom>
          <a:solidFill>
            <a:schemeClr val="bg2"/>
          </a:solidFill>
          <a:ln>
            <a:solidFill>
              <a:srgbClr val="4F81BD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SPD ECAL  Status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Report</a:t>
            </a:r>
          </a:p>
          <a:p>
            <a:pPr algn="ctr"/>
            <a:r>
              <a:rPr lang="en-US" sz="2000" b="1" dirty="0" smtClean="0">
                <a:hlinkClick r:id="rId4"/>
              </a:rPr>
              <a:t>X SPD collaboration meeting </a:t>
            </a:r>
            <a:endParaRPr lang="en-US" sz="2000" b="1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Dubna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October 20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of  2025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Oleg Gavrishuk,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High Energy Physics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Dubna</a:t>
            </a:r>
            <a:endParaRPr lang="ru-RU" sz="20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325072" y="264600"/>
            <a:ext cx="8784720" cy="77760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anchor="ctr">
            <a:normAutofit fontScale="99500"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Modules assembling</a:t>
            </a:r>
            <a:endParaRPr lang="ru-RU" sz="3200" b="1" strike="noStrike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24744"/>
            <a:ext cx="3936933" cy="52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F712AB-CAE9-B298-07F3-835757E53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997874" y="1842886"/>
            <a:ext cx="5229200" cy="3936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1268760"/>
            <a:ext cx="345638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4-cells module assembling - in beginning stage.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67697" y="2276872"/>
            <a:ext cx="4076303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Final stage of module stacking  with 200 layers of 1.5+0.5 mm scintillators</a:t>
            </a:r>
          </a:p>
          <a:p>
            <a:r>
              <a:rPr lang="en-US" dirty="0" smtClean="0"/>
              <a:t>And Led plates. The length of  Active  volume is equal 403 mm , that corresponded to the estimated period  2.02 mm</a:t>
            </a:r>
            <a:endParaRPr lang="ru-RU" dirty="0"/>
          </a:p>
        </p:txBody>
      </p:sp>
      <p:pic>
        <p:nvPicPr>
          <p:cNvPr id="8" name="Рисунок 7" descr="plate_80x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2370599" cy="234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5373216"/>
            <a:ext cx="295232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Led plate 80x80 mm</a:t>
            </a:r>
            <a:r>
              <a:rPr lang="en-US" baseline="30000" dirty="0" smtClean="0"/>
              <a:t>2 </a:t>
            </a:r>
            <a:r>
              <a:rPr lang="en-US" dirty="0" smtClean="0"/>
              <a:t>to joint 4 </a:t>
            </a:r>
            <a:r>
              <a:rPr lang="en-US" dirty="0" err="1" smtClean="0"/>
              <a:t>Scintillator</a:t>
            </a:r>
            <a:r>
              <a:rPr lang="en-US" dirty="0" smtClean="0"/>
              <a:t> plates </a:t>
            </a:r>
          </a:p>
          <a:p>
            <a:r>
              <a:rPr lang="en-US" dirty="0" smtClean="0"/>
              <a:t>40x40 mm</a:t>
            </a:r>
            <a:r>
              <a:rPr lang="en-US" baseline="30000" dirty="0" smtClean="0"/>
              <a:t>2</a:t>
            </a:r>
            <a:r>
              <a:rPr lang="en-US" dirty="0" smtClean="0"/>
              <a:t>.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059832" y="5589240"/>
            <a:ext cx="165618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267744" y="1700808"/>
            <a:ext cx="360040" cy="15121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94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5184576" cy="620688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Assembling Details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niz_konus-paz-1.5-4otv.b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764704"/>
            <a:ext cx="1224136" cy="1763441"/>
          </a:xfrm>
          <a:prstGeom prst="rect">
            <a:avLst/>
          </a:prstGeom>
        </p:spPr>
      </p:pic>
      <p:pic>
        <p:nvPicPr>
          <p:cNvPr id="5" name="Рисунок 4" descr="dlya_volokon_4otv_cilindr.b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692696"/>
            <a:ext cx="1440160" cy="1863082"/>
          </a:xfrm>
          <a:prstGeom prst="rect">
            <a:avLst/>
          </a:prstGeom>
        </p:spPr>
      </p:pic>
      <p:pic>
        <p:nvPicPr>
          <p:cNvPr id="6" name="Рисунок 5" descr="Verh_krishka_80x80.b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620688"/>
            <a:ext cx="1512168" cy="1919796"/>
          </a:xfrm>
          <a:prstGeom prst="rect">
            <a:avLst/>
          </a:prstGeom>
        </p:spPr>
      </p:pic>
      <p:pic>
        <p:nvPicPr>
          <p:cNvPr id="8" name="Рисунок 7" descr="Kozhuh_50x80.5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2852935"/>
            <a:ext cx="1512167" cy="1663783"/>
          </a:xfrm>
          <a:prstGeom prst="rect">
            <a:avLst/>
          </a:prstGeom>
        </p:spPr>
      </p:pic>
      <p:pic>
        <p:nvPicPr>
          <p:cNvPr id="11" name="Рисунок 10" descr="IMG_20250406_1228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23870"/>
            <a:ext cx="5402930" cy="3534130"/>
          </a:xfrm>
          <a:prstGeom prst="rect">
            <a:avLst/>
          </a:prstGeom>
        </p:spPr>
      </p:pic>
      <p:pic>
        <p:nvPicPr>
          <p:cNvPr id="12" name="Рисунок 11" descr="original_163145dc-7972-4c66-8281-5e02c25298e9_IMG_20250218_1716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5157192"/>
            <a:ext cx="1543287" cy="1467544"/>
          </a:xfrm>
          <a:prstGeom prst="rect">
            <a:avLst/>
          </a:prstGeom>
        </p:spPr>
      </p:pic>
      <p:pic>
        <p:nvPicPr>
          <p:cNvPr id="13" name="Рисунок 12" descr="UNI_verh.bm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764704"/>
            <a:ext cx="1144428" cy="1800200"/>
          </a:xfrm>
          <a:prstGeom prst="rect">
            <a:avLst/>
          </a:prstGeom>
        </p:spPr>
      </p:pic>
      <p:pic>
        <p:nvPicPr>
          <p:cNvPr id="14" name="Рисунок 13" descr="bach_kover_inv.bm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92696"/>
            <a:ext cx="1392722" cy="1800200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0" y="1700808"/>
            <a:ext cx="971600" cy="23762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95536" y="1916832"/>
            <a:ext cx="1872208" cy="20882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707904" y="1916832"/>
            <a:ext cx="720080" cy="19442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004048" y="1844824"/>
            <a:ext cx="576064" cy="19442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220072" y="1772816"/>
            <a:ext cx="2304256" cy="21602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004048" y="3861048"/>
            <a:ext cx="1800200" cy="12961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 txBox="1">
            <a:spLocks/>
          </p:cNvSpPr>
          <p:nvPr/>
        </p:nvSpPr>
        <p:spPr>
          <a:xfrm>
            <a:off x="7164288" y="2708920"/>
            <a:ext cx="1979712" cy="1944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ABS plastic,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ysClr val="windowText" lastClr="000000"/>
                </a:solidFill>
              </a:rPr>
              <a:t>3-D Printer,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density=0.6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/cm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3" name="Рисунок 22" descr="krishka_niz_s_pere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8344" y="4797152"/>
            <a:ext cx="1278252" cy="1850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51007_134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0"/>
            <a:ext cx="2339752" cy="3119670"/>
          </a:xfrm>
          <a:prstGeom prst="rect">
            <a:avLst/>
          </a:prstGeom>
        </p:spPr>
      </p:pic>
      <p:pic>
        <p:nvPicPr>
          <p:cNvPr id="7" name="Рисунок 6" descr="krash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2045" y="3140968"/>
            <a:ext cx="3541955" cy="3717032"/>
          </a:xfrm>
          <a:prstGeom prst="rect">
            <a:avLst/>
          </a:prstGeom>
        </p:spPr>
      </p:pic>
      <p:pic>
        <p:nvPicPr>
          <p:cNvPr id="8" name="Рисунок 7" descr="krash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851920" cy="4403167"/>
          </a:xfrm>
          <a:prstGeom prst="rect">
            <a:avLst/>
          </a:prstGeom>
        </p:spPr>
      </p:pic>
      <p:pic>
        <p:nvPicPr>
          <p:cNvPr id="9" name="Рисунок 8" descr="IMG_20251007_1429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0968"/>
            <a:ext cx="4956043" cy="3717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3600400" cy="306896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Crash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tests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for assembling plates was done. 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  plates deformation  measured after 600  kg load  was about 0.2 mm.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 plastic deformation -  is approximately 900-1000 kg.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5517232"/>
            <a:ext cx="2051720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600 kg load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55776" y="5589240"/>
            <a:ext cx="2051720" cy="5844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1000 kg load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51008_114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4496" y="0"/>
            <a:ext cx="5179504" cy="690600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23928" cy="6858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Temperature  tests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for assembled module was started in 08 October 2025 at temperature 40 Celsius degree.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 long time test for one Year.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11960" cy="2852936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3-D Model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ECAL  SPD END CUP module 3-D Design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3-D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ECAL model should be implemented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SPD Data base by help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of Valery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Shvetsov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avri\OneDrive\Pictures\sborka_screenshots\Sborka_Witout_Absorber_Si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33" y="4509120"/>
            <a:ext cx="4955768" cy="2348880"/>
          </a:xfrm>
          <a:prstGeom prst="rect">
            <a:avLst/>
          </a:prstGeom>
          <a:noFill/>
        </p:spPr>
      </p:pic>
      <p:pic>
        <p:nvPicPr>
          <p:cNvPr id="1027" name="Picture 3" descr="C:\Users\gavri\OneDrive\Pictures\sborka_screenshots\Mod_sipm_h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9842" y="1"/>
            <a:ext cx="5034157" cy="2348880"/>
          </a:xfrm>
          <a:prstGeom prst="rect">
            <a:avLst/>
          </a:prstGeom>
          <a:noFill/>
        </p:spPr>
      </p:pic>
      <p:pic>
        <p:nvPicPr>
          <p:cNvPr id="1028" name="Picture 4" descr="C:\Users\gavri\OneDrive\Pictures\sborka_screenshots\Sborka_Witout_Absorb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348880"/>
            <a:ext cx="4932040" cy="2301234"/>
          </a:xfrm>
          <a:prstGeom prst="rect">
            <a:avLst/>
          </a:prstGeom>
          <a:noFill/>
        </p:spPr>
      </p:pic>
      <p:pic>
        <p:nvPicPr>
          <p:cNvPr id="3" name="Picture 2" descr="C:\Users\gavri\OneDrive\Pictures\sborka_screenshots\Scintillation_pla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2375719" cy="2924944"/>
          </a:xfrm>
          <a:prstGeom prst="rect">
            <a:avLst/>
          </a:prstGeom>
          <a:noFill/>
        </p:spPr>
      </p:pic>
      <p:pic>
        <p:nvPicPr>
          <p:cNvPr id="4" name="Picture 3" descr="C:\Users\gavri\OneDrive\Pictures\sborka_screenshots\Svinec_80x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3902672"/>
            <a:ext cx="2325504" cy="295532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2852936"/>
            <a:ext cx="4139952" cy="10885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and Led Plates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36096" y="4941168"/>
            <a:ext cx="2232248" cy="8004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WLS fibers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436096" y="2564904"/>
            <a:ext cx="3096344" cy="8004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Scint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Lead  absorber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911752" y="0"/>
            <a:ext cx="2232248" cy="8004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SiPm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electonic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board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20000"/>
              <a:lumOff val="80000"/>
              <a:alpha val="81000"/>
            </a:schemeClr>
          </a:solidFill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Modules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Assembling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 Bld. 205, office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122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by help of volunteers from LHEP</a:t>
            </a:r>
            <a:endParaRPr lang="ru-RU" sz="3200" dirty="0"/>
          </a:p>
        </p:txBody>
      </p:sp>
      <p:pic>
        <p:nvPicPr>
          <p:cNvPr id="6" name="Рисунок 5" descr="IMG_20250916_111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5076055" cy="5445224"/>
          </a:xfrm>
          <a:prstGeom prst="rect">
            <a:avLst/>
          </a:prstGeom>
        </p:spPr>
      </p:pic>
      <p:pic>
        <p:nvPicPr>
          <p:cNvPr id="5124" name="Picture 4" descr="C:\Users\gavri\OneDrive\Pictures\Sborka_moduleq\IMG_20250728_122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4211960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avri\OneDrive\Pictures\Sborka_Mod_Oct\IMG_20251008_16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4869160"/>
            <a:ext cx="5148064" cy="1988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ECAL model compressed with load about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100 kg to obtain the necessary size of 403 mm for active part.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Controlled by tens sensor.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Modules transportation and store in Bld. 205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avri\OneDrive\Documents\24.09.25\Photo_Sb_mod_sept_2025\IMG_20250922_105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1"/>
            <a:ext cx="4572000" cy="6096000"/>
          </a:xfrm>
          <a:prstGeom prst="rect">
            <a:avLst/>
          </a:prstGeom>
          <a:noFill/>
        </p:spPr>
      </p:pic>
      <p:pic>
        <p:nvPicPr>
          <p:cNvPr id="3075" name="Picture 3" descr="C:\Users\gavri\OneDrive\Documents\24.09.25\Photo_Sb_mod_sept_2025\IMG_20250903_132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764704"/>
            <a:ext cx="4644008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Stored modules in Bld. 205 to be delivered in to NICA SPD Hall 17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gavri\OneDrive\Pictures\September_2025\photo\IMG_20250922_114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4412"/>
            <a:ext cx="4067944" cy="5453588"/>
          </a:xfrm>
          <a:prstGeom prst="rect">
            <a:avLst/>
          </a:prstGeom>
          <a:noFill/>
        </p:spPr>
      </p:pic>
      <p:pic>
        <p:nvPicPr>
          <p:cNvPr id="4099" name="Picture 3" descr="C:\Users\gavri\OneDrive\Pictures\Sborka_Mod_Oct\IMG_20251008_124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854" y="1340768"/>
            <a:ext cx="5348146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ous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" y="472904"/>
            <a:ext cx="9144001" cy="638509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NICA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SPD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clean room in Hall 17.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 store ECAL modules.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5"/>
          <p:cNvSpPr/>
          <p:nvPr/>
        </p:nvSpPr>
        <p:spPr>
          <a:xfrm>
            <a:off x="5796136" y="6309320"/>
            <a:ext cx="583168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fld id="{F10C9778-09DA-47F5-B0C0-1124447A5D90}" type="slidenum">
              <a:rPr lang="en-US" sz="2000" b="1" strike="noStrike" spc="-1"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pPr algn="ctr">
                <a:lnSpc>
                  <a:spcPct val="100000"/>
                </a:lnSpc>
              </a:pPr>
              <a:t>2</a:t>
            </a:fld>
            <a:endParaRPr lang="en-US" sz="20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Дата 5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997BA-07FE-4296-8A32-21F1477DEE5F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ижний колонтитул 1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Oleg Gavrishchuk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179512" y="1124744"/>
            <a:ext cx="3816424" cy="4968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buFont typeface="+mj-lt"/>
              <a:buAutoNum type="arabicPeriod"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calorimeter placed inside of Cryostat  (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) and shown in layout 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color.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calorimeter is designed for efficient registration of electrons and gamma quanta in the energy range up to 10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The transverse size of the calorimeter cell should be on the order of the effective Moliere radius of the calorimeter medium: ~58 mm.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cells in the End-Cup  part of the calorimeter have a rectangular   shape 40x40 mm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cells in the barrel part of the calorimeter have a trapezoidal shape in the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azimuthal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direction with vertex angle of the trapezoid equals 1.87 and 40 mm in  beam direction.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  <a:p>
            <a:pPr marL="512640" indent="-506520">
              <a:lnSpc>
                <a:spcPct val="100000"/>
              </a:lnSpc>
              <a:spcBef>
                <a:spcPts val="649"/>
              </a:spcBef>
            </a:pPr>
            <a:endParaRPr lang="en-US" sz="1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179512" y="116632"/>
            <a:ext cx="8856984" cy="720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US" sz="4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Source Han Sans CN Regular"/>
            </a:endParaRPr>
          </a:p>
          <a:p>
            <a:pPr algn="ctr">
              <a:lnSpc>
                <a:spcPct val="100000"/>
              </a:lnSpc>
            </a:pPr>
            <a:r>
              <a:rPr lang="en-US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ource Han Sans CN Regular"/>
              </a:rPr>
              <a:t>Overview of the SPD ECAL</a:t>
            </a:r>
            <a:r>
              <a:rPr sz="1600" dirty="0" smtClean="0"/>
              <a:t/>
            </a:r>
            <a:br>
              <a:rPr sz="1600" dirty="0" smtClean="0"/>
            </a:b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Рисунок 120"/>
          <p:cNvPicPr/>
          <p:nvPr/>
        </p:nvPicPr>
        <p:blipFill>
          <a:blip r:embed="rId3" cstate="print"/>
          <a:stretch/>
        </p:blipFill>
        <p:spPr>
          <a:xfrm>
            <a:off x="4067944" y="1124744"/>
            <a:ext cx="4931448" cy="40324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960206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2"/>
          <p:cNvSpPr txBox="1"/>
          <p:nvPr/>
        </p:nvSpPr>
        <p:spPr>
          <a:xfrm>
            <a:off x="179512" y="0"/>
            <a:ext cx="8784976" cy="436510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509760" indent="-506160" algn="ctr">
              <a:spcBef>
                <a:spcPts val="649"/>
              </a:spcBef>
              <a:buClr>
                <a:srgbClr val="8B8B8B"/>
              </a:buClr>
            </a:pPr>
            <a:r>
              <a:rPr lang="en-US" sz="2400" b="1" spc="-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Was done </a:t>
            </a:r>
            <a:r>
              <a:rPr lang="en-US" sz="2400" b="1" spc="-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strike="noStrike" spc="-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9760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err="1" smtClean="0"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1" dirty="0">
                <a:latin typeface="Times New Roman" pitchFamily="18" charset="0"/>
                <a:cs typeface="Times New Roman" pitchFamily="18" charset="0"/>
              </a:rPr>
              <a:t>tiles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production in Vladimir</a:t>
            </a:r>
            <a:r>
              <a:rPr lang="en-US" b="1" spc="-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spc="-1" dirty="0" err="1" smtClean="0">
                <a:latin typeface="Times New Roman" pitchFamily="18" charset="0"/>
                <a:cs typeface="Times New Roman" pitchFamily="18" charset="0"/>
              </a:rPr>
              <a:t>Uniplast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400.000 tiles of 40x40 mm - produced already (for 500 modules) </a:t>
            </a: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200.000 tiles – painted edges – is ready</a:t>
            </a: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200.000 tiles – painted should be in November</a:t>
            </a:r>
            <a:endParaRPr lang="en-US" b="1" spc="-1" dirty="0">
              <a:latin typeface="Times New Roman" pitchFamily="18" charset="0"/>
              <a:cs typeface="Times New Roman" pitchFamily="18" charset="0"/>
            </a:endParaRPr>
          </a:p>
          <a:p>
            <a:pPr marL="509760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Lead absorber plates 80x80x0.5  mm</a:t>
            </a:r>
            <a:r>
              <a:rPr lang="en-US" b="1" spc="-1" baseline="30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Lead plate blanks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85x168 mm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are produced in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LHEP</a:t>
            </a: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Lead plates 80x80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stamping procedure  is in Vladimir, MARAL.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509760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Modules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assembling: </a:t>
            </a:r>
            <a:endParaRPr lang="en-US" b="1" spc="-1" dirty="0">
              <a:latin typeface="Times New Roman" pitchFamily="18" charset="0"/>
              <a:cs typeface="Times New Roman" pitchFamily="18" charset="0"/>
            </a:endParaRP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320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– JINR VBLHE – 2025 –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assembled.</a:t>
            </a:r>
            <a:endParaRPr lang="en-US" b="1" spc="-1" dirty="0">
              <a:latin typeface="Times New Roman" pitchFamily="18" charset="0"/>
              <a:cs typeface="Times New Roman" pitchFamily="18" charset="0"/>
            </a:endParaRPr>
          </a:p>
          <a:p>
            <a:pPr marL="966960" lvl="1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300 Modules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assembling  in Vladimir should be made complete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with WLS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5FB69B3-78D0-4ABC-9E69-3BDC0FD9D557}" type="datetime1">
              <a:rPr lang="en-US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10/19/2025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91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3A844DA-3442-4149-826F-AFF13D93779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20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92" name="TextShape 5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Oleg Gavrishuk, JINR, Dubna , Russia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6" name="TextShape 2"/>
          <p:cNvSpPr txBox="1"/>
          <p:nvPr/>
        </p:nvSpPr>
        <p:spPr>
          <a:xfrm>
            <a:off x="359024" y="4675448"/>
            <a:ext cx="8784976" cy="218255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509760" indent="-506160" algn="ctr">
              <a:spcBef>
                <a:spcPts val="649"/>
              </a:spcBef>
              <a:buClr>
                <a:srgbClr val="8B8B8B"/>
              </a:buClr>
            </a:pPr>
            <a:r>
              <a:rPr lang="en-US" sz="2400" b="1" spc="-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Plans:</a:t>
            </a:r>
            <a:endParaRPr lang="en-US" sz="2400" b="1" strike="noStrike" spc="-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09760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err="1" smtClean="0"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tiles :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240.000 tiles of 40x40 mm</a:t>
            </a:r>
            <a:r>
              <a:rPr lang="en-US" b="1" spc="-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- for 300 modules) – 800 per/mod</a:t>
            </a:r>
          </a:p>
          <a:p>
            <a:pPr marL="509760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Led:  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64.000 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plates of  80x80 mm</a:t>
            </a:r>
            <a:r>
              <a:rPr lang="en-US" b="1" spc="-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- for 320 modules – 200 per/mod</a:t>
            </a:r>
          </a:p>
          <a:p>
            <a:pPr marL="509760" indent="-506160">
              <a:spcBef>
                <a:spcPts val="649"/>
              </a:spcBef>
              <a:buClr>
                <a:srgbClr val="8B8B8B"/>
              </a:buClr>
              <a:buFont typeface="+mj-lt"/>
              <a:buAutoNum type="arabicPeriod"/>
            </a:pPr>
            <a:r>
              <a:rPr lang="en-US" b="1" spc="-1" dirty="0" smtClean="0">
                <a:latin typeface="Times New Roman" pitchFamily="18" charset="0"/>
                <a:cs typeface="Times New Roman" pitchFamily="18" charset="0"/>
              </a:rPr>
              <a:t> Modules assembling with WLS : about 100 for beam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457200" y="274680"/>
            <a:ext cx="8229240" cy="18579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End of Report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Shape 2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356F0B2-2C18-4390-BC2E-21DBE2258882}" type="datetime1">
              <a:rPr lang="en-US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10/19/2025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70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Oleg Gavrishuk, JINR, Dubna , Russia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71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DCC68F5-1AF5-4585-B4A0-E04D0F1D583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72" name="TextShape 5"/>
          <p:cNvSpPr txBox="1"/>
          <p:nvPr/>
        </p:nvSpPr>
        <p:spPr>
          <a:xfrm>
            <a:off x="395640" y="2349000"/>
            <a:ext cx="8229240" cy="964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3200" b="0" strike="noStrike" spc="-1">
                <a:solidFill>
                  <a:srgbClr val="FF0000"/>
                </a:solidFill>
                <a:latin typeface="Comic Sans MS"/>
              </a:rPr>
              <a:t>Thanks for attention to All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5"/>
          <p:cNvSpPr/>
          <p:nvPr/>
        </p:nvSpPr>
        <p:spPr>
          <a:xfrm>
            <a:off x="5796136" y="6309320"/>
            <a:ext cx="583168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fld id="{F10C9778-09DA-47F5-B0C0-1124447A5D90}" type="slidenum">
              <a:rPr lang="en-US" sz="2000" b="1" strike="noStrike" spc="-1"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pPr algn="ctr">
                <a:lnSpc>
                  <a:spcPct val="100000"/>
                </a:lnSpc>
              </a:pPr>
              <a:t>3</a:t>
            </a:fld>
            <a:endParaRPr lang="en-US" sz="20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Дата 5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997BA-07FE-4296-8A32-21F1477DEE5F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ижний колонтитул 1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Oleg Gavrishchuk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179512" y="116632"/>
            <a:ext cx="8856984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dirty="0" smtClean="0"/>
              <a:t>Schematic view of a calorimeter placed inside of cryostat.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Рисунок 11" descr="barel_2023.10.12_TOREC_2024-Mod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5076056" cy="3801969"/>
          </a:xfrm>
          <a:prstGeom prst="rect">
            <a:avLst/>
          </a:prstGeom>
        </p:spPr>
      </p:pic>
      <p:pic>
        <p:nvPicPr>
          <p:cNvPr id="11" name="Содержимое 10"/>
          <p:cNvPicPr/>
          <p:nvPr/>
        </p:nvPicPr>
        <p:blipFill>
          <a:blip r:embed="rId4" cstate="print"/>
          <a:stretch/>
        </p:blipFill>
        <p:spPr>
          <a:xfrm>
            <a:off x="5148064" y="1772816"/>
            <a:ext cx="3744416" cy="3456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43608" y="5589240"/>
            <a:ext cx="10801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Criostat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699792" y="5589240"/>
            <a:ext cx="108012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Barrel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884368" y="6021288"/>
            <a:ext cx="10801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Criostat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83968" y="5805264"/>
            <a:ext cx="136815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End-Cup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228184" y="5877272"/>
            <a:ext cx="108012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Barrel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stCxn id="17" idx="0"/>
          </p:cNvCxnSpPr>
          <p:nvPr/>
        </p:nvCxnSpPr>
        <p:spPr>
          <a:xfrm flipH="1" flipV="1">
            <a:off x="7812360" y="4941168"/>
            <a:ext cx="612068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9" idx="0"/>
          </p:cNvCxnSpPr>
          <p:nvPr/>
        </p:nvCxnSpPr>
        <p:spPr>
          <a:xfrm flipV="1">
            <a:off x="6768244" y="4653136"/>
            <a:ext cx="36004" cy="1224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8" idx="0"/>
          </p:cNvCxnSpPr>
          <p:nvPr/>
        </p:nvCxnSpPr>
        <p:spPr>
          <a:xfrm flipH="1" flipV="1">
            <a:off x="4427984" y="4437112"/>
            <a:ext cx="540060" cy="13681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6" idx="0"/>
          </p:cNvCxnSpPr>
          <p:nvPr/>
        </p:nvCxnSpPr>
        <p:spPr>
          <a:xfrm flipH="1" flipV="1">
            <a:off x="2843808" y="4869160"/>
            <a:ext cx="396044" cy="7200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1403648" y="5229200"/>
            <a:ext cx="648072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60206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ndCap4-m1-witout-fr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500" y="0"/>
            <a:ext cx="7659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77072"/>
            <a:ext cx="3888432" cy="256490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End Cup drawing, produced by Valery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Shvetsov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consist of 1020 </a:t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modules 80x80 mm</a:t>
            </a:r>
            <a:r>
              <a:rPr lang="en-US" sz="28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4080 cells 40x40 mm</a:t>
            </a:r>
            <a:r>
              <a:rPr lang="en-US" sz="28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baseline="30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EndCap4_Inv24-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345491" cy="5201195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179512" y="116632"/>
            <a:ext cx="8856984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dirty="0" smtClean="0"/>
              <a:t>End-Cup calorimeter support.</a:t>
            </a:r>
          </a:p>
          <a:p>
            <a:pPr algn="ctr">
              <a:lnSpc>
                <a:spcPct val="100000"/>
              </a:lnSpc>
            </a:pPr>
            <a:r>
              <a:rPr lang="en-US" sz="4000" dirty="0" smtClean="0"/>
              <a:t> Frame design.</a:t>
            </a:r>
            <a:endParaRPr lang="en-US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1556792"/>
            <a:ext cx="388843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Aluminum frame composed from 4 details made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by casting into a mold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851920" y="1916832"/>
            <a:ext cx="1008112" cy="12961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Четверть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429000"/>
            <a:ext cx="2365750" cy="3140968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5940152" y="2348880"/>
            <a:ext cx="1008112" cy="12961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79512" y="116632"/>
            <a:ext cx="8856984" cy="12961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dirty="0" smtClean="0"/>
              <a:t>End-Cup calorimeter </a:t>
            </a:r>
            <a:r>
              <a:rPr lang="en-US" sz="4000" dirty="0" smtClean="0"/>
              <a:t>placed into </a:t>
            </a:r>
            <a:r>
              <a:rPr lang="en-US" sz="4000" dirty="0" err="1" smtClean="0"/>
              <a:t>frme</a:t>
            </a:r>
            <a:r>
              <a:rPr lang="en-US" sz="4000" dirty="0" smtClean="0"/>
              <a:t>.</a:t>
            </a:r>
            <a:endParaRPr lang="en-US" sz="4000" dirty="0" smtClean="0"/>
          </a:p>
          <a:p>
            <a:pPr algn="ctr">
              <a:lnSpc>
                <a:spcPct val="100000"/>
              </a:lnSpc>
            </a:pPr>
            <a:r>
              <a:rPr lang="en-US" sz="4000" dirty="0" smtClean="0"/>
              <a:t> </a:t>
            </a:r>
            <a:endParaRPr lang="en-US" sz="4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3" name="Рисунок 2" descr="Снимок экрана_21-4-2025_164442_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4622423" cy="52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40152" y="1772816"/>
            <a:ext cx="320384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ECAL’s modules  placed inside of  frame</a:t>
            </a:r>
          </a:p>
        </p:txBody>
      </p:sp>
      <p:cxnSp>
        <p:nvCxnSpPr>
          <p:cNvPr id="7" name="Прямая со стрелкой 6"/>
          <p:cNvCxnSpPr>
            <a:stCxn id="6" idx="1"/>
          </p:cNvCxnSpPr>
          <p:nvPr/>
        </p:nvCxnSpPr>
        <p:spPr>
          <a:xfrm flipH="1">
            <a:off x="3563888" y="2126759"/>
            <a:ext cx="2376264" cy="10142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IMG_20250323_172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636912"/>
            <a:ext cx="1242317" cy="1656184"/>
          </a:xfrm>
          <a:prstGeom prst="rect">
            <a:avLst/>
          </a:prstGeom>
        </p:spPr>
      </p:pic>
      <p:cxnSp>
        <p:nvCxnSpPr>
          <p:cNvPr id="19" name="Прямая со стрелкой 18"/>
          <p:cNvCxnSpPr>
            <a:stCxn id="18" idx="1"/>
          </p:cNvCxnSpPr>
          <p:nvPr/>
        </p:nvCxnSpPr>
        <p:spPr>
          <a:xfrm flipH="1">
            <a:off x="3746252" y="3465004"/>
            <a:ext cx="1473820" cy="1861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IMG_20250412_173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5204814"/>
            <a:ext cx="5004048" cy="124157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5372472" y="3617404"/>
            <a:ext cx="351656" cy="20438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240" cy="112474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plates for central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idows support,  printed by 3-D printer from ABS plastic with density of 50% .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Plate thick is equal 10 mm.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plina-320-320_4-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484784"/>
            <a:ext cx="2459421" cy="3429000"/>
          </a:xfrm>
          <a:prstGeom prst="rect">
            <a:avLst/>
          </a:prstGeom>
        </p:spPr>
      </p:pic>
      <p:pic>
        <p:nvPicPr>
          <p:cNvPr id="8" name="Рисунок 7" descr="plina-320-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268760"/>
            <a:ext cx="3589091" cy="437157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23928" y="5949280"/>
            <a:ext cx="4700848" cy="9087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Windows squire of 320x230 mm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3528" y="5157192"/>
            <a:ext cx="324036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0" tIns="0" rIns="0" bIns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Windows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with 4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kern="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odules 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80x80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7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240" cy="99408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Windows 320x320 mm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assembling with 4 ABS plates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380x380x10 mm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1412777"/>
            <a:ext cx="3059832" cy="95410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окна (3-д модель)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Испытано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Валера прорисует</a:t>
            </a:r>
          </a:p>
        </p:txBody>
      </p:sp>
      <p:pic>
        <p:nvPicPr>
          <p:cNvPr id="7" name="Рисунок 6" descr="IMG_20250925_172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24136"/>
            <a:ext cx="7511819" cy="56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7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5"/>
          <p:cNvSpPr/>
          <p:nvPr/>
        </p:nvSpPr>
        <p:spPr>
          <a:xfrm>
            <a:off x="5796136" y="6309320"/>
            <a:ext cx="583168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fld id="{F10C9778-09DA-47F5-B0C0-1124447A5D90}" type="slidenum">
              <a:rPr lang="en-US" sz="2000" b="1" strike="noStrike" spc="-1">
                <a:uFill>
                  <a:solidFill>
                    <a:srgbClr val="FFFFFF"/>
                  </a:solidFill>
                </a:uFill>
                <a:latin typeface="Calibri"/>
                <a:ea typeface="Source Han Sans CN Regular"/>
              </a:rPr>
              <a:pPr algn="ctr">
                <a:lnSpc>
                  <a:spcPct val="100000"/>
                </a:lnSpc>
              </a:pPr>
              <a:t>9</a:t>
            </a:fld>
            <a:endParaRPr lang="en-US" sz="20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Дата 5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F997BA-07FE-4296-8A32-21F1477DEE5F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19.10.2025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ижний колонтитул 1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Oleg Gavrishchuk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323528" y="1124744"/>
            <a:ext cx="8496944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alorimeter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has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sampling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structure of 200 layers of 1.5-mm polystyrene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and 0.5-mm lead, the length of the active part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~403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mm, which corresponds to ~18X0.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The Cells in the End-Cup  part of the calorimeter have a rectangular   shape 40x40 mm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 calorimeter cells are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composed into a single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Module, where four  40x40 mm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scintillators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cells  are joint by a common 80x80 mm lead plate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Polystyrene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plates with 1.5% P-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terphenyl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and 0.05% POPOP is used.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199 Lead plates 0.5 mm: alloy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Cca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with 0.5% antimony is used as an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absorber.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WLS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fibers (1 mm diam.) collect light onto the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SiPm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of  6x6 mm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with 15 micron pith size. Its corresponded to 160.000 pixels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 32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metest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of WLS used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one module/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SiPm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EQR15 11-6060D-S  - it  is  a novel China design  of NDL technology. 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 NDL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SiPM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 employs intrinsic epitaxial layer as the quenching resistors</a:t>
            </a:r>
          </a:p>
          <a:p>
            <a:pPr marL="342900" indent="-342900">
              <a:buFont typeface="+mj-lt"/>
              <a:buAutoNum type="arabicPeriod"/>
            </a:pPr>
            <a:endParaRPr lang="en-US" sz="1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ustomShape 1"/>
          <p:cNvSpPr/>
          <p:nvPr/>
        </p:nvSpPr>
        <p:spPr>
          <a:xfrm>
            <a:off x="179512" y="116632"/>
            <a:ext cx="8856984" cy="7200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US" sz="4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Source Han Sans CN Regular"/>
            </a:endParaRPr>
          </a:p>
          <a:p>
            <a:pPr algn="ctr">
              <a:lnSpc>
                <a:spcPct val="100000"/>
              </a:lnSpc>
            </a:pPr>
            <a:r>
              <a:rPr lang="en-US" sz="4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ource Han Sans CN Regular"/>
              </a:rPr>
              <a:t>Calorimeters cell composition</a:t>
            </a:r>
            <a:r>
              <a:rPr sz="1600" dirty="0" smtClean="0"/>
              <a:t/>
            </a:r>
            <a:br>
              <a:rPr sz="1600" dirty="0" smtClean="0"/>
            </a:b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Рисунок 12" descr="IMG_20250412_173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365104"/>
            <a:ext cx="8388424" cy="20812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60206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3552</TotalTime>
  <Words>752</Words>
  <Application>Microsoft Office PowerPoint</Application>
  <PresentationFormat>Экран (4:3)</PresentationFormat>
  <Paragraphs>114</Paragraphs>
  <Slides>21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Office Theme</vt:lpstr>
      <vt:lpstr>Office Theme</vt:lpstr>
      <vt:lpstr>Слайд 1</vt:lpstr>
      <vt:lpstr>Слайд 2</vt:lpstr>
      <vt:lpstr>Слайд 3</vt:lpstr>
      <vt:lpstr>End Cup drawing, produced by Valery Shvetsov consist of 1020  modules 80x80 mm2 or 4080 cells 40x40 mm2</vt:lpstr>
      <vt:lpstr>Слайд 5</vt:lpstr>
      <vt:lpstr>Слайд 6</vt:lpstr>
      <vt:lpstr>The plates for central  widows support,  printed by 3-D printer from ABS plastic with density of 50% . Plate thick is equal 10 mm.</vt:lpstr>
      <vt:lpstr>Windows 320x320 mm2 assembling with 4 ABS plates 380x380x10 mm3. </vt:lpstr>
      <vt:lpstr>Слайд 9</vt:lpstr>
      <vt:lpstr>Слайд 10</vt:lpstr>
      <vt:lpstr>Assembling Details</vt:lpstr>
      <vt:lpstr>Crash tests for assembling plates was done.  The  plates deformation  measured after 600  kg load  was about 0.2 mm. The plastic deformation -  is approximately 900-1000 kg.</vt:lpstr>
      <vt:lpstr>Temperature  tests for assembled module was started in 08 October 2025 at temperature 40 Celsius degree.  The  long time test for one Year.</vt:lpstr>
      <vt:lpstr>3-D Model  ECAL  SPD END CUP module 3-D Design   3-D  ECAL model should be implemented  in SPD Data base by help of Valery Shvetsov </vt:lpstr>
      <vt:lpstr>Modules Assembling in Bld. 205, office 122 by help of volunteers from LHEP</vt:lpstr>
      <vt:lpstr>Слайд 16</vt:lpstr>
      <vt:lpstr>Modules transportation and store in Bld. 205</vt:lpstr>
      <vt:lpstr>Stored modules in Bld. 205 to be delivered in to NICA SPD Hall 17</vt:lpstr>
      <vt:lpstr>NICA SPD  clean room in Hall 17. To store ECAL modules.</vt:lpstr>
      <vt:lpstr>Слайд 20</vt:lpstr>
      <vt:lpstr>Слайд 21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SPD ECAL  , April 2023 Status Report Oleg Gavrishuk, LVHE, Dubna, Russia</dc:title>
  <dc:creator>oleg</dc:creator>
  <cp:lastModifiedBy>Oleg Gavrishchuk</cp:lastModifiedBy>
  <cp:revision>327</cp:revision>
  <dcterms:created xsi:type="dcterms:W3CDTF">2023-04-20T08:22:28Z</dcterms:created>
  <dcterms:modified xsi:type="dcterms:W3CDTF">2025-10-19T16:43:17Z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RePack by SPecialiST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21</vt:i4>
  </property>
</Properties>
</file>